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35.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4"/>
  </p:notesMasterIdLst>
  <p:sldIdLst>
    <p:sldId id="489" r:id="rId2"/>
    <p:sldId id="497" r:id="rId3"/>
    <p:sldId id="498" r:id="rId4"/>
    <p:sldId id="499" r:id="rId5"/>
    <p:sldId id="502" r:id="rId6"/>
    <p:sldId id="503" r:id="rId7"/>
    <p:sldId id="504" r:id="rId8"/>
    <p:sldId id="505" r:id="rId9"/>
    <p:sldId id="506" r:id="rId10"/>
    <p:sldId id="501" r:id="rId11"/>
    <p:sldId id="507" r:id="rId12"/>
    <p:sldId id="508" r:id="rId13"/>
    <p:sldId id="514" r:id="rId14"/>
    <p:sldId id="509" r:id="rId15"/>
    <p:sldId id="510" r:id="rId16"/>
    <p:sldId id="511" r:id="rId17"/>
    <p:sldId id="512" r:id="rId18"/>
    <p:sldId id="513" r:id="rId19"/>
    <p:sldId id="493" r:id="rId20"/>
    <p:sldId id="463" r:id="rId21"/>
    <p:sldId id="515" r:id="rId22"/>
    <p:sldId id="516" r:id="rId23"/>
    <p:sldId id="517" r:id="rId24"/>
    <p:sldId id="518" r:id="rId25"/>
    <p:sldId id="519" r:id="rId26"/>
    <p:sldId id="520" r:id="rId27"/>
    <p:sldId id="521" r:id="rId28"/>
    <p:sldId id="522" r:id="rId29"/>
    <p:sldId id="523" r:id="rId30"/>
    <p:sldId id="524" r:id="rId31"/>
    <p:sldId id="525" r:id="rId32"/>
    <p:sldId id="526" r:id="rId33"/>
    <p:sldId id="527" r:id="rId34"/>
    <p:sldId id="528" r:id="rId35"/>
    <p:sldId id="529" r:id="rId36"/>
    <p:sldId id="530" r:id="rId37"/>
    <p:sldId id="531" r:id="rId38"/>
    <p:sldId id="532" r:id="rId39"/>
    <p:sldId id="533" r:id="rId40"/>
    <p:sldId id="534" r:id="rId41"/>
    <p:sldId id="535" r:id="rId42"/>
    <p:sldId id="536" r:id="rId43"/>
    <p:sldId id="537" r:id="rId44"/>
    <p:sldId id="538" r:id="rId45"/>
    <p:sldId id="539" r:id="rId46"/>
    <p:sldId id="540" r:id="rId47"/>
    <p:sldId id="541" r:id="rId48"/>
    <p:sldId id="542" r:id="rId49"/>
    <p:sldId id="543" r:id="rId50"/>
    <p:sldId id="544" r:id="rId51"/>
    <p:sldId id="545" r:id="rId52"/>
    <p:sldId id="546" r:id="rId53"/>
    <p:sldId id="547" r:id="rId54"/>
    <p:sldId id="548" r:id="rId55"/>
    <p:sldId id="549" r:id="rId56"/>
    <p:sldId id="550" r:id="rId57"/>
    <p:sldId id="551" r:id="rId58"/>
    <p:sldId id="552" r:id="rId59"/>
    <p:sldId id="553" r:id="rId60"/>
    <p:sldId id="554" r:id="rId61"/>
    <p:sldId id="555" r:id="rId62"/>
    <p:sldId id="556" r:id="rId63"/>
    <p:sldId id="557" r:id="rId64"/>
    <p:sldId id="558" r:id="rId65"/>
    <p:sldId id="559" r:id="rId66"/>
    <p:sldId id="560" r:id="rId67"/>
    <p:sldId id="561" r:id="rId68"/>
    <p:sldId id="562" r:id="rId69"/>
    <p:sldId id="563" r:id="rId70"/>
    <p:sldId id="564" r:id="rId71"/>
    <p:sldId id="565" r:id="rId72"/>
    <p:sldId id="566" r:id="rId73"/>
    <p:sldId id="567" r:id="rId74"/>
    <p:sldId id="568" r:id="rId75"/>
    <p:sldId id="569" r:id="rId76"/>
    <p:sldId id="570" r:id="rId77"/>
    <p:sldId id="571" r:id="rId78"/>
    <p:sldId id="572" r:id="rId79"/>
    <p:sldId id="573" r:id="rId80"/>
    <p:sldId id="574" r:id="rId81"/>
    <p:sldId id="575" r:id="rId82"/>
    <p:sldId id="576" r:id="rId83"/>
    <p:sldId id="577" r:id="rId84"/>
    <p:sldId id="578" r:id="rId85"/>
    <p:sldId id="579" r:id="rId86"/>
    <p:sldId id="580" r:id="rId87"/>
    <p:sldId id="581" r:id="rId88"/>
    <p:sldId id="582" r:id="rId89"/>
    <p:sldId id="583" r:id="rId90"/>
    <p:sldId id="584" r:id="rId91"/>
    <p:sldId id="585" r:id="rId92"/>
    <p:sldId id="586" r:id="rId93"/>
    <p:sldId id="587" r:id="rId94"/>
    <p:sldId id="588" r:id="rId95"/>
    <p:sldId id="589" r:id="rId96"/>
    <p:sldId id="590" r:id="rId97"/>
    <p:sldId id="591" r:id="rId98"/>
    <p:sldId id="592" r:id="rId99"/>
    <p:sldId id="593" r:id="rId100"/>
    <p:sldId id="594" r:id="rId101"/>
    <p:sldId id="595" r:id="rId102"/>
    <p:sldId id="596" r:id="rId103"/>
    <p:sldId id="597" r:id="rId104"/>
    <p:sldId id="598" r:id="rId105"/>
    <p:sldId id="599" r:id="rId106"/>
    <p:sldId id="600" r:id="rId107"/>
    <p:sldId id="601" r:id="rId108"/>
    <p:sldId id="602" r:id="rId109"/>
    <p:sldId id="603" r:id="rId110"/>
    <p:sldId id="604" r:id="rId111"/>
    <p:sldId id="605" r:id="rId112"/>
    <p:sldId id="606" r:id="rId113"/>
    <p:sldId id="607" r:id="rId114"/>
    <p:sldId id="608" r:id="rId115"/>
    <p:sldId id="609" r:id="rId116"/>
    <p:sldId id="610" r:id="rId117"/>
    <p:sldId id="611" r:id="rId118"/>
    <p:sldId id="612" r:id="rId119"/>
    <p:sldId id="613" r:id="rId120"/>
    <p:sldId id="614" r:id="rId121"/>
    <p:sldId id="615" r:id="rId122"/>
    <p:sldId id="616" r:id="rId123"/>
    <p:sldId id="617" r:id="rId124"/>
    <p:sldId id="618" r:id="rId125"/>
    <p:sldId id="619" r:id="rId126"/>
    <p:sldId id="620" r:id="rId127"/>
    <p:sldId id="621" r:id="rId128"/>
    <p:sldId id="622" r:id="rId129"/>
    <p:sldId id="623" r:id="rId130"/>
    <p:sldId id="624" r:id="rId131"/>
    <p:sldId id="625" r:id="rId132"/>
    <p:sldId id="626" r:id="rId133"/>
    <p:sldId id="627" r:id="rId134"/>
    <p:sldId id="628" r:id="rId135"/>
    <p:sldId id="629" r:id="rId136"/>
    <p:sldId id="630" r:id="rId137"/>
    <p:sldId id="631" r:id="rId138"/>
    <p:sldId id="632" r:id="rId139"/>
    <p:sldId id="633" r:id="rId140"/>
    <p:sldId id="634" r:id="rId141"/>
    <p:sldId id="635" r:id="rId142"/>
    <p:sldId id="636" r:id="rId143"/>
    <p:sldId id="637" r:id="rId144"/>
    <p:sldId id="638" r:id="rId145"/>
    <p:sldId id="639" r:id="rId146"/>
    <p:sldId id="640" r:id="rId147"/>
    <p:sldId id="641" r:id="rId148"/>
    <p:sldId id="642" r:id="rId149"/>
    <p:sldId id="643" r:id="rId150"/>
    <p:sldId id="644" r:id="rId151"/>
    <p:sldId id="645" r:id="rId152"/>
    <p:sldId id="646" r:id="rId153"/>
    <p:sldId id="647" r:id="rId154"/>
    <p:sldId id="648" r:id="rId155"/>
    <p:sldId id="649" r:id="rId156"/>
    <p:sldId id="650" r:id="rId157"/>
    <p:sldId id="651" r:id="rId158"/>
    <p:sldId id="652" r:id="rId159"/>
    <p:sldId id="653" r:id="rId160"/>
    <p:sldId id="654" r:id="rId161"/>
    <p:sldId id="655" r:id="rId162"/>
    <p:sldId id="656" r:id="rId16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99FF99"/>
    <a:srgbClr val="FF5050"/>
    <a:srgbClr val="00FFFF"/>
    <a:srgbClr val="66FFFF"/>
    <a:srgbClr val="004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69" autoAdjust="0"/>
    <p:restoredTop sz="85311" autoAdjust="0"/>
  </p:normalViewPr>
  <p:slideViewPr>
    <p:cSldViewPr>
      <p:cViewPr>
        <p:scale>
          <a:sx n="75" d="100"/>
          <a:sy n="75" d="100"/>
        </p:scale>
        <p:origin x="-912" y="-834"/>
      </p:cViewPr>
      <p:guideLst>
        <p:guide orient="horz" pos="2160"/>
        <p:guide pos="2880"/>
      </p:guideLst>
    </p:cSldViewPr>
  </p:slid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D:\Users\Mazenc\Downloads\GolbalDatabasesNumberOfRecords2011-1014%20(1).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oleObject" Target="file:///D:\Users\condedera\Desktop\Copy%20of%20Andrea-Madri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Budget des </a:t>
            </a:r>
            <a:r>
              <a:rPr lang="en-US" dirty="0" err="1" smtClean="0"/>
              <a:t>Revenus</a:t>
            </a:r>
            <a:r>
              <a:rPr lang="en-US" dirty="0" smtClean="0"/>
              <a:t> par Source</a:t>
            </a:r>
            <a:endParaRPr lang="en-US" dirty="0"/>
          </a:p>
        </c:rich>
      </c:tx>
      <c:layout>
        <c:manualLayout>
          <c:xMode val="edge"/>
          <c:yMode val="edge"/>
          <c:x val="0.34985916009984824"/>
          <c:y val="7.2484106541900448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7539982691527064E-2"/>
          <c:y val="0.11489444429066702"/>
          <c:w val="0.58258114685894069"/>
          <c:h val="0.84665639337342313"/>
        </c:manualLayout>
      </c:layout>
      <c:pie3DChart>
        <c:varyColors val="1"/>
        <c:ser>
          <c:idx val="0"/>
          <c:order val="0"/>
          <c:tx>
            <c:strRef>
              <c:f>Sheet1!$B$1</c:f>
              <c:strCache>
                <c:ptCount val="1"/>
                <c:pt idx="0">
                  <c:v>Budget by income</c:v>
                </c:pt>
              </c:strCache>
            </c:strRef>
          </c:tx>
          <c:spPr>
            <a:ln>
              <a:noFill/>
            </a:ln>
            <a:effectLst>
              <a:innerShdw blurRad="63500" dist="50800" dir="5400000">
                <a:prstClr val="black">
                  <a:alpha val="50000"/>
                </a:prstClr>
              </a:innerShdw>
            </a:effectLst>
          </c:spPr>
          <c:dPt>
            <c:idx val="0"/>
            <c:bubble3D val="0"/>
            <c:spPr>
              <a:solidFill>
                <a:srgbClr val="FFFF00"/>
              </a:solidFill>
              <a:ln>
                <a:noFill/>
              </a:ln>
              <a:effectLst>
                <a:innerShdw blurRad="63500" dist="50800" dir="5400000">
                  <a:prstClr val="black">
                    <a:alpha val="50000"/>
                  </a:prstClr>
                </a:innerShdw>
              </a:effectLst>
            </c:spPr>
          </c:dPt>
          <c:dPt>
            <c:idx val="1"/>
            <c:bubble3D val="0"/>
            <c:spPr>
              <a:solidFill>
                <a:srgbClr val="00B0F0"/>
              </a:solidFill>
              <a:ln>
                <a:noFill/>
              </a:ln>
              <a:effectLst/>
            </c:spPr>
          </c:dPt>
          <c:dPt>
            <c:idx val="2"/>
            <c:bubble3D val="0"/>
            <c:spPr>
              <a:solidFill>
                <a:srgbClr val="99FF99"/>
              </a:solidFill>
              <a:ln>
                <a:noFill/>
              </a:ln>
              <a:effectLst>
                <a:innerShdw blurRad="63500" dist="50800" dir="5400000">
                  <a:prstClr val="black">
                    <a:alpha val="50000"/>
                  </a:prstClr>
                </a:innerShdw>
              </a:effectLst>
              <a:scene3d>
                <a:camera prst="orthographicFront"/>
                <a:lightRig rig="threePt" dir="t"/>
              </a:scene3d>
              <a:sp3d prstMaterial="matte"/>
            </c:spPr>
          </c:dPt>
          <c:dPt>
            <c:idx val="3"/>
            <c:bubble3D val="0"/>
            <c:spPr>
              <a:solidFill>
                <a:srgbClr val="FF5050"/>
              </a:solidFill>
              <a:ln>
                <a:noFill/>
              </a:ln>
              <a:effectLst>
                <a:innerShdw blurRad="63500" dist="50800" dir="5400000">
                  <a:prstClr val="black">
                    <a:alpha val="50000"/>
                  </a:prstClr>
                </a:innerShdw>
              </a:effectLst>
            </c:spPr>
          </c:dPt>
          <c:dLbls>
            <c:spPr>
              <a:noFill/>
              <a:ln>
                <a:noFill/>
              </a:ln>
            </c:spPr>
            <c:showLegendKey val="0"/>
            <c:showVal val="0"/>
            <c:showCatName val="0"/>
            <c:showSerName val="0"/>
            <c:showPercent val="1"/>
            <c:showBubbleSize val="0"/>
            <c:showLeaderLines val="1"/>
          </c:dLbls>
          <c:cat>
            <c:strRef>
              <c:f>Sheet1!$A$2:$A$6</c:f>
              <c:strCache>
                <c:ptCount val="5"/>
                <c:pt idx="0">
                  <c:v>ÉTATS MEMBRES</c:v>
                </c:pt>
                <c:pt idx="1">
                  <c:v>SYSTÈME DU PCT</c:v>
                </c:pt>
                <c:pt idx="2">
                  <c:v>SYSTÈME 
DE MADRID</c:v>
                </c:pt>
                <c:pt idx="3">
                  <c:v>SYSTÈME 
DE LA HAYE</c:v>
                </c:pt>
                <c:pt idx="4">
                  <c:v>AUTRES</c:v>
                </c:pt>
              </c:strCache>
            </c:strRef>
          </c:cat>
          <c:val>
            <c:numRef>
              <c:f>Sheet1!$B$2:$B$6</c:f>
              <c:numCache>
                <c:formatCode>#,##0</c:formatCode>
                <c:ptCount val="5"/>
                <c:pt idx="0">
                  <c:v>4588</c:v>
                </c:pt>
                <c:pt idx="1">
                  <c:v>76147</c:v>
                </c:pt>
                <c:pt idx="2">
                  <c:v>17030</c:v>
                </c:pt>
                <c:pt idx="3">
                  <c:v>1361</c:v>
                </c:pt>
                <c:pt idx="4" formatCode="General">
                  <c:v>0</c:v>
                </c:pt>
              </c:numCache>
            </c:numRef>
          </c:val>
        </c:ser>
        <c:dLbls>
          <c:showLegendKey val="0"/>
          <c:showVal val="0"/>
          <c:showCatName val="0"/>
          <c:showSerName val="0"/>
          <c:showPercent val="0"/>
          <c:showBubbleSize val="0"/>
          <c:showLeaderLines val="1"/>
        </c:dLbls>
      </c:pie3DChart>
      <c:spPr>
        <a:effectLst>
          <a:glow rad="63500">
            <a:schemeClr val="accent6">
              <a:satMod val="175000"/>
              <a:alpha val="40000"/>
            </a:schemeClr>
          </a:glow>
        </a:effectLst>
      </c:spPr>
    </c:plotArea>
    <c:legend>
      <c:legendPos val="r"/>
      <c:layout>
        <c:manualLayout>
          <c:xMode val="edge"/>
          <c:yMode val="edge"/>
          <c:x val="0.66522000881014143"/>
          <c:y val="0.20770221689232199"/>
          <c:w val="0.281943615094709"/>
          <c:h val="0.54342449298055717"/>
        </c:manualLayout>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dLbls>
          <c:showLegendKey val="0"/>
          <c:showVal val="0"/>
          <c:showCatName val="0"/>
          <c:showSerName val="0"/>
          <c:showPercent val="0"/>
          <c:showBubbleSize val="0"/>
        </c:dLbls>
        <c:gapWidth val="150"/>
        <c:axId val="36193408"/>
        <c:axId val="36194944"/>
      </c:barChart>
      <c:catAx>
        <c:axId val="36193408"/>
        <c:scaling>
          <c:orientation val="minMax"/>
        </c:scaling>
        <c:delete val="0"/>
        <c:axPos val="b"/>
        <c:numFmt formatCode="General" sourceLinked="1"/>
        <c:majorTickMark val="out"/>
        <c:minorTickMark val="none"/>
        <c:tickLblPos val="nextTo"/>
        <c:crossAx val="36194944"/>
        <c:crosses val="autoZero"/>
        <c:auto val="1"/>
        <c:lblAlgn val="ctr"/>
        <c:lblOffset val="100"/>
        <c:noMultiLvlLbl val="0"/>
      </c:catAx>
      <c:valAx>
        <c:axId val="36194944"/>
        <c:scaling>
          <c:orientation val="minMax"/>
        </c:scaling>
        <c:delete val="0"/>
        <c:axPos val="l"/>
        <c:majorGridlines/>
        <c:numFmt formatCode="General" sourceLinked="1"/>
        <c:majorTickMark val="out"/>
        <c:minorTickMark val="none"/>
        <c:tickLblPos val="nextTo"/>
        <c:crossAx val="36193408"/>
        <c:crosses val="autoZero"/>
        <c:crossBetween val="between"/>
      </c:valAx>
    </c:plotArea>
    <c:legend>
      <c:legendPos val="r"/>
      <c:overlay val="0"/>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8062266585765"/>
          <c:y val="5.5012504520774289E-2"/>
          <c:w val="0.62423747134672114"/>
          <c:h val="0.86974290090699147"/>
        </c:manualLayout>
      </c:layout>
      <c:barChart>
        <c:barDir val="col"/>
        <c:grouping val="clustered"/>
        <c:varyColors val="0"/>
        <c:ser>
          <c:idx val="0"/>
          <c:order val="0"/>
          <c:tx>
            <c:strRef>
              <c:f>Sheet1!$B$3</c:f>
              <c:strCache>
                <c:ptCount val="1"/>
                <c:pt idx="0">
                  <c:v>Enregistrements internationaux</c:v>
                </c:pt>
              </c:strCache>
            </c:strRef>
          </c:tx>
          <c:spPr>
            <a:solidFill>
              <a:srgbClr val="0070C0"/>
            </a:solidFill>
          </c:spPr>
          <c:invertIfNegative val="0"/>
          <c:cat>
            <c:numRef>
              <c:f>Sheet1!$C$2:$H$2</c:f>
              <c:numCache>
                <c:formatCode>General</c:formatCode>
                <c:ptCount val="6"/>
                <c:pt idx="0">
                  <c:v>2010</c:v>
                </c:pt>
                <c:pt idx="1">
                  <c:v>2011</c:v>
                </c:pt>
                <c:pt idx="2">
                  <c:v>2012</c:v>
                </c:pt>
                <c:pt idx="3">
                  <c:v>2013</c:v>
                </c:pt>
                <c:pt idx="4">
                  <c:v>2014</c:v>
                </c:pt>
                <c:pt idx="5">
                  <c:v>2015</c:v>
                </c:pt>
              </c:numCache>
            </c:numRef>
          </c:cat>
          <c:val>
            <c:numRef>
              <c:f>Sheet1!$C$3:$H$3</c:f>
              <c:numCache>
                <c:formatCode>General</c:formatCode>
                <c:ptCount val="6"/>
                <c:pt idx="0">
                  <c:v>2216</c:v>
                </c:pt>
                <c:pt idx="1">
                  <c:v>2363</c:v>
                </c:pt>
                <c:pt idx="2">
                  <c:v>2440</c:v>
                </c:pt>
                <c:pt idx="3">
                  <c:v>2734</c:v>
                </c:pt>
                <c:pt idx="4">
                  <c:v>2703</c:v>
                </c:pt>
                <c:pt idx="5">
                  <c:v>3581</c:v>
                </c:pt>
              </c:numCache>
            </c:numRef>
          </c:val>
        </c:ser>
        <c:dLbls>
          <c:showLegendKey val="0"/>
          <c:showVal val="0"/>
          <c:showCatName val="0"/>
          <c:showSerName val="0"/>
          <c:showPercent val="0"/>
          <c:showBubbleSize val="0"/>
        </c:dLbls>
        <c:gapWidth val="150"/>
        <c:axId val="36206848"/>
        <c:axId val="36384768"/>
      </c:barChart>
      <c:catAx>
        <c:axId val="36206848"/>
        <c:scaling>
          <c:orientation val="minMax"/>
        </c:scaling>
        <c:delete val="0"/>
        <c:axPos val="b"/>
        <c:numFmt formatCode="General" sourceLinked="1"/>
        <c:majorTickMark val="out"/>
        <c:minorTickMark val="none"/>
        <c:tickLblPos val="nextTo"/>
        <c:crossAx val="36384768"/>
        <c:crosses val="autoZero"/>
        <c:auto val="1"/>
        <c:lblAlgn val="ctr"/>
        <c:lblOffset val="100"/>
        <c:noMultiLvlLbl val="0"/>
      </c:catAx>
      <c:valAx>
        <c:axId val="36384768"/>
        <c:scaling>
          <c:orientation val="minMax"/>
        </c:scaling>
        <c:delete val="0"/>
        <c:axPos val="l"/>
        <c:majorGridlines/>
        <c:numFmt formatCode="General" sourceLinked="1"/>
        <c:majorTickMark val="out"/>
        <c:minorTickMark val="none"/>
        <c:tickLblPos val="nextTo"/>
        <c:crossAx val="36206848"/>
        <c:crosses val="autoZero"/>
        <c:crossBetween val="between"/>
      </c:valAx>
      <c:spPr>
        <a:noFill/>
        <a:ln w="25366">
          <a:noFill/>
        </a:ln>
      </c:spPr>
    </c:plotArea>
    <c:legend>
      <c:legendPos val="r"/>
      <c:overlay val="0"/>
    </c:legend>
    <c:plotVisOnly val="1"/>
    <c:dispBlanksAs val="gap"/>
    <c:showDLblsOverMax val="0"/>
  </c:chart>
  <c:txPr>
    <a:bodyPr/>
    <a:lstStyle/>
    <a:p>
      <a:pPr>
        <a:defRPr>
          <a:latin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80"/>
      <c:rAngAx val="1"/>
    </c:view3D>
    <c:floor>
      <c:thickness val="0"/>
      <c:spPr>
        <a:solidFill>
          <a:srgbClr val="C0C0C0"/>
        </a:solidFill>
        <a:ln w="3175">
          <a:solidFill>
            <a:schemeClr val="tx1"/>
          </a:solidFill>
          <a:prstDash val="solid"/>
        </a:ln>
      </c:spPr>
    </c:floor>
    <c:sideWall>
      <c:thickness val="0"/>
      <c:spPr>
        <a:noFill/>
        <a:ln w="25400">
          <a:noFill/>
        </a:ln>
      </c:spPr>
    </c:sideWall>
    <c:backWall>
      <c:thickness val="0"/>
      <c:spPr>
        <a:noFill/>
        <a:ln w="12700">
          <a:solidFill>
            <a:schemeClr val="tx1"/>
          </a:solidFill>
          <a:prstDash val="solid"/>
        </a:ln>
      </c:spPr>
    </c:backWall>
    <c:plotArea>
      <c:layout>
        <c:manualLayout>
          <c:layoutTarget val="inner"/>
          <c:xMode val="edge"/>
          <c:yMode val="edge"/>
          <c:x val="5.5979512977544478E-2"/>
          <c:y val="1.3413509306960262E-2"/>
          <c:w val="0.93794473607465723"/>
          <c:h val="0.94441760425461041"/>
        </c:manualLayout>
      </c:layout>
      <c:bar3DChart>
        <c:barDir val="col"/>
        <c:grouping val="clustered"/>
        <c:varyColors val="1"/>
        <c:ser>
          <c:idx val="0"/>
          <c:order val="0"/>
          <c:tx>
            <c:strRef>
              <c:f>'[Chart in Microsoft PowerPoint]Sheet1'!$A$2</c:f>
              <c:strCache>
                <c:ptCount val="1"/>
                <c:pt idx="0">
                  <c:v>Filings by year</c:v>
                </c:pt>
              </c:strCache>
            </c:strRef>
          </c:tx>
          <c:spPr>
            <a:solidFill>
              <a:schemeClr val="accent1"/>
            </a:solidFill>
            <a:ln w="23896">
              <a:noFill/>
            </a:ln>
          </c:spPr>
          <c:invertIfNegative val="0"/>
          <c:dPt>
            <c:idx val="0"/>
            <c:invertIfNegative val="0"/>
            <c:bubble3D val="0"/>
          </c:dPt>
          <c:dPt>
            <c:idx val="1"/>
            <c:invertIfNegative val="0"/>
            <c:bubble3D val="0"/>
            <c:spPr>
              <a:solidFill>
                <a:schemeClr val="accent2"/>
              </a:solidFill>
              <a:ln w="23896">
                <a:noFill/>
              </a:ln>
            </c:spPr>
          </c:dPt>
          <c:dPt>
            <c:idx val="2"/>
            <c:invertIfNegative val="0"/>
            <c:bubble3D val="0"/>
            <c:spPr>
              <a:solidFill>
                <a:schemeClr val="hlink"/>
              </a:solidFill>
              <a:ln w="23896">
                <a:noFill/>
              </a:ln>
            </c:spPr>
          </c:dPt>
          <c:dPt>
            <c:idx val="3"/>
            <c:invertIfNegative val="0"/>
            <c:bubble3D val="0"/>
            <c:spPr>
              <a:solidFill>
                <a:schemeClr val="folHlink"/>
              </a:solidFill>
              <a:ln w="23896">
                <a:noFill/>
              </a:ln>
            </c:spPr>
          </c:dPt>
          <c:dPt>
            <c:idx val="4"/>
            <c:invertIfNegative val="0"/>
            <c:bubble3D val="0"/>
            <c:spPr>
              <a:solidFill>
                <a:schemeClr val="bg2"/>
              </a:solidFill>
              <a:ln w="23896">
                <a:noFill/>
              </a:ln>
            </c:spPr>
          </c:dPt>
          <c:dPt>
            <c:idx val="5"/>
            <c:invertIfNegative val="0"/>
            <c:bubble3D val="0"/>
            <c:spPr>
              <a:solidFill>
                <a:schemeClr val="tx2"/>
              </a:solidFill>
              <a:ln w="23896">
                <a:noFill/>
              </a:ln>
            </c:spPr>
          </c:dPt>
          <c:dPt>
            <c:idx val="6"/>
            <c:invertIfNegative val="0"/>
            <c:bubble3D val="0"/>
            <c:spPr>
              <a:solidFill>
                <a:srgbClr val="0066CC"/>
              </a:solidFill>
              <a:ln w="23896">
                <a:noFill/>
              </a:ln>
            </c:spPr>
          </c:dPt>
          <c:dPt>
            <c:idx val="7"/>
            <c:invertIfNegative val="0"/>
            <c:bubble3D val="0"/>
            <c:spPr>
              <a:solidFill>
                <a:srgbClr val="CCCCFF"/>
              </a:solidFill>
              <a:ln w="23896">
                <a:noFill/>
              </a:ln>
            </c:spPr>
          </c:dPt>
          <c:dPt>
            <c:idx val="8"/>
            <c:invertIfNegative val="0"/>
            <c:bubble3D val="0"/>
            <c:spPr>
              <a:solidFill>
                <a:srgbClr val="FF0000"/>
              </a:solidFill>
              <a:ln w="23896">
                <a:noFill/>
              </a:ln>
            </c:spPr>
          </c:dPt>
          <c:dPt>
            <c:idx val="9"/>
            <c:invertIfNegative val="0"/>
            <c:bubble3D val="0"/>
            <c:spPr>
              <a:solidFill>
                <a:srgbClr val="FFFF00"/>
              </a:solidFill>
              <a:ln w="23896">
                <a:noFill/>
              </a:ln>
            </c:spPr>
          </c:dPt>
          <c:dPt>
            <c:idx val="10"/>
            <c:invertIfNegative val="0"/>
            <c:bubble3D val="0"/>
            <c:spPr>
              <a:solidFill>
                <a:srgbClr val="00FF00"/>
              </a:solidFill>
              <a:ln w="23896">
                <a:noFill/>
              </a:ln>
            </c:spPr>
          </c:dPt>
          <c:dPt>
            <c:idx val="11"/>
            <c:invertIfNegative val="0"/>
            <c:bubble3D val="0"/>
            <c:spPr>
              <a:solidFill>
                <a:srgbClr val="00FFFF"/>
              </a:solidFill>
              <a:ln w="23896">
                <a:noFill/>
              </a:ln>
            </c:spPr>
          </c:dPt>
          <c:dPt>
            <c:idx val="12"/>
            <c:invertIfNegative val="0"/>
            <c:bubble3D val="0"/>
            <c:spPr>
              <a:solidFill>
                <a:srgbClr val="0000FF"/>
              </a:solidFill>
              <a:ln w="23896">
                <a:noFill/>
              </a:ln>
            </c:spPr>
          </c:dPt>
          <c:dPt>
            <c:idx val="13"/>
            <c:invertIfNegative val="0"/>
            <c:bubble3D val="0"/>
            <c:spPr>
              <a:solidFill>
                <a:srgbClr val="FF00FF"/>
              </a:solidFill>
              <a:ln w="23896">
                <a:noFill/>
              </a:ln>
            </c:spPr>
          </c:dPt>
          <c:dPt>
            <c:idx val="14"/>
            <c:invertIfNegative val="0"/>
            <c:bubble3D val="0"/>
            <c:spPr>
              <a:solidFill>
                <a:srgbClr val="008080"/>
              </a:solidFill>
              <a:ln w="23896">
                <a:noFill/>
              </a:ln>
            </c:spPr>
          </c:dPt>
          <c:dPt>
            <c:idx val="15"/>
            <c:invertIfNegative val="0"/>
            <c:bubble3D val="0"/>
            <c:spPr>
              <a:solidFill>
                <a:srgbClr val="0000FF"/>
              </a:solidFill>
              <a:ln w="23896">
                <a:noFill/>
              </a:ln>
            </c:spPr>
          </c:dPt>
          <c:dPt>
            <c:idx val="16"/>
            <c:invertIfNegative val="0"/>
            <c:bubble3D val="0"/>
            <c:spPr>
              <a:solidFill>
                <a:srgbClr val="00CCFF"/>
              </a:solidFill>
              <a:ln w="23896">
                <a:noFill/>
              </a:ln>
            </c:spPr>
          </c:dPt>
          <c:dPt>
            <c:idx val="17"/>
            <c:invertIfNegative val="0"/>
            <c:bubble3D val="0"/>
            <c:spPr>
              <a:solidFill>
                <a:srgbClr val="CCFFFF"/>
              </a:solidFill>
              <a:ln w="23896">
                <a:noFill/>
              </a:ln>
            </c:spPr>
          </c:dPt>
          <c:dPt>
            <c:idx val="18"/>
            <c:invertIfNegative val="0"/>
            <c:bubble3D val="0"/>
            <c:spPr>
              <a:solidFill>
                <a:srgbClr val="CCFFCC"/>
              </a:solidFill>
              <a:ln w="23896">
                <a:noFill/>
              </a:ln>
            </c:spPr>
          </c:dPt>
          <c:dPt>
            <c:idx val="19"/>
            <c:invertIfNegative val="0"/>
            <c:bubble3D val="0"/>
            <c:spPr>
              <a:solidFill>
                <a:srgbClr val="FFFF99"/>
              </a:solidFill>
              <a:ln w="23896">
                <a:noFill/>
              </a:ln>
            </c:spPr>
          </c:dPt>
          <c:dPt>
            <c:idx val="20"/>
            <c:invertIfNegative val="0"/>
            <c:bubble3D val="0"/>
            <c:spPr>
              <a:solidFill>
                <a:srgbClr val="99CCFF"/>
              </a:solidFill>
              <a:ln w="23896">
                <a:noFill/>
              </a:ln>
            </c:spPr>
          </c:dPt>
          <c:dPt>
            <c:idx val="21"/>
            <c:invertIfNegative val="0"/>
            <c:bubble3D val="0"/>
            <c:spPr>
              <a:solidFill>
                <a:srgbClr val="FF99CC"/>
              </a:solidFill>
              <a:ln w="23896">
                <a:noFill/>
              </a:ln>
            </c:spPr>
          </c:dPt>
          <c:dPt>
            <c:idx val="22"/>
            <c:invertIfNegative val="0"/>
            <c:bubble3D val="0"/>
            <c:spPr>
              <a:solidFill>
                <a:srgbClr val="CC99FF"/>
              </a:solidFill>
              <a:ln w="23896">
                <a:noFill/>
              </a:ln>
            </c:spPr>
          </c:dPt>
          <c:dPt>
            <c:idx val="23"/>
            <c:invertIfNegative val="0"/>
            <c:bubble3D val="0"/>
            <c:spPr>
              <a:solidFill>
                <a:srgbClr val="FFCC99"/>
              </a:solidFill>
              <a:ln w="23896">
                <a:noFill/>
              </a:ln>
            </c:spPr>
          </c:dPt>
          <c:dPt>
            <c:idx val="24"/>
            <c:invertIfNegative val="0"/>
            <c:bubble3D val="0"/>
            <c:spPr>
              <a:solidFill>
                <a:srgbClr val="3366FF"/>
              </a:solidFill>
              <a:ln w="23896">
                <a:noFill/>
              </a:ln>
            </c:spPr>
          </c:dPt>
          <c:dPt>
            <c:idx val="25"/>
            <c:invertIfNegative val="0"/>
            <c:bubble3D val="0"/>
            <c:spPr>
              <a:solidFill>
                <a:srgbClr val="33CCCC"/>
              </a:solidFill>
              <a:ln w="23896">
                <a:noFill/>
              </a:ln>
            </c:spPr>
          </c:dPt>
          <c:dPt>
            <c:idx val="26"/>
            <c:invertIfNegative val="0"/>
            <c:bubble3D val="0"/>
            <c:spPr>
              <a:solidFill>
                <a:srgbClr val="99CC00"/>
              </a:solidFill>
              <a:ln w="23896">
                <a:noFill/>
              </a:ln>
            </c:spPr>
          </c:dPt>
          <c:dPt>
            <c:idx val="27"/>
            <c:invertIfNegative val="0"/>
            <c:bubble3D val="0"/>
            <c:spPr>
              <a:solidFill>
                <a:srgbClr val="FFCC00"/>
              </a:solidFill>
              <a:ln w="23896">
                <a:noFill/>
              </a:ln>
            </c:spPr>
          </c:dPt>
          <c:dPt>
            <c:idx val="28"/>
            <c:invertIfNegative val="0"/>
            <c:bubble3D val="0"/>
            <c:spPr>
              <a:solidFill>
                <a:srgbClr val="FF9900"/>
              </a:solidFill>
              <a:ln w="23896">
                <a:noFill/>
              </a:ln>
            </c:spPr>
          </c:dPt>
          <c:dPt>
            <c:idx val="29"/>
            <c:invertIfNegative val="0"/>
            <c:bubble3D val="0"/>
            <c:spPr>
              <a:solidFill>
                <a:srgbClr val="FF6600"/>
              </a:solidFill>
              <a:ln w="23896">
                <a:noFill/>
              </a:ln>
            </c:spPr>
          </c:dPt>
          <c:dPt>
            <c:idx val="30"/>
            <c:invertIfNegative val="0"/>
            <c:bubble3D val="0"/>
            <c:spPr>
              <a:solidFill>
                <a:srgbClr val="666699"/>
              </a:solidFill>
              <a:ln w="23896">
                <a:noFill/>
              </a:ln>
            </c:spPr>
          </c:dPt>
          <c:dPt>
            <c:idx val="31"/>
            <c:invertIfNegative val="0"/>
            <c:bubble3D val="0"/>
            <c:spPr>
              <a:solidFill>
                <a:srgbClr val="969696"/>
              </a:solidFill>
              <a:ln w="23896">
                <a:noFill/>
              </a:ln>
            </c:spPr>
          </c:dPt>
          <c:dPt>
            <c:idx val="32"/>
            <c:invertIfNegative val="0"/>
            <c:bubble3D val="0"/>
            <c:spPr>
              <a:solidFill>
                <a:srgbClr val="003366"/>
              </a:solidFill>
              <a:ln w="23896">
                <a:noFill/>
              </a:ln>
            </c:spPr>
          </c:dPt>
          <c:dPt>
            <c:idx val="33"/>
            <c:invertIfNegative val="0"/>
            <c:bubble3D val="0"/>
            <c:spPr>
              <a:solidFill>
                <a:srgbClr val="339966"/>
              </a:solidFill>
              <a:ln w="23896">
                <a:noFill/>
              </a:ln>
            </c:spPr>
          </c:dPt>
          <c:dPt>
            <c:idx val="34"/>
            <c:invertIfNegative val="0"/>
            <c:bubble3D val="0"/>
            <c:spPr>
              <a:solidFill>
                <a:srgbClr val="003300"/>
              </a:solidFill>
              <a:ln w="23896">
                <a:noFill/>
              </a:ln>
            </c:spPr>
          </c:dPt>
          <c:dPt>
            <c:idx val="35"/>
            <c:invertIfNegative val="0"/>
            <c:bubble3D val="0"/>
            <c:spPr>
              <a:solidFill>
                <a:srgbClr val="333300"/>
              </a:solidFill>
              <a:ln w="23896">
                <a:noFill/>
              </a:ln>
            </c:spPr>
          </c:dPt>
          <c:dPt>
            <c:idx val="36"/>
            <c:invertIfNegative val="0"/>
            <c:bubble3D val="0"/>
            <c:spPr>
              <a:solidFill>
                <a:srgbClr val="993300"/>
              </a:solidFill>
              <a:ln w="23896">
                <a:noFill/>
              </a:ln>
            </c:spPr>
          </c:dPt>
          <c:cat>
            <c:strRef>
              <c:f>'[Chart in Microsoft PowerPoint]Sheet1'!$B$1:$AM$1</c:f>
              <c:strCache>
                <c:ptCount val="38"/>
                <c:pt idx="0">
                  <c:v>78</c:v>
                </c:pt>
                <c:pt idx="1">
                  <c:v>79</c:v>
                </c:pt>
                <c:pt idx="2">
                  <c:v>80</c:v>
                </c:pt>
                <c:pt idx="3">
                  <c:v>81</c:v>
                </c:pt>
                <c:pt idx="4">
                  <c:v>82</c:v>
                </c:pt>
                <c:pt idx="5">
                  <c:v>83</c:v>
                </c:pt>
                <c:pt idx="6">
                  <c:v>84</c:v>
                </c:pt>
                <c:pt idx="7">
                  <c:v>85</c:v>
                </c:pt>
                <c:pt idx="8">
                  <c:v>86</c:v>
                </c:pt>
                <c:pt idx="9">
                  <c:v>87</c:v>
                </c:pt>
                <c:pt idx="10">
                  <c:v>88</c:v>
                </c:pt>
                <c:pt idx="11">
                  <c:v>89</c:v>
                </c:pt>
                <c:pt idx="12">
                  <c:v>90</c:v>
                </c:pt>
                <c:pt idx="13">
                  <c:v>91</c:v>
                </c:pt>
                <c:pt idx="14">
                  <c:v>92</c:v>
                </c:pt>
                <c:pt idx="15">
                  <c:v>93</c:v>
                </c:pt>
                <c:pt idx="16">
                  <c:v>94</c:v>
                </c:pt>
                <c:pt idx="17">
                  <c:v>95</c:v>
                </c:pt>
                <c:pt idx="18">
                  <c:v>96</c:v>
                </c:pt>
                <c:pt idx="19">
                  <c:v>97</c:v>
                </c:pt>
                <c:pt idx="20">
                  <c:v>98</c:v>
                </c:pt>
                <c:pt idx="21">
                  <c:v>99</c:v>
                </c:pt>
                <c:pt idx="22">
                  <c:v>00</c:v>
                </c:pt>
                <c:pt idx="23">
                  <c:v>01</c:v>
                </c:pt>
                <c:pt idx="24">
                  <c:v>02</c:v>
                </c:pt>
                <c:pt idx="25">
                  <c:v>03</c:v>
                </c:pt>
                <c:pt idx="26">
                  <c:v>04</c:v>
                </c:pt>
                <c:pt idx="27">
                  <c:v>05</c:v>
                </c:pt>
                <c:pt idx="28">
                  <c:v>06</c:v>
                </c:pt>
                <c:pt idx="29">
                  <c:v>07</c:v>
                </c:pt>
                <c:pt idx="30">
                  <c:v>08</c:v>
                </c:pt>
                <c:pt idx="31">
                  <c:v>09</c:v>
                </c:pt>
                <c:pt idx="32">
                  <c:v>10</c:v>
                </c:pt>
                <c:pt idx="33">
                  <c:v>11</c:v>
                </c:pt>
                <c:pt idx="34">
                  <c:v>12</c:v>
                </c:pt>
                <c:pt idx="35">
                  <c:v>13</c:v>
                </c:pt>
                <c:pt idx="36">
                  <c:v>14</c:v>
                </c:pt>
                <c:pt idx="37">
                  <c:v>15</c:v>
                </c:pt>
              </c:strCache>
            </c:strRef>
          </c:cat>
          <c:val>
            <c:numRef>
              <c:f>'[Chart in Microsoft PowerPoint]Sheet1'!$B$2:$AM$2</c:f>
              <c:numCache>
                <c:formatCode>General</c:formatCode>
                <c:ptCount val="38"/>
                <c:pt idx="0">
                  <c:v>459</c:v>
                </c:pt>
                <c:pt idx="1">
                  <c:v>2625</c:v>
                </c:pt>
                <c:pt idx="2">
                  <c:v>3539</c:v>
                </c:pt>
                <c:pt idx="3">
                  <c:v>4606</c:v>
                </c:pt>
                <c:pt idx="4">
                  <c:v>4675</c:v>
                </c:pt>
                <c:pt idx="5">
                  <c:v>4971</c:v>
                </c:pt>
                <c:pt idx="6">
                  <c:v>5719</c:v>
                </c:pt>
                <c:pt idx="7">
                  <c:v>7095</c:v>
                </c:pt>
                <c:pt idx="8">
                  <c:v>7952</c:v>
                </c:pt>
                <c:pt idx="9">
                  <c:v>9201</c:v>
                </c:pt>
                <c:pt idx="10">
                  <c:v>11996</c:v>
                </c:pt>
                <c:pt idx="11">
                  <c:v>14874</c:v>
                </c:pt>
                <c:pt idx="12">
                  <c:v>19159</c:v>
                </c:pt>
                <c:pt idx="13">
                  <c:v>22247</c:v>
                </c:pt>
                <c:pt idx="14">
                  <c:v>25917</c:v>
                </c:pt>
                <c:pt idx="15">
                  <c:v>28577</c:v>
                </c:pt>
                <c:pt idx="16">
                  <c:v>34104</c:v>
                </c:pt>
                <c:pt idx="17">
                  <c:v>38906</c:v>
                </c:pt>
                <c:pt idx="18">
                  <c:v>47291</c:v>
                </c:pt>
                <c:pt idx="19">
                  <c:v>54422</c:v>
                </c:pt>
                <c:pt idx="20">
                  <c:v>67007</c:v>
                </c:pt>
                <c:pt idx="21">
                  <c:v>74023</c:v>
                </c:pt>
                <c:pt idx="22" formatCode="#,##0">
                  <c:v>93238</c:v>
                </c:pt>
                <c:pt idx="23" formatCode="0">
                  <c:v>108230</c:v>
                </c:pt>
                <c:pt idx="24" formatCode="#,##0">
                  <c:v>110392</c:v>
                </c:pt>
                <c:pt idx="25" formatCode="#,##0">
                  <c:v>115202</c:v>
                </c:pt>
                <c:pt idx="26" formatCode="#,##0">
                  <c:v>122629</c:v>
                </c:pt>
                <c:pt idx="27" formatCode="#,##0">
                  <c:v>136740</c:v>
                </c:pt>
                <c:pt idx="28" formatCode="#,##0">
                  <c:v>149627</c:v>
                </c:pt>
                <c:pt idx="29" formatCode="#,##0">
                  <c:v>159923</c:v>
                </c:pt>
                <c:pt idx="30">
                  <c:v>163233</c:v>
                </c:pt>
                <c:pt idx="31">
                  <c:v>155398</c:v>
                </c:pt>
                <c:pt idx="32">
                  <c:v>163938</c:v>
                </c:pt>
                <c:pt idx="33" formatCode="#,##0">
                  <c:v>181500</c:v>
                </c:pt>
                <c:pt idx="34" formatCode="#,##0">
                  <c:v>194400</c:v>
                </c:pt>
                <c:pt idx="35" formatCode="#,##0">
                  <c:v>205300</c:v>
                </c:pt>
                <c:pt idx="36" formatCode="#,##0">
                  <c:v>214500</c:v>
                </c:pt>
                <c:pt idx="37" formatCode="#,##0">
                  <c:v>218000</c:v>
                </c:pt>
              </c:numCache>
            </c:numRef>
          </c:val>
        </c:ser>
        <c:dLbls>
          <c:showLegendKey val="0"/>
          <c:showVal val="0"/>
          <c:showCatName val="0"/>
          <c:showSerName val="0"/>
          <c:showPercent val="0"/>
          <c:showBubbleSize val="0"/>
        </c:dLbls>
        <c:gapWidth val="30"/>
        <c:gapDepth val="110"/>
        <c:shape val="box"/>
        <c:axId val="123753984"/>
        <c:axId val="123755520"/>
        <c:axId val="0"/>
      </c:bar3DChart>
      <c:catAx>
        <c:axId val="123753984"/>
        <c:scaling>
          <c:orientation val="minMax"/>
        </c:scaling>
        <c:delete val="0"/>
        <c:axPos val="b"/>
        <c:numFmt formatCode="General" sourceLinked="1"/>
        <c:majorTickMark val="out"/>
        <c:minorTickMark val="out"/>
        <c:tickLblPos val="low"/>
        <c:spPr>
          <a:ln w="11948">
            <a:solidFill>
              <a:schemeClr val="tx1"/>
            </a:solidFill>
            <a:prstDash val="solid"/>
          </a:ln>
        </c:spPr>
        <c:txPr>
          <a:bodyPr rot="0" vert="horz"/>
          <a:lstStyle/>
          <a:p>
            <a:pPr>
              <a:defRPr sz="753" b="1" i="0" u="none" strike="noStrike" baseline="0">
                <a:solidFill>
                  <a:schemeClr val="tx1"/>
                </a:solidFill>
                <a:latin typeface="Arial"/>
                <a:ea typeface="Arial"/>
                <a:cs typeface="Arial"/>
              </a:defRPr>
            </a:pPr>
            <a:endParaRPr lang="en-US"/>
          </a:p>
        </c:txPr>
        <c:crossAx val="123755520"/>
        <c:crosses val="autoZero"/>
        <c:auto val="1"/>
        <c:lblAlgn val="ctr"/>
        <c:lblOffset val="100"/>
        <c:tickLblSkip val="2"/>
        <c:tickMarkSkip val="1"/>
        <c:noMultiLvlLbl val="0"/>
      </c:catAx>
      <c:valAx>
        <c:axId val="123755520"/>
        <c:scaling>
          <c:orientation val="minMax"/>
        </c:scaling>
        <c:delete val="0"/>
        <c:axPos val="l"/>
        <c:numFmt formatCode="General" sourceLinked="1"/>
        <c:majorTickMark val="out"/>
        <c:minorTickMark val="none"/>
        <c:tickLblPos val="nextTo"/>
        <c:spPr>
          <a:ln w="11948">
            <a:solidFill>
              <a:schemeClr val="tx1"/>
            </a:solidFill>
            <a:prstDash val="solid"/>
          </a:ln>
        </c:spPr>
        <c:txPr>
          <a:bodyPr rot="0" vert="horz"/>
          <a:lstStyle/>
          <a:p>
            <a:pPr>
              <a:defRPr sz="823" b="1" i="0" u="none" strike="noStrike" baseline="0">
                <a:solidFill>
                  <a:schemeClr val="tx1"/>
                </a:solidFill>
                <a:latin typeface="Arial"/>
                <a:ea typeface="Arial"/>
                <a:cs typeface="Arial"/>
              </a:defRPr>
            </a:pPr>
            <a:endParaRPr lang="en-US"/>
          </a:p>
        </c:txPr>
        <c:crossAx val="123753984"/>
        <c:crosses val="autoZero"/>
        <c:crossBetween val="between"/>
      </c:valAx>
      <c:spPr>
        <a:noFill/>
        <a:ln w="25400">
          <a:noFill/>
        </a:ln>
      </c:spPr>
    </c:plotArea>
    <c:plotVisOnly val="1"/>
    <c:dispBlanksAs val="gap"/>
    <c:showDLblsOverMax val="0"/>
  </c:chart>
  <c:spPr>
    <a:noFill/>
    <a:ln>
      <a:noFill/>
    </a:ln>
  </c:spPr>
  <c:txPr>
    <a:bodyPr/>
    <a:lstStyle/>
    <a:p>
      <a:pPr>
        <a:defRPr sz="1693"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5"/>
      <c:rotY val="20"/>
      <c:depthPercent val="230"/>
      <c:rAngAx val="1"/>
    </c:view3D>
    <c:floor>
      <c:thickness val="0"/>
      <c:spPr>
        <a:solidFill>
          <a:srgbClr val="C0C0C0"/>
        </a:solidFill>
        <a:ln w="3175">
          <a:solidFill>
            <a:schemeClr val="tx1"/>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5.9203801145705323E-2"/>
          <c:y val="2.0766773162939296E-2"/>
          <c:w val="0.92702503392751801"/>
          <c:h val="0.89616613418530355"/>
        </c:manualLayout>
      </c:layout>
      <c:bar3DChart>
        <c:barDir val="col"/>
        <c:grouping val="clustered"/>
        <c:varyColors val="1"/>
        <c:ser>
          <c:idx val="0"/>
          <c:order val="0"/>
          <c:tx>
            <c:strRef>
              <c:f>Sheet1!$A$2</c:f>
              <c:strCache>
                <c:ptCount val="1"/>
                <c:pt idx="0">
                  <c:v>RECORD COPIES</c:v>
                </c:pt>
              </c:strCache>
            </c:strRef>
          </c:tx>
          <c:spPr>
            <a:solidFill>
              <a:schemeClr val="accent1"/>
            </a:solidFill>
            <a:ln w="21256">
              <a:noFill/>
            </a:ln>
          </c:spPr>
          <c:invertIfNegative val="0"/>
          <c:dPt>
            <c:idx val="0"/>
            <c:invertIfNegative val="0"/>
            <c:bubble3D val="0"/>
          </c:dPt>
          <c:dPt>
            <c:idx val="1"/>
            <c:invertIfNegative val="0"/>
            <c:bubble3D val="0"/>
            <c:spPr>
              <a:solidFill>
                <a:schemeClr val="accent2"/>
              </a:solidFill>
              <a:ln w="21256">
                <a:noFill/>
              </a:ln>
            </c:spPr>
          </c:dPt>
          <c:dPt>
            <c:idx val="2"/>
            <c:invertIfNegative val="0"/>
            <c:bubble3D val="0"/>
            <c:spPr>
              <a:solidFill>
                <a:schemeClr val="hlink"/>
              </a:solidFill>
              <a:ln w="21256">
                <a:noFill/>
              </a:ln>
            </c:spPr>
          </c:dPt>
          <c:dPt>
            <c:idx val="3"/>
            <c:invertIfNegative val="0"/>
            <c:bubble3D val="0"/>
            <c:spPr>
              <a:solidFill>
                <a:schemeClr val="folHlink"/>
              </a:solidFill>
              <a:ln w="21256">
                <a:noFill/>
              </a:ln>
            </c:spPr>
          </c:dPt>
          <c:dPt>
            <c:idx val="4"/>
            <c:invertIfNegative val="0"/>
            <c:bubble3D val="0"/>
            <c:spPr>
              <a:solidFill>
                <a:schemeClr val="bg2"/>
              </a:solidFill>
              <a:ln w="21256">
                <a:noFill/>
              </a:ln>
            </c:spPr>
          </c:dPt>
          <c:dPt>
            <c:idx val="5"/>
            <c:invertIfNegative val="0"/>
            <c:bubble3D val="0"/>
            <c:spPr>
              <a:solidFill>
                <a:schemeClr val="tx2"/>
              </a:solidFill>
              <a:ln w="21256">
                <a:noFill/>
              </a:ln>
            </c:spPr>
          </c:dPt>
          <c:dPt>
            <c:idx val="6"/>
            <c:invertIfNegative val="0"/>
            <c:bubble3D val="0"/>
            <c:spPr>
              <a:solidFill>
                <a:srgbClr val="0066CC"/>
              </a:solidFill>
              <a:ln w="21256">
                <a:noFill/>
              </a:ln>
            </c:spPr>
          </c:dPt>
          <c:dPt>
            <c:idx val="7"/>
            <c:invertIfNegative val="0"/>
            <c:bubble3D val="0"/>
            <c:spPr>
              <a:solidFill>
                <a:srgbClr val="CCCCFF"/>
              </a:solidFill>
              <a:ln w="21256">
                <a:noFill/>
              </a:ln>
            </c:spPr>
          </c:dPt>
          <c:dPt>
            <c:idx val="8"/>
            <c:invertIfNegative val="0"/>
            <c:bubble3D val="0"/>
            <c:spPr>
              <a:solidFill>
                <a:srgbClr val="FF0000"/>
              </a:solidFill>
              <a:ln w="21256">
                <a:noFill/>
              </a:ln>
            </c:spPr>
          </c:dPt>
          <c:dPt>
            <c:idx val="9"/>
            <c:invertIfNegative val="0"/>
            <c:bubble3D val="0"/>
            <c:spPr>
              <a:solidFill>
                <a:srgbClr val="FFFF00"/>
              </a:solidFill>
              <a:ln w="21256">
                <a:noFill/>
              </a:ln>
            </c:spPr>
          </c:dPt>
          <c:dPt>
            <c:idx val="10"/>
            <c:invertIfNegative val="0"/>
            <c:bubble3D val="0"/>
            <c:spPr>
              <a:solidFill>
                <a:srgbClr val="00FF00"/>
              </a:solidFill>
              <a:ln w="21256">
                <a:noFill/>
              </a:ln>
            </c:spPr>
          </c:dPt>
          <c:dPt>
            <c:idx val="11"/>
            <c:invertIfNegative val="0"/>
            <c:bubble3D val="0"/>
            <c:spPr>
              <a:solidFill>
                <a:srgbClr val="00FFFF"/>
              </a:solidFill>
              <a:ln w="21256">
                <a:noFill/>
              </a:ln>
            </c:spPr>
          </c:dPt>
          <c:dPt>
            <c:idx val="12"/>
            <c:invertIfNegative val="0"/>
            <c:bubble3D val="0"/>
            <c:spPr>
              <a:solidFill>
                <a:srgbClr val="0000FF"/>
              </a:solidFill>
              <a:ln w="21256">
                <a:noFill/>
              </a:ln>
            </c:spPr>
          </c:dPt>
          <c:dPt>
            <c:idx val="13"/>
            <c:invertIfNegative val="0"/>
            <c:bubble3D val="0"/>
            <c:spPr>
              <a:solidFill>
                <a:srgbClr val="FF00FF"/>
              </a:solidFill>
              <a:ln w="21256">
                <a:noFill/>
              </a:ln>
            </c:spPr>
          </c:dPt>
          <c:dPt>
            <c:idx val="14"/>
            <c:invertIfNegative val="0"/>
            <c:bubble3D val="0"/>
            <c:spPr>
              <a:solidFill>
                <a:srgbClr val="008080"/>
              </a:solidFill>
              <a:ln w="21256">
                <a:noFill/>
              </a:ln>
            </c:spPr>
          </c:dPt>
          <c:cat>
            <c:strRef>
              <c:f>Sheet1!$B$1:$P$1</c:f>
              <c:strCache>
                <c:ptCount val="15"/>
                <c:pt idx="0">
                  <c:v>US</c:v>
                </c:pt>
                <c:pt idx="1">
                  <c:v>JP</c:v>
                </c:pt>
                <c:pt idx="2">
                  <c:v>CN</c:v>
                </c:pt>
                <c:pt idx="3">
                  <c:v>DE</c:v>
                </c:pt>
                <c:pt idx="4">
                  <c:v>KR</c:v>
                </c:pt>
                <c:pt idx="5">
                  <c:v>FR</c:v>
                </c:pt>
                <c:pt idx="6">
                  <c:v>GB</c:v>
                </c:pt>
                <c:pt idx="7">
                  <c:v>NL</c:v>
                </c:pt>
                <c:pt idx="8">
                  <c:v>CH</c:v>
                </c:pt>
                <c:pt idx="9">
                  <c:v>SE</c:v>
                </c:pt>
                <c:pt idx="10">
                  <c:v>IT</c:v>
                </c:pt>
                <c:pt idx="11">
                  <c:v>CA</c:v>
                </c:pt>
                <c:pt idx="12">
                  <c:v>FI</c:v>
                </c:pt>
                <c:pt idx="13">
                  <c:v>AU</c:v>
                </c:pt>
                <c:pt idx="14">
                  <c:v>ES</c:v>
                </c:pt>
              </c:strCache>
            </c:strRef>
          </c:cat>
          <c:val>
            <c:numRef>
              <c:f>Sheet1!$B$2:$P$2</c:f>
              <c:numCache>
                <c:formatCode>#,##0</c:formatCode>
                <c:ptCount val="15"/>
                <c:pt idx="0">
                  <c:v>57385</c:v>
                </c:pt>
                <c:pt idx="1">
                  <c:v>44235</c:v>
                </c:pt>
                <c:pt idx="2">
                  <c:v>29846</c:v>
                </c:pt>
                <c:pt idx="3">
                  <c:v>18072</c:v>
                </c:pt>
                <c:pt idx="4">
                  <c:v>14626</c:v>
                </c:pt>
                <c:pt idx="5">
                  <c:v>8476</c:v>
                </c:pt>
                <c:pt idx="6">
                  <c:v>5313</c:v>
                </c:pt>
                <c:pt idx="7">
                  <c:v>4357</c:v>
                </c:pt>
                <c:pt idx="8">
                  <c:v>4280</c:v>
                </c:pt>
                <c:pt idx="9">
                  <c:v>3858</c:v>
                </c:pt>
                <c:pt idx="10">
                  <c:v>3083</c:v>
                </c:pt>
                <c:pt idx="11">
                  <c:v>2848</c:v>
                </c:pt>
                <c:pt idx="12">
                  <c:v>1592</c:v>
                </c:pt>
                <c:pt idx="13">
                  <c:v>1752</c:v>
                </c:pt>
                <c:pt idx="14">
                  <c:v>1537</c:v>
                </c:pt>
              </c:numCache>
            </c:numRef>
          </c:val>
        </c:ser>
        <c:dLbls>
          <c:showLegendKey val="0"/>
          <c:showVal val="0"/>
          <c:showCatName val="0"/>
          <c:showSerName val="0"/>
          <c:showPercent val="0"/>
          <c:showBubbleSize val="0"/>
        </c:dLbls>
        <c:gapWidth val="90"/>
        <c:gapDepth val="0"/>
        <c:shape val="box"/>
        <c:axId val="123783040"/>
        <c:axId val="123784576"/>
        <c:axId val="0"/>
      </c:bar3DChart>
      <c:catAx>
        <c:axId val="123783040"/>
        <c:scaling>
          <c:orientation val="minMax"/>
        </c:scaling>
        <c:delete val="0"/>
        <c:axPos val="b"/>
        <c:numFmt formatCode="General" sourceLinked="1"/>
        <c:majorTickMark val="out"/>
        <c:minorTickMark val="none"/>
        <c:tickLblPos val="low"/>
        <c:spPr>
          <a:ln w="10628">
            <a:solidFill>
              <a:schemeClr val="tx1"/>
            </a:solidFill>
            <a:prstDash val="solid"/>
          </a:ln>
        </c:spPr>
        <c:txPr>
          <a:bodyPr rot="0" vert="horz"/>
          <a:lstStyle/>
          <a:p>
            <a:pPr>
              <a:defRPr sz="753" b="1" i="0" u="none" strike="noStrike" baseline="0">
                <a:solidFill>
                  <a:schemeClr val="tx1"/>
                </a:solidFill>
                <a:latin typeface="Arial"/>
                <a:ea typeface="Arial"/>
                <a:cs typeface="Arial"/>
              </a:defRPr>
            </a:pPr>
            <a:endParaRPr lang="en-US"/>
          </a:p>
        </c:txPr>
        <c:crossAx val="123784576"/>
        <c:crosses val="autoZero"/>
        <c:auto val="1"/>
        <c:lblAlgn val="ctr"/>
        <c:lblOffset val="100"/>
        <c:tickLblSkip val="1"/>
        <c:tickMarkSkip val="1"/>
        <c:noMultiLvlLbl val="0"/>
      </c:catAx>
      <c:valAx>
        <c:axId val="123784576"/>
        <c:scaling>
          <c:orientation val="minMax"/>
        </c:scaling>
        <c:delete val="0"/>
        <c:axPos val="l"/>
        <c:majorGridlines>
          <c:spPr>
            <a:ln w="10628">
              <a:solidFill>
                <a:srgbClr val="FFFFFF"/>
              </a:solidFill>
              <a:prstDash val="solid"/>
            </a:ln>
          </c:spPr>
        </c:majorGridlines>
        <c:numFmt formatCode="#,##0" sourceLinked="1"/>
        <c:majorTickMark val="out"/>
        <c:minorTickMark val="none"/>
        <c:tickLblPos val="nextTo"/>
        <c:spPr>
          <a:ln w="10628">
            <a:solidFill>
              <a:schemeClr val="tx1"/>
            </a:solidFill>
            <a:prstDash val="solid"/>
          </a:ln>
        </c:spPr>
        <c:txPr>
          <a:bodyPr rot="0" vert="horz"/>
          <a:lstStyle/>
          <a:p>
            <a:pPr>
              <a:defRPr sz="837" b="1" i="0" u="none" strike="noStrike" baseline="0">
                <a:solidFill>
                  <a:schemeClr val="tx1"/>
                </a:solidFill>
                <a:latin typeface="Arial"/>
                <a:ea typeface="Arial"/>
                <a:cs typeface="Arial"/>
              </a:defRPr>
            </a:pPr>
            <a:endParaRPr lang="en-US"/>
          </a:p>
        </c:txPr>
        <c:crossAx val="123783040"/>
        <c:crosses val="autoZero"/>
        <c:crossBetween val="between"/>
      </c:valAx>
      <c:spPr>
        <a:noFill/>
        <a:ln w="21256">
          <a:noFill/>
        </a:ln>
      </c:spPr>
    </c:plotArea>
    <c:plotVisOnly val="1"/>
    <c:dispBlanksAs val="gap"/>
    <c:showDLblsOverMax val="0"/>
  </c:chart>
  <c:spPr>
    <a:noFill/>
    <a:ln>
      <a:noFill/>
    </a:ln>
  </c:spPr>
  <c:txPr>
    <a:bodyPr/>
    <a:lstStyle/>
    <a:p>
      <a:pPr>
        <a:defRPr sz="1506" b="1" i="0" u="none" strike="noStrike" baseline="0">
          <a:solidFill>
            <a:schemeClr val="tx1"/>
          </a:solidFill>
          <a:latin typeface="Times"/>
          <a:ea typeface="Times"/>
          <a:cs typeface="Times"/>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8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4.3144947118296605E-2"/>
          <c:y val="0.17189835575485798"/>
          <c:w val="0.95685505288170336"/>
          <c:h val="0.75186846038863975"/>
        </c:manualLayout>
      </c:layout>
      <c:bar3DChart>
        <c:barDir val="col"/>
        <c:grouping val="clustered"/>
        <c:varyColors val="1"/>
        <c:dLbls>
          <c:showLegendKey val="0"/>
          <c:showVal val="0"/>
          <c:showCatName val="0"/>
          <c:showSerName val="0"/>
          <c:showPercent val="0"/>
          <c:showBubbleSize val="0"/>
        </c:dLbls>
        <c:gapWidth val="30"/>
        <c:gapDepth val="110"/>
        <c:shape val="box"/>
        <c:axId val="87018880"/>
        <c:axId val="89515136"/>
        <c:axId val="0"/>
      </c:bar3DChart>
      <c:catAx>
        <c:axId val="87018880"/>
        <c:scaling>
          <c:orientation val="minMax"/>
        </c:scaling>
        <c:delete val="0"/>
        <c:axPos val="b"/>
        <c:numFmt formatCode="General" sourceLinked="1"/>
        <c:majorTickMark val="out"/>
        <c:minorTickMark val="out"/>
        <c:tickLblPos val="low"/>
        <c:spPr>
          <a:ln w="11948">
            <a:solidFill>
              <a:schemeClr val="tx1"/>
            </a:solidFill>
            <a:prstDash val="solid"/>
          </a:ln>
        </c:spPr>
        <c:txPr>
          <a:bodyPr rot="0" vert="horz"/>
          <a:lstStyle/>
          <a:p>
            <a:pPr>
              <a:defRPr sz="753" b="1" i="0" u="none" strike="noStrike" baseline="0">
                <a:solidFill>
                  <a:schemeClr val="tx1"/>
                </a:solidFill>
                <a:latin typeface="Arial"/>
                <a:ea typeface="Arial"/>
                <a:cs typeface="Arial"/>
              </a:defRPr>
            </a:pPr>
            <a:endParaRPr lang="en-US"/>
          </a:p>
        </c:txPr>
        <c:crossAx val="89515136"/>
        <c:crosses val="autoZero"/>
        <c:auto val="1"/>
        <c:lblAlgn val="ctr"/>
        <c:lblOffset val="100"/>
        <c:noMultiLvlLbl val="0"/>
      </c:catAx>
      <c:valAx>
        <c:axId val="89515136"/>
        <c:scaling>
          <c:orientation val="minMax"/>
        </c:scaling>
        <c:delete val="0"/>
        <c:axPos val="l"/>
        <c:numFmt formatCode="#,##0" sourceLinked="1"/>
        <c:majorTickMark val="out"/>
        <c:minorTickMark val="none"/>
        <c:tickLblPos val="nextTo"/>
        <c:spPr>
          <a:ln w="11948">
            <a:solidFill>
              <a:schemeClr val="tx1"/>
            </a:solidFill>
            <a:prstDash val="solid"/>
          </a:ln>
        </c:spPr>
        <c:txPr>
          <a:bodyPr rot="0" vert="horz"/>
          <a:lstStyle/>
          <a:p>
            <a:pPr>
              <a:defRPr sz="823" b="1" i="0" u="none" strike="noStrike" baseline="0">
                <a:solidFill>
                  <a:schemeClr val="tx1"/>
                </a:solidFill>
                <a:latin typeface="Arial"/>
                <a:ea typeface="Arial"/>
                <a:cs typeface="Arial"/>
              </a:defRPr>
            </a:pPr>
            <a:endParaRPr lang="en-US"/>
          </a:p>
        </c:txPr>
        <c:crossAx val="87018880"/>
        <c:crosses val="autoZero"/>
        <c:crossBetween val="between"/>
      </c:valAx>
      <c:spPr>
        <a:noFill/>
        <a:ln w="23896">
          <a:noFill/>
        </a:ln>
      </c:spPr>
    </c:plotArea>
    <c:plotVisOnly val="1"/>
    <c:dispBlanksAs val="gap"/>
    <c:showDLblsOverMax val="0"/>
  </c:chart>
  <c:spPr>
    <a:noFill/>
    <a:ln>
      <a:noFill/>
    </a:ln>
  </c:spPr>
  <c:txPr>
    <a:bodyPr/>
    <a:lstStyle/>
    <a:p>
      <a:pPr>
        <a:defRPr sz="1693"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8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20628453617853981"/>
          <c:y val="9.4446870830219562E-2"/>
          <c:w val="0.95685505288170336"/>
          <c:h val="0.77955224503754594"/>
        </c:manualLayout>
      </c:layout>
      <c:bar3DChart>
        <c:barDir val="col"/>
        <c:grouping val="clustered"/>
        <c:varyColors val="1"/>
        <c:ser>
          <c:idx val="0"/>
          <c:order val="0"/>
          <c:tx>
            <c:strRef>
              <c:f>'[Chart in Microsoft PowerPoint]Sheet1'!$A$2</c:f>
              <c:strCache>
                <c:ptCount val="1"/>
                <c:pt idx="0">
                  <c:v>Filings by year</c:v>
                </c:pt>
              </c:strCache>
            </c:strRef>
          </c:tx>
          <c:spPr>
            <a:solidFill>
              <a:schemeClr val="accent1"/>
            </a:solidFill>
            <a:ln w="23896">
              <a:noFill/>
            </a:ln>
          </c:spPr>
          <c:invertIfNegative val="0"/>
          <c:dPt>
            <c:idx val="0"/>
            <c:invertIfNegative val="0"/>
            <c:bubble3D val="0"/>
          </c:dPt>
          <c:dPt>
            <c:idx val="1"/>
            <c:invertIfNegative val="0"/>
            <c:bubble3D val="0"/>
            <c:spPr>
              <a:solidFill>
                <a:schemeClr val="accent2"/>
              </a:solidFill>
              <a:ln w="23896">
                <a:noFill/>
              </a:ln>
            </c:spPr>
          </c:dPt>
          <c:dPt>
            <c:idx val="2"/>
            <c:invertIfNegative val="0"/>
            <c:bubble3D val="0"/>
            <c:spPr>
              <a:solidFill>
                <a:schemeClr val="hlink"/>
              </a:solidFill>
              <a:ln w="23896">
                <a:noFill/>
              </a:ln>
            </c:spPr>
          </c:dPt>
          <c:dPt>
            <c:idx val="3"/>
            <c:invertIfNegative val="0"/>
            <c:bubble3D val="0"/>
            <c:spPr>
              <a:solidFill>
                <a:schemeClr val="folHlink"/>
              </a:solidFill>
              <a:ln w="23896">
                <a:noFill/>
              </a:ln>
            </c:spPr>
          </c:dPt>
          <c:dPt>
            <c:idx val="4"/>
            <c:invertIfNegative val="0"/>
            <c:bubble3D val="0"/>
            <c:spPr>
              <a:solidFill>
                <a:schemeClr val="bg2"/>
              </a:solidFill>
              <a:ln w="23896">
                <a:noFill/>
              </a:ln>
            </c:spPr>
          </c:dPt>
          <c:dPt>
            <c:idx val="5"/>
            <c:invertIfNegative val="0"/>
            <c:bubble3D val="0"/>
            <c:spPr>
              <a:solidFill>
                <a:schemeClr val="tx2"/>
              </a:solidFill>
              <a:ln w="23896">
                <a:noFill/>
              </a:ln>
            </c:spPr>
          </c:dPt>
          <c:dPt>
            <c:idx val="6"/>
            <c:invertIfNegative val="0"/>
            <c:bubble3D val="0"/>
            <c:spPr>
              <a:solidFill>
                <a:srgbClr val="0066CC"/>
              </a:solidFill>
              <a:ln w="23896">
                <a:noFill/>
              </a:ln>
            </c:spPr>
          </c:dPt>
          <c:dPt>
            <c:idx val="7"/>
            <c:invertIfNegative val="0"/>
            <c:bubble3D val="0"/>
            <c:spPr>
              <a:solidFill>
                <a:srgbClr val="CCCCFF"/>
              </a:solidFill>
              <a:ln w="23896">
                <a:noFill/>
              </a:ln>
            </c:spPr>
          </c:dPt>
          <c:dPt>
            <c:idx val="8"/>
            <c:invertIfNegative val="0"/>
            <c:bubble3D val="0"/>
            <c:spPr>
              <a:solidFill>
                <a:srgbClr val="FF0000"/>
              </a:solidFill>
              <a:ln w="23896">
                <a:noFill/>
              </a:ln>
            </c:spPr>
          </c:dPt>
          <c:dPt>
            <c:idx val="9"/>
            <c:invertIfNegative val="0"/>
            <c:bubble3D val="0"/>
            <c:spPr>
              <a:solidFill>
                <a:srgbClr val="FFFF00"/>
              </a:solidFill>
              <a:ln w="23896">
                <a:noFill/>
              </a:ln>
            </c:spPr>
          </c:dPt>
          <c:dPt>
            <c:idx val="10"/>
            <c:invertIfNegative val="0"/>
            <c:bubble3D val="0"/>
            <c:spPr>
              <a:solidFill>
                <a:srgbClr val="00FF00"/>
              </a:solidFill>
              <a:ln w="23896">
                <a:noFill/>
              </a:ln>
            </c:spPr>
          </c:dPt>
          <c:dPt>
            <c:idx val="11"/>
            <c:invertIfNegative val="0"/>
            <c:bubble3D val="0"/>
            <c:spPr>
              <a:solidFill>
                <a:srgbClr val="00FFFF"/>
              </a:solidFill>
              <a:ln w="23896">
                <a:noFill/>
              </a:ln>
            </c:spPr>
          </c:dPt>
          <c:dPt>
            <c:idx val="12"/>
            <c:invertIfNegative val="0"/>
            <c:bubble3D val="0"/>
            <c:spPr>
              <a:solidFill>
                <a:srgbClr val="0000FF"/>
              </a:solidFill>
              <a:ln w="23896">
                <a:noFill/>
              </a:ln>
            </c:spPr>
          </c:dPt>
          <c:dPt>
            <c:idx val="13"/>
            <c:invertIfNegative val="0"/>
            <c:bubble3D val="0"/>
            <c:spPr>
              <a:solidFill>
                <a:srgbClr val="FF00FF"/>
              </a:solidFill>
              <a:ln w="23896">
                <a:noFill/>
              </a:ln>
            </c:spPr>
          </c:dPt>
          <c:dPt>
            <c:idx val="14"/>
            <c:invertIfNegative val="0"/>
            <c:bubble3D val="0"/>
            <c:spPr>
              <a:solidFill>
                <a:srgbClr val="008080"/>
              </a:solidFill>
              <a:ln w="23896">
                <a:noFill/>
              </a:ln>
            </c:spPr>
          </c:dPt>
          <c:dPt>
            <c:idx val="15"/>
            <c:invertIfNegative val="0"/>
            <c:bubble3D val="0"/>
            <c:spPr>
              <a:solidFill>
                <a:srgbClr val="0000FF"/>
              </a:solidFill>
              <a:ln w="23896">
                <a:noFill/>
              </a:ln>
            </c:spPr>
          </c:dPt>
          <c:dPt>
            <c:idx val="16"/>
            <c:invertIfNegative val="0"/>
            <c:bubble3D val="0"/>
            <c:spPr>
              <a:solidFill>
                <a:srgbClr val="00CCFF"/>
              </a:solidFill>
              <a:ln w="23896">
                <a:noFill/>
              </a:ln>
            </c:spPr>
          </c:dPt>
          <c:dPt>
            <c:idx val="17"/>
            <c:invertIfNegative val="0"/>
            <c:bubble3D val="0"/>
            <c:spPr>
              <a:solidFill>
                <a:srgbClr val="CCFFFF"/>
              </a:solidFill>
              <a:ln w="23896">
                <a:noFill/>
              </a:ln>
            </c:spPr>
          </c:dPt>
          <c:dPt>
            <c:idx val="18"/>
            <c:invertIfNegative val="0"/>
            <c:bubble3D val="0"/>
            <c:spPr>
              <a:solidFill>
                <a:srgbClr val="CCFFCC"/>
              </a:solidFill>
              <a:ln w="23896">
                <a:noFill/>
              </a:ln>
            </c:spPr>
          </c:dPt>
          <c:dPt>
            <c:idx val="19"/>
            <c:invertIfNegative val="0"/>
            <c:bubble3D val="0"/>
            <c:spPr>
              <a:solidFill>
                <a:srgbClr val="FFFF99"/>
              </a:solidFill>
              <a:ln w="23896">
                <a:noFill/>
              </a:ln>
            </c:spPr>
          </c:dPt>
          <c:dPt>
            <c:idx val="20"/>
            <c:invertIfNegative val="0"/>
            <c:bubble3D val="0"/>
            <c:spPr>
              <a:solidFill>
                <a:srgbClr val="99CCFF"/>
              </a:solidFill>
              <a:ln w="23896">
                <a:noFill/>
              </a:ln>
            </c:spPr>
          </c:dPt>
          <c:dPt>
            <c:idx val="21"/>
            <c:invertIfNegative val="0"/>
            <c:bubble3D val="0"/>
            <c:spPr>
              <a:solidFill>
                <a:srgbClr val="FF99CC"/>
              </a:solidFill>
              <a:ln w="23896">
                <a:noFill/>
              </a:ln>
            </c:spPr>
          </c:dPt>
          <c:dPt>
            <c:idx val="22"/>
            <c:invertIfNegative val="0"/>
            <c:bubble3D val="0"/>
            <c:spPr>
              <a:solidFill>
                <a:srgbClr val="CC99FF"/>
              </a:solidFill>
              <a:ln w="23896">
                <a:noFill/>
              </a:ln>
            </c:spPr>
          </c:dPt>
          <c:dPt>
            <c:idx val="23"/>
            <c:invertIfNegative val="0"/>
            <c:bubble3D val="0"/>
            <c:spPr>
              <a:solidFill>
                <a:srgbClr val="FFCC99"/>
              </a:solidFill>
              <a:ln w="23896">
                <a:noFill/>
              </a:ln>
            </c:spPr>
          </c:dPt>
          <c:dPt>
            <c:idx val="24"/>
            <c:invertIfNegative val="0"/>
            <c:bubble3D val="0"/>
            <c:spPr>
              <a:solidFill>
                <a:srgbClr val="3366FF"/>
              </a:solidFill>
              <a:ln w="23896">
                <a:noFill/>
              </a:ln>
            </c:spPr>
          </c:dPt>
          <c:dPt>
            <c:idx val="25"/>
            <c:invertIfNegative val="0"/>
            <c:bubble3D val="0"/>
            <c:spPr>
              <a:solidFill>
                <a:srgbClr val="33CCCC"/>
              </a:solidFill>
              <a:ln w="23896">
                <a:noFill/>
              </a:ln>
            </c:spPr>
          </c:dPt>
          <c:dPt>
            <c:idx val="26"/>
            <c:invertIfNegative val="0"/>
            <c:bubble3D val="0"/>
            <c:spPr>
              <a:solidFill>
                <a:srgbClr val="99CC00"/>
              </a:solidFill>
              <a:ln w="23896">
                <a:noFill/>
              </a:ln>
            </c:spPr>
          </c:dPt>
          <c:dPt>
            <c:idx val="27"/>
            <c:invertIfNegative val="0"/>
            <c:bubble3D val="0"/>
            <c:spPr>
              <a:solidFill>
                <a:srgbClr val="FFCC00"/>
              </a:solidFill>
              <a:ln w="23896">
                <a:noFill/>
              </a:ln>
            </c:spPr>
          </c:dPt>
          <c:dPt>
            <c:idx val="28"/>
            <c:invertIfNegative val="0"/>
            <c:bubble3D val="0"/>
            <c:spPr>
              <a:solidFill>
                <a:srgbClr val="FF9900"/>
              </a:solidFill>
              <a:ln w="23896">
                <a:noFill/>
              </a:ln>
            </c:spPr>
          </c:dPt>
          <c:dPt>
            <c:idx val="29"/>
            <c:invertIfNegative val="0"/>
            <c:bubble3D val="0"/>
            <c:spPr>
              <a:solidFill>
                <a:srgbClr val="FF6600"/>
              </a:solidFill>
              <a:ln w="23896">
                <a:noFill/>
              </a:ln>
            </c:spPr>
          </c:dPt>
          <c:dPt>
            <c:idx val="30"/>
            <c:invertIfNegative val="0"/>
            <c:bubble3D val="0"/>
            <c:spPr>
              <a:solidFill>
                <a:srgbClr val="666699"/>
              </a:solidFill>
              <a:ln w="23896">
                <a:noFill/>
              </a:ln>
            </c:spPr>
          </c:dPt>
          <c:dPt>
            <c:idx val="31"/>
            <c:invertIfNegative val="0"/>
            <c:bubble3D val="0"/>
            <c:spPr>
              <a:solidFill>
                <a:srgbClr val="969696"/>
              </a:solidFill>
              <a:ln w="23896">
                <a:noFill/>
              </a:ln>
            </c:spPr>
          </c:dPt>
          <c:dPt>
            <c:idx val="32"/>
            <c:invertIfNegative val="0"/>
            <c:bubble3D val="0"/>
            <c:spPr>
              <a:solidFill>
                <a:srgbClr val="003366"/>
              </a:solidFill>
              <a:ln w="23896">
                <a:noFill/>
              </a:ln>
            </c:spPr>
          </c:dPt>
          <c:dPt>
            <c:idx val="33"/>
            <c:invertIfNegative val="0"/>
            <c:bubble3D val="0"/>
            <c:spPr>
              <a:solidFill>
                <a:srgbClr val="339966"/>
              </a:solidFill>
              <a:ln w="23896">
                <a:noFill/>
              </a:ln>
            </c:spPr>
          </c:dPt>
          <c:dPt>
            <c:idx val="34"/>
            <c:invertIfNegative val="0"/>
            <c:bubble3D val="0"/>
            <c:spPr>
              <a:solidFill>
                <a:srgbClr val="003300"/>
              </a:solidFill>
              <a:ln w="23896">
                <a:noFill/>
              </a:ln>
            </c:spPr>
          </c:dPt>
          <c:dPt>
            <c:idx val="35"/>
            <c:invertIfNegative val="0"/>
            <c:bubble3D val="0"/>
            <c:spPr>
              <a:solidFill>
                <a:srgbClr val="333300"/>
              </a:solidFill>
              <a:ln w="23896">
                <a:noFill/>
              </a:ln>
            </c:spPr>
          </c:dPt>
          <c:dPt>
            <c:idx val="36"/>
            <c:invertIfNegative val="0"/>
            <c:bubble3D val="0"/>
            <c:spPr>
              <a:solidFill>
                <a:srgbClr val="993300"/>
              </a:solidFill>
              <a:ln w="23896">
                <a:noFill/>
              </a:ln>
            </c:spPr>
          </c:dPt>
          <c:cat>
            <c:strRef>
              <c:f>'[Chart in Microsoft PowerPoint]Sheet1'!$B$1:$R$1</c:f>
              <c:strCache>
                <c:ptCount val="17"/>
                <c:pt idx="0">
                  <c:v>99</c:v>
                </c:pt>
                <c:pt idx="1">
                  <c:v>00</c:v>
                </c:pt>
                <c:pt idx="2">
                  <c:v>01</c:v>
                </c:pt>
                <c:pt idx="3">
                  <c:v>02</c:v>
                </c:pt>
                <c:pt idx="4">
                  <c:v>03</c:v>
                </c:pt>
                <c:pt idx="5">
                  <c:v>04</c:v>
                </c:pt>
                <c:pt idx="6">
                  <c:v>05</c:v>
                </c:pt>
                <c:pt idx="7">
                  <c:v>06</c:v>
                </c:pt>
                <c:pt idx="8">
                  <c:v>07</c:v>
                </c:pt>
                <c:pt idx="9">
                  <c:v>08</c:v>
                </c:pt>
                <c:pt idx="10">
                  <c:v>09</c:v>
                </c:pt>
                <c:pt idx="11">
                  <c:v>10</c:v>
                </c:pt>
                <c:pt idx="12">
                  <c:v>11</c:v>
                </c:pt>
                <c:pt idx="13">
                  <c:v>12</c:v>
                </c:pt>
                <c:pt idx="14">
                  <c:v>13</c:v>
                </c:pt>
                <c:pt idx="15">
                  <c:v>14</c:v>
                </c:pt>
                <c:pt idx="16">
                  <c:v>15</c:v>
                </c:pt>
              </c:strCache>
            </c:strRef>
          </c:cat>
          <c:val>
            <c:numRef>
              <c:f>'[Chart in Microsoft PowerPoint]Sheet1'!$B$2:$R$2</c:f>
              <c:numCache>
                <c:formatCode>#,##0</c:formatCode>
                <c:ptCount val="17"/>
                <c:pt idx="0">
                  <c:v>3553</c:v>
                </c:pt>
                <c:pt idx="1">
                  <c:v>4137</c:v>
                </c:pt>
                <c:pt idx="2" formatCode="0">
                  <c:v>4706</c:v>
                </c:pt>
                <c:pt idx="3">
                  <c:v>5091</c:v>
                </c:pt>
                <c:pt idx="4">
                  <c:v>5169</c:v>
                </c:pt>
                <c:pt idx="5">
                  <c:v>5183</c:v>
                </c:pt>
                <c:pt idx="6">
                  <c:v>5747</c:v>
                </c:pt>
                <c:pt idx="7">
                  <c:v>6263</c:v>
                </c:pt>
                <c:pt idx="8">
                  <c:v>6566</c:v>
                </c:pt>
                <c:pt idx="9" formatCode="General">
                  <c:v>7076</c:v>
                </c:pt>
                <c:pt idx="10" formatCode="General">
                  <c:v>7218</c:v>
                </c:pt>
                <c:pt idx="11" formatCode="General">
                  <c:v>7231</c:v>
                </c:pt>
                <c:pt idx="12">
                  <c:v>7406</c:v>
                </c:pt>
                <c:pt idx="13">
                  <c:v>7802</c:v>
                </c:pt>
                <c:pt idx="14">
                  <c:v>7905</c:v>
                </c:pt>
                <c:pt idx="15">
                  <c:v>8319</c:v>
                </c:pt>
                <c:pt idx="16">
                  <c:v>8476</c:v>
                </c:pt>
              </c:numCache>
            </c:numRef>
          </c:val>
        </c:ser>
        <c:dLbls>
          <c:showLegendKey val="0"/>
          <c:showVal val="0"/>
          <c:showCatName val="0"/>
          <c:showSerName val="0"/>
          <c:showPercent val="0"/>
          <c:showBubbleSize val="0"/>
        </c:dLbls>
        <c:gapWidth val="30"/>
        <c:gapDepth val="110"/>
        <c:shape val="box"/>
        <c:axId val="90119168"/>
        <c:axId val="90120960"/>
        <c:axId val="0"/>
      </c:bar3DChart>
      <c:catAx>
        <c:axId val="90119168"/>
        <c:scaling>
          <c:orientation val="minMax"/>
        </c:scaling>
        <c:delete val="0"/>
        <c:axPos val="b"/>
        <c:numFmt formatCode="General" sourceLinked="1"/>
        <c:majorTickMark val="out"/>
        <c:minorTickMark val="out"/>
        <c:tickLblPos val="low"/>
        <c:spPr>
          <a:ln w="11948">
            <a:solidFill>
              <a:schemeClr val="tx1"/>
            </a:solidFill>
            <a:prstDash val="solid"/>
          </a:ln>
        </c:spPr>
        <c:txPr>
          <a:bodyPr rot="0" vert="horz"/>
          <a:lstStyle/>
          <a:p>
            <a:pPr>
              <a:defRPr/>
            </a:pPr>
            <a:endParaRPr lang="en-US"/>
          </a:p>
        </c:txPr>
        <c:crossAx val="90120960"/>
        <c:crosses val="autoZero"/>
        <c:auto val="1"/>
        <c:lblAlgn val="ctr"/>
        <c:lblOffset val="100"/>
        <c:noMultiLvlLbl val="0"/>
      </c:catAx>
      <c:valAx>
        <c:axId val="90120960"/>
        <c:scaling>
          <c:orientation val="minMax"/>
        </c:scaling>
        <c:delete val="0"/>
        <c:axPos val="l"/>
        <c:numFmt formatCode="#,##0" sourceLinked="1"/>
        <c:majorTickMark val="out"/>
        <c:minorTickMark val="none"/>
        <c:tickLblPos val="nextTo"/>
        <c:spPr>
          <a:ln w="11948">
            <a:solidFill>
              <a:schemeClr val="tx1"/>
            </a:solidFill>
            <a:prstDash val="solid"/>
          </a:ln>
        </c:spPr>
        <c:txPr>
          <a:bodyPr rot="0" vert="horz"/>
          <a:lstStyle/>
          <a:p>
            <a:pPr>
              <a:defRPr/>
            </a:pPr>
            <a:endParaRPr lang="en-US"/>
          </a:p>
        </c:txPr>
        <c:crossAx val="90119168"/>
        <c:crosses val="autoZero"/>
        <c:crossBetween val="between"/>
      </c:valAx>
      <c:spPr>
        <a:noFill/>
        <a:ln w="23896">
          <a:noFill/>
        </a:ln>
      </c:spPr>
    </c:plotArea>
    <c:plotVisOnly val="1"/>
    <c:dispBlanksAs val="gap"/>
    <c:showDLblsOverMax val="0"/>
  </c:chart>
  <c:spPr>
    <a:noFill/>
    <a:ln>
      <a:noFill/>
    </a:ln>
  </c:spPr>
  <c:txPr>
    <a:bodyPr/>
    <a:lstStyle/>
    <a:p>
      <a:pPr algn="l" rtl="0" fontAlgn="base">
        <a:lnSpc>
          <a:spcPct val="90000"/>
        </a:lnSpc>
        <a:spcBef>
          <a:spcPts val="0"/>
        </a:spcBef>
        <a:spcAft>
          <a:spcPct val="0"/>
        </a:spcAft>
        <a:defRPr lang="en-US" sz="3600" kern="1200">
          <a:solidFill>
            <a:srgbClr val="00408C"/>
          </a:solidFill>
          <a:latin typeface="+mj-lt"/>
          <a:ea typeface="+mj-ea"/>
          <a:cs typeface="+mj-cs"/>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32375623563331E-2"/>
          <c:y val="5.1996285979572884E-2"/>
          <c:w val="0.57764749346501831"/>
          <c:h val="0.87107991723875744"/>
        </c:manualLayout>
      </c:layout>
      <c:barChart>
        <c:barDir val="col"/>
        <c:grouping val="clustered"/>
        <c:varyColors val="0"/>
        <c:ser>
          <c:idx val="1"/>
          <c:order val="0"/>
          <c:tx>
            <c:strRef>
              <c:f>Sheet1!$A$3</c:f>
              <c:strCache>
                <c:ptCount val="1"/>
                <c:pt idx="0">
                  <c:v>PATENTSCOPE</c:v>
                </c:pt>
              </c:strCache>
            </c:strRef>
          </c:tx>
          <c:spPr>
            <a:solidFill>
              <a:srgbClr val="CC0000"/>
            </a:solidFill>
          </c:spPr>
          <c:invertIfNegative val="0"/>
          <c:cat>
            <c:numRef>
              <c:f>Sheet1!$B$1:$F$1</c:f>
              <c:numCache>
                <c:formatCode>General</c:formatCode>
                <c:ptCount val="5"/>
                <c:pt idx="0">
                  <c:v>2011</c:v>
                </c:pt>
                <c:pt idx="1">
                  <c:v>2012</c:v>
                </c:pt>
                <c:pt idx="2">
                  <c:v>2013</c:v>
                </c:pt>
                <c:pt idx="3">
                  <c:v>2014</c:v>
                </c:pt>
                <c:pt idx="4">
                  <c:v>2015</c:v>
                </c:pt>
              </c:numCache>
            </c:numRef>
          </c:cat>
          <c:val>
            <c:numRef>
              <c:f>Sheet1!$B$3:$F$3</c:f>
              <c:numCache>
                <c:formatCode>General</c:formatCode>
                <c:ptCount val="5"/>
                <c:pt idx="0">
                  <c:v>10116000</c:v>
                </c:pt>
                <c:pt idx="1">
                  <c:v>18649000</c:v>
                </c:pt>
                <c:pt idx="2">
                  <c:v>34940000</c:v>
                </c:pt>
                <c:pt idx="3">
                  <c:v>43800000</c:v>
                </c:pt>
                <c:pt idx="4">
                  <c:v>52000000</c:v>
                </c:pt>
              </c:numCache>
            </c:numRef>
          </c:val>
        </c:ser>
        <c:ser>
          <c:idx val="2"/>
          <c:order val="1"/>
          <c:tx>
            <c:strRef>
              <c:f>Sheet1!$A$2</c:f>
              <c:strCache>
                <c:ptCount val="1"/>
                <c:pt idx="0">
                  <c:v>Global Brand Database</c:v>
                </c:pt>
              </c:strCache>
            </c:strRef>
          </c:tx>
          <c:spPr>
            <a:solidFill>
              <a:srgbClr val="33CC33"/>
            </a:solidFill>
          </c:spPr>
          <c:invertIfNegative val="0"/>
          <c:cat>
            <c:numRef>
              <c:f>Sheet1!$B$1:$F$1</c:f>
              <c:numCache>
                <c:formatCode>General</c:formatCode>
                <c:ptCount val="5"/>
                <c:pt idx="0">
                  <c:v>2011</c:v>
                </c:pt>
                <c:pt idx="1">
                  <c:v>2012</c:v>
                </c:pt>
                <c:pt idx="2">
                  <c:v>2013</c:v>
                </c:pt>
                <c:pt idx="3">
                  <c:v>2014</c:v>
                </c:pt>
                <c:pt idx="4">
                  <c:v>2015</c:v>
                </c:pt>
              </c:numCache>
            </c:numRef>
          </c:cat>
          <c:val>
            <c:numRef>
              <c:f>Sheet1!$B$2:$F$2</c:f>
              <c:numCache>
                <c:formatCode>General</c:formatCode>
                <c:ptCount val="5"/>
                <c:pt idx="0">
                  <c:v>700000</c:v>
                </c:pt>
                <c:pt idx="1">
                  <c:v>2000000</c:v>
                </c:pt>
                <c:pt idx="2">
                  <c:v>12000000</c:v>
                </c:pt>
                <c:pt idx="3">
                  <c:v>15400000</c:v>
                </c:pt>
                <c:pt idx="4">
                  <c:v>22000000</c:v>
                </c:pt>
              </c:numCache>
            </c:numRef>
          </c:val>
        </c:ser>
        <c:dLbls>
          <c:showLegendKey val="0"/>
          <c:showVal val="0"/>
          <c:showCatName val="0"/>
          <c:showSerName val="0"/>
          <c:showPercent val="0"/>
          <c:showBubbleSize val="0"/>
        </c:dLbls>
        <c:gapWidth val="150"/>
        <c:axId val="90175360"/>
        <c:axId val="90176896"/>
      </c:barChart>
      <c:catAx>
        <c:axId val="90175360"/>
        <c:scaling>
          <c:orientation val="minMax"/>
        </c:scaling>
        <c:delete val="0"/>
        <c:axPos val="b"/>
        <c:numFmt formatCode="General" sourceLinked="1"/>
        <c:majorTickMark val="out"/>
        <c:minorTickMark val="none"/>
        <c:tickLblPos val="nextTo"/>
        <c:crossAx val="90176896"/>
        <c:crosses val="autoZero"/>
        <c:auto val="1"/>
        <c:lblAlgn val="ctr"/>
        <c:lblOffset val="100"/>
        <c:noMultiLvlLbl val="0"/>
      </c:catAx>
      <c:valAx>
        <c:axId val="90176896"/>
        <c:scaling>
          <c:orientation val="minMax"/>
        </c:scaling>
        <c:delete val="0"/>
        <c:axPos val="l"/>
        <c:majorGridlines/>
        <c:numFmt formatCode="General" sourceLinked="1"/>
        <c:majorTickMark val="out"/>
        <c:minorTickMark val="none"/>
        <c:tickLblPos val="nextTo"/>
        <c:crossAx val="90175360"/>
        <c:crosses val="autoZero"/>
        <c:crossBetween val="between"/>
        <c:dispUnits>
          <c:builtInUnit val="millions"/>
          <c:dispUnitsLbl>
            <c:tx>
              <c:rich>
                <a:bodyPr/>
                <a:lstStyle/>
                <a:p>
                  <a:pPr>
                    <a:defRPr/>
                  </a:pPr>
                  <a:r>
                    <a:rPr lang="en-US" b="1"/>
                    <a:t>Millions</a:t>
                  </a:r>
                  <a:r>
                    <a:rPr lang="en-US" b="1" baseline="0"/>
                    <a:t> of records</a:t>
                  </a:r>
                  <a:endParaRPr lang="en-US" b="1"/>
                </a:p>
              </c:rich>
            </c:tx>
          </c:dispUnitsLbl>
        </c:dispUnits>
      </c:valAx>
    </c:plotArea>
    <c:legend>
      <c:legendPos val="r"/>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lgn="l">
              <a:defRPr lang="en-US" sz="3600" dirty="0">
                <a:solidFill>
                  <a:srgbClr val="00408C"/>
                </a:solidFill>
                <a:latin typeface="+mj-lt"/>
                <a:ea typeface="+mj-ea"/>
                <a:cs typeface="+mj-cs"/>
              </a:defRPr>
            </a:pPr>
            <a:r>
              <a:rPr lang="fr-CH" sz="3600" b="0" dirty="0" smtClean="0">
                <a:solidFill>
                  <a:srgbClr val="00408C"/>
                </a:solidFill>
                <a:latin typeface="+mj-lt"/>
                <a:ea typeface="+mj-ea"/>
                <a:cs typeface="+mj-cs"/>
              </a:rPr>
              <a:t>PARTIES CONTRACTANTES</a:t>
            </a:r>
            <a:r>
              <a:rPr lang="fr-CH" sz="3600" b="0" baseline="0" dirty="0" smtClean="0">
                <a:solidFill>
                  <a:srgbClr val="00408C"/>
                </a:solidFill>
                <a:latin typeface="+mj-lt"/>
                <a:ea typeface="+mj-ea"/>
                <a:cs typeface="+mj-cs"/>
              </a:rPr>
              <a:t> </a:t>
            </a:r>
            <a:r>
              <a:rPr lang="fr-CH" sz="3600" b="0" dirty="0" smtClean="0">
                <a:solidFill>
                  <a:srgbClr val="00408C"/>
                </a:solidFill>
                <a:latin typeface="+mj-lt"/>
                <a:ea typeface="+mj-ea"/>
                <a:cs typeface="+mj-cs"/>
              </a:rPr>
              <a:t>PLUS GRANDES UTILISATRICES</a:t>
            </a:r>
            <a:endParaRPr lang="en-US" sz="3600" b="0" dirty="0">
              <a:solidFill>
                <a:srgbClr val="00408C"/>
              </a:solidFill>
              <a:latin typeface="+mj-lt"/>
              <a:ea typeface="+mj-ea"/>
              <a:cs typeface="+mj-cs"/>
            </a:endParaRPr>
          </a:p>
        </c:rich>
      </c:tx>
      <c:layout>
        <c:manualLayout>
          <c:xMode val="edge"/>
          <c:yMode val="edge"/>
          <c:x val="0.10750765529308838"/>
          <c:y val="2.5047140439513668E-2"/>
        </c:manualLayout>
      </c:layout>
      <c:overlay val="0"/>
    </c:title>
    <c:autoTitleDeleted val="0"/>
    <c:plotArea>
      <c:layout/>
      <c:barChart>
        <c:barDir val="col"/>
        <c:grouping val="stacked"/>
        <c:varyColors val="0"/>
        <c:ser>
          <c:idx val="0"/>
          <c:order val="0"/>
          <c:tx>
            <c:strRef>
              <c:f>Sheet1!$B$1</c:f>
              <c:strCache>
                <c:ptCount val="1"/>
                <c:pt idx="0">
                  <c:v>Series 1</c:v>
                </c:pt>
              </c:strCache>
            </c:strRef>
          </c:tx>
          <c:invertIfNegative val="0"/>
          <c:cat>
            <c:strRef>
              <c:f>Sheet1!$A$2:$A$11</c:f>
              <c:strCache>
                <c:ptCount val="10"/>
                <c:pt idx="0">
                  <c:v>Etats-Unis</c:v>
                </c:pt>
                <c:pt idx="1">
                  <c:v>EUIPO</c:v>
                </c:pt>
                <c:pt idx="2">
                  <c:v>Allemagne</c:v>
                </c:pt>
                <c:pt idx="3">
                  <c:v>France</c:v>
                </c:pt>
                <c:pt idx="4">
                  <c:v>Suisse</c:v>
                </c:pt>
                <c:pt idx="5">
                  <c:v>Japon</c:v>
                </c:pt>
                <c:pt idx="6">
                  <c:v>Chine</c:v>
                </c:pt>
                <c:pt idx="7">
                  <c:v>Australie</c:v>
                </c:pt>
                <c:pt idx="8">
                  <c:v>Italie</c:v>
                </c:pt>
                <c:pt idx="9">
                  <c:v>Royaume-Uni</c:v>
                </c:pt>
              </c:strCache>
            </c:strRef>
          </c:cat>
          <c:val>
            <c:numRef>
              <c:f>Sheet1!$B$2:$B$11</c:f>
              <c:numCache>
                <c:formatCode>#,##0</c:formatCode>
                <c:ptCount val="10"/>
                <c:pt idx="0">
                  <c:v>8486</c:v>
                </c:pt>
                <c:pt idx="1">
                  <c:v>8131</c:v>
                </c:pt>
                <c:pt idx="2">
                  <c:v>4603</c:v>
                </c:pt>
                <c:pt idx="3">
                  <c:v>3718</c:v>
                </c:pt>
                <c:pt idx="4">
                  <c:v>3128</c:v>
                </c:pt>
                <c:pt idx="5">
                  <c:v>2407</c:v>
                </c:pt>
                <c:pt idx="6">
                  <c:v>2231</c:v>
                </c:pt>
                <c:pt idx="7">
                  <c:v>2229</c:v>
                </c:pt>
                <c:pt idx="8">
                  <c:v>2165</c:v>
                </c:pt>
                <c:pt idx="9">
                  <c:v>2068</c:v>
                </c:pt>
              </c:numCache>
            </c:numRef>
          </c:val>
        </c:ser>
        <c:ser>
          <c:idx val="1"/>
          <c:order val="1"/>
          <c:tx>
            <c:strRef>
              <c:f>Sheet1!$C$1</c:f>
              <c:strCache>
                <c:ptCount val="1"/>
                <c:pt idx="0">
                  <c:v>Column1</c:v>
                </c:pt>
              </c:strCache>
            </c:strRef>
          </c:tx>
          <c:invertIfNegative val="0"/>
          <c:cat>
            <c:strRef>
              <c:f>Sheet1!$A$2:$A$11</c:f>
              <c:strCache>
                <c:ptCount val="10"/>
                <c:pt idx="0">
                  <c:v>Etats-Unis</c:v>
                </c:pt>
                <c:pt idx="1">
                  <c:v>EUIPO</c:v>
                </c:pt>
                <c:pt idx="2">
                  <c:v>Allemagne</c:v>
                </c:pt>
                <c:pt idx="3">
                  <c:v>France</c:v>
                </c:pt>
                <c:pt idx="4">
                  <c:v>Suisse</c:v>
                </c:pt>
                <c:pt idx="5">
                  <c:v>Japon</c:v>
                </c:pt>
                <c:pt idx="6">
                  <c:v>Chine</c:v>
                </c:pt>
                <c:pt idx="7">
                  <c:v>Australie</c:v>
                </c:pt>
                <c:pt idx="8">
                  <c:v>Italie</c:v>
                </c:pt>
                <c:pt idx="9">
                  <c:v>Royaume-Uni</c:v>
                </c:pt>
              </c:strCache>
            </c:strRef>
          </c:cat>
          <c:val>
            <c:numRef>
              <c:f>Sheet1!$C$2:$C$11</c:f>
              <c:numCache>
                <c:formatCode>General</c:formatCode>
                <c:ptCount val="10"/>
              </c:numCache>
            </c:numRef>
          </c:val>
        </c:ser>
        <c:ser>
          <c:idx val="2"/>
          <c:order val="2"/>
          <c:tx>
            <c:strRef>
              <c:f>Sheet1!$D$1</c:f>
              <c:strCache>
                <c:ptCount val="1"/>
                <c:pt idx="0">
                  <c:v>Column2</c:v>
                </c:pt>
              </c:strCache>
            </c:strRef>
          </c:tx>
          <c:invertIfNegative val="0"/>
          <c:cat>
            <c:strRef>
              <c:f>Sheet1!$A$2:$A$11</c:f>
              <c:strCache>
                <c:ptCount val="10"/>
                <c:pt idx="0">
                  <c:v>Etats-Unis</c:v>
                </c:pt>
                <c:pt idx="1">
                  <c:v>EUIPO</c:v>
                </c:pt>
                <c:pt idx="2">
                  <c:v>Allemagne</c:v>
                </c:pt>
                <c:pt idx="3">
                  <c:v>France</c:v>
                </c:pt>
                <c:pt idx="4">
                  <c:v>Suisse</c:v>
                </c:pt>
                <c:pt idx="5">
                  <c:v>Japon</c:v>
                </c:pt>
                <c:pt idx="6">
                  <c:v>Chine</c:v>
                </c:pt>
                <c:pt idx="7">
                  <c:v>Australie</c:v>
                </c:pt>
                <c:pt idx="8">
                  <c:v>Italie</c:v>
                </c:pt>
                <c:pt idx="9">
                  <c:v>Royaume-Uni</c:v>
                </c:pt>
              </c:strCache>
            </c:strRef>
          </c:cat>
          <c:val>
            <c:numRef>
              <c:f>Sheet1!$D$2:$D$11</c:f>
              <c:numCache>
                <c:formatCode>General</c:formatCode>
                <c:ptCount val="10"/>
              </c:numCache>
            </c:numRef>
          </c:val>
        </c:ser>
        <c:dLbls>
          <c:showLegendKey val="0"/>
          <c:showVal val="0"/>
          <c:showCatName val="0"/>
          <c:showSerName val="0"/>
          <c:showPercent val="0"/>
          <c:showBubbleSize val="0"/>
        </c:dLbls>
        <c:gapWidth val="75"/>
        <c:overlap val="100"/>
        <c:axId val="169968384"/>
        <c:axId val="169969920"/>
      </c:barChart>
      <c:catAx>
        <c:axId val="169968384"/>
        <c:scaling>
          <c:orientation val="minMax"/>
        </c:scaling>
        <c:delete val="0"/>
        <c:axPos val="b"/>
        <c:majorTickMark val="none"/>
        <c:minorTickMark val="none"/>
        <c:tickLblPos val="nextTo"/>
        <c:crossAx val="169969920"/>
        <c:crosses val="autoZero"/>
        <c:auto val="1"/>
        <c:lblAlgn val="ctr"/>
        <c:lblOffset val="100"/>
        <c:noMultiLvlLbl val="0"/>
      </c:catAx>
      <c:valAx>
        <c:axId val="169969920"/>
        <c:scaling>
          <c:orientation val="minMax"/>
        </c:scaling>
        <c:delete val="0"/>
        <c:axPos val="l"/>
        <c:majorGridlines/>
        <c:numFmt formatCode="#,##0" sourceLinked="1"/>
        <c:majorTickMark val="none"/>
        <c:minorTickMark val="none"/>
        <c:tickLblPos val="nextTo"/>
        <c:crossAx val="1699683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lgn="l" rtl="0">
              <a:defRPr lang="en-US" sz="3600" b="0" i="0" u="none" strike="noStrike" kern="1200" baseline="0" dirty="0">
                <a:solidFill>
                  <a:srgbClr val="00408C"/>
                </a:solidFill>
                <a:latin typeface="+mj-lt"/>
                <a:ea typeface="+mj-ea"/>
                <a:cs typeface="+mj-cs"/>
              </a:defRPr>
            </a:pPr>
            <a:r>
              <a:rPr lang="fr-CH" sz="3600" b="0" i="0" u="none" strike="noStrike" kern="1200" baseline="0" dirty="0" smtClean="0">
                <a:solidFill>
                  <a:srgbClr val="00408C"/>
                </a:solidFill>
                <a:latin typeface="+mj-lt"/>
                <a:ea typeface="+mj-ea"/>
                <a:cs typeface="+mj-cs"/>
              </a:rPr>
              <a:t>PARTIES CONTRACTANTES PLUS DÉSIGNÉES</a:t>
            </a:r>
            <a:endParaRPr lang="en-US" sz="3600" b="0" i="0" u="none" strike="noStrike" kern="1200" baseline="0" dirty="0">
              <a:solidFill>
                <a:srgbClr val="00408C"/>
              </a:solidFill>
              <a:latin typeface="+mj-lt"/>
              <a:ea typeface="+mj-ea"/>
              <a:cs typeface="+mj-cs"/>
            </a:endParaRPr>
          </a:p>
        </c:rich>
      </c:tx>
      <c:overlay val="0"/>
    </c:title>
    <c:autoTitleDeleted val="0"/>
    <c:plotArea>
      <c:layout/>
      <c:barChart>
        <c:barDir val="col"/>
        <c:grouping val="stacked"/>
        <c:varyColors val="0"/>
        <c:ser>
          <c:idx val="0"/>
          <c:order val="0"/>
          <c:tx>
            <c:strRef>
              <c:f>Sheet1!$B$1</c:f>
              <c:strCache>
                <c:ptCount val="1"/>
                <c:pt idx="0">
                  <c:v>Series 1</c:v>
                </c:pt>
              </c:strCache>
            </c:strRef>
          </c:tx>
          <c:invertIfNegative val="0"/>
          <c:cat>
            <c:strRef>
              <c:f>Sheet1!$A$2:$A$11</c:f>
              <c:strCache>
                <c:ptCount val="10"/>
                <c:pt idx="0">
                  <c:v>Chine</c:v>
                </c:pt>
                <c:pt idx="1">
                  <c:v>Etats-Unis</c:v>
                </c:pt>
                <c:pt idx="2">
                  <c:v>EUIPO</c:v>
                </c:pt>
                <c:pt idx="3">
                  <c:v>Féd. Russie</c:v>
                </c:pt>
                <c:pt idx="4">
                  <c:v>Japon</c:v>
                </c:pt>
                <c:pt idx="5">
                  <c:v>Suisse</c:v>
                </c:pt>
                <c:pt idx="6">
                  <c:v>Australie</c:v>
                </c:pt>
                <c:pt idx="7">
                  <c:v>Rép. Corée</c:v>
                </c:pt>
                <c:pt idx="8">
                  <c:v>Inde</c:v>
                </c:pt>
                <c:pt idx="9">
                  <c:v>Méxique</c:v>
                </c:pt>
              </c:strCache>
            </c:strRef>
          </c:cat>
          <c:val>
            <c:numRef>
              <c:f>Sheet1!$B$2:$B$11</c:f>
              <c:numCache>
                <c:formatCode>#,##0</c:formatCode>
                <c:ptCount val="10"/>
                <c:pt idx="0">
                  <c:v>24849</c:v>
                </c:pt>
                <c:pt idx="1">
                  <c:v>21996</c:v>
                </c:pt>
                <c:pt idx="2">
                  <c:v>21721</c:v>
                </c:pt>
                <c:pt idx="3">
                  <c:v>17436</c:v>
                </c:pt>
                <c:pt idx="4">
                  <c:v>15776</c:v>
                </c:pt>
                <c:pt idx="5">
                  <c:v>14584</c:v>
                </c:pt>
                <c:pt idx="6">
                  <c:v>14292</c:v>
                </c:pt>
                <c:pt idx="7">
                  <c:v>12997</c:v>
                </c:pt>
                <c:pt idx="8">
                  <c:v>11391</c:v>
                </c:pt>
                <c:pt idx="9">
                  <c:v>10569</c:v>
                </c:pt>
              </c:numCache>
            </c:numRef>
          </c:val>
        </c:ser>
        <c:ser>
          <c:idx val="1"/>
          <c:order val="1"/>
          <c:tx>
            <c:strRef>
              <c:f>Sheet1!$C$1</c:f>
              <c:strCache>
                <c:ptCount val="1"/>
                <c:pt idx="0">
                  <c:v>Column1</c:v>
                </c:pt>
              </c:strCache>
            </c:strRef>
          </c:tx>
          <c:invertIfNegative val="0"/>
          <c:cat>
            <c:strRef>
              <c:f>Sheet1!$A$2:$A$11</c:f>
              <c:strCache>
                <c:ptCount val="10"/>
                <c:pt idx="0">
                  <c:v>Chine</c:v>
                </c:pt>
                <c:pt idx="1">
                  <c:v>Etats-Unis</c:v>
                </c:pt>
                <c:pt idx="2">
                  <c:v>EUIPO</c:v>
                </c:pt>
                <c:pt idx="3">
                  <c:v>Féd. Russie</c:v>
                </c:pt>
                <c:pt idx="4">
                  <c:v>Japon</c:v>
                </c:pt>
                <c:pt idx="5">
                  <c:v>Suisse</c:v>
                </c:pt>
                <c:pt idx="6">
                  <c:v>Australie</c:v>
                </c:pt>
                <c:pt idx="7">
                  <c:v>Rép. Corée</c:v>
                </c:pt>
                <c:pt idx="8">
                  <c:v>Inde</c:v>
                </c:pt>
                <c:pt idx="9">
                  <c:v>Méxique</c:v>
                </c:pt>
              </c:strCache>
            </c:strRef>
          </c:cat>
          <c:val>
            <c:numRef>
              <c:f>Sheet1!$C$2:$C$11</c:f>
              <c:numCache>
                <c:formatCode>General</c:formatCode>
                <c:ptCount val="10"/>
              </c:numCache>
            </c:numRef>
          </c:val>
        </c:ser>
        <c:ser>
          <c:idx val="2"/>
          <c:order val="2"/>
          <c:tx>
            <c:strRef>
              <c:f>Sheet1!$D$1</c:f>
              <c:strCache>
                <c:ptCount val="1"/>
                <c:pt idx="0">
                  <c:v>Column2</c:v>
                </c:pt>
              </c:strCache>
            </c:strRef>
          </c:tx>
          <c:invertIfNegative val="0"/>
          <c:cat>
            <c:strRef>
              <c:f>Sheet1!$A$2:$A$11</c:f>
              <c:strCache>
                <c:ptCount val="10"/>
                <c:pt idx="0">
                  <c:v>Chine</c:v>
                </c:pt>
                <c:pt idx="1">
                  <c:v>Etats-Unis</c:v>
                </c:pt>
                <c:pt idx="2">
                  <c:v>EUIPO</c:v>
                </c:pt>
                <c:pt idx="3">
                  <c:v>Féd. Russie</c:v>
                </c:pt>
                <c:pt idx="4">
                  <c:v>Japon</c:v>
                </c:pt>
                <c:pt idx="5">
                  <c:v>Suisse</c:v>
                </c:pt>
                <c:pt idx="6">
                  <c:v>Australie</c:v>
                </c:pt>
                <c:pt idx="7">
                  <c:v>Rép. Corée</c:v>
                </c:pt>
                <c:pt idx="8">
                  <c:v>Inde</c:v>
                </c:pt>
                <c:pt idx="9">
                  <c:v>Méxique</c:v>
                </c:pt>
              </c:strCache>
            </c:strRef>
          </c:cat>
          <c:val>
            <c:numRef>
              <c:f>Sheet1!$D$2:$D$11</c:f>
              <c:numCache>
                <c:formatCode>General</c:formatCode>
                <c:ptCount val="10"/>
              </c:numCache>
            </c:numRef>
          </c:val>
        </c:ser>
        <c:dLbls>
          <c:showLegendKey val="0"/>
          <c:showVal val="0"/>
          <c:showCatName val="0"/>
          <c:showSerName val="0"/>
          <c:showPercent val="0"/>
          <c:showBubbleSize val="0"/>
        </c:dLbls>
        <c:gapWidth val="75"/>
        <c:overlap val="100"/>
        <c:axId val="170058112"/>
        <c:axId val="170059648"/>
      </c:barChart>
      <c:catAx>
        <c:axId val="170058112"/>
        <c:scaling>
          <c:orientation val="minMax"/>
        </c:scaling>
        <c:delete val="0"/>
        <c:axPos val="b"/>
        <c:majorTickMark val="none"/>
        <c:minorTickMark val="none"/>
        <c:tickLblPos val="nextTo"/>
        <c:crossAx val="170059648"/>
        <c:crosses val="autoZero"/>
        <c:auto val="1"/>
        <c:lblAlgn val="ctr"/>
        <c:lblOffset val="100"/>
        <c:noMultiLvlLbl val="0"/>
      </c:catAx>
      <c:valAx>
        <c:axId val="170059648"/>
        <c:scaling>
          <c:orientation val="minMax"/>
        </c:scaling>
        <c:delete val="0"/>
        <c:axPos val="l"/>
        <c:majorGridlines/>
        <c:numFmt formatCode="#,##0" sourceLinked="1"/>
        <c:majorTickMark val="none"/>
        <c:minorTickMark val="none"/>
        <c:tickLblPos val="nextTo"/>
        <c:crossAx val="1700581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lgn="l" rtl="0">
              <a:defRPr lang="en-US" sz="3600" b="0" i="0" u="none" strike="noStrike" kern="1200" baseline="0" dirty="0">
                <a:solidFill>
                  <a:srgbClr val="00408C"/>
                </a:solidFill>
                <a:latin typeface="+mj-lt"/>
                <a:ea typeface="+mj-ea"/>
                <a:cs typeface="+mj-cs"/>
              </a:defRPr>
            </a:pPr>
            <a:r>
              <a:rPr lang="en-US" sz="3600" b="0" i="0" u="none" strike="noStrike" kern="1200" baseline="0" dirty="0" smtClean="0">
                <a:solidFill>
                  <a:srgbClr val="00408C"/>
                </a:solidFill>
                <a:latin typeface="+mj-lt"/>
                <a:ea typeface="+mj-ea"/>
                <a:cs typeface="+mj-cs"/>
              </a:rPr>
              <a:t>PARTIES CONTRACTANTES LES PLUS DÉSIGNÉES PAR LES DÉPOSANTS FRANÇAIS</a:t>
            </a:r>
            <a:endParaRPr lang="en-US" sz="3600" b="0" i="0" u="none" strike="noStrike" kern="1200" baseline="0" dirty="0">
              <a:solidFill>
                <a:srgbClr val="00408C"/>
              </a:solidFill>
              <a:latin typeface="+mj-lt"/>
              <a:ea typeface="+mj-ea"/>
              <a:cs typeface="+mj-cs"/>
            </a:endParaRPr>
          </a:p>
        </c:rich>
      </c:tx>
      <c:layout>
        <c:manualLayout>
          <c:xMode val="edge"/>
          <c:yMode val="edge"/>
          <c:x val="9.3205136428140281E-2"/>
          <c:y val="1.2780383500061989E-2"/>
        </c:manualLayout>
      </c:layout>
      <c:overlay val="0"/>
    </c:title>
    <c:autoTitleDeleted val="0"/>
    <c:plotArea>
      <c:layout/>
      <c:barChart>
        <c:barDir val="col"/>
        <c:grouping val="clustered"/>
        <c:varyColors val="0"/>
        <c:ser>
          <c:idx val="0"/>
          <c:order val="0"/>
          <c:spPr>
            <a:solidFill>
              <a:srgbClr val="00B0F0"/>
            </a:solidFill>
          </c:spPr>
          <c:invertIfNegative val="0"/>
          <c:cat>
            <c:strRef>
              <c:f>Sheet1!$C$2:$C$11</c:f>
              <c:strCache>
                <c:ptCount val="10"/>
                <c:pt idx="0">
                  <c:v>Chine</c:v>
                </c:pt>
                <c:pt idx="1">
                  <c:v>Etats-Unis d'Amérique</c:v>
                </c:pt>
                <c:pt idx="2">
                  <c:v>Suisse</c:v>
                </c:pt>
                <c:pt idx="3">
                  <c:v>EUIPO</c:v>
                </c:pt>
                <c:pt idx="4">
                  <c:v>Fédération de Russie</c:v>
                </c:pt>
                <c:pt idx="5">
                  <c:v>Japon</c:v>
                </c:pt>
                <c:pt idx="6">
                  <c:v>Republique de Corée</c:v>
                </c:pt>
                <c:pt idx="7">
                  <c:v>Australie</c:v>
                </c:pt>
                <c:pt idx="8">
                  <c:v>Maroc</c:v>
                </c:pt>
                <c:pt idx="9">
                  <c:v>Mexique</c:v>
                </c:pt>
              </c:strCache>
            </c:strRef>
          </c:cat>
          <c:val>
            <c:numRef>
              <c:f>Sheet1!$D$2:$D$11</c:f>
              <c:numCache>
                <c:formatCode>General</c:formatCode>
                <c:ptCount val="10"/>
                <c:pt idx="0">
                  <c:v>1797</c:v>
                </c:pt>
                <c:pt idx="1">
                  <c:v>1539</c:v>
                </c:pt>
                <c:pt idx="2">
                  <c:v>1467</c:v>
                </c:pt>
                <c:pt idx="3">
                  <c:v>1364</c:v>
                </c:pt>
                <c:pt idx="4">
                  <c:v>1327</c:v>
                </c:pt>
                <c:pt idx="5">
                  <c:v>1068</c:v>
                </c:pt>
                <c:pt idx="6">
                  <c:v>778</c:v>
                </c:pt>
                <c:pt idx="7">
                  <c:v>751</c:v>
                </c:pt>
                <c:pt idx="8">
                  <c:v>695</c:v>
                </c:pt>
                <c:pt idx="9">
                  <c:v>684</c:v>
                </c:pt>
              </c:numCache>
            </c:numRef>
          </c:val>
        </c:ser>
        <c:dLbls>
          <c:dLblPos val="outEnd"/>
          <c:showLegendKey val="0"/>
          <c:showVal val="1"/>
          <c:showCatName val="0"/>
          <c:showSerName val="0"/>
          <c:showPercent val="0"/>
          <c:showBubbleSize val="0"/>
        </c:dLbls>
        <c:gapWidth val="150"/>
        <c:axId val="89959424"/>
        <c:axId val="89961216"/>
      </c:barChart>
      <c:catAx>
        <c:axId val="89959424"/>
        <c:scaling>
          <c:orientation val="minMax"/>
        </c:scaling>
        <c:delete val="0"/>
        <c:axPos val="b"/>
        <c:majorTickMark val="out"/>
        <c:minorTickMark val="none"/>
        <c:tickLblPos val="nextTo"/>
        <c:crossAx val="89961216"/>
        <c:crosses val="autoZero"/>
        <c:auto val="1"/>
        <c:lblAlgn val="ctr"/>
        <c:lblOffset val="100"/>
        <c:noMultiLvlLbl val="0"/>
      </c:catAx>
      <c:valAx>
        <c:axId val="89961216"/>
        <c:scaling>
          <c:orientation val="minMax"/>
        </c:scaling>
        <c:delete val="0"/>
        <c:axPos val="l"/>
        <c:majorGridlines/>
        <c:numFmt formatCode="General" sourceLinked="1"/>
        <c:majorTickMark val="out"/>
        <c:minorTickMark val="none"/>
        <c:tickLblPos val="nextTo"/>
        <c:crossAx val="89959424"/>
        <c:crosses val="autoZero"/>
        <c:crossBetween val="between"/>
      </c:valAx>
      <c:spPr>
        <a:ln>
          <a:solidFill>
            <a:srgbClr val="00B0F0"/>
          </a:solidFill>
        </a:ln>
      </c:spPr>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image" Target="../media/image141.jpg"/><Relationship Id="rId4" Type="http://schemas.openxmlformats.org/officeDocument/2006/relationships/image" Target="../media/image14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290C76-15FE-4219-B463-2932FE096D90}"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010E47A9-6BA8-4E50-A84A-03BE599CECD9}">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Centre d’arbitrage et de médiation de l’OMPI</a:t>
          </a:r>
        </a:p>
        <a:p>
          <a:endParaRPr lang="en-GB" dirty="0">
            <a:solidFill>
              <a:schemeClr val="tx1"/>
            </a:solidFill>
          </a:endParaRPr>
        </a:p>
      </dgm:t>
    </dgm:pt>
    <dgm:pt modelId="{FD2C6520-2810-44B9-AB31-3644EBC3A652}" type="parTrans" cxnId="{AB85CEEB-FE7A-45E1-87E4-B22E4A0D421C}">
      <dgm:prSet/>
      <dgm:spPr/>
      <dgm:t>
        <a:bodyPr/>
        <a:lstStyle/>
        <a:p>
          <a:endParaRPr lang="en-GB">
            <a:solidFill>
              <a:schemeClr val="tx1"/>
            </a:solidFill>
          </a:endParaRPr>
        </a:p>
      </dgm:t>
    </dgm:pt>
    <dgm:pt modelId="{0E11286F-2C67-4268-A0C1-E6833C2E10D6}" type="sibTrans" cxnId="{AB85CEEB-FE7A-45E1-87E4-B22E4A0D421C}">
      <dgm:prSet/>
      <dgm:spPr>
        <a:blipFill rotWithShape="1">
          <a:blip xmlns:r="http://schemas.openxmlformats.org/officeDocument/2006/relationships" r:embed="rId1"/>
          <a:stretch>
            <a:fillRect/>
          </a:stretch>
        </a:blipFill>
        <a:ln>
          <a:solidFill>
            <a:srgbClr val="00408C"/>
          </a:solidFill>
        </a:ln>
      </dgm:spPr>
      <dgm:t>
        <a:bodyPr/>
        <a:lstStyle/>
        <a:p>
          <a:endParaRPr lang="en-GB">
            <a:solidFill>
              <a:schemeClr val="tx1"/>
            </a:solidFill>
          </a:endParaRPr>
        </a:p>
      </dgm:t>
    </dgm:pt>
    <dgm:pt modelId="{919D6488-A0AF-479C-970B-72EF6D201C4B}">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Système de La Haye (dessins et modèles industriels)</a:t>
          </a:r>
        </a:p>
        <a:p>
          <a:endParaRPr lang="en-GB" dirty="0">
            <a:solidFill>
              <a:schemeClr val="tx1"/>
            </a:solidFill>
          </a:endParaRPr>
        </a:p>
      </dgm:t>
    </dgm:pt>
    <dgm:pt modelId="{090D863D-5F54-4F52-9997-3A7743F1FF6D}" type="parTrans" cxnId="{3BD2EE46-FDCC-489E-913F-FE747D423E92}">
      <dgm:prSet/>
      <dgm:spPr/>
      <dgm:t>
        <a:bodyPr/>
        <a:lstStyle/>
        <a:p>
          <a:endParaRPr lang="en-GB">
            <a:solidFill>
              <a:schemeClr val="tx1"/>
            </a:solidFill>
          </a:endParaRPr>
        </a:p>
      </dgm:t>
    </dgm:pt>
    <dgm:pt modelId="{21749EF4-41D0-4009-AA53-32FD3B093F2E}" type="sibTrans" cxnId="{3BD2EE46-FDCC-489E-913F-FE747D423E92}">
      <dgm:prSet/>
      <dgm:spPr>
        <a:blipFill rotWithShape="1">
          <a:blip xmlns:r="http://schemas.openxmlformats.org/officeDocument/2006/relationships" r:embed="rId2"/>
          <a:stretch>
            <a:fillRect/>
          </a:stretch>
        </a:blipFill>
        <a:ln>
          <a:solidFill>
            <a:srgbClr val="00408C"/>
          </a:solidFill>
        </a:ln>
      </dgm:spPr>
      <dgm:t>
        <a:bodyPr/>
        <a:lstStyle/>
        <a:p>
          <a:endParaRPr lang="en-GB">
            <a:solidFill>
              <a:schemeClr val="tx1"/>
            </a:solidFill>
          </a:endParaRPr>
        </a:p>
      </dgm:t>
    </dgm:pt>
    <dgm:pt modelId="{50A39D6E-4DF0-44A4-AAC3-0F730B1AEB1C}">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Système de Madrid (marques)</a:t>
          </a:r>
          <a:endParaRPr lang="en-GB" dirty="0">
            <a:solidFill>
              <a:schemeClr val="tx1"/>
            </a:solidFill>
          </a:endParaRPr>
        </a:p>
      </dgm:t>
    </dgm:pt>
    <dgm:pt modelId="{A3A975AD-C11D-4BD7-BD72-D3C30314DA9A}" type="parTrans" cxnId="{80C16181-EA1C-46C6-B087-A02B5BCD320D}">
      <dgm:prSet/>
      <dgm:spPr/>
      <dgm:t>
        <a:bodyPr/>
        <a:lstStyle/>
        <a:p>
          <a:endParaRPr lang="en-GB">
            <a:solidFill>
              <a:schemeClr val="tx1"/>
            </a:solidFill>
          </a:endParaRPr>
        </a:p>
      </dgm:t>
    </dgm:pt>
    <dgm:pt modelId="{E329C143-075A-4737-BF71-C6A6CCE2C75E}" type="sibTrans" cxnId="{80C16181-EA1C-46C6-B087-A02B5BCD320D}">
      <dgm:prSet/>
      <dgm:spPr>
        <a:blipFill rotWithShape="1">
          <a:blip xmlns:r="http://schemas.openxmlformats.org/officeDocument/2006/relationships" r:embed="rId3"/>
          <a:stretch>
            <a:fillRect/>
          </a:stretch>
        </a:blipFill>
        <a:ln>
          <a:solidFill>
            <a:srgbClr val="00408C"/>
          </a:solidFill>
        </a:ln>
      </dgm:spPr>
      <dgm:t>
        <a:bodyPr/>
        <a:lstStyle/>
        <a:p>
          <a:endParaRPr lang="en-GB">
            <a:solidFill>
              <a:schemeClr val="tx1"/>
            </a:solidFill>
          </a:endParaRPr>
        </a:p>
      </dgm:t>
    </dgm:pt>
    <dgm:pt modelId="{7CFA2D47-C3ED-4106-9ECD-7158D9CB070E}">
      <dgm:prSe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Traité de coopération en matière de brevets (brevets)</a:t>
          </a:r>
          <a:endParaRPr lang="en-US" dirty="0" smtClean="0">
            <a:solidFill>
              <a:schemeClr val="tx1"/>
            </a:solidFill>
            <a:latin typeface="Arial" panose="020B0604020202020204" pitchFamily="34" charset="0"/>
            <a:ea typeface="Arial Unicode MS" pitchFamily="34" charset="-128"/>
            <a:cs typeface="Arial" panose="020B0604020202020204" pitchFamily="34" charset="0"/>
          </a:endParaRPr>
        </a:p>
      </dgm:t>
    </dgm:pt>
    <dgm:pt modelId="{D5BEA60B-0950-47AC-B423-7205CFE5FEEB}" type="parTrans" cxnId="{09799797-BC82-4D3B-B497-B795E8AFB517}">
      <dgm:prSet/>
      <dgm:spPr/>
      <dgm:t>
        <a:bodyPr/>
        <a:lstStyle/>
        <a:p>
          <a:endParaRPr lang="en-GB">
            <a:solidFill>
              <a:schemeClr val="tx1"/>
            </a:solidFill>
          </a:endParaRPr>
        </a:p>
      </dgm:t>
    </dgm:pt>
    <dgm:pt modelId="{FC8A53EA-E364-47E5-9725-B4C28293732A}" type="sibTrans" cxnId="{09799797-BC82-4D3B-B497-B795E8AFB517}">
      <dgm:prSet/>
      <dgm:spPr>
        <a:blipFill rotWithShape="1">
          <a:blip xmlns:r="http://schemas.openxmlformats.org/officeDocument/2006/relationships" r:embed="rId4"/>
          <a:stretch>
            <a:fillRect/>
          </a:stretch>
        </a:blipFill>
        <a:ln>
          <a:solidFill>
            <a:srgbClr val="00408C"/>
          </a:solidFill>
        </a:ln>
      </dgm:spPr>
      <dgm:t>
        <a:bodyPr/>
        <a:lstStyle/>
        <a:p>
          <a:endParaRPr lang="en-GB">
            <a:solidFill>
              <a:schemeClr val="tx1"/>
            </a:solidFill>
          </a:endParaRPr>
        </a:p>
      </dgm:t>
    </dgm:pt>
    <dgm:pt modelId="{8737FADC-58D4-42A0-B0D0-B8DF4B4DA6ED}" type="pres">
      <dgm:prSet presAssocID="{B2290C76-15FE-4219-B463-2932FE096D90}" presName="Name0" presStyleCnt="0">
        <dgm:presLayoutVars>
          <dgm:chMax val="21"/>
          <dgm:chPref val="21"/>
        </dgm:presLayoutVars>
      </dgm:prSet>
      <dgm:spPr/>
      <dgm:t>
        <a:bodyPr/>
        <a:lstStyle/>
        <a:p>
          <a:endParaRPr lang="en-GB"/>
        </a:p>
      </dgm:t>
    </dgm:pt>
    <dgm:pt modelId="{FC36474A-C3B2-4F30-81AB-6C46D4A1A651}" type="pres">
      <dgm:prSet presAssocID="{010E47A9-6BA8-4E50-A84A-03BE599CECD9}" presName="text1" presStyleCnt="0"/>
      <dgm:spPr/>
    </dgm:pt>
    <dgm:pt modelId="{DA750DFE-F109-4C40-8D22-B2C66F2738EE}" type="pres">
      <dgm:prSet presAssocID="{010E47A9-6BA8-4E50-A84A-03BE599CECD9}" presName="textRepeatNode" presStyleLbl="alignNode1" presStyleIdx="0" presStyleCnt="4">
        <dgm:presLayoutVars>
          <dgm:chMax val="0"/>
          <dgm:chPref val="0"/>
          <dgm:bulletEnabled val="1"/>
        </dgm:presLayoutVars>
      </dgm:prSet>
      <dgm:spPr/>
      <dgm:t>
        <a:bodyPr/>
        <a:lstStyle/>
        <a:p>
          <a:endParaRPr lang="en-GB"/>
        </a:p>
      </dgm:t>
    </dgm:pt>
    <dgm:pt modelId="{B8A72762-2241-494E-918A-7855520342ED}" type="pres">
      <dgm:prSet presAssocID="{010E47A9-6BA8-4E50-A84A-03BE599CECD9}" presName="textaccent1" presStyleCnt="0"/>
      <dgm:spPr/>
    </dgm:pt>
    <dgm:pt modelId="{20EB10AD-7AF1-4C67-A26E-26A824CBDB28}" type="pres">
      <dgm:prSet presAssocID="{010E47A9-6BA8-4E50-A84A-03BE599CECD9}" presName="accentRepeatNode" presStyleLbl="solidAlignAcc1" presStyleIdx="0" presStyleCnt="8"/>
      <dgm:spPr>
        <a:solidFill>
          <a:srgbClr val="FF0000"/>
        </a:solidFill>
      </dgm:spPr>
    </dgm:pt>
    <dgm:pt modelId="{451DF1EB-1320-44D6-BAAF-2FF4595B7A37}" type="pres">
      <dgm:prSet presAssocID="{0E11286F-2C67-4268-A0C1-E6833C2E10D6}" presName="image1" presStyleCnt="0"/>
      <dgm:spPr/>
    </dgm:pt>
    <dgm:pt modelId="{1580DF68-BE07-4490-9198-54B008D3836A}" type="pres">
      <dgm:prSet presAssocID="{0E11286F-2C67-4268-A0C1-E6833C2E10D6}" presName="imageRepeatNode" presStyleLbl="alignAcc1" presStyleIdx="0" presStyleCnt="4"/>
      <dgm:spPr/>
      <dgm:t>
        <a:bodyPr/>
        <a:lstStyle/>
        <a:p>
          <a:endParaRPr lang="en-GB"/>
        </a:p>
      </dgm:t>
    </dgm:pt>
    <dgm:pt modelId="{E01A6433-0A05-4E30-8746-520C412797A2}" type="pres">
      <dgm:prSet presAssocID="{0E11286F-2C67-4268-A0C1-E6833C2E10D6}" presName="imageaccent1" presStyleCnt="0"/>
      <dgm:spPr/>
    </dgm:pt>
    <dgm:pt modelId="{3F8B730B-81D6-4881-A2CD-4A4529A40E5F}" type="pres">
      <dgm:prSet presAssocID="{0E11286F-2C67-4268-A0C1-E6833C2E10D6}" presName="accentRepeatNode" presStyleLbl="solidAlignAcc1" presStyleIdx="1" presStyleCnt="8"/>
      <dgm:spPr>
        <a:solidFill>
          <a:srgbClr val="FF0000"/>
        </a:solidFill>
      </dgm:spPr>
    </dgm:pt>
    <dgm:pt modelId="{B94AC587-7241-400E-8745-6141D7A690D9}" type="pres">
      <dgm:prSet presAssocID="{919D6488-A0AF-479C-970B-72EF6D201C4B}" presName="text2" presStyleCnt="0"/>
      <dgm:spPr/>
    </dgm:pt>
    <dgm:pt modelId="{862A2CAC-2BAD-4BC1-B690-1CD432E27AF4}" type="pres">
      <dgm:prSet presAssocID="{919D6488-A0AF-479C-970B-72EF6D201C4B}" presName="textRepeatNode" presStyleLbl="alignNode1" presStyleIdx="1" presStyleCnt="4">
        <dgm:presLayoutVars>
          <dgm:chMax val="0"/>
          <dgm:chPref val="0"/>
          <dgm:bulletEnabled val="1"/>
        </dgm:presLayoutVars>
      </dgm:prSet>
      <dgm:spPr/>
      <dgm:t>
        <a:bodyPr/>
        <a:lstStyle/>
        <a:p>
          <a:endParaRPr lang="en-GB"/>
        </a:p>
      </dgm:t>
    </dgm:pt>
    <dgm:pt modelId="{3B3F9C89-C225-445F-B6C7-5D24572985D1}" type="pres">
      <dgm:prSet presAssocID="{919D6488-A0AF-479C-970B-72EF6D201C4B}" presName="textaccent2" presStyleCnt="0"/>
      <dgm:spPr/>
    </dgm:pt>
    <dgm:pt modelId="{22D9EA4E-623D-4CB7-908E-7A8C9B388602}" type="pres">
      <dgm:prSet presAssocID="{919D6488-A0AF-479C-970B-72EF6D201C4B}" presName="accentRepeatNode" presStyleLbl="solidAlignAcc1" presStyleIdx="2" presStyleCnt="8"/>
      <dgm:spPr>
        <a:solidFill>
          <a:srgbClr val="0070C0"/>
        </a:solidFill>
      </dgm:spPr>
    </dgm:pt>
    <dgm:pt modelId="{0CD172A1-A471-4A83-BC27-C72677B2412E}" type="pres">
      <dgm:prSet presAssocID="{21749EF4-41D0-4009-AA53-32FD3B093F2E}" presName="image2" presStyleCnt="0"/>
      <dgm:spPr/>
    </dgm:pt>
    <dgm:pt modelId="{8C96AFC8-7DA6-4884-B787-0B6642B607DE}" type="pres">
      <dgm:prSet presAssocID="{21749EF4-41D0-4009-AA53-32FD3B093F2E}" presName="imageRepeatNode" presStyleLbl="alignAcc1" presStyleIdx="1" presStyleCnt="4"/>
      <dgm:spPr/>
      <dgm:t>
        <a:bodyPr/>
        <a:lstStyle/>
        <a:p>
          <a:endParaRPr lang="en-GB"/>
        </a:p>
      </dgm:t>
    </dgm:pt>
    <dgm:pt modelId="{0F799EFC-4C3F-4EFA-9909-0C733B61FB73}" type="pres">
      <dgm:prSet presAssocID="{21749EF4-41D0-4009-AA53-32FD3B093F2E}" presName="imageaccent2" presStyleCnt="0"/>
      <dgm:spPr/>
    </dgm:pt>
    <dgm:pt modelId="{CBD6B56C-65BE-4877-BC0B-1BEA3A1D6D77}" type="pres">
      <dgm:prSet presAssocID="{21749EF4-41D0-4009-AA53-32FD3B093F2E}" presName="accentRepeatNode" presStyleLbl="solidAlignAcc1" presStyleIdx="3" presStyleCnt="8"/>
      <dgm:spPr>
        <a:solidFill>
          <a:srgbClr val="0070C0"/>
        </a:solidFill>
      </dgm:spPr>
    </dgm:pt>
    <dgm:pt modelId="{FD2D7229-282A-4290-A0CE-7313B11A5084}" type="pres">
      <dgm:prSet presAssocID="{50A39D6E-4DF0-44A4-AAC3-0F730B1AEB1C}" presName="text3" presStyleCnt="0"/>
      <dgm:spPr/>
    </dgm:pt>
    <dgm:pt modelId="{CB0472B1-1ACB-4433-B9A9-2D4A57894217}" type="pres">
      <dgm:prSet presAssocID="{50A39D6E-4DF0-44A4-AAC3-0F730B1AEB1C}" presName="textRepeatNode" presStyleLbl="alignNode1" presStyleIdx="2" presStyleCnt="4">
        <dgm:presLayoutVars>
          <dgm:chMax val="0"/>
          <dgm:chPref val="0"/>
          <dgm:bulletEnabled val="1"/>
        </dgm:presLayoutVars>
      </dgm:prSet>
      <dgm:spPr/>
      <dgm:t>
        <a:bodyPr/>
        <a:lstStyle/>
        <a:p>
          <a:endParaRPr lang="en-GB"/>
        </a:p>
      </dgm:t>
    </dgm:pt>
    <dgm:pt modelId="{E6F482E0-1BF2-471D-9B1D-CF930E07EA3C}" type="pres">
      <dgm:prSet presAssocID="{50A39D6E-4DF0-44A4-AAC3-0F730B1AEB1C}" presName="textaccent3" presStyleCnt="0"/>
      <dgm:spPr/>
    </dgm:pt>
    <dgm:pt modelId="{3779D2CF-296A-43B6-85B1-830AD463099D}" type="pres">
      <dgm:prSet presAssocID="{50A39D6E-4DF0-44A4-AAC3-0F730B1AEB1C}" presName="accentRepeatNode" presStyleLbl="solidAlignAcc1" presStyleIdx="4" presStyleCnt="8"/>
      <dgm:spPr>
        <a:solidFill>
          <a:schemeClr val="tx1"/>
        </a:solidFill>
      </dgm:spPr>
    </dgm:pt>
    <dgm:pt modelId="{24053A0E-104A-4F87-A8D5-DBA4AAA7FF8A}" type="pres">
      <dgm:prSet presAssocID="{E329C143-075A-4737-BF71-C6A6CCE2C75E}" presName="image3" presStyleCnt="0"/>
      <dgm:spPr/>
    </dgm:pt>
    <dgm:pt modelId="{3494485A-B08F-4FA5-A50E-257787E130F0}" type="pres">
      <dgm:prSet presAssocID="{E329C143-075A-4737-BF71-C6A6CCE2C75E}" presName="imageRepeatNode" presStyleLbl="alignAcc1" presStyleIdx="2" presStyleCnt="4"/>
      <dgm:spPr/>
      <dgm:t>
        <a:bodyPr/>
        <a:lstStyle/>
        <a:p>
          <a:endParaRPr lang="en-GB"/>
        </a:p>
      </dgm:t>
    </dgm:pt>
    <dgm:pt modelId="{07CFBD24-B70F-42FA-AF9B-543BD26788C8}" type="pres">
      <dgm:prSet presAssocID="{E329C143-075A-4737-BF71-C6A6CCE2C75E}" presName="imageaccent3" presStyleCnt="0"/>
      <dgm:spPr/>
    </dgm:pt>
    <dgm:pt modelId="{FE6301D2-6B9D-479E-907D-941B7ACB9E41}" type="pres">
      <dgm:prSet presAssocID="{E329C143-075A-4737-BF71-C6A6CCE2C75E}" presName="accentRepeatNode" presStyleLbl="solidAlignAcc1" presStyleIdx="5" presStyleCnt="8"/>
      <dgm:spPr>
        <a:solidFill>
          <a:schemeClr val="tx1"/>
        </a:solidFill>
      </dgm:spPr>
    </dgm:pt>
    <dgm:pt modelId="{96FEEB58-8190-4097-A2B5-99FDB9079C79}" type="pres">
      <dgm:prSet presAssocID="{7CFA2D47-C3ED-4106-9ECD-7158D9CB070E}" presName="text4" presStyleCnt="0"/>
      <dgm:spPr/>
    </dgm:pt>
    <dgm:pt modelId="{3ED03310-0122-40E1-B83B-EB4BDFCE84B7}" type="pres">
      <dgm:prSet presAssocID="{7CFA2D47-C3ED-4106-9ECD-7158D9CB070E}" presName="textRepeatNode" presStyleLbl="alignNode1" presStyleIdx="3" presStyleCnt="4">
        <dgm:presLayoutVars>
          <dgm:chMax val="0"/>
          <dgm:chPref val="0"/>
          <dgm:bulletEnabled val="1"/>
        </dgm:presLayoutVars>
      </dgm:prSet>
      <dgm:spPr/>
      <dgm:t>
        <a:bodyPr/>
        <a:lstStyle/>
        <a:p>
          <a:endParaRPr lang="en-GB"/>
        </a:p>
      </dgm:t>
    </dgm:pt>
    <dgm:pt modelId="{0EECF9F7-335C-4439-8AC1-FCAF242EA1D7}" type="pres">
      <dgm:prSet presAssocID="{7CFA2D47-C3ED-4106-9ECD-7158D9CB070E}" presName="textaccent4" presStyleCnt="0"/>
      <dgm:spPr/>
    </dgm:pt>
    <dgm:pt modelId="{5427D1D0-A80B-4BC6-845B-10E8471ADEBB}" type="pres">
      <dgm:prSet presAssocID="{7CFA2D47-C3ED-4106-9ECD-7158D9CB070E}" presName="accentRepeatNode" presStyleLbl="solidAlignAcc1" presStyleIdx="6" presStyleCnt="8"/>
      <dgm:spPr>
        <a:solidFill>
          <a:srgbClr val="00B050"/>
        </a:solidFill>
      </dgm:spPr>
    </dgm:pt>
    <dgm:pt modelId="{842F22B6-C875-4229-AF9B-0B496634C0F0}" type="pres">
      <dgm:prSet presAssocID="{FC8A53EA-E364-47E5-9725-B4C28293732A}" presName="image4" presStyleCnt="0"/>
      <dgm:spPr/>
    </dgm:pt>
    <dgm:pt modelId="{E2E96E8B-7BC2-49DD-9F57-CD372EE7280F}" type="pres">
      <dgm:prSet presAssocID="{FC8A53EA-E364-47E5-9725-B4C28293732A}" presName="imageRepeatNode" presStyleLbl="alignAcc1" presStyleIdx="3" presStyleCnt="4"/>
      <dgm:spPr/>
      <dgm:t>
        <a:bodyPr/>
        <a:lstStyle/>
        <a:p>
          <a:endParaRPr lang="en-GB"/>
        </a:p>
      </dgm:t>
    </dgm:pt>
    <dgm:pt modelId="{627BC018-4164-45D5-83E3-6617A0F5B6FB}" type="pres">
      <dgm:prSet presAssocID="{FC8A53EA-E364-47E5-9725-B4C28293732A}" presName="imageaccent4" presStyleCnt="0"/>
      <dgm:spPr/>
    </dgm:pt>
    <dgm:pt modelId="{422D334F-4A7F-4290-B8D4-474D529AC8FE}" type="pres">
      <dgm:prSet presAssocID="{FC8A53EA-E364-47E5-9725-B4C28293732A}" presName="accentRepeatNode" presStyleLbl="solidAlignAcc1" presStyleIdx="7" presStyleCnt="8"/>
      <dgm:spPr>
        <a:solidFill>
          <a:srgbClr val="00B050"/>
        </a:solidFill>
      </dgm:spPr>
    </dgm:pt>
  </dgm:ptLst>
  <dgm:cxnLst>
    <dgm:cxn modelId="{EFB25185-AFFA-4DB5-9365-DBAD949F0211}" type="presOf" srcId="{919D6488-A0AF-479C-970B-72EF6D201C4B}" destId="{862A2CAC-2BAD-4BC1-B690-1CD432E27AF4}" srcOrd="0" destOrd="0" presId="urn:microsoft.com/office/officeart/2008/layout/HexagonCluster"/>
    <dgm:cxn modelId="{80C16181-EA1C-46C6-B087-A02B5BCD320D}" srcId="{B2290C76-15FE-4219-B463-2932FE096D90}" destId="{50A39D6E-4DF0-44A4-AAC3-0F730B1AEB1C}" srcOrd="2" destOrd="0" parTransId="{A3A975AD-C11D-4BD7-BD72-D3C30314DA9A}" sibTransId="{E329C143-075A-4737-BF71-C6A6CCE2C75E}"/>
    <dgm:cxn modelId="{8991D271-605A-4084-A078-3A5862199EC3}" type="presOf" srcId="{B2290C76-15FE-4219-B463-2932FE096D90}" destId="{8737FADC-58D4-42A0-B0D0-B8DF4B4DA6ED}" srcOrd="0" destOrd="0" presId="urn:microsoft.com/office/officeart/2008/layout/HexagonCluster"/>
    <dgm:cxn modelId="{3BD2EE46-FDCC-489E-913F-FE747D423E92}" srcId="{B2290C76-15FE-4219-B463-2932FE096D90}" destId="{919D6488-A0AF-479C-970B-72EF6D201C4B}" srcOrd="1" destOrd="0" parTransId="{090D863D-5F54-4F52-9997-3A7743F1FF6D}" sibTransId="{21749EF4-41D0-4009-AA53-32FD3B093F2E}"/>
    <dgm:cxn modelId="{31643B56-4E25-48D8-8109-48380AA4A72B}" type="presOf" srcId="{0E11286F-2C67-4268-A0C1-E6833C2E10D6}" destId="{1580DF68-BE07-4490-9198-54B008D3836A}" srcOrd="0" destOrd="0" presId="urn:microsoft.com/office/officeart/2008/layout/HexagonCluster"/>
    <dgm:cxn modelId="{09799797-BC82-4D3B-B497-B795E8AFB517}" srcId="{B2290C76-15FE-4219-B463-2932FE096D90}" destId="{7CFA2D47-C3ED-4106-9ECD-7158D9CB070E}" srcOrd="3" destOrd="0" parTransId="{D5BEA60B-0950-47AC-B423-7205CFE5FEEB}" sibTransId="{FC8A53EA-E364-47E5-9725-B4C28293732A}"/>
    <dgm:cxn modelId="{47CDC377-7198-4E95-8EB0-D75BB55A9D40}" type="presOf" srcId="{7CFA2D47-C3ED-4106-9ECD-7158D9CB070E}" destId="{3ED03310-0122-40E1-B83B-EB4BDFCE84B7}" srcOrd="0" destOrd="0" presId="urn:microsoft.com/office/officeart/2008/layout/HexagonCluster"/>
    <dgm:cxn modelId="{8E2334C4-B02A-4599-805F-47E90B7DC7EE}" type="presOf" srcId="{010E47A9-6BA8-4E50-A84A-03BE599CECD9}" destId="{DA750DFE-F109-4C40-8D22-B2C66F2738EE}" srcOrd="0" destOrd="0" presId="urn:microsoft.com/office/officeart/2008/layout/HexagonCluster"/>
    <dgm:cxn modelId="{C76917DA-D57B-444C-941E-BE471B569AA9}" type="presOf" srcId="{50A39D6E-4DF0-44A4-AAC3-0F730B1AEB1C}" destId="{CB0472B1-1ACB-4433-B9A9-2D4A57894217}" srcOrd="0" destOrd="0" presId="urn:microsoft.com/office/officeart/2008/layout/HexagonCluster"/>
    <dgm:cxn modelId="{DB4FB159-795D-4193-B415-F7B7FA14BD69}" type="presOf" srcId="{FC8A53EA-E364-47E5-9725-B4C28293732A}" destId="{E2E96E8B-7BC2-49DD-9F57-CD372EE7280F}" srcOrd="0" destOrd="0" presId="urn:microsoft.com/office/officeart/2008/layout/HexagonCluster"/>
    <dgm:cxn modelId="{EAA4548B-F449-4EAA-9CEF-D7DE245EDFEF}" type="presOf" srcId="{E329C143-075A-4737-BF71-C6A6CCE2C75E}" destId="{3494485A-B08F-4FA5-A50E-257787E130F0}" srcOrd="0" destOrd="0" presId="urn:microsoft.com/office/officeart/2008/layout/HexagonCluster"/>
    <dgm:cxn modelId="{7BAD8A01-AB12-46DF-9C53-FE367C291489}" type="presOf" srcId="{21749EF4-41D0-4009-AA53-32FD3B093F2E}" destId="{8C96AFC8-7DA6-4884-B787-0B6642B607DE}" srcOrd="0" destOrd="0" presId="urn:microsoft.com/office/officeart/2008/layout/HexagonCluster"/>
    <dgm:cxn modelId="{AB85CEEB-FE7A-45E1-87E4-B22E4A0D421C}" srcId="{B2290C76-15FE-4219-B463-2932FE096D90}" destId="{010E47A9-6BA8-4E50-A84A-03BE599CECD9}" srcOrd="0" destOrd="0" parTransId="{FD2C6520-2810-44B9-AB31-3644EBC3A652}" sibTransId="{0E11286F-2C67-4268-A0C1-E6833C2E10D6}"/>
    <dgm:cxn modelId="{BC32E096-C721-4805-B9FD-6158FB75A17B}" type="presParOf" srcId="{8737FADC-58D4-42A0-B0D0-B8DF4B4DA6ED}" destId="{FC36474A-C3B2-4F30-81AB-6C46D4A1A651}" srcOrd="0" destOrd="0" presId="urn:microsoft.com/office/officeart/2008/layout/HexagonCluster"/>
    <dgm:cxn modelId="{2A2B46FD-8CD5-4185-83F7-F2F8A26DED2F}" type="presParOf" srcId="{FC36474A-C3B2-4F30-81AB-6C46D4A1A651}" destId="{DA750DFE-F109-4C40-8D22-B2C66F2738EE}" srcOrd="0" destOrd="0" presId="urn:microsoft.com/office/officeart/2008/layout/HexagonCluster"/>
    <dgm:cxn modelId="{4FE4ACB1-7260-4EC4-91F8-FF99B55A1BAA}" type="presParOf" srcId="{8737FADC-58D4-42A0-B0D0-B8DF4B4DA6ED}" destId="{B8A72762-2241-494E-918A-7855520342ED}" srcOrd="1" destOrd="0" presId="urn:microsoft.com/office/officeart/2008/layout/HexagonCluster"/>
    <dgm:cxn modelId="{ABA51A12-7858-4E76-824B-6856DECF1D33}" type="presParOf" srcId="{B8A72762-2241-494E-918A-7855520342ED}" destId="{20EB10AD-7AF1-4C67-A26E-26A824CBDB28}" srcOrd="0" destOrd="0" presId="urn:microsoft.com/office/officeart/2008/layout/HexagonCluster"/>
    <dgm:cxn modelId="{A485C52C-5A47-403E-9AF5-D62C29CE4D98}" type="presParOf" srcId="{8737FADC-58D4-42A0-B0D0-B8DF4B4DA6ED}" destId="{451DF1EB-1320-44D6-BAAF-2FF4595B7A37}" srcOrd="2" destOrd="0" presId="urn:microsoft.com/office/officeart/2008/layout/HexagonCluster"/>
    <dgm:cxn modelId="{D1857060-C7EC-4AF1-9FE5-207CE7A92F9F}" type="presParOf" srcId="{451DF1EB-1320-44D6-BAAF-2FF4595B7A37}" destId="{1580DF68-BE07-4490-9198-54B008D3836A}" srcOrd="0" destOrd="0" presId="urn:microsoft.com/office/officeart/2008/layout/HexagonCluster"/>
    <dgm:cxn modelId="{8E722163-99B2-4A41-A2A7-AED5EB6B297E}" type="presParOf" srcId="{8737FADC-58D4-42A0-B0D0-B8DF4B4DA6ED}" destId="{E01A6433-0A05-4E30-8746-520C412797A2}" srcOrd="3" destOrd="0" presId="urn:microsoft.com/office/officeart/2008/layout/HexagonCluster"/>
    <dgm:cxn modelId="{B356CC55-1500-48CA-BAB9-95E6B936ECF0}" type="presParOf" srcId="{E01A6433-0A05-4E30-8746-520C412797A2}" destId="{3F8B730B-81D6-4881-A2CD-4A4529A40E5F}" srcOrd="0" destOrd="0" presId="urn:microsoft.com/office/officeart/2008/layout/HexagonCluster"/>
    <dgm:cxn modelId="{728BB5CB-4156-44AE-BE2B-6C129EC16581}" type="presParOf" srcId="{8737FADC-58D4-42A0-B0D0-B8DF4B4DA6ED}" destId="{B94AC587-7241-400E-8745-6141D7A690D9}" srcOrd="4" destOrd="0" presId="urn:microsoft.com/office/officeart/2008/layout/HexagonCluster"/>
    <dgm:cxn modelId="{5A406125-1787-4CC2-BEAF-4E57B48216C7}" type="presParOf" srcId="{B94AC587-7241-400E-8745-6141D7A690D9}" destId="{862A2CAC-2BAD-4BC1-B690-1CD432E27AF4}" srcOrd="0" destOrd="0" presId="urn:microsoft.com/office/officeart/2008/layout/HexagonCluster"/>
    <dgm:cxn modelId="{0EF2C0EE-E439-4DFF-9A06-703B8DDA3A14}" type="presParOf" srcId="{8737FADC-58D4-42A0-B0D0-B8DF4B4DA6ED}" destId="{3B3F9C89-C225-445F-B6C7-5D24572985D1}" srcOrd="5" destOrd="0" presId="urn:microsoft.com/office/officeart/2008/layout/HexagonCluster"/>
    <dgm:cxn modelId="{03E71FE5-6A3C-4C8D-B6A5-04E846DB83CA}" type="presParOf" srcId="{3B3F9C89-C225-445F-B6C7-5D24572985D1}" destId="{22D9EA4E-623D-4CB7-908E-7A8C9B388602}" srcOrd="0" destOrd="0" presId="urn:microsoft.com/office/officeart/2008/layout/HexagonCluster"/>
    <dgm:cxn modelId="{3DBFDBBA-DAB3-49FF-8D6C-F5AA19EE4A5A}" type="presParOf" srcId="{8737FADC-58D4-42A0-B0D0-B8DF4B4DA6ED}" destId="{0CD172A1-A471-4A83-BC27-C72677B2412E}" srcOrd="6" destOrd="0" presId="urn:microsoft.com/office/officeart/2008/layout/HexagonCluster"/>
    <dgm:cxn modelId="{8139E972-0CAF-4F65-B972-F904A838001F}" type="presParOf" srcId="{0CD172A1-A471-4A83-BC27-C72677B2412E}" destId="{8C96AFC8-7DA6-4884-B787-0B6642B607DE}" srcOrd="0" destOrd="0" presId="urn:microsoft.com/office/officeart/2008/layout/HexagonCluster"/>
    <dgm:cxn modelId="{1164E86B-1639-414B-A79C-2C81F5667F5A}" type="presParOf" srcId="{8737FADC-58D4-42A0-B0D0-B8DF4B4DA6ED}" destId="{0F799EFC-4C3F-4EFA-9909-0C733B61FB73}" srcOrd="7" destOrd="0" presId="urn:microsoft.com/office/officeart/2008/layout/HexagonCluster"/>
    <dgm:cxn modelId="{DA8C825B-93F0-49F8-A182-8CBD0C01D143}" type="presParOf" srcId="{0F799EFC-4C3F-4EFA-9909-0C733B61FB73}" destId="{CBD6B56C-65BE-4877-BC0B-1BEA3A1D6D77}" srcOrd="0" destOrd="0" presId="urn:microsoft.com/office/officeart/2008/layout/HexagonCluster"/>
    <dgm:cxn modelId="{11900027-FB82-4A93-B9AC-B972C77B6CF6}" type="presParOf" srcId="{8737FADC-58D4-42A0-B0D0-B8DF4B4DA6ED}" destId="{FD2D7229-282A-4290-A0CE-7313B11A5084}" srcOrd="8" destOrd="0" presId="urn:microsoft.com/office/officeart/2008/layout/HexagonCluster"/>
    <dgm:cxn modelId="{B45EEDB1-AEE0-4F53-B033-8EB7CA36DE4B}" type="presParOf" srcId="{FD2D7229-282A-4290-A0CE-7313B11A5084}" destId="{CB0472B1-1ACB-4433-B9A9-2D4A57894217}" srcOrd="0" destOrd="0" presId="urn:microsoft.com/office/officeart/2008/layout/HexagonCluster"/>
    <dgm:cxn modelId="{3D7B4396-9BB0-468A-8E0A-366B34D4F420}" type="presParOf" srcId="{8737FADC-58D4-42A0-B0D0-B8DF4B4DA6ED}" destId="{E6F482E0-1BF2-471D-9B1D-CF930E07EA3C}" srcOrd="9" destOrd="0" presId="urn:microsoft.com/office/officeart/2008/layout/HexagonCluster"/>
    <dgm:cxn modelId="{B7F0303D-3B23-4509-945F-1501F4941AED}" type="presParOf" srcId="{E6F482E0-1BF2-471D-9B1D-CF930E07EA3C}" destId="{3779D2CF-296A-43B6-85B1-830AD463099D}" srcOrd="0" destOrd="0" presId="urn:microsoft.com/office/officeart/2008/layout/HexagonCluster"/>
    <dgm:cxn modelId="{BA5D14D8-FCB4-4F1D-BA7A-183829425515}" type="presParOf" srcId="{8737FADC-58D4-42A0-B0D0-B8DF4B4DA6ED}" destId="{24053A0E-104A-4F87-A8D5-DBA4AAA7FF8A}" srcOrd="10" destOrd="0" presId="urn:microsoft.com/office/officeart/2008/layout/HexagonCluster"/>
    <dgm:cxn modelId="{9D4E8253-DBD8-47CF-8F13-50A98C44E0DB}" type="presParOf" srcId="{24053A0E-104A-4F87-A8D5-DBA4AAA7FF8A}" destId="{3494485A-B08F-4FA5-A50E-257787E130F0}" srcOrd="0" destOrd="0" presId="urn:microsoft.com/office/officeart/2008/layout/HexagonCluster"/>
    <dgm:cxn modelId="{9E53A2F5-7DEB-4342-AC27-0748AD65E34F}" type="presParOf" srcId="{8737FADC-58D4-42A0-B0D0-B8DF4B4DA6ED}" destId="{07CFBD24-B70F-42FA-AF9B-543BD26788C8}" srcOrd="11" destOrd="0" presId="urn:microsoft.com/office/officeart/2008/layout/HexagonCluster"/>
    <dgm:cxn modelId="{FCACEB2B-59B0-4215-8DF5-62D5CF226AD7}" type="presParOf" srcId="{07CFBD24-B70F-42FA-AF9B-543BD26788C8}" destId="{FE6301D2-6B9D-479E-907D-941B7ACB9E41}" srcOrd="0" destOrd="0" presId="urn:microsoft.com/office/officeart/2008/layout/HexagonCluster"/>
    <dgm:cxn modelId="{0CD20F4A-4FA2-4C53-A83E-6257B5B1CC8E}" type="presParOf" srcId="{8737FADC-58D4-42A0-B0D0-B8DF4B4DA6ED}" destId="{96FEEB58-8190-4097-A2B5-99FDB9079C79}" srcOrd="12" destOrd="0" presId="urn:microsoft.com/office/officeart/2008/layout/HexagonCluster"/>
    <dgm:cxn modelId="{987F50BC-FCDC-4A7D-B6ED-0D2B0B49DC7B}" type="presParOf" srcId="{96FEEB58-8190-4097-A2B5-99FDB9079C79}" destId="{3ED03310-0122-40E1-B83B-EB4BDFCE84B7}" srcOrd="0" destOrd="0" presId="urn:microsoft.com/office/officeart/2008/layout/HexagonCluster"/>
    <dgm:cxn modelId="{33FF4C1C-BE3E-4477-8EDF-9ED16EB34234}" type="presParOf" srcId="{8737FADC-58D4-42A0-B0D0-B8DF4B4DA6ED}" destId="{0EECF9F7-335C-4439-8AC1-FCAF242EA1D7}" srcOrd="13" destOrd="0" presId="urn:microsoft.com/office/officeart/2008/layout/HexagonCluster"/>
    <dgm:cxn modelId="{57588057-0999-49A7-9935-28FD93D433AE}" type="presParOf" srcId="{0EECF9F7-335C-4439-8AC1-FCAF242EA1D7}" destId="{5427D1D0-A80B-4BC6-845B-10E8471ADEBB}" srcOrd="0" destOrd="0" presId="urn:microsoft.com/office/officeart/2008/layout/HexagonCluster"/>
    <dgm:cxn modelId="{E6E4049D-856B-4D18-A6DC-70F094AB76BA}" type="presParOf" srcId="{8737FADC-58D4-42A0-B0D0-B8DF4B4DA6ED}" destId="{842F22B6-C875-4229-AF9B-0B496634C0F0}" srcOrd="14" destOrd="0" presId="urn:microsoft.com/office/officeart/2008/layout/HexagonCluster"/>
    <dgm:cxn modelId="{1D2FF44F-E713-4725-960D-08C3BDC18CB3}" type="presParOf" srcId="{842F22B6-C875-4229-AF9B-0B496634C0F0}" destId="{E2E96E8B-7BC2-49DD-9F57-CD372EE7280F}" srcOrd="0" destOrd="0" presId="urn:microsoft.com/office/officeart/2008/layout/HexagonCluster"/>
    <dgm:cxn modelId="{45688152-4055-4902-96A6-854FBBF8BA4E}" type="presParOf" srcId="{8737FADC-58D4-42A0-B0D0-B8DF4B4DA6ED}" destId="{627BC018-4164-45D5-83E3-6617A0F5B6FB}" srcOrd="15" destOrd="0" presId="urn:microsoft.com/office/officeart/2008/layout/HexagonCluster"/>
    <dgm:cxn modelId="{FEC72120-3C16-4F99-A421-39AB7B4F2BE3}" type="presParOf" srcId="{627BC018-4164-45D5-83E3-6617A0F5B6FB}" destId="{422D334F-4A7F-4290-B8D4-474D529AC8FE}" srcOrd="0" destOrd="0" presId="urn:microsoft.com/office/officeart/2008/layout/HexagonCluster"/>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723611-1F07-45CF-BC70-DDAF7A2B69F2}"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F8437379-6797-4E73-B8ED-01215506FC8A}">
      <dgm:prSet phldrT="[Text]" custT="1"/>
      <dgm:spPr>
        <a:noFill/>
      </dgm:spPr>
      <dgm:t>
        <a:bodyPr/>
        <a:lstStyle/>
        <a:p>
          <a:r>
            <a:rPr lang="fr-FR" sz="2000" dirty="0" smtClean="0">
              <a:solidFill>
                <a:schemeClr val="tx1"/>
              </a:solidFill>
            </a:rPr>
            <a:t>Référentiels d'information</a:t>
          </a:r>
          <a:endParaRPr lang="en-GB" sz="2400" dirty="0">
            <a:solidFill>
              <a:schemeClr val="tx1"/>
            </a:solidFill>
            <a:latin typeface="Arial" panose="020B0604020202020204" pitchFamily="34" charset="0"/>
            <a:cs typeface="Arial" panose="020B0604020202020204" pitchFamily="34" charset="0"/>
          </a:endParaRPr>
        </a:p>
      </dgm:t>
    </dgm:pt>
    <dgm:pt modelId="{23B99076-32E9-4FCF-953C-B9781FA96C6A}" type="parTrans" cxnId="{7EC6521D-8930-4D95-8063-8948DC44D048}">
      <dgm:prSet/>
      <dgm:spPr/>
      <dgm:t>
        <a:bodyPr/>
        <a:lstStyle/>
        <a:p>
          <a:endParaRPr lang="en-GB">
            <a:latin typeface="Arial" panose="020B0604020202020204" pitchFamily="34" charset="0"/>
            <a:cs typeface="Arial" panose="020B0604020202020204" pitchFamily="34" charset="0"/>
          </a:endParaRPr>
        </a:p>
      </dgm:t>
    </dgm:pt>
    <dgm:pt modelId="{19DDEF2E-9245-451A-9F9A-1748642A656E}" type="sibTrans" cxnId="{7EC6521D-8930-4D95-8063-8948DC44D048}">
      <dgm:prSet/>
      <dgm:spPr>
        <a:solidFill>
          <a:srgbClr val="FF5050"/>
        </a:solidFill>
      </dgm:spPr>
      <dgm:t>
        <a:bodyPr/>
        <a:lstStyle/>
        <a:p>
          <a:endParaRPr lang="en-GB">
            <a:latin typeface="Arial" panose="020B0604020202020204" pitchFamily="34" charset="0"/>
            <a:cs typeface="Arial" panose="020B0604020202020204" pitchFamily="34" charset="0"/>
          </a:endParaRPr>
        </a:p>
      </dgm:t>
    </dgm:pt>
    <dgm:pt modelId="{119200DE-C92C-4B61-AFF9-6FD1F21438B8}">
      <dgm:prSet custT="1"/>
      <dgm:spPr>
        <a:noFill/>
      </dgm:spPr>
      <dgm:t>
        <a:bodyPr/>
        <a:lstStyle/>
        <a:p>
          <a:r>
            <a:rPr lang="fr-FR" sz="1600" dirty="0" smtClean="0"/>
            <a:t>Les systèmes de classification internationaux ( &gt; Organiser  les données en structures indexées, gérables pour la récupération facile )</a:t>
          </a:r>
          <a:endParaRPr lang="en-GB" sz="1600" dirty="0">
            <a:solidFill>
              <a:schemeClr val="tx1"/>
            </a:solidFill>
            <a:latin typeface="Arial" panose="020B0604020202020204" pitchFamily="34" charset="0"/>
            <a:cs typeface="Arial" panose="020B0604020202020204" pitchFamily="34" charset="0"/>
          </a:endParaRPr>
        </a:p>
      </dgm:t>
    </dgm:pt>
    <dgm:pt modelId="{E066FCB5-0539-45FA-80B4-667C430E8C9B}" type="parTrans" cxnId="{21DABE3E-C2AC-4EB4-89C0-727C2B4BFB14}">
      <dgm:prSet/>
      <dgm:spPr/>
      <dgm:t>
        <a:bodyPr/>
        <a:lstStyle/>
        <a:p>
          <a:endParaRPr lang="en-GB">
            <a:latin typeface="Arial" panose="020B0604020202020204" pitchFamily="34" charset="0"/>
            <a:cs typeface="Arial" panose="020B0604020202020204" pitchFamily="34" charset="0"/>
          </a:endParaRPr>
        </a:p>
      </dgm:t>
    </dgm:pt>
    <dgm:pt modelId="{6223A879-5148-4B26-A1C2-16B1BD84B596}" type="sibTrans" cxnId="{21DABE3E-C2AC-4EB4-89C0-727C2B4BFB14}">
      <dgm:prSet/>
      <dgm:spPr/>
      <dgm:t>
        <a:bodyPr/>
        <a:lstStyle/>
        <a:p>
          <a:endParaRPr lang="en-GB">
            <a:latin typeface="Arial" panose="020B0604020202020204" pitchFamily="34" charset="0"/>
            <a:cs typeface="Arial" panose="020B0604020202020204" pitchFamily="34" charset="0"/>
          </a:endParaRPr>
        </a:p>
      </dgm:t>
    </dgm:pt>
    <dgm:pt modelId="{7DE03415-8C1D-449E-88F4-0054F6573D59}">
      <dgm:prSet phldrT="[Text]" custT="1"/>
      <dgm:spPr>
        <a:noFill/>
      </dgm:spPr>
      <dgm:t>
        <a:bodyPr/>
        <a:lstStyle/>
        <a:p>
          <a:r>
            <a:rPr lang="fr-FR" sz="1600" dirty="0" smtClean="0"/>
            <a:t>Les bases de données, par exemple PATENTSCOPE et Global Brand </a:t>
          </a:r>
          <a:r>
            <a:rPr lang="fr-FR" sz="1600" dirty="0" err="1" smtClean="0"/>
            <a:t>Database</a:t>
          </a:r>
          <a:endParaRPr lang="en-GB" sz="1600" dirty="0">
            <a:solidFill>
              <a:schemeClr val="tx1"/>
            </a:solidFill>
            <a:latin typeface="Arial" panose="020B0604020202020204" pitchFamily="34" charset="0"/>
            <a:cs typeface="Arial" panose="020B0604020202020204" pitchFamily="34" charset="0"/>
          </a:endParaRPr>
        </a:p>
      </dgm:t>
    </dgm:pt>
    <dgm:pt modelId="{03EC950A-C97D-467D-BF02-AD12781FA39C}" type="sibTrans" cxnId="{BAB3E675-1F43-4ECF-BF5C-5AF59B40F537}">
      <dgm:prSet/>
      <dgm:spPr/>
      <dgm:t>
        <a:bodyPr/>
        <a:lstStyle/>
        <a:p>
          <a:endParaRPr lang="en-GB">
            <a:latin typeface="Arial" panose="020B0604020202020204" pitchFamily="34" charset="0"/>
            <a:cs typeface="Arial" panose="020B0604020202020204" pitchFamily="34" charset="0"/>
          </a:endParaRPr>
        </a:p>
      </dgm:t>
    </dgm:pt>
    <dgm:pt modelId="{1B9E030A-29E2-4135-8886-849E041ED290}" type="parTrans" cxnId="{BAB3E675-1F43-4ECF-BF5C-5AF59B40F537}">
      <dgm:prSet/>
      <dgm:spPr/>
      <dgm:t>
        <a:bodyPr/>
        <a:lstStyle/>
        <a:p>
          <a:endParaRPr lang="en-GB">
            <a:latin typeface="Arial" panose="020B0604020202020204" pitchFamily="34" charset="0"/>
            <a:cs typeface="Arial" panose="020B0604020202020204" pitchFamily="34" charset="0"/>
          </a:endParaRPr>
        </a:p>
      </dgm:t>
    </dgm:pt>
    <dgm:pt modelId="{2DBF7984-D40F-4EB4-AE53-F8D1FFB4B716}">
      <dgm:prSet custT="1"/>
      <dgm:spPr>
        <a:noFill/>
      </dgm:spPr>
      <dgm:t>
        <a:bodyPr/>
        <a:lstStyle/>
        <a:p>
          <a:r>
            <a:rPr lang="fr-FR" sz="2000" dirty="0" smtClean="0">
              <a:solidFill>
                <a:schemeClr val="tx1"/>
              </a:solidFill>
              <a:latin typeface="Arial" panose="020B0604020202020204" pitchFamily="34" charset="0"/>
              <a:cs typeface="Arial" panose="020B0604020202020204" pitchFamily="34" charset="0"/>
            </a:rPr>
            <a:t>Plate-forme</a:t>
          </a:r>
          <a:endParaRPr lang="en-GB" sz="2000" dirty="0">
            <a:solidFill>
              <a:schemeClr val="tx1"/>
            </a:solidFill>
            <a:latin typeface="Arial" panose="020B0604020202020204" pitchFamily="34" charset="0"/>
            <a:cs typeface="Arial" panose="020B0604020202020204" pitchFamily="34" charset="0"/>
          </a:endParaRPr>
        </a:p>
      </dgm:t>
    </dgm:pt>
    <dgm:pt modelId="{20923705-9A7E-4881-BCEA-F494E9655DF2}" type="parTrans" cxnId="{0739CAC4-2DC7-4F05-A12D-58F26F4E5D09}">
      <dgm:prSet/>
      <dgm:spPr/>
      <dgm:t>
        <a:bodyPr/>
        <a:lstStyle/>
        <a:p>
          <a:endParaRPr lang="en-GB">
            <a:latin typeface="Arial" panose="020B0604020202020204" pitchFamily="34" charset="0"/>
            <a:cs typeface="Arial" panose="020B0604020202020204" pitchFamily="34" charset="0"/>
          </a:endParaRPr>
        </a:p>
      </dgm:t>
    </dgm:pt>
    <dgm:pt modelId="{6E625BC6-8355-4A19-AE9F-0AB9CB3645FF}" type="sibTrans" cxnId="{0739CAC4-2DC7-4F05-A12D-58F26F4E5D09}">
      <dgm:prSet/>
      <dgm:spPr/>
      <dgm:t>
        <a:bodyPr/>
        <a:lstStyle/>
        <a:p>
          <a:endParaRPr lang="en-GB">
            <a:latin typeface="Arial" panose="020B0604020202020204" pitchFamily="34" charset="0"/>
            <a:cs typeface="Arial" panose="020B0604020202020204" pitchFamily="34" charset="0"/>
          </a:endParaRPr>
        </a:p>
      </dgm:t>
    </dgm:pt>
    <dgm:pt modelId="{238A0C91-219B-4E27-83A2-6324C1DC8574}">
      <dgm:prSet custT="1"/>
      <dgm:spPr>
        <a:noFill/>
      </dgm:spPr>
      <dgm:t>
        <a:bodyPr/>
        <a:lstStyle/>
        <a:p>
          <a:r>
            <a:rPr lang="fr-FR" sz="1600" dirty="0" smtClean="0"/>
            <a:t>Plate-forme commune pour l'échange électronique de données entre les offices de propriété intellectuelle : IPAS, DAS</a:t>
          </a:r>
          <a:endParaRPr lang="en-US" sz="1600" dirty="0" smtClean="0">
            <a:solidFill>
              <a:schemeClr val="tx1"/>
            </a:solidFill>
            <a:latin typeface="Arial" panose="020B0604020202020204" pitchFamily="34" charset="0"/>
            <a:cs typeface="Arial" panose="020B0604020202020204" pitchFamily="34" charset="0"/>
          </a:endParaRPr>
        </a:p>
      </dgm:t>
    </dgm:pt>
    <dgm:pt modelId="{81CD1AD6-1E0B-40D1-819E-4C03EA3C9351}" type="parTrans" cxnId="{5CC554EC-6C90-4F40-86FB-63F6B8AD8762}">
      <dgm:prSet/>
      <dgm:spPr/>
      <dgm:t>
        <a:bodyPr/>
        <a:lstStyle/>
        <a:p>
          <a:endParaRPr lang="en-GB">
            <a:latin typeface="Arial" panose="020B0604020202020204" pitchFamily="34" charset="0"/>
            <a:cs typeface="Arial" panose="020B0604020202020204" pitchFamily="34" charset="0"/>
          </a:endParaRPr>
        </a:p>
      </dgm:t>
    </dgm:pt>
    <dgm:pt modelId="{8E083F34-DDC3-43EB-87B8-02913CEEDBDE}" type="sibTrans" cxnId="{5CC554EC-6C90-4F40-86FB-63F6B8AD8762}">
      <dgm:prSet/>
      <dgm:spPr/>
      <dgm:t>
        <a:bodyPr/>
        <a:lstStyle/>
        <a:p>
          <a:endParaRPr lang="en-GB">
            <a:latin typeface="Arial" panose="020B0604020202020204" pitchFamily="34" charset="0"/>
            <a:cs typeface="Arial" panose="020B0604020202020204" pitchFamily="34" charset="0"/>
          </a:endParaRPr>
        </a:p>
      </dgm:t>
    </dgm:pt>
    <dgm:pt modelId="{311A0F5C-F3D5-4939-8C20-288733DA076C}">
      <dgm:prSet custT="1"/>
      <dgm:spPr>
        <a:noFill/>
      </dgm:spPr>
      <dgm:t>
        <a:bodyPr/>
        <a:lstStyle/>
        <a:p>
          <a:r>
            <a:rPr lang="fr-FR" sz="1600" dirty="0" smtClean="0"/>
            <a:t>D'autres plates-formes : l'OMPI GREEN et OMPI </a:t>
          </a:r>
          <a:r>
            <a:rPr lang="fr-FR" sz="1600" dirty="0" err="1" smtClean="0"/>
            <a:t>Re</a:t>
          </a:r>
          <a:r>
            <a:rPr lang="fr-FR" sz="1600" dirty="0" smtClean="0"/>
            <a:t>: </a:t>
          </a:r>
          <a:r>
            <a:rPr lang="fr-FR" sz="1600" dirty="0" err="1" smtClean="0"/>
            <a:t>Search</a:t>
          </a:r>
          <a:endParaRPr lang="en-GB" sz="1600" dirty="0">
            <a:solidFill>
              <a:schemeClr val="tx1"/>
            </a:solidFill>
            <a:latin typeface="Arial" panose="020B0604020202020204" pitchFamily="34" charset="0"/>
            <a:cs typeface="Arial" panose="020B0604020202020204" pitchFamily="34" charset="0"/>
          </a:endParaRPr>
        </a:p>
      </dgm:t>
    </dgm:pt>
    <dgm:pt modelId="{4B19AD01-EF4B-49C0-8A5B-4343EBFAC3BD}" type="parTrans" cxnId="{E7D2169B-0FE6-45BD-93C4-B7C0E7BFA757}">
      <dgm:prSet/>
      <dgm:spPr/>
      <dgm:t>
        <a:bodyPr/>
        <a:lstStyle/>
        <a:p>
          <a:endParaRPr lang="en-GB">
            <a:latin typeface="Arial" panose="020B0604020202020204" pitchFamily="34" charset="0"/>
            <a:cs typeface="Arial" panose="020B0604020202020204" pitchFamily="34" charset="0"/>
          </a:endParaRPr>
        </a:p>
      </dgm:t>
    </dgm:pt>
    <dgm:pt modelId="{BD02EA5C-FB71-4844-9D3A-A4E1F7389F2A}" type="sibTrans" cxnId="{E7D2169B-0FE6-45BD-93C4-B7C0E7BFA757}">
      <dgm:prSet/>
      <dgm:spPr/>
      <dgm:t>
        <a:bodyPr/>
        <a:lstStyle/>
        <a:p>
          <a:endParaRPr lang="en-GB">
            <a:latin typeface="Arial" panose="020B0604020202020204" pitchFamily="34" charset="0"/>
            <a:cs typeface="Arial" panose="020B0604020202020204" pitchFamily="34" charset="0"/>
          </a:endParaRPr>
        </a:p>
      </dgm:t>
    </dgm:pt>
    <dgm:pt modelId="{0D4C0318-6B41-4925-82F5-B8C13C9559B6}">
      <dgm:prSet custT="1"/>
      <dgm:spPr>
        <a:noFill/>
      </dgm:spPr>
      <dgm:t>
        <a:bodyPr/>
        <a:lstStyle/>
        <a:p>
          <a:r>
            <a:rPr lang="fr-FR" sz="2000" dirty="0" smtClean="0">
              <a:solidFill>
                <a:schemeClr val="tx1"/>
              </a:solidFill>
            </a:rPr>
            <a:t>Traitement de l'information</a:t>
          </a:r>
          <a:endParaRPr lang="en-GB" sz="2000" dirty="0">
            <a:solidFill>
              <a:schemeClr val="tx1"/>
            </a:solidFill>
            <a:latin typeface="Arial" panose="020B0604020202020204" pitchFamily="34" charset="0"/>
            <a:cs typeface="Arial" panose="020B0604020202020204" pitchFamily="34" charset="0"/>
          </a:endParaRPr>
        </a:p>
      </dgm:t>
    </dgm:pt>
    <dgm:pt modelId="{AE4EABCF-53A6-413D-A9F9-3BF32C89D896}" type="parTrans" cxnId="{53A2E8CB-7814-4443-8B2A-31781075DAFB}">
      <dgm:prSet/>
      <dgm:spPr/>
      <dgm:t>
        <a:bodyPr/>
        <a:lstStyle/>
        <a:p>
          <a:endParaRPr lang="en-GB">
            <a:latin typeface="Arial" panose="020B0604020202020204" pitchFamily="34" charset="0"/>
            <a:cs typeface="Arial" panose="020B0604020202020204" pitchFamily="34" charset="0"/>
          </a:endParaRPr>
        </a:p>
      </dgm:t>
    </dgm:pt>
    <dgm:pt modelId="{8427F18A-A111-49CD-B6EF-8A27B84F7818}" type="sibTrans" cxnId="{53A2E8CB-7814-4443-8B2A-31781075DAFB}">
      <dgm:prSet/>
      <dgm:spPr/>
      <dgm:t>
        <a:bodyPr/>
        <a:lstStyle/>
        <a:p>
          <a:endParaRPr lang="en-GB">
            <a:latin typeface="Arial" panose="020B0604020202020204" pitchFamily="34" charset="0"/>
            <a:cs typeface="Arial" panose="020B0604020202020204" pitchFamily="34" charset="0"/>
          </a:endParaRPr>
        </a:p>
      </dgm:t>
    </dgm:pt>
    <dgm:pt modelId="{E41FE67E-3C0C-458F-BC20-87A5DB664397}">
      <dgm:prSet custT="1"/>
      <dgm:spPr>
        <a:noFill/>
      </dgm:spPr>
      <dgm:t>
        <a:bodyPr/>
        <a:lstStyle/>
        <a:p>
          <a:r>
            <a:rPr lang="fr-FR" sz="1600" dirty="0" smtClean="0"/>
            <a:t>Normes pour les offices de propriété</a:t>
          </a:r>
          <a:endParaRPr lang="en-GB" sz="1600" dirty="0">
            <a:solidFill>
              <a:schemeClr val="tx1"/>
            </a:solidFill>
            <a:latin typeface="Arial" panose="020B0604020202020204" pitchFamily="34" charset="0"/>
            <a:cs typeface="Arial" panose="020B0604020202020204" pitchFamily="34" charset="0"/>
          </a:endParaRPr>
        </a:p>
      </dgm:t>
    </dgm:pt>
    <dgm:pt modelId="{22525BB3-1F91-4DC3-8F35-5147614CD2ED}" type="parTrans" cxnId="{813F53D8-66AF-4D41-B22A-84D71CFC75DC}">
      <dgm:prSet/>
      <dgm:spPr/>
      <dgm:t>
        <a:bodyPr/>
        <a:lstStyle/>
        <a:p>
          <a:endParaRPr lang="en-GB"/>
        </a:p>
      </dgm:t>
    </dgm:pt>
    <dgm:pt modelId="{2EE4125D-174E-45F2-A522-5B3D8486D4D1}" type="sibTrans" cxnId="{813F53D8-66AF-4D41-B22A-84D71CFC75DC}">
      <dgm:prSet/>
      <dgm:spPr/>
      <dgm:t>
        <a:bodyPr/>
        <a:lstStyle/>
        <a:p>
          <a:endParaRPr lang="en-GB"/>
        </a:p>
      </dgm:t>
    </dgm:pt>
    <dgm:pt modelId="{B89A2FFD-A76D-4C5B-AB05-3C9C794283DB}" type="pres">
      <dgm:prSet presAssocID="{84723611-1F07-45CF-BC70-DDAF7A2B69F2}" presName="composite" presStyleCnt="0">
        <dgm:presLayoutVars>
          <dgm:chMax val="5"/>
          <dgm:dir/>
          <dgm:animLvl val="ctr"/>
          <dgm:resizeHandles val="exact"/>
        </dgm:presLayoutVars>
      </dgm:prSet>
      <dgm:spPr/>
      <dgm:t>
        <a:bodyPr/>
        <a:lstStyle/>
        <a:p>
          <a:endParaRPr lang="en-GB"/>
        </a:p>
      </dgm:t>
    </dgm:pt>
    <dgm:pt modelId="{4FA68915-F74F-4C70-86D2-232B7ACA6BFA}" type="pres">
      <dgm:prSet presAssocID="{84723611-1F07-45CF-BC70-DDAF7A2B69F2}" presName="cycle" presStyleCnt="0"/>
      <dgm:spPr/>
    </dgm:pt>
    <dgm:pt modelId="{304276E5-7B73-4554-8510-2E14219FC9BD}" type="pres">
      <dgm:prSet presAssocID="{84723611-1F07-45CF-BC70-DDAF7A2B69F2}" presName="centerShape" presStyleCnt="0"/>
      <dgm:spPr/>
    </dgm:pt>
    <dgm:pt modelId="{64FA8CA5-A264-48D3-A233-8A4D0623DEE2}" type="pres">
      <dgm:prSet presAssocID="{84723611-1F07-45CF-BC70-DDAF7A2B69F2}" presName="connSite" presStyleLbl="node1" presStyleIdx="0" presStyleCnt="4"/>
      <dgm:spPr/>
    </dgm:pt>
    <dgm:pt modelId="{CF8B2694-DD11-4662-A6EE-0A0D6CC314B8}" type="pres">
      <dgm:prSet presAssocID="{84723611-1F07-45CF-BC70-DDAF7A2B69F2}" presName="visible" presStyleLbl="node1" presStyleIdx="0" presStyleCnt="4"/>
      <dgm:spPr>
        <a:solidFill>
          <a:srgbClr val="00B0F0"/>
        </a:solidFill>
      </dgm:spPr>
      <dgm:t>
        <a:bodyPr/>
        <a:lstStyle/>
        <a:p>
          <a:endParaRPr lang="en-GB"/>
        </a:p>
      </dgm:t>
    </dgm:pt>
    <dgm:pt modelId="{D6CF3EFC-2E47-470A-A03A-CB366ED6DDCD}" type="pres">
      <dgm:prSet presAssocID="{23B99076-32E9-4FCF-953C-B9781FA96C6A}" presName="Name25" presStyleLbl="parChTrans1D1" presStyleIdx="0" presStyleCnt="3"/>
      <dgm:spPr/>
      <dgm:t>
        <a:bodyPr/>
        <a:lstStyle/>
        <a:p>
          <a:endParaRPr lang="en-GB"/>
        </a:p>
      </dgm:t>
    </dgm:pt>
    <dgm:pt modelId="{8E4AC2C9-851A-41D0-9C9C-0268B7804896}" type="pres">
      <dgm:prSet presAssocID="{F8437379-6797-4E73-B8ED-01215506FC8A}" presName="node" presStyleCnt="0"/>
      <dgm:spPr/>
    </dgm:pt>
    <dgm:pt modelId="{B5F1422B-8F55-49AE-B6BC-A37906D34E58}" type="pres">
      <dgm:prSet presAssocID="{F8437379-6797-4E73-B8ED-01215506FC8A}" presName="parentNode" presStyleLbl="node1" presStyleIdx="1" presStyleCnt="4" custScaleX="120067" custScaleY="100071" custLinFactNeighborX="18838" custLinFactNeighborY="-15">
        <dgm:presLayoutVars>
          <dgm:chMax val="1"/>
          <dgm:bulletEnabled val="1"/>
        </dgm:presLayoutVars>
      </dgm:prSet>
      <dgm:spPr/>
      <dgm:t>
        <a:bodyPr/>
        <a:lstStyle/>
        <a:p>
          <a:endParaRPr lang="en-GB"/>
        </a:p>
      </dgm:t>
    </dgm:pt>
    <dgm:pt modelId="{6D96A0A7-175A-42B5-8EC5-54A977483BC0}" type="pres">
      <dgm:prSet presAssocID="{F8437379-6797-4E73-B8ED-01215506FC8A}" presName="childNode" presStyleLbl="revTx" presStyleIdx="0" presStyleCnt="3">
        <dgm:presLayoutVars>
          <dgm:bulletEnabled val="1"/>
        </dgm:presLayoutVars>
      </dgm:prSet>
      <dgm:spPr/>
      <dgm:t>
        <a:bodyPr/>
        <a:lstStyle/>
        <a:p>
          <a:endParaRPr lang="en-GB"/>
        </a:p>
      </dgm:t>
    </dgm:pt>
    <dgm:pt modelId="{416F23A2-0417-44FD-8882-4C6511927804}" type="pres">
      <dgm:prSet presAssocID="{20923705-9A7E-4881-BCEA-F494E9655DF2}" presName="Name25" presStyleLbl="parChTrans1D1" presStyleIdx="1" presStyleCnt="3"/>
      <dgm:spPr/>
      <dgm:t>
        <a:bodyPr/>
        <a:lstStyle/>
        <a:p>
          <a:endParaRPr lang="en-GB"/>
        </a:p>
      </dgm:t>
    </dgm:pt>
    <dgm:pt modelId="{85717EC5-4439-498B-9BB5-B064A6025AAA}" type="pres">
      <dgm:prSet presAssocID="{2DBF7984-D40F-4EB4-AE53-F8D1FFB4B716}" presName="node" presStyleCnt="0"/>
      <dgm:spPr/>
    </dgm:pt>
    <dgm:pt modelId="{FD4DBD45-3A02-40E2-9435-65F1F464E4E7}" type="pres">
      <dgm:prSet presAssocID="{2DBF7984-D40F-4EB4-AE53-F8D1FFB4B716}" presName="parentNode" presStyleLbl="node1" presStyleIdx="2" presStyleCnt="4" custScaleX="109749" custScaleY="100071">
        <dgm:presLayoutVars>
          <dgm:chMax val="1"/>
          <dgm:bulletEnabled val="1"/>
        </dgm:presLayoutVars>
      </dgm:prSet>
      <dgm:spPr/>
      <dgm:t>
        <a:bodyPr/>
        <a:lstStyle/>
        <a:p>
          <a:endParaRPr lang="en-GB"/>
        </a:p>
      </dgm:t>
    </dgm:pt>
    <dgm:pt modelId="{0ADBC6BE-CB2A-487B-8C07-2BE1BDF2C104}" type="pres">
      <dgm:prSet presAssocID="{2DBF7984-D40F-4EB4-AE53-F8D1FFB4B716}" presName="childNode" presStyleLbl="revTx" presStyleIdx="1" presStyleCnt="3">
        <dgm:presLayoutVars>
          <dgm:bulletEnabled val="1"/>
        </dgm:presLayoutVars>
      </dgm:prSet>
      <dgm:spPr/>
      <dgm:t>
        <a:bodyPr/>
        <a:lstStyle/>
        <a:p>
          <a:endParaRPr lang="en-GB"/>
        </a:p>
      </dgm:t>
    </dgm:pt>
    <dgm:pt modelId="{6BBC24A9-7BBF-46C0-8AE7-27AC019C42AD}" type="pres">
      <dgm:prSet presAssocID="{AE4EABCF-53A6-413D-A9F9-3BF32C89D896}" presName="Name25" presStyleLbl="parChTrans1D1" presStyleIdx="2" presStyleCnt="3"/>
      <dgm:spPr/>
      <dgm:t>
        <a:bodyPr/>
        <a:lstStyle/>
        <a:p>
          <a:endParaRPr lang="en-GB"/>
        </a:p>
      </dgm:t>
    </dgm:pt>
    <dgm:pt modelId="{950524FD-C911-4D01-8810-94933B85E5A7}" type="pres">
      <dgm:prSet presAssocID="{0D4C0318-6B41-4925-82F5-B8C13C9559B6}" presName="node" presStyleCnt="0"/>
      <dgm:spPr/>
    </dgm:pt>
    <dgm:pt modelId="{1BD98F39-757F-497F-B428-BBAE148FE315}" type="pres">
      <dgm:prSet presAssocID="{0D4C0318-6B41-4925-82F5-B8C13C9559B6}" presName="parentNode" presStyleLbl="node1" presStyleIdx="3" presStyleCnt="4" custScaleX="120590" custScaleY="100071">
        <dgm:presLayoutVars>
          <dgm:chMax val="1"/>
          <dgm:bulletEnabled val="1"/>
        </dgm:presLayoutVars>
      </dgm:prSet>
      <dgm:spPr/>
      <dgm:t>
        <a:bodyPr/>
        <a:lstStyle/>
        <a:p>
          <a:endParaRPr lang="en-GB"/>
        </a:p>
      </dgm:t>
    </dgm:pt>
    <dgm:pt modelId="{676D2E55-BCA1-4D96-B149-6973914DBF2D}" type="pres">
      <dgm:prSet presAssocID="{0D4C0318-6B41-4925-82F5-B8C13C9559B6}" presName="childNode" presStyleLbl="revTx" presStyleIdx="2" presStyleCnt="3">
        <dgm:presLayoutVars>
          <dgm:bulletEnabled val="1"/>
        </dgm:presLayoutVars>
      </dgm:prSet>
      <dgm:spPr/>
      <dgm:t>
        <a:bodyPr/>
        <a:lstStyle/>
        <a:p>
          <a:endParaRPr lang="en-GB"/>
        </a:p>
      </dgm:t>
    </dgm:pt>
  </dgm:ptLst>
  <dgm:cxnLst>
    <dgm:cxn modelId="{813F53D8-66AF-4D41-B22A-84D71CFC75DC}" srcId="{0D4C0318-6B41-4925-82F5-B8C13C9559B6}" destId="{E41FE67E-3C0C-458F-BC20-87A5DB664397}" srcOrd="1" destOrd="0" parTransId="{22525BB3-1F91-4DC3-8F35-5147614CD2ED}" sibTransId="{2EE4125D-174E-45F2-A522-5B3D8486D4D1}"/>
    <dgm:cxn modelId="{565663F2-8677-48DB-9A1C-4D22F468C7FD}" type="presOf" srcId="{F8437379-6797-4E73-B8ED-01215506FC8A}" destId="{B5F1422B-8F55-49AE-B6BC-A37906D34E58}" srcOrd="0" destOrd="0" presId="urn:microsoft.com/office/officeart/2005/8/layout/radial2"/>
    <dgm:cxn modelId="{BAB3E675-1F43-4ECF-BF5C-5AF59B40F537}" srcId="{F8437379-6797-4E73-B8ED-01215506FC8A}" destId="{7DE03415-8C1D-449E-88F4-0054F6573D59}" srcOrd="0" destOrd="0" parTransId="{1B9E030A-29E2-4135-8886-849E041ED290}" sibTransId="{03EC950A-C97D-467D-BF02-AD12781FA39C}"/>
    <dgm:cxn modelId="{84029D22-5A23-4761-993C-2FC5C8B2C26A}" type="presOf" srcId="{238A0C91-219B-4E27-83A2-6324C1DC8574}" destId="{0ADBC6BE-CB2A-487B-8C07-2BE1BDF2C104}" srcOrd="0" destOrd="0" presId="urn:microsoft.com/office/officeart/2005/8/layout/radial2"/>
    <dgm:cxn modelId="{E7D2169B-0FE6-45BD-93C4-B7C0E7BFA757}" srcId="{2DBF7984-D40F-4EB4-AE53-F8D1FFB4B716}" destId="{311A0F5C-F3D5-4939-8C20-288733DA076C}" srcOrd="1" destOrd="0" parTransId="{4B19AD01-EF4B-49C0-8A5B-4343EBFAC3BD}" sibTransId="{BD02EA5C-FB71-4844-9D3A-A4E1F7389F2A}"/>
    <dgm:cxn modelId="{5955618F-F743-4C1E-8959-B4DC7016D128}" type="presOf" srcId="{E41FE67E-3C0C-458F-BC20-87A5DB664397}" destId="{676D2E55-BCA1-4D96-B149-6973914DBF2D}" srcOrd="0" destOrd="1" presId="urn:microsoft.com/office/officeart/2005/8/layout/radial2"/>
    <dgm:cxn modelId="{0739CAC4-2DC7-4F05-A12D-58F26F4E5D09}" srcId="{84723611-1F07-45CF-BC70-DDAF7A2B69F2}" destId="{2DBF7984-D40F-4EB4-AE53-F8D1FFB4B716}" srcOrd="1" destOrd="0" parTransId="{20923705-9A7E-4881-BCEA-F494E9655DF2}" sibTransId="{6E625BC6-8355-4A19-AE9F-0AB9CB3645FF}"/>
    <dgm:cxn modelId="{14C21755-B878-473D-B065-1709B2A33052}" type="presOf" srcId="{2DBF7984-D40F-4EB4-AE53-F8D1FFB4B716}" destId="{FD4DBD45-3A02-40E2-9435-65F1F464E4E7}" srcOrd="0" destOrd="0" presId="urn:microsoft.com/office/officeart/2005/8/layout/radial2"/>
    <dgm:cxn modelId="{249633E6-4B42-4C6E-9FDB-AA2E89F42FBB}" type="presOf" srcId="{84723611-1F07-45CF-BC70-DDAF7A2B69F2}" destId="{B89A2FFD-A76D-4C5B-AB05-3C9C794283DB}" srcOrd="0" destOrd="0" presId="urn:microsoft.com/office/officeart/2005/8/layout/radial2"/>
    <dgm:cxn modelId="{72976F19-9966-4C2A-837D-D2B20969832F}" type="presOf" srcId="{23B99076-32E9-4FCF-953C-B9781FA96C6A}" destId="{D6CF3EFC-2E47-470A-A03A-CB366ED6DDCD}" srcOrd="0" destOrd="0" presId="urn:microsoft.com/office/officeart/2005/8/layout/radial2"/>
    <dgm:cxn modelId="{2CB3498A-070B-4629-A7AB-0509A3EBE1ED}" type="presOf" srcId="{AE4EABCF-53A6-413D-A9F9-3BF32C89D896}" destId="{6BBC24A9-7BBF-46C0-8AE7-27AC019C42AD}" srcOrd="0" destOrd="0" presId="urn:microsoft.com/office/officeart/2005/8/layout/radial2"/>
    <dgm:cxn modelId="{53A2E8CB-7814-4443-8B2A-31781075DAFB}" srcId="{84723611-1F07-45CF-BC70-DDAF7A2B69F2}" destId="{0D4C0318-6B41-4925-82F5-B8C13C9559B6}" srcOrd="2" destOrd="0" parTransId="{AE4EABCF-53A6-413D-A9F9-3BF32C89D896}" sibTransId="{8427F18A-A111-49CD-B6EF-8A27B84F7818}"/>
    <dgm:cxn modelId="{21DABE3E-C2AC-4EB4-89C0-727C2B4BFB14}" srcId="{0D4C0318-6B41-4925-82F5-B8C13C9559B6}" destId="{119200DE-C92C-4B61-AFF9-6FD1F21438B8}" srcOrd="0" destOrd="0" parTransId="{E066FCB5-0539-45FA-80B4-667C430E8C9B}" sibTransId="{6223A879-5148-4B26-A1C2-16B1BD84B596}"/>
    <dgm:cxn modelId="{C4A03273-3DA2-4946-A21B-DB2FF913963D}" type="presOf" srcId="{20923705-9A7E-4881-BCEA-F494E9655DF2}" destId="{416F23A2-0417-44FD-8882-4C6511927804}" srcOrd="0" destOrd="0" presId="urn:microsoft.com/office/officeart/2005/8/layout/radial2"/>
    <dgm:cxn modelId="{5CC554EC-6C90-4F40-86FB-63F6B8AD8762}" srcId="{2DBF7984-D40F-4EB4-AE53-F8D1FFB4B716}" destId="{238A0C91-219B-4E27-83A2-6324C1DC8574}" srcOrd="0" destOrd="0" parTransId="{81CD1AD6-1E0B-40D1-819E-4C03EA3C9351}" sibTransId="{8E083F34-DDC3-43EB-87B8-02913CEEDBDE}"/>
    <dgm:cxn modelId="{7EC6521D-8930-4D95-8063-8948DC44D048}" srcId="{84723611-1F07-45CF-BC70-DDAF7A2B69F2}" destId="{F8437379-6797-4E73-B8ED-01215506FC8A}" srcOrd="0" destOrd="0" parTransId="{23B99076-32E9-4FCF-953C-B9781FA96C6A}" sibTransId="{19DDEF2E-9245-451A-9F9A-1748642A656E}"/>
    <dgm:cxn modelId="{56CD71AE-82C8-48F7-A98B-056A61F5C058}" type="presOf" srcId="{0D4C0318-6B41-4925-82F5-B8C13C9559B6}" destId="{1BD98F39-757F-497F-B428-BBAE148FE315}" srcOrd="0" destOrd="0" presId="urn:microsoft.com/office/officeart/2005/8/layout/radial2"/>
    <dgm:cxn modelId="{A5A7D9DD-40B9-4DED-83D7-A7E4C3C9B1B1}" type="presOf" srcId="{119200DE-C92C-4B61-AFF9-6FD1F21438B8}" destId="{676D2E55-BCA1-4D96-B149-6973914DBF2D}" srcOrd="0" destOrd="0" presId="urn:microsoft.com/office/officeart/2005/8/layout/radial2"/>
    <dgm:cxn modelId="{61D2EA8E-6E6F-40A6-839F-1D5AB122BA57}" type="presOf" srcId="{311A0F5C-F3D5-4939-8C20-288733DA076C}" destId="{0ADBC6BE-CB2A-487B-8C07-2BE1BDF2C104}" srcOrd="0" destOrd="1" presId="urn:microsoft.com/office/officeart/2005/8/layout/radial2"/>
    <dgm:cxn modelId="{2EF91B9C-4439-4C7D-803F-4235CDA68CB0}" type="presOf" srcId="{7DE03415-8C1D-449E-88F4-0054F6573D59}" destId="{6D96A0A7-175A-42B5-8EC5-54A977483BC0}" srcOrd="0" destOrd="0" presId="urn:microsoft.com/office/officeart/2005/8/layout/radial2"/>
    <dgm:cxn modelId="{A0469BC5-B158-4AEF-A196-BF28F0866FC5}" type="presParOf" srcId="{B89A2FFD-A76D-4C5B-AB05-3C9C794283DB}" destId="{4FA68915-F74F-4C70-86D2-232B7ACA6BFA}" srcOrd="0" destOrd="0" presId="urn:microsoft.com/office/officeart/2005/8/layout/radial2"/>
    <dgm:cxn modelId="{C0E04510-62ED-484C-A36F-BC9EC1FFFEC9}" type="presParOf" srcId="{4FA68915-F74F-4C70-86D2-232B7ACA6BFA}" destId="{304276E5-7B73-4554-8510-2E14219FC9BD}" srcOrd="0" destOrd="0" presId="urn:microsoft.com/office/officeart/2005/8/layout/radial2"/>
    <dgm:cxn modelId="{AC82A4EE-4F04-4936-9871-D74FB4C6EA6E}" type="presParOf" srcId="{304276E5-7B73-4554-8510-2E14219FC9BD}" destId="{64FA8CA5-A264-48D3-A233-8A4D0623DEE2}" srcOrd="0" destOrd="0" presId="urn:microsoft.com/office/officeart/2005/8/layout/radial2"/>
    <dgm:cxn modelId="{3324EA19-5FB8-4388-8E42-4DE5320B9C30}" type="presParOf" srcId="{304276E5-7B73-4554-8510-2E14219FC9BD}" destId="{CF8B2694-DD11-4662-A6EE-0A0D6CC314B8}" srcOrd="1" destOrd="0" presId="urn:microsoft.com/office/officeart/2005/8/layout/radial2"/>
    <dgm:cxn modelId="{27B42446-00A2-4D5A-9033-F9E4F96FECCE}" type="presParOf" srcId="{4FA68915-F74F-4C70-86D2-232B7ACA6BFA}" destId="{D6CF3EFC-2E47-470A-A03A-CB366ED6DDCD}" srcOrd="1" destOrd="0" presId="urn:microsoft.com/office/officeart/2005/8/layout/radial2"/>
    <dgm:cxn modelId="{43B0A284-16EE-4360-A7E3-F4B9F006104E}" type="presParOf" srcId="{4FA68915-F74F-4C70-86D2-232B7ACA6BFA}" destId="{8E4AC2C9-851A-41D0-9C9C-0268B7804896}" srcOrd="2" destOrd="0" presId="urn:microsoft.com/office/officeart/2005/8/layout/radial2"/>
    <dgm:cxn modelId="{99442F63-DCD8-4325-9431-8D0BD52A1C1F}" type="presParOf" srcId="{8E4AC2C9-851A-41D0-9C9C-0268B7804896}" destId="{B5F1422B-8F55-49AE-B6BC-A37906D34E58}" srcOrd="0" destOrd="0" presId="urn:microsoft.com/office/officeart/2005/8/layout/radial2"/>
    <dgm:cxn modelId="{6449FD7B-F4EA-41A6-A803-7533B1F5B8E8}" type="presParOf" srcId="{8E4AC2C9-851A-41D0-9C9C-0268B7804896}" destId="{6D96A0A7-175A-42B5-8EC5-54A977483BC0}" srcOrd="1" destOrd="0" presId="urn:microsoft.com/office/officeart/2005/8/layout/radial2"/>
    <dgm:cxn modelId="{A0D10B57-AB47-4760-847F-7EB4A2B35DB7}" type="presParOf" srcId="{4FA68915-F74F-4C70-86D2-232B7ACA6BFA}" destId="{416F23A2-0417-44FD-8882-4C6511927804}" srcOrd="3" destOrd="0" presId="urn:microsoft.com/office/officeart/2005/8/layout/radial2"/>
    <dgm:cxn modelId="{74DE7897-B176-4E9B-ADCD-856EA608FFE2}" type="presParOf" srcId="{4FA68915-F74F-4C70-86D2-232B7ACA6BFA}" destId="{85717EC5-4439-498B-9BB5-B064A6025AAA}" srcOrd="4" destOrd="0" presId="urn:microsoft.com/office/officeart/2005/8/layout/radial2"/>
    <dgm:cxn modelId="{5D476987-EFAB-44D6-8D5B-476F9728062C}" type="presParOf" srcId="{85717EC5-4439-498B-9BB5-B064A6025AAA}" destId="{FD4DBD45-3A02-40E2-9435-65F1F464E4E7}" srcOrd="0" destOrd="0" presId="urn:microsoft.com/office/officeart/2005/8/layout/radial2"/>
    <dgm:cxn modelId="{12EA366A-1E11-409A-8D66-E47151992EED}" type="presParOf" srcId="{85717EC5-4439-498B-9BB5-B064A6025AAA}" destId="{0ADBC6BE-CB2A-487B-8C07-2BE1BDF2C104}" srcOrd="1" destOrd="0" presId="urn:microsoft.com/office/officeart/2005/8/layout/radial2"/>
    <dgm:cxn modelId="{22D86137-1B01-40A1-82D1-AAD625F30449}" type="presParOf" srcId="{4FA68915-F74F-4C70-86D2-232B7ACA6BFA}" destId="{6BBC24A9-7BBF-46C0-8AE7-27AC019C42AD}" srcOrd="5" destOrd="0" presId="urn:microsoft.com/office/officeart/2005/8/layout/radial2"/>
    <dgm:cxn modelId="{A5E88E8A-9AE3-41C4-8C5D-32A7A968E1CE}" type="presParOf" srcId="{4FA68915-F74F-4C70-86D2-232B7ACA6BFA}" destId="{950524FD-C911-4D01-8810-94933B85E5A7}" srcOrd="6" destOrd="0" presId="urn:microsoft.com/office/officeart/2005/8/layout/radial2"/>
    <dgm:cxn modelId="{0B14DFF3-6DE3-4BB8-BD23-CF4D8B6B7D52}" type="presParOf" srcId="{950524FD-C911-4D01-8810-94933B85E5A7}" destId="{1BD98F39-757F-497F-B428-BBAE148FE315}" srcOrd="0" destOrd="0" presId="urn:microsoft.com/office/officeart/2005/8/layout/radial2"/>
    <dgm:cxn modelId="{F218DA65-521D-44BB-A4F0-206719999367}" type="presParOf" srcId="{950524FD-C911-4D01-8810-94933B85E5A7}" destId="{676D2E55-BCA1-4D96-B149-6973914DBF2D}"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6DE9AA-C29E-4697-B395-24ACA0ADD35A}" type="doc">
      <dgm:prSet loTypeId="urn:microsoft.com/office/officeart/2005/8/layout/hierarchy3" loCatId="hierarchy" qsTypeId="urn:microsoft.com/office/officeart/2005/8/quickstyle/simple1" qsCatId="simple" csTypeId="urn:microsoft.com/office/officeart/2005/8/colors/accent1_2" csCatId="accent1" phldr="1"/>
      <dgm:spPr/>
    </dgm:pt>
    <dgm:pt modelId="{0B38F569-C45E-493E-B04A-CCA1D18298A8}">
      <dgm:prSet phldrT="[Text]" custT="1"/>
      <dgm:spPr>
        <a:solidFill>
          <a:srgbClr val="0070C0"/>
        </a:solidFill>
      </dgm:spPr>
      <dgm:t>
        <a:bodyPr/>
        <a:lstStyle/>
        <a:p>
          <a:r>
            <a:rPr lang="fr-FR" sz="2000" dirty="0" smtClean="0">
              <a:solidFill>
                <a:schemeClr val="bg1"/>
              </a:solidFill>
              <a:latin typeface="Arial" charset="0"/>
              <a:cs typeface="Arial" charset="0"/>
            </a:rPr>
            <a:t>Service de l’OMPI – DIVISION </a:t>
          </a:r>
          <a:br>
            <a:rPr lang="fr-FR" sz="2000" dirty="0" smtClean="0">
              <a:solidFill>
                <a:schemeClr val="bg1"/>
              </a:solidFill>
              <a:latin typeface="Arial" charset="0"/>
              <a:cs typeface="Arial" charset="0"/>
            </a:rPr>
          </a:br>
          <a:r>
            <a:rPr lang="fr-FR" sz="2000" dirty="0" smtClean="0">
              <a:solidFill>
                <a:schemeClr val="bg1"/>
              </a:solidFill>
              <a:latin typeface="Arial" charset="0"/>
              <a:cs typeface="Arial" charset="0"/>
            </a:rPr>
            <a:t>DE L’ÉCONOMIE ET DES STATISTIQUES – Traduit le consensus grandissant sur l’importance de la dimension économique de la propriété intellectuelle. </a:t>
          </a:r>
          <a:endParaRPr lang="en-GB" sz="2000" dirty="0">
            <a:solidFill>
              <a:schemeClr val="bg1"/>
            </a:solidFill>
          </a:endParaRPr>
        </a:p>
      </dgm:t>
    </dgm:pt>
    <dgm:pt modelId="{6F7E98C2-664A-4CD0-8DBE-8518FF6EC27D}" type="parTrans" cxnId="{145FEE5C-0759-4F46-9354-22780D200165}">
      <dgm:prSet/>
      <dgm:spPr/>
      <dgm:t>
        <a:bodyPr/>
        <a:lstStyle/>
        <a:p>
          <a:endParaRPr lang="en-GB">
            <a:solidFill>
              <a:schemeClr val="bg1"/>
            </a:solidFill>
          </a:endParaRPr>
        </a:p>
      </dgm:t>
    </dgm:pt>
    <dgm:pt modelId="{B5C33277-7FFF-426A-9AC4-B4E04B960462}" type="sibTrans" cxnId="{145FEE5C-0759-4F46-9354-22780D200165}">
      <dgm:prSet/>
      <dgm:spPr>
        <a:noFill/>
        <a:ln>
          <a:solidFill>
            <a:schemeClr val="tx1">
              <a:alpha val="90000"/>
            </a:schemeClr>
          </a:solidFill>
        </a:ln>
      </dgm:spPr>
      <dgm:t>
        <a:bodyPr/>
        <a:lstStyle/>
        <a:p>
          <a:endParaRPr lang="en-GB">
            <a:solidFill>
              <a:schemeClr val="bg1"/>
            </a:solidFill>
          </a:endParaRPr>
        </a:p>
      </dgm:t>
    </dgm:pt>
    <dgm:pt modelId="{1A4DB347-E24E-46E3-BA73-70E85C7438F9}">
      <dgm:prSet phldrT="[Text]" custT="1"/>
      <dgm:spPr>
        <a:solidFill>
          <a:srgbClr val="0070C0"/>
        </a:solidFill>
      </dgm:spPr>
      <dgm:t>
        <a:bodyPr/>
        <a:lstStyle/>
        <a:p>
          <a:r>
            <a:rPr lang="fr-FR" sz="2000" dirty="0" smtClean="0">
              <a:solidFill>
                <a:schemeClr val="bg1"/>
              </a:solidFill>
              <a:latin typeface="Arial" charset="0"/>
              <a:cs typeface="Arial" charset="0"/>
            </a:rPr>
            <a:t>La division applique l’analyse statistique et économique à l’utilisation des services de l’OMPI.</a:t>
          </a:r>
          <a:endParaRPr lang="en-GB" sz="2000" dirty="0">
            <a:solidFill>
              <a:schemeClr val="bg1"/>
            </a:solidFill>
          </a:endParaRPr>
        </a:p>
      </dgm:t>
    </dgm:pt>
    <dgm:pt modelId="{31C2B368-D80D-46F9-9735-9314C630CFA0}" type="parTrans" cxnId="{FAB5592A-DAC0-403F-92BE-345EDD39728A}">
      <dgm:prSet/>
      <dgm:spPr/>
      <dgm:t>
        <a:bodyPr/>
        <a:lstStyle/>
        <a:p>
          <a:endParaRPr lang="en-GB">
            <a:solidFill>
              <a:schemeClr val="bg1"/>
            </a:solidFill>
          </a:endParaRPr>
        </a:p>
      </dgm:t>
    </dgm:pt>
    <dgm:pt modelId="{F042930C-1445-4297-AA38-8630100549EB}" type="sibTrans" cxnId="{FAB5592A-DAC0-403F-92BE-345EDD39728A}">
      <dgm:prSet/>
      <dgm:spPr>
        <a:noFill/>
        <a:ln>
          <a:solidFill>
            <a:schemeClr val="tx1">
              <a:alpha val="90000"/>
            </a:schemeClr>
          </a:solidFill>
        </a:ln>
      </dgm:spPr>
      <dgm:t>
        <a:bodyPr/>
        <a:lstStyle/>
        <a:p>
          <a:endParaRPr lang="en-GB">
            <a:solidFill>
              <a:schemeClr val="bg1"/>
            </a:solidFill>
          </a:endParaRPr>
        </a:p>
      </dgm:t>
    </dgm:pt>
    <dgm:pt modelId="{E32D4220-A1F6-414A-BAC7-DA8FF104BB3D}">
      <dgm:prSet phldrT="[Text]" custT="1"/>
      <dgm:spPr>
        <a:solidFill>
          <a:srgbClr val="0070C0"/>
        </a:solidFill>
      </dgm:spPr>
      <dgm:t>
        <a:bodyPr/>
        <a:lstStyle/>
        <a:p>
          <a:r>
            <a:rPr lang="fr-FR" sz="2000" dirty="0" smtClean="0">
              <a:solidFill>
                <a:schemeClr val="bg1"/>
              </a:solidFill>
              <a:latin typeface="Arial" charset="0"/>
              <a:cs typeface="Arial" charset="0"/>
            </a:rPr>
            <a:t>Cette structure permet à l’OMPI de mieux comprendre la dimension économique du développement de la propriété intellectuelle. </a:t>
          </a:r>
          <a:endParaRPr lang="en-GB" sz="2000" dirty="0">
            <a:solidFill>
              <a:schemeClr val="bg1"/>
            </a:solidFill>
          </a:endParaRPr>
        </a:p>
      </dgm:t>
    </dgm:pt>
    <dgm:pt modelId="{7F3754D5-9491-4264-9039-86729CF46EA5}" type="parTrans" cxnId="{1A97D3B0-117F-4530-B8B0-1A644418D982}">
      <dgm:prSet/>
      <dgm:spPr/>
      <dgm:t>
        <a:bodyPr/>
        <a:lstStyle/>
        <a:p>
          <a:endParaRPr lang="en-GB">
            <a:solidFill>
              <a:schemeClr val="bg1"/>
            </a:solidFill>
          </a:endParaRPr>
        </a:p>
      </dgm:t>
    </dgm:pt>
    <dgm:pt modelId="{4FC6C3C4-95F9-47D7-8FA9-5768C9BF8E2F}" type="sibTrans" cxnId="{1A97D3B0-117F-4530-B8B0-1A644418D982}">
      <dgm:prSet/>
      <dgm:spPr/>
      <dgm:t>
        <a:bodyPr/>
        <a:lstStyle/>
        <a:p>
          <a:endParaRPr lang="en-GB">
            <a:solidFill>
              <a:schemeClr val="bg1"/>
            </a:solidFill>
          </a:endParaRPr>
        </a:p>
      </dgm:t>
    </dgm:pt>
    <dgm:pt modelId="{D9406C85-E1E0-45C3-B06A-B3BED9468EA1}" type="pres">
      <dgm:prSet presAssocID="{F26DE9AA-C29E-4697-B395-24ACA0ADD35A}" presName="diagram" presStyleCnt="0">
        <dgm:presLayoutVars>
          <dgm:chPref val="1"/>
          <dgm:dir/>
          <dgm:animOne val="branch"/>
          <dgm:animLvl val="lvl"/>
          <dgm:resizeHandles/>
        </dgm:presLayoutVars>
      </dgm:prSet>
      <dgm:spPr/>
    </dgm:pt>
    <dgm:pt modelId="{297EEF1D-DA8F-44D9-B9BD-7577AF66B27D}" type="pres">
      <dgm:prSet presAssocID="{0B38F569-C45E-493E-B04A-CCA1D18298A8}" presName="root" presStyleCnt="0"/>
      <dgm:spPr/>
    </dgm:pt>
    <dgm:pt modelId="{92E0B33F-81B5-4AF1-A402-E9155A1DFD8A}" type="pres">
      <dgm:prSet presAssocID="{0B38F569-C45E-493E-B04A-CCA1D18298A8}" presName="rootComposite" presStyleCnt="0"/>
      <dgm:spPr/>
    </dgm:pt>
    <dgm:pt modelId="{475EE592-1B76-44A5-9C4C-5013EA8CDA3E}" type="pres">
      <dgm:prSet presAssocID="{0B38F569-C45E-493E-B04A-CCA1D18298A8}" presName="rootText" presStyleLbl="node1" presStyleIdx="0" presStyleCnt="1" custScaleX="279019" custLinFactNeighborX="-81900" custLinFactNeighborY="5052"/>
      <dgm:spPr/>
      <dgm:t>
        <a:bodyPr/>
        <a:lstStyle/>
        <a:p>
          <a:endParaRPr lang="en-GB"/>
        </a:p>
      </dgm:t>
    </dgm:pt>
    <dgm:pt modelId="{AC57CA82-63B2-4D44-8F87-4A68D5F6D53F}" type="pres">
      <dgm:prSet presAssocID="{0B38F569-C45E-493E-B04A-CCA1D18298A8}" presName="rootConnector" presStyleLbl="node1" presStyleIdx="0" presStyleCnt="1"/>
      <dgm:spPr/>
      <dgm:t>
        <a:bodyPr/>
        <a:lstStyle/>
        <a:p>
          <a:endParaRPr lang="en-GB"/>
        </a:p>
      </dgm:t>
    </dgm:pt>
    <dgm:pt modelId="{A2D7EC54-DF3D-4430-BCCD-7CDD05863D6E}" type="pres">
      <dgm:prSet presAssocID="{0B38F569-C45E-493E-B04A-CCA1D18298A8}" presName="childShape" presStyleCnt="0"/>
      <dgm:spPr/>
    </dgm:pt>
    <dgm:pt modelId="{6C6E2392-586B-4B22-87F7-608943579768}" type="pres">
      <dgm:prSet presAssocID="{31C2B368-D80D-46F9-9735-9314C630CFA0}" presName="Name13" presStyleLbl="parChTrans1D2" presStyleIdx="0" presStyleCnt="2"/>
      <dgm:spPr/>
      <dgm:t>
        <a:bodyPr/>
        <a:lstStyle/>
        <a:p>
          <a:endParaRPr lang="en-GB"/>
        </a:p>
      </dgm:t>
    </dgm:pt>
    <dgm:pt modelId="{896906C4-765F-4996-855D-14D6F6F4A662}" type="pres">
      <dgm:prSet presAssocID="{1A4DB347-E24E-46E3-BA73-70E85C7438F9}" presName="childText" presStyleLbl="bgAcc1" presStyleIdx="0" presStyleCnt="2" custScaleX="217067">
        <dgm:presLayoutVars>
          <dgm:bulletEnabled val="1"/>
        </dgm:presLayoutVars>
      </dgm:prSet>
      <dgm:spPr/>
      <dgm:t>
        <a:bodyPr/>
        <a:lstStyle/>
        <a:p>
          <a:endParaRPr lang="en-GB"/>
        </a:p>
      </dgm:t>
    </dgm:pt>
    <dgm:pt modelId="{324D58C4-BCE1-4C85-84BB-4606C08405A7}" type="pres">
      <dgm:prSet presAssocID="{7F3754D5-9491-4264-9039-86729CF46EA5}" presName="Name13" presStyleLbl="parChTrans1D2" presStyleIdx="1" presStyleCnt="2"/>
      <dgm:spPr/>
      <dgm:t>
        <a:bodyPr/>
        <a:lstStyle/>
        <a:p>
          <a:endParaRPr lang="en-GB"/>
        </a:p>
      </dgm:t>
    </dgm:pt>
    <dgm:pt modelId="{EDB18C82-AA09-46F9-8624-C9F5B917C2B6}" type="pres">
      <dgm:prSet presAssocID="{E32D4220-A1F6-414A-BAC7-DA8FF104BB3D}" presName="childText" presStyleLbl="bgAcc1" presStyleIdx="1" presStyleCnt="2" custScaleX="217067">
        <dgm:presLayoutVars>
          <dgm:bulletEnabled val="1"/>
        </dgm:presLayoutVars>
      </dgm:prSet>
      <dgm:spPr/>
      <dgm:t>
        <a:bodyPr/>
        <a:lstStyle/>
        <a:p>
          <a:endParaRPr lang="en-GB"/>
        </a:p>
      </dgm:t>
    </dgm:pt>
  </dgm:ptLst>
  <dgm:cxnLst>
    <dgm:cxn modelId="{FAB5592A-DAC0-403F-92BE-345EDD39728A}" srcId="{0B38F569-C45E-493E-B04A-CCA1D18298A8}" destId="{1A4DB347-E24E-46E3-BA73-70E85C7438F9}" srcOrd="0" destOrd="0" parTransId="{31C2B368-D80D-46F9-9735-9314C630CFA0}" sibTransId="{F042930C-1445-4297-AA38-8630100549EB}"/>
    <dgm:cxn modelId="{3786BCC9-6FFB-4344-A7C1-A8439F4C3A0F}" type="presOf" srcId="{0B38F569-C45E-493E-B04A-CCA1D18298A8}" destId="{AC57CA82-63B2-4D44-8F87-4A68D5F6D53F}" srcOrd="1" destOrd="0" presId="urn:microsoft.com/office/officeart/2005/8/layout/hierarchy3"/>
    <dgm:cxn modelId="{145FEE5C-0759-4F46-9354-22780D200165}" srcId="{F26DE9AA-C29E-4697-B395-24ACA0ADD35A}" destId="{0B38F569-C45E-493E-B04A-CCA1D18298A8}" srcOrd="0" destOrd="0" parTransId="{6F7E98C2-664A-4CD0-8DBE-8518FF6EC27D}" sibTransId="{B5C33277-7FFF-426A-9AC4-B4E04B960462}"/>
    <dgm:cxn modelId="{12E0EB24-5981-4C5E-9E9C-966F7F05CE3A}" type="presOf" srcId="{1A4DB347-E24E-46E3-BA73-70E85C7438F9}" destId="{896906C4-765F-4996-855D-14D6F6F4A662}" srcOrd="0" destOrd="0" presId="urn:microsoft.com/office/officeart/2005/8/layout/hierarchy3"/>
    <dgm:cxn modelId="{1E0D623C-3453-4AEB-8225-2BE61F73F752}" type="presOf" srcId="{31C2B368-D80D-46F9-9735-9314C630CFA0}" destId="{6C6E2392-586B-4B22-87F7-608943579768}" srcOrd="0" destOrd="0" presId="urn:microsoft.com/office/officeart/2005/8/layout/hierarchy3"/>
    <dgm:cxn modelId="{1A97D3B0-117F-4530-B8B0-1A644418D982}" srcId="{0B38F569-C45E-493E-B04A-CCA1D18298A8}" destId="{E32D4220-A1F6-414A-BAC7-DA8FF104BB3D}" srcOrd="1" destOrd="0" parTransId="{7F3754D5-9491-4264-9039-86729CF46EA5}" sibTransId="{4FC6C3C4-95F9-47D7-8FA9-5768C9BF8E2F}"/>
    <dgm:cxn modelId="{D49BE258-1609-4A42-B3AE-079996ACA858}" type="presOf" srcId="{7F3754D5-9491-4264-9039-86729CF46EA5}" destId="{324D58C4-BCE1-4C85-84BB-4606C08405A7}" srcOrd="0" destOrd="0" presId="urn:microsoft.com/office/officeart/2005/8/layout/hierarchy3"/>
    <dgm:cxn modelId="{ECA689E8-09F9-461F-A8FC-C3D0CDD80E7D}" type="presOf" srcId="{0B38F569-C45E-493E-B04A-CCA1D18298A8}" destId="{475EE592-1B76-44A5-9C4C-5013EA8CDA3E}" srcOrd="0" destOrd="0" presId="urn:microsoft.com/office/officeart/2005/8/layout/hierarchy3"/>
    <dgm:cxn modelId="{84C248C3-55C4-4E51-BE72-287660547943}" type="presOf" srcId="{F26DE9AA-C29E-4697-B395-24ACA0ADD35A}" destId="{D9406C85-E1E0-45C3-B06A-B3BED9468EA1}" srcOrd="0" destOrd="0" presId="urn:microsoft.com/office/officeart/2005/8/layout/hierarchy3"/>
    <dgm:cxn modelId="{521E9FA0-22B6-4CD8-831A-FD8B96D87AAB}" type="presOf" srcId="{E32D4220-A1F6-414A-BAC7-DA8FF104BB3D}" destId="{EDB18C82-AA09-46F9-8624-C9F5B917C2B6}" srcOrd="0" destOrd="0" presId="urn:microsoft.com/office/officeart/2005/8/layout/hierarchy3"/>
    <dgm:cxn modelId="{A8A9B1BA-7B36-45CC-BE89-D7E65FD8A065}" type="presParOf" srcId="{D9406C85-E1E0-45C3-B06A-B3BED9468EA1}" destId="{297EEF1D-DA8F-44D9-B9BD-7577AF66B27D}" srcOrd="0" destOrd="0" presId="urn:microsoft.com/office/officeart/2005/8/layout/hierarchy3"/>
    <dgm:cxn modelId="{E9297991-9F52-4B3C-86AC-EBBF708568AC}" type="presParOf" srcId="{297EEF1D-DA8F-44D9-B9BD-7577AF66B27D}" destId="{92E0B33F-81B5-4AF1-A402-E9155A1DFD8A}" srcOrd="0" destOrd="0" presId="urn:microsoft.com/office/officeart/2005/8/layout/hierarchy3"/>
    <dgm:cxn modelId="{7198B30C-F86B-4A06-B163-09685FCDFE59}" type="presParOf" srcId="{92E0B33F-81B5-4AF1-A402-E9155A1DFD8A}" destId="{475EE592-1B76-44A5-9C4C-5013EA8CDA3E}" srcOrd="0" destOrd="0" presId="urn:microsoft.com/office/officeart/2005/8/layout/hierarchy3"/>
    <dgm:cxn modelId="{1CA4453B-BDC3-4756-8E5A-48D299A6CA95}" type="presParOf" srcId="{92E0B33F-81B5-4AF1-A402-E9155A1DFD8A}" destId="{AC57CA82-63B2-4D44-8F87-4A68D5F6D53F}" srcOrd="1" destOrd="0" presId="urn:microsoft.com/office/officeart/2005/8/layout/hierarchy3"/>
    <dgm:cxn modelId="{BCA852B3-885B-43DA-B068-E8FE50F03C63}" type="presParOf" srcId="{297EEF1D-DA8F-44D9-B9BD-7577AF66B27D}" destId="{A2D7EC54-DF3D-4430-BCCD-7CDD05863D6E}" srcOrd="1" destOrd="0" presId="urn:microsoft.com/office/officeart/2005/8/layout/hierarchy3"/>
    <dgm:cxn modelId="{191CC7BC-4F9C-4068-8D21-81AB0E6795A5}" type="presParOf" srcId="{A2D7EC54-DF3D-4430-BCCD-7CDD05863D6E}" destId="{6C6E2392-586B-4B22-87F7-608943579768}" srcOrd="0" destOrd="0" presId="urn:microsoft.com/office/officeart/2005/8/layout/hierarchy3"/>
    <dgm:cxn modelId="{3C8FC98A-D195-4B9F-B0DB-B130D7BD90E3}" type="presParOf" srcId="{A2D7EC54-DF3D-4430-BCCD-7CDD05863D6E}" destId="{896906C4-765F-4996-855D-14D6F6F4A662}" srcOrd="1" destOrd="0" presId="urn:microsoft.com/office/officeart/2005/8/layout/hierarchy3"/>
    <dgm:cxn modelId="{96882E75-4C7A-4ECC-9A4F-752D372D8B18}" type="presParOf" srcId="{A2D7EC54-DF3D-4430-BCCD-7CDD05863D6E}" destId="{324D58C4-BCE1-4C85-84BB-4606C08405A7}" srcOrd="2" destOrd="0" presId="urn:microsoft.com/office/officeart/2005/8/layout/hierarchy3"/>
    <dgm:cxn modelId="{47CC3ADB-D1BC-48F4-B14B-CD2F9F78923A}" type="presParOf" srcId="{A2D7EC54-DF3D-4430-BCCD-7CDD05863D6E}" destId="{EDB18C82-AA09-46F9-8624-C9F5B917C2B6}"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5CC834-DD73-40F2-A7D3-0E47CB369C7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D0634F0-D49E-4BA8-9878-2CADA096C118}">
      <dgm:prSet phldrT="[Text]"/>
      <dgm:spPr>
        <a:solidFill>
          <a:srgbClr val="0070C0"/>
        </a:solidFill>
      </dgm:spPr>
      <dgm:t>
        <a:bodyPr/>
        <a:lstStyle/>
        <a:p>
          <a:r>
            <a:rPr lang="en-US" b="1" dirty="0" err="1" smtClean="0">
              <a:effectLst/>
            </a:rPr>
            <a:t>Économie</a:t>
          </a:r>
          <a:endParaRPr lang="en-US" b="1" dirty="0" smtClean="0">
            <a:effectLst/>
          </a:endParaRPr>
        </a:p>
        <a:p>
          <a:r>
            <a:rPr lang="fr-FR" b="0" dirty="0" smtClean="0">
              <a:effectLst/>
            </a:rPr>
            <a:t>Paiement d’une seule série de taxes, dans une seule devise </a:t>
          </a:r>
          <a:endParaRPr lang="en-US" b="0" dirty="0">
            <a:effectLst>
              <a:outerShdw blurRad="38100" dist="38100" dir="2700000" algn="tl">
                <a:srgbClr val="000000">
                  <a:alpha val="43137"/>
                </a:srgbClr>
              </a:outerShdw>
            </a:effectLst>
          </a:endParaRPr>
        </a:p>
      </dgm:t>
    </dgm:pt>
    <dgm:pt modelId="{268D137F-88F7-46F3-AA7A-0F9B47D6EF1F}" type="parTrans" cxnId="{1951CD81-2D65-471D-BDE8-BA4208571F67}">
      <dgm:prSet/>
      <dgm:spPr/>
      <dgm:t>
        <a:bodyPr/>
        <a:lstStyle/>
        <a:p>
          <a:endParaRPr lang="en-US"/>
        </a:p>
      </dgm:t>
    </dgm:pt>
    <dgm:pt modelId="{5C0BFA29-AC4D-4DE8-82AE-7536D35B0547}" type="sibTrans" cxnId="{1951CD81-2D65-471D-BDE8-BA4208571F67}">
      <dgm:prSet/>
      <dgm:spPr/>
      <dgm:t>
        <a:bodyPr/>
        <a:lstStyle/>
        <a:p>
          <a:endParaRPr lang="en-US"/>
        </a:p>
      </dgm:t>
    </dgm:pt>
    <dgm:pt modelId="{9984D7B2-F9C6-49AA-BE42-D33935E00E8C}">
      <dgm:prSet phldrT="[Text]"/>
      <dgm:spPr>
        <a:solidFill>
          <a:srgbClr val="0070C0"/>
        </a:solidFill>
      </dgm:spPr>
      <dgm:t>
        <a:bodyPr/>
        <a:lstStyle/>
        <a:p>
          <a:r>
            <a:rPr lang="en-US" b="1" u="none" dirty="0" err="1" smtClean="0">
              <a:effectLst/>
            </a:rPr>
            <a:t>Efficacité</a:t>
          </a:r>
          <a:endParaRPr lang="en-US" b="1" u="none" dirty="0" smtClean="0">
            <a:effectLst/>
          </a:endParaRPr>
        </a:p>
        <a:p>
          <a:r>
            <a:rPr lang="en-US" dirty="0" err="1" smtClean="0"/>
            <a:t>Gestion</a:t>
          </a:r>
          <a:r>
            <a:rPr lang="en-US" dirty="0" smtClean="0"/>
            <a:t> </a:t>
          </a:r>
          <a:r>
            <a:rPr lang="en-US" dirty="0" err="1" smtClean="0"/>
            <a:t>centralisée</a:t>
          </a:r>
          <a:r>
            <a:rPr lang="en-US" dirty="0" smtClean="0"/>
            <a:t> de </a:t>
          </a:r>
          <a:r>
            <a:rPr lang="en-US" dirty="0" err="1" smtClean="0"/>
            <a:t>l’enregistrement</a:t>
          </a:r>
          <a:r>
            <a:rPr lang="en-US" dirty="0" smtClean="0"/>
            <a:t> (un </a:t>
          </a:r>
          <a:r>
            <a:rPr lang="en-US" dirty="0" err="1" smtClean="0"/>
            <a:t>renouvellement</a:t>
          </a:r>
          <a:r>
            <a:rPr lang="en-US" dirty="0" smtClean="0"/>
            <a:t>, </a:t>
          </a:r>
          <a:r>
            <a:rPr lang="en-US" dirty="0" err="1" smtClean="0"/>
            <a:t>une</a:t>
          </a:r>
          <a:r>
            <a:rPr lang="en-US" dirty="0" smtClean="0"/>
            <a:t> inscription de tout </a:t>
          </a:r>
          <a:r>
            <a:rPr lang="en-US" dirty="0" err="1" smtClean="0"/>
            <a:t>changement</a:t>
          </a:r>
          <a:r>
            <a:rPr lang="en-US" dirty="0" smtClean="0"/>
            <a:t>)</a:t>
          </a:r>
          <a:endParaRPr lang="en-US" b="1" u="none" dirty="0">
            <a:effectLst>
              <a:outerShdw blurRad="38100" dist="38100" dir="2700000" algn="tl">
                <a:srgbClr val="000000">
                  <a:alpha val="43137"/>
                </a:srgbClr>
              </a:outerShdw>
            </a:effectLst>
          </a:endParaRPr>
        </a:p>
      </dgm:t>
    </dgm:pt>
    <dgm:pt modelId="{0D1A72EF-C543-4995-A077-CA7E075FB5EC}" type="parTrans" cxnId="{4AE6AD11-5EDD-4E73-8F17-C71D563658D4}">
      <dgm:prSet/>
      <dgm:spPr/>
      <dgm:t>
        <a:bodyPr/>
        <a:lstStyle/>
        <a:p>
          <a:endParaRPr lang="en-US"/>
        </a:p>
      </dgm:t>
    </dgm:pt>
    <dgm:pt modelId="{B212F2DE-6127-42CC-8A07-DC440F27C6DB}" type="sibTrans" cxnId="{4AE6AD11-5EDD-4E73-8F17-C71D563658D4}">
      <dgm:prSet/>
      <dgm:spPr/>
      <dgm:t>
        <a:bodyPr/>
        <a:lstStyle/>
        <a:p>
          <a:endParaRPr lang="en-US"/>
        </a:p>
      </dgm:t>
    </dgm:pt>
    <dgm:pt modelId="{E8232375-8099-478A-A663-5BF6B16AD6CD}">
      <dgm:prSet phldrT="[Text]"/>
      <dgm:spPr>
        <a:solidFill>
          <a:srgbClr val="0070C0"/>
        </a:solidFill>
      </dgm:spPr>
      <dgm:t>
        <a:bodyPr/>
        <a:lstStyle/>
        <a:p>
          <a:r>
            <a:rPr lang="en-US" b="1" dirty="0" err="1" smtClean="0">
              <a:effectLst/>
            </a:rPr>
            <a:t>Simplicité</a:t>
          </a:r>
          <a:r>
            <a:rPr lang="en-US" b="1" dirty="0" smtClean="0">
              <a:effectLst/>
            </a:rPr>
            <a:t> </a:t>
          </a:r>
        </a:p>
        <a:p>
          <a:r>
            <a:rPr lang="fr-FR" b="0" dirty="0" smtClean="0">
              <a:effectLst/>
            </a:rPr>
            <a:t>Un seul dépôt en une seule langue</a:t>
          </a:r>
          <a:endParaRPr lang="en-US" b="0" dirty="0">
            <a:effectLst/>
          </a:endParaRPr>
        </a:p>
      </dgm:t>
    </dgm:pt>
    <dgm:pt modelId="{38D47E15-9284-47EE-AECB-9BA9583125ED}" type="sibTrans" cxnId="{8C2EB10D-8459-4F1A-856C-58C3BB388D9D}">
      <dgm:prSet/>
      <dgm:spPr/>
      <dgm:t>
        <a:bodyPr/>
        <a:lstStyle/>
        <a:p>
          <a:endParaRPr lang="en-US"/>
        </a:p>
      </dgm:t>
    </dgm:pt>
    <dgm:pt modelId="{A2FB6A79-78C9-41DB-8FB0-F5422AD33DF2}" type="parTrans" cxnId="{8C2EB10D-8459-4F1A-856C-58C3BB388D9D}">
      <dgm:prSet/>
      <dgm:spPr/>
      <dgm:t>
        <a:bodyPr/>
        <a:lstStyle/>
        <a:p>
          <a:endParaRPr lang="en-US"/>
        </a:p>
      </dgm:t>
    </dgm:pt>
    <dgm:pt modelId="{0CAEBFFB-1F87-4537-8DDE-0E08AB8E2FA9}">
      <dgm:prSet phldrT="[Text]"/>
      <dgm:spPr>
        <a:solidFill>
          <a:srgbClr val="0070C0"/>
        </a:solidFill>
      </dgm:spPr>
      <dgm:t>
        <a:bodyPr/>
        <a:lstStyle/>
        <a:p>
          <a:r>
            <a:rPr lang="en-US" b="1" dirty="0" err="1" smtClean="0">
              <a:solidFill>
                <a:schemeClr val="bg1"/>
              </a:solidFill>
              <a:effectLst/>
            </a:rPr>
            <a:t>Flexibilité</a:t>
          </a:r>
          <a:r>
            <a:rPr lang="en-US" dirty="0" smtClean="0">
              <a:solidFill>
                <a:schemeClr val="bg1"/>
              </a:solidFill>
            </a:rPr>
            <a:t/>
          </a:r>
          <a:br>
            <a:rPr lang="en-US" dirty="0" smtClean="0">
              <a:solidFill>
                <a:schemeClr val="bg1"/>
              </a:solidFill>
            </a:rPr>
          </a:br>
          <a:r>
            <a:rPr lang="en-US" dirty="0" smtClean="0">
              <a:solidFill>
                <a:schemeClr val="bg1"/>
              </a:solidFill>
            </a:rPr>
            <a:t>Les </a:t>
          </a:r>
          <a:r>
            <a:rPr lang="fr-FR" b="0" dirty="0" smtClean="0">
              <a:effectLst/>
            </a:rPr>
            <a:t>titulaires de droits </a:t>
          </a:r>
          <a:r>
            <a:rPr lang="fr-CH" b="0" dirty="0" smtClean="0">
              <a:effectLst/>
            </a:rPr>
            <a:t>peuvent sélectionner l</a:t>
          </a:r>
          <a:r>
            <a:rPr lang="en-US" dirty="0" err="1" smtClean="0">
              <a:solidFill>
                <a:schemeClr val="bg1"/>
              </a:solidFill>
            </a:rPr>
            <a:t>es</a:t>
          </a:r>
          <a:r>
            <a:rPr lang="en-US" dirty="0" smtClean="0">
              <a:solidFill>
                <a:schemeClr val="bg1"/>
              </a:solidFill>
            </a:rPr>
            <a:t> </a:t>
          </a:r>
          <a:r>
            <a:rPr lang="en-US" dirty="0" err="1" smtClean="0">
              <a:solidFill>
                <a:schemeClr val="bg1"/>
              </a:solidFill>
            </a:rPr>
            <a:t>marchés</a:t>
          </a:r>
          <a:r>
            <a:rPr lang="en-US" dirty="0" smtClean="0">
              <a:solidFill>
                <a:schemeClr val="bg1"/>
              </a:solidFill>
            </a:rPr>
            <a:t> </a:t>
          </a:r>
          <a:r>
            <a:rPr lang="en-US" dirty="0" err="1" smtClean="0">
              <a:solidFill>
                <a:schemeClr val="bg1"/>
              </a:solidFill>
            </a:rPr>
            <a:t>nationaux</a:t>
          </a:r>
          <a:r>
            <a:rPr lang="en-US" dirty="0" smtClean="0">
              <a:solidFill>
                <a:schemeClr val="bg1"/>
              </a:solidFill>
            </a:rPr>
            <a:t>, </a:t>
          </a:r>
          <a:r>
            <a:rPr lang="en-US" dirty="0" err="1" smtClean="0">
              <a:solidFill>
                <a:schemeClr val="bg1"/>
              </a:solidFill>
            </a:rPr>
            <a:t>régionaux</a:t>
          </a:r>
          <a:r>
            <a:rPr lang="en-US" dirty="0" smtClean="0">
              <a:solidFill>
                <a:schemeClr val="bg1"/>
              </a:solidFill>
            </a:rPr>
            <a:t> </a:t>
          </a:r>
          <a:r>
            <a:rPr lang="en-US" dirty="0" err="1" smtClean="0">
              <a:solidFill>
                <a:schemeClr val="bg1"/>
              </a:solidFill>
            </a:rPr>
            <a:t>ou</a:t>
          </a:r>
          <a:r>
            <a:rPr lang="en-US" dirty="0" smtClean="0">
              <a:solidFill>
                <a:schemeClr val="bg1"/>
              </a:solidFill>
            </a:rPr>
            <a:t> </a:t>
          </a:r>
          <a:r>
            <a:rPr lang="en-US" dirty="0" err="1" smtClean="0">
              <a:solidFill>
                <a:schemeClr val="bg1"/>
              </a:solidFill>
            </a:rPr>
            <a:t>internationaux</a:t>
          </a:r>
          <a:r>
            <a:rPr lang="en-US" dirty="0" smtClean="0">
              <a:solidFill>
                <a:schemeClr val="bg1"/>
              </a:solidFill>
            </a:rPr>
            <a:t> </a:t>
          </a:r>
          <a:r>
            <a:rPr lang="fr-FR" dirty="0" smtClean="0">
              <a:solidFill>
                <a:schemeClr val="bg1"/>
              </a:solidFill>
            </a:rPr>
            <a:t>sur lesquels ils souhaitent obtenir une protection</a:t>
          </a:r>
          <a:endParaRPr lang="en-US" dirty="0">
            <a:solidFill>
              <a:schemeClr val="bg1"/>
            </a:solidFill>
          </a:endParaRPr>
        </a:p>
      </dgm:t>
    </dgm:pt>
    <dgm:pt modelId="{5BA2C51A-D2DF-4FAC-BF70-AE5970D01544}" type="parTrans" cxnId="{44E8CC80-081D-46C8-9C8F-CE6A2391EFFB}">
      <dgm:prSet/>
      <dgm:spPr/>
      <dgm:t>
        <a:bodyPr/>
        <a:lstStyle/>
        <a:p>
          <a:endParaRPr lang="en-US"/>
        </a:p>
      </dgm:t>
    </dgm:pt>
    <dgm:pt modelId="{856E963C-AF09-4F9E-8F43-6707BC5B9EA3}" type="sibTrans" cxnId="{44E8CC80-081D-46C8-9C8F-CE6A2391EFFB}">
      <dgm:prSet/>
      <dgm:spPr/>
      <dgm:t>
        <a:bodyPr/>
        <a:lstStyle/>
        <a:p>
          <a:endParaRPr lang="en-US"/>
        </a:p>
      </dgm:t>
    </dgm:pt>
    <dgm:pt modelId="{B81932E6-DC69-454F-AAED-02C759DCCEF7}" type="pres">
      <dgm:prSet presAssocID="{965CC834-DD73-40F2-A7D3-0E47CB369C79}" presName="linear" presStyleCnt="0">
        <dgm:presLayoutVars>
          <dgm:dir/>
          <dgm:resizeHandles val="exact"/>
        </dgm:presLayoutVars>
      </dgm:prSet>
      <dgm:spPr/>
      <dgm:t>
        <a:bodyPr/>
        <a:lstStyle/>
        <a:p>
          <a:endParaRPr lang="en-US"/>
        </a:p>
      </dgm:t>
    </dgm:pt>
    <dgm:pt modelId="{D50BEAD3-C890-4268-BAA4-F68A9D447525}" type="pres">
      <dgm:prSet presAssocID="{E8232375-8099-478A-A663-5BF6B16AD6CD}" presName="comp" presStyleCnt="0"/>
      <dgm:spPr/>
    </dgm:pt>
    <dgm:pt modelId="{6C3B51EE-F13B-4D27-BA91-9E69719804B3}" type="pres">
      <dgm:prSet presAssocID="{E8232375-8099-478A-A663-5BF6B16AD6CD}" presName="box" presStyleLbl="node1" presStyleIdx="0" presStyleCnt="4" custLinFactNeighborX="2752" custLinFactNeighborY="5980"/>
      <dgm:spPr/>
      <dgm:t>
        <a:bodyPr/>
        <a:lstStyle/>
        <a:p>
          <a:endParaRPr lang="en-US"/>
        </a:p>
      </dgm:t>
    </dgm:pt>
    <dgm:pt modelId="{217B1193-933B-4267-8C14-D0ED922B732D}" type="pres">
      <dgm:prSet presAssocID="{E8232375-8099-478A-A663-5BF6B16AD6CD}" presName="img" presStyleLbl="fgImgPlace1" presStyleIdx="0" presStyleCnt="4" custScaleY="106749" custLinFactNeighborX="-1517" custLinFactNeighborY="7154"/>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482D46A6-1FAB-4B0F-9E7F-585D5CA6A963}" type="pres">
      <dgm:prSet presAssocID="{E8232375-8099-478A-A663-5BF6B16AD6CD}" presName="text" presStyleLbl="node1" presStyleIdx="0" presStyleCnt="4">
        <dgm:presLayoutVars>
          <dgm:bulletEnabled val="1"/>
        </dgm:presLayoutVars>
      </dgm:prSet>
      <dgm:spPr/>
      <dgm:t>
        <a:bodyPr/>
        <a:lstStyle/>
        <a:p>
          <a:endParaRPr lang="en-US"/>
        </a:p>
      </dgm:t>
    </dgm:pt>
    <dgm:pt modelId="{BC4C4F20-32B5-483A-92CB-AFFE6BBB6C57}" type="pres">
      <dgm:prSet presAssocID="{38D47E15-9284-47EE-AECB-9BA9583125ED}" presName="spacer" presStyleCnt="0"/>
      <dgm:spPr/>
    </dgm:pt>
    <dgm:pt modelId="{6E776A5C-6998-42F9-AD0C-F56F3310EB1C}" type="pres">
      <dgm:prSet presAssocID="{9D0634F0-D49E-4BA8-9878-2CADA096C118}" presName="comp" presStyleCnt="0"/>
      <dgm:spPr/>
    </dgm:pt>
    <dgm:pt modelId="{4DB90663-5C14-4CBE-A0D8-ADBDEC48A6D3}" type="pres">
      <dgm:prSet presAssocID="{9D0634F0-D49E-4BA8-9878-2CADA096C118}" presName="box" presStyleLbl="node1" presStyleIdx="1" presStyleCnt="4" custLinFactNeighborY="2977"/>
      <dgm:spPr/>
      <dgm:t>
        <a:bodyPr/>
        <a:lstStyle/>
        <a:p>
          <a:endParaRPr lang="en-US"/>
        </a:p>
      </dgm:t>
    </dgm:pt>
    <dgm:pt modelId="{05879CED-DE13-4D02-8B93-D472785095F0}" type="pres">
      <dgm:prSet presAssocID="{9D0634F0-D49E-4BA8-9878-2CADA096C118}" presName="img" presStyleLbl="fgImgPlace1" presStyleIdx="1" presStyleCnt="4" custScaleY="106749" custLinFactNeighborX="-1517" custLinFactNeighborY="1460"/>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0417" b="-10417"/>
          </a:stretch>
        </a:blipFill>
      </dgm:spPr>
      <dgm:t>
        <a:bodyPr/>
        <a:lstStyle/>
        <a:p>
          <a:endParaRPr lang="en-US"/>
        </a:p>
      </dgm:t>
    </dgm:pt>
    <dgm:pt modelId="{EF484D3B-9F37-48FC-876F-9B78BB9359F1}" type="pres">
      <dgm:prSet presAssocID="{9D0634F0-D49E-4BA8-9878-2CADA096C118}" presName="text" presStyleLbl="node1" presStyleIdx="1" presStyleCnt="4">
        <dgm:presLayoutVars>
          <dgm:bulletEnabled val="1"/>
        </dgm:presLayoutVars>
      </dgm:prSet>
      <dgm:spPr/>
      <dgm:t>
        <a:bodyPr/>
        <a:lstStyle/>
        <a:p>
          <a:endParaRPr lang="en-US"/>
        </a:p>
      </dgm:t>
    </dgm:pt>
    <dgm:pt modelId="{C6B76E74-7DD4-4B3E-AB73-72DDE8B2BE92}" type="pres">
      <dgm:prSet presAssocID="{5C0BFA29-AC4D-4DE8-82AE-7536D35B0547}" presName="spacer" presStyleCnt="0"/>
      <dgm:spPr/>
    </dgm:pt>
    <dgm:pt modelId="{EC5DF173-044B-4858-AAA5-A7A7557BC9BC}" type="pres">
      <dgm:prSet presAssocID="{9984D7B2-F9C6-49AA-BE42-D33935E00E8C}" presName="comp" presStyleCnt="0"/>
      <dgm:spPr/>
    </dgm:pt>
    <dgm:pt modelId="{62EEA215-8676-4025-9AB3-B8EBF27427C4}" type="pres">
      <dgm:prSet presAssocID="{9984D7B2-F9C6-49AA-BE42-D33935E00E8C}" presName="box" presStyleLbl="node1" presStyleIdx="2" presStyleCnt="4"/>
      <dgm:spPr/>
      <dgm:t>
        <a:bodyPr/>
        <a:lstStyle/>
        <a:p>
          <a:endParaRPr lang="en-US"/>
        </a:p>
      </dgm:t>
    </dgm:pt>
    <dgm:pt modelId="{84B94721-36CF-4EA9-9027-A5E8016F9731}" type="pres">
      <dgm:prSet presAssocID="{9984D7B2-F9C6-49AA-BE42-D33935E00E8C}" presName="img" presStyleLbl="fgImgPlace1" presStyleIdx="2" presStyleCnt="4" custScaleY="106749"/>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D1C5C039-CBCB-4E8E-8BF5-9EFD0AFEA08C}" type="pres">
      <dgm:prSet presAssocID="{9984D7B2-F9C6-49AA-BE42-D33935E00E8C}" presName="text" presStyleLbl="node1" presStyleIdx="2" presStyleCnt="4">
        <dgm:presLayoutVars>
          <dgm:bulletEnabled val="1"/>
        </dgm:presLayoutVars>
      </dgm:prSet>
      <dgm:spPr/>
      <dgm:t>
        <a:bodyPr/>
        <a:lstStyle/>
        <a:p>
          <a:endParaRPr lang="en-US"/>
        </a:p>
      </dgm:t>
    </dgm:pt>
    <dgm:pt modelId="{A0078B79-F55E-4493-9553-47FB971C527E}" type="pres">
      <dgm:prSet presAssocID="{B212F2DE-6127-42CC-8A07-DC440F27C6DB}" presName="spacer" presStyleCnt="0"/>
      <dgm:spPr/>
    </dgm:pt>
    <dgm:pt modelId="{ED080F62-D5B4-4D86-9831-B614D8CA82F8}" type="pres">
      <dgm:prSet presAssocID="{0CAEBFFB-1F87-4537-8DDE-0E08AB8E2FA9}" presName="comp" presStyleCnt="0"/>
      <dgm:spPr/>
    </dgm:pt>
    <dgm:pt modelId="{FE4F7852-6752-4991-A8C8-B40E19BD714A}" type="pres">
      <dgm:prSet presAssocID="{0CAEBFFB-1F87-4537-8DDE-0E08AB8E2FA9}" presName="box" presStyleLbl="node1" presStyleIdx="3" presStyleCnt="4"/>
      <dgm:spPr/>
      <dgm:t>
        <a:bodyPr/>
        <a:lstStyle/>
        <a:p>
          <a:endParaRPr lang="en-US"/>
        </a:p>
      </dgm:t>
    </dgm:pt>
    <dgm:pt modelId="{3B49A83E-D1D9-4673-8A3C-0E28D9B380D2}" type="pres">
      <dgm:prSet presAssocID="{0CAEBFFB-1F87-4537-8DDE-0E08AB8E2FA9}" presName="img" presStyleLbl="fgImgPlace1" presStyleIdx="3" presStyleCnt="4" custScaleY="106749"/>
      <dgm:spPr>
        <a:blipFill>
          <a:blip xmlns:r="http://schemas.openxmlformats.org/officeDocument/2006/relationships" r:embed="rId4">
            <a:extLst>
              <a:ext uri="{28A0092B-C50C-407E-A947-70E740481C1C}">
                <a14:useLocalDpi xmlns:a14="http://schemas.microsoft.com/office/drawing/2010/main" val="0"/>
              </a:ext>
            </a:extLst>
          </a:blip>
          <a:srcRect/>
          <a:stretch>
            <a:fillRect t="-10000" b="-10000"/>
          </a:stretch>
        </a:blipFill>
      </dgm:spPr>
      <dgm:t>
        <a:bodyPr/>
        <a:lstStyle/>
        <a:p>
          <a:endParaRPr lang="en-US"/>
        </a:p>
      </dgm:t>
    </dgm:pt>
    <dgm:pt modelId="{1D416DA1-5DC4-4B51-B55B-C7FBEF581BF4}" type="pres">
      <dgm:prSet presAssocID="{0CAEBFFB-1F87-4537-8DDE-0E08AB8E2FA9}" presName="text" presStyleLbl="node1" presStyleIdx="3" presStyleCnt="4">
        <dgm:presLayoutVars>
          <dgm:bulletEnabled val="1"/>
        </dgm:presLayoutVars>
      </dgm:prSet>
      <dgm:spPr/>
      <dgm:t>
        <a:bodyPr/>
        <a:lstStyle/>
        <a:p>
          <a:endParaRPr lang="en-US"/>
        </a:p>
      </dgm:t>
    </dgm:pt>
  </dgm:ptLst>
  <dgm:cxnLst>
    <dgm:cxn modelId="{0F1C4E26-A6F3-4117-8FEB-E307E21C207E}" type="presOf" srcId="{965CC834-DD73-40F2-A7D3-0E47CB369C79}" destId="{B81932E6-DC69-454F-AAED-02C759DCCEF7}" srcOrd="0" destOrd="0" presId="urn:microsoft.com/office/officeart/2005/8/layout/vList4"/>
    <dgm:cxn modelId="{506C763D-2136-4AA9-9273-AC2A5AE4BC53}" type="presOf" srcId="{9984D7B2-F9C6-49AA-BE42-D33935E00E8C}" destId="{62EEA215-8676-4025-9AB3-B8EBF27427C4}" srcOrd="0" destOrd="0" presId="urn:microsoft.com/office/officeart/2005/8/layout/vList4"/>
    <dgm:cxn modelId="{EEE6F8C4-D8A6-4DB8-8314-A9E258A30B0B}" type="presOf" srcId="{9D0634F0-D49E-4BA8-9878-2CADA096C118}" destId="{EF484D3B-9F37-48FC-876F-9B78BB9359F1}" srcOrd="1" destOrd="0" presId="urn:microsoft.com/office/officeart/2005/8/layout/vList4"/>
    <dgm:cxn modelId="{872007C8-AD74-4079-88CA-432C758C720F}" type="presOf" srcId="{0CAEBFFB-1F87-4537-8DDE-0E08AB8E2FA9}" destId="{1D416DA1-5DC4-4B51-B55B-C7FBEF581BF4}" srcOrd="1" destOrd="0" presId="urn:microsoft.com/office/officeart/2005/8/layout/vList4"/>
    <dgm:cxn modelId="{8C2EB10D-8459-4F1A-856C-58C3BB388D9D}" srcId="{965CC834-DD73-40F2-A7D3-0E47CB369C79}" destId="{E8232375-8099-478A-A663-5BF6B16AD6CD}" srcOrd="0" destOrd="0" parTransId="{A2FB6A79-78C9-41DB-8FB0-F5422AD33DF2}" sibTransId="{38D47E15-9284-47EE-AECB-9BA9583125ED}"/>
    <dgm:cxn modelId="{1951CD81-2D65-471D-BDE8-BA4208571F67}" srcId="{965CC834-DD73-40F2-A7D3-0E47CB369C79}" destId="{9D0634F0-D49E-4BA8-9878-2CADA096C118}" srcOrd="1" destOrd="0" parTransId="{268D137F-88F7-46F3-AA7A-0F9B47D6EF1F}" sibTransId="{5C0BFA29-AC4D-4DE8-82AE-7536D35B0547}"/>
    <dgm:cxn modelId="{A9364C38-B4C5-4744-A388-73981DA167EC}" type="presOf" srcId="{9984D7B2-F9C6-49AA-BE42-D33935E00E8C}" destId="{D1C5C039-CBCB-4E8E-8BF5-9EFD0AFEA08C}" srcOrd="1" destOrd="0" presId="urn:microsoft.com/office/officeart/2005/8/layout/vList4"/>
    <dgm:cxn modelId="{44E8CC80-081D-46C8-9C8F-CE6A2391EFFB}" srcId="{965CC834-DD73-40F2-A7D3-0E47CB369C79}" destId="{0CAEBFFB-1F87-4537-8DDE-0E08AB8E2FA9}" srcOrd="3" destOrd="0" parTransId="{5BA2C51A-D2DF-4FAC-BF70-AE5970D01544}" sibTransId="{856E963C-AF09-4F9E-8F43-6707BC5B9EA3}"/>
    <dgm:cxn modelId="{6E46F3A1-BE07-444D-A61B-5D6D6B397EA6}" type="presOf" srcId="{E8232375-8099-478A-A663-5BF6B16AD6CD}" destId="{6C3B51EE-F13B-4D27-BA91-9E69719804B3}" srcOrd="0" destOrd="0" presId="urn:microsoft.com/office/officeart/2005/8/layout/vList4"/>
    <dgm:cxn modelId="{7F1A7D47-455B-41B6-9255-B29A54D72887}" type="presOf" srcId="{9D0634F0-D49E-4BA8-9878-2CADA096C118}" destId="{4DB90663-5C14-4CBE-A0D8-ADBDEC48A6D3}" srcOrd="0" destOrd="0" presId="urn:microsoft.com/office/officeart/2005/8/layout/vList4"/>
    <dgm:cxn modelId="{851E0B89-26ED-4D85-8D23-96441625168F}" type="presOf" srcId="{0CAEBFFB-1F87-4537-8DDE-0E08AB8E2FA9}" destId="{FE4F7852-6752-4991-A8C8-B40E19BD714A}" srcOrd="0" destOrd="0" presId="urn:microsoft.com/office/officeart/2005/8/layout/vList4"/>
    <dgm:cxn modelId="{3F8153BA-28F0-403F-813E-EBA8925823E8}" type="presOf" srcId="{E8232375-8099-478A-A663-5BF6B16AD6CD}" destId="{482D46A6-1FAB-4B0F-9E7F-585D5CA6A963}" srcOrd="1" destOrd="0" presId="urn:microsoft.com/office/officeart/2005/8/layout/vList4"/>
    <dgm:cxn modelId="{4AE6AD11-5EDD-4E73-8F17-C71D563658D4}" srcId="{965CC834-DD73-40F2-A7D3-0E47CB369C79}" destId="{9984D7B2-F9C6-49AA-BE42-D33935E00E8C}" srcOrd="2" destOrd="0" parTransId="{0D1A72EF-C543-4995-A077-CA7E075FB5EC}" sibTransId="{B212F2DE-6127-42CC-8A07-DC440F27C6DB}"/>
    <dgm:cxn modelId="{E8EC0E12-2608-46B4-818E-6F27EE3659B4}" type="presParOf" srcId="{B81932E6-DC69-454F-AAED-02C759DCCEF7}" destId="{D50BEAD3-C890-4268-BAA4-F68A9D447525}" srcOrd="0" destOrd="0" presId="urn:microsoft.com/office/officeart/2005/8/layout/vList4"/>
    <dgm:cxn modelId="{8FF61527-E938-4572-A329-63BD9D9C0B9F}" type="presParOf" srcId="{D50BEAD3-C890-4268-BAA4-F68A9D447525}" destId="{6C3B51EE-F13B-4D27-BA91-9E69719804B3}" srcOrd="0" destOrd="0" presId="urn:microsoft.com/office/officeart/2005/8/layout/vList4"/>
    <dgm:cxn modelId="{23B0C771-B691-4908-8FA6-75229C5C046F}" type="presParOf" srcId="{D50BEAD3-C890-4268-BAA4-F68A9D447525}" destId="{217B1193-933B-4267-8C14-D0ED922B732D}" srcOrd="1" destOrd="0" presId="urn:microsoft.com/office/officeart/2005/8/layout/vList4"/>
    <dgm:cxn modelId="{7AB7941C-3D84-4CBB-AF37-3FAB0BA1E868}" type="presParOf" srcId="{D50BEAD3-C890-4268-BAA4-F68A9D447525}" destId="{482D46A6-1FAB-4B0F-9E7F-585D5CA6A963}" srcOrd="2" destOrd="0" presId="urn:microsoft.com/office/officeart/2005/8/layout/vList4"/>
    <dgm:cxn modelId="{8B45AA84-5BF0-491F-9D05-EDFB56E25565}" type="presParOf" srcId="{B81932E6-DC69-454F-AAED-02C759DCCEF7}" destId="{BC4C4F20-32B5-483A-92CB-AFFE6BBB6C57}" srcOrd="1" destOrd="0" presId="urn:microsoft.com/office/officeart/2005/8/layout/vList4"/>
    <dgm:cxn modelId="{6FC06B5A-8F70-4DAB-99BE-97DC4796F532}" type="presParOf" srcId="{B81932E6-DC69-454F-AAED-02C759DCCEF7}" destId="{6E776A5C-6998-42F9-AD0C-F56F3310EB1C}" srcOrd="2" destOrd="0" presId="urn:microsoft.com/office/officeart/2005/8/layout/vList4"/>
    <dgm:cxn modelId="{9BC6777A-7BA3-464F-ABE3-F3B06E3F4878}" type="presParOf" srcId="{6E776A5C-6998-42F9-AD0C-F56F3310EB1C}" destId="{4DB90663-5C14-4CBE-A0D8-ADBDEC48A6D3}" srcOrd="0" destOrd="0" presId="urn:microsoft.com/office/officeart/2005/8/layout/vList4"/>
    <dgm:cxn modelId="{C7697A6E-0DBF-4FFD-AC1A-A46B5490A1FE}" type="presParOf" srcId="{6E776A5C-6998-42F9-AD0C-F56F3310EB1C}" destId="{05879CED-DE13-4D02-8B93-D472785095F0}" srcOrd="1" destOrd="0" presId="urn:microsoft.com/office/officeart/2005/8/layout/vList4"/>
    <dgm:cxn modelId="{92866630-FF78-4309-852C-5078767A6F31}" type="presParOf" srcId="{6E776A5C-6998-42F9-AD0C-F56F3310EB1C}" destId="{EF484D3B-9F37-48FC-876F-9B78BB9359F1}" srcOrd="2" destOrd="0" presId="urn:microsoft.com/office/officeart/2005/8/layout/vList4"/>
    <dgm:cxn modelId="{EC26A154-982B-4CF2-8600-33C43674EA94}" type="presParOf" srcId="{B81932E6-DC69-454F-AAED-02C759DCCEF7}" destId="{C6B76E74-7DD4-4B3E-AB73-72DDE8B2BE92}" srcOrd="3" destOrd="0" presId="urn:microsoft.com/office/officeart/2005/8/layout/vList4"/>
    <dgm:cxn modelId="{8F4CB923-E4E4-48F7-9FA2-6187E5B89E99}" type="presParOf" srcId="{B81932E6-DC69-454F-AAED-02C759DCCEF7}" destId="{EC5DF173-044B-4858-AAA5-A7A7557BC9BC}" srcOrd="4" destOrd="0" presId="urn:microsoft.com/office/officeart/2005/8/layout/vList4"/>
    <dgm:cxn modelId="{45D88E53-6C1F-44B8-9B0D-198F93351E8C}" type="presParOf" srcId="{EC5DF173-044B-4858-AAA5-A7A7557BC9BC}" destId="{62EEA215-8676-4025-9AB3-B8EBF27427C4}" srcOrd="0" destOrd="0" presId="urn:microsoft.com/office/officeart/2005/8/layout/vList4"/>
    <dgm:cxn modelId="{7E1D1DC6-5FDA-4886-9899-0E8CDB5D6F6D}" type="presParOf" srcId="{EC5DF173-044B-4858-AAA5-A7A7557BC9BC}" destId="{84B94721-36CF-4EA9-9027-A5E8016F9731}" srcOrd="1" destOrd="0" presId="urn:microsoft.com/office/officeart/2005/8/layout/vList4"/>
    <dgm:cxn modelId="{A4279EC7-33CD-4557-9897-108D937DAC73}" type="presParOf" srcId="{EC5DF173-044B-4858-AAA5-A7A7557BC9BC}" destId="{D1C5C039-CBCB-4E8E-8BF5-9EFD0AFEA08C}" srcOrd="2" destOrd="0" presId="urn:microsoft.com/office/officeart/2005/8/layout/vList4"/>
    <dgm:cxn modelId="{91A1208C-ADE3-467B-B9BA-4DC5D70D05F0}" type="presParOf" srcId="{B81932E6-DC69-454F-AAED-02C759DCCEF7}" destId="{A0078B79-F55E-4493-9553-47FB971C527E}" srcOrd="5" destOrd="0" presId="urn:microsoft.com/office/officeart/2005/8/layout/vList4"/>
    <dgm:cxn modelId="{2676607E-30B3-4A89-8606-CD3A7C2FBFFE}" type="presParOf" srcId="{B81932E6-DC69-454F-AAED-02C759DCCEF7}" destId="{ED080F62-D5B4-4D86-9831-B614D8CA82F8}" srcOrd="6" destOrd="0" presId="urn:microsoft.com/office/officeart/2005/8/layout/vList4"/>
    <dgm:cxn modelId="{4EEEC297-9EF2-4728-9AFB-EF62C87DF3C8}" type="presParOf" srcId="{ED080F62-D5B4-4D86-9831-B614D8CA82F8}" destId="{FE4F7852-6752-4991-A8C8-B40E19BD714A}" srcOrd="0" destOrd="0" presId="urn:microsoft.com/office/officeart/2005/8/layout/vList4"/>
    <dgm:cxn modelId="{67751AD0-49AE-47ED-BC18-8B218E677108}" type="presParOf" srcId="{ED080F62-D5B4-4D86-9831-B614D8CA82F8}" destId="{3B49A83E-D1D9-4673-8A3C-0E28D9B380D2}" srcOrd="1" destOrd="0" presId="urn:microsoft.com/office/officeart/2005/8/layout/vList4"/>
    <dgm:cxn modelId="{9760A29A-FB36-40CC-972A-C409F10E4B31}" type="presParOf" srcId="{ED080F62-D5B4-4D86-9831-B614D8CA82F8}" destId="{1D416DA1-5DC4-4B51-B55B-C7FBEF581BF4}"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50DFE-F109-4C40-8D22-B2C66F2738EE}">
      <dsp:nvSpPr>
        <dsp:cNvPr id="0" name=""/>
        <dsp:cNvSpPr/>
      </dsp:nvSpPr>
      <dsp:spPr>
        <a:xfrm>
          <a:off x="1762048" y="3676287"/>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Centre d’arbitrage et de médiation de l’OMPI</a:t>
          </a:r>
        </a:p>
        <a:p>
          <a:pPr lvl="0" algn="ctr" defTabSz="711200">
            <a:lnSpc>
              <a:spcPct val="90000"/>
            </a:lnSpc>
            <a:spcBef>
              <a:spcPct val="0"/>
            </a:spcBef>
            <a:spcAft>
              <a:spcPct val="35000"/>
            </a:spcAft>
          </a:pPr>
          <a:endParaRPr lang="en-GB" sz="1600" kern="1200" dirty="0">
            <a:solidFill>
              <a:schemeClr val="tx1"/>
            </a:solidFill>
          </a:endParaRPr>
        </a:p>
      </dsp:txBody>
      <dsp:txXfrm>
        <a:off x="2083500" y="3952216"/>
        <a:ext cx="1432784" cy="1229880"/>
      </dsp:txXfrm>
    </dsp:sp>
    <dsp:sp modelId="{20EB10AD-7AF1-4C67-A26E-26A824CBDB28}">
      <dsp:nvSpPr>
        <dsp:cNvPr id="0" name=""/>
        <dsp:cNvSpPr/>
      </dsp:nvSpPr>
      <dsp:spPr>
        <a:xfrm>
          <a:off x="1826971" y="4463622"/>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0DF68-BE07-4490-9198-54B008D3836A}">
      <dsp:nvSpPr>
        <dsp:cNvPr id="0" name=""/>
        <dsp:cNvSpPr/>
      </dsp:nvSpPr>
      <dsp:spPr>
        <a:xfrm>
          <a:off x="0" y="2707767"/>
          <a:ext cx="2075688" cy="1781738"/>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3F8B730B-81D6-4881-A2CD-4A4529A40E5F}">
      <dsp:nvSpPr>
        <dsp:cNvPr id="0" name=""/>
        <dsp:cNvSpPr/>
      </dsp:nvSpPr>
      <dsp:spPr>
        <a:xfrm>
          <a:off x="1405432" y="4242434"/>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A2CAC-2BAD-4BC1-B690-1CD432E27AF4}">
      <dsp:nvSpPr>
        <dsp:cNvPr id="0" name=""/>
        <dsp:cNvSpPr/>
      </dsp:nvSpPr>
      <dsp:spPr>
        <a:xfrm>
          <a:off x="3522268" y="2694119"/>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Système de La Haye (dessins et modèles industriels)</a:t>
          </a:r>
        </a:p>
        <a:p>
          <a:pPr lvl="0" algn="ctr" defTabSz="711200">
            <a:lnSpc>
              <a:spcPct val="90000"/>
            </a:lnSpc>
            <a:spcBef>
              <a:spcPct val="0"/>
            </a:spcBef>
            <a:spcAft>
              <a:spcPct val="35000"/>
            </a:spcAft>
          </a:pPr>
          <a:endParaRPr lang="en-GB" sz="1600" kern="1200" dirty="0">
            <a:solidFill>
              <a:schemeClr val="tx1"/>
            </a:solidFill>
          </a:endParaRPr>
        </a:p>
      </dsp:txBody>
      <dsp:txXfrm>
        <a:off x="3843720" y="2970048"/>
        <a:ext cx="1432784" cy="1229880"/>
      </dsp:txXfrm>
    </dsp:sp>
    <dsp:sp modelId="{22D9EA4E-623D-4CB7-908E-7A8C9B388602}">
      <dsp:nvSpPr>
        <dsp:cNvPr id="0" name=""/>
        <dsp:cNvSpPr/>
      </dsp:nvSpPr>
      <dsp:spPr>
        <a:xfrm>
          <a:off x="4944160" y="4226904"/>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96AFC8-7DA6-4884-B787-0B6642B607DE}">
      <dsp:nvSpPr>
        <dsp:cNvPr id="0" name=""/>
        <dsp:cNvSpPr/>
      </dsp:nvSpPr>
      <dsp:spPr>
        <a:xfrm>
          <a:off x="5291632" y="3673463"/>
          <a:ext cx="2075688" cy="1781738"/>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CBD6B56C-65BE-4877-BC0B-1BEA3A1D6D77}">
      <dsp:nvSpPr>
        <dsp:cNvPr id="0" name=""/>
        <dsp:cNvSpPr/>
      </dsp:nvSpPr>
      <dsp:spPr>
        <a:xfrm>
          <a:off x="5339181" y="4471622"/>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472B1-1ACB-4433-B9A9-2D4A57894217}">
      <dsp:nvSpPr>
        <dsp:cNvPr id="0" name=""/>
        <dsp:cNvSpPr/>
      </dsp:nvSpPr>
      <dsp:spPr>
        <a:xfrm>
          <a:off x="1762048" y="1734069"/>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Système de Madrid (marques)</a:t>
          </a:r>
          <a:endParaRPr lang="en-GB" sz="1600" kern="1200" dirty="0">
            <a:solidFill>
              <a:schemeClr val="tx1"/>
            </a:solidFill>
          </a:endParaRPr>
        </a:p>
      </dsp:txBody>
      <dsp:txXfrm>
        <a:off x="2083500" y="2009998"/>
        <a:ext cx="1432784" cy="1229880"/>
      </dsp:txXfrm>
    </dsp:sp>
    <dsp:sp modelId="{3779D2CF-296A-43B6-85B1-830AD463099D}">
      <dsp:nvSpPr>
        <dsp:cNvPr id="0" name=""/>
        <dsp:cNvSpPr/>
      </dsp:nvSpPr>
      <dsp:spPr>
        <a:xfrm>
          <a:off x="3174796" y="1770777"/>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94485A-B08F-4FA5-A50E-257787E130F0}">
      <dsp:nvSpPr>
        <dsp:cNvPr id="0" name=""/>
        <dsp:cNvSpPr/>
      </dsp:nvSpPr>
      <dsp:spPr>
        <a:xfrm>
          <a:off x="3522268" y="751901"/>
          <a:ext cx="2075688" cy="1781738"/>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FE6301D2-6B9D-479E-907D-941B7ACB9E41}">
      <dsp:nvSpPr>
        <dsp:cNvPr id="0" name=""/>
        <dsp:cNvSpPr/>
      </dsp:nvSpPr>
      <dsp:spPr>
        <a:xfrm>
          <a:off x="3569817" y="1541589"/>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D03310-0122-40E1-B83B-EB4BDFCE84B7}">
      <dsp:nvSpPr>
        <dsp:cNvPr id="0" name=""/>
        <dsp:cNvSpPr/>
      </dsp:nvSpPr>
      <dsp:spPr>
        <a:xfrm>
          <a:off x="5291632" y="1731246"/>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Traité de coopération en matière de brevets (brevets)</a:t>
          </a:r>
          <a:endParaRPr lang="en-US" sz="1600" kern="1200" dirty="0" smtClean="0">
            <a:solidFill>
              <a:schemeClr val="tx1"/>
            </a:solidFill>
            <a:latin typeface="Arial" panose="020B0604020202020204" pitchFamily="34" charset="0"/>
            <a:ea typeface="Arial Unicode MS" pitchFamily="34" charset="-128"/>
            <a:cs typeface="Arial" panose="020B0604020202020204" pitchFamily="34" charset="0"/>
          </a:endParaRPr>
        </a:p>
      </dsp:txBody>
      <dsp:txXfrm>
        <a:off x="5613084" y="2007175"/>
        <a:ext cx="1432784" cy="1229880"/>
      </dsp:txXfrm>
    </dsp:sp>
    <dsp:sp modelId="{5427D1D0-A80B-4BC6-845B-10E8471ADEBB}">
      <dsp:nvSpPr>
        <dsp:cNvPr id="0" name=""/>
        <dsp:cNvSpPr/>
      </dsp:nvSpPr>
      <dsp:spPr>
        <a:xfrm>
          <a:off x="7076541" y="2517639"/>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96E8B-7BC2-49DD-9F57-CD372EE7280F}">
      <dsp:nvSpPr>
        <dsp:cNvPr id="0" name=""/>
        <dsp:cNvSpPr/>
      </dsp:nvSpPr>
      <dsp:spPr>
        <a:xfrm>
          <a:off x="7068312" y="2710590"/>
          <a:ext cx="2075688" cy="1781738"/>
        </a:xfrm>
        <a:prstGeom prst="hexagon">
          <a:avLst>
            <a:gd name="adj" fmla="val 25000"/>
            <a:gd name="vf" fmla="val 115470"/>
          </a:avLst>
        </a:prstGeom>
        <a:blipFill rotWithShape="1">
          <a:blip xmlns:r="http://schemas.openxmlformats.org/officeDocument/2006/relationships" r:embed="rId4"/>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422D334F-4A7F-4290-B8D4-474D529AC8FE}">
      <dsp:nvSpPr>
        <dsp:cNvPr id="0" name=""/>
        <dsp:cNvSpPr/>
      </dsp:nvSpPr>
      <dsp:spPr>
        <a:xfrm>
          <a:off x="7487107" y="2742121"/>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C24A9-7BBF-46C0-8AE7-27AC019C42AD}">
      <dsp:nvSpPr>
        <dsp:cNvPr id="0" name=""/>
        <dsp:cNvSpPr/>
      </dsp:nvSpPr>
      <dsp:spPr>
        <a:xfrm rot="2594504">
          <a:off x="2782822" y="4303962"/>
          <a:ext cx="806571" cy="58974"/>
        </a:xfrm>
        <a:custGeom>
          <a:avLst/>
          <a:gdLst/>
          <a:ahLst/>
          <a:cxnLst/>
          <a:rect l="0" t="0" r="0" b="0"/>
          <a:pathLst>
            <a:path>
              <a:moveTo>
                <a:pt x="0" y="29487"/>
              </a:moveTo>
              <a:lnTo>
                <a:pt x="806571"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6F23A2-0417-44FD-8882-4C6511927804}">
      <dsp:nvSpPr>
        <dsp:cNvPr id="0" name=""/>
        <dsp:cNvSpPr/>
      </dsp:nvSpPr>
      <dsp:spPr>
        <a:xfrm>
          <a:off x="2892326" y="3053164"/>
          <a:ext cx="933276" cy="58974"/>
        </a:xfrm>
        <a:custGeom>
          <a:avLst/>
          <a:gdLst/>
          <a:ahLst/>
          <a:cxnLst/>
          <a:rect l="0" t="0" r="0" b="0"/>
          <a:pathLst>
            <a:path>
              <a:moveTo>
                <a:pt x="0" y="29487"/>
              </a:moveTo>
              <a:lnTo>
                <a:pt x="933276"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CF3EFC-2E47-470A-A03A-CB366ED6DDCD}">
      <dsp:nvSpPr>
        <dsp:cNvPr id="0" name=""/>
        <dsp:cNvSpPr/>
      </dsp:nvSpPr>
      <dsp:spPr>
        <a:xfrm rot="19234417">
          <a:off x="2763759" y="1842372"/>
          <a:ext cx="1129970" cy="58974"/>
        </a:xfrm>
        <a:custGeom>
          <a:avLst/>
          <a:gdLst/>
          <a:ahLst/>
          <a:cxnLst/>
          <a:rect l="0" t="0" r="0" b="0"/>
          <a:pathLst>
            <a:path>
              <a:moveTo>
                <a:pt x="0" y="29487"/>
              </a:moveTo>
              <a:lnTo>
                <a:pt x="1129970"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8B2694-DD11-4662-A6EE-0A0D6CC314B8}">
      <dsp:nvSpPr>
        <dsp:cNvPr id="0" name=""/>
        <dsp:cNvSpPr/>
      </dsp:nvSpPr>
      <dsp:spPr>
        <a:xfrm>
          <a:off x="375741" y="1602308"/>
          <a:ext cx="2960687" cy="2960687"/>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F1422B-8F55-49AE-B6BC-A37906D34E58}">
      <dsp:nvSpPr>
        <dsp:cNvPr id="0" name=""/>
        <dsp:cNvSpPr/>
      </dsp:nvSpPr>
      <dsp:spPr>
        <a:xfrm>
          <a:off x="3457928" y="2"/>
          <a:ext cx="2132885"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rPr>
            <a:t>Référentiels d'information</a:t>
          </a:r>
          <a:endParaRPr lang="en-GB" sz="2400" kern="1200" dirty="0">
            <a:solidFill>
              <a:schemeClr val="tx1"/>
            </a:solidFill>
            <a:latin typeface="Arial" panose="020B0604020202020204" pitchFamily="34" charset="0"/>
            <a:cs typeface="Arial" panose="020B0604020202020204" pitchFamily="34" charset="0"/>
          </a:endParaRPr>
        </a:p>
      </dsp:txBody>
      <dsp:txXfrm>
        <a:off x="3770282" y="260336"/>
        <a:ext cx="1508177" cy="1257005"/>
      </dsp:txXfrm>
    </dsp:sp>
    <dsp:sp modelId="{6D96A0A7-175A-42B5-8EC5-54A977483BC0}">
      <dsp:nvSpPr>
        <dsp:cNvPr id="0" name=""/>
        <dsp:cNvSpPr/>
      </dsp:nvSpPr>
      <dsp:spPr>
        <a:xfrm>
          <a:off x="5322863" y="2"/>
          <a:ext cx="3199328"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Les bases de données, par exemple PATENTSCOPE et Global Brand </a:t>
          </a:r>
          <a:r>
            <a:rPr lang="fr-FR" sz="1600" kern="1200" dirty="0" err="1" smtClean="0"/>
            <a:t>Database</a:t>
          </a:r>
          <a:endParaRPr lang="en-GB" sz="1600" kern="1200" dirty="0">
            <a:solidFill>
              <a:schemeClr val="tx1"/>
            </a:solidFill>
            <a:latin typeface="Arial" panose="020B0604020202020204" pitchFamily="34" charset="0"/>
            <a:cs typeface="Arial" panose="020B0604020202020204" pitchFamily="34" charset="0"/>
          </a:endParaRPr>
        </a:p>
      </dsp:txBody>
      <dsp:txXfrm>
        <a:off x="5322863" y="2"/>
        <a:ext cx="3199328" cy="1777673"/>
      </dsp:txXfrm>
    </dsp:sp>
    <dsp:sp modelId="{FD4DBD45-3A02-40E2-9435-65F1F464E4E7}">
      <dsp:nvSpPr>
        <dsp:cNvPr id="0" name=""/>
        <dsp:cNvSpPr/>
      </dsp:nvSpPr>
      <dsp:spPr>
        <a:xfrm>
          <a:off x="3825602" y="2193815"/>
          <a:ext cx="1949595"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latin typeface="Arial" panose="020B0604020202020204" pitchFamily="34" charset="0"/>
              <a:cs typeface="Arial" panose="020B0604020202020204" pitchFamily="34" charset="0"/>
            </a:rPr>
            <a:t>Plate-forme</a:t>
          </a:r>
          <a:endParaRPr lang="en-GB" sz="2000" kern="1200" dirty="0">
            <a:solidFill>
              <a:schemeClr val="tx1"/>
            </a:solidFill>
            <a:latin typeface="Arial" panose="020B0604020202020204" pitchFamily="34" charset="0"/>
            <a:cs typeface="Arial" panose="020B0604020202020204" pitchFamily="34" charset="0"/>
          </a:endParaRPr>
        </a:p>
      </dsp:txBody>
      <dsp:txXfrm>
        <a:off x="4111114" y="2454149"/>
        <a:ext cx="1378571" cy="1257005"/>
      </dsp:txXfrm>
    </dsp:sp>
    <dsp:sp modelId="{0ADBC6BE-CB2A-487B-8C07-2BE1BDF2C104}">
      <dsp:nvSpPr>
        <dsp:cNvPr id="0" name=""/>
        <dsp:cNvSpPr/>
      </dsp:nvSpPr>
      <dsp:spPr>
        <a:xfrm>
          <a:off x="5736361" y="2193815"/>
          <a:ext cx="2924392"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Plate-forme commune pour l'échange électronique de données entre les offices de propriété intellectuelle : IPAS, DAS</a:t>
          </a:r>
          <a:endParaRPr lang="en-US" sz="1600" kern="1200" dirty="0" smtClean="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fr-FR" sz="1600" kern="1200" dirty="0" smtClean="0"/>
            <a:t>D'autres plates-formes : l'OMPI GREEN et OMPI </a:t>
          </a:r>
          <a:r>
            <a:rPr lang="fr-FR" sz="1600" kern="1200" dirty="0" err="1" smtClean="0"/>
            <a:t>Re</a:t>
          </a:r>
          <a:r>
            <a:rPr lang="fr-FR" sz="1600" kern="1200" dirty="0" smtClean="0"/>
            <a:t>: </a:t>
          </a:r>
          <a:r>
            <a:rPr lang="fr-FR" sz="1600" kern="1200" dirty="0" err="1" smtClean="0"/>
            <a:t>Search</a:t>
          </a:r>
          <a:endParaRPr lang="en-GB" sz="1600" kern="1200" dirty="0">
            <a:solidFill>
              <a:schemeClr val="tx1"/>
            </a:solidFill>
            <a:latin typeface="Arial" panose="020B0604020202020204" pitchFamily="34" charset="0"/>
            <a:cs typeface="Arial" panose="020B0604020202020204" pitchFamily="34" charset="0"/>
          </a:endParaRPr>
        </a:p>
      </dsp:txBody>
      <dsp:txXfrm>
        <a:off x="5736361" y="2193815"/>
        <a:ext cx="2924392" cy="1777673"/>
      </dsp:txXfrm>
    </dsp:sp>
    <dsp:sp modelId="{1BD98F39-757F-497F-B428-BBAE148FE315}">
      <dsp:nvSpPr>
        <dsp:cNvPr id="0" name=""/>
        <dsp:cNvSpPr/>
      </dsp:nvSpPr>
      <dsp:spPr>
        <a:xfrm>
          <a:off x="3117480" y="4387361"/>
          <a:ext cx="2142176"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rPr>
            <a:t>Traitement de l'information</a:t>
          </a:r>
          <a:endParaRPr lang="en-GB" sz="2000" kern="1200" dirty="0">
            <a:solidFill>
              <a:schemeClr val="tx1"/>
            </a:solidFill>
            <a:latin typeface="Arial" panose="020B0604020202020204" pitchFamily="34" charset="0"/>
            <a:cs typeface="Arial" panose="020B0604020202020204" pitchFamily="34" charset="0"/>
          </a:endParaRPr>
        </a:p>
      </dsp:txBody>
      <dsp:txXfrm>
        <a:off x="3431194" y="4647695"/>
        <a:ext cx="1514748" cy="1257005"/>
      </dsp:txXfrm>
    </dsp:sp>
    <dsp:sp modelId="{676D2E55-BCA1-4D96-B149-6973914DBF2D}">
      <dsp:nvSpPr>
        <dsp:cNvPr id="0" name=""/>
        <dsp:cNvSpPr/>
      </dsp:nvSpPr>
      <dsp:spPr>
        <a:xfrm>
          <a:off x="4980094" y="4387361"/>
          <a:ext cx="3213264"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Les systèmes de classification internationaux ( &gt; Organiser  les données en structures indexées, gérables pour la récupération facile )</a:t>
          </a:r>
          <a:endParaRPr lang="en-GB" sz="1600" kern="1200" dirty="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fr-FR" sz="1600" kern="1200" dirty="0" smtClean="0"/>
            <a:t>Normes pour les offices de propriété</a:t>
          </a:r>
          <a:endParaRPr lang="en-GB" sz="1600" kern="1200" dirty="0">
            <a:solidFill>
              <a:schemeClr val="tx1"/>
            </a:solidFill>
            <a:latin typeface="Arial" panose="020B0604020202020204" pitchFamily="34" charset="0"/>
            <a:cs typeface="Arial" panose="020B0604020202020204" pitchFamily="34" charset="0"/>
          </a:endParaRPr>
        </a:p>
      </dsp:txBody>
      <dsp:txXfrm>
        <a:off x="4980094" y="4387361"/>
        <a:ext cx="3213264" cy="17776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EE592-1B76-44A5-9C4C-5013EA8CDA3E}">
      <dsp:nvSpPr>
        <dsp:cNvPr id="0" name=""/>
        <dsp:cNvSpPr/>
      </dsp:nvSpPr>
      <dsp:spPr>
        <a:xfrm>
          <a:off x="0" y="72007"/>
          <a:ext cx="7920877" cy="141941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bg1"/>
              </a:solidFill>
              <a:latin typeface="Arial" charset="0"/>
              <a:cs typeface="Arial" charset="0"/>
            </a:rPr>
            <a:t>Service de l’OMPI – DIVISION </a:t>
          </a:r>
          <a:br>
            <a:rPr lang="fr-FR" sz="2000" kern="1200" dirty="0" smtClean="0">
              <a:solidFill>
                <a:schemeClr val="bg1"/>
              </a:solidFill>
              <a:latin typeface="Arial" charset="0"/>
              <a:cs typeface="Arial" charset="0"/>
            </a:rPr>
          </a:br>
          <a:r>
            <a:rPr lang="fr-FR" sz="2000" kern="1200" dirty="0" smtClean="0">
              <a:solidFill>
                <a:schemeClr val="bg1"/>
              </a:solidFill>
              <a:latin typeface="Arial" charset="0"/>
              <a:cs typeface="Arial" charset="0"/>
            </a:rPr>
            <a:t>DE L’ÉCONOMIE ET DES STATISTIQUES – Traduit le consensus grandissant sur l’importance de la dimension économique de la propriété intellectuelle. </a:t>
          </a:r>
          <a:endParaRPr lang="en-GB" sz="2000" kern="1200" dirty="0">
            <a:solidFill>
              <a:schemeClr val="bg1"/>
            </a:solidFill>
          </a:endParaRPr>
        </a:p>
      </dsp:txBody>
      <dsp:txXfrm>
        <a:off x="41573" y="113580"/>
        <a:ext cx="7837731" cy="1336269"/>
      </dsp:txXfrm>
    </dsp:sp>
    <dsp:sp modelId="{6C6E2392-586B-4B22-87F7-608943579768}">
      <dsp:nvSpPr>
        <dsp:cNvPr id="0" name=""/>
        <dsp:cNvSpPr/>
      </dsp:nvSpPr>
      <dsp:spPr>
        <a:xfrm>
          <a:off x="792087" y="1491423"/>
          <a:ext cx="792088" cy="992852"/>
        </a:xfrm>
        <a:custGeom>
          <a:avLst/>
          <a:gdLst/>
          <a:ahLst/>
          <a:cxnLst/>
          <a:rect l="0" t="0" r="0" b="0"/>
          <a:pathLst>
            <a:path>
              <a:moveTo>
                <a:pt x="0" y="0"/>
              </a:moveTo>
              <a:lnTo>
                <a:pt x="0" y="992852"/>
              </a:lnTo>
              <a:lnTo>
                <a:pt x="792088" y="9928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906C4-765F-4996-855D-14D6F6F4A662}">
      <dsp:nvSpPr>
        <dsp:cNvPr id="0" name=""/>
        <dsp:cNvSpPr/>
      </dsp:nvSpPr>
      <dsp:spPr>
        <a:xfrm>
          <a:off x="1584176" y="1774568"/>
          <a:ext cx="4929732" cy="1419415"/>
        </a:xfrm>
        <a:prstGeom prst="roundRect">
          <a:avLst>
            <a:gd name="adj" fmla="val 1000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bg1"/>
              </a:solidFill>
              <a:latin typeface="Arial" charset="0"/>
              <a:cs typeface="Arial" charset="0"/>
            </a:rPr>
            <a:t>La division applique l’analyse statistique et économique à l’utilisation des services de l’OMPI.</a:t>
          </a:r>
          <a:endParaRPr lang="en-GB" sz="2000" kern="1200" dirty="0">
            <a:solidFill>
              <a:schemeClr val="bg1"/>
            </a:solidFill>
          </a:endParaRPr>
        </a:p>
      </dsp:txBody>
      <dsp:txXfrm>
        <a:off x="1625749" y="1816141"/>
        <a:ext cx="4846586" cy="1336269"/>
      </dsp:txXfrm>
    </dsp:sp>
    <dsp:sp modelId="{324D58C4-BCE1-4C85-84BB-4606C08405A7}">
      <dsp:nvSpPr>
        <dsp:cNvPr id="0" name=""/>
        <dsp:cNvSpPr/>
      </dsp:nvSpPr>
      <dsp:spPr>
        <a:xfrm>
          <a:off x="792087" y="1491423"/>
          <a:ext cx="792088" cy="2767122"/>
        </a:xfrm>
        <a:custGeom>
          <a:avLst/>
          <a:gdLst/>
          <a:ahLst/>
          <a:cxnLst/>
          <a:rect l="0" t="0" r="0" b="0"/>
          <a:pathLst>
            <a:path>
              <a:moveTo>
                <a:pt x="0" y="0"/>
              </a:moveTo>
              <a:lnTo>
                <a:pt x="0" y="2767122"/>
              </a:lnTo>
              <a:lnTo>
                <a:pt x="792088" y="27671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18C82-AA09-46F9-8624-C9F5B917C2B6}">
      <dsp:nvSpPr>
        <dsp:cNvPr id="0" name=""/>
        <dsp:cNvSpPr/>
      </dsp:nvSpPr>
      <dsp:spPr>
        <a:xfrm>
          <a:off x="1584176" y="3548837"/>
          <a:ext cx="4929732" cy="1419415"/>
        </a:xfrm>
        <a:prstGeom prst="roundRect">
          <a:avLst>
            <a:gd name="adj" fmla="val 1000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bg1"/>
              </a:solidFill>
              <a:latin typeface="Arial" charset="0"/>
              <a:cs typeface="Arial" charset="0"/>
            </a:rPr>
            <a:t>Cette structure permet à l’OMPI de mieux comprendre la dimension économique du développement de la propriété intellectuelle. </a:t>
          </a:r>
          <a:endParaRPr lang="en-GB" sz="2000" kern="1200" dirty="0">
            <a:solidFill>
              <a:schemeClr val="bg1"/>
            </a:solidFill>
          </a:endParaRPr>
        </a:p>
      </dsp:txBody>
      <dsp:txXfrm>
        <a:off x="1625749" y="3590410"/>
        <a:ext cx="4846586" cy="1336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C494A45-CBD6-4B48-A75E-BAB091AA4990}" type="datetimeFigureOut">
              <a:rPr lang="en-US" smtClean="0"/>
              <a:t>6/15/2016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B0AC085-C2F6-463A-A10D-766B100E24A4}" type="slidenum">
              <a:rPr lang="en-US" smtClean="0"/>
              <a:t>‹#›</a:t>
            </a:fld>
            <a:endParaRPr lang="en-US"/>
          </a:p>
        </p:txBody>
      </p:sp>
    </p:spTree>
    <p:extLst>
      <p:ext uri="{BB962C8B-B14F-4D97-AF65-F5344CB8AC3E}">
        <p14:creationId xmlns:p14="http://schemas.microsoft.com/office/powerpoint/2010/main" val="151728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www.wipo.int/madrid/ja/" TargetMode="External"/><Relationship Id="rId13" Type="http://schemas.openxmlformats.org/officeDocument/2006/relationships/hyperlink" Target="http://www.wipo.int/madrid/en/highlights/" TargetMode="External"/><Relationship Id="rId18" Type="http://schemas.openxmlformats.org/officeDocument/2006/relationships/hyperlink" Target="http://www.wipo.int/madrid/ru/highlights/" TargetMode="External"/><Relationship Id="rId3" Type="http://schemas.openxmlformats.org/officeDocument/2006/relationships/hyperlink" Target="http://www.wipo.int/madrid/en/" TargetMode="External"/><Relationship Id="rId7" Type="http://schemas.openxmlformats.org/officeDocument/2006/relationships/hyperlink" Target="http://www.wipo.int/madrid/ru/" TargetMode="External"/><Relationship Id="rId12" Type="http://schemas.openxmlformats.org/officeDocument/2006/relationships/hyperlink" Target="https://www.wipo.int/newsletters/en/" TargetMode="External"/><Relationship Id="rId17" Type="http://schemas.openxmlformats.org/officeDocument/2006/relationships/hyperlink" Target="http://www.wipo.int/madrid/zh/highlights/" TargetMode="External"/><Relationship Id="rId2" Type="http://schemas.openxmlformats.org/officeDocument/2006/relationships/slide" Target="../slides/slide140.xml"/><Relationship Id="rId16" Type="http://schemas.openxmlformats.org/officeDocument/2006/relationships/hyperlink" Target="http://www.wipo.int/madrid/ar/highlights/" TargetMode="External"/><Relationship Id="rId1" Type="http://schemas.openxmlformats.org/officeDocument/2006/relationships/notesMaster" Target="../notesMasters/notesMaster1.xml"/><Relationship Id="rId6" Type="http://schemas.openxmlformats.org/officeDocument/2006/relationships/hyperlink" Target="http://www.wipo.int/madrid/zh/" TargetMode="External"/><Relationship Id="rId11" Type="http://schemas.openxmlformats.org/officeDocument/2006/relationships/hyperlink" Target="https://www3.wipo.int/newsletters/en/" TargetMode="External"/><Relationship Id="rId5" Type="http://schemas.openxmlformats.org/officeDocument/2006/relationships/hyperlink" Target="http://www.wipo.int/madrid/ar/" TargetMode="External"/><Relationship Id="rId15" Type="http://schemas.openxmlformats.org/officeDocument/2006/relationships/hyperlink" Target="http://www.wipo.int/madrid/es/highlights/" TargetMode="External"/><Relationship Id="rId10" Type="http://schemas.openxmlformats.org/officeDocument/2006/relationships/hyperlink" Target="http://www.wipo.int/madrid/es/" TargetMode="External"/><Relationship Id="rId4" Type="http://schemas.openxmlformats.org/officeDocument/2006/relationships/hyperlink" Target="http://www.wipo.int/madrid/en/news/" TargetMode="External"/><Relationship Id="rId9" Type="http://schemas.openxmlformats.org/officeDocument/2006/relationships/hyperlink" Target="http://www.wipo.int/madrid/fr/" TargetMode="External"/><Relationship Id="rId14" Type="http://schemas.openxmlformats.org/officeDocument/2006/relationships/hyperlink" Target="http://www.wipo.int/madrid/fr/highlights/"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2</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55602" eaLnBrk="0" hangingPunct="0">
              <a:spcBef>
                <a:spcPct val="30000"/>
              </a:spcBef>
              <a:defRPr sz="1200">
                <a:solidFill>
                  <a:schemeClr val="tx1"/>
                </a:solidFill>
                <a:latin typeface="Arial" pitchFamily="34" charset="0"/>
                <a:cs typeface="Arial" pitchFamily="34" charset="0"/>
              </a:defRPr>
            </a:lvl1pPr>
            <a:lvl2pPr marL="803992" indent="-309345" defTabSz="955602" eaLnBrk="0" hangingPunct="0">
              <a:spcBef>
                <a:spcPct val="30000"/>
              </a:spcBef>
              <a:defRPr sz="1200">
                <a:solidFill>
                  <a:schemeClr val="tx1"/>
                </a:solidFill>
                <a:latin typeface="Arial" pitchFamily="34" charset="0"/>
                <a:cs typeface="Arial" pitchFamily="34" charset="0"/>
              </a:defRPr>
            </a:lvl2pPr>
            <a:lvl3pPr marL="1237381" indent="-246557" defTabSz="955602" eaLnBrk="0" hangingPunct="0">
              <a:spcBef>
                <a:spcPct val="30000"/>
              </a:spcBef>
              <a:defRPr sz="1200">
                <a:solidFill>
                  <a:schemeClr val="tx1"/>
                </a:solidFill>
                <a:latin typeface="Arial" pitchFamily="34" charset="0"/>
                <a:cs typeface="Arial" pitchFamily="34" charset="0"/>
              </a:defRPr>
            </a:lvl3pPr>
            <a:lvl4pPr marL="1733559" indent="-246557" defTabSz="955602" eaLnBrk="0" hangingPunct="0">
              <a:spcBef>
                <a:spcPct val="30000"/>
              </a:spcBef>
              <a:defRPr sz="1200">
                <a:solidFill>
                  <a:schemeClr val="tx1"/>
                </a:solidFill>
                <a:latin typeface="Arial" pitchFamily="34" charset="0"/>
                <a:cs typeface="Arial" pitchFamily="34" charset="0"/>
              </a:defRPr>
            </a:lvl4pPr>
            <a:lvl5pPr marL="2228206" indent="-246557" defTabSz="955602" eaLnBrk="0" hangingPunct="0">
              <a:spcBef>
                <a:spcPct val="30000"/>
              </a:spcBef>
              <a:defRPr sz="1200">
                <a:solidFill>
                  <a:schemeClr val="tx1"/>
                </a:solidFill>
                <a:latin typeface="Arial" pitchFamily="34" charset="0"/>
                <a:cs typeface="Arial" pitchFamily="34" charset="0"/>
              </a:defRPr>
            </a:lvl5pPr>
            <a:lvl6pPr marL="266925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6pPr>
            <a:lvl7pPr marL="3110300" indent="-246557" defTabSz="955602" eaLnBrk="0" fontAlgn="base" hangingPunct="0">
              <a:spcBef>
                <a:spcPct val="30000"/>
              </a:spcBef>
              <a:spcAft>
                <a:spcPct val="0"/>
              </a:spcAft>
              <a:defRPr sz="1200">
                <a:solidFill>
                  <a:schemeClr val="tx1"/>
                </a:solidFill>
                <a:latin typeface="Arial" pitchFamily="34" charset="0"/>
                <a:cs typeface="Arial" pitchFamily="34" charset="0"/>
              </a:defRPr>
            </a:lvl7pPr>
            <a:lvl8pPr marL="3551345" indent="-246557" defTabSz="955602" eaLnBrk="0" fontAlgn="base" hangingPunct="0">
              <a:spcBef>
                <a:spcPct val="30000"/>
              </a:spcBef>
              <a:spcAft>
                <a:spcPct val="0"/>
              </a:spcAft>
              <a:defRPr sz="1200">
                <a:solidFill>
                  <a:schemeClr val="tx1"/>
                </a:solidFill>
                <a:latin typeface="Arial" pitchFamily="34" charset="0"/>
                <a:cs typeface="Arial" pitchFamily="34" charset="0"/>
              </a:defRPr>
            </a:lvl8pPr>
            <a:lvl9pPr marL="399239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CF0F088-DF26-4B62-B404-93B46A9F67D6}" type="slidenum">
              <a:rPr lang="en-US" altLang="fr-FR" sz="1300">
                <a:solidFill>
                  <a:srgbClr val="000000"/>
                </a:solidFill>
              </a:rPr>
              <a:pPr eaLnBrk="1" hangingPunct="1">
                <a:spcBef>
                  <a:spcPct val="0"/>
                </a:spcBef>
              </a:pPr>
              <a:t>47</a:t>
            </a:fld>
            <a:endParaRPr lang="en-US" altLang="fr-FR" sz="1300" dirty="0">
              <a:solidFill>
                <a:srgbClr val="000000"/>
              </a:solidFill>
            </a:endParaRPr>
          </a:p>
        </p:txBody>
      </p:sp>
      <p:sp>
        <p:nvSpPr>
          <p:cNvPr id="169987" name="Rectangle 2"/>
          <p:cNvSpPr>
            <a:spLocks noGrp="1" noRot="1" noChangeAspect="1" noChangeArrowheads="1" noTextEdit="1"/>
          </p:cNvSpPr>
          <p:nvPr>
            <p:ph type="sldImg"/>
          </p:nvPr>
        </p:nvSpPr>
        <p:spPr>
          <a:xfrm>
            <a:off x="917575" y="744538"/>
            <a:ext cx="4962525" cy="3722687"/>
          </a:xfrm>
          <a:ln/>
        </p:spPr>
      </p:sp>
      <p:sp>
        <p:nvSpPr>
          <p:cNvPr id="169988" name="Rectangle 3"/>
          <p:cNvSpPr>
            <a:spLocks noGrp="1" noChangeArrowheads="1"/>
          </p:cNvSpPr>
          <p:nvPr>
            <p:ph type="body" idx="1"/>
          </p:nvPr>
        </p:nvSpPr>
        <p:spPr>
          <a:noFill/>
        </p:spPr>
        <p:txBody>
          <a:bodyPr/>
          <a:lstStyle/>
          <a:p>
            <a:pPr eaLnBrk="1" hangingPunct="1"/>
            <a:endParaRPr lang="fr-FR" altLang="fr-FR" dirty="0"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55602" eaLnBrk="0" hangingPunct="0">
              <a:spcBef>
                <a:spcPct val="30000"/>
              </a:spcBef>
              <a:defRPr sz="1200">
                <a:solidFill>
                  <a:schemeClr val="tx1"/>
                </a:solidFill>
                <a:latin typeface="Arial" pitchFamily="34" charset="0"/>
                <a:cs typeface="Arial" pitchFamily="34" charset="0"/>
              </a:defRPr>
            </a:lvl1pPr>
            <a:lvl2pPr marL="803992" indent="-309345" defTabSz="955602" eaLnBrk="0" hangingPunct="0">
              <a:spcBef>
                <a:spcPct val="30000"/>
              </a:spcBef>
              <a:defRPr sz="1200">
                <a:solidFill>
                  <a:schemeClr val="tx1"/>
                </a:solidFill>
                <a:latin typeface="Arial" pitchFamily="34" charset="0"/>
                <a:cs typeface="Arial" pitchFamily="34" charset="0"/>
              </a:defRPr>
            </a:lvl2pPr>
            <a:lvl3pPr marL="1237381" indent="-246557" defTabSz="955602" eaLnBrk="0" hangingPunct="0">
              <a:spcBef>
                <a:spcPct val="30000"/>
              </a:spcBef>
              <a:defRPr sz="1200">
                <a:solidFill>
                  <a:schemeClr val="tx1"/>
                </a:solidFill>
                <a:latin typeface="Arial" pitchFamily="34" charset="0"/>
                <a:cs typeface="Arial" pitchFamily="34" charset="0"/>
              </a:defRPr>
            </a:lvl3pPr>
            <a:lvl4pPr marL="1733559" indent="-246557" defTabSz="955602" eaLnBrk="0" hangingPunct="0">
              <a:spcBef>
                <a:spcPct val="30000"/>
              </a:spcBef>
              <a:defRPr sz="1200">
                <a:solidFill>
                  <a:schemeClr val="tx1"/>
                </a:solidFill>
                <a:latin typeface="Arial" pitchFamily="34" charset="0"/>
                <a:cs typeface="Arial" pitchFamily="34" charset="0"/>
              </a:defRPr>
            </a:lvl4pPr>
            <a:lvl5pPr marL="2228206" indent="-246557" defTabSz="955602" eaLnBrk="0" hangingPunct="0">
              <a:spcBef>
                <a:spcPct val="30000"/>
              </a:spcBef>
              <a:defRPr sz="1200">
                <a:solidFill>
                  <a:schemeClr val="tx1"/>
                </a:solidFill>
                <a:latin typeface="Arial" pitchFamily="34" charset="0"/>
                <a:cs typeface="Arial" pitchFamily="34" charset="0"/>
              </a:defRPr>
            </a:lvl5pPr>
            <a:lvl6pPr marL="266925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6pPr>
            <a:lvl7pPr marL="3110300" indent="-246557" defTabSz="955602" eaLnBrk="0" fontAlgn="base" hangingPunct="0">
              <a:spcBef>
                <a:spcPct val="30000"/>
              </a:spcBef>
              <a:spcAft>
                <a:spcPct val="0"/>
              </a:spcAft>
              <a:defRPr sz="1200">
                <a:solidFill>
                  <a:schemeClr val="tx1"/>
                </a:solidFill>
                <a:latin typeface="Arial" pitchFamily="34" charset="0"/>
                <a:cs typeface="Arial" pitchFamily="34" charset="0"/>
              </a:defRPr>
            </a:lvl7pPr>
            <a:lvl8pPr marL="3551345" indent="-246557" defTabSz="955602" eaLnBrk="0" fontAlgn="base" hangingPunct="0">
              <a:spcBef>
                <a:spcPct val="30000"/>
              </a:spcBef>
              <a:spcAft>
                <a:spcPct val="0"/>
              </a:spcAft>
              <a:defRPr sz="1200">
                <a:solidFill>
                  <a:schemeClr val="tx1"/>
                </a:solidFill>
                <a:latin typeface="Arial" pitchFamily="34" charset="0"/>
                <a:cs typeface="Arial" pitchFamily="34" charset="0"/>
              </a:defRPr>
            </a:lvl8pPr>
            <a:lvl9pPr marL="399239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CF0F088-DF26-4B62-B404-93B46A9F67D6}" type="slidenum">
              <a:rPr lang="en-US" altLang="fr-FR" sz="1300">
                <a:solidFill>
                  <a:srgbClr val="000000"/>
                </a:solidFill>
              </a:rPr>
              <a:pPr eaLnBrk="1" hangingPunct="1">
                <a:spcBef>
                  <a:spcPct val="0"/>
                </a:spcBef>
              </a:pPr>
              <a:t>48</a:t>
            </a:fld>
            <a:endParaRPr lang="en-US" altLang="fr-FR" sz="1300" dirty="0">
              <a:solidFill>
                <a:srgbClr val="000000"/>
              </a:solidFill>
            </a:endParaRPr>
          </a:p>
        </p:txBody>
      </p:sp>
      <p:sp>
        <p:nvSpPr>
          <p:cNvPr id="169987" name="Rectangle 2"/>
          <p:cNvSpPr>
            <a:spLocks noGrp="1" noRot="1" noChangeAspect="1" noChangeArrowheads="1" noTextEdit="1"/>
          </p:cNvSpPr>
          <p:nvPr>
            <p:ph type="sldImg"/>
          </p:nvPr>
        </p:nvSpPr>
        <p:spPr>
          <a:xfrm>
            <a:off x="917575" y="744538"/>
            <a:ext cx="4962525" cy="3722687"/>
          </a:xfrm>
          <a:ln/>
        </p:spPr>
      </p:sp>
      <p:sp>
        <p:nvSpPr>
          <p:cNvPr id="169988" name="Rectangle 3"/>
          <p:cNvSpPr>
            <a:spLocks noGrp="1" noChangeArrowheads="1"/>
          </p:cNvSpPr>
          <p:nvPr>
            <p:ph type="body" idx="1"/>
          </p:nvPr>
        </p:nvSpPr>
        <p:spPr>
          <a:noFill/>
        </p:spPr>
        <p:txBody>
          <a:bodyPr/>
          <a:lstStyle/>
          <a:p>
            <a:pPr eaLnBrk="1" hangingPunct="1"/>
            <a:endParaRPr lang="fr-FR" altLang="fr-FR" dirty="0"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54</a:t>
            </a:fld>
            <a:endParaRPr lang="fr-FR" altLang="en-US"/>
          </a:p>
        </p:txBody>
      </p:sp>
      <p:sp>
        <p:nvSpPr>
          <p:cNvPr id="7270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3C68C44-CDB6-4FA6-959B-BCEC4866B926}" type="slidenum">
              <a:rPr lang="fr-FR" altLang="en-US"/>
              <a:pPr/>
              <a:t>55</a:t>
            </a:fld>
            <a:endParaRPr lang="fr-FR" altLang="en-US"/>
          </a:p>
        </p:txBody>
      </p:sp>
      <p:sp>
        <p:nvSpPr>
          <p:cNvPr id="7372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5A3A742-942B-4BE7-A843-3B14F0F40EDE}" type="slidenum">
              <a:rPr lang="fr-FR" altLang="en-US"/>
              <a:pPr/>
              <a:t>56</a:t>
            </a:fld>
            <a:endParaRPr lang="fr-FR" altLang="en-US"/>
          </a:p>
        </p:txBody>
      </p:sp>
      <p:sp>
        <p:nvSpPr>
          <p:cNvPr id="7475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57</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58</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3</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6EDAED-F79F-4F98-AC87-EE6DAFE1B373}" type="slidenum">
              <a:rPr lang="fr-FR" altLang="en-US"/>
              <a:pPr/>
              <a:t>59</a:t>
            </a:fld>
            <a:endParaRPr lang="fr-FR" altLang="en-US"/>
          </a:p>
        </p:txBody>
      </p:sp>
      <p:sp>
        <p:nvSpPr>
          <p:cNvPr id="7680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3C307A-3B10-40BE-B75D-61A9C2B91AE1}" type="slidenum">
              <a:rPr lang="fr-FR" altLang="en-US"/>
              <a:pPr/>
              <a:t>60</a:t>
            </a:fld>
            <a:endParaRPr lang="fr-FR" altLang="en-US"/>
          </a:p>
        </p:txBody>
      </p:sp>
      <p:sp>
        <p:nvSpPr>
          <p:cNvPr id="7987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63</a:t>
            </a:fld>
            <a:endParaRPr lang="fr-FR" altLang="en-US"/>
          </a:p>
        </p:txBody>
      </p:sp>
    </p:spTree>
    <p:extLst>
      <p:ext uri="{BB962C8B-B14F-4D97-AF65-F5344CB8AC3E}">
        <p14:creationId xmlns:p14="http://schemas.microsoft.com/office/powerpoint/2010/main" val="3977603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BDD612F-D51D-4346-BF1C-A88F3D9E2CCC}" type="slidenum">
              <a:rPr lang="fr-FR" altLang="en-US"/>
              <a:pPr/>
              <a:t>66</a:t>
            </a:fld>
            <a:endParaRPr lang="fr-FR" altLang="en-US"/>
          </a:p>
        </p:txBody>
      </p:sp>
      <p:sp>
        <p:nvSpPr>
          <p:cNvPr id="8089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04764C6-F1A6-49B2-8E67-4B2165C43CB9}" type="slidenum">
              <a:rPr lang="fr-FR" altLang="en-US"/>
              <a:pPr/>
              <a:t>67</a:t>
            </a:fld>
            <a:endParaRPr lang="fr-FR" altLang="en-US"/>
          </a:p>
        </p:txBody>
      </p:sp>
      <p:sp>
        <p:nvSpPr>
          <p:cNvPr id="8192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68</a:t>
            </a:fld>
            <a:endParaRPr lang="fr-FR" altLang="en-US"/>
          </a:p>
        </p:txBody>
      </p:sp>
    </p:spTree>
    <p:extLst>
      <p:ext uri="{BB962C8B-B14F-4D97-AF65-F5344CB8AC3E}">
        <p14:creationId xmlns:p14="http://schemas.microsoft.com/office/powerpoint/2010/main" val="4287696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73</a:t>
            </a:fld>
            <a:endParaRPr lang="fr-FR" altLang="en-US"/>
          </a:p>
        </p:txBody>
      </p:sp>
      <p:sp>
        <p:nvSpPr>
          <p:cNvPr id="8704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76</a:t>
            </a:fld>
            <a:endParaRPr lang="fr-FR" altLang="en-US"/>
          </a:p>
        </p:txBody>
      </p:sp>
      <p:sp>
        <p:nvSpPr>
          <p:cNvPr id="8704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98D9681F-5CB1-4444-B049-E2573BF769DA}" type="slidenum">
              <a:rPr lang="fr-FR" altLang="en-US"/>
              <a:pPr/>
              <a:t>77</a:t>
            </a:fld>
            <a:endParaRPr lang="fr-FR" altLang="en-US"/>
          </a:p>
        </p:txBody>
      </p:sp>
      <p:sp>
        <p:nvSpPr>
          <p:cNvPr id="8908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0" y="0"/>
            <a:ext cx="1428" cy="14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pPr>
            <a:endParaRPr lang="fr-FR" altLang="en-US" sz="1800" dirty="0">
              <a:latin typeface="Arial" charset="0"/>
              <a:ea typeface="Microsoft YaHei" charset="-122"/>
            </a:endParaRPr>
          </a:p>
        </p:txBody>
      </p:sp>
      <p:sp>
        <p:nvSpPr>
          <p:cNvPr id="89091" name="Text Box 3"/>
          <p:cNvSpPr txBox="1">
            <a:spLocks noChangeArrowheads="1"/>
          </p:cNvSpPr>
          <p:nvPr/>
        </p:nvSpPr>
        <p:spPr bwMode="auto">
          <a:xfrm>
            <a:off x="0" y="0"/>
            <a:ext cx="1428" cy="1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467" tIns="41234" rIns="82467" bIns="41234"/>
          <a:lstStyle/>
          <a:p>
            <a:pPr>
              <a:spcBef>
                <a:spcPts val="1100"/>
              </a:spcBef>
            </a:pPr>
            <a:fld id="{F1A7BA50-7571-42F2-B6F2-CEE7C4D6EBB0}" type="slidenum">
              <a:rPr lang="fr-FR" altLang="en-US" sz="2200">
                <a:solidFill>
                  <a:srgbClr val="000000"/>
                </a:solidFill>
              </a:rPr>
              <a:pPr>
                <a:spcBef>
                  <a:spcPts val="1100"/>
                </a:spcBef>
              </a:pPr>
              <a:t>77</a:t>
            </a:fld>
            <a:endParaRPr lang="fr-FR" altLang="en-US" sz="2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81</a:t>
            </a:fld>
            <a:endParaRPr lang="fr-FR" altLang="en-US"/>
          </a:p>
        </p:txBody>
      </p:sp>
      <p:sp>
        <p:nvSpPr>
          <p:cNvPr id="8704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solidFill>
                  <a:prstClr val="black"/>
                </a:solidFill>
              </a:rPr>
              <a:pPr eaLnBrk="1" hangingPunct="1"/>
              <a:t>4</a:t>
            </a:fld>
            <a:endParaRPr lang="en-US" sz="1200" dirty="0">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6821ABF-2723-4A0D-925E-4FD7F82882F3}" type="slidenum">
              <a:rPr lang="fr-FR" altLang="en-US"/>
              <a:pPr/>
              <a:t>89</a:t>
            </a:fld>
            <a:endParaRPr lang="fr-FR" altLang="en-US"/>
          </a:p>
        </p:txBody>
      </p:sp>
      <p:sp>
        <p:nvSpPr>
          <p:cNvPr id="9830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90</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6078941-97FB-43D1-B9AB-F5C8623E0DF2}" type="slidenum">
              <a:rPr lang="fr-FR" altLang="en-US"/>
              <a:pPr/>
              <a:t>91</a:t>
            </a:fld>
            <a:endParaRPr lang="fr-FR" altLang="en-US"/>
          </a:p>
        </p:txBody>
      </p:sp>
      <p:sp>
        <p:nvSpPr>
          <p:cNvPr id="9216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6100578-B5A2-4F3D-AC6E-C8193B165EE7}" type="slidenum">
              <a:rPr lang="fr-FR" altLang="en-US"/>
              <a:pPr/>
              <a:t>92</a:t>
            </a:fld>
            <a:endParaRPr lang="fr-FR" altLang="en-US"/>
          </a:p>
        </p:txBody>
      </p:sp>
      <p:sp>
        <p:nvSpPr>
          <p:cNvPr id="9318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95</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96</a:t>
            </a:fld>
            <a:endParaRPr lang="fr-FR" altLang="en-US"/>
          </a:p>
        </p:txBody>
      </p:sp>
      <p:sp>
        <p:nvSpPr>
          <p:cNvPr id="10035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97</a:t>
            </a:fld>
            <a:endParaRPr lang="fr-FR" altLang="en-US"/>
          </a:p>
        </p:txBody>
      </p:sp>
    </p:spTree>
    <p:extLst>
      <p:ext uri="{BB962C8B-B14F-4D97-AF65-F5344CB8AC3E}">
        <p14:creationId xmlns:p14="http://schemas.microsoft.com/office/powerpoint/2010/main" val="3122653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2CF676E-5992-4CB7-A842-F5EFF837C1B1}" type="slidenum">
              <a:rPr lang="fr-FR" altLang="en-US" smtClean="0">
                <a:solidFill>
                  <a:srgbClr val="000000"/>
                </a:solidFill>
                <a:latin typeface="Times New Roman" pitchFamily="16" charset="0"/>
              </a:rPr>
              <a:pPr eaLnBrk="1"/>
              <a:t>98</a:t>
            </a:fld>
            <a:endParaRPr lang="fr-FR" altLang="en-US">
              <a:solidFill>
                <a:srgbClr val="000000"/>
              </a:solidFill>
              <a:latin typeface="Times New Roman" pitchFamily="16" charset="0"/>
            </a:endParaRPr>
          </a:p>
        </p:txBody>
      </p:sp>
      <p:sp>
        <p:nvSpPr>
          <p:cNvPr id="21507"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aseline="0" dirty="0" smtClean="0"/>
              <a:t> </a:t>
            </a:r>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99</a:t>
            </a:fld>
            <a:endParaRPr lang="fr-FR" altLang="en-US"/>
          </a:p>
        </p:txBody>
      </p:sp>
    </p:spTree>
    <p:extLst>
      <p:ext uri="{BB962C8B-B14F-4D97-AF65-F5344CB8AC3E}">
        <p14:creationId xmlns:p14="http://schemas.microsoft.com/office/powerpoint/2010/main" val="3105488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B02E35B2-36EF-4068-92F1-74D8F3F00D2E}" type="slidenum">
              <a:rPr lang="fr-FR" altLang="en-US" smtClean="0">
                <a:solidFill>
                  <a:srgbClr val="000000"/>
                </a:solidFill>
                <a:latin typeface="Times New Roman" pitchFamily="16" charset="0"/>
              </a:rPr>
              <a:pPr eaLnBrk="1"/>
              <a:t>101</a:t>
            </a:fld>
            <a:endParaRPr lang="fr-FR" altLang="en-US">
              <a:solidFill>
                <a:srgbClr val="000000"/>
              </a:solidFill>
              <a:latin typeface="Times New Roman" pitchFamily="16" charset="0"/>
            </a:endParaRPr>
          </a:p>
        </p:txBody>
      </p:sp>
      <p:sp>
        <p:nvSpPr>
          <p:cNvPr id="22531"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F42435-67A3-47D6-AA54-01E9B5269925}" type="slidenum">
              <a:rPr lang="fr-FR" smtClean="0"/>
              <a:t>6</a:t>
            </a:fld>
            <a:endParaRPr lang="fr-FR"/>
          </a:p>
        </p:txBody>
      </p:sp>
    </p:spTree>
    <p:extLst>
      <p:ext uri="{BB962C8B-B14F-4D97-AF65-F5344CB8AC3E}">
        <p14:creationId xmlns:p14="http://schemas.microsoft.com/office/powerpoint/2010/main" val="605042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536D8171-D4B5-44CB-8400-22A505D90105}" type="slidenum">
              <a:rPr lang="fr-FR" altLang="en-US" smtClean="0">
                <a:solidFill>
                  <a:srgbClr val="000000"/>
                </a:solidFill>
                <a:latin typeface="Times New Roman" pitchFamily="16" charset="0"/>
              </a:rPr>
              <a:pPr eaLnBrk="1"/>
              <a:t>102</a:t>
            </a:fld>
            <a:endParaRPr lang="fr-FR" altLang="en-US">
              <a:solidFill>
                <a:srgbClr val="000000"/>
              </a:solidFill>
              <a:latin typeface="Times New Roman" pitchFamily="16" charset="0"/>
            </a:endParaRPr>
          </a:p>
        </p:txBody>
      </p:sp>
      <p:sp>
        <p:nvSpPr>
          <p:cNvPr id="23555"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83DA484D-1442-4E66-BEE5-A2756B731E8F}" type="slidenum">
              <a:rPr lang="fr-FR" altLang="en-US" smtClean="0">
                <a:solidFill>
                  <a:srgbClr val="000000"/>
                </a:solidFill>
                <a:latin typeface="Times New Roman" pitchFamily="16" charset="0"/>
              </a:rPr>
              <a:pPr eaLnBrk="1"/>
              <a:t>103</a:t>
            </a:fld>
            <a:endParaRPr lang="fr-FR" altLang="en-US">
              <a:solidFill>
                <a:srgbClr val="000000"/>
              </a:solidFill>
              <a:latin typeface="Times New Roman" pitchFamily="16" charset="0"/>
            </a:endParaRPr>
          </a:p>
        </p:txBody>
      </p:sp>
      <p:sp>
        <p:nvSpPr>
          <p:cNvPr id="24579"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8904DCA3-2D85-4A53-8EC0-A7F39C6C24BD}" type="slidenum">
              <a:rPr lang="fr-FR" altLang="en-US" smtClean="0">
                <a:solidFill>
                  <a:srgbClr val="000000"/>
                </a:solidFill>
                <a:latin typeface="Times New Roman" pitchFamily="16" charset="0"/>
              </a:rPr>
              <a:pPr eaLnBrk="1"/>
              <a:t>105</a:t>
            </a:fld>
            <a:endParaRPr lang="fr-FR" altLang="en-US">
              <a:solidFill>
                <a:srgbClr val="000000"/>
              </a:solidFill>
              <a:latin typeface="Times New Roman" pitchFamily="16" charset="0"/>
            </a:endParaRPr>
          </a:p>
        </p:txBody>
      </p:sp>
      <p:sp>
        <p:nvSpPr>
          <p:cNvPr id="25603"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A53B3157-5FFA-49D5-8CAA-BA3B7B65D2C4}" type="slidenum">
              <a:rPr lang="fr-FR" altLang="en-US" smtClean="0">
                <a:solidFill>
                  <a:srgbClr val="000000"/>
                </a:solidFill>
                <a:latin typeface="Times New Roman" pitchFamily="16" charset="0"/>
              </a:rPr>
              <a:pPr eaLnBrk="1"/>
              <a:t>106</a:t>
            </a:fld>
            <a:endParaRPr lang="fr-FR" altLang="en-US">
              <a:solidFill>
                <a:srgbClr val="000000"/>
              </a:solidFill>
              <a:latin typeface="Times New Roman" pitchFamily="16" charset="0"/>
            </a:endParaRPr>
          </a:p>
        </p:txBody>
      </p:sp>
      <p:sp>
        <p:nvSpPr>
          <p:cNvPr id="26627"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9741DCEF-BAC6-452C-B944-416D8246121B}" type="slidenum">
              <a:rPr lang="fr-FR" altLang="en-US" smtClean="0">
                <a:solidFill>
                  <a:srgbClr val="000000"/>
                </a:solidFill>
                <a:latin typeface="Times New Roman" pitchFamily="16" charset="0"/>
              </a:rPr>
              <a:pPr eaLnBrk="1"/>
              <a:t>107</a:t>
            </a:fld>
            <a:endParaRPr lang="fr-FR" altLang="en-US">
              <a:solidFill>
                <a:srgbClr val="000000"/>
              </a:solidFill>
              <a:latin typeface="Times New Roman" pitchFamily="16" charset="0"/>
            </a:endParaRPr>
          </a:p>
        </p:txBody>
      </p:sp>
      <p:sp>
        <p:nvSpPr>
          <p:cNvPr id="27651"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CA18ABAD-D0C7-4940-A5F0-A2B82F0E7C9C}" type="slidenum">
              <a:rPr lang="fr-FR" altLang="en-US" smtClean="0">
                <a:solidFill>
                  <a:srgbClr val="000000"/>
                </a:solidFill>
                <a:latin typeface="Times New Roman" pitchFamily="16" charset="0"/>
              </a:rPr>
              <a:pPr eaLnBrk="1"/>
              <a:t>108</a:t>
            </a:fld>
            <a:endParaRPr lang="fr-FR" altLang="en-US">
              <a:solidFill>
                <a:srgbClr val="000000"/>
              </a:solidFill>
              <a:latin typeface="Times New Roman" pitchFamily="16" charset="0"/>
            </a:endParaRPr>
          </a:p>
        </p:txBody>
      </p:sp>
      <p:sp>
        <p:nvSpPr>
          <p:cNvPr id="28675"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109</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110</a:t>
            </a:fld>
            <a:endParaRPr lang="fr-FR" altLang="en-US"/>
          </a:p>
        </p:txBody>
      </p:sp>
      <p:sp>
        <p:nvSpPr>
          <p:cNvPr id="10035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111</a:t>
            </a:fld>
            <a:endParaRPr lang="fr-FR" altLang="en-US"/>
          </a:p>
        </p:txBody>
      </p:sp>
      <p:sp>
        <p:nvSpPr>
          <p:cNvPr id="10035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114</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7A76648-010D-4392-8803-ED3C2EAA0F24}" type="slidenum">
              <a:rPr lang="fr-FR" altLang="en-US"/>
              <a:pPr/>
              <a:t>115</a:t>
            </a:fld>
            <a:endParaRPr lang="fr-FR" altLang="en-US"/>
          </a:p>
        </p:txBody>
      </p:sp>
      <p:sp>
        <p:nvSpPr>
          <p:cNvPr id="11366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D51FA7A-EDC6-484D-85DE-61A0F52C7647}" type="slidenum">
              <a:rPr lang="fr-FR" altLang="en-US"/>
              <a:pPr/>
              <a:t>116</a:t>
            </a:fld>
            <a:endParaRPr lang="fr-FR" altLang="en-US"/>
          </a:p>
        </p:txBody>
      </p:sp>
      <p:sp>
        <p:nvSpPr>
          <p:cNvPr id="11468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922AA1-D568-4041-91EA-A42FEA66EDF7}" type="slidenum">
              <a:rPr lang="fr-FR" altLang="en-US"/>
              <a:pPr/>
              <a:t>117</a:t>
            </a:fld>
            <a:endParaRPr lang="fr-FR" altLang="en-US"/>
          </a:p>
        </p:txBody>
      </p:sp>
      <p:sp>
        <p:nvSpPr>
          <p:cNvPr id="11571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118</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119</a:t>
            </a:fld>
            <a:endParaRPr lang="fr-FR" altLang="en-US"/>
          </a:p>
        </p:txBody>
      </p:sp>
    </p:spTree>
    <p:extLst>
      <p:ext uri="{BB962C8B-B14F-4D97-AF65-F5344CB8AC3E}">
        <p14:creationId xmlns:p14="http://schemas.microsoft.com/office/powerpoint/2010/main" val="15392154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120</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D0A3F77-2D4F-4F65-ADF0-0B5469C864B8}" type="slidenum">
              <a:rPr lang="fr-FR" altLang="en-US"/>
              <a:pPr/>
              <a:t>121</a:t>
            </a:fld>
            <a:endParaRPr lang="fr-FR" altLang="en-US"/>
          </a:p>
        </p:txBody>
      </p:sp>
      <p:sp>
        <p:nvSpPr>
          <p:cNvPr id="14028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xfrm>
            <a:off x="920750" y="747713"/>
            <a:ext cx="4956175" cy="3717925"/>
          </a:xfrm>
          <a:ln/>
        </p:spPr>
      </p:sp>
      <p:sp>
        <p:nvSpPr>
          <p:cNvPr id="285699"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15988" y="742950"/>
            <a:ext cx="4965700" cy="3724275"/>
          </a:xfrm>
          <a:ln/>
        </p:spPr>
      </p:sp>
      <p:sp>
        <p:nvSpPr>
          <p:cNvPr id="70659" name="Rectangle 3"/>
          <p:cNvSpPr>
            <a:spLocks noGrp="1" noChangeArrowheads="1"/>
          </p:cNvSpPr>
          <p:nvPr>
            <p:ph type="body" idx="1"/>
          </p:nvPr>
        </p:nvSpPr>
        <p:spPr>
          <a:xfrm>
            <a:off x="906463" y="4716463"/>
            <a:ext cx="4984750" cy="4467225"/>
          </a:xfrm>
          <a:noFill/>
        </p:spPr>
        <p:txBody>
          <a:bodyPr/>
          <a:lstStyle/>
          <a:p>
            <a:r>
              <a:rPr lang="en-US" altLang="en-US" smtClean="0"/>
              <a:t>Agreement and Protocol are independent, parallel treaties.  A state may be</a:t>
            </a:r>
          </a:p>
          <a:p>
            <a:r>
              <a:rPr lang="en-US" altLang="en-US" smtClean="0"/>
              <a:t> party  to either or both.  An IGO may be party to the Protocol.</a:t>
            </a:r>
          </a:p>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050"/>
          <p:cNvSpPr>
            <a:spLocks noGrp="1" noChangeArrowheads="1"/>
          </p:cNvSpPr>
          <p:nvPr>
            <p:ph type="body" idx="1"/>
          </p:nvPr>
        </p:nvSpPr>
        <p:spPr>
          <a:xfrm>
            <a:off x="1066800" y="4729163"/>
            <a:ext cx="4662488" cy="4795837"/>
          </a:xfrm>
          <a:noFill/>
        </p:spPr>
        <p:txBody>
          <a:bodyPr/>
          <a:lstStyle/>
          <a:p>
            <a:endParaRPr lang="en-US" altLang="en-US" smtClean="0"/>
          </a:p>
        </p:txBody>
      </p:sp>
      <p:sp>
        <p:nvSpPr>
          <p:cNvPr id="75779" name="Rectangle 2051"/>
          <p:cNvSpPr>
            <a:spLocks noGrp="1" noRot="1" noChangeAspect="1" noChangeArrowheads="1" noTextEdit="1"/>
          </p:cNvSpPr>
          <p:nvPr>
            <p:ph type="sldImg"/>
          </p:nvPr>
        </p:nvSpPr>
        <p:spPr>
          <a:xfrm>
            <a:off x="920750" y="744538"/>
            <a:ext cx="4959350" cy="3719512"/>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74756" name="Slide Number Placeholder 3"/>
          <p:cNvSpPr>
            <a:spLocks noGrp="1"/>
          </p:cNvSpPr>
          <p:nvPr>
            <p:ph type="sldNum" sz="quarter" idx="4294967295"/>
          </p:nvPr>
        </p:nvSpPr>
        <p:spPr bwMode="auto">
          <a:xfrm>
            <a:off x="3849688" y="9428163"/>
            <a:ext cx="2946400" cy="496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30000"/>
              </a:spcBef>
              <a:defRPr sz="1200">
                <a:solidFill>
                  <a:schemeClr val="tx1"/>
                </a:solidFill>
                <a:latin typeface="Times New Roman" pitchFamily="18" charset="0"/>
              </a:defRPr>
            </a:lvl1pPr>
            <a:lvl2pPr marL="742950" indent="-285750" algn="l">
              <a:spcBef>
                <a:spcPct val="30000"/>
              </a:spcBef>
              <a:defRPr sz="1200">
                <a:solidFill>
                  <a:schemeClr val="tx1"/>
                </a:solidFill>
                <a:latin typeface="Times New Roman" pitchFamily="18" charset="0"/>
              </a:defRPr>
            </a:lvl2pPr>
            <a:lvl3pPr marL="1143000" indent="-228600" algn="l">
              <a:spcBef>
                <a:spcPct val="30000"/>
              </a:spcBef>
              <a:defRPr sz="1200">
                <a:solidFill>
                  <a:schemeClr val="tx1"/>
                </a:solidFill>
                <a:latin typeface="Times New Roman" pitchFamily="18" charset="0"/>
              </a:defRPr>
            </a:lvl3pPr>
            <a:lvl4pPr marL="1600200" indent="-228600" algn="l">
              <a:spcBef>
                <a:spcPct val="30000"/>
              </a:spcBef>
              <a:defRPr sz="1200">
                <a:solidFill>
                  <a:schemeClr val="tx1"/>
                </a:solidFill>
                <a:latin typeface="Times New Roman" pitchFamily="18" charset="0"/>
              </a:defRPr>
            </a:lvl4pPr>
            <a:lvl5pPr marL="2057400" indent="-228600" algn="l">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50000"/>
              </a:spcBef>
            </a:pPr>
            <a:fld id="{0E8B5C33-4668-4083-9113-482E23F91BBA}" type="slidenum">
              <a:rPr lang="en-US" altLang="en-US">
                <a:latin typeface="Arial" charset="0"/>
                <a:ea typeface="ＭＳ Ｐゴシック" pitchFamily="34" charset="-128"/>
                <a:cs typeface="Arial" charset="0"/>
              </a:rPr>
              <a:pPr algn="r" eaLnBrk="1" hangingPunct="1">
                <a:spcBef>
                  <a:spcPct val="50000"/>
                </a:spcBef>
              </a:pPr>
              <a:t>131</a:t>
            </a:fld>
            <a:endParaRPr lang="en-US" altLang="en-US">
              <a:latin typeface="Arial" charset="0"/>
              <a:ea typeface="ＭＳ Ｐゴシック" pitchFamily="34" charset="-128"/>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7F4AF6E8-7003-4A93-A786-0D168365F527}" type="slidenum">
              <a:rPr lang="en-US" altLang="en-US" sz="1200" smtClean="0"/>
              <a:pPr eaLnBrk="1" hangingPunct="1">
                <a:defRPr/>
              </a:pPr>
              <a:t>132</a:t>
            </a:fld>
            <a:endParaRPr lang="en-US" altLang="en-US" sz="12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fr-CH" altLang="en-US" dirty="0"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H" baseline="0" dirty="0" smtClean="0"/>
              <a:t>To </a:t>
            </a:r>
            <a:r>
              <a:rPr lang="fr-CH" baseline="0" dirty="0" err="1" smtClean="0"/>
              <a:t>be</a:t>
            </a:r>
            <a:r>
              <a:rPr lang="fr-CH" baseline="0" dirty="0" smtClean="0"/>
              <a:t> </a:t>
            </a:r>
            <a:r>
              <a:rPr lang="fr-CH" baseline="0" dirty="0" err="1" smtClean="0"/>
              <a:t>updated</a:t>
            </a:r>
            <a:r>
              <a:rPr lang="fr-CH" baseline="0" dirty="0" smtClean="0"/>
              <a:t> in April 2017</a:t>
            </a:r>
          </a:p>
          <a:p>
            <a:pPr marL="0" indent="0">
              <a:buFontTx/>
              <a:buNone/>
            </a:pPr>
            <a:r>
              <a:rPr lang="fr-CH" baseline="0" dirty="0" smtClean="0"/>
              <a:t>Source: Madrid </a:t>
            </a:r>
            <a:r>
              <a:rPr lang="fr-CH" baseline="0" dirty="0" err="1" smtClean="0"/>
              <a:t>Yearly</a:t>
            </a:r>
            <a:r>
              <a:rPr lang="fr-CH" baseline="0" dirty="0" smtClean="0"/>
              <a:t> </a:t>
            </a:r>
            <a:r>
              <a:rPr lang="fr-CH" baseline="0" dirty="0" err="1" smtClean="0"/>
              <a:t>Review</a:t>
            </a:r>
            <a:r>
              <a:rPr lang="fr-CH" baseline="0" dirty="0" smtClean="0"/>
              <a:t> 2016, WIPO publication No. 940</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133</a:t>
            </a:fld>
            <a:endParaRPr lang="en-US"/>
          </a:p>
        </p:txBody>
      </p:sp>
    </p:spTree>
    <p:extLst>
      <p:ext uri="{BB962C8B-B14F-4D97-AF65-F5344CB8AC3E}">
        <p14:creationId xmlns:p14="http://schemas.microsoft.com/office/powerpoint/2010/main" val="3326843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51275" y="9429751"/>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1B680BD0-2A33-4188-B2E6-8DCF3718C76F}" type="slidenum">
              <a:rPr lang="en-US" altLang="en-US">
                <a:ea typeface="ヒラギノ角ゴ Pro W3" charset="-128"/>
              </a:rPr>
              <a:pPr algn="r">
                <a:spcBef>
                  <a:spcPct val="0"/>
                </a:spcBef>
              </a:pPr>
              <a:t>137</a:t>
            </a:fld>
            <a:endParaRPr lang="en-US" altLang="en-US">
              <a:ea typeface="ヒラギノ角ゴ Pro W3" charset="-128"/>
            </a:endParaRPr>
          </a:p>
        </p:txBody>
      </p:sp>
      <p:sp>
        <p:nvSpPr>
          <p:cNvPr id="10243" name="Rectangle 2"/>
          <p:cNvSpPr>
            <a:spLocks noGrp="1" noRot="1" noChangeAspect="1" noChangeArrowheads="1" noTextEdit="1"/>
          </p:cNvSpPr>
          <p:nvPr>
            <p:ph type="sldImg"/>
          </p:nvPr>
        </p:nvSpPr>
        <p:spPr>
          <a:xfrm>
            <a:off x="919163" y="744538"/>
            <a:ext cx="4960937" cy="3721100"/>
          </a:xfrm>
          <a:ln/>
        </p:spPr>
      </p:sp>
      <p:sp>
        <p:nvSpPr>
          <p:cNvPr id="10244" name="Rectangle 3"/>
          <p:cNvSpPr>
            <a:spLocks noGrp="1" noChangeArrowheads="1"/>
          </p:cNvSpPr>
          <p:nvPr>
            <p:ph type="body" idx="1"/>
          </p:nvPr>
        </p:nvSpPr>
        <p:spPr>
          <a:xfrm>
            <a:off x="906463" y="4713289"/>
            <a:ext cx="4984750" cy="44688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9" tIns="45715" rIns="91429" bIns="45715"/>
          <a:lstStyle/>
          <a:p>
            <a:pPr>
              <a:spcBef>
                <a:spcPts val="1800"/>
              </a:spcBef>
              <a:defRPr/>
            </a:pPr>
            <a:endParaRPr lang="en-US" b="1" dirty="0">
              <a:ea typeface="MS PGothic" charset="0"/>
              <a:cs typeface="MS PGothic"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r-CH" b="1" baseline="0" smtClean="0">
                <a:solidFill>
                  <a:srgbClr val="FF0000"/>
                </a:solidFill>
              </a:rPr>
              <a:t>OPTIONAL SLIDE</a:t>
            </a:r>
          </a:p>
          <a:p>
            <a:pPr eaLnBrk="1" hangingPunct="1">
              <a:spcBef>
                <a:spcPct val="0"/>
              </a:spcBef>
            </a:pPr>
            <a:endParaRPr lang="en-US" sz="1200" kern="1200" dirty="0" smtClean="0">
              <a:solidFill>
                <a:schemeClr val="tx1"/>
              </a:solidFill>
              <a:effectLst/>
              <a:latin typeface="+mn-lt"/>
              <a:ea typeface="ＭＳ Ｐゴシック" charset="0"/>
              <a:cs typeface="+mn-cs"/>
            </a:endParaRPr>
          </a:p>
          <a:p>
            <a:pPr eaLnBrk="1" hangingPunct="1">
              <a:spcBef>
                <a:spcPct val="0"/>
              </a:spcBef>
            </a:pPr>
            <a:r>
              <a:rPr lang="en-US" sz="1200" kern="1200" dirty="0" smtClean="0">
                <a:solidFill>
                  <a:schemeClr val="tx1"/>
                </a:solidFill>
                <a:effectLst/>
                <a:latin typeface="+mn-lt"/>
                <a:ea typeface="ＭＳ Ｐゴシック" charset="0"/>
                <a:cs typeface="+mn-cs"/>
              </a:rPr>
              <a:t>Data provided</a:t>
            </a:r>
            <a:r>
              <a:rPr lang="en-US" sz="1200" kern="1200" baseline="0" dirty="0" smtClean="0">
                <a:solidFill>
                  <a:schemeClr val="tx1"/>
                </a:solidFill>
                <a:effectLst/>
                <a:latin typeface="+mn-lt"/>
                <a:ea typeface="ＭＳ Ｐゴシック" charset="0"/>
                <a:cs typeface="+mn-cs"/>
              </a:rPr>
              <a:t> by RSD and available under the MARKS shared drive at </a:t>
            </a:r>
            <a:r>
              <a:rPr lang="en-US" sz="1200" kern="1200" dirty="0" err="1" smtClean="0">
                <a:solidFill>
                  <a:schemeClr val="tx1"/>
                </a:solidFill>
                <a:effectLst/>
                <a:latin typeface="+mn-lt"/>
                <a:ea typeface="ＭＳ Ｐゴシック" charset="0"/>
                <a:cs typeface="+mn-cs"/>
              </a:rPr>
              <a:t>OrgIrst</a:t>
            </a:r>
            <a:r>
              <a:rPr lang="en-US" sz="1200" kern="1200" dirty="0" smtClean="0">
                <a:solidFill>
                  <a:schemeClr val="tx1"/>
                </a:solidFill>
                <a:effectLst/>
                <a:latin typeface="+mn-lt"/>
                <a:ea typeface="ＭＳ Ｐゴシック" charset="0"/>
                <a:cs typeface="+mn-cs"/>
              </a:rPr>
              <a:t>/Shared/Annual/Portfolios2015. </a:t>
            </a:r>
            <a:endParaRPr lang="en-US" altLang="en-US" dirty="0" smtClean="0">
              <a:ea typeface="ＭＳ Ｐゴシック" pitchFamily="34" charset="-128"/>
            </a:endParaRPr>
          </a:p>
          <a:p>
            <a:pPr eaLnBrk="1" hangingPunct="1">
              <a:spcBef>
                <a:spcPct val="0"/>
              </a:spcBef>
            </a:pPr>
            <a:endParaRPr lang="en-US" altLang="en-US" dirty="0" smtClean="0">
              <a:ea typeface="ＭＳ Ｐゴシック" pitchFamily="34" charset="-128"/>
            </a:endParaRPr>
          </a:p>
          <a:p>
            <a:r>
              <a:rPr lang="fr-CH" altLang="en-US" dirty="0" err="1" smtClean="0">
                <a:ea typeface="ＭＳ Ｐゴシック" pitchFamily="34" charset="-128"/>
              </a:rPr>
              <a:t>Some</a:t>
            </a:r>
            <a:r>
              <a:rPr lang="fr-CH" altLang="en-US" dirty="0" smtClean="0">
                <a:ea typeface="ＭＳ Ｐゴシック" pitchFamily="34" charset="-128"/>
              </a:rPr>
              <a:t> 80 per cent of Madrid </a:t>
            </a:r>
            <a:r>
              <a:rPr lang="fr-CH" altLang="en-US" dirty="0" err="1" smtClean="0">
                <a:ea typeface="ＭＳ Ｐゴシック" pitchFamily="34" charset="-128"/>
              </a:rPr>
              <a:t>users</a:t>
            </a:r>
            <a:r>
              <a:rPr lang="fr-CH" altLang="en-US" dirty="0" smtClean="0">
                <a:ea typeface="ＭＳ Ｐゴシック" pitchFamily="34" charset="-128"/>
              </a:rPr>
              <a:t> are </a:t>
            </a:r>
            <a:r>
              <a:rPr lang="fr-CH" altLang="en-US" dirty="0" err="1" smtClean="0">
                <a:ea typeface="ＭＳ Ｐゴシック" pitchFamily="34" charset="-128"/>
              </a:rPr>
              <a:t>small</a:t>
            </a:r>
            <a:r>
              <a:rPr lang="fr-CH" altLang="en-US" dirty="0" smtClean="0">
                <a:ea typeface="ＭＳ Ｐゴシック" pitchFamily="34" charset="-128"/>
              </a:rPr>
              <a:t> IP right </a:t>
            </a:r>
            <a:r>
              <a:rPr lang="fr-CH" altLang="en-US" dirty="0" err="1" smtClean="0">
                <a:ea typeface="ＭＳ Ｐゴシック" pitchFamily="34" charset="-128"/>
              </a:rPr>
              <a:t>holders</a:t>
            </a:r>
            <a:r>
              <a:rPr lang="fr-CH" altLang="en-US" dirty="0" smtClean="0">
                <a:ea typeface="ＭＳ Ｐゴシック" pitchFamily="34" charset="-128"/>
              </a:rPr>
              <a:t> </a:t>
            </a:r>
            <a:r>
              <a:rPr lang="fr-CH" altLang="en-US" dirty="0" err="1" smtClean="0">
                <a:ea typeface="ＭＳ Ｐゴシック" pitchFamily="34" charset="-128"/>
              </a:rPr>
              <a:t>with</a:t>
            </a:r>
            <a:r>
              <a:rPr lang="fr-CH" altLang="en-US" dirty="0" smtClean="0">
                <a:ea typeface="ＭＳ Ｐゴシック" pitchFamily="34" charset="-128"/>
              </a:rPr>
              <a:t> a portfolio of </a:t>
            </a:r>
            <a:r>
              <a:rPr lang="fr-CH" altLang="en-US" dirty="0" err="1" smtClean="0">
                <a:ea typeface="ＭＳ Ｐゴシック" pitchFamily="34" charset="-128"/>
              </a:rPr>
              <a:t>just</a:t>
            </a:r>
            <a:r>
              <a:rPr lang="fr-CH" altLang="en-US" dirty="0" smtClean="0">
                <a:ea typeface="ＭＳ Ｐゴシック" pitchFamily="34" charset="-128"/>
              </a:rPr>
              <a:t> one or </a:t>
            </a:r>
            <a:r>
              <a:rPr lang="fr-CH" altLang="en-US" dirty="0" err="1" smtClean="0">
                <a:ea typeface="ＭＳ Ｐゴシック" pitchFamily="34" charset="-128"/>
              </a:rPr>
              <a:t>two</a:t>
            </a:r>
            <a:r>
              <a:rPr lang="fr-CH" altLang="en-US" dirty="0" smtClean="0">
                <a:ea typeface="ＭＳ Ｐゴシック" pitchFamily="34" charset="-128"/>
              </a:rPr>
              <a:t> </a:t>
            </a:r>
            <a:r>
              <a:rPr lang="fr-CH" altLang="en-US" dirty="0" err="1" smtClean="0">
                <a:ea typeface="ＭＳ Ｐゴシック" pitchFamily="34" charset="-128"/>
              </a:rPr>
              <a:t>registered</a:t>
            </a:r>
            <a:r>
              <a:rPr lang="fr-CH" altLang="en-US" dirty="0" smtClean="0">
                <a:ea typeface="ＭＳ Ｐゴシック" pitchFamily="34" charset="-128"/>
              </a:rPr>
              <a:t> marks . </a:t>
            </a:r>
            <a:endParaRPr lang="en-US" altLang="en-US" dirty="0" smtClean="0">
              <a:ea typeface="ＭＳ Ｐゴシック"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ea typeface="ＭＳ Ｐゴシック" pitchFamily="34" charset="-128"/>
              </a:defRPr>
            </a:lvl1pPr>
            <a:lvl2pPr marL="742950" indent="-285750" algn="l" eaLnBrk="0" hangingPunct="0">
              <a:spcBef>
                <a:spcPct val="30000"/>
              </a:spcBef>
              <a:defRPr sz="1200">
                <a:solidFill>
                  <a:schemeClr val="tx1"/>
                </a:solidFill>
                <a:latin typeface="Calibri" pitchFamily="34" charset="0"/>
                <a:ea typeface="ＭＳ Ｐゴシック" pitchFamily="34" charset="-128"/>
              </a:defRPr>
            </a:lvl2pPr>
            <a:lvl3pPr marL="1143000" indent="-228600" algn="l" eaLnBrk="0" hangingPunct="0">
              <a:spcBef>
                <a:spcPct val="30000"/>
              </a:spcBef>
              <a:defRPr sz="1200">
                <a:solidFill>
                  <a:schemeClr val="tx1"/>
                </a:solidFill>
                <a:latin typeface="Calibri" pitchFamily="34" charset="0"/>
                <a:ea typeface="ＭＳ Ｐゴシック" pitchFamily="34" charset="-128"/>
              </a:defRPr>
            </a:lvl3pPr>
            <a:lvl4pPr marL="1600200" indent="-228600" algn="l" eaLnBrk="0" hangingPunct="0">
              <a:spcBef>
                <a:spcPct val="30000"/>
              </a:spcBef>
              <a:defRPr sz="1200">
                <a:solidFill>
                  <a:schemeClr val="tx1"/>
                </a:solidFill>
                <a:latin typeface="Calibri" pitchFamily="34" charset="0"/>
                <a:ea typeface="ＭＳ Ｐゴシック" pitchFamily="34" charset="-128"/>
              </a:defRPr>
            </a:lvl4pPr>
            <a:lvl5pPr marL="2057400" indent="-228600" algn="l"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50000"/>
              </a:spcBef>
            </a:pPr>
            <a:fld id="{7A8DE246-A8EE-41D2-A617-9E6FDEB4B935}" type="slidenum">
              <a:rPr lang="en-US" altLang="en-US" smtClean="0">
                <a:latin typeface="Arial" pitchFamily="34" charset="0"/>
                <a:cs typeface="Arial" pitchFamily="34" charset="0"/>
              </a:rPr>
              <a:pPr algn="r" eaLnBrk="1" hangingPunct="1">
                <a:spcBef>
                  <a:spcPct val="50000"/>
                </a:spcBef>
              </a:pPr>
              <a:t>138</a:t>
            </a:fld>
            <a:endParaRPr lang="en-US" altLang="en-US" smtClean="0">
              <a:latin typeface="Arial"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Top level navigation and messaging of the </a:t>
            </a:r>
            <a:r>
              <a:rPr lang="en-US" sz="1200" u="sng" kern="1200" dirty="0" smtClean="0">
                <a:solidFill>
                  <a:schemeClr val="tx1"/>
                </a:solidFill>
                <a:effectLst/>
                <a:latin typeface="+mn-lt"/>
                <a:ea typeface="+mn-ea"/>
                <a:cs typeface="+mn-cs"/>
                <a:hlinkClick r:id="rId3"/>
              </a:rPr>
              <a:t>Madrid web site</a:t>
            </a:r>
            <a:r>
              <a:rPr lang="en-US" sz="1200" kern="1200" dirty="0" smtClean="0">
                <a:solidFill>
                  <a:schemeClr val="tx1"/>
                </a:solidFill>
                <a:effectLst/>
                <a:latin typeface="+mn-lt"/>
                <a:ea typeface="+mn-ea"/>
                <a:cs typeface="+mn-cs"/>
              </a:rPr>
              <a:t> recently revamped.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u="sng" kern="1200" dirty="0" smtClean="0">
              <a:solidFill>
                <a:schemeClr val="tx1"/>
              </a:solidFill>
              <a:effectLst/>
              <a:latin typeface="+mn-lt"/>
              <a:ea typeface="+mn-ea"/>
              <a:cs typeface="+mn-cs"/>
              <a:hlinkClick r:id=""/>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u="sng" kern="1200" dirty="0" smtClean="0">
                <a:solidFill>
                  <a:schemeClr val="tx1"/>
                </a:solidFill>
                <a:effectLst/>
                <a:latin typeface="+mn-lt"/>
                <a:ea typeface="+mn-ea"/>
                <a:cs typeface="+mn-cs"/>
                <a:hlinkClick r:id=""/>
              </a:rPr>
              <a:t>For regular users</a:t>
            </a:r>
            <a:r>
              <a:rPr lang="en-US" sz="1200" kern="1200" dirty="0" smtClean="0">
                <a:solidFill>
                  <a:schemeClr val="tx1"/>
                </a:solidFill>
                <a:effectLst/>
                <a:latin typeface="+mn-lt"/>
                <a:ea typeface="+mn-ea"/>
                <a:cs typeface="+mn-cs"/>
              </a:rPr>
              <a:t>, tools and resources grouped according to the lifecycle of a mark – Search, File, Monitor and Manage. For prospective users, new pages created at the top of the homepage, including benefits, how the System works and FAQs. For new users, set of pages created on searching before filing and the pages on filing an application have been updated.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New Madrid web pages (key/</a:t>
            </a:r>
            <a:r>
              <a:rPr lang="en-US" sz="1200" kern="1200" baseline="0" dirty="0" smtClean="0">
                <a:solidFill>
                  <a:schemeClr val="tx1"/>
                </a:solidFill>
                <a:effectLst/>
                <a:latin typeface="+mn-lt"/>
                <a:ea typeface="+mn-ea"/>
                <a:cs typeface="+mn-cs"/>
              </a:rPr>
              <a:t>basic information and resources)</a:t>
            </a:r>
            <a:r>
              <a:rPr lang="en-US" sz="1200" kern="1200" dirty="0" smtClean="0">
                <a:solidFill>
                  <a:schemeClr val="tx1"/>
                </a:solidFill>
                <a:effectLst/>
                <a:latin typeface="+mn-lt"/>
                <a:ea typeface="+mn-ea"/>
                <a:cs typeface="+mn-cs"/>
              </a:rPr>
              <a:t> and Madrid </a:t>
            </a:r>
            <a:r>
              <a:rPr lang="en-US" sz="1200" u="sng" kern="1200" dirty="0" smtClean="0">
                <a:solidFill>
                  <a:schemeClr val="tx1"/>
                </a:solidFill>
                <a:effectLst/>
                <a:latin typeface="+mn-lt"/>
                <a:ea typeface="+mn-ea"/>
                <a:cs typeface="+mn-cs"/>
                <a:hlinkClick r:id="rId4"/>
              </a:rPr>
              <a:t>news items</a:t>
            </a:r>
            <a:r>
              <a:rPr lang="en-US" sz="1200" kern="1200" dirty="0" smtClean="0">
                <a:solidFill>
                  <a:schemeClr val="tx1"/>
                </a:solidFill>
                <a:effectLst/>
                <a:latin typeface="+mn-lt"/>
                <a:ea typeface="+mn-ea"/>
                <a:cs typeface="+mn-cs"/>
              </a:rPr>
              <a:t> NOW available in </a:t>
            </a:r>
            <a:r>
              <a:rPr lang="en-US" sz="1200" u="sng" kern="1200" dirty="0" smtClean="0">
                <a:solidFill>
                  <a:schemeClr val="tx1"/>
                </a:solidFill>
                <a:effectLst/>
                <a:latin typeface="+mn-lt"/>
                <a:ea typeface="+mn-ea"/>
                <a:cs typeface="+mn-cs"/>
                <a:hlinkClick r:id="rId5"/>
              </a:rPr>
              <a:t>Arabic</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6"/>
              </a:rPr>
              <a:t>Chinese</a:t>
            </a:r>
            <a:r>
              <a:rPr lang="en-US" sz="1200" u="none"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7"/>
              </a:rPr>
              <a:t>Russian</a:t>
            </a:r>
            <a:r>
              <a:rPr lang="en-US" sz="1200" u="none" kern="1200" baseline="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8"/>
              </a:rPr>
              <a:t>Japanese</a:t>
            </a:r>
            <a:r>
              <a:rPr lang="en-US" sz="1200" kern="1200" dirty="0" smtClean="0">
                <a:solidFill>
                  <a:schemeClr val="tx1"/>
                </a:solidFill>
                <a:effectLst/>
                <a:latin typeface="+mn-lt"/>
                <a:ea typeface="+mn-ea"/>
                <a:cs typeface="+mn-cs"/>
              </a:rPr>
              <a:t>, in addition to </a:t>
            </a:r>
            <a:r>
              <a:rPr lang="en-US" sz="1200" u="sng" kern="1200" dirty="0" smtClean="0">
                <a:solidFill>
                  <a:schemeClr val="tx1"/>
                </a:solidFill>
                <a:effectLst/>
                <a:latin typeface="+mn-lt"/>
                <a:ea typeface="+mn-ea"/>
                <a:cs typeface="+mn-cs"/>
                <a:hlinkClick r:id="rId3"/>
              </a:rPr>
              <a:t>English</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9"/>
              </a:rPr>
              <a:t>French</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0"/>
              </a:rPr>
              <a:t>Spanish</a:t>
            </a:r>
            <a:r>
              <a:rPr lang="en-US" sz="1200" kern="1200" dirty="0" smtClean="0">
                <a:solidFill>
                  <a:schemeClr val="tx1"/>
                </a:solidFill>
                <a:effectLst/>
                <a:latin typeface="+mn-lt"/>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u="sng" kern="1200" dirty="0" smtClean="0">
              <a:solidFill>
                <a:schemeClr val="tx1"/>
              </a:solidFill>
              <a:effectLst/>
              <a:latin typeface="+mn-lt"/>
              <a:ea typeface="+mn-ea"/>
              <a:cs typeface="+mn-cs"/>
              <a:hlinkClick r:id=""/>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u="sng" kern="1200" dirty="0" smtClean="0">
                <a:solidFill>
                  <a:schemeClr val="tx1"/>
                </a:solidFill>
                <a:effectLst/>
                <a:latin typeface="+mn-lt"/>
                <a:ea typeface="+mn-ea"/>
                <a:cs typeface="+mn-cs"/>
                <a:hlinkClick r:id=""/>
              </a:rPr>
              <a:t>WI</a:t>
            </a:r>
            <a:r>
              <a:rPr lang="en-AU" sz="1200" u="sng" kern="1200" dirty="0" smtClean="0">
                <a:solidFill>
                  <a:schemeClr val="tx1"/>
                </a:solidFill>
                <a:effectLst/>
                <a:latin typeface="+mn-lt"/>
                <a:ea typeface="+mn-ea"/>
                <a:cs typeface="+mn-cs"/>
                <a:hlinkClick r:id="rId11"/>
              </a:rPr>
              <a:t>PO e-newsletter</a:t>
            </a:r>
            <a:r>
              <a:rPr lang="en-AU" sz="1200" u="sng" kern="1200" baseline="0" dirty="0" smtClean="0">
                <a:solidFill>
                  <a:schemeClr val="tx1"/>
                </a:solidFill>
                <a:effectLst/>
                <a:latin typeface="+mn-lt"/>
                <a:ea typeface="+mn-ea"/>
                <a:cs typeface="+mn-cs"/>
                <a:hlinkClick r:id="rId11"/>
              </a:rPr>
              <a:t> </a:t>
            </a:r>
            <a:r>
              <a:rPr lang="en-AU" sz="1200" u="sng" kern="1200" dirty="0" smtClean="0">
                <a:solidFill>
                  <a:schemeClr val="tx1"/>
                </a:solidFill>
                <a:effectLst/>
                <a:latin typeface="+mn-lt"/>
                <a:ea typeface="+mn-ea"/>
                <a:cs typeface="+mn-cs"/>
                <a:hlinkClick r:id="rId11"/>
              </a:rPr>
              <a:t>distribution platform</a:t>
            </a:r>
            <a:r>
              <a:rPr lang="en-AU" sz="1200" kern="1200" dirty="0" smtClean="0">
                <a:solidFill>
                  <a:schemeClr val="tx1"/>
                </a:solidFill>
                <a:effectLst/>
                <a:latin typeface="+mn-lt"/>
                <a:ea typeface="+mn-ea"/>
                <a:cs typeface="+mn-cs"/>
              </a:rPr>
              <a:t> to subscribe to </a:t>
            </a:r>
            <a:r>
              <a:rPr lang="en-US" sz="1200" u="sng" kern="1200" dirty="0" smtClean="0">
                <a:solidFill>
                  <a:schemeClr val="tx1"/>
                </a:solidFill>
                <a:effectLst/>
                <a:latin typeface="+mn-lt"/>
                <a:ea typeface="+mn-ea"/>
                <a:cs typeface="+mn-cs"/>
                <a:hlinkClick r:id="rId12"/>
              </a:rPr>
              <a:t>Madrid Notices</a:t>
            </a:r>
            <a:r>
              <a:rPr lang="en-US" sz="1200" kern="1200" dirty="0" smtClean="0">
                <a:solidFill>
                  <a:schemeClr val="tx1"/>
                </a:solidFill>
                <a:effectLst/>
                <a:latin typeface="+mn-lt"/>
                <a:ea typeface="+mn-ea"/>
                <a:cs typeface="+mn-cs"/>
              </a:rPr>
              <a:t> and Madrid Highlights.</a:t>
            </a:r>
          </a:p>
          <a:p>
            <a:endParaRPr lang="fr-CH" dirty="0" smtClean="0"/>
          </a:p>
          <a:p>
            <a:r>
              <a:rPr lang="en-US" sz="1200" u="sng" kern="1200" dirty="0" smtClean="0">
                <a:solidFill>
                  <a:schemeClr val="tx1"/>
                </a:solidFill>
                <a:effectLst/>
                <a:latin typeface="+mn-lt"/>
                <a:ea typeface="+mn-ea"/>
                <a:cs typeface="+mn-cs"/>
                <a:hlinkClick r:id="rId13"/>
              </a:rPr>
              <a:t>Madrid Highlights</a:t>
            </a:r>
            <a:r>
              <a:rPr lang="en-US" sz="1200" kern="1200" dirty="0" smtClean="0">
                <a:solidFill>
                  <a:schemeClr val="tx1"/>
                </a:solidFill>
                <a:effectLst/>
                <a:latin typeface="+mn-lt"/>
                <a:ea typeface="+mn-ea"/>
                <a:cs typeface="+mn-cs"/>
              </a:rPr>
              <a:t> received in </a:t>
            </a:r>
            <a:r>
              <a:rPr lang="en-US" sz="1200" u="sng" kern="1200" dirty="0" smtClean="0">
                <a:solidFill>
                  <a:schemeClr val="tx1"/>
                </a:solidFill>
                <a:effectLst/>
                <a:latin typeface="+mn-lt"/>
                <a:ea typeface="+mn-ea"/>
                <a:cs typeface="+mn-cs"/>
                <a:hlinkClick r:id="rId13"/>
              </a:rPr>
              <a:t>English</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4"/>
              </a:rPr>
              <a:t>French</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5"/>
              </a:rPr>
              <a:t>Spanish</a:t>
            </a:r>
            <a:r>
              <a:rPr lang="en-US" sz="1200" kern="1200" dirty="0" smtClean="0">
                <a:solidFill>
                  <a:schemeClr val="tx1"/>
                </a:solidFill>
                <a:effectLst/>
                <a:latin typeface="+mn-lt"/>
                <a:ea typeface="+mn-ea"/>
                <a:cs typeface="+mn-cs"/>
              </a:rPr>
              <a:t>. Online version now available in </a:t>
            </a:r>
            <a:r>
              <a:rPr lang="en-US" sz="1200" u="sng" kern="1200" dirty="0" smtClean="0">
                <a:solidFill>
                  <a:schemeClr val="tx1"/>
                </a:solidFill>
                <a:effectLst/>
                <a:latin typeface="+mn-lt"/>
                <a:ea typeface="+mn-ea"/>
                <a:cs typeface="+mn-cs"/>
                <a:hlinkClick r:id="rId16"/>
              </a:rPr>
              <a:t>Arabic</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7"/>
              </a:rPr>
              <a:t>Chinese</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8"/>
              </a:rPr>
              <a:t>Russian</a:t>
            </a:r>
            <a:r>
              <a:rPr lang="en-US" sz="1200" u="sng"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140</a:t>
            </a:fld>
            <a:endParaRPr lang="en-US"/>
          </a:p>
        </p:txBody>
      </p:sp>
    </p:spTree>
    <p:extLst>
      <p:ext uri="{BB962C8B-B14F-4D97-AF65-F5344CB8AC3E}">
        <p14:creationId xmlns:p14="http://schemas.microsoft.com/office/powerpoint/2010/main" val="41763526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15988" y="742950"/>
            <a:ext cx="4965700" cy="3724275"/>
          </a:xfrm>
          <a:ln/>
        </p:spPr>
      </p:sp>
      <p:sp>
        <p:nvSpPr>
          <p:cNvPr id="27651" name="Rectangle 3"/>
          <p:cNvSpPr>
            <a:spLocks noGrp="1" noChangeArrowheads="1"/>
          </p:cNvSpPr>
          <p:nvPr>
            <p:ph type="body" idx="1"/>
          </p:nvPr>
        </p:nvSpPr>
        <p:spPr>
          <a:xfrm>
            <a:off x="906463" y="4716463"/>
            <a:ext cx="4984750" cy="4467225"/>
          </a:xfrm>
          <a:noFill/>
        </p:spPr>
        <p:txBody>
          <a:bodyPr/>
          <a:lstStyle/>
          <a:p>
            <a:r>
              <a:rPr lang="en-US" altLang="en-US" smtClean="0"/>
              <a:t>Agreement and Protocol are independent, parallel treaties.  A state may be</a:t>
            </a:r>
          </a:p>
          <a:p>
            <a:r>
              <a:rPr lang="en-US" altLang="en-US" smtClean="0"/>
              <a:t> party  to either or both.  An IGO may be party to the Protocol.</a:t>
            </a:r>
          </a:p>
          <a:p>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050"/>
          <p:cNvSpPr>
            <a:spLocks noGrp="1" noChangeArrowheads="1"/>
          </p:cNvSpPr>
          <p:nvPr>
            <p:ph type="body" idx="1"/>
          </p:nvPr>
        </p:nvSpPr>
        <p:spPr>
          <a:xfrm>
            <a:off x="1066800" y="4729163"/>
            <a:ext cx="4662488" cy="4795837"/>
          </a:xfrm>
          <a:noFill/>
        </p:spPr>
        <p:txBody>
          <a:bodyPr/>
          <a:lstStyle/>
          <a:p>
            <a:endParaRPr lang="en-US" altLang="en-US" smtClean="0"/>
          </a:p>
        </p:txBody>
      </p:sp>
      <p:sp>
        <p:nvSpPr>
          <p:cNvPr id="31747" name="Rectangle 2051"/>
          <p:cNvSpPr>
            <a:spLocks noGrp="1" noRot="1" noChangeAspect="1" noChangeArrowheads="1" noTextEdit="1"/>
          </p:cNvSpPr>
          <p:nvPr>
            <p:ph type="sldImg"/>
          </p:nvPr>
        </p:nvSpPr>
        <p:spPr>
          <a:xfrm>
            <a:off x="920750" y="744538"/>
            <a:ext cx="4959350" cy="3719512"/>
          </a:xfrm>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6175A-48AA-494F-9FD8-473998615332}" type="slidenum">
              <a:rPr lang="en-US" altLang="en-US"/>
              <a:pPr/>
              <a:t>152</a:t>
            </a:fld>
            <a:endParaRPr lang="en-US" altLang="en-US"/>
          </a:p>
        </p:txBody>
      </p:sp>
      <p:sp>
        <p:nvSpPr>
          <p:cNvPr id="134146" name="Rectangle 2"/>
          <p:cNvSpPr>
            <a:spLocks noGrp="1" noRot="1" noChangeAspect="1" noChangeArrowheads="1" noTextEdit="1"/>
          </p:cNvSpPr>
          <p:nvPr>
            <p:ph type="sldImg"/>
          </p:nvPr>
        </p:nvSpPr>
        <p:spPr>
          <a:xfrm>
            <a:off x="901700" y="839788"/>
            <a:ext cx="4959350" cy="3719512"/>
          </a:xfrm>
          <a:ln/>
        </p:spPr>
      </p:sp>
      <p:sp>
        <p:nvSpPr>
          <p:cNvPr id="134147" name="Rectangle 3"/>
          <p:cNvSpPr>
            <a:spLocks noGrp="1" noChangeArrowheads="1"/>
          </p:cNvSpPr>
          <p:nvPr>
            <p:ph type="body" idx="1"/>
          </p:nvPr>
        </p:nvSpPr>
        <p:spPr>
          <a:xfrm>
            <a:off x="544513" y="4648200"/>
            <a:ext cx="5713412" cy="4764088"/>
          </a:xfrm>
          <a:solidFill>
            <a:schemeClr val="bg1"/>
          </a:solidFill>
        </p:spPr>
        <p:txBody>
          <a:bodyPr/>
          <a:lstStyle/>
          <a:p>
            <a:endParaRPr lang="en-GB" altLang="en-US"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xfrm>
            <a:off x="920750" y="747713"/>
            <a:ext cx="4956175" cy="3717925"/>
          </a:xfrm>
          <a:ln/>
        </p:spPr>
      </p:sp>
      <p:sp>
        <p:nvSpPr>
          <p:cNvPr id="285699"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72446-6FC0-4A52-B503-19B1CCAC2BCD}" type="slidenum">
              <a:rPr lang="en-US" altLang="en-US"/>
              <a:pPr/>
              <a:t>153</a:t>
            </a:fld>
            <a:endParaRPr lang="en-US" altLang="en-US"/>
          </a:p>
        </p:txBody>
      </p:sp>
      <p:sp>
        <p:nvSpPr>
          <p:cNvPr id="261122" name="Rectangle 2"/>
          <p:cNvSpPr>
            <a:spLocks noGrp="1" noRot="1" noChangeAspect="1" noChangeArrowheads="1" noTextEdit="1"/>
          </p:cNvSpPr>
          <p:nvPr>
            <p:ph type="sldImg"/>
          </p:nvPr>
        </p:nvSpPr>
        <p:spPr>
          <a:xfrm>
            <a:off x="901700" y="839788"/>
            <a:ext cx="4959350" cy="3719512"/>
          </a:xfrm>
          <a:ln/>
        </p:spPr>
      </p:sp>
      <p:sp>
        <p:nvSpPr>
          <p:cNvPr id="261123" name="Rectangle 3"/>
          <p:cNvSpPr>
            <a:spLocks noGrp="1" noChangeArrowheads="1"/>
          </p:cNvSpPr>
          <p:nvPr>
            <p:ph type="body" idx="1"/>
          </p:nvPr>
        </p:nvSpPr>
        <p:spPr>
          <a:xfrm>
            <a:off x="544513" y="4648200"/>
            <a:ext cx="5713412" cy="4764088"/>
          </a:xfrm>
          <a:solidFill>
            <a:schemeClr val="bg1"/>
          </a:solidFill>
        </p:spPr>
        <p:txBody>
          <a:bodyPr/>
          <a:lstStyle/>
          <a:p>
            <a:endParaRPr lang="en-GB" altLang="en-US" sz="14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B2BAD-66AD-43DE-8FB5-47B3644CD0A4}" type="slidenum">
              <a:rPr lang="en-US" altLang="en-US"/>
              <a:pPr/>
              <a:t>154</a:t>
            </a:fld>
            <a:endParaRPr lang="en-US" altLang="en-US"/>
          </a:p>
        </p:txBody>
      </p:sp>
      <p:sp>
        <p:nvSpPr>
          <p:cNvPr id="263170" name="Rectangle 2"/>
          <p:cNvSpPr>
            <a:spLocks noGrp="1" noChangeArrowheads="1"/>
          </p:cNvSpPr>
          <p:nvPr>
            <p:ph type="body" idx="1"/>
          </p:nvPr>
        </p:nvSpPr>
        <p:spPr>
          <a:xfrm>
            <a:off x="1066800" y="4729163"/>
            <a:ext cx="4662488" cy="4797425"/>
          </a:xfrm>
          <a:ln/>
          <a:extLst>
            <a:ext uri="{91240B29-F687-4F45-9708-019B960494DF}">
              <a14:hiddenLine xmlns:a14="http://schemas.microsoft.com/office/drawing/2010/main" w="12700">
                <a:solidFill>
                  <a:schemeClr val="tx1"/>
                </a:solidFill>
                <a:miter lim="800000"/>
                <a:headEnd/>
                <a:tailEnd/>
              </a14:hiddenLine>
            </a:ext>
          </a:extLst>
        </p:spPr>
        <p:txBody>
          <a:bodyPr lIns="91140" tIns="44770" rIns="91140" bIns="44770"/>
          <a:lstStyle/>
          <a:p>
            <a:endParaRPr lang="en-US" altLang="en-US"/>
          </a:p>
        </p:txBody>
      </p:sp>
      <p:sp>
        <p:nvSpPr>
          <p:cNvPr id="263171" name="Rectangle 3"/>
          <p:cNvSpPr>
            <a:spLocks noGrp="1" noRot="1" noChangeAspect="1" noChangeArrowheads="1" noTextEdit="1"/>
          </p:cNvSpPr>
          <p:nvPr>
            <p:ph type="sldImg"/>
          </p:nvPr>
        </p:nvSpPr>
        <p:spPr>
          <a:xfrm>
            <a:off x="920750" y="746125"/>
            <a:ext cx="4956175" cy="3717925"/>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E4EFB-D081-44C4-88A0-8255E8A12664}" type="slidenum">
              <a:rPr lang="en-US" altLang="en-US"/>
              <a:pPr/>
              <a:t>155</a:t>
            </a:fld>
            <a:endParaRPr lang="en-US" altLang="en-US"/>
          </a:p>
        </p:txBody>
      </p:sp>
      <p:sp>
        <p:nvSpPr>
          <p:cNvPr id="140290" name="Rectangle 2"/>
          <p:cNvSpPr>
            <a:spLocks noGrp="1" noRot="1" noChangeAspect="1" noChangeArrowheads="1" noTextEdit="1"/>
          </p:cNvSpPr>
          <p:nvPr>
            <p:ph type="sldImg"/>
          </p:nvPr>
        </p:nvSpPr>
        <p:spPr>
          <a:xfrm>
            <a:off x="901700" y="839788"/>
            <a:ext cx="4959350" cy="3719512"/>
          </a:xfrm>
          <a:ln/>
        </p:spPr>
      </p:sp>
      <p:sp>
        <p:nvSpPr>
          <p:cNvPr id="140291" name="Rectangle 3"/>
          <p:cNvSpPr>
            <a:spLocks noGrp="1" noChangeArrowheads="1"/>
          </p:cNvSpPr>
          <p:nvPr>
            <p:ph type="body" idx="1"/>
          </p:nvPr>
        </p:nvSpPr>
        <p:spPr>
          <a:xfrm>
            <a:off x="544513" y="4648200"/>
            <a:ext cx="5713412" cy="4764088"/>
          </a:xfrm>
          <a:solidFill>
            <a:schemeClr val="bg1"/>
          </a:solidFill>
        </p:spPr>
        <p:txBody>
          <a:bodyPr/>
          <a:lstStyle/>
          <a:p>
            <a:endParaRPr lang="en-GB" altLang="en-US" sz="1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A6B310-6145-46BF-9BD8-EA489F9A4740}" type="slidenum">
              <a:rPr lang="en-US" altLang="en-US"/>
              <a:pPr/>
              <a:t>156</a:t>
            </a:fld>
            <a:endParaRPr lang="en-US" altLang="en-US"/>
          </a:p>
        </p:txBody>
      </p:sp>
      <p:sp>
        <p:nvSpPr>
          <p:cNvPr id="217090" name="Rectangle 2"/>
          <p:cNvSpPr>
            <a:spLocks noGrp="1" noRot="1" noChangeAspect="1" noChangeArrowheads="1" noTextEdit="1"/>
          </p:cNvSpPr>
          <p:nvPr>
            <p:ph type="sldImg"/>
          </p:nvPr>
        </p:nvSpPr>
        <p:spPr>
          <a:xfrm>
            <a:off x="901700" y="839788"/>
            <a:ext cx="4959350" cy="3719512"/>
          </a:xfrm>
          <a:ln/>
        </p:spPr>
      </p:sp>
      <p:sp>
        <p:nvSpPr>
          <p:cNvPr id="217091" name="Rectangle 3"/>
          <p:cNvSpPr>
            <a:spLocks noGrp="1" noChangeArrowheads="1"/>
          </p:cNvSpPr>
          <p:nvPr>
            <p:ph type="body" idx="1"/>
          </p:nvPr>
        </p:nvSpPr>
        <p:spPr>
          <a:xfrm>
            <a:off x="544513" y="4648200"/>
            <a:ext cx="5713412" cy="4764088"/>
          </a:xfrm>
          <a:solidFill>
            <a:schemeClr val="bg1"/>
          </a:solidFill>
        </p:spPr>
        <p:txBody>
          <a:bodyPr/>
          <a:lstStyle/>
          <a:p>
            <a:endParaRPr lang="en-GB" altLang="en-US" sz="14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20750">
              <a:defRPr sz="2000">
                <a:solidFill>
                  <a:schemeClr val="tx1"/>
                </a:solidFill>
                <a:latin typeface="Verdana" pitchFamily="34" charset="0"/>
              </a:defRPr>
            </a:lvl1pPr>
            <a:lvl2pPr marL="742950" indent="-285750" defTabSz="920750">
              <a:defRPr sz="2000">
                <a:solidFill>
                  <a:schemeClr val="tx1"/>
                </a:solidFill>
                <a:latin typeface="Verdana" pitchFamily="34" charset="0"/>
              </a:defRPr>
            </a:lvl2pPr>
            <a:lvl3pPr marL="1143000" indent="-228600" defTabSz="920750">
              <a:defRPr sz="2000">
                <a:solidFill>
                  <a:schemeClr val="tx1"/>
                </a:solidFill>
                <a:latin typeface="Verdana" pitchFamily="34" charset="0"/>
              </a:defRPr>
            </a:lvl3pPr>
            <a:lvl4pPr marL="1600200" indent="-228600" defTabSz="920750">
              <a:defRPr sz="2000">
                <a:solidFill>
                  <a:schemeClr val="tx1"/>
                </a:solidFill>
                <a:latin typeface="Verdana" pitchFamily="34" charset="0"/>
              </a:defRPr>
            </a:lvl4pPr>
            <a:lvl5pPr marL="2057400" indent="-228600" defTabSz="920750">
              <a:defRPr sz="2000">
                <a:solidFill>
                  <a:schemeClr val="tx1"/>
                </a:solidFill>
                <a:latin typeface="Verdana" pitchFamily="34" charset="0"/>
              </a:defRPr>
            </a:lvl5pPr>
            <a:lvl6pPr marL="2514600" indent="-228600" defTabSz="920750" eaLnBrk="0" fontAlgn="base" hangingPunct="0">
              <a:spcBef>
                <a:spcPct val="50000"/>
              </a:spcBef>
              <a:spcAft>
                <a:spcPct val="0"/>
              </a:spcAft>
              <a:defRPr sz="2000">
                <a:solidFill>
                  <a:schemeClr val="tx1"/>
                </a:solidFill>
                <a:latin typeface="Verdana" pitchFamily="34" charset="0"/>
              </a:defRPr>
            </a:lvl6pPr>
            <a:lvl7pPr marL="2971800" indent="-228600" defTabSz="920750" eaLnBrk="0" fontAlgn="base" hangingPunct="0">
              <a:spcBef>
                <a:spcPct val="50000"/>
              </a:spcBef>
              <a:spcAft>
                <a:spcPct val="0"/>
              </a:spcAft>
              <a:defRPr sz="2000">
                <a:solidFill>
                  <a:schemeClr val="tx1"/>
                </a:solidFill>
                <a:latin typeface="Verdana" pitchFamily="34" charset="0"/>
              </a:defRPr>
            </a:lvl7pPr>
            <a:lvl8pPr marL="3429000" indent="-228600" defTabSz="920750" eaLnBrk="0" fontAlgn="base" hangingPunct="0">
              <a:spcBef>
                <a:spcPct val="50000"/>
              </a:spcBef>
              <a:spcAft>
                <a:spcPct val="0"/>
              </a:spcAft>
              <a:defRPr sz="2000">
                <a:solidFill>
                  <a:schemeClr val="tx1"/>
                </a:solidFill>
                <a:latin typeface="Verdana" pitchFamily="34" charset="0"/>
              </a:defRPr>
            </a:lvl8pPr>
            <a:lvl9pPr marL="3886200" indent="-228600" defTabSz="920750" eaLnBrk="0" fontAlgn="base" hangingPunct="0">
              <a:spcBef>
                <a:spcPct val="50000"/>
              </a:spcBef>
              <a:spcAft>
                <a:spcPct val="0"/>
              </a:spcAft>
              <a:defRPr sz="2000">
                <a:solidFill>
                  <a:schemeClr val="tx1"/>
                </a:solidFill>
                <a:latin typeface="Verdana" pitchFamily="34" charset="0"/>
              </a:defRPr>
            </a:lvl9pPr>
          </a:lstStyle>
          <a:p>
            <a:fld id="{55E054C4-68D4-4C0B-8DC6-ECC8703229E7}" type="slidenum">
              <a:rPr lang="en-US" altLang="en-US" sz="1200" smtClean="0">
                <a:latin typeface="Times New Roman" pitchFamily="18" charset="0"/>
              </a:rPr>
              <a:pPr/>
              <a:t>157</a:t>
            </a:fld>
            <a:endParaRPr lang="en-US" altLang="en-US" sz="1200" smtClean="0">
              <a:latin typeface="Times New Roman"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679450" y="4714875"/>
            <a:ext cx="5438775" cy="4467225"/>
          </a:xfrm>
          <a:noFill/>
        </p:spPr>
        <p:txBody>
          <a:bodyPr lIns="91440" tIns="45720" rIns="91440" bIns="45720"/>
          <a:lstStyle/>
          <a:p>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a:p>
            <a:endParaRPr lang="en-US" altLang="en-US" smtClean="0">
              <a:latin typeface="Arial" pitchFamily="34" charset="0"/>
              <a:cs typeface="Arial" pitchFamily="34" charset="0"/>
            </a:endParaRPr>
          </a:p>
          <a:p>
            <a:endParaRPr lang="en-US" altLang="en-US" smtClean="0">
              <a:latin typeface="Arial" pitchFamily="34" charset="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17575" y="744538"/>
            <a:ext cx="4962525" cy="3722687"/>
          </a:xfrm>
          <a:ln/>
        </p:spPr>
      </p:sp>
      <p:sp>
        <p:nvSpPr>
          <p:cNvPr id="32771" name="Notes Placeholder 2"/>
          <p:cNvSpPr>
            <a:spLocks noGrp="1"/>
          </p:cNvSpPr>
          <p:nvPr>
            <p:ph type="body" idx="1"/>
          </p:nvPr>
        </p:nvSpPr>
        <p:spPr>
          <a:noFill/>
        </p:spPr>
        <p:txBody>
          <a:bodyPr/>
          <a:lstStyle/>
          <a:p>
            <a:endParaRPr lang="en-US" altLang="en-US" smtClean="0">
              <a:latin typeface="Arial" pitchFamily="34" charset="0"/>
              <a:cs typeface="Arial" pitchFamily="34" charset="0"/>
            </a:endParaRPr>
          </a:p>
        </p:txBody>
      </p:sp>
      <p:sp>
        <p:nvSpPr>
          <p:cNvPr id="32772"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C7E138A-141A-48F5-8D4B-B7348AA335ED}" type="slidenum">
              <a:rPr lang="en-US" altLang="en-US" smtClean="0">
                <a:solidFill>
                  <a:srgbClr val="000000"/>
                </a:solidFill>
                <a:latin typeface="Arial" pitchFamily="34" charset="0"/>
                <a:ea typeface="MS PGothic" pitchFamily="34" charset="-128"/>
                <a:cs typeface="Arial" pitchFamily="34" charset="0"/>
              </a:rPr>
              <a:pPr eaLnBrk="1" hangingPunct="1">
                <a:spcBef>
                  <a:spcPct val="0"/>
                </a:spcBef>
              </a:pPr>
              <a:t>160</a:t>
            </a:fld>
            <a:endParaRPr lang="en-US" altLang="en-US" smtClean="0">
              <a:solidFill>
                <a:srgbClr val="000000"/>
              </a:solidFill>
              <a:latin typeface="Arial" pitchFamily="34" charset="0"/>
              <a:ea typeface="MS PGothic" pitchFamily="34" charset="-128"/>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917575" y="744538"/>
            <a:ext cx="4962525" cy="3722687"/>
          </a:xfrm>
          <a:ln/>
        </p:spPr>
      </p:sp>
      <p:sp>
        <p:nvSpPr>
          <p:cNvPr id="33795" name="Notes Placeholder 2"/>
          <p:cNvSpPr>
            <a:spLocks noGrp="1"/>
          </p:cNvSpPr>
          <p:nvPr>
            <p:ph type="body" idx="1"/>
          </p:nvPr>
        </p:nvSpPr>
        <p:spPr>
          <a:noFill/>
        </p:spPr>
        <p:txBody>
          <a:bodyPr/>
          <a:lstStyle/>
          <a:p>
            <a:endParaRPr lang="en-US" altLang="en-US" smtClean="0">
              <a:latin typeface="Arial" pitchFamily="34" charset="0"/>
              <a:cs typeface="Arial" pitchFamily="34" charset="0"/>
            </a:endParaRPr>
          </a:p>
        </p:txBody>
      </p:sp>
      <p:sp>
        <p:nvSpPr>
          <p:cNvPr id="33796"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0AABF44-AFAC-443D-A090-C3E6D4517CCC}" type="slidenum">
              <a:rPr lang="en-US" altLang="en-US" smtClean="0">
                <a:solidFill>
                  <a:srgbClr val="000000"/>
                </a:solidFill>
                <a:latin typeface="Arial" pitchFamily="34" charset="0"/>
                <a:ea typeface="MS PGothic" pitchFamily="34" charset="-128"/>
                <a:cs typeface="Arial" pitchFamily="34" charset="0"/>
              </a:rPr>
              <a:pPr eaLnBrk="1" hangingPunct="1">
                <a:spcBef>
                  <a:spcPct val="0"/>
                </a:spcBef>
              </a:pPr>
              <a:t>161</a:t>
            </a:fld>
            <a:endParaRPr lang="en-US" altLang="en-US" smtClean="0">
              <a:solidFill>
                <a:srgbClr val="000000"/>
              </a:solidFill>
              <a:latin typeface="Arial" pitchFamily="34" charset="0"/>
              <a:ea typeface="MS PGothic" pitchFamily="34" charset="-128"/>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917575" y="744538"/>
            <a:ext cx="4962525" cy="3722687"/>
          </a:xfrm>
          <a:ln/>
        </p:spPr>
      </p:sp>
      <p:sp>
        <p:nvSpPr>
          <p:cNvPr id="34819" name="Notes Placeholder 2"/>
          <p:cNvSpPr>
            <a:spLocks noGrp="1"/>
          </p:cNvSpPr>
          <p:nvPr>
            <p:ph type="body" idx="1"/>
          </p:nvPr>
        </p:nvSpPr>
        <p:spPr>
          <a:noFill/>
        </p:spPr>
        <p:txBody>
          <a:bodyPr/>
          <a:lstStyle/>
          <a:p>
            <a:endParaRPr lang="en-US" altLang="en-US" smtClean="0">
              <a:latin typeface="Arial" pitchFamily="34" charset="0"/>
              <a:cs typeface="Arial" pitchFamily="34" charset="0"/>
            </a:endParaRPr>
          </a:p>
        </p:txBody>
      </p:sp>
      <p:sp>
        <p:nvSpPr>
          <p:cNvPr id="34820"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56E68F1-7891-4065-B3F4-6962830AA5A9}" type="slidenum">
              <a:rPr lang="en-US" altLang="en-US" smtClean="0">
                <a:solidFill>
                  <a:srgbClr val="000000"/>
                </a:solidFill>
                <a:latin typeface="Arial" pitchFamily="34" charset="0"/>
                <a:ea typeface="MS PGothic" pitchFamily="34" charset="-128"/>
                <a:cs typeface="Arial" pitchFamily="34" charset="0"/>
              </a:rPr>
              <a:pPr eaLnBrk="1" hangingPunct="1">
                <a:spcBef>
                  <a:spcPct val="0"/>
                </a:spcBef>
              </a:pPr>
              <a:t>162</a:t>
            </a:fld>
            <a:endParaRPr lang="en-US" altLang="en-US" smtClean="0">
              <a:solidFill>
                <a:srgbClr val="000000"/>
              </a:solidFill>
              <a:latin typeface="Arial" pitchFamily="34" charset="0"/>
              <a:ea typeface="MS PGothic" pitchFamily="34" charset="-128"/>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19163" y="744538"/>
            <a:ext cx="4959350" cy="3721100"/>
          </a:xfrm>
          <a:ln/>
        </p:spPr>
      </p:sp>
      <p:sp>
        <p:nvSpPr>
          <p:cNvPr id="14339"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55602" eaLnBrk="0" hangingPunct="0">
              <a:spcBef>
                <a:spcPct val="30000"/>
              </a:spcBef>
              <a:defRPr sz="1200">
                <a:solidFill>
                  <a:schemeClr val="tx1"/>
                </a:solidFill>
                <a:latin typeface="Arial" pitchFamily="34" charset="0"/>
                <a:cs typeface="Arial" pitchFamily="34" charset="0"/>
              </a:defRPr>
            </a:lvl1pPr>
            <a:lvl2pPr marL="803992" indent="-309345" defTabSz="955602" eaLnBrk="0" hangingPunct="0">
              <a:spcBef>
                <a:spcPct val="30000"/>
              </a:spcBef>
              <a:defRPr sz="1200">
                <a:solidFill>
                  <a:schemeClr val="tx1"/>
                </a:solidFill>
                <a:latin typeface="Arial" pitchFamily="34" charset="0"/>
                <a:cs typeface="Arial" pitchFamily="34" charset="0"/>
              </a:defRPr>
            </a:lvl2pPr>
            <a:lvl3pPr marL="1237381" indent="-246557" defTabSz="955602" eaLnBrk="0" hangingPunct="0">
              <a:spcBef>
                <a:spcPct val="30000"/>
              </a:spcBef>
              <a:defRPr sz="1200">
                <a:solidFill>
                  <a:schemeClr val="tx1"/>
                </a:solidFill>
                <a:latin typeface="Arial" pitchFamily="34" charset="0"/>
                <a:cs typeface="Arial" pitchFamily="34" charset="0"/>
              </a:defRPr>
            </a:lvl3pPr>
            <a:lvl4pPr marL="1733559" indent="-246557" defTabSz="955602" eaLnBrk="0" hangingPunct="0">
              <a:spcBef>
                <a:spcPct val="30000"/>
              </a:spcBef>
              <a:defRPr sz="1200">
                <a:solidFill>
                  <a:schemeClr val="tx1"/>
                </a:solidFill>
                <a:latin typeface="Arial" pitchFamily="34" charset="0"/>
                <a:cs typeface="Arial" pitchFamily="34" charset="0"/>
              </a:defRPr>
            </a:lvl4pPr>
            <a:lvl5pPr marL="2228206" indent="-246557" defTabSz="955602" eaLnBrk="0" hangingPunct="0">
              <a:spcBef>
                <a:spcPct val="30000"/>
              </a:spcBef>
              <a:defRPr sz="1200">
                <a:solidFill>
                  <a:schemeClr val="tx1"/>
                </a:solidFill>
                <a:latin typeface="Arial" pitchFamily="34" charset="0"/>
                <a:cs typeface="Arial" pitchFamily="34" charset="0"/>
              </a:defRPr>
            </a:lvl5pPr>
            <a:lvl6pPr marL="266925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6pPr>
            <a:lvl7pPr marL="3110300" indent="-246557" defTabSz="955602" eaLnBrk="0" fontAlgn="base" hangingPunct="0">
              <a:spcBef>
                <a:spcPct val="30000"/>
              </a:spcBef>
              <a:spcAft>
                <a:spcPct val="0"/>
              </a:spcAft>
              <a:defRPr sz="1200">
                <a:solidFill>
                  <a:schemeClr val="tx1"/>
                </a:solidFill>
                <a:latin typeface="Arial" pitchFamily="34" charset="0"/>
                <a:cs typeface="Arial" pitchFamily="34" charset="0"/>
              </a:defRPr>
            </a:lvl7pPr>
            <a:lvl8pPr marL="3551345" indent="-246557" defTabSz="955602" eaLnBrk="0" fontAlgn="base" hangingPunct="0">
              <a:spcBef>
                <a:spcPct val="30000"/>
              </a:spcBef>
              <a:spcAft>
                <a:spcPct val="0"/>
              </a:spcAft>
              <a:defRPr sz="1200">
                <a:solidFill>
                  <a:schemeClr val="tx1"/>
                </a:solidFill>
                <a:latin typeface="Arial" pitchFamily="34" charset="0"/>
                <a:cs typeface="Arial" pitchFamily="34" charset="0"/>
              </a:defRPr>
            </a:lvl8pPr>
            <a:lvl9pPr marL="399239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B102286F-101F-489F-9551-09D00ED78DBA}" type="slidenum">
              <a:rPr lang="en-US" altLang="fr-FR" sz="1300">
                <a:solidFill>
                  <a:srgbClr val="000000"/>
                </a:solidFill>
              </a:rPr>
              <a:pPr eaLnBrk="1" hangingPunct="1">
                <a:spcBef>
                  <a:spcPct val="0"/>
                </a:spcBef>
              </a:pPr>
              <a:t>46</a:t>
            </a:fld>
            <a:endParaRPr lang="en-US" altLang="fr-FR" sz="1300" dirty="0">
              <a:solidFill>
                <a:srgbClr val="000000"/>
              </a:solidFill>
            </a:endParaRPr>
          </a:p>
        </p:txBody>
      </p:sp>
      <p:sp>
        <p:nvSpPr>
          <p:cNvPr id="168963" name="Rectangle 2"/>
          <p:cNvSpPr>
            <a:spLocks noGrp="1" noRot="1" noChangeAspect="1" noChangeArrowheads="1" noTextEdit="1"/>
          </p:cNvSpPr>
          <p:nvPr>
            <p:ph type="sldImg"/>
          </p:nvPr>
        </p:nvSpPr>
        <p:spPr>
          <a:xfrm>
            <a:off x="917575" y="744538"/>
            <a:ext cx="4962525" cy="3722687"/>
          </a:xfrm>
          <a:ln/>
        </p:spPr>
      </p:sp>
      <p:sp>
        <p:nvSpPr>
          <p:cNvPr id="168964" name="Rectangle 3"/>
          <p:cNvSpPr>
            <a:spLocks noGrp="1" noChangeArrowheads="1"/>
          </p:cNvSpPr>
          <p:nvPr>
            <p:ph type="body" idx="1"/>
          </p:nvPr>
        </p:nvSpPr>
        <p:spPr>
          <a:noFill/>
        </p:spPr>
        <p:txBody>
          <a:bodyPr/>
          <a:lstStyle/>
          <a:p>
            <a:pPr eaLnBrk="1" hangingPunct="1"/>
            <a:endParaRPr lang="fr-FR" altLang="fr-FR" dirty="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44535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52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23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E72C1E91-EF2B-488A-BCFC-DE9F49EDC475}" type="slidenum">
              <a:rPr lang="en-US" altLang="en-US"/>
              <a:pPr>
                <a:defRPr/>
              </a:pPr>
              <a:t>‹#›</a:t>
            </a:fld>
            <a:endParaRPr lang="en-US" altLang="en-US"/>
          </a:p>
        </p:txBody>
      </p:sp>
    </p:spTree>
    <p:extLst>
      <p:ext uri="{BB962C8B-B14F-4D97-AF65-F5344CB8AC3E}">
        <p14:creationId xmlns:p14="http://schemas.microsoft.com/office/powerpoint/2010/main" val="348110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12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80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06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81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88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04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16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30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7F3150A8-B334-48D8-BDDC-A2E01CBB87C9}"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92795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5"/>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2.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3" Type="http://schemas.openxmlformats.org/officeDocument/2006/relationships/image" Target="../media/image92.jpe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6"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jpeg"/><Relationship Id="rId5" Type="http://schemas.openxmlformats.org/officeDocument/2006/relationships/image" Target="../media/image94.png"/><Relationship Id="rId15" Type="http://schemas.openxmlformats.org/officeDocument/2006/relationships/image" Target="../media/image104.jpe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jpeg"/><Relationship Id="rId14" Type="http://schemas.openxmlformats.org/officeDocument/2006/relationships/image" Target="../media/image10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0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5.xml"/><Relationship Id="rId7" Type="http://schemas.openxmlformats.org/officeDocument/2006/relationships/diagramColors" Target="../diagrams/colors3.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hyperlink" Target="http://ipstatsdb.wipo.org/ipstatv2/ipstats/patentsSearch" TargetMode="External"/><Relationship Id="rId3" Type="http://schemas.openxmlformats.org/officeDocument/2006/relationships/slideLayout" Target="../slideLayouts/slideLayout2.xml"/><Relationship Id="rId7" Type="http://schemas.openxmlformats.org/officeDocument/2006/relationships/hyperlink" Target="http://www.wipo.int/ipstats/en/" TargetMode="Externa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hyperlink" Target="http://www.wipo.int/ipstats/fr/" TargetMode="External"/><Relationship Id="rId5" Type="http://schemas.openxmlformats.org/officeDocument/2006/relationships/hyperlink" Target="http://www.wipo.int/ipstats/fr/statistics/pct/" TargetMode="External"/><Relationship Id="rId4" Type="http://schemas.openxmlformats.org/officeDocument/2006/relationships/hyperlink" Target="http://www.wipo.int/ipstats/fr/wipi/index.html"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3.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136.wmf"/><Relationship Id="rId3" Type="http://schemas.openxmlformats.org/officeDocument/2006/relationships/image" Target="../media/image137.png"/><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oleObject" Target="../embeddings/oleObject8.bin"/></Relationships>
</file>

<file path=ppt/slides/_rels/slide1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hyperlink" Target="http://www.wipo.int/econ_stat/fr/economics/gii/" TargetMode="External"/><Relationship Id="rId4" Type="http://schemas.openxmlformats.org/officeDocument/2006/relationships/hyperlink" Target="http://www.wipo.int/econ_stat/fr/economics/wipr/"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47.emf"/></Relationships>
</file>

<file path=ppt/slides/_rels/slide1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48.emf"/><Relationship Id="rId5" Type="http://schemas.openxmlformats.org/officeDocument/2006/relationships/oleObject" Target="../embeddings/oleObject9.bin"/><Relationship Id="rId4" Type="http://schemas.openxmlformats.org/officeDocument/2006/relationships/image" Target="../media/image26.jpeg"/></Relationships>
</file>

<file path=ppt/slides/_rels/slide139.xml.rels><?xml version="1.0" encoding="UTF-8" standalone="yes"?>
<Relationships xmlns="http://schemas.openxmlformats.org/package/2006/relationships"><Relationship Id="rId8" Type="http://schemas.openxmlformats.org/officeDocument/2006/relationships/hyperlink" Target="http://www.wipo.int/madrid/fr/madrid_simulator" TargetMode="External"/><Relationship Id="rId13" Type="http://schemas.openxmlformats.org/officeDocument/2006/relationships/hyperlink" Target="https://www3.wipo.int/mea" TargetMode="External"/><Relationship Id="rId18" Type="http://schemas.openxmlformats.org/officeDocument/2006/relationships/hyperlink" Target="http://www.wipo.int/madrid/fr/extracts/" TargetMode="External"/><Relationship Id="rId3" Type="http://schemas.openxmlformats.org/officeDocument/2006/relationships/hyperlink" Target="http://www.wipo.int/madrid/fr/members/ipoffices_info.html" TargetMode="External"/><Relationship Id="rId7" Type="http://schemas.openxmlformats.org/officeDocument/2006/relationships/hyperlink" Target="http://www.wipo.int/mgs/index.jsp?lang=fr" TargetMode="External"/><Relationship Id="rId12" Type="http://schemas.openxmlformats.org/officeDocument/2006/relationships/hyperlink" Target="http://www.wipo.int/mrs/" TargetMode="External"/><Relationship Id="rId17" Type="http://schemas.openxmlformats.org/officeDocument/2006/relationships/hyperlink" Target="http://www.wipo.int/madrid/fr/services/translation_form.jsp" TargetMode="External"/><Relationship Id="rId2" Type="http://schemas.openxmlformats.org/officeDocument/2006/relationships/hyperlink" Target="http://www.wipo.int/romarin/" TargetMode="External"/><Relationship Id="rId16" Type="http://schemas.openxmlformats.org/officeDocument/2006/relationships/hyperlink" Target="https://webaccess.wipo.int/trademarks_ren/?lang=FR" TargetMode="External"/><Relationship Id="rId1" Type="http://schemas.openxmlformats.org/officeDocument/2006/relationships/slideLayout" Target="../slideLayouts/slideLayout2.xml"/><Relationship Id="rId6" Type="http://schemas.openxmlformats.org/officeDocument/2006/relationships/hyperlink" Target="http://www.wipo.int/madrid/fr/forms/" TargetMode="External"/><Relationship Id="rId11" Type="http://schemas.openxmlformats.org/officeDocument/2006/relationships/hyperlink" Target="http://www.wipo.int/about-wipo/fr/finance/account.html" TargetMode="External"/><Relationship Id="rId5" Type="http://schemas.openxmlformats.org/officeDocument/2006/relationships/hyperlink" Target="http://www.wipo.int/branddb/wo/en/" TargetMode="External"/><Relationship Id="rId15" Type="http://schemas.openxmlformats.org/officeDocument/2006/relationships/hyperlink" Target="https://www3.wipo.int/osd/?lang=fr" TargetMode="External"/><Relationship Id="rId10" Type="http://schemas.openxmlformats.org/officeDocument/2006/relationships/hyperlink" Target="https://webaccess.wipo.int/epayment" TargetMode="External"/><Relationship Id="rId4" Type="http://schemas.openxmlformats.org/officeDocument/2006/relationships/hyperlink" Target="http://www.wipo.int/branddb/fr/" TargetMode="External"/><Relationship Id="rId9" Type="http://schemas.openxmlformats.org/officeDocument/2006/relationships/hyperlink" Target="http://www.wipo.int/madrid/fr/fees/calculator.jsp" TargetMode="External"/><Relationship Id="rId14" Type="http://schemas.openxmlformats.org/officeDocument/2006/relationships/hyperlink" Target="https://www3.wipo.int/mpm"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hyperlink" Target="http://www.wipo.int/madrid/fr/"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hyperlink" Target="https://www.wipo.int/newsletters/en/" TargetMode="Externa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40.xml"/><Relationship Id="rId7" Type="http://schemas.openxmlformats.org/officeDocument/2006/relationships/image" Target="../media/image150.emf"/><Relationship Id="rId2" Type="http://schemas.openxmlformats.org/officeDocument/2006/relationships/tags" Target="../tags/tag39.xml"/><Relationship Id="rId1" Type="http://schemas.openxmlformats.org/officeDocument/2006/relationships/vmlDrawing" Target="../drawings/vmlDrawing4.vml"/><Relationship Id="rId6" Type="http://schemas.openxmlformats.org/officeDocument/2006/relationships/oleObject" Target="../embeddings/Microsoft_Excel_97-2003_Worksheet1.xls"/><Relationship Id="rId5" Type="http://schemas.openxmlformats.org/officeDocument/2006/relationships/oleObject" Target="../embeddings/oleObject11.bin"/><Relationship Id="rId4"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51.emf"/><Relationship Id="rId2" Type="http://schemas.openxmlformats.org/officeDocument/2006/relationships/tags" Target="../tags/tag41.xml"/><Relationship Id="rId1" Type="http://schemas.openxmlformats.org/officeDocument/2006/relationships/vmlDrawing" Target="../drawings/vmlDrawing5.vml"/><Relationship Id="rId6" Type="http://schemas.openxmlformats.org/officeDocument/2006/relationships/oleObject" Target="../embeddings/Microsoft_Excel_97-2003_Worksheet2.xls"/><Relationship Id="rId5" Type="http://schemas.openxmlformats.org/officeDocument/2006/relationships/oleObject" Target="../embeddings/oleObject12.bin"/><Relationship Id="rId4"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150.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26.jpeg"/><Relationship Id="rId4"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s>
</file>

<file path=ppt/slides/_rels/slide1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8.gif"/><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patentscope.wipo.int/search/fr/detail.jsf?docId=WO2015067447&amp;recNum=1&amp;office=&amp;queryString=PA:(Alcatel+Lucent)+&amp;prevFilter=&amp;sortOption=Pub+Date+Desc&amp;maxRec=19059"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www.wipo.int/export/sites/www/ipstats/en/docs/infographics_pct_2015.pdf"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32.wmf"/><Relationship Id="rId4" Type="http://schemas.openxmlformats.org/officeDocument/2006/relationships/image" Target="../media/image29.wmf"/><Relationship Id="rId9"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openxmlformats.org/officeDocument/2006/relationships/hyperlink" Target="http://www.inpi.fr/fr/accueil.html" TargetMode="External"/><Relationship Id="rId7" Type="http://schemas.openxmlformats.org/officeDocument/2006/relationships/hyperlink" Target="http://www.wipo.int/pct/guide/fr/gdvol1/annexes/annexd/ax_d_ep.pdf" TargetMode="External"/><Relationship Id="rId2" Type="http://schemas.openxmlformats.org/officeDocument/2006/relationships/hyperlink" Target="http://www.wipo.int/pct/guide/fr/gdvol1/annexes/annexc/ax_c_fr.pdf" TargetMode="External"/><Relationship Id="rId1" Type="http://schemas.openxmlformats.org/officeDocument/2006/relationships/slideLayout" Target="../slideLayouts/slideLayout2.xml"/><Relationship Id="rId6" Type="http://schemas.openxmlformats.org/officeDocument/2006/relationships/hyperlink" Target="http://www.wipo.int/pct/guide/fr/gdvol1/annexes/annexc/ax_c_ib.pdf" TargetMode="External"/><Relationship Id="rId5" Type="http://schemas.openxmlformats.org/officeDocument/2006/relationships/hyperlink" Target="http://www.epo.org/index_fr.html" TargetMode="External"/><Relationship Id="rId4" Type="http://schemas.openxmlformats.org/officeDocument/2006/relationships/hyperlink" Target="http://www.wipo.int/pct/guide/fr/gdvol1/annexes/annexc/ax_c_ep.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wipo.int/export/sites/www/pct/fr/forms/request/ed_request.pdf"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pct.wipo.int/ePCT"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wipo.int/pct/en/filing/pct_pph.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patentscope.wipo.int/search/fr/structuredSearch.jsf" TargetMode="External"/><Relationship Id="rId5" Type="http://schemas.openxmlformats.org/officeDocument/2006/relationships/hyperlink" Target="http://www.wipo.int/pct/en/highlights/" TargetMode="External"/><Relationship Id="rId4" Type="http://schemas.openxmlformats.org/officeDocument/2006/relationships/hyperlink" Target="http://www.youtube.com/watch?v=XnSShsUHXs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wipo.int/pct/en/training/index.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wipo.int/pct/en/seminar/webinars/index.html" TargetMode="External"/><Relationship Id="rId5" Type="http://schemas.openxmlformats.org/officeDocument/2006/relationships/hyperlink" Target="http://www.wipo.int/pct/fr/seminar/webinars/index.html" TargetMode="External"/><Relationship Id="rId4" Type="http://schemas.openxmlformats.org/officeDocument/2006/relationships/hyperlink" Target="http://www.wipo.int/pct/fr/distance_learning/index.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pct.infoline@wipo.int" TargetMode="External"/><Relationship Id="rId2" Type="http://schemas.openxmlformats.org/officeDocument/2006/relationships/hyperlink" Target="http://www.wipo.int/pct/fr/"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Copy of 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3162"/>
            <a:ext cx="3219784"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3563938"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D:\Users\jewell\Downloads\15472396221_a9f968d235_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0"/>
            <a:ext cx="37465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3348038" y="2768600"/>
            <a:ext cx="5327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Blip>
                <a:blip r:embed="rId5"/>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algn="ctr" eaLnBrk="1" hangingPunct="1">
              <a:spcBef>
                <a:spcPct val="50000"/>
              </a:spcBef>
              <a:buFontTx/>
              <a:buNone/>
            </a:pPr>
            <a:r>
              <a:rPr lang="en-US" altLang="en-US" sz="4800" b="1" dirty="0" smtClean="0">
                <a:solidFill>
                  <a:srgbClr val="0070C0"/>
                </a:solidFill>
                <a:ea typeface="ＭＳ Ｐゴシック" pitchFamily="34" charset="-128"/>
              </a:rPr>
              <a:t>WIPO</a:t>
            </a:r>
            <a:endParaRPr lang="en-US" altLang="en-US" sz="4800" b="1" dirty="0">
              <a:solidFill>
                <a:srgbClr val="0070C0"/>
              </a:solidFill>
              <a:ea typeface="ＭＳ Ｐゴシック" pitchFamily="34" charset="-128"/>
            </a:endParaRPr>
          </a:p>
        </p:txBody>
      </p:sp>
      <p:pic>
        <p:nvPicPr>
          <p:cNvPr id="14"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639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D:\Users\jewell\Downloads\6184346291_4d48ed2f82_z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0"/>
            <a:ext cx="220023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txBox="1">
            <a:spLocks noChangeArrowheads="1"/>
          </p:cNvSpPr>
          <p:nvPr/>
        </p:nvSpPr>
        <p:spPr bwMode="auto">
          <a:xfrm>
            <a:off x="3203574" y="3356992"/>
            <a:ext cx="5966937" cy="272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5"/>
              </a:buBlip>
              <a:defRPr sz="2400">
                <a:solidFill>
                  <a:schemeClr val="tx1"/>
                </a:solidFill>
                <a:latin typeface="+mn-lt"/>
                <a:cs typeface="+mn-cs"/>
              </a:defRPr>
            </a:lvl9pPr>
          </a:lstStyle>
          <a:p>
            <a:pPr marL="0" indent="0">
              <a:spcBef>
                <a:spcPts val="0"/>
              </a:spcBef>
              <a:buClr>
                <a:srgbClr val="3399FF"/>
              </a:buClr>
              <a:buSzPct val="100000"/>
              <a:buNone/>
            </a:pPr>
            <a:r>
              <a:rPr lang="fr-FR" sz="3200" dirty="0"/>
              <a:t>Séminaire itinérant sur ​​les services et les initiatives de l'OMPI</a:t>
            </a:r>
            <a:endParaRPr lang="en-US" sz="3000" b="1" kern="0" dirty="0" smtClean="0">
              <a:solidFill>
                <a:srgbClr val="00408C"/>
              </a:solidFill>
            </a:endParaRPr>
          </a:p>
          <a:p>
            <a:pPr marL="0" indent="0">
              <a:buNone/>
            </a:pPr>
            <a:r>
              <a:rPr lang="fr-FR" sz="2000" dirty="0"/>
              <a:t>Organisé par l'Organisation </a:t>
            </a:r>
            <a:r>
              <a:rPr lang="fr-FR" sz="2000" dirty="0" smtClean="0"/>
              <a:t>Mondiale </a:t>
            </a:r>
            <a:r>
              <a:rPr lang="fr-FR" sz="2000" dirty="0"/>
              <a:t>de la </a:t>
            </a:r>
            <a:r>
              <a:rPr lang="fr-FR" sz="2000" dirty="0" smtClean="0"/>
              <a:t>Propriété Intellectuelle </a:t>
            </a:r>
            <a:r>
              <a:rPr lang="fr-FR" sz="2000" dirty="0"/>
              <a:t>( OMPI) </a:t>
            </a:r>
            <a:endParaRPr lang="fr-FR" sz="2000" dirty="0" smtClean="0"/>
          </a:p>
          <a:p>
            <a:pPr marL="0" indent="0">
              <a:buNone/>
            </a:pPr>
            <a:r>
              <a:rPr lang="fr-FR" sz="2000" dirty="0" smtClean="0"/>
              <a:t>en </a:t>
            </a:r>
            <a:r>
              <a:rPr lang="fr-FR" sz="2000" dirty="0"/>
              <a:t>coopération avec L'Institut </a:t>
            </a:r>
            <a:r>
              <a:rPr lang="fr-FR" sz="2000" dirty="0" smtClean="0"/>
              <a:t>National </a:t>
            </a:r>
            <a:r>
              <a:rPr lang="fr-FR" sz="2000" dirty="0"/>
              <a:t>de la </a:t>
            </a:r>
            <a:r>
              <a:rPr lang="fr-FR" sz="2000" dirty="0" smtClean="0"/>
              <a:t>Propriété Industrielle (INPI </a:t>
            </a:r>
            <a:r>
              <a:rPr lang="fr-FR" sz="2000" dirty="0"/>
              <a:t>)</a:t>
            </a:r>
            <a:endParaRPr lang="en-US" sz="2800" kern="0" dirty="0">
              <a:solidFill>
                <a:srgbClr val="00408C"/>
              </a:solidFill>
              <a:latin typeface="+mj-lt"/>
              <a:ea typeface="+mj-ea"/>
              <a:cs typeface="+mj-cs"/>
            </a:endParaRPr>
          </a:p>
        </p:txBody>
      </p:sp>
    </p:spTree>
    <p:extLst>
      <p:ext uri="{BB962C8B-B14F-4D97-AF65-F5344CB8AC3E}">
        <p14:creationId xmlns:p14="http://schemas.microsoft.com/office/powerpoint/2010/main" val="2530503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p:cNvPicPr>
            <a:picLocks noChangeAspect="1"/>
          </p:cNvPicPr>
          <p:nvPr>
            <p:custDataLst>
              <p:tags r:id="rId1"/>
            </p:custDataLst>
          </p:nvPr>
        </p:nvPicPr>
        <p:blipFill>
          <a:blip r:embed="rId4" cstate="email">
            <a:extLst>
              <a:ext uri="{28A0092B-C50C-407E-A947-70E740481C1C}">
                <a14:useLocalDpi xmlns:a14="http://schemas.microsoft.com/office/drawing/2010/main" val="0"/>
              </a:ext>
            </a:extLst>
          </a:blip>
          <a:srcRect/>
          <a:stretch>
            <a:fillRect/>
          </a:stretch>
        </p:blipFill>
        <p:spPr bwMode="auto">
          <a:xfrm>
            <a:off x="1792288" y="612775"/>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custDataLst>
              <p:tags r:id="rId2"/>
            </p:custDataLst>
          </p:nvPr>
        </p:nvSpPr>
        <p:spPr>
          <a:xfrm rot="10800000" flipV="1">
            <a:off x="1907704" y="4999108"/>
            <a:ext cx="5370984" cy="830997"/>
          </a:xfrm>
          <a:prstGeom prst="rect">
            <a:avLst/>
          </a:prstGeom>
        </p:spPr>
        <p:txBody>
          <a:bodyPr wrap="square">
            <a:spAutoFit/>
          </a:bodyPr>
          <a:lstStyle/>
          <a:p>
            <a:pPr>
              <a:spcBef>
                <a:spcPct val="0"/>
              </a:spcBef>
            </a:pPr>
            <a:r>
              <a:rPr lang="fr-FR" dirty="0" smtClean="0">
                <a:solidFill>
                  <a:srgbClr val="00408C"/>
                </a:solidFill>
                <a:latin typeface="+mj-lt"/>
                <a:ea typeface="+mj-ea"/>
                <a:cs typeface="+mj-cs"/>
              </a:rPr>
              <a:t>L’OMPI VOUS AIDE À ACCÉDER AUX MARCHÉS INTERNATIONAUX</a:t>
            </a:r>
            <a:endParaRPr lang="fr-FR" dirty="0">
              <a:solidFill>
                <a:srgbClr val="00408C"/>
              </a:solidFill>
              <a:latin typeface="+mj-lt"/>
              <a:ea typeface="+mj-ea"/>
              <a:cs typeface="+mj-cs"/>
            </a:endParaRPr>
          </a:p>
        </p:txBody>
      </p:sp>
    </p:spTree>
    <p:extLst>
      <p:ext uri="{BB962C8B-B14F-4D97-AF65-F5344CB8AC3E}">
        <p14:creationId xmlns:p14="http://schemas.microsoft.com/office/powerpoint/2010/main" val="37583911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err="1" smtClean="0">
                <a:solidFill>
                  <a:schemeClr val="accent6">
                    <a:lumMod val="75000"/>
                  </a:schemeClr>
                </a:solidFill>
              </a:rPr>
              <a:t>Recherche</a:t>
            </a:r>
            <a:r>
              <a:rPr lang="en-US" sz="3600" dirty="0" smtClean="0">
                <a:solidFill>
                  <a:schemeClr val="accent6">
                    <a:lumMod val="75000"/>
                  </a:schemeClr>
                </a:solidFill>
              </a:rPr>
              <a:t> par </a:t>
            </a:r>
            <a:r>
              <a:rPr lang="en-US" sz="3600" dirty="0" err="1" smtClean="0">
                <a:solidFill>
                  <a:schemeClr val="accent6">
                    <a:lumMod val="75000"/>
                  </a:schemeClr>
                </a:solidFill>
              </a:rPr>
              <a:t>similarité</a:t>
            </a:r>
            <a:r>
              <a:rPr lang="en-US" sz="3600" dirty="0" smtClean="0">
                <a:solidFill>
                  <a:schemeClr val="accent6">
                    <a:lumMod val="75000"/>
                  </a:schemeClr>
                </a:solidFill>
              </a:rPr>
              <a:t> </a:t>
            </a:r>
            <a:r>
              <a:rPr lang="en-US" sz="3600" dirty="0" err="1" smtClean="0">
                <a:solidFill>
                  <a:schemeClr val="accent6">
                    <a:lumMod val="75000"/>
                  </a:schemeClr>
                </a:solidFill>
              </a:rPr>
              <a:t>d’images</a:t>
            </a:r>
            <a:r>
              <a:rPr lang="en-US" sz="3600" dirty="0" smtClean="0">
                <a:solidFill>
                  <a:schemeClr val="accent6">
                    <a:lumMod val="75000"/>
                  </a:schemeClr>
                </a:solidFill>
              </a:rPr>
              <a:t/>
            </a:r>
            <a:br>
              <a:rPr lang="en-US" sz="3600" dirty="0" smtClean="0">
                <a:solidFill>
                  <a:schemeClr val="accent6">
                    <a:lumMod val="75000"/>
                  </a:schemeClr>
                </a:solidFill>
              </a:rPr>
            </a:br>
            <a:endParaRPr lang="en-US" sz="3600" dirty="0">
              <a:solidFill>
                <a:schemeClr val="accent6">
                  <a:lumMod val="75000"/>
                </a:schemeClr>
              </a:solidFill>
            </a:endParaRPr>
          </a:p>
        </p:txBody>
      </p:sp>
      <p:sp>
        <p:nvSpPr>
          <p:cNvPr id="7171" name="Content Placeholder 2"/>
          <p:cNvSpPr>
            <a:spLocks noGrp="1"/>
          </p:cNvSpPr>
          <p:nvPr>
            <p:ph idx="1"/>
          </p:nvPr>
        </p:nvSpPr>
        <p:spPr>
          <a:xfrm>
            <a:off x="346541" y="977775"/>
            <a:ext cx="8712968" cy="5141913"/>
          </a:xfrm>
        </p:spPr>
        <p:txBody>
          <a:bodyPr/>
          <a:lstStyle/>
          <a:p>
            <a:pPr>
              <a:buFont typeface="Arial" charset="0"/>
              <a:buChar char="•"/>
            </a:pPr>
            <a:r>
              <a:rPr lang="en-US" altLang="en-US" dirty="0" err="1">
                <a:solidFill>
                  <a:srgbClr val="00408C"/>
                </a:solidFill>
                <a:latin typeface="+mj-lt"/>
                <a:ea typeface="+mj-ea"/>
                <a:cs typeface="+mj-cs"/>
              </a:rPr>
              <a:t>Trie</a:t>
            </a:r>
            <a:r>
              <a:rPr lang="en-US" altLang="en-US" dirty="0">
                <a:solidFill>
                  <a:srgbClr val="00408C"/>
                </a:solidFill>
                <a:latin typeface="+mj-lt"/>
                <a:ea typeface="+mj-ea"/>
                <a:cs typeface="+mj-cs"/>
              </a:rPr>
              <a:t> les </a:t>
            </a:r>
            <a:r>
              <a:rPr lang="en-US" altLang="en-US" dirty="0" err="1">
                <a:solidFill>
                  <a:srgbClr val="00408C"/>
                </a:solidFill>
                <a:latin typeface="+mj-lt"/>
                <a:ea typeface="+mj-ea"/>
                <a:cs typeface="+mj-cs"/>
              </a:rPr>
              <a:t>résultats</a:t>
            </a:r>
            <a:r>
              <a:rPr lang="en-US" altLang="en-US" dirty="0">
                <a:solidFill>
                  <a:srgbClr val="00408C"/>
                </a:solidFill>
                <a:latin typeface="+mj-lt"/>
                <a:ea typeface="+mj-ea"/>
                <a:cs typeface="+mj-cs"/>
              </a:rPr>
              <a:t> de </a:t>
            </a:r>
            <a:r>
              <a:rPr lang="en-US" altLang="en-US" dirty="0" err="1">
                <a:solidFill>
                  <a:srgbClr val="00408C"/>
                </a:solidFill>
                <a:latin typeface="+mj-lt"/>
                <a:ea typeface="+mj-ea"/>
                <a:cs typeface="+mj-cs"/>
              </a:rPr>
              <a:t>vos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requêtes</a:t>
            </a:r>
            <a:r>
              <a:rPr lang="en-US" altLang="en-US" dirty="0">
                <a:solidFill>
                  <a:srgbClr val="00408C"/>
                </a:solidFill>
                <a:latin typeface="+mj-lt"/>
                <a:ea typeface="+mj-ea"/>
                <a:cs typeface="+mj-cs"/>
              </a:rPr>
              <a:t> par </a:t>
            </a:r>
            <a:r>
              <a:rPr lang="en-US" altLang="en-US" dirty="0" err="1">
                <a:solidFill>
                  <a:srgbClr val="00408C"/>
                </a:solidFill>
                <a:latin typeface="+mj-lt"/>
                <a:ea typeface="+mj-ea"/>
                <a:cs typeface="+mj-cs"/>
              </a:rPr>
              <a:t>indice</a:t>
            </a:r>
            <a:r>
              <a:rPr lang="en-US" altLang="en-US" dirty="0">
                <a:solidFill>
                  <a:srgbClr val="00408C"/>
                </a:solidFill>
                <a:latin typeface="+mj-lt"/>
                <a:ea typeface="+mj-ea"/>
                <a:cs typeface="+mj-cs"/>
              </a:rPr>
              <a:t> de </a:t>
            </a:r>
            <a:r>
              <a:rPr lang="en-US" altLang="en-US" dirty="0" err="1">
                <a:solidFill>
                  <a:srgbClr val="00408C"/>
                </a:solidFill>
                <a:latin typeface="+mj-lt"/>
                <a:ea typeface="+mj-ea"/>
                <a:cs typeface="+mj-cs"/>
              </a:rPr>
              <a:t>similarité</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visuelle</a:t>
            </a:r>
            <a:r>
              <a:rPr lang="en-US" altLang="en-US" dirty="0">
                <a:solidFill>
                  <a:srgbClr val="00408C"/>
                </a:solidFill>
                <a:latin typeface="+mj-lt"/>
                <a:ea typeface="+mj-ea"/>
                <a:cs typeface="+mj-cs"/>
              </a:rPr>
              <a:t> avec </a:t>
            </a:r>
            <a:r>
              <a:rPr lang="en-US" altLang="en-US" dirty="0" err="1">
                <a:solidFill>
                  <a:srgbClr val="00408C"/>
                </a:solidFill>
                <a:latin typeface="+mj-lt"/>
                <a:ea typeface="+mj-ea"/>
                <a:cs typeface="+mj-cs"/>
              </a:rPr>
              <a:t>une</a:t>
            </a:r>
            <a:r>
              <a:rPr lang="en-US" altLang="en-US" dirty="0">
                <a:solidFill>
                  <a:srgbClr val="00408C"/>
                </a:solidFill>
                <a:latin typeface="+mj-lt"/>
                <a:ea typeface="+mj-ea"/>
                <a:cs typeface="+mj-cs"/>
              </a:rPr>
              <a:t> image </a:t>
            </a:r>
            <a:r>
              <a:rPr lang="en-US" altLang="en-US" dirty="0" err="1">
                <a:solidFill>
                  <a:srgbClr val="00408C"/>
                </a:solidFill>
                <a:latin typeface="+mj-lt"/>
                <a:ea typeface="+mj-ea"/>
                <a:cs typeface="+mj-cs"/>
              </a:rPr>
              <a:t>fournie</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en</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paramètre</a:t>
            </a:r>
            <a:r>
              <a:rPr lang="en-US" altLang="en-US" dirty="0">
                <a:solidFill>
                  <a:srgbClr val="00408C"/>
                </a:solidFill>
                <a:latin typeface="+mj-lt"/>
                <a:ea typeface="+mj-ea"/>
                <a:cs typeface="+mj-cs"/>
              </a:rPr>
              <a:t> </a:t>
            </a:r>
          </a:p>
          <a:p>
            <a:pPr>
              <a:buFont typeface="Arial" charset="0"/>
              <a:buChar char="•"/>
            </a:pPr>
            <a:r>
              <a:rPr lang="en-US" altLang="en-US" dirty="0">
                <a:solidFill>
                  <a:srgbClr val="00408C"/>
                </a:solidFill>
                <a:latin typeface="+mj-lt"/>
                <a:ea typeface="+mj-ea"/>
                <a:cs typeface="+mj-cs"/>
              </a:rPr>
              <a:t>Donne le </a:t>
            </a:r>
            <a:r>
              <a:rPr lang="en-US" altLang="en-US" dirty="0" err="1">
                <a:solidFill>
                  <a:srgbClr val="00408C"/>
                </a:solidFill>
                <a:latin typeface="+mj-lt"/>
                <a:ea typeface="+mj-ea"/>
                <a:cs typeface="+mj-cs"/>
              </a:rPr>
              <a:t>choix</a:t>
            </a:r>
            <a:r>
              <a:rPr lang="en-US" altLang="en-US" dirty="0">
                <a:solidFill>
                  <a:srgbClr val="00408C"/>
                </a:solidFill>
                <a:latin typeface="+mj-lt"/>
                <a:ea typeface="+mj-ea"/>
                <a:cs typeface="+mj-cs"/>
              </a:rPr>
              <a:t> entre </a:t>
            </a:r>
            <a:r>
              <a:rPr lang="en-US" altLang="en-US" dirty="0" err="1">
                <a:solidFill>
                  <a:srgbClr val="00408C"/>
                </a:solidFill>
                <a:latin typeface="+mj-lt"/>
                <a:ea typeface="+mj-ea"/>
                <a:cs typeface="+mj-cs"/>
              </a:rPr>
              <a:t>plusieurs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algorithmes</a:t>
            </a:r>
            <a:r>
              <a:rPr lang="en-US" altLang="en-US" dirty="0">
                <a:solidFill>
                  <a:srgbClr val="00408C"/>
                </a:solidFill>
                <a:latin typeface="+mj-lt"/>
                <a:ea typeface="+mj-ea"/>
                <a:cs typeface="+mj-cs"/>
              </a:rPr>
              <a:t> de </a:t>
            </a:r>
            <a:r>
              <a:rPr lang="en-US" altLang="en-US" dirty="0" err="1">
                <a:solidFill>
                  <a:srgbClr val="00408C"/>
                </a:solidFill>
                <a:latin typeface="+mj-lt"/>
                <a:ea typeface="+mj-ea"/>
                <a:cs typeface="+mj-cs"/>
              </a:rPr>
              <a:t>similarité</a:t>
            </a:r>
            <a:r>
              <a:rPr lang="en-US" altLang="en-US" dirty="0">
                <a:solidFill>
                  <a:srgbClr val="00408C"/>
                </a:solidFill>
                <a:latin typeface="+mj-lt"/>
                <a:ea typeface="+mj-ea"/>
                <a:cs typeface="+mj-cs"/>
              </a:rPr>
              <a:t> plus </a:t>
            </a:r>
            <a:r>
              <a:rPr lang="en-US" altLang="en-US" dirty="0" err="1">
                <a:solidFill>
                  <a:srgbClr val="00408C"/>
                </a:solidFill>
                <a:latin typeface="+mj-lt"/>
                <a:ea typeface="+mj-ea"/>
                <a:cs typeface="+mj-cs"/>
              </a:rPr>
              <a:t>ou</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moins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pertinents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selon</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l’image</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fournie</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en</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paramètre</a:t>
            </a:r>
            <a:endParaRPr lang="en-US" altLang="en-US" dirty="0">
              <a:solidFill>
                <a:srgbClr val="00408C"/>
              </a:solidFill>
              <a:latin typeface="+mj-lt"/>
              <a:ea typeface="+mj-ea"/>
              <a:cs typeface="+mj-cs"/>
            </a:endParaRPr>
          </a:p>
          <a:p>
            <a:pPr>
              <a:buFont typeface="Arial" charset="0"/>
              <a:buChar char="•"/>
            </a:pPr>
            <a:r>
              <a:rPr lang="en-US" altLang="en-US" dirty="0">
                <a:solidFill>
                  <a:srgbClr val="00408C"/>
                </a:solidFill>
                <a:latin typeface="+mj-lt"/>
                <a:ea typeface="+mj-ea"/>
                <a:cs typeface="+mj-cs"/>
              </a:rPr>
              <a:t>Donne de </a:t>
            </a:r>
            <a:r>
              <a:rPr lang="en-US" altLang="en-US" dirty="0" err="1">
                <a:solidFill>
                  <a:srgbClr val="00408C"/>
                </a:solidFill>
                <a:latin typeface="+mj-lt"/>
                <a:ea typeface="+mj-ea"/>
                <a:cs typeface="+mj-cs"/>
              </a:rPr>
              <a:t>meilleurs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résultats</a:t>
            </a:r>
            <a:r>
              <a:rPr lang="en-US" altLang="en-US" dirty="0">
                <a:solidFill>
                  <a:srgbClr val="00408C"/>
                </a:solidFill>
                <a:latin typeface="+mj-lt"/>
                <a:ea typeface="+mj-ea"/>
                <a:cs typeface="+mj-cs"/>
              </a:rPr>
              <a:t> pour les </a:t>
            </a:r>
            <a:r>
              <a:rPr lang="en-US" altLang="en-US" dirty="0" err="1">
                <a:solidFill>
                  <a:srgbClr val="00408C"/>
                </a:solidFill>
                <a:latin typeface="+mj-lt"/>
                <a:ea typeface="+mj-ea"/>
                <a:cs typeface="+mj-cs"/>
              </a:rPr>
              <a:t>formes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géométriques</a:t>
            </a:r>
            <a:r>
              <a:rPr lang="en-US" altLang="en-US" dirty="0">
                <a:solidFill>
                  <a:srgbClr val="00408C"/>
                </a:solidFill>
                <a:latin typeface="+mj-lt"/>
                <a:ea typeface="+mj-ea"/>
                <a:cs typeface="+mj-cs"/>
              </a:rPr>
              <a:t> simples</a:t>
            </a:r>
          </a:p>
        </p:txBody>
      </p:sp>
      <p:pic>
        <p:nvPicPr>
          <p:cNvPr id="7173" name="Picture 5" descr="D:\Users\MacStrav\Desktop\good logos\matches\data.j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818" y="4063048"/>
            <a:ext cx="8905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D:\Users\MacStrav\Desktop\good logos\1272470.1.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150" y="4015423"/>
            <a:ext cx="749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D:\Users\MacStrav\Desktop\good logos\matches\data2.js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775" y="4001135"/>
            <a:ext cx="8255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D:\Users\MacStrav\Desktop\good logos\matches\data3.js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775" y="3756660"/>
            <a:ext cx="1119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D:\Users\MacStrav\Desktop\good logos\matches\data4.js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225" y="4879023"/>
            <a:ext cx="10477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D:\Users\MacStrav\Desktop\good logos\matches\data5.js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4962" y="4928235"/>
            <a:ext cx="9620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D:\Users\MacStrav\Desktop\good logos\matches\data6.js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3025" y="4929823"/>
            <a:ext cx="12985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D:\Users\MacStrav\Desktop\good logos\matches\data7.js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5575" y="4969510"/>
            <a:ext cx="762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descr="D:\Users\MacStrav\Desktop\good logos\730879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1137" y="4912360"/>
            <a:ext cx="9493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D:\Users\MacStrav\Desktop\good logos\88588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4650" y="5874385"/>
            <a:ext cx="4905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4" descr="D:\Users\MacStrav\Desktop\good logos\matches\data8.jsp.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2450" y="5785485"/>
            <a:ext cx="6953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5" descr="D:\Users\MacStrav\Desktop\good logos\matches\data9.jsp.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98150" y="5745798"/>
            <a:ext cx="7064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6" descr="D:\Users\MacStrav\Desktop\good logos\matches\data10.jsp.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55437" y="5809298"/>
            <a:ext cx="7080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8" descr="D:\Users\MacStrav\Desktop\good logos\matches\data.jsp.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31487" y="4040823"/>
            <a:ext cx="6873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24775" y="3637598"/>
            <a:ext cx="1377950" cy="349250"/>
          </a:xfrm>
          <a:prstGeom prst="rect">
            <a:avLst/>
          </a:prstGeom>
          <a:solidFill>
            <a:schemeClr val="accent6">
              <a:lumMod val="60000"/>
              <a:lumOff val="40000"/>
            </a:schemeClr>
          </a:solidFill>
        </p:spPr>
        <p:txBody>
          <a:bodyPr>
            <a:spAutoFit/>
          </a:bodyPr>
          <a:lstStyle/>
          <a:p>
            <a:pPr>
              <a:defRPr/>
            </a:pPr>
            <a:r>
              <a:rPr lang="en-US" dirty="0"/>
              <a:t>Search For</a:t>
            </a:r>
          </a:p>
        </p:txBody>
      </p:sp>
      <p:pic>
        <p:nvPicPr>
          <p:cNvPr id="7187" name="Picture 19" descr="D:\Users\MacStrav\Desktop\good logos\matches\data13.jsp.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55575" y="5726748"/>
            <a:ext cx="6429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2551962" y="3582035"/>
            <a:ext cx="4638675" cy="349250"/>
          </a:xfrm>
          <a:prstGeom prst="rect">
            <a:avLst/>
          </a:prstGeom>
          <a:solidFill>
            <a:schemeClr val="accent6">
              <a:lumMod val="60000"/>
              <a:lumOff val="40000"/>
            </a:schemeClr>
          </a:solidFill>
        </p:spPr>
        <p:txBody>
          <a:bodyPr>
            <a:spAutoFit/>
          </a:bodyPr>
          <a:lstStyle/>
          <a:p>
            <a:pPr>
              <a:defRPr/>
            </a:pPr>
            <a:r>
              <a:rPr lang="en-US" dirty="0"/>
              <a:t>Find (in top results – without Vienna Class)</a:t>
            </a:r>
          </a:p>
        </p:txBody>
      </p:sp>
    </p:spTree>
    <p:extLst>
      <p:ext uri="{BB962C8B-B14F-4D97-AF65-F5344CB8AC3E}">
        <p14:creationId xmlns:p14="http://schemas.microsoft.com/office/powerpoint/2010/main" val="19435235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792"/>
            <a:ext cx="9144000" cy="6694415"/>
          </a:xfrm>
          <a:prstGeom prst="rect">
            <a:avLst/>
          </a:prstGeom>
        </p:spPr>
      </p:pic>
      <p:sp>
        <p:nvSpPr>
          <p:cNvPr id="8195" name="TextBox 1"/>
          <p:cNvSpPr txBox="1">
            <a:spLocks noChangeArrowheads="1"/>
          </p:cNvSpPr>
          <p:nvPr/>
        </p:nvSpPr>
        <p:spPr bwMode="auto">
          <a:xfrm>
            <a:off x="71438" y="836613"/>
            <a:ext cx="9001125" cy="6076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solidFill>
                  <a:srgbClr val="00408C"/>
                </a:solidFill>
                <a:latin typeface="+mj-lt"/>
                <a:ea typeface="+mj-ea"/>
                <a:cs typeface="+mj-cs"/>
              </a:rPr>
              <a:t>Comment de </a:t>
            </a:r>
            <a:r>
              <a:rPr lang="en-US" altLang="en-US" dirty="0" err="1">
                <a:solidFill>
                  <a:srgbClr val="00408C"/>
                </a:solidFill>
                <a:latin typeface="+mj-lt"/>
                <a:ea typeface="+mj-ea"/>
                <a:cs typeface="+mj-cs"/>
              </a:rPr>
              <a:t>marche</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Cherchons</a:t>
            </a:r>
            <a:r>
              <a:rPr lang="en-US" altLang="en-US" dirty="0">
                <a:solidFill>
                  <a:srgbClr val="00408C"/>
                </a:solidFill>
                <a:latin typeface="+mj-lt"/>
                <a:ea typeface="+mj-ea"/>
                <a:cs typeface="+mj-cs"/>
              </a:rPr>
              <a:t> des logos </a:t>
            </a:r>
            <a:r>
              <a:rPr lang="en-US" altLang="en-US" dirty="0" err="1">
                <a:solidFill>
                  <a:srgbClr val="00408C"/>
                </a:solidFill>
                <a:latin typeface="+mj-lt"/>
                <a:ea typeface="+mj-ea"/>
                <a:cs typeface="+mj-cs"/>
              </a:rPr>
              <a:t>proches</a:t>
            </a:r>
            <a:r>
              <a:rPr lang="en-US" altLang="en-US" dirty="0">
                <a:solidFill>
                  <a:srgbClr val="00408C"/>
                </a:solidFill>
                <a:latin typeface="+mj-lt"/>
                <a:ea typeface="+mj-ea"/>
                <a:cs typeface="+mj-cs"/>
              </a:rPr>
              <a:t> du logo de la marque ‘</a:t>
            </a:r>
            <a:r>
              <a:rPr lang="en-US" altLang="en-US" dirty="0" err="1">
                <a:solidFill>
                  <a:srgbClr val="00408C"/>
                </a:solidFill>
                <a:latin typeface="+mj-lt"/>
                <a:ea typeface="+mj-ea"/>
                <a:cs typeface="+mj-cs"/>
              </a:rPr>
              <a:t>Arla</a:t>
            </a:r>
            <a:r>
              <a:rPr lang="en-US" altLang="en-US" dirty="0">
                <a:solidFill>
                  <a:srgbClr val="00408C"/>
                </a:solidFill>
                <a:latin typeface="+mj-lt"/>
                <a:ea typeface="+mj-ea"/>
                <a:cs typeface="+mj-cs"/>
              </a:rPr>
              <a:t>’</a:t>
            </a:r>
          </a:p>
          <a:p>
            <a:endParaRPr lang="en-US" altLang="en-US" dirty="0">
              <a:solidFill>
                <a:srgbClr val="000000"/>
              </a:solidFill>
            </a:endParaRPr>
          </a:p>
        </p:txBody>
      </p:sp>
    </p:spTree>
    <p:extLst>
      <p:ext uri="{BB962C8B-B14F-4D97-AF65-F5344CB8AC3E}">
        <p14:creationId xmlns:p14="http://schemas.microsoft.com/office/powerpoint/2010/main" val="250921436"/>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0900"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261597"/>
      </p:ext>
    </p:extLst>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8" y="116632"/>
            <a:ext cx="8949250" cy="625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898408"/>
      </p:ext>
    </p:extLst>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81" y="692696"/>
            <a:ext cx="8815388" cy="470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52" y="4341864"/>
            <a:ext cx="2586038"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60" y="4327576"/>
            <a:ext cx="6315075" cy="41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60" y="4327576"/>
            <a:ext cx="7658100" cy="41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14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212" y="158279"/>
            <a:ext cx="8653578" cy="607602"/>
          </a:xfrm>
          <a:prstGeom prst="rect">
            <a:avLst/>
          </a:prstGeom>
          <a:solidFill>
            <a:schemeClr val="bg1"/>
          </a:solidFill>
          <a:ln>
            <a:solidFill>
              <a:schemeClr val="accent2">
                <a:lumMod val="60000"/>
                <a:lumOff val="40000"/>
              </a:schemeClr>
            </a:solidFill>
          </a:ln>
        </p:spPr>
        <p:txBody>
          <a:bodyPr wrap="square">
            <a:spAutoFit/>
          </a:bodyPr>
          <a:lstStyle/>
          <a:p>
            <a:pPr>
              <a:defRPr/>
            </a:pPr>
            <a:r>
              <a:rPr lang="en-US" dirty="0" err="1">
                <a:solidFill>
                  <a:srgbClr val="00408C"/>
                </a:solidFill>
                <a:latin typeface="+mj-lt"/>
                <a:ea typeface="+mj-ea"/>
                <a:cs typeface="+mj-cs"/>
              </a:rPr>
              <a:t>Recherche</a:t>
            </a:r>
            <a:r>
              <a:rPr lang="en-US" dirty="0">
                <a:solidFill>
                  <a:srgbClr val="00408C"/>
                </a:solidFill>
                <a:latin typeface="+mj-lt"/>
                <a:ea typeface="+mj-ea"/>
                <a:cs typeface="+mj-cs"/>
              </a:rPr>
              <a:t> avec des codes de Vienne– 05.05.20 (</a:t>
            </a:r>
            <a:r>
              <a:rPr lang="en-US" dirty="0" err="1">
                <a:solidFill>
                  <a:srgbClr val="00408C"/>
                </a:solidFill>
                <a:latin typeface="+mj-lt"/>
                <a:ea typeface="+mj-ea"/>
                <a:cs typeface="+mj-cs"/>
              </a:rPr>
              <a:t>fleurs</a:t>
            </a:r>
            <a:r>
              <a:rPr lang="en-US" dirty="0">
                <a:solidFill>
                  <a:srgbClr val="00408C"/>
                </a:solidFill>
                <a:latin typeface="+mj-lt"/>
                <a:ea typeface="+mj-ea"/>
                <a:cs typeface="+mj-cs"/>
              </a:rPr>
              <a:t> </a:t>
            </a:r>
            <a:r>
              <a:rPr lang="en-US" dirty="0" err="1">
                <a:solidFill>
                  <a:srgbClr val="00408C"/>
                </a:solidFill>
                <a:latin typeface="+mj-lt"/>
                <a:ea typeface="+mj-ea"/>
                <a:cs typeface="+mj-cs"/>
              </a:rPr>
              <a:t>stylisées</a:t>
            </a:r>
            <a:r>
              <a:rPr lang="en-US" dirty="0">
                <a:solidFill>
                  <a:srgbClr val="00408C"/>
                </a:solidFill>
                <a:latin typeface="+mj-lt"/>
                <a:ea typeface="+mj-ea"/>
                <a:cs typeface="+mj-cs"/>
              </a:rPr>
              <a:t>) et 26.01.18 (</a:t>
            </a:r>
            <a:r>
              <a:rPr lang="en-US" dirty="0" err="1">
                <a:solidFill>
                  <a:srgbClr val="00408C"/>
                </a:solidFill>
                <a:latin typeface="+mj-lt"/>
                <a:ea typeface="+mj-ea"/>
                <a:cs typeface="+mj-cs"/>
              </a:rPr>
              <a:t>cercles</a:t>
            </a:r>
            <a:r>
              <a:rPr lang="en-US" dirty="0">
                <a:solidFill>
                  <a:srgbClr val="00408C"/>
                </a:solidFill>
                <a:latin typeface="+mj-lt"/>
                <a:ea typeface="+mj-ea"/>
                <a:cs typeface="+mj-cs"/>
              </a:rPr>
              <a:t> </a:t>
            </a:r>
            <a:r>
              <a:rPr lang="en-US" dirty="0" err="1">
                <a:solidFill>
                  <a:srgbClr val="00408C"/>
                </a:solidFill>
                <a:latin typeface="+mj-lt"/>
                <a:ea typeface="+mj-ea"/>
                <a:cs typeface="+mj-cs"/>
              </a:rPr>
              <a:t>ou</a:t>
            </a:r>
            <a:r>
              <a:rPr lang="en-US" dirty="0">
                <a:solidFill>
                  <a:srgbClr val="00408C"/>
                </a:solidFill>
                <a:latin typeface="+mj-lt"/>
                <a:ea typeface="+mj-ea"/>
                <a:cs typeface="+mj-cs"/>
              </a:rPr>
              <a:t> ellipses </a:t>
            </a:r>
            <a:r>
              <a:rPr lang="en-US" dirty="0" err="1">
                <a:solidFill>
                  <a:srgbClr val="00408C"/>
                </a:solidFill>
                <a:latin typeface="+mj-lt"/>
                <a:ea typeface="+mj-ea"/>
                <a:cs typeface="+mj-cs"/>
              </a:rPr>
              <a:t>contenant</a:t>
            </a:r>
            <a:r>
              <a:rPr lang="en-US" dirty="0">
                <a:solidFill>
                  <a:srgbClr val="00408C"/>
                </a:solidFill>
                <a:latin typeface="+mj-lt"/>
                <a:ea typeface="+mj-ea"/>
                <a:cs typeface="+mj-cs"/>
              </a:rPr>
              <a:t> </a:t>
            </a:r>
            <a:r>
              <a:rPr lang="en-US" dirty="0" err="1">
                <a:solidFill>
                  <a:srgbClr val="00408C"/>
                </a:solidFill>
                <a:latin typeface="+mj-lt"/>
                <a:ea typeface="+mj-ea"/>
                <a:cs typeface="+mj-cs"/>
              </a:rPr>
              <a:t>une</a:t>
            </a:r>
            <a:r>
              <a:rPr lang="en-US" dirty="0">
                <a:solidFill>
                  <a:srgbClr val="00408C"/>
                </a:solidFill>
                <a:latin typeface="+mj-lt"/>
                <a:ea typeface="+mj-ea"/>
                <a:cs typeface="+mj-cs"/>
              </a:rPr>
              <a:t> </a:t>
            </a:r>
            <a:r>
              <a:rPr lang="en-US" dirty="0" err="1">
                <a:solidFill>
                  <a:srgbClr val="00408C"/>
                </a:solidFill>
                <a:latin typeface="+mj-lt"/>
                <a:ea typeface="+mj-ea"/>
                <a:cs typeface="+mj-cs"/>
              </a:rPr>
              <a:t>ou</a:t>
            </a:r>
            <a:r>
              <a:rPr lang="en-US" dirty="0">
                <a:solidFill>
                  <a:srgbClr val="00408C"/>
                </a:solidFill>
                <a:latin typeface="+mj-lt"/>
                <a:ea typeface="+mj-ea"/>
                <a:cs typeface="+mj-cs"/>
              </a:rPr>
              <a:t> </a:t>
            </a:r>
            <a:r>
              <a:rPr lang="en-US" dirty="0" err="1">
                <a:solidFill>
                  <a:srgbClr val="00408C"/>
                </a:solidFill>
                <a:latin typeface="+mj-lt"/>
                <a:ea typeface="+mj-ea"/>
                <a:cs typeface="+mj-cs"/>
              </a:rPr>
              <a:t>plusieurs</a:t>
            </a:r>
            <a:r>
              <a:rPr lang="en-US" dirty="0">
                <a:solidFill>
                  <a:srgbClr val="00408C"/>
                </a:solidFill>
                <a:latin typeface="+mj-lt"/>
                <a:ea typeface="+mj-ea"/>
                <a:cs typeface="+mj-cs"/>
              </a:rPr>
              <a:t> </a:t>
            </a:r>
            <a:r>
              <a:rPr lang="en-US" dirty="0" err="1">
                <a:solidFill>
                  <a:srgbClr val="00408C"/>
                </a:solidFill>
                <a:latin typeface="+mj-lt"/>
                <a:ea typeface="+mj-ea"/>
                <a:cs typeface="+mj-cs"/>
              </a:rPr>
              <a:t>lettres</a:t>
            </a:r>
            <a:r>
              <a:rPr lang="en-US" dirty="0">
                <a:solidFill>
                  <a:srgbClr val="00408C"/>
                </a:solidFill>
                <a:latin typeface="+mj-lt"/>
                <a:ea typeface="+mj-ea"/>
                <a:cs typeface="+mj-cs"/>
              </a:rPr>
              <a:t>)</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12" y="875010"/>
            <a:ext cx="8480140" cy="595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958616"/>
      </p:ext>
    </p:extLst>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824" y="548680"/>
            <a:ext cx="8710863" cy="865237"/>
          </a:xfrm>
          <a:prstGeom prst="rect">
            <a:avLst/>
          </a:prstGeom>
          <a:solidFill>
            <a:schemeClr val="bg1"/>
          </a:solidFill>
          <a:ln>
            <a:solidFill>
              <a:schemeClr val="accent2">
                <a:lumMod val="60000"/>
                <a:lumOff val="40000"/>
              </a:schemeClr>
            </a:solidFill>
          </a:ln>
        </p:spPr>
        <p:txBody>
          <a:bodyPr wrap="square">
            <a:spAutoFit/>
          </a:bodyPr>
          <a:lstStyle/>
          <a:p>
            <a:pPr>
              <a:defRPr/>
            </a:pPr>
            <a:r>
              <a:rPr lang="en-US" dirty="0" err="1">
                <a:solidFill>
                  <a:srgbClr val="00408C"/>
                </a:solidFill>
                <a:latin typeface="+mj-lt"/>
                <a:ea typeface="+mj-ea"/>
                <a:cs typeface="+mj-cs"/>
              </a:rPr>
              <a:t>En</a:t>
            </a:r>
            <a:r>
              <a:rPr lang="en-US" dirty="0">
                <a:solidFill>
                  <a:srgbClr val="00408C"/>
                </a:solidFill>
                <a:latin typeface="+mj-lt"/>
                <a:ea typeface="+mj-ea"/>
                <a:cs typeface="+mj-cs"/>
              </a:rPr>
              <a:t> </a:t>
            </a:r>
            <a:r>
              <a:rPr lang="en-US" dirty="0" err="1">
                <a:solidFill>
                  <a:srgbClr val="00408C"/>
                </a:solidFill>
                <a:latin typeface="+mj-lt"/>
                <a:ea typeface="+mj-ea"/>
                <a:cs typeface="+mj-cs"/>
              </a:rPr>
              <a:t>utilisant</a:t>
            </a:r>
            <a:r>
              <a:rPr lang="en-US" dirty="0">
                <a:solidFill>
                  <a:srgbClr val="00408C"/>
                </a:solidFill>
                <a:latin typeface="+mj-lt"/>
                <a:ea typeface="+mj-ea"/>
                <a:cs typeface="+mj-cs"/>
              </a:rPr>
              <a:t> la </a:t>
            </a:r>
            <a:r>
              <a:rPr lang="en-US" dirty="0" err="1">
                <a:solidFill>
                  <a:srgbClr val="00408C"/>
                </a:solidFill>
                <a:latin typeface="+mj-lt"/>
                <a:ea typeface="+mj-ea"/>
                <a:cs typeface="+mj-cs"/>
              </a:rPr>
              <a:t>recherche</a:t>
            </a:r>
            <a:r>
              <a:rPr lang="en-US" dirty="0">
                <a:solidFill>
                  <a:srgbClr val="00408C"/>
                </a:solidFill>
                <a:latin typeface="+mj-lt"/>
                <a:ea typeface="+mj-ea"/>
                <a:cs typeface="+mj-cs"/>
              </a:rPr>
              <a:t> par image– </a:t>
            </a:r>
            <a:r>
              <a:rPr lang="en-US" dirty="0" err="1">
                <a:solidFill>
                  <a:srgbClr val="00408C"/>
                </a:solidFill>
                <a:latin typeface="+mj-lt"/>
                <a:ea typeface="+mj-ea"/>
                <a:cs typeface="+mj-cs"/>
              </a:rPr>
              <a:t>glisser</a:t>
            </a:r>
            <a:r>
              <a:rPr lang="en-US" dirty="0">
                <a:solidFill>
                  <a:srgbClr val="00408C"/>
                </a:solidFill>
                <a:latin typeface="+mj-lt"/>
                <a:ea typeface="+mj-ea"/>
                <a:cs typeface="+mj-cs"/>
              </a:rPr>
              <a:t> </a:t>
            </a:r>
            <a:r>
              <a:rPr lang="en-US" dirty="0" err="1">
                <a:solidFill>
                  <a:srgbClr val="00408C"/>
                </a:solidFill>
                <a:latin typeface="+mj-lt"/>
                <a:ea typeface="+mj-ea"/>
                <a:cs typeface="+mj-cs"/>
              </a:rPr>
              <a:t>déposer</a:t>
            </a:r>
            <a:r>
              <a:rPr lang="en-US" dirty="0">
                <a:solidFill>
                  <a:srgbClr val="00408C"/>
                </a:solidFill>
                <a:latin typeface="+mj-lt"/>
                <a:ea typeface="+mj-ea"/>
                <a:cs typeface="+mj-cs"/>
              </a:rPr>
              <a:t>  </a:t>
            </a:r>
            <a:r>
              <a:rPr lang="en-US" dirty="0" err="1">
                <a:solidFill>
                  <a:srgbClr val="00408C"/>
                </a:solidFill>
                <a:latin typeface="+mj-lt"/>
                <a:ea typeface="+mj-ea"/>
                <a:cs typeface="+mj-cs"/>
              </a:rPr>
              <a:t>l’image</a:t>
            </a:r>
            <a:r>
              <a:rPr lang="en-US" dirty="0">
                <a:solidFill>
                  <a:srgbClr val="00408C"/>
                </a:solidFill>
                <a:latin typeface="+mj-lt"/>
                <a:ea typeface="+mj-ea"/>
                <a:cs typeface="+mj-cs"/>
              </a:rPr>
              <a:t> </a:t>
            </a:r>
            <a:r>
              <a:rPr lang="en-US" dirty="0" err="1">
                <a:solidFill>
                  <a:srgbClr val="00408C"/>
                </a:solidFill>
                <a:latin typeface="+mj-lt"/>
                <a:ea typeface="+mj-ea"/>
                <a:cs typeface="+mj-cs"/>
              </a:rPr>
              <a:t>depuis</a:t>
            </a:r>
            <a:r>
              <a:rPr lang="en-US" dirty="0">
                <a:solidFill>
                  <a:srgbClr val="00408C"/>
                </a:solidFill>
                <a:latin typeface="+mj-lt"/>
                <a:ea typeface="+mj-ea"/>
                <a:cs typeface="+mj-cs"/>
              </a:rPr>
              <a:t> la </a:t>
            </a:r>
            <a:r>
              <a:rPr lang="en-US" dirty="0" err="1">
                <a:solidFill>
                  <a:srgbClr val="00408C"/>
                </a:solidFill>
                <a:latin typeface="+mj-lt"/>
                <a:ea typeface="+mj-ea"/>
                <a:cs typeface="+mj-cs"/>
              </a:rPr>
              <a:t>liste</a:t>
            </a:r>
            <a:r>
              <a:rPr lang="en-US" dirty="0">
                <a:solidFill>
                  <a:srgbClr val="00408C"/>
                </a:solidFill>
                <a:latin typeface="+mj-lt"/>
                <a:ea typeface="+mj-ea"/>
                <a:cs typeface="+mj-cs"/>
              </a:rPr>
              <a:t> des </a:t>
            </a:r>
            <a:r>
              <a:rPr lang="en-US" dirty="0" err="1">
                <a:solidFill>
                  <a:srgbClr val="00408C"/>
                </a:solidFill>
                <a:latin typeface="+mj-lt"/>
                <a:ea typeface="+mj-ea"/>
                <a:cs typeface="+mj-cs"/>
              </a:rPr>
              <a:t>résultats</a:t>
            </a:r>
            <a:r>
              <a:rPr lang="en-US" dirty="0">
                <a:solidFill>
                  <a:srgbClr val="00408C"/>
                </a:solidFill>
                <a:latin typeface="+mj-lt"/>
                <a:ea typeface="+mj-ea"/>
                <a:cs typeface="+mj-cs"/>
              </a:rPr>
              <a:t> </a:t>
            </a:r>
            <a:r>
              <a:rPr lang="en-US" dirty="0" err="1">
                <a:solidFill>
                  <a:srgbClr val="00408C"/>
                </a:solidFill>
                <a:latin typeface="+mj-lt"/>
                <a:ea typeface="+mj-ea"/>
                <a:cs typeface="+mj-cs"/>
              </a:rPr>
              <a:t>vers</a:t>
            </a:r>
            <a:r>
              <a:rPr lang="en-US" dirty="0">
                <a:solidFill>
                  <a:srgbClr val="00408C"/>
                </a:solidFill>
                <a:latin typeface="+mj-lt"/>
                <a:ea typeface="+mj-ea"/>
                <a:cs typeface="+mj-cs"/>
              </a:rPr>
              <a:t> le champ de </a:t>
            </a:r>
            <a:r>
              <a:rPr lang="en-US" dirty="0" err="1">
                <a:solidFill>
                  <a:srgbClr val="00408C"/>
                </a:solidFill>
                <a:latin typeface="+mj-lt"/>
                <a:ea typeface="+mj-ea"/>
                <a:cs typeface="+mj-cs"/>
              </a:rPr>
              <a:t>filtre</a:t>
            </a:r>
            <a:r>
              <a:rPr lang="en-US" dirty="0">
                <a:solidFill>
                  <a:srgbClr val="00408C"/>
                </a:solidFill>
                <a:latin typeface="+mj-lt"/>
                <a:ea typeface="+mj-ea"/>
                <a:cs typeface="+mj-cs"/>
              </a:rPr>
              <a:t> par image</a:t>
            </a:r>
          </a:p>
          <a:p>
            <a:pPr>
              <a:defRPr/>
            </a:pPr>
            <a:endParaRPr lang="en-US" dirty="0">
              <a:solidFill>
                <a:srgbClr val="00408C"/>
              </a:solidFill>
              <a:latin typeface="+mj-lt"/>
              <a:ea typeface="+mj-ea"/>
              <a:cs typeface="+mj-cs"/>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24" y="1628800"/>
            <a:ext cx="8684349" cy="463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6481884"/>
      </p:ext>
    </p:extLst>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3" y="150152"/>
            <a:ext cx="9191964" cy="637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520" y="153623"/>
            <a:ext cx="4090988" cy="1895775"/>
          </a:xfrm>
          <a:prstGeom prst="rect">
            <a:avLst/>
          </a:prstGeom>
          <a:solidFill>
            <a:schemeClr val="bg1"/>
          </a:solidFill>
          <a:ln>
            <a:solidFill>
              <a:schemeClr val="accent2">
                <a:lumMod val="60000"/>
                <a:lumOff val="40000"/>
              </a:schemeClr>
            </a:solidFill>
          </a:ln>
        </p:spPr>
        <p:txBody>
          <a:bodyPr>
            <a:spAutoFit/>
          </a:bodyPr>
          <a:lstStyle/>
          <a:p>
            <a:pPr>
              <a:defRPr/>
            </a:pPr>
            <a:r>
              <a:rPr lang="en-US" dirty="0" err="1">
                <a:solidFill>
                  <a:srgbClr val="00408C"/>
                </a:solidFill>
                <a:latin typeface="+mj-lt"/>
                <a:ea typeface="+mj-ea"/>
                <a:cs typeface="+mj-cs"/>
              </a:rPr>
              <a:t>Choisir</a:t>
            </a:r>
            <a:r>
              <a:rPr lang="en-US" dirty="0">
                <a:solidFill>
                  <a:srgbClr val="00408C"/>
                </a:solidFill>
                <a:latin typeface="+mj-lt"/>
                <a:ea typeface="+mj-ea"/>
                <a:cs typeface="+mj-cs"/>
              </a:rPr>
              <a:t> </a:t>
            </a:r>
            <a:r>
              <a:rPr lang="en-US" dirty="0" err="1">
                <a:solidFill>
                  <a:srgbClr val="00408C"/>
                </a:solidFill>
                <a:latin typeface="+mj-lt"/>
                <a:ea typeface="+mj-ea"/>
                <a:cs typeface="+mj-cs"/>
              </a:rPr>
              <a:t>une</a:t>
            </a:r>
            <a:r>
              <a:rPr lang="en-US" dirty="0">
                <a:solidFill>
                  <a:srgbClr val="00408C"/>
                </a:solidFill>
                <a:latin typeface="+mj-lt"/>
                <a:ea typeface="+mj-ea"/>
                <a:cs typeface="+mj-cs"/>
              </a:rPr>
              <a:t> </a:t>
            </a:r>
            <a:r>
              <a:rPr lang="en-US" dirty="0" err="1">
                <a:solidFill>
                  <a:srgbClr val="00408C"/>
                </a:solidFill>
                <a:latin typeface="+mj-lt"/>
                <a:ea typeface="+mj-ea"/>
                <a:cs typeface="+mj-cs"/>
              </a:rPr>
              <a:t>stratégie</a:t>
            </a:r>
            <a:r>
              <a:rPr lang="en-US" dirty="0">
                <a:solidFill>
                  <a:srgbClr val="00408C"/>
                </a:solidFill>
                <a:latin typeface="+mj-lt"/>
                <a:ea typeface="+mj-ea"/>
                <a:cs typeface="+mj-cs"/>
              </a:rPr>
              <a:t> de </a:t>
            </a:r>
            <a:r>
              <a:rPr lang="en-US" dirty="0" err="1">
                <a:solidFill>
                  <a:srgbClr val="00408C"/>
                </a:solidFill>
                <a:latin typeface="+mj-lt"/>
                <a:ea typeface="+mj-ea"/>
                <a:cs typeface="+mj-cs"/>
              </a:rPr>
              <a:t>recherche</a:t>
            </a:r>
            <a:r>
              <a:rPr lang="en-US" dirty="0">
                <a:solidFill>
                  <a:srgbClr val="00408C"/>
                </a:solidFill>
                <a:latin typeface="+mj-lt"/>
                <a:ea typeface="+mj-ea"/>
                <a:cs typeface="+mj-cs"/>
              </a:rPr>
              <a:t> et </a:t>
            </a:r>
            <a:r>
              <a:rPr lang="en-US" dirty="0" err="1">
                <a:solidFill>
                  <a:srgbClr val="00408C"/>
                </a:solidFill>
                <a:latin typeface="+mj-lt"/>
                <a:ea typeface="+mj-ea"/>
                <a:cs typeface="+mj-cs"/>
              </a:rPr>
              <a:t>en</a:t>
            </a:r>
            <a:r>
              <a:rPr lang="en-US" dirty="0">
                <a:solidFill>
                  <a:srgbClr val="00408C"/>
                </a:solidFill>
                <a:latin typeface="+mj-lt"/>
                <a:ea typeface="+mj-ea"/>
                <a:cs typeface="+mj-cs"/>
              </a:rPr>
              <a:t> option, le type de logos </a:t>
            </a:r>
            <a:r>
              <a:rPr lang="en-US" dirty="0" err="1">
                <a:solidFill>
                  <a:srgbClr val="00408C"/>
                </a:solidFill>
                <a:latin typeface="+mj-lt"/>
                <a:ea typeface="+mj-ea"/>
                <a:cs typeface="+mj-cs"/>
              </a:rPr>
              <a:t>recherchés</a:t>
            </a:r>
            <a:r>
              <a:rPr lang="en-US" dirty="0">
                <a:solidFill>
                  <a:srgbClr val="00408C"/>
                </a:solidFill>
                <a:latin typeface="+mj-lt"/>
                <a:ea typeface="+mj-ea"/>
                <a:cs typeface="+mj-cs"/>
              </a:rPr>
              <a:t> – </a:t>
            </a:r>
          </a:p>
          <a:p>
            <a:pPr>
              <a:defRPr/>
            </a:pPr>
            <a:r>
              <a:rPr lang="en-US" dirty="0" err="1">
                <a:solidFill>
                  <a:srgbClr val="00408C"/>
                </a:solidFill>
                <a:latin typeface="+mj-lt"/>
                <a:ea typeface="+mj-ea"/>
                <a:cs typeface="+mj-cs"/>
              </a:rPr>
              <a:t>en</a:t>
            </a:r>
            <a:r>
              <a:rPr lang="en-US" dirty="0">
                <a:solidFill>
                  <a:srgbClr val="00408C"/>
                </a:solidFill>
                <a:latin typeface="+mj-lt"/>
                <a:ea typeface="+mj-ea"/>
                <a:cs typeface="+mj-cs"/>
              </a:rPr>
              <a:t> </a:t>
            </a:r>
            <a:r>
              <a:rPr lang="en-US" dirty="0" err="1">
                <a:solidFill>
                  <a:srgbClr val="00408C"/>
                </a:solidFill>
                <a:latin typeface="+mj-lt"/>
                <a:ea typeface="+mj-ea"/>
                <a:cs typeface="+mj-cs"/>
              </a:rPr>
              <a:t>résultat</a:t>
            </a:r>
            <a:r>
              <a:rPr lang="en-US" dirty="0">
                <a:solidFill>
                  <a:srgbClr val="00408C"/>
                </a:solidFill>
                <a:latin typeface="+mj-lt"/>
                <a:ea typeface="+mj-ea"/>
                <a:cs typeface="+mj-cs"/>
              </a:rPr>
              <a:t>, les images de la </a:t>
            </a:r>
            <a:r>
              <a:rPr lang="en-US" dirty="0" err="1">
                <a:solidFill>
                  <a:srgbClr val="00408C"/>
                </a:solidFill>
                <a:latin typeface="+mj-lt"/>
                <a:ea typeface="+mj-ea"/>
                <a:cs typeface="+mj-cs"/>
              </a:rPr>
              <a:t>liste</a:t>
            </a:r>
            <a:r>
              <a:rPr lang="en-US" dirty="0">
                <a:solidFill>
                  <a:srgbClr val="00408C"/>
                </a:solidFill>
                <a:latin typeface="+mj-lt"/>
                <a:ea typeface="+mj-ea"/>
                <a:cs typeface="+mj-cs"/>
              </a:rPr>
              <a:t> de </a:t>
            </a:r>
            <a:r>
              <a:rPr lang="en-US" dirty="0" err="1">
                <a:solidFill>
                  <a:srgbClr val="00408C"/>
                </a:solidFill>
                <a:latin typeface="+mj-lt"/>
                <a:ea typeface="+mj-ea"/>
                <a:cs typeface="+mj-cs"/>
              </a:rPr>
              <a:t>résultats</a:t>
            </a:r>
            <a:r>
              <a:rPr lang="en-US" dirty="0">
                <a:solidFill>
                  <a:srgbClr val="00408C"/>
                </a:solidFill>
                <a:latin typeface="+mj-lt"/>
                <a:ea typeface="+mj-ea"/>
                <a:cs typeface="+mj-cs"/>
              </a:rPr>
              <a:t> </a:t>
            </a:r>
            <a:r>
              <a:rPr lang="en-US" dirty="0" err="1">
                <a:solidFill>
                  <a:srgbClr val="00408C"/>
                </a:solidFill>
                <a:latin typeface="+mj-lt"/>
                <a:ea typeface="+mj-ea"/>
                <a:cs typeface="+mj-cs"/>
              </a:rPr>
              <a:t>sont</a:t>
            </a:r>
            <a:r>
              <a:rPr lang="en-US" dirty="0">
                <a:solidFill>
                  <a:srgbClr val="00408C"/>
                </a:solidFill>
                <a:latin typeface="+mj-lt"/>
                <a:ea typeface="+mj-ea"/>
                <a:cs typeface="+mj-cs"/>
              </a:rPr>
              <a:t> </a:t>
            </a:r>
            <a:r>
              <a:rPr lang="en-US" dirty="0" err="1">
                <a:solidFill>
                  <a:srgbClr val="00408C"/>
                </a:solidFill>
                <a:latin typeface="+mj-lt"/>
                <a:ea typeface="+mj-ea"/>
                <a:cs typeface="+mj-cs"/>
              </a:rPr>
              <a:t>triées</a:t>
            </a:r>
            <a:r>
              <a:rPr lang="en-US" dirty="0">
                <a:solidFill>
                  <a:srgbClr val="00408C"/>
                </a:solidFill>
                <a:latin typeface="+mj-lt"/>
                <a:ea typeface="+mj-ea"/>
                <a:cs typeface="+mj-cs"/>
              </a:rPr>
              <a:t> par </a:t>
            </a:r>
            <a:r>
              <a:rPr lang="en-US" dirty="0" err="1">
                <a:solidFill>
                  <a:srgbClr val="00408C"/>
                </a:solidFill>
                <a:latin typeface="+mj-lt"/>
                <a:ea typeface="+mj-ea"/>
                <a:cs typeface="+mj-cs"/>
              </a:rPr>
              <a:t>degré</a:t>
            </a:r>
            <a:r>
              <a:rPr lang="en-US" dirty="0">
                <a:solidFill>
                  <a:srgbClr val="00408C"/>
                </a:solidFill>
                <a:latin typeface="+mj-lt"/>
                <a:ea typeface="+mj-ea"/>
                <a:cs typeface="+mj-cs"/>
              </a:rPr>
              <a:t> de </a:t>
            </a:r>
            <a:r>
              <a:rPr lang="en-US" dirty="0" err="1">
                <a:solidFill>
                  <a:srgbClr val="00408C"/>
                </a:solidFill>
                <a:latin typeface="+mj-lt"/>
                <a:ea typeface="+mj-ea"/>
                <a:cs typeface="+mj-cs"/>
              </a:rPr>
              <a:t>similarité</a:t>
            </a:r>
            <a:r>
              <a:rPr lang="en-US" dirty="0">
                <a:solidFill>
                  <a:srgbClr val="00408C"/>
                </a:solidFill>
                <a:latin typeface="+mj-lt"/>
                <a:ea typeface="+mj-ea"/>
                <a:cs typeface="+mj-cs"/>
              </a:rPr>
              <a:t> </a:t>
            </a:r>
            <a:r>
              <a:rPr lang="en-US" dirty="0" err="1">
                <a:solidFill>
                  <a:srgbClr val="00408C"/>
                </a:solidFill>
                <a:latin typeface="+mj-lt"/>
                <a:ea typeface="+mj-ea"/>
                <a:cs typeface="+mj-cs"/>
              </a:rPr>
              <a:t>décroissant</a:t>
            </a:r>
            <a:r>
              <a:rPr lang="en-US" dirty="0">
                <a:solidFill>
                  <a:srgbClr val="00408C"/>
                </a:solidFill>
                <a:latin typeface="+mj-lt"/>
                <a:ea typeface="+mj-ea"/>
                <a:cs typeface="+mj-cs"/>
              </a:rPr>
              <a:t> avec </a:t>
            </a:r>
            <a:r>
              <a:rPr lang="en-US" dirty="0" err="1">
                <a:solidFill>
                  <a:srgbClr val="00408C"/>
                </a:solidFill>
                <a:latin typeface="+mj-lt"/>
                <a:ea typeface="+mj-ea"/>
                <a:cs typeface="+mj-cs"/>
              </a:rPr>
              <a:t>l’image</a:t>
            </a:r>
            <a:r>
              <a:rPr lang="en-US" dirty="0">
                <a:solidFill>
                  <a:srgbClr val="00408C"/>
                </a:solidFill>
                <a:latin typeface="+mj-lt"/>
                <a:ea typeface="+mj-ea"/>
                <a:cs typeface="+mj-cs"/>
              </a:rPr>
              <a:t> </a:t>
            </a:r>
            <a:r>
              <a:rPr lang="en-US" dirty="0" err="1">
                <a:solidFill>
                  <a:srgbClr val="00408C"/>
                </a:solidFill>
                <a:latin typeface="+mj-lt"/>
                <a:ea typeface="+mj-ea"/>
                <a:cs typeface="+mj-cs"/>
              </a:rPr>
              <a:t>paramètre</a:t>
            </a:r>
            <a:endParaRPr lang="en-US" dirty="0">
              <a:solidFill>
                <a:srgbClr val="00408C"/>
              </a:solidFill>
              <a:latin typeface="+mj-lt"/>
              <a:ea typeface="+mj-ea"/>
              <a:cs typeface="+mj-cs"/>
            </a:endParaRPr>
          </a:p>
        </p:txBody>
      </p:sp>
    </p:spTree>
    <p:extLst>
      <p:ext uri="{BB962C8B-B14F-4D97-AF65-F5344CB8AC3E}">
        <p14:creationId xmlns:p14="http://schemas.microsoft.com/office/powerpoint/2010/main" val="4117367990"/>
      </p:ext>
    </p:extLst>
  </p:cSld>
  <p:clrMapOvr>
    <a:masterClrMapping/>
  </p:clrMapOvr>
  <p:transition spd="med"/>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3" y="188640"/>
            <a:ext cx="9073660" cy="635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863" y="164256"/>
            <a:ext cx="4217988" cy="1380506"/>
          </a:xfrm>
          <a:prstGeom prst="rect">
            <a:avLst/>
          </a:prstGeom>
          <a:solidFill>
            <a:schemeClr val="bg1"/>
          </a:solidFill>
          <a:ln>
            <a:solidFill>
              <a:schemeClr val="accent2">
                <a:lumMod val="60000"/>
                <a:lumOff val="40000"/>
              </a:schemeClr>
            </a:solidFill>
          </a:ln>
        </p:spPr>
        <p:txBody>
          <a:bodyPr>
            <a:spAutoFit/>
          </a:bodyPr>
          <a:lstStyle/>
          <a:p>
            <a:pPr>
              <a:defRPr/>
            </a:pPr>
            <a:r>
              <a:rPr lang="en-US" dirty="0" err="1">
                <a:solidFill>
                  <a:srgbClr val="00408C"/>
                </a:solidFill>
                <a:latin typeface="+mj-lt"/>
                <a:ea typeface="+mj-ea"/>
                <a:cs typeface="+mj-cs"/>
              </a:rPr>
              <a:t>Ajouter</a:t>
            </a:r>
            <a:r>
              <a:rPr lang="en-US" dirty="0">
                <a:solidFill>
                  <a:srgbClr val="00408C"/>
                </a:solidFill>
                <a:latin typeface="+mj-lt"/>
                <a:ea typeface="+mj-ea"/>
                <a:cs typeface="+mj-cs"/>
              </a:rPr>
              <a:t> un </a:t>
            </a:r>
            <a:r>
              <a:rPr lang="en-US" dirty="0" err="1">
                <a:solidFill>
                  <a:srgbClr val="00408C"/>
                </a:solidFill>
                <a:latin typeface="+mj-lt"/>
                <a:ea typeface="+mj-ea"/>
                <a:cs typeface="+mj-cs"/>
              </a:rPr>
              <a:t>autre</a:t>
            </a:r>
            <a:r>
              <a:rPr lang="en-US" dirty="0">
                <a:solidFill>
                  <a:srgbClr val="00408C"/>
                </a:solidFill>
                <a:latin typeface="+mj-lt"/>
                <a:ea typeface="+mj-ea"/>
                <a:cs typeface="+mj-cs"/>
              </a:rPr>
              <a:t> </a:t>
            </a:r>
            <a:r>
              <a:rPr lang="en-US" dirty="0" err="1">
                <a:solidFill>
                  <a:srgbClr val="00408C"/>
                </a:solidFill>
                <a:latin typeface="+mj-lt"/>
                <a:ea typeface="+mj-ea"/>
                <a:cs typeface="+mj-cs"/>
              </a:rPr>
              <a:t>critère</a:t>
            </a:r>
            <a:r>
              <a:rPr lang="en-US" dirty="0">
                <a:solidFill>
                  <a:srgbClr val="00408C"/>
                </a:solidFill>
                <a:latin typeface="+mj-lt"/>
                <a:ea typeface="+mj-ea"/>
                <a:cs typeface="+mj-cs"/>
              </a:rPr>
              <a:t> de </a:t>
            </a:r>
            <a:r>
              <a:rPr lang="en-US" dirty="0" err="1">
                <a:solidFill>
                  <a:srgbClr val="00408C"/>
                </a:solidFill>
                <a:latin typeface="+mj-lt"/>
                <a:ea typeface="+mj-ea"/>
                <a:cs typeface="+mj-cs"/>
              </a:rPr>
              <a:t>recherche</a:t>
            </a:r>
            <a:r>
              <a:rPr lang="en-US" dirty="0">
                <a:solidFill>
                  <a:srgbClr val="00408C"/>
                </a:solidFill>
                <a:latin typeface="+mj-lt"/>
                <a:ea typeface="+mj-ea"/>
                <a:cs typeface="+mj-cs"/>
              </a:rPr>
              <a:t> (par </a:t>
            </a:r>
            <a:r>
              <a:rPr lang="en-US" dirty="0" err="1">
                <a:solidFill>
                  <a:srgbClr val="00408C"/>
                </a:solidFill>
                <a:latin typeface="+mj-lt"/>
                <a:ea typeface="+mj-ea"/>
                <a:cs typeface="+mj-cs"/>
              </a:rPr>
              <a:t>exemple</a:t>
            </a:r>
            <a:r>
              <a:rPr lang="en-US" dirty="0">
                <a:solidFill>
                  <a:srgbClr val="00408C"/>
                </a:solidFill>
                <a:latin typeface="+mj-lt"/>
                <a:ea typeface="+mj-ea"/>
                <a:cs typeface="+mj-cs"/>
              </a:rPr>
              <a:t> code de Vienne)</a:t>
            </a:r>
          </a:p>
          <a:p>
            <a:pPr>
              <a:defRPr/>
            </a:pPr>
            <a:r>
              <a:rPr lang="en-US" dirty="0">
                <a:solidFill>
                  <a:srgbClr val="00408C"/>
                </a:solidFill>
                <a:latin typeface="+mj-lt"/>
                <a:ea typeface="+mj-ea"/>
                <a:cs typeface="+mj-cs"/>
              </a:rPr>
              <a:t>– </a:t>
            </a:r>
          </a:p>
          <a:p>
            <a:pPr>
              <a:defRPr/>
            </a:pPr>
            <a:r>
              <a:rPr lang="en-US" dirty="0">
                <a:solidFill>
                  <a:srgbClr val="00408C"/>
                </a:solidFill>
                <a:latin typeface="+mj-lt"/>
                <a:ea typeface="+mj-ea"/>
                <a:cs typeface="+mj-cs"/>
              </a:rPr>
              <a:t> La </a:t>
            </a:r>
            <a:r>
              <a:rPr lang="en-US" dirty="0" err="1">
                <a:solidFill>
                  <a:srgbClr val="00408C"/>
                </a:solidFill>
                <a:latin typeface="+mj-lt"/>
                <a:ea typeface="+mj-ea"/>
                <a:cs typeface="+mj-cs"/>
              </a:rPr>
              <a:t>similarité</a:t>
            </a:r>
            <a:r>
              <a:rPr lang="en-US" dirty="0">
                <a:solidFill>
                  <a:srgbClr val="00408C"/>
                </a:solidFill>
                <a:latin typeface="+mj-lt"/>
                <a:ea typeface="+mj-ea"/>
                <a:cs typeface="+mj-cs"/>
              </a:rPr>
              <a:t> </a:t>
            </a:r>
            <a:r>
              <a:rPr lang="en-US" dirty="0" err="1">
                <a:solidFill>
                  <a:srgbClr val="00408C"/>
                </a:solidFill>
                <a:latin typeface="+mj-lt"/>
                <a:ea typeface="+mj-ea"/>
                <a:cs typeface="+mj-cs"/>
              </a:rPr>
              <a:t>d’images</a:t>
            </a:r>
            <a:r>
              <a:rPr lang="en-US" dirty="0">
                <a:solidFill>
                  <a:srgbClr val="00408C"/>
                </a:solidFill>
                <a:latin typeface="+mj-lt"/>
                <a:ea typeface="+mj-ea"/>
                <a:cs typeface="+mj-cs"/>
              </a:rPr>
              <a:t> </a:t>
            </a:r>
            <a:r>
              <a:rPr lang="en-US" dirty="0" err="1">
                <a:solidFill>
                  <a:srgbClr val="00408C"/>
                </a:solidFill>
                <a:latin typeface="+mj-lt"/>
                <a:ea typeface="+mj-ea"/>
                <a:cs typeface="+mj-cs"/>
              </a:rPr>
              <a:t>va</a:t>
            </a:r>
            <a:r>
              <a:rPr lang="en-US" dirty="0">
                <a:solidFill>
                  <a:srgbClr val="00408C"/>
                </a:solidFill>
                <a:latin typeface="+mj-lt"/>
                <a:ea typeface="+mj-ea"/>
                <a:cs typeface="+mj-cs"/>
              </a:rPr>
              <a:t> trier les </a:t>
            </a:r>
            <a:r>
              <a:rPr lang="en-US" dirty="0" err="1">
                <a:solidFill>
                  <a:srgbClr val="00408C"/>
                </a:solidFill>
                <a:latin typeface="+mj-lt"/>
                <a:ea typeface="+mj-ea"/>
                <a:cs typeface="+mj-cs"/>
              </a:rPr>
              <a:t>résultats</a:t>
            </a:r>
            <a:r>
              <a:rPr lang="en-US" dirty="0">
                <a:solidFill>
                  <a:srgbClr val="00408C"/>
                </a:solidFill>
                <a:latin typeface="+mj-lt"/>
                <a:ea typeface="+mj-ea"/>
                <a:cs typeface="+mj-cs"/>
              </a:rPr>
              <a:t> </a:t>
            </a:r>
            <a:r>
              <a:rPr lang="en-US" dirty="0" err="1">
                <a:solidFill>
                  <a:srgbClr val="00408C"/>
                </a:solidFill>
                <a:latin typeface="+mj-lt"/>
                <a:ea typeface="+mj-ea"/>
                <a:cs typeface="+mj-cs"/>
              </a:rPr>
              <a:t>correspondants</a:t>
            </a:r>
            <a:r>
              <a:rPr lang="en-US" dirty="0">
                <a:solidFill>
                  <a:srgbClr val="00408C"/>
                </a:solidFill>
                <a:latin typeface="+mj-lt"/>
                <a:ea typeface="+mj-ea"/>
                <a:cs typeface="+mj-cs"/>
              </a:rPr>
              <a:t>.</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3" y="1587916"/>
            <a:ext cx="8403620" cy="986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601" y="4509120"/>
            <a:ext cx="1614511" cy="1687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4553701"/>
            <a:ext cx="1604734" cy="1642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5362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8195"/>
                                        </p:tgtEl>
                                        <p:attrNameLst>
                                          <p:attrName>ppt_w</p:attrName>
                                        </p:attrNameLst>
                                      </p:cBhvr>
                                      <p:tavLst>
                                        <p:tav tm="0">
                                          <p:val>
                                            <p:strVal val="ppt_w"/>
                                          </p:val>
                                        </p:tav>
                                        <p:tav tm="100000">
                                          <p:val>
                                            <p:fltVal val="0"/>
                                          </p:val>
                                        </p:tav>
                                      </p:tavLst>
                                    </p:anim>
                                    <p:anim calcmode="lin" valueType="num">
                                      <p:cBhvr>
                                        <p:cTn id="11" dur="500"/>
                                        <p:tgtEl>
                                          <p:spTgt spid="8195"/>
                                        </p:tgtEl>
                                        <p:attrNameLst>
                                          <p:attrName>ppt_h</p:attrName>
                                        </p:attrNameLst>
                                      </p:cBhvr>
                                      <p:tavLst>
                                        <p:tav tm="0">
                                          <p:val>
                                            <p:strVal val="ppt_h"/>
                                          </p:val>
                                        </p:tav>
                                        <p:tav tm="100000">
                                          <p:val>
                                            <p:fltVal val="0"/>
                                          </p:val>
                                        </p:tav>
                                      </p:tavLst>
                                    </p:anim>
                                    <p:animEffect transition="out" filter="fade">
                                      <p:cBhvr>
                                        <p:cTn id="12" dur="500"/>
                                        <p:tgtEl>
                                          <p:spTgt spid="8195"/>
                                        </p:tgtEl>
                                      </p:cBhvr>
                                    </p:animEffect>
                                    <p:set>
                                      <p:cBhvr>
                                        <p:cTn id="13" dur="1" fill="hold">
                                          <p:stCondLst>
                                            <p:cond delay="499"/>
                                          </p:stCondLst>
                                        </p:cTn>
                                        <p:tgtEl>
                                          <p:spTgt spid="819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8196"/>
                                        </p:tgtEl>
                                        <p:attrNameLst>
                                          <p:attrName>ppt_w</p:attrName>
                                        </p:attrNameLst>
                                      </p:cBhvr>
                                      <p:tavLst>
                                        <p:tav tm="0">
                                          <p:val>
                                            <p:strVal val="ppt_w"/>
                                          </p:val>
                                        </p:tav>
                                        <p:tav tm="100000">
                                          <p:val>
                                            <p:fltVal val="0"/>
                                          </p:val>
                                        </p:tav>
                                      </p:tavLst>
                                    </p:anim>
                                    <p:anim calcmode="lin" valueType="num">
                                      <p:cBhvr>
                                        <p:cTn id="22" dur="500"/>
                                        <p:tgtEl>
                                          <p:spTgt spid="8196"/>
                                        </p:tgtEl>
                                        <p:attrNameLst>
                                          <p:attrName>ppt_h</p:attrName>
                                        </p:attrNameLst>
                                      </p:cBhvr>
                                      <p:tavLst>
                                        <p:tav tm="0">
                                          <p:val>
                                            <p:strVal val="ppt_h"/>
                                          </p:val>
                                        </p:tav>
                                        <p:tav tm="100000">
                                          <p:val>
                                            <p:fltVal val="0"/>
                                          </p:val>
                                        </p:tav>
                                      </p:tavLst>
                                    </p:anim>
                                    <p:animEffect transition="out" filter="fade">
                                      <p:cBhvr>
                                        <p:cTn id="23" dur="500"/>
                                        <p:tgtEl>
                                          <p:spTgt spid="8196"/>
                                        </p:tgtEl>
                                      </p:cBhvr>
                                    </p:animEffect>
                                    <p:set>
                                      <p:cBhvr>
                                        <p:cTn id="24" dur="1" fill="hold">
                                          <p:stCondLst>
                                            <p:cond delay="499"/>
                                          </p:stCondLst>
                                        </p:cTn>
                                        <p:tgtEl>
                                          <p:spTgt spid="819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9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8197"/>
                                        </p:tgtEl>
                                        <p:attrNameLst>
                                          <p:attrName>ppt_w</p:attrName>
                                        </p:attrNameLst>
                                      </p:cBhvr>
                                      <p:tavLst>
                                        <p:tav tm="0">
                                          <p:val>
                                            <p:strVal val="ppt_w"/>
                                          </p:val>
                                        </p:tav>
                                        <p:tav tm="100000">
                                          <p:val>
                                            <p:fltVal val="0"/>
                                          </p:val>
                                        </p:tav>
                                      </p:tavLst>
                                    </p:anim>
                                    <p:anim calcmode="lin" valueType="num">
                                      <p:cBhvr>
                                        <p:cTn id="33" dur="500"/>
                                        <p:tgtEl>
                                          <p:spTgt spid="8197"/>
                                        </p:tgtEl>
                                        <p:attrNameLst>
                                          <p:attrName>ppt_h</p:attrName>
                                        </p:attrNameLst>
                                      </p:cBhvr>
                                      <p:tavLst>
                                        <p:tav tm="0">
                                          <p:val>
                                            <p:strVal val="ppt_h"/>
                                          </p:val>
                                        </p:tav>
                                        <p:tav tm="100000">
                                          <p:val>
                                            <p:fltVal val="0"/>
                                          </p:val>
                                        </p:tav>
                                      </p:tavLst>
                                    </p:anim>
                                    <p:animEffect transition="out" filter="fade">
                                      <p:cBhvr>
                                        <p:cTn id="34" dur="500"/>
                                        <p:tgtEl>
                                          <p:spTgt spid="8197"/>
                                        </p:tgtEl>
                                      </p:cBhvr>
                                    </p:animEffect>
                                    <p:set>
                                      <p:cBhvr>
                                        <p:cTn id="35" dur="1" fill="hold">
                                          <p:stCondLst>
                                            <p:cond delay="499"/>
                                          </p:stCondLst>
                                        </p:cTn>
                                        <p:tgtEl>
                                          <p:spTgt spid="8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3"/>
              </a:buBlip>
            </a:pPr>
            <a:r>
              <a:rPr lang="en-US" altLang="en-US" sz="2800" dirty="0">
                <a:solidFill>
                  <a:srgbClr val="00408C"/>
                </a:solidFill>
                <a:latin typeface="+mj-lt"/>
                <a:ea typeface="+mj-ea"/>
                <a:cs typeface="+mj-cs"/>
              </a:rPr>
              <a:t>PATENTSCOPE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dessins et </a:t>
            </a:r>
            <a:r>
              <a:rPr lang="en-US" altLang="en-US" sz="2800" dirty="0" err="1">
                <a:solidFill>
                  <a:srgbClr val="00408C"/>
                </a:solidFill>
                <a:latin typeface="+mj-lt"/>
                <a:ea typeface="+mj-ea"/>
                <a:cs typeface="+mj-cs"/>
              </a:rPr>
              <a:t>modèles</a:t>
            </a:r>
            <a:r>
              <a:rPr lang="en-US" altLang="en-US" sz="2800" dirty="0">
                <a:solidFill>
                  <a:srgbClr val="00408C"/>
                </a:solidFill>
                <a:latin typeface="+mj-lt"/>
                <a:ea typeface="+mj-ea"/>
                <a:cs typeface="+mj-cs"/>
              </a:rPr>
              <a:t> (Global Design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SzPct val="95000"/>
              <a:buBlip>
                <a:blip r:embed="rId3"/>
              </a:buBlip>
            </a:pPr>
            <a:endParaRPr lang="en-US" altLang="en-US" sz="2800" dirty="0">
              <a:solidFill>
                <a:srgbClr val="00408C"/>
              </a:solidFill>
              <a:latin typeface="+mj-lt"/>
              <a:ea typeface="+mj-ea"/>
              <a:cs typeface="+mj-cs"/>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18" y="3877269"/>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Bases de </a:t>
            </a:r>
            <a:r>
              <a:rPr lang="en-US" altLang="en-US" sz="3200" dirty="0" err="1">
                <a:solidFill>
                  <a:srgbClr val="00408C"/>
                </a:solidFill>
              </a:rPr>
              <a:t>données</a:t>
            </a:r>
            <a:r>
              <a:rPr lang="en-US" altLang="en-US" sz="3200" dirty="0">
                <a:solidFill>
                  <a:srgbClr val="00408C"/>
                </a:solidFill>
              </a:rPr>
              <a:t> </a:t>
            </a:r>
            <a:r>
              <a:rPr lang="en-US" altLang="en-US" sz="3200" dirty="0" err="1" smtClean="0">
                <a:solidFill>
                  <a:srgbClr val="00408C"/>
                </a:solidFill>
              </a:rPr>
              <a:t>mondiales</a:t>
            </a:r>
            <a:r>
              <a:rPr lang="en-US" altLang="en-US" sz="3200" dirty="0">
                <a:solidFill>
                  <a:srgbClr val="00408C"/>
                </a:solidFill>
              </a:rPr>
              <a:t>, plates-</a:t>
            </a:r>
            <a:r>
              <a:rPr lang="en-US" altLang="en-US" sz="3200" dirty="0" err="1">
                <a:solidFill>
                  <a:srgbClr val="00408C"/>
                </a:solidFill>
              </a:rPr>
              <a:t>formes</a:t>
            </a:r>
            <a:r>
              <a:rPr lang="en-US" altLang="en-US" sz="3200" dirty="0">
                <a:solidFill>
                  <a:srgbClr val="00408C"/>
                </a:solidFill>
              </a:rPr>
              <a:t> et </a:t>
            </a:r>
            <a:r>
              <a:rPr lang="en-US" altLang="en-US" sz="3200" dirty="0" err="1">
                <a:solidFill>
                  <a:srgbClr val="00408C"/>
                </a:solidFill>
              </a:rPr>
              <a:t>outils</a:t>
            </a:r>
            <a:r>
              <a:rPr lang="en-US" altLang="en-US" sz="3200" dirty="0">
                <a:solidFill>
                  <a:srgbClr val="00408C"/>
                </a:solidFill>
              </a:rPr>
              <a:t> </a:t>
            </a:r>
            <a:r>
              <a:rPr lang="en-US" altLang="en-US" sz="3200" dirty="0" err="1" smtClean="0">
                <a:solidFill>
                  <a:srgbClr val="00408C"/>
                </a:solidFill>
              </a:rPr>
              <a:t>gratuits</a:t>
            </a:r>
            <a:r>
              <a:rPr lang="en-US" altLang="en-US" sz="3200" dirty="0" smtClean="0">
                <a:solidFill>
                  <a:srgbClr val="00408C"/>
                </a:solidFill>
              </a:rPr>
              <a:t> de </a:t>
            </a:r>
            <a:r>
              <a:rPr lang="en-US" altLang="en-US" sz="3200" dirty="0" err="1" smtClean="0">
                <a:solidFill>
                  <a:srgbClr val="00408C"/>
                </a:solidFill>
              </a:rPr>
              <a:t>données</a:t>
            </a:r>
            <a:r>
              <a:rPr lang="en-US" altLang="en-US" sz="3200" dirty="0" smtClean="0">
                <a:solidFill>
                  <a:srgbClr val="00408C"/>
                </a:solidFill>
              </a:rPr>
              <a:t> de </a:t>
            </a:r>
            <a:r>
              <a:rPr lang="en-US" altLang="en-US" sz="3200" dirty="0" err="1">
                <a:solidFill>
                  <a:srgbClr val="00408C"/>
                </a:solidFill>
              </a:rPr>
              <a:t>propriété</a:t>
            </a:r>
            <a:r>
              <a:rPr lang="en-US" altLang="en-US" sz="3200" dirty="0">
                <a:solidFill>
                  <a:srgbClr val="00408C"/>
                </a:solidFill>
              </a:rPr>
              <a:t> </a:t>
            </a:r>
            <a:r>
              <a:rPr lang="en-US" altLang="en-US" sz="3200" dirty="0" err="1">
                <a:solidFill>
                  <a:srgbClr val="00408C"/>
                </a:solidFill>
              </a:rPr>
              <a:t>intellectuelle</a:t>
            </a:r>
            <a:endParaRPr lang="en-US" altLang="en-US" sz="3200" dirty="0">
              <a:solidFill>
                <a:srgbClr val="00408C"/>
              </a:solidFill>
            </a:endParaRPr>
          </a:p>
        </p:txBody>
      </p:sp>
    </p:spTree>
    <p:extLst>
      <p:ext uri="{BB962C8B-B14F-4D97-AF65-F5344CB8AC3E}">
        <p14:creationId xmlns:p14="http://schemas.microsoft.com/office/powerpoint/2010/main" val="4042633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395536" y="114344"/>
            <a:ext cx="8301608" cy="1143000"/>
          </a:xfrm>
        </p:spPr>
        <p:txBody>
          <a:bodyPr/>
          <a:lstStyle/>
          <a:p>
            <a:r>
              <a:rPr lang="fr-FR" dirty="0" smtClean="0"/>
              <a:t>Principales études économiques dans le domaine de la propriété intellectuelle</a:t>
            </a:r>
            <a:endParaRPr lang="fr-FR" dirty="0"/>
          </a:p>
        </p:txBody>
      </p:sp>
      <p:sp>
        <p:nvSpPr>
          <p:cNvPr id="8" name="Content Placeholder 7"/>
          <p:cNvSpPr>
            <a:spLocks noGrp="1"/>
          </p:cNvSpPr>
          <p:nvPr>
            <p:ph sz="quarter" idx="4"/>
            <p:custDataLst>
              <p:tags r:id="rId2"/>
            </p:custDataLst>
          </p:nvPr>
        </p:nvSpPr>
        <p:spPr>
          <a:xfrm>
            <a:off x="4427984" y="1412775"/>
            <a:ext cx="4041775" cy="3809253"/>
          </a:xfrm>
        </p:spPr>
        <p:txBody>
          <a:bodyPr/>
          <a:lstStyle/>
          <a:p>
            <a:pPr algn="just">
              <a:buClr>
                <a:srgbClr val="0070C0"/>
              </a:buClr>
              <a:buFont typeface="Wingdings" panose="05000000000000000000" pitchFamily="2" charset="2"/>
              <a:buChar char="§"/>
            </a:pPr>
            <a:endParaRPr lang="fr-FR" dirty="0" smtClean="0">
              <a:latin typeface="Arial" charset="0"/>
              <a:cs typeface="Arial" charset="0"/>
            </a:endParaRPr>
          </a:p>
          <a:p>
            <a:endParaRPr lang="fr-FR" dirty="0"/>
          </a:p>
        </p:txBody>
      </p:sp>
      <p:graphicFrame>
        <p:nvGraphicFramePr>
          <p:cNvPr id="16" name="Diagram 15"/>
          <p:cNvGraphicFramePr/>
          <p:nvPr>
            <p:extLst>
              <p:ext uri="{D42A27DB-BD31-4B8C-83A1-F6EECF244321}">
                <p14:modId xmlns:p14="http://schemas.microsoft.com/office/powerpoint/2010/main" val="4021382820"/>
              </p:ext>
            </p:extLst>
          </p:nvPr>
        </p:nvGraphicFramePr>
        <p:xfrm>
          <a:off x="611560" y="1268760"/>
          <a:ext cx="7920880"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010132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600" dirty="0" smtClean="0">
                <a:solidFill>
                  <a:srgbClr val="00408C"/>
                </a:solidFill>
              </a:rPr>
              <a:t>Base de </a:t>
            </a:r>
            <a:r>
              <a:rPr lang="en-US" altLang="en-US" sz="2600" dirty="0" err="1" smtClean="0">
                <a:solidFill>
                  <a:srgbClr val="00408C"/>
                </a:solidFill>
              </a:rPr>
              <a:t>donnée</a:t>
            </a:r>
            <a:r>
              <a:rPr lang="en-US" altLang="en-US" sz="2600" dirty="0" smtClean="0">
                <a:solidFill>
                  <a:srgbClr val="00408C"/>
                </a:solidFill>
              </a:rPr>
              <a:t> </a:t>
            </a:r>
            <a:r>
              <a:rPr lang="en-US" altLang="en-US" sz="2600" dirty="0" err="1" smtClean="0">
                <a:solidFill>
                  <a:srgbClr val="00408C"/>
                </a:solidFill>
              </a:rPr>
              <a:t>mondiale</a:t>
            </a:r>
            <a:r>
              <a:rPr lang="en-US" altLang="en-US" sz="2600" dirty="0" smtClean="0">
                <a:solidFill>
                  <a:srgbClr val="00408C"/>
                </a:solidFill>
              </a:rPr>
              <a:t> </a:t>
            </a:r>
            <a:r>
              <a:rPr lang="en-US" altLang="en-US" sz="2600" dirty="0" err="1" smtClean="0">
                <a:solidFill>
                  <a:srgbClr val="00408C"/>
                </a:solidFill>
              </a:rPr>
              <a:t>sur</a:t>
            </a:r>
            <a:r>
              <a:rPr lang="en-US" altLang="en-US" sz="2600" dirty="0" smtClean="0">
                <a:solidFill>
                  <a:srgbClr val="00408C"/>
                </a:solidFill>
              </a:rPr>
              <a:t> les </a:t>
            </a:r>
            <a:r>
              <a:rPr lang="en-US" altLang="en-US" sz="2600" dirty="0" err="1" smtClean="0">
                <a:solidFill>
                  <a:srgbClr val="00408C"/>
                </a:solidFill>
              </a:rPr>
              <a:t>dessins</a:t>
            </a:r>
            <a:r>
              <a:rPr lang="en-US" altLang="en-US" sz="2600" dirty="0" smtClean="0">
                <a:solidFill>
                  <a:srgbClr val="00408C"/>
                </a:solidFill>
              </a:rPr>
              <a:t> et </a:t>
            </a:r>
            <a:r>
              <a:rPr lang="en-US" altLang="en-US" sz="2600" dirty="0" err="1" smtClean="0">
                <a:solidFill>
                  <a:srgbClr val="00408C"/>
                </a:solidFill>
              </a:rPr>
              <a:t>modèles</a:t>
            </a:r>
            <a:endParaRPr lang="en-US" altLang="en-US" sz="2600" dirty="0">
              <a:solidFill>
                <a:srgbClr val="00408C"/>
              </a:solidFill>
            </a:endParaRPr>
          </a:p>
        </p:txBody>
      </p:sp>
      <p:sp>
        <p:nvSpPr>
          <p:cNvPr id="31746" name="Text Box 2"/>
          <p:cNvSpPr txBox="1">
            <a:spLocks noChangeArrowheads="1"/>
          </p:cNvSpPr>
          <p:nvPr/>
        </p:nvSpPr>
        <p:spPr bwMode="auto">
          <a:xfrm>
            <a:off x="453113" y="1268760"/>
            <a:ext cx="8229600" cy="462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indent="-342900" hangingPunct="1">
              <a:spcAft>
                <a:spcPts val="1425"/>
              </a:spcAft>
              <a:buFont typeface="Times New Roman" pitchFamily="16" charset="0"/>
              <a:buBlip>
                <a:blip r:embed="rId3"/>
              </a:buBlip>
            </a:pPr>
            <a:r>
              <a:rPr lang="en-US" altLang="en-US" sz="2400" dirty="0">
                <a:solidFill>
                  <a:srgbClr val="00408C"/>
                </a:solidFill>
                <a:latin typeface="+mj-lt"/>
                <a:ea typeface="+mj-ea"/>
                <a:cs typeface="+mj-cs"/>
              </a:rPr>
              <a:t>URL: http://www.wipo.int/designdb</a:t>
            </a:r>
          </a:p>
          <a:p>
            <a:pPr indent="-342900" hangingPunct="1">
              <a:spcAft>
                <a:spcPts val="1425"/>
              </a:spcAft>
              <a:buFont typeface="Times New Roman" pitchFamily="16" charset="0"/>
              <a:buBlip>
                <a:blip r:embed="rId3"/>
              </a:buBlip>
            </a:pPr>
            <a:r>
              <a:rPr lang="en-US" altLang="en-US" sz="2400" dirty="0" err="1">
                <a:solidFill>
                  <a:srgbClr val="00408C"/>
                </a:solidFill>
                <a:latin typeface="+mj-lt"/>
                <a:ea typeface="+mj-ea"/>
                <a:cs typeface="+mj-cs"/>
              </a:rPr>
              <a:t>Mise</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en</a:t>
            </a:r>
            <a:r>
              <a:rPr lang="en-US" altLang="en-US" sz="2400" dirty="0">
                <a:solidFill>
                  <a:srgbClr val="00408C"/>
                </a:solidFill>
                <a:latin typeface="+mj-lt"/>
                <a:ea typeface="+mj-ea"/>
                <a:cs typeface="+mj-cs"/>
              </a:rPr>
              <a:t> production le 9 </a:t>
            </a:r>
            <a:r>
              <a:rPr lang="en-US" altLang="en-US" sz="2400" dirty="0" err="1">
                <a:solidFill>
                  <a:srgbClr val="00408C"/>
                </a:solidFill>
                <a:latin typeface="+mj-lt"/>
                <a:ea typeface="+mj-ea"/>
                <a:cs typeface="+mj-cs"/>
              </a:rPr>
              <a:t>Janvier</a:t>
            </a:r>
            <a:r>
              <a:rPr lang="en-US" altLang="en-US" sz="2400" dirty="0">
                <a:solidFill>
                  <a:srgbClr val="00408C"/>
                </a:solidFill>
                <a:latin typeface="+mj-lt"/>
                <a:ea typeface="+mj-ea"/>
                <a:cs typeface="+mj-cs"/>
              </a:rPr>
              <a:t> 2015.</a:t>
            </a:r>
          </a:p>
          <a:p>
            <a:pPr indent="-342900" hangingPunct="1">
              <a:spcAft>
                <a:spcPts val="1425"/>
              </a:spcAft>
              <a:buFont typeface="Times New Roman" pitchFamily="16" charset="0"/>
              <a:buBlip>
                <a:blip r:embed="rId3"/>
              </a:buBlip>
            </a:pPr>
            <a:r>
              <a:rPr lang="en-US" altLang="en-US" sz="2400" dirty="0" err="1" smtClean="0">
                <a:solidFill>
                  <a:srgbClr val="00408C"/>
                </a:solidFill>
                <a:latin typeface="+mj-lt"/>
                <a:ea typeface="+mj-ea"/>
                <a:cs typeface="+mj-cs"/>
              </a:rPr>
              <a:t>Recherches</a:t>
            </a:r>
            <a:r>
              <a:rPr lang="en-US" altLang="en-US" sz="2400" dirty="0" smtClean="0">
                <a:solidFill>
                  <a:srgbClr val="00408C"/>
                </a:solidFill>
                <a:latin typeface="+mj-lt"/>
                <a:ea typeface="+mj-ea"/>
                <a:cs typeface="+mj-cs"/>
              </a:rPr>
              <a:t> </a:t>
            </a:r>
            <a:r>
              <a:rPr lang="en-US" altLang="en-US" sz="2400" dirty="0" err="1">
                <a:solidFill>
                  <a:srgbClr val="00408C"/>
                </a:solidFill>
                <a:latin typeface="+mj-lt"/>
                <a:ea typeface="+mj-ea"/>
                <a:cs typeface="+mj-cs"/>
              </a:rPr>
              <a:t>gratuites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concernant</a:t>
            </a:r>
            <a:r>
              <a:rPr lang="en-US" altLang="en-US" sz="2400" dirty="0">
                <a:solidFill>
                  <a:srgbClr val="00408C"/>
                </a:solidFill>
                <a:latin typeface="+mj-lt"/>
                <a:ea typeface="+mj-ea"/>
                <a:cs typeface="+mj-cs"/>
              </a:rPr>
              <a:t> les dessins et </a:t>
            </a:r>
            <a:r>
              <a:rPr lang="en-US" altLang="en-US" sz="2400" dirty="0" err="1">
                <a:solidFill>
                  <a:srgbClr val="00408C"/>
                </a:solidFill>
                <a:latin typeface="+mj-lt"/>
                <a:ea typeface="+mj-ea"/>
                <a:cs typeface="+mj-cs"/>
              </a:rPr>
              <a:t>modèles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portant</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simultanément</a:t>
            </a:r>
            <a:r>
              <a:rPr lang="en-US" altLang="en-US" sz="2400" dirty="0">
                <a:solidFill>
                  <a:srgbClr val="00408C"/>
                </a:solidFill>
                <a:latin typeface="+mj-lt"/>
                <a:ea typeface="+mj-ea"/>
                <a:cs typeface="+mj-cs"/>
              </a:rPr>
              <a:t> sur de multiples collections:</a:t>
            </a:r>
          </a:p>
          <a:p>
            <a:pPr marL="342900" lvl="1" indent="-342900" hangingPunct="1">
              <a:spcAft>
                <a:spcPts val="1425"/>
              </a:spcAft>
              <a:buFont typeface="Times New Roman" pitchFamily="16" charset="0"/>
              <a:buChar char="Ø"/>
            </a:pPr>
            <a:endParaRPr lang="en-US" altLang="en-US" sz="2400" dirty="0" smtClean="0">
              <a:solidFill>
                <a:srgbClr val="00408C"/>
              </a:solidFill>
              <a:latin typeface="+mj-lt"/>
              <a:ea typeface="+mj-ea"/>
              <a:cs typeface="+mj-cs"/>
            </a:endParaRPr>
          </a:p>
          <a:p>
            <a:pPr marL="342900" lvl="1" indent="-342900" hangingPunct="1">
              <a:spcAft>
                <a:spcPts val="1425"/>
              </a:spcAft>
              <a:buFont typeface="Wingdings" panose="05000000000000000000" pitchFamily="2" charset="2"/>
              <a:buChar char="Ø"/>
            </a:pPr>
            <a:r>
              <a:rPr lang="en-US" altLang="en-US" sz="2400" dirty="0">
                <a:solidFill>
                  <a:srgbClr val="00408C"/>
                </a:solidFill>
                <a:latin typeface="+mj-lt"/>
                <a:ea typeface="+mj-ea"/>
                <a:cs typeface="+mj-cs"/>
              </a:rPr>
              <a:t>Les dessins et </a:t>
            </a:r>
            <a:r>
              <a:rPr lang="en-US" altLang="en-US" sz="2400" dirty="0" err="1">
                <a:solidFill>
                  <a:srgbClr val="00408C"/>
                </a:solidFill>
                <a:latin typeface="+mj-lt"/>
                <a:ea typeface="+mj-ea"/>
                <a:cs typeface="+mj-cs"/>
              </a:rPr>
              <a:t>modèles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enregistrés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dans</a:t>
            </a:r>
            <a:r>
              <a:rPr lang="en-US" altLang="en-US" sz="2400" dirty="0">
                <a:solidFill>
                  <a:srgbClr val="00408C"/>
                </a:solidFill>
                <a:latin typeface="+mj-lt"/>
                <a:ea typeface="+mj-ea"/>
                <a:cs typeface="+mj-cs"/>
              </a:rPr>
              <a:t> le cadre du          </a:t>
            </a:r>
            <a:r>
              <a:rPr lang="en-US" altLang="en-US" sz="2400" dirty="0" err="1">
                <a:solidFill>
                  <a:srgbClr val="00408C"/>
                </a:solidFill>
                <a:latin typeface="+mj-lt"/>
                <a:ea typeface="+mj-ea"/>
                <a:cs typeface="+mj-cs"/>
              </a:rPr>
              <a:t>système</a:t>
            </a:r>
            <a:r>
              <a:rPr lang="en-US" altLang="en-US" sz="2400" dirty="0">
                <a:solidFill>
                  <a:srgbClr val="00408C"/>
                </a:solidFill>
                <a:latin typeface="+mj-lt"/>
                <a:ea typeface="+mj-ea"/>
                <a:cs typeface="+mj-cs"/>
              </a:rPr>
              <a:t> de La </a:t>
            </a:r>
            <a:r>
              <a:rPr lang="en-US" altLang="en-US" sz="2400" dirty="0" err="1">
                <a:solidFill>
                  <a:srgbClr val="00408C"/>
                </a:solidFill>
                <a:latin typeface="+mj-lt"/>
                <a:ea typeface="+mj-ea"/>
                <a:cs typeface="+mj-cs"/>
              </a:rPr>
              <a:t>Haye</a:t>
            </a:r>
            <a:endParaRPr lang="en-US" altLang="en-US" sz="2400" dirty="0">
              <a:solidFill>
                <a:srgbClr val="00408C"/>
              </a:solidFill>
              <a:latin typeface="+mj-lt"/>
              <a:ea typeface="+mj-ea"/>
              <a:cs typeface="+mj-cs"/>
            </a:endParaRPr>
          </a:p>
          <a:p>
            <a:pPr marL="342900" lvl="1" indent="-342900" hangingPunct="1">
              <a:spcAft>
                <a:spcPts val="1425"/>
              </a:spcAft>
              <a:buFont typeface="Wingdings" panose="05000000000000000000" pitchFamily="2" charset="2"/>
              <a:buChar char="Ø"/>
            </a:pPr>
            <a:r>
              <a:rPr lang="en-US" altLang="en-US" sz="2400" dirty="0">
                <a:solidFill>
                  <a:srgbClr val="00408C"/>
                </a:solidFill>
                <a:latin typeface="+mj-lt"/>
                <a:ea typeface="+mj-ea"/>
                <a:cs typeface="+mj-cs"/>
              </a:rPr>
              <a:t>Les collections </a:t>
            </a:r>
            <a:r>
              <a:rPr lang="en-US" altLang="en-US" sz="2400" dirty="0" err="1">
                <a:solidFill>
                  <a:srgbClr val="00408C"/>
                </a:solidFill>
                <a:latin typeface="+mj-lt"/>
                <a:ea typeface="+mj-ea"/>
                <a:cs typeface="+mj-cs"/>
              </a:rPr>
              <a:t>nationales</a:t>
            </a:r>
            <a:r>
              <a:rPr lang="en-US" altLang="en-US" sz="2400" dirty="0">
                <a:solidFill>
                  <a:srgbClr val="00408C"/>
                </a:solidFill>
                <a:latin typeface="+mj-lt"/>
                <a:ea typeface="+mj-ea"/>
                <a:cs typeface="+mj-cs"/>
              </a:rPr>
              <a:t> de dessins et </a:t>
            </a:r>
            <a:r>
              <a:rPr lang="en-US" altLang="en-US" sz="2400" dirty="0" err="1">
                <a:solidFill>
                  <a:srgbClr val="00408C"/>
                </a:solidFill>
                <a:latin typeface="+mj-lt"/>
                <a:ea typeface="+mj-ea"/>
                <a:cs typeface="+mj-cs"/>
              </a:rPr>
              <a:t>modèles</a:t>
            </a:r>
            <a:r>
              <a:rPr lang="en-US" altLang="en-US" sz="2400" dirty="0">
                <a:solidFill>
                  <a:srgbClr val="00408C"/>
                </a:solidFill>
                <a:latin typeface="+mj-lt"/>
                <a:ea typeface="+mj-ea"/>
                <a:cs typeface="+mj-cs"/>
              </a:rPr>
              <a:t> pour CA, ES, JP, NZ, US</a:t>
            </a:r>
          </a:p>
          <a:p>
            <a:pPr marL="342900" lvl="1" indent="-342900" hangingPunct="1">
              <a:spcAft>
                <a:spcPts val="1425"/>
              </a:spcAft>
              <a:buFont typeface="Wingdings" panose="05000000000000000000" pitchFamily="2" charset="2"/>
              <a:buChar char="Ø"/>
            </a:pPr>
            <a:r>
              <a:rPr lang="en-US" altLang="en-US" sz="2400" dirty="0">
                <a:solidFill>
                  <a:srgbClr val="00408C"/>
                </a:solidFill>
                <a:latin typeface="+mj-lt"/>
                <a:ea typeface="+mj-ea"/>
                <a:cs typeface="+mj-cs"/>
              </a:rPr>
              <a:t>Bien </a:t>
            </a:r>
            <a:r>
              <a:rPr lang="en-US" altLang="en-US" sz="2400" dirty="0" err="1">
                <a:solidFill>
                  <a:srgbClr val="00408C"/>
                </a:solidFill>
                <a:latin typeface="+mj-lt"/>
                <a:ea typeface="+mj-ea"/>
                <a:cs typeface="+mj-cs"/>
              </a:rPr>
              <a:t>d’autres</a:t>
            </a:r>
            <a:r>
              <a:rPr lang="en-US" altLang="en-US" sz="2400" dirty="0">
                <a:solidFill>
                  <a:srgbClr val="00408C"/>
                </a:solidFill>
                <a:latin typeface="+mj-lt"/>
                <a:ea typeface="+mj-ea"/>
                <a:cs typeface="+mj-cs"/>
              </a:rPr>
              <a:t> collections </a:t>
            </a:r>
            <a:r>
              <a:rPr lang="en-US" altLang="en-US" sz="2400" dirty="0" err="1">
                <a:solidFill>
                  <a:srgbClr val="00408C"/>
                </a:solidFill>
                <a:latin typeface="+mj-lt"/>
                <a:ea typeface="+mj-ea"/>
                <a:cs typeface="+mj-cs"/>
              </a:rPr>
              <a:t>nationales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prévues</a:t>
            </a:r>
            <a:r>
              <a:rPr lang="en-US" altLang="en-US" sz="2400" dirty="0">
                <a:solidFill>
                  <a:srgbClr val="00408C"/>
                </a:solidFill>
                <a:latin typeface="+mj-lt"/>
                <a:ea typeface="+mj-ea"/>
                <a:cs typeface="+mj-cs"/>
              </a:rPr>
              <a:t> d’être </a:t>
            </a:r>
            <a:r>
              <a:rPr lang="en-US" altLang="en-US" sz="2400" dirty="0" err="1">
                <a:solidFill>
                  <a:srgbClr val="00408C"/>
                </a:solidFill>
                <a:latin typeface="+mj-lt"/>
                <a:ea typeface="+mj-ea"/>
                <a:cs typeface="+mj-cs"/>
              </a:rPr>
              <a:t>ajoutées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dans</a:t>
            </a:r>
            <a:r>
              <a:rPr lang="en-US" altLang="en-US" sz="2400" dirty="0">
                <a:solidFill>
                  <a:srgbClr val="00408C"/>
                </a:solidFill>
                <a:latin typeface="+mj-lt"/>
                <a:ea typeface="+mj-ea"/>
                <a:cs typeface="+mj-cs"/>
              </a:rPr>
              <a:t> le </a:t>
            </a:r>
            <a:r>
              <a:rPr lang="en-US" altLang="en-US" sz="2400" dirty="0" err="1">
                <a:solidFill>
                  <a:srgbClr val="00408C"/>
                </a:solidFill>
                <a:latin typeface="+mj-lt"/>
                <a:ea typeface="+mj-ea"/>
                <a:cs typeface="+mj-cs"/>
              </a:rPr>
              <a:t>futur</a:t>
            </a:r>
            <a:endParaRPr lang="en-US" altLang="en-US" sz="2400" dirty="0">
              <a:solidFill>
                <a:srgbClr val="00408C"/>
              </a:solidFill>
              <a:latin typeface="+mj-lt"/>
              <a:ea typeface="+mj-ea"/>
              <a:cs typeface="+mj-cs"/>
            </a:endParaRP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008352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8826944"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0589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8013" cy="1141412"/>
          </a:xfrm>
        </p:spPr>
        <p:txBody>
          <a:bodyPr/>
          <a:lstStyle/>
          <a:p>
            <a:r>
              <a:rPr lang="en-US" sz="2600" dirty="0" err="1">
                <a:solidFill>
                  <a:srgbClr val="00408C"/>
                </a:solidFill>
              </a:rPr>
              <a:t>Recherche</a:t>
            </a:r>
            <a:r>
              <a:rPr lang="en-US" sz="2600" dirty="0">
                <a:solidFill>
                  <a:srgbClr val="00408C"/>
                </a:solidFill>
              </a:rPr>
              <a:t> par les classifications </a:t>
            </a:r>
            <a:r>
              <a:rPr lang="en-US" sz="2600" dirty="0" err="1">
                <a:solidFill>
                  <a:srgbClr val="00408C"/>
                </a:solidFill>
              </a:rPr>
              <a:t>nationales</a:t>
            </a:r>
            <a:r>
              <a:rPr lang="en-US" sz="2600" dirty="0">
                <a:solidFill>
                  <a:srgbClr val="00408C"/>
                </a:solidFill>
              </a:rPr>
              <a:t> </a:t>
            </a:r>
            <a:r>
              <a:rPr lang="en-US" sz="2600" dirty="0" err="1">
                <a:solidFill>
                  <a:srgbClr val="00408C"/>
                </a:solidFill>
              </a:rPr>
              <a:t>ainsi</a:t>
            </a:r>
            <a:r>
              <a:rPr lang="en-US" sz="2600" dirty="0">
                <a:solidFill>
                  <a:srgbClr val="00408C"/>
                </a:solidFill>
              </a:rPr>
              <a:t> que par la classification de Locarno</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5381625"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716487"/>
            <a:ext cx="4068960" cy="349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04312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2" y="278155"/>
            <a:ext cx="8935288" cy="584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683568" y="1340768"/>
            <a:ext cx="1008112" cy="43204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noFill/>
              <a:effectLst/>
              <a:latin typeface="Arial" charset="0"/>
              <a:ea typeface="Microsoft YaHei" charset="-122"/>
            </a:endParaRP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44"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33121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3"/>
              </a:buBlip>
            </a:pPr>
            <a:r>
              <a:rPr lang="en-US" altLang="en-US" sz="2800" dirty="0">
                <a:solidFill>
                  <a:srgbClr val="00408C"/>
                </a:solidFill>
                <a:latin typeface="+mj-lt"/>
                <a:ea typeface="+mj-ea"/>
                <a:cs typeface="+mj-cs"/>
              </a:rPr>
              <a:t>PATENTSCOPE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dessins et </a:t>
            </a:r>
            <a:r>
              <a:rPr lang="en-US" altLang="en-US" sz="2800" dirty="0" err="1">
                <a:solidFill>
                  <a:srgbClr val="00408C"/>
                </a:solidFill>
                <a:latin typeface="+mj-lt"/>
                <a:ea typeface="+mj-ea"/>
                <a:cs typeface="+mj-cs"/>
              </a:rPr>
              <a:t>modèles</a:t>
            </a:r>
            <a:r>
              <a:rPr lang="en-US" altLang="en-US" sz="2800" dirty="0">
                <a:solidFill>
                  <a:srgbClr val="00408C"/>
                </a:solidFill>
                <a:latin typeface="+mj-lt"/>
                <a:ea typeface="+mj-ea"/>
                <a:cs typeface="+mj-cs"/>
              </a:rPr>
              <a:t> (Global Design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42" y="5229200"/>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Bases de </a:t>
            </a:r>
            <a:r>
              <a:rPr lang="en-US" altLang="en-US" sz="3200" dirty="0" err="1">
                <a:solidFill>
                  <a:srgbClr val="00408C"/>
                </a:solidFill>
              </a:rPr>
              <a:t>données</a:t>
            </a:r>
            <a:r>
              <a:rPr lang="en-US" altLang="en-US" sz="3200" dirty="0">
                <a:solidFill>
                  <a:srgbClr val="00408C"/>
                </a:solidFill>
              </a:rPr>
              <a:t> </a:t>
            </a:r>
            <a:r>
              <a:rPr lang="en-US" altLang="en-US" sz="3200" dirty="0" err="1" smtClean="0">
                <a:solidFill>
                  <a:srgbClr val="00408C"/>
                </a:solidFill>
              </a:rPr>
              <a:t>mondiales</a:t>
            </a:r>
            <a:r>
              <a:rPr lang="en-US" altLang="en-US" sz="3200" dirty="0">
                <a:solidFill>
                  <a:srgbClr val="00408C"/>
                </a:solidFill>
              </a:rPr>
              <a:t>, plates-</a:t>
            </a:r>
            <a:r>
              <a:rPr lang="en-US" altLang="en-US" sz="3200" dirty="0" err="1">
                <a:solidFill>
                  <a:srgbClr val="00408C"/>
                </a:solidFill>
              </a:rPr>
              <a:t>formes</a:t>
            </a:r>
            <a:r>
              <a:rPr lang="en-US" altLang="en-US" sz="3200" dirty="0">
                <a:solidFill>
                  <a:srgbClr val="00408C"/>
                </a:solidFill>
              </a:rPr>
              <a:t> et </a:t>
            </a:r>
            <a:r>
              <a:rPr lang="en-US" altLang="en-US" sz="3200" dirty="0" err="1">
                <a:solidFill>
                  <a:srgbClr val="00408C"/>
                </a:solidFill>
              </a:rPr>
              <a:t>outils</a:t>
            </a:r>
            <a:r>
              <a:rPr lang="en-US" altLang="en-US" sz="3200" dirty="0">
                <a:solidFill>
                  <a:srgbClr val="00408C"/>
                </a:solidFill>
              </a:rPr>
              <a:t> </a:t>
            </a:r>
            <a:r>
              <a:rPr lang="en-US" altLang="en-US" sz="3200" dirty="0" err="1" smtClean="0">
                <a:solidFill>
                  <a:srgbClr val="00408C"/>
                </a:solidFill>
              </a:rPr>
              <a:t>gratuits</a:t>
            </a:r>
            <a:r>
              <a:rPr lang="en-US" altLang="en-US" sz="3200" dirty="0" smtClean="0">
                <a:solidFill>
                  <a:srgbClr val="00408C"/>
                </a:solidFill>
              </a:rPr>
              <a:t> de </a:t>
            </a:r>
            <a:r>
              <a:rPr lang="en-US" altLang="en-US" sz="3200" dirty="0" err="1" smtClean="0">
                <a:solidFill>
                  <a:srgbClr val="00408C"/>
                </a:solidFill>
              </a:rPr>
              <a:t>données</a:t>
            </a:r>
            <a:r>
              <a:rPr lang="en-US" altLang="en-US" sz="3200" dirty="0" smtClean="0">
                <a:solidFill>
                  <a:srgbClr val="00408C"/>
                </a:solidFill>
              </a:rPr>
              <a:t> de </a:t>
            </a:r>
            <a:r>
              <a:rPr lang="en-US" altLang="en-US" sz="3200" dirty="0" err="1">
                <a:solidFill>
                  <a:srgbClr val="00408C"/>
                </a:solidFill>
              </a:rPr>
              <a:t>propriété</a:t>
            </a:r>
            <a:r>
              <a:rPr lang="en-US" altLang="en-US" sz="3200" dirty="0">
                <a:solidFill>
                  <a:srgbClr val="00408C"/>
                </a:solidFill>
              </a:rPr>
              <a:t> </a:t>
            </a:r>
            <a:r>
              <a:rPr lang="en-US" altLang="en-US" sz="3200" dirty="0" err="1">
                <a:solidFill>
                  <a:srgbClr val="00408C"/>
                </a:solidFill>
              </a:rPr>
              <a:t>intellectuelle</a:t>
            </a:r>
            <a:endParaRPr lang="en-US" altLang="en-US" sz="3200" dirty="0">
              <a:solidFill>
                <a:srgbClr val="00408C"/>
              </a:solidFill>
            </a:endParaRPr>
          </a:p>
        </p:txBody>
      </p:sp>
    </p:spTree>
    <p:extLst>
      <p:ext uri="{BB962C8B-B14F-4D97-AF65-F5344CB8AC3E}">
        <p14:creationId xmlns:p14="http://schemas.microsoft.com/office/powerpoint/2010/main" val="363595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05" y="116632"/>
            <a:ext cx="8682590" cy="634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6462462"/>
            <a:ext cx="2265998" cy="36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1600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35" y="306273"/>
            <a:ext cx="8964488" cy="633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790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876256" y="5733256"/>
            <a:ext cx="2016224" cy="93610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ea typeface="Microsoft YaHei" charset="-122"/>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77920"/>
            <a:ext cx="8670557" cy="627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493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smtClean="0">
                <a:solidFill>
                  <a:srgbClr val="00408C"/>
                </a:solidFill>
              </a:rPr>
              <a:t>Global Databases, Tools, and Platforms for </a:t>
            </a:r>
            <a:r>
              <a:rPr lang="en-US" altLang="en-US" sz="3200" dirty="0">
                <a:solidFill>
                  <a:srgbClr val="00408C"/>
                </a:solidFill>
              </a:rPr>
              <a:t>IP </a:t>
            </a:r>
            <a:r>
              <a:rPr lang="en-US" altLang="en-US" sz="3200" dirty="0" smtClean="0">
                <a:solidFill>
                  <a:srgbClr val="00408C"/>
                </a:solidFill>
              </a:rPr>
              <a:t>Business </a:t>
            </a:r>
            <a:r>
              <a:rPr lang="en-US" altLang="en-US" sz="3200" dirty="0">
                <a:solidFill>
                  <a:srgbClr val="00408C"/>
                </a:solidFill>
              </a:rPr>
              <a:t>(</a:t>
            </a:r>
            <a:r>
              <a:rPr lang="en-US" altLang="en-US" sz="3200" dirty="0" smtClean="0">
                <a:solidFill>
                  <a:srgbClr val="00408C"/>
                </a:solidFill>
              </a:rPr>
              <a:t>Free) </a:t>
            </a:r>
            <a:endParaRPr lang="en-US" altLang="en-US" sz="3200" dirty="0">
              <a:solidFill>
                <a:srgbClr val="00408C"/>
              </a:solidFill>
            </a:endParaRPr>
          </a:p>
        </p:txBody>
      </p:sp>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3"/>
              </a:buBlip>
            </a:pPr>
            <a:r>
              <a:rPr lang="en-US" altLang="en-US" sz="2800" dirty="0">
                <a:solidFill>
                  <a:srgbClr val="00408C"/>
                </a:solidFill>
                <a:latin typeface="+mj-lt"/>
                <a:ea typeface="+mj-ea"/>
                <a:cs typeface="+mj-cs"/>
              </a:rPr>
              <a:t>PATENTSCOPE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Global Design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3933056"/>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1270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467544" y="299874"/>
            <a:ext cx="617622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kern="0" dirty="0" smtClean="0">
                <a:solidFill>
                  <a:srgbClr val="00408C"/>
                </a:solidFill>
              </a:rPr>
              <a:t>WIPO Pearl</a:t>
            </a:r>
            <a:endParaRPr lang="en-US" altLang="en-US" sz="3200" kern="0" dirty="0">
              <a:solidFill>
                <a:srgbClr val="00408C"/>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99874"/>
            <a:ext cx="2448272" cy="323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224715" y="1367956"/>
            <a:ext cx="6419056"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4"/>
              </a:buBlip>
            </a:pPr>
            <a:r>
              <a:rPr lang="en-US" altLang="en-US" sz="2800" dirty="0">
                <a:solidFill>
                  <a:srgbClr val="00408C"/>
                </a:solidFill>
                <a:latin typeface="+mj-lt"/>
                <a:ea typeface="+mj-ea"/>
                <a:cs typeface="+mj-cs"/>
              </a:rPr>
              <a:t>Base </a:t>
            </a:r>
            <a:r>
              <a:rPr lang="en-US" altLang="en-US" sz="2800" dirty="0" err="1">
                <a:solidFill>
                  <a:srgbClr val="00408C"/>
                </a:solidFill>
                <a:latin typeface="+mj-lt"/>
                <a:ea typeface="+mj-ea"/>
                <a:cs typeface="+mj-cs"/>
              </a:rPr>
              <a:t>terminologique</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en</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ligne</a:t>
            </a:r>
            <a:r>
              <a:rPr lang="en-US" altLang="en-US" sz="2800" dirty="0">
                <a:solidFill>
                  <a:srgbClr val="00408C"/>
                </a:solidFill>
                <a:latin typeface="+mj-lt"/>
                <a:ea typeface="+mj-ea"/>
                <a:cs typeface="+mj-cs"/>
              </a:rPr>
              <a:t> de </a:t>
            </a:r>
            <a:r>
              <a:rPr lang="en-US" altLang="en-US" sz="2800" dirty="0" err="1">
                <a:solidFill>
                  <a:srgbClr val="00408C"/>
                </a:solidFill>
                <a:latin typeface="+mj-lt"/>
                <a:ea typeface="+mj-ea"/>
                <a:cs typeface="+mj-cs"/>
              </a:rPr>
              <a:t>l’OMPI</a:t>
            </a:r>
            <a:endParaRPr lang="en-US" altLang="en-US" sz="2800" dirty="0">
              <a:solidFill>
                <a:srgbClr val="00408C"/>
              </a:solidFill>
              <a:latin typeface="+mj-lt"/>
              <a:ea typeface="+mj-ea"/>
              <a:cs typeface="+mj-cs"/>
            </a:endParaRPr>
          </a:p>
          <a:p>
            <a:pPr>
              <a:lnSpc>
                <a:spcPct val="100000"/>
              </a:lnSpc>
              <a:spcBef>
                <a:spcPts val="488"/>
              </a:spcBef>
              <a:buSzPct val="95000"/>
              <a:buBlip>
                <a:blip r:embed="rId4"/>
              </a:buBlip>
            </a:pPr>
            <a:r>
              <a:rPr lang="en-US" altLang="en-US" sz="2800" dirty="0">
                <a:solidFill>
                  <a:srgbClr val="00408C"/>
                </a:solidFill>
                <a:latin typeface="+mj-lt"/>
                <a:ea typeface="+mj-ea"/>
                <a:cs typeface="+mj-cs"/>
              </a:rPr>
              <a:t>15’000 concepts, 90’000 terms</a:t>
            </a:r>
          </a:p>
          <a:p>
            <a:pPr>
              <a:lnSpc>
                <a:spcPct val="100000"/>
              </a:lnSpc>
              <a:spcBef>
                <a:spcPts val="488"/>
              </a:spcBef>
              <a:buSzPct val="95000"/>
              <a:buBlip>
                <a:blip r:embed="rId4"/>
              </a:buBlip>
            </a:pPr>
            <a:r>
              <a:rPr lang="en-US" altLang="en-US" sz="2800" dirty="0">
                <a:solidFill>
                  <a:srgbClr val="00408C"/>
                </a:solidFill>
                <a:latin typeface="+mj-lt"/>
                <a:ea typeface="+mj-ea"/>
                <a:cs typeface="+mj-cs"/>
              </a:rPr>
              <a:t>10 </a:t>
            </a:r>
            <a:r>
              <a:rPr lang="en-US" altLang="en-US" sz="2800" dirty="0" err="1">
                <a:solidFill>
                  <a:srgbClr val="00408C"/>
                </a:solidFill>
                <a:latin typeface="+mj-lt"/>
                <a:ea typeface="+mj-ea"/>
                <a:cs typeface="+mj-cs"/>
              </a:rPr>
              <a:t>langues</a:t>
            </a:r>
            <a:endParaRPr lang="en-US" altLang="en-US" sz="2800" dirty="0">
              <a:solidFill>
                <a:srgbClr val="00408C"/>
              </a:solidFill>
              <a:latin typeface="+mj-lt"/>
              <a:ea typeface="+mj-ea"/>
              <a:cs typeface="+mj-cs"/>
            </a:endParaRPr>
          </a:p>
          <a:p>
            <a:pPr>
              <a:lnSpc>
                <a:spcPct val="100000"/>
              </a:lnSpc>
              <a:spcBef>
                <a:spcPts val="488"/>
              </a:spcBef>
              <a:buSzPct val="95000"/>
              <a:buBlip>
                <a:blip r:embed="rId4"/>
              </a:buBlip>
            </a:pPr>
            <a:r>
              <a:rPr lang="en-US" altLang="en-US" sz="2800" dirty="0" err="1">
                <a:solidFill>
                  <a:srgbClr val="00408C"/>
                </a:solidFill>
                <a:latin typeface="+mj-lt"/>
                <a:ea typeface="+mj-ea"/>
                <a:cs typeface="+mj-cs"/>
              </a:rPr>
              <a:t>Contenu</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validé</a:t>
            </a:r>
            <a:r>
              <a:rPr lang="en-US" altLang="en-US" sz="2800" dirty="0">
                <a:solidFill>
                  <a:srgbClr val="00408C"/>
                </a:solidFill>
                <a:latin typeface="+mj-lt"/>
                <a:ea typeface="+mj-ea"/>
                <a:cs typeface="+mj-cs"/>
              </a:rPr>
              <a:t> par les </a:t>
            </a:r>
            <a:r>
              <a:rPr lang="en-US" altLang="en-US" sz="2800" dirty="0" err="1">
                <a:solidFill>
                  <a:srgbClr val="00408C"/>
                </a:solidFill>
                <a:latin typeface="+mj-lt"/>
                <a:ea typeface="+mj-ea"/>
                <a:cs typeface="+mj-cs"/>
              </a:rPr>
              <a:t>terminologues</a:t>
            </a:r>
            <a:r>
              <a:rPr lang="en-US" altLang="en-US" sz="2800" dirty="0">
                <a:solidFill>
                  <a:srgbClr val="00408C"/>
                </a:solidFill>
                <a:latin typeface="+mj-lt"/>
                <a:ea typeface="+mj-ea"/>
                <a:cs typeface="+mj-cs"/>
              </a:rPr>
              <a:t> et </a:t>
            </a:r>
            <a:r>
              <a:rPr lang="en-US" altLang="en-US" sz="2800" dirty="0" err="1">
                <a:solidFill>
                  <a:srgbClr val="00408C"/>
                </a:solidFill>
                <a:latin typeface="+mj-lt"/>
                <a:ea typeface="+mj-ea"/>
                <a:cs typeface="+mj-cs"/>
              </a:rPr>
              <a:t>traducteurs</a:t>
            </a:r>
            <a:r>
              <a:rPr lang="en-US" altLang="en-US" sz="2800" dirty="0">
                <a:solidFill>
                  <a:srgbClr val="00408C"/>
                </a:solidFill>
                <a:latin typeface="+mj-lt"/>
                <a:ea typeface="+mj-ea"/>
                <a:cs typeface="+mj-cs"/>
              </a:rPr>
              <a:t> de </a:t>
            </a:r>
            <a:r>
              <a:rPr lang="en-US" altLang="en-US" sz="2800" dirty="0" err="1">
                <a:solidFill>
                  <a:srgbClr val="00408C"/>
                </a:solidFill>
                <a:latin typeface="+mj-lt"/>
                <a:ea typeface="+mj-ea"/>
                <a:cs typeface="+mj-cs"/>
              </a:rPr>
              <a:t>l’OMPI</a:t>
            </a:r>
            <a:endParaRPr lang="en-US" altLang="en-US" sz="2800" dirty="0">
              <a:solidFill>
                <a:srgbClr val="00408C"/>
              </a:solidFill>
              <a:latin typeface="+mj-lt"/>
              <a:ea typeface="+mj-ea"/>
              <a:cs typeface="+mj-cs"/>
            </a:endParaRPr>
          </a:p>
          <a:p>
            <a:pPr>
              <a:lnSpc>
                <a:spcPct val="100000"/>
              </a:lnSpc>
              <a:spcBef>
                <a:spcPts val="488"/>
              </a:spcBef>
              <a:buSzPct val="95000"/>
              <a:buBlip>
                <a:blip r:embed="rId4"/>
              </a:buBlip>
            </a:pPr>
            <a:endParaRPr lang="en-US" altLang="en-US" sz="2800" dirty="0">
              <a:solidFill>
                <a:srgbClr val="00408C"/>
              </a:solidFill>
              <a:latin typeface="+mj-lt"/>
              <a:ea typeface="+mj-ea"/>
              <a:cs typeface="+mj-cs"/>
            </a:endParaRPr>
          </a:p>
          <a:p>
            <a:pPr>
              <a:lnSpc>
                <a:spcPct val="100000"/>
              </a:lnSpc>
              <a:spcBef>
                <a:spcPts val="488"/>
              </a:spcBef>
              <a:buSzPct val="95000"/>
              <a:buBlip>
                <a:blip r:embed="rId4"/>
              </a:buBlip>
            </a:pPr>
            <a:r>
              <a:rPr lang="en-US" altLang="en-US" sz="2800" dirty="0">
                <a:solidFill>
                  <a:srgbClr val="00408C"/>
                </a:solidFill>
                <a:latin typeface="+mj-lt"/>
                <a:ea typeface="+mj-ea"/>
                <a:cs typeface="+mj-cs"/>
              </a:rPr>
              <a:t>http://www.wipo.int/wipopearl/search/home.html</a:t>
            </a:r>
          </a:p>
        </p:txBody>
      </p:sp>
    </p:spTree>
    <p:extLst>
      <p:ext uri="{BB962C8B-B14F-4D97-AF65-F5344CB8AC3E}">
        <p14:creationId xmlns:p14="http://schemas.microsoft.com/office/powerpoint/2010/main" val="1290976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FR" dirty="0" smtClean="0"/>
              <a:t>Études et rapports</a:t>
            </a:r>
            <a:endParaRPr lang="fr-FR" dirty="0"/>
          </a:p>
        </p:txBody>
      </p:sp>
      <p:sp>
        <p:nvSpPr>
          <p:cNvPr id="9" name="Content Placeholder 8"/>
          <p:cNvSpPr>
            <a:spLocks noGrp="1"/>
          </p:cNvSpPr>
          <p:nvPr>
            <p:ph idx="1"/>
            <p:custDataLst>
              <p:tags r:id="rId2"/>
            </p:custDataLst>
          </p:nvPr>
        </p:nvSpPr>
        <p:spPr>
          <a:xfrm>
            <a:off x="395536" y="1268760"/>
            <a:ext cx="8363272" cy="4713387"/>
          </a:xfrm>
        </p:spPr>
        <p:txBody>
          <a:bodyPr/>
          <a:lstStyle/>
          <a:p>
            <a:pPr lvl="0" algn="just">
              <a:buClr>
                <a:srgbClr val="0070C0"/>
              </a:buClr>
              <a:buFont typeface="Wingdings" panose="05000000000000000000" pitchFamily="2" charset="2"/>
              <a:buChar char="§"/>
            </a:pPr>
            <a:r>
              <a:rPr lang="fr-FR" sz="1400" b="1" dirty="0" smtClean="0">
                <a:latin typeface="Arial" panose="020B0604020202020204" pitchFamily="34" charset="0"/>
                <a:cs typeface="Arial" panose="020B0604020202020204" pitchFamily="34" charset="0"/>
              </a:rPr>
              <a:t>Indicateurs mondiaux relatifs à la propriété intellectuelle :</a:t>
            </a:r>
            <a:r>
              <a:rPr lang="fr-FR" sz="1400" dirty="0" smtClean="0">
                <a:latin typeface="Arial" panose="020B0604020202020204" pitchFamily="34" charset="0"/>
                <a:cs typeface="Arial" panose="020B0604020202020204" pitchFamily="34" charset="0"/>
              </a:rPr>
              <a:t> publication phare de l’OMPI en matière de statistiques sur la propriété intellectuelle, elle donne un aperçu des dernières tendances en ce qui concerne les dépôts et les enregistrements de demandes de titres de propriété intellectuelle </a:t>
            </a:r>
            <a:r>
              <a:rPr lang="fr-FR" sz="1400" u="sng" dirty="0" smtClean="0">
                <a:latin typeface="Arial" panose="020B0604020202020204" pitchFamily="34" charset="0"/>
                <a:cs typeface="Arial" panose="020B0604020202020204" pitchFamily="34" charset="0"/>
              </a:rPr>
              <a:t>pour plus de 100 offices</a:t>
            </a:r>
            <a:r>
              <a:rPr lang="fr-FR" sz="1400" dirty="0" smtClean="0">
                <a:latin typeface="Arial" panose="020B0604020202020204" pitchFamily="34" charset="0"/>
                <a:cs typeface="Arial" panose="020B0604020202020204" pitchFamily="34" charset="0"/>
              </a:rPr>
              <a:t> : </a:t>
            </a:r>
            <a:r>
              <a:rPr lang="fr-FR" sz="1400" dirty="0" smtClean="0">
                <a:solidFill>
                  <a:srgbClr val="0070C0"/>
                </a:solidFill>
                <a:latin typeface="Arial" panose="020B0604020202020204" pitchFamily="34" charset="0"/>
                <a:cs typeface="Arial" panose="020B0604020202020204" pitchFamily="34" charset="0"/>
                <a:hlinkClick r:id="rId4"/>
              </a:rPr>
              <a:t>http://www.wipo.int/ipstats/fr/wipi/index.html</a:t>
            </a:r>
            <a:endParaRPr lang="fr-FR" sz="1400" dirty="0" smtClean="0">
              <a:solidFill>
                <a:srgbClr val="0070C0"/>
              </a:solidFill>
              <a:latin typeface="Arial" panose="020B0604020202020204" pitchFamily="34" charset="0"/>
              <a:cs typeface="Arial" panose="020B0604020202020204" pitchFamily="34" charset="0"/>
            </a:endParaRPr>
          </a:p>
          <a:p>
            <a:pPr marL="0" lvl="0" indent="0" algn="just">
              <a:buClr>
                <a:srgbClr val="0070C0"/>
              </a:buClr>
              <a:buNone/>
            </a:pPr>
            <a:endParaRPr lang="fr-FR" sz="1000" dirty="0" smtClean="0">
              <a:solidFill>
                <a:srgbClr val="0070C0"/>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dirty="0" smtClean="0">
                <a:latin typeface="Arial" panose="020B0604020202020204" pitchFamily="34" charset="0"/>
                <a:cs typeface="Arial" panose="020B0604020202020204" pitchFamily="34" charset="0"/>
              </a:rPr>
              <a:t>La </a:t>
            </a:r>
            <a:r>
              <a:rPr lang="fr-FR" sz="1400" b="1" dirty="0" smtClean="0">
                <a:latin typeface="Arial" panose="020B0604020202020204" pitchFamily="34" charset="0"/>
                <a:cs typeface="Arial" panose="020B0604020202020204" pitchFamily="34" charset="0"/>
              </a:rPr>
              <a:t>Revue annuelle du PCT </a:t>
            </a:r>
            <a:r>
              <a:rPr lang="fr-FR" sz="1400" dirty="0" smtClean="0">
                <a:latin typeface="Arial" panose="020B0604020202020204" pitchFamily="34" charset="0"/>
                <a:cs typeface="Arial" panose="020B0604020202020204" pitchFamily="34" charset="0"/>
              </a:rPr>
              <a:t>donne une vue d’ensemble du fonctionnement et du développement du système du PCT.  Elle contient une série complète de statistiques pour l’année la plus récente.  Voir : </a:t>
            </a:r>
            <a:r>
              <a:rPr lang="fr-FR" sz="1400" u="sng" dirty="0" smtClean="0">
                <a:latin typeface="Arial" panose="020B0604020202020204" pitchFamily="34" charset="0"/>
                <a:cs typeface="Arial" panose="020B0604020202020204" pitchFamily="34" charset="0"/>
                <a:hlinkClick r:id="rId5"/>
              </a:rPr>
              <a:t>http://www.wipo.int/ipstats/fr/statistics/pct/</a:t>
            </a:r>
            <a:endParaRPr lang="fr-FR" sz="1400" u="sng" dirty="0" smtClean="0">
              <a:latin typeface="Arial" panose="020B0604020202020204" pitchFamily="34" charset="0"/>
              <a:cs typeface="Arial" panose="020B0604020202020204" pitchFamily="34" charset="0"/>
            </a:endParaRPr>
          </a:p>
          <a:p>
            <a:pPr marL="0" indent="0" algn="just">
              <a:buClr>
                <a:srgbClr val="0070C0"/>
              </a:buClr>
              <a:buNone/>
            </a:pPr>
            <a:endParaRPr lang="fr-FR" sz="10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b="1" dirty="0" smtClean="0">
                <a:latin typeface="Arial" panose="020B0604020202020204" pitchFamily="34" charset="0"/>
                <a:cs typeface="Arial" panose="020B0604020202020204" pitchFamily="34" charset="0"/>
              </a:rPr>
              <a:t>Revue annuelle du système de Madrid :</a:t>
            </a:r>
            <a:r>
              <a:rPr lang="fr-FR" sz="1400" dirty="0" smtClean="0">
                <a:latin typeface="Arial" panose="020B0604020202020204" pitchFamily="34" charset="0"/>
                <a:cs typeface="Arial" panose="020B0604020202020204" pitchFamily="34" charset="0"/>
              </a:rPr>
              <a:t> </a:t>
            </a:r>
            <a:r>
              <a:rPr lang="fr-FR" sz="1400" u="sng" dirty="0" smtClean="0">
                <a:latin typeface="Arial" panose="020B0604020202020204" pitchFamily="34" charset="0"/>
                <a:cs typeface="Arial" panose="020B0604020202020204" pitchFamily="34" charset="0"/>
                <a:hlinkClick r:id="rId6"/>
              </a:rPr>
              <a:t>http://www.wipo.int/ipstats/fr/</a:t>
            </a:r>
            <a:endParaRPr lang="fr-FR" sz="14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0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b="1" dirty="0" smtClean="0">
                <a:latin typeface="Arial" panose="020B0604020202020204" pitchFamily="34" charset="0"/>
                <a:cs typeface="Arial" panose="020B0604020202020204" pitchFamily="34" charset="0"/>
              </a:rPr>
              <a:t>Revue </a:t>
            </a:r>
            <a:r>
              <a:rPr lang="fr-FR" sz="1400" b="1" dirty="0">
                <a:latin typeface="Arial" panose="020B0604020202020204" pitchFamily="34" charset="0"/>
                <a:cs typeface="Arial" panose="020B0604020202020204" pitchFamily="34" charset="0"/>
              </a:rPr>
              <a:t>annuelle du système de </a:t>
            </a:r>
            <a:r>
              <a:rPr lang="fr-FR" sz="1400" b="1" dirty="0" smtClean="0">
                <a:latin typeface="Arial" panose="020B0604020202020204" pitchFamily="34" charset="0"/>
                <a:cs typeface="Arial" panose="020B0604020202020204" pitchFamily="34" charset="0"/>
              </a:rPr>
              <a:t>La Haye :</a:t>
            </a:r>
            <a:r>
              <a:rPr lang="fr-FR" sz="1400" dirty="0" smtClean="0">
                <a:latin typeface="Arial" panose="020B0604020202020204" pitchFamily="34" charset="0"/>
                <a:cs typeface="Arial" panose="020B0604020202020204" pitchFamily="34" charset="0"/>
              </a:rPr>
              <a:t> </a:t>
            </a:r>
            <a:r>
              <a:rPr lang="fr-FR" sz="1400" u="sng" dirty="0" smtClean="0">
                <a:latin typeface="Arial" panose="020B0604020202020204" pitchFamily="34" charset="0"/>
                <a:cs typeface="Arial" panose="020B0604020202020204" pitchFamily="34" charset="0"/>
                <a:hlinkClick r:id="rId7"/>
              </a:rPr>
              <a:t>http://www.wipo.int/ipstats/fr/</a:t>
            </a:r>
            <a:endParaRPr lang="fr-FR" sz="14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0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dirty="0" smtClean="0">
                <a:latin typeface="Arial" panose="020B0604020202020204" pitchFamily="34" charset="0"/>
                <a:cs typeface="Arial" panose="020B0604020202020204" pitchFamily="34" charset="0"/>
              </a:rPr>
              <a:t>La publication </a:t>
            </a:r>
            <a:r>
              <a:rPr lang="fr-FR" sz="1400" b="1" i="1" dirty="0" smtClean="0">
                <a:latin typeface="Arial" panose="020B0604020202020204" pitchFamily="34" charset="0"/>
                <a:cs typeface="Arial" panose="020B0604020202020204" pitchFamily="34" charset="0"/>
              </a:rPr>
              <a:t>Propriété intellectuelle : Faits et chiffres de l’OMPI </a:t>
            </a:r>
            <a:r>
              <a:rPr lang="fr-FR" sz="1400" dirty="0" smtClean="0">
                <a:latin typeface="Arial" panose="020B0604020202020204" pitchFamily="34" charset="0"/>
                <a:cs typeface="Arial" panose="020B0604020202020204" pitchFamily="34" charset="0"/>
              </a:rPr>
              <a:t>donne une vue d’ensemble de l’activité en matière de propriété intellectuelle fondée sur les données statistiques les plus récentes.  Elle sert d’aide-mémoire sur les statistiques : </a:t>
            </a:r>
            <a:r>
              <a:rPr lang="fr-FR" sz="1400" u="sng" dirty="0" smtClean="0">
                <a:latin typeface="Arial" panose="020B0604020202020204" pitchFamily="34" charset="0"/>
                <a:cs typeface="Arial" panose="020B0604020202020204" pitchFamily="34" charset="0"/>
                <a:hlinkClick r:id="rId6"/>
              </a:rPr>
              <a:t>http://www.wipo.int/ipstats/fr/</a:t>
            </a:r>
            <a:endParaRPr lang="fr-FR" sz="14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0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dirty="0" smtClean="0">
                <a:latin typeface="Arial" panose="020B0604020202020204" pitchFamily="34" charset="0"/>
                <a:cs typeface="Arial" panose="020B0604020202020204" pitchFamily="34" charset="0"/>
              </a:rPr>
              <a:t>Le </a:t>
            </a:r>
            <a:r>
              <a:rPr lang="fr-FR" sz="1400" b="1" dirty="0" smtClean="0">
                <a:latin typeface="Arial" panose="020B0604020202020204" pitchFamily="34" charset="0"/>
                <a:cs typeface="Arial" panose="020B0604020202020204" pitchFamily="34" charset="0"/>
              </a:rPr>
              <a:t>Centre de données </a:t>
            </a:r>
            <a:r>
              <a:rPr lang="fr-FR" sz="1400" b="1" dirty="0">
                <a:latin typeface="Arial" panose="020B0604020202020204" pitchFamily="34" charset="0"/>
                <a:cs typeface="Arial" panose="020B0604020202020204" pitchFamily="34" charset="0"/>
              </a:rPr>
              <a:t>statistiques de l’OMPI </a:t>
            </a:r>
            <a:r>
              <a:rPr lang="fr-FR" sz="1400" b="1" dirty="0" smtClean="0">
                <a:latin typeface="Arial" panose="020B0604020202020204" pitchFamily="34" charset="0"/>
                <a:cs typeface="Arial" panose="020B0604020202020204" pitchFamily="34" charset="0"/>
              </a:rPr>
              <a:t>sur la propriété intellectuelle</a:t>
            </a:r>
            <a:r>
              <a:rPr lang="fr-FR" sz="1400" dirty="0" smtClean="0">
                <a:latin typeface="Arial" panose="020B0604020202020204" pitchFamily="34" charset="0"/>
                <a:cs typeface="Arial" panose="020B0604020202020204" pitchFamily="34" charset="0"/>
              </a:rPr>
              <a:t> est un service en ligne donnant accès aux données statistiques de l’OMPI.  Les utilisateurs disposent d’un large choix d’indicateurs et peuvent visualiser ou télécharger les données selon leurs besoins : </a:t>
            </a:r>
            <a:r>
              <a:rPr lang="fr-FR" sz="1400" u="sng" dirty="0" smtClean="0">
                <a:latin typeface="Arial" panose="020B0604020202020204" pitchFamily="34" charset="0"/>
                <a:cs typeface="Arial" panose="020B0604020202020204" pitchFamily="34" charset="0"/>
                <a:hlinkClick r:id="rId8"/>
              </a:rPr>
              <a:t>http://ipstatsdb.wipo.org/ipstatv2/ipstats/patentsSearch</a:t>
            </a:r>
            <a:endParaRPr lang="fr-FR" sz="14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400" dirty="0" smtClean="0">
              <a:latin typeface="Arial" panose="020B0604020202020204" pitchFamily="34" charset="0"/>
              <a:cs typeface="Arial" panose="020B0604020202020204" pitchFamily="34" charset="0"/>
            </a:endParaRPr>
          </a:p>
          <a:p>
            <a:endParaRPr lang="fr-FR" sz="1600" dirty="0" smtClean="0">
              <a:latin typeface="Arial" panose="020B0604020202020204" pitchFamily="34" charset="0"/>
              <a:cs typeface="Arial" panose="020B0604020202020204" pitchFamily="34" charset="0"/>
            </a:endParaRPr>
          </a:p>
          <a:p>
            <a:pPr marL="0" indent="0">
              <a:buNone/>
            </a:pPr>
            <a:endParaRPr lang="fr-FR" sz="1600" dirty="0"/>
          </a:p>
        </p:txBody>
      </p:sp>
    </p:spTree>
    <p:extLst>
      <p:ext uri="{BB962C8B-B14F-4D97-AF65-F5344CB8AC3E}">
        <p14:creationId xmlns:p14="http://schemas.microsoft.com/office/powerpoint/2010/main" val="297536847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smtClean="0">
                <a:solidFill>
                  <a:srgbClr val="00408C"/>
                </a:solidFill>
              </a:rPr>
              <a:t>A </a:t>
            </a:r>
            <a:r>
              <a:rPr lang="en-US" altLang="en-US" sz="3200" dirty="0" err="1" smtClean="0">
                <a:solidFill>
                  <a:srgbClr val="00408C"/>
                </a:solidFill>
              </a:rPr>
              <a:t>retenir</a:t>
            </a:r>
            <a:endParaRPr lang="en-US" altLang="en-US" sz="3200" dirty="0">
              <a:solidFill>
                <a:srgbClr val="00408C"/>
              </a:solidFill>
            </a:endParaRPr>
          </a:p>
        </p:txBody>
      </p:sp>
      <p:sp>
        <p:nvSpPr>
          <p:cNvPr id="7170" name="Text Box 2"/>
          <p:cNvSpPr txBox="1">
            <a:spLocks noChangeArrowheads="1"/>
          </p:cNvSpPr>
          <p:nvPr/>
        </p:nvSpPr>
        <p:spPr bwMode="auto">
          <a:xfrm>
            <a:off x="539552" y="986096"/>
            <a:ext cx="784887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PATENTSCOPE: </a:t>
            </a:r>
            <a:r>
              <a:rPr lang="en-US" altLang="en-US" sz="2000" dirty="0" err="1">
                <a:solidFill>
                  <a:srgbClr val="00408C"/>
                </a:solidFill>
                <a:latin typeface="+mj-lt"/>
                <a:ea typeface="+mj-ea"/>
                <a:cs typeface="+mj-cs"/>
              </a:rPr>
              <a:t>Système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gratuit</a:t>
            </a:r>
            <a:r>
              <a:rPr lang="en-US" altLang="en-US" sz="2000" dirty="0">
                <a:solidFill>
                  <a:srgbClr val="00408C"/>
                </a:solidFill>
                <a:latin typeface="+mj-lt"/>
                <a:ea typeface="+mj-ea"/>
                <a:cs typeface="+mj-cs"/>
              </a:rPr>
              <a:t> et performant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de brevets avec </a:t>
            </a:r>
            <a:r>
              <a:rPr lang="en-US" altLang="en-US" sz="2000" dirty="0" err="1">
                <a:solidFill>
                  <a:srgbClr val="00408C"/>
                </a:solidFill>
                <a:latin typeface="+mj-lt"/>
                <a:ea typeface="+mj-ea"/>
                <a:cs typeface="+mj-cs"/>
              </a:rPr>
              <a:t>une</a:t>
            </a:r>
            <a:r>
              <a:rPr lang="en-US" altLang="en-US" sz="2000" dirty="0">
                <a:solidFill>
                  <a:srgbClr val="00408C"/>
                </a:solidFill>
                <a:latin typeface="+mj-lt"/>
                <a:ea typeface="+mj-ea"/>
                <a:cs typeface="+mj-cs"/>
              </a:rPr>
              <a:t> couverture de </a:t>
            </a:r>
            <a:r>
              <a:rPr lang="en-US" altLang="en-US" sz="2000" dirty="0" err="1">
                <a:solidFill>
                  <a:srgbClr val="00408C"/>
                </a:solidFill>
                <a:latin typeface="+mj-lt"/>
                <a:ea typeface="+mj-ea"/>
                <a:cs typeface="+mj-cs"/>
              </a:rPr>
              <a:t>données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grandissante</a:t>
            </a:r>
            <a:r>
              <a:rPr lang="en-US" altLang="en-US" sz="2000" dirty="0">
                <a:solidFill>
                  <a:srgbClr val="00408C"/>
                </a:solidFill>
                <a:latin typeface="+mj-lt"/>
                <a:ea typeface="+mj-ea"/>
                <a:cs typeface="+mj-cs"/>
              </a:rPr>
              <a:t> et </a:t>
            </a:r>
            <a:r>
              <a:rPr lang="en-US" altLang="en-US" sz="2000" dirty="0" err="1">
                <a:solidFill>
                  <a:srgbClr val="00408C"/>
                </a:solidFill>
                <a:latin typeface="+mj-lt"/>
                <a:ea typeface="+mj-ea"/>
                <a:cs typeface="+mj-cs"/>
              </a:rPr>
              <a:t>significative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conseillé</a:t>
            </a:r>
            <a:r>
              <a:rPr lang="en-US" altLang="en-US" sz="2000" dirty="0">
                <a:solidFill>
                  <a:srgbClr val="00408C"/>
                </a:solidFill>
                <a:latin typeface="+mj-lt"/>
                <a:ea typeface="+mj-ea"/>
                <a:cs typeface="+mj-cs"/>
              </a:rPr>
              <a:t> d’être </a:t>
            </a:r>
            <a:r>
              <a:rPr lang="en-US" altLang="en-US" sz="2000" dirty="0" err="1">
                <a:solidFill>
                  <a:srgbClr val="00408C"/>
                </a:solidFill>
                <a:latin typeface="+mj-lt"/>
                <a:ea typeface="+mj-ea"/>
                <a:cs typeface="+mj-cs"/>
              </a:rPr>
              <a:t>utilisé</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complément</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systèmes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professionnels</a:t>
            </a:r>
            <a:r>
              <a:rPr lang="en-US" altLang="en-US" sz="2000" dirty="0">
                <a:solidFill>
                  <a:srgbClr val="00408C"/>
                </a:solidFill>
                <a:latin typeface="+mj-lt"/>
                <a:ea typeface="+mj-ea"/>
                <a:cs typeface="+mj-cs"/>
              </a:rPr>
              <a:t> pour </a:t>
            </a:r>
            <a:r>
              <a:rPr lang="en-US" altLang="en-US" sz="2000" dirty="0" err="1">
                <a:solidFill>
                  <a:srgbClr val="00408C"/>
                </a:solidFill>
                <a:latin typeface="+mj-lt"/>
                <a:ea typeface="+mj-ea"/>
                <a:cs typeface="+mj-cs"/>
              </a:rPr>
              <a:t>garantir</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une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aussi</a:t>
            </a:r>
            <a:r>
              <a:rPr lang="en-US" altLang="en-US" sz="2000" dirty="0">
                <a:solidFill>
                  <a:srgbClr val="00408C"/>
                </a:solidFill>
                <a:latin typeface="+mj-lt"/>
                <a:ea typeface="+mj-ea"/>
                <a:cs typeface="+mj-cs"/>
              </a:rPr>
              <a:t> exhaustive que possible. </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Essayer WIPO*Translate pour les </a:t>
            </a:r>
            <a:r>
              <a:rPr lang="en-US" altLang="en-US" sz="2000" dirty="0" err="1">
                <a:solidFill>
                  <a:srgbClr val="00408C"/>
                </a:solidFill>
                <a:latin typeface="+mj-lt"/>
                <a:ea typeface="+mj-ea"/>
                <a:cs typeface="+mj-cs"/>
              </a:rPr>
              <a:t>textes</a:t>
            </a:r>
            <a:r>
              <a:rPr lang="en-US" altLang="en-US" sz="2000" dirty="0">
                <a:solidFill>
                  <a:srgbClr val="00408C"/>
                </a:solidFill>
                <a:latin typeface="+mj-lt"/>
                <a:ea typeface="+mj-ea"/>
                <a:cs typeface="+mj-cs"/>
              </a:rPr>
              <a:t> de brevets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Chinois</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Global Brand Database: A </a:t>
            </a:r>
            <a:r>
              <a:rPr lang="en-US" altLang="en-US" sz="2000" dirty="0" err="1">
                <a:solidFill>
                  <a:srgbClr val="00408C"/>
                </a:solidFill>
                <a:latin typeface="+mj-lt"/>
                <a:ea typeface="+mj-ea"/>
                <a:cs typeface="+mj-cs"/>
              </a:rPr>
              <a:t>utiliser</a:t>
            </a:r>
            <a:r>
              <a:rPr lang="en-US" altLang="en-US" sz="2000" dirty="0">
                <a:solidFill>
                  <a:srgbClr val="00408C"/>
                </a:solidFill>
                <a:latin typeface="+mj-lt"/>
                <a:ea typeface="+mj-ea"/>
                <a:cs typeface="+mj-cs"/>
              </a:rPr>
              <a:t> pour </a:t>
            </a:r>
            <a:r>
              <a:rPr lang="en-US" altLang="en-US" sz="2000" dirty="0" err="1">
                <a:solidFill>
                  <a:srgbClr val="00408C"/>
                </a:solidFill>
                <a:latin typeface="+mj-lt"/>
                <a:ea typeface="+mj-ea"/>
                <a:cs typeface="+mj-cs"/>
              </a:rPr>
              <a:t>rechercher</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dénominations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libres</a:t>
            </a:r>
            <a:r>
              <a:rPr lang="en-US" altLang="en-US" sz="2000" dirty="0">
                <a:solidFill>
                  <a:srgbClr val="00408C"/>
                </a:solidFill>
                <a:latin typeface="+mj-lt"/>
                <a:ea typeface="+mj-ea"/>
                <a:cs typeface="+mj-cs"/>
              </a:rPr>
              <a:t> pour des </a:t>
            </a:r>
            <a:r>
              <a:rPr lang="en-US" altLang="en-US" sz="2000" dirty="0" err="1">
                <a:solidFill>
                  <a:srgbClr val="00408C"/>
                </a:solidFill>
                <a:latin typeface="+mj-lt"/>
                <a:ea typeface="+mj-ea"/>
                <a:cs typeface="+mj-cs"/>
              </a:rPr>
              <a:t>noms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domaine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ainsi</a:t>
            </a:r>
            <a:r>
              <a:rPr lang="en-US" altLang="en-US" sz="2000" dirty="0">
                <a:solidFill>
                  <a:srgbClr val="00408C"/>
                </a:solidFill>
                <a:latin typeface="+mj-lt"/>
                <a:ea typeface="+mj-ea"/>
                <a:cs typeface="+mj-cs"/>
              </a:rPr>
              <a:t> que pour les </a:t>
            </a:r>
            <a:r>
              <a:rPr lang="en-US" altLang="en-US" sz="2000" dirty="0" err="1">
                <a:solidFill>
                  <a:srgbClr val="00408C"/>
                </a:solidFill>
                <a:latin typeface="+mj-lt"/>
                <a:ea typeface="+mj-ea"/>
                <a:cs typeface="+mj-cs"/>
              </a:rPr>
              <a:t>vérifications</a:t>
            </a:r>
            <a:r>
              <a:rPr lang="en-US" altLang="en-US" sz="2000" dirty="0">
                <a:solidFill>
                  <a:srgbClr val="00408C"/>
                </a:solidFill>
                <a:latin typeface="+mj-lt"/>
                <a:ea typeface="+mj-ea"/>
                <a:cs typeface="+mj-cs"/>
              </a:rPr>
              <a:t> de non-respect de droits des marques. </a:t>
            </a:r>
            <a:r>
              <a:rPr lang="en-US" altLang="en-US" sz="2000" dirty="0" err="1">
                <a:solidFill>
                  <a:srgbClr val="00408C"/>
                </a:solidFill>
                <a:latin typeface="+mj-lt"/>
                <a:ea typeface="+mj-ea"/>
                <a:cs typeface="+mj-cs"/>
              </a:rPr>
              <a:t>Penser</a:t>
            </a:r>
            <a:r>
              <a:rPr lang="en-US" altLang="en-US" sz="2000" dirty="0">
                <a:solidFill>
                  <a:srgbClr val="00408C"/>
                </a:solidFill>
                <a:latin typeface="+mj-lt"/>
                <a:ea typeface="+mj-ea"/>
                <a:cs typeface="+mj-cs"/>
              </a:rPr>
              <a:t> à la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par </a:t>
            </a:r>
            <a:r>
              <a:rPr lang="en-US" altLang="en-US" sz="2000" dirty="0" err="1">
                <a:solidFill>
                  <a:srgbClr val="00408C"/>
                </a:solidFill>
                <a:latin typeface="+mj-lt"/>
                <a:ea typeface="+mj-ea"/>
                <a:cs typeface="+mj-cs"/>
              </a:rPr>
              <a:t>similarité</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d’image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lorsque</a:t>
            </a:r>
            <a:r>
              <a:rPr lang="en-US" altLang="en-US" sz="2000" dirty="0">
                <a:solidFill>
                  <a:srgbClr val="00408C"/>
                </a:solidFill>
                <a:latin typeface="+mj-lt"/>
                <a:ea typeface="+mj-ea"/>
                <a:cs typeface="+mj-cs"/>
              </a:rPr>
              <a:t> les </a:t>
            </a:r>
            <a:r>
              <a:rPr lang="en-US" altLang="en-US" sz="2000" dirty="0" err="1">
                <a:solidFill>
                  <a:srgbClr val="00408C"/>
                </a:solidFill>
                <a:latin typeface="+mj-lt"/>
                <a:ea typeface="+mj-ea"/>
                <a:cs typeface="+mj-cs"/>
              </a:rPr>
              <a:t>recherches</a:t>
            </a:r>
            <a:r>
              <a:rPr lang="en-US" altLang="en-US" sz="2000" dirty="0">
                <a:solidFill>
                  <a:srgbClr val="00408C"/>
                </a:solidFill>
                <a:latin typeface="+mj-lt"/>
                <a:ea typeface="+mj-ea"/>
                <a:cs typeface="+mj-cs"/>
              </a:rPr>
              <a:t> par classification </a:t>
            </a:r>
            <a:r>
              <a:rPr lang="en-US" altLang="en-US" sz="2000" dirty="0" err="1">
                <a:solidFill>
                  <a:srgbClr val="00408C"/>
                </a:solidFill>
                <a:latin typeface="+mj-lt"/>
                <a:ea typeface="+mj-ea"/>
                <a:cs typeface="+mj-cs"/>
              </a:rPr>
              <a:t>sont</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inopérantes</a:t>
            </a:r>
            <a:r>
              <a:rPr lang="en-US" altLang="en-US" sz="2000" dirty="0">
                <a:solidFill>
                  <a:srgbClr val="00408C"/>
                </a:solidFill>
                <a:latin typeface="+mj-lt"/>
                <a:ea typeface="+mj-ea"/>
                <a:cs typeface="+mj-cs"/>
              </a:rPr>
              <a:t>.</a:t>
            </a:r>
          </a:p>
          <a:p>
            <a:pPr>
              <a:lnSpc>
                <a:spcPct val="100000"/>
              </a:lnSpc>
              <a:spcBef>
                <a:spcPts val="488"/>
              </a:spcBef>
              <a:buClrTx/>
              <a:buSzTx/>
              <a:buFontTx/>
              <a:buNone/>
            </a:pPr>
            <a:endParaRPr lang="en-US" altLang="en-US" sz="2000" dirty="0"/>
          </a:p>
        </p:txBody>
      </p:sp>
    </p:spTree>
    <p:extLst>
      <p:ext uri="{BB962C8B-B14F-4D97-AF65-F5344CB8AC3E}">
        <p14:creationId xmlns:p14="http://schemas.microsoft.com/office/powerpoint/2010/main" val="24732279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395536" y="2564904"/>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Merci de </a:t>
            </a:r>
            <a:r>
              <a:rPr lang="en-US" altLang="en-US" sz="3600" dirty="0" err="1" smtClean="0">
                <a:solidFill>
                  <a:srgbClr val="00408C"/>
                </a:solidFill>
              </a:rPr>
              <a:t>votre</a:t>
            </a:r>
            <a:r>
              <a:rPr lang="en-US" altLang="en-US" sz="3600" dirty="0" smtClean="0">
                <a:solidFill>
                  <a:srgbClr val="00408C"/>
                </a:solidFill>
              </a:rPr>
              <a:t> attention </a:t>
            </a:r>
            <a:br>
              <a:rPr lang="en-US" altLang="en-US" sz="3600" dirty="0" smtClean="0">
                <a:solidFill>
                  <a:srgbClr val="00408C"/>
                </a:solidFill>
              </a:rPr>
            </a:br>
            <a:r>
              <a:rPr lang="en-US" altLang="en-US" sz="3600" dirty="0">
                <a:solidFill>
                  <a:srgbClr val="00408C"/>
                </a:solidFill>
              </a:rPr>
              <a:t/>
            </a:r>
            <a:br>
              <a:rPr lang="en-US" altLang="en-US" sz="3600" dirty="0">
                <a:solidFill>
                  <a:srgbClr val="00408C"/>
                </a:solidFill>
              </a:rPr>
            </a:br>
            <a:r>
              <a:rPr lang="en-US" altLang="en-US" sz="3600" dirty="0" err="1" smtClean="0">
                <a:solidFill>
                  <a:srgbClr val="00408C"/>
                </a:solidFill>
              </a:rPr>
              <a:t>Avez-vous</a:t>
            </a:r>
            <a:r>
              <a:rPr lang="en-US" altLang="en-US" sz="3600" dirty="0" smtClean="0">
                <a:solidFill>
                  <a:srgbClr val="00408C"/>
                </a:solidFill>
              </a:rPr>
              <a:t> des questions?</a:t>
            </a:r>
            <a:endParaRPr lang="en-US" altLang="en-US" sz="3600" dirty="0">
              <a:solidFill>
                <a:srgbClr val="00408C"/>
              </a:solidFill>
            </a:endParaRPr>
          </a:p>
        </p:txBody>
      </p:sp>
    </p:spTree>
    <p:extLst>
      <p:ext uri="{BB962C8B-B14F-4D97-AF65-F5344CB8AC3E}">
        <p14:creationId xmlns:p14="http://schemas.microsoft.com/office/powerpoint/2010/main" val="3658660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1" y="2420888"/>
            <a:ext cx="8424936"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Content Placeholder 3"/>
          <p:cNvSpPr txBox="1">
            <a:spLocks/>
          </p:cNvSpPr>
          <p:nvPr/>
        </p:nvSpPr>
        <p:spPr bwMode="auto">
          <a:xfrm>
            <a:off x="179512" y="4937479"/>
            <a:ext cx="8229600" cy="173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4"/>
              </a:buBlip>
              <a:defRPr sz="2400">
                <a:solidFill>
                  <a:schemeClr val="tx1"/>
                </a:solidFill>
                <a:latin typeface="+mn-lt"/>
                <a:cs typeface="+mn-cs"/>
              </a:defRPr>
            </a:lvl9pPr>
          </a:lstStyle>
          <a:p>
            <a:pPr marL="182563" indent="-182563" defTabSz="449263" hangingPunct="0">
              <a:spcBef>
                <a:spcPts val="0"/>
              </a:spcBef>
              <a:buClr>
                <a:srgbClr val="00B0F0"/>
              </a:buClr>
              <a:buSzPct val="222000"/>
              <a:buFont typeface="Webdings" panose="05030102010509060703" pitchFamily="18" charset="2"/>
              <a:buChar char="&l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CH" sz="1100" dirty="0" smtClean="0">
                <a:solidFill>
                  <a:srgbClr val="00408C"/>
                </a:solidFill>
                <a:latin typeface="+mj-lt"/>
                <a:ea typeface="+mj-ea"/>
                <a:cs typeface="+mj-cs"/>
              </a:rPr>
              <a:t>Intervenante:  Mme Marie-Paule </a:t>
            </a:r>
            <a:r>
              <a:rPr lang="fr-CH" sz="1100" dirty="0">
                <a:solidFill>
                  <a:srgbClr val="00408C"/>
                </a:solidFill>
                <a:latin typeface="+mj-lt"/>
                <a:ea typeface="+mj-ea"/>
                <a:cs typeface="+mj-cs"/>
              </a:rPr>
              <a:t>Rizo</a:t>
            </a:r>
          </a:p>
          <a:p>
            <a:pPr defTabSz="449263" hangingPunct="0">
              <a:spcBef>
                <a:spcPts val="0"/>
              </a:spcBef>
              <a:buClr>
                <a:srgbClr val="00B0F0"/>
              </a:buClr>
              <a:buSzPct val="222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CH" sz="1100" dirty="0" smtClean="0">
                <a:solidFill>
                  <a:srgbClr val="00408C"/>
                </a:solidFill>
                <a:latin typeface="+mj-lt"/>
                <a:ea typeface="+mj-ea"/>
                <a:cs typeface="+mj-cs"/>
              </a:rPr>
              <a:t>                                Chef </a:t>
            </a:r>
            <a:r>
              <a:rPr lang="fr-CH" sz="1100" dirty="0">
                <a:solidFill>
                  <a:srgbClr val="00408C"/>
                </a:solidFill>
                <a:latin typeface="+mj-lt"/>
                <a:ea typeface="+mj-ea"/>
                <a:cs typeface="+mj-cs"/>
              </a:rPr>
              <a:t>de la Section du droit </a:t>
            </a:r>
            <a:r>
              <a:rPr lang="fr-CH" sz="1100" dirty="0" smtClean="0">
                <a:solidFill>
                  <a:srgbClr val="00408C"/>
                </a:solidFill>
                <a:latin typeface="+mj-lt"/>
                <a:ea typeface="+mj-ea"/>
                <a:cs typeface="+mj-cs"/>
              </a:rPr>
              <a:t> des </a:t>
            </a:r>
            <a:r>
              <a:rPr lang="fr-CH" sz="1100" dirty="0">
                <a:solidFill>
                  <a:srgbClr val="00408C"/>
                </a:solidFill>
                <a:latin typeface="+mj-lt"/>
                <a:ea typeface="+mj-ea"/>
                <a:cs typeface="+mj-cs"/>
              </a:rPr>
              <a:t>dessins et modèles industriels</a:t>
            </a:r>
          </a:p>
          <a:p>
            <a:pPr defTabSz="449263" hangingPunct="0">
              <a:spcBef>
                <a:spcPts val="0"/>
              </a:spcBef>
              <a:buClr>
                <a:srgbClr val="00B0F0"/>
              </a:buClr>
              <a:buSzPct val="222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CH" sz="1100" dirty="0" smtClean="0">
                <a:solidFill>
                  <a:srgbClr val="00408C"/>
                </a:solidFill>
                <a:latin typeface="+mj-lt"/>
                <a:ea typeface="+mj-ea"/>
                <a:cs typeface="+mj-cs"/>
              </a:rPr>
              <a:t>                                et </a:t>
            </a:r>
            <a:r>
              <a:rPr lang="fr-CH" sz="1100" dirty="0">
                <a:solidFill>
                  <a:srgbClr val="00408C"/>
                </a:solidFill>
                <a:latin typeface="+mj-lt"/>
                <a:ea typeface="+mj-ea"/>
                <a:cs typeface="+mj-cs"/>
              </a:rPr>
              <a:t>des indications géographiques</a:t>
            </a:r>
          </a:p>
          <a:p>
            <a:endParaRPr lang="fr-CH" kern="0" dirty="0" smtClean="0"/>
          </a:p>
        </p:txBody>
      </p:sp>
      <p:sp>
        <p:nvSpPr>
          <p:cNvPr id="10" name="Title 1"/>
          <p:cNvSpPr>
            <a:spLocks noGrp="1"/>
          </p:cNvSpPr>
          <p:nvPr>
            <p:ph type="title" idx="4294967295"/>
          </p:nvPr>
        </p:nvSpPr>
        <p:spPr>
          <a:xfrm>
            <a:off x="71228" y="116632"/>
            <a:ext cx="8453457" cy="2016224"/>
          </a:xfrm>
        </p:spPr>
        <p:txBody>
          <a:bodyPr/>
          <a:lstStyle/>
          <a:p>
            <a:pPr marL="279400" indent="-279400" eaLnBrk="1" hangingPunct="1"/>
            <a:r>
              <a:rPr lang="fr-CH" altLang="en-US" sz="3200" dirty="0" smtClean="0"/>
              <a:t>  </a:t>
            </a:r>
            <a:br>
              <a:rPr lang="fr-CH" altLang="en-US" sz="3200" dirty="0" smtClean="0"/>
            </a:br>
            <a:r>
              <a:rPr lang="fr-CH" altLang="en-US" sz="3200" dirty="0" smtClean="0"/>
              <a:t>Systèmes </a:t>
            </a:r>
            <a:r>
              <a:rPr lang="fr-CH" altLang="en-US" sz="3200" dirty="0"/>
              <a:t>d’enregistrement international </a:t>
            </a:r>
            <a:r>
              <a:rPr lang="fr-CH" altLang="en-US" sz="3200" dirty="0" smtClean="0"/>
              <a:t>des marques</a:t>
            </a:r>
            <a:r>
              <a:rPr lang="fr-CH" altLang="en-US" sz="3200" dirty="0"/>
              <a:t>, dessins et modèles industriels et appellations </a:t>
            </a:r>
            <a:r>
              <a:rPr lang="fr-CH" altLang="en-US" sz="3200" dirty="0" smtClean="0"/>
              <a:t>d’origine (Madrid</a:t>
            </a:r>
            <a:r>
              <a:rPr lang="fr-CH" altLang="en-US" sz="3200" dirty="0"/>
              <a:t>, La Haye, Lisbonne)</a:t>
            </a:r>
          </a:p>
        </p:txBody>
      </p:sp>
    </p:spTree>
    <p:extLst>
      <p:ext uri="{BB962C8B-B14F-4D97-AF65-F5344CB8AC3E}">
        <p14:creationId xmlns:p14="http://schemas.microsoft.com/office/powerpoint/2010/main" val="2798365329"/>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ésultat de recherche d'images pour &quot;globe terrestr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835631"/>
            <a:ext cx="2781990" cy="30954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5234" r="56563" b="15625"/>
          <a:stretch/>
        </p:blipFill>
        <p:spPr bwMode="auto">
          <a:xfrm>
            <a:off x="742435" y="3425443"/>
            <a:ext cx="2274823" cy="14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7" t="15528" r="54532" b="44042"/>
          <a:stretch/>
        </p:blipFill>
        <p:spPr bwMode="auto">
          <a:xfrm>
            <a:off x="742435" y="2379843"/>
            <a:ext cx="2238924" cy="81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http://www.wipo.int/romarin/images/12/00/12008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457041"/>
            <a:ext cx="1145663" cy="141298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wipo.int/romarin/images/10/36/10362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0271" y="332656"/>
            <a:ext cx="1659981" cy="61972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wipo.int/romarin/images/10/07/100740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1880" y="1122488"/>
            <a:ext cx="1232701" cy="125735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03_2016/088921/001_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5" y="2542808"/>
            <a:ext cx="1448725" cy="2096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2435" y="5445224"/>
            <a:ext cx="2238924" cy="432048"/>
          </a:xfrm>
          <a:prstGeom prst="rect">
            <a:avLst/>
          </a:prstGeom>
          <a:noFill/>
          <a:ln>
            <a:solidFill>
              <a:schemeClr val="tx1"/>
            </a:solidFill>
          </a:ln>
        </p:spPr>
        <p:txBody>
          <a:bodyPr wrap="square" rtlCol="0">
            <a:noAutofit/>
          </a:bodyPr>
          <a:lstStyle/>
          <a:p>
            <a:pPr algn="ctr"/>
            <a:r>
              <a:rPr lang="fr-CH" dirty="0" smtClean="0"/>
              <a:t>CHAMPAGNE</a:t>
            </a:r>
            <a:endParaRPr lang="en-US" dirty="0"/>
          </a:p>
        </p:txBody>
      </p:sp>
      <p:sp>
        <p:nvSpPr>
          <p:cNvPr id="7" name="TextBox 6"/>
          <p:cNvSpPr txBox="1"/>
          <p:nvPr/>
        </p:nvSpPr>
        <p:spPr>
          <a:xfrm>
            <a:off x="3275856" y="5805264"/>
            <a:ext cx="1800200" cy="504056"/>
          </a:xfrm>
          <a:prstGeom prst="rect">
            <a:avLst/>
          </a:prstGeom>
          <a:noFill/>
          <a:ln>
            <a:solidFill>
              <a:schemeClr val="tx1"/>
            </a:solidFill>
          </a:ln>
        </p:spPr>
        <p:txBody>
          <a:bodyPr wrap="none" rtlCol="0">
            <a:noAutofit/>
          </a:bodyPr>
          <a:lstStyle/>
          <a:p>
            <a:pPr algn="ctr"/>
            <a:r>
              <a:rPr lang="fr-CH" dirty="0" smtClean="0"/>
              <a:t>MAROILLES</a:t>
            </a:r>
            <a:endParaRPr lang="en-US" dirty="0"/>
          </a:p>
        </p:txBody>
      </p:sp>
      <p:sp>
        <p:nvSpPr>
          <p:cNvPr id="8" name="TextBox 7"/>
          <p:cNvSpPr txBox="1"/>
          <p:nvPr/>
        </p:nvSpPr>
        <p:spPr>
          <a:xfrm>
            <a:off x="3330271" y="4941168"/>
            <a:ext cx="1529761" cy="504056"/>
          </a:xfrm>
          <a:prstGeom prst="rect">
            <a:avLst/>
          </a:prstGeom>
          <a:noFill/>
          <a:ln>
            <a:solidFill>
              <a:schemeClr val="tx1"/>
            </a:solidFill>
          </a:ln>
        </p:spPr>
        <p:txBody>
          <a:bodyPr wrap="square" rtlCol="0">
            <a:noAutofit/>
          </a:bodyPr>
          <a:lstStyle/>
          <a:p>
            <a:r>
              <a:rPr lang="fr-CH" dirty="0" smtClean="0"/>
              <a:t>COGNAC</a:t>
            </a:r>
            <a:endParaRPr lang="en-US" dirty="0"/>
          </a:p>
        </p:txBody>
      </p:sp>
    </p:spTree>
    <p:extLst>
      <p:ext uri="{BB962C8B-B14F-4D97-AF65-F5344CB8AC3E}">
        <p14:creationId xmlns:p14="http://schemas.microsoft.com/office/powerpoint/2010/main" val="5857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7544" y="332656"/>
            <a:ext cx="8182635" cy="1143000"/>
          </a:xfrm>
        </p:spPr>
        <p:txBody>
          <a:bodyPr/>
          <a:lstStyle/>
          <a:p>
            <a:r>
              <a:rPr lang="en-US" altLang="en-US" dirty="0" err="1" smtClean="0"/>
              <a:t>Objectifs</a:t>
            </a:r>
            <a:endParaRPr lang="en-US" altLang="en-US" dirty="0"/>
          </a:p>
        </p:txBody>
      </p:sp>
      <p:sp>
        <p:nvSpPr>
          <p:cNvPr id="6147" name="Rectangle 3"/>
          <p:cNvSpPr>
            <a:spLocks noGrp="1" noChangeArrowheads="1"/>
          </p:cNvSpPr>
          <p:nvPr>
            <p:ph type="body" idx="1"/>
          </p:nvPr>
        </p:nvSpPr>
        <p:spPr/>
        <p:txBody>
          <a:bodyPr/>
          <a:lstStyle/>
          <a:p>
            <a:endParaRPr lang="en-US" altLang="en-US" sz="2800" b="1" dirty="0" smtClean="0"/>
          </a:p>
          <a:p>
            <a:r>
              <a:rPr lang="en-US" altLang="en-US" sz="2000" dirty="0" err="1" smtClean="0">
                <a:latin typeface="+mj-lt"/>
                <a:cs typeface="Arial" panose="020B0604020202020204" pitchFamily="34" charset="0"/>
              </a:rPr>
              <a:t>Faciliter</a:t>
            </a:r>
            <a:r>
              <a:rPr lang="en-US" altLang="en-US" sz="2000" dirty="0" smtClean="0">
                <a:latin typeface="+mj-lt"/>
                <a:cs typeface="Arial" panose="020B0604020202020204" pitchFamily="34" charset="0"/>
              </a:rPr>
              <a:t> </a:t>
            </a:r>
            <a:r>
              <a:rPr lang="en-US" altLang="en-US" sz="2000" dirty="0" err="1" smtClean="0">
                <a:latin typeface="+mj-lt"/>
                <a:cs typeface="Arial" panose="020B0604020202020204" pitchFamily="34" charset="0"/>
              </a:rPr>
              <a:t>l</a:t>
            </a:r>
            <a:r>
              <a:rPr lang="en-US" altLang="en-US" sz="2000" dirty="0" err="1" smtClean="0">
                <a:solidFill>
                  <a:srgbClr val="0065B0"/>
                </a:solidFill>
                <a:latin typeface="+mj-lt"/>
                <a:cs typeface="Arial" panose="020B0604020202020204" pitchFamily="34" charset="0"/>
              </a:rPr>
              <a:t>’enregistrement</a:t>
            </a:r>
            <a:r>
              <a:rPr lang="en-US" altLang="en-US" sz="2000" dirty="0" smtClean="0">
                <a:solidFill>
                  <a:srgbClr val="0065B0"/>
                </a:solidFill>
                <a:latin typeface="+mj-lt"/>
                <a:cs typeface="Arial" panose="020B0604020202020204" pitchFamily="34" charset="0"/>
              </a:rPr>
              <a:t> </a:t>
            </a:r>
            <a:r>
              <a:rPr lang="en-US" altLang="en-US" sz="2000" dirty="0" smtClean="0">
                <a:latin typeface="+mj-lt"/>
                <a:cs typeface="Arial" panose="020B0604020202020204" pitchFamily="34" charset="0"/>
              </a:rPr>
              <a:t>des marques/DM/AO à </a:t>
            </a:r>
            <a:r>
              <a:rPr lang="en-US" altLang="en-US" sz="2000" dirty="0" err="1" smtClean="0">
                <a:latin typeface="+mj-lt"/>
                <a:cs typeface="Arial" panose="020B0604020202020204" pitchFamily="34" charset="0"/>
              </a:rPr>
              <a:t>l’échelle</a:t>
            </a:r>
            <a:r>
              <a:rPr lang="en-US" altLang="en-US" sz="2000" dirty="0" smtClean="0">
                <a:latin typeface="+mj-lt"/>
                <a:cs typeface="Arial" panose="020B0604020202020204" pitchFamily="34" charset="0"/>
              </a:rPr>
              <a:t> </a:t>
            </a:r>
            <a:r>
              <a:rPr lang="en-US" altLang="en-US" sz="2000" dirty="0" err="1" smtClean="0">
                <a:latin typeface="+mj-lt"/>
                <a:cs typeface="Arial" panose="020B0604020202020204" pitchFamily="34" charset="0"/>
              </a:rPr>
              <a:t>internationale</a:t>
            </a:r>
            <a:r>
              <a:rPr lang="en-US" altLang="en-US" sz="2000" dirty="0" smtClean="0">
                <a:latin typeface="+mj-lt"/>
                <a:cs typeface="Arial" panose="020B0604020202020204" pitchFamily="34" charset="0"/>
              </a:rPr>
              <a:t> </a:t>
            </a:r>
            <a:endParaRPr lang="en-US" altLang="en-US" sz="2000" b="1" dirty="0" smtClean="0">
              <a:latin typeface="+mj-lt"/>
              <a:cs typeface="Arial" panose="020B0604020202020204" pitchFamily="34" charset="0"/>
            </a:endParaRPr>
          </a:p>
          <a:p>
            <a:pPr marL="0" indent="0">
              <a:buNone/>
            </a:pPr>
            <a:endParaRPr lang="fr-CH" altLang="en-US" sz="2000" b="1" dirty="0" smtClean="0">
              <a:latin typeface="+mj-lt"/>
              <a:cs typeface="Arial" panose="020B0604020202020204" pitchFamily="34" charset="0"/>
            </a:endParaRPr>
          </a:p>
          <a:p>
            <a:r>
              <a:rPr lang="en-US" altLang="en-US" sz="2000" dirty="0" err="1" smtClean="0">
                <a:latin typeface="+mj-lt"/>
                <a:cs typeface="Arial" panose="020B0604020202020204" pitchFamily="34" charset="0"/>
              </a:rPr>
              <a:t>Faciliter</a:t>
            </a:r>
            <a:r>
              <a:rPr lang="en-US" altLang="en-US" sz="2000" dirty="0" smtClean="0">
                <a:latin typeface="+mj-lt"/>
                <a:cs typeface="Arial" panose="020B0604020202020204" pitchFamily="34" charset="0"/>
              </a:rPr>
              <a:t> la </a:t>
            </a:r>
            <a:r>
              <a:rPr lang="en-US" altLang="en-US" sz="2000" dirty="0" err="1" smtClean="0">
                <a:solidFill>
                  <a:srgbClr val="0065B0"/>
                </a:solidFill>
                <a:latin typeface="+mj-lt"/>
                <a:cs typeface="Arial" panose="020B0604020202020204" pitchFamily="34" charset="0"/>
              </a:rPr>
              <a:t>gestion</a:t>
            </a:r>
            <a:r>
              <a:rPr lang="en-US" altLang="en-US" sz="2000" dirty="0" smtClean="0">
                <a:latin typeface="+mj-lt"/>
                <a:cs typeface="Arial" panose="020B0604020202020204" pitchFamily="34" charset="0"/>
              </a:rPr>
              <a:t> des marques/DM à </a:t>
            </a:r>
            <a:r>
              <a:rPr lang="en-US" altLang="en-US" sz="2000" dirty="0" err="1" smtClean="0">
                <a:latin typeface="+mj-lt"/>
                <a:cs typeface="Arial" panose="020B0604020202020204" pitchFamily="34" charset="0"/>
              </a:rPr>
              <a:t>l’échelle</a:t>
            </a:r>
            <a:r>
              <a:rPr lang="en-US" altLang="en-US" sz="2000" dirty="0" smtClean="0">
                <a:latin typeface="+mj-lt"/>
                <a:cs typeface="Arial" panose="020B0604020202020204" pitchFamily="34" charset="0"/>
              </a:rPr>
              <a:t> </a:t>
            </a:r>
            <a:r>
              <a:rPr lang="en-US" altLang="en-US" sz="2000" dirty="0" err="1" smtClean="0">
                <a:latin typeface="+mj-lt"/>
                <a:cs typeface="Arial" panose="020B0604020202020204" pitchFamily="34" charset="0"/>
              </a:rPr>
              <a:t>internationale</a:t>
            </a:r>
            <a:r>
              <a:rPr lang="en-US" altLang="en-US" sz="2000" dirty="0" smtClean="0">
                <a:latin typeface="+mj-lt"/>
                <a:cs typeface="Arial" panose="020B0604020202020204" pitchFamily="34" charset="0"/>
              </a:rPr>
              <a:t> </a:t>
            </a:r>
          </a:p>
        </p:txBody>
      </p:sp>
    </p:spTree>
    <p:extLst>
      <p:ext uri="{BB962C8B-B14F-4D97-AF65-F5344CB8AC3E}">
        <p14:creationId xmlns:p14="http://schemas.microsoft.com/office/powerpoint/2010/main" val="418300197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385" y="1449389"/>
            <a:ext cx="1129812" cy="7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6385" y="2492376"/>
            <a:ext cx="1129812"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Line 8"/>
          <p:cNvSpPr>
            <a:spLocks noChangeShapeType="1"/>
          </p:cNvSpPr>
          <p:nvPr/>
        </p:nvSpPr>
        <p:spPr bwMode="auto">
          <a:xfrm flipV="1">
            <a:off x="650631" y="1844676"/>
            <a:ext cx="1129812" cy="1439863"/>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75" name="Line 9"/>
          <p:cNvSpPr>
            <a:spLocks noChangeShapeType="1"/>
          </p:cNvSpPr>
          <p:nvPr/>
        </p:nvSpPr>
        <p:spPr bwMode="auto">
          <a:xfrm flipV="1">
            <a:off x="650631" y="2781300"/>
            <a:ext cx="1129812" cy="503238"/>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76" name="Line 10"/>
          <p:cNvSpPr>
            <a:spLocks noChangeShapeType="1"/>
          </p:cNvSpPr>
          <p:nvPr/>
        </p:nvSpPr>
        <p:spPr bwMode="auto">
          <a:xfrm>
            <a:off x="650631" y="3284538"/>
            <a:ext cx="1063869" cy="576262"/>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77" name="Line 11"/>
          <p:cNvSpPr>
            <a:spLocks noChangeShapeType="1"/>
          </p:cNvSpPr>
          <p:nvPr/>
        </p:nvSpPr>
        <p:spPr bwMode="auto">
          <a:xfrm>
            <a:off x="650631" y="3284539"/>
            <a:ext cx="930520" cy="1584325"/>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717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993" y="2924175"/>
            <a:ext cx="1661746"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9" name="Line 14"/>
          <p:cNvSpPr>
            <a:spLocks noChangeShapeType="1"/>
          </p:cNvSpPr>
          <p:nvPr/>
        </p:nvSpPr>
        <p:spPr bwMode="auto">
          <a:xfrm>
            <a:off x="3906715" y="3500438"/>
            <a:ext cx="1131277" cy="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7180"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7760" y="1449390"/>
            <a:ext cx="1129812" cy="7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8275" y="2601912"/>
            <a:ext cx="1129812"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4" name="Line 19"/>
          <p:cNvSpPr>
            <a:spLocks noChangeShapeType="1"/>
          </p:cNvSpPr>
          <p:nvPr/>
        </p:nvSpPr>
        <p:spPr bwMode="auto">
          <a:xfrm flipV="1">
            <a:off x="6632331" y="1916113"/>
            <a:ext cx="797169" cy="792162"/>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85" name="Line 20"/>
          <p:cNvSpPr>
            <a:spLocks noChangeShapeType="1"/>
          </p:cNvSpPr>
          <p:nvPr/>
        </p:nvSpPr>
        <p:spPr bwMode="auto">
          <a:xfrm flipV="1">
            <a:off x="6909873" y="2924175"/>
            <a:ext cx="460557" cy="290513"/>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7186" name="Line 21"/>
          <p:cNvSpPr>
            <a:spLocks noChangeShapeType="1"/>
          </p:cNvSpPr>
          <p:nvPr/>
        </p:nvSpPr>
        <p:spPr bwMode="auto">
          <a:xfrm>
            <a:off x="6884235" y="3860800"/>
            <a:ext cx="398585" cy="21590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87" name="Line 22"/>
          <p:cNvSpPr>
            <a:spLocks noChangeShapeType="1"/>
          </p:cNvSpPr>
          <p:nvPr/>
        </p:nvSpPr>
        <p:spPr bwMode="auto">
          <a:xfrm>
            <a:off x="6699739" y="4221164"/>
            <a:ext cx="729762" cy="936625"/>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0" name="Picture 30" descr="jap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6385" y="3740943"/>
            <a:ext cx="11298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hlinkClick r:id="" action="ppaction://ole?verb=0"/>
          </p:cNvPr>
          <p:cNvGraphicFramePr>
            <a:graphicFrameLocks/>
          </p:cNvGraphicFramePr>
          <p:nvPr>
            <p:extLst>
              <p:ext uri="{D42A27DB-BD31-4B8C-83A1-F6EECF244321}">
                <p14:modId xmlns:p14="http://schemas.microsoft.com/office/powerpoint/2010/main" val="4115501953"/>
              </p:ext>
            </p:extLst>
          </p:nvPr>
        </p:nvGraphicFramePr>
        <p:xfrm>
          <a:off x="1846385" y="4797152"/>
          <a:ext cx="1129812" cy="704570"/>
        </p:xfrm>
        <a:graphic>
          <a:graphicData uri="http://schemas.openxmlformats.org/presentationml/2006/ole">
            <mc:AlternateContent xmlns:mc="http://schemas.openxmlformats.org/markup-compatibility/2006">
              <mc:Choice xmlns:v="urn:schemas-microsoft-com:vml" Requires="v">
                <p:oleObj spid="_x0000_s2052" name="Clip" r:id="rId7" imgW="2903538" imgH="1928813" progId="MS_ClipArt_Gallery.2">
                  <p:embed/>
                </p:oleObj>
              </mc:Choice>
              <mc:Fallback>
                <p:oleObj name="Clip" r:id="rId7" imgW="2903538" imgH="1928813" progId="MS_ClipArt_Gallery.2">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6385" y="4797152"/>
                        <a:ext cx="1129812" cy="704570"/>
                      </a:xfrm>
                      <a:prstGeom prst="rect">
                        <a:avLst/>
                      </a:prstGeom>
                      <a:noFill/>
                      <a:ln>
                        <a:noFill/>
                      </a:ln>
                      <a:effectLst/>
                    </p:spPr>
                  </p:pic>
                </p:oleObj>
              </mc:Fallback>
            </mc:AlternateContent>
          </a:graphicData>
        </a:graphic>
      </p:graphicFrame>
      <p:pic>
        <p:nvPicPr>
          <p:cNvPr id="22" name="Picture 30" descr="jap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7760" y="3740943"/>
            <a:ext cx="11298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hlinkClick r:id="" action="ppaction://ole?verb=0"/>
          </p:cNvPr>
          <p:cNvGraphicFramePr>
            <a:graphicFrameLocks/>
          </p:cNvGraphicFramePr>
          <p:nvPr>
            <p:extLst>
              <p:ext uri="{D42A27DB-BD31-4B8C-83A1-F6EECF244321}">
                <p14:modId xmlns:p14="http://schemas.microsoft.com/office/powerpoint/2010/main" val="2374160615"/>
              </p:ext>
            </p:extLst>
          </p:nvPr>
        </p:nvGraphicFramePr>
        <p:xfrm>
          <a:off x="7514205" y="4868864"/>
          <a:ext cx="1130300" cy="687387"/>
        </p:xfrm>
        <a:graphic>
          <a:graphicData uri="http://schemas.openxmlformats.org/presentationml/2006/ole">
            <mc:AlternateContent xmlns:mc="http://schemas.openxmlformats.org/markup-compatibility/2006">
              <mc:Choice xmlns:v="urn:schemas-microsoft-com:vml" Requires="v">
                <p:oleObj spid="_x0000_s2053" name="Clip" r:id="rId9" imgW="2903538" imgH="1928813" progId="MS_ClipArt_Gallery.2">
                  <p:embed/>
                </p:oleObj>
              </mc:Choice>
              <mc:Fallback>
                <p:oleObj name="Clip" r:id="rId9" imgW="2903538" imgH="1928813" progId="MS_ClipArt_Gallery.2">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4205" y="4868864"/>
                        <a:ext cx="11303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87281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custDataLst>
              <p:tags r:id="rId1"/>
            </p:custDataLst>
          </p:nvPr>
        </p:nvSpPr>
        <p:spPr>
          <a:xfrm>
            <a:off x="179512" y="274638"/>
            <a:ext cx="8712968" cy="1143000"/>
          </a:xfrm>
        </p:spPr>
        <p:txBody>
          <a:bodyPr/>
          <a:lstStyle/>
          <a:p>
            <a:r>
              <a:rPr lang="en-US" altLang="en-US" dirty="0" err="1"/>
              <a:t>Avantages</a:t>
            </a:r>
            <a:r>
              <a:rPr lang="en-US" altLang="en-US" dirty="0"/>
              <a:t> des </a:t>
            </a:r>
            <a:r>
              <a:rPr lang="en-US" altLang="en-US" dirty="0" err="1" smtClean="0"/>
              <a:t>systèmes</a:t>
            </a:r>
            <a:r>
              <a:rPr lang="en-US" altLang="en-US" dirty="0" smtClean="0"/>
              <a:t> </a:t>
            </a:r>
            <a:r>
              <a:rPr lang="en-US" altLang="en-US" dirty="0" err="1" smtClean="0"/>
              <a:t>d’enregistrement</a:t>
            </a:r>
            <a:r>
              <a:rPr lang="en-US" altLang="en-US" dirty="0" smtClean="0"/>
              <a:t> </a:t>
            </a:r>
            <a:r>
              <a:rPr lang="en-US" altLang="en-US" dirty="0"/>
              <a:t>international</a:t>
            </a:r>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268975660"/>
              </p:ext>
            </p:extLst>
          </p:nvPr>
        </p:nvGraphicFramePr>
        <p:xfrm>
          <a:off x="467544" y="1772816"/>
          <a:ext cx="8229600" cy="4352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708988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755576" y="1772816"/>
            <a:ext cx="7948246" cy="4419600"/>
          </a:xfrm>
          <a:noFill/>
        </p:spPr>
        <p:txBody>
          <a:bodyPr/>
          <a:lstStyle/>
          <a:p>
            <a:pPr marL="0" indent="0">
              <a:lnSpc>
                <a:spcPct val="80000"/>
              </a:lnSpc>
              <a:spcBef>
                <a:spcPct val="0"/>
              </a:spcBef>
              <a:buNone/>
              <a:tabLst>
                <a:tab pos="987425" algn="l"/>
                <a:tab pos="6757988" algn="l"/>
              </a:tabLst>
            </a:pPr>
            <a:r>
              <a:rPr lang="en-US" altLang="en-US" sz="2000" b="1" dirty="0" err="1">
                <a:latin typeface="+mj-lt"/>
                <a:cs typeface="Arial" panose="020B0604020202020204" pitchFamily="34" charset="0"/>
              </a:rPr>
              <a:t>Systèmes</a:t>
            </a:r>
            <a:r>
              <a:rPr lang="en-US" altLang="en-US" sz="2000" b="1" dirty="0">
                <a:latin typeface="+mj-lt"/>
                <a:cs typeface="Arial" panose="020B0604020202020204" pitchFamily="34" charset="0"/>
              </a:rPr>
              <a:t> </a:t>
            </a:r>
            <a:r>
              <a:rPr lang="en-US" altLang="en-US" sz="2000" b="1" dirty="0" err="1">
                <a:latin typeface="+mj-lt"/>
                <a:cs typeface="Arial" panose="020B0604020202020204" pitchFamily="34" charset="0"/>
              </a:rPr>
              <a:t>fermés</a:t>
            </a:r>
            <a:r>
              <a:rPr lang="en-US" altLang="en-US" sz="2000" b="1" dirty="0">
                <a:latin typeface="+mj-lt"/>
                <a:cs typeface="Arial" panose="020B0604020202020204" pitchFamily="34" charset="0"/>
              </a:rPr>
              <a:t>:</a:t>
            </a:r>
            <a:r>
              <a:rPr lang="en-US" altLang="en-US" sz="2000" dirty="0">
                <a:latin typeface="+mj-lt"/>
                <a:cs typeface="Arial" panose="020B0604020202020204" pitchFamily="34" charset="0"/>
              </a:rPr>
              <a:t>  </a:t>
            </a:r>
            <a:r>
              <a:rPr lang="en-US" altLang="en-US" sz="1800" dirty="0" err="1">
                <a:solidFill>
                  <a:srgbClr val="0065B0"/>
                </a:solidFill>
                <a:latin typeface="Verdana" pitchFamily="34" charset="0"/>
              </a:rPr>
              <a:t>rattachement</a:t>
            </a:r>
            <a:r>
              <a:rPr lang="en-US" altLang="en-US" sz="2000" dirty="0">
                <a:latin typeface="+mj-lt"/>
                <a:cs typeface="Arial" panose="020B0604020202020204" pitchFamily="34" charset="0"/>
              </a:rPr>
              <a:t> avec </a:t>
            </a:r>
            <a:r>
              <a:rPr lang="en-US" altLang="en-US" sz="2000" dirty="0" err="1">
                <a:latin typeface="+mj-lt"/>
                <a:cs typeface="Arial" panose="020B0604020202020204" pitchFamily="34" charset="0"/>
              </a:rPr>
              <a:t>une</a:t>
            </a:r>
            <a:r>
              <a:rPr lang="en-US" altLang="en-US" sz="2000" dirty="0">
                <a:latin typeface="+mj-lt"/>
                <a:cs typeface="Arial" panose="020B0604020202020204" pitchFamily="34" charset="0"/>
              </a:rPr>
              <a:t> </a:t>
            </a:r>
            <a:r>
              <a:rPr lang="en-US" altLang="en-US" sz="2000" dirty="0" err="1">
                <a:latin typeface="+mj-lt"/>
                <a:cs typeface="Arial" panose="020B0604020202020204" pitchFamily="34" charset="0"/>
              </a:rPr>
              <a:t>partie</a:t>
            </a:r>
            <a:r>
              <a:rPr lang="en-US" altLang="en-US" sz="2000" dirty="0">
                <a:latin typeface="+mj-lt"/>
                <a:cs typeface="Arial" panose="020B0604020202020204" pitchFamily="34" charset="0"/>
              </a:rPr>
              <a:t> </a:t>
            </a:r>
            <a:r>
              <a:rPr lang="en-US" altLang="en-US" sz="2000" dirty="0" err="1">
                <a:latin typeface="+mj-lt"/>
                <a:cs typeface="Arial" panose="020B0604020202020204" pitchFamily="34" charset="0"/>
              </a:rPr>
              <a:t>contractante</a:t>
            </a:r>
            <a:r>
              <a:rPr lang="en-US" altLang="en-US" sz="2000" dirty="0">
                <a:latin typeface="+mj-lt"/>
                <a:cs typeface="Arial" panose="020B0604020202020204" pitchFamily="34" charset="0"/>
              </a:rPr>
              <a:t> pour les </a:t>
            </a:r>
            <a:r>
              <a:rPr lang="en-US" altLang="en-US" sz="2000" dirty="0" err="1">
                <a:latin typeface="+mj-lt"/>
                <a:cs typeface="Arial" panose="020B0604020202020204" pitchFamily="34" charset="0"/>
              </a:rPr>
              <a:t>utiliser</a:t>
            </a:r>
            <a:endParaRPr lang="en-US" altLang="en-US" sz="2000" dirty="0">
              <a:latin typeface="+mj-lt"/>
              <a:cs typeface="Arial" panose="020B0604020202020204" pitchFamily="34" charset="0"/>
            </a:endParaRPr>
          </a:p>
          <a:p>
            <a:pPr>
              <a:lnSpc>
                <a:spcPct val="80000"/>
              </a:lnSpc>
              <a:spcBef>
                <a:spcPct val="0"/>
              </a:spcBef>
              <a:buFontTx/>
              <a:buChar char="–"/>
              <a:tabLst>
                <a:tab pos="987425" algn="l"/>
                <a:tab pos="6757988" algn="l"/>
              </a:tabLst>
            </a:pPr>
            <a:endParaRPr lang="en-US" altLang="en-US" sz="2000" dirty="0">
              <a:latin typeface="+mj-lt"/>
              <a:cs typeface="Arial" panose="020B0604020202020204" pitchFamily="34" charset="0"/>
            </a:endParaRPr>
          </a:p>
          <a:p>
            <a:pPr lvl="1" indent="-209550">
              <a:lnSpc>
                <a:spcPct val="80000"/>
              </a:lnSpc>
              <a:spcBef>
                <a:spcPct val="45000"/>
              </a:spcBef>
              <a:tabLst>
                <a:tab pos="987425" algn="l"/>
                <a:tab pos="6757988" algn="l"/>
              </a:tabLst>
            </a:pPr>
            <a:r>
              <a:rPr lang="en-US" altLang="en-US" sz="2000" dirty="0">
                <a:latin typeface="+mj-lt"/>
                <a:ea typeface="+mn-ea"/>
                <a:cs typeface="Arial" panose="020B0604020202020204" pitchFamily="34" charset="0"/>
              </a:rPr>
              <a:t>	</a:t>
            </a:r>
            <a:r>
              <a:rPr lang="en-US" altLang="en-US" sz="2000" dirty="0" err="1">
                <a:latin typeface="+mj-lt"/>
                <a:ea typeface="+mn-ea"/>
                <a:cs typeface="Arial" panose="020B0604020202020204" pitchFamily="34" charset="0"/>
              </a:rPr>
              <a:t>établissement</a:t>
            </a:r>
            <a:r>
              <a:rPr lang="en-US" altLang="en-US" sz="2000" dirty="0">
                <a:latin typeface="+mj-lt"/>
                <a:ea typeface="+mn-ea"/>
                <a:cs typeface="Arial" panose="020B0604020202020204" pitchFamily="34" charset="0"/>
              </a:rPr>
              <a:t> </a:t>
            </a:r>
            <a:r>
              <a:rPr lang="en-US" altLang="en-US" sz="2000" dirty="0" err="1">
                <a:latin typeface="+mj-lt"/>
                <a:ea typeface="+mn-ea"/>
                <a:cs typeface="Arial" panose="020B0604020202020204" pitchFamily="34" charset="0"/>
              </a:rPr>
              <a:t>industriel</a:t>
            </a:r>
            <a:r>
              <a:rPr lang="en-US" altLang="en-US" sz="2000" dirty="0">
                <a:latin typeface="+mj-lt"/>
                <a:ea typeface="+mn-ea"/>
                <a:cs typeface="Arial" panose="020B0604020202020204" pitchFamily="34" charset="0"/>
              </a:rPr>
              <a:t> </a:t>
            </a:r>
            <a:r>
              <a:rPr lang="en-US" altLang="en-US" sz="2000" dirty="0" err="1">
                <a:latin typeface="+mj-lt"/>
                <a:ea typeface="+mn-ea"/>
                <a:cs typeface="Arial" panose="020B0604020202020204" pitchFamily="34" charset="0"/>
              </a:rPr>
              <a:t>ou</a:t>
            </a:r>
            <a:r>
              <a:rPr lang="en-US" altLang="en-US" sz="2000" dirty="0">
                <a:latin typeface="+mj-lt"/>
                <a:ea typeface="+mn-ea"/>
                <a:cs typeface="Arial" panose="020B0604020202020204" pitchFamily="34" charset="0"/>
              </a:rPr>
              <a:t> commercial </a:t>
            </a:r>
          </a:p>
          <a:p>
            <a:pPr lvl="1" indent="-209550">
              <a:lnSpc>
                <a:spcPct val="80000"/>
              </a:lnSpc>
              <a:spcBef>
                <a:spcPct val="45000"/>
              </a:spcBef>
              <a:tabLst>
                <a:tab pos="987425" algn="l"/>
                <a:tab pos="6757988" algn="l"/>
              </a:tabLst>
            </a:pPr>
            <a:r>
              <a:rPr lang="fr-CH" altLang="en-US" sz="2000" dirty="0" smtClean="0">
                <a:latin typeface="+mj-lt"/>
                <a:ea typeface="+mn-ea"/>
                <a:cs typeface="Arial" panose="020B0604020202020204" pitchFamily="34" charset="0"/>
              </a:rPr>
              <a:t>   </a:t>
            </a:r>
            <a:r>
              <a:rPr lang="fr-CH" altLang="en-US" sz="2000" dirty="0">
                <a:latin typeface="+mj-lt"/>
                <a:ea typeface="+mn-ea"/>
                <a:cs typeface="Arial" panose="020B0604020202020204" pitchFamily="34" charset="0"/>
              </a:rPr>
              <a:t>domicile</a:t>
            </a:r>
          </a:p>
          <a:p>
            <a:pPr lvl="1" indent="-209550">
              <a:lnSpc>
                <a:spcPct val="80000"/>
              </a:lnSpc>
              <a:spcBef>
                <a:spcPct val="45000"/>
              </a:spcBef>
              <a:tabLst>
                <a:tab pos="987425" algn="l"/>
                <a:tab pos="6757988" algn="l"/>
              </a:tabLst>
            </a:pPr>
            <a:r>
              <a:rPr lang="fr-CH" altLang="en-US" sz="2000" dirty="0" smtClean="0">
                <a:latin typeface="+mj-lt"/>
                <a:ea typeface="+mn-ea"/>
                <a:cs typeface="Arial" panose="020B0604020202020204" pitchFamily="34" charset="0"/>
              </a:rPr>
              <a:t>   </a:t>
            </a:r>
            <a:r>
              <a:rPr lang="fr-CH" altLang="en-US" sz="2000" dirty="0">
                <a:latin typeface="+mj-lt"/>
                <a:ea typeface="+mn-ea"/>
                <a:cs typeface="Arial" panose="020B0604020202020204" pitchFamily="34" charset="0"/>
              </a:rPr>
              <a:t>nationalité</a:t>
            </a:r>
          </a:p>
          <a:p>
            <a:pPr marL="968375" lvl="2" indent="-454025">
              <a:lnSpc>
                <a:spcPct val="80000"/>
              </a:lnSpc>
              <a:spcBef>
                <a:spcPct val="45000"/>
              </a:spcBef>
              <a:tabLst>
                <a:tab pos="1030288" algn="l"/>
                <a:tab pos="6757988" algn="l"/>
              </a:tabLst>
            </a:pPr>
            <a:r>
              <a:rPr lang="fr-CH" altLang="en-US" sz="2000" dirty="0" smtClean="0">
                <a:latin typeface="+mj-lt"/>
                <a:ea typeface="+mn-ea"/>
                <a:cs typeface="Arial" panose="020B0604020202020204" pitchFamily="34" charset="0"/>
              </a:rPr>
              <a:t>résidence </a:t>
            </a:r>
            <a:r>
              <a:rPr lang="fr-CH" altLang="en-US" sz="2000" dirty="0">
                <a:latin typeface="+mj-lt"/>
                <a:ea typeface="+mn-ea"/>
                <a:cs typeface="Arial" panose="020B0604020202020204" pitchFamily="34" charset="0"/>
              </a:rPr>
              <a:t>habituelle (Acte de Genève de l’Arrangement de La Haye</a:t>
            </a:r>
          </a:p>
          <a:p>
            <a:pPr marL="514350" lvl="2" indent="0">
              <a:lnSpc>
                <a:spcPct val="80000"/>
              </a:lnSpc>
              <a:spcBef>
                <a:spcPct val="45000"/>
              </a:spcBef>
              <a:buNone/>
              <a:tabLst>
                <a:tab pos="1030288" algn="l"/>
                <a:tab pos="6757988" algn="l"/>
              </a:tabLst>
            </a:pPr>
            <a:endParaRPr lang="en-US" altLang="en-US" sz="1800" dirty="0" smtClean="0">
              <a:latin typeface="Verdana" pitchFamily="34" charset="0"/>
            </a:endParaRPr>
          </a:p>
          <a:p>
            <a:pPr>
              <a:lnSpc>
                <a:spcPct val="80000"/>
              </a:lnSpc>
              <a:spcBef>
                <a:spcPct val="45000"/>
              </a:spcBef>
              <a:buFontTx/>
              <a:buNone/>
              <a:tabLst>
                <a:tab pos="987425" algn="l"/>
                <a:tab pos="6757988" algn="l"/>
              </a:tabLst>
            </a:pPr>
            <a:r>
              <a:rPr lang="en-US" altLang="en-US" sz="2000" dirty="0" smtClean="0">
                <a:latin typeface="Verdana" pitchFamily="34" charset="0"/>
              </a:rPr>
              <a:t>	</a:t>
            </a:r>
          </a:p>
          <a:p>
            <a:pPr>
              <a:lnSpc>
                <a:spcPct val="80000"/>
              </a:lnSpc>
              <a:spcBef>
                <a:spcPct val="45000"/>
              </a:spcBef>
              <a:buFontTx/>
              <a:buNone/>
              <a:tabLst>
                <a:tab pos="987425" algn="l"/>
                <a:tab pos="6757988" algn="l"/>
              </a:tabLst>
            </a:pPr>
            <a:endParaRPr lang="en-US" altLang="en-US" sz="2000" dirty="0" smtClean="0">
              <a:latin typeface="Verdana" pitchFamily="34" charset="0"/>
            </a:endParaRPr>
          </a:p>
          <a:p>
            <a:pPr marL="0" indent="0">
              <a:lnSpc>
                <a:spcPct val="80000"/>
              </a:lnSpc>
              <a:spcBef>
                <a:spcPct val="45000"/>
              </a:spcBef>
              <a:buNone/>
              <a:tabLst>
                <a:tab pos="987425" algn="l"/>
                <a:tab pos="6757988" algn="l"/>
              </a:tabLst>
            </a:pPr>
            <a:endParaRPr lang="en-US" altLang="en-US" sz="2000" dirty="0" smtClean="0">
              <a:latin typeface="Verdana" pitchFamily="34" charset="0"/>
            </a:endParaRPr>
          </a:p>
        </p:txBody>
      </p:sp>
      <p:sp>
        <p:nvSpPr>
          <p:cNvPr id="10243" name="Rectangle 3"/>
          <p:cNvSpPr>
            <a:spLocks noGrp="1" noChangeArrowheads="1"/>
          </p:cNvSpPr>
          <p:nvPr>
            <p:ph type="title"/>
          </p:nvPr>
        </p:nvSpPr>
        <p:spPr>
          <a:xfrm>
            <a:off x="755576" y="332656"/>
            <a:ext cx="7797166" cy="838200"/>
          </a:xfrm>
          <a:noFill/>
        </p:spPr>
        <p:txBody>
          <a:bodyPr/>
          <a:lstStyle/>
          <a:p>
            <a:r>
              <a:rPr lang="en-US" altLang="en-US" dirty="0" err="1"/>
              <a:t>Principes</a:t>
            </a:r>
            <a:endParaRPr lang="en-US" altLang="en-US" dirty="0"/>
          </a:p>
        </p:txBody>
      </p:sp>
    </p:spTree>
    <p:extLst>
      <p:ext uri="{BB962C8B-B14F-4D97-AF65-F5344CB8AC3E}">
        <p14:creationId xmlns:p14="http://schemas.microsoft.com/office/powerpoint/2010/main" val="462452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424955"/>
            <a:ext cx="8841160" cy="5433045"/>
          </a:xfrm>
        </p:spPr>
        <p:txBody>
          <a:bodyPr/>
          <a:lstStyle/>
          <a:p>
            <a:pPr marL="0" indent="0" algn="ctr">
              <a:buNone/>
            </a:pPr>
            <a:r>
              <a:rPr lang="fr-CH" sz="3600" dirty="0">
                <a:solidFill>
                  <a:srgbClr val="00408C"/>
                </a:solidFill>
                <a:latin typeface="+mj-lt"/>
                <a:ea typeface="+mj-ea"/>
                <a:cs typeface="+mj-cs"/>
              </a:rPr>
              <a:t>Le Système de Madrid pour l’enregistrement international des marques</a:t>
            </a:r>
            <a:endParaRPr lang="en-US" sz="3600" dirty="0">
              <a:solidFill>
                <a:srgbClr val="00408C"/>
              </a:solidFill>
              <a:latin typeface="+mj-lt"/>
              <a:ea typeface="+mj-ea"/>
              <a:cs typeface="+mj-cs"/>
            </a:endParaRPr>
          </a:p>
        </p:txBody>
      </p:sp>
    </p:spTree>
    <p:extLst>
      <p:ext uri="{BB962C8B-B14F-4D97-AF65-F5344CB8AC3E}">
        <p14:creationId xmlns:p14="http://schemas.microsoft.com/office/powerpoint/2010/main" val="26204751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1043608" y="2857500"/>
            <a:ext cx="2327031" cy="1069975"/>
          </a:xfrm>
        </p:spPr>
        <p:txBody>
          <a:bodyPr/>
          <a:lstStyle/>
          <a:p>
            <a:pPr marL="0" indent="0">
              <a:lnSpc>
                <a:spcPct val="80000"/>
              </a:lnSpc>
              <a:buFontTx/>
              <a:buChar char=" "/>
            </a:pPr>
            <a:r>
              <a:rPr lang="en-US" altLang="en-US" sz="2400" dirty="0" smtClean="0"/>
              <a:t> </a:t>
            </a:r>
            <a:br>
              <a:rPr lang="en-US" altLang="en-US" sz="2400" dirty="0" smtClean="0"/>
            </a:br>
            <a:r>
              <a:rPr lang="en-US" altLang="en-US" sz="2000" dirty="0" smtClean="0">
                <a:latin typeface="+mj-lt"/>
                <a:ea typeface="Verdana" panose="020B0604030504040204" pitchFamily="34" charset="0"/>
                <a:cs typeface="Verdana" panose="020B0604030504040204" pitchFamily="34" charset="0"/>
              </a:rPr>
              <a:t>Cadre </a:t>
            </a:r>
            <a:r>
              <a:rPr lang="en-US" altLang="en-US" sz="2000" dirty="0" err="1" smtClean="0">
                <a:latin typeface="+mj-lt"/>
                <a:ea typeface="Verdana" panose="020B0604030504040204" pitchFamily="34" charset="0"/>
                <a:cs typeface="Verdana" panose="020B0604030504040204" pitchFamily="34" charset="0"/>
              </a:rPr>
              <a:t>juridique</a:t>
            </a:r>
            <a:r>
              <a:rPr lang="en-US" altLang="en-US" sz="2400" dirty="0" smtClean="0">
                <a:solidFill>
                  <a:schemeClr val="tx2"/>
                </a:solidFill>
              </a:rPr>
              <a:t/>
            </a:r>
            <a:br>
              <a:rPr lang="en-US" altLang="en-US" sz="2400" dirty="0" smtClean="0">
                <a:solidFill>
                  <a:schemeClr val="tx2"/>
                </a:solidFill>
              </a:rPr>
            </a:br>
            <a:endParaRPr lang="en-US" altLang="en-US" sz="2400" dirty="0" smtClean="0"/>
          </a:p>
        </p:txBody>
      </p:sp>
      <p:sp>
        <p:nvSpPr>
          <p:cNvPr id="346115" name="Rectangle 3"/>
          <p:cNvSpPr>
            <a:spLocks noGrp="1" noChangeArrowheads="1"/>
          </p:cNvSpPr>
          <p:nvPr>
            <p:ph type="body" sz="half" idx="2"/>
          </p:nvPr>
        </p:nvSpPr>
        <p:spPr>
          <a:xfrm>
            <a:off x="4506058" y="1557338"/>
            <a:ext cx="4267200" cy="1981200"/>
          </a:xfrm>
        </p:spPr>
        <p:txBody>
          <a:bodyPr/>
          <a:lstStyle/>
          <a:p>
            <a:pPr>
              <a:lnSpc>
                <a:spcPct val="80000"/>
              </a:lnSpc>
            </a:pPr>
            <a:r>
              <a:rPr lang="en-US" altLang="en-US" sz="2000" dirty="0">
                <a:solidFill>
                  <a:srgbClr val="0065B0"/>
                </a:solidFill>
                <a:latin typeface="+mj-lt"/>
              </a:rPr>
              <a:t>Arrangement de Madrid </a:t>
            </a:r>
          </a:p>
          <a:p>
            <a:pPr marL="0" indent="0" defTabSz="346075">
              <a:lnSpc>
                <a:spcPct val="80000"/>
              </a:lnSpc>
              <a:buNone/>
            </a:pPr>
            <a:r>
              <a:rPr lang="en-US" altLang="en-US" sz="2000" dirty="0">
                <a:solidFill>
                  <a:srgbClr val="0065B0"/>
                </a:solidFill>
                <a:latin typeface="+mj-lt"/>
              </a:rPr>
              <a:t>	</a:t>
            </a:r>
            <a:r>
              <a:rPr lang="en-US" altLang="en-US" sz="2000" dirty="0" smtClean="0">
                <a:latin typeface="+mj-lt"/>
              </a:rPr>
              <a:t>du 14 </a:t>
            </a:r>
            <a:r>
              <a:rPr lang="en-US" altLang="en-US" sz="2000" dirty="0" err="1" smtClean="0">
                <a:latin typeface="+mj-lt"/>
              </a:rPr>
              <a:t>avril</a:t>
            </a:r>
            <a:r>
              <a:rPr lang="en-US" altLang="en-US" sz="2000" dirty="0" smtClean="0">
                <a:latin typeface="+mj-lt"/>
              </a:rPr>
              <a:t> 1891</a:t>
            </a:r>
          </a:p>
          <a:p>
            <a:pPr lvl="1">
              <a:lnSpc>
                <a:spcPct val="80000"/>
              </a:lnSpc>
              <a:buFontTx/>
              <a:buNone/>
            </a:pPr>
            <a:endParaRPr lang="en-US" altLang="en-US" sz="1800" dirty="0" smtClean="0">
              <a:latin typeface="Verdana" pitchFamily="34" charset="0"/>
            </a:endParaRPr>
          </a:p>
          <a:p>
            <a:pPr>
              <a:lnSpc>
                <a:spcPct val="80000"/>
              </a:lnSpc>
            </a:pPr>
            <a:r>
              <a:rPr lang="en-US" altLang="en-US" sz="2000" dirty="0" err="1" smtClean="0">
                <a:solidFill>
                  <a:srgbClr val="0065B0"/>
                </a:solidFill>
                <a:latin typeface="+mj-lt"/>
              </a:rPr>
              <a:t>Protocole</a:t>
            </a:r>
            <a:r>
              <a:rPr lang="en-US" altLang="en-US" sz="2000" dirty="0" smtClean="0">
                <a:solidFill>
                  <a:srgbClr val="0065B0"/>
                </a:solidFill>
                <a:latin typeface="+mj-lt"/>
              </a:rPr>
              <a:t> de Madrid</a:t>
            </a:r>
          </a:p>
          <a:p>
            <a:pPr marL="0" indent="0" defTabSz="346075">
              <a:lnSpc>
                <a:spcPct val="80000"/>
              </a:lnSpc>
              <a:buNone/>
            </a:pPr>
            <a:r>
              <a:rPr lang="en-US" altLang="en-US" sz="2000" dirty="0">
                <a:solidFill>
                  <a:srgbClr val="0065B0"/>
                </a:solidFill>
                <a:latin typeface="+mj-lt"/>
              </a:rPr>
              <a:t>	</a:t>
            </a:r>
            <a:r>
              <a:rPr lang="en-US" altLang="en-US" sz="2000" dirty="0" smtClean="0">
                <a:latin typeface="+mj-lt"/>
              </a:rPr>
              <a:t>du 27 </a:t>
            </a:r>
            <a:r>
              <a:rPr lang="en-US" altLang="en-US" sz="2000" dirty="0" err="1" smtClean="0">
                <a:latin typeface="+mj-lt"/>
              </a:rPr>
              <a:t>juin</a:t>
            </a:r>
            <a:r>
              <a:rPr lang="en-US" altLang="en-US" sz="2000" dirty="0" smtClean="0">
                <a:latin typeface="+mj-lt"/>
              </a:rPr>
              <a:t> 1989</a:t>
            </a:r>
          </a:p>
          <a:p>
            <a:pPr lvl="1">
              <a:lnSpc>
                <a:spcPct val="80000"/>
              </a:lnSpc>
              <a:buFontTx/>
              <a:buNone/>
            </a:pPr>
            <a:endParaRPr lang="en-US" altLang="en-US" dirty="0" smtClean="0">
              <a:latin typeface="Verdana" pitchFamily="34" charset="0"/>
            </a:endParaRPr>
          </a:p>
        </p:txBody>
      </p:sp>
      <p:sp>
        <p:nvSpPr>
          <p:cNvPr id="346122" name="Rectangle 10"/>
          <p:cNvSpPr>
            <a:spLocks noChangeArrowheads="1"/>
          </p:cNvSpPr>
          <p:nvPr/>
        </p:nvSpPr>
        <p:spPr bwMode="auto">
          <a:xfrm>
            <a:off x="4572000" y="3661947"/>
            <a:ext cx="4572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buFont typeface="Wingdings" panose="05000000000000000000" pitchFamily="2" charset="2"/>
              <a:buChar char="q"/>
            </a:pPr>
            <a:r>
              <a:rPr lang="en-US" altLang="en-US" sz="2000" dirty="0" err="1">
                <a:solidFill>
                  <a:srgbClr val="FF5050"/>
                </a:solidFill>
                <a:latin typeface="+mj-lt"/>
              </a:rPr>
              <a:t>Règlement</a:t>
            </a:r>
            <a:r>
              <a:rPr lang="en-US" altLang="en-US" sz="2000" dirty="0">
                <a:solidFill>
                  <a:srgbClr val="FF5050"/>
                </a:solidFill>
                <a:latin typeface="+mj-lt"/>
              </a:rPr>
              <a:t> </a:t>
            </a:r>
            <a:r>
              <a:rPr lang="en-US" altLang="en-US" sz="2000" dirty="0" err="1">
                <a:solidFill>
                  <a:srgbClr val="FF5050"/>
                </a:solidFill>
                <a:latin typeface="+mj-lt"/>
              </a:rPr>
              <a:t>d’exécution</a:t>
            </a:r>
            <a:r>
              <a:rPr lang="en-US" altLang="en-US" sz="2000" dirty="0">
                <a:solidFill>
                  <a:srgbClr val="FF5050"/>
                </a:solidFill>
                <a:latin typeface="+mj-lt"/>
              </a:rPr>
              <a:t> </a:t>
            </a:r>
            <a:r>
              <a:rPr lang="en-US" altLang="en-US" sz="2000" dirty="0" err="1">
                <a:solidFill>
                  <a:srgbClr val="FF5050"/>
                </a:solidFill>
                <a:latin typeface="+mj-lt"/>
              </a:rPr>
              <a:t>commun</a:t>
            </a:r>
            <a:endParaRPr lang="en-US" altLang="en-US" sz="2000" dirty="0">
              <a:latin typeface="+mj-lt"/>
            </a:endParaRPr>
          </a:p>
          <a:p>
            <a:pPr lvl="1">
              <a:buFontTx/>
              <a:buNone/>
            </a:pPr>
            <a:endParaRPr lang="en-US" altLang="en-US" sz="2000" dirty="0">
              <a:latin typeface="+mj-lt"/>
            </a:endParaRPr>
          </a:p>
          <a:p>
            <a:pPr>
              <a:buFont typeface="Wingdings" panose="05000000000000000000" pitchFamily="2" charset="2"/>
              <a:buChar char="q"/>
            </a:pPr>
            <a:r>
              <a:rPr lang="en-US" altLang="en-US" sz="2000" dirty="0" smtClean="0">
                <a:solidFill>
                  <a:srgbClr val="FF5050"/>
                </a:solidFill>
                <a:latin typeface="+mj-lt"/>
              </a:rPr>
              <a:t>Instructions </a:t>
            </a:r>
            <a:r>
              <a:rPr lang="en-US" altLang="en-US" sz="2000" dirty="0" err="1">
                <a:solidFill>
                  <a:srgbClr val="FF5050"/>
                </a:solidFill>
                <a:latin typeface="+mj-lt"/>
              </a:rPr>
              <a:t>administratives</a:t>
            </a:r>
            <a:endParaRPr lang="en-US" altLang="en-US" sz="2000" dirty="0">
              <a:solidFill>
                <a:srgbClr val="FF5050"/>
              </a:solidFill>
              <a:latin typeface="+mj-lt"/>
            </a:endParaRPr>
          </a:p>
          <a:p>
            <a:pPr lvl="1">
              <a:buFontTx/>
              <a:buNone/>
            </a:pPr>
            <a:endParaRPr lang="en-US" altLang="en-US" sz="2000" dirty="0">
              <a:latin typeface="Verdana" pitchFamily="34" charset="0"/>
            </a:endParaRPr>
          </a:p>
        </p:txBody>
      </p:sp>
      <p:sp>
        <p:nvSpPr>
          <p:cNvPr id="9221" name="AutoShape 12"/>
          <p:cNvSpPr>
            <a:spLocks/>
          </p:cNvSpPr>
          <p:nvPr/>
        </p:nvSpPr>
        <p:spPr bwMode="auto">
          <a:xfrm>
            <a:off x="3946978" y="3231773"/>
            <a:ext cx="518818" cy="465892"/>
          </a:xfrm>
          <a:prstGeom prst="leftBrace">
            <a:avLst>
              <a:gd name="adj1" fmla="val 74927"/>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9222" name="AutoShape 13"/>
          <p:cNvSpPr>
            <a:spLocks/>
          </p:cNvSpPr>
          <p:nvPr/>
        </p:nvSpPr>
        <p:spPr bwMode="auto">
          <a:xfrm>
            <a:off x="3974123" y="3196055"/>
            <a:ext cx="464527" cy="465892"/>
          </a:xfrm>
          <a:prstGeom prst="leftBrace">
            <a:avLst>
              <a:gd name="adj1" fmla="val 54837"/>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9223" name="AutoShape 15"/>
          <p:cNvSpPr>
            <a:spLocks/>
          </p:cNvSpPr>
          <p:nvPr/>
        </p:nvSpPr>
        <p:spPr bwMode="auto">
          <a:xfrm>
            <a:off x="4042127" y="1655018"/>
            <a:ext cx="164260" cy="2998118"/>
          </a:xfrm>
          <a:prstGeom prst="leftBrace">
            <a:avLst>
              <a:gd name="adj1" fmla="val 129683"/>
              <a:gd name="adj2" fmla="val 50000"/>
            </a:avLst>
          </a:prstGeom>
          <a:solidFill>
            <a:srgbClr val="333333"/>
          </a:solidFill>
          <a:ln w="6350" cap="rnd">
            <a:solidFill>
              <a:srgbClr val="333333"/>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Tree>
    <p:extLst>
      <p:ext uri="{BB962C8B-B14F-4D97-AF65-F5344CB8AC3E}">
        <p14:creationId xmlns:p14="http://schemas.microsoft.com/office/powerpoint/2010/main" val="25173629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5"/>
                                        </p:tgtEl>
                                        <p:attrNameLst>
                                          <p:attrName>style.visibility</p:attrName>
                                        </p:attrNameLst>
                                      </p:cBhvr>
                                      <p:to>
                                        <p:strVal val="visible"/>
                                      </p:to>
                                    </p:set>
                                    <p:animEffect transition="in" filter="dissolve">
                                      <p:cBhvr>
                                        <p:cTn id="7" dur="500"/>
                                        <p:tgtEl>
                                          <p:spTgt spid="346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6122"/>
                                        </p:tgtEl>
                                        <p:attrNameLst>
                                          <p:attrName>style.visibility</p:attrName>
                                        </p:attrNameLst>
                                      </p:cBhvr>
                                      <p:to>
                                        <p:strVal val="visible"/>
                                      </p:to>
                                    </p:set>
                                    <p:animEffect transition="in" filter="dissolve">
                                      <p:cBhvr>
                                        <p:cTn id="12" dur="500"/>
                                        <p:tgtEl>
                                          <p:spTgt spid="34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autoUpdateAnimBg="0"/>
      <p:bldP spid="34612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FR" dirty="0" smtClean="0"/>
              <a:t>Études et rapports</a:t>
            </a:r>
            <a:endParaRPr lang="fr-FR" dirty="0"/>
          </a:p>
        </p:txBody>
      </p:sp>
      <p:sp>
        <p:nvSpPr>
          <p:cNvPr id="9" name="Content Placeholder 8"/>
          <p:cNvSpPr>
            <a:spLocks noGrp="1"/>
          </p:cNvSpPr>
          <p:nvPr>
            <p:ph idx="1"/>
            <p:custDataLst>
              <p:tags r:id="rId2"/>
            </p:custDataLst>
          </p:nvPr>
        </p:nvSpPr>
        <p:spPr>
          <a:xfrm>
            <a:off x="395536" y="1268760"/>
            <a:ext cx="8363272" cy="4713387"/>
          </a:xfrm>
        </p:spPr>
        <p:txBody>
          <a:bodyPr/>
          <a:lstStyle/>
          <a:p>
            <a:pPr algn="just">
              <a:buClr>
                <a:srgbClr val="0070C0"/>
              </a:buClr>
              <a:buFont typeface="Wingdings" panose="05000000000000000000" pitchFamily="2" charset="2"/>
              <a:buChar char="§"/>
            </a:pPr>
            <a:r>
              <a:rPr lang="fr-FR" sz="1400" dirty="0" smtClean="0"/>
              <a:t>Le </a:t>
            </a:r>
            <a:r>
              <a:rPr lang="fr-FR" sz="1400" dirty="0"/>
              <a:t>dernier </a:t>
            </a:r>
            <a:r>
              <a:rPr lang="fr-FR" sz="1400" b="1" dirty="0"/>
              <a:t>rapport de l’OMPI sur la propriété intellectuelle dans le monde</a:t>
            </a:r>
            <a:r>
              <a:rPr lang="fr-FR" sz="1400" dirty="0"/>
              <a:t>, intitulé </a:t>
            </a:r>
            <a:r>
              <a:rPr lang="fr-FR" sz="1400" i="1" dirty="0" smtClean="0"/>
              <a:t>Innovation </a:t>
            </a:r>
            <a:r>
              <a:rPr lang="fr-FR" sz="1400" i="1" dirty="0"/>
              <a:t>et croissance </a:t>
            </a:r>
            <a:r>
              <a:rPr lang="fr-FR" sz="1400" i="1" dirty="0" smtClean="0"/>
              <a:t>économique</a:t>
            </a:r>
            <a:r>
              <a:rPr lang="fr-FR" sz="1400" dirty="0" smtClean="0"/>
              <a:t>, </a:t>
            </a:r>
            <a:r>
              <a:rPr lang="fr-FR" sz="1400" dirty="0"/>
              <a:t>examine le rôle de la propriété intellectuelle au service de l’innovation et de la croissance économique en mettant l’accent sur les innovations révolutionnaires. Le rapport 2015 montre comment trois innovations qui ont marqué l’histoire, à savoir l’avion, les antibiotiques et les semi conducteurs, ont favorisé de nouvelles activités commerciales. Il examine trois domaines d’innovation actuels potentiellement </a:t>
            </a:r>
            <a:r>
              <a:rPr lang="fr-FR" sz="1400" dirty="0" smtClean="0"/>
              <a:t>révolutionnaires: </a:t>
            </a:r>
            <a:r>
              <a:rPr lang="fr-FR" sz="1400" dirty="0"/>
              <a:t>l’impression 3D, la nanotechnologie et la robotique. Il étudie également les perspectives futures d’une croissance axée sur l’innovation. </a:t>
            </a:r>
            <a:r>
              <a:rPr lang="fr-FR" sz="1400" dirty="0">
                <a:hlinkClick r:id="rId4"/>
              </a:rPr>
              <a:t>http://www.wipo.int/econ_stat/fr/economics/wipr</a:t>
            </a:r>
            <a:r>
              <a:rPr lang="fr-FR" sz="1400" dirty="0" smtClean="0">
                <a:hlinkClick r:id="rId4"/>
              </a:rPr>
              <a:t>/</a:t>
            </a:r>
            <a:endParaRPr lang="fr-FR" sz="1400" dirty="0" smtClean="0"/>
          </a:p>
          <a:p>
            <a:pPr marL="0" indent="0" algn="just">
              <a:buClr>
                <a:srgbClr val="0070C0"/>
              </a:buClr>
              <a:buNone/>
            </a:pPr>
            <a:endParaRPr lang="fr-FR" sz="1400" dirty="0"/>
          </a:p>
          <a:p>
            <a:pPr algn="just">
              <a:buClr>
                <a:srgbClr val="0070C0"/>
              </a:buClr>
              <a:buFont typeface="Wingdings" panose="05000000000000000000" pitchFamily="2" charset="2"/>
              <a:buChar char="§"/>
            </a:pPr>
            <a:r>
              <a:rPr lang="fr-FR" sz="1400" b="1" dirty="0" smtClean="0">
                <a:latin typeface="Arial" panose="020B0604020202020204" pitchFamily="34" charset="0"/>
                <a:cs typeface="Arial" panose="020B0604020202020204" pitchFamily="34" charset="0"/>
              </a:rPr>
              <a:t>l’Indice </a:t>
            </a:r>
            <a:r>
              <a:rPr lang="fr-FR" sz="1400" b="1" dirty="0">
                <a:latin typeface="Arial" panose="020B0604020202020204" pitchFamily="34" charset="0"/>
                <a:cs typeface="Arial" panose="020B0604020202020204" pitchFamily="34" charset="0"/>
              </a:rPr>
              <a:t>mondial de l’innovation </a:t>
            </a:r>
            <a:r>
              <a:rPr lang="fr-FR" sz="1400" dirty="0">
                <a:latin typeface="Arial" panose="020B0604020202020204" pitchFamily="34" charset="0"/>
                <a:cs typeface="Arial" panose="020B0604020202020204" pitchFamily="34" charset="0"/>
              </a:rPr>
              <a:t>L’Indice mondial de l’innovation (GII) établit un classement évaluant les résultats en matière d’innovation de 141 pays du monde entier en s’appuyant sur 79 indicateurs. Le GII est publié conjointement par l’OMPI, l’Université Cornell et INSEAD</a:t>
            </a:r>
            <a:r>
              <a:rPr lang="fr-FR" sz="1400" dirty="0" smtClean="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hlinkClick r:id="rId5"/>
              </a:rPr>
              <a:t>http://www.wipo.int/econ_stat/fr/economics/gii</a:t>
            </a:r>
            <a:r>
              <a:rPr lang="fr-FR" sz="1400" dirty="0" smtClean="0">
                <a:latin typeface="Arial" panose="020B0604020202020204" pitchFamily="34" charset="0"/>
                <a:cs typeface="Arial" panose="020B0604020202020204" pitchFamily="34" charset="0"/>
                <a:hlinkClick r:id="rId5"/>
              </a:rPr>
              <a:t>/</a:t>
            </a:r>
            <a:endParaRPr lang="fr-FR" sz="1400" dirty="0" smtClean="0">
              <a:latin typeface="Arial" panose="020B0604020202020204" pitchFamily="34" charset="0"/>
              <a:cs typeface="Arial" panose="020B0604020202020204" pitchFamily="34" charset="0"/>
            </a:endParaRPr>
          </a:p>
          <a:p>
            <a:pPr marL="0" indent="0" algn="just">
              <a:buClr>
                <a:srgbClr val="0070C0"/>
              </a:buClr>
              <a:buNone/>
            </a:pPr>
            <a:endParaRPr lang="fr-FR"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dirty="0"/>
              <a:t>Le GII 2015 représente la moyenne de </a:t>
            </a:r>
            <a:r>
              <a:rPr lang="fr-FR" sz="1400" b="1" dirty="0"/>
              <a:t>deux sous-indices</a:t>
            </a:r>
            <a:r>
              <a:rPr lang="fr-FR" sz="1400" dirty="0"/>
              <a:t>.  Ainsi, le sous-indice des </a:t>
            </a:r>
            <a:r>
              <a:rPr lang="fr-FR" sz="1400" u="sng" dirty="0"/>
              <a:t>moyens mis en œuvre</a:t>
            </a:r>
            <a:r>
              <a:rPr lang="fr-FR" sz="1400" dirty="0"/>
              <a:t> en matière d’innovation permet d’évaluer des éléments de l’économie nationale favorisant des activités innovantes autour de cinq piliers : 1) les institutions, 2) le capital humain et la recherche, 3) l’infrastructure, 4) le perfectionnement des marchés et 5) le perfectionnement des entreprises.  Le sous-indice </a:t>
            </a:r>
            <a:r>
              <a:rPr lang="fr-FR" sz="1400" u="sng" dirty="0"/>
              <a:t>des résultats </a:t>
            </a:r>
            <a:r>
              <a:rPr lang="fr-FR" sz="1400" dirty="0"/>
              <a:t>rend compte des preuves manifestes de l’innovation en s’appuyant sur deux piliers : </a:t>
            </a:r>
            <a:r>
              <a:rPr lang="fr-FR" sz="1400" dirty="0" smtClean="0"/>
              <a:t>1)</a:t>
            </a:r>
            <a:r>
              <a:rPr lang="fr-FR" sz="1400" dirty="0"/>
              <a:t> les résultats en matière de connaissances et de technologie et </a:t>
            </a:r>
            <a:r>
              <a:rPr lang="fr-FR" sz="1400" dirty="0" smtClean="0"/>
              <a:t>2)</a:t>
            </a:r>
            <a:r>
              <a:rPr lang="fr-FR" sz="1400" dirty="0"/>
              <a:t> les résultats créatifs.</a:t>
            </a:r>
            <a:endParaRPr lang="fr-FR" sz="1400" dirty="0" smtClean="0">
              <a:latin typeface="Arial" panose="020B0604020202020204" pitchFamily="34" charset="0"/>
              <a:cs typeface="Arial" panose="020B0604020202020204" pitchFamily="34" charset="0"/>
            </a:endParaRPr>
          </a:p>
          <a:p>
            <a:pPr marL="0" indent="0" algn="just">
              <a:buClr>
                <a:srgbClr val="0070C0"/>
              </a:buClr>
              <a:buNone/>
            </a:pPr>
            <a:endParaRPr lang="fr-FR" sz="14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400" dirty="0" smtClean="0">
              <a:latin typeface="Arial" panose="020B0604020202020204" pitchFamily="34" charset="0"/>
              <a:cs typeface="Arial" panose="020B0604020202020204" pitchFamily="34" charset="0"/>
            </a:endParaRPr>
          </a:p>
          <a:p>
            <a:endParaRPr lang="fr-FR" sz="1600" dirty="0" smtClean="0">
              <a:latin typeface="Arial" panose="020B0604020202020204" pitchFamily="34" charset="0"/>
              <a:cs typeface="Arial" panose="020B0604020202020204" pitchFamily="34" charset="0"/>
            </a:endParaRPr>
          </a:p>
          <a:p>
            <a:pPr marL="0" indent="0">
              <a:buNone/>
            </a:pPr>
            <a:endParaRPr lang="fr-FR" sz="1600" dirty="0"/>
          </a:p>
        </p:txBody>
      </p:sp>
    </p:spTree>
    <p:extLst>
      <p:ext uri="{BB962C8B-B14F-4D97-AF65-F5344CB8AC3E}">
        <p14:creationId xmlns:p14="http://schemas.microsoft.com/office/powerpoint/2010/main" val="7207343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429358" y="404664"/>
            <a:ext cx="8500696" cy="6264696"/>
          </a:xfrm>
          <a:noFill/>
        </p:spPr>
        <p:txBody>
          <a:bodyPr/>
          <a:lstStyle/>
          <a:p>
            <a:pPr marL="0" indent="0" defTabSz="1336675">
              <a:spcBef>
                <a:spcPct val="0"/>
              </a:spcBef>
              <a:buFontTx/>
              <a:buNone/>
              <a:tabLst>
                <a:tab pos="482600" algn="l"/>
                <a:tab pos="568325" algn="l"/>
              </a:tabLst>
            </a:pPr>
            <a:r>
              <a:rPr lang="en-US" altLang="en-US" sz="2400" dirty="0" smtClean="0"/>
              <a:t>		</a:t>
            </a:r>
            <a:endParaRPr lang="en-US" altLang="en-US" sz="2200" dirty="0" smtClean="0"/>
          </a:p>
        </p:txBody>
      </p:sp>
      <p:sp>
        <p:nvSpPr>
          <p:cNvPr id="15363" name="Rectangle 3"/>
          <p:cNvSpPr>
            <a:spLocks noGrp="1" noChangeArrowheads="1"/>
          </p:cNvSpPr>
          <p:nvPr>
            <p:ph type="title"/>
          </p:nvPr>
        </p:nvSpPr>
        <p:spPr>
          <a:xfrm>
            <a:off x="553915" y="447676"/>
            <a:ext cx="8229600" cy="619125"/>
          </a:xfrm>
          <a:noFill/>
        </p:spPr>
        <p:txBody>
          <a:bodyPr/>
          <a:lstStyle/>
          <a:p>
            <a:r>
              <a:rPr lang="en-US" altLang="en-US" dirty="0" err="1"/>
              <a:t>Aperçu</a:t>
            </a:r>
            <a:r>
              <a:rPr lang="en-US" altLang="en-US" dirty="0"/>
              <a:t> de la </a:t>
            </a:r>
            <a:r>
              <a:rPr lang="en-US" altLang="en-US" dirty="0" err="1"/>
              <a:t>procédure</a:t>
            </a:r>
            <a:r>
              <a:rPr lang="en-US" altLang="en-US" dirty="0"/>
              <a:t> </a:t>
            </a:r>
            <a:r>
              <a:rPr lang="en-US" altLang="en-US" dirty="0" err="1"/>
              <a:t>internationale</a:t>
            </a:r>
            <a:endParaRPr lang="en-US" altLang="en-US" dirty="0"/>
          </a:p>
        </p:txBody>
      </p:sp>
      <p:sp>
        <p:nvSpPr>
          <p:cNvPr id="15364" name="Rectangle 5"/>
          <p:cNvSpPr>
            <a:spLocks noChangeArrowheads="1"/>
          </p:cNvSpPr>
          <p:nvPr/>
        </p:nvSpPr>
        <p:spPr bwMode="auto">
          <a:xfrm>
            <a:off x="1329183" y="2703158"/>
            <a:ext cx="172323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nSpc>
                <a:spcPct val="80000"/>
              </a:lnSpc>
              <a:spcBef>
                <a:spcPct val="0"/>
              </a:spcBef>
              <a:buSzTx/>
              <a:buFontTx/>
              <a:buNone/>
            </a:pPr>
            <a:r>
              <a:rPr lang="en-US" altLang="en-US" sz="2000" dirty="0" err="1">
                <a:solidFill>
                  <a:srgbClr val="0065B0"/>
                </a:solidFill>
                <a:latin typeface="+mj-lt"/>
              </a:rPr>
              <a:t>Demande</a:t>
            </a:r>
            <a:endParaRPr lang="en-US" altLang="en-US" sz="2000" dirty="0">
              <a:solidFill>
                <a:srgbClr val="0065B0"/>
              </a:solidFill>
              <a:latin typeface="+mj-lt"/>
            </a:endParaRPr>
          </a:p>
          <a:p>
            <a:pPr>
              <a:lnSpc>
                <a:spcPct val="80000"/>
              </a:lnSpc>
              <a:spcBef>
                <a:spcPct val="0"/>
              </a:spcBef>
              <a:buSzTx/>
              <a:buFontTx/>
              <a:buNone/>
            </a:pPr>
            <a:r>
              <a:rPr lang="en-US" altLang="en-US" sz="2000" dirty="0" err="1">
                <a:solidFill>
                  <a:srgbClr val="0065B0"/>
                </a:solidFill>
                <a:latin typeface="+mj-lt"/>
              </a:rPr>
              <a:t>internationale</a:t>
            </a:r>
            <a:endParaRPr lang="en-US" altLang="en-US" sz="2000" b="1" dirty="0">
              <a:solidFill>
                <a:srgbClr val="0065B0"/>
              </a:solidFill>
              <a:latin typeface="+mj-lt"/>
            </a:endParaRPr>
          </a:p>
        </p:txBody>
      </p:sp>
      <p:sp>
        <p:nvSpPr>
          <p:cNvPr id="15365" name="Rectangle 6"/>
          <p:cNvSpPr>
            <a:spLocks noChangeArrowheads="1"/>
          </p:cNvSpPr>
          <p:nvPr/>
        </p:nvSpPr>
        <p:spPr bwMode="auto">
          <a:xfrm>
            <a:off x="5358347" y="2895601"/>
            <a:ext cx="26670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j-lt"/>
                <a:cs typeface="Arial" panose="020B0604020202020204" pitchFamily="34" charset="0"/>
              </a:rPr>
              <a:t>Office </a:t>
            </a:r>
            <a:r>
              <a:rPr lang="en-US" altLang="en-US" sz="2000" dirty="0" err="1">
                <a:latin typeface="+mj-lt"/>
                <a:cs typeface="Arial" panose="020B0604020202020204" pitchFamily="34" charset="0"/>
              </a:rPr>
              <a:t>d’origine</a:t>
            </a:r>
            <a:endParaRPr lang="en-US" altLang="en-US" sz="2000" dirty="0">
              <a:latin typeface="+mj-lt"/>
              <a:cs typeface="Arial" panose="020B0604020202020204" pitchFamily="34" charset="0"/>
            </a:endParaRPr>
          </a:p>
        </p:txBody>
      </p:sp>
      <p:sp>
        <p:nvSpPr>
          <p:cNvPr id="15366" name="Rectangle 7"/>
          <p:cNvSpPr>
            <a:spLocks noChangeArrowheads="1"/>
          </p:cNvSpPr>
          <p:nvPr/>
        </p:nvSpPr>
        <p:spPr bwMode="auto">
          <a:xfrm>
            <a:off x="5392246" y="4035983"/>
            <a:ext cx="2672862"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None/>
            </a:pPr>
            <a:r>
              <a:rPr lang="en-US" altLang="en-US" sz="2000" dirty="0">
                <a:latin typeface="+mj-lt"/>
                <a:cs typeface="Arial" panose="020B0604020202020204" pitchFamily="34" charset="0"/>
              </a:rPr>
              <a:t>Bureau international </a:t>
            </a:r>
          </a:p>
        </p:txBody>
      </p:sp>
      <p:sp>
        <p:nvSpPr>
          <p:cNvPr id="15367" name="Rectangle 8"/>
          <p:cNvSpPr>
            <a:spLocks noChangeArrowheads="1"/>
          </p:cNvSpPr>
          <p:nvPr/>
        </p:nvSpPr>
        <p:spPr bwMode="auto">
          <a:xfrm>
            <a:off x="5148064" y="2695575"/>
            <a:ext cx="3094892" cy="9159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68" name="Rectangle 9"/>
          <p:cNvSpPr>
            <a:spLocks noChangeArrowheads="1"/>
          </p:cNvSpPr>
          <p:nvPr/>
        </p:nvSpPr>
        <p:spPr bwMode="auto">
          <a:xfrm>
            <a:off x="5182596" y="5341801"/>
            <a:ext cx="3024554"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j-lt"/>
                <a:cs typeface="Arial" panose="020B0604020202020204" pitchFamily="34" charset="0"/>
              </a:rPr>
              <a:t>Office des parties </a:t>
            </a:r>
            <a:r>
              <a:rPr lang="en-US" altLang="en-US" sz="2000" dirty="0" err="1">
                <a:latin typeface="+mj-lt"/>
                <a:cs typeface="Arial" panose="020B0604020202020204" pitchFamily="34" charset="0"/>
              </a:rPr>
              <a:t>contractantes</a:t>
            </a:r>
            <a:r>
              <a:rPr lang="en-US" altLang="en-US" sz="2000" dirty="0">
                <a:latin typeface="+mj-lt"/>
                <a:cs typeface="Arial" panose="020B0604020202020204" pitchFamily="34" charset="0"/>
              </a:rPr>
              <a:t> </a:t>
            </a:r>
            <a:r>
              <a:rPr lang="en-US" altLang="en-US" sz="2000" dirty="0" err="1">
                <a:latin typeface="+mj-lt"/>
                <a:cs typeface="Arial" panose="020B0604020202020204" pitchFamily="34" charset="0"/>
              </a:rPr>
              <a:t>désignées</a:t>
            </a:r>
            <a:endParaRPr lang="en-US" altLang="en-US" sz="2000" dirty="0">
              <a:latin typeface="+mj-lt"/>
              <a:cs typeface="Arial" panose="020B0604020202020204" pitchFamily="34" charset="0"/>
            </a:endParaRPr>
          </a:p>
        </p:txBody>
      </p:sp>
      <p:sp>
        <p:nvSpPr>
          <p:cNvPr id="15369" name="Rectangle 10"/>
          <p:cNvSpPr>
            <a:spLocks noChangeArrowheads="1"/>
          </p:cNvSpPr>
          <p:nvPr/>
        </p:nvSpPr>
        <p:spPr bwMode="auto">
          <a:xfrm>
            <a:off x="5148064" y="5181600"/>
            <a:ext cx="3087566" cy="133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70" name="Rectangle 11"/>
          <p:cNvSpPr>
            <a:spLocks noChangeArrowheads="1"/>
          </p:cNvSpPr>
          <p:nvPr/>
        </p:nvSpPr>
        <p:spPr bwMode="auto">
          <a:xfrm>
            <a:off x="5155390" y="3929063"/>
            <a:ext cx="3087566" cy="919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71" name="AutoShape 12"/>
          <p:cNvSpPr>
            <a:spLocks noChangeArrowheads="1"/>
          </p:cNvSpPr>
          <p:nvPr/>
        </p:nvSpPr>
        <p:spPr bwMode="auto">
          <a:xfrm>
            <a:off x="6695510" y="3648184"/>
            <a:ext cx="76200" cy="304800"/>
          </a:xfrm>
          <a:prstGeom prst="downArrow">
            <a:avLst>
              <a:gd name="adj1" fmla="val 50000"/>
              <a:gd name="adj2" fmla="val 92308"/>
            </a:avLst>
          </a:prstGeom>
          <a:solidFill>
            <a:srgbClr val="0065B0"/>
          </a:solidFill>
          <a:ln w="9525">
            <a:solidFill>
              <a:schemeClr val="tx1"/>
            </a:solidFill>
            <a:miter lim="800000"/>
            <a:headEnd/>
            <a:tailEnd/>
          </a:ln>
          <a:effectLs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72" name="AutoShape 13"/>
          <p:cNvSpPr>
            <a:spLocks noChangeArrowheads="1"/>
          </p:cNvSpPr>
          <p:nvPr/>
        </p:nvSpPr>
        <p:spPr bwMode="auto">
          <a:xfrm>
            <a:off x="3716470" y="3021884"/>
            <a:ext cx="838200" cy="15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65B0"/>
          </a:solidFill>
          <a:ln w="9525">
            <a:solidFill>
              <a:schemeClr val="tx1"/>
            </a:solidFill>
            <a:miter lim="800000"/>
            <a:headEnd/>
            <a:tailEnd/>
          </a:ln>
          <a:effectLst/>
          <a:extLst/>
        </p:spPr>
        <p:txBody>
          <a:bodyPr wrap="none" anchor="ctr"/>
          <a:lstStyle/>
          <a:p>
            <a:endParaRPr lang="en-US"/>
          </a:p>
        </p:txBody>
      </p:sp>
      <p:sp>
        <p:nvSpPr>
          <p:cNvPr id="15373" name="AutoShape 14"/>
          <p:cNvSpPr>
            <a:spLocks noChangeArrowheads="1"/>
          </p:cNvSpPr>
          <p:nvPr/>
        </p:nvSpPr>
        <p:spPr bwMode="auto">
          <a:xfrm>
            <a:off x="6699173" y="4872038"/>
            <a:ext cx="76200" cy="304800"/>
          </a:xfrm>
          <a:prstGeom prst="downArrow">
            <a:avLst>
              <a:gd name="adj1" fmla="val 50000"/>
              <a:gd name="adj2" fmla="val 92308"/>
            </a:avLst>
          </a:prstGeom>
          <a:solidFill>
            <a:srgbClr val="0065B0"/>
          </a:solidFill>
          <a:ln w="9525">
            <a:solidFill>
              <a:schemeClr val="tx1"/>
            </a:solidFill>
            <a:miter lim="800000"/>
            <a:headEnd/>
            <a:tailEnd/>
          </a:ln>
          <a:effectLs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grpSp>
        <p:nvGrpSpPr>
          <p:cNvPr id="15374" name="Group 15"/>
          <p:cNvGrpSpPr>
            <a:grpSpLocks/>
          </p:cNvGrpSpPr>
          <p:nvPr/>
        </p:nvGrpSpPr>
        <p:grpSpPr bwMode="auto">
          <a:xfrm>
            <a:off x="1043608" y="1499241"/>
            <a:ext cx="2672862" cy="990600"/>
            <a:chOff x="1200" y="2688"/>
            <a:chExt cx="1824" cy="624"/>
          </a:xfrm>
          <a:solidFill>
            <a:srgbClr val="0065B0"/>
          </a:solidFill>
        </p:grpSpPr>
        <p:sp>
          <p:nvSpPr>
            <p:cNvPr id="15375" name="Oval 16"/>
            <p:cNvSpPr>
              <a:spLocks noChangeArrowheads="1"/>
            </p:cNvSpPr>
            <p:nvPr/>
          </p:nvSpPr>
          <p:spPr bwMode="auto">
            <a:xfrm>
              <a:off x="1200" y="2688"/>
              <a:ext cx="1824" cy="624"/>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76" name="Text Box 17"/>
            <p:cNvSpPr txBox="1">
              <a:spLocks noChangeArrowheads="1"/>
            </p:cNvSpPr>
            <p:nvPr/>
          </p:nvSpPr>
          <p:spPr bwMode="auto">
            <a:xfrm>
              <a:off x="1407" y="2816"/>
              <a:ext cx="1448" cy="40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r>
                <a:rPr lang="en-US" altLang="en-US" sz="1800" dirty="0" err="1">
                  <a:solidFill>
                    <a:schemeClr val="bg1"/>
                  </a:solidFill>
                  <a:latin typeface="+mj-lt"/>
                </a:rPr>
                <a:t>Enregist</a:t>
              </a:r>
              <a:r>
                <a:rPr lang="en-US" altLang="en-US" sz="1800" dirty="0">
                  <a:solidFill>
                    <a:schemeClr val="bg1"/>
                  </a:solidFill>
                  <a:latin typeface="+mj-lt"/>
                </a:rPr>
                <a:t>. de base</a:t>
              </a:r>
              <a:br>
                <a:rPr lang="en-US" altLang="en-US" sz="1800" dirty="0">
                  <a:solidFill>
                    <a:schemeClr val="bg1"/>
                  </a:solidFill>
                  <a:latin typeface="+mj-lt"/>
                </a:rPr>
              </a:br>
              <a:r>
                <a:rPr lang="en-US" altLang="en-US" sz="1800" dirty="0" err="1">
                  <a:solidFill>
                    <a:schemeClr val="bg1"/>
                  </a:solidFill>
                  <a:latin typeface="+mj-lt"/>
                </a:rPr>
                <a:t>Demande</a:t>
              </a:r>
              <a:r>
                <a:rPr lang="en-US" altLang="en-US" sz="1800" dirty="0">
                  <a:solidFill>
                    <a:schemeClr val="bg1"/>
                  </a:solidFill>
                  <a:latin typeface="+mj-lt"/>
                </a:rPr>
                <a:t> de base</a:t>
              </a:r>
            </a:p>
          </p:txBody>
        </p:sp>
      </p:grpSp>
    </p:spTree>
    <p:extLst>
      <p:ext uri="{BB962C8B-B14F-4D97-AF65-F5344CB8AC3E}">
        <p14:creationId xmlns:p14="http://schemas.microsoft.com/office/powerpoint/2010/main" val="72167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sz="half" idx="2"/>
          </p:nvPr>
        </p:nvSpPr>
        <p:spPr>
          <a:xfrm>
            <a:off x="2426677" y="5508626"/>
            <a:ext cx="5474677" cy="11525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57200" lvl="1" indent="0" eaLnBrk="1" hangingPunct="1">
              <a:spcBef>
                <a:spcPct val="0"/>
              </a:spcBef>
              <a:buFontTx/>
              <a:buNone/>
            </a:pPr>
            <a:r>
              <a:rPr lang="en-US" altLang="en-US" sz="1800" b="1" dirty="0" smtClean="0">
                <a:solidFill>
                  <a:srgbClr val="628093"/>
                </a:solidFill>
                <a:latin typeface="Arial Bold" pitchFamily="34" charset="0"/>
                <a:ea typeface="ＭＳ Ｐゴシック" pitchFamily="34" charset="-128"/>
              </a:rPr>
              <a:t>42	</a:t>
            </a:r>
            <a:r>
              <a:rPr lang="en-US" altLang="en-US" sz="1800" b="1" dirty="0" err="1" smtClean="0">
                <a:solidFill>
                  <a:srgbClr val="628093"/>
                </a:solidFill>
                <a:latin typeface="Arial Bold" pitchFamily="34" charset="0"/>
                <a:ea typeface="ＭＳ Ｐゴシック" pitchFamily="34" charset="-128"/>
              </a:rPr>
              <a:t>Protocole</a:t>
            </a:r>
            <a:r>
              <a:rPr lang="en-US" altLang="en-US" sz="1800" b="1" dirty="0" smtClean="0">
                <a:solidFill>
                  <a:srgbClr val="628093"/>
                </a:solidFill>
                <a:latin typeface="Arial Bold" pitchFamily="34" charset="0"/>
                <a:ea typeface="ＭＳ Ｐゴシック" pitchFamily="34" charset="-128"/>
              </a:rPr>
              <a:t> </a:t>
            </a:r>
            <a:r>
              <a:rPr lang="en-US" altLang="en-US" sz="1800" b="1" dirty="0" err="1" smtClean="0">
                <a:solidFill>
                  <a:srgbClr val="628093"/>
                </a:solidFill>
                <a:latin typeface="Arial Bold" pitchFamily="34" charset="0"/>
                <a:ea typeface="ＭＳ Ｐゴシック" pitchFamily="34" charset="-128"/>
              </a:rPr>
              <a:t>uniquement</a:t>
            </a:r>
            <a:r>
              <a:rPr lang="en-US" altLang="en-US" sz="1800" b="1" dirty="0" smtClean="0">
                <a:solidFill>
                  <a:srgbClr val="628093"/>
                </a:solidFill>
                <a:latin typeface="Arial Bold" pitchFamily="34" charset="0"/>
                <a:ea typeface="ＭＳ Ｐゴシック" pitchFamily="34" charset="-128"/>
              </a:rPr>
              <a:t> (y </a:t>
            </a:r>
            <a:r>
              <a:rPr lang="en-US" altLang="en-US" sz="1800" b="1" dirty="0" err="1" smtClean="0">
                <a:solidFill>
                  <a:srgbClr val="628093"/>
                </a:solidFill>
                <a:latin typeface="Arial Bold" pitchFamily="34" charset="0"/>
                <a:ea typeface="ＭＳ Ｐゴシック" pitchFamily="34" charset="-128"/>
              </a:rPr>
              <a:t>compris</a:t>
            </a:r>
            <a:r>
              <a:rPr lang="en-US" altLang="en-US" sz="1800" b="1" dirty="0" smtClean="0">
                <a:solidFill>
                  <a:srgbClr val="628093"/>
                </a:solidFill>
                <a:latin typeface="Arial Bold" pitchFamily="34" charset="0"/>
                <a:ea typeface="ＭＳ Ｐゴシック" pitchFamily="34" charset="-128"/>
              </a:rPr>
              <a:t> </a:t>
            </a:r>
            <a:r>
              <a:rPr lang="en-US" altLang="en-US" sz="1800" b="1" dirty="0" err="1" smtClean="0">
                <a:solidFill>
                  <a:srgbClr val="628093"/>
                </a:solidFill>
                <a:latin typeface="Arial Bold" pitchFamily="34" charset="0"/>
                <a:ea typeface="ＭＳ Ｐゴシック" pitchFamily="34" charset="-128"/>
              </a:rPr>
              <a:t>l’OAPI</a:t>
            </a:r>
            <a:r>
              <a:rPr lang="en-US" altLang="en-US" sz="1800" b="1" dirty="0" smtClean="0">
                <a:solidFill>
                  <a:srgbClr val="628093"/>
                </a:solidFill>
                <a:latin typeface="Arial Bold" pitchFamily="34" charset="0"/>
                <a:ea typeface="ＭＳ Ｐゴシック" pitchFamily="34" charset="-128"/>
              </a:rPr>
              <a:t>  	et </a:t>
            </a:r>
            <a:r>
              <a:rPr lang="en-US" altLang="en-US" sz="2000" kern="1200" dirty="0" err="1">
                <a:latin typeface="+mj-lt"/>
                <a:ea typeface="+mn-ea"/>
                <a:cs typeface="Arial" panose="020B0604020202020204" pitchFamily="34" charset="0"/>
              </a:rPr>
              <a:t>l’UE</a:t>
            </a:r>
            <a:r>
              <a:rPr lang="en-US" altLang="en-US" sz="1800" b="1" dirty="0" smtClean="0">
                <a:solidFill>
                  <a:srgbClr val="628093"/>
                </a:solidFill>
                <a:latin typeface="Arial Bold" pitchFamily="34" charset="0"/>
                <a:ea typeface="ＭＳ Ｐゴシック" pitchFamily="34" charset="-128"/>
              </a:rPr>
              <a:t>)</a:t>
            </a:r>
          </a:p>
          <a:p>
            <a:pPr marL="457200" lvl="1" indent="0" eaLnBrk="1" hangingPunct="1">
              <a:spcBef>
                <a:spcPct val="0"/>
              </a:spcBef>
              <a:buFontTx/>
              <a:buNone/>
            </a:pPr>
            <a:r>
              <a:rPr lang="en-US" altLang="en-US" sz="1800" b="1" dirty="0" smtClean="0">
                <a:solidFill>
                  <a:srgbClr val="990134"/>
                </a:solidFill>
                <a:latin typeface="Arial Bold" pitchFamily="34" charset="0"/>
                <a:ea typeface="ＭＳ Ｐゴシック" pitchFamily="34" charset="-128"/>
              </a:rPr>
              <a:t>55	Arrangement et </a:t>
            </a:r>
            <a:r>
              <a:rPr lang="en-US" altLang="en-US" sz="1800" b="1" dirty="0" err="1" smtClean="0">
                <a:solidFill>
                  <a:srgbClr val="990134"/>
                </a:solidFill>
                <a:latin typeface="Arial Bold" pitchFamily="34" charset="0"/>
                <a:ea typeface="ＭＳ Ｐゴシック" pitchFamily="34" charset="-128"/>
              </a:rPr>
              <a:t>Protocole</a:t>
            </a:r>
            <a:endParaRPr lang="en-US" altLang="en-US" sz="1800" b="1" dirty="0" smtClean="0">
              <a:solidFill>
                <a:srgbClr val="990134"/>
              </a:solidFill>
              <a:latin typeface="Arial Bold" pitchFamily="34" charset="0"/>
              <a:ea typeface="ＭＳ Ｐゴシック" pitchFamily="34" charset="-128"/>
            </a:endParaRPr>
          </a:p>
          <a:p>
            <a:pPr marL="457200" lvl="1" indent="0" eaLnBrk="1" hangingPunct="1">
              <a:spcBef>
                <a:spcPct val="0"/>
              </a:spcBef>
              <a:buFontTx/>
              <a:buNone/>
            </a:pPr>
            <a:r>
              <a:rPr lang="en-US" altLang="en-US" sz="1800" b="1" dirty="0" smtClean="0">
                <a:solidFill>
                  <a:srgbClr val="000000"/>
                </a:solidFill>
                <a:latin typeface="Arial Bold" pitchFamily="34" charset="0"/>
                <a:ea typeface="ＭＳ Ｐゴシック" pitchFamily="34" charset="-128"/>
                <a:cs typeface="Arial Bold" pitchFamily="34" charset="0"/>
              </a:rPr>
              <a:t>97</a:t>
            </a:r>
            <a:r>
              <a:rPr lang="en-US" altLang="en-US" sz="1800" b="1" dirty="0" smtClean="0">
                <a:solidFill>
                  <a:srgbClr val="000000"/>
                </a:solidFill>
                <a:ea typeface="ＭＳ Ｐゴシック" pitchFamily="34" charset="-128"/>
              </a:rPr>
              <a:t>	</a:t>
            </a:r>
            <a:r>
              <a:rPr lang="en-US" altLang="en-US" sz="1800" b="1" dirty="0" err="1" smtClean="0">
                <a:solidFill>
                  <a:srgbClr val="000000"/>
                </a:solidFill>
                <a:latin typeface="Arial Bold" pitchFamily="34" charset="0"/>
                <a:ea typeface="ＭＳ Ｐゴシック" pitchFamily="34" charset="-128"/>
              </a:rPr>
              <a:t>Membres</a:t>
            </a:r>
            <a:r>
              <a:rPr lang="en-US" altLang="en-US" sz="1800" b="1" dirty="0" smtClean="0">
                <a:solidFill>
                  <a:srgbClr val="000000"/>
                </a:solidFill>
                <a:latin typeface="Arial Bold" pitchFamily="34" charset="0"/>
                <a:ea typeface="ＭＳ Ｐゴシック" pitchFamily="34" charset="-128"/>
              </a:rPr>
              <a:t> </a:t>
            </a:r>
            <a:r>
              <a:rPr lang="en-US" altLang="en-US" sz="1800" b="1" dirty="0" err="1" smtClean="0">
                <a:solidFill>
                  <a:srgbClr val="000000"/>
                </a:solidFill>
                <a:latin typeface="Arial Bold" pitchFamily="34" charset="0"/>
                <a:ea typeface="ＭＳ Ｐゴシック" pitchFamily="34" charset="-128"/>
              </a:rPr>
              <a:t>couvrant</a:t>
            </a:r>
            <a:r>
              <a:rPr lang="en-US" altLang="en-US" sz="1800" b="1" dirty="0" smtClean="0">
                <a:solidFill>
                  <a:srgbClr val="000000"/>
                </a:solidFill>
                <a:latin typeface="Arial Bold" pitchFamily="34" charset="0"/>
                <a:ea typeface="ＭＳ Ｐゴシック" pitchFamily="34" charset="-128"/>
              </a:rPr>
              <a:t> 113 pays</a:t>
            </a:r>
            <a:endParaRPr lang="en-US" altLang="en-US" sz="5400" dirty="0" smtClean="0">
              <a:latin typeface="Arial Bold" pitchFamily="34" charset="0"/>
              <a:ea typeface="ＭＳ Ｐゴシック" pitchFamily="34" charset="-128"/>
            </a:endParaRPr>
          </a:p>
        </p:txBody>
      </p:sp>
      <p:grpSp>
        <p:nvGrpSpPr>
          <p:cNvPr id="13315" name="Group 2"/>
          <p:cNvGrpSpPr>
            <a:grpSpLocks noChangeAspect="1"/>
          </p:cNvGrpSpPr>
          <p:nvPr/>
        </p:nvGrpSpPr>
        <p:grpSpPr bwMode="auto">
          <a:xfrm>
            <a:off x="95251" y="1130300"/>
            <a:ext cx="9026769" cy="4889500"/>
            <a:chOff x="90" y="805"/>
            <a:chExt cx="5602" cy="3033"/>
          </a:xfrm>
        </p:grpSpPr>
        <p:sp>
          <p:nvSpPr>
            <p:cNvPr id="13317" name="Freeform 3"/>
            <p:cNvSpPr>
              <a:spLocks noChangeAspect="1"/>
            </p:cNvSpPr>
            <p:nvPr/>
          </p:nvSpPr>
          <p:spPr bwMode="auto">
            <a:xfrm>
              <a:off x="1449" y="3784"/>
              <a:ext cx="54" cy="54"/>
            </a:xfrm>
            <a:custGeom>
              <a:avLst/>
              <a:gdLst>
                <a:gd name="T0" fmla="*/ 36 w 54"/>
                <a:gd name="T1" fmla="*/ 23 h 48"/>
                <a:gd name="T2" fmla="*/ 42 w 54"/>
                <a:gd name="T3" fmla="*/ 88 h 48"/>
                <a:gd name="T4" fmla="*/ 54 w 54"/>
                <a:gd name="T5" fmla="*/ 179 h 48"/>
                <a:gd name="T6" fmla="*/ 48 w 54"/>
                <a:gd name="T7" fmla="*/ 158 h 48"/>
                <a:gd name="T8" fmla="*/ 42 w 54"/>
                <a:gd name="T9" fmla="*/ 179 h 48"/>
                <a:gd name="T10" fmla="*/ 24 w 54"/>
                <a:gd name="T11" fmla="*/ 158 h 48"/>
                <a:gd name="T12" fmla="*/ 18 w 54"/>
                <a:gd name="T13" fmla="*/ 158 h 48"/>
                <a:gd name="T14" fmla="*/ 0 w 54"/>
                <a:gd name="T15" fmla="*/ 158 h 48"/>
                <a:gd name="T16" fmla="*/ 6 w 54"/>
                <a:gd name="T17" fmla="*/ 133 h 48"/>
                <a:gd name="T18" fmla="*/ 12 w 54"/>
                <a:gd name="T19" fmla="*/ 133 h 48"/>
                <a:gd name="T20" fmla="*/ 18 w 54"/>
                <a:gd name="T21" fmla="*/ 133 h 48"/>
                <a:gd name="T22" fmla="*/ 24 w 54"/>
                <a:gd name="T23" fmla="*/ 133 h 48"/>
                <a:gd name="T24" fmla="*/ 12 w 54"/>
                <a:gd name="T25" fmla="*/ 133 h 48"/>
                <a:gd name="T26" fmla="*/ 24 w 54"/>
                <a:gd name="T27" fmla="*/ 133 h 48"/>
                <a:gd name="T28" fmla="*/ 30 w 54"/>
                <a:gd name="T29" fmla="*/ 133 h 48"/>
                <a:gd name="T30" fmla="*/ 42 w 54"/>
                <a:gd name="T31" fmla="*/ 158 h 48"/>
                <a:gd name="T32" fmla="*/ 42 w 54"/>
                <a:gd name="T33" fmla="*/ 158 h 48"/>
                <a:gd name="T34" fmla="*/ 24 w 54"/>
                <a:gd name="T35" fmla="*/ 111 h 48"/>
                <a:gd name="T36" fmla="*/ 30 w 54"/>
                <a:gd name="T37" fmla="*/ 68 h 48"/>
                <a:gd name="T38" fmla="*/ 18 w 54"/>
                <a:gd name="T39" fmla="*/ 68 h 48"/>
                <a:gd name="T40" fmla="*/ 12 w 54"/>
                <a:gd name="T41" fmla="*/ 23 h 48"/>
                <a:gd name="T42" fmla="*/ 18 w 54"/>
                <a:gd name="T43" fmla="*/ 0 h 48"/>
                <a:gd name="T44" fmla="*/ 36 w 54"/>
                <a:gd name="T45" fmla="*/ 23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3318" name="Freeform 4"/>
            <p:cNvSpPr>
              <a:spLocks noChangeAspect="1"/>
            </p:cNvSpPr>
            <p:nvPr/>
          </p:nvSpPr>
          <p:spPr bwMode="auto">
            <a:xfrm>
              <a:off x="91" y="1062"/>
              <a:ext cx="618" cy="330"/>
            </a:xfrm>
            <a:custGeom>
              <a:avLst/>
              <a:gdLst>
                <a:gd name="T0" fmla="*/ 567 w 610"/>
                <a:gd name="T1" fmla="*/ 947 h 293"/>
                <a:gd name="T2" fmla="*/ 532 w 610"/>
                <a:gd name="T3" fmla="*/ 794 h 293"/>
                <a:gd name="T4" fmla="*/ 525 w 610"/>
                <a:gd name="T5" fmla="*/ 705 h 293"/>
                <a:gd name="T6" fmla="*/ 567 w 610"/>
                <a:gd name="T7" fmla="*/ 487 h 293"/>
                <a:gd name="T8" fmla="*/ 677 w 610"/>
                <a:gd name="T9" fmla="*/ 180 h 293"/>
                <a:gd name="T10" fmla="*/ 608 w 610"/>
                <a:gd name="T11" fmla="*/ 68 h 293"/>
                <a:gd name="T12" fmla="*/ 539 w 610"/>
                <a:gd name="T13" fmla="*/ 23 h 293"/>
                <a:gd name="T14" fmla="*/ 518 w 610"/>
                <a:gd name="T15" fmla="*/ 0 h 293"/>
                <a:gd name="T16" fmla="*/ 456 w 610"/>
                <a:gd name="T17" fmla="*/ 47 h 293"/>
                <a:gd name="T18" fmla="*/ 380 w 610"/>
                <a:gd name="T19" fmla="*/ 112 h 293"/>
                <a:gd name="T20" fmla="*/ 313 w 610"/>
                <a:gd name="T21" fmla="*/ 241 h 293"/>
                <a:gd name="T22" fmla="*/ 337 w 610"/>
                <a:gd name="T23" fmla="*/ 312 h 293"/>
                <a:gd name="T24" fmla="*/ 319 w 610"/>
                <a:gd name="T25" fmla="*/ 330 h 293"/>
                <a:gd name="T26" fmla="*/ 249 w 610"/>
                <a:gd name="T27" fmla="*/ 330 h 293"/>
                <a:gd name="T28" fmla="*/ 190 w 610"/>
                <a:gd name="T29" fmla="*/ 418 h 293"/>
                <a:gd name="T30" fmla="*/ 275 w 610"/>
                <a:gd name="T31" fmla="*/ 418 h 293"/>
                <a:gd name="T32" fmla="*/ 190 w 610"/>
                <a:gd name="T33" fmla="*/ 530 h 293"/>
                <a:gd name="T34" fmla="*/ 172 w 610"/>
                <a:gd name="T35" fmla="*/ 551 h 293"/>
                <a:gd name="T36" fmla="*/ 123 w 610"/>
                <a:gd name="T37" fmla="*/ 617 h 293"/>
                <a:gd name="T38" fmla="*/ 123 w 610"/>
                <a:gd name="T39" fmla="*/ 663 h 293"/>
                <a:gd name="T40" fmla="*/ 142 w 610"/>
                <a:gd name="T41" fmla="*/ 684 h 293"/>
                <a:gd name="T42" fmla="*/ 107 w 610"/>
                <a:gd name="T43" fmla="*/ 755 h 293"/>
                <a:gd name="T44" fmla="*/ 135 w 610"/>
                <a:gd name="T45" fmla="*/ 773 h 293"/>
                <a:gd name="T46" fmla="*/ 148 w 610"/>
                <a:gd name="T47" fmla="*/ 794 h 293"/>
                <a:gd name="T48" fmla="*/ 178 w 610"/>
                <a:gd name="T49" fmla="*/ 794 h 293"/>
                <a:gd name="T50" fmla="*/ 172 w 610"/>
                <a:gd name="T51" fmla="*/ 858 h 293"/>
                <a:gd name="T52" fmla="*/ 154 w 610"/>
                <a:gd name="T53" fmla="*/ 906 h 293"/>
                <a:gd name="T54" fmla="*/ 71 w 610"/>
                <a:gd name="T55" fmla="*/ 1018 h 293"/>
                <a:gd name="T56" fmla="*/ 0 w 610"/>
                <a:gd name="T57" fmla="*/ 1086 h 293"/>
                <a:gd name="T58" fmla="*/ 18 w 610"/>
                <a:gd name="T59" fmla="*/ 1062 h 293"/>
                <a:gd name="T60" fmla="*/ 71 w 610"/>
                <a:gd name="T61" fmla="*/ 1018 h 293"/>
                <a:gd name="T62" fmla="*/ 107 w 610"/>
                <a:gd name="T63" fmla="*/ 993 h 293"/>
                <a:gd name="T64" fmla="*/ 255 w 610"/>
                <a:gd name="T65" fmla="*/ 817 h 293"/>
                <a:gd name="T66" fmla="*/ 297 w 610"/>
                <a:gd name="T67" fmla="*/ 705 h 293"/>
                <a:gd name="T68" fmla="*/ 365 w 610"/>
                <a:gd name="T69" fmla="*/ 642 h 293"/>
                <a:gd name="T70" fmla="*/ 305 w 610"/>
                <a:gd name="T71" fmla="*/ 755 h 293"/>
                <a:gd name="T72" fmla="*/ 331 w 610"/>
                <a:gd name="T73" fmla="*/ 755 h 293"/>
                <a:gd name="T74" fmla="*/ 337 w 610"/>
                <a:gd name="T75" fmla="*/ 731 h 293"/>
                <a:gd name="T76" fmla="*/ 380 w 610"/>
                <a:gd name="T77" fmla="*/ 705 h 293"/>
                <a:gd name="T78" fmla="*/ 387 w 610"/>
                <a:gd name="T79" fmla="*/ 663 h 293"/>
                <a:gd name="T80" fmla="*/ 402 w 610"/>
                <a:gd name="T81" fmla="*/ 663 h 293"/>
                <a:gd name="T82" fmla="*/ 414 w 610"/>
                <a:gd name="T83" fmla="*/ 684 h 293"/>
                <a:gd name="T84" fmla="*/ 420 w 610"/>
                <a:gd name="T85" fmla="*/ 705 h 293"/>
                <a:gd name="T86" fmla="*/ 456 w 610"/>
                <a:gd name="T87" fmla="*/ 731 h 293"/>
                <a:gd name="T88" fmla="*/ 511 w 610"/>
                <a:gd name="T89" fmla="*/ 755 h 293"/>
                <a:gd name="T90" fmla="*/ 511 w 610"/>
                <a:gd name="T91" fmla="*/ 794 h 293"/>
                <a:gd name="T92" fmla="*/ 532 w 610"/>
                <a:gd name="T93" fmla="*/ 817 h 293"/>
                <a:gd name="T94" fmla="*/ 539 w 610"/>
                <a:gd name="T95" fmla="*/ 838 h 293"/>
                <a:gd name="T96" fmla="*/ 560 w 610"/>
                <a:gd name="T97" fmla="*/ 858 h 293"/>
                <a:gd name="T98" fmla="*/ 574 w 610"/>
                <a:gd name="T99" fmla="*/ 882 h 293"/>
                <a:gd name="T100" fmla="*/ 560 w 610"/>
                <a:gd name="T101" fmla="*/ 906 h 293"/>
                <a:gd name="T102" fmla="*/ 567 w 610"/>
                <a:gd name="T103" fmla="*/ 993 h 293"/>
                <a:gd name="T104" fmla="*/ 574 w 610"/>
                <a:gd name="T105" fmla="*/ 993 h 293"/>
                <a:gd name="T106" fmla="*/ 560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13319" name="Group 5"/>
            <p:cNvGrpSpPr>
              <a:grpSpLocks noChangeAspect="1"/>
            </p:cNvGrpSpPr>
            <p:nvPr/>
          </p:nvGrpSpPr>
          <p:grpSpPr bwMode="auto">
            <a:xfrm>
              <a:off x="91" y="1061"/>
              <a:ext cx="1365" cy="983"/>
              <a:chOff x="851" y="1207"/>
              <a:chExt cx="1313" cy="983"/>
            </a:xfrm>
          </p:grpSpPr>
          <p:sp>
            <p:nvSpPr>
              <p:cNvPr id="13818" name="Freeform 6"/>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9" name="Freeform 7"/>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0" name="Group 8"/>
            <p:cNvGrpSpPr>
              <a:grpSpLocks noChangeAspect="1"/>
            </p:cNvGrpSpPr>
            <p:nvPr/>
          </p:nvGrpSpPr>
          <p:grpSpPr bwMode="auto">
            <a:xfrm>
              <a:off x="90" y="1060"/>
              <a:ext cx="1365" cy="983"/>
              <a:chOff x="851" y="1207"/>
              <a:chExt cx="1313" cy="983"/>
            </a:xfrm>
          </p:grpSpPr>
          <p:sp>
            <p:nvSpPr>
              <p:cNvPr id="13816" name="Freeform 9"/>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7" name="Freeform 10"/>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1" name="Group 11"/>
            <p:cNvGrpSpPr>
              <a:grpSpLocks noChangeAspect="1"/>
            </p:cNvGrpSpPr>
            <p:nvPr/>
          </p:nvGrpSpPr>
          <p:grpSpPr bwMode="auto">
            <a:xfrm>
              <a:off x="90" y="1060"/>
              <a:ext cx="1365" cy="983"/>
              <a:chOff x="851" y="1207"/>
              <a:chExt cx="1313" cy="983"/>
            </a:xfrm>
          </p:grpSpPr>
          <p:sp>
            <p:nvSpPr>
              <p:cNvPr id="13814" name="Freeform 12"/>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5" name="Freeform 13"/>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2" name="Group 14"/>
            <p:cNvGrpSpPr>
              <a:grpSpLocks noChangeAspect="1"/>
            </p:cNvGrpSpPr>
            <p:nvPr/>
          </p:nvGrpSpPr>
          <p:grpSpPr bwMode="auto">
            <a:xfrm>
              <a:off x="90" y="1060"/>
              <a:ext cx="1365" cy="983"/>
              <a:chOff x="851" y="1207"/>
              <a:chExt cx="1313" cy="983"/>
            </a:xfrm>
          </p:grpSpPr>
          <p:sp>
            <p:nvSpPr>
              <p:cNvPr id="13812" name="Freeform 15"/>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3" name="Freeform 16"/>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3" name="Group 17"/>
            <p:cNvGrpSpPr>
              <a:grpSpLocks noChangeAspect="1"/>
            </p:cNvGrpSpPr>
            <p:nvPr/>
          </p:nvGrpSpPr>
          <p:grpSpPr bwMode="auto">
            <a:xfrm>
              <a:off x="90" y="1060"/>
              <a:ext cx="1365" cy="983"/>
              <a:chOff x="851" y="1207"/>
              <a:chExt cx="1313" cy="983"/>
            </a:xfrm>
          </p:grpSpPr>
          <p:sp>
            <p:nvSpPr>
              <p:cNvPr id="13810" name="Freeform 18"/>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1" name="Freeform 19"/>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4" name="Group 20"/>
            <p:cNvGrpSpPr>
              <a:grpSpLocks noChangeAspect="1"/>
            </p:cNvGrpSpPr>
            <p:nvPr/>
          </p:nvGrpSpPr>
          <p:grpSpPr bwMode="auto">
            <a:xfrm>
              <a:off x="90" y="1060"/>
              <a:ext cx="1365" cy="983"/>
              <a:chOff x="851" y="1207"/>
              <a:chExt cx="1313" cy="983"/>
            </a:xfrm>
          </p:grpSpPr>
          <p:sp>
            <p:nvSpPr>
              <p:cNvPr id="13808" name="Freeform 21"/>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9" name="Freeform 22"/>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5" name="Group 23"/>
            <p:cNvGrpSpPr>
              <a:grpSpLocks noChangeAspect="1"/>
            </p:cNvGrpSpPr>
            <p:nvPr/>
          </p:nvGrpSpPr>
          <p:grpSpPr bwMode="auto">
            <a:xfrm>
              <a:off x="90" y="1060"/>
              <a:ext cx="1365" cy="983"/>
              <a:chOff x="851" y="1207"/>
              <a:chExt cx="1313" cy="983"/>
            </a:xfrm>
          </p:grpSpPr>
          <p:sp>
            <p:nvSpPr>
              <p:cNvPr id="13806" name="Freeform 24"/>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7" name="Freeform 25"/>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6" name="Group 26"/>
            <p:cNvGrpSpPr>
              <a:grpSpLocks noChangeAspect="1"/>
            </p:cNvGrpSpPr>
            <p:nvPr/>
          </p:nvGrpSpPr>
          <p:grpSpPr bwMode="auto">
            <a:xfrm>
              <a:off x="90" y="1060"/>
              <a:ext cx="1365" cy="983"/>
              <a:chOff x="851" y="1207"/>
              <a:chExt cx="1313" cy="983"/>
            </a:xfrm>
          </p:grpSpPr>
          <p:sp>
            <p:nvSpPr>
              <p:cNvPr id="13804" name="Freeform 27"/>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5" name="Freeform 28"/>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7" name="Group 29"/>
            <p:cNvGrpSpPr>
              <a:grpSpLocks noChangeAspect="1"/>
            </p:cNvGrpSpPr>
            <p:nvPr/>
          </p:nvGrpSpPr>
          <p:grpSpPr bwMode="auto">
            <a:xfrm>
              <a:off x="90" y="1060"/>
              <a:ext cx="1365" cy="983"/>
              <a:chOff x="851" y="1207"/>
              <a:chExt cx="1313" cy="983"/>
            </a:xfrm>
          </p:grpSpPr>
          <p:sp>
            <p:nvSpPr>
              <p:cNvPr id="13802" name="Freeform 30"/>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3" name="Freeform 31"/>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8" name="Group 32"/>
            <p:cNvGrpSpPr>
              <a:grpSpLocks noChangeAspect="1"/>
            </p:cNvGrpSpPr>
            <p:nvPr/>
          </p:nvGrpSpPr>
          <p:grpSpPr bwMode="auto">
            <a:xfrm>
              <a:off x="90" y="1060"/>
              <a:ext cx="1365" cy="983"/>
              <a:chOff x="851" y="1207"/>
              <a:chExt cx="1313" cy="983"/>
            </a:xfrm>
          </p:grpSpPr>
          <p:sp>
            <p:nvSpPr>
              <p:cNvPr id="13800" name="Freeform 33"/>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1" name="Freeform 34"/>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415A6B"/>
              </a:solidFill>
              <a:ln w="9525">
                <a:solidFill>
                  <a:srgbClr val="000000"/>
                </a:solidFill>
                <a:prstDash val="solid"/>
                <a:round/>
                <a:headEnd/>
                <a:tailEnd/>
              </a:ln>
            </p:spPr>
            <p:txBody>
              <a:bodyPr/>
              <a:lstStyle/>
              <a:p>
                <a:endParaRPr lang="en-US"/>
              </a:p>
            </p:txBody>
          </p:sp>
        </p:grpSp>
        <p:sp>
          <p:nvSpPr>
            <p:cNvPr id="13329" name="Rectangle 35"/>
            <p:cNvSpPr>
              <a:spLocks noChangeAspect="1"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30" name="Freeform 36"/>
            <p:cNvSpPr>
              <a:spLocks noChangeAspect="1"/>
            </p:cNvSpPr>
            <p:nvPr/>
          </p:nvSpPr>
          <p:spPr bwMode="auto">
            <a:xfrm>
              <a:off x="4468" y="2516"/>
              <a:ext cx="176" cy="189"/>
            </a:xfrm>
            <a:custGeom>
              <a:avLst/>
              <a:gdLst>
                <a:gd name="T0" fmla="*/ 207 w 173"/>
                <a:gd name="T1" fmla="*/ 241 h 168"/>
                <a:gd name="T2" fmla="*/ 194 w 173"/>
                <a:gd name="T3" fmla="*/ 241 h 168"/>
                <a:gd name="T4" fmla="*/ 194 w 173"/>
                <a:gd name="T5" fmla="*/ 241 h 168"/>
                <a:gd name="T6" fmla="*/ 182 w 173"/>
                <a:gd name="T7" fmla="*/ 330 h 168"/>
                <a:gd name="T8" fmla="*/ 188 w 173"/>
                <a:gd name="T9" fmla="*/ 351 h 168"/>
                <a:gd name="T10" fmla="*/ 182 w 173"/>
                <a:gd name="T11" fmla="*/ 372 h 168"/>
                <a:gd name="T12" fmla="*/ 166 w 173"/>
                <a:gd name="T13" fmla="*/ 395 h 168"/>
                <a:gd name="T14" fmla="*/ 157 w 173"/>
                <a:gd name="T15" fmla="*/ 437 h 168"/>
                <a:gd name="T16" fmla="*/ 157 w 173"/>
                <a:gd name="T17" fmla="*/ 487 h 168"/>
                <a:gd name="T18" fmla="*/ 157 w 173"/>
                <a:gd name="T19" fmla="*/ 487 h 168"/>
                <a:gd name="T20" fmla="*/ 157 w 173"/>
                <a:gd name="T21" fmla="*/ 504 h 168"/>
                <a:gd name="T22" fmla="*/ 148 w 173"/>
                <a:gd name="T23" fmla="*/ 528 h 168"/>
                <a:gd name="T24" fmla="*/ 142 w 173"/>
                <a:gd name="T25" fmla="*/ 573 h 168"/>
                <a:gd name="T26" fmla="*/ 118 w 173"/>
                <a:gd name="T27" fmla="*/ 617 h 168"/>
                <a:gd name="T28" fmla="*/ 118 w 173"/>
                <a:gd name="T29" fmla="*/ 573 h 168"/>
                <a:gd name="T30" fmla="*/ 112 w 173"/>
                <a:gd name="T31" fmla="*/ 549 h 168"/>
                <a:gd name="T32" fmla="*/ 103 w 173"/>
                <a:gd name="T33" fmla="*/ 549 h 168"/>
                <a:gd name="T34" fmla="*/ 83 w 173"/>
                <a:gd name="T35" fmla="*/ 528 h 168"/>
                <a:gd name="T36" fmla="*/ 71 w 173"/>
                <a:gd name="T37" fmla="*/ 549 h 168"/>
                <a:gd name="T38" fmla="*/ 59 w 173"/>
                <a:gd name="T39" fmla="*/ 573 h 168"/>
                <a:gd name="T40" fmla="*/ 59 w 173"/>
                <a:gd name="T41" fmla="*/ 528 h 168"/>
                <a:gd name="T42" fmla="*/ 41 w 173"/>
                <a:gd name="T43" fmla="*/ 528 h 168"/>
                <a:gd name="T44" fmla="*/ 47 w 173"/>
                <a:gd name="T45" fmla="*/ 528 h 168"/>
                <a:gd name="T46" fmla="*/ 41 w 173"/>
                <a:gd name="T47" fmla="*/ 528 h 168"/>
                <a:gd name="T48" fmla="*/ 18 w 173"/>
                <a:gd name="T49" fmla="*/ 528 h 168"/>
                <a:gd name="T50" fmla="*/ 18 w 173"/>
                <a:gd name="T51" fmla="*/ 437 h 168"/>
                <a:gd name="T52" fmla="*/ 18 w 173"/>
                <a:gd name="T53" fmla="*/ 395 h 168"/>
                <a:gd name="T54" fmla="*/ 6 w 173"/>
                <a:gd name="T55" fmla="*/ 372 h 168"/>
                <a:gd name="T56" fmla="*/ 6 w 173"/>
                <a:gd name="T57" fmla="*/ 351 h 168"/>
                <a:gd name="T58" fmla="*/ 6 w 173"/>
                <a:gd name="T59" fmla="*/ 330 h 168"/>
                <a:gd name="T60" fmla="*/ 6 w 173"/>
                <a:gd name="T61" fmla="*/ 307 h 168"/>
                <a:gd name="T62" fmla="*/ 0 w 173"/>
                <a:gd name="T63" fmla="*/ 241 h 168"/>
                <a:gd name="T64" fmla="*/ 6 w 173"/>
                <a:gd name="T65" fmla="*/ 225 h 168"/>
                <a:gd name="T66" fmla="*/ 0 w 173"/>
                <a:gd name="T67" fmla="*/ 225 h 168"/>
                <a:gd name="T68" fmla="*/ 12 w 173"/>
                <a:gd name="T69" fmla="*/ 158 h 168"/>
                <a:gd name="T70" fmla="*/ 18 w 173"/>
                <a:gd name="T71" fmla="*/ 225 h 168"/>
                <a:gd name="T72" fmla="*/ 41 w 173"/>
                <a:gd name="T73" fmla="*/ 241 h 168"/>
                <a:gd name="T74" fmla="*/ 65 w 173"/>
                <a:gd name="T75" fmla="*/ 225 h 168"/>
                <a:gd name="T76" fmla="*/ 71 w 173"/>
                <a:gd name="T77" fmla="*/ 201 h 168"/>
                <a:gd name="T78" fmla="*/ 103 w 173"/>
                <a:gd name="T79" fmla="*/ 225 h 168"/>
                <a:gd name="T80" fmla="*/ 124 w 173"/>
                <a:gd name="T81" fmla="*/ 201 h 168"/>
                <a:gd name="T82" fmla="*/ 130 w 173"/>
                <a:gd name="T83" fmla="*/ 133 h 168"/>
                <a:gd name="T84" fmla="*/ 136 w 173"/>
                <a:gd name="T85" fmla="*/ 88 h 168"/>
                <a:gd name="T86" fmla="*/ 136 w 173"/>
                <a:gd name="T87" fmla="*/ 47 h 168"/>
                <a:gd name="T88" fmla="*/ 142 w 173"/>
                <a:gd name="T89" fmla="*/ 0 h 168"/>
                <a:gd name="T90" fmla="*/ 166 w 173"/>
                <a:gd name="T91" fmla="*/ 0 h 168"/>
                <a:gd name="T92" fmla="*/ 182 w 173"/>
                <a:gd name="T93" fmla="*/ 0 h 168"/>
                <a:gd name="T94" fmla="*/ 182 w 173"/>
                <a:gd name="T95" fmla="*/ 23 h 168"/>
                <a:gd name="T96" fmla="*/ 182 w 173"/>
                <a:gd name="T97" fmla="*/ 23 h 168"/>
                <a:gd name="T98" fmla="*/ 188 w 173"/>
                <a:gd name="T99" fmla="*/ 47 h 168"/>
                <a:gd name="T100" fmla="*/ 182 w 173"/>
                <a:gd name="T101" fmla="*/ 47 h 168"/>
                <a:gd name="T102" fmla="*/ 175 w 173"/>
                <a:gd name="T103" fmla="*/ 47 h 168"/>
                <a:gd name="T104" fmla="*/ 182 w 173"/>
                <a:gd name="T105" fmla="*/ 68 h 168"/>
                <a:gd name="T106" fmla="*/ 194 w 173"/>
                <a:gd name="T107" fmla="*/ 158 h 168"/>
                <a:gd name="T108" fmla="*/ 188 w 173"/>
                <a:gd name="T109" fmla="*/ 179 h 168"/>
                <a:gd name="T110" fmla="*/ 200 w 173"/>
                <a:gd name="T111" fmla="*/ 225 h 168"/>
                <a:gd name="T112" fmla="*/ 207 w 173"/>
                <a:gd name="T113" fmla="*/ 241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p>
          </p:txBody>
        </p:sp>
        <p:sp>
          <p:nvSpPr>
            <p:cNvPr id="13331" name="Freeform 37"/>
            <p:cNvSpPr>
              <a:spLocks noChangeAspect="1"/>
            </p:cNvSpPr>
            <p:nvPr/>
          </p:nvSpPr>
          <p:spPr bwMode="auto">
            <a:xfrm>
              <a:off x="4219" y="2489"/>
              <a:ext cx="195" cy="257"/>
            </a:xfrm>
            <a:custGeom>
              <a:avLst/>
              <a:gdLst>
                <a:gd name="T0" fmla="*/ 240 w 191"/>
                <a:gd name="T1" fmla="*/ 649 h 228"/>
                <a:gd name="T2" fmla="*/ 240 w 191"/>
                <a:gd name="T3" fmla="*/ 649 h 228"/>
                <a:gd name="T4" fmla="*/ 240 w 191"/>
                <a:gd name="T5" fmla="*/ 739 h 228"/>
                <a:gd name="T6" fmla="*/ 232 w 191"/>
                <a:gd name="T7" fmla="*/ 853 h 228"/>
                <a:gd name="T8" fmla="*/ 225 w 191"/>
                <a:gd name="T9" fmla="*/ 803 h 228"/>
                <a:gd name="T10" fmla="*/ 217 w 191"/>
                <a:gd name="T11" fmla="*/ 828 h 228"/>
                <a:gd name="T12" fmla="*/ 210 w 191"/>
                <a:gd name="T13" fmla="*/ 828 h 228"/>
                <a:gd name="T14" fmla="*/ 210 w 191"/>
                <a:gd name="T15" fmla="*/ 853 h 228"/>
                <a:gd name="T16" fmla="*/ 186 w 191"/>
                <a:gd name="T17" fmla="*/ 786 h 228"/>
                <a:gd name="T18" fmla="*/ 178 w 191"/>
                <a:gd name="T19" fmla="*/ 739 h 228"/>
                <a:gd name="T20" fmla="*/ 164 w 191"/>
                <a:gd name="T21" fmla="*/ 712 h 228"/>
                <a:gd name="T22" fmla="*/ 151 w 191"/>
                <a:gd name="T23" fmla="*/ 673 h 228"/>
                <a:gd name="T24" fmla="*/ 142 w 191"/>
                <a:gd name="T25" fmla="*/ 627 h 228"/>
                <a:gd name="T26" fmla="*/ 133 w 191"/>
                <a:gd name="T27" fmla="*/ 582 h 228"/>
                <a:gd name="T28" fmla="*/ 117 w 191"/>
                <a:gd name="T29" fmla="*/ 516 h 228"/>
                <a:gd name="T30" fmla="*/ 117 w 191"/>
                <a:gd name="T31" fmla="*/ 493 h 228"/>
                <a:gd name="T32" fmla="*/ 105 w 191"/>
                <a:gd name="T33" fmla="*/ 447 h 228"/>
                <a:gd name="T34" fmla="*/ 99 w 191"/>
                <a:gd name="T35" fmla="*/ 406 h 228"/>
                <a:gd name="T36" fmla="*/ 92 w 191"/>
                <a:gd name="T37" fmla="*/ 334 h 228"/>
                <a:gd name="T38" fmla="*/ 80 w 191"/>
                <a:gd name="T39" fmla="*/ 291 h 228"/>
                <a:gd name="T40" fmla="*/ 64 w 191"/>
                <a:gd name="T41" fmla="*/ 243 h 228"/>
                <a:gd name="T42" fmla="*/ 53 w 191"/>
                <a:gd name="T43" fmla="*/ 180 h 228"/>
                <a:gd name="T44" fmla="*/ 35 w 191"/>
                <a:gd name="T45" fmla="*/ 139 h 228"/>
                <a:gd name="T46" fmla="*/ 12 w 191"/>
                <a:gd name="T47" fmla="*/ 88 h 228"/>
                <a:gd name="T48" fmla="*/ 0 w 191"/>
                <a:gd name="T49" fmla="*/ 0 h 228"/>
                <a:gd name="T50" fmla="*/ 12 w 191"/>
                <a:gd name="T51" fmla="*/ 0 h 228"/>
                <a:gd name="T52" fmla="*/ 35 w 191"/>
                <a:gd name="T53" fmla="*/ 0 h 228"/>
                <a:gd name="T54" fmla="*/ 53 w 191"/>
                <a:gd name="T55" fmla="*/ 23 h 228"/>
                <a:gd name="T56" fmla="*/ 64 w 191"/>
                <a:gd name="T57" fmla="*/ 88 h 228"/>
                <a:gd name="T58" fmla="*/ 70 w 191"/>
                <a:gd name="T59" fmla="*/ 112 h 228"/>
                <a:gd name="T60" fmla="*/ 111 w 191"/>
                <a:gd name="T61" fmla="*/ 203 h 228"/>
                <a:gd name="T62" fmla="*/ 124 w 191"/>
                <a:gd name="T63" fmla="*/ 269 h 228"/>
                <a:gd name="T64" fmla="*/ 124 w 191"/>
                <a:gd name="T65" fmla="*/ 243 h 228"/>
                <a:gd name="T66" fmla="*/ 151 w 191"/>
                <a:gd name="T67" fmla="*/ 291 h 228"/>
                <a:gd name="T68" fmla="*/ 158 w 191"/>
                <a:gd name="T69" fmla="*/ 334 h 228"/>
                <a:gd name="T70" fmla="*/ 178 w 191"/>
                <a:gd name="T71" fmla="*/ 383 h 228"/>
                <a:gd name="T72" fmla="*/ 178 w 191"/>
                <a:gd name="T73" fmla="*/ 383 h 228"/>
                <a:gd name="T74" fmla="*/ 194 w 191"/>
                <a:gd name="T75" fmla="*/ 406 h 228"/>
                <a:gd name="T76" fmla="*/ 186 w 191"/>
                <a:gd name="T77" fmla="*/ 424 h 228"/>
                <a:gd name="T78" fmla="*/ 186 w 191"/>
                <a:gd name="T79" fmla="*/ 447 h 228"/>
                <a:gd name="T80" fmla="*/ 186 w 191"/>
                <a:gd name="T81" fmla="*/ 447 h 228"/>
                <a:gd name="T82" fmla="*/ 186 w 191"/>
                <a:gd name="T83" fmla="*/ 470 h 228"/>
                <a:gd name="T84" fmla="*/ 202 w 191"/>
                <a:gd name="T85" fmla="*/ 493 h 228"/>
                <a:gd name="T86" fmla="*/ 210 w 191"/>
                <a:gd name="T87" fmla="*/ 538 h 228"/>
                <a:gd name="T88" fmla="*/ 217 w 191"/>
                <a:gd name="T89" fmla="*/ 559 h 228"/>
                <a:gd name="T90" fmla="*/ 217 w 191"/>
                <a:gd name="T91" fmla="*/ 582 h 228"/>
                <a:gd name="T92" fmla="*/ 232 w 191"/>
                <a:gd name="T93" fmla="*/ 582 h 228"/>
                <a:gd name="T94" fmla="*/ 240 w 191"/>
                <a:gd name="T95" fmla="*/ 649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p>
          </p:txBody>
        </p:sp>
        <p:sp>
          <p:nvSpPr>
            <p:cNvPr id="13332" name="Freeform 38"/>
            <p:cNvSpPr>
              <a:spLocks noChangeAspect="1"/>
            </p:cNvSpPr>
            <p:nvPr/>
          </p:nvSpPr>
          <p:spPr bwMode="auto">
            <a:xfrm>
              <a:off x="4861" y="2624"/>
              <a:ext cx="176" cy="195"/>
            </a:xfrm>
            <a:custGeom>
              <a:avLst/>
              <a:gdLst>
                <a:gd name="T0" fmla="*/ 157 w 173"/>
                <a:gd name="T1" fmla="*/ 538 h 173"/>
                <a:gd name="T2" fmla="*/ 157 w 173"/>
                <a:gd name="T3" fmla="*/ 538 h 173"/>
                <a:gd name="T4" fmla="*/ 157 w 173"/>
                <a:gd name="T5" fmla="*/ 578 h 173"/>
                <a:gd name="T6" fmla="*/ 166 w 173"/>
                <a:gd name="T7" fmla="*/ 556 h 173"/>
                <a:gd name="T8" fmla="*/ 182 w 173"/>
                <a:gd name="T9" fmla="*/ 556 h 173"/>
                <a:gd name="T10" fmla="*/ 188 w 173"/>
                <a:gd name="T11" fmla="*/ 599 h 173"/>
                <a:gd name="T12" fmla="*/ 200 w 173"/>
                <a:gd name="T13" fmla="*/ 647 h 173"/>
                <a:gd name="T14" fmla="*/ 200 w 173"/>
                <a:gd name="T15" fmla="*/ 578 h 173"/>
                <a:gd name="T16" fmla="*/ 200 w 173"/>
                <a:gd name="T17" fmla="*/ 516 h 173"/>
                <a:gd name="T18" fmla="*/ 200 w 173"/>
                <a:gd name="T19" fmla="*/ 470 h 173"/>
                <a:gd name="T20" fmla="*/ 207 w 173"/>
                <a:gd name="T21" fmla="*/ 406 h 173"/>
                <a:gd name="T22" fmla="*/ 207 w 173"/>
                <a:gd name="T23" fmla="*/ 333 h 173"/>
                <a:gd name="T24" fmla="*/ 207 w 173"/>
                <a:gd name="T25" fmla="*/ 227 h 173"/>
                <a:gd name="T26" fmla="*/ 207 w 173"/>
                <a:gd name="T27" fmla="*/ 158 h 173"/>
                <a:gd name="T28" fmla="*/ 194 w 173"/>
                <a:gd name="T29" fmla="*/ 139 h 173"/>
                <a:gd name="T30" fmla="*/ 175 w 173"/>
                <a:gd name="T31" fmla="*/ 112 h 173"/>
                <a:gd name="T32" fmla="*/ 141 w 173"/>
                <a:gd name="T33" fmla="*/ 68 h 173"/>
                <a:gd name="T34" fmla="*/ 129 w 173"/>
                <a:gd name="T35" fmla="*/ 112 h 173"/>
                <a:gd name="T36" fmla="*/ 111 w 173"/>
                <a:gd name="T37" fmla="*/ 139 h 173"/>
                <a:gd name="T38" fmla="*/ 82 w 173"/>
                <a:gd name="T39" fmla="*/ 227 h 173"/>
                <a:gd name="T40" fmla="*/ 76 w 173"/>
                <a:gd name="T41" fmla="*/ 180 h 173"/>
                <a:gd name="T42" fmla="*/ 70 w 173"/>
                <a:gd name="T43" fmla="*/ 158 h 173"/>
                <a:gd name="T44" fmla="*/ 70 w 173"/>
                <a:gd name="T45" fmla="*/ 158 h 173"/>
                <a:gd name="T46" fmla="*/ 65 w 173"/>
                <a:gd name="T47" fmla="*/ 88 h 173"/>
                <a:gd name="T48" fmla="*/ 65 w 173"/>
                <a:gd name="T49" fmla="*/ 47 h 173"/>
                <a:gd name="T50" fmla="*/ 65 w 173"/>
                <a:gd name="T51" fmla="*/ 23 h 173"/>
                <a:gd name="T52" fmla="*/ 18 w 173"/>
                <a:gd name="T53" fmla="*/ 0 h 173"/>
                <a:gd name="T54" fmla="*/ 6 w 173"/>
                <a:gd name="T55" fmla="*/ 23 h 173"/>
                <a:gd name="T56" fmla="*/ 0 w 173"/>
                <a:gd name="T57" fmla="*/ 68 h 173"/>
                <a:gd name="T58" fmla="*/ 12 w 173"/>
                <a:gd name="T59" fmla="*/ 88 h 173"/>
                <a:gd name="T60" fmla="*/ 24 w 173"/>
                <a:gd name="T61" fmla="*/ 139 h 173"/>
                <a:gd name="T62" fmla="*/ 47 w 173"/>
                <a:gd name="T63" fmla="*/ 139 h 173"/>
                <a:gd name="T64" fmla="*/ 59 w 173"/>
                <a:gd name="T65" fmla="*/ 139 h 173"/>
                <a:gd name="T66" fmla="*/ 59 w 173"/>
                <a:gd name="T67" fmla="*/ 139 h 173"/>
                <a:gd name="T68" fmla="*/ 59 w 173"/>
                <a:gd name="T69" fmla="*/ 158 h 173"/>
                <a:gd name="T70" fmla="*/ 53 w 173"/>
                <a:gd name="T71" fmla="*/ 158 h 173"/>
                <a:gd name="T72" fmla="*/ 53 w 173"/>
                <a:gd name="T73" fmla="*/ 158 h 173"/>
                <a:gd name="T74" fmla="*/ 24 w 173"/>
                <a:gd name="T75" fmla="*/ 158 h 173"/>
                <a:gd name="T76" fmla="*/ 18 w 173"/>
                <a:gd name="T77" fmla="*/ 180 h 173"/>
                <a:gd name="T78" fmla="*/ 41 w 173"/>
                <a:gd name="T79" fmla="*/ 227 h 173"/>
                <a:gd name="T80" fmla="*/ 41 w 173"/>
                <a:gd name="T81" fmla="*/ 243 h 173"/>
                <a:gd name="T82" fmla="*/ 47 w 173"/>
                <a:gd name="T83" fmla="*/ 269 h 173"/>
                <a:gd name="T84" fmla="*/ 59 w 173"/>
                <a:gd name="T85" fmla="*/ 180 h 173"/>
                <a:gd name="T86" fmla="*/ 59 w 173"/>
                <a:gd name="T87" fmla="*/ 227 h 173"/>
                <a:gd name="T88" fmla="*/ 70 w 173"/>
                <a:gd name="T89" fmla="*/ 243 h 173"/>
                <a:gd name="T90" fmla="*/ 76 w 173"/>
                <a:gd name="T91" fmla="*/ 243 h 173"/>
                <a:gd name="T92" fmla="*/ 76 w 173"/>
                <a:gd name="T93" fmla="*/ 269 h 173"/>
                <a:gd name="T94" fmla="*/ 111 w 173"/>
                <a:gd name="T95" fmla="*/ 313 h 173"/>
                <a:gd name="T96" fmla="*/ 123 w 173"/>
                <a:gd name="T97" fmla="*/ 333 h 173"/>
                <a:gd name="T98" fmla="*/ 135 w 173"/>
                <a:gd name="T99" fmla="*/ 360 h 173"/>
                <a:gd name="T100" fmla="*/ 141 w 173"/>
                <a:gd name="T101" fmla="*/ 383 h 173"/>
                <a:gd name="T102" fmla="*/ 157 w 173"/>
                <a:gd name="T103" fmla="*/ 470 h 173"/>
                <a:gd name="T104" fmla="*/ 166 w 173"/>
                <a:gd name="T105" fmla="*/ 470 h 173"/>
                <a:gd name="T106" fmla="*/ 148 w 173"/>
                <a:gd name="T107" fmla="*/ 493 h 173"/>
                <a:gd name="T108" fmla="*/ 166 w 173"/>
                <a:gd name="T109" fmla="*/ 493 h 173"/>
                <a:gd name="T110" fmla="*/ 157 w 173"/>
                <a:gd name="T111" fmla="*/ 493 h 173"/>
                <a:gd name="T112" fmla="*/ 157 w 173"/>
                <a:gd name="T113" fmla="*/ 516 h 173"/>
                <a:gd name="T114" fmla="*/ 141 w 173"/>
                <a:gd name="T115" fmla="*/ 516 h 173"/>
                <a:gd name="T116" fmla="*/ 129 w 173"/>
                <a:gd name="T117" fmla="*/ 578 h 173"/>
                <a:gd name="T118" fmla="*/ 148 w 173"/>
                <a:gd name="T119" fmla="*/ 578 h 173"/>
                <a:gd name="T120" fmla="*/ 157 w 173"/>
                <a:gd name="T121" fmla="*/ 538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p>
          </p:txBody>
        </p:sp>
        <p:sp>
          <p:nvSpPr>
            <p:cNvPr id="13333" name="Freeform 39"/>
            <p:cNvSpPr>
              <a:spLocks noChangeAspect="1"/>
            </p:cNvSpPr>
            <p:nvPr/>
          </p:nvSpPr>
          <p:spPr bwMode="auto">
            <a:xfrm>
              <a:off x="4644" y="2577"/>
              <a:ext cx="115" cy="162"/>
            </a:xfrm>
            <a:custGeom>
              <a:avLst/>
              <a:gdLst>
                <a:gd name="T0" fmla="*/ 125 w 114"/>
                <a:gd name="T1" fmla="*/ 0 h 144"/>
                <a:gd name="T2" fmla="*/ 119 w 114"/>
                <a:gd name="T3" fmla="*/ 0 h 144"/>
                <a:gd name="T4" fmla="*/ 101 w 114"/>
                <a:gd name="T5" fmla="*/ 47 h 144"/>
                <a:gd name="T6" fmla="*/ 48 w 114"/>
                <a:gd name="T7" fmla="*/ 23 h 144"/>
                <a:gd name="T8" fmla="*/ 36 w 114"/>
                <a:gd name="T9" fmla="*/ 23 h 144"/>
                <a:gd name="T10" fmla="*/ 30 w 114"/>
                <a:gd name="T11" fmla="*/ 68 h 144"/>
                <a:gd name="T12" fmla="*/ 24 w 114"/>
                <a:gd name="T13" fmla="*/ 47 h 144"/>
                <a:gd name="T14" fmla="*/ 18 w 114"/>
                <a:gd name="T15" fmla="*/ 111 h 144"/>
                <a:gd name="T16" fmla="*/ 18 w 114"/>
                <a:gd name="T17" fmla="*/ 179 h 144"/>
                <a:gd name="T18" fmla="*/ 18 w 114"/>
                <a:gd name="T19" fmla="*/ 179 h 144"/>
                <a:gd name="T20" fmla="*/ 6 w 114"/>
                <a:gd name="T21" fmla="*/ 241 h 144"/>
                <a:gd name="T22" fmla="*/ 0 w 114"/>
                <a:gd name="T23" fmla="*/ 307 h 144"/>
                <a:gd name="T24" fmla="*/ 0 w 114"/>
                <a:gd name="T25" fmla="*/ 372 h 144"/>
                <a:gd name="T26" fmla="*/ 12 w 114"/>
                <a:gd name="T27" fmla="*/ 372 h 144"/>
                <a:gd name="T28" fmla="*/ 12 w 114"/>
                <a:gd name="T29" fmla="*/ 437 h 144"/>
                <a:gd name="T30" fmla="*/ 6 w 114"/>
                <a:gd name="T31" fmla="*/ 487 h 144"/>
                <a:gd name="T32" fmla="*/ 12 w 114"/>
                <a:gd name="T33" fmla="*/ 528 h 144"/>
                <a:gd name="T34" fmla="*/ 24 w 114"/>
                <a:gd name="T35" fmla="*/ 528 h 144"/>
                <a:gd name="T36" fmla="*/ 24 w 114"/>
                <a:gd name="T37" fmla="*/ 437 h 144"/>
                <a:gd name="T38" fmla="*/ 24 w 114"/>
                <a:gd name="T39" fmla="*/ 330 h 144"/>
                <a:gd name="T40" fmla="*/ 36 w 114"/>
                <a:gd name="T41" fmla="*/ 307 h 144"/>
                <a:gd name="T42" fmla="*/ 36 w 114"/>
                <a:gd name="T43" fmla="*/ 351 h 144"/>
                <a:gd name="T44" fmla="*/ 36 w 114"/>
                <a:gd name="T45" fmla="*/ 395 h 144"/>
                <a:gd name="T46" fmla="*/ 48 w 114"/>
                <a:gd name="T47" fmla="*/ 417 h 144"/>
                <a:gd name="T48" fmla="*/ 48 w 114"/>
                <a:gd name="T49" fmla="*/ 464 h 144"/>
                <a:gd name="T50" fmla="*/ 54 w 114"/>
                <a:gd name="T51" fmla="*/ 464 h 144"/>
                <a:gd name="T52" fmla="*/ 77 w 114"/>
                <a:gd name="T53" fmla="*/ 437 h 144"/>
                <a:gd name="T54" fmla="*/ 83 w 114"/>
                <a:gd name="T55" fmla="*/ 417 h 144"/>
                <a:gd name="T56" fmla="*/ 71 w 114"/>
                <a:gd name="T57" fmla="*/ 372 h 144"/>
                <a:gd name="T58" fmla="*/ 71 w 114"/>
                <a:gd name="T59" fmla="*/ 351 h 144"/>
                <a:gd name="T60" fmla="*/ 42 w 114"/>
                <a:gd name="T61" fmla="*/ 241 h 144"/>
                <a:gd name="T62" fmla="*/ 54 w 114"/>
                <a:gd name="T63" fmla="*/ 241 h 144"/>
                <a:gd name="T64" fmla="*/ 77 w 114"/>
                <a:gd name="T65" fmla="*/ 225 h 144"/>
                <a:gd name="T66" fmla="*/ 89 w 114"/>
                <a:gd name="T67" fmla="*/ 179 h 144"/>
                <a:gd name="T68" fmla="*/ 89 w 114"/>
                <a:gd name="T69" fmla="*/ 179 h 144"/>
                <a:gd name="T70" fmla="*/ 89 w 114"/>
                <a:gd name="T71" fmla="*/ 158 h 144"/>
                <a:gd name="T72" fmla="*/ 83 w 114"/>
                <a:gd name="T73" fmla="*/ 179 h 144"/>
                <a:gd name="T74" fmla="*/ 48 w 114"/>
                <a:gd name="T75" fmla="*/ 179 h 144"/>
                <a:gd name="T76" fmla="*/ 36 w 114"/>
                <a:gd name="T77" fmla="*/ 225 h 144"/>
                <a:gd name="T78" fmla="*/ 24 w 114"/>
                <a:gd name="T79" fmla="*/ 158 h 144"/>
                <a:gd name="T80" fmla="*/ 30 w 114"/>
                <a:gd name="T81" fmla="*/ 88 h 144"/>
                <a:gd name="T82" fmla="*/ 54 w 114"/>
                <a:gd name="T83" fmla="*/ 88 h 144"/>
                <a:gd name="T84" fmla="*/ 89 w 114"/>
                <a:gd name="T85" fmla="*/ 88 h 144"/>
                <a:gd name="T86" fmla="*/ 113 w 114"/>
                <a:gd name="T87" fmla="*/ 68 h 144"/>
                <a:gd name="T88" fmla="*/ 125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p>
          </p:txBody>
        </p:sp>
        <p:sp>
          <p:nvSpPr>
            <p:cNvPr id="13334" name="Freeform 40"/>
            <p:cNvSpPr>
              <a:spLocks noChangeAspect="1"/>
            </p:cNvSpPr>
            <p:nvPr/>
          </p:nvSpPr>
          <p:spPr bwMode="auto">
            <a:xfrm>
              <a:off x="4402" y="2746"/>
              <a:ext cx="157" cy="60"/>
            </a:xfrm>
            <a:custGeom>
              <a:avLst/>
              <a:gdLst>
                <a:gd name="T0" fmla="*/ 167 w 156"/>
                <a:gd name="T1" fmla="*/ 207 h 53"/>
                <a:gd name="T2" fmla="*/ 167 w 156"/>
                <a:gd name="T3" fmla="*/ 207 h 53"/>
                <a:gd name="T4" fmla="*/ 167 w 156"/>
                <a:gd name="T5" fmla="*/ 142 h 53"/>
                <a:gd name="T6" fmla="*/ 155 w 156"/>
                <a:gd name="T7" fmla="*/ 142 h 53"/>
                <a:gd name="T8" fmla="*/ 143 w 156"/>
                <a:gd name="T9" fmla="*/ 142 h 53"/>
                <a:gd name="T10" fmla="*/ 137 w 156"/>
                <a:gd name="T11" fmla="*/ 96 h 53"/>
                <a:gd name="T12" fmla="*/ 119 w 156"/>
                <a:gd name="T13" fmla="*/ 69 h 53"/>
                <a:gd name="T14" fmla="*/ 107 w 156"/>
                <a:gd name="T15" fmla="*/ 48 h 53"/>
                <a:gd name="T16" fmla="*/ 101 w 156"/>
                <a:gd name="T17" fmla="*/ 69 h 53"/>
                <a:gd name="T18" fmla="*/ 60 w 156"/>
                <a:gd name="T19" fmla="*/ 69 h 53"/>
                <a:gd name="T20" fmla="*/ 54 w 156"/>
                <a:gd name="T21" fmla="*/ 48 h 53"/>
                <a:gd name="T22" fmla="*/ 36 w 156"/>
                <a:gd name="T23" fmla="*/ 0 h 53"/>
                <a:gd name="T24" fmla="*/ 12 w 156"/>
                <a:gd name="T25" fmla="*/ 0 h 53"/>
                <a:gd name="T26" fmla="*/ 6 w 156"/>
                <a:gd name="T27" fmla="*/ 48 h 53"/>
                <a:gd name="T28" fmla="*/ 0 w 156"/>
                <a:gd name="T29" fmla="*/ 69 h 53"/>
                <a:gd name="T30" fmla="*/ 18 w 156"/>
                <a:gd name="T31" fmla="*/ 96 h 53"/>
                <a:gd name="T32" fmla="*/ 18 w 156"/>
                <a:gd name="T33" fmla="*/ 96 h 53"/>
                <a:gd name="T34" fmla="*/ 36 w 156"/>
                <a:gd name="T35" fmla="*/ 114 h 53"/>
                <a:gd name="T36" fmla="*/ 54 w 156"/>
                <a:gd name="T37" fmla="*/ 142 h 53"/>
                <a:gd name="T38" fmla="*/ 66 w 156"/>
                <a:gd name="T39" fmla="*/ 161 h 53"/>
                <a:gd name="T40" fmla="*/ 95 w 156"/>
                <a:gd name="T41" fmla="*/ 161 h 53"/>
                <a:gd name="T42" fmla="*/ 119 w 156"/>
                <a:gd name="T43" fmla="*/ 183 h 53"/>
                <a:gd name="T44" fmla="*/ 143 w 156"/>
                <a:gd name="T45" fmla="*/ 183 h 53"/>
                <a:gd name="T46" fmla="*/ 155 w 156"/>
                <a:gd name="T47" fmla="*/ 207 h 53"/>
                <a:gd name="T48" fmla="*/ 167 w 156"/>
                <a:gd name="T49" fmla="*/ 20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p>
          </p:txBody>
        </p:sp>
        <p:sp>
          <p:nvSpPr>
            <p:cNvPr id="13335" name="Freeform 41"/>
            <p:cNvSpPr>
              <a:spLocks noChangeAspect="1"/>
            </p:cNvSpPr>
            <p:nvPr/>
          </p:nvSpPr>
          <p:spPr bwMode="auto">
            <a:xfrm>
              <a:off x="4716" y="2799"/>
              <a:ext cx="73" cy="47"/>
            </a:xfrm>
            <a:custGeom>
              <a:avLst/>
              <a:gdLst>
                <a:gd name="T0" fmla="*/ 83 w 72"/>
                <a:gd name="T1" fmla="*/ 0 h 42"/>
                <a:gd name="T2" fmla="*/ 53 w 72"/>
                <a:gd name="T3" fmla="*/ 21 h 42"/>
                <a:gd name="T4" fmla="*/ 12 w 72"/>
                <a:gd name="T5" fmla="*/ 62 h 42"/>
                <a:gd name="T6" fmla="*/ 0 w 72"/>
                <a:gd name="T7" fmla="*/ 123 h 42"/>
                <a:gd name="T8" fmla="*/ 0 w 72"/>
                <a:gd name="T9" fmla="*/ 123 h 42"/>
                <a:gd name="T10" fmla="*/ 6 w 72"/>
                <a:gd name="T11" fmla="*/ 145 h 42"/>
                <a:gd name="T12" fmla="*/ 24 w 72"/>
                <a:gd name="T13" fmla="*/ 105 h 42"/>
                <a:gd name="T14" fmla="*/ 59 w 72"/>
                <a:gd name="T15" fmla="*/ 43 h 42"/>
                <a:gd name="T16" fmla="*/ 83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p>
          </p:txBody>
        </p:sp>
        <p:sp>
          <p:nvSpPr>
            <p:cNvPr id="13336" name="Freeform 42"/>
            <p:cNvSpPr>
              <a:spLocks noChangeAspect="1"/>
            </p:cNvSpPr>
            <p:nvPr/>
          </p:nvSpPr>
          <p:spPr bwMode="auto">
            <a:xfrm>
              <a:off x="4801" y="2564"/>
              <a:ext cx="24" cy="67"/>
            </a:xfrm>
            <a:custGeom>
              <a:avLst/>
              <a:gdLst>
                <a:gd name="T0" fmla="*/ 24 w 24"/>
                <a:gd name="T1" fmla="*/ 143 h 60"/>
                <a:gd name="T2" fmla="*/ 12 w 24"/>
                <a:gd name="T3" fmla="*/ 82 h 60"/>
                <a:gd name="T4" fmla="*/ 18 w 24"/>
                <a:gd name="T5" fmla="*/ 61 h 60"/>
                <a:gd name="T6" fmla="*/ 12 w 24"/>
                <a:gd name="T7" fmla="*/ 40 h 60"/>
                <a:gd name="T8" fmla="*/ 6 w 24"/>
                <a:gd name="T9" fmla="*/ 61 h 60"/>
                <a:gd name="T10" fmla="*/ 0 w 24"/>
                <a:gd name="T11" fmla="*/ 103 h 60"/>
                <a:gd name="T12" fmla="*/ 0 w 24"/>
                <a:gd name="T13" fmla="*/ 82 h 60"/>
                <a:gd name="T14" fmla="*/ 6 w 24"/>
                <a:gd name="T15" fmla="*/ 21 h 60"/>
                <a:gd name="T16" fmla="*/ 6 w 24"/>
                <a:gd name="T17" fmla="*/ 0 h 60"/>
                <a:gd name="T18" fmla="*/ 0 w 24"/>
                <a:gd name="T19" fmla="*/ 40 h 60"/>
                <a:gd name="T20" fmla="*/ 0 w 24"/>
                <a:gd name="T21" fmla="*/ 103 h 60"/>
                <a:gd name="T22" fmla="*/ 0 w 24"/>
                <a:gd name="T23" fmla="*/ 143 h 60"/>
                <a:gd name="T24" fmla="*/ 12 w 24"/>
                <a:gd name="T25" fmla="*/ 203 h 60"/>
                <a:gd name="T26" fmla="*/ 6 w 24"/>
                <a:gd name="T27" fmla="*/ 121 h 60"/>
                <a:gd name="T28" fmla="*/ 24 w 24"/>
                <a:gd name="T29" fmla="*/ 143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p>
          </p:txBody>
        </p:sp>
        <p:sp>
          <p:nvSpPr>
            <p:cNvPr id="13337" name="Freeform 43"/>
            <p:cNvSpPr>
              <a:spLocks noChangeAspect="1"/>
            </p:cNvSpPr>
            <p:nvPr/>
          </p:nvSpPr>
          <p:spPr bwMode="auto">
            <a:xfrm>
              <a:off x="4807" y="2678"/>
              <a:ext cx="49" cy="21"/>
            </a:xfrm>
            <a:custGeom>
              <a:avLst/>
              <a:gdLst>
                <a:gd name="T0" fmla="*/ 59 w 48"/>
                <a:gd name="T1" fmla="*/ 65 h 18"/>
                <a:gd name="T2" fmla="*/ 59 w 48"/>
                <a:gd name="T3" fmla="*/ 103 h 18"/>
                <a:gd name="T4" fmla="*/ 35 w 48"/>
                <a:gd name="T5" fmla="*/ 34 h 18"/>
                <a:gd name="T6" fmla="*/ 12 w 48"/>
                <a:gd name="T7" fmla="*/ 65 h 18"/>
                <a:gd name="T8" fmla="*/ 0 w 48"/>
                <a:gd name="T9" fmla="*/ 34 h 18"/>
                <a:gd name="T10" fmla="*/ 0 w 48"/>
                <a:gd name="T11" fmla="*/ 65 h 18"/>
                <a:gd name="T12" fmla="*/ 0 w 48"/>
                <a:gd name="T13" fmla="*/ 0 h 18"/>
                <a:gd name="T14" fmla="*/ 12 w 48"/>
                <a:gd name="T15" fmla="*/ 0 h 18"/>
                <a:gd name="T16" fmla="*/ 53 w 48"/>
                <a:gd name="T17" fmla="*/ 0 h 18"/>
                <a:gd name="T18" fmla="*/ 59 w 48"/>
                <a:gd name="T19" fmla="*/ 6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3338" name="Freeform 44"/>
            <p:cNvSpPr>
              <a:spLocks noChangeAspect="1"/>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17 h 12"/>
                <a:gd name="T8" fmla="*/ 36 w 54"/>
                <a:gd name="T9" fmla="*/ 17 h 12"/>
                <a:gd name="T10" fmla="*/ 24 w 54"/>
                <a:gd name="T11" fmla="*/ 0 h 12"/>
                <a:gd name="T12" fmla="*/ 6 w 54"/>
                <a:gd name="T13" fmla="*/ 0 h 12"/>
                <a:gd name="T14" fmla="*/ 0 w 54"/>
                <a:gd name="T15" fmla="*/ 17 h 12"/>
                <a:gd name="T16" fmla="*/ 6 w 54"/>
                <a:gd name="T17" fmla="*/ 28 h 12"/>
                <a:gd name="T18" fmla="*/ 24 w 54"/>
                <a:gd name="T19" fmla="*/ 28 h 12"/>
                <a:gd name="T20" fmla="*/ 42 w 54"/>
                <a:gd name="T21" fmla="*/ 17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p>
          </p:txBody>
        </p:sp>
        <p:sp>
          <p:nvSpPr>
            <p:cNvPr id="13339" name="Freeform 45"/>
            <p:cNvSpPr>
              <a:spLocks noChangeAspect="1"/>
            </p:cNvSpPr>
            <p:nvPr/>
          </p:nvSpPr>
          <p:spPr bwMode="auto">
            <a:xfrm>
              <a:off x="4402" y="2645"/>
              <a:ext cx="29" cy="33"/>
            </a:xfrm>
            <a:custGeom>
              <a:avLst/>
              <a:gdLst>
                <a:gd name="T0" fmla="*/ 19 w 30"/>
                <a:gd name="T1" fmla="*/ 69 h 30"/>
                <a:gd name="T2" fmla="*/ 15 w 30"/>
                <a:gd name="T3" fmla="*/ 85 h 30"/>
                <a:gd name="T4" fmla="*/ 12 w 30"/>
                <a:gd name="T5" fmla="*/ 69 h 30"/>
                <a:gd name="T6" fmla="*/ 6 w 30"/>
                <a:gd name="T7" fmla="*/ 34 h 30"/>
                <a:gd name="T8" fmla="*/ 0 w 30"/>
                <a:gd name="T9" fmla="*/ 34 h 30"/>
                <a:gd name="T10" fmla="*/ 6 w 30"/>
                <a:gd name="T11" fmla="*/ 19 h 30"/>
                <a:gd name="T12" fmla="*/ 12 w 30"/>
                <a:gd name="T13" fmla="*/ 0 h 30"/>
                <a:gd name="T14" fmla="*/ 15 w 30"/>
                <a:gd name="T15" fmla="*/ 52 h 30"/>
                <a:gd name="T16" fmla="*/ 19 w 30"/>
                <a:gd name="T17" fmla="*/ 6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3340" name="Freeform 46"/>
            <p:cNvSpPr>
              <a:spLocks noChangeAspect="1"/>
            </p:cNvSpPr>
            <p:nvPr/>
          </p:nvSpPr>
          <p:spPr bwMode="auto">
            <a:xfrm>
              <a:off x="4601" y="2792"/>
              <a:ext cx="43" cy="20"/>
            </a:xfrm>
            <a:custGeom>
              <a:avLst/>
              <a:gdLst>
                <a:gd name="T0" fmla="*/ 53 w 42"/>
                <a:gd name="T1" fmla="*/ 37 h 18"/>
                <a:gd name="T2" fmla="*/ 47 w 42"/>
                <a:gd name="T3" fmla="*/ 20 h 18"/>
                <a:gd name="T4" fmla="*/ 41 w 42"/>
                <a:gd name="T5" fmla="*/ 20 h 18"/>
                <a:gd name="T6" fmla="*/ 18 w 42"/>
                <a:gd name="T7" fmla="*/ 0 h 18"/>
                <a:gd name="T8" fmla="*/ 35 w 42"/>
                <a:gd name="T9" fmla="*/ 37 h 18"/>
                <a:gd name="T10" fmla="*/ 18 w 42"/>
                <a:gd name="T11" fmla="*/ 37 h 18"/>
                <a:gd name="T12" fmla="*/ 0 w 42"/>
                <a:gd name="T13" fmla="*/ 37 h 18"/>
                <a:gd name="T14" fmla="*/ 0 w 42"/>
                <a:gd name="T15" fmla="*/ 57 h 18"/>
                <a:gd name="T16" fmla="*/ 12 w 42"/>
                <a:gd name="T17" fmla="*/ 57 h 18"/>
                <a:gd name="T18" fmla="*/ 41 w 42"/>
                <a:gd name="T19" fmla="*/ 37 h 18"/>
                <a:gd name="T20" fmla="*/ 47 w 42"/>
                <a:gd name="T21" fmla="*/ 57 h 18"/>
                <a:gd name="T22" fmla="*/ 47 w 42"/>
                <a:gd name="T23" fmla="*/ 37 h 18"/>
                <a:gd name="T24" fmla="*/ 53 w 42"/>
                <a:gd name="T25" fmla="*/ 3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13341" name="Freeform 47"/>
            <p:cNvSpPr>
              <a:spLocks noChangeAspect="1"/>
            </p:cNvSpPr>
            <p:nvPr/>
          </p:nvSpPr>
          <p:spPr bwMode="auto">
            <a:xfrm>
              <a:off x="4637" y="2826"/>
              <a:ext cx="30" cy="13"/>
            </a:xfrm>
            <a:custGeom>
              <a:avLst/>
              <a:gdLst>
                <a:gd name="T0" fmla="*/ 30 w 30"/>
                <a:gd name="T1" fmla="*/ 28 h 12"/>
                <a:gd name="T2" fmla="*/ 18 w 30"/>
                <a:gd name="T3" fmla="*/ 28 h 12"/>
                <a:gd name="T4" fmla="*/ 6 w 30"/>
                <a:gd name="T5" fmla="*/ 17 h 12"/>
                <a:gd name="T6" fmla="*/ 0 w 30"/>
                <a:gd name="T7" fmla="*/ 0 h 12"/>
                <a:gd name="T8" fmla="*/ 18 w 30"/>
                <a:gd name="T9" fmla="*/ 0 h 12"/>
                <a:gd name="T10" fmla="*/ 30 w 30"/>
                <a:gd name="T11" fmla="*/ 2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3342" name="Freeform 48"/>
            <p:cNvSpPr>
              <a:spLocks noChangeAspect="1"/>
            </p:cNvSpPr>
            <p:nvPr/>
          </p:nvSpPr>
          <p:spPr bwMode="auto">
            <a:xfrm>
              <a:off x="4771" y="2678"/>
              <a:ext cx="24" cy="21"/>
            </a:xfrm>
            <a:custGeom>
              <a:avLst/>
              <a:gdLst>
                <a:gd name="T0" fmla="*/ 24 w 24"/>
                <a:gd name="T1" fmla="*/ 65 h 18"/>
                <a:gd name="T2" fmla="*/ 12 w 24"/>
                <a:gd name="T3" fmla="*/ 103 h 18"/>
                <a:gd name="T4" fmla="*/ 0 w 24"/>
                <a:gd name="T5" fmla="*/ 34 h 18"/>
                <a:gd name="T6" fmla="*/ 6 w 24"/>
                <a:gd name="T7" fmla="*/ 0 h 18"/>
                <a:gd name="T8" fmla="*/ 24 w 24"/>
                <a:gd name="T9" fmla="*/ 65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343" name="Freeform 49"/>
            <p:cNvSpPr>
              <a:spLocks noChangeAspect="1"/>
            </p:cNvSpPr>
            <p:nvPr/>
          </p:nvSpPr>
          <p:spPr bwMode="auto">
            <a:xfrm>
              <a:off x="4559" y="2792"/>
              <a:ext cx="24" cy="14"/>
            </a:xfrm>
            <a:custGeom>
              <a:avLst/>
              <a:gdLst>
                <a:gd name="T0" fmla="*/ 24 w 24"/>
                <a:gd name="T1" fmla="*/ 34 h 12"/>
                <a:gd name="T2" fmla="*/ 18 w 24"/>
                <a:gd name="T3" fmla="*/ 34 h 12"/>
                <a:gd name="T4" fmla="*/ 0 w 24"/>
                <a:gd name="T5" fmla="*/ 0 h 12"/>
                <a:gd name="T6" fmla="*/ 12 w 24"/>
                <a:gd name="T7" fmla="*/ 65 h 12"/>
                <a:gd name="T8" fmla="*/ 24 w 24"/>
                <a:gd name="T9" fmla="*/ 3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3344" name="Freeform 50"/>
            <p:cNvSpPr>
              <a:spLocks noChangeAspect="1"/>
            </p:cNvSpPr>
            <p:nvPr/>
          </p:nvSpPr>
          <p:spPr bwMode="auto">
            <a:xfrm>
              <a:off x="4255" y="2577"/>
              <a:ext cx="18" cy="20"/>
            </a:xfrm>
            <a:custGeom>
              <a:avLst/>
              <a:gdLst>
                <a:gd name="T0" fmla="*/ 30 w 17"/>
                <a:gd name="T1" fmla="*/ 37 h 18"/>
                <a:gd name="T2" fmla="*/ 22 w 17"/>
                <a:gd name="T3" fmla="*/ 57 h 18"/>
                <a:gd name="T4" fmla="*/ 0 w 17"/>
                <a:gd name="T5" fmla="*/ 20 h 18"/>
                <a:gd name="T6" fmla="*/ 6 w 17"/>
                <a:gd name="T7" fmla="*/ 0 h 18"/>
                <a:gd name="T8" fmla="*/ 30 w 17"/>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13345" name="Freeform 51"/>
            <p:cNvSpPr>
              <a:spLocks noChangeAspect="1"/>
            </p:cNvSpPr>
            <p:nvPr/>
          </p:nvSpPr>
          <p:spPr bwMode="auto">
            <a:xfrm>
              <a:off x="4590" y="2799"/>
              <a:ext cx="11" cy="13"/>
            </a:xfrm>
            <a:custGeom>
              <a:avLst/>
              <a:gdLst>
                <a:gd name="T0" fmla="*/ 11 w 11"/>
                <a:gd name="T1" fmla="*/ 0 h 12"/>
                <a:gd name="T2" fmla="*/ 5 w 11"/>
                <a:gd name="T3" fmla="*/ 0 h 12"/>
                <a:gd name="T4" fmla="*/ 0 w 11"/>
                <a:gd name="T5" fmla="*/ 17 h 12"/>
                <a:gd name="T6" fmla="*/ 5 w 11"/>
                <a:gd name="T7" fmla="*/ 28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13346" name="Freeform 52"/>
            <p:cNvSpPr>
              <a:spLocks noChangeAspect="1"/>
            </p:cNvSpPr>
            <p:nvPr/>
          </p:nvSpPr>
          <p:spPr bwMode="auto">
            <a:xfrm>
              <a:off x="4443" y="2672"/>
              <a:ext cx="13" cy="13"/>
            </a:xfrm>
            <a:custGeom>
              <a:avLst/>
              <a:gdLst>
                <a:gd name="T0" fmla="*/ 28 w 12"/>
                <a:gd name="T1" fmla="*/ 17 h 12"/>
                <a:gd name="T2" fmla="*/ 17 w 12"/>
                <a:gd name="T3" fmla="*/ 28 h 12"/>
                <a:gd name="T4" fmla="*/ 0 w 12"/>
                <a:gd name="T5" fmla="*/ 28 h 12"/>
                <a:gd name="T6" fmla="*/ 0 w 12"/>
                <a:gd name="T7" fmla="*/ 0 h 12"/>
                <a:gd name="T8" fmla="*/ 28 w 12"/>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3347" name="Freeform 53"/>
            <p:cNvSpPr>
              <a:spLocks noChangeAspect="1"/>
            </p:cNvSpPr>
            <p:nvPr/>
          </p:nvSpPr>
          <p:spPr bwMode="auto">
            <a:xfrm>
              <a:off x="4710" y="2712"/>
              <a:ext cx="6" cy="27"/>
            </a:xfrm>
            <a:custGeom>
              <a:avLst/>
              <a:gdLst>
                <a:gd name="T0" fmla="*/ 6 w 6"/>
                <a:gd name="T1" fmla="*/ 68 h 24"/>
                <a:gd name="T2" fmla="*/ 6 w 6"/>
                <a:gd name="T3" fmla="*/ 68 h 24"/>
                <a:gd name="T4" fmla="*/ 6 w 6"/>
                <a:gd name="T5" fmla="*/ 23 h 24"/>
                <a:gd name="T6" fmla="*/ 6 w 6"/>
                <a:gd name="T7" fmla="*/ 0 h 24"/>
                <a:gd name="T8" fmla="*/ 0 w 6"/>
                <a:gd name="T9" fmla="*/ 88 h 24"/>
                <a:gd name="T10" fmla="*/ 6 w 6"/>
                <a:gd name="T11" fmla="*/ 68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3348" name="Rectangle 54"/>
            <p:cNvSpPr>
              <a:spLocks noChangeAspect="1"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49" name="Freeform 55"/>
            <p:cNvSpPr>
              <a:spLocks noChangeAspect="1"/>
            </p:cNvSpPr>
            <p:nvPr/>
          </p:nvSpPr>
          <p:spPr bwMode="auto">
            <a:xfrm>
              <a:off x="4286" y="2631"/>
              <a:ext cx="11" cy="20"/>
            </a:xfrm>
            <a:custGeom>
              <a:avLst/>
              <a:gdLst>
                <a:gd name="T0" fmla="*/ 6 w 12"/>
                <a:gd name="T1" fmla="*/ 57 h 18"/>
                <a:gd name="T2" fmla="*/ 0 w 12"/>
                <a:gd name="T3" fmla="*/ 57 h 18"/>
                <a:gd name="T4" fmla="*/ 0 w 12"/>
                <a:gd name="T5" fmla="*/ 0 h 18"/>
                <a:gd name="T6" fmla="*/ 6 w 12"/>
                <a:gd name="T7" fmla="*/ 5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3350" name="Freeform 56"/>
            <p:cNvSpPr>
              <a:spLocks noChangeAspect="1"/>
            </p:cNvSpPr>
            <p:nvPr/>
          </p:nvSpPr>
          <p:spPr bwMode="auto">
            <a:xfrm>
              <a:off x="4703" y="2719"/>
              <a:ext cx="7" cy="13"/>
            </a:xfrm>
            <a:custGeom>
              <a:avLst/>
              <a:gdLst>
                <a:gd name="T0" fmla="*/ 34 w 6"/>
                <a:gd name="T1" fmla="*/ 17 h 12"/>
                <a:gd name="T2" fmla="*/ 34 w 6"/>
                <a:gd name="T3" fmla="*/ 0 h 12"/>
                <a:gd name="T4" fmla="*/ 34 w 6"/>
                <a:gd name="T5" fmla="*/ 0 h 12"/>
                <a:gd name="T6" fmla="*/ 0 w 6"/>
                <a:gd name="T7" fmla="*/ 28 h 12"/>
                <a:gd name="T8" fmla="*/ 34 w 6"/>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351" name="Freeform 57"/>
            <p:cNvSpPr>
              <a:spLocks noChangeAspect="1"/>
            </p:cNvSpPr>
            <p:nvPr/>
          </p:nvSpPr>
          <p:spPr bwMode="auto">
            <a:xfrm>
              <a:off x="4741" y="2651"/>
              <a:ext cx="18" cy="7"/>
            </a:xfrm>
            <a:custGeom>
              <a:avLst/>
              <a:gdLst>
                <a:gd name="T0" fmla="*/ 18 w 18"/>
                <a:gd name="T1" fmla="*/ 34 h 6"/>
                <a:gd name="T2" fmla="*/ 6 w 18"/>
                <a:gd name="T3" fmla="*/ 0 h 6"/>
                <a:gd name="T4" fmla="*/ 0 w 18"/>
                <a:gd name="T5" fmla="*/ 34 h 6"/>
                <a:gd name="T6" fmla="*/ 18 w 18"/>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3352" name="Freeform 58"/>
            <p:cNvSpPr>
              <a:spLocks noChangeAspect="1"/>
            </p:cNvSpPr>
            <p:nvPr/>
          </p:nvSpPr>
          <p:spPr bwMode="auto">
            <a:xfrm>
              <a:off x="4911" y="2753"/>
              <a:ext cx="5" cy="13"/>
            </a:xfrm>
            <a:custGeom>
              <a:avLst/>
              <a:gdLst>
                <a:gd name="T0" fmla="*/ 3 w 6"/>
                <a:gd name="T1" fmla="*/ 17 h 12"/>
                <a:gd name="T2" fmla="*/ 0 w 6"/>
                <a:gd name="T3" fmla="*/ 28 h 12"/>
                <a:gd name="T4" fmla="*/ 0 w 6"/>
                <a:gd name="T5" fmla="*/ 0 h 12"/>
                <a:gd name="T6" fmla="*/ 3 w 6"/>
                <a:gd name="T7" fmla="*/ 1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353" name="Freeform 59"/>
            <p:cNvSpPr>
              <a:spLocks noChangeAspect="1"/>
            </p:cNvSpPr>
            <p:nvPr/>
          </p:nvSpPr>
          <p:spPr bwMode="auto">
            <a:xfrm>
              <a:off x="4529" y="2766"/>
              <a:ext cx="23" cy="7"/>
            </a:xfrm>
            <a:custGeom>
              <a:avLst/>
              <a:gdLst>
                <a:gd name="T0" fmla="*/ 13 w 24"/>
                <a:gd name="T1" fmla="*/ 0 h 6"/>
                <a:gd name="T2" fmla="*/ 6 w 24"/>
                <a:gd name="T3" fmla="*/ 34 h 6"/>
                <a:gd name="T4" fmla="*/ 0 w 24"/>
                <a:gd name="T5" fmla="*/ 34 h 6"/>
                <a:gd name="T6" fmla="*/ 13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3354" name="Freeform 60"/>
            <p:cNvSpPr>
              <a:spLocks noChangeAspect="1"/>
            </p:cNvSpPr>
            <p:nvPr/>
          </p:nvSpPr>
          <p:spPr bwMode="auto">
            <a:xfrm>
              <a:off x="4559" y="2503"/>
              <a:ext cx="13" cy="20"/>
            </a:xfrm>
            <a:custGeom>
              <a:avLst/>
              <a:gdLst>
                <a:gd name="T0" fmla="*/ 17 w 12"/>
                <a:gd name="T1" fmla="*/ 57 h 18"/>
                <a:gd name="T2" fmla="*/ 0 w 12"/>
                <a:gd name="T3" fmla="*/ 20 h 18"/>
                <a:gd name="T4" fmla="*/ 28 w 12"/>
                <a:gd name="T5" fmla="*/ 0 h 18"/>
                <a:gd name="T6" fmla="*/ 28 w 12"/>
                <a:gd name="T7" fmla="*/ 0 h 18"/>
                <a:gd name="T8" fmla="*/ 28 w 12"/>
                <a:gd name="T9" fmla="*/ 37 h 18"/>
                <a:gd name="T10" fmla="*/ 17 w 12"/>
                <a:gd name="T11" fmla="*/ 5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3355" name="Freeform 61"/>
            <p:cNvSpPr>
              <a:spLocks noChangeAspect="1"/>
            </p:cNvSpPr>
            <p:nvPr/>
          </p:nvSpPr>
          <p:spPr bwMode="auto">
            <a:xfrm>
              <a:off x="5341" y="2455"/>
              <a:ext cx="1" cy="7"/>
            </a:xfrm>
            <a:custGeom>
              <a:avLst/>
              <a:gdLst>
                <a:gd name="T0" fmla="*/ 0 w 1"/>
                <a:gd name="T1" fmla="*/ 0 h 6"/>
                <a:gd name="T2" fmla="*/ 0 w 1"/>
                <a:gd name="T3" fmla="*/ 0 h 6"/>
                <a:gd name="T4" fmla="*/ 0 w 1"/>
                <a:gd name="T5" fmla="*/ 0 h 6"/>
                <a:gd name="T6" fmla="*/ 0 w 1"/>
                <a:gd name="T7" fmla="*/ 34 h 6"/>
                <a:gd name="T8" fmla="*/ 0 w 1"/>
                <a:gd name="T9" fmla="*/ 34 h 6"/>
                <a:gd name="T10" fmla="*/ 0 w 1"/>
                <a:gd name="T11" fmla="*/ 34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56" name="Freeform 62"/>
            <p:cNvSpPr>
              <a:spLocks noChangeAspect="1"/>
            </p:cNvSpPr>
            <p:nvPr/>
          </p:nvSpPr>
          <p:spPr bwMode="auto">
            <a:xfrm>
              <a:off x="5426" y="2489"/>
              <a:ext cx="1" cy="7"/>
            </a:xfrm>
            <a:custGeom>
              <a:avLst/>
              <a:gdLst>
                <a:gd name="T0" fmla="*/ 0 w 1"/>
                <a:gd name="T1" fmla="*/ 34 h 6"/>
                <a:gd name="T2" fmla="*/ 0 w 1"/>
                <a:gd name="T3" fmla="*/ 34 h 6"/>
                <a:gd name="T4" fmla="*/ 0 w 1"/>
                <a:gd name="T5" fmla="*/ 34 h 6"/>
                <a:gd name="T6" fmla="*/ 0 w 1"/>
                <a:gd name="T7" fmla="*/ 0 h 6"/>
                <a:gd name="T8" fmla="*/ 0 w 1"/>
                <a:gd name="T9" fmla="*/ 34 h 6"/>
                <a:gd name="T10" fmla="*/ 0 w 1"/>
                <a:gd name="T11" fmla="*/ 3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357" name="Freeform 63"/>
            <p:cNvSpPr>
              <a:spLocks noChangeAspect="1"/>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358" name="Freeform 64"/>
            <p:cNvSpPr>
              <a:spLocks noChangeAspect="1"/>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59" name="Freeform 65"/>
            <p:cNvSpPr>
              <a:spLocks noChangeAspect="1"/>
            </p:cNvSpPr>
            <p:nvPr/>
          </p:nvSpPr>
          <p:spPr bwMode="auto">
            <a:xfrm>
              <a:off x="5226" y="2442"/>
              <a:ext cx="1" cy="7"/>
            </a:xfrm>
            <a:custGeom>
              <a:avLst/>
              <a:gdLst>
                <a:gd name="T0" fmla="*/ 0 w 1"/>
                <a:gd name="T1" fmla="*/ 0 h 6"/>
                <a:gd name="T2" fmla="*/ 0 w 1"/>
                <a:gd name="T3" fmla="*/ 0 h 6"/>
                <a:gd name="T4" fmla="*/ 0 w 1"/>
                <a:gd name="T5" fmla="*/ 34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60" name="Freeform 66"/>
            <p:cNvSpPr>
              <a:spLocks noChangeAspect="1"/>
            </p:cNvSpPr>
            <p:nvPr/>
          </p:nvSpPr>
          <p:spPr bwMode="auto">
            <a:xfrm>
              <a:off x="4480" y="2455"/>
              <a:ext cx="169" cy="136"/>
            </a:xfrm>
            <a:custGeom>
              <a:avLst/>
              <a:gdLst>
                <a:gd name="T0" fmla="*/ 146 w 167"/>
                <a:gd name="T1" fmla="*/ 0 h 120"/>
                <a:gd name="T2" fmla="*/ 159 w 167"/>
                <a:gd name="T3" fmla="*/ 48 h 120"/>
                <a:gd name="T4" fmla="*/ 159 w 167"/>
                <a:gd name="T5" fmla="*/ 96 h 120"/>
                <a:gd name="T6" fmla="*/ 165 w 167"/>
                <a:gd name="T7" fmla="*/ 69 h 120"/>
                <a:gd name="T8" fmla="*/ 165 w 167"/>
                <a:gd name="T9" fmla="*/ 96 h 120"/>
                <a:gd name="T10" fmla="*/ 171 w 167"/>
                <a:gd name="T11" fmla="*/ 96 h 120"/>
                <a:gd name="T12" fmla="*/ 189 w 167"/>
                <a:gd name="T13" fmla="*/ 142 h 120"/>
                <a:gd name="T14" fmla="*/ 171 w 167"/>
                <a:gd name="T15" fmla="*/ 164 h 120"/>
                <a:gd name="T16" fmla="*/ 177 w 167"/>
                <a:gd name="T17" fmla="*/ 186 h 120"/>
                <a:gd name="T18" fmla="*/ 165 w 167"/>
                <a:gd name="T19" fmla="*/ 211 h 120"/>
                <a:gd name="T20" fmla="*/ 159 w 167"/>
                <a:gd name="T21" fmla="*/ 211 h 120"/>
                <a:gd name="T22" fmla="*/ 146 w 167"/>
                <a:gd name="T23" fmla="*/ 211 h 120"/>
                <a:gd name="T24" fmla="*/ 119 w 167"/>
                <a:gd name="T25" fmla="*/ 211 h 120"/>
                <a:gd name="T26" fmla="*/ 113 w 167"/>
                <a:gd name="T27" fmla="*/ 263 h 120"/>
                <a:gd name="T28" fmla="*/ 113 w 167"/>
                <a:gd name="T29" fmla="*/ 307 h 120"/>
                <a:gd name="T30" fmla="*/ 107 w 167"/>
                <a:gd name="T31" fmla="*/ 356 h 120"/>
                <a:gd name="T32" fmla="*/ 101 w 167"/>
                <a:gd name="T33" fmla="*/ 425 h 120"/>
                <a:gd name="T34" fmla="*/ 83 w 167"/>
                <a:gd name="T35" fmla="*/ 449 h 120"/>
                <a:gd name="T36" fmla="*/ 59 w 167"/>
                <a:gd name="T37" fmla="*/ 425 h 120"/>
                <a:gd name="T38" fmla="*/ 53 w 167"/>
                <a:gd name="T39" fmla="*/ 449 h 120"/>
                <a:gd name="T40" fmla="*/ 18 w 167"/>
                <a:gd name="T41" fmla="*/ 474 h 120"/>
                <a:gd name="T42" fmla="*/ 6 w 167"/>
                <a:gd name="T43" fmla="*/ 449 h 120"/>
                <a:gd name="T44" fmla="*/ 0 w 167"/>
                <a:gd name="T45" fmla="*/ 383 h 120"/>
                <a:gd name="T46" fmla="*/ 0 w 167"/>
                <a:gd name="T47" fmla="*/ 403 h 120"/>
                <a:gd name="T48" fmla="*/ 12 w 167"/>
                <a:gd name="T49" fmla="*/ 425 h 120"/>
                <a:gd name="T50" fmla="*/ 30 w 167"/>
                <a:gd name="T51" fmla="*/ 449 h 120"/>
                <a:gd name="T52" fmla="*/ 24 w 167"/>
                <a:gd name="T53" fmla="*/ 425 h 120"/>
                <a:gd name="T54" fmla="*/ 30 w 167"/>
                <a:gd name="T55" fmla="*/ 425 h 120"/>
                <a:gd name="T56" fmla="*/ 30 w 167"/>
                <a:gd name="T57" fmla="*/ 383 h 120"/>
                <a:gd name="T58" fmla="*/ 30 w 167"/>
                <a:gd name="T59" fmla="*/ 356 h 120"/>
                <a:gd name="T60" fmla="*/ 30 w 167"/>
                <a:gd name="T61" fmla="*/ 331 h 120"/>
                <a:gd name="T62" fmla="*/ 53 w 167"/>
                <a:gd name="T63" fmla="*/ 331 h 120"/>
                <a:gd name="T64" fmla="*/ 65 w 167"/>
                <a:gd name="T65" fmla="*/ 307 h 120"/>
                <a:gd name="T66" fmla="*/ 77 w 167"/>
                <a:gd name="T67" fmla="*/ 238 h 120"/>
                <a:gd name="T68" fmla="*/ 89 w 167"/>
                <a:gd name="T69" fmla="*/ 186 h 120"/>
                <a:gd name="T70" fmla="*/ 95 w 167"/>
                <a:gd name="T71" fmla="*/ 238 h 120"/>
                <a:gd name="T72" fmla="*/ 101 w 167"/>
                <a:gd name="T73" fmla="*/ 211 h 120"/>
                <a:gd name="T74" fmla="*/ 101 w 167"/>
                <a:gd name="T75" fmla="*/ 164 h 120"/>
                <a:gd name="T76" fmla="*/ 107 w 167"/>
                <a:gd name="T77" fmla="*/ 211 h 120"/>
                <a:gd name="T78" fmla="*/ 107 w 167"/>
                <a:gd name="T79" fmla="*/ 164 h 120"/>
                <a:gd name="T80" fmla="*/ 113 w 167"/>
                <a:gd name="T81" fmla="*/ 164 h 120"/>
                <a:gd name="T82" fmla="*/ 113 w 167"/>
                <a:gd name="T83" fmla="*/ 142 h 120"/>
                <a:gd name="T84" fmla="*/ 113 w 167"/>
                <a:gd name="T85" fmla="*/ 122 h 120"/>
                <a:gd name="T86" fmla="*/ 134 w 167"/>
                <a:gd name="T87" fmla="*/ 0 h 120"/>
                <a:gd name="T88" fmla="*/ 134 w 167"/>
                <a:gd name="T89" fmla="*/ 23 h 120"/>
                <a:gd name="T90" fmla="*/ 146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13361" name="Freeform 67"/>
            <p:cNvSpPr>
              <a:spLocks noChangeAspect="1"/>
            </p:cNvSpPr>
            <p:nvPr/>
          </p:nvSpPr>
          <p:spPr bwMode="auto">
            <a:xfrm>
              <a:off x="4304" y="2462"/>
              <a:ext cx="78" cy="122"/>
            </a:xfrm>
            <a:custGeom>
              <a:avLst/>
              <a:gdLst>
                <a:gd name="T0" fmla="*/ 66 w 78"/>
                <a:gd name="T1" fmla="*/ 413 h 108"/>
                <a:gd name="T2" fmla="*/ 48 w 78"/>
                <a:gd name="T3" fmla="*/ 345 h 108"/>
                <a:gd name="T4" fmla="*/ 24 w 78"/>
                <a:gd name="T5" fmla="*/ 298 h 108"/>
                <a:gd name="T6" fmla="*/ 18 w 78"/>
                <a:gd name="T7" fmla="*/ 207 h 108"/>
                <a:gd name="T8" fmla="*/ 12 w 78"/>
                <a:gd name="T9" fmla="*/ 114 h 108"/>
                <a:gd name="T10" fmla="*/ 0 w 78"/>
                <a:gd name="T11" fmla="*/ 23 h 108"/>
                <a:gd name="T12" fmla="*/ 6 w 78"/>
                <a:gd name="T13" fmla="*/ 0 h 108"/>
                <a:gd name="T14" fmla="*/ 18 w 78"/>
                <a:gd name="T15" fmla="*/ 47 h 108"/>
                <a:gd name="T16" fmla="*/ 18 w 78"/>
                <a:gd name="T17" fmla="*/ 68 h 108"/>
                <a:gd name="T18" fmla="*/ 30 w 78"/>
                <a:gd name="T19" fmla="*/ 68 h 108"/>
                <a:gd name="T20" fmla="*/ 36 w 78"/>
                <a:gd name="T21" fmla="*/ 47 h 108"/>
                <a:gd name="T22" fmla="*/ 48 w 78"/>
                <a:gd name="T23" fmla="*/ 68 h 108"/>
                <a:gd name="T24" fmla="*/ 60 w 78"/>
                <a:gd name="T25" fmla="*/ 114 h 108"/>
                <a:gd name="T26" fmla="*/ 60 w 78"/>
                <a:gd name="T27" fmla="*/ 207 h 108"/>
                <a:gd name="T28" fmla="*/ 66 w 78"/>
                <a:gd name="T29" fmla="*/ 272 h 108"/>
                <a:gd name="T30" fmla="*/ 72 w 78"/>
                <a:gd name="T31" fmla="*/ 345 h 108"/>
                <a:gd name="T32" fmla="*/ 78 w 78"/>
                <a:gd name="T33" fmla="*/ 390 h 108"/>
                <a:gd name="T34" fmla="*/ 72 w 78"/>
                <a:gd name="T35" fmla="*/ 390 h 108"/>
                <a:gd name="T36" fmla="*/ 66 w 78"/>
                <a:gd name="T37" fmla="*/ 41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13362" name="Freeform 68"/>
            <p:cNvSpPr>
              <a:spLocks noChangeAspect="1"/>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363" name="Rectangle 69"/>
            <p:cNvSpPr>
              <a:spLocks noChangeAspect="1"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4" name="Rectangle 70"/>
            <p:cNvSpPr>
              <a:spLocks noChangeAspect="1"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5" name="Rectangle 71"/>
            <p:cNvSpPr>
              <a:spLocks noChangeAspect="1"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6" name="Rectangle 72"/>
            <p:cNvSpPr>
              <a:spLocks noChangeAspect="1"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7" name="Oval 73"/>
            <p:cNvSpPr>
              <a:spLocks noChangeAspect="1"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8" name="Freeform 74"/>
            <p:cNvSpPr>
              <a:spLocks noChangeAspect="1"/>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69" name="Rectangle 75"/>
            <p:cNvSpPr>
              <a:spLocks noChangeAspect="1"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70" name="Rectangle 76"/>
            <p:cNvSpPr>
              <a:spLocks noChangeAspect="1"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71" name="Rectangle 77"/>
            <p:cNvSpPr>
              <a:spLocks noChangeAspect="1"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72" name="Freeform 78"/>
            <p:cNvSpPr>
              <a:spLocks noChangeAspect="1"/>
            </p:cNvSpPr>
            <p:nvPr/>
          </p:nvSpPr>
          <p:spPr bwMode="auto">
            <a:xfrm>
              <a:off x="5031" y="2672"/>
              <a:ext cx="170" cy="181"/>
            </a:xfrm>
            <a:custGeom>
              <a:avLst/>
              <a:gdLst>
                <a:gd name="T0" fmla="*/ 190 w 168"/>
                <a:gd name="T1" fmla="*/ 540 h 161"/>
                <a:gd name="T2" fmla="*/ 184 w 168"/>
                <a:gd name="T3" fmla="*/ 562 h 161"/>
                <a:gd name="T4" fmla="*/ 184 w 168"/>
                <a:gd name="T5" fmla="*/ 581 h 161"/>
                <a:gd name="T6" fmla="*/ 178 w 168"/>
                <a:gd name="T7" fmla="*/ 562 h 161"/>
                <a:gd name="T8" fmla="*/ 160 w 168"/>
                <a:gd name="T9" fmla="*/ 562 h 161"/>
                <a:gd name="T10" fmla="*/ 136 w 168"/>
                <a:gd name="T11" fmla="*/ 540 h 161"/>
                <a:gd name="T12" fmla="*/ 113 w 168"/>
                <a:gd name="T13" fmla="*/ 472 h 161"/>
                <a:gd name="T14" fmla="*/ 101 w 168"/>
                <a:gd name="T15" fmla="*/ 435 h 161"/>
                <a:gd name="T16" fmla="*/ 95 w 168"/>
                <a:gd name="T17" fmla="*/ 388 h 161"/>
                <a:gd name="T18" fmla="*/ 71 w 168"/>
                <a:gd name="T19" fmla="*/ 346 h 161"/>
                <a:gd name="T20" fmla="*/ 71 w 168"/>
                <a:gd name="T21" fmla="*/ 370 h 161"/>
                <a:gd name="T22" fmla="*/ 59 w 168"/>
                <a:gd name="T23" fmla="*/ 346 h 161"/>
                <a:gd name="T24" fmla="*/ 59 w 168"/>
                <a:gd name="T25" fmla="*/ 388 h 161"/>
                <a:gd name="T26" fmla="*/ 53 w 168"/>
                <a:gd name="T27" fmla="*/ 388 h 161"/>
                <a:gd name="T28" fmla="*/ 59 w 168"/>
                <a:gd name="T29" fmla="*/ 409 h 161"/>
                <a:gd name="T30" fmla="*/ 24 w 168"/>
                <a:gd name="T31" fmla="*/ 409 h 161"/>
                <a:gd name="T32" fmla="*/ 53 w 168"/>
                <a:gd name="T33" fmla="*/ 435 h 161"/>
                <a:gd name="T34" fmla="*/ 30 w 168"/>
                <a:gd name="T35" fmla="*/ 472 h 161"/>
                <a:gd name="T36" fmla="*/ 18 w 168"/>
                <a:gd name="T37" fmla="*/ 472 h 161"/>
                <a:gd name="T38" fmla="*/ 0 w 168"/>
                <a:gd name="T39" fmla="*/ 472 h 161"/>
                <a:gd name="T40" fmla="*/ 0 w 168"/>
                <a:gd name="T41" fmla="*/ 409 h 161"/>
                <a:gd name="T42" fmla="*/ 0 w 168"/>
                <a:gd name="T43" fmla="*/ 346 h 161"/>
                <a:gd name="T44" fmla="*/ 0 w 168"/>
                <a:gd name="T45" fmla="*/ 306 h 161"/>
                <a:gd name="T46" fmla="*/ 6 w 168"/>
                <a:gd name="T47" fmla="*/ 241 h 161"/>
                <a:gd name="T48" fmla="*/ 6 w 168"/>
                <a:gd name="T49" fmla="*/ 179 h 161"/>
                <a:gd name="T50" fmla="*/ 6 w 168"/>
                <a:gd name="T51" fmla="*/ 62 h 161"/>
                <a:gd name="T52" fmla="*/ 6 w 168"/>
                <a:gd name="T53" fmla="*/ 0 h 161"/>
                <a:gd name="T54" fmla="*/ 24 w 168"/>
                <a:gd name="T55" fmla="*/ 21 h 161"/>
                <a:gd name="T56" fmla="*/ 53 w 168"/>
                <a:gd name="T57" fmla="*/ 43 h 161"/>
                <a:gd name="T58" fmla="*/ 83 w 168"/>
                <a:gd name="T59" fmla="*/ 111 h 161"/>
                <a:gd name="T60" fmla="*/ 101 w 168"/>
                <a:gd name="T61" fmla="*/ 179 h 161"/>
                <a:gd name="T62" fmla="*/ 101 w 168"/>
                <a:gd name="T63" fmla="*/ 215 h 161"/>
                <a:gd name="T64" fmla="*/ 119 w 168"/>
                <a:gd name="T65" fmla="*/ 241 h 161"/>
                <a:gd name="T66" fmla="*/ 136 w 168"/>
                <a:gd name="T67" fmla="*/ 261 h 161"/>
                <a:gd name="T68" fmla="*/ 136 w 168"/>
                <a:gd name="T69" fmla="*/ 306 h 161"/>
                <a:gd name="T70" fmla="*/ 119 w 168"/>
                <a:gd name="T71" fmla="*/ 306 h 161"/>
                <a:gd name="T72" fmla="*/ 125 w 168"/>
                <a:gd name="T73" fmla="*/ 370 h 161"/>
                <a:gd name="T74" fmla="*/ 148 w 168"/>
                <a:gd name="T75" fmla="*/ 409 h 161"/>
                <a:gd name="T76" fmla="*/ 154 w 168"/>
                <a:gd name="T77" fmla="*/ 472 h 161"/>
                <a:gd name="T78" fmla="*/ 166 w 168"/>
                <a:gd name="T79" fmla="*/ 472 h 161"/>
                <a:gd name="T80" fmla="*/ 166 w 168"/>
                <a:gd name="T81" fmla="*/ 492 h 161"/>
                <a:gd name="T82" fmla="*/ 178 w 168"/>
                <a:gd name="T83" fmla="*/ 517 h 161"/>
                <a:gd name="T84" fmla="*/ 172 w 168"/>
                <a:gd name="T85" fmla="*/ 517 h 161"/>
                <a:gd name="T86" fmla="*/ 190 w 168"/>
                <a:gd name="T87" fmla="*/ 54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13373" name="Freeform 79"/>
            <p:cNvSpPr>
              <a:spLocks noChangeAspect="1"/>
            </p:cNvSpPr>
            <p:nvPr/>
          </p:nvSpPr>
          <p:spPr bwMode="auto">
            <a:xfrm>
              <a:off x="5165" y="2705"/>
              <a:ext cx="73" cy="48"/>
            </a:xfrm>
            <a:custGeom>
              <a:avLst/>
              <a:gdLst>
                <a:gd name="T0" fmla="*/ 83 w 72"/>
                <a:gd name="T1" fmla="*/ 25 h 42"/>
                <a:gd name="T2" fmla="*/ 83 w 72"/>
                <a:gd name="T3" fmla="*/ 80 h 42"/>
                <a:gd name="T4" fmla="*/ 77 w 72"/>
                <a:gd name="T5" fmla="*/ 80 h 42"/>
                <a:gd name="T6" fmla="*/ 77 w 72"/>
                <a:gd name="T7" fmla="*/ 128 h 42"/>
                <a:gd name="T8" fmla="*/ 65 w 72"/>
                <a:gd name="T9" fmla="*/ 128 h 42"/>
                <a:gd name="T10" fmla="*/ 30 w 72"/>
                <a:gd name="T11" fmla="*/ 182 h 42"/>
                <a:gd name="T12" fmla="*/ 18 w 72"/>
                <a:gd name="T13" fmla="*/ 182 h 42"/>
                <a:gd name="T14" fmla="*/ 6 w 72"/>
                <a:gd name="T15" fmla="*/ 158 h 42"/>
                <a:gd name="T16" fmla="*/ 0 w 72"/>
                <a:gd name="T17" fmla="*/ 128 h 42"/>
                <a:gd name="T18" fmla="*/ 24 w 72"/>
                <a:gd name="T19" fmla="*/ 128 h 42"/>
                <a:gd name="T20" fmla="*/ 30 w 72"/>
                <a:gd name="T21" fmla="*/ 80 h 42"/>
                <a:gd name="T22" fmla="*/ 30 w 72"/>
                <a:gd name="T23" fmla="*/ 104 h 42"/>
                <a:gd name="T24" fmla="*/ 53 w 72"/>
                <a:gd name="T25" fmla="*/ 128 h 42"/>
                <a:gd name="T26" fmla="*/ 71 w 72"/>
                <a:gd name="T27" fmla="*/ 80 h 42"/>
                <a:gd name="T28" fmla="*/ 71 w 72"/>
                <a:gd name="T29" fmla="*/ 25 h 42"/>
                <a:gd name="T30" fmla="*/ 77 w 72"/>
                <a:gd name="T31" fmla="*/ 0 h 42"/>
                <a:gd name="T32" fmla="*/ 83 w 72"/>
                <a:gd name="T33" fmla="*/ 2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13374" name="Freeform 80"/>
            <p:cNvSpPr>
              <a:spLocks noChangeAspect="1"/>
            </p:cNvSpPr>
            <p:nvPr/>
          </p:nvSpPr>
          <p:spPr bwMode="auto">
            <a:xfrm>
              <a:off x="5280" y="2732"/>
              <a:ext cx="18" cy="34"/>
            </a:xfrm>
            <a:custGeom>
              <a:avLst/>
              <a:gdLst>
                <a:gd name="T0" fmla="*/ 18 w 18"/>
                <a:gd name="T1" fmla="*/ 122 h 30"/>
                <a:gd name="T2" fmla="*/ 12 w 18"/>
                <a:gd name="T3" fmla="*/ 122 h 30"/>
                <a:gd name="T4" fmla="*/ 6 w 18"/>
                <a:gd name="T5" fmla="*/ 69 h 30"/>
                <a:gd name="T6" fmla="*/ 0 w 18"/>
                <a:gd name="T7" fmla="*/ 0 h 30"/>
                <a:gd name="T8" fmla="*/ 12 w 18"/>
                <a:gd name="T9" fmla="*/ 48 h 30"/>
                <a:gd name="T10" fmla="*/ 18 w 18"/>
                <a:gd name="T11" fmla="*/ 122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13375" name="Freeform 81"/>
            <p:cNvSpPr>
              <a:spLocks noChangeAspect="1"/>
            </p:cNvSpPr>
            <p:nvPr/>
          </p:nvSpPr>
          <p:spPr bwMode="auto">
            <a:xfrm>
              <a:off x="5213" y="2672"/>
              <a:ext cx="42" cy="47"/>
            </a:xfrm>
            <a:custGeom>
              <a:avLst/>
              <a:gdLst>
                <a:gd name="T0" fmla="*/ 52 w 41"/>
                <a:gd name="T1" fmla="*/ 123 h 42"/>
                <a:gd name="T2" fmla="*/ 46 w 41"/>
                <a:gd name="T3" fmla="*/ 145 h 42"/>
                <a:gd name="T4" fmla="*/ 35 w 41"/>
                <a:gd name="T5" fmla="*/ 62 h 42"/>
                <a:gd name="T6" fmla="*/ 12 w 41"/>
                <a:gd name="T7" fmla="*/ 43 h 42"/>
                <a:gd name="T8" fmla="*/ 0 w 41"/>
                <a:gd name="T9" fmla="*/ 0 h 42"/>
                <a:gd name="T10" fmla="*/ 0 w 41"/>
                <a:gd name="T11" fmla="*/ 0 h 42"/>
                <a:gd name="T12" fmla="*/ 18 w 41"/>
                <a:gd name="T13" fmla="*/ 43 h 42"/>
                <a:gd name="T14" fmla="*/ 41 w 41"/>
                <a:gd name="T15" fmla="*/ 84 h 42"/>
                <a:gd name="T16" fmla="*/ 52 w 41"/>
                <a:gd name="T17" fmla="*/ 12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13376" name="Freeform 82"/>
            <p:cNvSpPr>
              <a:spLocks noChangeAspect="1"/>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377" name="Freeform 83"/>
            <p:cNvSpPr>
              <a:spLocks noChangeAspect="1"/>
            </p:cNvSpPr>
            <p:nvPr/>
          </p:nvSpPr>
          <p:spPr bwMode="auto">
            <a:xfrm>
              <a:off x="5099" y="2267"/>
              <a:ext cx="1" cy="7"/>
            </a:xfrm>
            <a:custGeom>
              <a:avLst/>
              <a:gdLst>
                <a:gd name="T0" fmla="*/ 0 w 1"/>
                <a:gd name="T1" fmla="*/ 0 h 6"/>
                <a:gd name="T2" fmla="*/ 0 w 1"/>
                <a:gd name="T3" fmla="*/ 34 h 6"/>
                <a:gd name="T4" fmla="*/ 0 w 1"/>
                <a:gd name="T5" fmla="*/ 34 h 6"/>
                <a:gd name="T6" fmla="*/ 0 w 1"/>
                <a:gd name="T7" fmla="*/ 34 h 6"/>
                <a:gd name="T8" fmla="*/ 0 w 1"/>
                <a:gd name="T9" fmla="*/ 34 h 6"/>
                <a:gd name="T10" fmla="*/ 0 w 1"/>
                <a:gd name="T11" fmla="*/ 34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78" name="Freeform 84"/>
            <p:cNvSpPr>
              <a:spLocks noChangeAspect="1"/>
            </p:cNvSpPr>
            <p:nvPr/>
          </p:nvSpPr>
          <p:spPr bwMode="auto">
            <a:xfrm>
              <a:off x="5099" y="2274"/>
              <a:ext cx="1" cy="7"/>
            </a:xfrm>
            <a:custGeom>
              <a:avLst/>
              <a:gdLst>
                <a:gd name="T0" fmla="*/ 0 w 1"/>
                <a:gd name="T1" fmla="*/ 0 h 6"/>
                <a:gd name="T2" fmla="*/ 0 w 1"/>
                <a:gd name="T3" fmla="*/ 0 h 6"/>
                <a:gd name="T4" fmla="*/ 0 w 1"/>
                <a:gd name="T5" fmla="*/ 0 h 6"/>
                <a:gd name="T6" fmla="*/ 0 w 1"/>
                <a:gd name="T7" fmla="*/ 34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79" name="Freeform 85"/>
            <p:cNvSpPr>
              <a:spLocks noChangeAspect="1"/>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80" name="Freeform 86"/>
            <p:cNvSpPr>
              <a:spLocks noChangeAspect="1"/>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81" name="Rectangle 87"/>
            <p:cNvSpPr>
              <a:spLocks noChangeAspect="1"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82" name="Rectangle 88"/>
            <p:cNvSpPr>
              <a:spLocks noChangeAspect="1"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83" name="Freeform 89"/>
            <p:cNvSpPr>
              <a:spLocks noChangeAspect="1"/>
            </p:cNvSpPr>
            <p:nvPr/>
          </p:nvSpPr>
          <p:spPr bwMode="auto">
            <a:xfrm>
              <a:off x="4055" y="2018"/>
              <a:ext cx="85" cy="128"/>
            </a:xfrm>
            <a:custGeom>
              <a:avLst/>
              <a:gdLst>
                <a:gd name="T0" fmla="*/ 30 w 84"/>
                <a:gd name="T1" fmla="*/ 346 h 114"/>
                <a:gd name="T2" fmla="*/ 30 w 84"/>
                <a:gd name="T3" fmla="*/ 346 h 114"/>
                <a:gd name="T4" fmla="*/ 24 w 84"/>
                <a:gd name="T5" fmla="*/ 322 h 114"/>
                <a:gd name="T6" fmla="*/ 24 w 84"/>
                <a:gd name="T7" fmla="*/ 322 h 114"/>
                <a:gd name="T8" fmla="*/ 18 w 84"/>
                <a:gd name="T9" fmla="*/ 280 h 114"/>
                <a:gd name="T10" fmla="*/ 12 w 84"/>
                <a:gd name="T11" fmla="*/ 212 h 114"/>
                <a:gd name="T12" fmla="*/ 12 w 84"/>
                <a:gd name="T13" fmla="*/ 171 h 114"/>
                <a:gd name="T14" fmla="*/ 0 w 84"/>
                <a:gd name="T15" fmla="*/ 129 h 114"/>
                <a:gd name="T16" fmla="*/ 6 w 84"/>
                <a:gd name="T17" fmla="*/ 107 h 114"/>
                <a:gd name="T18" fmla="*/ 12 w 84"/>
                <a:gd name="T19" fmla="*/ 85 h 114"/>
                <a:gd name="T20" fmla="*/ 0 w 84"/>
                <a:gd name="T21" fmla="*/ 43 h 114"/>
                <a:gd name="T22" fmla="*/ 0 w 84"/>
                <a:gd name="T23" fmla="*/ 0 h 114"/>
                <a:gd name="T24" fmla="*/ 6 w 84"/>
                <a:gd name="T25" fmla="*/ 21 h 114"/>
                <a:gd name="T26" fmla="*/ 12 w 84"/>
                <a:gd name="T27" fmla="*/ 43 h 114"/>
                <a:gd name="T28" fmla="*/ 18 w 84"/>
                <a:gd name="T29" fmla="*/ 21 h 114"/>
                <a:gd name="T30" fmla="*/ 24 w 84"/>
                <a:gd name="T31" fmla="*/ 85 h 114"/>
                <a:gd name="T32" fmla="*/ 53 w 84"/>
                <a:gd name="T33" fmla="*/ 85 h 114"/>
                <a:gd name="T34" fmla="*/ 77 w 84"/>
                <a:gd name="T35" fmla="*/ 85 h 114"/>
                <a:gd name="T36" fmla="*/ 83 w 84"/>
                <a:gd name="T37" fmla="*/ 107 h 114"/>
                <a:gd name="T38" fmla="*/ 83 w 84"/>
                <a:gd name="T39" fmla="*/ 150 h 114"/>
                <a:gd name="T40" fmla="*/ 65 w 84"/>
                <a:gd name="T41" fmla="*/ 171 h 114"/>
                <a:gd name="T42" fmla="*/ 71 w 84"/>
                <a:gd name="T43" fmla="*/ 234 h 114"/>
                <a:gd name="T44" fmla="*/ 77 w 84"/>
                <a:gd name="T45" fmla="*/ 258 h 114"/>
                <a:gd name="T46" fmla="*/ 83 w 84"/>
                <a:gd name="T47" fmla="*/ 192 h 114"/>
                <a:gd name="T48" fmla="*/ 89 w 84"/>
                <a:gd name="T49" fmla="*/ 258 h 114"/>
                <a:gd name="T50" fmla="*/ 95 w 84"/>
                <a:gd name="T51" fmla="*/ 322 h 114"/>
                <a:gd name="T52" fmla="*/ 95 w 84"/>
                <a:gd name="T53" fmla="*/ 366 h 114"/>
                <a:gd name="T54" fmla="*/ 89 w 84"/>
                <a:gd name="T55" fmla="*/ 388 h 114"/>
                <a:gd name="T56" fmla="*/ 95 w 84"/>
                <a:gd name="T57" fmla="*/ 409 h 114"/>
                <a:gd name="T58" fmla="*/ 83 w 84"/>
                <a:gd name="T59" fmla="*/ 346 h 114"/>
                <a:gd name="T60" fmla="*/ 71 w 84"/>
                <a:gd name="T61" fmla="*/ 258 h 114"/>
                <a:gd name="T62" fmla="*/ 65 w 84"/>
                <a:gd name="T63" fmla="*/ 258 h 114"/>
                <a:gd name="T64" fmla="*/ 59 w 84"/>
                <a:gd name="T65" fmla="*/ 212 h 114"/>
                <a:gd name="T66" fmla="*/ 30 w 84"/>
                <a:gd name="T67" fmla="*/ 171 h 114"/>
                <a:gd name="T68" fmla="*/ 24 w 84"/>
                <a:gd name="T69" fmla="*/ 192 h 114"/>
                <a:gd name="T70" fmla="*/ 53 w 84"/>
                <a:gd name="T71" fmla="*/ 212 h 114"/>
                <a:gd name="T72" fmla="*/ 59 w 84"/>
                <a:gd name="T73" fmla="*/ 258 h 114"/>
                <a:gd name="T74" fmla="*/ 59 w 84"/>
                <a:gd name="T75" fmla="*/ 280 h 114"/>
                <a:gd name="T76" fmla="*/ 53 w 84"/>
                <a:gd name="T77" fmla="*/ 346 h 114"/>
                <a:gd name="T78" fmla="*/ 53 w 84"/>
                <a:gd name="T79" fmla="*/ 322 h 114"/>
                <a:gd name="T80" fmla="*/ 36 w 84"/>
                <a:gd name="T81" fmla="*/ 322 h 114"/>
                <a:gd name="T82" fmla="*/ 36 w 84"/>
                <a:gd name="T83" fmla="*/ 346 h 114"/>
                <a:gd name="T84" fmla="*/ 30 w 84"/>
                <a:gd name="T85" fmla="*/ 346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13384" name="Freeform 90"/>
            <p:cNvSpPr>
              <a:spLocks noChangeAspect="1"/>
            </p:cNvSpPr>
            <p:nvPr/>
          </p:nvSpPr>
          <p:spPr bwMode="auto">
            <a:xfrm>
              <a:off x="4055" y="1979"/>
              <a:ext cx="62" cy="32"/>
            </a:xfrm>
            <a:custGeom>
              <a:avLst/>
              <a:gdLst>
                <a:gd name="T0" fmla="*/ 49 w 60"/>
                <a:gd name="T1" fmla="*/ 19 h 29"/>
                <a:gd name="T2" fmla="*/ 12 w 60"/>
                <a:gd name="T3" fmla="*/ 0 h 29"/>
                <a:gd name="T4" fmla="*/ 0 w 60"/>
                <a:gd name="T5" fmla="*/ 51 h 29"/>
                <a:gd name="T6" fmla="*/ 6 w 60"/>
                <a:gd name="T7" fmla="*/ 85 h 29"/>
                <a:gd name="T8" fmla="*/ 35 w 60"/>
                <a:gd name="T9" fmla="*/ 85 h 29"/>
                <a:gd name="T10" fmla="*/ 61 w 60"/>
                <a:gd name="T11" fmla="*/ 85 h 29"/>
                <a:gd name="T12" fmla="*/ 85 w 60"/>
                <a:gd name="T13" fmla="*/ 85 h 29"/>
                <a:gd name="T14" fmla="*/ 76 w 60"/>
                <a:gd name="T15" fmla="*/ 51 h 29"/>
                <a:gd name="T16" fmla="*/ 70 w 60"/>
                <a:gd name="T17" fmla="*/ 31 h 29"/>
                <a:gd name="T18" fmla="*/ 49 w 60"/>
                <a:gd name="T19" fmla="*/ 1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990033"/>
            </a:solidFill>
            <a:ln w="9525">
              <a:solidFill>
                <a:srgbClr val="000000"/>
              </a:solidFill>
              <a:prstDash val="solid"/>
              <a:round/>
              <a:headEnd/>
              <a:tailEnd/>
            </a:ln>
          </p:spPr>
          <p:txBody>
            <a:bodyPr/>
            <a:lstStyle/>
            <a:p>
              <a:endParaRPr lang="en-US"/>
            </a:p>
          </p:txBody>
        </p:sp>
        <p:sp>
          <p:nvSpPr>
            <p:cNvPr id="13385" name="Freeform 91"/>
            <p:cNvSpPr>
              <a:spLocks noChangeAspect="1"/>
            </p:cNvSpPr>
            <p:nvPr/>
          </p:nvSpPr>
          <p:spPr bwMode="auto">
            <a:xfrm>
              <a:off x="4334" y="2281"/>
              <a:ext cx="91" cy="101"/>
            </a:xfrm>
            <a:custGeom>
              <a:avLst/>
              <a:gdLst>
                <a:gd name="T0" fmla="*/ 77 w 90"/>
                <a:gd name="T1" fmla="*/ 233 h 90"/>
                <a:gd name="T2" fmla="*/ 83 w 90"/>
                <a:gd name="T3" fmla="*/ 279 h 90"/>
                <a:gd name="T4" fmla="*/ 71 w 90"/>
                <a:gd name="T5" fmla="*/ 279 h 90"/>
                <a:gd name="T6" fmla="*/ 65 w 90"/>
                <a:gd name="T7" fmla="*/ 279 h 90"/>
                <a:gd name="T8" fmla="*/ 42 w 90"/>
                <a:gd name="T9" fmla="*/ 321 h 90"/>
                <a:gd name="T10" fmla="*/ 30 w 90"/>
                <a:gd name="T11" fmla="*/ 296 h 90"/>
                <a:gd name="T12" fmla="*/ 30 w 90"/>
                <a:gd name="T13" fmla="*/ 296 h 90"/>
                <a:gd name="T14" fmla="*/ 24 w 90"/>
                <a:gd name="T15" fmla="*/ 257 h 90"/>
                <a:gd name="T16" fmla="*/ 18 w 90"/>
                <a:gd name="T17" fmla="*/ 279 h 90"/>
                <a:gd name="T18" fmla="*/ 18 w 90"/>
                <a:gd name="T19" fmla="*/ 233 h 90"/>
                <a:gd name="T20" fmla="*/ 12 w 90"/>
                <a:gd name="T21" fmla="*/ 233 h 90"/>
                <a:gd name="T22" fmla="*/ 6 w 90"/>
                <a:gd name="T23" fmla="*/ 171 h 90"/>
                <a:gd name="T24" fmla="*/ 0 w 90"/>
                <a:gd name="T25" fmla="*/ 107 h 90"/>
                <a:gd name="T26" fmla="*/ 12 w 90"/>
                <a:gd name="T27" fmla="*/ 43 h 90"/>
                <a:gd name="T28" fmla="*/ 59 w 90"/>
                <a:gd name="T29" fmla="*/ 43 h 90"/>
                <a:gd name="T30" fmla="*/ 77 w 90"/>
                <a:gd name="T31" fmla="*/ 62 h 90"/>
                <a:gd name="T32" fmla="*/ 77 w 90"/>
                <a:gd name="T33" fmla="*/ 43 h 90"/>
                <a:gd name="T34" fmla="*/ 83 w 90"/>
                <a:gd name="T35" fmla="*/ 21 h 90"/>
                <a:gd name="T36" fmla="*/ 89 w 90"/>
                <a:gd name="T37" fmla="*/ 43 h 90"/>
                <a:gd name="T38" fmla="*/ 101 w 90"/>
                <a:gd name="T39" fmla="*/ 0 h 90"/>
                <a:gd name="T40" fmla="*/ 101 w 90"/>
                <a:gd name="T41" fmla="*/ 62 h 90"/>
                <a:gd name="T42" fmla="*/ 101 w 90"/>
                <a:gd name="T43" fmla="*/ 128 h 90"/>
                <a:gd name="T44" fmla="*/ 101 w 90"/>
                <a:gd name="T45" fmla="*/ 171 h 90"/>
                <a:gd name="T46" fmla="*/ 89 w 90"/>
                <a:gd name="T47" fmla="*/ 209 h 90"/>
                <a:gd name="T48" fmla="*/ 77 w 90"/>
                <a:gd name="T49" fmla="*/ 233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415A6B"/>
            </a:solidFill>
            <a:ln w="9525">
              <a:solidFill>
                <a:srgbClr val="000000"/>
              </a:solidFill>
              <a:prstDash val="solid"/>
              <a:round/>
              <a:headEnd/>
              <a:tailEnd/>
            </a:ln>
          </p:spPr>
          <p:txBody>
            <a:bodyPr/>
            <a:lstStyle/>
            <a:p>
              <a:endParaRPr lang="en-US"/>
            </a:p>
          </p:txBody>
        </p:sp>
        <p:sp>
          <p:nvSpPr>
            <p:cNvPr id="13386" name="Rectangle 92"/>
            <p:cNvSpPr>
              <a:spLocks noChangeAspect="1"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87" name="Rectangle 93"/>
            <p:cNvSpPr>
              <a:spLocks noChangeAspect="1" noChangeArrowheads="1"/>
            </p:cNvSpPr>
            <p:nvPr/>
          </p:nvSpPr>
          <p:spPr bwMode="auto">
            <a:xfrm>
              <a:off x="4511" y="2112"/>
              <a:ext cx="5" cy="0"/>
            </a:xfrm>
            <a:prstGeom prst="rect">
              <a:avLst/>
            </a:prstGeom>
            <a:blipFill dpi="0" rotWithShape="0">
              <a:blip r:embed="rId3"/>
              <a:srcRect/>
              <a:tile tx="0" ty="0" sx="100000" sy="100000" flip="none" algn="tl"/>
            </a:blip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88" name="Freeform 94"/>
            <p:cNvSpPr>
              <a:spLocks noChangeAspect="1"/>
            </p:cNvSpPr>
            <p:nvPr/>
          </p:nvSpPr>
          <p:spPr bwMode="auto">
            <a:xfrm>
              <a:off x="4280" y="2112"/>
              <a:ext cx="145" cy="189"/>
            </a:xfrm>
            <a:custGeom>
              <a:avLst/>
              <a:gdLst>
                <a:gd name="T0" fmla="*/ 89 w 144"/>
                <a:gd name="T1" fmla="*/ 158 h 168"/>
                <a:gd name="T2" fmla="*/ 83 w 144"/>
                <a:gd name="T3" fmla="*/ 133 h 168"/>
                <a:gd name="T4" fmla="*/ 66 w 144"/>
                <a:gd name="T5" fmla="*/ 88 h 168"/>
                <a:gd name="T6" fmla="*/ 54 w 144"/>
                <a:gd name="T7" fmla="*/ 111 h 168"/>
                <a:gd name="T8" fmla="*/ 42 w 144"/>
                <a:gd name="T9" fmla="*/ 68 h 168"/>
                <a:gd name="T10" fmla="*/ 42 w 144"/>
                <a:gd name="T11" fmla="*/ 47 h 168"/>
                <a:gd name="T12" fmla="*/ 24 w 144"/>
                <a:gd name="T13" fmla="*/ 0 h 168"/>
                <a:gd name="T14" fmla="*/ 18 w 144"/>
                <a:gd name="T15" fmla="*/ 0 h 168"/>
                <a:gd name="T16" fmla="*/ 24 w 144"/>
                <a:gd name="T17" fmla="*/ 88 h 168"/>
                <a:gd name="T18" fmla="*/ 12 w 144"/>
                <a:gd name="T19" fmla="*/ 68 h 168"/>
                <a:gd name="T20" fmla="*/ 12 w 144"/>
                <a:gd name="T21" fmla="*/ 47 h 168"/>
                <a:gd name="T22" fmla="*/ 6 w 144"/>
                <a:gd name="T23" fmla="*/ 111 h 168"/>
                <a:gd name="T24" fmla="*/ 0 w 144"/>
                <a:gd name="T25" fmla="*/ 133 h 168"/>
                <a:gd name="T26" fmla="*/ 6 w 144"/>
                <a:gd name="T27" fmla="*/ 158 h 168"/>
                <a:gd name="T28" fmla="*/ 6 w 144"/>
                <a:gd name="T29" fmla="*/ 201 h 168"/>
                <a:gd name="T30" fmla="*/ 18 w 144"/>
                <a:gd name="T31" fmla="*/ 201 h 168"/>
                <a:gd name="T32" fmla="*/ 24 w 144"/>
                <a:gd name="T33" fmla="*/ 351 h 168"/>
                <a:gd name="T34" fmla="*/ 36 w 144"/>
                <a:gd name="T35" fmla="*/ 307 h 168"/>
                <a:gd name="T36" fmla="*/ 48 w 144"/>
                <a:gd name="T37" fmla="*/ 330 h 168"/>
                <a:gd name="T38" fmla="*/ 54 w 144"/>
                <a:gd name="T39" fmla="*/ 307 h 168"/>
                <a:gd name="T40" fmla="*/ 66 w 144"/>
                <a:gd name="T41" fmla="*/ 286 h 168"/>
                <a:gd name="T42" fmla="*/ 95 w 144"/>
                <a:gd name="T43" fmla="*/ 351 h 168"/>
                <a:gd name="T44" fmla="*/ 101 w 144"/>
                <a:gd name="T45" fmla="*/ 395 h 168"/>
                <a:gd name="T46" fmla="*/ 113 w 144"/>
                <a:gd name="T47" fmla="*/ 487 h 168"/>
                <a:gd name="T48" fmla="*/ 119 w 144"/>
                <a:gd name="T49" fmla="*/ 549 h 168"/>
                <a:gd name="T50" fmla="*/ 113 w 144"/>
                <a:gd name="T51" fmla="*/ 594 h 168"/>
                <a:gd name="T52" fmla="*/ 131 w 144"/>
                <a:gd name="T53" fmla="*/ 617 h 168"/>
                <a:gd name="T54" fmla="*/ 131 w 144"/>
                <a:gd name="T55" fmla="*/ 594 h 168"/>
                <a:gd name="T56" fmla="*/ 137 w 144"/>
                <a:gd name="T57" fmla="*/ 573 h 168"/>
                <a:gd name="T58" fmla="*/ 143 w 144"/>
                <a:gd name="T59" fmla="*/ 594 h 168"/>
                <a:gd name="T60" fmla="*/ 155 w 144"/>
                <a:gd name="T61" fmla="*/ 549 h 168"/>
                <a:gd name="T62" fmla="*/ 149 w 144"/>
                <a:gd name="T63" fmla="*/ 504 h 168"/>
                <a:gd name="T64" fmla="*/ 149 w 144"/>
                <a:gd name="T65" fmla="*/ 464 h 168"/>
                <a:gd name="T66" fmla="*/ 149 w 144"/>
                <a:gd name="T67" fmla="*/ 464 h 168"/>
                <a:gd name="T68" fmla="*/ 131 w 144"/>
                <a:gd name="T69" fmla="*/ 417 h 168"/>
                <a:gd name="T70" fmla="*/ 125 w 144"/>
                <a:gd name="T71" fmla="*/ 372 h 168"/>
                <a:gd name="T72" fmla="*/ 113 w 144"/>
                <a:gd name="T73" fmla="*/ 330 h 168"/>
                <a:gd name="T74" fmla="*/ 101 w 144"/>
                <a:gd name="T75" fmla="*/ 261 h 168"/>
                <a:gd name="T76" fmla="*/ 66 w 144"/>
                <a:gd name="T77" fmla="*/ 225 h 168"/>
                <a:gd name="T78" fmla="*/ 83 w 144"/>
                <a:gd name="T79" fmla="*/ 201 h 168"/>
                <a:gd name="T80" fmla="*/ 95 w 144"/>
                <a:gd name="T81" fmla="*/ 179 h 168"/>
                <a:gd name="T82" fmla="*/ 89 w 144"/>
                <a:gd name="T83" fmla="*/ 158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415A6B"/>
            </a:solidFill>
            <a:ln w="9525">
              <a:solidFill>
                <a:srgbClr val="000000"/>
              </a:solidFill>
              <a:prstDash val="solid"/>
              <a:round/>
              <a:headEnd/>
              <a:tailEnd/>
            </a:ln>
          </p:spPr>
          <p:txBody>
            <a:bodyPr/>
            <a:lstStyle/>
            <a:p>
              <a:endParaRPr lang="en-US"/>
            </a:p>
          </p:txBody>
        </p:sp>
        <p:sp>
          <p:nvSpPr>
            <p:cNvPr id="13389" name="Freeform 95"/>
            <p:cNvSpPr>
              <a:spLocks noChangeAspect="1"/>
            </p:cNvSpPr>
            <p:nvPr/>
          </p:nvSpPr>
          <p:spPr bwMode="auto">
            <a:xfrm>
              <a:off x="4134" y="1972"/>
              <a:ext cx="158" cy="410"/>
            </a:xfrm>
            <a:custGeom>
              <a:avLst/>
              <a:gdLst>
                <a:gd name="T0" fmla="*/ 106 w 155"/>
                <a:gd name="T1" fmla="*/ 321 h 365"/>
                <a:gd name="T2" fmla="*/ 106 w 155"/>
                <a:gd name="T3" fmla="*/ 275 h 365"/>
                <a:gd name="T4" fmla="*/ 118 w 155"/>
                <a:gd name="T5" fmla="*/ 191 h 365"/>
                <a:gd name="T6" fmla="*/ 112 w 155"/>
                <a:gd name="T7" fmla="*/ 61 h 365"/>
                <a:gd name="T8" fmla="*/ 77 w 155"/>
                <a:gd name="T9" fmla="*/ 0 h 365"/>
                <a:gd name="T10" fmla="*/ 71 w 155"/>
                <a:gd name="T11" fmla="*/ 61 h 365"/>
                <a:gd name="T12" fmla="*/ 77 w 155"/>
                <a:gd name="T13" fmla="*/ 106 h 365"/>
                <a:gd name="T14" fmla="*/ 47 w 155"/>
                <a:gd name="T15" fmla="*/ 146 h 365"/>
                <a:gd name="T16" fmla="*/ 47 w 155"/>
                <a:gd name="T17" fmla="*/ 256 h 365"/>
                <a:gd name="T18" fmla="*/ 12 w 155"/>
                <a:gd name="T19" fmla="*/ 345 h 365"/>
                <a:gd name="T20" fmla="*/ 12 w 155"/>
                <a:gd name="T21" fmla="*/ 470 h 365"/>
                <a:gd name="T22" fmla="*/ 6 w 155"/>
                <a:gd name="T23" fmla="*/ 470 h 365"/>
                <a:gd name="T24" fmla="*/ 0 w 155"/>
                <a:gd name="T25" fmla="*/ 534 h 365"/>
                <a:gd name="T26" fmla="*/ 12 w 155"/>
                <a:gd name="T27" fmla="*/ 600 h 365"/>
                <a:gd name="T28" fmla="*/ 24 w 155"/>
                <a:gd name="T29" fmla="*/ 621 h 365"/>
                <a:gd name="T30" fmla="*/ 41 w 155"/>
                <a:gd name="T31" fmla="*/ 621 h 365"/>
                <a:gd name="T32" fmla="*/ 41 w 155"/>
                <a:gd name="T33" fmla="*/ 666 h 365"/>
                <a:gd name="T34" fmla="*/ 53 w 155"/>
                <a:gd name="T35" fmla="*/ 666 h 365"/>
                <a:gd name="T36" fmla="*/ 65 w 155"/>
                <a:gd name="T37" fmla="*/ 777 h 365"/>
                <a:gd name="T38" fmla="*/ 59 w 155"/>
                <a:gd name="T39" fmla="*/ 901 h 365"/>
                <a:gd name="T40" fmla="*/ 71 w 155"/>
                <a:gd name="T41" fmla="*/ 901 h 365"/>
                <a:gd name="T42" fmla="*/ 77 w 155"/>
                <a:gd name="T43" fmla="*/ 901 h 365"/>
                <a:gd name="T44" fmla="*/ 88 w 155"/>
                <a:gd name="T45" fmla="*/ 901 h 365"/>
                <a:gd name="T46" fmla="*/ 106 w 155"/>
                <a:gd name="T47" fmla="*/ 858 h 365"/>
                <a:gd name="T48" fmla="*/ 118 w 155"/>
                <a:gd name="T49" fmla="*/ 816 h 365"/>
                <a:gd name="T50" fmla="*/ 130 w 155"/>
                <a:gd name="T51" fmla="*/ 858 h 365"/>
                <a:gd name="T52" fmla="*/ 157 w 155"/>
                <a:gd name="T53" fmla="*/ 1073 h 365"/>
                <a:gd name="T54" fmla="*/ 164 w 155"/>
                <a:gd name="T55" fmla="*/ 1094 h 365"/>
                <a:gd name="T56" fmla="*/ 170 w 155"/>
                <a:gd name="T57" fmla="*/ 1202 h 365"/>
                <a:gd name="T58" fmla="*/ 170 w 155"/>
                <a:gd name="T59" fmla="*/ 1314 h 365"/>
                <a:gd name="T60" fmla="*/ 190 w 155"/>
                <a:gd name="T61" fmla="*/ 1226 h 365"/>
                <a:gd name="T62" fmla="*/ 176 w 155"/>
                <a:gd name="T63" fmla="*/ 1073 h 365"/>
                <a:gd name="T64" fmla="*/ 157 w 155"/>
                <a:gd name="T65" fmla="*/ 990 h 365"/>
                <a:gd name="T66" fmla="*/ 157 w 155"/>
                <a:gd name="T67" fmla="*/ 928 h 365"/>
                <a:gd name="T68" fmla="*/ 157 w 155"/>
                <a:gd name="T69" fmla="*/ 881 h 365"/>
                <a:gd name="T70" fmla="*/ 124 w 155"/>
                <a:gd name="T71" fmla="*/ 708 h 365"/>
                <a:gd name="T72" fmla="*/ 130 w 155"/>
                <a:gd name="T73" fmla="*/ 643 h 365"/>
                <a:gd name="T74" fmla="*/ 164 w 155"/>
                <a:gd name="T75" fmla="*/ 600 h 365"/>
                <a:gd name="T76" fmla="*/ 182 w 155"/>
                <a:gd name="T77" fmla="*/ 554 h 365"/>
                <a:gd name="T78" fmla="*/ 182 w 155"/>
                <a:gd name="T79" fmla="*/ 492 h 365"/>
                <a:gd name="T80" fmla="*/ 164 w 155"/>
                <a:gd name="T81" fmla="*/ 470 h 365"/>
                <a:gd name="T82" fmla="*/ 148 w 155"/>
                <a:gd name="T83" fmla="*/ 388 h 365"/>
                <a:gd name="T84" fmla="*/ 130 w 155"/>
                <a:gd name="T85" fmla="*/ 321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13390" name="Freeform 96"/>
            <p:cNvSpPr>
              <a:spLocks noChangeAspect="1"/>
            </p:cNvSpPr>
            <p:nvPr/>
          </p:nvSpPr>
          <p:spPr bwMode="auto">
            <a:xfrm>
              <a:off x="4637" y="2193"/>
              <a:ext cx="85" cy="135"/>
            </a:xfrm>
            <a:custGeom>
              <a:avLst/>
              <a:gdLst>
                <a:gd name="T0" fmla="*/ 18 w 84"/>
                <a:gd name="T1" fmla="*/ 286 h 120"/>
                <a:gd name="T2" fmla="*/ 18 w 84"/>
                <a:gd name="T3" fmla="*/ 307 h 120"/>
                <a:gd name="T4" fmla="*/ 6 w 84"/>
                <a:gd name="T5" fmla="*/ 241 h 120"/>
                <a:gd name="T6" fmla="*/ 0 w 84"/>
                <a:gd name="T7" fmla="*/ 179 h 120"/>
                <a:gd name="T8" fmla="*/ 12 w 84"/>
                <a:gd name="T9" fmla="*/ 201 h 120"/>
                <a:gd name="T10" fmla="*/ 6 w 84"/>
                <a:gd name="T11" fmla="*/ 111 h 120"/>
                <a:gd name="T12" fmla="*/ 6 w 84"/>
                <a:gd name="T13" fmla="*/ 47 h 120"/>
                <a:gd name="T14" fmla="*/ 6 w 84"/>
                <a:gd name="T15" fmla="*/ 0 h 120"/>
                <a:gd name="T16" fmla="*/ 30 w 84"/>
                <a:gd name="T17" fmla="*/ 23 h 120"/>
                <a:gd name="T18" fmla="*/ 36 w 84"/>
                <a:gd name="T19" fmla="*/ 47 h 120"/>
                <a:gd name="T20" fmla="*/ 53 w 84"/>
                <a:gd name="T21" fmla="*/ 88 h 120"/>
                <a:gd name="T22" fmla="*/ 53 w 84"/>
                <a:gd name="T23" fmla="*/ 133 h 120"/>
                <a:gd name="T24" fmla="*/ 36 w 84"/>
                <a:gd name="T25" fmla="*/ 201 h 120"/>
                <a:gd name="T26" fmla="*/ 30 w 84"/>
                <a:gd name="T27" fmla="*/ 225 h 120"/>
                <a:gd name="T28" fmla="*/ 30 w 84"/>
                <a:gd name="T29" fmla="*/ 261 h 120"/>
                <a:gd name="T30" fmla="*/ 53 w 84"/>
                <a:gd name="T31" fmla="*/ 351 h 120"/>
                <a:gd name="T32" fmla="*/ 59 w 84"/>
                <a:gd name="T33" fmla="*/ 351 h 120"/>
                <a:gd name="T34" fmla="*/ 59 w 84"/>
                <a:gd name="T35" fmla="*/ 330 h 120"/>
                <a:gd name="T36" fmla="*/ 71 w 84"/>
                <a:gd name="T37" fmla="*/ 330 h 120"/>
                <a:gd name="T38" fmla="*/ 77 w 84"/>
                <a:gd name="T39" fmla="*/ 351 h 120"/>
                <a:gd name="T40" fmla="*/ 77 w 84"/>
                <a:gd name="T41" fmla="*/ 351 h 120"/>
                <a:gd name="T42" fmla="*/ 89 w 84"/>
                <a:gd name="T43" fmla="*/ 372 h 120"/>
                <a:gd name="T44" fmla="*/ 83 w 84"/>
                <a:gd name="T45" fmla="*/ 372 h 120"/>
                <a:gd name="T46" fmla="*/ 89 w 84"/>
                <a:gd name="T47" fmla="*/ 417 h 120"/>
                <a:gd name="T48" fmla="*/ 95 w 84"/>
                <a:gd name="T49" fmla="*/ 417 h 120"/>
                <a:gd name="T50" fmla="*/ 89 w 84"/>
                <a:gd name="T51" fmla="*/ 437 h 120"/>
                <a:gd name="T52" fmla="*/ 89 w 84"/>
                <a:gd name="T53" fmla="*/ 417 h 120"/>
                <a:gd name="T54" fmla="*/ 77 w 84"/>
                <a:gd name="T55" fmla="*/ 395 h 120"/>
                <a:gd name="T56" fmla="*/ 71 w 84"/>
                <a:gd name="T57" fmla="*/ 372 h 120"/>
                <a:gd name="T58" fmla="*/ 65 w 84"/>
                <a:gd name="T59" fmla="*/ 351 h 120"/>
                <a:gd name="T60" fmla="*/ 65 w 84"/>
                <a:gd name="T61" fmla="*/ 395 h 120"/>
                <a:gd name="T62" fmla="*/ 36 w 84"/>
                <a:gd name="T63" fmla="*/ 351 h 120"/>
                <a:gd name="T64" fmla="*/ 30 w 84"/>
                <a:gd name="T65" fmla="*/ 372 h 120"/>
                <a:gd name="T66" fmla="*/ 18 w 84"/>
                <a:gd name="T67" fmla="*/ 351 h 120"/>
                <a:gd name="T68" fmla="*/ 18 w 84"/>
                <a:gd name="T69" fmla="*/ 330 h 120"/>
                <a:gd name="T70" fmla="*/ 24 w 84"/>
                <a:gd name="T71" fmla="*/ 286 h 120"/>
                <a:gd name="T72" fmla="*/ 18 w 84"/>
                <a:gd name="T73" fmla="*/ 286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415A6B"/>
            </a:solidFill>
            <a:ln w="9525">
              <a:solidFill>
                <a:srgbClr val="000000"/>
              </a:solidFill>
              <a:prstDash val="solid"/>
              <a:round/>
              <a:headEnd/>
              <a:tailEnd/>
            </a:ln>
          </p:spPr>
          <p:txBody>
            <a:bodyPr/>
            <a:lstStyle/>
            <a:p>
              <a:endParaRPr lang="en-US"/>
            </a:p>
          </p:txBody>
        </p:sp>
        <p:sp>
          <p:nvSpPr>
            <p:cNvPr id="13391" name="Freeform 97"/>
            <p:cNvSpPr>
              <a:spLocks noChangeAspect="1"/>
            </p:cNvSpPr>
            <p:nvPr/>
          </p:nvSpPr>
          <p:spPr bwMode="auto">
            <a:xfrm>
              <a:off x="4692" y="2395"/>
              <a:ext cx="86" cy="94"/>
            </a:xfrm>
            <a:custGeom>
              <a:avLst/>
              <a:gdLst>
                <a:gd name="T0" fmla="*/ 88 w 84"/>
                <a:gd name="T1" fmla="*/ 292 h 84"/>
                <a:gd name="T2" fmla="*/ 79 w 84"/>
                <a:gd name="T3" fmla="*/ 251 h 84"/>
                <a:gd name="T4" fmla="*/ 79 w 84"/>
                <a:gd name="T5" fmla="*/ 267 h 84"/>
                <a:gd name="T6" fmla="*/ 53 w 84"/>
                <a:gd name="T7" fmla="*/ 227 h 84"/>
                <a:gd name="T8" fmla="*/ 53 w 84"/>
                <a:gd name="T9" fmla="*/ 166 h 84"/>
                <a:gd name="T10" fmla="*/ 41 w 84"/>
                <a:gd name="T11" fmla="*/ 123 h 84"/>
                <a:gd name="T12" fmla="*/ 35 w 84"/>
                <a:gd name="T13" fmla="*/ 145 h 84"/>
                <a:gd name="T14" fmla="*/ 35 w 84"/>
                <a:gd name="T15" fmla="*/ 145 h 84"/>
                <a:gd name="T16" fmla="*/ 18 w 84"/>
                <a:gd name="T17" fmla="*/ 145 h 84"/>
                <a:gd name="T18" fmla="*/ 12 w 84"/>
                <a:gd name="T19" fmla="*/ 123 h 84"/>
                <a:gd name="T20" fmla="*/ 6 w 84"/>
                <a:gd name="T21" fmla="*/ 166 h 84"/>
                <a:gd name="T22" fmla="*/ 0 w 84"/>
                <a:gd name="T23" fmla="*/ 186 h 84"/>
                <a:gd name="T24" fmla="*/ 6 w 84"/>
                <a:gd name="T25" fmla="*/ 145 h 84"/>
                <a:gd name="T26" fmla="*/ 18 w 84"/>
                <a:gd name="T27" fmla="*/ 105 h 84"/>
                <a:gd name="T28" fmla="*/ 41 w 84"/>
                <a:gd name="T29" fmla="*/ 62 h 84"/>
                <a:gd name="T30" fmla="*/ 41 w 84"/>
                <a:gd name="T31" fmla="*/ 105 h 84"/>
                <a:gd name="T32" fmla="*/ 53 w 84"/>
                <a:gd name="T33" fmla="*/ 105 h 84"/>
                <a:gd name="T34" fmla="*/ 59 w 84"/>
                <a:gd name="T35" fmla="*/ 84 h 84"/>
                <a:gd name="T36" fmla="*/ 59 w 84"/>
                <a:gd name="T37" fmla="*/ 43 h 84"/>
                <a:gd name="T38" fmla="*/ 67 w 84"/>
                <a:gd name="T39" fmla="*/ 43 h 84"/>
                <a:gd name="T40" fmla="*/ 79 w 84"/>
                <a:gd name="T41" fmla="*/ 43 h 84"/>
                <a:gd name="T42" fmla="*/ 79 w 84"/>
                <a:gd name="T43" fmla="*/ 0 h 84"/>
                <a:gd name="T44" fmla="*/ 94 w 84"/>
                <a:gd name="T45" fmla="*/ 21 h 84"/>
                <a:gd name="T46" fmla="*/ 100 w 84"/>
                <a:gd name="T47" fmla="*/ 84 h 84"/>
                <a:gd name="T48" fmla="*/ 106 w 84"/>
                <a:gd name="T49" fmla="*/ 166 h 84"/>
                <a:gd name="T50" fmla="*/ 100 w 84"/>
                <a:gd name="T51" fmla="*/ 208 h 84"/>
                <a:gd name="T52" fmla="*/ 100 w 84"/>
                <a:gd name="T53" fmla="*/ 227 h 84"/>
                <a:gd name="T54" fmla="*/ 94 w 84"/>
                <a:gd name="T55" fmla="*/ 166 h 84"/>
                <a:gd name="T56" fmla="*/ 88 w 84"/>
                <a:gd name="T57" fmla="*/ 186 h 84"/>
                <a:gd name="T58" fmla="*/ 88 w 84"/>
                <a:gd name="T59" fmla="*/ 227 h 84"/>
                <a:gd name="T60" fmla="*/ 88 w 84"/>
                <a:gd name="T61" fmla="*/ 292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415A6B"/>
            </a:solidFill>
            <a:ln w="9525">
              <a:solidFill>
                <a:srgbClr val="000000"/>
              </a:solidFill>
              <a:prstDash val="solid"/>
              <a:round/>
              <a:headEnd/>
              <a:tailEnd/>
            </a:ln>
          </p:spPr>
          <p:txBody>
            <a:bodyPr/>
            <a:lstStyle/>
            <a:p>
              <a:endParaRPr lang="en-US"/>
            </a:p>
          </p:txBody>
        </p:sp>
        <p:sp>
          <p:nvSpPr>
            <p:cNvPr id="13392" name="Freeform 98"/>
            <p:cNvSpPr>
              <a:spLocks noChangeAspect="1"/>
            </p:cNvSpPr>
            <p:nvPr/>
          </p:nvSpPr>
          <p:spPr bwMode="auto">
            <a:xfrm>
              <a:off x="4699" y="2369"/>
              <a:ext cx="17" cy="39"/>
            </a:xfrm>
            <a:custGeom>
              <a:avLst/>
              <a:gdLst>
                <a:gd name="T0" fmla="*/ 9 w 18"/>
                <a:gd name="T1" fmla="*/ 0 h 35"/>
                <a:gd name="T2" fmla="*/ 9 w 18"/>
                <a:gd name="T3" fmla="*/ 96 h 35"/>
                <a:gd name="T4" fmla="*/ 9 w 18"/>
                <a:gd name="T5" fmla="*/ 113 h 35"/>
                <a:gd name="T6" fmla="*/ 0 w 18"/>
                <a:gd name="T7" fmla="*/ 77 h 35"/>
                <a:gd name="T8" fmla="*/ 6 w 18"/>
                <a:gd name="T9" fmla="*/ 56 h 35"/>
                <a:gd name="T10" fmla="*/ 6 w 18"/>
                <a:gd name="T11" fmla="*/ 0 h 35"/>
                <a:gd name="T12" fmla="*/ 9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415A6B"/>
            </a:solidFill>
            <a:ln w="9525">
              <a:solidFill>
                <a:srgbClr val="000000"/>
              </a:solidFill>
              <a:prstDash val="solid"/>
              <a:round/>
              <a:headEnd/>
              <a:tailEnd/>
            </a:ln>
          </p:spPr>
          <p:txBody>
            <a:bodyPr/>
            <a:lstStyle/>
            <a:p>
              <a:endParaRPr lang="en-US"/>
            </a:p>
          </p:txBody>
        </p:sp>
        <p:sp>
          <p:nvSpPr>
            <p:cNvPr id="13393" name="Freeform 99"/>
            <p:cNvSpPr>
              <a:spLocks noChangeAspect="1"/>
            </p:cNvSpPr>
            <p:nvPr/>
          </p:nvSpPr>
          <p:spPr bwMode="auto">
            <a:xfrm>
              <a:off x="4728" y="2328"/>
              <a:ext cx="25" cy="34"/>
            </a:xfrm>
            <a:custGeom>
              <a:avLst/>
              <a:gdLst>
                <a:gd name="T0" fmla="*/ 29 w 24"/>
                <a:gd name="T1" fmla="*/ 122 h 30"/>
                <a:gd name="T2" fmla="*/ 23 w 24"/>
                <a:gd name="T3" fmla="*/ 96 h 30"/>
                <a:gd name="T4" fmla="*/ 0 w 24"/>
                <a:gd name="T5" fmla="*/ 23 h 30"/>
                <a:gd name="T6" fmla="*/ 23 w 24"/>
                <a:gd name="T7" fmla="*/ 0 h 30"/>
                <a:gd name="T8" fmla="*/ 29 w 24"/>
                <a:gd name="T9" fmla="*/ 48 h 30"/>
                <a:gd name="T10" fmla="*/ 35 w 24"/>
                <a:gd name="T11" fmla="*/ 122 h 30"/>
                <a:gd name="T12" fmla="*/ 29 w 24"/>
                <a:gd name="T13" fmla="*/ 12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415A6B"/>
            </a:solidFill>
            <a:ln w="9525">
              <a:solidFill>
                <a:srgbClr val="000000"/>
              </a:solidFill>
              <a:prstDash val="solid"/>
              <a:round/>
              <a:headEnd/>
              <a:tailEnd/>
            </a:ln>
          </p:spPr>
          <p:txBody>
            <a:bodyPr/>
            <a:lstStyle/>
            <a:p>
              <a:endParaRPr lang="en-US"/>
            </a:p>
          </p:txBody>
        </p:sp>
        <p:sp>
          <p:nvSpPr>
            <p:cNvPr id="13394" name="Freeform 100"/>
            <p:cNvSpPr>
              <a:spLocks noChangeAspect="1"/>
            </p:cNvSpPr>
            <p:nvPr/>
          </p:nvSpPr>
          <p:spPr bwMode="auto">
            <a:xfrm>
              <a:off x="4686" y="2348"/>
              <a:ext cx="24" cy="27"/>
            </a:xfrm>
            <a:custGeom>
              <a:avLst/>
              <a:gdLst>
                <a:gd name="T0" fmla="*/ 18 w 24"/>
                <a:gd name="T1" fmla="*/ 23 h 24"/>
                <a:gd name="T2" fmla="*/ 0 w 24"/>
                <a:gd name="T3" fmla="*/ 0 h 24"/>
                <a:gd name="T4" fmla="*/ 0 w 24"/>
                <a:gd name="T5" fmla="*/ 0 h 24"/>
                <a:gd name="T6" fmla="*/ 6 w 24"/>
                <a:gd name="T7" fmla="*/ 88 h 24"/>
                <a:gd name="T8" fmla="*/ 24 w 24"/>
                <a:gd name="T9" fmla="*/ 47 h 24"/>
                <a:gd name="T10" fmla="*/ 24 w 24"/>
                <a:gd name="T11" fmla="*/ 23 h 24"/>
                <a:gd name="T12" fmla="*/ 18 w 2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415A6B"/>
            </a:solidFill>
            <a:ln w="9525">
              <a:solidFill>
                <a:srgbClr val="000000"/>
              </a:solidFill>
              <a:prstDash val="solid"/>
              <a:round/>
              <a:headEnd/>
              <a:tailEnd/>
            </a:ln>
          </p:spPr>
          <p:txBody>
            <a:bodyPr/>
            <a:lstStyle/>
            <a:p>
              <a:endParaRPr lang="en-US"/>
            </a:p>
          </p:txBody>
        </p:sp>
        <p:sp>
          <p:nvSpPr>
            <p:cNvPr id="13395" name="Freeform 101"/>
            <p:cNvSpPr>
              <a:spLocks noChangeAspect="1"/>
            </p:cNvSpPr>
            <p:nvPr/>
          </p:nvSpPr>
          <p:spPr bwMode="auto">
            <a:xfrm>
              <a:off x="4607" y="2362"/>
              <a:ext cx="42" cy="60"/>
            </a:xfrm>
            <a:custGeom>
              <a:avLst/>
              <a:gdLst>
                <a:gd name="T0" fmla="*/ 42 w 42"/>
                <a:gd name="T1" fmla="*/ 48 h 53"/>
                <a:gd name="T2" fmla="*/ 12 w 42"/>
                <a:gd name="T3" fmla="*/ 161 h 53"/>
                <a:gd name="T4" fmla="*/ 0 w 42"/>
                <a:gd name="T5" fmla="*/ 207 h 53"/>
                <a:gd name="T6" fmla="*/ 0 w 42"/>
                <a:gd name="T7" fmla="*/ 183 h 53"/>
                <a:gd name="T8" fmla="*/ 12 w 42"/>
                <a:gd name="T9" fmla="*/ 139 h 53"/>
                <a:gd name="T10" fmla="*/ 30 w 42"/>
                <a:gd name="T11" fmla="*/ 69 h 53"/>
                <a:gd name="T12" fmla="*/ 30 w 42"/>
                <a:gd name="T13" fmla="*/ 23 h 53"/>
                <a:gd name="T14" fmla="*/ 36 w 42"/>
                <a:gd name="T15" fmla="*/ 23 h 53"/>
                <a:gd name="T16" fmla="*/ 36 w 42"/>
                <a:gd name="T17" fmla="*/ 0 h 53"/>
                <a:gd name="T18" fmla="*/ 42 w 42"/>
                <a:gd name="T19" fmla="*/ 48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p>
          </p:txBody>
        </p:sp>
        <p:sp>
          <p:nvSpPr>
            <p:cNvPr id="13396" name="Freeform 102"/>
            <p:cNvSpPr>
              <a:spLocks noChangeAspect="1"/>
            </p:cNvSpPr>
            <p:nvPr/>
          </p:nvSpPr>
          <p:spPr bwMode="auto">
            <a:xfrm>
              <a:off x="4649" y="2315"/>
              <a:ext cx="24" cy="20"/>
            </a:xfrm>
            <a:custGeom>
              <a:avLst/>
              <a:gdLst>
                <a:gd name="T0" fmla="*/ 24 w 24"/>
                <a:gd name="T1" fmla="*/ 37 h 18"/>
                <a:gd name="T2" fmla="*/ 24 w 24"/>
                <a:gd name="T3" fmla="*/ 57 h 18"/>
                <a:gd name="T4" fmla="*/ 12 w 24"/>
                <a:gd name="T5" fmla="*/ 20 h 18"/>
                <a:gd name="T6" fmla="*/ 0 w 24"/>
                <a:gd name="T7" fmla="*/ 0 h 18"/>
                <a:gd name="T8" fmla="*/ 24 w 24"/>
                <a:gd name="T9" fmla="*/ 0 h 18"/>
                <a:gd name="T10" fmla="*/ 24 w 24"/>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3397" name="Freeform 103"/>
            <p:cNvSpPr>
              <a:spLocks noChangeAspect="1"/>
            </p:cNvSpPr>
            <p:nvPr/>
          </p:nvSpPr>
          <p:spPr bwMode="auto">
            <a:xfrm>
              <a:off x="4728" y="2355"/>
              <a:ext cx="18" cy="33"/>
            </a:xfrm>
            <a:custGeom>
              <a:avLst/>
              <a:gdLst>
                <a:gd name="T0" fmla="*/ 12 w 18"/>
                <a:gd name="T1" fmla="*/ 25 h 29"/>
                <a:gd name="T2" fmla="*/ 18 w 18"/>
                <a:gd name="T3" fmla="*/ 98 h 29"/>
                <a:gd name="T4" fmla="*/ 18 w 18"/>
                <a:gd name="T5" fmla="*/ 98 h 29"/>
                <a:gd name="T6" fmla="*/ 12 w 18"/>
                <a:gd name="T7" fmla="*/ 122 h 29"/>
                <a:gd name="T8" fmla="*/ 6 w 18"/>
                <a:gd name="T9" fmla="*/ 50 h 29"/>
                <a:gd name="T10" fmla="*/ 0 w 18"/>
                <a:gd name="T11" fmla="*/ 0 h 29"/>
                <a:gd name="T12" fmla="*/ 12 w 18"/>
                <a:gd name="T13" fmla="*/ 25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415A6B"/>
            </a:solidFill>
            <a:ln w="9525">
              <a:solidFill>
                <a:srgbClr val="000000"/>
              </a:solidFill>
              <a:prstDash val="solid"/>
              <a:round/>
              <a:headEnd/>
              <a:tailEnd/>
            </a:ln>
          </p:spPr>
          <p:txBody>
            <a:bodyPr/>
            <a:lstStyle/>
            <a:p>
              <a:endParaRPr lang="en-US"/>
            </a:p>
          </p:txBody>
        </p:sp>
        <p:sp>
          <p:nvSpPr>
            <p:cNvPr id="13398" name="Freeform 104"/>
            <p:cNvSpPr>
              <a:spLocks noChangeAspect="1"/>
            </p:cNvSpPr>
            <p:nvPr/>
          </p:nvSpPr>
          <p:spPr bwMode="auto">
            <a:xfrm>
              <a:off x="4710" y="2335"/>
              <a:ext cx="12" cy="13"/>
            </a:xfrm>
            <a:custGeom>
              <a:avLst/>
              <a:gdLst>
                <a:gd name="T0" fmla="*/ 12 w 12"/>
                <a:gd name="T1" fmla="*/ 28 h 12"/>
                <a:gd name="T2" fmla="*/ 0 w 12"/>
                <a:gd name="T3" fmla="*/ 17 h 12"/>
                <a:gd name="T4" fmla="*/ 0 w 12"/>
                <a:gd name="T5" fmla="*/ 17 h 12"/>
                <a:gd name="T6" fmla="*/ 0 w 12"/>
                <a:gd name="T7" fmla="*/ 0 h 12"/>
                <a:gd name="T8" fmla="*/ 12 w 12"/>
                <a:gd name="T9" fmla="*/ 28 h 12"/>
                <a:gd name="T10" fmla="*/ 12 w 12"/>
                <a:gd name="T11" fmla="*/ 2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p>
          </p:txBody>
        </p:sp>
        <p:sp>
          <p:nvSpPr>
            <p:cNvPr id="13399" name="Freeform 105"/>
            <p:cNvSpPr>
              <a:spLocks noChangeAspect="1"/>
            </p:cNvSpPr>
            <p:nvPr/>
          </p:nvSpPr>
          <p:spPr bwMode="auto">
            <a:xfrm>
              <a:off x="4722" y="2388"/>
              <a:ext cx="19" cy="7"/>
            </a:xfrm>
            <a:custGeom>
              <a:avLst/>
              <a:gdLst>
                <a:gd name="T0" fmla="*/ 31 w 18"/>
                <a:gd name="T1" fmla="*/ 34 h 6"/>
                <a:gd name="T2" fmla="*/ 23 w 18"/>
                <a:gd name="T3" fmla="*/ 0 h 6"/>
                <a:gd name="T4" fmla="*/ 0 w 18"/>
                <a:gd name="T5" fmla="*/ 34 h 6"/>
                <a:gd name="T6" fmla="*/ 31 w 18"/>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3400" name="Freeform 106"/>
            <p:cNvSpPr>
              <a:spLocks noChangeAspect="1"/>
            </p:cNvSpPr>
            <p:nvPr/>
          </p:nvSpPr>
          <p:spPr bwMode="auto">
            <a:xfrm>
              <a:off x="4716" y="2362"/>
              <a:ext cx="6" cy="39"/>
            </a:xfrm>
            <a:custGeom>
              <a:avLst/>
              <a:gdLst>
                <a:gd name="T0" fmla="*/ 6 w 6"/>
                <a:gd name="T1" fmla="*/ 0 h 35"/>
                <a:gd name="T2" fmla="*/ 6 w 6"/>
                <a:gd name="T3" fmla="*/ 20 h 35"/>
                <a:gd name="T4" fmla="*/ 6 w 6"/>
                <a:gd name="T5" fmla="*/ 77 h 35"/>
                <a:gd name="T6" fmla="*/ 0 w 6"/>
                <a:gd name="T7" fmla="*/ 113 h 35"/>
                <a:gd name="T8" fmla="*/ 6 w 6"/>
                <a:gd name="T9" fmla="*/ 59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3401" name="Freeform 107"/>
            <p:cNvSpPr>
              <a:spLocks noChangeAspect="1"/>
            </p:cNvSpPr>
            <p:nvPr/>
          </p:nvSpPr>
          <p:spPr bwMode="auto">
            <a:xfrm>
              <a:off x="4238" y="2152"/>
              <a:ext cx="151" cy="330"/>
            </a:xfrm>
            <a:custGeom>
              <a:avLst/>
              <a:gdLst>
                <a:gd name="T0" fmla="*/ 64 w 149"/>
                <a:gd name="T1" fmla="*/ 838 h 293"/>
                <a:gd name="T2" fmla="*/ 58 w 149"/>
                <a:gd name="T3" fmla="*/ 773 h 293"/>
                <a:gd name="T4" fmla="*/ 64 w 149"/>
                <a:gd name="T5" fmla="*/ 712 h 293"/>
                <a:gd name="T6" fmla="*/ 64 w 149"/>
                <a:gd name="T7" fmla="*/ 644 h 293"/>
                <a:gd name="T8" fmla="*/ 64 w 149"/>
                <a:gd name="T9" fmla="*/ 532 h 293"/>
                <a:gd name="T10" fmla="*/ 82 w 149"/>
                <a:gd name="T11" fmla="*/ 511 h 293"/>
                <a:gd name="T12" fmla="*/ 82 w 149"/>
                <a:gd name="T13" fmla="*/ 577 h 293"/>
                <a:gd name="T14" fmla="*/ 94 w 149"/>
                <a:gd name="T15" fmla="*/ 577 h 293"/>
                <a:gd name="T16" fmla="*/ 112 w 149"/>
                <a:gd name="T17" fmla="*/ 621 h 293"/>
                <a:gd name="T18" fmla="*/ 124 w 149"/>
                <a:gd name="T19" fmla="*/ 670 h 293"/>
                <a:gd name="T20" fmla="*/ 112 w 149"/>
                <a:gd name="T21" fmla="*/ 599 h 293"/>
                <a:gd name="T22" fmla="*/ 106 w 149"/>
                <a:gd name="T23" fmla="*/ 532 h 293"/>
                <a:gd name="T24" fmla="*/ 124 w 149"/>
                <a:gd name="T25" fmla="*/ 469 h 293"/>
                <a:gd name="T26" fmla="*/ 165 w 149"/>
                <a:gd name="T27" fmla="*/ 469 h 293"/>
                <a:gd name="T28" fmla="*/ 171 w 149"/>
                <a:gd name="T29" fmla="*/ 419 h 293"/>
                <a:gd name="T30" fmla="*/ 165 w 149"/>
                <a:gd name="T31" fmla="*/ 354 h 293"/>
                <a:gd name="T32" fmla="*/ 153 w 149"/>
                <a:gd name="T33" fmla="*/ 264 h 293"/>
                <a:gd name="T34" fmla="*/ 147 w 149"/>
                <a:gd name="T35" fmla="*/ 225 h 293"/>
                <a:gd name="T36" fmla="*/ 124 w 149"/>
                <a:gd name="T37" fmla="*/ 158 h 293"/>
                <a:gd name="T38" fmla="*/ 106 w 149"/>
                <a:gd name="T39" fmla="*/ 180 h 293"/>
                <a:gd name="T40" fmla="*/ 100 w 149"/>
                <a:gd name="T41" fmla="*/ 203 h 293"/>
                <a:gd name="T42" fmla="*/ 88 w 149"/>
                <a:gd name="T43" fmla="*/ 180 h 293"/>
                <a:gd name="T44" fmla="*/ 76 w 149"/>
                <a:gd name="T45" fmla="*/ 225 h 293"/>
                <a:gd name="T46" fmla="*/ 70 w 149"/>
                <a:gd name="T47" fmla="*/ 68 h 293"/>
                <a:gd name="T48" fmla="*/ 58 w 149"/>
                <a:gd name="T49" fmla="*/ 68 h 293"/>
                <a:gd name="T50" fmla="*/ 58 w 149"/>
                <a:gd name="T51" fmla="*/ 23 h 293"/>
                <a:gd name="T52" fmla="*/ 52 w 149"/>
                <a:gd name="T53" fmla="*/ 0 h 293"/>
                <a:gd name="T54" fmla="*/ 29 w 149"/>
                <a:gd name="T55" fmla="*/ 23 h 293"/>
                <a:gd name="T56" fmla="*/ 24 w 149"/>
                <a:gd name="T57" fmla="*/ 47 h 293"/>
                <a:gd name="T58" fmla="*/ 6 w 149"/>
                <a:gd name="T59" fmla="*/ 68 h 293"/>
                <a:gd name="T60" fmla="*/ 0 w 149"/>
                <a:gd name="T61" fmla="*/ 158 h 293"/>
                <a:gd name="T62" fmla="*/ 0 w 149"/>
                <a:gd name="T63" fmla="*/ 133 h 293"/>
                <a:gd name="T64" fmla="*/ 12 w 149"/>
                <a:gd name="T65" fmla="*/ 225 h 293"/>
                <a:gd name="T66" fmla="*/ 24 w 149"/>
                <a:gd name="T67" fmla="*/ 312 h 293"/>
                <a:gd name="T68" fmla="*/ 29 w 149"/>
                <a:gd name="T69" fmla="*/ 312 h 293"/>
                <a:gd name="T70" fmla="*/ 24 w 149"/>
                <a:gd name="T71" fmla="*/ 354 h 293"/>
                <a:gd name="T72" fmla="*/ 24 w 149"/>
                <a:gd name="T73" fmla="*/ 377 h 293"/>
                <a:gd name="T74" fmla="*/ 24 w 149"/>
                <a:gd name="T75" fmla="*/ 419 h 293"/>
                <a:gd name="T76" fmla="*/ 35 w 149"/>
                <a:gd name="T77" fmla="*/ 469 h 293"/>
                <a:gd name="T78" fmla="*/ 52 w 149"/>
                <a:gd name="T79" fmla="*/ 511 h 293"/>
                <a:gd name="T80" fmla="*/ 58 w 149"/>
                <a:gd name="T81" fmla="*/ 577 h 293"/>
                <a:gd name="T82" fmla="*/ 64 w 149"/>
                <a:gd name="T83" fmla="*/ 670 h 293"/>
                <a:gd name="T84" fmla="*/ 52 w 149"/>
                <a:gd name="T85" fmla="*/ 757 h 293"/>
                <a:gd name="T86" fmla="*/ 52 w 149"/>
                <a:gd name="T87" fmla="*/ 757 h 293"/>
                <a:gd name="T88" fmla="*/ 35 w 149"/>
                <a:gd name="T89" fmla="*/ 838 h 293"/>
                <a:gd name="T90" fmla="*/ 35 w 149"/>
                <a:gd name="T91" fmla="*/ 906 h 293"/>
                <a:gd name="T92" fmla="*/ 35 w 149"/>
                <a:gd name="T93" fmla="*/ 906 h 293"/>
                <a:gd name="T94" fmla="*/ 58 w 149"/>
                <a:gd name="T95" fmla="*/ 928 h 293"/>
                <a:gd name="T96" fmla="*/ 64 w 149"/>
                <a:gd name="T97" fmla="*/ 971 h 293"/>
                <a:gd name="T98" fmla="*/ 70 w 149"/>
                <a:gd name="T99" fmla="*/ 993 h 293"/>
                <a:gd name="T100" fmla="*/ 76 w 149"/>
                <a:gd name="T101" fmla="*/ 1037 h 293"/>
                <a:gd name="T102" fmla="*/ 82 w 149"/>
                <a:gd name="T103" fmla="*/ 1018 h 293"/>
                <a:gd name="T104" fmla="*/ 94 w 149"/>
                <a:gd name="T105" fmla="*/ 1062 h 293"/>
                <a:gd name="T106" fmla="*/ 94 w 149"/>
                <a:gd name="T107" fmla="*/ 1086 h 293"/>
                <a:gd name="T108" fmla="*/ 106 w 149"/>
                <a:gd name="T109" fmla="*/ 1086 h 293"/>
                <a:gd name="T110" fmla="*/ 112 w 149"/>
                <a:gd name="T111" fmla="*/ 1062 h 293"/>
                <a:gd name="T112" fmla="*/ 106 w 149"/>
                <a:gd name="T113" fmla="*/ 993 h 293"/>
                <a:gd name="T114" fmla="*/ 88 w 149"/>
                <a:gd name="T115" fmla="*/ 993 h 293"/>
                <a:gd name="T116" fmla="*/ 82 w 149"/>
                <a:gd name="T117" fmla="*/ 947 h 293"/>
                <a:gd name="T118" fmla="*/ 76 w 149"/>
                <a:gd name="T119" fmla="*/ 906 h 293"/>
                <a:gd name="T120" fmla="*/ 70 w 149"/>
                <a:gd name="T121" fmla="*/ 838 h 293"/>
                <a:gd name="T122" fmla="*/ 64 w 149"/>
                <a:gd name="T123" fmla="*/ 838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p>
          </p:txBody>
        </p:sp>
        <p:sp>
          <p:nvSpPr>
            <p:cNvPr id="13402" name="Freeform 108"/>
            <p:cNvSpPr>
              <a:spLocks noChangeAspect="1"/>
            </p:cNvSpPr>
            <p:nvPr/>
          </p:nvSpPr>
          <p:spPr bwMode="auto">
            <a:xfrm>
              <a:off x="4304" y="2093"/>
              <a:ext cx="157" cy="322"/>
            </a:xfrm>
            <a:custGeom>
              <a:avLst/>
              <a:gdLst>
                <a:gd name="T0" fmla="*/ 48 w 156"/>
                <a:gd name="T1" fmla="*/ 190 h 287"/>
                <a:gd name="T2" fmla="*/ 30 w 156"/>
                <a:gd name="T3" fmla="*/ 169 h 287"/>
                <a:gd name="T4" fmla="*/ 18 w 156"/>
                <a:gd name="T5" fmla="*/ 107 h 287"/>
                <a:gd name="T6" fmla="*/ 6 w 156"/>
                <a:gd name="T7" fmla="*/ 43 h 287"/>
                <a:gd name="T8" fmla="*/ 18 w 156"/>
                <a:gd name="T9" fmla="*/ 43 h 287"/>
                <a:gd name="T10" fmla="*/ 30 w 156"/>
                <a:gd name="T11" fmla="*/ 43 h 287"/>
                <a:gd name="T12" fmla="*/ 42 w 156"/>
                <a:gd name="T13" fmla="*/ 43 h 287"/>
                <a:gd name="T14" fmla="*/ 60 w 156"/>
                <a:gd name="T15" fmla="*/ 0 h 287"/>
                <a:gd name="T16" fmla="*/ 95 w 156"/>
                <a:gd name="T17" fmla="*/ 62 h 287"/>
                <a:gd name="T18" fmla="*/ 119 w 156"/>
                <a:gd name="T19" fmla="*/ 127 h 287"/>
                <a:gd name="T20" fmla="*/ 101 w 156"/>
                <a:gd name="T21" fmla="*/ 169 h 287"/>
                <a:gd name="T22" fmla="*/ 89 w 156"/>
                <a:gd name="T23" fmla="*/ 233 h 287"/>
                <a:gd name="T24" fmla="*/ 95 w 156"/>
                <a:gd name="T25" fmla="*/ 362 h 287"/>
                <a:gd name="T26" fmla="*/ 125 w 156"/>
                <a:gd name="T27" fmla="*/ 467 h 287"/>
                <a:gd name="T28" fmla="*/ 149 w 156"/>
                <a:gd name="T29" fmla="*/ 554 h 287"/>
                <a:gd name="T30" fmla="*/ 167 w 156"/>
                <a:gd name="T31" fmla="*/ 745 h 287"/>
                <a:gd name="T32" fmla="*/ 167 w 156"/>
                <a:gd name="T33" fmla="*/ 785 h 287"/>
                <a:gd name="T34" fmla="*/ 149 w 156"/>
                <a:gd name="T35" fmla="*/ 848 h 287"/>
                <a:gd name="T36" fmla="*/ 125 w 156"/>
                <a:gd name="T37" fmla="*/ 899 h 287"/>
                <a:gd name="T38" fmla="*/ 125 w 156"/>
                <a:gd name="T39" fmla="*/ 931 h 287"/>
                <a:gd name="T40" fmla="*/ 125 w 156"/>
                <a:gd name="T41" fmla="*/ 951 h 287"/>
                <a:gd name="T42" fmla="*/ 101 w 156"/>
                <a:gd name="T43" fmla="*/ 1015 h 287"/>
                <a:gd name="T44" fmla="*/ 95 w 156"/>
                <a:gd name="T45" fmla="*/ 931 h 287"/>
                <a:gd name="T46" fmla="*/ 95 w 156"/>
                <a:gd name="T47" fmla="*/ 873 h 287"/>
                <a:gd name="T48" fmla="*/ 113 w 156"/>
                <a:gd name="T49" fmla="*/ 873 h 287"/>
                <a:gd name="T50" fmla="*/ 119 w 156"/>
                <a:gd name="T51" fmla="*/ 807 h 287"/>
                <a:gd name="T52" fmla="*/ 131 w 156"/>
                <a:gd name="T53" fmla="*/ 723 h 287"/>
                <a:gd name="T54" fmla="*/ 131 w 156"/>
                <a:gd name="T55" fmla="*/ 595 h 287"/>
                <a:gd name="T56" fmla="*/ 125 w 156"/>
                <a:gd name="T57" fmla="*/ 512 h 287"/>
                <a:gd name="T58" fmla="*/ 107 w 156"/>
                <a:gd name="T59" fmla="*/ 467 h 287"/>
                <a:gd name="T60" fmla="*/ 89 w 156"/>
                <a:gd name="T61" fmla="*/ 385 h 287"/>
                <a:gd name="T62" fmla="*/ 42 w 156"/>
                <a:gd name="T63" fmla="*/ 278 h 287"/>
                <a:gd name="T64" fmla="*/ 60 w 156"/>
                <a:gd name="T65" fmla="*/ 23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990033"/>
            </a:solidFill>
            <a:ln w="9525">
              <a:solidFill>
                <a:srgbClr val="000000"/>
              </a:solidFill>
              <a:prstDash val="solid"/>
              <a:round/>
              <a:headEnd/>
              <a:tailEnd/>
            </a:ln>
          </p:spPr>
          <p:txBody>
            <a:bodyPr/>
            <a:lstStyle/>
            <a:p>
              <a:endParaRPr lang="en-US"/>
            </a:p>
          </p:txBody>
        </p:sp>
        <p:sp>
          <p:nvSpPr>
            <p:cNvPr id="13403" name="Freeform 109"/>
            <p:cNvSpPr>
              <a:spLocks noChangeAspect="1"/>
            </p:cNvSpPr>
            <p:nvPr/>
          </p:nvSpPr>
          <p:spPr bwMode="auto">
            <a:xfrm>
              <a:off x="3406" y="2025"/>
              <a:ext cx="13" cy="34"/>
            </a:xfrm>
            <a:custGeom>
              <a:avLst/>
              <a:gdLst>
                <a:gd name="T0" fmla="*/ 17 w 12"/>
                <a:gd name="T1" fmla="*/ 122 h 30"/>
                <a:gd name="T2" fmla="*/ 17 w 12"/>
                <a:gd name="T3" fmla="*/ 122 h 30"/>
                <a:gd name="T4" fmla="*/ 0 w 12"/>
                <a:gd name="T5" fmla="*/ 122 h 30"/>
                <a:gd name="T6" fmla="*/ 0 w 12"/>
                <a:gd name="T7" fmla="*/ 48 h 30"/>
                <a:gd name="T8" fmla="*/ 17 w 12"/>
                <a:gd name="T9" fmla="*/ 0 h 30"/>
                <a:gd name="T10" fmla="*/ 28 w 12"/>
                <a:gd name="T11" fmla="*/ 69 h 30"/>
                <a:gd name="T12" fmla="*/ 17 w 12"/>
                <a:gd name="T13" fmla="*/ 12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3404" name="Freeform 110"/>
            <p:cNvSpPr>
              <a:spLocks noChangeAspect="1"/>
            </p:cNvSpPr>
            <p:nvPr/>
          </p:nvSpPr>
          <p:spPr bwMode="auto">
            <a:xfrm>
              <a:off x="3255" y="1722"/>
              <a:ext cx="364" cy="323"/>
            </a:xfrm>
            <a:custGeom>
              <a:avLst/>
              <a:gdLst>
                <a:gd name="T0" fmla="*/ 46 w 358"/>
                <a:gd name="T1" fmla="*/ 438 h 287"/>
                <a:gd name="T2" fmla="*/ 52 w 358"/>
                <a:gd name="T3" fmla="*/ 330 h 287"/>
                <a:gd name="T4" fmla="*/ 29 w 358"/>
                <a:gd name="T5" fmla="*/ 261 h 287"/>
                <a:gd name="T6" fmla="*/ 6 w 358"/>
                <a:gd name="T7" fmla="*/ 133 h 287"/>
                <a:gd name="T8" fmla="*/ 0 w 358"/>
                <a:gd name="T9" fmla="*/ 23 h 287"/>
                <a:gd name="T10" fmla="*/ 6 w 358"/>
                <a:gd name="T11" fmla="*/ 0 h 287"/>
                <a:gd name="T12" fmla="*/ 29 w 358"/>
                <a:gd name="T13" fmla="*/ 68 h 287"/>
                <a:gd name="T14" fmla="*/ 70 w 358"/>
                <a:gd name="T15" fmla="*/ 0 h 287"/>
                <a:gd name="T16" fmla="*/ 70 w 358"/>
                <a:gd name="T17" fmla="*/ 68 h 287"/>
                <a:gd name="T18" fmla="*/ 110 w 358"/>
                <a:gd name="T19" fmla="*/ 158 h 287"/>
                <a:gd name="T20" fmla="*/ 163 w 358"/>
                <a:gd name="T21" fmla="*/ 225 h 287"/>
                <a:gd name="T22" fmla="*/ 194 w 358"/>
                <a:gd name="T23" fmla="*/ 225 h 287"/>
                <a:gd name="T24" fmla="*/ 194 w 358"/>
                <a:gd name="T25" fmla="*/ 179 h 287"/>
                <a:gd name="T26" fmla="*/ 213 w 358"/>
                <a:gd name="T27" fmla="*/ 133 h 287"/>
                <a:gd name="T28" fmla="*/ 259 w 358"/>
                <a:gd name="T29" fmla="*/ 111 h 287"/>
                <a:gd name="T30" fmla="*/ 309 w 358"/>
                <a:gd name="T31" fmla="*/ 179 h 287"/>
                <a:gd name="T32" fmla="*/ 344 w 358"/>
                <a:gd name="T33" fmla="*/ 225 h 287"/>
                <a:gd name="T34" fmla="*/ 344 w 358"/>
                <a:gd name="T35" fmla="*/ 373 h 287"/>
                <a:gd name="T36" fmla="*/ 344 w 358"/>
                <a:gd name="T37" fmla="*/ 438 h 287"/>
                <a:gd name="T38" fmla="*/ 351 w 358"/>
                <a:gd name="T39" fmla="*/ 464 h 287"/>
                <a:gd name="T40" fmla="*/ 359 w 358"/>
                <a:gd name="T41" fmla="*/ 595 h 287"/>
                <a:gd name="T42" fmla="*/ 387 w 358"/>
                <a:gd name="T43" fmla="*/ 640 h 287"/>
                <a:gd name="T44" fmla="*/ 403 w 358"/>
                <a:gd name="T45" fmla="*/ 816 h 287"/>
                <a:gd name="T46" fmla="*/ 423 w 358"/>
                <a:gd name="T47" fmla="*/ 919 h 287"/>
                <a:gd name="T48" fmla="*/ 430 w 358"/>
                <a:gd name="T49" fmla="*/ 967 h 287"/>
                <a:gd name="T50" fmla="*/ 403 w 358"/>
                <a:gd name="T51" fmla="*/ 1008 h 287"/>
                <a:gd name="T52" fmla="*/ 380 w 358"/>
                <a:gd name="T53" fmla="*/ 1053 h 287"/>
                <a:gd name="T54" fmla="*/ 330 w 358"/>
                <a:gd name="T55" fmla="*/ 1033 h 287"/>
                <a:gd name="T56" fmla="*/ 294 w 358"/>
                <a:gd name="T57" fmla="*/ 919 h 287"/>
                <a:gd name="T58" fmla="*/ 229 w 358"/>
                <a:gd name="T59" fmla="*/ 942 h 287"/>
                <a:gd name="T60" fmla="*/ 194 w 358"/>
                <a:gd name="T61" fmla="*/ 878 h 287"/>
                <a:gd name="T62" fmla="*/ 163 w 358"/>
                <a:gd name="T63" fmla="*/ 771 h 287"/>
                <a:gd name="T64" fmla="*/ 135 w 358"/>
                <a:gd name="T65" fmla="*/ 703 h 287"/>
                <a:gd name="T66" fmla="*/ 129 w 358"/>
                <a:gd name="T67" fmla="*/ 679 h 287"/>
                <a:gd name="T68" fmla="*/ 123 w 358"/>
                <a:gd name="T69" fmla="*/ 703 h 287"/>
                <a:gd name="T70" fmla="*/ 110 w 358"/>
                <a:gd name="T71" fmla="*/ 640 h 287"/>
                <a:gd name="T72" fmla="*/ 98 w 358"/>
                <a:gd name="T73" fmla="*/ 573 h 287"/>
                <a:gd name="T74" fmla="*/ 70 w 358"/>
                <a:gd name="T75" fmla="*/ 506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990033"/>
            </a:solidFill>
            <a:ln w="9525">
              <a:solidFill>
                <a:srgbClr val="000000"/>
              </a:solidFill>
              <a:prstDash val="solid"/>
              <a:round/>
              <a:headEnd/>
              <a:tailEnd/>
            </a:ln>
          </p:spPr>
          <p:txBody>
            <a:bodyPr/>
            <a:lstStyle/>
            <a:p>
              <a:endParaRPr lang="en-US"/>
            </a:p>
          </p:txBody>
        </p:sp>
        <p:sp>
          <p:nvSpPr>
            <p:cNvPr id="13405" name="Freeform 111"/>
            <p:cNvSpPr>
              <a:spLocks noChangeAspect="1"/>
            </p:cNvSpPr>
            <p:nvPr/>
          </p:nvSpPr>
          <p:spPr bwMode="auto">
            <a:xfrm>
              <a:off x="3183" y="1776"/>
              <a:ext cx="175" cy="183"/>
            </a:xfrm>
            <a:custGeom>
              <a:avLst/>
              <a:gdLst>
                <a:gd name="T0" fmla="*/ 118 w 173"/>
                <a:gd name="T1" fmla="*/ 272 h 162"/>
                <a:gd name="T2" fmla="*/ 118 w 173"/>
                <a:gd name="T3" fmla="*/ 229 h 162"/>
                <a:gd name="T4" fmla="*/ 124 w 173"/>
                <a:gd name="T5" fmla="*/ 159 h 162"/>
                <a:gd name="T6" fmla="*/ 124 w 173"/>
                <a:gd name="T7" fmla="*/ 114 h 162"/>
                <a:gd name="T8" fmla="*/ 112 w 173"/>
                <a:gd name="T9" fmla="*/ 89 h 162"/>
                <a:gd name="T10" fmla="*/ 101 w 173"/>
                <a:gd name="T11" fmla="*/ 23 h 162"/>
                <a:gd name="T12" fmla="*/ 89 w 173"/>
                <a:gd name="T13" fmla="*/ 23 h 162"/>
                <a:gd name="T14" fmla="*/ 83 w 173"/>
                <a:gd name="T15" fmla="*/ 0 h 162"/>
                <a:gd name="T16" fmla="*/ 65 w 173"/>
                <a:gd name="T17" fmla="*/ 0 h 162"/>
                <a:gd name="T18" fmla="*/ 59 w 173"/>
                <a:gd name="T19" fmla="*/ 23 h 162"/>
                <a:gd name="T20" fmla="*/ 30 w 173"/>
                <a:gd name="T21" fmla="*/ 68 h 162"/>
                <a:gd name="T22" fmla="*/ 30 w 173"/>
                <a:gd name="T23" fmla="*/ 229 h 162"/>
                <a:gd name="T24" fmla="*/ 18 w 173"/>
                <a:gd name="T25" fmla="*/ 254 h 162"/>
                <a:gd name="T26" fmla="*/ 0 w 173"/>
                <a:gd name="T27" fmla="*/ 298 h 162"/>
                <a:gd name="T28" fmla="*/ 12 w 173"/>
                <a:gd name="T29" fmla="*/ 390 h 162"/>
                <a:gd name="T30" fmla="*/ 24 w 173"/>
                <a:gd name="T31" fmla="*/ 413 h 162"/>
                <a:gd name="T32" fmla="*/ 42 w 173"/>
                <a:gd name="T33" fmla="*/ 436 h 162"/>
                <a:gd name="T34" fmla="*/ 71 w 173"/>
                <a:gd name="T35" fmla="*/ 479 h 162"/>
                <a:gd name="T36" fmla="*/ 89 w 173"/>
                <a:gd name="T37" fmla="*/ 505 h 162"/>
                <a:gd name="T38" fmla="*/ 101 w 173"/>
                <a:gd name="T39" fmla="*/ 551 h 162"/>
                <a:gd name="T40" fmla="*/ 118 w 173"/>
                <a:gd name="T41" fmla="*/ 620 h 162"/>
                <a:gd name="T42" fmla="*/ 159 w 173"/>
                <a:gd name="T43" fmla="*/ 620 h 162"/>
                <a:gd name="T44" fmla="*/ 171 w 173"/>
                <a:gd name="T45" fmla="*/ 574 h 162"/>
                <a:gd name="T46" fmla="*/ 183 w 173"/>
                <a:gd name="T47" fmla="*/ 551 h 162"/>
                <a:gd name="T48" fmla="*/ 195 w 173"/>
                <a:gd name="T49" fmla="*/ 551 h 162"/>
                <a:gd name="T50" fmla="*/ 189 w 173"/>
                <a:gd name="T51" fmla="*/ 528 h 162"/>
                <a:gd name="T52" fmla="*/ 183 w 173"/>
                <a:gd name="T53" fmla="*/ 479 h 162"/>
                <a:gd name="T54" fmla="*/ 177 w 173"/>
                <a:gd name="T55" fmla="*/ 479 h 162"/>
                <a:gd name="T56" fmla="*/ 177 w 173"/>
                <a:gd name="T57" fmla="*/ 413 h 162"/>
                <a:gd name="T58" fmla="*/ 171 w 173"/>
                <a:gd name="T59" fmla="*/ 390 h 162"/>
                <a:gd name="T60" fmla="*/ 153 w 173"/>
                <a:gd name="T61" fmla="*/ 345 h 162"/>
                <a:gd name="T62" fmla="*/ 130 w 173"/>
                <a:gd name="T63" fmla="*/ 323 h 162"/>
                <a:gd name="T64" fmla="*/ 118 w 173"/>
                <a:gd name="T65" fmla="*/ 272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13406" name="Freeform 112"/>
            <p:cNvSpPr>
              <a:spLocks noChangeAspect="1"/>
            </p:cNvSpPr>
            <p:nvPr/>
          </p:nvSpPr>
          <p:spPr bwMode="auto">
            <a:xfrm>
              <a:off x="3322" y="1938"/>
              <a:ext cx="36" cy="34"/>
            </a:xfrm>
            <a:custGeom>
              <a:avLst/>
              <a:gdLst>
                <a:gd name="T0" fmla="*/ 30 w 36"/>
                <a:gd name="T1" fmla="*/ 48 h 30"/>
                <a:gd name="T2" fmla="*/ 24 w 36"/>
                <a:gd name="T3" fmla="*/ 48 h 30"/>
                <a:gd name="T4" fmla="*/ 24 w 36"/>
                <a:gd name="T5" fmla="*/ 69 h 30"/>
                <a:gd name="T6" fmla="*/ 36 w 36"/>
                <a:gd name="T7" fmla="*/ 122 h 30"/>
                <a:gd name="T8" fmla="*/ 18 w 36"/>
                <a:gd name="T9" fmla="*/ 122 h 30"/>
                <a:gd name="T10" fmla="*/ 18 w 36"/>
                <a:gd name="T11" fmla="*/ 96 h 30"/>
                <a:gd name="T12" fmla="*/ 0 w 36"/>
                <a:gd name="T13" fmla="*/ 69 h 30"/>
                <a:gd name="T14" fmla="*/ 12 w 36"/>
                <a:gd name="T15" fmla="*/ 23 h 30"/>
                <a:gd name="T16" fmla="*/ 24 w 36"/>
                <a:gd name="T17" fmla="*/ 0 h 30"/>
                <a:gd name="T18" fmla="*/ 30 w 36"/>
                <a:gd name="T19" fmla="*/ 48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3407" name="Freeform 113"/>
            <p:cNvSpPr>
              <a:spLocks noChangeAspect="1"/>
            </p:cNvSpPr>
            <p:nvPr/>
          </p:nvSpPr>
          <p:spPr bwMode="auto">
            <a:xfrm>
              <a:off x="3904" y="1932"/>
              <a:ext cx="145" cy="86"/>
            </a:xfrm>
            <a:custGeom>
              <a:avLst/>
              <a:gdLst>
                <a:gd name="T0" fmla="*/ 88 w 143"/>
                <a:gd name="T1" fmla="*/ 202 h 77"/>
                <a:gd name="T2" fmla="*/ 70 w 143"/>
                <a:gd name="T3" fmla="*/ 202 h 77"/>
                <a:gd name="T4" fmla="*/ 52 w 143"/>
                <a:gd name="T5" fmla="*/ 181 h 77"/>
                <a:gd name="T6" fmla="*/ 18 w 143"/>
                <a:gd name="T7" fmla="*/ 143 h 77"/>
                <a:gd name="T8" fmla="*/ 0 w 143"/>
                <a:gd name="T9" fmla="*/ 103 h 77"/>
                <a:gd name="T10" fmla="*/ 0 w 143"/>
                <a:gd name="T11" fmla="*/ 61 h 77"/>
                <a:gd name="T12" fmla="*/ 6 w 143"/>
                <a:gd name="T13" fmla="*/ 21 h 77"/>
                <a:gd name="T14" fmla="*/ 6 w 143"/>
                <a:gd name="T15" fmla="*/ 21 h 77"/>
                <a:gd name="T16" fmla="*/ 18 w 143"/>
                <a:gd name="T17" fmla="*/ 0 h 77"/>
                <a:gd name="T18" fmla="*/ 30 w 143"/>
                <a:gd name="T19" fmla="*/ 21 h 77"/>
                <a:gd name="T20" fmla="*/ 64 w 143"/>
                <a:gd name="T21" fmla="*/ 82 h 77"/>
                <a:gd name="T22" fmla="*/ 70 w 143"/>
                <a:gd name="T23" fmla="*/ 82 h 77"/>
                <a:gd name="T24" fmla="*/ 76 w 143"/>
                <a:gd name="T25" fmla="*/ 103 h 77"/>
                <a:gd name="T26" fmla="*/ 88 w 143"/>
                <a:gd name="T27" fmla="*/ 121 h 77"/>
                <a:gd name="T28" fmla="*/ 94 w 143"/>
                <a:gd name="T29" fmla="*/ 143 h 77"/>
                <a:gd name="T30" fmla="*/ 116 w 143"/>
                <a:gd name="T31" fmla="*/ 163 h 77"/>
                <a:gd name="T32" fmla="*/ 135 w 143"/>
                <a:gd name="T33" fmla="*/ 163 h 77"/>
                <a:gd name="T34" fmla="*/ 159 w 143"/>
                <a:gd name="T35" fmla="*/ 163 h 77"/>
                <a:gd name="T36" fmla="*/ 165 w 143"/>
                <a:gd name="T37" fmla="*/ 262 h 77"/>
                <a:gd name="T38" fmla="*/ 147 w 143"/>
                <a:gd name="T39" fmla="*/ 262 h 77"/>
                <a:gd name="T40" fmla="*/ 116 w 143"/>
                <a:gd name="T41" fmla="*/ 237 h 77"/>
                <a:gd name="T42" fmla="*/ 100 w 143"/>
                <a:gd name="T43" fmla="*/ 237 h 77"/>
                <a:gd name="T44" fmla="*/ 88 w 143"/>
                <a:gd name="T45" fmla="*/ 202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13408" name="Freeform 114"/>
            <p:cNvSpPr>
              <a:spLocks noChangeAspect="1"/>
            </p:cNvSpPr>
            <p:nvPr/>
          </p:nvSpPr>
          <p:spPr bwMode="auto">
            <a:xfrm>
              <a:off x="3565" y="1783"/>
              <a:ext cx="267" cy="296"/>
            </a:xfrm>
            <a:custGeom>
              <a:avLst/>
              <a:gdLst>
                <a:gd name="T0" fmla="*/ 135 w 263"/>
                <a:gd name="T1" fmla="*/ 878 h 263"/>
                <a:gd name="T2" fmla="*/ 153 w 263"/>
                <a:gd name="T3" fmla="*/ 942 h 263"/>
                <a:gd name="T4" fmla="*/ 183 w 263"/>
                <a:gd name="T5" fmla="*/ 942 h 263"/>
                <a:gd name="T6" fmla="*/ 200 w 263"/>
                <a:gd name="T7" fmla="*/ 920 h 263"/>
                <a:gd name="T8" fmla="*/ 224 w 263"/>
                <a:gd name="T9" fmla="*/ 920 h 263"/>
                <a:gd name="T10" fmla="*/ 206 w 263"/>
                <a:gd name="T11" fmla="*/ 832 h 263"/>
                <a:gd name="T12" fmla="*/ 192 w 263"/>
                <a:gd name="T13" fmla="*/ 744 h 263"/>
                <a:gd name="T14" fmla="*/ 206 w 263"/>
                <a:gd name="T15" fmla="*/ 661 h 263"/>
                <a:gd name="T16" fmla="*/ 237 w 263"/>
                <a:gd name="T17" fmla="*/ 617 h 263"/>
                <a:gd name="T18" fmla="*/ 261 w 263"/>
                <a:gd name="T19" fmla="*/ 487 h 263"/>
                <a:gd name="T20" fmla="*/ 269 w 263"/>
                <a:gd name="T21" fmla="*/ 395 h 263"/>
                <a:gd name="T22" fmla="*/ 269 w 263"/>
                <a:gd name="T23" fmla="*/ 330 h 263"/>
                <a:gd name="T24" fmla="*/ 253 w 263"/>
                <a:gd name="T25" fmla="*/ 286 h 263"/>
                <a:gd name="T26" fmla="*/ 245 w 263"/>
                <a:gd name="T27" fmla="*/ 225 h 263"/>
                <a:gd name="T28" fmla="*/ 237 w 263"/>
                <a:gd name="T29" fmla="*/ 179 h 263"/>
                <a:gd name="T30" fmla="*/ 289 w 263"/>
                <a:gd name="T31" fmla="*/ 158 h 263"/>
                <a:gd name="T32" fmla="*/ 283 w 263"/>
                <a:gd name="T33" fmla="*/ 88 h 263"/>
                <a:gd name="T34" fmla="*/ 261 w 263"/>
                <a:gd name="T35" fmla="*/ 23 h 263"/>
                <a:gd name="T36" fmla="*/ 192 w 263"/>
                <a:gd name="T37" fmla="*/ 23 h 263"/>
                <a:gd name="T38" fmla="*/ 192 w 263"/>
                <a:gd name="T39" fmla="*/ 133 h 263"/>
                <a:gd name="T40" fmla="*/ 183 w 263"/>
                <a:gd name="T41" fmla="*/ 225 h 263"/>
                <a:gd name="T42" fmla="*/ 174 w 263"/>
                <a:gd name="T43" fmla="*/ 261 h 263"/>
                <a:gd name="T44" fmla="*/ 153 w 263"/>
                <a:gd name="T45" fmla="*/ 395 h 263"/>
                <a:gd name="T46" fmla="*/ 135 w 263"/>
                <a:gd name="T47" fmla="*/ 418 h 263"/>
                <a:gd name="T48" fmla="*/ 113 w 263"/>
                <a:gd name="T49" fmla="*/ 487 h 263"/>
                <a:gd name="T50" fmla="*/ 88 w 263"/>
                <a:gd name="T51" fmla="*/ 549 h 263"/>
                <a:gd name="T52" fmla="*/ 30 w 263"/>
                <a:gd name="T53" fmla="*/ 549 h 263"/>
                <a:gd name="T54" fmla="*/ 0 w 263"/>
                <a:gd name="T55" fmla="*/ 529 h 263"/>
                <a:gd name="T56" fmla="*/ 53 w 263"/>
                <a:gd name="T57" fmla="*/ 640 h 263"/>
                <a:gd name="T58" fmla="*/ 64 w 263"/>
                <a:gd name="T59" fmla="*/ 725 h 263"/>
                <a:gd name="T60" fmla="*/ 47 w 263"/>
                <a:gd name="T61" fmla="*/ 788 h 263"/>
                <a:gd name="T62" fmla="*/ 30 w 263"/>
                <a:gd name="T63" fmla="*/ 855 h 263"/>
                <a:gd name="T64" fmla="*/ 70 w 263"/>
                <a:gd name="T65" fmla="*/ 855 h 263"/>
                <a:gd name="T66" fmla="*/ 101 w 263"/>
                <a:gd name="T67" fmla="*/ 855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13409" name="Freeform 115"/>
            <p:cNvSpPr>
              <a:spLocks noChangeAspect="1"/>
            </p:cNvSpPr>
            <p:nvPr/>
          </p:nvSpPr>
          <p:spPr bwMode="auto">
            <a:xfrm>
              <a:off x="2952" y="1904"/>
              <a:ext cx="194" cy="221"/>
            </a:xfrm>
            <a:custGeom>
              <a:avLst/>
              <a:gdLst>
                <a:gd name="T0" fmla="*/ 176 w 191"/>
                <a:gd name="T1" fmla="*/ 257 h 197"/>
                <a:gd name="T2" fmla="*/ 167 w 191"/>
                <a:gd name="T3" fmla="*/ 190 h 197"/>
                <a:gd name="T4" fmla="*/ 153 w 191"/>
                <a:gd name="T5" fmla="*/ 127 h 197"/>
                <a:gd name="T6" fmla="*/ 147 w 191"/>
                <a:gd name="T7" fmla="*/ 127 h 197"/>
                <a:gd name="T8" fmla="*/ 153 w 191"/>
                <a:gd name="T9" fmla="*/ 190 h 197"/>
                <a:gd name="T10" fmla="*/ 167 w 191"/>
                <a:gd name="T11" fmla="*/ 233 h 197"/>
                <a:gd name="T12" fmla="*/ 185 w 191"/>
                <a:gd name="T13" fmla="*/ 338 h 197"/>
                <a:gd name="T14" fmla="*/ 194 w 191"/>
                <a:gd name="T15" fmla="*/ 379 h 197"/>
                <a:gd name="T16" fmla="*/ 206 w 191"/>
                <a:gd name="T17" fmla="*/ 441 h 197"/>
                <a:gd name="T18" fmla="*/ 212 w 191"/>
                <a:gd name="T19" fmla="*/ 489 h 197"/>
                <a:gd name="T20" fmla="*/ 224 w 191"/>
                <a:gd name="T21" fmla="*/ 528 h 197"/>
                <a:gd name="T22" fmla="*/ 224 w 191"/>
                <a:gd name="T23" fmla="*/ 551 h 197"/>
                <a:gd name="T24" fmla="*/ 224 w 191"/>
                <a:gd name="T25" fmla="*/ 592 h 197"/>
                <a:gd name="T26" fmla="*/ 218 w 191"/>
                <a:gd name="T27" fmla="*/ 616 h 197"/>
                <a:gd name="T28" fmla="*/ 212 w 191"/>
                <a:gd name="T29" fmla="*/ 616 h 197"/>
                <a:gd name="T30" fmla="*/ 206 w 191"/>
                <a:gd name="T31" fmla="*/ 655 h 197"/>
                <a:gd name="T32" fmla="*/ 200 w 191"/>
                <a:gd name="T33" fmla="*/ 655 h 197"/>
                <a:gd name="T34" fmla="*/ 194 w 191"/>
                <a:gd name="T35" fmla="*/ 699 h 197"/>
                <a:gd name="T36" fmla="*/ 167 w 191"/>
                <a:gd name="T37" fmla="*/ 674 h 197"/>
                <a:gd name="T38" fmla="*/ 141 w 191"/>
                <a:gd name="T39" fmla="*/ 674 h 197"/>
                <a:gd name="T40" fmla="*/ 141 w 191"/>
                <a:gd name="T41" fmla="*/ 655 h 197"/>
                <a:gd name="T42" fmla="*/ 141 w 191"/>
                <a:gd name="T43" fmla="*/ 674 h 197"/>
                <a:gd name="T44" fmla="*/ 5 w 191"/>
                <a:gd name="T45" fmla="*/ 674 h 197"/>
                <a:gd name="T46" fmla="*/ 5 w 191"/>
                <a:gd name="T47" fmla="*/ 420 h 197"/>
                <a:gd name="T48" fmla="*/ 0 w 191"/>
                <a:gd name="T49" fmla="*/ 273 h 197"/>
                <a:gd name="T50" fmla="*/ 0 w 191"/>
                <a:gd name="T51" fmla="*/ 209 h 197"/>
                <a:gd name="T52" fmla="*/ 0 w 191"/>
                <a:gd name="T53" fmla="*/ 147 h 197"/>
                <a:gd name="T54" fmla="*/ 0 w 191"/>
                <a:gd name="T55" fmla="*/ 85 h 197"/>
                <a:gd name="T56" fmla="*/ 0 w 191"/>
                <a:gd name="T57" fmla="*/ 43 h 197"/>
                <a:gd name="T58" fmla="*/ 0 w 191"/>
                <a:gd name="T59" fmla="*/ 0 h 197"/>
                <a:gd name="T60" fmla="*/ 11 w 191"/>
                <a:gd name="T61" fmla="*/ 0 h 197"/>
                <a:gd name="T62" fmla="*/ 46 w 191"/>
                <a:gd name="T63" fmla="*/ 21 h 197"/>
                <a:gd name="T64" fmla="*/ 76 w 191"/>
                <a:gd name="T65" fmla="*/ 43 h 197"/>
                <a:gd name="T66" fmla="*/ 104 w 191"/>
                <a:gd name="T67" fmla="*/ 21 h 197"/>
                <a:gd name="T68" fmla="*/ 116 w 191"/>
                <a:gd name="T69" fmla="*/ 0 h 197"/>
                <a:gd name="T70" fmla="*/ 116 w 191"/>
                <a:gd name="T71" fmla="*/ 21 h 197"/>
                <a:gd name="T72" fmla="*/ 123 w 191"/>
                <a:gd name="T73" fmla="*/ 0 h 197"/>
                <a:gd name="T74" fmla="*/ 141 w 191"/>
                <a:gd name="T75" fmla="*/ 21 h 197"/>
                <a:gd name="T76" fmla="*/ 141 w 191"/>
                <a:gd name="T77" fmla="*/ 43 h 197"/>
                <a:gd name="T78" fmla="*/ 153 w 191"/>
                <a:gd name="T79" fmla="*/ 43 h 197"/>
                <a:gd name="T80" fmla="*/ 185 w 191"/>
                <a:gd name="T81" fmla="*/ 21 h 197"/>
                <a:gd name="T82" fmla="*/ 200 w 191"/>
                <a:gd name="T83" fmla="*/ 147 h 197"/>
                <a:gd name="T84" fmla="*/ 200 w 191"/>
                <a:gd name="T85" fmla="*/ 209 h 197"/>
                <a:gd name="T86" fmla="*/ 194 w 191"/>
                <a:gd name="T87" fmla="*/ 273 h 197"/>
                <a:gd name="T88" fmla="*/ 176 w 191"/>
                <a:gd name="T89" fmla="*/ 257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990033"/>
            </a:solidFill>
            <a:ln w="9525">
              <a:solidFill>
                <a:srgbClr val="000000"/>
              </a:solidFill>
              <a:prstDash val="solid"/>
              <a:round/>
              <a:headEnd/>
              <a:tailEnd/>
            </a:ln>
          </p:spPr>
          <p:txBody>
            <a:bodyPr/>
            <a:lstStyle/>
            <a:p>
              <a:endParaRPr lang="en-US"/>
            </a:p>
          </p:txBody>
        </p:sp>
        <p:sp>
          <p:nvSpPr>
            <p:cNvPr id="13410" name="Freeform 116"/>
            <p:cNvSpPr>
              <a:spLocks noChangeAspect="1"/>
            </p:cNvSpPr>
            <p:nvPr/>
          </p:nvSpPr>
          <p:spPr bwMode="auto">
            <a:xfrm>
              <a:off x="3710" y="1817"/>
              <a:ext cx="491" cy="611"/>
            </a:xfrm>
            <a:custGeom>
              <a:avLst/>
              <a:gdLst>
                <a:gd name="T0" fmla="*/ 95 w 485"/>
                <a:gd name="T1" fmla="*/ 62 h 544"/>
                <a:gd name="T2" fmla="*/ 77 w 485"/>
                <a:gd name="T3" fmla="*/ 109 h 544"/>
                <a:gd name="T4" fmla="*/ 89 w 485"/>
                <a:gd name="T5" fmla="*/ 194 h 544"/>
                <a:gd name="T6" fmla="*/ 95 w 485"/>
                <a:gd name="T7" fmla="*/ 280 h 544"/>
                <a:gd name="T8" fmla="*/ 83 w 485"/>
                <a:gd name="T9" fmla="*/ 435 h 544"/>
                <a:gd name="T10" fmla="*/ 30 w 485"/>
                <a:gd name="T11" fmla="*/ 537 h 544"/>
                <a:gd name="T12" fmla="*/ 30 w 485"/>
                <a:gd name="T13" fmla="*/ 642 h 544"/>
                <a:gd name="T14" fmla="*/ 59 w 485"/>
                <a:gd name="T15" fmla="*/ 793 h 544"/>
                <a:gd name="T16" fmla="*/ 12 w 485"/>
                <a:gd name="T17" fmla="*/ 793 h 544"/>
                <a:gd name="T18" fmla="*/ 0 w 485"/>
                <a:gd name="T19" fmla="*/ 838 h 544"/>
                <a:gd name="T20" fmla="*/ 18 w 485"/>
                <a:gd name="T21" fmla="*/ 901 h 544"/>
                <a:gd name="T22" fmla="*/ 30 w 485"/>
                <a:gd name="T23" fmla="*/ 942 h 544"/>
                <a:gd name="T24" fmla="*/ 59 w 485"/>
                <a:gd name="T25" fmla="*/ 1056 h 544"/>
                <a:gd name="T26" fmla="*/ 89 w 485"/>
                <a:gd name="T27" fmla="*/ 942 h 544"/>
                <a:gd name="T28" fmla="*/ 89 w 485"/>
                <a:gd name="T29" fmla="*/ 987 h 544"/>
                <a:gd name="T30" fmla="*/ 95 w 485"/>
                <a:gd name="T31" fmla="*/ 1031 h 544"/>
                <a:gd name="T32" fmla="*/ 107 w 485"/>
                <a:gd name="T33" fmla="*/ 1186 h 544"/>
                <a:gd name="T34" fmla="*/ 119 w 485"/>
                <a:gd name="T35" fmla="*/ 1353 h 544"/>
                <a:gd name="T36" fmla="*/ 148 w 485"/>
                <a:gd name="T37" fmla="*/ 1523 h 544"/>
                <a:gd name="T38" fmla="*/ 190 w 485"/>
                <a:gd name="T39" fmla="*/ 1825 h 544"/>
                <a:gd name="T40" fmla="*/ 219 w 485"/>
                <a:gd name="T41" fmla="*/ 1952 h 544"/>
                <a:gd name="T42" fmla="*/ 255 w 485"/>
                <a:gd name="T43" fmla="*/ 1868 h 544"/>
                <a:gd name="T44" fmla="*/ 260 w 485"/>
                <a:gd name="T45" fmla="*/ 1807 h 544"/>
                <a:gd name="T46" fmla="*/ 260 w 485"/>
                <a:gd name="T47" fmla="*/ 1631 h 544"/>
                <a:gd name="T48" fmla="*/ 260 w 485"/>
                <a:gd name="T49" fmla="*/ 1435 h 544"/>
                <a:gd name="T50" fmla="*/ 272 w 485"/>
                <a:gd name="T51" fmla="*/ 1395 h 544"/>
                <a:gd name="T52" fmla="*/ 300 w 485"/>
                <a:gd name="T53" fmla="*/ 1310 h 544"/>
                <a:gd name="T54" fmla="*/ 355 w 485"/>
                <a:gd name="T55" fmla="*/ 1137 h 544"/>
                <a:gd name="T56" fmla="*/ 375 w 485"/>
                <a:gd name="T57" fmla="*/ 1011 h 544"/>
                <a:gd name="T58" fmla="*/ 412 w 485"/>
                <a:gd name="T59" fmla="*/ 987 h 544"/>
                <a:gd name="T60" fmla="*/ 420 w 485"/>
                <a:gd name="T61" fmla="*/ 966 h 544"/>
                <a:gd name="T62" fmla="*/ 405 w 485"/>
                <a:gd name="T63" fmla="*/ 813 h 544"/>
                <a:gd name="T64" fmla="*/ 405 w 485"/>
                <a:gd name="T65" fmla="*/ 728 h 544"/>
                <a:gd name="T66" fmla="*/ 397 w 485"/>
                <a:gd name="T67" fmla="*/ 665 h 544"/>
                <a:gd name="T68" fmla="*/ 420 w 485"/>
                <a:gd name="T69" fmla="*/ 728 h 544"/>
                <a:gd name="T70" fmla="*/ 472 w 485"/>
                <a:gd name="T71" fmla="*/ 751 h 544"/>
                <a:gd name="T72" fmla="*/ 458 w 485"/>
                <a:gd name="T73" fmla="*/ 879 h 544"/>
                <a:gd name="T74" fmla="*/ 479 w 485"/>
                <a:gd name="T75" fmla="*/ 901 h 544"/>
                <a:gd name="T76" fmla="*/ 494 w 485"/>
                <a:gd name="T77" fmla="*/ 966 h 544"/>
                <a:gd name="T78" fmla="*/ 508 w 485"/>
                <a:gd name="T79" fmla="*/ 838 h 544"/>
                <a:gd name="T80" fmla="*/ 521 w 485"/>
                <a:gd name="T81" fmla="*/ 642 h 544"/>
                <a:gd name="T82" fmla="*/ 548 w 485"/>
                <a:gd name="T83" fmla="*/ 577 h 544"/>
                <a:gd name="T84" fmla="*/ 534 w 485"/>
                <a:gd name="T85" fmla="*/ 493 h 544"/>
                <a:gd name="T86" fmla="*/ 527 w 485"/>
                <a:gd name="T87" fmla="*/ 453 h 544"/>
                <a:gd name="T88" fmla="*/ 494 w 485"/>
                <a:gd name="T89" fmla="*/ 453 h 544"/>
                <a:gd name="T90" fmla="*/ 444 w 485"/>
                <a:gd name="T91" fmla="*/ 554 h 544"/>
                <a:gd name="T92" fmla="*/ 458 w 485"/>
                <a:gd name="T93" fmla="*/ 621 h 544"/>
                <a:gd name="T94" fmla="*/ 397 w 485"/>
                <a:gd name="T95" fmla="*/ 621 h 544"/>
                <a:gd name="T96" fmla="*/ 375 w 485"/>
                <a:gd name="T97" fmla="*/ 537 h 544"/>
                <a:gd name="T98" fmla="*/ 337 w 485"/>
                <a:gd name="T99" fmla="*/ 621 h 544"/>
                <a:gd name="T100" fmla="*/ 284 w 485"/>
                <a:gd name="T101" fmla="*/ 577 h 544"/>
                <a:gd name="T102" fmla="*/ 219 w 485"/>
                <a:gd name="T103" fmla="*/ 473 h 544"/>
                <a:gd name="T104" fmla="*/ 202 w 485"/>
                <a:gd name="T105" fmla="*/ 346 h 544"/>
                <a:gd name="T106" fmla="*/ 166 w 485"/>
                <a:gd name="T107" fmla="*/ 215 h 544"/>
                <a:gd name="T108" fmla="*/ 172 w 485"/>
                <a:gd name="T109" fmla="*/ 129 h 544"/>
                <a:gd name="T110" fmla="*/ 166 w 485"/>
                <a:gd name="T111" fmla="*/ 86 h 544"/>
                <a:gd name="T112" fmla="*/ 160 w 485"/>
                <a:gd name="T113" fmla="*/ 43 h 544"/>
                <a:gd name="T114" fmla="*/ 148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415A6B"/>
            </a:solidFill>
            <a:ln w="9525">
              <a:solidFill>
                <a:srgbClr val="000000"/>
              </a:solidFill>
              <a:prstDash val="solid"/>
              <a:round/>
              <a:headEnd/>
              <a:tailEnd/>
            </a:ln>
          </p:spPr>
          <p:txBody>
            <a:bodyPr/>
            <a:lstStyle/>
            <a:p>
              <a:endParaRPr lang="en-US"/>
            </a:p>
          </p:txBody>
        </p:sp>
        <p:sp>
          <p:nvSpPr>
            <p:cNvPr id="13411" name="Freeform 117"/>
            <p:cNvSpPr>
              <a:spLocks noChangeAspect="1"/>
            </p:cNvSpPr>
            <p:nvPr/>
          </p:nvSpPr>
          <p:spPr bwMode="auto">
            <a:xfrm>
              <a:off x="3110" y="1871"/>
              <a:ext cx="18" cy="81"/>
            </a:xfrm>
            <a:custGeom>
              <a:avLst/>
              <a:gdLst>
                <a:gd name="T0" fmla="*/ 12 w 18"/>
                <a:gd name="T1" fmla="*/ 261 h 72"/>
                <a:gd name="T2" fmla="*/ 0 w 18"/>
                <a:gd name="T3" fmla="*/ 133 h 72"/>
                <a:gd name="T4" fmla="*/ 12 w 18"/>
                <a:gd name="T5" fmla="*/ 0 h 72"/>
                <a:gd name="T6" fmla="*/ 18 w 18"/>
                <a:gd name="T7" fmla="*/ 0 h 72"/>
                <a:gd name="T8" fmla="*/ 18 w 18"/>
                <a:gd name="T9" fmla="*/ 23 h 72"/>
                <a:gd name="T10" fmla="*/ 18 w 18"/>
                <a:gd name="T11" fmla="*/ 88 h 72"/>
                <a:gd name="T12" fmla="*/ 18 w 18"/>
                <a:gd name="T13" fmla="*/ 158 h 72"/>
                <a:gd name="T14" fmla="*/ 18 w 18"/>
                <a:gd name="T15" fmla="*/ 201 h 72"/>
                <a:gd name="T16" fmla="*/ 12 w 18"/>
                <a:gd name="T17" fmla="*/ 261 h 72"/>
                <a:gd name="T18" fmla="*/ 12 w 18"/>
                <a:gd name="T19" fmla="*/ 26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415A6B"/>
            </a:solidFill>
            <a:ln w="9525">
              <a:solidFill>
                <a:srgbClr val="000000"/>
              </a:solidFill>
              <a:prstDash val="solid"/>
              <a:round/>
              <a:headEnd/>
              <a:tailEnd/>
            </a:ln>
          </p:spPr>
          <p:txBody>
            <a:bodyPr/>
            <a:lstStyle/>
            <a:p>
              <a:endParaRPr lang="en-US"/>
            </a:p>
          </p:txBody>
        </p:sp>
        <p:sp>
          <p:nvSpPr>
            <p:cNvPr id="13412" name="Freeform 118"/>
            <p:cNvSpPr>
              <a:spLocks noChangeAspect="1"/>
            </p:cNvSpPr>
            <p:nvPr/>
          </p:nvSpPr>
          <p:spPr bwMode="auto">
            <a:xfrm>
              <a:off x="3121" y="1864"/>
              <a:ext cx="73" cy="95"/>
            </a:xfrm>
            <a:custGeom>
              <a:avLst/>
              <a:gdLst>
                <a:gd name="T0" fmla="*/ 30 w 72"/>
                <a:gd name="T1" fmla="*/ 96 h 84"/>
                <a:gd name="T2" fmla="*/ 6 w 72"/>
                <a:gd name="T3" fmla="*/ 48 h 84"/>
                <a:gd name="T4" fmla="*/ 6 w 72"/>
                <a:gd name="T5" fmla="*/ 114 h 84"/>
                <a:gd name="T6" fmla="*/ 6 w 72"/>
                <a:gd name="T7" fmla="*/ 185 h 84"/>
                <a:gd name="T8" fmla="*/ 6 w 72"/>
                <a:gd name="T9" fmla="*/ 234 h 84"/>
                <a:gd name="T10" fmla="*/ 0 w 72"/>
                <a:gd name="T11" fmla="*/ 302 h 84"/>
                <a:gd name="T12" fmla="*/ 0 w 72"/>
                <a:gd name="T13" fmla="*/ 302 h 84"/>
                <a:gd name="T14" fmla="*/ 24 w 72"/>
                <a:gd name="T15" fmla="*/ 323 h 84"/>
                <a:gd name="T16" fmla="*/ 30 w 72"/>
                <a:gd name="T17" fmla="*/ 277 h 84"/>
                <a:gd name="T18" fmla="*/ 53 w 72"/>
                <a:gd name="T19" fmla="*/ 257 h 84"/>
                <a:gd name="T20" fmla="*/ 65 w 72"/>
                <a:gd name="T21" fmla="*/ 234 h 84"/>
                <a:gd name="T22" fmla="*/ 30 w 72"/>
                <a:gd name="T23" fmla="*/ 140 h 84"/>
                <a:gd name="T24" fmla="*/ 59 w 72"/>
                <a:gd name="T25" fmla="*/ 114 h 84"/>
                <a:gd name="T26" fmla="*/ 83 w 72"/>
                <a:gd name="T27" fmla="*/ 96 h 84"/>
                <a:gd name="T28" fmla="*/ 71 w 72"/>
                <a:gd name="T29" fmla="*/ 0 h 84"/>
                <a:gd name="T30" fmla="*/ 30 w 72"/>
                <a:gd name="T31" fmla="*/ 96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3413" name="Freeform 119"/>
            <p:cNvSpPr>
              <a:spLocks noChangeAspect="1"/>
            </p:cNvSpPr>
            <p:nvPr/>
          </p:nvSpPr>
          <p:spPr bwMode="auto">
            <a:xfrm>
              <a:off x="3438" y="2052"/>
              <a:ext cx="133" cy="188"/>
            </a:xfrm>
            <a:custGeom>
              <a:avLst/>
              <a:gdLst>
                <a:gd name="T0" fmla="*/ 143 w 132"/>
                <a:gd name="T1" fmla="*/ 186 h 168"/>
                <a:gd name="T2" fmla="*/ 125 w 132"/>
                <a:gd name="T3" fmla="*/ 145 h 168"/>
                <a:gd name="T4" fmla="*/ 113 w 132"/>
                <a:gd name="T5" fmla="*/ 105 h 168"/>
                <a:gd name="T6" fmla="*/ 101 w 132"/>
                <a:gd name="T7" fmla="*/ 84 h 168"/>
                <a:gd name="T8" fmla="*/ 83 w 132"/>
                <a:gd name="T9" fmla="*/ 62 h 168"/>
                <a:gd name="T10" fmla="*/ 77 w 132"/>
                <a:gd name="T11" fmla="*/ 0 h 168"/>
                <a:gd name="T12" fmla="*/ 60 w 132"/>
                <a:gd name="T13" fmla="*/ 21 h 168"/>
                <a:gd name="T14" fmla="*/ 60 w 132"/>
                <a:gd name="T15" fmla="*/ 0 h 168"/>
                <a:gd name="T16" fmla="*/ 60 w 132"/>
                <a:gd name="T17" fmla="*/ 62 h 168"/>
                <a:gd name="T18" fmla="*/ 54 w 132"/>
                <a:gd name="T19" fmla="*/ 84 h 168"/>
                <a:gd name="T20" fmla="*/ 48 w 132"/>
                <a:gd name="T21" fmla="*/ 166 h 168"/>
                <a:gd name="T22" fmla="*/ 60 w 132"/>
                <a:gd name="T23" fmla="*/ 208 h 168"/>
                <a:gd name="T24" fmla="*/ 54 w 132"/>
                <a:gd name="T25" fmla="*/ 267 h 168"/>
                <a:gd name="T26" fmla="*/ 48 w 132"/>
                <a:gd name="T27" fmla="*/ 351 h 168"/>
                <a:gd name="T28" fmla="*/ 36 w 132"/>
                <a:gd name="T29" fmla="*/ 372 h 168"/>
                <a:gd name="T30" fmla="*/ 24 w 132"/>
                <a:gd name="T31" fmla="*/ 372 h 168"/>
                <a:gd name="T32" fmla="*/ 0 w 132"/>
                <a:gd name="T33" fmla="*/ 412 h 168"/>
                <a:gd name="T34" fmla="*/ 0 w 132"/>
                <a:gd name="T35" fmla="*/ 435 h 168"/>
                <a:gd name="T36" fmla="*/ 12 w 132"/>
                <a:gd name="T37" fmla="*/ 516 h 168"/>
                <a:gd name="T38" fmla="*/ 24 w 132"/>
                <a:gd name="T39" fmla="*/ 577 h 168"/>
                <a:gd name="T40" fmla="*/ 36 w 132"/>
                <a:gd name="T41" fmla="*/ 557 h 168"/>
                <a:gd name="T42" fmla="*/ 48 w 132"/>
                <a:gd name="T43" fmla="*/ 557 h 168"/>
                <a:gd name="T44" fmla="*/ 60 w 132"/>
                <a:gd name="T45" fmla="*/ 516 h 168"/>
                <a:gd name="T46" fmla="*/ 77 w 132"/>
                <a:gd name="T47" fmla="*/ 496 h 168"/>
                <a:gd name="T48" fmla="*/ 89 w 132"/>
                <a:gd name="T49" fmla="*/ 473 h 168"/>
                <a:gd name="T50" fmla="*/ 101 w 132"/>
                <a:gd name="T51" fmla="*/ 412 h 168"/>
                <a:gd name="T52" fmla="*/ 113 w 132"/>
                <a:gd name="T53" fmla="*/ 393 h 168"/>
                <a:gd name="T54" fmla="*/ 113 w 132"/>
                <a:gd name="T55" fmla="*/ 329 h 168"/>
                <a:gd name="T56" fmla="*/ 119 w 132"/>
                <a:gd name="T57" fmla="*/ 311 h 168"/>
                <a:gd name="T58" fmla="*/ 119 w 132"/>
                <a:gd name="T59" fmla="*/ 311 h 168"/>
                <a:gd name="T60" fmla="*/ 131 w 132"/>
                <a:gd name="T61" fmla="*/ 251 h 168"/>
                <a:gd name="T62" fmla="*/ 143 w 132"/>
                <a:gd name="T63" fmla="*/ 186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415A6B"/>
            </a:solidFill>
            <a:ln w="9525">
              <a:solidFill>
                <a:srgbClr val="000000"/>
              </a:solidFill>
              <a:prstDash val="solid"/>
              <a:round/>
              <a:headEnd/>
              <a:tailEnd/>
            </a:ln>
          </p:spPr>
          <p:txBody>
            <a:bodyPr/>
            <a:lstStyle/>
            <a:p>
              <a:endParaRPr lang="en-US"/>
            </a:p>
          </p:txBody>
        </p:sp>
        <p:sp>
          <p:nvSpPr>
            <p:cNvPr id="13414" name="Freeform 120"/>
            <p:cNvSpPr>
              <a:spLocks noChangeAspect="1"/>
            </p:cNvSpPr>
            <p:nvPr/>
          </p:nvSpPr>
          <p:spPr bwMode="auto">
            <a:xfrm>
              <a:off x="3497" y="2025"/>
              <a:ext cx="1" cy="14"/>
            </a:xfrm>
            <a:custGeom>
              <a:avLst/>
              <a:gdLst>
                <a:gd name="T0" fmla="*/ 0 w 1"/>
                <a:gd name="T1" fmla="*/ 0 h 12"/>
                <a:gd name="T2" fmla="*/ 0 w 1"/>
                <a:gd name="T3" fmla="*/ 34 h 12"/>
                <a:gd name="T4" fmla="*/ 0 w 1"/>
                <a:gd name="T5" fmla="*/ 65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p>
          </p:txBody>
        </p:sp>
        <p:sp>
          <p:nvSpPr>
            <p:cNvPr id="13415" name="Freeform 121"/>
            <p:cNvSpPr>
              <a:spLocks noChangeAspect="1"/>
            </p:cNvSpPr>
            <p:nvPr/>
          </p:nvSpPr>
          <p:spPr bwMode="auto">
            <a:xfrm>
              <a:off x="3121" y="1891"/>
              <a:ext cx="376" cy="370"/>
            </a:xfrm>
            <a:custGeom>
              <a:avLst/>
              <a:gdLst>
                <a:gd name="T0" fmla="*/ 95 w 371"/>
                <a:gd name="T1" fmla="*/ 719 h 329"/>
                <a:gd name="T2" fmla="*/ 71 w 371"/>
                <a:gd name="T3" fmla="*/ 562 h 329"/>
                <a:gd name="T4" fmla="*/ 36 w 371"/>
                <a:gd name="T5" fmla="*/ 458 h 329"/>
                <a:gd name="T6" fmla="*/ 0 w 371"/>
                <a:gd name="T7" fmla="*/ 306 h 329"/>
                <a:gd name="T8" fmla="*/ 24 w 371"/>
                <a:gd name="T9" fmla="*/ 215 h 329"/>
                <a:gd name="T10" fmla="*/ 53 w 371"/>
                <a:gd name="T11" fmla="*/ 151 h 329"/>
                <a:gd name="T12" fmla="*/ 30 w 371"/>
                <a:gd name="T13" fmla="*/ 43 h 329"/>
                <a:gd name="T14" fmla="*/ 83 w 371"/>
                <a:gd name="T15" fmla="*/ 0 h 329"/>
                <a:gd name="T16" fmla="*/ 114 w 371"/>
                <a:gd name="T17" fmla="*/ 43 h 329"/>
                <a:gd name="T18" fmla="*/ 160 w 371"/>
                <a:gd name="T19" fmla="*/ 111 h 329"/>
                <a:gd name="T20" fmla="*/ 190 w 371"/>
                <a:gd name="T21" fmla="*/ 215 h 329"/>
                <a:gd name="T22" fmla="*/ 248 w 371"/>
                <a:gd name="T23" fmla="*/ 241 h 329"/>
                <a:gd name="T24" fmla="*/ 268 w 371"/>
                <a:gd name="T25" fmla="*/ 261 h 329"/>
                <a:gd name="T26" fmla="*/ 292 w 371"/>
                <a:gd name="T27" fmla="*/ 345 h 329"/>
                <a:gd name="T28" fmla="*/ 313 w 371"/>
                <a:gd name="T29" fmla="*/ 435 h 329"/>
                <a:gd name="T30" fmla="*/ 325 w 371"/>
                <a:gd name="T31" fmla="*/ 548 h 329"/>
                <a:gd name="T32" fmla="*/ 331 w 371"/>
                <a:gd name="T33" fmla="*/ 548 h 329"/>
                <a:gd name="T34" fmla="*/ 337 w 371"/>
                <a:gd name="T35" fmla="*/ 562 h 329"/>
                <a:gd name="T36" fmla="*/ 337 w 371"/>
                <a:gd name="T37" fmla="*/ 587 h 329"/>
                <a:gd name="T38" fmla="*/ 352 w 371"/>
                <a:gd name="T39" fmla="*/ 673 h 329"/>
                <a:gd name="T40" fmla="*/ 415 w 371"/>
                <a:gd name="T41" fmla="*/ 696 h 329"/>
                <a:gd name="T42" fmla="*/ 429 w 371"/>
                <a:gd name="T43" fmla="*/ 734 h 329"/>
                <a:gd name="T44" fmla="*/ 415 w 371"/>
                <a:gd name="T45" fmla="*/ 893 h 329"/>
                <a:gd name="T46" fmla="*/ 390 w 371"/>
                <a:gd name="T47" fmla="*/ 912 h 329"/>
                <a:gd name="T48" fmla="*/ 345 w 371"/>
                <a:gd name="T49" fmla="*/ 981 h 329"/>
                <a:gd name="T50" fmla="*/ 300 w 371"/>
                <a:gd name="T51" fmla="*/ 1002 h 329"/>
                <a:gd name="T52" fmla="*/ 276 w 371"/>
                <a:gd name="T53" fmla="*/ 1109 h 329"/>
                <a:gd name="T54" fmla="*/ 248 w 371"/>
                <a:gd name="T55" fmla="*/ 1198 h 329"/>
                <a:gd name="T56" fmla="*/ 230 w 371"/>
                <a:gd name="T57" fmla="*/ 1109 h 329"/>
                <a:gd name="T58" fmla="*/ 183 w 371"/>
                <a:gd name="T59" fmla="*/ 1066 h 329"/>
                <a:gd name="T60" fmla="*/ 178 w 371"/>
                <a:gd name="T61" fmla="*/ 1154 h 329"/>
                <a:gd name="T62" fmla="*/ 160 w 371"/>
                <a:gd name="T63" fmla="*/ 1043 h 329"/>
                <a:gd name="T64" fmla="*/ 126 w 371"/>
                <a:gd name="T65" fmla="*/ 872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13416" name="Freeform 122"/>
            <p:cNvSpPr>
              <a:spLocks noChangeAspect="1"/>
            </p:cNvSpPr>
            <p:nvPr/>
          </p:nvSpPr>
          <p:spPr bwMode="auto">
            <a:xfrm>
              <a:off x="3419" y="2032"/>
              <a:ext cx="85" cy="74"/>
            </a:xfrm>
            <a:custGeom>
              <a:avLst/>
              <a:gdLst>
                <a:gd name="T0" fmla="*/ 0 w 84"/>
                <a:gd name="T1" fmla="*/ 127 h 66"/>
                <a:gd name="T2" fmla="*/ 6 w 84"/>
                <a:gd name="T3" fmla="*/ 147 h 66"/>
                <a:gd name="T4" fmla="*/ 12 w 84"/>
                <a:gd name="T5" fmla="*/ 209 h 66"/>
                <a:gd name="T6" fmla="*/ 36 w 84"/>
                <a:gd name="T7" fmla="*/ 209 h 66"/>
                <a:gd name="T8" fmla="*/ 77 w 84"/>
                <a:gd name="T9" fmla="*/ 232 h 66"/>
                <a:gd name="T10" fmla="*/ 77 w 84"/>
                <a:gd name="T11" fmla="*/ 232 h 66"/>
                <a:gd name="T12" fmla="*/ 83 w 84"/>
                <a:gd name="T13" fmla="*/ 147 h 66"/>
                <a:gd name="T14" fmla="*/ 89 w 84"/>
                <a:gd name="T15" fmla="*/ 127 h 66"/>
                <a:gd name="T16" fmla="*/ 89 w 84"/>
                <a:gd name="T17" fmla="*/ 62 h 66"/>
                <a:gd name="T18" fmla="*/ 89 w 84"/>
                <a:gd name="T19" fmla="*/ 85 h 66"/>
                <a:gd name="T20" fmla="*/ 95 w 84"/>
                <a:gd name="T21" fmla="*/ 62 h 66"/>
                <a:gd name="T22" fmla="*/ 89 w 84"/>
                <a:gd name="T23" fmla="*/ 21 h 66"/>
                <a:gd name="T24" fmla="*/ 89 w 84"/>
                <a:gd name="T25" fmla="*/ 0 h 66"/>
                <a:gd name="T26" fmla="*/ 71 w 84"/>
                <a:gd name="T27" fmla="*/ 62 h 66"/>
                <a:gd name="T28" fmla="*/ 53 w 84"/>
                <a:gd name="T29" fmla="*/ 127 h 66"/>
                <a:gd name="T30" fmla="*/ 18 w 84"/>
                <a:gd name="T31" fmla="*/ 127 h 66"/>
                <a:gd name="T32" fmla="*/ 6 w 84"/>
                <a:gd name="T33" fmla="*/ 127 h 66"/>
                <a:gd name="T34" fmla="*/ 0 w 84"/>
                <a:gd name="T35" fmla="*/ 107 h 66"/>
                <a:gd name="T36" fmla="*/ 0 w 84"/>
                <a:gd name="T37" fmla="*/ 12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3417" name="Freeform 123"/>
            <p:cNvSpPr>
              <a:spLocks noChangeAspect="1"/>
            </p:cNvSpPr>
            <p:nvPr/>
          </p:nvSpPr>
          <p:spPr bwMode="auto">
            <a:xfrm>
              <a:off x="3280" y="2186"/>
              <a:ext cx="181" cy="142"/>
            </a:xfrm>
            <a:custGeom>
              <a:avLst/>
              <a:gdLst>
                <a:gd name="T0" fmla="*/ 5 w 179"/>
                <a:gd name="T1" fmla="*/ 180 h 126"/>
                <a:gd name="T2" fmla="*/ 0 w 179"/>
                <a:gd name="T3" fmla="*/ 203 h 126"/>
                <a:gd name="T4" fmla="*/ 0 w 179"/>
                <a:gd name="T5" fmla="*/ 291 h 126"/>
                <a:gd name="T6" fmla="*/ 5 w 179"/>
                <a:gd name="T7" fmla="*/ 383 h 126"/>
                <a:gd name="T8" fmla="*/ 11 w 179"/>
                <a:gd name="T9" fmla="*/ 470 h 126"/>
                <a:gd name="T10" fmla="*/ 35 w 179"/>
                <a:gd name="T11" fmla="*/ 470 h 126"/>
                <a:gd name="T12" fmla="*/ 70 w 179"/>
                <a:gd name="T13" fmla="*/ 420 h 126"/>
                <a:gd name="T14" fmla="*/ 106 w 179"/>
                <a:gd name="T15" fmla="*/ 383 h 126"/>
                <a:gd name="T16" fmla="*/ 118 w 179"/>
                <a:gd name="T17" fmla="*/ 357 h 126"/>
                <a:gd name="T18" fmla="*/ 130 w 179"/>
                <a:gd name="T19" fmla="*/ 331 h 126"/>
                <a:gd name="T20" fmla="*/ 159 w 179"/>
                <a:gd name="T21" fmla="*/ 291 h 126"/>
                <a:gd name="T22" fmla="*/ 171 w 179"/>
                <a:gd name="T23" fmla="*/ 269 h 126"/>
                <a:gd name="T24" fmla="*/ 183 w 179"/>
                <a:gd name="T25" fmla="*/ 243 h 126"/>
                <a:gd name="T26" fmla="*/ 183 w 179"/>
                <a:gd name="T27" fmla="*/ 227 h 126"/>
                <a:gd name="T28" fmla="*/ 201 w 179"/>
                <a:gd name="T29" fmla="*/ 180 h 126"/>
                <a:gd name="T30" fmla="*/ 189 w 179"/>
                <a:gd name="T31" fmla="*/ 112 h 126"/>
                <a:gd name="T32" fmla="*/ 177 w 179"/>
                <a:gd name="T33" fmla="*/ 23 h 126"/>
                <a:gd name="T34" fmla="*/ 177 w 179"/>
                <a:gd name="T35" fmla="*/ 0 h 126"/>
                <a:gd name="T36" fmla="*/ 165 w 179"/>
                <a:gd name="T37" fmla="*/ 23 h 126"/>
                <a:gd name="T38" fmla="*/ 137 w 179"/>
                <a:gd name="T39" fmla="*/ 23 h 126"/>
                <a:gd name="T40" fmla="*/ 112 w 179"/>
                <a:gd name="T41" fmla="*/ 47 h 126"/>
                <a:gd name="T42" fmla="*/ 100 w 179"/>
                <a:gd name="T43" fmla="*/ 112 h 126"/>
                <a:gd name="T44" fmla="*/ 94 w 179"/>
                <a:gd name="T45" fmla="*/ 158 h 126"/>
                <a:gd name="T46" fmla="*/ 82 w 179"/>
                <a:gd name="T47" fmla="*/ 203 h 126"/>
                <a:gd name="T48" fmla="*/ 70 w 179"/>
                <a:gd name="T49" fmla="*/ 243 h 126"/>
                <a:gd name="T50" fmla="*/ 70 w 179"/>
                <a:gd name="T51" fmla="*/ 180 h 126"/>
                <a:gd name="T52" fmla="*/ 41 w 179"/>
                <a:gd name="T53" fmla="*/ 158 h 126"/>
                <a:gd name="T54" fmla="*/ 29 w 179"/>
                <a:gd name="T55" fmla="*/ 112 h 126"/>
                <a:gd name="T56" fmla="*/ 5 w 179"/>
                <a:gd name="T57" fmla="*/ 112 h 126"/>
                <a:gd name="T58" fmla="*/ 5 w 179"/>
                <a:gd name="T59" fmla="*/ 180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3418" name="Freeform 124"/>
            <p:cNvSpPr>
              <a:spLocks noChangeAspect="1"/>
            </p:cNvSpPr>
            <p:nvPr/>
          </p:nvSpPr>
          <p:spPr bwMode="auto">
            <a:xfrm>
              <a:off x="3940" y="2395"/>
              <a:ext cx="43" cy="81"/>
            </a:xfrm>
            <a:custGeom>
              <a:avLst/>
              <a:gdLst>
                <a:gd name="T0" fmla="*/ 12 w 42"/>
                <a:gd name="T1" fmla="*/ 0 h 72"/>
                <a:gd name="T2" fmla="*/ 18 w 42"/>
                <a:gd name="T3" fmla="*/ 47 h 72"/>
                <a:gd name="T4" fmla="*/ 35 w 42"/>
                <a:gd name="T5" fmla="*/ 88 h 72"/>
                <a:gd name="T6" fmla="*/ 47 w 42"/>
                <a:gd name="T7" fmla="*/ 133 h 72"/>
                <a:gd name="T8" fmla="*/ 53 w 42"/>
                <a:gd name="T9" fmla="*/ 201 h 72"/>
                <a:gd name="T10" fmla="*/ 41 w 42"/>
                <a:gd name="T11" fmla="*/ 261 h 72"/>
                <a:gd name="T12" fmla="*/ 12 w 42"/>
                <a:gd name="T13" fmla="*/ 261 h 72"/>
                <a:gd name="T14" fmla="*/ 6 w 42"/>
                <a:gd name="T15" fmla="*/ 179 h 72"/>
                <a:gd name="T16" fmla="*/ 0 w 42"/>
                <a:gd name="T17" fmla="*/ 111 h 72"/>
                <a:gd name="T18" fmla="*/ 6 w 42"/>
                <a:gd name="T19" fmla="*/ 111 h 72"/>
                <a:gd name="T20" fmla="*/ 6 w 42"/>
                <a:gd name="T21" fmla="*/ 68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419" name="Freeform 125"/>
            <p:cNvSpPr>
              <a:spLocks noChangeAspect="1"/>
            </p:cNvSpPr>
            <p:nvPr/>
          </p:nvSpPr>
          <p:spPr bwMode="auto">
            <a:xfrm>
              <a:off x="3042" y="2638"/>
              <a:ext cx="31" cy="34"/>
            </a:xfrm>
            <a:custGeom>
              <a:avLst/>
              <a:gdLst>
                <a:gd name="T0" fmla="*/ 12 w 30"/>
                <a:gd name="T1" fmla="*/ 23 h 30"/>
                <a:gd name="T2" fmla="*/ 0 w 30"/>
                <a:gd name="T3" fmla="*/ 69 h 30"/>
                <a:gd name="T4" fmla="*/ 0 w 30"/>
                <a:gd name="T5" fmla="*/ 122 h 30"/>
                <a:gd name="T6" fmla="*/ 0 w 30"/>
                <a:gd name="T7" fmla="*/ 122 h 30"/>
                <a:gd name="T8" fmla="*/ 12 w 30"/>
                <a:gd name="T9" fmla="*/ 122 h 30"/>
                <a:gd name="T10" fmla="*/ 29 w 30"/>
                <a:gd name="T11" fmla="*/ 96 h 30"/>
                <a:gd name="T12" fmla="*/ 35 w 30"/>
                <a:gd name="T13" fmla="*/ 96 h 30"/>
                <a:gd name="T14" fmla="*/ 41 w 30"/>
                <a:gd name="T15" fmla="*/ 96 h 30"/>
                <a:gd name="T16" fmla="*/ 35 w 30"/>
                <a:gd name="T17" fmla="*/ 0 h 30"/>
                <a:gd name="T18" fmla="*/ 12 w 30"/>
                <a:gd name="T19" fmla="*/ 23 h 30"/>
                <a:gd name="T20" fmla="*/ 12 w 30"/>
                <a:gd name="T21" fmla="*/ 23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A50021"/>
            </a:solidFill>
            <a:ln w="9525">
              <a:solidFill>
                <a:srgbClr val="000000"/>
              </a:solidFill>
              <a:prstDash val="solid"/>
              <a:round/>
              <a:headEnd/>
              <a:tailEnd/>
            </a:ln>
          </p:spPr>
          <p:txBody>
            <a:bodyPr/>
            <a:lstStyle/>
            <a:p>
              <a:endParaRPr lang="en-US"/>
            </a:p>
          </p:txBody>
        </p:sp>
        <p:sp>
          <p:nvSpPr>
            <p:cNvPr id="13420" name="Rectangle 126"/>
            <p:cNvSpPr>
              <a:spLocks noChangeAspect="1"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1" name="Rectangle 127"/>
            <p:cNvSpPr>
              <a:spLocks noChangeAspect="1"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2" name="Rectangle 128"/>
            <p:cNvSpPr>
              <a:spLocks noChangeAspect="1"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3" name="Freeform 129"/>
            <p:cNvSpPr>
              <a:spLocks noChangeAspect="1"/>
            </p:cNvSpPr>
            <p:nvPr/>
          </p:nvSpPr>
          <p:spPr bwMode="auto">
            <a:xfrm>
              <a:off x="3832" y="2624"/>
              <a:ext cx="1" cy="7"/>
            </a:xfrm>
            <a:custGeom>
              <a:avLst/>
              <a:gdLst>
                <a:gd name="T0" fmla="*/ 0 w 1"/>
                <a:gd name="T1" fmla="*/ 0 h 6"/>
                <a:gd name="T2" fmla="*/ 0 w 1"/>
                <a:gd name="T3" fmla="*/ 34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24" name="Rectangle 130"/>
            <p:cNvSpPr>
              <a:spLocks noChangeAspect="1"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5" name="Freeform 131"/>
            <p:cNvSpPr>
              <a:spLocks noChangeAspect="1"/>
            </p:cNvSpPr>
            <p:nvPr/>
          </p:nvSpPr>
          <p:spPr bwMode="auto">
            <a:xfrm>
              <a:off x="3832" y="2482"/>
              <a:ext cx="1" cy="7"/>
            </a:xfrm>
            <a:custGeom>
              <a:avLst/>
              <a:gdLst>
                <a:gd name="T0" fmla="*/ 0 w 1"/>
                <a:gd name="T1" fmla="*/ 34 h 6"/>
                <a:gd name="T2" fmla="*/ 0 w 1"/>
                <a:gd name="T3" fmla="*/ 0 h 6"/>
                <a:gd name="T4" fmla="*/ 0 w 1"/>
                <a:gd name="T5" fmla="*/ 34 h 6"/>
                <a:gd name="T6" fmla="*/ 0 w 1"/>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426" name="Rectangle 132"/>
            <p:cNvSpPr>
              <a:spLocks noChangeAspect="1"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7" name="Rectangle 133"/>
            <p:cNvSpPr>
              <a:spLocks noChangeAspect="1"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8" name="Rectangle 134"/>
            <p:cNvSpPr>
              <a:spLocks noChangeAspect="1"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9" name="Freeform 135"/>
            <p:cNvSpPr>
              <a:spLocks noChangeAspect="1"/>
            </p:cNvSpPr>
            <p:nvPr/>
          </p:nvSpPr>
          <p:spPr bwMode="auto">
            <a:xfrm>
              <a:off x="3832" y="2570"/>
              <a:ext cx="5" cy="7"/>
            </a:xfrm>
            <a:custGeom>
              <a:avLst/>
              <a:gdLst>
                <a:gd name="T0" fmla="*/ 3 w 6"/>
                <a:gd name="T1" fmla="*/ 0 h 6"/>
                <a:gd name="T2" fmla="*/ 3 w 6"/>
                <a:gd name="T3" fmla="*/ 0 h 6"/>
                <a:gd name="T4" fmla="*/ 0 w 6"/>
                <a:gd name="T5" fmla="*/ 34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30" name="Freeform 136"/>
            <p:cNvSpPr>
              <a:spLocks noChangeAspect="1"/>
            </p:cNvSpPr>
            <p:nvPr/>
          </p:nvSpPr>
          <p:spPr bwMode="auto">
            <a:xfrm>
              <a:off x="3837" y="2557"/>
              <a:ext cx="2" cy="7"/>
            </a:xfrm>
            <a:custGeom>
              <a:avLst/>
              <a:gdLst>
                <a:gd name="T0" fmla="*/ 0 w 2"/>
                <a:gd name="T1" fmla="*/ 34 h 6"/>
                <a:gd name="T2" fmla="*/ 0 w 2"/>
                <a:gd name="T3" fmla="*/ 0 h 6"/>
                <a:gd name="T4" fmla="*/ 0 w 2"/>
                <a:gd name="T5" fmla="*/ 34 h 6"/>
                <a:gd name="T6" fmla="*/ 0 w 2"/>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431" name="Freeform 137"/>
            <p:cNvSpPr>
              <a:spLocks noChangeAspect="1"/>
            </p:cNvSpPr>
            <p:nvPr/>
          </p:nvSpPr>
          <p:spPr bwMode="auto">
            <a:xfrm>
              <a:off x="3837" y="2482"/>
              <a:ext cx="2" cy="7"/>
            </a:xfrm>
            <a:custGeom>
              <a:avLst/>
              <a:gdLst>
                <a:gd name="T0" fmla="*/ 0 w 2"/>
                <a:gd name="T1" fmla="*/ 0 h 6"/>
                <a:gd name="T2" fmla="*/ 0 w 2"/>
                <a:gd name="T3" fmla="*/ 0 h 6"/>
                <a:gd name="T4" fmla="*/ 0 w 2"/>
                <a:gd name="T5" fmla="*/ 34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32" name="Freeform 138"/>
            <p:cNvSpPr>
              <a:spLocks noChangeAspect="1"/>
            </p:cNvSpPr>
            <p:nvPr/>
          </p:nvSpPr>
          <p:spPr bwMode="auto">
            <a:xfrm>
              <a:off x="3825" y="2462"/>
              <a:ext cx="7" cy="1"/>
            </a:xfrm>
            <a:custGeom>
              <a:avLst/>
              <a:gdLst>
                <a:gd name="T0" fmla="*/ 34 w 6"/>
                <a:gd name="T1" fmla="*/ 0 h 1"/>
                <a:gd name="T2" fmla="*/ 34 w 6"/>
                <a:gd name="T3" fmla="*/ 0 h 1"/>
                <a:gd name="T4" fmla="*/ 0 w 6"/>
                <a:gd name="T5" fmla="*/ 0 h 1"/>
                <a:gd name="T6" fmla="*/ 34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33" name="Rectangle 139"/>
            <p:cNvSpPr>
              <a:spLocks noChangeAspect="1"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4" name="Rectangle 140"/>
            <p:cNvSpPr>
              <a:spLocks noChangeAspect="1"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5" name="Rectangle 141"/>
            <p:cNvSpPr>
              <a:spLocks noChangeAspect="1"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6" name="Rectangle 142"/>
            <p:cNvSpPr>
              <a:spLocks noChangeAspect="1"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7" name="Rectangle 143"/>
            <p:cNvSpPr>
              <a:spLocks noChangeAspect="1"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8" name="Rectangle 144"/>
            <p:cNvSpPr>
              <a:spLocks noChangeAspect="1"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9" name="Rectangle 145"/>
            <p:cNvSpPr>
              <a:spLocks noChangeAspect="1"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40" name="Rectangle 146"/>
            <p:cNvSpPr>
              <a:spLocks noChangeAspect="1"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41" name="Freeform 147"/>
            <p:cNvSpPr>
              <a:spLocks noChangeAspect="1"/>
            </p:cNvSpPr>
            <p:nvPr/>
          </p:nvSpPr>
          <p:spPr bwMode="auto">
            <a:xfrm>
              <a:off x="3346" y="2819"/>
              <a:ext cx="6" cy="7"/>
            </a:xfrm>
            <a:custGeom>
              <a:avLst/>
              <a:gdLst>
                <a:gd name="T0" fmla="*/ 6 w 6"/>
                <a:gd name="T1" fmla="*/ 34 h 6"/>
                <a:gd name="T2" fmla="*/ 6 w 6"/>
                <a:gd name="T3" fmla="*/ 0 h 6"/>
                <a:gd name="T4" fmla="*/ 0 w 6"/>
                <a:gd name="T5" fmla="*/ 34 h 6"/>
                <a:gd name="T6" fmla="*/ 6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442" name="Rectangle 148"/>
            <p:cNvSpPr>
              <a:spLocks noChangeAspect="1"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43" name="Freeform 149"/>
            <p:cNvSpPr>
              <a:spLocks noChangeAspect="1"/>
            </p:cNvSpPr>
            <p:nvPr/>
          </p:nvSpPr>
          <p:spPr bwMode="auto">
            <a:xfrm>
              <a:off x="2764" y="2086"/>
              <a:ext cx="183" cy="356"/>
            </a:xfrm>
            <a:custGeom>
              <a:avLst/>
              <a:gdLst>
                <a:gd name="T0" fmla="*/ 214 w 180"/>
                <a:gd name="T1" fmla="*/ 280 h 317"/>
                <a:gd name="T2" fmla="*/ 195 w 180"/>
                <a:gd name="T3" fmla="*/ 259 h 317"/>
                <a:gd name="T4" fmla="*/ 148 w 180"/>
                <a:gd name="T5" fmla="*/ 173 h 317"/>
                <a:gd name="T6" fmla="*/ 130 w 180"/>
                <a:gd name="T7" fmla="*/ 150 h 317"/>
                <a:gd name="T8" fmla="*/ 112 w 180"/>
                <a:gd name="T9" fmla="*/ 109 h 317"/>
                <a:gd name="T10" fmla="*/ 65 w 180"/>
                <a:gd name="T11" fmla="*/ 43 h 317"/>
                <a:gd name="T12" fmla="*/ 47 w 180"/>
                <a:gd name="T13" fmla="*/ 0 h 317"/>
                <a:gd name="T14" fmla="*/ 24 w 180"/>
                <a:gd name="T15" fmla="*/ 43 h 317"/>
                <a:gd name="T16" fmla="*/ 24 w 180"/>
                <a:gd name="T17" fmla="*/ 86 h 317"/>
                <a:gd name="T18" fmla="*/ 24 w 180"/>
                <a:gd name="T19" fmla="*/ 150 h 317"/>
                <a:gd name="T20" fmla="*/ 53 w 180"/>
                <a:gd name="T21" fmla="*/ 212 h 317"/>
                <a:gd name="T22" fmla="*/ 47 w 180"/>
                <a:gd name="T23" fmla="*/ 259 h 317"/>
                <a:gd name="T24" fmla="*/ 47 w 180"/>
                <a:gd name="T25" fmla="*/ 300 h 317"/>
                <a:gd name="T26" fmla="*/ 47 w 180"/>
                <a:gd name="T27" fmla="*/ 367 h 317"/>
                <a:gd name="T28" fmla="*/ 41 w 180"/>
                <a:gd name="T29" fmla="*/ 471 h 317"/>
                <a:gd name="T30" fmla="*/ 24 w 180"/>
                <a:gd name="T31" fmla="*/ 517 h 317"/>
                <a:gd name="T32" fmla="*/ 18 w 180"/>
                <a:gd name="T33" fmla="*/ 560 h 317"/>
                <a:gd name="T34" fmla="*/ 6 w 180"/>
                <a:gd name="T35" fmla="*/ 602 h 317"/>
                <a:gd name="T36" fmla="*/ 0 w 180"/>
                <a:gd name="T37" fmla="*/ 643 h 317"/>
                <a:gd name="T38" fmla="*/ 0 w 180"/>
                <a:gd name="T39" fmla="*/ 709 h 317"/>
                <a:gd name="T40" fmla="*/ 12 w 180"/>
                <a:gd name="T41" fmla="*/ 752 h 317"/>
                <a:gd name="T42" fmla="*/ 18 w 180"/>
                <a:gd name="T43" fmla="*/ 752 h 317"/>
                <a:gd name="T44" fmla="*/ 24 w 180"/>
                <a:gd name="T45" fmla="*/ 816 h 317"/>
                <a:gd name="T46" fmla="*/ 24 w 180"/>
                <a:gd name="T47" fmla="*/ 902 h 317"/>
                <a:gd name="T48" fmla="*/ 47 w 180"/>
                <a:gd name="T49" fmla="*/ 965 h 317"/>
                <a:gd name="T50" fmla="*/ 18 w 180"/>
                <a:gd name="T51" fmla="*/ 965 h 317"/>
                <a:gd name="T52" fmla="*/ 12 w 180"/>
                <a:gd name="T53" fmla="*/ 987 h 317"/>
                <a:gd name="T54" fmla="*/ 24 w 180"/>
                <a:gd name="T55" fmla="*/ 1047 h 317"/>
                <a:gd name="T56" fmla="*/ 47 w 180"/>
                <a:gd name="T57" fmla="*/ 1137 h 317"/>
                <a:gd name="T58" fmla="*/ 65 w 180"/>
                <a:gd name="T59" fmla="*/ 1114 h 317"/>
                <a:gd name="T60" fmla="*/ 65 w 180"/>
                <a:gd name="T61" fmla="*/ 1137 h 317"/>
                <a:gd name="T62" fmla="*/ 77 w 180"/>
                <a:gd name="T63" fmla="*/ 1114 h 317"/>
                <a:gd name="T64" fmla="*/ 112 w 180"/>
                <a:gd name="T65" fmla="*/ 1114 h 317"/>
                <a:gd name="T66" fmla="*/ 118 w 180"/>
                <a:gd name="T67" fmla="*/ 1070 h 317"/>
                <a:gd name="T68" fmla="*/ 118 w 180"/>
                <a:gd name="T69" fmla="*/ 1047 h 317"/>
                <a:gd name="T70" fmla="*/ 142 w 180"/>
                <a:gd name="T71" fmla="*/ 1029 h 317"/>
                <a:gd name="T72" fmla="*/ 183 w 180"/>
                <a:gd name="T73" fmla="*/ 929 h 317"/>
                <a:gd name="T74" fmla="*/ 195 w 180"/>
                <a:gd name="T75" fmla="*/ 902 h 317"/>
                <a:gd name="T76" fmla="*/ 195 w 180"/>
                <a:gd name="T77" fmla="*/ 861 h 317"/>
                <a:gd name="T78" fmla="*/ 195 w 180"/>
                <a:gd name="T79" fmla="*/ 816 h 317"/>
                <a:gd name="T80" fmla="*/ 183 w 180"/>
                <a:gd name="T81" fmla="*/ 778 h 317"/>
                <a:gd name="T82" fmla="*/ 174 w 180"/>
                <a:gd name="T83" fmla="*/ 778 h 317"/>
                <a:gd name="T84" fmla="*/ 183 w 180"/>
                <a:gd name="T85" fmla="*/ 709 h 317"/>
                <a:gd name="T86" fmla="*/ 189 w 180"/>
                <a:gd name="T87" fmla="*/ 693 h 317"/>
                <a:gd name="T88" fmla="*/ 189 w 180"/>
                <a:gd name="T89" fmla="*/ 667 h 317"/>
                <a:gd name="T90" fmla="*/ 189 w 180"/>
                <a:gd name="T91" fmla="*/ 622 h 317"/>
                <a:gd name="T92" fmla="*/ 195 w 180"/>
                <a:gd name="T93" fmla="*/ 581 h 317"/>
                <a:gd name="T94" fmla="*/ 201 w 180"/>
                <a:gd name="T95" fmla="*/ 560 h 317"/>
                <a:gd name="T96" fmla="*/ 214 w 180"/>
                <a:gd name="T97" fmla="*/ 560 h 317"/>
                <a:gd name="T98" fmla="*/ 214 w 180"/>
                <a:gd name="T99" fmla="*/ 493 h 317"/>
                <a:gd name="T100" fmla="*/ 214 w 180"/>
                <a:gd name="T101" fmla="*/ 435 h 317"/>
                <a:gd name="T102" fmla="*/ 214 w 180"/>
                <a:gd name="T103" fmla="*/ 346 h 317"/>
                <a:gd name="T104" fmla="*/ 214 w 180"/>
                <a:gd name="T105" fmla="*/ 280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415A6B"/>
            </a:solidFill>
            <a:ln w="9525">
              <a:solidFill>
                <a:srgbClr val="000000"/>
              </a:solidFill>
              <a:prstDash val="solid"/>
              <a:round/>
              <a:headEnd/>
              <a:tailEnd/>
            </a:ln>
          </p:spPr>
          <p:txBody>
            <a:bodyPr/>
            <a:lstStyle/>
            <a:p>
              <a:endParaRPr lang="en-US"/>
            </a:p>
          </p:txBody>
        </p:sp>
        <p:sp>
          <p:nvSpPr>
            <p:cNvPr id="13444" name="Freeform 150"/>
            <p:cNvSpPr>
              <a:spLocks noChangeAspect="1"/>
            </p:cNvSpPr>
            <p:nvPr/>
          </p:nvSpPr>
          <p:spPr bwMode="auto">
            <a:xfrm>
              <a:off x="3268" y="2328"/>
              <a:ext cx="23" cy="41"/>
            </a:xfrm>
            <a:custGeom>
              <a:avLst/>
              <a:gdLst>
                <a:gd name="T0" fmla="*/ 0 w 23"/>
                <a:gd name="T1" fmla="*/ 124 h 36"/>
                <a:gd name="T2" fmla="*/ 17 w 23"/>
                <a:gd name="T3" fmla="*/ 156 h 36"/>
                <a:gd name="T4" fmla="*/ 23 w 23"/>
                <a:gd name="T5" fmla="*/ 99 h 36"/>
                <a:gd name="T6" fmla="*/ 17 w 23"/>
                <a:gd name="T7" fmla="*/ 0 h 36"/>
                <a:gd name="T8" fmla="*/ 12 w 23"/>
                <a:gd name="T9" fmla="*/ 25 h 36"/>
                <a:gd name="T10" fmla="*/ 0 w 23"/>
                <a:gd name="T11" fmla="*/ 12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3445" name="Freeform 151"/>
            <p:cNvSpPr>
              <a:spLocks noChangeAspect="1"/>
            </p:cNvSpPr>
            <p:nvPr/>
          </p:nvSpPr>
          <p:spPr bwMode="auto">
            <a:xfrm>
              <a:off x="3164" y="2206"/>
              <a:ext cx="121" cy="129"/>
            </a:xfrm>
            <a:custGeom>
              <a:avLst/>
              <a:gdLst>
                <a:gd name="T0" fmla="*/ 0 w 119"/>
                <a:gd name="T1" fmla="*/ 350 h 114"/>
                <a:gd name="T2" fmla="*/ 6 w 119"/>
                <a:gd name="T3" fmla="*/ 283 h 114"/>
                <a:gd name="T4" fmla="*/ 6 w 119"/>
                <a:gd name="T5" fmla="*/ 186 h 114"/>
                <a:gd name="T6" fmla="*/ 12 w 119"/>
                <a:gd name="T7" fmla="*/ 96 h 114"/>
                <a:gd name="T8" fmla="*/ 24 w 119"/>
                <a:gd name="T9" fmla="*/ 48 h 114"/>
                <a:gd name="T10" fmla="*/ 47 w 119"/>
                <a:gd name="T11" fmla="*/ 23 h 114"/>
                <a:gd name="T12" fmla="*/ 47 w 119"/>
                <a:gd name="T13" fmla="*/ 0 h 114"/>
                <a:gd name="T14" fmla="*/ 65 w 119"/>
                <a:gd name="T15" fmla="*/ 164 h 114"/>
                <a:gd name="T16" fmla="*/ 71 w 119"/>
                <a:gd name="T17" fmla="*/ 234 h 114"/>
                <a:gd name="T18" fmla="*/ 71 w 119"/>
                <a:gd name="T19" fmla="*/ 210 h 114"/>
                <a:gd name="T20" fmla="*/ 77 w 119"/>
                <a:gd name="T21" fmla="*/ 234 h 114"/>
                <a:gd name="T22" fmla="*/ 89 w 119"/>
                <a:gd name="T23" fmla="*/ 257 h 114"/>
                <a:gd name="T24" fmla="*/ 141 w 119"/>
                <a:gd name="T25" fmla="*/ 420 h 114"/>
                <a:gd name="T26" fmla="*/ 141 w 119"/>
                <a:gd name="T27" fmla="*/ 420 h 114"/>
                <a:gd name="T28" fmla="*/ 141 w 119"/>
                <a:gd name="T29" fmla="*/ 420 h 114"/>
                <a:gd name="T30" fmla="*/ 136 w 119"/>
                <a:gd name="T31" fmla="*/ 447 h 114"/>
                <a:gd name="T32" fmla="*/ 124 w 119"/>
                <a:gd name="T33" fmla="*/ 447 h 114"/>
                <a:gd name="T34" fmla="*/ 124 w 119"/>
                <a:gd name="T35" fmla="*/ 447 h 114"/>
                <a:gd name="T36" fmla="*/ 100 w 119"/>
                <a:gd name="T37" fmla="*/ 420 h 114"/>
                <a:gd name="T38" fmla="*/ 89 w 119"/>
                <a:gd name="T39" fmla="*/ 372 h 114"/>
                <a:gd name="T40" fmla="*/ 83 w 119"/>
                <a:gd name="T41" fmla="*/ 350 h 114"/>
                <a:gd name="T42" fmla="*/ 71 w 119"/>
                <a:gd name="T43" fmla="*/ 328 h 114"/>
                <a:gd name="T44" fmla="*/ 59 w 119"/>
                <a:gd name="T45" fmla="*/ 304 h 114"/>
                <a:gd name="T46" fmla="*/ 53 w 119"/>
                <a:gd name="T47" fmla="*/ 328 h 114"/>
                <a:gd name="T48" fmla="*/ 41 w 119"/>
                <a:gd name="T49" fmla="*/ 283 h 114"/>
                <a:gd name="T50" fmla="*/ 41 w 119"/>
                <a:gd name="T51" fmla="*/ 350 h 114"/>
                <a:gd name="T52" fmla="*/ 18 w 119"/>
                <a:gd name="T53" fmla="*/ 328 h 114"/>
                <a:gd name="T54" fmla="*/ 12 w 119"/>
                <a:gd name="T55" fmla="*/ 350 h 114"/>
                <a:gd name="T56" fmla="*/ 0 w 119"/>
                <a:gd name="T57" fmla="*/ 350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3446" name="Freeform 152"/>
            <p:cNvSpPr>
              <a:spLocks noChangeAspect="1"/>
            </p:cNvSpPr>
            <p:nvPr/>
          </p:nvSpPr>
          <p:spPr bwMode="auto">
            <a:xfrm>
              <a:off x="3110" y="2288"/>
              <a:ext cx="266" cy="248"/>
            </a:xfrm>
            <a:custGeom>
              <a:avLst/>
              <a:gdLst>
                <a:gd name="T0" fmla="*/ 101 w 263"/>
                <a:gd name="T1" fmla="*/ 763 h 221"/>
                <a:gd name="T2" fmla="*/ 83 w 263"/>
                <a:gd name="T3" fmla="*/ 699 h 221"/>
                <a:gd name="T4" fmla="*/ 65 w 263"/>
                <a:gd name="T5" fmla="*/ 699 h 221"/>
                <a:gd name="T6" fmla="*/ 59 w 263"/>
                <a:gd name="T7" fmla="*/ 639 h 221"/>
                <a:gd name="T8" fmla="*/ 42 w 263"/>
                <a:gd name="T9" fmla="*/ 639 h 221"/>
                <a:gd name="T10" fmla="*/ 30 w 263"/>
                <a:gd name="T11" fmla="*/ 571 h 221"/>
                <a:gd name="T12" fmla="*/ 24 w 263"/>
                <a:gd name="T13" fmla="*/ 529 h 221"/>
                <a:gd name="T14" fmla="*/ 6 w 263"/>
                <a:gd name="T15" fmla="*/ 490 h 221"/>
                <a:gd name="T16" fmla="*/ 0 w 263"/>
                <a:gd name="T17" fmla="*/ 465 h 221"/>
                <a:gd name="T18" fmla="*/ 6 w 263"/>
                <a:gd name="T19" fmla="*/ 424 h 221"/>
                <a:gd name="T20" fmla="*/ 18 w 263"/>
                <a:gd name="T21" fmla="*/ 424 h 221"/>
                <a:gd name="T22" fmla="*/ 24 w 263"/>
                <a:gd name="T23" fmla="*/ 338 h 221"/>
                <a:gd name="T24" fmla="*/ 24 w 263"/>
                <a:gd name="T25" fmla="*/ 257 h 221"/>
                <a:gd name="T26" fmla="*/ 36 w 263"/>
                <a:gd name="T27" fmla="*/ 257 h 221"/>
                <a:gd name="T28" fmla="*/ 42 w 263"/>
                <a:gd name="T29" fmla="*/ 169 h 221"/>
                <a:gd name="T30" fmla="*/ 65 w 263"/>
                <a:gd name="T31" fmla="*/ 62 h 221"/>
                <a:gd name="T32" fmla="*/ 77 w 263"/>
                <a:gd name="T33" fmla="*/ 62 h 221"/>
                <a:gd name="T34" fmla="*/ 83 w 263"/>
                <a:gd name="T35" fmla="*/ 43 h 221"/>
                <a:gd name="T36" fmla="*/ 95 w 263"/>
                <a:gd name="T37" fmla="*/ 62 h 221"/>
                <a:gd name="T38" fmla="*/ 95 w 263"/>
                <a:gd name="T39" fmla="*/ 0 h 221"/>
                <a:gd name="T40" fmla="*/ 107 w 263"/>
                <a:gd name="T41" fmla="*/ 43 h 221"/>
                <a:gd name="T42" fmla="*/ 113 w 263"/>
                <a:gd name="T43" fmla="*/ 21 h 221"/>
                <a:gd name="T44" fmla="*/ 125 w 263"/>
                <a:gd name="T45" fmla="*/ 43 h 221"/>
                <a:gd name="T46" fmla="*/ 142 w 263"/>
                <a:gd name="T47" fmla="*/ 62 h 221"/>
                <a:gd name="T48" fmla="*/ 154 w 263"/>
                <a:gd name="T49" fmla="*/ 85 h 221"/>
                <a:gd name="T50" fmla="*/ 160 w 263"/>
                <a:gd name="T51" fmla="*/ 127 h 221"/>
                <a:gd name="T52" fmla="*/ 178 w 263"/>
                <a:gd name="T53" fmla="*/ 147 h 221"/>
                <a:gd name="T54" fmla="*/ 178 w 263"/>
                <a:gd name="T55" fmla="*/ 147 h 221"/>
                <a:gd name="T56" fmla="*/ 190 w 263"/>
                <a:gd name="T57" fmla="*/ 147 h 221"/>
                <a:gd name="T58" fmla="*/ 178 w 263"/>
                <a:gd name="T59" fmla="*/ 233 h 221"/>
                <a:gd name="T60" fmla="*/ 195 w 263"/>
                <a:gd name="T61" fmla="*/ 257 h 221"/>
                <a:gd name="T62" fmla="*/ 195 w 263"/>
                <a:gd name="T63" fmla="*/ 296 h 221"/>
                <a:gd name="T64" fmla="*/ 207 w 263"/>
                <a:gd name="T65" fmla="*/ 338 h 221"/>
                <a:gd name="T66" fmla="*/ 219 w 263"/>
                <a:gd name="T67" fmla="*/ 379 h 221"/>
                <a:gd name="T68" fmla="*/ 236 w 263"/>
                <a:gd name="T69" fmla="*/ 404 h 221"/>
                <a:gd name="T70" fmla="*/ 254 w 263"/>
                <a:gd name="T71" fmla="*/ 424 h 221"/>
                <a:gd name="T72" fmla="*/ 278 w 263"/>
                <a:gd name="T73" fmla="*/ 465 h 221"/>
                <a:gd name="T74" fmla="*/ 296 w 263"/>
                <a:gd name="T75" fmla="*/ 465 h 221"/>
                <a:gd name="T76" fmla="*/ 284 w 263"/>
                <a:gd name="T77" fmla="*/ 508 h 221"/>
                <a:gd name="T78" fmla="*/ 272 w 263"/>
                <a:gd name="T79" fmla="*/ 571 h 221"/>
                <a:gd name="T80" fmla="*/ 260 w 263"/>
                <a:gd name="T81" fmla="*/ 617 h 221"/>
                <a:gd name="T82" fmla="*/ 245 w 263"/>
                <a:gd name="T83" fmla="*/ 674 h 221"/>
                <a:gd name="T84" fmla="*/ 207 w 263"/>
                <a:gd name="T85" fmla="*/ 674 h 221"/>
                <a:gd name="T86" fmla="*/ 190 w 263"/>
                <a:gd name="T87" fmla="*/ 719 h 221"/>
                <a:gd name="T88" fmla="*/ 184 w 263"/>
                <a:gd name="T89" fmla="*/ 744 h 221"/>
                <a:gd name="T90" fmla="*/ 166 w 263"/>
                <a:gd name="T91" fmla="*/ 719 h 221"/>
                <a:gd name="T92" fmla="*/ 142 w 263"/>
                <a:gd name="T93" fmla="*/ 744 h 221"/>
                <a:gd name="T94" fmla="*/ 125 w 263"/>
                <a:gd name="T95" fmla="*/ 784 h 221"/>
                <a:gd name="T96" fmla="*/ 101 w 263"/>
                <a:gd name="T97" fmla="*/ 763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3447" name="Freeform 153"/>
            <p:cNvSpPr>
              <a:spLocks noChangeAspect="1"/>
            </p:cNvSpPr>
            <p:nvPr/>
          </p:nvSpPr>
          <p:spPr bwMode="auto">
            <a:xfrm>
              <a:off x="3255" y="2348"/>
              <a:ext cx="183" cy="303"/>
            </a:xfrm>
            <a:custGeom>
              <a:avLst/>
              <a:gdLst>
                <a:gd name="T0" fmla="*/ 220 w 179"/>
                <a:gd name="T1" fmla="*/ 128 h 269"/>
                <a:gd name="T2" fmla="*/ 213 w 179"/>
                <a:gd name="T3" fmla="*/ 200 h 269"/>
                <a:gd name="T4" fmla="*/ 198 w 179"/>
                <a:gd name="T5" fmla="*/ 285 h 269"/>
                <a:gd name="T6" fmla="*/ 182 w 179"/>
                <a:gd name="T7" fmla="*/ 372 h 269"/>
                <a:gd name="T8" fmla="*/ 166 w 179"/>
                <a:gd name="T9" fmla="*/ 465 h 269"/>
                <a:gd name="T10" fmla="*/ 152 w 179"/>
                <a:gd name="T11" fmla="*/ 551 h 269"/>
                <a:gd name="T12" fmla="*/ 137 w 179"/>
                <a:gd name="T13" fmla="*/ 598 h 269"/>
                <a:gd name="T14" fmla="*/ 119 w 179"/>
                <a:gd name="T15" fmla="*/ 642 h 269"/>
                <a:gd name="T16" fmla="*/ 105 w 179"/>
                <a:gd name="T17" fmla="*/ 685 h 269"/>
                <a:gd name="T18" fmla="*/ 99 w 179"/>
                <a:gd name="T19" fmla="*/ 731 h 269"/>
                <a:gd name="T20" fmla="*/ 84 w 179"/>
                <a:gd name="T21" fmla="*/ 773 h 269"/>
                <a:gd name="T22" fmla="*/ 64 w 179"/>
                <a:gd name="T23" fmla="*/ 817 h 269"/>
                <a:gd name="T24" fmla="*/ 46 w 179"/>
                <a:gd name="T25" fmla="*/ 859 h 269"/>
                <a:gd name="T26" fmla="*/ 35 w 179"/>
                <a:gd name="T27" fmla="*/ 906 h 269"/>
                <a:gd name="T28" fmla="*/ 18 w 179"/>
                <a:gd name="T29" fmla="*/ 951 h 269"/>
                <a:gd name="T30" fmla="*/ 12 w 179"/>
                <a:gd name="T31" fmla="*/ 997 h 269"/>
                <a:gd name="T32" fmla="*/ 0 w 179"/>
                <a:gd name="T33" fmla="*/ 930 h 269"/>
                <a:gd name="T34" fmla="*/ 0 w 179"/>
                <a:gd name="T35" fmla="*/ 800 h 269"/>
                <a:gd name="T36" fmla="*/ 0 w 179"/>
                <a:gd name="T37" fmla="*/ 731 h 269"/>
                <a:gd name="T38" fmla="*/ 0 w 179"/>
                <a:gd name="T39" fmla="*/ 665 h 269"/>
                <a:gd name="T40" fmla="*/ 6 w 179"/>
                <a:gd name="T41" fmla="*/ 620 h 269"/>
                <a:gd name="T42" fmla="*/ 18 w 179"/>
                <a:gd name="T43" fmla="*/ 576 h 269"/>
                <a:gd name="T44" fmla="*/ 35 w 179"/>
                <a:gd name="T45" fmla="*/ 551 h 269"/>
                <a:gd name="T46" fmla="*/ 52 w 179"/>
                <a:gd name="T47" fmla="*/ 506 h 269"/>
                <a:gd name="T48" fmla="*/ 93 w 179"/>
                <a:gd name="T49" fmla="*/ 506 h 269"/>
                <a:gd name="T50" fmla="*/ 105 w 179"/>
                <a:gd name="T51" fmla="*/ 440 h 269"/>
                <a:gd name="T52" fmla="*/ 119 w 179"/>
                <a:gd name="T53" fmla="*/ 398 h 269"/>
                <a:gd name="T54" fmla="*/ 137 w 179"/>
                <a:gd name="T55" fmla="*/ 329 h 269"/>
                <a:gd name="T56" fmla="*/ 152 w 179"/>
                <a:gd name="T57" fmla="*/ 285 h 269"/>
                <a:gd name="T58" fmla="*/ 128 w 179"/>
                <a:gd name="T59" fmla="*/ 285 h 269"/>
                <a:gd name="T60" fmla="*/ 99 w 179"/>
                <a:gd name="T61" fmla="*/ 240 h 269"/>
                <a:gd name="T62" fmla="*/ 84 w 179"/>
                <a:gd name="T63" fmla="*/ 214 h 269"/>
                <a:gd name="T64" fmla="*/ 64 w 179"/>
                <a:gd name="T65" fmla="*/ 200 h 269"/>
                <a:gd name="T66" fmla="*/ 52 w 179"/>
                <a:gd name="T67" fmla="*/ 150 h 269"/>
                <a:gd name="T68" fmla="*/ 40 w 179"/>
                <a:gd name="T69" fmla="*/ 112 h 269"/>
                <a:gd name="T70" fmla="*/ 40 w 179"/>
                <a:gd name="T71" fmla="*/ 68 h 269"/>
                <a:gd name="T72" fmla="*/ 46 w 179"/>
                <a:gd name="T73" fmla="*/ 23 h 269"/>
                <a:gd name="T74" fmla="*/ 58 w 179"/>
                <a:gd name="T75" fmla="*/ 68 h 269"/>
                <a:gd name="T76" fmla="*/ 72 w 179"/>
                <a:gd name="T77" fmla="*/ 112 h 269"/>
                <a:gd name="T78" fmla="*/ 99 w 179"/>
                <a:gd name="T79" fmla="*/ 68 h 269"/>
                <a:gd name="T80" fmla="*/ 119 w 179"/>
                <a:gd name="T81" fmla="*/ 68 h 269"/>
                <a:gd name="T82" fmla="*/ 146 w 179"/>
                <a:gd name="T83" fmla="*/ 47 h 269"/>
                <a:gd name="T84" fmla="*/ 174 w 179"/>
                <a:gd name="T85" fmla="*/ 23 h 269"/>
                <a:gd name="T86" fmla="*/ 205 w 179"/>
                <a:gd name="T87" fmla="*/ 0 h 269"/>
                <a:gd name="T88" fmla="*/ 213 w 179"/>
                <a:gd name="T89" fmla="*/ 0 h 269"/>
                <a:gd name="T90" fmla="*/ 220 w 179"/>
                <a:gd name="T91" fmla="*/ 0 h 269"/>
                <a:gd name="T92" fmla="*/ 220 w 179"/>
                <a:gd name="T93" fmla="*/ 112 h 269"/>
                <a:gd name="T94" fmla="*/ 228 w 179"/>
                <a:gd name="T95" fmla="*/ 112 h 269"/>
                <a:gd name="T96" fmla="*/ 220 w 179"/>
                <a:gd name="T97" fmla="*/ 128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3448" name="Freeform 154"/>
            <p:cNvSpPr>
              <a:spLocks noChangeAspect="1"/>
            </p:cNvSpPr>
            <p:nvPr/>
          </p:nvSpPr>
          <p:spPr bwMode="auto">
            <a:xfrm>
              <a:off x="3042" y="2665"/>
              <a:ext cx="31" cy="47"/>
            </a:xfrm>
            <a:custGeom>
              <a:avLst/>
              <a:gdLst>
                <a:gd name="T0" fmla="*/ 35 w 30"/>
                <a:gd name="T1" fmla="*/ 43 h 42"/>
                <a:gd name="T2" fmla="*/ 35 w 30"/>
                <a:gd name="T3" fmla="*/ 0 h 42"/>
                <a:gd name="T4" fmla="*/ 29 w 30"/>
                <a:gd name="T5" fmla="*/ 0 h 42"/>
                <a:gd name="T6" fmla="*/ 12 w 30"/>
                <a:gd name="T7" fmla="*/ 21 h 42"/>
                <a:gd name="T8" fmla="*/ 0 w 30"/>
                <a:gd name="T9" fmla="*/ 21 h 42"/>
                <a:gd name="T10" fmla="*/ 0 w 30"/>
                <a:gd name="T11" fmla="*/ 21 h 42"/>
                <a:gd name="T12" fmla="*/ 0 w 30"/>
                <a:gd name="T13" fmla="*/ 43 h 42"/>
                <a:gd name="T14" fmla="*/ 0 w 30"/>
                <a:gd name="T15" fmla="*/ 84 h 42"/>
                <a:gd name="T16" fmla="*/ 6 w 30"/>
                <a:gd name="T17" fmla="*/ 145 h 42"/>
                <a:gd name="T18" fmla="*/ 12 w 30"/>
                <a:gd name="T19" fmla="*/ 145 h 42"/>
                <a:gd name="T20" fmla="*/ 29 w 30"/>
                <a:gd name="T21" fmla="*/ 105 h 42"/>
                <a:gd name="T22" fmla="*/ 41 w 30"/>
                <a:gd name="T23" fmla="*/ 62 h 42"/>
                <a:gd name="T24" fmla="*/ 35 w 30"/>
                <a:gd name="T25" fmla="*/ 43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449" name="Freeform 155"/>
            <p:cNvSpPr>
              <a:spLocks noChangeAspect="1"/>
            </p:cNvSpPr>
            <p:nvPr/>
          </p:nvSpPr>
          <p:spPr bwMode="auto">
            <a:xfrm>
              <a:off x="2722" y="2530"/>
              <a:ext cx="134" cy="196"/>
            </a:xfrm>
            <a:custGeom>
              <a:avLst/>
              <a:gdLst>
                <a:gd name="T0" fmla="*/ 24 w 132"/>
                <a:gd name="T1" fmla="*/ 443 h 174"/>
                <a:gd name="T2" fmla="*/ 12 w 132"/>
                <a:gd name="T3" fmla="*/ 469 h 174"/>
                <a:gd name="T4" fmla="*/ 12 w 132"/>
                <a:gd name="T5" fmla="*/ 489 h 174"/>
                <a:gd name="T6" fmla="*/ 12 w 132"/>
                <a:gd name="T7" fmla="*/ 489 h 174"/>
                <a:gd name="T8" fmla="*/ 18 w 132"/>
                <a:gd name="T9" fmla="*/ 532 h 174"/>
                <a:gd name="T10" fmla="*/ 12 w 132"/>
                <a:gd name="T11" fmla="*/ 532 h 174"/>
                <a:gd name="T12" fmla="*/ 6 w 132"/>
                <a:gd name="T13" fmla="*/ 532 h 174"/>
                <a:gd name="T14" fmla="*/ 0 w 132"/>
                <a:gd name="T15" fmla="*/ 553 h 174"/>
                <a:gd name="T16" fmla="*/ 18 w 132"/>
                <a:gd name="T17" fmla="*/ 644 h 174"/>
                <a:gd name="T18" fmla="*/ 30 w 132"/>
                <a:gd name="T19" fmla="*/ 599 h 174"/>
                <a:gd name="T20" fmla="*/ 47 w 132"/>
                <a:gd name="T21" fmla="*/ 621 h 174"/>
                <a:gd name="T22" fmla="*/ 53 w 132"/>
                <a:gd name="T23" fmla="*/ 621 h 174"/>
                <a:gd name="T24" fmla="*/ 59 w 132"/>
                <a:gd name="T25" fmla="*/ 599 h 174"/>
                <a:gd name="T26" fmla="*/ 71 w 132"/>
                <a:gd name="T27" fmla="*/ 599 h 174"/>
                <a:gd name="T28" fmla="*/ 71 w 132"/>
                <a:gd name="T29" fmla="*/ 621 h 174"/>
                <a:gd name="T30" fmla="*/ 89 w 132"/>
                <a:gd name="T31" fmla="*/ 578 h 174"/>
                <a:gd name="T32" fmla="*/ 103 w 132"/>
                <a:gd name="T33" fmla="*/ 532 h 174"/>
                <a:gd name="T34" fmla="*/ 115 w 132"/>
                <a:gd name="T35" fmla="*/ 419 h 174"/>
                <a:gd name="T36" fmla="*/ 142 w 132"/>
                <a:gd name="T37" fmla="*/ 313 h 174"/>
                <a:gd name="T38" fmla="*/ 142 w 132"/>
                <a:gd name="T39" fmla="*/ 241 h 174"/>
                <a:gd name="T40" fmla="*/ 148 w 132"/>
                <a:gd name="T41" fmla="*/ 203 h 174"/>
                <a:gd name="T42" fmla="*/ 148 w 132"/>
                <a:gd name="T43" fmla="*/ 133 h 174"/>
                <a:gd name="T44" fmla="*/ 148 w 132"/>
                <a:gd name="T45" fmla="*/ 88 h 174"/>
                <a:gd name="T46" fmla="*/ 154 w 132"/>
                <a:gd name="T47" fmla="*/ 23 h 174"/>
                <a:gd name="T48" fmla="*/ 130 w 132"/>
                <a:gd name="T49" fmla="*/ 0 h 174"/>
                <a:gd name="T50" fmla="*/ 115 w 132"/>
                <a:gd name="T51" fmla="*/ 23 h 174"/>
                <a:gd name="T52" fmla="*/ 103 w 132"/>
                <a:gd name="T53" fmla="*/ 112 h 174"/>
                <a:gd name="T54" fmla="*/ 103 w 132"/>
                <a:gd name="T55" fmla="*/ 133 h 174"/>
                <a:gd name="T56" fmla="*/ 83 w 132"/>
                <a:gd name="T57" fmla="*/ 133 h 174"/>
                <a:gd name="T58" fmla="*/ 65 w 132"/>
                <a:gd name="T59" fmla="*/ 112 h 174"/>
                <a:gd name="T60" fmla="*/ 53 w 132"/>
                <a:gd name="T61" fmla="*/ 112 h 174"/>
                <a:gd name="T62" fmla="*/ 47 w 132"/>
                <a:gd name="T63" fmla="*/ 180 h 174"/>
                <a:gd name="T64" fmla="*/ 71 w 132"/>
                <a:gd name="T65" fmla="*/ 180 h 174"/>
                <a:gd name="T66" fmla="*/ 71 w 132"/>
                <a:gd name="T67" fmla="*/ 226 h 174"/>
                <a:gd name="T68" fmla="*/ 59 w 132"/>
                <a:gd name="T69" fmla="*/ 269 h 174"/>
                <a:gd name="T70" fmla="*/ 71 w 132"/>
                <a:gd name="T71" fmla="*/ 330 h 174"/>
                <a:gd name="T72" fmla="*/ 65 w 132"/>
                <a:gd name="T73" fmla="*/ 443 h 174"/>
                <a:gd name="T74" fmla="*/ 59 w 132"/>
                <a:gd name="T75" fmla="*/ 443 h 174"/>
                <a:gd name="T76" fmla="*/ 59 w 132"/>
                <a:gd name="T77" fmla="*/ 443 h 174"/>
                <a:gd name="T78" fmla="*/ 47 w 132"/>
                <a:gd name="T79" fmla="*/ 443 h 174"/>
                <a:gd name="T80" fmla="*/ 24 w 132"/>
                <a:gd name="T81" fmla="*/ 399 h 174"/>
                <a:gd name="T82" fmla="*/ 24 w 132"/>
                <a:gd name="T83" fmla="*/ 443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415A6B"/>
            </a:solidFill>
            <a:ln w="9525">
              <a:solidFill>
                <a:srgbClr val="000000"/>
              </a:solidFill>
              <a:prstDash val="solid"/>
              <a:round/>
              <a:headEnd/>
              <a:tailEnd/>
            </a:ln>
          </p:spPr>
          <p:txBody>
            <a:bodyPr/>
            <a:lstStyle/>
            <a:p>
              <a:endParaRPr lang="en-US"/>
            </a:p>
          </p:txBody>
        </p:sp>
        <p:sp>
          <p:nvSpPr>
            <p:cNvPr id="13450" name="Freeform 156"/>
            <p:cNvSpPr>
              <a:spLocks noChangeAspect="1"/>
            </p:cNvSpPr>
            <p:nvPr/>
          </p:nvSpPr>
          <p:spPr bwMode="auto">
            <a:xfrm>
              <a:off x="3128" y="2509"/>
              <a:ext cx="146" cy="210"/>
            </a:xfrm>
            <a:custGeom>
              <a:avLst/>
              <a:gdLst>
                <a:gd name="T0" fmla="*/ 77 w 144"/>
                <a:gd name="T1" fmla="*/ 569 h 186"/>
                <a:gd name="T2" fmla="*/ 59 w 144"/>
                <a:gd name="T3" fmla="*/ 550 h 186"/>
                <a:gd name="T4" fmla="*/ 47 w 144"/>
                <a:gd name="T5" fmla="*/ 502 h 186"/>
                <a:gd name="T6" fmla="*/ 0 w 144"/>
                <a:gd name="T7" fmla="*/ 436 h 186"/>
                <a:gd name="T8" fmla="*/ 0 w 144"/>
                <a:gd name="T9" fmla="*/ 343 h 186"/>
                <a:gd name="T10" fmla="*/ 12 w 144"/>
                <a:gd name="T11" fmla="*/ 271 h 186"/>
                <a:gd name="T12" fmla="*/ 18 w 144"/>
                <a:gd name="T13" fmla="*/ 204 h 186"/>
                <a:gd name="T14" fmla="*/ 18 w 144"/>
                <a:gd name="T15" fmla="*/ 140 h 186"/>
                <a:gd name="T16" fmla="*/ 12 w 144"/>
                <a:gd name="T17" fmla="*/ 89 h 186"/>
                <a:gd name="T18" fmla="*/ 0 w 144"/>
                <a:gd name="T19" fmla="*/ 23 h 186"/>
                <a:gd name="T20" fmla="*/ 6 w 144"/>
                <a:gd name="T21" fmla="*/ 0 h 186"/>
                <a:gd name="T22" fmla="*/ 47 w 144"/>
                <a:gd name="T23" fmla="*/ 0 h 186"/>
                <a:gd name="T24" fmla="*/ 65 w 144"/>
                <a:gd name="T25" fmla="*/ 0 h 186"/>
                <a:gd name="T26" fmla="*/ 83 w 144"/>
                <a:gd name="T27" fmla="*/ 68 h 186"/>
                <a:gd name="T28" fmla="*/ 107 w 144"/>
                <a:gd name="T29" fmla="*/ 89 h 186"/>
                <a:gd name="T30" fmla="*/ 130 w 144"/>
                <a:gd name="T31" fmla="*/ 47 h 186"/>
                <a:gd name="T32" fmla="*/ 148 w 144"/>
                <a:gd name="T33" fmla="*/ 23 h 186"/>
                <a:gd name="T34" fmla="*/ 166 w 144"/>
                <a:gd name="T35" fmla="*/ 47 h 186"/>
                <a:gd name="T36" fmla="*/ 154 w 144"/>
                <a:gd name="T37" fmla="*/ 89 h 186"/>
                <a:gd name="T38" fmla="*/ 148 w 144"/>
                <a:gd name="T39" fmla="*/ 140 h 186"/>
                <a:gd name="T40" fmla="*/ 148 w 144"/>
                <a:gd name="T41" fmla="*/ 204 h 186"/>
                <a:gd name="T42" fmla="*/ 148 w 144"/>
                <a:gd name="T43" fmla="*/ 271 h 186"/>
                <a:gd name="T44" fmla="*/ 148 w 144"/>
                <a:gd name="T45" fmla="*/ 413 h 186"/>
                <a:gd name="T46" fmla="*/ 160 w 144"/>
                <a:gd name="T47" fmla="*/ 478 h 186"/>
                <a:gd name="T48" fmla="*/ 148 w 144"/>
                <a:gd name="T49" fmla="*/ 502 h 186"/>
                <a:gd name="T50" fmla="*/ 142 w 144"/>
                <a:gd name="T51" fmla="*/ 550 h 186"/>
                <a:gd name="T52" fmla="*/ 136 w 144"/>
                <a:gd name="T53" fmla="*/ 569 h 186"/>
                <a:gd name="T54" fmla="*/ 118 w 144"/>
                <a:gd name="T55" fmla="*/ 640 h 186"/>
                <a:gd name="T56" fmla="*/ 107 w 144"/>
                <a:gd name="T57" fmla="*/ 708 h 186"/>
                <a:gd name="T58" fmla="*/ 107 w 144"/>
                <a:gd name="T59" fmla="*/ 708 h 186"/>
                <a:gd name="T60" fmla="*/ 77 w 144"/>
                <a:gd name="T61" fmla="*/ 594 h 186"/>
                <a:gd name="T62" fmla="*/ 77 w 144"/>
                <a:gd name="T63" fmla="*/ 569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990033"/>
            </a:solidFill>
            <a:ln w="9525">
              <a:solidFill>
                <a:srgbClr val="000000"/>
              </a:solidFill>
              <a:prstDash val="solid"/>
              <a:round/>
              <a:headEnd/>
              <a:tailEnd/>
            </a:ln>
          </p:spPr>
          <p:txBody>
            <a:bodyPr/>
            <a:lstStyle/>
            <a:p>
              <a:endParaRPr lang="en-US"/>
            </a:p>
          </p:txBody>
        </p:sp>
        <p:sp>
          <p:nvSpPr>
            <p:cNvPr id="13451" name="Rectangle 157"/>
            <p:cNvSpPr>
              <a:spLocks noChangeAspect="1"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52" name="Freeform 158"/>
            <p:cNvSpPr>
              <a:spLocks noChangeAspect="1"/>
            </p:cNvSpPr>
            <p:nvPr/>
          </p:nvSpPr>
          <p:spPr bwMode="auto">
            <a:xfrm>
              <a:off x="5606" y="2570"/>
              <a:ext cx="2" cy="7"/>
            </a:xfrm>
            <a:custGeom>
              <a:avLst/>
              <a:gdLst>
                <a:gd name="T0" fmla="*/ 0 w 2"/>
                <a:gd name="T1" fmla="*/ 34 h 6"/>
                <a:gd name="T2" fmla="*/ 0 w 2"/>
                <a:gd name="T3" fmla="*/ 34 h 6"/>
                <a:gd name="T4" fmla="*/ 0 w 2"/>
                <a:gd name="T5" fmla="*/ 34 h 6"/>
                <a:gd name="T6" fmla="*/ 0 w 2"/>
                <a:gd name="T7" fmla="*/ 0 h 6"/>
                <a:gd name="T8" fmla="*/ 0 w 2"/>
                <a:gd name="T9" fmla="*/ 0 h 6"/>
                <a:gd name="T10" fmla="*/ 0 w 2"/>
                <a:gd name="T11" fmla="*/ 0 h 6"/>
                <a:gd name="T12" fmla="*/ 0 w 2"/>
                <a:gd name="T13" fmla="*/ 0 h 6"/>
                <a:gd name="T14" fmla="*/ 0 w 2"/>
                <a:gd name="T15" fmla="*/ 34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453" name="Freeform 159"/>
            <p:cNvSpPr>
              <a:spLocks noChangeAspect="1"/>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54" name="Rectangle 160"/>
            <p:cNvSpPr>
              <a:spLocks noChangeAspect="1"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55" name="Freeform 161"/>
            <p:cNvSpPr>
              <a:spLocks noChangeAspect="1"/>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56" name="Freeform 162"/>
            <p:cNvSpPr>
              <a:spLocks noChangeAspect="1"/>
            </p:cNvSpPr>
            <p:nvPr/>
          </p:nvSpPr>
          <p:spPr bwMode="auto">
            <a:xfrm>
              <a:off x="2571" y="2301"/>
              <a:ext cx="211" cy="215"/>
            </a:xfrm>
            <a:custGeom>
              <a:avLst/>
              <a:gdLst>
                <a:gd name="T0" fmla="*/ 148 w 209"/>
                <a:gd name="T1" fmla="*/ 503 h 191"/>
                <a:gd name="T2" fmla="*/ 136 w 209"/>
                <a:gd name="T3" fmla="*/ 527 h 191"/>
                <a:gd name="T4" fmla="*/ 130 w 209"/>
                <a:gd name="T5" fmla="*/ 571 h 191"/>
                <a:gd name="T6" fmla="*/ 124 w 209"/>
                <a:gd name="T7" fmla="*/ 616 h 191"/>
                <a:gd name="T8" fmla="*/ 118 w 209"/>
                <a:gd name="T9" fmla="*/ 654 h 191"/>
                <a:gd name="T10" fmla="*/ 112 w 209"/>
                <a:gd name="T11" fmla="*/ 654 h 191"/>
                <a:gd name="T12" fmla="*/ 112 w 209"/>
                <a:gd name="T13" fmla="*/ 678 h 191"/>
                <a:gd name="T14" fmla="*/ 94 w 209"/>
                <a:gd name="T15" fmla="*/ 678 h 191"/>
                <a:gd name="T16" fmla="*/ 94 w 209"/>
                <a:gd name="T17" fmla="*/ 678 h 191"/>
                <a:gd name="T18" fmla="*/ 88 w 209"/>
                <a:gd name="T19" fmla="*/ 678 h 191"/>
                <a:gd name="T20" fmla="*/ 88 w 209"/>
                <a:gd name="T21" fmla="*/ 678 h 191"/>
                <a:gd name="T22" fmla="*/ 82 w 209"/>
                <a:gd name="T23" fmla="*/ 654 h 191"/>
                <a:gd name="T24" fmla="*/ 82 w 209"/>
                <a:gd name="T25" fmla="*/ 700 h 191"/>
                <a:gd name="T26" fmla="*/ 82 w 209"/>
                <a:gd name="T27" fmla="*/ 678 h 191"/>
                <a:gd name="T28" fmla="*/ 82 w 209"/>
                <a:gd name="T29" fmla="*/ 678 h 191"/>
                <a:gd name="T30" fmla="*/ 76 w 209"/>
                <a:gd name="T31" fmla="*/ 678 h 191"/>
                <a:gd name="T32" fmla="*/ 70 w 209"/>
                <a:gd name="T33" fmla="*/ 700 h 191"/>
                <a:gd name="T34" fmla="*/ 48 w 209"/>
                <a:gd name="T35" fmla="*/ 616 h 191"/>
                <a:gd name="T36" fmla="*/ 65 w 209"/>
                <a:gd name="T37" fmla="*/ 616 h 191"/>
                <a:gd name="T38" fmla="*/ 48 w 209"/>
                <a:gd name="T39" fmla="*/ 616 h 191"/>
                <a:gd name="T40" fmla="*/ 48 w 209"/>
                <a:gd name="T41" fmla="*/ 616 h 191"/>
                <a:gd name="T42" fmla="*/ 48 w 209"/>
                <a:gd name="T43" fmla="*/ 593 h 191"/>
                <a:gd name="T44" fmla="*/ 24 w 209"/>
                <a:gd name="T45" fmla="*/ 548 h 191"/>
                <a:gd name="T46" fmla="*/ 18 w 209"/>
                <a:gd name="T47" fmla="*/ 548 h 191"/>
                <a:gd name="T48" fmla="*/ 18 w 209"/>
                <a:gd name="T49" fmla="*/ 527 h 191"/>
                <a:gd name="T50" fmla="*/ 0 w 209"/>
                <a:gd name="T51" fmla="*/ 548 h 191"/>
                <a:gd name="T52" fmla="*/ 6 w 209"/>
                <a:gd name="T53" fmla="*/ 347 h 191"/>
                <a:gd name="T54" fmla="*/ 18 w 209"/>
                <a:gd name="T55" fmla="*/ 261 h 191"/>
                <a:gd name="T56" fmla="*/ 18 w 209"/>
                <a:gd name="T57" fmla="*/ 201 h 191"/>
                <a:gd name="T58" fmla="*/ 18 w 209"/>
                <a:gd name="T59" fmla="*/ 158 h 191"/>
                <a:gd name="T60" fmla="*/ 18 w 209"/>
                <a:gd name="T61" fmla="*/ 158 h 191"/>
                <a:gd name="T62" fmla="*/ 18 w 209"/>
                <a:gd name="T63" fmla="*/ 133 h 191"/>
                <a:gd name="T64" fmla="*/ 24 w 209"/>
                <a:gd name="T65" fmla="*/ 88 h 191"/>
                <a:gd name="T66" fmla="*/ 30 w 209"/>
                <a:gd name="T67" fmla="*/ 23 h 191"/>
                <a:gd name="T68" fmla="*/ 42 w 209"/>
                <a:gd name="T69" fmla="*/ 0 h 191"/>
                <a:gd name="T70" fmla="*/ 70 w 209"/>
                <a:gd name="T71" fmla="*/ 23 h 191"/>
                <a:gd name="T72" fmla="*/ 82 w 209"/>
                <a:gd name="T73" fmla="*/ 68 h 191"/>
                <a:gd name="T74" fmla="*/ 100 w 209"/>
                <a:gd name="T75" fmla="*/ 47 h 191"/>
                <a:gd name="T76" fmla="*/ 112 w 209"/>
                <a:gd name="T77" fmla="*/ 68 h 191"/>
                <a:gd name="T78" fmla="*/ 130 w 209"/>
                <a:gd name="T79" fmla="*/ 88 h 191"/>
                <a:gd name="T80" fmla="*/ 148 w 209"/>
                <a:gd name="T81" fmla="*/ 47 h 191"/>
                <a:gd name="T82" fmla="*/ 175 w 209"/>
                <a:gd name="T83" fmla="*/ 47 h 191"/>
                <a:gd name="T84" fmla="*/ 195 w 209"/>
                <a:gd name="T85" fmla="*/ 68 h 191"/>
                <a:gd name="T86" fmla="*/ 213 w 209"/>
                <a:gd name="T87" fmla="*/ 23 h 191"/>
                <a:gd name="T88" fmla="*/ 225 w 209"/>
                <a:gd name="T89" fmla="*/ 68 h 191"/>
                <a:gd name="T90" fmla="*/ 225 w 209"/>
                <a:gd name="T91" fmla="*/ 111 h 191"/>
                <a:gd name="T92" fmla="*/ 231 w 209"/>
                <a:gd name="T93" fmla="*/ 133 h 191"/>
                <a:gd name="T94" fmla="*/ 231 w 209"/>
                <a:gd name="T95" fmla="*/ 179 h 191"/>
                <a:gd name="T96" fmla="*/ 219 w 209"/>
                <a:gd name="T97" fmla="*/ 225 h 191"/>
                <a:gd name="T98" fmla="*/ 213 w 209"/>
                <a:gd name="T99" fmla="*/ 285 h 191"/>
                <a:gd name="T100" fmla="*/ 201 w 209"/>
                <a:gd name="T101" fmla="*/ 329 h 191"/>
                <a:gd name="T102" fmla="*/ 195 w 209"/>
                <a:gd name="T103" fmla="*/ 391 h 191"/>
                <a:gd name="T104" fmla="*/ 189 w 209"/>
                <a:gd name="T105" fmla="*/ 416 h 191"/>
                <a:gd name="T106" fmla="*/ 183 w 209"/>
                <a:gd name="T107" fmla="*/ 477 h 191"/>
                <a:gd name="T108" fmla="*/ 163 w 209"/>
                <a:gd name="T109" fmla="*/ 548 h 191"/>
                <a:gd name="T110" fmla="*/ 148 w 209"/>
                <a:gd name="T111" fmla="*/ 503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13457" name="Freeform 163"/>
            <p:cNvSpPr>
              <a:spLocks noChangeAspect="1"/>
            </p:cNvSpPr>
            <p:nvPr/>
          </p:nvSpPr>
          <p:spPr bwMode="auto">
            <a:xfrm>
              <a:off x="2540" y="2335"/>
              <a:ext cx="49" cy="141"/>
            </a:xfrm>
            <a:custGeom>
              <a:avLst/>
              <a:gdLst>
                <a:gd name="T0" fmla="*/ 0 w 48"/>
                <a:gd name="T1" fmla="*/ 113 h 125"/>
                <a:gd name="T2" fmla="*/ 0 w 48"/>
                <a:gd name="T3" fmla="*/ 113 h 125"/>
                <a:gd name="T4" fmla="*/ 0 w 48"/>
                <a:gd name="T5" fmla="*/ 139 h 125"/>
                <a:gd name="T6" fmla="*/ 6 w 48"/>
                <a:gd name="T7" fmla="*/ 179 h 125"/>
                <a:gd name="T8" fmla="*/ 12 w 48"/>
                <a:gd name="T9" fmla="*/ 241 h 125"/>
                <a:gd name="T10" fmla="*/ 12 w 48"/>
                <a:gd name="T11" fmla="*/ 290 h 125"/>
                <a:gd name="T12" fmla="*/ 12 w 48"/>
                <a:gd name="T13" fmla="*/ 356 h 125"/>
                <a:gd name="T14" fmla="*/ 12 w 48"/>
                <a:gd name="T15" fmla="*/ 469 h 125"/>
                <a:gd name="T16" fmla="*/ 41 w 48"/>
                <a:gd name="T17" fmla="*/ 447 h 125"/>
                <a:gd name="T18" fmla="*/ 47 w 48"/>
                <a:gd name="T19" fmla="*/ 241 h 125"/>
                <a:gd name="T20" fmla="*/ 59 w 48"/>
                <a:gd name="T21" fmla="*/ 159 h 125"/>
                <a:gd name="T22" fmla="*/ 59 w 48"/>
                <a:gd name="T23" fmla="*/ 89 h 125"/>
                <a:gd name="T24" fmla="*/ 59 w 48"/>
                <a:gd name="T25" fmla="*/ 47 h 125"/>
                <a:gd name="T26" fmla="*/ 59 w 48"/>
                <a:gd name="T27" fmla="*/ 47 h 125"/>
                <a:gd name="T28" fmla="*/ 41 w 48"/>
                <a:gd name="T29" fmla="*/ 0 h 125"/>
                <a:gd name="T30" fmla="*/ 41 w 48"/>
                <a:gd name="T31" fmla="*/ 23 h 125"/>
                <a:gd name="T32" fmla="*/ 41 w 48"/>
                <a:gd name="T33" fmla="*/ 47 h 125"/>
                <a:gd name="T34" fmla="*/ 41 w 48"/>
                <a:gd name="T35" fmla="*/ 47 h 125"/>
                <a:gd name="T36" fmla="*/ 35 w 48"/>
                <a:gd name="T37" fmla="*/ 47 h 125"/>
                <a:gd name="T38" fmla="*/ 12 w 48"/>
                <a:gd name="T39" fmla="*/ 68 h 125"/>
                <a:gd name="T40" fmla="*/ 0 w 48"/>
                <a:gd name="T41" fmla="*/ 113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415A6B"/>
            </a:solidFill>
            <a:ln w="9525">
              <a:solidFill>
                <a:srgbClr val="000000"/>
              </a:solidFill>
              <a:prstDash val="solid"/>
              <a:round/>
              <a:headEnd/>
              <a:tailEnd/>
            </a:ln>
          </p:spPr>
          <p:txBody>
            <a:bodyPr/>
            <a:lstStyle/>
            <a:p>
              <a:endParaRPr lang="en-US"/>
            </a:p>
          </p:txBody>
        </p:sp>
        <p:sp>
          <p:nvSpPr>
            <p:cNvPr id="13458" name="Freeform 164"/>
            <p:cNvSpPr>
              <a:spLocks noChangeAspect="1"/>
            </p:cNvSpPr>
            <p:nvPr/>
          </p:nvSpPr>
          <p:spPr bwMode="auto">
            <a:xfrm>
              <a:off x="2424" y="2274"/>
              <a:ext cx="147" cy="127"/>
            </a:xfrm>
            <a:custGeom>
              <a:avLst/>
              <a:gdLst>
                <a:gd name="T0" fmla="*/ 143 w 144"/>
                <a:gd name="T1" fmla="*/ 306 h 113"/>
                <a:gd name="T2" fmla="*/ 134 w 144"/>
                <a:gd name="T3" fmla="*/ 306 h 113"/>
                <a:gd name="T4" fmla="*/ 118 w 144"/>
                <a:gd name="T5" fmla="*/ 282 h 113"/>
                <a:gd name="T6" fmla="*/ 112 w 144"/>
                <a:gd name="T7" fmla="*/ 282 h 113"/>
                <a:gd name="T8" fmla="*/ 94 w 144"/>
                <a:gd name="T9" fmla="*/ 282 h 113"/>
                <a:gd name="T10" fmla="*/ 59 w 144"/>
                <a:gd name="T11" fmla="*/ 306 h 113"/>
                <a:gd name="T12" fmla="*/ 65 w 144"/>
                <a:gd name="T13" fmla="*/ 409 h 113"/>
                <a:gd name="T14" fmla="*/ 47 w 144"/>
                <a:gd name="T15" fmla="*/ 366 h 113"/>
                <a:gd name="T16" fmla="*/ 18 w 144"/>
                <a:gd name="T17" fmla="*/ 388 h 113"/>
                <a:gd name="T18" fmla="*/ 12 w 144"/>
                <a:gd name="T19" fmla="*/ 346 h 113"/>
                <a:gd name="T20" fmla="*/ 0 w 144"/>
                <a:gd name="T21" fmla="*/ 346 h 113"/>
                <a:gd name="T22" fmla="*/ 6 w 144"/>
                <a:gd name="T23" fmla="*/ 237 h 113"/>
                <a:gd name="T24" fmla="*/ 12 w 144"/>
                <a:gd name="T25" fmla="*/ 215 h 113"/>
                <a:gd name="T26" fmla="*/ 35 w 144"/>
                <a:gd name="T27" fmla="*/ 198 h 113"/>
                <a:gd name="T28" fmla="*/ 35 w 144"/>
                <a:gd name="T29" fmla="*/ 151 h 113"/>
                <a:gd name="T30" fmla="*/ 41 w 144"/>
                <a:gd name="T31" fmla="*/ 129 h 113"/>
                <a:gd name="T32" fmla="*/ 47 w 144"/>
                <a:gd name="T33" fmla="*/ 129 h 113"/>
                <a:gd name="T34" fmla="*/ 53 w 144"/>
                <a:gd name="T35" fmla="*/ 111 h 113"/>
                <a:gd name="T36" fmla="*/ 59 w 144"/>
                <a:gd name="T37" fmla="*/ 111 h 113"/>
                <a:gd name="T38" fmla="*/ 65 w 144"/>
                <a:gd name="T39" fmla="*/ 62 h 113"/>
                <a:gd name="T40" fmla="*/ 71 w 144"/>
                <a:gd name="T41" fmla="*/ 62 h 113"/>
                <a:gd name="T42" fmla="*/ 82 w 144"/>
                <a:gd name="T43" fmla="*/ 43 h 113"/>
                <a:gd name="T44" fmla="*/ 106 w 144"/>
                <a:gd name="T45" fmla="*/ 0 h 113"/>
                <a:gd name="T46" fmla="*/ 125 w 144"/>
                <a:gd name="T47" fmla="*/ 0 h 113"/>
                <a:gd name="T48" fmla="*/ 134 w 144"/>
                <a:gd name="T49" fmla="*/ 62 h 113"/>
                <a:gd name="T50" fmla="*/ 152 w 144"/>
                <a:gd name="T51" fmla="*/ 129 h 113"/>
                <a:gd name="T52" fmla="*/ 143 w 144"/>
                <a:gd name="T53" fmla="*/ 129 h 113"/>
                <a:gd name="T54" fmla="*/ 143 w 144"/>
                <a:gd name="T55" fmla="*/ 151 h 113"/>
                <a:gd name="T56" fmla="*/ 159 w 144"/>
                <a:gd name="T57" fmla="*/ 176 h 113"/>
                <a:gd name="T58" fmla="*/ 165 w 144"/>
                <a:gd name="T59" fmla="*/ 176 h 113"/>
                <a:gd name="T60" fmla="*/ 172 w 144"/>
                <a:gd name="T61" fmla="*/ 198 h 113"/>
                <a:gd name="T62" fmla="*/ 180 w 144"/>
                <a:gd name="T63" fmla="*/ 237 h 113"/>
                <a:gd name="T64" fmla="*/ 180 w 144"/>
                <a:gd name="T65" fmla="*/ 237 h 113"/>
                <a:gd name="T66" fmla="*/ 172 w 144"/>
                <a:gd name="T67" fmla="*/ 237 h 113"/>
                <a:gd name="T68" fmla="*/ 159 w 144"/>
                <a:gd name="T69" fmla="*/ 261 h 113"/>
                <a:gd name="T70" fmla="*/ 143 w 144"/>
                <a:gd name="T71" fmla="*/ 30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415A6B"/>
            </a:solidFill>
            <a:ln w="9525">
              <a:solidFill>
                <a:srgbClr val="000000"/>
              </a:solidFill>
              <a:prstDash val="solid"/>
              <a:round/>
              <a:headEnd/>
              <a:tailEnd/>
            </a:ln>
          </p:spPr>
          <p:txBody>
            <a:bodyPr/>
            <a:lstStyle/>
            <a:p>
              <a:endParaRPr lang="en-US"/>
            </a:p>
          </p:txBody>
        </p:sp>
        <p:sp>
          <p:nvSpPr>
            <p:cNvPr id="13459" name="Freeform 165"/>
            <p:cNvSpPr>
              <a:spLocks noChangeAspect="1"/>
            </p:cNvSpPr>
            <p:nvPr/>
          </p:nvSpPr>
          <p:spPr bwMode="auto">
            <a:xfrm>
              <a:off x="2673" y="2321"/>
              <a:ext cx="140" cy="249"/>
            </a:xfrm>
            <a:custGeom>
              <a:avLst/>
              <a:gdLst>
                <a:gd name="T0" fmla="*/ 148 w 138"/>
                <a:gd name="T1" fmla="*/ 216 h 221"/>
                <a:gd name="T2" fmla="*/ 130 w 138"/>
                <a:gd name="T3" fmla="*/ 216 h 221"/>
                <a:gd name="T4" fmla="*/ 122 w 138"/>
                <a:gd name="T5" fmla="*/ 240 h 221"/>
                <a:gd name="T6" fmla="*/ 136 w 138"/>
                <a:gd name="T7" fmla="*/ 309 h 221"/>
                <a:gd name="T8" fmla="*/ 148 w 138"/>
                <a:gd name="T9" fmla="*/ 398 h 221"/>
                <a:gd name="T10" fmla="*/ 136 w 138"/>
                <a:gd name="T11" fmla="*/ 468 h 221"/>
                <a:gd name="T12" fmla="*/ 130 w 138"/>
                <a:gd name="T13" fmla="*/ 531 h 221"/>
                <a:gd name="T14" fmla="*/ 136 w 138"/>
                <a:gd name="T15" fmla="*/ 620 h 221"/>
                <a:gd name="T16" fmla="*/ 154 w 138"/>
                <a:gd name="T17" fmla="*/ 732 h 221"/>
                <a:gd name="T18" fmla="*/ 160 w 138"/>
                <a:gd name="T19" fmla="*/ 801 h 221"/>
                <a:gd name="T20" fmla="*/ 160 w 138"/>
                <a:gd name="T21" fmla="*/ 822 h 221"/>
                <a:gd name="T22" fmla="*/ 142 w 138"/>
                <a:gd name="T23" fmla="*/ 822 h 221"/>
                <a:gd name="T24" fmla="*/ 122 w 138"/>
                <a:gd name="T25" fmla="*/ 801 h 221"/>
                <a:gd name="T26" fmla="*/ 101 w 138"/>
                <a:gd name="T27" fmla="*/ 801 h 221"/>
                <a:gd name="T28" fmla="*/ 65 w 138"/>
                <a:gd name="T29" fmla="*/ 801 h 221"/>
                <a:gd name="T30" fmla="*/ 53 w 138"/>
                <a:gd name="T31" fmla="*/ 801 h 221"/>
                <a:gd name="T32" fmla="*/ 24 w 138"/>
                <a:gd name="T33" fmla="*/ 777 h 221"/>
                <a:gd name="T34" fmla="*/ 24 w 138"/>
                <a:gd name="T35" fmla="*/ 711 h 221"/>
                <a:gd name="T36" fmla="*/ 24 w 138"/>
                <a:gd name="T37" fmla="*/ 669 h 221"/>
                <a:gd name="T38" fmla="*/ 24 w 138"/>
                <a:gd name="T39" fmla="*/ 669 h 221"/>
                <a:gd name="T40" fmla="*/ 12 w 138"/>
                <a:gd name="T41" fmla="*/ 669 h 221"/>
                <a:gd name="T42" fmla="*/ 6 w 138"/>
                <a:gd name="T43" fmla="*/ 620 h 221"/>
                <a:gd name="T44" fmla="*/ 0 w 138"/>
                <a:gd name="T45" fmla="*/ 620 h 221"/>
                <a:gd name="T46" fmla="*/ 6 w 138"/>
                <a:gd name="T47" fmla="*/ 598 h 221"/>
                <a:gd name="T48" fmla="*/ 12 w 138"/>
                <a:gd name="T49" fmla="*/ 552 h 221"/>
                <a:gd name="T50" fmla="*/ 18 w 138"/>
                <a:gd name="T51" fmla="*/ 510 h 221"/>
                <a:gd name="T52" fmla="*/ 24 w 138"/>
                <a:gd name="T53" fmla="*/ 468 h 221"/>
                <a:gd name="T54" fmla="*/ 47 w 138"/>
                <a:gd name="T55" fmla="*/ 442 h 221"/>
                <a:gd name="T56" fmla="*/ 59 w 138"/>
                <a:gd name="T57" fmla="*/ 488 h 221"/>
                <a:gd name="T58" fmla="*/ 71 w 138"/>
                <a:gd name="T59" fmla="*/ 418 h 221"/>
                <a:gd name="T60" fmla="*/ 77 w 138"/>
                <a:gd name="T61" fmla="*/ 353 h 221"/>
                <a:gd name="T62" fmla="*/ 83 w 138"/>
                <a:gd name="T63" fmla="*/ 329 h 221"/>
                <a:gd name="T64" fmla="*/ 89 w 138"/>
                <a:gd name="T65" fmla="*/ 261 h 221"/>
                <a:gd name="T66" fmla="*/ 101 w 138"/>
                <a:gd name="T67" fmla="*/ 216 h 221"/>
                <a:gd name="T68" fmla="*/ 110 w 138"/>
                <a:gd name="T69" fmla="*/ 158 h 221"/>
                <a:gd name="T70" fmla="*/ 130 w 138"/>
                <a:gd name="T71" fmla="*/ 112 h 221"/>
                <a:gd name="T72" fmla="*/ 130 w 138"/>
                <a:gd name="T73" fmla="*/ 68 h 221"/>
                <a:gd name="T74" fmla="*/ 122 w 138"/>
                <a:gd name="T75" fmla="*/ 47 h 221"/>
                <a:gd name="T76" fmla="*/ 122 w 138"/>
                <a:gd name="T77" fmla="*/ 0 h 221"/>
                <a:gd name="T78" fmla="*/ 130 w 138"/>
                <a:gd name="T79" fmla="*/ 0 h 221"/>
                <a:gd name="T80" fmla="*/ 136 w 138"/>
                <a:gd name="T81" fmla="*/ 68 h 221"/>
                <a:gd name="T82" fmla="*/ 136 w 138"/>
                <a:gd name="T83" fmla="*/ 158 h 221"/>
                <a:gd name="T84" fmla="*/ 148 w 138"/>
                <a:gd name="T85" fmla="*/ 216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415A6B"/>
            </a:solidFill>
            <a:ln w="9525">
              <a:solidFill>
                <a:srgbClr val="000000"/>
              </a:solidFill>
              <a:prstDash val="solid"/>
              <a:round/>
              <a:headEnd/>
              <a:tailEnd/>
            </a:ln>
          </p:spPr>
          <p:txBody>
            <a:bodyPr/>
            <a:lstStyle/>
            <a:p>
              <a:endParaRPr lang="en-US"/>
            </a:p>
          </p:txBody>
        </p:sp>
        <p:sp>
          <p:nvSpPr>
            <p:cNvPr id="13460" name="Freeform 166"/>
            <p:cNvSpPr>
              <a:spLocks noChangeAspect="1"/>
            </p:cNvSpPr>
            <p:nvPr/>
          </p:nvSpPr>
          <p:spPr bwMode="auto">
            <a:xfrm>
              <a:off x="2782" y="2369"/>
              <a:ext cx="230" cy="195"/>
            </a:xfrm>
            <a:custGeom>
              <a:avLst/>
              <a:gdLst>
                <a:gd name="T0" fmla="*/ 89 w 227"/>
                <a:gd name="T1" fmla="*/ 178 h 173"/>
                <a:gd name="T2" fmla="*/ 89 w 227"/>
                <a:gd name="T3" fmla="*/ 157 h 173"/>
                <a:gd name="T4" fmla="*/ 113 w 227"/>
                <a:gd name="T5" fmla="*/ 128 h 173"/>
                <a:gd name="T6" fmla="*/ 154 w 227"/>
                <a:gd name="T7" fmla="*/ 23 h 173"/>
                <a:gd name="T8" fmla="*/ 166 w 227"/>
                <a:gd name="T9" fmla="*/ 0 h 173"/>
                <a:gd name="T10" fmla="*/ 178 w 227"/>
                <a:gd name="T11" fmla="*/ 47 h 173"/>
                <a:gd name="T12" fmla="*/ 184 w 227"/>
                <a:gd name="T13" fmla="*/ 87 h 173"/>
                <a:gd name="T14" fmla="*/ 178 w 227"/>
                <a:gd name="T15" fmla="*/ 157 h 173"/>
                <a:gd name="T16" fmla="*/ 197 w 227"/>
                <a:gd name="T17" fmla="*/ 178 h 173"/>
                <a:gd name="T18" fmla="*/ 197 w 227"/>
                <a:gd name="T19" fmla="*/ 201 h 173"/>
                <a:gd name="T20" fmla="*/ 224 w 227"/>
                <a:gd name="T21" fmla="*/ 240 h 173"/>
                <a:gd name="T22" fmla="*/ 224 w 227"/>
                <a:gd name="T23" fmla="*/ 262 h 173"/>
                <a:gd name="T24" fmla="*/ 242 w 227"/>
                <a:gd name="T25" fmla="*/ 329 h 173"/>
                <a:gd name="T26" fmla="*/ 248 w 227"/>
                <a:gd name="T27" fmla="*/ 353 h 173"/>
                <a:gd name="T28" fmla="*/ 260 w 227"/>
                <a:gd name="T29" fmla="*/ 398 h 173"/>
                <a:gd name="T30" fmla="*/ 260 w 227"/>
                <a:gd name="T31" fmla="*/ 442 h 173"/>
                <a:gd name="T32" fmla="*/ 254 w 227"/>
                <a:gd name="T33" fmla="*/ 418 h 173"/>
                <a:gd name="T34" fmla="*/ 236 w 227"/>
                <a:gd name="T35" fmla="*/ 418 h 173"/>
                <a:gd name="T36" fmla="*/ 224 w 227"/>
                <a:gd name="T37" fmla="*/ 418 h 173"/>
                <a:gd name="T38" fmla="*/ 215 w 227"/>
                <a:gd name="T39" fmla="*/ 442 h 173"/>
                <a:gd name="T40" fmla="*/ 197 w 227"/>
                <a:gd name="T41" fmla="*/ 442 h 173"/>
                <a:gd name="T42" fmla="*/ 178 w 227"/>
                <a:gd name="T43" fmla="*/ 469 h 173"/>
                <a:gd name="T44" fmla="*/ 166 w 227"/>
                <a:gd name="T45" fmla="*/ 469 h 173"/>
                <a:gd name="T46" fmla="*/ 160 w 227"/>
                <a:gd name="T47" fmla="*/ 511 h 173"/>
                <a:gd name="T48" fmla="*/ 142 w 227"/>
                <a:gd name="T49" fmla="*/ 489 h 173"/>
                <a:gd name="T50" fmla="*/ 124 w 227"/>
                <a:gd name="T51" fmla="*/ 469 h 173"/>
                <a:gd name="T52" fmla="*/ 95 w 227"/>
                <a:gd name="T53" fmla="*/ 418 h 173"/>
                <a:gd name="T54" fmla="*/ 83 w 227"/>
                <a:gd name="T55" fmla="*/ 489 h 173"/>
                <a:gd name="T56" fmla="*/ 83 w 227"/>
                <a:gd name="T57" fmla="*/ 556 h 173"/>
                <a:gd name="T58" fmla="*/ 59 w 227"/>
                <a:gd name="T59" fmla="*/ 531 h 173"/>
                <a:gd name="T60" fmla="*/ 36 w 227"/>
                <a:gd name="T61" fmla="*/ 556 h 173"/>
                <a:gd name="T62" fmla="*/ 30 w 227"/>
                <a:gd name="T63" fmla="*/ 647 h 173"/>
                <a:gd name="T64" fmla="*/ 24 w 227"/>
                <a:gd name="T65" fmla="*/ 578 h 173"/>
                <a:gd name="T66" fmla="*/ 6 w 227"/>
                <a:gd name="T67" fmla="*/ 469 h 173"/>
                <a:gd name="T68" fmla="*/ 0 w 227"/>
                <a:gd name="T69" fmla="*/ 375 h 173"/>
                <a:gd name="T70" fmla="*/ 6 w 227"/>
                <a:gd name="T71" fmla="*/ 309 h 173"/>
                <a:gd name="T72" fmla="*/ 18 w 227"/>
                <a:gd name="T73" fmla="*/ 240 h 173"/>
                <a:gd name="T74" fmla="*/ 36 w 227"/>
                <a:gd name="T75" fmla="*/ 225 h 173"/>
                <a:gd name="T76" fmla="*/ 36 w 227"/>
                <a:gd name="T77" fmla="*/ 240 h 173"/>
                <a:gd name="T78" fmla="*/ 59 w 227"/>
                <a:gd name="T79" fmla="*/ 225 h 173"/>
                <a:gd name="T80" fmla="*/ 83 w 227"/>
                <a:gd name="T81" fmla="*/ 225 h 173"/>
                <a:gd name="T82" fmla="*/ 89 w 227"/>
                <a:gd name="T83" fmla="*/ 178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415A6B"/>
            </a:solidFill>
            <a:ln w="9525">
              <a:solidFill>
                <a:srgbClr val="000000"/>
              </a:solidFill>
              <a:prstDash val="solid"/>
              <a:round/>
              <a:headEnd/>
              <a:tailEnd/>
            </a:ln>
          </p:spPr>
          <p:txBody>
            <a:bodyPr/>
            <a:lstStyle/>
            <a:p>
              <a:endParaRPr lang="en-US"/>
            </a:p>
          </p:txBody>
        </p:sp>
        <p:sp>
          <p:nvSpPr>
            <p:cNvPr id="13461" name="Freeform 167"/>
            <p:cNvSpPr>
              <a:spLocks noChangeAspect="1"/>
            </p:cNvSpPr>
            <p:nvPr/>
          </p:nvSpPr>
          <p:spPr bwMode="auto">
            <a:xfrm>
              <a:off x="2231" y="2301"/>
              <a:ext cx="49" cy="20"/>
            </a:xfrm>
            <a:custGeom>
              <a:avLst/>
              <a:gdLst>
                <a:gd name="T0" fmla="*/ 0 w 48"/>
                <a:gd name="T1" fmla="*/ 20 h 18"/>
                <a:gd name="T2" fmla="*/ 0 w 48"/>
                <a:gd name="T3" fmla="*/ 57 h 18"/>
                <a:gd name="T4" fmla="*/ 12 w 48"/>
                <a:gd name="T5" fmla="*/ 37 h 18"/>
                <a:gd name="T6" fmla="*/ 35 w 48"/>
                <a:gd name="T7" fmla="*/ 20 h 18"/>
                <a:gd name="T8" fmla="*/ 59 w 48"/>
                <a:gd name="T9" fmla="*/ 37 h 18"/>
                <a:gd name="T10" fmla="*/ 53 w 48"/>
                <a:gd name="T11" fmla="*/ 20 h 18"/>
                <a:gd name="T12" fmla="*/ 35 w 48"/>
                <a:gd name="T13" fmla="*/ 0 h 18"/>
                <a:gd name="T14" fmla="*/ 18 w 48"/>
                <a:gd name="T15" fmla="*/ 20 h 18"/>
                <a:gd name="T16" fmla="*/ 0 w 48"/>
                <a:gd name="T17" fmla="*/ 20 h 18"/>
                <a:gd name="T18" fmla="*/ 0 w 48"/>
                <a:gd name="T19" fmla="*/ 20 h 18"/>
                <a:gd name="T20" fmla="*/ 18 w 48"/>
                <a:gd name="T21" fmla="*/ 20 h 18"/>
                <a:gd name="T22" fmla="*/ 6 w 48"/>
                <a:gd name="T23" fmla="*/ 37 h 18"/>
                <a:gd name="T24" fmla="*/ 0 w 48"/>
                <a:gd name="T25" fmla="*/ 2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990033"/>
            </a:solidFill>
            <a:ln w="9525">
              <a:solidFill>
                <a:srgbClr val="000000"/>
              </a:solidFill>
              <a:prstDash val="solid"/>
              <a:round/>
              <a:headEnd/>
              <a:tailEnd/>
            </a:ln>
          </p:spPr>
          <p:txBody>
            <a:bodyPr/>
            <a:lstStyle/>
            <a:p>
              <a:endParaRPr lang="en-US"/>
            </a:p>
          </p:txBody>
        </p:sp>
        <p:sp>
          <p:nvSpPr>
            <p:cNvPr id="13462" name="Freeform 168"/>
            <p:cNvSpPr>
              <a:spLocks noChangeAspect="1"/>
            </p:cNvSpPr>
            <p:nvPr/>
          </p:nvSpPr>
          <p:spPr bwMode="auto">
            <a:xfrm>
              <a:off x="2467" y="2362"/>
              <a:ext cx="79" cy="141"/>
            </a:xfrm>
            <a:custGeom>
              <a:avLst/>
              <a:gdLst>
                <a:gd name="T0" fmla="*/ 77 w 78"/>
                <a:gd name="T1" fmla="*/ 402 h 125"/>
                <a:gd name="T2" fmla="*/ 65 w 78"/>
                <a:gd name="T3" fmla="*/ 422 h 125"/>
                <a:gd name="T4" fmla="*/ 53 w 78"/>
                <a:gd name="T5" fmla="*/ 447 h 125"/>
                <a:gd name="T6" fmla="*/ 18 w 78"/>
                <a:gd name="T7" fmla="*/ 469 h 125"/>
                <a:gd name="T8" fmla="*/ 0 w 78"/>
                <a:gd name="T9" fmla="*/ 447 h 125"/>
                <a:gd name="T10" fmla="*/ 6 w 78"/>
                <a:gd name="T11" fmla="*/ 447 h 125"/>
                <a:gd name="T12" fmla="*/ 6 w 78"/>
                <a:gd name="T13" fmla="*/ 384 h 125"/>
                <a:gd name="T14" fmla="*/ 0 w 78"/>
                <a:gd name="T15" fmla="*/ 332 h 125"/>
                <a:gd name="T16" fmla="*/ 6 w 78"/>
                <a:gd name="T17" fmla="*/ 268 h 125"/>
                <a:gd name="T18" fmla="*/ 12 w 78"/>
                <a:gd name="T19" fmla="*/ 226 h 125"/>
                <a:gd name="T20" fmla="*/ 12 w 78"/>
                <a:gd name="T21" fmla="*/ 130 h 125"/>
                <a:gd name="T22" fmla="*/ 6 w 78"/>
                <a:gd name="T23" fmla="*/ 23 h 125"/>
                <a:gd name="T24" fmla="*/ 30 w 78"/>
                <a:gd name="T25" fmla="*/ 0 h 125"/>
                <a:gd name="T26" fmla="*/ 59 w 78"/>
                <a:gd name="T27" fmla="*/ 0 h 125"/>
                <a:gd name="T28" fmla="*/ 65 w 78"/>
                <a:gd name="T29" fmla="*/ 0 h 125"/>
                <a:gd name="T30" fmla="*/ 65 w 78"/>
                <a:gd name="T31" fmla="*/ 23 h 125"/>
                <a:gd name="T32" fmla="*/ 77 w 78"/>
                <a:gd name="T33" fmla="*/ 87 h 125"/>
                <a:gd name="T34" fmla="*/ 77 w 78"/>
                <a:gd name="T35" fmla="*/ 130 h 125"/>
                <a:gd name="T36" fmla="*/ 77 w 78"/>
                <a:gd name="T37" fmla="*/ 179 h 125"/>
                <a:gd name="T38" fmla="*/ 77 w 78"/>
                <a:gd name="T39" fmla="*/ 226 h 125"/>
                <a:gd name="T40" fmla="*/ 77 w 78"/>
                <a:gd name="T41" fmla="*/ 290 h 125"/>
                <a:gd name="T42" fmla="*/ 77 w 78"/>
                <a:gd name="T43" fmla="*/ 332 h 125"/>
                <a:gd name="T44" fmla="*/ 89 w 78"/>
                <a:gd name="T45" fmla="*/ 384 h 125"/>
                <a:gd name="T46" fmla="*/ 83 w 78"/>
                <a:gd name="T47" fmla="*/ 402 h 125"/>
                <a:gd name="T48" fmla="*/ 71 w 78"/>
                <a:gd name="T49" fmla="*/ 384 h 125"/>
                <a:gd name="T50" fmla="*/ 77 w 78"/>
                <a:gd name="T51" fmla="*/ 402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415A6B"/>
            </a:solidFill>
            <a:ln w="9525">
              <a:solidFill>
                <a:srgbClr val="000000"/>
              </a:solidFill>
              <a:prstDash val="solid"/>
              <a:round/>
              <a:headEnd/>
              <a:tailEnd/>
            </a:ln>
          </p:spPr>
          <p:txBody>
            <a:bodyPr/>
            <a:lstStyle/>
            <a:p>
              <a:endParaRPr lang="en-US"/>
            </a:p>
          </p:txBody>
        </p:sp>
        <p:sp>
          <p:nvSpPr>
            <p:cNvPr id="13463" name="Freeform 169"/>
            <p:cNvSpPr>
              <a:spLocks noChangeAspect="1"/>
            </p:cNvSpPr>
            <p:nvPr/>
          </p:nvSpPr>
          <p:spPr bwMode="auto">
            <a:xfrm>
              <a:off x="2261" y="2328"/>
              <a:ext cx="127" cy="121"/>
            </a:xfrm>
            <a:custGeom>
              <a:avLst/>
              <a:gdLst>
                <a:gd name="T0" fmla="*/ 135 w 125"/>
                <a:gd name="T1" fmla="*/ 96 h 107"/>
                <a:gd name="T2" fmla="*/ 129 w 125"/>
                <a:gd name="T3" fmla="*/ 114 h 107"/>
                <a:gd name="T4" fmla="*/ 135 w 125"/>
                <a:gd name="T5" fmla="*/ 114 h 107"/>
                <a:gd name="T6" fmla="*/ 141 w 125"/>
                <a:gd name="T7" fmla="*/ 185 h 107"/>
                <a:gd name="T8" fmla="*/ 141 w 125"/>
                <a:gd name="T9" fmla="*/ 253 h 107"/>
                <a:gd name="T10" fmla="*/ 141 w 125"/>
                <a:gd name="T11" fmla="*/ 273 h 107"/>
                <a:gd name="T12" fmla="*/ 141 w 125"/>
                <a:gd name="T13" fmla="*/ 273 h 107"/>
                <a:gd name="T14" fmla="*/ 147 w 125"/>
                <a:gd name="T15" fmla="*/ 297 h 107"/>
                <a:gd name="T16" fmla="*/ 147 w 125"/>
                <a:gd name="T17" fmla="*/ 322 h 107"/>
                <a:gd name="T18" fmla="*/ 135 w 125"/>
                <a:gd name="T19" fmla="*/ 322 h 107"/>
                <a:gd name="T20" fmla="*/ 141 w 125"/>
                <a:gd name="T21" fmla="*/ 365 h 107"/>
                <a:gd name="T22" fmla="*/ 135 w 125"/>
                <a:gd name="T23" fmla="*/ 390 h 107"/>
                <a:gd name="T24" fmla="*/ 135 w 125"/>
                <a:gd name="T25" fmla="*/ 390 h 107"/>
                <a:gd name="T26" fmla="*/ 129 w 125"/>
                <a:gd name="T27" fmla="*/ 390 h 107"/>
                <a:gd name="T28" fmla="*/ 123 w 125"/>
                <a:gd name="T29" fmla="*/ 413 h 107"/>
                <a:gd name="T30" fmla="*/ 117 w 125"/>
                <a:gd name="T31" fmla="*/ 390 h 107"/>
                <a:gd name="T32" fmla="*/ 106 w 125"/>
                <a:gd name="T33" fmla="*/ 322 h 107"/>
                <a:gd name="T34" fmla="*/ 88 w 125"/>
                <a:gd name="T35" fmla="*/ 322 h 107"/>
                <a:gd name="T36" fmla="*/ 82 w 125"/>
                <a:gd name="T37" fmla="*/ 322 h 107"/>
                <a:gd name="T38" fmla="*/ 88 w 125"/>
                <a:gd name="T39" fmla="*/ 273 h 107"/>
                <a:gd name="T40" fmla="*/ 76 w 125"/>
                <a:gd name="T41" fmla="*/ 206 h 107"/>
                <a:gd name="T42" fmla="*/ 52 w 125"/>
                <a:gd name="T43" fmla="*/ 228 h 107"/>
                <a:gd name="T44" fmla="*/ 24 w 125"/>
                <a:gd name="T45" fmla="*/ 273 h 107"/>
                <a:gd name="T46" fmla="*/ 24 w 125"/>
                <a:gd name="T47" fmla="*/ 253 h 107"/>
                <a:gd name="T48" fmla="*/ 24 w 125"/>
                <a:gd name="T49" fmla="*/ 228 h 107"/>
                <a:gd name="T50" fmla="*/ 18 w 125"/>
                <a:gd name="T51" fmla="*/ 206 h 107"/>
                <a:gd name="T52" fmla="*/ 12 w 125"/>
                <a:gd name="T53" fmla="*/ 206 h 107"/>
                <a:gd name="T54" fmla="*/ 6 w 125"/>
                <a:gd name="T55" fmla="*/ 161 h 107"/>
                <a:gd name="T56" fmla="*/ 6 w 125"/>
                <a:gd name="T57" fmla="*/ 140 h 107"/>
                <a:gd name="T58" fmla="*/ 0 w 125"/>
                <a:gd name="T59" fmla="*/ 140 h 107"/>
                <a:gd name="T60" fmla="*/ 0 w 125"/>
                <a:gd name="T61" fmla="*/ 140 h 107"/>
                <a:gd name="T62" fmla="*/ 0 w 125"/>
                <a:gd name="T63" fmla="*/ 140 h 107"/>
                <a:gd name="T64" fmla="*/ 0 w 125"/>
                <a:gd name="T65" fmla="*/ 140 h 107"/>
                <a:gd name="T66" fmla="*/ 0 w 125"/>
                <a:gd name="T67" fmla="*/ 96 h 107"/>
                <a:gd name="T68" fmla="*/ 18 w 125"/>
                <a:gd name="T69" fmla="*/ 68 h 107"/>
                <a:gd name="T70" fmla="*/ 18 w 125"/>
                <a:gd name="T71" fmla="*/ 23 h 107"/>
                <a:gd name="T72" fmla="*/ 18 w 125"/>
                <a:gd name="T73" fmla="*/ 0 h 107"/>
                <a:gd name="T74" fmla="*/ 47 w 125"/>
                <a:gd name="T75" fmla="*/ 23 h 107"/>
                <a:gd name="T76" fmla="*/ 70 w 125"/>
                <a:gd name="T77" fmla="*/ 23 h 107"/>
                <a:gd name="T78" fmla="*/ 70 w 125"/>
                <a:gd name="T79" fmla="*/ 47 h 107"/>
                <a:gd name="T80" fmla="*/ 82 w 125"/>
                <a:gd name="T81" fmla="*/ 47 h 107"/>
                <a:gd name="T82" fmla="*/ 88 w 125"/>
                <a:gd name="T83" fmla="*/ 47 h 107"/>
                <a:gd name="T84" fmla="*/ 94 w 125"/>
                <a:gd name="T85" fmla="*/ 47 h 107"/>
                <a:gd name="T86" fmla="*/ 117 w 125"/>
                <a:gd name="T87" fmla="*/ 23 h 107"/>
                <a:gd name="T88" fmla="*/ 123 w 125"/>
                <a:gd name="T89" fmla="*/ 23 h 107"/>
                <a:gd name="T90" fmla="*/ 129 w 125"/>
                <a:gd name="T91" fmla="*/ 68 h 107"/>
                <a:gd name="T92" fmla="*/ 135 w 125"/>
                <a:gd name="T93" fmla="*/ 96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415A6B"/>
            </a:solidFill>
            <a:ln w="9525">
              <a:solidFill>
                <a:srgbClr val="000000"/>
              </a:solidFill>
              <a:prstDash val="solid"/>
              <a:round/>
              <a:headEnd/>
              <a:tailEnd/>
            </a:ln>
          </p:spPr>
          <p:txBody>
            <a:bodyPr/>
            <a:lstStyle/>
            <a:p>
              <a:endParaRPr lang="en-US"/>
            </a:p>
          </p:txBody>
        </p:sp>
        <p:sp>
          <p:nvSpPr>
            <p:cNvPr id="13464" name="Freeform 170"/>
            <p:cNvSpPr>
              <a:spLocks noChangeAspect="1"/>
            </p:cNvSpPr>
            <p:nvPr/>
          </p:nvSpPr>
          <p:spPr bwMode="auto">
            <a:xfrm>
              <a:off x="2231" y="2328"/>
              <a:ext cx="49" cy="41"/>
            </a:xfrm>
            <a:custGeom>
              <a:avLst/>
              <a:gdLst>
                <a:gd name="T0" fmla="*/ 35 w 48"/>
                <a:gd name="T1" fmla="*/ 99 h 36"/>
                <a:gd name="T2" fmla="*/ 35 w 48"/>
                <a:gd name="T3" fmla="*/ 99 h 36"/>
                <a:gd name="T4" fmla="*/ 35 w 48"/>
                <a:gd name="T5" fmla="*/ 124 h 36"/>
                <a:gd name="T6" fmla="*/ 41 w 48"/>
                <a:gd name="T7" fmla="*/ 156 h 36"/>
                <a:gd name="T8" fmla="*/ 41 w 48"/>
                <a:gd name="T9" fmla="*/ 99 h 36"/>
                <a:gd name="T10" fmla="*/ 59 w 48"/>
                <a:gd name="T11" fmla="*/ 76 h 36"/>
                <a:gd name="T12" fmla="*/ 59 w 48"/>
                <a:gd name="T13" fmla="*/ 25 h 36"/>
                <a:gd name="T14" fmla="*/ 59 w 48"/>
                <a:gd name="T15" fmla="*/ 0 h 36"/>
                <a:gd name="T16" fmla="*/ 35 w 48"/>
                <a:gd name="T17" fmla="*/ 0 h 36"/>
                <a:gd name="T18" fmla="*/ 0 w 48"/>
                <a:gd name="T19" fmla="*/ 25 h 36"/>
                <a:gd name="T20" fmla="*/ 6 w 48"/>
                <a:gd name="T21" fmla="*/ 25 h 36"/>
                <a:gd name="T22" fmla="*/ 6 w 48"/>
                <a:gd name="T23" fmla="*/ 52 h 36"/>
                <a:gd name="T24" fmla="*/ 12 w 48"/>
                <a:gd name="T25" fmla="*/ 52 h 36"/>
                <a:gd name="T26" fmla="*/ 12 w 48"/>
                <a:gd name="T27" fmla="*/ 76 h 36"/>
                <a:gd name="T28" fmla="*/ 35 w 48"/>
                <a:gd name="T29" fmla="*/ 76 h 36"/>
                <a:gd name="T30" fmla="*/ 41 w 48"/>
                <a:gd name="T31" fmla="*/ 76 h 36"/>
                <a:gd name="T32" fmla="*/ 18 w 48"/>
                <a:gd name="T33" fmla="*/ 76 h 36"/>
                <a:gd name="T34" fmla="*/ 35 w 48"/>
                <a:gd name="T35" fmla="*/ 9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415A6B"/>
            </a:solidFill>
            <a:ln w="9525">
              <a:solidFill>
                <a:srgbClr val="000000"/>
              </a:solidFill>
              <a:prstDash val="solid"/>
              <a:round/>
              <a:headEnd/>
              <a:tailEnd/>
            </a:ln>
          </p:spPr>
          <p:txBody>
            <a:bodyPr/>
            <a:lstStyle/>
            <a:p>
              <a:endParaRPr lang="en-US"/>
            </a:p>
          </p:txBody>
        </p:sp>
        <p:sp>
          <p:nvSpPr>
            <p:cNvPr id="13465" name="Freeform 171"/>
            <p:cNvSpPr>
              <a:spLocks noChangeAspect="1"/>
            </p:cNvSpPr>
            <p:nvPr/>
          </p:nvSpPr>
          <p:spPr bwMode="auto">
            <a:xfrm>
              <a:off x="2377" y="2375"/>
              <a:ext cx="102" cy="141"/>
            </a:xfrm>
            <a:custGeom>
              <a:avLst/>
              <a:gdLst>
                <a:gd name="T0" fmla="*/ 60 w 102"/>
                <a:gd name="T1" fmla="*/ 23 h 125"/>
                <a:gd name="T2" fmla="*/ 48 w 102"/>
                <a:gd name="T3" fmla="*/ 23 h 125"/>
                <a:gd name="T4" fmla="*/ 36 w 102"/>
                <a:gd name="T5" fmla="*/ 23 h 125"/>
                <a:gd name="T6" fmla="*/ 36 w 102"/>
                <a:gd name="T7" fmla="*/ 0 h 125"/>
                <a:gd name="T8" fmla="*/ 30 w 102"/>
                <a:gd name="T9" fmla="*/ 0 h 125"/>
                <a:gd name="T10" fmla="*/ 24 w 102"/>
                <a:gd name="T11" fmla="*/ 23 h 125"/>
                <a:gd name="T12" fmla="*/ 12 w 102"/>
                <a:gd name="T13" fmla="*/ 23 h 125"/>
                <a:gd name="T14" fmla="*/ 6 w 102"/>
                <a:gd name="T15" fmla="*/ 23 h 125"/>
                <a:gd name="T16" fmla="*/ 6 w 102"/>
                <a:gd name="T17" fmla="*/ 87 h 125"/>
                <a:gd name="T18" fmla="*/ 6 w 102"/>
                <a:gd name="T19" fmla="*/ 111 h 125"/>
                <a:gd name="T20" fmla="*/ 6 w 102"/>
                <a:gd name="T21" fmla="*/ 111 h 125"/>
                <a:gd name="T22" fmla="*/ 12 w 102"/>
                <a:gd name="T23" fmla="*/ 130 h 125"/>
                <a:gd name="T24" fmla="*/ 12 w 102"/>
                <a:gd name="T25" fmla="*/ 157 h 125"/>
                <a:gd name="T26" fmla="*/ 0 w 102"/>
                <a:gd name="T27" fmla="*/ 157 h 125"/>
                <a:gd name="T28" fmla="*/ 6 w 102"/>
                <a:gd name="T29" fmla="*/ 202 h 125"/>
                <a:gd name="T30" fmla="*/ 0 w 102"/>
                <a:gd name="T31" fmla="*/ 226 h 125"/>
                <a:gd name="T32" fmla="*/ 0 w 102"/>
                <a:gd name="T33" fmla="*/ 226 h 125"/>
                <a:gd name="T34" fmla="*/ 0 w 102"/>
                <a:gd name="T35" fmla="*/ 290 h 125"/>
                <a:gd name="T36" fmla="*/ 0 w 102"/>
                <a:gd name="T37" fmla="*/ 312 h 125"/>
                <a:gd name="T38" fmla="*/ 12 w 102"/>
                <a:gd name="T39" fmla="*/ 332 h 125"/>
                <a:gd name="T40" fmla="*/ 18 w 102"/>
                <a:gd name="T41" fmla="*/ 384 h 125"/>
                <a:gd name="T42" fmla="*/ 12 w 102"/>
                <a:gd name="T43" fmla="*/ 469 h 125"/>
                <a:gd name="T44" fmla="*/ 36 w 102"/>
                <a:gd name="T45" fmla="*/ 422 h 125"/>
                <a:gd name="T46" fmla="*/ 60 w 102"/>
                <a:gd name="T47" fmla="*/ 402 h 125"/>
                <a:gd name="T48" fmla="*/ 54 w 102"/>
                <a:gd name="T49" fmla="*/ 402 h 125"/>
                <a:gd name="T50" fmla="*/ 78 w 102"/>
                <a:gd name="T51" fmla="*/ 402 h 125"/>
                <a:gd name="T52" fmla="*/ 66 w 102"/>
                <a:gd name="T53" fmla="*/ 402 h 125"/>
                <a:gd name="T54" fmla="*/ 78 w 102"/>
                <a:gd name="T55" fmla="*/ 402 h 125"/>
                <a:gd name="T56" fmla="*/ 90 w 102"/>
                <a:gd name="T57" fmla="*/ 402 h 125"/>
                <a:gd name="T58" fmla="*/ 90 w 102"/>
                <a:gd name="T59" fmla="*/ 402 h 125"/>
                <a:gd name="T60" fmla="*/ 96 w 102"/>
                <a:gd name="T61" fmla="*/ 402 h 125"/>
                <a:gd name="T62" fmla="*/ 96 w 102"/>
                <a:gd name="T63" fmla="*/ 332 h 125"/>
                <a:gd name="T64" fmla="*/ 90 w 102"/>
                <a:gd name="T65" fmla="*/ 290 h 125"/>
                <a:gd name="T66" fmla="*/ 96 w 102"/>
                <a:gd name="T67" fmla="*/ 226 h 125"/>
                <a:gd name="T68" fmla="*/ 102 w 102"/>
                <a:gd name="T69" fmla="*/ 179 h 125"/>
                <a:gd name="T70" fmla="*/ 102 w 102"/>
                <a:gd name="T71" fmla="*/ 87 h 125"/>
                <a:gd name="T72" fmla="*/ 84 w 102"/>
                <a:gd name="T73" fmla="*/ 42 h 125"/>
                <a:gd name="T74" fmla="*/ 66 w 102"/>
                <a:gd name="T75" fmla="*/ 62 h 125"/>
                <a:gd name="T76" fmla="*/ 60 w 102"/>
                <a:gd name="T77" fmla="*/ 23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415A6B"/>
            </a:solidFill>
            <a:ln w="9525">
              <a:solidFill>
                <a:srgbClr val="000000"/>
              </a:solidFill>
              <a:prstDash val="solid"/>
              <a:round/>
              <a:headEnd/>
              <a:tailEnd/>
            </a:ln>
          </p:spPr>
          <p:txBody>
            <a:bodyPr/>
            <a:lstStyle/>
            <a:p>
              <a:endParaRPr lang="en-US"/>
            </a:p>
          </p:txBody>
        </p:sp>
        <p:sp>
          <p:nvSpPr>
            <p:cNvPr id="13466" name="Freeform 172"/>
            <p:cNvSpPr>
              <a:spLocks noChangeAspect="1"/>
            </p:cNvSpPr>
            <p:nvPr/>
          </p:nvSpPr>
          <p:spPr bwMode="auto">
            <a:xfrm>
              <a:off x="2286" y="2388"/>
              <a:ext cx="54" cy="67"/>
            </a:xfrm>
            <a:custGeom>
              <a:avLst/>
              <a:gdLst>
                <a:gd name="T0" fmla="*/ 64 w 53"/>
                <a:gd name="T1" fmla="*/ 103 h 60"/>
                <a:gd name="T2" fmla="*/ 58 w 53"/>
                <a:gd name="T3" fmla="*/ 143 h 60"/>
                <a:gd name="T4" fmla="*/ 52 w 53"/>
                <a:gd name="T5" fmla="*/ 182 h 60"/>
                <a:gd name="T6" fmla="*/ 46 w 53"/>
                <a:gd name="T7" fmla="*/ 203 h 60"/>
                <a:gd name="T8" fmla="*/ 17 w 53"/>
                <a:gd name="T9" fmla="*/ 182 h 60"/>
                <a:gd name="T10" fmla="*/ 17 w 53"/>
                <a:gd name="T11" fmla="*/ 163 h 60"/>
                <a:gd name="T12" fmla="*/ 17 w 53"/>
                <a:gd name="T13" fmla="*/ 163 h 60"/>
                <a:gd name="T14" fmla="*/ 6 w 53"/>
                <a:gd name="T15" fmla="*/ 103 h 60"/>
                <a:gd name="T16" fmla="*/ 12 w 53"/>
                <a:gd name="T17" fmla="*/ 103 h 60"/>
                <a:gd name="T18" fmla="*/ 6 w 53"/>
                <a:gd name="T19" fmla="*/ 82 h 60"/>
                <a:gd name="T20" fmla="*/ 6 w 53"/>
                <a:gd name="T21" fmla="*/ 82 h 60"/>
                <a:gd name="T22" fmla="*/ 0 w 53"/>
                <a:gd name="T23" fmla="*/ 61 h 60"/>
                <a:gd name="T24" fmla="*/ 17 w 53"/>
                <a:gd name="T25" fmla="*/ 21 h 60"/>
                <a:gd name="T26" fmla="*/ 52 w 53"/>
                <a:gd name="T27" fmla="*/ 0 h 60"/>
                <a:gd name="T28" fmla="*/ 64 w 53"/>
                <a:gd name="T29" fmla="*/ 61 h 60"/>
                <a:gd name="T30" fmla="*/ 58 w 53"/>
                <a:gd name="T31" fmla="*/ 103 h 60"/>
                <a:gd name="T32" fmla="*/ 64 w 53"/>
                <a:gd name="T33" fmla="*/ 103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990033"/>
            </a:solidFill>
            <a:ln w="9525">
              <a:solidFill>
                <a:srgbClr val="000000"/>
              </a:solidFill>
              <a:prstDash val="solid"/>
              <a:round/>
              <a:headEnd/>
              <a:tailEnd/>
            </a:ln>
          </p:spPr>
          <p:txBody>
            <a:bodyPr/>
            <a:lstStyle/>
            <a:p>
              <a:endParaRPr lang="en-US"/>
            </a:p>
          </p:txBody>
        </p:sp>
        <p:sp>
          <p:nvSpPr>
            <p:cNvPr id="13467" name="Freeform 173"/>
            <p:cNvSpPr>
              <a:spLocks noChangeAspect="1"/>
            </p:cNvSpPr>
            <p:nvPr/>
          </p:nvSpPr>
          <p:spPr bwMode="auto">
            <a:xfrm>
              <a:off x="2522" y="2362"/>
              <a:ext cx="31" cy="114"/>
            </a:xfrm>
            <a:custGeom>
              <a:avLst/>
              <a:gdLst>
                <a:gd name="T0" fmla="*/ 12 w 30"/>
                <a:gd name="T1" fmla="*/ 23 h 101"/>
                <a:gd name="T2" fmla="*/ 0 w 30"/>
                <a:gd name="T3" fmla="*/ 0 h 101"/>
                <a:gd name="T4" fmla="*/ 0 w 30"/>
                <a:gd name="T5" fmla="*/ 23 h 101"/>
                <a:gd name="T6" fmla="*/ 12 w 30"/>
                <a:gd name="T7" fmla="*/ 87 h 101"/>
                <a:gd name="T8" fmla="*/ 12 w 30"/>
                <a:gd name="T9" fmla="*/ 134 h 101"/>
                <a:gd name="T10" fmla="*/ 12 w 30"/>
                <a:gd name="T11" fmla="*/ 179 h 101"/>
                <a:gd name="T12" fmla="*/ 12 w 30"/>
                <a:gd name="T13" fmla="*/ 226 h 101"/>
                <a:gd name="T14" fmla="*/ 12 w 30"/>
                <a:gd name="T15" fmla="*/ 290 h 101"/>
                <a:gd name="T16" fmla="*/ 12 w 30"/>
                <a:gd name="T17" fmla="*/ 337 h 101"/>
                <a:gd name="T18" fmla="*/ 35 w 30"/>
                <a:gd name="T19" fmla="*/ 385 h 101"/>
                <a:gd name="T20" fmla="*/ 41 w 30"/>
                <a:gd name="T21" fmla="*/ 385 h 101"/>
                <a:gd name="T22" fmla="*/ 41 w 30"/>
                <a:gd name="T23" fmla="*/ 269 h 101"/>
                <a:gd name="T24" fmla="*/ 41 w 30"/>
                <a:gd name="T25" fmla="*/ 202 h 101"/>
                <a:gd name="T26" fmla="*/ 41 w 30"/>
                <a:gd name="T27" fmla="*/ 157 h 101"/>
                <a:gd name="T28" fmla="*/ 35 w 30"/>
                <a:gd name="T29" fmla="*/ 87 h 101"/>
                <a:gd name="T30" fmla="*/ 29 w 30"/>
                <a:gd name="T31" fmla="*/ 47 h 101"/>
                <a:gd name="T32" fmla="*/ 29 w 30"/>
                <a:gd name="T33" fmla="*/ 23 h 101"/>
                <a:gd name="T34" fmla="*/ 12 w 30"/>
                <a:gd name="T35" fmla="*/ 23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415A6B"/>
            </a:solidFill>
            <a:ln w="9525">
              <a:solidFill>
                <a:srgbClr val="000000"/>
              </a:solidFill>
              <a:prstDash val="solid"/>
              <a:round/>
              <a:headEnd/>
              <a:tailEnd/>
            </a:ln>
          </p:spPr>
          <p:txBody>
            <a:bodyPr/>
            <a:lstStyle/>
            <a:p>
              <a:endParaRPr lang="en-US"/>
            </a:p>
          </p:txBody>
        </p:sp>
        <p:sp>
          <p:nvSpPr>
            <p:cNvPr id="13468" name="Freeform 174"/>
            <p:cNvSpPr>
              <a:spLocks noChangeAspect="1"/>
            </p:cNvSpPr>
            <p:nvPr/>
          </p:nvSpPr>
          <p:spPr bwMode="auto">
            <a:xfrm>
              <a:off x="2377" y="1783"/>
              <a:ext cx="357" cy="396"/>
            </a:xfrm>
            <a:custGeom>
              <a:avLst/>
              <a:gdLst>
                <a:gd name="T0" fmla="*/ 6 w 353"/>
                <a:gd name="T1" fmla="*/ 572 h 353"/>
                <a:gd name="T2" fmla="*/ 0 w 353"/>
                <a:gd name="T3" fmla="*/ 655 h 353"/>
                <a:gd name="T4" fmla="*/ 0 w 353"/>
                <a:gd name="T5" fmla="*/ 674 h 353"/>
                <a:gd name="T6" fmla="*/ 18 w 353"/>
                <a:gd name="T7" fmla="*/ 719 h 353"/>
                <a:gd name="T8" fmla="*/ 30 w 353"/>
                <a:gd name="T9" fmla="*/ 757 h 353"/>
                <a:gd name="T10" fmla="*/ 59 w 353"/>
                <a:gd name="T11" fmla="*/ 804 h 353"/>
                <a:gd name="T12" fmla="*/ 77 w 353"/>
                <a:gd name="T13" fmla="*/ 847 h 353"/>
                <a:gd name="T14" fmla="*/ 89 w 353"/>
                <a:gd name="T15" fmla="*/ 886 h 353"/>
                <a:gd name="T16" fmla="*/ 101 w 353"/>
                <a:gd name="T17" fmla="*/ 906 h 353"/>
                <a:gd name="T18" fmla="*/ 113 w 353"/>
                <a:gd name="T19" fmla="*/ 951 h 353"/>
                <a:gd name="T20" fmla="*/ 125 w 353"/>
                <a:gd name="T21" fmla="*/ 973 h 353"/>
                <a:gd name="T22" fmla="*/ 141 w 353"/>
                <a:gd name="T23" fmla="*/ 1015 h 353"/>
                <a:gd name="T24" fmla="*/ 166 w 353"/>
                <a:gd name="T25" fmla="*/ 1058 h 353"/>
                <a:gd name="T26" fmla="*/ 190 w 353"/>
                <a:gd name="T27" fmla="*/ 1124 h 353"/>
                <a:gd name="T28" fmla="*/ 190 w 353"/>
                <a:gd name="T29" fmla="*/ 1140 h 353"/>
                <a:gd name="T30" fmla="*/ 196 w 353"/>
                <a:gd name="T31" fmla="*/ 1164 h 353"/>
                <a:gd name="T32" fmla="*/ 220 w 353"/>
                <a:gd name="T33" fmla="*/ 1209 h 353"/>
                <a:gd name="T34" fmla="*/ 228 w 353"/>
                <a:gd name="T35" fmla="*/ 1250 h 353"/>
                <a:gd name="T36" fmla="*/ 255 w 353"/>
                <a:gd name="T37" fmla="*/ 1250 h 353"/>
                <a:gd name="T38" fmla="*/ 279 w 353"/>
                <a:gd name="T39" fmla="*/ 1227 h 353"/>
                <a:gd name="T40" fmla="*/ 296 w 353"/>
                <a:gd name="T41" fmla="*/ 1187 h 353"/>
                <a:gd name="T42" fmla="*/ 308 w 353"/>
                <a:gd name="T43" fmla="*/ 1140 h 353"/>
                <a:gd name="T44" fmla="*/ 331 w 353"/>
                <a:gd name="T45" fmla="*/ 1104 h 353"/>
                <a:gd name="T46" fmla="*/ 355 w 353"/>
                <a:gd name="T47" fmla="*/ 1038 h 353"/>
                <a:gd name="T48" fmla="*/ 379 w 353"/>
                <a:gd name="T49" fmla="*/ 993 h 353"/>
                <a:gd name="T50" fmla="*/ 397 w 353"/>
                <a:gd name="T51" fmla="*/ 951 h 353"/>
                <a:gd name="T52" fmla="*/ 391 w 353"/>
                <a:gd name="T53" fmla="*/ 886 h 353"/>
                <a:gd name="T54" fmla="*/ 367 w 353"/>
                <a:gd name="T55" fmla="*/ 886 h 353"/>
                <a:gd name="T56" fmla="*/ 361 w 353"/>
                <a:gd name="T57" fmla="*/ 825 h 353"/>
                <a:gd name="T58" fmla="*/ 347 w 353"/>
                <a:gd name="T59" fmla="*/ 757 h 353"/>
                <a:gd name="T60" fmla="*/ 361 w 353"/>
                <a:gd name="T61" fmla="*/ 740 h 353"/>
                <a:gd name="T62" fmla="*/ 355 w 353"/>
                <a:gd name="T63" fmla="*/ 572 h 353"/>
                <a:gd name="T64" fmla="*/ 347 w 353"/>
                <a:gd name="T65" fmla="*/ 491 h 353"/>
                <a:gd name="T66" fmla="*/ 347 w 353"/>
                <a:gd name="T67" fmla="*/ 491 h 353"/>
                <a:gd name="T68" fmla="*/ 339 w 353"/>
                <a:gd name="T69" fmla="*/ 343 h 353"/>
                <a:gd name="T70" fmla="*/ 323 w 353"/>
                <a:gd name="T71" fmla="*/ 295 h 353"/>
                <a:gd name="T72" fmla="*/ 302 w 353"/>
                <a:gd name="T73" fmla="*/ 233 h 353"/>
                <a:gd name="T74" fmla="*/ 315 w 353"/>
                <a:gd name="T75" fmla="*/ 169 h 353"/>
                <a:gd name="T76" fmla="*/ 323 w 353"/>
                <a:gd name="T77" fmla="*/ 127 h 353"/>
                <a:gd name="T78" fmla="*/ 323 w 353"/>
                <a:gd name="T79" fmla="*/ 21 h 353"/>
                <a:gd name="T80" fmla="*/ 323 w 353"/>
                <a:gd name="T81" fmla="*/ 0 h 353"/>
                <a:gd name="T82" fmla="*/ 284 w 353"/>
                <a:gd name="T83" fmla="*/ 0 h 353"/>
                <a:gd name="T84" fmla="*/ 267 w 353"/>
                <a:gd name="T85" fmla="*/ 21 h 353"/>
                <a:gd name="T86" fmla="*/ 237 w 353"/>
                <a:gd name="T87" fmla="*/ 21 h 353"/>
                <a:gd name="T88" fmla="*/ 214 w 353"/>
                <a:gd name="T89" fmla="*/ 21 h 353"/>
                <a:gd name="T90" fmla="*/ 196 w 353"/>
                <a:gd name="T91" fmla="*/ 43 h 353"/>
                <a:gd name="T92" fmla="*/ 172 w 353"/>
                <a:gd name="T93" fmla="*/ 62 h 353"/>
                <a:gd name="T94" fmla="*/ 166 w 353"/>
                <a:gd name="T95" fmla="*/ 85 h 353"/>
                <a:gd name="T96" fmla="*/ 141 w 353"/>
                <a:gd name="T97" fmla="*/ 107 h 353"/>
                <a:gd name="T98" fmla="*/ 119 w 353"/>
                <a:gd name="T99" fmla="*/ 127 h 353"/>
                <a:gd name="T100" fmla="*/ 125 w 353"/>
                <a:gd name="T101" fmla="*/ 147 h 353"/>
                <a:gd name="T102" fmla="*/ 125 w 353"/>
                <a:gd name="T103" fmla="*/ 209 h 353"/>
                <a:gd name="T104" fmla="*/ 131 w 353"/>
                <a:gd name="T105" fmla="*/ 257 h 353"/>
                <a:gd name="T106" fmla="*/ 153 w 353"/>
                <a:gd name="T107" fmla="*/ 316 h 353"/>
                <a:gd name="T108" fmla="*/ 141 w 353"/>
                <a:gd name="T109" fmla="*/ 343 h 353"/>
                <a:gd name="T110" fmla="*/ 119 w 353"/>
                <a:gd name="T111" fmla="*/ 343 h 353"/>
                <a:gd name="T112" fmla="*/ 95 w 353"/>
                <a:gd name="T113" fmla="*/ 385 h 353"/>
                <a:gd name="T114" fmla="*/ 95 w 353"/>
                <a:gd name="T115" fmla="*/ 425 h 353"/>
                <a:gd name="T116" fmla="*/ 71 w 353"/>
                <a:gd name="T117" fmla="*/ 467 h 353"/>
                <a:gd name="T118" fmla="*/ 59 w 353"/>
                <a:gd name="T119" fmla="*/ 510 h 353"/>
                <a:gd name="T120" fmla="*/ 30 w 353"/>
                <a:gd name="T121" fmla="*/ 529 h 353"/>
                <a:gd name="T122" fmla="*/ 18 w 353"/>
                <a:gd name="T123" fmla="*/ 554 h 353"/>
                <a:gd name="T124" fmla="*/ 6 w 353"/>
                <a:gd name="T125" fmla="*/ 572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990033"/>
            </a:solidFill>
            <a:ln w="9525">
              <a:solidFill>
                <a:srgbClr val="000000"/>
              </a:solidFill>
              <a:prstDash val="solid"/>
              <a:round/>
              <a:headEnd/>
              <a:tailEnd/>
            </a:ln>
          </p:spPr>
          <p:txBody>
            <a:bodyPr/>
            <a:lstStyle/>
            <a:p>
              <a:endParaRPr lang="en-US"/>
            </a:p>
          </p:txBody>
        </p:sp>
        <p:sp>
          <p:nvSpPr>
            <p:cNvPr id="13469" name="Freeform 175"/>
            <p:cNvSpPr>
              <a:spLocks noChangeAspect="1"/>
            </p:cNvSpPr>
            <p:nvPr/>
          </p:nvSpPr>
          <p:spPr bwMode="auto">
            <a:xfrm>
              <a:off x="2280" y="1965"/>
              <a:ext cx="13" cy="14"/>
            </a:xfrm>
            <a:custGeom>
              <a:avLst/>
              <a:gdLst>
                <a:gd name="T0" fmla="*/ 28 w 12"/>
                <a:gd name="T1" fmla="*/ 0 h 12"/>
                <a:gd name="T2" fmla="*/ 17 w 12"/>
                <a:gd name="T3" fmla="*/ 34 h 12"/>
                <a:gd name="T4" fmla="*/ 0 w 12"/>
                <a:gd name="T5" fmla="*/ 65 h 12"/>
                <a:gd name="T6" fmla="*/ 28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470" name="Freeform 176"/>
            <p:cNvSpPr>
              <a:spLocks noChangeAspect="1"/>
            </p:cNvSpPr>
            <p:nvPr/>
          </p:nvSpPr>
          <p:spPr bwMode="auto">
            <a:xfrm>
              <a:off x="2237" y="1972"/>
              <a:ext cx="6" cy="14"/>
            </a:xfrm>
            <a:custGeom>
              <a:avLst/>
              <a:gdLst>
                <a:gd name="T0" fmla="*/ 6 w 6"/>
                <a:gd name="T1" fmla="*/ 0 h 12"/>
                <a:gd name="T2" fmla="*/ 0 w 6"/>
                <a:gd name="T3" fmla="*/ 65 h 12"/>
                <a:gd name="T4" fmla="*/ 0 w 6"/>
                <a:gd name="T5" fmla="*/ 34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71" name="Freeform 177"/>
            <p:cNvSpPr>
              <a:spLocks noChangeAspect="1"/>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72" name="Freeform 178"/>
            <p:cNvSpPr>
              <a:spLocks noChangeAspect="1"/>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73" name="Rectangle 179"/>
            <p:cNvSpPr>
              <a:spLocks noChangeAspect="1"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74" name="Rectangle 180"/>
            <p:cNvSpPr>
              <a:spLocks noChangeAspect="1" noChangeArrowheads="1"/>
            </p:cNvSpPr>
            <p:nvPr/>
          </p:nvSpPr>
          <p:spPr bwMode="auto">
            <a:xfrm>
              <a:off x="2437" y="1803"/>
              <a:ext cx="0" cy="0"/>
            </a:xfrm>
            <a:prstGeom prst="rect">
              <a:avLst/>
            </a:prstGeom>
            <a:blipFill dpi="0" rotWithShape="0">
              <a:blip r:embed="rId3"/>
              <a:srcRect/>
              <a:tile tx="0" ty="0" sx="100000" sy="100000" flip="none" algn="tl"/>
            </a:blip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75" name="Freeform 181"/>
            <p:cNvSpPr>
              <a:spLocks noChangeAspect="1"/>
            </p:cNvSpPr>
            <p:nvPr/>
          </p:nvSpPr>
          <p:spPr bwMode="auto">
            <a:xfrm>
              <a:off x="2685" y="1871"/>
              <a:ext cx="279" cy="302"/>
            </a:xfrm>
            <a:custGeom>
              <a:avLst/>
              <a:gdLst>
                <a:gd name="T0" fmla="*/ 302 w 275"/>
                <a:gd name="T1" fmla="*/ 962 h 269"/>
                <a:gd name="T2" fmla="*/ 302 w 275"/>
                <a:gd name="T3" fmla="*/ 942 h 269"/>
                <a:gd name="T4" fmla="*/ 321 w 275"/>
                <a:gd name="T5" fmla="*/ 942 h 269"/>
                <a:gd name="T6" fmla="*/ 321 w 275"/>
                <a:gd name="T7" fmla="*/ 852 h 269"/>
                <a:gd name="T8" fmla="*/ 313 w 275"/>
                <a:gd name="T9" fmla="*/ 787 h 269"/>
                <a:gd name="T10" fmla="*/ 313 w 275"/>
                <a:gd name="T11" fmla="*/ 532 h 269"/>
                <a:gd name="T12" fmla="*/ 308 w 275"/>
                <a:gd name="T13" fmla="*/ 384 h 269"/>
                <a:gd name="T14" fmla="*/ 308 w 275"/>
                <a:gd name="T15" fmla="*/ 322 h 269"/>
                <a:gd name="T16" fmla="*/ 308 w 275"/>
                <a:gd name="T17" fmla="*/ 258 h 269"/>
                <a:gd name="T18" fmla="*/ 308 w 275"/>
                <a:gd name="T19" fmla="*/ 192 h 269"/>
                <a:gd name="T20" fmla="*/ 308 w 275"/>
                <a:gd name="T21" fmla="*/ 150 h 269"/>
                <a:gd name="T22" fmla="*/ 308 w 275"/>
                <a:gd name="T23" fmla="*/ 107 h 269"/>
                <a:gd name="T24" fmla="*/ 296 w 275"/>
                <a:gd name="T25" fmla="*/ 85 h 269"/>
                <a:gd name="T26" fmla="*/ 267 w 275"/>
                <a:gd name="T27" fmla="*/ 62 h 269"/>
                <a:gd name="T28" fmla="*/ 267 w 275"/>
                <a:gd name="T29" fmla="*/ 21 h 269"/>
                <a:gd name="T30" fmla="*/ 237 w 275"/>
                <a:gd name="T31" fmla="*/ 21 h 269"/>
                <a:gd name="T32" fmla="*/ 225 w 275"/>
                <a:gd name="T33" fmla="*/ 43 h 269"/>
                <a:gd name="T34" fmla="*/ 213 w 275"/>
                <a:gd name="T35" fmla="*/ 62 h 269"/>
                <a:gd name="T36" fmla="*/ 213 w 275"/>
                <a:gd name="T37" fmla="*/ 171 h 269"/>
                <a:gd name="T38" fmla="*/ 190 w 275"/>
                <a:gd name="T39" fmla="*/ 192 h 269"/>
                <a:gd name="T40" fmla="*/ 166 w 275"/>
                <a:gd name="T41" fmla="*/ 171 h 269"/>
                <a:gd name="T42" fmla="*/ 148 w 275"/>
                <a:gd name="T43" fmla="*/ 129 h 269"/>
                <a:gd name="T44" fmla="*/ 122 w 275"/>
                <a:gd name="T45" fmla="*/ 107 h 269"/>
                <a:gd name="T46" fmla="*/ 110 w 275"/>
                <a:gd name="T47" fmla="*/ 43 h 269"/>
                <a:gd name="T48" fmla="*/ 89 w 275"/>
                <a:gd name="T49" fmla="*/ 43 h 269"/>
                <a:gd name="T50" fmla="*/ 71 w 275"/>
                <a:gd name="T51" fmla="*/ 21 h 269"/>
                <a:gd name="T52" fmla="*/ 47 w 275"/>
                <a:gd name="T53" fmla="*/ 0 h 269"/>
                <a:gd name="T54" fmla="*/ 47 w 275"/>
                <a:gd name="T55" fmla="*/ 43 h 269"/>
                <a:gd name="T56" fmla="*/ 24 w 275"/>
                <a:gd name="T57" fmla="*/ 85 h 269"/>
                <a:gd name="T58" fmla="*/ 12 w 275"/>
                <a:gd name="T59" fmla="*/ 129 h 269"/>
                <a:gd name="T60" fmla="*/ 12 w 275"/>
                <a:gd name="T61" fmla="*/ 171 h 269"/>
                <a:gd name="T62" fmla="*/ 0 w 275"/>
                <a:gd name="T63" fmla="*/ 212 h 269"/>
                <a:gd name="T64" fmla="*/ 0 w 275"/>
                <a:gd name="T65" fmla="*/ 212 h 269"/>
                <a:gd name="T66" fmla="*/ 6 w 275"/>
                <a:gd name="T67" fmla="*/ 300 h 269"/>
                <a:gd name="T68" fmla="*/ 12 w 275"/>
                <a:gd name="T69" fmla="*/ 469 h 269"/>
                <a:gd name="T70" fmla="*/ 0 w 275"/>
                <a:gd name="T71" fmla="*/ 492 h 269"/>
                <a:gd name="T72" fmla="*/ 12 w 275"/>
                <a:gd name="T73" fmla="*/ 553 h 269"/>
                <a:gd name="T74" fmla="*/ 18 w 275"/>
                <a:gd name="T75" fmla="*/ 620 h 269"/>
                <a:gd name="T76" fmla="*/ 53 w 275"/>
                <a:gd name="T77" fmla="*/ 620 h 269"/>
                <a:gd name="T78" fmla="*/ 59 w 275"/>
                <a:gd name="T79" fmla="*/ 680 h 269"/>
                <a:gd name="T80" fmla="*/ 83 w 275"/>
                <a:gd name="T81" fmla="*/ 701 h 269"/>
                <a:gd name="T82" fmla="*/ 95 w 275"/>
                <a:gd name="T83" fmla="*/ 748 h 269"/>
                <a:gd name="T84" fmla="*/ 110 w 275"/>
                <a:gd name="T85" fmla="*/ 725 h 269"/>
                <a:gd name="T86" fmla="*/ 136 w 275"/>
                <a:gd name="T87" fmla="*/ 680 h 269"/>
                <a:gd name="T88" fmla="*/ 154 w 275"/>
                <a:gd name="T89" fmla="*/ 725 h 269"/>
                <a:gd name="T90" fmla="*/ 199 w 275"/>
                <a:gd name="T91" fmla="*/ 787 h 269"/>
                <a:gd name="T92" fmla="*/ 219 w 275"/>
                <a:gd name="T93" fmla="*/ 831 h 269"/>
                <a:gd name="T94" fmla="*/ 237 w 275"/>
                <a:gd name="T95" fmla="*/ 852 h 269"/>
                <a:gd name="T96" fmla="*/ 283 w 275"/>
                <a:gd name="T97" fmla="*/ 942 h 269"/>
                <a:gd name="T98" fmla="*/ 302 w 275"/>
                <a:gd name="T99" fmla="*/ 962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13476" name="Freeform 182"/>
            <p:cNvSpPr>
              <a:spLocks noChangeAspect="1"/>
            </p:cNvSpPr>
            <p:nvPr/>
          </p:nvSpPr>
          <p:spPr bwMode="auto">
            <a:xfrm>
              <a:off x="2309" y="2052"/>
              <a:ext cx="292" cy="330"/>
            </a:xfrm>
            <a:custGeom>
              <a:avLst/>
              <a:gdLst>
                <a:gd name="T0" fmla="*/ 71 w 288"/>
                <a:gd name="T1" fmla="*/ 986 h 294"/>
                <a:gd name="T2" fmla="*/ 83 w 288"/>
                <a:gd name="T3" fmla="*/ 1047 h 294"/>
                <a:gd name="T4" fmla="*/ 101 w 288"/>
                <a:gd name="T5" fmla="*/ 1047 h 294"/>
                <a:gd name="T6" fmla="*/ 118 w 288"/>
                <a:gd name="T7" fmla="*/ 1027 h 294"/>
                <a:gd name="T8" fmla="*/ 136 w 288"/>
                <a:gd name="T9" fmla="*/ 1047 h 294"/>
                <a:gd name="T10" fmla="*/ 148 w 288"/>
                <a:gd name="T11" fmla="*/ 922 h 294"/>
                <a:gd name="T12" fmla="*/ 160 w 288"/>
                <a:gd name="T13" fmla="*/ 855 h 294"/>
                <a:gd name="T14" fmla="*/ 172 w 288"/>
                <a:gd name="T15" fmla="*/ 834 h 294"/>
                <a:gd name="T16" fmla="*/ 186 w 288"/>
                <a:gd name="T17" fmla="*/ 812 h 294"/>
                <a:gd name="T18" fmla="*/ 204 w 288"/>
                <a:gd name="T19" fmla="*/ 768 h 294"/>
                <a:gd name="T20" fmla="*/ 231 w 288"/>
                <a:gd name="T21" fmla="*/ 702 h 294"/>
                <a:gd name="T22" fmla="*/ 256 w 288"/>
                <a:gd name="T23" fmla="*/ 702 h 294"/>
                <a:gd name="T24" fmla="*/ 302 w 288"/>
                <a:gd name="T25" fmla="*/ 684 h 294"/>
                <a:gd name="T26" fmla="*/ 326 w 288"/>
                <a:gd name="T27" fmla="*/ 621 h 294"/>
                <a:gd name="T28" fmla="*/ 326 w 288"/>
                <a:gd name="T29" fmla="*/ 513 h 294"/>
                <a:gd name="T30" fmla="*/ 334 w 288"/>
                <a:gd name="T31" fmla="*/ 407 h 294"/>
                <a:gd name="T32" fmla="*/ 308 w 288"/>
                <a:gd name="T33" fmla="*/ 363 h 294"/>
                <a:gd name="T34" fmla="*/ 272 w 288"/>
                <a:gd name="T35" fmla="*/ 300 h 294"/>
                <a:gd name="T36" fmla="*/ 243 w 288"/>
                <a:gd name="T37" fmla="*/ 212 h 294"/>
                <a:gd name="T38" fmla="*/ 213 w 288"/>
                <a:gd name="T39" fmla="*/ 128 h 294"/>
                <a:gd name="T40" fmla="*/ 178 w 288"/>
                <a:gd name="T41" fmla="*/ 62 h 294"/>
                <a:gd name="T42" fmla="*/ 154 w 288"/>
                <a:gd name="T43" fmla="*/ 0 h 294"/>
                <a:gd name="T44" fmla="*/ 130 w 288"/>
                <a:gd name="T45" fmla="*/ 233 h 294"/>
                <a:gd name="T46" fmla="*/ 136 w 288"/>
                <a:gd name="T47" fmla="*/ 599 h 294"/>
                <a:gd name="T48" fmla="*/ 136 w 288"/>
                <a:gd name="T49" fmla="*/ 684 h 294"/>
                <a:gd name="T50" fmla="*/ 59 w 288"/>
                <a:gd name="T51" fmla="*/ 666 h 294"/>
                <a:gd name="T52" fmla="*/ 18 w 288"/>
                <a:gd name="T53" fmla="*/ 684 h 294"/>
                <a:gd name="T54" fmla="*/ 0 w 288"/>
                <a:gd name="T55" fmla="*/ 726 h 294"/>
                <a:gd name="T56" fmla="*/ 6 w 288"/>
                <a:gd name="T57" fmla="*/ 788 h 294"/>
                <a:gd name="T58" fmla="*/ 12 w 288"/>
                <a:gd name="T59" fmla="*/ 899 h 294"/>
                <a:gd name="T60" fmla="*/ 24 w 288"/>
                <a:gd name="T61" fmla="*/ 922 h 294"/>
                <a:gd name="T62" fmla="*/ 47 w 288"/>
                <a:gd name="T63" fmla="*/ 922 h 294"/>
                <a:gd name="T64" fmla="*/ 65 w 288"/>
                <a:gd name="T65" fmla="*/ 899 h 294"/>
                <a:gd name="T66" fmla="*/ 77 w 288"/>
                <a:gd name="T67" fmla="*/ 963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415A6B"/>
            </a:solidFill>
            <a:ln w="9525">
              <a:solidFill>
                <a:srgbClr val="000000"/>
              </a:solidFill>
              <a:prstDash val="solid"/>
              <a:round/>
              <a:headEnd/>
              <a:tailEnd/>
            </a:ln>
          </p:spPr>
          <p:txBody>
            <a:bodyPr/>
            <a:lstStyle/>
            <a:p>
              <a:endParaRPr lang="en-US"/>
            </a:p>
          </p:txBody>
        </p:sp>
        <p:sp>
          <p:nvSpPr>
            <p:cNvPr id="13477" name="Rectangle 183"/>
            <p:cNvSpPr>
              <a:spLocks noChangeAspect="1"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78" name="Freeform 184"/>
            <p:cNvSpPr>
              <a:spLocks noChangeAspect="1"/>
            </p:cNvSpPr>
            <p:nvPr/>
          </p:nvSpPr>
          <p:spPr bwMode="auto">
            <a:xfrm>
              <a:off x="2225" y="1998"/>
              <a:ext cx="218" cy="283"/>
            </a:xfrm>
            <a:custGeom>
              <a:avLst/>
              <a:gdLst>
                <a:gd name="T0" fmla="*/ 12 w 215"/>
                <a:gd name="T1" fmla="*/ 778 h 252"/>
                <a:gd name="T2" fmla="*/ 6 w 215"/>
                <a:gd name="T3" fmla="*/ 816 h 252"/>
                <a:gd name="T4" fmla="*/ 12 w 215"/>
                <a:gd name="T5" fmla="*/ 732 h 252"/>
                <a:gd name="T6" fmla="*/ 18 w 215"/>
                <a:gd name="T7" fmla="*/ 643 h 252"/>
                <a:gd name="T8" fmla="*/ 12 w 215"/>
                <a:gd name="T9" fmla="*/ 581 h 252"/>
                <a:gd name="T10" fmla="*/ 12 w 215"/>
                <a:gd name="T11" fmla="*/ 493 h 252"/>
                <a:gd name="T12" fmla="*/ 0 w 215"/>
                <a:gd name="T13" fmla="*/ 453 h 252"/>
                <a:gd name="T14" fmla="*/ 0 w 215"/>
                <a:gd name="T15" fmla="*/ 471 h 252"/>
                <a:gd name="T16" fmla="*/ 6 w 215"/>
                <a:gd name="T17" fmla="*/ 435 h 252"/>
                <a:gd name="T18" fmla="*/ 83 w 215"/>
                <a:gd name="T19" fmla="*/ 435 h 252"/>
                <a:gd name="T20" fmla="*/ 83 w 215"/>
                <a:gd name="T21" fmla="*/ 367 h 252"/>
                <a:gd name="T22" fmla="*/ 83 w 215"/>
                <a:gd name="T23" fmla="*/ 322 h 252"/>
                <a:gd name="T24" fmla="*/ 100 w 215"/>
                <a:gd name="T25" fmla="*/ 280 h 252"/>
                <a:gd name="T26" fmla="*/ 100 w 215"/>
                <a:gd name="T27" fmla="*/ 194 h 252"/>
                <a:gd name="T28" fmla="*/ 100 w 215"/>
                <a:gd name="T29" fmla="*/ 109 h 252"/>
                <a:gd name="T30" fmla="*/ 171 w 215"/>
                <a:gd name="T31" fmla="*/ 109 h 252"/>
                <a:gd name="T32" fmla="*/ 171 w 215"/>
                <a:gd name="T33" fmla="*/ 0 h 252"/>
                <a:gd name="T34" fmla="*/ 193 w 215"/>
                <a:gd name="T35" fmla="*/ 43 h 252"/>
                <a:gd name="T36" fmla="*/ 211 w 215"/>
                <a:gd name="T37" fmla="*/ 86 h 252"/>
                <a:gd name="T38" fmla="*/ 230 w 215"/>
                <a:gd name="T39" fmla="*/ 129 h 252"/>
                <a:gd name="T40" fmla="*/ 248 w 215"/>
                <a:gd name="T41" fmla="*/ 173 h 252"/>
                <a:gd name="T42" fmla="*/ 218 w 215"/>
                <a:gd name="T43" fmla="*/ 173 h 252"/>
                <a:gd name="T44" fmla="*/ 224 w 215"/>
                <a:gd name="T45" fmla="*/ 410 h 252"/>
                <a:gd name="T46" fmla="*/ 224 w 215"/>
                <a:gd name="T47" fmla="*/ 471 h 252"/>
                <a:gd name="T48" fmla="*/ 230 w 215"/>
                <a:gd name="T49" fmla="*/ 778 h 252"/>
                <a:gd name="T50" fmla="*/ 236 w 215"/>
                <a:gd name="T51" fmla="*/ 796 h 252"/>
                <a:gd name="T52" fmla="*/ 230 w 215"/>
                <a:gd name="T53" fmla="*/ 861 h 252"/>
                <a:gd name="T54" fmla="*/ 153 w 215"/>
                <a:gd name="T55" fmla="*/ 861 h 252"/>
                <a:gd name="T56" fmla="*/ 153 w 215"/>
                <a:gd name="T57" fmla="*/ 839 h 252"/>
                <a:gd name="T58" fmla="*/ 128 w 215"/>
                <a:gd name="T59" fmla="*/ 861 h 252"/>
                <a:gd name="T60" fmla="*/ 116 w 215"/>
                <a:gd name="T61" fmla="*/ 861 h 252"/>
                <a:gd name="T62" fmla="*/ 106 w 215"/>
                <a:gd name="T63" fmla="*/ 839 h 252"/>
                <a:gd name="T64" fmla="*/ 94 w 215"/>
                <a:gd name="T65" fmla="*/ 902 h 252"/>
                <a:gd name="T66" fmla="*/ 94 w 215"/>
                <a:gd name="T67" fmla="*/ 902 h 252"/>
                <a:gd name="T68" fmla="*/ 83 w 215"/>
                <a:gd name="T69" fmla="*/ 861 h 252"/>
                <a:gd name="T70" fmla="*/ 65 w 215"/>
                <a:gd name="T71" fmla="*/ 816 h 252"/>
                <a:gd name="T72" fmla="*/ 53 w 215"/>
                <a:gd name="T73" fmla="*/ 778 h 252"/>
                <a:gd name="T74" fmla="*/ 24 w 215"/>
                <a:gd name="T75" fmla="*/ 778 h 252"/>
                <a:gd name="T76" fmla="*/ 12 w 215"/>
                <a:gd name="T77" fmla="*/ 778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415A6B"/>
            </a:solidFill>
            <a:ln w="9525">
              <a:solidFill>
                <a:srgbClr val="000000"/>
              </a:solidFill>
              <a:prstDash val="solid"/>
              <a:round/>
              <a:headEnd/>
              <a:tailEnd/>
            </a:ln>
          </p:spPr>
          <p:txBody>
            <a:bodyPr/>
            <a:lstStyle/>
            <a:p>
              <a:endParaRPr lang="en-US"/>
            </a:p>
          </p:txBody>
        </p:sp>
        <p:sp>
          <p:nvSpPr>
            <p:cNvPr id="13479" name="Freeform 185"/>
            <p:cNvSpPr>
              <a:spLocks noChangeAspect="1"/>
            </p:cNvSpPr>
            <p:nvPr/>
          </p:nvSpPr>
          <p:spPr bwMode="auto">
            <a:xfrm>
              <a:off x="2298" y="1810"/>
              <a:ext cx="212" cy="181"/>
            </a:xfrm>
            <a:custGeom>
              <a:avLst/>
              <a:gdLst>
                <a:gd name="T0" fmla="*/ 129 w 209"/>
                <a:gd name="T1" fmla="*/ 151 h 161"/>
                <a:gd name="T2" fmla="*/ 100 w 209"/>
                <a:gd name="T3" fmla="*/ 179 h 161"/>
                <a:gd name="T4" fmla="*/ 88 w 209"/>
                <a:gd name="T5" fmla="*/ 215 h 161"/>
                <a:gd name="T6" fmla="*/ 76 w 209"/>
                <a:gd name="T7" fmla="*/ 261 h 161"/>
                <a:gd name="T8" fmla="*/ 70 w 209"/>
                <a:gd name="T9" fmla="*/ 327 h 161"/>
                <a:gd name="T10" fmla="*/ 70 w 209"/>
                <a:gd name="T11" fmla="*/ 389 h 161"/>
                <a:gd name="T12" fmla="*/ 64 w 209"/>
                <a:gd name="T13" fmla="*/ 436 h 161"/>
                <a:gd name="T14" fmla="*/ 58 w 209"/>
                <a:gd name="T15" fmla="*/ 500 h 161"/>
                <a:gd name="T16" fmla="*/ 29 w 209"/>
                <a:gd name="T17" fmla="*/ 523 h 161"/>
                <a:gd name="T18" fmla="*/ 17 w 209"/>
                <a:gd name="T19" fmla="*/ 563 h 161"/>
                <a:gd name="T20" fmla="*/ 0 w 209"/>
                <a:gd name="T21" fmla="*/ 581 h 161"/>
                <a:gd name="T22" fmla="*/ 88 w 209"/>
                <a:gd name="T23" fmla="*/ 581 h 161"/>
                <a:gd name="T24" fmla="*/ 94 w 209"/>
                <a:gd name="T25" fmla="*/ 500 h 161"/>
                <a:gd name="T26" fmla="*/ 107 w 209"/>
                <a:gd name="T27" fmla="*/ 477 h 161"/>
                <a:gd name="T28" fmla="*/ 129 w 209"/>
                <a:gd name="T29" fmla="*/ 459 h 161"/>
                <a:gd name="T30" fmla="*/ 147 w 209"/>
                <a:gd name="T31" fmla="*/ 436 h 161"/>
                <a:gd name="T32" fmla="*/ 159 w 209"/>
                <a:gd name="T33" fmla="*/ 389 h 161"/>
                <a:gd name="T34" fmla="*/ 187 w 209"/>
                <a:gd name="T35" fmla="*/ 346 h 161"/>
                <a:gd name="T36" fmla="*/ 187 w 209"/>
                <a:gd name="T37" fmla="*/ 306 h 161"/>
                <a:gd name="T38" fmla="*/ 218 w 209"/>
                <a:gd name="T39" fmla="*/ 261 h 161"/>
                <a:gd name="T40" fmla="*/ 236 w 209"/>
                <a:gd name="T41" fmla="*/ 261 h 161"/>
                <a:gd name="T42" fmla="*/ 242 w 209"/>
                <a:gd name="T43" fmla="*/ 241 h 161"/>
                <a:gd name="T44" fmla="*/ 230 w 209"/>
                <a:gd name="T45" fmla="*/ 179 h 161"/>
                <a:gd name="T46" fmla="*/ 224 w 209"/>
                <a:gd name="T47" fmla="*/ 129 h 161"/>
                <a:gd name="T48" fmla="*/ 224 w 209"/>
                <a:gd name="T49" fmla="*/ 62 h 161"/>
                <a:gd name="T50" fmla="*/ 218 w 209"/>
                <a:gd name="T51" fmla="*/ 43 h 161"/>
                <a:gd name="T52" fmla="*/ 205 w 209"/>
                <a:gd name="T53" fmla="*/ 43 h 161"/>
                <a:gd name="T54" fmla="*/ 205 w 209"/>
                <a:gd name="T55" fmla="*/ 43 h 161"/>
                <a:gd name="T56" fmla="*/ 165 w 209"/>
                <a:gd name="T57" fmla="*/ 43 h 161"/>
                <a:gd name="T58" fmla="*/ 153 w 209"/>
                <a:gd name="T59" fmla="*/ 0 h 161"/>
                <a:gd name="T60" fmla="*/ 147 w 209"/>
                <a:gd name="T61" fmla="*/ 21 h 161"/>
                <a:gd name="T62" fmla="*/ 129 w 209"/>
                <a:gd name="T63" fmla="*/ 151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990033"/>
            </a:solidFill>
            <a:ln w="9525">
              <a:solidFill>
                <a:srgbClr val="000000"/>
              </a:solidFill>
              <a:prstDash val="solid"/>
              <a:round/>
              <a:headEnd/>
              <a:tailEnd/>
            </a:ln>
          </p:spPr>
          <p:txBody>
            <a:bodyPr/>
            <a:lstStyle/>
            <a:p>
              <a:endParaRPr lang="en-US"/>
            </a:p>
          </p:txBody>
        </p:sp>
        <p:sp>
          <p:nvSpPr>
            <p:cNvPr id="13480" name="Freeform 186"/>
            <p:cNvSpPr>
              <a:spLocks noChangeAspect="1"/>
            </p:cNvSpPr>
            <p:nvPr/>
          </p:nvSpPr>
          <p:spPr bwMode="auto">
            <a:xfrm>
              <a:off x="2528" y="2086"/>
              <a:ext cx="279" cy="262"/>
            </a:xfrm>
            <a:custGeom>
              <a:avLst/>
              <a:gdLst>
                <a:gd name="T0" fmla="*/ 30 w 275"/>
                <a:gd name="T1" fmla="*/ 748 h 234"/>
                <a:gd name="T2" fmla="*/ 24 w 275"/>
                <a:gd name="T3" fmla="*/ 748 h 234"/>
                <a:gd name="T4" fmla="*/ 12 w 275"/>
                <a:gd name="T5" fmla="*/ 724 h 234"/>
                <a:gd name="T6" fmla="*/ 12 w 275"/>
                <a:gd name="T7" fmla="*/ 705 h 234"/>
                <a:gd name="T8" fmla="*/ 18 w 275"/>
                <a:gd name="T9" fmla="*/ 705 h 234"/>
                <a:gd name="T10" fmla="*/ 6 w 275"/>
                <a:gd name="T11" fmla="*/ 645 h 234"/>
                <a:gd name="T12" fmla="*/ 0 w 275"/>
                <a:gd name="T13" fmla="*/ 578 h 234"/>
                <a:gd name="T14" fmla="*/ 6 w 275"/>
                <a:gd name="T15" fmla="*/ 578 h 234"/>
                <a:gd name="T16" fmla="*/ 18 w 275"/>
                <a:gd name="T17" fmla="*/ 560 h 234"/>
                <a:gd name="T18" fmla="*/ 53 w 275"/>
                <a:gd name="T19" fmla="*/ 560 h 234"/>
                <a:gd name="T20" fmla="*/ 71 w 275"/>
                <a:gd name="T21" fmla="*/ 560 h 234"/>
                <a:gd name="T22" fmla="*/ 77 w 275"/>
                <a:gd name="T23" fmla="*/ 498 h 234"/>
                <a:gd name="T24" fmla="*/ 77 w 275"/>
                <a:gd name="T25" fmla="*/ 459 h 234"/>
                <a:gd name="T26" fmla="*/ 77 w 275"/>
                <a:gd name="T27" fmla="*/ 395 h 234"/>
                <a:gd name="T28" fmla="*/ 83 w 275"/>
                <a:gd name="T29" fmla="*/ 353 h 234"/>
                <a:gd name="T30" fmla="*/ 83 w 275"/>
                <a:gd name="T31" fmla="*/ 292 h 234"/>
                <a:gd name="T32" fmla="*/ 110 w 275"/>
                <a:gd name="T33" fmla="*/ 269 h 234"/>
                <a:gd name="T34" fmla="*/ 135 w 275"/>
                <a:gd name="T35" fmla="*/ 230 h 234"/>
                <a:gd name="T36" fmla="*/ 147 w 275"/>
                <a:gd name="T37" fmla="*/ 186 h 234"/>
                <a:gd name="T38" fmla="*/ 165 w 275"/>
                <a:gd name="T39" fmla="*/ 146 h 234"/>
                <a:gd name="T40" fmla="*/ 188 w 275"/>
                <a:gd name="T41" fmla="*/ 84 h 234"/>
                <a:gd name="T42" fmla="*/ 218 w 275"/>
                <a:gd name="T43" fmla="*/ 43 h 234"/>
                <a:gd name="T44" fmla="*/ 236 w 275"/>
                <a:gd name="T45" fmla="*/ 0 h 234"/>
                <a:gd name="T46" fmla="*/ 266 w 275"/>
                <a:gd name="T47" fmla="*/ 21 h 234"/>
                <a:gd name="T48" fmla="*/ 282 w 275"/>
                <a:gd name="T49" fmla="*/ 62 h 234"/>
                <a:gd name="T50" fmla="*/ 295 w 275"/>
                <a:gd name="T51" fmla="*/ 43 h 234"/>
                <a:gd name="T52" fmla="*/ 301 w 275"/>
                <a:gd name="T53" fmla="*/ 43 h 234"/>
                <a:gd name="T54" fmla="*/ 301 w 275"/>
                <a:gd name="T55" fmla="*/ 84 h 234"/>
                <a:gd name="T56" fmla="*/ 301 w 275"/>
                <a:gd name="T57" fmla="*/ 146 h 234"/>
                <a:gd name="T58" fmla="*/ 321 w 275"/>
                <a:gd name="T59" fmla="*/ 208 h 234"/>
                <a:gd name="T60" fmla="*/ 313 w 275"/>
                <a:gd name="T61" fmla="*/ 251 h 234"/>
                <a:gd name="T62" fmla="*/ 313 w 275"/>
                <a:gd name="T63" fmla="*/ 292 h 234"/>
                <a:gd name="T64" fmla="*/ 313 w 275"/>
                <a:gd name="T65" fmla="*/ 353 h 234"/>
                <a:gd name="T66" fmla="*/ 307 w 275"/>
                <a:gd name="T67" fmla="*/ 459 h 234"/>
                <a:gd name="T68" fmla="*/ 301 w 275"/>
                <a:gd name="T69" fmla="*/ 498 h 234"/>
                <a:gd name="T70" fmla="*/ 295 w 275"/>
                <a:gd name="T71" fmla="*/ 541 h 234"/>
                <a:gd name="T72" fmla="*/ 282 w 275"/>
                <a:gd name="T73" fmla="*/ 578 h 234"/>
                <a:gd name="T74" fmla="*/ 274 w 275"/>
                <a:gd name="T75" fmla="*/ 625 h 234"/>
                <a:gd name="T76" fmla="*/ 274 w 275"/>
                <a:gd name="T77" fmla="*/ 689 h 234"/>
                <a:gd name="T78" fmla="*/ 250 w 275"/>
                <a:gd name="T79" fmla="*/ 724 h 234"/>
                <a:gd name="T80" fmla="*/ 230 w 275"/>
                <a:gd name="T81" fmla="*/ 705 h 234"/>
                <a:gd name="T82" fmla="*/ 212 w 275"/>
                <a:gd name="T83" fmla="*/ 705 h 234"/>
                <a:gd name="T84" fmla="*/ 188 w 275"/>
                <a:gd name="T85" fmla="*/ 748 h 234"/>
                <a:gd name="T86" fmla="*/ 165 w 275"/>
                <a:gd name="T87" fmla="*/ 724 h 234"/>
                <a:gd name="T88" fmla="*/ 153 w 275"/>
                <a:gd name="T89" fmla="*/ 705 h 234"/>
                <a:gd name="T90" fmla="*/ 135 w 275"/>
                <a:gd name="T91" fmla="*/ 724 h 234"/>
                <a:gd name="T92" fmla="*/ 120 w 275"/>
                <a:gd name="T93" fmla="*/ 689 h 234"/>
                <a:gd name="T94" fmla="*/ 95 w 275"/>
                <a:gd name="T95" fmla="*/ 666 h 234"/>
                <a:gd name="T96" fmla="*/ 83 w 275"/>
                <a:gd name="T97" fmla="*/ 689 h 234"/>
                <a:gd name="T98" fmla="*/ 77 w 275"/>
                <a:gd name="T99" fmla="*/ 748 h 234"/>
                <a:gd name="T100" fmla="*/ 71 w 275"/>
                <a:gd name="T101" fmla="*/ 789 h 234"/>
                <a:gd name="T102" fmla="*/ 71 w 275"/>
                <a:gd name="T103" fmla="*/ 810 h 234"/>
                <a:gd name="T104" fmla="*/ 53 w 275"/>
                <a:gd name="T105" fmla="*/ 771 h 234"/>
                <a:gd name="T106" fmla="*/ 53 w 275"/>
                <a:gd name="T107" fmla="*/ 789 h 234"/>
                <a:gd name="T108" fmla="*/ 53 w 275"/>
                <a:gd name="T109" fmla="*/ 810 h 234"/>
                <a:gd name="T110" fmla="*/ 53 w 275"/>
                <a:gd name="T111" fmla="*/ 810 h 234"/>
                <a:gd name="T112" fmla="*/ 47 w 275"/>
                <a:gd name="T113" fmla="*/ 771 h 234"/>
                <a:gd name="T114" fmla="*/ 30 w 275"/>
                <a:gd name="T115" fmla="*/ 748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415A6B"/>
            </a:solidFill>
            <a:ln w="9525">
              <a:solidFill>
                <a:srgbClr val="000000"/>
              </a:solidFill>
              <a:prstDash val="solid"/>
              <a:round/>
              <a:headEnd/>
              <a:tailEnd/>
            </a:ln>
          </p:spPr>
          <p:txBody>
            <a:bodyPr/>
            <a:lstStyle/>
            <a:p>
              <a:endParaRPr lang="en-US"/>
            </a:p>
          </p:txBody>
        </p:sp>
        <p:sp>
          <p:nvSpPr>
            <p:cNvPr id="13481" name="Freeform 187"/>
            <p:cNvSpPr>
              <a:spLocks noChangeAspect="1"/>
            </p:cNvSpPr>
            <p:nvPr/>
          </p:nvSpPr>
          <p:spPr bwMode="auto">
            <a:xfrm>
              <a:off x="2218" y="2240"/>
              <a:ext cx="104" cy="95"/>
            </a:xfrm>
            <a:custGeom>
              <a:avLst/>
              <a:gdLst>
                <a:gd name="T0" fmla="*/ 29 w 101"/>
                <a:gd name="T1" fmla="*/ 0 h 84"/>
                <a:gd name="T2" fmla="*/ 12 w 101"/>
                <a:gd name="T3" fmla="*/ 48 h 84"/>
                <a:gd name="T4" fmla="*/ 0 w 101"/>
                <a:gd name="T5" fmla="*/ 140 h 84"/>
                <a:gd name="T6" fmla="*/ 12 w 101"/>
                <a:gd name="T7" fmla="*/ 209 h 84"/>
                <a:gd name="T8" fmla="*/ 12 w 101"/>
                <a:gd name="T9" fmla="*/ 185 h 84"/>
                <a:gd name="T10" fmla="*/ 12 w 101"/>
                <a:gd name="T11" fmla="*/ 209 h 84"/>
                <a:gd name="T12" fmla="*/ 12 w 101"/>
                <a:gd name="T13" fmla="*/ 209 h 84"/>
                <a:gd name="T14" fmla="*/ 12 w 101"/>
                <a:gd name="T15" fmla="*/ 234 h 84"/>
                <a:gd name="T16" fmla="*/ 41 w 101"/>
                <a:gd name="T17" fmla="*/ 234 h 84"/>
                <a:gd name="T18" fmla="*/ 47 w 101"/>
                <a:gd name="T19" fmla="*/ 209 h 84"/>
                <a:gd name="T20" fmla="*/ 76 w 101"/>
                <a:gd name="T21" fmla="*/ 234 h 84"/>
                <a:gd name="T22" fmla="*/ 82 w 101"/>
                <a:gd name="T23" fmla="*/ 257 h 84"/>
                <a:gd name="T24" fmla="*/ 47 w 101"/>
                <a:gd name="T25" fmla="*/ 234 h 84"/>
                <a:gd name="T26" fmla="*/ 35 w 101"/>
                <a:gd name="T27" fmla="*/ 257 h 84"/>
                <a:gd name="T28" fmla="*/ 12 w 101"/>
                <a:gd name="T29" fmla="*/ 277 h 84"/>
                <a:gd name="T30" fmla="*/ 12 w 101"/>
                <a:gd name="T31" fmla="*/ 302 h 84"/>
                <a:gd name="T32" fmla="*/ 35 w 101"/>
                <a:gd name="T33" fmla="*/ 302 h 84"/>
                <a:gd name="T34" fmla="*/ 41 w 101"/>
                <a:gd name="T35" fmla="*/ 302 h 84"/>
                <a:gd name="T36" fmla="*/ 41 w 101"/>
                <a:gd name="T37" fmla="*/ 302 h 84"/>
                <a:gd name="T38" fmla="*/ 12 w 101"/>
                <a:gd name="T39" fmla="*/ 302 h 84"/>
                <a:gd name="T40" fmla="*/ 12 w 101"/>
                <a:gd name="T41" fmla="*/ 323 h 84"/>
                <a:gd name="T42" fmla="*/ 47 w 101"/>
                <a:gd name="T43" fmla="*/ 302 h 84"/>
                <a:gd name="T44" fmla="*/ 82 w 101"/>
                <a:gd name="T45" fmla="*/ 302 h 84"/>
                <a:gd name="T46" fmla="*/ 107 w 101"/>
                <a:gd name="T47" fmla="*/ 323 h 84"/>
                <a:gd name="T48" fmla="*/ 139 w 101"/>
                <a:gd name="T49" fmla="*/ 323 h 84"/>
                <a:gd name="T50" fmla="*/ 131 w 101"/>
                <a:gd name="T51" fmla="*/ 257 h 84"/>
                <a:gd name="T52" fmla="*/ 131 w 101"/>
                <a:gd name="T53" fmla="*/ 209 h 84"/>
                <a:gd name="T54" fmla="*/ 123 w 101"/>
                <a:gd name="T55" fmla="*/ 140 h 84"/>
                <a:gd name="T56" fmla="*/ 107 w 101"/>
                <a:gd name="T57" fmla="*/ 96 h 84"/>
                <a:gd name="T58" fmla="*/ 82 w 101"/>
                <a:gd name="T59" fmla="*/ 48 h 84"/>
                <a:gd name="T60" fmla="*/ 67 w 101"/>
                <a:gd name="T61" fmla="*/ 0 h 84"/>
                <a:gd name="T62" fmla="*/ 41 w 101"/>
                <a:gd name="T63" fmla="*/ 0 h 84"/>
                <a:gd name="T64" fmla="*/ 29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415A6B"/>
            </a:solidFill>
            <a:ln w="9525">
              <a:solidFill>
                <a:srgbClr val="000000"/>
              </a:solidFill>
              <a:prstDash val="solid"/>
              <a:round/>
              <a:headEnd/>
              <a:tailEnd/>
            </a:ln>
          </p:spPr>
          <p:txBody>
            <a:bodyPr/>
            <a:lstStyle/>
            <a:p>
              <a:endParaRPr lang="en-US"/>
            </a:p>
          </p:txBody>
        </p:sp>
        <p:sp>
          <p:nvSpPr>
            <p:cNvPr id="13482" name="Freeform 188"/>
            <p:cNvSpPr>
              <a:spLocks noChangeAspect="1"/>
            </p:cNvSpPr>
            <p:nvPr/>
          </p:nvSpPr>
          <p:spPr bwMode="auto">
            <a:xfrm>
              <a:off x="2648" y="1776"/>
              <a:ext cx="74" cy="162"/>
            </a:xfrm>
            <a:custGeom>
              <a:avLst/>
              <a:gdLst>
                <a:gd name="T0" fmla="*/ 63 w 72"/>
                <a:gd name="T1" fmla="*/ 487 h 144"/>
                <a:gd name="T2" fmla="*/ 47 w 72"/>
                <a:gd name="T3" fmla="*/ 528 h 144"/>
                <a:gd name="T4" fmla="*/ 41 w 72"/>
                <a:gd name="T5" fmla="*/ 372 h 144"/>
                <a:gd name="T6" fmla="*/ 29 w 72"/>
                <a:gd name="T7" fmla="*/ 330 h 144"/>
                <a:gd name="T8" fmla="*/ 0 w 72"/>
                <a:gd name="T9" fmla="*/ 261 h 144"/>
                <a:gd name="T10" fmla="*/ 12 w 72"/>
                <a:gd name="T11" fmla="*/ 201 h 144"/>
                <a:gd name="T12" fmla="*/ 29 w 72"/>
                <a:gd name="T13" fmla="*/ 158 h 144"/>
                <a:gd name="T14" fmla="*/ 29 w 72"/>
                <a:gd name="T15" fmla="*/ 47 h 144"/>
                <a:gd name="T16" fmla="*/ 29 w 72"/>
                <a:gd name="T17" fmla="*/ 23 h 144"/>
                <a:gd name="T18" fmla="*/ 47 w 72"/>
                <a:gd name="T19" fmla="*/ 0 h 144"/>
                <a:gd name="T20" fmla="*/ 53 w 72"/>
                <a:gd name="T21" fmla="*/ 23 h 144"/>
                <a:gd name="T22" fmla="*/ 63 w 72"/>
                <a:gd name="T23" fmla="*/ 47 h 144"/>
                <a:gd name="T24" fmla="*/ 82 w 72"/>
                <a:gd name="T25" fmla="*/ 23 h 144"/>
                <a:gd name="T26" fmla="*/ 75 w 72"/>
                <a:gd name="T27" fmla="*/ 111 h 144"/>
                <a:gd name="T28" fmla="*/ 82 w 72"/>
                <a:gd name="T29" fmla="*/ 158 h 144"/>
                <a:gd name="T30" fmla="*/ 75 w 72"/>
                <a:gd name="T31" fmla="*/ 201 h 144"/>
                <a:gd name="T32" fmla="*/ 53 w 72"/>
                <a:gd name="T33" fmla="*/ 241 h 144"/>
                <a:gd name="T34" fmla="*/ 82 w 72"/>
                <a:gd name="T35" fmla="*/ 286 h 144"/>
                <a:gd name="T36" fmla="*/ 95 w 72"/>
                <a:gd name="T37" fmla="*/ 307 h 144"/>
                <a:gd name="T38" fmla="*/ 95 w 72"/>
                <a:gd name="T39" fmla="*/ 351 h 144"/>
                <a:gd name="T40" fmla="*/ 82 w 72"/>
                <a:gd name="T41" fmla="*/ 395 h 144"/>
                <a:gd name="T42" fmla="*/ 63 w 72"/>
                <a:gd name="T43" fmla="*/ 437 h 144"/>
                <a:gd name="T44" fmla="*/ 63 w 72"/>
                <a:gd name="T45" fmla="*/ 48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415A6B"/>
            </a:solidFill>
            <a:ln w="9525">
              <a:solidFill>
                <a:srgbClr val="000000"/>
              </a:solidFill>
              <a:prstDash val="solid"/>
              <a:round/>
              <a:headEnd/>
              <a:tailEnd/>
            </a:ln>
          </p:spPr>
          <p:txBody>
            <a:bodyPr/>
            <a:lstStyle/>
            <a:p>
              <a:endParaRPr lang="en-US"/>
            </a:p>
          </p:txBody>
        </p:sp>
        <p:sp>
          <p:nvSpPr>
            <p:cNvPr id="13483" name="Freeform 189"/>
            <p:cNvSpPr>
              <a:spLocks noChangeAspect="1"/>
            </p:cNvSpPr>
            <p:nvPr/>
          </p:nvSpPr>
          <p:spPr bwMode="auto">
            <a:xfrm>
              <a:off x="2322" y="2422"/>
              <a:ext cx="72" cy="94"/>
            </a:xfrm>
            <a:custGeom>
              <a:avLst/>
              <a:gdLst>
                <a:gd name="T0" fmla="*/ 66 w 72"/>
                <a:gd name="T1" fmla="*/ 292 h 84"/>
                <a:gd name="T2" fmla="*/ 48 w 72"/>
                <a:gd name="T3" fmla="*/ 251 h 84"/>
                <a:gd name="T4" fmla="*/ 30 w 72"/>
                <a:gd name="T5" fmla="*/ 208 h 84"/>
                <a:gd name="T6" fmla="*/ 18 w 72"/>
                <a:gd name="T7" fmla="*/ 166 h 84"/>
                <a:gd name="T8" fmla="*/ 0 w 72"/>
                <a:gd name="T9" fmla="*/ 105 h 84"/>
                <a:gd name="T10" fmla="*/ 6 w 72"/>
                <a:gd name="T11" fmla="*/ 84 h 84"/>
                <a:gd name="T12" fmla="*/ 12 w 72"/>
                <a:gd name="T13" fmla="*/ 43 h 84"/>
                <a:gd name="T14" fmla="*/ 18 w 72"/>
                <a:gd name="T15" fmla="*/ 0 h 84"/>
                <a:gd name="T16" fmla="*/ 30 w 72"/>
                <a:gd name="T17" fmla="*/ 0 h 84"/>
                <a:gd name="T18" fmla="*/ 36 w 72"/>
                <a:gd name="T19" fmla="*/ 62 h 84"/>
                <a:gd name="T20" fmla="*/ 42 w 72"/>
                <a:gd name="T21" fmla="*/ 84 h 84"/>
                <a:gd name="T22" fmla="*/ 48 w 72"/>
                <a:gd name="T23" fmla="*/ 62 h 84"/>
                <a:gd name="T24" fmla="*/ 54 w 72"/>
                <a:gd name="T25" fmla="*/ 62 h 84"/>
                <a:gd name="T26" fmla="*/ 54 w 72"/>
                <a:gd name="T27" fmla="*/ 123 h 84"/>
                <a:gd name="T28" fmla="*/ 54 w 72"/>
                <a:gd name="T29" fmla="*/ 145 h 84"/>
                <a:gd name="T30" fmla="*/ 66 w 72"/>
                <a:gd name="T31" fmla="*/ 166 h 84"/>
                <a:gd name="T32" fmla="*/ 72 w 72"/>
                <a:gd name="T33" fmla="*/ 208 h 84"/>
                <a:gd name="T34" fmla="*/ 66 w 72"/>
                <a:gd name="T35" fmla="*/ 292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990033"/>
            </a:solidFill>
            <a:ln w="9525">
              <a:solidFill>
                <a:srgbClr val="000000"/>
              </a:solidFill>
              <a:prstDash val="solid"/>
              <a:round/>
              <a:headEnd/>
              <a:tailEnd/>
            </a:ln>
          </p:spPr>
          <p:txBody>
            <a:bodyPr/>
            <a:lstStyle/>
            <a:p>
              <a:endParaRPr lang="en-US"/>
            </a:p>
          </p:txBody>
        </p:sp>
        <p:sp>
          <p:nvSpPr>
            <p:cNvPr id="13484" name="Freeform 190"/>
            <p:cNvSpPr>
              <a:spLocks noChangeAspect="1"/>
            </p:cNvSpPr>
            <p:nvPr/>
          </p:nvSpPr>
          <p:spPr bwMode="auto">
            <a:xfrm>
              <a:off x="1048" y="2395"/>
              <a:ext cx="61" cy="54"/>
            </a:xfrm>
            <a:custGeom>
              <a:avLst/>
              <a:gdLst>
                <a:gd name="T0" fmla="*/ 0 w 60"/>
                <a:gd name="T1" fmla="*/ 133 h 48"/>
                <a:gd name="T2" fmla="*/ 6 w 60"/>
                <a:gd name="T3" fmla="*/ 68 h 48"/>
                <a:gd name="T4" fmla="*/ 6 w 60"/>
                <a:gd name="T5" fmla="*/ 23 h 48"/>
                <a:gd name="T6" fmla="*/ 12 w 60"/>
                <a:gd name="T7" fmla="*/ 0 h 48"/>
                <a:gd name="T8" fmla="*/ 12 w 60"/>
                <a:gd name="T9" fmla="*/ 47 h 48"/>
                <a:gd name="T10" fmla="*/ 24 w 60"/>
                <a:gd name="T11" fmla="*/ 47 h 48"/>
                <a:gd name="T12" fmla="*/ 41 w 60"/>
                <a:gd name="T13" fmla="*/ 68 h 48"/>
                <a:gd name="T14" fmla="*/ 65 w 60"/>
                <a:gd name="T15" fmla="*/ 47 h 48"/>
                <a:gd name="T16" fmla="*/ 65 w 60"/>
                <a:gd name="T17" fmla="*/ 47 h 48"/>
                <a:gd name="T18" fmla="*/ 71 w 60"/>
                <a:gd name="T19" fmla="*/ 68 h 48"/>
                <a:gd name="T20" fmla="*/ 59 w 60"/>
                <a:gd name="T21" fmla="*/ 111 h 48"/>
                <a:gd name="T22" fmla="*/ 65 w 60"/>
                <a:gd name="T23" fmla="*/ 158 h 48"/>
                <a:gd name="T24" fmla="*/ 47 w 60"/>
                <a:gd name="T25" fmla="*/ 179 h 48"/>
                <a:gd name="T26" fmla="*/ 47 w 60"/>
                <a:gd name="T27" fmla="*/ 133 h 48"/>
                <a:gd name="T28" fmla="*/ 41 w 60"/>
                <a:gd name="T29" fmla="*/ 158 h 48"/>
                <a:gd name="T30" fmla="*/ 24 w 60"/>
                <a:gd name="T31" fmla="*/ 111 h 48"/>
                <a:gd name="T32" fmla="*/ 6 w 60"/>
                <a:gd name="T33" fmla="*/ 111 h 48"/>
                <a:gd name="T34" fmla="*/ 0 w 60"/>
                <a:gd name="T35" fmla="*/ 13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3485" name="Freeform 191"/>
            <p:cNvSpPr>
              <a:spLocks noChangeAspect="1"/>
            </p:cNvSpPr>
            <p:nvPr/>
          </p:nvSpPr>
          <p:spPr bwMode="auto">
            <a:xfrm>
              <a:off x="1109" y="2401"/>
              <a:ext cx="43" cy="48"/>
            </a:xfrm>
            <a:custGeom>
              <a:avLst/>
              <a:gdLst>
                <a:gd name="T0" fmla="*/ 35 w 42"/>
                <a:gd name="T1" fmla="*/ 104 h 42"/>
                <a:gd name="T2" fmla="*/ 41 w 42"/>
                <a:gd name="T3" fmla="*/ 104 h 42"/>
                <a:gd name="T4" fmla="*/ 41 w 42"/>
                <a:gd name="T5" fmla="*/ 80 h 42"/>
                <a:gd name="T6" fmla="*/ 35 w 42"/>
                <a:gd name="T7" fmla="*/ 80 h 42"/>
                <a:gd name="T8" fmla="*/ 18 w 42"/>
                <a:gd name="T9" fmla="*/ 53 h 42"/>
                <a:gd name="T10" fmla="*/ 6 w 42"/>
                <a:gd name="T11" fmla="*/ 25 h 42"/>
                <a:gd name="T12" fmla="*/ 0 w 42"/>
                <a:gd name="T13" fmla="*/ 25 h 42"/>
                <a:gd name="T14" fmla="*/ 0 w 42"/>
                <a:gd name="T15" fmla="*/ 0 h 42"/>
                <a:gd name="T16" fmla="*/ 18 w 42"/>
                <a:gd name="T17" fmla="*/ 0 h 42"/>
                <a:gd name="T18" fmla="*/ 41 w 42"/>
                <a:gd name="T19" fmla="*/ 25 h 42"/>
                <a:gd name="T20" fmla="*/ 53 w 42"/>
                <a:gd name="T21" fmla="*/ 53 h 42"/>
                <a:gd name="T22" fmla="*/ 53 w 42"/>
                <a:gd name="T23" fmla="*/ 128 h 42"/>
                <a:gd name="T24" fmla="*/ 47 w 42"/>
                <a:gd name="T25" fmla="*/ 158 h 42"/>
                <a:gd name="T26" fmla="*/ 41 w 42"/>
                <a:gd name="T27" fmla="*/ 182 h 42"/>
                <a:gd name="T28" fmla="*/ 35 w 42"/>
                <a:gd name="T29" fmla="*/ 158 h 42"/>
                <a:gd name="T30" fmla="*/ 35 w 42"/>
                <a:gd name="T31" fmla="*/ 104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3486" name="Freeform 192"/>
            <p:cNvSpPr>
              <a:spLocks noChangeAspect="1"/>
            </p:cNvSpPr>
            <p:nvPr/>
          </p:nvSpPr>
          <p:spPr bwMode="auto">
            <a:xfrm>
              <a:off x="1553" y="2482"/>
              <a:ext cx="54" cy="82"/>
            </a:xfrm>
            <a:custGeom>
              <a:avLst/>
              <a:gdLst>
                <a:gd name="T0" fmla="*/ 42 w 54"/>
                <a:gd name="T1" fmla="*/ 76 h 72"/>
                <a:gd name="T2" fmla="*/ 24 w 54"/>
                <a:gd name="T3" fmla="*/ 25 h 72"/>
                <a:gd name="T4" fmla="*/ 12 w 54"/>
                <a:gd name="T5" fmla="*/ 0 h 72"/>
                <a:gd name="T6" fmla="*/ 6 w 54"/>
                <a:gd name="T7" fmla="*/ 25 h 72"/>
                <a:gd name="T8" fmla="*/ 0 w 54"/>
                <a:gd name="T9" fmla="*/ 99 h 72"/>
                <a:gd name="T10" fmla="*/ 12 w 54"/>
                <a:gd name="T11" fmla="*/ 204 h 72"/>
                <a:gd name="T12" fmla="*/ 0 w 54"/>
                <a:gd name="T13" fmla="*/ 301 h 72"/>
                <a:gd name="T14" fmla="*/ 12 w 54"/>
                <a:gd name="T15" fmla="*/ 301 h 72"/>
                <a:gd name="T16" fmla="*/ 30 w 54"/>
                <a:gd name="T17" fmla="*/ 301 h 72"/>
                <a:gd name="T18" fmla="*/ 42 w 54"/>
                <a:gd name="T19" fmla="*/ 231 h 72"/>
                <a:gd name="T20" fmla="*/ 54 w 54"/>
                <a:gd name="T21" fmla="*/ 156 h 72"/>
                <a:gd name="T22" fmla="*/ 48 w 54"/>
                <a:gd name="T23" fmla="*/ 99 h 72"/>
                <a:gd name="T24" fmla="*/ 48 w 54"/>
                <a:gd name="T25" fmla="*/ 124 h 72"/>
                <a:gd name="T26" fmla="*/ 42 w 54"/>
                <a:gd name="T27" fmla="*/ 7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990033"/>
            </a:solidFill>
            <a:ln w="9525">
              <a:solidFill>
                <a:srgbClr val="000000"/>
              </a:solidFill>
              <a:prstDash val="solid"/>
              <a:round/>
              <a:headEnd/>
              <a:tailEnd/>
            </a:ln>
          </p:spPr>
          <p:txBody>
            <a:bodyPr/>
            <a:lstStyle/>
            <a:p>
              <a:endParaRPr lang="en-US"/>
            </a:p>
          </p:txBody>
        </p:sp>
        <p:sp>
          <p:nvSpPr>
            <p:cNvPr id="13487" name="Freeform 193"/>
            <p:cNvSpPr>
              <a:spLocks noChangeAspect="1"/>
            </p:cNvSpPr>
            <p:nvPr/>
          </p:nvSpPr>
          <p:spPr bwMode="auto">
            <a:xfrm>
              <a:off x="1116" y="2335"/>
              <a:ext cx="217" cy="370"/>
            </a:xfrm>
            <a:custGeom>
              <a:avLst/>
              <a:gdLst>
                <a:gd name="T0" fmla="*/ 95 w 215"/>
                <a:gd name="T1" fmla="*/ 111 h 329"/>
                <a:gd name="T2" fmla="*/ 89 w 215"/>
                <a:gd name="T3" fmla="*/ 111 h 329"/>
                <a:gd name="T4" fmla="*/ 71 w 215"/>
                <a:gd name="T5" fmla="*/ 214 h 329"/>
                <a:gd name="T6" fmla="*/ 42 w 215"/>
                <a:gd name="T7" fmla="*/ 323 h 329"/>
                <a:gd name="T8" fmla="*/ 36 w 215"/>
                <a:gd name="T9" fmla="*/ 260 h 329"/>
                <a:gd name="T10" fmla="*/ 30 w 215"/>
                <a:gd name="T11" fmla="*/ 345 h 329"/>
                <a:gd name="T12" fmla="*/ 30 w 215"/>
                <a:gd name="T13" fmla="*/ 413 h 329"/>
                <a:gd name="T14" fmla="*/ 30 w 215"/>
                <a:gd name="T15" fmla="*/ 499 h 329"/>
                <a:gd name="T16" fmla="*/ 30 w 215"/>
                <a:gd name="T17" fmla="*/ 606 h 329"/>
                <a:gd name="T18" fmla="*/ 24 w 215"/>
                <a:gd name="T19" fmla="*/ 696 h 329"/>
                <a:gd name="T20" fmla="*/ 6 w 215"/>
                <a:gd name="T21" fmla="*/ 761 h 329"/>
                <a:gd name="T22" fmla="*/ 6 w 215"/>
                <a:gd name="T23" fmla="*/ 783 h 329"/>
                <a:gd name="T24" fmla="*/ 30 w 215"/>
                <a:gd name="T25" fmla="*/ 872 h 329"/>
                <a:gd name="T26" fmla="*/ 77 w 215"/>
                <a:gd name="T27" fmla="*/ 912 h 329"/>
                <a:gd name="T28" fmla="*/ 95 w 215"/>
                <a:gd name="T29" fmla="*/ 981 h 329"/>
                <a:gd name="T30" fmla="*/ 113 w 215"/>
                <a:gd name="T31" fmla="*/ 1066 h 329"/>
                <a:gd name="T32" fmla="*/ 149 w 215"/>
                <a:gd name="T33" fmla="*/ 1066 h 329"/>
                <a:gd name="T34" fmla="*/ 161 w 215"/>
                <a:gd name="T35" fmla="*/ 1173 h 329"/>
                <a:gd name="T36" fmla="*/ 190 w 215"/>
                <a:gd name="T37" fmla="*/ 1002 h 329"/>
                <a:gd name="T38" fmla="*/ 172 w 215"/>
                <a:gd name="T39" fmla="*/ 847 h 329"/>
                <a:gd name="T40" fmla="*/ 196 w 215"/>
                <a:gd name="T41" fmla="*/ 824 h 329"/>
                <a:gd name="T42" fmla="*/ 184 w 215"/>
                <a:gd name="T43" fmla="*/ 783 h 329"/>
                <a:gd name="T44" fmla="*/ 214 w 215"/>
                <a:gd name="T45" fmla="*/ 761 h 329"/>
                <a:gd name="T46" fmla="*/ 225 w 215"/>
                <a:gd name="T47" fmla="*/ 734 h 329"/>
                <a:gd name="T48" fmla="*/ 237 w 215"/>
                <a:gd name="T49" fmla="*/ 807 h 329"/>
                <a:gd name="T50" fmla="*/ 220 w 215"/>
                <a:gd name="T51" fmla="*/ 696 h 329"/>
                <a:gd name="T52" fmla="*/ 220 w 215"/>
                <a:gd name="T53" fmla="*/ 562 h 329"/>
                <a:gd name="T54" fmla="*/ 225 w 215"/>
                <a:gd name="T55" fmla="*/ 458 h 329"/>
                <a:gd name="T56" fmla="*/ 184 w 215"/>
                <a:gd name="T57" fmla="*/ 388 h 329"/>
                <a:gd name="T58" fmla="*/ 131 w 215"/>
                <a:gd name="T59" fmla="*/ 369 h 329"/>
                <a:gd name="T60" fmla="*/ 125 w 215"/>
                <a:gd name="T61" fmla="*/ 233 h 329"/>
                <a:gd name="T62" fmla="*/ 125 w 215"/>
                <a:gd name="T63" fmla="*/ 170 h 329"/>
                <a:gd name="T64" fmla="*/ 143 w 215"/>
                <a:gd name="T65" fmla="*/ 43 h 329"/>
                <a:gd name="T66" fmla="*/ 155 w 215"/>
                <a:gd name="T67" fmla="*/ 0 h 329"/>
                <a:gd name="T68" fmla="*/ 113 w 215"/>
                <a:gd name="T69" fmla="*/ 88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415A6B"/>
            </a:solidFill>
            <a:ln w="9525">
              <a:solidFill>
                <a:srgbClr val="000000"/>
              </a:solidFill>
              <a:prstDash val="solid"/>
              <a:round/>
              <a:headEnd/>
              <a:tailEnd/>
            </a:ln>
          </p:spPr>
          <p:txBody>
            <a:bodyPr/>
            <a:lstStyle/>
            <a:p>
              <a:endParaRPr lang="en-US"/>
            </a:p>
          </p:txBody>
        </p:sp>
        <p:sp>
          <p:nvSpPr>
            <p:cNvPr id="13488" name="Freeform 194"/>
            <p:cNvSpPr>
              <a:spLocks noChangeAspect="1"/>
            </p:cNvSpPr>
            <p:nvPr/>
          </p:nvSpPr>
          <p:spPr bwMode="auto">
            <a:xfrm>
              <a:off x="1431" y="2422"/>
              <a:ext cx="85" cy="162"/>
            </a:xfrm>
            <a:custGeom>
              <a:avLst/>
              <a:gdLst>
                <a:gd name="T0" fmla="*/ 83 w 84"/>
                <a:gd name="T1" fmla="*/ 372 h 144"/>
                <a:gd name="T2" fmla="*/ 71 w 84"/>
                <a:gd name="T3" fmla="*/ 330 h 144"/>
                <a:gd name="T4" fmla="*/ 71 w 84"/>
                <a:gd name="T5" fmla="*/ 261 h 144"/>
                <a:gd name="T6" fmla="*/ 83 w 84"/>
                <a:gd name="T7" fmla="*/ 261 h 144"/>
                <a:gd name="T8" fmla="*/ 83 w 84"/>
                <a:gd name="T9" fmla="*/ 225 h 144"/>
                <a:gd name="T10" fmla="*/ 83 w 84"/>
                <a:gd name="T11" fmla="*/ 158 h 144"/>
                <a:gd name="T12" fmla="*/ 65 w 84"/>
                <a:gd name="T13" fmla="*/ 111 h 144"/>
                <a:gd name="T14" fmla="*/ 59 w 84"/>
                <a:gd name="T15" fmla="*/ 158 h 144"/>
                <a:gd name="T16" fmla="*/ 65 w 84"/>
                <a:gd name="T17" fmla="*/ 68 h 144"/>
                <a:gd name="T18" fmla="*/ 53 w 84"/>
                <a:gd name="T19" fmla="*/ 47 h 144"/>
                <a:gd name="T20" fmla="*/ 30 w 84"/>
                <a:gd name="T21" fmla="*/ 0 h 144"/>
                <a:gd name="T22" fmla="*/ 36 w 84"/>
                <a:gd name="T23" fmla="*/ 23 h 144"/>
                <a:gd name="T24" fmla="*/ 30 w 84"/>
                <a:gd name="T25" fmla="*/ 0 h 144"/>
                <a:gd name="T26" fmla="*/ 30 w 84"/>
                <a:gd name="T27" fmla="*/ 23 h 144"/>
                <a:gd name="T28" fmla="*/ 12 w 84"/>
                <a:gd name="T29" fmla="*/ 68 h 144"/>
                <a:gd name="T30" fmla="*/ 24 w 84"/>
                <a:gd name="T31" fmla="*/ 111 h 144"/>
                <a:gd name="T32" fmla="*/ 6 w 84"/>
                <a:gd name="T33" fmla="*/ 133 h 144"/>
                <a:gd name="T34" fmla="*/ 0 w 84"/>
                <a:gd name="T35" fmla="*/ 179 h 144"/>
                <a:gd name="T36" fmla="*/ 12 w 84"/>
                <a:gd name="T37" fmla="*/ 241 h 144"/>
                <a:gd name="T38" fmla="*/ 24 w 84"/>
                <a:gd name="T39" fmla="*/ 241 h 144"/>
                <a:gd name="T40" fmla="*/ 24 w 84"/>
                <a:gd name="T41" fmla="*/ 286 h 144"/>
                <a:gd name="T42" fmla="*/ 30 w 84"/>
                <a:gd name="T43" fmla="*/ 307 h 144"/>
                <a:gd name="T44" fmla="*/ 24 w 84"/>
                <a:gd name="T45" fmla="*/ 372 h 144"/>
                <a:gd name="T46" fmla="*/ 30 w 84"/>
                <a:gd name="T47" fmla="*/ 464 h 144"/>
                <a:gd name="T48" fmla="*/ 53 w 84"/>
                <a:gd name="T49" fmla="*/ 528 h 144"/>
                <a:gd name="T50" fmla="*/ 65 w 84"/>
                <a:gd name="T51" fmla="*/ 528 h 144"/>
                <a:gd name="T52" fmla="*/ 77 w 84"/>
                <a:gd name="T53" fmla="*/ 487 h 144"/>
                <a:gd name="T54" fmla="*/ 95 w 84"/>
                <a:gd name="T55" fmla="*/ 487 h 144"/>
                <a:gd name="T56" fmla="*/ 89 w 84"/>
                <a:gd name="T57" fmla="*/ 417 h 144"/>
                <a:gd name="T58" fmla="*/ 83 w 84"/>
                <a:gd name="T59" fmla="*/ 372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3489" name="Freeform 195"/>
            <p:cNvSpPr>
              <a:spLocks noChangeAspect="1"/>
            </p:cNvSpPr>
            <p:nvPr/>
          </p:nvSpPr>
          <p:spPr bwMode="auto">
            <a:xfrm>
              <a:off x="1491" y="2482"/>
              <a:ext cx="74" cy="88"/>
            </a:xfrm>
            <a:custGeom>
              <a:avLst/>
              <a:gdLst>
                <a:gd name="T0" fmla="*/ 12 w 72"/>
                <a:gd name="T1" fmla="*/ 181 h 78"/>
                <a:gd name="T2" fmla="*/ 0 w 72"/>
                <a:gd name="T3" fmla="*/ 139 h 78"/>
                <a:gd name="T4" fmla="*/ 0 w 72"/>
                <a:gd name="T5" fmla="*/ 68 h 78"/>
                <a:gd name="T6" fmla="*/ 12 w 72"/>
                <a:gd name="T7" fmla="*/ 68 h 78"/>
                <a:gd name="T8" fmla="*/ 12 w 72"/>
                <a:gd name="T9" fmla="*/ 23 h 78"/>
                <a:gd name="T10" fmla="*/ 29 w 72"/>
                <a:gd name="T11" fmla="*/ 0 h 78"/>
                <a:gd name="T12" fmla="*/ 47 w 72"/>
                <a:gd name="T13" fmla="*/ 0 h 78"/>
                <a:gd name="T14" fmla="*/ 75 w 72"/>
                <a:gd name="T15" fmla="*/ 0 h 78"/>
                <a:gd name="T16" fmla="*/ 75 w 72"/>
                <a:gd name="T17" fmla="*/ 0 h 78"/>
                <a:gd name="T18" fmla="*/ 95 w 72"/>
                <a:gd name="T19" fmla="*/ 0 h 78"/>
                <a:gd name="T20" fmla="*/ 88 w 72"/>
                <a:gd name="T21" fmla="*/ 23 h 78"/>
                <a:gd name="T22" fmla="*/ 82 w 72"/>
                <a:gd name="T23" fmla="*/ 89 h 78"/>
                <a:gd name="T24" fmla="*/ 95 w 72"/>
                <a:gd name="T25" fmla="*/ 181 h 78"/>
                <a:gd name="T26" fmla="*/ 82 w 72"/>
                <a:gd name="T27" fmla="*/ 270 h 78"/>
                <a:gd name="T28" fmla="*/ 63 w 72"/>
                <a:gd name="T29" fmla="*/ 246 h 78"/>
                <a:gd name="T30" fmla="*/ 47 w 72"/>
                <a:gd name="T31" fmla="*/ 246 h 78"/>
                <a:gd name="T32" fmla="*/ 47 w 72"/>
                <a:gd name="T33" fmla="*/ 292 h 78"/>
                <a:gd name="T34" fmla="*/ 35 w 72"/>
                <a:gd name="T35" fmla="*/ 292 h 78"/>
                <a:gd name="T36" fmla="*/ 29 w 72"/>
                <a:gd name="T37" fmla="*/ 228 h 78"/>
                <a:gd name="T38" fmla="*/ 12 w 72"/>
                <a:gd name="T39" fmla="*/ 181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13490" name="Freeform 196"/>
            <p:cNvSpPr>
              <a:spLocks noChangeAspect="1"/>
            </p:cNvSpPr>
            <p:nvPr/>
          </p:nvSpPr>
          <p:spPr bwMode="auto">
            <a:xfrm>
              <a:off x="1424" y="2369"/>
              <a:ext cx="19" cy="19"/>
            </a:xfrm>
            <a:custGeom>
              <a:avLst/>
              <a:gdLst>
                <a:gd name="T0" fmla="*/ 6 w 18"/>
                <a:gd name="T1" fmla="*/ 0 h 17"/>
                <a:gd name="T2" fmla="*/ 31 w 18"/>
                <a:gd name="T3" fmla="*/ 0 h 17"/>
                <a:gd name="T4" fmla="*/ 23 w 18"/>
                <a:gd name="T5" fmla="*/ 56 h 17"/>
                <a:gd name="T6" fmla="*/ 0 w 18"/>
                <a:gd name="T7" fmla="*/ 56 h 17"/>
                <a:gd name="T8" fmla="*/ 23 w 18"/>
                <a:gd name="T9" fmla="*/ 21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91" name="Freeform 197"/>
            <p:cNvSpPr>
              <a:spLocks noChangeAspect="1"/>
            </p:cNvSpPr>
            <p:nvPr/>
          </p:nvSpPr>
          <p:spPr bwMode="auto">
            <a:xfrm>
              <a:off x="1218" y="2342"/>
              <a:ext cx="242" cy="255"/>
            </a:xfrm>
            <a:custGeom>
              <a:avLst/>
              <a:gdLst>
                <a:gd name="T0" fmla="*/ 228 w 239"/>
                <a:gd name="T1" fmla="*/ 146 h 227"/>
                <a:gd name="T2" fmla="*/ 210 w 239"/>
                <a:gd name="T3" fmla="*/ 146 h 227"/>
                <a:gd name="T4" fmla="*/ 210 w 239"/>
                <a:gd name="T5" fmla="*/ 129 h 227"/>
                <a:gd name="T6" fmla="*/ 210 w 239"/>
                <a:gd name="T7" fmla="*/ 111 h 227"/>
                <a:gd name="T8" fmla="*/ 195 w 239"/>
                <a:gd name="T9" fmla="*/ 111 h 227"/>
                <a:gd name="T10" fmla="*/ 153 w 239"/>
                <a:gd name="T11" fmla="*/ 111 h 227"/>
                <a:gd name="T12" fmla="*/ 101 w 239"/>
                <a:gd name="T13" fmla="*/ 62 h 227"/>
                <a:gd name="T14" fmla="*/ 77 w 239"/>
                <a:gd name="T15" fmla="*/ 0 h 227"/>
                <a:gd name="T16" fmla="*/ 83 w 239"/>
                <a:gd name="T17" fmla="*/ 43 h 227"/>
                <a:gd name="T18" fmla="*/ 53 w 239"/>
                <a:gd name="T19" fmla="*/ 88 h 227"/>
                <a:gd name="T20" fmla="*/ 53 w 239"/>
                <a:gd name="T21" fmla="*/ 191 h 227"/>
                <a:gd name="T22" fmla="*/ 24 w 239"/>
                <a:gd name="T23" fmla="*/ 170 h 227"/>
                <a:gd name="T24" fmla="*/ 30 w 239"/>
                <a:gd name="T25" fmla="*/ 43 h 227"/>
                <a:gd name="T26" fmla="*/ 30 w 239"/>
                <a:gd name="T27" fmla="*/ 21 h 227"/>
                <a:gd name="T28" fmla="*/ 12 w 239"/>
                <a:gd name="T29" fmla="*/ 146 h 227"/>
                <a:gd name="T30" fmla="*/ 12 w 239"/>
                <a:gd name="T31" fmla="*/ 208 h 227"/>
                <a:gd name="T32" fmla="*/ 18 w 239"/>
                <a:gd name="T33" fmla="*/ 345 h 227"/>
                <a:gd name="T34" fmla="*/ 71 w 239"/>
                <a:gd name="T35" fmla="*/ 364 h 227"/>
                <a:gd name="T36" fmla="*/ 112 w 239"/>
                <a:gd name="T37" fmla="*/ 434 h 227"/>
                <a:gd name="T38" fmla="*/ 107 w 239"/>
                <a:gd name="T39" fmla="*/ 535 h 227"/>
                <a:gd name="T40" fmla="*/ 107 w 239"/>
                <a:gd name="T41" fmla="*/ 666 h 227"/>
                <a:gd name="T42" fmla="*/ 128 w 239"/>
                <a:gd name="T43" fmla="*/ 777 h 227"/>
                <a:gd name="T44" fmla="*/ 159 w 239"/>
                <a:gd name="T45" fmla="*/ 795 h 227"/>
                <a:gd name="T46" fmla="*/ 177 w 239"/>
                <a:gd name="T47" fmla="*/ 753 h 227"/>
                <a:gd name="T48" fmla="*/ 195 w 239"/>
                <a:gd name="T49" fmla="*/ 692 h 227"/>
                <a:gd name="T50" fmla="*/ 177 w 239"/>
                <a:gd name="T51" fmla="*/ 601 h 227"/>
                <a:gd name="T52" fmla="*/ 189 w 239"/>
                <a:gd name="T53" fmla="*/ 580 h 227"/>
                <a:gd name="T54" fmla="*/ 219 w 239"/>
                <a:gd name="T55" fmla="*/ 580 h 227"/>
                <a:gd name="T56" fmla="*/ 248 w 239"/>
                <a:gd name="T57" fmla="*/ 535 h 227"/>
                <a:gd name="T58" fmla="*/ 254 w 239"/>
                <a:gd name="T59" fmla="*/ 492 h 227"/>
                <a:gd name="T60" fmla="*/ 248 w 239"/>
                <a:gd name="T61" fmla="*/ 388 h 227"/>
                <a:gd name="T62" fmla="*/ 254 w 239"/>
                <a:gd name="T63" fmla="*/ 321 h 227"/>
                <a:gd name="T64" fmla="*/ 272 w 239"/>
                <a:gd name="T65" fmla="*/ 256 h 227"/>
                <a:gd name="T66" fmla="*/ 242 w 239"/>
                <a:gd name="T67" fmla="*/ 256 h 227"/>
                <a:gd name="T68" fmla="*/ 254 w 239"/>
                <a:gd name="T69" fmla="*/ 208 h 227"/>
                <a:gd name="T70" fmla="*/ 242 w 239"/>
                <a:gd name="T71" fmla="*/ 170 h 227"/>
                <a:gd name="T72" fmla="*/ 228 w 239"/>
                <a:gd name="T73" fmla="*/ 146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13492" name="Freeform 198"/>
            <p:cNvSpPr>
              <a:spLocks noChangeAspect="1"/>
            </p:cNvSpPr>
            <p:nvPr/>
          </p:nvSpPr>
          <p:spPr bwMode="auto">
            <a:xfrm>
              <a:off x="1382" y="2362"/>
              <a:ext cx="12" cy="7"/>
            </a:xfrm>
            <a:custGeom>
              <a:avLst/>
              <a:gdLst>
                <a:gd name="T0" fmla="*/ 12 w 12"/>
                <a:gd name="T1" fmla="*/ 34 h 6"/>
                <a:gd name="T2" fmla="*/ 12 w 12"/>
                <a:gd name="T3" fmla="*/ 34 h 6"/>
                <a:gd name="T4" fmla="*/ 0 w 12"/>
                <a:gd name="T5" fmla="*/ 0 h 6"/>
                <a:gd name="T6" fmla="*/ 12 w 12"/>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3493" name="Freeform 199"/>
            <p:cNvSpPr>
              <a:spLocks noChangeAspect="1"/>
            </p:cNvSpPr>
            <p:nvPr/>
          </p:nvSpPr>
          <p:spPr bwMode="auto">
            <a:xfrm>
              <a:off x="1041" y="2093"/>
              <a:ext cx="184" cy="73"/>
            </a:xfrm>
            <a:custGeom>
              <a:avLst/>
              <a:gdLst>
                <a:gd name="T0" fmla="*/ 159 w 180"/>
                <a:gd name="T1" fmla="*/ 91 h 66"/>
                <a:gd name="T2" fmla="*/ 159 w 180"/>
                <a:gd name="T3" fmla="*/ 91 h 66"/>
                <a:gd name="T4" fmla="*/ 138 w 180"/>
                <a:gd name="T5" fmla="*/ 55 h 66"/>
                <a:gd name="T6" fmla="*/ 120 w 180"/>
                <a:gd name="T7" fmla="*/ 34 h 66"/>
                <a:gd name="T8" fmla="*/ 100 w 180"/>
                <a:gd name="T9" fmla="*/ 19 h 66"/>
                <a:gd name="T10" fmla="*/ 86 w 180"/>
                <a:gd name="T11" fmla="*/ 0 h 66"/>
                <a:gd name="T12" fmla="*/ 74 w 180"/>
                <a:gd name="T13" fmla="*/ 0 h 66"/>
                <a:gd name="T14" fmla="*/ 53 w 180"/>
                <a:gd name="T15" fmla="*/ 19 h 66"/>
                <a:gd name="T16" fmla="*/ 18 w 180"/>
                <a:gd name="T17" fmla="*/ 34 h 66"/>
                <a:gd name="T18" fmla="*/ 12 w 180"/>
                <a:gd name="T19" fmla="*/ 74 h 66"/>
                <a:gd name="T20" fmla="*/ 0 w 180"/>
                <a:gd name="T21" fmla="*/ 91 h 66"/>
                <a:gd name="T22" fmla="*/ 6 w 180"/>
                <a:gd name="T23" fmla="*/ 74 h 66"/>
                <a:gd name="T24" fmla="*/ 35 w 180"/>
                <a:gd name="T25" fmla="*/ 55 h 66"/>
                <a:gd name="T26" fmla="*/ 47 w 180"/>
                <a:gd name="T27" fmla="*/ 34 h 66"/>
                <a:gd name="T28" fmla="*/ 74 w 180"/>
                <a:gd name="T29" fmla="*/ 34 h 66"/>
                <a:gd name="T30" fmla="*/ 59 w 180"/>
                <a:gd name="T31" fmla="*/ 55 h 66"/>
                <a:gd name="T32" fmla="*/ 86 w 180"/>
                <a:gd name="T33" fmla="*/ 55 h 66"/>
                <a:gd name="T34" fmla="*/ 94 w 180"/>
                <a:gd name="T35" fmla="*/ 74 h 66"/>
                <a:gd name="T36" fmla="*/ 100 w 180"/>
                <a:gd name="T37" fmla="*/ 74 h 66"/>
                <a:gd name="T38" fmla="*/ 129 w 180"/>
                <a:gd name="T39" fmla="*/ 91 h 66"/>
                <a:gd name="T40" fmla="*/ 138 w 180"/>
                <a:gd name="T41" fmla="*/ 126 h 66"/>
                <a:gd name="T42" fmla="*/ 167 w 180"/>
                <a:gd name="T43" fmla="*/ 166 h 66"/>
                <a:gd name="T44" fmla="*/ 153 w 180"/>
                <a:gd name="T45" fmla="*/ 204 h 66"/>
                <a:gd name="T46" fmla="*/ 175 w 180"/>
                <a:gd name="T47" fmla="*/ 204 h 66"/>
                <a:gd name="T48" fmla="*/ 199 w 180"/>
                <a:gd name="T49" fmla="*/ 204 h 66"/>
                <a:gd name="T50" fmla="*/ 214 w 180"/>
                <a:gd name="T51" fmla="*/ 184 h 66"/>
                <a:gd name="T52" fmla="*/ 229 w 180"/>
                <a:gd name="T53" fmla="*/ 184 h 66"/>
                <a:gd name="T54" fmla="*/ 214 w 180"/>
                <a:gd name="T55" fmla="*/ 166 h 66"/>
                <a:gd name="T56" fmla="*/ 199 w 180"/>
                <a:gd name="T57" fmla="*/ 145 h 66"/>
                <a:gd name="T58" fmla="*/ 199 w 180"/>
                <a:gd name="T59" fmla="*/ 126 h 66"/>
                <a:gd name="T60" fmla="*/ 183 w 180"/>
                <a:gd name="T61" fmla="*/ 111 h 66"/>
                <a:gd name="T62" fmla="*/ 167 w 180"/>
                <a:gd name="T63" fmla="*/ 91 h 66"/>
                <a:gd name="T64" fmla="*/ 159 w 180"/>
                <a:gd name="T65" fmla="*/ 91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990033"/>
            </a:solidFill>
            <a:ln w="9525">
              <a:solidFill>
                <a:srgbClr val="000000"/>
              </a:solidFill>
              <a:prstDash val="solid"/>
              <a:round/>
              <a:headEnd/>
              <a:tailEnd/>
            </a:ln>
          </p:spPr>
          <p:txBody>
            <a:bodyPr/>
            <a:lstStyle/>
            <a:p>
              <a:endParaRPr lang="en-US"/>
            </a:p>
          </p:txBody>
        </p:sp>
        <p:sp>
          <p:nvSpPr>
            <p:cNvPr id="13494" name="Freeform 200"/>
            <p:cNvSpPr>
              <a:spLocks noChangeAspect="1"/>
            </p:cNvSpPr>
            <p:nvPr/>
          </p:nvSpPr>
          <p:spPr bwMode="auto">
            <a:xfrm>
              <a:off x="1073" y="2119"/>
              <a:ext cx="11" cy="13"/>
            </a:xfrm>
            <a:custGeom>
              <a:avLst/>
              <a:gdLst>
                <a:gd name="T0" fmla="*/ 0 w 12"/>
                <a:gd name="T1" fmla="*/ 28 h 12"/>
                <a:gd name="T2" fmla="*/ 6 w 12"/>
                <a:gd name="T3" fmla="*/ 17 h 12"/>
                <a:gd name="T4" fmla="*/ 6 w 12"/>
                <a:gd name="T5" fmla="*/ 0 h 12"/>
                <a:gd name="T6" fmla="*/ 0 w 12"/>
                <a:gd name="T7" fmla="*/ 2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p>
          </p:txBody>
        </p:sp>
        <p:sp>
          <p:nvSpPr>
            <p:cNvPr id="13495" name="Freeform 201"/>
            <p:cNvSpPr>
              <a:spLocks noChangeAspect="1"/>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96" name="Freeform 202"/>
            <p:cNvSpPr>
              <a:spLocks noChangeAspect="1"/>
            </p:cNvSpPr>
            <p:nvPr/>
          </p:nvSpPr>
          <p:spPr bwMode="auto">
            <a:xfrm>
              <a:off x="1120" y="2166"/>
              <a:ext cx="7" cy="7"/>
            </a:xfrm>
            <a:custGeom>
              <a:avLst/>
              <a:gdLst>
                <a:gd name="T0" fmla="*/ 34 w 6"/>
                <a:gd name="T1" fmla="*/ 34 h 6"/>
                <a:gd name="T2" fmla="*/ 34 w 6"/>
                <a:gd name="T3" fmla="*/ 0 h 6"/>
                <a:gd name="T4" fmla="*/ 34 w 6"/>
                <a:gd name="T5" fmla="*/ 0 h 6"/>
                <a:gd name="T6" fmla="*/ 34 w 6"/>
                <a:gd name="T7" fmla="*/ 34 h 6"/>
                <a:gd name="T8" fmla="*/ 34 w 6"/>
                <a:gd name="T9" fmla="*/ 34 h 6"/>
                <a:gd name="T10" fmla="*/ 34 w 6"/>
                <a:gd name="T11" fmla="*/ 34 h 6"/>
                <a:gd name="T12" fmla="*/ 0 w 6"/>
                <a:gd name="T13" fmla="*/ 34 h 6"/>
                <a:gd name="T14" fmla="*/ 0 w 6"/>
                <a:gd name="T15" fmla="*/ 34 h 6"/>
                <a:gd name="T16" fmla="*/ 34 w 6"/>
                <a:gd name="T17" fmla="*/ 34 h 6"/>
                <a:gd name="T18" fmla="*/ 34 w 6"/>
                <a:gd name="T19" fmla="*/ 34 h 6"/>
                <a:gd name="T20" fmla="*/ 34 w 6"/>
                <a:gd name="T21" fmla="*/ 34 h 6"/>
                <a:gd name="T22" fmla="*/ 34 w 6"/>
                <a:gd name="T23" fmla="*/ 34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497" name="Freeform 203"/>
            <p:cNvSpPr>
              <a:spLocks noChangeAspect="1"/>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98" name="Freeform 204"/>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99" name="Freeform 205"/>
            <p:cNvSpPr>
              <a:spLocks noChangeAspect="1"/>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00" name="Oval 206"/>
            <p:cNvSpPr>
              <a:spLocks noChangeAspect="1"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01" name="Freeform 207"/>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02" name="Freeform 208"/>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03" name="Freeform 209"/>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04" name="Freeform 210"/>
            <p:cNvSpPr>
              <a:spLocks noChangeAspect="1"/>
            </p:cNvSpPr>
            <p:nvPr/>
          </p:nvSpPr>
          <p:spPr bwMode="auto">
            <a:xfrm>
              <a:off x="1261" y="2166"/>
              <a:ext cx="65" cy="54"/>
            </a:xfrm>
            <a:custGeom>
              <a:avLst/>
              <a:gdLst>
                <a:gd name="T0" fmla="*/ 6 w 65"/>
                <a:gd name="T1" fmla="*/ 23 h 48"/>
                <a:gd name="T2" fmla="*/ 6 w 65"/>
                <a:gd name="T3" fmla="*/ 68 h 48"/>
                <a:gd name="T4" fmla="*/ 0 w 65"/>
                <a:gd name="T5" fmla="*/ 88 h 48"/>
                <a:gd name="T6" fmla="*/ 0 w 65"/>
                <a:gd name="T7" fmla="*/ 133 h 48"/>
                <a:gd name="T8" fmla="*/ 6 w 65"/>
                <a:gd name="T9" fmla="*/ 179 h 48"/>
                <a:gd name="T10" fmla="*/ 12 w 65"/>
                <a:gd name="T11" fmla="*/ 133 h 48"/>
                <a:gd name="T12" fmla="*/ 24 w 65"/>
                <a:gd name="T13" fmla="*/ 111 h 48"/>
                <a:gd name="T14" fmla="*/ 30 w 65"/>
                <a:gd name="T15" fmla="*/ 111 h 48"/>
                <a:gd name="T16" fmla="*/ 54 w 65"/>
                <a:gd name="T17" fmla="*/ 111 h 48"/>
                <a:gd name="T18" fmla="*/ 65 w 65"/>
                <a:gd name="T19" fmla="*/ 88 h 48"/>
                <a:gd name="T20" fmla="*/ 42 w 65"/>
                <a:gd name="T21" fmla="*/ 68 h 48"/>
                <a:gd name="T22" fmla="*/ 48 w 65"/>
                <a:gd name="T23" fmla="*/ 47 h 48"/>
                <a:gd name="T24" fmla="*/ 36 w 65"/>
                <a:gd name="T25" fmla="*/ 23 h 48"/>
                <a:gd name="T26" fmla="*/ 12 w 65"/>
                <a:gd name="T27" fmla="*/ 0 h 48"/>
                <a:gd name="T28" fmla="*/ 6 w 65"/>
                <a:gd name="T29" fmla="*/ 23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05" name="Freeform 211"/>
            <p:cNvSpPr>
              <a:spLocks noChangeAspect="1"/>
            </p:cNvSpPr>
            <p:nvPr/>
          </p:nvSpPr>
          <p:spPr bwMode="auto">
            <a:xfrm>
              <a:off x="1218" y="2166"/>
              <a:ext cx="50" cy="40"/>
            </a:xfrm>
            <a:custGeom>
              <a:avLst/>
              <a:gdLst>
                <a:gd name="T0" fmla="*/ 75 w 48"/>
                <a:gd name="T1" fmla="*/ 20 h 36"/>
                <a:gd name="T2" fmla="*/ 75 w 48"/>
                <a:gd name="T3" fmla="*/ 57 h 36"/>
                <a:gd name="T4" fmla="*/ 66 w 48"/>
                <a:gd name="T5" fmla="*/ 78 h 36"/>
                <a:gd name="T6" fmla="*/ 66 w 48"/>
                <a:gd name="T7" fmla="*/ 112 h 36"/>
                <a:gd name="T8" fmla="*/ 6 w 48"/>
                <a:gd name="T9" fmla="*/ 112 h 36"/>
                <a:gd name="T10" fmla="*/ 0 w 48"/>
                <a:gd name="T11" fmla="*/ 97 h 36"/>
                <a:gd name="T12" fmla="*/ 6 w 48"/>
                <a:gd name="T13" fmla="*/ 78 h 36"/>
                <a:gd name="T14" fmla="*/ 35 w 48"/>
                <a:gd name="T15" fmla="*/ 78 h 36"/>
                <a:gd name="T16" fmla="*/ 58 w 48"/>
                <a:gd name="T17" fmla="*/ 97 h 36"/>
                <a:gd name="T18" fmla="*/ 46 w 48"/>
                <a:gd name="T19" fmla="*/ 37 h 36"/>
                <a:gd name="T20" fmla="*/ 35 w 48"/>
                <a:gd name="T21" fmla="*/ 20 h 36"/>
                <a:gd name="T22" fmla="*/ 29 w 48"/>
                <a:gd name="T23" fmla="*/ 0 h 36"/>
                <a:gd name="T24" fmla="*/ 58 w 48"/>
                <a:gd name="T25" fmla="*/ 20 h 36"/>
                <a:gd name="T26" fmla="*/ 75 w 48"/>
                <a:gd name="T27" fmla="*/ 2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3506" name="Freeform 212"/>
            <p:cNvSpPr>
              <a:spLocks noChangeAspect="1"/>
            </p:cNvSpPr>
            <p:nvPr/>
          </p:nvSpPr>
          <p:spPr bwMode="auto">
            <a:xfrm>
              <a:off x="1261" y="2119"/>
              <a:ext cx="7" cy="6"/>
            </a:xfrm>
            <a:custGeom>
              <a:avLst/>
              <a:gdLst>
                <a:gd name="T0" fmla="*/ 34 w 6"/>
                <a:gd name="T1" fmla="*/ 6 h 6"/>
                <a:gd name="T2" fmla="*/ 0 w 6"/>
                <a:gd name="T3" fmla="*/ 6 h 6"/>
                <a:gd name="T4" fmla="*/ 0 w 6"/>
                <a:gd name="T5" fmla="*/ 0 h 6"/>
                <a:gd name="T6" fmla="*/ 34 w 6"/>
                <a:gd name="T7" fmla="*/ 6 h 6"/>
                <a:gd name="T8" fmla="*/ 34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07" name="Rectangle 213"/>
            <p:cNvSpPr>
              <a:spLocks noChangeAspect="1" noChangeArrowheads="1"/>
            </p:cNvSpPr>
            <p:nvPr/>
          </p:nvSpPr>
          <p:spPr bwMode="auto">
            <a:xfrm>
              <a:off x="1273" y="2125"/>
              <a:ext cx="0" cy="0"/>
            </a:xfrm>
            <a:prstGeom prst="rect">
              <a:avLst/>
            </a:prstGeom>
            <a:blipFill dpi="0" rotWithShape="0">
              <a:blip r:embed="rId3"/>
              <a:srcRect/>
              <a:tile tx="0" ty="0" sx="100000" sy="100000" flip="none" algn="tl"/>
            </a:blip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08" name="Freeform 214"/>
            <p:cNvSpPr>
              <a:spLocks noChangeAspect="1"/>
            </p:cNvSpPr>
            <p:nvPr/>
          </p:nvSpPr>
          <p:spPr bwMode="auto">
            <a:xfrm>
              <a:off x="1443" y="2294"/>
              <a:ext cx="5" cy="14"/>
            </a:xfrm>
            <a:custGeom>
              <a:avLst/>
              <a:gdLst>
                <a:gd name="T0" fmla="*/ 3 w 6"/>
                <a:gd name="T1" fmla="*/ 65 h 12"/>
                <a:gd name="T2" fmla="*/ 0 w 6"/>
                <a:gd name="T3" fmla="*/ 34 h 12"/>
                <a:gd name="T4" fmla="*/ 3 w 6"/>
                <a:gd name="T5" fmla="*/ 0 h 12"/>
                <a:gd name="T6" fmla="*/ 3 w 6"/>
                <a:gd name="T7" fmla="*/ 6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509" name="Freeform 215"/>
            <p:cNvSpPr>
              <a:spLocks noChangeAspect="1"/>
            </p:cNvSpPr>
            <p:nvPr/>
          </p:nvSpPr>
          <p:spPr bwMode="auto">
            <a:xfrm>
              <a:off x="1000" y="2362"/>
              <a:ext cx="61" cy="73"/>
            </a:xfrm>
            <a:custGeom>
              <a:avLst/>
              <a:gdLst>
                <a:gd name="T0" fmla="*/ 12 w 60"/>
                <a:gd name="T1" fmla="*/ 106 h 65"/>
                <a:gd name="T2" fmla="*/ 0 w 60"/>
                <a:gd name="T3" fmla="*/ 62 h 65"/>
                <a:gd name="T4" fmla="*/ 0 w 60"/>
                <a:gd name="T5" fmla="*/ 21 h 65"/>
                <a:gd name="T6" fmla="*/ 0 w 60"/>
                <a:gd name="T7" fmla="*/ 21 h 65"/>
                <a:gd name="T8" fmla="*/ 6 w 60"/>
                <a:gd name="T9" fmla="*/ 0 h 65"/>
                <a:gd name="T10" fmla="*/ 41 w 60"/>
                <a:gd name="T11" fmla="*/ 21 h 65"/>
                <a:gd name="T12" fmla="*/ 53 w 60"/>
                <a:gd name="T13" fmla="*/ 21 h 65"/>
                <a:gd name="T14" fmla="*/ 59 w 60"/>
                <a:gd name="T15" fmla="*/ 62 h 65"/>
                <a:gd name="T16" fmla="*/ 71 w 60"/>
                <a:gd name="T17" fmla="*/ 106 h 65"/>
                <a:gd name="T18" fmla="*/ 65 w 60"/>
                <a:gd name="T19" fmla="*/ 126 h 65"/>
                <a:gd name="T20" fmla="*/ 65 w 60"/>
                <a:gd name="T21" fmla="*/ 168 h 65"/>
                <a:gd name="T22" fmla="*/ 59 w 60"/>
                <a:gd name="T23" fmla="*/ 232 h 65"/>
                <a:gd name="T24" fmla="*/ 53 w 60"/>
                <a:gd name="T25" fmla="*/ 168 h 65"/>
                <a:gd name="T26" fmla="*/ 53 w 60"/>
                <a:gd name="T27" fmla="*/ 189 h 65"/>
                <a:gd name="T28" fmla="*/ 47 w 60"/>
                <a:gd name="T29" fmla="*/ 168 h 65"/>
                <a:gd name="T30" fmla="*/ 47 w 60"/>
                <a:gd name="T31" fmla="*/ 126 h 65"/>
                <a:gd name="T32" fmla="*/ 24 w 60"/>
                <a:gd name="T33" fmla="*/ 106 h 65"/>
                <a:gd name="T34" fmla="*/ 12 w 60"/>
                <a:gd name="T35" fmla="*/ 62 h 65"/>
                <a:gd name="T36" fmla="*/ 18 w 60"/>
                <a:gd name="T37" fmla="*/ 106 h 65"/>
                <a:gd name="T38" fmla="*/ 12 w 60"/>
                <a:gd name="T39" fmla="*/ 106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13510" name="Freeform 216"/>
            <p:cNvSpPr>
              <a:spLocks noChangeAspect="1"/>
            </p:cNvSpPr>
            <p:nvPr/>
          </p:nvSpPr>
          <p:spPr bwMode="auto">
            <a:xfrm>
              <a:off x="1285" y="2328"/>
              <a:ext cx="1" cy="7"/>
            </a:xfrm>
            <a:custGeom>
              <a:avLst/>
              <a:gdLst>
                <a:gd name="T0" fmla="*/ 0 w 1"/>
                <a:gd name="T1" fmla="*/ 0 h 6"/>
                <a:gd name="T2" fmla="*/ 0 w 1"/>
                <a:gd name="T3" fmla="*/ 0 h 6"/>
                <a:gd name="T4" fmla="*/ 0 w 1"/>
                <a:gd name="T5" fmla="*/ 34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11" name="Freeform 217"/>
            <p:cNvSpPr>
              <a:spLocks noChangeAspect="1"/>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12" name="Freeform 218"/>
            <p:cNvSpPr>
              <a:spLocks noChangeAspect="1"/>
            </p:cNvSpPr>
            <p:nvPr/>
          </p:nvSpPr>
          <p:spPr bwMode="auto">
            <a:xfrm>
              <a:off x="1443" y="2261"/>
              <a:ext cx="2" cy="13"/>
            </a:xfrm>
            <a:custGeom>
              <a:avLst/>
              <a:gdLst>
                <a:gd name="T0" fmla="*/ 0 w 2"/>
                <a:gd name="T1" fmla="*/ 17 h 12"/>
                <a:gd name="T2" fmla="*/ 0 w 2"/>
                <a:gd name="T3" fmla="*/ 28 h 12"/>
                <a:gd name="T4" fmla="*/ 0 w 2"/>
                <a:gd name="T5" fmla="*/ 0 h 12"/>
                <a:gd name="T6" fmla="*/ 0 w 2"/>
                <a:gd name="T7" fmla="*/ 0 h 12"/>
                <a:gd name="T8" fmla="*/ 0 w 2"/>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513" name="Freeform 219"/>
            <p:cNvSpPr>
              <a:spLocks noChangeAspect="1"/>
            </p:cNvSpPr>
            <p:nvPr/>
          </p:nvSpPr>
          <p:spPr bwMode="auto">
            <a:xfrm>
              <a:off x="933" y="2288"/>
              <a:ext cx="38" cy="27"/>
            </a:xfrm>
            <a:custGeom>
              <a:avLst/>
              <a:gdLst>
                <a:gd name="T0" fmla="*/ 64 w 36"/>
                <a:gd name="T1" fmla="*/ 88 h 24"/>
                <a:gd name="T2" fmla="*/ 55 w 36"/>
                <a:gd name="T3" fmla="*/ 88 h 24"/>
                <a:gd name="T4" fmla="*/ 43 w 36"/>
                <a:gd name="T5" fmla="*/ 88 h 24"/>
                <a:gd name="T6" fmla="*/ 23 w 36"/>
                <a:gd name="T7" fmla="*/ 68 h 24"/>
                <a:gd name="T8" fmla="*/ 0 w 36"/>
                <a:gd name="T9" fmla="*/ 47 h 24"/>
                <a:gd name="T10" fmla="*/ 23 w 36"/>
                <a:gd name="T11" fmla="*/ 0 h 24"/>
                <a:gd name="T12" fmla="*/ 43 w 36"/>
                <a:gd name="T13" fmla="*/ 47 h 24"/>
                <a:gd name="T14" fmla="*/ 64 w 36"/>
                <a:gd name="T15" fmla="*/ 47 h 24"/>
                <a:gd name="T16" fmla="*/ 64 w 36"/>
                <a:gd name="T17" fmla="*/ 8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13514" name="Freeform 220"/>
            <p:cNvSpPr>
              <a:spLocks noChangeAspect="1"/>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15" name="Freeform 221"/>
            <p:cNvSpPr>
              <a:spLocks noChangeAspect="1"/>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16" name="Freeform 222"/>
            <p:cNvSpPr>
              <a:spLocks noChangeAspect="1"/>
            </p:cNvSpPr>
            <p:nvPr/>
          </p:nvSpPr>
          <p:spPr bwMode="auto">
            <a:xfrm>
              <a:off x="946" y="2254"/>
              <a:ext cx="108" cy="67"/>
            </a:xfrm>
            <a:custGeom>
              <a:avLst/>
              <a:gdLst>
                <a:gd name="T0" fmla="*/ 70 w 107"/>
                <a:gd name="T1" fmla="*/ 143 h 60"/>
                <a:gd name="T2" fmla="*/ 53 w 107"/>
                <a:gd name="T3" fmla="*/ 143 h 60"/>
                <a:gd name="T4" fmla="*/ 42 w 107"/>
                <a:gd name="T5" fmla="*/ 163 h 60"/>
                <a:gd name="T6" fmla="*/ 36 w 107"/>
                <a:gd name="T7" fmla="*/ 203 h 60"/>
                <a:gd name="T8" fmla="*/ 36 w 107"/>
                <a:gd name="T9" fmla="*/ 203 h 60"/>
                <a:gd name="T10" fmla="*/ 30 w 107"/>
                <a:gd name="T11" fmla="*/ 182 h 60"/>
                <a:gd name="T12" fmla="*/ 24 w 107"/>
                <a:gd name="T13" fmla="*/ 182 h 60"/>
                <a:gd name="T14" fmla="*/ 24 w 107"/>
                <a:gd name="T15" fmla="*/ 143 h 60"/>
                <a:gd name="T16" fmla="*/ 12 w 107"/>
                <a:gd name="T17" fmla="*/ 143 h 60"/>
                <a:gd name="T18" fmla="*/ 0 w 107"/>
                <a:gd name="T19" fmla="*/ 103 h 60"/>
                <a:gd name="T20" fmla="*/ 12 w 107"/>
                <a:gd name="T21" fmla="*/ 40 h 60"/>
                <a:gd name="T22" fmla="*/ 24 w 107"/>
                <a:gd name="T23" fmla="*/ 21 h 60"/>
                <a:gd name="T24" fmla="*/ 24 w 107"/>
                <a:gd name="T25" fmla="*/ 21 h 60"/>
                <a:gd name="T26" fmla="*/ 70 w 107"/>
                <a:gd name="T27" fmla="*/ 0 h 60"/>
                <a:gd name="T28" fmla="*/ 82 w 107"/>
                <a:gd name="T29" fmla="*/ 0 h 60"/>
                <a:gd name="T30" fmla="*/ 94 w 107"/>
                <a:gd name="T31" fmla="*/ 0 h 60"/>
                <a:gd name="T32" fmla="*/ 106 w 107"/>
                <a:gd name="T33" fmla="*/ 40 h 60"/>
                <a:gd name="T34" fmla="*/ 106 w 107"/>
                <a:gd name="T35" fmla="*/ 40 h 60"/>
                <a:gd name="T36" fmla="*/ 106 w 107"/>
                <a:gd name="T37" fmla="*/ 40 h 60"/>
                <a:gd name="T38" fmla="*/ 112 w 107"/>
                <a:gd name="T39" fmla="*/ 40 h 60"/>
                <a:gd name="T40" fmla="*/ 118 w 107"/>
                <a:gd name="T41" fmla="*/ 61 h 60"/>
                <a:gd name="T42" fmla="*/ 94 w 107"/>
                <a:gd name="T43" fmla="*/ 82 h 60"/>
                <a:gd name="T44" fmla="*/ 70 w 107"/>
                <a:gd name="T45" fmla="*/ 143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13517" name="Freeform 223"/>
            <p:cNvSpPr>
              <a:spLocks noChangeAspect="1"/>
            </p:cNvSpPr>
            <p:nvPr/>
          </p:nvSpPr>
          <p:spPr bwMode="auto">
            <a:xfrm>
              <a:off x="1443" y="2281"/>
              <a:ext cx="5" cy="7"/>
            </a:xfrm>
            <a:custGeom>
              <a:avLst/>
              <a:gdLst>
                <a:gd name="T0" fmla="*/ 3 w 6"/>
                <a:gd name="T1" fmla="*/ 34 h 6"/>
                <a:gd name="T2" fmla="*/ 0 w 6"/>
                <a:gd name="T3" fmla="*/ 0 h 6"/>
                <a:gd name="T4" fmla="*/ 3 w 6"/>
                <a:gd name="T5" fmla="*/ 34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18" name="Freeform 224"/>
            <p:cNvSpPr>
              <a:spLocks noChangeAspect="1"/>
            </p:cNvSpPr>
            <p:nvPr/>
          </p:nvSpPr>
          <p:spPr bwMode="auto">
            <a:xfrm>
              <a:off x="976" y="2274"/>
              <a:ext cx="78" cy="95"/>
            </a:xfrm>
            <a:custGeom>
              <a:avLst/>
              <a:gdLst>
                <a:gd name="T0" fmla="*/ 29 w 77"/>
                <a:gd name="T1" fmla="*/ 96 h 84"/>
                <a:gd name="T2" fmla="*/ 23 w 77"/>
                <a:gd name="T3" fmla="*/ 96 h 84"/>
                <a:gd name="T4" fmla="*/ 12 w 77"/>
                <a:gd name="T5" fmla="*/ 114 h 84"/>
                <a:gd name="T6" fmla="*/ 6 w 77"/>
                <a:gd name="T7" fmla="*/ 164 h 84"/>
                <a:gd name="T8" fmla="*/ 6 w 77"/>
                <a:gd name="T9" fmla="*/ 164 h 84"/>
                <a:gd name="T10" fmla="*/ 0 w 77"/>
                <a:gd name="T11" fmla="*/ 164 h 84"/>
                <a:gd name="T12" fmla="*/ 12 w 77"/>
                <a:gd name="T13" fmla="*/ 234 h 84"/>
                <a:gd name="T14" fmla="*/ 29 w 77"/>
                <a:gd name="T15" fmla="*/ 302 h 84"/>
                <a:gd name="T16" fmla="*/ 64 w 77"/>
                <a:gd name="T17" fmla="*/ 323 h 84"/>
                <a:gd name="T18" fmla="*/ 76 w 77"/>
                <a:gd name="T19" fmla="*/ 323 h 84"/>
                <a:gd name="T20" fmla="*/ 76 w 77"/>
                <a:gd name="T21" fmla="*/ 277 h 84"/>
                <a:gd name="T22" fmla="*/ 76 w 77"/>
                <a:gd name="T23" fmla="*/ 234 h 84"/>
                <a:gd name="T24" fmla="*/ 76 w 77"/>
                <a:gd name="T25" fmla="*/ 185 h 84"/>
                <a:gd name="T26" fmla="*/ 82 w 77"/>
                <a:gd name="T27" fmla="*/ 209 h 84"/>
                <a:gd name="T28" fmla="*/ 82 w 77"/>
                <a:gd name="T29" fmla="*/ 140 h 84"/>
                <a:gd name="T30" fmla="*/ 88 w 77"/>
                <a:gd name="T31" fmla="*/ 69 h 84"/>
                <a:gd name="T32" fmla="*/ 88 w 77"/>
                <a:gd name="T33" fmla="*/ 23 h 84"/>
                <a:gd name="T34" fmla="*/ 88 w 77"/>
                <a:gd name="T35" fmla="*/ 0 h 84"/>
                <a:gd name="T36" fmla="*/ 64 w 77"/>
                <a:gd name="T37" fmla="*/ 23 h 84"/>
                <a:gd name="T38" fmla="*/ 29 w 77"/>
                <a:gd name="T39" fmla="*/ 96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13519" name="Rectangle 225"/>
            <p:cNvSpPr>
              <a:spLocks noChangeAspect="1"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20" name="Rectangle 226"/>
            <p:cNvSpPr>
              <a:spLocks noChangeAspect="1" noChangeArrowheads="1"/>
            </p:cNvSpPr>
            <p:nvPr/>
          </p:nvSpPr>
          <p:spPr bwMode="auto">
            <a:xfrm>
              <a:off x="1424" y="2227"/>
              <a:ext cx="0" cy="0"/>
            </a:xfrm>
            <a:prstGeom prst="rect">
              <a:avLst/>
            </a:prstGeom>
            <a:blipFill dpi="0" rotWithShape="0">
              <a:blip r:embed="rId3"/>
              <a:srcRect/>
              <a:tile tx="0" ty="0" sx="100000" sy="100000" flip="none" algn="tl"/>
            </a:blip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21" name="Freeform 227"/>
            <p:cNvSpPr>
              <a:spLocks noChangeAspect="1"/>
            </p:cNvSpPr>
            <p:nvPr/>
          </p:nvSpPr>
          <p:spPr bwMode="auto">
            <a:xfrm>
              <a:off x="1418" y="2220"/>
              <a:ext cx="6" cy="7"/>
            </a:xfrm>
            <a:custGeom>
              <a:avLst/>
              <a:gdLst>
                <a:gd name="T0" fmla="*/ 6 w 6"/>
                <a:gd name="T1" fmla="*/ 34 h 6"/>
                <a:gd name="T2" fmla="*/ 0 w 6"/>
                <a:gd name="T3" fmla="*/ 0 h 6"/>
                <a:gd name="T4" fmla="*/ 6 w 6"/>
                <a:gd name="T5" fmla="*/ 34 h 6"/>
                <a:gd name="T6" fmla="*/ 6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22" name="Freeform 228"/>
            <p:cNvSpPr>
              <a:spLocks noChangeAspect="1"/>
            </p:cNvSpPr>
            <p:nvPr/>
          </p:nvSpPr>
          <p:spPr bwMode="auto">
            <a:xfrm>
              <a:off x="1437" y="2247"/>
              <a:ext cx="6" cy="7"/>
            </a:xfrm>
            <a:custGeom>
              <a:avLst/>
              <a:gdLst>
                <a:gd name="T0" fmla="*/ 0 w 6"/>
                <a:gd name="T1" fmla="*/ 0 h 6"/>
                <a:gd name="T2" fmla="*/ 6 w 6"/>
                <a:gd name="T3" fmla="*/ 0 h 6"/>
                <a:gd name="T4" fmla="*/ 0 w 6"/>
                <a:gd name="T5" fmla="*/ 34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23" name="Freeform 229"/>
            <p:cNvSpPr>
              <a:spLocks noChangeAspect="1"/>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24" name="Freeform 230"/>
            <p:cNvSpPr>
              <a:spLocks noChangeAspect="1"/>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13525" name="Freeform 231"/>
            <p:cNvSpPr>
              <a:spLocks noChangeAspect="1"/>
            </p:cNvSpPr>
            <p:nvPr/>
          </p:nvSpPr>
          <p:spPr bwMode="auto">
            <a:xfrm>
              <a:off x="1437" y="2213"/>
              <a:ext cx="1" cy="7"/>
            </a:xfrm>
            <a:custGeom>
              <a:avLst/>
              <a:gdLst>
                <a:gd name="T0" fmla="*/ 0 w 1"/>
                <a:gd name="T1" fmla="*/ 34 h 6"/>
                <a:gd name="T2" fmla="*/ 0 w 1"/>
                <a:gd name="T3" fmla="*/ 34 h 6"/>
                <a:gd name="T4" fmla="*/ 0 w 1"/>
                <a:gd name="T5" fmla="*/ 0 h 6"/>
                <a:gd name="T6" fmla="*/ 0 w 1"/>
                <a:gd name="T7" fmla="*/ 0 h 6"/>
                <a:gd name="T8" fmla="*/ 0 w 1"/>
                <a:gd name="T9" fmla="*/ 0 h 6"/>
                <a:gd name="T10" fmla="*/ 0 w 1"/>
                <a:gd name="T11" fmla="*/ 34 h 6"/>
                <a:gd name="T12" fmla="*/ 0 w 1"/>
                <a:gd name="T13" fmla="*/ 34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p>
          </p:txBody>
        </p:sp>
        <p:sp>
          <p:nvSpPr>
            <p:cNvPr id="13526" name="Freeform 232"/>
            <p:cNvSpPr>
              <a:spLocks noChangeAspect="1"/>
            </p:cNvSpPr>
            <p:nvPr/>
          </p:nvSpPr>
          <p:spPr bwMode="auto">
            <a:xfrm>
              <a:off x="953" y="2200"/>
              <a:ext cx="23" cy="54"/>
            </a:xfrm>
            <a:custGeom>
              <a:avLst/>
              <a:gdLst>
                <a:gd name="T0" fmla="*/ 12 w 24"/>
                <a:gd name="T1" fmla="*/ 158 h 48"/>
                <a:gd name="T2" fmla="*/ 6 w 24"/>
                <a:gd name="T3" fmla="*/ 179 h 48"/>
                <a:gd name="T4" fmla="*/ 0 w 24"/>
                <a:gd name="T5" fmla="*/ 179 h 48"/>
                <a:gd name="T6" fmla="*/ 0 w 24"/>
                <a:gd name="T7" fmla="*/ 111 h 48"/>
                <a:gd name="T8" fmla="*/ 6 w 24"/>
                <a:gd name="T9" fmla="*/ 47 h 48"/>
                <a:gd name="T10" fmla="*/ 13 w 24"/>
                <a:gd name="T11" fmla="*/ 0 h 48"/>
                <a:gd name="T12" fmla="*/ 13 w 24"/>
                <a:gd name="T13" fmla="*/ 0 h 48"/>
                <a:gd name="T14" fmla="*/ 12 w 24"/>
                <a:gd name="T15" fmla="*/ 68 h 48"/>
                <a:gd name="T16" fmla="*/ 12 w 24"/>
                <a:gd name="T17" fmla="*/ 15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13527" name="Freeform 233"/>
            <p:cNvSpPr>
              <a:spLocks noChangeAspect="1"/>
            </p:cNvSpPr>
            <p:nvPr/>
          </p:nvSpPr>
          <p:spPr bwMode="auto">
            <a:xfrm>
              <a:off x="897" y="2213"/>
              <a:ext cx="74" cy="88"/>
            </a:xfrm>
            <a:custGeom>
              <a:avLst/>
              <a:gdLst>
                <a:gd name="T0" fmla="*/ 6 w 72"/>
                <a:gd name="T1" fmla="*/ 270 h 78"/>
                <a:gd name="T2" fmla="*/ 0 w 72"/>
                <a:gd name="T3" fmla="*/ 246 h 78"/>
                <a:gd name="T4" fmla="*/ 0 w 72"/>
                <a:gd name="T5" fmla="*/ 181 h 78"/>
                <a:gd name="T6" fmla="*/ 12 w 72"/>
                <a:gd name="T7" fmla="*/ 139 h 78"/>
                <a:gd name="T8" fmla="*/ 47 w 72"/>
                <a:gd name="T9" fmla="*/ 113 h 78"/>
                <a:gd name="T10" fmla="*/ 29 w 72"/>
                <a:gd name="T11" fmla="*/ 47 h 78"/>
                <a:gd name="T12" fmla="*/ 35 w 72"/>
                <a:gd name="T13" fmla="*/ 47 h 78"/>
                <a:gd name="T14" fmla="*/ 41 w 72"/>
                <a:gd name="T15" fmla="*/ 0 h 78"/>
                <a:gd name="T16" fmla="*/ 82 w 72"/>
                <a:gd name="T17" fmla="*/ 0 h 78"/>
                <a:gd name="T18" fmla="*/ 75 w 72"/>
                <a:gd name="T19" fmla="*/ 68 h 78"/>
                <a:gd name="T20" fmla="*/ 75 w 72"/>
                <a:gd name="T21" fmla="*/ 139 h 78"/>
                <a:gd name="T22" fmla="*/ 82 w 72"/>
                <a:gd name="T23" fmla="*/ 139 h 78"/>
                <a:gd name="T24" fmla="*/ 88 w 72"/>
                <a:gd name="T25" fmla="*/ 139 h 78"/>
                <a:gd name="T26" fmla="*/ 95 w 72"/>
                <a:gd name="T27" fmla="*/ 159 h 78"/>
                <a:gd name="T28" fmla="*/ 82 w 72"/>
                <a:gd name="T29" fmla="*/ 181 h 78"/>
                <a:gd name="T30" fmla="*/ 63 w 72"/>
                <a:gd name="T31" fmla="*/ 246 h 78"/>
                <a:gd name="T32" fmla="*/ 47 w 72"/>
                <a:gd name="T33" fmla="*/ 292 h 78"/>
                <a:gd name="T34" fmla="*/ 6 w 72"/>
                <a:gd name="T35" fmla="*/ 27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13528" name="Freeform 234"/>
            <p:cNvSpPr>
              <a:spLocks noChangeAspect="1"/>
            </p:cNvSpPr>
            <p:nvPr/>
          </p:nvSpPr>
          <p:spPr bwMode="auto">
            <a:xfrm>
              <a:off x="1146" y="2200"/>
              <a:ext cx="42" cy="14"/>
            </a:xfrm>
            <a:custGeom>
              <a:avLst/>
              <a:gdLst>
                <a:gd name="T0" fmla="*/ 18 w 42"/>
                <a:gd name="T1" fmla="*/ 0 h 12"/>
                <a:gd name="T2" fmla="*/ 0 w 42"/>
                <a:gd name="T3" fmla="*/ 34 h 12"/>
                <a:gd name="T4" fmla="*/ 24 w 42"/>
                <a:gd name="T5" fmla="*/ 65 h 12"/>
                <a:gd name="T6" fmla="*/ 42 w 42"/>
                <a:gd name="T7" fmla="*/ 65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3529" name="Freeform 235"/>
            <p:cNvSpPr>
              <a:spLocks noChangeAspect="1"/>
            </p:cNvSpPr>
            <p:nvPr/>
          </p:nvSpPr>
          <p:spPr bwMode="auto">
            <a:xfrm>
              <a:off x="1346" y="2200"/>
              <a:ext cx="24" cy="7"/>
            </a:xfrm>
            <a:custGeom>
              <a:avLst/>
              <a:gdLst>
                <a:gd name="T0" fmla="*/ 24 w 24"/>
                <a:gd name="T1" fmla="*/ 34 h 6"/>
                <a:gd name="T2" fmla="*/ 24 w 24"/>
                <a:gd name="T3" fmla="*/ 34 h 6"/>
                <a:gd name="T4" fmla="*/ 6 w 24"/>
                <a:gd name="T5" fmla="*/ 34 h 6"/>
                <a:gd name="T6" fmla="*/ 0 w 24"/>
                <a:gd name="T7" fmla="*/ 34 h 6"/>
                <a:gd name="T8" fmla="*/ 0 w 24"/>
                <a:gd name="T9" fmla="*/ 0 h 6"/>
                <a:gd name="T10" fmla="*/ 24 w 24"/>
                <a:gd name="T11" fmla="*/ 3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3530" name="Freeform 236"/>
            <p:cNvSpPr>
              <a:spLocks noChangeAspect="1"/>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31" name="Freeform 237"/>
            <p:cNvSpPr>
              <a:spLocks noChangeAspect="1"/>
            </p:cNvSpPr>
            <p:nvPr/>
          </p:nvSpPr>
          <p:spPr bwMode="auto">
            <a:xfrm>
              <a:off x="540" y="1885"/>
              <a:ext cx="467" cy="403"/>
            </a:xfrm>
            <a:custGeom>
              <a:avLst/>
              <a:gdLst>
                <a:gd name="T0" fmla="*/ 77 w 460"/>
                <a:gd name="T1" fmla="*/ 679 h 359"/>
                <a:gd name="T2" fmla="*/ 53 w 460"/>
                <a:gd name="T3" fmla="*/ 553 h 359"/>
                <a:gd name="T4" fmla="*/ 47 w 460"/>
                <a:gd name="T5" fmla="*/ 443 h 359"/>
                <a:gd name="T6" fmla="*/ 18 w 460"/>
                <a:gd name="T7" fmla="*/ 405 h 359"/>
                <a:gd name="T8" fmla="*/ 18 w 460"/>
                <a:gd name="T9" fmla="*/ 342 h 359"/>
                <a:gd name="T10" fmla="*/ 12 w 460"/>
                <a:gd name="T11" fmla="*/ 212 h 359"/>
                <a:gd name="T12" fmla="*/ 0 w 460"/>
                <a:gd name="T13" fmla="*/ 0 h 359"/>
                <a:gd name="T14" fmla="*/ 65 w 460"/>
                <a:gd name="T15" fmla="*/ 21 h 359"/>
                <a:gd name="T16" fmla="*/ 103 w 460"/>
                <a:gd name="T17" fmla="*/ 85 h 359"/>
                <a:gd name="T18" fmla="*/ 165 w 460"/>
                <a:gd name="T19" fmla="*/ 43 h 359"/>
                <a:gd name="T20" fmla="*/ 218 w 460"/>
                <a:gd name="T21" fmla="*/ 129 h 359"/>
                <a:gd name="T22" fmla="*/ 238 w 460"/>
                <a:gd name="T23" fmla="*/ 212 h 359"/>
                <a:gd name="T24" fmla="*/ 262 w 460"/>
                <a:gd name="T25" fmla="*/ 192 h 359"/>
                <a:gd name="T26" fmla="*/ 295 w 460"/>
                <a:gd name="T27" fmla="*/ 280 h 359"/>
                <a:gd name="T28" fmla="*/ 317 w 460"/>
                <a:gd name="T29" fmla="*/ 424 h 359"/>
                <a:gd name="T30" fmla="*/ 354 w 460"/>
                <a:gd name="T31" fmla="*/ 466 h 359"/>
                <a:gd name="T32" fmla="*/ 332 w 460"/>
                <a:gd name="T33" fmla="*/ 659 h 359"/>
                <a:gd name="T34" fmla="*/ 332 w 460"/>
                <a:gd name="T35" fmla="*/ 810 h 359"/>
                <a:gd name="T36" fmla="*/ 347 w 460"/>
                <a:gd name="T37" fmla="*/ 915 h 359"/>
                <a:gd name="T38" fmla="*/ 354 w 460"/>
                <a:gd name="T39" fmla="*/ 984 h 359"/>
                <a:gd name="T40" fmla="*/ 395 w 460"/>
                <a:gd name="T41" fmla="*/ 1001 h 359"/>
                <a:gd name="T42" fmla="*/ 431 w 460"/>
                <a:gd name="T43" fmla="*/ 984 h 359"/>
                <a:gd name="T44" fmla="*/ 445 w 460"/>
                <a:gd name="T45" fmla="*/ 984 h 359"/>
                <a:gd name="T46" fmla="*/ 459 w 460"/>
                <a:gd name="T47" fmla="*/ 915 h 359"/>
                <a:gd name="T48" fmla="*/ 494 w 460"/>
                <a:gd name="T49" fmla="*/ 786 h 359"/>
                <a:gd name="T50" fmla="*/ 536 w 460"/>
                <a:gd name="T51" fmla="*/ 786 h 359"/>
                <a:gd name="T52" fmla="*/ 543 w 460"/>
                <a:gd name="T53" fmla="*/ 810 h 359"/>
                <a:gd name="T54" fmla="*/ 523 w 460"/>
                <a:gd name="T55" fmla="*/ 915 h 359"/>
                <a:gd name="T56" fmla="*/ 523 w 460"/>
                <a:gd name="T57" fmla="*/ 936 h 359"/>
                <a:gd name="T58" fmla="*/ 510 w 460"/>
                <a:gd name="T59" fmla="*/ 984 h 359"/>
                <a:gd name="T60" fmla="*/ 487 w 460"/>
                <a:gd name="T61" fmla="*/ 1046 h 359"/>
                <a:gd name="T62" fmla="*/ 445 w 460"/>
                <a:gd name="T63" fmla="*/ 1088 h 359"/>
                <a:gd name="T64" fmla="*/ 459 w 460"/>
                <a:gd name="T65" fmla="*/ 1153 h 359"/>
                <a:gd name="T66" fmla="*/ 417 w 460"/>
                <a:gd name="T67" fmla="*/ 1219 h 359"/>
                <a:gd name="T68" fmla="*/ 395 w 460"/>
                <a:gd name="T69" fmla="*/ 1219 h 359"/>
                <a:gd name="T70" fmla="*/ 381 w 460"/>
                <a:gd name="T71" fmla="*/ 1174 h 359"/>
                <a:gd name="T72" fmla="*/ 360 w 460"/>
                <a:gd name="T73" fmla="*/ 1153 h 359"/>
                <a:gd name="T74" fmla="*/ 347 w 460"/>
                <a:gd name="T75" fmla="*/ 1174 h 359"/>
                <a:gd name="T76" fmla="*/ 283 w 460"/>
                <a:gd name="T77" fmla="*/ 1132 h 359"/>
                <a:gd name="T78" fmla="*/ 230 w 460"/>
                <a:gd name="T79" fmla="*/ 1065 h 359"/>
                <a:gd name="T80" fmla="*/ 192 w 460"/>
                <a:gd name="T81" fmla="*/ 984 h 359"/>
                <a:gd name="T82" fmla="*/ 159 w 460"/>
                <a:gd name="T83" fmla="*/ 898 h 359"/>
                <a:gd name="T84" fmla="*/ 165 w 460"/>
                <a:gd name="T85" fmla="*/ 831 h 359"/>
                <a:gd name="T86" fmla="*/ 165 w 460"/>
                <a:gd name="T87" fmla="*/ 786 h 359"/>
                <a:gd name="T88" fmla="*/ 153 w 460"/>
                <a:gd name="T89" fmla="*/ 659 h 359"/>
                <a:gd name="T90" fmla="*/ 136 w 460"/>
                <a:gd name="T91" fmla="*/ 574 h 359"/>
                <a:gd name="T92" fmla="*/ 130 w 460"/>
                <a:gd name="T93" fmla="*/ 529 h 359"/>
                <a:gd name="T94" fmla="*/ 130 w 460"/>
                <a:gd name="T95" fmla="*/ 529 h 359"/>
                <a:gd name="T96" fmla="*/ 115 w 460"/>
                <a:gd name="T97" fmla="*/ 492 h 359"/>
                <a:gd name="T98" fmla="*/ 115 w 460"/>
                <a:gd name="T99" fmla="*/ 443 h 359"/>
                <a:gd name="T100" fmla="*/ 89 w 460"/>
                <a:gd name="T101" fmla="*/ 342 h 359"/>
                <a:gd name="T102" fmla="*/ 77 w 460"/>
                <a:gd name="T103" fmla="*/ 300 h 359"/>
                <a:gd name="T104" fmla="*/ 65 w 460"/>
                <a:gd name="T105" fmla="*/ 85 h 359"/>
                <a:gd name="T106" fmla="*/ 30 w 460"/>
                <a:gd name="T107" fmla="*/ 43 h 359"/>
                <a:gd name="T108" fmla="*/ 24 w 460"/>
                <a:gd name="T109" fmla="*/ 192 h 359"/>
                <a:gd name="T110" fmla="*/ 59 w 460"/>
                <a:gd name="T111" fmla="*/ 361 h 359"/>
                <a:gd name="T112" fmla="*/ 65 w 460"/>
                <a:gd name="T113" fmla="*/ 405 h 359"/>
                <a:gd name="T114" fmla="*/ 71 w 460"/>
                <a:gd name="T115" fmla="*/ 574 h 359"/>
                <a:gd name="T116" fmla="*/ 89 w 460"/>
                <a:gd name="T117" fmla="*/ 620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415A6B"/>
            </a:solidFill>
            <a:ln w="9525">
              <a:solidFill>
                <a:srgbClr val="000000"/>
              </a:solidFill>
              <a:prstDash val="solid"/>
              <a:round/>
              <a:headEnd/>
              <a:tailEnd/>
            </a:ln>
          </p:spPr>
          <p:txBody>
            <a:bodyPr/>
            <a:lstStyle/>
            <a:p>
              <a:endParaRPr lang="en-US"/>
            </a:p>
          </p:txBody>
        </p:sp>
        <p:sp>
          <p:nvSpPr>
            <p:cNvPr id="13532" name="Freeform 238"/>
            <p:cNvSpPr>
              <a:spLocks noChangeAspect="1"/>
            </p:cNvSpPr>
            <p:nvPr/>
          </p:nvSpPr>
          <p:spPr bwMode="auto">
            <a:xfrm>
              <a:off x="1164" y="2046"/>
              <a:ext cx="11" cy="20"/>
            </a:xfrm>
            <a:custGeom>
              <a:avLst/>
              <a:gdLst>
                <a:gd name="T0" fmla="*/ 6 w 12"/>
                <a:gd name="T1" fmla="*/ 57 h 18"/>
                <a:gd name="T2" fmla="*/ 6 w 12"/>
                <a:gd name="T3" fmla="*/ 0 h 18"/>
                <a:gd name="T4" fmla="*/ 0 w 12"/>
                <a:gd name="T5" fmla="*/ 37 h 18"/>
                <a:gd name="T6" fmla="*/ 6 w 12"/>
                <a:gd name="T7" fmla="*/ 57 h 18"/>
                <a:gd name="T8" fmla="*/ 6 w 12"/>
                <a:gd name="T9" fmla="*/ 5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3533" name="Freeform 239"/>
            <p:cNvSpPr>
              <a:spLocks noChangeAspect="1"/>
            </p:cNvSpPr>
            <p:nvPr/>
          </p:nvSpPr>
          <p:spPr bwMode="auto">
            <a:xfrm>
              <a:off x="1182" y="2012"/>
              <a:ext cx="13" cy="20"/>
            </a:xfrm>
            <a:custGeom>
              <a:avLst/>
              <a:gdLst>
                <a:gd name="T0" fmla="*/ 17 w 12"/>
                <a:gd name="T1" fmla="*/ 57 h 18"/>
                <a:gd name="T2" fmla="*/ 17 w 12"/>
                <a:gd name="T3" fmla="*/ 20 h 18"/>
                <a:gd name="T4" fmla="*/ 0 w 12"/>
                <a:gd name="T5" fmla="*/ 0 h 18"/>
                <a:gd name="T6" fmla="*/ 28 w 12"/>
                <a:gd name="T7" fmla="*/ 37 h 18"/>
                <a:gd name="T8" fmla="*/ 17 w 12"/>
                <a:gd name="T9" fmla="*/ 5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3534" name="Freeform 240"/>
            <p:cNvSpPr>
              <a:spLocks noChangeAspect="1"/>
            </p:cNvSpPr>
            <p:nvPr/>
          </p:nvSpPr>
          <p:spPr bwMode="auto">
            <a:xfrm>
              <a:off x="1195" y="2039"/>
              <a:ext cx="12" cy="20"/>
            </a:xfrm>
            <a:custGeom>
              <a:avLst/>
              <a:gdLst>
                <a:gd name="T0" fmla="*/ 6 w 12"/>
                <a:gd name="T1" fmla="*/ 57 h 18"/>
                <a:gd name="T2" fmla="*/ 12 w 12"/>
                <a:gd name="T3" fmla="*/ 37 h 18"/>
                <a:gd name="T4" fmla="*/ 0 w 12"/>
                <a:gd name="T5" fmla="*/ 0 h 18"/>
                <a:gd name="T6" fmla="*/ 0 w 12"/>
                <a:gd name="T7" fmla="*/ 20 h 18"/>
                <a:gd name="T8" fmla="*/ 6 w 12"/>
                <a:gd name="T9" fmla="*/ 20 h 18"/>
                <a:gd name="T10" fmla="*/ 6 w 12"/>
                <a:gd name="T11" fmla="*/ 37 h 18"/>
                <a:gd name="T12" fmla="*/ 6 w 12"/>
                <a:gd name="T13" fmla="*/ 57 h 18"/>
                <a:gd name="T14" fmla="*/ 6 w 12"/>
                <a:gd name="T15" fmla="*/ 5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3535" name="Freeform 241"/>
            <p:cNvSpPr>
              <a:spLocks noChangeAspect="1"/>
            </p:cNvSpPr>
            <p:nvPr/>
          </p:nvSpPr>
          <p:spPr bwMode="auto">
            <a:xfrm>
              <a:off x="1237" y="2133"/>
              <a:ext cx="13" cy="6"/>
            </a:xfrm>
            <a:custGeom>
              <a:avLst/>
              <a:gdLst>
                <a:gd name="T0" fmla="*/ 28 w 12"/>
                <a:gd name="T1" fmla="*/ 0 h 6"/>
                <a:gd name="T2" fmla="*/ 28 w 12"/>
                <a:gd name="T3" fmla="*/ 6 h 6"/>
                <a:gd name="T4" fmla="*/ 0 w 12"/>
                <a:gd name="T5" fmla="*/ 6 h 6"/>
                <a:gd name="T6" fmla="*/ 28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536" name="Freeform 242"/>
            <p:cNvSpPr>
              <a:spLocks noChangeAspect="1"/>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37" name="Freeform 243"/>
            <p:cNvSpPr>
              <a:spLocks noChangeAspect="1"/>
            </p:cNvSpPr>
            <p:nvPr/>
          </p:nvSpPr>
          <p:spPr bwMode="auto">
            <a:xfrm>
              <a:off x="1159" y="2012"/>
              <a:ext cx="16" cy="7"/>
            </a:xfrm>
            <a:custGeom>
              <a:avLst/>
              <a:gdLst>
                <a:gd name="T0" fmla="*/ 4 w 18"/>
                <a:gd name="T1" fmla="*/ 0 h 6"/>
                <a:gd name="T2" fmla="*/ 4 w 18"/>
                <a:gd name="T3" fmla="*/ 0 h 6"/>
                <a:gd name="T4" fmla="*/ 4 w 18"/>
                <a:gd name="T5" fmla="*/ 34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p>
          </p:txBody>
        </p:sp>
        <p:sp>
          <p:nvSpPr>
            <p:cNvPr id="13538" name="Freeform 244"/>
            <p:cNvSpPr>
              <a:spLocks noChangeAspect="1"/>
            </p:cNvSpPr>
            <p:nvPr/>
          </p:nvSpPr>
          <p:spPr bwMode="auto">
            <a:xfrm>
              <a:off x="1171" y="2073"/>
              <a:ext cx="4" cy="6"/>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3539" name="Freeform 245"/>
            <p:cNvSpPr>
              <a:spLocks noChangeAspect="1"/>
            </p:cNvSpPr>
            <p:nvPr/>
          </p:nvSpPr>
          <p:spPr bwMode="auto">
            <a:xfrm>
              <a:off x="3528" y="3063"/>
              <a:ext cx="7" cy="7"/>
            </a:xfrm>
            <a:custGeom>
              <a:avLst/>
              <a:gdLst>
                <a:gd name="T0" fmla="*/ 34 w 6"/>
                <a:gd name="T1" fmla="*/ 0 h 6"/>
                <a:gd name="T2" fmla="*/ 0 w 6"/>
                <a:gd name="T3" fmla="*/ 34 h 6"/>
                <a:gd name="T4" fmla="*/ 34 w 6"/>
                <a:gd name="T5" fmla="*/ 34 h 6"/>
                <a:gd name="T6" fmla="*/ 3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40" name="Freeform 246"/>
            <p:cNvSpPr>
              <a:spLocks noChangeAspect="1"/>
            </p:cNvSpPr>
            <p:nvPr/>
          </p:nvSpPr>
          <p:spPr bwMode="auto">
            <a:xfrm>
              <a:off x="4468" y="2853"/>
              <a:ext cx="709" cy="635"/>
            </a:xfrm>
            <a:custGeom>
              <a:avLst/>
              <a:gdLst>
                <a:gd name="T0" fmla="*/ 454 w 700"/>
                <a:gd name="T1" fmla="*/ 47 h 563"/>
                <a:gd name="T2" fmla="*/ 461 w 700"/>
                <a:gd name="T3" fmla="*/ 112 h 563"/>
                <a:gd name="T4" fmla="*/ 420 w 700"/>
                <a:gd name="T5" fmla="*/ 139 h 563"/>
                <a:gd name="T6" fmla="*/ 408 w 700"/>
                <a:gd name="T7" fmla="*/ 203 h 563"/>
                <a:gd name="T8" fmla="*/ 401 w 700"/>
                <a:gd name="T9" fmla="*/ 291 h 563"/>
                <a:gd name="T10" fmla="*/ 386 w 700"/>
                <a:gd name="T11" fmla="*/ 316 h 563"/>
                <a:gd name="T12" fmla="*/ 356 w 700"/>
                <a:gd name="T13" fmla="*/ 362 h 563"/>
                <a:gd name="T14" fmla="*/ 337 w 700"/>
                <a:gd name="T15" fmla="*/ 246 h 563"/>
                <a:gd name="T16" fmla="*/ 325 w 700"/>
                <a:gd name="T17" fmla="*/ 246 h 563"/>
                <a:gd name="T18" fmla="*/ 303 w 700"/>
                <a:gd name="T19" fmla="*/ 341 h 563"/>
                <a:gd name="T20" fmla="*/ 287 w 700"/>
                <a:gd name="T21" fmla="*/ 385 h 563"/>
                <a:gd name="T22" fmla="*/ 279 w 700"/>
                <a:gd name="T23" fmla="*/ 430 h 563"/>
                <a:gd name="T24" fmla="*/ 266 w 700"/>
                <a:gd name="T25" fmla="*/ 408 h 563"/>
                <a:gd name="T26" fmla="*/ 260 w 700"/>
                <a:gd name="T27" fmla="*/ 540 h 563"/>
                <a:gd name="T28" fmla="*/ 236 w 700"/>
                <a:gd name="T29" fmla="*/ 519 h 563"/>
                <a:gd name="T30" fmla="*/ 159 w 700"/>
                <a:gd name="T31" fmla="*/ 697 h 563"/>
                <a:gd name="T32" fmla="*/ 65 w 700"/>
                <a:gd name="T33" fmla="*/ 856 h 563"/>
                <a:gd name="T34" fmla="*/ 30 w 700"/>
                <a:gd name="T35" fmla="*/ 995 h 563"/>
                <a:gd name="T36" fmla="*/ 24 w 700"/>
                <a:gd name="T37" fmla="*/ 1146 h 563"/>
                <a:gd name="T38" fmla="*/ 18 w 700"/>
                <a:gd name="T39" fmla="*/ 1146 h 563"/>
                <a:gd name="T40" fmla="*/ 24 w 700"/>
                <a:gd name="T41" fmla="*/ 1414 h 563"/>
                <a:gd name="T42" fmla="*/ 18 w 700"/>
                <a:gd name="T43" fmla="*/ 1641 h 563"/>
                <a:gd name="T44" fmla="*/ 12 w 700"/>
                <a:gd name="T45" fmla="*/ 1799 h 563"/>
                <a:gd name="T46" fmla="*/ 77 w 700"/>
                <a:gd name="T47" fmla="*/ 1774 h 563"/>
                <a:gd name="T48" fmla="*/ 177 w 700"/>
                <a:gd name="T49" fmla="*/ 1685 h 563"/>
                <a:gd name="T50" fmla="*/ 303 w 700"/>
                <a:gd name="T51" fmla="*/ 1573 h 563"/>
                <a:gd name="T52" fmla="*/ 371 w 700"/>
                <a:gd name="T53" fmla="*/ 1619 h 563"/>
                <a:gd name="T54" fmla="*/ 386 w 700"/>
                <a:gd name="T55" fmla="*/ 1774 h 563"/>
                <a:gd name="T56" fmla="*/ 414 w 700"/>
                <a:gd name="T57" fmla="*/ 1737 h 563"/>
                <a:gd name="T58" fmla="*/ 426 w 700"/>
                <a:gd name="T59" fmla="*/ 1757 h 563"/>
                <a:gd name="T60" fmla="*/ 432 w 700"/>
                <a:gd name="T61" fmla="*/ 1757 h 563"/>
                <a:gd name="T62" fmla="*/ 440 w 700"/>
                <a:gd name="T63" fmla="*/ 1870 h 563"/>
                <a:gd name="T64" fmla="*/ 454 w 700"/>
                <a:gd name="T65" fmla="*/ 2071 h 563"/>
                <a:gd name="T66" fmla="*/ 522 w 700"/>
                <a:gd name="T67" fmla="*/ 2050 h 563"/>
                <a:gd name="T68" fmla="*/ 529 w 700"/>
                <a:gd name="T69" fmla="*/ 2116 h 563"/>
                <a:gd name="T70" fmla="*/ 598 w 700"/>
                <a:gd name="T71" fmla="*/ 2028 h 563"/>
                <a:gd name="T72" fmla="*/ 675 w 700"/>
                <a:gd name="T73" fmla="*/ 1822 h 563"/>
                <a:gd name="T74" fmla="*/ 729 w 700"/>
                <a:gd name="T75" fmla="*/ 1619 h 563"/>
                <a:gd name="T76" fmla="*/ 792 w 700"/>
                <a:gd name="T77" fmla="*/ 1350 h 563"/>
                <a:gd name="T78" fmla="*/ 805 w 700"/>
                <a:gd name="T79" fmla="*/ 1125 h 563"/>
                <a:gd name="T80" fmla="*/ 772 w 700"/>
                <a:gd name="T81" fmla="*/ 967 h 563"/>
                <a:gd name="T82" fmla="*/ 765 w 700"/>
                <a:gd name="T83" fmla="*/ 882 h 563"/>
                <a:gd name="T84" fmla="*/ 750 w 700"/>
                <a:gd name="T85" fmla="*/ 723 h 563"/>
                <a:gd name="T86" fmla="*/ 709 w 700"/>
                <a:gd name="T87" fmla="*/ 540 h 563"/>
                <a:gd name="T88" fmla="*/ 702 w 700"/>
                <a:gd name="T89" fmla="*/ 316 h 563"/>
                <a:gd name="T90" fmla="*/ 675 w 700"/>
                <a:gd name="T91" fmla="*/ 112 h 563"/>
                <a:gd name="T92" fmla="*/ 653 w 700"/>
                <a:gd name="T93" fmla="*/ 68 h 563"/>
                <a:gd name="T94" fmla="*/ 646 w 700"/>
                <a:gd name="T95" fmla="*/ 159 h 563"/>
                <a:gd name="T96" fmla="*/ 633 w 700"/>
                <a:gd name="T97" fmla="*/ 341 h 563"/>
                <a:gd name="T98" fmla="*/ 550 w 700"/>
                <a:gd name="T99" fmla="*/ 430 h 563"/>
                <a:gd name="T100" fmla="*/ 522 w 700"/>
                <a:gd name="T101" fmla="*/ 228 h 563"/>
                <a:gd name="T102" fmla="*/ 543 w 700"/>
                <a:gd name="T103" fmla="*/ 112 h 563"/>
                <a:gd name="T104" fmla="*/ 522 w 700"/>
                <a:gd name="T105" fmla="*/ 112 h 563"/>
                <a:gd name="T106" fmla="*/ 483 w 700"/>
                <a:gd name="T107" fmla="*/ 88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415A6B"/>
            </a:solidFill>
            <a:ln w="9525">
              <a:solidFill>
                <a:srgbClr val="000000"/>
              </a:solidFill>
              <a:prstDash val="solid"/>
              <a:round/>
              <a:headEnd/>
              <a:tailEnd/>
            </a:ln>
          </p:spPr>
          <p:txBody>
            <a:bodyPr/>
            <a:lstStyle/>
            <a:p>
              <a:endParaRPr lang="en-US"/>
            </a:p>
          </p:txBody>
        </p:sp>
        <p:sp>
          <p:nvSpPr>
            <p:cNvPr id="13541" name="Freeform 247"/>
            <p:cNvSpPr>
              <a:spLocks noChangeAspect="1"/>
            </p:cNvSpPr>
            <p:nvPr/>
          </p:nvSpPr>
          <p:spPr bwMode="auto">
            <a:xfrm>
              <a:off x="4880" y="3528"/>
              <a:ext cx="72" cy="60"/>
            </a:xfrm>
            <a:custGeom>
              <a:avLst/>
              <a:gdLst>
                <a:gd name="T0" fmla="*/ 30 w 71"/>
                <a:gd name="T1" fmla="*/ 164 h 53"/>
                <a:gd name="T2" fmla="*/ 12 w 71"/>
                <a:gd name="T3" fmla="*/ 207 h 53"/>
                <a:gd name="T4" fmla="*/ 0 w 71"/>
                <a:gd name="T5" fmla="*/ 186 h 53"/>
                <a:gd name="T6" fmla="*/ 0 w 71"/>
                <a:gd name="T7" fmla="*/ 186 h 53"/>
                <a:gd name="T8" fmla="*/ 0 w 71"/>
                <a:gd name="T9" fmla="*/ 114 h 53"/>
                <a:gd name="T10" fmla="*/ 6 w 71"/>
                <a:gd name="T11" fmla="*/ 114 h 53"/>
                <a:gd name="T12" fmla="*/ 6 w 71"/>
                <a:gd name="T13" fmla="*/ 114 h 53"/>
                <a:gd name="T14" fmla="*/ 12 w 71"/>
                <a:gd name="T15" fmla="*/ 23 h 53"/>
                <a:gd name="T16" fmla="*/ 18 w 71"/>
                <a:gd name="T17" fmla="*/ 0 h 53"/>
                <a:gd name="T18" fmla="*/ 30 w 71"/>
                <a:gd name="T19" fmla="*/ 23 h 53"/>
                <a:gd name="T20" fmla="*/ 52 w 71"/>
                <a:gd name="T21" fmla="*/ 48 h 53"/>
                <a:gd name="T22" fmla="*/ 58 w 71"/>
                <a:gd name="T23" fmla="*/ 23 h 53"/>
                <a:gd name="T24" fmla="*/ 82 w 71"/>
                <a:gd name="T25" fmla="*/ 0 h 53"/>
                <a:gd name="T26" fmla="*/ 64 w 71"/>
                <a:gd name="T27" fmla="*/ 114 h 53"/>
                <a:gd name="T28" fmla="*/ 58 w 71"/>
                <a:gd name="T29" fmla="*/ 96 h 53"/>
                <a:gd name="T30" fmla="*/ 30 w 71"/>
                <a:gd name="T31" fmla="*/ 186 h 53"/>
                <a:gd name="T32" fmla="*/ 47 w 71"/>
                <a:gd name="T33" fmla="*/ 164 h 53"/>
                <a:gd name="T34" fmla="*/ 30 w 71"/>
                <a:gd name="T35" fmla="*/ 164 h 53"/>
                <a:gd name="T36" fmla="*/ 30 w 71"/>
                <a:gd name="T37" fmla="*/ 164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415A6B"/>
            </a:solidFill>
            <a:ln w="9525">
              <a:solidFill>
                <a:srgbClr val="000000"/>
              </a:solidFill>
              <a:prstDash val="solid"/>
              <a:round/>
              <a:headEnd/>
              <a:tailEnd/>
            </a:ln>
          </p:spPr>
          <p:txBody>
            <a:bodyPr/>
            <a:lstStyle/>
            <a:p>
              <a:endParaRPr lang="en-US"/>
            </a:p>
          </p:txBody>
        </p:sp>
        <p:sp>
          <p:nvSpPr>
            <p:cNvPr id="13542" name="Freeform 248"/>
            <p:cNvSpPr>
              <a:spLocks noChangeAspect="1"/>
            </p:cNvSpPr>
            <p:nvPr/>
          </p:nvSpPr>
          <p:spPr bwMode="auto">
            <a:xfrm>
              <a:off x="5644" y="3002"/>
              <a:ext cx="24" cy="20"/>
            </a:xfrm>
            <a:custGeom>
              <a:avLst/>
              <a:gdLst>
                <a:gd name="T0" fmla="*/ 24 w 24"/>
                <a:gd name="T1" fmla="*/ 37 h 18"/>
                <a:gd name="T2" fmla="*/ 0 w 24"/>
                <a:gd name="T3" fmla="*/ 57 h 18"/>
                <a:gd name="T4" fmla="*/ 0 w 24"/>
                <a:gd name="T5" fmla="*/ 20 h 18"/>
                <a:gd name="T6" fmla="*/ 18 w 24"/>
                <a:gd name="T7" fmla="*/ 0 h 18"/>
                <a:gd name="T8" fmla="*/ 24 w 24"/>
                <a:gd name="T9" fmla="*/ 37 h 18"/>
                <a:gd name="T10" fmla="*/ 24 w 24"/>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543" name="Freeform 249"/>
            <p:cNvSpPr>
              <a:spLocks noChangeAspect="1"/>
            </p:cNvSpPr>
            <p:nvPr/>
          </p:nvSpPr>
          <p:spPr bwMode="auto">
            <a:xfrm>
              <a:off x="5668" y="2975"/>
              <a:ext cx="24" cy="20"/>
            </a:xfrm>
            <a:custGeom>
              <a:avLst/>
              <a:gdLst>
                <a:gd name="T0" fmla="*/ 18 w 24"/>
                <a:gd name="T1" fmla="*/ 37 h 18"/>
                <a:gd name="T2" fmla="*/ 24 w 24"/>
                <a:gd name="T3" fmla="*/ 0 h 18"/>
                <a:gd name="T4" fmla="*/ 6 w 24"/>
                <a:gd name="T5" fmla="*/ 37 h 18"/>
                <a:gd name="T6" fmla="*/ 0 w 24"/>
                <a:gd name="T7" fmla="*/ 57 h 18"/>
                <a:gd name="T8" fmla="*/ 18 w 24"/>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3544" name="Freeform 250"/>
            <p:cNvSpPr>
              <a:spLocks noChangeAspect="1"/>
            </p:cNvSpPr>
            <p:nvPr/>
          </p:nvSpPr>
          <p:spPr bwMode="auto">
            <a:xfrm>
              <a:off x="5401" y="3063"/>
              <a:ext cx="37" cy="47"/>
            </a:xfrm>
            <a:custGeom>
              <a:avLst/>
              <a:gdLst>
                <a:gd name="T0" fmla="*/ 47 w 36"/>
                <a:gd name="T1" fmla="*/ 145 h 42"/>
                <a:gd name="T2" fmla="*/ 35 w 36"/>
                <a:gd name="T3" fmla="*/ 145 h 42"/>
                <a:gd name="T4" fmla="*/ 12 w 36"/>
                <a:gd name="T5" fmla="*/ 105 h 42"/>
                <a:gd name="T6" fmla="*/ 0 w 36"/>
                <a:gd name="T7" fmla="*/ 43 h 42"/>
                <a:gd name="T8" fmla="*/ 0 w 36"/>
                <a:gd name="T9" fmla="*/ 0 h 42"/>
                <a:gd name="T10" fmla="*/ 6 w 36"/>
                <a:gd name="T11" fmla="*/ 43 h 42"/>
                <a:gd name="T12" fmla="*/ 29 w 36"/>
                <a:gd name="T13" fmla="*/ 84 h 42"/>
                <a:gd name="T14" fmla="*/ 41 w 36"/>
                <a:gd name="T15" fmla="*/ 123 h 42"/>
                <a:gd name="T16" fmla="*/ 47 w 36"/>
                <a:gd name="T17" fmla="*/ 145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p>
          </p:txBody>
        </p:sp>
        <p:sp>
          <p:nvSpPr>
            <p:cNvPr id="13545" name="Freeform 251"/>
            <p:cNvSpPr>
              <a:spLocks noChangeAspect="1"/>
            </p:cNvSpPr>
            <p:nvPr/>
          </p:nvSpPr>
          <p:spPr bwMode="auto">
            <a:xfrm>
              <a:off x="5172" y="3521"/>
              <a:ext cx="199" cy="135"/>
            </a:xfrm>
            <a:custGeom>
              <a:avLst/>
              <a:gdLst>
                <a:gd name="T0" fmla="*/ 136 w 197"/>
                <a:gd name="T1" fmla="*/ 262 h 119"/>
                <a:gd name="T2" fmla="*/ 130 w 197"/>
                <a:gd name="T3" fmla="*/ 211 h 119"/>
                <a:gd name="T4" fmla="*/ 130 w 197"/>
                <a:gd name="T5" fmla="*/ 211 h 119"/>
                <a:gd name="T6" fmla="*/ 124 w 197"/>
                <a:gd name="T7" fmla="*/ 211 h 119"/>
                <a:gd name="T8" fmla="*/ 130 w 197"/>
                <a:gd name="T9" fmla="*/ 262 h 119"/>
                <a:gd name="T10" fmla="*/ 118 w 197"/>
                <a:gd name="T11" fmla="*/ 285 h 119"/>
                <a:gd name="T12" fmla="*/ 112 w 197"/>
                <a:gd name="T13" fmla="*/ 285 h 119"/>
                <a:gd name="T14" fmla="*/ 106 w 197"/>
                <a:gd name="T15" fmla="*/ 306 h 119"/>
                <a:gd name="T16" fmla="*/ 100 w 197"/>
                <a:gd name="T17" fmla="*/ 355 h 119"/>
                <a:gd name="T18" fmla="*/ 100 w 197"/>
                <a:gd name="T19" fmla="*/ 355 h 119"/>
                <a:gd name="T20" fmla="*/ 77 w 197"/>
                <a:gd name="T21" fmla="*/ 428 h 119"/>
                <a:gd name="T22" fmla="*/ 30 w 197"/>
                <a:gd name="T23" fmla="*/ 476 h 119"/>
                <a:gd name="T24" fmla="*/ 18 w 197"/>
                <a:gd name="T25" fmla="*/ 476 h 119"/>
                <a:gd name="T26" fmla="*/ 6 w 197"/>
                <a:gd name="T27" fmla="*/ 448 h 119"/>
                <a:gd name="T28" fmla="*/ 0 w 197"/>
                <a:gd name="T29" fmla="*/ 428 h 119"/>
                <a:gd name="T30" fmla="*/ 0 w 197"/>
                <a:gd name="T31" fmla="*/ 428 h 119"/>
                <a:gd name="T32" fmla="*/ 0 w 197"/>
                <a:gd name="T33" fmla="*/ 428 h 119"/>
                <a:gd name="T34" fmla="*/ 6 w 197"/>
                <a:gd name="T35" fmla="*/ 403 h 119"/>
                <a:gd name="T36" fmla="*/ 12 w 197"/>
                <a:gd name="T37" fmla="*/ 403 h 119"/>
                <a:gd name="T38" fmla="*/ 18 w 197"/>
                <a:gd name="T39" fmla="*/ 382 h 119"/>
                <a:gd name="T40" fmla="*/ 18 w 197"/>
                <a:gd name="T41" fmla="*/ 382 h 119"/>
                <a:gd name="T42" fmla="*/ 24 w 197"/>
                <a:gd name="T43" fmla="*/ 355 h 119"/>
                <a:gd name="T44" fmla="*/ 30 w 197"/>
                <a:gd name="T45" fmla="*/ 332 h 119"/>
                <a:gd name="T46" fmla="*/ 42 w 197"/>
                <a:gd name="T47" fmla="*/ 332 h 119"/>
                <a:gd name="T48" fmla="*/ 77 w 197"/>
                <a:gd name="T49" fmla="*/ 285 h 119"/>
                <a:gd name="T50" fmla="*/ 83 w 197"/>
                <a:gd name="T51" fmla="*/ 262 h 119"/>
                <a:gd name="T52" fmla="*/ 118 w 197"/>
                <a:gd name="T53" fmla="*/ 211 h 119"/>
                <a:gd name="T54" fmla="*/ 130 w 197"/>
                <a:gd name="T55" fmla="*/ 186 h 119"/>
                <a:gd name="T56" fmla="*/ 148 w 197"/>
                <a:gd name="T57" fmla="*/ 144 h 119"/>
                <a:gd name="T58" fmla="*/ 142 w 197"/>
                <a:gd name="T59" fmla="*/ 144 h 119"/>
                <a:gd name="T60" fmla="*/ 160 w 197"/>
                <a:gd name="T61" fmla="*/ 96 h 119"/>
                <a:gd name="T62" fmla="*/ 201 w 197"/>
                <a:gd name="T63" fmla="*/ 0 h 119"/>
                <a:gd name="T64" fmla="*/ 207 w 197"/>
                <a:gd name="T65" fmla="*/ 0 h 119"/>
                <a:gd name="T66" fmla="*/ 201 w 197"/>
                <a:gd name="T67" fmla="*/ 23 h 119"/>
                <a:gd name="T68" fmla="*/ 201 w 197"/>
                <a:gd name="T69" fmla="*/ 48 h 119"/>
                <a:gd name="T70" fmla="*/ 213 w 197"/>
                <a:gd name="T71" fmla="*/ 48 h 119"/>
                <a:gd name="T72" fmla="*/ 213 w 197"/>
                <a:gd name="T73" fmla="*/ 48 h 119"/>
                <a:gd name="T74" fmla="*/ 213 w 197"/>
                <a:gd name="T75" fmla="*/ 48 h 119"/>
                <a:gd name="T76" fmla="*/ 213 w 197"/>
                <a:gd name="T77" fmla="*/ 48 h 119"/>
                <a:gd name="T78" fmla="*/ 219 w 197"/>
                <a:gd name="T79" fmla="*/ 48 h 119"/>
                <a:gd name="T80" fmla="*/ 213 w 197"/>
                <a:gd name="T81" fmla="*/ 96 h 119"/>
                <a:gd name="T82" fmla="*/ 189 w 197"/>
                <a:gd name="T83" fmla="*/ 144 h 119"/>
                <a:gd name="T84" fmla="*/ 160 w 197"/>
                <a:gd name="T85" fmla="*/ 211 h 119"/>
                <a:gd name="T86" fmla="*/ 148 w 197"/>
                <a:gd name="T87" fmla="*/ 211 h 119"/>
                <a:gd name="T88" fmla="*/ 148 w 197"/>
                <a:gd name="T89" fmla="*/ 237 h 119"/>
                <a:gd name="T90" fmla="*/ 136 w 197"/>
                <a:gd name="T91" fmla="*/ 237 h 119"/>
                <a:gd name="T92" fmla="*/ 148 w 197"/>
                <a:gd name="T93" fmla="*/ 237 h 119"/>
                <a:gd name="T94" fmla="*/ 148 w 197"/>
                <a:gd name="T95" fmla="*/ 262 h 119"/>
                <a:gd name="T96" fmla="*/ 136 w 197"/>
                <a:gd name="T97" fmla="*/ 262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415A6B"/>
            </a:solidFill>
            <a:ln w="9525">
              <a:solidFill>
                <a:srgbClr val="000000"/>
              </a:solidFill>
              <a:prstDash val="solid"/>
              <a:round/>
              <a:headEnd/>
              <a:tailEnd/>
            </a:ln>
          </p:spPr>
          <p:txBody>
            <a:bodyPr/>
            <a:lstStyle/>
            <a:p>
              <a:endParaRPr lang="en-US"/>
            </a:p>
          </p:txBody>
        </p:sp>
        <p:sp>
          <p:nvSpPr>
            <p:cNvPr id="13546" name="Freeform 252"/>
            <p:cNvSpPr>
              <a:spLocks noChangeAspect="1"/>
            </p:cNvSpPr>
            <p:nvPr/>
          </p:nvSpPr>
          <p:spPr bwMode="auto">
            <a:xfrm>
              <a:off x="5377" y="3386"/>
              <a:ext cx="116" cy="162"/>
            </a:xfrm>
            <a:custGeom>
              <a:avLst/>
              <a:gdLst>
                <a:gd name="T0" fmla="*/ 12 w 114"/>
                <a:gd name="T1" fmla="*/ 351 h 144"/>
                <a:gd name="T2" fmla="*/ 24 w 114"/>
                <a:gd name="T3" fmla="*/ 417 h 144"/>
                <a:gd name="T4" fmla="*/ 0 w 114"/>
                <a:gd name="T5" fmla="*/ 504 h 144"/>
                <a:gd name="T6" fmla="*/ 6 w 114"/>
                <a:gd name="T7" fmla="*/ 528 h 144"/>
                <a:gd name="T8" fmla="*/ 41 w 114"/>
                <a:gd name="T9" fmla="*/ 464 h 144"/>
                <a:gd name="T10" fmla="*/ 65 w 114"/>
                <a:gd name="T11" fmla="*/ 417 h 144"/>
                <a:gd name="T12" fmla="*/ 77 w 114"/>
                <a:gd name="T13" fmla="*/ 351 h 144"/>
                <a:gd name="T14" fmla="*/ 104 w 114"/>
                <a:gd name="T15" fmla="*/ 351 h 144"/>
                <a:gd name="T16" fmla="*/ 112 w 114"/>
                <a:gd name="T17" fmla="*/ 307 h 144"/>
                <a:gd name="T18" fmla="*/ 136 w 114"/>
                <a:gd name="T19" fmla="*/ 241 h 144"/>
                <a:gd name="T20" fmla="*/ 130 w 114"/>
                <a:gd name="T21" fmla="*/ 225 h 144"/>
                <a:gd name="T22" fmla="*/ 112 w 114"/>
                <a:gd name="T23" fmla="*/ 261 h 144"/>
                <a:gd name="T24" fmla="*/ 83 w 114"/>
                <a:gd name="T25" fmla="*/ 225 h 144"/>
                <a:gd name="T26" fmla="*/ 92 w 114"/>
                <a:gd name="T27" fmla="*/ 158 h 144"/>
                <a:gd name="T28" fmla="*/ 83 w 114"/>
                <a:gd name="T29" fmla="*/ 201 h 144"/>
                <a:gd name="T30" fmla="*/ 71 w 114"/>
                <a:gd name="T31" fmla="*/ 179 h 144"/>
                <a:gd name="T32" fmla="*/ 77 w 114"/>
                <a:gd name="T33" fmla="*/ 158 h 144"/>
                <a:gd name="T34" fmla="*/ 83 w 114"/>
                <a:gd name="T35" fmla="*/ 88 h 144"/>
                <a:gd name="T36" fmla="*/ 83 w 114"/>
                <a:gd name="T37" fmla="*/ 68 h 144"/>
                <a:gd name="T38" fmla="*/ 83 w 114"/>
                <a:gd name="T39" fmla="*/ 68 h 144"/>
                <a:gd name="T40" fmla="*/ 77 w 114"/>
                <a:gd name="T41" fmla="*/ 23 h 144"/>
                <a:gd name="T42" fmla="*/ 71 w 114"/>
                <a:gd name="T43" fmla="*/ 0 h 144"/>
                <a:gd name="T44" fmla="*/ 71 w 114"/>
                <a:gd name="T45" fmla="*/ 0 h 144"/>
                <a:gd name="T46" fmla="*/ 71 w 114"/>
                <a:gd name="T47" fmla="*/ 47 h 144"/>
                <a:gd name="T48" fmla="*/ 71 w 114"/>
                <a:gd name="T49" fmla="*/ 68 h 144"/>
                <a:gd name="T50" fmla="*/ 65 w 114"/>
                <a:gd name="T51" fmla="*/ 133 h 144"/>
                <a:gd name="T52" fmla="*/ 71 w 114"/>
                <a:gd name="T53" fmla="*/ 111 h 144"/>
                <a:gd name="T54" fmla="*/ 71 w 114"/>
                <a:gd name="T55" fmla="*/ 133 h 144"/>
                <a:gd name="T56" fmla="*/ 71 w 114"/>
                <a:gd name="T57" fmla="*/ 133 h 144"/>
                <a:gd name="T58" fmla="*/ 71 w 114"/>
                <a:gd name="T59" fmla="*/ 158 h 144"/>
                <a:gd name="T60" fmla="*/ 65 w 114"/>
                <a:gd name="T61" fmla="*/ 201 h 144"/>
                <a:gd name="T62" fmla="*/ 71 w 114"/>
                <a:gd name="T63" fmla="*/ 179 h 144"/>
                <a:gd name="T64" fmla="*/ 65 w 114"/>
                <a:gd name="T65" fmla="*/ 201 h 144"/>
                <a:gd name="T66" fmla="*/ 65 w 114"/>
                <a:gd name="T67" fmla="*/ 241 h 144"/>
                <a:gd name="T68" fmla="*/ 47 w 114"/>
                <a:gd name="T69" fmla="*/ 307 h 144"/>
                <a:gd name="T70" fmla="*/ 12 w 114"/>
                <a:gd name="T71" fmla="*/ 351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415A6B"/>
            </a:solidFill>
            <a:ln w="9525">
              <a:solidFill>
                <a:srgbClr val="000000"/>
              </a:solidFill>
              <a:prstDash val="solid"/>
              <a:round/>
              <a:headEnd/>
              <a:tailEnd/>
            </a:ln>
          </p:spPr>
          <p:txBody>
            <a:bodyPr/>
            <a:lstStyle/>
            <a:p>
              <a:endParaRPr lang="en-US"/>
            </a:p>
          </p:txBody>
        </p:sp>
        <p:sp>
          <p:nvSpPr>
            <p:cNvPr id="13547" name="Freeform 253"/>
            <p:cNvSpPr>
              <a:spLocks noChangeAspect="1"/>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34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548" name="Freeform 254"/>
            <p:cNvSpPr>
              <a:spLocks noChangeAspect="1"/>
            </p:cNvSpPr>
            <p:nvPr/>
          </p:nvSpPr>
          <p:spPr bwMode="auto">
            <a:xfrm>
              <a:off x="3492" y="3083"/>
              <a:ext cx="12" cy="7"/>
            </a:xfrm>
            <a:custGeom>
              <a:avLst/>
              <a:gdLst>
                <a:gd name="T0" fmla="*/ 6 w 12"/>
                <a:gd name="T1" fmla="*/ 0 h 6"/>
                <a:gd name="T2" fmla="*/ 0 w 12"/>
                <a:gd name="T3" fmla="*/ 34 h 6"/>
                <a:gd name="T4" fmla="*/ 12 w 12"/>
                <a:gd name="T5" fmla="*/ 34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3549" name="Freeform 255"/>
            <p:cNvSpPr>
              <a:spLocks noChangeAspect="1"/>
            </p:cNvSpPr>
            <p:nvPr/>
          </p:nvSpPr>
          <p:spPr bwMode="auto">
            <a:xfrm>
              <a:off x="5359" y="2820"/>
              <a:ext cx="24" cy="13"/>
            </a:xfrm>
            <a:custGeom>
              <a:avLst/>
              <a:gdLst>
                <a:gd name="T0" fmla="*/ 18 w 24"/>
                <a:gd name="T1" fmla="*/ 28 h 12"/>
                <a:gd name="T2" fmla="*/ 24 w 24"/>
                <a:gd name="T3" fmla="*/ 28 h 12"/>
                <a:gd name="T4" fmla="*/ 6 w 24"/>
                <a:gd name="T5" fmla="*/ 0 h 12"/>
                <a:gd name="T6" fmla="*/ 0 w 24"/>
                <a:gd name="T7" fmla="*/ 17 h 12"/>
                <a:gd name="T8" fmla="*/ 18 w 24"/>
                <a:gd name="T9" fmla="*/ 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3550" name="Freeform 256"/>
            <p:cNvSpPr>
              <a:spLocks noChangeAspect="1"/>
            </p:cNvSpPr>
            <p:nvPr/>
          </p:nvSpPr>
          <p:spPr bwMode="auto">
            <a:xfrm>
              <a:off x="5309" y="2760"/>
              <a:ext cx="19" cy="20"/>
            </a:xfrm>
            <a:custGeom>
              <a:avLst/>
              <a:gdLst>
                <a:gd name="T0" fmla="*/ 0 w 18"/>
                <a:gd name="T1" fmla="*/ 0 h 18"/>
                <a:gd name="T2" fmla="*/ 31 w 18"/>
                <a:gd name="T3" fmla="*/ 57 h 18"/>
                <a:gd name="T4" fmla="*/ 6 w 18"/>
                <a:gd name="T5" fmla="*/ 3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51" name="Freeform 257"/>
            <p:cNvSpPr>
              <a:spLocks noChangeAspect="1"/>
            </p:cNvSpPr>
            <p:nvPr/>
          </p:nvSpPr>
          <p:spPr bwMode="auto">
            <a:xfrm>
              <a:off x="5388" y="2840"/>
              <a:ext cx="13" cy="13"/>
            </a:xfrm>
            <a:custGeom>
              <a:avLst/>
              <a:gdLst>
                <a:gd name="T0" fmla="*/ 28 w 12"/>
                <a:gd name="T1" fmla="*/ 28 h 12"/>
                <a:gd name="T2" fmla="*/ 0 w 12"/>
                <a:gd name="T3" fmla="*/ 17 h 12"/>
                <a:gd name="T4" fmla="*/ 0 w 12"/>
                <a:gd name="T5" fmla="*/ 0 h 12"/>
                <a:gd name="T6" fmla="*/ 28 w 12"/>
                <a:gd name="T7" fmla="*/ 28 h 12"/>
                <a:gd name="T8" fmla="*/ 28 w 12"/>
                <a:gd name="T9" fmla="*/ 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552" name="Freeform 258"/>
            <p:cNvSpPr>
              <a:spLocks noChangeAspect="1"/>
            </p:cNvSpPr>
            <p:nvPr/>
          </p:nvSpPr>
          <p:spPr bwMode="auto">
            <a:xfrm>
              <a:off x="5322" y="2793"/>
              <a:ext cx="6" cy="13"/>
            </a:xfrm>
            <a:custGeom>
              <a:avLst/>
              <a:gdLst>
                <a:gd name="T0" fmla="*/ 6 w 6"/>
                <a:gd name="T1" fmla="*/ 28 h 12"/>
                <a:gd name="T2" fmla="*/ 6 w 6"/>
                <a:gd name="T3" fmla="*/ 0 h 12"/>
                <a:gd name="T4" fmla="*/ 0 w 6"/>
                <a:gd name="T5" fmla="*/ 17 h 12"/>
                <a:gd name="T6" fmla="*/ 0 w 6"/>
                <a:gd name="T7" fmla="*/ 17 h 12"/>
                <a:gd name="T8" fmla="*/ 6 w 6"/>
                <a:gd name="T9" fmla="*/ 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553" name="Freeform 259"/>
            <p:cNvSpPr>
              <a:spLocks noChangeAspect="1"/>
            </p:cNvSpPr>
            <p:nvPr/>
          </p:nvSpPr>
          <p:spPr bwMode="auto">
            <a:xfrm>
              <a:off x="5383" y="2799"/>
              <a:ext cx="5" cy="27"/>
            </a:xfrm>
            <a:custGeom>
              <a:avLst/>
              <a:gdLst>
                <a:gd name="T0" fmla="*/ 0 w 6"/>
                <a:gd name="T1" fmla="*/ 0 h 24"/>
                <a:gd name="T2" fmla="*/ 3 w 6"/>
                <a:gd name="T3" fmla="*/ 88 h 24"/>
                <a:gd name="T4" fmla="*/ 0 w 6"/>
                <a:gd name="T5" fmla="*/ 23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54" name="Freeform 260"/>
            <p:cNvSpPr>
              <a:spLocks noChangeAspect="1"/>
            </p:cNvSpPr>
            <p:nvPr/>
          </p:nvSpPr>
          <p:spPr bwMode="auto">
            <a:xfrm>
              <a:off x="5347" y="2787"/>
              <a:ext cx="17" cy="19"/>
            </a:xfrm>
            <a:custGeom>
              <a:avLst/>
              <a:gdLst>
                <a:gd name="T0" fmla="*/ 9 w 18"/>
                <a:gd name="T1" fmla="*/ 56 h 17"/>
                <a:gd name="T2" fmla="*/ 9 w 18"/>
                <a:gd name="T3" fmla="*/ 56 h 17"/>
                <a:gd name="T4" fmla="*/ 9 w 18"/>
                <a:gd name="T5" fmla="*/ 19 h 17"/>
                <a:gd name="T6" fmla="*/ 0 w 18"/>
                <a:gd name="T7" fmla="*/ 0 h 17"/>
                <a:gd name="T8" fmla="*/ 6 w 18"/>
                <a:gd name="T9" fmla="*/ 19 h 17"/>
                <a:gd name="T10" fmla="*/ 9 w 18"/>
                <a:gd name="T11" fmla="*/ 5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13555" name="Freeform 261"/>
            <p:cNvSpPr>
              <a:spLocks noChangeAspect="1"/>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56" name="Freeform 262"/>
            <p:cNvSpPr>
              <a:spLocks noChangeAspect="1"/>
            </p:cNvSpPr>
            <p:nvPr/>
          </p:nvSpPr>
          <p:spPr bwMode="auto">
            <a:xfrm>
              <a:off x="5469" y="2941"/>
              <a:ext cx="5" cy="21"/>
            </a:xfrm>
            <a:custGeom>
              <a:avLst/>
              <a:gdLst>
                <a:gd name="T0" fmla="*/ 3 w 6"/>
                <a:gd name="T1" fmla="*/ 103 h 18"/>
                <a:gd name="T2" fmla="*/ 3 w 6"/>
                <a:gd name="T3" fmla="*/ 34 h 18"/>
                <a:gd name="T4" fmla="*/ 3 w 6"/>
                <a:gd name="T5" fmla="*/ 34 h 18"/>
                <a:gd name="T6" fmla="*/ 0 w 6"/>
                <a:gd name="T7" fmla="*/ 0 h 18"/>
                <a:gd name="T8" fmla="*/ 0 w 6"/>
                <a:gd name="T9" fmla="*/ 103 h 18"/>
                <a:gd name="T10" fmla="*/ 3 w 6"/>
                <a:gd name="T11" fmla="*/ 103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3557" name="Freeform 263"/>
            <p:cNvSpPr>
              <a:spLocks noChangeAspect="1"/>
            </p:cNvSpPr>
            <p:nvPr/>
          </p:nvSpPr>
          <p:spPr bwMode="auto">
            <a:xfrm>
              <a:off x="5474" y="2968"/>
              <a:ext cx="6" cy="14"/>
            </a:xfrm>
            <a:custGeom>
              <a:avLst/>
              <a:gdLst>
                <a:gd name="T0" fmla="*/ 6 w 6"/>
                <a:gd name="T1" fmla="*/ 65 h 12"/>
                <a:gd name="T2" fmla="*/ 0 w 6"/>
                <a:gd name="T3" fmla="*/ 65 h 12"/>
                <a:gd name="T4" fmla="*/ 0 w 6"/>
                <a:gd name="T5" fmla="*/ 0 h 12"/>
                <a:gd name="T6" fmla="*/ 6 w 6"/>
                <a:gd name="T7" fmla="*/ 6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558" name="Freeform 264"/>
            <p:cNvSpPr>
              <a:spLocks noChangeAspect="1"/>
            </p:cNvSpPr>
            <p:nvPr/>
          </p:nvSpPr>
          <p:spPr bwMode="auto">
            <a:xfrm>
              <a:off x="5486" y="2975"/>
              <a:ext cx="7" cy="7"/>
            </a:xfrm>
            <a:custGeom>
              <a:avLst/>
              <a:gdLst>
                <a:gd name="T0" fmla="*/ 34 w 6"/>
                <a:gd name="T1" fmla="*/ 0 h 6"/>
                <a:gd name="T2" fmla="*/ 0 w 6"/>
                <a:gd name="T3" fmla="*/ 34 h 6"/>
                <a:gd name="T4" fmla="*/ 0 w 6"/>
                <a:gd name="T5" fmla="*/ 34 h 6"/>
                <a:gd name="T6" fmla="*/ 3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59" name="Freeform 265"/>
            <p:cNvSpPr>
              <a:spLocks noChangeAspect="1"/>
            </p:cNvSpPr>
            <p:nvPr/>
          </p:nvSpPr>
          <p:spPr bwMode="auto">
            <a:xfrm>
              <a:off x="5493" y="3029"/>
              <a:ext cx="5" cy="7"/>
            </a:xfrm>
            <a:custGeom>
              <a:avLst/>
              <a:gdLst>
                <a:gd name="T0" fmla="*/ 3 w 6"/>
                <a:gd name="T1" fmla="*/ 34 h 6"/>
                <a:gd name="T2" fmla="*/ 0 w 6"/>
                <a:gd name="T3" fmla="*/ 0 h 6"/>
                <a:gd name="T4" fmla="*/ 0 w 6"/>
                <a:gd name="T5" fmla="*/ 34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60" name="Freeform 266"/>
            <p:cNvSpPr>
              <a:spLocks noChangeAspect="1"/>
            </p:cNvSpPr>
            <p:nvPr/>
          </p:nvSpPr>
          <p:spPr bwMode="auto">
            <a:xfrm>
              <a:off x="1619" y="3757"/>
              <a:ext cx="25" cy="20"/>
            </a:xfrm>
            <a:custGeom>
              <a:avLst/>
              <a:gdLst>
                <a:gd name="T0" fmla="*/ 35 w 24"/>
                <a:gd name="T1" fmla="*/ 37 h 18"/>
                <a:gd name="T2" fmla="*/ 29 w 24"/>
                <a:gd name="T3" fmla="*/ 20 h 18"/>
                <a:gd name="T4" fmla="*/ 23 w 24"/>
                <a:gd name="T5" fmla="*/ 20 h 18"/>
                <a:gd name="T6" fmla="*/ 23 w 24"/>
                <a:gd name="T7" fmla="*/ 20 h 18"/>
                <a:gd name="T8" fmla="*/ 6 w 24"/>
                <a:gd name="T9" fmla="*/ 0 h 18"/>
                <a:gd name="T10" fmla="*/ 0 w 24"/>
                <a:gd name="T11" fmla="*/ 20 h 18"/>
                <a:gd name="T12" fmla="*/ 0 w 24"/>
                <a:gd name="T13" fmla="*/ 37 h 18"/>
                <a:gd name="T14" fmla="*/ 0 w 24"/>
                <a:gd name="T15" fmla="*/ 57 h 18"/>
                <a:gd name="T16" fmla="*/ 6 w 24"/>
                <a:gd name="T17" fmla="*/ 57 h 18"/>
                <a:gd name="T18" fmla="*/ 23 w 24"/>
                <a:gd name="T19" fmla="*/ 57 h 18"/>
                <a:gd name="T20" fmla="*/ 6 w 24"/>
                <a:gd name="T21" fmla="*/ 37 h 18"/>
                <a:gd name="T22" fmla="*/ 35 w 24"/>
                <a:gd name="T23" fmla="*/ 3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561" name="Freeform 267"/>
            <p:cNvSpPr>
              <a:spLocks noChangeAspect="1"/>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17 h 12"/>
                <a:gd name="T8" fmla="*/ 0 w 18"/>
                <a:gd name="T9" fmla="*/ 28 h 12"/>
                <a:gd name="T10" fmla="*/ 6 w 18"/>
                <a:gd name="T11" fmla="*/ 17 h 12"/>
                <a:gd name="T12" fmla="*/ 0 w 18"/>
                <a:gd name="T13" fmla="*/ 17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62" name="Freeform 268"/>
            <p:cNvSpPr>
              <a:spLocks noChangeAspect="1"/>
            </p:cNvSpPr>
            <p:nvPr/>
          </p:nvSpPr>
          <p:spPr bwMode="auto">
            <a:xfrm>
              <a:off x="2734" y="2995"/>
              <a:ext cx="236" cy="263"/>
            </a:xfrm>
            <a:custGeom>
              <a:avLst/>
              <a:gdLst>
                <a:gd name="T0" fmla="*/ 160 w 233"/>
                <a:gd name="T1" fmla="*/ 594 h 233"/>
                <a:gd name="T2" fmla="*/ 160 w 233"/>
                <a:gd name="T3" fmla="*/ 476 h 233"/>
                <a:gd name="T4" fmla="*/ 160 w 233"/>
                <a:gd name="T5" fmla="*/ 387 h 233"/>
                <a:gd name="T6" fmla="*/ 178 w 233"/>
                <a:gd name="T7" fmla="*/ 387 h 233"/>
                <a:gd name="T8" fmla="*/ 178 w 233"/>
                <a:gd name="T9" fmla="*/ 293 h 233"/>
                <a:gd name="T10" fmla="*/ 178 w 233"/>
                <a:gd name="T11" fmla="*/ 159 h 233"/>
                <a:gd name="T12" fmla="*/ 178 w 233"/>
                <a:gd name="T13" fmla="*/ 89 h 233"/>
                <a:gd name="T14" fmla="*/ 205 w 233"/>
                <a:gd name="T15" fmla="*/ 89 h 233"/>
                <a:gd name="T16" fmla="*/ 231 w 233"/>
                <a:gd name="T17" fmla="*/ 68 h 233"/>
                <a:gd name="T18" fmla="*/ 237 w 233"/>
                <a:gd name="T19" fmla="*/ 113 h 233"/>
                <a:gd name="T20" fmla="*/ 254 w 233"/>
                <a:gd name="T21" fmla="*/ 68 h 233"/>
                <a:gd name="T22" fmla="*/ 266 w 233"/>
                <a:gd name="T23" fmla="*/ 68 h 233"/>
                <a:gd name="T24" fmla="*/ 249 w 233"/>
                <a:gd name="T25" fmla="*/ 47 h 233"/>
                <a:gd name="T26" fmla="*/ 237 w 233"/>
                <a:gd name="T27" fmla="*/ 47 h 233"/>
                <a:gd name="T28" fmla="*/ 172 w 233"/>
                <a:gd name="T29" fmla="*/ 68 h 233"/>
                <a:gd name="T30" fmla="*/ 154 w 233"/>
                <a:gd name="T31" fmla="*/ 47 h 233"/>
                <a:gd name="T32" fmla="*/ 133 w 233"/>
                <a:gd name="T33" fmla="*/ 47 h 233"/>
                <a:gd name="T34" fmla="*/ 133 w 233"/>
                <a:gd name="T35" fmla="*/ 23 h 233"/>
                <a:gd name="T36" fmla="*/ 101 w 233"/>
                <a:gd name="T37" fmla="*/ 23 h 233"/>
                <a:gd name="T38" fmla="*/ 83 w 233"/>
                <a:gd name="T39" fmla="*/ 23 h 233"/>
                <a:gd name="T40" fmla="*/ 30 w 233"/>
                <a:gd name="T41" fmla="*/ 23 h 233"/>
                <a:gd name="T42" fmla="*/ 18 w 233"/>
                <a:gd name="T43" fmla="*/ 0 h 233"/>
                <a:gd name="T44" fmla="*/ 0 w 233"/>
                <a:gd name="T45" fmla="*/ 23 h 233"/>
                <a:gd name="T46" fmla="*/ 0 w 233"/>
                <a:gd name="T47" fmla="*/ 68 h 233"/>
                <a:gd name="T48" fmla="*/ 53 w 233"/>
                <a:gd name="T49" fmla="*/ 436 h 233"/>
                <a:gd name="T50" fmla="*/ 59 w 233"/>
                <a:gd name="T51" fmla="*/ 454 h 233"/>
                <a:gd name="T52" fmla="*/ 53 w 233"/>
                <a:gd name="T53" fmla="*/ 454 h 233"/>
                <a:gd name="T54" fmla="*/ 59 w 233"/>
                <a:gd name="T55" fmla="*/ 677 h 233"/>
                <a:gd name="T56" fmla="*/ 65 w 233"/>
                <a:gd name="T57" fmla="*/ 768 h 233"/>
                <a:gd name="T58" fmla="*/ 77 w 233"/>
                <a:gd name="T59" fmla="*/ 815 h 233"/>
                <a:gd name="T60" fmla="*/ 83 w 233"/>
                <a:gd name="T61" fmla="*/ 858 h 233"/>
                <a:gd name="T62" fmla="*/ 95 w 233"/>
                <a:gd name="T63" fmla="*/ 835 h 233"/>
                <a:gd name="T64" fmla="*/ 101 w 233"/>
                <a:gd name="T65" fmla="*/ 883 h 233"/>
                <a:gd name="T66" fmla="*/ 133 w 233"/>
                <a:gd name="T67" fmla="*/ 883 h 233"/>
                <a:gd name="T68" fmla="*/ 154 w 233"/>
                <a:gd name="T69" fmla="*/ 858 h 233"/>
                <a:gd name="T70" fmla="*/ 154 w 233"/>
                <a:gd name="T71" fmla="*/ 792 h 233"/>
                <a:gd name="T72" fmla="*/ 154 w 233"/>
                <a:gd name="T73" fmla="*/ 724 h 233"/>
                <a:gd name="T74" fmla="*/ 154 w 233"/>
                <a:gd name="T75" fmla="*/ 655 h 233"/>
                <a:gd name="T76" fmla="*/ 160 w 233"/>
                <a:gd name="T77" fmla="*/ 594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990033"/>
            </a:solidFill>
            <a:ln w="9525">
              <a:solidFill>
                <a:srgbClr val="000000"/>
              </a:solidFill>
              <a:prstDash val="solid"/>
              <a:round/>
              <a:headEnd/>
              <a:tailEnd/>
            </a:ln>
          </p:spPr>
          <p:txBody>
            <a:bodyPr/>
            <a:lstStyle/>
            <a:p>
              <a:endParaRPr lang="en-US"/>
            </a:p>
          </p:txBody>
        </p:sp>
        <p:sp>
          <p:nvSpPr>
            <p:cNvPr id="13563" name="Freeform 269"/>
            <p:cNvSpPr>
              <a:spLocks noChangeAspect="1"/>
            </p:cNvSpPr>
            <p:nvPr/>
          </p:nvSpPr>
          <p:spPr bwMode="auto">
            <a:xfrm>
              <a:off x="1293" y="2833"/>
              <a:ext cx="223" cy="291"/>
            </a:xfrm>
            <a:custGeom>
              <a:avLst/>
              <a:gdLst>
                <a:gd name="T0" fmla="*/ 160 w 221"/>
                <a:gd name="T1" fmla="*/ 762 h 258"/>
                <a:gd name="T2" fmla="*/ 154 w 221"/>
                <a:gd name="T3" fmla="*/ 856 h 258"/>
                <a:gd name="T4" fmla="*/ 148 w 221"/>
                <a:gd name="T5" fmla="*/ 923 h 258"/>
                <a:gd name="T6" fmla="*/ 148 w 221"/>
                <a:gd name="T7" fmla="*/ 923 h 258"/>
                <a:gd name="T8" fmla="*/ 124 w 221"/>
                <a:gd name="T9" fmla="*/ 923 h 258"/>
                <a:gd name="T10" fmla="*/ 118 w 221"/>
                <a:gd name="T11" fmla="*/ 967 h 258"/>
                <a:gd name="T12" fmla="*/ 112 w 221"/>
                <a:gd name="T13" fmla="*/ 923 h 258"/>
                <a:gd name="T14" fmla="*/ 88 w 221"/>
                <a:gd name="T15" fmla="*/ 902 h 258"/>
                <a:gd name="T16" fmla="*/ 88 w 221"/>
                <a:gd name="T17" fmla="*/ 902 h 258"/>
                <a:gd name="T18" fmla="*/ 70 w 221"/>
                <a:gd name="T19" fmla="*/ 967 h 258"/>
                <a:gd name="T20" fmla="*/ 47 w 221"/>
                <a:gd name="T21" fmla="*/ 967 h 258"/>
                <a:gd name="T22" fmla="*/ 41 w 221"/>
                <a:gd name="T23" fmla="*/ 902 h 258"/>
                <a:gd name="T24" fmla="*/ 35 w 221"/>
                <a:gd name="T25" fmla="*/ 834 h 258"/>
                <a:gd name="T26" fmla="*/ 29 w 221"/>
                <a:gd name="T27" fmla="*/ 762 h 258"/>
                <a:gd name="T28" fmla="*/ 29 w 221"/>
                <a:gd name="T29" fmla="*/ 723 h 258"/>
                <a:gd name="T30" fmla="*/ 24 w 221"/>
                <a:gd name="T31" fmla="*/ 654 h 258"/>
                <a:gd name="T32" fmla="*/ 18 w 221"/>
                <a:gd name="T33" fmla="*/ 609 h 258"/>
                <a:gd name="T34" fmla="*/ 12 w 221"/>
                <a:gd name="T35" fmla="*/ 585 h 258"/>
                <a:gd name="T36" fmla="*/ 12 w 221"/>
                <a:gd name="T37" fmla="*/ 540 h 258"/>
                <a:gd name="T38" fmla="*/ 18 w 221"/>
                <a:gd name="T39" fmla="*/ 470 h 258"/>
                <a:gd name="T40" fmla="*/ 12 w 221"/>
                <a:gd name="T41" fmla="*/ 470 h 258"/>
                <a:gd name="T42" fmla="*/ 12 w 221"/>
                <a:gd name="T43" fmla="*/ 408 h 258"/>
                <a:gd name="T44" fmla="*/ 12 w 221"/>
                <a:gd name="T45" fmla="*/ 362 h 258"/>
                <a:gd name="T46" fmla="*/ 12 w 221"/>
                <a:gd name="T47" fmla="*/ 316 h 258"/>
                <a:gd name="T48" fmla="*/ 12 w 221"/>
                <a:gd name="T49" fmla="*/ 228 h 258"/>
                <a:gd name="T50" fmla="*/ 18 w 221"/>
                <a:gd name="T51" fmla="*/ 203 h 258"/>
                <a:gd name="T52" fmla="*/ 6 w 221"/>
                <a:gd name="T53" fmla="*/ 139 h 258"/>
                <a:gd name="T54" fmla="*/ 0 w 221"/>
                <a:gd name="T55" fmla="*/ 89 h 258"/>
                <a:gd name="T56" fmla="*/ 24 w 221"/>
                <a:gd name="T57" fmla="*/ 89 h 258"/>
                <a:gd name="T58" fmla="*/ 29 w 221"/>
                <a:gd name="T59" fmla="*/ 68 h 258"/>
                <a:gd name="T60" fmla="*/ 41 w 221"/>
                <a:gd name="T61" fmla="*/ 23 h 258"/>
                <a:gd name="T62" fmla="*/ 70 w 221"/>
                <a:gd name="T63" fmla="*/ 0 h 258"/>
                <a:gd name="T64" fmla="*/ 82 w 221"/>
                <a:gd name="T65" fmla="*/ 0 h 258"/>
                <a:gd name="T66" fmla="*/ 88 w 221"/>
                <a:gd name="T67" fmla="*/ 139 h 258"/>
                <a:gd name="T68" fmla="*/ 100 w 221"/>
                <a:gd name="T69" fmla="*/ 180 h 258"/>
                <a:gd name="T70" fmla="*/ 112 w 221"/>
                <a:gd name="T71" fmla="*/ 203 h 258"/>
                <a:gd name="T72" fmla="*/ 130 w 221"/>
                <a:gd name="T73" fmla="*/ 228 h 258"/>
                <a:gd name="T74" fmla="*/ 148 w 221"/>
                <a:gd name="T75" fmla="*/ 270 h 258"/>
                <a:gd name="T76" fmla="*/ 166 w 221"/>
                <a:gd name="T77" fmla="*/ 291 h 258"/>
                <a:gd name="T78" fmla="*/ 178 w 221"/>
                <a:gd name="T79" fmla="*/ 316 h 258"/>
                <a:gd name="T80" fmla="*/ 189 w 221"/>
                <a:gd name="T81" fmla="*/ 408 h 258"/>
                <a:gd name="T82" fmla="*/ 178 w 221"/>
                <a:gd name="T83" fmla="*/ 408 h 258"/>
                <a:gd name="T84" fmla="*/ 189 w 221"/>
                <a:gd name="T85" fmla="*/ 432 h 258"/>
                <a:gd name="T86" fmla="*/ 195 w 221"/>
                <a:gd name="T87" fmla="*/ 470 h 258"/>
                <a:gd name="T88" fmla="*/ 207 w 221"/>
                <a:gd name="T89" fmla="*/ 495 h 258"/>
                <a:gd name="T90" fmla="*/ 225 w 221"/>
                <a:gd name="T91" fmla="*/ 495 h 258"/>
                <a:gd name="T92" fmla="*/ 225 w 221"/>
                <a:gd name="T93" fmla="*/ 565 h 258"/>
                <a:gd name="T94" fmla="*/ 237 w 221"/>
                <a:gd name="T95" fmla="*/ 609 h 258"/>
                <a:gd name="T96" fmla="*/ 243 w 221"/>
                <a:gd name="T97" fmla="*/ 629 h 258"/>
                <a:gd name="T98" fmla="*/ 237 w 221"/>
                <a:gd name="T99" fmla="*/ 674 h 258"/>
                <a:gd name="T100" fmla="*/ 231 w 221"/>
                <a:gd name="T101" fmla="*/ 743 h 258"/>
                <a:gd name="T102" fmla="*/ 237 w 221"/>
                <a:gd name="T103" fmla="*/ 762 h 258"/>
                <a:gd name="T104" fmla="*/ 231 w 221"/>
                <a:gd name="T105" fmla="*/ 762 h 258"/>
                <a:gd name="T106" fmla="*/ 231 w 221"/>
                <a:gd name="T107" fmla="*/ 762 h 258"/>
                <a:gd name="T108" fmla="*/ 219 w 221"/>
                <a:gd name="T109" fmla="*/ 723 h 258"/>
                <a:gd name="T110" fmla="*/ 160 w 221"/>
                <a:gd name="T111" fmla="*/ 743 h 258"/>
                <a:gd name="T112" fmla="*/ 160 w 221"/>
                <a:gd name="T113" fmla="*/ 762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13564" name="Freeform 270"/>
            <p:cNvSpPr>
              <a:spLocks noChangeAspect="1"/>
            </p:cNvSpPr>
            <p:nvPr/>
          </p:nvSpPr>
          <p:spPr bwMode="auto">
            <a:xfrm>
              <a:off x="2875" y="3016"/>
              <a:ext cx="163" cy="201"/>
            </a:xfrm>
            <a:custGeom>
              <a:avLst/>
              <a:gdLst>
                <a:gd name="T0" fmla="*/ 0 w 161"/>
                <a:gd name="T1" fmla="*/ 493 h 179"/>
                <a:gd name="T2" fmla="*/ 0 w 161"/>
                <a:gd name="T3" fmla="*/ 389 h 179"/>
                <a:gd name="T4" fmla="*/ 0 w 161"/>
                <a:gd name="T5" fmla="*/ 300 h 179"/>
                <a:gd name="T6" fmla="*/ 18 w 161"/>
                <a:gd name="T7" fmla="*/ 300 h 179"/>
                <a:gd name="T8" fmla="*/ 18 w 161"/>
                <a:gd name="T9" fmla="*/ 212 h 179"/>
                <a:gd name="T10" fmla="*/ 18 w 161"/>
                <a:gd name="T11" fmla="*/ 85 h 179"/>
                <a:gd name="T12" fmla="*/ 18 w 161"/>
                <a:gd name="T13" fmla="*/ 21 h 179"/>
                <a:gd name="T14" fmla="*/ 53 w 161"/>
                <a:gd name="T15" fmla="*/ 21 h 179"/>
                <a:gd name="T16" fmla="*/ 71 w 161"/>
                <a:gd name="T17" fmla="*/ 0 h 179"/>
                <a:gd name="T18" fmla="*/ 77 w 161"/>
                <a:gd name="T19" fmla="*/ 43 h 179"/>
                <a:gd name="T20" fmla="*/ 94 w 161"/>
                <a:gd name="T21" fmla="*/ 0 h 179"/>
                <a:gd name="T22" fmla="*/ 106 w 161"/>
                <a:gd name="T23" fmla="*/ 0 h 179"/>
                <a:gd name="T24" fmla="*/ 112 w 161"/>
                <a:gd name="T25" fmla="*/ 62 h 179"/>
                <a:gd name="T26" fmla="*/ 127 w 161"/>
                <a:gd name="T27" fmla="*/ 129 h 179"/>
                <a:gd name="T28" fmla="*/ 147 w 161"/>
                <a:gd name="T29" fmla="*/ 171 h 179"/>
                <a:gd name="T30" fmla="*/ 153 w 161"/>
                <a:gd name="T31" fmla="*/ 171 h 179"/>
                <a:gd name="T32" fmla="*/ 159 w 161"/>
                <a:gd name="T33" fmla="*/ 192 h 179"/>
                <a:gd name="T34" fmla="*/ 165 w 161"/>
                <a:gd name="T35" fmla="*/ 258 h 179"/>
                <a:gd name="T36" fmla="*/ 177 w 161"/>
                <a:gd name="T37" fmla="*/ 280 h 179"/>
                <a:gd name="T38" fmla="*/ 183 w 161"/>
                <a:gd name="T39" fmla="*/ 300 h 179"/>
                <a:gd name="T40" fmla="*/ 183 w 161"/>
                <a:gd name="T41" fmla="*/ 300 h 179"/>
                <a:gd name="T42" fmla="*/ 159 w 161"/>
                <a:gd name="T43" fmla="*/ 366 h 179"/>
                <a:gd name="T44" fmla="*/ 139 w 161"/>
                <a:gd name="T45" fmla="*/ 410 h 179"/>
                <a:gd name="T46" fmla="*/ 118 w 161"/>
                <a:gd name="T47" fmla="*/ 470 h 179"/>
                <a:gd name="T48" fmla="*/ 112 w 161"/>
                <a:gd name="T49" fmla="*/ 493 h 179"/>
                <a:gd name="T50" fmla="*/ 100 w 161"/>
                <a:gd name="T51" fmla="*/ 554 h 179"/>
                <a:gd name="T52" fmla="*/ 77 w 161"/>
                <a:gd name="T53" fmla="*/ 535 h 179"/>
                <a:gd name="T54" fmla="*/ 59 w 161"/>
                <a:gd name="T55" fmla="*/ 535 h 179"/>
                <a:gd name="T56" fmla="*/ 53 w 161"/>
                <a:gd name="T57" fmla="*/ 575 h 179"/>
                <a:gd name="T58" fmla="*/ 30 w 161"/>
                <a:gd name="T59" fmla="*/ 620 h 179"/>
                <a:gd name="T60" fmla="*/ 12 w 161"/>
                <a:gd name="T61" fmla="*/ 642 h 179"/>
                <a:gd name="T62" fmla="*/ 6 w 161"/>
                <a:gd name="T63" fmla="*/ 620 h 179"/>
                <a:gd name="T64" fmla="*/ 12 w 161"/>
                <a:gd name="T65" fmla="*/ 554 h 179"/>
                <a:gd name="T66" fmla="*/ 0 w 161"/>
                <a:gd name="T67" fmla="*/ 493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415A6B"/>
            </a:solidFill>
            <a:ln w="9525">
              <a:solidFill>
                <a:srgbClr val="000000"/>
              </a:solidFill>
              <a:prstDash val="solid"/>
              <a:round/>
              <a:headEnd/>
              <a:tailEnd/>
            </a:ln>
          </p:spPr>
          <p:txBody>
            <a:bodyPr/>
            <a:lstStyle/>
            <a:p>
              <a:endParaRPr lang="en-US"/>
            </a:p>
          </p:txBody>
        </p:sp>
        <p:sp>
          <p:nvSpPr>
            <p:cNvPr id="13565" name="Freeform 271"/>
            <p:cNvSpPr>
              <a:spLocks noChangeAspect="1"/>
            </p:cNvSpPr>
            <p:nvPr/>
          </p:nvSpPr>
          <p:spPr bwMode="auto">
            <a:xfrm>
              <a:off x="3291" y="2867"/>
              <a:ext cx="6" cy="13"/>
            </a:xfrm>
            <a:custGeom>
              <a:avLst/>
              <a:gdLst>
                <a:gd name="T0" fmla="*/ 6 w 6"/>
                <a:gd name="T1" fmla="*/ 28 h 12"/>
                <a:gd name="T2" fmla="*/ 0 w 6"/>
                <a:gd name="T3" fmla="*/ 28 h 12"/>
                <a:gd name="T4" fmla="*/ 0 w 6"/>
                <a:gd name="T5" fmla="*/ 0 h 12"/>
                <a:gd name="T6" fmla="*/ 6 w 6"/>
                <a:gd name="T7" fmla="*/ 2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415A6B"/>
            </a:solidFill>
            <a:ln w="9525">
              <a:solidFill>
                <a:srgbClr val="000000"/>
              </a:solidFill>
              <a:prstDash val="solid"/>
              <a:round/>
              <a:headEnd/>
              <a:tailEnd/>
            </a:ln>
          </p:spPr>
          <p:txBody>
            <a:bodyPr/>
            <a:lstStyle/>
            <a:p>
              <a:endParaRPr lang="en-US"/>
            </a:p>
          </p:txBody>
        </p:sp>
        <p:sp>
          <p:nvSpPr>
            <p:cNvPr id="13566" name="Freeform 272"/>
            <p:cNvSpPr>
              <a:spLocks noChangeAspect="1"/>
            </p:cNvSpPr>
            <p:nvPr/>
          </p:nvSpPr>
          <p:spPr bwMode="auto">
            <a:xfrm>
              <a:off x="2988" y="3258"/>
              <a:ext cx="43" cy="40"/>
            </a:xfrm>
            <a:custGeom>
              <a:avLst/>
              <a:gdLst>
                <a:gd name="T0" fmla="*/ 18 w 42"/>
                <a:gd name="T1" fmla="*/ 0 h 36"/>
                <a:gd name="T2" fmla="*/ 0 w 42"/>
                <a:gd name="T3" fmla="*/ 57 h 36"/>
                <a:gd name="T4" fmla="*/ 12 w 42"/>
                <a:gd name="T5" fmla="*/ 112 h 36"/>
                <a:gd name="T6" fmla="*/ 18 w 42"/>
                <a:gd name="T7" fmla="*/ 97 h 36"/>
                <a:gd name="T8" fmla="*/ 47 w 42"/>
                <a:gd name="T9" fmla="*/ 57 h 36"/>
                <a:gd name="T10" fmla="*/ 53 w 42"/>
                <a:gd name="T11" fmla="*/ 20 h 36"/>
                <a:gd name="T12" fmla="*/ 35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990033"/>
            </a:solidFill>
            <a:ln w="9525">
              <a:solidFill>
                <a:srgbClr val="000000"/>
              </a:solidFill>
              <a:prstDash val="solid"/>
              <a:round/>
              <a:headEnd/>
              <a:tailEnd/>
            </a:ln>
          </p:spPr>
          <p:txBody>
            <a:bodyPr/>
            <a:lstStyle/>
            <a:p>
              <a:endParaRPr lang="en-US"/>
            </a:p>
          </p:txBody>
        </p:sp>
        <p:sp>
          <p:nvSpPr>
            <p:cNvPr id="13567" name="Freeform 273"/>
            <p:cNvSpPr>
              <a:spLocks noChangeAspect="1"/>
            </p:cNvSpPr>
            <p:nvPr/>
          </p:nvSpPr>
          <p:spPr bwMode="auto">
            <a:xfrm>
              <a:off x="3281" y="2887"/>
              <a:ext cx="138" cy="298"/>
            </a:xfrm>
            <a:custGeom>
              <a:avLst/>
              <a:gdLst>
                <a:gd name="T0" fmla="*/ 47 w 137"/>
                <a:gd name="T1" fmla="*/ 271 h 264"/>
                <a:gd name="T2" fmla="*/ 41 w 137"/>
                <a:gd name="T3" fmla="*/ 271 h 264"/>
                <a:gd name="T4" fmla="*/ 29 w 137"/>
                <a:gd name="T5" fmla="*/ 323 h 264"/>
                <a:gd name="T6" fmla="*/ 23 w 137"/>
                <a:gd name="T7" fmla="*/ 366 h 264"/>
                <a:gd name="T8" fmla="*/ 17 w 137"/>
                <a:gd name="T9" fmla="*/ 436 h 264"/>
                <a:gd name="T10" fmla="*/ 23 w 137"/>
                <a:gd name="T11" fmla="*/ 501 h 264"/>
                <a:gd name="T12" fmla="*/ 23 w 137"/>
                <a:gd name="T13" fmla="*/ 594 h 264"/>
                <a:gd name="T14" fmla="*/ 11 w 137"/>
                <a:gd name="T15" fmla="*/ 639 h 264"/>
                <a:gd name="T16" fmla="*/ 5 w 137"/>
                <a:gd name="T17" fmla="*/ 680 h 264"/>
                <a:gd name="T18" fmla="*/ 0 w 137"/>
                <a:gd name="T19" fmla="*/ 798 h 264"/>
                <a:gd name="T20" fmla="*/ 5 w 137"/>
                <a:gd name="T21" fmla="*/ 864 h 264"/>
                <a:gd name="T22" fmla="*/ 11 w 137"/>
                <a:gd name="T23" fmla="*/ 979 h 264"/>
                <a:gd name="T24" fmla="*/ 35 w 137"/>
                <a:gd name="T25" fmla="*/ 998 h 264"/>
                <a:gd name="T26" fmla="*/ 47 w 137"/>
                <a:gd name="T27" fmla="*/ 979 h 264"/>
                <a:gd name="T28" fmla="*/ 65 w 137"/>
                <a:gd name="T29" fmla="*/ 957 h 264"/>
                <a:gd name="T30" fmla="*/ 82 w 137"/>
                <a:gd name="T31" fmla="*/ 884 h 264"/>
                <a:gd name="T32" fmla="*/ 88 w 137"/>
                <a:gd name="T33" fmla="*/ 817 h 264"/>
                <a:gd name="T34" fmla="*/ 94 w 137"/>
                <a:gd name="T35" fmla="*/ 755 h 264"/>
                <a:gd name="T36" fmla="*/ 100 w 137"/>
                <a:gd name="T37" fmla="*/ 680 h 264"/>
                <a:gd name="T38" fmla="*/ 106 w 137"/>
                <a:gd name="T39" fmla="*/ 615 h 264"/>
                <a:gd name="T40" fmla="*/ 112 w 137"/>
                <a:gd name="T41" fmla="*/ 550 h 264"/>
                <a:gd name="T42" fmla="*/ 118 w 137"/>
                <a:gd name="T43" fmla="*/ 476 h 264"/>
                <a:gd name="T44" fmla="*/ 124 w 137"/>
                <a:gd name="T45" fmla="*/ 413 h 264"/>
                <a:gd name="T46" fmla="*/ 130 w 137"/>
                <a:gd name="T47" fmla="*/ 343 h 264"/>
                <a:gd name="T48" fmla="*/ 130 w 137"/>
                <a:gd name="T49" fmla="*/ 254 h 264"/>
                <a:gd name="T50" fmla="*/ 142 w 137"/>
                <a:gd name="T51" fmla="*/ 271 h 264"/>
                <a:gd name="T52" fmla="*/ 148 w 137"/>
                <a:gd name="T53" fmla="*/ 228 h 264"/>
                <a:gd name="T54" fmla="*/ 142 w 137"/>
                <a:gd name="T55" fmla="*/ 139 h 264"/>
                <a:gd name="T56" fmla="*/ 136 w 137"/>
                <a:gd name="T57" fmla="*/ 47 h 264"/>
                <a:gd name="T58" fmla="*/ 130 w 137"/>
                <a:gd name="T59" fmla="*/ 0 h 264"/>
                <a:gd name="T60" fmla="*/ 124 w 137"/>
                <a:gd name="T61" fmla="*/ 0 h 264"/>
                <a:gd name="T62" fmla="*/ 118 w 137"/>
                <a:gd name="T63" fmla="*/ 23 h 264"/>
                <a:gd name="T64" fmla="*/ 118 w 137"/>
                <a:gd name="T65" fmla="*/ 89 h 264"/>
                <a:gd name="T66" fmla="*/ 112 w 137"/>
                <a:gd name="T67" fmla="*/ 113 h 264"/>
                <a:gd name="T68" fmla="*/ 106 w 137"/>
                <a:gd name="T69" fmla="*/ 113 h 264"/>
                <a:gd name="T70" fmla="*/ 100 w 137"/>
                <a:gd name="T71" fmla="*/ 113 h 264"/>
                <a:gd name="T72" fmla="*/ 100 w 137"/>
                <a:gd name="T73" fmla="*/ 139 h 264"/>
                <a:gd name="T74" fmla="*/ 100 w 137"/>
                <a:gd name="T75" fmla="*/ 181 h 264"/>
                <a:gd name="T76" fmla="*/ 100 w 137"/>
                <a:gd name="T77" fmla="*/ 181 h 264"/>
                <a:gd name="T78" fmla="*/ 94 w 137"/>
                <a:gd name="T79" fmla="*/ 204 h 264"/>
                <a:gd name="T80" fmla="*/ 94 w 137"/>
                <a:gd name="T81" fmla="*/ 181 h 264"/>
                <a:gd name="T82" fmla="*/ 88 w 137"/>
                <a:gd name="T83" fmla="*/ 228 h 264"/>
                <a:gd name="T84" fmla="*/ 82 w 137"/>
                <a:gd name="T85" fmla="*/ 254 h 264"/>
                <a:gd name="T86" fmla="*/ 82 w 137"/>
                <a:gd name="T87" fmla="*/ 228 h 264"/>
                <a:gd name="T88" fmla="*/ 65 w 137"/>
                <a:gd name="T89" fmla="*/ 271 h 264"/>
                <a:gd name="T90" fmla="*/ 47 w 137"/>
                <a:gd name="T91" fmla="*/ 271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415A6B"/>
            </a:solidFill>
            <a:ln w="9525">
              <a:solidFill>
                <a:srgbClr val="000000"/>
              </a:solidFill>
              <a:prstDash val="solid"/>
              <a:round/>
              <a:headEnd/>
              <a:tailEnd/>
            </a:ln>
          </p:spPr>
          <p:txBody>
            <a:bodyPr/>
            <a:lstStyle/>
            <a:p>
              <a:endParaRPr lang="en-US"/>
            </a:p>
          </p:txBody>
        </p:sp>
        <p:sp>
          <p:nvSpPr>
            <p:cNvPr id="13568" name="Freeform 274"/>
            <p:cNvSpPr>
              <a:spLocks noChangeAspect="1"/>
            </p:cNvSpPr>
            <p:nvPr/>
          </p:nvSpPr>
          <p:spPr bwMode="auto">
            <a:xfrm>
              <a:off x="3104" y="2826"/>
              <a:ext cx="56" cy="169"/>
            </a:xfrm>
            <a:custGeom>
              <a:avLst/>
              <a:gdLst>
                <a:gd name="T0" fmla="*/ 41 w 54"/>
                <a:gd name="T1" fmla="*/ 402 h 150"/>
                <a:gd name="T2" fmla="*/ 35 w 54"/>
                <a:gd name="T3" fmla="*/ 470 h 150"/>
                <a:gd name="T4" fmla="*/ 53 w 54"/>
                <a:gd name="T5" fmla="*/ 512 h 150"/>
                <a:gd name="T6" fmla="*/ 64 w 54"/>
                <a:gd name="T7" fmla="*/ 555 h 150"/>
                <a:gd name="T8" fmla="*/ 64 w 54"/>
                <a:gd name="T9" fmla="*/ 512 h 150"/>
                <a:gd name="T10" fmla="*/ 71 w 54"/>
                <a:gd name="T11" fmla="*/ 490 h 150"/>
                <a:gd name="T12" fmla="*/ 80 w 54"/>
                <a:gd name="T13" fmla="*/ 377 h 150"/>
                <a:gd name="T14" fmla="*/ 64 w 54"/>
                <a:gd name="T15" fmla="*/ 331 h 150"/>
                <a:gd name="T16" fmla="*/ 53 w 54"/>
                <a:gd name="T17" fmla="*/ 291 h 150"/>
                <a:gd name="T18" fmla="*/ 41 w 54"/>
                <a:gd name="T19" fmla="*/ 226 h 150"/>
                <a:gd name="T20" fmla="*/ 53 w 54"/>
                <a:gd name="T21" fmla="*/ 158 h 150"/>
                <a:gd name="T22" fmla="*/ 64 w 54"/>
                <a:gd name="T23" fmla="*/ 158 h 150"/>
                <a:gd name="T24" fmla="*/ 64 w 54"/>
                <a:gd name="T25" fmla="*/ 158 h 150"/>
                <a:gd name="T26" fmla="*/ 53 w 54"/>
                <a:gd name="T27" fmla="*/ 88 h 150"/>
                <a:gd name="T28" fmla="*/ 41 w 54"/>
                <a:gd name="T29" fmla="*/ 23 h 150"/>
                <a:gd name="T30" fmla="*/ 35 w 54"/>
                <a:gd name="T31" fmla="*/ 0 h 150"/>
                <a:gd name="T32" fmla="*/ 6 w 54"/>
                <a:gd name="T33" fmla="*/ 0 h 150"/>
                <a:gd name="T34" fmla="*/ 6 w 54"/>
                <a:gd name="T35" fmla="*/ 0 h 150"/>
                <a:gd name="T36" fmla="*/ 29 w 54"/>
                <a:gd name="T37" fmla="*/ 68 h 150"/>
                <a:gd name="T38" fmla="*/ 12 w 54"/>
                <a:gd name="T39" fmla="*/ 88 h 150"/>
                <a:gd name="T40" fmla="*/ 12 w 54"/>
                <a:gd name="T41" fmla="*/ 158 h 150"/>
                <a:gd name="T42" fmla="*/ 12 w 54"/>
                <a:gd name="T43" fmla="*/ 203 h 150"/>
                <a:gd name="T44" fmla="*/ 12 w 54"/>
                <a:gd name="T45" fmla="*/ 226 h 150"/>
                <a:gd name="T46" fmla="*/ 0 w 54"/>
                <a:gd name="T47" fmla="*/ 291 h 150"/>
                <a:gd name="T48" fmla="*/ 6 w 54"/>
                <a:gd name="T49" fmla="*/ 331 h 150"/>
                <a:gd name="T50" fmla="*/ 12 w 54"/>
                <a:gd name="T51" fmla="*/ 357 h 150"/>
                <a:gd name="T52" fmla="*/ 35 w 54"/>
                <a:gd name="T53" fmla="*/ 357 h 150"/>
                <a:gd name="T54" fmla="*/ 41 w 54"/>
                <a:gd name="T55" fmla="*/ 402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p>
          </p:txBody>
        </p:sp>
        <p:sp>
          <p:nvSpPr>
            <p:cNvPr id="13569" name="Freeform 275"/>
            <p:cNvSpPr>
              <a:spLocks noChangeAspect="1"/>
            </p:cNvSpPr>
            <p:nvPr/>
          </p:nvSpPr>
          <p:spPr bwMode="auto">
            <a:xfrm>
              <a:off x="3055" y="2847"/>
              <a:ext cx="188" cy="370"/>
            </a:xfrm>
            <a:custGeom>
              <a:avLst/>
              <a:gdLst>
                <a:gd name="T0" fmla="*/ 89 w 186"/>
                <a:gd name="T1" fmla="*/ 697 h 329"/>
                <a:gd name="T2" fmla="*/ 95 w 186"/>
                <a:gd name="T3" fmla="*/ 677 h 329"/>
                <a:gd name="T4" fmla="*/ 125 w 186"/>
                <a:gd name="T5" fmla="*/ 549 h 329"/>
                <a:gd name="T6" fmla="*/ 172 w 186"/>
                <a:gd name="T7" fmla="*/ 477 h 329"/>
                <a:gd name="T8" fmla="*/ 208 w 186"/>
                <a:gd name="T9" fmla="*/ 346 h 329"/>
                <a:gd name="T10" fmla="*/ 208 w 186"/>
                <a:gd name="T11" fmla="*/ 286 h 329"/>
                <a:gd name="T12" fmla="*/ 208 w 186"/>
                <a:gd name="T13" fmla="*/ 151 h 329"/>
                <a:gd name="T14" fmla="*/ 208 w 186"/>
                <a:gd name="T15" fmla="*/ 0 h 329"/>
                <a:gd name="T16" fmla="*/ 190 w 186"/>
                <a:gd name="T17" fmla="*/ 43 h 329"/>
                <a:gd name="T18" fmla="*/ 158 w 186"/>
                <a:gd name="T19" fmla="*/ 62 h 329"/>
                <a:gd name="T20" fmla="*/ 119 w 186"/>
                <a:gd name="T21" fmla="*/ 88 h 329"/>
                <a:gd name="T22" fmla="*/ 101 w 186"/>
                <a:gd name="T23" fmla="*/ 88 h 329"/>
                <a:gd name="T24" fmla="*/ 89 w 186"/>
                <a:gd name="T25" fmla="*/ 151 h 329"/>
                <a:gd name="T26" fmla="*/ 101 w 186"/>
                <a:gd name="T27" fmla="*/ 261 h 329"/>
                <a:gd name="T28" fmla="*/ 107 w 186"/>
                <a:gd name="T29" fmla="*/ 415 h 329"/>
                <a:gd name="T30" fmla="*/ 101 w 186"/>
                <a:gd name="T31" fmla="*/ 477 h 329"/>
                <a:gd name="T32" fmla="*/ 83 w 186"/>
                <a:gd name="T33" fmla="*/ 389 h 329"/>
                <a:gd name="T34" fmla="*/ 83 w 186"/>
                <a:gd name="T35" fmla="*/ 286 h 329"/>
                <a:gd name="T36" fmla="*/ 65 w 186"/>
                <a:gd name="T37" fmla="*/ 261 h 329"/>
                <a:gd name="T38" fmla="*/ 30 w 186"/>
                <a:gd name="T39" fmla="*/ 306 h 329"/>
                <a:gd name="T40" fmla="*/ 0 w 186"/>
                <a:gd name="T41" fmla="*/ 346 h 329"/>
                <a:gd name="T42" fmla="*/ 6 w 186"/>
                <a:gd name="T43" fmla="*/ 415 h 329"/>
                <a:gd name="T44" fmla="*/ 30 w 186"/>
                <a:gd name="T45" fmla="*/ 436 h 329"/>
                <a:gd name="T46" fmla="*/ 59 w 186"/>
                <a:gd name="T47" fmla="*/ 549 h 329"/>
                <a:gd name="T48" fmla="*/ 59 w 186"/>
                <a:gd name="T49" fmla="*/ 677 h 329"/>
                <a:gd name="T50" fmla="*/ 36 w 186"/>
                <a:gd name="T51" fmla="*/ 784 h 329"/>
                <a:gd name="T52" fmla="*/ 18 w 186"/>
                <a:gd name="T53" fmla="*/ 876 h 329"/>
                <a:gd name="T54" fmla="*/ 24 w 186"/>
                <a:gd name="T55" fmla="*/ 985 h 329"/>
                <a:gd name="T56" fmla="*/ 24 w 186"/>
                <a:gd name="T57" fmla="*/ 1134 h 329"/>
                <a:gd name="T58" fmla="*/ 36 w 186"/>
                <a:gd name="T59" fmla="*/ 1198 h 329"/>
                <a:gd name="T60" fmla="*/ 36 w 186"/>
                <a:gd name="T61" fmla="*/ 1134 h 329"/>
                <a:gd name="T62" fmla="*/ 95 w 186"/>
                <a:gd name="T63" fmla="*/ 1004 h 329"/>
                <a:gd name="T64" fmla="*/ 95 w 186"/>
                <a:gd name="T65" fmla="*/ 914 h 329"/>
                <a:gd name="T66" fmla="*/ 95 w 186"/>
                <a:gd name="T67" fmla="*/ 876 h 329"/>
                <a:gd name="T68" fmla="*/ 89 w 186"/>
                <a:gd name="T69" fmla="*/ 742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990134"/>
            </a:solidFill>
            <a:ln w="9525">
              <a:solidFill>
                <a:srgbClr val="000000"/>
              </a:solidFill>
              <a:prstDash val="solid"/>
              <a:round/>
              <a:headEnd/>
              <a:tailEnd/>
            </a:ln>
          </p:spPr>
          <p:txBody>
            <a:bodyPr/>
            <a:lstStyle/>
            <a:p>
              <a:endParaRPr lang="en-US"/>
            </a:p>
          </p:txBody>
        </p:sp>
        <p:sp>
          <p:nvSpPr>
            <p:cNvPr id="13570" name="Freeform 276"/>
            <p:cNvSpPr>
              <a:spLocks noChangeAspect="1"/>
            </p:cNvSpPr>
            <p:nvPr/>
          </p:nvSpPr>
          <p:spPr bwMode="auto">
            <a:xfrm>
              <a:off x="2807" y="3110"/>
              <a:ext cx="285" cy="283"/>
            </a:xfrm>
            <a:custGeom>
              <a:avLst/>
              <a:gdLst>
                <a:gd name="T0" fmla="*/ 71 w 281"/>
                <a:gd name="T1" fmla="*/ 263 h 251"/>
                <a:gd name="T2" fmla="*/ 71 w 281"/>
                <a:gd name="T3" fmla="*/ 401 h 251"/>
                <a:gd name="T4" fmla="*/ 53 w 281"/>
                <a:gd name="T5" fmla="*/ 490 h 251"/>
                <a:gd name="T6" fmla="*/ 12 w 281"/>
                <a:gd name="T7" fmla="*/ 445 h 251"/>
                <a:gd name="T8" fmla="*/ 6 w 281"/>
                <a:gd name="T9" fmla="*/ 558 h 251"/>
                <a:gd name="T10" fmla="*/ 24 w 281"/>
                <a:gd name="T11" fmla="*/ 696 h 251"/>
                <a:gd name="T12" fmla="*/ 24 w 281"/>
                <a:gd name="T13" fmla="*/ 785 h 251"/>
                <a:gd name="T14" fmla="*/ 30 w 281"/>
                <a:gd name="T15" fmla="*/ 891 h 251"/>
                <a:gd name="T16" fmla="*/ 53 w 281"/>
                <a:gd name="T17" fmla="*/ 916 h 251"/>
                <a:gd name="T18" fmla="*/ 83 w 281"/>
                <a:gd name="T19" fmla="*/ 916 h 251"/>
                <a:gd name="T20" fmla="*/ 130 w 281"/>
                <a:gd name="T21" fmla="*/ 891 h 251"/>
                <a:gd name="T22" fmla="*/ 171 w 281"/>
                <a:gd name="T23" fmla="*/ 875 h 251"/>
                <a:gd name="T24" fmla="*/ 212 w 281"/>
                <a:gd name="T25" fmla="*/ 828 h 251"/>
                <a:gd name="T26" fmla="*/ 242 w 281"/>
                <a:gd name="T27" fmla="*/ 739 h 251"/>
                <a:gd name="T28" fmla="*/ 280 w 281"/>
                <a:gd name="T29" fmla="*/ 600 h 251"/>
                <a:gd name="T30" fmla="*/ 307 w 281"/>
                <a:gd name="T31" fmla="*/ 490 h 251"/>
                <a:gd name="T32" fmla="*/ 327 w 281"/>
                <a:gd name="T33" fmla="*/ 356 h 251"/>
                <a:gd name="T34" fmla="*/ 313 w 281"/>
                <a:gd name="T35" fmla="*/ 378 h 251"/>
                <a:gd name="T36" fmla="*/ 295 w 281"/>
                <a:gd name="T37" fmla="*/ 312 h 251"/>
                <a:gd name="T38" fmla="*/ 313 w 281"/>
                <a:gd name="T39" fmla="*/ 289 h 251"/>
                <a:gd name="T40" fmla="*/ 313 w 281"/>
                <a:gd name="T41" fmla="*/ 139 h 251"/>
                <a:gd name="T42" fmla="*/ 307 w 281"/>
                <a:gd name="T43" fmla="*/ 23 h 251"/>
                <a:gd name="T44" fmla="*/ 264 w 281"/>
                <a:gd name="T45" fmla="*/ 0 h 251"/>
                <a:gd name="T46" fmla="*/ 236 w 281"/>
                <a:gd name="T47" fmla="*/ 68 h 251"/>
                <a:gd name="T48" fmla="*/ 204 w 281"/>
                <a:gd name="T49" fmla="*/ 180 h 251"/>
                <a:gd name="T50" fmla="*/ 177 w 281"/>
                <a:gd name="T51" fmla="*/ 263 h 251"/>
                <a:gd name="T52" fmla="*/ 136 w 281"/>
                <a:gd name="T53" fmla="*/ 246 h 251"/>
                <a:gd name="T54" fmla="*/ 108 w 281"/>
                <a:gd name="T55" fmla="*/ 330 h 251"/>
                <a:gd name="T56" fmla="*/ 83 w 281"/>
                <a:gd name="T57" fmla="*/ 330 h 251"/>
                <a:gd name="T58" fmla="*/ 77 w 281"/>
                <a:gd name="T59" fmla="*/ 203 h 251"/>
                <a:gd name="T60" fmla="*/ 212 w 281"/>
                <a:gd name="T61" fmla="*/ 558 h 251"/>
                <a:gd name="T62" fmla="*/ 230 w 281"/>
                <a:gd name="T63" fmla="*/ 600 h 251"/>
                <a:gd name="T64" fmla="*/ 256 w 281"/>
                <a:gd name="T65" fmla="*/ 512 h 251"/>
                <a:gd name="T66" fmla="*/ 230 w 281"/>
                <a:gd name="T67" fmla="*/ 490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71" name="Freeform 277"/>
            <p:cNvSpPr>
              <a:spLocks noChangeAspect="1"/>
            </p:cNvSpPr>
            <p:nvPr/>
          </p:nvSpPr>
          <p:spPr bwMode="auto">
            <a:xfrm>
              <a:off x="2807" y="3110"/>
              <a:ext cx="285" cy="283"/>
            </a:xfrm>
            <a:custGeom>
              <a:avLst/>
              <a:gdLst>
                <a:gd name="T0" fmla="*/ 77 w 281"/>
                <a:gd name="T1" fmla="*/ 203 h 251"/>
                <a:gd name="T2" fmla="*/ 71 w 281"/>
                <a:gd name="T3" fmla="*/ 263 h 251"/>
                <a:gd name="T4" fmla="*/ 71 w 281"/>
                <a:gd name="T5" fmla="*/ 330 h 251"/>
                <a:gd name="T6" fmla="*/ 71 w 281"/>
                <a:gd name="T7" fmla="*/ 401 h 251"/>
                <a:gd name="T8" fmla="*/ 71 w 281"/>
                <a:gd name="T9" fmla="*/ 469 h 251"/>
                <a:gd name="T10" fmla="*/ 53 w 281"/>
                <a:gd name="T11" fmla="*/ 490 h 251"/>
                <a:gd name="T12" fmla="*/ 18 w 281"/>
                <a:gd name="T13" fmla="*/ 490 h 251"/>
                <a:gd name="T14" fmla="*/ 12 w 281"/>
                <a:gd name="T15" fmla="*/ 445 h 251"/>
                <a:gd name="T16" fmla="*/ 0 w 281"/>
                <a:gd name="T17" fmla="*/ 469 h 251"/>
                <a:gd name="T18" fmla="*/ 6 w 281"/>
                <a:gd name="T19" fmla="*/ 558 h 251"/>
                <a:gd name="T20" fmla="*/ 18 w 281"/>
                <a:gd name="T21" fmla="*/ 622 h 251"/>
                <a:gd name="T22" fmla="*/ 24 w 281"/>
                <a:gd name="T23" fmla="*/ 696 h 251"/>
                <a:gd name="T24" fmla="*/ 30 w 281"/>
                <a:gd name="T25" fmla="*/ 760 h 251"/>
                <a:gd name="T26" fmla="*/ 24 w 281"/>
                <a:gd name="T27" fmla="*/ 785 h 251"/>
                <a:gd name="T28" fmla="*/ 24 w 281"/>
                <a:gd name="T29" fmla="*/ 828 h 251"/>
                <a:gd name="T30" fmla="*/ 30 w 281"/>
                <a:gd name="T31" fmla="*/ 891 h 251"/>
                <a:gd name="T32" fmla="*/ 47 w 281"/>
                <a:gd name="T33" fmla="*/ 891 h 251"/>
                <a:gd name="T34" fmla="*/ 53 w 281"/>
                <a:gd name="T35" fmla="*/ 916 h 251"/>
                <a:gd name="T36" fmla="*/ 65 w 281"/>
                <a:gd name="T37" fmla="*/ 940 h 251"/>
                <a:gd name="T38" fmla="*/ 83 w 281"/>
                <a:gd name="T39" fmla="*/ 916 h 251"/>
                <a:gd name="T40" fmla="*/ 101 w 281"/>
                <a:gd name="T41" fmla="*/ 891 h 251"/>
                <a:gd name="T42" fmla="*/ 130 w 281"/>
                <a:gd name="T43" fmla="*/ 891 h 251"/>
                <a:gd name="T44" fmla="*/ 148 w 281"/>
                <a:gd name="T45" fmla="*/ 891 h 251"/>
                <a:gd name="T46" fmla="*/ 171 w 281"/>
                <a:gd name="T47" fmla="*/ 875 h 251"/>
                <a:gd name="T48" fmla="*/ 186 w 281"/>
                <a:gd name="T49" fmla="*/ 875 h 251"/>
                <a:gd name="T50" fmla="*/ 212 w 281"/>
                <a:gd name="T51" fmla="*/ 828 h 251"/>
                <a:gd name="T52" fmla="*/ 230 w 281"/>
                <a:gd name="T53" fmla="*/ 785 h 251"/>
                <a:gd name="T54" fmla="*/ 242 w 281"/>
                <a:gd name="T55" fmla="*/ 739 h 251"/>
                <a:gd name="T56" fmla="*/ 256 w 281"/>
                <a:gd name="T57" fmla="*/ 696 h 251"/>
                <a:gd name="T58" fmla="*/ 280 w 281"/>
                <a:gd name="T59" fmla="*/ 600 h 251"/>
                <a:gd name="T60" fmla="*/ 295 w 281"/>
                <a:gd name="T61" fmla="*/ 558 h 251"/>
                <a:gd name="T62" fmla="*/ 307 w 281"/>
                <a:gd name="T63" fmla="*/ 490 h 251"/>
                <a:gd name="T64" fmla="*/ 319 w 281"/>
                <a:gd name="T65" fmla="*/ 419 h 251"/>
                <a:gd name="T66" fmla="*/ 327 w 281"/>
                <a:gd name="T67" fmla="*/ 356 h 251"/>
                <a:gd name="T68" fmla="*/ 313 w 281"/>
                <a:gd name="T69" fmla="*/ 356 h 251"/>
                <a:gd name="T70" fmla="*/ 313 w 281"/>
                <a:gd name="T71" fmla="*/ 378 h 251"/>
                <a:gd name="T72" fmla="*/ 295 w 281"/>
                <a:gd name="T73" fmla="*/ 356 h 251"/>
                <a:gd name="T74" fmla="*/ 295 w 281"/>
                <a:gd name="T75" fmla="*/ 312 h 251"/>
                <a:gd name="T76" fmla="*/ 301 w 281"/>
                <a:gd name="T77" fmla="*/ 263 h 251"/>
                <a:gd name="T78" fmla="*/ 313 w 281"/>
                <a:gd name="T79" fmla="*/ 289 h 251"/>
                <a:gd name="T80" fmla="*/ 313 w 281"/>
                <a:gd name="T81" fmla="*/ 203 h 251"/>
                <a:gd name="T82" fmla="*/ 313 w 281"/>
                <a:gd name="T83" fmla="*/ 139 h 251"/>
                <a:gd name="T84" fmla="*/ 307 w 281"/>
                <a:gd name="T85" fmla="*/ 68 h 251"/>
                <a:gd name="T86" fmla="*/ 307 w 281"/>
                <a:gd name="T87" fmla="*/ 23 h 251"/>
                <a:gd name="T88" fmla="*/ 288 w 281"/>
                <a:gd name="T89" fmla="*/ 23 h 251"/>
                <a:gd name="T90" fmla="*/ 264 w 281"/>
                <a:gd name="T91" fmla="*/ 0 h 251"/>
                <a:gd name="T92" fmla="*/ 264 w 281"/>
                <a:gd name="T93" fmla="*/ 0 h 251"/>
                <a:gd name="T94" fmla="*/ 236 w 281"/>
                <a:gd name="T95" fmla="*/ 68 h 251"/>
                <a:gd name="T96" fmla="*/ 218 w 281"/>
                <a:gd name="T97" fmla="*/ 112 h 251"/>
                <a:gd name="T98" fmla="*/ 204 w 281"/>
                <a:gd name="T99" fmla="*/ 180 h 251"/>
                <a:gd name="T100" fmla="*/ 195 w 281"/>
                <a:gd name="T101" fmla="*/ 203 h 251"/>
                <a:gd name="T102" fmla="*/ 177 w 281"/>
                <a:gd name="T103" fmla="*/ 263 h 251"/>
                <a:gd name="T104" fmla="*/ 154 w 281"/>
                <a:gd name="T105" fmla="*/ 246 h 251"/>
                <a:gd name="T106" fmla="*/ 136 w 281"/>
                <a:gd name="T107" fmla="*/ 246 h 251"/>
                <a:gd name="T108" fmla="*/ 130 w 281"/>
                <a:gd name="T109" fmla="*/ 289 h 251"/>
                <a:gd name="T110" fmla="*/ 108 w 281"/>
                <a:gd name="T111" fmla="*/ 330 h 251"/>
                <a:gd name="T112" fmla="*/ 89 w 281"/>
                <a:gd name="T113" fmla="*/ 356 h 251"/>
                <a:gd name="T114" fmla="*/ 83 w 281"/>
                <a:gd name="T115" fmla="*/ 330 h 251"/>
                <a:gd name="T116" fmla="*/ 89 w 281"/>
                <a:gd name="T117" fmla="*/ 263 h 251"/>
                <a:gd name="T118" fmla="*/ 77 w 281"/>
                <a:gd name="T119" fmla="*/ 203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72" name="Freeform 278"/>
            <p:cNvSpPr>
              <a:spLocks noChangeAspect="1"/>
            </p:cNvSpPr>
            <p:nvPr/>
          </p:nvSpPr>
          <p:spPr bwMode="auto">
            <a:xfrm>
              <a:off x="2988" y="3258"/>
              <a:ext cx="43" cy="40"/>
            </a:xfrm>
            <a:custGeom>
              <a:avLst/>
              <a:gdLst>
                <a:gd name="T0" fmla="*/ 18 w 42"/>
                <a:gd name="T1" fmla="*/ 0 h 36"/>
                <a:gd name="T2" fmla="*/ 0 w 42"/>
                <a:gd name="T3" fmla="*/ 57 h 36"/>
                <a:gd name="T4" fmla="*/ 12 w 42"/>
                <a:gd name="T5" fmla="*/ 112 h 36"/>
                <a:gd name="T6" fmla="*/ 18 w 42"/>
                <a:gd name="T7" fmla="*/ 97 h 36"/>
                <a:gd name="T8" fmla="*/ 47 w 42"/>
                <a:gd name="T9" fmla="*/ 57 h 36"/>
                <a:gd name="T10" fmla="*/ 53 w 42"/>
                <a:gd name="T11" fmla="*/ 20 h 36"/>
                <a:gd name="T12" fmla="*/ 35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73" name="Freeform 279"/>
            <p:cNvSpPr>
              <a:spLocks noChangeAspect="1"/>
            </p:cNvSpPr>
            <p:nvPr/>
          </p:nvSpPr>
          <p:spPr bwMode="auto">
            <a:xfrm>
              <a:off x="2777" y="3124"/>
              <a:ext cx="5" cy="7"/>
            </a:xfrm>
            <a:custGeom>
              <a:avLst/>
              <a:gdLst>
                <a:gd name="T0" fmla="*/ 3 w 6"/>
                <a:gd name="T1" fmla="*/ 34 h 6"/>
                <a:gd name="T2" fmla="*/ 0 w 6"/>
                <a:gd name="T3" fmla="*/ 34 h 6"/>
                <a:gd name="T4" fmla="*/ 0 w 6"/>
                <a:gd name="T5" fmla="*/ 0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3574" name="Freeform 280"/>
            <p:cNvSpPr>
              <a:spLocks noChangeAspect="1"/>
            </p:cNvSpPr>
            <p:nvPr/>
          </p:nvSpPr>
          <p:spPr bwMode="auto">
            <a:xfrm>
              <a:off x="3062" y="3190"/>
              <a:ext cx="16" cy="34"/>
            </a:xfrm>
            <a:custGeom>
              <a:avLst/>
              <a:gdLst>
                <a:gd name="T0" fmla="*/ 4 w 18"/>
                <a:gd name="T1" fmla="*/ 0 h 30"/>
                <a:gd name="T2" fmla="*/ 0 w 18"/>
                <a:gd name="T3" fmla="*/ 48 h 30"/>
                <a:gd name="T4" fmla="*/ 0 w 18"/>
                <a:gd name="T5" fmla="*/ 96 h 30"/>
                <a:gd name="T6" fmla="*/ 4 w 18"/>
                <a:gd name="T7" fmla="*/ 122 h 30"/>
                <a:gd name="T8" fmla="*/ 4 w 18"/>
                <a:gd name="T9" fmla="*/ 96 h 30"/>
                <a:gd name="T10" fmla="*/ 4 w 18"/>
                <a:gd name="T11" fmla="*/ 23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990033"/>
            </a:solidFill>
            <a:ln w="9525">
              <a:solidFill>
                <a:srgbClr val="000000"/>
              </a:solidFill>
              <a:prstDash val="solid"/>
              <a:round/>
              <a:headEnd/>
              <a:tailEnd/>
            </a:ln>
          </p:spPr>
          <p:txBody>
            <a:bodyPr/>
            <a:lstStyle/>
            <a:p>
              <a:endParaRPr lang="en-US"/>
            </a:p>
          </p:txBody>
        </p:sp>
        <p:sp>
          <p:nvSpPr>
            <p:cNvPr id="13575" name="Freeform 281"/>
            <p:cNvSpPr>
              <a:spLocks noChangeAspect="1"/>
            </p:cNvSpPr>
            <p:nvPr/>
          </p:nvSpPr>
          <p:spPr bwMode="auto">
            <a:xfrm>
              <a:off x="2734" y="2746"/>
              <a:ext cx="219" cy="270"/>
            </a:xfrm>
            <a:custGeom>
              <a:avLst/>
              <a:gdLst>
                <a:gd name="T0" fmla="*/ 249 w 216"/>
                <a:gd name="T1" fmla="*/ 525 h 239"/>
                <a:gd name="T2" fmla="*/ 231 w 216"/>
                <a:gd name="T3" fmla="*/ 525 h 239"/>
                <a:gd name="T4" fmla="*/ 213 w 216"/>
                <a:gd name="T5" fmla="*/ 549 h 239"/>
                <a:gd name="T6" fmla="*/ 213 w 216"/>
                <a:gd name="T7" fmla="*/ 593 h 239"/>
                <a:gd name="T8" fmla="*/ 213 w 216"/>
                <a:gd name="T9" fmla="*/ 708 h 239"/>
                <a:gd name="T10" fmla="*/ 204 w 216"/>
                <a:gd name="T11" fmla="*/ 778 h 239"/>
                <a:gd name="T12" fmla="*/ 237 w 216"/>
                <a:gd name="T13" fmla="*/ 892 h 239"/>
                <a:gd name="T14" fmla="*/ 172 w 216"/>
                <a:gd name="T15" fmla="*/ 916 h 239"/>
                <a:gd name="T16" fmla="*/ 154 w 216"/>
                <a:gd name="T17" fmla="*/ 892 h 239"/>
                <a:gd name="T18" fmla="*/ 136 w 216"/>
                <a:gd name="T19" fmla="*/ 892 h 239"/>
                <a:gd name="T20" fmla="*/ 136 w 216"/>
                <a:gd name="T21" fmla="*/ 865 h 239"/>
                <a:gd name="T22" fmla="*/ 101 w 216"/>
                <a:gd name="T23" fmla="*/ 865 h 239"/>
                <a:gd name="T24" fmla="*/ 83 w 216"/>
                <a:gd name="T25" fmla="*/ 865 h 239"/>
                <a:gd name="T26" fmla="*/ 30 w 216"/>
                <a:gd name="T27" fmla="*/ 865 h 239"/>
                <a:gd name="T28" fmla="*/ 18 w 216"/>
                <a:gd name="T29" fmla="*/ 846 h 239"/>
                <a:gd name="T30" fmla="*/ 0 w 216"/>
                <a:gd name="T31" fmla="*/ 865 h 239"/>
                <a:gd name="T32" fmla="*/ 0 w 216"/>
                <a:gd name="T33" fmla="*/ 800 h 239"/>
                <a:gd name="T34" fmla="*/ 0 w 216"/>
                <a:gd name="T35" fmla="*/ 732 h 239"/>
                <a:gd name="T36" fmla="*/ 18 w 216"/>
                <a:gd name="T37" fmla="*/ 549 h 239"/>
                <a:gd name="T38" fmla="*/ 24 w 216"/>
                <a:gd name="T39" fmla="*/ 502 h 239"/>
                <a:gd name="T40" fmla="*/ 47 w 216"/>
                <a:gd name="T41" fmla="*/ 453 h 239"/>
                <a:gd name="T42" fmla="*/ 30 w 216"/>
                <a:gd name="T43" fmla="*/ 342 h 239"/>
                <a:gd name="T44" fmla="*/ 30 w 216"/>
                <a:gd name="T45" fmla="*/ 293 h 239"/>
                <a:gd name="T46" fmla="*/ 24 w 216"/>
                <a:gd name="T47" fmla="*/ 227 h 239"/>
                <a:gd name="T48" fmla="*/ 30 w 216"/>
                <a:gd name="T49" fmla="*/ 180 h 239"/>
                <a:gd name="T50" fmla="*/ 18 w 216"/>
                <a:gd name="T51" fmla="*/ 96 h 239"/>
                <a:gd name="T52" fmla="*/ 12 w 216"/>
                <a:gd name="T53" fmla="*/ 23 h 239"/>
                <a:gd name="T54" fmla="*/ 24 w 216"/>
                <a:gd name="T55" fmla="*/ 0 h 239"/>
                <a:gd name="T56" fmla="*/ 53 w 216"/>
                <a:gd name="T57" fmla="*/ 0 h 239"/>
                <a:gd name="T58" fmla="*/ 65 w 216"/>
                <a:gd name="T59" fmla="*/ 0 h 239"/>
                <a:gd name="T60" fmla="*/ 83 w 216"/>
                <a:gd name="T61" fmla="*/ 0 h 239"/>
                <a:gd name="T62" fmla="*/ 95 w 216"/>
                <a:gd name="T63" fmla="*/ 0 h 239"/>
                <a:gd name="T64" fmla="*/ 118 w 216"/>
                <a:gd name="T65" fmla="*/ 140 h 239"/>
                <a:gd name="T66" fmla="*/ 136 w 216"/>
                <a:gd name="T67" fmla="*/ 158 h 239"/>
                <a:gd name="T68" fmla="*/ 154 w 216"/>
                <a:gd name="T69" fmla="*/ 158 h 239"/>
                <a:gd name="T70" fmla="*/ 160 w 216"/>
                <a:gd name="T71" fmla="*/ 96 h 239"/>
                <a:gd name="T72" fmla="*/ 178 w 216"/>
                <a:gd name="T73" fmla="*/ 96 h 239"/>
                <a:gd name="T74" fmla="*/ 178 w 216"/>
                <a:gd name="T75" fmla="*/ 96 h 239"/>
                <a:gd name="T76" fmla="*/ 213 w 216"/>
                <a:gd name="T77" fmla="*/ 114 h 239"/>
                <a:gd name="T78" fmla="*/ 213 w 216"/>
                <a:gd name="T79" fmla="*/ 293 h 239"/>
                <a:gd name="T80" fmla="*/ 219 w 216"/>
                <a:gd name="T81" fmla="*/ 365 h 239"/>
                <a:gd name="T82" fmla="*/ 219 w 216"/>
                <a:gd name="T83" fmla="*/ 386 h 239"/>
                <a:gd name="T84" fmla="*/ 249 w 216"/>
                <a:gd name="T85" fmla="*/ 365 h 239"/>
                <a:gd name="T86" fmla="*/ 249 w 216"/>
                <a:gd name="T87" fmla="*/ 453 h 239"/>
                <a:gd name="T88" fmla="*/ 249 w 216"/>
                <a:gd name="T89" fmla="*/ 525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13576" name="Freeform 282"/>
            <p:cNvSpPr>
              <a:spLocks noChangeAspect="1"/>
            </p:cNvSpPr>
            <p:nvPr/>
          </p:nvSpPr>
          <p:spPr bwMode="auto">
            <a:xfrm>
              <a:off x="2741" y="2713"/>
              <a:ext cx="17" cy="33"/>
            </a:xfrm>
            <a:custGeom>
              <a:avLst/>
              <a:gdLst>
                <a:gd name="T0" fmla="*/ 0 w 18"/>
                <a:gd name="T1" fmla="*/ 85 h 30"/>
                <a:gd name="T2" fmla="*/ 0 w 18"/>
                <a:gd name="T3" fmla="*/ 34 h 30"/>
                <a:gd name="T4" fmla="*/ 9 w 18"/>
                <a:gd name="T5" fmla="*/ 0 h 30"/>
                <a:gd name="T6" fmla="*/ 9 w 18"/>
                <a:gd name="T7" fmla="*/ 19 h 30"/>
                <a:gd name="T8" fmla="*/ 9 w 18"/>
                <a:gd name="T9" fmla="*/ 34 h 30"/>
                <a:gd name="T10" fmla="*/ 6 w 18"/>
                <a:gd name="T11" fmla="*/ 69 h 30"/>
                <a:gd name="T12" fmla="*/ 0 w 18"/>
                <a:gd name="T13" fmla="*/ 8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3577" name="Freeform 283"/>
            <p:cNvSpPr>
              <a:spLocks noChangeAspect="1"/>
            </p:cNvSpPr>
            <p:nvPr/>
          </p:nvSpPr>
          <p:spPr bwMode="auto">
            <a:xfrm>
              <a:off x="1214" y="2496"/>
              <a:ext cx="690" cy="877"/>
            </a:xfrm>
            <a:custGeom>
              <a:avLst/>
              <a:gdLst>
                <a:gd name="T0" fmla="*/ 584 w 682"/>
                <a:gd name="T1" fmla="*/ 560 h 778"/>
                <a:gd name="T2" fmla="*/ 570 w 682"/>
                <a:gd name="T3" fmla="*/ 493 h 778"/>
                <a:gd name="T4" fmla="*/ 544 w 682"/>
                <a:gd name="T5" fmla="*/ 470 h 778"/>
                <a:gd name="T6" fmla="*/ 524 w 682"/>
                <a:gd name="T7" fmla="*/ 448 h 778"/>
                <a:gd name="T8" fmla="*/ 495 w 682"/>
                <a:gd name="T9" fmla="*/ 516 h 778"/>
                <a:gd name="T10" fmla="*/ 468 w 682"/>
                <a:gd name="T11" fmla="*/ 538 h 778"/>
                <a:gd name="T12" fmla="*/ 430 w 682"/>
                <a:gd name="T13" fmla="*/ 516 h 778"/>
                <a:gd name="T14" fmla="*/ 462 w 682"/>
                <a:gd name="T15" fmla="*/ 334 h 778"/>
                <a:gd name="T16" fmla="*/ 450 w 682"/>
                <a:gd name="T17" fmla="*/ 88 h 778"/>
                <a:gd name="T18" fmla="*/ 444 w 682"/>
                <a:gd name="T19" fmla="*/ 88 h 778"/>
                <a:gd name="T20" fmla="*/ 392 w 682"/>
                <a:gd name="T21" fmla="*/ 227 h 778"/>
                <a:gd name="T22" fmla="*/ 355 w 682"/>
                <a:gd name="T23" fmla="*/ 243 h 778"/>
                <a:gd name="T24" fmla="*/ 290 w 682"/>
                <a:gd name="T25" fmla="*/ 291 h 778"/>
                <a:gd name="T26" fmla="*/ 272 w 682"/>
                <a:gd name="T27" fmla="*/ 47 h 778"/>
                <a:gd name="T28" fmla="*/ 254 w 682"/>
                <a:gd name="T29" fmla="*/ 47 h 778"/>
                <a:gd name="T30" fmla="*/ 195 w 682"/>
                <a:gd name="T31" fmla="*/ 88 h 778"/>
                <a:gd name="T32" fmla="*/ 201 w 682"/>
                <a:gd name="T33" fmla="*/ 203 h 778"/>
                <a:gd name="T34" fmla="*/ 165 w 682"/>
                <a:gd name="T35" fmla="*/ 313 h 778"/>
                <a:gd name="T36" fmla="*/ 118 w 682"/>
                <a:gd name="T37" fmla="*/ 227 h 778"/>
                <a:gd name="T38" fmla="*/ 77 w 682"/>
                <a:gd name="T39" fmla="*/ 269 h 778"/>
                <a:gd name="T40" fmla="*/ 71 w 682"/>
                <a:gd name="T41" fmla="*/ 334 h 778"/>
                <a:gd name="T42" fmla="*/ 71 w 682"/>
                <a:gd name="T43" fmla="*/ 697 h 778"/>
                <a:gd name="T44" fmla="*/ 12 w 682"/>
                <a:gd name="T45" fmla="*/ 829 h 778"/>
                <a:gd name="T46" fmla="*/ 12 w 682"/>
                <a:gd name="T47" fmla="*/ 1048 h 778"/>
                <a:gd name="T48" fmla="*/ 42 w 682"/>
                <a:gd name="T49" fmla="*/ 1141 h 778"/>
                <a:gd name="T50" fmla="*/ 89 w 682"/>
                <a:gd name="T51" fmla="*/ 1205 h 778"/>
                <a:gd name="T52" fmla="*/ 159 w 682"/>
                <a:gd name="T53" fmla="*/ 1115 h 778"/>
                <a:gd name="T54" fmla="*/ 201 w 682"/>
                <a:gd name="T55" fmla="*/ 1319 h 778"/>
                <a:gd name="T56" fmla="*/ 272 w 682"/>
                <a:gd name="T57" fmla="*/ 1432 h 778"/>
                <a:gd name="T58" fmla="*/ 284 w 682"/>
                <a:gd name="T59" fmla="*/ 1586 h 778"/>
                <a:gd name="T60" fmla="*/ 335 w 682"/>
                <a:gd name="T61" fmla="*/ 1725 h 778"/>
                <a:gd name="T62" fmla="*/ 335 w 682"/>
                <a:gd name="T63" fmla="*/ 1877 h 778"/>
                <a:gd name="T64" fmla="*/ 367 w 682"/>
                <a:gd name="T65" fmla="*/ 2034 h 778"/>
                <a:gd name="T66" fmla="*/ 400 w 682"/>
                <a:gd name="T67" fmla="*/ 2170 h 778"/>
                <a:gd name="T68" fmla="*/ 422 w 682"/>
                <a:gd name="T69" fmla="*/ 2298 h 778"/>
                <a:gd name="T70" fmla="*/ 367 w 682"/>
                <a:gd name="T71" fmla="*/ 2637 h 778"/>
                <a:gd name="T72" fmla="*/ 407 w 682"/>
                <a:gd name="T73" fmla="*/ 2678 h 778"/>
                <a:gd name="T74" fmla="*/ 456 w 682"/>
                <a:gd name="T75" fmla="*/ 2840 h 778"/>
                <a:gd name="T76" fmla="*/ 475 w 682"/>
                <a:gd name="T77" fmla="*/ 2749 h 778"/>
                <a:gd name="T78" fmla="*/ 488 w 682"/>
                <a:gd name="T79" fmla="*/ 2637 h 778"/>
                <a:gd name="T80" fmla="*/ 482 w 682"/>
                <a:gd name="T81" fmla="*/ 2769 h 778"/>
                <a:gd name="T82" fmla="*/ 517 w 682"/>
                <a:gd name="T83" fmla="*/ 2590 h 778"/>
                <a:gd name="T84" fmla="*/ 531 w 682"/>
                <a:gd name="T85" fmla="*/ 2371 h 778"/>
                <a:gd name="T86" fmla="*/ 524 w 682"/>
                <a:gd name="T87" fmla="*/ 2285 h 778"/>
                <a:gd name="T88" fmla="*/ 598 w 682"/>
                <a:gd name="T89" fmla="*/ 2127 h 778"/>
                <a:gd name="T90" fmla="*/ 626 w 682"/>
                <a:gd name="T91" fmla="*/ 2083 h 778"/>
                <a:gd name="T92" fmla="*/ 666 w 682"/>
                <a:gd name="T93" fmla="*/ 2014 h 778"/>
                <a:gd name="T94" fmla="*/ 693 w 682"/>
                <a:gd name="T95" fmla="*/ 1725 h 778"/>
                <a:gd name="T96" fmla="*/ 700 w 682"/>
                <a:gd name="T97" fmla="*/ 1432 h 778"/>
                <a:gd name="T98" fmla="*/ 707 w 682"/>
                <a:gd name="T99" fmla="*/ 1359 h 778"/>
                <a:gd name="T100" fmla="*/ 735 w 682"/>
                <a:gd name="T101" fmla="*/ 1205 h 778"/>
                <a:gd name="T102" fmla="*/ 775 w 682"/>
                <a:gd name="T103" fmla="*/ 919 h 778"/>
                <a:gd name="T104" fmla="*/ 728 w 682"/>
                <a:gd name="T105" fmla="*/ 739 h 778"/>
                <a:gd name="T106" fmla="*/ 639 w 682"/>
                <a:gd name="T107" fmla="*/ 606 h 778"/>
                <a:gd name="T108" fmla="*/ 591 w 682"/>
                <a:gd name="T109" fmla="*/ 560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13578" name="Freeform 284"/>
            <p:cNvSpPr>
              <a:spLocks noChangeAspect="1"/>
            </p:cNvSpPr>
            <p:nvPr/>
          </p:nvSpPr>
          <p:spPr bwMode="auto">
            <a:xfrm>
              <a:off x="1619" y="2618"/>
              <a:ext cx="42" cy="34"/>
            </a:xfrm>
            <a:custGeom>
              <a:avLst/>
              <a:gdLst>
                <a:gd name="T0" fmla="*/ 35 w 41"/>
                <a:gd name="T1" fmla="*/ 122 h 30"/>
                <a:gd name="T2" fmla="*/ 18 w 41"/>
                <a:gd name="T3" fmla="*/ 122 h 30"/>
                <a:gd name="T4" fmla="*/ 12 w 41"/>
                <a:gd name="T5" fmla="*/ 122 h 30"/>
                <a:gd name="T6" fmla="*/ 6 w 41"/>
                <a:gd name="T7" fmla="*/ 122 h 30"/>
                <a:gd name="T8" fmla="*/ 0 w 41"/>
                <a:gd name="T9" fmla="*/ 69 h 30"/>
                <a:gd name="T10" fmla="*/ 6 w 41"/>
                <a:gd name="T11" fmla="*/ 69 h 30"/>
                <a:gd name="T12" fmla="*/ 0 w 41"/>
                <a:gd name="T13" fmla="*/ 23 h 30"/>
                <a:gd name="T14" fmla="*/ 6 w 41"/>
                <a:gd name="T15" fmla="*/ 0 h 30"/>
                <a:gd name="T16" fmla="*/ 52 w 41"/>
                <a:gd name="T17" fmla="*/ 0 h 30"/>
                <a:gd name="T18" fmla="*/ 46 w 41"/>
                <a:gd name="T19" fmla="*/ 69 h 30"/>
                <a:gd name="T20" fmla="*/ 46 w 41"/>
                <a:gd name="T21" fmla="*/ 96 h 30"/>
                <a:gd name="T22" fmla="*/ 40 w 41"/>
                <a:gd name="T23" fmla="*/ 96 h 30"/>
                <a:gd name="T24" fmla="*/ 40 w 41"/>
                <a:gd name="T25" fmla="*/ 96 h 30"/>
                <a:gd name="T26" fmla="*/ 35 w 41"/>
                <a:gd name="T27" fmla="*/ 122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13579" name="Freeform 285"/>
            <p:cNvSpPr>
              <a:spLocks noChangeAspect="1"/>
            </p:cNvSpPr>
            <p:nvPr/>
          </p:nvSpPr>
          <p:spPr bwMode="auto">
            <a:xfrm>
              <a:off x="2691" y="2557"/>
              <a:ext cx="37" cy="34"/>
            </a:xfrm>
            <a:custGeom>
              <a:avLst/>
              <a:gdLst>
                <a:gd name="T0" fmla="*/ 6 w 36"/>
                <a:gd name="T1" fmla="*/ 122 h 30"/>
                <a:gd name="T2" fmla="*/ 0 w 36"/>
                <a:gd name="T3" fmla="*/ 96 h 30"/>
                <a:gd name="T4" fmla="*/ 6 w 36"/>
                <a:gd name="T5" fmla="*/ 69 h 30"/>
                <a:gd name="T6" fmla="*/ 6 w 36"/>
                <a:gd name="T7" fmla="*/ 0 h 30"/>
                <a:gd name="T8" fmla="*/ 35 w 36"/>
                <a:gd name="T9" fmla="*/ 23 h 30"/>
                <a:gd name="T10" fmla="*/ 47 w 36"/>
                <a:gd name="T11" fmla="*/ 23 h 30"/>
                <a:gd name="T12" fmla="*/ 47 w 36"/>
                <a:gd name="T13" fmla="*/ 122 h 30"/>
                <a:gd name="T14" fmla="*/ 6 w 36"/>
                <a:gd name="T15" fmla="*/ 122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415A6B"/>
            </a:solidFill>
            <a:ln w="9525">
              <a:solidFill>
                <a:srgbClr val="000000"/>
              </a:solidFill>
              <a:prstDash val="solid"/>
              <a:round/>
              <a:headEnd/>
              <a:tailEnd/>
            </a:ln>
          </p:spPr>
          <p:txBody>
            <a:bodyPr/>
            <a:lstStyle/>
            <a:p>
              <a:endParaRPr lang="en-US"/>
            </a:p>
          </p:txBody>
        </p:sp>
        <p:sp>
          <p:nvSpPr>
            <p:cNvPr id="13580" name="Freeform 286"/>
            <p:cNvSpPr>
              <a:spLocks noChangeAspect="1"/>
            </p:cNvSpPr>
            <p:nvPr/>
          </p:nvSpPr>
          <p:spPr bwMode="auto">
            <a:xfrm>
              <a:off x="2673" y="2530"/>
              <a:ext cx="12" cy="7"/>
            </a:xfrm>
            <a:custGeom>
              <a:avLst/>
              <a:gdLst>
                <a:gd name="T0" fmla="*/ 12 w 12"/>
                <a:gd name="T1" fmla="*/ 0 h 6"/>
                <a:gd name="T2" fmla="*/ 6 w 12"/>
                <a:gd name="T3" fmla="*/ 0 h 6"/>
                <a:gd name="T4" fmla="*/ 0 w 12"/>
                <a:gd name="T5" fmla="*/ 34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581" name="Freeform 287"/>
            <p:cNvSpPr>
              <a:spLocks noChangeAspect="1"/>
            </p:cNvSpPr>
            <p:nvPr/>
          </p:nvSpPr>
          <p:spPr bwMode="auto">
            <a:xfrm>
              <a:off x="2679" y="2564"/>
              <a:ext cx="103" cy="135"/>
            </a:xfrm>
            <a:custGeom>
              <a:avLst/>
              <a:gdLst>
                <a:gd name="T0" fmla="*/ 18 w 102"/>
                <a:gd name="T1" fmla="*/ 88 h 120"/>
                <a:gd name="T2" fmla="*/ 18 w 102"/>
                <a:gd name="T3" fmla="*/ 111 h 120"/>
                <a:gd name="T4" fmla="*/ 12 w 102"/>
                <a:gd name="T5" fmla="*/ 111 h 120"/>
                <a:gd name="T6" fmla="*/ 24 w 102"/>
                <a:gd name="T7" fmla="*/ 158 h 120"/>
                <a:gd name="T8" fmla="*/ 12 w 102"/>
                <a:gd name="T9" fmla="*/ 158 h 120"/>
                <a:gd name="T10" fmla="*/ 6 w 102"/>
                <a:gd name="T11" fmla="*/ 225 h 120"/>
                <a:gd name="T12" fmla="*/ 0 w 102"/>
                <a:gd name="T13" fmla="*/ 225 h 120"/>
                <a:gd name="T14" fmla="*/ 12 w 102"/>
                <a:gd name="T15" fmla="*/ 261 h 120"/>
                <a:gd name="T16" fmla="*/ 12 w 102"/>
                <a:gd name="T17" fmla="*/ 286 h 120"/>
                <a:gd name="T18" fmla="*/ 6 w 102"/>
                <a:gd name="T19" fmla="*/ 261 h 120"/>
                <a:gd name="T20" fmla="*/ 12 w 102"/>
                <a:gd name="T21" fmla="*/ 307 h 120"/>
                <a:gd name="T22" fmla="*/ 12 w 102"/>
                <a:gd name="T23" fmla="*/ 307 h 120"/>
                <a:gd name="T24" fmla="*/ 24 w 102"/>
                <a:gd name="T25" fmla="*/ 351 h 120"/>
                <a:gd name="T26" fmla="*/ 18 w 102"/>
                <a:gd name="T27" fmla="*/ 351 h 120"/>
                <a:gd name="T28" fmla="*/ 30 w 102"/>
                <a:gd name="T29" fmla="*/ 395 h 120"/>
                <a:gd name="T30" fmla="*/ 42 w 102"/>
                <a:gd name="T31" fmla="*/ 437 h 120"/>
                <a:gd name="T32" fmla="*/ 48 w 102"/>
                <a:gd name="T33" fmla="*/ 417 h 120"/>
                <a:gd name="T34" fmla="*/ 65 w 102"/>
                <a:gd name="T35" fmla="*/ 417 h 120"/>
                <a:gd name="T36" fmla="*/ 71 w 102"/>
                <a:gd name="T37" fmla="*/ 417 h 120"/>
                <a:gd name="T38" fmla="*/ 65 w 102"/>
                <a:gd name="T39" fmla="*/ 372 h 120"/>
                <a:gd name="T40" fmla="*/ 65 w 102"/>
                <a:gd name="T41" fmla="*/ 372 h 120"/>
                <a:gd name="T42" fmla="*/ 65 w 102"/>
                <a:gd name="T43" fmla="*/ 351 h 120"/>
                <a:gd name="T44" fmla="*/ 77 w 102"/>
                <a:gd name="T45" fmla="*/ 330 h 120"/>
                <a:gd name="T46" fmla="*/ 77 w 102"/>
                <a:gd name="T47" fmla="*/ 286 h 120"/>
                <a:gd name="T48" fmla="*/ 89 w 102"/>
                <a:gd name="T49" fmla="*/ 330 h 120"/>
                <a:gd name="T50" fmla="*/ 101 w 102"/>
                <a:gd name="T51" fmla="*/ 330 h 120"/>
                <a:gd name="T52" fmla="*/ 101 w 102"/>
                <a:gd name="T53" fmla="*/ 330 h 120"/>
                <a:gd name="T54" fmla="*/ 107 w 102"/>
                <a:gd name="T55" fmla="*/ 330 h 120"/>
                <a:gd name="T56" fmla="*/ 113 w 102"/>
                <a:gd name="T57" fmla="*/ 225 h 120"/>
                <a:gd name="T58" fmla="*/ 101 w 102"/>
                <a:gd name="T59" fmla="*/ 158 h 120"/>
                <a:gd name="T60" fmla="*/ 113 w 102"/>
                <a:gd name="T61" fmla="*/ 111 h 120"/>
                <a:gd name="T62" fmla="*/ 113 w 102"/>
                <a:gd name="T63" fmla="*/ 68 h 120"/>
                <a:gd name="T64" fmla="*/ 89 w 102"/>
                <a:gd name="T65" fmla="*/ 68 h 120"/>
                <a:gd name="T66" fmla="*/ 95 w 102"/>
                <a:gd name="T67" fmla="*/ 0 h 120"/>
                <a:gd name="T68" fmla="*/ 48 w 102"/>
                <a:gd name="T69" fmla="*/ 0 h 120"/>
                <a:gd name="T70" fmla="*/ 48 w 102"/>
                <a:gd name="T71" fmla="*/ 88 h 120"/>
                <a:gd name="T72" fmla="*/ 18 w 102"/>
                <a:gd name="T73" fmla="*/ 88 h 120"/>
                <a:gd name="T74" fmla="*/ 18 w 102"/>
                <a:gd name="T75" fmla="*/ 88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415A6B"/>
            </a:solidFill>
            <a:ln w="9525">
              <a:solidFill>
                <a:srgbClr val="000000"/>
              </a:solidFill>
              <a:prstDash val="solid"/>
              <a:round/>
              <a:headEnd/>
              <a:tailEnd/>
            </a:ln>
          </p:spPr>
          <p:txBody>
            <a:bodyPr/>
            <a:lstStyle/>
            <a:p>
              <a:endParaRPr lang="en-US"/>
            </a:p>
          </p:txBody>
        </p:sp>
        <p:sp>
          <p:nvSpPr>
            <p:cNvPr id="13582" name="Freeform 288"/>
            <p:cNvSpPr>
              <a:spLocks noChangeAspect="1"/>
            </p:cNvSpPr>
            <p:nvPr/>
          </p:nvSpPr>
          <p:spPr bwMode="auto">
            <a:xfrm>
              <a:off x="1431" y="3049"/>
              <a:ext cx="151" cy="182"/>
            </a:xfrm>
            <a:custGeom>
              <a:avLst/>
              <a:gdLst>
                <a:gd name="T0" fmla="*/ 12 w 150"/>
                <a:gd name="T1" fmla="*/ 47 h 161"/>
                <a:gd name="T2" fmla="*/ 6 w 150"/>
                <a:gd name="T3" fmla="*/ 140 h 161"/>
                <a:gd name="T4" fmla="*/ 0 w 150"/>
                <a:gd name="T5" fmla="*/ 208 h 161"/>
                <a:gd name="T6" fmla="*/ 18 w 150"/>
                <a:gd name="T7" fmla="*/ 277 h 161"/>
                <a:gd name="T8" fmla="*/ 36 w 150"/>
                <a:gd name="T9" fmla="*/ 347 h 161"/>
                <a:gd name="T10" fmla="*/ 48 w 150"/>
                <a:gd name="T11" fmla="*/ 369 h 161"/>
                <a:gd name="T12" fmla="*/ 66 w 150"/>
                <a:gd name="T13" fmla="*/ 392 h 161"/>
                <a:gd name="T14" fmla="*/ 89 w 150"/>
                <a:gd name="T15" fmla="*/ 414 h 161"/>
                <a:gd name="T16" fmla="*/ 107 w 150"/>
                <a:gd name="T17" fmla="*/ 465 h 161"/>
                <a:gd name="T18" fmla="*/ 101 w 150"/>
                <a:gd name="T19" fmla="*/ 528 h 161"/>
                <a:gd name="T20" fmla="*/ 95 w 150"/>
                <a:gd name="T21" fmla="*/ 597 h 161"/>
                <a:gd name="T22" fmla="*/ 113 w 150"/>
                <a:gd name="T23" fmla="*/ 621 h 161"/>
                <a:gd name="T24" fmla="*/ 131 w 150"/>
                <a:gd name="T25" fmla="*/ 621 h 161"/>
                <a:gd name="T26" fmla="*/ 143 w 150"/>
                <a:gd name="T27" fmla="*/ 597 h 161"/>
                <a:gd name="T28" fmla="*/ 161 w 150"/>
                <a:gd name="T29" fmla="*/ 528 h 161"/>
                <a:gd name="T30" fmla="*/ 155 w 150"/>
                <a:gd name="T31" fmla="*/ 465 h 161"/>
                <a:gd name="T32" fmla="*/ 155 w 150"/>
                <a:gd name="T33" fmla="*/ 414 h 161"/>
                <a:gd name="T34" fmla="*/ 161 w 150"/>
                <a:gd name="T35" fmla="*/ 347 h 161"/>
                <a:gd name="T36" fmla="*/ 149 w 150"/>
                <a:gd name="T37" fmla="*/ 347 h 161"/>
                <a:gd name="T38" fmla="*/ 143 w 150"/>
                <a:gd name="T39" fmla="*/ 347 h 161"/>
                <a:gd name="T40" fmla="*/ 137 w 150"/>
                <a:gd name="T41" fmla="*/ 277 h 161"/>
                <a:gd name="T42" fmla="*/ 131 w 150"/>
                <a:gd name="T43" fmla="*/ 208 h 161"/>
                <a:gd name="T44" fmla="*/ 119 w 150"/>
                <a:gd name="T45" fmla="*/ 208 h 161"/>
                <a:gd name="T46" fmla="*/ 89 w 150"/>
                <a:gd name="T47" fmla="*/ 208 h 161"/>
                <a:gd name="T48" fmla="*/ 89 w 150"/>
                <a:gd name="T49" fmla="*/ 96 h 161"/>
                <a:gd name="T50" fmla="*/ 72 w 150"/>
                <a:gd name="T51" fmla="*/ 47 h 161"/>
                <a:gd name="T52" fmla="*/ 72 w 150"/>
                <a:gd name="T53" fmla="*/ 47 h 161"/>
                <a:gd name="T54" fmla="*/ 60 w 150"/>
                <a:gd name="T55" fmla="*/ 0 h 161"/>
                <a:gd name="T56" fmla="*/ 12 w 150"/>
                <a:gd name="T57" fmla="*/ 23 h 161"/>
                <a:gd name="T58" fmla="*/ 12 w 150"/>
                <a:gd name="T59" fmla="*/ 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583" name="Rectangle 289"/>
            <p:cNvSpPr>
              <a:spLocks noChangeAspect="1"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84" name="Rectangle 290"/>
            <p:cNvSpPr>
              <a:spLocks noChangeAspect="1"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85" name="Freeform 291"/>
            <p:cNvSpPr>
              <a:spLocks noChangeAspect="1"/>
            </p:cNvSpPr>
            <p:nvPr/>
          </p:nvSpPr>
          <p:spPr bwMode="auto">
            <a:xfrm>
              <a:off x="3049" y="2638"/>
              <a:ext cx="194" cy="236"/>
            </a:xfrm>
            <a:custGeom>
              <a:avLst/>
              <a:gdLst>
                <a:gd name="T0" fmla="*/ 166 w 192"/>
                <a:gd name="T1" fmla="*/ 159 h 209"/>
                <a:gd name="T2" fmla="*/ 166 w 192"/>
                <a:gd name="T3" fmla="*/ 140 h 209"/>
                <a:gd name="T4" fmla="*/ 137 w 192"/>
                <a:gd name="T5" fmla="*/ 113 h 209"/>
                <a:gd name="T6" fmla="*/ 125 w 192"/>
                <a:gd name="T7" fmla="*/ 68 h 209"/>
                <a:gd name="T8" fmla="*/ 89 w 192"/>
                <a:gd name="T9" fmla="*/ 0 h 209"/>
                <a:gd name="T10" fmla="*/ 77 w 192"/>
                <a:gd name="T11" fmla="*/ 0 h 209"/>
                <a:gd name="T12" fmla="*/ 59 w 192"/>
                <a:gd name="T13" fmla="*/ 0 h 209"/>
                <a:gd name="T14" fmla="*/ 36 w 192"/>
                <a:gd name="T15" fmla="*/ 0 h 209"/>
                <a:gd name="T16" fmla="*/ 18 w 192"/>
                <a:gd name="T17" fmla="*/ 0 h 209"/>
                <a:gd name="T18" fmla="*/ 24 w 192"/>
                <a:gd name="T19" fmla="*/ 89 h 209"/>
                <a:gd name="T20" fmla="*/ 18 w 192"/>
                <a:gd name="T21" fmla="*/ 89 h 209"/>
                <a:gd name="T22" fmla="*/ 18 w 192"/>
                <a:gd name="T23" fmla="*/ 140 h 209"/>
                <a:gd name="T24" fmla="*/ 24 w 192"/>
                <a:gd name="T25" fmla="*/ 159 h 209"/>
                <a:gd name="T26" fmla="*/ 12 w 192"/>
                <a:gd name="T27" fmla="*/ 204 h 209"/>
                <a:gd name="T28" fmla="*/ 6 w 192"/>
                <a:gd name="T29" fmla="*/ 254 h 209"/>
                <a:gd name="T30" fmla="*/ 0 w 192"/>
                <a:gd name="T31" fmla="*/ 254 h 209"/>
                <a:gd name="T32" fmla="*/ 0 w 192"/>
                <a:gd name="T33" fmla="*/ 366 h 209"/>
                <a:gd name="T34" fmla="*/ 6 w 192"/>
                <a:gd name="T35" fmla="*/ 436 h 209"/>
                <a:gd name="T36" fmla="*/ 12 w 192"/>
                <a:gd name="T37" fmla="*/ 478 h 209"/>
                <a:gd name="T38" fmla="*/ 24 w 192"/>
                <a:gd name="T39" fmla="*/ 544 h 209"/>
                <a:gd name="T40" fmla="*/ 24 w 192"/>
                <a:gd name="T41" fmla="*/ 544 h 209"/>
                <a:gd name="T42" fmla="*/ 42 w 192"/>
                <a:gd name="T43" fmla="*/ 593 h 209"/>
                <a:gd name="T44" fmla="*/ 71 w 192"/>
                <a:gd name="T45" fmla="*/ 638 h 209"/>
                <a:gd name="T46" fmla="*/ 89 w 192"/>
                <a:gd name="T47" fmla="*/ 638 h 209"/>
                <a:gd name="T48" fmla="*/ 95 w 192"/>
                <a:gd name="T49" fmla="*/ 655 h 209"/>
                <a:gd name="T50" fmla="*/ 101 w 192"/>
                <a:gd name="T51" fmla="*/ 728 h 209"/>
                <a:gd name="T52" fmla="*/ 107 w 192"/>
                <a:gd name="T53" fmla="*/ 793 h 209"/>
                <a:gd name="T54" fmla="*/ 113 w 192"/>
                <a:gd name="T55" fmla="*/ 793 h 209"/>
                <a:gd name="T56" fmla="*/ 125 w 192"/>
                <a:gd name="T57" fmla="*/ 793 h 209"/>
                <a:gd name="T58" fmla="*/ 143 w 192"/>
                <a:gd name="T59" fmla="*/ 793 h 209"/>
                <a:gd name="T60" fmla="*/ 166 w 192"/>
                <a:gd name="T61" fmla="*/ 771 h 209"/>
                <a:gd name="T62" fmla="*/ 178 w 192"/>
                <a:gd name="T63" fmla="*/ 771 h 209"/>
                <a:gd name="T64" fmla="*/ 196 w 192"/>
                <a:gd name="T65" fmla="*/ 750 h 209"/>
                <a:gd name="T66" fmla="*/ 214 w 192"/>
                <a:gd name="T67" fmla="*/ 702 h 209"/>
                <a:gd name="T68" fmla="*/ 202 w 192"/>
                <a:gd name="T69" fmla="*/ 655 h 209"/>
                <a:gd name="T70" fmla="*/ 196 w 192"/>
                <a:gd name="T71" fmla="*/ 593 h 209"/>
                <a:gd name="T72" fmla="*/ 196 w 192"/>
                <a:gd name="T73" fmla="*/ 525 h 209"/>
                <a:gd name="T74" fmla="*/ 196 w 192"/>
                <a:gd name="T75" fmla="*/ 502 h 209"/>
                <a:gd name="T76" fmla="*/ 196 w 192"/>
                <a:gd name="T77" fmla="*/ 436 h 209"/>
                <a:gd name="T78" fmla="*/ 184 w 192"/>
                <a:gd name="T79" fmla="*/ 366 h 209"/>
                <a:gd name="T80" fmla="*/ 196 w 192"/>
                <a:gd name="T81" fmla="*/ 272 h 209"/>
                <a:gd name="T82" fmla="*/ 166 w 192"/>
                <a:gd name="T83" fmla="*/ 159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13586" name="Freeform 292"/>
            <p:cNvSpPr>
              <a:spLocks noChangeAspect="1"/>
            </p:cNvSpPr>
            <p:nvPr/>
          </p:nvSpPr>
          <p:spPr bwMode="auto">
            <a:xfrm>
              <a:off x="3226" y="2746"/>
              <a:ext cx="6" cy="14"/>
            </a:xfrm>
            <a:custGeom>
              <a:avLst/>
              <a:gdLst>
                <a:gd name="T0" fmla="*/ 6 w 6"/>
                <a:gd name="T1" fmla="*/ 65 h 12"/>
                <a:gd name="T2" fmla="*/ 0 w 6"/>
                <a:gd name="T3" fmla="*/ 0 h 12"/>
                <a:gd name="T4" fmla="*/ 0 w 6"/>
                <a:gd name="T5" fmla="*/ 0 h 12"/>
                <a:gd name="T6" fmla="*/ 6 w 6"/>
                <a:gd name="T7" fmla="*/ 6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587" name="Freeform 293"/>
            <p:cNvSpPr>
              <a:spLocks noChangeAspect="1"/>
            </p:cNvSpPr>
            <p:nvPr/>
          </p:nvSpPr>
          <p:spPr bwMode="auto">
            <a:xfrm>
              <a:off x="3055" y="2517"/>
              <a:ext cx="91" cy="128"/>
            </a:xfrm>
            <a:custGeom>
              <a:avLst/>
              <a:gdLst>
                <a:gd name="T0" fmla="*/ 95 w 90"/>
                <a:gd name="T1" fmla="*/ 62 h 114"/>
                <a:gd name="T2" fmla="*/ 83 w 90"/>
                <a:gd name="T3" fmla="*/ 0 h 114"/>
                <a:gd name="T4" fmla="*/ 77 w 90"/>
                <a:gd name="T5" fmla="*/ 43 h 114"/>
                <a:gd name="T6" fmla="*/ 59 w 90"/>
                <a:gd name="T7" fmla="*/ 43 h 114"/>
                <a:gd name="T8" fmla="*/ 36 w 90"/>
                <a:gd name="T9" fmla="*/ 43 h 114"/>
                <a:gd name="T10" fmla="*/ 36 w 90"/>
                <a:gd name="T11" fmla="*/ 43 h 114"/>
                <a:gd name="T12" fmla="*/ 24 w 90"/>
                <a:gd name="T13" fmla="*/ 43 h 114"/>
                <a:gd name="T14" fmla="*/ 18 w 90"/>
                <a:gd name="T15" fmla="*/ 62 h 114"/>
                <a:gd name="T16" fmla="*/ 18 w 90"/>
                <a:gd name="T17" fmla="*/ 129 h 114"/>
                <a:gd name="T18" fmla="*/ 30 w 90"/>
                <a:gd name="T19" fmla="*/ 150 h 114"/>
                <a:gd name="T20" fmla="*/ 18 w 90"/>
                <a:gd name="T21" fmla="*/ 192 h 114"/>
                <a:gd name="T22" fmla="*/ 6 w 90"/>
                <a:gd name="T23" fmla="*/ 234 h 114"/>
                <a:gd name="T24" fmla="*/ 0 w 90"/>
                <a:gd name="T25" fmla="*/ 409 h 114"/>
                <a:gd name="T26" fmla="*/ 0 w 90"/>
                <a:gd name="T27" fmla="*/ 409 h 114"/>
                <a:gd name="T28" fmla="*/ 12 w 90"/>
                <a:gd name="T29" fmla="*/ 388 h 114"/>
                <a:gd name="T30" fmla="*/ 30 w 90"/>
                <a:gd name="T31" fmla="*/ 388 h 114"/>
                <a:gd name="T32" fmla="*/ 42 w 90"/>
                <a:gd name="T33" fmla="*/ 388 h 114"/>
                <a:gd name="T34" fmla="*/ 71 w 90"/>
                <a:gd name="T35" fmla="*/ 388 h 114"/>
                <a:gd name="T36" fmla="*/ 83 w 90"/>
                <a:gd name="T37" fmla="*/ 388 h 114"/>
                <a:gd name="T38" fmla="*/ 83 w 90"/>
                <a:gd name="T39" fmla="*/ 300 h 114"/>
                <a:gd name="T40" fmla="*/ 95 w 90"/>
                <a:gd name="T41" fmla="*/ 234 h 114"/>
                <a:gd name="T42" fmla="*/ 101 w 90"/>
                <a:gd name="T43" fmla="*/ 171 h 114"/>
                <a:gd name="T44" fmla="*/ 101 w 90"/>
                <a:gd name="T45" fmla="*/ 107 h 114"/>
                <a:gd name="T46" fmla="*/ 95 w 90"/>
                <a:gd name="T47" fmla="*/ 62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13588" name="Freeform 294"/>
            <p:cNvSpPr>
              <a:spLocks noChangeAspect="1"/>
            </p:cNvSpPr>
            <p:nvPr/>
          </p:nvSpPr>
          <p:spPr bwMode="auto">
            <a:xfrm>
              <a:off x="2741" y="2496"/>
              <a:ext cx="344" cy="418"/>
            </a:xfrm>
            <a:custGeom>
              <a:avLst/>
              <a:gdLst>
                <a:gd name="T0" fmla="*/ 332 w 341"/>
                <a:gd name="T1" fmla="*/ 533 h 371"/>
                <a:gd name="T2" fmla="*/ 332 w 341"/>
                <a:gd name="T3" fmla="*/ 578 h 371"/>
                <a:gd name="T4" fmla="*/ 332 w 341"/>
                <a:gd name="T5" fmla="*/ 601 h 371"/>
                <a:gd name="T6" fmla="*/ 338 w 341"/>
                <a:gd name="T7" fmla="*/ 712 h 371"/>
                <a:gd name="T8" fmla="*/ 344 w 341"/>
                <a:gd name="T9" fmla="*/ 890 h 371"/>
                <a:gd name="T10" fmla="*/ 362 w 341"/>
                <a:gd name="T11" fmla="*/ 1000 h 371"/>
                <a:gd name="T12" fmla="*/ 320 w 341"/>
                <a:gd name="T13" fmla="*/ 1065 h 371"/>
                <a:gd name="T14" fmla="*/ 320 w 341"/>
                <a:gd name="T15" fmla="*/ 1270 h 371"/>
                <a:gd name="T16" fmla="*/ 344 w 341"/>
                <a:gd name="T17" fmla="*/ 1290 h 371"/>
                <a:gd name="T18" fmla="*/ 332 w 341"/>
                <a:gd name="T19" fmla="*/ 1377 h 371"/>
                <a:gd name="T20" fmla="*/ 312 w 341"/>
                <a:gd name="T21" fmla="*/ 1290 h 371"/>
                <a:gd name="T22" fmla="*/ 285 w 341"/>
                <a:gd name="T23" fmla="*/ 1244 h 371"/>
                <a:gd name="T24" fmla="*/ 249 w 341"/>
                <a:gd name="T25" fmla="*/ 1244 h 371"/>
                <a:gd name="T26" fmla="*/ 237 w 341"/>
                <a:gd name="T27" fmla="*/ 1222 h 371"/>
                <a:gd name="T28" fmla="*/ 202 w 341"/>
                <a:gd name="T29" fmla="*/ 1200 h 371"/>
                <a:gd name="T30" fmla="*/ 196 w 341"/>
                <a:gd name="T31" fmla="*/ 1111 h 371"/>
                <a:gd name="T32" fmla="*/ 161 w 341"/>
                <a:gd name="T33" fmla="*/ 915 h 371"/>
                <a:gd name="T34" fmla="*/ 143 w 341"/>
                <a:gd name="T35" fmla="*/ 915 h 371"/>
                <a:gd name="T36" fmla="*/ 119 w 341"/>
                <a:gd name="T37" fmla="*/ 975 h 371"/>
                <a:gd name="T38" fmla="*/ 89 w 341"/>
                <a:gd name="T39" fmla="*/ 825 h 371"/>
                <a:gd name="T40" fmla="*/ 48 w 341"/>
                <a:gd name="T41" fmla="*/ 825 h 371"/>
                <a:gd name="T42" fmla="*/ 18 w 341"/>
                <a:gd name="T43" fmla="*/ 825 h 371"/>
                <a:gd name="T44" fmla="*/ 0 w 341"/>
                <a:gd name="T45" fmla="*/ 825 h 371"/>
                <a:gd name="T46" fmla="*/ 12 w 341"/>
                <a:gd name="T47" fmla="*/ 759 h 371"/>
                <a:gd name="T48" fmla="*/ 24 w 341"/>
                <a:gd name="T49" fmla="*/ 733 h 371"/>
                <a:gd name="T50" fmla="*/ 42 w 341"/>
                <a:gd name="T51" fmla="*/ 712 h 371"/>
                <a:gd name="T52" fmla="*/ 71 w 341"/>
                <a:gd name="T53" fmla="*/ 692 h 371"/>
                <a:gd name="T54" fmla="*/ 89 w 341"/>
                <a:gd name="T55" fmla="*/ 533 h 371"/>
                <a:gd name="T56" fmla="*/ 113 w 341"/>
                <a:gd name="T57" fmla="*/ 357 h 371"/>
                <a:gd name="T58" fmla="*/ 119 w 341"/>
                <a:gd name="T59" fmla="*/ 243 h 371"/>
                <a:gd name="T60" fmla="*/ 125 w 341"/>
                <a:gd name="T61" fmla="*/ 134 h 371"/>
                <a:gd name="T62" fmla="*/ 137 w 341"/>
                <a:gd name="T63" fmla="*/ 0 h 371"/>
                <a:gd name="T64" fmla="*/ 175 w 341"/>
                <a:gd name="T65" fmla="*/ 68 h 371"/>
                <a:gd name="T66" fmla="*/ 208 w 341"/>
                <a:gd name="T67" fmla="*/ 47 h 371"/>
                <a:gd name="T68" fmla="*/ 237 w 341"/>
                <a:gd name="T69" fmla="*/ 23 h 371"/>
                <a:gd name="T70" fmla="*/ 255 w 341"/>
                <a:gd name="T71" fmla="*/ 0 h 371"/>
                <a:gd name="T72" fmla="*/ 285 w 341"/>
                <a:gd name="T73" fmla="*/ 0 h 371"/>
                <a:gd name="T74" fmla="*/ 303 w 341"/>
                <a:gd name="T75" fmla="*/ 23 h 371"/>
                <a:gd name="T76" fmla="*/ 332 w 341"/>
                <a:gd name="T77" fmla="*/ 68 h 371"/>
                <a:gd name="T78" fmla="*/ 350 w 341"/>
                <a:gd name="T79" fmla="*/ 88 h 371"/>
                <a:gd name="T80" fmla="*/ 362 w 341"/>
                <a:gd name="T81" fmla="*/ 203 h 371"/>
                <a:gd name="T82" fmla="*/ 362 w 341"/>
                <a:gd name="T83" fmla="*/ 269 h 371"/>
                <a:gd name="T84" fmla="*/ 344 w 341"/>
                <a:gd name="T85" fmla="*/ 490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13589" name="Freeform 295"/>
            <p:cNvSpPr>
              <a:spLocks noChangeAspect="1"/>
            </p:cNvSpPr>
            <p:nvPr/>
          </p:nvSpPr>
          <p:spPr bwMode="auto">
            <a:xfrm>
              <a:off x="2911" y="2799"/>
              <a:ext cx="210" cy="217"/>
            </a:xfrm>
            <a:custGeom>
              <a:avLst/>
              <a:gdLst>
                <a:gd name="T0" fmla="*/ 42 w 209"/>
                <a:gd name="T1" fmla="*/ 346 h 192"/>
                <a:gd name="T2" fmla="*/ 24 w 209"/>
                <a:gd name="T3" fmla="*/ 346 h 192"/>
                <a:gd name="T4" fmla="*/ 6 w 209"/>
                <a:gd name="T5" fmla="*/ 368 h 192"/>
                <a:gd name="T6" fmla="*/ 6 w 209"/>
                <a:gd name="T7" fmla="*/ 414 h 192"/>
                <a:gd name="T8" fmla="*/ 6 w 209"/>
                <a:gd name="T9" fmla="*/ 529 h 192"/>
                <a:gd name="T10" fmla="*/ 0 w 209"/>
                <a:gd name="T11" fmla="*/ 598 h 192"/>
                <a:gd name="T12" fmla="*/ 30 w 209"/>
                <a:gd name="T13" fmla="*/ 713 h 192"/>
                <a:gd name="T14" fmla="*/ 42 w 209"/>
                <a:gd name="T15" fmla="*/ 713 h 192"/>
                <a:gd name="T16" fmla="*/ 59 w 209"/>
                <a:gd name="T17" fmla="*/ 738 h 192"/>
                <a:gd name="T18" fmla="*/ 83 w 209"/>
                <a:gd name="T19" fmla="*/ 738 h 192"/>
                <a:gd name="T20" fmla="*/ 101 w 209"/>
                <a:gd name="T21" fmla="*/ 689 h 192"/>
                <a:gd name="T22" fmla="*/ 130 w 209"/>
                <a:gd name="T23" fmla="*/ 622 h 192"/>
                <a:gd name="T24" fmla="*/ 136 w 209"/>
                <a:gd name="T25" fmla="*/ 578 h 192"/>
                <a:gd name="T26" fmla="*/ 148 w 209"/>
                <a:gd name="T27" fmla="*/ 578 h 192"/>
                <a:gd name="T28" fmla="*/ 160 w 209"/>
                <a:gd name="T29" fmla="*/ 555 h 192"/>
                <a:gd name="T30" fmla="*/ 154 w 209"/>
                <a:gd name="T31" fmla="*/ 529 h 192"/>
                <a:gd name="T32" fmla="*/ 172 w 209"/>
                <a:gd name="T33" fmla="*/ 507 h 192"/>
                <a:gd name="T34" fmla="*/ 184 w 209"/>
                <a:gd name="T35" fmla="*/ 484 h 192"/>
                <a:gd name="T36" fmla="*/ 196 w 209"/>
                <a:gd name="T37" fmla="*/ 465 h 192"/>
                <a:gd name="T38" fmla="*/ 208 w 209"/>
                <a:gd name="T39" fmla="*/ 437 h 192"/>
                <a:gd name="T40" fmla="*/ 202 w 209"/>
                <a:gd name="T41" fmla="*/ 391 h 192"/>
                <a:gd name="T42" fmla="*/ 214 w 209"/>
                <a:gd name="T43" fmla="*/ 323 h 192"/>
                <a:gd name="T44" fmla="*/ 214 w 209"/>
                <a:gd name="T45" fmla="*/ 301 h 192"/>
                <a:gd name="T46" fmla="*/ 214 w 209"/>
                <a:gd name="T47" fmla="*/ 255 h 192"/>
                <a:gd name="T48" fmla="*/ 214 w 209"/>
                <a:gd name="T49" fmla="*/ 184 h 192"/>
                <a:gd name="T50" fmla="*/ 220 w 209"/>
                <a:gd name="T51" fmla="*/ 159 h 192"/>
                <a:gd name="T52" fmla="*/ 208 w 209"/>
                <a:gd name="T53" fmla="*/ 96 h 192"/>
                <a:gd name="T54" fmla="*/ 208 w 209"/>
                <a:gd name="T55" fmla="*/ 96 h 192"/>
                <a:gd name="T56" fmla="*/ 190 w 209"/>
                <a:gd name="T57" fmla="*/ 47 h 192"/>
                <a:gd name="T58" fmla="*/ 172 w 209"/>
                <a:gd name="T59" fmla="*/ 0 h 192"/>
                <a:gd name="T60" fmla="*/ 172 w 209"/>
                <a:gd name="T61" fmla="*/ 0 h 192"/>
                <a:gd name="T62" fmla="*/ 136 w 209"/>
                <a:gd name="T63" fmla="*/ 23 h 192"/>
                <a:gd name="T64" fmla="*/ 130 w 209"/>
                <a:gd name="T65" fmla="*/ 68 h 192"/>
                <a:gd name="T66" fmla="*/ 130 w 209"/>
                <a:gd name="T67" fmla="*/ 140 h 192"/>
                <a:gd name="T68" fmla="*/ 130 w 209"/>
                <a:gd name="T69" fmla="*/ 277 h 192"/>
                <a:gd name="T70" fmla="*/ 148 w 209"/>
                <a:gd name="T71" fmla="*/ 323 h 192"/>
                <a:gd name="T72" fmla="*/ 154 w 209"/>
                <a:gd name="T73" fmla="*/ 301 h 192"/>
                <a:gd name="T74" fmla="*/ 148 w 209"/>
                <a:gd name="T75" fmla="*/ 391 h 192"/>
                <a:gd name="T76" fmla="*/ 142 w 209"/>
                <a:gd name="T77" fmla="*/ 391 h 192"/>
                <a:gd name="T78" fmla="*/ 136 w 209"/>
                <a:gd name="T79" fmla="*/ 391 h 192"/>
                <a:gd name="T80" fmla="*/ 124 w 209"/>
                <a:gd name="T81" fmla="*/ 301 h 192"/>
                <a:gd name="T82" fmla="*/ 101 w 209"/>
                <a:gd name="T83" fmla="*/ 277 h 192"/>
                <a:gd name="T84" fmla="*/ 95 w 209"/>
                <a:gd name="T85" fmla="*/ 255 h 192"/>
                <a:gd name="T86" fmla="*/ 83 w 209"/>
                <a:gd name="T87" fmla="*/ 277 h 192"/>
                <a:gd name="T88" fmla="*/ 59 w 209"/>
                <a:gd name="T89" fmla="*/ 255 h 192"/>
                <a:gd name="T90" fmla="*/ 59 w 209"/>
                <a:gd name="T91" fmla="*/ 229 h 192"/>
                <a:gd name="T92" fmla="*/ 47 w 209"/>
                <a:gd name="T93" fmla="*/ 229 h 192"/>
                <a:gd name="T94" fmla="*/ 42 w 209"/>
                <a:gd name="T95" fmla="*/ 184 h 192"/>
                <a:gd name="T96" fmla="*/ 42 w 209"/>
                <a:gd name="T97" fmla="*/ 277 h 192"/>
                <a:gd name="T98" fmla="*/ 42 w 209"/>
                <a:gd name="T99" fmla="*/ 346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415A6B"/>
            </a:solidFill>
            <a:ln w="9525">
              <a:solidFill>
                <a:srgbClr val="000000"/>
              </a:solidFill>
              <a:prstDash val="solid"/>
              <a:round/>
              <a:headEnd/>
              <a:tailEnd/>
            </a:ln>
          </p:spPr>
          <p:txBody>
            <a:bodyPr/>
            <a:lstStyle/>
            <a:p>
              <a:endParaRPr lang="en-US"/>
            </a:p>
          </p:txBody>
        </p:sp>
        <p:sp>
          <p:nvSpPr>
            <p:cNvPr id="13590" name="Freeform 296"/>
            <p:cNvSpPr>
              <a:spLocks noChangeAspect="1"/>
            </p:cNvSpPr>
            <p:nvPr/>
          </p:nvSpPr>
          <p:spPr bwMode="auto">
            <a:xfrm>
              <a:off x="2970" y="2962"/>
              <a:ext cx="134" cy="155"/>
            </a:xfrm>
            <a:custGeom>
              <a:avLst/>
              <a:gdLst>
                <a:gd name="T0" fmla="*/ 77 w 132"/>
                <a:gd name="T1" fmla="*/ 473 h 138"/>
                <a:gd name="T2" fmla="*/ 71 w 132"/>
                <a:gd name="T3" fmla="*/ 453 h 138"/>
                <a:gd name="T4" fmla="*/ 59 w 132"/>
                <a:gd name="T5" fmla="*/ 436 h 138"/>
                <a:gd name="T6" fmla="*/ 53 w 132"/>
                <a:gd name="T7" fmla="*/ 367 h 138"/>
                <a:gd name="T8" fmla="*/ 47 w 132"/>
                <a:gd name="T9" fmla="*/ 346 h 138"/>
                <a:gd name="T10" fmla="*/ 30 w 132"/>
                <a:gd name="T11" fmla="*/ 346 h 138"/>
                <a:gd name="T12" fmla="*/ 18 w 132"/>
                <a:gd name="T13" fmla="*/ 304 h 138"/>
                <a:gd name="T14" fmla="*/ 6 w 132"/>
                <a:gd name="T15" fmla="*/ 234 h 138"/>
                <a:gd name="T16" fmla="*/ 0 w 132"/>
                <a:gd name="T17" fmla="*/ 176 h 138"/>
                <a:gd name="T18" fmla="*/ 24 w 132"/>
                <a:gd name="T19" fmla="*/ 176 h 138"/>
                <a:gd name="T20" fmla="*/ 53 w 132"/>
                <a:gd name="T21" fmla="*/ 129 h 138"/>
                <a:gd name="T22" fmla="*/ 71 w 132"/>
                <a:gd name="T23" fmla="*/ 62 h 138"/>
                <a:gd name="T24" fmla="*/ 77 w 132"/>
                <a:gd name="T25" fmla="*/ 21 h 138"/>
                <a:gd name="T26" fmla="*/ 89 w 132"/>
                <a:gd name="T27" fmla="*/ 21 h 138"/>
                <a:gd name="T28" fmla="*/ 103 w 132"/>
                <a:gd name="T29" fmla="*/ 0 h 138"/>
                <a:gd name="T30" fmla="*/ 103 w 132"/>
                <a:gd name="T31" fmla="*/ 43 h 138"/>
                <a:gd name="T32" fmla="*/ 115 w 132"/>
                <a:gd name="T33" fmla="*/ 43 h 138"/>
                <a:gd name="T34" fmla="*/ 136 w 132"/>
                <a:gd name="T35" fmla="*/ 62 h 138"/>
                <a:gd name="T36" fmla="*/ 154 w 132"/>
                <a:gd name="T37" fmla="*/ 88 h 138"/>
                <a:gd name="T38" fmla="*/ 154 w 132"/>
                <a:gd name="T39" fmla="*/ 176 h 138"/>
                <a:gd name="T40" fmla="*/ 148 w 132"/>
                <a:gd name="T41" fmla="*/ 234 h 138"/>
                <a:gd name="T42" fmla="*/ 154 w 132"/>
                <a:gd name="T43" fmla="*/ 304 h 138"/>
                <a:gd name="T44" fmla="*/ 148 w 132"/>
                <a:gd name="T45" fmla="*/ 367 h 138"/>
                <a:gd name="T46" fmla="*/ 142 w 132"/>
                <a:gd name="T47" fmla="*/ 410 h 138"/>
                <a:gd name="T48" fmla="*/ 130 w 132"/>
                <a:gd name="T49" fmla="*/ 453 h 138"/>
                <a:gd name="T50" fmla="*/ 124 w 132"/>
                <a:gd name="T51" fmla="*/ 493 h 138"/>
                <a:gd name="T52" fmla="*/ 95 w 132"/>
                <a:gd name="T53" fmla="*/ 493 h 138"/>
                <a:gd name="T54" fmla="*/ 77 w 132"/>
                <a:gd name="T55" fmla="*/ 473 h 138"/>
                <a:gd name="T56" fmla="*/ 77 w 132"/>
                <a:gd name="T57" fmla="*/ 473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415A6B"/>
            </a:solidFill>
            <a:ln w="9525">
              <a:solidFill>
                <a:srgbClr val="000000"/>
              </a:solidFill>
              <a:prstDash val="solid"/>
              <a:round/>
              <a:headEnd/>
              <a:tailEnd/>
            </a:ln>
          </p:spPr>
          <p:txBody>
            <a:bodyPr/>
            <a:lstStyle/>
            <a:p>
              <a:endParaRPr lang="en-US"/>
            </a:p>
          </p:txBody>
        </p:sp>
        <p:sp>
          <p:nvSpPr>
            <p:cNvPr id="13591" name="Freeform 297"/>
            <p:cNvSpPr>
              <a:spLocks noChangeAspect="1"/>
            </p:cNvSpPr>
            <p:nvPr/>
          </p:nvSpPr>
          <p:spPr bwMode="auto">
            <a:xfrm>
              <a:off x="1535" y="3292"/>
              <a:ext cx="90" cy="101"/>
            </a:xfrm>
            <a:custGeom>
              <a:avLst/>
              <a:gdLst>
                <a:gd name="T0" fmla="*/ 84 w 90"/>
                <a:gd name="T1" fmla="*/ 171 h 90"/>
                <a:gd name="T2" fmla="*/ 66 w 90"/>
                <a:gd name="T3" fmla="*/ 128 h 90"/>
                <a:gd name="T4" fmla="*/ 48 w 90"/>
                <a:gd name="T5" fmla="*/ 62 h 90"/>
                <a:gd name="T6" fmla="*/ 42 w 90"/>
                <a:gd name="T7" fmla="*/ 43 h 90"/>
                <a:gd name="T8" fmla="*/ 36 w 90"/>
                <a:gd name="T9" fmla="*/ 43 h 90"/>
                <a:gd name="T10" fmla="*/ 12 w 90"/>
                <a:gd name="T11" fmla="*/ 0 h 90"/>
                <a:gd name="T12" fmla="*/ 6 w 90"/>
                <a:gd name="T13" fmla="*/ 0 h 90"/>
                <a:gd name="T14" fmla="*/ 6 w 90"/>
                <a:gd name="T15" fmla="*/ 0 h 90"/>
                <a:gd name="T16" fmla="*/ 6 w 90"/>
                <a:gd name="T17" fmla="*/ 85 h 90"/>
                <a:gd name="T18" fmla="*/ 6 w 90"/>
                <a:gd name="T19" fmla="*/ 147 h 90"/>
                <a:gd name="T20" fmla="*/ 6 w 90"/>
                <a:gd name="T21" fmla="*/ 171 h 90"/>
                <a:gd name="T22" fmla="*/ 0 w 90"/>
                <a:gd name="T23" fmla="*/ 233 h 90"/>
                <a:gd name="T24" fmla="*/ 12 w 90"/>
                <a:gd name="T25" fmla="*/ 279 h 90"/>
                <a:gd name="T26" fmla="*/ 36 w 90"/>
                <a:gd name="T27" fmla="*/ 321 h 90"/>
                <a:gd name="T28" fmla="*/ 60 w 90"/>
                <a:gd name="T29" fmla="*/ 321 h 90"/>
                <a:gd name="T30" fmla="*/ 78 w 90"/>
                <a:gd name="T31" fmla="*/ 296 h 90"/>
                <a:gd name="T32" fmla="*/ 90 w 90"/>
                <a:gd name="T33" fmla="*/ 257 h 90"/>
                <a:gd name="T34" fmla="*/ 84 w 90"/>
                <a:gd name="T35" fmla="*/ 192 h 90"/>
                <a:gd name="T36" fmla="*/ 84 w 90"/>
                <a:gd name="T37" fmla="*/ 171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13592" name="Freeform 298"/>
            <p:cNvSpPr>
              <a:spLocks noChangeAspect="1"/>
            </p:cNvSpPr>
            <p:nvPr/>
          </p:nvSpPr>
          <p:spPr bwMode="auto">
            <a:xfrm>
              <a:off x="1322" y="3104"/>
              <a:ext cx="279" cy="680"/>
            </a:xfrm>
            <a:custGeom>
              <a:avLst/>
              <a:gdLst>
                <a:gd name="T0" fmla="*/ 172 w 276"/>
                <a:gd name="T1" fmla="*/ 1408 h 604"/>
                <a:gd name="T2" fmla="*/ 172 w 276"/>
                <a:gd name="T3" fmla="*/ 1498 h 604"/>
                <a:gd name="T4" fmla="*/ 184 w 276"/>
                <a:gd name="T5" fmla="*/ 1498 h 604"/>
                <a:gd name="T6" fmla="*/ 190 w 276"/>
                <a:gd name="T7" fmla="*/ 1542 h 604"/>
                <a:gd name="T8" fmla="*/ 172 w 276"/>
                <a:gd name="T9" fmla="*/ 1522 h 604"/>
                <a:gd name="T10" fmla="*/ 172 w 276"/>
                <a:gd name="T11" fmla="*/ 1608 h 604"/>
                <a:gd name="T12" fmla="*/ 172 w 276"/>
                <a:gd name="T13" fmla="*/ 1694 h 604"/>
                <a:gd name="T14" fmla="*/ 148 w 276"/>
                <a:gd name="T15" fmla="*/ 1802 h 604"/>
                <a:gd name="T16" fmla="*/ 190 w 276"/>
                <a:gd name="T17" fmla="*/ 1872 h 604"/>
                <a:gd name="T18" fmla="*/ 190 w 276"/>
                <a:gd name="T19" fmla="*/ 1914 h 604"/>
                <a:gd name="T20" fmla="*/ 172 w 276"/>
                <a:gd name="T21" fmla="*/ 2051 h 604"/>
                <a:gd name="T22" fmla="*/ 160 w 276"/>
                <a:gd name="T23" fmla="*/ 2051 h 604"/>
                <a:gd name="T24" fmla="*/ 160 w 276"/>
                <a:gd name="T25" fmla="*/ 2088 h 604"/>
                <a:gd name="T26" fmla="*/ 166 w 276"/>
                <a:gd name="T27" fmla="*/ 2156 h 604"/>
                <a:gd name="T28" fmla="*/ 172 w 276"/>
                <a:gd name="T29" fmla="*/ 2180 h 604"/>
                <a:gd name="T30" fmla="*/ 148 w 276"/>
                <a:gd name="T31" fmla="*/ 2180 h 604"/>
                <a:gd name="T32" fmla="*/ 107 w 276"/>
                <a:gd name="T33" fmla="*/ 2156 h 604"/>
                <a:gd name="T34" fmla="*/ 89 w 276"/>
                <a:gd name="T35" fmla="*/ 2088 h 604"/>
                <a:gd name="T36" fmla="*/ 83 w 276"/>
                <a:gd name="T37" fmla="*/ 1961 h 604"/>
                <a:gd name="T38" fmla="*/ 77 w 276"/>
                <a:gd name="T39" fmla="*/ 1783 h 604"/>
                <a:gd name="T40" fmla="*/ 71 w 276"/>
                <a:gd name="T41" fmla="*/ 1694 h 604"/>
                <a:gd name="T42" fmla="*/ 71 w 276"/>
                <a:gd name="T43" fmla="*/ 1646 h 604"/>
                <a:gd name="T44" fmla="*/ 42 w 276"/>
                <a:gd name="T45" fmla="*/ 1565 h 604"/>
                <a:gd name="T46" fmla="*/ 36 w 276"/>
                <a:gd name="T47" fmla="*/ 1455 h 604"/>
                <a:gd name="T48" fmla="*/ 24 w 276"/>
                <a:gd name="T49" fmla="*/ 1278 h 604"/>
                <a:gd name="T50" fmla="*/ 24 w 276"/>
                <a:gd name="T51" fmla="*/ 1191 h 604"/>
                <a:gd name="T52" fmla="*/ 24 w 276"/>
                <a:gd name="T53" fmla="*/ 1035 h 604"/>
                <a:gd name="T54" fmla="*/ 24 w 276"/>
                <a:gd name="T55" fmla="*/ 879 h 604"/>
                <a:gd name="T56" fmla="*/ 12 w 276"/>
                <a:gd name="T57" fmla="*/ 767 h 604"/>
                <a:gd name="T58" fmla="*/ 6 w 276"/>
                <a:gd name="T59" fmla="*/ 678 h 604"/>
                <a:gd name="T60" fmla="*/ 6 w 276"/>
                <a:gd name="T61" fmla="*/ 572 h 604"/>
                <a:gd name="T62" fmla="*/ 12 w 276"/>
                <a:gd name="T63" fmla="*/ 463 h 604"/>
                <a:gd name="T64" fmla="*/ 24 w 276"/>
                <a:gd name="T65" fmla="*/ 372 h 604"/>
                <a:gd name="T66" fmla="*/ 12 w 276"/>
                <a:gd name="T67" fmla="*/ 225 h 604"/>
                <a:gd name="T68" fmla="*/ 30 w 276"/>
                <a:gd name="T69" fmla="*/ 158 h 604"/>
                <a:gd name="T70" fmla="*/ 30 w 276"/>
                <a:gd name="T71" fmla="*/ 68 h 604"/>
                <a:gd name="T72" fmla="*/ 59 w 276"/>
                <a:gd name="T73" fmla="*/ 0 h 604"/>
                <a:gd name="T74" fmla="*/ 89 w 276"/>
                <a:gd name="T75" fmla="*/ 68 h 604"/>
                <a:gd name="T76" fmla="*/ 119 w 276"/>
                <a:gd name="T77" fmla="*/ 23 h 604"/>
                <a:gd name="T78" fmla="*/ 137 w 276"/>
                <a:gd name="T79" fmla="*/ 88 h 604"/>
                <a:gd name="T80" fmla="*/ 178 w 276"/>
                <a:gd name="T81" fmla="*/ 179 h 604"/>
                <a:gd name="T82" fmla="*/ 208 w 276"/>
                <a:gd name="T83" fmla="*/ 225 h 604"/>
                <a:gd name="T84" fmla="*/ 220 w 276"/>
                <a:gd name="T85" fmla="*/ 329 h 604"/>
                <a:gd name="T86" fmla="*/ 233 w 276"/>
                <a:gd name="T87" fmla="*/ 417 h 604"/>
                <a:gd name="T88" fmla="*/ 273 w 276"/>
                <a:gd name="T89" fmla="*/ 393 h 604"/>
                <a:gd name="T90" fmla="*/ 285 w 276"/>
                <a:gd name="T91" fmla="*/ 262 h 604"/>
                <a:gd name="T92" fmla="*/ 309 w 276"/>
                <a:gd name="T93" fmla="*/ 372 h 604"/>
                <a:gd name="T94" fmla="*/ 285 w 276"/>
                <a:gd name="T95" fmla="*/ 437 h 604"/>
                <a:gd name="T96" fmla="*/ 242 w 276"/>
                <a:gd name="T97" fmla="*/ 616 h 604"/>
                <a:gd name="T98" fmla="*/ 242 w 276"/>
                <a:gd name="T99" fmla="*/ 767 h 604"/>
                <a:gd name="T100" fmla="*/ 233 w 276"/>
                <a:gd name="T101" fmla="*/ 858 h 604"/>
                <a:gd name="T102" fmla="*/ 273 w 276"/>
                <a:gd name="T103" fmla="*/ 990 h 604"/>
                <a:gd name="T104" fmla="*/ 285 w 276"/>
                <a:gd name="T105" fmla="*/ 1081 h 604"/>
                <a:gd name="T106" fmla="*/ 233 w 276"/>
                <a:gd name="T107" fmla="*/ 1233 h 604"/>
                <a:gd name="T108" fmla="*/ 208 w 276"/>
                <a:gd name="T109" fmla="*/ 1255 h 604"/>
                <a:gd name="T110" fmla="*/ 196 w 276"/>
                <a:gd name="T111" fmla="*/ 1278 h 604"/>
                <a:gd name="T112" fmla="*/ 196 w 276"/>
                <a:gd name="T113" fmla="*/ 1408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13593" name="Freeform 299"/>
            <p:cNvSpPr>
              <a:spLocks noChangeAspect="1"/>
            </p:cNvSpPr>
            <p:nvPr/>
          </p:nvSpPr>
          <p:spPr bwMode="auto">
            <a:xfrm>
              <a:off x="1485" y="3791"/>
              <a:ext cx="68" cy="47"/>
            </a:xfrm>
            <a:custGeom>
              <a:avLst/>
              <a:gdLst>
                <a:gd name="T0" fmla="*/ 6 w 66"/>
                <a:gd name="T1" fmla="*/ 21 h 42"/>
                <a:gd name="T2" fmla="*/ 0 w 66"/>
                <a:gd name="T3" fmla="*/ 0 h 42"/>
                <a:gd name="T4" fmla="*/ 6 w 66"/>
                <a:gd name="T5" fmla="*/ 62 h 42"/>
                <a:gd name="T6" fmla="*/ 29 w 66"/>
                <a:gd name="T7" fmla="*/ 145 h 42"/>
                <a:gd name="T8" fmla="*/ 56 w 66"/>
                <a:gd name="T9" fmla="*/ 145 h 42"/>
                <a:gd name="T10" fmla="*/ 90 w 66"/>
                <a:gd name="T11" fmla="*/ 145 h 42"/>
                <a:gd name="T12" fmla="*/ 82 w 66"/>
                <a:gd name="T13" fmla="*/ 123 h 42"/>
                <a:gd name="T14" fmla="*/ 41 w 66"/>
                <a:gd name="T15" fmla="*/ 84 h 42"/>
                <a:gd name="T16" fmla="*/ 6 w 66"/>
                <a:gd name="T17" fmla="*/ 2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94" name="Freeform 300"/>
            <p:cNvSpPr>
              <a:spLocks noChangeAspect="1"/>
            </p:cNvSpPr>
            <p:nvPr/>
          </p:nvSpPr>
          <p:spPr bwMode="auto">
            <a:xfrm>
              <a:off x="1293" y="3009"/>
              <a:ext cx="192" cy="802"/>
            </a:xfrm>
            <a:custGeom>
              <a:avLst/>
              <a:gdLst>
                <a:gd name="T0" fmla="*/ 18 w 191"/>
                <a:gd name="T1" fmla="*/ 1042 h 712"/>
                <a:gd name="T2" fmla="*/ 12 w 191"/>
                <a:gd name="T3" fmla="*/ 1353 h 712"/>
                <a:gd name="T4" fmla="*/ 18 w 191"/>
                <a:gd name="T5" fmla="*/ 1505 h 712"/>
                <a:gd name="T6" fmla="*/ 24 w 191"/>
                <a:gd name="T7" fmla="*/ 1708 h 712"/>
                <a:gd name="T8" fmla="*/ 41 w 191"/>
                <a:gd name="T9" fmla="*/ 1777 h 712"/>
                <a:gd name="T10" fmla="*/ 53 w 191"/>
                <a:gd name="T11" fmla="*/ 1797 h 712"/>
                <a:gd name="T12" fmla="*/ 53 w 191"/>
                <a:gd name="T13" fmla="*/ 1843 h 712"/>
                <a:gd name="T14" fmla="*/ 59 w 191"/>
                <a:gd name="T15" fmla="*/ 1946 h 712"/>
                <a:gd name="T16" fmla="*/ 65 w 191"/>
                <a:gd name="T17" fmla="*/ 2037 h 712"/>
                <a:gd name="T18" fmla="*/ 65 w 191"/>
                <a:gd name="T19" fmla="*/ 2056 h 712"/>
                <a:gd name="T20" fmla="*/ 59 w 191"/>
                <a:gd name="T21" fmla="*/ 2128 h 712"/>
                <a:gd name="T22" fmla="*/ 53 w 191"/>
                <a:gd name="T23" fmla="*/ 2080 h 712"/>
                <a:gd name="T24" fmla="*/ 35 w 191"/>
                <a:gd name="T25" fmla="*/ 2149 h 712"/>
                <a:gd name="T26" fmla="*/ 53 w 191"/>
                <a:gd name="T27" fmla="*/ 2149 h 712"/>
                <a:gd name="T28" fmla="*/ 65 w 191"/>
                <a:gd name="T29" fmla="*/ 2192 h 712"/>
                <a:gd name="T30" fmla="*/ 77 w 191"/>
                <a:gd name="T31" fmla="*/ 2192 h 712"/>
                <a:gd name="T32" fmla="*/ 71 w 191"/>
                <a:gd name="T33" fmla="*/ 2237 h 712"/>
                <a:gd name="T34" fmla="*/ 77 w 191"/>
                <a:gd name="T35" fmla="*/ 2326 h 712"/>
                <a:gd name="T36" fmla="*/ 77 w 191"/>
                <a:gd name="T37" fmla="*/ 2396 h 712"/>
                <a:gd name="T38" fmla="*/ 95 w 191"/>
                <a:gd name="T39" fmla="*/ 2461 h 712"/>
                <a:gd name="T40" fmla="*/ 112 w 191"/>
                <a:gd name="T41" fmla="*/ 2479 h 712"/>
                <a:gd name="T42" fmla="*/ 130 w 191"/>
                <a:gd name="T43" fmla="*/ 2548 h 712"/>
                <a:gd name="T44" fmla="*/ 142 w 191"/>
                <a:gd name="T45" fmla="*/ 2590 h 712"/>
                <a:gd name="T46" fmla="*/ 172 w 191"/>
                <a:gd name="T47" fmla="*/ 2637 h 712"/>
                <a:gd name="T48" fmla="*/ 202 w 191"/>
                <a:gd name="T49" fmla="*/ 2548 h 712"/>
                <a:gd name="T50" fmla="*/ 136 w 191"/>
                <a:gd name="T51" fmla="*/ 2479 h 712"/>
                <a:gd name="T52" fmla="*/ 89 w 191"/>
                <a:gd name="T53" fmla="*/ 2326 h 712"/>
                <a:gd name="T54" fmla="*/ 95 w 191"/>
                <a:gd name="T55" fmla="*/ 2105 h 712"/>
                <a:gd name="T56" fmla="*/ 83 w 191"/>
                <a:gd name="T57" fmla="*/ 1990 h 712"/>
                <a:gd name="T58" fmla="*/ 71 w 191"/>
                <a:gd name="T59" fmla="*/ 1886 h 712"/>
                <a:gd name="T60" fmla="*/ 53 w 191"/>
                <a:gd name="T61" fmla="*/ 1686 h 712"/>
                <a:gd name="T62" fmla="*/ 53 w 191"/>
                <a:gd name="T63" fmla="*/ 1505 h 712"/>
                <a:gd name="T64" fmla="*/ 47 w 191"/>
                <a:gd name="T65" fmla="*/ 1287 h 712"/>
                <a:gd name="T66" fmla="*/ 41 w 191"/>
                <a:gd name="T67" fmla="*/ 1086 h 712"/>
                <a:gd name="T68" fmla="*/ 35 w 191"/>
                <a:gd name="T69" fmla="*/ 930 h 712"/>
                <a:gd name="T70" fmla="*/ 41 w 191"/>
                <a:gd name="T71" fmla="*/ 773 h 712"/>
                <a:gd name="T72" fmla="*/ 47 w 191"/>
                <a:gd name="T73" fmla="*/ 642 h 712"/>
                <a:gd name="T74" fmla="*/ 59 w 191"/>
                <a:gd name="T75" fmla="*/ 469 h 712"/>
                <a:gd name="T76" fmla="*/ 47 w 191"/>
                <a:gd name="T77" fmla="*/ 377 h 712"/>
                <a:gd name="T78" fmla="*/ 29 w 191"/>
                <a:gd name="T79" fmla="*/ 180 h 712"/>
                <a:gd name="T80" fmla="*/ 18 w 191"/>
                <a:gd name="T81" fmla="*/ 23 h 712"/>
                <a:gd name="T82" fmla="*/ 0 w 191"/>
                <a:gd name="T83" fmla="*/ 47 h 712"/>
                <a:gd name="T84" fmla="*/ 6 w 191"/>
                <a:gd name="T85" fmla="*/ 241 h 712"/>
                <a:gd name="T86" fmla="*/ 6 w 191"/>
                <a:gd name="T87" fmla="*/ 443 h 712"/>
                <a:gd name="T88" fmla="*/ 6 w 191"/>
                <a:gd name="T89" fmla="*/ 81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
          <p:nvSpPr>
            <p:cNvPr id="13595" name="Freeform 301"/>
            <p:cNvSpPr>
              <a:spLocks noChangeAspect="1"/>
            </p:cNvSpPr>
            <p:nvPr/>
          </p:nvSpPr>
          <p:spPr bwMode="auto">
            <a:xfrm>
              <a:off x="1322" y="3548"/>
              <a:ext cx="12" cy="34"/>
            </a:xfrm>
            <a:custGeom>
              <a:avLst/>
              <a:gdLst>
                <a:gd name="T0" fmla="*/ 6 w 12"/>
                <a:gd name="T1" fmla="*/ 0 h 30"/>
                <a:gd name="T2" fmla="*/ 0 w 12"/>
                <a:gd name="T3" fmla="*/ 23 h 30"/>
                <a:gd name="T4" fmla="*/ 6 w 12"/>
                <a:gd name="T5" fmla="*/ 122 h 30"/>
                <a:gd name="T6" fmla="*/ 12 w 12"/>
                <a:gd name="T7" fmla="*/ 122 h 30"/>
                <a:gd name="T8" fmla="*/ 12 w 12"/>
                <a:gd name="T9" fmla="*/ 96 h 30"/>
                <a:gd name="T10" fmla="*/ 12 w 12"/>
                <a:gd name="T11" fmla="*/ 48 h 30"/>
                <a:gd name="T12" fmla="*/ 12 w 12"/>
                <a:gd name="T13" fmla="*/ 48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96" name="Freeform 302"/>
            <p:cNvSpPr>
              <a:spLocks noChangeAspect="1"/>
            </p:cNvSpPr>
            <p:nvPr/>
          </p:nvSpPr>
          <p:spPr bwMode="auto">
            <a:xfrm>
              <a:off x="1351" y="3703"/>
              <a:ext cx="19" cy="27"/>
            </a:xfrm>
            <a:custGeom>
              <a:avLst/>
              <a:gdLst>
                <a:gd name="T0" fmla="*/ 6 w 18"/>
                <a:gd name="T1" fmla="*/ 0 h 24"/>
                <a:gd name="T2" fmla="*/ 0 w 18"/>
                <a:gd name="T3" fmla="*/ 47 h 24"/>
                <a:gd name="T4" fmla="*/ 23 w 18"/>
                <a:gd name="T5" fmla="*/ 88 h 24"/>
                <a:gd name="T6" fmla="*/ 31 w 18"/>
                <a:gd name="T7" fmla="*/ 88 h 24"/>
                <a:gd name="T8" fmla="*/ 31 w 18"/>
                <a:gd name="T9" fmla="*/ 68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97" name="Freeform 303"/>
            <p:cNvSpPr>
              <a:spLocks noChangeAspect="1"/>
            </p:cNvSpPr>
            <p:nvPr/>
          </p:nvSpPr>
          <p:spPr bwMode="auto">
            <a:xfrm>
              <a:off x="1085" y="2577"/>
              <a:ext cx="97" cy="149"/>
            </a:xfrm>
            <a:custGeom>
              <a:avLst/>
              <a:gdLst>
                <a:gd name="T0" fmla="*/ 0 w 96"/>
                <a:gd name="T1" fmla="*/ 204 h 132"/>
                <a:gd name="T2" fmla="*/ 0 w 96"/>
                <a:gd name="T3" fmla="*/ 271 h 132"/>
                <a:gd name="T4" fmla="*/ 0 w 96"/>
                <a:gd name="T5" fmla="*/ 293 h 132"/>
                <a:gd name="T6" fmla="*/ 12 w 96"/>
                <a:gd name="T7" fmla="*/ 323 h 132"/>
                <a:gd name="T8" fmla="*/ 12 w 96"/>
                <a:gd name="T9" fmla="*/ 293 h 132"/>
                <a:gd name="T10" fmla="*/ 18 w 96"/>
                <a:gd name="T11" fmla="*/ 323 h 132"/>
                <a:gd name="T12" fmla="*/ 12 w 96"/>
                <a:gd name="T13" fmla="*/ 366 h 132"/>
                <a:gd name="T14" fmla="*/ 6 w 96"/>
                <a:gd name="T15" fmla="*/ 387 h 132"/>
                <a:gd name="T16" fmla="*/ 12 w 96"/>
                <a:gd name="T17" fmla="*/ 413 h 132"/>
                <a:gd name="T18" fmla="*/ 6 w 96"/>
                <a:gd name="T19" fmla="*/ 454 h 132"/>
                <a:gd name="T20" fmla="*/ 12 w 96"/>
                <a:gd name="T21" fmla="*/ 454 h 132"/>
                <a:gd name="T22" fmla="*/ 30 w 96"/>
                <a:gd name="T23" fmla="*/ 501 h 132"/>
                <a:gd name="T24" fmla="*/ 36 w 96"/>
                <a:gd name="T25" fmla="*/ 476 h 132"/>
                <a:gd name="T26" fmla="*/ 36 w 96"/>
                <a:gd name="T27" fmla="*/ 436 h 132"/>
                <a:gd name="T28" fmla="*/ 42 w 96"/>
                <a:gd name="T29" fmla="*/ 413 h 132"/>
                <a:gd name="T30" fmla="*/ 59 w 96"/>
                <a:gd name="T31" fmla="*/ 366 h 132"/>
                <a:gd name="T32" fmla="*/ 59 w 96"/>
                <a:gd name="T33" fmla="*/ 366 h 132"/>
                <a:gd name="T34" fmla="*/ 59 w 96"/>
                <a:gd name="T35" fmla="*/ 387 h 132"/>
                <a:gd name="T36" fmla="*/ 59 w 96"/>
                <a:gd name="T37" fmla="*/ 387 h 132"/>
                <a:gd name="T38" fmla="*/ 59 w 96"/>
                <a:gd name="T39" fmla="*/ 366 h 132"/>
                <a:gd name="T40" fmla="*/ 65 w 96"/>
                <a:gd name="T41" fmla="*/ 343 h 132"/>
                <a:gd name="T42" fmla="*/ 77 w 96"/>
                <a:gd name="T43" fmla="*/ 323 h 132"/>
                <a:gd name="T44" fmla="*/ 95 w 96"/>
                <a:gd name="T45" fmla="*/ 271 h 132"/>
                <a:gd name="T46" fmla="*/ 107 w 96"/>
                <a:gd name="T47" fmla="*/ 181 h 132"/>
                <a:gd name="T48" fmla="*/ 107 w 96"/>
                <a:gd name="T49" fmla="*/ 204 h 132"/>
                <a:gd name="T50" fmla="*/ 101 w 96"/>
                <a:gd name="T51" fmla="*/ 139 h 132"/>
                <a:gd name="T52" fmla="*/ 107 w 96"/>
                <a:gd name="T53" fmla="*/ 139 h 132"/>
                <a:gd name="T54" fmla="*/ 89 w 96"/>
                <a:gd name="T55" fmla="*/ 89 h 132"/>
                <a:gd name="T56" fmla="*/ 71 w 96"/>
                <a:gd name="T57" fmla="*/ 89 h 132"/>
                <a:gd name="T58" fmla="*/ 59 w 96"/>
                <a:gd name="T59" fmla="*/ 47 h 132"/>
                <a:gd name="T60" fmla="*/ 36 w 96"/>
                <a:gd name="T61" fmla="*/ 0 h 132"/>
                <a:gd name="T62" fmla="*/ 30 w 96"/>
                <a:gd name="T63" fmla="*/ 47 h 132"/>
                <a:gd name="T64" fmla="*/ 12 w 96"/>
                <a:gd name="T65" fmla="*/ 68 h 132"/>
                <a:gd name="T66" fmla="*/ 6 w 96"/>
                <a:gd name="T67" fmla="*/ 139 h 132"/>
                <a:gd name="T68" fmla="*/ 6 w 96"/>
                <a:gd name="T69" fmla="*/ 159 h 132"/>
                <a:gd name="T70" fmla="*/ 0 w 96"/>
                <a:gd name="T71" fmla="*/ 204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13598" name="Freeform 304"/>
            <p:cNvSpPr>
              <a:spLocks noChangeAspect="1"/>
            </p:cNvSpPr>
            <p:nvPr/>
          </p:nvSpPr>
          <p:spPr bwMode="auto">
            <a:xfrm>
              <a:off x="892" y="2611"/>
              <a:ext cx="12" cy="21"/>
            </a:xfrm>
            <a:custGeom>
              <a:avLst/>
              <a:gdLst>
                <a:gd name="T0" fmla="*/ 0 w 12"/>
                <a:gd name="T1" fmla="*/ 0 h 18"/>
                <a:gd name="T2" fmla="*/ 6 w 12"/>
                <a:gd name="T3" fmla="*/ 65 h 18"/>
                <a:gd name="T4" fmla="*/ 0 w 12"/>
                <a:gd name="T5" fmla="*/ 103 h 18"/>
                <a:gd name="T6" fmla="*/ 12 w 12"/>
                <a:gd name="T7" fmla="*/ 103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99" name="Freeform 305"/>
            <p:cNvSpPr>
              <a:spLocks noChangeAspect="1"/>
            </p:cNvSpPr>
            <p:nvPr/>
          </p:nvSpPr>
          <p:spPr bwMode="auto">
            <a:xfrm>
              <a:off x="1097" y="2672"/>
              <a:ext cx="6" cy="7"/>
            </a:xfrm>
            <a:custGeom>
              <a:avLst/>
              <a:gdLst>
                <a:gd name="T0" fmla="*/ 6 w 6"/>
                <a:gd name="T1" fmla="*/ 0 h 6"/>
                <a:gd name="T2" fmla="*/ 0 w 6"/>
                <a:gd name="T3" fmla="*/ 34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600" name="Freeform 306"/>
            <p:cNvSpPr>
              <a:spLocks noChangeAspect="1"/>
            </p:cNvSpPr>
            <p:nvPr/>
          </p:nvSpPr>
          <p:spPr bwMode="auto">
            <a:xfrm>
              <a:off x="910" y="2625"/>
              <a:ext cx="7" cy="7"/>
            </a:xfrm>
            <a:custGeom>
              <a:avLst/>
              <a:gdLst>
                <a:gd name="T0" fmla="*/ 34 w 6"/>
                <a:gd name="T1" fmla="*/ 34 h 6"/>
                <a:gd name="T2" fmla="*/ 34 w 6"/>
                <a:gd name="T3" fmla="*/ 34 h 6"/>
                <a:gd name="T4" fmla="*/ 0 w 6"/>
                <a:gd name="T5" fmla="*/ 0 h 6"/>
                <a:gd name="T6" fmla="*/ 34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601" name="Freeform 307"/>
            <p:cNvSpPr>
              <a:spLocks noChangeAspect="1"/>
            </p:cNvSpPr>
            <p:nvPr/>
          </p:nvSpPr>
          <p:spPr bwMode="auto">
            <a:xfrm>
              <a:off x="1080" y="2611"/>
              <a:ext cx="229" cy="411"/>
            </a:xfrm>
            <a:custGeom>
              <a:avLst/>
              <a:gdLst>
                <a:gd name="T0" fmla="*/ 233 w 228"/>
                <a:gd name="T1" fmla="*/ 1083 h 365"/>
                <a:gd name="T2" fmla="*/ 233 w 228"/>
                <a:gd name="T3" fmla="*/ 1195 h 365"/>
                <a:gd name="T4" fmla="*/ 233 w 228"/>
                <a:gd name="T5" fmla="*/ 1256 h 365"/>
                <a:gd name="T6" fmla="*/ 227 w 228"/>
                <a:gd name="T7" fmla="*/ 1325 h 365"/>
                <a:gd name="T8" fmla="*/ 221 w 228"/>
                <a:gd name="T9" fmla="*/ 1348 h 365"/>
                <a:gd name="T10" fmla="*/ 197 w 228"/>
                <a:gd name="T11" fmla="*/ 1278 h 365"/>
                <a:gd name="T12" fmla="*/ 137 w 228"/>
                <a:gd name="T13" fmla="*/ 1147 h 365"/>
                <a:gd name="T14" fmla="*/ 96 w 228"/>
                <a:gd name="T15" fmla="*/ 1036 h 365"/>
                <a:gd name="T16" fmla="*/ 84 w 228"/>
                <a:gd name="T17" fmla="*/ 928 h 365"/>
                <a:gd name="T18" fmla="*/ 66 w 228"/>
                <a:gd name="T19" fmla="*/ 792 h 365"/>
                <a:gd name="T20" fmla="*/ 42 w 228"/>
                <a:gd name="T21" fmla="*/ 642 h 365"/>
                <a:gd name="T22" fmla="*/ 30 w 228"/>
                <a:gd name="T23" fmla="*/ 531 h 365"/>
                <a:gd name="T24" fmla="*/ 6 w 228"/>
                <a:gd name="T25" fmla="*/ 443 h 365"/>
                <a:gd name="T26" fmla="*/ 6 w 228"/>
                <a:gd name="T27" fmla="*/ 288 h 365"/>
                <a:gd name="T28" fmla="*/ 18 w 228"/>
                <a:gd name="T29" fmla="*/ 288 h 365"/>
                <a:gd name="T30" fmla="*/ 18 w 228"/>
                <a:gd name="T31" fmla="*/ 330 h 365"/>
                <a:gd name="T32" fmla="*/ 42 w 228"/>
                <a:gd name="T33" fmla="*/ 354 h 365"/>
                <a:gd name="T34" fmla="*/ 48 w 228"/>
                <a:gd name="T35" fmla="*/ 288 h 365"/>
                <a:gd name="T36" fmla="*/ 54 w 228"/>
                <a:gd name="T37" fmla="*/ 241 h 365"/>
                <a:gd name="T38" fmla="*/ 54 w 228"/>
                <a:gd name="T39" fmla="*/ 262 h 365"/>
                <a:gd name="T40" fmla="*/ 60 w 228"/>
                <a:gd name="T41" fmla="*/ 225 h 365"/>
                <a:gd name="T42" fmla="*/ 90 w 228"/>
                <a:gd name="T43" fmla="*/ 158 h 365"/>
                <a:gd name="T44" fmla="*/ 102 w 228"/>
                <a:gd name="T45" fmla="*/ 88 h 365"/>
                <a:gd name="T46" fmla="*/ 102 w 228"/>
                <a:gd name="T47" fmla="*/ 23 h 365"/>
                <a:gd name="T48" fmla="*/ 131 w 228"/>
                <a:gd name="T49" fmla="*/ 88 h 365"/>
                <a:gd name="T50" fmla="*/ 149 w 228"/>
                <a:gd name="T51" fmla="*/ 179 h 365"/>
                <a:gd name="T52" fmla="*/ 185 w 228"/>
                <a:gd name="T53" fmla="*/ 179 h 365"/>
                <a:gd name="T54" fmla="*/ 197 w 228"/>
                <a:gd name="T55" fmla="*/ 288 h 365"/>
                <a:gd name="T56" fmla="*/ 203 w 228"/>
                <a:gd name="T57" fmla="*/ 310 h 365"/>
                <a:gd name="T58" fmla="*/ 173 w 228"/>
                <a:gd name="T59" fmla="*/ 354 h 365"/>
                <a:gd name="T60" fmla="*/ 155 w 228"/>
                <a:gd name="T61" fmla="*/ 443 h 365"/>
                <a:gd name="T62" fmla="*/ 143 w 228"/>
                <a:gd name="T63" fmla="*/ 552 h 365"/>
                <a:gd name="T64" fmla="*/ 155 w 228"/>
                <a:gd name="T65" fmla="*/ 661 h 365"/>
                <a:gd name="T66" fmla="*/ 161 w 228"/>
                <a:gd name="T67" fmla="*/ 703 h 365"/>
                <a:gd name="T68" fmla="*/ 185 w 228"/>
                <a:gd name="T69" fmla="*/ 752 h 365"/>
                <a:gd name="T70" fmla="*/ 203 w 228"/>
                <a:gd name="T71" fmla="*/ 752 h 365"/>
                <a:gd name="T72" fmla="*/ 221 w 228"/>
                <a:gd name="T73" fmla="*/ 815 h 365"/>
                <a:gd name="T74" fmla="*/ 239 w 228"/>
                <a:gd name="T75" fmla="*/ 928 h 365"/>
                <a:gd name="T76" fmla="*/ 233 w 228"/>
                <a:gd name="T77" fmla="*/ 1036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13602" name="Freeform 308"/>
            <p:cNvSpPr>
              <a:spLocks noChangeAspect="1"/>
            </p:cNvSpPr>
            <p:nvPr/>
          </p:nvSpPr>
          <p:spPr bwMode="auto">
            <a:xfrm>
              <a:off x="3741" y="1426"/>
              <a:ext cx="908" cy="734"/>
            </a:xfrm>
            <a:custGeom>
              <a:avLst/>
              <a:gdLst>
                <a:gd name="T0" fmla="*/ 412 w 897"/>
                <a:gd name="T1" fmla="*/ 1846 h 652"/>
                <a:gd name="T2" fmla="*/ 343 w 897"/>
                <a:gd name="T3" fmla="*/ 1827 h 652"/>
                <a:gd name="T4" fmla="*/ 260 w 897"/>
                <a:gd name="T5" fmla="*/ 1763 h 652"/>
                <a:gd name="T6" fmla="*/ 190 w 897"/>
                <a:gd name="T7" fmla="*/ 1671 h 652"/>
                <a:gd name="T8" fmla="*/ 127 w 897"/>
                <a:gd name="T9" fmla="*/ 1498 h 652"/>
                <a:gd name="T10" fmla="*/ 127 w 897"/>
                <a:gd name="T11" fmla="*/ 1369 h 652"/>
                <a:gd name="T12" fmla="*/ 113 w 897"/>
                <a:gd name="T13" fmla="*/ 1296 h 652"/>
                <a:gd name="T14" fmla="*/ 59 w 897"/>
                <a:gd name="T15" fmla="*/ 1191 h 652"/>
                <a:gd name="T16" fmla="*/ 36 w 897"/>
                <a:gd name="T17" fmla="*/ 1147 h 652"/>
                <a:gd name="T18" fmla="*/ 18 w 897"/>
                <a:gd name="T19" fmla="*/ 924 h 652"/>
                <a:gd name="T20" fmla="*/ 101 w 897"/>
                <a:gd name="T21" fmla="*/ 789 h 652"/>
                <a:gd name="T22" fmla="*/ 83 w 897"/>
                <a:gd name="T23" fmla="*/ 616 h 652"/>
                <a:gd name="T24" fmla="*/ 107 w 897"/>
                <a:gd name="T25" fmla="*/ 487 h 652"/>
                <a:gd name="T26" fmla="*/ 154 w 897"/>
                <a:gd name="T27" fmla="*/ 353 h 652"/>
                <a:gd name="T28" fmla="*/ 202 w 897"/>
                <a:gd name="T29" fmla="*/ 374 h 652"/>
                <a:gd name="T30" fmla="*/ 299 w 897"/>
                <a:gd name="T31" fmla="*/ 594 h 652"/>
                <a:gd name="T32" fmla="*/ 419 w 897"/>
                <a:gd name="T33" fmla="*/ 746 h 652"/>
                <a:gd name="T34" fmla="*/ 521 w 897"/>
                <a:gd name="T35" fmla="*/ 815 h 652"/>
                <a:gd name="T36" fmla="*/ 629 w 897"/>
                <a:gd name="T37" fmla="*/ 767 h 652"/>
                <a:gd name="T38" fmla="*/ 690 w 897"/>
                <a:gd name="T39" fmla="*/ 571 h 652"/>
                <a:gd name="T40" fmla="*/ 759 w 897"/>
                <a:gd name="T41" fmla="*/ 442 h 652"/>
                <a:gd name="T42" fmla="*/ 670 w 897"/>
                <a:gd name="T43" fmla="*/ 353 h 652"/>
                <a:gd name="T44" fmla="*/ 712 w 897"/>
                <a:gd name="T45" fmla="*/ 225 h 652"/>
                <a:gd name="T46" fmla="*/ 697 w 897"/>
                <a:gd name="T47" fmla="*/ 0 h 652"/>
                <a:gd name="T48" fmla="*/ 821 w 897"/>
                <a:gd name="T49" fmla="*/ 133 h 652"/>
                <a:gd name="T50" fmla="*/ 930 w 897"/>
                <a:gd name="T51" fmla="*/ 310 h 652"/>
                <a:gd name="T52" fmla="*/ 1018 w 897"/>
                <a:gd name="T53" fmla="*/ 507 h 652"/>
                <a:gd name="T54" fmla="*/ 1018 w 897"/>
                <a:gd name="T55" fmla="*/ 725 h 652"/>
                <a:gd name="T56" fmla="*/ 986 w 897"/>
                <a:gd name="T57" fmla="*/ 815 h 652"/>
                <a:gd name="T58" fmla="*/ 943 w 897"/>
                <a:gd name="T59" fmla="*/ 905 h 652"/>
                <a:gd name="T60" fmla="*/ 891 w 897"/>
                <a:gd name="T61" fmla="*/ 1035 h 652"/>
                <a:gd name="T62" fmla="*/ 861 w 897"/>
                <a:gd name="T63" fmla="*/ 905 h 652"/>
                <a:gd name="T64" fmla="*/ 828 w 897"/>
                <a:gd name="T65" fmla="*/ 1081 h 652"/>
                <a:gd name="T66" fmla="*/ 917 w 897"/>
                <a:gd name="T67" fmla="*/ 1147 h 652"/>
                <a:gd name="T68" fmla="*/ 904 w 897"/>
                <a:gd name="T69" fmla="*/ 1232 h 652"/>
                <a:gd name="T70" fmla="*/ 951 w 897"/>
                <a:gd name="T71" fmla="*/ 1498 h 652"/>
                <a:gd name="T72" fmla="*/ 958 w 897"/>
                <a:gd name="T73" fmla="*/ 1655 h 652"/>
                <a:gd name="T74" fmla="*/ 978 w 897"/>
                <a:gd name="T75" fmla="*/ 1716 h 652"/>
                <a:gd name="T76" fmla="*/ 986 w 897"/>
                <a:gd name="T77" fmla="*/ 1784 h 652"/>
                <a:gd name="T78" fmla="*/ 978 w 897"/>
                <a:gd name="T79" fmla="*/ 1846 h 652"/>
                <a:gd name="T80" fmla="*/ 958 w 897"/>
                <a:gd name="T81" fmla="*/ 1982 h 652"/>
                <a:gd name="T82" fmla="*/ 958 w 897"/>
                <a:gd name="T83" fmla="*/ 2026 h 652"/>
                <a:gd name="T84" fmla="*/ 937 w 897"/>
                <a:gd name="T85" fmla="*/ 2087 h 652"/>
                <a:gd name="T86" fmla="*/ 917 w 897"/>
                <a:gd name="T87" fmla="*/ 2200 h 652"/>
                <a:gd name="T88" fmla="*/ 883 w 897"/>
                <a:gd name="T89" fmla="*/ 2200 h 652"/>
                <a:gd name="T90" fmla="*/ 855 w 897"/>
                <a:gd name="T91" fmla="*/ 2200 h 652"/>
                <a:gd name="T92" fmla="*/ 848 w 897"/>
                <a:gd name="T93" fmla="*/ 2289 h 652"/>
                <a:gd name="T94" fmla="*/ 808 w 897"/>
                <a:gd name="T95" fmla="*/ 2313 h 652"/>
                <a:gd name="T96" fmla="*/ 795 w 897"/>
                <a:gd name="T97" fmla="*/ 2313 h 652"/>
                <a:gd name="T98" fmla="*/ 766 w 897"/>
                <a:gd name="T99" fmla="*/ 2289 h 652"/>
                <a:gd name="T100" fmla="*/ 705 w 897"/>
                <a:gd name="T101" fmla="*/ 2175 h 652"/>
                <a:gd name="T102" fmla="*/ 663 w 897"/>
                <a:gd name="T103" fmla="*/ 2223 h 652"/>
                <a:gd name="T104" fmla="*/ 629 w 897"/>
                <a:gd name="T105" fmla="*/ 2245 h 652"/>
                <a:gd name="T106" fmla="*/ 602 w 897"/>
                <a:gd name="T107" fmla="*/ 2313 h 652"/>
                <a:gd name="T108" fmla="*/ 568 w 897"/>
                <a:gd name="T109" fmla="*/ 2110 h 652"/>
                <a:gd name="T110" fmla="*/ 554 w 897"/>
                <a:gd name="T111" fmla="*/ 2004 h 652"/>
                <a:gd name="T112" fmla="*/ 521 w 897"/>
                <a:gd name="T113" fmla="*/ 1784 h 652"/>
                <a:gd name="T114" fmla="*/ 493 w 897"/>
                <a:gd name="T115" fmla="*/ 173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990134"/>
            </a:solidFill>
            <a:ln w="9525">
              <a:solidFill>
                <a:srgbClr val="000000"/>
              </a:solidFill>
              <a:prstDash val="solid"/>
              <a:round/>
              <a:headEnd/>
              <a:tailEnd/>
            </a:ln>
          </p:spPr>
          <p:txBody>
            <a:bodyPr/>
            <a:lstStyle/>
            <a:p>
              <a:endParaRPr lang="en-US"/>
            </a:p>
          </p:txBody>
        </p:sp>
        <p:sp>
          <p:nvSpPr>
            <p:cNvPr id="13603" name="Freeform 309"/>
            <p:cNvSpPr>
              <a:spLocks noChangeAspect="1"/>
            </p:cNvSpPr>
            <p:nvPr/>
          </p:nvSpPr>
          <p:spPr bwMode="auto">
            <a:xfrm>
              <a:off x="4431" y="2166"/>
              <a:ext cx="43" cy="34"/>
            </a:xfrm>
            <a:custGeom>
              <a:avLst/>
              <a:gdLst>
                <a:gd name="T0" fmla="*/ 41 w 42"/>
                <a:gd name="T1" fmla="*/ 0 h 30"/>
                <a:gd name="T2" fmla="*/ 12 w 42"/>
                <a:gd name="T3" fmla="*/ 0 h 30"/>
                <a:gd name="T4" fmla="*/ 0 w 42"/>
                <a:gd name="T5" fmla="*/ 48 h 30"/>
                <a:gd name="T6" fmla="*/ 0 w 42"/>
                <a:gd name="T7" fmla="*/ 96 h 30"/>
                <a:gd name="T8" fmla="*/ 18 w 42"/>
                <a:gd name="T9" fmla="*/ 122 h 30"/>
                <a:gd name="T10" fmla="*/ 35 w 42"/>
                <a:gd name="T11" fmla="*/ 122 h 30"/>
                <a:gd name="T12" fmla="*/ 41 w 42"/>
                <a:gd name="T13" fmla="*/ 69 h 30"/>
                <a:gd name="T14" fmla="*/ 53 w 42"/>
                <a:gd name="T15" fmla="*/ 23 h 30"/>
                <a:gd name="T16" fmla="*/ 47 w 42"/>
                <a:gd name="T17" fmla="*/ 0 h 30"/>
                <a:gd name="T18" fmla="*/ 41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990033"/>
            </a:solidFill>
            <a:ln w="9525">
              <a:solidFill>
                <a:srgbClr val="000000"/>
              </a:solidFill>
              <a:prstDash val="solid"/>
              <a:round/>
              <a:headEnd/>
              <a:tailEnd/>
            </a:ln>
          </p:spPr>
          <p:txBody>
            <a:bodyPr/>
            <a:lstStyle/>
            <a:p>
              <a:endParaRPr lang="en-US"/>
            </a:p>
          </p:txBody>
        </p:sp>
        <p:sp>
          <p:nvSpPr>
            <p:cNvPr id="13604" name="Freeform 310"/>
            <p:cNvSpPr>
              <a:spLocks noChangeAspect="1"/>
            </p:cNvSpPr>
            <p:nvPr/>
          </p:nvSpPr>
          <p:spPr bwMode="auto">
            <a:xfrm>
              <a:off x="4735" y="1682"/>
              <a:ext cx="152" cy="182"/>
            </a:xfrm>
            <a:custGeom>
              <a:avLst/>
              <a:gdLst>
                <a:gd name="T0" fmla="*/ 160 w 150"/>
                <a:gd name="T1" fmla="*/ 436 h 162"/>
                <a:gd name="T2" fmla="*/ 154 w 150"/>
                <a:gd name="T3" fmla="*/ 436 h 162"/>
                <a:gd name="T4" fmla="*/ 154 w 150"/>
                <a:gd name="T5" fmla="*/ 456 h 162"/>
                <a:gd name="T6" fmla="*/ 148 w 150"/>
                <a:gd name="T7" fmla="*/ 473 h 162"/>
                <a:gd name="T8" fmla="*/ 148 w 150"/>
                <a:gd name="T9" fmla="*/ 493 h 162"/>
                <a:gd name="T10" fmla="*/ 142 w 150"/>
                <a:gd name="T11" fmla="*/ 456 h 162"/>
                <a:gd name="T12" fmla="*/ 142 w 150"/>
                <a:gd name="T13" fmla="*/ 493 h 162"/>
                <a:gd name="T14" fmla="*/ 107 w 150"/>
                <a:gd name="T15" fmla="*/ 493 h 162"/>
                <a:gd name="T16" fmla="*/ 107 w 150"/>
                <a:gd name="T17" fmla="*/ 473 h 162"/>
                <a:gd name="T18" fmla="*/ 101 w 150"/>
                <a:gd name="T19" fmla="*/ 473 h 162"/>
                <a:gd name="T20" fmla="*/ 101 w 150"/>
                <a:gd name="T21" fmla="*/ 493 h 162"/>
                <a:gd name="T22" fmla="*/ 107 w 150"/>
                <a:gd name="T23" fmla="*/ 518 h 162"/>
                <a:gd name="T24" fmla="*/ 101 w 150"/>
                <a:gd name="T25" fmla="*/ 561 h 162"/>
                <a:gd name="T26" fmla="*/ 95 w 150"/>
                <a:gd name="T27" fmla="*/ 582 h 162"/>
                <a:gd name="T28" fmla="*/ 77 w 150"/>
                <a:gd name="T29" fmla="*/ 540 h 162"/>
                <a:gd name="T30" fmla="*/ 77 w 150"/>
                <a:gd name="T31" fmla="*/ 493 h 162"/>
                <a:gd name="T32" fmla="*/ 59 w 150"/>
                <a:gd name="T33" fmla="*/ 493 h 162"/>
                <a:gd name="T34" fmla="*/ 24 w 150"/>
                <a:gd name="T35" fmla="*/ 518 h 162"/>
                <a:gd name="T36" fmla="*/ 18 w 150"/>
                <a:gd name="T37" fmla="*/ 540 h 162"/>
                <a:gd name="T38" fmla="*/ 0 w 150"/>
                <a:gd name="T39" fmla="*/ 540 h 162"/>
                <a:gd name="T40" fmla="*/ 0 w 150"/>
                <a:gd name="T41" fmla="*/ 518 h 162"/>
                <a:gd name="T42" fmla="*/ 12 w 150"/>
                <a:gd name="T43" fmla="*/ 473 h 162"/>
                <a:gd name="T44" fmla="*/ 24 w 150"/>
                <a:gd name="T45" fmla="*/ 436 h 162"/>
                <a:gd name="T46" fmla="*/ 71 w 150"/>
                <a:gd name="T47" fmla="*/ 436 h 162"/>
                <a:gd name="T48" fmla="*/ 71 w 150"/>
                <a:gd name="T49" fmla="*/ 436 h 162"/>
                <a:gd name="T50" fmla="*/ 83 w 150"/>
                <a:gd name="T51" fmla="*/ 410 h 162"/>
                <a:gd name="T52" fmla="*/ 77 w 150"/>
                <a:gd name="T53" fmla="*/ 368 h 162"/>
                <a:gd name="T54" fmla="*/ 77 w 150"/>
                <a:gd name="T55" fmla="*/ 324 h 162"/>
                <a:gd name="T56" fmla="*/ 83 w 150"/>
                <a:gd name="T57" fmla="*/ 306 h 162"/>
                <a:gd name="T58" fmla="*/ 83 w 150"/>
                <a:gd name="T59" fmla="*/ 324 h 162"/>
                <a:gd name="T60" fmla="*/ 89 w 150"/>
                <a:gd name="T61" fmla="*/ 346 h 162"/>
                <a:gd name="T62" fmla="*/ 107 w 150"/>
                <a:gd name="T63" fmla="*/ 280 h 162"/>
                <a:gd name="T64" fmla="*/ 107 w 150"/>
                <a:gd name="T65" fmla="*/ 234 h 162"/>
                <a:gd name="T66" fmla="*/ 107 w 150"/>
                <a:gd name="T67" fmla="*/ 176 h 162"/>
                <a:gd name="T68" fmla="*/ 101 w 150"/>
                <a:gd name="T69" fmla="*/ 129 h 162"/>
                <a:gd name="T70" fmla="*/ 95 w 150"/>
                <a:gd name="T71" fmla="*/ 62 h 162"/>
                <a:gd name="T72" fmla="*/ 95 w 150"/>
                <a:gd name="T73" fmla="*/ 21 h 162"/>
                <a:gd name="T74" fmla="*/ 101 w 150"/>
                <a:gd name="T75" fmla="*/ 43 h 162"/>
                <a:gd name="T76" fmla="*/ 107 w 150"/>
                <a:gd name="T77" fmla="*/ 43 h 162"/>
                <a:gd name="T78" fmla="*/ 107 w 150"/>
                <a:gd name="T79" fmla="*/ 21 h 162"/>
                <a:gd name="T80" fmla="*/ 101 w 150"/>
                <a:gd name="T81" fmla="*/ 21 h 162"/>
                <a:gd name="T82" fmla="*/ 101 w 150"/>
                <a:gd name="T83" fmla="*/ 0 h 162"/>
                <a:gd name="T84" fmla="*/ 107 w 150"/>
                <a:gd name="T85" fmla="*/ 21 h 162"/>
                <a:gd name="T86" fmla="*/ 136 w 150"/>
                <a:gd name="T87" fmla="*/ 88 h 162"/>
                <a:gd name="T88" fmla="*/ 154 w 150"/>
                <a:gd name="T89" fmla="*/ 151 h 162"/>
                <a:gd name="T90" fmla="*/ 154 w 150"/>
                <a:gd name="T91" fmla="*/ 215 h 162"/>
                <a:gd name="T92" fmla="*/ 148 w 150"/>
                <a:gd name="T93" fmla="*/ 260 h 162"/>
                <a:gd name="T94" fmla="*/ 160 w 150"/>
                <a:gd name="T95" fmla="*/ 346 h 162"/>
                <a:gd name="T96" fmla="*/ 172 w 150"/>
                <a:gd name="T97" fmla="*/ 410 h 162"/>
                <a:gd name="T98" fmla="*/ 160 w 150"/>
                <a:gd name="T99" fmla="*/ 473 h 162"/>
                <a:gd name="T100" fmla="*/ 160 w 150"/>
                <a:gd name="T101" fmla="*/ 436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415A6B"/>
            </a:solidFill>
            <a:ln w="9525">
              <a:solidFill>
                <a:srgbClr val="000000"/>
              </a:solidFill>
              <a:prstDash val="solid"/>
              <a:round/>
              <a:headEnd/>
              <a:tailEnd/>
            </a:ln>
          </p:spPr>
          <p:txBody>
            <a:bodyPr/>
            <a:lstStyle/>
            <a:p>
              <a:endParaRPr lang="en-US"/>
            </a:p>
          </p:txBody>
        </p:sp>
        <p:sp>
          <p:nvSpPr>
            <p:cNvPr id="13605" name="Freeform 311"/>
            <p:cNvSpPr>
              <a:spLocks noChangeAspect="1"/>
            </p:cNvSpPr>
            <p:nvPr/>
          </p:nvSpPr>
          <p:spPr bwMode="auto">
            <a:xfrm>
              <a:off x="4789" y="1594"/>
              <a:ext cx="86" cy="88"/>
            </a:xfrm>
            <a:custGeom>
              <a:avLst/>
              <a:gdLst>
                <a:gd name="T0" fmla="*/ 88 w 84"/>
                <a:gd name="T1" fmla="*/ 113 h 78"/>
                <a:gd name="T2" fmla="*/ 59 w 84"/>
                <a:gd name="T3" fmla="*/ 89 h 78"/>
                <a:gd name="T4" fmla="*/ 35 w 84"/>
                <a:gd name="T5" fmla="*/ 47 h 78"/>
                <a:gd name="T6" fmla="*/ 0 w 84"/>
                <a:gd name="T7" fmla="*/ 0 h 78"/>
                <a:gd name="T8" fmla="*/ 0 w 84"/>
                <a:gd name="T9" fmla="*/ 47 h 78"/>
                <a:gd name="T10" fmla="*/ 12 w 84"/>
                <a:gd name="T11" fmla="*/ 89 h 78"/>
                <a:gd name="T12" fmla="*/ 18 w 84"/>
                <a:gd name="T13" fmla="*/ 159 h 78"/>
                <a:gd name="T14" fmla="*/ 6 w 84"/>
                <a:gd name="T15" fmla="*/ 159 h 78"/>
                <a:gd name="T16" fmla="*/ 6 w 84"/>
                <a:gd name="T17" fmla="*/ 181 h 78"/>
                <a:gd name="T18" fmla="*/ 6 w 84"/>
                <a:gd name="T19" fmla="*/ 204 h 78"/>
                <a:gd name="T20" fmla="*/ 6 w 84"/>
                <a:gd name="T21" fmla="*/ 246 h 78"/>
                <a:gd name="T22" fmla="*/ 18 w 84"/>
                <a:gd name="T23" fmla="*/ 292 h 78"/>
                <a:gd name="T24" fmla="*/ 35 w 84"/>
                <a:gd name="T25" fmla="*/ 292 h 78"/>
                <a:gd name="T26" fmla="*/ 41 w 84"/>
                <a:gd name="T27" fmla="*/ 270 h 78"/>
                <a:gd name="T28" fmla="*/ 12 w 84"/>
                <a:gd name="T29" fmla="*/ 228 h 78"/>
                <a:gd name="T30" fmla="*/ 18 w 84"/>
                <a:gd name="T31" fmla="*/ 228 h 78"/>
                <a:gd name="T32" fmla="*/ 41 w 84"/>
                <a:gd name="T33" fmla="*/ 228 h 78"/>
                <a:gd name="T34" fmla="*/ 79 w 84"/>
                <a:gd name="T35" fmla="*/ 246 h 78"/>
                <a:gd name="T36" fmla="*/ 79 w 84"/>
                <a:gd name="T37" fmla="*/ 246 h 78"/>
                <a:gd name="T38" fmla="*/ 94 w 84"/>
                <a:gd name="T39" fmla="*/ 181 h 78"/>
                <a:gd name="T40" fmla="*/ 106 w 84"/>
                <a:gd name="T41" fmla="*/ 159 h 78"/>
                <a:gd name="T42" fmla="*/ 100 w 84"/>
                <a:gd name="T43" fmla="*/ 139 h 78"/>
                <a:gd name="T44" fmla="*/ 88 w 84"/>
                <a:gd name="T45" fmla="*/ 89 h 78"/>
                <a:gd name="T46" fmla="*/ 88 w 84"/>
                <a:gd name="T47" fmla="*/ 113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415A6B"/>
            </a:solidFill>
            <a:ln w="9525">
              <a:solidFill>
                <a:srgbClr val="000000"/>
              </a:solidFill>
              <a:prstDash val="solid"/>
              <a:round/>
              <a:headEnd/>
              <a:tailEnd/>
            </a:ln>
          </p:spPr>
          <p:txBody>
            <a:bodyPr/>
            <a:lstStyle/>
            <a:p>
              <a:endParaRPr lang="en-US"/>
            </a:p>
          </p:txBody>
        </p:sp>
        <p:sp>
          <p:nvSpPr>
            <p:cNvPr id="13606" name="Freeform 312"/>
            <p:cNvSpPr>
              <a:spLocks noChangeAspect="1"/>
            </p:cNvSpPr>
            <p:nvPr/>
          </p:nvSpPr>
          <p:spPr bwMode="auto">
            <a:xfrm>
              <a:off x="4716" y="1851"/>
              <a:ext cx="49" cy="67"/>
            </a:xfrm>
            <a:custGeom>
              <a:avLst/>
              <a:gdLst>
                <a:gd name="T0" fmla="*/ 59 w 48"/>
                <a:gd name="T1" fmla="*/ 82 h 60"/>
                <a:gd name="T2" fmla="*/ 53 w 48"/>
                <a:gd name="T3" fmla="*/ 121 h 60"/>
                <a:gd name="T4" fmla="*/ 53 w 48"/>
                <a:gd name="T5" fmla="*/ 163 h 60"/>
                <a:gd name="T6" fmla="*/ 47 w 48"/>
                <a:gd name="T7" fmla="*/ 203 h 60"/>
                <a:gd name="T8" fmla="*/ 41 w 48"/>
                <a:gd name="T9" fmla="*/ 163 h 60"/>
                <a:gd name="T10" fmla="*/ 41 w 48"/>
                <a:gd name="T11" fmla="*/ 182 h 60"/>
                <a:gd name="T12" fmla="*/ 41 w 48"/>
                <a:gd name="T13" fmla="*/ 182 h 60"/>
                <a:gd name="T14" fmla="*/ 35 w 48"/>
                <a:gd name="T15" fmla="*/ 121 h 60"/>
                <a:gd name="T16" fmla="*/ 35 w 48"/>
                <a:gd name="T17" fmla="*/ 103 h 60"/>
                <a:gd name="T18" fmla="*/ 12 w 48"/>
                <a:gd name="T19" fmla="*/ 61 h 60"/>
                <a:gd name="T20" fmla="*/ 18 w 48"/>
                <a:gd name="T21" fmla="*/ 103 h 60"/>
                <a:gd name="T22" fmla="*/ 12 w 48"/>
                <a:gd name="T23" fmla="*/ 103 h 60"/>
                <a:gd name="T24" fmla="*/ 6 w 48"/>
                <a:gd name="T25" fmla="*/ 61 h 60"/>
                <a:gd name="T26" fmla="*/ 12 w 48"/>
                <a:gd name="T27" fmla="*/ 61 h 60"/>
                <a:gd name="T28" fmla="*/ 0 w 48"/>
                <a:gd name="T29" fmla="*/ 40 h 60"/>
                <a:gd name="T30" fmla="*/ 18 w 48"/>
                <a:gd name="T31" fmla="*/ 0 h 60"/>
                <a:gd name="T32" fmla="*/ 41 w 48"/>
                <a:gd name="T33" fmla="*/ 21 h 60"/>
                <a:gd name="T34" fmla="*/ 47 w 48"/>
                <a:gd name="T35" fmla="*/ 40 h 60"/>
                <a:gd name="T36" fmla="*/ 47 w 48"/>
                <a:gd name="T37" fmla="*/ 61 h 60"/>
                <a:gd name="T38" fmla="*/ 59 w 48"/>
                <a:gd name="T39" fmla="*/ 82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415A6B"/>
            </a:solidFill>
            <a:ln w="9525">
              <a:solidFill>
                <a:srgbClr val="000000"/>
              </a:solidFill>
              <a:prstDash val="solid"/>
              <a:round/>
              <a:headEnd/>
              <a:tailEnd/>
            </a:ln>
          </p:spPr>
          <p:txBody>
            <a:bodyPr/>
            <a:lstStyle/>
            <a:p>
              <a:endParaRPr lang="en-US"/>
            </a:p>
          </p:txBody>
        </p:sp>
        <p:sp>
          <p:nvSpPr>
            <p:cNvPr id="13607" name="Freeform 313"/>
            <p:cNvSpPr>
              <a:spLocks noChangeAspect="1"/>
            </p:cNvSpPr>
            <p:nvPr/>
          </p:nvSpPr>
          <p:spPr bwMode="auto">
            <a:xfrm>
              <a:off x="4759" y="1844"/>
              <a:ext cx="42" cy="34"/>
            </a:xfrm>
            <a:custGeom>
              <a:avLst/>
              <a:gdLst>
                <a:gd name="T0" fmla="*/ 36 w 42"/>
                <a:gd name="T1" fmla="*/ 69 h 30"/>
                <a:gd name="T2" fmla="*/ 18 w 42"/>
                <a:gd name="T3" fmla="*/ 69 h 30"/>
                <a:gd name="T4" fmla="*/ 18 w 42"/>
                <a:gd name="T5" fmla="*/ 122 h 30"/>
                <a:gd name="T6" fmla="*/ 6 w 42"/>
                <a:gd name="T7" fmla="*/ 96 h 30"/>
                <a:gd name="T8" fmla="*/ 6 w 42"/>
                <a:gd name="T9" fmla="*/ 69 h 30"/>
                <a:gd name="T10" fmla="*/ 0 w 42"/>
                <a:gd name="T11" fmla="*/ 69 h 30"/>
                <a:gd name="T12" fmla="*/ 12 w 42"/>
                <a:gd name="T13" fmla="*/ 23 h 30"/>
                <a:gd name="T14" fmla="*/ 18 w 42"/>
                <a:gd name="T15" fmla="*/ 23 h 30"/>
                <a:gd name="T16" fmla="*/ 30 w 42"/>
                <a:gd name="T17" fmla="*/ 0 h 30"/>
                <a:gd name="T18" fmla="*/ 36 w 42"/>
                <a:gd name="T19" fmla="*/ 23 h 30"/>
                <a:gd name="T20" fmla="*/ 42 w 42"/>
                <a:gd name="T21" fmla="*/ 48 h 30"/>
                <a:gd name="T22" fmla="*/ 36 w 42"/>
                <a:gd name="T23" fmla="*/ 69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415A6B"/>
            </a:solidFill>
            <a:ln w="9525">
              <a:solidFill>
                <a:srgbClr val="000000"/>
              </a:solidFill>
              <a:prstDash val="solid"/>
              <a:round/>
              <a:headEnd/>
              <a:tailEnd/>
            </a:ln>
          </p:spPr>
          <p:txBody>
            <a:bodyPr/>
            <a:lstStyle/>
            <a:p>
              <a:endParaRPr lang="en-US"/>
            </a:p>
          </p:txBody>
        </p:sp>
        <p:sp>
          <p:nvSpPr>
            <p:cNvPr id="13608" name="Freeform 314"/>
            <p:cNvSpPr>
              <a:spLocks noChangeAspect="1"/>
            </p:cNvSpPr>
            <p:nvPr/>
          </p:nvSpPr>
          <p:spPr bwMode="auto">
            <a:xfrm>
              <a:off x="4735" y="2012"/>
              <a:ext cx="6" cy="13"/>
            </a:xfrm>
            <a:custGeom>
              <a:avLst/>
              <a:gdLst>
                <a:gd name="T0" fmla="*/ 0 w 6"/>
                <a:gd name="T1" fmla="*/ 28 h 12"/>
                <a:gd name="T2" fmla="*/ 6 w 6"/>
                <a:gd name="T3" fmla="*/ 0 h 12"/>
                <a:gd name="T4" fmla="*/ 6 w 6"/>
                <a:gd name="T5" fmla="*/ 0 h 12"/>
                <a:gd name="T6" fmla="*/ 0 w 6"/>
                <a:gd name="T7" fmla="*/ 2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3609" name="Freeform 315"/>
            <p:cNvSpPr>
              <a:spLocks noChangeAspect="1"/>
            </p:cNvSpPr>
            <p:nvPr/>
          </p:nvSpPr>
          <p:spPr bwMode="auto">
            <a:xfrm>
              <a:off x="4820" y="1756"/>
              <a:ext cx="5" cy="7"/>
            </a:xfrm>
            <a:custGeom>
              <a:avLst/>
              <a:gdLst>
                <a:gd name="T0" fmla="*/ 3 w 6"/>
                <a:gd name="T1" fmla="*/ 34 h 6"/>
                <a:gd name="T2" fmla="*/ 0 w 6"/>
                <a:gd name="T3" fmla="*/ 0 h 6"/>
                <a:gd name="T4" fmla="*/ 0 w 6"/>
                <a:gd name="T5" fmla="*/ 34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3610" name="Freeform 316"/>
            <p:cNvSpPr>
              <a:spLocks noChangeAspect="1"/>
            </p:cNvSpPr>
            <p:nvPr/>
          </p:nvSpPr>
          <p:spPr bwMode="auto">
            <a:xfrm>
              <a:off x="4728" y="1885"/>
              <a:ext cx="7" cy="6"/>
            </a:xfrm>
            <a:custGeom>
              <a:avLst/>
              <a:gdLst>
                <a:gd name="T0" fmla="*/ 34 w 6"/>
                <a:gd name="T1" fmla="*/ 0 h 6"/>
                <a:gd name="T2" fmla="*/ 34 w 6"/>
                <a:gd name="T3" fmla="*/ 6 h 6"/>
                <a:gd name="T4" fmla="*/ 0 w 6"/>
                <a:gd name="T5" fmla="*/ 0 h 6"/>
                <a:gd name="T6" fmla="*/ 3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3611" name="Freeform 317"/>
            <p:cNvSpPr>
              <a:spLocks noChangeAspect="1"/>
            </p:cNvSpPr>
            <p:nvPr/>
          </p:nvSpPr>
          <p:spPr bwMode="auto">
            <a:xfrm>
              <a:off x="4572" y="1648"/>
              <a:ext cx="77" cy="115"/>
            </a:xfrm>
            <a:custGeom>
              <a:avLst/>
              <a:gdLst>
                <a:gd name="T0" fmla="*/ 18 w 77"/>
                <a:gd name="T1" fmla="*/ 269 h 102"/>
                <a:gd name="T2" fmla="*/ 6 w 77"/>
                <a:gd name="T3" fmla="*/ 246 h 102"/>
                <a:gd name="T4" fmla="*/ 0 w 77"/>
                <a:gd name="T5" fmla="*/ 227 h 102"/>
                <a:gd name="T6" fmla="*/ 6 w 77"/>
                <a:gd name="T7" fmla="*/ 180 h 102"/>
                <a:gd name="T8" fmla="*/ 18 w 77"/>
                <a:gd name="T9" fmla="*/ 112 h 102"/>
                <a:gd name="T10" fmla="*/ 23 w 77"/>
                <a:gd name="T11" fmla="*/ 112 h 102"/>
                <a:gd name="T12" fmla="*/ 41 w 77"/>
                <a:gd name="T13" fmla="*/ 139 h 102"/>
                <a:gd name="T14" fmla="*/ 35 w 77"/>
                <a:gd name="T15" fmla="*/ 88 h 102"/>
                <a:gd name="T16" fmla="*/ 41 w 77"/>
                <a:gd name="T17" fmla="*/ 88 h 102"/>
                <a:gd name="T18" fmla="*/ 53 w 77"/>
                <a:gd name="T19" fmla="*/ 47 h 102"/>
                <a:gd name="T20" fmla="*/ 53 w 77"/>
                <a:gd name="T21" fmla="*/ 0 h 102"/>
                <a:gd name="T22" fmla="*/ 71 w 77"/>
                <a:gd name="T23" fmla="*/ 47 h 102"/>
                <a:gd name="T24" fmla="*/ 71 w 77"/>
                <a:gd name="T25" fmla="*/ 68 h 102"/>
                <a:gd name="T26" fmla="*/ 65 w 77"/>
                <a:gd name="T27" fmla="*/ 88 h 102"/>
                <a:gd name="T28" fmla="*/ 71 w 77"/>
                <a:gd name="T29" fmla="*/ 180 h 102"/>
                <a:gd name="T30" fmla="*/ 65 w 77"/>
                <a:gd name="T31" fmla="*/ 203 h 102"/>
                <a:gd name="T32" fmla="*/ 53 w 77"/>
                <a:gd name="T33" fmla="*/ 246 h 102"/>
                <a:gd name="T34" fmla="*/ 59 w 77"/>
                <a:gd name="T35" fmla="*/ 291 h 102"/>
                <a:gd name="T36" fmla="*/ 77 w 77"/>
                <a:gd name="T37" fmla="*/ 335 h 102"/>
                <a:gd name="T38" fmla="*/ 71 w 77"/>
                <a:gd name="T39" fmla="*/ 360 h 102"/>
                <a:gd name="T40" fmla="*/ 59 w 77"/>
                <a:gd name="T41" fmla="*/ 383 h 102"/>
                <a:gd name="T42" fmla="*/ 53 w 77"/>
                <a:gd name="T43" fmla="*/ 383 h 102"/>
                <a:gd name="T44" fmla="*/ 41 w 77"/>
                <a:gd name="T45" fmla="*/ 383 h 102"/>
                <a:gd name="T46" fmla="*/ 35 w 77"/>
                <a:gd name="T47" fmla="*/ 383 h 102"/>
                <a:gd name="T48" fmla="*/ 29 w 77"/>
                <a:gd name="T49" fmla="*/ 383 h 102"/>
                <a:gd name="T50" fmla="*/ 23 w 77"/>
                <a:gd name="T51" fmla="*/ 360 h 102"/>
                <a:gd name="T52" fmla="*/ 23 w 77"/>
                <a:gd name="T53" fmla="*/ 335 h 102"/>
                <a:gd name="T54" fmla="*/ 29 w 77"/>
                <a:gd name="T55" fmla="*/ 316 h 102"/>
                <a:gd name="T56" fmla="*/ 23 w 77"/>
                <a:gd name="T57" fmla="*/ 316 h 102"/>
                <a:gd name="T58" fmla="*/ 18 w 77"/>
                <a:gd name="T59" fmla="*/ 269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990033"/>
            </a:solidFill>
            <a:ln w="9525">
              <a:solidFill>
                <a:srgbClr val="000000"/>
              </a:solidFill>
              <a:prstDash val="solid"/>
              <a:round/>
              <a:headEnd/>
              <a:tailEnd/>
            </a:ln>
          </p:spPr>
          <p:txBody>
            <a:bodyPr/>
            <a:lstStyle/>
            <a:p>
              <a:endParaRPr lang="en-US"/>
            </a:p>
          </p:txBody>
        </p:sp>
        <p:sp>
          <p:nvSpPr>
            <p:cNvPr id="13612" name="Freeform 318"/>
            <p:cNvSpPr>
              <a:spLocks noChangeAspect="1"/>
            </p:cNvSpPr>
            <p:nvPr/>
          </p:nvSpPr>
          <p:spPr bwMode="auto">
            <a:xfrm>
              <a:off x="4625" y="1749"/>
              <a:ext cx="74" cy="95"/>
            </a:xfrm>
            <a:custGeom>
              <a:avLst/>
              <a:gdLst>
                <a:gd name="T0" fmla="*/ 53 w 72"/>
                <a:gd name="T1" fmla="*/ 302 h 84"/>
                <a:gd name="T2" fmla="*/ 53 w 72"/>
                <a:gd name="T3" fmla="*/ 302 h 84"/>
                <a:gd name="T4" fmla="*/ 47 w 72"/>
                <a:gd name="T5" fmla="*/ 302 h 84"/>
                <a:gd name="T6" fmla="*/ 41 w 72"/>
                <a:gd name="T7" fmla="*/ 323 h 84"/>
                <a:gd name="T8" fmla="*/ 41 w 72"/>
                <a:gd name="T9" fmla="*/ 302 h 84"/>
                <a:gd name="T10" fmla="*/ 41 w 72"/>
                <a:gd name="T11" fmla="*/ 302 h 84"/>
                <a:gd name="T12" fmla="*/ 41 w 72"/>
                <a:gd name="T13" fmla="*/ 277 h 84"/>
                <a:gd name="T14" fmla="*/ 35 w 72"/>
                <a:gd name="T15" fmla="*/ 277 h 84"/>
                <a:gd name="T16" fmla="*/ 29 w 72"/>
                <a:gd name="T17" fmla="*/ 234 h 84"/>
                <a:gd name="T18" fmla="*/ 29 w 72"/>
                <a:gd name="T19" fmla="*/ 209 h 84"/>
                <a:gd name="T20" fmla="*/ 29 w 72"/>
                <a:gd name="T21" fmla="*/ 185 h 84"/>
                <a:gd name="T22" fmla="*/ 6 w 72"/>
                <a:gd name="T23" fmla="*/ 140 h 84"/>
                <a:gd name="T24" fmla="*/ 6 w 72"/>
                <a:gd name="T25" fmla="*/ 140 h 84"/>
                <a:gd name="T26" fmla="*/ 6 w 72"/>
                <a:gd name="T27" fmla="*/ 114 h 84"/>
                <a:gd name="T28" fmla="*/ 29 w 72"/>
                <a:gd name="T29" fmla="*/ 140 h 84"/>
                <a:gd name="T30" fmla="*/ 12 w 72"/>
                <a:gd name="T31" fmla="*/ 114 h 84"/>
                <a:gd name="T32" fmla="*/ 6 w 72"/>
                <a:gd name="T33" fmla="*/ 69 h 84"/>
                <a:gd name="T34" fmla="*/ 0 w 72"/>
                <a:gd name="T35" fmla="*/ 48 h 84"/>
                <a:gd name="T36" fmla="*/ 6 w 72"/>
                <a:gd name="T37" fmla="*/ 48 h 84"/>
                <a:gd name="T38" fmla="*/ 29 w 72"/>
                <a:gd name="T39" fmla="*/ 23 h 84"/>
                <a:gd name="T40" fmla="*/ 35 w 72"/>
                <a:gd name="T41" fmla="*/ 0 h 84"/>
                <a:gd name="T42" fmla="*/ 82 w 72"/>
                <a:gd name="T43" fmla="*/ 140 h 84"/>
                <a:gd name="T44" fmla="*/ 95 w 72"/>
                <a:gd name="T45" fmla="*/ 257 h 84"/>
                <a:gd name="T46" fmla="*/ 82 w 72"/>
                <a:gd name="T47" fmla="*/ 257 h 84"/>
                <a:gd name="T48" fmla="*/ 75 w 72"/>
                <a:gd name="T49" fmla="*/ 277 h 84"/>
                <a:gd name="T50" fmla="*/ 63 w 72"/>
                <a:gd name="T51" fmla="*/ 277 h 84"/>
                <a:gd name="T52" fmla="*/ 63 w 72"/>
                <a:gd name="T53" fmla="*/ 277 h 84"/>
                <a:gd name="T54" fmla="*/ 63 w 72"/>
                <a:gd name="T55" fmla="*/ 302 h 84"/>
                <a:gd name="T56" fmla="*/ 53 w 72"/>
                <a:gd name="T57" fmla="*/ 302 h 84"/>
                <a:gd name="T58" fmla="*/ 53 w 72"/>
                <a:gd name="T59" fmla="*/ 302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415A6B"/>
            </a:solidFill>
            <a:ln w="9525">
              <a:solidFill>
                <a:srgbClr val="000000"/>
              </a:solidFill>
              <a:prstDash val="solid"/>
              <a:round/>
              <a:headEnd/>
              <a:tailEnd/>
            </a:ln>
          </p:spPr>
          <p:txBody>
            <a:bodyPr/>
            <a:lstStyle/>
            <a:p>
              <a:endParaRPr lang="en-US"/>
            </a:p>
          </p:txBody>
        </p:sp>
        <p:sp>
          <p:nvSpPr>
            <p:cNvPr id="13613" name="Freeform 319"/>
            <p:cNvSpPr>
              <a:spLocks noChangeAspect="1"/>
            </p:cNvSpPr>
            <p:nvPr/>
          </p:nvSpPr>
          <p:spPr bwMode="auto">
            <a:xfrm>
              <a:off x="4619" y="2046"/>
              <a:ext cx="25" cy="73"/>
            </a:xfrm>
            <a:custGeom>
              <a:avLst/>
              <a:gdLst>
                <a:gd name="T0" fmla="*/ 23 w 24"/>
                <a:gd name="T1" fmla="*/ 204 h 66"/>
                <a:gd name="T2" fmla="*/ 0 w 24"/>
                <a:gd name="T3" fmla="*/ 145 h 66"/>
                <a:gd name="T4" fmla="*/ 0 w 24"/>
                <a:gd name="T5" fmla="*/ 91 h 66"/>
                <a:gd name="T6" fmla="*/ 6 w 24"/>
                <a:gd name="T7" fmla="*/ 55 h 66"/>
                <a:gd name="T8" fmla="*/ 23 w 24"/>
                <a:gd name="T9" fmla="*/ 0 h 66"/>
                <a:gd name="T10" fmla="*/ 35 w 24"/>
                <a:gd name="T11" fmla="*/ 19 h 66"/>
                <a:gd name="T12" fmla="*/ 29 w 24"/>
                <a:gd name="T13" fmla="*/ 166 h 66"/>
                <a:gd name="T14" fmla="*/ 23 w 24"/>
                <a:gd name="T15" fmla="*/ 204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990134"/>
            </a:solidFill>
            <a:ln w="9525">
              <a:solidFill>
                <a:srgbClr val="000000"/>
              </a:solidFill>
              <a:prstDash val="solid"/>
              <a:round/>
              <a:headEnd/>
              <a:tailEnd/>
            </a:ln>
          </p:spPr>
          <p:txBody>
            <a:bodyPr/>
            <a:lstStyle/>
            <a:p>
              <a:endParaRPr lang="en-US"/>
            </a:p>
          </p:txBody>
        </p:sp>
        <p:sp>
          <p:nvSpPr>
            <p:cNvPr id="13614" name="Freeform 320"/>
            <p:cNvSpPr>
              <a:spLocks noChangeAspect="1"/>
            </p:cNvSpPr>
            <p:nvPr/>
          </p:nvSpPr>
          <p:spPr bwMode="auto">
            <a:xfrm>
              <a:off x="3891" y="1453"/>
              <a:ext cx="527" cy="229"/>
            </a:xfrm>
            <a:custGeom>
              <a:avLst/>
              <a:gdLst>
                <a:gd name="T0" fmla="*/ 352 w 520"/>
                <a:gd name="T1" fmla="*/ 741 h 203"/>
                <a:gd name="T2" fmla="*/ 325 w 520"/>
                <a:gd name="T3" fmla="*/ 696 h 203"/>
                <a:gd name="T4" fmla="*/ 268 w 520"/>
                <a:gd name="T5" fmla="*/ 696 h 203"/>
                <a:gd name="T6" fmla="*/ 224 w 520"/>
                <a:gd name="T7" fmla="*/ 673 h 203"/>
                <a:gd name="T8" fmla="*/ 183 w 520"/>
                <a:gd name="T9" fmla="*/ 560 h 203"/>
                <a:gd name="T10" fmla="*/ 135 w 520"/>
                <a:gd name="T11" fmla="*/ 516 h 203"/>
                <a:gd name="T12" fmla="*/ 82 w 520"/>
                <a:gd name="T13" fmla="*/ 433 h 203"/>
                <a:gd name="T14" fmla="*/ 53 w 520"/>
                <a:gd name="T15" fmla="*/ 316 h 203"/>
                <a:gd name="T16" fmla="*/ 6 w 520"/>
                <a:gd name="T17" fmla="*/ 246 h 203"/>
                <a:gd name="T18" fmla="*/ 0 w 520"/>
                <a:gd name="T19" fmla="*/ 203 h 203"/>
                <a:gd name="T20" fmla="*/ 24 w 520"/>
                <a:gd name="T21" fmla="*/ 159 h 203"/>
                <a:gd name="T22" fmla="*/ 64 w 520"/>
                <a:gd name="T23" fmla="*/ 89 h 203"/>
                <a:gd name="T24" fmla="*/ 100 w 520"/>
                <a:gd name="T25" fmla="*/ 139 h 203"/>
                <a:gd name="T26" fmla="*/ 159 w 520"/>
                <a:gd name="T27" fmla="*/ 159 h 203"/>
                <a:gd name="T28" fmla="*/ 153 w 520"/>
                <a:gd name="T29" fmla="*/ 68 h 203"/>
                <a:gd name="T30" fmla="*/ 190 w 520"/>
                <a:gd name="T31" fmla="*/ 23 h 203"/>
                <a:gd name="T32" fmla="*/ 236 w 520"/>
                <a:gd name="T33" fmla="*/ 89 h 203"/>
                <a:gd name="T34" fmla="*/ 292 w 520"/>
                <a:gd name="T35" fmla="*/ 113 h 203"/>
                <a:gd name="T36" fmla="*/ 352 w 520"/>
                <a:gd name="T37" fmla="*/ 180 h 203"/>
                <a:gd name="T38" fmla="*/ 415 w 520"/>
                <a:gd name="T39" fmla="*/ 180 h 203"/>
                <a:gd name="T40" fmla="*/ 457 w 520"/>
                <a:gd name="T41" fmla="*/ 139 h 203"/>
                <a:gd name="T42" fmla="*/ 505 w 520"/>
                <a:gd name="T43" fmla="*/ 159 h 203"/>
                <a:gd name="T44" fmla="*/ 512 w 520"/>
                <a:gd name="T45" fmla="*/ 270 h 203"/>
                <a:gd name="T46" fmla="*/ 519 w 520"/>
                <a:gd name="T47" fmla="*/ 316 h 203"/>
                <a:gd name="T48" fmla="*/ 547 w 520"/>
                <a:gd name="T49" fmla="*/ 316 h 203"/>
                <a:gd name="T50" fmla="*/ 595 w 520"/>
                <a:gd name="T51" fmla="*/ 363 h 203"/>
                <a:gd name="T52" fmla="*/ 568 w 520"/>
                <a:gd name="T53" fmla="*/ 385 h 203"/>
                <a:gd name="T54" fmla="*/ 547 w 520"/>
                <a:gd name="T55" fmla="*/ 469 h 203"/>
                <a:gd name="T56" fmla="*/ 505 w 520"/>
                <a:gd name="T57" fmla="*/ 516 h 203"/>
                <a:gd name="T58" fmla="*/ 484 w 520"/>
                <a:gd name="T59" fmla="*/ 560 h 203"/>
                <a:gd name="T60" fmla="*/ 464 w 520"/>
                <a:gd name="T61" fmla="*/ 696 h 203"/>
                <a:gd name="T62" fmla="*/ 408 w 520"/>
                <a:gd name="T63" fmla="*/ 741 h 203"/>
                <a:gd name="T64" fmla="*/ 382 w 520"/>
                <a:gd name="T65" fmla="*/ 741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990033"/>
            </a:solidFill>
            <a:ln w="9525">
              <a:solidFill>
                <a:srgbClr val="000000"/>
              </a:solidFill>
              <a:prstDash val="solid"/>
              <a:round/>
              <a:headEnd/>
              <a:tailEnd/>
            </a:ln>
          </p:spPr>
          <p:txBody>
            <a:bodyPr/>
            <a:lstStyle/>
            <a:p>
              <a:endParaRPr lang="en-US"/>
            </a:p>
          </p:txBody>
        </p:sp>
        <p:sp>
          <p:nvSpPr>
            <p:cNvPr id="13615" name="Freeform 321"/>
            <p:cNvSpPr>
              <a:spLocks noChangeAspect="1"/>
            </p:cNvSpPr>
            <p:nvPr/>
          </p:nvSpPr>
          <p:spPr bwMode="auto">
            <a:xfrm>
              <a:off x="3255" y="1379"/>
              <a:ext cx="625" cy="310"/>
            </a:xfrm>
            <a:custGeom>
              <a:avLst/>
              <a:gdLst>
                <a:gd name="T0" fmla="*/ 82 w 616"/>
                <a:gd name="T1" fmla="*/ 606 h 275"/>
                <a:gd name="T2" fmla="*/ 58 w 616"/>
                <a:gd name="T3" fmla="*/ 649 h 275"/>
                <a:gd name="T4" fmla="*/ 0 w 616"/>
                <a:gd name="T5" fmla="*/ 470 h 275"/>
                <a:gd name="T6" fmla="*/ 6 w 616"/>
                <a:gd name="T7" fmla="*/ 313 h 275"/>
                <a:gd name="T8" fmla="*/ 24 w 616"/>
                <a:gd name="T9" fmla="*/ 313 h 275"/>
                <a:gd name="T10" fmla="*/ 58 w 616"/>
                <a:gd name="T11" fmla="*/ 243 h 275"/>
                <a:gd name="T12" fmla="*/ 135 w 616"/>
                <a:gd name="T13" fmla="*/ 313 h 275"/>
                <a:gd name="T14" fmla="*/ 197 w 616"/>
                <a:gd name="T15" fmla="*/ 291 h 275"/>
                <a:gd name="T16" fmla="*/ 230 w 616"/>
                <a:gd name="T17" fmla="*/ 291 h 275"/>
                <a:gd name="T18" fmla="*/ 224 w 616"/>
                <a:gd name="T19" fmla="*/ 139 h 275"/>
                <a:gd name="T20" fmla="*/ 218 w 616"/>
                <a:gd name="T21" fmla="*/ 112 h 275"/>
                <a:gd name="T22" fmla="*/ 266 w 616"/>
                <a:gd name="T23" fmla="*/ 88 h 275"/>
                <a:gd name="T24" fmla="*/ 307 w 616"/>
                <a:gd name="T25" fmla="*/ 47 h 275"/>
                <a:gd name="T26" fmla="*/ 351 w 616"/>
                <a:gd name="T27" fmla="*/ 0 h 275"/>
                <a:gd name="T28" fmla="*/ 378 w 616"/>
                <a:gd name="T29" fmla="*/ 47 h 275"/>
                <a:gd name="T30" fmla="*/ 427 w 616"/>
                <a:gd name="T31" fmla="*/ 112 h 275"/>
                <a:gd name="T32" fmla="*/ 462 w 616"/>
                <a:gd name="T33" fmla="*/ 88 h 275"/>
                <a:gd name="T34" fmla="*/ 490 w 616"/>
                <a:gd name="T35" fmla="*/ 68 h 275"/>
                <a:gd name="T36" fmla="*/ 511 w 616"/>
                <a:gd name="T37" fmla="*/ 158 h 275"/>
                <a:gd name="T38" fmla="*/ 588 w 616"/>
                <a:gd name="T39" fmla="*/ 313 h 275"/>
                <a:gd name="T40" fmla="*/ 604 w 616"/>
                <a:gd name="T41" fmla="*/ 313 h 275"/>
                <a:gd name="T42" fmla="*/ 651 w 616"/>
                <a:gd name="T43" fmla="*/ 360 h 275"/>
                <a:gd name="T44" fmla="*/ 702 w 616"/>
                <a:gd name="T45" fmla="*/ 383 h 275"/>
                <a:gd name="T46" fmla="*/ 715 w 616"/>
                <a:gd name="T47" fmla="*/ 516 h 275"/>
                <a:gd name="T48" fmla="*/ 715 w 616"/>
                <a:gd name="T49" fmla="*/ 606 h 275"/>
                <a:gd name="T50" fmla="*/ 666 w 616"/>
                <a:gd name="T51" fmla="*/ 582 h 275"/>
                <a:gd name="T52" fmla="*/ 674 w 616"/>
                <a:gd name="T53" fmla="*/ 711 h 275"/>
                <a:gd name="T54" fmla="*/ 651 w 616"/>
                <a:gd name="T55" fmla="*/ 735 h 275"/>
                <a:gd name="T56" fmla="*/ 645 w 616"/>
                <a:gd name="T57" fmla="*/ 781 h 275"/>
                <a:gd name="T58" fmla="*/ 658 w 616"/>
                <a:gd name="T59" fmla="*/ 891 h 275"/>
                <a:gd name="T60" fmla="*/ 658 w 616"/>
                <a:gd name="T61" fmla="*/ 915 h 275"/>
                <a:gd name="T62" fmla="*/ 611 w 616"/>
                <a:gd name="T63" fmla="*/ 873 h 275"/>
                <a:gd name="T64" fmla="*/ 560 w 616"/>
                <a:gd name="T65" fmla="*/ 891 h 275"/>
                <a:gd name="T66" fmla="*/ 533 w 616"/>
                <a:gd name="T67" fmla="*/ 915 h 275"/>
                <a:gd name="T68" fmla="*/ 490 w 616"/>
                <a:gd name="T69" fmla="*/ 915 h 275"/>
                <a:gd name="T70" fmla="*/ 441 w 616"/>
                <a:gd name="T71" fmla="*/ 1026 h 275"/>
                <a:gd name="T72" fmla="*/ 407 w 616"/>
                <a:gd name="T73" fmla="*/ 963 h 275"/>
                <a:gd name="T74" fmla="*/ 385 w 616"/>
                <a:gd name="T75" fmla="*/ 849 h 275"/>
                <a:gd name="T76" fmla="*/ 321 w 616"/>
                <a:gd name="T77" fmla="*/ 849 h 275"/>
                <a:gd name="T78" fmla="*/ 289 w 616"/>
                <a:gd name="T79" fmla="*/ 759 h 275"/>
                <a:gd name="T80" fmla="*/ 236 w 616"/>
                <a:gd name="T81" fmla="*/ 693 h 275"/>
                <a:gd name="T82" fmla="*/ 197 w 616"/>
                <a:gd name="T83" fmla="*/ 801 h 275"/>
                <a:gd name="T84" fmla="*/ 212 w 616"/>
                <a:gd name="T85" fmla="*/ 1004 h 275"/>
                <a:gd name="T86" fmla="*/ 165 w 616"/>
                <a:gd name="T87" fmla="*/ 963 h 275"/>
                <a:gd name="T88" fmla="*/ 135 w 616"/>
                <a:gd name="T89" fmla="*/ 915 h 275"/>
                <a:gd name="T90" fmla="*/ 109 w 616"/>
                <a:gd name="T91" fmla="*/ 873 h 275"/>
                <a:gd name="T92" fmla="*/ 82 w 616"/>
                <a:gd name="T93" fmla="*/ 781 h 275"/>
                <a:gd name="T94" fmla="*/ 94 w 616"/>
                <a:gd name="T95" fmla="*/ 759 h 275"/>
                <a:gd name="T96" fmla="*/ 135 w 616"/>
                <a:gd name="T97" fmla="*/ 711 h 275"/>
                <a:gd name="T98" fmla="*/ 129 w 616"/>
                <a:gd name="T99" fmla="*/ 606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990033"/>
            </a:solidFill>
            <a:ln w="9525">
              <a:solidFill>
                <a:srgbClr val="000000"/>
              </a:solidFill>
              <a:prstDash val="solid"/>
              <a:round/>
              <a:headEnd/>
              <a:tailEnd/>
            </a:ln>
          </p:spPr>
          <p:txBody>
            <a:bodyPr/>
            <a:lstStyle/>
            <a:p>
              <a:endParaRPr lang="en-US"/>
            </a:p>
          </p:txBody>
        </p:sp>
        <p:sp>
          <p:nvSpPr>
            <p:cNvPr id="13616" name="Freeform 322"/>
            <p:cNvSpPr>
              <a:spLocks noChangeAspect="1"/>
            </p:cNvSpPr>
            <p:nvPr/>
          </p:nvSpPr>
          <p:spPr bwMode="auto">
            <a:xfrm>
              <a:off x="3160" y="1628"/>
              <a:ext cx="131" cy="54"/>
            </a:xfrm>
            <a:custGeom>
              <a:avLst/>
              <a:gdLst>
                <a:gd name="T0" fmla="*/ 24 w 131"/>
                <a:gd name="T1" fmla="*/ 68 h 48"/>
                <a:gd name="T2" fmla="*/ 0 w 131"/>
                <a:gd name="T3" fmla="*/ 0 h 48"/>
                <a:gd name="T4" fmla="*/ 0 w 131"/>
                <a:gd name="T5" fmla="*/ 0 h 48"/>
                <a:gd name="T6" fmla="*/ 18 w 131"/>
                <a:gd name="T7" fmla="*/ 0 h 48"/>
                <a:gd name="T8" fmla="*/ 36 w 131"/>
                <a:gd name="T9" fmla="*/ 0 h 48"/>
                <a:gd name="T10" fmla="*/ 60 w 131"/>
                <a:gd name="T11" fmla="*/ 47 h 48"/>
                <a:gd name="T12" fmla="*/ 84 w 131"/>
                <a:gd name="T13" fmla="*/ 88 h 48"/>
                <a:gd name="T14" fmla="*/ 108 w 131"/>
                <a:gd name="T15" fmla="*/ 111 h 48"/>
                <a:gd name="T16" fmla="*/ 131 w 131"/>
                <a:gd name="T17" fmla="*/ 158 h 48"/>
                <a:gd name="T18" fmla="*/ 125 w 131"/>
                <a:gd name="T19" fmla="*/ 179 h 48"/>
                <a:gd name="T20" fmla="*/ 114 w 131"/>
                <a:gd name="T21" fmla="*/ 179 h 48"/>
                <a:gd name="T22" fmla="*/ 90 w 131"/>
                <a:gd name="T23" fmla="*/ 179 h 48"/>
                <a:gd name="T24" fmla="*/ 66 w 131"/>
                <a:gd name="T25" fmla="*/ 179 h 48"/>
                <a:gd name="T26" fmla="*/ 42 w 131"/>
                <a:gd name="T27" fmla="*/ 179 h 48"/>
                <a:gd name="T28" fmla="*/ 42 w 131"/>
                <a:gd name="T29" fmla="*/ 133 h 48"/>
                <a:gd name="T30" fmla="*/ 24 w 131"/>
                <a:gd name="T31" fmla="*/ 68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415A6B"/>
            </a:solidFill>
            <a:ln w="9525">
              <a:solidFill>
                <a:srgbClr val="000000"/>
              </a:solidFill>
              <a:prstDash val="solid"/>
              <a:round/>
              <a:headEnd/>
              <a:tailEnd/>
            </a:ln>
          </p:spPr>
          <p:txBody>
            <a:bodyPr/>
            <a:lstStyle/>
            <a:p>
              <a:endParaRPr lang="en-US"/>
            </a:p>
          </p:txBody>
        </p:sp>
        <p:sp>
          <p:nvSpPr>
            <p:cNvPr id="13617" name="Freeform 323"/>
            <p:cNvSpPr>
              <a:spLocks noChangeAspect="1"/>
            </p:cNvSpPr>
            <p:nvPr/>
          </p:nvSpPr>
          <p:spPr bwMode="auto">
            <a:xfrm>
              <a:off x="3667" y="1641"/>
              <a:ext cx="165" cy="88"/>
            </a:xfrm>
            <a:custGeom>
              <a:avLst/>
              <a:gdLst>
                <a:gd name="T0" fmla="*/ 65 w 162"/>
                <a:gd name="T1" fmla="*/ 181 h 78"/>
                <a:gd name="T2" fmla="*/ 47 w 162"/>
                <a:gd name="T3" fmla="*/ 139 h 78"/>
                <a:gd name="T4" fmla="*/ 12 w 162"/>
                <a:gd name="T5" fmla="*/ 139 h 78"/>
                <a:gd name="T6" fmla="*/ 0 w 162"/>
                <a:gd name="T7" fmla="*/ 68 h 78"/>
                <a:gd name="T8" fmla="*/ 12 w 162"/>
                <a:gd name="T9" fmla="*/ 47 h 78"/>
                <a:gd name="T10" fmla="*/ 41 w 162"/>
                <a:gd name="T11" fmla="*/ 47 h 78"/>
                <a:gd name="T12" fmla="*/ 59 w 162"/>
                <a:gd name="T13" fmla="*/ 47 h 78"/>
                <a:gd name="T14" fmla="*/ 65 w 162"/>
                <a:gd name="T15" fmla="*/ 0 h 78"/>
                <a:gd name="T16" fmla="*/ 85 w 162"/>
                <a:gd name="T17" fmla="*/ 23 h 78"/>
                <a:gd name="T18" fmla="*/ 112 w 162"/>
                <a:gd name="T19" fmla="*/ 23 h 78"/>
                <a:gd name="T20" fmla="*/ 136 w 162"/>
                <a:gd name="T21" fmla="*/ 0 h 78"/>
                <a:gd name="T22" fmla="*/ 163 w 162"/>
                <a:gd name="T23" fmla="*/ 0 h 78"/>
                <a:gd name="T24" fmla="*/ 189 w 162"/>
                <a:gd name="T25" fmla="*/ 47 h 78"/>
                <a:gd name="T26" fmla="*/ 197 w 162"/>
                <a:gd name="T27" fmla="*/ 89 h 78"/>
                <a:gd name="T28" fmla="*/ 163 w 162"/>
                <a:gd name="T29" fmla="*/ 159 h 78"/>
                <a:gd name="T30" fmla="*/ 136 w 162"/>
                <a:gd name="T31" fmla="*/ 181 h 78"/>
                <a:gd name="T32" fmla="*/ 130 w 162"/>
                <a:gd name="T33" fmla="*/ 228 h 78"/>
                <a:gd name="T34" fmla="*/ 118 w 162"/>
                <a:gd name="T35" fmla="*/ 204 h 78"/>
                <a:gd name="T36" fmla="*/ 112 w 162"/>
                <a:gd name="T37" fmla="*/ 228 h 78"/>
                <a:gd name="T38" fmla="*/ 97 w 162"/>
                <a:gd name="T39" fmla="*/ 246 h 78"/>
                <a:gd name="T40" fmla="*/ 85 w 162"/>
                <a:gd name="T41" fmla="*/ 292 h 78"/>
                <a:gd name="T42" fmla="*/ 53 w 162"/>
                <a:gd name="T43" fmla="*/ 292 h 78"/>
                <a:gd name="T44" fmla="*/ 12 w 162"/>
                <a:gd name="T45" fmla="*/ 270 h 78"/>
                <a:gd name="T46" fmla="*/ 12 w 162"/>
                <a:gd name="T47" fmla="*/ 228 h 78"/>
                <a:gd name="T48" fmla="*/ 65 w 162"/>
                <a:gd name="T49" fmla="*/ 181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990033"/>
            </a:solidFill>
            <a:ln w="9525">
              <a:solidFill>
                <a:srgbClr val="000000"/>
              </a:solidFill>
              <a:prstDash val="solid"/>
              <a:round/>
              <a:headEnd/>
              <a:tailEnd/>
            </a:ln>
          </p:spPr>
          <p:txBody>
            <a:bodyPr/>
            <a:lstStyle/>
            <a:p>
              <a:endParaRPr lang="en-US"/>
            </a:p>
          </p:txBody>
        </p:sp>
        <p:sp>
          <p:nvSpPr>
            <p:cNvPr id="13618" name="Freeform 324"/>
            <p:cNvSpPr>
              <a:spLocks noChangeAspect="1"/>
            </p:cNvSpPr>
            <p:nvPr/>
          </p:nvSpPr>
          <p:spPr bwMode="auto">
            <a:xfrm>
              <a:off x="3370" y="1655"/>
              <a:ext cx="249" cy="169"/>
            </a:xfrm>
            <a:custGeom>
              <a:avLst/>
              <a:gdLst>
                <a:gd name="T0" fmla="*/ 278 w 245"/>
                <a:gd name="T1" fmla="*/ 420 h 150"/>
                <a:gd name="T2" fmla="*/ 272 w 245"/>
                <a:gd name="T3" fmla="*/ 490 h 150"/>
                <a:gd name="T4" fmla="*/ 252 w 245"/>
                <a:gd name="T5" fmla="*/ 512 h 150"/>
                <a:gd name="T6" fmla="*/ 244 w 245"/>
                <a:gd name="T7" fmla="*/ 555 h 150"/>
                <a:gd name="T8" fmla="*/ 236 w 245"/>
                <a:gd name="T9" fmla="*/ 555 h 150"/>
                <a:gd name="T10" fmla="*/ 213 w 245"/>
                <a:gd name="T11" fmla="*/ 533 h 150"/>
                <a:gd name="T12" fmla="*/ 207 w 245"/>
                <a:gd name="T13" fmla="*/ 443 h 150"/>
                <a:gd name="T14" fmla="*/ 189 w 245"/>
                <a:gd name="T15" fmla="*/ 443 h 150"/>
                <a:gd name="T16" fmla="*/ 172 w 245"/>
                <a:gd name="T17" fmla="*/ 402 h 150"/>
                <a:gd name="T18" fmla="*/ 154 w 245"/>
                <a:gd name="T19" fmla="*/ 377 h 150"/>
                <a:gd name="T20" fmla="*/ 124 w 245"/>
                <a:gd name="T21" fmla="*/ 331 h 150"/>
                <a:gd name="T22" fmla="*/ 110 w 245"/>
                <a:gd name="T23" fmla="*/ 357 h 150"/>
                <a:gd name="T24" fmla="*/ 77 w 245"/>
                <a:gd name="T25" fmla="*/ 357 h 150"/>
                <a:gd name="T26" fmla="*/ 65 w 245"/>
                <a:gd name="T27" fmla="*/ 402 h 150"/>
                <a:gd name="T28" fmla="*/ 59 w 245"/>
                <a:gd name="T29" fmla="*/ 402 h 150"/>
                <a:gd name="T30" fmla="*/ 53 w 245"/>
                <a:gd name="T31" fmla="*/ 269 h 150"/>
                <a:gd name="T32" fmla="*/ 30 w 245"/>
                <a:gd name="T33" fmla="*/ 243 h 150"/>
                <a:gd name="T34" fmla="*/ 30 w 245"/>
                <a:gd name="T35" fmla="*/ 243 h 150"/>
                <a:gd name="T36" fmla="*/ 47 w 245"/>
                <a:gd name="T37" fmla="*/ 243 h 150"/>
                <a:gd name="T38" fmla="*/ 47 w 245"/>
                <a:gd name="T39" fmla="*/ 226 h 150"/>
                <a:gd name="T40" fmla="*/ 30 w 245"/>
                <a:gd name="T41" fmla="*/ 203 h 150"/>
                <a:gd name="T42" fmla="*/ 24 w 245"/>
                <a:gd name="T43" fmla="*/ 203 h 150"/>
                <a:gd name="T44" fmla="*/ 24 w 245"/>
                <a:gd name="T45" fmla="*/ 226 h 150"/>
                <a:gd name="T46" fmla="*/ 18 w 245"/>
                <a:gd name="T47" fmla="*/ 134 h 150"/>
                <a:gd name="T48" fmla="*/ 24 w 245"/>
                <a:gd name="T49" fmla="*/ 134 h 150"/>
                <a:gd name="T50" fmla="*/ 30 w 245"/>
                <a:gd name="T51" fmla="*/ 134 h 150"/>
                <a:gd name="T52" fmla="*/ 47 w 245"/>
                <a:gd name="T53" fmla="*/ 158 h 150"/>
                <a:gd name="T54" fmla="*/ 53 w 245"/>
                <a:gd name="T55" fmla="*/ 158 h 150"/>
                <a:gd name="T56" fmla="*/ 53 w 245"/>
                <a:gd name="T57" fmla="*/ 134 h 150"/>
                <a:gd name="T58" fmla="*/ 59 w 245"/>
                <a:gd name="T59" fmla="*/ 112 h 150"/>
                <a:gd name="T60" fmla="*/ 30 w 245"/>
                <a:gd name="T61" fmla="*/ 68 h 150"/>
                <a:gd name="T62" fmla="*/ 18 w 245"/>
                <a:gd name="T63" fmla="*/ 47 h 150"/>
                <a:gd name="T64" fmla="*/ 18 w 245"/>
                <a:gd name="T65" fmla="*/ 112 h 150"/>
                <a:gd name="T66" fmla="*/ 18 w 245"/>
                <a:gd name="T67" fmla="*/ 112 h 150"/>
                <a:gd name="T68" fmla="*/ 6 w 245"/>
                <a:gd name="T69" fmla="*/ 47 h 150"/>
                <a:gd name="T70" fmla="*/ 6 w 245"/>
                <a:gd name="T71" fmla="*/ 0 h 150"/>
                <a:gd name="T72" fmla="*/ 0 w 245"/>
                <a:gd name="T73" fmla="*/ 0 h 150"/>
                <a:gd name="T74" fmla="*/ 30 w 245"/>
                <a:gd name="T75" fmla="*/ 0 h 150"/>
                <a:gd name="T76" fmla="*/ 30 w 245"/>
                <a:gd name="T77" fmla="*/ 47 h 150"/>
                <a:gd name="T78" fmla="*/ 59 w 245"/>
                <a:gd name="T79" fmla="*/ 68 h 150"/>
                <a:gd name="T80" fmla="*/ 77 w 245"/>
                <a:gd name="T81" fmla="*/ 88 h 150"/>
                <a:gd name="T82" fmla="*/ 110 w 245"/>
                <a:gd name="T83" fmla="*/ 112 h 150"/>
                <a:gd name="T84" fmla="*/ 98 w 245"/>
                <a:gd name="T85" fmla="*/ 68 h 150"/>
                <a:gd name="T86" fmla="*/ 118 w 245"/>
                <a:gd name="T87" fmla="*/ 47 h 150"/>
                <a:gd name="T88" fmla="*/ 130 w 245"/>
                <a:gd name="T89" fmla="*/ 0 h 150"/>
                <a:gd name="T90" fmla="*/ 148 w 245"/>
                <a:gd name="T91" fmla="*/ 47 h 150"/>
                <a:gd name="T92" fmla="*/ 172 w 245"/>
                <a:gd name="T93" fmla="*/ 134 h 150"/>
                <a:gd name="T94" fmla="*/ 195 w 245"/>
                <a:gd name="T95" fmla="*/ 158 h 150"/>
                <a:gd name="T96" fmla="*/ 213 w 245"/>
                <a:gd name="T97" fmla="*/ 180 h 150"/>
                <a:gd name="T98" fmla="*/ 278 w 245"/>
                <a:gd name="T99" fmla="*/ 313 h 150"/>
                <a:gd name="T100" fmla="*/ 292 w 245"/>
                <a:gd name="T101" fmla="*/ 377 h 150"/>
                <a:gd name="T102" fmla="*/ 284 w 245"/>
                <a:gd name="T103" fmla="*/ 402 h 150"/>
                <a:gd name="T104" fmla="*/ 278 w 245"/>
                <a:gd name="T105" fmla="*/ 420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415A6B"/>
            </a:solidFill>
            <a:ln w="9525">
              <a:solidFill>
                <a:srgbClr val="000000"/>
              </a:solidFill>
              <a:prstDash val="solid"/>
              <a:round/>
              <a:headEnd/>
              <a:tailEnd/>
            </a:ln>
          </p:spPr>
          <p:txBody>
            <a:bodyPr/>
            <a:lstStyle/>
            <a:p>
              <a:endParaRPr lang="en-US"/>
            </a:p>
          </p:txBody>
        </p:sp>
        <p:sp>
          <p:nvSpPr>
            <p:cNvPr id="13619" name="Freeform 325"/>
            <p:cNvSpPr>
              <a:spLocks noChangeAspect="1"/>
            </p:cNvSpPr>
            <p:nvPr/>
          </p:nvSpPr>
          <p:spPr bwMode="auto">
            <a:xfrm>
              <a:off x="3547" y="1749"/>
              <a:ext cx="223" cy="203"/>
            </a:xfrm>
            <a:custGeom>
              <a:avLst/>
              <a:gdLst>
                <a:gd name="T0" fmla="*/ 0 w 221"/>
                <a:gd name="T1" fmla="*/ 291 h 180"/>
                <a:gd name="T2" fmla="*/ 0 w 221"/>
                <a:gd name="T3" fmla="*/ 316 h 180"/>
                <a:gd name="T4" fmla="*/ 0 w 221"/>
                <a:gd name="T5" fmla="*/ 360 h 180"/>
                <a:gd name="T6" fmla="*/ 6 w 221"/>
                <a:gd name="T7" fmla="*/ 385 h 180"/>
                <a:gd name="T8" fmla="*/ 6 w 221"/>
                <a:gd name="T9" fmla="*/ 385 h 180"/>
                <a:gd name="T10" fmla="*/ 12 w 221"/>
                <a:gd name="T11" fmla="*/ 448 h 180"/>
                <a:gd name="T12" fmla="*/ 12 w 221"/>
                <a:gd name="T13" fmla="*/ 517 h 180"/>
                <a:gd name="T14" fmla="*/ 30 w 221"/>
                <a:gd name="T15" fmla="*/ 539 h 180"/>
                <a:gd name="T16" fmla="*/ 36 w 221"/>
                <a:gd name="T17" fmla="*/ 561 h 180"/>
                <a:gd name="T18" fmla="*/ 18 w 221"/>
                <a:gd name="T19" fmla="*/ 654 h 180"/>
                <a:gd name="T20" fmla="*/ 36 w 221"/>
                <a:gd name="T21" fmla="*/ 674 h 180"/>
                <a:gd name="T22" fmla="*/ 48 w 221"/>
                <a:gd name="T23" fmla="*/ 674 h 180"/>
                <a:gd name="T24" fmla="*/ 88 w 221"/>
                <a:gd name="T25" fmla="*/ 674 h 180"/>
                <a:gd name="T26" fmla="*/ 106 w 221"/>
                <a:gd name="T27" fmla="*/ 674 h 180"/>
                <a:gd name="T28" fmla="*/ 124 w 221"/>
                <a:gd name="T29" fmla="*/ 654 h 180"/>
                <a:gd name="T30" fmla="*/ 124 w 221"/>
                <a:gd name="T31" fmla="*/ 608 h 180"/>
                <a:gd name="T32" fmla="*/ 124 w 221"/>
                <a:gd name="T33" fmla="*/ 561 h 180"/>
                <a:gd name="T34" fmla="*/ 142 w 221"/>
                <a:gd name="T35" fmla="*/ 539 h 180"/>
                <a:gd name="T36" fmla="*/ 148 w 221"/>
                <a:gd name="T37" fmla="*/ 517 h 180"/>
                <a:gd name="T38" fmla="*/ 160 w 221"/>
                <a:gd name="T39" fmla="*/ 517 h 180"/>
                <a:gd name="T40" fmla="*/ 166 w 221"/>
                <a:gd name="T41" fmla="*/ 430 h 180"/>
                <a:gd name="T42" fmla="*/ 189 w 221"/>
                <a:gd name="T43" fmla="*/ 385 h 180"/>
                <a:gd name="T44" fmla="*/ 166 w 221"/>
                <a:gd name="T45" fmla="*/ 341 h 180"/>
                <a:gd name="T46" fmla="*/ 195 w 221"/>
                <a:gd name="T47" fmla="*/ 341 h 180"/>
                <a:gd name="T48" fmla="*/ 195 w 221"/>
                <a:gd name="T49" fmla="*/ 316 h 180"/>
                <a:gd name="T50" fmla="*/ 201 w 221"/>
                <a:gd name="T51" fmla="*/ 246 h 180"/>
                <a:gd name="T52" fmla="*/ 189 w 221"/>
                <a:gd name="T53" fmla="*/ 203 h 180"/>
                <a:gd name="T54" fmla="*/ 201 w 221"/>
                <a:gd name="T55" fmla="*/ 139 h 180"/>
                <a:gd name="T56" fmla="*/ 237 w 221"/>
                <a:gd name="T57" fmla="*/ 112 h 180"/>
                <a:gd name="T58" fmla="*/ 237 w 221"/>
                <a:gd name="T59" fmla="*/ 88 h 180"/>
                <a:gd name="T60" fmla="*/ 243 w 221"/>
                <a:gd name="T61" fmla="*/ 88 h 180"/>
                <a:gd name="T62" fmla="*/ 231 w 221"/>
                <a:gd name="T63" fmla="*/ 88 h 180"/>
                <a:gd name="T64" fmla="*/ 225 w 221"/>
                <a:gd name="T65" fmla="*/ 88 h 180"/>
                <a:gd name="T66" fmla="*/ 213 w 221"/>
                <a:gd name="T67" fmla="*/ 88 h 180"/>
                <a:gd name="T68" fmla="*/ 189 w 221"/>
                <a:gd name="T69" fmla="*/ 139 h 180"/>
                <a:gd name="T70" fmla="*/ 178 w 221"/>
                <a:gd name="T71" fmla="*/ 47 h 180"/>
                <a:gd name="T72" fmla="*/ 178 w 221"/>
                <a:gd name="T73" fmla="*/ 47 h 180"/>
                <a:gd name="T74" fmla="*/ 166 w 221"/>
                <a:gd name="T75" fmla="*/ 0 h 180"/>
                <a:gd name="T76" fmla="*/ 154 w 221"/>
                <a:gd name="T77" fmla="*/ 23 h 180"/>
                <a:gd name="T78" fmla="*/ 154 w 221"/>
                <a:gd name="T79" fmla="*/ 68 h 180"/>
                <a:gd name="T80" fmla="*/ 142 w 221"/>
                <a:gd name="T81" fmla="*/ 88 h 180"/>
                <a:gd name="T82" fmla="*/ 136 w 221"/>
                <a:gd name="T83" fmla="*/ 112 h 180"/>
                <a:gd name="T84" fmla="*/ 124 w 221"/>
                <a:gd name="T85" fmla="*/ 112 h 180"/>
                <a:gd name="T86" fmla="*/ 118 w 221"/>
                <a:gd name="T87" fmla="*/ 112 h 180"/>
                <a:gd name="T88" fmla="*/ 112 w 221"/>
                <a:gd name="T89" fmla="*/ 88 h 180"/>
                <a:gd name="T90" fmla="*/ 94 w 221"/>
                <a:gd name="T91" fmla="*/ 88 h 180"/>
                <a:gd name="T92" fmla="*/ 82 w 221"/>
                <a:gd name="T93" fmla="*/ 68 h 180"/>
                <a:gd name="T94" fmla="*/ 76 w 221"/>
                <a:gd name="T95" fmla="*/ 88 h 180"/>
                <a:gd name="T96" fmla="*/ 71 w 221"/>
                <a:gd name="T97" fmla="*/ 112 h 180"/>
                <a:gd name="T98" fmla="*/ 54 w 221"/>
                <a:gd name="T99" fmla="*/ 180 h 180"/>
                <a:gd name="T100" fmla="*/ 36 w 221"/>
                <a:gd name="T101" fmla="*/ 203 h 180"/>
                <a:gd name="T102" fmla="*/ 30 w 221"/>
                <a:gd name="T103" fmla="*/ 246 h 180"/>
                <a:gd name="T104" fmla="*/ 24 w 221"/>
                <a:gd name="T105" fmla="*/ 246 h 180"/>
                <a:gd name="T106" fmla="*/ 6 w 221"/>
                <a:gd name="T107" fmla="*/ 228 h 180"/>
                <a:gd name="T108" fmla="*/ 0 w 221"/>
                <a:gd name="T109" fmla="*/ 291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13620" name="Freeform 326"/>
            <p:cNvSpPr>
              <a:spLocks noChangeAspect="1"/>
            </p:cNvSpPr>
            <p:nvPr/>
          </p:nvSpPr>
          <p:spPr bwMode="auto">
            <a:xfrm>
              <a:off x="3067" y="1817"/>
              <a:ext cx="37" cy="20"/>
            </a:xfrm>
            <a:custGeom>
              <a:avLst/>
              <a:gdLst>
                <a:gd name="T0" fmla="*/ 47 w 36"/>
                <a:gd name="T1" fmla="*/ 0 h 18"/>
                <a:gd name="T2" fmla="*/ 29 w 36"/>
                <a:gd name="T3" fmla="*/ 20 h 18"/>
                <a:gd name="T4" fmla="*/ 0 w 36"/>
                <a:gd name="T5" fmla="*/ 37 h 18"/>
                <a:gd name="T6" fmla="*/ 6 w 36"/>
                <a:gd name="T7" fmla="*/ 57 h 18"/>
                <a:gd name="T8" fmla="*/ 41 w 36"/>
                <a:gd name="T9" fmla="*/ 37 h 18"/>
                <a:gd name="T10" fmla="*/ 35 w 36"/>
                <a:gd name="T11" fmla="*/ 20 h 18"/>
                <a:gd name="T12" fmla="*/ 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p>
          </p:txBody>
        </p:sp>
        <p:sp>
          <p:nvSpPr>
            <p:cNvPr id="13621" name="Line 327"/>
            <p:cNvSpPr>
              <a:spLocks noChangeAspect="1"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2" name="Line 328"/>
            <p:cNvSpPr>
              <a:spLocks noChangeAspect="1"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 name="Line 329"/>
            <p:cNvSpPr>
              <a:spLocks noChangeAspect="1"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4" name="Line 330"/>
            <p:cNvSpPr>
              <a:spLocks noChangeAspect="1"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5" name="Line 331"/>
            <p:cNvSpPr>
              <a:spLocks noChangeAspect="1"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6" name="Line 332"/>
            <p:cNvSpPr>
              <a:spLocks noChangeAspect="1"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7" name="Line 333"/>
            <p:cNvSpPr>
              <a:spLocks noChangeAspect="1"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8" name="Line 334"/>
            <p:cNvSpPr>
              <a:spLocks noChangeAspect="1"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9" name="Line 335"/>
            <p:cNvSpPr>
              <a:spLocks noChangeAspect="1"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0" name="Line 336"/>
            <p:cNvSpPr>
              <a:spLocks noChangeAspect="1"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1" name="Line 337"/>
            <p:cNvSpPr>
              <a:spLocks noChangeAspect="1"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2" name="Line 338"/>
            <p:cNvSpPr>
              <a:spLocks noChangeAspect="1"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3" name="Line 339"/>
            <p:cNvSpPr>
              <a:spLocks noChangeAspect="1"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4" name="Line 340"/>
            <p:cNvSpPr>
              <a:spLocks noChangeAspect="1"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5" name="Line 341"/>
            <p:cNvSpPr>
              <a:spLocks noChangeAspect="1"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6" name="Line 342"/>
            <p:cNvSpPr>
              <a:spLocks noChangeAspect="1"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7" name="Line 343"/>
            <p:cNvSpPr>
              <a:spLocks noChangeAspect="1"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8" name="Line 344"/>
            <p:cNvSpPr>
              <a:spLocks noChangeAspect="1"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9" name="Line 345"/>
            <p:cNvSpPr>
              <a:spLocks noChangeAspect="1"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0" name="Line 346"/>
            <p:cNvSpPr>
              <a:spLocks noChangeAspect="1"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1" name="Line 347"/>
            <p:cNvSpPr>
              <a:spLocks noChangeAspect="1"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2" name="Freeform 348"/>
            <p:cNvSpPr>
              <a:spLocks noChangeAspect="1"/>
            </p:cNvSpPr>
            <p:nvPr/>
          </p:nvSpPr>
          <p:spPr bwMode="auto">
            <a:xfrm>
              <a:off x="3121" y="1837"/>
              <a:ext cx="19" cy="34"/>
            </a:xfrm>
            <a:custGeom>
              <a:avLst/>
              <a:gdLst>
                <a:gd name="T0" fmla="*/ 31 w 18"/>
                <a:gd name="T1" fmla="*/ 69 h 30"/>
                <a:gd name="T2" fmla="*/ 6 w 18"/>
                <a:gd name="T3" fmla="*/ 122 h 30"/>
                <a:gd name="T4" fmla="*/ 0 w 18"/>
                <a:gd name="T5" fmla="*/ 122 h 30"/>
                <a:gd name="T6" fmla="*/ 0 w 18"/>
                <a:gd name="T7" fmla="*/ 48 h 30"/>
                <a:gd name="T8" fmla="*/ 6 w 18"/>
                <a:gd name="T9" fmla="*/ 0 h 30"/>
                <a:gd name="T10" fmla="*/ 31 w 18"/>
                <a:gd name="T11" fmla="*/ 23 h 30"/>
                <a:gd name="T12" fmla="*/ 31 w 18"/>
                <a:gd name="T13" fmla="*/ 6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13643" name="Freeform 349"/>
            <p:cNvSpPr>
              <a:spLocks noChangeAspect="1"/>
            </p:cNvSpPr>
            <p:nvPr/>
          </p:nvSpPr>
          <p:spPr bwMode="auto">
            <a:xfrm>
              <a:off x="3128" y="1776"/>
              <a:ext cx="104" cy="115"/>
            </a:xfrm>
            <a:custGeom>
              <a:avLst/>
              <a:gdLst>
                <a:gd name="T0" fmla="*/ 77 w 102"/>
                <a:gd name="T1" fmla="*/ 47 h 102"/>
                <a:gd name="T2" fmla="*/ 47 w 102"/>
                <a:gd name="T3" fmla="*/ 47 h 102"/>
                <a:gd name="T4" fmla="*/ 12 w 102"/>
                <a:gd name="T5" fmla="*/ 47 h 102"/>
                <a:gd name="T6" fmla="*/ 6 w 102"/>
                <a:gd name="T7" fmla="*/ 47 h 102"/>
                <a:gd name="T8" fmla="*/ 6 w 102"/>
                <a:gd name="T9" fmla="*/ 88 h 102"/>
                <a:gd name="T10" fmla="*/ 0 w 102"/>
                <a:gd name="T11" fmla="*/ 112 h 102"/>
                <a:gd name="T12" fmla="*/ 0 w 102"/>
                <a:gd name="T13" fmla="*/ 112 h 102"/>
                <a:gd name="T14" fmla="*/ 0 w 102"/>
                <a:gd name="T15" fmla="*/ 203 h 102"/>
                <a:gd name="T16" fmla="*/ 12 w 102"/>
                <a:gd name="T17" fmla="*/ 227 h 102"/>
                <a:gd name="T18" fmla="*/ 12 w 102"/>
                <a:gd name="T19" fmla="*/ 269 h 102"/>
                <a:gd name="T20" fmla="*/ 0 w 102"/>
                <a:gd name="T21" fmla="*/ 316 h 102"/>
                <a:gd name="T22" fmla="*/ 0 w 102"/>
                <a:gd name="T23" fmla="*/ 335 h 102"/>
                <a:gd name="T24" fmla="*/ 24 w 102"/>
                <a:gd name="T25" fmla="*/ 383 h 102"/>
                <a:gd name="T26" fmla="*/ 65 w 102"/>
                <a:gd name="T27" fmla="*/ 291 h 102"/>
                <a:gd name="T28" fmla="*/ 89 w 102"/>
                <a:gd name="T29" fmla="*/ 246 h 102"/>
                <a:gd name="T30" fmla="*/ 106 w 102"/>
                <a:gd name="T31" fmla="*/ 227 h 102"/>
                <a:gd name="T32" fmla="*/ 106 w 102"/>
                <a:gd name="T33" fmla="*/ 68 h 102"/>
                <a:gd name="T34" fmla="*/ 124 w 102"/>
                <a:gd name="T35" fmla="*/ 23 h 102"/>
                <a:gd name="T36" fmla="*/ 118 w 102"/>
                <a:gd name="T37" fmla="*/ 0 h 102"/>
                <a:gd name="T38" fmla="*/ 100 w 102"/>
                <a:gd name="T39" fmla="*/ 23 h 102"/>
                <a:gd name="T40" fmla="*/ 77 w 102"/>
                <a:gd name="T41" fmla="*/ 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415A6B"/>
            </a:solidFill>
            <a:ln w="9525">
              <a:solidFill>
                <a:srgbClr val="000000"/>
              </a:solidFill>
              <a:prstDash val="solid"/>
              <a:round/>
              <a:headEnd/>
              <a:tailEnd/>
            </a:ln>
          </p:spPr>
          <p:txBody>
            <a:bodyPr/>
            <a:lstStyle/>
            <a:p>
              <a:endParaRPr lang="en-US"/>
            </a:p>
          </p:txBody>
        </p:sp>
        <p:sp>
          <p:nvSpPr>
            <p:cNvPr id="13644" name="Freeform 350"/>
            <p:cNvSpPr>
              <a:spLocks noChangeAspect="1"/>
            </p:cNvSpPr>
            <p:nvPr/>
          </p:nvSpPr>
          <p:spPr bwMode="auto">
            <a:xfrm>
              <a:off x="3637" y="1682"/>
              <a:ext cx="140" cy="108"/>
            </a:xfrm>
            <a:custGeom>
              <a:avLst/>
              <a:gdLst>
                <a:gd name="T0" fmla="*/ 136 w 138"/>
                <a:gd name="T1" fmla="*/ 307 h 96"/>
                <a:gd name="T2" fmla="*/ 122 w 138"/>
                <a:gd name="T3" fmla="*/ 307 h 96"/>
                <a:gd name="T4" fmla="*/ 89 w 138"/>
                <a:gd name="T5" fmla="*/ 351 h 96"/>
                <a:gd name="T6" fmla="*/ 83 w 138"/>
                <a:gd name="T7" fmla="*/ 261 h 96"/>
                <a:gd name="T8" fmla="*/ 83 w 138"/>
                <a:gd name="T9" fmla="*/ 261 h 96"/>
                <a:gd name="T10" fmla="*/ 77 w 138"/>
                <a:gd name="T11" fmla="*/ 225 h 96"/>
                <a:gd name="T12" fmla="*/ 65 w 138"/>
                <a:gd name="T13" fmla="*/ 241 h 96"/>
                <a:gd name="T14" fmla="*/ 65 w 138"/>
                <a:gd name="T15" fmla="*/ 286 h 96"/>
                <a:gd name="T16" fmla="*/ 53 w 138"/>
                <a:gd name="T17" fmla="*/ 307 h 96"/>
                <a:gd name="T18" fmla="*/ 47 w 138"/>
                <a:gd name="T19" fmla="*/ 330 h 96"/>
                <a:gd name="T20" fmla="*/ 24 w 138"/>
                <a:gd name="T21" fmla="*/ 330 h 96"/>
                <a:gd name="T22" fmla="*/ 18 w 138"/>
                <a:gd name="T23" fmla="*/ 330 h 96"/>
                <a:gd name="T24" fmla="*/ 12 w 138"/>
                <a:gd name="T25" fmla="*/ 307 h 96"/>
                <a:gd name="T26" fmla="*/ 18 w 138"/>
                <a:gd name="T27" fmla="*/ 225 h 96"/>
                <a:gd name="T28" fmla="*/ 18 w 138"/>
                <a:gd name="T29" fmla="*/ 201 h 96"/>
                <a:gd name="T30" fmla="*/ 6 w 138"/>
                <a:gd name="T31" fmla="*/ 179 h 96"/>
                <a:gd name="T32" fmla="*/ 0 w 138"/>
                <a:gd name="T33" fmla="*/ 133 h 96"/>
                <a:gd name="T34" fmla="*/ 30 w 138"/>
                <a:gd name="T35" fmla="*/ 23 h 96"/>
                <a:gd name="T36" fmla="*/ 53 w 138"/>
                <a:gd name="T37" fmla="*/ 0 h 96"/>
                <a:gd name="T38" fmla="*/ 77 w 138"/>
                <a:gd name="T39" fmla="*/ 0 h 96"/>
                <a:gd name="T40" fmla="*/ 95 w 138"/>
                <a:gd name="T41" fmla="*/ 47 h 96"/>
                <a:gd name="T42" fmla="*/ 53 w 138"/>
                <a:gd name="T43" fmla="*/ 88 h 96"/>
                <a:gd name="T44" fmla="*/ 53 w 138"/>
                <a:gd name="T45" fmla="*/ 133 h 96"/>
                <a:gd name="T46" fmla="*/ 83 w 138"/>
                <a:gd name="T47" fmla="*/ 158 h 96"/>
                <a:gd name="T48" fmla="*/ 122 w 138"/>
                <a:gd name="T49" fmla="*/ 158 h 96"/>
                <a:gd name="T50" fmla="*/ 130 w 138"/>
                <a:gd name="T51" fmla="*/ 225 h 96"/>
                <a:gd name="T52" fmla="*/ 148 w 138"/>
                <a:gd name="T53" fmla="*/ 225 h 96"/>
                <a:gd name="T54" fmla="*/ 160 w 138"/>
                <a:gd name="T55" fmla="*/ 307 h 96"/>
                <a:gd name="T56" fmla="*/ 154 w 138"/>
                <a:gd name="T57" fmla="*/ 307 h 96"/>
                <a:gd name="T58" fmla="*/ 154 w 138"/>
                <a:gd name="T59" fmla="*/ 307 h 96"/>
                <a:gd name="T60" fmla="*/ 142 w 138"/>
                <a:gd name="T61" fmla="*/ 307 h 96"/>
                <a:gd name="T62" fmla="*/ 136 w 138"/>
                <a:gd name="T63" fmla="*/ 30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990033"/>
            </a:solidFill>
            <a:ln w="9525">
              <a:solidFill>
                <a:srgbClr val="000000"/>
              </a:solidFill>
              <a:prstDash val="solid"/>
              <a:round/>
              <a:headEnd/>
              <a:tailEnd/>
            </a:ln>
          </p:spPr>
          <p:txBody>
            <a:bodyPr/>
            <a:lstStyle/>
            <a:p>
              <a:endParaRPr lang="en-US"/>
            </a:p>
          </p:txBody>
        </p:sp>
        <p:sp>
          <p:nvSpPr>
            <p:cNvPr id="13645" name="Freeform 351"/>
            <p:cNvSpPr>
              <a:spLocks noChangeAspect="1"/>
            </p:cNvSpPr>
            <p:nvPr/>
          </p:nvSpPr>
          <p:spPr bwMode="auto">
            <a:xfrm>
              <a:off x="3419" y="1587"/>
              <a:ext cx="261" cy="189"/>
            </a:xfrm>
            <a:custGeom>
              <a:avLst/>
              <a:gdLst>
                <a:gd name="T0" fmla="*/ 219 w 257"/>
                <a:gd name="T1" fmla="*/ 528 h 168"/>
                <a:gd name="T2" fmla="*/ 154 w 257"/>
                <a:gd name="T3" fmla="*/ 395 h 168"/>
                <a:gd name="T4" fmla="*/ 136 w 257"/>
                <a:gd name="T5" fmla="*/ 372 h 168"/>
                <a:gd name="T6" fmla="*/ 117 w 257"/>
                <a:gd name="T7" fmla="*/ 351 h 168"/>
                <a:gd name="T8" fmla="*/ 89 w 257"/>
                <a:gd name="T9" fmla="*/ 261 h 168"/>
                <a:gd name="T10" fmla="*/ 71 w 257"/>
                <a:gd name="T11" fmla="*/ 225 h 168"/>
                <a:gd name="T12" fmla="*/ 59 w 257"/>
                <a:gd name="T13" fmla="*/ 261 h 168"/>
                <a:gd name="T14" fmla="*/ 47 w 257"/>
                <a:gd name="T15" fmla="*/ 286 h 168"/>
                <a:gd name="T16" fmla="*/ 53 w 257"/>
                <a:gd name="T17" fmla="*/ 330 h 168"/>
                <a:gd name="T18" fmla="*/ 18 w 257"/>
                <a:gd name="T19" fmla="*/ 307 h 168"/>
                <a:gd name="T20" fmla="*/ 12 w 257"/>
                <a:gd name="T21" fmla="*/ 179 h 168"/>
                <a:gd name="T22" fmla="*/ 6 w 257"/>
                <a:gd name="T23" fmla="*/ 111 h 168"/>
                <a:gd name="T24" fmla="*/ 0 w 257"/>
                <a:gd name="T25" fmla="*/ 47 h 168"/>
                <a:gd name="T26" fmla="*/ 53 w 257"/>
                <a:gd name="T27" fmla="*/ 0 h 168"/>
                <a:gd name="T28" fmla="*/ 71 w 257"/>
                <a:gd name="T29" fmla="*/ 47 h 168"/>
                <a:gd name="T30" fmla="*/ 95 w 257"/>
                <a:gd name="T31" fmla="*/ 68 h 168"/>
                <a:gd name="T32" fmla="*/ 117 w 257"/>
                <a:gd name="T33" fmla="*/ 158 h 168"/>
                <a:gd name="T34" fmla="*/ 136 w 257"/>
                <a:gd name="T35" fmla="*/ 158 h 168"/>
                <a:gd name="T36" fmla="*/ 177 w 257"/>
                <a:gd name="T37" fmla="*/ 158 h 168"/>
                <a:gd name="T38" fmla="*/ 201 w 257"/>
                <a:gd name="T39" fmla="*/ 158 h 168"/>
                <a:gd name="T40" fmla="*/ 219 w 257"/>
                <a:gd name="T41" fmla="*/ 201 h 168"/>
                <a:gd name="T42" fmla="*/ 219 w 257"/>
                <a:gd name="T43" fmla="*/ 261 h 168"/>
                <a:gd name="T44" fmla="*/ 239 w 257"/>
                <a:gd name="T45" fmla="*/ 286 h 168"/>
                <a:gd name="T46" fmla="*/ 255 w 257"/>
                <a:gd name="T47" fmla="*/ 330 h 168"/>
                <a:gd name="T48" fmla="*/ 289 w 257"/>
                <a:gd name="T49" fmla="*/ 241 h 168"/>
                <a:gd name="T50" fmla="*/ 303 w 257"/>
                <a:gd name="T51" fmla="*/ 307 h 168"/>
                <a:gd name="T52" fmla="*/ 289 w 257"/>
                <a:gd name="T53" fmla="*/ 330 h 168"/>
                <a:gd name="T54" fmla="*/ 255 w 257"/>
                <a:gd name="T55" fmla="*/ 437 h 168"/>
                <a:gd name="T56" fmla="*/ 263 w 257"/>
                <a:gd name="T57" fmla="*/ 487 h 168"/>
                <a:gd name="T58" fmla="*/ 277 w 257"/>
                <a:gd name="T59" fmla="*/ 504 h 168"/>
                <a:gd name="T60" fmla="*/ 277 w 257"/>
                <a:gd name="T61" fmla="*/ 528 h 168"/>
                <a:gd name="T62" fmla="*/ 271 w 257"/>
                <a:gd name="T63" fmla="*/ 617 h 168"/>
                <a:gd name="T64" fmla="*/ 247 w 257"/>
                <a:gd name="T65" fmla="*/ 617 h 168"/>
                <a:gd name="T66" fmla="*/ 231 w 257"/>
                <a:gd name="T67" fmla="*/ 594 h 168"/>
                <a:gd name="T68" fmla="*/ 219 w 257"/>
                <a:gd name="T69" fmla="*/ 528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415A6B"/>
            </a:solidFill>
            <a:ln w="9525">
              <a:solidFill>
                <a:srgbClr val="000000"/>
              </a:solidFill>
              <a:prstDash val="solid"/>
              <a:round/>
              <a:headEnd/>
              <a:tailEnd/>
            </a:ln>
          </p:spPr>
          <p:txBody>
            <a:bodyPr/>
            <a:lstStyle/>
            <a:p>
              <a:endParaRPr lang="en-US"/>
            </a:p>
          </p:txBody>
        </p:sp>
        <p:sp>
          <p:nvSpPr>
            <p:cNvPr id="13646" name="Freeform 352"/>
            <p:cNvSpPr>
              <a:spLocks noChangeAspect="1"/>
            </p:cNvSpPr>
            <p:nvPr/>
          </p:nvSpPr>
          <p:spPr bwMode="auto">
            <a:xfrm>
              <a:off x="2856" y="1662"/>
              <a:ext cx="42" cy="33"/>
            </a:xfrm>
            <a:custGeom>
              <a:avLst/>
              <a:gdLst>
                <a:gd name="T0" fmla="*/ 12 w 42"/>
                <a:gd name="T1" fmla="*/ 85 h 30"/>
                <a:gd name="T2" fmla="*/ 0 w 42"/>
                <a:gd name="T3" fmla="*/ 34 h 30"/>
                <a:gd name="T4" fmla="*/ 6 w 42"/>
                <a:gd name="T5" fmla="*/ 34 h 30"/>
                <a:gd name="T6" fmla="*/ 6 w 42"/>
                <a:gd name="T7" fmla="*/ 19 h 30"/>
                <a:gd name="T8" fmla="*/ 12 w 42"/>
                <a:gd name="T9" fmla="*/ 19 h 30"/>
                <a:gd name="T10" fmla="*/ 12 w 42"/>
                <a:gd name="T11" fmla="*/ 19 h 30"/>
                <a:gd name="T12" fmla="*/ 18 w 42"/>
                <a:gd name="T13" fmla="*/ 19 h 30"/>
                <a:gd name="T14" fmla="*/ 18 w 42"/>
                <a:gd name="T15" fmla="*/ 19 h 30"/>
                <a:gd name="T16" fmla="*/ 24 w 42"/>
                <a:gd name="T17" fmla="*/ 19 h 30"/>
                <a:gd name="T18" fmla="*/ 24 w 42"/>
                <a:gd name="T19" fmla="*/ 19 h 30"/>
                <a:gd name="T20" fmla="*/ 30 w 42"/>
                <a:gd name="T21" fmla="*/ 0 h 30"/>
                <a:gd name="T22" fmla="*/ 36 w 42"/>
                <a:gd name="T23" fmla="*/ 19 h 30"/>
                <a:gd name="T24" fmla="*/ 36 w 42"/>
                <a:gd name="T25" fmla="*/ 19 h 30"/>
                <a:gd name="T26" fmla="*/ 42 w 42"/>
                <a:gd name="T27" fmla="*/ 19 h 30"/>
                <a:gd name="T28" fmla="*/ 42 w 42"/>
                <a:gd name="T29" fmla="*/ 69 h 30"/>
                <a:gd name="T30" fmla="*/ 12 w 42"/>
                <a:gd name="T31" fmla="*/ 85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990033"/>
            </a:solidFill>
            <a:ln w="9525">
              <a:solidFill>
                <a:srgbClr val="000000"/>
              </a:solidFill>
              <a:prstDash val="solid"/>
              <a:round/>
              <a:headEnd/>
              <a:tailEnd/>
            </a:ln>
          </p:spPr>
          <p:txBody>
            <a:bodyPr/>
            <a:lstStyle/>
            <a:p>
              <a:endParaRPr lang="en-US"/>
            </a:p>
          </p:txBody>
        </p:sp>
        <p:sp>
          <p:nvSpPr>
            <p:cNvPr id="13647" name="Freeform 353"/>
            <p:cNvSpPr>
              <a:spLocks noChangeAspect="1"/>
            </p:cNvSpPr>
            <p:nvPr/>
          </p:nvSpPr>
          <p:spPr bwMode="auto">
            <a:xfrm>
              <a:off x="2886" y="1621"/>
              <a:ext cx="97" cy="68"/>
            </a:xfrm>
            <a:custGeom>
              <a:avLst/>
              <a:gdLst>
                <a:gd name="T0" fmla="*/ 6 w 95"/>
                <a:gd name="T1" fmla="*/ 23 h 60"/>
                <a:gd name="T2" fmla="*/ 6 w 95"/>
                <a:gd name="T3" fmla="*/ 0 h 60"/>
                <a:gd name="T4" fmla="*/ 0 w 95"/>
                <a:gd name="T5" fmla="*/ 48 h 60"/>
                <a:gd name="T6" fmla="*/ 12 w 95"/>
                <a:gd name="T7" fmla="*/ 96 h 60"/>
                <a:gd name="T8" fmla="*/ 0 w 95"/>
                <a:gd name="T9" fmla="*/ 142 h 60"/>
                <a:gd name="T10" fmla="*/ 6 w 95"/>
                <a:gd name="T11" fmla="*/ 164 h 60"/>
                <a:gd name="T12" fmla="*/ 12 w 95"/>
                <a:gd name="T13" fmla="*/ 164 h 60"/>
                <a:gd name="T14" fmla="*/ 12 w 95"/>
                <a:gd name="T15" fmla="*/ 238 h 60"/>
                <a:gd name="T16" fmla="*/ 41 w 95"/>
                <a:gd name="T17" fmla="*/ 211 h 60"/>
                <a:gd name="T18" fmla="*/ 71 w 95"/>
                <a:gd name="T19" fmla="*/ 238 h 60"/>
                <a:gd name="T20" fmla="*/ 82 w 95"/>
                <a:gd name="T21" fmla="*/ 211 h 60"/>
                <a:gd name="T22" fmla="*/ 82 w 95"/>
                <a:gd name="T23" fmla="*/ 186 h 60"/>
                <a:gd name="T24" fmla="*/ 92 w 95"/>
                <a:gd name="T25" fmla="*/ 186 h 60"/>
                <a:gd name="T26" fmla="*/ 117 w 95"/>
                <a:gd name="T27" fmla="*/ 186 h 60"/>
                <a:gd name="T28" fmla="*/ 105 w 95"/>
                <a:gd name="T29" fmla="*/ 142 h 60"/>
                <a:gd name="T30" fmla="*/ 111 w 95"/>
                <a:gd name="T31" fmla="*/ 122 h 60"/>
                <a:gd name="T32" fmla="*/ 117 w 95"/>
                <a:gd name="T33" fmla="*/ 69 h 60"/>
                <a:gd name="T34" fmla="*/ 117 w 95"/>
                <a:gd name="T35" fmla="*/ 48 h 60"/>
                <a:gd name="T36" fmla="*/ 82 w 95"/>
                <a:gd name="T37" fmla="*/ 23 h 60"/>
                <a:gd name="T38" fmla="*/ 53 w 95"/>
                <a:gd name="T39" fmla="*/ 48 h 60"/>
                <a:gd name="T40" fmla="*/ 35 w 95"/>
                <a:gd name="T41" fmla="*/ 48 h 60"/>
                <a:gd name="T42" fmla="*/ 6 w 95"/>
                <a:gd name="T43" fmla="*/ 23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990033"/>
            </a:solidFill>
            <a:ln w="9525">
              <a:solidFill>
                <a:srgbClr val="000000"/>
              </a:solidFill>
              <a:prstDash val="solid"/>
              <a:round/>
              <a:headEnd/>
              <a:tailEnd/>
            </a:ln>
          </p:spPr>
          <p:txBody>
            <a:bodyPr/>
            <a:lstStyle/>
            <a:p>
              <a:endParaRPr lang="en-US"/>
            </a:p>
          </p:txBody>
        </p:sp>
        <p:sp>
          <p:nvSpPr>
            <p:cNvPr id="13648" name="Freeform 354"/>
            <p:cNvSpPr>
              <a:spLocks noChangeAspect="1"/>
            </p:cNvSpPr>
            <p:nvPr/>
          </p:nvSpPr>
          <p:spPr bwMode="auto">
            <a:xfrm>
              <a:off x="2836" y="1662"/>
              <a:ext cx="32" cy="60"/>
            </a:xfrm>
            <a:custGeom>
              <a:avLst/>
              <a:gdLst>
                <a:gd name="T0" fmla="*/ 0 w 30"/>
                <a:gd name="T1" fmla="*/ 37 h 54"/>
                <a:gd name="T2" fmla="*/ 6 w 30"/>
                <a:gd name="T3" fmla="*/ 112 h 54"/>
                <a:gd name="T4" fmla="*/ 35 w 30"/>
                <a:gd name="T5" fmla="*/ 170 h 54"/>
                <a:gd name="T6" fmla="*/ 50 w 30"/>
                <a:gd name="T7" fmla="*/ 152 h 54"/>
                <a:gd name="T8" fmla="*/ 61 w 30"/>
                <a:gd name="T9" fmla="*/ 97 h 54"/>
                <a:gd name="T10" fmla="*/ 61 w 30"/>
                <a:gd name="T11" fmla="*/ 97 h 54"/>
                <a:gd name="T12" fmla="*/ 35 w 30"/>
                <a:gd name="T13" fmla="*/ 37 h 54"/>
                <a:gd name="T14" fmla="*/ 35 w 30"/>
                <a:gd name="T15" fmla="*/ 0 h 54"/>
                <a:gd name="T16" fmla="*/ 6 w 30"/>
                <a:gd name="T17" fmla="*/ 0 h 54"/>
                <a:gd name="T18" fmla="*/ 0 w 30"/>
                <a:gd name="T19" fmla="*/ 3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415A6B"/>
            </a:solidFill>
            <a:ln w="9525">
              <a:solidFill>
                <a:srgbClr val="000000"/>
              </a:solidFill>
              <a:prstDash val="solid"/>
              <a:round/>
              <a:headEnd/>
              <a:tailEnd/>
            </a:ln>
          </p:spPr>
          <p:txBody>
            <a:bodyPr/>
            <a:lstStyle/>
            <a:p>
              <a:endParaRPr lang="en-US"/>
            </a:p>
          </p:txBody>
        </p:sp>
        <p:sp>
          <p:nvSpPr>
            <p:cNvPr id="13649" name="Freeform 355"/>
            <p:cNvSpPr>
              <a:spLocks noChangeAspect="1"/>
            </p:cNvSpPr>
            <p:nvPr/>
          </p:nvSpPr>
          <p:spPr bwMode="auto">
            <a:xfrm>
              <a:off x="3226" y="1682"/>
              <a:ext cx="71" cy="54"/>
            </a:xfrm>
            <a:custGeom>
              <a:avLst/>
              <a:gdLst>
                <a:gd name="T0" fmla="*/ 6 w 71"/>
                <a:gd name="T1" fmla="*/ 23 h 48"/>
                <a:gd name="T2" fmla="*/ 0 w 71"/>
                <a:gd name="T3" fmla="*/ 0 h 48"/>
                <a:gd name="T4" fmla="*/ 24 w 71"/>
                <a:gd name="T5" fmla="*/ 0 h 48"/>
                <a:gd name="T6" fmla="*/ 48 w 71"/>
                <a:gd name="T7" fmla="*/ 0 h 48"/>
                <a:gd name="T8" fmla="*/ 59 w 71"/>
                <a:gd name="T9" fmla="*/ 0 h 48"/>
                <a:gd name="T10" fmla="*/ 59 w 71"/>
                <a:gd name="T11" fmla="*/ 68 h 48"/>
                <a:gd name="T12" fmla="*/ 65 w 71"/>
                <a:gd name="T13" fmla="*/ 88 h 48"/>
                <a:gd name="T14" fmla="*/ 59 w 71"/>
                <a:gd name="T15" fmla="*/ 111 h 48"/>
                <a:gd name="T16" fmla="*/ 71 w 71"/>
                <a:gd name="T17" fmla="*/ 179 h 48"/>
                <a:gd name="T18" fmla="*/ 65 w 71"/>
                <a:gd name="T19" fmla="*/ 179 h 48"/>
                <a:gd name="T20" fmla="*/ 59 w 71"/>
                <a:gd name="T21" fmla="*/ 179 h 48"/>
                <a:gd name="T22" fmla="*/ 59 w 71"/>
                <a:gd name="T23" fmla="*/ 158 h 48"/>
                <a:gd name="T24" fmla="*/ 54 w 71"/>
                <a:gd name="T25" fmla="*/ 158 h 48"/>
                <a:gd name="T26" fmla="*/ 54 w 71"/>
                <a:gd name="T27" fmla="*/ 158 h 48"/>
                <a:gd name="T28" fmla="*/ 48 w 71"/>
                <a:gd name="T29" fmla="*/ 158 h 48"/>
                <a:gd name="T30" fmla="*/ 42 w 71"/>
                <a:gd name="T31" fmla="*/ 133 h 48"/>
                <a:gd name="T32" fmla="*/ 36 w 71"/>
                <a:gd name="T33" fmla="*/ 133 h 48"/>
                <a:gd name="T34" fmla="*/ 36 w 71"/>
                <a:gd name="T35" fmla="*/ 133 h 48"/>
                <a:gd name="T36" fmla="*/ 24 w 71"/>
                <a:gd name="T37" fmla="*/ 111 h 48"/>
                <a:gd name="T38" fmla="*/ 12 w 71"/>
                <a:gd name="T39" fmla="*/ 68 h 48"/>
                <a:gd name="T40" fmla="*/ 6 w 71"/>
                <a:gd name="T41" fmla="*/ 23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990033"/>
            </a:solidFill>
            <a:ln w="9525">
              <a:solidFill>
                <a:srgbClr val="000000"/>
              </a:solidFill>
              <a:prstDash val="solid"/>
              <a:round/>
              <a:headEnd/>
              <a:tailEnd/>
            </a:ln>
          </p:spPr>
          <p:txBody>
            <a:bodyPr/>
            <a:lstStyle/>
            <a:p>
              <a:endParaRPr lang="en-US"/>
            </a:p>
          </p:txBody>
        </p:sp>
        <p:sp>
          <p:nvSpPr>
            <p:cNvPr id="13650" name="Freeform 356"/>
            <p:cNvSpPr>
              <a:spLocks noChangeAspect="1"/>
            </p:cNvSpPr>
            <p:nvPr/>
          </p:nvSpPr>
          <p:spPr bwMode="auto">
            <a:xfrm>
              <a:off x="3285" y="1675"/>
              <a:ext cx="67" cy="74"/>
            </a:xfrm>
            <a:custGeom>
              <a:avLst/>
              <a:gdLst>
                <a:gd name="T0" fmla="*/ 12 w 66"/>
                <a:gd name="T1" fmla="*/ 189 h 66"/>
                <a:gd name="T2" fmla="*/ 0 w 66"/>
                <a:gd name="T3" fmla="*/ 127 h 66"/>
                <a:gd name="T4" fmla="*/ 6 w 66"/>
                <a:gd name="T5" fmla="*/ 107 h 66"/>
                <a:gd name="T6" fmla="*/ 0 w 66"/>
                <a:gd name="T7" fmla="*/ 85 h 66"/>
                <a:gd name="T8" fmla="*/ 0 w 66"/>
                <a:gd name="T9" fmla="*/ 21 h 66"/>
                <a:gd name="T10" fmla="*/ 6 w 66"/>
                <a:gd name="T11" fmla="*/ 0 h 66"/>
                <a:gd name="T12" fmla="*/ 47 w 66"/>
                <a:gd name="T13" fmla="*/ 21 h 66"/>
                <a:gd name="T14" fmla="*/ 53 w 66"/>
                <a:gd name="T15" fmla="*/ 62 h 66"/>
                <a:gd name="T16" fmla="*/ 77 w 66"/>
                <a:gd name="T17" fmla="*/ 107 h 66"/>
                <a:gd name="T18" fmla="*/ 65 w 66"/>
                <a:gd name="T19" fmla="*/ 107 h 66"/>
                <a:gd name="T20" fmla="*/ 59 w 66"/>
                <a:gd name="T21" fmla="*/ 189 h 66"/>
                <a:gd name="T22" fmla="*/ 59 w 66"/>
                <a:gd name="T23" fmla="*/ 232 h 66"/>
                <a:gd name="T24" fmla="*/ 30 w 66"/>
                <a:gd name="T25" fmla="*/ 209 h 66"/>
                <a:gd name="T26" fmla="*/ 47 w 66"/>
                <a:gd name="T27" fmla="*/ 189 h 66"/>
                <a:gd name="T28" fmla="*/ 30 w 66"/>
                <a:gd name="T29" fmla="*/ 147 h 66"/>
                <a:gd name="T30" fmla="*/ 12 w 66"/>
                <a:gd name="T31" fmla="*/ 189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990033"/>
            </a:solidFill>
            <a:ln w="9525">
              <a:solidFill>
                <a:srgbClr val="000000"/>
              </a:solidFill>
              <a:prstDash val="solid"/>
              <a:round/>
              <a:headEnd/>
              <a:tailEnd/>
            </a:ln>
          </p:spPr>
          <p:txBody>
            <a:bodyPr/>
            <a:lstStyle/>
            <a:p>
              <a:endParaRPr lang="en-US"/>
            </a:p>
          </p:txBody>
        </p:sp>
        <p:sp>
          <p:nvSpPr>
            <p:cNvPr id="13651" name="Freeform 357"/>
            <p:cNvSpPr>
              <a:spLocks noChangeAspect="1"/>
            </p:cNvSpPr>
            <p:nvPr/>
          </p:nvSpPr>
          <p:spPr bwMode="auto">
            <a:xfrm>
              <a:off x="3262" y="1722"/>
              <a:ext cx="29" cy="21"/>
            </a:xfrm>
            <a:custGeom>
              <a:avLst/>
              <a:gdLst>
                <a:gd name="T0" fmla="*/ 29 w 29"/>
                <a:gd name="T1" fmla="*/ 65 h 18"/>
                <a:gd name="T2" fmla="*/ 23 w 29"/>
                <a:gd name="T3" fmla="*/ 103 h 18"/>
                <a:gd name="T4" fmla="*/ 6 w 29"/>
                <a:gd name="T5" fmla="*/ 34 h 18"/>
                <a:gd name="T6" fmla="*/ 0 w 29"/>
                <a:gd name="T7" fmla="*/ 0 h 18"/>
                <a:gd name="T8" fmla="*/ 0 w 29"/>
                <a:gd name="T9" fmla="*/ 0 h 18"/>
                <a:gd name="T10" fmla="*/ 6 w 29"/>
                <a:gd name="T11" fmla="*/ 0 h 18"/>
                <a:gd name="T12" fmla="*/ 12 w 29"/>
                <a:gd name="T13" fmla="*/ 34 h 18"/>
                <a:gd name="T14" fmla="*/ 18 w 29"/>
                <a:gd name="T15" fmla="*/ 34 h 18"/>
                <a:gd name="T16" fmla="*/ 18 w 29"/>
                <a:gd name="T17" fmla="*/ 34 h 18"/>
                <a:gd name="T18" fmla="*/ 23 w 29"/>
                <a:gd name="T19" fmla="*/ 34 h 18"/>
                <a:gd name="T20" fmla="*/ 23 w 29"/>
                <a:gd name="T21" fmla="*/ 65 h 18"/>
                <a:gd name="T22" fmla="*/ 29 w 29"/>
                <a:gd name="T23" fmla="*/ 65 h 18"/>
                <a:gd name="T24" fmla="*/ 29 w 29"/>
                <a:gd name="T25" fmla="*/ 6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p>
          </p:txBody>
        </p:sp>
        <p:sp>
          <p:nvSpPr>
            <p:cNvPr id="13652" name="Freeform 358"/>
            <p:cNvSpPr>
              <a:spLocks noChangeAspect="1"/>
            </p:cNvSpPr>
            <p:nvPr/>
          </p:nvSpPr>
          <p:spPr bwMode="auto">
            <a:xfrm>
              <a:off x="2856" y="1675"/>
              <a:ext cx="101" cy="122"/>
            </a:xfrm>
            <a:custGeom>
              <a:avLst/>
              <a:gdLst>
                <a:gd name="T0" fmla="*/ 18 w 101"/>
                <a:gd name="T1" fmla="*/ 207 h 108"/>
                <a:gd name="T2" fmla="*/ 6 w 101"/>
                <a:gd name="T3" fmla="*/ 207 h 108"/>
                <a:gd name="T4" fmla="*/ 0 w 101"/>
                <a:gd name="T5" fmla="*/ 159 h 108"/>
                <a:gd name="T6" fmla="*/ 6 w 101"/>
                <a:gd name="T7" fmla="*/ 140 h 108"/>
                <a:gd name="T8" fmla="*/ 12 w 101"/>
                <a:gd name="T9" fmla="*/ 68 h 108"/>
                <a:gd name="T10" fmla="*/ 12 w 101"/>
                <a:gd name="T11" fmla="*/ 68 h 108"/>
                <a:gd name="T12" fmla="*/ 42 w 101"/>
                <a:gd name="T13" fmla="*/ 47 h 108"/>
                <a:gd name="T14" fmla="*/ 60 w 101"/>
                <a:gd name="T15" fmla="*/ 23 h 108"/>
                <a:gd name="T16" fmla="*/ 90 w 101"/>
                <a:gd name="T17" fmla="*/ 47 h 108"/>
                <a:gd name="T18" fmla="*/ 96 w 101"/>
                <a:gd name="T19" fmla="*/ 23 h 108"/>
                <a:gd name="T20" fmla="*/ 96 w 101"/>
                <a:gd name="T21" fmla="*/ 0 h 108"/>
                <a:gd name="T22" fmla="*/ 101 w 101"/>
                <a:gd name="T23" fmla="*/ 47 h 108"/>
                <a:gd name="T24" fmla="*/ 96 w 101"/>
                <a:gd name="T25" fmla="*/ 89 h 108"/>
                <a:gd name="T26" fmla="*/ 78 w 101"/>
                <a:gd name="T27" fmla="*/ 68 h 108"/>
                <a:gd name="T28" fmla="*/ 60 w 101"/>
                <a:gd name="T29" fmla="*/ 89 h 108"/>
                <a:gd name="T30" fmla="*/ 66 w 101"/>
                <a:gd name="T31" fmla="*/ 114 h 108"/>
                <a:gd name="T32" fmla="*/ 60 w 101"/>
                <a:gd name="T33" fmla="*/ 114 h 108"/>
                <a:gd name="T34" fmla="*/ 60 w 101"/>
                <a:gd name="T35" fmla="*/ 140 h 108"/>
                <a:gd name="T36" fmla="*/ 54 w 101"/>
                <a:gd name="T37" fmla="*/ 140 h 108"/>
                <a:gd name="T38" fmla="*/ 60 w 101"/>
                <a:gd name="T39" fmla="*/ 140 h 108"/>
                <a:gd name="T40" fmla="*/ 48 w 101"/>
                <a:gd name="T41" fmla="*/ 89 h 108"/>
                <a:gd name="T42" fmla="*/ 42 w 101"/>
                <a:gd name="T43" fmla="*/ 114 h 108"/>
                <a:gd name="T44" fmla="*/ 48 w 101"/>
                <a:gd name="T45" fmla="*/ 183 h 108"/>
                <a:gd name="T46" fmla="*/ 54 w 101"/>
                <a:gd name="T47" fmla="*/ 207 h 108"/>
                <a:gd name="T48" fmla="*/ 48 w 101"/>
                <a:gd name="T49" fmla="*/ 207 h 108"/>
                <a:gd name="T50" fmla="*/ 48 w 101"/>
                <a:gd name="T51" fmla="*/ 229 h 108"/>
                <a:gd name="T52" fmla="*/ 42 w 101"/>
                <a:gd name="T53" fmla="*/ 229 h 108"/>
                <a:gd name="T54" fmla="*/ 66 w 101"/>
                <a:gd name="T55" fmla="*/ 272 h 108"/>
                <a:gd name="T56" fmla="*/ 66 w 101"/>
                <a:gd name="T57" fmla="*/ 323 h 108"/>
                <a:gd name="T58" fmla="*/ 60 w 101"/>
                <a:gd name="T59" fmla="*/ 298 h 108"/>
                <a:gd name="T60" fmla="*/ 54 w 101"/>
                <a:gd name="T61" fmla="*/ 298 h 108"/>
                <a:gd name="T62" fmla="*/ 60 w 101"/>
                <a:gd name="T63" fmla="*/ 345 h 108"/>
                <a:gd name="T64" fmla="*/ 48 w 101"/>
                <a:gd name="T65" fmla="*/ 345 h 108"/>
                <a:gd name="T66" fmla="*/ 54 w 101"/>
                <a:gd name="T67" fmla="*/ 413 h 108"/>
                <a:gd name="T68" fmla="*/ 42 w 101"/>
                <a:gd name="T69" fmla="*/ 390 h 108"/>
                <a:gd name="T70" fmla="*/ 42 w 101"/>
                <a:gd name="T71" fmla="*/ 413 h 108"/>
                <a:gd name="T72" fmla="*/ 36 w 101"/>
                <a:gd name="T73" fmla="*/ 366 h 108"/>
                <a:gd name="T74" fmla="*/ 30 w 101"/>
                <a:gd name="T75" fmla="*/ 390 h 108"/>
                <a:gd name="T76" fmla="*/ 24 w 101"/>
                <a:gd name="T77" fmla="*/ 323 h 108"/>
                <a:gd name="T78" fmla="*/ 24 w 101"/>
                <a:gd name="T79" fmla="*/ 298 h 108"/>
                <a:gd name="T80" fmla="*/ 36 w 101"/>
                <a:gd name="T81" fmla="*/ 272 h 108"/>
                <a:gd name="T82" fmla="*/ 54 w 101"/>
                <a:gd name="T83" fmla="*/ 298 h 108"/>
                <a:gd name="T84" fmla="*/ 48 w 101"/>
                <a:gd name="T85" fmla="*/ 272 h 108"/>
                <a:gd name="T86" fmla="*/ 42 w 101"/>
                <a:gd name="T87" fmla="*/ 254 h 108"/>
                <a:gd name="T88" fmla="*/ 24 w 101"/>
                <a:gd name="T89" fmla="*/ 254 h 108"/>
                <a:gd name="T90" fmla="*/ 18 w 101"/>
                <a:gd name="T91" fmla="*/ 254 h 108"/>
                <a:gd name="T92" fmla="*/ 12 w 101"/>
                <a:gd name="T93" fmla="*/ 229 h 108"/>
                <a:gd name="T94" fmla="*/ 18 w 101"/>
                <a:gd name="T95" fmla="*/ 20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415A6B"/>
            </a:solidFill>
            <a:ln w="9525">
              <a:solidFill>
                <a:srgbClr val="000000"/>
              </a:solidFill>
              <a:prstDash val="solid"/>
              <a:round/>
              <a:headEnd/>
              <a:tailEnd/>
            </a:ln>
          </p:spPr>
          <p:txBody>
            <a:bodyPr/>
            <a:lstStyle/>
            <a:p>
              <a:endParaRPr lang="en-US"/>
            </a:p>
          </p:txBody>
        </p:sp>
        <p:sp>
          <p:nvSpPr>
            <p:cNvPr id="13653" name="Freeform 359"/>
            <p:cNvSpPr>
              <a:spLocks noChangeAspect="1"/>
            </p:cNvSpPr>
            <p:nvPr/>
          </p:nvSpPr>
          <p:spPr bwMode="auto">
            <a:xfrm>
              <a:off x="2922" y="1817"/>
              <a:ext cx="42" cy="13"/>
            </a:xfrm>
            <a:custGeom>
              <a:avLst/>
              <a:gdLst>
                <a:gd name="T0" fmla="*/ 46 w 41"/>
                <a:gd name="T1" fmla="*/ 17 h 12"/>
                <a:gd name="T2" fmla="*/ 6 w 41"/>
                <a:gd name="T3" fmla="*/ 0 h 12"/>
                <a:gd name="T4" fmla="*/ 0 w 41"/>
                <a:gd name="T5" fmla="*/ 0 h 12"/>
                <a:gd name="T6" fmla="*/ 0 w 41"/>
                <a:gd name="T7" fmla="*/ 17 h 12"/>
                <a:gd name="T8" fmla="*/ 18 w 41"/>
                <a:gd name="T9" fmla="*/ 17 h 12"/>
                <a:gd name="T10" fmla="*/ 41 w 41"/>
                <a:gd name="T11" fmla="*/ 28 h 12"/>
                <a:gd name="T12" fmla="*/ 52 w 41"/>
                <a:gd name="T13" fmla="*/ 17 h 12"/>
                <a:gd name="T14" fmla="*/ 46 w 41"/>
                <a:gd name="T15" fmla="*/ 1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p>
          </p:txBody>
        </p:sp>
        <p:sp>
          <p:nvSpPr>
            <p:cNvPr id="13654" name="Freeform 360"/>
            <p:cNvSpPr>
              <a:spLocks noChangeAspect="1"/>
            </p:cNvSpPr>
            <p:nvPr/>
          </p:nvSpPr>
          <p:spPr bwMode="auto">
            <a:xfrm>
              <a:off x="2904" y="1736"/>
              <a:ext cx="30" cy="27"/>
            </a:xfrm>
            <a:custGeom>
              <a:avLst/>
              <a:gdLst>
                <a:gd name="T0" fmla="*/ 30 w 30"/>
                <a:gd name="T1" fmla="*/ 68 h 24"/>
                <a:gd name="T2" fmla="*/ 12 w 30"/>
                <a:gd name="T3" fmla="*/ 23 h 24"/>
                <a:gd name="T4" fmla="*/ 0 w 30"/>
                <a:gd name="T5" fmla="*/ 0 h 24"/>
                <a:gd name="T6" fmla="*/ 12 w 30"/>
                <a:gd name="T7" fmla="*/ 47 h 24"/>
                <a:gd name="T8" fmla="*/ 30 w 30"/>
                <a:gd name="T9" fmla="*/ 88 h 24"/>
                <a:gd name="T10" fmla="*/ 30 w 30"/>
                <a:gd name="T11" fmla="*/ 68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p>
          </p:txBody>
        </p:sp>
        <p:sp>
          <p:nvSpPr>
            <p:cNvPr id="13655" name="Freeform 361"/>
            <p:cNvSpPr>
              <a:spLocks noChangeAspect="1"/>
            </p:cNvSpPr>
            <p:nvPr/>
          </p:nvSpPr>
          <p:spPr bwMode="auto">
            <a:xfrm>
              <a:off x="2953" y="1729"/>
              <a:ext cx="11" cy="7"/>
            </a:xfrm>
            <a:custGeom>
              <a:avLst/>
              <a:gdLst>
                <a:gd name="T0" fmla="*/ 11 w 11"/>
                <a:gd name="T1" fmla="*/ 34 h 6"/>
                <a:gd name="T2" fmla="*/ 5 w 11"/>
                <a:gd name="T3" fmla="*/ 34 h 6"/>
                <a:gd name="T4" fmla="*/ 0 w 11"/>
                <a:gd name="T5" fmla="*/ 0 h 6"/>
                <a:gd name="T6" fmla="*/ 11 w 11"/>
                <a:gd name="T7" fmla="*/ 34 h 6"/>
                <a:gd name="T8" fmla="*/ 11 w 11"/>
                <a:gd name="T9" fmla="*/ 3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p>
          </p:txBody>
        </p:sp>
        <p:sp>
          <p:nvSpPr>
            <p:cNvPr id="13656" name="Freeform 362"/>
            <p:cNvSpPr>
              <a:spLocks noChangeAspect="1"/>
            </p:cNvSpPr>
            <p:nvPr/>
          </p:nvSpPr>
          <p:spPr bwMode="auto">
            <a:xfrm>
              <a:off x="2862" y="1749"/>
              <a:ext cx="6" cy="7"/>
            </a:xfrm>
            <a:custGeom>
              <a:avLst/>
              <a:gdLst>
                <a:gd name="T0" fmla="*/ 0 w 6"/>
                <a:gd name="T1" fmla="*/ 0 h 6"/>
                <a:gd name="T2" fmla="*/ 6 w 6"/>
                <a:gd name="T3" fmla="*/ 34 h 6"/>
                <a:gd name="T4" fmla="*/ 6 w 6"/>
                <a:gd name="T5" fmla="*/ 34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3657" name="Freeform 363"/>
            <p:cNvSpPr>
              <a:spLocks noChangeAspect="1"/>
            </p:cNvSpPr>
            <p:nvPr/>
          </p:nvSpPr>
          <p:spPr bwMode="auto">
            <a:xfrm>
              <a:off x="2953" y="1749"/>
              <a:ext cx="4" cy="7"/>
            </a:xfrm>
            <a:custGeom>
              <a:avLst/>
              <a:gdLst>
                <a:gd name="T0" fmla="*/ 2 w 5"/>
                <a:gd name="T1" fmla="*/ 0 h 6"/>
                <a:gd name="T2" fmla="*/ 2 w 5"/>
                <a:gd name="T3" fmla="*/ 34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13658" name="Freeform 364"/>
            <p:cNvSpPr>
              <a:spLocks noChangeAspect="1"/>
            </p:cNvSpPr>
            <p:nvPr/>
          </p:nvSpPr>
          <p:spPr bwMode="auto">
            <a:xfrm>
              <a:off x="2631" y="1561"/>
              <a:ext cx="194" cy="202"/>
            </a:xfrm>
            <a:custGeom>
              <a:avLst/>
              <a:gdLst>
                <a:gd name="T0" fmla="*/ 95 w 192"/>
                <a:gd name="T1" fmla="*/ 0 h 179"/>
                <a:gd name="T2" fmla="*/ 71 w 192"/>
                <a:gd name="T3" fmla="*/ 23 h 179"/>
                <a:gd name="T4" fmla="*/ 65 w 192"/>
                <a:gd name="T5" fmla="*/ 23 h 179"/>
                <a:gd name="T6" fmla="*/ 42 w 192"/>
                <a:gd name="T7" fmla="*/ 47 h 179"/>
                <a:gd name="T8" fmla="*/ 24 w 192"/>
                <a:gd name="T9" fmla="*/ 47 h 179"/>
                <a:gd name="T10" fmla="*/ 6 w 192"/>
                <a:gd name="T11" fmla="*/ 87 h 179"/>
                <a:gd name="T12" fmla="*/ 0 w 192"/>
                <a:gd name="T13" fmla="*/ 130 h 179"/>
                <a:gd name="T14" fmla="*/ 6 w 192"/>
                <a:gd name="T15" fmla="*/ 179 h 179"/>
                <a:gd name="T16" fmla="*/ 18 w 192"/>
                <a:gd name="T17" fmla="*/ 244 h 179"/>
                <a:gd name="T18" fmla="*/ 65 w 192"/>
                <a:gd name="T19" fmla="*/ 226 h 179"/>
                <a:gd name="T20" fmla="*/ 89 w 192"/>
                <a:gd name="T21" fmla="*/ 337 h 179"/>
                <a:gd name="T22" fmla="*/ 107 w 192"/>
                <a:gd name="T23" fmla="*/ 406 h 179"/>
                <a:gd name="T24" fmla="*/ 143 w 192"/>
                <a:gd name="T25" fmla="*/ 469 h 179"/>
                <a:gd name="T26" fmla="*/ 166 w 192"/>
                <a:gd name="T27" fmla="*/ 517 h 179"/>
                <a:gd name="T28" fmla="*/ 172 w 192"/>
                <a:gd name="T29" fmla="*/ 653 h 179"/>
                <a:gd name="T30" fmla="*/ 190 w 192"/>
                <a:gd name="T31" fmla="*/ 629 h 179"/>
                <a:gd name="T32" fmla="*/ 196 w 192"/>
                <a:gd name="T33" fmla="*/ 583 h 179"/>
                <a:gd name="T34" fmla="*/ 190 w 192"/>
                <a:gd name="T35" fmla="*/ 494 h 179"/>
                <a:gd name="T36" fmla="*/ 214 w 192"/>
                <a:gd name="T37" fmla="*/ 539 h 179"/>
                <a:gd name="T38" fmla="*/ 196 w 192"/>
                <a:gd name="T39" fmla="*/ 447 h 179"/>
                <a:gd name="T40" fmla="*/ 178 w 192"/>
                <a:gd name="T41" fmla="*/ 384 h 179"/>
                <a:gd name="T42" fmla="*/ 143 w 192"/>
                <a:gd name="T43" fmla="*/ 360 h 179"/>
                <a:gd name="T44" fmla="*/ 125 w 192"/>
                <a:gd name="T45" fmla="*/ 269 h 179"/>
                <a:gd name="T46" fmla="*/ 101 w 192"/>
                <a:gd name="T47" fmla="*/ 157 h 179"/>
                <a:gd name="T48" fmla="*/ 113 w 192"/>
                <a:gd name="T49" fmla="*/ 87 h 179"/>
                <a:gd name="T50" fmla="*/ 119 w 192"/>
                <a:gd name="T51" fmla="*/ 68 h 179"/>
                <a:gd name="T52" fmla="*/ 107 w 192"/>
                <a:gd name="T53" fmla="*/ 226 h 179"/>
                <a:gd name="T54" fmla="*/ 107 w 192"/>
                <a:gd name="T55" fmla="*/ 226 h 179"/>
                <a:gd name="T56" fmla="*/ 107 w 192"/>
                <a:gd name="T57" fmla="*/ 226 h 179"/>
                <a:gd name="T58" fmla="*/ 119 w 192"/>
                <a:gd name="T59" fmla="*/ 47 h 179"/>
                <a:gd name="T60" fmla="*/ 107 w 192"/>
                <a:gd name="T61" fmla="*/ 406 h 179"/>
                <a:gd name="T62" fmla="*/ 119 w 192"/>
                <a:gd name="T63" fmla="*/ 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9" name="Freeform 365"/>
            <p:cNvSpPr>
              <a:spLocks noChangeAspect="1"/>
            </p:cNvSpPr>
            <p:nvPr/>
          </p:nvSpPr>
          <p:spPr bwMode="auto">
            <a:xfrm>
              <a:off x="2631" y="1561"/>
              <a:ext cx="194" cy="202"/>
            </a:xfrm>
            <a:custGeom>
              <a:avLst/>
              <a:gdLst>
                <a:gd name="T0" fmla="*/ 119 w 192"/>
                <a:gd name="T1" fmla="*/ 47 h 179"/>
                <a:gd name="T2" fmla="*/ 95 w 192"/>
                <a:gd name="T3" fmla="*/ 0 h 179"/>
                <a:gd name="T4" fmla="*/ 77 w 192"/>
                <a:gd name="T5" fmla="*/ 23 h 179"/>
                <a:gd name="T6" fmla="*/ 71 w 192"/>
                <a:gd name="T7" fmla="*/ 23 h 179"/>
                <a:gd name="T8" fmla="*/ 71 w 192"/>
                <a:gd name="T9" fmla="*/ 23 h 179"/>
                <a:gd name="T10" fmla="*/ 65 w 192"/>
                <a:gd name="T11" fmla="*/ 23 h 179"/>
                <a:gd name="T12" fmla="*/ 65 w 192"/>
                <a:gd name="T13" fmla="*/ 47 h 179"/>
                <a:gd name="T14" fmla="*/ 42 w 192"/>
                <a:gd name="T15" fmla="*/ 47 h 179"/>
                <a:gd name="T16" fmla="*/ 36 w 192"/>
                <a:gd name="T17" fmla="*/ 87 h 179"/>
                <a:gd name="T18" fmla="*/ 24 w 192"/>
                <a:gd name="T19" fmla="*/ 47 h 179"/>
                <a:gd name="T20" fmla="*/ 18 w 192"/>
                <a:gd name="T21" fmla="*/ 68 h 179"/>
                <a:gd name="T22" fmla="*/ 6 w 192"/>
                <a:gd name="T23" fmla="*/ 87 h 179"/>
                <a:gd name="T24" fmla="*/ 6 w 192"/>
                <a:gd name="T25" fmla="*/ 111 h 179"/>
                <a:gd name="T26" fmla="*/ 0 w 192"/>
                <a:gd name="T27" fmla="*/ 130 h 179"/>
                <a:gd name="T28" fmla="*/ 6 w 192"/>
                <a:gd name="T29" fmla="*/ 157 h 179"/>
                <a:gd name="T30" fmla="*/ 6 w 192"/>
                <a:gd name="T31" fmla="*/ 179 h 179"/>
                <a:gd name="T32" fmla="*/ 18 w 192"/>
                <a:gd name="T33" fmla="*/ 202 h 179"/>
                <a:gd name="T34" fmla="*/ 18 w 192"/>
                <a:gd name="T35" fmla="*/ 244 h 179"/>
                <a:gd name="T36" fmla="*/ 30 w 192"/>
                <a:gd name="T37" fmla="*/ 202 h 179"/>
                <a:gd name="T38" fmla="*/ 65 w 192"/>
                <a:gd name="T39" fmla="*/ 226 h 179"/>
                <a:gd name="T40" fmla="*/ 77 w 192"/>
                <a:gd name="T41" fmla="*/ 290 h 179"/>
                <a:gd name="T42" fmla="*/ 89 w 192"/>
                <a:gd name="T43" fmla="*/ 337 h 179"/>
                <a:gd name="T44" fmla="*/ 101 w 192"/>
                <a:gd name="T45" fmla="*/ 384 h 179"/>
                <a:gd name="T46" fmla="*/ 107 w 192"/>
                <a:gd name="T47" fmla="*/ 406 h 179"/>
                <a:gd name="T48" fmla="*/ 119 w 192"/>
                <a:gd name="T49" fmla="*/ 429 h 179"/>
                <a:gd name="T50" fmla="*/ 143 w 192"/>
                <a:gd name="T51" fmla="*/ 469 h 179"/>
                <a:gd name="T52" fmla="*/ 154 w 192"/>
                <a:gd name="T53" fmla="*/ 494 h 179"/>
                <a:gd name="T54" fmla="*/ 166 w 192"/>
                <a:gd name="T55" fmla="*/ 517 h 179"/>
                <a:gd name="T56" fmla="*/ 178 w 192"/>
                <a:gd name="T57" fmla="*/ 583 h 179"/>
                <a:gd name="T58" fmla="*/ 172 w 192"/>
                <a:gd name="T59" fmla="*/ 653 h 179"/>
                <a:gd name="T60" fmla="*/ 178 w 192"/>
                <a:gd name="T61" fmla="*/ 674 h 179"/>
                <a:gd name="T62" fmla="*/ 190 w 192"/>
                <a:gd name="T63" fmla="*/ 629 h 179"/>
                <a:gd name="T64" fmla="*/ 196 w 192"/>
                <a:gd name="T65" fmla="*/ 608 h 179"/>
                <a:gd name="T66" fmla="*/ 196 w 192"/>
                <a:gd name="T67" fmla="*/ 583 h 179"/>
                <a:gd name="T68" fmla="*/ 190 w 192"/>
                <a:gd name="T69" fmla="*/ 539 h 179"/>
                <a:gd name="T70" fmla="*/ 190 w 192"/>
                <a:gd name="T71" fmla="*/ 494 h 179"/>
                <a:gd name="T72" fmla="*/ 202 w 192"/>
                <a:gd name="T73" fmla="*/ 494 h 179"/>
                <a:gd name="T74" fmla="*/ 214 w 192"/>
                <a:gd name="T75" fmla="*/ 539 h 179"/>
                <a:gd name="T76" fmla="*/ 214 w 192"/>
                <a:gd name="T77" fmla="*/ 494 h 179"/>
                <a:gd name="T78" fmla="*/ 196 w 192"/>
                <a:gd name="T79" fmla="*/ 447 h 179"/>
                <a:gd name="T80" fmla="*/ 172 w 192"/>
                <a:gd name="T81" fmla="*/ 406 h 179"/>
                <a:gd name="T82" fmla="*/ 178 w 192"/>
                <a:gd name="T83" fmla="*/ 384 h 179"/>
                <a:gd name="T84" fmla="*/ 172 w 192"/>
                <a:gd name="T85" fmla="*/ 384 h 179"/>
                <a:gd name="T86" fmla="*/ 143 w 192"/>
                <a:gd name="T87" fmla="*/ 360 h 179"/>
                <a:gd name="T88" fmla="*/ 131 w 192"/>
                <a:gd name="T89" fmla="*/ 315 h 179"/>
                <a:gd name="T90" fmla="*/ 125 w 192"/>
                <a:gd name="T91" fmla="*/ 269 h 179"/>
                <a:gd name="T92" fmla="*/ 107 w 192"/>
                <a:gd name="T93" fmla="*/ 226 h 179"/>
                <a:gd name="T94" fmla="*/ 101 w 192"/>
                <a:gd name="T95" fmla="*/ 157 h 179"/>
                <a:gd name="T96" fmla="*/ 101 w 192"/>
                <a:gd name="T97" fmla="*/ 130 h 179"/>
                <a:gd name="T98" fmla="*/ 113 w 192"/>
                <a:gd name="T99" fmla="*/ 87 h 179"/>
                <a:gd name="T100" fmla="*/ 119 w 192"/>
                <a:gd name="T101" fmla="*/ 111 h 179"/>
                <a:gd name="T102" fmla="*/ 119 w 192"/>
                <a:gd name="T103" fmla="*/ 68 h 179"/>
                <a:gd name="T104" fmla="*/ 119 w 192"/>
                <a:gd name="T105" fmla="*/ 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0" name="Freeform 366"/>
            <p:cNvSpPr>
              <a:spLocks noChangeAspect="1"/>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1" name="Freeform 367"/>
            <p:cNvSpPr>
              <a:spLocks noChangeAspect="1"/>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2" name="Freeform 368"/>
            <p:cNvSpPr>
              <a:spLocks noChangeAspect="1"/>
            </p:cNvSpPr>
            <p:nvPr/>
          </p:nvSpPr>
          <p:spPr bwMode="auto">
            <a:xfrm>
              <a:off x="2734" y="1756"/>
              <a:ext cx="48" cy="34"/>
            </a:xfrm>
            <a:custGeom>
              <a:avLst/>
              <a:gdLst>
                <a:gd name="T0" fmla="*/ 42 w 48"/>
                <a:gd name="T1" fmla="*/ 69 h 30"/>
                <a:gd name="T2" fmla="*/ 42 w 48"/>
                <a:gd name="T3" fmla="*/ 122 h 30"/>
                <a:gd name="T4" fmla="*/ 24 w 48"/>
                <a:gd name="T5" fmla="*/ 96 h 30"/>
                <a:gd name="T6" fmla="*/ 0 w 48"/>
                <a:gd name="T7" fmla="*/ 48 h 30"/>
                <a:gd name="T8" fmla="*/ 0 w 48"/>
                <a:gd name="T9" fmla="*/ 23 h 30"/>
                <a:gd name="T10" fmla="*/ 12 w 48"/>
                <a:gd name="T11" fmla="*/ 0 h 30"/>
                <a:gd name="T12" fmla="*/ 30 w 48"/>
                <a:gd name="T13" fmla="*/ 0 h 30"/>
                <a:gd name="T14" fmla="*/ 48 w 48"/>
                <a:gd name="T15" fmla="*/ 0 h 30"/>
                <a:gd name="T16" fmla="*/ 42 w 48"/>
                <a:gd name="T17" fmla="*/ 6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990033"/>
            </a:solidFill>
            <a:ln w="9525">
              <a:solidFill>
                <a:srgbClr val="000000"/>
              </a:solidFill>
              <a:prstDash val="solid"/>
              <a:round/>
              <a:headEnd/>
              <a:tailEnd/>
            </a:ln>
          </p:spPr>
          <p:txBody>
            <a:bodyPr/>
            <a:lstStyle/>
            <a:p>
              <a:endParaRPr lang="en-US"/>
            </a:p>
          </p:txBody>
        </p:sp>
        <p:sp>
          <p:nvSpPr>
            <p:cNvPr id="13663" name="Freeform 369"/>
            <p:cNvSpPr>
              <a:spLocks noChangeAspect="1"/>
            </p:cNvSpPr>
            <p:nvPr/>
          </p:nvSpPr>
          <p:spPr bwMode="auto">
            <a:xfrm>
              <a:off x="2661" y="1689"/>
              <a:ext cx="24" cy="54"/>
            </a:xfrm>
            <a:custGeom>
              <a:avLst/>
              <a:gdLst>
                <a:gd name="T0" fmla="*/ 12 w 24"/>
                <a:gd name="T1" fmla="*/ 158 h 48"/>
                <a:gd name="T2" fmla="*/ 6 w 24"/>
                <a:gd name="T3" fmla="*/ 179 h 48"/>
                <a:gd name="T4" fmla="*/ 0 w 24"/>
                <a:gd name="T5" fmla="*/ 133 h 48"/>
                <a:gd name="T6" fmla="*/ 0 w 24"/>
                <a:gd name="T7" fmla="*/ 88 h 48"/>
                <a:gd name="T8" fmla="*/ 0 w 24"/>
                <a:gd name="T9" fmla="*/ 23 h 48"/>
                <a:gd name="T10" fmla="*/ 12 w 24"/>
                <a:gd name="T11" fmla="*/ 0 h 48"/>
                <a:gd name="T12" fmla="*/ 24 w 24"/>
                <a:gd name="T13" fmla="*/ 47 h 48"/>
                <a:gd name="T14" fmla="*/ 24 w 24"/>
                <a:gd name="T15" fmla="*/ 133 h 48"/>
                <a:gd name="T16" fmla="*/ 12 w 24"/>
                <a:gd name="T17" fmla="*/ 15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990033"/>
            </a:solidFill>
            <a:ln w="9525">
              <a:solidFill>
                <a:srgbClr val="000000"/>
              </a:solidFill>
              <a:prstDash val="solid"/>
              <a:round/>
              <a:headEnd/>
              <a:tailEnd/>
            </a:ln>
          </p:spPr>
          <p:txBody>
            <a:bodyPr/>
            <a:lstStyle/>
            <a:p>
              <a:endParaRPr lang="en-US"/>
            </a:p>
          </p:txBody>
        </p:sp>
        <p:sp>
          <p:nvSpPr>
            <p:cNvPr id="13664" name="Rectangle 370"/>
            <p:cNvSpPr>
              <a:spLocks noChangeAspect="1"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665" name="Freeform 371"/>
            <p:cNvSpPr>
              <a:spLocks noChangeAspect="1"/>
            </p:cNvSpPr>
            <p:nvPr/>
          </p:nvSpPr>
          <p:spPr bwMode="auto">
            <a:xfrm>
              <a:off x="2957" y="1675"/>
              <a:ext cx="317" cy="135"/>
            </a:xfrm>
            <a:custGeom>
              <a:avLst/>
              <a:gdLst>
                <a:gd name="T0" fmla="*/ 243 w 312"/>
                <a:gd name="T1" fmla="*/ 372 h 120"/>
                <a:gd name="T2" fmla="*/ 207 w 312"/>
                <a:gd name="T3" fmla="*/ 372 h 120"/>
                <a:gd name="T4" fmla="*/ 201 w 312"/>
                <a:gd name="T5" fmla="*/ 437 h 120"/>
                <a:gd name="T6" fmla="*/ 201 w 312"/>
                <a:gd name="T7" fmla="*/ 417 h 120"/>
                <a:gd name="T8" fmla="*/ 195 w 312"/>
                <a:gd name="T9" fmla="*/ 372 h 120"/>
                <a:gd name="T10" fmla="*/ 162 w 312"/>
                <a:gd name="T11" fmla="*/ 395 h 120"/>
                <a:gd name="T12" fmla="*/ 124 w 312"/>
                <a:gd name="T13" fmla="*/ 395 h 120"/>
                <a:gd name="T14" fmla="*/ 89 w 312"/>
                <a:gd name="T15" fmla="*/ 395 h 120"/>
                <a:gd name="T16" fmla="*/ 65 w 312"/>
                <a:gd name="T17" fmla="*/ 395 h 120"/>
                <a:gd name="T18" fmla="*/ 47 w 312"/>
                <a:gd name="T19" fmla="*/ 372 h 120"/>
                <a:gd name="T20" fmla="*/ 47 w 312"/>
                <a:gd name="T21" fmla="*/ 351 h 120"/>
                <a:gd name="T22" fmla="*/ 24 w 312"/>
                <a:gd name="T23" fmla="*/ 330 h 120"/>
                <a:gd name="T24" fmla="*/ 18 w 312"/>
                <a:gd name="T25" fmla="*/ 286 h 120"/>
                <a:gd name="T26" fmla="*/ 0 w 312"/>
                <a:gd name="T27" fmla="*/ 241 h 120"/>
                <a:gd name="T28" fmla="*/ 12 w 312"/>
                <a:gd name="T29" fmla="*/ 241 h 120"/>
                <a:gd name="T30" fmla="*/ 12 w 312"/>
                <a:gd name="T31" fmla="*/ 225 h 120"/>
                <a:gd name="T32" fmla="*/ 0 w 312"/>
                <a:gd name="T33" fmla="*/ 179 h 120"/>
                <a:gd name="T34" fmla="*/ 18 w 312"/>
                <a:gd name="T35" fmla="*/ 111 h 120"/>
                <a:gd name="T36" fmla="*/ 53 w 312"/>
                <a:gd name="T37" fmla="*/ 111 h 120"/>
                <a:gd name="T38" fmla="*/ 59 w 312"/>
                <a:gd name="T39" fmla="*/ 88 h 120"/>
                <a:gd name="T40" fmla="*/ 83 w 312"/>
                <a:gd name="T41" fmla="*/ 68 h 120"/>
                <a:gd name="T42" fmla="*/ 130 w 312"/>
                <a:gd name="T43" fmla="*/ 0 h 120"/>
                <a:gd name="T44" fmla="*/ 162 w 312"/>
                <a:gd name="T45" fmla="*/ 0 h 120"/>
                <a:gd name="T46" fmla="*/ 189 w 312"/>
                <a:gd name="T47" fmla="*/ 23 h 120"/>
                <a:gd name="T48" fmla="*/ 235 w 312"/>
                <a:gd name="T49" fmla="*/ 68 h 120"/>
                <a:gd name="T50" fmla="*/ 284 w 312"/>
                <a:gd name="T51" fmla="*/ 23 h 120"/>
                <a:gd name="T52" fmla="*/ 322 w 312"/>
                <a:gd name="T53" fmla="*/ 47 h 120"/>
                <a:gd name="T54" fmla="*/ 343 w 312"/>
                <a:gd name="T55" fmla="*/ 133 h 120"/>
                <a:gd name="T56" fmla="*/ 350 w 312"/>
                <a:gd name="T57" fmla="*/ 179 h 120"/>
                <a:gd name="T58" fmla="*/ 357 w 312"/>
                <a:gd name="T59" fmla="*/ 286 h 120"/>
                <a:gd name="T60" fmla="*/ 357 w 312"/>
                <a:gd name="T61" fmla="*/ 351 h 120"/>
                <a:gd name="T62" fmla="*/ 329 w 312"/>
                <a:gd name="T63" fmla="*/ 330 h 120"/>
                <a:gd name="T64" fmla="*/ 314 w 312"/>
                <a:gd name="T65" fmla="*/ 330 h 120"/>
                <a:gd name="T66" fmla="*/ 278 w 312"/>
                <a:gd name="T67" fmla="*/ 372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415A6B"/>
            </a:solidFill>
            <a:ln w="9525">
              <a:solidFill>
                <a:srgbClr val="000000"/>
              </a:solidFill>
              <a:prstDash val="solid"/>
              <a:round/>
              <a:headEnd/>
              <a:tailEnd/>
            </a:ln>
          </p:spPr>
          <p:txBody>
            <a:bodyPr/>
            <a:lstStyle/>
            <a:p>
              <a:endParaRPr lang="en-US"/>
            </a:p>
          </p:txBody>
        </p:sp>
        <p:sp>
          <p:nvSpPr>
            <p:cNvPr id="13666" name="Freeform 372"/>
            <p:cNvSpPr>
              <a:spLocks noChangeAspect="1"/>
            </p:cNvSpPr>
            <p:nvPr/>
          </p:nvSpPr>
          <p:spPr bwMode="auto">
            <a:xfrm>
              <a:off x="2953" y="1675"/>
              <a:ext cx="47" cy="34"/>
            </a:xfrm>
            <a:custGeom>
              <a:avLst/>
              <a:gdLst>
                <a:gd name="T0" fmla="*/ 5 w 47"/>
                <a:gd name="T1" fmla="*/ 0 h 30"/>
                <a:gd name="T2" fmla="*/ 0 w 47"/>
                <a:gd name="T3" fmla="*/ 0 h 30"/>
                <a:gd name="T4" fmla="*/ 5 w 47"/>
                <a:gd name="T5" fmla="*/ 48 h 30"/>
                <a:gd name="T6" fmla="*/ 0 w 47"/>
                <a:gd name="T7" fmla="*/ 96 h 30"/>
                <a:gd name="T8" fmla="*/ 11 w 47"/>
                <a:gd name="T9" fmla="*/ 96 h 30"/>
                <a:gd name="T10" fmla="*/ 5 w 47"/>
                <a:gd name="T11" fmla="*/ 122 h 30"/>
                <a:gd name="T12" fmla="*/ 23 w 47"/>
                <a:gd name="T13" fmla="*/ 69 h 30"/>
                <a:gd name="T14" fmla="*/ 47 w 47"/>
                <a:gd name="T15" fmla="*/ 69 h 30"/>
                <a:gd name="T16" fmla="*/ 41 w 47"/>
                <a:gd name="T17" fmla="*/ 48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415A6B"/>
            </a:solidFill>
            <a:ln w="9525">
              <a:solidFill>
                <a:srgbClr val="000000"/>
              </a:solidFill>
              <a:prstDash val="solid"/>
              <a:round/>
              <a:headEnd/>
              <a:tailEnd/>
            </a:ln>
          </p:spPr>
          <p:txBody>
            <a:bodyPr/>
            <a:lstStyle/>
            <a:p>
              <a:endParaRPr lang="en-US"/>
            </a:p>
          </p:txBody>
        </p:sp>
        <p:sp>
          <p:nvSpPr>
            <p:cNvPr id="13667" name="Freeform 373"/>
            <p:cNvSpPr>
              <a:spLocks noChangeAspect="1"/>
            </p:cNvSpPr>
            <p:nvPr/>
          </p:nvSpPr>
          <p:spPr bwMode="auto">
            <a:xfrm>
              <a:off x="2875" y="1365"/>
              <a:ext cx="137" cy="102"/>
            </a:xfrm>
            <a:custGeom>
              <a:avLst/>
              <a:gdLst>
                <a:gd name="T0" fmla="*/ 137 w 137"/>
                <a:gd name="T1" fmla="*/ 186 h 90"/>
                <a:gd name="T2" fmla="*/ 131 w 137"/>
                <a:gd name="T3" fmla="*/ 211 h 90"/>
                <a:gd name="T4" fmla="*/ 137 w 137"/>
                <a:gd name="T5" fmla="*/ 286 h 90"/>
                <a:gd name="T6" fmla="*/ 119 w 137"/>
                <a:gd name="T7" fmla="*/ 331 h 90"/>
                <a:gd name="T8" fmla="*/ 119 w 137"/>
                <a:gd name="T9" fmla="*/ 356 h 90"/>
                <a:gd name="T10" fmla="*/ 89 w 137"/>
                <a:gd name="T11" fmla="*/ 331 h 90"/>
                <a:gd name="T12" fmla="*/ 66 w 137"/>
                <a:gd name="T13" fmla="*/ 307 h 90"/>
                <a:gd name="T14" fmla="*/ 36 w 137"/>
                <a:gd name="T15" fmla="*/ 307 h 90"/>
                <a:gd name="T16" fmla="*/ 12 w 137"/>
                <a:gd name="T17" fmla="*/ 307 h 90"/>
                <a:gd name="T18" fmla="*/ 6 w 137"/>
                <a:gd name="T19" fmla="*/ 286 h 90"/>
                <a:gd name="T20" fmla="*/ 12 w 137"/>
                <a:gd name="T21" fmla="*/ 238 h 90"/>
                <a:gd name="T22" fmla="*/ 0 w 137"/>
                <a:gd name="T23" fmla="*/ 142 h 90"/>
                <a:gd name="T24" fmla="*/ 48 w 137"/>
                <a:gd name="T25" fmla="*/ 23 h 90"/>
                <a:gd name="T26" fmla="*/ 66 w 137"/>
                <a:gd name="T27" fmla="*/ 0 h 90"/>
                <a:gd name="T28" fmla="*/ 89 w 137"/>
                <a:gd name="T29" fmla="*/ 23 h 90"/>
                <a:gd name="T30" fmla="*/ 113 w 137"/>
                <a:gd name="T31" fmla="*/ 48 h 90"/>
                <a:gd name="T32" fmla="*/ 119 w 137"/>
                <a:gd name="T33" fmla="*/ 122 h 90"/>
                <a:gd name="T34" fmla="*/ 137 w 137"/>
                <a:gd name="T35" fmla="*/ 186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990033"/>
            </a:solidFill>
            <a:ln w="9525">
              <a:solidFill>
                <a:srgbClr val="000000"/>
              </a:solidFill>
              <a:prstDash val="solid"/>
              <a:round/>
              <a:headEnd/>
              <a:tailEnd/>
            </a:ln>
          </p:spPr>
          <p:txBody>
            <a:bodyPr/>
            <a:lstStyle/>
            <a:p>
              <a:endParaRPr lang="en-US"/>
            </a:p>
          </p:txBody>
        </p:sp>
        <p:sp>
          <p:nvSpPr>
            <p:cNvPr id="13668" name="Freeform 374"/>
            <p:cNvSpPr>
              <a:spLocks noChangeAspect="1"/>
            </p:cNvSpPr>
            <p:nvPr/>
          </p:nvSpPr>
          <p:spPr bwMode="auto">
            <a:xfrm>
              <a:off x="2648" y="1345"/>
              <a:ext cx="37" cy="47"/>
            </a:xfrm>
            <a:custGeom>
              <a:avLst/>
              <a:gdLst>
                <a:gd name="T0" fmla="*/ 29 w 36"/>
                <a:gd name="T1" fmla="*/ 123 h 42"/>
                <a:gd name="T2" fmla="*/ 29 w 36"/>
                <a:gd name="T3" fmla="*/ 145 h 42"/>
                <a:gd name="T4" fmla="*/ 6 w 36"/>
                <a:gd name="T5" fmla="*/ 145 h 42"/>
                <a:gd name="T6" fmla="*/ 0 w 36"/>
                <a:gd name="T7" fmla="*/ 123 h 42"/>
                <a:gd name="T8" fmla="*/ 0 w 36"/>
                <a:gd name="T9" fmla="*/ 105 h 42"/>
                <a:gd name="T10" fmla="*/ 0 w 36"/>
                <a:gd name="T11" fmla="*/ 43 h 42"/>
                <a:gd name="T12" fmla="*/ 6 w 36"/>
                <a:gd name="T13" fmla="*/ 21 h 42"/>
                <a:gd name="T14" fmla="*/ 12 w 36"/>
                <a:gd name="T15" fmla="*/ 43 h 42"/>
                <a:gd name="T16" fmla="*/ 12 w 36"/>
                <a:gd name="T17" fmla="*/ 21 h 42"/>
                <a:gd name="T18" fmla="*/ 29 w 36"/>
                <a:gd name="T19" fmla="*/ 0 h 42"/>
                <a:gd name="T20" fmla="*/ 35 w 36"/>
                <a:gd name="T21" fmla="*/ 43 h 42"/>
                <a:gd name="T22" fmla="*/ 47 w 36"/>
                <a:gd name="T23" fmla="*/ 43 h 42"/>
                <a:gd name="T24" fmla="*/ 41 w 36"/>
                <a:gd name="T25" fmla="*/ 62 h 42"/>
                <a:gd name="T26" fmla="*/ 29 w 36"/>
                <a:gd name="T27" fmla="*/ 84 h 42"/>
                <a:gd name="T28" fmla="*/ 29 w 36"/>
                <a:gd name="T29" fmla="*/ 105 h 42"/>
                <a:gd name="T30" fmla="*/ 29 w 36"/>
                <a:gd name="T31" fmla="*/ 123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415A6B"/>
            </a:solidFill>
            <a:ln w="9525">
              <a:solidFill>
                <a:srgbClr val="000000"/>
              </a:solidFill>
              <a:prstDash val="solid"/>
              <a:round/>
              <a:headEnd/>
              <a:tailEnd/>
            </a:ln>
          </p:spPr>
          <p:txBody>
            <a:bodyPr/>
            <a:lstStyle/>
            <a:p>
              <a:endParaRPr lang="en-US"/>
            </a:p>
          </p:txBody>
        </p:sp>
        <p:sp>
          <p:nvSpPr>
            <p:cNvPr id="13669" name="Freeform 375"/>
            <p:cNvSpPr>
              <a:spLocks noChangeAspect="1"/>
            </p:cNvSpPr>
            <p:nvPr/>
          </p:nvSpPr>
          <p:spPr bwMode="auto">
            <a:xfrm>
              <a:off x="2691" y="1365"/>
              <a:ext cx="19" cy="21"/>
            </a:xfrm>
            <a:custGeom>
              <a:avLst/>
              <a:gdLst>
                <a:gd name="T0" fmla="*/ 31 w 18"/>
                <a:gd name="T1" fmla="*/ 34 h 18"/>
                <a:gd name="T2" fmla="*/ 31 w 18"/>
                <a:gd name="T3" fmla="*/ 34 h 18"/>
                <a:gd name="T4" fmla="*/ 23 w 18"/>
                <a:gd name="T5" fmla="*/ 0 h 18"/>
                <a:gd name="T6" fmla="*/ 23 w 18"/>
                <a:gd name="T7" fmla="*/ 34 h 18"/>
                <a:gd name="T8" fmla="*/ 6 w 18"/>
                <a:gd name="T9" fmla="*/ 34 h 18"/>
                <a:gd name="T10" fmla="*/ 0 w 18"/>
                <a:gd name="T11" fmla="*/ 34 h 18"/>
                <a:gd name="T12" fmla="*/ 0 w 18"/>
                <a:gd name="T13" fmla="*/ 34 h 18"/>
                <a:gd name="T14" fmla="*/ 0 w 18"/>
                <a:gd name="T15" fmla="*/ 65 h 18"/>
                <a:gd name="T16" fmla="*/ 23 w 18"/>
                <a:gd name="T17" fmla="*/ 103 h 18"/>
                <a:gd name="T18" fmla="*/ 23 w 18"/>
                <a:gd name="T19" fmla="*/ 103 h 18"/>
                <a:gd name="T20" fmla="*/ 23 w 18"/>
                <a:gd name="T21" fmla="*/ 65 h 18"/>
                <a:gd name="T22" fmla="*/ 31 w 18"/>
                <a:gd name="T23" fmla="*/ 3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3670" name="Freeform 376"/>
            <p:cNvSpPr>
              <a:spLocks noChangeAspect="1"/>
            </p:cNvSpPr>
            <p:nvPr/>
          </p:nvSpPr>
          <p:spPr bwMode="auto">
            <a:xfrm>
              <a:off x="2648" y="1331"/>
              <a:ext cx="31" cy="21"/>
            </a:xfrm>
            <a:custGeom>
              <a:avLst/>
              <a:gdLst>
                <a:gd name="T0" fmla="*/ 35 w 30"/>
                <a:gd name="T1" fmla="*/ 65 h 18"/>
                <a:gd name="T2" fmla="*/ 0 w 30"/>
                <a:gd name="T3" fmla="*/ 65 h 18"/>
                <a:gd name="T4" fmla="*/ 0 w 30"/>
                <a:gd name="T5" fmla="*/ 103 h 18"/>
                <a:gd name="T6" fmla="*/ 0 w 30"/>
                <a:gd name="T7" fmla="*/ 65 h 18"/>
                <a:gd name="T8" fmla="*/ 29 w 30"/>
                <a:gd name="T9" fmla="*/ 65 h 18"/>
                <a:gd name="T10" fmla="*/ 41 w 30"/>
                <a:gd name="T11" fmla="*/ 0 h 18"/>
                <a:gd name="T12" fmla="*/ 35 w 30"/>
                <a:gd name="T13" fmla="*/ 6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3671" name="Freeform 377"/>
            <p:cNvSpPr>
              <a:spLocks noChangeAspect="1"/>
            </p:cNvSpPr>
            <p:nvPr/>
          </p:nvSpPr>
          <p:spPr bwMode="auto">
            <a:xfrm>
              <a:off x="2667" y="1379"/>
              <a:ext cx="18" cy="7"/>
            </a:xfrm>
            <a:custGeom>
              <a:avLst/>
              <a:gdLst>
                <a:gd name="T0" fmla="*/ 18 w 18"/>
                <a:gd name="T1" fmla="*/ 34 h 6"/>
                <a:gd name="T2" fmla="*/ 12 w 18"/>
                <a:gd name="T3" fmla="*/ 0 h 6"/>
                <a:gd name="T4" fmla="*/ 0 w 18"/>
                <a:gd name="T5" fmla="*/ 0 h 6"/>
                <a:gd name="T6" fmla="*/ 12 w 18"/>
                <a:gd name="T7" fmla="*/ 34 h 6"/>
                <a:gd name="T8" fmla="*/ 18 w 18"/>
                <a:gd name="T9" fmla="*/ 3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3672" name="Rectangle 378"/>
            <p:cNvSpPr>
              <a:spLocks noChangeAspect="1"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673" name="Freeform 379"/>
            <p:cNvSpPr>
              <a:spLocks noChangeAspect="1"/>
            </p:cNvSpPr>
            <p:nvPr/>
          </p:nvSpPr>
          <p:spPr bwMode="auto">
            <a:xfrm>
              <a:off x="2862" y="1291"/>
              <a:ext cx="67" cy="40"/>
            </a:xfrm>
            <a:custGeom>
              <a:avLst/>
              <a:gdLst>
                <a:gd name="T0" fmla="*/ 77 w 66"/>
                <a:gd name="T1" fmla="*/ 78 h 36"/>
                <a:gd name="T2" fmla="*/ 71 w 66"/>
                <a:gd name="T3" fmla="*/ 20 h 36"/>
                <a:gd name="T4" fmla="*/ 24 w 66"/>
                <a:gd name="T5" fmla="*/ 0 h 36"/>
                <a:gd name="T6" fmla="*/ 0 w 66"/>
                <a:gd name="T7" fmla="*/ 37 h 36"/>
                <a:gd name="T8" fmla="*/ 6 w 66"/>
                <a:gd name="T9" fmla="*/ 57 h 36"/>
                <a:gd name="T10" fmla="*/ 12 w 66"/>
                <a:gd name="T11" fmla="*/ 78 h 36"/>
                <a:gd name="T12" fmla="*/ 18 w 66"/>
                <a:gd name="T13" fmla="*/ 78 h 36"/>
                <a:gd name="T14" fmla="*/ 47 w 66"/>
                <a:gd name="T15" fmla="*/ 97 h 36"/>
                <a:gd name="T16" fmla="*/ 71 w 66"/>
                <a:gd name="T17" fmla="*/ 112 h 36"/>
                <a:gd name="T18" fmla="*/ 77 w 66"/>
                <a:gd name="T19" fmla="*/ 78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415A6B"/>
            </a:solidFill>
            <a:ln w="9525">
              <a:solidFill>
                <a:srgbClr val="000000"/>
              </a:solidFill>
              <a:prstDash val="solid"/>
              <a:round/>
              <a:headEnd/>
              <a:tailEnd/>
            </a:ln>
          </p:spPr>
          <p:txBody>
            <a:bodyPr/>
            <a:lstStyle/>
            <a:p>
              <a:endParaRPr lang="en-US"/>
            </a:p>
          </p:txBody>
        </p:sp>
        <p:sp>
          <p:nvSpPr>
            <p:cNvPr id="13674" name="Freeform 380"/>
            <p:cNvSpPr>
              <a:spLocks noChangeAspect="1"/>
            </p:cNvSpPr>
            <p:nvPr/>
          </p:nvSpPr>
          <p:spPr bwMode="auto">
            <a:xfrm>
              <a:off x="2836" y="1318"/>
              <a:ext cx="105" cy="54"/>
            </a:xfrm>
            <a:custGeom>
              <a:avLst/>
              <a:gdLst>
                <a:gd name="T0" fmla="*/ 76 w 102"/>
                <a:gd name="T1" fmla="*/ 111 h 48"/>
                <a:gd name="T2" fmla="*/ 35 w 102"/>
                <a:gd name="T3" fmla="*/ 133 h 48"/>
                <a:gd name="T4" fmla="*/ 0 w 102"/>
                <a:gd name="T5" fmla="*/ 158 h 48"/>
                <a:gd name="T6" fmla="*/ 0 w 102"/>
                <a:gd name="T7" fmla="*/ 158 h 48"/>
                <a:gd name="T8" fmla="*/ 6 w 102"/>
                <a:gd name="T9" fmla="*/ 68 h 48"/>
                <a:gd name="T10" fmla="*/ 29 w 102"/>
                <a:gd name="T11" fmla="*/ 47 h 48"/>
                <a:gd name="T12" fmla="*/ 47 w 102"/>
                <a:gd name="T13" fmla="*/ 88 h 48"/>
                <a:gd name="T14" fmla="*/ 54 w 102"/>
                <a:gd name="T15" fmla="*/ 68 h 48"/>
                <a:gd name="T16" fmla="*/ 54 w 102"/>
                <a:gd name="T17" fmla="*/ 0 h 48"/>
                <a:gd name="T18" fmla="*/ 82 w 102"/>
                <a:gd name="T19" fmla="*/ 23 h 48"/>
                <a:gd name="T20" fmla="*/ 116 w 102"/>
                <a:gd name="T21" fmla="*/ 47 h 48"/>
                <a:gd name="T22" fmla="*/ 124 w 102"/>
                <a:gd name="T23" fmla="*/ 88 h 48"/>
                <a:gd name="T24" fmla="*/ 140 w 102"/>
                <a:gd name="T25" fmla="*/ 158 h 48"/>
                <a:gd name="T26" fmla="*/ 116 w 102"/>
                <a:gd name="T27" fmla="*/ 179 h 48"/>
                <a:gd name="T28" fmla="*/ 76 w 102"/>
                <a:gd name="T29" fmla="*/ 111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990033"/>
            </a:solidFill>
            <a:ln w="9525">
              <a:solidFill>
                <a:srgbClr val="000000"/>
              </a:solidFill>
              <a:prstDash val="solid"/>
              <a:round/>
              <a:headEnd/>
              <a:tailEnd/>
            </a:ln>
          </p:spPr>
          <p:txBody>
            <a:bodyPr/>
            <a:lstStyle/>
            <a:p>
              <a:endParaRPr lang="en-US"/>
            </a:p>
          </p:txBody>
        </p:sp>
        <p:sp>
          <p:nvSpPr>
            <p:cNvPr id="13675" name="Freeform 381"/>
            <p:cNvSpPr>
              <a:spLocks noChangeAspect="1"/>
            </p:cNvSpPr>
            <p:nvPr/>
          </p:nvSpPr>
          <p:spPr bwMode="auto">
            <a:xfrm>
              <a:off x="2836" y="1352"/>
              <a:ext cx="86" cy="54"/>
            </a:xfrm>
            <a:custGeom>
              <a:avLst/>
              <a:gdLst>
                <a:gd name="T0" fmla="*/ 0 w 84"/>
                <a:gd name="T1" fmla="*/ 133 h 48"/>
                <a:gd name="T2" fmla="*/ 0 w 84"/>
                <a:gd name="T3" fmla="*/ 47 h 48"/>
                <a:gd name="T4" fmla="*/ 0 w 84"/>
                <a:gd name="T5" fmla="*/ 47 h 48"/>
                <a:gd name="T6" fmla="*/ 35 w 84"/>
                <a:gd name="T7" fmla="*/ 23 h 48"/>
                <a:gd name="T8" fmla="*/ 67 w 84"/>
                <a:gd name="T9" fmla="*/ 0 h 48"/>
                <a:gd name="T10" fmla="*/ 106 w 84"/>
                <a:gd name="T11" fmla="*/ 68 h 48"/>
                <a:gd name="T12" fmla="*/ 47 w 84"/>
                <a:gd name="T13" fmla="*/ 179 h 48"/>
                <a:gd name="T14" fmla="*/ 35 w 84"/>
                <a:gd name="T15" fmla="*/ 179 h 48"/>
                <a:gd name="T16" fmla="*/ 35 w 84"/>
                <a:gd name="T17" fmla="*/ 133 h 48"/>
                <a:gd name="T18" fmla="*/ 12 w 84"/>
                <a:gd name="T19" fmla="*/ 133 h 48"/>
                <a:gd name="T20" fmla="*/ 0 w 84"/>
                <a:gd name="T21" fmla="*/ 13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415A6B"/>
            </a:solidFill>
            <a:ln w="9525">
              <a:solidFill>
                <a:srgbClr val="000000"/>
              </a:solidFill>
              <a:prstDash val="solid"/>
              <a:round/>
              <a:headEnd/>
              <a:tailEnd/>
            </a:ln>
          </p:spPr>
          <p:txBody>
            <a:bodyPr/>
            <a:lstStyle/>
            <a:p>
              <a:endParaRPr lang="en-US"/>
            </a:p>
          </p:txBody>
        </p:sp>
        <p:sp>
          <p:nvSpPr>
            <p:cNvPr id="13676" name="Freeform 382"/>
            <p:cNvSpPr>
              <a:spLocks noChangeAspect="1"/>
            </p:cNvSpPr>
            <p:nvPr/>
          </p:nvSpPr>
          <p:spPr bwMode="auto">
            <a:xfrm>
              <a:off x="2577" y="1426"/>
              <a:ext cx="54" cy="54"/>
            </a:xfrm>
            <a:custGeom>
              <a:avLst/>
              <a:gdLst>
                <a:gd name="T0" fmla="*/ 53 w 53"/>
                <a:gd name="T1" fmla="*/ 88 h 48"/>
                <a:gd name="T2" fmla="*/ 64 w 53"/>
                <a:gd name="T3" fmla="*/ 68 h 48"/>
                <a:gd name="T4" fmla="*/ 59 w 53"/>
                <a:gd name="T5" fmla="*/ 47 h 48"/>
                <a:gd name="T6" fmla="*/ 64 w 53"/>
                <a:gd name="T7" fmla="*/ 0 h 48"/>
                <a:gd name="T8" fmla="*/ 47 w 53"/>
                <a:gd name="T9" fmla="*/ 0 h 48"/>
                <a:gd name="T10" fmla="*/ 18 w 53"/>
                <a:gd name="T11" fmla="*/ 47 h 48"/>
                <a:gd name="T12" fmla="*/ 6 w 53"/>
                <a:gd name="T13" fmla="*/ 111 h 48"/>
                <a:gd name="T14" fmla="*/ 0 w 53"/>
                <a:gd name="T15" fmla="*/ 133 h 48"/>
                <a:gd name="T16" fmla="*/ 12 w 53"/>
                <a:gd name="T17" fmla="*/ 133 h 48"/>
                <a:gd name="T18" fmla="*/ 41 w 53"/>
                <a:gd name="T19" fmla="*/ 133 h 48"/>
                <a:gd name="T20" fmla="*/ 47 w 53"/>
                <a:gd name="T21" fmla="*/ 158 h 48"/>
                <a:gd name="T22" fmla="*/ 53 w 53"/>
                <a:gd name="T23" fmla="*/ 179 h 48"/>
                <a:gd name="T24" fmla="*/ 53 w 53"/>
                <a:gd name="T25" fmla="*/ 88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990033"/>
            </a:solidFill>
            <a:ln w="9525">
              <a:solidFill>
                <a:srgbClr val="000000"/>
              </a:solidFill>
              <a:prstDash val="solid"/>
              <a:round/>
              <a:headEnd/>
              <a:tailEnd/>
            </a:ln>
          </p:spPr>
          <p:txBody>
            <a:bodyPr/>
            <a:lstStyle/>
            <a:p>
              <a:endParaRPr lang="en-US"/>
            </a:p>
          </p:txBody>
        </p:sp>
        <p:sp>
          <p:nvSpPr>
            <p:cNvPr id="13677" name="Freeform 383"/>
            <p:cNvSpPr>
              <a:spLocks noChangeAspect="1"/>
            </p:cNvSpPr>
            <p:nvPr/>
          </p:nvSpPr>
          <p:spPr bwMode="auto">
            <a:xfrm>
              <a:off x="2741" y="1392"/>
              <a:ext cx="151" cy="122"/>
            </a:xfrm>
            <a:custGeom>
              <a:avLst/>
              <a:gdLst>
                <a:gd name="T0" fmla="*/ 60 w 150"/>
                <a:gd name="T1" fmla="*/ 23 h 108"/>
                <a:gd name="T2" fmla="*/ 60 w 150"/>
                <a:gd name="T3" fmla="*/ 0 h 108"/>
                <a:gd name="T4" fmla="*/ 42 w 150"/>
                <a:gd name="T5" fmla="*/ 23 h 108"/>
                <a:gd name="T6" fmla="*/ 18 w 150"/>
                <a:gd name="T7" fmla="*/ 47 h 108"/>
                <a:gd name="T8" fmla="*/ 0 w 150"/>
                <a:gd name="T9" fmla="*/ 47 h 108"/>
                <a:gd name="T10" fmla="*/ 6 w 150"/>
                <a:gd name="T11" fmla="*/ 68 h 108"/>
                <a:gd name="T12" fmla="*/ 0 w 150"/>
                <a:gd name="T13" fmla="*/ 89 h 108"/>
                <a:gd name="T14" fmla="*/ 0 w 150"/>
                <a:gd name="T15" fmla="*/ 159 h 108"/>
                <a:gd name="T16" fmla="*/ 12 w 150"/>
                <a:gd name="T17" fmla="*/ 229 h 108"/>
                <a:gd name="T18" fmla="*/ 12 w 150"/>
                <a:gd name="T19" fmla="*/ 298 h 108"/>
                <a:gd name="T20" fmla="*/ 12 w 150"/>
                <a:gd name="T21" fmla="*/ 272 h 108"/>
                <a:gd name="T22" fmla="*/ 36 w 150"/>
                <a:gd name="T23" fmla="*/ 323 h 108"/>
                <a:gd name="T24" fmla="*/ 42 w 150"/>
                <a:gd name="T25" fmla="*/ 345 h 108"/>
                <a:gd name="T26" fmla="*/ 48 w 150"/>
                <a:gd name="T27" fmla="*/ 323 h 108"/>
                <a:gd name="T28" fmla="*/ 60 w 150"/>
                <a:gd name="T29" fmla="*/ 345 h 108"/>
                <a:gd name="T30" fmla="*/ 89 w 150"/>
                <a:gd name="T31" fmla="*/ 390 h 108"/>
                <a:gd name="T32" fmla="*/ 107 w 150"/>
                <a:gd name="T33" fmla="*/ 390 h 108"/>
                <a:gd name="T34" fmla="*/ 107 w 150"/>
                <a:gd name="T35" fmla="*/ 413 h 108"/>
                <a:gd name="T36" fmla="*/ 119 w 150"/>
                <a:gd name="T37" fmla="*/ 390 h 108"/>
                <a:gd name="T38" fmla="*/ 143 w 150"/>
                <a:gd name="T39" fmla="*/ 413 h 108"/>
                <a:gd name="T40" fmla="*/ 149 w 150"/>
                <a:gd name="T41" fmla="*/ 390 h 108"/>
                <a:gd name="T42" fmla="*/ 161 w 150"/>
                <a:gd name="T43" fmla="*/ 323 h 108"/>
                <a:gd name="T44" fmla="*/ 161 w 150"/>
                <a:gd name="T45" fmla="*/ 298 h 108"/>
                <a:gd name="T46" fmla="*/ 155 w 150"/>
                <a:gd name="T47" fmla="*/ 207 h 108"/>
                <a:gd name="T48" fmla="*/ 149 w 150"/>
                <a:gd name="T49" fmla="*/ 183 h 108"/>
                <a:gd name="T50" fmla="*/ 155 w 150"/>
                <a:gd name="T51" fmla="*/ 140 h 108"/>
                <a:gd name="T52" fmla="*/ 143 w 150"/>
                <a:gd name="T53" fmla="*/ 47 h 108"/>
                <a:gd name="T54" fmla="*/ 89 w 150"/>
                <a:gd name="T55" fmla="*/ 23 h 108"/>
                <a:gd name="T56" fmla="*/ 60 w 150"/>
                <a:gd name="T57" fmla="*/ 23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990033"/>
            </a:solidFill>
            <a:ln w="9525">
              <a:solidFill>
                <a:srgbClr val="000000"/>
              </a:solidFill>
              <a:prstDash val="solid"/>
              <a:round/>
              <a:headEnd/>
              <a:tailEnd/>
            </a:ln>
          </p:spPr>
          <p:txBody>
            <a:bodyPr/>
            <a:lstStyle/>
            <a:p>
              <a:endParaRPr lang="en-US"/>
            </a:p>
          </p:txBody>
        </p:sp>
        <p:sp>
          <p:nvSpPr>
            <p:cNvPr id="13678" name="Freeform 384"/>
            <p:cNvSpPr>
              <a:spLocks noChangeAspect="1"/>
            </p:cNvSpPr>
            <p:nvPr/>
          </p:nvSpPr>
          <p:spPr bwMode="auto">
            <a:xfrm>
              <a:off x="2850" y="1534"/>
              <a:ext cx="150" cy="100"/>
            </a:xfrm>
            <a:custGeom>
              <a:avLst/>
              <a:gdLst>
                <a:gd name="T0" fmla="*/ 148 w 149"/>
                <a:gd name="T1" fmla="*/ 256 h 89"/>
                <a:gd name="T2" fmla="*/ 142 w 149"/>
                <a:gd name="T3" fmla="*/ 322 h 89"/>
                <a:gd name="T4" fmla="*/ 113 w 149"/>
                <a:gd name="T5" fmla="*/ 296 h 89"/>
                <a:gd name="T6" fmla="*/ 89 w 149"/>
                <a:gd name="T7" fmla="*/ 322 h 89"/>
                <a:gd name="T8" fmla="*/ 60 w 149"/>
                <a:gd name="T9" fmla="*/ 322 h 89"/>
                <a:gd name="T10" fmla="*/ 42 w 149"/>
                <a:gd name="T11" fmla="*/ 296 h 89"/>
                <a:gd name="T12" fmla="*/ 42 w 149"/>
                <a:gd name="T13" fmla="*/ 279 h 89"/>
                <a:gd name="T14" fmla="*/ 36 w 149"/>
                <a:gd name="T15" fmla="*/ 256 h 89"/>
                <a:gd name="T16" fmla="*/ 30 w 149"/>
                <a:gd name="T17" fmla="*/ 256 h 89"/>
                <a:gd name="T18" fmla="*/ 30 w 149"/>
                <a:gd name="T19" fmla="*/ 256 h 89"/>
                <a:gd name="T20" fmla="*/ 18 w 149"/>
                <a:gd name="T21" fmla="*/ 233 h 89"/>
                <a:gd name="T22" fmla="*/ 0 w 149"/>
                <a:gd name="T23" fmla="*/ 151 h 89"/>
                <a:gd name="T24" fmla="*/ 6 w 149"/>
                <a:gd name="T25" fmla="*/ 129 h 89"/>
                <a:gd name="T26" fmla="*/ 18 w 149"/>
                <a:gd name="T27" fmla="*/ 88 h 89"/>
                <a:gd name="T28" fmla="*/ 36 w 149"/>
                <a:gd name="T29" fmla="*/ 21 h 89"/>
                <a:gd name="T30" fmla="*/ 36 w 149"/>
                <a:gd name="T31" fmla="*/ 21 h 89"/>
                <a:gd name="T32" fmla="*/ 66 w 149"/>
                <a:gd name="T33" fmla="*/ 43 h 89"/>
                <a:gd name="T34" fmla="*/ 101 w 149"/>
                <a:gd name="T35" fmla="*/ 0 h 89"/>
                <a:gd name="T36" fmla="*/ 101 w 149"/>
                <a:gd name="T37" fmla="*/ 0 h 89"/>
                <a:gd name="T38" fmla="*/ 113 w 149"/>
                <a:gd name="T39" fmla="*/ 43 h 89"/>
                <a:gd name="T40" fmla="*/ 124 w 149"/>
                <a:gd name="T41" fmla="*/ 88 h 89"/>
                <a:gd name="T42" fmla="*/ 136 w 149"/>
                <a:gd name="T43" fmla="*/ 191 h 89"/>
                <a:gd name="T44" fmla="*/ 148 w 149"/>
                <a:gd name="T45" fmla="*/ 191 h 89"/>
                <a:gd name="T46" fmla="*/ 160 w 149"/>
                <a:gd name="T47" fmla="*/ 208 h 89"/>
                <a:gd name="T48" fmla="*/ 160 w 149"/>
                <a:gd name="T49" fmla="*/ 233 h 89"/>
                <a:gd name="T50" fmla="*/ 154 w 149"/>
                <a:gd name="T51" fmla="*/ 233 h 89"/>
                <a:gd name="T52" fmla="*/ 148 w 149"/>
                <a:gd name="T53" fmla="*/ 233 h 89"/>
                <a:gd name="T54" fmla="*/ 148 w 149"/>
                <a:gd name="T55" fmla="*/ 256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990033"/>
            </a:solidFill>
            <a:ln w="9525">
              <a:solidFill>
                <a:srgbClr val="000000"/>
              </a:solidFill>
              <a:prstDash val="solid"/>
              <a:round/>
              <a:headEnd/>
              <a:tailEnd/>
            </a:ln>
          </p:spPr>
          <p:txBody>
            <a:bodyPr/>
            <a:lstStyle/>
            <a:p>
              <a:endParaRPr lang="en-US"/>
            </a:p>
          </p:txBody>
        </p:sp>
        <p:sp>
          <p:nvSpPr>
            <p:cNvPr id="13679" name="Freeform 385"/>
            <p:cNvSpPr>
              <a:spLocks noChangeAspect="1"/>
            </p:cNvSpPr>
            <p:nvPr/>
          </p:nvSpPr>
          <p:spPr bwMode="auto">
            <a:xfrm>
              <a:off x="2715" y="1473"/>
              <a:ext cx="104" cy="54"/>
            </a:xfrm>
            <a:custGeom>
              <a:avLst/>
              <a:gdLst>
                <a:gd name="T0" fmla="*/ 106 w 102"/>
                <a:gd name="T1" fmla="*/ 68 h 48"/>
                <a:gd name="T2" fmla="*/ 124 w 102"/>
                <a:gd name="T3" fmla="*/ 111 h 48"/>
                <a:gd name="T4" fmla="*/ 124 w 102"/>
                <a:gd name="T5" fmla="*/ 111 h 48"/>
                <a:gd name="T6" fmla="*/ 118 w 102"/>
                <a:gd name="T7" fmla="*/ 133 h 48"/>
                <a:gd name="T8" fmla="*/ 112 w 102"/>
                <a:gd name="T9" fmla="*/ 133 h 48"/>
                <a:gd name="T10" fmla="*/ 112 w 102"/>
                <a:gd name="T11" fmla="*/ 133 h 48"/>
                <a:gd name="T12" fmla="*/ 106 w 102"/>
                <a:gd name="T13" fmla="*/ 158 h 48"/>
                <a:gd name="T14" fmla="*/ 100 w 102"/>
                <a:gd name="T15" fmla="*/ 179 h 48"/>
                <a:gd name="T16" fmla="*/ 89 w 102"/>
                <a:gd name="T17" fmla="*/ 179 h 48"/>
                <a:gd name="T18" fmla="*/ 77 w 102"/>
                <a:gd name="T19" fmla="*/ 158 h 48"/>
                <a:gd name="T20" fmla="*/ 53 w 102"/>
                <a:gd name="T21" fmla="*/ 158 h 48"/>
                <a:gd name="T22" fmla="*/ 41 w 102"/>
                <a:gd name="T23" fmla="*/ 179 h 48"/>
                <a:gd name="T24" fmla="*/ 24 w 102"/>
                <a:gd name="T25" fmla="*/ 158 h 48"/>
                <a:gd name="T26" fmla="*/ 0 w 102"/>
                <a:gd name="T27" fmla="*/ 88 h 48"/>
                <a:gd name="T28" fmla="*/ 0 w 102"/>
                <a:gd name="T29" fmla="*/ 68 h 48"/>
                <a:gd name="T30" fmla="*/ 41 w 102"/>
                <a:gd name="T31" fmla="*/ 0 h 48"/>
                <a:gd name="T32" fmla="*/ 47 w 102"/>
                <a:gd name="T33" fmla="*/ 23 h 48"/>
                <a:gd name="T34" fmla="*/ 47 w 102"/>
                <a:gd name="T35" fmla="*/ 0 h 48"/>
                <a:gd name="T36" fmla="*/ 71 w 102"/>
                <a:gd name="T37" fmla="*/ 47 h 48"/>
                <a:gd name="T38" fmla="*/ 77 w 102"/>
                <a:gd name="T39" fmla="*/ 68 h 48"/>
                <a:gd name="T40" fmla="*/ 89 w 102"/>
                <a:gd name="T41" fmla="*/ 47 h 48"/>
                <a:gd name="T42" fmla="*/ 106 w 102"/>
                <a:gd name="T43" fmla="*/ 6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990033"/>
            </a:solidFill>
            <a:ln w="9525">
              <a:solidFill>
                <a:srgbClr val="000000"/>
              </a:solidFill>
              <a:prstDash val="solid"/>
              <a:round/>
              <a:headEnd/>
              <a:tailEnd/>
            </a:ln>
          </p:spPr>
          <p:txBody>
            <a:bodyPr/>
            <a:lstStyle/>
            <a:p>
              <a:endParaRPr lang="en-US"/>
            </a:p>
          </p:txBody>
        </p:sp>
        <p:sp>
          <p:nvSpPr>
            <p:cNvPr id="13680" name="Freeform 386"/>
            <p:cNvSpPr>
              <a:spLocks noChangeAspect="1"/>
            </p:cNvSpPr>
            <p:nvPr/>
          </p:nvSpPr>
          <p:spPr bwMode="auto">
            <a:xfrm>
              <a:off x="2565" y="1467"/>
              <a:ext cx="55" cy="40"/>
            </a:xfrm>
            <a:custGeom>
              <a:avLst/>
              <a:gdLst>
                <a:gd name="T0" fmla="*/ 12 w 54"/>
                <a:gd name="T1" fmla="*/ 0 h 36"/>
                <a:gd name="T2" fmla="*/ 0 w 54"/>
                <a:gd name="T3" fmla="*/ 20 h 36"/>
                <a:gd name="T4" fmla="*/ 6 w 54"/>
                <a:gd name="T5" fmla="*/ 37 h 36"/>
                <a:gd name="T6" fmla="*/ 24 w 54"/>
                <a:gd name="T7" fmla="*/ 78 h 36"/>
                <a:gd name="T8" fmla="*/ 41 w 54"/>
                <a:gd name="T9" fmla="*/ 78 h 36"/>
                <a:gd name="T10" fmla="*/ 47 w 54"/>
                <a:gd name="T11" fmla="*/ 78 h 36"/>
                <a:gd name="T12" fmla="*/ 59 w 54"/>
                <a:gd name="T13" fmla="*/ 112 h 36"/>
                <a:gd name="T14" fmla="*/ 59 w 54"/>
                <a:gd name="T15" fmla="*/ 112 h 36"/>
                <a:gd name="T16" fmla="*/ 59 w 54"/>
                <a:gd name="T17" fmla="*/ 97 h 36"/>
                <a:gd name="T18" fmla="*/ 65 w 54"/>
                <a:gd name="T19" fmla="*/ 78 h 36"/>
                <a:gd name="T20" fmla="*/ 65 w 54"/>
                <a:gd name="T21" fmla="*/ 37 h 36"/>
                <a:gd name="T22" fmla="*/ 59 w 54"/>
                <a:gd name="T23" fmla="*/ 20 h 36"/>
                <a:gd name="T24" fmla="*/ 53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3681" name="Freeform 387"/>
            <p:cNvSpPr>
              <a:spLocks noChangeAspect="1"/>
            </p:cNvSpPr>
            <p:nvPr/>
          </p:nvSpPr>
          <p:spPr bwMode="auto">
            <a:xfrm>
              <a:off x="2620" y="1392"/>
              <a:ext cx="133" cy="162"/>
            </a:xfrm>
            <a:custGeom>
              <a:avLst/>
              <a:gdLst>
                <a:gd name="T0" fmla="*/ 29 w 131"/>
                <a:gd name="T1" fmla="*/ 88 h 144"/>
                <a:gd name="T2" fmla="*/ 46 w 131"/>
                <a:gd name="T3" fmla="*/ 88 h 144"/>
                <a:gd name="T4" fmla="*/ 46 w 131"/>
                <a:gd name="T5" fmla="*/ 88 h 144"/>
                <a:gd name="T6" fmla="*/ 52 w 131"/>
                <a:gd name="T7" fmla="*/ 68 h 144"/>
                <a:gd name="T8" fmla="*/ 58 w 131"/>
                <a:gd name="T9" fmla="*/ 88 h 144"/>
                <a:gd name="T10" fmla="*/ 52 w 131"/>
                <a:gd name="T11" fmla="*/ 68 h 144"/>
                <a:gd name="T12" fmla="*/ 46 w 131"/>
                <a:gd name="T13" fmla="*/ 47 h 144"/>
                <a:gd name="T14" fmla="*/ 46 w 131"/>
                <a:gd name="T15" fmla="*/ 23 h 144"/>
                <a:gd name="T16" fmla="*/ 46 w 131"/>
                <a:gd name="T17" fmla="*/ 0 h 144"/>
                <a:gd name="T18" fmla="*/ 58 w 131"/>
                <a:gd name="T19" fmla="*/ 0 h 144"/>
                <a:gd name="T20" fmla="*/ 58 w 131"/>
                <a:gd name="T21" fmla="*/ 0 h 144"/>
                <a:gd name="T22" fmla="*/ 64 w 131"/>
                <a:gd name="T23" fmla="*/ 23 h 144"/>
                <a:gd name="T24" fmla="*/ 76 w 131"/>
                <a:gd name="T25" fmla="*/ 23 h 144"/>
                <a:gd name="T26" fmla="*/ 76 w 131"/>
                <a:gd name="T27" fmla="*/ 47 h 144"/>
                <a:gd name="T28" fmla="*/ 82 w 131"/>
                <a:gd name="T29" fmla="*/ 68 h 144"/>
                <a:gd name="T30" fmla="*/ 113 w 131"/>
                <a:gd name="T31" fmla="*/ 23 h 144"/>
                <a:gd name="T32" fmla="*/ 101 w 131"/>
                <a:gd name="T33" fmla="*/ 23 h 144"/>
                <a:gd name="T34" fmla="*/ 135 w 131"/>
                <a:gd name="T35" fmla="*/ 68 h 144"/>
                <a:gd name="T36" fmla="*/ 141 w 131"/>
                <a:gd name="T37" fmla="*/ 47 h 144"/>
                <a:gd name="T38" fmla="*/ 147 w 131"/>
                <a:gd name="T39" fmla="*/ 68 h 144"/>
                <a:gd name="T40" fmla="*/ 141 w 131"/>
                <a:gd name="T41" fmla="*/ 88 h 144"/>
                <a:gd name="T42" fmla="*/ 141 w 131"/>
                <a:gd name="T43" fmla="*/ 158 h 144"/>
                <a:gd name="T44" fmla="*/ 153 w 131"/>
                <a:gd name="T45" fmla="*/ 225 h 144"/>
                <a:gd name="T46" fmla="*/ 153 w 131"/>
                <a:gd name="T47" fmla="*/ 286 h 144"/>
                <a:gd name="T48" fmla="*/ 147 w 131"/>
                <a:gd name="T49" fmla="*/ 261 h 144"/>
                <a:gd name="T50" fmla="*/ 113 w 131"/>
                <a:gd name="T51" fmla="*/ 330 h 144"/>
                <a:gd name="T52" fmla="*/ 113 w 131"/>
                <a:gd name="T53" fmla="*/ 351 h 144"/>
                <a:gd name="T54" fmla="*/ 141 w 131"/>
                <a:gd name="T55" fmla="*/ 417 h 144"/>
                <a:gd name="T56" fmla="*/ 129 w 131"/>
                <a:gd name="T57" fmla="*/ 464 h 144"/>
                <a:gd name="T58" fmla="*/ 129 w 131"/>
                <a:gd name="T59" fmla="*/ 504 h 144"/>
                <a:gd name="T60" fmla="*/ 129 w 131"/>
                <a:gd name="T61" fmla="*/ 504 h 144"/>
                <a:gd name="T62" fmla="*/ 101 w 131"/>
                <a:gd name="T63" fmla="*/ 504 h 144"/>
                <a:gd name="T64" fmla="*/ 82 w 131"/>
                <a:gd name="T65" fmla="*/ 504 h 144"/>
                <a:gd name="T66" fmla="*/ 82 w 131"/>
                <a:gd name="T67" fmla="*/ 528 h 144"/>
                <a:gd name="T68" fmla="*/ 64 w 131"/>
                <a:gd name="T69" fmla="*/ 504 h 144"/>
                <a:gd name="T70" fmla="*/ 52 w 131"/>
                <a:gd name="T71" fmla="*/ 504 h 144"/>
                <a:gd name="T72" fmla="*/ 23 w 131"/>
                <a:gd name="T73" fmla="*/ 504 h 144"/>
                <a:gd name="T74" fmla="*/ 29 w 131"/>
                <a:gd name="T75" fmla="*/ 417 h 144"/>
                <a:gd name="T76" fmla="*/ 6 w 131"/>
                <a:gd name="T77" fmla="*/ 372 h 144"/>
                <a:gd name="T78" fmla="*/ 6 w 131"/>
                <a:gd name="T79" fmla="*/ 372 h 144"/>
                <a:gd name="T80" fmla="*/ 6 w 131"/>
                <a:gd name="T81" fmla="*/ 372 h 144"/>
                <a:gd name="T82" fmla="*/ 0 w 131"/>
                <a:gd name="T83" fmla="*/ 330 h 144"/>
                <a:gd name="T84" fmla="*/ 0 w 131"/>
                <a:gd name="T85" fmla="*/ 286 h 144"/>
                <a:gd name="T86" fmla="*/ 0 w 131"/>
                <a:gd name="T87" fmla="*/ 286 h 144"/>
                <a:gd name="T88" fmla="*/ 0 w 131"/>
                <a:gd name="T89" fmla="*/ 201 h 144"/>
                <a:gd name="T90" fmla="*/ 11 w 131"/>
                <a:gd name="T91" fmla="*/ 179 h 144"/>
                <a:gd name="T92" fmla="*/ 6 w 131"/>
                <a:gd name="T93" fmla="*/ 158 h 144"/>
                <a:gd name="T94" fmla="*/ 11 w 131"/>
                <a:gd name="T95" fmla="*/ 111 h 144"/>
                <a:gd name="T96" fmla="*/ 11 w 131"/>
                <a:gd name="T97" fmla="*/ 111 h 144"/>
                <a:gd name="T98" fmla="*/ 11 w 131"/>
                <a:gd name="T99" fmla="*/ 88 h 144"/>
                <a:gd name="T100" fmla="*/ 29 w 131"/>
                <a:gd name="T101" fmla="*/ 88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990033"/>
            </a:solidFill>
            <a:ln w="9525">
              <a:solidFill>
                <a:srgbClr val="000000"/>
              </a:solidFill>
              <a:prstDash val="solid"/>
              <a:round/>
              <a:headEnd/>
              <a:tailEnd/>
            </a:ln>
          </p:spPr>
          <p:txBody>
            <a:bodyPr/>
            <a:lstStyle/>
            <a:p>
              <a:endParaRPr lang="en-US"/>
            </a:p>
          </p:txBody>
        </p:sp>
        <p:sp>
          <p:nvSpPr>
            <p:cNvPr id="13682" name="Freeform 388"/>
            <p:cNvSpPr>
              <a:spLocks noChangeAspect="1"/>
            </p:cNvSpPr>
            <p:nvPr/>
          </p:nvSpPr>
          <p:spPr bwMode="auto">
            <a:xfrm>
              <a:off x="2722" y="1399"/>
              <a:ext cx="6" cy="7"/>
            </a:xfrm>
            <a:custGeom>
              <a:avLst/>
              <a:gdLst>
                <a:gd name="T0" fmla="*/ 0 w 6"/>
                <a:gd name="T1" fmla="*/ 34 h 6"/>
                <a:gd name="T2" fmla="*/ 6 w 6"/>
                <a:gd name="T3" fmla="*/ 34 h 6"/>
                <a:gd name="T4" fmla="*/ 6 w 6"/>
                <a:gd name="T5" fmla="*/ 0 h 6"/>
                <a:gd name="T6" fmla="*/ 0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p>
          </p:txBody>
        </p:sp>
        <p:sp>
          <p:nvSpPr>
            <p:cNvPr id="13683" name="Freeform 389"/>
            <p:cNvSpPr>
              <a:spLocks noChangeAspect="1"/>
            </p:cNvSpPr>
            <p:nvPr/>
          </p:nvSpPr>
          <p:spPr bwMode="auto">
            <a:xfrm>
              <a:off x="2613" y="1494"/>
              <a:ext cx="13" cy="13"/>
            </a:xfrm>
            <a:custGeom>
              <a:avLst/>
              <a:gdLst>
                <a:gd name="T0" fmla="*/ 17 w 12"/>
                <a:gd name="T1" fmla="*/ 0 h 12"/>
                <a:gd name="T2" fmla="*/ 0 w 12"/>
                <a:gd name="T3" fmla="*/ 17 h 12"/>
                <a:gd name="T4" fmla="*/ 0 w 12"/>
                <a:gd name="T5" fmla="*/ 28 h 12"/>
                <a:gd name="T6" fmla="*/ 28 w 12"/>
                <a:gd name="T7" fmla="*/ 28 h 12"/>
                <a:gd name="T8" fmla="*/ 28 w 12"/>
                <a:gd name="T9" fmla="*/ 28 h 12"/>
                <a:gd name="T10" fmla="*/ 1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3684" name="Freeform 390"/>
            <p:cNvSpPr>
              <a:spLocks noChangeAspect="1"/>
            </p:cNvSpPr>
            <p:nvPr/>
          </p:nvSpPr>
          <p:spPr bwMode="auto">
            <a:xfrm>
              <a:off x="2941" y="1521"/>
              <a:ext cx="71" cy="80"/>
            </a:xfrm>
            <a:custGeom>
              <a:avLst/>
              <a:gdLst>
                <a:gd name="T0" fmla="*/ 12 w 71"/>
                <a:gd name="T1" fmla="*/ 0 h 71"/>
                <a:gd name="T2" fmla="*/ 0 w 71"/>
                <a:gd name="T3" fmla="*/ 47 h 71"/>
                <a:gd name="T4" fmla="*/ 0 w 71"/>
                <a:gd name="T5" fmla="*/ 47 h 71"/>
                <a:gd name="T6" fmla="*/ 12 w 71"/>
                <a:gd name="T7" fmla="*/ 88 h 71"/>
                <a:gd name="T8" fmla="*/ 23 w 71"/>
                <a:gd name="T9" fmla="*/ 134 h 71"/>
                <a:gd name="T10" fmla="*/ 35 w 71"/>
                <a:gd name="T11" fmla="*/ 240 h 71"/>
                <a:gd name="T12" fmla="*/ 47 w 71"/>
                <a:gd name="T13" fmla="*/ 240 h 71"/>
                <a:gd name="T14" fmla="*/ 59 w 71"/>
                <a:gd name="T15" fmla="*/ 261 h 71"/>
                <a:gd name="T16" fmla="*/ 53 w 71"/>
                <a:gd name="T17" fmla="*/ 216 h 71"/>
                <a:gd name="T18" fmla="*/ 71 w 71"/>
                <a:gd name="T19" fmla="*/ 180 h 71"/>
                <a:gd name="T20" fmla="*/ 59 w 71"/>
                <a:gd name="T21" fmla="*/ 134 h 71"/>
                <a:gd name="T22" fmla="*/ 29 w 71"/>
                <a:gd name="T23" fmla="*/ 68 h 71"/>
                <a:gd name="T24" fmla="*/ 17 w 71"/>
                <a:gd name="T25" fmla="*/ 23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3685" name="Freeform 391"/>
            <p:cNvSpPr>
              <a:spLocks noChangeAspect="1"/>
            </p:cNvSpPr>
            <p:nvPr/>
          </p:nvSpPr>
          <p:spPr bwMode="auto">
            <a:xfrm>
              <a:off x="2594" y="1069"/>
              <a:ext cx="328" cy="256"/>
            </a:xfrm>
            <a:custGeom>
              <a:avLst/>
              <a:gdLst>
                <a:gd name="T0" fmla="*/ 218 w 323"/>
                <a:gd name="T1" fmla="*/ 112 h 227"/>
                <a:gd name="T2" fmla="*/ 212 w 323"/>
                <a:gd name="T3" fmla="*/ 88 h 227"/>
                <a:gd name="T4" fmla="*/ 212 w 323"/>
                <a:gd name="T5" fmla="*/ 112 h 227"/>
                <a:gd name="T6" fmla="*/ 193 w 323"/>
                <a:gd name="T7" fmla="*/ 112 h 227"/>
                <a:gd name="T8" fmla="*/ 184 w 323"/>
                <a:gd name="T9" fmla="*/ 159 h 227"/>
                <a:gd name="T10" fmla="*/ 184 w 323"/>
                <a:gd name="T11" fmla="*/ 180 h 227"/>
                <a:gd name="T12" fmla="*/ 166 w 323"/>
                <a:gd name="T13" fmla="*/ 180 h 227"/>
                <a:gd name="T14" fmla="*/ 153 w 323"/>
                <a:gd name="T15" fmla="*/ 180 h 227"/>
                <a:gd name="T16" fmla="*/ 153 w 323"/>
                <a:gd name="T17" fmla="*/ 228 h 227"/>
                <a:gd name="T18" fmla="*/ 147 w 323"/>
                <a:gd name="T19" fmla="*/ 228 h 227"/>
                <a:gd name="T20" fmla="*/ 141 w 323"/>
                <a:gd name="T21" fmla="*/ 246 h 227"/>
                <a:gd name="T22" fmla="*/ 129 w 323"/>
                <a:gd name="T23" fmla="*/ 291 h 227"/>
                <a:gd name="T24" fmla="*/ 135 w 323"/>
                <a:gd name="T25" fmla="*/ 316 h 227"/>
                <a:gd name="T26" fmla="*/ 123 w 323"/>
                <a:gd name="T27" fmla="*/ 360 h 227"/>
                <a:gd name="T28" fmla="*/ 94 w 323"/>
                <a:gd name="T29" fmla="*/ 385 h 227"/>
                <a:gd name="T30" fmla="*/ 103 w 323"/>
                <a:gd name="T31" fmla="*/ 401 h 227"/>
                <a:gd name="T32" fmla="*/ 76 w 323"/>
                <a:gd name="T33" fmla="*/ 447 h 227"/>
                <a:gd name="T34" fmla="*/ 88 w 323"/>
                <a:gd name="T35" fmla="*/ 447 h 227"/>
                <a:gd name="T36" fmla="*/ 82 w 323"/>
                <a:gd name="T37" fmla="*/ 492 h 227"/>
                <a:gd name="T38" fmla="*/ 64 w 323"/>
                <a:gd name="T39" fmla="*/ 492 h 227"/>
                <a:gd name="T40" fmla="*/ 58 w 323"/>
                <a:gd name="T41" fmla="*/ 515 h 227"/>
                <a:gd name="T42" fmla="*/ 30 w 323"/>
                <a:gd name="T43" fmla="*/ 515 h 227"/>
                <a:gd name="T44" fmla="*/ 30 w 323"/>
                <a:gd name="T45" fmla="*/ 537 h 227"/>
                <a:gd name="T46" fmla="*/ 30 w 323"/>
                <a:gd name="T47" fmla="*/ 558 h 227"/>
                <a:gd name="T48" fmla="*/ 12 w 323"/>
                <a:gd name="T49" fmla="*/ 558 h 227"/>
                <a:gd name="T50" fmla="*/ 0 w 323"/>
                <a:gd name="T51" fmla="*/ 581 h 227"/>
                <a:gd name="T52" fmla="*/ 0 w 323"/>
                <a:gd name="T53" fmla="*/ 606 h 227"/>
                <a:gd name="T54" fmla="*/ 6 w 323"/>
                <a:gd name="T55" fmla="*/ 626 h 227"/>
                <a:gd name="T56" fmla="*/ 30 w 323"/>
                <a:gd name="T57" fmla="*/ 626 h 227"/>
                <a:gd name="T58" fmla="*/ 30 w 323"/>
                <a:gd name="T59" fmla="*/ 648 h 227"/>
                <a:gd name="T60" fmla="*/ 6 w 323"/>
                <a:gd name="T61" fmla="*/ 673 h 227"/>
                <a:gd name="T62" fmla="*/ 12 w 323"/>
                <a:gd name="T63" fmla="*/ 673 h 227"/>
                <a:gd name="T64" fmla="*/ 12 w 323"/>
                <a:gd name="T65" fmla="*/ 696 h 227"/>
                <a:gd name="T66" fmla="*/ 24 w 323"/>
                <a:gd name="T67" fmla="*/ 696 h 227"/>
                <a:gd name="T68" fmla="*/ 12 w 323"/>
                <a:gd name="T69" fmla="*/ 739 h 227"/>
                <a:gd name="T70" fmla="*/ 6 w 323"/>
                <a:gd name="T71" fmla="*/ 760 h 227"/>
                <a:gd name="T72" fmla="*/ 18 w 323"/>
                <a:gd name="T73" fmla="*/ 760 h 227"/>
                <a:gd name="T74" fmla="*/ 12 w 323"/>
                <a:gd name="T75" fmla="*/ 828 h 227"/>
                <a:gd name="T76" fmla="*/ 76 w 323"/>
                <a:gd name="T77" fmla="*/ 785 h 227"/>
                <a:gd name="T78" fmla="*/ 94 w 323"/>
                <a:gd name="T79" fmla="*/ 739 h 227"/>
                <a:gd name="T80" fmla="*/ 123 w 323"/>
                <a:gd name="T81" fmla="*/ 713 h 227"/>
                <a:gd name="T82" fmla="*/ 129 w 323"/>
                <a:gd name="T83" fmla="*/ 626 h 227"/>
                <a:gd name="T84" fmla="*/ 115 w 323"/>
                <a:gd name="T85" fmla="*/ 469 h 227"/>
                <a:gd name="T86" fmla="*/ 135 w 323"/>
                <a:gd name="T87" fmla="*/ 401 h 227"/>
                <a:gd name="T88" fmla="*/ 159 w 323"/>
                <a:gd name="T89" fmla="*/ 291 h 227"/>
                <a:gd name="T90" fmla="*/ 200 w 323"/>
                <a:gd name="T91" fmla="*/ 180 h 227"/>
                <a:gd name="T92" fmla="*/ 218 w 323"/>
                <a:gd name="T93" fmla="*/ 112 h 227"/>
                <a:gd name="T94" fmla="*/ 255 w 323"/>
                <a:gd name="T95" fmla="*/ 139 h 227"/>
                <a:gd name="T96" fmla="*/ 303 w 323"/>
                <a:gd name="T97" fmla="*/ 139 h 227"/>
                <a:gd name="T98" fmla="*/ 354 w 323"/>
                <a:gd name="T99" fmla="*/ 88 h 227"/>
                <a:gd name="T100" fmla="*/ 382 w 323"/>
                <a:gd name="T101" fmla="*/ 88 h 227"/>
                <a:gd name="T102" fmla="*/ 360 w 323"/>
                <a:gd name="T103" fmla="*/ 68 h 227"/>
                <a:gd name="T104" fmla="*/ 368 w 323"/>
                <a:gd name="T105" fmla="*/ 23 h 227"/>
                <a:gd name="T106" fmla="*/ 341 w 323"/>
                <a:gd name="T107" fmla="*/ 47 h 227"/>
                <a:gd name="T108" fmla="*/ 333 w 323"/>
                <a:gd name="T109" fmla="*/ 23 h 227"/>
                <a:gd name="T110" fmla="*/ 311 w 323"/>
                <a:gd name="T111" fmla="*/ 47 h 227"/>
                <a:gd name="T112" fmla="*/ 296 w 323"/>
                <a:gd name="T113" fmla="*/ 23 h 227"/>
                <a:gd name="T114" fmla="*/ 283 w 323"/>
                <a:gd name="T115" fmla="*/ 23 h 227"/>
                <a:gd name="T116" fmla="*/ 255 w 323"/>
                <a:gd name="T117" fmla="*/ 47 h 227"/>
                <a:gd name="T118" fmla="*/ 247 w 323"/>
                <a:gd name="T119" fmla="*/ 68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415A6B"/>
            </a:solidFill>
            <a:ln w="9525">
              <a:solidFill>
                <a:srgbClr val="000000"/>
              </a:solidFill>
              <a:prstDash val="solid"/>
              <a:round/>
              <a:headEnd/>
              <a:tailEnd/>
            </a:ln>
          </p:spPr>
          <p:txBody>
            <a:bodyPr/>
            <a:lstStyle/>
            <a:p>
              <a:endParaRPr lang="en-US"/>
            </a:p>
          </p:txBody>
        </p:sp>
        <p:sp>
          <p:nvSpPr>
            <p:cNvPr id="13686" name="Freeform 392"/>
            <p:cNvSpPr>
              <a:spLocks noChangeAspect="1"/>
            </p:cNvSpPr>
            <p:nvPr/>
          </p:nvSpPr>
          <p:spPr bwMode="auto">
            <a:xfrm>
              <a:off x="2648" y="914"/>
              <a:ext cx="122" cy="54"/>
            </a:xfrm>
            <a:custGeom>
              <a:avLst/>
              <a:gdLst>
                <a:gd name="T0" fmla="*/ 24 w 120"/>
                <a:gd name="T1" fmla="*/ 23 h 48"/>
                <a:gd name="T2" fmla="*/ 12 w 120"/>
                <a:gd name="T3" fmla="*/ 23 h 48"/>
                <a:gd name="T4" fmla="*/ 0 w 120"/>
                <a:gd name="T5" fmla="*/ 23 h 48"/>
                <a:gd name="T6" fmla="*/ 0 w 120"/>
                <a:gd name="T7" fmla="*/ 47 h 48"/>
                <a:gd name="T8" fmla="*/ 12 w 120"/>
                <a:gd name="T9" fmla="*/ 47 h 48"/>
                <a:gd name="T10" fmla="*/ 12 w 120"/>
                <a:gd name="T11" fmla="*/ 47 h 48"/>
                <a:gd name="T12" fmla="*/ 6 w 120"/>
                <a:gd name="T13" fmla="*/ 68 h 48"/>
                <a:gd name="T14" fmla="*/ 18 w 120"/>
                <a:gd name="T15" fmla="*/ 88 h 48"/>
                <a:gd name="T16" fmla="*/ 41 w 120"/>
                <a:gd name="T17" fmla="*/ 88 h 48"/>
                <a:gd name="T18" fmla="*/ 47 w 120"/>
                <a:gd name="T19" fmla="*/ 88 h 48"/>
                <a:gd name="T20" fmla="*/ 59 w 120"/>
                <a:gd name="T21" fmla="*/ 68 h 48"/>
                <a:gd name="T22" fmla="*/ 59 w 120"/>
                <a:gd name="T23" fmla="*/ 88 h 48"/>
                <a:gd name="T24" fmla="*/ 71 w 120"/>
                <a:gd name="T25" fmla="*/ 68 h 48"/>
                <a:gd name="T26" fmla="*/ 77 w 120"/>
                <a:gd name="T27" fmla="*/ 88 h 48"/>
                <a:gd name="T28" fmla="*/ 47 w 120"/>
                <a:gd name="T29" fmla="*/ 111 h 48"/>
                <a:gd name="T30" fmla="*/ 41 w 120"/>
                <a:gd name="T31" fmla="*/ 111 h 48"/>
                <a:gd name="T32" fmla="*/ 77 w 120"/>
                <a:gd name="T33" fmla="*/ 111 h 48"/>
                <a:gd name="T34" fmla="*/ 65 w 120"/>
                <a:gd name="T35" fmla="*/ 133 h 48"/>
                <a:gd name="T36" fmla="*/ 71 w 120"/>
                <a:gd name="T37" fmla="*/ 133 h 48"/>
                <a:gd name="T38" fmla="*/ 47 w 120"/>
                <a:gd name="T39" fmla="*/ 133 h 48"/>
                <a:gd name="T40" fmla="*/ 71 w 120"/>
                <a:gd name="T41" fmla="*/ 158 h 48"/>
                <a:gd name="T42" fmla="*/ 83 w 120"/>
                <a:gd name="T43" fmla="*/ 179 h 48"/>
                <a:gd name="T44" fmla="*/ 83 w 120"/>
                <a:gd name="T45" fmla="*/ 179 h 48"/>
                <a:gd name="T46" fmla="*/ 100 w 120"/>
                <a:gd name="T47" fmla="*/ 133 h 48"/>
                <a:gd name="T48" fmla="*/ 112 w 120"/>
                <a:gd name="T49" fmla="*/ 111 h 48"/>
                <a:gd name="T50" fmla="*/ 112 w 120"/>
                <a:gd name="T51" fmla="*/ 88 h 48"/>
                <a:gd name="T52" fmla="*/ 142 w 120"/>
                <a:gd name="T53" fmla="*/ 68 h 48"/>
                <a:gd name="T54" fmla="*/ 112 w 120"/>
                <a:gd name="T55" fmla="*/ 47 h 48"/>
                <a:gd name="T56" fmla="*/ 100 w 120"/>
                <a:gd name="T57" fmla="*/ 23 h 48"/>
                <a:gd name="T58" fmla="*/ 89 w 120"/>
                <a:gd name="T59" fmla="*/ 23 h 48"/>
                <a:gd name="T60" fmla="*/ 83 w 120"/>
                <a:gd name="T61" fmla="*/ 23 h 48"/>
                <a:gd name="T62" fmla="*/ 71 w 120"/>
                <a:gd name="T63" fmla="*/ 0 h 48"/>
                <a:gd name="T64" fmla="*/ 71 w 120"/>
                <a:gd name="T65" fmla="*/ 68 h 48"/>
                <a:gd name="T66" fmla="*/ 53 w 120"/>
                <a:gd name="T67" fmla="*/ 23 h 48"/>
                <a:gd name="T68" fmla="*/ 41 w 120"/>
                <a:gd name="T69" fmla="*/ 23 h 48"/>
                <a:gd name="T70" fmla="*/ 24 w 120"/>
                <a:gd name="T71" fmla="*/ 23 h 48"/>
                <a:gd name="T72" fmla="*/ 24 w 120"/>
                <a:gd name="T73" fmla="*/ 23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415A6B"/>
            </a:solidFill>
            <a:ln w="9525">
              <a:solidFill>
                <a:srgbClr val="000000"/>
              </a:solidFill>
              <a:prstDash val="solid"/>
              <a:round/>
              <a:headEnd/>
              <a:tailEnd/>
            </a:ln>
          </p:spPr>
          <p:txBody>
            <a:bodyPr/>
            <a:lstStyle/>
            <a:p>
              <a:endParaRPr lang="en-US"/>
            </a:p>
          </p:txBody>
        </p:sp>
        <p:sp>
          <p:nvSpPr>
            <p:cNvPr id="13687" name="Freeform 393"/>
            <p:cNvSpPr>
              <a:spLocks noChangeAspect="1"/>
            </p:cNvSpPr>
            <p:nvPr/>
          </p:nvSpPr>
          <p:spPr bwMode="auto">
            <a:xfrm>
              <a:off x="2728" y="907"/>
              <a:ext cx="97" cy="20"/>
            </a:xfrm>
            <a:custGeom>
              <a:avLst/>
              <a:gdLst>
                <a:gd name="T0" fmla="*/ 42 w 96"/>
                <a:gd name="T1" fmla="*/ 20 h 18"/>
                <a:gd name="T2" fmla="*/ 18 w 96"/>
                <a:gd name="T3" fmla="*/ 0 h 18"/>
                <a:gd name="T4" fmla="*/ 6 w 96"/>
                <a:gd name="T5" fmla="*/ 20 h 18"/>
                <a:gd name="T6" fmla="*/ 0 w 96"/>
                <a:gd name="T7" fmla="*/ 20 h 18"/>
                <a:gd name="T8" fmla="*/ 0 w 96"/>
                <a:gd name="T9" fmla="*/ 20 h 18"/>
                <a:gd name="T10" fmla="*/ 42 w 96"/>
                <a:gd name="T11" fmla="*/ 37 h 18"/>
                <a:gd name="T12" fmla="*/ 18 w 96"/>
                <a:gd name="T13" fmla="*/ 37 h 18"/>
                <a:gd name="T14" fmla="*/ 59 w 96"/>
                <a:gd name="T15" fmla="*/ 57 h 18"/>
                <a:gd name="T16" fmla="*/ 95 w 96"/>
                <a:gd name="T17" fmla="*/ 37 h 18"/>
                <a:gd name="T18" fmla="*/ 107 w 96"/>
                <a:gd name="T19" fmla="*/ 20 h 18"/>
                <a:gd name="T20" fmla="*/ 101 w 96"/>
                <a:gd name="T21" fmla="*/ 20 h 18"/>
                <a:gd name="T22" fmla="*/ 71 w 96"/>
                <a:gd name="T23" fmla="*/ 0 h 18"/>
                <a:gd name="T24" fmla="*/ 65 w 96"/>
                <a:gd name="T25" fmla="*/ 0 h 18"/>
                <a:gd name="T26" fmla="*/ 59 w 96"/>
                <a:gd name="T27" fmla="*/ 0 h 18"/>
                <a:gd name="T28" fmla="*/ 42 w 96"/>
                <a:gd name="T29" fmla="*/ 0 h 18"/>
                <a:gd name="T30" fmla="*/ 42 w 96"/>
                <a:gd name="T31" fmla="*/ 20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415A6B"/>
            </a:solidFill>
            <a:ln w="9525">
              <a:solidFill>
                <a:srgbClr val="000000"/>
              </a:solidFill>
              <a:prstDash val="solid"/>
              <a:round/>
              <a:headEnd/>
              <a:tailEnd/>
            </a:ln>
          </p:spPr>
          <p:txBody>
            <a:bodyPr/>
            <a:lstStyle/>
            <a:p>
              <a:endParaRPr lang="en-US"/>
            </a:p>
          </p:txBody>
        </p:sp>
        <p:sp>
          <p:nvSpPr>
            <p:cNvPr id="13688" name="Freeform 394"/>
            <p:cNvSpPr>
              <a:spLocks noChangeAspect="1"/>
            </p:cNvSpPr>
            <p:nvPr/>
          </p:nvSpPr>
          <p:spPr bwMode="auto">
            <a:xfrm>
              <a:off x="2764" y="947"/>
              <a:ext cx="49" cy="7"/>
            </a:xfrm>
            <a:custGeom>
              <a:avLst/>
              <a:gdLst>
                <a:gd name="T0" fmla="*/ 47 w 48"/>
                <a:gd name="T1" fmla="*/ 34 h 6"/>
                <a:gd name="T2" fmla="*/ 18 w 48"/>
                <a:gd name="T3" fmla="*/ 34 h 6"/>
                <a:gd name="T4" fmla="*/ 6 w 48"/>
                <a:gd name="T5" fmla="*/ 34 h 6"/>
                <a:gd name="T6" fmla="*/ 6 w 48"/>
                <a:gd name="T7" fmla="*/ 0 h 6"/>
                <a:gd name="T8" fmla="*/ 0 w 48"/>
                <a:gd name="T9" fmla="*/ 0 h 6"/>
                <a:gd name="T10" fmla="*/ 41 w 48"/>
                <a:gd name="T11" fmla="*/ 0 h 6"/>
                <a:gd name="T12" fmla="*/ 59 w 48"/>
                <a:gd name="T13" fmla="*/ 0 h 6"/>
                <a:gd name="T14" fmla="*/ 47 w 48"/>
                <a:gd name="T15" fmla="*/ 34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415A6B"/>
            </a:solidFill>
            <a:ln w="9525">
              <a:solidFill>
                <a:srgbClr val="000000"/>
              </a:solidFill>
              <a:prstDash val="solid"/>
              <a:round/>
              <a:headEnd/>
              <a:tailEnd/>
            </a:ln>
          </p:spPr>
          <p:txBody>
            <a:bodyPr/>
            <a:lstStyle/>
            <a:p>
              <a:endParaRPr lang="en-US"/>
            </a:p>
          </p:txBody>
        </p:sp>
        <p:sp>
          <p:nvSpPr>
            <p:cNvPr id="13689" name="Freeform 395"/>
            <p:cNvSpPr>
              <a:spLocks noChangeAspect="1"/>
            </p:cNvSpPr>
            <p:nvPr/>
          </p:nvSpPr>
          <p:spPr bwMode="auto">
            <a:xfrm>
              <a:off x="2722" y="1110"/>
              <a:ext cx="19" cy="6"/>
            </a:xfrm>
            <a:custGeom>
              <a:avLst/>
              <a:gdLst>
                <a:gd name="T0" fmla="*/ 23 w 18"/>
                <a:gd name="T1" fmla="*/ 0 h 6"/>
                <a:gd name="T2" fmla="*/ 6 w 18"/>
                <a:gd name="T3" fmla="*/ 6 h 6"/>
                <a:gd name="T4" fmla="*/ 0 w 18"/>
                <a:gd name="T5" fmla="*/ 6 h 6"/>
                <a:gd name="T6" fmla="*/ 6 w 18"/>
                <a:gd name="T7" fmla="*/ 6 h 6"/>
                <a:gd name="T8" fmla="*/ 23 w 18"/>
                <a:gd name="T9" fmla="*/ 6 h 6"/>
                <a:gd name="T10" fmla="*/ 31 w 18"/>
                <a:gd name="T11" fmla="*/ 0 h 6"/>
                <a:gd name="T12" fmla="*/ 23 w 18"/>
                <a:gd name="T13" fmla="*/ 6 h 6"/>
                <a:gd name="T14" fmla="*/ 23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3690" name="Freeform 396"/>
            <p:cNvSpPr>
              <a:spLocks noChangeAspect="1"/>
            </p:cNvSpPr>
            <p:nvPr/>
          </p:nvSpPr>
          <p:spPr bwMode="auto">
            <a:xfrm>
              <a:off x="2789" y="1089"/>
              <a:ext cx="175" cy="195"/>
            </a:xfrm>
            <a:custGeom>
              <a:avLst/>
              <a:gdLst>
                <a:gd name="T0" fmla="*/ 166 w 173"/>
                <a:gd name="T1" fmla="*/ 353 h 173"/>
                <a:gd name="T2" fmla="*/ 160 w 173"/>
                <a:gd name="T3" fmla="*/ 329 h 173"/>
                <a:gd name="T4" fmla="*/ 160 w 173"/>
                <a:gd name="T5" fmla="*/ 269 h 173"/>
                <a:gd name="T6" fmla="*/ 132 w 173"/>
                <a:gd name="T7" fmla="*/ 203 h 173"/>
                <a:gd name="T8" fmla="*/ 154 w 173"/>
                <a:gd name="T9" fmla="*/ 158 h 173"/>
                <a:gd name="T10" fmla="*/ 119 w 173"/>
                <a:gd name="T11" fmla="*/ 112 h 173"/>
                <a:gd name="T12" fmla="*/ 119 w 173"/>
                <a:gd name="T13" fmla="*/ 68 h 173"/>
                <a:gd name="T14" fmla="*/ 119 w 173"/>
                <a:gd name="T15" fmla="*/ 47 h 173"/>
                <a:gd name="T16" fmla="*/ 119 w 173"/>
                <a:gd name="T17" fmla="*/ 23 h 173"/>
                <a:gd name="T18" fmla="*/ 101 w 173"/>
                <a:gd name="T19" fmla="*/ 0 h 173"/>
                <a:gd name="T20" fmla="*/ 83 w 173"/>
                <a:gd name="T21" fmla="*/ 23 h 173"/>
                <a:gd name="T22" fmla="*/ 77 w 173"/>
                <a:gd name="T23" fmla="*/ 68 h 173"/>
                <a:gd name="T24" fmla="*/ 71 w 173"/>
                <a:gd name="T25" fmla="*/ 88 h 173"/>
                <a:gd name="T26" fmla="*/ 42 w 173"/>
                <a:gd name="T27" fmla="*/ 88 h 173"/>
                <a:gd name="T28" fmla="*/ 24 w 173"/>
                <a:gd name="T29" fmla="*/ 68 h 173"/>
                <a:gd name="T30" fmla="*/ 12 w 173"/>
                <a:gd name="T31" fmla="*/ 47 h 173"/>
                <a:gd name="T32" fmla="*/ 0 w 173"/>
                <a:gd name="T33" fmla="*/ 47 h 173"/>
                <a:gd name="T34" fmla="*/ 42 w 173"/>
                <a:gd name="T35" fmla="*/ 112 h 173"/>
                <a:gd name="T36" fmla="*/ 65 w 173"/>
                <a:gd name="T37" fmla="*/ 203 h 173"/>
                <a:gd name="T38" fmla="*/ 71 w 173"/>
                <a:gd name="T39" fmla="*/ 269 h 173"/>
                <a:gd name="T40" fmla="*/ 77 w 173"/>
                <a:gd name="T41" fmla="*/ 243 h 173"/>
                <a:gd name="T42" fmla="*/ 83 w 173"/>
                <a:gd name="T43" fmla="*/ 269 h 173"/>
                <a:gd name="T44" fmla="*/ 89 w 173"/>
                <a:gd name="T45" fmla="*/ 313 h 173"/>
                <a:gd name="T46" fmla="*/ 65 w 173"/>
                <a:gd name="T47" fmla="*/ 375 h 173"/>
                <a:gd name="T48" fmla="*/ 42 w 173"/>
                <a:gd name="T49" fmla="*/ 418 h 173"/>
                <a:gd name="T50" fmla="*/ 30 w 173"/>
                <a:gd name="T51" fmla="*/ 442 h 173"/>
                <a:gd name="T52" fmla="*/ 36 w 173"/>
                <a:gd name="T53" fmla="*/ 511 h 173"/>
                <a:gd name="T54" fmla="*/ 36 w 173"/>
                <a:gd name="T55" fmla="*/ 599 h 173"/>
                <a:gd name="T56" fmla="*/ 65 w 173"/>
                <a:gd name="T57" fmla="*/ 621 h 173"/>
                <a:gd name="T58" fmla="*/ 65 w 173"/>
                <a:gd name="T59" fmla="*/ 621 h 173"/>
                <a:gd name="T60" fmla="*/ 71 w 173"/>
                <a:gd name="T61" fmla="*/ 621 h 173"/>
                <a:gd name="T62" fmla="*/ 77 w 173"/>
                <a:gd name="T63" fmla="*/ 647 h 173"/>
                <a:gd name="T64" fmla="*/ 83 w 173"/>
                <a:gd name="T65" fmla="*/ 647 h 173"/>
                <a:gd name="T66" fmla="*/ 113 w 173"/>
                <a:gd name="T67" fmla="*/ 621 h 173"/>
                <a:gd name="T68" fmla="*/ 125 w 173"/>
                <a:gd name="T69" fmla="*/ 599 h 173"/>
                <a:gd name="T70" fmla="*/ 154 w 173"/>
                <a:gd name="T71" fmla="*/ 599 h 173"/>
                <a:gd name="T72" fmla="*/ 160 w 173"/>
                <a:gd name="T73" fmla="*/ 578 h 173"/>
                <a:gd name="T74" fmla="*/ 172 w 173"/>
                <a:gd name="T75" fmla="*/ 531 h 173"/>
                <a:gd name="T76" fmla="*/ 184 w 173"/>
                <a:gd name="T77" fmla="*/ 489 h 173"/>
                <a:gd name="T78" fmla="*/ 195 w 173"/>
                <a:gd name="T79" fmla="*/ 442 h 173"/>
                <a:gd name="T80" fmla="*/ 166 w 173"/>
                <a:gd name="T81" fmla="*/ 398 h 173"/>
                <a:gd name="T82" fmla="*/ 172 w 173"/>
                <a:gd name="T83" fmla="*/ 375 h 173"/>
                <a:gd name="T84" fmla="*/ 166 w 173"/>
                <a:gd name="T85" fmla="*/ 353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415A6B"/>
            </a:solidFill>
            <a:ln w="9525">
              <a:solidFill>
                <a:srgbClr val="000000"/>
              </a:solidFill>
              <a:prstDash val="solid"/>
              <a:round/>
              <a:headEnd/>
              <a:tailEnd/>
            </a:ln>
          </p:spPr>
          <p:txBody>
            <a:bodyPr/>
            <a:lstStyle/>
            <a:p>
              <a:endParaRPr lang="en-US"/>
            </a:p>
          </p:txBody>
        </p:sp>
        <p:sp>
          <p:nvSpPr>
            <p:cNvPr id="13691" name="Rectangle 397"/>
            <p:cNvSpPr>
              <a:spLocks noChangeAspect="1"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692" name="Freeform 398"/>
            <p:cNvSpPr>
              <a:spLocks noChangeAspect="1"/>
            </p:cNvSpPr>
            <p:nvPr/>
          </p:nvSpPr>
          <p:spPr bwMode="auto">
            <a:xfrm>
              <a:off x="2673" y="1521"/>
              <a:ext cx="122" cy="54"/>
            </a:xfrm>
            <a:custGeom>
              <a:avLst/>
              <a:gdLst>
                <a:gd name="T0" fmla="*/ 53 w 120"/>
                <a:gd name="T1" fmla="*/ 133 h 48"/>
                <a:gd name="T2" fmla="*/ 24 w 120"/>
                <a:gd name="T3" fmla="*/ 158 h 48"/>
                <a:gd name="T4" fmla="*/ 18 w 120"/>
                <a:gd name="T5" fmla="*/ 158 h 48"/>
                <a:gd name="T6" fmla="*/ 6 w 120"/>
                <a:gd name="T7" fmla="*/ 133 h 48"/>
                <a:gd name="T8" fmla="*/ 0 w 120"/>
                <a:gd name="T9" fmla="*/ 133 h 48"/>
                <a:gd name="T10" fmla="*/ 0 w 120"/>
                <a:gd name="T11" fmla="*/ 133 h 48"/>
                <a:gd name="T12" fmla="*/ 0 w 120"/>
                <a:gd name="T13" fmla="*/ 111 h 48"/>
                <a:gd name="T14" fmla="*/ 0 w 120"/>
                <a:gd name="T15" fmla="*/ 88 h 48"/>
                <a:gd name="T16" fmla="*/ 12 w 120"/>
                <a:gd name="T17" fmla="*/ 111 h 48"/>
                <a:gd name="T18" fmla="*/ 18 w 120"/>
                <a:gd name="T19" fmla="*/ 111 h 48"/>
                <a:gd name="T20" fmla="*/ 18 w 120"/>
                <a:gd name="T21" fmla="*/ 88 h 48"/>
                <a:gd name="T22" fmla="*/ 47 w 120"/>
                <a:gd name="T23" fmla="*/ 88 h 48"/>
                <a:gd name="T24" fmla="*/ 65 w 120"/>
                <a:gd name="T25" fmla="*/ 88 h 48"/>
                <a:gd name="T26" fmla="*/ 65 w 120"/>
                <a:gd name="T27" fmla="*/ 88 h 48"/>
                <a:gd name="T28" fmla="*/ 65 w 120"/>
                <a:gd name="T29" fmla="*/ 47 h 48"/>
                <a:gd name="T30" fmla="*/ 77 w 120"/>
                <a:gd name="T31" fmla="*/ 0 h 48"/>
                <a:gd name="T32" fmla="*/ 83 w 120"/>
                <a:gd name="T33" fmla="*/ 23 h 48"/>
                <a:gd name="T34" fmla="*/ 100 w 120"/>
                <a:gd name="T35" fmla="*/ 0 h 48"/>
                <a:gd name="T36" fmla="*/ 130 w 120"/>
                <a:gd name="T37" fmla="*/ 0 h 48"/>
                <a:gd name="T38" fmla="*/ 142 w 120"/>
                <a:gd name="T39" fmla="*/ 68 h 48"/>
                <a:gd name="T40" fmla="*/ 136 w 120"/>
                <a:gd name="T41" fmla="*/ 88 h 48"/>
                <a:gd name="T42" fmla="*/ 136 w 120"/>
                <a:gd name="T43" fmla="*/ 88 h 48"/>
                <a:gd name="T44" fmla="*/ 130 w 120"/>
                <a:gd name="T45" fmla="*/ 133 h 48"/>
                <a:gd name="T46" fmla="*/ 124 w 120"/>
                <a:gd name="T47" fmla="*/ 158 h 48"/>
                <a:gd name="T48" fmla="*/ 83 w 120"/>
                <a:gd name="T49" fmla="*/ 179 h 48"/>
                <a:gd name="T50" fmla="*/ 77 w 120"/>
                <a:gd name="T51" fmla="*/ 179 h 48"/>
                <a:gd name="T52" fmla="*/ 53 w 120"/>
                <a:gd name="T53" fmla="*/ 133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990033"/>
            </a:solidFill>
            <a:ln w="9525">
              <a:solidFill>
                <a:srgbClr val="000000"/>
              </a:solidFill>
              <a:prstDash val="solid"/>
              <a:round/>
              <a:headEnd/>
              <a:tailEnd/>
            </a:ln>
          </p:spPr>
          <p:txBody>
            <a:bodyPr/>
            <a:lstStyle/>
            <a:p>
              <a:endParaRPr lang="en-US"/>
            </a:p>
          </p:txBody>
        </p:sp>
        <p:sp>
          <p:nvSpPr>
            <p:cNvPr id="13693" name="Freeform 399"/>
            <p:cNvSpPr>
              <a:spLocks noChangeAspect="1"/>
            </p:cNvSpPr>
            <p:nvPr/>
          </p:nvSpPr>
          <p:spPr bwMode="auto">
            <a:xfrm>
              <a:off x="2777" y="1601"/>
              <a:ext cx="66" cy="61"/>
            </a:xfrm>
            <a:custGeom>
              <a:avLst/>
              <a:gdLst>
                <a:gd name="T0" fmla="*/ 60 w 66"/>
                <a:gd name="T1" fmla="*/ 23 h 54"/>
                <a:gd name="T2" fmla="*/ 60 w 66"/>
                <a:gd name="T3" fmla="*/ 23 h 54"/>
                <a:gd name="T4" fmla="*/ 54 w 66"/>
                <a:gd name="T5" fmla="*/ 47 h 54"/>
                <a:gd name="T6" fmla="*/ 54 w 66"/>
                <a:gd name="T7" fmla="*/ 47 h 54"/>
                <a:gd name="T8" fmla="*/ 54 w 66"/>
                <a:gd name="T9" fmla="*/ 68 h 54"/>
                <a:gd name="T10" fmla="*/ 60 w 66"/>
                <a:gd name="T11" fmla="*/ 68 h 54"/>
                <a:gd name="T12" fmla="*/ 66 w 66"/>
                <a:gd name="T13" fmla="*/ 89 h 54"/>
                <a:gd name="T14" fmla="*/ 60 w 66"/>
                <a:gd name="T15" fmla="*/ 89 h 54"/>
                <a:gd name="T16" fmla="*/ 60 w 66"/>
                <a:gd name="T17" fmla="*/ 114 h 54"/>
                <a:gd name="T18" fmla="*/ 60 w 66"/>
                <a:gd name="T19" fmla="*/ 114 h 54"/>
                <a:gd name="T20" fmla="*/ 54 w 66"/>
                <a:gd name="T21" fmla="*/ 140 h 54"/>
                <a:gd name="T22" fmla="*/ 60 w 66"/>
                <a:gd name="T23" fmla="*/ 140 h 54"/>
                <a:gd name="T24" fmla="*/ 54 w 66"/>
                <a:gd name="T25" fmla="*/ 159 h 54"/>
                <a:gd name="T26" fmla="*/ 54 w 66"/>
                <a:gd name="T27" fmla="*/ 140 h 54"/>
                <a:gd name="T28" fmla="*/ 48 w 66"/>
                <a:gd name="T29" fmla="*/ 159 h 54"/>
                <a:gd name="T30" fmla="*/ 48 w 66"/>
                <a:gd name="T31" fmla="*/ 159 h 54"/>
                <a:gd name="T32" fmla="*/ 48 w 66"/>
                <a:gd name="T33" fmla="*/ 183 h 54"/>
                <a:gd name="T34" fmla="*/ 48 w 66"/>
                <a:gd name="T35" fmla="*/ 207 h 54"/>
                <a:gd name="T36" fmla="*/ 42 w 66"/>
                <a:gd name="T37" fmla="*/ 183 h 54"/>
                <a:gd name="T38" fmla="*/ 36 w 66"/>
                <a:gd name="T39" fmla="*/ 183 h 54"/>
                <a:gd name="T40" fmla="*/ 36 w 66"/>
                <a:gd name="T41" fmla="*/ 159 h 54"/>
                <a:gd name="T42" fmla="*/ 36 w 66"/>
                <a:gd name="T43" fmla="*/ 159 h 54"/>
                <a:gd name="T44" fmla="*/ 30 w 66"/>
                <a:gd name="T45" fmla="*/ 140 h 54"/>
                <a:gd name="T46" fmla="*/ 24 w 66"/>
                <a:gd name="T47" fmla="*/ 140 h 54"/>
                <a:gd name="T48" fmla="*/ 24 w 66"/>
                <a:gd name="T49" fmla="*/ 114 h 54"/>
                <a:gd name="T50" fmla="*/ 12 w 66"/>
                <a:gd name="T51" fmla="*/ 68 h 54"/>
                <a:gd name="T52" fmla="*/ 12 w 66"/>
                <a:gd name="T53" fmla="*/ 68 h 54"/>
                <a:gd name="T54" fmla="*/ 6 w 66"/>
                <a:gd name="T55" fmla="*/ 68 h 54"/>
                <a:gd name="T56" fmla="*/ 6 w 66"/>
                <a:gd name="T57" fmla="*/ 47 h 54"/>
                <a:gd name="T58" fmla="*/ 0 w 66"/>
                <a:gd name="T59" fmla="*/ 23 h 54"/>
                <a:gd name="T60" fmla="*/ 0 w 66"/>
                <a:gd name="T61" fmla="*/ 0 h 54"/>
                <a:gd name="T62" fmla="*/ 6 w 66"/>
                <a:gd name="T63" fmla="*/ 0 h 54"/>
                <a:gd name="T64" fmla="*/ 6 w 66"/>
                <a:gd name="T65" fmla="*/ 23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23 h 54"/>
                <a:gd name="T86" fmla="*/ 54 w 66"/>
                <a:gd name="T87" fmla="*/ 23 h 54"/>
                <a:gd name="T88" fmla="*/ 60 w 66"/>
                <a:gd name="T89" fmla="*/ 23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990033"/>
            </a:solidFill>
            <a:ln w="9525">
              <a:solidFill>
                <a:srgbClr val="000000"/>
              </a:solidFill>
              <a:prstDash val="solid"/>
              <a:round/>
              <a:headEnd/>
              <a:tailEnd/>
            </a:ln>
          </p:spPr>
          <p:txBody>
            <a:bodyPr/>
            <a:lstStyle/>
            <a:p>
              <a:endParaRPr lang="en-US"/>
            </a:p>
          </p:txBody>
        </p:sp>
        <p:sp>
          <p:nvSpPr>
            <p:cNvPr id="13694" name="Freeform 400"/>
            <p:cNvSpPr>
              <a:spLocks noChangeAspect="1"/>
            </p:cNvSpPr>
            <p:nvPr/>
          </p:nvSpPr>
          <p:spPr bwMode="auto">
            <a:xfrm>
              <a:off x="2741" y="1568"/>
              <a:ext cx="95" cy="80"/>
            </a:xfrm>
            <a:custGeom>
              <a:avLst/>
              <a:gdLst>
                <a:gd name="T0" fmla="*/ 73 w 96"/>
                <a:gd name="T1" fmla="*/ 128 h 71"/>
                <a:gd name="T2" fmla="*/ 79 w 96"/>
                <a:gd name="T3" fmla="*/ 128 h 71"/>
                <a:gd name="T4" fmla="*/ 79 w 96"/>
                <a:gd name="T5" fmla="*/ 110 h 71"/>
                <a:gd name="T6" fmla="*/ 85 w 96"/>
                <a:gd name="T7" fmla="*/ 110 h 71"/>
                <a:gd name="T8" fmla="*/ 85 w 96"/>
                <a:gd name="T9" fmla="*/ 110 h 71"/>
                <a:gd name="T10" fmla="*/ 79 w 96"/>
                <a:gd name="T11" fmla="*/ 110 h 71"/>
                <a:gd name="T12" fmla="*/ 73 w 96"/>
                <a:gd name="T13" fmla="*/ 87 h 71"/>
                <a:gd name="T14" fmla="*/ 79 w 96"/>
                <a:gd name="T15" fmla="*/ 87 h 71"/>
                <a:gd name="T16" fmla="*/ 73 w 96"/>
                <a:gd name="T17" fmla="*/ 87 h 71"/>
                <a:gd name="T18" fmla="*/ 73 w 96"/>
                <a:gd name="T19" fmla="*/ 61 h 71"/>
                <a:gd name="T20" fmla="*/ 49 w 96"/>
                <a:gd name="T21" fmla="*/ 61 h 71"/>
                <a:gd name="T22" fmla="*/ 48 w 96"/>
                <a:gd name="T23" fmla="*/ 0 h 71"/>
                <a:gd name="T24" fmla="*/ 42 w 96"/>
                <a:gd name="T25" fmla="*/ 23 h 71"/>
                <a:gd name="T26" fmla="*/ 42 w 96"/>
                <a:gd name="T27" fmla="*/ 23 h 71"/>
                <a:gd name="T28" fmla="*/ 42 w 96"/>
                <a:gd name="T29" fmla="*/ 23 h 71"/>
                <a:gd name="T30" fmla="*/ 36 w 96"/>
                <a:gd name="T31" fmla="*/ 23 h 71"/>
                <a:gd name="T32" fmla="*/ 36 w 96"/>
                <a:gd name="T33" fmla="*/ 23 h 71"/>
                <a:gd name="T34" fmla="*/ 30 w 96"/>
                <a:gd name="T35" fmla="*/ 47 h 71"/>
                <a:gd name="T36" fmla="*/ 30 w 96"/>
                <a:gd name="T37" fmla="*/ 47 h 71"/>
                <a:gd name="T38" fmla="*/ 30 w 96"/>
                <a:gd name="T39" fmla="*/ 47 h 71"/>
                <a:gd name="T40" fmla="*/ 36 w 96"/>
                <a:gd name="T41" fmla="*/ 61 h 71"/>
                <a:gd name="T42" fmla="*/ 30 w 96"/>
                <a:gd name="T43" fmla="*/ 61 h 71"/>
                <a:gd name="T44" fmla="*/ 30 w 96"/>
                <a:gd name="T45" fmla="*/ 61 h 71"/>
                <a:gd name="T46" fmla="*/ 30 w 96"/>
                <a:gd name="T47" fmla="*/ 87 h 71"/>
                <a:gd name="T48" fmla="*/ 30 w 96"/>
                <a:gd name="T49" fmla="*/ 87 h 71"/>
                <a:gd name="T50" fmla="*/ 24 w 96"/>
                <a:gd name="T51" fmla="*/ 87 h 71"/>
                <a:gd name="T52" fmla="*/ 24 w 96"/>
                <a:gd name="T53" fmla="*/ 87 h 71"/>
                <a:gd name="T54" fmla="*/ 18 w 96"/>
                <a:gd name="T55" fmla="*/ 87 h 71"/>
                <a:gd name="T56" fmla="*/ 18 w 96"/>
                <a:gd name="T57" fmla="*/ 87 h 71"/>
                <a:gd name="T58" fmla="*/ 12 w 96"/>
                <a:gd name="T59" fmla="*/ 87 h 71"/>
                <a:gd name="T60" fmla="*/ 6 w 96"/>
                <a:gd name="T61" fmla="*/ 87 h 71"/>
                <a:gd name="T62" fmla="*/ 0 w 96"/>
                <a:gd name="T63" fmla="*/ 87 h 71"/>
                <a:gd name="T64" fmla="*/ 6 w 96"/>
                <a:gd name="T65" fmla="*/ 110 h 71"/>
                <a:gd name="T66" fmla="*/ 12 w 96"/>
                <a:gd name="T67" fmla="*/ 128 h 71"/>
                <a:gd name="T68" fmla="*/ 12 w 96"/>
                <a:gd name="T69" fmla="*/ 110 h 71"/>
                <a:gd name="T70" fmla="*/ 24 w 96"/>
                <a:gd name="T71" fmla="*/ 178 h 71"/>
                <a:gd name="T72" fmla="*/ 30 w 96"/>
                <a:gd name="T73" fmla="*/ 201 h 71"/>
                <a:gd name="T74" fmla="*/ 48 w 96"/>
                <a:gd name="T75" fmla="*/ 240 h 71"/>
                <a:gd name="T76" fmla="*/ 55 w 96"/>
                <a:gd name="T77" fmla="*/ 261 h 71"/>
                <a:gd name="T78" fmla="*/ 55 w 96"/>
                <a:gd name="T79" fmla="*/ 261 h 71"/>
                <a:gd name="T80" fmla="*/ 61 w 96"/>
                <a:gd name="T81" fmla="*/ 261 h 71"/>
                <a:gd name="T82" fmla="*/ 61 w 96"/>
                <a:gd name="T83" fmla="*/ 261 h 71"/>
                <a:gd name="T84" fmla="*/ 55 w 96"/>
                <a:gd name="T85" fmla="*/ 240 h 71"/>
                <a:gd name="T86" fmla="*/ 49 w 96"/>
                <a:gd name="T87" fmla="*/ 240 h 71"/>
                <a:gd name="T88" fmla="*/ 49 w 96"/>
                <a:gd name="T89" fmla="*/ 216 h 71"/>
                <a:gd name="T90" fmla="*/ 48 w 96"/>
                <a:gd name="T91" fmla="*/ 178 h 71"/>
                <a:gd name="T92" fmla="*/ 48 w 96"/>
                <a:gd name="T93" fmla="*/ 178 h 71"/>
                <a:gd name="T94" fmla="*/ 42 w 96"/>
                <a:gd name="T95" fmla="*/ 178 h 71"/>
                <a:gd name="T96" fmla="*/ 42 w 96"/>
                <a:gd name="T97" fmla="*/ 151 h 71"/>
                <a:gd name="T98" fmla="*/ 36 w 96"/>
                <a:gd name="T99" fmla="*/ 128 h 71"/>
                <a:gd name="T100" fmla="*/ 36 w 96"/>
                <a:gd name="T101" fmla="*/ 110 h 71"/>
                <a:gd name="T102" fmla="*/ 42 w 96"/>
                <a:gd name="T103" fmla="*/ 110 h 71"/>
                <a:gd name="T104" fmla="*/ 42 w 96"/>
                <a:gd name="T105" fmla="*/ 128 h 71"/>
                <a:gd name="T106" fmla="*/ 48 w 96"/>
                <a:gd name="T107" fmla="*/ 110 h 71"/>
                <a:gd name="T108" fmla="*/ 48 w 96"/>
                <a:gd name="T109" fmla="*/ 110 h 71"/>
                <a:gd name="T110" fmla="*/ 49 w 96"/>
                <a:gd name="T111" fmla="*/ 110 h 71"/>
                <a:gd name="T112" fmla="*/ 61 w 96"/>
                <a:gd name="T113" fmla="*/ 110 h 71"/>
                <a:gd name="T114" fmla="*/ 61 w 96"/>
                <a:gd name="T115" fmla="*/ 110 h 71"/>
                <a:gd name="T116" fmla="*/ 61 w 96"/>
                <a:gd name="T117" fmla="*/ 110 h 71"/>
                <a:gd name="T118" fmla="*/ 67 w 96"/>
                <a:gd name="T119" fmla="*/ 110 h 71"/>
                <a:gd name="T120" fmla="*/ 67 w 96"/>
                <a:gd name="T121" fmla="*/ 110 h 71"/>
                <a:gd name="T122" fmla="*/ 73 w 96"/>
                <a:gd name="T123" fmla="*/ 110 h 71"/>
                <a:gd name="T124" fmla="*/ 73 w 96"/>
                <a:gd name="T125" fmla="*/ 128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990033"/>
            </a:solidFill>
            <a:ln w="9525">
              <a:solidFill>
                <a:srgbClr val="000000"/>
              </a:solidFill>
              <a:prstDash val="solid"/>
              <a:round/>
              <a:headEnd/>
              <a:tailEnd/>
            </a:ln>
          </p:spPr>
          <p:txBody>
            <a:bodyPr/>
            <a:lstStyle/>
            <a:p>
              <a:endParaRPr lang="en-US"/>
            </a:p>
          </p:txBody>
        </p:sp>
        <p:sp>
          <p:nvSpPr>
            <p:cNvPr id="13695" name="Freeform 401"/>
            <p:cNvSpPr>
              <a:spLocks noChangeAspect="1"/>
            </p:cNvSpPr>
            <p:nvPr/>
          </p:nvSpPr>
          <p:spPr bwMode="auto">
            <a:xfrm>
              <a:off x="2800" y="1648"/>
              <a:ext cx="25" cy="14"/>
            </a:xfrm>
            <a:custGeom>
              <a:avLst/>
              <a:gdLst>
                <a:gd name="T0" fmla="*/ 35 w 24"/>
                <a:gd name="T1" fmla="*/ 65 h 12"/>
                <a:gd name="T2" fmla="*/ 35 w 24"/>
                <a:gd name="T3" fmla="*/ 65 h 12"/>
                <a:gd name="T4" fmla="*/ 29 w 24"/>
                <a:gd name="T5" fmla="*/ 34 h 12"/>
                <a:gd name="T6" fmla="*/ 23 w 24"/>
                <a:gd name="T7" fmla="*/ 34 h 12"/>
                <a:gd name="T8" fmla="*/ 23 w 24"/>
                <a:gd name="T9" fmla="*/ 0 h 12"/>
                <a:gd name="T10" fmla="*/ 6 w 24"/>
                <a:gd name="T11" fmla="*/ 34 h 12"/>
                <a:gd name="T12" fmla="*/ 0 w 24"/>
                <a:gd name="T13" fmla="*/ 0 h 12"/>
                <a:gd name="T14" fmla="*/ 35 w 24"/>
                <a:gd name="T15" fmla="*/ 6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p>
          </p:txBody>
        </p:sp>
        <p:sp>
          <p:nvSpPr>
            <p:cNvPr id="13696" name="Freeform 402"/>
            <p:cNvSpPr>
              <a:spLocks noChangeAspect="1"/>
            </p:cNvSpPr>
            <p:nvPr/>
          </p:nvSpPr>
          <p:spPr bwMode="auto">
            <a:xfrm>
              <a:off x="2449" y="1473"/>
              <a:ext cx="199" cy="189"/>
            </a:xfrm>
            <a:custGeom>
              <a:avLst/>
              <a:gdLst>
                <a:gd name="T0" fmla="*/ 219 w 197"/>
                <a:gd name="T1" fmla="*/ 558 h 167"/>
                <a:gd name="T2" fmla="*/ 213 w 197"/>
                <a:gd name="T3" fmla="*/ 558 h 167"/>
                <a:gd name="T4" fmla="*/ 213 w 197"/>
                <a:gd name="T5" fmla="*/ 558 h 167"/>
                <a:gd name="T6" fmla="*/ 178 w 197"/>
                <a:gd name="T7" fmla="*/ 581 h 167"/>
                <a:gd name="T8" fmla="*/ 172 w 197"/>
                <a:gd name="T9" fmla="*/ 581 h 167"/>
                <a:gd name="T10" fmla="*/ 137 w 197"/>
                <a:gd name="T11" fmla="*/ 603 h 167"/>
                <a:gd name="T12" fmla="*/ 113 w 197"/>
                <a:gd name="T13" fmla="*/ 651 h 167"/>
                <a:gd name="T14" fmla="*/ 107 w 197"/>
                <a:gd name="T15" fmla="*/ 651 h 167"/>
                <a:gd name="T16" fmla="*/ 48 w 197"/>
                <a:gd name="T17" fmla="*/ 581 h 167"/>
                <a:gd name="T18" fmla="*/ 65 w 197"/>
                <a:gd name="T19" fmla="*/ 488 h 167"/>
                <a:gd name="T20" fmla="*/ 77 w 197"/>
                <a:gd name="T21" fmla="*/ 444 h 167"/>
                <a:gd name="T22" fmla="*/ 71 w 197"/>
                <a:gd name="T23" fmla="*/ 372 h 167"/>
                <a:gd name="T24" fmla="*/ 42 w 197"/>
                <a:gd name="T25" fmla="*/ 306 h 167"/>
                <a:gd name="T26" fmla="*/ 36 w 197"/>
                <a:gd name="T27" fmla="*/ 283 h 167"/>
                <a:gd name="T28" fmla="*/ 12 w 197"/>
                <a:gd name="T29" fmla="*/ 234 h 167"/>
                <a:gd name="T30" fmla="*/ 6 w 197"/>
                <a:gd name="T31" fmla="*/ 211 h 167"/>
                <a:gd name="T32" fmla="*/ 0 w 197"/>
                <a:gd name="T33" fmla="*/ 211 h 167"/>
                <a:gd name="T34" fmla="*/ 30 w 197"/>
                <a:gd name="T35" fmla="*/ 186 h 167"/>
                <a:gd name="T36" fmla="*/ 48 w 197"/>
                <a:gd name="T37" fmla="*/ 114 h 167"/>
                <a:gd name="T38" fmla="*/ 65 w 197"/>
                <a:gd name="T39" fmla="*/ 114 h 167"/>
                <a:gd name="T40" fmla="*/ 89 w 197"/>
                <a:gd name="T41" fmla="*/ 114 h 167"/>
                <a:gd name="T42" fmla="*/ 113 w 197"/>
                <a:gd name="T43" fmla="*/ 23 h 167"/>
                <a:gd name="T44" fmla="*/ 131 w 197"/>
                <a:gd name="T45" fmla="*/ 23 h 167"/>
                <a:gd name="T46" fmla="*/ 162 w 197"/>
                <a:gd name="T47" fmla="*/ 69 h 167"/>
                <a:gd name="T48" fmla="*/ 184 w 197"/>
                <a:gd name="T49" fmla="*/ 114 h 167"/>
                <a:gd name="T50" fmla="*/ 196 w 197"/>
                <a:gd name="T51" fmla="*/ 114 h 167"/>
                <a:gd name="T52" fmla="*/ 219 w 197"/>
                <a:gd name="T53" fmla="*/ 164 h 167"/>
                <a:gd name="T54" fmla="*/ 207 w 197"/>
                <a:gd name="T55" fmla="*/ 283 h 167"/>
                <a:gd name="T56" fmla="*/ 190 w 197"/>
                <a:gd name="T57" fmla="*/ 350 h 167"/>
                <a:gd name="T58" fmla="*/ 207 w 197"/>
                <a:gd name="T59" fmla="*/ 395 h 167"/>
                <a:gd name="T60" fmla="*/ 201 w 197"/>
                <a:gd name="T61" fmla="*/ 444 h 167"/>
                <a:gd name="T62" fmla="*/ 207 w 197"/>
                <a:gd name="T63" fmla="*/ 48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990033"/>
            </a:solidFill>
            <a:ln w="9525">
              <a:solidFill>
                <a:srgbClr val="000000"/>
              </a:solidFill>
              <a:prstDash val="solid"/>
              <a:round/>
              <a:headEnd/>
              <a:tailEnd/>
            </a:ln>
          </p:spPr>
          <p:txBody>
            <a:bodyPr/>
            <a:lstStyle/>
            <a:p>
              <a:endParaRPr lang="en-US"/>
            </a:p>
          </p:txBody>
        </p:sp>
        <p:sp>
          <p:nvSpPr>
            <p:cNvPr id="13697" name="Freeform 403"/>
            <p:cNvSpPr>
              <a:spLocks noChangeAspect="1"/>
            </p:cNvSpPr>
            <p:nvPr/>
          </p:nvSpPr>
          <p:spPr bwMode="auto">
            <a:xfrm>
              <a:off x="2667" y="1655"/>
              <a:ext cx="12" cy="27"/>
            </a:xfrm>
            <a:custGeom>
              <a:avLst/>
              <a:gdLst>
                <a:gd name="T0" fmla="*/ 6 w 12"/>
                <a:gd name="T1" fmla="*/ 88 h 24"/>
                <a:gd name="T2" fmla="*/ 0 w 12"/>
                <a:gd name="T3" fmla="*/ 68 h 24"/>
                <a:gd name="T4" fmla="*/ 0 w 12"/>
                <a:gd name="T5" fmla="*/ 47 h 24"/>
                <a:gd name="T6" fmla="*/ 6 w 12"/>
                <a:gd name="T7" fmla="*/ 0 h 24"/>
                <a:gd name="T8" fmla="*/ 12 w 12"/>
                <a:gd name="T9" fmla="*/ 47 h 24"/>
                <a:gd name="T10" fmla="*/ 6 w 12"/>
                <a:gd name="T11" fmla="*/ 88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p>
          </p:txBody>
        </p:sp>
        <p:sp>
          <p:nvSpPr>
            <p:cNvPr id="13698" name="Freeform 404"/>
            <p:cNvSpPr>
              <a:spLocks noChangeAspect="1"/>
            </p:cNvSpPr>
            <p:nvPr/>
          </p:nvSpPr>
          <p:spPr bwMode="auto">
            <a:xfrm>
              <a:off x="2777" y="1527"/>
              <a:ext cx="109" cy="60"/>
            </a:xfrm>
            <a:custGeom>
              <a:avLst/>
              <a:gdLst>
                <a:gd name="T0" fmla="*/ 48 w 108"/>
                <a:gd name="T1" fmla="*/ 207 h 53"/>
                <a:gd name="T2" fmla="*/ 24 w 108"/>
                <a:gd name="T3" fmla="*/ 207 h 53"/>
                <a:gd name="T4" fmla="*/ 12 w 108"/>
                <a:gd name="T5" fmla="*/ 142 h 53"/>
                <a:gd name="T6" fmla="*/ 6 w 108"/>
                <a:gd name="T7" fmla="*/ 142 h 53"/>
                <a:gd name="T8" fmla="*/ 0 w 108"/>
                <a:gd name="T9" fmla="*/ 142 h 53"/>
                <a:gd name="T10" fmla="*/ 6 w 108"/>
                <a:gd name="T11" fmla="*/ 114 h 53"/>
                <a:gd name="T12" fmla="*/ 12 w 108"/>
                <a:gd name="T13" fmla="*/ 69 h 53"/>
                <a:gd name="T14" fmla="*/ 12 w 108"/>
                <a:gd name="T15" fmla="*/ 69 h 53"/>
                <a:gd name="T16" fmla="*/ 18 w 108"/>
                <a:gd name="T17" fmla="*/ 48 h 53"/>
                <a:gd name="T18" fmla="*/ 24 w 108"/>
                <a:gd name="T19" fmla="*/ 48 h 53"/>
                <a:gd name="T20" fmla="*/ 42 w 108"/>
                <a:gd name="T21" fmla="*/ 48 h 53"/>
                <a:gd name="T22" fmla="*/ 77 w 108"/>
                <a:gd name="T23" fmla="*/ 0 h 53"/>
                <a:gd name="T24" fmla="*/ 107 w 108"/>
                <a:gd name="T25" fmla="*/ 23 h 53"/>
                <a:gd name="T26" fmla="*/ 119 w 108"/>
                <a:gd name="T27" fmla="*/ 48 h 53"/>
                <a:gd name="T28" fmla="*/ 101 w 108"/>
                <a:gd name="T29" fmla="*/ 114 h 53"/>
                <a:gd name="T30" fmla="*/ 89 w 108"/>
                <a:gd name="T31" fmla="*/ 164 h 53"/>
                <a:gd name="T32" fmla="*/ 83 w 108"/>
                <a:gd name="T33" fmla="*/ 186 h 53"/>
                <a:gd name="T34" fmla="*/ 48 w 108"/>
                <a:gd name="T35" fmla="*/ 20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990033"/>
            </a:solidFill>
            <a:ln w="9525">
              <a:solidFill>
                <a:srgbClr val="000000"/>
              </a:solidFill>
              <a:prstDash val="solid"/>
              <a:round/>
              <a:headEnd/>
              <a:tailEnd/>
            </a:ln>
          </p:spPr>
          <p:txBody>
            <a:bodyPr/>
            <a:lstStyle/>
            <a:p>
              <a:endParaRPr lang="en-US"/>
            </a:p>
          </p:txBody>
        </p:sp>
        <p:sp>
          <p:nvSpPr>
            <p:cNvPr id="13699" name="Freeform 405"/>
            <p:cNvSpPr>
              <a:spLocks noChangeAspect="1"/>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700" name="Freeform 406"/>
            <p:cNvSpPr>
              <a:spLocks noChangeAspect="1"/>
            </p:cNvSpPr>
            <p:nvPr/>
          </p:nvSpPr>
          <p:spPr bwMode="auto">
            <a:xfrm>
              <a:off x="2898" y="954"/>
              <a:ext cx="2122" cy="728"/>
            </a:xfrm>
            <a:custGeom>
              <a:avLst/>
              <a:gdLst>
                <a:gd name="T0" fmla="*/ 2101 w 2093"/>
                <a:gd name="T1" fmla="*/ 514 h 646"/>
                <a:gd name="T2" fmla="*/ 1901 w 2093"/>
                <a:gd name="T3" fmla="*/ 402 h 646"/>
                <a:gd name="T4" fmla="*/ 1718 w 2093"/>
                <a:gd name="T5" fmla="*/ 331 h 646"/>
                <a:gd name="T6" fmla="*/ 1559 w 2093"/>
                <a:gd name="T7" fmla="*/ 291 h 646"/>
                <a:gd name="T8" fmla="*/ 1517 w 2093"/>
                <a:gd name="T9" fmla="*/ 357 h 646"/>
                <a:gd name="T10" fmla="*/ 1413 w 2093"/>
                <a:gd name="T11" fmla="*/ 357 h 646"/>
                <a:gd name="T12" fmla="*/ 1127 w 2093"/>
                <a:gd name="T13" fmla="*/ 203 h 646"/>
                <a:gd name="T14" fmla="*/ 1113 w 2093"/>
                <a:gd name="T15" fmla="*/ 112 h 646"/>
                <a:gd name="T16" fmla="*/ 1001 w 2093"/>
                <a:gd name="T17" fmla="*/ 23 h 646"/>
                <a:gd name="T18" fmla="*/ 918 w 2093"/>
                <a:gd name="T19" fmla="*/ 68 h 646"/>
                <a:gd name="T20" fmla="*/ 758 w 2093"/>
                <a:gd name="T21" fmla="*/ 158 h 646"/>
                <a:gd name="T22" fmla="*/ 751 w 2093"/>
                <a:gd name="T23" fmla="*/ 313 h 646"/>
                <a:gd name="T24" fmla="*/ 738 w 2093"/>
                <a:gd name="T25" fmla="*/ 331 h 646"/>
                <a:gd name="T26" fmla="*/ 647 w 2093"/>
                <a:gd name="T27" fmla="*/ 269 h 646"/>
                <a:gd name="T28" fmla="*/ 731 w 2093"/>
                <a:gd name="T29" fmla="*/ 514 h 646"/>
                <a:gd name="T30" fmla="*/ 688 w 2093"/>
                <a:gd name="T31" fmla="*/ 649 h 646"/>
                <a:gd name="T32" fmla="*/ 674 w 2093"/>
                <a:gd name="T33" fmla="*/ 579 h 646"/>
                <a:gd name="T34" fmla="*/ 550 w 2093"/>
                <a:gd name="T35" fmla="*/ 357 h 646"/>
                <a:gd name="T36" fmla="*/ 598 w 2093"/>
                <a:gd name="T37" fmla="*/ 559 h 646"/>
                <a:gd name="T38" fmla="*/ 452 w 2093"/>
                <a:gd name="T39" fmla="*/ 514 h 646"/>
                <a:gd name="T40" fmla="*/ 355 w 2093"/>
                <a:gd name="T41" fmla="*/ 533 h 646"/>
                <a:gd name="T42" fmla="*/ 248 w 2093"/>
                <a:gd name="T43" fmla="*/ 533 h 646"/>
                <a:gd name="T44" fmla="*/ 202 w 2093"/>
                <a:gd name="T45" fmla="*/ 694 h 646"/>
                <a:gd name="T46" fmla="*/ 115 w 2093"/>
                <a:gd name="T47" fmla="*/ 779 h 646"/>
                <a:gd name="T48" fmla="*/ 153 w 2093"/>
                <a:gd name="T49" fmla="*/ 694 h 646"/>
                <a:gd name="T50" fmla="*/ 59 w 2093"/>
                <a:gd name="T51" fmla="*/ 491 h 646"/>
                <a:gd name="T52" fmla="*/ 0 w 2093"/>
                <a:gd name="T53" fmla="*/ 514 h 646"/>
                <a:gd name="T54" fmla="*/ 76 w 2093"/>
                <a:gd name="T55" fmla="*/ 888 h 646"/>
                <a:gd name="T56" fmla="*/ 53 w 2093"/>
                <a:gd name="T57" fmla="*/ 1091 h 646"/>
                <a:gd name="T58" fmla="*/ 106 w 2093"/>
                <a:gd name="T59" fmla="*/ 1471 h 646"/>
                <a:gd name="T60" fmla="*/ 262 w 2093"/>
                <a:gd name="T61" fmla="*/ 1804 h 646"/>
                <a:gd name="T62" fmla="*/ 270 w 2093"/>
                <a:gd name="T63" fmla="*/ 2075 h 646"/>
                <a:gd name="T64" fmla="*/ 319 w 2093"/>
                <a:gd name="T65" fmla="*/ 2225 h 646"/>
                <a:gd name="T66" fmla="*/ 445 w 2093"/>
                <a:gd name="T67" fmla="*/ 2248 h 646"/>
                <a:gd name="T68" fmla="*/ 410 w 2093"/>
                <a:gd name="T69" fmla="*/ 1785 h 646"/>
                <a:gd name="T70" fmla="*/ 604 w 2093"/>
                <a:gd name="T71" fmla="*/ 1693 h 646"/>
                <a:gd name="T72" fmla="*/ 696 w 2093"/>
                <a:gd name="T73" fmla="*/ 1471 h 646"/>
                <a:gd name="T74" fmla="*/ 869 w 2093"/>
                <a:gd name="T75" fmla="*/ 1494 h 646"/>
                <a:gd name="T76" fmla="*/ 1037 w 2093"/>
                <a:gd name="T77" fmla="*/ 1715 h 646"/>
                <a:gd name="T78" fmla="*/ 1203 w 2093"/>
                <a:gd name="T79" fmla="*/ 1739 h 646"/>
                <a:gd name="T80" fmla="*/ 1363 w 2093"/>
                <a:gd name="T81" fmla="*/ 1693 h 646"/>
                <a:gd name="T82" fmla="*/ 1600 w 2093"/>
                <a:gd name="T83" fmla="*/ 1785 h 646"/>
                <a:gd name="T84" fmla="*/ 1677 w 2093"/>
                <a:gd name="T85" fmla="*/ 1561 h 646"/>
                <a:gd name="T86" fmla="*/ 1893 w 2093"/>
                <a:gd name="T87" fmla="*/ 1850 h 646"/>
                <a:gd name="T88" fmla="*/ 1983 w 2093"/>
                <a:gd name="T89" fmla="*/ 2178 h 646"/>
                <a:gd name="T90" fmla="*/ 2024 w 2093"/>
                <a:gd name="T91" fmla="*/ 2271 h 646"/>
                <a:gd name="T92" fmla="*/ 2080 w 2093"/>
                <a:gd name="T93" fmla="*/ 1850 h 646"/>
                <a:gd name="T94" fmla="*/ 1955 w 2093"/>
                <a:gd name="T95" fmla="*/ 1494 h 646"/>
                <a:gd name="T96" fmla="*/ 1901 w 2093"/>
                <a:gd name="T97" fmla="*/ 1334 h 646"/>
                <a:gd name="T98" fmla="*/ 1977 w 2093"/>
                <a:gd name="T99" fmla="*/ 1134 h 646"/>
                <a:gd name="T100" fmla="*/ 2101 w 2093"/>
                <a:gd name="T101" fmla="*/ 1134 h 646"/>
                <a:gd name="T102" fmla="*/ 2164 w 2093"/>
                <a:gd name="T103" fmla="*/ 1021 h 646"/>
                <a:gd name="T104" fmla="*/ 2199 w 2093"/>
                <a:gd name="T105" fmla="*/ 933 h 646"/>
                <a:gd name="T106" fmla="*/ 2212 w 2093"/>
                <a:gd name="T107" fmla="*/ 1358 h 646"/>
                <a:gd name="T108" fmla="*/ 2344 w 2093"/>
                <a:gd name="T109" fmla="*/ 1584 h 646"/>
                <a:gd name="T110" fmla="*/ 2318 w 2093"/>
                <a:gd name="T111" fmla="*/ 1314 h 646"/>
                <a:gd name="T112" fmla="*/ 2269 w 2093"/>
                <a:gd name="T113" fmla="*/ 1091 h 646"/>
                <a:gd name="T114" fmla="*/ 2357 w 2093"/>
                <a:gd name="T115" fmla="*/ 1001 h 646"/>
                <a:gd name="T116" fmla="*/ 2400 w 2093"/>
                <a:gd name="T117" fmla="*/ 869 h 646"/>
                <a:gd name="T118" fmla="*/ 2283 w 2093"/>
                <a:gd name="T119" fmla="*/ 579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990033"/>
            </a:solidFill>
            <a:ln w="9525">
              <a:solidFill>
                <a:srgbClr val="000000"/>
              </a:solidFill>
              <a:prstDash val="solid"/>
              <a:round/>
              <a:headEnd/>
              <a:tailEnd/>
            </a:ln>
          </p:spPr>
          <p:txBody>
            <a:bodyPr/>
            <a:lstStyle/>
            <a:p>
              <a:endParaRPr lang="en-US"/>
            </a:p>
          </p:txBody>
        </p:sp>
        <p:sp>
          <p:nvSpPr>
            <p:cNvPr id="13701" name="Freeform 407"/>
            <p:cNvSpPr>
              <a:spLocks noChangeAspect="1"/>
            </p:cNvSpPr>
            <p:nvPr/>
          </p:nvSpPr>
          <p:spPr bwMode="auto">
            <a:xfrm>
              <a:off x="4656" y="1399"/>
              <a:ext cx="145" cy="183"/>
            </a:xfrm>
            <a:custGeom>
              <a:avLst/>
              <a:gdLst>
                <a:gd name="T0" fmla="*/ 137 w 144"/>
                <a:gd name="T1" fmla="*/ 436 h 162"/>
                <a:gd name="T2" fmla="*/ 119 w 144"/>
                <a:gd name="T3" fmla="*/ 366 h 162"/>
                <a:gd name="T4" fmla="*/ 101 w 144"/>
                <a:gd name="T5" fmla="*/ 298 h 162"/>
                <a:gd name="T6" fmla="*/ 83 w 144"/>
                <a:gd name="T7" fmla="*/ 229 h 162"/>
                <a:gd name="T8" fmla="*/ 48 w 144"/>
                <a:gd name="T9" fmla="*/ 183 h 162"/>
                <a:gd name="T10" fmla="*/ 48 w 144"/>
                <a:gd name="T11" fmla="*/ 159 h 162"/>
                <a:gd name="T12" fmla="*/ 24 w 144"/>
                <a:gd name="T13" fmla="*/ 68 h 162"/>
                <a:gd name="T14" fmla="*/ 6 w 144"/>
                <a:gd name="T15" fmla="*/ 0 h 162"/>
                <a:gd name="T16" fmla="*/ 0 w 144"/>
                <a:gd name="T17" fmla="*/ 23 h 162"/>
                <a:gd name="T18" fmla="*/ 18 w 144"/>
                <a:gd name="T19" fmla="*/ 68 h 162"/>
                <a:gd name="T20" fmla="*/ 12 w 144"/>
                <a:gd name="T21" fmla="*/ 89 h 162"/>
                <a:gd name="T22" fmla="*/ 6 w 144"/>
                <a:gd name="T23" fmla="*/ 89 h 162"/>
                <a:gd name="T24" fmla="*/ 42 w 144"/>
                <a:gd name="T25" fmla="*/ 207 h 162"/>
                <a:gd name="T26" fmla="*/ 54 w 144"/>
                <a:gd name="T27" fmla="*/ 272 h 162"/>
                <a:gd name="T28" fmla="*/ 83 w 144"/>
                <a:gd name="T29" fmla="*/ 345 h 162"/>
                <a:gd name="T30" fmla="*/ 95 w 144"/>
                <a:gd name="T31" fmla="*/ 413 h 162"/>
                <a:gd name="T32" fmla="*/ 107 w 144"/>
                <a:gd name="T33" fmla="*/ 479 h 162"/>
                <a:gd name="T34" fmla="*/ 119 w 144"/>
                <a:gd name="T35" fmla="*/ 551 h 162"/>
                <a:gd name="T36" fmla="*/ 131 w 144"/>
                <a:gd name="T37" fmla="*/ 620 h 162"/>
                <a:gd name="T38" fmla="*/ 137 w 144"/>
                <a:gd name="T39" fmla="*/ 620 h 162"/>
                <a:gd name="T40" fmla="*/ 137 w 144"/>
                <a:gd name="T41" fmla="*/ 574 h 162"/>
                <a:gd name="T42" fmla="*/ 149 w 144"/>
                <a:gd name="T43" fmla="*/ 596 h 162"/>
                <a:gd name="T44" fmla="*/ 155 w 144"/>
                <a:gd name="T45" fmla="*/ 620 h 162"/>
                <a:gd name="T46" fmla="*/ 143 w 144"/>
                <a:gd name="T47" fmla="*/ 574 h 162"/>
                <a:gd name="T48" fmla="*/ 113 w 144"/>
                <a:gd name="T49" fmla="*/ 479 h 162"/>
                <a:gd name="T50" fmla="*/ 107 w 144"/>
                <a:gd name="T51" fmla="*/ 390 h 162"/>
                <a:gd name="T52" fmla="*/ 113 w 144"/>
                <a:gd name="T53" fmla="*/ 390 h 162"/>
                <a:gd name="T54" fmla="*/ 131 w 144"/>
                <a:gd name="T55" fmla="*/ 413 h 162"/>
                <a:gd name="T56" fmla="*/ 137 w 144"/>
                <a:gd name="T57" fmla="*/ 436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990033"/>
            </a:solidFill>
            <a:ln w="9525">
              <a:solidFill>
                <a:srgbClr val="000000"/>
              </a:solidFill>
              <a:prstDash val="solid"/>
              <a:round/>
              <a:headEnd/>
              <a:tailEnd/>
            </a:ln>
          </p:spPr>
          <p:txBody>
            <a:bodyPr/>
            <a:lstStyle/>
            <a:p>
              <a:endParaRPr lang="en-US"/>
            </a:p>
          </p:txBody>
        </p:sp>
        <p:sp>
          <p:nvSpPr>
            <p:cNvPr id="13702" name="Freeform 408"/>
            <p:cNvSpPr>
              <a:spLocks noChangeAspect="1"/>
            </p:cNvSpPr>
            <p:nvPr/>
          </p:nvSpPr>
          <p:spPr bwMode="auto">
            <a:xfrm>
              <a:off x="3176" y="961"/>
              <a:ext cx="158" cy="67"/>
            </a:xfrm>
            <a:custGeom>
              <a:avLst/>
              <a:gdLst>
                <a:gd name="T0" fmla="*/ 190 w 155"/>
                <a:gd name="T1" fmla="*/ 21 h 60"/>
                <a:gd name="T2" fmla="*/ 176 w 155"/>
                <a:gd name="T3" fmla="*/ 40 h 60"/>
                <a:gd name="T4" fmla="*/ 129 w 155"/>
                <a:gd name="T5" fmla="*/ 82 h 60"/>
                <a:gd name="T6" fmla="*/ 100 w 155"/>
                <a:gd name="T7" fmla="*/ 103 h 60"/>
                <a:gd name="T8" fmla="*/ 77 w 155"/>
                <a:gd name="T9" fmla="*/ 103 h 60"/>
                <a:gd name="T10" fmla="*/ 88 w 155"/>
                <a:gd name="T11" fmla="*/ 121 h 60"/>
                <a:gd name="T12" fmla="*/ 88 w 155"/>
                <a:gd name="T13" fmla="*/ 121 h 60"/>
                <a:gd name="T14" fmla="*/ 71 w 155"/>
                <a:gd name="T15" fmla="*/ 121 h 60"/>
                <a:gd name="T16" fmla="*/ 77 w 155"/>
                <a:gd name="T17" fmla="*/ 143 h 60"/>
                <a:gd name="T18" fmla="*/ 59 w 155"/>
                <a:gd name="T19" fmla="*/ 121 h 60"/>
                <a:gd name="T20" fmla="*/ 65 w 155"/>
                <a:gd name="T21" fmla="*/ 163 h 60"/>
                <a:gd name="T22" fmla="*/ 59 w 155"/>
                <a:gd name="T23" fmla="*/ 163 h 60"/>
                <a:gd name="T24" fmla="*/ 65 w 155"/>
                <a:gd name="T25" fmla="*/ 182 h 60"/>
                <a:gd name="T26" fmla="*/ 47 w 155"/>
                <a:gd name="T27" fmla="*/ 163 h 60"/>
                <a:gd name="T28" fmla="*/ 65 w 155"/>
                <a:gd name="T29" fmla="*/ 182 h 60"/>
                <a:gd name="T30" fmla="*/ 53 w 155"/>
                <a:gd name="T31" fmla="*/ 182 h 60"/>
                <a:gd name="T32" fmla="*/ 59 w 155"/>
                <a:gd name="T33" fmla="*/ 203 h 60"/>
                <a:gd name="T34" fmla="*/ 12 w 155"/>
                <a:gd name="T35" fmla="*/ 182 h 60"/>
                <a:gd name="T36" fmla="*/ 18 w 155"/>
                <a:gd name="T37" fmla="*/ 182 h 60"/>
                <a:gd name="T38" fmla="*/ 0 w 155"/>
                <a:gd name="T39" fmla="*/ 182 h 60"/>
                <a:gd name="T40" fmla="*/ 18 w 155"/>
                <a:gd name="T41" fmla="*/ 163 h 60"/>
                <a:gd name="T42" fmla="*/ 24 w 155"/>
                <a:gd name="T43" fmla="*/ 143 h 60"/>
                <a:gd name="T44" fmla="*/ 18 w 155"/>
                <a:gd name="T45" fmla="*/ 143 h 60"/>
                <a:gd name="T46" fmla="*/ 18 w 155"/>
                <a:gd name="T47" fmla="*/ 121 h 60"/>
                <a:gd name="T48" fmla="*/ 41 w 155"/>
                <a:gd name="T49" fmla="*/ 121 h 60"/>
                <a:gd name="T50" fmla="*/ 24 w 155"/>
                <a:gd name="T51" fmla="*/ 121 h 60"/>
                <a:gd name="T52" fmla="*/ 24 w 155"/>
                <a:gd name="T53" fmla="*/ 103 h 60"/>
                <a:gd name="T54" fmla="*/ 18 w 155"/>
                <a:gd name="T55" fmla="*/ 103 h 60"/>
                <a:gd name="T56" fmla="*/ 24 w 155"/>
                <a:gd name="T57" fmla="*/ 103 h 60"/>
                <a:gd name="T58" fmla="*/ 47 w 155"/>
                <a:gd name="T59" fmla="*/ 82 h 60"/>
                <a:gd name="T60" fmla="*/ 71 w 155"/>
                <a:gd name="T61" fmla="*/ 61 h 60"/>
                <a:gd name="T62" fmla="*/ 77 w 155"/>
                <a:gd name="T63" fmla="*/ 40 h 60"/>
                <a:gd name="T64" fmla="*/ 146 w 155"/>
                <a:gd name="T65" fmla="*/ 21 h 60"/>
                <a:gd name="T66" fmla="*/ 170 w 155"/>
                <a:gd name="T67" fmla="*/ 0 h 60"/>
                <a:gd name="T68" fmla="*/ 190 w 155"/>
                <a:gd name="T69" fmla="*/ 21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990033"/>
            </a:solidFill>
            <a:ln w="9525">
              <a:solidFill>
                <a:srgbClr val="000000"/>
              </a:solidFill>
              <a:prstDash val="solid"/>
              <a:round/>
              <a:headEnd/>
              <a:tailEnd/>
            </a:ln>
          </p:spPr>
          <p:txBody>
            <a:bodyPr/>
            <a:lstStyle/>
            <a:p>
              <a:endParaRPr lang="en-US"/>
            </a:p>
          </p:txBody>
        </p:sp>
        <p:sp>
          <p:nvSpPr>
            <p:cNvPr id="13703" name="Freeform 409"/>
            <p:cNvSpPr>
              <a:spLocks noChangeAspect="1"/>
            </p:cNvSpPr>
            <p:nvPr/>
          </p:nvSpPr>
          <p:spPr bwMode="auto">
            <a:xfrm>
              <a:off x="3171" y="1028"/>
              <a:ext cx="84" cy="48"/>
            </a:xfrm>
            <a:custGeom>
              <a:avLst/>
              <a:gdLst>
                <a:gd name="T0" fmla="*/ 84 w 84"/>
                <a:gd name="T1" fmla="*/ 182 h 42"/>
                <a:gd name="T2" fmla="*/ 54 w 84"/>
                <a:gd name="T3" fmla="*/ 104 h 42"/>
                <a:gd name="T4" fmla="*/ 42 w 84"/>
                <a:gd name="T5" fmla="*/ 53 h 42"/>
                <a:gd name="T6" fmla="*/ 42 w 84"/>
                <a:gd name="T7" fmla="*/ 25 h 42"/>
                <a:gd name="T8" fmla="*/ 42 w 84"/>
                <a:gd name="T9" fmla="*/ 25 h 42"/>
                <a:gd name="T10" fmla="*/ 48 w 84"/>
                <a:gd name="T11" fmla="*/ 0 h 42"/>
                <a:gd name="T12" fmla="*/ 12 w 84"/>
                <a:gd name="T13" fmla="*/ 0 h 42"/>
                <a:gd name="T14" fmla="*/ 12 w 84"/>
                <a:gd name="T15" fmla="*/ 25 h 42"/>
                <a:gd name="T16" fmla="*/ 6 w 84"/>
                <a:gd name="T17" fmla="*/ 53 h 42"/>
                <a:gd name="T18" fmla="*/ 12 w 84"/>
                <a:gd name="T19" fmla="*/ 53 h 42"/>
                <a:gd name="T20" fmla="*/ 6 w 84"/>
                <a:gd name="T21" fmla="*/ 80 h 42"/>
                <a:gd name="T22" fmla="*/ 0 w 84"/>
                <a:gd name="T23" fmla="*/ 104 h 42"/>
                <a:gd name="T24" fmla="*/ 6 w 84"/>
                <a:gd name="T25" fmla="*/ 128 h 42"/>
                <a:gd name="T26" fmla="*/ 18 w 84"/>
                <a:gd name="T27" fmla="*/ 128 h 42"/>
                <a:gd name="T28" fmla="*/ 24 w 84"/>
                <a:gd name="T29" fmla="*/ 128 h 42"/>
                <a:gd name="T30" fmla="*/ 30 w 84"/>
                <a:gd name="T31" fmla="*/ 128 h 42"/>
                <a:gd name="T32" fmla="*/ 36 w 84"/>
                <a:gd name="T33" fmla="*/ 158 h 42"/>
                <a:gd name="T34" fmla="*/ 36 w 84"/>
                <a:gd name="T35" fmla="*/ 158 h 42"/>
                <a:gd name="T36" fmla="*/ 48 w 84"/>
                <a:gd name="T37" fmla="*/ 182 h 42"/>
                <a:gd name="T38" fmla="*/ 60 w 84"/>
                <a:gd name="T39" fmla="*/ 182 h 42"/>
                <a:gd name="T40" fmla="*/ 66 w 84"/>
                <a:gd name="T41" fmla="*/ 182 h 42"/>
                <a:gd name="T42" fmla="*/ 78 w 84"/>
                <a:gd name="T43" fmla="*/ 182 h 42"/>
                <a:gd name="T44" fmla="*/ 84 w 84"/>
                <a:gd name="T45" fmla="*/ 182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990033"/>
            </a:solidFill>
            <a:ln w="9525">
              <a:solidFill>
                <a:srgbClr val="000000"/>
              </a:solidFill>
              <a:prstDash val="solid"/>
              <a:round/>
              <a:headEnd/>
              <a:tailEnd/>
            </a:ln>
          </p:spPr>
          <p:txBody>
            <a:bodyPr/>
            <a:lstStyle/>
            <a:p>
              <a:endParaRPr lang="en-US"/>
            </a:p>
          </p:txBody>
        </p:sp>
        <p:sp>
          <p:nvSpPr>
            <p:cNvPr id="13704" name="Freeform 410"/>
            <p:cNvSpPr>
              <a:spLocks noChangeAspect="1"/>
            </p:cNvSpPr>
            <p:nvPr/>
          </p:nvSpPr>
          <p:spPr bwMode="auto">
            <a:xfrm>
              <a:off x="4153" y="974"/>
              <a:ext cx="102" cy="27"/>
            </a:xfrm>
            <a:custGeom>
              <a:avLst/>
              <a:gdLst>
                <a:gd name="T0" fmla="*/ 102 w 102"/>
                <a:gd name="T1" fmla="*/ 47 h 24"/>
                <a:gd name="T2" fmla="*/ 36 w 102"/>
                <a:gd name="T3" fmla="*/ 0 h 24"/>
                <a:gd name="T4" fmla="*/ 48 w 102"/>
                <a:gd name="T5" fmla="*/ 23 h 24"/>
                <a:gd name="T6" fmla="*/ 36 w 102"/>
                <a:gd name="T7" fmla="*/ 23 h 24"/>
                <a:gd name="T8" fmla="*/ 42 w 102"/>
                <a:gd name="T9" fmla="*/ 23 h 24"/>
                <a:gd name="T10" fmla="*/ 12 w 102"/>
                <a:gd name="T11" fmla="*/ 23 h 24"/>
                <a:gd name="T12" fmla="*/ 0 w 102"/>
                <a:gd name="T13" fmla="*/ 23 h 24"/>
                <a:gd name="T14" fmla="*/ 0 w 102"/>
                <a:gd name="T15" fmla="*/ 23 h 24"/>
                <a:gd name="T16" fmla="*/ 6 w 102"/>
                <a:gd name="T17" fmla="*/ 47 h 24"/>
                <a:gd name="T18" fmla="*/ 12 w 102"/>
                <a:gd name="T19" fmla="*/ 68 h 24"/>
                <a:gd name="T20" fmla="*/ 48 w 102"/>
                <a:gd name="T21" fmla="*/ 88 h 24"/>
                <a:gd name="T22" fmla="*/ 54 w 102"/>
                <a:gd name="T23" fmla="*/ 88 h 24"/>
                <a:gd name="T24" fmla="*/ 84 w 102"/>
                <a:gd name="T25" fmla="*/ 68 h 24"/>
                <a:gd name="T26" fmla="*/ 96 w 102"/>
                <a:gd name="T27" fmla="*/ 68 h 24"/>
                <a:gd name="T28" fmla="*/ 90 w 102"/>
                <a:gd name="T29" fmla="*/ 68 h 24"/>
                <a:gd name="T30" fmla="*/ 102 w 102"/>
                <a:gd name="T31" fmla="*/ 68 h 24"/>
                <a:gd name="T32" fmla="*/ 102 w 102"/>
                <a:gd name="T33" fmla="*/ 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p>
          </p:txBody>
        </p:sp>
        <p:sp>
          <p:nvSpPr>
            <p:cNvPr id="13705" name="Freeform 411"/>
            <p:cNvSpPr>
              <a:spLocks noChangeAspect="1"/>
            </p:cNvSpPr>
            <p:nvPr/>
          </p:nvSpPr>
          <p:spPr bwMode="auto">
            <a:xfrm>
              <a:off x="3571" y="914"/>
              <a:ext cx="77" cy="20"/>
            </a:xfrm>
            <a:custGeom>
              <a:avLst/>
              <a:gdLst>
                <a:gd name="T0" fmla="*/ 65 w 77"/>
                <a:gd name="T1" fmla="*/ 20 h 18"/>
                <a:gd name="T2" fmla="*/ 47 w 77"/>
                <a:gd name="T3" fmla="*/ 0 h 18"/>
                <a:gd name="T4" fmla="*/ 36 w 77"/>
                <a:gd name="T5" fmla="*/ 20 h 18"/>
                <a:gd name="T6" fmla="*/ 30 w 77"/>
                <a:gd name="T7" fmla="*/ 0 h 18"/>
                <a:gd name="T8" fmla="*/ 0 w 77"/>
                <a:gd name="T9" fmla="*/ 0 h 18"/>
                <a:gd name="T10" fmla="*/ 0 w 77"/>
                <a:gd name="T11" fmla="*/ 20 h 18"/>
                <a:gd name="T12" fmla="*/ 6 w 77"/>
                <a:gd name="T13" fmla="*/ 20 h 18"/>
                <a:gd name="T14" fmla="*/ 24 w 77"/>
                <a:gd name="T15" fmla="*/ 37 h 18"/>
                <a:gd name="T16" fmla="*/ 77 w 77"/>
                <a:gd name="T17" fmla="*/ 57 h 18"/>
                <a:gd name="T18" fmla="*/ 71 w 77"/>
                <a:gd name="T19" fmla="*/ 37 h 18"/>
                <a:gd name="T20" fmla="*/ 65 w 77"/>
                <a:gd name="T21" fmla="*/ 2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90033"/>
            </a:solidFill>
            <a:ln w="9525">
              <a:solidFill>
                <a:srgbClr val="000000"/>
              </a:solidFill>
              <a:prstDash val="solid"/>
              <a:round/>
              <a:headEnd/>
              <a:tailEnd/>
            </a:ln>
          </p:spPr>
          <p:txBody>
            <a:bodyPr/>
            <a:lstStyle/>
            <a:p>
              <a:endParaRPr lang="en-US"/>
            </a:p>
          </p:txBody>
        </p:sp>
        <p:sp>
          <p:nvSpPr>
            <p:cNvPr id="13706" name="Freeform 412"/>
            <p:cNvSpPr>
              <a:spLocks noChangeAspect="1"/>
            </p:cNvSpPr>
            <p:nvPr/>
          </p:nvSpPr>
          <p:spPr bwMode="auto">
            <a:xfrm>
              <a:off x="3661" y="920"/>
              <a:ext cx="62" cy="27"/>
            </a:xfrm>
            <a:custGeom>
              <a:avLst/>
              <a:gdLst>
                <a:gd name="T0" fmla="*/ 85 w 60"/>
                <a:gd name="T1" fmla="*/ 47 h 24"/>
                <a:gd name="T2" fmla="*/ 41 w 60"/>
                <a:gd name="T3" fmla="*/ 23 h 24"/>
                <a:gd name="T4" fmla="*/ 29 w 60"/>
                <a:gd name="T5" fmla="*/ 47 h 24"/>
                <a:gd name="T6" fmla="*/ 29 w 60"/>
                <a:gd name="T7" fmla="*/ 23 h 24"/>
                <a:gd name="T8" fmla="*/ 6 w 60"/>
                <a:gd name="T9" fmla="*/ 0 h 24"/>
                <a:gd name="T10" fmla="*/ 12 w 60"/>
                <a:gd name="T11" fmla="*/ 23 h 24"/>
                <a:gd name="T12" fmla="*/ 0 w 60"/>
                <a:gd name="T13" fmla="*/ 23 h 24"/>
                <a:gd name="T14" fmla="*/ 0 w 60"/>
                <a:gd name="T15" fmla="*/ 23 h 24"/>
                <a:gd name="T16" fmla="*/ 6 w 60"/>
                <a:gd name="T17" fmla="*/ 47 h 24"/>
                <a:gd name="T18" fmla="*/ 0 w 60"/>
                <a:gd name="T19" fmla="*/ 68 h 24"/>
                <a:gd name="T20" fmla="*/ 6 w 60"/>
                <a:gd name="T21" fmla="*/ 88 h 24"/>
                <a:gd name="T22" fmla="*/ 85 w 60"/>
                <a:gd name="T23" fmla="*/ 68 h 24"/>
                <a:gd name="T24" fmla="*/ 85 w 60"/>
                <a:gd name="T25" fmla="*/ 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90033"/>
            </a:solidFill>
            <a:ln w="9525">
              <a:solidFill>
                <a:srgbClr val="000000"/>
              </a:solidFill>
              <a:prstDash val="solid"/>
              <a:round/>
              <a:headEnd/>
              <a:tailEnd/>
            </a:ln>
          </p:spPr>
          <p:txBody>
            <a:bodyPr/>
            <a:lstStyle/>
            <a:p>
              <a:endParaRPr lang="en-US"/>
            </a:p>
          </p:txBody>
        </p:sp>
        <p:sp>
          <p:nvSpPr>
            <p:cNvPr id="13707" name="Freeform 413"/>
            <p:cNvSpPr>
              <a:spLocks noChangeAspect="1"/>
            </p:cNvSpPr>
            <p:nvPr/>
          </p:nvSpPr>
          <p:spPr bwMode="auto">
            <a:xfrm>
              <a:off x="3535" y="900"/>
              <a:ext cx="67" cy="14"/>
            </a:xfrm>
            <a:custGeom>
              <a:avLst/>
              <a:gdLst>
                <a:gd name="T0" fmla="*/ 77 w 66"/>
                <a:gd name="T1" fmla="*/ 34 h 12"/>
                <a:gd name="T2" fmla="*/ 47 w 66"/>
                <a:gd name="T3" fmla="*/ 0 h 12"/>
                <a:gd name="T4" fmla="*/ 6 w 66"/>
                <a:gd name="T5" fmla="*/ 0 h 12"/>
                <a:gd name="T6" fmla="*/ 12 w 66"/>
                <a:gd name="T7" fmla="*/ 0 h 12"/>
                <a:gd name="T8" fmla="*/ 12 w 66"/>
                <a:gd name="T9" fmla="*/ 34 h 12"/>
                <a:gd name="T10" fmla="*/ 0 w 66"/>
                <a:gd name="T11" fmla="*/ 34 h 12"/>
                <a:gd name="T12" fmla="*/ 18 w 66"/>
                <a:gd name="T13" fmla="*/ 34 h 12"/>
                <a:gd name="T14" fmla="*/ 12 w 66"/>
                <a:gd name="T15" fmla="*/ 65 h 12"/>
                <a:gd name="T16" fmla="*/ 71 w 66"/>
                <a:gd name="T17" fmla="*/ 34 h 12"/>
                <a:gd name="T18" fmla="*/ 65 w 66"/>
                <a:gd name="T19" fmla="*/ 34 h 12"/>
                <a:gd name="T20" fmla="*/ 77 w 66"/>
                <a:gd name="T21" fmla="*/ 3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90033"/>
            </a:solidFill>
            <a:ln w="9525">
              <a:solidFill>
                <a:srgbClr val="000000"/>
              </a:solidFill>
              <a:prstDash val="solid"/>
              <a:round/>
              <a:headEnd/>
              <a:tailEnd/>
            </a:ln>
          </p:spPr>
          <p:txBody>
            <a:bodyPr/>
            <a:lstStyle/>
            <a:p>
              <a:endParaRPr lang="en-US"/>
            </a:p>
          </p:txBody>
        </p:sp>
        <p:sp>
          <p:nvSpPr>
            <p:cNvPr id="13708" name="Freeform 414"/>
            <p:cNvSpPr>
              <a:spLocks noChangeAspect="1"/>
            </p:cNvSpPr>
            <p:nvPr/>
          </p:nvSpPr>
          <p:spPr bwMode="auto">
            <a:xfrm>
              <a:off x="4268" y="988"/>
              <a:ext cx="67" cy="13"/>
            </a:xfrm>
            <a:custGeom>
              <a:avLst/>
              <a:gdLst>
                <a:gd name="T0" fmla="*/ 77 w 66"/>
                <a:gd name="T1" fmla="*/ 17 h 12"/>
                <a:gd name="T2" fmla="*/ 12 w 66"/>
                <a:gd name="T3" fmla="*/ 0 h 12"/>
                <a:gd name="T4" fmla="*/ 0 w 66"/>
                <a:gd name="T5" fmla="*/ 0 h 12"/>
                <a:gd name="T6" fmla="*/ 6 w 66"/>
                <a:gd name="T7" fmla="*/ 17 h 12"/>
                <a:gd name="T8" fmla="*/ 71 w 66"/>
                <a:gd name="T9" fmla="*/ 28 h 12"/>
                <a:gd name="T10" fmla="*/ 77 w 66"/>
                <a:gd name="T11" fmla="*/ 1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13709" name="Freeform 415"/>
            <p:cNvSpPr>
              <a:spLocks noChangeAspect="1"/>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34 h 12"/>
                <a:gd name="T10" fmla="*/ 6 w 36"/>
                <a:gd name="T11" fmla="*/ 34 h 12"/>
                <a:gd name="T12" fmla="*/ 6 w 36"/>
                <a:gd name="T13" fmla="*/ 34 h 12"/>
                <a:gd name="T14" fmla="*/ 0 w 36"/>
                <a:gd name="T15" fmla="*/ 34 h 12"/>
                <a:gd name="T16" fmla="*/ 12 w 36"/>
                <a:gd name="T17" fmla="*/ 34 h 12"/>
                <a:gd name="T18" fmla="*/ 47 w 36"/>
                <a:gd name="T19" fmla="*/ 65 h 12"/>
                <a:gd name="T20" fmla="*/ 47 w 36"/>
                <a:gd name="T21" fmla="*/ 0 h 12"/>
                <a:gd name="T22" fmla="*/ 35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3710" name="Freeform 416"/>
            <p:cNvSpPr>
              <a:spLocks noChangeAspect="1"/>
            </p:cNvSpPr>
            <p:nvPr/>
          </p:nvSpPr>
          <p:spPr bwMode="auto">
            <a:xfrm>
              <a:off x="4238" y="1015"/>
              <a:ext cx="54" cy="13"/>
            </a:xfrm>
            <a:custGeom>
              <a:avLst/>
              <a:gdLst>
                <a:gd name="T0" fmla="*/ 64 w 53"/>
                <a:gd name="T1" fmla="*/ 28 h 12"/>
                <a:gd name="T2" fmla="*/ 0 w 53"/>
                <a:gd name="T3" fmla="*/ 17 h 12"/>
                <a:gd name="T4" fmla="*/ 18 w 53"/>
                <a:gd name="T5" fmla="*/ 0 h 12"/>
                <a:gd name="T6" fmla="*/ 58 w 53"/>
                <a:gd name="T7" fmla="*/ 28 h 12"/>
                <a:gd name="T8" fmla="*/ 64 w 53"/>
                <a:gd name="T9" fmla="*/ 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p>
          </p:txBody>
        </p:sp>
        <p:sp>
          <p:nvSpPr>
            <p:cNvPr id="13711" name="Freeform 417"/>
            <p:cNvSpPr>
              <a:spLocks noChangeAspect="1"/>
            </p:cNvSpPr>
            <p:nvPr/>
          </p:nvSpPr>
          <p:spPr bwMode="auto">
            <a:xfrm>
              <a:off x="3146" y="1096"/>
              <a:ext cx="30" cy="14"/>
            </a:xfrm>
            <a:custGeom>
              <a:avLst/>
              <a:gdLst>
                <a:gd name="T0" fmla="*/ 30 w 30"/>
                <a:gd name="T1" fmla="*/ 34 h 12"/>
                <a:gd name="T2" fmla="*/ 12 w 30"/>
                <a:gd name="T3" fmla="*/ 65 h 12"/>
                <a:gd name="T4" fmla="*/ 0 w 30"/>
                <a:gd name="T5" fmla="*/ 34 h 12"/>
                <a:gd name="T6" fmla="*/ 12 w 30"/>
                <a:gd name="T7" fmla="*/ 0 h 12"/>
                <a:gd name="T8" fmla="*/ 30 w 30"/>
                <a:gd name="T9" fmla="*/ 3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p>
          </p:txBody>
        </p:sp>
        <p:sp>
          <p:nvSpPr>
            <p:cNvPr id="13712" name="Freeform 418"/>
            <p:cNvSpPr>
              <a:spLocks noChangeAspect="1"/>
            </p:cNvSpPr>
            <p:nvPr/>
          </p:nvSpPr>
          <p:spPr bwMode="auto">
            <a:xfrm>
              <a:off x="3042" y="900"/>
              <a:ext cx="50" cy="14"/>
            </a:xfrm>
            <a:custGeom>
              <a:avLst/>
              <a:gdLst>
                <a:gd name="T0" fmla="*/ 75 w 48"/>
                <a:gd name="T1" fmla="*/ 34 h 12"/>
                <a:gd name="T2" fmla="*/ 29 w 48"/>
                <a:gd name="T3" fmla="*/ 34 h 12"/>
                <a:gd name="T4" fmla="*/ 6 w 48"/>
                <a:gd name="T5" fmla="*/ 65 h 12"/>
                <a:gd name="T6" fmla="*/ 0 w 48"/>
                <a:gd name="T7" fmla="*/ 65 h 12"/>
                <a:gd name="T8" fmla="*/ 6 w 48"/>
                <a:gd name="T9" fmla="*/ 34 h 12"/>
                <a:gd name="T10" fmla="*/ 35 w 48"/>
                <a:gd name="T11" fmla="*/ 34 h 12"/>
                <a:gd name="T12" fmla="*/ 66 w 48"/>
                <a:gd name="T13" fmla="*/ 0 h 12"/>
                <a:gd name="T14" fmla="*/ 75 w 48"/>
                <a:gd name="T15" fmla="*/ 34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p>
          </p:txBody>
        </p:sp>
        <p:sp>
          <p:nvSpPr>
            <p:cNvPr id="13713" name="Freeform 419"/>
            <p:cNvSpPr>
              <a:spLocks noChangeAspect="1"/>
            </p:cNvSpPr>
            <p:nvPr/>
          </p:nvSpPr>
          <p:spPr bwMode="auto">
            <a:xfrm>
              <a:off x="4880" y="1594"/>
              <a:ext cx="19" cy="27"/>
            </a:xfrm>
            <a:custGeom>
              <a:avLst/>
              <a:gdLst>
                <a:gd name="T0" fmla="*/ 31 w 18"/>
                <a:gd name="T1" fmla="*/ 0 h 24"/>
                <a:gd name="T2" fmla="*/ 6 w 18"/>
                <a:gd name="T3" fmla="*/ 23 h 24"/>
                <a:gd name="T4" fmla="*/ 0 w 18"/>
                <a:gd name="T5" fmla="*/ 88 h 24"/>
                <a:gd name="T6" fmla="*/ 23 w 18"/>
                <a:gd name="T7" fmla="*/ 47 h 24"/>
                <a:gd name="T8" fmla="*/ 31 w 18"/>
                <a:gd name="T9" fmla="*/ 23 h 24"/>
                <a:gd name="T10" fmla="*/ 31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3714" name="Freeform 420"/>
            <p:cNvSpPr>
              <a:spLocks noChangeAspect="1"/>
            </p:cNvSpPr>
            <p:nvPr/>
          </p:nvSpPr>
          <p:spPr bwMode="auto">
            <a:xfrm>
              <a:off x="4782" y="1062"/>
              <a:ext cx="19" cy="14"/>
            </a:xfrm>
            <a:custGeom>
              <a:avLst/>
              <a:gdLst>
                <a:gd name="T0" fmla="*/ 6 w 18"/>
                <a:gd name="T1" fmla="*/ 0 h 12"/>
                <a:gd name="T2" fmla="*/ 0 w 18"/>
                <a:gd name="T3" fmla="*/ 34 h 12"/>
                <a:gd name="T4" fmla="*/ 23 w 18"/>
                <a:gd name="T5" fmla="*/ 65 h 12"/>
                <a:gd name="T6" fmla="*/ 31 w 18"/>
                <a:gd name="T7" fmla="*/ 34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3715" name="Freeform 421"/>
            <p:cNvSpPr>
              <a:spLocks noChangeAspect="1"/>
            </p:cNvSpPr>
            <p:nvPr/>
          </p:nvSpPr>
          <p:spPr bwMode="auto">
            <a:xfrm>
              <a:off x="3274" y="1082"/>
              <a:ext cx="30" cy="7"/>
            </a:xfrm>
            <a:custGeom>
              <a:avLst/>
              <a:gdLst>
                <a:gd name="T0" fmla="*/ 40 w 29"/>
                <a:gd name="T1" fmla="*/ 34 h 6"/>
                <a:gd name="T2" fmla="*/ 0 w 29"/>
                <a:gd name="T3" fmla="*/ 0 h 6"/>
                <a:gd name="T4" fmla="*/ 0 w 29"/>
                <a:gd name="T5" fmla="*/ 0 h 6"/>
                <a:gd name="T6" fmla="*/ 28 w 29"/>
                <a:gd name="T7" fmla="*/ 34 h 6"/>
                <a:gd name="T8" fmla="*/ 40 w 29"/>
                <a:gd name="T9" fmla="*/ 3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p>
          </p:txBody>
        </p:sp>
        <p:sp>
          <p:nvSpPr>
            <p:cNvPr id="13716" name="Freeform 422"/>
            <p:cNvSpPr>
              <a:spLocks noChangeAspect="1"/>
            </p:cNvSpPr>
            <p:nvPr/>
          </p:nvSpPr>
          <p:spPr bwMode="auto">
            <a:xfrm>
              <a:off x="2843" y="1318"/>
              <a:ext cx="19" cy="7"/>
            </a:xfrm>
            <a:custGeom>
              <a:avLst/>
              <a:gdLst>
                <a:gd name="T0" fmla="*/ 31 w 18"/>
                <a:gd name="T1" fmla="*/ 0 h 6"/>
                <a:gd name="T2" fmla="*/ 0 w 18"/>
                <a:gd name="T3" fmla="*/ 34 h 6"/>
                <a:gd name="T4" fmla="*/ 0 w 18"/>
                <a:gd name="T5" fmla="*/ 0 h 6"/>
                <a:gd name="T6" fmla="*/ 31 w 18"/>
                <a:gd name="T7" fmla="*/ 0 h 6"/>
                <a:gd name="T8" fmla="*/ 31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3717" name="Freeform 423"/>
            <p:cNvSpPr>
              <a:spLocks noChangeAspect="1"/>
            </p:cNvSpPr>
            <p:nvPr/>
          </p:nvSpPr>
          <p:spPr bwMode="auto">
            <a:xfrm>
              <a:off x="4880" y="1298"/>
              <a:ext cx="13" cy="13"/>
            </a:xfrm>
            <a:custGeom>
              <a:avLst/>
              <a:gdLst>
                <a:gd name="T0" fmla="*/ 28 w 12"/>
                <a:gd name="T1" fmla="*/ 17 h 12"/>
                <a:gd name="T2" fmla="*/ 17 w 12"/>
                <a:gd name="T3" fmla="*/ 28 h 12"/>
                <a:gd name="T4" fmla="*/ 0 w 12"/>
                <a:gd name="T5" fmla="*/ 17 h 12"/>
                <a:gd name="T6" fmla="*/ 17 w 12"/>
                <a:gd name="T7" fmla="*/ 0 h 12"/>
                <a:gd name="T8" fmla="*/ 28 w 12"/>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3718" name="Freeform 424"/>
            <p:cNvSpPr>
              <a:spLocks noChangeAspect="1"/>
            </p:cNvSpPr>
            <p:nvPr/>
          </p:nvSpPr>
          <p:spPr bwMode="auto">
            <a:xfrm>
              <a:off x="4680" y="1089"/>
              <a:ext cx="23" cy="7"/>
            </a:xfrm>
            <a:custGeom>
              <a:avLst/>
              <a:gdLst>
                <a:gd name="T0" fmla="*/ 13 w 24"/>
                <a:gd name="T1" fmla="*/ 0 h 6"/>
                <a:gd name="T2" fmla="*/ 12 w 24"/>
                <a:gd name="T3" fmla="*/ 34 h 6"/>
                <a:gd name="T4" fmla="*/ 0 w 24"/>
                <a:gd name="T5" fmla="*/ 0 h 6"/>
                <a:gd name="T6" fmla="*/ 12 w 24"/>
                <a:gd name="T7" fmla="*/ 0 h 6"/>
                <a:gd name="T8" fmla="*/ 13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3719" name="Freeform 425"/>
            <p:cNvSpPr>
              <a:spLocks noChangeAspect="1"/>
            </p:cNvSpPr>
            <p:nvPr/>
          </p:nvSpPr>
          <p:spPr bwMode="auto">
            <a:xfrm>
              <a:off x="3383" y="1022"/>
              <a:ext cx="23" cy="6"/>
            </a:xfrm>
            <a:custGeom>
              <a:avLst/>
              <a:gdLst>
                <a:gd name="T0" fmla="*/ 13 w 24"/>
                <a:gd name="T1" fmla="*/ 6 h 6"/>
                <a:gd name="T2" fmla="*/ 0 w 24"/>
                <a:gd name="T3" fmla="*/ 6 h 6"/>
                <a:gd name="T4" fmla="*/ 6 w 24"/>
                <a:gd name="T5" fmla="*/ 0 h 6"/>
                <a:gd name="T6" fmla="*/ 12 w 24"/>
                <a:gd name="T7" fmla="*/ 6 h 6"/>
                <a:gd name="T8" fmla="*/ 13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p>
          </p:txBody>
        </p:sp>
        <p:sp>
          <p:nvSpPr>
            <p:cNvPr id="13720" name="Freeform 426"/>
            <p:cNvSpPr>
              <a:spLocks noChangeAspect="1"/>
            </p:cNvSpPr>
            <p:nvPr/>
          </p:nvSpPr>
          <p:spPr bwMode="auto">
            <a:xfrm>
              <a:off x="3176" y="900"/>
              <a:ext cx="31" cy="7"/>
            </a:xfrm>
            <a:custGeom>
              <a:avLst/>
              <a:gdLst>
                <a:gd name="T0" fmla="*/ 41 w 30"/>
                <a:gd name="T1" fmla="*/ 0 h 6"/>
                <a:gd name="T2" fmla="*/ 0 w 30"/>
                <a:gd name="T3" fmla="*/ 34 h 6"/>
                <a:gd name="T4" fmla="*/ 29 w 30"/>
                <a:gd name="T5" fmla="*/ 34 h 6"/>
                <a:gd name="T6" fmla="*/ 41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3721" name="Freeform 427"/>
            <p:cNvSpPr>
              <a:spLocks noChangeAspect="1"/>
            </p:cNvSpPr>
            <p:nvPr/>
          </p:nvSpPr>
          <p:spPr bwMode="auto">
            <a:xfrm>
              <a:off x="3207" y="900"/>
              <a:ext cx="31" cy="1"/>
            </a:xfrm>
            <a:custGeom>
              <a:avLst/>
              <a:gdLst>
                <a:gd name="T0" fmla="*/ 41 w 30"/>
                <a:gd name="T1" fmla="*/ 0 h 1"/>
                <a:gd name="T2" fmla="*/ 0 w 30"/>
                <a:gd name="T3" fmla="*/ 0 h 1"/>
                <a:gd name="T4" fmla="*/ 41 w 30"/>
                <a:gd name="T5" fmla="*/ 0 h 1"/>
                <a:gd name="T6" fmla="*/ 41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3722" name="Freeform 428"/>
            <p:cNvSpPr>
              <a:spLocks noChangeAspect="1"/>
            </p:cNvSpPr>
            <p:nvPr/>
          </p:nvSpPr>
          <p:spPr bwMode="auto">
            <a:xfrm>
              <a:off x="3875" y="1008"/>
              <a:ext cx="23" cy="1"/>
            </a:xfrm>
            <a:custGeom>
              <a:avLst/>
              <a:gdLst>
                <a:gd name="T0" fmla="*/ 13 w 24"/>
                <a:gd name="T1" fmla="*/ 0 h 1"/>
                <a:gd name="T2" fmla="*/ 0 w 24"/>
                <a:gd name="T3" fmla="*/ 0 h 1"/>
                <a:gd name="T4" fmla="*/ 13 w 24"/>
                <a:gd name="T5" fmla="*/ 0 h 1"/>
                <a:gd name="T6" fmla="*/ 13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3723" name="Freeform 429"/>
            <p:cNvSpPr>
              <a:spLocks noChangeAspect="1"/>
            </p:cNvSpPr>
            <p:nvPr/>
          </p:nvSpPr>
          <p:spPr bwMode="auto">
            <a:xfrm>
              <a:off x="4922" y="1480"/>
              <a:ext cx="12" cy="13"/>
            </a:xfrm>
            <a:custGeom>
              <a:avLst/>
              <a:gdLst>
                <a:gd name="T0" fmla="*/ 12 w 12"/>
                <a:gd name="T1" fmla="*/ 0 h 12"/>
                <a:gd name="T2" fmla="*/ 6 w 12"/>
                <a:gd name="T3" fmla="*/ 28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3724" name="Freeform 430"/>
            <p:cNvSpPr>
              <a:spLocks noChangeAspect="1"/>
            </p:cNvSpPr>
            <p:nvPr/>
          </p:nvSpPr>
          <p:spPr bwMode="auto">
            <a:xfrm>
              <a:off x="4868" y="1614"/>
              <a:ext cx="7" cy="20"/>
            </a:xfrm>
            <a:custGeom>
              <a:avLst/>
              <a:gdLst>
                <a:gd name="T0" fmla="*/ 34 w 6"/>
                <a:gd name="T1" fmla="*/ 0 h 18"/>
                <a:gd name="T2" fmla="*/ 0 w 6"/>
                <a:gd name="T3" fmla="*/ 57 h 18"/>
                <a:gd name="T4" fmla="*/ 0 w 6"/>
                <a:gd name="T5" fmla="*/ 20 h 18"/>
                <a:gd name="T6" fmla="*/ 34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3725" name="Freeform 431"/>
            <p:cNvSpPr>
              <a:spLocks noChangeAspect="1"/>
            </p:cNvSpPr>
            <p:nvPr/>
          </p:nvSpPr>
          <p:spPr bwMode="auto">
            <a:xfrm>
              <a:off x="4226" y="1008"/>
              <a:ext cx="12" cy="7"/>
            </a:xfrm>
            <a:custGeom>
              <a:avLst/>
              <a:gdLst>
                <a:gd name="T0" fmla="*/ 12 w 12"/>
                <a:gd name="T1" fmla="*/ 0 h 6"/>
                <a:gd name="T2" fmla="*/ 0 w 12"/>
                <a:gd name="T3" fmla="*/ 34 h 6"/>
                <a:gd name="T4" fmla="*/ 12 w 12"/>
                <a:gd name="T5" fmla="*/ 34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3726" name="Freeform 432"/>
            <p:cNvSpPr>
              <a:spLocks noChangeAspect="1"/>
            </p:cNvSpPr>
            <p:nvPr/>
          </p:nvSpPr>
          <p:spPr bwMode="auto">
            <a:xfrm>
              <a:off x="3024" y="906"/>
              <a:ext cx="38" cy="2"/>
            </a:xfrm>
            <a:custGeom>
              <a:avLst/>
              <a:gdLst>
                <a:gd name="T0" fmla="*/ 64 w 36"/>
                <a:gd name="T1" fmla="*/ 0 h 2"/>
                <a:gd name="T2" fmla="*/ 0 w 36"/>
                <a:gd name="T3" fmla="*/ 0 h 2"/>
                <a:gd name="T4" fmla="*/ 23 w 36"/>
                <a:gd name="T5" fmla="*/ 0 h 2"/>
                <a:gd name="T6" fmla="*/ 64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13727" name="Freeform 433"/>
            <p:cNvSpPr>
              <a:spLocks noChangeAspect="1"/>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3728" name="Freeform 434"/>
            <p:cNvSpPr>
              <a:spLocks noChangeAspect="1"/>
            </p:cNvSpPr>
            <p:nvPr/>
          </p:nvSpPr>
          <p:spPr bwMode="auto">
            <a:xfrm>
              <a:off x="3160" y="906"/>
              <a:ext cx="16" cy="7"/>
            </a:xfrm>
            <a:custGeom>
              <a:avLst/>
              <a:gdLst>
                <a:gd name="T0" fmla="*/ 4 w 18"/>
                <a:gd name="T1" fmla="*/ 0 h 6"/>
                <a:gd name="T2" fmla="*/ 0 w 18"/>
                <a:gd name="T3" fmla="*/ 0 h 6"/>
                <a:gd name="T4" fmla="*/ 4 w 18"/>
                <a:gd name="T5" fmla="*/ 34 h 6"/>
                <a:gd name="T6" fmla="*/ 4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3729" name="Freeform 435"/>
            <p:cNvSpPr>
              <a:spLocks noChangeAspect="1"/>
            </p:cNvSpPr>
            <p:nvPr/>
          </p:nvSpPr>
          <p:spPr bwMode="auto">
            <a:xfrm>
              <a:off x="4988" y="1378"/>
              <a:ext cx="25" cy="21"/>
            </a:xfrm>
            <a:custGeom>
              <a:avLst/>
              <a:gdLst>
                <a:gd name="T0" fmla="*/ 35 w 24"/>
                <a:gd name="T1" fmla="*/ 103 h 18"/>
                <a:gd name="T2" fmla="*/ 0 w 24"/>
                <a:gd name="T3" fmla="*/ 0 h 18"/>
                <a:gd name="T4" fmla="*/ 29 w 24"/>
                <a:gd name="T5" fmla="*/ 65 h 18"/>
                <a:gd name="T6" fmla="*/ 35 w 24"/>
                <a:gd name="T7" fmla="*/ 103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p>
          </p:txBody>
        </p:sp>
        <p:sp>
          <p:nvSpPr>
            <p:cNvPr id="13730" name="Freeform 436"/>
            <p:cNvSpPr>
              <a:spLocks noChangeAspect="1"/>
            </p:cNvSpPr>
            <p:nvPr/>
          </p:nvSpPr>
          <p:spPr bwMode="auto">
            <a:xfrm>
              <a:off x="4134" y="981"/>
              <a:ext cx="12" cy="7"/>
            </a:xfrm>
            <a:custGeom>
              <a:avLst/>
              <a:gdLst>
                <a:gd name="T0" fmla="*/ 12 w 12"/>
                <a:gd name="T1" fmla="*/ 34 h 6"/>
                <a:gd name="T2" fmla="*/ 0 w 12"/>
                <a:gd name="T3" fmla="*/ 0 h 6"/>
                <a:gd name="T4" fmla="*/ 12 w 12"/>
                <a:gd name="T5" fmla="*/ 34 h 6"/>
                <a:gd name="T6" fmla="*/ 12 w 12"/>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3731" name="Freeform 437"/>
            <p:cNvSpPr>
              <a:spLocks noChangeAspect="1"/>
            </p:cNvSpPr>
            <p:nvPr/>
          </p:nvSpPr>
          <p:spPr bwMode="auto">
            <a:xfrm>
              <a:off x="2843" y="1304"/>
              <a:ext cx="13" cy="7"/>
            </a:xfrm>
            <a:custGeom>
              <a:avLst/>
              <a:gdLst>
                <a:gd name="T0" fmla="*/ 28 w 12"/>
                <a:gd name="T1" fmla="*/ 34 h 6"/>
                <a:gd name="T2" fmla="*/ 0 w 12"/>
                <a:gd name="T3" fmla="*/ 0 h 6"/>
                <a:gd name="T4" fmla="*/ 17 w 12"/>
                <a:gd name="T5" fmla="*/ 0 h 6"/>
                <a:gd name="T6" fmla="*/ 28 w 12"/>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3732" name="Freeform 438"/>
            <p:cNvSpPr>
              <a:spLocks noChangeAspect="1"/>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p>
          </p:txBody>
        </p:sp>
        <p:sp>
          <p:nvSpPr>
            <p:cNvPr id="13733" name="Freeform 439"/>
            <p:cNvSpPr>
              <a:spLocks noChangeAspect="1"/>
            </p:cNvSpPr>
            <p:nvPr/>
          </p:nvSpPr>
          <p:spPr bwMode="auto">
            <a:xfrm>
              <a:off x="2782" y="1507"/>
              <a:ext cx="93" cy="34"/>
            </a:xfrm>
            <a:custGeom>
              <a:avLst/>
              <a:gdLst>
                <a:gd name="T0" fmla="*/ 49 w 90"/>
                <a:gd name="T1" fmla="*/ 0 h 30"/>
                <a:gd name="T2" fmla="*/ 49 w 90"/>
                <a:gd name="T3" fmla="*/ 0 h 30"/>
                <a:gd name="T4" fmla="*/ 41 w 90"/>
                <a:gd name="T5" fmla="*/ 23 h 30"/>
                <a:gd name="T6" fmla="*/ 35 w 90"/>
                <a:gd name="T7" fmla="*/ 23 h 30"/>
                <a:gd name="T8" fmla="*/ 35 w 90"/>
                <a:gd name="T9" fmla="*/ 23 h 30"/>
                <a:gd name="T10" fmla="*/ 29 w 90"/>
                <a:gd name="T11" fmla="*/ 48 h 30"/>
                <a:gd name="T12" fmla="*/ 12 w 90"/>
                <a:gd name="T13" fmla="*/ 69 h 30"/>
                <a:gd name="T14" fmla="*/ 6 w 90"/>
                <a:gd name="T15" fmla="*/ 69 h 30"/>
                <a:gd name="T16" fmla="*/ 0 w 90"/>
                <a:gd name="T17" fmla="*/ 48 h 30"/>
                <a:gd name="T18" fmla="*/ 12 w 90"/>
                <a:gd name="T19" fmla="*/ 122 h 30"/>
                <a:gd name="T20" fmla="*/ 29 w 90"/>
                <a:gd name="T21" fmla="*/ 122 h 30"/>
                <a:gd name="T22" fmla="*/ 49 w 90"/>
                <a:gd name="T23" fmla="*/ 122 h 30"/>
                <a:gd name="T24" fmla="*/ 85 w 90"/>
                <a:gd name="T25" fmla="*/ 69 h 30"/>
                <a:gd name="T26" fmla="*/ 129 w 90"/>
                <a:gd name="T27" fmla="*/ 96 h 30"/>
                <a:gd name="T28" fmla="*/ 129 w 90"/>
                <a:gd name="T29" fmla="*/ 23 h 30"/>
                <a:gd name="T30" fmla="*/ 94 w 90"/>
                <a:gd name="T31" fmla="*/ 0 h 30"/>
                <a:gd name="T32" fmla="*/ 76 w 90"/>
                <a:gd name="T33" fmla="*/ 23 h 30"/>
                <a:gd name="T34" fmla="*/ 76 w 90"/>
                <a:gd name="T35" fmla="*/ 0 h 30"/>
                <a:gd name="T36" fmla="*/ 49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990033"/>
            </a:solidFill>
            <a:ln w="9525">
              <a:solidFill>
                <a:srgbClr val="000000"/>
              </a:solidFill>
              <a:prstDash val="solid"/>
              <a:round/>
              <a:headEnd/>
              <a:tailEnd/>
            </a:ln>
          </p:spPr>
          <p:txBody>
            <a:bodyPr/>
            <a:lstStyle/>
            <a:p>
              <a:endParaRPr lang="en-US"/>
            </a:p>
          </p:txBody>
        </p:sp>
        <p:sp>
          <p:nvSpPr>
            <p:cNvPr id="13734" name="Freeform 440"/>
            <p:cNvSpPr>
              <a:spLocks noChangeAspect="1"/>
            </p:cNvSpPr>
            <p:nvPr/>
          </p:nvSpPr>
          <p:spPr bwMode="auto">
            <a:xfrm>
              <a:off x="2741" y="1568"/>
              <a:ext cx="48" cy="26"/>
            </a:xfrm>
            <a:custGeom>
              <a:avLst/>
              <a:gdLst>
                <a:gd name="T0" fmla="*/ 6 w 48"/>
                <a:gd name="T1" fmla="*/ 87 h 23"/>
                <a:gd name="T2" fmla="*/ 12 w 48"/>
                <a:gd name="T3" fmla="*/ 87 h 23"/>
                <a:gd name="T4" fmla="*/ 18 w 48"/>
                <a:gd name="T5" fmla="*/ 87 h 23"/>
                <a:gd name="T6" fmla="*/ 18 w 48"/>
                <a:gd name="T7" fmla="*/ 87 h 23"/>
                <a:gd name="T8" fmla="*/ 24 w 48"/>
                <a:gd name="T9" fmla="*/ 87 h 23"/>
                <a:gd name="T10" fmla="*/ 24 w 48"/>
                <a:gd name="T11" fmla="*/ 87 h 23"/>
                <a:gd name="T12" fmla="*/ 30 w 48"/>
                <a:gd name="T13" fmla="*/ 87 h 23"/>
                <a:gd name="T14" fmla="*/ 30 w 48"/>
                <a:gd name="T15" fmla="*/ 87 h 23"/>
                <a:gd name="T16" fmla="*/ 30 w 48"/>
                <a:gd name="T17" fmla="*/ 66 h 23"/>
                <a:gd name="T18" fmla="*/ 30 w 48"/>
                <a:gd name="T19" fmla="*/ 66 h 23"/>
                <a:gd name="T20" fmla="*/ 36 w 48"/>
                <a:gd name="T21" fmla="*/ 66 h 23"/>
                <a:gd name="T22" fmla="*/ 30 w 48"/>
                <a:gd name="T23" fmla="*/ 47 h 23"/>
                <a:gd name="T24" fmla="*/ 30 w 48"/>
                <a:gd name="T25" fmla="*/ 47 h 23"/>
                <a:gd name="T26" fmla="*/ 30 w 48"/>
                <a:gd name="T27" fmla="*/ 47 h 23"/>
                <a:gd name="T28" fmla="*/ 36 w 48"/>
                <a:gd name="T29" fmla="*/ 23 h 23"/>
                <a:gd name="T30" fmla="*/ 36 w 48"/>
                <a:gd name="T31" fmla="*/ 23 h 23"/>
                <a:gd name="T32" fmla="*/ 42 w 48"/>
                <a:gd name="T33" fmla="*/ 23 h 23"/>
                <a:gd name="T34" fmla="*/ 42 w 48"/>
                <a:gd name="T35" fmla="*/ 23 h 23"/>
                <a:gd name="T36" fmla="*/ 42 w 48"/>
                <a:gd name="T37" fmla="*/ 23 h 23"/>
                <a:gd name="T38" fmla="*/ 48 w 48"/>
                <a:gd name="T39" fmla="*/ 0 h 23"/>
                <a:gd name="T40" fmla="*/ 42 w 48"/>
                <a:gd name="T41" fmla="*/ 0 h 23"/>
                <a:gd name="T42" fmla="*/ 36 w 48"/>
                <a:gd name="T43" fmla="*/ 0 h 23"/>
                <a:gd name="T44" fmla="*/ 6 w 48"/>
                <a:gd name="T45" fmla="*/ 23 h 23"/>
                <a:gd name="T46" fmla="*/ 0 w 48"/>
                <a:gd name="T47" fmla="*/ 23 h 23"/>
                <a:gd name="T48" fmla="*/ 0 w 48"/>
                <a:gd name="T49" fmla="*/ 47 h 23"/>
                <a:gd name="T50" fmla="*/ 0 w 48"/>
                <a:gd name="T51" fmla="*/ 87 h 23"/>
                <a:gd name="T52" fmla="*/ 6 w 48"/>
                <a:gd name="T53" fmla="*/ 8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990033"/>
            </a:solidFill>
            <a:ln w="9525">
              <a:solidFill>
                <a:srgbClr val="000000"/>
              </a:solidFill>
              <a:prstDash val="solid"/>
              <a:round/>
              <a:headEnd/>
              <a:tailEnd/>
            </a:ln>
          </p:spPr>
          <p:txBody>
            <a:bodyPr/>
            <a:lstStyle/>
            <a:p>
              <a:endParaRPr lang="en-US"/>
            </a:p>
          </p:txBody>
        </p:sp>
        <p:sp>
          <p:nvSpPr>
            <p:cNvPr id="13735" name="Freeform 441"/>
            <p:cNvSpPr>
              <a:spLocks noChangeAspect="1"/>
            </p:cNvSpPr>
            <p:nvPr/>
          </p:nvSpPr>
          <p:spPr bwMode="auto">
            <a:xfrm>
              <a:off x="2685" y="1102"/>
              <a:ext cx="165" cy="276"/>
            </a:xfrm>
            <a:custGeom>
              <a:avLst/>
              <a:gdLst>
                <a:gd name="T0" fmla="*/ 136 w 162"/>
                <a:gd name="T1" fmla="*/ 353 h 245"/>
                <a:gd name="T2" fmla="*/ 118 w 162"/>
                <a:gd name="T3" fmla="*/ 398 h 245"/>
                <a:gd name="T4" fmla="*/ 106 w 162"/>
                <a:gd name="T5" fmla="*/ 442 h 245"/>
                <a:gd name="T6" fmla="*/ 97 w 162"/>
                <a:gd name="T7" fmla="*/ 488 h 245"/>
                <a:gd name="T8" fmla="*/ 124 w 162"/>
                <a:gd name="T9" fmla="*/ 576 h 245"/>
                <a:gd name="T10" fmla="*/ 118 w 162"/>
                <a:gd name="T11" fmla="*/ 642 h 245"/>
                <a:gd name="T12" fmla="*/ 112 w 162"/>
                <a:gd name="T13" fmla="*/ 620 h 245"/>
                <a:gd name="T14" fmla="*/ 124 w 162"/>
                <a:gd name="T15" fmla="*/ 642 h 245"/>
                <a:gd name="T16" fmla="*/ 112 w 162"/>
                <a:gd name="T17" fmla="*/ 669 h 245"/>
                <a:gd name="T18" fmla="*/ 97 w 162"/>
                <a:gd name="T19" fmla="*/ 685 h 245"/>
                <a:gd name="T20" fmla="*/ 97 w 162"/>
                <a:gd name="T21" fmla="*/ 710 h 245"/>
                <a:gd name="T22" fmla="*/ 106 w 162"/>
                <a:gd name="T23" fmla="*/ 756 h 245"/>
                <a:gd name="T24" fmla="*/ 97 w 162"/>
                <a:gd name="T25" fmla="*/ 800 h 245"/>
                <a:gd name="T26" fmla="*/ 59 w 162"/>
                <a:gd name="T27" fmla="*/ 885 h 245"/>
                <a:gd name="T28" fmla="*/ 41 w 162"/>
                <a:gd name="T29" fmla="*/ 906 h 245"/>
                <a:gd name="T30" fmla="*/ 24 w 162"/>
                <a:gd name="T31" fmla="*/ 822 h 245"/>
                <a:gd name="T32" fmla="*/ 12 w 162"/>
                <a:gd name="T33" fmla="*/ 731 h 245"/>
                <a:gd name="T34" fmla="*/ 6 w 162"/>
                <a:gd name="T35" fmla="*/ 710 h 245"/>
                <a:gd name="T36" fmla="*/ 6 w 162"/>
                <a:gd name="T37" fmla="*/ 669 h 245"/>
                <a:gd name="T38" fmla="*/ 12 w 162"/>
                <a:gd name="T39" fmla="*/ 551 h 245"/>
                <a:gd name="T40" fmla="*/ 18 w 162"/>
                <a:gd name="T41" fmla="*/ 506 h 245"/>
                <a:gd name="T42" fmla="*/ 6 w 162"/>
                <a:gd name="T43" fmla="*/ 418 h 245"/>
                <a:gd name="T44" fmla="*/ 18 w 162"/>
                <a:gd name="T45" fmla="*/ 329 h 245"/>
                <a:gd name="T46" fmla="*/ 24 w 162"/>
                <a:gd name="T47" fmla="*/ 287 h 245"/>
                <a:gd name="T48" fmla="*/ 47 w 162"/>
                <a:gd name="T49" fmla="*/ 203 h 245"/>
                <a:gd name="T50" fmla="*/ 65 w 162"/>
                <a:gd name="T51" fmla="*/ 158 h 245"/>
                <a:gd name="T52" fmla="*/ 97 w 162"/>
                <a:gd name="T53" fmla="*/ 68 h 245"/>
                <a:gd name="T54" fmla="*/ 124 w 162"/>
                <a:gd name="T55" fmla="*/ 47 h 245"/>
                <a:gd name="T56" fmla="*/ 124 w 162"/>
                <a:gd name="T57" fmla="*/ 0 h 245"/>
                <a:gd name="T58" fmla="*/ 189 w 162"/>
                <a:gd name="T59" fmla="*/ 158 h 245"/>
                <a:gd name="T60" fmla="*/ 177 w 162"/>
                <a:gd name="T61" fmla="*/ 226 h 245"/>
                <a:gd name="T62" fmla="*/ 171 w 162"/>
                <a:gd name="T63" fmla="*/ 226 h 245"/>
                <a:gd name="T64" fmla="*/ 154 w 162"/>
                <a:gd name="T65" fmla="*/ 243 h 245"/>
                <a:gd name="T66" fmla="*/ 154 w 162"/>
                <a:gd name="T67" fmla="*/ 309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415A6B"/>
            </a:solidFill>
            <a:ln w="9525">
              <a:solidFill>
                <a:srgbClr val="000000"/>
              </a:solidFill>
              <a:prstDash val="solid"/>
              <a:round/>
              <a:headEnd/>
              <a:tailEnd/>
            </a:ln>
          </p:spPr>
          <p:txBody>
            <a:bodyPr/>
            <a:lstStyle/>
            <a:p>
              <a:endParaRPr lang="en-US"/>
            </a:p>
          </p:txBody>
        </p:sp>
        <p:sp>
          <p:nvSpPr>
            <p:cNvPr id="13736" name="Freeform 442"/>
            <p:cNvSpPr>
              <a:spLocks noChangeAspect="1"/>
            </p:cNvSpPr>
            <p:nvPr/>
          </p:nvSpPr>
          <p:spPr bwMode="auto">
            <a:xfrm>
              <a:off x="2789" y="1331"/>
              <a:ext cx="11" cy="14"/>
            </a:xfrm>
            <a:custGeom>
              <a:avLst/>
              <a:gdLst>
                <a:gd name="T0" fmla="*/ 6 w 12"/>
                <a:gd name="T1" fmla="*/ 0 h 12"/>
                <a:gd name="T2" fmla="*/ 6 w 12"/>
                <a:gd name="T3" fmla="*/ 0 h 12"/>
                <a:gd name="T4" fmla="*/ 6 w 12"/>
                <a:gd name="T5" fmla="*/ 65 h 12"/>
                <a:gd name="T6" fmla="*/ 6 w 12"/>
                <a:gd name="T7" fmla="*/ 65 h 12"/>
                <a:gd name="T8" fmla="*/ 0 w 12"/>
                <a:gd name="T9" fmla="*/ 34 h 12"/>
                <a:gd name="T10" fmla="*/ 6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3737" name="Freeform 443"/>
            <p:cNvSpPr>
              <a:spLocks noChangeAspect="1"/>
            </p:cNvSpPr>
            <p:nvPr/>
          </p:nvSpPr>
          <p:spPr bwMode="auto">
            <a:xfrm>
              <a:off x="2620" y="1547"/>
              <a:ext cx="71" cy="40"/>
            </a:xfrm>
            <a:custGeom>
              <a:avLst/>
              <a:gdLst>
                <a:gd name="T0" fmla="*/ 65 w 71"/>
                <a:gd name="T1" fmla="*/ 80 h 35"/>
                <a:gd name="T2" fmla="*/ 65 w 71"/>
                <a:gd name="T3" fmla="*/ 104 h 35"/>
                <a:gd name="T4" fmla="*/ 53 w 71"/>
                <a:gd name="T5" fmla="*/ 104 h 35"/>
                <a:gd name="T6" fmla="*/ 47 w 71"/>
                <a:gd name="T7" fmla="*/ 155 h 35"/>
                <a:gd name="T8" fmla="*/ 35 w 71"/>
                <a:gd name="T9" fmla="*/ 104 h 35"/>
                <a:gd name="T10" fmla="*/ 29 w 71"/>
                <a:gd name="T11" fmla="*/ 128 h 35"/>
                <a:gd name="T12" fmla="*/ 17 w 71"/>
                <a:gd name="T13" fmla="*/ 155 h 35"/>
                <a:gd name="T14" fmla="*/ 6 w 71"/>
                <a:gd name="T15" fmla="*/ 104 h 35"/>
                <a:gd name="T16" fmla="*/ 0 w 71"/>
                <a:gd name="T17" fmla="*/ 104 h 35"/>
                <a:gd name="T18" fmla="*/ 17 w 71"/>
                <a:gd name="T19" fmla="*/ 25 h 35"/>
                <a:gd name="T20" fmla="*/ 17 w 71"/>
                <a:gd name="T21" fmla="*/ 25 h 35"/>
                <a:gd name="T22" fmla="*/ 23 w 71"/>
                <a:gd name="T23" fmla="*/ 0 h 35"/>
                <a:gd name="T24" fmla="*/ 41 w 71"/>
                <a:gd name="T25" fmla="*/ 0 h 35"/>
                <a:gd name="T26" fmla="*/ 53 w 71"/>
                <a:gd name="T27" fmla="*/ 0 h 35"/>
                <a:gd name="T28" fmla="*/ 53 w 71"/>
                <a:gd name="T29" fmla="*/ 25 h 35"/>
                <a:gd name="T30" fmla="*/ 53 w 71"/>
                <a:gd name="T31" fmla="*/ 53 h 35"/>
                <a:gd name="T32" fmla="*/ 53 w 71"/>
                <a:gd name="T33" fmla="*/ 53 h 35"/>
                <a:gd name="T34" fmla="*/ 59 w 71"/>
                <a:gd name="T35" fmla="*/ 53 h 35"/>
                <a:gd name="T36" fmla="*/ 71 w 71"/>
                <a:gd name="T37" fmla="*/ 80 h 35"/>
                <a:gd name="T38" fmla="*/ 71 w 71"/>
                <a:gd name="T39" fmla="*/ 80 h 35"/>
                <a:gd name="T40" fmla="*/ 65 w 71"/>
                <a:gd name="T41" fmla="*/ 8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990033"/>
            </a:solidFill>
            <a:ln w="9525">
              <a:solidFill>
                <a:srgbClr val="000000"/>
              </a:solidFill>
              <a:prstDash val="solid"/>
              <a:round/>
              <a:headEnd/>
              <a:tailEnd/>
            </a:ln>
          </p:spPr>
          <p:txBody>
            <a:bodyPr/>
            <a:lstStyle/>
            <a:p>
              <a:endParaRPr lang="en-US"/>
            </a:p>
          </p:txBody>
        </p:sp>
        <p:sp>
          <p:nvSpPr>
            <p:cNvPr id="13738" name="Freeform 444"/>
            <p:cNvSpPr>
              <a:spLocks noChangeAspect="1"/>
            </p:cNvSpPr>
            <p:nvPr/>
          </p:nvSpPr>
          <p:spPr bwMode="auto">
            <a:xfrm>
              <a:off x="2875" y="1439"/>
              <a:ext cx="285" cy="175"/>
            </a:xfrm>
            <a:custGeom>
              <a:avLst/>
              <a:gdLst>
                <a:gd name="T0" fmla="*/ 171 w 281"/>
                <a:gd name="T1" fmla="*/ 0 h 155"/>
                <a:gd name="T2" fmla="*/ 159 w 281"/>
                <a:gd name="T3" fmla="*/ 23 h 155"/>
                <a:gd name="T4" fmla="*/ 141 w 281"/>
                <a:gd name="T5" fmla="*/ 68 h 155"/>
                <a:gd name="T6" fmla="*/ 141 w 281"/>
                <a:gd name="T7" fmla="*/ 89 h 155"/>
                <a:gd name="T8" fmla="*/ 100 w 281"/>
                <a:gd name="T9" fmla="*/ 68 h 155"/>
                <a:gd name="T10" fmla="*/ 77 w 281"/>
                <a:gd name="T11" fmla="*/ 47 h 155"/>
                <a:gd name="T12" fmla="*/ 47 w 281"/>
                <a:gd name="T13" fmla="*/ 47 h 155"/>
                <a:gd name="T14" fmla="*/ 12 w 281"/>
                <a:gd name="T15" fmla="*/ 47 h 155"/>
                <a:gd name="T16" fmla="*/ 18 w 281"/>
                <a:gd name="T17" fmla="*/ 140 h 155"/>
                <a:gd name="T18" fmla="*/ 18 w 281"/>
                <a:gd name="T19" fmla="*/ 159 h 155"/>
                <a:gd name="T20" fmla="*/ 6 w 281"/>
                <a:gd name="T21" fmla="*/ 229 h 155"/>
                <a:gd name="T22" fmla="*/ 0 w 281"/>
                <a:gd name="T23" fmla="*/ 254 h 155"/>
                <a:gd name="T24" fmla="*/ 0 w 281"/>
                <a:gd name="T25" fmla="*/ 323 h 155"/>
                <a:gd name="T26" fmla="*/ 12 w 281"/>
                <a:gd name="T27" fmla="*/ 343 h 155"/>
                <a:gd name="T28" fmla="*/ 12 w 281"/>
                <a:gd name="T29" fmla="*/ 343 h 155"/>
                <a:gd name="T30" fmla="*/ 53 w 281"/>
                <a:gd name="T31" fmla="*/ 366 h 155"/>
                <a:gd name="T32" fmla="*/ 77 w 281"/>
                <a:gd name="T33" fmla="*/ 323 h 155"/>
                <a:gd name="T34" fmla="*/ 89 w 281"/>
                <a:gd name="T35" fmla="*/ 271 h 155"/>
                <a:gd name="T36" fmla="*/ 94 w 281"/>
                <a:gd name="T37" fmla="*/ 294 h 155"/>
                <a:gd name="T38" fmla="*/ 106 w 281"/>
                <a:gd name="T39" fmla="*/ 343 h 155"/>
                <a:gd name="T40" fmla="*/ 147 w 281"/>
                <a:gd name="T41" fmla="*/ 413 h 155"/>
                <a:gd name="T42" fmla="*/ 159 w 281"/>
                <a:gd name="T43" fmla="*/ 454 h 155"/>
                <a:gd name="T44" fmla="*/ 171 w 281"/>
                <a:gd name="T45" fmla="*/ 436 h 155"/>
                <a:gd name="T46" fmla="*/ 177 w 281"/>
                <a:gd name="T47" fmla="*/ 436 h 155"/>
                <a:gd name="T48" fmla="*/ 171 w 281"/>
                <a:gd name="T49" fmla="*/ 413 h 155"/>
                <a:gd name="T50" fmla="*/ 177 w 281"/>
                <a:gd name="T51" fmla="*/ 436 h 155"/>
                <a:gd name="T52" fmla="*/ 195 w 281"/>
                <a:gd name="T53" fmla="*/ 436 h 155"/>
                <a:gd name="T54" fmla="*/ 171 w 281"/>
                <a:gd name="T55" fmla="*/ 454 h 155"/>
                <a:gd name="T56" fmla="*/ 177 w 281"/>
                <a:gd name="T57" fmla="*/ 454 h 155"/>
                <a:gd name="T58" fmla="*/ 195 w 281"/>
                <a:gd name="T59" fmla="*/ 478 h 155"/>
                <a:gd name="T60" fmla="*/ 218 w 281"/>
                <a:gd name="T61" fmla="*/ 478 h 155"/>
                <a:gd name="T62" fmla="*/ 195 w 281"/>
                <a:gd name="T63" fmla="*/ 525 h 155"/>
                <a:gd name="T64" fmla="*/ 212 w 281"/>
                <a:gd name="T65" fmla="*/ 542 h 155"/>
                <a:gd name="T66" fmla="*/ 218 w 281"/>
                <a:gd name="T67" fmla="*/ 567 h 155"/>
                <a:gd name="T68" fmla="*/ 218 w 281"/>
                <a:gd name="T69" fmla="*/ 593 h 155"/>
                <a:gd name="T70" fmla="*/ 242 w 281"/>
                <a:gd name="T71" fmla="*/ 567 h 155"/>
                <a:gd name="T72" fmla="*/ 256 w 281"/>
                <a:gd name="T73" fmla="*/ 567 h 155"/>
                <a:gd name="T74" fmla="*/ 272 w 281"/>
                <a:gd name="T75" fmla="*/ 542 h 155"/>
                <a:gd name="T76" fmla="*/ 248 w 281"/>
                <a:gd name="T77" fmla="*/ 542 h 155"/>
                <a:gd name="T78" fmla="*/ 236 w 281"/>
                <a:gd name="T79" fmla="*/ 497 h 155"/>
                <a:gd name="T80" fmla="*/ 242 w 281"/>
                <a:gd name="T81" fmla="*/ 454 h 155"/>
                <a:gd name="T82" fmla="*/ 236 w 281"/>
                <a:gd name="T83" fmla="*/ 478 h 155"/>
                <a:gd name="T84" fmla="*/ 242 w 281"/>
                <a:gd name="T85" fmla="*/ 454 h 155"/>
                <a:gd name="T86" fmla="*/ 272 w 281"/>
                <a:gd name="T87" fmla="*/ 436 h 155"/>
                <a:gd name="T88" fmla="*/ 301 w 281"/>
                <a:gd name="T89" fmla="*/ 387 h 155"/>
                <a:gd name="T90" fmla="*/ 307 w 281"/>
                <a:gd name="T91" fmla="*/ 387 h 155"/>
                <a:gd name="T92" fmla="*/ 313 w 281"/>
                <a:gd name="T93" fmla="*/ 343 h 155"/>
                <a:gd name="T94" fmla="*/ 327 w 281"/>
                <a:gd name="T95" fmla="*/ 323 h 155"/>
                <a:gd name="T96" fmla="*/ 313 w 281"/>
                <a:gd name="T97" fmla="*/ 229 h 155"/>
                <a:gd name="T98" fmla="*/ 295 w 281"/>
                <a:gd name="T99" fmla="*/ 204 h 155"/>
                <a:gd name="T100" fmla="*/ 264 w 281"/>
                <a:gd name="T101" fmla="*/ 159 h 155"/>
                <a:gd name="T102" fmla="*/ 248 w 281"/>
                <a:gd name="T103" fmla="*/ 181 h 155"/>
                <a:gd name="T104" fmla="*/ 204 w 281"/>
                <a:gd name="T105" fmla="*/ 47 h 155"/>
                <a:gd name="T106" fmla="*/ 204 w 281"/>
                <a:gd name="T107" fmla="*/ 23 h 155"/>
                <a:gd name="T108" fmla="*/ 171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990033"/>
            </a:solidFill>
            <a:ln w="9525">
              <a:solidFill>
                <a:srgbClr val="000000"/>
              </a:solidFill>
              <a:prstDash val="solid"/>
              <a:round/>
              <a:headEnd/>
              <a:tailEnd/>
            </a:ln>
          </p:spPr>
          <p:txBody>
            <a:bodyPr/>
            <a:lstStyle/>
            <a:p>
              <a:endParaRPr lang="en-US"/>
            </a:p>
          </p:txBody>
        </p:sp>
        <p:sp>
          <p:nvSpPr>
            <p:cNvPr id="13739" name="Freeform 445"/>
            <p:cNvSpPr>
              <a:spLocks noChangeAspect="1"/>
            </p:cNvSpPr>
            <p:nvPr/>
          </p:nvSpPr>
          <p:spPr bwMode="auto">
            <a:xfrm>
              <a:off x="522" y="1048"/>
              <a:ext cx="1157" cy="634"/>
            </a:xfrm>
            <a:custGeom>
              <a:avLst/>
              <a:gdLst>
                <a:gd name="T0" fmla="*/ 143 w 1389"/>
                <a:gd name="T1" fmla="*/ 16 h 761"/>
                <a:gd name="T2" fmla="*/ 153 w 1389"/>
                <a:gd name="T3" fmla="*/ 8 h 761"/>
                <a:gd name="T4" fmla="*/ 138 w 1389"/>
                <a:gd name="T5" fmla="*/ 14 h 761"/>
                <a:gd name="T6" fmla="*/ 132 w 1389"/>
                <a:gd name="T7" fmla="*/ 8 h 761"/>
                <a:gd name="T8" fmla="*/ 132 w 1389"/>
                <a:gd name="T9" fmla="*/ 3 h 761"/>
                <a:gd name="T10" fmla="*/ 128 w 1389"/>
                <a:gd name="T11" fmla="*/ 2 h 761"/>
                <a:gd name="T12" fmla="*/ 127 w 1389"/>
                <a:gd name="T13" fmla="*/ 8 h 761"/>
                <a:gd name="T14" fmla="*/ 117 w 1389"/>
                <a:gd name="T15" fmla="*/ 16 h 761"/>
                <a:gd name="T16" fmla="*/ 122 w 1389"/>
                <a:gd name="T17" fmla="*/ 12 h 761"/>
                <a:gd name="T18" fmla="*/ 114 w 1389"/>
                <a:gd name="T19" fmla="*/ 12 h 761"/>
                <a:gd name="T20" fmla="*/ 95 w 1389"/>
                <a:gd name="T21" fmla="*/ 12 h 761"/>
                <a:gd name="T22" fmla="*/ 92 w 1389"/>
                <a:gd name="T23" fmla="*/ 15 h 761"/>
                <a:gd name="T24" fmla="*/ 82 w 1389"/>
                <a:gd name="T25" fmla="*/ 10 h 761"/>
                <a:gd name="T26" fmla="*/ 65 w 1389"/>
                <a:gd name="T27" fmla="*/ 6 h 761"/>
                <a:gd name="T28" fmla="*/ 56 w 1389"/>
                <a:gd name="T29" fmla="*/ 6 h 761"/>
                <a:gd name="T30" fmla="*/ 39 w 1389"/>
                <a:gd name="T31" fmla="*/ 10 h 761"/>
                <a:gd name="T32" fmla="*/ 7 w 1389"/>
                <a:gd name="T33" fmla="*/ 29 h 761"/>
                <a:gd name="T34" fmla="*/ 7 w 1389"/>
                <a:gd name="T35" fmla="*/ 39 h 761"/>
                <a:gd name="T36" fmla="*/ 12 w 1389"/>
                <a:gd name="T37" fmla="*/ 53 h 761"/>
                <a:gd name="T38" fmla="*/ 10 w 1389"/>
                <a:gd name="T39" fmla="*/ 57 h 761"/>
                <a:gd name="T40" fmla="*/ 10 w 1389"/>
                <a:gd name="T41" fmla="*/ 59 h 761"/>
                <a:gd name="T42" fmla="*/ 12 w 1389"/>
                <a:gd name="T43" fmla="*/ 64 h 761"/>
                <a:gd name="T44" fmla="*/ 8 w 1389"/>
                <a:gd name="T45" fmla="*/ 67 h 761"/>
                <a:gd name="T46" fmla="*/ 12 w 1389"/>
                <a:gd name="T47" fmla="*/ 69 h 761"/>
                <a:gd name="T48" fmla="*/ 12 w 1389"/>
                <a:gd name="T49" fmla="*/ 71 h 761"/>
                <a:gd name="T50" fmla="*/ 13 w 1389"/>
                <a:gd name="T51" fmla="*/ 73 h 761"/>
                <a:gd name="T52" fmla="*/ 85 w 1389"/>
                <a:gd name="T53" fmla="*/ 76 h 761"/>
                <a:gd name="T54" fmla="*/ 103 w 1389"/>
                <a:gd name="T55" fmla="*/ 81 h 761"/>
                <a:gd name="T56" fmla="*/ 109 w 1389"/>
                <a:gd name="T57" fmla="*/ 94 h 761"/>
                <a:gd name="T58" fmla="*/ 117 w 1389"/>
                <a:gd name="T59" fmla="*/ 95 h 761"/>
                <a:gd name="T60" fmla="*/ 143 w 1389"/>
                <a:gd name="T61" fmla="*/ 85 h 761"/>
                <a:gd name="T62" fmla="*/ 151 w 1389"/>
                <a:gd name="T63" fmla="*/ 89 h 761"/>
                <a:gd name="T64" fmla="*/ 160 w 1389"/>
                <a:gd name="T65" fmla="*/ 88 h 761"/>
                <a:gd name="T66" fmla="*/ 152 w 1389"/>
                <a:gd name="T67" fmla="*/ 94 h 761"/>
                <a:gd name="T68" fmla="*/ 164 w 1389"/>
                <a:gd name="T69" fmla="*/ 88 h 761"/>
                <a:gd name="T70" fmla="*/ 159 w 1389"/>
                <a:gd name="T71" fmla="*/ 81 h 761"/>
                <a:gd name="T72" fmla="*/ 161 w 1389"/>
                <a:gd name="T73" fmla="*/ 76 h 761"/>
                <a:gd name="T74" fmla="*/ 143 w 1389"/>
                <a:gd name="T75" fmla="*/ 81 h 761"/>
                <a:gd name="T76" fmla="*/ 168 w 1389"/>
                <a:gd name="T77" fmla="*/ 72 h 761"/>
                <a:gd name="T78" fmla="*/ 185 w 1389"/>
                <a:gd name="T79" fmla="*/ 63 h 761"/>
                <a:gd name="T80" fmla="*/ 181 w 1389"/>
                <a:gd name="T81" fmla="*/ 57 h 761"/>
                <a:gd name="T82" fmla="*/ 179 w 1389"/>
                <a:gd name="T83" fmla="*/ 59 h 761"/>
                <a:gd name="T84" fmla="*/ 179 w 1389"/>
                <a:gd name="T85" fmla="*/ 53 h 761"/>
                <a:gd name="T86" fmla="*/ 177 w 1389"/>
                <a:gd name="T87" fmla="*/ 51 h 761"/>
                <a:gd name="T88" fmla="*/ 176 w 1389"/>
                <a:gd name="T89" fmla="*/ 49 h 761"/>
                <a:gd name="T90" fmla="*/ 175 w 1389"/>
                <a:gd name="T91" fmla="*/ 44 h 761"/>
                <a:gd name="T92" fmla="*/ 176 w 1389"/>
                <a:gd name="T93" fmla="*/ 39 h 761"/>
                <a:gd name="T94" fmla="*/ 172 w 1389"/>
                <a:gd name="T95" fmla="*/ 39 h 761"/>
                <a:gd name="T96" fmla="*/ 164 w 1389"/>
                <a:gd name="T97" fmla="*/ 43 h 761"/>
                <a:gd name="T98" fmla="*/ 160 w 1389"/>
                <a:gd name="T99" fmla="*/ 42 h 761"/>
                <a:gd name="T100" fmla="*/ 164 w 1389"/>
                <a:gd name="T101" fmla="*/ 36 h 761"/>
                <a:gd name="T102" fmla="*/ 157 w 1389"/>
                <a:gd name="T103" fmla="*/ 30 h 761"/>
                <a:gd name="T104" fmla="*/ 146 w 1389"/>
                <a:gd name="T105" fmla="*/ 36 h 761"/>
                <a:gd name="T106" fmla="*/ 137 w 1389"/>
                <a:gd name="T107" fmla="*/ 53 h 761"/>
                <a:gd name="T108" fmla="*/ 127 w 1389"/>
                <a:gd name="T109" fmla="*/ 66 h 761"/>
                <a:gd name="T110" fmla="*/ 122 w 1389"/>
                <a:gd name="T111" fmla="*/ 61 h 761"/>
                <a:gd name="T112" fmla="*/ 112 w 1389"/>
                <a:gd name="T113" fmla="*/ 49 h 761"/>
                <a:gd name="T114" fmla="*/ 102 w 1389"/>
                <a:gd name="T115" fmla="*/ 44 h 761"/>
                <a:gd name="T116" fmla="*/ 115 w 1389"/>
                <a:gd name="T117" fmla="*/ 30 h 761"/>
                <a:gd name="T118" fmla="*/ 116 w 1389"/>
                <a:gd name="T119" fmla="*/ 25 h 761"/>
                <a:gd name="T120" fmla="*/ 127 w 1389"/>
                <a:gd name="T121" fmla="*/ 25 h 7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89" h="761">
                  <a:moveTo>
                    <a:pt x="1025" y="138"/>
                  </a:moveTo>
                  <a:lnTo>
                    <a:pt x="1018" y="130"/>
                  </a:lnTo>
                  <a:lnTo>
                    <a:pt x="1040" y="130"/>
                  </a:lnTo>
                  <a:lnTo>
                    <a:pt x="1047" y="138"/>
                  </a:lnTo>
                  <a:lnTo>
                    <a:pt x="1062" y="130"/>
                  </a:lnTo>
                  <a:lnTo>
                    <a:pt x="1055" y="122"/>
                  </a:lnTo>
                  <a:lnTo>
                    <a:pt x="1062" y="122"/>
                  </a:lnTo>
                  <a:lnTo>
                    <a:pt x="1069" y="130"/>
                  </a:lnTo>
                  <a:lnTo>
                    <a:pt x="1113" y="114"/>
                  </a:lnTo>
                  <a:lnTo>
                    <a:pt x="1120" y="106"/>
                  </a:lnTo>
                  <a:lnTo>
                    <a:pt x="1113" y="89"/>
                  </a:lnTo>
                  <a:lnTo>
                    <a:pt x="1120" y="81"/>
                  </a:lnTo>
                  <a:lnTo>
                    <a:pt x="1135" y="73"/>
                  </a:lnTo>
                  <a:lnTo>
                    <a:pt x="1127" y="73"/>
                  </a:lnTo>
                  <a:lnTo>
                    <a:pt x="1142" y="65"/>
                  </a:lnTo>
                  <a:lnTo>
                    <a:pt x="1113" y="57"/>
                  </a:lnTo>
                  <a:lnTo>
                    <a:pt x="1135" y="57"/>
                  </a:lnTo>
                  <a:lnTo>
                    <a:pt x="1084" y="57"/>
                  </a:lnTo>
                  <a:lnTo>
                    <a:pt x="1084" y="65"/>
                  </a:lnTo>
                  <a:lnTo>
                    <a:pt x="1084" y="73"/>
                  </a:lnTo>
                  <a:lnTo>
                    <a:pt x="1069" y="73"/>
                  </a:lnTo>
                  <a:lnTo>
                    <a:pt x="1033" y="106"/>
                  </a:lnTo>
                  <a:lnTo>
                    <a:pt x="1018" y="114"/>
                  </a:lnTo>
                  <a:lnTo>
                    <a:pt x="1018" y="89"/>
                  </a:lnTo>
                  <a:lnTo>
                    <a:pt x="1033" y="73"/>
                  </a:lnTo>
                  <a:lnTo>
                    <a:pt x="1018" y="65"/>
                  </a:lnTo>
                  <a:lnTo>
                    <a:pt x="989" y="89"/>
                  </a:lnTo>
                  <a:lnTo>
                    <a:pt x="996" y="65"/>
                  </a:lnTo>
                  <a:lnTo>
                    <a:pt x="989" y="65"/>
                  </a:lnTo>
                  <a:lnTo>
                    <a:pt x="1003" y="57"/>
                  </a:lnTo>
                  <a:lnTo>
                    <a:pt x="996" y="57"/>
                  </a:lnTo>
                  <a:lnTo>
                    <a:pt x="974" y="57"/>
                  </a:lnTo>
                  <a:lnTo>
                    <a:pt x="974" y="49"/>
                  </a:lnTo>
                  <a:lnTo>
                    <a:pt x="989" y="41"/>
                  </a:lnTo>
                  <a:lnTo>
                    <a:pt x="996" y="41"/>
                  </a:lnTo>
                  <a:lnTo>
                    <a:pt x="989" y="24"/>
                  </a:lnTo>
                  <a:lnTo>
                    <a:pt x="996" y="16"/>
                  </a:lnTo>
                  <a:lnTo>
                    <a:pt x="989" y="8"/>
                  </a:lnTo>
                  <a:lnTo>
                    <a:pt x="982" y="8"/>
                  </a:lnTo>
                  <a:lnTo>
                    <a:pt x="989" y="0"/>
                  </a:lnTo>
                  <a:lnTo>
                    <a:pt x="974" y="8"/>
                  </a:lnTo>
                  <a:lnTo>
                    <a:pt x="982" y="8"/>
                  </a:lnTo>
                  <a:lnTo>
                    <a:pt x="960" y="16"/>
                  </a:lnTo>
                  <a:lnTo>
                    <a:pt x="946" y="16"/>
                  </a:lnTo>
                  <a:lnTo>
                    <a:pt x="939" y="32"/>
                  </a:lnTo>
                  <a:lnTo>
                    <a:pt x="932" y="41"/>
                  </a:lnTo>
                  <a:lnTo>
                    <a:pt x="924" y="49"/>
                  </a:lnTo>
                  <a:lnTo>
                    <a:pt x="960" y="65"/>
                  </a:lnTo>
                  <a:lnTo>
                    <a:pt x="946" y="65"/>
                  </a:lnTo>
                  <a:lnTo>
                    <a:pt x="939" y="65"/>
                  </a:lnTo>
                  <a:lnTo>
                    <a:pt x="932" y="73"/>
                  </a:lnTo>
                  <a:lnTo>
                    <a:pt x="946" y="73"/>
                  </a:lnTo>
                  <a:lnTo>
                    <a:pt x="939" y="81"/>
                  </a:lnTo>
                  <a:lnTo>
                    <a:pt x="910" y="89"/>
                  </a:lnTo>
                  <a:lnTo>
                    <a:pt x="895" y="106"/>
                  </a:lnTo>
                  <a:lnTo>
                    <a:pt x="888" y="122"/>
                  </a:lnTo>
                  <a:lnTo>
                    <a:pt x="873" y="122"/>
                  </a:lnTo>
                  <a:lnTo>
                    <a:pt x="873" y="114"/>
                  </a:lnTo>
                  <a:lnTo>
                    <a:pt x="888" y="114"/>
                  </a:lnTo>
                  <a:lnTo>
                    <a:pt x="881" y="114"/>
                  </a:lnTo>
                  <a:lnTo>
                    <a:pt x="888" y="106"/>
                  </a:lnTo>
                  <a:lnTo>
                    <a:pt x="881" y="106"/>
                  </a:lnTo>
                  <a:lnTo>
                    <a:pt x="902" y="89"/>
                  </a:lnTo>
                  <a:lnTo>
                    <a:pt x="888" y="89"/>
                  </a:lnTo>
                  <a:lnTo>
                    <a:pt x="873" y="81"/>
                  </a:lnTo>
                  <a:lnTo>
                    <a:pt x="859" y="89"/>
                  </a:lnTo>
                  <a:lnTo>
                    <a:pt x="859" y="97"/>
                  </a:lnTo>
                  <a:lnTo>
                    <a:pt x="873" y="97"/>
                  </a:lnTo>
                  <a:lnTo>
                    <a:pt x="859" y="97"/>
                  </a:lnTo>
                  <a:lnTo>
                    <a:pt x="851" y="89"/>
                  </a:lnTo>
                  <a:lnTo>
                    <a:pt x="844" y="97"/>
                  </a:lnTo>
                  <a:lnTo>
                    <a:pt x="786" y="97"/>
                  </a:lnTo>
                  <a:lnTo>
                    <a:pt x="771" y="89"/>
                  </a:lnTo>
                  <a:lnTo>
                    <a:pt x="764" y="89"/>
                  </a:lnTo>
                  <a:lnTo>
                    <a:pt x="757" y="81"/>
                  </a:lnTo>
                  <a:lnTo>
                    <a:pt x="749" y="73"/>
                  </a:lnTo>
                  <a:lnTo>
                    <a:pt x="698" y="81"/>
                  </a:lnTo>
                  <a:lnTo>
                    <a:pt x="713" y="89"/>
                  </a:lnTo>
                  <a:lnTo>
                    <a:pt x="749" y="81"/>
                  </a:lnTo>
                  <a:lnTo>
                    <a:pt x="720" y="89"/>
                  </a:lnTo>
                  <a:lnTo>
                    <a:pt x="705" y="89"/>
                  </a:lnTo>
                  <a:lnTo>
                    <a:pt x="698" y="122"/>
                  </a:lnTo>
                  <a:lnTo>
                    <a:pt x="691" y="114"/>
                  </a:lnTo>
                  <a:lnTo>
                    <a:pt x="684" y="130"/>
                  </a:lnTo>
                  <a:lnTo>
                    <a:pt x="676" y="114"/>
                  </a:lnTo>
                  <a:lnTo>
                    <a:pt x="691" y="114"/>
                  </a:lnTo>
                  <a:lnTo>
                    <a:pt x="684" y="97"/>
                  </a:lnTo>
                  <a:lnTo>
                    <a:pt x="676" y="106"/>
                  </a:lnTo>
                  <a:lnTo>
                    <a:pt x="676" y="97"/>
                  </a:lnTo>
                  <a:lnTo>
                    <a:pt x="669" y="97"/>
                  </a:lnTo>
                  <a:lnTo>
                    <a:pt x="603" y="97"/>
                  </a:lnTo>
                  <a:lnTo>
                    <a:pt x="581" y="97"/>
                  </a:lnTo>
                  <a:lnTo>
                    <a:pt x="611" y="89"/>
                  </a:lnTo>
                  <a:lnTo>
                    <a:pt x="618" y="81"/>
                  </a:lnTo>
                  <a:lnTo>
                    <a:pt x="603" y="73"/>
                  </a:lnTo>
                  <a:lnTo>
                    <a:pt x="589" y="73"/>
                  </a:lnTo>
                  <a:lnTo>
                    <a:pt x="510" y="49"/>
                  </a:lnTo>
                  <a:lnTo>
                    <a:pt x="488" y="65"/>
                  </a:lnTo>
                  <a:lnTo>
                    <a:pt x="480" y="57"/>
                  </a:lnTo>
                  <a:lnTo>
                    <a:pt x="488" y="57"/>
                  </a:lnTo>
                  <a:lnTo>
                    <a:pt x="488" y="41"/>
                  </a:lnTo>
                  <a:lnTo>
                    <a:pt x="488" y="49"/>
                  </a:lnTo>
                  <a:lnTo>
                    <a:pt x="480" y="57"/>
                  </a:lnTo>
                  <a:lnTo>
                    <a:pt x="466" y="57"/>
                  </a:lnTo>
                  <a:lnTo>
                    <a:pt x="459" y="65"/>
                  </a:lnTo>
                  <a:lnTo>
                    <a:pt x="451" y="49"/>
                  </a:lnTo>
                  <a:lnTo>
                    <a:pt x="444" y="32"/>
                  </a:lnTo>
                  <a:lnTo>
                    <a:pt x="451" y="41"/>
                  </a:lnTo>
                  <a:lnTo>
                    <a:pt x="415" y="57"/>
                  </a:lnTo>
                  <a:lnTo>
                    <a:pt x="415" y="49"/>
                  </a:lnTo>
                  <a:lnTo>
                    <a:pt x="378" y="57"/>
                  </a:lnTo>
                  <a:lnTo>
                    <a:pt x="415" y="41"/>
                  </a:lnTo>
                  <a:lnTo>
                    <a:pt x="393" y="49"/>
                  </a:lnTo>
                  <a:lnTo>
                    <a:pt x="349" y="57"/>
                  </a:lnTo>
                  <a:lnTo>
                    <a:pt x="313" y="73"/>
                  </a:lnTo>
                  <a:lnTo>
                    <a:pt x="305" y="73"/>
                  </a:lnTo>
                  <a:lnTo>
                    <a:pt x="291" y="73"/>
                  </a:lnTo>
                  <a:lnTo>
                    <a:pt x="291" y="81"/>
                  </a:lnTo>
                  <a:lnTo>
                    <a:pt x="254" y="65"/>
                  </a:lnTo>
                  <a:lnTo>
                    <a:pt x="225" y="57"/>
                  </a:lnTo>
                  <a:lnTo>
                    <a:pt x="196" y="81"/>
                  </a:lnTo>
                  <a:lnTo>
                    <a:pt x="168" y="106"/>
                  </a:lnTo>
                  <a:lnTo>
                    <a:pt x="139" y="138"/>
                  </a:lnTo>
                  <a:lnTo>
                    <a:pt x="109" y="162"/>
                  </a:lnTo>
                  <a:lnTo>
                    <a:pt x="80" y="194"/>
                  </a:lnTo>
                  <a:lnTo>
                    <a:pt x="58" y="218"/>
                  </a:lnTo>
                  <a:lnTo>
                    <a:pt x="29" y="251"/>
                  </a:lnTo>
                  <a:lnTo>
                    <a:pt x="0" y="275"/>
                  </a:lnTo>
                  <a:lnTo>
                    <a:pt x="36" y="275"/>
                  </a:lnTo>
                  <a:lnTo>
                    <a:pt x="29" y="283"/>
                  </a:lnTo>
                  <a:lnTo>
                    <a:pt x="29" y="307"/>
                  </a:lnTo>
                  <a:lnTo>
                    <a:pt x="44" y="307"/>
                  </a:lnTo>
                  <a:lnTo>
                    <a:pt x="58" y="299"/>
                  </a:lnTo>
                  <a:lnTo>
                    <a:pt x="88" y="291"/>
                  </a:lnTo>
                  <a:lnTo>
                    <a:pt x="88" y="316"/>
                  </a:lnTo>
                  <a:lnTo>
                    <a:pt x="80" y="364"/>
                  </a:lnTo>
                  <a:lnTo>
                    <a:pt x="88" y="372"/>
                  </a:lnTo>
                  <a:lnTo>
                    <a:pt x="102" y="389"/>
                  </a:lnTo>
                  <a:lnTo>
                    <a:pt x="80" y="405"/>
                  </a:lnTo>
                  <a:lnTo>
                    <a:pt x="95" y="397"/>
                  </a:lnTo>
                  <a:lnTo>
                    <a:pt x="80" y="405"/>
                  </a:lnTo>
                  <a:lnTo>
                    <a:pt x="88" y="413"/>
                  </a:lnTo>
                  <a:lnTo>
                    <a:pt x="73" y="421"/>
                  </a:lnTo>
                  <a:lnTo>
                    <a:pt x="66" y="421"/>
                  </a:lnTo>
                  <a:lnTo>
                    <a:pt x="66" y="429"/>
                  </a:lnTo>
                  <a:lnTo>
                    <a:pt x="66" y="421"/>
                  </a:lnTo>
                  <a:lnTo>
                    <a:pt x="66" y="429"/>
                  </a:lnTo>
                  <a:lnTo>
                    <a:pt x="73" y="429"/>
                  </a:lnTo>
                  <a:lnTo>
                    <a:pt x="66" y="429"/>
                  </a:lnTo>
                  <a:lnTo>
                    <a:pt x="66" y="437"/>
                  </a:lnTo>
                  <a:lnTo>
                    <a:pt x="58" y="429"/>
                  </a:lnTo>
                  <a:lnTo>
                    <a:pt x="66" y="454"/>
                  </a:lnTo>
                  <a:lnTo>
                    <a:pt x="88" y="437"/>
                  </a:lnTo>
                  <a:lnTo>
                    <a:pt x="80" y="445"/>
                  </a:lnTo>
                  <a:lnTo>
                    <a:pt x="88" y="454"/>
                  </a:lnTo>
                  <a:lnTo>
                    <a:pt x="73" y="445"/>
                  </a:lnTo>
                  <a:lnTo>
                    <a:pt x="73" y="462"/>
                  </a:lnTo>
                  <a:lnTo>
                    <a:pt x="58" y="478"/>
                  </a:lnTo>
                  <a:lnTo>
                    <a:pt x="73" y="478"/>
                  </a:lnTo>
                  <a:lnTo>
                    <a:pt x="66" y="478"/>
                  </a:lnTo>
                  <a:lnTo>
                    <a:pt x="95" y="462"/>
                  </a:lnTo>
                  <a:lnTo>
                    <a:pt x="88" y="478"/>
                  </a:lnTo>
                  <a:lnTo>
                    <a:pt x="88" y="486"/>
                  </a:lnTo>
                  <a:lnTo>
                    <a:pt x="80" y="478"/>
                  </a:lnTo>
                  <a:lnTo>
                    <a:pt x="58" y="494"/>
                  </a:lnTo>
                  <a:lnTo>
                    <a:pt x="66" y="494"/>
                  </a:lnTo>
                  <a:lnTo>
                    <a:pt x="80" y="494"/>
                  </a:lnTo>
                  <a:lnTo>
                    <a:pt x="58" y="502"/>
                  </a:lnTo>
                  <a:lnTo>
                    <a:pt x="51" y="502"/>
                  </a:lnTo>
                  <a:lnTo>
                    <a:pt x="66" y="502"/>
                  </a:lnTo>
                  <a:lnTo>
                    <a:pt x="51" y="510"/>
                  </a:lnTo>
                  <a:lnTo>
                    <a:pt x="66" y="519"/>
                  </a:lnTo>
                  <a:lnTo>
                    <a:pt x="73" y="510"/>
                  </a:lnTo>
                  <a:lnTo>
                    <a:pt x="80" y="510"/>
                  </a:lnTo>
                  <a:lnTo>
                    <a:pt x="66" y="519"/>
                  </a:lnTo>
                  <a:lnTo>
                    <a:pt x="80" y="519"/>
                  </a:lnTo>
                  <a:lnTo>
                    <a:pt x="73" y="519"/>
                  </a:lnTo>
                  <a:lnTo>
                    <a:pt x="88" y="519"/>
                  </a:lnTo>
                  <a:lnTo>
                    <a:pt x="88" y="510"/>
                  </a:lnTo>
                  <a:lnTo>
                    <a:pt x="80" y="519"/>
                  </a:lnTo>
                  <a:lnTo>
                    <a:pt x="73" y="519"/>
                  </a:lnTo>
                  <a:lnTo>
                    <a:pt x="73" y="527"/>
                  </a:lnTo>
                  <a:lnTo>
                    <a:pt x="88" y="519"/>
                  </a:lnTo>
                  <a:lnTo>
                    <a:pt x="88" y="527"/>
                  </a:lnTo>
                  <a:lnTo>
                    <a:pt x="95" y="519"/>
                  </a:lnTo>
                  <a:lnTo>
                    <a:pt x="88" y="527"/>
                  </a:lnTo>
                  <a:lnTo>
                    <a:pt x="102" y="527"/>
                  </a:lnTo>
                  <a:lnTo>
                    <a:pt x="88" y="535"/>
                  </a:lnTo>
                  <a:lnTo>
                    <a:pt x="95" y="543"/>
                  </a:lnTo>
                  <a:lnTo>
                    <a:pt x="102" y="535"/>
                  </a:lnTo>
                  <a:lnTo>
                    <a:pt x="102" y="551"/>
                  </a:lnTo>
                  <a:lnTo>
                    <a:pt x="95" y="551"/>
                  </a:lnTo>
                  <a:lnTo>
                    <a:pt x="102" y="551"/>
                  </a:lnTo>
                  <a:lnTo>
                    <a:pt x="109" y="551"/>
                  </a:lnTo>
                  <a:lnTo>
                    <a:pt x="102" y="559"/>
                  </a:lnTo>
                  <a:lnTo>
                    <a:pt x="109" y="559"/>
                  </a:lnTo>
                  <a:lnTo>
                    <a:pt x="102" y="559"/>
                  </a:lnTo>
                  <a:lnTo>
                    <a:pt x="109" y="567"/>
                  </a:lnTo>
                  <a:lnTo>
                    <a:pt x="364" y="567"/>
                  </a:lnTo>
                  <a:lnTo>
                    <a:pt x="400" y="567"/>
                  </a:lnTo>
                  <a:lnTo>
                    <a:pt x="625" y="567"/>
                  </a:lnTo>
                  <a:lnTo>
                    <a:pt x="632" y="551"/>
                  </a:lnTo>
                  <a:lnTo>
                    <a:pt x="632" y="567"/>
                  </a:lnTo>
                  <a:lnTo>
                    <a:pt x="654" y="575"/>
                  </a:lnTo>
                  <a:lnTo>
                    <a:pt x="676" y="592"/>
                  </a:lnTo>
                  <a:lnTo>
                    <a:pt x="698" y="584"/>
                  </a:lnTo>
                  <a:lnTo>
                    <a:pt x="713" y="592"/>
                  </a:lnTo>
                  <a:lnTo>
                    <a:pt x="735" y="584"/>
                  </a:lnTo>
                  <a:lnTo>
                    <a:pt x="771" y="608"/>
                  </a:lnTo>
                  <a:lnTo>
                    <a:pt x="786" y="616"/>
                  </a:lnTo>
                  <a:lnTo>
                    <a:pt x="800" y="632"/>
                  </a:lnTo>
                  <a:lnTo>
                    <a:pt x="808" y="640"/>
                  </a:lnTo>
                  <a:lnTo>
                    <a:pt x="808" y="647"/>
                  </a:lnTo>
                  <a:lnTo>
                    <a:pt x="822" y="664"/>
                  </a:lnTo>
                  <a:lnTo>
                    <a:pt x="822" y="680"/>
                  </a:lnTo>
                  <a:lnTo>
                    <a:pt x="815" y="704"/>
                  </a:lnTo>
                  <a:lnTo>
                    <a:pt x="808" y="720"/>
                  </a:lnTo>
                  <a:lnTo>
                    <a:pt x="786" y="745"/>
                  </a:lnTo>
                  <a:lnTo>
                    <a:pt x="786" y="761"/>
                  </a:lnTo>
                  <a:lnTo>
                    <a:pt x="808" y="753"/>
                  </a:lnTo>
                  <a:lnTo>
                    <a:pt x="830" y="745"/>
                  </a:lnTo>
                  <a:lnTo>
                    <a:pt x="851" y="737"/>
                  </a:lnTo>
                  <a:lnTo>
                    <a:pt x="873" y="729"/>
                  </a:lnTo>
                  <a:lnTo>
                    <a:pt x="873" y="712"/>
                  </a:lnTo>
                  <a:lnTo>
                    <a:pt x="895" y="704"/>
                  </a:lnTo>
                  <a:lnTo>
                    <a:pt x="917" y="704"/>
                  </a:lnTo>
                  <a:lnTo>
                    <a:pt x="939" y="688"/>
                  </a:lnTo>
                  <a:lnTo>
                    <a:pt x="960" y="672"/>
                  </a:lnTo>
                  <a:lnTo>
                    <a:pt x="996" y="672"/>
                  </a:lnTo>
                  <a:lnTo>
                    <a:pt x="1033" y="672"/>
                  </a:lnTo>
                  <a:lnTo>
                    <a:pt x="1047" y="664"/>
                  </a:lnTo>
                  <a:lnTo>
                    <a:pt x="1062" y="640"/>
                  </a:lnTo>
                  <a:lnTo>
                    <a:pt x="1076" y="624"/>
                  </a:lnTo>
                  <a:lnTo>
                    <a:pt x="1098" y="608"/>
                  </a:lnTo>
                  <a:lnTo>
                    <a:pt x="1106" y="608"/>
                  </a:lnTo>
                  <a:lnTo>
                    <a:pt x="1120" y="616"/>
                  </a:lnTo>
                  <a:lnTo>
                    <a:pt x="1113" y="647"/>
                  </a:lnTo>
                  <a:lnTo>
                    <a:pt x="1113" y="664"/>
                  </a:lnTo>
                  <a:lnTo>
                    <a:pt x="1120" y="664"/>
                  </a:lnTo>
                  <a:lnTo>
                    <a:pt x="1142" y="664"/>
                  </a:lnTo>
                  <a:lnTo>
                    <a:pt x="1135" y="664"/>
                  </a:lnTo>
                  <a:lnTo>
                    <a:pt x="1164" y="655"/>
                  </a:lnTo>
                  <a:lnTo>
                    <a:pt x="1171" y="640"/>
                  </a:lnTo>
                  <a:lnTo>
                    <a:pt x="1171" y="647"/>
                  </a:lnTo>
                  <a:lnTo>
                    <a:pt x="1179" y="647"/>
                  </a:lnTo>
                  <a:lnTo>
                    <a:pt x="1164" y="655"/>
                  </a:lnTo>
                  <a:lnTo>
                    <a:pt x="1193" y="655"/>
                  </a:lnTo>
                  <a:lnTo>
                    <a:pt x="1171" y="664"/>
                  </a:lnTo>
                  <a:lnTo>
                    <a:pt x="1142" y="680"/>
                  </a:lnTo>
                  <a:lnTo>
                    <a:pt x="1149" y="672"/>
                  </a:lnTo>
                  <a:lnTo>
                    <a:pt x="1127" y="688"/>
                  </a:lnTo>
                  <a:lnTo>
                    <a:pt x="1135" y="680"/>
                  </a:lnTo>
                  <a:lnTo>
                    <a:pt x="1127" y="696"/>
                  </a:lnTo>
                  <a:lnTo>
                    <a:pt x="1135" y="704"/>
                  </a:lnTo>
                  <a:lnTo>
                    <a:pt x="1142" y="704"/>
                  </a:lnTo>
                  <a:lnTo>
                    <a:pt x="1171" y="680"/>
                  </a:lnTo>
                  <a:lnTo>
                    <a:pt x="1179" y="680"/>
                  </a:lnTo>
                  <a:lnTo>
                    <a:pt x="1186" y="680"/>
                  </a:lnTo>
                  <a:lnTo>
                    <a:pt x="1237" y="664"/>
                  </a:lnTo>
                  <a:lnTo>
                    <a:pt x="1230" y="655"/>
                  </a:lnTo>
                  <a:lnTo>
                    <a:pt x="1222" y="647"/>
                  </a:lnTo>
                  <a:lnTo>
                    <a:pt x="1215" y="647"/>
                  </a:lnTo>
                  <a:lnTo>
                    <a:pt x="1200" y="647"/>
                  </a:lnTo>
                  <a:lnTo>
                    <a:pt x="1186" y="640"/>
                  </a:lnTo>
                  <a:lnTo>
                    <a:pt x="1179" y="640"/>
                  </a:lnTo>
                  <a:lnTo>
                    <a:pt x="1179" y="616"/>
                  </a:lnTo>
                  <a:lnTo>
                    <a:pt x="1171" y="616"/>
                  </a:lnTo>
                  <a:lnTo>
                    <a:pt x="1186" y="600"/>
                  </a:lnTo>
                  <a:lnTo>
                    <a:pt x="1164" y="600"/>
                  </a:lnTo>
                  <a:lnTo>
                    <a:pt x="1164" y="592"/>
                  </a:lnTo>
                  <a:lnTo>
                    <a:pt x="1149" y="592"/>
                  </a:lnTo>
                  <a:lnTo>
                    <a:pt x="1171" y="592"/>
                  </a:lnTo>
                  <a:lnTo>
                    <a:pt x="1200" y="584"/>
                  </a:lnTo>
                  <a:lnTo>
                    <a:pt x="1200" y="567"/>
                  </a:lnTo>
                  <a:lnTo>
                    <a:pt x="1179" y="559"/>
                  </a:lnTo>
                  <a:lnTo>
                    <a:pt x="1149" y="567"/>
                  </a:lnTo>
                  <a:lnTo>
                    <a:pt x="1127" y="575"/>
                  </a:lnTo>
                  <a:lnTo>
                    <a:pt x="1106" y="592"/>
                  </a:lnTo>
                  <a:lnTo>
                    <a:pt x="1084" y="600"/>
                  </a:lnTo>
                  <a:lnTo>
                    <a:pt x="1055" y="624"/>
                  </a:lnTo>
                  <a:lnTo>
                    <a:pt x="1076" y="608"/>
                  </a:lnTo>
                  <a:lnTo>
                    <a:pt x="1091" y="592"/>
                  </a:lnTo>
                  <a:lnTo>
                    <a:pt x="1069" y="575"/>
                  </a:lnTo>
                  <a:lnTo>
                    <a:pt x="1091" y="584"/>
                  </a:lnTo>
                  <a:lnTo>
                    <a:pt x="1120" y="567"/>
                  </a:lnTo>
                  <a:lnTo>
                    <a:pt x="1149" y="559"/>
                  </a:lnTo>
                  <a:lnTo>
                    <a:pt x="1171" y="535"/>
                  </a:lnTo>
                  <a:lnTo>
                    <a:pt x="1208" y="535"/>
                  </a:lnTo>
                  <a:lnTo>
                    <a:pt x="1252" y="535"/>
                  </a:lnTo>
                  <a:lnTo>
                    <a:pt x="1288" y="535"/>
                  </a:lnTo>
                  <a:lnTo>
                    <a:pt x="1317" y="510"/>
                  </a:lnTo>
                  <a:lnTo>
                    <a:pt x="1353" y="502"/>
                  </a:lnTo>
                  <a:lnTo>
                    <a:pt x="1389" y="478"/>
                  </a:lnTo>
                  <a:lnTo>
                    <a:pt x="1382" y="478"/>
                  </a:lnTo>
                  <a:lnTo>
                    <a:pt x="1389" y="470"/>
                  </a:lnTo>
                  <a:lnTo>
                    <a:pt x="1374" y="470"/>
                  </a:lnTo>
                  <a:lnTo>
                    <a:pt x="1382" y="470"/>
                  </a:lnTo>
                  <a:lnTo>
                    <a:pt x="1389" y="462"/>
                  </a:lnTo>
                  <a:lnTo>
                    <a:pt x="1389" y="454"/>
                  </a:lnTo>
                  <a:lnTo>
                    <a:pt x="1382" y="445"/>
                  </a:lnTo>
                  <a:lnTo>
                    <a:pt x="1367" y="445"/>
                  </a:lnTo>
                  <a:lnTo>
                    <a:pt x="1367" y="429"/>
                  </a:lnTo>
                  <a:lnTo>
                    <a:pt x="1353" y="429"/>
                  </a:lnTo>
                  <a:lnTo>
                    <a:pt x="1360" y="429"/>
                  </a:lnTo>
                  <a:lnTo>
                    <a:pt x="1332" y="445"/>
                  </a:lnTo>
                  <a:lnTo>
                    <a:pt x="1310" y="454"/>
                  </a:lnTo>
                  <a:lnTo>
                    <a:pt x="1317" y="445"/>
                  </a:lnTo>
                  <a:lnTo>
                    <a:pt x="1310" y="445"/>
                  </a:lnTo>
                  <a:lnTo>
                    <a:pt x="1317" y="445"/>
                  </a:lnTo>
                  <a:lnTo>
                    <a:pt x="1353" y="429"/>
                  </a:lnTo>
                  <a:lnTo>
                    <a:pt x="1332" y="437"/>
                  </a:lnTo>
                  <a:lnTo>
                    <a:pt x="1374" y="421"/>
                  </a:lnTo>
                  <a:lnTo>
                    <a:pt x="1346" y="405"/>
                  </a:lnTo>
                  <a:lnTo>
                    <a:pt x="1346" y="413"/>
                  </a:lnTo>
                  <a:lnTo>
                    <a:pt x="1346" y="405"/>
                  </a:lnTo>
                  <a:lnTo>
                    <a:pt x="1332" y="413"/>
                  </a:lnTo>
                  <a:lnTo>
                    <a:pt x="1339" y="405"/>
                  </a:lnTo>
                  <a:lnTo>
                    <a:pt x="1332" y="405"/>
                  </a:lnTo>
                  <a:lnTo>
                    <a:pt x="1317" y="405"/>
                  </a:lnTo>
                  <a:lnTo>
                    <a:pt x="1325" y="405"/>
                  </a:lnTo>
                  <a:lnTo>
                    <a:pt x="1332" y="397"/>
                  </a:lnTo>
                  <a:lnTo>
                    <a:pt x="1332" y="389"/>
                  </a:lnTo>
                  <a:lnTo>
                    <a:pt x="1325" y="397"/>
                  </a:lnTo>
                  <a:lnTo>
                    <a:pt x="1325" y="389"/>
                  </a:lnTo>
                  <a:lnTo>
                    <a:pt x="1317" y="381"/>
                  </a:lnTo>
                  <a:lnTo>
                    <a:pt x="1310" y="381"/>
                  </a:lnTo>
                  <a:lnTo>
                    <a:pt x="1317" y="381"/>
                  </a:lnTo>
                  <a:lnTo>
                    <a:pt x="1310" y="372"/>
                  </a:lnTo>
                  <a:lnTo>
                    <a:pt x="1317" y="372"/>
                  </a:lnTo>
                  <a:lnTo>
                    <a:pt x="1310" y="364"/>
                  </a:lnTo>
                  <a:lnTo>
                    <a:pt x="1303" y="364"/>
                  </a:lnTo>
                  <a:lnTo>
                    <a:pt x="1310" y="364"/>
                  </a:lnTo>
                  <a:lnTo>
                    <a:pt x="1317" y="364"/>
                  </a:lnTo>
                  <a:lnTo>
                    <a:pt x="1325" y="356"/>
                  </a:lnTo>
                  <a:lnTo>
                    <a:pt x="1317" y="348"/>
                  </a:lnTo>
                  <a:lnTo>
                    <a:pt x="1325" y="340"/>
                  </a:lnTo>
                  <a:lnTo>
                    <a:pt x="1317" y="332"/>
                  </a:lnTo>
                  <a:lnTo>
                    <a:pt x="1303" y="332"/>
                  </a:lnTo>
                  <a:lnTo>
                    <a:pt x="1317" y="324"/>
                  </a:lnTo>
                  <a:lnTo>
                    <a:pt x="1303" y="324"/>
                  </a:lnTo>
                  <a:lnTo>
                    <a:pt x="1317" y="316"/>
                  </a:lnTo>
                  <a:lnTo>
                    <a:pt x="1310" y="307"/>
                  </a:lnTo>
                  <a:lnTo>
                    <a:pt x="1303" y="307"/>
                  </a:lnTo>
                  <a:lnTo>
                    <a:pt x="1310" y="299"/>
                  </a:lnTo>
                  <a:lnTo>
                    <a:pt x="1303" y="283"/>
                  </a:lnTo>
                  <a:lnTo>
                    <a:pt x="1295" y="283"/>
                  </a:lnTo>
                  <a:lnTo>
                    <a:pt x="1303" y="275"/>
                  </a:lnTo>
                  <a:lnTo>
                    <a:pt x="1288" y="283"/>
                  </a:lnTo>
                  <a:lnTo>
                    <a:pt x="1288" y="291"/>
                  </a:lnTo>
                  <a:lnTo>
                    <a:pt x="1281" y="291"/>
                  </a:lnTo>
                  <a:lnTo>
                    <a:pt x="1288" y="299"/>
                  </a:lnTo>
                  <a:lnTo>
                    <a:pt x="1281" y="299"/>
                  </a:lnTo>
                  <a:lnTo>
                    <a:pt x="1273" y="307"/>
                  </a:lnTo>
                  <a:lnTo>
                    <a:pt x="1266" y="316"/>
                  </a:lnTo>
                  <a:lnTo>
                    <a:pt x="1259" y="324"/>
                  </a:lnTo>
                  <a:lnTo>
                    <a:pt x="1259" y="316"/>
                  </a:lnTo>
                  <a:lnTo>
                    <a:pt x="1237" y="324"/>
                  </a:lnTo>
                  <a:lnTo>
                    <a:pt x="1222" y="332"/>
                  </a:lnTo>
                  <a:lnTo>
                    <a:pt x="1230" y="324"/>
                  </a:lnTo>
                  <a:lnTo>
                    <a:pt x="1222" y="332"/>
                  </a:lnTo>
                  <a:lnTo>
                    <a:pt x="1222" y="316"/>
                  </a:lnTo>
                  <a:lnTo>
                    <a:pt x="1215" y="332"/>
                  </a:lnTo>
                  <a:lnTo>
                    <a:pt x="1193" y="340"/>
                  </a:lnTo>
                  <a:lnTo>
                    <a:pt x="1222" y="324"/>
                  </a:lnTo>
                  <a:lnTo>
                    <a:pt x="1215" y="307"/>
                  </a:lnTo>
                  <a:lnTo>
                    <a:pt x="1193" y="316"/>
                  </a:lnTo>
                  <a:lnTo>
                    <a:pt x="1200" y="307"/>
                  </a:lnTo>
                  <a:lnTo>
                    <a:pt x="1208" y="307"/>
                  </a:lnTo>
                  <a:lnTo>
                    <a:pt x="1208" y="299"/>
                  </a:lnTo>
                  <a:lnTo>
                    <a:pt x="1215" y="283"/>
                  </a:lnTo>
                  <a:lnTo>
                    <a:pt x="1193" y="283"/>
                  </a:lnTo>
                  <a:lnTo>
                    <a:pt x="1215" y="275"/>
                  </a:lnTo>
                  <a:lnTo>
                    <a:pt x="1222" y="267"/>
                  </a:lnTo>
                  <a:lnTo>
                    <a:pt x="1222" y="259"/>
                  </a:lnTo>
                  <a:lnTo>
                    <a:pt x="1215" y="259"/>
                  </a:lnTo>
                  <a:lnTo>
                    <a:pt x="1193" y="251"/>
                  </a:lnTo>
                  <a:lnTo>
                    <a:pt x="1200" y="242"/>
                  </a:lnTo>
                  <a:lnTo>
                    <a:pt x="1193" y="242"/>
                  </a:lnTo>
                  <a:lnTo>
                    <a:pt x="1186" y="234"/>
                  </a:lnTo>
                  <a:lnTo>
                    <a:pt x="1171" y="226"/>
                  </a:lnTo>
                  <a:lnTo>
                    <a:pt x="1149" y="234"/>
                  </a:lnTo>
                  <a:lnTo>
                    <a:pt x="1135" y="234"/>
                  </a:lnTo>
                  <a:lnTo>
                    <a:pt x="1142" y="226"/>
                  </a:lnTo>
                  <a:lnTo>
                    <a:pt x="1106" y="226"/>
                  </a:lnTo>
                  <a:lnTo>
                    <a:pt x="1091" y="242"/>
                  </a:lnTo>
                  <a:lnTo>
                    <a:pt x="1091" y="251"/>
                  </a:lnTo>
                  <a:lnTo>
                    <a:pt x="1084" y="267"/>
                  </a:lnTo>
                  <a:lnTo>
                    <a:pt x="1084" y="283"/>
                  </a:lnTo>
                  <a:lnTo>
                    <a:pt x="1076" y="291"/>
                  </a:lnTo>
                  <a:lnTo>
                    <a:pt x="1069" y="291"/>
                  </a:lnTo>
                  <a:lnTo>
                    <a:pt x="1040" y="316"/>
                  </a:lnTo>
                  <a:lnTo>
                    <a:pt x="1062" y="340"/>
                  </a:lnTo>
                  <a:lnTo>
                    <a:pt x="1055" y="364"/>
                  </a:lnTo>
                  <a:lnTo>
                    <a:pt x="1040" y="389"/>
                  </a:lnTo>
                  <a:lnTo>
                    <a:pt x="1018" y="397"/>
                  </a:lnTo>
                  <a:lnTo>
                    <a:pt x="989" y="413"/>
                  </a:lnTo>
                  <a:lnTo>
                    <a:pt x="974" y="421"/>
                  </a:lnTo>
                  <a:lnTo>
                    <a:pt x="982" y="437"/>
                  </a:lnTo>
                  <a:lnTo>
                    <a:pt x="974" y="470"/>
                  </a:lnTo>
                  <a:lnTo>
                    <a:pt x="960" y="486"/>
                  </a:lnTo>
                  <a:lnTo>
                    <a:pt x="954" y="502"/>
                  </a:lnTo>
                  <a:lnTo>
                    <a:pt x="946" y="494"/>
                  </a:lnTo>
                  <a:lnTo>
                    <a:pt x="939" y="510"/>
                  </a:lnTo>
                  <a:lnTo>
                    <a:pt x="939" y="519"/>
                  </a:lnTo>
                  <a:lnTo>
                    <a:pt x="924" y="502"/>
                  </a:lnTo>
                  <a:lnTo>
                    <a:pt x="910" y="510"/>
                  </a:lnTo>
                  <a:lnTo>
                    <a:pt x="924" y="502"/>
                  </a:lnTo>
                  <a:lnTo>
                    <a:pt x="910" y="478"/>
                  </a:lnTo>
                  <a:lnTo>
                    <a:pt x="917" y="470"/>
                  </a:lnTo>
                  <a:lnTo>
                    <a:pt x="917" y="454"/>
                  </a:lnTo>
                  <a:lnTo>
                    <a:pt x="924" y="429"/>
                  </a:lnTo>
                  <a:lnTo>
                    <a:pt x="932" y="405"/>
                  </a:lnTo>
                  <a:lnTo>
                    <a:pt x="888" y="405"/>
                  </a:lnTo>
                  <a:lnTo>
                    <a:pt x="881" y="405"/>
                  </a:lnTo>
                  <a:lnTo>
                    <a:pt x="888" y="397"/>
                  </a:lnTo>
                  <a:lnTo>
                    <a:pt x="873" y="389"/>
                  </a:lnTo>
                  <a:lnTo>
                    <a:pt x="851" y="381"/>
                  </a:lnTo>
                  <a:lnTo>
                    <a:pt x="837" y="364"/>
                  </a:lnTo>
                  <a:lnTo>
                    <a:pt x="808" y="348"/>
                  </a:lnTo>
                  <a:lnTo>
                    <a:pt x="778" y="356"/>
                  </a:lnTo>
                  <a:lnTo>
                    <a:pt x="793" y="332"/>
                  </a:lnTo>
                  <a:lnTo>
                    <a:pt x="786" y="316"/>
                  </a:lnTo>
                  <a:lnTo>
                    <a:pt x="771" y="316"/>
                  </a:lnTo>
                  <a:lnTo>
                    <a:pt x="764" y="332"/>
                  </a:lnTo>
                  <a:lnTo>
                    <a:pt x="771" y="316"/>
                  </a:lnTo>
                  <a:lnTo>
                    <a:pt x="771" y="307"/>
                  </a:lnTo>
                  <a:lnTo>
                    <a:pt x="793" y="267"/>
                  </a:lnTo>
                  <a:lnTo>
                    <a:pt x="830" y="242"/>
                  </a:lnTo>
                  <a:lnTo>
                    <a:pt x="837" y="234"/>
                  </a:lnTo>
                  <a:lnTo>
                    <a:pt x="851" y="226"/>
                  </a:lnTo>
                  <a:lnTo>
                    <a:pt x="859" y="226"/>
                  </a:lnTo>
                  <a:lnTo>
                    <a:pt x="866" y="218"/>
                  </a:lnTo>
                  <a:lnTo>
                    <a:pt x="873" y="218"/>
                  </a:lnTo>
                  <a:lnTo>
                    <a:pt x="902" y="210"/>
                  </a:lnTo>
                  <a:lnTo>
                    <a:pt x="902" y="202"/>
                  </a:lnTo>
                  <a:lnTo>
                    <a:pt x="881" y="194"/>
                  </a:lnTo>
                  <a:lnTo>
                    <a:pt x="888" y="194"/>
                  </a:lnTo>
                  <a:lnTo>
                    <a:pt x="866" y="186"/>
                  </a:lnTo>
                  <a:lnTo>
                    <a:pt x="895" y="186"/>
                  </a:lnTo>
                  <a:lnTo>
                    <a:pt x="917" y="194"/>
                  </a:lnTo>
                  <a:lnTo>
                    <a:pt x="924" y="186"/>
                  </a:lnTo>
                  <a:lnTo>
                    <a:pt x="932" y="186"/>
                  </a:lnTo>
                  <a:lnTo>
                    <a:pt x="939" y="186"/>
                  </a:lnTo>
                  <a:lnTo>
                    <a:pt x="954" y="186"/>
                  </a:lnTo>
                  <a:lnTo>
                    <a:pt x="989" y="162"/>
                  </a:lnTo>
                  <a:lnTo>
                    <a:pt x="989" y="154"/>
                  </a:lnTo>
                  <a:lnTo>
                    <a:pt x="960" y="154"/>
                  </a:lnTo>
                  <a:lnTo>
                    <a:pt x="939" y="138"/>
                  </a:lnTo>
                  <a:lnTo>
                    <a:pt x="974" y="146"/>
                  </a:lnTo>
                  <a:lnTo>
                    <a:pt x="989" y="154"/>
                  </a:lnTo>
                  <a:lnTo>
                    <a:pt x="1169" y="282"/>
                  </a:lnTo>
                </a:path>
              </a:pathLst>
            </a:custGeom>
            <a:solidFill>
              <a:srgbClr val="E1E1E1"/>
            </a:solidFill>
            <a:ln w="9525">
              <a:solidFill>
                <a:srgbClr val="000000"/>
              </a:solidFill>
              <a:prstDash val="solid"/>
              <a:round/>
              <a:headEnd/>
              <a:tailEnd/>
            </a:ln>
          </p:spPr>
          <p:txBody>
            <a:bodyPr/>
            <a:lstStyle/>
            <a:p>
              <a:endParaRPr lang="en-US"/>
            </a:p>
          </p:txBody>
        </p:sp>
        <p:sp>
          <p:nvSpPr>
            <p:cNvPr id="13740" name="Freeform 446"/>
            <p:cNvSpPr>
              <a:spLocks noChangeAspect="1"/>
            </p:cNvSpPr>
            <p:nvPr/>
          </p:nvSpPr>
          <p:spPr bwMode="auto">
            <a:xfrm>
              <a:off x="1394" y="1021"/>
              <a:ext cx="315" cy="222"/>
            </a:xfrm>
            <a:custGeom>
              <a:avLst/>
              <a:gdLst>
                <a:gd name="T0" fmla="*/ 261 w 311"/>
                <a:gd name="T1" fmla="*/ 158 h 197"/>
                <a:gd name="T2" fmla="*/ 249 w 311"/>
                <a:gd name="T3" fmla="*/ 134 h 197"/>
                <a:gd name="T4" fmla="*/ 237 w 311"/>
                <a:gd name="T5" fmla="*/ 112 h 197"/>
                <a:gd name="T6" fmla="*/ 205 w 311"/>
                <a:gd name="T7" fmla="*/ 158 h 197"/>
                <a:gd name="T8" fmla="*/ 214 w 311"/>
                <a:gd name="T9" fmla="*/ 88 h 197"/>
                <a:gd name="T10" fmla="*/ 223 w 311"/>
                <a:gd name="T11" fmla="*/ 88 h 197"/>
                <a:gd name="T12" fmla="*/ 166 w 311"/>
                <a:gd name="T13" fmla="*/ 88 h 197"/>
                <a:gd name="T14" fmla="*/ 166 w 311"/>
                <a:gd name="T15" fmla="*/ 88 h 197"/>
                <a:gd name="T16" fmla="*/ 154 w 311"/>
                <a:gd name="T17" fmla="*/ 88 h 197"/>
                <a:gd name="T18" fmla="*/ 142 w 311"/>
                <a:gd name="T19" fmla="*/ 68 h 197"/>
                <a:gd name="T20" fmla="*/ 113 w 311"/>
                <a:gd name="T21" fmla="*/ 23 h 197"/>
                <a:gd name="T22" fmla="*/ 89 w 311"/>
                <a:gd name="T23" fmla="*/ 47 h 197"/>
                <a:gd name="T24" fmla="*/ 83 w 311"/>
                <a:gd name="T25" fmla="*/ 68 h 197"/>
                <a:gd name="T26" fmla="*/ 77 w 311"/>
                <a:gd name="T27" fmla="*/ 134 h 197"/>
                <a:gd name="T28" fmla="*/ 59 w 311"/>
                <a:gd name="T29" fmla="*/ 88 h 197"/>
                <a:gd name="T30" fmla="*/ 24 w 311"/>
                <a:gd name="T31" fmla="*/ 47 h 197"/>
                <a:gd name="T32" fmla="*/ 6 w 311"/>
                <a:gd name="T33" fmla="*/ 203 h 197"/>
                <a:gd name="T34" fmla="*/ 36 w 311"/>
                <a:gd name="T35" fmla="*/ 227 h 197"/>
                <a:gd name="T36" fmla="*/ 95 w 311"/>
                <a:gd name="T37" fmla="*/ 203 h 197"/>
                <a:gd name="T38" fmla="*/ 148 w 311"/>
                <a:gd name="T39" fmla="*/ 203 h 197"/>
                <a:gd name="T40" fmla="*/ 160 w 311"/>
                <a:gd name="T41" fmla="*/ 243 h 197"/>
                <a:gd name="T42" fmla="*/ 154 w 311"/>
                <a:gd name="T43" fmla="*/ 313 h 197"/>
                <a:gd name="T44" fmla="*/ 190 w 311"/>
                <a:gd name="T45" fmla="*/ 291 h 197"/>
                <a:gd name="T46" fmla="*/ 178 w 311"/>
                <a:gd name="T47" fmla="*/ 420 h 197"/>
                <a:gd name="T48" fmla="*/ 231 w 311"/>
                <a:gd name="T49" fmla="*/ 470 h 197"/>
                <a:gd name="T50" fmla="*/ 172 w 311"/>
                <a:gd name="T51" fmla="*/ 444 h 197"/>
                <a:gd name="T52" fmla="*/ 121 w 311"/>
                <a:gd name="T53" fmla="*/ 533 h 197"/>
                <a:gd name="T54" fmla="*/ 77 w 311"/>
                <a:gd name="T55" fmla="*/ 553 h 197"/>
                <a:gd name="T56" fmla="*/ 133 w 311"/>
                <a:gd name="T57" fmla="*/ 553 h 197"/>
                <a:gd name="T58" fmla="*/ 148 w 311"/>
                <a:gd name="T59" fmla="*/ 553 h 197"/>
                <a:gd name="T60" fmla="*/ 160 w 311"/>
                <a:gd name="T61" fmla="*/ 620 h 197"/>
                <a:gd name="T62" fmla="*/ 184 w 311"/>
                <a:gd name="T63" fmla="*/ 689 h 197"/>
                <a:gd name="T64" fmla="*/ 205 w 311"/>
                <a:gd name="T65" fmla="*/ 620 h 197"/>
                <a:gd name="T66" fmla="*/ 243 w 311"/>
                <a:gd name="T67" fmla="*/ 643 h 197"/>
                <a:gd name="T68" fmla="*/ 261 w 311"/>
                <a:gd name="T69" fmla="*/ 669 h 197"/>
                <a:gd name="T70" fmla="*/ 273 w 311"/>
                <a:gd name="T71" fmla="*/ 620 h 197"/>
                <a:gd name="T72" fmla="*/ 273 w 311"/>
                <a:gd name="T73" fmla="*/ 577 h 197"/>
                <a:gd name="T74" fmla="*/ 255 w 311"/>
                <a:gd name="T75" fmla="*/ 533 h 197"/>
                <a:gd name="T76" fmla="*/ 255 w 311"/>
                <a:gd name="T77" fmla="*/ 514 h 197"/>
                <a:gd name="T78" fmla="*/ 249 w 311"/>
                <a:gd name="T79" fmla="*/ 470 h 197"/>
                <a:gd name="T80" fmla="*/ 261 w 311"/>
                <a:gd name="T81" fmla="*/ 444 h 197"/>
                <a:gd name="T82" fmla="*/ 281 w 311"/>
                <a:gd name="T83" fmla="*/ 470 h 197"/>
                <a:gd name="T84" fmla="*/ 295 w 311"/>
                <a:gd name="T85" fmla="*/ 470 h 197"/>
                <a:gd name="T86" fmla="*/ 295 w 311"/>
                <a:gd name="T87" fmla="*/ 514 h 197"/>
                <a:gd name="T88" fmla="*/ 311 w 311"/>
                <a:gd name="T89" fmla="*/ 533 h 197"/>
                <a:gd name="T90" fmla="*/ 325 w 311"/>
                <a:gd name="T91" fmla="*/ 491 h 197"/>
                <a:gd name="T92" fmla="*/ 337 w 311"/>
                <a:gd name="T93" fmla="*/ 470 h 197"/>
                <a:gd name="T94" fmla="*/ 349 w 311"/>
                <a:gd name="T95" fmla="*/ 444 h 197"/>
                <a:gd name="T96" fmla="*/ 343 w 311"/>
                <a:gd name="T97" fmla="*/ 420 h 197"/>
                <a:gd name="T98" fmla="*/ 325 w 311"/>
                <a:gd name="T99" fmla="*/ 420 h 197"/>
                <a:gd name="T100" fmla="*/ 325 w 311"/>
                <a:gd name="T101" fmla="*/ 402 h 197"/>
                <a:gd name="T102" fmla="*/ 325 w 311"/>
                <a:gd name="T103" fmla="*/ 382 h 197"/>
                <a:gd name="T104" fmla="*/ 319 w 311"/>
                <a:gd name="T105" fmla="*/ 331 h 197"/>
                <a:gd name="T106" fmla="*/ 303 w 311"/>
                <a:gd name="T107" fmla="*/ 331 h 197"/>
                <a:gd name="T108" fmla="*/ 281 w 311"/>
                <a:gd name="T109" fmla="*/ 331 h 197"/>
                <a:gd name="T110" fmla="*/ 273 w 311"/>
                <a:gd name="T111" fmla="*/ 313 h 197"/>
                <a:gd name="T112" fmla="*/ 287 w 311"/>
                <a:gd name="T113" fmla="*/ 291 h 197"/>
                <a:gd name="T114" fmla="*/ 281 w 311"/>
                <a:gd name="T115" fmla="*/ 269 h 197"/>
                <a:gd name="T116" fmla="*/ 261 w 311"/>
                <a:gd name="T117" fmla="*/ 243 h 197"/>
                <a:gd name="T118" fmla="*/ 261 w 311"/>
                <a:gd name="T119" fmla="*/ 243 h 197"/>
                <a:gd name="T120" fmla="*/ 273 w 311"/>
                <a:gd name="T121" fmla="*/ 180 h 197"/>
                <a:gd name="T122" fmla="*/ 243 w 311"/>
                <a:gd name="T123" fmla="*/ 22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13741" name="Freeform 447"/>
            <p:cNvSpPr>
              <a:spLocks noChangeAspect="1"/>
            </p:cNvSpPr>
            <p:nvPr/>
          </p:nvSpPr>
          <p:spPr bwMode="auto">
            <a:xfrm>
              <a:off x="1485" y="873"/>
              <a:ext cx="389" cy="101"/>
            </a:xfrm>
            <a:custGeom>
              <a:avLst/>
              <a:gdLst>
                <a:gd name="T0" fmla="*/ 118 w 383"/>
                <a:gd name="T1" fmla="*/ 233 h 90"/>
                <a:gd name="T2" fmla="*/ 83 w 383"/>
                <a:gd name="T3" fmla="*/ 257 h 90"/>
                <a:gd name="T4" fmla="*/ 71 w 383"/>
                <a:gd name="T5" fmla="*/ 233 h 90"/>
                <a:gd name="T6" fmla="*/ 83 w 383"/>
                <a:gd name="T7" fmla="*/ 209 h 90"/>
                <a:gd name="T8" fmla="*/ 59 w 383"/>
                <a:gd name="T9" fmla="*/ 209 h 90"/>
                <a:gd name="T10" fmla="*/ 130 w 383"/>
                <a:gd name="T11" fmla="*/ 192 h 90"/>
                <a:gd name="T12" fmla="*/ 89 w 383"/>
                <a:gd name="T13" fmla="*/ 128 h 90"/>
                <a:gd name="T14" fmla="*/ 136 w 383"/>
                <a:gd name="T15" fmla="*/ 128 h 90"/>
                <a:gd name="T16" fmla="*/ 154 w 383"/>
                <a:gd name="T17" fmla="*/ 147 h 90"/>
                <a:gd name="T18" fmla="*/ 142 w 383"/>
                <a:gd name="T19" fmla="*/ 107 h 90"/>
                <a:gd name="T20" fmla="*/ 206 w 383"/>
                <a:gd name="T21" fmla="*/ 85 h 90"/>
                <a:gd name="T22" fmla="*/ 240 w 383"/>
                <a:gd name="T23" fmla="*/ 62 h 90"/>
                <a:gd name="T24" fmla="*/ 169 w 383"/>
                <a:gd name="T25" fmla="*/ 85 h 90"/>
                <a:gd name="T26" fmla="*/ 106 w 383"/>
                <a:gd name="T27" fmla="*/ 107 h 90"/>
                <a:gd name="T28" fmla="*/ 160 w 383"/>
                <a:gd name="T29" fmla="*/ 85 h 90"/>
                <a:gd name="T30" fmla="*/ 89 w 383"/>
                <a:gd name="T31" fmla="*/ 107 h 90"/>
                <a:gd name="T32" fmla="*/ 71 w 383"/>
                <a:gd name="T33" fmla="*/ 85 h 90"/>
                <a:gd name="T34" fmla="*/ 136 w 383"/>
                <a:gd name="T35" fmla="*/ 62 h 90"/>
                <a:gd name="T36" fmla="*/ 71 w 383"/>
                <a:gd name="T37" fmla="*/ 85 h 90"/>
                <a:gd name="T38" fmla="*/ 118 w 383"/>
                <a:gd name="T39" fmla="*/ 62 h 90"/>
                <a:gd name="T40" fmla="*/ 59 w 383"/>
                <a:gd name="T41" fmla="*/ 62 h 90"/>
                <a:gd name="T42" fmla="*/ 130 w 383"/>
                <a:gd name="T43" fmla="*/ 43 h 90"/>
                <a:gd name="T44" fmla="*/ 218 w 383"/>
                <a:gd name="T45" fmla="*/ 43 h 90"/>
                <a:gd name="T46" fmla="*/ 206 w 383"/>
                <a:gd name="T47" fmla="*/ 0 h 90"/>
                <a:gd name="T48" fmla="*/ 277 w 383"/>
                <a:gd name="T49" fmla="*/ 21 h 90"/>
                <a:gd name="T50" fmla="*/ 264 w 383"/>
                <a:gd name="T51" fmla="*/ 0 h 90"/>
                <a:gd name="T52" fmla="*/ 354 w 383"/>
                <a:gd name="T53" fmla="*/ 21 h 90"/>
                <a:gd name="T54" fmla="*/ 454 w 383"/>
                <a:gd name="T55" fmla="*/ 21 h 90"/>
                <a:gd name="T56" fmla="*/ 390 w 383"/>
                <a:gd name="T57" fmla="*/ 62 h 90"/>
                <a:gd name="T58" fmla="*/ 326 w 383"/>
                <a:gd name="T59" fmla="*/ 85 h 90"/>
                <a:gd name="T60" fmla="*/ 397 w 383"/>
                <a:gd name="T61" fmla="*/ 62 h 90"/>
                <a:gd name="T62" fmla="*/ 334 w 383"/>
                <a:gd name="T63" fmla="*/ 107 h 90"/>
                <a:gd name="T64" fmla="*/ 264 w 383"/>
                <a:gd name="T65" fmla="*/ 147 h 90"/>
                <a:gd name="T66" fmla="*/ 200 w 383"/>
                <a:gd name="T67" fmla="*/ 171 h 90"/>
                <a:gd name="T68" fmla="*/ 232 w 383"/>
                <a:gd name="T69" fmla="*/ 171 h 90"/>
                <a:gd name="T70" fmla="*/ 187 w 383"/>
                <a:gd name="T71" fmla="*/ 192 h 90"/>
                <a:gd name="T72" fmla="*/ 224 w 383"/>
                <a:gd name="T73" fmla="*/ 192 h 90"/>
                <a:gd name="T74" fmla="*/ 160 w 383"/>
                <a:gd name="T75" fmla="*/ 233 h 90"/>
                <a:gd name="T76" fmla="*/ 160 w 383"/>
                <a:gd name="T77" fmla="*/ 257 h 90"/>
                <a:gd name="T78" fmla="*/ 118 w 383"/>
                <a:gd name="T79" fmla="*/ 279 h 90"/>
                <a:gd name="T80" fmla="*/ 148 w 383"/>
                <a:gd name="T81" fmla="*/ 296 h 90"/>
                <a:gd name="T82" fmla="*/ 106 w 383"/>
                <a:gd name="T83" fmla="*/ 321 h 90"/>
                <a:gd name="T84" fmla="*/ 0 w 383"/>
                <a:gd name="T85" fmla="*/ 296 h 90"/>
                <a:gd name="T86" fmla="*/ 30 w 383"/>
                <a:gd name="T87" fmla="*/ 279 h 90"/>
                <a:gd name="T88" fmla="*/ 24 w 383"/>
                <a:gd name="T89" fmla="*/ 257 h 90"/>
                <a:gd name="T90" fmla="*/ 83 w 383"/>
                <a:gd name="T91" fmla="*/ 257 h 90"/>
                <a:gd name="T92" fmla="*/ 118 w 383"/>
                <a:gd name="T93" fmla="*/ 233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13742" name="Freeform 448"/>
            <p:cNvSpPr>
              <a:spLocks noChangeAspect="1"/>
            </p:cNvSpPr>
            <p:nvPr/>
          </p:nvSpPr>
          <p:spPr bwMode="auto">
            <a:xfrm>
              <a:off x="1018" y="1028"/>
              <a:ext cx="213" cy="88"/>
            </a:xfrm>
            <a:custGeom>
              <a:avLst/>
              <a:gdLst>
                <a:gd name="T0" fmla="*/ 160 w 210"/>
                <a:gd name="T1" fmla="*/ 270 h 78"/>
                <a:gd name="T2" fmla="*/ 154 w 210"/>
                <a:gd name="T3" fmla="*/ 246 h 78"/>
                <a:gd name="T4" fmla="*/ 148 w 210"/>
                <a:gd name="T5" fmla="*/ 246 h 78"/>
                <a:gd name="T6" fmla="*/ 121 w 210"/>
                <a:gd name="T7" fmla="*/ 270 h 78"/>
                <a:gd name="T8" fmla="*/ 77 w 210"/>
                <a:gd name="T9" fmla="*/ 270 h 78"/>
                <a:gd name="T10" fmla="*/ 30 w 210"/>
                <a:gd name="T11" fmla="*/ 292 h 78"/>
                <a:gd name="T12" fmla="*/ 47 w 210"/>
                <a:gd name="T13" fmla="*/ 270 h 78"/>
                <a:gd name="T14" fmla="*/ 0 w 210"/>
                <a:gd name="T15" fmla="*/ 228 h 78"/>
                <a:gd name="T16" fmla="*/ 6 w 210"/>
                <a:gd name="T17" fmla="*/ 181 h 78"/>
                <a:gd name="T18" fmla="*/ 59 w 210"/>
                <a:gd name="T19" fmla="*/ 181 h 78"/>
                <a:gd name="T20" fmla="*/ 95 w 210"/>
                <a:gd name="T21" fmla="*/ 181 h 78"/>
                <a:gd name="T22" fmla="*/ 59 w 210"/>
                <a:gd name="T23" fmla="*/ 159 h 78"/>
                <a:gd name="T24" fmla="*/ 12 w 210"/>
                <a:gd name="T25" fmla="*/ 159 h 78"/>
                <a:gd name="T26" fmla="*/ 6 w 210"/>
                <a:gd name="T27" fmla="*/ 139 h 78"/>
                <a:gd name="T28" fmla="*/ 65 w 210"/>
                <a:gd name="T29" fmla="*/ 113 h 78"/>
                <a:gd name="T30" fmla="*/ 18 w 210"/>
                <a:gd name="T31" fmla="*/ 113 h 78"/>
                <a:gd name="T32" fmla="*/ 30 w 210"/>
                <a:gd name="T33" fmla="*/ 89 h 78"/>
                <a:gd name="T34" fmla="*/ 12 w 210"/>
                <a:gd name="T35" fmla="*/ 89 h 78"/>
                <a:gd name="T36" fmla="*/ 47 w 210"/>
                <a:gd name="T37" fmla="*/ 47 h 78"/>
                <a:gd name="T38" fmla="*/ 47 w 210"/>
                <a:gd name="T39" fmla="*/ 47 h 78"/>
                <a:gd name="T40" fmla="*/ 121 w 210"/>
                <a:gd name="T41" fmla="*/ 0 h 78"/>
                <a:gd name="T42" fmla="*/ 121 w 210"/>
                <a:gd name="T43" fmla="*/ 0 h 78"/>
                <a:gd name="T44" fmla="*/ 95 w 210"/>
                <a:gd name="T45" fmla="*/ 47 h 78"/>
                <a:gd name="T46" fmla="*/ 121 w 210"/>
                <a:gd name="T47" fmla="*/ 23 h 78"/>
                <a:gd name="T48" fmla="*/ 136 w 210"/>
                <a:gd name="T49" fmla="*/ 23 h 78"/>
                <a:gd name="T50" fmla="*/ 148 w 210"/>
                <a:gd name="T51" fmla="*/ 47 h 78"/>
                <a:gd name="T52" fmla="*/ 136 w 210"/>
                <a:gd name="T53" fmla="*/ 68 h 78"/>
                <a:gd name="T54" fmla="*/ 142 w 210"/>
                <a:gd name="T55" fmla="*/ 47 h 78"/>
                <a:gd name="T56" fmla="*/ 160 w 210"/>
                <a:gd name="T57" fmla="*/ 47 h 78"/>
                <a:gd name="T58" fmla="*/ 166 w 210"/>
                <a:gd name="T59" fmla="*/ 23 h 78"/>
                <a:gd name="T60" fmla="*/ 166 w 210"/>
                <a:gd name="T61" fmla="*/ 23 h 78"/>
                <a:gd name="T62" fmla="*/ 179 w 210"/>
                <a:gd name="T63" fmla="*/ 47 h 78"/>
                <a:gd name="T64" fmla="*/ 172 w 210"/>
                <a:gd name="T65" fmla="*/ 89 h 78"/>
                <a:gd name="T66" fmla="*/ 188 w 210"/>
                <a:gd name="T67" fmla="*/ 68 h 78"/>
                <a:gd name="T68" fmla="*/ 206 w 210"/>
                <a:gd name="T69" fmla="*/ 0 h 78"/>
                <a:gd name="T70" fmla="*/ 225 w 210"/>
                <a:gd name="T71" fmla="*/ 0 h 78"/>
                <a:gd name="T72" fmla="*/ 231 w 210"/>
                <a:gd name="T73" fmla="*/ 47 h 78"/>
                <a:gd name="T74" fmla="*/ 219 w 210"/>
                <a:gd name="T75" fmla="*/ 113 h 78"/>
                <a:gd name="T76" fmla="*/ 219 w 210"/>
                <a:gd name="T77" fmla="*/ 159 h 78"/>
                <a:gd name="T78" fmla="*/ 225 w 210"/>
                <a:gd name="T79" fmla="*/ 159 h 78"/>
                <a:gd name="T80" fmla="*/ 243 w 210"/>
                <a:gd name="T81" fmla="*/ 181 h 78"/>
                <a:gd name="T82" fmla="*/ 243 w 210"/>
                <a:gd name="T83" fmla="*/ 204 h 78"/>
                <a:gd name="T84" fmla="*/ 231 w 210"/>
                <a:gd name="T85" fmla="*/ 228 h 78"/>
                <a:gd name="T86" fmla="*/ 237 w 210"/>
                <a:gd name="T87" fmla="*/ 204 h 78"/>
                <a:gd name="T88" fmla="*/ 225 w 210"/>
                <a:gd name="T89" fmla="*/ 204 h 78"/>
                <a:gd name="T90" fmla="*/ 219 w 210"/>
                <a:gd name="T91" fmla="*/ 204 h 78"/>
                <a:gd name="T92" fmla="*/ 213 w 210"/>
                <a:gd name="T93" fmla="*/ 228 h 78"/>
                <a:gd name="T94" fmla="*/ 206 w 210"/>
                <a:gd name="T95" fmla="*/ 228 h 78"/>
                <a:gd name="T96" fmla="*/ 197 w 210"/>
                <a:gd name="T97" fmla="*/ 246 h 78"/>
                <a:gd name="T98" fmla="*/ 219 w 210"/>
                <a:gd name="T99" fmla="*/ 228 h 78"/>
                <a:gd name="T100" fmla="*/ 219 w 210"/>
                <a:gd name="T101" fmla="*/ 246 h 78"/>
                <a:gd name="T102" fmla="*/ 213 w 210"/>
                <a:gd name="T103" fmla="*/ 270 h 78"/>
                <a:gd name="T104" fmla="*/ 160 w 210"/>
                <a:gd name="T105" fmla="*/ 270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13743" name="Freeform 449"/>
            <p:cNvSpPr>
              <a:spLocks noChangeAspect="1"/>
            </p:cNvSpPr>
            <p:nvPr/>
          </p:nvSpPr>
          <p:spPr bwMode="auto">
            <a:xfrm>
              <a:off x="959" y="1008"/>
              <a:ext cx="150" cy="61"/>
            </a:xfrm>
            <a:custGeom>
              <a:avLst/>
              <a:gdLst>
                <a:gd name="T0" fmla="*/ 65 w 149"/>
                <a:gd name="T1" fmla="*/ 140 h 54"/>
                <a:gd name="T2" fmla="*/ 41 w 149"/>
                <a:gd name="T3" fmla="*/ 183 h 54"/>
                <a:gd name="T4" fmla="*/ 12 w 149"/>
                <a:gd name="T5" fmla="*/ 207 h 54"/>
                <a:gd name="T6" fmla="*/ 6 w 149"/>
                <a:gd name="T7" fmla="*/ 159 h 54"/>
                <a:gd name="T8" fmla="*/ 0 w 149"/>
                <a:gd name="T9" fmla="*/ 140 h 54"/>
                <a:gd name="T10" fmla="*/ 18 w 149"/>
                <a:gd name="T11" fmla="*/ 89 h 54"/>
                <a:gd name="T12" fmla="*/ 30 w 149"/>
                <a:gd name="T13" fmla="*/ 68 h 54"/>
                <a:gd name="T14" fmla="*/ 53 w 149"/>
                <a:gd name="T15" fmla="*/ 23 h 54"/>
                <a:gd name="T16" fmla="*/ 53 w 149"/>
                <a:gd name="T17" fmla="*/ 0 h 54"/>
                <a:gd name="T18" fmla="*/ 112 w 149"/>
                <a:gd name="T19" fmla="*/ 0 h 54"/>
                <a:gd name="T20" fmla="*/ 124 w 149"/>
                <a:gd name="T21" fmla="*/ 23 h 54"/>
                <a:gd name="T22" fmla="*/ 124 w 149"/>
                <a:gd name="T23" fmla="*/ 23 h 54"/>
                <a:gd name="T24" fmla="*/ 154 w 149"/>
                <a:gd name="T25" fmla="*/ 0 h 54"/>
                <a:gd name="T26" fmla="*/ 160 w 149"/>
                <a:gd name="T27" fmla="*/ 47 h 54"/>
                <a:gd name="T28" fmla="*/ 130 w 149"/>
                <a:gd name="T29" fmla="*/ 89 h 54"/>
                <a:gd name="T30" fmla="*/ 94 w 149"/>
                <a:gd name="T31" fmla="*/ 114 h 54"/>
                <a:gd name="T32" fmla="*/ 65 w 149"/>
                <a:gd name="T33" fmla="*/ 14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13744" name="Freeform 450"/>
            <p:cNvSpPr>
              <a:spLocks noChangeAspect="1"/>
            </p:cNvSpPr>
            <p:nvPr/>
          </p:nvSpPr>
          <p:spPr bwMode="auto">
            <a:xfrm>
              <a:off x="1594" y="1466"/>
              <a:ext cx="104" cy="102"/>
            </a:xfrm>
            <a:custGeom>
              <a:avLst/>
              <a:gdLst>
                <a:gd name="T0" fmla="*/ 75 w 101"/>
                <a:gd name="T1" fmla="*/ 286 h 90"/>
                <a:gd name="T2" fmla="*/ 75 w 101"/>
                <a:gd name="T3" fmla="*/ 286 h 90"/>
                <a:gd name="T4" fmla="*/ 35 w 101"/>
                <a:gd name="T5" fmla="*/ 286 h 90"/>
                <a:gd name="T6" fmla="*/ 0 w 101"/>
                <a:gd name="T7" fmla="*/ 286 h 90"/>
                <a:gd name="T8" fmla="*/ 6 w 101"/>
                <a:gd name="T9" fmla="*/ 263 h 90"/>
                <a:gd name="T10" fmla="*/ 29 w 101"/>
                <a:gd name="T11" fmla="*/ 211 h 90"/>
                <a:gd name="T12" fmla="*/ 6 w 101"/>
                <a:gd name="T13" fmla="*/ 211 h 90"/>
                <a:gd name="T14" fmla="*/ 12 w 101"/>
                <a:gd name="T15" fmla="*/ 211 h 90"/>
                <a:gd name="T16" fmla="*/ 35 w 101"/>
                <a:gd name="T17" fmla="*/ 164 h 90"/>
                <a:gd name="T18" fmla="*/ 35 w 101"/>
                <a:gd name="T19" fmla="*/ 186 h 90"/>
                <a:gd name="T20" fmla="*/ 41 w 101"/>
                <a:gd name="T21" fmla="*/ 164 h 90"/>
                <a:gd name="T22" fmla="*/ 35 w 101"/>
                <a:gd name="T23" fmla="*/ 142 h 90"/>
                <a:gd name="T24" fmla="*/ 41 w 101"/>
                <a:gd name="T25" fmla="*/ 142 h 90"/>
                <a:gd name="T26" fmla="*/ 67 w 101"/>
                <a:gd name="T27" fmla="*/ 48 h 90"/>
                <a:gd name="T28" fmla="*/ 88 w 101"/>
                <a:gd name="T29" fmla="*/ 0 h 90"/>
                <a:gd name="T30" fmla="*/ 97 w 101"/>
                <a:gd name="T31" fmla="*/ 0 h 90"/>
                <a:gd name="T32" fmla="*/ 106 w 101"/>
                <a:gd name="T33" fmla="*/ 0 h 90"/>
                <a:gd name="T34" fmla="*/ 97 w 101"/>
                <a:gd name="T35" fmla="*/ 0 h 90"/>
                <a:gd name="T36" fmla="*/ 97 w 101"/>
                <a:gd name="T37" fmla="*/ 23 h 90"/>
                <a:gd name="T38" fmla="*/ 88 w 101"/>
                <a:gd name="T39" fmla="*/ 48 h 90"/>
                <a:gd name="T40" fmla="*/ 67 w 101"/>
                <a:gd name="T41" fmla="*/ 142 h 90"/>
                <a:gd name="T42" fmla="*/ 81 w 101"/>
                <a:gd name="T43" fmla="*/ 96 h 90"/>
                <a:gd name="T44" fmla="*/ 81 w 101"/>
                <a:gd name="T45" fmla="*/ 122 h 90"/>
                <a:gd name="T46" fmla="*/ 97 w 101"/>
                <a:gd name="T47" fmla="*/ 122 h 90"/>
                <a:gd name="T48" fmla="*/ 81 w 101"/>
                <a:gd name="T49" fmla="*/ 142 h 90"/>
                <a:gd name="T50" fmla="*/ 81 w 101"/>
                <a:gd name="T51" fmla="*/ 142 h 90"/>
                <a:gd name="T52" fmla="*/ 97 w 101"/>
                <a:gd name="T53" fmla="*/ 142 h 90"/>
                <a:gd name="T54" fmla="*/ 88 w 101"/>
                <a:gd name="T55" fmla="*/ 164 h 90"/>
                <a:gd name="T56" fmla="*/ 115 w 101"/>
                <a:gd name="T57" fmla="*/ 142 h 90"/>
                <a:gd name="T58" fmla="*/ 115 w 101"/>
                <a:gd name="T59" fmla="*/ 164 h 90"/>
                <a:gd name="T60" fmla="*/ 131 w 101"/>
                <a:gd name="T61" fmla="*/ 164 h 90"/>
                <a:gd name="T62" fmla="*/ 115 w 101"/>
                <a:gd name="T63" fmla="*/ 186 h 90"/>
                <a:gd name="T64" fmla="*/ 123 w 101"/>
                <a:gd name="T65" fmla="*/ 211 h 90"/>
                <a:gd name="T66" fmla="*/ 115 w 101"/>
                <a:gd name="T67" fmla="*/ 238 h 90"/>
                <a:gd name="T68" fmla="*/ 139 w 101"/>
                <a:gd name="T69" fmla="*/ 211 h 90"/>
                <a:gd name="T70" fmla="*/ 115 w 101"/>
                <a:gd name="T71" fmla="*/ 263 h 90"/>
                <a:gd name="T72" fmla="*/ 115 w 101"/>
                <a:gd name="T73" fmla="*/ 263 h 90"/>
                <a:gd name="T74" fmla="*/ 115 w 101"/>
                <a:gd name="T75" fmla="*/ 263 h 90"/>
                <a:gd name="T76" fmla="*/ 115 w 101"/>
                <a:gd name="T77" fmla="*/ 286 h 90"/>
                <a:gd name="T78" fmla="*/ 139 w 101"/>
                <a:gd name="T79" fmla="*/ 238 h 90"/>
                <a:gd name="T80" fmla="*/ 131 w 101"/>
                <a:gd name="T81" fmla="*/ 286 h 90"/>
                <a:gd name="T82" fmla="*/ 139 w 101"/>
                <a:gd name="T83" fmla="*/ 286 h 90"/>
                <a:gd name="T84" fmla="*/ 139 w 101"/>
                <a:gd name="T85" fmla="*/ 286 h 90"/>
                <a:gd name="T86" fmla="*/ 123 w 101"/>
                <a:gd name="T87" fmla="*/ 356 h 90"/>
                <a:gd name="T88" fmla="*/ 115 w 101"/>
                <a:gd name="T89" fmla="*/ 356 h 90"/>
                <a:gd name="T90" fmla="*/ 115 w 101"/>
                <a:gd name="T91" fmla="*/ 331 h 90"/>
                <a:gd name="T92" fmla="*/ 97 w 101"/>
                <a:gd name="T93" fmla="*/ 356 h 90"/>
                <a:gd name="T94" fmla="*/ 115 w 101"/>
                <a:gd name="T95" fmla="*/ 286 h 90"/>
                <a:gd name="T96" fmla="*/ 106 w 101"/>
                <a:gd name="T97" fmla="*/ 263 h 90"/>
                <a:gd name="T98" fmla="*/ 97 w 101"/>
                <a:gd name="T99" fmla="*/ 307 h 90"/>
                <a:gd name="T100" fmla="*/ 97 w 101"/>
                <a:gd name="T101" fmla="*/ 286 h 90"/>
                <a:gd name="T102" fmla="*/ 67 w 101"/>
                <a:gd name="T103" fmla="*/ 356 h 90"/>
                <a:gd name="T104" fmla="*/ 67 w 101"/>
                <a:gd name="T105" fmla="*/ 331 h 90"/>
                <a:gd name="T106" fmla="*/ 88 w 101"/>
                <a:gd name="T107" fmla="*/ 286 h 90"/>
                <a:gd name="T108" fmla="*/ 88 w 101"/>
                <a:gd name="T109" fmla="*/ 286 h 90"/>
                <a:gd name="T110" fmla="*/ 88 w 101"/>
                <a:gd name="T111" fmla="*/ 286 h 90"/>
                <a:gd name="T112" fmla="*/ 81 w 101"/>
                <a:gd name="T113" fmla="*/ 286 h 90"/>
                <a:gd name="T114" fmla="*/ 75 w 101"/>
                <a:gd name="T115" fmla="*/ 307 h 90"/>
                <a:gd name="T116" fmla="*/ 67 w 101"/>
                <a:gd name="T117" fmla="*/ 307 h 90"/>
                <a:gd name="T118" fmla="*/ 75 w 101"/>
                <a:gd name="T119" fmla="*/ 286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13745" name="Freeform 451"/>
            <p:cNvSpPr>
              <a:spLocks noChangeAspect="1"/>
            </p:cNvSpPr>
            <p:nvPr/>
          </p:nvSpPr>
          <p:spPr bwMode="auto">
            <a:xfrm>
              <a:off x="1394" y="967"/>
              <a:ext cx="183" cy="34"/>
            </a:xfrm>
            <a:custGeom>
              <a:avLst/>
              <a:gdLst>
                <a:gd name="T0" fmla="*/ 83 w 180"/>
                <a:gd name="T1" fmla="*/ 48 h 30"/>
                <a:gd name="T2" fmla="*/ 65 w 180"/>
                <a:gd name="T3" fmla="*/ 23 h 30"/>
                <a:gd name="T4" fmla="*/ 89 w 180"/>
                <a:gd name="T5" fmla="*/ 23 h 30"/>
                <a:gd name="T6" fmla="*/ 41 w 180"/>
                <a:gd name="T7" fmla="*/ 23 h 30"/>
                <a:gd name="T8" fmla="*/ 53 w 180"/>
                <a:gd name="T9" fmla="*/ 0 h 30"/>
                <a:gd name="T10" fmla="*/ 0 w 180"/>
                <a:gd name="T11" fmla="*/ 0 h 30"/>
                <a:gd name="T12" fmla="*/ 47 w 180"/>
                <a:gd name="T13" fmla="*/ 23 h 30"/>
                <a:gd name="T14" fmla="*/ 41 w 180"/>
                <a:gd name="T15" fmla="*/ 69 h 30"/>
                <a:gd name="T16" fmla="*/ 24 w 180"/>
                <a:gd name="T17" fmla="*/ 122 h 30"/>
                <a:gd name="T18" fmla="*/ 71 w 180"/>
                <a:gd name="T19" fmla="*/ 122 h 30"/>
                <a:gd name="T20" fmla="*/ 118 w 180"/>
                <a:gd name="T21" fmla="*/ 122 h 30"/>
                <a:gd name="T22" fmla="*/ 165 w 180"/>
                <a:gd name="T23" fmla="*/ 122 h 30"/>
                <a:gd name="T24" fmla="*/ 207 w 180"/>
                <a:gd name="T25" fmla="*/ 122 h 30"/>
                <a:gd name="T26" fmla="*/ 214 w 180"/>
                <a:gd name="T27" fmla="*/ 69 h 30"/>
                <a:gd name="T28" fmla="*/ 183 w 180"/>
                <a:gd name="T29" fmla="*/ 48 h 30"/>
                <a:gd name="T30" fmla="*/ 83 w 180"/>
                <a:gd name="T31" fmla="*/ 4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3746" name="Freeform 452"/>
            <p:cNvSpPr>
              <a:spLocks noChangeAspect="1"/>
            </p:cNvSpPr>
            <p:nvPr/>
          </p:nvSpPr>
          <p:spPr bwMode="auto">
            <a:xfrm>
              <a:off x="1456" y="900"/>
              <a:ext cx="115" cy="40"/>
            </a:xfrm>
            <a:custGeom>
              <a:avLst/>
              <a:gdLst>
                <a:gd name="T0" fmla="*/ 24 w 114"/>
                <a:gd name="T1" fmla="*/ 37 h 36"/>
                <a:gd name="T2" fmla="*/ 18 w 114"/>
                <a:gd name="T3" fmla="*/ 20 h 36"/>
                <a:gd name="T4" fmla="*/ 54 w 114"/>
                <a:gd name="T5" fmla="*/ 0 h 36"/>
                <a:gd name="T6" fmla="*/ 113 w 114"/>
                <a:gd name="T7" fmla="*/ 20 h 36"/>
                <a:gd name="T8" fmla="*/ 101 w 114"/>
                <a:gd name="T9" fmla="*/ 57 h 36"/>
                <a:gd name="T10" fmla="*/ 125 w 114"/>
                <a:gd name="T11" fmla="*/ 78 h 36"/>
                <a:gd name="T12" fmla="*/ 83 w 114"/>
                <a:gd name="T13" fmla="*/ 97 h 36"/>
                <a:gd name="T14" fmla="*/ 54 w 114"/>
                <a:gd name="T15" fmla="*/ 112 h 36"/>
                <a:gd name="T16" fmla="*/ 48 w 114"/>
                <a:gd name="T17" fmla="*/ 97 h 36"/>
                <a:gd name="T18" fmla="*/ 48 w 114"/>
                <a:gd name="T19" fmla="*/ 112 h 36"/>
                <a:gd name="T20" fmla="*/ 6 w 114"/>
                <a:gd name="T21" fmla="*/ 97 h 36"/>
                <a:gd name="T22" fmla="*/ 54 w 114"/>
                <a:gd name="T23" fmla="*/ 78 h 36"/>
                <a:gd name="T24" fmla="*/ 0 w 114"/>
                <a:gd name="T25" fmla="*/ 57 h 36"/>
                <a:gd name="T26" fmla="*/ 24 w 114"/>
                <a:gd name="T27" fmla="*/ 3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747" name="Freeform 453"/>
            <p:cNvSpPr>
              <a:spLocks noChangeAspect="1"/>
            </p:cNvSpPr>
            <p:nvPr/>
          </p:nvSpPr>
          <p:spPr bwMode="auto">
            <a:xfrm>
              <a:off x="1116" y="967"/>
              <a:ext cx="157" cy="41"/>
            </a:xfrm>
            <a:custGeom>
              <a:avLst/>
              <a:gdLst>
                <a:gd name="T0" fmla="*/ 42 w 156"/>
                <a:gd name="T1" fmla="*/ 156 h 36"/>
                <a:gd name="T2" fmla="*/ 30 w 156"/>
                <a:gd name="T3" fmla="*/ 124 h 36"/>
                <a:gd name="T4" fmla="*/ 89 w 156"/>
                <a:gd name="T5" fmla="*/ 99 h 36"/>
                <a:gd name="T6" fmla="*/ 42 w 156"/>
                <a:gd name="T7" fmla="*/ 99 h 36"/>
                <a:gd name="T8" fmla="*/ 0 w 156"/>
                <a:gd name="T9" fmla="*/ 99 h 36"/>
                <a:gd name="T10" fmla="*/ 42 w 156"/>
                <a:gd name="T11" fmla="*/ 76 h 36"/>
                <a:gd name="T12" fmla="*/ 24 w 156"/>
                <a:gd name="T13" fmla="*/ 52 h 36"/>
                <a:gd name="T14" fmla="*/ 48 w 156"/>
                <a:gd name="T15" fmla="*/ 52 h 36"/>
                <a:gd name="T16" fmla="*/ 36 w 156"/>
                <a:gd name="T17" fmla="*/ 25 h 36"/>
                <a:gd name="T18" fmla="*/ 89 w 156"/>
                <a:gd name="T19" fmla="*/ 52 h 36"/>
                <a:gd name="T20" fmla="*/ 119 w 156"/>
                <a:gd name="T21" fmla="*/ 76 h 36"/>
                <a:gd name="T22" fmla="*/ 125 w 156"/>
                <a:gd name="T23" fmla="*/ 25 h 36"/>
                <a:gd name="T24" fmla="*/ 149 w 156"/>
                <a:gd name="T25" fmla="*/ 0 h 36"/>
                <a:gd name="T26" fmla="*/ 137 w 156"/>
                <a:gd name="T27" fmla="*/ 52 h 36"/>
                <a:gd name="T28" fmla="*/ 167 w 156"/>
                <a:gd name="T29" fmla="*/ 52 h 36"/>
                <a:gd name="T30" fmla="*/ 143 w 156"/>
                <a:gd name="T31" fmla="*/ 99 h 36"/>
                <a:gd name="T32" fmla="*/ 125 w 156"/>
                <a:gd name="T33" fmla="*/ 99 h 36"/>
                <a:gd name="T34" fmla="*/ 42 w 156"/>
                <a:gd name="T35" fmla="*/ 15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13748" name="Freeform 454"/>
            <p:cNvSpPr>
              <a:spLocks noChangeAspect="1"/>
            </p:cNvSpPr>
            <p:nvPr/>
          </p:nvSpPr>
          <p:spPr bwMode="auto">
            <a:xfrm>
              <a:off x="1328" y="1170"/>
              <a:ext cx="96" cy="53"/>
            </a:xfrm>
            <a:custGeom>
              <a:avLst/>
              <a:gdLst>
                <a:gd name="T0" fmla="*/ 66 w 96"/>
                <a:gd name="T1" fmla="*/ 129 h 47"/>
                <a:gd name="T2" fmla="*/ 60 w 96"/>
                <a:gd name="T3" fmla="*/ 111 h 47"/>
                <a:gd name="T4" fmla="*/ 60 w 96"/>
                <a:gd name="T5" fmla="*/ 111 h 47"/>
                <a:gd name="T6" fmla="*/ 54 w 96"/>
                <a:gd name="T7" fmla="*/ 111 h 47"/>
                <a:gd name="T8" fmla="*/ 18 w 96"/>
                <a:gd name="T9" fmla="*/ 179 h 47"/>
                <a:gd name="T10" fmla="*/ 18 w 96"/>
                <a:gd name="T11" fmla="*/ 129 h 47"/>
                <a:gd name="T12" fmla="*/ 0 w 96"/>
                <a:gd name="T13" fmla="*/ 129 h 47"/>
                <a:gd name="T14" fmla="*/ 18 w 96"/>
                <a:gd name="T15" fmla="*/ 87 h 47"/>
                <a:gd name="T16" fmla="*/ 30 w 96"/>
                <a:gd name="T17" fmla="*/ 47 h 47"/>
                <a:gd name="T18" fmla="*/ 42 w 96"/>
                <a:gd name="T19" fmla="*/ 0 h 47"/>
                <a:gd name="T20" fmla="*/ 54 w 96"/>
                <a:gd name="T21" fmla="*/ 0 h 47"/>
                <a:gd name="T22" fmla="*/ 48 w 96"/>
                <a:gd name="T23" fmla="*/ 23 h 47"/>
                <a:gd name="T24" fmla="*/ 60 w 96"/>
                <a:gd name="T25" fmla="*/ 23 h 47"/>
                <a:gd name="T26" fmla="*/ 84 w 96"/>
                <a:gd name="T27" fmla="*/ 87 h 47"/>
                <a:gd name="T28" fmla="*/ 72 w 96"/>
                <a:gd name="T29" fmla="*/ 111 h 47"/>
                <a:gd name="T30" fmla="*/ 96 w 96"/>
                <a:gd name="T31" fmla="*/ 111 h 47"/>
                <a:gd name="T32" fmla="*/ 96 w 96"/>
                <a:gd name="T33" fmla="*/ 129 h 47"/>
                <a:gd name="T34" fmla="*/ 78 w 96"/>
                <a:gd name="T35" fmla="*/ 157 h 47"/>
                <a:gd name="T36" fmla="*/ 66 w 96"/>
                <a:gd name="T37" fmla="*/ 129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13749" name="Freeform 455"/>
            <p:cNvSpPr>
              <a:spLocks noChangeAspect="1"/>
            </p:cNvSpPr>
            <p:nvPr/>
          </p:nvSpPr>
          <p:spPr bwMode="auto">
            <a:xfrm>
              <a:off x="1255" y="1021"/>
              <a:ext cx="84" cy="41"/>
            </a:xfrm>
            <a:custGeom>
              <a:avLst/>
              <a:gdLst>
                <a:gd name="T0" fmla="*/ 94 w 83"/>
                <a:gd name="T1" fmla="*/ 0 h 36"/>
                <a:gd name="T2" fmla="*/ 36 w 83"/>
                <a:gd name="T3" fmla="*/ 0 h 36"/>
                <a:gd name="T4" fmla="*/ 53 w 83"/>
                <a:gd name="T5" fmla="*/ 25 h 36"/>
                <a:gd name="T6" fmla="*/ 30 w 83"/>
                <a:gd name="T7" fmla="*/ 52 h 36"/>
                <a:gd name="T8" fmla="*/ 0 w 83"/>
                <a:gd name="T9" fmla="*/ 52 h 36"/>
                <a:gd name="T10" fmla="*/ 18 w 83"/>
                <a:gd name="T11" fmla="*/ 99 h 36"/>
                <a:gd name="T12" fmla="*/ 36 w 83"/>
                <a:gd name="T13" fmla="*/ 156 h 36"/>
                <a:gd name="T14" fmla="*/ 36 w 83"/>
                <a:gd name="T15" fmla="*/ 124 h 36"/>
                <a:gd name="T16" fmla="*/ 71 w 83"/>
                <a:gd name="T17" fmla="*/ 124 h 36"/>
                <a:gd name="T18" fmla="*/ 82 w 83"/>
                <a:gd name="T19" fmla="*/ 52 h 36"/>
                <a:gd name="T20" fmla="*/ 94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13750" name="Freeform 456"/>
            <p:cNvSpPr>
              <a:spLocks noChangeAspect="1"/>
            </p:cNvSpPr>
            <p:nvPr/>
          </p:nvSpPr>
          <p:spPr bwMode="auto">
            <a:xfrm>
              <a:off x="1334" y="1015"/>
              <a:ext cx="90" cy="33"/>
            </a:xfrm>
            <a:custGeom>
              <a:avLst/>
              <a:gdLst>
                <a:gd name="T0" fmla="*/ 54 w 90"/>
                <a:gd name="T1" fmla="*/ 52 h 30"/>
                <a:gd name="T2" fmla="*/ 24 w 90"/>
                <a:gd name="T3" fmla="*/ 52 h 30"/>
                <a:gd name="T4" fmla="*/ 30 w 90"/>
                <a:gd name="T5" fmla="*/ 69 h 30"/>
                <a:gd name="T6" fmla="*/ 18 w 90"/>
                <a:gd name="T7" fmla="*/ 85 h 30"/>
                <a:gd name="T8" fmla="*/ 0 w 90"/>
                <a:gd name="T9" fmla="*/ 85 h 30"/>
                <a:gd name="T10" fmla="*/ 6 w 90"/>
                <a:gd name="T11" fmla="*/ 85 h 30"/>
                <a:gd name="T12" fmla="*/ 18 w 90"/>
                <a:gd name="T13" fmla="*/ 19 h 30"/>
                <a:gd name="T14" fmla="*/ 30 w 90"/>
                <a:gd name="T15" fmla="*/ 19 h 30"/>
                <a:gd name="T16" fmla="*/ 30 w 90"/>
                <a:gd name="T17" fmla="*/ 0 h 30"/>
                <a:gd name="T18" fmla="*/ 42 w 90"/>
                <a:gd name="T19" fmla="*/ 0 h 30"/>
                <a:gd name="T20" fmla="*/ 90 w 90"/>
                <a:gd name="T21" fmla="*/ 0 h 30"/>
                <a:gd name="T22" fmla="*/ 78 w 90"/>
                <a:gd name="T23" fmla="*/ 19 h 30"/>
                <a:gd name="T24" fmla="*/ 54 w 90"/>
                <a:gd name="T25" fmla="*/ 5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13751" name="Freeform 457"/>
            <p:cNvSpPr>
              <a:spLocks noChangeAspect="1"/>
            </p:cNvSpPr>
            <p:nvPr/>
          </p:nvSpPr>
          <p:spPr bwMode="auto">
            <a:xfrm>
              <a:off x="546" y="1480"/>
              <a:ext cx="48" cy="54"/>
            </a:xfrm>
            <a:custGeom>
              <a:avLst/>
              <a:gdLst>
                <a:gd name="T0" fmla="*/ 36 w 48"/>
                <a:gd name="T1" fmla="*/ 111 h 48"/>
                <a:gd name="T2" fmla="*/ 30 w 48"/>
                <a:gd name="T3" fmla="*/ 133 h 48"/>
                <a:gd name="T4" fmla="*/ 18 w 48"/>
                <a:gd name="T5" fmla="*/ 111 h 48"/>
                <a:gd name="T6" fmla="*/ 24 w 48"/>
                <a:gd name="T7" fmla="*/ 111 h 48"/>
                <a:gd name="T8" fmla="*/ 18 w 48"/>
                <a:gd name="T9" fmla="*/ 111 h 48"/>
                <a:gd name="T10" fmla="*/ 12 w 48"/>
                <a:gd name="T11" fmla="*/ 88 h 48"/>
                <a:gd name="T12" fmla="*/ 24 w 48"/>
                <a:gd name="T13" fmla="*/ 88 h 48"/>
                <a:gd name="T14" fmla="*/ 12 w 48"/>
                <a:gd name="T15" fmla="*/ 68 h 48"/>
                <a:gd name="T16" fmla="*/ 12 w 48"/>
                <a:gd name="T17" fmla="*/ 47 h 48"/>
                <a:gd name="T18" fmla="*/ 6 w 48"/>
                <a:gd name="T19" fmla="*/ 47 h 48"/>
                <a:gd name="T20" fmla="*/ 6 w 48"/>
                <a:gd name="T21" fmla="*/ 23 h 48"/>
                <a:gd name="T22" fmla="*/ 12 w 48"/>
                <a:gd name="T23" fmla="*/ 23 h 48"/>
                <a:gd name="T24" fmla="*/ 6 w 48"/>
                <a:gd name="T25" fmla="*/ 23 h 48"/>
                <a:gd name="T26" fmla="*/ 0 w 48"/>
                <a:gd name="T27" fmla="*/ 0 h 48"/>
                <a:gd name="T28" fmla="*/ 36 w 48"/>
                <a:gd name="T29" fmla="*/ 23 h 48"/>
                <a:gd name="T30" fmla="*/ 42 w 48"/>
                <a:gd name="T31" fmla="*/ 68 h 48"/>
                <a:gd name="T32" fmla="*/ 48 w 48"/>
                <a:gd name="T33" fmla="*/ 111 h 48"/>
                <a:gd name="T34" fmla="*/ 48 w 48"/>
                <a:gd name="T35" fmla="*/ 158 h 48"/>
                <a:gd name="T36" fmla="*/ 48 w 48"/>
                <a:gd name="T37" fmla="*/ 179 h 48"/>
                <a:gd name="T38" fmla="*/ 24 w 48"/>
                <a:gd name="T39" fmla="*/ 133 h 48"/>
                <a:gd name="T40" fmla="*/ 36 w 48"/>
                <a:gd name="T41" fmla="*/ 111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13752" name="Freeform 458"/>
            <p:cNvSpPr>
              <a:spLocks noChangeAspect="1"/>
            </p:cNvSpPr>
            <p:nvPr/>
          </p:nvSpPr>
          <p:spPr bwMode="auto">
            <a:xfrm>
              <a:off x="1073" y="954"/>
              <a:ext cx="115" cy="27"/>
            </a:xfrm>
            <a:custGeom>
              <a:avLst/>
              <a:gdLst>
                <a:gd name="T0" fmla="*/ 83 w 114"/>
                <a:gd name="T1" fmla="*/ 47 h 24"/>
                <a:gd name="T2" fmla="*/ 83 w 114"/>
                <a:gd name="T3" fmla="*/ 47 h 24"/>
                <a:gd name="T4" fmla="*/ 71 w 114"/>
                <a:gd name="T5" fmla="*/ 68 h 24"/>
                <a:gd name="T6" fmla="*/ 42 w 114"/>
                <a:gd name="T7" fmla="*/ 68 h 24"/>
                <a:gd name="T8" fmla="*/ 42 w 114"/>
                <a:gd name="T9" fmla="*/ 68 h 24"/>
                <a:gd name="T10" fmla="*/ 36 w 114"/>
                <a:gd name="T11" fmla="*/ 88 h 24"/>
                <a:gd name="T12" fmla="*/ 24 w 114"/>
                <a:gd name="T13" fmla="*/ 88 h 24"/>
                <a:gd name="T14" fmla="*/ 24 w 114"/>
                <a:gd name="T15" fmla="*/ 68 h 24"/>
                <a:gd name="T16" fmla="*/ 12 w 114"/>
                <a:gd name="T17" fmla="*/ 88 h 24"/>
                <a:gd name="T18" fmla="*/ 0 w 114"/>
                <a:gd name="T19" fmla="*/ 88 h 24"/>
                <a:gd name="T20" fmla="*/ 12 w 114"/>
                <a:gd name="T21" fmla="*/ 68 h 24"/>
                <a:gd name="T22" fmla="*/ 48 w 114"/>
                <a:gd name="T23" fmla="*/ 47 h 24"/>
                <a:gd name="T24" fmla="*/ 89 w 114"/>
                <a:gd name="T25" fmla="*/ 0 h 24"/>
                <a:gd name="T26" fmla="*/ 107 w 114"/>
                <a:gd name="T27" fmla="*/ 0 h 24"/>
                <a:gd name="T28" fmla="*/ 125 w 114"/>
                <a:gd name="T29" fmla="*/ 23 h 24"/>
                <a:gd name="T30" fmla="*/ 113 w 114"/>
                <a:gd name="T31" fmla="*/ 23 h 24"/>
                <a:gd name="T32" fmla="*/ 113 w 114"/>
                <a:gd name="T33" fmla="*/ 47 h 24"/>
                <a:gd name="T34" fmla="*/ 107 w 114"/>
                <a:gd name="T35" fmla="*/ 47 h 24"/>
                <a:gd name="T36" fmla="*/ 89 w 114"/>
                <a:gd name="T37" fmla="*/ 68 h 24"/>
                <a:gd name="T38" fmla="*/ 83 w 114"/>
                <a:gd name="T39" fmla="*/ 68 h 24"/>
                <a:gd name="T40" fmla="*/ 83 w 114"/>
                <a:gd name="T41" fmla="*/ 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3753" name="Freeform 459"/>
            <p:cNvSpPr>
              <a:spLocks noChangeAspect="1"/>
            </p:cNvSpPr>
            <p:nvPr/>
          </p:nvSpPr>
          <p:spPr bwMode="auto">
            <a:xfrm>
              <a:off x="1304" y="967"/>
              <a:ext cx="72" cy="27"/>
            </a:xfrm>
            <a:custGeom>
              <a:avLst/>
              <a:gdLst>
                <a:gd name="T0" fmla="*/ 35 w 71"/>
                <a:gd name="T1" fmla="*/ 23 h 24"/>
                <a:gd name="T2" fmla="*/ 23 w 71"/>
                <a:gd name="T3" fmla="*/ 23 h 24"/>
                <a:gd name="T4" fmla="*/ 29 w 71"/>
                <a:gd name="T5" fmla="*/ 23 h 24"/>
                <a:gd name="T6" fmla="*/ 17 w 71"/>
                <a:gd name="T7" fmla="*/ 47 h 24"/>
                <a:gd name="T8" fmla="*/ 17 w 71"/>
                <a:gd name="T9" fmla="*/ 47 h 24"/>
                <a:gd name="T10" fmla="*/ 17 w 71"/>
                <a:gd name="T11" fmla="*/ 47 h 24"/>
                <a:gd name="T12" fmla="*/ 0 w 71"/>
                <a:gd name="T13" fmla="*/ 68 h 24"/>
                <a:gd name="T14" fmla="*/ 58 w 71"/>
                <a:gd name="T15" fmla="*/ 68 h 24"/>
                <a:gd name="T16" fmla="*/ 17 w 71"/>
                <a:gd name="T17" fmla="*/ 68 h 24"/>
                <a:gd name="T18" fmla="*/ 17 w 71"/>
                <a:gd name="T19" fmla="*/ 88 h 24"/>
                <a:gd name="T20" fmla="*/ 52 w 71"/>
                <a:gd name="T21" fmla="*/ 88 h 24"/>
                <a:gd name="T22" fmla="*/ 58 w 71"/>
                <a:gd name="T23" fmla="*/ 88 h 24"/>
                <a:gd name="T24" fmla="*/ 58 w 71"/>
                <a:gd name="T25" fmla="*/ 68 h 24"/>
                <a:gd name="T26" fmla="*/ 70 w 71"/>
                <a:gd name="T27" fmla="*/ 68 h 24"/>
                <a:gd name="T28" fmla="*/ 76 w 71"/>
                <a:gd name="T29" fmla="*/ 68 h 24"/>
                <a:gd name="T30" fmla="*/ 70 w 71"/>
                <a:gd name="T31" fmla="*/ 47 h 24"/>
                <a:gd name="T32" fmla="*/ 82 w 71"/>
                <a:gd name="T33" fmla="*/ 23 h 24"/>
                <a:gd name="T34" fmla="*/ 76 w 71"/>
                <a:gd name="T35" fmla="*/ 0 h 24"/>
                <a:gd name="T36" fmla="*/ 64 w 71"/>
                <a:gd name="T37" fmla="*/ 23 h 24"/>
                <a:gd name="T38" fmla="*/ 35 w 71"/>
                <a:gd name="T39" fmla="*/ 23 h 24"/>
                <a:gd name="T40" fmla="*/ 52 w 71"/>
                <a:gd name="T41" fmla="*/ 23 h 24"/>
                <a:gd name="T42" fmla="*/ 35 w 71"/>
                <a:gd name="T43" fmla="*/ 47 h 24"/>
                <a:gd name="T44" fmla="*/ 35 w 71"/>
                <a:gd name="T45" fmla="*/ 23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13754" name="Freeform 460"/>
            <p:cNvSpPr>
              <a:spLocks noChangeAspect="1"/>
            </p:cNvSpPr>
            <p:nvPr/>
          </p:nvSpPr>
          <p:spPr bwMode="auto">
            <a:xfrm>
              <a:off x="1334" y="927"/>
              <a:ext cx="60" cy="20"/>
            </a:xfrm>
            <a:custGeom>
              <a:avLst/>
              <a:gdLst>
                <a:gd name="T0" fmla="*/ 36 w 60"/>
                <a:gd name="T1" fmla="*/ 20 h 18"/>
                <a:gd name="T2" fmla="*/ 36 w 60"/>
                <a:gd name="T3" fmla="*/ 0 h 18"/>
                <a:gd name="T4" fmla="*/ 54 w 60"/>
                <a:gd name="T5" fmla="*/ 20 h 18"/>
                <a:gd name="T6" fmla="*/ 54 w 60"/>
                <a:gd name="T7" fmla="*/ 20 h 18"/>
                <a:gd name="T8" fmla="*/ 54 w 60"/>
                <a:gd name="T9" fmla="*/ 37 h 18"/>
                <a:gd name="T10" fmla="*/ 60 w 60"/>
                <a:gd name="T11" fmla="*/ 57 h 18"/>
                <a:gd name="T12" fmla="*/ 42 w 60"/>
                <a:gd name="T13" fmla="*/ 57 h 18"/>
                <a:gd name="T14" fmla="*/ 24 w 60"/>
                <a:gd name="T15" fmla="*/ 37 h 18"/>
                <a:gd name="T16" fmla="*/ 0 w 60"/>
                <a:gd name="T17" fmla="*/ 37 h 18"/>
                <a:gd name="T18" fmla="*/ 6 w 60"/>
                <a:gd name="T19" fmla="*/ 20 h 18"/>
                <a:gd name="T20" fmla="*/ 18 w 60"/>
                <a:gd name="T21" fmla="*/ 20 h 18"/>
                <a:gd name="T22" fmla="*/ 18 w 60"/>
                <a:gd name="T23" fmla="*/ 20 h 18"/>
                <a:gd name="T24" fmla="*/ 6 w 60"/>
                <a:gd name="T25" fmla="*/ 20 h 18"/>
                <a:gd name="T26" fmla="*/ 6 w 60"/>
                <a:gd name="T27" fmla="*/ 0 h 18"/>
                <a:gd name="T28" fmla="*/ 36 w 60"/>
                <a:gd name="T29" fmla="*/ 0 h 18"/>
                <a:gd name="T30" fmla="*/ 36 w 60"/>
                <a:gd name="T31" fmla="*/ 20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3755" name="Freeform 461"/>
            <p:cNvSpPr>
              <a:spLocks noChangeAspect="1"/>
            </p:cNvSpPr>
            <p:nvPr/>
          </p:nvSpPr>
          <p:spPr bwMode="auto">
            <a:xfrm>
              <a:off x="1231" y="1089"/>
              <a:ext cx="62" cy="27"/>
            </a:xfrm>
            <a:custGeom>
              <a:avLst/>
              <a:gdLst>
                <a:gd name="T0" fmla="*/ 70 w 60"/>
                <a:gd name="T1" fmla="*/ 47 h 24"/>
                <a:gd name="T2" fmla="*/ 70 w 60"/>
                <a:gd name="T3" fmla="*/ 47 h 24"/>
                <a:gd name="T4" fmla="*/ 49 w 60"/>
                <a:gd name="T5" fmla="*/ 0 h 24"/>
                <a:gd name="T6" fmla="*/ 41 w 60"/>
                <a:gd name="T7" fmla="*/ 23 h 24"/>
                <a:gd name="T8" fmla="*/ 35 w 60"/>
                <a:gd name="T9" fmla="*/ 23 h 24"/>
                <a:gd name="T10" fmla="*/ 35 w 60"/>
                <a:gd name="T11" fmla="*/ 47 h 24"/>
                <a:gd name="T12" fmla="*/ 0 w 60"/>
                <a:gd name="T13" fmla="*/ 68 h 24"/>
                <a:gd name="T14" fmla="*/ 49 w 60"/>
                <a:gd name="T15" fmla="*/ 88 h 24"/>
                <a:gd name="T16" fmla="*/ 85 w 60"/>
                <a:gd name="T17" fmla="*/ 68 h 24"/>
                <a:gd name="T18" fmla="*/ 70 w 60"/>
                <a:gd name="T19" fmla="*/ 68 h 24"/>
                <a:gd name="T20" fmla="*/ 70 w 60"/>
                <a:gd name="T21" fmla="*/ 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3756" name="Freeform 462"/>
            <p:cNvSpPr>
              <a:spLocks noChangeAspect="1"/>
            </p:cNvSpPr>
            <p:nvPr/>
          </p:nvSpPr>
          <p:spPr bwMode="auto">
            <a:xfrm>
              <a:off x="1535" y="1021"/>
              <a:ext cx="54" cy="14"/>
            </a:xfrm>
            <a:custGeom>
              <a:avLst/>
              <a:gdLst>
                <a:gd name="T0" fmla="*/ 36 w 54"/>
                <a:gd name="T1" fmla="*/ 0 h 12"/>
                <a:gd name="T2" fmla="*/ 0 w 54"/>
                <a:gd name="T3" fmla="*/ 0 h 12"/>
                <a:gd name="T4" fmla="*/ 0 w 54"/>
                <a:gd name="T5" fmla="*/ 34 h 12"/>
                <a:gd name="T6" fmla="*/ 0 w 54"/>
                <a:gd name="T7" fmla="*/ 65 h 12"/>
                <a:gd name="T8" fmla="*/ 6 w 54"/>
                <a:gd name="T9" fmla="*/ 65 h 12"/>
                <a:gd name="T10" fmla="*/ 54 w 54"/>
                <a:gd name="T11" fmla="*/ 65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13757" name="Freeform 463"/>
            <p:cNvSpPr>
              <a:spLocks noChangeAspect="1"/>
            </p:cNvSpPr>
            <p:nvPr/>
          </p:nvSpPr>
          <p:spPr bwMode="auto">
            <a:xfrm>
              <a:off x="1510" y="1123"/>
              <a:ext cx="29" cy="20"/>
            </a:xfrm>
            <a:custGeom>
              <a:avLst/>
              <a:gdLst>
                <a:gd name="T0" fmla="*/ 19 w 30"/>
                <a:gd name="T1" fmla="*/ 37 h 18"/>
                <a:gd name="T2" fmla="*/ 0 w 30"/>
                <a:gd name="T3" fmla="*/ 57 h 18"/>
                <a:gd name="T4" fmla="*/ 0 w 30"/>
                <a:gd name="T5" fmla="*/ 20 h 18"/>
                <a:gd name="T6" fmla="*/ 15 w 30"/>
                <a:gd name="T7" fmla="*/ 0 h 18"/>
                <a:gd name="T8" fmla="*/ 19 w 30"/>
                <a:gd name="T9" fmla="*/ 0 h 18"/>
                <a:gd name="T10" fmla="*/ 19 w 30"/>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3758" name="Freeform 464"/>
            <p:cNvSpPr>
              <a:spLocks noChangeAspect="1"/>
            </p:cNvSpPr>
            <p:nvPr/>
          </p:nvSpPr>
          <p:spPr bwMode="auto">
            <a:xfrm>
              <a:off x="1406" y="933"/>
              <a:ext cx="37" cy="14"/>
            </a:xfrm>
            <a:custGeom>
              <a:avLst/>
              <a:gdLst>
                <a:gd name="T0" fmla="*/ 0 w 36"/>
                <a:gd name="T1" fmla="*/ 34 h 12"/>
                <a:gd name="T2" fmla="*/ 6 w 36"/>
                <a:gd name="T3" fmla="*/ 0 h 12"/>
                <a:gd name="T4" fmla="*/ 47 w 36"/>
                <a:gd name="T5" fmla="*/ 34 h 12"/>
                <a:gd name="T6" fmla="*/ 47 w 36"/>
                <a:gd name="T7" fmla="*/ 65 h 12"/>
                <a:gd name="T8" fmla="*/ 6 w 36"/>
                <a:gd name="T9" fmla="*/ 65 h 12"/>
                <a:gd name="T10" fmla="*/ 0 w 36"/>
                <a:gd name="T11" fmla="*/ 65 h 12"/>
                <a:gd name="T12" fmla="*/ 0 w 36"/>
                <a:gd name="T13" fmla="*/ 34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759" name="Freeform 465"/>
            <p:cNvSpPr>
              <a:spLocks noChangeAspect="1"/>
            </p:cNvSpPr>
            <p:nvPr/>
          </p:nvSpPr>
          <p:spPr bwMode="auto">
            <a:xfrm>
              <a:off x="1364" y="988"/>
              <a:ext cx="37" cy="13"/>
            </a:xfrm>
            <a:custGeom>
              <a:avLst/>
              <a:gdLst>
                <a:gd name="T0" fmla="*/ 12 w 36"/>
                <a:gd name="T1" fmla="*/ 28 h 12"/>
                <a:gd name="T2" fmla="*/ 0 w 36"/>
                <a:gd name="T3" fmla="*/ 17 h 12"/>
                <a:gd name="T4" fmla="*/ 41 w 36"/>
                <a:gd name="T5" fmla="*/ 0 h 12"/>
                <a:gd name="T6" fmla="*/ 47 w 36"/>
                <a:gd name="T7" fmla="*/ 17 h 12"/>
                <a:gd name="T8" fmla="*/ 47 w 36"/>
                <a:gd name="T9" fmla="*/ 28 h 12"/>
                <a:gd name="T10" fmla="*/ 12 w 36"/>
                <a:gd name="T11" fmla="*/ 2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760" name="Freeform 466"/>
            <p:cNvSpPr>
              <a:spLocks noChangeAspect="1"/>
            </p:cNvSpPr>
            <p:nvPr/>
          </p:nvSpPr>
          <p:spPr bwMode="auto">
            <a:xfrm>
              <a:off x="1214" y="1021"/>
              <a:ext cx="29" cy="14"/>
            </a:xfrm>
            <a:custGeom>
              <a:avLst/>
              <a:gdLst>
                <a:gd name="T0" fmla="*/ 12 w 30"/>
                <a:gd name="T1" fmla="*/ 65 h 12"/>
                <a:gd name="T2" fmla="*/ 0 w 30"/>
                <a:gd name="T3" fmla="*/ 0 h 12"/>
                <a:gd name="T4" fmla="*/ 19 w 30"/>
                <a:gd name="T5" fmla="*/ 0 h 12"/>
                <a:gd name="T6" fmla="*/ 19 w 30"/>
                <a:gd name="T7" fmla="*/ 0 h 12"/>
                <a:gd name="T8" fmla="*/ 12 w 30"/>
                <a:gd name="T9" fmla="*/ 6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761" name="Freeform 467"/>
            <p:cNvSpPr>
              <a:spLocks noChangeAspect="1"/>
            </p:cNvSpPr>
            <p:nvPr/>
          </p:nvSpPr>
          <p:spPr bwMode="auto">
            <a:xfrm>
              <a:off x="1691" y="866"/>
              <a:ext cx="703" cy="418"/>
            </a:xfrm>
            <a:custGeom>
              <a:avLst/>
              <a:gdLst>
                <a:gd name="T0" fmla="*/ 142 w 694"/>
                <a:gd name="T1" fmla="*/ 1088 h 371"/>
                <a:gd name="T2" fmla="*/ 166 w 694"/>
                <a:gd name="T3" fmla="*/ 1065 h 371"/>
                <a:gd name="T4" fmla="*/ 148 w 694"/>
                <a:gd name="T5" fmla="*/ 1132 h 371"/>
                <a:gd name="T6" fmla="*/ 160 w 694"/>
                <a:gd name="T7" fmla="*/ 1175 h 371"/>
                <a:gd name="T8" fmla="*/ 172 w 694"/>
                <a:gd name="T9" fmla="*/ 1244 h 371"/>
                <a:gd name="T10" fmla="*/ 172 w 694"/>
                <a:gd name="T11" fmla="*/ 1290 h 371"/>
                <a:gd name="T12" fmla="*/ 190 w 694"/>
                <a:gd name="T13" fmla="*/ 1310 h 371"/>
                <a:gd name="T14" fmla="*/ 224 w 694"/>
                <a:gd name="T15" fmla="*/ 1332 h 371"/>
                <a:gd name="T16" fmla="*/ 237 w 694"/>
                <a:gd name="T17" fmla="*/ 1355 h 371"/>
                <a:gd name="T18" fmla="*/ 255 w 694"/>
                <a:gd name="T19" fmla="*/ 1332 h 371"/>
                <a:gd name="T20" fmla="*/ 267 w 694"/>
                <a:gd name="T21" fmla="*/ 1290 h 371"/>
                <a:gd name="T22" fmla="*/ 274 w 694"/>
                <a:gd name="T23" fmla="*/ 1222 h 371"/>
                <a:gd name="T24" fmla="*/ 298 w 694"/>
                <a:gd name="T25" fmla="*/ 1150 h 371"/>
                <a:gd name="T26" fmla="*/ 314 w 694"/>
                <a:gd name="T27" fmla="*/ 1111 h 371"/>
                <a:gd name="T28" fmla="*/ 349 w 694"/>
                <a:gd name="T29" fmla="*/ 1003 h 371"/>
                <a:gd name="T30" fmla="*/ 408 w 694"/>
                <a:gd name="T31" fmla="*/ 980 h 371"/>
                <a:gd name="T32" fmla="*/ 469 w 694"/>
                <a:gd name="T33" fmla="*/ 850 h 371"/>
                <a:gd name="T34" fmla="*/ 573 w 694"/>
                <a:gd name="T35" fmla="*/ 802 h 371"/>
                <a:gd name="T36" fmla="*/ 538 w 694"/>
                <a:gd name="T37" fmla="*/ 712 h 371"/>
                <a:gd name="T38" fmla="*/ 580 w 694"/>
                <a:gd name="T39" fmla="*/ 648 h 371"/>
                <a:gd name="T40" fmla="*/ 607 w 694"/>
                <a:gd name="T41" fmla="*/ 712 h 371"/>
                <a:gd name="T42" fmla="*/ 628 w 694"/>
                <a:gd name="T43" fmla="*/ 648 h 371"/>
                <a:gd name="T44" fmla="*/ 587 w 694"/>
                <a:gd name="T45" fmla="*/ 578 h 371"/>
                <a:gd name="T46" fmla="*/ 566 w 694"/>
                <a:gd name="T47" fmla="*/ 555 h 371"/>
                <a:gd name="T48" fmla="*/ 607 w 694"/>
                <a:gd name="T49" fmla="*/ 512 h 371"/>
                <a:gd name="T50" fmla="*/ 648 w 694"/>
                <a:gd name="T51" fmla="*/ 490 h 371"/>
                <a:gd name="T52" fmla="*/ 662 w 694"/>
                <a:gd name="T53" fmla="*/ 420 h 371"/>
                <a:gd name="T54" fmla="*/ 655 w 694"/>
                <a:gd name="T55" fmla="*/ 377 h 371"/>
                <a:gd name="T56" fmla="*/ 703 w 694"/>
                <a:gd name="T57" fmla="*/ 331 h 371"/>
                <a:gd name="T58" fmla="*/ 662 w 694"/>
                <a:gd name="T59" fmla="*/ 269 h 371"/>
                <a:gd name="T60" fmla="*/ 723 w 694"/>
                <a:gd name="T61" fmla="*/ 158 h 371"/>
                <a:gd name="T62" fmla="*/ 766 w 694"/>
                <a:gd name="T63" fmla="*/ 112 h 371"/>
                <a:gd name="T64" fmla="*/ 670 w 694"/>
                <a:gd name="T65" fmla="*/ 88 h 371"/>
                <a:gd name="T66" fmla="*/ 552 w 694"/>
                <a:gd name="T67" fmla="*/ 88 h 371"/>
                <a:gd name="T68" fmla="*/ 545 w 694"/>
                <a:gd name="T69" fmla="*/ 23 h 371"/>
                <a:gd name="T70" fmla="*/ 455 w 694"/>
                <a:gd name="T71" fmla="*/ 23 h 371"/>
                <a:gd name="T72" fmla="*/ 440 w 694"/>
                <a:gd name="T73" fmla="*/ 47 h 371"/>
                <a:gd name="T74" fmla="*/ 331 w 694"/>
                <a:gd name="T75" fmla="*/ 68 h 371"/>
                <a:gd name="T76" fmla="*/ 249 w 694"/>
                <a:gd name="T77" fmla="*/ 88 h 371"/>
                <a:gd name="T78" fmla="*/ 160 w 694"/>
                <a:gd name="T79" fmla="*/ 112 h 371"/>
                <a:gd name="T80" fmla="*/ 6 w 694"/>
                <a:gd name="T81" fmla="*/ 243 h 371"/>
                <a:gd name="T82" fmla="*/ 77 w 694"/>
                <a:gd name="T83" fmla="*/ 291 h 371"/>
                <a:gd name="T84" fmla="*/ 30 w 694"/>
                <a:gd name="T85" fmla="*/ 331 h 371"/>
                <a:gd name="T86" fmla="*/ 95 w 694"/>
                <a:gd name="T87" fmla="*/ 357 h 371"/>
                <a:gd name="T88" fmla="*/ 172 w 694"/>
                <a:gd name="T89" fmla="*/ 470 h 371"/>
                <a:gd name="T90" fmla="*/ 160 w 694"/>
                <a:gd name="T91" fmla="*/ 601 h 371"/>
                <a:gd name="T92" fmla="*/ 197 w 694"/>
                <a:gd name="T93" fmla="*/ 601 h 371"/>
                <a:gd name="T94" fmla="*/ 197 w 694"/>
                <a:gd name="T95" fmla="*/ 648 h 371"/>
                <a:gd name="T96" fmla="*/ 166 w 694"/>
                <a:gd name="T97" fmla="*/ 673 h 371"/>
                <a:gd name="T98" fmla="*/ 206 w 694"/>
                <a:gd name="T99" fmla="*/ 780 h 371"/>
                <a:gd name="T100" fmla="*/ 184 w 694"/>
                <a:gd name="T101" fmla="*/ 825 h 371"/>
                <a:gd name="T102" fmla="*/ 154 w 694"/>
                <a:gd name="T103" fmla="*/ 850 h 371"/>
                <a:gd name="T104" fmla="*/ 184 w 694"/>
                <a:gd name="T105" fmla="*/ 870 h 371"/>
                <a:gd name="T106" fmla="*/ 184 w 694"/>
                <a:gd name="T107" fmla="*/ 915 h 371"/>
                <a:gd name="T108" fmla="*/ 148 w 694"/>
                <a:gd name="T109" fmla="*/ 939 h 371"/>
                <a:gd name="T110" fmla="*/ 134 w 694"/>
                <a:gd name="T111" fmla="*/ 980 h 371"/>
                <a:gd name="T112" fmla="*/ 172 w 694"/>
                <a:gd name="T113" fmla="*/ 100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415A6B"/>
            </a:solidFill>
            <a:ln w="9525">
              <a:solidFill>
                <a:srgbClr val="000000"/>
              </a:solidFill>
              <a:prstDash val="solid"/>
              <a:round/>
              <a:headEnd/>
              <a:tailEnd/>
            </a:ln>
          </p:spPr>
          <p:txBody>
            <a:bodyPr/>
            <a:lstStyle/>
            <a:p>
              <a:endParaRPr lang="en-US"/>
            </a:p>
          </p:txBody>
        </p:sp>
        <p:sp>
          <p:nvSpPr>
            <p:cNvPr id="13762" name="Freeform 468"/>
            <p:cNvSpPr>
              <a:spLocks noChangeAspect="1"/>
            </p:cNvSpPr>
            <p:nvPr/>
          </p:nvSpPr>
          <p:spPr bwMode="auto">
            <a:xfrm>
              <a:off x="1824" y="1082"/>
              <a:ext cx="32" cy="20"/>
            </a:xfrm>
            <a:custGeom>
              <a:avLst/>
              <a:gdLst>
                <a:gd name="T0" fmla="*/ 61 w 30"/>
                <a:gd name="T1" fmla="*/ 37 h 18"/>
                <a:gd name="T2" fmla="*/ 6 w 30"/>
                <a:gd name="T3" fmla="*/ 0 h 18"/>
                <a:gd name="T4" fmla="*/ 0 w 30"/>
                <a:gd name="T5" fmla="*/ 20 h 18"/>
                <a:gd name="T6" fmla="*/ 0 w 30"/>
                <a:gd name="T7" fmla="*/ 20 h 18"/>
                <a:gd name="T8" fmla="*/ 0 w 30"/>
                <a:gd name="T9" fmla="*/ 20 h 18"/>
                <a:gd name="T10" fmla="*/ 0 w 30"/>
                <a:gd name="T11" fmla="*/ 37 h 18"/>
                <a:gd name="T12" fmla="*/ 6 w 30"/>
                <a:gd name="T13" fmla="*/ 37 h 18"/>
                <a:gd name="T14" fmla="*/ 6 w 30"/>
                <a:gd name="T15" fmla="*/ 57 h 18"/>
                <a:gd name="T16" fmla="*/ 61 w 30"/>
                <a:gd name="T17" fmla="*/ 3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3763" name="Freeform 469"/>
            <p:cNvSpPr>
              <a:spLocks noChangeAspect="1"/>
            </p:cNvSpPr>
            <p:nvPr/>
          </p:nvSpPr>
          <p:spPr bwMode="auto">
            <a:xfrm>
              <a:off x="2195" y="1157"/>
              <a:ext cx="145" cy="59"/>
            </a:xfrm>
            <a:custGeom>
              <a:avLst/>
              <a:gdLst>
                <a:gd name="T0" fmla="*/ 135 w 143"/>
                <a:gd name="T1" fmla="*/ 0 h 53"/>
                <a:gd name="T2" fmla="*/ 128 w 143"/>
                <a:gd name="T3" fmla="*/ 0 h 53"/>
                <a:gd name="T4" fmla="*/ 107 w 143"/>
                <a:gd name="T5" fmla="*/ 20 h 53"/>
                <a:gd name="T6" fmla="*/ 101 w 143"/>
                <a:gd name="T7" fmla="*/ 20 h 53"/>
                <a:gd name="T8" fmla="*/ 95 w 143"/>
                <a:gd name="T9" fmla="*/ 37 h 53"/>
                <a:gd name="T10" fmla="*/ 95 w 143"/>
                <a:gd name="T11" fmla="*/ 37 h 53"/>
                <a:gd name="T12" fmla="*/ 83 w 143"/>
                <a:gd name="T13" fmla="*/ 20 h 53"/>
                <a:gd name="T14" fmla="*/ 83 w 143"/>
                <a:gd name="T15" fmla="*/ 37 h 53"/>
                <a:gd name="T16" fmla="*/ 71 w 143"/>
                <a:gd name="T17" fmla="*/ 20 h 53"/>
                <a:gd name="T18" fmla="*/ 65 w 143"/>
                <a:gd name="T19" fmla="*/ 37 h 53"/>
                <a:gd name="T20" fmla="*/ 59 w 143"/>
                <a:gd name="T21" fmla="*/ 57 h 53"/>
                <a:gd name="T22" fmla="*/ 53 w 143"/>
                <a:gd name="T23" fmla="*/ 37 h 53"/>
                <a:gd name="T24" fmla="*/ 53 w 143"/>
                <a:gd name="T25" fmla="*/ 37 h 53"/>
                <a:gd name="T26" fmla="*/ 24 w 143"/>
                <a:gd name="T27" fmla="*/ 0 h 53"/>
                <a:gd name="T28" fmla="*/ 30 w 143"/>
                <a:gd name="T29" fmla="*/ 20 h 53"/>
                <a:gd name="T30" fmla="*/ 30 w 143"/>
                <a:gd name="T31" fmla="*/ 20 h 53"/>
                <a:gd name="T32" fmla="*/ 18 w 143"/>
                <a:gd name="T33" fmla="*/ 20 h 53"/>
                <a:gd name="T34" fmla="*/ 18 w 143"/>
                <a:gd name="T35" fmla="*/ 20 h 53"/>
                <a:gd name="T36" fmla="*/ 12 w 143"/>
                <a:gd name="T37" fmla="*/ 37 h 53"/>
                <a:gd name="T38" fmla="*/ 18 w 143"/>
                <a:gd name="T39" fmla="*/ 37 h 53"/>
                <a:gd name="T40" fmla="*/ 18 w 143"/>
                <a:gd name="T41" fmla="*/ 37 h 53"/>
                <a:gd name="T42" fmla="*/ 6 w 143"/>
                <a:gd name="T43" fmla="*/ 37 h 53"/>
                <a:gd name="T44" fmla="*/ 12 w 143"/>
                <a:gd name="T45" fmla="*/ 37 h 53"/>
                <a:gd name="T46" fmla="*/ 0 w 143"/>
                <a:gd name="T47" fmla="*/ 37 h 53"/>
                <a:gd name="T48" fmla="*/ 30 w 143"/>
                <a:gd name="T49" fmla="*/ 57 h 53"/>
                <a:gd name="T50" fmla="*/ 30 w 143"/>
                <a:gd name="T51" fmla="*/ 57 h 53"/>
                <a:gd name="T52" fmla="*/ 30 w 143"/>
                <a:gd name="T53" fmla="*/ 78 h 53"/>
                <a:gd name="T54" fmla="*/ 6 w 143"/>
                <a:gd name="T55" fmla="*/ 78 h 53"/>
                <a:gd name="T56" fmla="*/ 24 w 143"/>
                <a:gd name="T57" fmla="*/ 96 h 53"/>
                <a:gd name="T58" fmla="*/ 30 w 143"/>
                <a:gd name="T59" fmla="*/ 96 h 53"/>
                <a:gd name="T60" fmla="*/ 30 w 143"/>
                <a:gd name="T61" fmla="*/ 111 h 53"/>
                <a:gd name="T62" fmla="*/ 47 w 143"/>
                <a:gd name="T63" fmla="*/ 111 h 53"/>
                <a:gd name="T64" fmla="*/ 30 w 143"/>
                <a:gd name="T65" fmla="*/ 111 h 53"/>
                <a:gd name="T66" fmla="*/ 18 w 143"/>
                <a:gd name="T67" fmla="*/ 134 h 53"/>
                <a:gd name="T68" fmla="*/ 30 w 143"/>
                <a:gd name="T69" fmla="*/ 151 h 53"/>
                <a:gd name="T70" fmla="*/ 59 w 143"/>
                <a:gd name="T71" fmla="*/ 151 h 53"/>
                <a:gd name="T72" fmla="*/ 89 w 143"/>
                <a:gd name="T73" fmla="*/ 171 h 53"/>
                <a:gd name="T74" fmla="*/ 118 w 143"/>
                <a:gd name="T75" fmla="*/ 134 h 53"/>
                <a:gd name="T76" fmla="*/ 141 w 143"/>
                <a:gd name="T77" fmla="*/ 111 h 53"/>
                <a:gd name="T78" fmla="*/ 153 w 143"/>
                <a:gd name="T79" fmla="*/ 96 h 53"/>
                <a:gd name="T80" fmla="*/ 159 w 143"/>
                <a:gd name="T81" fmla="*/ 78 h 53"/>
                <a:gd name="T82" fmla="*/ 165 w 143"/>
                <a:gd name="T83" fmla="*/ 78 h 53"/>
                <a:gd name="T84" fmla="*/ 159 w 143"/>
                <a:gd name="T85" fmla="*/ 57 h 53"/>
                <a:gd name="T86" fmla="*/ 165 w 143"/>
                <a:gd name="T87" fmla="*/ 57 h 53"/>
                <a:gd name="T88" fmla="*/ 165 w 143"/>
                <a:gd name="T89" fmla="*/ 57 h 53"/>
                <a:gd name="T90" fmla="*/ 153 w 143"/>
                <a:gd name="T91" fmla="*/ 57 h 53"/>
                <a:gd name="T92" fmla="*/ 159 w 143"/>
                <a:gd name="T93" fmla="*/ 37 h 53"/>
                <a:gd name="T94" fmla="*/ 153 w 143"/>
                <a:gd name="T95" fmla="*/ 37 h 53"/>
                <a:gd name="T96" fmla="*/ 147 w 143"/>
                <a:gd name="T97" fmla="*/ 20 h 53"/>
                <a:gd name="T98" fmla="*/ 153 w 143"/>
                <a:gd name="T99" fmla="*/ 0 h 53"/>
                <a:gd name="T100" fmla="*/ 147 w 143"/>
                <a:gd name="T101" fmla="*/ 0 h 53"/>
                <a:gd name="T102" fmla="*/ 135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415A6B"/>
            </a:solidFill>
            <a:ln w="9525">
              <a:solidFill>
                <a:srgbClr val="000000"/>
              </a:solidFill>
              <a:prstDash val="solid"/>
              <a:round/>
              <a:headEnd/>
              <a:tailEnd/>
            </a:ln>
          </p:spPr>
          <p:txBody>
            <a:bodyPr/>
            <a:lstStyle/>
            <a:p>
              <a:endParaRPr lang="en-US"/>
            </a:p>
          </p:txBody>
        </p:sp>
        <p:sp>
          <p:nvSpPr>
            <p:cNvPr id="13764" name="Freeform 470"/>
            <p:cNvSpPr>
              <a:spLocks noChangeAspect="1"/>
            </p:cNvSpPr>
            <p:nvPr/>
          </p:nvSpPr>
          <p:spPr bwMode="auto">
            <a:xfrm>
              <a:off x="2370" y="1385"/>
              <a:ext cx="61" cy="75"/>
            </a:xfrm>
            <a:custGeom>
              <a:avLst/>
              <a:gdLst>
                <a:gd name="T0" fmla="*/ 71 w 60"/>
                <a:gd name="T1" fmla="*/ 200 h 66"/>
                <a:gd name="T2" fmla="*/ 71 w 60"/>
                <a:gd name="T3" fmla="*/ 74 h 66"/>
                <a:gd name="T4" fmla="*/ 59 w 60"/>
                <a:gd name="T5" fmla="*/ 74 h 66"/>
                <a:gd name="T6" fmla="*/ 59 w 60"/>
                <a:gd name="T7" fmla="*/ 74 h 66"/>
                <a:gd name="T8" fmla="*/ 47 w 60"/>
                <a:gd name="T9" fmla="*/ 74 h 66"/>
                <a:gd name="T10" fmla="*/ 59 w 60"/>
                <a:gd name="T11" fmla="*/ 0 h 66"/>
                <a:gd name="T12" fmla="*/ 59 w 60"/>
                <a:gd name="T13" fmla="*/ 0 h 66"/>
                <a:gd name="T14" fmla="*/ 53 w 60"/>
                <a:gd name="T15" fmla="*/ 0 h 66"/>
                <a:gd name="T16" fmla="*/ 47 w 60"/>
                <a:gd name="T17" fmla="*/ 0 h 66"/>
                <a:gd name="T18" fmla="*/ 24 w 60"/>
                <a:gd name="T19" fmla="*/ 25 h 66"/>
                <a:gd name="T20" fmla="*/ 41 w 60"/>
                <a:gd name="T21" fmla="*/ 50 h 66"/>
                <a:gd name="T22" fmla="*/ 24 w 60"/>
                <a:gd name="T23" fmla="*/ 74 h 66"/>
                <a:gd name="T24" fmla="*/ 6 w 60"/>
                <a:gd name="T25" fmla="*/ 74 h 66"/>
                <a:gd name="T26" fmla="*/ 6 w 60"/>
                <a:gd name="T27" fmla="*/ 97 h 66"/>
                <a:gd name="T28" fmla="*/ 0 w 60"/>
                <a:gd name="T29" fmla="*/ 123 h 66"/>
                <a:gd name="T30" fmla="*/ 18 w 60"/>
                <a:gd name="T31" fmla="*/ 148 h 66"/>
                <a:gd name="T32" fmla="*/ 6 w 60"/>
                <a:gd name="T33" fmla="*/ 200 h 66"/>
                <a:gd name="T34" fmla="*/ 18 w 60"/>
                <a:gd name="T35" fmla="*/ 200 h 66"/>
                <a:gd name="T36" fmla="*/ 6 w 60"/>
                <a:gd name="T37" fmla="*/ 218 h 66"/>
                <a:gd name="T38" fmla="*/ 0 w 60"/>
                <a:gd name="T39" fmla="*/ 218 h 66"/>
                <a:gd name="T40" fmla="*/ 0 w 60"/>
                <a:gd name="T41" fmla="*/ 247 h 66"/>
                <a:gd name="T42" fmla="*/ 0 w 60"/>
                <a:gd name="T43" fmla="*/ 247 h 66"/>
                <a:gd name="T44" fmla="*/ 6 w 60"/>
                <a:gd name="T45" fmla="*/ 268 h 66"/>
                <a:gd name="T46" fmla="*/ 0 w 60"/>
                <a:gd name="T47" fmla="*/ 268 h 66"/>
                <a:gd name="T48" fmla="*/ 6 w 60"/>
                <a:gd name="T49" fmla="*/ 268 h 66"/>
                <a:gd name="T50" fmla="*/ 6 w 60"/>
                <a:gd name="T51" fmla="*/ 268 h 66"/>
                <a:gd name="T52" fmla="*/ 24 w 60"/>
                <a:gd name="T53" fmla="*/ 268 h 66"/>
                <a:gd name="T54" fmla="*/ 47 w 60"/>
                <a:gd name="T55" fmla="*/ 247 h 66"/>
                <a:gd name="T56" fmla="*/ 65 w 60"/>
                <a:gd name="T57" fmla="*/ 247 h 66"/>
                <a:gd name="T58" fmla="*/ 71 w 60"/>
                <a:gd name="T59" fmla="*/ 200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415A6B"/>
            </a:solidFill>
            <a:ln w="9525">
              <a:solidFill>
                <a:srgbClr val="000000"/>
              </a:solidFill>
              <a:prstDash val="solid"/>
              <a:round/>
              <a:headEnd/>
              <a:tailEnd/>
            </a:ln>
          </p:spPr>
          <p:txBody>
            <a:bodyPr/>
            <a:lstStyle/>
            <a:p>
              <a:endParaRPr lang="en-US"/>
            </a:p>
          </p:txBody>
        </p:sp>
        <p:sp>
          <p:nvSpPr>
            <p:cNvPr id="13765" name="Freeform 471"/>
            <p:cNvSpPr>
              <a:spLocks noChangeAspect="1"/>
            </p:cNvSpPr>
            <p:nvPr/>
          </p:nvSpPr>
          <p:spPr bwMode="auto">
            <a:xfrm>
              <a:off x="2437" y="1311"/>
              <a:ext cx="116" cy="182"/>
            </a:xfrm>
            <a:custGeom>
              <a:avLst/>
              <a:gdLst>
                <a:gd name="T0" fmla="*/ 12 w 114"/>
                <a:gd name="T1" fmla="*/ 176 h 162"/>
                <a:gd name="T2" fmla="*/ 18 w 114"/>
                <a:gd name="T3" fmla="*/ 198 h 162"/>
                <a:gd name="T4" fmla="*/ 12 w 114"/>
                <a:gd name="T5" fmla="*/ 234 h 162"/>
                <a:gd name="T6" fmla="*/ 24 w 114"/>
                <a:gd name="T7" fmla="*/ 260 h 162"/>
                <a:gd name="T8" fmla="*/ 47 w 114"/>
                <a:gd name="T9" fmla="*/ 280 h 162"/>
                <a:gd name="T10" fmla="*/ 53 w 114"/>
                <a:gd name="T11" fmla="*/ 368 h 162"/>
                <a:gd name="T12" fmla="*/ 18 w 114"/>
                <a:gd name="T13" fmla="*/ 389 h 162"/>
                <a:gd name="T14" fmla="*/ 24 w 114"/>
                <a:gd name="T15" fmla="*/ 410 h 162"/>
                <a:gd name="T16" fmla="*/ 12 w 114"/>
                <a:gd name="T17" fmla="*/ 473 h 162"/>
                <a:gd name="T18" fmla="*/ 41 w 114"/>
                <a:gd name="T19" fmla="*/ 493 h 162"/>
                <a:gd name="T20" fmla="*/ 53 w 114"/>
                <a:gd name="T21" fmla="*/ 493 h 162"/>
                <a:gd name="T22" fmla="*/ 12 w 114"/>
                <a:gd name="T23" fmla="*/ 540 h 162"/>
                <a:gd name="T24" fmla="*/ 6 w 114"/>
                <a:gd name="T25" fmla="*/ 582 h 162"/>
                <a:gd name="T26" fmla="*/ 41 w 114"/>
                <a:gd name="T27" fmla="*/ 582 h 162"/>
                <a:gd name="T28" fmla="*/ 59 w 114"/>
                <a:gd name="T29" fmla="*/ 540 h 162"/>
                <a:gd name="T30" fmla="*/ 112 w 114"/>
                <a:gd name="T31" fmla="*/ 540 h 162"/>
                <a:gd name="T32" fmla="*/ 118 w 114"/>
                <a:gd name="T33" fmla="*/ 493 h 162"/>
                <a:gd name="T34" fmla="*/ 136 w 114"/>
                <a:gd name="T35" fmla="*/ 410 h 162"/>
                <a:gd name="T36" fmla="*/ 112 w 114"/>
                <a:gd name="T37" fmla="*/ 389 h 162"/>
                <a:gd name="T38" fmla="*/ 92 w 114"/>
                <a:gd name="T39" fmla="*/ 346 h 162"/>
                <a:gd name="T40" fmla="*/ 104 w 114"/>
                <a:gd name="T41" fmla="*/ 324 h 162"/>
                <a:gd name="T42" fmla="*/ 65 w 114"/>
                <a:gd name="T43" fmla="*/ 198 h 162"/>
                <a:gd name="T44" fmla="*/ 59 w 114"/>
                <a:gd name="T45" fmla="*/ 176 h 162"/>
                <a:gd name="T46" fmla="*/ 53 w 114"/>
                <a:gd name="T47" fmla="*/ 151 h 162"/>
                <a:gd name="T48" fmla="*/ 41 w 114"/>
                <a:gd name="T49" fmla="*/ 62 h 162"/>
                <a:gd name="T50" fmla="*/ 41 w 114"/>
                <a:gd name="T51" fmla="*/ 62 h 162"/>
                <a:gd name="T52" fmla="*/ 18 w 114"/>
                <a:gd name="T53" fmla="*/ 0 h 162"/>
                <a:gd name="T54" fmla="*/ 12 w 114"/>
                <a:gd name="T55" fmla="*/ 43 h 162"/>
                <a:gd name="T56" fmla="*/ 6 w 114"/>
                <a:gd name="T57" fmla="*/ 88 h 162"/>
                <a:gd name="T58" fmla="*/ 6 w 114"/>
                <a:gd name="T59" fmla="*/ 111 h 162"/>
                <a:gd name="T60" fmla="*/ 0 w 114"/>
                <a:gd name="T61" fmla="*/ 129 h 162"/>
                <a:gd name="T62" fmla="*/ 12 w 114"/>
                <a:gd name="T63" fmla="*/ 129 h 162"/>
                <a:gd name="T64" fmla="*/ 0 w 114"/>
                <a:gd name="T65" fmla="*/ 234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415A6B"/>
            </a:solidFill>
            <a:ln w="9525">
              <a:solidFill>
                <a:srgbClr val="000000"/>
              </a:solidFill>
              <a:prstDash val="solid"/>
              <a:round/>
              <a:headEnd/>
              <a:tailEnd/>
            </a:ln>
          </p:spPr>
          <p:txBody>
            <a:bodyPr/>
            <a:lstStyle/>
            <a:p>
              <a:endParaRPr lang="en-US"/>
            </a:p>
          </p:txBody>
        </p:sp>
        <p:sp>
          <p:nvSpPr>
            <p:cNvPr id="13766" name="Freeform 472"/>
            <p:cNvSpPr>
              <a:spLocks noChangeAspect="1"/>
            </p:cNvSpPr>
            <p:nvPr/>
          </p:nvSpPr>
          <p:spPr bwMode="auto">
            <a:xfrm>
              <a:off x="2406" y="1385"/>
              <a:ext cx="37" cy="21"/>
            </a:xfrm>
            <a:custGeom>
              <a:avLst/>
              <a:gdLst>
                <a:gd name="T0" fmla="*/ 47 w 36"/>
                <a:gd name="T1" fmla="*/ 65 h 18"/>
                <a:gd name="T2" fmla="*/ 41 w 36"/>
                <a:gd name="T3" fmla="*/ 34 h 18"/>
                <a:gd name="T4" fmla="*/ 35 w 36"/>
                <a:gd name="T5" fmla="*/ 0 h 18"/>
                <a:gd name="T6" fmla="*/ 12 w 36"/>
                <a:gd name="T7" fmla="*/ 0 h 18"/>
                <a:gd name="T8" fmla="*/ 0 w 36"/>
                <a:gd name="T9" fmla="*/ 103 h 18"/>
                <a:gd name="T10" fmla="*/ 12 w 36"/>
                <a:gd name="T11" fmla="*/ 103 h 18"/>
                <a:gd name="T12" fmla="*/ 12 w 36"/>
                <a:gd name="T13" fmla="*/ 103 h 18"/>
                <a:gd name="T14" fmla="*/ 35 w 36"/>
                <a:gd name="T15" fmla="*/ 103 h 18"/>
                <a:gd name="T16" fmla="*/ 47 w 36"/>
                <a:gd name="T17" fmla="*/ 65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415A6B"/>
            </a:solidFill>
            <a:ln w="9525">
              <a:solidFill>
                <a:srgbClr val="000000"/>
              </a:solidFill>
              <a:prstDash val="solid"/>
              <a:round/>
              <a:headEnd/>
              <a:tailEnd/>
            </a:ln>
          </p:spPr>
          <p:txBody>
            <a:bodyPr/>
            <a:lstStyle/>
            <a:p>
              <a:endParaRPr lang="en-US"/>
            </a:p>
          </p:txBody>
        </p:sp>
        <p:sp>
          <p:nvSpPr>
            <p:cNvPr id="13767" name="Freeform 473"/>
            <p:cNvSpPr>
              <a:spLocks noChangeAspect="1"/>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34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3768" name="Freeform 474"/>
            <p:cNvSpPr>
              <a:spLocks noChangeAspect="1"/>
            </p:cNvSpPr>
            <p:nvPr/>
          </p:nvSpPr>
          <p:spPr bwMode="auto">
            <a:xfrm>
              <a:off x="2425" y="1318"/>
              <a:ext cx="12" cy="13"/>
            </a:xfrm>
            <a:custGeom>
              <a:avLst/>
              <a:gdLst>
                <a:gd name="T0" fmla="*/ 12 w 12"/>
                <a:gd name="T1" fmla="*/ 17 h 12"/>
                <a:gd name="T2" fmla="*/ 12 w 12"/>
                <a:gd name="T3" fmla="*/ 0 h 12"/>
                <a:gd name="T4" fmla="*/ 0 w 12"/>
                <a:gd name="T5" fmla="*/ 17 h 12"/>
                <a:gd name="T6" fmla="*/ 0 w 12"/>
                <a:gd name="T7" fmla="*/ 28 h 12"/>
                <a:gd name="T8" fmla="*/ 12 w 12"/>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3769" name="Freeform 475"/>
            <p:cNvSpPr>
              <a:spLocks noChangeAspect="1"/>
            </p:cNvSpPr>
            <p:nvPr/>
          </p:nvSpPr>
          <p:spPr bwMode="auto">
            <a:xfrm>
              <a:off x="2504" y="1277"/>
              <a:ext cx="7" cy="7"/>
            </a:xfrm>
            <a:custGeom>
              <a:avLst/>
              <a:gdLst>
                <a:gd name="T0" fmla="*/ 0 w 6"/>
                <a:gd name="T1" fmla="*/ 0 h 6"/>
                <a:gd name="T2" fmla="*/ 0 w 6"/>
                <a:gd name="T3" fmla="*/ 0 h 6"/>
                <a:gd name="T4" fmla="*/ 0 w 6"/>
                <a:gd name="T5" fmla="*/ 34 h 6"/>
                <a:gd name="T6" fmla="*/ 0 w 6"/>
                <a:gd name="T7" fmla="*/ 34 h 6"/>
                <a:gd name="T8" fmla="*/ 34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3770" name="Freeform 476"/>
            <p:cNvSpPr>
              <a:spLocks noChangeAspect="1"/>
            </p:cNvSpPr>
            <p:nvPr/>
          </p:nvSpPr>
          <p:spPr bwMode="auto">
            <a:xfrm>
              <a:off x="2437" y="1358"/>
              <a:ext cx="6" cy="7"/>
            </a:xfrm>
            <a:custGeom>
              <a:avLst/>
              <a:gdLst>
                <a:gd name="T0" fmla="*/ 0 w 6"/>
                <a:gd name="T1" fmla="*/ 34 h 6"/>
                <a:gd name="T2" fmla="*/ 6 w 6"/>
                <a:gd name="T3" fmla="*/ 0 h 6"/>
                <a:gd name="T4" fmla="*/ 0 w 6"/>
                <a:gd name="T5" fmla="*/ 0 h 6"/>
                <a:gd name="T6" fmla="*/ 0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p>
          </p:txBody>
        </p:sp>
        <p:sp>
          <p:nvSpPr>
            <p:cNvPr id="13771" name="Freeform 477"/>
            <p:cNvSpPr>
              <a:spLocks noChangeAspect="1"/>
            </p:cNvSpPr>
            <p:nvPr/>
          </p:nvSpPr>
          <p:spPr bwMode="auto">
            <a:xfrm>
              <a:off x="2456" y="1419"/>
              <a:ext cx="5" cy="7"/>
            </a:xfrm>
            <a:custGeom>
              <a:avLst/>
              <a:gdLst>
                <a:gd name="T0" fmla="*/ 3 w 6"/>
                <a:gd name="T1" fmla="*/ 34 h 6"/>
                <a:gd name="T2" fmla="*/ 3 w 6"/>
                <a:gd name="T3" fmla="*/ 0 h 6"/>
                <a:gd name="T4" fmla="*/ 0 w 6"/>
                <a:gd name="T5" fmla="*/ 34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3772" name="Freeform 478"/>
            <p:cNvSpPr>
              <a:spLocks noChangeAspect="1"/>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773" name="Freeform 479"/>
            <p:cNvSpPr>
              <a:spLocks noChangeAspect="1"/>
            </p:cNvSpPr>
            <p:nvPr/>
          </p:nvSpPr>
          <p:spPr bwMode="auto">
            <a:xfrm>
              <a:off x="2098" y="1763"/>
              <a:ext cx="11" cy="6"/>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774" name="Freeform 480"/>
            <p:cNvSpPr>
              <a:spLocks noChangeAspect="1"/>
            </p:cNvSpPr>
            <p:nvPr/>
          </p:nvSpPr>
          <p:spPr bwMode="auto">
            <a:xfrm>
              <a:off x="2055" y="1749"/>
              <a:ext cx="7" cy="1"/>
            </a:xfrm>
            <a:custGeom>
              <a:avLst/>
              <a:gdLst>
                <a:gd name="T0" fmla="*/ 0 w 6"/>
                <a:gd name="T1" fmla="*/ 0 h 1"/>
                <a:gd name="T2" fmla="*/ 0 w 6"/>
                <a:gd name="T3" fmla="*/ 0 h 1"/>
                <a:gd name="T4" fmla="*/ 34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775" name="Rectangle 481"/>
            <p:cNvSpPr>
              <a:spLocks noChangeAspect="1"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776" name="Freeform 482"/>
            <p:cNvSpPr>
              <a:spLocks noChangeAspect="1"/>
            </p:cNvSpPr>
            <p:nvPr/>
          </p:nvSpPr>
          <p:spPr bwMode="auto">
            <a:xfrm>
              <a:off x="1424" y="1884"/>
              <a:ext cx="1" cy="7"/>
            </a:xfrm>
            <a:custGeom>
              <a:avLst/>
              <a:gdLst>
                <a:gd name="T0" fmla="*/ 0 w 1"/>
                <a:gd name="T1" fmla="*/ 0 h 6"/>
                <a:gd name="T2" fmla="*/ 0 w 1"/>
                <a:gd name="T3" fmla="*/ 0 h 6"/>
                <a:gd name="T4" fmla="*/ 0 w 1"/>
                <a:gd name="T5" fmla="*/ 34 h 6"/>
                <a:gd name="T6" fmla="*/ 0 w 1"/>
                <a:gd name="T7" fmla="*/ 34 h 6"/>
                <a:gd name="T8" fmla="*/ 0 w 1"/>
                <a:gd name="T9" fmla="*/ 34 h 6"/>
                <a:gd name="T10" fmla="*/ 0 w 1"/>
                <a:gd name="T11" fmla="*/ 34 h 6"/>
                <a:gd name="T12" fmla="*/ 0 w 1"/>
                <a:gd name="T13" fmla="*/ 34 h 6"/>
                <a:gd name="T14" fmla="*/ 0 w 1"/>
                <a:gd name="T15" fmla="*/ 34 h 6"/>
                <a:gd name="T16" fmla="*/ 0 w 1"/>
                <a:gd name="T17" fmla="*/ 34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777" name="Freeform 483"/>
            <p:cNvSpPr>
              <a:spLocks noChangeAspect="1"/>
            </p:cNvSpPr>
            <p:nvPr/>
          </p:nvSpPr>
          <p:spPr bwMode="auto">
            <a:xfrm>
              <a:off x="2370" y="1668"/>
              <a:ext cx="49" cy="115"/>
            </a:xfrm>
            <a:custGeom>
              <a:avLst/>
              <a:gdLst>
                <a:gd name="T0" fmla="*/ 35 w 48"/>
                <a:gd name="T1" fmla="*/ 0 h 102"/>
                <a:gd name="T2" fmla="*/ 12 w 48"/>
                <a:gd name="T3" fmla="*/ 23 h 102"/>
                <a:gd name="T4" fmla="*/ 12 w 48"/>
                <a:gd name="T5" fmla="*/ 88 h 102"/>
                <a:gd name="T6" fmla="*/ 0 w 48"/>
                <a:gd name="T7" fmla="*/ 203 h 102"/>
                <a:gd name="T8" fmla="*/ 0 w 48"/>
                <a:gd name="T9" fmla="*/ 246 h 102"/>
                <a:gd name="T10" fmla="*/ 6 w 48"/>
                <a:gd name="T11" fmla="*/ 269 h 102"/>
                <a:gd name="T12" fmla="*/ 6 w 48"/>
                <a:gd name="T13" fmla="*/ 269 h 102"/>
                <a:gd name="T14" fmla="*/ 6 w 48"/>
                <a:gd name="T15" fmla="*/ 383 h 102"/>
                <a:gd name="T16" fmla="*/ 41 w 48"/>
                <a:gd name="T17" fmla="*/ 360 h 102"/>
                <a:gd name="T18" fmla="*/ 41 w 48"/>
                <a:gd name="T19" fmla="*/ 360 h 102"/>
                <a:gd name="T20" fmla="*/ 47 w 48"/>
                <a:gd name="T21" fmla="*/ 316 h 102"/>
                <a:gd name="T22" fmla="*/ 47 w 48"/>
                <a:gd name="T23" fmla="*/ 291 h 102"/>
                <a:gd name="T24" fmla="*/ 47 w 48"/>
                <a:gd name="T25" fmla="*/ 246 h 102"/>
                <a:gd name="T26" fmla="*/ 41 w 48"/>
                <a:gd name="T27" fmla="*/ 180 h 102"/>
                <a:gd name="T28" fmla="*/ 47 w 48"/>
                <a:gd name="T29" fmla="*/ 180 h 102"/>
                <a:gd name="T30" fmla="*/ 53 w 48"/>
                <a:gd name="T31" fmla="*/ 88 h 102"/>
                <a:gd name="T32" fmla="*/ 59 w 48"/>
                <a:gd name="T33" fmla="*/ 68 h 102"/>
                <a:gd name="T34" fmla="*/ 59 w 48"/>
                <a:gd name="T35" fmla="*/ 23 h 102"/>
                <a:gd name="T36" fmla="*/ 35 w 48"/>
                <a:gd name="T37" fmla="*/ 23 h 102"/>
                <a:gd name="T38" fmla="*/ 35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990033"/>
            </a:solidFill>
            <a:ln w="9525">
              <a:solidFill>
                <a:srgbClr val="000000"/>
              </a:solidFill>
              <a:prstDash val="solid"/>
              <a:round/>
              <a:headEnd/>
              <a:tailEnd/>
            </a:ln>
          </p:spPr>
          <p:txBody>
            <a:bodyPr/>
            <a:lstStyle/>
            <a:p>
              <a:endParaRPr lang="en-US"/>
            </a:p>
          </p:txBody>
        </p:sp>
        <p:sp>
          <p:nvSpPr>
            <p:cNvPr id="13778" name="Freeform 484"/>
            <p:cNvSpPr>
              <a:spLocks noChangeAspect="1"/>
            </p:cNvSpPr>
            <p:nvPr/>
          </p:nvSpPr>
          <p:spPr bwMode="auto">
            <a:xfrm>
              <a:off x="2377" y="1634"/>
              <a:ext cx="200" cy="169"/>
            </a:xfrm>
            <a:custGeom>
              <a:avLst/>
              <a:gdLst>
                <a:gd name="T0" fmla="*/ 42 w 198"/>
                <a:gd name="T1" fmla="*/ 134 h 150"/>
                <a:gd name="T2" fmla="*/ 18 w 198"/>
                <a:gd name="T3" fmla="*/ 134 h 150"/>
                <a:gd name="T4" fmla="*/ 18 w 198"/>
                <a:gd name="T5" fmla="*/ 112 h 150"/>
                <a:gd name="T6" fmla="*/ 6 w 198"/>
                <a:gd name="T7" fmla="*/ 134 h 150"/>
                <a:gd name="T8" fmla="*/ 6 w 198"/>
                <a:gd name="T9" fmla="*/ 112 h 150"/>
                <a:gd name="T10" fmla="*/ 6 w 198"/>
                <a:gd name="T11" fmla="*/ 88 h 150"/>
                <a:gd name="T12" fmla="*/ 6 w 198"/>
                <a:gd name="T13" fmla="*/ 88 h 150"/>
                <a:gd name="T14" fmla="*/ 0 w 198"/>
                <a:gd name="T15" fmla="*/ 68 h 150"/>
                <a:gd name="T16" fmla="*/ 0 w 198"/>
                <a:gd name="T17" fmla="*/ 47 h 150"/>
                <a:gd name="T18" fmla="*/ 24 w 198"/>
                <a:gd name="T19" fmla="*/ 0 h 150"/>
                <a:gd name="T20" fmla="*/ 48 w 198"/>
                <a:gd name="T21" fmla="*/ 0 h 150"/>
                <a:gd name="T22" fmla="*/ 77 w 198"/>
                <a:gd name="T23" fmla="*/ 0 h 150"/>
                <a:gd name="T24" fmla="*/ 95 w 198"/>
                <a:gd name="T25" fmla="*/ 23 h 150"/>
                <a:gd name="T26" fmla="*/ 113 w 198"/>
                <a:gd name="T27" fmla="*/ 23 h 150"/>
                <a:gd name="T28" fmla="*/ 131 w 198"/>
                <a:gd name="T29" fmla="*/ 23 h 150"/>
                <a:gd name="T30" fmla="*/ 137 w 198"/>
                <a:gd name="T31" fmla="*/ 47 h 150"/>
                <a:gd name="T32" fmla="*/ 190 w 198"/>
                <a:gd name="T33" fmla="*/ 88 h 150"/>
                <a:gd name="T34" fmla="*/ 190 w 198"/>
                <a:gd name="T35" fmla="*/ 88 h 150"/>
                <a:gd name="T36" fmla="*/ 196 w 198"/>
                <a:gd name="T37" fmla="*/ 88 h 150"/>
                <a:gd name="T38" fmla="*/ 220 w 198"/>
                <a:gd name="T39" fmla="*/ 88 h 150"/>
                <a:gd name="T40" fmla="*/ 214 w 198"/>
                <a:gd name="T41" fmla="*/ 134 h 150"/>
                <a:gd name="T42" fmla="*/ 202 w 198"/>
                <a:gd name="T43" fmla="*/ 180 h 150"/>
                <a:gd name="T44" fmla="*/ 184 w 198"/>
                <a:gd name="T45" fmla="*/ 203 h 150"/>
                <a:gd name="T46" fmla="*/ 172 w 198"/>
                <a:gd name="T47" fmla="*/ 269 h 150"/>
                <a:gd name="T48" fmla="*/ 161 w 198"/>
                <a:gd name="T49" fmla="*/ 313 h 150"/>
                <a:gd name="T50" fmla="*/ 172 w 198"/>
                <a:gd name="T51" fmla="*/ 377 h 150"/>
                <a:gd name="T52" fmla="*/ 143 w 198"/>
                <a:gd name="T53" fmla="*/ 420 h 150"/>
                <a:gd name="T54" fmla="*/ 143 w 198"/>
                <a:gd name="T55" fmla="*/ 443 h 150"/>
                <a:gd name="T56" fmla="*/ 131 w 198"/>
                <a:gd name="T57" fmla="*/ 470 h 150"/>
                <a:gd name="T58" fmla="*/ 119 w 198"/>
                <a:gd name="T59" fmla="*/ 512 h 150"/>
                <a:gd name="T60" fmla="*/ 101 w 198"/>
                <a:gd name="T61" fmla="*/ 512 h 150"/>
                <a:gd name="T62" fmla="*/ 83 w 198"/>
                <a:gd name="T63" fmla="*/ 512 h 150"/>
                <a:gd name="T64" fmla="*/ 71 w 198"/>
                <a:gd name="T65" fmla="*/ 555 h 150"/>
                <a:gd name="T66" fmla="*/ 48 w 198"/>
                <a:gd name="T67" fmla="*/ 555 h 150"/>
                <a:gd name="T68" fmla="*/ 42 w 198"/>
                <a:gd name="T69" fmla="*/ 490 h 150"/>
                <a:gd name="T70" fmla="*/ 30 w 198"/>
                <a:gd name="T71" fmla="*/ 470 h 150"/>
                <a:gd name="T72" fmla="*/ 24 w 198"/>
                <a:gd name="T73" fmla="*/ 470 h 150"/>
                <a:gd name="T74" fmla="*/ 24 w 198"/>
                <a:gd name="T75" fmla="*/ 470 h 150"/>
                <a:gd name="T76" fmla="*/ 30 w 198"/>
                <a:gd name="T77" fmla="*/ 420 h 150"/>
                <a:gd name="T78" fmla="*/ 30 w 198"/>
                <a:gd name="T79" fmla="*/ 402 h 150"/>
                <a:gd name="T80" fmla="*/ 30 w 198"/>
                <a:gd name="T81" fmla="*/ 357 h 150"/>
                <a:gd name="T82" fmla="*/ 24 w 198"/>
                <a:gd name="T83" fmla="*/ 291 h 150"/>
                <a:gd name="T84" fmla="*/ 30 w 198"/>
                <a:gd name="T85" fmla="*/ 291 h 150"/>
                <a:gd name="T86" fmla="*/ 36 w 198"/>
                <a:gd name="T87" fmla="*/ 203 h 150"/>
                <a:gd name="T88" fmla="*/ 42 w 198"/>
                <a:gd name="T89" fmla="*/ 180 h 150"/>
                <a:gd name="T90" fmla="*/ 42 w 198"/>
                <a:gd name="T91" fmla="*/ 134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990033"/>
            </a:solidFill>
            <a:ln w="9525">
              <a:solidFill>
                <a:srgbClr val="000000"/>
              </a:solidFill>
              <a:prstDash val="solid"/>
              <a:round/>
              <a:headEnd/>
              <a:tailEnd/>
            </a:ln>
          </p:spPr>
          <p:txBody>
            <a:bodyPr/>
            <a:lstStyle/>
            <a:p>
              <a:endParaRPr lang="en-US"/>
            </a:p>
          </p:txBody>
        </p:sp>
        <p:sp>
          <p:nvSpPr>
            <p:cNvPr id="13779" name="Freeform 485"/>
            <p:cNvSpPr>
              <a:spLocks noChangeAspect="1"/>
            </p:cNvSpPr>
            <p:nvPr/>
          </p:nvSpPr>
          <p:spPr bwMode="auto">
            <a:xfrm>
              <a:off x="2565" y="1722"/>
              <a:ext cx="18" cy="7"/>
            </a:xfrm>
            <a:custGeom>
              <a:avLst/>
              <a:gdLst>
                <a:gd name="T0" fmla="*/ 18 w 18"/>
                <a:gd name="T1" fmla="*/ 0 h 6"/>
                <a:gd name="T2" fmla="*/ 12 w 18"/>
                <a:gd name="T3" fmla="*/ 34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3780" name="Freeform 486"/>
            <p:cNvSpPr>
              <a:spLocks noChangeAspect="1"/>
            </p:cNvSpPr>
            <p:nvPr/>
          </p:nvSpPr>
          <p:spPr bwMode="auto">
            <a:xfrm>
              <a:off x="485" y="1507"/>
              <a:ext cx="971" cy="538"/>
            </a:xfrm>
            <a:custGeom>
              <a:avLst/>
              <a:gdLst>
                <a:gd name="T0" fmla="*/ 1109 w 957"/>
                <a:gd name="T1" fmla="*/ 158 h 478"/>
                <a:gd name="T2" fmla="*/ 1053 w 957"/>
                <a:gd name="T3" fmla="*/ 305 h 478"/>
                <a:gd name="T4" fmla="*/ 927 w 957"/>
                <a:gd name="T5" fmla="*/ 416 h 478"/>
                <a:gd name="T6" fmla="*/ 843 w 957"/>
                <a:gd name="T7" fmla="*/ 527 h 478"/>
                <a:gd name="T8" fmla="*/ 828 w 957"/>
                <a:gd name="T9" fmla="*/ 416 h 478"/>
                <a:gd name="T10" fmla="*/ 821 w 957"/>
                <a:gd name="T11" fmla="*/ 241 h 478"/>
                <a:gd name="T12" fmla="*/ 729 w 957"/>
                <a:gd name="T13" fmla="*/ 111 h 478"/>
                <a:gd name="T14" fmla="*/ 651 w 957"/>
                <a:gd name="T15" fmla="*/ 0 h 478"/>
                <a:gd name="T16" fmla="*/ 142 w 957"/>
                <a:gd name="T17" fmla="*/ 88 h 478"/>
                <a:gd name="T18" fmla="*/ 136 w 957"/>
                <a:gd name="T19" fmla="*/ 111 h 478"/>
                <a:gd name="T20" fmla="*/ 101 w 957"/>
                <a:gd name="T21" fmla="*/ 88 h 478"/>
                <a:gd name="T22" fmla="*/ 89 w 957"/>
                <a:gd name="T23" fmla="*/ 201 h 478"/>
                <a:gd name="T24" fmla="*/ 59 w 957"/>
                <a:gd name="T25" fmla="*/ 371 h 478"/>
                <a:gd name="T26" fmla="*/ 0 w 957"/>
                <a:gd name="T27" fmla="*/ 678 h 478"/>
                <a:gd name="T28" fmla="*/ 0 w 957"/>
                <a:gd name="T29" fmla="*/ 832 h 478"/>
                <a:gd name="T30" fmla="*/ 6 w 957"/>
                <a:gd name="T31" fmla="*/ 855 h 478"/>
                <a:gd name="T32" fmla="*/ 6 w 957"/>
                <a:gd name="T33" fmla="*/ 1076 h 478"/>
                <a:gd name="T34" fmla="*/ 101 w 957"/>
                <a:gd name="T35" fmla="*/ 1228 h 478"/>
                <a:gd name="T36" fmla="*/ 230 w 957"/>
                <a:gd name="T37" fmla="*/ 1275 h 478"/>
                <a:gd name="T38" fmla="*/ 307 w 957"/>
                <a:gd name="T39" fmla="*/ 1495 h 478"/>
                <a:gd name="T40" fmla="*/ 378 w 957"/>
                <a:gd name="T41" fmla="*/ 1666 h 478"/>
                <a:gd name="T42" fmla="*/ 407 w 957"/>
                <a:gd name="T43" fmla="*/ 1602 h 478"/>
                <a:gd name="T44" fmla="*/ 443 w 957"/>
                <a:gd name="T45" fmla="*/ 1517 h 478"/>
                <a:gd name="T46" fmla="*/ 456 w 957"/>
                <a:gd name="T47" fmla="*/ 1517 h 478"/>
                <a:gd name="T48" fmla="*/ 498 w 957"/>
                <a:gd name="T49" fmla="*/ 1429 h 478"/>
                <a:gd name="T50" fmla="*/ 548 w 957"/>
                <a:gd name="T51" fmla="*/ 1454 h 478"/>
                <a:gd name="T52" fmla="*/ 582 w 957"/>
                <a:gd name="T53" fmla="*/ 1495 h 478"/>
                <a:gd name="T54" fmla="*/ 582 w 957"/>
                <a:gd name="T55" fmla="*/ 1407 h 478"/>
                <a:gd name="T56" fmla="*/ 618 w 957"/>
                <a:gd name="T57" fmla="*/ 1382 h 478"/>
                <a:gd name="T58" fmla="*/ 645 w 957"/>
                <a:gd name="T59" fmla="*/ 1382 h 478"/>
                <a:gd name="T60" fmla="*/ 666 w 957"/>
                <a:gd name="T61" fmla="*/ 1429 h 478"/>
                <a:gd name="T62" fmla="*/ 708 w 957"/>
                <a:gd name="T63" fmla="*/ 1581 h 478"/>
                <a:gd name="T64" fmla="*/ 722 w 957"/>
                <a:gd name="T65" fmla="*/ 1641 h 478"/>
                <a:gd name="T66" fmla="*/ 736 w 957"/>
                <a:gd name="T67" fmla="*/ 1756 h 478"/>
                <a:gd name="T68" fmla="*/ 758 w 957"/>
                <a:gd name="T69" fmla="*/ 1560 h 478"/>
                <a:gd name="T70" fmla="*/ 758 w 957"/>
                <a:gd name="T71" fmla="*/ 1318 h 478"/>
                <a:gd name="T72" fmla="*/ 779 w 957"/>
                <a:gd name="T73" fmla="*/ 1228 h 478"/>
                <a:gd name="T74" fmla="*/ 850 w 957"/>
                <a:gd name="T75" fmla="*/ 1076 h 478"/>
                <a:gd name="T76" fmla="*/ 863 w 957"/>
                <a:gd name="T77" fmla="*/ 1010 h 478"/>
                <a:gd name="T78" fmla="*/ 877 w 957"/>
                <a:gd name="T79" fmla="*/ 967 h 478"/>
                <a:gd name="T80" fmla="*/ 891 w 957"/>
                <a:gd name="T81" fmla="*/ 924 h 478"/>
                <a:gd name="T82" fmla="*/ 891 w 957"/>
                <a:gd name="T83" fmla="*/ 902 h 478"/>
                <a:gd name="T84" fmla="*/ 885 w 957"/>
                <a:gd name="T85" fmla="*/ 788 h 478"/>
                <a:gd name="T86" fmla="*/ 891 w 957"/>
                <a:gd name="T87" fmla="*/ 764 h 478"/>
                <a:gd name="T88" fmla="*/ 905 w 957"/>
                <a:gd name="T89" fmla="*/ 788 h 478"/>
                <a:gd name="T90" fmla="*/ 899 w 957"/>
                <a:gd name="T91" fmla="*/ 855 h 478"/>
                <a:gd name="T92" fmla="*/ 920 w 957"/>
                <a:gd name="T93" fmla="*/ 700 h 478"/>
                <a:gd name="T94" fmla="*/ 955 w 957"/>
                <a:gd name="T95" fmla="*/ 653 h 478"/>
                <a:gd name="T96" fmla="*/ 1011 w 957"/>
                <a:gd name="T97" fmla="*/ 593 h 478"/>
                <a:gd name="T98" fmla="*/ 1031 w 957"/>
                <a:gd name="T99" fmla="*/ 570 h 478"/>
                <a:gd name="T100" fmla="*/ 1031 w 957"/>
                <a:gd name="T101" fmla="*/ 501 h 478"/>
                <a:gd name="T102" fmla="*/ 1080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415A6B"/>
            </a:solidFill>
            <a:ln w="9525">
              <a:solidFill>
                <a:srgbClr val="000000"/>
              </a:solidFill>
              <a:prstDash val="solid"/>
              <a:round/>
              <a:headEnd/>
              <a:tailEnd/>
            </a:ln>
          </p:spPr>
          <p:txBody>
            <a:bodyPr/>
            <a:lstStyle/>
            <a:p>
              <a:endParaRPr lang="en-US"/>
            </a:p>
          </p:txBody>
        </p:sp>
        <p:sp>
          <p:nvSpPr>
            <p:cNvPr id="13781" name="Freeform 487"/>
            <p:cNvSpPr>
              <a:spLocks noChangeAspect="1"/>
            </p:cNvSpPr>
            <p:nvPr/>
          </p:nvSpPr>
          <p:spPr bwMode="auto">
            <a:xfrm>
              <a:off x="268" y="1324"/>
              <a:ext cx="43" cy="27"/>
            </a:xfrm>
            <a:custGeom>
              <a:avLst/>
              <a:gdLst>
                <a:gd name="T0" fmla="*/ 53 w 42"/>
                <a:gd name="T1" fmla="*/ 23 h 24"/>
                <a:gd name="T2" fmla="*/ 47 w 42"/>
                <a:gd name="T3" fmla="*/ 23 h 24"/>
                <a:gd name="T4" fmla="*/ 53 w 42"/>
                <a:gd name="T5" fmla="*/ 23 h 24"/>
                <a:gd name="T6" fmla="*/ 47 w 42"/>
                <a:gd name="T7" fmla="*/ 23 h 24"/>
                <a:gd name="T8" fmla="*/ 47 w 42"/>
                <a:gd name="T9" fmla="*/ 0 h 24"/>
                <a:gd name="T10" fmla="*/ 41 w 42"/>
                <a:gd name="T11" fmla="*/ 23 h 24"/>
                <a:gd name="T12" fmla="*/ 35 w 42"/>
                <a:gd name="T13" fmla="*/ 23 h 24"/>
                <a:gd name="T14" fmla="*/ 18 w 42"/>
                <a:gd name="T15" fmla="*/ 23 h 24"/>
                <a:gd name="T16" fmla="*/ 12 w 42"/>
                <a:gd name="T17" fmla="*/ 47 h 24"/>
                <a:gd name="T18" fmla="*/ 12 w 42"/>
                <a:gd name="T19" fmla="*/ 23 h 24"/>
                <a:gd name="T20" fmla="*/ 0 w 42"/>
                <a:gd name="T21" fmla="*/ 47 h 24"/>
                <a:gd name="T22" fmla="*/ 0 w 42"/>
                <a:gd name="T23" fmla="*/ 68 h 24"/>
                <a:gd name="T24" fmla="*/ 0 w 42"/>
                <a:gd name="T25" fmla="*/ 68 h 24"/>
                <a:gd name="T26" fmla="*/ 6 w 42"/>
                <a:gd name="T27" fmla="*/ 68 h 24"/>
                <a:gd name="T28" fmla="*/ 0 w 42"/>
                <a:gd name="T29" fmla="*/ 88 h 24"/>
                <a:gd name="T30" fmla="*/ 6 w 42"/>
                <a:gd name="T31" fmla="*/ 68 h 24"/>
                <a:gd name="T32" fmla="*/ 41 w 42"/>
                <a:gd name="T33" fmla="*/ 47 h 24"/>
                <a:gd name="T34" fmla="*/ 41 w 42"/>
                <a:gd name="T35" fmla="*/ 47 h 24"/>
                <a:gd name="T36" fmla="*/ 53 w 42"/>
                <a:gd name="T37" fmla="*/ 23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13782" name="Freeform 488"/>
            <p:cNvSpPr>
              <a:spLocks noChangeAspect="1"/>
            </p:cNvSpPr>
            <p:nvPr/>
          </p:nvSpPr>
          <p:spPr bwMode="auto">
            <a:xfrm>
              <a:off x="163" y="1209"/>
              <a:ext cx="37" cy="14"/>
            </a:xfrm>
            <a:custGeom>
              <a:avLst/>
              <a:gdLst>
                <a:gd name="T0" fmla="*/ 47 w 36"/>
                <a:gd name="T1" fmla="*/ 34 h 12"/>
                <a:gd name="T2" fmla="*/ 29 w 36"/>
                <a:gd name="T3" fmla="*/ 65 h 12"/>
                <a:gd name="T4" fmla="*/ 12 w 36"/>
                <a:gd name="T5" fmla="*/ 34 h 12"/>
                <a:gd name="T6" fmla="*/ 12 w 36"/>
                <a:gd name="T7" fmla="*/ 34 h 12"/>
                <a:gd name="T8" fmla="*/ 0 w 36"/>
                <a:gd name="T9" fmla="*/ 34 h 12"/>
                <a:gd name="T10" fmla="*/ 0 w 36"/>
                <a:gd name="T11" fmla="*/ 0 h 12"/>
                <a:gd name="T12" fmla="*/ 29 w 36"/>
                <a:gd name="T13" fmla="*/ 0 h 12"/>
                <a:gd name="T14" fmla="*/ 47 w 36"/>
                <a:gd name="T15" fmla="*/ 34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13783" name="Freeform 489"/>
            <p:cNvSpPr>
              <a:spLocks noChangeAspect="1"/>
            </p:cNvSpPr>
            <p:nvPr/>
          </p:nvSpPr>
          <p:spPr bwMode="auto">
            <a:xfrm>
              <a:off x="546" y="1358"/>
              <a:ext cx="19" cy="34"/>
            </a:xfrm>
            <a:custGeom>
              <a:avLst/>
              <a:gdLst>
                <a:gd name="T0" fmla="*/ 23 w 18"/>
                <a:gd name="T1" fmla="*/ 122 h 30"/>
                <a:gd name="T2" fmla="*/ 6 w 18"/>
                <a:gd name="T3" fmla="*/ 122 h 30"/>
                <a:gd name="T4" fmla="*/ 6 w 18"/>
                <a:gd name="T5" fmla="*/ 96 h 30"/>
                <a:gd name="T6" fmla="*/ 0 w 18"/>
                <a:gd name="T7" fmla="*/ 96 h 30"/>
                <a:gd name="T8" fmla="*/ 6 w 18"/>
                <a:gd name="T9" fmla="*/ 69 h 30"/>
                <a:gd name="T10" fmla="*/ 23 w 18"/>
                <a:gd name="T11" fmla="*/ 69 h 30"/>
                <a:gd name="T12" fmla="*/ 6 w 18"/>
                <a:gd name="T13" fmla="*/ 69 h 30"/>
                <a:gd name="T14" fmla="*/ 23 w 18"/>
                <a:gd name="T15" fmla="*/ 48 h 30"/>
                <a:gd name="T16" fmla="*/ 23 w 18"/>
                <a:gd name="T17" fmla="*/ 23 h 30"/>
                <a:gd name="T18" fmla="*/ 31 w 18"/>
                <a:gd name="T19" fmla="*/ 0 h 30"/>
                <a:gd name="T20" fmla="*/ 31 w 18"/>
                <a:gd name="T21" fmla="*/ 69 h 30"/>
                <a:gd name="T22" fmla="*/ 31 w 18"/>
                <a:gd name="T23" fmla="*/ 69 h 30"/>
                <a:gd name="T24" fmla="*/ 23 w 18"/>
                <a:gd name="T25" fmla="*/ 69 h 30"/>
                <a:gd name="T26" fmla="*/ 23 w 18"/>
                <a:gd name="T27" fmla="*/ 122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13784" name="Freeform 490"/>
            <p:cNvSpPr>
              <a:spLocks noChangeAspect="1"/>
            </p:cNvSpPr>
            <p:nvPr/>
          </p:nvSpPr>
          <p:spPr bwMode="auto">
            <a:xfrm>
              <a:off x="558" y="1318"/>
              <a:ext cx="18" cy="27"/>
            </a:xfrm>
            <a:custGeom>
              <a:avLst/>
              <a:gdLst>
                <a:gd name="T0" fmla="*/ 18 w 18"/>
                <a:gd name="T1" fmla="*/ 47 h 24"/>
                <a:gd name="T2" fmla="*/ 12 w 18"/>
                <a:gd name="T3" fmla="*/ 68 h 24"/>
                <a:gd name="T4" fmla="*/ 0 w 18"/>
                <a:gd name="T5" fmla="*/ 88 h 24"/>
                <a:gd name="T6" fmla="*/ 6 w 18"/>
                <a:gd name="T7" fmla="*/ 68 h 24"/>
                <a:gd name="T8" fmla="*/ 12 w 18"/>
                <a:gd name="T9" fmla="*/ 0 h 24"/>
                <a:gd name="T10" fmla="*/ 18 w 18"/>
                <a:gd name="T11" fmla="*/ 23 h 24"/>
                <a:gd name="T12" fmla="*/ 18 w 18"/>
                <a:gd name="T13" fmla="*/ 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13785" name="Freeform 491"/>
            <p:cNvSpPr>
              <a:spLocks noChangeAspect="1"/>
            </p:cNvSpPr>
            <p:nvPr/>
          </p:nvSpPr>
          <p:spPr bwMode="auto">
            <a:xfrm>
              <a:off x="146" y="1277"/>
              <a:ext cx="24" cy="7"/>
            </a:xfrm>
            <a:custGeom>
              <a:avLst/>
              <a:gdLst>
                <a:gd name="T0" fmla="*/ 18 w 24"/>
                <a:gd name="T1" fmla="*/ 34 h 6"/>
                <a:gd name="T2" fmla="*/ 12 w 24"/>
                <a:gd name="T3" fmla="*/ 34 h 6"/>
                <a:gd name="T4" fmla="*/ 0 w 24"/>
                <a:gd name="T5" fmla="*/ 34 h 6"/>
                <a:gd name="T6" fmla="*/ 24 w 24"/>
                <a:gd name="T7" fmla="*/ 0 h 6"/>
                <a:gd name="T8" fmla="*/ 18 w 24"/>
                <a:gd name="T9" fmla="*/ 3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13786" name="Freeform 492"/>
            <p:cNvSpPr>
              <a:spLocks noChangeAspect="1"/>
            </p:cNvSpPr>
            <p:nvPr/>
          </p:nvSpPr>
          <p:spPr bwMode="auto">
            <a:xfrm>
              <a:off x="546" y="1318"/>
              <a:ext cx="19" cy="20"/>
            </a:xfrm>
            <a:custGeom>
              <a:avLst/>
              <a:gdLst>
                <a:gd name="T0" fmla="*/ 23 w 18"/>
                <a:gd name="T1" fmla="*/ 57 h 18"/>
                <a:gd name="T2" fmla="*/ 23 w 18"/>
                <a:gd name="T3" fmla="*/ 37 h 18"/>
                <a:gd name="T4" fmla="*/ 6 w 18"/>
                <a:gd name="T5" fmla="*/ 20 h 18"/>
                <a:gd name="T6" fmla="*/ 31 w 18"/>
                <a:gd name="T7" fmla="*/ 37 h 18"/>
                <a:gd name="T8" fmla="*/ 31 w 18"/>
                <a:gd name="T9" fmla="*/ 20 h 18"/>
                <a:gd name="T10" fmla="*/ 23 w 18"/>
                <a:gd name="T11" fmla="*/ 20 h 18"/>
                <a:gd name="T12" fmla="*/ 23 w 18"/>
                <a:gd name="T13" fmla="*/ 0 h 18"/>
                <a:gd name="T14" fmla="*/ 6 w 18"/>
                <a:gd name="T15" fmla="*/ 20 h 18"/>
                <a:gd name="T16" fmla="*/ 6 w 18"/>
                <a:gd name="T17" fmla="*/ 37 h 18"/>
                <a:gd name="T18" fmla="*/ 0 w 18"/>
                <a:gd name="T19" fmla="*/ 37 h 18"/>
                <a:gd name="T20" fmla="*/ 0 w 18"/>
                <a:gd name="T21" fmla="*/ 57 h 18"/>
                <a:gd name="T22" fmla="*/ 6 w 18"/>
                <a:gd name="T23" fmla="*/ 37 h 18"/>
                <a:gd name="T24" fmla="*/ 23 w 18"/>
                <a:gd name="T25" fmla="*/ 5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3787" name="Freeform 493"/>
            <p:cNvSpPr>
              <a:spLocks noChangeAspect="1"/>
            </p:cNvSpPr>
            <p:nvPr/>
          </p:nvSpPr>
          <p:spPr bwMode="auto">
            <a:xfrm>
              <a:off x="540" y="1338"/>
              <a:ext cx="18" cy="27"/>
            </a:xfrm>
            <a:custGeom>
              <a:avLst/>
              <a:gdLst>
                <a:gd name="T0" fmla="*/ 0 w 18"/>
                <a:gd name="T1" fmla="*/ 88 h 24"/>
                <a:gd name="T2" fmla="*/ 18 w 18"/>
                <a:gd name="T3" fmla="*/ 0 h 24"/>
                <a:gd name="T4" fmla="*/ 6 w 18"/>
                <a:gd name="T5" fmla="*/ 0 h 24"/>
                <a:gd name="T6" fmla="*/ 0 w 18"/>
                <a:gd name="T7" fmla="*/ 88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13788" name="Freeform 494"/>
            <p:cNvSpPr>
              <a:spLocks noChangeAspect="1"/>
            </p:cNvSpPr>
            <p:nvPr/>
          </p:nvSpPr>
          <p:spPr bwMode="auto">
            <a:xfrm>
              <a:off x="565" y="1345"/>
              <a:ext cx="11" cy="13"/>
            </a:xfrm>
            <a:custGeom>
              <a:avLst/>
              <a:gdLst>
                <a:gd name="T0" fmla="*/ 6 w 12"/>
                <a:gd name="T1" fmla="*/ 17 h 12"/>
                <a:gd name="T2" fmla="*/ 6 w 12"/>
                <a:gd name="T3" fmla="*/ 17 h 12"/>
                <a:gd name="T4" fmla="*/ 0 w 12"/>
                <a:gd name="T5" fmla="*/ 0 h 12"/>
                <a:gd name="T6" fmla="*/ 0 w 12"/>
                <a:gd name="T7" fmla="*/ 17 h 12"/>
                <a:gd name="T8" fmla="*/ 0 w 12"/>
                <a:gd name="T9" fmla="*/ 28 h 12"/>
                <a:gd name="T10" fmla="*/ 6 w 12"/>
                <a:gd name="T11" fmla="*/ 17 h 12"/>
                <a:gd name="T12" fmla="*/ 6 w 12"/>
                <a:gd name="T13" fmla="*/ 1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13789" name="Freeform 495"/>
            <p:cNvSpPr>
              <a:spLocks noChangeAspect="1"/>
            </p:cNvSpPr>
            <p:nvPr/>
          </p:nvSpPr>
          <p:spPr bwMode="auto">
            <a:xfrm>
              <a:off x="546" y="1351"/>
              <a:ext cx="19" cy="14"/>
            </a:xfrm>
            <a:custGeom>
              <a:avLst/>
              <a:gdLst>
                <a:gd name="T0" fmla="*/ 31 w 18"/>
                <a:gd name="T1" fmla="*/ 0 h 12"/>
                <a:gd name="T2" fmla="*/ 0 w 18"/>
                <a:gd name="T3" fmla="*/ 65 h 12"/>
                <a:gd name="T4" fmla="*/ 23 w 18"/>
                <a:gd name="T5" fmla="*/ 0 h 12"/>
                <a:gd name="T6" fmla="*/ 31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13790" name="Freeform 496"/>
            <p:cNvSpPr>
              <a:spLocks noChangeAspect="1"/>
            </p:cNvSpPr>
            <p:nvPr/>
          </p:nvSpPr>
          <p:spPr bwMode="auto">
            <a:xfrm>
              <a:off x="1309" y="1688"/>
              <a:ext cx="42" cy="14"/>
            </a:xfrm>
            <a:custGeom>
              <a:avLst/>
              <a:gdLst>
                <a:gd name="T0" fmla="*/ 52 w 41"/>
                <a:gd name="T1" fmla="*/ 34 h 12"/>
                <a:gd name="T2" fmla="*/ 40 w 41"/>
                <a:gd name="T3" fmla="*/ 34 h 12"/>
                <a:gd name="T4" fmla="*/ 40 w 41"/>
                <a:gd name="T5" fmla="*/ 0 h 12"/>
                <a:gd name="T6" fmla="*/ 0 w 41"/>
                <a:gd name="T7" fmla="*/ 65 h 12"/>
                <a:gd name="T8" fmla="*/ 34 w 41"/>
                <a:gd name="T9" fmla="*/ 34 h 12"/>
                <a:gd name="T10" fmla="*/ 52 w 41"/>
                <a:gd name="T11" fmla="*/ 3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13791" name="Freeform 497"/>
            <p:cNvSpPr>
              <a:spLocks noChangeAspect="1"/>
            </p:cNvSpPr>
            <p:nvPr/>
          </p:nvSpPr>
          <p:spPr bwMode="auto">
            <a:xfrm>
              <a:off x="2226" y="1991"/>
              <a:ext cx="151" cy="155"/>
            </a:xfrm>
            <a:custGeom>
              <a:avLst/>
              <a:gdLst>
                <a:gd name="T0" fmla="*/ 6 w 149"/>
                <a:gd name="T1" fmla="*/ 453 h 138"/>
                <a:gd name="T2" fmla="*/ 0 w 149"/>
                <a:gd name="T3" fmla="*/ 493 h 138"/>
                <a:gd name="T4" fmla="*/ 0 w 149"/>
                <a:gd name="T5" fmla="*/ 453 h 138"/>
                <a:gd name="T6" fmla="*/ 12 w 149"/>
                <a:gd name="T7" fmla="*/ 367 h 138"/>
                <a:gd name="T8" fmla="*/ 24 w 149"/>
                <a:gd name="T9" fmla="*/ 280 h 138"/>
                <a:gd name="T10" fmla="*/ 24 w 149"/>
                <a:gd name="T11" fmla="*/ 280 h 138"/>
                <a:gd name="T12" fmla="*/ 36 w 149"/>
                <a:gd name="T13" fmla="*/ 234 h 138"/>
                <a:gd name="T14" fmla="*/ 53 w 149"/>
                <a:gd name="T15" fmla="*/ 176 h 138"/>
                <a:gd name="T16" fmla="*/ 59 w 149"/>
                <a:gd name="T17" fmla="*/ 129 h 138"/>
                <a:gd name="T18" fmla="*/ 71 w 149"/>
                <a:gd name="T19" fmla="*/ 88 h 138"/>
                <a:gd name="T20" fmla="*/ 83 w 149"/>
                <a:gd name="T21" fmla="*/ 0 h 138"/>
                <a:gd name="T22" fmla="*/ 171 w 149"/>
                <a:gd name="T23" fmla="*/ 0 h 138"/>
                <a:gd name="T24" fmla="*/ 171 w 149"/>
                <a:gd name="T25" fmla="*/ 21 h 138"/>
                <a:gd name="T26" fmla="*/ 171 w 149"/>
                <a:gd name="T27" fmla="*/ 129 h 138"/>
                <a:gd name="T28" fmla="*/ 100 w 149"/>
                <a:gd name="T29" fmla="*/ 129 h 138"/>
                <a:gd name="T30" fmla="*/ 100 w 149"/>
                <a:gd name="T31" fmla="*/ 215 h 138"/>
                <a:gd name="T32" fmla="*/ 100 w 149"/>
                <a:gd name="T33" fmla="*/ 304 h 138"/>
                <a:gd name="T34" fmla="*/ 83 w 149"/>
                <a:gd name="T35" fmla="*/ 346 h 138"/>
                <a:gd name="T36" fmla="*/ 83 w 149"/>
                <a:gd name="T37" fmla="*/ 389 h 138"/>
                <a:gd name="T38" fmla="*/ 83 w 149"/>
                <a:gd name="T39" fmla="*/ 453 h 138"/>
                <a:gd name="T40" fmla="*/ 6 w 149"/>
                <a:gd name="T41" fmla="*/ 453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13792" name="Freeform 498"/>
            <p:cNvSpPr>
              <a:spLocks noChangeAspect="1"/>
            </p:cNvSpPr>
            <p:nvPr/>
          </p:nvSpPr>
          <p:spPr bwMode="auto">
            <a:xfrm>
              <a:off x="2171" y="805"/>
              <a:ext cx="1454" cy="1"/>
            </a:xfrm>
            <a:custGeom>
              <a:avLst/>
              <a:gdLst>
                <a:gd name="T0" fmla="*/ 0 w 1435"/>
                <a:gd name="T1" fmla="*/ 0 h 1"/>
                <a:gd name="T2" fmla="*/ 1659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93" name="Freeform 499"/>
            <p:cNvSpPr>
              <a:spLocks noChangeAspect="1"/>
            </p:cNvSpPr>
            <p:nvPr/>
          </p:nvSpPr>
          <p:spPr bwMode="auto">
            <a:xfrm>
              <a:off x="4364" y="2537"/>
              <a:ext cx="67" cy="74"/>
            </a:xfrm>
            <a:custGeom>
              <a:avLst/>
              <a:gdLst>
                <a:gd name="T0" fmla="*/ 47 w 66"/>
                <a:gd name="T1" fmla="*/ 232 h 66"/>
                <a:gd name="T2" fmla="*/ 65 w 66"/>
                <a:gd name="T3" fmla="*/ 189 h 66"/>
                <a:gd name="T4" fmla="*/ 77 w 66"/>
                <a:gd name="T5" fmla="*/ 127 h 66"/>
                <a:gd name="T6" fmla="*/ 65 w 66"/>
                <a:gd name="T7" fmla="*/ 43 h 66"/>
                <a:gd name="T8" fmla="*/ 47 w 66"/>
                <a:gd name="T9" fmla="*/ 0 h 66"/>
                <a:gd name="T10" fmla="*/ 12 w 66"/>
                <a:gd name="T11" fmla="*/ 43 h 66"/>
                <a:gd name="T12" fmla="*/ 0 w 66"/>
                <a:gd name="T13" fmla="*/ 127 h 66"/>
                <a:gd name="T14" fmla="*/ 12 w 66"/>
                <a:gd name="T15" fmla="*/ 189 h 66"/>
                <a:gd name="T16" fmla="*/ 47 w 66"/>
                <a:gd name="T17" fmla="*/ 23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94" name="Freeform 500"/>
            <p:cNvSpPr>
              <a:spLocks noChangeAspect="1"/>
            </p:cNvSpPr>
            <p:nvPr/>
          </p:nvSpPr>
          <p:spPr bwMode="auto">
            <a:xfrm>
              <a:off x="1401" y="2186"/>
              <a:ext cx="66" cy="61"/>
            </a:xfrm>
            <a:custGeom>
              <a:avLst/>
              <a:gdLst>
                <a:gd name="T0" fmla="*/ 30 w 66"/>
                <a:gd name="T1" fmla="*/ 207 h 54"/>
                <a:gd name="T2" fmla="*/ 36 w 66"/>
                <a:gd name="T3" fmla="*/ 207 h 54"/>
                <a:gd name="T4" fmla="*/ 54 w 66"/>
                <a:gd name="T5" fmla="*/ 183 h 54"/>
                <a:gd name="T6" fmla="*/ 66 w 66"/>
                <a:gd name="T7" fmla="*/ 114 h 54"/>
                <a:gd name="T8" fmla="*/ 54 w 66"/>
                <a:gd name="T9" fmla="*/ 23 h 54"/>
                <a:gd name="T10" fmla="*/ 36 w 66"/>
                <a:gd name="T11" fmla="*/ 0 h 54"/>
                <a:gd name="T12" fmla="*/ 30 w 66"/>
                <a:gd name="T13" fmla="*/ 0 h 54"/>
                <a:gd name="T14" fmla="*/ 12 w 66"/>
                <a:gd name="T15" fmla="*/ 23 h 54"/>
                <a:gd name="T16" fmla="*/ 0 w 66"/>
                <a:gd name="T17" fmla="*/ 114 h 54"/>
                <a:gd name="T18" fmla="*/ 12 w 66"/>
                <a:gd name="T19" fmla="*/ 183 h 54"/>
                <a:gd name="T20" fmla="*/ 30 w 66"/>
                <a:gd name="T21" fmla="*/ 20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95" name="Freeform 501"/>
            <p:cNvSpPr>
              <a:spLocks noChangeAspect="1"/>
            </p:cNvSpPr>
            <p:nvPr/>
          </p:nvSpPr>
          <p:spPr bwMode="auto">
            <a:xfrm>
              <a:off x="1276" y="2323"/>
              <a:ext cx="23" cy="20"/>
            </a:xfrm>
            <a:custGeom>
              <a:avLst/>
              <a:gdLst>
                <a:gd name="T0" fmla="*/ 13 w 24"/>
                <a:gd name="T1" fmla="*/ 20 h 18"/>
                <a:gd name="T2" fmla="*/ 12 w 24"/>
                <a:gd name="T3" fmla="*/ 0 h 18"/>
                <a:gd name="T4" fmla="*/ 0 w 24"/>
                <a:gd name="T5" fmla="*/ 0 h 18"/>
                <a:gd name="T6" fmla="*/ 0 w 24"/>
                <a:gd name="T7" fmla="*/ 57 h 18"/>
                <a:gd name="T8" fmla="*/ 12 w 24"/>
                <a:gd name="T9" fmla="*/ 57 h 18"/>
                <a:gd name="T10" fmla="*/ 13 w 24"/>
                <a:gd name="T11" fmla="*/ 2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96" name="Freeform 502"/>
            <p:cNvSpPr>
              <a:spLocks noChangeAspect="1"/>
            </p:cNvSpPr>
            <p:nvPr/>
          </p:nvSpPr>
          <p:spPr bwMode="auto">
            <a:xfrm>
              <a:off x="2827" y="1636"/>
              <a:ext cx="31" cy="35"/>
            </a:xfrm>
            <a:custGeom>
              <a:avLst/>
              <a:gdLst>
                <a:gd name="T0" fmla="*/ 23 w 27"/>
                <a:gd name="T1" fmla="*/ 1 h 35"/>
                <a:gd name="T2" fmla="*/ 23 w 27"/>
                <a:gd name="T3" fmla="*/ 8 h 35"/>
                <a:gd name="T4" fmla="*/ 23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52 w 27"/>
                <a:gd name="T17" fmla="*/ 28 h 35"/>
                <a:gd name="T18" fmla="*/ 52 w 27"/>
                <a:gd name="T19" fmla="*/ 35 h 35"/>
                <a:gd name="T20" fmla="*/ 72 w 27"/>
                <a:gd name="T21" fmla="*/ 21 h 35"/>
                <a:gd name="T22" fmla="*/ 91 w 27"/>
                <a:gd name="T23" fmla="*/ 16 h 35"/>
                <a:gd name="T24" fmla="*/ 124 w 27"/>
                <a:gd name="T25" fmla="*/ 21 h 35"/>
                <a:gd name="T26" fmla="*/ 79 w 27"/>
                <a:gd name="T27" fmla="*/ 12 h 35"/>
                <a:gd name="T28" fmla="*/ 55 w 27"/>
                <a:gd name="T29" fmla="*/ 6 h 35"/>
                <a:gd name="T30" fmla="*/ 52 w 27"/>
                <a:gd name="T31" fmla="*/ 0 h 35"/>
                <a:gd name="T32" fmla="*/ 23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990033"/>
            </a:solidFill>
            <a:ln w="9525">
              <a:solidFill>
                <a:srgbClr val="000000"/>
              </a:solidFill>
              <a:prstDash val="solid"/>
              <a:round/>
              <a:headEnd/>
              <a:tailEnd/>
            </a:ln>
          </p:spPr>
          <p:txBody>
            <a:bodyPr/>
            <a:lstStyle/>
            <a:p>
              <a:endParaRPr lang="en-US"/>
            </a:p>
          </p:txBody>
        </p:sp>
        <p:sp>
          <p:nvSpPr>
            <p:cNvPr id="13797" name="Freeform 503"/>
            <p:cNvSpPr>
              <a:spLocks noChangeAspect="1"/>
            </p:cNvSpPr>
            <p:nvPr/>
          </p:nvSpPr>
          <p:spPr bwMode="auto">
            <a:xfrm>
              <a:off x="2831" y="1584"/>
              <a:ext cx="73" cy="87"/>
            </a:xfrm>
            <a:custGeom>
              <a:avLst/>
              <a:gdLst>
                <a:gd name="T0" fmla="*/ 38 w 65"/>
                <a:gd name="T1" fmla="*/ 19 h 87"/>
                <a:gd name="T2" fmla="*/ 38 w 65"/>
                <a:gd name="T3" fmla="*/ 19 h 87"/>
                <a:gd name="T4" fmla="*/ 19 w 65"/>
                <a:gd name="T5" fmla="*/ 19 h 87"/>
                <a:gd name="T6" fmla="*/ 19 w 65"/>
                <a:gd name="T7" fmla="*/ 26 h 87"/>
                <a:gd name="T8" fmla="*/ 38 w 65"/>
                <a:gd name="T9" fmla="*/ 26 h 87"/>
                <a:gd name="T10" fmla="*/ 38 w 65"/>
                <a:gd name="T11" fmla="*/ 26 h 87"/>
                <a:gd name="T12" fmla="*/ 19 w 65"/>
                <a:gd name="T13" fmla="*/ 33 h 87"/>
                <a:gd name="T14" fmla="*/ 19 w 65"/>
                <a:gd name="T15" fmla="*/ 33 h 87"/>
                <a:gd name="T16" fmla="*/ 19 w 65"/>
                <a:gd name="T17" fmla="*/ 40 h 87"/>
                <a:gd name="T18" fmla="*/ 38 w 65"/>
                <a:gd name="T19" fmla="*/ 40 h 87"/>
                <a:gd name="T20" fmla="*/ 55 w 65"/>
                <a:gd name="T21" fmla="*/ 46 h 87"/>
                <a:gd name="T22" fmla="*/ 38 w 65"/>
                <a:gd name="T23" fmla="*/ 46 h 87"/>
                <a:gd name="T24" fmla="*/ 38 w 65"/>
                <a:gd name="T25" fmla="*/ 53 h 87"/>
                <a:gd name="T26" fmla="*/ 38 w 65"/>
                <a:gd name="T27" fmla="*/ 53 h 87"/>
                <a:gd name="T28" fmla="*/ 48 w 65"/>
                <a:gd name="T29" fmla="*/ 64 h 87"/>
                <a:gd name="T30" fmla="*/ 61 w 65"/>
                <a:gd name="T31" fmla="*/ 69 h 87"/>
                <a:gd name="T32" fmla="*/ 70 w 65"/>
                <a:gd name="T33" fmla="*/ 70 h 87"/>
                <a:gd name="T34" fmla="*/ 79 w 65"/>
                <a:gd name="T35" fmla="*/ 73 h 87"/>
                <a:gd name="T36" fmla="*/ 79 w 65"/>
                <a:gd name="T37" fmla="*/ 78 h 87"/>
                <a:gd name="T38" fmla="*/ 70 w 65"/>
                <a:gd name="T39" fmla="*/ 73 h 87"/>
                <a:gd name="T40" fmla="*/ 97 w 65"/>
                <a:gd name="T41" fmla="*/ 80 h 87"/>
                <a:gd name="T42" fmla="*/ 119 w 65"/>
                <a:gd name="T43" fmla="*/ 87 h 87"/>
                <a:gd name="T44" fmla="*/ 137 w 65"/>
                <a:gd name="T45" fmla="*/ 87 h 87"/>
                <a:gd name="T46" fmla="*/ 137 w 65"/>
                <a:gd name="T47" fmla="*/ 87 h 87"/>
                <a:gd name="T48" fmla="*/ 154 w 65"/>
                <a:gd name="T49" fmla="*/ 87 h 87"/>
                <a:gd name="T50" fmla="*/ 154 w 65"/>
                <a:gd name="T51" fmla="*/ 87 h 87"/>
                <a:gd name="T52" fmla="*/ 179 w 65"/>
                <a:gd name="T53" fmla="*/ 87 h 87"/>
                <a:gd name="T54" fmla="*/ 179 w 65"/>
                <a:gd name="T55" fmla="*/ 87 h 87"/>
                <a:gd name="T56" fmla="*/ 194 w 65"/>
                <a:gd name="T57" fmla="*/ 80 h 87"/>
                <a:gd name="T58" fmla="*/ 194 w 65"/>
                <a:gd name="T59" fmla="*/ 80 h 87"/>
                <a:gd name="T60" fmla="*/ 232 w 65"/>
                <a:gd name="T61" fmla="*/ 67 h 87"/>
                <a:gd name="T62" fmla="*/ 194 w 65"/>
                <a:gd name="T63" fmla="*/ 53 h 87"/>
                <a:gd name="T64" fmla="*/ 212 w 65"/>
                <a:gd name="T65" fmla="*/ 40 h 87"/>
                <a:gd name="T66" fmla="*/ 194 w 65"/>
                <a:gd name="T67" fmla="*/ 33 h 87"/>
                <a:gd name="T68" fmla="*/ 179 w 65"/>
                <a:gd name="T69" fmla="*/ 33 h 87"/>
                <a:gd name="T70" fmla="*/ 179 w 65"/>
                <a:gd name="T71" fmla="*/ 33 h 87"/>
                <a:gd name="T72" fmla="*/ 137 w 65"/>
                <a:gd name="T73" fmla="*/ 26 h 87"/>
                <a:gd name="T74" fmla="*/ 79 w 65"/>
                <a:gd name="T75" fmla="*/ 0 h 87"/>
                <a:gd name="T76" fmla="*/ 0 w 65"/>
                <a:gd name="T77" fmla="*/ 6 h 87"/>
                <a:gd name="T78" fmla="*/ 0 w 65"/>
                <a:gd name="T79" fmla="*/ 12 h 87"/>
                <a:gd name="T80" fmla="*/ 19 w 65"/>
                <a:gd name="T81" fmla="*/ 12 h 87"/>
                <a:gd name="T82" fmla="*/ 0 w 65"/>
                <a:gd name="T83" fmla="*/ 12 h 87"/>
                <a:gd name="T84" fmla="*/ 19 w 65"/>
                <a:gd name="T85" fmla="*/ 19 h 87"/>
                <a:gd name="T86" fmla="*/ 38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990033"/>
            </a:solidFill>
            <a:ln w="9525">
              <a:solidFill>
                <a:srgbClr val="000000"/>
              </a:solidFill>
              <a:prstDash val="solid"/>
              <a:round/>
              <a:headEnd/>
              <a:tailEnd/>
            </a:ln>
          </p:spPr>
          <p:txBody>
            <a:bodyPr/>
            <a:lstStyle/>
            <a:p>
              <a:endParaRPr lang="en-US"/>
            </a:p>
          </p:txBody>
        </p:sp>
        <p:sp>
          <p:nvSpPr>
            <p:cNvPr id="13798" name="Freeform 504"/>
            <p:cNvSpPr>
              <a:spLocks noChangeAspect="1"/>
            </p:cNvSpPr>
            <p:nvPr/>
          </p:nvSpPr>
          <p:spPr bwMode="auto">
            <a:xfrm>
              <a:off x="2909" y="2084"/>
              <a:ext cx="289" cy="348"/>
            </a:xfrm>
            <a:custGeom>
              <a:avLst/>
              <a:gdLst>
                <a:gd name="T0" fmla="*/ 36 w 290"/>
                <a:gd name="T1" fmla="*/ 174 h 322"/>
                <a:gd name="T2" fmla="*/ 54 w 290"/>
                <a:gd name="T3" fmla="*/ 111 h 322"/>
                <a:gd name="T4" fmla="*/ 152 w 290"/>
                <a:gd name="T5" fmla="*/ 63 h 322"/>
                <a:gd name="T6" fmla="*/ 152 w 290"/>
                <a:gd name="T7" fmla="*/ 63 h 322"/>
                <a:gd name="T8" fmla="*/ 194 w 290"/>
                <a:gd name="T9" fmla="*/ 79 h 322"/>
                <a:gd name="T10" fmla="*/ 206 w 290"/>
                <a:gd name="T11" fmla="*/ 48 h 322"/>
                <a:gd name="T12" fmla="*/ 218 w 290"/>
                <a:gd name="T13" fmla="*/ 18 h 322"/>
                <a:gd name="T14" fmla="*/ 237 w 290"/>
                <a:gd name="T15" fmla="*/ 29 h 322"/>
                <a:gd name="T16" fmla="*/ 255 w 290"/>
                <a:gd name="T17" fmla="*/ 111 h 322"/>
                <a:gd name="T18" fmla="*/ 261 w 290"/>
                <a:gd name="T19" fmla="*/ 237 h 322"/>
                <a:gd name="T20" fmla="*/ 267 w 290"/>
                <a:gd name="T21" fmla="*/ 299 h 322"/>
                <a:gd name="T22" fmla="*/ 249 w 290"/>
                <a:gd name="T23" fmla="*/ 396 h 322"/>
                <a:gd name="T24" fmla="*/ 243 w 290"/>
                <a:gd name="T25" fmla="*/ 506 h 322"/>
                <a:gd name="T26" fmla="*/ 224 w 290"/>
                <a:gd name="T27" fmla="*/ 646 h 322"/>
                <a:gd name="T28" fmla="*/ 212 w 290"/>
                <a:gd name="T29" fmla="*/ 708 h 322"/>
                <a:gd name="T30" fmla="*/ 165 w 290"/>
                <a:gd name="T31" fmla="*/ 642 h 322"/>
                <a:gd name="T32" fmla="*/ 147 w 290"/>
                <a:gd name="T33" fmla="*/ 674 h 322"/>
                <a:gd name="T34" fmla="*/ 145 w 290"/>
                <a:gd name="T35" fmla="*/ 678 h 322"/>
                <a:gd name="T36" fmla="*/ 145 w 290"/>
                <a:gd name="T37" fmla="*/ 674 h 322"/>
                <a:gd name="T38" fmla="*/ 140 w 290"/>
                <a:gd name="T39" fmla="*/ 682 h 322"/>
                <a:gd name="T40" fmla="*/ 137 w 290"/>
                <a:gd name="T41" fmla="*/ 695 h 322"/>
                <a:gd name="T42" fmla="*/ 134 w 290"/>
                <a:gd name="T43" fmla="*/ 697 h 322"/>
                <a:gd name="T44" fmla="*/ 120 w 290"/>
                <a:gd name="T45" fmla="*/ 702 h 322"/>
                <a:gd name="T46" fmla="*/ 62 w 290"/>
                <a:gd name="T47" fmla="*/ 708 h 322"/>
                <a:gd name="T48" fmla="*/ 51 w 290"/>
                <a:gd name="T49" fmla="*/ 732 h 322"/>
                <a:gd name="T50" fmla="*/ 59 w 290"/>
                <a:gd name="T51" fmla="*/ 708 h 322"/>
                <a:gd name="T52" fmla="*/ 128 w 290"/>
                <a:gd name="T53" fmla="*/ 707 h 322"/>
                <a:gd name="T54" fmla="*/ 158 w 290"/>
                <a:gd name="T55" fmla="*/ 657 h 322"/>
                <a:gd name="T56" fmla="*/ 206 w 290"/>
                <a:gd name="T57" fmla="*/ 707 h 322"/>
                <a:gd name="T58" fmla="*/ 177 w 290"/>
                <a:gd name="T59" fmla="*/ 613 h 322"/>
                <a:gd name="T60" fmla="*/ 118 w 290"/>
                <a:gd name="T61" fmla="*/ 715 h 322"/>
                <a:gd name="T62" fmla="*/ 59 w 290"/>
                <a:gd name="T63" fmla="*/ 708 h 322"/>
                <a:gd name="T64" fmla="*/ 30 w 290"/>
                <a:gd name="T65" fmla="*/ 754 h 322"/>
                <a:gd name="T66" fmla="*/ 30 w 290"/>
                <a:gd name="T67" fmla="*/ 677 h 322"/>
                <a:gd name="T68" fmla="*/ 18 w 290"/>
                <a:gd name="T69" fmla="*/ 616 h 322"/>
                <a:gd name="T70" fmla="*/ 6 w 290"/>
                <a:gd name="T71" fmla="*/ 553 h 322"/>
                <a:gd name="T72" fmla="*/ 6 w 290"/>
                <a:gd name="T73" fmla="*/ 506 h 322"/>
                <a:gd name="T74" fmla="*/ 12 w 290"/>
                <a:gd name="T75" fmla="*/ 474 h 322"/>
                <a:gd name="T76" fmla="*/ 18 w 290"/>
                <a:gd name="T77" fmla="*/ 409 h 322"/>
                <a:gd name="T78" fmla="*/ 36 w 290"/>
                <a:gd name="T79" fmla="*/ 396 h 322"/>
                <a:gd name="T80" fmla="*/ 36 w 290"/>
                <a:gd name="T81" fmla="*/ 299 h 322"/>
                <a:gd name="T82" fmla="*/ 36 w 290"/>
                <a:gd name="T83" fmla="*/ 19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990033"/>
            </a:solidFill>
            <a:ln w="9525">
              <a:solidFill>
                <a:srgbClr val="000000"/>
              </a:solidFill>
              <a:prstDash val="solid"/>
              <a:round/>
              <a:headEnd/>
              <a:tailEnd/>
            </a:ln>
          </p:spPr>
          <p:txBody>
            <a:bodyPr/>
            <a:lstStyle/>
            <a:p>
              <a:endParaRPr lang="en-US"/>
            </a:p>
          </p:txBody>
        </p:sp>
        <p:sp>
          <p:nvSpPr>
            <p:cNvPr id="13799" name="Freeform 505"/>
            <p:cNvSpPr>
              <a:spLocks noChangeAspect="1"/>
            </p:cNvSpPr>
            <p:nvPr/>
          </p:nvSpPr>
          <p:spPr bwMode="auto">
            <a:xfrm>
              <a:off x="2959" y="2347"/>
              <a:ext cx="209" cy="198"/>
            </a:xfrm>
            <a:custGeom>
              <a:avLst/>
              <a:gdLst>
                <a:gd name="T0" fmla="*/ 12 w 210"/>
                <a:gd name="T1" fmla="*/ 91 h 183"/>
                <a:gd name="T2" fmla="*/ 76 w 210"/>
                <a:gd name="T3" fmla="*/ 105 h 183"/>
                <a:gd name="T4" fmla="*/ 105 w 210"/>
                <a:gd name="T5" fmla="*/ 78 h 183"/>
                <a:gd name="T6" fmla="*/ 134 w 210"/>
                <a:gd name="T7" fmla="*/ 2 h 183"/>
                <a:gd name="T8" fmla="*/ 163 w 210"/>
                <a:gd name="T9" fmla="*/ 98 h 183"/>
                <a:gd name="T10" fmla="*/ 167 w 210"/>
                <a:gd name="T11" fmla="*/ 105 h 183"/>
                <a:gd name="T12" fmla="*/ 144 w 210"/>
                <a:gd name="T13" fmla="*/ 197 h 183"/>
                <a:gd name="T14" fmla="*/ 150 w 210"/>
                <a:gd name="T15" fmla="*/ 213 h 183"/>
                <a:gd name="T16" fmla="*/ 168 w 210"/>
                <a:gd name="T17" fmla="*/ 241 h 183"/>
                <a:gd name="T18" fmla="*/ 174 w 210"/>
                <a:gd name="T19" fmla="*/ 275 h 183"/>
                <a:gd name="T20" fmla="*/ 186 w 210"/>
                <a:gd name="T21" fmla="*/ 322 h 183"/>
                <a:gd name="T22" fmla="*/ 193 w 210"/>
                <a:gd name="T23" fmla="*/ 322 h 183"/>
                <a:gd name="T24" fmla="*/ 199 w 210"/>
                <a:gd name="T25" fmla="*/ 372 h 183"/>
                <a:gd name="T26" fmla="*/ 168 w 210"/>
                <a:gd name="T27" fmla="*/ 372 h 183"/>
                <a:gd name="T28" fmla="*/ 162 w 210"/>
                <a:gd name="T29" fmla="*/ 386 h 183"/>
                <a:gd name="T30" fmla="*/ 156 w 210"/>
                <a:gd name="T31" fmla="*/ 418 h 183"/>
                <a:gd name="T32" fmla="*/ 138 w 210"/>
                <a:gd name="T33" fmla="*/ 418 h 183"/>
                <a:gd name="T34" fmla="*/ 126 w 210"/>
                <a:gd name="T35" fmla="*/ 418 h 183"/>
                <a:gd name="T36" fmla="*/ 126 w 210"/>
                <a:gd name="T37" fmla="*/ 418 h 183"/>
                <a:gd name="T38" fmla="*/ 114 w 210"/>
                <a:gd name="T39" fmla="*/ 418 h 183"/>
                <a:gd name="T40" fmla="*/ 108 w 210"/>
                <a:gd name="T41" fmla="*/ 435 h 183"/>
                <a:gd name="T42" fmla="*/ 105 w 210"/>
                <a:gd name="T43" fmla="*/ 404 h 183"/>
                <a:gd name="T44" fmla="*/ 94 w 210"/>
                <a:gd name="T45" fmla="*/ 372 h 183"/>
                <a:gd name="T46" fmla="*/ 88 w 210"/>
                <a:gd name="T47" fmla="*/ 386 h 183"/>
                <a:gd name="T48" fmla="*/ 76 w 210"/>
                <a:gd name="T49" fmla="*/ 386 h 183"/>
                <a:gd name="T50" fmla="*/ 64 w 210"/>
                <a:gd name="T51" fmla="*/ 354 h 183"/>
                <a:gd name="T52" fmla="*/ 58 w 210"/>
                <a:gd name="T53" fmla="*/ 354 h 183"/>
                <a:gd name="T54" fmla="*/ 58 w 210"/>
                <a:gd name="T55" fmla="*/ 322 h 183"/>
                <a:gd name="T56" fmla="*/ 46 w 210"/>
                <a:gd name="T57" fmla="*/ 291 h 183"/>
                <a:gd name="T58" fmla="*/ 40 w 210"/>
                <a:gd name="T59" fmla="*/ 275 h 183"/>
                <a:gd name="T60" fmla="*/ 22 w 210"/>
                <a:gd name="T61" fmla="*/ 230 h 183"/>
                <a:gd name="T62" fmla="*/ 22 w 210"/>
                <a:gd name="T63" fmla="*/ 213 h 183"/>
                <a:gd name="T64" fmla="*/ 20 w 210"/>
                <a:gd name="T65" fmla="*/ 199 h 183"/>
                <a:gd name="T66" fmla="*/ 3 w 210"/>
                <a:gd name="T67" fmla="*/ 180 h 183"/>
                <a:gd name="T68" fmla="*/ 3 w 210"/>
                <a:gd name="T69" fmla="*/ 166 h 183"/>
                <a:gd name="T70" fmla="*/ 0 w 210"/>
                <a:gd name="T71" fmla="*/ 156 h 183"/>
                <a:gd name="T72" fmla="*/ 15 w 210"/>
                <a:gd name="T73" fmla="*/ 98 h 183"/>
                <a:gd name="T74" fmla="*/ 20 w 210"/>
                <a:gd name="T75" fmla="*/ 97 h 183"/>
                <a:gd name="T76" fmla="*/ 41 w 210"/>
                <a:gd name="T77" fmla="*/ 97 h 183"/>
                <a:gd name="T78" fmla="*/ 50 w 210"/>
                <a:gd name="T79" fmla="*/ 98 h 183"/>
                <a:gd name="T80" fmla="*/ 84 w 210"/>
                <a:gd name="T81" fmla="*/ 97 h 183"/>
                <a:gd name="T82" fmla="*/ 104 w 210"/>
                <a:gd name="T83" fmla="*/ 78 h 183"/>
                <a:gd name="T84" fmla="*/ 114 w 210"/>
                <a:gd name="T85" fmla="*/ 48 h 183"/>
                <a:gd name="T86" fmla="*/ 135 w 210"/>
                <a:gd name="T87" fmla="*/ 2 h 183"/>
                <a:gd name="T88" fmla="*/ 162 w 210"/>
                <a:gd name="T89" fmla="*/ 97 h 183"/>
                <a:gd name="T90" fmla="*/ 153 w 210"/>
                <a:gd name="T91" fmla="*/ 70 h 183"/>
                <a:gd name="T92" fmla="*/ 133 w 210"/>
                <a:gd name="T93" fmla="*/ 0 h 183"/>
                <a:gd name="T94" fmla="*/ 108 w 210"/>
                <a:gd name="T95" fmla="*/ 65 h 183"/>
                <a:gd name="T96" fmla="*/ 74 w 210"/>
                <a:gd name="T97" fmla="*/ 105 h 183"/>
                <a:gd name="T98" fmla="*/ 62 w 210"/>
                <a:gd name="T99" fmla="*/ 106 h 183"/>
                <a:gd name="T100" fmla="*/ 15 w 210"/>
                <a:gd name="T101" fmla="*/ 98 h 183"/>
                <a:gd name="T102" fmla="*/ 3 w 210"/>
                <a:gd name="T103" fmla="*/ 143 h 183"/>
                <a:gd name="T104" fmla="*/ 12 w 210"/>
                <a:gd name="T105" fmla="*/ 91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13316" name="Title 2"/>
          <p:cNvSpPr>
            <a:spLocks noGrp="1"/>
          </p:cNvSpPr>
          <p:nvPr>
            <p:ph type="title"/>
          </p:nvPr>
        </p:nvSpPr>
        <p:spPr>
          <a:xfrm>
            <a:off x="474499" y="183976"/>
            <a:ext cx="8229600" cy="1143000"/>
          </a:xfrm>
        </p:spPr>
        <p:txBody>
          <a:bodyPr/>
          <a:lstStyle/>
          <a:p>
            <a:r>
              <a:rPr lang="fr-CH" altLang="en-US" dirty="0"/>
              <a:t>Membres du Système de Madrid</a:t>
            </a:r>
            <a:endParaRPr lang="en-US" altLang="en-US" dirty="0"/>
          </a:p>
        </p:txBody>
      </p:sp>
    </p:spTree>
    <p:extLst>
      <p:ext uri="{BB962C8B-B14F-4D97-AF65-F5344CB8AC3E}">
        <p14:creationId xmlns:p14="http://schemas.microsoft.com/office/powerpoint/2010/main" val="980229736"/>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395536" y="980728"/>
            <a:ext cx="8569325" cy="5183187"/>
          </a:xfrm>
        </p:spPr>
        <p:txBody>
          <a:bodyPr/>
          <a:lstStyle/>
          <a:p>
            <a:pPr marL="346075" indent="0">
              <a:buNone/>
              <a:defRPr/>
            </a:pPr>
            <a:r>
              <a:rPr lang="en-US" sz="3600" dirty="0" err="1">
                <a:solidFill>
                  <a:srgbClr val="00408C"/>
                </a:solidFill>
                <a:latin typeface="+mj-lt"/>
                <a:ea typeface="+mj-ea"/>
                <a:cs typeface="+mj-cs"/>
              </a:rPr>
              <a:t>Adhésions</a:t>
            </a:r>
            <a:r>
              <a:rPr lang="en-US" sz="3600" dirty="0">
                <a:solidFill>
                  <a:srgbClr val="00408C"/>
                </a:solidFill>
                <a:latin typeface="+mj-lt"/>
                <a:ea typeface="+mj-ea"/>
                <a:cs typeface="+mj-cs"/>
              </a:rPr>
              <a:t> </a:t>
            </a:r>
            <a:r>
              <a:rPr lang="en-US" sz="3600" dirty="0" err="1">
                <a:solidFill>
                  <a:srgbClr val="00408C"/>
                </a:solidFill>
                <a:latin typeface="+mj-lt"/>
                <a:ea typeface="+mj-ea"/>
                <a:cs typeface="+mj-cs"/>
              </a:rPr>
              <a:t>récentes</a:t>
            </a:r>
            <a:endParaRPr lang="en-US" sz="3600" dirty="0">
              <a:solidFill>
                <a:srgbClr val="00408C"/>
              </a:solidFill>
              <a:latin typeface="+mj-lt"/>
              <a:ea typeface="+mj-ea"/>
              <a:cs typeface="+mj-cs"/>
            </a:endParaRPr>
          </a:p>
          <a:p>
            <a:pPr marL="346075" indent="0">
              <a:buNone/>
              <a:defRPr/>
            </a:pPr>
            <a:endParaRPr lang="en-US" sz="20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346075" indent="0">
              <a:buNone/>
              <a:defRPr/>
            </a:pPr>
            <a:endParaRPr lang="en-US" dirty="0" smtClean="0">
              <a:ea typeface="+mn-ea"/>
            </a:endParaRPr>
          </a:p>
          <a:p>
            <a:pPr marL="1198563" indent="-852488" defTabSz="400050" eaLnBrk="1" hangingPunct="1">
              <a:buNone/>
              <a:defRPr/>
            </a:pPr>
            <a:r>
              <a:rPr lang="en-US" sz="2000" dirty="0" smtClean="0">
                <a:solidFill>
                  <a:srgbClr val="0065B0"/>
                </a:solidFill>
                <a:latin typeface="+mj-lt"/>
                <a:ea typeface="Verdana" panose="020B0604030504040204" pitchFamily="34" charset="0"/>
                <a:cs typeface="Verdana" panose="020B0604030504040204" pitchFamily="34" charset="0"/>
              </a:rPr>
              <a:t>2012</a:t>
            </a: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Colombie</a:t>
            </a: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Mexique</a:t>
            </a:r>
            <a:r>
              <a:rPr lang="en-US" sz="2000" dirty="0" smtClean="0">
                <a:latin typeface="+mj-lt"/>
                <a:ea typeface="Verdana" panose="020B0604030504040204" pitchFamily="34" charset="0"/>
                <a:cs typeface="Verdana" panose="020B0604030504040204" pitchFamily="34" charset="0"/>
              </a:rPr>
              <a:t>, Nouvelle-</a:t>
            </a:r>
            <a:r>
              <a:rPr lang="en-US" sz="2000" dirty="0" err="1" smtClean="0">
                <a:latin typeface="+mj-lt"/>
                <a:ea typeface="Verdana" panose="020B0604030504040204" pitchFamily="34" charset="0"/>
                <a:cs typeface="Verdana" panose="020B0604030504040204" pitchFamily="34" charset="0"/>
              </a:rPr>
              <a:t>Zélande</a:t>
            </a:r>
            <a:r>
              <a:rPr lang="en-US" sz="2000" dirty="0" smtClean="0">
                <a:latin typeface="+mj-lt"/>
                <a:ea typeface="Verdana" panose="020B0604030504040204" pitchFamily="34" charset="0"/>
                <a:cs typeface="Verdana" panose="020B0604030504040204" pitchFamily="34" charset="0"/>
              </a:rPr>
              <a:t> et Philippines</a:t>
            </a:r>
          </a:p>
          <a:p>
            <a:pPr marL="346075" indent="0" defTabSz="400050" eaLnBrk="1" hangingPunct="1">
              <a:buNone/>
              <a:defRPr/>
            </a:pPr>
            <a:endParaRPr lang="en-US" sz="2000" dirty="0" smtClean="0">
              <a:latin typeface="+mj-lt"/>
              <a:ea typeface="Verdana" panose="020B0604030504040204" pitchFamily="34" charset="0"/>
              <a:cs typeface="Verdana" panose="020B0604030504040204" pitchFamily="34" charset="0"/>
            </a:endParaRPr>
          </a:p>
          <a:p>
            <a:pPr marL="1198563" indent="-855663" defTabSz="284163" eaLnBrk="1" hangingPunct="1">
              <a:buNone/>
              <a:defRPr/>
            </a:pPr>
            <a:r>
              <a:rPr lang="en-US" sz="2000" dirty="0" smtClean="0">
                <a:solidFill>
                  <a:srgbClr val="0065B0"/>
                </a:solidFill>
                <a:latin typeface="+mj-lt"/>
                <a:ea typeface="Verdana" panose="020B0604030504040204" pitchFamily="34" charset="0"/>
                <a:cs typeface="Verdana" panose="020B0604030504040204" pitchFamily="34" charset="0"/>
              </a:rPr>
              <a:t>2013	</a:t>
            </a:r>
            <a:r>
              <a:rPr lang="en-US" sz="2000" dirty="0" err="1" smtClean="0">
                <a:latin typeface="+mj-lt"/>
                <a:ea typeface="Verdana" panose="020B0604030504040204" pitchFamily="34" charset="0"/>
                <a:cs typeface="Verdana" panose="020B0604030504040204" pitchFamily="34" charset="0"/>
              </a:rPr>
              <a:t>Inde</a:t>
            </a:r>
            <a:r>
              <a:rPr lang="en-US" sz="2000" dirty="0" smtClean="0">
                <a:latin typeface="+mj-lt"/>
                <a:ea typeface="Verdana" panose="020B0604030504040204" pitchFamily="34" charset="0"/>
                <a:cs typeface="Verdana" panose="020B0604030504040204" pitchFamily="34" charset="0"/>
              </a:rPr>
              <a:t>, Rwanda et </a:t>
            </a:r>
            <a:r>
              <a:rPr lang="en-US" sz="2000" dirty="0" err="1" smtClean="0">
                <a:latin typeface="+mj-lt"/>
                <a:ea typeface="Verdana" panose="020B0604030504040204" pitchFamily="34" charset="0"/>
                <a:cs typeface="Verdana" panose="020B0604030504040204" pitchFamily="34" charset="0"/>
              </a:rPr>
              <a:t>Tunisie</a:t>
            </a:r>
            <a:endParaRPr lang="en-US" sz="2000" dirty="0" smtClean="0">
              <a:latin typeface="+mj-lt"/>
              <a:ea typeface="Verdana" panose="020B0604030504040204" pitchFamily="34" charset="0"/>
              <a:cs typeface="Verdana" panose="020B0604030504040204" pitchFamily="34" charset="0"/>
            </a:endParaRPr>
          </a:p>
          <a:p>
            <a:pPr marL="1198563" indent="-855663" eaLnBrk="1" hangingPunct="1">
              <a:buAutoNum type="arabicPlain" startAt="2013"/>
              <a:defRPr/>
            </a:pPr>
            <a:endParaRPr lang="en-US" sz="2000" dirty="0" smtClean="0">
              <a:latin typeface="+mj-lt"/>
              <a:ea typeface="Verdana" panose="020B0604030504040204" pitchFamily="34" charset="0"/>
              <a:cs typeface="Verdana" panose="020B0604030504040204" pitchFamily="34" charset="0"/>
            </a:endParaRPr>
          </a:p>
          <a:p>
            <a:pPr marL="1198563" indent="-852488" defTabSz="123825" eaLnBrk="1" hangingPunct="1">
              <a:buNone/>
              <a:defRPr/>
            </a:pPr>
            <a:r>
              <a:rPr lang="en-US" sz="2000" dirty="0" smtClean="0">
                <a:solidFill>
                  <a:srgbClr val="0065B0"/>
                </a:solidFill>
                <a:latin typeface="+mj-lt"/>
                <a:ea typeface="Verdana" panose="020B0604030504040204" pitchFamily="34" charset="0"/>
                <a:cs typeface="Verdana" panose="020B0604030504040204" pitchFamily="34" charset="0"/>
              </a:rPr>
              <a:t>2014</a:t>
            </a:r>
            <a:r>
              <a:rPr lang="en-US" sz="2000" dirty="0" smtClean="0">
                <a:latin typeface="+mj-lt"/>
                <a:ea typeface="Verdana" panose="020B0604030504040204" pitchFamily="34" charset="0"/>
                <a:cs typeface="Verdana" panose="020B0604030504040204" pitchFamily="34" charset="0"/>
              </a:rPr>
              <a:t>	OAPI et Zimbabwe</a:t>
            </a:r>
          </a:p>
          <a:p>
            <a:pPr marL="346075" indent="0" eaLnBrk="1" hangingPunct="1">
              <a:buNone/>
              <a:defRPr/>
            </a:pPr>
            <a:endParaRPr lang="en-US" sz="2000" dirty="0" smtClean="0">
              <a:latin typeface="+mj-lt"/>
              <a:ea typeface="Verdana" panose="020B0604030504040204" pitchFamily="34" charset="0"/>
              <a:cs typeface="Verdana" panose="020B0604030504040204" pitchFamily="34" charset="0"/>
            </a:endParaRPr>
          </a:p>
          <a:p>
            <a:pPr marL="1198563" indent="-852488" defTabSz="146050" eaLnBrk="1" hangingPunct="1">
              <a:buNone/>
              <a:defRPr/>
            </a:pPr>
            <a:r>
              <a:rPr lang="en-US" sz="2000" dirty="0" smtClean="0">
                <a:solidFill>
                  <a:srgbClr val="0065B0"/>
                </a:solidFill>
                <a:latin typeface="+mj-lt"/>
                <a:ea typeface="Verdana" panose="020B0604030504040204" pitchFamily="34" charset="0"/>
                <a:cs typeface="Verdana" panose="020B0604030504040204" pitchFamily="34" charset="0"/>
              </a:rPr>
              <a:t>2015	</a:t>
            </a:r>
            <a:r>
              <a:rPr lang="en-US" sz="2000" dirty="0" err="1" smtClean="0">
                <a:latin typeface="+mj-lt"/>
                <a:ea typeface="Verdana" panose="020B0604030504040204" pitchFamily="34" charset="0"/>
                <a:cs typeface="Verdana" panose="020B0604030504040204" pitchFamily="34" charset="0"/>
              </a:rPr>
              <a:t>Cambodge</a:t>
            </a:r>
            <a:endParaRPr lang="en-US" sz="2000" dirty="0" smtClean="0">
              <a:latin typeface="+mj-lt"/>
              <a:ea typeface="Verdana" panose="020B0604030504040204" pitchFamily="34" charset="0"/>
              <a:cs typeface="Verdana" panose="020B0604030504040204" pitchFamily="34" charset="0"/>
            </a:endParaRPr>
          </a:p>
          <a:p>
            <a:pPr marL="1198563" indent="-852488" eaLnBrk="1" hangingPunct="1">
              <a:buAutoNum type="arabicPlain" startAt="2015"/>
              <a:defRPr/>
            </a:pPr>
            <a:endParaRPr lang="en-US" sz="2000" dirty="0" smtClean="0">
              <a:latin typeface="+mj-lt"/>
              <a:ea typeface="Verdana" panose="020B0604030504040204" pitchFamily="34" charset="0"/>
              <a:cs typeface="Verdana" panose="020B0604030504040204" pitchFamily="34" charset="0"/>
            </a:endParaRPr>
          </a:p>
          <a:p>
            <a:pPr marL="1198563" indent="-852488" eaLnBrk="1" hangingPunct="1">
              <a:buNone/>
              <a:defRPr/>
            </a:pPr>
            <a:r>
              <a:rPr lang="fr-CH" sz="2000" dirty="0" smtClean="0">
                <a:solidFill>
                  <a:srgbClr val="0070C0"/>
                </a:solidFill>
                <a:latin typeface="+mj-lt"/>
                <a:ea typeface="Verdana" panose="020B0604030504040204" pitchFamily="34" charset="0"/>
                <a:cs typeface="Verdana" panose="020B0604030504040204" pitchFamily="34" charset="0"/>
              </a:rPr>
              <a:t>2016</a:t>
            </a:r>
            <a:r>
              <a:rPr lang="fr-CH" sz="2000" dirty="0" smtClean="0">
                <a:latin typeface="+mj-lt"/>
                <a:ea typeface="Verdana" panose="020B0604030504040204" pitchFamily="34" charset="0"/>
                <a:cs typeface="Verdana" panose="020B0604030504040204" pitchFamily="34" charset="0"/>
              </a:rPr>
              <a:t>	</a:t>
            </a:r>
            <a:r>
              <a:rPr lang="fr-CH" sz="2000" dirty="0" err="1" smtClean="0">
                <a:latin typeface="+mj-lt"/>
                <a:ea typeface="Verdana" panose="020B0604030504040204" pitchFamily="34" charset="0"/>
                <a:cs typeface="Verdana" panose="020B0604030504040204" pitchFamily="34" charset="0"/>
              </a:rPr>
              <a:t>Rep</a:t>
            </a:r>
            <a:r>
              <a:rPr lang="fr-CH" sz="2000" dirty="0" smtClean="0">
                <a:latin typeface="+mj-lt"/>
                <a:ea typeface="Verdana" panose="020B0604030504040204" pitchFamily="34" charset="0"/>
                <a:cs typeface="Verdana" panose="020B0604030504040204" pitchFamily="34" charset="0"/>
              </a:rPr>
              <a:t>. Populaire </a:t>
            </a:r>
            <a:r>
              <a:rPr lang="fr-CH" sz="2000" dirty="0" err="1" smtClean="0">
                <a:latin typeface="+mj-lt"/>
                <a:ea typeface="Verdana" panose="020B0604030504040204" pitchFamily="34" charset="0"/>
                <a:cs typeface="Verdana" panose="020B0604030504040204" pitchFamily="34" charset="0"/>
              </a:rPr>
              <a:t>Dém</a:t>
            </a:r>
            <a:r>
              <a:rPr lang="fr-CH" sz="2000" dirty="0" smtClean="0">
                <a:latin typeface="+mj-lt"/>
                <a:ea typeface="Verdana" panose="020B0604030504040204" pitchFamily="34" charset="0"/>
                <a:cs typeface="Verdana" panose="020B0604030504040204" pitchFamily="34" charset="0"/>
              </a:rPr>
              <a:t>. Lao</a:t>
            </a:r>
            <a:endParaRPr lang="en-US" sz="2000" dirty="0" smtClean="0">
              <a:latin typeface="+mj-lt"/>
              <a:ea typeface="Verdana" panose="020B0604030504040204" pitchFamily="34" charset="0"/>
              <a:cs typeface="Verdana" panose="020B0604030504040204" pitchFamily="34" charset="0"/>
            </a:endParaRPr>
          </a:p>
          <a:p>
            <a:pPr marL="346075" indent="0" eaLnBrk="1" hangingPunct="1">
              <a:buNone/>
              <a:defRPr/>
            </a:pPr>
            <a:endParaRPr lang="en-US" sz="2000" dirty="0" smtClean="0">
              <a:latin typeface="+mj-lt"/>
            </a:endParaRPr>
          </a:p>
        </p:txBody>
      </p:sp>
    </p:spTree>
    <p:extLst>
      <p:ext uri="{BB962C8B-B14F-4D97-AF65-F5344CB8AC3E}">
        <p14:creationId xmlns:p14="http://schemas.microsoft.com/office/powerpoint/2010/main" val="2069296389"/>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9512" y="274638"/>
            <a:ext cx="8507288" cy="1143000"/>
          </a:xfrm>
        </p:spPr>
        <p:txBody>
          <a:bodyPr/>
          <a:lstStyle/>
          <a:p>
            <a:pPr marL="346075">
              <a:spcBef>
                <a:spcPct val="20000"/>
              </a:spcBef>
              <a:defRPr/>
            </a:pPr>
            <a:r>
              <a:rPr lang="fr-CH" altLang="en-US" dirty="0"/>
              <a:t>International Applications</a:t>
            </a:r>
            <a:endParaRPr lang="en-US" altLang="en-US" dirty="0"/>
          </a:p>
        </p:txBody>
      </p:sp>
      <p:pic>
        <p:nvPicPr>
          <p:cNvPr id="1026" name="Picture 2" descr="D:\Users\muls\AppData\Local\Microsoft\Windows\Temporary Internet Files\Content.Outlook\K339IB82\a-1-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6" r="-1" b="91805"/>
          <a:stretch/>
        </p:blipFill>
        <p:spPr bwMode="auto">
          <a:xfrm>
            <a:off x="18691" y="1616707"/>
            <a:ext cx="9070531" cy="34942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133</a:t>
            </a:fld>
            <a:endParaRPr lang="en-US" altLang="en-US"/>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90" t="5934" r="1550"/>
          <a:stretch/>
        </p:blipFill>
        <p:spPr>
          <a:xfrm>
            <a:off x="67792" y="2001328"/>
            <a:ext cx="9021430" cy="3408872"/>
          </a:xfrm>
          <a:prstGeom prst="rect">
            <a:avLst/>
          </a:prstGeom>
        </p:spPr>
      </p:pic>
    </p:spTree>
    <p:extLst>
      <p:ext uri="{BB962C8B-B14F-4D97-AF65-F5344CB8AC3E}">
        <p14:creationId xmlns:p14="http://schemas.microsoft.com/office/powerpoint/2010/main" val="3059308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7829040"/>
              </p:ext>
            </p:extLst>
          </p:nvPr>
        </p:nvGraphicFramePr>
        <p:xfrm>
          <a:off x="457200" y="548680"/>
          <a:ext cx="8229600" cy="5577483"/>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bwMode="auto">
          <a:xfrm rot="2469852">
            <a:off x="3160444" y="4653136"/>
            <a:ext cx="792088" cy="122413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55932374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56257074"/>
              </p:ext>
            </p:extLst>
          </p:nvPr>
        </p:nvGraphicFramePr>
        <p:xfrm>
          <a:off x="457200" y="548680"/>
          <a:ext cx="8229600" cy="55774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304853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717936596"/>
              </p:ext>
            </p:extLst>
          </p:nvPr>
        </p:nvGraphicFramePr>
        <p:xfrm>
          <a:off x="755576" y="836712"/>
          <a:ext cx="6984776" cy="4968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323533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extLst>
              <p:ext uri="{D42A27DB-BD31-4B8C-83A1-F6EECF244321}">
                <p14:modId xmlns:p14="http://schemas.microsoft.com/office/powerpoint/2010/main" val="864100558"/>
              </p:ext>
            </p:extLst>
          </p:nvPr>
        </p:nvGraphicFramePr>
        <p:xfrm>
          <a:off x="457200" y="1773238"/>
          <a:ext cx="8229600" cy="3518853"/>
        </p:xfrm>
        <a:graphic>
          <a:graphicData uri="http://schemas.openxmlformats.org/drawingml/2006/table">
            <a:tbl>
              <a:tblPr/>
              <a:tblGrid>
                <a:gridCol w="5087938"/>
                <a:gridCol w="3141662"/>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51,938 </a:t>
                      </a:r>
                      <a:r>
                        <a:rPr kumimoji="0" lang="en-US" sz="2000" b="1"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enregistrements</a:t>
                      </a:r>
                      <a:r>
                        <a:rPr kumimoji="0" lang="en-US" sz="2000" b="1"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1"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internationaux</a:t>
                      </a:r>
                      <a:endPar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Nombre</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moyen</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de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désignations</a:t>
                      </a:r>
                      <a:endPar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6,75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Nombre</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moyen</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de classes/</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demande</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internationale</a:t>
                      </a:r>
                      <a:endPar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2,49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Taxe</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moyenne</a:t>
                      </a:r>
                      <a:endPar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3,102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7425" name="Rectangle 30"/>
          <p:cNvSpPr>
            <a:spLocks noChangeArrowheads="1"/>
          </p:cNvSpPr>
          <p:nvPr/>
        </p:nvSpPr>
        <p:spPr bwMode="auto">
          <a:xfrm>
            <a:off x="2123728" y="632266"/>
            <a:ext cx="6397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defRPr lang="en-US" sz="3600" b="0" i="0" u="none" strike="noStrike" kern="1200" baseline="0" dirty="0">
                <a:solidFill>
                  <a:srgbClr val="00408C"/>
                </a:solidFill>
                <a:latin typeface="+mj-lt"/>
                <a:ea typeface="+mj-ea"/>
                <a:cs typeface="+mj-cs"/>
              </a:defRPr>
            </a:pPr>
            <a:r>
              <a:rPr lang="en-US" altLang="en-US" sz="3600" dirty="0" err="1">
                <a:solidFill>
                  <a:srgbClr val="00408C"/>
                </a:solidFill>
                <a:latin typeface="+mj-lt"/>
                <a:ea typeface="+mj-ea"/>
                <a:cs typeface="+mj-cs"/>
              </a:rPr>
              <a:t>Profil</a:t>
            </a:r>
            <a:r>
              <a:rPr lang="en-US" altLang="en-US" sz="3600" dirty="0">
                <a:solidFill>
                  <a:srgbClr val="00408C"/>
                </a:solidFill>
                <a:latin typeface="+mj-lt"/>
                <a:ea typeface="+mj-ea"/>
                <a:cs typeface="+mj-cs"/>
              </a:rPr>
              <a:t> </a:t>
            </a:r>
            <a:r>
              <a:rPr lang="en-US" altLang="en-US" sz="3600" dirty="0" err="1">
                <a:solidFill>
                  <a:srgbClr val="00408C"/>
                </a:solidFill>
                <a:latin typeface="+mj-lt"/>
                <a:ea typeface="+mj-ea"/>
                <a:cs typeface="+mj-cs"/>
              </a:rPr>
              <a:t>Général</a:t>
            </a:r>
            <a:r>
              <a:rPr lang="en-US" altLang="en-US" sz="3600" dirty="0">
                <a:solidFill>
                  <a:srgbClr val="00408C"/>
                </a:solidFill>
                <a:latin typeface="+mj-lt"/>
                <a:ea typeface="+mj-ea"/>
                <a:cs typeface="+mj-cs"/>
              </a:rPr>
              <a:t> 2015</a:t>
            </a:r>
          </a:p>
        </p:txBody>
      </p:sp>
    </p:spTree>
    <p:extLst>
      <p:ext uri="{BB962C8B-B14F-4D97-AF65-F5344CB8AC3E}">
        <p14:creationId xmlns:p14="http://schemas.microsoft.com/office/powerpoint/2010/main" val="314521787"/>
      </p:ext>
    </p:extLst>
  </p:cSld>
  <p:clrMapOvr>
    <a:masterClrMapping/>
  </p:clrMapOvr>
  <p:transition spd="slow">
    <p:cover dir="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468313" y="188913"/>
            <a:ext cx="8064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ko-KR" sz="3600" dirty="0" err="1" smtClean="0">
                <a:solidFill>
                  <a:srgbClr val="00408C"/>
                </a:solidFill>
                <a:latin typeface="+mj-lt"/>
                <a:ea typeface="+mj-ea"/>
                <a:cs typeface="+mj-cs"/>
              </a:rPr>
              <a:t>Système</a:t>
            </a:r>
            <a:r>
              <a:rPr lang="en-US" altLang="ko-KR" sz="3600" dirty="0" smtClean="0">
                <a:solidFill>
                  <a:srgbClr val="00408C"/>
                </a:solidFill>
                <a:latin typeface="+mj-lt"/>
                <a:ea typeface="+mj-ea"/>
                <a:cs typeface="+mj-cs"/>
              </a:rPr>
              <a:t> </a:t>
            </a:r>
            <a:r>
              <a:rPr lang="en-US" altLang="ko-KR" sz="3600" dirty="0">
                <a:solidFill>
                  <a:srgbClr val="00408C"/>
                </a:solidFill>
                <a:latin typeface="+mj-lt"/>
                <a:ea typeface="+mj-ea"/>
                <a:cs typeface="+mj-cs"/>
              </a:rPr>
              <a:t>de Madrid: </a:t>
            </a:r>
            <a:r>
              <a:rPr lang="en-US" altLang="ko-KR" sz="3600" dirty="0" err="1">
                <a:solidFill>
                  <a:srgbClr val="00408C"/>
                </a:solidFill>
                <a:latin typeface="+mj-lt"/>
                <a:ea typeface="+mj-ea"/>
                <a:cs typeface="+mj-cs"/>
              </a:rPr>
              <a:t>Titulaires</a:t>
            </a:r>
            <a:r>
              <a:rPr lang="en-US" altLang="ko-KR" sz="3600" dirty="0">
                <a:solidFill>
                  <a:srgbClr val="00408C"/>
                </a:solidFill>
                <a:latin typeface="+mj-lt"/>
                <a:ea typeface="+mj-ea"/>
                <a:cs typeface="+mj-cs"/>
              </a:rPr>
              <a:t> (2015)</a:t>
            </a:r>
          </a:p>
        </p:txBody>
      </p:sp>
      <p:graphicFrame>
        <p:nvGraphicFramePr>
          <p:cNvPr id="13315" name="Object 4"/>
          <p:cNvGraphicFramePr>
            <a:graphicFrameLocks noChangeAspect="1"/>
          </p:cNvGraphicFramePr>
          <p:nvPr>
            <p:extLst>
              <p:ext uri="{D42A27DB-BD31-4B8C-83A1-F6EECF244321}">
                <p14:modId xmlns:p14="http://schemas.microsoft.com/office/powerpoint/2010/main" val="2857800735"/>
              </p:ext>
            </p:extLst>
          </p:nvPr>
        </p:nvGraphicFramePr>
        <p:xfrm>
          <a:off x="649288" y="990600"/>
          <a:ext cx="7732712" cy="4953000"/>
        </p:xfrm>
        <a:graphic>
          <a:graphicData uri="http://schemas.openxmlformats.org/presentationml/2006/ole">
            <mc:AlternateContent xmlns:mc="http://schemas.openxmlformats.org/markup-compatibility/2006">
              <mc:Choice xmlns:v="urn:schemas-microsoft-com:vml" Requires="v">
                <p:oleObj spid="_x0000_s3075" name="Slide" r:id="rId5" imgW="2744701" imgH="1900586" progId="PowerPoint.Slide.8">
                  <p:embed/>
                </p:oleObj>
              </mc:Choice>
              <mc:Fallback>
                <p:oleObj name="Slide" r:id="rId5" imgW="2744701" imgH="1900586" progId="PowerPoint.Slide.8">
                  <p:embed/>
                  <p:pic>
                    <p:nvPicPr>
                      <p:cNvPr id="0" name=""/>
                      <p:cNvPicPr>
                        <a:picLocks noChangeAspect="1" noChangeArrowheads="1"/>
                      </p:cNvPicPr>
                      <p:nvPr/>
                    </p:nvPicPr>
                    <p:blipFill>
                      <a:blip r:embed="rId6"/>
                      <a:srcRect/>
                      <a:stretch>
                        <a:fillRect/>
                      </a:stretch>
                    </p:blipFill>
                    <p:spPr bwMode="auto">
                      <a:xfrm>
                        <a:off x="649288" y="990600"/>
                        <a:ext cx="7732712" cy="4953000"/>
                      </a:xfrm>
                      <a:prstGeom prst="rect">
                        <a:avLst/>
                      </a:prstGeom>
                      <a:solidFill>
                        <a:srgbClr val="FFFFFF"/>
                      </a:solidFill>
                      <a:ln>
                        <a:noFill/>
                      </a:ln>
                      <a:extLst/>
                    </p:spPr>
                  </p:pic>
                </p:oleObj>
              </mc:Fallback>
            </mc:AlternateContent>
          </a:graphicData>
        </a:graphic>
      </p:graphicFrame>
    </p:spTree>
    <p:extLst>
      <p:ext uri="{BB962C8B-B14F-4D97-AF65-F5344CB8AC3E}">
        <p14:creationId xmlns:p14="http://schemas.microsoft.com/office/powerpoint/2010/main" val="38405932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9606843"/>
              </p:ext>
            </p:extLst>
          </p:nvPr>
        </p:nvGraphicFramePr>
        <p:xfrm>
          <a:off x="152400" y="1066800"/>
          <a:ext cx="8839200" cy="573024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4419600"/>
                <a:gridCol w="4419600"/>
              </a:tblGrid>
              <a:tr h="2978180">
                <a:tc>
                  <a:txBody>
                    <a:bodyPr/>
                    <a:lstStyle/>
                    <a:p>
                      <a:pPr>
                        <a:spcBef>
                          <a:spcPts val="0"/>
                        </a:spcBef>
                        <a:spcAft>
                          <a:spcPts val="0"/>
                        </a:spcAft>
                      </a:pPr>
                      <a:r>
                        <a:rPr lang="fr-CH" sz="1600" cap="all" baseline="0" noProof="0" dirty="0" smtClean="0">
                          <a:solidFill>
                            <a:srgbClr val="990134"/>
                          </a:solidFill>
                        </a:rPr>
                        <a:t>recherche</a:t>
                      </a:r>
                    </a:p>
                    <a:p>
                      <a:pPr>
                        <a:spcBef>
                          <a:spcPts val="0"/>
                        </a:spcBef>
                        <a:spcAft>
                          <a:spcPts val="0"/>
                        </a:spcAft>
                      </a:pPr>
                      <a:endParaRPr lang="fr-CH" sz="1000" noProof="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300" b="0" noProof="0" dirty="0" smtClean="0">
                          <a:hlinkClick r:id="rId2"/>
                        </a:rPr>
                        <a:t>ROMARIN</a:t>
                      </a:r>
                      <a:r>
                        <a:rPr lang="fr-CH" sz="1300" b="0" noProof="0" dirty="0" smtClean="0">
                          <a:solidFill>
                            <a:schemeClr val="tx1"/>
                          </a:solidFill>
                        </a:rPr>
                        <a:t> – </a:t>
                      </a:r>
                      <a:r>
                        <a:rPr lang="fr-CH" sz="1300" b="0" kern="1200" noProof="0" dirty="0" smtClean="0">
                          <a:solidFill>
                            <a:schemeClr val="tx1"/>
                          </a:solidFill>
                          <a:effectLst/>
                          <a:latin typeface="+mn-lt"/>
                          <a:ea typeface="+mn-ea"/>
                          <a:cs typeface="+mn-cs"/>
                        </a:rPr>
                        <a:t>base</a:t>
                      </a:r>
                      <a:r>
                        <a:rPr lang="fr-CH" sz="1300" b="0" kern="1200" baseline="0" noProof="0" dirty="0" smtClean="0">
                          <a:solidFill>
                            <a:schemeClr val="tx1"/>
                          </a:solidFill>
                          <a:effectLst/>
                          <a:latin typeface="+mn-lt"/>
                          <a:ea typeface="+mn-ea"/>
                          <a:cs typeface="+mn-cs"/>
                        </a:rPr>
                        <a:t> de données sur les enregistrements internationaux</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noProof="0" dirty="0" smtClean="0">
                        <a:solidFill>
                          <a:schemeClr val="tx1"/>
                        </a:solidFill>
                      </a:endParaRPr>
                    </a:p>
                    <a:p>
                      <a:pPr>
                        <a:spcBef>
                          <a:spcPts val="0"/>
                        </a:spcBef>
                        <a:spcAft>
                          <a:spcPts val="0"/>
                        </a:spcAft>
                      </a:pPr>
                      <a:r>
                        <a:rPr lang="fr-CH" sz="1300" b="0" kern="1200" noProof="0" dirty="0" smtClean="0">
                          <a:solidFill>
                            <a:schemeClr val="tx1"/>
                          </a:solidFill>
                          <a:effectLst/>
                          <a:latin typeface="+mn-lt"/>
                          <a:ea typeface="+mn-ea"/>
                          <a:cs typeface="+mn-cs"/>
                          <a:hlinkClick r:id="rId3"/>
                        </a:rPr>
                        <a:t>Procédures devant les membres</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noProof="0" dirty="0" smtClean="0">
                        <a:solidFill>
                          <a:schemeClr val="tx1"/>
                        </a:solidFill>
                      </a:endParaRPr>
                    </a:p>
                    <a:p>
                      <a:pPr>
                        <a:spcBef>
                          <a:spcPts val="0"/>
                        </a:spcBef>
                        <a:spcAft>
                          <a:spcPts val="0"/>
                        </a:spcAft>
                      </a:pPr>
                      <a:r>
                        <a:rPr lang="fr-CH" sz="1300" b="0" kern="1200" noProof="0" dirty="0" smtClean="0">
                          <a:solidFill>
                            <a:schemeClr val="tx1"/>
                          </a:solidFill>
                          <a:effectLst/>
                          <a:latin typeface="+mn-lt"/>
                          <a:ea typeface="+mn-ea"/>
                          <a:cs typeface="+mn-cs"/>
                          <a:hlinkClick r:id="rId4"/>
                        </a:rPr>
                        <a:t>Base</a:t>
                      </a:r>
                      <a:r>
                        <a:rPr lang="fr-CH" sz="1300" b="0" kern="1200" baseline="0" noProof="0" dirty="0" smtClean="0">
                          <a:solidFill>
                            <a:schemeClr val="tx1"/>
                          </a:solidFill>
                          <a:effectLst/>
                          <a:latin typeface="+mn-lt"/>
                          <a:ea typeface="+mn-ea"/>
                          <a:cs typeface="+mn-cs"/>
                          <a:hlinkClick r:id="rId4"/>
                        </a:rPr>
                        <a:t> de données mondiales sur les marques</a:t>
                      </a:r>
                      <a:r>
                        <a:rPr lang="fr-CH" sz="1300" b="0" kern="1200" baseline="0" noProof="0" dirty="0" smtClean="0">
                          <a:solidFill>
                            <a:schemeClr val="tx1"/>
                          </a:solidFill>
                          <a:effectLst/>
                          <a:latin typeface="+mn-lt"/>
                          <a:ea typeface="+mn-ea"/>
                          <a:cs typeface="+mn-cs"/>
                        </a:rPr>
                        <a:t> – effectuer des recherches sur les marques sur la base d’un texte ou d’une image à partir de sources nationales ou internationales, incluant les marques, appellations d’origine et emblèmes officiels</a:t>
                      </a:r>
                    </a:p>
                    <a:p>
                      <a:pPr>
                        <a:spcBef>
                          <a:spcPts val="0"/>
                        </a:spcBef>
                        <a:spcAft>
                          <a:spcPts val="0"/>
                        </a:spcAft>
                      </a:pPr>
                      <a:endParaRPr lang="fr-CH" sz="1300" b="0" kern="1200" baseline="0" noProof="0" dirty="0" smtClean="0">
                        <a:solidFill>
                          <a:schemeClr val="tx1"/>
                        </a:solidFill>
                        <a:effectLst/>
                        <a:latin typeface="+mn-lt"/>
                        <a:ea typeface="+mn-ea"/>
                        <a:cs typeface="+mn-cs"/>
                      </a:endParaRPr>
                    </a:p>
                    <a:p>
                      <a:pPr>
                        <a:spcBef>
                          <a:spcPts val="0"/>
                        </a:spcBef>
                        <a:spcAft>
                          <a:spcPts val="0"/>
                        </a:spcAft>
                      </a:pPr>
                      <a:r>
                        <a:rPr lang="fr-FR" sz="1300" b="0" kern="1200" noProof="0" dirty="0" smtClean="0">
                          <a:solidFill>
                            <a:schemeClr val="tx1"/>
                          </a:solidFill>
                          <a:effectLst/>
                          <a:latin typeface="+mn-lt"/>
                          <a:ea typeface="+mn-ea"/>
                          <a:cs typeface="+mn-cs"/>
                          <a:hlinkClick r:id="rId5"/>
                        </a:rPr>
                        <a:t>Madrid Monitor (Beta)</a:t>
                      </a:r>
                      <a:r>
                        <a:rPr lang="fr-FR" sz="1300" b="0" kern="1200" noProof="0" dirty="0" smtClean="0">
                          <a:solidFill>
                            <a:schemeClr val="tx1"/>
                          </a:solidFill>
                          <a:effectLst/>
                          <a:latin typeface="+mn-lt"/>
                          <a:ea typeface="+mn-ea"/>
                          <a:cs typeface="+mn-cs"/>
                        </a:rPr>
                        <a:t> </a:t>
                      </a:r>
                      <a:r>
                        <a:rPr lang="fr-CH" sz="1300" b="0" kern="1200" baseline="0" noProof="0" dirty="0" smtClean="0">
                          <a:solidFill>
                            <a:schemeClr val="tx1"/>
                          </a:solidFill>
                          <a:effectLst/>
                          <a:latin typeface="+mn-lt"/>
                          <a:ea typeface="+mn-ea"/>
                          <a:cs typeface="+mn-cs"/>
                        </a:rPr>
                        <a:t>– </a:t>
                      </a:r>
                      <a:r>
                        <a:rPr lang="fr-FR" sz="1300" b="0" kern="1200" noProof="0" dirty="0" smtClean="0">
                          <a:solidFill>
                            <a:schemeClr val="tx1"/>
                          </a:solidFill>
                          <a:effectLst/>
                          <a:latin typeface="+mn-lt"/>
                          <a:ea typeface="+mn-ea"/>
                          <a:cs typeface="+mn-cs"/>
                        </a:rPr>
                        <a:t>recherche et</a:t>
                      </a:r>
                      <a:r>
                        <a:rPr lang="fr-FR" sz="1300" b="0" kern="1200" baseline="0" noProof="0" dirty="0" smtClean="0">
                          <a:solidFill>
                            <a:schemeClr val="tx1"/>
                          </a:solidFill>
                          <a:effectLst/>
                          <a:latin typeface="+mn-lt"/>
                          <a:ea typeface="+mn-ea"/>
                          <a:cs typeface="+mn-cs"/>
                        </a:rPr>
                        <a:t> information sur les enregistrements internationaux en temps réel</a:t>
                      </a:r>
                      <a:endParaRPr lang="fr-FR" sz="1300" b="0" kern="1200" noProof="0" dirty="0" smtClean="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0"/>
                        </a:spcBef>
                        <a:spcAft>
                          <a:spcPts val="0"/>
                        </a:spcAft>
                      </a:pPr>
                      <a:r>
                        <a:rPr lang="fr-CH" sz="1600" cap="all" baseline="0" noProof="0" dirty="0" smtClean="0">
                          <a:solidFill>
                            <a:srgbClr val="990134"/>
                          </a:solidFill>
                        </a:rPr>
                        <a:t>dépôt</a:t>
                      </a:r>
                    </a:p>
                    <a:p>
                      <a:pPr>
                        <a:spcBef>
                          <a:spcPts val="0"/>
                        </a:spcBef>
                        <a:spcAft>
                          <a:spcPts val="0"/>
                        </a:spcAft>
                      </a:pPr>
                      <a:endParaRPr lang="fr-CH" sz="1000" noProof="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300" b="0" kern="1200" noProof="0" dirty="0" smtClean="0">
                          <a:solidFill>
                            <a:schemeClr val="tx1"/>
                          </a:solidFill>
                          <a:effectLst/>
                          <a:latin typeface="+mn-lt"/>
                          <a:ea typeface="+mn-ea"/>
                          <a:cs typeface="+mn-cs"/>
                          <a:hlinkClick r:id="rId6"/>
                        </a:rPr>
                        <a:t>Formulaires sur papier et électroniques</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noProof="0" dirty="0" smtClean="0">
                        <a:solidFill>
                          <a:schemeClr val="tx1"/>
                        </a:solidFill>
                      </a:endParaRPr>
                    </a:p>
                    <a:p>
                      <a:pPr>
                        <a:spcBef>
                          <a:spcPts val="0"/>
                        </a:spcBef>
                        <a:spcAft>
                          <a:spcPts val="0"/>
                        </a:spcAft>
                      </a:pPr>
                      <a:r>
                        <a:rPr lang="fr-CH" sz="1300" b="0" kern="1200" noProof="0" dirty="0" smtClean="0">
                          <a:solidFill>
                            <a:schemeClr val="tx1"/>
                          </a:solidFill>
                          <a:effectLst/>
                          <a:latin typeface="+mn-lt"/>
                          <a:ea typeface="+mn-ea"/>
                          <a:cs typeface="+mn-cs"/>
                          <a:hlinkClick r:id="rId7"/>
                        </a:rPr>
                        <a:t>Gestionnaire</a:t>
                      </a:r>
                      <a:r>
                        <a:rPr lang="fr-CH" sz="1300" b="0" kern="1200" baseline="0" noProof="0" dirty="0" smtClean="0">
                          <a:solidFill>
                            <a:schemeClr val="tx1"/>
                          </a:solidFill>
                          <a:effectLst/>
                          <a:latin typeface="+mn-lt"/>
                          <a:ea typeface="+mn-ea"/>
                          <a:cs typeface="+mn-cs"/>
                          <a:hlinkClick r:id="rId7"/>
                        </a:rPr>
                        <a:t> des produits et services de M</a:t>
                      </a:r>
                      <a:r>
                        <a:rPr lang="fr-CH" sz="1300" b="0" kern="1200" noProof="0" dirty="0" smtClean="0">
                          <a:solidFill>
                            <a:schemeClr val="tx1"/>
                          </a:solidFill>
                          <a:effectLst/>
                          <a:latin typeface="+mn-lt"/>
                          <a:ea typeface="+mn-ea"/>
                          <a:cs typeface="+mn-cs"/>
                          <a:hlinkClick r:id="rId7"/>
                        </a:rPr>
                        <a:t>adrid</a:t>
                      </a:r>
                      <a:r>
                        <a:rPr lang="fr-CH" sz="1300" b="0" kern="1200" baseline="0" noProof="0" dirty="0" smtClean="0">
                          <a:solidFill>
                            <a:schemeClr val="tx1"/>
                          </a:solidFill>
                          <a:effectLst/>
                          <a:latin typeface="+mn-lt"/>
                          <a:ea typeface="+mn-ea"/>
                          <a:cs typeface="+mn-cs"/>
                        </a:rPr>
                        <a:t> – désignations c</a:t>
                      </a:r>
                      <a:r>
                        <a:rPr lang="fr-CH" sz="1300" b="0" kern="1200" noProof="0" dirty="0" smtClean="0">
                          <a:solidFill>
                            <a:schemeClr val="tx1"/>
                          </a:solidFill>
                          <a:effectLst/>
                          <a:latin typeface="+mn-lt"/>
                          <a:ea typeface="+mn-ea"/>
                          <a:cs typeface="+mn-cs"/>
                        </a:rPr>
                        <a:t>orrectes des produits et services et traduction </a:t>
                      </a:r>
                    </a:p>
                    <a:p>
                      <a:pPr>
                        <a:spcBef>
                          <a:spcPts val="0"/>
                        </a:spcBef>
                        <a:spcAft>
                          <a:spcPts val="0"/>
                        </a:spcAft>
                      </a:pPr>
                      <a:endParaRPr lang="fr-CH" sz="1300" b="0" kern="1200" noProof="0" dirty="0" smtClean="0">
                        <a:solidFill>
                          <a:schemeClr val="tx1"/>
                        </a:solidFill>
                        <a:effectLst/>
                        <a:latin typeface="+mn-lt"/>
                        <a:ea typeface="+mn-ea"/>
                        <a:cs typeface="+mn-cs"/>
                      </a:endParaRPr>
                    </a:p>
                    <a:p>
                      <a:pPr>
                        <a:spcBef>
                          <a:spcPts val="0"/>
                        </a:spcBef>
                        <a:spcAft>
                          <a:spcPts val="0"/>
                        </a:spcAft>
                      </a:pPr>
                      <a:r>
                        <a:rPr lang="fr-CH" sz="1300" b="0" kern="1200" noProof="0" dirty="0" smtClean="0">
                          <a:solidFill>
                            <a:schemeClr val="tx1"/>
                          </a:solidFill>
                          <a:effectLst/>
                          <a:latin typeface="+mn-lt"/>
                          <a:ea typeface="+mn-ea"/>
                          <a:cs typeface="+mn-cs"/>
                          <a:hlinkClick r:id="rId8"/>
                        </a:rPr>
                        <a:t>Simulateur</a:t>
                      </a:r>
                      <a:r>
                        <a:rPr lang="fr-CH" sz="1300" b="0" kern="1200" baseline="0" noProof="0" dirty="0" smtClean="0">
                          <a:solidFill>
                            <a:schemeClr val="tx1"/>
                          </a:solidFill>
                          <a:effectLst/>
                          <a:latin typeface="+mn-lt"/>
                          <a:ea typeface="+mn-ea"/>
                          <a:cs typeface="+mn-cs"/>
                          <a:hlinkClick r:id="rId8"/>
                        </a:rPr>
                        <a:t> de demande d’enregistrement i</a:t>
                      </a:r>
                      <a:r>
                        <a:rPr lang="fr-CH" sz="1300" b="0" kern="1200" noProof="0" dirty="0" smtClean="0">
                          <a:solidFill>
                            <a:schemeClr val="tx1"/>
                          </a:solidFill>
                          <a:effectLst/>
                          <a:latin typeface="+mn-lt"/>
                          <a:ea typeface="+mn-ea"/>
                          <a:cs typeface="+mn-cs"/>
                          <a:hlinkClick r:id="rId8"/>
                        </a:rPr>
                        <a:t>nternational </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b="0" kern="1200" noProof="0" dirty="0" smtClean="0">
                        <a:solidFill>
                          <a:schemeClr val="tx1"/>
                        </a:solidFill>
                        <a:effectLst/>
                        <a:latin typeface="+mn-lt"/>
                        <a:ea typeface="+mn-ea"/>
                        <a:cs typeface="+mn-cs"/>
                      </a:endParaRPr>
                    </a:p>
                    <a:p>
                      <a:pPr>
                        <a:spcBef>
                          <a:spcPts val="0"/>
                        </a:spcBef>
                        <a:spcAft>
                          <a:spcPts val="0"/>
                        </a:spcAft>
                      </a:pPr>
                      <a:r>
                        <a:rPr lang="fr-CH" sz="1300" b="0" kern="1200" noProof="0" dirty="0" smtClean="0">
                          <a:solidFill>
                            <a:schemeClr val="tx1"/>
                          </a:solidFill>
                          <a:effectLst/>
                          <a:latin typeface="+mn-lt"/>
                          <a:ea typeface="+mn-ea"/>
                          <a:cs typeface="+mn-cs"/>
                          <a:hlinkClick r:id="rId9"/>
                        </a:rPr>
                        <a:t>Calculateur de taxes</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b="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300" b="0" kern="1200" noProof="0" dirty="0" smtClean="0">
                          <a:solidFill>
                            <a:schemeClr val="tx1"/>
                          </a:solidFill>
                          <a:effectLst/>
                          <a:latin typeface="+mn-lt"/>
                          <a:ea typeface="+mn-ea"/>
                          <a:cs typeface="+mn-cs"/>
                          <a:hlinkClick r:id="rId10"/>
                        </a:rPr>
                        <a:t>Paiement en ligne</a:t>
                      </a:r>
                      <a:r>
                        <a:rPr lang="fr-CH" sz="1300" b="0" kern="1200" noProof="0" dirty="0" smtClean="0">
                          <a:solidFill>
                            <a:schemeClr val="tx1"/>
                          </a:solidFill>
                          <a:effectLst/>
                          <a:latin typeface="+mn-lt"/>
                          <a:ea typeface="+mn-ea"/>
                          <a:cs typeface="+mn-cs"/>
                        </a:rPr>
                        <a:t> – système de paiement</a:t>
                      </a:r>
                      <a:r>
                        <a:rPr lang="fr-CH" sz="1300" b="0" kern="1200" baseline="0" noProof="0" dirty="0" smtClean="0">
                          <a:solidFill>
                            <a:schemeClr val="tx1"/>
                          </a:solidFill>
                          <a:effectLst/>
                          <a:latin typeface="+mn-lt"/>
                          <a:ea typeface="+mn-ea"/>
                          <a:cs typeface="+mn-cs"/>
                        </a:rPr>
                        <a:t> en ligne par carte de crédit ou par l’intermédiaire d’un </a:t>
                      </a:r>
                      <a:r>
                        <a:rPr lang="fr-CH" sz="1300" b="0" kern="1200" noProof="0" dirty="0" smtClean="0">
                          <a:solidFill>
                            <a:schemeClr val="tx1"/>
                          </a:solidFill>
                          <a:effectLst/>
                          <a:latin typeface="+mn-lt"/>
                          <a:ea typeface="+mn-ea"/>
                          <a:cs typeface="+mn-cs"/>
                          <a:hlinkClick r:id="rId11"/>
                        </a:rPr>
                        <a:t>compte courant auprès de l’OMPI</a:t>
                      </a:r>
                      <a:endParaRPr lang="fr-CH" sz="1300" b="0" kern="1200" noProof="0" dirty="0" smtClean="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867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600" b="1" cap="all" baseline="0" noProof="0" dirty="0" smtClean="0">
                          <a:solidFill>
                            <a:srgbClr val="990134"/>
                          </a:solidFill>
                        </a:rPr>
                        <a:t>suivi</a:t>
                      </a:r>
                    </a:p>
                    <a:p>
                      <a:pPr>
                        <a:spcBef>
                          <a:spcPts val="0"/>
                        </a:spcBef>
                        <a:spcAft>
                          <a:spcPts val="0"/>
                        </a:spcAft>
                      </a:pPr>
                      <a:endParaRPr lang="fr-CH" sz="1000" noProof="0" dirty="0" smtClean="0"/>
                    </a:p>
                    <a:p>
                      <a:pPr>
                        <a:spcBef>
                          <a:spcPts val="0"/>
                        </a:spcBef>
                        <a:spcAft>
                          <a:spcPts val="0"/>
                        </a:spcAft>
                      </a:pPr>
                      <a:r>
                        <a:rPr lang="fr-CH" sz="1300" noProof="0" dirty="0" smtClean="0">
                          <a:hlinkClick r:id="rId12"/>
                        </a:rPr>
                        <a:t>Madrid Suivi en temps réel</a:t>
                      </a:r>
                      <a:r>
                        <a:rPr lang="fr-CH" sz="1300" noProof="0" dirty="0" smtClean="0"/>
                        <a:t> </a:t>
                      </a:r>
                      <a:r>
                        <a:rPr lang="fr-CH" sz="1300" kern="1200" noProof="0" dirty="0" smtClean="0">
                          <a:solidFill>
                            <a:schemeClr val="dk1"/>
                          </a:solidFill>
                          <a:effectLst/>
                          <a:latin typeface="+mn-lt"/>
                          <a:ea typeface="+mn-ea"/>
                          <a:cs typeface="+mn-cs"/>
                        </a:rPr>
                        <a:t>des</a:t>
                      </a:r>
                      <a:r>
                        <a:rPr lang="fr-CH" sz="1300" kern="1200" baseline="0" noProof="0" dirty="0" smtClean="0">
                          <a:solidFill>
                            <a:schemeClr val="dk1"/>
                          </a:solidFill>
                          <a:effectLst/>
                          <a:latin typeface="+mn-lt"/>
                          <a:ea typeface="+mn-ea"/>
                          <a:cs typeface="+mn-cs"/>
                        </a:rPr>
                        <a:t> demandes </a:t>
                      </a:r>
                      <a:r>
                        <a:rPr lang="fr-CH" sz="1300" kern="1200" noProof="0" dirty="0" smtClean="0">
                          <a:solidFill>
                            <a:schemeClr val="dk1"/>
                          </a:solidFill>
                          <a:effectLst/>
                          <a:latin typeface="+mn-lt"/>
                          <a:ea typeface="+mn-ea"/>
                          <a:cs typeface="+mn-cs"/>
                        </a:rPr>
                        <a:t>internationales et de l’état d’avancement des demandes </a:t>
                      </a:r>
                      <a:r>
                        <a:rPr lang="fr-CH" sz="1300" kern="1200" baseline="0" noProof="0" dirty="0" smtClean="0">
                          <a:solidFill>
                            <a:schemeClr val="dk1"/>
                          </a:solidFill>
                          <a:effectLst/>
                          <a:latin typeface="+mn-lt"/>
                          <a:ea typeface="+mn-ea"/>
                          <a:cs typeface="+mn-cs"/>
                        </a:rPr>
                        <a:t>traitées par l’OMPI</a:t>
                      </a:r>
                    </a:p>
                    <a:p>
                      <a:pPr>
                        <a:spcBef>
                          <a:spcPts val="0"/>
                        </a:spcBef>
                        <a:spcAft>
                          <a:spcPts val="0"/>
                        </a:spcAft>
                      </a:pPr>
                      <a:endParaRPr lang="fr-CH" sz="1300" noProof="0" dirty="0" smtClean="0"/>
                    </a:p>
                    <a:p>
                      <a:pPr>
                        <a:spcBef>
                          <a:spcPts val="0"/>
                        </a:spcBef>
                        <a:spcAft>
                          <a:spcPts val="0"/>
                        </a:spcAft>
                      </a:pPr>
                      <a:r>
                        <a:rPr lang="fr-CH" sz="1300" noProof="0" dirty="0" smtClean="0">
                          <a:hlinkClick r:id="rId13"/>
                        </a:rPr>
                        <a:t>Madrid </a:t>
                      </a:r>
                      <a:r>
                        <a:rPr lang="fr-CH" sz="1300" noProof="0" dirty="0" err="1" smtClean="0">
                          <a:hlinkClick r:id="rId13"/>
                        </a:rPr>
                        <a:t>Electronic</a:t>
                      </a:r>
                      <a:r>
                        <a:rPr lang="fr-CH" sz="1300" noProof="0" dirty="0" smtClean="0">
                          <a:hlinkClick r:id="rId13"/>
                        </a:rPr>
                        <a:t> </a:t>
                      </a:r>
                      <a:r>
                        <a:rPr lang="fr-CH" sz="1300" noProof="0" dirty="0" err="1" smtClean="0">
                          <a:hlinkClick r:id="rId13"/>
                        </a:rPr>
                        <a:t>Alert</a:t>
                      </a:r>
                      <a:r>
                        <a:rPr lang="fr-CH" sz="1300" noProof="0" dirty="0" smtClean="0"/>
                        <a:t> </a:t>
                      </a:r>
                      <a:r>
                        <a:rPr lang="fr-CH" sz="1300" b="0" kern="1200" baseline="0" noProof="0" dirty="0" smtClean="0">
                          <a:solidFill>
                            <a:schemeClr val="tx1"/>
                          </a:solidFill>
                          <a:effectLst/>
                          <a:latin typeface="+mn-lt"/>
                          <a:ea typeface="+mn-ea"/>
                          <a:cs typeface="+mn-cs"/>
                        </a:rPr>
                        <a:t>– </a:t>
                      </a:r>
                      <a:r>
                        <a:rPr lang="fr-CH" sz="1300" kern="1200" noProof="0" dirty="0" smtClean="0">
                          <a:solidFill>
                            <a:schemeClr val="dk1"/>
                          </a:solidFill>
                          <a:effectLst/>
                          <a:latin typeface="+mn-lt"/>
                          <a:ea typeface="+mn-ea"/>
                          <a:cs typeface="+mn-cs"/>
                        </a:rPr>
                        <a:t>suivre</a:t>
                      </a:r>
                      <a:r>
                        <a:rPr lang="fr-CH" sz="1300" kern="1200" baseline="0" noProof="0" dirty="0" smtClean="0">
                          <a:solidFill>
                            <a:schemeClr val="dk1"/>
                          </a:solidFill>
                          <a:effectLst/>
                          <a:latin typeface="+mn-lt"/>
                          <a:ea typeface="+mn-ea"/>
                          <a:cs typeface="+mn-cs"/>
                        </a:rPr>
                        <a:t> les modifications apportées aux enregistrements inte</a:t>
                      </a:r>
                      <a:r>
                        <a:rPr lang="fr-CH" sz="1300" kern="1200" noProof="0" dirty="0" smtClean="0">
                          <a:solidFill>
                            <a:schemeClr val="dk1"/>
                          </a:solidFill>
                          <a:effectLst/>
                          <a:latin typeface="+mn-lt"/>
                          <a:ea typeface="+mn-ea"/>
                          <a:cs typeface="+mn-cs"/>
                        </a:rPr>
                        <a:t>rnationaux (outil tiers)</a:t>
                      </a:r>
                    </a:p>
                    <a:p>
                      <a:pPr>
                        <a:spcBef>
                          <a:spcPts val="0"/>
                        </a:spcBef>
                        <a:spcAft>
                          <a:spcPts val="0"/>
                        </a:spcAft>
                      </a:pPr>
                      <a:endParaRPr lang="fr-CH" sz="1300" kern="1200" noProof="0" dirty="0" smtClean="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300" b="0" kern="1200" noProof="0" dirty="0" smtClean="0">
                          <a:solidFill>
                            <a:schemeClr val="tx1"/>
                          </a:solidFill>
                          <a:effectLst/>
                          <a:latin typeface="+mn-lt"/>
                          <a:ea typeface="+mn-ea"/>
                          <a:cs typeface="+mn-cs"/>
                          <a:hlinkClick r:id="rId5"/>
                        </a:rPr>
                        <a:t>Madrid Monitor (Beta)</a:t>
                      </a:r>
                      <a:r>
                        <a:rPr lang="fr-FR" sz="1300" b="0" u="none" kern="1200" noProof="0" dirty="0" smtClean="0">
                          <a:solidFill>
                            <a:schemeClr val="tx1"/>
                          </a:solidFill>
                          <a:effectLst/>
                          <a:latin typeface="+mn-lt"/>
                          <a:ea typeface="+mn-ea"/>
                          <a:cs typeface="+mn-cs"/>
                        </a:rPr>
                        <a:t> </a:t>
                      </a:r>
                      <a:r>
                        <a:rPr lang="fr-CH" sz="1300" b="0" kern="1200" baseline="0" noProof="0" dirty="0" smtClean="0">
                          <a:solidFill>
                            <a:schemeClr val="tx1"/>
                          </a:solidFill>
                          <a:effectLst/>
                          <a:latin typeface="+mn-lt"/>
                          <a:ea typeface="+mn-ea"/>
                          <a:cs typeface="+mn-cs"/>
                        </a:rPr>
                        <a:t>– </a:t>
                      </a:r>
                      <a:r>
                        <a:rPr lang="fr-FR" sz="1300" b="0" kern="1200" noProof="0" dirty="0" smtClean="0">
                          <a:solidFill>
                            <a:schemeClr val="tx1"/>
                          </a:solidFill>
                          <a:effectLst/>
                          <a:latin typeface="+mn-lt"/>
                          <a:ea typeface="+mn-ea"/>
                          <a:cs typeface="+mn-cs"/>
                        </a:rPr>
                        <a:t>recherche et</a:t>
                      </a:r>
                      <a:r>
                        <a:rPr lang="fr-FR" sz="1300" b="0" kern="1200" baseline="0" noProof="0" dirty="0" smtClean="0">
                          <a:solidFill>
                            <a:schemeClr val="tx1"/>
                          </a:solidFill>
                          <a:effectLst/>
                          <a:latin typeface="+mn-lt"/>
                          <a:ea typeface="+mn-ea"/>
                          <a:cs typeface="+mn-cs"/>
                        </a:rPr>
                        <a:t> information sur les enregistrements internationaux en temps réel</a:t>
                      </a:r>
                      <a:endParaRPr lang="fr-FR" sz="1300" b="0" kern="1200" noProof="0" dirty="0" smtClean="0">
                        <a:solidFill>
                          <a:schemeClr val="tx1"/>
                        </a:solidFill>
                        <a:effectLst/>
                        <a:latin typeface="+mn-lt"/>
                        <a:ea typeface="+mn-ea"/>
                        <a:cs typeface="+mn-cs"/>
                      </a:endParaRPr>
                    </a:p>
                    <a:p>
                      <a:pPr>
                        <a:spcBef>
                          <a:spcPts val="0"/>
                        </a:spcBef>
                        <a:spcAft>
                          <a:spcPts val="0"/>
                        </a:spcAft>
                      </a:pPr>
                      <a:endParaRPr lang="fr-CH" sz="13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0"/>
                        </a:spcBef>
                        <a:spcAft>
                          <a:spcPts val="0"/>
                        </a:spcAft>
                      </a:pPr>
                      <a:r>
                        <a:rPr lang="fr-CH" sz="1600" b="1" cap="all" baseline="0" noProof="0" dirty="0" smtClean="0">
                          <a:solidFill>
                            <a:srgbClr val="990134"/>
                          </a:solidFill>
                        </a:rPr>
                        <a:t>Gestion</a:t>
                      </a:r>
                      <a:r>
                        <a:rPr lang="fr-CH" sz="1600" b="1" noProof="0" dirty="0" smtClean="0">
                          <a:solidFill>
                            <a:srgbClr val="990134"/>
                          </a:solidFill>
                        </a:rPr>
                        <a:t> </a:t>
                      </a:r>
                    </a:p>
                    <a:p>
                      <a:pPr>
                        <a:spcBef>
                          <a:spcPts val="0"/>
                        </a:spcBef>
                        <a:spcAft>
                          <a:spcPts val="0"/>
                        </a:spcAft>
                      </a:pPr>
                      <a:endParaRPr lang="fr-CH" sz="1000" b="1" noProof="0" dirty="0" smtClean="0">
                        <a:solidFill>
                          <a:srgbClr val="C00000"/>
                        </a:solidFill>
                      </a:endParaRPr>
                    </a:p>
                    <a:p>
                      <a:pPr>
                        <a:spcBef>
                          <a:spcPts val="0"/>
                        </a:spcBef>
                        <a:spcAft>
                          <a:spcPts val="0"/>
                        </a:spcAft>
                      </a:pPr>
                      <a:r>
                        <a:rPr lang="fr-CH" sz="1300" noProof="0" dirty="0" smtClean="0">
                          <a:hlinkClick r:id="rId14"/>
                        </a:rPr>
                        <a:t>Madrid Portfolio Manager</a:t>
                      </a:r>
                      <a:r>
                        <a:rPr lang="fr-CH" sz="1300" noProof="0" dirty="0" smtClean="0"/>
                        <a:t> accéder aux documents relatifs aux enregistrements,</a:t>
                      </a:r>
                      <a:r>
                        <a:rPr lang="fr-CH" sz="1300" baseline="0" noProof="0" dirty="0" smtClean="0"/>
                        <a:t> télécharger les demande d’inscription, effectuer des paiements</a:t>
                      </a:r>
                      <a:endParaRPr lang="fr-CH" sz="1300" noProof="0" dirty="0" smtClean="0"/>
                    </a:p>
                    <a:p>
                      <a:pPr>
                        <a:spcBef>
                          <a:spcPts val="0"/>
                        </a:spcBef>
                        <a:spcAft>
                          <a:spcPts val="0"/>
                        </a:spcAft>
                      </a:pPr>
                      <a:endParaRPr lang="fr-CH" sz="1300" noProof="0" dirty="0" smtClean="0"/>
                    </a:p>
                    <a:p>
                      <a:pPr>
                        <a:spcBef>
                          <a:spcPts val="0"/>
                        </a:spcBef>
                        <a:spcAft>
                          <a:spcPts val="0"/>
                        </a:spcAft>
                      </a:pPr>
                      <a:r>
                        <a:rPr lang="fr-CH" sz="1300" b="0" kern="1200" noProof="0" dirty="0" smtClean="0">
                          <a:solidFill>
                            <a:schemeClr val="dk1"/>
                          </a:solidFill>
                          <a:effectLst/>
                          <a:latin typeface="+mn-lt"/>
                          <a:ea typeface="+mn-ea"/>
                          <a:cs typeface="+mn-cs"/>
                          <a:hlinkClick r:id="rId6"/>
                        </a:rPr>
                        <a:t>Formulaires sur papier et électroniques  </a:t>
                      </a:r>
                      <a:r>
                        <a:rPr lang="fr-CH" sz="1300" b="0" kern="1200" noProof="0" dirty="0" smtClean="0">
                          <a:solidFill>
                            <a:schemeClr val="dk1"/>
                          </a:solidFill>
                          <a:effectLst/>
                          <a:latin typeface="+mn-lt"/>
                          <a:ea typeface="+mn-ea"/>
                          <a:cs typeface="+mn-cs"/>
                        </a:rPr>
                        <a:t>– </a:t>
                      </a:r>
                      <a:r>
                        <a:rPr lang="fr-CH" sz="1300" b="0" kern="1200" noProof="0" dirty="0" smtClean="0">
                          <a:solidFill>
                            <a:schemeClr val="dk1"/>
                          </a:solidFill>
                          <a:effectLst/>
                          <a:latin typeface="+mn-lt"/>
                          <a:ea typeface="+mn-ea"/>
                          <a:cs typeface="+mn-cs"/>
                          <a:hlinkClick r:id="rId15"/>
                        </a:rPr>
                        <a:t>Désignation postérieure électronique </a:t>
                      </a:r>
                      <a:r>
                        <a:rPr lang="fr-CH" sz="1300" b="0" kern="1200" noProof="0" dirty="0" smtClean="0">
                          <a:solidFill>
                            <a:schemeClr val="dk1"/>
                          </a:solidFill>
                          <a:effectLst/>
                          <a:latin typeface="+mn-lt"/>
                          <a:ea typeface="+mn-ea"/>
                          <a:cs typeface="+mn-cs"/>
                        </a:rPr>
                        <a:t> et </a:t>
                      </a:r>
                      <a:r>
                        <a:rPr lang="fr-CH" sz="1300" b="0" kern="1200" noProof="0" dirty="0" smtClean="0">
                          <a:solidFill>
                            <a:schemeClr val="dk1"/>
                          </a:solidFill>
                          <a:effectLst/>
                          <a:latin typeface="+mn-lt"/>
                          <a:ea typeface="+mn-ea"/>
                          <a:cs typeface="+mn-cs"/>
                          <a:hlinkClick r:id="rId16"/>
                        </a:rPr>
                        <a:t>Renouvellement électronique</a:t>
                      </a:r>
                      <a:endParaRPr lang="fr-CH" sz="1300" b="0" noProof="0" dirty="0" smtClean="0"/>
                    </a:p>
                    <a:p>
                      <a:pPr>
                        <a:spcBef>
                          <a:spcPts val="0"/>
                        </a:spcBef>
                        <a:spcAft>
                          <a:spcPts val="0"/>
                        </a:spcAft>
                      </a:pPr>
                      <a:endParaRPr lang="fr-CH" sz="1300" b="1" noProof="0" dirty="0" smtClean="0">
                        <a:solidFill>
                          <a:srgbClr val="C00000"/>
                        </a:solidFill>
                      </a:endParaRPr>
                    </a:p>
                    <a:p>
                      <a:pPr>
                        <a:spcBef>
                          <a:spcPts val="0"/>
                        </a:spcBef>
                        <a:spcAft>
                          <a:spcPts val="0"/>
                        </a:spcAft>
                      </a:pPr>
                      <a:r>
                        <a:rPr lang="fr-CH" sz="1300" noProof="0" dirty="0" smtClean="0">
                          <a:hlinkClick r:id="rId17"/>
                        </a:rPr>
                        <a:t>Demande</a:t>
                      </a:r>
                      <a:r>
                        <a:rPr lang="fr-CH" sz="1300" baseline="0" noProof="0" dirty="0" smtClean="0">
                          <a:hlinkClick r:id="rId17"/>
                        </a:rPr>
                        <a:t> de traduction </a:t>
                      </a:r>
                      <a:r>
                        <a:rPr lang="fr-CH" sz="1300" baseline="0" noProof="0" dirty="0" smtClean="0"/>
                        <a:t>dans les langues de travail </a:t>
                      </a:r>
                      <a:r>
                        <a:rPr lang="fr-CH" sz="1300" noProof="0" dirty="0" smtClean="0"/>
                        <a:t>officielles du système de Madrid</a:t>
                      </a:r>
                    </a:p>
                    <a:p>
                      <a:pPr>
                        <a:spcBef>
                          <a:spcPts val="0"/>
                        </a:spcBef>
                        <a:spcAft>
                          <a:spcPts val="0"/>
                        </a:spcAft>
                      </a:pPr>
                      <a:endParaRPr lang="fr-CH" sz="1300" b="1" noProof="0" dirty="0" smtClean="0">
                        <a:solidFill>
                          <a:srgbClr val="C00000"/>
                        </a:solidFill>
                      </a:endParaRPr>
                    </a:p>
                    <a:p>
                      <a:pPr>
                        <a:spcBef>
                          <a:spcPts val="0"/>
                        </a:spcBef>
                        <a:spcAft>
                          <a:spcPts val="0"/>
                        </a:spcAft>
                      </a:pPr>
                      <a:r>
                        <a:rPr lang="fr-CH" sz="1300" noProof="0" dirty="0" smtClean="0">
                          <a:hlinkClick r:id="rId18"/>
                        </a:rPr>
                        <a:t>Extraits</a:t>
                      </a:r>
                      <a:r>
                        <a:rPr lang="fr-CH" sz="1300" noProof="0" dirty="0" smtClean="0"/>
                        <a:t> du</a:t>
                      </a:r>
                      <a:r>
                        <a:rPr lang="fr-CH" sz="1300" baseline="0" noProof="0" dirty="0" smtClean="0"/>
                        <a:t> registre i</a:t>
                      </a:r>
                      <a:r>
                        <a:rPr lang="fr-CH" sz="1300" noProof="0" dirty="0" smtClean="0"/>
                        <a:t>nternational</a:t>
                      </a:r>
                      <a:endParaRPr lang="fr-CH" sz="1300" b="1" noProof="0" dirty="0" smtClean="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2"/>
          <p:cNvSpPr txBox="1">
            <a:spLocks noChangeArrowheads="1"/>
          </p:cNvSpPr>
          <p:nvPr/>
        </p:nvSpPr>
        <p:spPr bwMode="auto">
          <a:xfrm>
            <a:off x="107504" y="76200"/>
            <a:ext cx="8731696" cy="90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70899B"/>
                </a:solidFill>
                <a:latin typeface="+mj-lt"/>
                <a:ea typeface="+mj-ea"/>
                <a:cs typeface="+mj-cs"/>
              </a:defRPr>
            </a:lvl1pPr>
            <a:lvl2pPr algn="l" rtl="0" eaLnBrk="1" fontAlgn="base" hangingPunct="1">
              <a:spcBef>
                <a:spcPct val="0"/>
              </a:spcBef>
              <a:spcAft>
                <a:spcPct val="0"/>
              </a:spcAft>
              <a:defRPr sz="3600">
                <a:solidFill>
                  <a:srgbClr val="70899B"/>
                </a:solidFill>
                <a:latin typeface="Arial" charset="0"/>
                <a:cs typeface="Arial" charset="0"/>
              </a:defRPr>
            </a:lvl2pPr>
            <a:lvl3pPr algn="l" rtl="0" eaLnBrk="1" fontAlgn="base" hangingPunct="1">
              <a:spcBef>
                <a:spcPct val="0"/>
              </a:spcBef>
              <a:spcAft>
                <a:spcPct val="0"/>
              </a:spcAft>
              <a:defRPr sz="3600">
                <a:solidFill>
                  <a:srgbClr val="70899B"/>
                </a:solidFill>
                <a:latin typeface="Arial" charset="0"/>
                <a:cs typeface="Arial" charset="0"/>
              </a:defRPr>
            </a:lvl3pPr>
            <a:lvl4pPr algn="l" rtl="0" eaLnBrk="1" fontAlgn="base" hangingPunct="1">
              <a:spcBef>
                <a:spcPct val="0"/>
              </a:spcBef>
              <a:spcAft>
                <a:spcPct val="0"/>
              </a:spcAft>
              <a:defRPr sz="3600">
                <a:solidFill>
                  <a:srgbClr val="70899B"/>
                </a:solidFill>
                <a:latin typeface="Arial" charset="0"/>
                <a:cs typeface="Arial" charset="0"/>
              </a:defRPr>
            </a:lvl4pPr>
            <a:lvl5pPr algn="l" rtl="0" eaLnBrk="1" fontAlgn="base" hangingPunct="1">
              <a:spcBef>
                <a:spcPct val="0"/>
              </a:spcBef>
              <a:spcAft>
                <a:spcPct val="0"/>
              </a:spcAft>
              <a:defRPr sz="3600">
                <a:solidFill>
                  <a:srgbClr val="70899B"/>
                </a:solidFill>
                <a:latin typeface="Arial" charset="0"/>
                <a:cs typeface="Arial" charset="0"/>
              </a:defRPr>
            </a:lvl5pPr>
            <a:lvl6pPr marL="457200" algn="l" rtl="0" eaLnBrk="1" fontAlgn="base" hangingPunct="1">
              <a:spcBef>
                <a:spcPct val="0"/>
              </a:spcBef>
              <a:spcAft>
                <a:spcPct val="0"/>
              </a:spcAft>
              <a:defRPr sz="3600">
                <a:solidFill>
                  <a:srgbClr val="70899B"/>
                </a:solidFill>
                <a:latin typeface="Arial" charset="0"/>
                <a:cs typeface="Arial" charset="0"/>
              </a:defRPr>
            </a:lvl6pPr>
            <a:lvl7pPr marL="914400" algn="l" rtl="0" eaLnBrk="1" fontAlgn="base" hangingPunct="1">
              <a:spcBef>
                <a:spcPct val="0"/>
              </a:spcBef>
              <a:spcAft>
                <a:spcPct val="0"/>
              </a:spcAft>
              <a:defRPr sz="3600">
                <a:solidFill>
                  <a:srgbClr val="70899B"/>
                </a:solidFill>
                <a:latin typeface="Arial" charset="0"/>
                <a:cs typeface="Arial" charset="0"/>
              </a:defRPr>
            </a:lvl7pPr>
            <a:lvl8pPr marL="1371600" algn="l" rtl="0" eaLnBrk="1" fontAlgn="base" hangingPunct="1">
              <a:spcBef>
                <a:spcPct val="0"/>
              </a:spcBef>
              <a:spcAft>
                <a:spcPct val="0"/>
              </a:spcAft>
              <a:defRPr sz="3600">
                <a:solidFill>
                  <a:srgbClr val="70899B"/>
                </a:solidFill>
                <a:latin typeface="Arial" charset="0"/>
                <a:cs typeface="Arial" charset="0"/>
              </a:defRPr>
            </a:lvl8pPr>
            <a:lvl9pPr marL="1828800" algn="l" rtl="0" eaLnBrk="1" fontAlgn="base" hangingPunct="1">
              <a:spcBef>
                <a:spcPct val="0"/>
              </a:spcBef>
              <a:spcAft>
                <a:spcPct val="0"/>
              </a:spcAft>
              <a:defRPr sz="3600">
                <a:solidFill>
                  <a:srgbClr val="70899B"/>
                </a:solidFill>
                <a:latin typeface="Arial" charset="0"/>
                <a:cs typeface="Arial" charset="0"/>
              </a:defRPr>
            </a:lvl9pPr>
          </a:lstStyle>
          <a:p>
            <a:r>
              <a:rPr lang="fr-CH" dirty="0">
                <a:solidFill>
                  <a:srgbClr val="00408C"/>
                </a:solidFill>
              </a:rPr>
              <a:t>Sources d’information et services en ligne </a:t>
            </a:r>
          </a:p>
          <a:p>
            <a:r>
              <a:rPr lang="fr-CH" dirty="0">
                <a:solidFill>
                  <a:srgbClr val="00408C"/>
                </a:solidFill>
              </a:rPr>
              <a:t>destinés aux utilisateurs </a:t>
            </a:r>
            <a:endParaRPr lang="fr-CH" altLang="en-US" dirty="0">
              <a:solidFill>
                <a:srgbClr val="00408C"/>
              </a:solidFill>
            </a:endParaRPr>
          </a:p>
        </p:txBody>
      </p:sp>
    </p:spTree>
    <p:extLst>
      <p:ext uri="{BB962C8B-B14F-4D97-AF65-F5344CB8AC3E}">
        <p14:creationId xmlns:p14="http://schemas.microsoft.com/office/powerpoint/2010/main" val="1325989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custDataLst>
              <p:tags r:id="rId1"/>
            </p:custDataLst>
          </p:nvPr>
        </p:nvSpPr>
        <p:spPr>
          <a:xfrm>
            <a:off x="251520" y="44624"/>
            <a:ext cx="8640960" cy="1008112"/>
          </a:xfrm>
        </p:spPr>
        <p:txBody>
          <a:bodyPr>
            <a:normAutofit/>
          </a:bodyPr>
          <a:lstStyle/>
          <a:p>
            <a:r>
              <a:rPr lang="fr-FR" dirty="0" smtClean="0"/>
              <a:t>Profil de la France</a:t>
            </a:r>
            <a:endParaRPr lang="fr-FR" dirty="0"/>
          </a:p>
        </p:txBody>
      </p:sp>
      <p:sp>
        <p:nvSpPr>
          <p:cNvPr id="3" name="AutoShape 2" descr="Image result for france with tricol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Image result for france with tricol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France tricol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476672"/>
            <a:ext cx="5727314" cy="560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61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a:t>Tenez-</a:t>
            </a:r>
            <a:r>
              <a:rPr lang="en-US" kern="1200" dirty="0" err="1"/>
              <a:t>vous</a:t>
            </a:r>
            <a:r>
              <a:rPr lang="en-US" kern="1200" dirty="0"/>
              <a:t> à jour sur le </a:t>
            </a:r>
            <a:r>
              <a:rPr lang="en-US" kern="1200" dirty="0" err="1"/>
              <a:t>Système</a:t>
            </a:r>
            <a:r>
              <a:rPr lang="en-US" kern="1200" dirty="0"/>
              <a:t> de Madrid </a:t>
            </a:r>
          </a:p>
        </p:txBody>
      </p:sp>
      <p:sp>
        <p:nvSpPr>
          <p:cNvPr id="3" name="Content Placeholder 2"/>
          <p:cNvSpPr>
            <a:spLocks noGrp="1"/>
          </p:cNvSpPr>
          <p:nvPr>
            <p:ph idx="1"/>
          </p:nvPr>
        </p:nvSpPr>
        <p:spPr>
          <a:xfrm>
            <a:off x="395536" y="1412776"/>
            <a:ext cx="8229600" cy="4267201"/>
          </a:xfrm>
        </p:spPr>
        <p:txBody>
          <a:bodyPr/>
          <a:lstStyle/>
          <a:p>
            <a:r>
              <a:rPr lang="en-US" sz="2000" dirty="0" smtClean="0">
                <a:latin typeface="+mj-lt"/>
                <a:ea typeface="Verdana" panose="020B0604030504040204" pitchFamily="34" charset="0"/>
                <a:cs typeface="Verdana" panose="020B0604030504040204" pitchFamily="34" charset="0"/>
              </a:rPr>
              <a:t>La page </a:t>
            </a:r>
            <a:r>
              <a:rPr lang="en-US" sz="2000" dirty="0">
                <a:latin typeface="+mj-lt"/>
                <a:ea typeface="Verdana" panose="020B0604030504040204" pitchFamily="34" charset="0"/>
                <a:cs typeface="Verdana" panose="020B0604030504040204" pitchFamily="34" charset="0"/>
              </a:rPr>
              <a:t>web </a:t>
            </a:r>
            <a:r>
              <a:rPr lang="en-US" sz="2000" dirty="0" smtClean="0">
                <a:latin typeface="+mj-lt"/>
                <a:ea typeface="Verdana" panose="020B0604030504040204" pitchFamily="34" charset="0"/>
                <a:cs typeface="Verdana" panose="020B0604030504040204" pitchFamily="34" charset="0"/>
              </a:rPr>
              <a:t>Madrid </a:t>
            </a:r>
            <a:r>
              <a:rPr lang="en-US" sz="2000" dirty="0" smtClean="0">
                <a:latin typeface="+mj-lt"/>
                <a:ea typeface="Verdana" panose="020B0604030504040204" pitchFamily="34" charset="0"/>
                <a:cs typeface="Verdana" panose="020B0604030504040204" pitchFamily="34" charset="0"/>
                <a:hlinkClick r:id="rId3"/>
              </a:rPr>
              <a:t>http</a:t>
            </a:r>
            <a:r>
              <a:rPr lang="en-US" sz="2000" dirty="0">
                <a:latin typeface="+mj-lt"/>
                <a:ea typeface="Verdana" panose="020B0604030504040204" pitchFamily="34" charset="0"/>
                <a:cs typeface="Verdana" panose="020B0604030504040204" pitchFamily="34" charset="0"/>
                <a:hlinkClick r:id="rId3"/>
              </a:rPr>
              <a:t>://www.wipo.int/madrid/fr</a:t>
            </a:r>
            <a:r>
              <a:rPr lang="en-US" sz="2000" dirty="0" smtClean="0">
                <a:latin typeface="+mj-lt"/>
                <a:ea typeface="Verdana" panose="020B0604030504040204" pitchFamily="34" charset="0"/>
                <a:cs typeface="Verdana" panose="020B0604030504040204" pitchFamily="34" charset="0"/>
                <a:hlinkClick r:id="rId3"/>
              </a:rPr>
              <a:t>/</a:t>
            </a:r>
            <a:endParaRPr lang="en-US" sz="2000" dirty="0" smtClean="0">
              <a:latin typeface="+mj-lt"/>
              <a:ea typeface="Verdana" panose="020B0604030504040204" pitchFamily="34" charset="0"/>
              <a:cs typeface="Verdana" panose="020B0604030504040204" pitchFamily="34" charset="0"/>
            </a:endParaRPr>
          </a:p>
          <a:p>
            <a:pPr marL="0" indent="0">
              <a:buNone/>
            </a:pPr>
            <a:endParaRPr lang="en-US" sz="2000" dirty="0" smtClean="0">
              <a:latin typeface="+mj-lt"/>
              <a:ea typeface="Verdana" panose="020B0604030504040204" pitchFamily="34" charset="0"/>
              <a:cs typeface="Verdana" panose="020B0604030504040204" pitchFamily="34" charset="0"/>
            </a:endParaRPr>
          </a:p>
          <a:p>
            <a:r>
              <a:rPr lang="fr-CH" sz="2000" dirty="0" smtClean="0">
                <a:latin typeface="+mj-lt"/>
                <a:ea typeface="Verdana" panose="020B0604030504040204" pitchFamily="34" charset="0"/>
                <a:cs typeface="Verdana" panose="020B0604030504040204" pitchFamily="34" charset="0"/>
              </a:rPr>
              <a:t>Inscrivez-vous à </a:t>
            </a:r>
          </a:p>
          <a:p>
            <a:pPr marL="0" indent="0" defTabSz="346075">
              <a:buNone/>
            </a:pPr>
            <a:r>
              <a:rPr lang="en-US" sz="2000" dirty="0" smtClean="0">
                <a:latin typeface="+mj-lt"/>
                <a:ea typeface="Verdana" panose="020B0604030504040204" pitchFamily="34" charset="0"/>
                <a:cs typeface="Verdana" panose="020B0604030504040204" pitchFamily="34" charset="0"/>
              </a:rPr>
              <a:t>	</a:t>
            </a:r>
            <a:r>
              <a:rPr lang="fr-FR" sz="2000" u="sng" dirty="0">
                <a:solidFill>
                  <a:schemeClr val="bg1">
                    <a:lumMod val="50000"/>
                  </a:schemeClr>
                </a:solidFill>
                <a:latin typeface="+mj-lt"/>
              </a:rPr>
              <a:t>Avis relatifs au système de </a:t>
            </a:r>
            <a:r>
              <a:rPr lang="fr-FR" sz="2000" u="sng" dirty="0" smtClean="0">
                <a:solidFill>
                  <a:schemeClr val="bg1">
                    <a:lumMod val="50000"/>
                  </a:schemeClr>
                </a:solidFill>
                <a:latin typeface="+mj-lt"/>
              </a:rPr>
              <a:t>Madrid</a:t>
            </a:r>
            <a:r>
              <a:rPr lang="fr-FR" sz="2000" b="1" dirty="0" smtClean="0">
                <a:solidFill>
                  <a:schemeClr val="bg1">
                    <a:lumMod val="50000"/>
                  </a:schemeClr>
                </a:solidFill>
                <a:latin typeface="+mj-lt"/>
              </a:rPr>
              <a:t>, </a:t>
            </a:r>
            <a:r>
              <a:rPr lang="en-US" sz="2000" dirty="0" err="1" smtClean="0">
                <a:latin typeface="+mj-lt"/>
                <a:ea typeface="Verdana" panose="020B0604030504040204" pitchFamily="34" charset="0"/>
                <a:cs typeface="Verdana" panose="020B0604030504040204" pitchFamily="34" charset="0"/>
              </a:rPr>
              <a:t>nos</a:t>
            </a: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mises</a:t>
            </a:r>
            <a:r>
              <a:rPr lang="en-US" sz="2000" dirty="0" smtClean="0">
                <a:latin typeface="+mj-lt"/>
                <a:ea typeface="Verdana" panose="020B0604030504040204" pitchFamily="34" charset="0"/>
                <a:cs typeface="Verdana" panose="020B0604030504040204" pitchFamily="34" charset="0"/>
              </a:rPr>
              <a:t> à jour sur les </a:t>
            </a:r>
          </a:p>
          <a:p>
            <a:pPr marL="0" indent="0" defTabSz="346075">
              <a:buNone/>
            </a:pPr>
            <a:r>
              <a:rPr lang="en-US" sz="2000" dirty="0">
                <a:latin typeface="+mj-lt"/>
                <a:ea typeface="Verdana" panose="020B0604030504040204" pitchFamily="34" charset="0"/>
                <a:cs typeface="Verdana" panose="020B0604030504040204" pitchFamily="34" charset="0"/>
              </a:rPr>
              <a:t> </a:t>
            </a: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éléments</a:t>
            </a:r>
            <a:r>
              <a:rPr lang="en-US" sz="2000" dirty="0" smtClean="0">
                <a:latin typeface="+mj-lt"/>
                <a:ea typeface="Verdana" panose="020B0604030504040204" pitchFamily="34" charset="0"/>
                <a:cs typeface="Verdana" panose="020B0604030504040204" pitchFamily="34" charset="0"/>
              </a:rPr>
              <a:t> nouveaux</a:t>
            </a:r>
            <a:r>
              <a:rPr lang="fr-CH" sz="2000" dirty="0" smtClean="0">
                <a:latin typeface="+mj-lt"/>
                <a:ea typeface="Verdana" panose="020B0604030504040204" pitchFamily="34" charset="0"/>
                <a:cs typeface="Verdana" panose="020B0604030504040204" pitchFamily="34" charset="0"/>
              </a:rPr>
              <a:t>du cadre juridique</a:t>
            </a:r>
            <a:endParaRPr lang="en-US" sz="2000" dirty="0" smtClean="0">
              <a:latin typeface="+mj-lt"/>
              <a:ea typeface="Verdana" panose="020B0604030504040204" pitchFamily="34" charset="0"/>
              <a:cs typeface="Verdana" panose="020B0604030504040204" pitchFamily="34" charset="0"/>
            </a:endParaRPr>
          </a:p>
          <a:p>
            <a:pPr marL="0" indent="0">
              <a:buNone/>
            </a:pPr>
            <a:endParaRPr lang="en-US" sz="2000" dirty="0">
              <a:latin typeface="+mj-lt"/>
              <a:ea typeface="Verdana" panose="020B0604030504040204" pitchFamily="34" charset="0"/>
              <a:cs typeface="Verdana" panose="020B0604030504040204" pitchFamily="34" charset="0"/>
            </a:endParaRPr>
          </a:p>
          <a:p>
            <a:r>
              <a:rPr lang="en-US" sz="2000" dirty="0" smtClean="0">
                <a:latin typeface="+mj-lt"/>
                <a:ea typeface="Verdana" panose="020B0604030504040204" pitchFamily="34" charset="0"/>
                <a:cs typeface="Verdana" panose="020B0604030504040204" pitchFamily="34" charset="0"/>
                <a:hlinkClick r:id="rId4"/>
              </a:rPr>
              <a:t>Madrid Highlights</a:t>
            </a:r>
            <a:r>
              <a:rPr lang="en-US" sz="2000" dirty="0" smtClean="0">
                <a:latin typeface="+mj-lt"/>
                <a:ea typeface="Verdana" panose="020B0604030504040204" pitchFamily="34" charset="0"/>
                <a:cs typeface="Verdana" panose="020B0604030504040204" pitchFamily="34" charset="0"/>
              </a:rPr>
              <a:t>,  </a:t>
            </a:r>
          </a:p>
          <a:p>
            <a:pPr marL="0" indent="0">
              <a:buNone/>
            </a:pP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notre</a:t>
            </a:r>
            <a:r>
              <a:rPr lang="en-US" sz="2000" dirty="0" smtClean="0">
                <a:latin typeface="+mj-lt"/>
                <a:ea typeface="Verdana" panose="020B0604030504040204" pitchFamily="34" charset="0"/>
                <a:cs typeface="Verdana" panose="020B0604030504040204" pitchFamily="34" charset="0"/>
              </a:rPr>
              <a:t> bulletin</a:t>
            </a:r>
          </a:p>
          <a:p>
            <a:pPr marL="0" indent="0" defTabSz="346075">
              <a:buNone/>
            </a:pPr>
            <a:r>
              <a:rPr lang="en-US" sz="2000" dirty="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d’informations</a:t>
            </a:r>
            <a:endParaRPr lang="en-US" sz="2000" dirty="0" smtClean="0">
              <a:latin typeface="+mj-lt"/>
              <a:ea typeface="Verdana" panose="020B0604030504040204" pitchFamily="34" charset="0"/>
              <a:cs typeface="Verdana" panose="020B0604030504040204" pitchFamily="34" charset="0"/>
            </a:endParaRPr>
          </a:p>
          <a:p>
            <a:pPr marL="0" indent="0" defTabSz="346075">
              <a:buNone/>
            </a:pPr>
            <a:r>
              <a:rPr lang="en-US" sz="2000" dirty="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trimestriel</a:t>
            </a:r>
            <a:r>
              <a:rPr lang="en-US" sz="2000" dirty="0" smtClean="0">
                <a:latin typeface="+mj-lt"/>
                <a:ea typeface="Verdana" panose="020B0604030504040204" pitchFamily="34" charset="0"/>
                <a:cs typeface="Verdana" panose="020B0604030504040204" pitchFamily="34" charset="0"/>
              </a:rPr>
              <a:t> </a:t>
            </a:r>
          </a:p>
          <a:p>
            <a:pPr marL="0" indent="0" defTabSz="346075">
              <a:buNone/>
            </a:pP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pPr>
              <a:defRPr/>
            </a:pPr>
            <a:fld id="{0A3C2FA9-2A6C-4130-8C17-5C1E97E26736}" type="slidenum">
              <a:rPr lang="en-US" altLang="en-US" smtClean="0"/>
              <a:pPr>
                <a:defRPr/>
              </a:pPr>
              <a:t>140</a:t>
            </a:fld>
            <a:endParaRPr lang="en-US" alt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6" y="3284984"/>
            <a:ext cx="5427812" cy="3597624"/>
          </a:xfrm>
          <a:prstGeom prst="rect">
            <a:avLst/>
          </a:prstGeom>
        </p:spPr>
      </p:pic>
    </p:spTree>
    <p:extLst>
      <p:ext uri="{BB962C8B-B14F-4D97-AF65-F5344CB8AC3E}">
        <p14:creationId xmlns:p14="http://schemas.microsoft.com/office/powerpoint/2010/main" val="134073006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4"/>
          <p:cNvSpPr>
            <a:spLocks noGrp="1" noChangeArrowheads="1"/>
          </p:cNvSpPr>
          <p:nvPr>
            <p:ph type="ctrTitle"/>
            <p:custDataLst>
              <p:tags r:id="rId1"/>
            </p:custDataLst>
          </p:nvPr>
        </p:nvSpPr>
        <p:spPr>
          <a:xfrm>
            <a:off x="611561" y="2132856"/>
            <a:ext cx="8064896" cy="2520384"/>
          </a:xfrm>
          <a:noFill/>
        </p:spPr>
        <p:txBody>
          <a:bodyPr/>
          <a:lstStyle/>
          <a:p>
            <a:pPr>
              <a:buClr>
                <a:srgbClr val="00B0F0"/>
              </a:buClr>
            </a:pPr>
            <a:r>
              <a:rPr lang="fr-FR" altLang="en-US" kern="1200" dirty="0"/>
              <a:t>Le Système de La Haye concernant l’enregistrement international des dessins et modèles industriels</a:t>
            </a:r>
            <a:endParaRPr lang="en-US" altLang="en-US" kern="1200" dirty="0"/>
          </a:p>
        </p:txBody>
      </p:sp>
    </p:spTree>
    <p:extLst>
      <p:ext uri="{BB962C8B-B14F-4D97-AF65-F5344CB8AC3E}">
        <p14:creationId xmlns:p14="http://schemas.microsoft.com/office/powerpoint/2010/main" val="296599599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body" sz="half" idx="1"/>
          </p:nvPr>
        </p:nvSpPr>
        <p:spPr>
          <a:xfrm>
            <a:off x="983274" y="2898776"/>
            <a:ext cx="3190142" cy="1069975"/>
          </a:xfrm>
        </p:spPr>
        <p:txBody>
          <a:bodyPr/>
          <a:lstStyle/>
          <a:p>
            <a:pPr marL="0" indent="0">
              <a:lnSpc>
                <a:spcPct val="80000"/>
              </a:lnSpc>
              <a:buFontTx/>
              <a:buChar char=" "/>
            </a:pPr>
            <a:r>
              <a:rPr lang="en-US" altLang="en-US" sz="800" dirty="0" smtClean="0"/>
              <a:t> </a:t>
            </a:r>
            <a:br>
              <a:rPr lang="en-US" altLang="en-US" sz="800" dirty="0" smtClean="0"/>
            </a:br>
            <a:r>
              <a:rPr lang="en-US" altLang="en-US" sz="2000" dirty="0" smtClean="0">
                <a:latin typeface="+mj-lt"/>
              </a:rPr>
              <a:t>Arrangement de La </a:t>
            </a:r>
            <a:r>
              <a:rPr lang="en-US" altLang="en-US" sz="2000" dirty="0" err="1" smtClean="0">
                <a:latin typeface="+mj-lt"/>
              </a:rPr>
              <a:t>Haye</a:t>
            </a:r>
            <a:endParaRPr lang="en-US" altLang="en-US" sz="2000" dirty="0" smtClean="0">
              <a:latin typeface="+mj-lt"/>
            </a:endParaRPr>
          </a:p>
          <a:p>
            <a:pPr marL="0" indent="0">
              <a:lnSpc>
                <a:spcPct val="80000"/>
              </a:lnSpc>
              <a:buFontTx/>
              <a:buNone/>
            </a:pPr>
            <a:endParaRPr lang="en-US" altLang="en-US" sz="2000" dirty="0" smtClean="0">
              <a:latin typeface="+mj-lt"/>
            </a:endParaRPr>
          </a:p>
          <a:p>
            <a:pPr marL="0" indent="0">
              <a:lnSpc>
                <a:spcPct val="80000"/>
              </a:lnSpc>
              <a:buFontTx/>
              <a:buNone/>
            </a:pPr>
            <a:r>
              <a:rPr lang="en-US" altLang="en-US" sz="2000" dirty="0" smtClean="0">
                <a:latin typeface="+mj-lt"/>
              </a:rPr>
              <a:t>Cadre </a:t>
            </a:r>
            <a:r>
              <a:rPr lang="en-US" altLang="en-US" sz="2000" dirty="0" err="1" smtClean="0">
                <a:latin typeface="+mj-lt"/>
              </a:rPr>
              <a:t>juridique</a:t>
            </a:r>
            <a:r>
              <a:rPr lang="en-US" altLang="en-US" sz="2000" dirty="0" smtClean="0">
                <a:solidFill>
                  <a:schemeClr val="tx2"/>
                </a:solidFill>
                <a:latin typeface="+mj-lt"/>
              </a:rPr>
              <a:t/>
            </a:r>
            <a:br>
              <a:rPr lang="en-US" altLang="en-US" sz="2000" dirty="0" smtClean="0">
                <a:solidFill>
                  <a:schemeClr val="tx2"/>
                </a:solidFill>
                <a:latin typeface="+mj-lt"/>
              </a:rPr>
            </a:br>
            <a:endParaRPr lang="en-US" altLang="en-US" sz="2000" dirty="0" smtClean="0">
              <a:latin typeface="+mj-lt"/>
            </a:endParaRPr>
          </a:p>
        </p:txBody>
      </p:sp>
      <p:sp>
        <p:nvSpPr>
          <p:cNvPr id="346115" name="Rectangle 3"/>
          <p:cNvSpPr>
            <a:spLocks noGrp="1" noChangeArrowheads="1"/>
          </p:cNvSpPr>
          <p:nvPr>
            <p:ph type="body" sz="half" idx="2"/>
          </p:nvPr>
        </p:nvSpPr>
        <p:spPr>
          <a:xfrm>
            <a:off x="4506058" y="1844675"/>
            <a:ext cx="4267200" cy="1981200"/>
          </a:xfrm>
        </p:spPr>
        <p:txBody>
          <a:bodyPr/>
          <a:lstStyle/>
          <a:p>
            <a:pPr marL="538163" lvl="3" indent="0">
              <a:lnSpc>
                <a:spcPct val="80000"/>
              </a:lnSpc>
              <a:buFontTx/>
              <a:buNone/>
            </a:pPr>
            <a:r>
              <a:rPr lang="fr-CH" altLang="en-US" sz="2000" dirty="0" smtClean="0">
                <a:solidFill>
                  <a:srgbClr val="0065B0"/>
                </a:solidFill>
                <a:latin typeface="+mj-lt"/>
              </a:rPr>
              <a:t>Acte de 1934 (Londres</a:t>
            </a:r>
            <a:r>
              <a:rPr lang="fr-CH" altLang="en-US" sz="2000" dirty="0" smtClean="0">
                <a:solidFill>
                  <a:srgbClr val="0033CC"/>
                </a:solidFill>
                <a:latin typeface="+mj-lt"/>
              </a:rPr>
              <a:t>)- </a:t>
            </a:r>
            <a:r>
              <a:rPr lang="fr-CH" altLang="en-US" sz="2000" dirty="0" smtClean="0">
                <a:solidFill>
                  <a:srgbClr val="CC3300"/>
                </a:solidFill>
                <a:latin typeface="+mj-lt"/>
              </a:rPr>
              <a:t>gelé à compter du 1/01/2010</a:t>
            </a:r>
            <a:endParaRPr lang="fr-CH" altLang="en-US" sz="2000" dirty="0" smtClean="0">
              <a:solidFill>
                <a:srgbClr val="0033CC"/>
              </a:solidFill>
              <a:latin typeface="+mj-lt"/>
            </a:endParaRPr>
          </a:p>
          <a:p>
            <a:pPr marL="538163" lvl="3" indent="0">
              <a:lnSpc>
                <a:spcPct val="80000"/>
              </a:lnSpc>
              <a:buFontTx/>
              <a:buNone/>
            </a:pPr>
            <a:endParaRPr lang="fr-CH" altLang="en-US" sz="2000" dirty="0" smtClean="0">
              <a:solidFill>
                <a:srgbClr val="0033CC"/>
              </a:solidFill>
              <a:latin typeface="+mj-lt"/>
            </a:endParaRPr>
          </a:p>
          <a:p>
            <a:pPr marL="538163" lvl="3" indent="0">
              <a:lnSpc>
                <a:spcPct val="80000"/>
              </a:lnSpc>
              <a:buFontTx/>
              <a:buNone/>
            </a:pPr>
            <a:r>
              <a:rPr lang="fr-CH" altLang="en-US" sz="2000" dirty="0" smtClean="0">
                <a:solidFill>
                  <a:srgbClr val="0065B0"/>
                </a:solidFill>
                <a:latin typeface="+mj-lt"/>
              </a:rPr>
              <a:t>Acte de 1960 (La Haye)</a:t>
            </a:r>
          </a:p>
          <a:p>
            <a:pPr marL="538163" lvl="3" indent="0">
              <a:lnSpc>
                <a:spcPct val="80000"/>
              </a:lnSpc>
              <a:buFontTx/>
              <a:buNone/>
            </a:pPr>
            <a:endParaRPr lang="fr-CH" altLang="en-US" sz="2000" dirty="0" smtClean="0">
              <a:solidFill>
                <a:srgbClr val="0065B0"/>
              </a:solidFill>
              <a:latin typeface="+mj-lt"/>
            </a:endParaRPr>
          </a:p>
          <a:p>
            <a:pPr marL="538163" lvl="3" indent="0">
              <a:lnSpc>
                <a:spcPct val="80000"/>
              </a:lnSpc>
              <a:buFontTx/>
              <a:buNone/>
            </a:pPr>
            <a:r>
              <a:rPr lang="fr-CH" altLang="en-US" sz="2000" dirty="0" smtClean="0">
                <a:solidFill>
                  <a:srgbClr val="0065B0"/>
                </a:solidFill>
                <a:latin typeface="+mj-lt"/>
              </a:rPr>
              <a:t>Acte de 1999 (Genève)</a:t>
            </a:r>
            <a:endParaRPr lang="en-US" altLang="en-US" sz="2000" dirty="0" smtClean="0">
              <a:solidFill>
                <a:srgbClr val="0065B0"/>
              </a:solidFill>
              <a:latin typeface="+mj-lt"/>
            </a:endParaRPr>
          </a:p>
          <a:p>
            <a:pPr marL="179388" lvl="1" indent="0">
              <a:lnSpc>
                <a:spcPct val="80000"/>
              </a:lnSpc>
              <a:buFontTx/>
              <a:buNone/>
            </a:pPr>
            <a:endParaRPr lang="en-US" altLang="en-US" sz="2000" dirty="0" smtClean="0">
              <a:solidFill>
                <a:srgbClr val="0065B0"/>
              </a:solidFill>
              <a:latin typeface="+mj-lt"/>
            </a:endParaRPr>
          </a:p>
          <a:p>
            <a:pPr marL="179388" lvl="1" indent="0">
              <a:lnSpc>
                <a:spcPct val="80000"/>
              </a:lnSpc>
              <a:buFontTx/>
              <a:buNone/>
            </a:pPr>
            <a:endParaRPr lang="en-US" altLang="en-US" sz="2000" dirty="0" smtClean="0">
              <a:latin typeface="+mj-lt"/>
            </a:endParaRPr>
          </a:p>
        </p:txBody>
      </p:sp>
      <p:sp>
        <p:nvSpPr>
          <p:cNvPr id="346122" name="Rectangle 10"/>
          <p:cNvSpPr>
            <a:spLocks noChangeArrowheads="1"/>
          </p:cNvSpPr>
          <p:nvPr/>
        </p:nvSpPr>
        <p:spPr bwMode="auto">
          <a:xfrm>
            <a:off x="4572000" y="3789363"/>
            <a:ext cx="4572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lvl="1">
              <a:buFontTx/>
              <a:buNone/>
            </a:pPr>
            <a:endParaRPr lang="en-US" altLang="en-US" sz="1800" dirty="0">
              <a:solidFill>
                <a:srgbClr val="FF5050"/>
              </a:solidFill>
              <a:latin typeface="Verdana" pitchFamily="34" charset="0"/>
            </a:endParaRPr>
          </a:p>
          <a:p>
            <a:pPr lvl="1">
              <a:buFontTx/>
              <a:buNone/>
            </a:pPr>
            <a:r>
              <a:rPr lang="en-US" altLang="en-US" sz="2000" dirty="0" err="1">
                <a:solidFill>
                  <a:srgbClr val="FF5050"/>
                </a:solidFill>
                <a:latin typeface="+mj-lt"/>
              </a:rPr>
              <a:t>Règlement</a:t>
            </a:r>
            <a:r>
              <a:rPr lang="en-US" altLang="en-US" sz="2000" dirty="0">
                <a:solidFill>
                  <a:srgbClr val="FF5050"/>
                </a:solidFill>
                <a:latin typeface="+mj-lt"/>
              </a:rPr>
              <a:t> </a:t>
            </a:r>
            <a:r>
              <a:rPr lang="en-US" altLang="en-US" sz="2000" dirty="0" err="1">
                <a:solidFill>
                  <a:srgbClr val="FF5050"/>
                </a:solidFill>
                <a:latin typeface="+mj-lt"/>
              </a:rPr>
              <a:t>d’exécution</a:t>
            </a:r>
            <a:r>
              <a:rPr lang="en-US" altLang="en-US" sz="2000" dirty="0">
                <a:solidFill>
                  <a:srgbClr val="FF5050"/>
                </a:solidFill>
                <a:latin typeface="+mj-lt"/>
              </a:rPr>
              <a:t> </a:t>
            </a:r>
            <a:r>
              <a:rPr lang="en-US" altLang="en-US" sz="2000" dirty="0" err="1">
                <a:solidFill>
                  <a:srgbClr val="FF5050"/>
                </a:solidFill>
                <a:latin typeface="+mj-lt"/>
              </a:rPr>
              <a:t>commun</a:t>
            </a:r>
            <a:endParaRPr lang="en-US" altLang="en-US" sz="2000" dirty="0">
              <a:solidFill>
                <a:srgbClr val="FF5050"/>
              </a:solidFill>
              <a:latin typeface="+mj-lt"/>
            </a:endParaRPr>
          </a:p>
          <a:p>
            <a:pPr lvl="1">
              <a:buFontTx/>
              <a:buNone/>
            </a:pPr>
            <a:endParaRPr lang="en-US" altLang="en-US" sz="2000" dirty="0">
              <a:solidFill>
                <a:srgbClr val="FF5050"/>
              </a:solidFill>
              <a:latin typeface="+mj-lt"/>
            </a:endParaRPr>
          </a:p>
          <a:p>
            <a:pPr lvl="1">
              <a:buFontTx/>
              <a:buNone/>
            </a:pPr>
            <a:r>
              <a:rPr lang="en-US" altLang="en-US" sz="2000" dirty="0">
                <a:solidFill>
                  <a:srgbClr val="FF5050"/>
                </a:solidFill>
                <a:latin typeface="+mj-lt"/>
              </a:rPr>
              <a:t>Instructions </a:t>
            </a:r>
            <a:r>
              <a:rPr lang="en-US" altLang="en-US" sz="2000" dirty="0" err="1">
                <a:solidFill>
                  <a:srgbClr val="FF5050"/>
                </a:solidFill>
                <a:latin typeface="+mj-lt"/>
              </a:rPr>
              <a:t>administratives</a:t>
            </a:r>
            <a:endParaRPr lang="en-US" altLang="en-US" sz="2000" dirty="0">
              <a:latin typeface="+mj-lt"/>
            </a:endParaRPr>
          </a:p>
          <a:p>
            <a:pPr>
              <a:buFontTx/>
              <a:buNone/>
            </a:pPr>
            <a:r>
              <a:rPr lang="en-US" altLang="en-US" sz="2000" dirty="0">
                <a:solidFill>
                  <a:srgbClr val="FF5050"/>
                </a:solidFill>
                <a:latin typeface="Verdana" pitchFamily="34" charset="0"/>
              </a:rPr>
              <a:t>	</a:t>
            </a:r>
          </a:p>
          <a:p>
            <a:pPr lvl="1">
              <a:buFontTx/>
              <a:buNone/>
            </a:pPr>
            <a:endParaRPr lang="en-US" altLang="en-US" sz="2000" dirty="0">
              <a:latin typeface="Verdana" pitchFamily="34" charset="0"/>
            </a:endParaRPr>
          </a:p>
        </p:txBody>
      </p:sp>
      <p:sp>
        <p:nvSpPr>
          <p:cNvPr id="5125" name="AutoShape 12"/>
          <p:cNvSpPr>
            <a:spLocks/>
          </p:cNvSpPr>
          <p:nvPr/>
        </p:nvSpPr>
        <p:spPr bwMode="auto">
          <a:xfrm>
            <a:off x="4040066" y="3231773"/>
            <a:ext cx="518818" cy="465892"/>
          </a:xfrm>
          <a:prstGeom prst="leftBrace">
            <a:avLst>
              <a:gd name="adj1" fmla="val 74927"/>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5126" name="AutoShape 13"/>
          <p:cNvSpPr>
            <a:spLocks/>
          </p:cNvSpPr>
          <p:nvPr/>
        </p:nvSpPr>
        <p:spPr bwMode="auto">
          <a:xfrm>
            <a:off x="3974123" y="3196055"/>
            <a:ext cx="464527" cy="465892"/>
          </a:xfrm>
          <a:prstGeom prst="leftBrace">
            <a:avLst>
              <a:gd name="adj1" fmla="val 54837"/>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5127" name="AutoShape 15"/>
          <p:cNvSpPr>
            <a:spLocks/>
          </p:cNvSpPr>
          <p:nvPr/>
        </p:nvSpPr>
        <p:spPr bwMode="auto">
          <a:xfrm>
            <a:off x="4106008" y="1880543"/>
            <a:ext cx="538000" cy="3168352"/>
          </a:xfrm>
          <a:prstGeom prst="leftBrace">
            <a:avLst>
              <a:gd name="adj1" fmla="val 129683"/>
              <a:gd name="adj2" fmla="val 50000"/>
            </a:avLst>
          </a:prstGeom>
          <a:solidFill>
            <a:srgbClr val="333333"/>
          </a:solidFill>
          <a:ln w="6350" cap="rnd">
            <a:solidFill>
              <a:srgbClr val="333333"/>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Tree>
    <p:extLst>
      <p:ext uri="{BB962C8B-B14F-4D97-AF65-F5344CB8AC3E}">
        <p14:creationId xmlns:p14="http://schemas.microsoft.com/office/powerpoint/2010/main" val="25589311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5"/>
                                        </p:tgtEl>
                                        <p:attrNameLst>
                                          <p:attrName>style.visibility</p:attrName>
                                        </p:attrNameLst>
                                      </p:cBhvr>
                                      <p:to>
                                        <p:strVal val="visible"/>
                                      </p:to>
                                    </p:set>
                                    <p:animEffect transition="in" filter="dissolve">
                                      <p:cBhvr>
                                        <p:cTn id="7" dur="500"/>
                                        <p:tgtEl>
                                          <p:spTgt spid="346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6122"/>
                                        </p:tgtEl>
                                        <p:attrNameLst>
                                          <p:attrName>style.visibility</p:attrName>
                                        </p:attrNameLst>
                                      </p:cBhvr>
                                      <p:to>
                                        <p:strVal val="visible"/>
                                      </p:to>
                                    </p:set>
                                    <p:animEffect transition="in" filter="dissolve">
                                      <p:cBhvr>
                                        <p:cTn id="12" dur="500"/>
                                        <p:tgtEl>
                                          <p:spTgt spid="34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autoUpdateAnimBg="0"/>
      <p:bldP spid="346122"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429358" y="685800"/>
            <a:ext cx="8500696" cy="5697538"/>
          </a:xfrm>
          <a:noFill/>
        </p:spPr>
        <p:txBody>
          <a:bodyPr/>
          <a:lstStyle/>
          <a:p>
            <a:pPr marL="0" indent="0" defTabSz="1336675">
              <a:spcBef>
                <a:spcPct val="0"/>
              </a:spcBef>
              <a:buFontTx/>
              <a:buNone/>
              <a:tabLst>
                <a:tab pos="482600" algn="l"/>
                <a:tab pos="568325" algn="l"/>
              </a:tabLst>
            </a:pPr>
            <a:r>
              <a:rPr lang="en-US" altLang="en-US" sz="2400" dirty="0" smtClean="0"/>
              <a:t>		</a:t>
            </a:r>
            <a:endParaRPr lang="en-US" altLang="en-US" sz="2200" dirty="0" smtClean="0"/>
          </a:p>
        </p:txBody>
      </p:sp>
      <p:sp>
        <p:nvSpPr>
          <p:cNvPr id="13315" name="Rectangle 3"/>
          <p:cNvSpPr>
            <a:spLocks noGrp="1" noChangeArrowheads="1"/>
          </p:cNvSpPr>
          <p:nvPr>
            <p:ph type="title"/>
          </p:nvPr>
        </p:nvSpPr>
        <p:spPr>
          <a:xfrm>
            <a:off x="553915" y="447676"/>
            <a:ext cx="8229600" cy="619125"/>
          </a:xfrm>
          <a:noFill/>
        </p:spPr>
        <p:txBody>
          <a:bodyPr/>
          <a:lstStyle/>
          <a:p>
            <a:r>
              <a:rPr lang="en-US" altLang="en-US" kern="1200" dirty="0" err="1"/>
              <a:t>Aperçu</a:t>
            </a:r>
            <a:r>
              <a:rPr lang="en-US" altLang="en-US" kern="1200" dirty="0"/>
              <a:t> de la </a:t>
            </a:r>
            <a:r>
              <a:rPr lang="en-US" altLang="en-US" kern="1200" dirty="0" err="1"/>
              <a:t>procédure</a:t>
            </a:r>
            <a:r>
              <a:rPr lang="en-US" altLang="en-US" kern="1200" dirty="0"/>
              <a:t> </a:t>
            </a:r>
            <a:r>
              <a:rPr lang="en-US" altLang="en-US" kern="1200" dirty="0" err="1"/>
              <a:t>internationale</a:t>
            </a:r>
            <a:endParaRPr lang="en-US" altLang="en-US" kern="1200" dirty="0"/>
          </a:p>
        </p:txBody>
      </p:sp>
      <p:sp>
        <p:nvSpPr>
          <p:cNvPr id="13316" name="Rectangle 5"/>
          <p:cNvSpPr>
            <a:spLocks noChangeArrowheads="1"/>
          </p:cNvSpPr>
          <p:nvPr/>
        </p:nvSpPr>
        <p:spPr bwMode="auto">
          <a:xfrm>
            <a:off x="1714500" y="3357563"/>
            <a:ext cx="172323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nSpc>
                <a:spcPct val="80000"/>
              </a:lnSpc>
              <a:spcBef>
                <a:spcPct val="0"/>
              </a:spcBef>
              <a:buSzTx/>
              <a:buFontTx/>
              <a:buNone/>
            </a:pPr>
            <a:r>
              <a:rPr lang="en-US" altLang="en-US" sz="2000" dirty="0" err="1">
                <a:solidFill>
                  <a:srgbClr val="0065B0"/>
                </a:solidFill>
                <a:latin typeface="+mj-lt"/>
              </a:rPr>
              <a:t>Demande</a:t>
            </a:r>
            <a:endParaRPr lang="en-US" altLang="en-US" sz="2000" dirty="0">
              <a:solidFill>
                <a:srgbClr val="0065B0"/>
              </a:solidFill>
              <a:latin typeface="+mj-lt"/>
            </a:endParaRPr>
          </a:p>
          <a:p>
            <a:pPr>
              <a:lnSpc>
                <a:spcPct val="80000"/>
              </a:lnSpc>
              <a:spcBef>
                <a:spcPct val="0"/>
              </a:spcBef>
              <a:buSzTx/>
              <a:buFontTx/>
              <a:buNone/>
            </a:pPr>
            <a:r>
              <a:rPr lang="en-US" altLang="en-US" sz="2000" dirty="0" err="1">
                <a:solidFill>
                  <a:srgbClr val="0065B0"/>
                </a:solidFill>
                <a:latin typeface="+mj-lt"/>
              </a:rPr>
              <a:t>internationale</a:t>
            </a:r>
            <a:endParaRPr lang="en-US" altLang="en-US" sz="2000" b="1" dirty="0">
              <a:solidFill>
                <a:srgbClr val="0065B0"/>
              </a:solidFill>
              <a:latin typeface="+mj-lt"/>
            </a:endParaRPr>
          </a:p>
        </p:txBody>
      </p:sp>
      <p:sp>
        <p:nvSpPr>
          <p:cNvPr id="13317" name="Rectangle 6"/>
          <p:cNvSpPr>
            <a:spLocks noChangeArrowheads="1"/>
          </p:cNvSpPr>
          <p:nvPr/>
        </p:nvSpPr>
        <p:spPr bwMode="auto">
          <a:xfrm>
            <a:off x="5835162" y="2781301"/>
            <a:ext cx="2667000" cy="76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n-lt"/>
              </a:rPr>
              <a:t>Office de PC du</a:t>
            </a:r>
            <a:r>
              <a:rPr lang="en-US" altLang="en-US" sz="2400" dirty="0">
                <a:latin typeface="+mn-lt"/>
              </a:rPr>
              <a:t> </a:t>
            </a:r>
            <a:r>
              <a:rPr lang="en-US" altLang="en-US" sz="2000" dirty="0" err="1">
                <a:latin typeface="+mn-lt"/>
              </a:rPr>
              <a:t>déposant</a:t>
            </a:r>
            <a:endParaRPr lang="en-US" altLang="en-US" sz="2000" b="1" dirty="0">
              <a:solidFill>
                <a:srgbClr val="336699"/>
              </a:solidFill>
              <a:latin typeface="+mn-lt"/>
            </a:endParaRPr>
          </a:p>
        </p:txBody>
      </p:sp>
      <p:sp>
        <p:nvSpPr>
          <p:cNvPr id="13318" name="Rectangle 7"/>
          <p:cNvSpPr>
            <a:spLocks noChangeArrowheads="1"/>
          </p:cNvSpPr>
          <p:nvPr/>
        </p:nvSpPr>
        <p:spPr bwMode="auto">
          <a:xfrm>
            <a:off x="5835161" y="4076701"/>
            <a:ext cx="2672862"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j-lt"/>
              </a:rPr>
              <a:t>Bureau international</a:t>
            </a:r>
            <a:r>
              <a:rPr lang="en-US" altLang="en-US" sz="2400" b="1" dirty="0">
                <a:solidFill>
                  <a:srgbClr val="FF3300"/>
                </a:solidFill>
                <a:latin typeface="+mj-lt"/>
              </a:rPr>
              <a:t> </a:t>
            </a:r>
            <a:endParaRPr lang="en-US" altLang="en-US" sz="1800" dirty="0">
              <a:latin typeface="+mj-lt"/>
            </a:endParaRPr>
          </a:p>
        </p:txBody>
      </p:sp>
      <p:sp>
        <p:nvSpPr>
          <p:cNvPr id="13319" name="Rectangle 8"/>
          <p:cNvSpPr>
            <a:spLocks noChangeArrowheads="1"/>
          </p:cNvSpPr>
          <p:nvPr/>
        </p:nvSpPr>
        <p:spPr bwMode="auto">
          <a:xfrm>
            <a:off x="5627077" y="2695575"/>
            <a:ext cx="3094892" cy="9159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0" name="Rectangle 9"/>
          <p:cNvSpPr>
            <a:spLocks noChangeArrowheads="1"/>
          </p:cNvSpPr>
          <p:nvPr/>
        </p:nvSpPr>
        <p:spPr bwMode="auto">
          <a:xfrm>
            <a:off x="5635869" y="5445125"/>
            <a:ext cx="3024554"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j-lt"/>
              </a:rPr>
              <a:t>Office des parties </a:t>
            </a:r>
            <a:r>
              <a:rPr lang="en-US" altLang="en-US" sz="2000" dirty="0" err="1">
                <a:latin typeface="+mj-lt"/>
              </a:rPr>
              <a:t>contractantes</a:t>
            </a:r>
            <a:r>
              <a:rPr lang="en-US" altLang="en-US" sz="2000" dirty="0">
                <a:latin typeface="+mj-lt"/>
              </a:rPr>
              <a:t> </a:t>
            </a:r>
            <a:r>
              <a:rPr lang="en-US" altLang="en-US" sz="2000" dirty="0" err="1">
                <a:latin typeface="+mj-lt"/>
              </a:rPr>
              <a:t>désignées</a:t>
            </a:r>
            <a:endParaRPr lang="en-US" altLang="en-US" sz="2000" dirty="0">
              <a:latin typeface="+mj-lt"/>
            </a:endParaRPr>
          </a:p>
        </p:txBody>
      </p:sp>
      <p:sp>
        <p:nvSpPr>
          <p:cNvPr id="13321" name="Rectangle 10"/>
          <p:cNvSpPr>
            <a:spLocks noChangeArrowheads="1"/>
          </p:cNvSpPr>
          <p:nvPr/>
        </p:nvSpPr>
        <p:spPr bwMode="auto">
          <a:xfrm>
            <a:off x="5627077" y="5181600"/>
            <a:ext cx="3087566" cy="133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2" name="Rectangle 11"/>
          <p:cNvSpPr>
            <a:spLocks noChangeArrowheads="1"/>
          </p:cNvSpPr>
          <p:nvPr/>
        </p:nvSpPr>
        <p:spPr bwMode="auto">
          <a:xfrm>
            <a:off x="5627077" y="3929063"/>
            <a:ext cx="3087566" cy="919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3" name="AutoShape 12"/>
          <p:cNvSpPr>
            <a:spLocks noChangeArrowheads="1"/>
          </p:cNvSpPr>
          <p:nvPr/>
        </p:nvSpPr>
        <p:spPr bwMode="auto">
          <a:xfrm>
            <a:off x="7120304" y="3614738"/>
            <a:ext cx="76200" cy="304800"/>
          </a:xfrm>
          <a:prstGeom prst="downArrow">
            <a:avLst>
              <a:gd name="adj1" fmla="val 50000"/>
              <a:gd name="adj2" fmla="val 92308"/>
            </a:avLst>
          </a:prstGeom>
          <a:solidFill>
            <a:srgbClr val="0065B0"/>
          </a:solidFill>
          <a:ln w="9525">
            <a:solidFill>
              <a:schemeClr val="tx1"/>
            </a:solidFill>
            <a:miter lim="800000"/>
            <a:headEnd/>
            <a:tailEnd/>
          </a:ln>
          <a:effectLs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4" name="AutoShape 13"/>
          <p:cNvSpPr>
            <a:spLocks noChangeArrowheads="1"/>
          </p:cNvSpPr>
          <p:nvPr/>
        </p:nvSpPr>
        <p:spPr bwMode="auto">
          <a:xfrm>
            <a:off x="4303835" y="3048000"/>
            <a:ext cx="838200" cy="152400"/>
          </a:xfrm>
          <a:custGeom>
            <a:avLst/>
            <a:gdLst>
              <a:gd name="T0" fmla="*/ 1203603291 w 21600"/>
              <a:gd name="T1" fmla="*/ 0 h 21600"/>
              <a:gd name="T2" fmla="*/ 0 w 21600"/>
              <a:gd name="T3" fmla="*/ 3793300 h 21600"/>
              <a:gd name="T4" fmla="*/ 1203603291 w 21600"/>
              <a:gd name="T5" fmla="*/ 7586606 h 21600"/>
              <a:gd name="T6" fmla="*/ 1604803197 w 21600"/>
              <a:gd name="T7" fmla="*/ 3793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65B0"/>
          </a:solidFill>
          <a:ln w="9525">
            <a:solidFill>
              <a:schemeClr val="tx1"/>
            </a:solidFill>
            <a:miter lim="800000"/>
            <a:headEnd/>
            <a:tailEnd/>
          </a:ln>
          <a:effectLst/>
          <a:extLst/>
        </p:spPr>
        <p:txBody>
          <a:bodyPr wrap="none" anchor="ctr"/>
          <a:lstStyle/>
          <a:p>
            <a:endParaRPr lang="en-US"/>
          </a:p>
        </p:txBody>
      </p:sp>
      <p:sp>
        <p:nvSpPr>
          <p:cNvPr id="13325" name="AutoShape 14"/>
          <p:cNvSpPr>
            <a:spLocks noChangeArrowheads="1"/>
          </p:cNvSpPr>
          <p:nvPr/>
        </p:nvSpPr>
        <p:spPr bwMode="auto">
          <a:xfrm>
            <a:off x="7110046" y="4872038"/>
            <a:ext cx="76200" cy="304800"/>
          </a:xfrm>
          <a:prstGeom prst="downArrow">
            <a:avLst>
              <a:gd name="adj1" fmla="val 50000"/>
              <a:gd name="adj2" fmla="val 92308"/>
            </a:avLst>
          </a:prstGeom>
          <a:solidFill>
            <a:srgbClr val="0065B0"/>
          </a:solidFill>
          <a:ln w="9525">
            <a:solidFill>
              <a:schemeClr val="tx1"/>
            </a:solidFill>
            <a:miter lim="800000"/>
            <a:headEnd/>
            <a:tailEnd/>
          </a:ln>
          <a:effectLs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6" name="AutoShape 27"/>
          <p:cNvSpPr>
            <a:spLocks noChangeArrowheads="1"/>
          </p:cNvSpPr>
          <p:nvPr/>
        </p:nvSpPr>
        <p:spPr bwMode="auto">
          <a:xfrm>
            <a:off x="4303835" y="4331476"/>
            <a:ext cx="838200" cy="152400"/>
          </a:xfrm>
          <a:custGeom>
            <a:avLst/>
            <a:gdLst>
              <a:gd name="T0" fmla="*/ 1203603291 w 21600"/>
              <a:gd name="T1" fmla="*/ 0 h 21600"/>
              <a:gd name="T2" fmla="*/ 0 w 21600"/>
              <a:gd name="T3" fmla="*/ 3793300 h 21600"/>
              <a:gd name="T4" fmla="*/ 1203603291 w 21600"/>
              <a:gd name="T5" fmla="*/ 7586606 h 21600"/>
              <a:gd name="T6" fmla="*/ 1604803197 w 21600"/>
              <a:gd name="T7" fmla="*/ 3793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65B0"/>
          </a:solidFill>
          <a:ln w="9525">
            <a:solidFill>
              <a:schemeClr val="tx1"/>
            </a:solidFill>
            <a:miter lim="800000"/>
            <a:headEnd/>
            <a:tailEnd/>
          </a:ln>
          <a:effectLst/>
          <a:extLst/>
        </p:spPr>
        <p:txBody>
          <a:bodyPr wrap="none" anchor="ctr"/>
          <a:lstStyle/>
          <a:p>
            <a:endParaRPr lang="en-US"/>
          </a:p>
        </p:txBody>
      </p:sp>
    </p:spTree>
    <p:extLst>
      <p:ext uri="{BB962C8B-B14F-4D97-AF65-F5344CB8AC3E}">
        <p14:creationId xmlns:p14="http://schemas.microsoft.com/office/powerpoint/2010/main" val="3699667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noFill/>
        </p:spPr>
        <p:txBody>
          <a:bodyPr/>
          <a:lstStyle/>
          <a:p>
            <a:pPr eaLnBrk="1" hangingPunct="1"/>
            <a:r>
              <a:rPr lang="en-US" altLang="en-US" kern="1200" dirty="0"/>
              <a:t>Union de La </a:t>
            </a:r>
            <a:r>
              <a:rPr lang="en-US" altLang="en-US" kern="1200" dirty="0" err="1"/>
              <a:t>Haye</a:t>
            </a:r>
            <a:endParaRPr lang="en-US" altLang="en-US" kern="1200" dirty="0"/>
          </a:p>
        </p:txBody>
      </p:sp>
      <p:sp>
        <p:nvSpPr>
          <p:cNvPr id="9219" name="Rectangle 972"/>
          <p:cNvSpPr>
            <a:spLocks noGrp="1" noChangeArrowheads="1"/>
          </p:cNvSpPr>
          <p:nvPr>
            <p:ph type="body" idx="1"/>
          </p:nvPr>
        </p:nvSpPr>
        <p:spPr>
          <a:xfrm>
            <a:off x="2842846" y="5805489"/>
            <a:ext cx="4466492" cy="936625"/>
          </a:xfrm>
          <a:noFill/>
        </p:spPr>
        <p:txBody>
          <a:bodyPr/>
          <a:lstStyle/>
          <a:p>
            <a:pPr marL="0" indent="0" eaLnBrk="1" hangingPunct="1">
              <a:spcBef>
                <a:spcPct val="0"/>
              </a:spcBef>
              <a:buFontTx/>
              <a:buNone/>
              <a:tabLst>
                <a:tab pos="2857500" algn="l"/>
              </a:tabLst>
            </a:pPr>
            <a:r>
              <a:rPr lang="en-US" altLang="en-US" sz="1500" b="1" smtClean="0">
                <a:solidFill>
                  <a:srgbClr val="0033CC"/>
                </a:solidFill>
              </a:rPr>
              <a:t>50 Acte de Genève  (1999) </a:t>
            </a:r>
            <a:r>
              <a:rPr lang="en-US" altLang="en-US" sz="1200" b="1" smtClean="0">
                <a:solidFill>
                  <a:srgbClr val="0033CC"/>
                </a:solidFill>
              </a:rPr>
              <a:t>(incluant UE et OAPI)</a:t>
            </a:r>
            <a:r>
              <a:rPr lang="en-US" altLang="en-US" sz="1500" b="1" smtClean="0">
                <a:solidFill>
                  <a:srgbClr val="0033CC"/>
                </a:solidFill>
              </a:rPr>
              <a:t> </a:t>
            </a:r>
          </a:p>
          <a:p>
            <a:pPr marL="0" indent="0" eaLnBrk="1" hangingPunct="1">
              <a:spcBef>
                <a:spcPct val="0"/>
              </a:spcBef>
              <a:buFontTx/>
              <a:buNone/>
              <a:tabLst>
                <a:tab pos="2857500" algn="l"/>
              </a:tabLst>
            </a:pPr>
            <a:r>
              <a:rPr lang="en-US" altLang="en-US" sz="1500" b="1" smtClean="0">
                <a:solidFill>
                  <a:srgbClr val="CC0000"/>
                </a:solidFill>
              </a:rPr>
              <a:t>15 Acte de La Haye (1960)</a:t>
            </a:r>
            <a:br>
              <a:rPr lang="en-US" altLang="en-US" sz="1500" b="1" smtClean="0">
                <a:solidFill>
                  <a:srgbClr val="CC0000"/>
                </a:solidFill>
              </a:rPr>
            </a:br>
            <a:endParaRPr lang="en-US" altLang="en-US" sz="800" b="1" smtClean="0">
              <a:solidFill>
                <a:srgbClr val="CC0000"/>
              </a:solidFill>
            </a:endParaRPr>
          </a:p>
          <a:p>
            <a:pPr marL="0" indent="0" eaLnBrk="1" hangingPunct="1">
              <a:spcBef>
                <a:spcPct val="0"/>
              </a:spcBef>
              <a:buFontTx/>
              <a:buNone/>
              <a:tabLst>
                <a:tab pos="2857500" algn="l"/>
              </a:tabLst>
            </a:pPr>
            <a:r>
              <a:rPr lang="fr-CH" altLang="en-US" sz="1500" b="1" smtClean="0"/>
              <a:t>65 Parties contractantes</a:t>
            </a:r>
            <a:endParaRPr lang="en-US" altLang="en-US" sz="1500" b="1" smtClean="0"/>
          </a:p>
        </p:txBody>
      </p:sp>
      <p:sp>
        <p:nvSpPr>
          <p:cNvPr id="9220" name="Line 973"/>
          <p:cNvSpPr>
            <a:spLocks noChangeShapeType="1"/>
          </p:cNvSpPr>
          <p:nvPr/>
        </p:nvSpPr>
        <p:spPr bwMode="auto">
          <a:xfrm>
            <a:off x="2971800" y="6381750"/>
            <a:ext cx="382172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9221" name="Group 4682"/>
          <p:cNvGrpSpPr>
            <a:grpSpLocks/>
          </p:cNvGrpSpPr>
          <p:nvPr/>
        </p:nvGrpSpPr>
        <p:grpSpPr bwMode="auto">
          <a:xfrm>
            <a:off x="178777" y="1458913"/>
            <a:ext cx="8786446" cy="4654550"/>
            <a:chOff x="113" y="919"/>
            <a:chExt cx="5534" cy="2932"/>
          </a:xfrm>
        </p:grpSpPr>
        <p:sp>
          <p:nvSpPr>
            <p:cNvPr id="9222" name="Freeform 4683"/>
            <p:cNvSpPr>
              <a:spLocks/>
            </p:cNvSpPr>
            <p:nvPr/>
          </p:nvSpPr>
          <p:spPr bwMode="auto">
            <a:xfrm>
              <a:off x="1488" y="3804"/>
              <a:ext cx="65" cy="47"/>
            </a:xfrm>
            <a:custGeom>
              <a:avLst/>
              <a:gdLst>
                <a:gd name="T0" fmla="*/ 8 w 59"/>
                <a:gd name="T1" fmla="*/ 14 h 38"/>
                <a:gd name="T2" fmla="*/ 0 w 59"/>
                <a:gd name="T3" fmla="*/ 0 h 38"/>
                <a:gd name="T4" fmla="*/ 10 w 59"/>
                <a:gd name="T5" fmla="*/ 37 h 38"/>
                <a:gd name="T6" fmla="*/ 22 w 59"/>
                <a:gd name="T7" fmla="*/ 72 h 38"/>
                <a:gd name="T8" fmla="*/ 51 w 59"/>
                <a:gd name="T9" fmla="*/ 72 h 38"/>
                <a:gd name="T10" fmla="*/ 79 w 59"/>
                <a:gd name="T11" fmla="*/ 72 h 38"/>
                <a:gd name="T12" fmla="*/ 76 w 59"/>
                <a:gd name="T13" fmla="*/ 63 h 38"/>
                <a:gd name="T14" fmla="*/ 35 w 59"/>
                <a:gd name="T15" fmla="*/ 46 h 38"/>
                <a:gd name="T16" fmla="*/ 8 w 59"/>
                <a:gd name="T17" fmla="*/ 1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9223" name="Freeform 4684"/>
            <p:cNvSpPr>
              <a:spLocks/>
            </p:cNvSpPr>
            <p:nvPr/>
          </p:nvSpPr>
          <p:spPr bwMode="auto">
            <a:xfrm>
              <a:off x="1452" y="3802"/>
              <a:ext cx="53" cy="49"/>
            </a:xfrm>
            <a:custGeom>
              <a:avLst/>
              <a:gdLst>
                <a:gd name="T0" fmla="*/ 44 w 47"/>
                <a:gd name="T1" fmla="*/ 2 h 40"/>
                <a:gd name="T2" fmla="*/ 54 w 47"/>
                <a:gd name="T3" fmla="*/ 39 h 40"/>
                <a:gd name="T4" fmla="*/ 68 w 47"/>
                <a:gd name="T5" fmla="*/ 74 h 40"/>
                <a:gd name="T6" fmla="*/ 61 w 47"/>
                <a:gd name="T7" fmla="*/ 74 h 40"/>
                <a:gd name="T8" fmla="*/ 52 w 47"/>
                <a:gd name="T9" fmla="*/ 74 h 40"/>
                <a:gd name="T10" fmla="*/ 27 w 47"/>
                <a:gd name="T11" fmla="*/ 67 h 40"/>
                <a:gd name="T12" fmla="*/ 20 w 47"/>
                <a:gd name="T13" fmla="*/ 67 h 40"/>
                <a:gd name="T14" fmla="*/ 0 w 47"/>
                <a:gd name="T15" fmla="*/ 65 h 40"/>
                <a:gd name="T16" fmla="*/ 3 w 47"/>
                <a:gd name="T17" fmla="*/ 65 h 40"/>
                <a:gd name="T18" fmla="*/ 18 w 47"/>
                <a:gd name="T19" fmla="*/ 60 h 40"/>
                <a:gd name="T20" fmla="*/ 24 w 47"/>
                <a:gd name="T21" fmla="*/ 65 h 40"/>
                <a:gd name="T22" fmla="*/ 30 w 47"/>
                <a:gd name="T23" fmla="*/ 65 h 40"/>
                <a:gd name="T24" fmla="*/ 18 w 47"/>
                <a:gd name="T25" fmla="*/ 55 h 40"/>
                <a:gd name="T26" fmla="*/ 34 w 47"/>
                <a:gd name="T27" fmla="*/ 60 h 40"/>
                <a:gd name="T28" fmla="*/ 37 w 47"/>
                <a:gd name="T29" fmla="*/ 60 h 40"/>
                <a:gd name="T30" fmla="*/ 52 w 47"/>
                <a:gd name="T31" fmla="*/ 65 h 40"/>
                <a:gd name="T32" fmla="*/ 54 w 47"/>
                <a:gd name="T33" fmla="*/ 65 h 40"/>
                <a:gd name="T34" fmla="*/ 27 w 47"/>
                <a:gd name="T35" fmla="*/ 42 h 40"/>
                <a:gd name="T36" fmla="*/ 37 w 47"/>
                <a:gd name="T37" fmla="*/ 31 h 40"/>
                <a:gd name="T38" fmla="*/ 20 w 47"/>
                <a:gd name="T39" fmla="*/ 31 h 40"/>
                <a:gd name="T40" fmla="*/ 18 w 47"/>
                <a:gd name="T41" fmla="*/ 7 h 40"/>
                <a:gd name="T42" fmla="*/ 24 w 47"/>
                <a:gd name="T43" fmla="*/ 0 h 40"/>
                <a:gd name="T44" fmla="*/ 44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9224" name="Freeform 4685"/>
            <p:cNvSpPr>
              <a:spLocks/>
            </p:cNvSpPr>
            <p:nvPr/>
          </p:nvSpPr>
          <p:spPr bwMode="auto">
            <a:xfrm>
              <a:off x="1294" y="3034"/>
              <a:ext cx="194" cy="796"/>
            </a:xfrm>
            <a:custGeom>
              <a:avLst/>
              <a:gdLst>
                <a:gd name="T0" fmla="*/ 24 w 173"/>
                <a:gd name="T1" fmla="*/ 484 h 643"/>
                <a:gd name="T2" fmla="*/ 27 w 173"/>
                <a:gd name="T3" fmla="*/ 566 h 643"/>
                <a:gd name="T4" fmla="*/ 20 w 173"/>
                <a:gd name="T5" fmla="*/ 655 h 643"/>
                <a:gd name="T6" fmla="*/ 31 w 173"/>
                <a:gd name="T7" fmla="*/ 727 h 643"/>
                <a:gd name="T8" fmla="*/ 46 w 173"/>
                <a:gd name="T9" fmla="*/ 816 h 643"/>
                <a:gd name="T10" fmla="*/ 63 w 173"/>
                <a:gd name="T11" fmla="*/ 816 h 643"/>
                <a:gd name="T12" fmla="*/ 73 w 173"/>
                <a:gd name="T13" fmla="*/ 838 h 643"/>
                <a:gd name="T14" fmla="*/ 73 w 173"/>
                <a:gd name="T15" fmla="*/ 865 h 643"/>
                <a:gd name="T16" fmla="*/ 87 w 173"/>
                <a:gd name="T17" fmla="*/ 915 h 643"/>
                <a:gd name="T18" fmla="*/ 83 w 173"/>
                <a:gd name="T19" fmla="*/ 942 h 643"/>
                <a:gd name="T20" fmla="*/ 83 w 173"/>
                <a:gd name="T21" fmla="*/ 971 h 643"/>
                <a:gd name="T22" fmla="*/ 78 w 173"/>
                <a:gd name="T23" fmla="*/ 973 h 643"/>
                <a:gd name="T24" fmla="*/ 68 w 173"/>
                <a:gd name="T25" fmla="*/ 959 h 643"/>
                <a:gd name="T26" fmla="*/ 54 w 173"/>
                <a:gd name="T27" fmla="*/ 987 h 643"/>
                <a:gd name="T28" fmla="*/ 87 w 173"/>
                <a:gd name="T29" fmla="*/ 1005 h 643"/>
                <a:gd name="T30" fmla="*/ 78 w 173"/>
                <a:gd name="T31" fmla="*/ 1019 h 643"/>
                <a:gd name="T32" fmla="*/ 104 w 173"/>
                <a:gd name="T33" fmla="*/ 1029 h 643"/>
                <a:gd name="T34" fmla="*/ 83 w 173"/>
                <a:gd name="T35" fmla="*/ 1031 h 643"/>
                <a:gd name="T36" fmla="*/ 104 w 173"/>
                <a:gd name="T37" fmla="*/ 1084 h 643"/>
                <a:gd name="T38" fmla="*/ 117 w 173"/>
                <a:gd name="T39" fmla="*/ 1108 h 643"/>
                <a:gd name="T40" fmla="*/ 135 w 173"/>
                <a:gd name="T41" fmla="*/ 1140 h 643"/>
                <a:gd name="T42" fmla="*/ 144 w 173"/>
                <a:gd name="T43" fmla="*/ 1154 h 643"/>
                <a:gd name="T44" fmla="*/ 154 w 173"/>
                <a:gd name="T45" fmla="*/ 1183 h 643"/>
                <a:gd name="T46" fmla="*/ 166 w 173"/>
                <a:gd name="T47" fmla="*/ 1197 h 643"/>
                <a:gd name="T48" fmla="*/ 207 w 173"/>
                <a:gd name="T49" fmla="*/ 1180 h 643"/>
                <a:gd name="T50" fmla="*/ 210 w 173"/>
                <a:gd name="T51" fmla="*/ 1161 h 643"/>
                <a:gd name="T52" fmla="*/ 147 w 173"/>
                <a:gd name="T53" fmla="*/ 1117 h 643"/>
                <a:gd name="T54" fmla="*/ 130 w 173"/>
                <a:gd name="T55" fmla="*/ 1050 h 643"/>
                <a:gd name="T56" fmla="*/ 120 w 173"/>
                <a:gd name="T57" fmla="*/ 947 h 643"/>
                <a:gd name="T58" fmla="*/ 120 w 173"/>
                <a:gd name="T59" fmla="*/ 915 h 643"/>
                <a:gd name="T60" fmla="*/ 83 w 173"/>
                <a:gd name="T61" fmla="*/ 848 h 643"/>
                <a:gd name="T62" fmla="*/ 71 w 173"/>
                <a:gd name="T63" fmla="*/ 740 h 643"/>
                <a:gd name="T64" fmla="*/ 68 w 173"/>
                <a:gd name="T65" fmla="*/ 672 h 643"/>
                <a:gd name="T66" fmla="*/ 68 w 173"/>
                <a:gd name="T67" fmla="*/ 600 h 643"/>
                <a:gd name="T68" fmla="*/ 54 w 173"/>
                <a:gd name="T69" fmla="*/ 508 h 643"/>
                <a:gd name="T70" fmla="*/ 50 w 173"/>
                <a:gd name="T71" fmla="*/ 433 h 643"/>
                <a:gd name="T72" fmla="*/ 54 w 173"/>
                <a:gd name="T73" fmla="*/ 359 h 643"/>
                <a:gd name="T74" fmla="*/ 63 w 173"/>
                <a:gd name="T75" fmla="*/ 302 h 643"/>
                <a:gd name="T76" fmla="*/ 83 w 173"/>
                <a:gd name="T77" fmla="*/ 220 h 643"/>
                <a:gd name="T78" fmla="*/ 68 w 173"/>
                <a:gd name="T79" fmla="*/ 175 h 643"/>
                <a:gd name="T80" fmla="*/ 41 w 173"/>
                <a:gd name="T81" fmla="*/ 85 h 643"/>
                <a:gd name="T82" fmla="*/ 24 w 173"/>
                <a:gd name="T83" fmla="*/ 19 h 643"/>
                <a:gd name="T84" fmla="*/ 3 w 173"/>
                <a:gd name="T85" fmla="*/ 26 h 643"/>
                <a:gd name="T86" fmla="*/ 10 w 173"/>
                <a:gd name="T87" fmla="*/ 118 h 643"/>
                <a:gd name="T88" fmla="*/ 10 w 173"/>
                <a:gd name="T89" fmla="*/ 207 h 643"/>
                <a:gd name="T90" fmla="*/ 13 w 173"/>
                <a:gd name="T91" fmla="*/ 333 h 643"/>
                <a:gd name="T92" fmla="*/ 17 w 173"/>
                <a:gd name="T93" fmla="*/ 433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9225" name="Freeform 4686"/>
            <p:cNvSpPr>
              <a:spLocks/>
            </p:cNvSpPr>
            <p:nvPr/>
          </p:nvSpPr>
          <p:spPr bwMode="auto">
            <a:xfrm>
              <a:off x="4447" y="2495"/>
              <a:ext cx="167" cy="133"/>
            </a:xfrm>
            <a:custGeom>
              <a:avLst/>
              <a:gdLst>
                <a:gd name="T0" fmla="*/ 160 w 149"/>
                <a:gd name="T1" fmla="*/ 0 h 107"/>
                <a:gd name="T2" fmla="*/ 174 w 149"/>
                <a:gd name="T3" fmla="*/ 14 h 107"/>
                <a:gd name="T4" fmla="*/ 170 w 149"/>
                <a:gd name="T5" fmla="*/ 37 h 107"/>
                <a:gd name="T6" fmla="*/ 179 w 149"/>
                <a:gd name="T7" fmla="*/ 26 h 107"/>
                <a:gd name="T8" fmla="*/ 179 w 149"/>
                <a:gd name="T9" fmla="*/ 37 h 107"/>
                <a:gd name="T10" fmla="*/ 184 w 149"/>
                <a:gd name="T11" fmla="*/ 40 h 107"/>
                <a:gd name="T12" fmla="*/ 210 w 149"/>
                <a:gd name="T13" fmla="*/ 56 h 107"/>
                <a:gd name="T14" fmla="*/ 189 w 149"/>
                <a:gd name="T15" fmla="*/ 70 h 107"/>
                <a:gd name="T16" fmla="*/ 194 w 149"/>
                <a:gd name="T17" fmla="*/ 82 h 107"/>
                <a:gd name="T18" fmla="*/ 177 w 149"/>
                <a:gd name="T19" fmla="*/ 89 h 107"/>
                <a:gd name="T20" fmla="*/ 174 w 149"/>
                <a:gd name="T21" fmla="*/ 96 h 107"/>
                <a:gd name="T22" fmla="*/ 156 w 149"/>
                <a:gd name="T23" fmla="*/ 89 h 107"/>
                <a:gd name="T24" fmla="*/ 137 w 149"/>
                <a:gd name="T25" fmla="*/ 87 h 107"/>
                <a:gd name="T26" fmla="*/ 131 w 149"/>
                <a:gd name="T27" fmla="*/ 113 h 107"/>
                <a:gd name="T28" fmla="*/ 127 w 149"/>
                <a:gd name="T29" fmla="*/ 135 h 107"/>
                <a:gd name="T30" fmla="*/ 119 w 149"/>
                <a:gd name="T31" fmla="*/ 150 h 107"/>
                <a:gd name="T32" fmla="*/ 110 w 149"/>
                <a:gd name="T33" fmla="*/ 183 h 107"/>
                <a:gd name="T34" fmla="*/ 94 w 149"/>
                <a:gd name="T35" fmla="*/ 190 h 107"/>
                <a:gd name="T36" fmla="*/ 63 w 149"/>
                <a:gd name="T37" fmla="*/ 183 h 107"/>
                <a:gd name="T38" fmla="*/ 56 w 149"/>
                <a:gd name="T39" fmla="*/ 196 h 107"/>
                <a:gd name="T40" fmla="*/ 27 w 149"/>
                <a:gd name="T41" fmla="*/ 205 h 107"/>
                <a:gd name="T42" fmla="*/ 8 w 149"/>
                <a:gd name="T43" fmla="*/ 186 h 107"/>
                <a:gd name="T44" fmla="*/ 0 w 149"/>
                <a:gd name="T45" fmla="*/ 164 h 107"/>
                <a:gd name="T46" fmla="*/ 0 w 149"/>
                <a:gd name="T47" fmla="*/ 168 h 107"/>
                <a:gd name="T48" fmla="*/ 17 w 149"/>
                <a:gd name="T49" fmla="*/ 183 h 107"/>
                <a:gd name="T50" fmla="*/ 37 w 149"/>
                <a:gd name="T51" fmla="*/ 186 h 107"/>
                <a:gd name="T52" fmla="*/ 34 w 149"/>
                <a:gd name="T53" fmla="*/ 186 h 107"/>
                <a:gd name="T54" fmla="*/ 34 w 149"/>
                <a:gd name="T55" fmla="*/ 183 h 107"/>
                <a:gd name="T56" fmla="*/ 37 w 149"/>
                <a:gd name="T57" fmla="*/ 164 h 107"/>
                <a:gd name="T58" fmla="*/ 37 w 149"/>
                <a:gd name="T59" fmla="*/ 159 h 107"/>
                <a:gd name="T60" fmla="*/ 41 w 149"/>
                <a:gd name="T61" fmla="*/ 145 h 107"/>
                <a:gd name="T62" fmla="*/ 56 w 149"/>
                <a:gd name="T63" fmla="*/ 135 h 107"/>
                <a:gd name="T64" fmla="*/ 71 w 149"/>
                <a:gd name="T65" fmla="*/ 133 h 107"/>
                <a:gd name="T66" fmla="*/ 83 w 149"/>
                <a:gd name="T67" fmla="*/ 106 h 107"/>
                <a:gd name="T68" fmla="*/ 96 w 149"/>
                <a:gd name="T69" fmla="*/ 82 h 107"/>
                <a:gd name="T70" fmla="*/ 106 w 149"/>
                <a:gd name="T71" fmla="*/ 96 h 107"/>
                <a:gd name="T72" fmla="*/ 114 w 149"/>
                <a:gd name="T73" fmla="*/ 82 h 107"/>
                <a:gd name="T74" fmla="*/ 117 w 149"/>
                <a:gd name="T75" fmla="*/ 70 h 107"/>
                <a:gd name="T76" fmla="*/ 124 w 149"/>
                <a:gd name="T77" fmla="*/ 87 h 107"/>
                <a:gd name="T78" fmla="*/ 124 w 149"/>
                <a:gd name="T79" fmla="*/ 72 h 107"/>
                <a:gd name="T80" fmla="*/ 127 w 149"/>
                <a:gd name="T81" fmla="*/ 63 h 107"/>
                <a:gd name="T82" fmla="*/ 124 w 149"/>
                <a:gd name="T83" fmla="*/ 56 h 107"/>
                <a:gd name="T84" fmla="*/ 131 w 149"/>
                <a:gd name="T85" fmla="*/ 46 h 107"/>
                <a:gd name="T86" fmla="*/ 141 w 149"/>
                <a:gd name="T87" fmla="*/ 24 h 107"/>
                <a:gd name="T88" fmla="*/ 150 w 149"/>
                <a:gd name="T89" fmla="*/ 0 h 107"/>
                <a:gd name="T90" fmla="*/ 154 w 149"/>
                <a:gd name="T91" fmla="*/ 9 h 107"/>
                <a:gd name="T92" fmla="*/ 160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9226" name="Freeform 4687"/>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227" name="Freeform 4688"/>
            <p:cNvSpPr>
              <a:spLocks/>
            </p:cNvSpPr>
            <p:nvPr/>
          </p:nvSpPr>
          <p:spPr bwMode="auto">
            <a:xfrm>
              <a:off x="4433" y="2551"/>
              <a:ext cx="179" cy="187"/>
            </a:xfrm>
            <a:custGeom>
              <a:avLst/>
              <a:gdLst>
                <a:gd name="T0" fmla="*/ 227 w 159"/>
                <a:gd name="T1" fmla="*/ 118 h 151"/>
                <a:gd name="T2" fmla="*/ 207 w 159"/>
                <a:gd name="T3" fmla="*/ 118 h 151"/>
                <a:gd name="T4" fmla="*/ 203 w 159"/>
                <a:gd name="T5" fmla="*/ 118 h 151"/>
                <a:gd name="T6" fmla="*/ 193 w 159"/>
                <a:gd name="T7" fmla="*/ 161 h 151"/>
                <a:gd name="T8" fmla="*/ 196 w 159"/>
                <a:gd name="T9" fmla="*/ 161 h 151"/>
                <a:gd name="T10" fmla="*/ 193 w 159"/>
                <a:gd name="T11" fmla="*/ 181 h 151"/>
                <a:gd name="T12" fmla="*/ 180 w 159"/>
                <a:gd name="T13" fmla="*/ 188 h 151"/>
                <a:gd name="T14" fmla="*/ 170 w 159"/>
                <a:gd name="T15" fmla="*/ 211 h 151"/>
                <a:gd name="T16" fmla="*/ 170 w 159"/>
                <a:gd name="T17" fmla="*/ 224 h 151"/>
                <a:gd name="T18" fmla="*/ 172 w 159"/>
                <a:gd name="T19" fmla="*/ 224 h 151"/>
                <a:gd name="T20" fmla="*/ 170 w 159"/>
                <a:gd name="T21" fmla="*/ 233 h 151"/>
                <a:gd name="T22" fmla="*/ 162 w 159"/>
                <a:gd name="T23" fmla="*/ 246 h 151"/>
                <a:gd name="T24" fmla="*/ 160 w 159"/>
                <a:gd name="T25" fmla="*/ 272 h 151"/>
                <a:gd name="T26" fmla="*/ 128 w 159"/>
                <a:gd name="T27" fmla="*/ 287 h 151"/>
                <a:gd name="T28" fmla="*/ 125 w 159"/>
                <a:gd name="T29" fmla="*/ 265 h 151"/>
                <a:gd name="T30" fmla="*/ 118 w 159"/>
                <a:gd name="T31" fmla="*/ 261 h 151"/>
                <a:gd name="T32" fmla="*/ 105 w 159"/>
                <a:gd name="T33" fmla="*/ 261 h 151"/>
                <a:gd name="T34" fmla="*/ 91 w 159"/>
                <a:gd name="T35" fmla="*/ 250 h 151"/>
                <a:gd name="T36" fmla="*/ 79 w 159"/>
                <a:gd name="T37" fmla="*/ 261 h 151"/>
                <a:gd name="T38" fmla="*/ 64 w 159"/>
                <a:gd name="T39" fmla="*/ 265 h 151"/>
                <a:gd name="T40" fmla="*/ 61 w 159"/>
                <a:gd name="T41" fmla="*/ 246 h 151"/>
                <a:gd name="T42" fmla="*/ 42 w 159"/>
                <a:gd name="T43" fmla="*/ 250 h 151"/>
                <a:gd name="T44" fmla="*/ 44 w 159"/>
                <a:gd name="T45" fmla="*/ 246 h 151"/>
                <a:gd name="T46" fmla="*/ 42 w 159"/>
                <a:gd name="T47" fmla="*/ 250 h 151"/>
                <a:gd name="T48" fmla="*/ 27 w 159"/>
                <a:gd name="T49" fmla="*/ 246 h 151"/>
                <a:gd name="T50" fmla="*/ 24 w 159"/>
                <a:gd name="T51" fmla="*/ 211 h 151"/>
                <a:gd name="T52" fmla="*/ 24 w 159"/>
                <a:gd name="T53" fmla="*/ 185 h 151"/>
                <a:gd name="T54" fmla="*/ 11 w 159"/>
                <a:gd name="T55" fmla="*/ 170 h 151"/>
                <a:gd name="T56" fmla="*/ 11 w 159"/>
                <a:gd name="T57" fmla="*/ 170 h 151"/>
                <a:gd name="T58" fmla="*/ 8 w 159"/>
                <a:gd name="T59" fmla="*/ 152 h 151"/>
                <a:gd name="T60" fmla="*/ 8 w 159"/>
                <a:gd name="T61" fmla="*/ 144 h 151"/>
                <a:gd name="T62" fmla="*/ 0 w 159"/>
                <a:gd name="T63" fmla="*/ 121 h 151"/>
                <a:gd name="T64" fmla="*/ 8 w 159"/>
                <a:gd name="T65" fmla="*/ 98 h 151"/>
                <a:gd name="T66" fmla="*/ 3 w 159"/>
                <a:gd name="T67" fmla="*/ 98 h 151"/>
                <a:gd name="T68" fmla="*/ 18 w 159"/>
                <a:gd name="T69" fmla="*/ 77 h 151"/>
                <a:gd name="T70" fmla="*/ 24 w 159"/>
                <a:gd name="T71" fmla="*/ 98 h 151"/>
                <a:gd name="T72" fmla="*/ 44 w 159"/>
                <a:gd name="T73" fmla="*/ 118 h 151"/>
                <a:gd name="T74" fmla="*/ 74 w 159"/>
                <a:gd name="T75" fmla="*/ 109 h 151"/>
                <a:gd name="T76" fmla="*/ 81 w 159"/>
                <a:gd name="T77" fmla="*/ 95 h 151"/>
                <a:gd name="T78" fmla="*/ 113 w 159"/>
                <a:gd name="T79" fmla="*/ 103 h 151"/>
                <a:gd name="T80" fmla="*/ 128 w 159"/>
                <a:gd name="T81" fmla="*/ 95 h 151"/>
                <a:gd name="T82" fmla="*/ 138 w 159"/>
                <a:gd name="T83" fmla="*/ 63 h 151"/>
                <a:gd name="T84" fmla="*/ 145 w 159"/>
                <a:gd name="T85" fmla="*/ 50 h 151"/>
                <a:gd name="T86" fmla="*/ 150 w 159"/>
                <a:gd name="T87" fmla="*/ 26 h 151"/>
                <a:gd name="T88" fmla="*/ 155 w 159"/>
                <a:gd name="T89" fmla="*/ 0 h 151"/>
                <a:gd name="T90" fmla="*/ 174 w 159"/>
                <a:gd name="T91" fmla="*/ 2 h 151"/>
                <a:gd name="T92" fmla="*/ 193 w 159"/>
                <a:gd name="T93" fmla="*/ 9 h 151"/>
                <a:gd name="T94" fmla="*/ 193 w 159"/>
                <a:gd name="T95" fmla="*/ 9 h 151"/>
                <a:gd name="T96" fmla="*/ 193 w 159"/>
                <a:gd name="T97" fmla="*/ 14 h 151"/>
                <a:gd name="T98" fmla="*/ 196 w 159"/>
                <a:gd name="T99" fmla="*/ 26 h 151"/>
                <a:gd name="T100" fmla="*/ 193 w 159"/>
                <a:gd name="T101" fmla="*/ 26 h 151"/>
                <a:gd name="T102" fmla="*/ 186 w 159"/>
                <a:gd name="T103" fmla="*/ 26 h 151"/>
                <a:gd name="T104" fmla="*/ 190 w 159"/>
                <a:gd name="T105" fmla="*/ 40 h 151"/>
                <a:gd name="T106" fmla="*/ 207 w 159"/>
                <a:gd name="T107" fmla="*/ 72 h 151"/>
                <a:gd name="T108" fmla="*/ 203 w 159"/>
                <a:gd name="T109" fmla="*/ 85 h 151"/>
                <a:gd name="T110" fmla="*/ 213 w 159"/>
                <a:gd name="T111" fmla="*/ 98 h 151"/>
                <a:gd name="T112" fmla="*/ 227 w 159"/>
                <a:gd name="T113" fmla="*/ 118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9228" name="Freeform 4689"/>
            <p:cNvSpPr>
              <a:spLocks/>
            </p:cNvSpPr>
            <p:nvPr/>
          </p:nvSpPr>
          <p:spPr bwMode="auto">
            <a:xfrm>
              <a:off x="4191" y="2525"/>
              <a:ext cx="193" cy="251"/>
            </a:xfrm>
            <a:custGeom>
              <a:avLst/>
              <a:gdLst>
                <a:gd name="T0" fmla="*/ 243 w 172"/>
                <a:gd name="T1" fmla="*/ 296 h 203"/>
                <a:gd name="T2" fmla="*/ 240 w 172"/>
                <a:gd name="T3" fmla="*/ 298 h 203"/>
                <a:gd name="T4" fmla="*/ 238 w 172"/>
                <a:gd name="T5" fmla="*/ 338 h 203"/>
                <a:gd name="T6" fmla="*/ 233 w 172"/>
                <a:gd name="T7" fmla="*/ 383 h 203"/>
                <a:gd name="T8" fmla="*/ 223 w 172"/>
                <a:gd name="T9" fmla="*/ 370 h 203"/>
                <a:gd name="T10" fmla="*/ 220 w 172"/>
                <a:gd name="T11" fmla="*/ 381 h 203"/>
                <a:gd name="T12" fmla="*/ 210 w 172"/>
                <a:gd name="T13" fmla="*/ 375 h 203"/>
                <a:gd name="T14" fmla="*/ 210 w 172"/>
                <a:gd name="T15" fmla="*/ 383 h 203"/>
                <a:gd name="T16" fmla="*/ 190 w 172"/>
                <a:gd name="T17" fmla="*/ 357 h 203"/>
                <a:gd name="T18" fmla="*/ 176 w 172"/>
                <a:gd name="T19" fmla="*/ 338 h 203"/>
                <a:gd name="T20" fmla="*/ 164 w 172"/>
                <a:gd name="T21" fmla="*/ 321 h 203"/>
                <a:gd name="T22" fmla="*/ 150 w 172"/>
                <a:gd name="T23" fmla="*/ 304 h 203"/>
                <a:gd name="T24" fmla="*/ 140 w 172"/>
                <a:gd name="T25" fmla="*/ 289 h 203"/>
                <a:gd name="T26" fmla="*/ 130 w 172"/>
                <a:gd name="T27" fmla="*/ 263 h 203"/>
                <a:gd name="T28" fmla="*/ 123 w 172"/>
                <a:gd name="T29" fmla="*/ 237 h 203"/>
                <a:gd name="T30" fmla="*/ 117 w 172"/>
                <a:gd name="T31" fmla="*/ 226 h 203"/>
                <a:gd name="T32" fmla="*/ 107 w 172"/>
                <a:gd name="T33" fmla="*/ 206 h 203"/>
                <a:gd name="T34" fmla="*/ 95 w 172"/>
                <a:gd name="T35" fmla="*/ 177 h 203"/>
                <a:gd name="T36" fmla="*/ 85 w 172"/>
                <a:gd name="T37" fmla="*/ 157 h 203"/>
                <a:gd name="T38" fmla="*/ 81 w 172"/>
                <a:gd name="T39" fmla="*/ 135 h 203"/>
                <a:gd name="T40" fmla="*/ 63 w 172"/>
                <a:gd name="T41" fmla="*/ 111 h 203"/>
                <a:gd name="T42" fmla="*/ 49 w 172"/>
                <a:gd name="T43" fmla="*/ 85 h 203"/>
                <a:gd name="T44" fmla="*/ 30 w 172"/>
                <a:gd name="T45" fmla="*/ 63 h 203"/>
                <a:gd name="T46" fmla="*/ 12 w 172"/>
                <a:gd name="T47" fmla="*/ 40 h 203"/>
                <a:gd name="T48" fmla="*/ 0 w 172"/>
                <a:gd name="T49" fmla="*/ 0 h 203"/>
                <a:gd name="T50" fmla="*/ 17 w 172"/>
                <a:gd name="T51" fmla="*/ 2 h 203"/>
                <a:gd name="T52" fmla="*/ 33 w 172"/>
                <a:gd name="T53" fmla="*/ 9 h 203"/>
                <a:gd name="T54" fmla="*/ 49 w 172"/>
                <a:gd name="T55" fmla="*/ 14 h 203"/>
                <a:gd name="T56" fmla="*/ 66 w 172"/>
                <a:gd name="T57" fmla="*/ 43 h 203"/>
                <a:gd name="T58" fmla="*/ 73 w 172"/>
                <a:gd name="T59" fmla="*/ 49 h 203"/>
                <a:gd name="T60" fmla="*/ 91 w 172"/>
                <a:gd name="T61" fmla="*/ 72 h 203"/>
                <a:gd name="T62" fmla="*/ 111 w 172"/>
                <a:gd name="T63" fmla="*/ 98 h 203"/>
                <a:gd name="T64" fmla="*/ 130 w 172"/>
                <a:gd name="T65" fmla="*/ 121 h 203"/>
                <a:gd name="T66" fmla="*/ 127 w 172"/>
                <a:gd name="T67" fmla="*/ 111 h 203"/>
                <a:gd name="T68" fmla="*/ 147 w 172"/>
                <a:gd name="T69" fmla="*/ 135 h 203"/>
                <a:gd name="T70" fmla="*/ 157 w 172"/>
                <a:gd name="T71" fmla="*/ 151 h 203"/>
                <a:gd name="T72" fmla="*/ 182 w 172"/>
                <a:gd name="T73" fmla="*/ 169 h 203"/>
                <a:gd name="T74" fmla="*/ 182 w 172"/>
                <a:gd name="T75" fmla="*/ 169 h 203"/>
                <a:gd name="T76" fmla="*/ 196 w 172"/>
                <a:gd name="T77" fmla="*/ 187 h 203"/>
                <a:gd name="T78" fmla="*/ 184 w 172"/>
                <a:gd name="T79" fmla="*/ 198 h 203"/>
                <a:gd name="T80" fmla="*/ 186 w 172"/>
                <a:gd name="T81" fmla="*/ 200 h 203"/>
                <a:gd name="T82" fmla="*/ 184 w 172"/>
                <a:gd name="T83" fmla="*/ 206 h 203"/>
                <a:gd name="T84" fmla="*/ 190 w 172"/>
                <a:gd name="T85" fmla="*/ 214 h 203"/>
                <a:gd name="T86" fmla="*/ 206 w 172"/>
                <a:gd name="T87" fmla="*/ 224 h 203"/>
                <a:gd name="T88" fmla="*/ 210 w 172"/>
                <a:gd name="T89" fmla="*/ 246 h 203"/>
                <a:gd name="T90" fmla="*/ 213 w 172"/>
                <a:gd name="T91" fmla="*/ 255 h 203"/>
                <a:gd name="T92" fmla="*/ 213 w 172"/>
                <a:gd name="T93" fmla="*/ 270 h 203"/>
                <a:gd name="T94" fmla="*/ 233 w 172"/>
                <a:gd name="T95" fmla="*/ 270 h 203"/>
                <a:gd name="T96" fmla="*/ 243 w 172"/>
                <a:gd name="T97" fmla="*/ 29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9229" name="Freeform 4690"/>
            <p:cNvSpPr>
              <a:spLocks/>
            </p:cNvSpPr>
            <p:nvPr/>
          </p:nvSpPr>
          <p:spPr bwMode="auto">
            <a:xfrm>
              <a:off x="4826" y="2656"/>
              <a:ext cx="170" cy="194"/>
            </a:xfrm>
            <a:custGeom>
              <a:avLst/>
              <a:gdLst>
                <a:gd name="T0" fmla="*/ 162 w 153"/>
                <a:gd name="T1" fmla="*/ 255 h 156"/>
                <a:gd name="T2" fmla="*/ 169 w 153"/>
                <a:gd name="T3" fmla="*/ 262 h 156"/>
                <a:gd name="T4" fmla="*/ 190 w 153"/>
                <a:gd name="T5" fmla="*/ 277 h 156"/>
                <a:gd name="T6" fmla="*/ 204 w 153"/>
                <a:gd name="T7" fmla="*/ 274 h 156"/>
                <a:gd name="T8" fmla="*/ 208 w 153"/>
                <a:gd name="T9" fmla="*/ 220 h 156"/>
                <a:gd name="T10" fmla="*/ 210 w 153"/>
                <a:gd name="T11" fmla="*/ 159 h 156"/>
                <a:gd name="T12" fmla="*/ 210 w 153"/>
                <a:gd name="T13" fmla="*/ 106 h 156"/>
                <a:gd name="T14" fmla="*/ 198 w 153"/>
                <a:gd name="T15" fmla="*/ 72 h 156"/>
                <a:gd name="T16" fmla="*/ 146 w 153"/>
                <a:gd name="T17" fmla="*/ 37 h 156"/>
                <a:gd name="T18" fmla="*/ 110 w 153"/>
                <a:gd name="T19" fmla="*/ 70 h 156"/>
                <a:gd name="T20" fmla="*/ 81 w 153"/>
                <a:gd name="T21" fmla="*/ 90 h 156"/>
                <a:gd name="T22" fmla="*/ 71 w 153"/>
                <a:gd name="T23" fmla="*/ 82 h 156"/>
                <a:gd name="T24" fmla="*/ 64 w 153"/>
                <a:gd name="T25" fmla="*/ 26 h 156"/>
                <a:gd name="T26" fmla="*/ 46 w 153"/>
                <a:gd name="T27" fmla="*/ 6 h 156"/>
                <a:gd name="T28" fmla="*/ 2 w 153"/>
                <a:gd name="T29" fmla="*/ 24 h 156"/>
                <a:gd name="T30" fmla="*/ 14 w 153"/>
                <a:gd name="T31" fmla="*/ 46 h 156"/>
                <a:gd name="T32" fmla="*/ 46 w 153"/>
                <a:gd name="T33" fmla="*/ 63 h 156"/>
                <a:gd name="T34" fmla="*/ 58 w 153"/>
                <a:gd name="T35" fmla="*/ 70 h 156"/>
                <a:gd name="T36" fmla="*/ 54 w 153"/>
                <a:gd name="T37" fmla="*/ 72 h 156"/>
                <a:gd name="T38" fmla="*/ 29 w 153"/>
                <a:gd name="T39" fmla="*/ 82 h 156"/>
                <a:gd name="T40" fmla="*/ 38 w 153"/>
                <a:gd name="T41" fmla="*/ 109 h 156"/>
                <a:gd name="T42" fmla="*/ 46 w 153"/>
                <a:gd name="T43" fmla="*/ 127 h 156"/>
                <a:gd name="T44" fmla="*/ 54 w 153"/>
                <a:gd name="T45" fmla="*/ 113 h 156"/>
                <a:gd name="T46" fmla="*/ 77 w 153"/>
                <a:gd name="T47" fmla="*/ 123 h 156"/>
                <a:gd name="T48" fmla="*/ 93 w 153"/>
                <a:gd name="T49" fmla="*/ 141 h 156"/>
                <a:gd name="T50" fmla="*/ 126 w 153"/>
                <a:gd name="T51" fmla="*/ 159 h 156"/>
                <a:gd name="T52" fmla="*/ 148 w 153"/>
                <a:gd name="T53" fmla="*/ 183 h 156"/>
                <a:gd name="T54" fmla="*/ 164 w 153"/>
                <a:gd name="T55" fmla="*/ 228 h 156"/>
                <a:gd name="T56" fmla="*/ 169 w 153"/>
                <a:gd name="T57" fmla="*/ 233 h 156"/>
                <a:gd name="T58" fmla="*/ 162 w 153"/>
                <a:gd name="T59" fmla="*/ 246 h 156"/>
                <a:gd name="T60" fmla="*/ 133 w 153"/>
                <a:gd name="T61" fmla="*/ 274 h 156"/>
                <a:gd name="T62" fmla="*/ 162 w 153"/>
                <a:gd name="T63" fmla="*/ 250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9230" name="Freeform 4691"/>
            <p:cNvSpPr>
              <a:spLocks/>
            </p:cNvSpPr>
            <p:nvPr/>
          </p:nvSpPr>
          <p:spPr bwMode="auto">
            <a:xfrm>
              <a:off x="4610" y="2613"/>
              <a:ext cx="113" cy="161"/>
            </a:xfrm>
            <a:custGeom>
              <a:avLst/>
              <a:gdLst>
                <a:gd name="T0" fmla="*/ 141 w 101"/>
                <a:gd name="T1" fmla="*/ 2 h 130"/>
                <a:gd name="T2" fmla="*/ 136 w 101"/>
                <a:gd name="T3" fmla="*/ 0 h 130"/>
                <a:gd name="T4" fmla="*/ 113 w 101"/>
                <a:gd name="T5" fmla="*/ 26 h 130"/>
                <a:gd name="T6" fmla="*/ 85 w 101"/>
                <a:gd name="T7" fmla="*/ 24 h 130"/>
                <a:gd name="T8" fmla="*/ 56 w 101"/>
                <a:gd name="T9" fmla="*/ 14 h 130"/>
                <a:gd name="T10" fmla="*/ 46 w 101"/>
                <a:gd name="T11" fmla="*/ 14 h 130"/>
                <a:gd name="T12" fmla="*/ 36 w 101"/>
                <a:gd name="T13" fmla="*/ 26 h 130"/>
                <a:gd name="T14" fmla="*/ 32 w 101"/>
                <a:gd name="T15" fmla="*/ 26 h 130"/>
                <a:gd name="T16" fmla="*/ 20 w 101"/>
                <a:gd name="T17" fmla="*/ 53 h 130"/>
                <a:gd name="T18" fmla="*/ 22 w 101"/>
                <a:gd name="T19" fmla="*/ 79 h 130"/>
                <a:gd name="T20" fmla="*/ 20 w 101"/>
                <a:gd name="T21" fmla="*/ 79 h 130"/>
                <a:gd name="T22" fmla="*/ 10 w 101"/>
                <a:gd name="T23" fmla="*/ 111 h 130"/>
                <a:gd name="T24" fmla="*/ 0 w 101"/>
                <a:gd name="T25" fmla="*/ 142 h 130"/>
                <a:gd name="T26" fmla="*/ 2 w 101"/>
                <a:gd name="T27" fmla="*/ 175 h 130"/>
                <a:gd name="T28" fmla="*/ 12 w 101"/>
                <a:gd name="T29" fmla="*/ 178 h 130"/>
                <a:gd name="T30" fmla="*/ 12 w 101"/>
                <a:gd name="T31" fmla="*/ 201 h 130"/>
                <a:gd name="T32" fmla="*/ 12 w 101"/>
                <a:gd name="T33" fmla="*/ 224 h 130"/>
                <a:gd name="T34" fmla="*/ 12 w 101"/>
                <a:gd name="T35" fmla="*/ 246 h 130"/>
                <a:gd name="T36" fmla="*/ 32 w 101"/>
                <a:gd name="T37" fmla="*/ 238 h 130"/>
                <a:gd name="T38" fmla="*/ 32 w 101"/>
                <a:gd name="T39" fmla="*/ 201 h 130"/>
                <a:gd name="T40" fmla="*/ 29 w 101"/>
                <a:gd name="T41" fmla="*/ 156 h 130"/>
                <a:gd name="T42" fmla="*/ 46 w 101"/>
                <a:gd name="T43" fmla="*/ 142 h 130"/>
                <a:gd name="T44" fmla="*/ 46 w 101"/>
                <a:gd name="T45" fmla="*/ 161 h 130"/>
                <a:gd name="T46" fmla="*/ 49 w 101"/>
                <a:gd name="T47" fmla="*/ 178 h 130"/>
                <a:gd name="T48" fmla="*/ 56 w 101"/>
                <a:gd name="T49" fmla="*/ 198 h 130"/>
                <a:gd name="T50" fmla="*/ 63 w 101"/>
                <a:gd name="T51" fmla="*/ 214 h 130"/>
                <a:gd name="T52" fmla="*/ 69 w 101"/>
                <a:gd name="T53" fmla="*/ 214 h 130"/>
                <a:gd name="T54" fmla="*/ 83 w 101"/>
                <a:gd name="T55" fmla="*/ 201 h 130"/>
                <a:gd name="T56" fmla="*/ 87 w 101"/>
                <a:gd name="T57" fmla="*/ 198 h 130"/>
                <a:gd name="T58" fmla="*/ 73 w 101"/>
                <a:gd name="T59" fmla="*/ 170 h 130"/>
                <a:gd name="T60" fmla="*/ 78 w 101"/>
                <a:gd name="T61" fmla="*/ 161 h 130"/>
                <a:gd name="T62" fmla="*/ 69 w 101"/>
                <a:gd name="T63" fmla="*/ 137 h 130"/>
                <a:gd name="T64" fmla="*/ 56 w 101"/>
                <a:gd name="T65" fmla="*/ 116 h 130"/>
                <a:gd name="T66" fmla="*/ 63 w 101"/>
                <a:gd name="T67" fmla="*/ 116 h 130"/>
                <a:gd name="T68" fmla="*/ 78 w 101"/>
                <a:gd name="T69" fmla="*/ 103 h 130"/>
                <a:gd name="T70" fmla="*/ 95 w 101"/>
                <a:gd name="T71" fmla="*/ 85 h 130"/>
                <a:gd name="T72" fmla="*/ 103 w 101"/>
                <a:gd name="T73" fmla="*/ 85 h 130"/>
                <a:gd name="T74" fmla="*/ 98 w 101"/>
                <a:gd name="T75" fmla="*/ 72 h 130"/>
                <a:gd name="T76" fmla="*/ 87 w 101"/>
                <a:gd name="T77" fmla="*/ 77 h 130"/>
                <a:gd name="T78" fmla="*/ 63 w 101"/>
                <a:gd name="T79" fmla="*/ 85 h 130"/>
                <a:gd name="T80" fmla="*/ 46 w 101"/>
                <a:gd name="T81" fmla="*/ 103 h 130"/>
                <a:gd name="T82" fmla="*/ 25 w 101"/>
                <a:gd name="T83" fmla="*/ 66 h 130"/>
                <a:gd name="T84" fmla="*/ 36 w 101"/>
                <a:gd name="T85" fmla="*/ 37 h 130"/>
                <a:gd name="T86" fmla="*/ 66 w 101"/>
                <a:gd name="T87" fmla="*/ 40 h 130"/>
                <a:gd name="T88" fmla="*/ 95 w 101"/>
                <a:gd name="T89" fmla="*/ 43 h 130"/>
                <a:gd name="T90" fmla="*/ 129 w 101"/>
                <a:gd name="T91" fmla="*/ 37 h 130"/>
                <a:gd name="T92" fmla="*/ 141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9231" name="Freeform 4692"/>
            <p:cNvSpPr>
              <a:spLocks/>
            </p:cNvSpPr>
            <p:nvPr/>
          </p:nvSpPr>
          <p:spPr bwMode="auto">
            <a:xfrm>
              <a:off x="4367" y="2779"/>
              <a:ext cx="160" cy="62"/>
            </a:xfrm>
            <a:custGeom>
              <a:avLst/>
              <a:gdLst>
                <a:gd name="T0" fmla="*/ 203 w 142"/>
                <a:gd name="T1" fmla="*/ 95 h 50"/>
                <a:gd name="T2" fmla="*/ 203 w 142"/>
                <a:gd name="T3" fmla="*/ 92 h 50"/>
                <a:gd name="T4" fmla="*/ 203 w 142"/>
                <a:gd name="T5" fmla="*/ 64 h 50"/>
                <a:gd name="T6" fmla="*/ 186 w 142"/>
                <a:gd name="T7" fmla="*/ 64 h 50"/>
                <a:gd name="T8" fmla="*/ 170 w 142"/>
                <a:gd name="T9" fmla="*/ 58 h 50"/>
                <a:gd name="T10" fmla="*/ 162 w 142"/>
                <a:gd name="T11" fmla="*/ 37 h 50"/>
                <a:gd name="T12" fmla="*/ 136 w 142"/>
                <a:gd name="T13" fmla="*/ 30 h 50"/>
                <a:gd name="T14" fmla="*/ 126 w 142"/>
                <a:gd name="T15" fmla="*/ 19 h 50"/>
                <a:gd name="T16" fmla="*/ 119 w 142"/>
                <a:gd name="T17" fmla="*/ 32 h 50"/>
                <a:gd name="T18" fmla="*/ 99 w 142"/>
                <a:gd name="T19" fmla="*/ 32 h 50"/>
                <a:gd name="T20" fmla="*/ 81 w 142"/>
                <a:gd name="T21" fmla="*/ 32 h 50"/>
                <a:gd name="T22" fmla="*/ 74 w 142"/>
                <a:gd name="T23" fmla="*/ 19 h 50"/>
                <a:gd name="T24" fmla="*/ 44 w 142"/>
                <a:gd name="T25" fmla="*/ 6 h 50"/>
                <a:gd name="T26" fmla="*/ 18 w 142"/>
                <a:gd name="T27" fmla="*/ 0 h 50"/>
                <a:gd name="T28" fmla="*/ 8 w 142"/>
                <a:gd name="T29" fmla="*/ 24 h 50"/>
                <a:gd name="T30" fmla="*/ 0 w 142"/>
                <a:gd name="T31" fmla="*/ 30 h 50"/>
                <a:gd name="T32" fmla="*/ 24 w 142"/>
                <a:gd name="T33" fmla="*/ 37 h 50"/>
                <a:gd name="T34" fmla="*/ 24 w 142"/>
                <a:gd name="T35" fmla="*/ 41 h 50"/>
                <a:gd name="T36" fmla="*/ 44 w 142"/>
                <a:gd name="T37" fmla="*/ 50 h 50"/>
                <a:gd name="T38" fmla="*/ 69 w 142"/>
                <a:gd name="T39" fmla="*/ 58 h 50"/>
                <a:gd name="T40" fmla="*/ 91 w 142"/>
                <a:gd name="T41" fmla="*/ 64 h 50"/>
                <a:gd name="T42" fmla="*/ 112 w 142"/>
                <a:gd name="T43" fmla="*/ 72 h 50"/>
                <a:gd name="T44" fmla="*/ 139 w 142"/>
                <a:gd name="T45" fmla="*/ 78 h 50"/>
                <a:gd name="T46" fmla="*/ 170 w 142"/>
                <a:gd name="T47" fmla="*/ 82 h 50"/>
                <a:gd name="T48" fmla="*/ 186 w 142"/>
                <a:gd name="T49" fmla="*/ 86 h 50"/>
                <a:gd name="T50" fmla="*/ 203 w 142"/>
                <a:gd name="T51" fmla="*/ 95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9232" name="Freeform 4693"/>
            <p:cNvSpPr>
              <a:spLocks/>
            </p:cNvSpPr>
            <p:nvPr/>
          </p:nvSpPr>
          <p:spPr bwMode="auto">
            <a:xfrm>
              <a:off x="4684" y="2835"/>
              <a:ext cx="67" cy="40"/>
            </a:xfrm>
            <a:custGeom>
              <a:avLst/>
              <a:gdLst>
                <a:gd name="T0" fmla="*/ 81 w 61"/>
                <a:gd name="T1" fmla="*/ 0 h 33"/>
                <a:gd name="T2" fmla="*/ 51 w 61"/>
                <a:gd name="T3" fmla="*/ 0 h 33"/>
                <a:gd name="T4" fmla="*/ 30 w 61"/>
                <a:gd name="T5" fmla="*/ 18 h 33"/>
                <a:gd name="T6" fmla="*/ 10 w 61"/>
                <a:gd name="T7" fmla="*/ 30 h 33"/>
                <a:gd name="T8" fmla="*/ 2 w 61"/>
                <a:gd name="T9" fmla="*/ 51 h 33"/>
                <a:gd name="T10" fmla="*/ 0 w 61"/>
                <a:gd name="T11" fmla="*/ 56 h 33"/>
                <a:gd name="T12" fmla="*/ 2 w 61"/>
                <a:gd name="T13" fmla="*/ 58 h 33"/>
                <a:gd name="T14" fmla="*/ 27 w 61"/>
                <a:gd name="T15" fmla="*/ 42 h 33"/>
                <a:gd name="T16" fmla="*/ 56 w 61"/>
                <a:gd name="T17" fmla="*/ 22 h 33"/>
                <a:gd name="T18" fmla="*/ 81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9233" name="Freeform 4694"/>
            <p:cNvSpPr>
              <a:spLocks/>
            </p:cNvSpPr>
            <p:nvPr/>
          </p:nvSpPr>
          <p:spPr bwMode="auto">
            <a:xfrm>
              <a:off x="4762" y="2600"/>
              <a:ext cx="24" cy="69"/>
            </a:xfrm>
            <a:custGeom>
              <a:avLst/>
              <a:gdLst>
                <a:gd name="T0" fmla="*/ 31 w 21"/>
                <a:gd name="T1" fmla="*/ 70 h 55"/>
                <a:gd name="T2" fmla="*/ 21 w 21"/>
                <a:gd name="T3" fmla="*/ 44 h 55"/>
                <a:gd name="T4" fmla="*/ 29 w 21"/>
                <a:gd name="T5" fmla="*/ 29 h 55"/>
                <a:gd name="T6" fmla="*/ 21 w 21"/>
                <a:gd name="T7" fmla="*/ 20 h 55"/>
                <a:gd name="T8" fmla="*/ 13 w 21"/>
                <a:gd name="T9" fmla="*/ 33 h 55"/>
                <a:gd name="T10" fmla="*/ 7 w 21"/>
                <a:gd name="T11" fmla="*/ 48 h 55"/>
                <a:gd name="T12" fmla="*/ 7 w 21"/>
                <a:gd name="T13" fmla="*/ 38 h 55"/>
                <a:gd name="T14" fmla="*/ 10 w 21"/>
                <a:gd name="T15" fmla="*/ 14 h 55"/>
                <a:gd name="T16" fmla="*/ 10 w 21"/>
                <a:gd name="T17" fmla="*/ 0 h 55"/>
                <a:gd name="T18" fmla="*/ 0 w 21"/>
                <a:gd name="T19" fmla="*/ 24 h 55"/>
                <a:gd name="T20" fmla="*/ 2 w 21"/>
                <a:gd name="T21" fmla="*/ 48 h 55"/>
                <a:gd name="T22" fmla="*/ 2 w 21"/>
                <a:gd name="T23" fmla="*/ 75 h 55"/>
                <a:gd name="T24" fmla="*/ 21 w 21"/>
                <a:gd name="T25" fmla="*/ 109 h 55"/>
                <a:gd name="T26" fmla="*/ 10 w 21"/>
                <a:gd name="T27" fmla="*/ 64 h 55"/>
                <a:gd name="T28" fmla="*/ 31 w 21"/>
                <a:gd name="T29" fmla="*/ 70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9234" name="Freeform 4695"/>
            <p:cNvSpPr>
              <a:spLocks/>
            </p:cNvSpPr>
            <p:nvPr/>
          </p:nvSpPr>
          <p:spPr bwMode="auto">
            <a:xfrm>
              <a:off x="4770" y="2709"/>
              <a:ext cx="49" cy="24"/>
            </a:xfrm>
            <a:custGeom>
              <a:avLst/>
              <a:gdLst>
                <a:gd name="T0" fmla="*/ 58 w 45"/>
                <a:gd name="T1" fmla="*/ 32 h 19"/>
                <a:gd name="T2" fmla="*/ 54 w 45"/>
                <a:gd name="T3" fmla="*/ 38 h 19"/>
                <a:gd name="T4" fmla="*/ 30 w 45"/>
                <a:gd name="T5" fmla="*/ 18 h 19"/>
                <a:gd name="T6" fmla="*/ 15 w 45"/>
                <a:gd name="T7" fmla="*/ 24 h 19"/>
                <a:gd name="T8" fmla="*/ 0 w 45"/>
                <a:gd name="T9" fmla="*/ 14 h 19"/>
                <a:gd name="T10" fmla="*/ 0 w 45"/>
                <a:gd name="T11" fmla="*/ 24 h 19"/>
                <a:gd name="T12" fmla="*/ 0 w 45"/>
                <a:gd name="T13" fmla="*/ 8 h 19"/>
                <a:gd name="T14" fmla="*/ 12 w 45"/>
                <a:gd name="T15" fmla="*/ 0 h 19"/>
                <a:gd name="T16" fmla="*/ 30 w 45"/>
                <a:gd name="T17" fmla="*/ 5 h 19"/>
                <a:gd name="T18" fmla="*/ 49 w 45"/>
                <a:gd name="T19" fmla="*/ 8 h 19"/>
                <a:gd name="T20" fmla="*/ 58 w 45"/>
                <a:gd name="T21" fmla="*/ 3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9235" name="Freeform 4696"/>
            <p:cNvSpPr>
              <a:spLocks/>
            </p:cNvSpPr>
            <p:nvPr/>
          </p:nvSpPr>
          <p:spPr bwMode="auto">
            <a:xfrm>
              <a:off x="4620" y="2830"/>
              <a:ext cx="57" cy="14"/>
            </a:xfrm>
            <a:custGeom>
              <a:avLst/>
              <a:gdLst>
                <a:gd name="T0" fmla="*/ 68 w 52"/>
                <a:gd name="T1" fmla="*/ 5 h 11"/>
                <a:gd name="T2" fmla="*/ 62 w 52"/>
                <a:gd name="T3" fmla="*/ 0 h 11"/>
                <a:gd name="T4" fmla="*/ 57 w 52"/>
                <a:gd name="T5" fmla="*/ 8 h 11"/>
                <a:gd name="T6" fmla="*/ 43 w 52"/>
                <a:gd name="T7" fmla="*/ 8 h 11"/>
                <a:gd name="T8" fmla="*/ 27 w 52"/>
                <a:gd name="T9" fmla="*/ 5 h 11"/>
                <a:gd name="T10" fmla="*/ 10 w 52"/>
                <a:gd name="T11" fmla="*/ 5 h 11"/>
                <a:gd name="T12" fmla="*/ 0 w 52"/>
                <a:gd name="T13" fmla="*/ 18 h 11"/>
                <a:gd name="T14" fmla="*/ 10 w 52"/>
                <a:gd name="T15" fmla="*/ 23 h 11"/>
                <a:gd name="T16" fmla="*/ 32 w 52"/>
                <a:gd name="T17" fmla="*/ 18 h 11"/>
                <a:gd name="T18" fmla="*/ 50 w 52"/>
                <a:gd name="T19" fmla="*/ 18 h 11"/>
                <a:gd name="T20" fmla="*/ 68 w 52"/>
                <a:gd name="T21" fmla="*/ 5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9236" name="Freeform 4697"/>
            <p:cNvSpPr>
              <a:spLocks/>
            </p:cNvSpPr>
            <p:nvPr/>
          </p:nvSpPr>
          <p:spPr bwMode="auto">
            <a:xfrm>
              <a:off x="4367" y="2683"/>
              <a:ext cx="29" cy="31"/>
            </a:xfrm>
            <a:custGeom>
              <a:avLst/>
              <a:gdLst>
                <a:gd name="T0" fmla="*/ 36 w 26"/>
                <a:gd name="T1" fmla="*/ 29 h 26"/>
                <a:gd name="T2" fmla="*/ 33 w 26"/>
                <a:gd name="T3" fmla="*/ 44 h 26"/>
                <a:gd name="T4" fmla="*/ 17 w 26"/>
                <a:gd name="T5" fmla="*/ 29 h 26"/>
                <a:gd name="T6" fmla="*/ 10 w 26"/>
                <a:gd name="T7" fmla="*/ 17 h 26"/>
                <a:gd name="T8" fmla="*/ 0 w 26"/>
                <a:gd name="T9" fmla="*/ 8 h 26"/>
                <a:gd name="T10" fmla="*/ 10 w 26"/>
                <a:gd name="T11" fmla="*/ 6 h 26"/>
                <a:gd name="T12" fmla="*/ 17 w 26"/>
                <a:gd name="T13" fmla="*/ 0 h 26"/>
                <a:gd name="T14" fmla="*/ 23 w 26"/>
                <a:gd name="T15" fmla="*/ 25 h 26"/>
                <a:gd name="T16" fmla="*/ 36 w 26"/>
                <a:gd name="T17" fmla="*/ 2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9237" name="Freeform 4698"/>
            <p:cNvSpPr>
              <a:spLocks/>
            </p:cNvSpPr>
            <p:nvPr/>
          </p:nvSpPr>
          <p:spPr bwMode="auto">
            <a:xfrm>
              <a:off x="4567" y="2826"/>
              <a:ext cx="43" cy="21"/>
            </a:xfrm>
            <a:custGeom>
              <a:avLst/>
              <a:gdLst>
                <a:gd name="T0" fmla="*/ 55 w 38"/>
                <a:gd name="T1" fmla="*/ 19 h 17"/>
                <a:gd name="T2" fmla="*/ 51 w 38"/>
                <a:gd name="T3" fmla="*/ 9 h 17"/>
                <a:gd name="T4" fmla="*/ 43 w 38"/>
                <a:gd name="T5" fmla="*/ 14 h 17"/>
                <a:gd name="T6" fmla="*/ 23 w 38"/>
                <a:gd name="T7" fmla="*/ 0 h 17"/>
                <a:gd name="T8" fmla="*/ 33 w 38"/>
                <a:gd name="T9" fmla="*/ 19 h 17"/>
                <a:gd name="T10" fmla="*/ 23 w 38"/>
                <a:gd name="T11" fmla="*/ 19 h 17"/>
                <a:gd name="T12" fmla="*/ 2 w 38"/>
                <a:gd name="T13" fmla="*/ 14 h 17"/>
                <a:gd name="T14" fmla="*/ 0 w 38"/>
                <a:gd name="T15" fmla="*/ 32 h 17"/>
                <a:gd name="T16" fmla="*/ 18 w 38"/>
                <a:gd name="T17" fmla="*/ 26 h 17"/>
                <a:gd name="T18" fmla="*/ 37 w 38"/>
                <a:gd name="T19" fmla="*/ 23 h 17"/>
                <a:gd name="T20" fmla="*/ 43 w 38"/>
                <a:gd name="T21" fmla="*/ 23 h 17"/>
                <a:gd name="T22" fmla="*/ 43 w 38"/>
                <a:gd name="T23" fmla="*/ 23 h 17"/>
                <a:gd name="T24" fmla="*/ 55 w 38"/>
                <a:gd name="T25" fmla="*/ 19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9238" name="Freeform 4699"/>
            <p:cNvSpPr>
              <a:spLocks/>
            </p:cNvSpPr>
            <p:nvPr/>
          </p:nvSpPr>
          <p:spPr bwMode="auto">
            <a:xfrm>
              <a:off x="4605" y="2855"/>
              <a:ext cx="29" cy="20"/>
            </a:xfrm>
            <a:custGeom>
              <a:avLst/>
              <a:gdLst>
                <a:gd name="T0" fmla="*/ 36 w 26"/>
                <a:gd name="T1" fmla="*/ 24 h 16"/>
                <a:gd name="T2" fmla="*/ 23 w 26"/>
                <a:gd name="T3" fmla="*/ 31 h 16"/>
                <a:gd name="T4" fmla="*/ 3 w 26"/>
                <a:gd name="T5" fmla="*/ 14 h 16"/>
                <a:gd name="T6" fmla="*/ 0 w 26"/>
                <a:gd name="T7" fmla="*/ 0 h 16"/>
                <a:gd name="T8" fmla="*/ 23 w 26"/>
                <a:gd name="T9" fmla="*/ 0 h 16"/>
                <a:gd name="T10" fmla="*/ 36 w 26"/>
                <a:gd name="T11" fmla="*/ 24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9239" name="Freeform 4700"/>
            <p:cNvSpPr>
              <a:spLocks/>
            </p:cNvSpPr>
            <p:nvPr/>
          </p:nvSpPr>
          <p:spPr bwMode="auto">
            <a:xfrm>
              <a:off x="4734" y="2714"/>
              <a:ext cx="22" cy="19"/>
            </a:xfrm>
            <a:custGeom>
              <a:avLst/>
              <a:gdLst>
                <a:gd name="T0" fmla="*/ 24 w 21"/>
                <a:gd name="T1" fmla="*/ 16 h 15"/>
                <a:gd name="T2" fmla="*/ 17 w 21"/>
                <a:gd name="T3" fmla="*/ 30 h 15"/>
                <a:gd name="T4" fmla="*/ 0 w 21"/>
                <a:gd name="T5" fmla="*/ 10 h 15"/>
                <a:gd name="T6" fmla="*/ 9 w 21"/>
                <a:gd name="T7" fmla="*/ 0 h 15"/>
                <a:gd name="T8" fmla="*/ 24 w 21"/>
                <a:gd name="T9" fmla="*/ 1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9240" name="Freeform 4701"/>
            <p:cNvSpPr>
              <a:spLocks/>
            </p:cNvSpPr>
            <p:nvPr/>
          </p:nvSpPr>
          <p:spPr bwMode="auto">
            <a:xfrm>
              <a:off x="4527" y="2826"/>
              <a:ext cx="21" cy="15"/>
            </a:xfrm>
            <a:custGeom>
              <a:avLst/>
              <a:gdLst>
                <a:gd name="T0" fmla="*/ 25 w 19"/>
                <a:gd name="T1" fmla="*/ 10 h 12"/>
                <a:gd name="T2" fmla="*/ 23 w 19"/>
                <a:gd name="T3" fmla="*/ 6 h 12"/>
                <a:gd name="T4" fmla="*/ 0 w 19"/>
                <a:gd name="T5" fmla="*/ 0 h 12"/>
                <a:gd name="T6" fmla="*/ 13 w 19"/>
                <a:gd name="T7" fmla="*/ 24 h 12"/>
                <a:gd name="T8" fmla="*/ 25 w 19"/>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9241" name="Freeform 4702"/>
            <p:cNvSpPr>
              <a:spLocks/>
            </p:cNvSpPr>
            <p:nvPr/>
          </p:nvSpPr>
          <p:spPr bwMode="auto">
            <a:xfrm>
              <a:off x="4228" y="2616"/>
              <a:ext cx="13" cy="20"/>
            </a:xfrm>
            <a:custGeom>
              <a:avLst/>
              <a:gdLst>
                <a:gd name="T0" fmla="*/ 15 w 12"/>
                <a:gd name="T1" fmla="*/ 16 h 17"/>
                <a:gd name="T2" fmla="*/ 15 w 12"/>
                <a:gd name="T3" fmla="*/ 28 h 17"/>
                <a:gd name="T4" fmla="*/ 0 w 12"/>
                <a:gd name="T5" fmla="*/ 0 h 17"/>
                <a:gd name="T6" fmla="*/ 2 w 12"/>
                <a:gd name="T7" fmla="*/ 0 h 17"/>
                <a:gd name="T8" fmla="*/ 15 w 12"/>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9242" name="Freeform 4703"/>
            <p:cNvSpPr>
              <a:spLocks/>
            </p:cNvSpPr>
            <p:nvPr/>
          </p:nvSpPr>
          <p:spPr bwMode="auto">
            <a:xfrm>
              <a:off x="4552" y="2830"/>
              <a:ext cx="15" cy="17"/>
            </a:xfrm>
            <a:custGeom>
              <a:avLst/>
              <a:gdLst>
                <a:gd name="T0" fmla="*/ 24 w 12"/>
                <a:gd name="T1" fmla="*/ 2 h 14"/>
                <a:gd name="T2" fmla="*/ 14 w 12"/>
                <a:gd name="T3" fmla="*/ 0 h 14"/>
                <a:gd name="T4" fmla="*/ 0 w 12"/>
                <a:gd name="T5" fmla="*/ 16 h 14"/>
                <a:gd name="T6" fmla="*/ 10 w 12"/>
                <a:gd name="T7" fmla="*/ 25 h 14"/>
                <a:gd name="T8" fmla="*/ 24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9243" name="Freeform 4704"/>
            <p:cNvSpPr>
              <a:spLocks/>
            </p:cNvSpPr>
            <p:nvPr/>
          </p:nvSpPr>
          <p:spPr bwMode="auto">
            <a:xfrm>
              <a:off x="4413" y="2706"/>
              <a:ext cx="11" cy="12"/>
            </a:xfrm>
            <a:custGeom>
              <a:avLst/>
              <a:gdLst>
                <a:gd name="T0" fmla="*/ 16 w 9"/>
                <a:gd name="T1" fmla="*/ 6 h 10"/>
                <a:gd name="T2" fmla="*/ 2 w 9"/>
                <a:gd name="T3" fmla="*/ 17 h 10"/>
                <a:gd name="T4" fmla="*/ 0 w 9"/>
                <a:gd name="T5" fmla="*/ 17 h 10"/>
                <a:gd name="T6" fmla="*/ 0 w 9"/>
                <a:gd name="T7" fmla="*/ 0 h 10"/>
                <a:gd name="T8" fmla="*/ 16 w 9"/>
                <a:gd name="T9" fmla="*/ 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9244" name="Freeform 4705"/>
            <p:cNvSpPr>
              <a:spLocks/>
            </p:cNvSpPr>
            <p:nvPr/>
          </p:nvSpPr>
          <p:spPr bwMode="auto">
            <a:xfrm>
              <a:off x="4671" y="2746"/>
              <a:ext cx="14" cy="28"/>
            </a:xfrm>
            <a:custGeom>
              <a:avLst/>
              <a:gdLst>
                <a:gd name="T0" fmla="*/ 19 w 12"/>
                <a:gd name="T1" fmla="*/ 31 h 22"/>
                <a:gd name="T2" fmla="*/ 11 w 12"/>
                <a:gd name="T3" fmla="*/ 24 h 22"/>
                <a:gd name="T4" fmla="*/ 16 w 12"/>
                <a:gd name="T5" fmla="*/ 10 h 22"/>
                <a:gd name="T6" fmla="*/ 16 w 12"/>
                <a:gd name="T7" fmla="*/ 0 h 22"/>
                <a:gd name="T8" fmla="*/ 0 w 12"/>
                <a:gd name="T9" fmla="*/ 46 h 22"/>
                <a:gd name="T10" fmla="*/ 19 w 12"/>
                <a:gd name="T11" fmla="*/ 3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9245" name="Freeform 4706"/>
            <p:cNvSpPr>
              <a:spLocks/>
            </p:cNvSpPr>
            <p:nvPr/>
          </p:nvSpPr>
          <p:spPr bwMode="auto">
            <a:xfrm>
              <a:off x="4879" y="2770"/>
              <a:ext cx="6" cy="19"/>
            </a:xfrm>
            <a:custGeom>
              <a:avLst/>
              <a:gdLst>
                <a:gd name="T0" fmla="*/ 4 w 7"/>
                <a:gd name="T1" fmla="*/ 20 h 15"/>
                <a:gd name="T2" fmla="*/ 3 w 7"/>
                <a:gd name="T3" fmla="*/ 0 h 15"/>
                <a:gd name="T4" fmla="*/ 0 w 7"/>
                <a:gd name="T5" fmla="*/ 6 h 15"/>
                <a:gd name="T6" fmla="*/ 0 w 7"/>
                <a:gd name="T7" fmla="*/ 30 h 15"/>
                <a:gd name="T8" fmla="*/ 4 w 7"/>
                <a:gd name="T9" fmla="*/ 2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9246" name="Freeform 4707"/>
            <p:cNvSpPr>
              <a:spLocks/>
            </p:cNvSpPr>
            <p:nvPr/>
          </p:nvSpPr>
          <p:spPr bwMode="auto">
            <a:xfrm>
              <a:off x="4254" y="2669"/>
              <a:ext cx="11" cy="17"/>
            </a:xfrm>
            <a:custGeom>
              <a:avLst/>
              <a:gdLst>
                <a:gd name="T0" fmla="*/ 16 w 9"/>
                <a:gd name="T1" fmla="*/ 25 h 14"/>
                <a:gd name="T2" fmla="*/ 2 w 9"/>
                <a:gd name="T3" fmla="*/ 25 h 14"/>
                <a:gd name="T4" fmla="*/ 0 w 9"/>
                <a:gd name="T5" fmla="*/ 0 h 14"/>
                <a:gd name="T6" fmla="*/ 16 w 9"/>
                <a:gd name="T7" fmla="*/ 25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9247" name="Freeform 4708"/>
            <p:cNvSpPr>
              <a:spLocks/>
            </p:cNvSpPr>
            <p:nvPr/>
          </p:nvSpPr>
          <p:spPr bwMode="auto">
            <a:xfrm>
              <a:off x="4670" y="2750"/>
              <a:ext cx="7" cy="18"/>
            </a:xfrm>
            <a:custGeom>
              <a:avLst/>
              <a:gdLst>
                <a:gd name="T0" fmla="*/ 7 w 7"/>
                <a:gd name="T1" fmla="*/ 15 h 14"/>
                <a:gd name="T2" fmla="*/ 7 w 7"/>
                <a:gd name="T3" fmla="*/ 0 h 14"/>
                <a:gd name="T4" fmla="*/ 2 w 7"/>
                <a:gd name="T5" fmla="*/ 5 h 14"/>
                <a:gd name="T6" fmla="*/ 0 w 7"/>
                <a:gd name="T7" fmla="*/ 30 h 14"/>
                <a:gd name="T8" fmla="*/ 7 w 7"/>
                <a:gd name="T9" fmla="*/ 1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9248" name="Freeform 4709"/>
            <p:cNvSpPr>
              <a:spLocks/>
            </p:cNvSpPr>
            <p:nvPr/>
          </p:nvSpPr>
          <p:spPr bwMode="auto">
            <a:xfrm>
              <a:off x="4706" y="2686"/>
              <a:ext cx="17" cy="2"/>
            </a:xfrm>
            <a:custGeom>
              <a:avLst/>
              <a:gdLst>
                <a:gd name="T0" fmla="*/ 25 w 14"/>
                <a:gd name="T1" fmla="*/ 2 h 2"/>
                <a:gd name="T2" fmla="*/ 13 w 14"/>
                <a:gd name="T3" fmla="*/ 0 h 2"/>
                <a:gd name="T4" fmla="*/ 0 w 14"/>
                <a:gd name="T5" fmla="*/ 2 h 2"/>
                <a:gd name="T6" fmla="*/ 25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9249" name="Freeform 4710"/>
            <p:cNvSpPr>
              <a:spLocks/>
            </p:cNvSpPr>
            <p:nvPr/>
          </p:nvSpPr>
          <p:spPr bwMode="auto">
            <a:xfrm>
              <a:off x="4874" y="2789"/>
              <a:ext cx="7" cy="10"/>
            </a:xfrm>
            <a:custGeom>
              <a:avLst/>
              <a:gdLst>
                <a:gd name="T0" fmla="*/ 14 w 5"/>
                <a:gd name="T1" fmla="*/ 4 h 9"/>
                <a:gd name="T2" fmla="*/ 0 w 5"/>
                <a:gd name="T3" fmla="*/ 12 h 9"/>
                <a:gd name="T4" fmla="*/ 0 w 5"/>
                <a:gd name="T5" fmla="*/ 0 h 9"/>
                <a:gd name="T6" fmla="*/ 14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9250" name="Freeform 4711"/>
            <p:cNvSpPr>
              <a:spLocks/>
            </p:cNvSpPr>
            <p:nvPr/>
          </p:nvSpPr>
          <p:spPr bwMode="auto">
            <a:xfrm>
              <a:off x="4497" y="2802"/>
              <a:ext cx="25" cy="4"/>
            </a:xfrm>
            <a:custGeom>
              <a:avLst/>
              <a:gdLst>
                <a:gd name="T0" fmla="*/ 32 w 22"/>
                <a:gd name="T1" fmla="*/ 0 h 3"/>
                <a:gd name="T2" fmla="*/ 10 w 22"/>
                <a:gd name="T3" fmla="*/ 7 h 3"/>
                <a:gd name="T4" fmla="*/ 0 w 22"/>
                <a:gd name="T5" fmla="*/ 0 h 3"/>
                <a:gd name="T6" fmla="*/ 32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9251" name="Freeform 4712"/>
            <p:cNvSpPr>
              <a:spLocks/>
            </p:cNvSpPr>
            <p:nvPr/>
          </p:nvSpPr>
          <p:spPr bwMode="auto">
            <a:xfrm>
              <a:off x="4523" y="2540"/>
              <a:ext cx="17" cy="17"/>
            </a:xfrm>
            <a:custGeom>
              <a:avLst/>
              <a:gdLst>
                <a:gd name="T0" fmla="*/ 13 w 14"/>
                <a:gd name="T1" fmla="*/ 25 h 14"/>
                <a:gd name="T2" fmla="*/ 0 w 14"/>
                <a:gd name="T3" fmla="*/ 13 h 14"/>
                <a:gd name="T4" fmla="*/ 25 w 14"/>
                <a:gd name="T5" fmla="*/ 0 h 14"/>
                <a:gd name="T6" fmla="*/ 25 w 14"/>
                <a:gd name="T7" fmla="*/ 0 h 14"/>
                <a:gd name="T8" fmla="*/ 22 w 14"/>
                <a:gd name="T9" fmla="*/ 13 h 14"/>
                <a:gd name="T10" fmla="*/ 13 w 14"/>
                <a:gd name="T11" fmla="*/ 2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9252" name="Freeform 4713"/>
            <p:cNvSpPr>
              <a:spLocks/>
            </p:cNvSpPr>
            <p:nvPr/>
          </p:nvSpPr>
          <p:spPr bwMode="auto">
            <a:xfrm>
              <a:off x="5296" y="2495"/>
              <a:ext cx="2" cy="4"/>
            </a:xfrm>
            <a:custGeom>
              <a:avLst/>
              <a:gdLst>
                <a:gd name="T0" fmla="*/ 0 w 2"/>
                <a:gd name="T1" fmla="*/ 0 h 3"/>
                <a:gd name="T2" fmla="*/ 0 w 2"/>
                <a:gd name="T3" fmla="*/ 0 h 3"/>
                <a:gd name="T4" fmla="*/ 0 w 2"/>
                <a:gd name="T5" fmla="*/ 7 h 3"/>
                <a:gd name="T6" fmla="*/ 2 w 2"/>
                <a:gd name="T7" fmla="*/ 7 h 3"/>
                <a:gd name="T8" fmla="*/ 2 w 2"/>
                <a:gd name="T9" fmla="*/ 7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53" name="Freeform 4714"/>
            <p:cNvSpPr>
              <a:spLocks/>
            </p:cNvSpPr>
            <p:nvPr/>
          </p:nvSpPr>
          <p:spPr bwMode="auto">
            <a:xfrm>
              <a:off x="5385" y="2527"/>
              <a:ext cx="1" cy="4"/>
            </a:xfrm>
            <a:custGeom>
              <a:avLst/>
              <a:gdLst>
                <a:gd name="T0" fmla="*/ 1 w 2"/>
                <a:gd name="T1" fmla="*/ 7 h 3"/>
                <a:gd name="T2" fmla="*/ 0 w 2"/>
                <a:gd name="T3" fmla="*/ 7 h 3"/>
                <a:gd name="T4" fmla="*/ 0 w 2"/>
                <a:gd name="T5" fmla="*/ 0 h 3"/>
                <a:gd name="T6" fmla="*/ 1 w 2"/>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9254" name="Freeform 4715"/>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255" name="Freeform 4716"/>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56" name="Freeform 4717"/>
            <p:cNvSpPr>
              <a:spLocks/>
            </p:cNvSpPr>
            <p:nvPr/>
          </p:nvSpPr>
          <p:spPr bwMode="auto">
            <a:xfrm>
              <a:off x="4275" y="2504"/>
              <a:ext cx="77" cy="112"/>
            </a:xfrm>
            <a:custGeom>
              <a:avLst/>
              <a:gdLst>
                <a:gd name="T0" fmla="*/ 86 w 68"/>
                <a:gd name="T1" fmla="*/ 173 h 90"/>
                <a:gd name="T2" fmla="*/ 58 w 68"/>
                <a:gd name="T3" fmla="*/ 151 h 90"/>
                <a:gd name="T4" fmla="*/ 31 w 68"/>
                <a:gd name="T5" fmla="*/ 124 h 90"/>
                <a:gd name="T6" fmla="*/ 16 w 68"/>
                <a:gd name="T7" fmla="*/ 83 h 90"/>
                <a:gd name="T8" fmla="*/ 10 w 68"/>
                <a:gd name="T9" fmla="*/ 46 h 90"/>
                <a:gd name="T10" fmla="*/ 0 w 68"/>
                <a:gd name="T11" fmla="*/ 6 h 90"/>
                <a:gd name="T12" fmla="*/ 2 w 68"/>
                <a:gd name="T13" fmla="*/ 0 h 90"/>
                <a:gd name="T14" fmla="*/ 20 w 68"/>
                <a:gd name="T15" fmla="*/ 9 h 90"/>
                <a:gd name="T16" fmla="*/ 20 w 68"/>
                <a:gd name="T17" fmla="*/ 24 h 90"/>
                <a:gd name="T18" fmla="*/ 37 w 68"/>
                <a:gd name="T19" fmla="*/ 24 h 90"/>
                <a:gd name="T20" fmla="*/ 44 w 68"/>
                <a:gd name="T21" fmla="*/ 9 h 90"/>
                <a:gd name="T22" fmla="*/ 61 w 68"/>
                <a:gd name="T23" fmla="*/ 32 h 90"/>
                <a:gd name="T24" fmla="*/ 76 w 68"/>
                <a:gd name="T25" fmla="*/ 50 h 90"/>
                <a:gd name="T26" fmla="*/ 78 w 68"/>
                <a:gd name="T27" fmla="*/ 83 h 90"/>
                <a:gd name="T28" fmla="*/ 78 w 68"/>
                <a:gd name="T29" fmla="*/ 113 h 90"/>
                <a:gd name="T30" fmla="*/ 91 w 68"/>
                <a:gd name="T31" fmla="*/ 147 h 90"/>
                <a:gd name="T32" fmla="*/ 99 w 68"/>
                <a:gd name="T33" fmla="*/ 173 h 90"/>
                <a:gd name="T34" fmla="*/ 91 w 68"/>
                <a:gd name="T35" fmla="*/ 170 h 90"/>
                <a:gd name="T36" fmla="*/ 86 w 68"/>
                <a:gd name="T37" fmla="*/ 173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9257" name="Freeform 4718"/>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9258" name="Freeform 4719"/>
            <p:cNvSpPr>
              <a:spLocks/>
            </p:cNvSpPr>
            <p:nvPr/>
          </p:nvSpPr>
          <p:spPr bwMode="auto">
            <a:xfrm>
              <a:off x="5536" y="2489"/>
              <a:ext cx="3" cy="1"/>
            </a:xfrm>
            <a:custGeom>
              <a:avLst/>
              <a:gdLst>
                <a:gd name="T0" fmla="*/ 0 w 2"/>
                <a:gd name="T1" fmla="*/ 0 h 1"/>
                <a:gd name="T2" fmla="*/ 8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59" name="Freeform 4720"/>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260" name="Freeform 4721"/>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61" name="Freeform 4722"/>
            <p:cNvSpPr>
              <a:spLocks/>
            </p:cNvSpPr>
            <p:nvPr/>
          </p:nvSpPr>
          <p:spPr bwMode="auto">
            <a:xfrm>
              <a:off x="4879" y="2478"/>
              <a:ext cx="2" cy="6"/>
            </a:xfrm>
            <a:custGeom>
              <a:avLst/>
              <a:gdLst>
                <a:gd name="T0" fmla="*/ 0 w 2"/>
                <a:gd name="T1" fmla="*/ 8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8 h 5"/>
                <a:gd name="T16" fmla="*/ 2 w 2"/>
                <a:gd name="T17" fmla="*/ 8 h 5"/>
                <a:gd name="T18" fmla="*/ 0 w 2"/>
                <a:gd name="T19" fmla="*/ 8 h 5"/>
                <a:gd name="T20" fmla="*/ 0 w 2"/>
                <a:gd name="T21" fmla="*/ 8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9262" name="Freeform 4723"/>
            <p:cNvSpPr>
              <a:spLocks/>
            </p:cNvSpPr>
            <p:nvPr/>
          </p:nvSpPr>
          <p:spPr bwMode="auto">
            <a:xfrm>
              <a:off x="4879" y="2486"/>
              <a:ext cx="1" cy="3"/>
            </a:xfrm>
            <a:custGeom>
              <a:avLst/>
              <a:gdLst>
                <a:gd name="T0" fmla="*/ 0 w 1"/>
                <a:gd name="T1" fmla="*/ 8 h 2"/>
                <a:gd name="T2" fmla="*/ 0 w 1"/>
                <a:gd name="T3" fmla="*/ 0 h 2"/>
                <a:gd name="T4" fmla="*/ 0 w 1"/>
                <a:gd name="T5" fmla="*/ 8 h 2"/>
                <a:gd name="T6" fmla="*/ 0 w 1"/>
                <a:gd name="T7" fmla="*/ 0 h 2"/>
                <a:gd name="T8" fmla="*/ 0 w 1"/>
                <a:gd name="T9" fmla="*/ 0 h 2"/>
                <a:gd name="T10" fmla="*/ 0 w 1"/>
                <a:gd name="T11" fmla="*/ 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263" name="Freeform 4724"/>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264" name="Freeform 4725"/>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265" name="Freeform 4726"/>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66" name="Freeform 4727"/>
            <p:cNvSpPr>
              <a:spLocks/>
            </p:cNvSpPr>
            <p:nvPr/>
          </p:nvSpPr>
          <p:spPr bwMode="auto">
            <a:xfrm>
              <a:off x="4989" y="2703"/>
              <a:ext cx="172" cy="179"/>
            </a:xfrm>
            <a:custGeom>
              <a:avLst/>
              <a:gdLst>
                <a:gd name="T0" fmla="*/ 214 w 154"/>
                <a:gd name="T1" fmla="*/ 267 h 144"/>
                <a:gd name="T2" fmla="*/ 207 w 154"/>
                <a:gd name="T3" fmla="*/ 273 h 144"/>
                <a:gd name="T4" fmla="*/ 207 w 154"/>
                <a:gd name="T5" fmla="*/ 277 h 144"/>
                <a:gd name="T6" fmla="*/ 194 w 154"/>
                <a:gd name="T7" fmla="*/ 273 h 144"/>
                <a:gd name="T8" fmla="*/ 175 w 154"/>
                <a:gd name="T9" fmla="*/ 267 h 144"/>
                <a:gd name="T10" fmla="*/ 154 w 154"/>
                <a:gd name="T11" fmla="*/ 260 h 144"/>
                <a:gd name="T12" fmla="*/ 142 w 154"/>
                <a:gd name="T13" fmla="*/ 246 h 144"/>
                <a:gd name="T14" fmla="*/ 132 w 154"/>
                <a:gd name="T15" fmla="*/ 227 h 144"/>
                <a:gd name="T16" fmla="*/ 118 w 154"/>
                <a:gd name="T17" fmla="*/ 204 h 144"/>
                <a:gd name="T18" fmla="*/ 108 w 154"/>
                <a:gd name="T19" fmla="*/ 186 h 144"/>
                <a:gd name="T20" fmla="*/ 79 w 154"/>
                <a:gd name="T21" fmla="*/ 173 h 144"/>
                <a:gd name="T22" fmla="*/ 79 w 154"/>
                <a:gd name="T23" fmla="*/ 183 h 144"/>
                <a:gd name="T24" fmla="*/ 67 w 154"/>
                <a:gd name="T25" fmla="*/ 173 h 144"/>
                <a:gd name="T26" fmla="*/ 67 w 154"/>
                <a:gd name="T27" fmla="*/ 190 h 144"/>
                <a:gd name="T28" fmla="*/ 60 w 154"/>
                <a:gd name="T29" fmla="*/ 190 h 144"/>
                <a:gd name="T30" fmla="*/ 60 w 154"/>
                <a:gd name="T31" fmla="*/ 199 h 144"/>
                <a:gd name="T32" fmla="*/ 29 w 154"/>
                <a:gd name="T33" fmla="*/ 196 h 144"/>
                <a:gd name="T34" fmla="*/ 56 w 154"/>
                <a:gd name="T35" fmla="*/ 214 h 144"/>
                <a:gd name="T36" fmla="*/ 44 w 154"/>
                <a:gd name="T37" fmla="*/ 227 h 144"/>
                <a:gd name="T38" fmla="*/ 23 w 154"/>
                <a:gd name="T39" fmla="*/ 227 h 144"/>
                <a:gd name="T40" fmla="*/ 0 w 154"/>
                <a:gd name="T41" fmla="*/ 227 h 144"/>
                <a:gd name="T42" fmla="*/ 3 w 154"/>
                <a:gd name="T43" fmla="*/ 199 h 144"/>
                <a:gd name="T44" fmla="*/ 8 w 154"/>
                <a:gd name="T45" fmla="*/ 173 h 144"/>
                <a:gd name="T46" fmla="*/ 8 w 154"/>
                <a:gd name="T47" fmla="*/ 145 h 144"/>
                <a:gd name="T48" fmla="*/ 10 w 154"/>
                <a:gd name="T49" fmla="*/ 113 h 144"/>
                <a:gd name="T50" fmla="*/ 10 w 154"/>
                <a:gd name="T51" fmla="*/ 87 h 144"/>
                <a:gd name="T52" fmla="*/ 10 w 154"/>
                <a:gd name="T53" fmla="*/ 60 h 144"/>
                <a:gd name="T54" fmla="*/ 10 w 154"/>
                <a:gd name="T55" fmla="*/ 32 h 144"/>
                <a:gd name="T56" fmla="*/ 10 w 154"/>
                <a:gd name="T57" fmla="*/ 0 h 144"/>
                <a:gd name="T58" fmla="*/ 34 w 154"/>
                <a:gd name="T59" fmla="*/ 17 h 144"/>
                <a:gd name="T60" fmla="*/ 56 w 154"/>
                <a:gd name="T61" fmla="*/ 32 h 144"/>
                <a:gd name="T62" fmla="*/ 76 w 154"/>
                <a:gd name="T63" fmla="*/ 40 h 144"/>
                <a:gd name="T64" fmla="*/ 96 w 154"/>
                <a:gd name="T65" fmla="*/ 55 h 144"/>
                <a:gd name="T66" fmla="*/ 116 w 154"/>
                <a:gd name="T67" fmla="*/ 87 h 144"/>
                <a:gd name="T68" fmla="*/ 116 w 154"/>
                <a:gd name="T69" fmla="*/ 103 h 144"/>
                <a:gd name="T70" fmla="*/ 135 w 154"/>
                <a:gd name="T71" fmla="*/ 113 h 144"/>
                <a:gd name="T72" fmla="*/ 154 w 154"/>
                <a:gd name="T73" fmla="*/ 127 h 144"/>
                <a:gd name="T74" fmla="*/ 154 w 154"/>
                <a:gd name="T75" fmla="*/ 145 h 144"/>
                <a:gd name="T76" fmla="*/ 140 w 154"/>
                <a:gd name="T77" fmla="*/ 150 h 144"/>
                <a:gd name="T78" fmla="*/ 150 w 154"/>
                <a:gd name="T79" fmla="*/ 177 h 144"/>
                <a:gd name="T80" fmla="*/ 162 w 154"/>
                <a:gd name="T81" fmla="*/ 199 h 144"/>
                <a:gd name="T82" fmla="*/ 171 w 154"/>
                <a:gd name="T83" fmla="*/ 227 h 144"/>
                <a:gd name="T84" fmla="*/ 185 w 154"/>
                <a:gd name="T85" fmla="*/ 227 h 144"/>
                <a:gd name="T86" fmla="*/ 185 w 154"/>
                <a:gd name="T87" fmla="*/ 240 h 144"/>
                <a:gd name="T88" fmla="*/ 199 w 154"/>
                <a:gd name="T89" fmla="*/ 250 h 144"/>
                <a:gd name="T90" fmla="*/ 191 w 154"/>
                <a:gd name="T91" fmla="*/ 254 h 144"/>
                <a:gd name="T92" fmla="*/ 214 w 154"/>
                <a:gd name="T93" fmla="*/ 26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9267" name="Freeform 4728"/>
            <p:cNvSpPr>
              <a:spLocks/>
            </p:cNvSpPr>
            <p:nvPr/>
          </p:nvSpPr>
          <p:spPr bwMode="auto">
            <a:xfrm>
              <a:off x="5127" y="2744"/>
              <a:ext cx="71" cy="45"/>
            </a:xfrm>
            <a:custGeom>
              <a:avLst/>
              <a:gdLst>
                <a:gd name="T0" fmla="*/ 88 w 64"/>
                <a:gd name="T1" fmla="*/ 0 h 36"/>
                <a:gd name="T2" fmla="*/ 80 w 64"/>
                <a:gd name="T3" fmla="*/ 24 h 36"/>
                <a:gd name="T4" fmla="*/ 78 w 64"/>
                <a:gd name="T5" fmla="*/ 29 h 36"/>
                <a:gd name="T6" fmla="*/ 80 w 64"/>
                <a:gd name="T7" fmla="*/ 38 h 36"/>
                <a:gd name="T8" fmla="*/ 65 w 64"/>
                <a:gd name="T9" fmla="*/ 48 h 36"/>
                <a:gd name="T10" fmla="*/ 36 w 64"/>
                <a:gd name="T11" fmla="*/ 70 h 36"/>
                <a:gd name="T12" fmla="*/ 16 w 64"/>
                <a:gd name="T13" fmla="*/ 61 h 36"/>
                <a:gd name="T14" fmla="*/ 3 w 64"/>
                <a:gd name="T15" fmla="*/ 51 h 36"/>
                <a:gd name="T16" fmla="*/ 0 w 64"/>
                <a:gd name="T17" fmla="*/ 38 h 36"/>
                <a:gd name="T18" fmla="*/ 29 w 64"/>
                <a:gd name="T19" fmla="*/ 41 h 36"/>
                <a:gd name="T20" fmla="*/ 36 w 64"/>
                <a:gd name="T21" fmla="*/ 24 h 36"/>
                <a:gd name="T22" fmla="*/ 36 w 64"/>
                <a:gd name="T23" fmla="*/ 33 h 36"/>
                <a:gd name="T24" fmla="*/ 49 w 64"/>
                <a:gd name="T25" fmla="*/ 41 h 36"/>
                <a:gd name="T26" fmla="*/ 68 w 64"/>
                <a:gd name="T27" fmla="*/ 20 h 36"/>
                <a:gd name="T28" fmla="*/ 68 w 64"/>
                <a:gd name="T29" fmla="*/ 0 h 36"/>
                <a:gd name="T30" fmla="*/ 80 w 64"/>
                <a:gd name="T31" fmla="*/ 0 h 36"/>
                <a:gd name="T32" fmla="*/ 88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9268" name="Freeform 4729"/>
            <p:cNvSpPr>
              <a:spLocks/>
            </p:cNvSpPr>
            <p:nvPr/>
          </p:nvSpPr>
          <p:spPr bwMode="auto">
            <a:xfrm>
              <a:off x="5238" y="2768"/>
              <a:ext cx="20" cy="31"/>
            </a:xfrm>
            <a:custGeom>
              <a:avLst/>
              <a:gdLst>
                <a:gd name="T0" fmla="*/ 24 w 18"/>
                <a:gd name="T1" fmla="*/ 42 h 26"/>
                <a:gd name="T2" fmla="*/ 20 w 18"/>
                <a:gd name="T3" fmla="*/ 44 h 26"/>
                <a:gd name="T4" fmla="*/ 2 w 18"/>
                <a:gd name="T5" fmla="*/ 24 h 26"/>
                <a:gd name="T6" fmla="*/ 0 w 18"/>
                <a:gd name="T7" fmla="*/ 0 h 26"/>
                <a:gd name="T8" fmla="*/ 12 w 18"/>
                <a:gd name="T9" fmla="*/ 20 h 26"/>
                <a:gd name="T10" fmla="*/ 24 w 18"/>
                <a:gd name="T11" fmla="*/ 42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9269" name="Freeform 4730"/>
            <p:cNvSpPr>
              <a:spLocks/>
            </p:cNvSpPr>
            <p:nvPr/>
          </p:nvSpPr>
          <p:spPr bwMode="auto">
            <a:xfrm>
              <a:off x="5174" y="2709"/>
              <a:ext cx="37" cy="43"/>
            </a:xfrm>
            <a:custGeom>
              <a:avLst/>
              <a:gdLst>
                <a:gd name="T0" fmla="*/ 46 w 33"/>
                <a:gd name="T1" fmla="*/ 52 h 35"/>
                <a:gd name="T2" fmla="*/ 39 w 33"/>
                <a:gd name="T3" fmla="*/ 65 h 35"/>
                <a:gd name="T4" fmla="*/ 22 w 33"/>
                <a:gd name="T5" fmla="*/ 26 h 35"/>
                <a:gd name="T6" fmla="*/ 10 w 33"/>
                <a:gd name="T7" fmla="*/ 14 h 35"/>
                <a:gd name="T8" fmla="*/ 0 w 33"/>
                <a:gd name="T9" fmla="*/ 0 h 35"/>
                <a:gd name="T10" fmla="*/ 17 w 33"/>
                <a:gd name="T11" fmla="*/ 14 h 35"/>
                <a:gd name="T12" fmla="*/ 33 w 33"/>
                <a:gd name="T13" fmla="*/ 31 h 35"/>
                <a:gd name="T14" fmla="*/ 46 w 33"/>
                <a:gd name="T15" fmla="*/ 52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9270" name="Freeform 4731"/>
            <p:cNvSpPr>
              <a:spLocks/>
            </p:cNvSpPr>
            <p:nvPr/>
          </p:nvSpPr>
          <p:spPr bwMode="auto">
            <a:xfrm>
              <a:off x="5164" y="2864"/>
              <a:ext cx="4" cy="6"/>
            </a:xfrm>
            <a:custGeom>
              <a:avLst/>
              <a:gdLst>
                <a:gd name="T0" fmla="*/ 2 w 5"/>
                <a:gd name="T1" fmla="*/ 2 h 5"/>
                <a:gd name="T2" fmla="*/ 2 w 5"/>
                <a:gd name="T3" fmla="*/ 8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9271" name="Freeform 4732"/>
            <p:cNvSpPr>
              <a:spLocks/>
            </p:cNvSpPr>
            <p:nvPr/>
          </p:nvSpPr>
          <p:spPr bwMode="auto">
            <a:xfrm>
              <a:off x="5058" y="2310"/>
              <a:ext cx="2" cy="4"/>
            </a:xfrm>
            <a:custGeom>
              <a:avLst/>
              <a:gdLst>
                <a:gd name="T0" fmla="*/ 2 w 2"/>
                <a:gd name="T1" fmla="*/ 0 h 3"/>
                <a:gd name="T2" fmla="*/ 0 w 2"/>
                <a:gd name="T3" fmla="*/ 0 h 3"/>
                <a:gd name="T4" fmla="*/ 0 w 2"/>
                <a:gd name="T5" fmla="*/ 7 h 3"/>
                <a:gd name="T6" fmla="*/ 0 w 2"/>
                <a:gd name="T7" fmla="*/ 7 h 3"/>
                <a:gd name="T8" fmla="*/ 2 w 2"/>
                <a:gd name="T9" fmla="*/ 7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272" name="Freeform 4733"/>
            <p:cNvSpPr>
              <a:spLocks/>
            </p:cNvSpPr>
            <p:nvPr/>
          </p:nvSpPr>
          <p:spPr bwMode="auto">
            <a:xfrm>
              <a:off x="5055" y="2314"/>
              <a:ext cx="3" cy="5"/>
            </a:xfrm>
            <a:custGeom>
              <a:avLst/>
              <a:gdLst>
                <a:gd name="T0" fmla="*/ 0 w 3"/>
                <a:gd name="T1" fmla="*/ 0 h 4"/>
                <a:gd name="T2" fmla="*/ 0 w 3"/>
                <a:gd name="T3" fmla="*/ 5 h 4"/>
                <a:gd name="T4" fmla="*/ 0 w 3"/>
                <a:gd name="T5" fmla="*/ 8 h 4"/>
                <a:gd name="T6" fmla="*/ 3 w 3"/>
                <a:gd name="T7" fmla="*/ 5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73" name="Freeform 4734"/>
            <p:cNvSpPr>
              <a:spLocks/>
            </p:cNvSpPr>
            <p:nvPr/>
          </p:nvSpPr>
          <p:spPr bwMode="auto">
            <a:xfrm>
              <a:off x="5049" y="2334"/>
              <a:ext cx="4" cy="4"/>
            </a:xfrm>
            <a:custGeom>
              <a:avLst/>
              <a:gdLst>
                <a:gd name="T0" fmla="*/ 0 w 2"/>
                <a:gd name="T1" fmla="*/ 7 h 3"/>
                <a:gd name="T2" fmla="*/ 0 w 2"/>
                <a:gd name="T3" fmla="*/ 0 h 3"/>
                <a:gd name="T4" fmla="*/ 0 w 2"/>
                <a:gd name="T5" fmla="*/ 0 h 3"/>
                <a:gd name="T6" fmla="*/ 16 w 2"/>
                <a:gd name="T7" fmla="*/ 0 h 3"/>
                <a:gd name="T8" fmla="*/ 0 w 2"/>
                <a:gd name="T9" fmla="*/ 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9274" name="Freeform 4735"/>
            <p:cNvSpPr>
              <a:spLocks/>
            </p:cNvSpPr>
            <p:nvPr/>
          </p:nvSpPr>
          <p:spPr bwMode="auto">
            <a:xfrm>
              <a:off x="5047" y="2247"/>
              <a:ext cx="0" cy="4"/>
            </a:xfrm>
            <a:custGeom>
              <a:avLst/>
              <a:gdLst>
                <a:gd name="T0" fmla="*/ 0 h 3"/>
                <a:gd name="T1" fmla="*/ 7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75" name="Rectangle 4736"/>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276" name="Freeform 4737"/>
            <p:cNvSpPr>
              <a:spLocks/>
            </p:cNvSpPr>
            <p:nvPr/>
          </p:nvSpPr>
          <p:spPr bwMode="auto">
            <a:xfrm>
              <a:off x="5049" y="2285"/>
              <a:ext cx="4" cy="2"/>
            </a:xfrm>
            <a:custGeom>
              <a:avLst/>
              <a:gdLst>
                <a:gd name="T0" fmla="*/ 16 w 2"/>
                <a:gd name="T1" fmla="*/ 0 h 2"/>
                <a:gd name="T2" fmla="*/ 0 w 2"/>
                <a:gd name="T3" fmla="*/ 2 h 2"/>
                <a:gd name="T4" fmla="*/ 0 w 2"/>
                <a:gd name="T5" fmla="*/ 0 h 2"/>
                <a:gd name="T6" fmla="*/ 16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277" name="Freeform 4738"/>
            <p:cNvSpPr>
              <a:spLocks/>
            </p:cNvSpPr>
            <p:nvPr/>
          </p:nvSpPr>
          <p:spPr bwMode="auto">
            <a:xfrm>
              <a:off x="4024" y="2059"/>
              <a:ext cx="89" cy="129"/>
            </a:xfrm>
            <a:custGeom>
              <a:avLst/>
              <a:gdLst>
                <a:gd name="T0" fmla="*/ 42 w 78"/>
                <a:gd name="T1" fmla="*/ 161 h 104"/>
                <a:gd name="T2" fmla="*/ 42 w 78"/>
                <a:gd name="T3" fmla="*/ 166 h 104"/>
                <a:gd name="T4" fmla="*/ 34 w 78"/>
                <a:gd name="T5" fmla="*/ 159 h 104"/>
                <a:gd name="T6" fmla="*/ 34 w 78"/>
                <a:gd name="T7" fmla="*/ 159 h 104"/>
                <a:gd name="T8" fmla="*/ 29 w 78"/>
                <a:gd name="T9" fmla="*/ 135 h 104"/>
                <a:gd name="T10" fmla="*/ 24 w 78"/>
                <a:gd name="T11" fmla="*/ 109 h 104"/>
                <a:gd name="T12" fmla="*/ 21 w 78"/>
                <a:gd name="T13" fmla="*/ 89 h 104"/>
                <a:gd name="T14" fmla="*/ 2 w 78"/>
                <a:gd name="T15" fmla="*/ 66 h 104"/>
                <a:gd name="T16" fmla="*/ 10 w 78"/>
                <a:gd name="T17" fmla="*/ 53 h 104"/>
                <a:gd name="T18" fmla="*/ 18 w 78"/>
                <a:gd name="T19" fmla="*/ 50 h 104"/>
                <a:gd name="T20" fmla="*/ 0 w 78"/>
                <a:gd name="T21" fmla="*/ 26 h 104"/>
                <a:gd name="T22" fmla="*/ 0 w 78"/>
                <a:gd name="T23" fmla="*/ 0 h 104"/>
                <a:gd name="T24" fmla="*/ 18 w 78"/>
                <a:gd name="T25" fmla="*/ 9 h 104"/>
                <a:gd name="T26" fmla="*/ 24 w 78"/>
                <a:gd name="T27" fmla="*/ 24 h 104"/>
                <a:gd name="T28" fmla="*/ 29 w 78"/>
                <a:gd name="T29" fmla="*/ 17 h 104"/>
                <a:gd name="T30" fmla="*/ 42 w 78"/>
                <a:gd name="T31" fmla="*/ 46 h 104"/>
                <a:gd name="T32" fmla="*/ 63 w 78"/>
                <a:gd name="T33" fmla="*/ 46 h 104"/>
                <a:gd name="T34" fmla="*/ 87 w 78"/>
                <a:gd name="T35" fmla="*/ 50 h 104"/>
                <a:gd name="T36" fmla="*/ 98 w 78"/>
                <a:gd name="T37" fmla="*/ 63 h 104"/>
                <a:gd name="T38" fmla="*/ 98 w 78"/>
                <a:gd name="T39" fmla="*/ 77 h 104"/>
                <a:gd name="T40" fmla="*/ 81 w 78"/>
                <a:gd name="T41" fmla="*/ 89 h 104"/>
                <a:gd name="T42" fmla="*/ 84 w 78"/>
                <a:gd name="T43" fmla="*/ 117 h 104"/>
                <a:gd name="T44" fmla="*/ 87 w 78"/>
                <a:gd name="T45" fmla="*/ 122 h 104"/>
                <a:gd name="T46" fmla="*/ 98 w 78"/>
                <a:gd name="T47" fmla="*/ 100 h 104"/>
                <a:gd name="T48" fmla="*/ 108 w 78"/>
                <a:gd name="T49" fmla="*/ 129 h 104"/>
                <a:gd name="T50" fmla="*/ 116 w 78"/>
                <a:gd name="T51" fmla="*/ 159 h 104"/>
                <a:gd name="T52" fmla="*/ 116 w 78"/>
                <a:gd name="T53" fmla="*/ 180 h 104"/>
                <a:gd name="T54" fmla="*/ 112 w 78"/>
                <a:gd name="T55" fmla="*/ 185 h 104"/>
                <a:gd name="T56" fmla="*/ 116 w 78"/>
                <a:gd name="T57" fmla="*/ 198 h 104"/>
                <a:gd name="T58" fmla="*/ 102 w 78"/>
                <a:gd name="T59" fmla="*/ 161 h 104"/>
                <a:gd name="T60" fmla="*/ 87 w 78"/>
                <a:gd name="T61" fmla="*/ 129 h 104"/>
                <a:gd name="T62" fmla="*/ 73 w 78"/>
                <a:gd name="T63" fmla="*/ 129 h 104"/>
                <a:gd name="T64" fmla="*/ 63 w 78"/>
                <a:gd name="T65" fmla="*/ 109 h 104"/>
                <a:gd name="T66" fmla="*/ 42 w 78"/>
                <a:gd name="T67" fmla="*/ 89 h 104"/>
                <a:gd name="T68" fmla="*/ 34 w 78"/>
                <a:gd name="T69" fmla="*/ 89 h 104"/>
                <a:gd name="T70" fmla="*/ 59 w 78"/>
                <a:gd name="T71" fmla="*/ 113 h 104"/>
                <a:gd name="T72" fmla="*/ 66 w 78"/>
                <a:gd name="T73" fmla="*/ 129 h 104"/>
                <a:gd name="T74" fmla="*/ 71 w 78"/>
                <a:gd name="T75" fmla="*/ 140 h 104"/>
                <a:gd name="T76" fmla="*/ 63 w 78"/>
                <a:gd name="T77" fmla="*/ 166 h 104"/>
                <a:gd name="T78" fmla="*/ 59 w 78"/>
                <a:gd name="T79" fmla="*/ 153 h 104"/>
                <a:gd name="T80" fmla="*/ 52 w 78"/>
                <a:gd name="T81" fmla="*/ 159 h 104"/>
                <a:gd name="T82" fmla="*/ 49 w 78"/>
                <a:gd name="T83" fmla="*/ 161 h 104"/>
                <a:gd name="T84" fmla="*/ 42 w 78"/>
                <a:gd name="T85" fmla="*/ 161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9278" name="Freeform 4739"/>
            <p:cNvSpPr>
              <a:spLocks/>
            </p:cNvSpPr>
            <p:nvPr/>
          </p:nvSpPr>
          <p:spPr bwMode="auto">
            <a:xfrm>
              <a:off x="4031" y="2025"/>
              <a:ext cx="54" cy="32"/>
            </a:xfrm>
            <a:custGeom>
              <a:avLst/>
              <a:gdLst>
                <a:gd name="T0" fmla="*/ 44 w 49"/>
                <a:gd name="T1" fmla="*/ 2 h 26"/>
                <a:gd name="T2" fmla="*/ 14 w 49"/>
                <a:gd name="T3" fmla="*/ 0 h 26"/>
                <a:gd name="T4" fmla="*/ 0 w 49"/>
                <a:gd name="T5" fmla="*/ 31 h 26"/>
                <a:gd name="T6" fmla="*/ 2 w 49"/>
                <a:gd name="T7" fmla="*/ 42 h 26"/>
                <a:gd name="T8" fmla="*/ 31 w 49"/>
                <a:gd name="T9" fmla="*/ 48 h 26"/>
                <a:gd name="T10" fmla="*/ 50 w 49"/>
                <a:gd name="T11" fmla="*/ 42 h 26"/>
                <a:gd name="T12" fmla="*/ 66 w 49"/>
                <a:gd name="T13" fmla="*/ 42 h 26"/>
                <a:gd name="T14" fmla="*/ 63 w 49"/>
                <a:gd name="T15" fmla="*/ 26 h 26"/>
                <a:gd name="T16" fmla="*/ 56 w 49"/>
                <a:gd name="T17" fmla="*/ 17 h 26"/>
                <a:gd name="T18" fmla="*/ 44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9279" name="Freeform 4740"/>
            <p:cNvSpPr>
              <a:spLocks/>
            </p:cNvSpPr>
            <p:nvPr/>
          </p:nvSpPr>
          <p:spPr bwMode="auto">
            <a:xfrm>
              <a:off x="4306" y="2323"/>
              <a:ext cx="88" cy="93"/>
            </a:xfrm>
            <a:custGeom>
              <a:avLst/>
              <a:gdLst>
                <a:gd name="T0" fmla="*/ 79 w 80"/>
                <a:gd name="T1" fmla="*/ 107 h 75"/>
                <a:gd name="T2" fmla="*/ 84 w 80"/>
                <a:gd name="T3" fmla="*/ 135 h 75"/>
                <a:gd name="T4" fmla="*/ 69 w 80"/>
                <a:gd name="T5" fmla="*/ 129 h 75"/>
                <a:gd name="T6" fmla="*/ 63 w 80"/>
                <a:gd name="T7" fmla="*/ 135 h 75"/>
                <a:gd name="T8" fmla="*/ 50 w 80"/>
                <a:gd name="T9" fmla="*/ 143 h 75"/>
                <a:gd name="T10" fmla="*/ 37 w 80"/>
                <a:gd name="T11" fmla="*/ 143 h 75"/>
                <a:gd name="T12" fmla="*/ 31 w 80"/>
                <a:gd name="T13" fmla="*/ 135 h 75"/>
                <a:gd name="T14" fmla="*/ 28 w 80"/>
                <a:gd name="T15" fmla="*/ 122 h 75"/>
                <a:gd name="T16" fmla="*/ 22 w 80"/>
                <a:gd name="T17" fmla="*/ 129 h 75"/>
                <a:gd name="T18" fmla="*/ 19 w 80"/>
                <a:gd name="T19" fmla="*/ 107 h 75"/>
                <a:gd name="T20" fmla="*/ 14 w 80"/>
                <a:gd name="T21" fmla="*/ 103 h 75"/>
                <a:gd name="T22" fmla="*/ 4 w 80"/>
                <a:gd name="T23" fmla="*/ 77 h 75"/>
                <a:gd name="T24" fmla="*/ 0 w 80"/>
                <a:gd name="T25" fmla="*/ 50 h 75"/>
                <a:gd name="T26" fmla="*/ 12 w 80"/>
                <a:gd name="T27" fmla="*/ 14 h 75"/>
                <a:gd name="T28" fmla="*/ 35 w 80"/>
                <a:gd name="T29" fmla="*/ 14 h 75"/>
                <a:gd name="T30" fmla="*/ 56 w 80"/>
                <a:gd name="T31" fmla="*/ 14 h 75"/>
                <a:gd name="T32" fmla="*/ 75 w 80"/>
                <a:gd name="T33" fmla="*/ 26 h 75"/>
                <a:gd name="T34" fmla="*/ 75 w 80"/>
                <a:gd name="T35" fmla="*/ 17 h 75"/>
                <a:gd name="T36" fmla="*/ 81 w 80"/>
                <a:gd name="T37" fmla="*/ 7 h 75"/>
                <a:gd name="T38" fmla="*/ 91 w 80"/>
                <a:gd name="T39" fmla="*/ 14 h 75"/>
                <a:gd name="T40" fmla="*/ 105 w 80"/>
                <a:gd name="T41" fmla="*/ 0 h 75"/>
                <a:gd name="T42" fmla="*/ 107 w 80"/>
                <a:gd name="T43" fmla="*/ 31 h 75"/>
                <a:gd name="T44" fmla="*/ 107 w 80"/>
                <a:gd name="T45" fmla="*/ 57 h 75"/>
                <a:gd name="T46" fmla="*/ 107 w 80"/>
                <a:gd name="T47" fmla="*/ 86 h 75"/>
                <a:gd name="T48" fmla="*/ 88 w 80"/>
                <a:gd name="T49" fmla="*/ 98 h 75"/>
                <a:gd name="T50" fmla="*/ 79 w 80"/>
                <a:gd name="T51" fmla="*/ 10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9280" name="Freeform 4741"/>
            <p:cNvSpPr>
              <a:spLocks/>
            </p:cNvSpPr>
            <p:nvPr/>
          </p:nvSpPr>
          <p:spPr bwMode="auto">
            <a:xfrm>
              <a:off x="5046" y="2349"/>
              <a:ext cx="3" cy="7"/>
            </a:xfrm>
            <a:custGeom>
              <a:avLst/>
              <a:gdLst>
                <a:gd name="T0" fmla="*/ 0 w 5"/>
                <a:gd name="T1" fmla="*/ 14 h 5"/>
                <a:gd name="T2" fmla="*/ 0 w 5"/>
                <a:gd name="T3" fmla="*/ 6 h 5"/>
                <a:gd name="T4" fmla="*/ 1 w 5"/>
                <a:gd name="T5" fmla="*/ 0 h 5"/>
                <a:gd name="T6" fmla="*/ 1 w 5"/>
                <a:gd name="T7" fmla="*/ 0 h 5"/>
                <a:gd name="T8" fmla="*/ 0 w 5"/>
                <a:gd name="T9" fmla="*/ 14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9281" name="Freeform 4742"/>
            <p:cNvSpPr>
              <a:spLocks/>
            </p:cNvSpPr>
            <p:nvPr/>
          </p:nvSpPr>
          <p:spPr bwMode="auto">
            <a:xfrm>
              <a:off x="4479" y="2153"/>
              <a:ext cx="3" cy="5"/>
            </a:xfrm>
            <a:custGeom>
              <a:avLst/>
              <a:gdLst>
                <a:gd name="T0" fmla="*/ 8 w 2"/>
                <a:gd name="T1" fmla="*/ 0 h 4"/>
                <a:gd name="T2" fmla="*/ 0 w 2"/>
                <a:gd name="T3" fmla="*/ 8 h 4"/>
                <a:gd name="T4" fmla="*/ 0 w 2"/>
                <a:gd name="T5" fmla="*/ 5 h 4"/>
                <a:gd name="T6" fmla="*/ 8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9282" name="Freeform 4743"/>
            <p:cNvSpPr>
              <a:spLocks/>
            </p:cNvSpPr>
            <p:nvPr/>
          </p:nvSpPr>
          <p:spPr bwMode="auto">
            <a:xfrm>
              <a:off x="4246" y="2153"/>
              <a:ext cx="146" cy="188"/>
            </a:xfrm>
            <a:custGeom>
              <a:avLst/>
              <a:gdLst>
                <a:gd name="T0" fmla="*/ 101 w 131"/>
                <a:gd name="T1" fmla="*/ 77 h 151"/>
                <a:gd name="T2" fmla="*/ 96 w 131"/>
                <a:gd name="T3" fmla="*/ 63 h 151"/>
                <a:gd name="T4" fmla="*/ 86 w 131"/>
                <a:gd name="T5" fmla="*/ 50 h 151"/>
                <a:gd name="T6" fmla="*/ 74 w 131"/>
                <a:gd name="T7" fmla="*/ 55 h 151"/>
                <a:gd name="T8" fmla="*/ 59 w 131"/>
                <a:gd name="T9" fmla="*/ 34 h 151"/>
                <a:gd name="T10" fmla="*/ 52 w 131"/>
                <a:gd name="T11" fmla="*/ 21 h 151"/>
                <a:gd name="T12" fmla="*/ 37 w 131"/>
                <a:gd name="T13" fmla="*/ 0 h 151"/>
                <a:gd name="T14" fmla="*/ 26 w 131"/>
                <a:gd name="T15" fmla="*/ 0 h 151"/>
                <a:gd name="T16" fmla="*/ 31 w 131"/>
                <a:gd name="T17" fmla="*/ 40 h 151"/>
                <a:gd name="T18" fmla="*/ 23 w 131"/>
                <a:gd name="T19" fmla="*/ 34 h 151"/>
                <a:gd name="T20" fmla="*/ 21 w 131"/>
                <a:gd name="T21" fmla="*/ 31 h 151"/>
                <a:gd name="T22" fmla="*/ 11 w 131"/>
                <a:gd name="T23" fmla="*/ 55 h 151"/>
                <a:gd name="T24" fmla="*/ 0 w 131"/>
                <a:gd name="T25" fmla="*/ 68 h 151"/>
                <a:gd name="T26" fmla="*/ 11 w 131"/>
                <a:gd name="T27" fmla="*/ 77 h 151"/>
                <a:gd name="T28" fmla="*/ 11 w 131"/>
                <a:gd name="T29" fmla="*/ 95 h 151"/>
                <a:gd name="T30" fmla="*/ 26 w 131"/>
                <a:gd name="T31" fmla="*/ 95 h 151"/>
                <a:gd name="T32" fmla="*/ 31 w 131"/>
                <a:gd name="T33" fmla="*/ 132 h 151"/>
                <a:gd name="T34" fmla="*/ 31 w 131"/>
                <a:gd name="T35" fmla="*/ 167 h 151"/>
                <a:gd name="T36" fmla="*/ 50 w 131"/>
                <a:gd name="T37" fmla="*/ 144 h 151"/>
                <a:gd name="T38" fmla="*/ 62 w 131"/>
                <a:gd name="T39" fmla="*/ 151 h 151"/>
                <a:gd name="T40" fmla="*/ 74 w 131"/>
                <a:gd name="T41" fmla="*/ 144 h 151"/>
                <a:gd name="T42" fmla="*/ 86 w 131"/>
                <a:gd name="T43" fmla="*/ 134 h 151"/>
                <a:gd name="T44" fmla="*/ 109 w 131"/>
                <a:gd name="T45" fmla="*/ 167 h 151"/>
                <a:gd name="T46" fmla="*/ 111 w 131"/>
                <a:gd name="T47" fmla="*/ 190 h 151"/>
                <a:gd name="T48" fmla="*/ 134 w 131"/>
                <a:gd name="T49" fmla="*/ 228 h 151"/>
                <a:gd name="T50" fmla="*/ 138 w 131"/>
                <a:gd name="T51" fmla="*/ 259 h 151"/>
                <a:gd name="T52" fmla="*/ 132 w 131"/>
                <a:gd name="T53" fmla="*/ 278 h 151"/>
                <a:gd name="T54" fmla="*/ 150 w 131"/>
                <a:gd name="T55" fmla="*/ 291 h 151"/>
                <a:gd name="T56" fmla="*/ 150 w 131"/>
                <a:gd name="T57" fmla="*/ 283 h 151"/>
                <a:gd name="T58" fmla="*/ 158 w 131"/>
                <a:gd name="T59" fmla="*/ 273 h 151"/>
                <a:gd name="T60" fmla="*/ 167 w 131"/>
                <a:gd name="T61" fmla="*/ 278 h 151"/>
                <a:gd name="T62" fmla="*/ 182 w 131"/>
                <a:gd name="T63" fmla="*/ 265 h 151"/>
                <a:gd name="T64" fmla="*/ 177 w 131"/>
                <a:gd name="T65" fmla="*/ 235 h 151"/>
                <a:gd name="T66" fmla="*/ 174 w 131"/>
                <a:gd name="T67" fmla="*/ 228 h 151"/>
                <a:gd name="T68" fmla="*/ 174 w 131"/>
                <a:gd name="T69" fmla="*/ 219 h 151"/>
                <a:gd name="T70" fmla="*/ 155 w 131"/>
                <a:gd name="T71" fmla="*/ 195 h 151"/>
                <a:gd name="T72" fmla="*/ 145 w 131"/>
                <a:gd name="T73" fmla="*/ 172 h 151"/>
                <a:gd name="T74" fmla="*/ 129 w 131"/>
                <a:gd name="T75" fmla="*/ 151 h 151"/>
                <a:gd name="T76" fmla="*/ 119 w 131"/>
                <a:gd name="T77" fmla="*/ 127 h 151"/>
                <a:gd name="T78" fmla="*/ 88 w 131"/>
                <a:gd name="T79" fmla="*/ 101 h 151"/>
                <a:gd name="T80" fmla="*/ 94 w 131"/>
                <a:gd name="T81" fmla="*/ 91 h 151"/>
                <a:gd name="T82" fmla="*/ 106 w 131"/>
                <a:gd name="T83" fmla="*/ 85 h 151"/>
                <a:gd name="T84" fmla="*/ 101 w 131"/>
                <a:gd name="T85" fmla="*/ 77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9283" name="Freeform 4744"/>
            <p:cNvSpPr>
              <a:spLocks/>
            </p:cNvSpPr>
            <p:nvPr/>
          </p:nvSpPr>
          <p:spPr bwMode="auto">
            <a:xfrm>
              <a:off x="4108" y="2015"/>
              <a:ext cx="155" cy="407"/>
            </a:xfrm>
            <a:custGeom>
              <a:avLst/>
              <a:gdLst>
                <a:gd name="T0" fmla="*/ 104 w 138"/>
                <a:gd name="T1" fmla="*/ 157 h 329"/>
                <a:gd name="T2" fmla="*/ 104 w 138"/>
                <a:gd name="T3" fmla="*/ 130 h 329"/>
                <a:gd name="T4" fmla="*/ 117 w 138"/>
                <a:gd name="T5" fmla="*/ 90 h 329"/>
                <a:gd name="T6" fmla="*/ 112 w 138"/>
                <a:gd name="T7" fmla="*/ 37 h 329"/>
                <a:gd name="T8" fmla="*/ 81 w 138"/>
                <a:gd name="T9" fmla="*/ 0 h 329"/>
                <a:gd name="T10" fmla="*/ 79 w 138"/>
                <a:gd name="T11" fmla="*/ 32 h 329"/>
                <a:gd name="T12" fmla="*/ 79 w 138"/>
                <a:gd name="T13" fmla="*/ 49 h 329"/>
                <a:gd name="T14" fmla="*/ 42 w 138"/>
                <a:gd name="T15" fmla="*/ 78 h 329"/>
                <a:gd name="T16" fmla="*/ 38 w 138"/>
                <a:gd name="T17" fmla="*/ 118 h 329"/>
                <a:gd name="T18" fmla="*/ 17 w 138"/>
                <a:gd name="T19" fmla="*/ 157 h 329"/>
                <a:gd name="T20" fmla="*/ 13 w 138"/>
                <a:gd name="T21" fmla="*/ 225 h 329"/>
                <a:gd name="T22" fmla="*/ 3 w 138"/>
                <a:gd name="T23" fmla="*/ 246 h 329"/>
                <a:gd name="T24" fmla="*/ 13 w 138"/>
                <a:gd name="T25" fmla="*/ 282 h 329"/>
                <a:gd name="T26" fmla="*/ 21 w 138"/>
                <a:gd name="T27" fmla="*/ 278 h 329"/>
                <a:gd name="T28" fmla="*/ 27 w 138"/>
                <a:gd name="T29" fmla="*/ 296 h 329"/>
                <a:gd name="T30" fmla="*/ 44 w 138"/>
                <a:gd name="T31" fmla="*/ 311 h 329"/>
                <a:gd name="T32" fmla="*/ 44 w 138"/>
                <a:gd name="T33" fmla="*/ 328 h 329"/>
                <a:gd name="T34" fmla="*/ 54 w 138"/>
                <a:gd name="T35" fmla="*/ 341 h 329"/>
                <a:gd name="T36" fmla="*/ 61 w 138"/>
                <a:gd name="T37" fmla="*/ 400 h 329"/>
                <a:gd name="T38" fmla="*/ 71 w 138"/>
                <a:gd name="T39" fmla="*/ 408 h 329"/>
                <a:gd name="T40" fmla="*/ 79 w 138"/>
                <a:gd name="T41" fmla="*/ 437 h 329"/>
                <a:gd name="T42" fmla="*/ 89 w 138"/>
                <a:gd name="T43" fmla="*/ 426 h 329"/>
                <a:gd name="T44" fmla="*/ 101 w 138"/>
                <a:gd name="T45" fmla="*/ 416 h 329"/>
                <a:gd name="T46" fmla="*/ 112 w 138"/>
                <a:gd name="T47" fmla="*/ 413 h 329"/>
                <a:gd name="T48" fmla="*/ 125 w 138"/>
                <a:gd name="T49" fmla="*/ 400 h 329"/>
                <a:gd name="T50" fmla="*/ 145 w 138"/>
                <a:gd name="T51" fmla="*/ 458 h 329"/>
                <a:gd name="T52" fmla="*/ 154 w 138"/>
                <a:gd name="T53" fmla="*/ 497 h 329"/>
                <a:gd name="T54" fmla="*/ 170 w 138"/>
                <a:gd name="T55" fmla="*/ 548 h 329"/>
                <a:gd name="T56" fmla="*/ 172 w 138"/>
                <a:gd name="T57" fmla="*/ 600 h 329"/>
                <a:gd name="T58" fmla="*/ 174 w 138"/>
                <a:gd name="T59" fmla="*/ 620 h 329"/>
                <a:gd name="T60" fmla="*/ 192 w 138"/>
                <a:gd name="T61" fmla="*/ 574 h 329"/>
                <a:gd name="T62" fmla="*/ 179 w 138"/>
                <a:gd name="T63" fmla="*/ 511 h 329"/>
                <a:gd name="T64" fmla="*/ 154 w 138"/>
                <a:gd name="T65" fmla="*/ 471 h 329"/>
                <a:gd name="T66" fmla="*/ 159 w 138"/>
                <a:gd name="T67" fmla="*/ 437 h 329"/>
                <a:gd name="T68" fmla="*/ 159 w 138"/>
                <a:gd name="T69" fmla="*/ 413 h 329"/>
                <a:gd name="T70" fmla="*/ 122 w 138"/>
                <a:gd name="T71" fmla="*/ 341 h 329"/>
                <a:gd name="T72" fmla="*/ 135 w 138"/>
                <a:gd name="T73" fmla="*/ 304 h 329"/>
                <a:gd name="T74" fmla="*/ 162 w 138"/>
                <a:gd name="T75" fmla="*/ 282 h 329"/>
                <a:gd name="T76" fmla="*/ 185 w 138"/>
                <a:gd name="T77" fmla="*/ 265 h 329"/>
                <a:gd name="T78" fmla="*/ 188 w 138"/>
                <a:gd name="T79" fmla="*/ 233 h 329"/>
                <a:gd name="T80" fmla="*/ 162 w 138"/>
                <a:gd name="T81" fmla="*/ 220 h 329"/>
                <a:gd name="T82" fmla="*/ 152 w 138"/>
                <a:gd name="T83" fmla="*/ 189 h 329"/>
                <a:gd name="T84" fmla="*/ 131 w 138"/>
                <a:gd name="T85" fmla="*/ 15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9284" name="Freeform 4745"/>
            <p:cNvSpPr>
              <a:spLocks/>
            </p:cNvSpPr>
            <p:nvPr/>
          </p:nvSpPr>
          <p:spPr bwMode="auto">
            <a:xfrm>
              <a:off x="4603" y="2235"/>
              <a:ext cx="85" cy="135"/>
            </a:xfrm>
            <a:custGeom>
              <a:avLst/>
              <a:gdLst>
                <a:gd name="T0" fmla="*/ 20 w 76"/>
                <a:gd name="T1" fmla="*/ 129 h 109"/>
                <a:gd name="T2" fmla="*/ 20 w 76"/>
                <a:gd name="T3" fmla="*/ 142 h 109"/>
                <a:gd name="T4" fmla="*/ 2 w 76"/>
                <a:gd name="T5" fmla="*/ 105 h 109"/>
                <a:gd name="T6" fmla="*/ 0 w 76"/>
                <a:gd name="T7" fmla="*/ 85 h 109"/>
                <a:gd name="T8" fmla="*/ 12 w 76"/>
                <a:gd name="T9" fmla="*/ 85 h 109"/>
                <a:gd name="T10" fmla="*/ 10 w 76"/>
                <a:gd name="T11" fmla="*/ 50 h 109"/>
                <a:gd name="T12" fmla="*/ 8 w 76"/>
                <a:gd name="T13" fmla="*/ 17 h 109"/>
                <a:gd name="T14" fmla="*/ 10 w 76"/>
                <a:gd name="T15" fmla="*/ 0 h 109"/>
                <a:gd name="T16" fmla="*/ 39 w 76"/>
                <a:gd name="T17" fmla="*/ 7 h 109"/>
                <a:gd name="T18" fmla="*/ 44 w 76"/>
                <a:gd name="T19" fmla="*/ 17 h 109"/>
                <a:gd name="T20" fmla="*/ 49 w 76"/>
                <a:gd name="T21" fmla="*/ 43 h 109"/>
                <a:gd name="T22" fmla="*/ 54 w 76"/>
                <a:gd name="T23" fmla="*/ 63 h 109"/>
                <a:gd name="T24" fmla="*/ 46 w 76"/>
                <a:gd name="T25" fmla="*/ 85 h 109"/>
                <a:gd name="T26" fmla="*/ 39 w 76"/>
                <a:gd name="T27" fmla="*/ 98 h 109"/>
                <a:gd name="T28" fmla="*/ 39 w 76"/>
                <a:gd name="T29" fmla="*/ 121 h 109"/>
                <a:gd name="T30" fmla="*/ 54 w 76"/>
                <a:gd name="T31" fmla="*/ 159 h 109"/>
                <a:gd name="T32" fmla="*/ 59 w 76"/>
                <a:gd name="T33" fmla="*/ 159 h 109"/>
                <a:gd name="T34" fmla="*/ 59 w 76"/>
                <a:gd name="T35" fmla="*/ 152 h 109"/>
                <a:gd name="T36" fmla="*/ 73 w 76"/>
                <a:gd name="T37" fmla="*/ 152 h 109"/>
                <a:gd name="T38" fmla="*/ 83 w 76"/>
                <a:gd name="T39" fmla="*/ 166 h 109"/>
                <a:gd name="T40" fmla="*/ 85 w 76"/>
                <a:gd name="T41" fmla="*/ 159 h 109"/>
                <a:gd name="T42" fmla="*/ 95 w 76"/>
                <a:gd name="T43" fmla="*/ 170 h 109"/>
                <a:gd name="T44" fmla="*/ 91 w 76"/>
                <a:gd name="T45" fmla="*/ 175 h 109"/>
                <a:gd name="T46" fmla="*/ 98 w 76"/>
                <a:gd name="T47" fmla="*/ 188 h 109"/>
                <a:gd name="T48" fmla="*/ 106 w 76"/>
                <a:gd name="T49" fmla="*/ 192 h 109"/>
                <a:gd name="T50" fmla="*/ 98 w 76"/>
                <a:gd name="T51" fmla="*/ 207 h 109"/>
                <a:gd name="T52" fmla="*/ 98 w 76"/>
                <a:gd name="T53" fmla="*/ 198 h 109"/>
                <a:gd name="T54" fmla="*/ 85 w 76"/>
                <a:gd name="T55" fmla="*/ 188 h 109"/>
                <a:gd name="T56" fmla="*/ 75 w 76"/>
                <a:gd name="T57" fmla="*/ 170 h 109"/>
                <a:gd name="T58" fmla="*/ 66 w 76"/>
                <a:gd name="T59" fmla="*/ 166 h 109"/>
                <a:gd name="T60" fmla="*/ 70 w 76"/>
                <a:gd name="T61" fmla="*/ 188 h 109"/>
                <a:gd name="T62" fmla="*/ 46 w 76"/>
                <a:gd name="T63" fmla="*/ 161 h 109"/>
                <a:gd name="T64" fmla="*/ 32 w 76"/>
                <a:gd name="T65" fmla="*/ 170 h 109"/>
                <a:gd name="T66" fmla="*/ 26 w 76"/>
                <a:gd name="T67" fmla="*/ 166 h 109"/>
                <a:gd name="T68" fmla="*/ 26 w 76"/>
                <a:gd name="T69" fmla="*/ 149 h 109"/>
                <a:gd name="T70" fmla="*/ 29 w 76"/>
                <a:gd name="T71" fmla="*/ 135 h 109"/>
                <a:gd name="T72" fmla="*/ 20 w 76"/>
                <a:gd name="T73" fmla="*/ 129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9285" name="Freeform 4746"/>
            <p:cNvSpPr>
              <a:spLocks/>
            </p:cNvSpPr>
            <p:nvPr/>
          </p:nvSpPr>
          <p:spPr bwMode="auto">
            <a:xfrm>
              <a:off x="4660" y="2434"/>
              <a:ext cx="80" cy="91"/>
            </a:xfrm>
            <a:custGeom>
              <a:avLst/>
              <a:gdLst>
                <a:gd name="T0" fmla="*/ 73 w 73"/>
                <a:gd name="T1" fmla="*/ 141 h 73"/>
                <a:gd name="T2" fmla="*/ 71 w 73"/>
                <a:gd name="T3" fmla="*/ 127 h 73"/>
                <a:gd name="T4" fmla="*/ 68 w 73"/>
                <a:gd name="T5" fmla="*/ 132 h 73"/>
                <a:gd name="T6" fmla="*/ 43 w 73"/>
                <a:gd name="T7" fmla="*/ 108 h 73"/>
                <a:gd name="T8" fmla="*/ 46 w 73"/>
                <a:gd name="T9" fmla="*/ 81 h 73"/>
                <a:gd name="T10" fmla="*/ 37 w 73"/>
                <a:gd name="T11" fmla="*/ 64 h 73"/>
                <a:gd name="T12" fmla="*/ 30 w 73"/>
                <a:gd name="T13" fmla="*/ 71 h 73"/>
                <a:gd name="T14" fmla="*/ 24 w 73"/>
                <a:gd name="T15" fmla="*/ 71 h 73"/>
                <a:gd name="T16" fmla="*/ 22 w 73"/>
                <a:gd name="T17" fmla="*/ 77 h 73"/>
                <a:gd name="T18" fmla="*/ 14 w 73"/>
                <a:gd name="T19" fmla="*/ 64 h 73"/>
                <a:gd name="T20" fmla="*/ 4 w 73"/>
                <a:gd name="T21" fmla="*/ 86 h 73"/>
                <a:gd name="T22" fmla="*/ 0 w 73"/>
                <a:gd name="T23" fmla="*/ 95 h 73"/>
                <a:gd name="T24" fmla="*/ 2 w 73"/>
                <a:gd name="T25" fmla="*/ 69 h 73"/>
                <a:gd name="T26" fmla="*/ 22 w 73"/>
                <a:gd name="T27" fmla="*/ 50 h 73"/>
                <a:gd name="T28" fmla="*/ 30 w 73"/>
                <a:gd name="T29" fmla="*/ 34 h 73"/>
                <a:gd name="T30" fmla="*/ 37 w 73"/>
                <a:gd name="T31" fmla="*/ 55 h 73"/>
                <a:gd name="T32" fmla="*/ 46 w 73"/>
                <a:gd name="T33" fmla="*/ 50 h 73"/>
                <a:gd name="T34" fmla="*/ 53 w 73"/>
                <a:gd name="T35" fmla="*/ 40 h 73"/>
                <a:gd name="T36" fmla="*/ 55 w 73"/>
                <a:gd name="T37" fmla="*/ 26 h 73"/>
                <a:gd name="T38" fmla="*/ 65 w 73"/>
                <a:gd name="T39" fmla="*/ 26 h 73"/>
                <a:gd name="T40" fmla="*/ 68 w 73"/>
                <a:gd name="T41" fmla="*/ 26 h 73"/>
                <a:gd name="T42" fmla="*/ 68 w 73"/>
                <a:gd name="T43" fmla="*/ 0 h 73"/>
                <a:gd name="T44" fmla="*/ 83 w 73"/>
                <a:gd name="T45" fmla="*/ 14 h 73"/>
                <a:gd name="T46" fmla="*/ 87 w 73"/>
                <a:gd name="T47" fmla="*/ 40 h 73"/>
                <a:gd name="T48" fmla="*/ 96 w 73"/>
                <a:gd name="T49" fmla="*/ 81 h 73"/>
                <a:gd name="T50" fmla="*/ 90 w 73"/>
                <a:gd name="T51" fmla="*/ 101 h 73"/>
                <a:gd name="T52" fmla="*/ 90 w 73"/>
                <a:gd name="T53" fmla="*/ 115 h 73"/>
                <a:gd name="T54" fmla="*/ 80 w 73"/>
                <a:gd name="T55" fmla="*/ 86 h 73"/>
                <a:gd name="T56" fmla="*/ 71 w 73"/>
                <a:gd name="T57" fmla="*/ 95 h 73"/>
                <a:gd name="T58" fmla="*/ 78 w 73"/>
                <a:gd name="T59" fmla="*/ 115 h 73"/>
                <a:gd name="T60" fmla="*/ 73 w 73"/>
                <a:gd name="T61" fmla="*/ 14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9286" name="Freeform 4747"/>
            <p:cNvSpPr>
              <a:spLocks/>
            </p:cNvSpPr>
            <p:nvPr/>
          </p:nvSpPr>
          <p:spPr bwMode="auto">
            <a:xfrm>
              <a:off x="4663" y="2408"/>
              <a:ext cx="16" cy="38"/>
            </a:xfrm>
            <a:custGeom>
              <a:avLst/>
              <a:gdLst>
                <a:gd name="T0" fmla="*/ 21 w 14"/>
                <a:gd name="T1" fmla="*/ 0 h 31"/>
                <a:gd name="T2" fmla="*/ 18 w 14"/>
                <a:gd name="T3" fmla="*/ 44 h 31"/>
                <a:gd name="T4" fmla="*/ 18 w 14"/>
                <a:gd name="T5" fmla="*/ 58 h 31"/>
                <a:gd name="T6" fmla="*/ 0 w 14"/>
                <a:gd name="T7" fmla="*/ 40 h 31"/>
                <a:gd name="T8" fmla="*/ 3 w 14"/>
                <a:gd name="T9" fmla="*/ 32 h 31"/>
                <a:gd name="T10" fmla="*/ 10 w 14"/>
                <a:gd name="T11" fmla="*/ 0 h 31"/>
                <a:gd name="T12" fmla="*/ 21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9287" name="Freeform 4748"/>
            <p:cNvSpPr>
              <a:spLocks/>
            </p:cNvSpPr>
            <p:nvPr/>
          </p:nvSpPr>
          <p:spPr bwMode="auto">
            <a:xfrm>
              <a:off x="4691" y="2370"/>
              <a:ext cx="28" cy="35"/>
            </a:xfrm>
            <a:custGeom>
              <a:avLst/>
              <a:gdLst>
                <a:gd name="T0" fmla="*/ 24 w 26"/>
                <a:gd name="T1" fmla="*/ 51 h 28"/>
                <a:gd name="T2" fmla="*/ 15 w 26"/>
                <a:gd name="T3" fmla="*/ 36 h 28"/>
                <a:gd name="T4" fmla="*/ 0 w 26"/>
                <a:gd name="T5" fmla="*/ 5 h 28"/>
                <a:gd name="T6" fmla="*/ 17 w 26"/>
                <a:gd name="T7" fmla="*/ 0 h 28"/>
                <a:gd name="T8" fmla="*/ 24 w 26"/>
                <a:gd name="T9" fmla="*/ 23 h 28"/>
                <a:gd name="T10" fmla="*/ 32 w 26"/>
                <a:gd name="T11" fmla="*/ 55 h 28"/>
                <a:gd name="T12" fmla="*/ 24 w 26"/>
                <a:gd name="T13" fmla="*/ 51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9288" name="Freeform 4749"/>
            <p:cNvSpPr>
              <a:spLocks/>
            </p:cNvSpPr>
            <p:nvPr/>
          </p:nvSpPr>
          <p:spPr bwMode="auto">
            <a:xfrm>
              <a:off x="4651" y="2387"/>
              <a:ext cx="20" cy="29"/>
            </a:xfrm>
            <a:custGeom>
              <a:avLst/>
              <a:gdLst>
                <a:gd name="T0" fmla="*/ 22 w 19"/>
                <a:gd name="T1" fmla="*/ 8 h 23"/>
                <a:gd name="T2" fmla="*/ 3 w 19"/>
                <a:gd name="T3" fmla="*/ 0 h 23"/>
                <a:gd name="T4" fmla="*/ 0 w 19"/>
                <a:gd name="T5" fmla="*/ 0 h 23"/>
                <a:gd name="T6" fmla="*/ 5 w 19"/>
                <a:gd name="T7" fmla="*/ 47 h 23"/>
                <a:gd name="T8" fmla="*/ 22 w 19"/>
                <a:gd name="T9" fmla="*/ 14 h 23"/>
                <a:gd name="T10" fmla="*/ 22 w 19"/>
                <a:gd name="T11" fmla="*/ 8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9289" name="Freeform 4750"/>
            <p:cNvSpPr>
              <a:spLocks/>
            </p:cNvSpPr>
            <p:nvPr/>
          </p:nvSpPr>
          <p:spPr bwMode="auto">
            <a:xfrm>
              <a:off x="4575" y="2399"/>
              <a:ext cx="39" cy="62"/>
            </a:xfrm>
            <a:custGeom>
              <a:avLst/>
              <a:gdLst>
                <a:gd name="T0" fmla="*/ 48 w 35"/>
                <a:gd name="T1" fmla="*/ 26 h 50"/>
                <a:gd name="T2" fmla="*/ 29 w 35"/>
                <a:gd name="T3" fmla="*/ 56 h 50"/>
                <a:gd name="T4" fmla="*/ 16 w 35"/>
                <a:gd name="T5" fmla="*/ 72 h 50"/>
                <a:gd name="T6" fmla="*/ 0 w 35"/>
                <a:gd name="T7" fmla="*/ 95 h 50"/>
                <a:gd name="T8" fmla="*/ 0 w 35"/>
                <a:gd name="T9" fmla="*/ 89 h 50"/>
                <a:gd name="T10" fmla="*/ 16 w 35"/>
                <a:gd name="T11" fmla="*/ 63 h 50"/>
                <a:gd name="T12" fmla="*/ 32 w 35"/>
                <a:gd name="T13" fmla="*/ 37 h 50"/>
                <a:gd name="T14" fmla="*/ 39 w 35"/>
                <a:gd name="T15" fmla="*/ 14 h 50"/>
                <a:gd name="T16" fmla="*/ 43 w 35"/>
                <a:gd name="T17" fmla="*/ 0 h 50"/>
                <a:gd name="T18" fmla="*/ 48 w 35"/>
                <a:gd name="T19" fmla="*/ 26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9290" name="Freeform 4751"/>
            <p:cNvSpPr>
              <a:spLocks/>
            </p:cNvSpPr>
            <p:nvPr/>
          </p:nvSpPr>
          <p:spPr bwMode="auto">
            <a:xfrm>
              <a:off x="4620" y="2352"/>
              <a:ext cx="21" cy="27"/>
            </a:xfrm>
            <a:custGeom>
              <a:avLst/>
              <a:gdLst>
                <a:gd name="T0" fmla="*/ 25 w 19"/>
                <a:gd name="T1" fmla="*/ 27 h 22"/>
                <a:gd name="T2" fmla="*/ 23 w 19"/>
                <a:gd name="T3" fmla="*/ 41 h 22"/>
                <a:gd name="T4" fmla="*/ 10 w 19"/>
                <a:gd name="T5" fmla="*/ 18 h 22"/>
                <a:gd name="T6" fmla="*/ 0 w 19"/>
                <a:gd name="T7" fmla="*/ 0 h 22"/>
                <a:gd name="T8" fmla="*/ 23 w 19"/>
                <a:gd name="T9" fmla="*/ 0 h 22"/>
                <a:gd name="T10" fmla="*/ 25 w 19"/>
                <a:gd name="T11" fmla="*/ 2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9291" name="Freeform 4752"/>
            <p:cNvSpPr>
              <a:spLocks/>
            </p:cNvSpPr>
            <p:nvPr/>
          </p:nvSpPr>
          <p:spPr bwMode="auto">
            <a:xfrm>
              <a:off x="4694" y="2396"/>
              <a:ext cx="18" cy="28"/>
            </a:xfrm>
            <a:custGeom>
              <a:avLst/>
              <a:gdLst>
                <a:gd name="T0" fmla="*/ 15 w 17"/>
                <a:gd name="T1" fmla="*/ 2 h 23"/>
                <a:gd name="T2" fmla="*/ 20 w 17"/>
                <a:gd name="T3" fmla="*/ 39 h 23"/>
                <a:gd name="T4" fmla="*/ 15 w 17"/>
                <a:gd name="T5" fmla="*/ 39 h 23"/>
                <a:gd name="T6" fmla="*/ 15 w 17"/>
                <a:gd name="T7" fmla="*/ 41 h 23"/>
                <a:gd name="T8" fmla="*/ 5 w 17"/>
                <a:gd name="T9" fmla="*/ 16 h 23"/>
                <a:gd name="T10" fmla="*/ 0 w 17"/>
                <a:gd name="T11" fmla="*/ 0 h 23"/>
                <a:gd name="T12" fmla="*/ 15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9292" name="Freeform 4753"/>
            <p:cNvSpPr>
              <a:spLocks/>
            </p:cNvSpPr>
            <p:nvPr/>
          </p:nvSpPr>
          <p:spPr bwMode="auto">
            <a:xfrm>
              <a:off x="4671" y="2372"/>
              <a:ext cx="17" cy="15"/>
            </a:xfrm>
            <a:custGeom>
              <a:avLst/>
              <a:gdLst>
                <a:gd name="T0" fmla="*/ 22 w 15"/>
                <a:gd name="T1" fmla="*/ 24 h 12"/>
                <a:gd name="T2" fmla="*/ 3 w 15"/>
                <a:gd name="T3" fmla="*/ 14 h 12"/>
                <a:gd name="T4" fmla="*/ 0 w 15"/>
                <a:gd name="T5" fmla="*/ 14 h 12"/>
                <a:gd name="T6" fmla="*/ 0 w 15"/>
                <a:gd name="T7" fmla="*/ 0 h 12"/>
                <a:gd name="T8" fmla="*/ 22 w 15"/>
                <a:gd name="T9" fmla="*/ 24 h 12"/>
                <a:gd name="T10" fmla="*/ 22 w 15"/>
                <a:gd name="T11" fmla="*/ 2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9293" name="Freeform 4754"/>
            <p:cNvSpPr>
              <a:spLocks/>
            </p:cNvSpPr>
            <p:nvPr/>
          </p:nvSpPr>
          <p:spPr bwMode="auto">
            <a:xfrm>
              <a:off x="4688" y="2424"/>
              <a:ext cx="16" cy="7"/>
            </a:xfrm>
            <a:custGeom>
              <a:avLst/>
              <a:gdLst>
                <a:gd name="T0" fmla="*/ 21 w 14"/>
                <a:gd name="T1" fmla="*/ 14 h 5"/>
                <a:gd name="T2" fmla="*/ 13 w 14"/>
                <a:gd name="T3" fmla="*/ 0 h 5"/>
                <a:gd name="T4" fmla="*/ 0 w 14"/>
                <a:gd name="T5" fmla="*/ 14 h 5"/>
                <a:gd name="T6" fmla="*/ 21 w 14"/>
                <a:gd name="T7" fmla="*/ 1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9294" name="Freeform 4755"/>
            <p:cNvSpPr>
              <a:spLocks/>
            </p:cNvSpPr>
            <p:nvPr/>
          </p:nvSpPr>
          <p:spPr bwMode="auto">
            <a:xfrm>
              <a:off x="4679" y="2399"/>
              <a:ext cx="12" cy="40"/>
            </a:xfrm>
            <a:custGeom>
              <a:avLst/>
              <a:gdLst>
                <a:gd name="T0" fmla="*/ 17 w 10"/>
                <a:gd name="T1" fmla="*/ 0 h 33"/>
                <a:gd name="T2" fmla="*/ 17 w 10"/>
                <a:gd name="T3" fmla="*/ 18 h 33"/>
                <a:gd name="T4" fmla="*/ 8 w 10"/>
                <a:gd name="T5" fmla="*/ 36 h 33"/>
                <a:gd name="T6" fmla="*/ 0 w 10"/>
                <a:gd name="T7" fmla="*/ 58 h 33"/>
                <a:gd name="T8" fmla="*/ 8 w 10"/>
                <a:gd name="T9" fmla="*/ 30 h 33"/>
                <a:gd name="T10" fmla="*/ 17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295" name="Freeform 4756"/>
            <p:cNvSpPr>
              <a:spLocks/>
            </p:cNvSpPr>
            <p:nvPr/>
          </p:nvSpPr>
          <p:spPr bwMode="auto">
            <a:xfrm>
              <a:off x="4205" y="2197"/>
              <a:ext cx="152" cy="322"/>
            </a:xfrm>
            <a:custGeom>
              <a:avLst/>
              <a:gdLst>
                <a:gd name="T0" fmla="*/ 61 w 137"/>
                <a:gd name="T1" fmla="*/ 349 h 260"/>
                <a:gd name="T2" fmla="*/ 71 w 137"/>
                <a:gd name="T3" fmla="*/ 294 h 260"/>
                <a:gd name="T4" fmla="*/ 71 w 137"/>
                <a:gd name="T5" fmla="*/ 238 h 260"/>
                <a:gd name="T6" fmla="*/ 92 w 137"/>
                <a:gd name="T7" fmla="*/ 261 h 260"/>
                <a:gd name="T8" fmla="*/ 128 w 137"/>
                <a:gd name="T9" fmla="*/ 284 h 260"/>
                <a:gd name="T10" fmla="*/ 128 w 137"/>
                <a:gd name="T11" fmla="*/ 270 h 260"/>
                <a:gd name="T12" fmla="*/ 135 w 137"/>
                <a:gd name="T13" fmla="*/ 207 h 260"/>
                <a:gd name="T14" fmla="*/ 180 w 137"/>
                <a:gd name="T15" fmla="*/ 207 h 260"/>
                <a:gd name="T16" fmla="*/ 183 w 137"/>
                <a:gd name="T17" fmla="*/ 159 h 260"/>
                <a:gd name="T18" fmla="*/ 159 w 137"/>
                <a:gd name="T19" fmla="*/ 98 h 260"/>
                <a:gd name="T20" fmla="*/ 123 w 137"/>
                <a:gd name="T21" fmla="*/ 77 h 260"/>
                <a:gd name="T22" fmla="*/ 100 w 137"/>
                <a:gd name="T23" fmla="*/ 77 h 260"/>
                <a:gd name="T24" fmla="*/ 80 w 137"/>
                <a:gd name="T25" fmla="*/ 63 h 260"/>
                <a:gd name="T26" fmla="*/ 61 w 137"/>
                <a:gd name="T27" fmla="*/ 26 h 260"/>
                <a:gd name="T28" fmla="*/ 50 w 137"/>
                <a:gd name="T29" fmla="*/ 0 h 260"/>
                <a:gd name="T30" fmla="*/ 32 w 137"/>
                <a:gd name="T31" fmla="*/ 24 h 260"/>
                <a:gd name="T32" fmla="*/ 4 w 137"/>
                <a:gd name="T33" fmla="*/ 63 h 260"/>
                <a:gd name="T34" fmla="*/ 14 w 137"/>
                <a:gd name="T35" fmla="*/ 98 h 260"/>
                <a:gd name="T36" fmla="*/ 41 w 137"/>
                <a:gd name="T37" fmla="*/ 137 h 260"/>
                <a:gd name="T38" fmla="*/ 32 w 137"/>
                <a:gd name="T39" fmla="*/ 170 h 260"/>
                <a:gd name="T40" fmla="*/ 45 w 137"/>
                <a:gd name="T41" fmla="*/ 217 h 260"/>
                <a:gd name="T42" fmla="*/ 61 w 137"/>
                <a:gd name="T43" fmla="*/ 265 h 260"/>
                <a:gd name="T44" fmla="*/ 61 w 137"/>
                <a:gd name="T45" fmla="*/ 320 h 260"/>
                <a:gd name="T46" fmla="*/ 50 w 137"/>
                <a:gd name="T47" fmla="*/ 346 h 260"/>
                <a:gd name="T48" fmla="*/ 45 w 137"/>
                <a:gd name="T49" fmla="*/ 414 h 260"/>
                <a:gd name="T50" fmla="*/ 61 w 137"/>
                <a:gd name="T51" fmla="*/ 429 h 260"/>
                <a:gd name="T52" fmla="*/ 77 w 137"/>
                <a:gd name="T53" fmla="*/ 455 h 260"/>
                <a:gd name="T54" fmla="*/ 90 w 137"/>
                <a:gd name="T55" fmla="*/ 471 h 260"/>
                <a:gd name="T56" fmla="*/ 108 w 137"/>
                <a:gd name="T57" fmla="*/ 494 h 260"/>
                <a:gd name="T58" fmla="*/ 128 w 137"/>
                <a:gd name="T59" fmla="*/ 481 h 260"/>
                <a:gd name="T60" fmla="*/ 102 w 137"/>
                <a:gd name="T61" fmla="*/ 457 h 260"/>
                <a:gd name="T62" fmla="*/ 88 w 137"/>
                <a:gd name="T63" fmla="*/ 414 h 260"/>
                <a:gd name="T64" fmla="*/ 67 w 137"/>
                <a:gd name="T65" fmla="*/ 381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9296" name="Freeform 4757"/>
            <p:cNvSpPr>
              <a:spLocks/>
            </p:cNvSpPr>
            <p:nvPr/>
          </p:nvSpPr>
          <p:spPr bwMode="auto">
            <a:xfrm>
              <a:off x="4275" y="2133"/>
              <a:ext cx="154" cy="322"/>
            </a:xfrm>
            <a:custGeom>
              <a:avLst/>
              <a:gdLst>
                <a:gd name="T0" fmla="*/ 60 w 137"/>
                <a:gd name="T1" fmla="*/ 95 h 260"/>
                <a:gd name="T2" fmla="*/ 37 w 137"/>
                <a:gd name="T3" fmla="*/ 85 h 260"/>
                <a:gd name="T4" fmla="*/ 15 w 137"/>
                <a:gd name="T5" fmla="*/ 53 h 260"/>
                <a:gd name="T6" fmla="*/ 4 w 137"/>
                <a:gd name="T7" fmla="*/ 24 h 260"/>
                <a:gd name="T8" fmla="*/ 22 w 137"/>
                <a:gd name="T9" fmla="*/ 24 h 260"/>
                <a:gd name="T10" fmla="*/ 37 w 137"/>
                <a:gd name="T11" fmla="*/ 24 h 260"/>
                <a:gd name="T12" fmla="*/ 47 w 137"/>
                <a:gd name="T13" fmla="*/ 24 h 260"/>
                <a:gd name="T14" fmla="*/ 70 w 137"/>
                <a:gd name="T15" fmla="*/ 2 h 260"/>
                <a:gd name="T16" fmla="*/ 100 w 137"/>
                <a:gd name="T17" fmla="*/ 40 h 260"/>
                <a:gd name="T18" fmla="*/ 130 w 137"/>
                <a:gd name="T19" fmla="*/ 63 h 260"/>
                <a:gd name="T20" fmla="*/ 106 w 137"/>
                <a:gd name="T21" fmla="*/ 82 h 260"/>
                <a:gd name="T22" fmla="*/ 100 w 137"/>
                <a:gd name="T23" fmla="*/ 111 h 260"/>
                <a:gd name="T24" fmla="*/ 106 w 137"/>
                <a:gd name="T25" fmla="*/ 175 h 260"/>
                <a:gd name="T26" fmla="*/ 126 w 137"/>
                <a:gd name="T27" fmla="*/ 207 h 260"/>
                <a:gd name="T28" fmla="*/ 158 w 137"/>
                <a:gd name="T29" fmla="*/ 246 h 260"/>
                <a:gd name="T30" fmla="*/ 184 w 137"/>
                <a:gd name="T31" fmla="*/ 316 h 260"/>
                <a:gd name="T32" fmla="*/ 194 w 137"/>
                <a:gd name="T33" fmla="*/ 373 h 260"/>
                <a:gd name="T34" fmla="*/ 191 w 137"/>
                <a:gd name="T35" fmla="*/ 399 h 260"/>
                <a:gd name="T36" fmla="*/ 158 w 137"/>
                <a:gd name="T37" fmla="*/ 436 h 260"/>
                <a:gd name="T38" fmla="*/ 144 w 137"/>
                <a:gd name="T39" fmla="*/ 440 h 260"/>
                <a:gd name="T40" fmla="*/ 141 w 137"/>
                <a:gd name="T41" fmla="*/ 455 h 260"/>
                <a:gd name="T42" fmla="*/ 130 w 137"/>
                <a:gd name="T43" fmla="*/ 468 h 260"/>
                <a:gd name="T44" fmla="*/ 103 w 137"/>
                <a:gd name="T45" fmla="*/ 494 h 260"/>
                <a:gd name="T46" fmla="*/ 90 w 137"/>
                <a:gd name="T47" fmla="*/ 436 h 260"/>
                <a:gd name="T48" fmla="*/ 111 w 137"/>
                <a:gd name="T49" fmla="*/ 422 h 260"/>
                <a:gd name="T50" fmla="*/ 121 w 137"/>
                <a:gd name="T51" fmla="*/ 399 h 260"/>
                <a:gd name="T52" fmla="*/ 151 w 137"/>
                <a:gd name="T53" fmla="*/ 378 h 260"/>
                <a:gd name="T54" fmla="*/ 151 w 137"/>
                <a:gd name="T55" fmla="*/ 323 h 260"/>
                <a:gd name="T56" fmla="*/ 144 w 137"/>
                <a:gd name="T57" fmla="*/ 264 h 260"/>
                <a:gd name="T58" fmla="*/ 141 w 137"/>
                <a:gd name="T59" fmla="*/ 246 h 260"/>
                <a:gd name="T60" fmla="*/ 111 w 137"/>
                <a:gd name="T61" fmla="*/ 201 h 260"/>
                <a:gd name="T62" fmla="*/ 83 w 137"/>
                <a:gd name="T63" fmla="*/ 159 h 260"/>
                <a:gd name="T64" fmla="*/ 57 w 137"/>
                <a:gd name="T65" fmla="*/ 121 h 260"/>
                <a:gd name="T66" fmla="*/ 67 w 137"/>
                <a:gd name="T67" fmla="*/ 109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9297" name="Freeform 4758"/>
            <p:cNvSpPr>
              <a:spLocks/>
            </p:cNvSpPr>
            <p:nvPr/>
          </p:nvSpPr>
          <p:spPr bwMode="auto">
            <a:xfrm>
              <a:off x="3388" y="2071"/>
              <a:ext cx="10" cy="31"/>
            </a:xfrm>
            <a:custGeom>
              <a:avLst/>
              <a:gdLst>
                <a:gd name="T0" fmla="*/ 10 w 9"/>
                <a:gd name="T1" fmla="*/ 44 h 26"/>
                <a:gd name="T2" fmla="*/ 4 w 9"/>
                <a:gd name="T3" fmla="*/ 44 h 26"/>
                <a:gd name="T4" fmla="*/ 0 w 9"/>
                <a:gd name="T5" fmla="*/ 42 h 26"/>
                <a:gd name="T6" fmla="*/ 0 w 9"/>
                <a:gd name="T7" fmla="*/ 12 h 26"/>
                <a:gd name="T8" fmla="*/ 4 w 9"/>
                <a:gd name="T9" fmla="*/ 0 h 26"/>
                <a:gd name="T10" fmla="*/ 12 w 9"/>
                <a:gd name="T11" fmla="*/ 25 h 26"/>
                <a:gd name="T12" fmla="*/ 10 w 9"/>
                <a:gd name="T13" fmla="*/ 44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9298" name="Freeform 4759"/>
            <p:cNvSpPr>
              <a:spLocks/>
            </p:cNvSpPr>
            <p:nvPr/>
          </p:nvSpPr>
          <p:spPr bwMode="auto">
            <a:xfrm>
              <a:off x="3237" y="1772"/>
              <a:ext cx="356" cy="320"/>
            </a:xfrm>
            <a:custGeom>
              <a:avLst/>
              <a:gdLst>
                <a:gd name="T0" fmla="*/ 49 w 319"/>
                <a:gd name="T1" fmla="*/ 198 h 258"/>
                <a:gd name="T2" fmla="*/ 52 w 319"/>
                <a:gd name="T3" fmla="*/ 149 h 258"/>
                <a:gd name="T4" fmla="*/ 39 w 319"/>
                <a:gd name="T5" fmla="*/ 122 h 258"/>
                <a:gd name="T6" fmla="*/ 8 w 319"/>
                <a:gd name="T7" fmla="*/ 58 h 258"/>
                <a:gd name="T8" fmla="*/ 0 w 319"/>
                <a:gd name="T9" fmla="*/ 9 h 258"/>
                <a:gd name="T10" fmla="*/ 10 w 319"/>
                <a:gd name="T11" fmla="*/ 0 h 258"/>
                <a:gd name="T12" fmla="*/ 36 w 319"/>
                <a:gd name="T13" fmla="*/ 26 h 258"/>
                <a:gd name="T14" fmla="*/ 75 w 319"/>
                <a:gd name="T15" fmla="*/ 0 h 258"/>
                <a:gd name="T16" fmla="*/ 79 w 319"/>
                <a:gd name="T17" fmla="*/ 24 h 258"/>
                <a:gd name="T18" fmla="*/ 108 w 319"/>
                <a:gd name="T19" fmla="*/ 72 h 258"/>
                <a:gd name="T20" fmla="*/ 152 w 319"/>
                <a:gd name="T21" fmla="*/ 96 h 258"/>
                <a:gd name="T22" fmla="*/ 191 w 319"/>
                <a:gd name="T23" fmla="*/ 98 h 258"/>
                <a:gd name="T24" fmla="*/ 206 w 319"/>
                <a:gd name="T25" fmla="*/ 92 h 258"/>
                <a:gd name="T26" fmla="*/ 214 w 319"/>
                <a:gd name="T27" fmla="*/ 77 h 258"/>
                <a:gd name="T28" fmla="*/ 250 w 319"/>
                <a:gd name="T29" fmla="*/ 56 h 258"/>
                <a:gd name="T30" fmla="*/ 301 w 319"/>
                <a:gd name="T31" fmla="*/ 69 h 258"/>
                <a:gd name="T32" fmla="*/ 339 w 319"/>
                <a:gd name="T33" fmla="*/ 98 h 258"/>
                <a:gd name="T34" fmla="*/ 364 w 319"/>
                <a:gd name="T35" fmla="*/ 135 h 258"/>
                <a:gd name="T36" fmla="*/ 362 w 319"/>
                <a:gd name="T37" fmla="*/ 181 h 258"/>
                <a:gd name="T38" fmla="*/ 368 w 319"/>
                <a:gd name="T39" fmla="*/ 207 h 258"/>
                <a:gd name="T40" fmla="*/ 372 w 319"/>
                <a:gd name="T41" fmla="*/ 239 h 258"/>
                <a:gd name="T42" fmla="*/ 395 w 319"/>
                <a:gd name="T43" fmla="*/ 280 h 258"/>
                <a:gd name="T44" fmla="*/ 385 w 319"/>
                <a:gd name="T45" fmla="*/ 331 h 258"/>
                <a:gd name="T46" fmla="*/ 415 w 319"/>
                <a:gd name="T47" fmla="*/ 380 h 258"/>
                <a:gd name="T48" fmla="*/ 436 w 319"/>
                <a:gd name="T49" fmla="*/ 420 h 258"/>
                <a:gd name="T50" fmla="*/ 443 w 319"/>
                <a:gd name="T51" fmla="*/ 443 h 258"/>
                <a:gd name="T52" fmla="*/ 417 w 319"/>
                <a:gd name="T53" fmla="*/ 466 h 258"/>
                <a:gd name="T54" fmla="*/ 395 w 319"/>
                <a:gd name="T55" fmla="*/ 489 h 258"/>
                <a:gd name="T56" fmla="*/ 345 w 319"/>
                <a:gd name="T57" fmla="*/ 474 h 258"/>
                <a:gd name="T58" fmla="*/ 315 w 319"/>
                <a:gd name="T59" fmla="*/ 447 h 258"/>
                <a:gd name="T60" fmla="*/ 289 w 319"/>
                <a:gd name="T61" fmla="*/ 438 h 258"/>
                <a:gd name="T62" fmla="*/ 237 w 319"/>
                <a:gd name="T63" fmla="*/ 434 h 258"/>
                <a:gd name="T64" fmla="*/ 201 w 319"/>
                <a:gd name="T65" fmla="*/ 403 h 258"/>
                <a:gd name="T66" fmla="*/ 171 w 319"/>
                <a:gd name="T67" fmla="*/ 357 h 258"/>
                <a:gd name="T68" fmla="*/ 144 w 319"/>
                <a:gd name="T69" fmla="*/ 325 h 258"/>
                <a:gd name="T70" fmla="*/ 135 w 319"/>
                <a:gd name="T71" fmla="*/ 311 h 258"/>
                <a:gd name="T72" fmla="*/ 125 w 319"/>
                <a:gd name="T73" fmla="*/ 331 h 258"/>
                <a:gd name="T74" fmla="*/ 108 w 319"/>
                <a:gd name="T75" fmla="*/ 294 h 258"/>
                <a:gd name="T76" fmla="*/ 100 w 319"/>
                <a:gd name="T77" fmla="*/ 268 h 258"/>
                <a:gd name="T78" fmla="*/ 79 w 319"/>
                <a:gd name="T79" fmla="*/ 236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9299" name="Freeform 4760"/>
            <p:cNvSpPr>
              <a:spLocks/>
            </p:cNvSpPr>
            <p:nvPr/>
          </p:nvSpPr>
          <p:spPr bwMode="auto">
            <a:xfrm>
              <a:off x="3165" y="1825"/>
              <a:ext cx="173" cy="181"/>
            </a:xfrm>
            <a:custGeom>
              <a:avLst/>
              <a:gdLst>
                <a:gd name="T0" fmla="*/ 140 w 154"/>
                <a:gd name="T1" fmla="*/ 117 h 146"/>
                <a:gd name="T2" fmla="*/ 140 w 154"/>
                <a:gd name="T3" fmla="*/ 98 h 146"/>
                <a:gd name="T4" fmla="*/ 145 w 154"/>
                <a:gd name="T5" fmla="*/ 66 h 146"/>
                <a:gd name="T6" fmla="*/ 145 w 154"/>
                <a:gd name="T7" fmla="*/ 53 h 146"/>
                <a:gd name="T8" fmla="*/ 130 w 154"/>
                <a:gd name="T9" fmla="*/ 40 h 146"/>
                <a:gd name="T10" fmla="*/ 111 w 154"/>
                <a:gd name="T11" fmla="*/ 0 h 146"/>
                <a:gd name="T12" fmla="*/ 99 w 154"/>
                <a:gd name="T13" fmla="*/ 2 h 146"/>
                <a:gd name="T14" fmla="*/ 93 w 154"/>
                <a:gd name="T15" fmla="*/ 0 h 146"/>
                <a:gd name="T16" fmla="*/ 67 w 154"/>
                <a:gd name="T17" fmla="*/ 0 h 146"/>
                <a:gd name="T18" fmla="*/ 61 w 154"/>
                <a:gd name="T19" fmla="*/ 2 h 146"/>
                <a:gd name="T20" fmla="*/ 39 w 154"/>
                <a:gd name="T21" fmla="*/ 31 h 146"/>
                <a:gd name="T22" fmla="*/ 39 w 154"/>
                <a:gd name="T23" fmla="*/ 63 h 146"/>
                <a:gd name="T24" fmla="*/ 39 w 154"/>
                <a:gd name="T25" fmla="*/ 94 h 146"/>
                <a:gd name="T26" fmla="*/ 20 w 154"/>
                <a:gd name="T27" fmla="*/ 113 h 146"/>
                <a:gd name="T28" fmla="*/ 0 w 154"/>
                <a:gd name="T29" fmla="*/ 129 h 146"/>
                <a:gd name="T30" fmla="*/ 10 w 154"/>
                <a:gd name="T31" fmla="*/ 172 h 146"/>
                <a:gd name="T32" fmla="*/ 34 w 154"/>
                <a:gd name="T33" fmla="*/ 180 h 146"/>
                <a:gd name="T34" fmla="*/ 54 w 154"/>
                <a:gd name="T35" fmla="*/ 198 h 146"/>
                <a:gd name="T36" fmla="*/ 73 w 154"/>
                <a:gd name="T37" fmla="*/ 207 h 146"/>
                <a:gd name="T38" fmla="*/ 93 w 154"/>
                <a:gd name="T39" fmla="*/ 222 h 146"/>
                <a:gd name="T40" fmla="*/ 113 w 154"/>
                <a:gd name="T41" fmla="*/ 248 h 146"/>
                <a:gd name="T42" fmla="*/ 137 w 154"/>
                <a:gd name="T43" fmla="*/ 270 h 146"/>
                <a:gd name="T44" fmla="*/ 176 w 154"/>
                <a:gd name="T45" fmla="*/ 278 h 146"/>
                <a:gd name="T46" fmla="*/ 186 w 154"/>
                <a:gd name="T47" fmla="*/ 248 h 146"/>
                <a:gd name="T48" fmla="*/ 204 w 154"/>
                <a:gd name="T49" fmla="*/ 242 h 146"/>
                <a:gd name="T50" fmla="*/ 218 w 154"/>
                <a:gd name="T51" fmla="*/ 248 h 146"/>
                <a:gd name="T52" fmla="*/ 211 w 154"/>
                <a:gd name="T53" fmla="*/ 233 h 146"/>
                <a:gd name="T54" fmla="*/ 202 w 154"/>
                <a:gd name="T55" fmla="*/ 212 h 146"/>
                <a:gd name="T56" fmla="*/ 194 w 154"/>
                <a:gd name="T57" fmla="*/ 212 h 146"/>
                <a:gd name="T58" fmla="*/ 194 w 154"/>
                <a:gd name="T59" fmla="*/ 185 h 146"/>
                <a:gd name="T60" fmla="*/ 186 w 154"/>
                <a:gd name="T61" fmla="*/ 172 h 146"/>
                <a:gd name="T62" fmla="*/ 172 w 154"/>
                <a:gd name="T63" fmla="*/ 152 h 146"/>
                <a:gd name="T64" fmla="*/ 151 w 154"/>
                <a:gd name="T65" fmla="*/ 140 h 146"/>
                <a:gd name="T66" fmla="*/ 140 w 154"/>
                <a:gd name="T67" fmla="*/ 117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9300" name="Freeform 4761"/>
            <p:cNvSpPr>
              <a:spLocks/>
            </p:cNvSpPr>
            <p:nvPr/>
          </p:nvSpPr>
          <p:spPr bwMode="auto">
            <a:xfrm>
              <a:off x="3306" y="1983"/>
              <a:ext cx="32" cy="32"/>
            </a:xfrm>
            <a:custGeom>
              <a:avLst/>
              <a:gdLst>
                <a:gd name="T0" fmla="*/ 32 w 29"/>
                <a:gd name="T1" fmla="*/ 18 h 26"/>
                <a:gd name="T2" fmla="*/ 25 w 29"/>
                <a:gd name="T3" fmla="*/ 18 h 26"/>
                <a:gd name="T4" fmla="*/ 25 w 29"/>
                <a:gd name="T5" fmla="*/ 27 h 26"/>
                <a:gd name="T6" fmla="*/ 39 w 29"/>
                <a:gd name="T7" fmla="*/ 48 h 26"/>
                <a:gd name="T8" fmla="*/ 23 w 29"/>
                <a:gd name="T9" fmla="*/ 46 h 26"/>
                <a:gd name="T10" fmla="*/ 21 w 29"/>
                <a:gd name="T11" fmla="*/ 34 h 26"/>
                <a:gd name="T12" fmla="*/ 0 w 29"/>
                <a:gd name="T13" fmla="*/ 34 h 26"/>
                <a:gd name="T14" fmla="*/ 10 w 29"/>
                <a:gd name="T15" fmla="*/ 6 h 26"/>
                <a:gd name="T16" fmla="*/ 25 w 29"/>
                <a:gd name="T17" fmla="*/ 0 h 26"/>
                <a:gd name="T18" fmla="*/ 32 w 29"/>
                <a:gd name="T19" fmla="*/ 1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9301" name="Freeform 4762"/>
            <p:cNvSpPr>
              <a:spLocks/>
            </p:cNvSpPr>
            <p:nvPr/>
          </p:nvSpPr>
          <p:spPr bwMode="auto">
            <a:xfrm>
              <a:off x="3876" y="1974"/>
              <a:ext cx="144" cy="88"/>
            </a:xfrm>
            <a:custGeom>
              <a:avLst/>
              <a:gdLst>
                <a:gd name="T0" fmla="*/ 105 w 128"/>
                <a:gd name="T1" fmla="*/ 109 h 71"/>
                <a:gd name="T2" fmla="*/ 79 w 128"/>
                <a:gd name="T3" fmla="*/ 104 h 71"/>
                <a:gd name="T4" fmla="*/ 54 w 128"/>
                <a:gd name="T5" fmla="*/ 95 h 71"/>
                <a:gd name="T6" fmla="*/ 27 w 128"/>
                <a:gd name="T7" fmla="*/ 78 h 71"/>
                <a:gd name="T8" fmla="*/ 0 w 128"/>
                <a:gd name="T9" fmla="*/ 58 h 71"/>
                <a:gd name="T10" fmla="*/ 0 w 128"/>
                <a:gd name="T11" fmla="*/ 37 h 71"/>
                <a:gd name="T12" fmla="*/ 10 w 128"/>
                <a:gd name="T13" fmla="*/ 9 h 71"/>
                <a:gd name="T14" fmla="*/ 14 w 128"/>
                <a:gd name="T15" fmla="*/ 14 h 71"/>
                <a:gd name="T16" fmla="*/ 24 w 128"/>
                <a:gd name="T17" fmla="*/ 0 h 71"/>
                <a:gd name="T18" fmla="*/ 42 w 128"/>
                <a:gd name="T19" fmla="*/ 14 h 71"/>
                <a:gd name="T20" fmla="*/ 71 w 128"/>
                <a:gd name="T21" fmla="*/ 46 h 71"/>
                <a:gd name="T22" fmla="*/ 79 w 128"/>
                <a:gd name="T23" fmla="*/ 41 h 71"/>
                <a:gd name="T24" fmla="*/ 83 w 128"/>
                <a:gd name="T25" fmla="*/ 50 h 71"/>
                <a:gd name="T26" fmla="*/ 105 w 128"/>
                <a:gd name="T27" fmla="*/ 63 h 71"/>
                <a:gd name="T28" fmla="*/ 109 w 128"/>
                <a:gd name="T29" fmla="*/ 72 h 71"/>
                <a:gd name="T30" fmla="*/ 133 w 128"/>
                <a:gd name="T31" fmla="*/ 82 h 71"/>
                <a:gd name="T32" fmla="*/ 149 w 128"/>
                <a:gd name="T33" fmla="*/ 86 h 71"/>
                <a:gd name="T34" fmla="*/ 180 w 128"/>
                <a:gd name="T35" fmla="*/ 86 h 71"/>
                <a:gd name="T36" fmla="*/ 182 w 128"/>
                <a:gd name="T37" fmla="*/ 135 h 71"/>
                <a:gd name="T38" fmla="*/ 162 w 128"/>
                <a:gd name="T39" fmla="*/ 135 h 71"/>
                <a:gd name="T40" fmla="*/ 133 w 128"/>
                <a:gd name="T41" fmla="*/ 133 h 71"/>
                <a:gd name="T42" fmla="*/ 115 w 128"/>
                <a:gd name="T43" fmla="*/ 128 h 71"/>
                <a:gd name="T44" fmla="*/ 105 w 128"/>
                <a:gd name="T45" fmla="*/ 109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9302" name="Freeform 4763"/>
            <p:cNvSpPr>
              <a:spLocks/>
            </p:cNvSpPr>
            <p:nvPr/>
          </p:nvSpPr>
          <p:spPr bwMode="auto">
            <a:xfrm>
              <a:off x="3546" y="1831"/>
              <a:ext cx="259" cy="293"/>
            </a:xfrm>
            <a:custGeom>
              <a:avLst/>
              <a:gdLst>
                <a:gd name="T0" fmla="*/ 142 w 231"/>
                <a:gd name="T1" fmla="*/ 411 h 236"/>
                <a:gd name="T2" fmla="*/ 164 w 231"/>
                <a:gd name="T3" fmla="*/ 442 h 236"/>
                <a:gd name="T4" fmla="*/ 188 w 231"/>
                <a:gd name="T5" fmla="*/ 442 h 236"/>
                <a:gd name="T6" fmla="*/ 210 w 231"/>
                <a:gd name="T7" fmla="*/ 433 h 236"/>
                <a:gd name="T8" fmla="*/ 237 w 231"/>
                <a:gd name="T9" fmla="*/ 428 h 236"/>
                <a:gd name="T10" fmla="*/ 216 w 231"/>
                <a:gd name="T11" fmla="*/ 382 h 236"/>
                <a:gd name="T12" fmla="*/ 196 w 231"/>
                <a:gd name="T13" fmla="*/ 349 h 236"/>
                <a:gd name="T14" fmla="*/ 216 w 231"/>
                <a:gd name="T15" fmla="*/ 307 h 236"/>
                <a:gd name="T16" fmla="*/ 252 w 231"/>
                <a:gd name="T17" fmla="*/ 279 h 236"/>
                <a:gd name="T18" fmla="*/ 277 w 231"/>
                <a:gd name="T19" fmla="*/ 227 h 236"/>
                <a:gd name="T20" fmla="*/ 279 w 231"/>
                <a:gd name="T21" fmla="*/ 180 h 236"/>
                <a:gd name="T22" fmla="*/ 287 w 231"/>
                <a:gd name="T23" fmla="*/ 153 h 236"/>
                <a:gd name="T24" fmla="*/ 267 w 231"/>
                <a:gd name="T25" fmla="*/ 134 h 236"/>
                <a:gd name="T26" fmla="*/ 263 w 231"/>
                <a:gd name="T27" fmla="*/ 103 h 236"/>
                <a:gd name="T28" fmla="*/ 252 w 231"/>
                <a:gd name="T29" fmla="*/ 77 h 236"/>
                <a:gd name="T30" fmla="*/ 305 w 231"/>
                <a:gd name="T31" fmla="*/ 77 h 236"/>
                <a:gd name="T32" fmla="*/ 295 w 231"/>
                <a:gd name="T33" fmla="*/ 34 h 236"/>
                <a:gd name="T34" fmla="*/ 274 w 231"/>
                <a:gd name="T35" fmla="*/ 7 h 236"/>
                <a:gd name="T36" fmla="*/ 222 w 231"/>
                <a:gd name="T37" fmla="*/ 7 h 236"/>
                <a:gd name="T38" fmla="*/ 186 w 231"/>
                <a:gd name="T39" fmla="*/ 34 h 236"/>
                <a:gd name="T40" fmla="*/ 194 w 231"/>
                <a:gd name="T41" fmla="*/ 89 h 236"/>
                <a:gd name="T42" fmla="*/ 169 w 231"/>
                <a:gd name="T43" fmla="*/ 103 h 236"/>
                <a:gd name="T44" fmla="*/ 166 w 231"/>
                <a:gd name="T45" fmla="*/ 143 h 236"/>
                <a:gd name="T46" fmla="*/ 142 w 231"/>
                <a:gd name="T47" fmla="*/ 180 h 236"/>
                <a:gd name="T48" fmla="*/ 115 w 231"/>
                <a:gd name="T49" fmla="*/ 204 h 236"/>
                <a:gd name="T50" fmla="*/ 113 w 231"/>
                <a:gd name="T51" fmla="*/ 238 h 236"/>
                <a:gd name="T52" fmla="*/ 70 w 231"/>
                <a:gd name="T53" fmla="*/ 256 h 236"/>
                <a:gd name="T54" fmla="*/ 15 w 231"/>
                <a:gd name="T55" fmla="*/ 248 h 236"/>
                <a:gd name="T56" fmla="*/ 12 w 231"/>
                <a:gd name="T57" fmla="*/ 262 h 236"/>
                <a:gd name="T58" fmla="*/ 46 w 231"/>
                <a:gd name="T59" fmla="*/ 299 h 236"/>
                <a:gd name="T60" fmla="*/ 59 w 231"/>
                <a:gd name="T61" fmla="*/ 339 h 236"/>
                <a:gd name="T62" fmla="*/ 43 w 231"/>
                <a:gd name="T63" fmla="*/ 363 h 236"/>
                <a:gd name="T64" fmla="*/ 30 w 231"/>
                <a:gd name="T65" fmla="*/ 402 h 236"/>
                <a:gd name="T66" fmla="*/ 73 w 231"/>
                <a:gd name="T67" fmla="*/ 397 h 236"/>
                <a:gd name="T68" fmla="*/ 113 w 231"/>
                <a:gd name="T69" fmla="*/ 39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9303" name="Freeform 4764"/>
            <p:cNvSpPr>
              <a:spLocks/>
            </p:cNvSpPr>
            <p:nvPr/>
          </p:nvSpPr>
          <p:spPr bwMode="auto">
            <a:xfrm>
              <a:off x="2935" y="1948"/>
              <a:ext cx="196" cy="219"/>
            </a:xfrm>
            <a:custGeom>
              <a:avLst/>
              <a:gdLst>
                <a:gd name="T0" fmla="*/ 197 w 175"/>
                <a:gd name="T1" fmla="*/ 125 h 177"/>
                <a:gd name="T2" fmla="*/ 179 w 175"/>
                <a:gd name="T3" fmla="*/ 89 h 177"/>
                <a:gd name="T4" fmla="*/ 166 w 175"/>
                <a:gd name="T5" fmla="*/ 58 h 177"/>
                <a:gd name="T6" fmla="*/ 164 w 175"/>
                <a:gd name="T7" fmla="*/ 63 h 177"/>
                <a:gd name="T8" fmla="*/ 174 w 175"/>
                <a:gd name="T9" fmla="*/ 89 h 177"/>
                <a:gd name="T10" fmla="*/ 179 w 175"/>
                <a:gd name="T11" fmla="*/ 118 h 177"/>
                <a:gd name="T12" fmla="*/ 189 w 175"/>
                <a:gd name="T13" fmla="*/ 137 h 177"/>
                <a:gd name="T14" fmla="*/ 199 w 175"/>
                <a:gd name="T15" fmla="*/ 167 h 177"/>
                <a:gd name="T16" fmla="*/ 209 w 175"/>
                <a:gd name="T17" fmla="*/ 187 h 177"/>
                <a:gd name="T18" fmla="*/ 220 w 175"/>
                <a:gd name="T19" fmla="*/ 210 h 177"/>
                <a:gd name="T20" fmla="*/ 233 w 175"/>
                <a:gd name="T21" fmla="*/ 238 h 177"/>
                <a:gd name="T22" fmla="*/ 246 w 175"/>
                <a:gd name="T23" fmla="*/ 260 h 177"/>
                <a:gd name="T24" fmla="*/ 243 w 175"/>
                <a:gd name="T25" fmla="*/ 260 h 177"/>
                <a:gd name="T26" fmla="*/ 243 w 175"/>
                <a:gd name="T27" fmla="*/ 292 h 177"/>
                <a:gd name="T28" fmla="*/ 233 w 175"/>
                <a:gd name="T29" fmla="*/ 298 h 177"/>
                <a:gd name="T30" fmla="*/ 230 w 175"/>
                <a:gd name="T31" fmla="*/ 298 h 177"/>
                <a:gd name="T32" fmla="*/ 223 w 175"/>
                <a:gd name="T33" fmla="*/ 318 h 177"/>
                <a:gd name="T34" fmla="*/ 213 w 175"/>
                <a:gd name="T35" fmla="*/ 322 h 177"/>
                <a:gd name="T36" fmla="*/ 207 w 175"/>
                <a:gd name="T37" fmla="*/ 335 h 177"/>
                <a:gd name="T38" fmla="*/ 179 w 175"/>
                <a:gd name="T39" fmla="*/ 332 h 177"/>
                <a:gd name="T40" fmla="*/ 153 w 175"/>
                <a:gd name="T41" fmla="*/ 328 h 177"/>
                <a:gd name="T42" fmla="*/ 153 w 175"/>
                <a:gd name="T43" fmla="*/ 322 h 177"/>
                <a:gd name="T44" fmla="*/ 150 w 175"/>
                <a:gd name="T45" fmla="*/ 328 h 177"/>
                <a:gd name="T46" fmla="*/ 133 w 175"/>
                <a:gd name="T47" fmla="*/ 328 h 177"/>
                <a:gd name="T48" fmla="*/ 116 w 175"/>
                <a:gd name="T49" fmla="*/ 328 h 177"/>
                <a:gd name="T50" fmla="*/ 101 w 175"/>
                <a:gd name="T51" fmla="*/ 328 h 177"/>
                <a:gd name="T52" fmla="*/ 83 w 175"/>
                <a:gd name="T53" fmla="*/ 328 h 177"/>
                <a:gd name="T54" fmla="*/ 67 w 175"/>
                <a:gd name="T55" fmla="*/ 328 h 177"/>
                <a:gd name="T56" fmla="*/ 46 w 175"/>
                <a:gd name="T57" fmla="*/ 328 h 177"/>
                <a:gd name="T58" fmla="*/ 30 w 175"/>
                <a:gd name="T59" fmla="*/ 328 h 177"/>
                <a:gd name="T60" fmla="*/ 13 w 175"/>
                <a:gd name="T61" fmla="*/ 328 h 177"/>
                <a:gd name="T62" fmla="*/ 13 w 175"/>
                <a:gd name="T63" fmla="*/ 296 h 177"/>
                <a:gd name="T64" fmla="*/ 13 w 175"/>
                <a:gd name="T65" fmla="*/ 265 h 177"/>
                <a:gd name="T66" fmla="*/ 10 w 175"/>
                <a:gd name="T67" fmla="*/ 233 h 177"/>
                <a:gd name="T68" fmla="*/ 8 w 175"/>
                <a:gd name="T69" fmla="*/ 200 h 177"/>
                <a:gd name="T70" fmla="*/ 8 w 175"/>
                <a:gd name="T71" fmla="*/ 170 h 177"/>
                <a:gd name="T72" fmla="*/ 8 w 175"/>
                <a:gd name="T73" fmla="*/ 135 h 177"/>
                <a:gd name="T74" fmla="*/ 3 w 175"/>
                <a:gd name="T75" fmla="*/ 103 h 177"/>
                <a:gd name="T76" fmla="*/ 0 w 175"/>
                <a:gd name="T77" fmla="*/ 75 h 177"/>
                <a:gd name="T78" fmla="*/ 0 w 175"/>
                <a:gd name="T79" fmla="*/ 49 h 177"/>
                <a:gd name="T80" fmla="*/ 0 w 175"/>
                <a:gd name="T81" fmla="*/ 24 h 177"/>
                <a:gd name="T82" fmla="*/ 3 w 175"/>
                <a:gd name="T83" fmla="*/ 0 h 177"/>
                <a:gd name="T84" fmla="*/ 17 w 175"/>
                <a:gd name="T85" fmla="*/ 0 h 177"/>
                <a:gd name="T86" fmla="*/ 50 w 175"/>
                <a:gd name="T87" fmla="*/ 14 h 177"/>
                <a:gd name="T88" fmla="*/ 83 w 175"/>
                <a:gd name="T89" fmla="*/ 26 h 177"/>
                <a:gd name="T90" fmla="*/ 114 w 175"/>
                <a:gd name="T91" fmla="*/ 14 h 177"/>
                <a:gd name="T92" fmla="*/ 127 w 175"/>
                <a:gd name="T93" fmla="*/ 2 h 177"/>
                <a:gd name="T94" fmla="*/ 119 w 175"/>
                <a:gd name="T95" fmla="*/ 9 h 177"/>
                <a:gd name="T96" fmla="*/ 129 w 175"/>
                <a:gd name="T97" fmla="*/ 2 h 177"/>
                <a:gd name="T98" fmla="*/ 150 w 175"/>
                <a:gd name="T99" fmla="*/ 14 h 177"/>
                <a:gd name="T100" fmla="*/ 156 w 175"/>
                <a:gd name="T101" fmla="*/ 19 h 177"/>
                <a:gd name="T102" fmla="*/ 166 w 175"/>
                <a:gd name="T103" fmla="*/ 24 h 177"/>
                <a:gd name="T104" fmla="*/ 197 w 175"/>
                <a:gd name="T105" fmla="*/ 14 h 177"/>
                <a:gd name="T106" fmla="*/ 207 w 175"/>
                <a:gd name="T107" fmla="*/ 46 h 177"/>
                <a:gd name="T108" fmla="*/ 216 w 175"/>
                <a:gd name="T109" fmla="*/ 75 h 177"/>
                <a:gd name="T110" fmla="*/ 213 w 175"/>
                <a:gd name="T111" fmla="*/ 103 h 177"/>
                <a:gd name="T112" fmla="*/ 207 w 175"/>
                <a:gd name="T113" fmla="*/ 130 h 177"/>
                <a:gd name="T114" fmla="*/ 197 w 175"/>
                <a:gd name="T115" fmla="*/ 125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9304" name="Freeform 4765"/>
            <p:cNvSpPr>
              <a:spLocks/>
            </p:cNvSpPr>
            <p:nvPr/>
          </p:nvSpPr>
          <p:spPr bwMode="auto">
            <a:xfrm>
              <a:off x="3689" y="1864"/>
              <a:ext cx="481" cy="606"/>
            </a:xfrm>
            <a:custGeom>
              <a:avLst/>
              <a:gdLst>
                <a:gd name="T0" fmla="*/ 104 w 431"/>
                <a:gd name="T1" fmla="*/ 31 h 489"/>
                <a:gd name="T2" fmla="*/ 84 w 431"/>
                <a:gd name="T3" fmla="*/ 53 h 489"/>
                <a:gd name="T4" fmla="*/ 96 w 431"/>
                <a:gd name="T5" fmla="*/ 94 h 489"/>
                <a:gd name="T6" fmla="*/ 98 w 431"/>
                <a:gd name="T7" fmla="*/ 129 h 489"/>
                <a:gd name="T8" fmla="*/ 84 w 431"/>
                <a:gd name="T9" fmla="*/ 201 h 489"/>
                <a:gd name="T10" fmla="*/ 36 w 431"/>
                <a:gd name="T11" fmla="*/ 255 h 489"/>
                <a:gd name="T12" fmla="*/ 33 w 431"/>
                <a:gd name="T13" fmla="*/ 310 h 489"/>
                <a:gd name="T14" fmla="*/ 57 w 431"/>
                <a:gd name="T15" fmla="*/ 377 h 489"/>
                <a:gd name="T16" fmla="*/ 10 w 431"/>
                <a:gd name="T17" fmla="*/ 377 h 489"/>
                <a:gd name="T18" fmla="*/ 0 w 431"/>
                <a:gd name="T19" fmla="*/ 399 h 489"/>
                <a:gd name="T20" fmla="*/ 23 w 431"/>
                <a:gd name="T21" fmla="*/ 430 h 489"/>
                <a:gd name="T22" fmla="*/ 31 w 431"/>
                <a:gd name="T23" fmla="*/ 445 h 489"/>
                <a:gd name="T24" fmla="*/ 60 w 431"/>
                <a:gd name="T25" fmla="*/ 499 h 489"/>
                <a:gd name="T26" fmla="*/ 94 w 431"/>
                <a:gd name="T27" fmla="*/ 449 h 489"/>
                <a:gd name="T28" fmla="*/ 98 w 431"/>
                <a:gd name="T29" fmla="*/ 467 h 489"/>
                <a:gd name="T30" fmla="*/ 106 w 431"/>
                <a:gd name="T31" fmla="*/ 488 h 489"/>
                <a:gd name="T32" fmla="*/ 112 w 431"/>
                <a:gd name="T33" fmla="*/ 558 h 489"/>
                <a:gd name="T34" fmla="*/ 132 w 431"/>
                <a:gd name="T35" fmla="*/ 643 h 489"/>
                <a:gd name="T36" fmla="*/ 156 w 431"/>
                <a:gd name="T37" fmla="*/ 724 h 489"/>
                <a:gd name="T38" fmla="*/ 189 w 431"/>
                <a:gd name="T39" fmla="*/ 819 h 489"/>
                <a:gd name="T40" fmla="*/ 214 w 431"/>
                <a:gd name="T41" fmla="*/ 894 h 489"/>
                <a:gd name="T42" fmla="*/ 248 w 431"/>
                <a:gd name="T43" fmla="*/ 912 h 489"/>
                <a:gd name="T44" fmla="*/ 264 w 431"/>
                <a:gd name="T45" fmla="*/ 881 h 489"/>
                <a:gd name="T46" fmla="*/ 279 w 431"/>
                <a:gd name="T47" fmla="*/ 828 h 489"/>
                <a:gd name="T48" fmla="*/ 287 w 431"/>
                <a:gd name="T49" fmla="*/ 750 h 489"/>
                <a:gd name="T50" fmla="*/ 292 w 431"/>
                <a:gd name="T51" fmla="*/ 669 h 489"/>
                <a:gd name="T52" fmla="*/ 307 w 431"/>
                <a:gd name="T53" fmla="*/ 651 h 489"/>
                <a:gd name="T54" fmla="*/ 346 w 431"/>
                <a:gd name="T55" fmla="*/ 589 h 489"/>
                <a:gd name="T56" fmla="*/ 398 w 431"/>
                <a:gd name="T57" fmla="*/ 525 h 489"/>
                <a:gd name="T58" fmla="*/ 431 w 431"/>
                <a:gd name="T59" fmla="*/ 460 h 489"/>
                <a:gd name="T60" fmla="*/ 448 w 431"/>
                <a:gd name="T61" fmla="*/ 467 h 489"/>
                <a:gd name="T62" fmla="*/ 444 w 431"/>
                <a:gd name="T63" fmla="*/ 436 h 489"/>
                <a:gd name="T64" fmla="*/ 421 w 431"/>
                <a:gd name="T65" fmla="*/ 367 h 489"/>
                <a:gd name="T66" fmla="*/ 419 w 431"/>
                <a:gd name="T67" fmla="*/ 327 h 489"/>
                <a:gd name="T68" fmla="*/ 441 w 431"/>
                <a:gd name="T69" fmla="*/ 323 h 489"/>
                <a:gd name="T70" fmla="*/ 477 w 431"/>
                <a:gd name="T71" fmla="*/ 347 h 489"/>
                <a:gd name="T72" fmla="*/ 511 w 431"/>
                <a:gd name="T73" fmla="*/ 377 h 489"/>
                <a:gd name="T74" fmla="*/ 501 w 431"/>
                <a:gd name="T75" fmla="*/ 423 h 489"/>
                <a:gd name="T76" fmla="*/ 527 w 431"/>
                <a:gd name="T77" fmla="*/ 460 h 489"/>
                <a:gd name="T78" fmla="*/ 539 w 431"/>
                <a:gd name="T79" fmla="*/ 390 h 489"/>
                <a:gd name="T80" fmla="*/ 560 w 431"/>
                <a:gd name="T81" fmla="*/ 336 h 489"/>
                <a:gd name="T82" fmla="*/ 599 w 431"/>
                <a:gd name="T83" fmla="*/ 281 h 489"/>
                <a:gd name="T84" fmla="*/ 599 w 431"/>
                <a:gd name="T85" fmla="*/ 248 h 489"/>
                <a:gd name="T86" fmla="*/ 570 w 431"/>
                <a:gd name="T87" fmla="*/ 219 h 489"/>
                <a:gd name="T88" fmla="*/ 549 w 431"/>
                <a:gd name="T89" fmla="*/ 219 h 489"/>
                <a:gd name="T90" fmla="*/ 501 w 431"/>
                <a:gd name="T91" fmla="*/ 252 h 489"/>
                <a:gd name="T92" fmla="*/ 493 w 431"/>
                <a:gd name="T93" fmla="*/ 291 h 489"/>
                <a:gd name="T94" fmla="*/ 429 w 431"/>
                <a:gd name="T95" fmla="*/ 291 h 489"/>
                <a:gd name="T96" fmla="*/ 408 w 431"/>
                <a:gd name="T97" fmla="*/ 255 h 489"/>
                <a:gd name="T98" fmla="*/ 363 w 431"/>
                <a:gd name="T99" fmla="*/ 301 h 489"/>
                <a:gd name="T100" fmla="*/ 310 w 431"/>
                <a:gd name="T101" fmla="*/ 274 h 489"/>
                <a:gd name="T102" fmla="*/ 233 w 431"/>
                <a:gd name="T103" fmla="*/ 229 h 489"/>
                <a:gd name="T104" fmla="*/ 224 w 431"/>
                <a:gd name="T105" fmla="*/ 161 h 489"/>
                <a:gd name="T106" fmla="*/ 179 w 431"/>
                <a:gd name="T107" fmla="*/ 98 h 489"/>
                <a:gd name="T108" fmla="*/ 181 w 431"/>
                <a:gd name="T109" fmla="*/ 63 h 489"/>
                <a:gd name="T110" fmla="*/ 181 w 431"/>
                <a:gd name="T111" fmla="*/ 40 h 489"/>
                <a:gd name="T112" fmla="*/ 171 w 431"/>
                <a:gd name="T113" fmla="*/ 21 h 489"/>
                <a:gd name="T114" fmla="*/ 152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9305" name="Freeform 4766"/>
            <p:cNvSpPr>
              <a:spLocks/>
            </p:cNvSpPr>
            <p:nvPr/>
          </p:nvSpPr>
          <p:spPr bwMode="auto">
            <a:xfrm>
              <a:off x="3092" y="1914"/>
              <a:ext cx="21" cy="83"/>
            </a:xfrm>
            <a:custGeom>
              <a:avLst/>
              <a:gdLst>
                <a:gd name="T0" fmla="*/ 19 w 19"/>
                <a:gd name="T1" fmla="*/ 123 h 68"/>
                <a:gd name="T2" fmla="*/ 10 w 19"/>
                <a:gd name="T3" fmla="*/ 94 h 68"/>
                <a:gd name="T4" fmla="*/ 0 w 19"/>
                <a:gd name="T5" fmla="*/ 63 h 68"/>
                <a:gd name="T6" fmla="*/ 4 w 19"/>
                <a:gd name="T7" fmla="*/ 34 h 68"/>
                <a:gd name="T8" fmla="*/ 15 w 19"/>
                <a:gd name="T9" fmla="*/ 2 h 68"/>
                <a:gd name="T10" fmla="*/ 25 w 19"/>
                <a:gd name="T11" fmla="*/ 0 h 68"/>
                <a:gd name="T12" fmla="*/ 25 w 19"/>
                <a:gd name="T13" fmla="*/ 16 h 68"/>
                <a:gd name="T14" fmla="*/ 25 w 19"/>
                <a:gd name="T15" fmla="*/ 42 h 68"/>
                <a:gd name="T16" fmla="*/ 22 w 19"/>
                <a:gd name="T17" fmla="*/ 68 h 68"/>
                <a:gd name="T18" fmla="*/ 19 w 19"/>
                <a:gd name="T19" fmla="*/ 94 h 68"/>
                <a:gd name="T20" fmla="*/ 19 w 19"/>
                <a:gd name="T21" fmla="*/ 121 h 68"/>
                <a:gd name="T22" fmla="*/ 19 w 19"/>
                <a:gd name="T23" fmla="*/ 123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9306" name="Freeform 4767"/>
            <p:cNvSpPr>
              <a:spLocks/>
            </p:cNvSpPr>
            <p:nvPr/>
          </p:nvSpPr>
          <p:spPr bwMode="auto">
            <a:xfrm>
              <a:off x="3108" y="1910"/>
              <a:ext cx="66" cy="94"/>
            </a:xfrm>
            <a:custGeom>
              <a:avLst/>
              <a:gdLst>
                <a:gd name="T0" fmla="*/ 34 w 59"/>
                <a:gd name="T1" fmla="*/ 37 h 76"/>
                <a:gd name="T2" fmla="*/ 8 w 59"/>
                <a:gd name="T3" fmla="*/ 24 h 76"/>
                <a:gd name="T4" fmla="*/ 8 w 59"/>
                <a:gd name="T5" fmla="*/ 49 h 76"/>
                <a:gd name="T6" fmla="*/ 2 w 59"/>
                <a:gd name="T7" fmla="*/ 78 h 76"/>
                <a:gd name="T8" fmla="*/ 0 w 59"/>
                <a:gd name="T9" fmla="*/ 104 h 76"/>
                <a:gd name="T10" fmla="*/ 0 w 59"/>
                <a:gd name="T11" fmla="*/ 130 h 76"/>
                <a:gd name="T12" fmla="*/ 0 w 59"/>
                <a:gd name="T13" fmla="*/ 135 h 76"/>
                <a:gd name="T14" fmla="*/ 23 w 59"/>
                <a:gd name="T15" fmla="*/ 143 h 76"/>
                <a:gd name="T16" fmla="*/ 39 w 59"/>
                <a:gd name="T17" fmla="*/ 118 h 76"/>
                <a:gd name="T18" fmla="*/ 54 w 59"/>
                <a:gd name="T19" fmla="*/ 118 h 76"/>
                <a:gd name="T20" fmla="*/ 63 w 59"/>
                <a:gd name="T21" fmla="*/ 98 h 76"/>
                <a:gd name="T22" fmla="*/ 39 w 59"/>
                <a:gd name="T23" fmla="*/ 69 h 76"/>
                <a:gd name="T24" fmla="*/ 63 w 59"/>
                <a:gd name="T25" fmla="*/ 49 h 76"/>
                <a:gd name="T26" fmla="*/ 83 w 59"/>
                <a:gd name="T27" fmla="*/ 41 h 76"/>
                <a:gd name="T28" fmla="*/ 73 w 59"/>
                <a:gd name="T29" fmla="*/ 0 h 76"/>
                <a:gd name="T30" fmla="*/ 49 w 59"/>
                <a:gd name="T31" fmla="*/ 19 h 76"/>
                <a:gd name="T32" fmla="*/ 34 w 59"/>
                <a:gd name="T33" fmla="*/ 3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9307" name="Freeform 4768"/>
            <p:cNvSpPr>
              <a:spLocks/>
            </p:cNvSpPr>
            <p:nvPr/>
          </p:nvSpPr>
          <p:spPr bwMode="auto">
            <a:xfrm>
              <a:off x="3416" y="2094"/>
              <a:ext cx="130" cy="185"/>
            </a:xfrm>
            <a:custGeom>
              <a:avLst/>
              <a:gdLst>
                <a:gd name="T0" fmla="*/ 164 w 116"/>
                <a:gd name="T1" fmla="*/ 92 h 149"/>
                <a:gd name="T2" fmla="*/ 147 w 116"/>
                <a:gd name="T3" fmla="*/ 70 h 149"/>
                <a:gd name="T4" fmla="*/ 129 w 116"/>
                <a:gd name="T5" fmla="*/ 50 h 149"/>
                <a:gd name="T6" fmla="*/ 113 w 116"/>
                <a:gd name="T7" fmla="*/ 37 h 149"/>
                <a:gd name="T8" fmla="*/ 93 w 116"/>
                <a:gd name="T9" fmla="*/ 26 h 149"/>
                <a:gd name="T10" fmla="*/ 83 w 116"/>
                <a:gd name="T11" fmla="*/ 0 h 149"/>
                <a:gd name="T12" fmla="*/ 76 w 116"/>
                <a:gd name="T13" fmla="*/ 9 h 149"/>
                <a:gd name="T14" fmla="*/ 73 w 116"/>
                <a:gd name="T15" fmla="*/ 0 h 149"/>
                <a:gd name="T16" fmla="*/ 76 w 116"/>
                <a:gd name="T17" fmla="*/ 32 h 149"/>
                <a:gd name="T18" fmla="*/ 66 w 116"/>
                <a:gd name="T19" fmla="*/ 37 h 149"/>
                <a:gd name="T20" fmla="*/ 63 w 116"/>
                <a:gd name="T21" fmla="*/ 82 h 149"/>
                <a:gd name="T22" fmla="*/ 73 w 116"/>
                <a:gd name="T23" fmla="*/ 104 h 149"/>
                <a:gd name="T24" fmla="*/ 69 w 116"/>
                <a:gd name="T25" fmla="*/ 135 h 149"/>
                <a:gd name="T26" fmla="*/ 63 w 116"/>
                <a:gd name="T27" fmla="*/ 173 h 149"/>
                <a:gd name="T28" fmla="*/ 49 w 116"/>
                <a:gd name="T29" fmla="*/ 183 h 149"/>
                <a:gd name="T30" fmla="*/ 33 w 116"/>
                <a:gd name="T31" fmla="*/ 191 h 149"/>
                <a:gd name="T32" fmla="*/ 17 w 116"/>
                <a:gd name="T33" fmla="*/ 199 h 149"/>
                <a:gd name="T34" fmla="*/ 0 w 116"/>
                <a:gd name="T35" fmla="*/ 209 h 149"/>
                <a:gd name="T36" fmla="*/ 0 w 116"/>
                <a:gd name="T37" fmla="*/ 222 h 149"/>
                <a:gd name="T38" fmla="*/ 12 w 116"/>
                <a:gd name="T39" fmla="*/ 255 h 149"/>
                <a:gd name="T40" fmla="*/ 27 w 116"/>
                <a:gd name="T41" fmla="*/ 286 h 149"/>
                <a:gd name="T42" fmla="*/ 46 w 116"/>
                <a:gd name="T43" fmla="*/ 282 h 149"/>
                <a:gd name="T44" fmla="*/ 63 w 116"/>
                <a:gd name="T45" fmla="*/ 276 h 149"/>
                <a:gd name="T46" fmla="*/ 76 w 116"/>
                <a:gd name="T47" fmla="*/ 262 h 149"/>
                <a:gd name="T48" fmla="*/ 83 w 116"/>
                <a:gd name="T49" fmla="*/ 245 h 149"/>
                <a:gd name="T50" fmla="*/ 103 w 116"/>
                <a:gd name="T51" fmla="*/ 236 h 149"/>
                <a:gd name="T52" fmla="*/ 109 w 116"/>
                <a:gd name="T53" fmla="*/ 212 h 149"/>
                <a:gd name="T54" fmla="*/ 127 w 116"/>
                <a:gd name="T55" fmla="*/ 205 h 149"/>
                <a:gd name="T56" fmla="*/ 127 w 116"/>
                <a:gd name="T57" fmla="*/ 164 h 149"/>
                <a:gd name="T58" fmla="*/ 132 w 116"/>
                <a:gd name="T59" fmla="*/ 159 h 149"/>
                <a:gd name="T60" fmla="*/ 139 w 116"/>
                <a:gd name="T61" fmla="*/ 155 h 149"/>
                <a:gd name="T62" fmla="*/ 154 w 116"/>
                <a:gd name="T63" fmla="*/ 122 h 149"/>
                <a:gd name="T64" fmla="*/ 164 w 116"/>
                <a:gd name="T65" fmla="*/ 92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9308" name="Freeform 4769"/>
            <p:cNvSpPr>
              <a:spLocks/>
            </p:cNvSpPr>
            <p:nvPr/>
          </p:nvSpPr>
          <p:spPr bwMode="auto">
            <a:xfrm>
              <a:off x="3474" y="2068"/>
              <a:ext cx="6" cy="11"/>
            </a:xfrm>
            <a:custGeom>
              <a:avLst/>
              <a:gdLst>
                <a:gd name="T0" fmla="*/ 14 w 4"/>
                <a:gd name="T1" fmla="*/ 0 h 9"/>
                <a:gd name="T2" fmla="*/ 0 w 4"/>
                <a:gd name="T3" fmla="*/ 9 h 9"/>
                <a:gd name="T4" fmla="*/ 8 w 4"/>
                <a:gd name="T5" fmla="*/ 16 h 9"/>
                <a:gd name="T6" fmla="*/ 14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309" name="Freeform 4770"/>
            <p:cNvSpPr>
              <a:spLocks/>
            </p:cNvSpPr>
            <p:nvPr/>
          </p:nvSpPr>
          <p:spPr bwMode="auto">
            <a:xfrm>
              <a:off x="3105" y="1936"/>
              <a:ext cx="369" cy="366"/>
            </a:xfrm>
            <a:custGeom>
              <a:avLst/>
              <a:gdLst>
                <a:gd name="T0" fmla="*/ 100 w 331"/>
                <a:gd name="T1" fmla="*/ 341 h 295"/>
                <a:gd name="T2" fmla="*/ 87 w 331"/>
                <a:gd name="T3" fmla="*/ 288 h 295"/>
                <a:gd name="T4" fmla="*/ 58 w 331"/>
                <a:gd name="T5" fmla="*/ 252 h 295"/>
                <a:gd name="T6" fmla="*/ 26 w 331"/>
                <a:gd name="T7" fmla="*/ 180 h 295"/>
                <a:gd name="T8" fmla="*/ 0 w 331"/>
                <a:gd name="T9" fmla="*/ 140 h 295"/>
                <a:gd name="T10" fmla="*/ 26 w 331"/>
                <a:gd name="T11" fmla="*/ 103 h 295"/>
                <a:gd name="T12" fmla="*/ 56 w 331"/>
                <a:gd name="T13" fmla="*/ 77 h 295"/>
                <a:gd name="T14" fmla="*/ 41 w 331"/>
                <a:gd name="T15" fmla="*/ 26 h 295"/>
                <a:gd name="T16" fmla="*/ 85 w 331"/>
                <a:gd name="T17" fmla="*/ 0 h 295"/>
                <a:gd name="T18" fmla="*/ 128 w 331"/>
                <a:gd name="T19" fmla="*/ 26 h 295"/>
                <a:gd name="T20" fmla="*/ 166 w 331"/>
                <a:gd name="T21" fmla="*/ 50 h 295"/>
                <a:gd name="T22" fmla="*/ 208 w 331"/>
                <a:gd name="T23" fmla="*/ 100 h 295"/>
                <a:gd name="T24" fmla="*/ 269 w 331"/>
                <a:gd name="T25" fmla="*/ 107 h 295"/>
                <a:gd name="T26" fmla="*/ 289 w 331"/>
                <a:gd name="T27" fmla="*/ 120 h 295"/>
                <a:gd name="T28" fmla="*/ 311 w 331"/>
                <a:gd name="T29" fmla="*/ 161 h 295"/>
                <a:gd name="T30" fmla="*/ 331 w 331"/>
                <a:gd name="T31" fmla="*/ 206 h 295"/>
                <a:gd name="T32" fmla="*/ 350 w 331"/>
                <a:gd name="T33" fmla="*/ 252 h 295"/>
                <a:gd name="T34" fmla="*/ 360 w 331"/>
                <a:gd name="T35" fmla="*/ 256 h 295"/>
                <a:gd name="T36" fmla="*/ 363 w 331"/>
                <a:gd name="T37" fmla="*/ 264 h 295"/>
                <a:gd name="T38" fmla="*/ 363 w 331"/>
                <a:gd name="T39" fmla="*/ 275 h 295"/>
                <a:gd name="T40" fmla="*/ 379 w 331"/>
                <a:gd name="T41" fmla="*/ 311 h 295"/>
                <a:gd name="T42" fmla="*/ 445 w 331"/>
                <a:gd name="T43" fmla="*/ 328 h 295"/>
                <a:gd name="T44" fmla="*/ 458 w 331"/>
                <a:gd name="T45" fmla="*/ 347 h 295"/>
                <a:gd name="T46" fmla="*/ 448 w 331"/>
                <a:gd name="T47" fmla="*/ 414 h 295"/>
                <a:gd name="T48" fmla="*/ 419 w 331"/>
                <a:gd name="T49" fmla="*/ 434 h 295"/>
                <a:gd name="T50" fmla="*/ 387 w 331"/>
                <a:gd name="T51" fmla="*/ 452 h 295"/>
                <a:gd name="T52" fmla="*/ 353 w 331"/>
                <a:gd name="T53" fmla="*/ 460 h 295"/>
                <a:gd name="T54" fmla="*/ 321 w 331"/>
                <a:gd name="T55" fmla="*/ 474 h 295"/>
                <a:gd name="T56" fmla="*/ 293 w 331"/>
                <a:gd name="T57" fmla="*/ 517 h 295"/>
                <a:gd name="T58" fmla="*/ 272 w 331"/>
                <a:gd name="T59" fmla="*/ 563 h 295"/>
                <a:gd name="T60" fmla="*/ 249 w 331"/>
                <a:gd name="T61" fmla="*/ 514 h 295"/>
                <a:gd name="T62" fmla="*/ 203 w 331"/>
                <a:gd name="T63" fmla="*/ 500 h 295"/>
                <a:gd name="T64" fmla="*/ 193 w 331"/>
                <a:gd name="T65" fmla="*/ 537 h 295"/>
                <a:gd name="T66" fmla="*/ 171 w 331"/>
                <a:gd name="T67" fmla="*/ 491 h 295"/>
                <a:gd name="T68" fmla="*/ 134 w 331"/>
                <a:gd name="T69" fmla="*/ 414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9310" name="Freeform 4771"/>
            <p:cNvSpPr>
              <a:spLocks/>
            </p:cNvSpPr>
            <p:nvPr/>
          </p:nvSpPr>
          <p:spPr bwMode="auto">
            <a:xfrm>
              <a:off x="3398" y="2074"/>
              <a:ext cx="85" cy="75"/>
            </a:xfrm>
            <a:custGeom>
              <a:avLst/>
              <a:gdLst>
                <a:gd name="T0" fmla="*/ 0 w 76"/>
                <a:gd name="T1" fmla="*/ 61 h 61"/>
                <a:gd name="T2" fmla="*/ 8 w 76"/>
                <a:gd name="T3" fmla="*/ 71 h 61"/>
                <a:gd name="T4" fmla="*/ 17 w 76"/>
                <a:gd name="T5" fmla="*/ 97 h 61"/>
                <a:gd name="T6" fmla="*/ 50 w 76"/>
                <a:gd name="T7" fmla="*/ 105 h 61"/>
                <a:gd name="T8" fmla="*/ 83 w 76"/>
                <a:gd name="T9" fmla="*/ 113 h 61"/>
                <a:gd name="T10" fmla="*/ 86 w 76"/>
                <a:gd name="T11" fmla="*/ 111 h 61"/>
                <a:gd name="T12" fmla="*/ 91 w 76"/>
                <a:gd name="T13" fmla="*/ 65 h 61"/>
                <a:gd name="T14" fmla="*/ 98 w 76"/>
                <a:gd name="T15" fmla="*/ 61 h 61"/>
                <a:gd name="T16" fmla="*/ 96 w 76"/>
                <a:gd name="T17" fmla="*/ 31 h 61"/>
                <a:gd name="T18" fmla="*/ 98 w 76"/>
                <a:gd name="T19" fmla="*/ 39 h 61"/>
                <a:gd name="T20" fmla="*/ 106 w 76"/>
                <a:gd name="T21" fmla="*/ 31 h 61"/>
                <a:gd name="T22" fmla="*/ 98 w 76"/>
                <a:gd name="T23" fmla="*/ 7 h 61"/>
                <a:gd name="T24" fmla="*/ 96 w 76"/>
                <a:gd name="T25" fmla="*/ 0 h 61"/>
                <a:gd name="T26" fmla="*/ 77 w 76"/>
                <a:gd name="T27" fmla="*/ 31 h 61"/>
                <a:gd name="T28" fmla="*/ 56 w 76"/>
                <a:gd name="T29" fmla="*/ 61 h 61"/>
                <a:gd name="T30" fmla="*/ 23 w 76"/>
                <a:gd name="T31" fmla="*/ 65 h 61"/>
                <a:gd name="T32" fmla="*/ 8 w 76"/>
                <a:gd name="T33" fmla="*/ 61 h 61"/>
                <a:gd name="T34" fmla="*/ 0 w 76"/>
                <a:gd name="T35" fmla="*/ 55 h 61"/>
                <a:gd name="T36" fmla="*/ 0 w 76"/>
                <a:gd name="T37" fmla="*/ 61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9311" name="Freeform 4772"/>
            <p:cNvSpPr>
              <a:spLocks/>
            </p:cNvSpPr>
            <p:nvPr/>
          </p:nvSpPr>
          <p:spPr bwMode="auto">
            <a:xfrm>
              <a:off x="3260" y="2229"/>
              <a:ext cx="179" cy="137"/>
            </a:xfrm>
            <a:custGeom>
              <a:avLst/>
              <a:gdLst>
                <a:gd name="T0" fmla="*/ 8 w 159"/>
                <a:gd name="T1" fmla="*/ 74 h 111"/>
                <a:gd name="T2" fmla="*/ 0 w 159"/>
                <a:gd name="T3" fmla="*/ 85 h 111"/>
                <a:gd name="T4" fmla="*/ 0 w 159"/>
                <a:gd name="T5" fmla="*/ 123 h 111"/>
                <a:gd name="T6" fmla="*/ 10 w 159"/>
                <a:gd name="T7" fmla="*/ 169 h 111"/>
                <a:gd name="T8" fmla="*/ 20 w 159"/>
                <a:gd name="T9" fmla="*/ 209 h 111"/>
                <a:gd name="T10" fmla="*/ 47 w 159"/>
                <a:gd name="T11" fmla="*/ 209 h 111"/>
                <a:gd name="T12" fmla="*/ 74 w 159"/>
                <a:gd name="T13" fmla="*/ 186 h 111"/>
                <a:gd name="T14" fmla="*/ 99 w 159"/>
                <a:gd name="T15" fmla="*/ 174 h 111"/>
                <a:gd name="T16" fmla="*/ 122 w 159"/>
                <a:gd name="T17" fmla="*/ 167 h 111"/>
                <a:gd name="T18" fmla="*/ 138 w 159"/>
                <a:gd name="T19" fmla="*/ 156 h 111"/>
                <a:gd name="T20" fmla="*/ 159 w 159"/>
                <a:gd name="T21" fmla="*/ 143 h 111"/>
                <a:gd name="T22" fmla="*/ 174 w 159"/>
                <a:gd name="T23" fmla="*/ 137 h 111"/>
                <a:gd name="T24" fmla="*/ 193 w 159"/>
                <a:gd name="T25" fmla="*/ 123 h 111"/>
                <a:gd name="T26" fmla="*/ 209 w 159"/>
                <a:gd name="T27" fmla="*/ 115 h 111"/>
                <a:gd name="T28" fmla="*/ 209 w 159"/>
                <a:gd name="T29" fmla="*/ 98 h 111"/>
                <a:gd name="T30" fmla="*/ 227 w 159"/>
                <a:gd name="T31" fmla="*/ 74 h 111"/>
                <a:gd name="T32" fmla="*/ 213 w 159"/>
                <a:gd name="T33" fmla="*/ 46 h 111"/>
                <a:gd name="T34" fmla="*/ 200 w 159"/>
                <a:gd name="T35" fmla="*/ 14 h 111"/>
                <a:gd name="T36" fmla="*/ 200 w 159"/>
                <a:gd name="T37" fmla="*/ 0 h 111"/>
                <a:gd name="T38" fmla="*/ 182 w 159"/>
                <a:gd name="T39" fmla="*/ 2 h 111"/>
                <a:gd name="T40" fmla="*/ 165 w 159"/>
                <a:gd name="T41" fmla="*/ 9 h 111"/>
                <a:gd name="T42" fmla="*/ 149 w 159"/>
                <a:gd name="T43" fmla="*/ 17 h 111"/>
                <a:gd name="T44" fmla="*/ 132 w 159"/>
                <a:gd name="T45" fmla="*/ 23 h 111"/>
                <a:gd name="T46" fmla="*/ 118 w 159"/>
                <a:gd name="T47" fmla="*/ 46 h 111"/>
                <a:gd name="T48" fmla="*/ 104 w 159"/>
                <a:gd name="T49" fmla="*/ 65 h 111"/>
                <a:gd name="T50" fmla="*/ 91 w 159"/>
                <a:gd name="T51" fmla="*/ 89 h 111"/>
                <a:gd name="T52" fmla="*/ 81 w 159"/>
                <a:gd name="T53" fmla="*/ 111 h 111"/>
                <a:gd name="T54" fmla="*/ 79 w 159"/>
                <a:gd name="T55" fmla="*/ 74 h 111"/>
                <a:gd name="T56" fmla="*/ 57 w 159"/>
                <a:gd name="T57" fmla="*/ 63 h 111"/>
                <a:gd name="T58" fmla="*/ 37 w 159"/>
                <a:gd name="T59" fmla="*/ 53 h 111"/>
                <a:gd name="T60" fmla="*/ 10 w 159"/>
                <a:gd name="T61" fmla="*/ 48 h 111"/>
                <a:gd name="T62" fmla="*/ 8 w 159"/>
                <a:gd name="T63" fmla="*/ 74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9312" name="Freeform 4773"/>
            <p:cNvSpPr>
              <a:spLocks/>
            </p:cNvSpPr>
            <p:nvPr/>
          </p:nvSpPr>
          <p:spPr bwMode="auto">
            <a:xfrm>
              <a:off x="3916" y="2431"/>
              <a:ext cx="37" cy="86"/>
            </a:xfrm>
            <a:custGeom>
              <a:avLst/>
              <a:gdLst>
                <a:gd name="T0" fmla="*/ 10 w 33"/>
                <a:gd name="T1" fmla="*/ 6 h 69"/>
                <a:gd name="T2" fmla="*/ 20 w 33"/>
                <a:gd name="T3" fmla="*/ 24 h 69"/>
                <a:gd name="T4" fmla="*/ 30 w 33"/>
                <a:gd name="T5" fmla="*/ 46 h 69"/>
                <a:gd name="T6" fmla="*/ 39 w 33"/>
                <a:gd name="T7" fmla="*/ 70 h 69"/>
                <a:gd name="T8" fmla="*/ 46 w 33"/>
                <a:gd name="T9" fmla="*/ 96 h 69"/>
                <a:gd name="T10" fmla="*/ 37 w 33"/>
                <a:gd name="T11" fmla="*/ 125 h 69"/>
                <a:gd name="T12" fmla="*/ 12 w 33"/>
                <a:gd name="T13" fmla="*/ 133 h 69"/>
                <a:gd name="T14" fmla="*/ 2 w 33"/>
                <a:gd name="T15" fmla="*/ 87 h 69"/>
                <a:gd name="T16" fmla="*/ 0 w 33"/>
                <a:gd name="T17" fmla="*/ 56 h 69"/>
                <a:gd name="T18" fmla="*/ 2 w 33"/>
                <a:gd name="T19" fmla="*/ 61 h 69"/>
                <a:gd name="T20" fmla="*/ 2 w 33"/>
                <a:gd name="T21" fmla="*/ 32 h 69"/>
                <a:gd name="T22" fmla="*/ 10 w 33"/>
                <a:gd name="T23" fmla="*/ 9 h 69"/>
                <a:gd name="T24" fmla="*/ 10 w 33"/>
                <a:gd name="T25" fmla="*/ 9 h 69"/>
                <a:gd name="T26" fmla="*/ 2 w 33"/>
                <a:gd name="T27" fmla="*/ 0 h 69"/>
                <a:gd name="T28" fmla="*/ 10 w 33"/>
                <a:gd name="T29" fmla="*/ 6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9313" name="Freeform 4774"/>
            <p:cNvSpPr>
              <a:spLocks/>
            </p:cNvSpPr>
            <p:nvPr/>
          </p:nvSpPr>
          <p:spPr bwMode="auto">
            <a:xfrm>
              <a:off x="3026" y="2671"/>
              <a:ext cx="33" cy="38"/>
            </a:xfrm>
            <a:custGeom>
              <a:avLst/>
              <a:gdLst>
                <a:gd name="T0" fmla="*/ 14 w 30"/>
                <a:gd name="T1" fmla="*/ 13 h 31"/>
                <a:gd name="T2" fmla="*/ 2 w 30"/>
                <a:gd name="T3" fmla="*/ 34 h 31"/>
                <a:gd name="T4" fmla="*/ 0 w 30"/>
                <a:gd name="T5" fmla="*/ 51 h 31"/>
                <a:gd name="T6" fmla="*/ 0 w 30"/>
                <a:gd name="T7" fmla="*/ 58 h 31"/>
                <a:gd name="T8" fmla="*/ 2 w 30"/>
                <a:gd name="T9" fmla="*/ 58 h 31"/>
                <a:gd name="T10" fmla="*/ 19 w 30"/>
                <a:gd name="T11" fmla="*/ 51 h 31"/>
                <a:gd name="T12" fmla="*/ 22 w 30"/>
                <a:gd name="T13" fmla="*/ 44 h 31"/>
                <a:gd name="T14" fmla="*/ 35 w 30"/>
                <a:gd name="T15" fmla="*/ 44 h 31"/>
                <a:gd name="T16" fmla="*/ 40 w 30"/>
                <a:gd name="T17" fmla="*/ 44 h 31"/>
                <a:gd name="T18" fmla="*/ 31 w 30"/>
                <a:gd name="T19" fmla="*/ 0 h 31"/>
                <a:gd name="T20" fmla="*/ 19 w 30"/>
                <a:gd name="T21" fmla="*/ 13 h 31"/>
                <a:gd name="T22" fmla="*/ 14 w 30"/>
                <a:gd name="T23" fmla="*/ 13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9314" name="Rectangle 4775"/>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315" name="Freeform 4776"/>
            <p:cNvSpPr>
              <a:spLocks/>
            </p:cNvSpPr>
            <p:nvPr/>
          </p:nvSpPr>
          <p:spPr bwMode="auto">
            <a:xfrm>
              <a:off x="3815" y="2656"/>
              <a:ext cx="3" cy="1"/>
            </a:xfrm>
            <a:custGeom>
              <a:avLst/>
              <a:gdLst>
                <a:gd name="T0" fmla="*/ 0 w 2"/>
                <a:gd name="T1" fmla="*/ 0 h 1"/>
                <a:gd name="T2" fmla="*/ 8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16" name="Freeform 4777"/>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17" name="Freeform 4778"/>
            <p:cNvSpPr>
              <a:spLocks/>
            </p:cNvSpPr>
            <p:nvPr/>
          </p:nvSpPr>
          <p:spPr bwMode="auto">
            <a:xfrm>
              <a:off x="3805" y="2662"/>
              <a:ext cx="3" cy="3"/>
            </a:xfrm>
            <a:custGeom>
              <a:avLst/>
              <a:gdLst>
                <a:gd name="T0" fmla="*/ 3 w 3"/>
                <a:gd name="T1" fmla="*/ 0 h 2"/>
                <a:gd name="T2" fmla="*/ 0 w 3"/>
                <a:gd name="T3" fmla="*/ 8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18" name="Freeform 4779"/>
            <p:cNvSpPr>
              <a:spLocks/>
            </p:cNvSpPr>
            <p:nvPr/>
          </p:nvSpPr>
          <p:spPr bwMode="auto">
            <a:xfrm>
              <a:off x="3808" y="2665"/>
              <a:ext cx="1" cy="4"/>
            </a:xfrm>
            <a:custGeom>
              <a:avLst/>
              <a:gdLst>
                <a:gd name="T0" fmla="*/ 0 w 1"/>
                <a:gd name="T1" fmla="*/ 7 h 3"/>
                <a:gd name="T2" fmla="*/ 0 w 1"/>
                <a:gd name="T3" fmla="*/ 0 h 3"/>
                <a:gd name="T4" fmla="*/ 0 w 1"/>
                <a:gd name="T5" fmla="*/ 7 h 3"/>
                <a:gd name="T6" fmla="*/ 0 w 1"/>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9319" name="Freeform 4780"/>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9320" name="Freeform 4781"/>
            <p:cNvSpPr>
              <a:spLocks/>
            </p:cNvSpPr>
            <p:nvPr/>
          </p:nvSpPr>
          <p:spPr bwMode="auto">
            <a:xfrm>
              <a:off x="3810" y="2662"/>
              <a:ext cx="3" cy="3"/>
            </a:xfrm>
            <a:custGeom>
              <a:avLst/>
              <a:gdLst>
                <a:gd name="T0" fmla="*/ 0 w 3"/>
                <a:gd name="T1" fmla="*/ 8 h 2"/>
                <a:gd name="T2" fmla="*/ 3 w 3"/>
                <a:gd name="T3" fmla="*/ 0 h 2"/>
                <a:gd name="T4" fmla="*/ 0 w 3"/>
                <a:gd name="T5" fmla="*/ 0 h 2"/>
                <a:gd name="T6" fmla="*/ 0 w 3"/>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321" name="Freeform 4782"/>
            <p:cNvSpPr>
              <a:spLocks/>
            </p:cNvSpPr>
            <p:nvPr/>
          </p:nvSpPr>
          <p:spPr bwMode="auto">
            <a:xfrm>
              <a:off x="3815" y="2600"/>
              <a:ext cx="3" cy="2"/>
            </a:xfrm>
            <a:custGeom>
              <a:avLst/>
              <a:gdLst>
                <a:gd name="T0" fmla="*/ 8 w 2"/>
                <a:gd name="T1" fmla="*/ 0 h 2"/>
                <a:gd name="T2" fmla="*/ 8 w 2"/>
                <a:gd name="T3" fmla="*/ 0 h 2"/>
                <a:gd name="T4" fmla="*/ 0 w 2"/>
                <a:gd name="T5" fmla="*/ 0 h 2"/>
                <a:gd name="T6" fmla="*/ 8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322" name="Freeform 4783"/>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323" name="Freeform 4784"/>
            <p:cNvSpPr>
              <a:spLocks/>
            </p:cNvSpPr>
            <p:nvPr/>
          </p:nvSpPr>
          <p:spPr bwMode="auto">
            <a:xfrm>
              <a:off x="3808" y="2607"/>
              <a:ext cx="2" cy="6"/>
            </a:xfrm>
            <a:custGeom>
              <a:avLst/>
              <a:gdLst>
                <a:gd name="T0" fmla="*/ 2 w 2"/>
                <a:gd name="T1" fmla="*/ 2 h 5"/>
                <a:gd name="T2" fmla="*/ 2 w 2"/>
                <a:gd name="T3" fmla="*/ 0 h 5"/>
                <a:gd name="T4" fmla="*/ 0 w 2"/>
                <a:gd name="T5" fmla="*/ 8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324" name="Freeform 4785"/>
            <p:cNvSpPr>
              <a:spLocks/>
            </p:cNvSpPr>
            <p:nvPr/>
          </p:nvSpPr>
          <p:spPr bwMode="auto">
            <a:xfrm>
              <a:off x="3813" y="2595"/>
              <a:ext cx="1" cy="3"/>
            </a:xfrm>
            <a:custGeom>
              <a:avLst/>
              <a:gdLst>
                <a:gd name="T0" fmla="*/ 0 w 1"/>
                <a:gd name="T1" fmla="*/ 8 h 2"/>
                <a:gd name="T2" fmla="*/ 0 w 1"/>
                <a:gd name="T3" fmla="*/ 0 h 2"/>
                <a:gd name="T4" fmla="*/ 0 w 1"/>
                <a:gd name="T5" fmla="*/ 8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325" name="Freeform 4786"/>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26" name="Freeform 4787"/>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327" name="Freeform 4788"/>
            <p:cNvSpPr>
              <a:spLocks/>
            </p:cNvSpPr>
            <p:nvPr/>
          </p:nvSpPr>
          <p:spPr bwMode="auto">
            <a:xfrm>
              <a:off x="3796" y="2585"/>
              <a:ext cx="4" cy="2"/>
            </a:xfrm>
            <a:custGeom>
              <a:avLst/>
              <a:gdLst>
                <a:gd name="T0" fmla="*/ 7 w 3"/>
                <a:gd name="T1" fmla="*/ 0 h 2"/>
                <a:gd name="T2" fmla="*/ 0 w 3"/>
                <a:gd name="T3" fmla="*/ 0 h 2"/>
                <a:gd name="T4" fmla="*/ 7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28" name="Freeform 4789"/>
            <p:cNvSpPr>
              <a:spLocks/>
            </p:cNvSpPr>
            <p:nvPr/>
          </p:nvSpPr>
          <p:spPr bwMode="auto">
            <a:xfrm>
              <a:off x="3800" y="2489"/>
              <a:ext cx="3" cy="4"/>
            </a:xfrm>
            <a:custGeom>
              <a:avLst/>
              <a:gdLst>
                <a:gd name="T0" fmla="*/ 8 w 2"/>
                <a:gd name="T1" fmla="*/ 7 h 3"/>
                <a:gd name="T2" fmla="*/ 8 w 2"/>
                <a:gd name="T3" fmla="*/ 0 h 3"/>
                <a:gd name="T4" fmla="*/ 0 w 2"/>
                <a:gd name="T5" fmla="*/ 7 h 3"/>
                <a:gd name="T6" fmla="*/ 8 w 2"/>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9329" name="Freeform 4790"/>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30" name="Rectangle 4791"/>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331" name="Freeform 4792"/>
            <p:cNvSpPr>
              <a:spLocks/>
            </p:cNvSpPr>
            <p:nvPr/>
          </p:nvSpPr>
          <p:spPr bwMode="auto">
            <a:xfrm>
              <a:off x="3800" y="2495"/>
              <a:ext cx="3" cy="1"/>
            </a:xfrm>
            <a:custGeom>
              <a:avLst/>
              <a:gdLst>
                <a:gd name="T0" fmla="*/ 0 w 2"/>
                <a:gd name="T1" fmla="*/ 0 h 1"/>
                <a:gd name="T2" fmla="*/ 8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32" name="Freeform 4793"/>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33" name="Freeform 4794"/>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34" name="Freeform 4795"/>
            <p:cNvSpPr>
              <a:spLocks/>
            </p:cNvSpPr>
            <p:nvPr/>
          </p:nvSpPr>
          <p:spPr bwMode="auto">
            <a:xfrm>
              <a:off x="3491" y="2746"/>
              <a:ext cx="3" cy="6"/>
            </a:xfrm>
            <a:custGeom>
              <a:avLst/>
              <a:gdLst>
                <a:gd name="T0" fmla="*/ 8 w 2"/>
                <a:gd name="T1" fmla="*/ 8 h 5"/>
                <a:gd name="T2" fmla="*/ 0 w 2"/>
                <a:gd name="T3" fmla="*/ 0 h 5"/>
                <a:gd name="T4" fmla="*/ 0 w 2"/>
                <a:gd name="T5" fmla="*/ 6 h 5"/>
                <a:gd name="T6" fmla="*/ 8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9335" name="Freeform 4796"/>
            <p:cNvSpPr>
              <a:spLocks/>
            </p:cNvSpPr>
            <p:nvPr/>
          </p:nvSpPr>
          <p:spPr bwMode="auto">
            <a:xfrm>
              <a:off x="3326" y="2855"/>
              <a:ext cx="6" cy="1"/>
            </a:xfrm>
            <a:custGeom>
              <a:avLst/>
              <a:gdLst>
                <a:gd name="T0" fmla="*/ 8 w 5"/>
                <a:gd name="T1" fmla="*/ 0 h 1"/>
                <a:gd name="T2" fmla="*/ 0 w 5"/>
                <a:gd name="T3" fmla="*/ 0 h 1"/>
                <a:gd name="T4" fmla="*/ 8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9336" name="Freeform 4797"/>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337" name="Freeform 4798"/>
            <p:cNvSpPr>
              <a:spLocks/>
            </p:cNvSpPr>
            <p:nvPr/>
          </p:nvSpPr>
          <p:spPr bwMode="auto">
            <a:xfrm>
              <a:off x="2753" y="2130"/>
              <a:ext cx="180" cy="350"/>
            </a:xfrm>
            <a:custGeom>
              <a:avLst/>
              <a:gdLst>
                <a:gd name="T0" fmla="*/ 225 w 161"/>
                <a:gd name="T1" fmla="*/ 135 h 283"/>
                <a:gd name="T2" fmla="*/ 201 w 161"/>
                <a:gd name="T3" fmla="*/ 115 h 283"/>
                <a:gd name="T4" fmla="*/ 179 w 161"/>
                <a:gd name="T5" fmla="*/ 98 h 283"/>
                <a:gd name="T6" fmla="*/ 159 w 161"/>
                <a:gd name="T7" fmla="*/ 79 h 283"/>
                <a:gd name="T8" fmla="*/ 135 w 161"/>
                <a:gd name="T9" fmla="*/ 66 h 283"/>
                <a:gd name="T10" fmla="*/ 112 w 161"/>
                <a:gd name="T11" fmla="*/ 49 h 283"/>
                <a:gd name="T12" fmla="*/ 93 w 161"/>
                <a:gd name="T13" fmla="*/ 31 h 283"/>
                <a:gd name="T14" fmla="*/ 70 w 161"/>
                <a:gd name="T15" fmla="*/ 14 h 283"/>
                <a:gd name="T16" fmla="*/ 46 w 161"/>
                <a:gd name="T17" fmla="*/ 0 h 283"/>
                <a:gd name="T18" fmla="*/ 26 w 161"/>
                <a:gd name="T19" fmla="*/ 14 h 283"/>
                <a:gd name="T20" fmla="*/ 29 w 161"/>
                <a:gd name="T21" fmla="*/ 40 h 283"/>
                <a:gd name="T22" fmla="*/ 29 w 161"/>
                <a:gd name="T23" fmla="*/ 66 h 283"/>
                <a:gd name="T24" fmla="*/ 49 w 161"/>
                <a:gd name="T25" fmla="*/ 103 h 283"/>
                <a:gd name="T26" fmla="*/ 44 w 161"/>
                <a:gd name="T27" fmla="*/ 115 h 283"/>
                <a:gd name="T28" fmla="*/ 44 w 161"/>
                <a:gd name="T29" fmla="*/ 142 h 283"/>
                <a:gd name="T30" fmla="*/ 44 w 161"/>
                <a:gd name="T31" fmla="*/ 168 h 283"/>
                <a:gd name="T32" fmla="*/ 44 w 161"/>
                <a:gd name="T33" fmla="*/ 198 h 283"/>
                <a:gd name="T34" fmla="*/ 39 w 161"/>
                <a:gd name="T35" fmla="*/ 224 h 283"/>
                <a:gd name="T36" fmla="*/ 29 w 161"/>
                <a:gd name="T37" fmla="*/ 240 h 283"/>
                <a:gd name="T38" fmla="*/ 20 w 161"/>
                <a:gd name="T39" fmla="*/ 258 h 283"/>
                <a:gd name="T40" fmla="*/ 10 w 161"/>
                <a:gd name="T41" fmla="*/ 282 h 283"/>
                <a:gd name="T42" fmla="*/ 0 w 161"/>
                <a:gd name="T43" fmla="*/ 303 h 283"/>
                <a:gd name="T44" fmla="*/ 0 w 161"/>
                <a:gd name="T45" fmla="*/ 325 h 283"/>
                <a:gd name="T46" fmla="*/ 10 w 161"/>
                <a:gd name="T47" fmla="*/ 349 h 283"/>
                <a:gd name="T48" fmla="*/ 20 w 161"/>
                <a:gd name="T49" fmla="*/ 349 h 283"/>
                <a:gd name="T50" fmla="*/ 29 w 161"/>
                <a:gd name="T51" fmla="*/ 383 h 283"/>
                <a:gd name="T52" fmla="*/ 34 w 161"/>
                <a:gd name="T53" fmla="*/ 420 h 283"/>
                <a:gd name="T54" fmla="*/ 46 w 161"/>
                <a:gd name="T55" fmla="*/ 450 h 283"/>
                <a:gd name="T56" fmla="*/ 20 w 161"/>
                <a:gd name="T57" fmla="*/ 450 h 283"/>
                <a:gd name="T58" fmla="*/ 10 w 161"/>
                <a:gd name="T59" fmla="*/ 460 h 283"/>
                <a:gd name="T60" fmla="*/ 29 w 161"/>
                <a:gd name="T61" fmla="*/ 496 h 283"/>
                <a:gd name="T62" fmla="*/ 44 w 161"/>
                <a:gd name="T63" fmla="*/ 536 h 283"/>
                <a:gd name="T64" fmla="*/ 63 w 161"/>
                <a:gd name="T65" fmla="*/ 528 h 283"/>
                <a:gd name="T66" fmla="*/ 70 w 161"/>
                <a:gd name="T67" fmla="*/ 532 h 283"/>
                <a:gd name="T68" fmla="*/ 80 w 161"/>
                <a:gd name="T69" fmla="*/ 528 h 283"/>
                <a:gd name="T70" fmla="*/ 112 w 161"/>
                <a:gd name="T71" fmla="*/ 518 h 283"/>
                <a:gd name="T72" fmla="*/ 123 w 161"/>
                <a:gd name="T73" fmla="*/ 505 h 283"/>
                <a:gd name="T74" fmla="*/ 119 w 161"/>
                <a:gd name="T75" fmla="*/ 492 h 283"/>
                <a:gd name="T76" fmla="*/ 149 w 161"/>
                <a:gd name="T77" fmla="*/ 482 h 283"/>
                <a:gd name="T78" fmla="*/ 165 w 161"/>
                <a:gd name="T79" fmla="*/ 456 h 283"/>
                <a:gd name="T80" fmla="*/ 181 w 161"/>
                <a:gd name="T81" fmla="*/ 430 h 283"/>
                <a:gd name="T82" fmla="*/ 205 w 161"/>
                <a:gd name="T83" fmla="*/ 424 h 283"/>
                <a:gd name="T84" fmla="*/ 201 w 161"/>
                <a:gd name="T85" fmla="*/ 407 h 283"/>
                <a:gd name="T86" fmla="*/ 199 w 161"/>
                <a:gd name="T87" fmla="*/ 383 h 283"/>
                <a:gd name="T88" fmla="*/ 189 w 161"/>
                <a:gd name="T89" fmla="*/ 361 h 283"/>
                <a:gd name="T90" fmla="*/ 179 w 161"/>
                <a:gd name="T91" fmla="*/ 357 h 283"/>
                <a:gd name="T92" fmla="*/ 189 w 161"/>
                <a:gd name="T93" fmla="*/ 335 h 283"/>
                <a:gd name="T94" fmla="*/ 191 w 161"/>
                <a:gd name="T95" fmla="*/ 318 h 283"/>
                <a:gd name="T96" fmla="*/ 191 w 161"/>
                <a:gd name="T97" fmla="*/ 309 h 283"/>
                <a:gd name="T98" fmla="*/ 191 w 161"/>
                <a:gd name="T99" fmla="*/ 296 h 283"/>
                <a:gd name="T100" fmla="*/ 205 w 161"/>
                <a:gd name="T101" fmla="*/ 272 h 283"/>
                <a:gd name="T102" fmla="*/ 211 w 161"/>
                <a:gd name="T103" fmla="*/ 263 h 283"/>
                <a:gd name="T104" fmla="*/ 225 w 161"/>
                <a:gd name="T105" fmla="*/ 258 h 283"/>
                <a:gd name="T106" fmla="*/ 225 w 161"/>
                <a:gd name="T107" fmla="*/ 226 h 283"/>
                <a:gd name="T108" fmla="*/ 225 w 161"/>
                <a:gd name="T109" fmla="*/ 198 h 283"/>
                <a:gd name="T110" fmla="*/ 225 w 161"/>
                <a:gd name="T111" fmla="*/ 166 h 283"/>
                <a:gd name="T112" fmla="*/ 225 w 161"/>
                <a:gd name="T113" fmla="*/ 135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9338" name="Freeform 4799"/>
            <p:cNvSpPr>
              <a:spLocks/>
            </p:cNvSpPr>
            <p:nvPr/>
          </p:nvSpPr>
          <p:spPr bwMode="auto">
            <a:xfrm>
              <a:off x="3247" y="2370"/>
              <a:ext cx="27" cy="35"/>
            </a:xfrm>
            <a:custGeom>
              <a:avLst/>
              <a:gdLst>
                <a:gd name="T0" fmla="*/ 0 w 24"/>
                <a:gd name="T1" fmla="*/ 55 h 28"/>
                <a:gd name="T2" fmla="*/ 27 w 24"/>
                <a:gd name="T3" fmla="*/ 55 h 28"/>
                <a:gd name="T4" fmla="*/ 34 w 24"/>
                <a:gd name="T5" fmla="*/ 36 h 28"/>
                <a:gd name="T6" fmla="*/ 24 w 24"/>
                <a:gd name="T7" fmla="*/ 0 h 28"/>
                <a:gd name="T8" fmla="*/ 18 w 24"/>
                <a:gd name="T9" fmla="*/ 5 h 28"/>
                <a:gd name="T10" fmla="*/ 0 w 24"/>
                <a:gd name="T11" fmla="*/ 5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9339" name="Freeform 4800"/>
            <p:cNvSpPr>
              <a:spLocks/>
            </p:cNvSpPr>
            <p:nvPr/>
          </p:nvSpPr>
          <p:spPr bwMode="auto">
            <a:xfrm>
              <a:off x="3150" y="2251"/>
              <a:ext cx="117" cy="128"/>
            </a:xfrm>
            <a:custGeom>
              <a:avLst/>
              <a:gdLst>
                <a:gd name="T0" fmla="*/ 0 w 104"/>
                <a:gd name="T1" fmla="*/ 149 h 104"/>
                <a:gd name="T2" fmla="*/ 2 w 104"/>
                <a:gd name="T3" fmla="*/ 118 h 104"/>
                <a:gd name="T4" fmla="*/ 8 w 104"/>
                <a:gd name="T5" fmla="*/ 74 h 104"/>
                <a:gd name="T6" fmla="*/ 12 w 104"/>
                <a:gd name="T7" fmla="*/ 31 h 104"/>
                <a:gd name="T8" fmla="*/ 30 w 104"/>
                <a:gd name="T9" fmla="*/ 17 h 104"/>
                <a:gd name="T10" fmla="*/ 44 w 104"/>
                <a:gd name="T11" fmla="*/ 2 h 104"/>
                <a:gd name="T12" fmla="*/ 47 w 104"/>
                <a:gd name="T13" fmla="*/ 0 h 104"/>
                <a:gd name="T14" fmla="*/ 54 w 104"/>
                <a:gd name="T15" fmla="*/ 21 h 104"/>
                <a:gd name="T16" fmla="*/ 60 w 104"/>
                <a:gd name="T17" fmla="*/ 48 h 104"/>
                <a:gd name="T18" fmla="*/ 68 w 104"/>
                <a:gd name="T19" fmla="*/ 74 h 104"/>
                <a:gd name="T20" fmla="*/ 74 w 104"/>
                <a:gd name="T21" fmla="*/ 97 h 104"/>
                <a:gd name="T22" fmla="*/ 78 w 104"/>
                <a:gd name="T23" fmla="*/ 87 h 104"/>
                <a:gd name="T24" fmla="*/ 81 w 104"/>
                <a:gd name="T25" fmla="*/ 91 h 104"/>
                <a:gd name="T26" fmla="*/ 98 w 104"/>
                <a:gd name="T27" fmla="*/ 111 h 104"/>
                <a:gd name="T28" fmla="*/ 124 w 104"/>
                <a:gd name="T29" fmla="*/ 139 h 104"/>
                <a:gd name="T30" fmla="*/ 149 w 104"/>
                <a:gd name="T31" fmla="*/ 171 h 104"/>
                <a:gd name="T32" fmla="*/ 149 w 104"/>
                <a:gd name="T33" fmla="*/ 176 h 104"/>
                <a:gd name="T34" fmla="*/ 149 w 104"/>
                <a:gd name="T35" fmla="*/ 180 h 104"/>
                <a:gd name="T36" fmla="*/ 141 w 104"/>
                <a:gd name="T37" fmla="*/ 185 h 104"/>
                <a:gd name="T38" fmla="*/ 128 w 104"/>
                <a:gd name="T39" fmla="*/ 194 h 104"/>
                <a:gd name="T40" fmla="*/ 128 w 104"/>
                <a:gd name="T41" fmla="*/ 185 h 104"/>
                <a:gd name="T42" fmla="*/ 109 w 104"/>
                <a:gd name="T43" fmla="*/ 176 h 104"/>
                <a:gd name="T44" fmla="*/ 93 w 104"/>
                <a:gd name="T45" fmla="*/ 153 h 104"/>
                <a:gd name="T46" fmla="*/ 88 w 104"/>
                <a:gd name="T47" fmla="*/ 139 h 104"/>
                <a:gd name="T48" fmla="*/ 74 w 104"/>
                <a:gd name="T49" fmla="*/ 132 h 104"/>
                <a:gd name="T50" fmla="*/ 60 w 104"/>
                <a:gd name="T51" fmla="*/ 132 h 104"/>
                <a:gd name="T52" fmla="*/ 47 w 104"/>
                <a:gd name="T53" fmla="*/ 132 h 104"/>
                <a:gd name="T54" fmla="*/ 37 w 104"/>
                <a:gd name="T55" fmla="*/ 118 h 104"/>
                <a:gd name="T56" fmla="*/ 30 w 104"/>
                <a:gd name="T57" fmla="*/ 145 h 104"/>
                <a:gd name="T58" fmla="*/ 20 w 104"/>
                <a:gd name="T59" fmla="*/ 132 h 104"/>
                <a:gd name="T60" fmla="*/ 12 w 104"/>
                <a:gd name="T61" fmla="*/ 149 h 104"/>
                <a:gd name="T62" fmla="*/ 0 w 104"/>
                <a:gd name="T63" fmla="*/ 149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9340" name="Freeform 4801"/>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9341" name="Freeform 4802"/>
            <p:cNvSpPr>
              <a:spLocks/>
            </p:cNvSpPr>
            <p:nvPr/>
          </p:nvSpPr>
          <p:spPr bwMode="auto">
            <a:xfrm>
              <a:off x="3237" y="2384"/>
              <a:ext cx="177" cy="302"/>
            </a:xfrm>
            <a:custGeom>
              <a:avLst/>
              <a:gdLst>
                <a:gd name="T0" fmla="*/ 217 w 158"/>
                <a:gd name="T1" fmla="*/ 63 h 244"/>
                <a:gd name="T2" fmla="*/ 209 w 158"/>
                <a:gd name="T3" fmla="*/ 104 h 244"/>
                <a:gd name="T4" fmla="*/ 192 w 158"/>
                <a:gd name="T5" fmla="*/ 141 h 244"/>
                <a:gd name="T6" fmla="*/ 179 w 158"/>
                <a:gd name="T7" fmla="*/ 181 h 244"/>
                <a:gd name="T8" fmla="*/ 166 w 158"/>
                <a:gd name="T9" fmla="*/ 220 h 244"/>
                <a:gd name="T10" fmla="*/ 149 w 158"/>
                <a:gd name="T11" fmla="*/ 260 h 244"/>
                <a:gd name="T12" fmla="*/ 137 w 158"/>
                <a:gd name="T13" fmla="*/ 282 h 244"/>
                <a:gd name="T14" fmla="*/ 122 w 158"/>
                <a:gd name="T15" fmla="*/ 302 h 244"/>
                <a:gd name="T16" fmla="*/ 109 w 158"/>
                <a:gd name="T17" fmla="*/ 318 h 244"/>
                <a:gd name="T18" fmla="*/ 95 w 158"/>
                <a:gd name="T19" fmla="*/ 337 h 244"/>
                <a:gd name="T20" fmla="*/ 81 w 158"/>
                <a:gd name="T21" fmla="*/ 354 h 244"/>
                <a:gd name="T22" fmla="*/ 66 w 158"/>
                <a:gd name="T23" fmla="*/ 376 h 244"/>
                <a:gd name="T24" fmla="*/ 49 w 158"/>
                <a:gd name="T25" fmla="*/ 400 h 244"/>
                <a:gd name="T26" fmla="*/ 34 w 158"/>
                <a:gd name="T27" fmla="*/ 417 h 244"/>
                <a:gd name="T28" fmla="*/ 22 w 158"/>
                <a:gd name="T29" fmla="*/ 439 h 244"/>
                <a:gd name="T30" fmla="*/ 12 w 158"/>
                <a:gd name="T31" fmla="*/ 463 h 244"/>
                <a:gd name="T32" fmla="*/ 0 w 158"/>
                <a:gd name="T33" fmla="*/ 431 h 244"/>
                <a:gd name="T34" fmla="*/ 0 w 158"/>
                <a:gd name="T35" fmla="*/ 400 h 244"/>
                <a:gd name="T36" fmla="*/ 0 w 158"/>
                <a:gd name="T37" fmla="*/ 374 h 244"/>
                <a:gd name="T38" fmla="*/ 0 w 158"/>
                <a:gd name="T39" fmla="*/ 342 h 244"/>
                <a:gd name="T40" fmla="*/ 0 w 158"/>
                <a:gd name="T41" fmla="*/ 309 h 244"/>
                <a:gd name="T42" fmla="*/ 10 w 158"/>
                <a:gd name="T43" fmla="*/ 288 h 244"/>
                <a:gd name="T44" fmla="*/ 20 w 158"/>
                <a:gd name="T45" fmla="*/ 270 h 244"/>
                <a:gd name="T46" fmla="*/ 34 w 158"/>
                <a:gd name="T47" fmla="*/ 260 h 244"/>
                <a:gd name="T48" fmla="*/ 54 w 158"/>
                <a:gd name="T49" fmla="*/ 243 h 244"/>
                <a:gd name="T50" fmla="*/ 71 w 158"/>
                <a:gd name="T51" fmla="*/ 243 h 244"/>
                <a:gd name="T52" fmla="*/ 85 w 158"/>
                <a:gd name="T53" fmla="*/ 239 h 244"/>
                <a:gd name="T54" fmla="*/ 103 w 158"/>
                <a:gd name="T55" fmla="*/ 210 h 244"/>
                <a:gd name="T56" fmla="*/ 119 w 158"/>
                <a:gd name="T57" fmla="*/ 184 h 244"/>
                <a:gd name="T58" fmla="*/ 137 w 158"/>
                <a:gd name="T59" fmla="*/ 161 h 244"/>
                <a:gd name="T60" fmla="*/ 153 w 158"/>
                <a:gd name="T61" fmla="*/ 130 h 244"/>
                <a:gd name="T62" fmla="*/ 132 w 158"/>
                <a:gd name="T63" fmla="*/ 130 h 244"/>
                <a:gd name="T64" fmla="*/ 117 w 158"/>
                <a:gd name="T65" fmla="*/ 127 h 244"/>
                <a:gd name="T66" fmla="*/ 101 w 158"/>
                <a:gd name="T67" fmla="*/ 118 h 244"/>
                <a:gd name="T68" fmla="*/ 83 w 158"/>
                <a:gd name="T69" fmla="*/ 109 h 244"/>
                <a:gd name="T70" fmla="*/ 66 w 158"/>
                <a:gd name="T71" fmla="*/ 98 h 244"/>
                <a:gd name="T72" fmla="*/ 49 w 158"/>
                <a:gd name="T73" fmla="*/ 78 h 244"/>
                <a:gd name="T74" fmla="*/ 36 w 158"/>
                <a:gd name="T75" fmla="*/ 50 h 244"/>
                <a:gd name="T76" fmla="*/ 39 w 158"/>
                <a:gd name="T77" fmla="*/ 32 h 244"/>
                <a:gd name="T78" fmla="*/ 46 w 158"/>
                <a:gd name="T79" fmla="*/ 14 h 244"/>
                <a:gd name="T80" fmla="*/ 59 w 158"/>
                <a:gd name="T81" fmla="*/ 37 h 244"/>
                <a:gd name="T82" fmla="*/ 73 w 158"/>
                <a:gd name="T83" fmla="*/ 50 h 244"/>
                <a:gd name="T84" fmla="*/ 101 w 158"/>
                <a:gd name="T85" fmla="*/ 37 h 244"/>
                <a:gd name="T86" fmla="*/ 119 w 158"/>
                <a:gd name="T87" fmla="*/ 41 h 244"/>
                <a:gd name="T88" fmla="*/ 143 w 158"/>
                <a:gd name="T89" fmla="*/ 30 h 244"/>
                <a:gd name="T90" fmla="*/ 174 w 158"/>
                <a:gd name="T91" fmla="*/ 19 h 244"/>
                <a:gd name="T92" fmla="*/ 202 w 158"/>
                <a:gd name="T93" fmla="*/ 9 h 244"/>
                <a:gd name="T94" fmla="*/ 217 w 158"/>
                <a:gd name="T95" fmla="*/ 0 h 244"/>
                <a:gd name="T96" fmla="*/ 220 w 158"/>
                <a:gd name="T97" fmla="*/ 9 h 244"/>
                <a:gd name="T98" fmla="*/ 220 w 158"/>
                <a:gd name="T99" fmla="*/ 50 h 244"/>
                <a:gd name="T100" fmla="*/ 222 w 158"/>
                <a:gd name="T101" fmla="*/ 50 h 244"/>
                <a:gd name="T102" fmla="*/ 217 w 158"/>
                <a:gd name="T103" fmla="*/ 63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9342" name="Freeform 4803"/>
            <p:cNvSpPr>
              <a:spLocks/>
            </p:cNvSpPr>
            <p:nvPr/>
          </p:nvSpPr>
          <p:spPr bwMode="auto">
            <a:xfrm>
              <a:off x="3026" y="2701"/>
              <a:ext cx="33" cy="45"/>
            </a:xfrm>
            <a:custGeom>
              <a:avLst/>
              <a:gdLst>
                <a:gd name="T0" fmla="*/ 35 w 30"/>
                <a:gd name="T1" fmla="*/ 16 h 37"/>
                <a:gd name="T2" fmla="*/ 35 w 30"/>
                <a:gd name="T3" fmla="*/ 0 h 37"/>
                <a:gd name="T4" fmla="*/ 22 w 30"/>
                <a:gd name="T5" fmla="*/ 0 h 37"/>
                <a:gd name="T6" fmla="*/ 19 w 30"/>
                <a:gd name="T7" fmla="*/ 7 h 37"/>
                <a:gd name="T8" fmla="*/ 2 w 30"/>
                <a:gd name="T9" fmla="*/ 13 h 37"/>
                <a:gd name="T10" fmla="*/ 0 w 30"/>
                <a:gd name="T11" fmla="*/ 13 h 37"/>
                <a:gd name="T12" fmla="*/ 2 w 30"/>
                <a:gd name="T13" fmla="*/ 13 h 37"/>
                <a:gd name="T14" fmla="*/ 4 w 30"/>
                <a:gd name="T15" fmla="*/ 41 h 37"/>
                <a:gd name="T16" fmla="*/ 10 w 30"/>
                <a:gd name="T17" fmla="*/ 67 h 37"/>
                <a:gd name="T18" fmla="*/ 14 w 30"/>
                <a:gd name="T19" fmla="*/ 67 h 37"/>
                <a:gd name="T20" fmla="*/ 25 w 30"/>
                <a:gd name="T21" fmla="*/ 47 h 37"/>
                <a:gd name="T22" fmla="*/ 40 w 30"/>
                <a:gd name="T23" fmla="*/ 26 h 37"/>
                <a:gd name="T24" fmla="*/ 35 w 30"/>
                <a:gd name="T25" fmla="*/ 1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9343" name="Freeform 4804"/>
            <p:cNvSpPr>
              <a:spLocks/>
            </p:cNvSpPr>
            <p:nvPr/>
          </p:nvSpPr>
          <p:spPr bwMode="auto">
            <a:xfrm>
              <a:off x="2711" y="2569"/>
              <a:ext cx="132" cy="190"/>
            </a:xfrm>
            <a:custGeom>
              <a:avLst/>
              <a:gdLst>
                <a:gd name="T0" fmla="*/ 29 w 118"/>
                <a:gd name="T1" fmla="*/ 201 h 154"/>
                <a:gd name="T2" fmla="*/ 13 w 118"/>
                <a:gd name="T3" fmla="*/ 204 h 154"/>
                <a:gd name="T4" fmla="*/ 13 w 118"/>
                <a:gd name="T5" fmla="*/ 215 h 154"/>
                <a:gd name="T6" fmla="*/ 13 w 118"/>
                <a:gd name="T7" fmla="*/ 222 h 154"/>
                <a:gd name="T8" fmla="*/ 17 w 118"/>
                <a:gd name="T9" fmla="*/ 236 h 154"/>
                <a:gd name="T10" fmla="*/ 13 w 118"/>
                <a:gd name="T11" fmla="*/ 243 h 154"/>
                <a:gd name="T12" fmla="*/ 8 w 118"/>
                <a:gd name="T13" fmla="*/ 236 h 154"/>
                <a:gd name="T14" fmla="*/ 0 w 118"/>
                <a:gd name="T15" fmla="*/ 254 h 154"/>
                <a:gd name="T16" fmla="*/ 20 w 118"/>
                <a:gd name="T17" fmla="*/ 289 h 154"/>
                <a:gd name="T18" fmla="*/ 34 w 118"/>
                <a:gd name="T19" fmla="*/ 271 h 154"/>
                <a:gd name="T20" fmla="*/ 44 w 118"/>
                <a:gd name="T21" fmla="*/ 275 h 154"/>
                <a:gd name="T22" fmla="*/ 56 w 118"/>
                <a:gd name="T23" fmla="*/ 280 h 154"/>
                <a:gd name="T24" fmla="*/ 63 w 118"/>
                <a:gd name="T25" fmla="*/ 271 h 154"/>
                <a:gd name="T26" fmla="*/ 73 w 118"/>
                <a:gd name="T27" fmla="*/ 271 h 154"/>
                <a:gd name="T28" fmla="*/ 77 w 118"/>
                <a:gd name="T29" fmla="*/ 286 h 154"/>
                <a:gd name="T30" fmla="*/ 96 w 118"/>
                <a:gd name="T31" fmla="*/ 263 h 154"/>
                <a:gd name="T32" fmla="*/ 114 w 118"/>
                <a:gd name="T33" fmla="*/ 241 h 154"/>
                <a:gd name="T34" fmla="*/ 114 w 118"/>
                <a:gd name="T35" fmla="*/ 215 h 154"/>
                <a:gd name="T36" fmla="*/ 116 w 118"/>
                <a:gd name="T37" fmla="*/ 188 h 154"/>
                <a:gd name="T38" fmla="*/ 133 w 118"/>
                <a:gd name="T39" fmla="*/ 160 h 154"/>
                <a:gd name="T40" fmla="*/ 145 w 118"/>
                <a:gd name="T41" fmla="*/ 134 h 154"/>
                <a:gd name="T42" fmla="*/ 150 w 118"/>
                <a:gd name="T43" fmla="*/ 111 h 154"/>
                <a:gd name="T44" fmla="*/ 155 w 118"/>
                <a:gd name="T45" fmla="*/ 85 h 154"/>
                <a:gd name="T46" fmla="*/ 155 w 118"/>
                <a:gd name="T47" fmla="*/ 58 h 154"/>
                <a:gd name="T48" fmla="*/ 162 w 118"/>
                <a:gd name="T49" fmla="*/ 32 h 154"/>
                <a:gd name="T50" fmla="*/ 166 w 118"/>
                <a:gd name="T51" fmla="*/ 6 h 154"/>
                <a:gd name="T52" fmla="*/ 150 w 118"/>
                <a:gd name="T53" fmla="*/ 0 h 154"/>
                <a:gd name="T54" fmla="*/ 133 w 118"/>
                <a:gd name="T55" fmla="*/ 0 h 154"/>
                <a:gd name="T56" fmla="*/ 119 w 118"/>
                <a:gd name="T57" fmla="*/ 9 h 154"/>
                <a:gd name="T58" fmla="*/ 114 w 118"/>
                <a:gd name="T59" fmla="*/ 46 h 154"/>
                <a:gd name="T60" fmla="*/ 109 w 118"/>
                <a:gd name="T61" fmla="*/ 63 h 154"/>
                <a:gd name="T62" fmla="*/ 91 w 118"/>
                <a:gd name="T63" fmla="*/ 54 h 154"/>
                <a:gd name="T64" fmla="*/ 70 w 118"/>
                <a:gd name="T65" fmla="*/ 48 h 154"/>
                <a:gd name="T66" fmla="*/ 50 w 118"/>
                <a:gd name="T67" fmla="*/ 48 h 154"/>
                <a:gd name="T68" fmla="*/ 46 w 118"/>
                <a:gd name="T69" fmla="*/ 80 h 154"/>
                <a:gd name="T70" fmla="*/ 73 w 118"/>
                <a:gd name="T71" fmla="*/ 74 h 154"/>
                <a:gd name="T72" fmla="*/ 73 w 118"/>
                <a:gd name="T73" fmla="*/ 97 h 154"/>
                <a:gd name="T74" fmla="*/ 63 w 118"/>
                <a:gd name="T75" fmla="*/ 116 h 154"/>
                <a:gd name="T76" fmla="*/ 77 w 118"/>
                <a:gd name="T77" fmla="*/ 146 h 154"/>
                <a:gd name="T78" fmla="*/ 70 w 118"/>
                <a:gd name="T79" fmla="*/ 195 h 154"/>
                <a:gd name="T80" fmla="*/ 63 w 118"/>
                <a:gd name="T81" fmla="*/ 204 h 154"/>
                <a:gd name="T82" fmla="*/ 56 w 118"/>
                <a:gd name="T83" fmla="*/ 191 h 154"/>
                <a:gd name="T84" fmla="*/ 46 w 118"/>
                <a:gd name="T85" fmla="*/ 201 h 154"/>
                <a:gd name="T86" fmla="*/ 34 w 118"/>
                <a:gd name="T87" fmla="*/ 183 h 154"/>
                <a:gd name="T88" fmla="*/ 29 w 118"/>
                <a:gd name="T89" fmla="*/ 201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9344" name="Freeform 4805"/>
            <p:cNvSpPr>
              <a:spLocks/>
            </p:cNvSpPr>
            <p:nvPr/>
          </p:nvSpPr>
          <p:spPr bwMode="auto">
            <a:xfrm>
              <a:off x="3113" y="2545"/>
              <a:ext cx="140" cy="205"/>
            </a:xfrm>
            <a:custGeom>
              <a:avLst/>
              <a:gdLst>
                <a:gd name="T0" fmla="*/ 83 w 125"/>
                <a:gd name="T1" fmla="*/ 258 h 166"/>
                <a:gd name="T2" fmla="*/ 59 w 125"/>
                <a:gd name="T3" fmla="*/ 241 h 166"/>
                <a:gd name="T4" fmla="*/ 39 w 125"/>
                <a:gd name="T5" fmla="*/ 225 h 166"/>
                <a:gd name="T6" fmla="*/ 22 w 125"/>
                <a:gd name="T7" fmla="*/ 206 h 166"/>
                <a:gd name="T8" fmla="*/ 0 w 125"/>
                <a:gd name="T9" fmla="*/ 193 h 166"/>
                <a:gd name="T10" fmla="*/ 0 w 125"/>
                <a:gd name="T11" fmla="*/ 152 h 166"/>
                <a:gd name="T12" fmla="*/ 17 w 125"/>
                <a:gd name="T13" fmla="*/ 121 h 166"/>
                <a:gd name="T14" fmla="*/ 22 w 125"/>
                <a:gd name="T15" fmla="*/ 95 h 166"/>
                <a:gd name="T16" fmla="*/ 17 w 125"/>
                <a:gd name="T17" fmla="*/ 67 h 166"/>
                <a:gd name="T18" fmla="*/ 10 w 125"/>
                <a:gd name="T19" fmla="*/ 41 h 166"/>
                <a:gd name="T20" fmla="*/ 0 w 125"/>
                <a:gd name="T21" fmla="*/ 14 h 166"/>
                <a:gd name="T22" fmla="*/ 10 w 125"/>
                <a:gd name="T23" fmla="*/ 0 h 166"/>
                <a:gd name="T24" fmla="*/ 27 w 125"/>
                <a:gd name="T25" fmla="*/ 0 h 166"/>
                <a:gd name="T26" fmla="*/ 43 w 125"/>
                <a:gd name="T27" fmla="*/ 0 h 166"/>
                <a:gd name="T28" fmla="*/ 63 w 125"/>
                <a:gd name="T29" fmla="*/ 6 h 166"/>
                <a:gd name="T30" fmla="*/ 91 w 125"/>
                <a:gd name="T31" fmla="*/ 32 h 166"/>
                <a:gd name="T32" fmla="*/ 122 w 125"/>
                <a:gd name="T33" fmla="*/ 41 h 166"/>
                <a:gd name="T34" fmla="*/ 132 w 125"/>
                <a:gd name="T35" fmla="*/ 28 h 166"/>
                <a:gd name="T36" fmla="*/ 156 w 125"/>
                <a:gd name="T37" fmla="*/ 19 h 166"/>
                <a:gd name="T38" fmla="*/ 176 w 125"/>
                <a:gd name="T39" fmla="*/ 23 h 166"/>
                <a:gd name="T40" fmla="*/ 166 w 125"/>
                <a:gd name="T41" fmla="*/ 41 h 166"/>
                <a:gd name="T42" fmla="*/ 156 w 125"/>
                <a:gd name="T43" fmla="*/ 63 h 166"/>
                <a:gd name="T44" fmla="*/ 156 w 125"/>
                <a:gd name="T45" fmla="*/ 95 h 166"/>
                <a:gd name="T46" fmla="*/ 156 w 125"/>
                <a:gd name="T47" fmla="*/ 127 h 166"/>
                <a:gd name="T48" fmla="*/ 156 w 125"/>
                <a:gd name="T49" fmla="*/ 152 h 166"/>
                <a:gd name="T50" fmla="*/ 156 w 125"/>
                <a:gd name="T51" fmla="*/ 183 h 166"/>
                <a:gd name="T52" fmla="*/ 168 w 125"/>
                <a:gd name="T53" fmla="*/ 215 h 166"/>
                <a:gd name="T54" fmla="*/ 156 w 125"/>
                <a:gd name="T55" fmla="*/ 219 h 166"/>
                <a:gd name="T56" fmla="*/ 149 w 125"/>
                <a:gd name="T57" fmla="*/ 241 h 166"/>
                <a:gd name="T58" fmla="*/ 139 w 125"/>
                <a:gd name="T59" fmla="*/ 254 h 166"/>
                <a:gd name="T60" fmla="*/ 127 w 125"/>
                <a:gd name="T61" fmla="*/ 280 h 166"/>
                <a:gd name="T62" fmla="*/ 119 w 125"/>
                <a:gd name="T63" fmla="*/ 312 h 166"/>
                <a:gd name="T64" fmla="*/ 115 w 125"/>
                <a:gd name="T65" fmla="*/ 312 h 166"/>
                <a:gd name="T66" fmla="*/ 101 w 125"/>
                <a:gd name="T67" fmla="*/ 290 h 166"/>
                <a:gd name="T68" fmla="*/ 83 w 125"/>
                <a:gd name="T69" fmla="*/ 267 h 166"/>
                <a:gd name="T70" fmla="*/ 83 w 125"/>
                <a:gd name="T71" fmla="*/ 258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9345" name="Freeform 4806"/>
            <p:cNvSpPr>
              <a:spLocks/>
            </p:cNvSpPr>
            <p:nvPr/>
          </p:nvSpPr>
          <p:spPr bwMode="auto">
            <a:xfrm>
              <a:off x="5557" y="2580"/>
              <a:ext cx="3" cy="3"/>
            </a:xfrm>
            <a:custGeom>
              <a:avLst/>
              <a:gdLst>
                <a:gd name="T0" fmla="*/ 8 w 2"/>
                <a:gd name="T1" fmla="*/ 0 h 2"/>
                <a:gd name="T2" fmla="*/ 0 w 2"/>
                <a:gd name="T3" fmla="*/ 8 h 2"/>
                <a:gd name="T4" fmla="*/ 0 w 2"/>
                <a:gd name="T5" fmla="*/ 0 h 2"/>
                <a:gd name="T6" fmla="*/ 8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346" name="Freeform 4807"/>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347" name="Rectangle 4808"/>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348" name="Freeform 4809"/>
            <p:cNvSpPr>
              <a:spLocks/>
            </p:cNvSpPr>
            <p:nvPr/>
          </p:nvSpPr>
          <p:spPr bwMode="auto">
            <a:xfrm>
              <a:off x="5567" y="2604"/>
              <a:ext cx="5" cy="3"/>
            </a:xfrm>
            <a:custGeom>
              <a:avLst/>
              <a:gdLst>
                <a:gd name="T0" fmla="*/ 0 w 3"/>
                <a:gd name="T1" fmla="*/ 8 h 2"/>
                <a:gd name="T2" fmla="*/ 13 w 3"/>
                <a:gd name="T3" fmla="*/ 0 h 2"/>
                <a:gd name="T4" fmla="*/ 0 w 3"/>
                <a:gd name="T5" fmla="*/ 0 h 2"/>
                <a:gd name="T6" fmla="*/ 0 w 3"/>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349" name="Freeform 4810"/>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50" name="Freeform 4811"/>
            <p:cNvSpPr>
              <a:spLocks/>
            </p:cNvSpPr>
            <p:nvPr/>
          </p:nvSpPr>
          <p:spPr bwMode="auto">
            <a:xfrm>
              <a:off x="2564" y="2343"/>
              <a:ext cx="207" cy="208"/>
            </a:xfrm>
            <a:custGeom>
              <a:avLst/>
              <a:gdLst>
                <a:gd name="T0" fmla="*/ 167 w 187"/>
                <a:gd name="T1" fmla="*/ 230 h 168"/>
                <a:gd name="T2" fmla="*/ 151 w 187"/>
                <a:gd name="T3" fmla="*/ 239 h 168"/>
                <a:gd name="T4" fmla="*/ 144 w 187"/>
                <a:gd name="T5" fmla="*/ 256 h 168"/>
                <a:gd name="T6" fmla="*/ 131 w 187"/>
                <a:gd name="T7" fmla="*/ 279 h 168"/>
                <a:gd name="T8" fmla="*/ 127 w 187"/>
                <a:gd name="T9" fmla="*/ 305 h 168"/>
                <a:gd name="T10" fmla="*/ 117 w 187"/>
                <a:gd name="T11" fmla="*/ 302 h 168"/>
                <a:gd name="T12" fmla="*/ 117 w 187"/>
                <a:gd name="T13" fmla="*/ 316 h 168"/>
                <a:gd name="T14" fmla="*/ 100 w 187"/>
                <a:gd name="T15" fmla="*/ 316 h 168"/>
                <a:gd name="T16" fmla="*/ 96 w 187"/>
                <a:gd name="T17" fmla="*/ 310 h 168"/>
                <a:gd name="T18" fmla="*/ 92 w 187"/>
                <a:gd name="T19" fmla="*/ 316 h 168"/>
                <a:gd name="T20" fmla="*/ 90 w 187"/>
                <a:gd name="T21" fmla="*/ 316 h 168"/>
                <a:gd name="T22" fmla="*/ 87 w 187"/>
                <a:gd name="T23" fmla="*/ 305 h 168"/>
                <a:gd name="T24" fmla="*/ 87 w 187"/>
                <a:gd name="T25" fmla="*/ 319 h 168"/>
                <a:gd name="T26" fmla="*/ 83 w 187"/>
                <a:gd name="T27" fmla="*/ 316 h 168"/>
                <a:gd name="T28" fmla="*/ 83 w 187"/>
                <a:gd name="T29" fmla="*/ 316 h 168"/>
                <a:gd name="T30" fmla="*/ 76 w 187"/>
                <a:gd name="T31" fmla="*/ 316 h 168"/>
                <a:gd name="T32" fmla="*/ 66 w 187"/>
                <a:gd name="T33" fmla="*/ 319 h 168"/>
                <a:gd name="T34" fmla="*/ 56 w 187"/>
                <a:gd name="T35" fmla="*/ 282 h 168"/>
                <a:gd name="T36" fmla="*/ 61 w 187"/>
                <a:gd name="T37" fmla="*/ 282 h 168"/>
                <a:gd name="T38" fmla="*/ 54 w 187"/>
                <a:gd name="T39" fmla="*/ 279 h 168"/>
                <a:gd name="T40" fmla="*/ 56 w 187"/>
                <a:gd name="T41" fmla="*/ 279 h 168"/>
                <a:gd name="T42" fmla="*/ 51 w 187"/>
                <a:gd name="T43" fmla="*/ 270 h 168"/>
                <a:gd name="T44" fmla="*/ 28 w 187"/>
                <a:gd name="T45" fmla="*/ 253 h 168"/>
                <a:gd name="T46" fmla="*/ 19 w 187"/>
                <a:gd name="T47" fmla="*/ 246 h 168"/>
                <a:gd name="T48" fmla="*/ 22 w 187"/>
                <a:gd name="T49" fmla="*/ 243 h 168"/>
                <a:gd name="T50" fmla="*/ 0 w 187"/>
                <a:gd name="T51" fmla="*/ 253 h 168"/>
                <a:gd name="T52" fmla="*/ 2 w 187"/>
                <a:gd name="T53" fmla="*/ 207 h 168"/>
                <a:gd name="T54" fmla="*/ 2 w 187"/>
                <a:gd name="T55" fmla="*/ 158 h 168"/>
                <a:gd name="T56" fmla="*/ 19 w 187"/>
                <a:gd name="T57" fmla="*/ 121 h 168"/>
                <a:gd name="T58" fmla="*/ 22 w 187"/>
                <a:gd name="T59" fmla="*/ 90 h 168"/>
                <a:gd name="T60" fmla="*/ 19 w 187"/>
                <a:gd name="T61" fmla="*/ 72 h 168"/>
                <a:gd name="T62" fmla="*/ 19 w 187"/>
                <a:gd name="T63" fmla="*/ 58 h 168"/>
                <a:gd name="T64" fmla="*/ 25 w 187"/>
                <a:gd name="T65" fmla="*/ 37 h 168"/>
                <a:gd name="T66" fmla="*/ 31 w 187"/>
                <a:gd name="T67" fmla="*/ 9 h 168"/>
                <a:gd name="T68" fmla="*/ 51 w 187"/>
                <a:gd name="T69" fmla="*/ 0 h 168"/>
                <a:gd name="T70" fmla="*/ 73 w 187"/>
                <a:gd name="T71" fmla="*/ 6 h 168"/>
                <a:gd name="T72" fmla="*/ 87 w 187"/>
                <a:gd name="T73" fmla="*/ 24 h 168"/>
                <a:gd name="T74" fmla="*/ 110 w 187"/>
                <a:gd name="T75" fmla="*/ 14 h 168"/>
                <a:gd name="T76" fmla="*/ 125 w 187"/>
                <a:gd name="T77" fmla="*/ 24 h 168"/>
                <a:gd name="T78" fmla="*/ 141 w 187"/>
                <a:gd name="T79" fmla="*/ 32 h 168"/>
                <a:gd name="T80" fmla="*/ 163 w 187"/>
                <a:gd name="T81" fmla="*/ 14 h 168"/>
                <a:gd name="T82" fmla="*/ 186 w 187"/>
                <a:gd name="T83" fmla="*/ 19 h 168"/>
                <a:gd name="T84" fmla="*/ 207 w 187"/>
                <a:gd name="T85" fmla="*/ 24 h 168"/>
                <a:gd name="T86" fmla="*/ 230 w 187"/>
                <a:gd name="T87" fmla="*/ 0 h 168"/>
                <a:gd name="T88" fmla="*/ 240 w 187"/>
                <a:gd name="T89" fmla="*/ 24 h 168"/>
                <a:gd name="T90" fmla="*/ 242 w 187"/>
                <a:gd name="T91" fmla="*/ 50 h 168"/>
                <a:gd name="T92" fmla="*/ 253 w 187"/>
                <a:gd name="T93" fmla="*/ 58 h 168"/>
                <a:gd name="T94" fmla="*/ 250 w 187"/>
                <a:gd name="T95" fmla="*/ 82 h 168"/>
                <a:gd name="T96" fmla="*/ 232 w 187"/>
                <a:gd name="T97" fmla="*/ 98 h 168"/>
                <a:gd name="T98" fmla="*/ 228 w 187"/>
                <a:gd name="T99" fmla="*/ 126 h 168"/>
                <a:gd name="T100" fmla="*/ 218 w 187"/>
                <a:gd name="T101" fmla="*/ 149 h 168"/>
                <a:gd name="T102" fmla="*/ 213 w 187"/>
                <a:gd name="T103" fmla="*/ 175 h 168"/>
                <a:gd name="T104" fmla="*/ 203 w 187"/>
                <a:gd name="T105" fmla="*/ 193 h 168"/>
                <a:gd name="T106" fmla="*/ 195 w 187"/>
                <a:gd name="T107" fmla="*/ 224 h 168"/>
                <a:gd name="T108" fmla="*/ 179 w 187"/>
                <a:gd name="T109" fmla="*/ 246 h 168"/>
                <a:gd name="T110" fmla="*/ 167 w 187"/>
                <a:gd name="T111" fmla="*/ 230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9351" name="Freeform 4812"/>
            <p:cNvSpPr>
              <a:spLocks/>
            </p:cNvSpPr>
            <p:nvPr/>
          </p:nvSpPr>
          <p:spPr bwMode="auto">
            <a:xfrm>
              <a:off x="2529" y="2375"/>
              <a:ext cx="52" cy="135"/>
            </a:xfrm>
            <a:custGeom>
              <a:avLst/>
              <a:gdLst>
                <a:gd name="T0" fmla="*/ 2 w 47"/>
                <a:gd name="T1" fmla="*/ 46 h 109"/>
                <a:gd name="T2" fmla="*/ 0 w 47"/>
                <a:gd name="T3" fmla="*/ 58 h 109"/>
                <a:gd name="T4" fmla="*/ 12 w 47"/>
                <a:gd name="T5" fmla="*/ 77 h 109"/>
                <a:gd name="T6" fmla="*/ 15 w 47"/>
                <a:gd name="T7" fmla="*/ 109 h 109"/>
                <a:gd name="T8" fmla="*/ 15 w 47"/>
                <a:gd name="T9" fmla="*/ 130 h 109"/>
                <a:gd name="T10" fmla="*/ 19 w 47"/>
                <a:gd name="T11" fmla="*/ 159 h 109"/>
                <a:gd name="T12" fmla="*/ 19 w 47"/>
                <a:gd name="T13" fmla="*/ 185 h 109"/>
                <a:gd name="T14" fmla="*/ 19 w 47"/>
                <a:gd name="T15" fmla="*/ 207 h 109"/>
                <a:gd name="T16" fmla="*/ 42 w 47"/>
                <a:gd name="T17" fmla="*/ 204 h 109"/>
                <a:gd name="T18" fmla="*/ 45 w 47"/>
                <a:gd name="T19" fmla="*/ 159 h 109"/>
                <a:gd name="T20" fmla="*/ 45 w 47"/>
                <a:gd name="T21" fmla="*/ 109 h 109"/>
                <a:gd name="T22" fmla="*/ 61 w 47"/>
                <a:gd name="T23" fmla="*/ 72 h 109"/>
                <a:gd name="T24" fmla="*/ 64 w 47"/>
                <a:gd name="T25" fmla="*/ 41 h 109"/>
                <a:gd name="T26" fmla="*/ 61 w 47"/>
                <a:gd name="T27" fmla="*/ 24 h 109"/>
                <a:gd name="T28" fmla="*/ 42 w 47"/>
                <a:gd name="T29" fmla="*/ 0 h 109"/>
                <a:gd name="T30" fmla="*/ 35 w 47"/>
                <a:gd name="T31" fmla="*/ 9 h 109"/>
                <a:gd name="T32" fmla="*/ 35 w 47"/>
                <a:gd name="T33" fmla="*/ 14 h 109"/>
                <a:gd name="T34" fmla="*/ 35 w 47"/>
                <a:gd name="T35" fmla="*/ 19 h 109"/>
                <a:gd name="T36" fmla="*/ 35 w 47"/>
                <a:gd name="T37" fmla="*/ 19 h 109"/>
                <a:gd name="T38" fmla="*/ 19 w 47"/>
                <a:gd name="T39" fmla="*/ 32 h 109"/>
                <a:gd name="T40" fmla="*/ 2 w 47"/>
                <a:gd name="T41" fmla="*/ 4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9352" name="Freeform 4813"/>
            <p:cNvSpPr>
              <a:spLocks/>
            </p:cNvSpPr>
            <p:nvPr/>
          </p:nvSpPr>
          <p:spPr bwMode="auto">
            <a:xfrm>
              <a:off x="2419" y="2314"/>
              <a:ext cx="138" cy="123"/>
            </a:xfrm>
            <a:custGeom>
              <a:avLst/>
              <a:gdLst>
                <a:gd name="T0" fmla="*/ 137 w 125"/>
                <a:gd name="T1" fmla="*/ 140 h 99"/>
                <a:gd name="T2" fmla="*/ 130 w 125"/>
                <a:gd name="T3" fmla="*/ 140 h 99"/>
                <a:gd name="T4" fmla="*/ 115 w 125"/>
                <a:gd name="T5" fmla="*/ 135 h 99"/>
                <a:gd name="T6" fmla="*/ 107 w 125"/>
                <a:gd name="T7" fmla="*/ 135 h 99"/>
                <a:gd name="T8" fmla="*/ 82 w 125"/>
                <a:gd name="T9" fmla="*/ 140 h 99"/>
                <a:gd name="T10" fmla="*/ 56 w 125"/>
                <a:gd name="T11" fmla="*/ 140 h 99"/>
                <a:gd name="T12" fmla="*/ 61 w 125"/>
                <a:gd name="T13" fmla="*/ 166 h 99"/>
                <a:gd name="T14" fmla="*/ 61 w 125"/>
                <a:gd name="T15" fmla="*/ 190 h 99"/>
                <a:gd name="T16" fmla="*/ 40 w 125"/>
                <a:gd name="T17" fmla="*/ 176 h 99"/>
                <a:gd name="T18" fmla="*/ 22 w 125"/>
                <a:gd name="T19" fmla="*/ 186 h 99"/>
                <a:gd name="T20" fmla="*/ 10 w 125"/>
                <a:gd name="T21" fmla="*/ 166 h 99"/>
                <a:gd name="T22" fmla="*/ 0 w 125"/>
                <a:gd name="T23" fmla="*/ 158 h 99"/>
                <a:gd name="T24" fmla="*/ 4 w 125"/>
                <a:gd name="T25" fmla="*/ 113 h 99"/>
                <a:gd name="T26" fmla="*/ 12 w 125"/>
                <a:gd name="T27" fmla="*/ 103 h 99"/>
                <a:gd name="T28" fmla="*/ 24 w 125"/>
                <a:gd name="T29" fmla="*/ 89 h 99"/>
                <a:gd name="T30" fmla="*/ 28 w 125"/>
                <a:gd name="T31" fmla="*/ 77 h 99"/>
                <a:gd name="T32" fmla="*/ 31 w 125"/>
                <a:gd name="T33" fmla="*/ 57 h 99"/>
                <a:gd name="T34" fmla="*/ 47 w 125"/>
                <a:gd name="T35" fmla="*/ 66 h 99"/>
                <a:gd name="T36" fmla="*/ 47 w 125"/>
                <a:gd name="T37" fmla="*/ 53 h 99"/>
                <a:gd name="T38" fmla="*/ 54 w 125"/>
                <a:gd name="T39" fmla="*/ 50 h 99"/>
                <a:gd name="T40" fmla="*/ 63 w 125"/>
                <a:gd name="T41" fmla="*/ 31 h 99"/>
                <a:gd name="T42" fmla="*/ 73 w 125"/>
                <a:gd name="T43" fmla="*/ 31 h 99"/>
                <a:gd name="T44" fmla="*/ 75 w 125"/>
                <a:gd name="T45" fmla="*/ 17 h 99"/>
                <a:gd name="T46" fmla="*/ 102 w 125"/>
                <a:gd name="T47" fmla="*/ 0 h 99"/>
                <a:gd name="T48" fmla="*/ 119 w 125"/>
                <a:gd name="T49" fmla="*/ 2 h 99"/>
                <a:gd name="T50" fmla="*/ 127 w 125"/>
                <a:gd name="T51" fmla="*/ 31 h 99"/>
                <a:gd name="T52" fmla="*/ 142 w 125"/>
                <a:gd name="T53" fmla="*/ 57 h 99"/>
                <a:gd name="T54" fmla="*/ 140 w 125"/>
                <a:gd name="T55" fmla="*/ 57 h 99"/>
                <a:gd name="T56" fmla="*/ 137 w 125"/>
                <a:gd name="T57" fmla="*/ 66 h 99"/>
                <a:gd name="T58" fmla="*/ 152 w 125"/>
                <a:gd name="T59" fmla="*/ 81 h 99"/>
                <a:gd name="T60" fmla="*/ 159 w 125"/>
                <a:gd name="T61" fmla="*/ 81 h 99"/>
                <a:gd name="T62" fmla="*/ 161 w 125"/>
                <a:gd name="T63" fmla="*/ 89 h 99"/>
                <a:gd name="T64" fmla="*/ 168 w 125"/>
                <a:gd name="T65" fmla="*/ 108 h 99"/>
                <a:gd name="T66" fmla="*/ 168 w 125"/>
                <a:gd name="T67" fmla="*/ 113 h 99"/>
                <a:gd name="T68" fmla="*/ 168 w 125"/>
                <a:gd name="T69" fmla="*/ 113 h 99"/>
                <a:gd name="T70" fmla="*/ 152 w 125"/>
                <a:gd name="T71" fmla="*/ 127 h 99"/>
                <a:gd name="T72" fmla="*/ 137 w 125"/>
                <a:gd name="T73" fmla="*/ 140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9353" name="Freeform 4814"/>
            <p:cNvSpPr>
              <a:spLocks/>
            </p:cNvSpPr>
            <p:nvPr/>
          </p:nvSpPr>
          <p:spPr bwMode="auto">
            <a:xfrm>
              <a:off x="2666" y="2358"/>
              <a:ext cx="135" cy="251"/>
            </a:xfrm>
            <a:custGeom>
              <a:avLst/>
              <a:gdLst>
                <a:gd name="T0" fmla="*/ 154 w 121"/>
                <a:gd name="T1" fmla="*/ 103 h 203"/>
                <a:gd name="T2" fmla="*/ 128 w 121"/>
                <a:gd name="T3" fmla="*/ 103 h 203"/>
                <a:gd name="T4" fmla="*/ 118 w 121"/>
                <a:gd name="T5" fmla="*/ 111 h 203"/>
                <a:gd name="T6" fmla="*/ 137 w 121"/>
                <a:gd name="T7" fmla="*/ 147 h 203"/>
                <a:gd name="T8" fmla="*/ 152 w 121"/>
                <a:gd name="T9" fmla="*/ 187 h 203"/>
                <a:gd name="T10" fmla="*/ 142 w 121"/>
                <a:gd name="T11" fmla="*/ 215 h 203"/>
                <a:gd name="T12" fmla="*/ 128 w 121"/>
                <a:gd name="T13" fmla="*/ 246 h 203"/>
                <a:gd name="T14" fmla="*/ 137 w 121"/>
                <a:gd name="T15" fmla="*/ 291 h 203"/>
                <a:gd name="T16" fmla="*/ 152 w 121"/>
                <a:gd name="T17" fmla="*/ 313 h 203"/>
                <a:gd name="T18" fmla="*/ 161 w 121"/>
                <a:gd name="T19" fmla="*/ 335 h 203"/>
                <a:gd name="T20" fmla="*/ 168 w 121"/>
                <a:gd name="T21" fmla="*/ 367 h 203"/>
                <a:gd name="T22" fmla="*/ 164 w 121"/>
                <a:gd name="T23" fmla="*/ 383 h 203"/>
                <a:gd name="T24" fmla="*/ 144 w 121"/>
                <a:gd name="T25" fmla="*/ 376 h 203"/>
                <a:gd name="T26" fmla="*/ 125 w 121"/>
                <a:gd name="T27" fmla="*/ 370 h 203"/>
                <a:gd name="T28" fmla="*/ 106 w 121"/>
                <a:gd name="T29" fmla="*/ 370 h 203"/>
                <a:gd name="T30" fmla="*/ 83 w 121"/>
                <a:gd name="T31" fmla="*/ 370 h 203"/>
                <a:gd name="T32" fmla="*/ 62 w 121"/>
                <a:gd name="T33" fmla="*/ 370 h 203"/>
                <a:gd name="T34" fmla="*/ 46 w 121"/>
                <a:gd name="T35" fmla="*/ 367 h 203"/>
                <a:gd name="T36" fmla="*/ 29 w 121"/>
                <a:gd name="T37" fmla="*/ 367 h 203"/>
                <a:gd name="T38" fmla="*/ 29 w 121"/>
                <a:gd name="T39" fmla="*/ 328 h 203"/>
                <a:gd name="T40" fmla="*/ 22 w 121"/>
                <a:gd name="T41" fmla="*/ 313 h 203"/>
                <a:gd name="T42" fmla="*/ 22 w 121"/>
                <a:gd name="T43" fmla="*/ 304 h 203"/>
                <a:gd name="T44" fmla="*/ 10 w 121"/>
                <a:gd name="T45" fmla="*/ 304 h 203"/>
                <a:gd name="T46" fmla="*/ 2 w 121"/>
                <a:gd name="T47" fmla="*/ 286 h 203"/>
                <a:gd name="T48" fmla="*/ 0 w 121"/>
                <a:gd name="T49" fmla="*/ 286 h 203"/>
                <a:gd name="T50" fmla="*/ 2 w 121"/>
                <a:gd name="T51" fmla="*/ 282 h 203"/>
                <a:gd name="T52" fmla="*/ 8 w 121"/>
                <a:gd name="T53" fmla="*/ 255 h 203"/>
                <a:gd name="T54" fmla="*/ 20 w 121"/>
                <a:gd name="T55" fmla="*/ 232 h 203"/>
                <a:gd name="T56" fmla="*/ 26 w 121"/>
                <a:gd name="T57" fmla="*/ 215 h 203"/>
                <a:gd name="T58" fmla="*/ 44 w 121"/>
                <a:gd name="T59" fmla="*/ 206 h 203"/>
                <a:gd name="T60" fmla="*/ 56 w 121"/>
                <a:gd name="T61" fmla="*/ 224 h 203"/>
                <a:gd name="T62" fmla="*/ 73 w 121"/>
                <a:gd name="T63" fmla="*/ 200 h 203"/>
                <a:gd name="T64" fmla="*/ 79 w 121"/>
                <a:gd name="T65" fmla="*/ 169 h 203"/>
                <a:gd name="T66" fmla="*/ 88 w 121"/>
                <a:gd name="T67" fmla="*/ 151 h 203"/>
                <a:gd name="T68" fmla="*/ 96 w 121"/>
                <a:gd name="T69" fmla="*/ 125 h 203"/>
                <a:gd name="T70" fmla="*/ 106 w 121"/>
                <a:gd name="T71" fmla="*/ 103 h 203"/>
                <a:gd name="T72" fmla="*/ 110 w 121"/>
                <a:gd name="T73" fmla="*/ 75 h 203"/>
                <a:gd name="T74" fmla="*/ 128 w 121"/>
                <a:gd name="T75" fmla="*/ 58 h 203"/>
                <a:gd name="T76" fmla="*/ 132 w 121"/>
                <a:gd name="T77" fmla="*/ 35 h 203"/>
                <a:gd name="T78" fmla="*/ 120 w 121"/>
                <a:gd name="T79" fmla="*/ 26 h 203"/>
                <a:gd name="T80" fmla="*/ 118 w 121"/>
                <a:gd name="T81" fmla="*/ 0 h 203"/>
                <a:gd name="T82" fmla="*/ 128 w 121"/>
                <a:gd name="T83" fmla="*/ 0 h 203"/>
                <a:gd name="T84" fmla="*/ 137 w 121"/>
                <a:gd name="T85" fmla="*/ 35 h 203"/>
                <a:gd name="T86" fmla="*/ 142 w 121"/>
                <a:gd name="T87" fmla="*/ 72 h 203"/>
                <a:gd name="T88" fmla="*/ 154 w 121"/>
                <a:gd name="T89" fmla="*/ 103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9354" name="Freeform 4815"/>
            <p:cNvSpPr>
              <a:spLocks/>
            </p:cNvSpPr>
            <p:nvPr/>
          </p:nvSpPr>
          <p:spPr bwMode="auto">
            <a:xfrm>
              <a:off x="2769" y="2408"/>
              <a:ext cx="230" cy="190"/>
            </a:xfrm>
            <a:custGeom>
              <a:avLst/>
              <a:gdLst>
                <a:gd name="T0" fmla="*/ 104 w 206"/>
                <a:gd name="T1" fmla="*/ 80 h 154"/>
                <a:gd name="T2" fmla="*/ 98 w 206"/>
                <a:gd name="T3" fmla="*/ 67 h 154"/>
                <a:gd name="T4" fmla="*/ 128 w 206"/>
                <a:gd name="T5" fmla="*/ 58 h 154"/>
                <a:gd name="T6" fmla="*/ 145 w 206"/>
                <a:gd name="T7" fmla="*/ 32 h 154"/>
                <a:gd name="T8" fmla="*/ 162 w 206"/>
                <a:gd name="T9" fmla="*/ 6 h 154"/>
                <a:gd name="T10" fmla="*/ 184 w 206"/>
                <a:gd name="T11" fmla="*/ 0 h 154"/>
                <a:gd name="T12" fmla="*/ 191 w 206"/>
                <a:gd name="T13" fmla="*/ 23 h 154"/>
                <a:gd name="T14" fmla="*/ 204 w 206"/>
                <a:gd name="T15" fmla="*/ 41 h 154"/>
                <a:gd name="T16" fmla="*/ 199 w 206"/>
                <a:gd name="T17" fmla="*/ 72 h 154"/>
                <a:gd name="T18" fmla="*/ 214 w 206"/>
                <a:gd name="T19" fmla="*/ 80 h 154"/>
                <a:gd name="T20" fmla="*/ 217 w 206"/>
                <a:gd name="T21" fmla="*/ 90 h 154"/>
                <a:gd name="T22" fmla="*/ 237 w 206"/>
                <a:gd name="T23" fmla="*/ 106 h 154"/>
                <a:gd name="T24" fmla="*/ 240 w 206"/>
                <a:gd name="T25" fmla="*/ 120 h 154"/>
                <a:gd name="T26" fmla="*/ 263 w 206"/>
                <a:gd name="T27" fmla="*/ 146 h 154"/>
                <a:gd name="T28" fmla="*/ 270 w 206"/>
                <a:gd name="T29" fmla="*/ 165 h 154"/>
                <a:gd name="T30" fmla="*/ 285 w 206"/>
                <a:gd name="T31" fmla="*/ 188 h 154"/>
                <a:gd name="T32" fmla="*/ 287 w 206"/>
                <a:gd name="T33" fmla="*/ 195 h 154"/>
                <a:gd name="T34" fmla="*/ 275 w 206"/>
                <a:gd name="T35" fmla="*/ 191 h 154"/>
                <a:gd name="T36" fmla="*/ 258 w 206"/>
                <a:gd name="T37" fmla="*/ 191 h 154"/>
                <a:gd name="T38" fmla="*/ 240 w 206"/>
                <a:gd name="T39" fmla="*/ 188 h 154"/>
                <a:gd name="T40" fmla="*/ 231 w 206"/>
                <a:gd name="T41" fmla="*/ 201 h 154"/>
                <a:gd name="T42" fmla="*/ 217 w 206"/>
                <a:gd name="T43" fmla="*/ 201 h 154"/>
                <a:gd name="T44" fmla="*/ 194 w 206"/>
                <a:gd name="T45" fmla="*/ 209 h 154"/>
                <a:gd name="T46" fmla="*/ 184 w 206"/>
                <a:gd name="T47" fmla="*/ 204 h 154"/>
                <a:gd name="T48" fmla="*/ 175 w 206"/>
                <a:gd name="T49" fmla="*/ 227 h 154"/>
                <a:gd name="T50" fmla="*/ 154 w 206"/>
                <a:gd name="T51" fmla="*/ 217 h 154"/>
                <a:gd name="T52" fmla="*/ 132 w 206"/>
                <a:gd name="T53" fmla="*/ 209 h 154"/>
                <a:gd name="T54" fmla="*/ 108 w 206"/>
                <a:gd name="T55" fmla="*/ 191 h 154"/>
                <a:gd name="T56" fmla="*/ 93 w 206"/>
                <a:gd name="T57" fmla="*/ 222 h 154"/>
                <a:gd name="T58" fmla="*/ 93 w 206"/>
                <a:gd name="T59" fmla="*/ 249 h 154"/>
                <a:gd name="T60" fmla="*/ 76 w 206"/>
                <a:gd name="T61" fmla="*/ 243 h 154"/>
                <a:gd name="T62" fmla="*/ 60 w 206"/>
                <a:gd name="T63" fmla="*/ 243 h 154"/>
                <a:gd name="T64" fmla="*/ 46 w 206"/>
                <a:gd name="T65" fmla="*/ 254 h 154"/>
                <a:gd name="T66" fmla="*/ 40 w 206"/>
                <a:gd name="T67" fmla="*/ 289 h 154"/>
                <a:gd name="T68" fmla="*/ 33 w 206"/>
                <a:gd name="T69" fmla="*/ 258 h 154"/>
                <a:gd name="T70" fmla="*/ 23 w 206"/>
                <a:gd name="T71" fmla="*/ 236 h 154"/>
                <a:gd name="T72" fmla="*/ 10 w 206"/>
                <a:gd name="T73" fmla="*/ 215 h 154"/>
                <a:gd name="T74" fmla="*/ 0 w 206"/>
                <a:gd name="T75" fmla="*/ 169 h 154"/>
                <a:gd name="T76" fmla="*/ 13 w 206"/>
                <a:gd name="T77" fmla="*/ 138 h 154"/>
                <a:gd name="T78" fmla="*/ 23 w 206"/>
                <a:gd name="T79" fmla="*/ 111 h 154"/>
                <a:gd name="T80" fmla="*/ 44 w 206"/>
                <a:gd name="T81" fmla="*/ 104 h 154"/>
                <a:gd name="T82" fmla="*/ 50 w 206"/>
                <a:gd name="T83" fmla="*/ 106 h 154"/>
                <a:gd name="T84" fmla="*/ 60 w 206"/>
                <a:gd name="T85" fmla="*/ 104 h 154"/>
                <a:gd name="T86" fmla="*/ 93 w 206"/>
                <a:gd name="T87" fmla="*/ 94 h 154"/>
                <a:gd name="T88" fmla="*/ 104 w 206"/>
                <a:gd name="T89" fmla="*/ 80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9355" name="Freeform 4816"/>
            <p:cNvSpPr>
              <a:spLocks/>
            </p:cNvSpPr>
            <p:nvPr/>
          </p:nvSpPr>
          <p:spPr bwMode="auto">
            <a:xfrm>
              <a:off x="2223" y="2343"/>
              <a:ext cx="48" cy="15"/>
            </a:xfrm>
            <a:custGeom>
              <a:avLst/>
              <a:gdLst>
                <a:gd name="T0" fmla="*/ 2 w 44"/>
                <a:gd name="T1" fmla="*/ 10 h 12"/>
                <a:gd name="T2" fmla="*/ 0 w 44"/>
                <a:gd name="T3" fmla="*/ 24 h 12"/>
                <a:gd name="T4" fmla="*/ 14 w 44"/>
                <a:gd name="T5" fmla="*/ 14 h 12"/>
                <a:gd name="T6" fmla="*/ 29 w 44"/>
                <a:gd name="T7" fmla="*/ 10 h 12"/>
                <a:gd name="T8" fmla="*/ 57 w 44"/>
                <a:gd name="T9" fmla="*/ 14 h 12"/>
                <a:gd name="T10" fmla="*/ 55 w 44"/>
                <a:gd name="T11" fmla="*/ 10 h 12"/>
                <a:gd name="T12" fmla="*/ 27 w 44"/>
                <a:gd name="T13" fmla="*/ 0 h 12"/>
                <a:gd name="T14" fmla="*/ 27 w 44"/>
                <a:gd name="T15" fmla="*/ 10 h 12"/>
                <a:gd name="T16" fmla="*/ 4 w 44"/>
                <a:gd name="T17" fmla="*/ 10 h 12"/>
                <a:gd name="T18" fmla="*/ 4 w 44"/>
                <a:gd name="T19" fmla="*/ 10 h 12"/>
                <a:gd name="T20" fmla="*/ 24 w 44"/>
                <a:gd name="T21" fmla="*/ 10 h 12"/>
                <a:gd name="T22" fmla="*/ 12 w 44"/>
                <a:gd name="T23" fmla="*/ 20 h 12"/>
                <a:gd name="T24" fmla="*/ 2 w 44"/>
                <a:gd name="T25" fmla="*/ 1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9356" name="Freeform 4817"/>
            <p:cNvSpPr>
              <a:spLocks/>
            </p:cNvSpPr>
            <p:nvPr/>
          </p:nvSpPr>
          <p:spPr bwMode="auto">
            <a:xfrm>
              <a:off x="2459" y="2403"/>
              <a:ext cx="77" cy="139"/>
            </a:xfrm>
            <a:custGeom>
              <a:avLst/>
              <a:gdLst>
                <a:gd name="T0" fmla="*/ 84 w 69"/>
                <a:gd name="T1" fmla="*/ 178 h 113"/>
                <a:gd name="T2" fmla="*/ 69 w 69"/>
                <a:gd name="T3" fmla="*/ 185 h 113"/>
                <a:gd name="T4" fmla="*/ 52 w 69"/>
                <a:gd name="T5" fmla="*/ 193 h 113"/>
                <a:gd name="T6" fmla="*/ 36 w 69"/>
                <a:gd name="T7" fmla="*/ 202 h 113"/>
                <a:gd name="T8" fmla="*/ 23 w 69"/>
                <a:gd name="T9" fmla="*/ 210 h 113"/>
                <a:gd name="T10" fmla="*/ 0 w 69"/>
                <a:gd name="T11" fmla="*/ 202 h 113"/>
                <a:gd name="T12" fmla="*/ 8 w 69"/>
                <a:gd name="T13" fmla="*/ 193 h 113"/>
                <a:gd name="T14" fmla="*/ 3 w 69"/>
                <a:gd name="T15" fmla="*/ 165 h 113"/>
                <a:gd name="T16" fmla="*/ 0 w 69"/>
                <a:gd name="T17" fmla="*/ 145 h 113"/>
                <a:gd name="T18" fmla="*/ 8 w 69"/>
                <a:gd name="T19" fmla="*/ 117 h 113"/>
                <a:gd name="T20" fmla="*/ 17 w 69"/>
                <a:gd name="T21" fmla="*/ 97 h 113"/>
                <a:gd name="T22" fmla="*/ 11 w 69"/>
                <a:gd name="T23" fmla="*/ 52 h 113"/>
                <a:gd name="T24" fmla="*/ 11 w 69"/>
                <a:gd name="T25" fmla="*/ 31 h 113"/>
                <a:gd name="T26" fmla="*/ 8 w 69"/>
                <a:gd name="T27" fmla="*/ 2 h 113"/>
                <a:gd name="T28" fmla="*/ 33 w 69"/>
                <a:gd name="T29" fmla="*/ 2 h 113"/>
                <a:gd name="T30" fmla="*/ 60 w 69"/>
                <a:gd name="T31" fmla="*/ 0 h 113"/>
                <a:gd name="T32" fmla="*/ 67 w 69"/>
                <a:gd name="T33" fmla="*/ 0 h 113"/>
                <a:gd name="T34" fmla="*/ 69 w 69"/>
                <a:gd name="T35" fmla="*/ 7 h 113"/>
                <a:gd name="T36" fmla="*/ 79 w 69"/>
                <a:gd name="T37" fmla="*/ 39 h 113"/>
                <a:gd name="T38" fmla="*/ 79 w 69"/>
                <a:gd name="T39" fmla="*/ 52 h 113"/>
                <a:gd name="T40" fmla="*/ 79 w 69"/>
                <a:gd name="T41" fmla="*/ 79 h 113"/>
                <a:gd name="T42" fmla="*/ 84 w 69"/>
                <a:gd name="T43" fmla="*/ 100 h 113"/>
                <a:gd name="T44" fmla="*/ 84 w 69"/>
                <a:gd name="T45" fmla="*/ 123 h 113"/>
                <a:gd name="T46" fmla="*/ 84 w 69"/>
                <a:gd name="T47" fmla="*/ 149 h 113"/>
                <a:gd name="T48" fmla="*/ 96 w 69"/>
                <a:gd name="T49" fmla="*/ 165 h 113"/>
                <a:gd name="T50" fmla="*/ 84 w 69"/>
                <a:gd name="T51" fmla="*/ 176 h 113"/>
                <a:gd name="T52" fmla="*/ 76 w 69"/>
                <a:gd name="T53" fmla="*/ 165 h 113"/>
                <a:gd name="T54" fmla="*/ 84 w 69"/>
                <a:gd name="T55" fmla="*/ 178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9357" name="Freeform 4818"/>
            <p:cNvSpPr>
              <a:spLocks/>
            </p:cNvSpPr>
            <p:nvPr/>
          </p:nvSpPr>
          <p:spPr bwMode="auto">
            <a:xfrm>
              <a:off x="2252" y="2366"/>
              <a:ext cx="128" cy="120"/>
            </a:xfrm>
            <a:custGeom>
              <a:avLst/>
              <a:gdLst>
                <a:gd name="T0" fmla="*/ 144 w 115"/>
                <a:gd name="T1" fmla="*/ 46 h 97"/>
                <a:gd name="T2" fmla="*/ 139 w 115"/>
                <a:gd name="T3" fmla="*/ 56 h 97"/>
                <a:gd name="T4" fmla="*/ 144 w 115"/>
                <a:gd name="T5" fmla="*/ 56 h 97"/>
                <a:gd name="T6" fmla="*/ 154 w 115"/>
                <a:gd name="T7" fmla="*/ 85 h 97"/>
                <a:gd name="T8" fmla="*/ 149 w 115"/>
                <a:gd name="T9" fmla="*/ 111 h 97"/>
                <a:gd name="T10" fmla="*/ 156 w 115"/>
                <a:gd name="T11" fmla="*/ 118 h 97"/>
                <a:gd name="T12" fmla="*/ 156 w 115"/>
                <a:gd name="T13" fmla="*/ 125 h 97"/>
                <a:gd name="T14" fmla="*/ 158 w 115"/>
                <a:gd name="T15" fmla="*/ 135 h 97"/>
                <a:gd name="T16" fmla="*/ 156 w 115"/>
                <a:gd name="T17" fmla="*/ 144 h 97"/>
                <a:gd name="T18" fmla="*/ 149 w 115"/>
                <a:gd name="T19" fmla="*/ 147 h 97"/>
                <a:gd name="T20" fmla="*/ 149 w 115"/>
                <a:gd name="T21" fmla="*/ 161 h 97"/>
                <a:gd name="T22" fmla="*/ 144 w 115"/>
                <a:gd name="T23" fmla="*/ 174 h 97"/>
                <a:gd name="T24" fmla="*/ 144 w 115"/>
                <a:gd name="T25" fmla="*/ 174 h 97"/>
                <a:gd name="T26" fmla="*/ 136 w 115"/>
                <a:gd name="T27" fmla="*/ 174 h 97"/>
                <a:gd name="T28" fmla="*/ 127 w 115"/>
                <a:gd name="T29" fmla="*/ 183 h 97"/>
                <a:gd name="T30" fmla="*/ 122 w 115"/>
                <a:gd name="T31" fmla="*/ 181 h 97"/>
                <a:gd name="T32" fmla="*/ 118 w 115"/>
                <a:gd name="T33" fmla="*/ 144 h 97"/>
                <a:gd name="T34" fmla="*/ 102 w 115"/>
                <a:gd name="T35" fmla="*/ 144 h 97"/>
                <a:gd name="T36" fmla="*/ 95 w 115"/>
                <a:gd name="T37" fmla="*/ 147 h 97"/>
                <a:gd name="T38" fmla="*/ 98 w 115"/>
                <a:gd name="T39" fmla="*/ 121 h 97"/>
                <a:gd name="T40" fmla="*/ 85 w 115"/>
                <a:gd name="T41" fmla="*/ 89 h 97"/>
                <a:gd name="T42" fmla="*/ 56 w 115"/>
                <a:gd name="T43" fmla="*/ 104 h 97"/>
                <a:gd name="T44" fmla="*/ 39 w 115"/>
                <a:gd name="T45" fmla="*/ 125 h 97"/>
                <a:gd name="T46" fmla="*/ 36 w 115"/>
                <a:gd name="T47" fmla="*/ 111 h 97"/>
                <a:gd name="T48" fmla="*/ 29 w 115"/>
                <a:gd name="T49" fmla="*/ 109 h 97"/>
                <a:gd name="T50" fmla="*/ 29 w 115"/>
                <a:gd name="T51" fmla="*/ 98 h 97"/>
                <a:gd name="T52" fmla="*/ 20 w 115"/>
                <a:gd name="T53" fmla="*/ 89 h 97"/>
                <a:gd name="T54" fmla="*/ 10 w 115"/>
                <a:gd name="T55" fmla="*/ 72 h 97"/>
                <a:gd name="T56" fmla="*/ 10 w 115"/>
                <a:gd name="T57" fmla="*/ 69 h 97"/>
                <a:gd name="T58" fmla="*/ 10 w 115"/>
                <a:gd name="T59" fmla="*/ 69 h 97"/>
                <a:gd name="T60" fmla="*/ 4 w 115"/>
                <a:gd name="T61" fmla="*/ 58 h 97"/>
                <a:gd name="T62" fmla="*/ 0 w 115"/>
                <a:gd name="T63" fmla="*/ 63 h 97"/>
                <a:gd name="T64" fmla="*/ 2 w 115"/>
                <a:gd name="T65" fmla="*/ 63 h 97"/>
                <a:gd name="T66" fmla="*/ 4 w 115"/>
                <a:gd name="T67" fmla="*/ 46 h 97"/>
                <a:gd name="T68" fmla="*/ 24 w 115"/>
                <a:gd name="T69" fmla="*/ 37 h 97"/>
                <a:gd name="T70" fmla="*/ 24 w 115"/>
                <a:gd name="T71" fmla="*/ 19 h 97"/>
                <a:gd name="T72" fmla="*/ 29 w 115"/>
                <a:gd name="T73" fmla="*/ 0 h 97"/>
                <a:gd name="T74" fmla="*/ 48 w 115"/>
                <a:gd name="T75" fmla="*/ 9 h 97"/>
                <a:gd name="T76" fmla="*/ 77 w 115"/>
                <a:gd name="T77" fmla="*/ 9 h 97"/>
                <a:gd name="T78" fmla="*/ 77 w 115"/>
                <a:gd name="T79" fmla="*/ 19 h 97"/>
                <a:gd name="T80" fmla="*/ 90 w 115"/>
                <a:gd name="T81" fmla="*/ 19 h 97"/>
                <a:gd name="T82" fmla="*/ 98 w 115"/>
                <a:gd name="T83" fmla="*/ 24 h 97"/>
                <a:gd name="T84" fmla="*/ 110 w 115"/>
                <a:gd name="T85" fmla="*/ 24 h 97"/>
                <a:gd name="T86" fmla="*/ 122 w 115"/>
                <a:gd name="T87" fmla="*/ 14 h 97"/>
                <a:gd name="T88" fmla="*/ 127 w 115"/>
                <a:gd name="T89" fmla="*/ 9 h 97"/>
                <a:gd name="T90" fmla="*/ 134 w 115"/>
                <a:gd name="T91" fmla="*/ 37 h 97"/>
                <a:gd name="T92" fmla="*/ 144 w 115"/>
                <a:gd name="T93" fmla="*/ 46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9358" name="Freeform 4819"/>
            <p:cNvSpPr>
              <a:spLocks/>
            </p:cNvSpPr>
            <p:nvPr/>
          </p:nvSpPr>
          <p:spPr bwMode="auto">
            <a:xfrm>
              <a:off x="2223" y="2366"/>
              <a:ext cx="51" cy="42"/>
            </a:xfrm>
            <a:custGeom>
              <a:avLst/>
              <a:gdLst>
                <a:gd name="T0" fmla="*/ 29 w 47"/>
                <a:gd name="T1" fmla="*/ 39 h 33"/>
                <a:gd name="T2" fmla="*/ 27 w 47"/>
                <a:gd name="T3" fmla="*/ 50 h 33"/>
                <a:gd name="T4" fmla="*/ 33 w 47"/>
                <a:gd name="T5" fmla="*/ 60 h 33"/>
                <a:gd name="T6" fmla="*/ 36 w 47"/>
                <a:gd name="T7" fmla="*/ 67 h 33"/>
                <a:gd name="T8" fmla="*/ 39 w 47"/>
                <a:gd name="T9" fmla="*/ 50 h 33"/>
                <a:gd name="T10" fmla="*/ 56 w 47"/>
                <a:gd name="T11" fmla="*/ 39 h 33"/>
                <a:gd name="T12" fmla="*/ 56 w 47"/>
                <a:gd name="T13" fmla="*/ 22 h 33"/>
                <a:gd name="T14" fmla="*/ 60 w 47"/>
                <a:gd name="T15" fmla="*/ 0 h 33"/>
                <a:gd name="T16" fmla="*/ 44 w 47"/>
                <a:gd name="T17" fmla="*/ 6 h 33"/>
                <a:gd name="T18" fmla="*/ 27 w 47"/>
                <a:gd name="T19" fmla="*/ 6 h 33"/>
                <a:gd name="T20" fmla="*/ 0 w 47"/>
                <a:gd name="T21" fmla="*/ 14 h 33"/>
                <a:gd name="T22" fmla="*/ 12 w 47"/>
                <a:gd name="T23" fmla="*/ 22 h 33"/>
                <a:gd name="T24" fmla="*/ 10 w 47"/>
                <a:gd name="T25" fmla="*/ 24 h 33"/>
                <a:gd name="T26" fmla="*/ 17 w 47"/>
                <a:gd name="T27" fmla="*/ 24 h 33"/>
                <a:gd name="T28" fmla="*/ 14 w 47"/>
                <a:gd name="T29" fmla="*/ 29 h 33"/>
                <a:gd name="T30" fmla="*/ 29 w 47"/>
                <a:gd name="T31" fmla="*/ 29 h 33"/>
                <a:gd name="T32" fmla="*/ 36 w 47"/>
                <a:gd name="T33" fmla="*/ 36 h 33"/>
                <a:gd name="T34" fmla="*/ 24 w 47"/>
                <a:gd name="T35" fmla="*/ 36 h 33"/>
                <a:gd name="T36" fmla="*/ 29 w 47"/>
                <a:gd name="T37" fmla="*/ 39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9359" name="Freeform 4820"/>
            <p:cNvSpPr>
              <a:spLocks/>
            </p:cNvSpPr>
            <p:nvPr/>
          </p:nvSpPr>
          <p:spPr bwMode="auto">
            <a:xfrm>
              <a:off x="2367" y="2411"/>
              <a:ext cx="106" cy="140"/>
            </a:xfrm>
            <a:custGeom>
              <a:avLst/>
              <a:gdLst>
                <a:gd name="T0" fmla="*/ 76 w 94"/>
                <a:gd name="T1" fmla="*/ 17 h 113"/>
                <a:gd name="T2" fmla="*/ 65 w 94"/>
                <a:gd name="T3" fmla="*/ 7 h 113"/>
                <a:gd name="T4" fmla="*/ 50 w 94"/>
                <a:gd name="T5" fmla="*/ 14 h 113"/>
                <a:gd name="T6" fmla="*/ 47 w 94"/>
                <a:gd name="T7" fmla="*/ 0 h 113"/>
                <a:gd name="T8" fmla="*/ 41 w 94"/>
                <a:gd name="T9" fmla="*/ 7 h 113"/>
                <a:gd name="T10" fmla="*/ 30 w 94"/>
                <a:gd name="T11" fmla="*/ 17 h 113"/>
                <a:gd name="T12" fmla="*/ 16 w 94"/>
                <a:gd name="T13" fmla="*/ 14 h 113"/>
                <a:gd name="T14" fmla="*/ 10 w 94"/>
                <a:gd name="T15" fmla="*/ 17 h 113"/>
                <a:gd name="T16" fmla="*/ 7 w 94"/>
                <a:gd name="T17" fmla="*/ 43 h 113"/>
                <a:gd name="T18" fmla="*/ 12 w 94"/>
                <a:gd name="T19" fmla="*/ 50 h 113"/>
                <a:gd name="T20" fmla="*/ 12 w 94"/>
                <a:gd name="T21" fmla="*/ 57 h 113"/>
                <a:gd name="T22" fmla="*/ 16 w 94"/>
                <a:gd name="T23" fmla="*/ 66 h 113"/>
                <a:gd name="T24" fmla="*/ 12 w 94"/>
                <a:gd name="T25" fmla="*/ 77 h 113"/>
                <a:gd name="T26" fmla="*/ 7 w 94"/>
                <a:gd name="T27" fmla="*/ 79 h 113"/>
                <a:gd name="T28" fmla="*/ 7 w 94"/>
                <a:gd name="T29" fmla="*/ 94 h 113"/>
                <a:gd name="T30" fmla="*/ 0 w 94"/>
                <a:gd name="T31" fmla="*/ 105 h 113"/>
                <a:gd name="T32" fmla="*/ 0 w 94"/>
                <a:gd name="T33" fmla="*/ 105 h 113"/>
                <a:gd name="T34" fmla="*/ 0 w 94"/>
                <a:gd name="T35" fmla="*/ 139 h 113"/>
                <a:gd name="T36" fmla="*/ 0 w 94"/>
                <a:gd name="T37" fmla="*/ 142 h 113"/>
                <a:gd name="T38" fmla="*/ 12 w 94"/>
                <a:gd name="T39" fmla="*/ 161 h 113"/>
                <a:gd name="T40" fmla="*/ 23 w 94"/>
                <a:gd name="T41" fmla="*/ 175 h 113"/>
                <a:gd name="T42" fmla="*/ 20 w 94"/>
                <a:gd name="T43" fmla="*/ 214 h 113"/>
                <a:gd name="T44" fmla="*/ 47 w 94"/>
                <a:gd name="T45" fmla="*/ 201 h 113"/>
                <a:gd name="T46" fmla="*/ 78 w 94"/>
                <a:gd name="T47" fmla="*/ 188 h 113"/>
                <a:gd name="T48" fmla="*/ 70 w 94"/>
                <a:gd name="T49" fmla="*/ 188 h 113"/>
                <a:gd name="T50" fmla="*/ 98 w 94"/>
                <a:gd name="T51" fmla="*/ 188 h 113"/>
                <a:gd name="T52" fmla="*/ 86 w 94"/>
                <a:gd name="T53" fmla="*/ 188 h 113"/>
                <a:gd name="T54" fmla="*/ 101 w 94"/>
                <a:gd name="T55" fmla="*/ 185 h 113"/>
                <a:gd name="T56" fmla="*/ 114 w 94"/>
                <a:gd name="T57" fmla="*/ 188 h 113"/>
                <a:gd name="T58" fmla="*/ 117 w 94"/>
                <a:gd name="T59" fmla="*/ 192 h 113"/>
                <a:gd name="T60" fmla="*/ 125 w 94"/>
                <a:gd name="T61" fmla="*/ 185 h 113"/>
                <a:gd name="T62" fmla="*/ 122 w 94"/>
                <a:gd name="T63" fmla="*/ 156 h 113"/>
                <a:gd name="T64" fmla="*/ 117 w 94"/>
                <a:gd name="T65" fmla="*/ 135 h 113"/>
                <a:gd name="T66" fmla="*/ 125 w 94"/>
                <a:gd name="T67" fmla="*/ 105 h 113"/>
                <a:gd name="T68" fmla="*/ 135 w 94"/>
                <a:gd name="T69" fmla="*/ 85 h 113"/>
                <a:gd name="T70" fmla="*/ 129 w 94"/>
                <a:gd name="T71" fmla="*/ 40 h 113"/>
                <a:gd name="T72" fmla="*/ 108 w 94"/>
                <a:gd name="T73" fmla="*/ 26 h 113"/>
                <a:gd name="T74" fmla="*/ 88 w 94"/>
                <a:gd name="T75" fmla="*/ 37 h 113"/>
                <a:gd name="T76" fmla="*/ 76 w 94"/>
                <a:gd name="T77" fmla="*/ 17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9360" name="Freeform 4821"/>
            <p:cNvSpPr>
              <a:spLocks/>
            </p:cNvSpPr>
            <p:nvPr/>
          </p:nvSpPr>
          <p:spPr bwMode="auto">
            <a:xfrm>
              <a:off x="2283" y="2424"/>
              <a:ext cx="53" cy="71"/>
            </a:xfrm>
            <a:custGeom>
              <a:avLst/>
              <a:gdLst>
                <a:gd name="T0" fmla="*/ 68 w 47"/>
                <a:gd name="T1" fmla="*/ 56 h 57"/>
                <a:gd name="T2" fmla="*/ 58 w 47"/>
                <a:gd name="T3" fmla="*/ 80 h 57"/>
                <a:gd name="T4" fmla="*/ 47 w 47"/>
                <a:gd name="T5" fmla="*/ 96 h 57"/>
                <a:gd name="T6" fmla="*/ 41 w 47"/>
                <a:gd name="T7" fmla="*/ 110 h 57"/>
                <a:gd name="T8" fmla="*/ 18 w 47"/>
                <a:gd name="T9" fmla="*/ 93 h 57"/>
                <a:gd name="T10" fmla="*/ 20 w 47"/>
                <a:gd name="T11" fmla="*/ 87 h 57"/>
                <a:gd name="T12" fmla="*/ 18 w 47"/>
                <a:gd name="T13" fmla="*/ 83 h 57"/>
                <a:gd name="T14" fmla="*/ 0 w 47"/>
                <a:gd name="T15" fmla="*/ 61 h 57"/>
                <a:gd name="T16" fmla="*/ 8 w 47"/>
                <a:gd name="T17" fmla="*/ 56 h 57"/>
                <a:gd name="T18" fmla="*/ 0 w 47"/>
                <a:gd name="T19" fmla="*/ 46 h 57"/>
                <a:gd name="T20" fmla="*/ 8 w 47"/>
                <a:gd name="T21" fmla="*/ 42 h 57"/>
                <a:gd name="T22" fmla="*/ 0 w 47"/>
                <a:gd name="T23" fmla="*/ 37 h 57"/>
                <a:gd name="T24" fmla="*/ 18 w 47"/>
                <a:gd name="T25" fmla="*/ 15 h 57"/>
                <a:gd name="T26" fmla="*/ 47 w 47"/>
                <a:gd name="T27" fmla="*/ 0 h 57"/>
                <a:gd name="T28" fmla="*/ 61 w 47"/>
                <a:gd name="T29" fmla="*/ 32 h 57"/>
                <a:gd name="T30" fmla="*/ 58 w 47"/>
                <a:gd name="T31" fmla="*/ 61 h 57"/>
                <a:gd name="T32" fmla="*/ 68 w 47"/>
                <a:gd name="T33" fmla="*/ 56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9361" name="Freeform 4822"/>
            <p:cNvSpPr>
              <a:spLocks/>
            </p:cNvSpPr>
            <p:nvPr/>
          </p:nvSpPr>
          <p:spPr bwMode="auto">
            <a:xfrm>
              <a:off x="2513" y="2403"/>
              <a:ext cx="31" cy="110"/>
            </a:xfrm>
            <a:custGeom>
              <a:avLst/>
              <a:gdLst>
                <a:gd name="T0" fmla="*/ 16 w 28"/>
                <a:gd name="T1" fmla="*/ 2 h 89"/>
                <a:gd name="T2" fmla="*/ 0 w 28"/>
                <a:gd name="T3" fmla="*/ 0 h 89"/>
                <a:gd name="T4" fmla="*/ 2 w 28"/>
                <a:gd name="T5" fmla="*/ 7 h 89"/>
                <a:gd name="T6" fmla="*/ 12 w 28"/>
                <a:gd name="T7" fmla="*/ 40 h 89"/>
                <a:gd name="T8" fmla="*/ 12 w 28"/>
                <a:gd name="T9" fmla="*/ 53 h 89"/>
                <a:gd name="T10" fmla="*/ 12 w 28"/>
                <a:gd name="T11" fmla="*/ 79 h 89"/>
                <a:gd name="T12" fmla="*/ 16 w 28"/>
                <a:gd name="T13" fmla="*/ 103 h 89"/>
                <a:gd name="T14" fmla="*/ 16 w 28"/>
                <a:gd name="T15" fmla="*/ 125 h 89"/>
                <a:gd name="T16" fmla="*/ 16 w 28"/>
                <a:gd name="T17" fmla="*/ 151 h 89"/>
                <a:gd name="T18" fmla="*/ 28 w 28"/>
                <a:gd name="T19" fmla="*/ 168 h 89"/>
                <a:gd name="T20" fmla="*/ 38 w 28"/>
                <a:gd name="T21" fmla="*/ 164 h 89"/>
                <a:gd name="T22" fmla="*/ 38 w 28"/>
                <a:gd name="T23" fmla="*/ 142 h 89"/>
                <a:gd name="T24" fmla="*/ 38 w 28"/>
                <a:gd name="T25" fmla="*/ 115 h 89"/>
                <a:gd name="T26" fmla="*/ 35 w 28"/>
                <a:gd name="T27" fmla="*/ 89 h 89"/>
                <a:gd name="T28" fmla="*/ 35 w 28"/>
                <a:gd name="T29" fmla="*/ 66 h 89"/>
                <a:gd name="T30" fmla="*/ 31 w 28"/>
                <a:gd name="T31" fmla="*/ 33 h 89"/>
                <a:gd name="T32" fmla="*/ 20 w 28"/>
                <a:gd name="T33" fmla="*/ 17 h 89"/>
                <a:gd name="T34" fmla="*/ 22 w 28"/>
                <a:gd name="T35" fmla="*/ 2 h 89"/>
                <a:gd name="T36" fmla="*/ 16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9362" name="Freeform 4823"/>
            <p:cNvSpPr>
              <a:spLocks/>
            </p:cNvSpPr>
            <p:nvPr/>
          </p:nvSpPr>
          <p:spPr bwMode="auto">
            <a:xfrm>
              <a:off x="2367" y="1831"/>
              <a:ext cx="355" cy="396"/>
            </a:xfrm>
            <a:custGeom>
              <a:avLst/>
              <a:gdLst>
                <a:gd name="T0" fmla="*/ 0 w 317"/>
                <a:gd name="T1" fmla="*/ 315 h 319"/>
                <a:gd name="T2" fmla="*/ 20 w 317"/>
                <a:gd name="T3" fmla="*/ 349 h 319"/>
                <a:gd name="T4" fmla="*/ 63 w 317"/>
                <a:gd name="T5" fmla="*/ 389 h 319"/>
                <a:gd name="T6" fmla="*/ 101 w 317"/>
                <a:gd name="T7" fmla="*/ 426 h 319"/>
                <a:gd name="T8" fmla="*/ 129 w 317"/>
                <a:gd name="T9" fmla="*/ 461 h 319"/>
                <a:gd name="T10" fmla="*/ 164 w 317"/>
                <a:gd name="T11" fmla="*/ 489 h 319"/>
                <a:gd name="T12" fmla="*/ 196 w 317"/>
                <a:gd name="T13" fmla="*/ 524 h 319"/>
                <a:gd name="T14" fmla="*/ 212 w 317"/>
                <a:gd name="T15" fmla="*/ 551 h 319"/>
                <a:gd name="T16" fmla="*/ 251 w 317"/>
                <a:gd name="T17" fmla="*/ 581 h 319"/>
                <a:gd name="T18" fmla="*/ 279 w 317"/>
                <a:gd name="T19" fmla="*/ 611 h 319"/>
                <a:gd name="T20" fmla="*/ 312 w 317"/>
                <a:gd name="T21" fmla="*/ 596 h 319"/>
                <a:gd name="T22" fmla="*/ 348 w 317"/>
                <a:gd name="T23" fmla="*/ 551 h 319"/>
                <a:gd name="T24" fmla="*/ 395 w 317"/>
                <a:gd name="T25" fmla="*/ 505 h 319"/>
                <a:gd name="T26" fmla="*/ 446 w 317"/>
                <a:gd name="T27" fmla="*/ 461 h 319"/>
                <a:gd name="T28" fmla="*/ 411 w 317"/>
                <a:gd name="T29" fmla="*/ 426 h 319"/>
                <a:gd name="T30" fmla="*/ 387 w 317"/>
                <a:gd name="T31" fmla="*/ 370 h 319"/>
                <a:gd name="T32" fmla="*/ 398 w 317"/>
                <a:gd name="T33" fmla="*/ 315 h 319"/>
                <a:gd name="T34" fmla="*/ 387 w 317"/>
                <a:gd name="T35" fmla="*/ 238 h 319"/>
                <a:gd name="T36" fmla="*/ 383 w 317"/>
                <a:gd name="T37" fmla="*/ 199 h 319"/>
                <a:gd name="T38" fmla="*/ 362 w 317"/>
                <a:gd name="T39" fmla="*/ 140 h 319"/>
                <a:gd name="T40" fmla="*/ 352 w 317"/>
                <a:gd name="T41" fmla="*/ 81 h 319"/>
                <a:gd name="T42" fmla="*/ 362 w 317"/>
                <a:gd name="T43" fmla="*/ 14 h 319"/>
                <a:gd name="T44" fmla="*/ 331 w 317"/>
                <a:gd name="T45" fmla="*/ 0 h 319"/>
                <a:gd name="T46" fmla="*/ 292 w 317"/>
                <a:gd name="T47" fmla="*/ 7 h 319"/>
                <a:gd name="T48" fmla="*/ 245 w 317"/>
                <a:gd name="T49" fmla="*/ 7 h 319"/>
                <a:gd name="T50" fmla="*/ 188 w 317"/>
                <a:gd name="T51" fmla="*/ 31 h 319"/>
                <a:gd name="T52" fmla="*/ 159 w 317"/>
                <a:gd name="T53" fmla="*/ 53 h 319"/>
                <a:gd name="T54" fmla="*/ 146 w 317"/>
                <a:gd name="T55" fmla="*/ 71 h 319"/>
                <a:gd name="T56" fmla="*/ 149 w 317"/>
                <a:gd name="T57" fmla="*/ 120 h 319"/>
                <a:gd name="T58" fmla="*/ 159 w 317"/>
                <a:gd name="T59" fmla="*/ 164 h 319"/>
                <a:gd name="T60" fmla="*/ 109 w 317"/>
                <a:gd name="T61" fmla="*/ 180 h 319"/>
                <a:gd name="T62" fmla="*/ 93 w 317"/>
                <a:gd name="T63" fmla="*/ 212 h 319"/>
                <a:gd name="T64" fmla="*/ 59 w 317"/>
                <a:gd name="T65" fmla="*/ 238 h 319"/>
                <a:gd name="T66" fmla="*/ 22 w 317"/>
                <a:gd name="T67" fmla="*/ 262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9363" name="Freeform 4824"/>
            <p:cNvSpPr>
              <a:spLocks/>
            </p:cNvSpPr>
            <p:nvPr/>
          </p:nvSpPr>
          <p:spPr bwMode="auto">
            <a:xfrm>
              <a:off x="2271" y="2010"/>
              <a:ext cx="12" cy="11"/>
            </a:xfrm>
            <a:custGeom>
              <a:avLst/>
              <a:gdLst>
                <a:gd name="T0" fmla="*/ 17 w 10"/>
                <a:gd name="T1" fmla="*/ 0 h 9"/>
                <a:gd name="T2" fmla="*/ 17 w 10"/>
                <a:gd name="T3" fmla="*/ 13 h 9"/>
                <a:gd name="T4" fmla="*/ 0 w 10"/>
                <a:gd name="T5" fmla="*/ 16 h 9"/>
                <a:gd name="T6" fmla="*/ 17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364" name="Freeform 4825"/>
            <p:cNvSpPr>
              <a:spLocks/>
            </p:cNvSpPr>
            <p:nvPr/>
          </p:nvSpPr>
          <p:spPr bwMode="auto">
            <a:xfrm>
              <a:off x="2232" y="2019"/>
              <a:ext cx="9" cy="9"/>
            </a:xfrm>
            <a:custGeom>
              <a:avLst/>
              <a:gdLst>
                <a:gd name="T0" fmla="*/ 15 w 7"/>
                <a:gd name="T1" fmla="*/ 0 h 7"/>
                <a:gd name="T2" fmla="*/ 0 w 7"/>
                <a:gd name="T3" fmla="*/ 15 h 7"/>
                <a:gd name="T4" fmla="*/ 0 w 7"/>
                <a:gd name="T5" fmla="*/ 5 h 7"/>
                <a:gd name="T6" fmla="*/ 15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365" name="Freeform 4826"/>
            <p:cNvSpPr>
              <a:spLocks/>
            </p:cNvSpPr>
            <p:nvPr/>
          </p:nvSpPr>
          <p:spPr bwMode="auto">
            <a:xfrm>
              <a:off x="2245" y="2030"/>
              <a:ext cx="9" cy="4"/>
            </a:xfrm>
            <a:custGeom>
              <a:avLst/>
              <a:gdLst>
                <a:gd name="T0" fmla="*/ 15 w 7"/>
                <a:gd name="T1" fmla="*/ 0 h 3"/>
                <a:gd name="T2" fmla="*/ 15 w 7"/>
                <a:gd name="T3" fmla="*/ 7 h 3"/>
                <a:gd name="T4" fmla="*/ 0 w 7"/>
                <a:gd name="T5" fmla="*/ 0 h 3"/>
                <a:gd name="T6" fmla="*/ 1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366" name="Freeform 4827"/>
            <p:cNvSpPr>
              <a:spLocks/>
            </p:cNvSpPr>
            <p:nvPr/>
          </p:nvSpPr>
          <p:spPr bwMode="auto">
            <a:xfrm>
              <a:off x="2283" y="2001"/>
              <a:ext cx="5" cy="3"/>
            </a:xfrm>
            <a:custGeom>
              <a:avLst/>
              <a:gdLst>
                <a:gd name="T0" fmla="*/ 5 w 5"/>
                <a:gd name="T1" fmla="*/ 8 h 2"/>
                <a:gd name="T2" fmla="*/ 5 w 5"/>
                <a:gd name="T3" fmla="*/ 0 h 2"/>
                <a:gd name="T4" fmla="*/ 0 w 5"/>
                <a:gd name="T5" fmla="*/ 8 h 2"/>
                <a:gd name="T6" fmla="*/ 5 w 5"/>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9367" name="Freeform 4828"/>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9368" name="Freeform 4829"/>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9369" name="Freeform 4830"/>
            <p:cNvSpPr>
              <a:spLocks/>
            </p:cNvSpPr>
            <p:nvPr/>
          </p:nvSpPr>
          <p:spPr bwMode="auto">
            <a:xfrm>
              <a:off x="2676" y="1914"/>
              <a:ext cx="272" cy="304"/>
            </a:xfrm>
            <a:custGeom>
              <a:avLst/>
              <a:gdLst>
                <a:gd name="T0" fmla="*/ 318 w 244"/>
                <a:gd name="T1" fmla="*/ 465 h 246"/>
                <a:gd name="T2" fmla="*/ 318 w 244"/>
                <a:gd name="T3" fmla="*/ 446 h 246"/>
                <a:gd name="T4" fmla="*/ 338 w 244"/>
                <a:gd name="T5" fmla="*/ 446 h 246"/>
                <a:gd name="T6" fmla="*/ 338 w 244"/>
                <a:gd name="T7" fmla="*/ 409 h 246"/>
                <a:gd name="T8" fmla="*/ 336 w 244"/>
                <a:gd name="T9" fmla="*/ 378 h 246"/>
                <a:gd name="T10" fmla="*/ 336 w 244"/>
                <a:gd name="T11" fmla="*/ 347 h 246"/>
                <a:gd name="T12" fmla="*/ 336 w 244"/>
                <a:gd name="T13" fmla="*/ 318 h 246"/>
                <a:gd name="T14" fmla="*/ 331 w 244"/>
                <a:gd name="T15" fmla="*/ 285 h 246"/>
                <a:gd name="T16" fmla="*/ 328 w 244"/>
                <a:gd name="T17" fmla="*/ 253 h 246"/>
                <a:gd name="T18" fmla="*/ 328 w 244"/>
                <a:gd name="T19" fmla="*/ 222 h 246"/>
                <a:gd name="T20" fmla="*/ 328 w 244"/>
                <a:gd name="T21" fmla="*/ 187 h 246"/>
                <a:gd name="T22" fmla="*/ 326 w 244"/>
                <a:gd name="T23" fmla="*/ 154 h 246"/>
                <a:gd name="T24" fmla="*/ 322 w 244"/>
                <a:gd name="T25" fmla="*/ 129 h 246"/>
                <a:gd name="T26" fmla="*/ 322 w 244"/>
                <a:gd name="T27" fmla="*/ 103 h 246"/>
                <a:gd name="T28" fmla="*/ 322 w 244"/>
                <a:gd name="T29" fmla="*/ 75 h 246"/>
                <a:gd name="T30" fmla="*/ 326 w 244"/>
                <a:gd name="T31" fmla="*/ 53 h 246"/>
                <a:gd name="T32" fmla="*/ 312 w 244"/>
                <a:gd name="T33" fmla="*/ 43 h 246"/>
                <a:gd name="T34" fmla="*/ 279 w 244"/>
                <a:gd name="T35" fmla="*/ 31 h 246"/>
                <a:gd name="T36" fmla="*/ 275 w 244"/>
                <a:gd name="T37" fmla="*/ 17 h 246"/>
                <a:gd name="T38" fmla="*/ 250 w 244"/>
                <a:gd name="T39" fmla="*/ 7 h 246"/>
                <a:gd name="T40" fmla="*/ 237 w 244"/>
                <a:gd name="T41" fmla="*/ 23 h 246"/>
                <a:gd name="T42" fmla="*/ 220 w 244"/>
                <a:gd name="T43" fmla="*/ 40 h 246"/>
                <a:gd name="T44" fmla="*/ 220 w 244"/>
                <a:gd name="T45" fmla="*/ 85 h 246"/>
                <a:gd name="T46" fmla="*/ 196 w 244"/>
                <a:gd name="T47" fmla="*/ 98 h 246"/>
                <a:gd name="T48" fmla="*/ 174 w 244"/>
                <a:gd name="T49" fmla="*/ 85 h 246"/>
                <a:gd name="T50" fmla="*/ 152 w 244"/>
                <a:gd name="T51" fmla="*/ 65 h 246"/>
                <a:gd name="T52" fmla="*/ 124 w 244"/>
                <a:gd name="T53" fmla="*/ 63 h 246"/>
                <a:gd name="T54" fmla="*/ 116 w 244"/>
                <a:gd name="T55" fmla="*/ 31 h 246"/>
                <a:gd name="T56" fmla="*/ 94 w 244"/>
                <a:gd name="T57" fmla="*/ 23 h 246"/>
                <a:gd name="T58" fmla="*/ 72 w 244"/>
                <a:gd name="T59" fmla="*/ 14 h 246"/>
                <a:gd name="T60" fmla="*/ 40 w 244"/>
                <a:gd name="T61" fmla="*/ 0 h 246"/>
                <a:gd name="T62" fmla="*/ 40 w 244"/>
                <a:gd name="T63" fmla="*/ 31 h 246"/>
                <a:gd name="T64" fmla="*/ 26 w 244"/>
                <a:gd name="T65" fmla="*/ 43 h 246"/>
                <a:gd name="T66" fmla="*/ 10 w 244"/>
                <a:gd name="T67" fmla="*/ 63 h 246"/>
                <a:gd name="T68" fmla="*/ 10 w 244"/>
                <a:gd name="T69" fmla="*/ 89 h 246"/>
                <a:gd name="T70" fmla="*/ 0 w 244"/>
                <a:gd name="T71" fmla="*/ 103 h 246"/>
                <a:gd name="T72" fmla="*/ 0 w 244"/>
                <a:gd name="T73" fmla="*/ 111 h 246"/>
                <a:gd name="T74" fmla="*/ 8 w 244"/>
                <a:gd name="T75" fmla="*/ 151 h 246"/>
                <a:gd name="T76" fmla="*/ 10 w 244"/>
                <a:gd name="T77" fmla="*/ 187 h 246"/>
                <a:gd name="T78" fmla="*/ 10 w 244"/>
                <a:gd name="T79" fmla="*/ 226 h 246"/>
                <a:gd name="T80" fmla="*/ 0 w 244"/>
                <a:gd name="T81" fmla="*/ 240 h 246"/>
                <a:gd name="T82" fmla="*/ 13 w 244"/>
                <a:gd name="T83" fmla="*/ 267 h 246"/>
                <a:gd name="T84" fmla="*/ 23 w 244"/>
                <a:gd name="T85" fmla="*/ 295 h 246"/>
                <a:gd name="T86" fmla="*/ 46 w 244"/>
                <a:gd name="T87" fmla="*/ 303 h 246"/>
                <a:gd name="T88" fmla="*/ 57 w 244"/>
                <a:gd name="T89" fmla="*/ 330 h 246"/>
                <a:gd name="T90" fmla="*/ 88 w 244"/>
                <a:gd name="T91" fmla="*/ 337 h 246"/>
                <a:gd name="T92" fmla="*/ 106 w 244"/>
                <a:gd name="T93" fmla="*/ 357 h 246"/>
                <a:gd name="T94" fmla="*/ 122 w 244"/>
                <a:gd name="T95" fmla="*/ 344 h 246"/>
                <a:gd name="T96" fmla="*/ 142 w 244"/>
                <a:gd name="T97" fmla="*/ 330 h 246"/>
                <a:gd name="T98" fmla="*/ 165 w 244"/>
                <a:gd name="T99" fmla="*/ 344 h 246"/>
                <a:gd name="T100" fmla="*/ 186 w 244"/>
                <a:gd name="T101" fmla="*/ 361 h 246"/>
                <a:gd name="T102" fmla="*/ 206 w 244"/>
                <a:gd name="T103" fmla="*/ 378 h 246"/>
                <a:gd name="T104" fmla="*/ 230 w 244"/>
                <a:gd name="T105" fmla="*/ 397 h 246"/>
                <a:gd name="T106" fmla="*/ 253 w 244"/>
                <a:gd name="T107" fmla="*/ 409 h 246"/>
                <a:gd name="T108" fmla="*/ 273 w 244"/>
                <a:gd name="T109" fmla="*/ 429 h 246"/>
                <a:gd name="T110" fmla="*/ 294 w 244"/>
                <a:gd name="T111" fmla="*/ 446 h 246"/>
                <a:gd name="T112" fmla="*/ 318 w 244"/>
                <a:gd name="T113" fmla="*/ 465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9370" name="Freeform 4831"/>
            <p:cNvSpPr>
              <a:spLocks/>
            </p:cNvSpPr>
            <p:nvPr/>
          </p:nvSpPr>
          <p:spPr bwMode="auto">
            <a:xfrm>
              <a:off x="2301" y="2094"/>
              <a:ext cx="287" cy="328"/>
            </a:xfrm>
            <a:custGeom>
              <a:avLst/>
              <a:gdLst>
                <a:gd name="T0" fmla="*/ 78 w 258"/>
                <a:gd name="T1" fmla="*/ 472 h 265"/>
                <a:gd name="T2" fmla="*/ 92 w 258"/>
                <a:gd name="T3" fmla="*/ 503 h 265"/>
                <a:gd name="T4" fmla="*/ 111 w 258"/>
                <a:gd name="T5" fmla="*/ 503 h 265"/>
                <a:gd name="T6" fmla="*/ 128 w 258"/>
                <a:gd name="T7" fmla="*/ 485 h 265"/>
                <a:gd name="T8" fmla="*/ 145 w 258"/>
                <a:gd name="T9" fmla="*/ 494 h 265"/>
                <a:gd name="T10" fmla="*/ 157 w 258"/>
                <a:gd name="T11" fmla="*/ 439 h 265"/>
                <a:gd name="T12" fmla="*/ 174 w 258"/>
                <a:gd name="T13" fmla="*/ 413 h 265"/>
                <a:gd name="T14" fmla="*/ 194 w 258"/>
                <a:gd name="T15" fmla="*/ 405 h 265"/>
                <a:gd name="T16" fmla="*/ 199 w 258"/>
                <a:gd name="T17" fmla="*/ 386 h 265"/>
                <a:gd name="T18" fmla="*/ 219 w 258"/>
                <a:gd name="T19" fmla="*/ 368 h 265"/>
                <a:gd name="T20" fmla="*/ 247 w 258"/>
                <a:gd name="T21" fmla="*/ 337 h 265"/>
                <a:gd name="T22" fmla="*/ 274 w 258"/>
                <a:gd name="T23" fmla="*/ 342 h 265"/>
                <a:gd name="T24" fmla="*/ 317 w 258"/>
                <a:gd name="T25" fmla="*/ 328 h 265"/>
                <a:gd name="T26" fmla="*/ 353 w 258"/>
                <a:gd name="T27" fmla="*/ 302 h 265"/>
                <a:gd name="T28" fmla="*/ 355 w 258"/>
                <a:gd name="T29" fmla="*/ 246 h 265"/>
                <a:gd name="T30" fmla="*/ 355 w 258"/>
                <a:gd name="T31" fmla="*/ 202 h 265"/>
                <a:gd name="T32" fmla="*/ 329 w 258"/>
                <a:gd name="T33" fmla="*/ 175 h 265"/>
                <a:gd name="T34" fmla="*/ 290 w 258"/>
                <a:gd name="T35" fmla="*/ 144 h 265"/>
                <a:gd name="T36" fmla="*/ 274 w 258"/>
                <a:gd name="T37" fmla="*/ 118 h 265"/>
                <a:gd name="T38" fmla="*/ 243 w 258"/>
                <a:gd name="T39" fmla="*/ 82 h 265"/>
                <a:gd name="T40" fmla="*/ 209 w 258"/>
                <a:gd name="T41" fmla="*/ 56 h 265"/>
                <a:gd name="T42" fmla="*/ 180 w 258"/>
                <a:gd name="T43" fmla="*/ 19 h 265"/>
                <a:gd name="T44" fmla="*/ 145 w 258"/>
                <a:gd name="T45" fmla="*/ 0 h 265"/>
                <a:gd name="T46" fmla="*/ 128 w 258"/>
                <a:gd name="T47" fmla="*/ 37 h 265"/>
                <a:gd name="T48" fmla="*/ 131 w 258"/>
                <a:gd name="T49" fmla="*/ 111 h 265"/>
                <a:gd name="T50" fmla="*/ 137 w 258"/>
                <a:gd name="T51" fmla="*/ 181 h 265"/>
                <a:gd name="T52" fmla="*/ 145 w 258"/>
                <a:gd name="T53" fmla="*/ 256 h 265"/>
                <a:gd name="T54" fmla="*/ 150 w 258"/>
                <a:gd name="T55" fmla="*/ 296 h 265"/>
                <a:gd name="T56" fmla="*/ 128 w 258"/>
                <a:gd name="T57" fmla="*/ 322 h 265"/>
                <a:gd name="T58" fmla="*/ 86 w 258"/>
                <a:gd name="T59" fmla="*/ 322 h 265"/>
                <a:gd name="T60" fmla="*/ 62 w 258"/>
                <a:gd name="T61" fmla="*/ 322 h 265"/>
                <a:gd name="T62" fmla="*/ 30 w 258"/>
                <a:gd name="T63" fmla="*/ 333 h 265"/>
                <a:gd name="T64" fmla="*/ 8 w 258"/>
                <a:gd name="T65" fmla="*/ 350 h 265"/>
                <a:gd name="T66" fmla="*/ 8 w 258"/>
                <a:gd name="T67" fmla="*/ 381 h 265"/>
                <a:gd name="T68" fmla="*/ 16 w 258"/>
                <a:gd name="T69" fmla="*/ 426 h 265"/>
                <a:gd name="T70" fmla="*/ 30 w 258"/>
                <a:gd name="T71" fmla="*/ 437 h 265"/>
                <a:gd name="T72" fmla="*/ 49 w 258"/>
                <a:gd name="T73" fmla="*/ 439 h 265"/>
                <a:gd name="T74" fmla="*/ 66 w 258"/>
                <a:gd name="T75" fmla="*/ 426 h 265"/>
                <a:gd name="T76" fmla="*/ 83 w 258"/>
                <a:gd name="T77" fmla="*/ 463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9371" name="Freeform 4832"/>
            <p:cNvSpPr>
              <a:spLocks/>
            </p:cNvSpPr>
            <p:nvPr/>
          </p:nvSpPr>
          <p:spPr bwMode="auto">
            <a:xfrm>
              <a:off x="2753" y="1854"/>
              <a:ext cx="3" cy="1"/>
            </a:xfrm>
            <a:custGeom>
              <a:avLst/>
              <a:gdLst>
                <a:gd name="T0" fmla="*/ 8 w 2"/>
                <a:gd name="T1" fmla="*/ 0 h 1"/>
                <a:gd name="T2" fmla="*/ 8 w 2"/>
                <a:gd name="T3" fmla="*/ 0 h 1"/>
                <a:gd name="T4" fmla="*/ 0 w 2"/>
                <a:gd name="T5" fmla="*/ 0 h 1"/>
                <a:gd name="T6" fmla="*/ 8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9372" name="Freeform 4833"/>
            <p:cNvSpPr>
              <a:spLocks/>
            </p:cNvSpPr>
            <p:nvPr/>
          </p:nvSpPr>
          <p:spPr bwMode="auto">
            <a:xfrm>
              <a:off x="2223" y="2044"/>
              <a:ext cx="209" cy="279"/>
            </a:xfrm>
            <a:custGeom>
              <a:avLst/>
              <a:gdLst>
                <a:gd name="T0" fmla="*/ 12 w 189"/>
                <a:gd name="T1" fmla="*/ 371 h 225"/>
                <a:gd name="T2" fmla="*/ 4 w 189"/>
                <a:gd name="T3" fmla="*/ 383 h 225"/>
                <a:gd name="T4" fmla="*/ 12 w 189"/>
                <a:gd name="T5" fmla="*/ 343 h 225"/>
                <a:gd name="T6" fmla="*/ 14 w 189"/>
                <a:gd name="T7" fmla="*/ 301 h 225"/>
                <a:gd name="T8" fmla="*/ 12 w 189"/>
                <a:gd name="T9" fmla="*/ 270 h 225"/>
                <a:gd name="T10" fmla="*/ 12 w 189"/>
                <a:gd name="T11" fmla="*/ 236 h 225"/>
                <a:gd name="T12" fmla="*/ 0 w 189"/>
                <a:gd name="T13" fmla="*/ 212 h 225"/>
                <a:gd name="T14" fmla="*/ 0 w 189"/>
                <a:gd name="T15" fmla="*/ 222 h 225"/>
                <a:gd name="T16" fmla="*/ 0 w 189"/>
                <a:gd name="T17" fmla="*/ 201 h 225"/>
                <a:gd name="T18" fmla="*/ 22 w 189"/>
                <a:gd name="T19" fmla="*/ 201 h 225"/>
                <a:gd name="T20" fmla="*/ 40 w 189"/>
                <a:gd name="T21" fmla="*/ 201 h 225"/>
                <a:gd name="T22" fmla="*/ 64 w 189"/>
                <a:gd name="T23" fmla="*/ 201 h 225"/>
                <a:gd name="T24" fmla="*/ 82 w 189"/>
                <a:gd name="T25" fmla="*/ 201 h 225"/>
                <a:gd name="T26" fmla="*/ 82 w 189"/>
                <a:gd name="T27" fmla="*/ 175 h 225"/>
                <a:gd name="T28" fmla="*/ 85 w 189"/>
                <a:gd name="T29" fmla="*/ 145 h 225"/>
                <a:gd name="T30" fmla="*/ 105 w 189"/>
                <a:gd name="T31" fmla="*/ 133 h 225"/>
                <a:gd name="T32" fmla="*/ 105 w 189"/>
                <a:gd name="T33" fmla="*/ 86 h 225"/>
                <a:gd name="T34" fmla="*/ 107 w 189"/>
                <a:gd name="T35" fmla="*/ 46 h 225"/>
                <a:gd name="T36" fmla="*/ 125 w 189"/>
                <a:gd name="T37" fmla="*/ 46 h 225"/>
                <a:gd name="T38" fmla="*/ 140 w 189"/>
                <a:gd name="T39" fmla="*/ 46 h 225"/>
                <a:gd name="T40" fmla="*/ 159 w 189"/>
                <a:gd name="T41" fmla="*/ 46 h 225"/>
                <a:gd name="T42" fmla="*/ 176 w 189"/>
                <a:gd name="T43" fmla="*/ 46 h 225"/>
                <a:gd name="T44" fmla="*/ 176 w 189"/>
                <a:gd name="T45" fmla="*/ 0 h 225"/>
                <a:gd name="T46" fmla="*/ 195 w 189"/>
                <a:gd name="T47" fmla="*/ 19 h 225"/>
                <a:gd name="T48" fmla="*/ 215 w 189"/>
                <a:gd name="T49" fmla="*/ 40 h 225"/>
                <a:gd name="T50" fmla="*/ 238 w 189"/>
                <a:gd name="T51" fmla="*/ 58 h 225"/>
                <a:gd name="T52" fmla="*/ 255 w 189"/>
                <a:gd name="T53" fmla="*/ 77 h 225"/>
                <a:gd name="T54" fmla="*/ 238 w 189"/>
                <a:gd name="T55" fmla="*/ 77 h 225"/>
                <a:gd name="T56" fmla="*/ 220 w 189"/>
                <a:gd name="T57" fmla="*/ 77 h 225"/>
                <a:gd name="T58" fmla="*/ 220 w 189"/>
                <a:gd name="T59" fmla="*/ 113 h 225"/>
                <a:gd name="T60" fmla="*/ 222 w 189"/>
                <a:gd name="T61" fmla="*/ 153 h 225"/>
                <a:gd name="T62" fmla="*/ 222 w 189"/>
                <a:gd name="T63" fmla="*/ 190 h 225"/>
                <a:gd name="T64" fmla="*/ 227 w 189"/>
                <a:gd name="T65" fmla="*/ 222 h 225"/>
                <a:gd name="T66" fmla="*/ 230 w 189"/>
                <a:gd name="T67" fmla="*/ 257 h 225"/>
                <a:gd name="T68" fmla="*/ 232 w 189"/>
                <a:gd name="T69" fmla="*/ 294 h 225"/>
                <a:gd name="T70" fmla="*/ 238 w 189"/>
                <a:gd name="T71" fmla="*/ 334 h 225"/>
                <a:gd name="T72" fmla="*/ 238 w 189"/>
                <a:gd name="T73" fmla="*/ 371 h 225"/>
                <a:gd name="T74" fmla="*/ 242 w 189"/>
                <a:gd name="T75" fmla="*/ 373 h 225"/>
                <a:gd name="T76" fmla="*/ 240 w 189"/>
                <a:gd name="T77" fmla="*/ 399 h 225"/>
                <a:gd name="T78" fmla="*/ 220 w 189"/>
                <a:gd name="T79" fmla="*/ 399 h 225"/>
                <a:gd name="T80" fmla="*/ 197 w 189"/>
                <a:gd name="T81" fmla="*/ 399 h 225"/>
                <a:gd name="T82" fmla="*/ 178 w 189"/>
                <a:gd name="T83" fmla="*/ 399 h 225"/>
                <a:gd name="T84" fmla="*/ 155 w 189"/>
                <a:gd name="T85" fmla="*/ 399 h 225"/>
                <a:gd name="T86" fmla="*/ 155 w 189"/>
                <a:gd name="T87" fmla="*/ 399 h 225"/>
                <a:gd name="T88" fmla="*/ 127 w 189"/>
                <a:gd name="T89" fmla="*/ 405 h 225"/>
                <a:gd name="T90" fmla="*/ 125 w 189"/>
                <a:gd name="T91" fmla="*/ 410 h 225"/>
                <a:gd name="T92" fmla="*/ 112 w 189"/>
                <a:gd name="T93" fmla="*/ 399 h 225"/>
                <a:gd name="T94" fmla="*/ 102 w 189"/>
                <a:gd name="T95" fmla="*/ 429 h 225"/>
                <a:gd name="T96" fmla="*/ 94 w 189"/>
                <a:gd name="T97" fmla="*/ 429 h 225"/>
                <a:gd name="T98" fmla="*/ 80 w 189"/>
                <a:gd name="T99" fmla="*/ 399 h 225"/>
                <a:gd name="T100" fmla="*/ 64 w 189"/>
                <a:gd name="T101" fmla="*/ 379 h 225"/>
                <a:gd name="T102" fmla="*/ 44 w 189"/>
                <a:gd name="T103" fmla="*/ 360 h 225"/>
                <a:gd name="T104" fmla="*/ 28 w 189"/>
                <a:gd name="T105" fmla="*/ 366 h 225"/>
                <a:gd name="T106" fmla="*/ 12 w 189"/>
                <a:gd name="T107" fmla="*/ 371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9373" name="Freeform 4834"/>
            <p:cNvSpPr>
              <a:spLocks/>
            </p:cNvSpPr>
            <p:nvPr/>
          </p:nvSpPr>
          <p:spPr bwMode="auto">
            <a:xfrm>
              <a:off x="2291" y="1854"/>
              <a:ext cx="209" cy="182"/>
            </a:xfrm>
            <a:custGeom>
              <a:avLst/>
              <a:gdLst>
                <a:gd name="T0" fmla="*/ 135 w 187"/>
                <a:gd name="T1" fmla="*/ 69 h 147"/>
                <a:gd name="T2" fmla="*/ 111 w 187"/>
                <a:gd name="T3" fmla="*/ 85 h 147"/>
                <a:gd name="T4" fmla="*/ 96 w 187"/>
                <a:gd name="T5" fmla="*/ 104 h 147"/>
                <a:gd name="T6" fmla="*/ 86 w 187"/>
                <a:gd name="T7" fmla="*/ 130 h 147"/>
                <a:gd name="T8" fmla="*/ 75 w 187"/>
                <a:gd name="T9" fmla="*/ 158 h 147"/>
                <a:gd name="T10" fmla="*/ 75 w 187"/>
                <a:gd name="T11" fmla="*/ 184 h 147"/>
                <a:gd name="T12" fmla="*/ 66 w 187"/>
                <a:gd name="T13" fmla="*/ 213 h 147"/>
                <a:gd name="T14" fmla="*/ 56 w 187"/>
                <a:gd name="T15" fmla="*/ 233 h 147"/>
                <a:gd name="T16" fmla="*/ 44 w 187"/>
                <a:gd name="T17" fmla="*/ 246 h 147"/>
                <a:gd name="T18" fmla="*/ 26 w 187"/>
                <a:gd name="T19" fmla="*/ 265 h 147"/>
                <a:gd name="T20" fmla="*/ 0 w 187"/>
                <a:gd name="T21" fmla="*/ 279 h 147"/>
                <a:gd name="T22" fmla="*/ 26 w 187"/>
                <a:gd name="T23" fmla="*/ 279 h 147"/>
                <a:gd name="T24" fmla="*/ 46 w 187"/>
                <a:gd name="T25" fmla="*/ 279 h 147"/>
                <a:gd name="T26" fmla="*/ 73 w 187"/>
                <a:gd name="T27" fmla="*/ 279 h 147"/>
                <a:gd name="T28" fmla="*/ 96 w 187"/>
                <a:gd name="T29" fmla="*/ 279 h 147"/>
                <a:gd name="T30" fmla="*/ 103 w 187"/>
                <a:gd name="T31" fmla="*/ 243 h 147"/>
                <a:gd name="T32" fmla="*/ 118 w 187"/>
                <a:gd name="T33" fmla="*/ 225 h 147"/>
                <a:gd name="T34" fmla="*/ 135 w 187"/>
                <a:gd name="T35" fmla="*/ 213 h 147"/>
                <a:gd name="T36" fmla="*/ 155 w 187"/>
                <a:gd name="T37" fmla="*/ 202 h 147"/>
                <a:gd name="T38" fmla="*/ 174 w 187"/>
                <a:gd name="T39" fmla="*/ 193 h 147"/>
                <a:gd name="T40" fmla="*/ 189 w 187"/>
                <a:gd name="T41" fmla="*/ 176 h 147"/>
                <a:gd name="T42" fmla="*/ 205 w 187"/>
                <a:gd name="T43" fmla="*/ 162 h 147"/>
                <a:gd name="T44" fmla="*/ 205 w 187"/>
                <a:gd name="T45" fmla="*/ 144 h 147"/>
                <a:gd name="T46" fmla="*/ 232 w 187"/>
                <a:gd name="T47" fmla="*/ 130 h 147"/>
                <a:gd name="T48" fmla="*/ 254 w 187"/>
                <a:gd name="T49" fmla="*/ 128 h 147"/>
                <a:gd name="T50" fmla="*/ 262 w 187"/>
                <a:gd name="T51" fmla="*/ 114 h 147"/>
                <a:gd name="T52" fmla="*/ 245 w 187"/>
                <a:gd name="T53" fmla="*/ 85 h 147"/>
                <a:gd name="T54" fmla="*/ 245 w 187"/>
                <a:gd name="T55" fmla="*/ 64 h 147"/>
                <a:gd name="T56" fmla="*/ 241 w 187"/>
                <a:gd name="T57" fmla="*/ 37 h 147"/>
                <a:gd name="T58" fmla="*/ 235 w 187"/>
                <a:gd name="T59" fmla="*/ 30 h 147"/>
                <a:gd name="T60" fmla="*/ 222 w 187"/>
                <a:gd name="T61" fmla="*/ 24 h 147"/>
                <a:gd name="T62" fmla="*/ 215 w 187"/>
                <a:gd name="T63" fmla="*/ 24 h 147"/>
                <a:gd name="T64" fmla="*/ 179 w 187"/>
                <a:gd name="T65" fmla="*/ 19 h 147"/>
                <a:gd name="T66" fmla="*/ 169 w 187"/>
                <a:gd name="T67" fmla="*/ 0 h 147"/>
                <a:gd name="T68" fmla="*/ 155 w 187"/>
                <a:gd name="T69" fmla="*/ 15 h 147"/>
                <a:gd name="T70" fmla="*/ 145 w 187"/>
                <a:gd name="T71" fmla="*/ 41 h 147"/>
                <a:gd name="T72" fmla="*/ 135 w 187"/>
                <a:gd name="T73" fmla="*/ 69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9374" name="Freeform 4835"/>
            <p:cNvSpPr>
              <a:spLocks/>
            </p:cNvSpPr>
            <p:nvPr/>
          </p:nvSpPr>
          <p:spPr bwMode="auto">
            <a:xfrm>
              <a:off x="2518" y="2130"/>
              <a:ext cx="275" cy="260"/>
            </a:xfrm>
            <a:custGeom>
              <a:avLst/>
              <a:gdLst>
                <a:gd name="T0" fmla="*/ 40 w 246"/>
                <a:gd name="T1" fmla="*/ 362 h 210"/>
                <a:gd name="T2" fmla="*/ 34 w 246"/>
                <a:gd name="T3" fmla="*/ 362 h 210"/>
                <a:gd name="T4" fmla="*/ 17 w 246"/>
                <a:gd name="T5" fmla="*/ 349 h 210"/>
                <a:gd name="T6" fmla="*/ 21 w 246"/>
                <a:gd name="T7" fmla="*/ 340 h 210"/>
                <a:gd name="T8" fmla="*/ 23 w 246"/>
                <a:gd name="T9" fmla="*/ 340 h 210"/>
                <a:gd name="T10" fmla="*/ 8 w 246"/>
                <a:gd name="T11" fmla="*/ 313 h 210"/>
                <a:gd name="T12" fmla="*/ 0 w 246"/>
                <a:gd name="T13" fmla="*/ 287 h 210"/>
                <a:gd name="T14" fmla="*/ 8 w 246"/>
                <a:gd name="T15" fmla="*/ 287 h 210"/>
                <a:gd name="T16" fmla="*/ 26 w 246"/>
                <a:gd name="T17" fmla="*/ 272 h 210"/>
                <a:gd name="T18" fmla="*/ 50 w 246"/>
                <a:gd name="T19" fmla="*/ 272 h 210"/>
                <a:gd name="T20" fmla="*/ 73 w 246"/>
                <a:gd name="T21" fmla="*/ 272 h 210"/>
                <a:gd name="T22" fmla="*/ 86 w 246"/>
                <a:gd name="T23" fmla="*/ 246 h 210"/>
                <a:gd name="T24" fmla="*/ 86 w 246"/>
                <a:gd name="T25" fmla="*/ 218 h 210"/>
                <a:gd name="T26" fmla="*/ 89 w 246"/>
                <a:gd name="T27" fmla="*/ 192 h 210"/>
                <a:gd name="T28" fmla="*/ 89 w 246"/>
                <a:gd name="T29" fmla="*/ 168 h 210"/>
                <a:gd name="T30" fmla="*/ 89 w 246"/>
                <a:gd name="T31" fmla="*/ 149 h 210"/>
                <a:gd name="T32" fmla="*/ 106 w 246"/>
                <a:gd name="T33" fmla="*/ 137 h 210"/>
                <a:gd name="T34" fmla="*/ 123 w 246"/>
                <a:gd name="T35" fmla="*/ 135 h 210"/>
                <a:gd name="T36" fmla="*/ 142 w 246"/>
                <a:gd name="T37" fmla="*/ 111 h 210"/>
                <a:gd name="T38" fmla="*/ 159 w 246"/>
                <a:gd name="T39" fmla="*/ 89 h 210"/>
                <a:gd name="T40" fmla="*/ 182 w 246"/>
                <a:gd name="T41" fmla="*/ 66 h 210"/>
                <a:gd name="T42" fmla="*/ 205 w 246"/>
                <a:gd name="T43" fmla="*/ 43 h 210"/>
                <a:gd name="T44" fmla="*/ 233 w 246"/>
                <a:gd name="T45" fmla="*/ 21 h 210"/>
                <a:gd name="T46" fmla="*/ 256 w 246"/>
                <a:gd name="T47" fmla="*/ 0 h 210"/>
                <a:gd name="T48" fmla="*/ 287 w 246"/>
                <a:gd name="T49" fmla="*/ 7 h 210"/>
                <a:gd name="T50" fmla="*/ 305 w 246"/>
                <a:gd name="T51" fmla="*/ 26 h 210"/>
                <a:gd name="T52" fmla="*/ 321 w 246"/>
                <a:gd name="T53" fmla="*/ 14 h 210"/>
                <a:gd name="T54" fmla="*/ 324 w 246"/>
                <a:gd name="T55" fmla="*/ 40 h 210"/>
                <a:gd name="T56" fmla="*/ 324 w 246"/>
                <a:gd name="T57" fmla="*/ 66 h 210"/>
                <a:gd name="T58" fmla="*/ 343 w 246"/>
                <a:gd name="T59" fmla="*/ 103 h 210"/>
                <a:gd name="T60" fmla="*/ 339 w 246"/>
                <a:gd name="T61" fmla="*/ 116 h 210"/>
                <a:gd name="T62" fmla="*/ 339 w 246"/>
                <a:gd name="T63" fmla="*/ 142 h 210"/>
                <a:gd name="T64" fmla="*/ 339 w 246"/>
                <a:gd name="T65" fmla="*/ 168 h 210"/>
                <a:gd name="T66" fmla="*/ 339 w 246"/>
                <a:gd name="T67" fmla="*/ 198 h 210"/>
                <a:gd name="T68" fmla="*/ 333 w 246"/>
                <a:gd name="T69" fmla="*/ 224 h 210"/>
                <a:gd name="T70" fmla="*/ 324 w 246"/>
                <a:gd name="T71" fmla="*/ 240 h 210"/>
                <a:gd name="T72" fmla="*/ 315 w 246"/>
                <a:gd name="T73" fmla="*/ 260 h 210"/>
                <a:gd name="T74" fmla="*/ 305 w 246"/>
                <a:gd name="T75" fmla="*/ 282 h 210"/>
                <a:gd name="T76" fmla="*/ 295 w 246"/>
                <a:gd name="T77" fmla="*/ 303 h 210"/>
                <a:gd name="T78" fmla="*/ 295 w 246"/>
                <a:gd name="T79" fmla="*/ 327 h 210"/>
                <a:gd name="T80" fmla="*/ 272 w 246"/>
                <a:gd name="T81" fmla="*/ 349 h 210"/>
                <a:gd name="T82" fmla="*/ 248 w 246"/>
                <a:gd name="T83" fmla="*/ 345 h 210"/>
                <a:gd name="T84" fmla="*/ 225 w 246"/>
                <a:gd name="T85" fmla="*/ 340 h 210"/>
                <a:gd name="T86" fmla="*/ 202 w 246"/>
                <a:gd name="T87" fmla="*/ 359 h 210"/>
                <a:gd name="T88" fmla="*/ 187 w 246"/>
                <a:gd name="T89" fmla="*/ 349 h 210"/>
                <a:gd name="T90" fmla="*/ 169 w 246"/>
                <a:gd name="T91" fmla="*/ 340 h 210"/>
                <a:gd name="T92" fmla="*/ 146 w 246"/>
                <a:gd name="T93" fmla="*/ 349 h 210"/>
                <a:gd name="T94" fmla="*/ 132 w 246"/>
                <a:gd name="T95" fmla="*/ 333 h 210"/>
                <a:gd name="T96" fmla="*/ 110 w 246"/>
                <a:gd name="T97" fmla="*/ 327 h 210"/>
                <a:gd name="T98" fmla="*/ 89 w 246"/>
                <a:gd name="T99" fmla="*/ 336 h 210"/>
                <a:gd name="T100" fmla="*/ 84 w 246"/>
                <a:gd name="T101" fmla="*/ 362 h 210"/>
                <a:gd name="T102" fmla="*/ 76 w 246"/>
                <a:gd name="T103" fmla="*/ 385 h 210"/>
                <a:gd name="T104" fmla="*/ 76 w 246"/>
                <a:gd name="T105" fmla="*/ 399 h 210"/>
                <a:gd name="T106" fmla="*/ 57 w 246"/>
                <a:gd name="T107" fmla="*/ 375 h 210"/>
                <a:gd name="T108" fmla="*/ 50 w 246"/>
                <a:gd name="T109" fmla="*/ 385 h 210"/>
                <a:gd name="T110" fmla="*/ 50 w 246"/>
                <a:gd name="T111" fmla="*/ 389 h 210"/>
                <a:gd name="T112" fmla="*/ 44 w 246"/>
                <a:gd name="T113" fmla="*/ 373 h 210"/>
                <a:gd name="T114" fmla="*/ 40 w 246"/>
                <a:gd name="T115" fmla="*/ 362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9375" name="Freeform 4836"/>
            <p:cNvSpPr>
              <a:spLocks/>
            </p:cNvSpPr>
            <p:nvPr/>
          </p:nvSpPr>
          <p:spPr bwMode="auto">
            <a:xfrm>
              <a:off x="2212" y="2279"/>
              <a:ext cx="102" cy="96"/>
            </a:xfrm>
            <a:custGeom>
              <a:avLst/>
              <a:gdLst>
                <a:gd name="T0" fmla="*/ 26 w 92"/>
                <a:gd name="T1" fmla="*/ 9 h 78"/>
                <a:gd name="T2" fmla="*/ 20 w 92"/>
                <a:gd name="T3" fmla="*/ 22 h 78"/>
                <a:gd name="T4" fmla="*/ 10 w 92"/>
                <a:gd name="T5" fmla="*/ 46 h 78"/>
                <a:gd name="T6" fmla="*/ 0 w 92"/>
                <a:gd name="T7" fmla="*/ 66 h 78"/>
                <a:gd name="T8" fmla="*/ 13 w 92"/>
                <a:gd name="T9" fmla="*/ 94 h 78"/>
                <a:gd name="T10" fmla="*/ 20 w 92"/>
                <a:gd name="T11" fmla="*/ 84 h 78"/>
                <a:gd name="T12" fmla="*/ 13 w 92"/>
                <a:gd name="T13" fmla="*/ 90 h 78"/>
                <a:gd name="T14" fmla="*/ 20 w 92"/>
                <a:gd name="T15" fmla="*/ 97 h 78"/>
                <a:gd name="T16" fmla="*/ 20 w 92"/>
                <a:gd name="T17" fmla="*/ 106 h 78"/>
                <a:gd name="T18" fmla="*/ 42 w 92"/>
                <a:gd name="T19" fmla="*/ 106 h 78"/>
                <a:gd name="T20" fmla="*/ 42 w 92"/>
                <a:gd name="T21" fmla="*/ 97 h 78"/>
                <a:gd name="T22" fmla="*/ 71 w 92"/>
                <a:gd name="T23" fmla="*/ 106 h 78"/>
                <a:gd name="T24" fmla="*/ 74 w 92"/>
                <a:gd name="T25" fmla="*/ 111 h 78"/>
                <a:gd name="T26" fmla="*/ 45 w 92"/>
                <a:gd name="T27" fmla="*/ 106 h 78"/>
                <a:gd name="T28" fmla="*/ 29 w 92"/>
                <a:gd name="T29" fmla="*/ 111 h 78"/>
                <a:gd name="T30" fmla="*/ 13 w 92"/>
                <a:gd name="T31" fmla="*/ 119 h 78"/>
                <a:gd name="T32" fmla="*/ 16 w 92"/>
                <a:gd name="T33" fmla="*/ 132 h 78"/>
                <a:gd name="T34" fmla="*/ 29 w 92"/>
                <a:gd name="T35" fmla="*/ 132 h 78"/>
                <a:gd name="T36" fmla="*/ 42 w 92"/>
                <a:gd name="T37" fmla="*/ 129 h 78"/>
                <a:gd name="T38" fmla="*/ 42 w 92"/>
                <a:gd name="T39" fmla="*/ 132 h 78"/>
                <a:gd name="T40" fmla="*/ 20 w 92"/>
                <a:gd name="T41" fmla="*/ 138 h 78"/>
                <a:gd name="T42" fmla="*/ 13 w 92"/>
                <a:gd name="T43" fmla="*/ 145 h 78"/>
                <a:gd name="T44" fmla="*/ 42 w 92"/>
                <a:gd name="T45" fmla="*/ 138 h 78"/>
                <a:gd name="T46" fmla="*/ 61 w 92"/>
                <a:gd name="T47" fmla="*/ 138 h 78"/>
                <a:gd name="T48" fmla="*/ 78 w 92"/>
                <a:gd name="T49" fmla="*/ 132 h 78"/>
                <a:gd name="T50" fmla="*/ 98 w 92"/>
                <a:gd name="T51" fmla="*/ 143 h 78"/>
                <a:gd name="T52" fmla="*/ 125 w 92"/>
                <a:gd name="T53" fmla="*/ 143 h 78"/>
                <a:gd name="T54" fmla="*/ 123 w 92"/>
                <a:gd name="T55" fmla="*/ 111 h 78"/>
                <a:gd name="T56" fmla="*/ 115 w 92"/>
                <a:gd name="T57" fmla="*/ 97 h 78"/>
                <a:gd name="T58" fmla="*/ 110 w 92"/>
                <a:gd name="T59" fmla="*/ 66 h 78"/>
                <a:gd name="T60" fmla="*/ 94 w 92"/>
                <a:gd name="T61" fmla="*/ 39 h 78"/>
                <a:gd name="T62" fmla="*/ 78 w 92"/>
                <a:gd name="T63" fmla="*/ 18 h 78"/>
                <a:gd name="T64" fmla="*/ 59 w 92"/>
                <a:gd name="T65" fmla="*/ 0 h 78"/>
                <a:gd name="T66" fmla="*/ 42 w 92"/>
                <a:gd name="T67" fmla="*/ 6 h 78"/>
                <a:gd name="T68" fmla="*/ 26 w 92"/>
                <a:gd name="T69" fmla="*/ 9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9376" name="Freeform 4837"/>
            <p:cNvSpPr>
              <a:spLocks/>
            </p:cNvSpPr>
            <p:nvPr/>
          </p:nvSpPr>
          <p:spPr bwMode="auto">
            <a:xfrm>
              <a:off x="2643" y="1825"/>
              <a:ext cx="65" cy="156"/>
            </a:xfrm>
            <a:custGeom>
              <a:avLst/>
              <a:gdLst>
                <a:gd name="T0" fmla="*/ 50 w 59"/>
                <a:gd name="T1" fmla="*/ 228 h 125"/>
                <a:gd name="T2" fmla="*/ 40 w 59"/>
                <a:gd name="T3" fmla="*/ 243 h 125"/>
                <a:gd name="T4" fmla="*/ 35 w 59"/>
                <a:gd name="T5" fmla="*/ 212 h 125"/>
                <a:gd name="T6" fmla="*/ 31 w 59"/>
                <a:gd name="T7" fmla="*/ 180 h 125"/>
                <a:gd name="T8" fmla="*/ 14 w 59"/>
                <a:gd name="T9" fmla="*/ 151 h 125"/>
                <a:gd name="T10" fmla="*/ 0 w 59"/>
                <a:gd name="T11" fmla="*/ 119 h 125"/>
                <a:gd name="T12" fmla="*/ 4 w 59"/>
                <a:gd name="T13" fmla="*/ 92 h 125"/>
                <a:gd name="T14" fmla="*/ 14 w 59"/>
                <a:gd name="T15" fmla="*/ 69 h 125"/>
                <a:gd name="T16" fmla="*/ 14 w 59"/>
                <a:gd name="T17" fmla="*/ 24 h 125"/>
                <a:gd name="T18" fmla="*/ 19 w 59"/>
                <a:gd name="T19" fmla="*/ 9 h 125"/>
                <a:gd name="T20" fmla="*/ 40 w 59"/>
                <a:gd name="T21" fmla="*/ 0 h 125"/>
                <a:gd name="T22" fmla="*/ 47 w 59"/>
                <a:gd name="T23" fmla="*/ 9 h 125"/>
                <a:gd name="T24" fmla="*/ 53 w 59"/>
                <a:gd name="T25" fmla="*/ 17 h 125"/>
                <a:gd name="T26" fmla="*/ 65 w 59"/>
                <a:gd name="T27" fmla="*/ 9 h 125"/>
                <a:gd name="T28" fmla="*/ 56 w 59"/>
                <a:gd name="T29" fmla="*/ 45 h 125"/>
                <a:gd name="T30" fmla="*/ 69 w 59"/>
                <a:gd name="T31" fmla="*/ 69 h 125"/>
                <a:gd name="T32" fmla="*/ 61 w 59"/>
                <a:gd name="T33" fmla="*/ 92 h 125"/>
                <a:gd name="T34" fmla="*/ 47 w 59"/>
                <a:gd name="T35" fmla="*/ 111 h 125"/>
                <a:gd name="T36" fmla="*/ 65 w 59"/>
                <a:gd name="T37" fmla="*/ 127 h 125"/>
                <a:gd name="T38" fmla="*/ 79 w 59"/>
                <a:gd name="T39" fmla="*/ 139 h 125"/>
                <a:gd name="T40" fmla="*/ 79 w 59"/>
                <a:gd name="T41" fmla="*/ 170 h 125"/>
                <a:gd name="T42" fmla="*/ 65 w 59"/>
                <a:gd name="T43" fmla="*/ 182 h 125"/>
                <a:gd name="T44" fmla="*/ 50 w 59"/>
                <a:gd name="T45" fmla="*/ 202 h 125"/>
                <a:gd name="T46" fmla="*/ 50 w 59"/>
                <a:gd name="T47" fmla="*/ 228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9377" name="Freeform 4838"/>
            <p:cNvSpPr>
              <a:spLocks/>
            </p:cNvSpPr>
            <p:nvPr/>
          </p:nvSpPr>
          <p:spPr bwMode="auto">
            <a:xfrm>
              <a:off x="2314" y="2461"/>
              <a:ext cx="71" cy="90"/>
            </a:xfrm>
            <a:custGeom>
              <a:avLst/>
              <a:gdLst>
                <a:gd name="T0" fmla="*/ 85 w 64"/>
                <a:gd name="T1" fmla="*/ 137 h 73"/>
                <a:gd name="T2" fmla="*/ 61 w 64"/>
                <a:gd name="T3" fmla="*/ 120 h 73"/>
                <a:gd name="T4" fmla="*/ 40 w 64"/>
                <a:gd name="T5" fmla="*/ 102 h 73"/>
                <a:gd name="T6" fmla="*/ 21 w 64"/>
                <a:gd name="T7" fmla="*/ 74 h 73"/>
                <a:gd name="T8" fmla="*/ 0 w 64"/>
                <a:gd name="T9" fmla="*/ 53 h 73"/>
                <a:gd name="T10" fmla="*/ 8 w 64"/>
                <a:gd name="T11" fmla="*/ 39 h 73"/>
                <a:gd name="T12" fmla="*/ 16 w 64"/>
                <a:gd name="T13" fmla="*/ 22 h 73"/>
                <a:gd name="T14" fmla="*/ 26 w 64"/>
                <a:gd name="T15" fmla="*/ 0 h 73"/>
                <a:gd name="T16" fmla="*/ 40 w 64"/>
                <a:gd name="T17" fmla="*/ 0 h 73"/>
                <a:gd name="T18" fmla="*/ 45 w 64"/>
                <a:gd name="T19" fmla="*/ 35 h 73"/>
                <a:gd name="T20" fmla="*/ 49 w 64"/>
                <a:gd name="T21" fmla="*/ 39 h 73"/>
                <a:gd name="T22" fmla="*/ 59 w 64"/>
                <a:gd name="T23" fmla="*/ 31 h 73"/>
                <a:gd name="T24" fmla="*/ 65 w 64"/>
                <a:gd name="T25" fmla="*/ 31 h 73"/>
                <a:gd name="T26" fmla="*/ 65 w 64"/>
                <a:gd name="T27" fmla="*/ 63 h 73"/>
                <a:gd name="T28" fmla="*/ 65 w 64"/>
                <a:gd name="T29" fmla="*/ 65 h 73"/>
                <a:gd name="T30" fmla="*/ 78 w 64"/>
                <a:gd name="T31" fmla="*/ 84 h 73"/>
                <a:gd name="T32" fmla="*/ 88 w 64"/>
                <a:gd name="T33" fmla="*/ 97 h 73"/>
                <a:gd name="T34" fmla="*/ 85 w 64"/>
                <a:gd name="T35" fmla="*/ 13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9378" name="Freeform 4839"/>
            <p:cNvSpPr>
              <a:spLocks/>
            </p:cNvSpPr>
            <p:nvPr/>
          </p:nvSpPr>
          <p:spPr bwMode="auto">
            <a:xfrm>
              <a:off x="1060" y="2437"/>
              <a:ext cx="53" cy="52"/>
            </a:xfrm>
            <a:custGeom>
              <a:avLst/>
              <a:gdLst>
                <a:gd name="T0" fmla="*/ 0 w 49"/>
                <a:gd name="T1" fmla="*/ 50 h 42"/>
                <a:gd name="T2" fmla="*/ 0 w 49"/>
                <a:gd name="T3" fmla="*/ 26 h 42"/>
                <a:gd name="T4" fmla="*/ 0 w 49"/>
                <a:gd name="T5" fmla="*/ 2 h 42"/>
                <a:gd name="T6" fmla="*/ 10 w 49"/>
                <a:gd name="T7" fmla="*/ 0 h 42"/>
                <a:gd name="T8" fmla="*/ 15 w 49"/>
                <a:gd name="T9" fmla="*/ 14 h 42"/>
                <a:gd name="T10" fmla="*/ 19 w 49"/>
                <a:gd name="T11" fmla="*/ 17 h 42"/>
                <a:gd name="T12" fmla="*/ 29 w 49"/>
                <a:gd name="T13" fmla="*/ 26 h 42"/>
                <a:gd name="T14" fmla="*/ 57 w 49"/>
                <a:gd name="T15" fmla="*/ 14 h 42"/>
                <a:gd name="T16" fmla="*/ 59 w 49"/>
                <a:gd name="T17" fmla="*/ 14 h 42"/>
                <a:gd name="T18" fmla="*/ 62 w 49"/>
                <a:gd name="T19" fmla="*/ 26 h 42"/>
                <a:gd name="T20" fmla="*/ 48 w 49"/>
                <a:gd name="T21" fmla="*/ 46 h 42"/>
                <a:gd name="T22" fmla="*/ 57 w 49"/>
                <a:gd name="T23" fmla="*/ 66 h 42"/>
                <a:gd name="T24" fmla="*/ 42 w 49"/>
                <a:gd name="T25" fmla="*/ 79 h 42"/>
                <a:gd name="T26" fmla="*/ 35 w 49"/>
                <a:gd name="T27" fmla="*/ 58 h 42"/>
                <a:gd name="T28" fmla="*/ 32 w 49"/>
                <a:gd name="T29" fmla="*/ 66 h 42"/>
                <a:gd name="T30" fmla="*/ 25 w 49"/>
                <a:gd name="T31" fmla="*/ 50 h 42"/>
                <a:gd name="T32" fmla="*/ 4 w 49"/>
                <a:gd name="T33" fmla="*/ 46 h 42"/>
                <a:gd name="T34" fmla="*/ 0 w 49"/>
                <a:gd name="T35" fmla="*/ 5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9379" name="Freeform 4840"/>
            <p:cNvSpPr>
              <a:spLocks/>
            </p:cNvSpPr>
            <p:nvPr/>
          </p:nvSpPr>
          <p:spPr bwMode="auto">
            <a:xfrm>
              <a:off x="1117" y="2439"/>
              <a:ext cx="39" cy="50"/>
            </a:xfrm>
            <a:custGeom>
              <a:avLst/>
              <a:gdLst>
                <a:gd name="T0" fmla="*/ 26 w 35"/>
                <a:gd name="T1" fmla="*/ 44 h 40"/>
                <a:gd name="T2" fmla="*/ 36 w 35"/>
                <a:gd name="T3" fmla="*/ 44 h 40"/>
                <a:gd name="T4" fmla="*/ 32 w 35"/>
                <a:gd name="T5" fmla="*/ 38 h 40"/>
                <a:gd name="T6" fmla="*/ 26 w 35"/>
                <a:gd name="T7" fmla="*/ 33 h 40"/>
                <a:gd name="T8" fmla="*/ 22 w 35"/>
                <a:gd name="T9" fmla="*/ 24 h 40"/>
                <a:gd name="T10" fmla="*/ 4 w 35"/>
                <a:gd name="T11" fmla="*/ 14 h 40"/>
                <a:gd name="T12" fmla="*/ 0 w 35"/>
                <a:gd name="T13" fmla="*/ 10 h 40"/>
                <a:gd name="T14" fmla="*/ 0 w 35"/>
                <a:gd name="T15" fmla="*/ 0 h 40"/>
                <a:gd name="T16" fmla="*/ 20 w 35"/>
                <a:gd name="T17" fmla="*/ 0 h 40"/>
                <a:gd name="T18" fmla="*/ 32 w 35"/>
                <a:gd name="T19" fmla="*/ 14 h 40"/>
                <a:gd name="T20" fmla="*/ 48 w 35"/>
                <a:gd name="T21" fmla="*/ 24 h 40"/>
                <a:gd name="T22" fmla="*/ 48 w 35"/>
                <a:gd name="T23" fmla="*/ 56 h 40"/>
                <a:gd name="T24" fmla="*/ 41 w 35"/>
                <a:gd name="T25" fmla="*/ 64 h 40"/>
                <a:gd name="T26" fmla="*/ 36 w 35"/>
                <a:gd name="T27" fmla="*/ 79 h 40"/>
                <a:gd name="T28" fmla="*/ 32 w 35"/>
                <a:gd name="T29" fmla="*/ 64 h 40"/>
                <a:gd name="T30" fmla="*/ 26 w 35"/>
                <a:gd name="T31" fmla="*/ 44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9380" name="Freeform 4841"/>
            <p:cNvSpPr>
              <a:spLocks/>
            </p:cNvSpPr>
            <p:nvPr/>
          </p:nvSpPr>
          <p:spPr bwMode="auto">
            <a:xfrm>
              <a:off x="1553" y="2522"/>
              <a:ext cx="53" cy="78"/>
            </a:xfrm>
            <a:custGeom>
              <a:avLst/>
              <a:gdLst>
                <a:gd name="T0" fmla="*/ 54 w 47"/>
                <a:gd name="T1" fmla="*/ 32 h 64"/>
                <a:gd name="T2" fmla="*/ 34 w 47"/>
                <a:gd name="T3" fmla="*/ 6 h 64"/>
                <a:gd name="T4" fmla="*/ 18 w 47"/>
                <a:gd name="T5" fmla="*/ 0 h 64"/>
                <a:gd name="T6" fmla="*/ 10 w 47"/>
                <a:gd name="T7" fmla="*/ 9 h 64"/>
                <a:gd name="T8" fmla="*/ 8 w 47"/>
                <a:gd name="T9" fmla="*/ 40 h 64"/>
                <a:gd name="T10" fmla="*/ 14 w 47"/>
                <a:gd name="T11" fmla="*/ 77 h 64"/>
                <a:gd name="T12" fmla="*/ 0 w 47"/>
                <a:gd name="T13" fmla="*/ 113 h 64"/>
                <a:gd name="T14" fmla="*/ 18 w 47"/>
                <a:gd name="T15" fmla="*/ 113 h 64"/>
                <a:gd name="T16" fmla="*/ 37 w 47"/>
                <a:gd name="T17" fmla="*/ 116 h 64"/>
                <a:gd name="T18" fmla="*/ 52 w 47"/>
                <a:gd name="T19" fmla="*/ 88 h 64"/>
                <a:gd name="T20" fmla="*/ 68 w 47"/>
                <a:gd name="T21" fmla="*/ 52 h 64"/>
                <a:gd name="T22" fmla="*/ 61 w 47"/>
                <a:gd name="T23" fmla="*/ 34 h 64"/>
                <a:gd name="T24" fmla="*/ 61 w 47"/>
                <a:gd name="T25" fmla="*/ 43 h 64"/>
                <a:gd name="T26" fmla="*/ 54 w 47"/>
                <a:gd name="T27" fmla="*/ 32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9381" name="Freeform 4842"/>
            <p:cNvSpPr>
              <a:spLocks/>
            </p:cNvSpPr>
            <p:nvPr/>
          </p:nvSpPr>
          <p:spPr bwMode="auto">
            <a:xfrm>
              <a:off x="1125" y="2375"/>
              <a:ext cx="212" cy="367"/>
            </a:xfrm>
            <a:custGeom>
              <a:avLst/>
              <a:gdLst>
                <a:gd name="T0" fmla="*/ 107 w 189"/>
                <a:gd name="T1" fmla="*/ 56 h 296"/>
                <a:gd name="T2" fmla="*/ 95 w 189"/>
                <a:gd name="T3" fmla="*/ 50 h 296"/>
                <a:gd name="T4" fmla="*/ 76 w 189"/>
                <a:gd name="T5" fmla="*/ 98 h 296"/>
                <a:gd name="T6" fmla="*/ 49 w 189"/>
                <a:gd name="T7" fmla="*/ 149 h 296"/>
                <a:gd name="T8" fmla="*/ 39 w 189"/>
                <a:gd name="T9" fmla="*/ 122 h 296"/>
                <a:gd name="T10" fmla="*/ 33 w 189"/>
                <a:gd name="T11" fmla="*/ 161 h 296"/>
                <a:gd name="T12" fmla="*/ 33 w 189"/>
                <a:gd name="T13" fmla="*/ 191 h 296"/>
                <a:gd name="T14" fmla="*/ 33 w 189"/>
                <a:gd name="T15" fmla="*/ 236 h 296"/>
                <a:gd name="T16" fmla="*/ 37 w 189"/>
                <a:gd name="T17" fmla="*/ 284 h 296"/>
                <a:gd name="T18" fmla="*/ 22 w 189"/>
                <a:gd name="T19" fmla="*/ 325 h 296"/>
                <a:gd name="T20" fmla="*/ 8 w 189"/>
                <a:gd name="T21" fmla="*/ 352 h 296"/>
                <a:gd name="T22" fmla="*/ 0 w 189"/>
                <a:gd name="T23" fmla="*/ 371 h 296"/>
                <a:gd name="T24" fmla="*/ 33 w 189"/>
                <a:gd name="T25" fmla="*/ 405 h 296"/>
                <a:gd name="T26" fmla="*/ 81 w 189"/>
                <a:gd name="T27" fmla="*/ 423 h 296"/>
                <a:gd name="T28" fmla="*/ 93 w 189"/>
                <a:gd name="T29" fmla="*/ 438 h 296"/>
                <a:gd name="T30" fmla="*/ 123 w 189"/>
                <a:gd name="T31" fmla="*/ 482 h 296"/>
                <a:gd name="T32" fmla="*/ 157 w 189"/>
                <a:gd name="T33" fmla="*/ 501 h 296"/>
                <a:gd name="T34" fmla="*/ 196 w 189"/>
                <a:gd name="T35" fmla="*/ 508 h 296"/>
                <a:gd name="T36" fmla="*/ 200 w 189"/>
                <a:gd name="T37" fmla="*/ 564 h 296"/>
                <a:gd name="T38" fmla="*/ 210 w 189"/>
                <a:gd name="T39" fmla="*/ 469 h 296"/>
                <a:gd name="T40" fmla="*/ 196 w 189"/>
                <a:gd name="T41" fmla="*/ 403 h 296"/>
                <a:gd name="T42" fmla="*/ 218 w 189"/>
                <a:gd name="T43" fmla="*/ 392 h 296"/>
                <a:gd name="T44" fmla="*/ 200 w 189"/>
                <a:gd name="T45" fmla="*/ 360 h 296"/>
                <a:gd name="T46" fmla="*/ 240 w 189"/>
                <a:gd name="T47" fmla="*/ 360 h 296"/>
                <a:gd name="T48" fmla="*/ 245 w 189"/>
                <a:gd name="T49" fmla="*/ 360 h 296"/>
                <a:gd name="T50" fmla="*/ 265 w 189"/>
                <a:gd name="T51" fmla="*/ 379 h 296"/>
                <a:gd name="T52" fmla="*/ 265 w 189"/>
                <a:gd name="T53" fmla="*/ 347 h 296"/>
                <a:gd name="T54" fmla="*/ 257 w 189"/>
                <a:gd name="T55" fmla="*/ 310 h 296"/>
                <a:gd name="T56" fmla="*/ 250 w 189"/>
                <a:gd name="T57" fmla="*/ 236 h 296"/>
                <a:gd name="T58" fmla="*/ 240 w 189"/>
                <a:gd name="T59" fmla="*/ 212 h 296"/>
                <a:gd name="T60" fmla="*/ 200 w 189"/>
                <a:gd name="T61" fmla="*/ 185 h 296"/>
                <a:gd name="T62" fmla="*/ 164 w 189"/>
                <a:gd name="T63" fmla="*/ 181 h 296"/>
                <a:gd name="T64" fmla="*/ 149 w 189"/>
                <a:gd name="T65" fmla="*/ 145 h 296"/>
                <a:gd name="T66" fmla="*/ 130 w 189"/>
                <a:gd name="T67" fmla="*/ 109 h 296"/>
                <a:gd name="T68" fmla="*/ 149 w 189"/>
                <a:gd name="T69" fmla="*/ 50 h 296"/>
                <a:gd name="T70" fmla="*/ 182 w 189"/>
                <a:gd name="T71" fmla="*/ 19 h 296"/>
                <a:gd name="T72" fmla="*/ 166 w 189"/>
                <a:gd name="T73" fmla="*/ 6 h 296"/>
                <a:gd name="T74" fmla="*/ 127 w 189"/>
                <a:gd name="T75" fmla="*/ 37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9382" name="Freeform 4843"/>
            <p:cNvSpPr>
              <a:spLocks/>
            </p:cNvSpPr>
            <p:nvPr/>
          </p:nvSpPr>
          <p:spPr bwMode="auto">
            <a:xfrm>
              <a:off x="1436" y="2461"/>
              <a:ext cx="86" cy="157"/>
            </a:xfrm>
            <a:custGeom>
              <a:avLst/>
              <a:gdLst>
                <a:gd name="T0" fmla="*/ 88 w 76"/>
                <a:gd name="T1" fmla="*/ 174 h 127"/>
                <a:gd name="T2" fmla="*/ 76 w 76"/>
                <a:gd name="T3" fmla="*/ 157 h 127"/>
                <a:gd name="T4" fmla="*/ 76 w 76"/>
                <a:gd name="T5" fmla="*/ 125 h 127"/>
                <a:gd name="T6" fmla="*/ 88 w 76"/>
                <a:gd name="T7" fmla="*/ 121 h 127"/>
                <a:gd name="T8" fmla="*/ 92 w 76"/>
                <a:gd name="T9" fmla="*/ 103 h 127"/>
                <a:gd name="T10" fmla="*/ 92 w 76"/>
                <a:gd name="T11" fmla="*/ 75 h 127"/>
                <a:gd name="T12" fmla="*/ 66 w 76"/>
                <a:gd name="T13" fmla="*/ 53 h 127"/>
                <a:gd name="T14" fmla="*/ 62 w 76"/>
                <a:gd name="T15" fmla="*/ 66 h 127"/>
                <a:gd name="T16" fmla="*/ 66 w 76"/>
                <a:gd name="T17" fmla="*/ 35 h 127"/>
                <a:gd name="T18" fmla="*/ 51 w 76"/>
                <a:gd name="T19" fmla="*/ 17 h 127"/>
                <a:gd name="T20" fmla="*/ 37 w 76"/>
                <a:gd name="T21" fmla="*/ 2 h 127"/>
                <a:gd name="T22" fmla="*/ 41 w 76"/>
                <a:gd name="T23" fmla="*/ 9 h 127"/>
                <a:gd name="T24" fmla="*/ 31 w 76"/>
                <a:gd name="T25" fmla="*/ 0 h 127"/>
                <a:gd name="T26" fmla="*/ 37 w 76"/>
                <a:gd name="T27" fmla="*/ 9 h 127"/>
                <a:gd name="T28" fmla="*/ 12 w 76"/>
                <a:gd name="T29" fmla="*/ 31 h 127"/>
                <a:gd name="T30" fmla="*/ 25 w 76"/>
                <a:gd name="T31" fmla="*/ 43 h 127"/>
                <a:gd name="T32" fmla="*/ 8 w 76"/>
                <a:gd name="T33" fmla="*/ 58 h 127"/>
                <a:gd name="T34" fmla="*/ 0 w 76"/>
                <a:gd name="T35" fmla="*/ 85 h 127"/>
                <a:gd name="T36" fmla="*/ 12 w 76"/>
                <a:gd name="T37" fmla="*/ 111 h 127"/>
                <a:gd name="T38" fmla="*/ 25 w 76"/>
                <a:gd name="T39" fmla="*/ 111 h 127"/>
                <a:gd name="T40" fmla="*/ 28 w 76"/>
                <a:gd name="T41" fmla="*/ 129 h 127"/>
                <a:gd name="T42" fmla="*/ 37 w 76"/>
                <a:gd name="T43" fmla="*/ 147 h 127"/>
                <a:gd name="T44" fmla="*/ 31 w 76"/>
                <a:gd name="T45" fmla="*/ 177 h 127"/>
                <a:gd name="T46" fmla="*/ 35 w 76"/>
                <a:gd name="T47" fmla="*/ 214 h 127"/>
                <a:gd name="T48" fmla="*/ 48 w 76"/>
                <a:gd name="T49" fmla="*/ 240 h 127"/>
                <a:gd name="T50" fmla="*/ 62 w 76"/>
                <a:gd name="T51" fmla="*/ 240 h 127"/>
                <a:gd name="T52" fmla="*/ 86 w 76"/>
                <a:gd name="T53" fmla="*/ 223 h 127"/>
                <a:gd name="T54" fmla="*/ 110 w 76"/>
                <a:gd name="T55" fmla="*/ 219 h 127"/>
                <a:gd name="T56" fmla="*/ 100 w 76"/>
                <a:gd name="T57" fmla="*/ 197 h 127"/>
                <a:gd name="T58" fmla="*/ 88 w 76"/>
                <a:gd name="T59" fmla="*/ 174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9383" name="Freeform 4844"/>
            <p:cNvSpPr>
              <a:spLocks/>
            </p:cNvSpPr>
            <p:nvPr/>
          </p:nvSpPr>
          <p:spPr bwMode="auto">
            <a:xfrm>
              <a:off x="1495" y="2519"/>
              <a:ext cx="69" cy="88"/>
            </a:xfrm>
            <a:custGeom>
              <a:avLst/>
              <a:gdLst>
                <a:gd name="T0" fmla="*/ 12 w 62"/>
                <a:gd name="T1" fmla="*/ 86 h 71"/>
                <a:gd name="T2" fmla="*/ 0 w 62"/>
                <a:gd name="T3" fmla="*/ 69 h 71"/>
                <a:gd name="T4" fmla="*/ 0 w 62"/>
                <a:gd name="T5" fmla="*/ 37 h 71"/>
                <a:gd name="T6" fmla="*/ 12 w 62"/>
                <a:gd name="T7" fmla="*/ 32 h 71"/>
                <a:gd name="T8" fmla="*/ 16 w 62"/>
                <a:gd name="T9" fmla="*/ 14 h 71"/>
                <a:gd name="T10" fmla="*/ 20 w 62"/>
                <a:gd name="T11" fmla="*/ 0 h 71"/>
                <a:gd name="T12" fmla="*/ 46 w 62"/>
                <a:gd name="T13" fmla="*/ 0 h 71"/>
                <a:gd name="T14" fmla="*/ 65 w 62"/>
                <a:gd name="T15" fmla="*/ 0 h 71"/>
                <a:gd name="T16" fmla="*/ 86 w 62"/>
                <a:gd name="T17" fmla="*/ 0 h 71"/>
                <a:gd name="T18" fmla="*/ 81 w 62"/>
                <a:gd name="T19" fmla="*/ 14 h 71"/>
                <a:gd name="T20" fmla="*/ 78 w 62"/>
                <a:gd name="T21" fmla="*/ 46 h 71"/>
                <a:gd name="T22" fmla="*/ 86 w 62"/>
                <a:gd name="T23" fmla="*/ 86 h 71"/>
                <a:gd name="T24" fmla="*/ 72 w 62"/>
                <a:gd name="T25" fmla="*/ 121 h 71"/>
                <a:gd name="T26" fmla="*/ 59 w 62"/>
                <a:gd name="T27" fmla="*/ 112 h 71"/>
                <a:gd name="T28" fmla="*/ 39 w 62"/>
                <a:gd name="T29" fmla="*/ 121 h 71"/>
                <a:gd name="T30" fmla="*/ 43 w 62"/>
                <a:gd name="T31" fmla="*/ 135 h 71"/>
                <a:gd name="T32" fmla="*/ 33 w 62"/>
                <a:gd name="T33" fmla="*/ 133 h 71"/>
                <a:gd name="T34" fmla="*/ 23 w 62"/>
                <a:gd name="T35" fmla="*/ 109 h 71"/>
                <a:gd name="T36" fmla="*/ 12 w 62"/>
                <a:gd name="T37" fmla="*/ 86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9384" name="Freeform 4845"/>
            <p:cNvSpPr>
              <a:spLocks/>
            </p:cNvSpPr>
            <p:nvPr/>
          </p:nvSpPr>
          <p:spPr bwMode="auto">
            <a:xfrm>
              <a:off x="1432" y="2411"/>
              <a:ext cx="16" cy="13"/>
            </a:xfrm>
            <a:custGeom>
              <a:avLst/>
              <a:gdLst>
                <a:gd name="T0" fmla="*/ 3 w 14"/>
                <a:gd name="T1" fmla="*/ 0 h 11"/>
                <a:gd name="T2" fmla="*/ 21 w 14"/>
                <a:gd name="T3" fmla="*/ 0 h 11"/>
                <a:gd name="T4" fmla="*/ 15 w 14"/>
                <a:gd name="T5" fmla="*/ 18 h 11"/>
                <a:gd name="T6" fmla="*/ 0 w 14"/>
                <a:gd name="T7" fmla="*/ 18 h 11"/>
                <a:gd name="T8" fmla="*/ 10 w 14"/>
                <a:gd name="T9" fmla="*/ 7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85" name="Freeform 4846"/>
            <p:cNvSpPr>
              <a:spLocks/>
            </p:cNvSpPr>
            <p:nvPr/>
          </p:nvSpPr>
          <p:spPr bwMode="auto">
            <a:xfrm>
              <a:off x="1228" y="2379"/>
              <a:ext cx="238" cy="252"/>
            </a:xfrm>
            <a:custGeom>
              <a:avLst/>
              <a:gdLst>
                <a:gd name="T0" fmla="*/ 245 w 213"/>
                <a:gd name="T1" fmla="*/ 81 h 203"/>
                <a:gd name="T2" fmla="*/ 231 w 213"/>
                <a:gd name="T3" fmla="*/ 71 h 203"/>
                <a:gd name="T4" fmla="*/ 231 w 213"/>
                <a:gd name="T5" fmla="*/ 63 h 203"/>
                <a:gd name="T6" fmla="*/ 227 w 213"/>
                <a:gd name="T7" fmla="*/ 53 h 203"/>
                <a:gd name="T8" fmla="*/ 211 w 213"/>
                <a:gd name="T9" fmla="*/ 57 h 203"/>
                <a:gd name="T10" fmla="*/ 159 w 213"/>
                <a:gd name="T11" fmla="*/ 57 h 203"/>
                <a:gd name="T12" fmla="*/ 118 w 213"/>
                <a:gd name="T13" fmla="*/ 57 h 203"/>
                <a:gd name="T14" fmla="*/ 86 w 213"/>
                <a:gd name="T15" fmla="*/ 21 h 203"/>
                <a:gd name="T16" fmla="*/ 70 w 213"/>
                <a:gd name="T17" fmla="*/ 14 h 203"/>
                <a:gd name="T18" fmla="*/ 75 w 213"/>
                <a:gd name="T19" fmla="*/ 21 h 203"/>
                <a:gd name="T20" fmla="*/ 44 w 213"/>
                <a:gd name="T21" fmla="*/ 50 h 203"/>
                <a:gd name="T22" fmla="*/ 39 w 213"/>
                <a:gd name="T23" fmla="*/ 108 h 203"/>
                <a:gd name="T24" fmla="*/ 39 w 213"/>
                <a:gd name="T25" fmla="*/ 53 h 203"/>
                <a:gd name="T26" fmla="*/ 50 w 213"/>
                <a:gd name="T27" fmla="*/ 14 h 203"/>
                <a:gd name="T28" fmla="*/ 20 w 213"/>
                <a:gd name="T29" fmla="*/ 45 h 203"/>
                <a:gd name="T30" fmla="*/ 0 w 213"/>
                <a:gd name="T31" fmla="*/ 103 h 203"/>
                <a:gd name="T32" fmla="*/ 20 w 213"/>
                <a:gd name="T33" fmla="*/ 140 h 203"/>
                <a:gd name="T34" fmla="*/ 34 w 213"/>
                <a:gd name="T35" fmla="*/ 176 h 203"/>
                <a:gd name="T36" fmla="*/ 70 w 213"/>
                <a:gd name="T37" fmla="*/ 180 h 203"/>
                <a:gd name="T38" fmla="*/ 108 w 213"/>
                <a:gd name="T39" fmla="*/ 206 h 203"/>
                <a:gd name="T40" fmla="*/ 118 w 213"/>
                <a:gd name="T41" fmla="*/ 230 h 203"/>
                <a:gd name="T42" fmla="*/ 126 w 213"/>
                <a:gd name="T43" fmla="*/ 307 h 203"/>
                <a:gd name="T44" fmla="*/ 132 w 213"/>
                <a:gd name="T45" fmla="*/ 343 h 203"/>
                <a:gd name="T46" fmla="*/ 152 w 213"/>
                <a:gd name="T47" fmla="*/ 389 h 203"/>
                <a:gd name="T48" fmla="*/ 169 w 213"/>
                <a:gd name="T49" fmla="*/ 389 h 203"/>
                <a:gd name="T50" fmla="*/ 207 w 213"/>
                <a:gd name="T51" fmla="*/ 343 h 203"/>
                <a:gd name="T52" fmla="*/ 201 w 213"/>
                <a:gd name="T53" fmla="*/ 325 h 203"/>
                <a:gd name="T54" fmla="*/ 185 w 213"/>
                <a:gd name="T55" fmla="*/ 269 h 203"/>
                <a:gd name="T56" fmla="*/ 227 w 213"/>
                <a:gd name="T57" fmla="*/ 293 h 203"/>
                <a:gd name="T58" fmla="*/ 251 w 213"/>
                <a:gd name="T59" fmla="*/ 269 h 203"/>
                <a:gd name="T60" fmla="*/ 274 w 213"/>
                <a:gd name="T61" fmla="*/ 238 h 203"/>
                <a:gd name="T62" fmla="*/ 261 w 213"/>
                <a:gd name="T63" fmla="*/ 212 h 203"/>
                <a:gd name="T64" fmla="*/ 285 w 213"/>
                <a:gd name="T65" fmla="*/ 170 h 203"/>
                <a:gd name="T66" fmla="*/ 297 w 213"/>
                <a:gd name="T67" fmla="*/ 135 h 203"/>
                <a:gd name="T68" fmla="*/ 270 w 213"/>
                <a:gd name="T69" fmla="*/ 127 h 203"/>
                <a:gd name="T70" fmla="*/ 261 w 213"/>
                <a:gd name="T71" fmla="*/ 120 h 203"/>
                <a:gd name="T72" fmla="*/ 274 w 213"/>
                <a:gd name="T73" fmla="*/ 101 h 203"/>
                <a:gd name="T74" fmla="*/ 251 w 213"/>
                <a:gd name="T75" fmla="*/ 81 h 203"/>
                <a:gd name="T76" fmla="*/ 247 w 213"/>
                <a:gd name="T77" fmla="*/ 87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9386" name="Freeform 4847"/>
            <p:cNvSpPr>
              <a:spLocks/>
            </p:cNvSpPr>
            <p:nvPr/>
          </p:nvSpPr>
          <p:spPr bwMode="auto">
            <a:xfrm>
              <a:off x="1388" y="2403"/>
              <a:ext cx="8" cy="2"/>
            </a:xfrm>
            <a:custGeom>
              <a:avLst/>
              <a:gdLst>
                <a:gd name="T0" fmla="*/ 10 w 7"/>
                <a:gd name="T1" fmla="*/ 2 h 2"/>
                <a:gd name="T2" fmla="*/ 0 w 7"/>
                <a:gd name="T3" fmla="*/ 0 h 2"/>
                <a:gd name="T4" fmla="*/ 10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9387" name="Freeform 4848"/>
            <p:cNvSpPr>
              <a:spLocks/>
            </p:cNvSpPr>
            <p:nvPr/>
          </p:nvSpPr>
          <p:spPr bwMode="auto">
            <a:xfrm>
              <a:off x="1052" y="2135"/>
              <a:ext cx="178" cy="70"/>
            </a:xfrm>
            <a:custGeom>
              <a:avLst/>
              <a:gdLst>
                <a:gd name="T0" fmla="*/ 156 w 160"/>
                <a:gd name="T1" fmla="*/ 44 h 57"/>
                <a:gd name="T2" fmla="*/ 156 w 160"/>
                <a:gd name="T3" fmla="*/ 48 h 57"/>
                <a:gd name="T4" fmla="*/ 136 w 160"/>
                <a:gd name="T5" fmla="*/ 34 h 57"/>
                <a:gd name="T6" fmla="*/ 112 w 160"/>
                <a:gd name="T7" fmla="*/ 18 h 57"/>
                <a:gd name="T8" fmla="*/ 98 w 160"/>
                <a:gd name="T9" fmla="*/ 9 h 57"/>
                <a:gd name="T10" fmla="*/ 81 w 160"/>
                <a:gd name="T11" fmla="*/ 6 h 57"/>
                <a:gd name="T12" fmla="*/ 75 w 160"/>
                <a:gd name="T13" fmla="*/ 0 h 57"/>
                <a:gd name="T14" fmla="*/ 48 w 160"/>
                <a:gd name="T15" fmla="*/ 9 h 57"/>
                <a:gd name="T16" fmla="*/ 22 w 160"/>
                <a:gd name="T17" fmla="*/ 14 h 57"/>
                <a:gd name="T18" fmla="*/ 12 w 160"/>
                <a:gd name="T19" fmla="*/ 34 h 57"/>
                <a:gd name="T20" fmla="*/ 0 w 160"/>
                <a:gd name="T21" fmla="*/ 48 h 57"/>
                <a:gd name="T22" fmla="*/ 10 w 160"/>
                <a:gd name="T23" fmla="*/ 41 h 57"/>
                <a:gd name="T24" fmla="*/ 26 w 160"/>
                <a:gd name="T25" fmla="*/ 32 h 57"/>
                <a:gd name="T26" fmla="*/ 41 w 160"/>
                <a:gd name="T27" fmla="*/ 22 h 57"/>
                <a:gd name="T28" fmla="*/ 72 w 160"/>
                <a:gd name="T29" fmla="*/ 18 h 57"/>
                <a:gd name="T30" fmla="*/ 58 w 160"/>
                <a:gd name="T31" fmla="*/ 27 h 57"/>
                <a:gd name="T32" fmla="*/ 77 w 160"/>
                <a:gd name="T33" fmla="*/ 34 h 57"/>
                <a:gd name="T34" fmla="*/ 90 w 160"/>
                <a:gd name="T35" fmla="*/ 41 h 57"/>
                <a:gd name="T36" fmla="*/ 98 w 160"/>
                <a:gd name="T37" fmla="*/ 44 h 57"/>
                <a:gd name="T38" fmla="*/ 126 w 160"/>
                <a:gd name="T39" fmla="*/ 54 h 57"/>
                <a:gd name="T40" fmla="*/ 134 w 160"/>
                <a:gd name="T41" fmla="*/ 71 h 57"/>
                <a:gd name="T42" fmla="*/ 160 w 160"/>
                <a:gd name="T43" fmla="*/ 88 h 57"/>
                <a:gd name="T44" fmla="*/ 146 w 160"/>
                <a:gd name="T45" fmla="*/ 106 h 57"/>
                <a:gd name="T46" fmla="*/ 169 w 160"/>
                <a:gd name="T47" fmla="*/ 106 h 57"/>
                <a:gd name="T48" fmla="*/ 188 w 160"/>
                <a:gd name="T49" fmla="*/ 106 h 57"/>
                <a:gd name="T50" fmla="*/ 206 w 160"/>
                <a:gd name="T51" fmla="*/ 106 h 57"/>
                <a:gd name="T52" fmla="*/ 220 w 160"/>
                <a:gd name="T53" fmla="*/ 103 h 57"/>
                <a:gd name="T54" fmla="*/ 208 w 160"/>
                <a:gd name="T55" fmla="*/ 88 h 57"/>
                <a:gd name="T56" fmla="*/ 191 w 160"/>
                <a:gd name="T57" fmla="*/ 80 h 57"/>
                <a:gd name="T58" fmla="*/ 188 w 160"/>
                <a:gd name="T59" fmla="*/ 71 h 57"/>
                <a:gd name="T60" fmla="*/ 175 w 160"/>
                <a:gd name="T61" fmla="*/ 61 h 57"/>
                <a:gd name="T62" fmla="*/ 160 w 160"/>
                <a:gd name="T63" fmla="*/ 54 h 57"/>
                <a:gd name="T64" fmla="*/ 156 w 160"/>
                <a:gd name="T65" fmla="*/ 44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9388" name="Freeform 4849"/>
            <p:cNvSpPr>
              <a:spLocks/>
            </p:cNvSpPr>
            <p:nvPr/>
          </p:nvSpPr>
          <p:spPr bwMode="auto">
            <a:xfrm>
              <a:off x="1083" y="2162"/>
              <a:ext cx="8" cy="11"/>
            </a:xfrm>
            <a:custGeom>
              <a:avLst/>
              <a:gdLst>
                <a:gd name="T0" fmla="*/ 0 w 7"/>
                <a:gd name="T1" fmla="*/ 16 h 9"/>
                <a:gd name="T2" fmla="*/ 10 w 7"/>
                <a:gd name="T3" fmla="*/ 16 h 9"/>
                <a:gd name="T4" fmla="*/ 0 w 7"/>
                <a:gd name="T5" fmla="*/ 0 h 9"/>
                <a:gd name="T6" fmla="*/ 0 w 7"/>
                <a:gd name="T7" fmla="*/ 1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9389" name="Freeform 4850"/>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9390" name="Freeform 4851"/>
            <p:cNvSpPr>
              <a:spLocks/>
            </p:cNvSpPr>
            <p:nvPr/>
          </p:nvSpPr>
          <p:spPr bwMode="auto">
            <a:xfrm>
              <a:off x="1131" y="2211"/>
              <a:ext cx="5" cy="2"/>
            </a:xfrm>
            <a:custGeom>
              <a:avLst/>
              <a:gdLst>
                <a:gd name="T0" fmla="*/ 8 w 4"/>
                <a:gd name="T1" fmla="*/ 0 h 2"/>
                <a:gd name="T2" fmla="*/ 8 w 4"/>
                <a:gd name="T3" fmla="*/ 0 h 2"/>
                <a:gd name="T4" fmla="*/ 5 w 4"/>
                <a:gd name="T5" fmla="*/ 0 h 2"/>
                <a:gd name="T6" fmla="*/ 5 w 4"/>
                <a:gd name="T7" fmla="*/ 0 h 2"/>
                <a:gd name="T8" fmla="*/ 0 w 4"/>
                <a:gd name="T9" fmla="*/ 0 h 2"/>
                <a:gd name="T10" fmla="*/ 5 w 4"/>
                <a:gd name="T11" fmla="*/ 0 h 2"/>
                <a:gd name="T12" fmla="*/ 8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391" name="Freeform 4852"/>
            <p:cNvSpPr>
              <a:spLocks/>
            </p:cNvSpPr>
            <p:nvPr/>
          </p:nvSpPr>
          <p:spPr bwMode="auto">
            <a:xfrm>
              <a:off x="1127" y="2211"/>
              <a:ext cx="4" cy="3"/>
            </a:xfrm>
            <a:custGeom>
              <a:avLst/>
              <a:gdLst>
                <a:gd name="T0" fmla="*/ 7 w 3"/>
                <a:gd name="T1" fmla="*/ 0 h 2"/>
                <a:gd name="T2" fmla="*/ 7 w 3"/>
                <a:gd name="T3" fmla="*/ 0 h 2"/>
                <a:gd name="T4" fmla="*/ 0 w 3"/>
                <a:gd name="T5" fmla="*/ 0 h 2"/>
                <a:gd name="T6" fmla="*/ 0 w 3"/>
                <a:gd name="T7" fmla="*/ 8 h 2"/>
                <a:gd name="T8" fmla="*/ 0 w 3"/>
                <a:gd name="T9" fmla="*/ 0 h 2"/>
                <a:gd name="T10" fmla="*/ 7 w 3"/>
                <a:gd name="T11" fmla="*/ 0 h 2"/>
                <a:gd name="T12" fmla="*/ 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92" name="Freeform 4853"/>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393" name="Freeform 4854"/>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94" name="Freeform 4855"/>
            <p:cNvSpPr>
              <a:spLocks/>
            </p:cNvSpPr>
            <p:nvPr/>
          </p:nvSpPr>
          <p:spPr bwMode="auto">
            <a:xfrm>
              <a:off x="1396" y="2238"/>
              <a:ext cx="5" cy="2"/>
            </a:xfrm>
            <a:custGeom>
              <a:avLst/>
              <a:gdLst>
                <a:gd name="T0" fmla="*/ 13 w 3"/>
                <a:gd name="T1" fmla="*/ 0 h 2"/>
                <a:gd name="T2" fmla="*/ 13 w 3"/>
                <a:gd name="T3" fmla="*/ 2 h 2"/>
                <a:gd name="T4" fmla="*/ 0 w 3"/>
                <a:gd name="T5" fmla="*/ 2 h 2"/>
                <a:gd name="T6" fmla="*/ 0 w 3"/>
                <a:gd name="T7" fmla="*/ 0 h 2"/>
                <a:gd name="T8" fmla="*/ 0 w 3"/>
                <a:gd name="T9" fmla="*/ 2 h 2"/>
                <a:gd name="T10" fmla="*/ 13 w 3"/>
                <a:gd name="T11" fmla="*/ 2 h 2"/>
                <a:gd name="T12" fmla="*/ 13 w 3"/>
                <a:gd name="T13" fmla="*/ 0 h 2"/>
                <a:gd name="T14" fmla="*/ 13 w 3"/>
                <a:gd name="T15" fmla="*/ 2 h 2"/>
                <a:gd name="T16" fmla="*/ 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95" name="Freeform 4856"/>
            <p:cNvSpPr>
              <a:spLocks/>
            </p:cNvSpPr>
            <p:nvPr/>
          </p:nvSpPr>
          <p:spPr bwMode="auto">
            <a:xfrm>
              <a:off x="1388" y="2240"/>
              <a:ext cx="5" cy="2"/>
            </a:xfrm>
            <a:custGeom>
              <a:avLst/>
              <a:gdLst>
                <a:gd name="T0" fmla="*/ 13 w 3"/>
                <a:gd name="T1" fmla="*/ 0 h 2"/>
                <a:gd name="T2" fmla="*/ 0 w 3"/>
                <a:gd name="T3" fmla="*/ 0 h 2"/>
                <a:gd name="T4" fmla="*/ 1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96" name="Rectangle 4857"/>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397" name="Freeform 4858"/>
            <p:cNvSpPr>
              <a:spLocks/>
            </p:cNvSpPr>
            <p:nvPr/>
          </p:nvSpPr>
          <p:spPr bwMode="auto">
            <a:xfrm>
              <a:off x="1268" y="2208"/>
              <a:ext cx="61" cy="50"/>
            </a:xfrm>
            <a:custGeom>
              <a:avLst/>
              <a:gdLst>
                <a:gd name="T0" fmla="*/ 7 w 54"/>
                <a:gd name="T1" fmla="*/ 6 h 41"/>
                <a:gd name="T2" fmla="*/ 2 w 54"/>
                <a:gd name="T3" fmla="*/ 32 h 41"/>
                <a:gd name="T4" fmla="*/ 0 w 54"/>
                <a:gd name="T5" fmla="*/ 40 h 41"/>
                <a:gd name="T6" fmla="*/ 0 w 54"/>
                <a:gd name="T7" fmla="*/ 61 h 41"/>
                <a:gd name="T8" fmla="*/ 10 w 54"/>
                <a:gd name="T9" fmla="*/ 74 h 41"/>
                <a:gd name="T10" fmla="*/ 16 w 54"/>
                <a:gd name="T11" fmla="*/ 56 h 41"/>
                <a:gd name="T12" fmla="*/ 30 w 54"/>
                <a:gd name="T13" fmla="*/ 48 h 41"/>
                <a:gd name="T14" fmla="*/ 41 w 54"/>
                <a:gd name="T15" fmla="*/ 52 h 41"/>
                <a:gd name="T16" fmla="*/ 68 w 54"/>
                <a:gd name="T17" fmla="*/ 52 h 41"/>
                <a:gd name="T18" fmla="*/ 78 w 54"/>
                <a:gd name="T19" fmla="*/ 40 h 41"/>
                <a:gd name="T20" fmla="*/ 53 w 54"/>
                <a:gd name="T21" fmla="*/ 27 h 41"/>
                <a:gd name="T22" fmla="*/ 60 w 54"/>
                <a:gd name="T23" fmla="*/ 18 h 41"/>
                <a:gd name="T24" fmla="*/ 47 w 54"/>
                <a:gd name="T25" fmla="*/ 15 h 41"/>
                <a:gd name="T26" fmla="*/ 16 w 54"/>
                <a:gd name="T27" fmla="*/ 0 h 41"/>
                <a:gd name="T28" fmla="*/ 7 w 54"/>
                <a:gd name="T29" fmla="*/ 6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9398" name="Freeform 4859"/>
            <p:cNvSpPr>
              <a:spLocks/>
            </p:cNvSpPr>
            <p:nvPr/>
          </p:nvSpPr>
          <p:spPr bwMode="auto">
            <a:xfrm>
              <a:off x="1221" y="2208"/>
              <a:ext cx="52" cy="43"/>
            </a:xfrm>
            <a:custGeom>
              <a:avLst/>
              <a:gdLst>
                <a:gd name="T0" fmla="*/ 69 w 45"/>
                <a:gd name="T1" fmla="*/ 6 h 34"/>
                <a:gd name="T2" fmla="*/ 67 w 45"/>
                <a:gd name="T3" fmla="*/ 35 h 34"/>
                <a:gd name="T4" fmla="*/ 62 w 45"/>
                <a:gd name="T5" fmla="*/ 44 h 34"/>
                <a:gd name="T6" fmla="*/ 62 w 45"/>
                <a:gd name="T7" fmla="*/ 68 h 34"/>
                <a:gd name="T8" fmla="*/ 40 w 45"/>
                <a:gd name="T9" fmla="*/ 62 h 34"/>
                <a:gd name="T10" fmla="*/ 16 w 45"/>
                <a:gd name="T11" fmla="*/ 62 h 34"/>
                <a:gd name="T12" fmla="*/ 0 w 45"/>
                <a:gd name="T13" fmla="*/ 53 h 34"/>
                <a:gd name="T14" fmla="*/ 10 w 45"/>
                <a:gd name="T15" fmla="*/ 44 h 34"/>
                <a:gd name="T16" fmla="*/ 34 w 45"/>
                <a:gd name="T17" fmla="*/ 48 h 34"/>
                <a:gd name="T18" fmla="*/ 51 w 45"/>
                <a:gd name="T19" fmla="*/ 48 h 34"/>
                <a:gd name="T20" fmla="*/ 45 w 45"/>
                <a:gd name="T21" fmla="*/ 20 h 34"/>
                <a:gd name="T22" fmla="*/ 34 w 45"/>
                <a:gd name="T23" fmla="*/ 10 h 34"/>
                <a:gd name="T24" fmla="*/ 29 w 45"/>
                <a:gd name="T25" fmla="*/ 0 h 34"/>
                <a:gd name="T26" fmla="*/ 57 w 45"/>
                <a:gd name="T27" fmla="*/ 6 h 34"/>
                <a:gd name="T28" fmla="*/ 69 w 45"/>
                <a:gd name="T29" fmla="*/ 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9399" name="Freeform 4860"/>
            <p:cNvSpPr>
              <a:spLocks/>
            </p:cNvSpPr>
            <p:nvPr/>
          </p:nvSpPr>
          <p:spPr bwMode="auto">
            <a:xfrm>
              <a:off x="1268" y="2164"/>
              <a:ext cx="2" cy="3"/>
            </a:xfrm>
            <a:custGeom>
              <a:avLst/>
              <a:gdLst>
                <a:gd name="T0" fmla="*/ 2 w 2"/>
                <a:gd name="T1" fmla="*/ 8 h 2"/>
                <a:gd name="T2" fmla="*/ 0 w 2"/>
                <a:gd name="T3" fmla="*/ 8 h 2"/>
                <a:gd name="T4" fmla="*/ 0 w 2"/>
                <a:gd name="T5" fmla="*/ 0 h 2"/>
                <a:gd name="T6" fmla="*/ 2 w 2"/>
                <a:gd name="T7" fmla="*/ 8 h 2"/>
                <a:gd name="T8" fmla="*/ 2 w 2"/>
                <a:gd name="T9" fmla="*/ 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400" name="Freeform 4861"/>
            <p:cNvSpPr>
              <a:spLocks/>
            </p:cNvSpPr>
            <p:nvPr/>
          </p:nvSpPr>
          <p:spPr bwMode="auto">
            <a:xfrm>
              <a:off x="1276" y="2164"/>
              <a:ext cx="5" cy="3"/>
            </a:xfrm>
            <a:custGeom>
              <a:avLst/>
              <a:gdLst>
                <a:gd name="T0" fmla="*/ 8 w 4"/>
                <a:gd name="T1" fmla="*/ 8 h 2"/>
                <a:gd name="T2" fmla="*/ 0 w 4"/>
                <a:gd name="T3" fmla="*/ 0 h 2"/>
                <a:gd name="T4" fmla="*/ 5 w 4"/>
                <a:gd name="T5" fmla="*/ 8 h 2"/>
                <a:gd name="T6" fmla="*/ 8 w 4"/>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9401" name="Freeform 4862"/>
            <p:cNvSpPr>
              <a:spLocks/>
            </p:cNvSpPr>
            <p:nvPr/>
          </p:nvSpPr>
          <p:spPr bwMode="auto">
            <a:xfrm>
              <a:off x="1448" y="2338"/>
              <a:ext cx="4" cy="5"/>
            </a:xfrm>
            <a:custGeom>
              <a:avLst/>
              <a:gdLst>
                <a:gd name="T0" fmla="*/ 2 w 5"/>
                <a:gd name="T1" fmla="*/ 8 h 4"/>
                <a:gd name="T2" fmla="*/ 0 w 5"/>
                <a:gd name="T3" fmla="*/ 5 h 4"/>
                <a:gd name="T4" fmla="*/ 2 w 5"/>
                <a:gd name="T5" fmla="*/ 0 h 4"/>
                <a:gd name="T6" fmla="*/ 2 w 5"/>
                <a:gd name="T7" fmla="*/ 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9402" name="Freeform 4863"/>
            <p:cNvSpPr>
              <a:spLocks/>
            </p:cNvSpPr>
            <p:nvPr/>
          </p:nvSpPr>
          <p:spPr bwMode="auto">
            <a:xfrm>
              <a:off x="1009" y="2403"/>
              <a:ext cx="57" cy="67"/>
            </a:xfrm>
            <a:custGeom>
              <a:avLst/>
              <a:gdLst>
                <a:gd name="T0" fmla="*/ 15 w 52"/>
                <a:gd name="T1" fmla="*/ 53 h 54"/>
                <a:gd name="T2" fmla="*/ 0 w 52"/>
                <a:gd name="T3" fmla="*/ 26 h 54"/>
                <a:gd name="T4" fmla="*/ 2 w 52"/>
                <a:gd name="T5" fmla="*/ 14 h 54"/>
                <a:gd name="T6" fmla="*/ 2 w 52"/>
                <a:gd name="T7" fmla="*/ 7 h 54"/>
                <a:gd name="T8" fmla="*/ 4 w 52"/>
                <a:gd name="T9" fmla="*/ 0 h 54"/>
                <a:gd name="T10" fmla="*/ 35 w 52"/>
                <a:gd name="T11" fmla="*/ 7 h 54"/>
                <a:gd name="T12" fmla="*/ 46 w 52"/>
                <a:gd name="T13" fmla="*/ 7 h 54"/>
                <a:gd name="T14" fmla="*/ 59 w 52"/>
                <a:gd name="T15" fmla="*/ 31 h 54"/>
                <a:gd name="T16" fmla="*/ 68 w 52"/>
                <a:gd name="T17" fmla="*/ 53 h 54"/>
                <a:gd name="T18" fmla="*/ 59 w 52"/>
                <a:gd name="T19" fmla="*/ 57 h 54"/>
                <a:gd name="T20" fmla="*/ 59 w 52"/>
                <a:gd name="T21" fmla="*/ 81 h 54"/>
                <a:gd name="T22" fmla="*/ 59 w 52"/>
                <a:gd name="T23" fmla="*/ 103 h 54"/>
                <a:gd name="T24" fmla="*/ 50 w 52"/>
                <a:gd name="T25" fmla="*/ 81 h 54"/>
                <a:gd name="T26" fmla="*/ 50 w 52"/>
                <a:gd name="T27" fmla="*/ 89 h 54"/>
                <a:gd name="T28" fmla="*/ 43 w 52"/>
                <a:gd name="T29" fmla="*/ 81 h 54"/>
                <a:gd name="T30" fmla="*/ 41 w 52"/>
                <a:gd name="T31" fmla="*/ 63 h 54"/>
                <a:gd name="T32" fmla="*/ 25 w 52"/>
                <a:gd name="T33" fmla="*/ 45 h 54"/>
                <a:gd name="T34" fmla="*/ 12 w 52"/>
                <a:gd name="T35" fmla="*/ 31 h 54"/>
                <a:gd name="T36" fmla="*/ 18 w 52"/>
                <a:gd name="T37" fmla="*/ 45 h 54"/>
                <a:gd name="T38" fmla="*/ 15 w 52"/>
                <a:gd name="T39" fmla="*/ 53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9403" name="Freeform 4864"/>
            <p:cNvSpPr>
              <a:spLocks/>
            </p:cNvSpPr>
            <p:nvPr/>
          </p:nvSpPr>
          <p:spPr bwMode="auto">
            <a:xfrm>
              <a:off x="1288" y="2370"/>
              <a:ext cx="6" cy="2"/>
            </a:xfrm>
            <a:custGeom>
              <a:avLst/>
              <a:gdLst>
                <a:gd name="T0" fmla="*/ 0 w 5"/>
                <a:gd name="T1" fmla="*/ 0 h 2"/>
                <a:gd name="T2" fmla="*/ 8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04" name="Freeform 4865"/>
            <p:cNvSpPr>
              <a:spLocks/>
            </p:cNvSpPr>
            <p:nvPr/>
          </p:nvSpPr>
          <p:spPr bwMode="auto">
            <a:xfrm>
              <a:off x="1475" y="2352"/>
              <a:ext cx="1" cy="6"/>
            </a:xfrm>
            <a:custGeom>
              <a:avLst/>
              <a:gdLst>
                <a:gd name="T0" fmla="*/ 1 w 2"/>
                <a:gd name="T1" fmla="*/ 8 h 5"/>
                <a:gd name="T2" fmla="*/ 0 w 2"/>
                <a:gd name="T3" fmla="*/ 8 h 5"/>
                <a:gd name="T4" fmla="*/ 0 w 2"/>
                <a:gd name="T5" fmla="*/ 0 h 5"/>
                <a:gd name="T6" fmla="*/ 1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9405" name="Freeform 4866"/>
            <p:cNvSpPr>
              <a:spLocks/>
            </p:cNvSpPr>
            <p:nvPr/>
          </p:nvSpPr>
          <p:spPr bwMode="auto">
            <a:xfrm>
              <a:off x="1443" y="2305"/>
              <a:ext cx="5" cy="5"/>
            </a:xfrm>
            <a:custGeom>
              <a:avLst/>
              <a:gdLst>
                <a:gd name="T0" fmla="*/ 8 w 4"/>
                <a:gd name="T1" fmla="*/ 3 h 5"/>
                <a:gd name="T2" fmla="*/ 5 w 4"/>
                <a:gd name="T3" fmla="*/ 5 h 5"/>
                <a:gd name="T4" fmla="*/ 0 w 4"/>
                <a:gd name="T5" fmla="*/ 0 h 5"/>
                <a:gd name="T6" fmla="*/ 8 w 4"/>
                <a:gd name="T7" fmla="*/ 0 h 5"/>
                <a:gd name="T8" fmla="*/ 8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9406" name="Freeform 4867"/>
            <p:cNvSpPr>
              <a:spLocks/>
            </p:cNvSpPr>
            <p:nvPr/>
          </p:nvSpPr>
          <p:spPr bwMode="auto">
            <a:xfrm>
              <a:off x="940" y="2328"/>
              <a:ext cx="40" cy="30"/>
            </a:xfrm>
            <a:custGeom>
              <a:avLst/>
              <a:gdLst>
                <a:gd name="T0" fmla="*/ 49 w 36"/>
                <a:gd name="T1" fmla="*/ 38 h 24"/>
                <a:gd name="T2" fmla="*/ 46 w 36"/>
                <a:gd name="T3" fmla="*/ 48 h 24"/>
                <a:gd name="T4" fmla="*/ 33 w 36"/>
                <a:gd name="T5" fmla="*/ 44 h 24"/>
                <a:gd name="T6" fmla="*/ 16 w 36"/>
                <a:gd name="T7" fmla="*/ 33 h 24"/>
                <a:gd name="T8" fmla="*/ 0 w 36"/>
                <a:gd name="T9" fmla="*/ 24 h 24"/>
                <a:gd name="T10" fmla="*/ 20 w 36"/>
                <a:gd name="T11" fmla="*/ 0 h 24"/>
                <a:gd name="T12" fmla="*/ 33 w 36"/>
                <a:gd name="T13" fmla="*/ 16 h 24"/>
                <a:gd name="T14" fmla="*/ 49 w 36"/>
                <a:gd name="T15" fmla="*/ 20 h 24"/>
                <a:gd name="T16" fmla="*/ 49 w 36"/>
                <a:gd name="T17" fmla="*/ 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9407" name="Freeform 4868"/>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408" name="Freeform 4869"/>
            <p:cNvSpPr>
              <a:spLocks/>
            </p:cNvSpPr>
            <p:nvPr/>
          </p:nvSpPr>
          <p:spPr bwMode="auto">
            <a:xfrm>
              <a:off x="1436" y="2375"/>
              <a:ext cx="3" cy="4"/>
            </a:xfrm>
            <a:custGeom>
              <a:avLst/>
              <a:gdLst>
                <a:gd name="T0" fmla="*/ 8 w 2"/>
                <a:gd name="T1" fmla="*/ 0 h 3"/>
                <a:gd name="T2" fmla="*/ 8 w 2"/>
                <a:gd name="T3" fmla="*/ 7 h 3"/>
                <a:gd name="T4" fmla="*/ 0 w 2"/>
                <a:gd name="T5" fmla="*/ 0 h 3"/>
                <a:gd name="T6" fmla="*/ 8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409" name="Freeform 4870"/>
            <p:cNvSpPr>
              <a:spLocks/>
            </p:cNvSpPr>
            <p:nvPr/>
          </p:nvSpPr>
          <p:spPr bwMode="auto">
            <a:xfrm>
              <a:off x="955" y="2296"/>
              <a:ext cx="109" cy="65"/>
            </a:xfrm>
            <a:custGeom>
              <a:avLst/>
              <a:gdLst>
                <a:gd name="T0" fmla="*/ 73 w 97"/>
                <a:gd name="T1" fmla="*/ 70 h 52"/>
                <a:gd name="T2" fmla="*/ 64 w 97"/>
                <a:gd name="T3" fmla="*/ 75 h 52"/>
                <a:gd name="T4" fmla="*/ 54 w 97"/>
                <a:gd name="T5" fmla="*/ 85 h 52"/>
                <a:gd name="T6" fmla="*/ 48 w 97"/>
                <a:gd name="T7" fmla="*/ 101 h 52"/>
                <a:gd name="T8" fmla="*/ 44 w 97"/>
                <a:gd name="T9" fmla="*/ 101 h 52"/>
                <a:gd name="T10" fmla="*/ 42 w 97"/>
                <a:gd name="T11" fmla="*/ 88 h 52"/>
                <a:gd name="T12" fmla="*/ 31 w 97"/>
                <a:gd name="T13" fmla="*/ 88 h 52"/>
                <a:gd name="T14" fmla="*/ 31 w 97"/>
                <a:gd name="T15" fmla="*/ 70 h 52"/>
                <a:gd name="T16" fmla="*/ 13 w 97"/>
                <a:gd name="T17" fmla="*/ 68 h 52"/>
                <a:gd name="T18" fmla="*/ 0 w 97"/>
                <a:gd name="T19" fmla="*/ 51 h 52"/>
                <a:gd name="T20" fmla="*/ 13 w 97"/>
                <a:gd name="T21" fmla="*/ 24 h 52"/>
                <a:gd name="T22" fmla="*/ 27 w 97"/>
                <a:gd name="T23" fmla="*/ 6 h 52"/>
                <a:gd name="T24" fmla="*/ 31 w 97"/>
                <a:gd name="T25" fmla="*/ 6 h 52"/>
                <a:gd name="T26" fmla="*/ 54 w 97"/>
                <a:gd name="T27" fmla="*/ 6 h 52"/>
                <a:gd name="T28" fmla="*/ 73 w 97"/>
                <a:gd name="T29" fmla="*/ 0 h 52"/>
                <a:gd name="T30" fmla="*/ 91 w 97"/>
                <a:gd name="T31" fmla="*/ 0 h 52"/>
                <a:gd name="T32" fmla="*/ 112 w 97"/>
                <a:gd name="T33" fmla="*/ 6 h 52"/>
                <a:gd name="T34" fmla="*/ 125 w 97"/>
                <a:gd name="T35" fmla="*/ 14 h 52"/>
                <a:gd name="T36" fmla="*/ 122 w 97"/>
                <a:gd name="T37" fmla="*/ 14 h 52"/>
                <a:gd name="T38" fmla="*/ 122 w 97"/>
                <a:gd name="T39" fmla="*/ 20 h 52"/>
                <a:gd name="T40" fmla="*/ 127 w 97"/>
                <a:gd name="T41" fmla="*/ 20 h 52"/>
                <a:gd name="T42" fmla="*/ 137 w 97"/>
                <a:gd name="T43" fmla="*/ 33 h 52"/>
                <a:gd name="T44" fmla="*/ 122 w 97"/>
                <a:gd name="T45" fmla="*/ 38 h 52"/>
                <a:gd name="T46" fmla="*/ 101 w 97"/>
                <a:gd name="T47" fmla="*/ 44 h 52"/>
                <a:gd name="T48" fmla="*/ 73 w 97"/>
                <a:gd name="T49" fmla="*/ 70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9410" name="Freeform 4871"/>
            <p:cNvSpPr>
              <a:spLocks/>
            </p:cNvSpPr>
            <p:nvPr/>
          </p:nvSpPr>
          <p:spPr bwMode="auto">
            <a:xfrm>
              <a:off x="1448" y="2319"/>
              <a:ext cx="4" cy="9"/>
            </a:xfrm>
            <a:custGeom>
              <a:avLst/>
              <a:gdLst>
                <a:gd name="T0" fmla="*/ 2 w 5"/>
                <a:gd name="T1" fmla="*/ 15 h 7"/>
                <a:gd name="T2" fmla="*/ 0 w 5"/>
                <a:gd name="T3" fmla="*/ 0 h 7"/>
                <a:gd name="T4" fmla="*/ 2 w 5"/>
                <a:gd name="T5" fmla="*/ 15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9411" name="Freeform 4872"/>
            <p:cNvSpPr>
              <a:spLocks/>
            </p:cNvSpPr>
            <p:nvPr/>
          </p:nvSpPr>
          <p:spPr bwMode="auto">
            <a:xfrm>
              <a:off x="982" y="2317"/>
              <a:ext cx="82" cy="91"/>
            </a:xfrm>
            <a:custGeom>
              <a:avLst/>
              <a:gdLst>
                <a:gd name="T0" fmla="*/ 39 w 73"/>
                <a:gd name="T1" fmla="*/ 37 h 73"/>
                <a:gd name="T2" fmla="*/ 30 w 73"/>
                <a:gd name="T3" fmla="*/ 40 h 73"/>
                <a:gd name="T4" fmla="*/ 20 w 73"/>
                <a:gd name="T5" fmla="*/ 50 h 73"/>
                <a:gd name="T6" fmla="*/ 13 w 73"/>
                <a:gd name="T7" fmla="*/ 69 h 73"/>
                <a:gd name="T8" fmla="*/ 10 w 73"/>
                <a:gd name="T9" fmla="*/ 69 h 73"/>
                <a:gd name="T10" fmla="*/ 0 w 73"/>
                <a:gd name="T11" fmla="*/ 74 h 73"/>
                <a:gd name="T12" fmla="*/ 20 w 73"/>
                <a:gd name="T13" fmla="*/ 101 h 73"/>
                <a:gd name="T14" fmla="*/ 39 w 73"/>
                <a:gd name="T15" fmla="*/ 133 h 73"/>
                <a:gd name="T16" fmla="*/ 71 w 73"/>
                <a:gd name="T17" fmla="*/ 141 h 73"/>
                <a:gd name="T18" fmla="*/ 83 w 73"/>
                <a:gd name="T19" fmla="*/ 141 h 73"/>
                <a:gd name="T20" fmla="*/ 83 w 73"/>
                <a:gd name="T21" fmla="*/ 118 h 73"/>
                <a:gd name="T22" fmla="*/ 89 w 73"/>
                <a:gd name="T23" fmla="*/ 101 h 73"/>
                <a:gd name="T24" fmla="*/ 91 w 73"/>
                <a:gd name="T25" fmla="*/ 77 h 73"/>
                <a:gd name="T26" fmla="*/ 93 w 73"/>
                <a:gd name="T27" fmla="*/ 87 h 73"/>
                <a:gd name="T28" fmla="*/ 93 w 73"/>
                <a:gd name="T29" fmla="*/ 61 h 73"/>
                <a:gd name="T30" fmla="*/ 99 w 73"/>
                <a:gd name="T31" fmla="*/ 32 h 73"/>
                <a:gd name="T32" fmla="*/ 99 w 73"/>
                <a:gd name="T33" fmla="*/ 2 h 73"/>
                <a:gd name="T34" fmla="*/ 103 w 73"/>
                <a:gd name="T35" fmla="*/ 0 h 73"/>
                <a:gd name="T36" fmla="*/ 89 w 73"/>
                <a:gd name="T37" fmla="*/ 2 h 73"/>
                <a:gd name="T38" fmla="*/ 67 w 73"/>
                <a:gd name="T39" fmla="*/ 9 h 73"/>
                <a:gd name="T40" fmla="*/ 39 w 73"/>
                <a:gd name="T41" fmla="*/ 3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9412" name="Freeform 4873"/>
            <p:cNvSpPr>
              <a:spLocks/>
            </p:cNvSpPr>
            <p:nvPr/>
          </p:nvSpPr>
          <p:spPr bwMode="auto">
            <a:xfrm>
              <a:off x="1445" y="2352"/>
              <a:ext cx="3" cy="6"/>
            </a:xfrm>
            <a:custGeom>
              <a:avLst/>
              <a:gdLst>
                <a:gd name="T0" fmla="*/ 8 w 2"/>
                <a:gd name="T1" fmla="*/ 8 h 5"/>
                <a:gd name="T2" fmla="*/ 8 w 2"/>
                <a:gd name="T3" fmla="*/ 0 h 5"/>
                <a:gd name="T4" fmla="*/ 0 w 2"/>
                <a:gd name="T5" fmla="*/ 6 h 5"/>
                <a:gd name="T6" fmla="*/ 8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9413" name="Freeform 4874"/>
            <p:cNvSpPr>
              <a:spLocks/>
            </p:cNvSpPr>
            <p:nvPr/>
          </p:nvSpPr>
          <p:spPr bwMode="auto">
            <a:xfrm>
              <a:off x="1425" y="2270"/>
              <a:ext cx="4" cy="1"/>
            </a:xfrm>
            <a:custGeom>
              <a:avLst/>
              <a:gdLst>
                <a:gd name="T0" fmla="*/ 0 w 3"/>
                <a:gd name="T1" fmla="*/ 0 h 1"/>
                <a:gd name="T2" fmla="*/ 0 w 3"/>
                <a:gd name="T3" fmla="*/ 0 h 1"/>
                <a:gd name="T4" fmla="*/ 7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14" name="Freeform 4875"/>
            <p:cNvSpPr>
              <a:spLocks/>
            </p:cNvSpPr>
            <p:nvPr/>
          </p:nvSpPr>
          <p:spPr bwMode="auto">
            <a:xfrm>
              <a:off x="1423" y="2263"/>
              <a:ext cx="2" cy="4"/>
            </a:xfrm>
            <a:custGeom>
              <a:avLst/>
              <a:gdLst>
                <a:gd name="T0" fmla="*/ 2 w 2"/>
                <a:gd name="T1" fmla="*/ 7 h 3"/>
                <a:gd name="T2" fmla="*/ 0 w 2"/>
                <a:gd name="T3" fmla="*/ 0 h 3"/>
                <a:gd name="T4" fmla="*/ 2 w 2"/>
                <a:gd name="T5" fmla="*/ 0 h 3"/>
                <a:gd name="T6" fmla="*/ 2 w 2"/>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9415" name="Freeform 4876"/>
            <p:cNvSpPr>
              <a:spLocks/>
            </p:cNvSpPr>
            <p:nvPr/>
          </p:nvSpPr>
          <p:spPr bwMode="auto">
            <a:xfrm>
              <a:off x="1439" y="2287"/>
              <a:ext cx="4" cy="7"/>
            </a:xfrm>
            <a:custGeom>
              <a:avLst/>
              <a:gdLst>
                <a:gd name="T0" fmla="*/ 7 w 3"/>
                <a:gd name="T1" fmla="*/ 0 h 5"/>
                <a:gd name="T2" fmla="*/ 7 w 3"/>
                <a:gd name="T3" fmla="*/ 8 h 5"/>
                <a:gd name="T4" fmla="*/ 0 w 3"/>
                <a:gd name="T5" fmla="*/ 14 h 5"/>
                <a:gd name="T6" fmla="*/ 7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16" name="Freeform 4877"/>
            <p:cNvSpPr>
              <a:spLocks/>
            </p:cNvSpPr>
            <p:nvPr/>
          </p:nvSpPr>
          <p:spPr bwMode="auto">
            <a:xfrm>
              <a:off x="1417" y="2244"/>
              <a:ext cx="5" cy="3"/>
            </a:xfrm>
            <a:custGeom>
              <a:avLst/>
              <a:gdLst>
                <a:gd name="T0" fmla="*/ 13 w 3"/>
                <a:gd name="T1" fmla="*/ 0 h 2"/>
                <a:gd name="T2" fmla="*/ 13 w 3"/>
                <a:gd name="T3" fmla="*/ 0 h 2"/>
                <a:gd name="T4" fmla="*/ 13 w 3"/>
                <a:gd name="T5" fmla="*/ 8 h 2"/>
                <a:gd name="T6" fmla="*/ 0 w 3"/>
                <a:gd name="T7" fmla="*/ 8 h 2"/>
                <a:gd name="T8" fmla="*/ 0 w 3"/>
                <a:gd name="T9" fmla="*/ 8 h 2"/>
                <a:gd name="T10" fmla="*/ 0 w 3"/>
                <a:gd name="T11" fmla="*/ 8 h 2"/>
                <a:gd name="T12" fmla="*/ 13 w 3"/>
                <a:gd name="T13" fmla="*/ 8 h 2"/>
                <a:gd name="T14" fmla="*/ 13 w 3"/>
                <a:gd name="T15" fmla="*/ 8 h 2"/>
                <a:gd name="T16" fmla="*/ 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17" name="Freeform 4878"/>
            <p:cNvSpPr>
              <a:spLocks/>
            </p:cNvSpPr>
            <p:nvPr/>
          </p:nvSpPr>
          <p:spPr bwMode="auto">
            <a:xfrm>
              <a:off x="1439" y="2270"/>
              <a:ext cx="4" cy="2"/>
            </a:xfrm>
            <a:custGeom>
              <a:avLst/>
              <a:gdLst>
                <a:gd name="T0" fmla="*/ 7 w 3"/>
                <a:gd name="T1" fmla="*/ 0 h 2"/>
                <a:gd name="T2" fmla="*/ 0 w 3"/>
                <a:gd name="T3" fmla="*/ 0 h 2"/>
                <a:gd name="T4" fmla="*/ 0 w 3"/>
                <a:gd name="T5" fmla="*/ 2 h 2"/>
                <a:gd name="T6" fmla="*/ 7 w 3"/>
                <a:gd name="T7" fmla="*/ 0 h 2"/>
                <a:gd name="T8" fmla="*/ 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18" name="Freeform 4879"/>
            <p:cNvSpPr>
              <a:spLocks/>
            </p:cNvSpPr>
            <p:nvPr/>
          </p:nvSpPr>
          <p:spPr bwMode="auto">
            <a:xfrm>
              <a:off x="1439" y="2255"/>
              <a:ext cx="4" cy="6"/>
            </a:xfrm>
            <a:custGeom>
              <a:avLst/>
              <a:gdLst>
                <a:gd name="T0" fmla="*/ 7 w 3"/>
                <a:gd name="T1" fmla="*/ 8 h 5"/>
                <a:gd name="T2" fmla="*/ 7 w 3"/>
                <a:gd name="T3" fmla="*/ 8 h 5"/>
                <a:gd name="T4" fmla="*/ 0 w 3"/>
                <a:gd name="T5" fmla="*/ 6 h 5"/>
                <a:gd name="T6" fmla="*/ 0 w 3"/>
                <a:gd name="T7" fmla="*/ 0 h 5"/>
                <a:gd name="T8" fmla="*/ 7 w 3"/>
                <a:gd name="T9" fmla="*/ 6 h 5"/>
                <a:gd name="T10" fmla="*/ 7 w 3"/>
                <a:gd name="T11" fmla="*/ 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9419" name="Freeform 4880"/>
            <p:cNvSpPr>
              <a:spLocks/>
            </p:cNvSpPr>
            <p:nvPr/>
          </p:nvSpPr>
          <p:spPr bwMode="auto">
            <a:xfrm>
              <a:off x="961" y="2240"/>
              <a:ext cx="23" cy="56"/>
            </a:xfrm>
            <a:custGeom>
              <a:avLst/>
              <a:gdLst>
                <a:gd name="T0" fmla="*/ 18 w 21"/>
                <a:gd name="T1" fmla="*/ 70 h 45"/>
                <a:gd name="T2" fmla="*/ 5 w 21"/>
                <a:gd name="T3" fmla="*/ 87 h 45"/>
                <a:gd name="T4" fmla="*/ 0 w 21"/>
                <a:gd name="T5" fmla="*/ 87 h 45"/>
                <a:gd name="T6" fmla="*/ 3 w 21"/>
                <a:gd name="T7" fmla="*/ 56 h 45"/>
                <a:gd name="T8" fmla="*/ 5 w 21"/>
                <a:gd name="T9" fmla="*/ 24 h 45"/>
                <a:gd name="T10" fmla="*/ 25 w 21"/>
                <a:gd name="T11" fmla="*/ 0 h 45"/>
                <a:gd name="T12" fmla="*/ 27 w 21"/>
                <a:gd name="T13" fmla="*/ 6 h 45"/>
                <a:gd name="T14" fmla="*/ 23 w 21"/>
                <a:gd name="T15" fmla="*/ 37 h 45"/>
                <a:gd name="T16" fmla="*/ 18 w 21"/>
                <a:gd name="T17" fmla="*/ 7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9420" name="Freeform 4881"/>
            <p:cNvSpPr>
              <a:spLocks/>
            </p:cNvSpPr>
            <p:nvPr/>
          </p:nvSpPr>
          <p:spPr bwMode="auto">
            <a:xfrm>
              <a:off x="906" y="2255"/>
              <a:ext cx="71" cy="88"/>
            </a:xfrm>
            <a:custGeom>
              <a:avLst/>
              <a:gdLst>
                <a:gd name="T0" fmla="*/ 8 w 64"/>
                <a:gd name="T1" fmla="*/ 121 h 71"/>
                <a:gd name="T2" fmla="*/ 0 w 64"/>
                <a:gd name="T3" fmla="*/ 109 h 71"/>
                <a:gd name="T4" fmla="*/ 0 w 64"/>
                <a:gd name="T5" fmla="*/ 86 h 71"/>
                <a:gd name="T6" fmla="*/ 16 w 64"/>
                <a:gd name="T7" fmla="*/ 58 h 71"/>
                <a:gd name="T8" fmla="*/ 42 w 64"/>
                <a:gd name="T9" fmla="*/ 56 h 71"/>
                <a:gd name="T10" fmla="*/ 26 w 64"/>
                <a:gd name="T11" fmla="*/ 19 h 71"/>
                <a:gd name="T12" fmla="*/ 33 w 64"/>
                <a:gd name="T13" fmla="*/ 19 h 71"/>
                <a:gd name="T14" fmla="*/ 37 w 64"/>
                <a:gd name="T15" fmla="*/ 0 h 71"/>
                <a:gd name="T16" fmla="*/ 55 w 64"/>
                <a:gd name="T17" fmla="*/ 0 h 71"/>
                <a:gd name="T18" fmla="*/ 75 w 64"/>
                <a:gd name="T19" fmla="*/ 0 h 71"/>
                <a:gd name="T20" fmla="*/ 72 w 64"/>
                <a:gd name="T21" fmla="*/ 32 h 71"/>
                <a:gd name="T22" fmla="*/ 68 w 64"/>
                <a:gd name="T23" fmla="*/ 63 h 71"/>
                <a:gd name="T24" fmla="*/ 75 w 64"/>
                <a:gd name="T25" fmla="*/ 63 h 71"/>
                <a:gd name="T26" fmla="*/ 82 w 64"/>
                <a:gd name="T27" fmla="*/ 69 h 71"/>
                <a:gd name="T28" fmla="*/ 88 w 64"/>
                <a:gd name="T29" fmla="*/ 69 h 71"/>
                <a:gd name="T30" fmla="*/ 75 w 64"/>
                <a:gd name="T31" fmla="*/ 86 h 71"/>
                <a:gd name="T32" fmla="*/ 61 w 64"/>
                <a:gd name="T33" fmla="*/ 112 h 71"/>
                <a:gd name="T34" fmla="*/ 42 w 64"/>
                <a:gd name="T35" fmla="*/ 135 h 71"/>
                <a:gd name="T36" fmla="*/ 26 w 64"/>
                <a:gd name="T37" fmla="*/ 128 h 71"/>
                <a:gd name="T38" fmla="*/ 8 w 64"/>
                <a:gd name="T39" fmla="*/ 121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9421" name="Freeform 4882"/>
            <p:cNvSpPr>
              <a:spLocks/>
            </p:cNvSpPr>
            <p:nvPr/>
          </p:nvSpPr>
          <p:spPr bwMode="auto">
            <a:xfrm>
              <a:off x="1154" y="2240"/>
              <a:ext cx="37" cy="15"/>
            </a:xfrm>
            <a:custGeom>
              <a:avLst/>
              <a:gdLst>
                <a:gd name="T0" fmla="*/ 20 w 33"/>
                <a:gd name="T1" fmla="*/ 0 h 12"/>
                <a:gd name="T2" fmla="*/ 0 w 33"/>
                <a:gd name="T3" fmla="*/ 10 h 12"/>
                <a:gd name="T4" fmla="*/ 27 w 33"/>
                <a:gd name="T5" fmla="*/ 24 h 12"/>
                <a:gd name="T6" fmla="*/ 46 w 33"/>
                <a:gd name="T7" fmla="*/ 20 h 12"/>
                <a:gd name="T8" fmla="*/ 20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9422" name="Freeform 4883"/>
            <p:cNvSpPr>
              <a:spLocks/>
            </p:cNvSpPr>
            <p:nvPr/>
          </p:nvSpPr>
          <p:spPr bwMode="auto">
            <a:xfrm>
              <a:off x="1350" y="2238"/>
              <a:ext cx="26" cy="13"/>
            </a:xfrm>
            <a:custGeom>
              <a:avLst/>
              <a:gdLst>
                <a:gd name="T0" fmla="*/ 30 w 24"/>
                <a:gd name="T1" fmla="*/ 16 h 10"/>
                <a:gd name="T2" fmla="*/ 27 w 24"/>
                <a:gd name="T3" fmla="*/ 16 h 10"/>
                <a:gd name="T4" fmla="*/ 5 w 24"/>
                <a:gd name="T5" fmla="*/ 22 h 10"/>
                <a:gd name="T6" fmla="*/ 0 w 24"/>
                <a:gd name="T7" fmla="*/ 16 h 10"/>
                <a:gd name="T8" fmla="*/ 0 w 24"/>
                <a:gd name="T9" fmla="*/ 0 h 10"/>
                <a:gd name="T10" fmla="*/ 30 w 24"/>
                <a:gd name="T11" fmla="*/ 1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9423" name="Rectangle 4884"/>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424" name="Freeform 4885"/>
            <p:cNvSpPr>
              <a:spLocks/>
            </p:cNvSpPr>
            <p:nvPr/>
          </p:nvSpPr>
          <p:spPr bwMode="auto">
            <a:xfrm>
              <a:off x="553" y="1929"/>
              <a:ext cx="464" cy="396"/>
            </a:xfrm>
            <a:custGeom>
              <a:avLst/>
              <a:gdLst>
                <a:gd name="T0" fmla="*/ 73 w 416"/>
                <a:gd name="T1" fmla="*/ 287 h 321"/>
                <a:gd name="T2" fmla="*/ 46 w 416"/>
                <a:gd name="T3" fmla="*/ 208 h 321"/>
                <a:gd name="T4" fmla="*/ 20 w 416"/>
                <a:gd name="T5" fmla="*/ 171 h 321"/>
                <a:gd name="T6" fmla="*/ 29 w 416"/>
                <a:gd name="T7" fmla="*/ 128 h 321"/>
                <a:gd name="T8" fmla="*/ 2 w 416"/>
                <a:gd name="T9" fmla="*/ 43 h 321"/>
                <a:gd name="T10" fmla="*/ 51 w 416"/>
                <a:gd name="T11" fmla="*/ 0 h 321"/>
                <a:gd name="T12" fmla="*/ 100 w 416"/>
                <a:gd name="T13" fmla="*/ 31 h 321"/>
                <a:gd name="T14" fmla="*/ 176 w 416"/>
                <a:gd name="T15" fmla="*/ 43 h 321"/>
                <a:gd name="T16" fmla="*/ 231 w 416"/>
                <a:gd name="T17" fmla="*/ 63 h 321"/>
                <a:gd name="T18" fmla="*/ 265 w 416"/>
                <a:gd name="T19" fmla="*/ 118 h 321"/>
                <a:gd name="T20" fmla="*/ 317 w 416"/>
                <a:gd name="T21" fmla="*/ 128 h 321"/>
                <a:gd name="T22" fmla="*/ 351 w 416"/>
                <a:gd name="T23" fmla="*/ 216 h 321"/>
                <a:gd name="T24" fmla="*/ 351 w 416"/>
                <a:gd name="T25" fmla="*/ 311 h 321"/>
                <a:gd name="T26" fmla="*/ 360 w 416"/>
                <a:gd name="T27" fmla="*/ 417 h 321"/>
                <a:gd name="T28" fmla="*/ 377 w 416"/>
                <a:gd name="T29" fmla="*/ 465 h 321"/>
                <a:gd name="T30" fmla="*/ 443 w 416"/>
                <a:gd name="T31" fmla="*/ 469 h 321"/>
                <a:gd name="T32" fmla="*/ 472 w 416"/>
                <a:gd name="T33" fmla="*/ 465 h 321"/>
                <a:gd name="T34" fmla="*/ 497 w 416"/>
                <a:gd name="T35" fmla="*/ 395 h 321"/>
                <a:gd name="T36" fmla="*/ 563 w 416"/>
                <a:gd name="T37" fmla="*/ 371 h 321"/>
                <a:gd name="T38" fmla="*/ 578 w 416"/>
                <a:gd name="T39" fmla="*/ 385 h 321"/>
                <a:gd name="T40" fmla="*/ 553 w 416"/>
                <a:gd name="T41" fmla="*/ 440 h 321"/>
                <a:gd name="T42" fmla="*/ 538 w 416"/>
                <a:gd name="T43" fmla="*/ 465 h 321"/>
                <a:gd name="T44" fmla="*/ 495 w 416"/>
                <a:gd name="T45" fmla="*/ 496 h 321"/>
                <a:gd name="T46" fmla="*/ 465 w 416"/>
                <a:gd name="T47" fmla="*/ 514 h 321"/>
                <a:gd name="T48" fmla="*/ 438 w 416"/>
                <a:gd name="T49" fmla="*/ 580 h 321"/>
                <a:gd name="T50" fmla="*/ 397 w 416"/>
                <a:gd name="T51" fmla="*/ 545 h 321"/>
                <a:gd name="T52" fmla="*/ 384 w 416"/>
                <a:gd name="T53" fmla="*/ 549 h 321"/>
                <a:gd name="T54" fmla="*/ 345 w 416"/>
                <a:gd name="T55" fmla="*/ 563 h 321"/>
                <a:gd name="T56" fmla="*/ 272 w 416"/>
                <a:gd name="T57" fmla="*/ 517 h 321"/>
                <a:gd name="T58" fmla="*/ 219 w 416"/>
                <a:gd name="T59" fmla="*/ 482 h 321"/>
                <a:gd name="T60" fmla="*/ 173 w 416"/>
                <a:gd name="T61" fmla="*/ 431 h 321"/>
                <a:gd name="T62" fmla="*/ 176 w 416"/>
                <a:gd name="T63" fmla="*/ 395 h 321"/>
                <a:gd name="T64" fmla="*/ 166 w 416"/>
                <a:gd name="T65" fmla="*/ 320 h 321"/>
                <a:gd name="T66" fmla="*/ 147 w 416"/>
                <a:gd name="T67" fmla="*/ 274 h 321"/>
                <a:gd name="T68" fmla="*/ 137 w 416"/>
                <a:gd name="T69" fmla="*/ 252 h 321"/>
                <a:gd name="T70" fmla="*/ 114 w 416"/>
                <a:gd name="T71" fmla="*/ 229 h 321"/>
                <a:gd name="T72" fmla="*/ 100 w 416"/>
                <a:gd name="T73" fmla="*/ 163 h 321"/>
                <a:gd name="T74" fmla="*/ 77 w 416"/>
                <a:gd name="T75" fmla="*/ 111 h 321"/>
                <a:gd name="T76" fmla="*/ 56 w 416"/>
                <a:gd name="T77" fmla="*/ 39 h 321"/>
                <a:gd name="T78" fmla="*/ 36 w 416"/>
                <a:gd name="T79" fmla="*/ 91 h 321"/>
                <a:gd name="T80" fmla="*/ 61 w 416"/>
                <a:gd name="T81" fmla="*/ 171 h 321"/>
                <a:gd name="T82" fmla="*/ 73 w 416"/>
                <a:gd name="T83" fmla="*/ 229 h 321"/>
                <a:gd name="T84" fmla="*/ 95 w 416"/>
                <a:gd name="T85" fmla="*/ 297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9425" name="Freeform 4886"/>
            <p:cNvSpPr>
              <a:spLocks/>
            </p:cNvSpPr>
            <p:nvPr/>
          </p:nvSpPr>
          <p:spPr bwMode="auto">
            <a:xfrm>
              <a:off x="1173" y="2092"/>
              <a:ext cx="8" cy="17"/>
            </a:xfrm>
            <a:custGeom>
              <a:avLst/>
              <a:gdLst>
                <a:gd name="T0" fmla="*/ 8 w 8"/>
                <a:gd name="T1" fmla="*/ 25 h 14"/>
                <a:gd name="T2" fmla="*/ 5 w 8"/>
                <a:gd name="T3" fmla="*/ 0 h 14"/>
                <a:gd name="T4" fmla="*/ 0 w 8"/>
                <a:gd name="T5" fmla="*/ 16 h 14"/>
                <a:gd name="T6" fmla="*/ 3 w 8"/>
                <a:gd name="T7" fmla="*/ 25 h 14"/>
                <a:gd name="T8" fmla="*/ 8 w 8"/>
                <a:gd name="T9" fmla="*/ 2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9426" name="Freeform 4887"/>
            <p:cNvSpPr>
              <a:spLocks/>
            </p:cNvSpPr>
            <p:nvPr/>
          </p:nvSpPr>
          <p:spPr bwMode="auto">
            <a:xfrm>
              <a:off x="1189" y="2053"/>
              <a:ext cx="10" cy="21"/>
            </a:xfrm>
            <a:custGeom>
              <a:avLst/>
              <a:gdLst>
                <a:gd name="T0" fmla="*/ 4 w 9"/>
                <a:gd name="T1" fmla="*/ 32 h 17"/>
                <a:gd name="T2" fmla="*/ 10 w 9"/>
                <a:gd name="T3" fmla="*/ 19 h 17"/>
                <a:gd name="T4" fmla="*/ 0 w 9"/>
                <a:gd name="T5" fmla="*/ 0 h 17"/>
                <a:gd name="T6" fmla="*/ 12 w 9"/>
                <a:gd name="T7" fmla="*/ 19 h 17"/>
                <a:gd name="T8" fmla="*/ 4 w 9"/>
                <a:gd name="T9" fmla="*/ 3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9427" name="Freeform 4888"/>
            <p:cNvSpPr>
              <a:spLocks/>
            </p:cNvSpPr>
            <p:nvPr/>
          </p:nvSpPr>
          <p:spPr bwMode="auto">
            <a:xfrm>
              <a:off x="1201" y="2086"/>
              <a:ext cx="9" cy="14"/>
            </a:xfrm>
            <a:custGeom>
              <a:avLst/>
              <a:gdLst>
                <a:gd name="T0" fmla="*/ 8 w 8"/>
                <a:gd name="T1" fmla="*/ 19 h 12"/>
                <a:gd name="T2" fmla="*/ 11 w 8"/>
                <a:gd name="T3" fmla="*/ 11 h 12"/>
                <a:gd name="T4" fmla="*/ 0 w 8"/>
                <a:gd name="T5" fmla="*/ 0 h 12"/>
                <a:gd name="T6" fmla="*/ 0 w 8"/>
                <a:gd name="T7" fmla="*/ 0 h 12"/>
                <a:gd name="T8" fmla="*/ 8 w 8"/>
                <a:gd name="T9" fmla="*/ 8 h 12"/>
                <a:gd name="T10" fmla="*/ 11 w 8"/>
                <a:gd name="T11" fmla="*/ 11 h 12"/>
                <a:gd name="T12" fmla="*/ 8 w 8"/>
                <a:gd name="T13" fmla="*/ 19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9428" name="Freeform 4889"/>
            <p:cNvSpPr>
              <a:spLocks/>
            </p:cNvSpPr>
            <p:nvPr/>
          </p:nvSpPr>
          <p:spPr bwMode="auto">
            <a:xfrm>
              <a:off x="1244" y="2176"/>
              <a:ext cx="11" cy="10"/>
            </a:xfrm>
            <a:custGeom>
              <a:avLst/>
              <a:gdLst>
                <a:gd name="T0" fmla="*/ 13 w 10"/>
                <a:gd name="T1" fmla="*/ 0 h 8"/>
                <a:gd name="T2" fmla="*/ 13 w 10"/>
                <a:gd name="T3" fmla="*/ 6 h 8"/>
                <a:gd name="T4" fmla="*/ 0 w 10"/>
                <a:gd name="T5" fmla="*/ 16 h 8"/>
                <a:gd name="T6" fmla="*/ 13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429" name="Freeform 4890"/>
            <p:cNvSpPr>
              <a:spLocks/>
            </p:cNvSpPr>
            <p:nvPr/>
          </p:nvSpPr>
          <p:spPr bwMode="auto">
            <a:xfrm>
              <a:off x="1236" y="2147"/>
              <a:ext cx="8" cy="9"/>
            </a:xfrm>
            <a:custGeom>
              <a:avLst/>
              <a:gdLst>
                <a:gd name="T0" fmla="*/ 10 w 7"/>
                <a:gd name="T1" fmla="*/ 5 h 7"/>
                <a:gd name="T2" fmla="*/ 8 w 7"/>
                <a:gd name="T3" fmla="*/ 0 h 7"/>
                <a:gd name="T4" fmla="*/ 0 w 7"/>
                <a:gd name="T5" fmla="*/ 15 h 7"/>
                <a:gd name="T6" fmla="*/ 10 w 7"/>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9430" name="Freeform 4891"/>
            <p:cNvSpPr>
              <a:spLocks/>
            </p:cNvSpPr>
            <p:nvPr/>
          </p:nvSpPr>
          <p:spPr bwMode="auto">
            <a:xfrm>
              <a:off x="1167" y="2059"/>
              <a:ext cx="18" cy="2"/>
            </a:xfrm>
            <a:custGeom>
              <a:avLst/>
              <a:gdLst>
                <a:gd name="T0" fmla="*/ 10 w 16"/>
                <a:gd name="T1" fmla="*/ 0 h 2"/>
                <a:gd name="T2" fmla="*/ 23 w 16"/>
                <a:gd name="T3" fmla="*/ 0 h 2"/>
                <a:gd name="T4" fmla="*/ 12 w 16"/>
                <a:gd name="T5" fmla="*/ 0 h 2"/>
                <a:gd name="T6" fmla="*/ 0 w 16"/>
                <a:gd name="T7" fmla="*/ 0 h 2"/>
                <a:gd name="T8" fmla="*/ 10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431" name="Freeform 4892"/>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8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9432" name="Freeform 4893"/>
            <p:cNvSpPr>
              <a:spLocks/>
            </p:cNvSpPr>
            <p:nvPr/>
          </p:nvSpPr>
          <p:spPr bwMode="auto">
            <a:xfrm>
              <a:off x="3506" y="3092"/>
              <a:ext cx="8" cy="6"/>
            </a:xfrm>
            <a:custGeom>
              <a:avLst/>
              <a:gdLst>
                <a:gd name="T0" fmla="*/ 10 w 7"/>
                <a:gd name="T1" fmla="*/ 0 h 5"/>
                <a:gd name="T2" fmla="*/ 0 w 7"/>
                <a:gd name="T3" fmla="*/ 8 h 5"/>
                <a:gd name="T4" fmla="*/ 10 w 7"/>
                <a:gd name="T5" fmla="*/ 6 h 5"/>
                <a:gd name="T6" fmla="*/ 10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433" name="Freeform 4894"/>
            <p:cNvSpPr>
              <a:spLocks/>
            </p:cNvSpPr>
            <p:nvPr/>
          </p:nvSpPr>
          <p:spPr bwMode="auto">
            <a:xfrm>
              <a:off x="4433" y="2885"/>
              <a:ext cx="700" cy="623"/>
            </a:xfrm>
            <a:custGeom>
              <a:avLst/>
              <a:gdLst>
                <a:gd name="T0" fmla="*/ 493 w 627"/>
                <a:gd name="T1" fmla="*/ 21 h 503"/>
                <a:gd name="T2" fmla="*/ 501 w 627"/>
                <a:gd name="T3" fmla="*/ 50 h 503"/>
                <a:gd name="T4" fmla="*/ 462 w 627"/>
                <a:gd name="T5" fmla="*/ 63 h 503"/>
                <a:gd name="T6" fmla="*/ 445 w 627"/>
                <a:gd name="T7" fmla="*/ 89 h 503"/>
                <a:gd name="T8" fmla="*/ 435 w 627"/>
                <a:gd name="T9" fmla="*/ 134 h 503"/>
                <a:gd name="T10" fmla="*/ 419 w 627"/>
                <a:gd name="T11" fmla="*/ 149 h 503"/>
                <a:gd name="T12" fmla="*/ 390 w 627"/>
                <a:gd name="T13" fmla="*/ 161 h 503"/>
                <a:gd name="T14" fmla="*/ 373 w 627"/>
                <a:gd name="T15" fmla="*/ 105 h 503"/>
                <a:gd name="T16" fmla="*/ 354 w 627"/>
                <a:gd name="T17" fmla="*/ 111 h 503"/>
                <a:gd name="T18" fmla="*/ 333 w 627"/>
                <a:gd name="T19" fmla="*/ 149 h 503"/>
                <a:gd name="T20" fmla="*/ 313 w 627"/>
                <a:gd name="T21" fmla="*/ 168 h 503"/>
                <a:gd name="T22" fmla="*/ 310 w 627"/>
                <a:gd name="T23" fmla="*/ 188 h 503"/>
                <a:gd name="T24" fmla="*/ 294 w 627"/>
                <a:gd name="T25" fmla="*/ 188 h 503"/>
                <a:gd name="T26" fmla="*/ 287 w 627"/>
                <a:gd name="T27" fmla="*/ 240 h 503"/>
                <a:gd name="T28" fmla="*/ 255 w 627"/>
                <a:gd name="T29" fmla="*/ 233 h 503"/>
                <a:gd name="T30" fmla="*/ 199 w 627"/>
                <a:gd name="T31" fmla="*/ 310 h 503"/>
                <a:gd name="T32" fmla="*/ 130 w 627"/>
                <a:gd name="T33" fmla="*/ 333 h 503"/>
                <a:gd name="T34" fmla="*/ 60 w 627"/>
                <a:gd name="T35" fmla="*/ 373 h 503"/>
                <a:gd name="T36" fmla="*/ 40 w 627"/>
                <a:gd name="T37" fmla="*/ 499 h 503"/>
                <a:gd name="T38" fmla="*/ 31 w 627"/>
                <a:gd name="T39" fmla="*/ 502 h 503"/>
                <a:gd name="T40" fmla="*/ 26 w 627"/>
                <a:gd name="T41" fmla="*/ 551 h 503"/>
                <a:gd name="T42" fmla="*/ 33 w 627"/>
                <a:gd name="T43" fmla="*/ 669 h 503"/>
                <a:gd name="T44" fmla="*/ 11 w 627"/>
                <a:gd name="T45" fmla="*/ 778 h 503"/>
                <a:gd name="T46" fmla="*/ 31 w 627"/>
                <a:gd name="T47" fmla="*/ 827 h 503"/>
                <a:gd name="T48" fmla="*/ 98 w 627"/>
                <a:gd name="T49" fmla="*/ 790 h 503"/>
                <a:gd name="T50" fmla="*/ 199 w 627"/>
                <a:gd name="T51" fmla="*/ 758 h 503"/>
                <a:gd name="T52" fmla="*/ 303 w 627"/>
                <a:gd name="T53" fmla="*/ 718 h 503"/>
                <a:gd name="T54" fmla="*/ 403 w 627"/>
                <a:gd name="T55" fmla="*/ 727 h 503"/>
                <a:gd name="T56" fmla="*/ 415 w 627"/>
                <a:gd name="T57" fmla="*/ 785 h 503"/>
                <a:gd name="T58" fmla="*/ 429 w 627"/>
                <a:gd name="T59" fmla="*/ 811 h 503"/>
                <a:gd name="T60" fmla="*/ 481 w 627"/>
                <a:gd name="T61" fmla="*/ 767 h 503"/>
                <a:gd name="T62" fmla="*/ 454 w 627"/>
                <a:gd name="T63" fmla="*/ 830 h 503"/>
                <a:gd name="T64" fmla="*/ 474 w 627"/>
                <a:gd name="T65" fmla="*/ 839 h 503"/>
                <a:gd name="T66" fmla="*/ 478 w 627"/>
                <a:gd name="T67" fmla="*/ 919 h 503"/>
                <a:gd name="T68" fmla="*/ 560 w 627"/>
                <a:gd name="T69" fmla="*/ 933 h 503"/>
                <a:gd name="T70" fmla="*/ 566 w 627"/>
                <a:gd name="T71" fmla="*/ 939 h 503"/>
                <a:gd name="T72" fmla="*/ 589 w 627"/>
                <a:gd name="T73" fmla="*/ 946 h 503"/>
                <a:gd name="T74" fmla="*/ 684 w 627"/>
                <a:gd name="T75" fmla="*/ 889 h 503"/>
                <a:gd name="T76" fmla="*/ 761 w 627"/>
                <a:gd name="T77" fmla="*/ 772 h 503"/>
                <a:gd name="T78" fmla="*/ 832 w 627"/>
                <a:gd name="T79" fmla="*/ 671 h 503"/>
                <a:gd name="T80" fmla="*/ 863 w 627"/>
                <a:gd name="T81" fmla="*/ 565 h 503"/>
                <a:gd name="T82" fmla="*/ 863 w 627"/>
                <a:gd name="T83" fmla="*/ 471 h 503"/>
                <a:gd name="T84" fmla="*/ 840 w 627"/>
                <a:gd name="T85" fmla="*/ 399 h 503"/>
                <a:gd name="T86" fmla="*/ 824 w 627"/>
                <a:gd name="T87" fmla="*/ 367 h 503"/>
                <a:gd name="T88" fmla="*/ 798 w 627"/>
                <a:gd name="T89" fmla="*/ 301 h 503"/>
                <a:gd name="T90" fmla="*/ 768 w 627"/>
                <a:gd name="T91" fmla="*/ 185 h 503"/>
                <a:gd name="T92" fmla="*/ 738 w 627"/>
                <a:gd name="T93" fmla="*/ 126 h 503"/>
                <a:gd name="T94" fmla="*/ 728 w 627"/>
                <a:gd name="T95" fmla="*/ 26 h 503"/>
                <a:gd name="T96" fmla="*/ 706 w 627"/>
                <a:gd name="T97" fmla="*/ 43 h 503"/>
                <a:gd name="T98" fmla="*/ 696 w 627"/>
                <a:gd name="T99" fmla="*/ 79 h 503"/>
                <a:gd name="T100" fmla="*/ 684 w 627"/>
                <a:gd name="T101" fmla="*/ 152 h 503"/>
                <a:gd name="T102" fmla="*/ 625 w 627"/>
                <a:gd name="T103" fmla="*/ 214 h 503"/>
                <a:gd name="T104" fmla="*/ 554 w 627"/>
                <a:gd name="T105" fmla="*/ 134 h 503"/>
                <a:gd name="T106" fmla="*/ 587 w 627"/>
                <a:gd name="T107" fmla="*/ 77 h 503"/>
                <a:gd name="T108" fmla="*/ 574 w 627"/>
                <a:gd name="T109" fmla="*/ 50 h 503"/>
                <a:gd name="T110" fmla="*/ 537 w 627"/>
                <a:gd name="T111" fmla="*/ 43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9434" name="Freeform 4895"/>
            <p:cNvSpPr>
              <a:spLocks/>
            </p:cNvSpPr>
            <p:nvPr/>
          </p:nvSpPr>
          <p:spPr bwMode="auto">
            <a:xfrm>
              <a:off x="4844" y="3549"/>
              <a:ext cx="68" cy="61"/>
            </a:xfrm>
            <a:custGeom>
              <a:avLst/>
              <a:gdLst>
                <a:gd name="T0" fmla="*/ 32 w 62"/>
                <a:gd name="T1" fmla="*/ 68 h 50"/>
                <a:gd name="T2" fmla="*/ 10 w 62"/>
                <a:gd name="T3" fmla="*/ 90 h 50"/>
                <a:gd name="T4" fmla="*/ 0 w 62"/>
                <a:gd name="T5" fmla="*/ 82 h 50"/>
                <a:gd name="T6" fmla="*/ 0 w 62"/>
                <a:gd name="T7" fmla="*/ 77 h 50"/>
                <a:gd name="T8" fmla="*/ 0 w 62"/>
                <a:gd name="T9" fmla="*/ 48 h 50"/>
                <a:gd name="T10" fmla="*/ 2 w 62"/>
                <a:gd name="T11" fmla="*/ 48 h 50"/>
                <a:gd name="T12" fmla="*/ 5 w 62"/>
                <a:gd name="T13" fmla="*/ 48 h 50"/>
                <a:gd name="T14" fmla="*/ 10 w 62"/>
                <a:gd name="T15" fmla="*/ 26 h 50"/>
                <a:gd name="T16" fmla="*/ 10 w 62"/>
                <a:gd name="T17" fmla="*/ 6 h 50"/>
                <a:gd name="T18" fmla="*/ 15 w 62"/>
                <a:gd name="T19" fmla="*/ 0 h 50"/>
                <a:gd name="T20" fmla="*/ 35 w 62"/>
                <a:gd name="T21" fmla="*/ 9 h 50"/>
                <a:gd name="T22" fmla="*/ 50 w 62"/>
                <a:gd name="T23" fmla="*/ 18 h 50"/>
                <a:gd name="T24" fmla="*/ 57 w 62"/>
                <a:gd name="T25" fmla="*/ 6 h 50"/>
                <a:gd name="T26" fmla="*/ 82 w 62"/>
                <a:gd name="T27" fmla="*/ 6 h 50"/>
                <a:gd name="T28" fmla="*/ 63 w 62"/>
                <a:gd name="T29" fmla="*/ 43 h 50"/>
                <a:gd name="T30" fmla="*/ 59 w 62"/>
                <a:gd name="T31" fmla="*/ 43 h 50"/>
                <a:gd name="T32" fmla="*/ 35 w 62"/>
                <a:gd name="T33" fmla="*/ 77 h 50"/>
                <a:gd name="T34" fmla="*/ 37 w 62"/>
                <a:gd name="T35" fmla="*/ 68 h 50"/>
                <a:gd name="T36" fmla="*/ 35 w 62"/>
                <a:gd name="T37" fmla="*/ 68 h 50"/>
                <a:gd name="T38" fmla="*/ 32 w 62"/>
                <a:gd name="T39" fmla="*/ 68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9435" name="Freeform 4896"/>
            <p:cNvSpPr>
              <a:spLocks/>
            </p:cNvSpPr>
            <p:nvPr/>
          </p:nvSpPr>
          <p:spPr bwMode="auto">
            <a:xfrm>
              <a:off x="5597" y="3031"/>
              <a:ext cx="21" cy="18"/>
            </a:xfrm>
            <a:custGeom>
              <a:avLst/>
              <a:gdLst>
                <a:gd name="T0" fmla="*/ 25 w 19"/>
                <a:gd name="T1" fmla="*/ 24 h 14"/>
                <a:gd name="T2" fmla="*/ 0 w 19"/>
                <a:gd name="T3" fmla="*/ 30 h 14"/>
                <a:gd name="T4" fmla="*/ 0 w 19"/>
                <a:gd name="T5" fmla="*/ 15 h 14"/>
                <a:gd name="T6" fmla="*/ 19 w 19"/>
                <a:gd name="T7" fmla="*/ 0 h 14"/>
                <a:gd name="T8" fmla="*/ 25 w 19"/>
                <a:gd name="T9" fmla="*/ 2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9436" name="Freeform 4897"/>
            <p:cNvSpPr>
              <a:spLocks/>
            </p:cNvSpPr>
            <p:nvPr/>
          </p:nvSpPr>
          <p:spPr bwMode="auto">
            <a:xfrm>
              <a:off x="5625" y="3008"/>
              <a:ext cx="22" cy="14"/>
            </a:xfrm>
            <a:custGeom>
              <a:avLst/>
              <a:gdLst>
                <a:gd name="T0" fmla="*/ 19 w 21"/>
                <a:gd name="T1" fmla="*/ 11 h 12"/>
                <a:gd name="T2" fmla="*/ 24 w 21"/>
                <a:gd name="T3" fmla="*/ 0 h 12"/>
                <a:gd name="T4" fmla="*/ 0 w 21"/>
                <a:gd name="T5" fmla="*/ 11 h 12"/>
                <a:gd name="T6" fmla="*/ 0 w 21"/>
                <a:gd name="T7" fmla="*/ 19 h 12"/>
                <a:gd name="T8" fmla="*/ 19 w 21"/>
                <a:gd name="T9" fmla="*/ 1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9437" name="Freeform 4898"/>
            <p:cNvSpPr>
              <a:spLocks/>
            </p:cNvSpPr>
            <p:nvPr/>
          </p:nvSpPr>
          <p:spPr bwMode="auto">
            <a:xfrm>
              <a:off x="5355" y="3096"/>
              <a:ext cx="39" cy="43"/>
            </a:xfrm>
            <a:custGeom>
              <a:avLst/>
              <a:gdLst>
                <a:gd name="T0" fmla="*/ 48 w 35"/>
                <a:gd name="T1" fmla="*/ 65 h 35"/>
                <a:gd name="T2" fmla="*/ 39 w 35"/>
                <a:gd name="T3" fmla="*/ 65 h 35"/>
                <a:gd name="T4" fmla="*/ 22 w 35"/>
                <a:gd name="T5" fmla="*/ 39 h 35"/>
                <a:gd name="T6" fmla="*/ 4 w 35"/>
                <a:gd name="T7" fmla="*/ 17 h 35"/>
                <a:gd name="T8" fmla="*/ 0 w 35"/>
                <a:gd name="T9" fmla="*/ 0 h 35"/>
                <a:gd name="T10" fmla="*/ 12 w 35"/>
                <a:gd name="T11" fmla="*/ 14 h 35"/>
                <a:gd name="T12" fmla="*/ 26 w 35"/>
                <a:gd name="T13" fmla="*/ 31 h 35"/>
                <a:gd name="T14" fmla="*/ 39 w 35"/>
                <a:gd name="T15" fmla="*/ 48 h 35"/>
                <a:gd name="T16" fmla="*/ 48 w 35"/>
                <a:gd name="T17" fmla="*/ 6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9438" name="Freeform 4899"/>
            <p:cNvSpPr>
              <a:spLocks/>
            </p:cNvSpPr>
            <p:nvPr/>
          </p:nvSpPr>
          <p:spPr bwMode="auto">
            <a:xfrm>
              <a:off x="5129" y="3543"/>
              <a:ext cx="198" cy="132"/>
            </a:xfrm>
            <a:custGeom>
              <a:avLst/>
              <a:gdLst>
                <a:gd name="T0" fmla="*/ 161 w 177"/>
                <a:gd name="T1" fmla="*/ 106 h 107"/>
                <a:gd name="T2" fmla="*/ 155 w 177"/>
                <a:gd name="T3" fmla="*/ 90 h 107"/>
                <a:gd name="T4" fmla="*/ 151 w 177"/>
                <a:gd name="T5" fmla="*/ 90 h 107"/>
                <a:gd name="T6" fmla="*/ 145 w 177"/>
                <a:gd name="T7" fmla="*/ 94 h 107"/>
                <a:gd name="T8" fmla="*/ 155 w 177"/>
                <a:gd name="T9" fmla="*/ 112 h 107"/>
                <a:gd name="T10" fmla="*/ 136 w 177"/>
                <a:gd name="T11" fmla="*/ 120 h 107"/>
                <a:gd name="T12" fmla="*/ 125 w 177"/>
                <a:gd name="T13" fmla="*/ 120 h 107"/>
                <a:gd name="T14" fmla="*/ 122 w 177"/>
                <a:gd name="T15" fmla="*/ 134 h 107"/>
                <a:gd name="T16" fmla="*/ 115 w 177"/>
                <a:gd name="T17" fmla="*/ 146 h 107"/>
                <a:gd name="T18" fmla="*/ 112 w 177"/>
                <a:gd name="T19" fmla="*/ 146 h 107"/>
                <a:gd name="T20" fmla="*/ 85 w 177"/>
                <a:gd name="T21" fmla="*/ 178 h 107"/>
                <a:gd name="T22" fmla="*/ 36 w 177"/>
                <a:gd name="T23" fmla="*/ 201 h 107"/>
                <a:gd name="T24" fmla="*/ 25 w 177"/>
                <a:gd name="T25" fmla="*/ 197 h 107"/>
                <a:gd name="T26" fmla="*/ 10 w 177"/>
                <a:gd name="T27" fmla="*/ 191 h 107"/>
                <a:gd name="T28" fmla="*/ 0 w 177"/>
                <a:gd name="T29" fmla="*/ 188 h 107"/>
                <a:gd name="T30" fmla="*/ 2 w 177"/>
                <a:gd name="T31" fmla="*/ 183 h 107"/>
                <a:gd name="T32" fmla="*/ 0 w 177"/>
                <a:gd name="T33" fmla="*/ 178 h 107"/>
                <a:gd name="T34" fmla="*/ 12 w 177"/>
                <a:gd name="T35" fmla="*/ 169 h 107"/>
                <a:gd name="T36" fmla="*/ 15 w 177"/>
                <a:gd name="T37" fmla="*/ 165 h 107"/>
                <a:gd name="T38" fmla="*/ 22 w 177"/>
                <a:gd name="T39" fmla="*/ 162 h 107"/>
                <a:gd name="T40" fmla="*/ 32 w 177"/>
                <a:gd name="T41" fmla="*/ 146 h 107"/>
                <a:gd name="T42" fmla="*/ 43 w 177"/>
                <a:gd name="T43" fmla="*/ 143 h 107"/>
                <a:gd name="T44" fmla="*/ 56 w 177"/>
                <a:gd name="T45" fmla="*/ 134 h 107"/>
                <a:gd name="T46" fmla="*/ 83 w 177"/>
                <a:gd name="T47" fmla="*/ 116 h 107"/>
                <a:gd name="T48" fmla="*/ 93 w 177"/>
                <a:gd name="T49" fmla="*/ 112 h 107"/>
                <a:gd name="T50" fmla="*/ 131 w 177"/>
                <a:gd name="T51" fmla="*/ 90 h 107"/>
                <a:gd name="T52" fmla="*/ 149 w 177"/>
                <a:gd name="T53" fmla="*/ 78 h 107"/>
                <a:gd name="T54" fmla="*/ 172 w 177"/>
                <a:gd name="T55" fmla="*/ 58 h 107"/>
                <a:gd name="T56" fmla="*/ 166 w 177"/>
                <a:gd name="T57" fmla="*/ 58 h 107"/>
                <a:gd name="T58" fmla="*/ 186 w 177"/>
                <a:gd name="T59" fmla="*/ 41 h 107"/>
                <a:gd name="T60" fmla="*/ 224 w 177"/>
                <a:gd name="T61" fmla="*/ 0 h 107"/>
                <a:gd name="T62" fmla="*/ 235 w 177"/>
                <a:gd name="T63" fmla="*/ 0 h 107"/>
                <a:gd name="T64" fmla="*/ 228 w 177"/>
                <a:gd name="T65" fmla="*/ 9 h 107"/>
                <a:gd name="T66" fmla="*/ 224 w 177"/>
                <a:gd name="T67" fmla="*/ 23 h 107"/>
                <a:gd name="T68" fmla="*/ 245 w 177"/>
                <a:gd name="T69" fmla="*/ 15 h 107"/>
                <a:gd name="T70" fmla="*/ 241 w 177"/>
                <a:gd name="T71" fmla="*/ 19 h 107"/>
                <a:gd name="T72" fmla="*/ 245 w 177"/>
                <a:gd name="T73" fmla="*/ 23 h 107"/>
                <a:gd name="T74" fmla="*/ 241 w 177"/>
                <a:gd name="T75" fmla="*/ 23 h 107"/>
                <a:gd name="T76" fmla="*/ 247 w 177"/>
                <a:gd name="T77" fmla="*/ 23 h 107"/>
                <a:gd name="T78" fmla="*/ 238 w 177"/>
                <a:gd name="T79" fmla="*/ 35 h 107"/>
                <a:gd name="T80" fmla="*/ 211 w 177"/>
                <a:gd name="T81" fmla="*/ 58 h 107"/>
                <a:gd name="T82" fmla="*/ 186 w 177"/>
                <a:gd name="T83" fmla="*/ 85 h 107"/>
                <a:gd name="T84" fmla="*/ 172 w 177"/>
                <a:gd name="T85" fmla="*/ 90 h 107"/>
                <a:gd name="T86" fmla="*/ 172 w 177"/>
                <a:gd name="T87" fmla="*/ 97 h 107"/>
                <a:gd name="T88" fmla="*/ 161 w 177"/>
                <a:gd name="T89" fmla="*/ 97 h 107"/>
                <a:gd name="T90" fmla="*/ 172 w 177"/>
                <a:gd name="T91" fmla="*/ 104 h 107"/>
                <a:gd name="T92" fmla="*/ 172 w 177"/>
                <a:gd name="T93" fmla="*/ 112 h 107"/>
                <a:gd name="T94" fmla="*/ 161 w 177"/>
                <a:gd name="T95" fmla="*/ 106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9439" name="Freeform 4900"/>
            <p:cNvSpPr>
              <a:spLocks/>
            </p:cNvSpPr>
            <p:nvPr/>
          </p:nvSpPr>
          <p:spPr bwMode="auto">
            <a:xfrm>
              <a:off x="5333" y="3409"/>
              <a:ext cx="113" cy="157"/>
            </a:xfrm>
            <a:custGeom>
              <a:avLst/>
              <a:gdLst>
                <a:gd name="T0" fmla="*/ 17 w 101"/>
                <a:gd name="T1" fmla="*/ 161 h 127"/>
                <a:gd name="T2" fmla="*/ 26 w 101"/>
                <a:gd name="T3" fmla="*/ 177 h 127"/>
                <a:gd name="T4" fmla="*/ 32 w 101"/>
                <a:gd name="T5" fmla="*/ 192 h 127"/>
                <a:gd name="T6" fmla="*/ 0 w 101"/>
                <a:gd name="T7" fmla="*/ 232 h 127"/>
                <a:gd name="T8" fmla="*/ 4 w 101"/>
                <a:gd name="T9" fmla="*/ 240 h 127"/>
                <a:gd name="T10" fmla="*/ 36 w 101"/>
                <a:gd name="T11" fmla="*/ 214 h 127"/>
                <a:gd name="T12" fmla="*/ 66 w 101"/>
                <a:gd name="T13" fmla="*/ 192 h 127"/>
                <a:gd name="T14" fmla="*/ 83 w 101"/>
                <a:gd name="T15" fmla="*/ 166 h 127"/>
                <a:gd name="T16" fmla="*/ 105 w 101"/>
                <a:gd name="T17" fmla="*/ 155 h 127"/>
                <a:gd name="T18" fmla="*/ 116 w 101"/>
                <a:gd name="T19" fmla="*/ 142 h 127"/>
                <a:gd name="T20" fmla="*/ 141 w 101"/>
                <a:gd name="T21" fmla="*/ 105 h 127"/>
                <a:gd name="T22" fmla="*/ 139 w 101"/>
                <a:gd name="T23" fmla="*/ 105 h 127"/>
                <a:gd name="T24" fmla="*/ 116 w 101"/>
                <a:gd name="T25" fmla="*/ 115 h 127"/>
                <a:gd name="T26" fmla="*/ 93 w 101"/>
                <a:gd name="T27" fmla="*/ 103 h 127"/>
                <a:gd name="T28" fmla="*/ 98 w 101"/>
                <a:gd name="T29" fmla="*/ 72 h 127"/>
                <a:gd name="T30" fmla="*/ 91 w 101"/>
                <a:gd name="T31" fmla="*/ 89 h 127"/>
                <a:gd name="T32" fmla="*/ 78 w 101"/>
                <a:gd name="T33" fmla="*/ 79 h 127"/>
                <a:gd name="T34" fmla="*/ 83 w 101"/>
                <a:gd name="T35" fmla="*/ 72 h 127"/>
                <a:gd name="T36" fmla="*/ 91 w 101"/>
                <a:gd name="T37" fmla="*/ 43 h 127"/>
                <a:gd name="T38" fmla="*/ 93 w 101"/>
                <a:gd name="T39" fmla="*/ 31 h 127"/>
                <a:gd name="T40" fmla="*/ 91 w 101"/>
                <a:gd name="T41" fmla="*/ 31 h 127"/>
                <a:gd name="T42" fmla="*/ 83 w 101"/>
                <a:gd name="T43" fmla="*/ 14 h 127"/>
                <a:gd name="T44" fmla="*/ 75 w 101"/>
                <a:gd name="T45" fmla="*/ 2 h 127"/>
                <a:gd name="T46" fmla="*/ 75 w 101"/>
                <a:gd name="T47" fmla="*/ 0 h 127"/>
                <a:gd name="T48" fmla="*/ 73 w 101"/>
                <a:gd name="T49" fmla="*/ 26 h 127"/>
                <a:gd name="T50" fmla="*/ 75 w 101"/>
                <a:gd name="T51" fmla="*/ 35 h 127"/>
                <a:gd name="T52" fmla="*/ 73 w 101"/>
                <a:gd name="T53" fmla="*/ 63 h 127"/>
                <a:gd name="T54" fmla="*/ 73 w 101"/>
                <a:gd name="T55" fmla="*/ 49 h 127"/>
                <a:gd name="T56" fmla="*/ 75 w 101"/>
                <a:gd name="T57" fmla="*/ 57 h 127"/>
                <a:gd name="T58" fmla="*/ 75 w 101"/>
                <a:gd name="T59" fmla="*/ 63 h 127"/>
                <a:gd name="T60" fmla="*/ 73 w 101"/>
                <a:gd name="T61" fmla="*/ 72 h 127"/>
                <a:gd name="T62" fmla="*/ 69 w 101"/>
                <a:gd name="T63" fmla="*/ 85 h 127"/>
                <a:gd name="T64" fmla="*/ 75 w 101"/>
                <a:gd name="T65" fmla="*/ 85 h 127"/>
                <a:gd name="T66" fmla="*/ 73 w 101"/>
                <a:gd name="T67" fmla="*/ 93 h 127"/>
                <a:gd name="T68" fmla="*/ 66 w 101"/>
                <a:gd name="T69" fmla="*/ 105 h 127"/>
                <a:gd name="T70" fmla="*/ 46 w 101"/>
                <a:gd name="T71" fmla="*/ 142 h 127"/>
                <a:gd name="T72" fmla="*/ 17 w 101"/>
                <a:gd name="T73" fmla="*/ 161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9440" name="Freeform 4901"/>
            <p:cNvSpPr>
              <a:spLocks/>
            </p:cNvSpPr>
            <p:nvPr/>
          </p:nvSpPr>
          <p:spPr bwMode="auto">
            <a:xfrm>
              <a:off x="5129" y="3681"/>
              <a:ext cx="11" cy="5"/>
            </a:xfrm>
            <a:custGeom>
              <a:avLst/>
              <a:gdLst>
                <a:gd name="T0" fmla="*/ 16 w 9"/>
                <a:gd name="T1" fmla="*/ 5 h 4"/>
                <a:gd name="T2" fmla="*/ 16 w 9"/>
                <a:gd name="T3" fmla="*/ 0 h 4"/>
                <a:gd name="T4" fmla="*/ 7 w 9"/>
                <a:gd name="T5" fmla="*/ 0 h 4"/>
                <a:gd name="T6" fmla="*/ 0 w 9"/>
                <a:gd name="T7" fmla="*/ 8 h 4"/>
                <a:gd name="T8" fmla="*/ 16 w 9"/>
                <a:gd name="T9" fmla="*/ 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9441" name="Freeform 4902"/>
            <p:cNvSpPr>
              <a:spLocks/>
            </p:cNvSpPr>
            <p:nvPr/>
          </p:nvSpPr>
          <p:spPr bwMode="auto">
            <a:xfrm>
              <a:off x="3471" y="3111"/>
              <a:ext cx="9" cy="9"/>
            </a:xfrm>
            <a:custGeom>
              <a:avLst/>
              <a:gdLst>
                <a:gd name="T0" fmla="*/ 6 w 7"/>
                <a:gd name="T1" fmla="*/ 0 h 7"/>
                <a:gd name="T2" fmla="*/ 0 w 7"/>
                <a:gd name="T3" fmla="*/ 15 h 7"/>
                <a:gd name="T4" fmla="*/ 15 w 7"/>
                <a:gd name="T5" fmla="*/ 8 h 7"/>
                <a:gd name="T6" fmla="*/ 6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42" name="Freeform 4903"/>
            <p:cNvSpPr>
              <a:spLocks/>
            </p:cNvSpPr>
            <p:nvPr/>
          </p:nvSpPr>
          <p:spPr bwMode="auto">
            <a:xfrm>
              <a:off x="5317" y="2853"/>
              <a:ext cx="20" cy="13"/>
            </a:xfrm>
            <a:custGeom>
              <a:avLst/>
              <a:gdLst>
                <a:gd name="T0" fmla="*/ 24 w 18"/>
                <a:gd name="T1" fmla="*/ 18 h 11"/>
                <a:gd name="T2" fmla="*/ 24 w 18"/>
                <a:gd name="T3" fmla="*/ 15 h 11"/>
                <a:gd name="T4" fmla="*/ 2 w 18"/>
                <a:gd name="T5" fmla="*/ 0 h 11"/>
                <a:gd name="T6" fmla="*/ 0 w 18"/>
                <a:gd name="T7" fmla="*/ 11 h 11"/>
                <a:gd name="T8" fmla="*/ 24 w 18"/>
                <a:gd name="T9" fmla="*/ 1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9443" name="Freeform 4904"/>
            <p:cNvSpPr>
              <a:spLocks/>
            </p:cNvSpPr>
            <p:nvPr/>
          </p:nvSpPr>
          <p:spPr bwMode="auto">
            <a:xfrm>
              <a:off x="5269" y="2794"/>
              <a:ext cx="16" cy="17"/>
            </a:xfrm>
            <a:custGeom>
              <a:avLst/>
              <a:gdLst>
                <a:gd name="T0" fmla="*/ 0 w 14"/>
                <a:gd name="T1" fmla="*/ 0 h 14"/>
                <a:gd name="T2" fmla="*/ 21 w 14"/>
                <a:gd name="T3" fmla="*/ 25 h 14"/>
                <a:gd name="T4" fmla="*/ 2 w 14"/>
                <a:gd name="T5" fmla="*/ 18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44" name="Freeform 4905"/>
            <p:cNvSpPr>
              <a:spLocks/>
            </p:cNvSpPr>
            <p:nvPr/>
          </p:nvSpPr>
          <p:spPr bwMode="auto">
            <a:xfrm>
              <a:off x="5346" y="2873"/>
              <a:ext cx="12" cy="15"/>
            </a:xfrm>
            <a:custGeom>
              <a:avLst/>
              <a:gdLst>
                <a:gd name="T0" fmla="*/ 14 w 11"/>
                <a:gd name="T1" fmla="*/ 24 h 12"/>
                <a:gd name="T2" fmla="*/ 0 w 11"/>
                <a:gd name="T3" fmla="*/ 10 h 12"/>
                <a:gd name="T4" fmla="*/ 0 w 11"/>
                <a:gd name="T5" fmla="*/ 0 h 12"/>
                <a:gd name="T6" fmla="*/ 14 w 11"/>
                <a:gd name="T7" fmla="*/ 20 h 12"/>
                <a:gd name="T8" fmla="*/ 14 w 11"/>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9445" name="Freeform 4906"/>
            <p:cNvSpPr>
              <a:spLocks/>
            </p:cNvSpPr>
            <p:nvPr/>
          </p:nvSpPr>
          <p:spPr bwMode="auto">
            <a:xfrm>
              <a:off x="5279" y="2826"/>
              <a:ext cx="8" cy="9"/>
            </a:xfrm>
            <a:custGeom>
              <a:avLst/>
              <a:gdLst>
                <a:gd name="T0" fmla="*/ 10 w 7"/>
                <a:gd name="T1" fmla="*/ 15 h 7"/>
                <a:gd name="T2" fmla="*/ 8 w 7"/>
                <a:gd name="T3" fmla="*/ 0 h 7"/>
                <a:gd name="T4" fmla="*/ 0 w 7"/>
                <a:gd name="T5" fmla="*/ 6 h 7"/>
                <a:gd name="T6" fmla="*/ 3 w 7"/>
                <a:gd name="T7" fmla="*/ 10 h 7"/>
                <a:gd name="T8" fmla="*/ 10 w 7"/>
                <a:gd name="T9" fmla="*/ 1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9446" name="Freeform 4907"/>
            <p:cNvSpPr>
              <a:spLocks/>
            </p:cNvSpPr>
            <p:nvPr/>
          </p:nvSpPr>
          <p:spPr bwMode="auto">
            <a:xfrm>
              <a:off x="5337" y="2832"/>
              <a:ext cx="9" cy="29"/>
            </a:xfrm>
            <a:custGeom>
              <a:avLst/>
              <a:gdLst>
                <a:gd name="T0" fmla="*/ 0 w 8"/>
                <a:gd name="T1" fmla="*/ 0 h 24"/>
                <a:gd name="T2" fmla="*/ 11 w 8"/>
                <a:gd name="T3" fmla="*/ 42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47" name="Freeform 4908"/>
            <p:cNvSpPr>
              <a:spLocks/>
            </p:cNvSpPr>
            <p:nvPr/>
          </p:nvSpPr>
          <p:spPr bwMode="auto">
            <a:xfrm>
              <a:off x="5302" y="2817"/>
              <a:ext cx="23" cy="18"/>
            </a:xfrm>
            <a:custGeom>
              <a:avLst/>
              <a:gdLst>
                <a:gd name="T0" fmla="*/ 22 w 22"/>
                <a:gd name="T1" fmla="*/ 30 h 14"/>
                <a:gd name="T2" fmla="*/ 25 w 22"/>
                <a:gd name="T3" fmla="*/ 30 h 14"/>
                <a:gd name="T4" fmla="*/ 15 w 22"/>
                <a:gd name="T5" fmla="*/ 15 h 14"/>
                <a:gd name="T6" fmla="*/ 0 w 22"/>
                <a:gd name="T7" fmla="*/ 0 h 14"/>
                <a:gd name="T8" fmla="*/ 10 w 22"/>
                <a:gd name="T9" fmla="*/ 15 h 14"/>
                <a:gd name="T10" fmla="*/ 22 w 22"/>
                <a:gd name="T11" fmla="*/ 3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9448" name="Freeform 4909"/>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49" name="Freeform 4910"/>
            <p:cNvSpPr>
              <a:spLocks/>
            </p:cNvSpPr>
            <p:nvPr/>
          </p:nvSpPr>
          <p:spPr bwMode="auto">
            <a:xfrm>
              <a:off x="5420" y="2972"/>
              <a:ext cx="11" cy="21"/>
            </a:xfrm>
            <a:custGeom>
              <a:avLst/>
              <a:gdLst>
                <a:gd name="T0" fmla="*/ 16 w 9"/>
                <a:gd name="T1" fmla="*/ 28 h 17"/>
                <a:gd name="T2" fmla="*/ 16 w 9"/>
                <a:gd name="T3" fmla="*/ 15 h 17"/>
                <a:gd name="T4" fmla="*/ 16 w 9"/>
                <a:gd name="T5" fmla="*/ 15 h 17"/>
                <a:gd name="T6" fmla="*/ 9 w 9"/>
                <a:gd name="T7" fmla="*/ 0 h 17"/>
                <a:gd name="T8" fmla="*/ 0 w 9"/>
                <a:gd name="T9" fmla="*/ 32 h 17"/>
                <a:gd name="T10" fmla="*/ 16 w 9"/>
                <a:gd name="T11" fmla="*/ 28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9450" name="Freeform 4911"/>
            <p:cNvSpPr>
              <a:spLocks/>
            </p:cNvSpPr>
            <p:nvPr/>
          </p:nvSpPr>
          <p:spPr bwMode="auto">
            <a:xfrm>
              <a:off x="5431" y="2999"/>
              <a:ext cx="5" cy="12"/>
            </a:xfrm>
            <a:custGeom>
              <a:avLst/>
              <a:gdLst>
                <a:gd name="T0" fmla="*/ 5 w 5"/>
                <a:gd name="T1" fmla="*/ 21 h 9"/>
                <a:gd name="T2" fmla="*/ 0 w 5"/>
                <a:gd name="T3" fmla="*/ 21 h 9"/>
                <a:gd name="T4" fmla="*/ 0 w 5"/>
                <a:gd name="T5" fmla="*/ 0 h 9"/>
                <a:gd name="T6" fmla="*/ 5 w 5"/>
                <a:gd name="T7" fmla="*/ 21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9451" name="Freeform 4912"/>
            <p:cNvSpPr>
              <a:spLocks/>
            </p:cNvSpPr>
            <p:nvPr/>
          </p:nvSpPr>
          <p:spPr bwMode="auto">
            <a:xfrm>
              <a:off x="5443" y="3002"/>
              <a:ext cx="1" cy="9"/>
            </a:xfrm>
            <a:custGeom>
              <a:avLst/>
              <a:gdLst>
                <a:gd name="T0" fmla="*/ 0 w 1"/>
                <a:gd name="T1" fmla="*/ 0 h 7"/>
                <a:gd name="T2" fmla="*/ 0 w 1"/>
                <a:gd name="T3" fmla="*/ 15 h 7"/>
                <a:gd name="T4" fmla="*/ 0 w 1"/>
                <a:gd name="T5" fmla="*/ 10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52" name="Freeform 4913"/>
            <p:cNvSpPr>
              <a:spLocks/>
            </p:cNvSpPr>
            <p:nvPr/>
          </p:nvSpPr>
          <p:spPr bwMode="auto">
            <a:xfrm>
              <a:off x="5446" y="3060"/>
              <a:ext cx="6" cy="6"/>
            </a:xfrm>
            <a:custGeom>
              <a:avLst/>
              <a:gdLst>
                <a:gd name="T0" fmla="*/ 8 w 5"/>
                <a:gd name="T1" fmla="*/ 6 h 5"/>
                <a:gd name="T2" fmla="*/ 8 w 5"/>
                <a:gd name="T3" fmla="*/ 0 h 5"/>
                <a:gd name="T4" fmla="*/ 0 w 5"/>
                <a:gd name="T5" fmla="*/ 8 h 5"/>
                <a:gd name="T6" fmla="*/ 8 w 5"/>
                <a:gd name="T7" fmla="*/ 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9453" name="Freeform 4914"/>
            <p:cNvSpPr>
              <a:spLocks/>
            </p:cNvSpPr>
            <p:nvPr/>
          </p:nvSpPr>
          <p:spPr bwMode="auto">
            <a:xfrm>
              <a:off x="1619" y="3774"/>
              <a:ext cx="24" cy="24"/>
            </a:xfrm>
            <a:custGeom>
              <a:avLst/>
              <a:gdLst>
                <a:gd name="T0" fmla="*/ 31 w 21"/>
                <a:gd name="T1" fmla="*/ 14 h 19"/>
                <a:gd name="T2" fmla="*/ 25 w 21"/>
                <a:gd name="T3" fmla="*/ 10 h 19"/>
                <a:gd name="T4" fmla="*/ 18 w 21"/>
                <a:gd name="T5" fmla="*/ 10 h 19"/>
                <a:gd name="T6" fmla="*/ 15 w 21"/>
                <a:gd name="T7" fmla="*/ 6 h 19"/>
                <a:gd name="T8" fmla="*/ 8 w 21"/>
                <a:gd name="T9" fmla="*/ 0 h 19"/>
                <a:gd name="T10" fmla="*/ 8 w 21"/>
                <a:gd name="T11" fmla="*/ 14 h 19"/>
                <a:gd name="T12" fmla="*/ 0 w 21"/>
                <a:gd name="T13" fmla="*/ 24 h 19"/>
                <a:gd name="T14" fmla="*/ 8 w 21"/>
                <a:gd name="T15" fmla="*/ 38 h 19"/>
                <a:gd name="T16" fmla="*/ 10 w 21"/>
                <a:gd name="T17" fmla="*/ 29 h 19"/>
                <a:gd name="T18" fmla="*/ 15 w 21"/>
                <a:gd name="T19" fmla="*/ 29 h 19"/>
                <a:gd name="T20" fmla="*/ 15 w 21"/>
                <a:gd name="T21" fmla="*/ 24 h 19"/>
                <a:gd name="T22" fmla="*/ 31 w 21"/>
                <a:gd name="T23" fmla="*/ 14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9454" name="Freeform 4915"/>
            <p:cNvSpPr>
              <a:spLocks/>
            </p:cNvSpPr>
            <p:nvPr/>
          </p:nvSpPr>
          <p:spPr bwMode="auto">
            <a:xfrm>
              <a:off x="1598" y="3778"/>
              <a:ext cx="21" cy="13"/>
            </a:xfrm>
            <a:custGeom>
              <a:avLst/>
              <a:gdLst>
                <a:gd name="T0" fmla="*/ 10 w 19"/>
                <a:gd name="T1" fmla="*/ 7 h 11"/>
                <a:gd name="T2" fmla="*/ 3 w 19"/>
                <a:gd name="T3" fmla="*/ 0 h 11"/>
                <a:gd name="T4" fmla="*/ 25 w 19"/>
                <a:gd name="T5" fmla="*/ 0 h 11"/>
                <a:gd name="T6" fmla="*/ 15 w 19"/>
                <a:gd name="T7" fmla="*/ 15 h 11"/>
                <a:gd name="T8" fmla="*/ 0 w 19"/>
                <a:gd name="T9" fmla="*/ 18 h 11"/>
                <a:gd name="T10" fmla="*/ 10 w 19"/>
                <a:gd name="T11" fmla="*/ 11 h 11"/>
                <a:gd name="T12" fmla="*/ 3 w 19"/>
                <a:gd name="T13" fmla="*/ 11 h 11"/>
                <a:gd name="T14" fmla="*/ 10 w 19"/>
                <a:gd name="T15" fmla="*/ 7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9455" name="Freeform 4916"/>
            <p:cNvSpPr>
              <a:spLocks/>
            </p:cNvSpPr>
            <p:nvPr/>
          </p:nvSpPr>
          <p:spPr bwMode="auto">
            <a:xfrm>
              <a:off x="2718" y="3022"/>
              <a:ext cx="237" cy="263"/>
            </a:xfrm>
            <a:custGeom>
              <a:avLst/>
              <a:gdLst>
                <a:gd name="T0" fmla="*/ 179 w 211"/>
                <a:gd name="T1" fmla="*/ 264 h 212"/>
                <a:gd name="T2" fmla="*/ 179 w 211"/>
                <a:gd name="T3" fmla="*/ 216 h 212"/>
                <a:gd name="T4" fmla="*/ 182 w 211"/>
                <a:gd name="T5" fmla="*/ 172 h 212"/>
                <a:gd name="T6" fmla="*/ 201 w 211"/>
                <a:gd name="T7" fmla="*/ 172 h 212"/>
                <a:gd name="T8" fmla="*/ 206 w 211"/>
                <a:gd name="T9" fmla="*/ 140 h 212"/>
                <a:gd name="T10" fmla="*/ 206 w 211"/>
                <a:gd name="T11" fmla="*/ 107 h 212"/>
                <a:gd name="T12" fmla="*/ 206 w 211"/>
                <a:gd name="T13" fmla="*/ 77 h 212"/>
                <a:gd name="T14" fmla="*/ 206 w 211"/>
                <a:gd name="T15" fmla="*/ 45 h 212"/>
                <a:gd name="T16" fmla="*/ 231 w 211"/>
                <a:gd name="T17" fmla="*/ 45 h 212"/>
                <a:gd name="T18" fmla="*/ 255 w 211"/>
                <a:gd name="T19" fmla="*/ 37 h 212"/>
                <a:gd name="T20" fmla="*/ 265 w 211"/>
                <a:gd name="T21" fmla="*/ 50 h 212"/>
                <a:gd name="T22" fmla="*/ 283 w 211"/>
                <a:gd name="T23" fmla="*/ 37 h 212"/>
                <a:gd name="T24" fmla="*/ 299 w 211"/>
                <a:gd name="T25" fmla="*/ 26 h 212"/>
                <a:gd name="T26" fmla="*/ 275 w 211"/>
                <a:gd name="T27" fmla="*/ 17 h 212"/>
                <a:gd name="T28" fmla="*/ 257 w 211"/>
                <a:gd name="T29" fmla="*/ 24 h 212"/>
                <a:gd name="T30" fmla="*/ 226 w 211"/>
                <a:gd name="T31" fmla="*/ 26 h 212"/>
                <a:gd name="T32" fmla="*/ 192 w 211"/>
                <a:gd name="T33" fmla="*/ 37 h 212"/>
                <a:gd name="T34" fmla="*/ 172 w 211"/>
                <a:gd name="T35" fmla="*/ 26 h 212"/>
                <a:gd name="T36" fmla="*/ 152 w 211"/>
                <a:gd name="T37" fmla="*/ 24 h 212"/>
                <a:gd name="T38" fmla="*/ 147 w 211"/>
                <a:gd name="T39" fmla="*/ 14 h 212"/>
                <a:gd name="T40" fmla="*/ 120 w 211"/>
                <a:gd name="T41" fmla="*/ 14 h 212"/>
                <a:gd name="T42" fmla="*/ 99 w 211"/>
                <a:gd name="T43" fmla="*/ 14 h 212"/>
                <a:gd name="T44" fmla="*/ 71 w 211"/>
                <a:gd name="T45" fmla="*/ 14 h 212"/>
                <a:gd name="T46" fmla="*/ 47 w 211"/>
                <a:gd name="T47" fmla="*/ 14 h 212"/>
                <a:gd name="T48" fmla="*/ 31 w 211"/>
                <a:gd name="T49" fmla="*/ 0 h 212"/>
                <a:gd name="T50" fmla="*/ 3 w 211"/>
                <a:gd name="T51" fmla="*/ 7 h 212"/>
                <a:gd name="T52" fmla="*/ 0 w 211"/>
                <a:gd name="T53" fmla="*/ 26 h 212"/>
                <a:gd name="T54" fmla="*/ 17 w 211"/>
                <a:gd name="T55" fmla="*/ 72 h 212"/>
                <a:gd name="T56" fmla="*/ 31 w 211"/>
                <a:gd name="T57" fmla="*/ 113 h 212"/>
                <a:gd name="T58" fmla="*/ 47 w 211"/>
                <a:gd name="T59" fmla="*/ 153 h 212"/>
                <a:gd name="T60" fmla="*/ 61 w 211"/>
                <a:gd name="T61" fmla="*/ 192 h 212"/>
                <a:gd name="T62" fmla="*/ 64 w 211"/>
                <a:gd name="T63" fmla="*/ 212 h 212"/>
                <a:gd name="T64" fmla="*/ 57 w 211"/>
                <a:gd name="T65" fmla="*/ 206 h 212"/>
                <a:gd name="T66" fmla="*/ 61 w 211"/>
                <a:gd name="T67" fmla="*/ 248 h 212"/>
                <a:gd name="T68" fmla="*/ 64 w 211"/>
                <a:gd name="T69" fmla="*/ 279 h 212"/>
                <a:gd name="T70" fmla="*/ 71 w 211"/>
                <a:gd name="T71" fmla="*/ 315 h 212"/>
                <a:gd name="T72" fmla="*/ 73 w 211"/>
                <a:gd name="T73" fmla="*/ 351 h 212"/>
                <a:gd name="T74" fmla="*/ 89 w 211"/>
                <a:gd name="T75" fmla="*/ 373 h 212"/>
                <a:gd name="T76" fmla="*/ 99 w 211"/>
                <a:gd name="T77" fmla="*/ 397 h 212"/>
                <a:gd name="T78" fmla="*/ 107 w 211"/>
                <a:gd name="T79" fmla="*/ 378 h 212"/>
                <a:gd name="T80" fmla="*/ 117 w 211"/>
                <a:gd name="T81" fmla="*/ 397 h 212"/>
                <a:gd name="T82" fmla="*/ 152 w 211"/>
                <a:gd name="T83" fmla="*/ 404 h 212"/>
                <a:gd name="T84" fmla="*/ 172 w 211"/>
                <a:gd name="T85" fmla="*/ 391 h 212"/>
                <a:gd name="T86" fmla="*/ 172 w 211"/>
                <a:gd name="T87" fmla="*/ 360 h 212"/>
                <a:gd name="T88" fmla="*/ 174 w 211"/>
                <a:gd name="T89" fmla="*/ 328 h 212"/>
                <a:gd name="T90" fmla="*/ 174 w 211"/>
                <a:gd name="T91" fmla="*/ 299 h 212"/>
                <a:gd name="T92" fmla="*/ 179 w 211"/>
                <a:gd name="T93" fmla="*/ 264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9456" name="Freeform 4917"/>
            <p:cNvSpPr>
              <a:spLocks/>
            </p:cNvSpPr>
            <p:nvPr/>
          </p:nvSpPr>
          <p:spPr bwMode="auto">
            <a:xfrm>
              <a:off x="1299" y="2864"/>
              <a:ext cx="217" cy="290"/>
            </a:xfrm>
            <a:custGeom>
              <a:avLst/>
              <a:gdLst>
                <a:gd name="T0" fmla="*/ 176 w 196"/>
                <a:gd name="T1" fmla="*/ 351 h 234"/>
                <a:gd name="T2" fmla="*/ 173 w 196"/>
                <a:gd name="T3" fmla="*/ 387 h 234"/>
                <a:gd name="T4" fmla="*/ 167 w 196"/>
                <a:gd name="T5" fmla="*/ 423 h 234"/>
                <a:gd name="T6" fmla="*/ 163 w 196"/>
                <a:gd name="T7" fmla="*/ 415 h 234"/>
                <a:gd name="T8" fmla="*/ 141 w 196"/>
                <a:gd name="T9" fmla="*/ 423 h 234"/>
                <a:gd name="T10" fmla="*/ 131 w 196"/>
                <a:gd name="T11" fmla="*/ 436 h 234"/>
                <a:gd name="T12" fmla="*/ 122 w 196"/>
                <a:gd name="T13" fmla="*/ 419 h 234"/>
                <a:gd name="T14" fmla="*/ 96 w 196"/>
                <a:gd name="T15" fmla="*/ 415 h 234"/>
                <a:gd name="T16" fmla="*/ 92 w 196"/>
                <a:gd name="T17" fmla="*/ 405 h 234"/>
                <a:gd name="T18" fmla="*/ 76 w 196"/>
                <a:gd name="T19" fmla="*/ 445 h 234"/>
                <a:gd name="T20" fmla="*/ 61 w 196"/>
                <a:gd name="T21" fmla="*/ 436 h 234"/>
                <a:gd name="T22" fmla="*/ 50 w 196"/>
                <a:gd name="T23" fmla="*/ 409 h 234"/>
                <a:gd name="T24" fmla="*/ 41 w 196"/>
                <a:gd name="T25" fmla="*/ 379 h 234"/>
                <a:gd name="T26" fmla="*/ 35 w 196"/>
                <a:gd name="T27" fmla="*/ 347 h 234"/>
                <a:gd name="T28" fmla="*/ 38 w 196"/>
                <a:gd name="T29" fmla="*/ 323 h 234"/>
                <a:gd name="T30" fmla="*/ 25 w 196"/>
                <a:gd name="T31" fmla="*/ 301 h 234"/>
                <a:gd name="T32" fmla="*/ 20 w 196"/>
                <a:gd name="T33" fmla="*/ 280 h 234"/>
                <a:gd name="T34" fmla="*/ 12 w 196"/>
                <a:gd name="T35" fmla="*/ 261 h 234"/>
                <a:gd name="T36" fmla="*/ 12 w 196"/>
                <a:gd name="T37" fmla="*/ 248 h 234"/>
                <a:gd name="T38" fmla="*/ 22 w 196"/>
                <a:gd name="T39" fmla="*/ 221 h 234"/>
                <a:gd name="T40" fmla="*/ 14 w 196"/>
                <a:gd name="T41" fmla="*/ 217 h 234"/>
                <a:gd name="T42" fmla="*/ 12 w 196"/>
                <a:gd name="T43" fmla="*/ 188 h 234"/>
                <a:gd name="T44" fmla="*/ 12 w 196"/>
                <a:gd name="T45" fmla="*/ 159 h 234"/>
                <a:gd name="T46" fmla="*/ 14 w 196"/>
                <a:gd name="T47" fmla="*/ 144 h 234"/>
                <a:gd name="T48" fmla="*/ 14 w 196"/>
                <a:gd name="T49" fmla="*/ 98 h 234"/>
                <a:gd name="T50" fmla="*/ 22 w 196"/>
                <a:gd name="T51" fmla="*/ 89 h 234"/>
                <a:gd name="T52" fmla="*/ 10 w 196"/>
                <a:gd name="T53" fmla="*/ 66 h 234"/>
                <a:gd name="T54" fmla="*/ 0 w 196"/>
                <a:gd name="T55" fmla="*/ 40 h 234"/>
                <a:gd name="T56" fmla="*/ 28 w 196"/>
                <a:gd name="T57" fmla="*/ 40 h 234"/>
                <a:gd name="T58" fmla="*/ 35 w 196"/>
                <a:gd name="T59" fmla="*/ 32 h 234"/>
                <a:gd name="T60" fmla="*/ 54 w 196"/>
                <a:gd name="T61" fmla="*/ 17 h 234"/>
                <a:gd name="T62" fmla="*/ 71 w 196"/>
                <a:gd name="T63" fmla="*/ 0 h 234"/>
                <a:gd name="T64" fmla="*/ 86 w 196"/>
                <a:gd name="T65" fmla="*/ 0 h 234"/>
                <a:gd name="T66" fmla="*/ 90 w 196"/>
                <a:gd name="T67" fmla="*/ 32 h 234"/>
                <a:gd name="T68" fmla="*/ 92 w 196"/>
                <a:gd name="T69" fmla="*/ 58 h 234"/>
                <a:gd name="T70" fmla="*/ 110 w 196"/>
                <a:gd name="T71" fmla="*/ 86 h 234"/>
                <a:gd name="T72" fmla="*/ 125 w 196"/>
                <a:gd name="T73" fmla="*/ 89 h 234"/>
                <a:gd name="T74" fmla="*/ 144 w 196"/>
                <a:gd name="T75" fmla="*/ 103 h 234"/>
                <a:gd name="T76" fmla="*/ 167 w 196"/>
                <a:gd name="T77" fmla="*/ 126 h 234"/>
                <a:gd name="T78" fmla="*/ 193 w 196"/>
                <a:gd name="T79" fmla="*/ 133 h 234"/>
                <a:gd name="T80" fmla="*/ 198 w 196"/>
                <a:gd name="T81" fmla="*/ 144 h 234"/>
                <a:gd name="T82" fmla="*/ 198 w 196"/>
                <a:gd name="T83" fmla="*/ 181 h 234"/>
                <a:gd name="T84" fmla="*/ 195 w 196"/>
                <a:gd name="T85" fmla="*/ 181 h 234"/>
                <a:gd name="T86" fmla="*/ 205 w 196"/>
                <a:gd name="T87" fmla="*/ 193 h 234"/>
                <a:gd name="T88" fmla="*/ 207 w 196"/>
                <a:gd name="T89" fmla="*/ 221 h 234"/>
                <a:gd name="T90" fmla="*/ 225 w 196"/>
                <a:gd name="T91" fmla="*/ 221 h 234"/>
                <a:gd name="T92" fmla="*/ 248 w 196"/>
                <a:gd name="T93" fmla="*/ 224 h 234"/>
                <a:gd name="T94" fmla="*/ 248 w 196"/>
                <a:gd name="T95" fmla="*/ 257 h 234"/>
                <a:gd name="T96" fmla="*/ 264 w 196"/>
                <a:gd name="T97" fmla="*/ 274 h 234"/>
                <a:gd name="T98" fmla="*/ 266 w 196"/>
                <a:gd name="T99" fmla="*/ 288 h 234"/>
                <a:gd name="T100" fmla="*/ 264 w 196"/>
                <a:gd name="T101" fmla="*/ 310 h 234"/>
                <a:gd name="T102" fmla="*/ 256 w 196"/>
                <a:gd name="T103" fmla="*/ 336 h 234"/>
                <a:gd name="T104" fmla="*/ 259 w 196"/>
                <a:gd name="T105" fmla="*/ 347 h 234"/>
                <a:gd name="T106" fmla="*/ 256 w 196"/>
                <a:gd name="T107" fmla="*/ 357 h 234"/>
                <a:gd name="T108" fmla="*/ 256 w 196"/>
                <a:gd name="T109" fmla="*/ 347 h 234"/>
                <a:gd name="T110" fmla="*/ 238 w 196"/>
                <a:gd name="T111" fmla="*/ 323 h 234"/>
                <a:gd name="T112" fmla="*/ 207 w 196"/>
                <a:gd name="T113" fmla="*/ 333 h 234"/>
                <a:gd name="T114" fmla="*/ 179 w 196"/>
                <a:gd name="T115" fmla="*/ 333 h 234"/>
                <a:gd name="T116" fmla="*/ 176 w 196"/>
                <a:gd name="T117" fmla="*/ 351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9457" name="Freeform 4918"/>
            <p:cNvSpPr>
              <a:spLocks/>
            </p:cNvSpPr>
            <p:nvPr/>
          </p:nvSpPr>
          <p:spPr bwMode="auto">
            <a:xfrm>
              <a:off x="2860" y="3040"/>
              <a:ext cx="160" cy="202"/>
            </a:xfrm>
            <a:custGeom>
              <a:avLst/>
              <a:gdLst>
                <a:gd name="T0" fmla="*/ 0 w 144"/>
                <a:gd name="T1" fmla="*/ 238 h 163"/>
                <a:gd name="T2" fmla="*/ 0 w 144"/>
                <a:gd name="T3" fmla="*/ 188 h 163"/>
                <a:gd name="T4" fmla="*/ 2 w 144"/>
                <a:gd name="T5" fmla="*/ 144 h 163"/>
                <a:gd name="T6" fmla="*/ 22 w 144"/>
                <a:gd name="T7" fmla="*/ 144 h 163"/>
                <a:gd name="T8" fmla="*/ 26 w 144"/>
                <a:gd name="T9" fmla="*/ 112 h 163"/>
                <a:gd name="T10" fmla="*/ 26 w 144"/>
                <a:gd name="T11" fmla="*/ 79 h 163"/>
                <a:gd name="T12" fmla="*/ 26 w 144"/>
                <a:gd name="T13" fmla="*/ 50 h 163"/>
                <a:gd name="T14" fmla="*/ 26 w 144"/>
                <a:gd name="T15" fmla="*/ 17 h 163"/>
                <a:gd name="T16" fmla="*/ 51 w 144"/>
                <a:gd name="T17" fmla="*/ 17 h 163"/>
                <a:gd name="T18" fmla="*/ 74 w 144"/>
                <a:gd name="T19" fmla="*/ 9 h 163"/>
                <a:gd name="T20" fmla="*/ 84 w 144"/>
                <a:gd name="T21" fmla="*/ 24 h 163"/>
                <a:gd name="T22" fmla="*/ 100 w 144"/>
                <a:gd name="T23" fmla="*/ 9 h 163"/>
                <a:gd name="T24" fmla="*/ 116 w 144"/>
                <a:gd name="T25" fmla="*/ 0 h 163"/>
                <a:gd name="T26" fmla="*/ 129 w 144"/>
                <a:gd name="T27" fmla="*/ 37 h 163"/>
                <a:gd name="T28" fmla="*/ 143 w 144"/>
                <a:gd name="T29" fmla="*/ 66 h 163"/>
                <a:gd name="T30" fmla="*/ 159 w 144"/>
                <a:gd name="T31" fmla="*/ 86 h 163"/>
                <a:gd name="T32" fmla="*/ 162 w 144"/>
                <a:gd name="T33" fmla="*/ 89 h 163"/>
                <a:gd name="T34" fmla="*/ 164 w 144"/>
                <a:gd name="T35" fmla="*/ 103 h 163"/>
                <a:gd name="T36" fmla="*/ 174 w 144"/>
                <a:gd name="T37" fmla="*/ 129 h 163"/>
                <a:gd name="T38" fmla="*/ 190 w 144"/>
                <a:gd name="T39" fmla="*/ 144 h 163"/>
                <a:gd name="T40" fmla="*/ 198 w 144"/>
                <a:gd name="T41" fmla="*/ 149 h 163"/>
                <a:gd name="T42" fmla="*/ 198 w 144"/>
                <a:gd name="T43" fmla="*/ 152 h 163"/>
                <a:gd name="T44" fmla="*/ 169 w 144"/>
                <a:gd name="T45" fmla="*/ 175 h 163"/>
                <a:gd name="T46" fmla="*/ 148 w 144"/>
                <a:gd name="T47" fmla="*/ 201 h 163"/>
                <a:gd name="T48" fmla="*/ 136 w 144"/>
                <a:gd name="T49" fmla="*/ 233 h 163"/>
                <a:gd name="T50" fmla="*/ 122 w 144"/>
                <a:gd name="T51" fmla="*/ 244 h 163"/>
                <a:gd name="T52" fmla="*/ 110 w 144"/>
                <a:gd name="T53" fmla="*/ 270 h 163"/>
                <a:gd name="T54" fmla="*/ 77 w 144"/>
                <a:gd name="T55" fmla="*/ 264 h 163"/>
                <a:gd name="T56" fmla="*/ 62 w 144"/>
                <a:gd name="T57" fmla="*/ 257 h 163"/>
                <a:gd name="T58" fmla="*/ 51 w 144"/>
                <a:gd name="T59" fmla="*/ 278 h 163"/>
                <a:gd name="T60" fmla="*/ 41 w 144"/>
                <a:gd name="T61" fmla="*/ 301 h 163"/>
                <a:gd name="T62" fmla="*/ 20 w 144"/>
                <a:gd name="T63" fmla="*/ 310 h 163"/>
                <a:gd name="T64" fmla="*/ 10 w 144"/>
                <a:gd name="T65" fmla="*/ 301 h 163"/>
                <a:gd name="T66" fmla="*/ 12 w 144"/>
                <a:gd name="T67" fmla="*/ 270 h 163"/>
                <a:gd name="T68" fmla="*/ 0 w 144"/>
                <a:gd name="T69" fmla="*/ 238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9458" name="Freeform 4919"/>
            <p:cNvSpPr>
              <a:spLocks/>
            </p:cNvSpPr>
            <p:nvPr/>
          </p:nvSpPr>
          <p:spPr bwMode="auto">
            <a:xfrm>
              <a:off x="3274" y="2899"/>
              <a:ext cx="2" cy="12"/>
            </a:xfrm>
            <a:custGeom>
              <a:avLst/>
              <a:gdLst>
                <a:gd name="T0" fmla="*/ 2 w 2"/>
                <a:gd name="T1" fmla="*/ 17 h 10"/>
                <a:gd name="T2" fmla="*/ 2 w 2"/>
                <a:gd name="T3" fmla="*/ 12 h 10"/>
                <a:gd name="T4" fmla="*/ 0 w 2"/>
                <a:gd name="T5" fmla="*/ 0 h 10"/>
                <a:gd name="T6" fmla="*/ 2 w 2"/>
                <a:gd name="T7" fmla="*/ 1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9459" name="Freeform 4920"/>
            <p:cNvSpPr>
              <a:spLocks/>
            </p:cNvSpPr>
            <p:nvPr/>
          </p:nvSpPr>
          <p:spPr bwMode="auto">
            <a:xfrm>
              <a:off x="2975" y="3281"/>
              <a:ext cx="37" cy="43"/>
            </a:xfrm>
            <a:custGeom>
              <a:avLst/>
              <a:gdLst>
                <a:gd name="T0" fmla="*/ 20 w 33"/>
                <a:gd name="T1" fmla="*/ 7 h 35"/>
                <a:gd name="T2" fmla="*/ 0 w 33"/>
                <a:gd name="T3" fmla="*/ 34 h 35"/>
                <a:gd name="T4" fmla="*/ 12 w 33"/>
                <a:gd name="T5" fmla="*/ 65 h 35"/>
                <a:gd name="T6" fmla="*/ 22 w 33"/>
                <a:gd name="T7" fmla="*/ 55 h 35"/>
                <a:gd name="T8" fmla="*/ 43 w 33"/>
                <a:gd name="T9" fmla="*/ 34 h 35"/>
                <a:gd name="T10" fmla="*/ 46 w 33"/>
                <a:gd name="T11" fmla="*/ 14 h 35"/>
                <a:gd name="T12" fmla="*/ 30 w 33"/>
                <a:gd name="T13" fmla="*/ 0 h 35"/>
                <a:gd name="T14" fmla="*/ 20 w 33"/>
                <a:gd name="T15" fmla="*/ 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9460" name="Freeform 4921"/>
            <p:cNvSpPr>
              <a:spLocks/>
            </p:cNvSpPr>
            <p:nvPr/>
          </p:nvSpPr>
          <p:spPr bwMode="auto">
            <a:xfrm>
              <a:off x="3265" y="2913"/>
              <a:ext cx="130" cy="299"/>
            </a:xfrm>
            <a:custGeom>
              <a:avLst/>
              <a:gdLst>
                <a:gd name="T0" fmla="*/ 56 w 118"/>
                <a:gd name="T1" fmla="*/ 133 h 241"/>
                <a:gd name="T2" fmla="*/ 50 w 118"/>
                <a:gd name="T3" fmla="*/ 135 h 241"/>
                <a:gd name="T4" fmla="*/ 31 w 118"/>
                <a:gd name="T5" fmla="*/ 145 h 241"/>
                <a:gd name="T6" fmla="*/ 24 w 118"/>
                <a:gd name="T7" fmla="*/ 172 h 241"/>
                <a:gd name="T8" fmla="*/ 19 w 118"/>
                <a:gd name="T9" fmla="*/ 205 h 241"/>
                <a:gd name="T10" fmla="*/ 24 w 118"/>
                <a:gd name="T11" fmla="*/ 236 h 241"/>
                <a:gd name="T12" fmla="*/ 24 w 118"/>
                <a:gd name="T13" fmla="*/ 270 h 241"/>
                <a:gd name="T14" fmla="*/ 14 w 118"/>
                <a:gd name="T15" fmla="*/ 294 h 241"/>
                <a:gd name="T16" fmla="*/ 2 w 118"/>
                <a:gd name="T17" fmla="*/ 318 h 241"/>
                <a:gd name="T18" fmla="*/ 0 w 118"/>
                <a:gd name="T19" fmla="*/ 360 h 241"/>
                <a:gd name="T20" fmla="*/ 2 w 118"/>
                <a:gd name="T21" fmla="*/ 397 h 241"/>
                <a:gd name="T22" fmla="*/ 10 w 118"/>
                <a:gd name="T23" fmla="*/ 443 h 241"/>
                <a:gd name="T24" fmla="*/ 37 w 118"/>
                <a:gd name="T25" fmla="*/ 460 h 241"/>
                <a:gd name="T26" fmla="*/ 56 w 118"/>
                <a:gd name="T27" fmla="*/ 447 h 241"/>
                <a:gd name="T28" fmla="*/ 72 w 118"/>
                <a:gd name="T29" fmla="*/ 434 h 241"/>
                <a:gd name="T30" fmla="*/ 82 w 118"/>
                <a:gd name="T31" fmla="*/ 403 h 241"/>
                <a:gd name="T32" fmla="*/ 88 w 118"/>
                <a:gd name="T33" fmla="*/ 371 h 241"/>
                <a:gd name="T34" fmla="*/ 97 w 118"/>
                <a:gd name="T35" fmla="*/ 340 h 241"/>
                <a:gd name="T36" fmla="*/ 105 w 118"/>
                <a:gd name="T37" fmla="*/ 308 h 241"/>
                <a:gd name="T38" fmla="*/ 109 w 118"/>
                <a:gd name="T39" fmla="*/ 280 h 241"/>
                <a:gd name="T40" fmla="*/ 119 w 118"/>
                <a:gd name="T41" fmla="*/ 248 h 241"/>
                <a:gd name="T42" fmla="*/ 127 w 118"/>
                <a:gd name="T43" fmla="*/ 217 h 241"/>
                <a:gd name="T44" fmla="*/ 134 w 118"/>
                <a:gd name="T45" fmla="*/ 185 h 241"/>
                <a:gd name="T46" fmla="*/ 142 w 118"/>
                <a:gd name="T47" fmla="*/ 167 h 241"/>
                <a:gd name="T48" fmla="*/ 142 w 118"/>
                <a:gd name="T49" fmla="*/ 119 h 241"/>
                <a:gd name="T50" fmla="*/ 154 w 118"/>
                <a:gd name="T51" fmla="*/ 133 h 241"/>
                <a:gd name="T52" fmla="*/ 158 w 118"/>
                <a:gd name="T53" fmla="*/ 113 h 241"/>
                <a:gd name="T54" fmla="*/ 151 w 118"/>
                <a:gd name="T55" fmla="*/ 69 h 241"/>
                <a:gd name="T56" fmla="*/ 144 w 118"/>
                <a:gd name="T57" fmla="*/ 26 h 241"/>
                <a:gd name="T58" fmla="*/ 140 w 118"/>
                <a:gd name="T59" fmla="*/ 0 h 241"/>
                <a:gd name="T60" fmla="*/ 134 w 118"/>
                <a:gd name="T61" fmla="*/ 0 h 241"/>
                <a:gd name="T62" fmla="*/ 130 w 118"/>
                <a:gd name="T63" fmla="*/ 14 h 241"/>
                <a:gd name="T64" fmla="*/ 127 w 118"/>
                <a:gd name="T65" fmla="*/ 46 h 241"/>
                <a:gd name="T66" fmla="*/ 117 w 118"/>
                <a:gd name="T67" fmla="*/ 56 h 241"/>
                <a:gd name="T68" fmla="*/ 115 w 118"/>
                <a:gd name="T69" fmla="*/ 58 h 241"/>
                <a:gd name="T70" fmla="*/ 107 w 118"/>
                <a:gd name="T71" fmla="*/ 56 h 241"/>
                <a:gd name="T72" fmla="*/ 109 w 118"/>
                <a:gd name="T73" fmla="*/ 72 h 241"/>
                <a:gd name="T74" fmla="*/ 105 w 118"/>
                <a:gd name="T75" fmla="*/ 86 h 241"/>
                <a:gd name="T76" fmla="*/ 105 w 118"/>
                <a:gd name="T77" fmla="*/ 89 h 241"/>
                <a:gd name="T78" fmla="*/ 94 w 118"/>
                <a:gd name="T79" fmla="*/ 100 h 241"/>
                <a:gd name="T80" fmla="*/ 94 w 118"/>
                <a:gd name="T81" fmla="*/ 89 h 241"/>
                <a:gd name="T82" fmla="*/ 88 w 118"/>
                <a:gd name="T83" fmla="*/ 113 h 241"/>
                <a:gd name="T84" fmla="*/ 84 w 118"/>
                <a:gd name="T85" fmla="*/ 113 h 241"/>
                <a:gd name="T86" fmla="*/ 82 w 118"/>
                <a:gd name="T87" fmla="*/ 113 h 241"/>
                <a:gd name="T88" fmla="*/ 72 w 118"/>
                <a:gd name="T89" fmla="*/ 127 h 241"/>
                <a:gd name="T90" fmla="*/ 56 w 118"/>
                <a:gd name="T91" fmla="*/ 133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9461" name="Freeform 4922"/>
            <p:cNvSpPr>
              <a:spLocks/>
            </p:cNvSpPr>
            <p:nvPr/>
          </p:nvSpPr>
          <p:spPr bwMode="auto">
            <a:xfrm>
              <a:off x="3085" y="2855"/>
              <a:ext cx="57" cy="170"/>
            </a:xfrm>
            <a:custGeom>
              <a:avLst/>
              <a:gdLst>
                <a:gd name="T0" fmla="*/ 41 w 50"/>
                <a:gd name="T1" fmla="*/ 185 h 137"/>
                <a:gd name="T2" fmla="*/ 35 w 50"/>
                <a:gd name="T3" fmla="*/ 216 h 137"/>
                <a:gd name="T4" fmla="*/ 46 w 50"/>
                <a:gd name="T5" fmla="*/ 238 h 137"/>
                <a:gd name="T6" fmla="*/ 56 w 50"/>
                <a:gd name="T7" fmla="*/ 262 h 137"/>
                <a:gd name="T8" fmla="*/ 54 w 50"/>
                <a:gd name="T9" fmla="*/ 244 h 137"/>
                <a:gd name="T10" fmla="*/ 66 w 50"/>
                <a:gd name="T11" fmla="*/ 231 h 137"/>
                <a:gd name="T12" fmla="*/ 71 w 50"/>
                <a:gd name="T13" fmla="*/ 204 h 137"/>
                <a:gd name="T14" fmla="*/ 74 w 50"/>
                <a:gd name="T15" fmla="*/ 180 h 137"/>
                <a:gd name="T16" fmla="*/ 59 w 50"/>
                <a:gd name="T17" fmla="*/ 159 h 137"/>
                <a:gd name="T18" fmla="*/ 46 w 50"/>
                <a:gd name="T19" fmla="*/ 140 h 137"/>
                <a:gd name="T20" fmla="*/ 41 w 50"/>
                <a:gd name="T21" fmla="*/ 103 h 137"/>
                <a:gd name="T22" fmla="*/ 46 w 50"/>
                <a:gd name="T23" fmla="*/ 81 h 137"/>
                <a:gd name="T24" fmla="*/ 56 w 50"/>
                <a:gd name="T25" fmla="*/ 77 h 137"/>
                <a:gd name="T26" fmla="*/ 49 w 50"/>
                <a:gd name="T27" fmla="*/ 46 h 137"/>
                <a:gd name="T28" fmla="*/ 41 w 50"/>
                <a:gd name="T29" fmla="*/ 14 h 137"/>
                <a:gd name="T30" fmla="*/ 35 w 50"/>
                <a:gd name="T31" fmla="*/ 2 h 137"/>
                <a:gd name="T32" fmla="*/ 10 w 50"/>
                <a:gd name="T33" fmla="*/ 0 h 137"/>
                <a:gd name="T34" fmla="*/ 10 w 50"/>
                <a:gd name="T35" fmla="*/ 9 h 137"/>
                <a:gd name="T36" fmla="*/ 25 w 50"/>
                <a:gd name="T37" fmla="*/ 37 h 137"/>
                <a:gd name="T38" fmla="*/ 21 w 50"/>
                <a:gd name="T39" fmla="*/ 46 h 137"/>
                <a:gd name="T40" fmla="*/ 18 w 50"/>
                <a:gd name="T41" fmla="*/ 77 h 137"/>
                <a:gd name="T42" fmla="*/ 18 w 50"/>
                <a:gd name="T43" fmla="*/ 101 h 137"/>
                <a:gd name="T44" fmla="*/ 13 w 50"/>
                <a:gd name="T45" fmla="*/ 109 h 137"/>
                <a:gd name="T46" fmla="*/ 0 w 50"/>
                <a:gd name="T47" fmla="*/ 145 h 137"/>
                <a:gd name="T48" fmla="*/ 10 w 50"/>
                <a:gd name="T49" fmla="*/ 159 h 137"/>
                <a:gd name="T50" fmla="*/ 21 w 50"/>
                <a:gd name="T51" fmla="*/ 172 h 137"/>
                <a:gd name="T52" fmla="*/ 35 w 50"/>
                <a:gd name="T53" fmla="*/ 172 h 137"/>
                <a:gd name="T54" fmla="*/ 41 w 50"/>
                <a:gd name="T55" fmla="*/ 185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9462" name="Freeform 4923"/>
            <p:cNvSpPr>
              <a:spLocks/>
            </p:cNvSpPr>
            <p:nvPr/>
          </p:nvSpPr>
          <p:spPr bwMode="auto">
            <a:xfrm>
              <a:off x="3040" y="2879"/>
              <a:ext cx="187" cy="363"/>
            </a:xfrm>
            <a:custGeom>
              <a:avLst/>
              <a:gdLst>
                <a:gd name="T0" fmla="*/ 99 w 165"/>
                <a:gd name="T1" fmla="*/ 323 h 293"/>
                <a:gd name="T2" fmla="*/ 107 w 165"/>
                <a:gd name="T3" fmla="*/ 313 h 293"/>
                <a:gd name="T4" fmla="*/ 152 w 165"/>
                <a:gd name="T5" fmla="*/ 256 h 293"/>
                <a:gd name="T6" fmla="*/ 189 w 165"/>
                <a:gd name="T7" fmla="*/ 224 h 293"/>
                <a:gd name="T8" fmla="*/ 238 w 165"/>
                <a:gd name="T9" fmla="*/ 161 h 293"/>
                <a:gd name="T10" fmla="*/ 240 w 165"/>
                <a:gd name="T11" fmla="*/ 135 h 293"/>
                <a:gd name="T12" fmla="*/ 240 w 165"/>
                <a:gd name="T13" fmla="*/ 66 h 293"/>
                <a:gd name="T14" fmla="*/ 240 w 165"/>
                <a:gd name="T15" fmla="*/ 0 h 293"/>
                <a:gd name="T16" fmla="*/ 212 w 165"/>
                <a:gd name="T17" fmla="*/ 17 h 293"/>
                <a:gd name="T18" fmla="*/ 179 w 165"/>
                <a:gd name="T19" fmla="*/ 31 h 293"/>
                <a:gd name="T20" fmla="*/ 134 w 165"/>
                <a:gd name="T21" fmla="*/ 37 h 293"/>
                <a:gd name="T22" fmla="*/ 113 w 165"/>
                <a:gd name="T23" fmla="*/ 40 h 293"/>
                <a:gd name="T24" fmla="*/ 99 w 165"/>
                <a:gd name="T25" fmla="*/ 66 h 293"/>
                <a:gd name="T26" fmla="*/ 117 w 165"/>
                <a:gd name="T27" fmla="*/ 121 h 293"/>
                <a:gd name="T28" fmla="*/ 127 w 165"/>
                <a:gd name="T29" fmla="*/ 166 h 293"/>
                <a:gd name="T30" fmla="*/ 110 w 165"/>
                <a:gd name="T31" fmla="*/ 207 h 293"/>
                <a:gd name="T32" fmla="*/ 103 w 165"/>
                <a:gd name="T33" fmla="*/ 201 h 293"/>
                <a:gd name="T34" fmla="*/ 99 w 165"/>
                <a:gd name="T35" fmla="*/ 149 h 293"/>
                <a:gd name="T36" fmla="*/ 78 w 165"/>
                <a:gd name="T37" fmla="*/ 135 h 293"/>
                <a:gd name="T38" fmla="*/ 51 w 165"/>
                <a:gd name="T39" fmla="*/ 129 h 293"/>
                <a:gd name="T40" fmla="*/ 18 w 165"/>
                <a:gd name="T41" fmla="*/ 149 h 293"/>
                <a:gd name="T42" fmla="*/ 8 w 165"/>
                <a:gd name="T43" fmla="*/ 175 h 293"/>
                <a:gd name="T44" fmla="*/ 18 w 165"/>
                <a:gd name="T45" fmla="*/ 188 h 293"/>
                <a:gd name="T46" fmla="*/ 61 w 165"/>
                <a:gd name="T47" fmla="*/ 212 h 293"/>
                <a:gd name="T48" fmla="*/ 58 w 165"/>
                <a:gd name="T49" fmla="*/ 284 h 293"/>
                <a:gd name="T50" fmla="*/ 51 w 165"/>
                <a:gd name="T51" fmla="*/ 342 h 293"/>
                <a:gd name="T52" fmla="*/ 31 w 165"/>
                <a:gd name="T53" fmla="*/ 385 h 293"/>
                <a:gd name="T54" fmla="*/ 23 w 165"/>
                <a:gd name="T55" fmla="*/ 426 h 293"/>
                <a:gd name="T56" fmla="*/ 28 w 165"/>
                <a:gd name="T57" fmla="*/ 491 h 293"/>
                <a:gd name="T58" fmla="*/ 31 w 165"/>
                <a:gd name="T59" fmla="*/ 558 h 293"/>
                <a:gd name="T60" fmla="*/ 48 w 165"/>
                <a:gd name="T61" fmla="*/ 534 h 293"/>
                <a:gd name="T62" fmla="*/ 68 w 165"/>
                <a:gd name="T63" fmla="*/ 494 h 293"/>
                <a:gd name="T64" fmla="*/ 107 w 165"/>
                <a:gd name="T65" fmla="*/ 468 h 293"/>
                <a:gd name="T66" fmla="*/ 110 w 165"/>
                <a:gd name="T67" fmla="*/ 426 h 293"/>
                <a:gd name="T68" fmla="*/ 107 w 165"/>
                <a:gd name="T69" fmla="*/ 405 h 293"/>
                <a:gd name="T70" fmla="*/ 99 w 165"/>
                <a:gd name="T71" fmla="*/ 346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9463" name="Freeform 4924"/>
            <p:cNvSpPr>
              <a:spLocks/>
            </p:cNvSpPr>
            <p:nvPr/>
          </p:nvSpPr>
          <p:spPr bwMode="auto">
            <a:xfrm>
              <a:off x="2796" y="3139"/>
              <a:ext cx="283" cy="279"/>
            </a:xfrm>
            <a:custGeom>
              <a:avLst/>
              <a:gdLst>
                <a:gd name="T0" fmla="*/ 75 w 253"/>
                <a:gd name="T1" fmla="*/ 118 h 225"/>
                <a:gd name="T2" fmla="*/ 73 w 253"/>
                <a:gd name="T3" fmla="*/ 181 h 225"/>
                <a:gd name="T4" fmla="*/ 54 w 253"/>
                <a:gd name="T5" fmla="*/ 224 h 225"/>
                <a:gd name="T6" fmla="*/ 10 w 253"/>
                <a:gd name="T7" fmla="*/ 198 h 225"/>
                <a:gd name="T8" fmla="*/ 10 w 253"/>
                <a:gd name="T9" fmla="*/ 248 h 225"/>
                <a:gd name="T10" fmla="*/ 26 w 253"/>
                <a:gd name="T11" fmla="*/ 310 h 225"/>
                <a:gd name="T12" fmla="*/ 26 w 253"/>
                <a:gd name="T13" fmla="*/ 357 h 225"/>
                <a:gd name="T14" fmla="*/ 32 w 253"/>
                <a:gd name="T15" fmla="*/ 405 h 225"/>
                <a:gd name="T16" fmla="*/ 54 w 253"/>
                <a:gd name="T17" fmla="*/ 415 h 225"/>
                <a:gd name="T18" fmla="*/ 91 w 253"/>
                <a:gd name="T19" fmla="*/ 415 h 225"/>
                <a:gd name="T20" fmla="*/ 131 w 253"/>
                <a:gd name="T21" fmla="*/ 405 h 225"/>
                <a:gd name="T22" fmla="*/ 186 w 253"/>
                <a:gd name="T23" fmla="*/ 397 h 225"/>
                <a:gd name="T24" fmla="*/ 221 w 253"/>
                <a:gd name="T25" fmla="*/ 373 h 225"/>
                <a:gd name="T26" fmla="*/ 257 w 253"/>
                <a:gd name="T27" fmla="*/ 340 h 225"/>
                <a:gd name="T28" fmla="*/ 287 w 253"/>
                <a:gd name="T29" fmla="*/ 294 h 225"/>
                <a:gd name="T30" fmla="*/ 315 w 253"/>
                <a:gd name="T31" fmla="*/ 248 h 225"/>
                <a:gd name="T32" fmla="*/ 340 w 253"/>
                <a:gd name="T33" fmla="*/ 191 h 225"/>
                <a:gd name="T34" fmla="*/ 338 w 253"/>
                <a:gd name="T35" fmla="*/ 159 h 225"/>
                <a:gd name="T36" fmla="*/ 310 w 253"/>
                <a:gd name="T37" fmla="*/ 161 h 225"/>
                <a:gd name="T38" fmla="*/ 326 w 253"/>
                <a:gd name="T39" fmla="*/ 118 h 225"/>
                <a:gd name="T40" fmla="*/ 334 w 253"/>
                <a:gd name="T41" fmla="*/ 92 h 225"/>
                <a:gd name="T42" fmla="*/ 330 w 253"/>
                <a:gd name="T43" fmla="*/ 26 h 225"/>
                <a:gd name="T44" fmla="*/ 304 w 253"/>
                <a:gd name="T45" fmla="*/ 0 h 225"/>
                <a:gd name="T46" fmla="*/ 282 w 253"/>
                <a:gd name="T47" fmla="*/ 0 h 225"/>
                <a:gd name="T48" fmla="*/ 232 w 253"/>
                <a:gd name="T49" fmla="*/ 50 h 225"/>
                <a:gd name="T50" fmla="*/ 204 w 253"/>
                <a:gd name="T51" fmla="*/ 92 h 225"/>
                <a:gd name="T52" fmla="*/ 158 w 253"/>
                <a:gd name="T53" fmla="*/ 113 h 225"/>
                <a:gd name="T54" fmla="*/ 131 w 253"/>
                <a:gd name="T55" fmla="*/ 126 h 225"/>
                <a:gd name="T56" fmla="*/ 98 w 253"/>
                <a:gd name="T57" fmla="*/ 159 h 225"/>
                <a:gd name="T58" fmla="*/ 93 w 253"/>
                <a:gd name="T59" fmla="*/ 118 h 225"/>
                <a:gd name="T60" fmla="*/ 245 w 253"/>
                <a:gd name="T61" fmla="*/ 224 h 225"/>
                <a:gd name="T62" fmla="*/ 238 w 253"/>
                <a:gd name="T63" fmla="*/ 284 h 225"/>
                <a:gd name="T64" fmla="*/ 267 w 253"/>
                <a:gd name="T65" fmla="*/ 254 h 225"/>
                <a:gd name="T66" fmla="*/ 255 w 253"/>
                <a:gd name="T67" fmla="*/ 217 h 225"/>
                <a:gd name="T68" fmla="*/ 81 w 253"/>
                <a:gd name="T69" fmla="*/ 86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4" name="Freeform 4925"/>
            <p:cNvSpPr>
              <a:spLocks/>
            </p:cNvSpPr>
            <p:nvPr/>
          </p:nvSpPr>
          <p:spPr bwMode="auto">
            <a:xfrm>
              <a:off x="2796" y="3139"/>
              <a:ext cx="283" cy="279"/>
            </a:xfrm>
            <a:custGeom>
              <a:avLst/>
              <a:gdLst>
                <a:gd name="T0" fmla="*/ 81 w 253"/>
                <a:gd name="T1" fmla="*/ 86 h 225"/>
                <a:gd name="T2" fmla="*/ 75 w 253"/>
                <a:gd name="T3" fmla="*/ 118 h 225"/>
                <a:gd name="T4" fmla="*/ 75 w 253"/>
                <a:gd name="T5" fmla="*/ 149 h 225"/>
                <a:gd name="T6" fmla="*/ 73 w 253"/>
                <a:gd name="T7" fmla="*/ 181 h 225"/>
                <a:gd name="T8" fmla="*/ 73 w 253"/>
                <a:gd name="T9" fmla="*/ 212 h 225"/>
                <a:gd name="T10" fmla="*/ 54 w 253"/>
                <a:gd name="T11" fmla="*/ 224 h 225"/>
                <a:gd name="T12" fmla="*/ 20 w 253"/>
                <a:gd name="T13" fmla="*/ 217 h 225"/>
                <a:gd name="T14" fmla="*/ 10 w 253"/>
                <a:gd name="T15" fmla="*/ 198 h 225"/>
                <a:gd name="T16" fmla="*/ 0 w 253"/>
                <a:gd name="T17" fmla="*/ 217 h 225"/>
                <a:gd name="T18" fmla="*/ 10 w 253"/>
                <a:gd name="T19" fmla="*/ 248 h 225"/>
                <a:gd name="T20" fmla="*/ 17 w 253"/>
                <a:gd name="T21" fmla="*/ 280 h 225"/>
                <a:gd name="T22" fmla="*/ 26 w 253"/>
                <a:gd name="T23" fmla="*/ 310 h 225"/>
                <a:gd name="T24" fmla="*/ 32 w 253"/>
                <a:gd name="T25" fmla="*/ 343 h 225"/>
                <a:gd name="T26" fmla="*/ 26 w 253"/>
                <a:gd name="T27" fmla="*/ 357 h 225"/>
                <a:gd name="T28" fmla="*/ 26 w 253"/>
                <a:gd name="T29" fmla="*/ 373 h 225"/>
                <a:gd name="T30" fmla="*/ 32 w 253"/>
                <a:gd name="T31" fmla="*/ 405 h 225"/>
                <a:gd name="T32" fmla="*/ 44 w 253"/>
                <a:gd name="T33" fmla="*/ 405 h 225"/>
                <a:gd name="T34" fmla="*/ 54 w 253"/>
                <a:gd name="T35" fmla="*/ 415 h 225"/>
                <a:gd name="T36" fmla="*/ 66 w 253"/>
                <a:gd name="T37" fmla="*/ 429 h 225"/>
                <a:gd name="T38" fmla="*/ 91 w 253"/>
                <a:gd name="T39" fmla="*/ 415 h 225"/>
                <a:gd name="T40" fmla="*/ 109 w 253"/>
                <a:gd name="T41" fmla="*/ 405 h 225"/>
                <a:gd name="T42" fmla="*/ 131 w 253"/>
                <a:gd name="T43" fmla="*/ 405 h 225"/>
                <a:gd name="T44" fmla="*/ 155 w 253"/>
                <a:gd name="T45" fmla="*/ 405 h 225"/>
                <a:gd name="T46" fmla="*/ 186 w 253"/>
                <a:gd name="T47" fmla="*/ 397 h 225"/>
                <a:gd name="T48" fmla="*/ 199 w 253"/>
                <a:gd name="T49" fmla="*/ 392 h 225"/>
                <a:gd name="T50" fmla="*/ 221 w 253"/>
                <a:gd name="T51" fmla="*/ 373 h 225"/>
                <a:gd name="T52" fmla="*/ 245 w 253"/>
                <a:gd name="T53" fmla="*/ 357 h 225"/>
                <a:gd name="T54" fmla="*/ 257 w 253"/>
                <a:gd name="T55" fmla="*/ 340 h 225"/>
                <a:gd name="T56" fmla="*/ 272 w 253"/>
                <a:gd name="T57" fmla="*/ 316 h 225"/>
                <a:gd name="T58" fmla="*/ 287 w 253"/>
                <a:gd name="T59" fmla="*/ 294 h 225"/>
                <a:gd name="T60" fmla="*/ 298 w 253"/>
                <a:gd name="T61" fmla="*/ 275 h 225"/>
                <a:gd name="T62" fmla="*/ 315 w 253"/>
                <a:gd name="T63" fmla="*/ 248 h 225"/>
                <a:gd name="T64" fmla="*/ 330 w 253"/>
                <a:gd name="T65" fmla="*/ 224 h 225"/>
                <a:gd name="T66" fmla="*/ 340 w 253"/>
                <a:gd name="T67" fmla="*/ 191 h 225"/>
                <a:gd name="T68" fmla="*/ 355 w 253"/>
                <a:gd name="T69" fmla="*/ 159 h 225"/>
                <a:gd name="T70" fmla="*/ 338 w 253"/>
                <a:gd name="T71" fmla="*/ 159 h 225"/>
                <a:gd name="T72" fmla="*/ 330 w 253"/>
                <a:gd name="T73" fmla="*/ 172 h 225"/>
                <a:gd name="T74" fmla="*/ 310 w 253"/>
                <a:gd name="T75" fmla="*/ 161 h 225"/>
                <a:gd name="T76" fmla="*/ 310 w 253"/>
                <a:gd name="T77" fmla="*/ 135 h 225"/>
                <a:gd name="T78" fmla="*/ 326 w 253"/>
                <a:gd name="T79" fmla="*/ 118 h 225"/>
                <a:gd name="T80" fmla="*/ 334 w 253"/>
                <a:gd name="T81" fmla="*/ 126 h 225"/>
                <a:gd name="T82" fmla="*/ 334 w 253"/>
                <a:gd name="T83" fmla="*/ 92 h 225"/>
                <a:gd name="T84" fmla="*/ 334 w 253"/>
                <a:gd name="T85" fmla="*/ 56 h 225"/>
                <a:gd name="T86" fmla="*/ 330 w 253"/>
                <a:gd name="T87" fmla="*/ 26 h 225"/>
                <a:gd name="T88" fmla="*/ 326 w 253"/>
                <a:gd name="T89" fmla="*/ 6 h 225"/>
                <a:gd name="T90" fmla="*/ 304 w 253"/>
                <a:gd name="T91" fmla="*/ 0 h 225"/>
                <a:gd name="T92" fmla="*/ 284 w 253"/>
                <a:gd name="T93" fmla="*/ 0 h 225"/>
                <a:gd name="T94" fmla="*/ 282 w 253"/>
                <a:gd name="T95" fmla="*/ 0 h 225"/>
                <a:gd name="T96" fmla="*/ 252 w 253"/>
                <a:gd name="T97" fmla="*/ 24 h 225"/>
                <a:gd name="T98" fmla="*/ 232 w 253"/>
                <a:gd name="T99" fmla="*/ 50 h 225"/>
                <a:gd name="T100" fmla="*/ 218 w 253"/>
                <a:gd name="T101" fmla="*/ 82 h 225"/>
                <a:gd name="T102" fmla="*/ 204 w 253"/>
                <a:gd name="T103" fmla="*/ 92 h 225"/>
                <a:gd name="T104" fmla="*/ 191 w 253"/>
                <a:gd name="T105" fmla="*/ 118 h 225"/>
                <a:gd name="T106" fmla="*/ 158 w 253"/>
                <a:gd name="T107" fmla="*/ 113 h 225"/>
                <a:gd name="T108" fmla="*/ 143 w 253"/>
                <a:gd name="T109" fmla="*/ 104 h 225"/>
                <a:gd name="T110" fmla="*/ 131 w 253"/>
                <a:gd name="T111" fmla="*/ 126 h 225"/>
                <a:gd name="T112" fmla="*/ 122 w 253"/>
                <a:gd name="T113" fmla="*/ 149 h 225"/>
                <a:gd name="T114" fmla="*/ 98 w 253"/>
                <a:gd name="T115" fmla="*/ 159 h 225"/>
                <a:gd name="T116" fmla="*/ 91 w 253"/>
                <a:gd name="T117" fmla="*/ 149 h 225"/>
                <a:gd name="T118" fmla="*/ 93 w 253"/>
                <a:gd name="T119" fmla="*/ 118 h 225"/>
                <a:gd name="T120" fmla="*/ 81 w 253"/>
                <a:gd name="T121" fmla="*/ 86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9465" name="Freeform 4926"/>
            <p:cNvSpPr>
              <a:spLocks/>
            </p:cNvSpPr>
            <p:nvPr/>
          </p:nvSpPr>
          <p:spPr bwMode="auto">
            <a:xfrm>
              <a:off x="2975" y="3281"/>
              <a:ext cx="37" cy="43"/>
            </a:xfrm>
            <a:custGeom>
              <a:avLst/>
              <a:gdLst>
                <a:gd name="T0" fmla="*/ 20 w 33"/>
                <a:gd name="T1" fmla="*/ 7 h 35"/>
                <a:gd name="T2" fmla="*/ 0 w 33"/>
                <a:gd name="T3" fmla="*/ 34 h 35"/>
                <a:gd name="T4" fmla="*/ 12 w 33"/>
                <a:gd name="T5" fmla="*/ 65 h 35"/>
                <a:gd name="T6" fmla="*/ 22 w 33"/>
                <a:gd name="T7" fmla="*/ 55 h 35"/>
                <a:gd name="T8" fmla="*/ 43 w 33"/>
                <a:gd name="T9" fmla="*/ 34 h 35"/>
                <a:gd name="T10" fmla="*/ 46 w 33"/>
                <a:gd name="T11" fmla="*/ 14 h 35"/>
                <a:gd name="T12" fmla="*/ 30 w 33"/>
                <a:gd name="T13" fmla="*/ 0 h 35"/>
                <a:gd name="T14" fmla="*/ 20 w 33"/>
                <a:gd name="T15" fmla="*/ 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9466" name="Freeform 4927"/>
            <p:cNvSpPr>
              <a:spLocks/>
            </p:cNvSpPr>
            <p:nvPr/>
          </p:nvSpPr>
          <p:spPr bwMode="auto">
            <a:xfrm>
              <a:off x="2763" y="3148"/>
              <a:ext cx="6" cy="12"/>
            </a:xfrm>
            <a:custGeom>
              <a:avLst/>
              <a:gdLst>
                <a:gd name="T0" fmla="*/ 8 w 5"/>
                <a:gd name="T1" fmla="*/ 17 h 10"/>
                <a:gd name="T2" fmla="*/ 0 w 5"/>
                <a:gd name="T3" fmla="*/ 12 h 10"/>
                <a:gd name="T4" fmla="*/ 6 w 5"/>
                <a:gd name="T5" fmla="*/ 0 h 10"/>
                <a:gd name="T6" fmla="*/ 8 w 5"/>
                <a:gd name="T7" fmla="*/ 1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9467" name="Freeform 4928"/>
            <p:cNvSpPr>
              <a:spLocks/>
            </p:cNvSpPr>
            <p:nvPr/>
          </p:nvSpPr>
          <p:spPr bwMode="auto">
            <a:xfrm>
              <a:off x="3043" y="3216"/>
              <a:ext cx="22" cy="34"/>
            </a:xfrm>
            <a:custGeom>
              <a:avLst/>
              <a:gdLst>
                <a:gd name="T0" fmla="*/ 16 w 19"/>
                <a:gd name="T1" fmla="*/ 0 h 28"/>
                <a:gd name="T2" fmla="*/ 0 w 19"/>
                <a:gd name="T3" fmla="*/ 16 h 28"/>
                <a:gd name="T4" fmla="*/ 0 w 19"/>
                <a:gd name="T5" fmla="*/ 41 h 28"/>
                <a:gd name="T6" fmla="*/ 22 w 19"/>
                <a:gd name="T7" fmla="*/ 50 h 28"/>
                <a:gd name="T8" fmla="*/ 29 w 19"/>
                <a:gd name="T9" fmla="*/ 36 h 28"/>
                <a:gd name="T10" fmla="*/ 27 w 19"/>
                <a:gd name="T11" fmla="*/ 7 h 28"/>
                <a:gd name="T12" fmla="*/ 16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468" name="Freeform 4929"/>
            <p:cNvSpPr>
              <a:spLocks/>
            </p:cNvSpPr>
            <p:nvPr/>
          </p:nvSpPr>
          <p:spPr bwMode="auto">
            <a:xfrm>
              <a:off x="2722" y="2776"/>
              <a:ext cx="213" cy="270"/>
            </a:xfrm>
            <a:custGeom>
              <a:avLst/>
              <a:gdLst>
                <a:gd name="T0" fmla="*/ 265 w 191"/>
                <a:gd name="T1" fmla="*/ 244 h 218"/>
                <a:gd name="T2" fmla="*/ 245 w 191"/>
                <a:gd name="T3" fmla="*/ 244 h 218"/>
                <a:gd name="T4" fmla="*/ 222 w 191"/>
                <a:gd name="T5" fmla="*/ 244 h 218"/>
                <a:gd name="T6" fmla="*/ 222 w 191"/>
                <a:gd name="T7" fmla="*/ 270 h 218"/>
                <a:gd name="T8" fmla="*/ 222 w 191"/>
                <a:gd name="T9" fmla="*/ 296 h 218"/>
                <a:gd name="T10" fmla="*/ 219 w 191"/>
                <a:gd name="T11" fmla="*/ 323 h 218"/>
                <a:gd name="T12" fmla="*/ 219 w 191"/>
                <a:gd name="T13" fmla="*/ 352 h 218"/>
                <a:gd name="T14" fmla="*/ 236 w 191"/>
                <a:gd name="T15" fmla="*/ 378 h 218"/>
                <a:gd name="T16" fmla="*/ 249 w 191"/>
                <a:gd name="T17" fmla="*/ 400 h 218"/>
                <a:gd name="T18" fmla="*/ 216 w 191"/>
                <a:gd name="T19" fmla="*/ 405 h 218"/>
                <a:gd name="T20" fmla="*/ 183 w 191"/>
                <a:gd name="T21" fmla="*/ 414 h 218"/>
                <a:gd name="T22" fmla="*/ 164 w 191"/>
                <a:gd name="T23" fmla="*/ 405 h 218"/>
                <a:gd name="T24" fmla="*/ 144 w 191"/>
                <a:gd name="T25" fmla="*/ 400 h 218"/>
                <a:gd name="T26" fmla="*/ 141 w 191"/>
                <a:gd name="T27" fmla="*/ 391 h 218"/>
                <a:gd name="T28" fmla="*/ 113 w 191"/>
                <a:gd name="T29" fmla="*/ 391 h 218"/>
                <a:gd name="T30" fmla="*/ 93 w 191"/>
                <a:gd name="T31" fmla="*/ 391 h 218"/>
                <a:gd name="T32" fmla="*/ 65 w 191"/>
                <a:gd name="T33" fmla="*/ 391 h 218"/>
                <a:gd name="T34" fmla="*/ 41 w 191"/>
                <a:gd name="T35" fmla="*/ 391 h 218"/>
                <a:gd name="T36" fmla="*/ 26 w 191"/>
                <a:gd name="T37" fmla="*/ 378 h 218"/>
                <a:gd name="T38" fmla="*/ 0 w 191"/>
                <a:gd name="T39" fmla="*/ 385 h 218"/>
                <a:gd name="T40" fmla="*/ 0 w 191"/>
                <a:gd name="T41" fmla="*/ 359 h 218"/>
                <a:gd name="T42" fmla="*/ 2 w 191"/>
                <a:gd name="T43" fmla="*/ 333 h 218"/>
                <a:gd name="T44" fmla="*/ 12 w 191"/>
                <a:gd name="T45" fmla="*/ 294 h 218"/>
                <a:gd name="T46" fmla="*/ 20 w 191"/>
                <a:gd name="T47" fmla="*/ 246 h 218"/>
                <a:gd name="T48" fmla="*/ 32 w 191"/>
                <a:gd name="T49" fmla="*/ 224 h 218"/>
                <a:gd name="T50" fmla="*/ 41 w 191"/>
                <a:gd name="T51" fmla="*/ 201 h 218"/>
                <a:gd name="T52" fmla="*/ 39 w 191"/>
                <a:gd name="T53" fmla="*/ 159 h 218"/>
                <a:gd name="T54" fmla="*/ 32 w 191"/>
                <a:gd name="T55" fmla="*/ 130 h 218"/>
                <a:gd name="T56" fmla="*/ 29 w 191"/>
                <a:gd name="T57" fmla="*/ 109 h 218"/>
                <a:gd name="T58" fmla="*/ 36 w 191"/>
                <a:gd name="T59" fmla="*/ 89 h 218"/>
                <a:gd name="T60" fmla="*/ 26 w 191"/>
                <a:gd name="T61" fmla="*/ 50 h 218"/>
                <a:gd name="T62" fmla="*/ 14 w 191"/>
                <a:gd name="T63" fmla="*/ 9 h 218"/>
                <a:gd name="T64" fmla="*/ 32 w 191"/>
                <a:gd name="T65" fmla="*/ 0 h 218"/>
                <a:gd name="T66" fmla="*/ 48 w 191"/>
                <a:gd name="T67" fmla="*/ 0 h 218"/>
                <a:gd name="T68" fmla="*/ 68 w 191"/>
                <a:gd name="T69" fmla="*/ 2 h 218"/>
                <a:gd name="T70" fmla="*/ 87 w 191"/>
                <a:gd name="T71" fmla="*/ 2 h 218"/>
                <a:gd name="T72" fmla="*/ 108 w 191"/>
                <a:gd name="T73" fmla="*/ 2 h 218"/>
                <a:gd name="T74" fmla="*/ 113 w 191"/>
                <a:gd name="T75" fmla="*/ 40 h 218"/>
                <a:gd name="T76" fmla="*/ 123 w 191"/>
                <a:gd name="T77" fmla="*/ 69 h 218"/>
                <a:gd name="T78" fmla="*/ 141 w 191"/>
                <a:gd name="T79" fmla="*/ 77 h 218"/>
                <a:gd name="T80" fmla="*/ 166 w 191"/>
                <a:gd name="T81" fmla="*/ 69 h 218"/>
                <a:gd name="T82" fmla="*/ 171 w 191"/>
                <a:gd name="T83" fmla="*/ 40 h 218"/>
                <a:gd name="T84" fmla="*/ 193 w 191"/>
                <a:gd name="T85" fmla="*/ 40 h 218"/>
                <a:gd name="T86" fmla="*/ 191 w 191"/>
                <a:gd name="T87" fmla="*/ 50 h 218"/>
                <a:gd name="T88" fmla="*/ 219 w 191"/>
                <a:gd name="T89" fmla="*/ 53 h 218"/>
                <a:gd name="T90" fmla="*/ 222 w 191"/>
                <a:gd name="T91" fmla="*/ 95 h 218"/>
                <a:gd name="T92" fmla="*/ 222 w 191"/>
                <a:gd name="T93" fmla="*/ 135 h 218"/>
                <a:gd name="T94" fmla="*/ 229 w 191"/>
                <a:gd name="T95" fmla="*/ 167 h 218"/>
                <a:gd name="T96" fmla="*/ 229 w 191"/>
                <a:gd name="T97" fmla="*/ 181 h 218"/>
                <a:gd name="T98" fmla="*/ 249 w 191"/>
                <a:gd name="T99" fmla="*/ 175 h 218"/>
                <a:gd name="T100" fmla="*/ 265 w 191"/>
                <a:gd name="T101" fmla="*/ 170 h 218"/>
                <a:gd name="T102" fmla="*/ 265 w 191"/>
                <a:gd name="T103" fmla="*/ 207 h 218"/>
                <a:gd name="T104" fmla="*/ 265 w 191"/>
                <a:gd name="T105" fmla="*/ 244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9469" name="Freeform 4930"/>
            <p:cNvSpPr>
              <a:spLocks/>
            </p:cNvSpPr>
            <p:nvPr/>
          </p:nvSpPr>
          <p:spPr bwMode="auto">
            <a:xfrm>
              <a:off x="2727" y="2746"/>
              <a:ext cx="18" cy="30"/>
            </a:xfrm>
            <a:custGeom>
              <a:avLst/>
              <a:gdLst>
                <a:gd name="T0" fmla="*/ 3 w 17"/>
                <a:gd name="T1" fmla="*/ 48 h 24"/>
                <a:gd name="T2" fmla="*/ 0 w 17"/>
                <a:gd name="T3" fmla="*/ 20 h 24"/>
                <a:gd name="T4" fmla="*/ 13 w 17"/>
                <a:gd name="T5" fmla="*/ 0 h 24"/>
                <a:gd name="T6" fmla="*/ 20 w 17"/>
                <a:gd name="T7" fmla="*/ 6 h 24"/>
                <a:gd name="T8" fmla="*/ 13 w 17"/>
                <a:gd name="T9" fmla="*/ 20 h 24"/>
                <a:gd name="T10" fmla="*/ 7 w 17"/>
                <a:gd name="T11" fmla="*/ 44 h 24"/>
                <a:gd name="T12" fmla="*/ 3 w 17"/>
                <a:gd name="T13" fmla="*/ 4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9470" name="Freeform 4931"/>
            <p:cNvSpPr>
              <a:spLocks/>
            </p:cNvSpPr>
            <p:nvPr/>
          </p:nvSpPr>
          <p:spPr bwMode="auto">
            <a:xfrm>
              <a:off x="1219" y="2533"/>
              <a:ext cx="686" cy="861"/>
            </a:xfrm>
            <a:custGeom>
              <a:avLst/>
              <a:gdLst>
                <a:gd name="T0" fmla="*/ 639 w 615"/>
                <a:gd name="T1" fmla="*/ 256 h 695"/>
                <a:gd name="T2" fmla="*/ 629 w 615"/>
                <a:gd name="T3" fmla="*/ 229 h 695"/>
                <a:gd name="T4" fmla="*/ 601 w 615"/>
                <a:gd name="T5" fmla="*/ 212 h 695"/>
                <a:gd name="T6" fmla="*/ 570 w 615"/>
                <a:gd name="T7" fmla="*/ 201 h 695"/>
                <a:gd name="T8" fmla="*/ 541 w 615"/>
                <a:gd name="T9" fmla="*/ 233 h 695"/>
                <a:gd name="T10" fmla="*/ 515 w 615"/>
                <a:gd name="T11" fmla="*/ 238 h 695"/>
                <a:gd name="T12" fmla="*/ 470 w 615"/>
                <a:gd name="T13" fmla="*/ 233 h 695"/>
                <a:gd name="T14" fmla="*/ 505 w 615"/>
                <a:gd name="T15" fmla="*/ 159 h 695"/>
                <a:gd name="T16" fmla="*/ 497 w 615"/>
                <a:gd name="T17" fmla="*/ 77 h 695"/>
                <a:gd name="T18" fmla="*/ 485 w 615"/>
                <a:gd name="T19" fmla="*/ 37 h 695"/>
                <a:gd name="T20" fmla="*/ 453 w 615"/>
                <a:gd name="T21" fmla="*/ 103 h 695"/>
                <a:gd name="T22" fmla="*/ 384 w 615"/>
                <a:gd name="T23" fmla="*/ 98 h 695"/>
                <a:gd name="T24" fmla="*/ 332 w 615"/>
                <a:gd name="T25" fmla="*/ 129 h 695"/>
                <a:gd name="T26" fmla="*/ 309 w 615"/>
                <a:gd name="T27" fmla="*/ 37 h 695"/>
                <a:gd name="T28" fmla="*/ 284 w 615"/>
                <a:gd name="T29" fmla="*/ 0 h 695"/>
                <a:gd name="T30" fmla="*/ 239 w 615"/>
                <a:gd name="T31" fmla="*/ 53 h 695"/>
                <a:gd name="T32" fmla="*/ 213 w 615"/>
                <a:gd name="T33" fmla="*/ 85 h 695"/>
                <a:gd name="T34" fmla="*/ 181 w 615"/>
                <a:gd name="T35" fmla="*/ 149 h 695"/>
                <a:gd name="T36" fmla="*/ 144 w 615"/>
                <a:gd name="T37" fmla="*/ 135 h 695"/>
                <a:gd name="T38" fmla="*/ 120 w 615"/>
                <a:gd name="T39" fmla="*/ 116 h 695"/>
                <a:gd name="T40" fmla="*/ 98 w 615"/>
                <a:gd name="T41" fmla="*/ 149 h 695"/>
                <a:gd name="T42" fmla="*/ 93 w 615"/>
                <a:gd name="T43" fmla="*/ 224 h 695"/>
                <a:gd name="T44" fmla="*/ 56 w 615"/>
                <a:gd name="T45" fmla="*/ 323 h 695"/>
                <a:gd name="T46" fmla="*/ 10 w 615"/>
                <a:gd name="T47" fmla="*/ 399 h 695"/>
                <a:gd name="T48" fmla="*/ 15 w 615"/>
                <a:gd name="T49" fmla="*/ 494 h 695"/>
                <a:gd name="T50" fmla="*/ 73 w 615"/>
                <a:gd name="T51" fmla="*/ 499 h 695"/>
                <a:gd name="T52" fmla="*/ 128 w 615"/>
                <a:gd name="T53" fmla="*/ 548 h 695"/>
                <a:gd name="T54" fmla="*/ 185 w 615"/>
                <a:gd name="T55" fmla="*/ 508 h 695"/>
                <a:gd name="T56" fmla="*/ 226 w 615"/>
                <a:gd name="T57" fmla="*/ 597 h 695"/>
                <a:gd name="T58" fmla="*/ 301 w 615"/>
                <a:gd name="T59" fmla="*/ 653 h 695"/>
                <a:gd name="T60" fmla="*/ 311 w 615"/>
                <a:gd name="T61" fmla="*/ 727 h 695"/>
                <a:gd name="T62" fmla="*/ 368 w 615"/>
                <a:gd name="T63" fmla="*/ 782 h 695"/>
                <a:gd name="T64" fmla="*/ 364 w 615"/>
                <a:gd name="T65" fmla="*/ 854 h 695"/>
                <a:gd name="T66" fmla="*/ 399 w 615"/>
                <a:gd name="T67" fmla="*/ 930 h 695"/>
                <a:gd name="T68" fmla="*/ 441 w 615"/>
                <a:gd name="T69" fmla="*/ 989 h 695"/>
                <a:gd name="T70" fmla="*/ 466 w 615"/>
                <a:gd name="T71" fmla="*/ 1042 h 695"/>
                <a:gd name="T72" fmla="*/ 435 w 615"/>
                <a:gd name="T73" fmla="*/ 1137 h 695"/>
                <a:gd name="T74" fmla="*/ 413 w 615"/>
                <a:gd name="T75" fmla="*/ 1200 h 695"/>
                <a:gd name="T76" fmla="*/ 482 w 615"/>
                <a:gd name="T77" fmla="*/ 1259 h 695"/>
                <a:gd name="T78" fmla="*/ 515 w 615"/>
                <a:gd name="T79" fmla="*/ 1298 h 695"/>
                <a:gd name="T80" fmla="*/ 539 w 615"/>
                <a:gd name="T81" fmla="*/ 1223 h 695"/>
                <a:gd name="T82" fmla="*/ 551 w 615"/>
                <a:gd name="T83" fmla="*/ 1203 h 695"/>
                <a:gd name="T84" fmla="*/ 528 w 615"/>
                <a:gd name="T85" fmla="*/ 1264 h 695"/>
                <a:gd name="T86" fmla="*/ 574 w 615"/>
                <a:gd name="T87" fmla="*/ 1155 h 695"/>
                <a:gd name="T88" fmla="*/ 580 w 615"/>
                <a:gd name="T89" fmla="*/ 1084 h 695"/>
                <a:gd name="T90" fmla="*/ 578 w 615"/>
                <a:gd name="T91" fmla="*/ 1037 h 695"/>
                <a:gd name="T92" fmla="*/ 639 w 615"/>
                <a:gd name="T93" fmla="*/ 979 h 695"/>
                <a:gd name="T94" fmla="*/ 673 w 615"/>
                <a:gd name="T95" fmla="*/ 956 h 695"/>
                <a:gd name="T96" fmla="*/ 722 w 615"/>
                <a:gd name="T97" fmla="*/ 930 h 695"/>
                <a:gd name="T98" fmla="*/ 755 w 615"/>
                <a:gd name="T99" fmla="*/ 830 h 695"/>
                <a:gd name="T100" fmla="*/ 767 w 615"/>
                <a:gd name="T101" fmla="*/ 701 h 695"/>
                <a:gd name="T102" fmla="*/ 767 w 615"/>
                <a:gd name="T103" fmla="*/ 611 h 695"/>
                <a:gd name="T104" fmla="*/ 801 w 615"/>
                <a:gd name="T105" fmla="*/ 560 h 695"/>
                <a:gd name="T106" fmla="*/ 830 w 615"/>
                <a:gd name="T107" fmla="*/ 503 h 695"/>
                <a:gd name="T108" fmla="*/ 832 w 615"/>
                <a:gd name="T109" fmla="*/ 349 h 695"/>
                <a:gd name="T110" fmla="*/ 751 w 615"/>
                <a:gd name="T111" fmla="*/ 284 h 695"/>
                <a:gd name="T112" fmla="*/ 661 w 615"/>
                <a:gd name="T113" fmla="*/ 261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9471" name="Freeform 4932"/>
            <p:cNvSpPr>
              <a:spLocks/>
            </p:cNvSpPr>
            <p:nvPr/>
          </p:nvSpPr>
          <p:spPr bwMode="auto">
            <a:xfrm>
              <a:off x="1623" y="2650"/>
              <a:ext cx="41" cy="38"/>
            </a:xfrm>
            <a:custGeom>
              <a:avLst/>
              <a:gdLst>
                <a:gd name="T0" fmla="*/ 24 w 37"/>
                <a:gd name="T1" fmla="*/ 54 h 31"/>
                <a:gd name="T2" fmla="*/ 22 w 37"/>
                <a:gd name="T3" fmla="*/ 54 h 31"/>
                <a:gd name="T4" fmla="*/ 10 w 37"/>
                <a:gd name="T5" fmla="*/ 48 h 31"/>
                <a:gd name="T6" fmla="*/ 4 w 37"/>
                <a:gd name="T7" fmla="*/ 58 h 31"/>
                <a:gd name="T8" fmla="*/ 0 w 37"/>
                <a:gd name="T9" fmla="*/ 32 h 31"/>
                <a:gd name="T10" fmla="*/ 2 w 37"/>
                <a:gd name="T11" fmla="*/ 32 h 31"/>
                <a:gd name="T12" fmla="*/ 0 w 37"/>
                <a:gd name="T13" fmla="*/ 18 h 31"/>
                <a:gd name="T14" fmla="*/ 4 w 37"/>
                <a:gd name="T15" fmla="*/ 0 h 31"/>
                <a:gd name="T16" fmla="*/ 28 w 37"/>
                <a:gd name="T17" fmla="*/ 6 h 31"/>
                <a:gd name="T18" fmla="*/ 50 w 37"/>
                <a:gd name="T19" fmla="*/ 9 h 31"/>
                <a:gd name="T20" fmla="*/ 38 w 37"/>
                <a:gd name="T21" fmla="*/ 34 h 31"/>
                <a:gd name="T22" fmla="*/ 38 w 37"/>
                <a:gd name="T23" fmla="*/ 40 h 31"/>
                <a:gd name="T24" fmla="*/ 35 w 37"/>
                <a:gd name="T25" fmla="*/ 48 h 31"/>
                <a:gd name="T26" fmla="*/ 31 w 37"/>
                <a:gd name="T27" fmla="*/ 48 h 31"/>
                <a:gd name="T28" fmla="*/ 24 w 37"/>
                <a:gd name="T29" fmla="*/ 54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9472" name="Freeform 4933"/>
            <p:cNvSpPr>
              <a:spLocks/>
            </p:cNvSpPr>
            <p:nvPr/>
          </p:nvSpPr>
          <p:spPr bwMode="auto">
            <a:xfrm>
              <a:off x="2681" y="2598"/>
              <a:ext cx="35" cy="30"/>
            </a:xfrm>
            <a:custGeom>
              <a:avLst/>
              <a:gdLst>
                <a:gd name="T0" fmla="*/ 10 w 31"/>
                <a:gd name="T1" fmla="*/ 48 h 24"/>
                <a:gd name="T2" fmla="*/ 0 w 31"/>
                <a:gd name="T3" fmla="*/ 38 h 24"/>
                <a:gd name="T4" fmla="*/ 2 w 31"/>
                <a:gd name="T5" fmla="*/ 29 h 24"/>
                <a:gd name="T6" fmla="*/ 10 w 31"/>
                <a:gd name="T7" fmla="*/ 0 h 24"/>
                <a:gd name="T8" fmla="*/ 27 w 31"/>
                <a:gd name="T9" fmla="*/ 0 h 24"/>
                <a:gd name="T10" fmla="*/ 45 w 31"/>
                <a:gd name="T11" fmla="*/ 5 h 24"/>
                <a:gd name="T12" fmla="*/ 45 w 31"/>
                <a:gd name="T13" fmla="*/ 48 h 24"/>
                <a:gd name="T14" fmla="*/ 27 w 31"/>
                <a:gd name="T15" fmla="*/ 48 h 24"/>
                <a:gd name="T16" fmla="*/ 10 w 31"/>
                <a:gd name="T17" fmla="*/ 4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9473" name="Freeform 4934"/>
            <p:cNvSpPr>
              <a:spLocks/>
            </p:cNvSpPr>
            <p:nvPr/>
          </p:nvSpPr>
          <p:spPr bwMode="auto">
            <a:xfrm>
              <a:off x="2666" y="2566"/>
              <a:ext cx="9" cy="11"/>
            </a:xfrm>
            <a:custGeom>
              <a:avLst/>
              <a:gdLst>
                <a:gd name="T0" fmla="*/ 15 w 7"/>
                <a:gd name="T1" fmla="*/ 0 h 9"/>
                <a:gd name="T2" fmla="*/ 10 w 7"/>
                <a:gd name="T3" fmla="*/ 0 h 9"/>
                <a:gd name="T4" fmla="*/ 0 w 7"/>
                <a:gd name="T5" fmla="*/ 16 h 9"/>
                <a:gd name="T6" fmla="*/ 15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474" name="Freeform 4935"/>
            <p:cNvSpPr>
              <a:spLocks/>
            </p:cNvSpPr>
            <p:nvPr/>
          </p:nvSpPr>
          <p:spPr bwMode="auto">
            <a:xfrm>
              <a:off x="2671" y="2600"/>
              <a:ext cx="100" cy="136"/>
            </a:xfrm>
            <a:custGeom>
              <a:avLst/>
              <a:gdLst>
                <a:gd name="T0" fmla="*/ 20 w 90"/>
                <a:gd name="T1" fmla="*/ 42 h 109"/>
                <a:gd name="T2" fmla="*/ 14 w 90"/>
                <a:gd name="T3" fmla="*/ 50 h 109"/>
                <a:gd name="T4" fmla="*/ 10 w 90"/>
                <a:gd name="T5" fmla="*/ 56 h 109"/>
                <a:gd name="T6" fmla="*/ 22 w 90"/>
                <a:gd name="T7" fmla="*/ 70 h 109"/>
                <a:gd name="T8" fmla="*/ 12 w 90"/>
                <a:gd name="T9" fmla="*/ 64 h 109"/>
                <a:gd name="T10" fmla="*/ 4 w 90"/>
                <a:gd name="T11" fmla="*/ 101 h 109"/>
                <a:gd name="T12" fmla="*/ 0 w 90"/>
                <a:gd name="T13" fmla="*/ 101 h 109"/>
                <a:gd name="T14" fmla="*/ 4 w 90"/>
                <a:gd name="T15" fmla="*/ 125 h 109"/>
                <a:gd name="T16" fmla="*/ 12 w 90"/>
                <a:gd name="T17" fmla="*/ 127 h 109"/>
                <a:gd name="T18" fmla="*/ 4 w 90"/>
                <a:gd name="T19" fmla="*/ 120 h 109"/>
                <a:gd name="T20" fmla="*/ 12 w 90"/>
                <a:gd name="T21" fmla="*/ 138 h 109"/>
                <a:gd name="T22" fmla="*/ 12 w 90"/>
                <a:gd name="T23" fmla="*/ 138 h 109"/>
                <a:gd name="T24" fmla="*/ 26 w 90"/>
                <a:gd name="T25" fmla="*/ 162 h 109"/>
                <a:gd name="T26" fmla="*/ 22 w 90"/>
                <a:gd name="T27" fmla="*/ 162 h 109"/>
                <a:gd name="T28" fmla="*/ 36 w 90"/>
                <a:gd name="T29" fmla="*/ 185 h 109"/>
                <a:gd name="T30" fmla="*/ 48 w 90"/>
                <a:gd name="T31" fmla="*/ 212 h 109"/>
                <a:gd name="T32" fmla="*/ 54 w 90"/>
                <a:gd name="T33" fmla="*/ 195 h 109"/>
                <a:gd name="T34" fmla="*/ 62 w 90"/>
                <a:gd name="T35" fmla="*/ 202 h 109"/>
                <a:gd name="T36" fmla="*/ 64 w 90"/>
                <a:gd name="T37" fmla="*/ 195 h 109"/>
                <a:gd name="T38" fmla="*/ 62 w 90"/>
                <a:gd name="T39" fmla="*/ 178 h 109"/>
                <a:gd name="T40" fmla="*/ 62 w 90"/>
                <a:gd name="T41" fmla="*/ 171 h 109"/>
                <a:gd name="T42" fmla="*/ 62 w 90"/>
                <a:gd name="T43" fmla="*/ 162 h 109"/>
                <a:gd name="T44" fmla="*/ 77 w 90"/>
                <a:gd name="T45" fmla="*/ 157 h 109"/>
                <a:gd name="T46" fmla="*/ 81 w 90"/>
                <a:gd name="T47" fmla="*/ 138 h 109"/>
                <a:gd name="T48" fmla="*/ 93 w 90"/>
                <a:gd name="T49" fmla="*/ 157 h 109"/>
                <a:gd name="T50" fmla="*/ 102 w 90"/>
                <a:gd name="T51" fmla="*/ 148 h 109"/>
                <a:gd name="T52" fmla="*/ 110 w 90"/>
                <a:gd name="T53" fmla="*/ 162 h 109"/>
                <a:gd name="T54" fmla="*/ 116 w 90"/>
                <a:gd name="T55" fmla="*/ 151 h 109"/>
                <a:gd name="T56" fmla="*/ 123 w 90"/>
                <a:gd name="T57" fmla="*/ 101 h 109"/>
                <a:gd name="T58" fmla="*/ 110 w 90"/>
                <a:gd name="T59" fmla="*/ 70 h 109"/>
                <a:gd name="T60" fmla="*/ 120 w 90"/>
                <a:gd name="T61" fmla="*/ 50 h 109"/>
                <a:gd name="T62" fmla="*/ 120 w 90"/>
                <a:gd name="T63" fmla="*/ 26 h 109"/>
                <a:gd name="T64" fmla="*/ 93 w 90"/>
                <a:gd name="T65" fmla="*/ 32 h 109"/>
                <a:gd name="T66" fmla="*/ 98 w 90"/>
                <a:gd name="T67" fmla="*/ 0 h 109"/>
                <a:gd name="T68" fmla="*/ 74 w 90"/>
                <a:gd name="T69" fmla="*/ 0 h 109"/>
                <a:gd name="T70" fmla="*/ 54 w 90"/>
                <a:gd name="T71" fmla="*/ 0 h 109"/>
                <a:gd name="T72" fmla="*/ 54 w 90"/>
                <a:gd name="T73" fmla="*/ 42 h 109"/>
                <a:gd name="T74" fmla="*/ 38 w 90"/>
                <a:gd name="T75" fmla="*/ 42 h 109"/>
                <a:gd name="T76" fmla="*/ 22 w 90"/>
                <a:gd name="T77" fmla="*/ 42 h 109"/>
                <a:gd name="T78" fmla="*/ 20 w 90"/>
                <a:gd name="T79" fmla="*/ 42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9475" name="Freeform 4936"/>
            <p:cNvSpPr>
              <a:spLocks/>
            </p:cNvSpPr>
            <p:nvPr/>
          </p:nvSpPr>
          <p:spPr bwMode="auto">
            <a:xfrm>
              <a:off x="1435" y="3074"/>
              <a:ext cx="147" cy="183"/>
            </a:xfrm>
            <a:custGeom>
              <a:avLst/>
              <a:gdLst>
                <a:gd name="T0" fmla="*/ 10 w 132"/>
                <a:gd name="T1" fmla="*/ 26 h 147"/>
                <a:gd name="T2" fmla="*/ 4 w 132"/>
                <a:gd name="T3" fmla="*/ 63 h 147"/>
                <a:gd name="T4" fmla="*/ 0 w 132"/>
                <a:gd name="T5" fmla="*/ 101 h 147"/>
                <a:gd name="T6" fmla="*/ 22 w 132"/>
                <a:gd name="T7" fmla="*/ 127 h 147"/>
                <a:gd name="T8" fmla="*/ 41 w 132"/>
                <a:gd name="T9" fmla="*/ 157 h 147"/>
                <a:gd name="T10" fmla="*/ 62 w 132"/>
                <a:gd name="T11" fmla="*/ 171 h 147"/>
                <a:gd name="T12" fmla="*/ 77 w 132"/>
                <a:gd name="T13" fmla="*/ 178 h 147"/>
                <a:gd name="T14" fmla="*/ 98 w 132"/>
                <a:gd name="T15" fmla="*/ 197 h 147"/>
                <a:gd name="T16" fmla="*/ 118 w 132"/>
                <a:gd name="T17" fmla="*/ 210 h 147"/>
                <a:gd name="T18" fmla="*/ 108 w 132"/>
                <a:gd name="T19" fmla="*/ 243 h 147"/>
                <a:gd name="T20" fmla="*/ 100 w 132"/>
                <a:gd name="T21" fmla="*/ 274 h 147"/>
                <a:gd name="T22" fmla="*/ 127 w 132"/>
                <a:gd name="T23" fmla="*/ 278 h 147"/>
                <a:gd name="T24" fmla="*/ 154 w 132"/>
                <a:gd name="T25" fmla="*/ 284 h 147"/>
                <a:gd name="T26" fmla="*/ 166 w 132"/>
                <a:gd name="T27" fmla="*/ 274 h 147"/>
                <a:gd name="T28" fmla="*/ 183 w 132"/>
                <a:gd name="T29" fmla="*/ 237 h 147"/>
                <a:gd name="T30" fmla="*/ 179 w 132"/>
                <a:gd name="T31" fmla="*/ 214 h 147"/>
                <a:gd name="T32" fmla="*/ 179 w 132"/>
                <a:gd name="T33" fmla="*/ 188 h 147"/>
                <a:gd name="T34" fmla="*/ 183 w 132"/>
                <a:gd name="T35" fmla="*/ 159 h 147"/>
                <a:gd name="T36" fmla="*/ 170 w 132"/>
                <a:gd name="T37" fmla="*/ 159 h 147"/>
                <a:gd name="T38" fmla="*/ 156 w 132"/>
                <a:gd name="T39" fmla="*/ 159 h 147"/>
                <a:gd name="T40" fmla="*/ 154 w 132"/>
                <a:gd name="T41" fmla="*/ 127 h 147"/>
                <a:gd name="T42" fmla="*/ 146 w 132"/>
                <a:gd name="T43" fmla="*/ 101 h 147"/>
                <a:gd name="T44" fmla="*/ 130 w 132"/>
                <a:gd name="T45" fmla="*/ 101 h 147"/>
                <a:gd name="T46" fmla="*/ 100 w 132"/>
                <a:gd name="T47" fmla="*/ 93 h 147"/>
                <a:gd name="T48" fmla="*/ 98 w 132"/>
                <a:gd name="T49" fmla="*/ 46 h 147"/>
                <a:gd name="T50" fmla="*/ 91 w 132"/>
                <a:gd name="T51" fmla="*/ 32 h 147"/>
                <a:gd name="T52" fmla="*/ 91 w 132"/>
                <a:gd name="T53" fmla="*/ 24 h 147"/>
                <a:gd name="T54" fmla="*/ 72 w 132"/>
                <a:gd name="T55" fmla="*/ 0 h 147"/>
                <a:gd name="T56" fmla="*/ 41 w 132"/>
                <a:gd name="T57" fmla="*/ 9 h 147"/>
                <a:gd name="T58" fmla="*/ 12 w 132"/>
                <a:gd name="T59" fmla="*/ 9 h 147"/>
                <a:gd name="T60" fmla="*/ 10 w 132"/>
                <a:gd name="T61" fmla="*/ 26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9476" name="Freeform 4937"/>
            <p:cNvSpPr>
              <a:spLocks/>
            </p:cNvSpPr>
            <p:nvPr/>
          </p:nvSpPr>
          <p:spPr bwMode="auto">
            <a:xfrm>
              <a:off x="2629" y="2638"/>
              <a:ext cx="5" cy="9"/>
            </a:xfrm>
            <a:custGeom>
              <a:avLst/>
              <a:gdLst>
                <a:gd name="T0" fmla="*/ 5 w 5"/>
                <a:gd name="T1" fmla="*/ 5 h 7"/>
                <a:gd name="T2" fmla="*/ 2 w 5"/>
                <a:gd name="T3" fmla="*/ 15 h 7"/>
                <a:gd name="T4" fmla="*/ 0 w 5"/>
                <a:gd name="T5" fmla="*/ 10 h 7"/>
                <a:gd name="T6" fmla="*/ 2 w 5"/>
                <a:gd name="T7" fmla="*/ 0 h 7"/>
                <a:gd name="T8" fmla="*/ 5 w 5"/>
                <a:gd name="T9" fmla="*/ 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9477" name="Freeform 4938"/>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78" name="Freeform 4939"/>
            <p:cNvSpPr>
              <a:spLocks/>
            </p:cNvSpPr>
            <p:nvPr/>
          </p:nvSpPr>
          <p:spPr bwMode="auto">
            <a:xfrm>
              <a:off x="3034" y="2671"/>
              <a:ext cx="190" cy="234"/>
            </a:xfrm>
            <a:custGeom>
              <a:avLst/>
              <a:gdLst>
                <a:gd name="T0" fmla="*/ 181 w 170"/>
                <a:gd name="T1" fmla="*/ 77 h 189"/>
                <a:gd name="T2" fmla="*/ 181 w 170"/>
                <a:gd name="T3" fmla="*/ 66 h 189"/>
                <a:gd name="T4" fmla="*/ 158 w 170"/>
                <a:gd name="T5" fmla="*/ 50 h 189"/>
                <a:gd name="T6" fmla="*/ 139 w 170"/>
                <a:gd name="T7" fmla="*/ 32 h 189"/>
                <a:gd name="T8" fmla="*/ 121 w 170"/>
                <a:gd name="T9" fmla="*/ 14 h 189"/>
                <a:gd name="T10" fmla="*/ 98 w 170"/>
                <a:gd name="T11" fmla="*/ 0 h 189"/>
                <a:gd name="T12" fmla="*/ 83 w 170"/>
                <a:gd name="T13" fmla="*/ 0 h 189"/>
                <a:gd name="T14" fmla="*/ 59 w 170"/>
                <a:gd name="T15" fmla="*/ 0 h 189"/>
                <a:gd name="T16" fmla="*/ 42 w 170"/>
                <a:gd name="T17" fmla="*/ 0 h 189"/>
                <a:gd name="T18" fmla="*/ 22 w 170"/>
                <a:gd name="T19" fmla="*/ 0 h 189"/>
                <a:gd name="T20" fmla="*/ 32 w 170"/>
                <a:gd name="T21" fmla="*/ 46 h 189"/>
                <a:gd name="T22" fmla="*/ 26 w 170"/>
                <a:gd name="T23" fmla="*/ 46 h 189"/>
                <a:gd name="T24" fmla="*/ 26 w 170"/>
                <a:gd name="T25" fmla="*/ 63 h 189"/>
                <a:gd name="T26" fmla="*/ 32 w 170"/>
                <a:gd name="T27" fmla="*/ 72 h 189"/>
                <a:gd name="T28" fmla="*/ 17 w 170"/>
                <a:gd name="T29" fmla="*/ 95 h 189"/>
                <a:gd name="T30" fmla="*/ 4 w 170"/>
                <a:gd name="T31" fmla="*/ 116 h 189"/>
                <a:gd name="T32" fmla="*/ 0 w 170"/>
                <a:gd name="T33" fmla="*/ 116 h 189"/>
                <a:gd name="T34" fmla="*/ 0 w 170"/>
                <a:gd name="T35" fmla="*/ 137 h 189"/>
                <a:gd name="T36" fmla="*/ 0 w 170"/>
                <a:gd name="T37" fmla="*/ 161 h 189"/>
                <a:gd name="T38" fmla="*/ 10 w 170"/>
                <a:gd name="T39" fmla="*/ 193 h 189"/>
                <a:gd name="T40" fmla="*/ 20 w 170"/>
                <a:gd name="T41" fmla="*/ 214 h 189"/>
                <a:gd name="T42" fmla="*/ 26 w 170"/>
                <a:gd name="T43" fmla="*/ 243 h 189"/>
                <a:gd name="T44" fmla="*/ 29 w 170"/>
                <a:gd name="T45" fmla="*/ 246 h 189"/>
                <a:gd name="T46" fmla="*/ 53 w 170"/>
                <a:gd name="T47" fmla="*/ 264 h 189"/>
                <a:gd name="T48" fmla="*/ 75 w 170"/>
                <a:gd name="T49" fmla="*/ 282 h 189"/>
                <a:gd name="T50" fmla="*/ 98 w 170"/>
                <a:gd name="T51" fmla="*/ 287 h 189"/>
                <a:gd name="T52" fmla="*/ 105 w 170"/>
                <a:gd name="T53" fmla="*/ 296 h 189"/>
                <a:gd name="T54" fmla="*/ 111 w 170"/>
                <a:gd name="T55" fmla="*/ 328 h 189"/>
                <a:gd name="T56" fmla="*/ 118 w 170"/>
                <a:gd name="T57" fmla="*/ 359 h 189"/>
                <a:gd name="T58" fmla="*/ 129 w 170"/>
                <a:gd name="T59" fmla="*/ 359 h 189"/>
                <a:gd name="T60" fmla="*/ 139 w 170"/>
                <a:gd name="T61" fmla="*/ 355 h 189"/>
                <a:gd name="T62" fmla="*/ 165 w 170"/>
                <a:gd name="T63" fmla="*/ 359 h 189"/>
                <a:gd name="T64" fmla="*/ 181 w 170"/>
                <a:gd name="T65" fmla="*/ 349 h 189"/>
                <a:gd name="T66" fmla="*/ 191 w 170"/>
                <a:gd name="T67" fmla="*/ 349 h 189"/>
                <a:gd name="T68" fmla="*/ 213 w 170"/>
                <a:gd name="T69" fmla="*/ 336 h 189"/>
                <a:gd name="T70" fmla="*/ 237 w 170"/>
                <a:gd name="T71" fmla="*/ 319 h 189"/>
                <a:gd name="T72" fmla="*/ 225 w 170"/>
                <a:gd name="T73" fmla="*/ 296 h 189"/>
                <a:gd name="T74" fmla="*/ 221 w 170"/>
                <a:gd name="T75" fmla="*/ 270 h 189"/>
                <a:gd name="T76" fmla="*/ 217 w 170"/>
                <a:gd name="T77" fmla="*/ 238 h 189"/>
                <a:gd name="T78" fmla="*/ 213 w 170"/>
                <a:gd name="T79" fmla="*/ 230 h 189"/>
                <a:gd name="T80" fmla="*/ 221 w 170"/>
                <a:gd name="T81" fmla="*/ 198 h 189"/>
                <a:gd name="T82" fmla="*/ 203 w 170"/>
                <a:gd name="T83" fmla="*/ 166 h 189"/>
                <a:gd name="T84" fmla="*/ 213 w 170"/>
                <a:gd name="T85" fmla="*/ 121 h 189"/>
                <a:gd name="T86" fmla="*/ 199 w 170"/>
                <a:gd name="T87" fmla="*/ 98 h 189"/>
                <a:gd name="T88" fmla="*/ 181 w 170"/>
                <a:gd name="T89" fmla="*/ 7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9479" name="Freeform 4940"/>
            <p:cNvSpPr>
              <a:spLocks/>
            </p:cNvSpPr>
            <p:nvPr/>
          </p:nvSpPr>
          <p:spPr bwMode="auto">
            <a:xfrm>
              <a:off x="3204" y="2776"/>
              <a:ext cx="6" cy="16"/>
            </a:xfrm>
            <a:custGeom>
              <a:avLst/>
              <a:gdLst>
                <a:gd name="T0" fmla="*/ 8 w 5"/>
                <a:gd name="T1" fmla="*/ 28 h 12"/>
                <a:gd name="T2" fmla="*/ 6 w 5"/>
                <a:gd name="T3" fmla="*/ 0 h 12"/>
                <a:gd name="T4" fmla="*/ 0 w 5"/>
                <a:gd name="T5" fmla="*/ 12 h 12"/>
                <a:gd name="T6" fmla="*/ 8 w 5"/>
                <a:gd name="T7" fmla="*/ 2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9480" name="Freeform 4941"/>
            <p:cNvSpPr>
              <a:spLocks/>
            </p:cNvSpPr>
            <p:nvPr/>
          </p:nvSpPr>
          <p:spPr bwMode="auto">
            <a:xfrm>
              <a:off x="3038" y="2553"/>
              <a:ext cx="93" cy="127"/>
            </a:xfrm>
            <a:custGeom>
              <a:avLst/>
              <a:gdLst>
                <a:gd name="T0" fmla="*/ 104 w 83"/>
                <a:gd name="T1" fmla="*/ 30 h 102"/>
                <a:gd name="T2" fmla="*/ 94 w 83"/>
                <a:gd name="T3" fmla="*/ 0 h 102"/>
                <a:gd name="T4" fmla="*/ 84 w 83"/>
                <a:gd name="T5" fmla="*/ 19 h 102"/>
                <a:gd name="T6" fmla="*/ 61 w 83"/>
                <a:gd name="T7" fmla="*/ 19 h 102"/>
                <a:gd name="T8" fmla="*/ 50 w 83"/>
                <a:gd name="T9" fmla="*/ 24 h 102"/>
                <a:gd name="T10" fmla="*/ 44 w 83"/>
                <a:gd name="T11" fmla="*/ 19 h 102"/>
                <a:gd name="T12" fmla="*/ 27 w 83"/>
                <a:gd name="T13" fmla="*/ 24 h 102"/>
                <a:gd name="T14" fmla="*/ 27 w 83"/>
                <a:gd name="T15" fmla="*/ 30 h 102"/>
                <a:gd name="T16" fmla="*/ 24 w 83"/>
                <a:gd name="T17" fmla="*/ 56 h 102"/>
                <a:gd name="T18" fmla="*/ 36 w 83"/>
                <a:gd name="T19" fmla="*/ 73 h 102"/>
                <a:gd name="T20" fmla="*/ 21 w 83"/>
                <a:gd name="T21" fmla="*/ 96 h 102"/>
                <a:gd name="T22" fmla="*/ 8 w 83"/>
                <a:gd name="T23" fmla="*/ 120 h 102"/>
                <a:gd name="T24" fmla="*/ 3 w 83"/>
                <a:gd name="T25" fmla="*/ 157 h 102"/>
                <a:gd name="T26" fmla="*/ 0 w 83"/>
                <a:gd name="T27" fmla="*/ 197 h 102"/>
                <a:gd name="T28" fmla="*/ 3 w 83"/>
                <a:gd name="T29" fmla="*/ 197 h 102"/>
                <a:gd name="T30" fmla="*/ 17 w 83"/>
                <a:gd name="T31" fmla="*/ 183 h 102"/>
                <a:gd name="T32" fmla="*/ 36 w 83"/>
                <a:gd name="T33" fmla="*/ 183 h 102"/>
                <a:gd name="T34" fmla="*/ 54 w 83"/>
                <a:gd name="T35" fmla="*/ 183 h 102"/>
                <a:gd name="T36" fmla="*/ 77 w 83"/>
                <a:gd name="T37" fmla="*/ 183 h 102"/>
                <a:gd name="T38" fmla="*/ 94 w 83"/>
                <a:gd name="T39" fmla="*/ 183 h 102"/>
                <a:gd name="T40" fmla="*/ 94 w 83"/>
                <a:gd name="T41" fmla="*/ 143 h 102"/>
                <a:gd name="T42" fmla="*/ 112 w 83"/>
                <a:gd name="T43" fmla="*/ 110 h 102"/>
                <a:gd name="T44" fmla="*/ 117 w 83"/>
                <a:gd name="T45" fmla="*/ 83 h 102"/>
                <a:gd name="T46" fmla="*/ 112 w 83"/>
                <a:gd name="T47" fmla="*/ 56 h 102"/>
                <a:gd name="T48" fmla="*/ 104 w 83"/>
                <a:gd name="T49" fmla="*/ 3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9481" name="Freeform 4942"/>
            <p:cNvSpPr>
              <a:spLocks/>
            </p:cNvSpPr>
            <p:nvPr/>
          </p:nvSpPr>
          <p:spPr bwMode="auto">
            <a:xfrm>
              <a:off x="2729" y="2531"/>
              <a:ext cx="338" cy="413"/>
            </a:xfrm>
            <a:custGeom>
              <a:avLst/>
              <a:gdLst>
                <a:gd name="T0" fmla="*/ 375 w 302"/>
                <a:gd name="T1" fmla="*/ 252 h 333"/>
                <a:gd name="T2" fmla="*/ 372 w 302"/>
                <a:gd name="T3" fmla="*/ 275 h 333"/>
                <a:gd name="T4" fmla="*/ 377 w 302"/>
                <a:gd name="T5" fmla="*/ 305 h 333"/>
                <a:gd name="T6" fmla="*/ 381 w 302"/>
                <a:gd name="T7" fmla="*/ 355 h 333"/>
                <a:gd name="T8" fmla="*/ 391 w 302"/>
                <a:gd name="T9" fmla="*/ 411 h 333"/>
                <a:gd name="T10" fmla="*/ 409 w 302"/>
                <a:gd name="T11" fmla="*/ 460 h 333"/>
                <a:gd name="T12" fmla="*/ 372 w 302"/>
                <a:gd name="T13" fmla="*/ 468 h 333"/>
                <a:gd name="T14" fmla="*/ 362 w 302"/>
                <a:gd name="T15" fmla="*/ 526 h 333"/>
                <a:gd name="T16" fmla="*/ 357 w 302"/>
                <a:gd name="T17" fmla="*/ 580 h 333"/>
                <a:gd name="T18" fmla="*/ 387 w 302"/>
                <a:gd name="T19" fmla="*/ 595 h 333"/>
                <a:gd name="T20" fmla="*/ 375 w 302"/>
                <a:gd name="T21" fmla="*/ 635 h 333"/>
                <a:gd name="T22" fmla="*/ 348 w 302"/>
                <a:gd name="T23" fmla="*/ 603 h 333"/>
                <a:gd name="T24" fmla="*/ 326 w 302"/>
                <a:gd name="T25" fmla="*/ 577 h 333"/>
                <a:gd name="T26" fmla="*/ 287 w 302"/>
                <a:gd name="T27" fmla="*/ 572 h 333"/>
                <a:gd name="T28" fmla="*/ 265 w 302"/>
                <a:gd name="T29" fmla="*/ 566 h 333"/>
                <a:gd name="T30" fmla="*/ 242 w 302"/>
                <a:gd name="T31" fmla="*/ 553 h 333"/>
                <a:gd name="T32" fmla="*/ 222 w 302"/>
                <a:gd name="T33" fmla="*/ 546 h 333"/>
                <a:gd name="T34" fmla="*/ 214 w 302"/>
                <a:gd name="T35" fmla="*/ 474 h 333"/>
                <a:gd name="T36" fmla="*/ 181 w 302"/>
                <a:gd name="T37" fmla="*/ 428 h 333"/>
                <a:gd name="T38" fmla="*/ 162 w 302"/>
                <a:gd name="T39" fmla="*/ 418 h 333"/>
                <a:gd name="T40" fmla="*/ 132 w 302"/>
                <a:gd name="T41" fmla="*/ 454 h 333"/>
                <a:gd name="T42" fmla="*/ 105 w 302"/>
                <a:gd name="T43" fmla="*/ 418 h 333"/>
                <a:gd name="T44" fmla="*/ 79 w 302"/>
                <a:gd name="T45" fmla="*/ 382 h 333"/>
                <a:gd name="T46" fmla="*/ 39 w 302"/>
                <a:gd name="T47" fmla="*/ 378 h 333"/>
                <a:gd name="T48" fmla="*/ 4 w 302"/>
                <a:gd name="T49" fmla="*/ 382 h 333"/>
                <a:gd name="T50" fmla="*/ 4 w 302"/>
                <a:gd name="T51" fmla="*/ 373 h 333"/>
                <a:gd name="T52" fmla="*/ 20 w 302"/>
                <a:gd name="T53" fmla="*/ 339 h 333"/>
                <a:gd name="T54" fmla="*/ 39 w 302"/>
                <a:gd name="T55" fmla="*/ 332 h 333"/>
                <a:gd name="T56" fmla="*/ 54 w 302"/>
                <a:gd name="T57" fmla="*/ 347 h 333"/>
                <a:gd name="T58" fmla="*/ 91 w 302"/>
                <a:gd name="T59" fmla="*/ 301 h 333"/>
                <a:gd name="T60" fmla="*/ 93 w 302"/>
                <a:gd name="T61" fmla="*/ 248 h 333"/>
                <a:gd name="T62" fmla="*/ 122 w 302"/>
                <a:gd name="T63" fmla="*/ 192 h 333"/>
                <a:gd name="T64" fmla="*/ 132 w 302"/>
                <a:gd name="T65" fmla="*/ 143 h 333"/>
                <a:gd name="T66" fmla="*/ 139 w 302"/>
                <a:gd name="T67" fmla="*/ 89 h 333"/>
                <a:gd name="T68" fmla="*/ 141 w 302"/>
                <a:gd name="T69" fmla="*/ 33 h 333"/>
                <a:gd name="T70" fmla="*/ 181 w 302"/>
                <a:gd name="T71" fmla="*/ 21 h 333"/>
                <a:gd name="T72" fmla="*/ 225 w 302"/>
                <a:gd name="T73" fmla="*/ 40 h 333"/>
                <a:gd name="T74" fmla="*/ 245 w 302"/>
                <a:gd name="T75" fmla="*/ 21 h 333"/>
                <a:gd name="T76" fmla="*/ 282 w 302"/>
                <a:gd name="T77" fmla="*/ 14 h 333"/>
                <a:gd name="T78" fmla="*/ 308 w 302"/>
                <a:gd name="T79" fmla="*/ 2 h 333"/>
                <a:gd name="T80" fmla="*/ 338 w 302"/>
                <a:gd name="T81" fmla="*/ 7 h 333"/>
                <a:gd name="T82" fmla="*/ 362 w 302"/>
                <a:gd name="T83" fmla="*/ 31 h 333"/>
                <a:gd name="T84" fmla="*/ 381 w 302"/>
                <a:gd name="T85" fmla="*/ 21 h 333"/>
                <a:gd name="T86" fmla="*/ 413 w 302"/>
                <a:gd name="T87" fmla="*/ 63 h 333"/>
                <a:gd name="T88" fmla="*/ 423 w 302"/>
                <a:gd name="T89" fmla="*/ 107 h 333"/>
                <a:gd name="T90" fmla="*/ 393 w 302"/>
                <a:gd name="T91" fmla="*/ 153 h 333"/>
                <a:gd name="T92" fmla="*/ 387 w 302"/>
                <a:gd name="T93" fmla="*/ 229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9482" name="Freeform 4943"/>
            <p:cNvSpPr>
              <a:spLocks/>
            </p:cNvSpPr>
            <p:nvPr/>
          </p:nvSpPr>
          <p:spPr bwMode="auto">
            <a:xfrm>
              <a:off x="2898" y="2830"/>
              <a:ext cx="207" cy="216"/>
            </a:xfrm>
            <a:custGeom>
              <a:avLst/>
              <a:gdLst>
                <a:gd name="T0" fmla="*/ 46 w 185"/>
                <a:gd name="T1" fmla="*/ 160 h 175"/>
                <a:gd name="T2" fmla="*/ 26 w 185"/>
                <a:gd name="T3" fmla="*/ 160 h 175"/>
                <a:gd name="T4" fmla="*/ 2 w 185"/>
                <a:gd name="T5" fmla="*/ 160 h 175"/>
                <a:gd name="T6" fmla="*/ 2 w 185"/>
                <a:gd name="T7" fmla="*/ 186 h 175"/>
                <a:gd name="T8" fmla="*/ 2 w 185"/>
                <a:gd name="T9" fmla="*/ 212 h 175"/>
                <a:gd name="T10" fmla="*/ 0 w 185"/>
                <a:gd name="T11" fmla="*/ 239 h 175"/>
                <a:gd name="T12" fmla="*/ 0 w 185"/>
                <a:gd name="T13" fmla="*/ 267 h 175"/>
                <a:gd name="T14" fmla="*/ 17 w 185"/>
                <a:gd name="T15" fmla="*/ 294 h 175"/>
                <a:gd name="T16" fmla="*/ 29 w 185"/>
                <a:gd name="T17" fmla="*/ 315 h 175"/>
                <a:gd name="T18" fmla="*/ 46 w 185"/>
                <a:gd name="T19" fmla="*/ 311 h 175"/>
                <a:gd name="T20" fmla="*/ 70 w 185"/>
                <a:gd name="T21" fmla="*/ 320 h 175"/>
                <a:gd name="T22" fmla="*/ 103 w 185"/>
                <a:gd name="T23" fmla="*/ 330 h 175"/>
                <a:gd name="T24" fmla="*/ 123 w 185"/>
                <a:gd name="T25" fmla="*/ 306 h 175"/>
                <a:gd name="T26" fmla="*/ 145 w 185"/>
                <a:gd name="T27" fmla="*/ 280 h 175"/>
                <a:gd name="T28" fmla="*/ 153 w 185"/>
                <a:gd name="T29" fmla="*/ 262 h 175"/>
                <a:gd name="T30" fmla="*/ 169 w 185"/>
                <a:gd name="T31" fmla="*/ 252 h 175"/>
                <a:gd name="T32" fmla="*/ 187 w 185"/>
                <a:gd name="T33" fmla="*/ 248 h 175"/>
                <a:gd name="T34" fmla="*/ 179 w 185"/>
                <a:gd name="T35" fmla="*/ 232 h 175"/>
                <a:gd name="T36" fmla="*/ 197 w 185"/>
                <a:gd name="T37" fmla="*/ 222 h 175"/>
                <a:gd name="T38" fmla="*/ 211 w 185"/>
                <a:gd name="T39" fmla="*/ 212 h 175"/>
                <a:gd name="T40" fmla="*/ 228 w 185"/>
                <a:gd name="T41" fmla="*/ 202 h 175"/>
                <a:gd name="T42" fmla="*/ 245 w 185"/>
                <a:gd name="T43" fmla="*/ 195 h 175"/>
                <a:gd name="T44" fmla="*/ 235 w 185"/>
                <a:gd name="T45" fmla="*/ 183 h 175"/>
                <a:gd name="T46" fmla="*/ 248 w 185"/>
                <a:gd name="T47" fmla="*/ 146 h 175"/>
                <a:gd name="T48" fmla="*/ 252 w 185"/>
                <a:gd name="T49" fmla="*/ 137 h 175"/>
                <a:gd name="T50" fmla="*/ 252 w 185"/>
                <a:gd name="T51" fmla="*/ 115 h 175"/>
                <a:gd name="T52" fmla="*/ 255 w 185"/>
                <a:gd name="T53" fmla="*/ 85 h 175"/>
                <a:gd name="T54" fmla="*/ 260 w 185"/>
                <a:gd name="T55" fmla="*/ 74 h 175"/>
                <a:gd name="T56" fmla="*/ 245 w 185"/>
                <a:gd name="T57" fmla="*/ 48 h 175"/>
                <a:gd name="T58" fmla="*/ 245 w 185"/>
                <a:gd name="T59" fmla="*/ 39 h 175"/>
                <a:gd name="T60" fmla="*/ 223 w 185"/>
                <a:gd name="T61" fmla="*/ 21 h 175"/>
                <a:gd name="T62" fmla="*/ 199 w 185"/>
                <a:gd name="T63" fmla="*/ 2 h 175"/>
                <a:gd name="T64" fmla="*/ 197 w 185"/>
                <a:gd name="T65" fmla="*/ 0 h 175"/>
                <a:gd name="T66" fmla="*/ 176 w 185"/>
                <a:gd name="T67" fmla="*/ 2 h 175"/>
                <a:gd name="T68" fmla="*/ 160 w 185"/>
                <a:gd name="T69" fmla="*/ 7 h 175"/>
                <a:gd name="T70" fmla="*/ 145 w 185"/>
                <a:gd name="T71" fmla="*/ 35 h 175"/>
                <a:gd name="T72" fmla="*/ 150 w 185"/>
                <a:gd name="T73" fmla="*/ 65 h 175"/>
                <a:gd name="T74" fmla="*/ 145 w 185"/>
                <a:gd name="T75" fmla="*/ 91 h 175"/>
                <a:gd name="T76" fmla="*/ 145 w 185"/>
                <a:gd name="T77" fmla="*/ 118 h 175"/>
                <a:gd name="T78" fmla="*/ 166 w 185"/>
                <a:gd name="T79" fmla="*/ 142 h 175"/>
                <a:gd name="T80" fmla="*/ 176 w 185"/>
                <a:gd name="T81" fmla="*/ 135 h 175"/>
                <a:gd name="T82" fmla="*/ 169 w 185"/>
                <a:gd name="T83" fmla="*/ 174 h 175"/>
                <a:gd name="T84" fmla="*/ 162 w 185"/>
                <a:gd name="T85" fmla="*/ 174 h 175"/>
                <a:gd name="T86" fmla="*/ 156 w 185"/>
                <a:gd name="T87" fmla="*/ 174 h 175"/>
                <a:gd name="T88" fmla="*/ 137 w 185"/>
                <a:gd name="T89" fmla="*/ 142 h 175"/>
                <a:gd name="T90" fmla="*/ 123 w 185"/>
                <a:gd name="T91" fmla="*/ 128 h 175"/>
                <a:gd name="T92" fmla="*/ 114 w 185"/>
                <a:gd name="T93" fmla="*/ 115 h 175"/>
                <a:gd name="T94" fmla="*/ 106 w 185"/>
                <a:gd name="T95" fmla="*/ 128 h 175"/>
                <a:gd name="T96" fmla="*/ 75 w 185"/>
                <a:gd name="T97" fmla="*/ 111 h 175"/>
                <a:gd name="T98" fmla="*/ 73 w 185"/>
                <a:gd name="T99" fmla="*/ 102 h 175"/>
                <a:gd name="T100" fmla="*/ 54 w 185"/>
                <a:gd name="T101" fmla="*/ 105 h 175"/>
                <a:gd name="T102" fmla="*/ 46 w 185"/>
                <a:gd name="T103" fmla="*/ 89 h 175"/>
                <a:gd name="T104" fmla="*/ 46 w 185"/>
                <a:gd name="T105" fmla="*/ 123 h 175"/>
                <a:gd name="T106" fmla="*/ 46 w 185"/>
                <a:gd name="T107" fmla="*/ 16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9483" name="Freeform 4944"/>
            <p:cNvSpPr>
              <a:spLocks/>
            </p:cNvSpPr>
            <p:nvPr/>
          </p:nvSpPr>
          <p:spPr bwMode="auto">
            <a:xfrm>
              <a:off x="2955" y="2993"/>
              <a:ext cx="134" cy="150"/>
            </a:xfrm>
            <a:custGeom>
              <a:avLst/>
              <a:gdLst>
                <a:gd name="T0" fmla="*/ 83 w 120"/>
                <a:gd name="T1" fmla="*/ 222 h 121"/>
                <a:gd name="T2" fmla="*/ 75 w 120"/>
                <a:gd name="T3" fmla="*/ 217 h 121"/>
                <a:gd name="T4" fmla="*/ 58 w 120"/>
                <a:gd name="T5" fmla="*/ 201 h 121"/>
                <a:gd name="T6" fmla="*/ 49 w 120"/>
                <a:gd name="T7" fmla="*/ 175 h 121"/>
                <a:gd name="T8" fmla="*/ 46 w 120"/>
                <a:gd name="T9" fmla="*/ 161 h 121"/>
                <a:gd name="T10" fmla="*/ 44 w 120"/>
                <a:gd name="T11" fmla="*/ 159 h 121"/>
                <a:gd name="T12" fmla="*/ 26 w 120"/>
                <a:gd name="T13" fmla="*/ 139 h 121"/>
                <a:gd name="T14" fmla="*/ 12 w 120"/>
                <a:gd name="T15" fmla="*/ 109 h 121"/>
                <a:gd name="T16" fmla="*/ 0 w 120"/>
                <a:gd name="T17" fmla="*/ 72 h 121"/>
                <a:gd name="T18" fmla="*/ 32 w 120"/>
                <a:gd name="T19" fmla="*/ 82 h 121"/>
                <a:gd name="T20" fmla="*/ 52 w 120"/>
                <a:gd name="T21" fmla="*/ 58 h 121"/>
                <a:gd name="T22" fmla="*/ 75 w 120"/>
                <a:gd name="T23" fmla="*/ 32 h 121"/>
                <a:gd name="T24" fmla="*/ 83 w 120"/>
                <a:gd name="T25" fmla="*/ 14 h 121"/>
                <a:gd name="T26" fmla="*/ 98 w 120"/>
                <a:gd name="T27" fmla="*/ 2 h 121"/>
                <a:gd name="T28" fmla="*/ 116 w 120"/>
                <a:gd name="T29" fmla="*/ 0 h 121"/>
                <a:gd name="T30" fmla="*/ 116 w 120"/>
                <a:gd name="T31" fmla="*/ 14 h 121"/>
                <a:gd name="T32" fmla="*/ 126 w 120"/>
                <a:gd name="T33" fmla="*/ 14 h 121"/>
                <a:gd name="T34" fmla="*/ 145 w 120"/>
                <a:gd name="T35" fmla="*/ 26 h 121"/>
                <a:gd name="T36" fmla="*/ 168 w 120"/>
                <a:gd name="T37" fmla="*/ 37 h 121"/>
                <a:gd name="T38" fmla="*/ 168 w 120"/>
                <a:gd name="T39" fmla="*/ 82 h 121"/>
                <a:gd name="T40" fmla="*/ 164 w 120"/>
                <a:gd name="T41" fmla="*/ 109 h 121"/>
                <a:gd name="T42" fmla="*/ 164 w 120"/>
                <a:gd name="T43" fmla="*/ 139 h 121"/>
                <a:gd name="T44" fmla="*/ 157 w 120"/>
                <a:gd name="T45" fmla="*/ 167 h 121"/>
                <a:gd name="T46" fmla="*/ 154 w 120"/>
                <a:gd name="T47" fmla="*/ 193 h 121"/>
                <a:gd name="T48" fmla="*/ 138 w 120"/>
                <a:gd name="T49" fmla="*/ 212 h 121"/>
                <a:gd name="T50" fmla="*/ 126 w 120"/>
                <a:gd name="T51" fmla="*/ 231 h 121"/>
                <a:gd name="T52" fmla="*/ 105 w 120"/>
                <a:gd name="T53" fmla="*/ 224 h 121"/>
                <a:gd name="T54" fmla="*/ 85 w 120"/>
                <a:gd name="T55" fmla="*/ 224 h 121"/>
                <a:gd name="T56" fmla="*/ 83 w 120"/>
                <a:gd name="T57" fmla="*/ 222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9484" name="Freeform 4945"/>
            <p:cNvSpPr>
              <a:spLocks/>
            </p:cNvSpPr>
            <p:nvPr/>
          </p:nvSpPr>
          <p:spPr bwMode="auto">
            <a:xfrm>
              <a:off x="1540" y="3315"/>
              <a:ext cx="84" cy="105"/>
            </a:xfrm>
            <a:custGeom>
              <a:avLst/>
              <a:gdLst>
                <a:gd name="T0" fmla="*/ 101 w 76"/>
                <a:gd name="T1" fmla="*/ 80 h 85"/>
                <a:gd name="T2" fmla="*/ 80 w 76"/>
                <a:gd name="T3" fmla="*/ 58 h 85"/>
                <a:gd name="T4" fmla="*/ 59 w 76"/>
                <a:gd name="T5" fmla="*/ 35 h 85"/>
                <a:gd name="T6" fmla="*/ 42 w 76"/>
                <a:gd name="T7" fmla="*/ 26 h 85"/>
                <a:gd name="T8" fmla="*/ 39 w 76"/>
                <a:gd name="T9" fmla="*/ 26 h 85"/>
                <a:gd name="T10" fmla="*/ 13 w 76"/>
                <a:gd name="T11" fmla="*/ 0 h 85"/>
                <a:gd name="T12" fmla="*/ 0 w 76"/>
                <a:gd name="T13" fmla="*/ 0 h 85"/>
                <a:gd name="T14" fmla="*/ 0 w 76"/>
                <a:gd name="T15" fmla="*/ 2 h 85"/>
                <a:gd name="T16" fmla="*/ 0 w 76"/>
                <a:gd name="T17" fmla="*/ 40 h 85"/>
                <a:gd name="T18" fmla="*/ 0 w 76"/>
                <a:gd name="T19" fmla="*/ 75 h 85"/>
                <a:gd name="T20" fmla="*/ 0 w 76"/>
                <a:gd name="T21" fmla="*/ 80 h 85"/>
                <a:gd name="T22" fmla="*/ 0 w 76"/>
                <a:gd name="T23" fmla="*/ 106 h 85"/>
                <a:gd name="T24" fmla="*/ 10 w 76"/>
                <a:gd name="T25" fmla="*/ 135 h 85"/>
                <a:gd name="T26" fmla="*/ 35 w 76"/>
                <a:gd name="T27" fmla="*/ 151 h 85"/>
                <a:gd name="T28" fmla="*/ 70 w 76"/>
                <a:gd name="T29" fmla="*/ 161 h 85"/>
                <a:gd name="T30" fmla="*/ 86 w 76"/>
                <a:gd name="T31" fmla="*/ 147 h 85"/>
                <a:gd name="T32" fmla="*/ 103 w 76"/>
                <a:gd name="T33" fmla="*/ 121 h 85"/>
                <a:gd name="T34" fmla="*/ 95 w 76"/>
                <a:gd name="T35" fmla="*/ 95 h 85"/>
                <a:gd name="T36" fmla="*/ 101 w 76"/>
                <a:gd name="T37" fmla="*/ 8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9485" name="Freeform 4946"/>
            <p:cNvSpPr>
              <a:spLocks/>
            </p:cNvSpPr>
            <p:nvPr/>
          </p:nvSpPr>
          <p:spPr bwMode="auto">
            <a:xfrm>
              <a:off x="1329" y="3128"/>
              <a:ext cx="269" cy="670"/>
            </a:xfrm>
            <a:custGeom>
              <a:avLst/>
              <a:gdLst>
                <a:gd name="T0" fmla="*/ 189 w 241"/>
                <a:gd name="T1" fmla="*/ 651 h 541"/>
                <a:gd name="T2" fmla="*/ 181 w 241"/>
                <a:gd name="T3" fmla="*/ 692 h 541"/>
                <a:gd name="T4" fmla="*/ 196 w 241"/>
                <a:gd name="T5" fmla="*/ 695 h 541"/>
                <a:gd name="T6" fmla="*/ 206 w 241"/>
                <a:gd name="T7" fmla="*/ 715 h 541"/>
                <a:gd name="T8" fmla="*/ 183 w 241"/>
                <a:gd name="T9" fmla="*/ 708 h 541"/>
                <a:gd name="T10" fmla="*/ 183 w 241"/>
                <a:gd name="T11" fmla="*/ 744 h 541"/>
                <a:gd name="T12" fmla="*/ 183 w 241"/>
                <a:gd name="T13" fmla="*/ 784 h 541"/>
                <a:gd name="T14" fmla="*/ 161 w 241"/>
                <a:gd name="T15" fmla="*/ 836 h 541"/>
                <a:gd name="T16" fmla="*/ 204 w 241"/>
                <a:gd name="T17" fmla="*/ 867 h 541"/>
                <a:gd name="T18" fmla="*/ 204 w 241"/>
                <a:gd name="T19" fmla="*/ 885 h 541"/>
                <a:gd name="T20" fmla="*/ 183 w 241"/>
                <a:gd name="T21" fmla="*/ 929 h 541"/>
                <a:gd name="T22" fmla="*/ 171 w 241"/>
                <a:gd name="T23" fmla="*/ 947 h 541"/>
                <a:gd name="T24" fmla="*/ 174 w 241"/>
                <a:gd name="T25" fmla="*/ 962 h 541"/>
                <a:gd name="T26" fmla="*/ 169 w 241"/>
                <a:gd name="T27" fmla="*/ 985 h 541"/>
                <a:gd name="T28" fmla="*/ 171 w 241"/>
                <a:gd name="T29" fmla="*/ 1004 h 541"/>
                <a:gd name="T30" fmla="*/ 196 w 241"/>
                <a:gd name="T31" fmla="*/ 1028 h 541"/>
                <a:gd name="T32" fmla="*/ 125 w 241"/>
                <a:gd name="T33" fmla="*/ 1011 h 541"/>
                <a:gd name="T34" fmla="*/ 100 w 241"/>
                <a:gd name="T35" fmla="*/ 973 h 541"/>
                <a:gd name="T36" fmla="*/ 73 w 241"/>
                <a:gd name="T37" fmla="*/ 929 h 541"/>
                <a:gd name="T38" fmla="*/ 83 w 241"/>
                <a:gd name="T39" fmla="*/ 862 h 541"/>
                <a:gd name="T40" fmla="*/ 75 w 241"/>
                <a:gd name="T41" fmla="*/ 804 h 541"/>
                <a:gd name="T42" fmla="*/ 63 w 241"/>
                <a:gd name="T43" fmla="*/ 780 h 541"/>
                <a:gd name="T44" fmla="*/ 60 w 241"/>
                <a:gd name="T45" fmla="*/ 758 h 541"/>
                <a:gd name="T46" fmla="*/ 39 w 241"/>
                <a:gd name="T47" fmla="*/ 703 h 541"/>
                <a:gd name="T48" fmla="*/ 29 w 241"/>
                <a:gd name="T49" fmla="*/ 632 h 541"/>
                <a:gd name="T50" fmla="*/ 33 w 241"/>
                <a:gd name="T51" fmla="*/ 580 h 541"/>
                <a:gd name="T52" fmla="*/ 23 w 241"/>
                <a:gd name="T53" fmla="*/ 531 h 541"/>
                <a:gd name="T54" fmla="*/ 26 w 241"/>
                <a:gd name="T55" fmla="*/ 481 h 541"/>
                <a:gd name="T56" fmla="*/ 26 w 241"/>
                <a:gd name="T57" fmla="*/ 412 h 541"/>
                <a:gd name="T58" fmla="*/ 10 w 241"/>
                <a:gd name="T59" fmla="*/ 364 h 541"/>
                <a:gd name="T60" fmla="*/ 0 w 241"/>
                <a:gd name="T61" fmla="*/ 313 h 541"/>
                <a:gd name="T62" fmla="*/ 2 w 241"/>
                <a:gd name="T63" fmla="*/ 270 h 541"/>
                <a:gd name="T64" fmla="*/ 10 w 241"/>
                <a:gd name="T65" fmla="*/ 214 h 541"/>
                <a:gd name="T66" fmla="*/ 26 w 241"/>
                <a:gd name="T67" fmla="*/ 175 h 541"/>
                <a:gd name="T68" fmla="*/ 17 w 241"/>
                <a:gd name="T69" fmla="*/ 109 h 541"/>
                <a:gd name="T70" fmla="*/ 39 w 241"/>
                <a:gd name="T71" fmla="*/ 77 h 541"/>
                <a:gd name="T72" fmla="*/ 39 w 241"/>
                <a:gd name="T73" fmla="*/ 40 h 541"/>
                <a:gd name="T74" fmla="*/ 60 w 241"/>
                <a:gd name="T75" fmla="*/ 9 h 541"/>
                <a:gd name="T76" fmla="*/ 96 w 241"/>
                <a:gd name="T77" fmla="*/ 31 h 541"/>
                <a:gd name="T78" fmla="*/ 128 w 241"/>
                <a:gd name="T79" fmla="*/ 9 h 541"/>
                <a:gd name="T80" fmla="*/ 154 w 241"/>
                <a:gd name="T81" fmla="*/ 43 h 541"/>
                <a:gd name="T82" fmla="*/ 194 w 241"/>
                <a:gd name="T83" fmla="*/ 85 h 541"/>
                <a:gd name="T84" fmla="*/ 230 w 241"/>
                <a:gd name="T85" fmla="*/ 111 h 541"/>
                <a:gd name="T86" fmla="*/ 240 w 241"/>
                <a:gd name="T87" fmla="*/ 159 h 541"/>
                <a:gd name="T88" fmla="*/ 260 w 241"/>
                <a:gd name="T89" fmla="*/ 192 h 541"/>
                <a:gd name="T90" fmla="*/ 299 w 241"/>
                <a:gd name="T91" fmla="*/ 188 h 541"/>
                <a:gd name="T92" fmla="*/ 313 w 241"/>
                <a:gd name="T93" fmla="*/ 129 h 541"/>
                <a:gd name="T94" fmla="*/ 335 w 241"/>
                <a:gd name="T95" fmla="*/ 175 h 541"/>
                <a:gd name="T96" fmla="*/ 309 w 241"/>
                <a:gd name="T97" fmla="*/ 207 h 541"/>
                <a:gd name="T98" fmla="*/ 287 w 241"/>
                <a:gd name="T99" fmla="*/ 246 h 541"/>
                <a:gd name="T100" fmla="*/ 263 w 241"/>
                <a:gd name="T101" fmla="*/ 287 h 541"/>
                <a:gd name="T102" fmla="*/ 263 w 241"/>
                <a:gd name="T103" fmla="*/ 327 h 541"/>
                <a:gd name="T104" fmla="*/ 263 w 241"/>
                <a:gd name="T105" fmla="*/ 385 h 541"/>
                <a:gd name="T106" fmla="*/ 270 w 241"/>
                <a:gd name="T107" fmla="*/ 438 h 541"/>
                <a:gd name="T108" fmla="*/ 299 w 241"/>
                <a:gd name="T109" fmla="*/ 488 h 541"/>
                <a:gd name="T110" fmla="*/ 307 w 241"/>
                <a:gd name="T111" fmla="*/ 534 h 541"/>
                <a:gd name="T112" fmla="*/ 279 w 241"/>
                <a:gd name="T113" fmla="*/ 571 h 541"/>
                <a:gd name="T114" fmla="*/ 243 w 241"/>
                <a:gd name="T115" fmla="*/ 580 h 541"/>
                <a:gd name="T116" fmla="*/ 211 w 241"/>
                <a:gd name="T117" fmla="*/ 583 h 541"/>
                <a:gd name="T118" fmla="*/ 219 w 241"/>
                <a:gd name="T119" fmla="*/ 637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9486" name="Freeform 4947"/>
            <p:cNvSpPr>
              <a:spLocks/>
            </p:cNvSpPr>
            <p:nvPr/>
          </p:nvSpPr>
          <p:spPr bwMode="auto">
            <a:xfrm>
              <a:off x="1327" y="3572"/>
              <a:ext cx="12" cy="33"/>
            </a:xfrm>
            <a:custGeom>
              <a:avLst/>
              <a:gdLst>
                <a:gd name="T0" fmla="*/ 4 w 11"/>
                <a:gd name="T1" fmla="*/ 0 h 26"/>
                <a:gd name="T2" fmla="*/ 0 w 11"/>
                <a:gd name="T3" fmla="*/ 0 h 26"/>
                <a:gd name="T4" fmla="*/ 10 w 11"/>
                <a:gd name="T5" fmla="*/ 53 h 26"/>
                <a:gd name="T6" fmla="*/ 12 w 11"/>
                <a:gd name="T7" fmla="*/ 48 h 26"/>
                <a:gd name="T8" fmla="*/ 14 w 11"/>
                <a:gd name="T9" fmla="*/ 38 h 26"/>
                <a:gd name="T10" fmla="*/ 12 w 11"/>
                <a:gd name="T11" fmla="*/ 14 h 26"/>
                <a:gd name="T12" fmla="*/ 12 w 11"/>
                <a:gd name="T13" fmla="*/ 14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487" name="Freeform 4948"/>
            <p:cNvSpPr>
              <a:spLocks/>
            </p:cNvSpPr>
            <p:nvPr/>
          </p:nvSpPr>
          <p:spPr bwMode="auto">
            <a:xfrm>
              <a:off x="1357" y="3722"/>
              <a:ext cx="17" cy="26"/>
            </a:xfrm>
            <a:custGeom>
              <a:avLst/>
              <a:gdLst>
                <a:gd name="T0" fmla="*/ 13 w 14"/>
                <a:gd name="T1" fmla="*/ 0 h 21"/>
                <a:gd name="T2" fmla="*/ 0 w 14"/>
                <a:gd name="T3" fmla="*/ 17 h 21"/>
                <a:gd name="T4" fmla="*/ 13 w 14"/>
                <a:gd name="T5" fmla="*/ 37 h 21"/>
                <a:gd name="T6" fmla="*/ 25 w 14"/>
                <a:gd name="T7" fmla="*/ 40 h 21"/>
                <a:gd name="T8" fmla="*/ 25 w 14"/>
                <a:gd name="T9" fmla="*/ 26 h 21"/>
                <a:gd name="T10" fmla="*/ 13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488" name="Freeform 4949"/>
            <p:cNvSpPr>
              <a:spLocks/>
            </p:cNvSpPr>
            <p:nvPr/>
          </p:nvSpPr>
          <p:spPr bwMode="auto">
            <a:xfrm>
              <a:off x="1091" y="2616"/>
              <a:ext cx="100" cy="143"/>
            </a:xfrm>
            <a:custGeom>
              <a:avLst/>
              <a:gdLst>
                <a:gd name="T0" fmla="*/ 0 w 90"/>
                <a:gd name="T1" fmla="*/ 89 h 116"/>
                <a:gd name="T2" fmla="*/ 2 w 90"/>
                <a:gd name="T3" fmla="*/ 120 h 116"/>
                <a:gd name="T4" fmla="*/ 0 w 90"/>
                <a:gd name="T5" fmla="*/ 129 h 116"/>
                <a:gd name="T6" fmla="*/ 16 w 90"/>
                <a:gd name="T7" fmla="*/ 133 h 116"/>
                <a:gd name="T8" fmla="*/ 20 w 90"/>
                <a:gd name="T9" fmla="*/ 129 h 116"/>
                <a:gd name="T10" fmla="*/ 23 w 90"/>
                <a:gd name="T11" fmla="*/ 133 h 116"/>
                <a:gd name="T12" fmla="*/ 23 w 90"/>
                <a:gd name="T13" fmla="*/ 155 h 116"/>
                <a:gd name="T14" fmla="*/ 13 w 90"/>
                <a:gd name="T15" fmla="*/ 164 h 116"/>
                <a:gd name="T16" fmla="*/ 13 w 90"/>
                <a:gd name="T17" fmla="*/ 182 h 116"/>
                <a:gd name="T18" fmla="*/ 10 w 90"/>
                <a:gd name="T19" fmla="*/ 195 h 116"/>
                <a:gd name="T20" fmla="*/ 16 w 90"/>
                <a:gd name="T21" fmla="*/ 195 h 116"/>
                <a:gd name="T22" fmla="*/ 42 w 90"/>
                <a:gd name="T23" fmla="*/ 217 h 116"/>
                <a:gd name="T24" fmla="*/ 49 w 90"/>
                <a:gd name="T25" fmla="*/ 203 h 116"/>
                <a:gd name="T26" fmla="*/ 49 w 90"/>
                <a:gd name="T27" fmla="*/ 191 h 116"/>
                <a:gd name="T28" fmla="*/ 54 w 90"/>
                <a:gd name="T29" fmla="*/ 178 h 116"/>
                <a:gd name="T30" fmla="*/ 59 w 90"/>
                <a:gd name="T31" fmla="*/ 155 h 116"/>
                <a:gd name="T32" fmla="*/ 59 w 90"/>
                <a:gd name="T33" fmla="*/ 155 h 116"/>
                <a:gd name="T34" fmla="*/ 59 w 90"/>
                <a:gd name="T35" fmla="*/ 164 h 116"/>
                <a:gd name="T36" fmla="*/ 64 w 90"/>
                <a:gd name="T37" fmla="*/ 164 h 116"/>
                <a:gd name="T38" fmla="*/ 62 w 90"/>
                <a:gd name="T39" fmla="*/ 155 h 116"/>
                <a:gd name="T40" fmla="*/ 69 w 90"/>
                <a:gd name="T41" fmla="*/ 150 h 116"/>
                <a:gd name="T42" fmla="*/ 81 w 90"/>
                <a:gd name="T43" fmla="*/ 143 h 116"/>
                <a:gd name="T44" fmla="*/ 103 w 90"/>
                <a:gd name="T45" fmla="*/ 120 h 116"/>
                <a:gd name="T46" fmla="*/ 116 w 90"/>
                <a:gd name="T47" fmla="*/ 84 h 116"/>
                <a:gd name="T48" fmla="*/ 123 w 90"/>
                <a:gd name="T49" fmla="*/ 84 h 116"/>
                <a:gd name="T50" fmla="*/ 113 w 90"/>
                <a:gd name="T51" fmla="*/ 53 h 116"/>
                <a:gd name="T52" fmla="*/ 121 w 90"/>
                <a:gd name="T53" fmla="*/ 53 h 116"/>
                <a:gd name="T54" fmla="*/ 98 w 90"/>
                <a:gd name="T55" fmla="*/ 35 h 116"/>
                <a:gd name="T56" fmla="*/ 74 w 90"/>
                <a:gd name="T57" fmla="*/ 35 h 116"/>
                <a:gd name="T58" fmla="*/ 62 w 90"/>
                <a:gd name="T59" fmla="*/ 18 h 116"/>
                <a:gd name="T60" fmla="*/ 42 w 90"/>
                <a:gd name="T61" fmla="*/ 0 h 116"/>
                <a:gd name="T62" fmla="*/ 36 w 90"/>
                <a:gd name="T63" fmla="*/ 14 h 116"/>
                <a:gd name="T64" fmla="*/ 16 w 90"/>
                <a:gd name="T65" fmla="*/ 26 h 116"/>
                <a:gd name="T66" fmla="*/ 10 w 90"/>
                <a:gd name="T67" fmla="*/ 53 h 116"/>
                <a:gd name="T68" fmla="*/ 10 w 90"/>
                <a:gd name="T69" fmla="*/ 67 h 116"/>
                <a:gd name="T70" fmla="*/ 0 w 90"/>
                <a:gd name="T71" fmla="*/ 89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9489" name="Freeform 4950"/>
            <p:cNvSpPr>
              <a:spLocks/>
            </p:cNvSpPr>
            <p:nvPr/>
          </p:nvSpPr>
          <p:spPr bwMode="auto">
            <a:xfrm>
              <a:off x="903" y="2647"/>
              <a:ext cx="11" cy="22"/>
            </a:xfrm>
            <a:custGeom>
              <a:avLst/>
              <a:gdLst>
                <a:gd name="T0" fmla="*/ 0 w 10"/>
                <a:gd name="T1" fmla="*/ 0 h 17"/>
                <a:gd name="T2" fmla="*/ 10 w 10"/>
                <a:gd name="T3" fmla="*/ 22 h 17"/>
                <a:gd name="T4" fmla="*/ 0 w 10"/>
                <a:gd name="T5" fmla="*/ 30 h 17"/>
                <a:gd name="T6" fmla="*/ 13 w 10"/>
                <a:gd name="T7" fmla="*/ 36 h 17"/>
                <a:gd name="T8" fmla="*/ 8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90" name="Freeform 4951"/>
            <p:cNvSpPr>
              <a:spLocks/>
            </p:cNvSpPr>
            <p:nvPr/>
          </p:nvSpPr>
          <p:spPr bwMode="auto">
            <a:xfrm>
              <a:off x="1104" y="2709"/>
              <a:ext cx="5" cy="3"/>
            </a:xfrm>
            <a:custGeom>
              <a:avLst/>
              <a:gdLst>
                <a:gd name="T0" fmla="*/ 5 w 5"/>
                <a:gd name="T1" fmla="*/ 0 h 2"/>
                <a:gd name="T2" fmla="*/ 0 w 5"/>
                <a:gd name="T3" fmla="*/ 8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9491" name="Freeform 4952"/>
            <p:cNvSpPr>
              <a:spLocks/>
            </p:cNvSpPr>
            <p:nvPr/>
          </p:nvSpPr>
          <p:spPr bwMode="auto">
            <a:xfrm>
              <a:off x="918" y="2660"/>
              <a:ext cx="8" cy="2"/>
            </a:xfrm>
            <a:custGeom>
              <a:avLst/>
              <a:gdLst>
                <a:gd name="T0" fmla="*/ 10 w 7"/>
                <a:gd name="T1" fmla="*/ 2 h 2"/>
                <a:gd name="T2" fmla="*/ 8 w 7"/>
                <a:gd name="T3" fmla="*/ 2 h 2"/>
                <a:gd name="T4" fmla="*/ 0 w 7"/>
                <a:gd name="T5" fmla="*/ 0 h 2"/>
                <a:gd name="T6" fmla="*/ 1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9492" name="Freeform 4953"/>
            <p:cNvSpPr>
              <a:spLocks/>
            </p:cNvSpPr>
            <p:nvPr/>
          </p:nvSpPr>
          <p:spPr bwMode="auto">
            <a:xfrm>
              <a:off x="1084" y="2647"/>
              <a:ext cx="230" cy="408"/>
            </a:xfrm>
            <a:custGeom>
              <a:avLst/>
              <a:gdLst>
                <a:gd name="T0" fmla="*/ 277 w 206"/>
                <a:gd name="T1" fmla="*/ 492 h 329"/>
                <a:gd name="T2" fmla="*/ 279 w 206"/>
                <a:gd name="T3" fmla="*/ 551 h 329"/>
                <a:gd name="T4" fmla="*/ 277 w 206"/>
                <a:gd name="T5" fmla="*/ 582 h 329"/>
                <a:gd name="T6" fmla="*/ 270 w 206"/>
                <a:gd name="T7" fmla="*/ 609 h 329"/>
                <a:gd name="T8" fmla="*/ 260 w 206"/>
                <a:gd name="T9" fmla="*/ 628 h 329"/>
                <a:gd name="T10" fmla="*/ 238 w 206"/>
                <a:gd name="T11" fmla="*/ 590 h 329"/>
                <a:gd name="T12" fmla="*/ 199 w 206"/>
                <a:gd name="T13" fmla="*/ 564 h 329"/>
                <a:gd name="T14" fmla="*/ 162 w 206"/>
                <a:gd name="T15" fmla="*/ 532 h 329"/>
                <a:gd name="T16" fmla="*/ 122 w 206"/>
                <a:gd name="T17" fmla="*/ 482 h 329"/>
                <a:gd name="T18" fmla="*/ 108 w 206"/>
                <a:gd name="T19" fmla="*/ 423 h 329"/>
                <a:gd name="T20" fmla="*/ 83 w 206"/>
                <a:gd name="T21" fmla="*/ 366 h 329"/>
                <a:gd name="T22" fmla="*/ 63 w 206"/>
                <a:gd name="T23" fmla="*/ 320 h 329"/>
                <a:gd name="T24" fmla="*/ 46 w 206"/>
                <a:gd name="T25" fmla="*/ 268 h 329"/>
                <a:gd name="T26" fmla="*/ 21 w 206"/>
                <a:gd name="T27" fmla="*/ 224 h 329"/>
                <a:gd name="T28" fmla="*/ 8 w 206"/>
                <a:gd name="T29" fmla="*/ 198 h 329"/>
                <a:gd name="T30" fmla="*/ 10 w 206"/>
                <a:gd name="T31" fmla="*/ 135 h 329"/>
                <a:gd name="T32" fmla="*/ 21 w 206"/>
                <a:gd name="T33" fmla="*/ 135 h 329"/>
                <a:gd name="T34" fmla="*/ 23 w 206"/>
                <a:gd name="T35" fmla="*/ 149 h 329"/>
                <a:gd name="T36" fmla="*/ 57 w 206"/>
                <a:gd name="T37" fmla="*/ 159 h 329"/>
                <a:gd name="T38" fmla="*/ 63 w 206"/>
                <a:gd name="T39" fmla="*/ 133 h 329"/>
                <a:gd name="T40" fmla="*/ 67 w 206"/>
                <a:gd name="T41" fmla="*/ 109 h 329"/>
                <a:gd name="T42" fmla="*/ 73 w 206"/>
                <a:gd name="T43" fmla="*/ 118 h 329"/>
                <a:gd name="T44" fmla="*/ 76 w 206"/>
                <a:gd name="T45" fmla="*/ 103 h 329"/>
                <a:gd name="T46" fmla="*/ 112 w 206"/>
                <a:gd name="T47" fmla="*/ 72 h 329"/>
                <a:gd name="T48" fmla="*/ 132 w 206"/>
                <a:gd name="T49" fmla="*/ 37 h 329"/>
                <a:gd name="T50" fmla="*/ 130 w 206"/>
                <a:gd name="T51" fmla="*/ 2 h 329"/>
                <a:gd name="T52" fmla="*/ 142 w 206"/>
                <a:gd name="T53" fmla="*/ 19 h 329"/>
                <a:gd name="T54" fmla="*/ 171 w 206"/>
                <a:gd name="T55" fmla="*/ 63 h 329"/>
                <a:gd name="T56" fmla="*/ 204 w 206"/>
                <a:gd name="T57" fmla="*/ 82 h 329"/>
                <a:gd name="T58" fmla="*/ 243 w 206"/>
                <a:gd name="T59" fmla="*/ 89 h 329"/>
                <a:gd name="T60" fmla="*/ 248 w 206"/>
                <a:gd name="T61" fmla="*/ 145 h 329"/>
                <a:gd name="T62" fmla="*/ 222 w 206"/>
                <a:gd name="T63" fmla="*/ 149 h 329"/>
                <a:gd name="T64" fmla="*/ 189 w 206"/>
                <a:gd name="T65" fmla="*/ 172 h 329"/>
                <a:gd name="T66" fmla="*/ 175 w 206"/>
                <a:gd name="T67" fmla="*/ 224 h 329"/>
                <a:gd name="T68" fmla="*/ 175 w 206"/>
                <a:gd name="T69" fmla="*/ 275 h 329"/>
                <a:gd name="T70" fmla="*/ 181 w 206"/>
                <a:gd name="T71" fmla="*/ 320 h 329"/>
                <a:gd name="T72" fmla="*/ 204 w 206"/>
                <a:gd name="T73" fmla="*/ 334 h 329"/>
                <a:gd name="T74" fmla="*/ 238 w 206"/>
                <a:gd name="T75" fmla="*/ 325 h 329"/>
                <a:gd name="T76" fmla="*/ 240 w 206"/>
                <a:gd name="T77" fmla="*/ 373 h 329"/>
                <a:gd name="T78" fmla="*/ 275 w 206"/>
                <a:gd name="T79" fmla="*/ 399 h 329"/>
                <a:gd name="T80" fmla="*/ 279 w 206"/>
                <a:gd name="T81" fmla="*/ 434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9493" name="Freeform 4954"/>
            <p:cNvSpPr>
              <a:spLocks/>
            </p:cNvSpPr>
            <p:nvPr/>
          </p:nvSpPr>
          <p:spPr bwMode="auto">
            <a:xfrm>
              <a:off x="3714" y="1474"/>
              <a:ext cx="900" cy="726"/>
            </a:xfrm>
            <a:custGeom>
              <a:avLst/>
              <a:gdLst>
                <a:gd name="T0" fmla="*/ 442 w 804"/>
                <a:gd name="T1" fmla="*/ 850 h 586"/>
                <a:gd name="T2" fmla="*/ 348 w 804"/>
                <a:gd name="T3" fmla="*/ 854 h 586"/>
                <a:gd name="T4" fmla="*/ 280 w 804"/>
                <a:gd name="T5" fmla="*/ 810 h 586"/>
                <a:gd name="T6" fmla="*/ 212 w 804"/>
                <a:gd name="T7" fmla="*/ 778 h 586"/>
                <a:gd name="T8" fmla="*/ 163 w 804"/>
                <a:gd name="T9" fmla="*/ 699 h 586"/>
                <a:gd name="T10" fmla="*/ 146 w 804"/>
                <a:gd name="T11" fmla="*/ 634 h 586"/>
                <a:gd name="T12" fmla="*/ 119 w 804"/>
                <a:gd name="T13" fmla="*/ 603 h 586"/>
                <a:gd name="T14" fmla="*/ 34 w 804"/>
                <a:gd name="T15" fmla="*/ 550 h 586"/>
                <a:gd name="T16" fmla="*/ 12 w 804"/>
                <a:gd name="T17" fmla="*/ 494 h 586"/>
                <a:gd name="T18" fmla="*/ 46 w 804"/>
                <a:gd name="T19" fmla="*/ 436 h 586"/>
                <a:gd name="T20" fmla="*/ 106 w 804"/>
                <a:gd name="T21" fmla="*/ 356 h 586"/>
                <a:gd name="T22" fmla="*/ 81 w 804"/>
                <a:gd name="T23" fmla="*/ 284 h 586"/>
                <a:gd name="T24" fmla="*/ 116 w 804"/>
                <a:gd name="T25" fmla="*/ 201 h 586"/>
                <a:gd name="T26" fmla="*/ 176 w 804"/>
                <a:gd name="T27" fmla="*/ 144 h 586"/>
                <a:gd name="T28" fmla="*/ 245 w 804"/>
                <a:gd name="T29" fmla="*/ 185 h 586"/>
                <a:gd name="T30" fmla="*/ 336 w 804"/>
                <a:gd name="T31" fmla="*/ 279 h 586"/>
                <a:gd name="T32" fmla="*/ 458 w 804"/>
                <a:gd name="T33" fmla="*/ 356 h 586"/>
                <a:gd name="T34" fmla="*/ 578 w 804"/>
                <a:gd name="T35" fmla="*/ 379 h 586"/>
                <a:gd name="T36" fmla="*/ 671 w 804"/>
                <a:gd name="T37" fmla="*/ 368 h 586"/>
                <a:gd name="T38" fmla="*/ 714 w 804"/>
                <a:gd name="T39" fmla="*/ 274 h 586"/>
                <a:gd name="T40" fmla="*/ 809 w 804"/>
                <a:gd name="T41" fmla="*/ 224 h 586"/>
                <a:gd name="T42" fmla="*/ 777 w 804"/>
                <a:gd name="T43" fmla="*/ 185 h 586"/>
                <a:gd name="T44" fmla="*/ 737 w 804"/>
                <a:gd name="T45" fmla="*/ 118 h 586"/>
                <a:gd name="T46" fmla="*/ 760 w 804"/>
                <a:gd name="T47" fmla="*/ 26 h 586"/>
                <a:gd name="T48" fmla="*/ 862 w 804"/>
                <a:gd name="T49" fmla="*/ 24 h 586"/>
                <a:gd name="T50" fmla="*/ 965 w 804"/>
                <a:gd name="T51" fmla="*/ 130 h 586"/>
                <a:gd name="T52" fmla="*/ 1108 w 804"/>
                <a:gd name="T53" fmla="*/ 167 h 586"/>
                <a:gd name="T54" fmla="*/ 1095 w 804"/>
                <a:gd name="T55" fmla="*/ 287 h 586"/>
                <a:gd name="T56" fmla="*/ 1098 w 804"/>
                <a:gd name="T57" fmla="*/ 346 h 586"/>
                <a:gd name="T58" fmla="*/ 1061 w 804"/>
                <a:gd name="T59" fmla="*/ 391 h 586"/>
                <a:gd name="T60" fmla="*/ 1006 w 804"/>
                <a:gd name="T61" fmla="*/ 468 h 586"/>
                <a:gd name="T62" fmla="*/ 975 w 804"/>
                <a:gd name="T63" fmla="*/ 429 h 586"/>
                <a:gd name="T64" fmla="*/ 916 w 804"/>
                <a:gd name="T65" fmla="*/ 477 h 586"/>
                <a:gd name="T66" fmla="*/ 969 w 804"/>
                <a:gd name="T67" fmla="*/ 534 h 586"/>
                <a:gd name="T68" fmla="*/ 1012 w 804"/>
                <a:gd name="T69" fmla="*/ 554 h 586"/>
                <a:gd name="T70" fmla="*/ 1012 w 804"/>
                <a:gd name="T71" fmla="*/ 648 h 586"/>
                <a:gd name="T72" fmla="*/ 1035 w 804"/>
                <a:gd name="T73" fmla="*/ 719 h 586"/>
                <a:gd name="T74" fmla="*/ 1059 w 804"/>
                <a:gd name="T75" fmla="*/ 782 h 586"/>
                <a:gd name="T76" fmla="*/ 1085 w 804"/>
                <a:gd name="T77" fmla="*/ 810 h 586"/>
                <a:gd name="T78" fmla="*/ 1085 w 804"/>
                <a:gd name="T79" fmla="*/ 841 h 586"/>
                <a:gd name="T80" fmla="*/ 1061 w 804"/>
                <a:gd name="T81" fmla="*/ 902 h 586"/>
                <a:gd name="T82" fmla="*/ 1061 w 804"/>
                <a:gd name="T83" fmla="*/ 923 h 586"/>
                <a:gd name="T84" fmla="*/ 1052 w 804"/>
                <a:gd name="T85" fmla="*/ 958 h 586"/>
                <a:gd name="T86" fmla="*/ 1029 w 804"/>
                <a:gd name="T87" fmla="*/ 995 h 586"/>
                <a:gd name="T88" fmla="*/ 991 w 804"/>
                <a:gd name="T89" fmla="*/ 1028 h 586"/>
                <a:gd name="T90" fmla="*/ 969 w 804"/>
                <a:gd name="T91" fmla="*/ 1043 h 586"/>
                <a:gd name="T92" fmla="*/ 943 w 804"/>
                <a:gd name="T93" fmla="*/ 1043 h 586"/>
                <a:gd name="T94" fmla="*/ 926 w 804"/>
                <a:gd name="T95" fmla="*/ 1065 h 586"/>
                <a:gd name="T96" fmla="*/ 885 w 804"/>
                <a:gd name="T97" fmla="*/ 1098 h 586"/>
                <a:gd name="T98" fmla="*/ 860 w 804"/>
                <a:gd name="T99" fmla="*/ 1074 h 586"/>
                <a:gd name="T100" fmla="*/ 813 w 804"/>
                <a:gd name="T101" fmla="*/ 1061 h 586"/>
                <a:gd name="T102" fmla="*/ 751 w 804"/>
                <a:gd name="T103" fmla="*/ 1034 h 586"/>
                <a:gd name="T104" fmla="*/ 720 w 804"/>
                <a:gd name="T105" fmla="*/ 1038 h 586"/>
                <a:gd name="T106" fmla="*/ 691 w 804"/>
                <a:gd name="T107" fmla="*/ 1078 h 586"/>
                <a:gd name="T108" fmla="*/ 644 w 804"/>
                <a:gd name="T109" fmla="*/ 1048 h 586"/>
                <a:gd name="T110" fmla="*/ 598 w 804"/>
                <a:gd name="T111" fmla="*/ 989 h 586"/>
                <a:gd name="T112" fmla="*/ 608 w 804"/>
                <a:gd name="T113" fmla="*/ 897 h 586"/>
                <a:gd name="T114" fmla="*/ 547 w 804"/>
                <a:gd name="T115" fmla="*/ 830 h 586"/>
                <a:gd name="T116" fmla="*/ 521 w 804"/>
                <a:gd name="T117" fmla="*/ 818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9494" name="Freeform 4955"/>
            <p:cNvSpPr>
              <a:spLocks/>
            </p:cNvSpPr>
            <p:nvPr/>
          </p:nvSpPr>
          <p:spPr bwMode="auto">
            <a:xfrm>
              <a:off x="4400" y="2205"/>
              <a:ext cx="39" cy="39"/>
            </a:xfrm>
            <a:custGeom>
              <a:avLst/>
              <a:gdLst>
                <a:gd name="T0" fmla="*/ 36 w 35"/>
                <a:gd name="T1" fmla="*/ 0 h 31"/>
                <a:gd name="T2" fmla="*/ 16 w 35"/>
                <a:gd name="T3" fmla="*/ 5 h 31"/>
                <a:gd name="T4" fmla="*/ 0 w 35"/>
                <a:gd name="T5" fmla="*/ 20 h 31"/>
                <a:gd name="T6" fmla="*/ 2 w 35"/>
                <a:gd name="T7" fmla="*/ 48 h 31"/>
                <a:gd name="T8" fmla="*/ 20 w 35"/>
                <a:gd name="T9" fmla="*/ 62 h 31"/>
                <a:gd name="T10" fmla="*/ 26 w 35"/>
                <a:gd name="T11" fmla="*/ 55 h 31"/>
                <a:gd name="T12" fmla="*/ 39 w 35"/>
                <a:gd name="T13" fmla="*/ 38 h 31"/>
                <a:gd name="T14" fmla="*/ 48 w 35"/>
                <a:gd name="T15" fmla="*/ 14 h 31"/>
                <a:gd name="T16" fmla="*/ 46 w 35"/>
                <a:gd name="T17" fmla="*/ 0 h 31"/>
                <a:gd name="T18" fmla="*/ 3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9495" name="Freeform 4956"/>
            <p:cNvSpPr>
              <a:spLocks/>
            </p:cNvSpPr>
            <p:nvPr/>
          </p:nvSpPr>
          <p:spPr bwMode="auto">
            <a:xfrm>
              <a:off x="4698" y="1735"/>
              <a:ext cx="148" cy="175"/>
            </a:xfrm>
            <a:custGeom>
              <a:avLst/>
              <a:gdLst>
                <a:gd name="T0" fmla="*/ 174 w 132"/>
                <a:gd name="T1" fmla="*/ 204 h 141"/>
                <a:gd name="T2" fmla="*/ 170 w 132"/>
                <a:gd name="T3" fmla="*/ 192 h 141"/>
                <a:gd name="T4" fmla="*/ 170 w 132"/>
                <a:gd name="T5" fmla="*/ 206 h 141"/>
                <a:gd name="T6" fmla="*/ 161 w 132"/>
                <a:gd name="T7" fmla="*/ 216 h 141"/>
                <a:gd name="T8" fmla="*/ 161 w 132"/>
                <a:gd name="T9" fmla="*/ 225 h 141"/>
                <a:gd name="T10" fmla="*/ 154 w 132"/>
                <a:gd name="T11" fmla="*/ 212 h 141"/>
                <a:gd name="T12" fmla="*/ 149 w 132"/>
                <a:gd name="T13" fmla="*/ 230 h 141"/>
                <a:gd name="T14" fmla="*/ 127 w 132"/>
                <a:gd name="T15" fmla="*/ 230 h 141"/>
                <a:gd name="T16" fmla="*/ 117 w 132"/>
                <a:gd name="T17" fmla="*/ 225 h 141"/>
                <a:gd name="T18" fmla="*/ 110 w 132"/>
                <a:gd name="T19" fmla="*/ 216 h 141"/>
                <a:gd name="T20" fmla="*/ 117 w 132"/>
                <a:gd name="T21" fmla="*/ 230 h 141"/>
                <a:gd name="T22" fmla="*/ 120 w 132"/>
                <a:gd name="T23" fmla="*/ 238 h 141"/>
                <a:gd name="T24" fmla="*/ 110 w 132"/>
                <a:gd name="T25" fmla="*/ 253 h 141"/>
                <a:gd name="T26" fmla="*/ 107 w 132"/>
                <a:gd name="T27" fmla="*/ 269 h 141"/>
                <a:gd name="T28" fmla="*/ 91 w 132"/>
                <a:gd name="T29" fmla="*/ 248 h 141"/>
                <a:gd name="T30" fmla="*/ 85 w 132"/>
                <a:gd name="T31" fmla="*/ 225 h 141"/>
                <a:gd name="T32" fmla="*/ 61 w 132"/>
                <a:gd name="T33" fmla="*/ 230 h 141"/>
                <a:gd name="T34" fmla="*/ 30 w 132"/>
                <a:gd name="T35" fmla="*/ 238 h 141"/>
                <a:gd name="T36" fmla="*/ 24 w 132"/>
                <a:gd name="T37" fmla="*/ 253 h 141"/>
                <a:gd name="T38" fmla="*/ 0 w 132"/>
                <a:gd name="T39" fmla="*/ 248 h 141"/>
                <a:gd name="T40" fmla="*/ 2 w 132"/>
                <a:gd name="T41" fmla="*/ 232 h 141"/>
                <a:gd name="T42" fmla="*/ 17 w 132"/>
                <a:gd name="T43" fmla="*/ 216 h 141"/>
                <a:gd name="T44" fmla="*/ 30 w 132"/>
                <a:gd name="T45" fmla="*/ 199 h 141"/>
                <a:gd name="T46" fmla="*/ 49 w 132"/>
                <a:gd name="T47" fmla="*/ 192 h 141"/>
                <a:gd name="T48" fmla="*/ 73 w 132"/>
                <a:gd name="T49" fmla="*/ 192 h 141"/>
                <a:gd name="T50" fmla="*/ 76 w 132"/>
                <a:gd name="T51" fmla="*/ 199 h 141"/>
                <a:gd name="T52" fmla="*/ 91 w 132"/>
                <a:gd name="T53" fmla="*/ 190 h 141"/>
                <a:gd name="T54" fmla="*/ 85 w 132"/>
                <a:gd name="T55" fmla="*/ 170 h 141"/>
                <a:gd name="T56" fmla="*/ 83 w 132"/>
                <a:gd name="T57" fmla="*/ 143 h 141"/>
                <a:gd name="T58" fmla="*/ 93 w 132"/>
                <a:gd name="T59" fmla="*/ 134 h 141"/>
                <a:gd name="T60" fmla="*/ 93 w 132"/>
                <a:gd name="T61" fmla="*/ 143 h 141"/>
                <a:gd name="T62" fmla="*/ 101 w 132"/>
                <a:gd name="T63" fmla="*/ 158 h 141"/>
                <a:gd name="T64" fmla="*/ 110 w 132"/>
                <a:gd name="T65" fmla="*/ 140 h 141"/>
                <a:gd name="T66" fmla="*/ 120 w 132"/>
                <a:gd name="T67" fmla="*/ 127 h 141"/>
                <a:gd name="T68" fmla="*/ 124 w 132"/>
                <a:gd name="T69" fmla="*/ 103 h 141"/>
                <a:gd name="T70" fmla="*/ 124 w 132"/>
                <a:gd name="T71" fmla="*/ 77 h 141"/>
                <a:gd name="T72" fmla="*/ 113 w 132"/>
                <a:gd name="T73" fmla="*/ 50 h 141"/>
                <a:gd name="T74" fmla="*/ 107 w 132"/>
                <a:gd name="T75" fmla="*/ 21 h 141"/>
                <a:gd name="T76" fmla="*/ 107 w 132"/>
                <a:gd name="T77" fmla="*/ 2 h 141"/>
                <a:gd name="T78" fmla="*/ 117 w 132"/>
                <a:gd name="T79" fmla="*/ 14 h 141"/>
                <a:gd name="T80" fmla="*/ 124 w 132"/>
                <a:gd name="T81" fmla="*/ 7 h 141"/>
                <a:gd name="T82" fmla="*/ 120 w 132"/>
                <a:gd name="T83" fmla="*/ 2 h 141"/>
                <a:gd name="T84" fmla="*/ 110 w 132"/>
                <a:gd name="T85" fmla="*/ 2 h 141"/>
                <a:gd name="T86" fmla="*/ 113 w 132"/>
                <a:gd name="T87" fmla="*/ 0 h 141"/>
                <a:gd name="T88" fmla="*/ 124 w 132"/>
                <a:gd name="T89" fmla="*/ 0 h 141"/>
                <a:gd name="T90" fmla="*/ 144 w 132"/>
                <a:gd name="T91" fmla="*/ 31 h 141"/>
                <a:gd name="T92" fmla="*/ 164 w 132"/>
                <a:gd name="T93" fmla="*/ 63 h 141"/>
                <a:gd name="T94" fmla="*/ 166 w 132"/>
                <a:gd name="T95" fmla="*/ 103 h 141"/>
                <a:gd name="T96" fmla="*/ 161 w 132"/>
                <a:gd name="T97" fmla="*/ 113 h 141"/>
                <a:gd name="T98" fmla="*/ 174 w 132"/>
                <a:gd name="T99" fmla="*/ 158 h 141"/>
                <a:gd name="T100" fmla="*/ 186 w 132"/>
                <a:gd name="T101" fmla="*/ 190 h 141"/>
                <a:gd name="T102" fmla="*/ 176 w 132"/>
                <a:gd name="T103" fmla="*/ 216 h 141"/>
                <a:gd name="T104" fmla="*/ 174 w 132"/>
                <a:gd name="T105" fmla="*/ 204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0033CC"/>
            </a:solidFill>
            <a:ln w="3175">
              <a:solidFill>
                <a:srgbClr val="000000"/>
              </a:solidFill>
              <a:prstDash val="solid"/>
              <a:round/>
              <a:headEnd/>
              <a:tailEnd/>
            </a:ln>
          </p:spPr>
          <p:txBody>
            <a:bodyPr/>
            <a:lstStyle/>
            <a:p>
              <a:endParaRPr lang="en-US"/>
            </a:p>
          </p:txBody>
        </p:sp>
        <p:sp>
          <p:nvSpPr>
            <p:cNvPr id="9496" name="Freeform 4957"/>
            <p:cNvSpPr>
              <a:spLocks/>
            </p:cNvSpPr>
            <p:nvPr/>
          </p:nvSpPr>
          <p:spPr bwMode="auto">
            <a:xfrm>
              <a:off x="4751" y="1644"/>
              <a:ext cx="85" cy="91"/>
            </a:xfrm>
            <a:custGeom>
              <a:avLst/>
              <a:gdLst>
                <a:gd name="T0" fmla="*/ 83 w 76"/>
                <a:gd name="T1" fmla="*/ 54 h 74"/>
                <a:gd name="T2" fmla="*/ 63 w 76"/>
                <a:gd name="T3" fmla="*/ 48 h 74"/>
                <a:gd name="T4" fmla="*/ 34 w 76"/>
                <a:gd name="T5" fmla="*/ 26 h 74"/>
                <a:gd name="T6" fmla="*/ 0 w 76"/>
                <a:gd name="T7" fmla="*/ 0 h 74"/>
                <a:gd name="T8" fmla="*/ 3 w 76"/>
                <a:gd name="T9" fmla="*/ 18 h 74"/>
                <a:gd name="T10" fmla="*/ 13 w 76"/>
                <a:gd name="T11" fmla="*/ 48 h 74"/>
                <a:gd name="T12" fmla="*/ 23 w 76"/>
                <a:gd name="T13" fmla="*/ 74 h 74"/>
                <a:gd name="T14" fmla="*/ 10 w 76"/>
                <a:gd name="T15" fmla="*/ 74 h 74"/>
                <a:gd name="T16" fmla="*/ 8 w 76"/>
                <a:gd name="T17" fmla="*/ 74 h 74"/>
                <a:gd name="T18" fmla="*/ 8 w 76"/>
                <a:gd name="T19" fmla="*/ 92 h 74"/>
                <a:gd name="T20" fmla="*/ 10 w 76"/>
                <a:gd name="T21" fmla="*/ 111 h 74"/>
                <a:gd name="T22" fmla="*/ 26 w 76"/>
                <a:gd name="T23" fmla="*/ 138 h 74"/>
                <a:gd name="T24" fmla="*/ 34 w 76"/>
                <a:gd name="T25" fmla="*/ 129 h 74"/>
                <a:gd name="T26" fmla="*/ 44 w 76"/>
                <a:gd name="T27" fmla="*/ 129 h 74"/>
                <a:gd name="T28" fmla="*/ 17 w 76"/>
                <a:gd name="T29" fmla="*/ 106 h 74"/>
                <a:gd name="T30" fmla="*/ 26 w 76"/>
                <a:gd name="T31" fmla="*/ 103 h 74"/>
                <a:gd name="T32" fmla="*/ 36 w 76"/>
                <a:gd name="T33" fmla="*/ 97 h 74"/>
                <a:gd name="T34" fmla="*/ 77 w 76"/>
                <a:gd name="T35" fmla="*/ 114 h 74"/>
                <a:gd name="T36" fmla="*/ 81 w 76"/>
                <a:gd name="T37" fmla="*/ 106 h 74"/>
                <a:gd name="T38" fmla="*/ 91 w 76"/>
                <a:gd name="T39" fmla="*/ 84 h 74"/>
                <a:gd name="T40" fmla="*/ 106 w 76"/>
                <a:gd name="T41" fmla="*/ 74 h 74"/>
                <a:gd name="T42" fmla="*/ 96 w 76"/>
                <a:gd name="T43" fmla="*/ 61 h 74"/>
                <a:gd name="T44" fmla="*/ 91 w 76"/>
                <a:gd name="T45" fmla="*/ 41 h 74"/>
                <a:gd name="T46" fmla="*/ 83 w 76"/>
                <a:gd name="T47" fmla="*/ 54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0033CC"/>
            </a:solidFill>
            <a:ln w="3175">
              <a:solidFill>
                <a:srgbClr val="000000"/>
              </a:solidFill>
              <a:prstDash val="solid"/>
              <a:round/>
              <a:headEnd/>
              <a:tailEnd/>
            </a:ln>
          </p:spPr>
          <p:txBody>
            <a:bodyPr/>
            <a:lstStyle/>
            <a:p>
              <a:endParaRPr lang="en-US"/>
            </a:p>
          </p:txBody>
        </p:sp>
        <p:sp>
          <p:nvSpPr>
            <p:cNvPr id="9497" name="Freeform 4958"/>
            <p:cNvSpPr>
              <a:spLocks/>
            </p:cNvSpPr>
            <p:nvPr/>
          </p:nvSpPr>
          <p:spPr bwMode="auto">
            <a:xfrm>
              <a:off x="4684" y="1898"/>
              <a:ext cx="43" cy="62"/>
            </a:xfrm>
            <a:custGeom>
              <a:avLst/>
              <a:gdLst>
                <a:gd name="T0" fmla="*/ 49 w 40"/>
                <a:gd name="T1" fmla="*/ 31 h 50"/>
                <a:gd name="T2" fmla="*/ 47 w 40"/>
                <a:gd name="T3" fmla="*/ 58 h 50"/>
                <a:gd name="T4" fmla="*/ 47 w 40"/>
                <a:gd name="T5" fmla="*/ 86 h 50"/>
                <a:gd name="T6" fmla="*/ 41 w 40"/>
                <a:gd name="T7" fmla="*/ 95 h 50"/>
                <a:gd name="T8" fmla="*/ 32 w 40"/>
                <a:gd name="T9" fmla="*/ 77 h 50"/>
                <a:gd name="T10" fmla="*/ 34 w 40"/>
                <a:gd name="T11" fmla="*/ 89 h 50"/>
                <a:gd name="T12" fmla="*/ 29 w 40"/>
                <a:gd name="T13" fmla="*/ 86 h 50"/>
                <a:gd name="T14" fmla="*/ 24 w 40"/>
                <a:gd name="T15" fmla="*/ 58 h 50"/>
                <a:gd name="T16" fmla="*/ 24 w 40"/>
                <a:gd name="T17" fmla="*/ 46 h 50"/>
                <a:gd name="T18" fmla="*/ 12 w 40"/>
                <a:gd name="T19" fmla="*/ 26 h 50"/>
                <a:gd name="T20" fmla="*/ 17 w 40"/>
                <a:gd name="T21" fmla="*/ 46 h 50"/>
                <a:gd name="T22" fmla="*/ 12 w 40"/>
                <a:gd name="T23" fmla="*/ 46 h 50"/>
                <a:gd name="T24" fmla="*/ 5 w 40"/>
                <a:gd name="T25" fmla="*/ 31 h 50"/>
                <a:gd name="T26" fmla="*/ 10 w 40"/>
                <a:gd name="T27" fmla="*/ 31 h 50"/>
                <a:gd name="T28" fmla="*/ 0 w 40"/>
                <a:gd name="T29" fmla="*/ 17 h 50"/>
                <a:gd name="T30" fmla="*/ 19 w 40"/>
                <a:gd name="T31" fmla="*/ 0 h 50"/>
                <a:gd name="T32" fmla="*/ 32 w 40"/>
                <a:gd name="T33" fmla="*/ 9 h 50"/>
                <a:gd name="T34" fmla="*/ 38 w 40"/>
                <a:gd name="T35" fmla="*/ 17 h 50"/>
                <a:gd name="T36" fmla="*/ 38 w 40"/>
                <a:gd name="T37" fmla="*/ 24 h 50"/>
                <a:gd name="T38" fmla="*/ 49 w 40"/>
                <a:gd name="T39" fmla="*/ 31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0033CC"/>
            </a:solidFill>
            <a:ln w="3175">
              <a:solidFill>
                <a:srgbClr val="000000"/>
              </a:solidFill>
              <a:prstDash val="solid"/>
              <a:round/>
              <a:headEnd/>
              <a:tailEnd/>
            </a:ln>
          </p:spPr>
          <p:txBody>
            <a:bodyPr/>
            <a:lstStyle/>
            <a:p>
              <a:endParaRPr lang="en-US"/>
            </a:p>
          </p:txBody>
        </p:sp>
        <p:sp>
          <p:nvSpPr>
            <p:cNvPr id="9498" name="Freeform 4959"/>
            <p:cNvSpPr>
              <a:spLocks/>
            </p:cNvSpPr>
            <p:nvPr/>
          </p:nvSpPr>
          <p:spPr bwMode="auto">
            <a:xfrm>
              <a:off x="4725" y="1890"/>
              <a:ext cx="39" cy="35"/>
            </a:xfrm>
            <a:custGeom>
              <a:avLst/>
              <a:gdLst>
                <a:gd name="T0" fmla="*/ 39 w 35"/>
                <a:gd name="T1" fmla="*/ 31 h 28"/>
                <a:gd name="T2" fmla="*/ 22 w 35"/>
                <a:gd name="T3" fmla="*/ 31 h 28"/>
                <a:gd name="T4" fmla="*/ 20 w 35"/>
                <a:gd name="T5" fmla="*/ 55 h 28"/>
                <a:gd name="T6" fmla="*/ 4 w 35"/>
                <a:gd name="T7" fmla="*/ 38 h 28"/>
                <a:gd name="T8" fmla="*/ 0 w 35"/>
                <a:gd name="T9" fmla="*/ 31 h 28"/>
                <a:gd name="T10" fmla="*/ 0 w 35"/>
                <a:gd name="T11" fmla="*/ 31 h 28"/>
                <a:gd name="T12" fmla="*/ 10 w 35"/>
                <a:gd name="T13" fmla="*/ 10 h 28"/>
                <a:gd name="T14" fmla="*/ 22 w 35"/>
                <a:gd name="T15" fmla="*/ 10 h 28"/>
                <a:gd name="T16" fmla="*/ 32 w 35"/>
                <a:gd name="T17" fmla="*/ 0 h 28"/>
                <a:gd name="T18" fmla="*/ 41 w 35"/>
                <a:gd name="T19" fmla="*/ 10 h 28"/>
                <a:gd name="T20" fmla="*/ 48 w 35"/>
                <a:gd name="T21" fmla="*/ 18 h 28"/>
                <a:gd name="T22" fmla="*/ 39 w 35"/>
                <a:gd name="T23" fmla="*/ 31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0033CC"/>
            </a:solidFill>
            <a:ln w="3175">
              <a:solidFill>
                <a:srgbClr val="000000"/>
              </a:solidFill>
              <a:prstDash val="solid"/>
              <a:round/>
              <a:headEnd/>
              <a:tailEnd/>
            </a:ln>
          </p:spPr>
          <p:txBody>
            <a:bodyPr/>
            <a:lstStyle/>
            <a:p>
              <a:endParaRPr lang="en-US"/>
            </a:p>
          </p:txBody>
        </p:sp>
        <p:sp>
          <p:nvSpPr>
            <p:cNvPr id="9499" name="Freeform 4960"/>
            <p:cNvSpPr>
              <a:spLocks/>
            </p:cNvSpPr>
            <p:nvPr/>
          </p:nvSpPr>
          <p:spPr bwMode="auto">
            <a:xfrm>
              <a:off x="4698" y="2057"/>
              <a:ext cx="8" cy="14"/>
            </a:xfrm>
            <a:custGeom>
              <a:avLst/>
              <a:gdLst>
                <a:gd name="T0" fmla="*/ 0 w 7"/>
                <a:gd name="T1" fmla="*/ 23 h 11"/>
                <a:gd name="T2" fmla="*/ 10 w 7"/>
                <a:gd name="T3" fmla="*/ 0 h 11"/>
                <a:gd name="T4" fmla="*/ 8 w 7"/>
                <a:gd name="T5" fmla="*/ 0 h 11"/>
                <a:gd name="T6" fmla="*/ 0 w 7"/>
                <a:gd name="T7" fmla="*/ 23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9500" name="Freeform 4961"/>
            <p:cNvSpPr>
              <a:spLocks/>
            </p:cNvSpPr>
            <p:nvPr/>
          </p:nvSpPr>
          <p:spPr bwMode="auto">
            <a:xfrm>
              <a:off x="4697" y="1930"/>
              <a:ext cx="1" cy="3"/>
            </a:xfrm>
            <a:custGeom>
              <a:avLst/>
              <a:gdLst>
                <a:gd name="T0" fmla="*/ 1 w 2"/>
                <a:gd name="T1" fmla="*/ 0 h 2"/>
                <a:gd name="T2" fmla="*/ 1 w 2"/>
                <a:gd name="T3" fmla="*/ 8 h 2"/>
                <a:gd name="T4" fmla="*/ 0 w 2"/>
                <a:gd name="T5" fmla="*/ 8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9501" name="Freeform 4962"/>
            <p:cNvSpPr>
              <a:spLocks/>
            </p:cNvSpPr>
            <p:nvPr/>
          </p:nvSpPr>
          <p:spPr bwMode="auto">
            <a:xfrm>
              <a:off x="4534" y="1699"/>
              <a:ext cx="80" cy="112"/>
            </a:xfrm>
            <a:custGeom>
              <a:avLst/>
              <a:gdLst>
                <a:gd name="T0" fmla="*/ 27 w 71"/>
                <a:gd name="T1" fmla="*/ 119 h 90"/>
                <a:gd name="T2" fmla="*/ 14 w 71"/>
                <a:gd name="T3" fmla="*/ 113 h 90"/>
                <a:gd name="T4" fmla="*/ 0 w 71"/>
                <a:gd name="T5" fmla="*/ 101 h 90"/>
                <a:gd name="T6" fmla="*/ 14 w 71"/>
                <a:gd name="T7" fmla="*/ 83 h 90"/>
                <a:gd name="T8" fmla="*/ 24 w 71"/>
                <a:gd name="T9" fmla="*/ 50 h 90"/>
                <a:gd name="T10" fmla="*/ 34 w 71"/>
                <a:gd name="T11" fmla="*/ 46 h 90"/>
                <a:gd name="T12" fmla="*/ 59 w 71"/>
                <a:gd name="T13" fmla="*/ 56 h 90"/>
                <a:gd name="T14" fmla="*/ 52 w 71"/>
                <a:gd name="T15" fmla="*/ 37 h 90"/>
                <a:gd name="T16" fmla="*/ 59 w 71"/>
                <a:gd name="T17" fmla="*/ 32 h 90"/>
                <a:gd name="T18" fmla="*/ 71 w 71"/>
                <a:gd name="T19" fmla="*/ 19 h 90"/>
                <a:gd name="T20" fmla="*/ 71 w 71"/>
                <a:gd name="T21" fmla="*/ 0 h 90"/>
                <a:gd name="T22" fmla="*/ 96 w 71"/>
                <a:gd name="T23" fmla="*/ 19 h 90"/>
                <a:gd name="T24" fmla="*/ 99 w 71"/>
                <a:gd name="T25" fmla="*/ 24 h 90"/>
                <a:gd name="T26" fmla="*/ 89 w 71"/>
                <a:gd name="T27" fmla="*/ 40 h 90"/>
                <a:gd name="T28" fmla="*/ 99 w 71"/>
                <a:gd name="T29" fmla="*/ 77 h 90"/>
                <a:gd name="T30" fmla="*/ 83 w 71"/>
                <a:gd name="T31" fmla="*/ 96 h 90"/>
                <a:gd name="T32" fmla="*/ 74 w 71"/>
                <a:gd name="T33" fmla="*/ 113 h 90"/>
                <a:gd name="T34" fmla="*/ 79 w 71"/>
                <a:gd name="T35" fmla="*/ 133 h 90"/>
                <a:gd name="T36" fmla="*/ 101 w 71"/>
                <a:gd name="T37" fmla="*/ 151 h 90"/>
                <a:gd name="T38" fmla="*/ 91 w 71"/>
                <a:gd name="T39" fmla="*/ 159 h 90"/>
                <a:gd name="T40" fmla="*/ 74 w 71"/>
                <a:gd name="T41" fmla="*/ 170 h 90"/>
                <a:gd name="T42" fmla="*/ 74 w 71"/>
                <a:gd name="T43" fmla="*/ 173 h 90"/>
                <a:gd name="T44" fmla="*/ 59 w 71"/>
                <a:gd name="T45" fmla="*/ 173 h 90"/>
                <a:gd name="T46" fmla="*/ 52 w 71"/>
                <a:gd name="T47" fmla="*/ 173 h 90"/>
                <a:gd name="T48" fmla="*/ 42 w 71"/>
                <a:gd name="T49" fmla="*/ 170 h 90"/>
                <a:gd name="T50" fmla="*/ 34 w 71"/>
                <a:gd name="T51" fmla="*/ 164 h 90"/>
                <a:gd name="T52" fmla="*/ 37 w 71"/>
                <a:gd name="T53" fmla="*/ 147 h 90"/>
                <a:gd name="T54" fmla="*/ 42 w 71"/>
                <a:gd name="T55" fmla="*/ 147 h 90"/>
                <a:gd name="T56" fmla="*/ 32 w 71"/>
                <a:gd name="T57" fmla="*/ 137 h 90"/>
                <a:gd name="T58" fmla="*/ 27 w 71"/>
                <a:gd name="T59" fmla="*/ 119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9502" name="Freeform 4963"/>
            <p:cNvSpPr>
              <a:spLocks/>
            </p:cNvSpPr>
            <p:nvPr/>
          </p:nvSpPr>
          <p:spPr bwMode="auto">
            <a:xfrm>
              <a:off x="4604" y="1797"/>
              <a:ext cx="57" cy="89"/>
            </a:xfrm>
            <a:custGeom>
              <a:avLst/>
              <a:gdLst>
                <a:gd name="T0" fmla="*/ 28 w 62"/>
                <a:gd name="T1" fmla="*/ 129 h 73"/>
                <a:gd name="T2" fmla="*/ 28 w 62"/>
                <a:gd name="T3" fmla="*/ 124 h 73"/>
                <a:gd name="T4" fmla="*/ 23 w 62"/>
                <a:gd name="T5" fmla="*/ 129 h 73"/>
                <a:gd name="T6" fmla="*/ 20 w 62"/>
                <a:gd name="T7" fmla="*/ 133 h 73"/>
                <a:gd name="T8" fmla="*/ 18 w 62"/>
                <a:gd name="T9" fmla="*/ 129 h 73"/>
                <a:gd name="T10" fmla="*/ 18 w 62"/>
                <a:gd name="T11" fmla="*/ 124 h 73"/>
                <a:gd name="T12" fmla="*/ 18 w 62"/>
                <a:gd name="T13" fmla="*/ 124 h 73"/>
                <a:gd name="T14" fmla="*/ 15 w 62"/>
                <a:gd name="T15" fmla="*/ 116 h 73"/>
                <a:gd name="T16" fmla="*/ 14 w 62"/>
                <a:gd name="T17" fmla="*/ 94 h 73"/>
                <a:gd name="T18" fmla="*/ 14 w 62"/>
                <a:gd name="T19" fmla="*/ 84 h 73"/>
                <a:gd name="T20" fmla="*/ 14 w 62"/>
                <a:gd name="T21" fmla="*/ 82 h 73"/>
                <a:gd name="T22" fmla="*/ 6 w 62"/>
                <a:gd name="T23" fmla="*/ 66 h 73"/>
                <a:gd name="T24" fmla="*/ 5 w 62"/>
                <a:gd name="T25" fmla="*/ 60 h 73"/>
                <a:gd name="T26" fmla="*/ 5 w 62"/>
                <a:gd name="T27" fmla="*/ 52 h 73"/>
                <a:gd name="T28" fmla="*/ 9 w 62"/>
                <a:gd name="T29" fmla="*/ 60 h 73"/>
                <a:gd name="T30" fmla="*/ 9 w 62"/>
                <a:gd name="T31" fmla="*/ 52 h 73"/>
                <a:gd name="T32" fmla="*/ 3 w 62"/>
                <a:gd name="T33" fmla="*/ 32 h 73"/>
                <a:gd name="T34" fmla="*/ 0 w 62"/>
                <a:gd name="T35" fmla="*/ 22 h 73"/>
                <a:gd name="T36" fmla="*/ 0 w 62"/>
                <a:gd name="T37" fmla="*/ 18 h 73"/>
                <a:gd name="T38" fmla="*/ 9 w 62"/>
                <a:gd name="T39" fmla="*/ 9 h 73"/>
                <a:gd name="T40" fmla="*/ 15 w 62"/>
                <a:gd name="T41" fmla="*/ 0 h 73"/>
                <a:gd name="T42" fmla="*/ 28 w 62"/>
                <a:gd name="T43" fmla="*/ 32 h 73"/>
                <a:gd name="T44" fmla="*/ 40 w 62"/>
                <a:gd name="T45" fmla="*/ 60 h 73"/>
                <a:gd name="T46" fmla="*/ 48 w 62"/>
                <a:gd name="T47" fmla="*/ 107 h 73"/>
                <a:gd name="T48" fmla="*/ 43 w 62"/>
                <a:gd name="T49" fmla="*/ 113 h 73"/>
                <a:gd name="T50" fmla="*/ 37 w 62"/>
                <a:gd name="T51" fmla="*/ 119 h 73"/>
                <a:gd name="T52" fmla="*/ 34 w 62"/>
                <a:gd name="T53" fmla="*/ 116 h 73"/>
                <a:gd name="T54" fmla="*/ 34 w 62"/>
                <a:gd name="T55" fmla="*/ 119 h 73"/>
                <a:gd name="T56" fmla="*/ 32 w 62"/>
                <a:gd name="T57" fmla="*/ 124 h 73"/>
                <a:gd name="T58" fmla="*/ 29 w 62"/>
                <a:gd name="T59" fmla="*/ 124 h 73"/>
                <a:gd name="T60" fmla="*/ 28 w 62"/>
                <a:gd name="T61" fmla="*/ 129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9503" name="Freeform 4964"/>
            <p:cNvSpPr>
              <a:spLocks/>
            </p:cNvSpPr>
            <p:nvPr/>
          </p:nvSpPr>
          <p:spPr bwMode="auto">
            <a:xfrm>
              <a:off x="4583" y="2092"/>
              <a:ext cx="27" cy="70"/>
            </a:xfrm>
            <a:custGeom>
              <a:avLst/>
              <a:gdLst>
                <a:gd name="T0" fmla="*/ 23 w 24"/>
                <a:gd name="T1" fmla="*/ 106 h 57"/>
                <a:gd name="T2" fmla="*/ 2 w 24"/>
                <a:gd name="T3" fmla="*/ 79 h 57"/>
                <a:gd name="T4" fmla="*/ 0 w 24"/>
                <a:gd name="T5" fmla="*/ 39 h 57"/>
                <a:gd name="T6" fmla="*/ 10 w 24"/>
                <a:gd name="T7" fmla="*/ 22 h 57"/>
                <a:gd name="T8" fmla="*/ 20 w 24"/>
                <a:gd name="T9" fmla="*/ 0 h 57"/>
                <a:gd name="T10" fmla="*/ 34 w 24"/>
                <a:gd name="T11" fmla="*/ 2 h 57"/>
                <a:gd name="T12" fmla="*/ 30 w 24"/>
                <a:gd name="T13" fmla="*/ 31 h 57"/>
                <a:gd name="T14" fmla="*/ 27 w 24"/>
                <a:gd name="T15" fmla="*/ 58 h 57"/>
                <a:gd name="T16" fmla="*/ 23 w 24"/>
                <a:gd name="T17" fmla="*/ 79 h 57"/>
                <a:gd name="T18" fmla="*/ 23 w 24"/>
                <a:gd name="T19" fmla="*/ 10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9504" name="Freeform 4965"/>
            <p:cNvSpPr>
              <a:spLocks/>
            </p:cNvSpPr>
            <p:nvPr/>
          </p:nvSpPr>
          <p:spPr bwMode="auto">
            <a:xfrm>
              <a:off x="3866" y="1503"/>
              <a:ext cx="520" cy="228"/>
            </a:xfrm>
            <a:custGeom>
              <a:avLst/>
              <a:gdLst>
                <a:gd name="T0" fmla="*/ 385 w 466"/>
                <a:gd name="T1" fmla="*/ 333 h 184"/>
                <a:gd name="T2" fmla="*/ 352 w 466"/>
                <a:gd name="T3" fmla="*/ 320 h 184"/>
                <a:gd name="T4" fmla="*/ 297 w 466"/>
                <a:gd name="T5" fmla="*/ 314 h 184"/>
                <a:gd name="T6" fmla="*/ 240 w 466"/>
                <a:gd name="T7" fmla="*/ 310 h 184"/>
                <a:gd name="T8" fmla="*/ 204 w 466"/>
                <a:gd name="T9" fmla="*/ 257 h 184"/>
                <a:gd name="T10" fmla="*/ 144 w 466"/>
                <a:gd name="T11" fmla="*/ 233 h 184"/>
                <a:gd name="T12" fmla="*/ 98 w 466"/>
                <a:gd name="T13" fmla="*/ 224 h 184"/>
                <a:gd name="T14" fmla="*/ 85 w 466"/>
                <a:gd name="T15" fmla="*/ 166 h 184"/>
                <a:gd name="T16" fmla="*/ 39 w 466"/>
                <a:gd name="T17" fmla="*/ 135 h 184"/>
                <a:gd name="T18" fmla="*/ 2 w 466"/>
                <a:gd name="T19" fmla="*/ 98 h 184"/>
                <a:gd name="T20" fmla="*/ 10 w 466"/>
                <a:gd name="T21" fmla="*/ 86 h 184"/>
                <a:gd name="T22" fmla="*/ 49 w 466"/>
                <a:gd name="T23" fmla="*/ 57 h 184"/>
                <a:gd name="T24" fmla="*/ 106 w 466"/>
                <a:gd name="T25" fmla="*/ 50 h 184"/>
                <a:gd name="T26" fmla="*/ 142 w 466"/>
                <a:gd name="T27" fmla="*/ 66 h 184"/>
                <a:gd name="T28" fmla="*/ 187 w 466"/>
                <a:gd name="T29" fmla="*/ 57 h 184"/>
                <a:gd name="T30" fmla="*/ 171 w 466"/>
                <a:gd name="T31" fmla="*/ 0 h 184"/>
                <a:gd name="T32" fmla="*/ 240 w 466"/>
                <a:gd name="T33" fmla="*/ 24 h 184"/>
                <a:gd name="T34" fmla="*/ 282 w 466"/>
                <a:gd name="T35" fmla="*/ 63 h 184"/>
                <a:gd name="T36" fmla="*/ 345 w 466"/>
                <a:gd name="T37" fmla="*/ 63 h 184"/>
                <a:gd name="T38" fmla="*/ 381 w 466"/>
                <a:gd name="T39" fmla="*/ 79 h 184"/>
                <a:gd name="T40" fmla="*/ 443 w 466"/>
                <a:gd name="T41" fmla="*/ 89 h 184"/>
                <a:gd name="T42" fmla="*/ 487 w 466"/>
                <a:gd name="T43" fmla="*/ 63 h 184"/>
                <a:gd name="T44" fmla="*/ 541 w 466"/>
                <a:gd name="T45" fmla="*/ 72 h 184"/>
                <a:gd name="T46" fmla="*/ 549 w 466"/>
                <a:gd name="T47" fmla="*/ 126 h 184"/>
                <a:gd name="T48" fmla="*/ 559 w 466"/>
                <a:gd name="T49" fmla="*/ 143 h 184"/>
                <a:gd name="T50" fmla="*/ 588 w 466"/>
                <a:gd name="T51" fmla="*/ 143 h 184"/>
                <a:gd name="T52" fmla="*/ 641 w 466"/>
                <a:gd name="T53" fmla="*/ 161 h 184"/>
                <a:gd name="T54" fmla="*/ 614 w 466"/>
                <a:gd name="T55" fmla="*/ 178 h 184"/>
                <a:gd name="T56" fmla="*/ 585 w 466"/>
                <a:gd name="T57" fmla="*/ 221 h 184"/>
                <a:gd name="T58" fmla="*/ 549 w 466"/>
                <a:gd name="T59" fmla="*/ 242 h 184"/>
                <a:gd name="T60" fmla="*/ 523 w 466"/>
                <a:gd name="T61" fmla="*/ 261 h 184"/>
                <a:gd name="T62" fmla="*/ 516 w 466"/>
                <a:gd name="T63" fmla="*/ 301 h 184"/>
                <a:gd name="T64" fmla="*/ 476 w 466"/>
                <a:gd name="T65" fmla="*/ 323 h 184"/>
                <a:gd name="T66" fmla="*/ 436 w 466"/>
                <a:gd name="T67" fmla="*/ 336 h 184"/>
                <a:gd name="T68" fmla="*/ 407 w 466"/>
                <a:gd name="T69" fmla="*/ 336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9505" name="Freeform 4966"/>
            <p:cNvSpPr>
              <a:spLocks/>
            </p:cNvSpPr>
            <p:nvPr/>
          </p:nvSpPr>
          <p:spPr bwMode="auto">
            <a:xfrm>
              <a:off x="3237" y="1433"/>
              <a:ext cx="618" cy="302"/>
            </a:xfrm>
            <a:custGeom>
              <a:avLst/>
              <a:gdLst>
                <a:gd name="T0" fmla="*/ 89 w 553"/>
                <a:gd name="T1" fmla="*/ 272 h 244"/>
                <a:gd name="T2" fmla="*/ 63 w 553"/>
                <a:gd name="T3" fmla="*/ 292 h 244"/>
                <a:gd name="T4" fmla="*/ 22 w 553"/>
                <a:gd name="T5" fmla="*/ 238 h 244"/>
                <a:gd name="T6" fmla="*/ 2 w 553"/>
                <a:gd name="T7" fmla="*/ 175 h 244"/>
                <a:gd name="T8" fmla="*/ 29 w 553"/>
                <a:gd name="T9" fmla="*/ 152 h 244"/>
                <a:gd name="T10" fmla="*/ 49 w 553"/>
                <a:gd name="T11" fmla="*/ 125 h 244"/>
                <a:gd name="T12" fmla="*/ 89 w 553"/>
                <a:gd name="T13" fmla="*/ 109 h 244"/>
                <a:gd name="T14" fmla="*/ 142 w 553"/>
                <a:gd name="T15" fmla="*/ 137 h 244"/>
                <a:gd name="T16" fmla="*/ 209 w 553"/>
                <a:gd name="T17" fmla="*/ 135 h 244"/>
                <a:gd name="T18" fmla="*/ 251 w 553"/>
                <a:gd name="T19" fmla="*/ 135 h 244"/>
                <a:gd name="T20" fmla="*/ 237 w 553"/>
                <a:gd name="T21" fmla="*/ 63 h 244"/>
                <a:gd name="T22" fmla="*/ 230 w 553"/>
                <a:gd name="T23" fmla="*/ 50 h 244"/>
                <a:gd name="T24" fmla="*/ 281 w 553"/>
                <a:gd name="T25" fmla="*/ 40 h 244"/>
                <a:gd name="T26" fmla="*/ 330 w 553"/>
                <a:gd name="T27" fmla="*/ 17 h 244"/>
                <a:gd name="T28" fmla="*/ 372 w 553"/>
                <a:gd name="T29" fmla="*/ 2 h 244"/>
                <a:gd name="T30" fmla="*/ 406 w 553"/>
                <a:gd name="T31" fmla="*/ 17 h 244"/>
                <a:gd name="T32" fmla="*/ 455 w 553"/>
                <a:gd name="T33" fmla="*/ 50 h 244"/>
                <a:gd name="T34" fmla="*/ 498 w 553"/>
                <a:gd name="T35" fmla="*/ 40 h 244"/>
                <a:gd name="T36" fmla="*/ 527 w 553"/>
                <a:gd name="T37" fmla="*/ 32 h 244"/>
                <a:gd name="T38" fmla="*/ 549 w 553"/>
                <a:gd name="T39" fmla="*/ 72 h 244"/>
                <a:gd name="T40" fmla="*/ 601 w 553"/>
                <a:gd name="T41" fmla="*/ 121 h 244"/>
                <a:gd name="T42" fmla="*/ 630 w 553"/>
                <a:gd name="T43" fmla="*/ 135 h 244"/>
                <a:gd name="T44" fmla="*/ 669 w 553"/>
                <a:gd name="T45" fmla="*/ 137 h 244"/>
                <a:gd name="T46" fmla="*/ 723 w 553"/>
                <a:gd name="T47" fmla="*/ 184 h 244"/>
                <a:gd name="T48" fmla="*/ 772 w 553"/>
                <a:gd name="T49" fmla="*/ 207 h 244"/>
                <a:gd name="T50" fmla="*/ 752 w 553"/>
                <a:gd name="T51" fmla="*/ 238 h 244"/>
                <a:gd name="T52" fmla="*/ 745 w 553"/>
                <a:gd name="T53" fmla="*/ 272 h 244"/>
                <a:gd name="T54" fmla="*/ 715 w 553"/>
                <a:gd name="T55" fmla="*/ 296 h 244"/>
                <a:gd name="T56" fmla="*/ 725 w 553"/>
                <a:gd name="T57" fmla="*/ 335 h 244"/>
                <a:gd name="T58" fmla="*/ 677 w 553"/>
                <a:gd name="T59" fmla="*/ 344 h 244"/>
                <a:gd name="T60" fmla="*/ 697 w 553"/>
                <a:gd name="T61" fmla="*/ 376 h 244"/>
                <a:gd name="T62" fmla="*/ 705 w 553"/>
                <a:gd name="T63" fmla="*/ 407 h 244"/>
                <a:gd name="T64" fmla="*/ 677 w 553"/>
                <a:gd name="T65" fmla="*/ 394 h 244"/>
                <a:gd name="T66" fmla="*/ 625 w 553"/>
                <a:gd name="T67" fmla="*/ 399 h 244"/>
                <a:gd name="T68" fmla="*/ 578 w 553"/>
                <a:gd name="T69" fmla="*/ 399 h 244"/>
                <a:gd name="T70" fmla="*/ 544 w 553"/>
                <a:gd name="T71" fmla="*/ 417 h 244"/>
                <a:gd name="T72" fmla="*/ 512 w 553"/>
                <a:gd name="T73" fmla="*/ 426 h 244"/>
                <a:gd name="T74" fmla="*/ 472 w 553"/>
                <a:gd name="T75" fmla="*/ 463 h 244"/>
                <a:gd name="T76" fmla="*/ 432 w 553"/>
                <a:gd name="T77" fmla="*/ 439 h 244"/>
                <a:gd name="T78" fmla="*/ 413 w 553"/>
                <a:gd name="T79" fmla="*/ 385 h 244"/>
                <a:gd name="T80" fmla="*/ 365 w 553"/>
                <a:gd name="T81" fmla="*/ 385 h 244"/>
                <a:gd name="T82" fmla="*/ 327 w 553"/>
                <a:gd name="T83" fmla="*/ 381 h 244"/>
                <a:gd name="T84" fmla="*/ 281 w 553"/>
                <a:gd name="T85" fmla="*/ 328 h 244"/>
                <a:gd name="T86" fmla="*/ 227 w 553"/>
                <a:gd name="T87" fmla="*/ 322 h 244"/>
                <a:gd name="T88" fmla="*/ 209 w 553"/>
                <a:gd name="T89" fmla="*/ 365 h 244"/>
                <a:gd name="T90" fmla="*/ 221 w 553"/>
                <a:gd name="T91" fmla="*/ 426 h 244"/>
                <a:gd name="T92" fmla="*/ 201 w 553"/>
                <a:gd name="T93" fmla="*/ 444 h 244"/>
                <a:gd name="T94" fmla="*/ 181 w 553"/>
                <a:gd name="T95" fmla="*/ 413 h 244"/>
                <a:gd name="T96" fmla="*/ 129 w 553"/>
                <a:gd name="T97" fmla="*/ 405 h 244"/>
                <a:gd name="T98" fmla="*/ 103 w 553"/>
                <a:gd name="T99" fmla="*/ 365 h 244"/>
                <a:gd name="T100" fmla="*/ 116 w 553"/>
                <a:gd name="T101" fmla="*/ 354 h 244"/>
                <a:gd name="T102" fmla="*/ 118 w 553"/>
                <a:gd name="T103" fmla="*/ 328 h 244"/>
                <a:gd name="T104" fmla="*/ 135 w 553"/>
                <a:gd name="T105" fmla="*/ 312 h 244"/>
                <a:gd name="T106" fmla="*/ 106 w 553"/>
                <a:gd name="T107" fmla="*/ 272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9506" name="Freeform 4967"/>
            <p:cNvSpPr>
              <a:spLocks/>
            </p:cNvSpPr>
            <p:nvPr/>
          </p:nvSpPr>
          <p:spPr bwMode="auto">
            <a:xfrm>
              <a:off x="3139" y="1675"/>
              <a:ext cx="135" cy="60"/>
            </a:xfrm>
            <a:custGeom>
              <a:avLst/>
              <a:gdLst>
                <a:gd name="T0" fmla="*/ 33 w 121"/>
                <a:gd name="T1" fmla="*/ 33 h 48"/>
                <a:gd name="T2" fmla="*/ 0 w 121"/>
                <a:gd name="T3" fmla="*/ 6 h 48"/>
                <a:gd name="T4" fmla="*/ 3 w 121"/>
                <a:gd name="T5" fmla="*/ 0 h 48"/>
                <a:gd name="T6" fmla="*/ 26 w 121"/>
                <a:gd name="T7" fmla="*/ 6 h 48"/>
                <a:gd name="T8" fmla="*/ 50 w 121"/>
                <a:gd name="T9" fmla="*/ 6 h 48"/>
                <a:gd name="T10" fmla="*/ 76 w 121"/>
                <a:gd name="T11" fmla="*/ 24 h 48"/>
                <a:gd name="T12" fmla="*/ 108 w 121"/>
                <a:gd name="T13" fmla="*/ 44 h 48"/>
                <a:gd name="T14" fmla="*/ 139 w 121"/>
                <a:gd name="T15" fmla="*/ 56 h 48"/>
                <a:gd name="T16" fmla="*/ 168 w 121"/>
                <a:gd name="T17" fmla="*/ 75 h 48"/>
                <a:gd name="T18" fmla="*/ 161 w 121"/>
                <a:gd name="T19" fmla="*/ 94 h 48"/>
                <a:gd name="T20" fmla="*/ 142 w 121"/>
                <a:gd name="T21" fmla="*/ 88 h 48"/>
                <a:gd name="T22" fmla="*/ 112 w 121"/>
                <a:gd name="T23" fmla="*/ 85 h 48"/>
                <a:gd name="T24" fmla="*/ 83 w 121"/>
                <a:gd name="T25" fmla="*/ 85 h 48"/>
                <a:gd name="T26" fmla="*/ 57 w 121"/>
                <a:gd name="T27" fmla="*/ 88 h 48"/>
                <a:gd name="T28" fmla="*/ 57 w 121"/>
                <a:gd name="T29" fmla="*/ 61 h 48"/>
                <a:gd name="T30" fmla="*/ 33 w 121"/>
                <a:gd name="T31" fmla="*/ 3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9507" name="Freeform 4968"/>
            <p:cNvSpPr>
              <a:spLocks/>
            </p:cNvSpPr>
            <p:nvPr/>
          </p:nvSpPr>
          <p:spPr bwMode="auto">
            <a:xfrm>
              <a:off x="3647" y="1691"/>
              <a:ext cx="158" cy="87"/>
            </a:xfrm>
            <a:custGeom>
              <a:avLst/>
              <a:gdLst>
                <a:gd name="T0" fmla="*/ 66 w 141"/>
                <a:gd name="T1" fmla="*/ 80 h 71"/>
                <a:gd name="T2" fmla="*/ 43 w 141"/>
                <a:gd name="T3" fmla="*/ 58 h 71"/>
                <a:gd name="T4" fmla="*/ 12 w 141"/>
                <a:gd name="T5" fmla="*/ 58 h 71"/>
                <a:gd name="T6" fmla="*/ 0 w 141"/>
                <a:gd name="T7" fmla="*/ 32 h 71"/>
                <a:gd name="T8" fmla="*/ 12 w 141"/>
                <a:gd name="T9" fmla="*/ 13 h 71"/>
                <a:gd name="T10" fmla="*/ 32 w 141"/>
                <a:gd name="T11" fmla="*/ 22 h 71"/>
                <a:gd name="T12" fmla="*/ 52 w 141"/>
                <a:gd name="T13" fmla="*/ 26 h 71"/>
                <a:gd name="T14" fmla="*/ 66 w 141"/>
                <a:gd name="T15" fmla="*/ 2 h 71"/>
                <a:gd name="T16" fmla="*/ 83 w 141"/>
                <a:gd name="T17" fmla="*/ 9 h 71"/>
                <a:gd name="T18" fmla="*/ 113 w 141"/>
                <a:gd name="T19" fmla="*/ 2 h 71"/>
                <a:gd name="T20" fmla="*/ 139 w 141"/>
                <a:gd name="T21" fmla="*/ 2 h 71"/>
                <a:gd name="T22" fmla="*/ 166 w 141"/>
                <a:gd name="T23" fmla="*/ 0 h 71"/>
                <a:gd name="T24" fmla="*/ 194 w 141"/>
                <a:gd name="T25" fmla="*/ 22 h 71"/>
                <a:gd name="T26" fmla="*/ 198 w 141"/>
                <a:gd name="T27" fmla="*/ 34 h 71"/>
                <a:gd name="T28" fmla="*/ 184 w 141"/>
                <a:gd name="T29" fmla="*/ 51 h 71"/>
                <a:gd name="T30" fmla="*/ 166 w 141"/>
                <a:gd name="T31" fmla="*/ 71 h 71"/>
                <a:gd name="T32" fmla="*/ 142 w 141"/>
                <a:gd name="T33" fmla="*/ 80 h 71"/>
                <a:gd name="T34" fmla="*/ 132 w 141"/>
                <a:gd name="T35" fmla="*/ 99 h 71"/>
                <a:gd name="T36" fmla="*/ 119 w 141"/>
                <a:gd name="T37" fmla="*/ 92 h 71"/>
                <a:gd name="T38" fmla="*/ 109 w 141"/>
                <a:gd name="T39" fmla="*/ 96 h 71"/>
                <a:gd name="T40" fmla="*/ 93 w 141"/>
                <a:gd name="T41" fmla="*/ 108 h 71"/>
                <a:gd name="T42" fmla="*/ 85 w 141"/>
                <a:gd name="T43" fmla="*/ 131 h 71"/>
                <a:gd name="T44" fmla="*/ 49 w 141"/>
                <a:gd name="T45" fmla="*/ 127 h 71"/>
                <a:gd name="T46" fmla="*/ 15 w 141"/>
                <a:gd name="T47" fmla="*/ 121 h 71"/>
                <a:gd name="T48" fmla="*/ 12 w 141"/>
                <a:gd name="T49" fmla="*/ 99 h 71"/>
                <a:gd name="T50" fmla="*/ 39 w 141"/>
                <a:gd name="T51" fmla="*/ 87 h 71"/>
                <a:gd name="T52" fmla="*/ 66 w 141"/>
                <a:gd name="T53" fmla="*/ 8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9508" name="Freeform 4969"/>
            <p:cNvSpPr>
              <a:spLocks/>
            </p:cNvSpPr>
            <p:nvPr/>
          </p:nvSpPr>
          <p:spPr bwMode="auto">
            <a:xfrm>
              <a:off x="3356" y="1703"/>
              <a:ext cx="237" cy="166"/>
            </a:xfrm>
            <a:custGeom>
              <a:avLst/>
              <a:gdLst>
                <a:gd name="T0" fmla="*/ 282 w 213"/>
                <a:gd name="T1" fmla="*/ 198 h 134"/>
                <a:gd name="T2" fmla="*/ 271 w 213"/>
                <a:gd name="T3" fmla="*/ 224 h 134"/>
                <a:gd name="T4" fmla="*/ 255 w 213"/>
                <a:gd name="T5" fmla="*/ 238 h 134"/>
                <a:gd name="T6" fmla="*/ 248 w 213"/>
                <a:gd name="T7" fmla="*/ 255 h 134"/>
                <a:gd name="T8" fmla="*/ 235 w 213"/>
                <a:gd name="T9" fmla="*/ 251 h 134"/>
                <a:gd name="T10" fmla="*/ 216 w 213"/>
                <a:gd name="T11" fmla="*/ 240 h 134"/>
                <a:gd name="T12" fmla="*/ 209 w 213"/>
                <a:gd name="T13" fmla="*/ 206 h 134"/>
                <a:gd name="T14" fmla="*/ 190 w 213"/>
                <a:gd name="T15" fmla="*/ 206 h 134"/>
                <a:gd name="T16" fmla="*/ 174 w 213"/>
                <a:gd name="T17" fmla="*/ 188 h 134"/>
                <a:gd name="T18" fmla="*/ 154 w 213"/>
                <a:gd name="T19" fmla="*/ 175 h 134"/>
                <a:gd name="T20" fmla="*/ 121 w 213"/>
                <a:gd name="T21" fmla="*/ 156 h 134"/>
                <a:gd name="T22" fmla="*/ 101 w 213"/>
                <a:gd name="T23" fmla="*/ 161 h 134"/>
                <a:gd name="T24" fmla="*/ 78 w 213"/>
                <a:gd name="T25" fmla="*/ 166 h 134"/>
                <a:gd name="T26" fmla="*/ 66 w 213"/>
                <a:gd name="T27" fmla="*/ 182 h 134"/>
                <a:gd name="T28" fmla="*/ 57 w 213"/>
                <a:gd name="T29" fmla="*/ 182 h 134"/>
                <a:gd name="T30" fmla="*/ 52 w 213"/>
                <a:gd name="T31" fmla="*/ 156 h 134"/>
                <a:gd name="T32" fmla="*/ 46 w 213"/>
                <a:gd name="T33" fmla="*/ 129 h 134"/>
                <a:gd name="T34" fmla="*/ 33 w 213"/>
                <a:gd name="T35" fmla="*/ 116 h 134"/>
                <a:gd name="T36" fmla="*/ 33 w 213"/>
                <a:gd name="T37" fmla="*/ 116 h 134"/>
                <a:gd name="T38" fmla="*/ 36 w 213"/>
                <a:gd name="T39" fmla="*/ 111 h 134"/>
                <a:gd name="T40" fmla="*/ 40 w 213"/>
                <a:gd name="T41" fmla="*/ 105 h 134"/>
                <a:gd name="T42" fmla="*/ 33 w 213"/>
                <a:gd name="T43" fmla="*/ 94 h 134"/>
                <a:gd name="T44" fmla="*/ 26 w 213"/>
                <a:gd name="T45" fmla="*/ 98 h 134"/>
                <a:gd name="T46" fmla="*/ 26 w 213"/>
                <a:gd name="T47" fmla="*/ 98 h 134"/>
                <a:gd name="T48" fmla="*/ 21 w 213"/>
                <a:gd name="T49" fmla="*/ 66 h 134"/>
                <a:gd name="T50" fmla="*/ 21 w 213"/>
                <a:gd name="T51" fmla="*/ 63 h 134"/>
                <a:gd name="T52" fmla="*/ 33 w 213"/>
                <a:gd name="T53" fmla="*/ 66 h 134"/>
                <a:gd name="T54" fmla="*/ 42 w 213"/>
                <a:gd name="T55" fmla="*/ 71 h 134"/>
                <a:gd name="T56" fmla="*/ 50 w 213"/>
                <a:gd name="T57" fmla="*/ 71 h 134"/>
                <a:gd name="T58" fmla="*/ 50 w 213"/>
                <a:gd name="T59" fmla="*/ 66 h 134"/>
                <a:gd name="T60" fmla="*/ 52 w 213"/>
                <a:gd name="T61" fmla="*/ 53 h 134"/>
                <a:gd name="T62" fmla="*/ 33 w 213"/>
                <a:gd name="T63" fmla="*/ 31 h 134"/>
                <a:gd name="T64" fmla="*/ 16 w 213"/>
                <a:gd name="T65" fmla="*/ 26 h 134"/>
                <a:gd name="T66" fmla="*/ 16 w 213"/>
                <a:gd name="T67" fmla="*/ 53 h 134"/>
                <a:gd name="T68" fmla="*/ 16 w 213"/>
                <a:gd name="T69" fmla="*/ 53 h 134"/>
                <a:gd name="T70" fmla="*/ 3 w 213"/>
                <a:gd name="T71" fmla="*/ 21 h 134"/>
                <a:gd name="T72" fmla="*/ 3 w 213"/>
                <a:gd name="T73" fmla="*/ 2 h 134"/>
                <a:gd name="T74" fmla="*/ 0 w 213"/>
                <a:gd name="T75" fmla="*/ 0 h 134"/>
                <a:gd name="T76" fmla="*/ 33 w 213"/>
                <a:gd name="T77" fmla="*/ 0 h 134"/>
                <a:gd name="T78" fmla="*/ 30 w 213"/>
                <a:gd name="T79" fmla="*/ 26 h 134"/>
                <a:gd name="T80" fmla="*/ 52 w 213"/>
                <a:gd name="T81" fmla="*/ 31 h 134"/>
                <a:gd name="T82" fmla="*/ 76 w 213"/>
                <a:gd name="T83" fmla="*/ 43 h 134"/>
                <a:gd name="T84" fmla="*/ 106 w 213"/>
                <a:gd name="T85" fmla="*/ 53 h 134"/>
                <a:gd name="T86" fmla="*/ 101 w 213"/>
                <a:gd name="T87" fmla="*/ 31 h 134"/>
                <a:gd name="T88" fmla="*/ 111 w 213"/>
                <a:gd name="T89" fmla="*/ 26 h 134"/>
                <a:gd name="T90" fmla="*/ 128 w 213"/>
                <a:gd name="T91" fmla="*/ 0 h 134"/>
                <a:gd name="T92" fmla="*/ 154 w 213"/>
                <a:gd name="T93" fmla="*/ 26 h 134"/>
                <a:gd name="T94" fmla="*/ 167 w 213"/>
                <a:gd name="T95" fmla="*/ 57 h 134"/>
                <a:gd name="T96" fmla="*/ 196 w 213"/>
                <a:gd name="T97" fmla="*/ 77 h 134"/>
                <a:gd name="T98" fmla="*/ 211 w 213"/>
                <a:gd name="T99" fmla="*/ 84 h 134"/>
                <a:gd name="T100" fmla="*/ 248 w 213"/>
                <a:gd name="T101" fmla="*/ 116 h 134"/>
                <a:gd name="T102" fmla="*/ 282 w 213"/>
                <a:gd name="T103" fmla="*/ 142 h 134"/>
                <a:gd name="T104" fmla="*/ 294 w 213"/>
                <a:gd name="T105" fmla="*/ 178 h 134"/>
                <a:gd name="T106" fmla="*/ 286 w 213"/>
                <a:gd name="T107" fmla="*/ 188 h 134"/>
                <a:gd name="T108" fmla="*/ 282 w 213"/>
                <a:gd name="T109" fmla="*/ 198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0033CC"/>
            </a:solidFill>
            <a:ln w="3175">
              <a:solidFill>
                <a:srgbClr val="000000"/>
              </a:solidFill>
              <a:prstDash val="solid"/>
              <a:round/>
              <a:headEnd/>
              <a:tailEnd/>
            </a:ln>
          </p:spPr>
          <p:txBody>
            <a:bodyPr/>
            <a:lstStyle/>
            <a:p>
              <a:endParaRPr lang="en-US"/>
            </a:p>
          </p:txBody>
        </p:sp>
        <p:sp>
          <p:nvSpPr>
            <p:cNvPr id="9509" name="Freeform 4970"/>
            <p:cNvSpPr>
              <a:spLocks/>
            </p:cNvSpPr>
            <p:nvPr/>
          </p:nvSpPr>
          <p:spPr bwMode="auto">
            <a:xfrm>
              <a:off x="3527" y="1799"/>
              <a:ext cx="219" cy="198"/>
            </a:xfrm>
            <a:custGeom>
              <a:avLst/>
              <a:gdLst>
                <a:gd name="T0" fmla="*/ 0 w 196"/>
                <a:gd name="T1" fmla="*/ 134 h 160"/>
                <a:gd name="T2" fmla="*/ 0 w 196"/>
                <a:gd name="T3" fmla="*/ 137 h 160"/>
                <a:gd name="T4" fmla="*/ 0 w 196"/>
                <a:gd name="T5" fmla="*/ 155 h 160"/>
                <a:gd name="T6" fmla="*/ 8 w 196"/>
                <a:gd name="T7" fmla="*/ 166 h 160"/>
                <a:gd name="T8" fmla="*/ 2 w 196"/>
                <a:gd name="T9" fmla="*/ 168 h 160"/>
                <a:gd name="T10" fmla="*/ 10 w 196"/>
                <a:gd name="T11" fmla="*/ 198 h 160"/>
                <a:gd name="T12" fmla="*/ 13 w 196"/>
                <a:gd name="T13" fmla="*/ 228 h 160"/>
                <a:gd name="T14" fmla="*/ 34 w 196"/>
                <a:gd name="T15" fmla="*/ 238 h 160"/>
                <a:gd name="T16" fmla="*/ 36 w 196"/>
                <a:gd name="T17" fmla="*/ 250 h 160"/>
                <a:gd name="T18" fmla="*/ 23 w 196"/>
                <a:gd name="T19" fmla="*/ 286 h 160"/>
                <a:gd name="T20" fmla="*/ 39 w 196"/>
                <a:gd name="T21" fmla="*/ 296 h 160"/>
                <a:gd name="T22" fmla="*/ 60 w 196"/>
                <a:gd name="T23" fmla="*/ 303 h 160"/>
                <a:gd name="T24" fmla="*/ 93 w 196"/>
                <a:gd name="T25" fmla="*/ 303 h 160"/>
                <a:gd name="T26" fmla="*/ 116 w 196"/>
                <a:gd name="T27" fmla="*/ 296 h 160"/>
                <a:gd name="T28" fmla="*/ 135 w 196"/>
                <a:gd name="T29" fmla="*/ 286 h 160"/>
                <a:gd name="T30" fmla="*/ 135 w 196"/>
                <a:gd name="T31" fmla="*/ 272 h 160"/>
                <a:gd name="T32" fmla="*/ 139 w 196"/>
                <a:gd name="T33" fmla="*/ 250 h 160"/>
                <a:gd name="T34" fmla="*/ 159 w 196"/>
                <a:gd name="T35" fmla="*/ 238 h 160"/>
                <a:gd name="T36" fmla="*/ 164 w 196"/>
                <a:gd name="T37" fmla="*/ 228 h 160"/>
                <a:gd name="T38" fmla="*/ 185 w 196"/>
                <a:gd name="T39" fmla="*/ 228 h 160"/>
                <a:gd name="T40" fmla="*/ 189 w 196"/>
                <a:gd name="T41" fmla="*/ 192 h 160"/>
                <a:gd name="T42" fmla="*/ 204 w 196"/>
                <a:gd name="T43" fmla="*/ 168 h 160"/>
                <a:gd name="T44" fmla="*/ 191 w 196"/>
                <a:gd name="T45" fmla="*/ 152 h 160"/>
                <a:gd name="T46" fmla="*/ 211 w 196"/>
                <a:gd name="T47" fmla="*/ 152 h 160"/>
                <a:gd name="T48" fmla="*/ 215 w 196"/>
                <a:gd name="T49" fmla="*/ 137 h 160"/>
                <a:gd name="T50" fmla="*/ 222 w 196"/>
                <a:gd name="T51" fmla="*/ 111 h 160"/>
                <a:gd name="T52" fmla="*/ 207 w 196"/>
                <a:gd name="T53" fmla="*/ 83 h 160"/>
                <a:gd name="T54" fmla="*/ 217 w 196"/>
                <a:gd name="T55" fmla="*/ 63 h 160"/>
                <a:gd name="T56" fmla="*/ 245 w 196"/>
                <a:gd name="T57" fmla="*/ 57 h 160"/>
                <a:gd name="T58" fmla="*/ 268 w 196"/>
                <a:gd name="T59" fmla="*/ 50 h 160"/>
                <a:gd name="T60" fmla="*/ 268 w 196"/>
                <a:gd name="T61" fmla="*/ 40 h 160"/>
                <a:gd name="T62" fmla="*/ 274 w 196"/>
                <a:gd name="T63" fmla="*/ 40 h 160"/>
                <a:gd name="T64" fmla="*/ 258 w 196"/>
                <a:gd name="T65" fmla="*/ 33 h 160"/>
                <a:gd name="T66" fmla="*/ 251 w 196"/>
                <a:gd name="T67" fmla="*/ 33 h 160"/>
                <a:gd name="T68" fmla="*/ 235 w 196"/>
                <a:gd name="T69" fmla="*/ 40 h 160"/>
                <a:gd name="T70" fmla="*/ 207 w 196"/>
                <a:gd name="T71" fmla="*/ 57 h 160"/>
                <a:gd name="T72" fmla="*/ 201 w 196"/>
                <a:gd name="T73" fmla="*/ 17 h 160"/>
                <a:gd name="T74" fmla="*/ 194 w 196"/>
                <a:gd name="T75" fmla="*/ 14 h 160"/>
                <a:gd name="T76" fmla="*/ 189 w 196"/>
                <a:gd name="T77" fmla="*/ 0 h 160"/>
                <a:gd name="T78" fmla="*/ 179 w 196"/>
                <a:gd name="T79" fmla="*/ 2 h 160"/>
                <a:gd name="T80" fmla="*/ 174 w 196"/>
                <a:gd name="T81" fmla="*/ 26 h 160"/>
                <a:gd name="T82" fmla="*/ 162 w 196"/>
                <a:gd name="T83" fmla="*/ 33 h 160"/>
                <a:gd name="T84" fmla="*/ 155 w 196"/>
                <a:gd name="T85" fmla="*/ 40 h 160"/>
                <a:gd name="T86" fmla="*/ 142 w 196"/>
                <a:gd name="T87" fmla="*/ 40 h 160"/>
                <a:gd name="T88" fmla="*/ 132 w 196"/>
                <a:gd name="T89" fmla="*/ 43 h 160"/>
                <a:gd name="T90" fmla="*/ 126 w 196"/>
                <a:gd name="T91" fmla="*/ 40 h 160"/>
                <a:gd name="T92" fmla="*/ 103 w 196"/>
                <a:gd name="T93" fmla="*/ 33 h 160"/>
                <a:gd name="T94" fmla="*/ 83 w 196"/>
                <a:gd name="T95" fmla="*/ 31 h 160"/>
                <a:gd name="T96" fmla="*/ 75 w 196"/>
                <a:gd name="T97" fmla="*/ 40 h 160"/>
                <a:gd name="T98" fmla="*/ 70 w 196"/>
                <a:gd name="T99" fmla="*/ 50 h 160"/>
                <a:gd name="T100" fmla="*/ 60 w 196"/>
                <a:gd name="T101" fmla="*/ 77 h 160"/>
                <a:gd name="T102" fmla="*/ 44 w 196"/>
                <a:gd name="T103" fmla="*/ 89 h 160"/>
                <a:gd name="T104" fmla="*/ 36 w 196"/>
                <a:gd name="T105" fmla="*/ 105 h 160"/>
                <a:gd name="T106" fmla="*/ 23 w 196"/>
                <a:gd name="T107" fmla="*/ 103 h 160"/>
                <a:gd name="T108" fmla="*/ 2 w 196"/>
                <a:gd name="T109" fmla="*/ 93 h 160"/>
                <a:gd name="T110" fmla="*/ 0 w 196"/>
                <a:gd name="T111" fmla="*/ 13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9510" name="Freeform 4971"/>
            <p:cNvSpPr>
              <a:spLocks/>
            </p:cNvSpPr>
            <p:nvPr/>
          </p:nvSpPr>
          <p:spPr bwMode="auto">
            <a:xfrm>
              <a:off x="3054" y="1860"/>
              <a:ext cx="35" cy="23"/>
            </a:xfrm>
            <a:custGeom>
              <a:avLst/>
              <a:gdLst>
                <a:gd name="T0" fmla="*/ 48 w 30"/>
                <a:gd name="T1" fmla="*/ 0 h 19"/>
                <a:gd name="T2" fmla="*/ 18 w 30"/>
                <a:gd name="T3" fmla="*/ 8 h 19"/>
                <a:gd name="T4" fmla="*/ 0 w 30"/>
                <a:gd name="T5" fmla="*/ 22 h 19"/>
                <a:gd name="T6" fmla="*/ 7 w 30"/>
                <a:gd name="T7" fmla="*/ 34 h 19"/>
                <a:gd name="T8" fmla="*/ 34 w 30"/>
                <a:gd name="T9" fmla="*/ 22 h 19"/>
                <a:gd name="T10" fmla="*/ 34 w 30"/>
                <a:gd name="T11" fmla="*/ 12 h 19"/>
                <a:gd name="T12" fmla="*/ 48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9511" name="Line 4972"/>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2" name="Line 4973"/>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3" name="Line 4974"/>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4" name="Line 4975"/>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5" name="Line 4976"/>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6" name="Line 4977"/>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7" name="Line 4978"/>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8" name="Line 4979"/>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9" name="Freeform 4980"/>
            <p:cNvSpPr>
              <a:spLocks/>
            </p:cNvSpPr>
            <p:nvPr/>
          </p:nvSpPr>
          <p:spPr bwMode="auto">
            <a:xfrm>
              <a:off x="3726" y="1864"/>
              <a:ext cx="5" cy="11"/>
            </a:xfrm>
            <a:custGeom>
              <a:avLst/>
              <a:gdLst>
                <a:gd name="T0" fmla="*/ 0 w 2"/>
                <a:gd name="T1" fmla="*/ 0 h 4"/>
                <a:gd name="T2" fmla="*/ 20 w 2"/>
                <a:gd name="T3" fmla="*/ 47 h 4"/>
                <a:gd name="T4" fmla="*/ 33 w 2"/>
                <a:gd name="T5" fmla="*/ 83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9520" name="Line 4981"/>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1" name="Freeform 4982"/>
            <p:cNvSpPr>
              <a:spLocks/>
            </p:cNvSpPr>
            <p:nvPr/>
          </p:nvSpPr>
          <p:spPr bwMode="auto">
            <a:xfrm>
              <a:off x="3746" y="1901"/>
              <a:ext cx="1" cy="15"/>
            </a:xfrm>
            <a:custGeom>
              <a:avLst/>
              <a:gdLst>
                <a:gd name="T0" fmla="*/ 0 w 1"/>
                <a:gd name="T1" fmla="*/ 0 h 5"/>
                <a:gd name="T2" fmla="*/ 0 w 1"/>
                <a:gd name="T3" fmla="*/ 81 h 5"/>
                <a:gd name="T4" fmla="*/ 0 w 1"/>
                <a:gd name="T5" fmla="*/ 13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9522" name="Freeform 4983"/>
            <p:cNvSpPr>
              <a:spLocks/>
            </p:cNvSpPr>
            <p:nvPr/>
          </p:nvSpPr>
          <p:spPr bwMode="auto">
            <a:xfrm>
              <a:off x="3746" y="1914"/>
              <a:ext cx="14" cy="5"/>
            </a:xfrm>
            <a:custGeom>
              <a:avLst/>
              <a:gdLst>
                <a:gd name="T0" fmla="*/ 0 w 5"/>
                <a:gd name="T1" fmla="*/ 0 h 2"/>
                <a:gd name="T2" fmla="*/ 62 w 5"/>
                <a:gd name="T3" fmla="*/ 33 h 2"/>
                <a:gd name="T4" fmla="*/ 109 w 5"/>
                <a:gd name="T5" fmla="*/ 33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9523" name="Line 4984"/>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 name="Freeform 4985"/>
            <p:cNvSpPr>
              <a:spLocks/>
            </p:cNvSpPr>
            <p:nvPr/>
          </p:nvSpPr>
          <p:spPr bwMode="auto">
            <a:xfrm>
              <a:off x="3843" y="1860"/>
              <a:ext cx="5" cy="32"/>
            </a:xfrm>
            <a:custGeom>
              <a:avLst/>
              <a:gdLst>
                <a:gd name="T0" fmla="*/ 0 w 2"/>
                <a:gd name="T1" fmla="*/ 271 h 11"/>
                <a:gd name="T2" fmla="*/ 20 w 2"/>
                <a:gd name="T3" fmla="*/ 169 h 11"/>
                <a:gd name="T4" fmla="*/ 33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9525" name="Line 4986"/>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6" name="Line 4987"/>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7" name="Freeform 4988"/>
            <p:cNvSpPr>
              <a:spLocks/>
            </p:cNvSpPr>
            <p:nvPr/>
          </p:nvSpPr>
          <p:spPr bwMode="auto">
            <a:xfrm>
              <a:off x="3105" y="1883"/>
              <a:ext cx="17" cy="33"/>
            </a:xfrm>
            <a:custGeom>
              <a:avLst/>
              <a:gdLst>
                <a:gd name="T0" fmla="*/ 17 w 16"/>
                <a:gd name="T1" fmla="*/ 24 h 26"/>
                <a:gd name="T2" fmla="*/ 7 w 16"/>
                <a:gd name="T3" fmla="*/ 48 h 26"/>
                <a:gd name="T4" fmla="*/ 0 w 16"/>
                <a:gd name="T5" fmla="*/ 53 h 26"/>
                <a:gd name="T6" fmla="*/ 2 w 16"/>
                <a:gd name="T7" fmla="*/ 24 h 26"/>
                <a:gd name="T8" fmla="*/ 7 w 16"/>
                <a:gd name="T9" fmla="*/ 0 h 26"/>
                <a:gd name="T10" fmla="*/ 19 w 16"/>
                <a:gd name="T11" fmla="*/ 5 h 26"/>
                <a:gd name="T12" fmla="*/ 17 w 16"/>
                <a:gd name="T13" fmla="*/ 24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9528" name="Freeform 4989"/>
            <p:cNvSpPr>
              <a:spLocks/>
            </p:cNvSpPr>
            <p:nvPr/>
          </p:nvSpPr>
          <p:spPr bwMode="auto">
            <a:xfrm>
              <a:off x="3110" y="1825"/>
              <a:ext cx="104" cy="108"/>
            </a:xfrm>
            <a:custGeom>
              <a:avLst/>
              <a:gdLst>
                <a:gd name="T0" fmla="*/ 81 w 93"/>
                <a:gd name="T1" fmla="*/ 14 h 87"/>
                <a:gd name="T2" fmla="*/ 50 w 93"/>
                <a:gd name="T3" fmla="*/ 14 h 87"/>
                <a:gd name="T4" fmla="*/ 21 w 93"/>
                <a:gd name="T5" fmla="*/ 17 h 87"/>
                <a:gd name="T6" fmla="*/ 10 w 93"/>
                <a:gd name="T7" fmla="*/ 24 h 87"/>
                <a:gd name="T8" fmla="*/ 10 w 93"/>
                <a:gd name="T9" fmla="*/ 37 h 87"/>
                <a:gd name="T10" fmla="*/ 3 w 93"/>
                <a:gd name="T11" fmla="*/ 45 h 87"/>
                <a:gd name="T12" fmla="*/ 0 w 93"/>
                <a:gd name="T13" fmla="*/ 45 h 87"/>
                <a:gd name="T14" fmla="*/ 3 w 93"/>
                <a:gd name="T15" fmla="*/ 89 h 87"/>
                <a:gd name="T16" fmla="*/ 17 w 93"/>
                <a:gd name="T17" fmla="*/ 94 h 87"/>
                <a:gd name="T18" fmla="*/ 13 w 93"/>
                <a:gd name="T19" fmla="*/ 113 h 87"/>
                <a:gd name="T20" fmla="*/ 3 w 93"/>
                <a:gd name="T21" fmla="*/ 135 h 87"/>
                <a:gd name="T22" fmla="*/ 3 w 93"/>
                <a:gd name="T23" fmla="*/ 153 h 87"/>
                <a:gd name="T24" fmla="*/ 31 w 93"/>
                <a:gd name="T25" fmla="*/ 166 h 87"/>
                <a:gd name="T26" fmla="*/ 46 w 93"/>
                <a:gd name="T27" fmla="*/ 149 h 87"/>
                <a:gd name="T28" fmla="*/ 70 w 93"/>
                <a:gd name="T29" fmla="*/ 129 h 87"/>
                <a:gd name="T30" fmla="*/ 91 w 93"/>
                <a:gd name="T31" fmla="*/ 113 h 87"/>
                <a:gd name="T32" fmla="*/ 108 w 93"/>
                <a:gd name="T33" fmla="*/ 94 h 87"/>
                <a:gd name="T34" fmla="*/ 108 w 93"/>
                <a:gd name="T35" fmla="*/ 63 h 87"/>
                <a:gd name="T36" fmla="*/ 108 w 93"/>
                <a:gd name="T37" fmla="*/ 31 h 87"/>
                <a:gd name="T38" fmla="*/ 130 w 93"/>
                <a:gd name="T39" fmla="*/ 2 h 87"/>
                <a:gd name="T40" fmla="*/ 123 w 93"/>
                <a:gd name="T41" fmla="*/ 0 h 87"/>
                <a:gd name="T42" fmla="*/ 104 w 93"/>
                <a:gd name="T43" fmla="*/ 9 h 87"/>
                <a:gd name="T44" fmla="*/ 81 w 93"/>
                <a:gd name="T45" fmla="*/ 14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9529" name="Freeform 4990"/>
            <p:cNvSpPr>
              <a:spLocks/>
            </p:cNvSpPr>
            <p:nvPr/>
          </p:nvSpPr>
          <p:spPr bwMode="auto">
            <a:xfrm>
              <a:off x="3612" y="1729"/>
              <a:ext cx="141" cy="107"/>
            </a:xfrm>
            <a:custGeom>
              <a:avLst/>
              <a:gdLst>
                <a:gd name="T0" fmla="*/ 149 w 125"/>
                <a:gd name="T1" fmla="*/ 139 h 87"/>
                <a:gd name="T2" fmla="*/ 132 w 125"/>
                <a:gd name="T3" fmla="*/ 145 h 87"/>
                <a:gd name="T4" fmla="*/ 104 w 125"/>
                <a:gd name="T5" fmla="*/ 162 h 87"/>
                <a:gd name="T6" fmla="*/ 98 w 125"/>
                <a:gd name="T7" fmla="*/ 123 h 87"/>
                <a:gd name="T8" fmla="*/ 91 w 125"/>
                <a:gd name="T9" fmla="*/ 119 h 87"/>
                <a:gd name="T10" fmla="*/ 86 w 125"/>
                <a:gd name="T11" fmla="*/ 106 h 87"/>
                <a:gd name="T12" fmla="*/ 76 w 125"/>
                <a:gd name="T13" fmla="*/ 111 h 87"/>
                <a:gd name="T14" fmla="*/ 70 w 125"/>
                <a:gd name="T15" fmla="*/ 132 h 87"/>
                <a:gd name="T16" fmla="*/ 58 w 125"/>
                <a:gd name="T17" fmla="*/ 139 h 87"/>
                <a:gd name="T18" fmla="*/ 50 w 125"/>
                <a:gd name="T19" fmla="*/ 145 h 87"/>
                <a:gd name="T20" fmla="*/ 37 w 125"/>
                <a:gd name="T21" fmla="*/ 145 h 87"/>
                <a:gd name="T22" fmla="*/ 27 w 125"/>
                <a:gd name="T23" fmla="*/ 149 h 87"/>
                <a:gd name="T24" fmla="*/ 20 w 125"/>
                <a:gd name="T25" fmla="*/ 145 h 87"/>
                <a:gd name="T26" fmla="*/ 27 w 125"/>
                <a:gd name="T27" fmla="*/ 123 h 87"/>
                <a:gd name="T28" fmla="*/ 30 w 125"/>
                <a:gd name="T29" fmla="*/ 100 h 87"/>
                <a:gd name="T30" fmla="*/ 23 w 125"/>
                <a:gd name="T31" fmla="*/ 87 h 87"/>
                <a:gd name="T32" fmla="*/ 10 w 125"/>
                <a:gd name="T33" fmla="*/ 79 h 87"/>
                <a:gd name="T34" fmla="*/ 0 w 125"/>
                <a:gd name="T35" fmla="*/ 65 h 87"/>
                <a:gd name="T36" fmla="*/ 20 w 125"/>
                <a:gd name="T37" fmla="*/ 39 h 87"/>
                <a:gd name="T38" fmla="*/ 44 w 125"/>
                <a:gd name="T39" fmla="*/ 14 h 87"/>
                <a:gd name="T40" fmla="*/ 58 w 125"/>
                <a:gd name="T41" fmla="*/ 0 h 87"/>
                <a:gd name="T42" fmla="*/ 88 w 125"/>
                <a:gd name="T43" fmla="*/ 0 h 87"/>
                <a:gd name="T44" fmla="*/ 112 w 125"/>
                <a:gd name="T45" fmla="*/ 22 h 87"/>
                <a:gd name="T46" fmla="*/ 86 w 125"/>
                <a:gd name="T47" fmla="*/ 31 h 87"/>
                <a:gd name="T48" fmla="*/ 58 w 125"/>
                <a:gd name="T49" fmla="*/ 42 h 87"/>
                <a:gd name="T50" fmla="*/ 60 w 125"/>
                <a:gd name="T51" fmla="*/ 65 h 87"/>
                <a:gd name="T52" fmla="*/ 94 w 125"/>
                <a:gd name="T53" fmla="*/ 71 h 87"/>
                <a:gd name="T54" fmla="*/ 132 w 125"/>
                <a:gd name="T55" fmla="*/ 74 h 87"/>
                <a:gd name="T56" fmla="*/ 146 w 125"/>
                <a:gd name="T57" fmla="*/ 100 h 87"/>
                <a:gd name="T58" fmla="*/ 161 w 125"/>
                <a:gd name="T59" fmla="*/ 106 h 87"/>
                <a:gd name="T60" fmla="*/ 179 w 125"/>
                <a:gd name="T61" fmla="*/ 139 h 87"/>
                <a:gd name="T62" fmla="*/ 171 w 125"/>
                <a:gd name="T63" fmla="*/ 145 h 87"/>
                <a:gd name="T64" fmla="*/ 157 w 125"/>
                <a:gd name="T65" fmla="*/ 139 h 87"/>
                <a:gd name="T66" fmla="*/ 149 w 125"/>
                <a:gd name="T67" fmla="*/ 139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9530" name="Freeform 4991"/>
            <p:cNvSpPr>
              <a:spLocks/>
            </p:cNvSpPr>
            <p:nvPr/>
          </p:nvSpPr>
          <p:spPr bwMode="auto">
            <a:xfrm>
              <a:off x="3402" y="1635"/>
              <a:ext cx="255" cy="190"/>
            </a:xfrm>
            <a:custGeom>
              <a:avLst/>
              <a:gdLst>
                <a:gd name="T0" fmla="*/ 226 w 229"/>
                <a:gd name="T1" fmla="*/ 243 h 154"/>
                <a:gd name="T2" fmla="*/ 193 w 229"/>
                <a:gd name="T3" fmla="*/ 217 h 154"/>
                <a:gd name="T4" fmla="*/ 156 w 229"/>
                <a:gd name="T5" fmla="*/ 186 h 154"/>
                <a:gd name="T6" fmla="*/ 139 w 229"/>
                <a:gd name="T7" fmla="*/ 178 h 154"/>
                <a:gd name="T8" fmla="*/ 110 w 229"/>
                <a:gd name="T9" fmla="*/ 160 h 154"/>
                <a:gd name="T10" fmla="*/ 97 w 229"/>
                <a:gd name="T11" fmla="*/ 130 h 154"/>
                <a:gd name="T12" fmla="*/ 72 w 229"/>
                <a:gd name="T13" fmla="*/ 104 h 154"/>
                <a:gd name="T14" fmla="*/ 56 w 229"/>
                <a:gd name="T15" fmla="*/ 130 h 154"/>
                <a:gd name="T16" fmla="*/ 46 w 229"/>
                <a:gd name="T17" fmla="*/ 134 h 154"/>
                <a:gd name="T18" fmla="*/ 48 w 229"/>
                <a:gd name="T19" fmla="*/ 155 h 154"/>
                <a:gd name="T20" fmla="*/ 20 w 229"/>
                <a:gd name="T21" fmla="*/ 146 h 154"/>
                <a:gd name="T22" fmla="*/ 14 w 229"/>
                <a:gd name="T23" fmla="*/ 116 h 154"/>
                <a:gd name="T24" fmla="*/ 10 w 229"/>
                <a:gd name="T25" fmla="*/ 85 h 154"/>
                <a:gd name="T26" fmla="*/ 2 w 229"/>
                <a:gd name="T27" fmla="*/ 54 h 154"/>
                <a:gd name="T28" fmla="*/ 0 w 229"/>
                <a:gd name="T29" fmla="*/ 26 h 154"/>
                <a:gd name="T30" fmla="*/ 22 w 229"/>
                <a:gd name="T31" fmla="*/ 14 h 154"/>
                <a:gd name="T32" fmla="*/ 46 w 229"/>
                <a:gd name="T33" fmla="*/ 0 h 154"/>
                <a:gd name="T34" fmla="*/ 75 w 229"/>
                <a:gd name="T35" fmla="*/ 19 h 154"/>
                <a:gd name="T36" fmla="*/ 100 w 229"/>
                <a:gd name="T37" fmla="*/ 39 h 154"/>
                <a:gd name="T38" fmla="*/ 120 w 229"/>
                <a:gd name="T39" fmla="*/ 72 h 154"/>
                <a:gd name="T40" fmla="*/ 139 w 229"/>
                <a:gd name="T41" fmla="*/ 72 h 154"/>
                <a:gd name="T42" fmla="*/ 159 w 229"/>
                <a:gd name="T43" fmla="*/ 74 h 154"/>
                <a:gd name="T44" fmla="*/ 183 w 229"/>
                <a:gd name="T45" fmla="*/ 74 h 154"/>
                <a:gd name="T46" fmla="*/ 206 w 229"/>
                <a:gd name="T47" fmla="*/ 74 h 154"/>
                <a:gd name="T48" fmla="*/ 226 w 229"/>
                <a:gd name="T49" fmla="*/ 97 h 154"/>
                <a:gd name="T50" fmla="*/ 226 w 229"/>
                <a:gd name="T51" fmla="*/ 130 h 154"/>
                <a:gd name="T52" fmla="*/ 244 w 229"/>
                <a:gd name="T53" fmla="*/ 143 h 154"/>
                <a:gd name="T54" fmla="*/ 264 w 229"/>
                <a:gd name="T55" fmla="*/ 152 h 154"/>
                <a:gd name="T56" fmla="*/ 283 w 229"/>
                <a:gd name="T57" fmla="*/ 134 h 154"/>
                <a:gd name="T58" fmla="*/ 304 w 229"/>
                <a:gd name="T59" fmla="*/ 116 h 154"/>
                <a:gd name="T60" fmla="*/ 316 w 229"/>
                <a:gd name="T61" fmla="*/ 143 h 154"/>
                <a:gd name="T62" fmla="*/ 304 w 229"/>
                <a:gd name="T63" fmla="*/ 155 h 154"/>
                <a:gd name="T64" fmla="*/ 281 w 229"/>
                <a:gd name="T65" fmla="*/ 183 h 154"/>
                <a:gd name="T66" fmla="*/ 261 w 229"/>
                <a:gd name="T67" fmla="*/ 209 h 154"/>
                <a:gd name="T68" fmla="*/ 271 w 229"/>
                <a:gd name="T69" fmla="*/ 222 h 154"/>
                <a:gd name="T70" fmla="*/ 283 w 229"/>
                <a:gd name="T71" fmla="*/ 232 h 154"/>
                <a:gd name="T72" fmla="*/ 291 w 229"/>
                <a:gd name="T73" fmla="*/ 243 h 154"/>
                <a:gd name="T74" fmla="*/ 287 w 229"/>
                <a:gd name="T75" fmla="*/ 266 h 154"/>
                <a:gd name="T76" fmla="*/ 281 w 229"/>
                <a:gd name="T77" fmla="*/ 289 h 154"/>
                <a:gd name="T78" fmla="*/ 257 w 229"/>
                <a:gd name="T79" fmla="*/ 283 h 154"/>
                <a:gd name="T80" fmla="*/ 238 w 229"/>
                <a:gd name="T81" fmla="*/ 280 h 154"/>
                <a:gd name="T82" fmla="*/ 226 w 229"/>
                <a:gd name="T83" fmla="*/ 243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9531" name="Freeform 4992"/>
            <p:cNvSpPr>
              <a:spLocks/>
            </p:cNvSpPr>
            <p:nvPr/>
          </p:nvSpPr>
          <p:spPr bwMode="auto">
            <a:xfrm>
              <a:off x="2843" y="1714"/>
              <a:ext cx="40" cy="32"/>
            </a:xfrm>
            <a:custGeom>
              <a:avLst/>
              <a:gdLst>
                <a:gd name="T0" fmla="*/ 13 w 36"/>
                <a:gd name="T1" fmla="*/ 48 h 26"/>
                <a:gd name="T2" fmla="*/ 0 w 36"/>
                <a:gd name="T3" fmla="*/ 14 h 26"/>
                <a:gd name="T4" fmla="*/ 8 w 36"/>
                <a:gd name="T5" fmla="*/ 14 h 26"/>
                <a:gd name="T6" fmla="*/ 8 w 36"/>
                <a:gd name="T7" fmla="*/ 9 h 26"/>
                <a:gd name="T8" fmla="*/ 13 w 36"/>
                <a:gd name="T9" fmla="*/ 2 h 26"/>
                <a:gd name="T10" fmla="*/ 16 w 36"/>
                <a:gd name="T11" fmla="*/ 9 h 26"/>
                <a:gd name="T12" fmla="*/ 21 w 36"/>
                <a:gd name="T13" fmla="*/ 0 h 26"/>
                <a:gd name="T14" fmla="*/ 23 w 36"/>
                <a:gd name="T15" fmla="*/ 0 h 26"/>
                <a:gd name="T16" fmla="*/ 30 w 36"/>
                <a:gd name="T17" fmla="*/ 2 h 26"/>
                <a:gd name="T18" fmla="*/ 30 w 36"/>
                <a:gd name="T19" fmla="*/ 0 h 26"/>
                <a:gd name="T20" fmla="*/ 36 w 36"/>
                <a:gd name="T21" fmla="*/ 0 h 26"/>
                <a:gd name="T22" fmla="*/ 42 w 36"/>
                <a:gd name="T23" fmla="*/ 9 h 26"/>
                <a:gd name="T24" fmla="*/ 47 w 36"/>
                <a:gd name="T25" fmla="*/ 2 h 26"/>
                <a:gd name="T26" fmla="*/ 49 w 36"/>
                <a:gd name="T27" fmla="*/ 9 h 26"/>
                <a:gd name="T28" fmla="*/ 49 w 36"/>
                <a:gd name="T29" fmla="*/ 34 h 26"/>
                <a:gd name="T30" fmla="*/ 13 w 36"/>
                <a:gd name="T31" fmla="*/ 4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9532" name="Freeform 4993"/>
            <p:cNvSpPr>
              <a:spLocks/>
            </p:cNvSpPr>
            <p:nvPr/>
          </p:nvSpPr>
          <p:spPr bwMode="auto">
            <a:xfrm>
              <a:off x="2876" y="1673"/>
              <a:ext cx="94" cy="64"/>
            </a:xfrm>
            <a:custGeom>
              <a:avLst/>
              <a:gdLst>
                <a:gd name="T0" fmla="*/ 8 w 85"/>
                <a:gd name="T1" fmla="*/ 9 h 52"/>
                <a:gd name="T2" fmla="*/ 0 w 85"/>
                <a:gd name="T3" fmla="*/ 0 h 52"/>
                <a:gd name="T4" fmla="*/ 0 w 85"/>
                <a:gd name="T5" fmla="*/ 17 h 52"/>
                <a:gd name="T6" fmla="*/ 8 w 85"/>
                <a:gd name="T7" fmla="*/ 39 h 52"/>
                <a:gd name="T8" fmla="*/ 0 w 85"/>
                <a:gd name="T9" fmla="*/ 52 h 52"/>
                <a:gd name="T10" fmla="*/ 8 w 85"/>
                <a:gd name="T11" fmla="*/ 65 h 52"/>
                <a:gd name="T12" fmla="*/ 10 w 85"/>
                <a:gd name="T13" fmla="*/ 71 h 52"/>
                <a:gd name="T14" fmla="*/ 10 w 85"/>
                <a:gd name="T15" fmla="*/ 97 h 52"/>
                <a:gd name="T16" fmla="*/ 31 w 85"/>
                <a:gd name="T17" fmla="*/ 94 h 52"/>
                <a:gd name="T18" fmla="*/ 66 w 85"/>
                <a:gd name="T19" fmla="*/ 97 h 52"/>
                <a:gd name="T20" fmla="*/ 73 w 85"/>
                <a:gd name="T21" fmla="*/ 84 h 52"/>
                <a:gd name="T22" fmla="*/ 80 w 85"/>
                <a:gd name="T23" fmla="*/ 84 h 52"/>
                <a:gd name="T24" fmla="*/ 80 w 85"/>
                <a:gd name="T25" fmla="*/ 74 h 52"/>
                <a:gd name="T26" fmla="*/ 107 w 85"/>
                <a:gd name="T27" fmla="*/ 71 h 52"/>
                <a:gd name="T28" fmla="*/ 102 w 85"/>
                <a:gd name="T29" fmla="*/ 58 h 52"/>
                <a:gd name="T30" fmla="*/ 105 w 85"/>
                <a:gd name="T31" fmla="*/ 48 h 52"/>
                <a:gd name="T32" fmla="*/ 113 w 85"/>
                <a:gd name="T33" fmla="*/ 26 h 52"/>
                <a:gd name="T34" fmla="*/ 115 w 85"/>
                <a:gd name="T35" fmla="*/ 14 h 52"/>
                <a:gd name="T36" fmla="*/ 80 w 85"/>
                <a:gd name="T37" fmla="*/ 2 h 52"/>
                <a:gd name="T38" fmla="*/ 48 w 85"/>
                <a:gd name="T39" fmla="*/ 17 h 52"/>
                <a:gd name="T40" fmla="*/ 25 w 85"/>
                <a:gd name="T41" fmla="*/ 9 h 52"/>
                <a:gd name="T42" fmla="*/ 8 w 85"/>
                <a:gd name="T43" fmla="*/ 9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9533" name="Freeform 4994"/>
            <p:cNvSpPr>
              <a:spLocks/>
            </p:cNvSpPr>
            <p:nvPr/>
          </p:nvSpPr>
          <p:spPr bwMode="auto">
            <a:xfrm>
              <a:off x="2826" y="1708"/>
              <a:ext cx="27" cy="64"/>
            </a:xfrm>
            <a:custGeom>
              <a:avLst/>
              <a:gdLst>
                <a:gd name="T0" fmla="*/ 0 w 24"/>
                <a:gd name="T1" fmla="*/ 22 h 52"/>
                <a:gd name="T2" fmla="*/ 3 w 24"/>
                <a:gd name="T3" fmla="*/ 66 h 52"/>
                <a:gd name="T4" fmla="*/ 20 w 24"/>
                <a:gd name="T5" fmla="*/ 97 h 52"/>
                <a:gd name="T6" fmla="*/ 24 w 24"/>
                <a:gd name="T7" fmla="*/ 90 h 52"/>
                <a:gd name="T8" fmla="*/ 34 w 24"/>
                <a:gd name="T9" fmla="*/ 62 h 52"/>
                <a:gd name="T10" fmla="*/ 34 w 24"/>
                <a:gd name="T11" fmla="*/ 58 h 52"/>
                <a:gd name="T12" fmla="*/ 20 w 24"/>
                <a:gd name="T13" fmla="*/ 22 h 52"/>
                <a:gd name="T14" fmla="*/ 18 w 24"/>
                <a:gd name="T15" fmla="*/ 6 h 52"/>
                <a:gd name="T16" fmla="*/ 3 w 24"/>
                <a:gd name="T17" fmla="*/ 0 h 52"/>
                <a:gd name="T18" fmla="*/ 0 w 24"/>
                <a:gd name="T19" fmla="*/ 22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9534" name="Freeform 4995"/>
            <p:cNvSpPr>
              <a:spLocks/>
            </p:cNvSpPr>
            <p:nvPr/>
          </p:nvSpPr>
          <p:spPr bwMode="auto">
            <a:xfrm>
              <a:off x="3204" y="1729"/>
              <a:ext cx="75" cy="58"/>
            </a:xfrm>
            <a:custGeom>
              <a:avLst/>
              <a:gdLst>
                <a:gd name="T0" fmla="*/ 13 w 67"/>
                <a:gd name="T1" fmla="*/ 14 h 47"/>
                <a:gd name="T2" fmla="*/ 0 w 67"/>
                <a:gd name="T3" fmla="*/ 0 h 47"/>
                <a:gd name="T4" fmla="*/ 31 w 67"/>
                <a:gd name="T5" fmla="*/ 0 h 47"/>
                <a:gd name="T6" fmla="*/ 60 w 67"/>
                <a:gd name="T7" fmla="*/ 2 h 47"/>
                <a:gd name="T8" fmla="*/ 81 w 67"/>
                <a:gd name="T9" fmla="*/ 9 h 47"/>
                <a:gd name="T10" fmla="*/ 77 w 67"/>
                <a:gd name="T11" fmla="*/ 35 h 47"/>
                <a:gd name="T12" fmla="*/ 86 w 67"/>
                <a:gd name="T13" fmla="*/ 43 h 47"/>
                <a:gd name="T14" fmla="*/ 81 w 67"/>
                <a:gd name="T15" fmla="*/ 53 h 47"/>
                <a:gd name="T16" fmla="*/ 94 w 67"/>
                <a:gd name="T17" fmla="*/ 79 h 47"/>
                <a:gd name="T18" fmla="*/ 86 w 67"/>
                <a:gd name="T19" fmla="*/ 89 h 47"/>
                <a:gd name="T20" fmla="*/ 81 w 67"/>
                <a:gd name="T21" fmla="*/ 79 h 47"/>
                <a:gd name="T22" fmla="*/ 77 w 67"/>
                <a:gd name="T23" fmla="*/ 74 h 47"/>
                <a:gd name="T24" fmla="*/ 74 w 67"/>
                <a:gd name="T25" fmla="*/ 72 h 47"/>
                <a:gd name="T26" fmla="*/ 67 w 67"/>
                <a:gd name="T27" fmla="*/ 72 h 47"/>
                <a:gd name="T28" fmla="*/ 60 w 67"/>
                <a:gd name="T29" fmla="*/ 65 h 47"/>
                <a:gd name="T30" fmla="*/ 57 w 67"/>
                <a:gd name="T31" fmla="*/ 65 h 47"/>
                <a:gd name="T32" fmla="*/ 50 w 67"/>
                <a:gd name="T33" fmla="*/ 65 h 47"/>
                <a:gd name="T34" fmla="*/ 31 w 67"/>
                <a:gd name="T35" fmla="*/ 53 h 47"/>
                <a:gd name="T36" fmla="*/ 24 w 67"/>
                <a:gd name="T37" fmla="*/ 35 h 47"/>
                <a:gd name="T38" fmla="*/ 13 w 67"/>
                <a:gd name="T39" fmla="*/ 14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9535" name="Freeform 4996"/>
            <p:cNvSpPr>
              <a:spLocks/>
            </p:cNvSpPr>
            <p:nvPr/>
          </p:nvSpPr>
          <p:spPr bwMode="auto">
            <a:xfrm>
              <a:off x="3267" y="1722"/>
              <a:ext cx="65" cy="77"/>
            </a:xfrm>
            <a:custGeom>
              <a:avLst/>
              <a:gdLst>
                <a:gd name="T0" fmla="*/ 15 w 59"/>
                <a:gd name="T1" fmla="*/ 89 h 62"/>
                <a:gd name="T2" fmla="*/ 2 w 59"/>
                <a:gd name="T3" fmla="*/ 63 h 62"/>
                <a:gd name="T4" fmla="*/ 10 w 59"/>
                <a:gd name="T5" fmla="*/ 53 h 62"/>
                <a:gd name="T6" fmla="*/ 0 w 59"/>
                <a:gd name="T7" fmla="*/ 46 h 62"/>
                <a:gd name="T8" fmla="*/ 2 w 59"/>
                <a:gd name="T9" fmla="*/ 19 h 62"/>
                <a:gd name="T10" fmla="*/ 10 w 59"/>
                <a:gd name="T11" fmla="*/ 0 h 62"/>
                <a:gd name="T12" fmla="*/ 41 w 59"/>
                <a:gd name="T13" fmla="*/ 9 h 62"/>
                <a:gd name="T14" fmla="*/ 53 w 59"/>
                <a:gd name="T15" fmla="*/ 32 h 62"/>
                <a:gd name="T16" fmla="*/ 79 w 59"/>
                <a:gd name="T17" fmla="*/ 53 h 62"/>
                <a:gd name="T18" fmla="*/ 67 w 59"/>
                <a:gd name="T19" fmla="*/ 53 h 62"/>
                <a:gd name="T20" fmla="*/ 61 w 59"/>
                <a:gd name="T21" fmla="*/ 96 h 62"/>
                <a:gd name="T22" fmla="*/ 61 w 59"/>
                <a:gd name="T23" fmla="*/ 119 h 62"/>
                <a:gd name="T24" fmla="*/ 41 w 59"/>
                <a:gd name="T25" fmla="*/ 101 h 62"/>
                <a:gd name="T26" fmla="*/ 44 w 59"/>
                <a:gd name="T27" fmla="*/ 89 h 62"/>
                <a:gd name="T28" fmla="*/ 37 w 59"/>
                <a:gd name="T29" fmla="*/ 77 h 62"/>
                <a:gd name="T30" fmla="*/ 15 w 59"/>
                <a:gd name="T31" fmla="*/ 8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9536" name="Freeform 4997"/>
            <p:cNvSpPr>
              <a:spLocks/>
            </p:cNvSpPr>
            <p:nvPr/>
          </p:nvSpPr>
          <p:spPr bwMode="auto">
            <a:xfrm>
              <a:off x="3245" y="1772"/>
              <a:ext cx="29" cy="17"/>
            </a:xfrm>
            <a:custGeom>
              <a:avLst/>
              <a:gdLst>
                <a:gd name="T0" fmla="*/ 36 w 26"/>
                <a:gd name="T1" fmla="*/ 22 h 14"/>
                <a:gd name="T2" fmla="*/ 26 w 26"/>
                <a:gd name="T3" fmla="*/ 25 h 14"/>
                <a:gd name="T4" fmla="*/ 2 w 26"/>
                <a:gd name="T5" fmla="*/ 9 h 14"/>
                <a:gd name="T6" fmla="*/ 0 w 26"/>
                <a:gd name="T7" fmla="*/ 0 h 14"/>
                <a:gd name="T8" fmla="*/ 0 w 26"/>
                <a:gd name="T9" fmla="*/ 0 h 14"/>
                <a:gd name="T10" fmla="*/ 8 w 26"/>
                <a:gd name="T11" fmla="*/ 0 h 14"/>
                <a:gd name="T12" fmla="*/ 10 w 26"/>
                <a:gd name="T13" fmla="*/ 0 h 14"/>
                <a:gd name="T14" fmla="*/ 17 w 26"/>
                <a:gd name="T15" fmla="*/ 6 h 14"/>
                <a:gd name="T16" fmla="*/ 23 w 26"/>
                <a:gd name="T17" fmla="*/ 6 h 14"/>
                <a:gd name="T18" fmla="*/ 26 w 26"/>
                <a:gd name="T19" fmla="*/ 9 h 14"/>
                <a:gd name="T20" fmla="*/ 29 w 26"/>
                <a:gd name="T21" fmla="*/ 13 h 14"/>
                <a:gd name="T22" fmla="*/ 36 w 26"/>
                <a:gd name="T23" fmla="*/ 2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9537" name="Freeform 4998"/>
            <p:cNvSpPr>
              <a:spLocks/>
            </p:cNvSpPr>
            <p:nvPr/>
          </p:nvSpPr>
          <p:spPr bwMode="auto">
            <a:xfrm>
              <a:off x="2843" y="1729"/>
              <a:ext cx="101" cy="111"/>
            </a:xfrm>
            <a:custGeom>
              <a:avLst/>
              <a:gdLst>
                <a:gd name="T0" fmla="*/ 24 w 90"/>
                <a:gd name="T1" fmla="*/ 89 h 90"/>
                <a:gd name="T2" fmla="*/ 8 w 90"/>
                <a:gd name="T3" fmla="*/ 79 h 90"/>
                <a:gd name="T4" fmla="*/ 0 w 90"/>
                <a:gd name="T5" fmla="*/ 65 h 90"/>
                <a:gd name="T6" fmla="*/ 3 w 90"/>
                <a:gd name="T7" fmla="*/ 58 h 90"/>
                <a:gd name="T8" fmla="*/ 13 w 90"/>
                <a:gd name="T9" fmla="*/ 31 h 90"/>
                <a:gd name="T10" fmla="*/ 13 w 90"/>
                <a:gd name="T11" fmla="*/ 26 h 90"/>
                <a:gd name="T12" fmla="*/ 51 w 90"/>
                <a:gd name="T13" fmla="*/ 14 h 90"/>
                <a:gd name="T14" fmla="*/ 73 w 90"/>
                <a:gd name="T15" fmla="*/ 9 h 90"/>
                <a:gd name="T16" fmla="*/ 111 w 90"/>
                <a:gd name="T17" fmla="*/ 14 h 90"/>
                <a:gd name="T18" fmla="*/ 117 w 90"/>
                <a:gd name="T19" fmla="*/ 0 h 90"/>
                <a:gd name="T20" fmla="*/ 125 w 90"/>
                <a:gd name="T21" fmla="*/ 0 h 90"/>
                <a:gd name="T22" fmla="*/ 127 w 90"/>
                <a:gd name="T23" fmla="*/ 9 h 90"/>
                <a:gd name="T24" fmla="*/ 117 w 90"/>
                <a:gd name="T25" fmla="*/ 31 h 90"/>
                <a:gd name="T26" fmla="*/ 94 w 90"/>
                <a:gd name="T27" fmla="*/ 23 h 90"/>
                <a:gd name="T28" fmla="*/ 73 w 90"/>
                <a:gd name="T29" fmla="*/ 35 h 90"/>
                <a:gd name="T30" fmla="*/ 84 w 90"/>
                <a:gd name="T31" fmla="*/ 48 h 90"/>
                <a:gd name="T32" fmla="*/ 73 w 90"/>
                <a:gd name="T33" fmla="*/ 48 h 90"/>
                <a:gd name="T34" fmla="*/ 73 w 90"/>
                <a:gd name="T35" fmla="*/ 53 h 90"/>
                <a:gd name="T36" fmla="*/ 68 w 90"/>
                <a:gd name="T37" fmla="*/ 53 h 90"/>
                <a:gd name="T38" fmla="*/ 71 w 90"/>
                <a:gd name="T39" fmla="*/ 58 h 90"/>
                <a:gd name="T40" fmla="*/ 58 w 90"/>
                <a:gd name="T41" fmla="*/ 35 h 90"/>
                <a:gd name="T42" fmla="*/ 51 w 90"/>
                <a:gd name="T43" fmla="*/ 43 h 90"/>
                <a:gd name="T44" fmla="*/ 61 w 90"/>
                <a:gd name="T45" fmla="*/ 72 h 90"/>
                <a:gd name="T46" fmla="*/ 64 w 90"/>
                <a:gd name="T47" fmla="*/ 85 h 90"/>
                <a:gd name="T48" fmla="*/ 58 w 90"/>
                <a:gd name="T49" fmla="*/ 79 h 90"/>
                <a:gd name="T50" fmla="*/ 58 w 90"/>
                <a:gd name="T51" fmla="*/ 89 h 90"/>
                <a:gd name="T52" fmla="*/ 54 w 90"/>
                <a:gd name="T53" fmla="*/ 91 h 90"/>
                <a:gd name="T54" fmla="*/ 84 w 90"/>
                <a:gd name="T55" fmla="*/ 120 h 90"/>
                <a:gd name="T56" fmla="*/ 81 w 90"/>
                <a:gd name="T57" fmla="*/ 128 h 90"/>
                <a:gd name="T58" fmla="*/ 71 w 90"/>
                <a:gd name="T59" fmla="*/ 123 h 90"/>
                <a:gd name="T60" fmla="*/ 68 w 90"/>
                <a:gd name="T61" fmla="*/ 123 h 90"/>
                <a:gd name="T62" fmla="*/ 71 w 90"/>
                <a:gd name="T63" fmla="*/ 142 h 90"/>
                <a:gd name="T64" fmla="*/ 61 w 90"/>
                <a:gd name="T65" fmla="*/ 142 h 90"/>
                <a:gd name="T66" fmla="*/ 68 w 90"/>
                <a:gd name="T67" fmla="*/ 169 h 90"/>
                <a:gd name="T68" fmla="*/ 58 w 90"/>
                <a:gd name="T69" fmla="*/ 163 h 90"/>
                <a:gd name="T70" fmla="*/ 51 w 90"/>
                <a:gd name="T71" fmla="*/ 169 h 90"/>
                <a:gd name="T72" fmla="*/ 44 w 90"/>
                <a:gd name="T73" fmla="*/ 155 h 90"/>
                <a:gd name="T74" fmla="*/ 42 w 90"/>
                <a:gd name="T75" fmla="*/ 163 h 90"/>
                <a:gd name="T76" fmla="*/ 31 w 90"/>
                <a:gd name="T77" fmla="*/ 134 h 90"/>
                <a:gd name="T78" fmla="*/ 27 w 90"/>
                <a:gd name="T79" fmla="*/ 120 h 90"/>
                <a:gd name="T80" fmla="*/ 44 w 90"/>
                <a:gd name="T81" fmla="*/ 111 h 90"/>
                <a:gd name="T82" fmla="*/ 64 w 90"/>
                <a:gd name="T83" fmla="*/ 120 h 90"/>
                <a:gd name="T84" fmla="*/ 64 w 90"/>
                <a:gd name="T85" fmla="*/ 115 h 90"/>
                <a:gd name="T86" fmla="*/ 51 w 90"/>
                <a:gd name="T87" fmla="*/ 106 h 90"/>
                <a:gd name="T88" fmla="*/ 31 w 90"/>
                <a:gd name="T89" fmla="*/ 106 h 90"/>
                <a:gd name="T90" fmla="*/ 24 w 90"/>
                <a:gd name="T91" fmla="*/ 106 h 90"/>
                <a:gd name="T92" fmla="*/ 17 w 90"/>
                <a:gd name="T93" fmla="*/ 89 h 90"/>
                <a:gd name="T94" fmla="*/ 24 w 90"/>
                <a:gd name="T95" fmla="*/ 89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9538" name="Freeform 4999"/>
            <p:cNvSpPr>
              <a:spLocks/>
            </p:cNvSpPr>
            <p:nvPr/>
          </p:nvSpPr>
          <p:spPr bwMode="auto">
            <a:xfrm>
              <a:off x="2906" y="1864"/>
              <a:ext cx="49" cy="11"/>
            </a:xfrm>
            <a:custGeom>
              <a:avLst/>
              <a:gdLst>
                <a:gd name="T0" fmla="*/ 46 w 43"/>
                <a:gd name="T1" fmla="*/ 7 h 9"/>
                <a:gd name="T2" fmla="*/ 15 w 43"/>
                <a:gd name="T3" fmla="*/ 0 h 9"/>
                <a:gd name="T4" fmla="*/ 3 w 43"/>
                <a:gd name="T5" fmla="*/ 0 h 9"/>
                <a:gd name="T6" fmla="*/ 0 w 43"/>
                <a:gd name="T7" fmla="*/ 7 h 9"/>
                <a:gd name="T8" fmla="*/ 21 w 43"/>
                <a:gd name="T9" fmla="*/ 13 h 9"/>
                <a:gd name="T10" fmla="*/ 46 w 43"/>
                <a:gd name="T11" fmla="*/ 16 h 9"/>
                <a:gd name="T12" fmla="*/ 64 w 43"/>
                <a:gd name="T13" fmla="*/ 7 h 9"/>
                <a:gd name="T14" fmla="*/ 46 w 43"/>
                <a:gd name="T15" fmla="*/ 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9539" name="Freeform 5000"/>
            <p:cNvSpPr>
              <a:spLocks/>
            </p:cNvSpPr>
            <p:nvPr/>
          </p:nvSpPr>
          <p:spPr bwMode="auto">
            <a:xfrm>
              <a:off x="2892" y="1787"/>
              <a:ext cx="26" cy="21"/>
            </a:xfrm>
            <a:custGeom>
              <a:avLst/>
              <a:gdLst>
                <a:gd name="T0" fmla="*/ 37 w 22"/>
                <a:gd name="T1" fmla="*/ 32 h 17"/>
                <a:gd name="T2" fmla="*/ 17 w 22"/>
                <a:gd name="T3" fmla="*/ 9 h 17"/>
                <a:gd name="T4" fmla="*/ 0 w 22"/>
                <a:gd name="T5" fmla="*/ 0 h 17"/>
                <a:gd name="T6" fmla="*/ 17 w 22"/>
                <a:gd name="T7" fmla="*/ 14 h 17"/>
                <a:gd name="T8" fmla="*/ 37 w 22"/>
                <a:gd name="T9" fmla="*/ 3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9540" name="Freeform 5001"/>
            <p:cNvSpPr>
              <a:spLocks/>
            </p:cNvSpPr>
            <p:nvPr/>
          </p:nvSpPr>
          <p:spPr bwMode="auto">
            <a:xfrm>
              <a:off x="2938" y="1778"/>
              <a:ext cx="10" cy="6"/>
            </a:xfrm>
            <a:custGeom>
              <a:avLst/>
              <a:gdLst>
                <a:gd name="T0" fmla="*/ 12 w 9"/>
                <a:gd name="T1" fmla="*/ 8 h 5"/>
                <a:gd name="T2" fmla="*/ 2 w 9"/>
                <a:gd name="T3" fmla="*/ 2 h 5"/>
                <a:gd name="T4" fmla="*/ 0 w 9"/>
                <a:gd name="T5" fmla="*/ 0 h 5"/>
                <a:gd name="T6" fmla="*/ 10 w 9"/>
                <a:gd name="T7" fmla="*/ 2 h 5"/>
                <a:gd name="T8" fmla="*/ 12 w 9"/>
                <a:gd name="T9" fmla="*/ 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9541" name="Freeform 5002"/>
            <p:cNvSpPr>
              <a:spLocks/>
            </p:cNvSpPr>
            <p:nvPr/>
          </p:nvSpPr>
          <p:spPr bwMode="auto">
            <a:xfrm>
              <a:off x="2851" y="1802"/>
              <a:ext cx="4" cy="6"/>
            </a:xfrm>
            <a:custGeom>
              <a:avLst/>
              <a:gdLst>
                <a:gd name="T0" fmla="*/ 0 w 4"/>
                <a:gd name="T1" fmla="*/ 0 h 5"/>
                <a:gd name="T2" fmla="*/ 4 w 4"/>
                <a:gd name="T3" fmla="*/ 2 h 5"/>
                <a:gd name="T4" fmla="*/ 0 w 4"/>
                <a:gd name="T5" fmla="*/ 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9542" name="Freeform 5003"/>
            <p:cNvSpPr>
              <a:spLocks/>
            </p:cNvSpPr>
            <p:nvPr/>
          </p:nvSpPr>
          <p:spPr bwMode="auto">
            <a:xfrm>
              <a:off x="2941" y="1796"/>
              <a:ext cx="3" cy="6"/>
            </a:xfrm>
            <a:custGeom>
              <a:avLst/>
              <a:gdLst>
                <a:gd name="T0" fmla="*/ 8 w 2"/>
                <a:gd name="T1" fmla="*/ 0 h 5"/>
                <a:gd name="T2" fmla="*/ 0 w 2"/>
                <a:gd name="T3" fmla="*/ 8 h 5"/>
                <a:gd name="T4" fmla="*/ 0 w 2"/>
                <a:gd name="T5" fmla="*/ 0 h 5"/>
                <a:gd name="T6" fmla="*/ 8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9543" name="Freeform 5004"/>
            <p:cNvSpPr>
              <a:spLocks/>
            </p:cNvSpPr>
            <p:nvPr/>
          </p:nvSpPr>
          <p:spPr bwMode="auto">
            <a:xfrm>
              <a:off x="2623" y="1615"/>
              <a:ext cx="190" cy="196"/>
            </a:xfrm>
            <a:custGeom>
              <a:avLst/>
              <a:gdLst>
                <a:gd name="T0" fmla="*/ 132 w 170"/>
                <a:gd name="T1" fmla="*/ 7 h 158"/>
                <a:gd name="T2" fmla="*/ 103 w 170"/>
                <a:gd name="T3" fmla="*/ 0 h 158"/>
                <a:gd name="T4" fmla="*/ 83 w 170"/>
                <a:gd name="T5" fmla="*/ 2 h 158"/>
                <a:gd name="T6" fmla="*/ 70 w 170"/>
                <a:gd name="T7" fmla="*/ 0 h 158"/>
                <a:gd name="T8" fmla="*/ 70 w 170"/>
                <a:gd name="T9" fmla="*/ 2 h 158"/>
                <a:gd name="T10" fmla="*/ 66 w 170"/>
                <a:gd name="T11" fmla="*/ 7 h 158"/>
                <a:gd name="T12" fmla="*/ 60 w 170"/>
                <a:gd name="T13" fmla="*/ 17 h 158"/>
                <a:gd name="T14" fmla="*/ 46 w 170"/>
                <a:gd name="T15" fmla="*/ 17 h 158"/>
                <a:gd name="T16" fmla="*/ 39 w 170"/>
                <a:gd name="T17" fmla="*/ 31 h 158"/>
                <a:gd name="T18" fmla="*/ 26 w 170"/>
                <a:gd name="T19" fmla="*/ 17 h 158"/>
                <a:gd name="T20" fmla="*/ 17 w 170"/>
                <a:gd name="T21" fmla="*/ 31 h 158"/>
                <a:gd name="T22" fmla="*/ 2 w 170"/>
                <a:gd name="T23" fmla="*/ 31 h 158"/>
                <a:gd name="T24" fmla="*/ 2 w 170"/>
                <a:gd name="T25" fmla="*/ 45 h 158"/>
                <a:gd name="T26" fmla="*/ 0 w 170"/>
                <a:gd name="T27" fmla="*/ 57 h 158"/>
                <a:gd name="T28" fmla="*/ 0 w 170"/>
                <a:gd name="T29" fmla="*/ 66 h 158"/>
                <a:gd name="T30" fmla="*/ 0 w 170"/>
                <a:gd name="T31" fmla="*/ 81 h 158"/>
                <a:gd name="T32" fmla="*/ 17 w 170"/>
                <a:gd name="T33" fmla="*/ 89 h 158"/>
                <a:gd name="T34" fmla="*/ 17 w 170"/>
                <a:gd name="T35" fmla="*/ 103 h 158"/>
                <a:gd name="T36" fmla="*/ 34 w 170"/>
                <a:gd name="T37" fmla="*/ 86 h 158"/>
                <a:gd name="T38" fmla="*/ 60 w 170"/>
                <a:gd name="T39" fmla="*/ 94 h 158"/>
                <a:gd name="T40" fmla="*/ 75 w 170"/>
                <a:gd name="T41" fmla="*/ 127 h 158"/>
                <a:gd name="T42" fmla="*/ 93 w 170"/>
                <a:gd name="T43" fmla="*/ 149 h 158"/>
                <a:gd name="T44" fmla="*/ 108 w 170"/>
                <a:gd name="T45" fmla="*/ 169 h 158"/>
                <a:gd name="T46" fmla="*/ 116 w 170"/>
                <a:gd name="T47" fmla="*/ 175 h 158"/>
                <a:gd name="T48" fmla="*/ 118 w 170"/>
                <a:gd name="T49" fmla="*/ 175 h 158"/>
                <a:gd name="T50" fmla="*/ 132 w 170"/>
                <a:gd name="T51" fmla="*/ 190 h 158"/>
                <a:gd name="T52" fmla="*/ 159 w 170"/>
                <a:gd name="T53" fmla="*/ 212 h 158"/>
                <a:gd name="T54" fmla="*/ 169 w 170"/>
                <a:gd name="T55" fmla="*/ 216 h 158"/>
                <a:gd name="T56" fmla="*/ 179 w 170"/>
                <a:gd name="T57" fmla="*/ 229 h 158"/>
                <a:gd name="T58" fmla="*/ 191 w 170"/>
                <a:gd name="T59" fmla="*/ 264 h 158"/>
                <a:gd name="T60" fmla="*/ 187 w 170"/>
                <a:gd name="T61" fmla="*/ 293 h 158"/>
                <a:gd name="T62" fmla="*/ 194 w 170"/>
                <a:gd name="T63" fmla="*/ 301 h 158"/>
                <a:gd name="T64" fmla="*/ 205 w 170"/>
                <a:gd name="T65" fmla="*/ 279 h 158"/>
                <a:gd name="T66" fmla="*/ 211 w 170"/>
                <a:gd name="T67" fmla="*/ 264 h 158"/>
                <a:gd name="T68" fmla="*/ 215 w 170"/>
                <a:gd name="T69" fmla="*/ 256 h 158"/>
                <a:gd name="T70" fmla="*/ 205 w 170"/>
                <a:gd name="T71" fmla="*/ 243 h 158"/>
                <a:gd name="T72" fmla="*/ 209 w 170"/>
                <a:gd name="T73" fmla="*/ 216 h 158"/>
                <a:gd name="T74" fmla="*/ 222 w 170"/>
                <a:gd name="T75" fmla="*/ 220 h 158"/>
                <a:gd name="T76" fmla="*/ 235 w 170"/>
                <a:gd name="T77" fmla="*/ 236 h 158"/>
                <a:gd name="T78" fmla="*/ 237 w 170"/>
                <a:gd name="T79" fmla="*/ 220 h 158"/>
                <a:gd name="T80" fmla="*/ 211 w 170"/>
                <a:gd name="T81" fmla="*/ 202 h 158"/>
                <a:gd name="T82" fmla="*/ 189 w 170"/>
                <a:gd name="T83" fmla="*/ 185 h 158"/>
                <a:gd name="T84" fmla="*/ 191 w 170"/>
                <a:gd name="T85" fmla="*/ 169 h 158"/>
                <a:gd name="T86" fmla="*/ 181 w 170"/>
                <a:gd name="T87" fmla="*/ 166 h 158"/>
                <a:gd name="T88" fmla="*/ 155 w 170"/>
                <a:gd name="T89" fmla="*/ 158 h 158"/>
                <a:gd name="T90" fmla="*/ 145 w 170"/>
                <a:gd name="T91" fmla="*/ 135 h 158"/>
                <a:gd name="T92" fmla="*/ 135 w 170"/>
                <a:gd name="T93" fmla="*/ 113 h 158"/>
                <a:gd name="T94" fmla="*/ 116 w 170"/>
                <a:gd name="T95" fmla="*/ 100 h 158"/>
                <a:gd name="T96" fmla="*/ 108 w 170"/>
                <a:gd name="T97" fmla="*/ 71 h 158"/>
                <a:gd name="T98" fmla="*/ 106 w 170"/>
                <a:gd name="T99" fmla="*/ 53 h 158"/>
                <a:gd name="T100" fmla="*/ 123 w 170"/>
                <a:gd name="T101" fmla="*/ 40 h 158"/>
                <a:gd name="T102" fmla="*/ 135 w 170"/>
                <a:gd name="T103" fmla="*/ 45 h 158"/>
                <a:gd name="T104" fmla="*/ 129 w 170"/>
                <a:gd name="T105" fmla="*/ 21 h 158"/>
                <a:gd name="T106" fmla="*/ 132 w 170"/>
                <a:gd name="T107" fmla="*/ 7 h 158"/>
                <a:gd name="T108" fmla="*/ 111 w 170"/>
                <a:gd name="T109" fmla="*/ 100 h 158"/>
                <a:gd name="T110" fmla="*/ 108 w 170"/>
                <a:gd name="T111" fmla="*/ 100 h 158"/>
                <a:gd name="T112" fmla="*/ 111 w 170"/>
                <a:gd name="T113" fmla="*/ 100 h 158"/>
                <a:gd name="T114" fmla="*/ 111 w 170"/>
                <a:gd name="T115" fmla="*/ 100 h 158"/>
                <a:gd name="T116" fmla="*/ 132 w 170"/>
                <a:gd name="T117" fmla="*/ 7 h 158"/>
                <a:gd name="T118" fmla="*/ 118 w 170"/>
                <a:gd name="T119" fmla="*/ 175 h 158"/>
                <a:gd name="T120" fmla="*/ 132 w 170"/>
                <a:gd name="T121" fmla="*/ 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4" name="Freeform 5005"/>
            <p:cNvSpPr>
              <a:spLocks/>
            </p:cNvSpPr>
            <p:nvPr/>
          </p:nvSpPr>
          <p:spPr bwMode="auto">
            <a:xfrm>
              <a:off x="2623" y="1615"/>
              <a:ext cx="190" cy="196"/>
            </a:xfrm>
            <a:custGeom>
              <a:avLst/>
              <a:gdLst>
                <a:gd name="T0" fmla="*/ 132 w 170"/>
                <a:gd name="T1" fmla="*/ 7 h 158"/>
                <a:gd name="T2" fmla="*/ 103 w 170"/>
                <a:gd name="T3" fmla="*/ 0 h 158"/>
                <a:gd name="T4" fmla="*/ 83 w 170"/>
                <a:gd name="T5" fmla="*/ 2 h 158"/>
                <a:gd name="T6" fmla="*/ 70 w 170"/>
                <a:gd name="T7" fmla="*/ 0 h 158"/>
                <a:gd name="T8" fmla="*/ 70 w 170"/>
                <a:gd name="T9" fmla="*/ 2 h 158"/>
                <a:gd name="T10" fmla="*/ 66 w 170"/>
                <a:gd name="T11" fmla="*/ 7 h 158"/>
                <a:gd name="T12" fmla="*/ 60 w 170"/>
                <a:gd name="T13" fmla="*/ 17 h 158"/>
                <a:gd name="T14" fmla="*/ 46 w 170"/>
                <a:gd name="T15" fmla="*/ 17 h 158"/>
                <a:gd name="T16" fmla="*/ 39 w 170"/>
                <a:gd name="T17" fmla="*/ 31 h 158"/>
                <a:gd name="T18" fmla="*/ 26 w 170"/>
                <a:gd name="T19" fmla="*/ 17 h 158"/>
                <a:gd name="T20" fmla="*/ 17 w 170"/>
                <a:gd name="T21" fmla="*/ 31 h 158"/>
                <a:gd name="T22" fmla="*/ 2 w 170"/>
                <a:gd name="T23" fmla="*/ 31 h 158"/>
                <a:gd name="T24" fmla="*/ 2 w 170"/>
                <a:gd name="T25" fmla="*/ 45 h 158"/>
                <a:gd name="T26" fmla="*/ 0 w 170"/>
                <a:gd name="T27" fmla="*/ 57 h 158"/>
                <a:gd name="T28" fmla="*/ 0 w 170"/>
                <a:gd name="T29" fmla="*/ 66 h 158"/>
                <a:gd name="T30" fmla="*/ 0 w 170"/>
                <a:gd name="T31" fmla="*/ 81 h 158"/>
                <a:gd name="T32" fmla="*/ 17 w 170"/>
                <a:gd name="T33" fmla="*/ 89 h 158"/>
                <a:gd name="T34" fmla="*/ 17 w 170"/>
                <a:gd name="T35" fmla="*/ 103 h 158"/>
                <a:gd name="T36" fmla="*/ 34 w 170"/>
                <a:gd name="T37" fmla="*/ 86 h 158"/>
                <a:gd name="T38" fmla="*/ 60 w 170"/>
                <a:gd name="T39" fmla="*/ 94 h 158"/>
                <a:gd name="T40" fmla="*/ 75 w 170"/>
                <a:gd name="T41" fmla="*/ 127 h 158"/>
                <a:gd name="T42" fmla="*/ 93 w 170"/>
                <a:gd name="T43" fmla="*/ 149 h 158"/>
                <a:gd name="T44" fmla="*/ 108 w 170"/>
                <a:gd name="T45" fmla="*/ 169 h 158"/>
                <a:gd name="T46" fmla="*/ 116 w 170"/>
                <a:gd name="T47" fmla="*/ 175 h 158"/>
                <a:gd name="T48" fmla="*/ 118 w 170"/>
                <a:gd name="T49" fmla="*/ 175 h 158"/>
                <a:gd name="T50" fmla="*/ 132 w 170"/>
                <a:gd name="T51" fmla="*/ 190 h 158"/>
                <a:gd name="T52" fmla="*/ 159 w 170"/>
                <a:gd name="T53" fmla="*/ 212 h 158"/>
                <a:gd name="T54" fmla="*/ 169 w 170"/>
                <a:gd name="T55" fmla="*/ 216 h 158"/>
                <a:gd name="T56" fmla="*/ 179 w 170"/>
                <a:gd name="T57" fmla="*/ 229 h 158"/>
                <a:gd name="T58" fmla="*/ 191 w 170"/>
                <a:gd name="T59" fmla="*/ 264 h 158"/>
                <a:gd name="T60" fmla="*/ 187 w 170"/>
                <a:gd name="T61" fmla="*/ 293 h 158"/>
                <a:gd name="T62" fmla="*/ 194 w 170"/>
                <a:gd name="T63" fmla="*/ 301 h 158"/>
                <a:gd name="T64" fmla="*/ 205 w 170"/>
                <a:gd name="T65" fmla="*/ 279 h 158"/>
                <a:gd name="T66" fmla="*/ 211 w 170"/>
                <a:gd name="T67" fmla="*/ 264 h 158"/>
                <a:gd name="T68" fmla="*/ 215 w 170"/>
                <a:gd name="T69" fmla="*/ 256 h 158"/>
                <a:gd name="T70" fmla="*/ 205 w 170"/>
                <a:gd name="T71" fmla="*/ 243 h 158"/>
                <a:gd name="T72" fmla="*/ 209 w 170"/>
                <a:gd name="T73" fmla="*/ 216 h 158"/>
                <a:gd name="T74" fmla="*/ 222 w 170"/>
                <a:gd name="T75" fmla="*/ 220 h 158"/>
                <a:gd name="T76" fmla="*/ 235 w 170"/>
                <a:gd name="T77" fmla="*/ 236 h 158"/>
                <a:gd name="T78" fmla="*/ 237 w 170"/>
                <a:gd name="T79" fmla="*/ 220 h 158"/>
                <a:gd name="T80" fmla="*/ 211 w 170"/>
                <a:gd name="T81" fmla="*/ 202 h 158"/>
                <a:gd name="T82" fmla="*/ 189 w 170"/>
                <a:gd name="T83" fmla="*/ 185 h 158"/>
                <a:gd name="T84" fmla="*/ 191 w 170"/>
                <a:gd name="T85" fmla="*/ 169 h 158"/>
                <a:gd name="T86" fmla="*/ 181 w 170"/>
                <a:gd name="T87" fmla="*/ 166 h 158"/>
                <a:gd name="T88" fmla="*/ 155 w 170"/>
                <a:gd name="T89" fmla="*/ 158 h 158"/>
                <a:gd name="T90" fmla="*/ 145 w 170"/>
                <a:gd name="T91" fmla="*/ 135 h 158"/>
                <a:gd name="T92" fmla="*/ 135 w 170"/>
                <a:gd name="T93" fmla="*/ 113 h 158"/>
                <a:gd name="T94" fmla="*/ 116 w 170"/>
                <a:gd name="T95" fmla="*/ 100 h 158"/>
                <a:gd name="T96" fmla="*/ 108 w 170"/>
                <a:gd name="T97" fmla="*/ 71 h 158"/>
                <a:gd name="T98" fmla="*/ 106 w 170"/>
                <a:gd name="T99" fmla="*/ 53 h 158"/>
                <a:gd name="T100" fmla="*/ 123 w 170"/>
                <a:gd name="T101" fmla="*/ 40 h 158"/>
                <a:gd name="T102" fmla="*/ 135 w 170"/>
                <a:gd name="T103" fmla="*/ 45 h 158"/>
                <a:gd name="T104" fmla="*/ 129 w 170"/>
                <a:gd name="T105" fmla="*/ 21 h 158"/>
                <a:gd name="T106" fmla="*/ 132 w 170"/>
                <a:gd name="T107" fmla="*/ 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9545" name="Freeform 500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9546" name="Freeform 5007"/>
            <p:cNvSpPr>
              <a:spLocks/>
            </p:cNvSpPr>
            <p:nvPr/>
          </p:nvSpPr>
          <p:spPr bwMode="auto">
            <a:xfrm>
              <a:off x="2722" y="1802"/>
              <a:ext cx="49" cy="34"/>
            </a:xfrm>
            <a:custGeom>
              <a:avLst/>
              <a:gdLst>
                <a:gd name="T0" fmla="*/ 48 w 45"/>
                <a:gd name="T1" fmla="*/ 34 h 28"/>
                <a:gd name="T2" fmla="*/ 48 w 45"/>
                <a:gd name="T3" fmla="*/ 50 h 28"/>
                <a:gd name="T4" fmla="*/ 27 w 45"/>
                <a:gd name="T5" fmla="*/ 36 h 28"/>
                <a:gd name="T6" fmla="*/ 2 w 45"/>
                <a:gd name="T7" fmla="*/ 22 h 28"/>
                <a:gd name="T8" fmla="*/ 0 w 45"/>
                <a:gd name="T9" fmla="*/ 9 h 28"/>
                <a:gd name="T10" fmla="*/ 14 w 45"/>
                <a:gd name="T11" fmla="*/ 9 h 28"/>
                <a:gd name="T12" fmla="*/ 36 w 45"/>
                <a:gd name="T13" fmla="*/ 2 h 28"/>
                <a:gd name="T14" fmla="*/ 58 w 45"/>
                <a:gd name="T15" fmla="*/ 0 h 28"/>
                <a:gd name="T16" fmla="*/ 48 w 45"/>
                <a:gd name="T17" fmla="*/ 34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9547" name="Freeform 5008"/>
            <p:cNvSpPr>
              <a:spLocks/>
            </p:cNvSpPr>
            <p:nvPr/>
          </p:nvSpPr>
          <p:spPr bwMode="auto">
            <a:xfrm>
              <a:off x="2650" y="1737"/>
              <a:ext cx="25" cy="52"/>
            </a:xfrm>
            <a:custGeom>
              <a:avLst/>
              <a:gdLst>
                <a:gd name="T0" fmla="*/ 20 w 21"/>
                <a:gd name="T1" fmla="*/ 66 h 42"/>
                <a:gd name="T2" fmla="*/ 7 w 21"/>
                <a:gd name="T3" fmla="*/ 79 h 42"/>
                <a:gd name="T4" fmla="*/ 2 w 21"/>
                <a:gd name="T5" fmla="*/ 63 h 42"/>
                <a:gd name="T6" fmla="*/ 0 w 21"/>
                <a:gd name="T7" fmla="*/ 37 h 42"/>
                <a:gd name="T8" fmla="*/ 0 w 21"/>
                <a:gd name="T9" fmla="*/ 9 h 42"/>
                <a:gd name="T10" fmla="*/ 20 w 21"/>
                <a:gd name="T11" fmla="*/ 0 h 42"/>
                <a:gd name="T12" fmla="*/ 36 w 21"/>
                <a:gd name="T13" fmla="*/ 24 h 42"/>
                <a:gd name="T14" fmla="*/ 32 w 21"/>
                <a:gd name="T15" fmla="*/ 66 h 42"/>
                <a:gd name="T16" fmla="*/ 20 w 21"/>
                <a:gd name="T17" fmla="*/ 6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9548" name="Freeform 5009"/>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9549" name="Freeform 5010"/>
            <p:cNvSpPr>
              <a:spLocks/>
            </p:cNvSpPr>
            <p:nvPr/>
          </p:nvSpPr>
          <p:spPr bwMode="auto">
            <a:xfrm>
              <a:off x="2944" y="1722"/>
              <a:ext cx="309" cy="132"/>
            </a:xfrm>
            <a:custGeom>
              <a:avLst/>
              <a:gdLst>
                <a:gd name="T0" fmla="*/ 257 w 277"/>
                <a:gd name="T1" fmla="*/ 173 h 106"/>
                <a:gd name="T2" fmla="*/ 216 w 277"/>
                <a:gd name="T3" fmla="*/ 183 h 106"/>
                <a:gd name="T4" fmla="*/ 212 w 277"/>
                <a:gd name="T5" fmla="*/ 204 h 106"/>
                <a:gd name="T6" fmla="*/ 206 w 277"/>
                <a:gd name="T7" fmla="*/ 202 h 106"/>
                <a:gd name="T8" fmla="*/ 202 w 277"/>
                <a:gd name="T9" fmla="*/ 178 h 106"/>
                <a:gd name="T10" fmla="*/ 168 w 277"/>
                <a:gd name="T11" fmla="*/ 188 h 106"/>
                <a:gd name="T12" fmla="*/ 132 w 277"/>
                <a:gd name="T13" fmla="*/ 191 h 106"/>
                <a:gd name="T14" fmla="*/ 96 w 277"/>
                <a:gd name="T15" fmla="*/ 188 h 106"/>
                <a:gd name="T16" fmla="*/ 67 w 277"/>
                <a:gd name="T17" fmla="*/ 183 h 106"/>
                <a:gd name="T18" fmla="*/ 44 w 277"/>
                <a:gd name="T19" fmla="*/ 178 h 106"/>
                <a:gd name="T20" fmla="*/ 46 w 277"/>
                <a:gd name="T21" fmla="*/ 171 h 106"/>
                <a:gd name="T22" fmla="*/ 31 w 277"/>
                <a:gd name="T23" fmla="*/ 159 h 106"/>
                <a:gd name="T24" fmla="*/ 23 w 277"/>
                <a:gd name="T25" fmla="*/ 137 h 106"/>
                <a:gd name="T26" fmla="*/ 3 w 277"/>
                <a:gd name="T27" fmla="*/ 113 h 106"/>
                <a:gd name="T28" fmla="*/ 17 w 277"/>
                <a:gd name="T29" fmla="*/ 125 h 106"/>
                <a:gd name="T30" fmla="*/ 13 w 277"/>
                <a:gd name="T31" fmla="*/ 101 h 106"/>
                <a:gd name="T32" fmla="*/ 0 w 277"/>
                <a:gd name="T33" fmla="*/ 83 h 106"/>
                <a:gd name="T34" fmla="*/ 20 w 277"/>
                <a:gd name="T35" fmla="*/ 55 h 106"/>
                <a:gd name="T36" fmla="*/ 52 w 277"/>
                <a:gd name="T37" fmla="*/ 50 h 106"/>
                <a:gd name="T38" fmla="*/ 62 w 277"/>
                <a:gd name="T39" fmla="*/ 40 h 106"/>
                <a:gd name="T40" fmla="*/ 88 w 277"/>
                <a:gd name="T41" fmla="*/ 26 h 106"/>
                <a:gd name="T42" fmla="*/ 139 w 277"/>
                <a:gd name="T43" fmla="*/ 0 h 106"/>
                <a:gd name="T44" fmla="*/ 171 w 277"/>
                <a:gd name="T45" fmla="*/ 0 h 106"/>
                <a:gd name="T46" fmla="*/ 191 w 277"/>
                <a:gd name="T47" fmla="*/ 19 h 106"/>
                <a:gd name="T48" fmla="*/ 243 w 277"/>
                <a:gd name="T49" fmla="*/ 32 h 106"/>
                <a:gd name="T50" fmla="*/ 300 w 277"/>
                <a:gd name="T51" fmla="*/ 14 h 106"/>
                <a:gd name="T52" fmla="*/ 338 w 277"/>
                <a:gd name="T53" fmla="*/ 24 h 106"/>
                <a:gd name="T54" fmla="*/ 356 w 277"/>
                <a:gd name="T55" fmla="*/ 64 h 106"/>
                <a:gd name="T56" fmla="*/ 365 w 277"/>
                <a:gd name="T57" fmla="*/ 87 h 106"/>
                <a:gd name="T58" fmla="*/ 373 w 277"/>
                <a:gd name="T59" fmla="*/ 137 h 106"/>
                <a:gd name="T60" fmla="*/ 373 w 277"/>
                <a:gd name="T61" fmla="*/ 164 h 106"/>
                <a:gd name="T62" fmla="*/ 341 w 277"/>
                <a:gd name="T63" fmla="*/ 159 h 106"/>
                <a:gd name="T64" fmla="*/ 328 w 277"/>
                <a:gd name="T65" fmla="*/ 159 h 106"/>
                <a:gd name="T66" fmla="*/ 287 w 277"/>
                <a:gd name="T67" fmla="*/ 173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9550" name="Freeform 5011"/>
            <p:cNvSpPr>
              <a:spLocks/>
            </p:cNvSpPr>
            <p:nvPr/>
          </p:nvSpPr>
          <p:spPr bwMode="auto">
            <a:xfrm>
              <a:off x="2935" y="1720"/>
              <a:ext cx="50" cy="41"/>
            </a:xfrm>
            <a:custGeom>
              <a:avLst/>
              <a:gdLst>
                <a:gd name="T0" fmla="*/ 8 w 45"/>
                <a:gd name="T1" fmla="*/ 2 h 33"/>
                <a:gd name="T2" fmla="*/ 8 w 45"/>
                <a:gd name="T3" fmla="*/ 14 h 33"/>
                <a:gd name="T4" fmla="*/ 10 w 45"/>
                <a:gd name="T5" fmla="*/ 24 h 33"/>
                <a:gd name="T6" fmla="*/ 0 w 45"/>
                <a:gd name="T7" fmla="*/ 45 h 33"/>
                <a:gd name="T8" fmla="*/ 13 w 45"/>
                <a:gd name="T9" fmla="*/ 50 h 33"/>
                <a:gd name="T10" fmla="*/ 8 w 45"/>
                <a:gd name="T11" fmla="*/ 63 h 33"/>
                <a:gd name="T12" fmla="*/ 29 w 45"/>
                <a:gd name="T13" fmla="*/ 40 h 33"/>
                <a:gd name="T14" fmla="*/ 62 w 45"/>
                <a:gd name="T15" fmla="*/ 37 h 33"/>
                <a:gd name="T16" fmla="*/ 49 w 45"/>
                <a:gd name="T17" fmla="*/ 24 h 33"/>
                <a:gd name="T18" fmla="*/ 36 w 45"/>
                <a:gd name="T19" fmla="*/ 0 h 33"/>
                <a:gd name="T20" fmla="*/ 8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9551" name="Freeform 5012"/>
            <p:cNvSpPr>
              <a:spLocks/>
            </p:cNvSpPr>
            <p:nvPr/>
          </p:nvSpPr>
          <p:spPr bwMode="auto">
            <a:xfrm>
              <a:off x="2862" y="1422"/>
              <a:ext cx="136" cy="96"/>
            </a:xfrm>
            <a:custGeom>
              <a:avLst/>
              <a:gdLst>
                <a:gd name="T0" fmla="*/ 172 w 121"/>
                <a:gd name="T1" fmla="*/ 79 h 78"/>
                <a:gd name="T2" fmla="*/ 164 w 121"/>
                <a:gd name="T3" fmla="*/ 87 h 78"/>
                <a:gd name="T4" fmla="*/ 172 w 121"/>
                <a:gd name="T5" fmla="*/ 118 h 78"/>
                <a:gd name="T6" fmla="*/ 148 w 121"/>
                <a:gd name="T7" fmla="*/ 130 h 78"/>
                <a:gd name="T8" fmla="*/ 148 w 121"/>
                <a:gd name="T9" fmla="*/ 145 h 78"/>
                <a:gd name="T10" fmla="*/ 114 w 121"/>
                <a:gd name="T11" fmla="*/ 137 h 78"/>
                <a:gd name="T12" fmla="*/ 81 w 121"/>
                <a:gd name="T13" fmla="*/ 127 h 78"/>
                <a:gd name="T14" fmla="*/ 47 w 121"/>
                <a:gd name="T15" fmla="*/ 127 h 78"/>
                <a:gd name="T16" fmla="*/ 12 w 121"/>
                <a:gd name="T17" fmla="*/ 127 h 78"/>
                <a:gd name="T18" fmla="*/ 2 w 121"/>
                <a:gd name="T19" fmla="*/ 118 h 78"/>
                <a:gd name="T20" fmla="*/ 17 w 121"/>
                <a:gd name="T21" fmla="*/ 97 h 78"/>
                <a:gd name="T22" fmla="*/ 0 w 121"/>
                <a:gd name="T23" fmla="*/ 52 h 78"/>
                <a:gd name="T24" fmla="*/ 27 w 121"/>
                <a:gd name="T25" fmla="*/ 31 h 78"/>
                <a:gd name="T26" fmla="*/ 57 w 121"/>
                <a:gd name="T27" fmla="*/ 2 h 78"/>
                <a:gd name="T28" fmla="*/ 83 w 121"/>
                <a:gd name="T29" fmla="*/ 0 h 78"/>
                <a:gd name="T30" fmla="*/ 111 w 121"/>
                <a:gd name="T31" fmla="*/ 7 h 78"/>
                <a:gd name="T32" fmla="*/ 140 w 121"/>
                <a:gd name="T33" fmla="*/ 14 h 78"/>
                <a:gd name="T34" fmla="*/ 145 w 121"/>
                <a:gd name="T35" fmla="*/ 52 h 78"/>
                <a:gd name="T36" fmla="*/ 172 w 121"/>
                <a:gd name="T37" fmla="*/ 79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9552" name="Freeform 5013"/>
            <p:cNvSpPr>
              <a:spLocks/>
            </p:cNvSpPr>
            <p:nvPr/>
          </p:nvSpPr>
          <p:spPr bwMode="auto">
            <a:xfrm>
              <a:off x="2637" y="1400"/>
              <a:ext cx="34" cy="44"/>
            </a:xfrm>
            <a:custGeom>
              <a:avLst/>
              <a:gdLst>
                <a:gd name="T0" fmla="*/ 22 w 31"/>
                <a:gd name="T1" fmla="*/ 65 h 35"/>
                <a:gd name="T2" fmla="*/ 22 w 31"/>
                <a:gd name="T3" fmla="*/ 69 h 35"/>
                <a:gd name="T4" fmla="*/ 5 w 31"/>
                <a:gd name="T5" fmla="*/ 69 h 35"/>
                <a:gd name="T6" fmla="*/ 5 w 31"/>
                <a:gd name="T7" fmla="*/ 65 h 35"/>
                <a:gd name="T8" fmla="*/ 0 w 31"/>
                <a:gd name="T9" fmla="*/ 48 h 35"/>
                <a:gd name="T10" fmla="*/ 0 w 31"/>
                <a:gd name="T11" fmla="*/ 14 h 35"/>
                <a:gd name="T12" fmla="*/ 10 w 31"/>
                <a:gd name="T13" fmla="*/ 10 h 35"/>
                <a:gd name="T14" fmla="*/ 12 w 31"/>
                <a:gd name="T15" fmla="*/ 14 h 35"/>
                <a:gd name="T16" fmla="*/ 15 w 31"/>
                <a:gd name="T17" fmla="*/ 10 h 35"/>
                <a:gd name="T18" fmla="*/ 25 w 31"/>
                <a:gd name="T19" fmla="*/ 0 h 35"/>
                <a:gd name="T20" fmla="*/ 32 w 31"/>
                <a:gd name="T21" fmla="*/ 14 h 35"/>
                <a:gd name="T22" fmla="*/ 41 w 31"/>
                <a:gd name="T23" fmla="*/ 14 h 35"/>
                <a:gd name="T24" fmla="*/ 37 w 31"/>
                <a:gd name="T25" fmla="*/ 29 h 35"/>
                <a:gd name="T26" fmla="*/ 25 w 31"/>
                <a:gd name="T27" fmla="*/ 41 h 35"/>
                <a:gd name="T28" fmla="*/ 25 w 31"/>
                <a:gd name="T29" fmla="*/ 48 h 35"/>
                <a:gd name="T30" fmla="*/ 22 w 31"/>
                <a:gd name="T31" fmla="*/ 65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9553" name="Freeform 5014"/>
            <p:cNvSpPr>
              <a:spLocks/>
            </p:cNvSpPr>
            <p:nvPr/>
          </p:nvSpPr>
          <p:spPr bwMode="auto">
            <a:xfrm>
              <a:off x="2676" y="1422"/>
              <a:ext cx="25" cy="20"/>
            </a:xfrm>
            <a:custGeom>
              <a:avLst/>
              <a:gdLst>
                <a:gd name="T0" fmla="*/ 32 w 22"/>
                <a:gd name="T1" fmla="*/ 8 h 16"/>
                <a:gd name="T2" fmla="*/ 28 w 22"/>
                <a:gd name="T3" fmla="*/ 5 h 16"/>
                <a:gd name="T4" fmla="*/ 22 w 22"/>
                <a:gd name="T5" fmla="*/ 0 h 16"/>
                <a:gd name="T6" fmla="*/ 22 w 22"/>
                <a:gd name="T7" fmla="*/ 8 h 16"/>
                <a:gd name="T8" fmla="*/ 15 w 22"/>
                <a:gd name="T9" fmla="*/ 8 h 16"/>
                <a:gd name="T10" fmla="*/ 8 w 22"/>
                <a:gd name="T11" fmla="*/ 0 h 16"/>
                <a:gd name="T12" fmla="*/ 3 w 22"/>
                <a:gd name="T13" fmla="*/ 8 h 16"/>
                <a:gd name="T14" fmla="*/ 0 w 22"/>
                <a:gd name="T15" fmla="*/ 14 h 16"/>
                <a:gd name="T16" fmla="*/ 18 w 22"/>
                <a:gd name="T17" fmla="*/ 31 h 16"/>
                <a:gd name="T18" fmla="*/ 25 w 22"/>
                <a:gd name="T19" fmla="*/ 23 h 16"/>
                <a:gd name="T20" fmla="*/ 25 w 22"/>
                <a:gd name="T21" fmla="*/ 18 h 16"/>
                <a:gd name="T22" fmla="*/ 32 w 22"/>
                <a:gd name="T23" fmla="*/ 8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9554" name="Freeform 5015"/>
            <p:cNvSpPr>
              <a:spLocks/>
            </p:cNvSpPr>
            <p:nvPr/>
          </p:nvSpPr>
          <p:spPr bwMode="auto">
            <a:xfrm>
              <a:off x="2639" y="1386"/>
              <a:ext cx="29" cy="21"/>
            </a:xfrm>
            <a:custGeom>
              <a:avLst/>
              <a:gdLst>
                <a:gd name="T0" fmla="*/ 31 w 26"/>
                <a:gd name="T1" fmla="*/ 23 h 17"/>
                <a:gd name="T2" fmla="*/ 3 w 26"/>
                <a:gd name="T3" fmla="*/ 23 h 17"/>
                <a:gd name="T4" fmla="*/ 0 w 26"/>
                <a:gd name="T5" fmla="*/ 32 h 17"/>
                <a:gd name="T6" fmla="*/ 0 w 26"/>
                <a:gd name="T7" fmla="*/ 19 h 17"/>
                <a:gd name="T8" fmla="*/ 20 w 26"/>
                <a:gd name="T9" fmla="*/ 19 h 17"/>
                <a:gd name="T10" fmla="*/ 36 w 26"/>
                <a:gd name="T11" fmla="*/ 0 h 17"/>
                <a:gd name="T12" fmla="*/ 31 w 26"/>
                <a:gd name="T13" fmla="*/ 2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9555" name="Freeform 5016"/>
            <p:cNvSpPr>
              <a:spLocks/>
            </p:cNvSpPr>
            <p:nvPr/>
          </p:nvSpPr>
          <p:spPr bwMode="auto">
            <a:xfrm>
              <a:off x="2658" y="1431"/>
              <a:ext cx="17" cy="11"/>
            </a:xfrm>
            <a:custGeom>
              <a:avLst/>
              <a:gdLst>
                <a:gd name="T0" fmla="*/ 25 w 14"/>
                <a:gd name="T1" fmla="*/ 7 h 9"/>
                <a:gd name="T2" fmla="*/ 16 w 14"/>
                <a:gd name="T3" fmla="*/ 0 h 9"/>
                <a:gd name="T4" fmla="*/ 0 w 14"/>
                <a:gd name="T5" fmla="*/ 2 h 9"/>
                <a:gd name="T6" fmla="*/ 22 w 14"/>
                <a:gd name="T7" fmla="*/ 16 h 9"/>
                <a:gd name="T8" fmla="*/ 25 w 14"/>
                <a:gd name="T9" fmla="*/ 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9556" name="Freeform 5017"/>
            <p:cNvSpPr>
              <a:spLocks/>
            </p:cNvSpPr>
            <p:nvPr/>
          </p:nvSpPr>
          <p:spPr bwMode="auto">
            <a:xfrm>
              <a:off x="2689" y="1444"/>
              <a:ext cx="6" cy="3"/>
            </a:xfrm>
            <a:custGeom>
              <a:avLst/>
              <a:gdLst>
                <a:gd name="T0" fmla="*/ 8 w 5"/>
                <a:gd name="T1" fmla="*/ 0 h 3"/>
                <a:gd name="T2" fmla="*/ 6 w 5"/>
                <a:gd name="T3" fmla="*/ 0 h 3"/>
                <a:gd name="T4" fmla="*/ 0 w 5"/>
                <a:gd name="T5" fmla="*/ 3 h 3"/>
                <a:gd name="T6" fmla="*/ 8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9557" name="Freeform 5018"/>
            <p:cNvSpPr>
              <a:spLocks/>
            </p:cNvSpPr>
            <p:nvPr/>
          </p:nvSpPr>
          <p:spPr bwMode="auto">
            <a:xfrm>
              <a:off x="2847" y="1347"/>
              <a:ext cx="68" cy="37"/>
            </a:xfrm>
            <a:custGeom>
              <a:avLst/>
              <a:gdLst>
                <a:gd name="T0" fmla="*/ 90 w 59"/>
                <a:gd name="T1" fmla="*/ 40 h 29"/>
                <a:gd name="T2" fmla="*/ 84 w 59"/>
                <a:gd name="T3" fmla="*/ 6 h 29"/>
                <a:gd name="T4" fmla="*/ 37 w 59"/>
                <a:gd name="T5" fmla="*/ 0 h 29"/>
                <a:gd name="T6" fmla="*/ 0 w 59"/>
                <a:gd name="T7" fmla="*/ 17 h 29"/>
                <a:gd name="T8" fmla="*/ 3 w 59"/>
                <a:gd name="T9" fmla="*/ 24 h 29"/>
                <a:gd name="T10" fmla="*/ 18 w 59"/>
                <a:gd name="T11" fmla="*/ 46 h 29"/>
                <a:gd name="T12" fmla="*/ 27 w 59"/>
                <a:gd name="T13" fmla="*/ 46 h 29"/>
                <a:gd name="T14" fmla="*/ 54 w 59"/>
                <a:gd name="T15" fmla="*/ 51 h 29"/>
                <a:gd name="T16" fmla="*/ 80 w 59"/>
                <a:gd name="T17" fmla="*/ 60 h 29"/>
                <a:gd name="T18" fmla="*/ 90 w 59"/>
                <a:gd name="T19" fmla="*/ 4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9558" name="Freeform 5019"/>
            <p:cNvSpPr>
              <a:spLocks/>
            </p:cNvSpPr>
            <p:nvPr/>
          </p:nvSpPr>
          <p:spPr bwMode="auto">
            <a:xfrm>
              <a:off x="2822" y="1375"/>
              <a:ext cx="105" cy="49"/>
            </a:xfrm>
            <a:custGeom>
              <a:avLst/>
              <a:gdLst>
                <a:gd name="T0" fmla="*/ 65 w 95"/>
                <a:gd name="T1" fmla="*/ 48 h 40"/>
                <a:gd name="T2" fmla="*/ 36 w 95"/>
                <a:gd name="T3" fmla="*/ 55 h 40"/>
                <a:gd name="T4" fmla="*/ 8 w 95"/>
                <a:gd name="T5" fmla="*/ 60 h 40"/>
                <a:gd name="T6" fmla="*/ 0 w 95"/>
                <a:gd name="T7" fmla="*/ 60 h 40"/>
                <a:gd name="T8" fmla="*/ 8 w 95"/>
                <a:gd name="T9" fmla="*/ 22 h 40"/>
                <a:gd name="T10" fmla="*/ 23 w 95"/>
                <a:gd name="T11" fmla="*/ 22 h 40"/>
                <a:gd name="T12" fmla="*/ 46 w 95"/>
                <a:gd name="T13" fmla="*/ 39 h 40"/>
                <a:gd name="T14" fmla="*/ 55 w 95"/>
                <a:gd name="T15" fmla="*/ 26 h 40"/>
                <a:gd name="T16" fmla="*/ 55 w 95"/>
                <a:gd name="T17" fmla="*/ 0 h 40"/>
                <a:gd name="T18" fmla="*/ 81 w 95"/>
                <a:gd name="T19" fmla="*/ 2 h 40"/>
                <a:gd name="T20" fmla="*/ 103 w 95"/>
                <a:gd name="T21" fmla="*/ 13 h 40"/>
                <a:gd name="T22" fmla="*/ 116 w 95"/>
                <a:gd name="T23" fmla="*/ 34 h 40"/>
                <a:gd name="T24" fmla="*/ 128 w 95"/>
                <a:gd name="T25" fmla="*/ 71 h 40"/>
                <a:gd name="T26" fmla="*/ 103 w 95"/>
                <a:gd name="T27" fmla="*/ 74 h 40"/>
                <a:gd name="T28" fmla="*/ 65 w 95"/>
                <a:gd name="T29" fmla="*/ 4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9559" name="Freeform 5020"/>
            <p:cNvSpPr>
              <a:spLocks/>
            </p:cNvSpPr>
            <p:nvPr/>
          </p:nvSpPr>
          <p:spPr bwMode="auto">
            <a:xfrm>
              <a:off x="2822" y="1407"/>
              <a:ext cx="84" cy="49"/>
            </a:xfrm>
            <a:custGeom>
              <a:avLst/>
              <a:gdLst>
                <a:gd name="T0" fmla="*/ 3 w 76"/>
                <a:gd name="T1" fmla="*/ 55 h 40"/>
                <a:gd name="T2" fmla="*/ 0 w 76"/>
                <a:gd name="T3" fmla="*/ 13 h 40"/>
                <a:gd name="T4" fmla="*/ 8 w 76"/>
                <a:gd name="T5" fmla="*/ 13 h 40"/>
                <a:gd name="T6" fmla="*/ 36 w 76"/>
                <a:gd name="T7" fmla="*/ 7 h 40"/>
                <a:gd name="T8" fmla="*/ 65 w 76"/>
                <a:gd name="T9" fmla="*/ 0 h 40"/>
                <a:gd name="T10" fmla="*/ 103 w 76"/>
                <a:gd name="T11" fmla="*/ 26 h 40"/>
                <a:gd name="T12" fmla="*/ 74 w 76"/>
                <a:gd name="T13" fmla="*/ 51 h 40"/>
                <a:gd name="T14" fmla="*/ 49 w 76"/>
                <a:gd name="T15" fmla="*/ 74 h 40"/>
                <a:gd name="T16" fmla="*/ 33 w 76"/>
                <a:gd name="T17" fmla="*/ 74 h 40"/>
                <a:gd name="T18" fmla="*/ 33 w 76"/>
                <a:gd name="T19" fmla="*/ 60 h 40"/>
                <a:gd name="T20" fmla="*/ 15 w 76"/>
                <a:gd name="T21" fmla="*/ 55 h 40"/>
                <a:gd name="T22" fmla="*/ 3 w 76"/>
                <a:gd name="T23" fmla="*/ 5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9560" name="Freeform 5021"/>
            <p:cNvSpPr>
              <a:spLocks/>
            </p:cNvSpPr>
            <p:nvPr/>
          </p:nvSpPr>
          <p:spPr bwMode="auto">
            <a:xfrm>
              <a:off x="2566" y="1474"/>
              <a:ext cx="57" cy="58"/>
            </a:xfrm>
            <a:custGeom>
              <a:avLst/>
              <a:gdLst>
                <a:gd name="T0" fmla="*/ 53 w 52"/>
                <a:gd name="T1" fmla="*/ 53 h 47"/>
                <a:gd name="T2" fmla="*/ 66 w 52"/>
                <a:gd name="T3" fmla="*/ 39 h 47"/>
                <a:gd name="T4" fmla="*/ 62 w 52"/>
                <a:gd name="T5" fmla="*/ 26 h 47"/>
                <a:gd name="T6" fmla="*/ 68 w 52"/>
                <a:gd name="T7" fmla="*/ 9 h 47"/>
                <a:gd name="T8" fmla="*/ 47 w 52"/>
                <a:gd name="T9" fmla="*/ 0 h 47"/>
                <a:gd name="T10" fmla="*/ 23 w 52"/>
                <a:gd name="T11" fmla="*/ 23 h 47"/>
                <a:gd name="T12" fmla="*/ 5 w 52"/>
                <a:gd name="T13" fmla="*/ 53 h 47"/>
                <a:gd name="T14" fmla="*/ 0 w 52"/>
                <a:gd name="T15" fmla="*/ 67 h 47"/>
                <a:gd name="T16" fmla="*/ 15 w 52"/>
                <a:gd name="T17" fmla="*/ 67 h 47"/>
                <a:gd name="T18" fmla="*/ 41 w 52"/>
                <a:gd name="T19" fmla="*/ 67 h 47"/>
                <a:gd name="T20" fmla="*/ 43 w 52"/>
                <a:gd name="T21" fmla="*/ 80 h 47"/>
                <a:gd name="T22" fmla="*/ 47 w 52"/>
                <a:gd name="T23" fmla="*/ 89 h 47"/>
                <a:gd name="T24" fmla="*/ 53 w 52"/>
                <a:gd name="T25" fmla="*/ 53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9561" name="Freeform 5022"/>
            <p:cNvSpPr>
              <a:spLocks/>
            </p:cNvSpPr>
            <p:nvPr/>
          </p:nvSpPr>
          <p:spPr bwMode="auto">
            <a:xfrm>
              <a:off x="2727" y="1447"/>
              <a:ext cx="154" cy="121"/>
            </a:xfrm>
            <a:custGeom>
              <a:avLst/>
              <a:gdLst>
                <a:gd name="T0" fmla="*/ 79 w 138"/>
                <a:gd name="T1" fmla="*/ 9 h 97"/>
                <a:gd name="T2" fmla="*/ 76 w 138"/>
                <a:gd name="T3" fmla="*/ 0 h 97"/>
                <a:gd name="T4" fmla="*/ 50 w 138"/>
                <a:gd name="T5" fmla="*/ 2 h 97"/>
                <a:gd name="T6" fmla="*/ 26 w 138"/>
                <a:gd name="T7" fmla="*/ 14 h 97"/>
                <a:gd name="T8" fmla="*/ 0 w 138"/>
                <a:gd name="T9" fmla="*/ 24 h 97"/>
                <a:gd name="T10" fmla="*/ 8 w 138"/>
                <a:gd name="T11" fmla="*/ 31 h 97"/>
                <a:gd name="T12" fmla="*/ 3 w 138"/>
                <a:gd name="T13" fmla="*/ 37 h 97"/>
                <a:gd name="T14" fmla="*/ 3 w 138"/>
                <a:gd name="T15" fmla="*/ 64 h 97"/>
                <a:gd name="T16" fmla="*/ 13 w 138"/>
                <a:gd name="T17" fmla="*/ 101 h 97"/>
                <a:gd name="T18" fmla="*/ 17 w 138"/>
                <a:gd name="T19" fmla="*/ 127 h 97"/>
                <a:gd name="T20" fmla="*/ 21 w 138"/>
                <a:gd name="T21" fmla="*/ 127 h 97"/>
                <a:gd name="T22" fmla="*/ 46 w 138"/>
                <a:gd name="T23" fmla="*/ 138 h 97"/>
                <a:gd name="T24" fmla="*/ 52 w 138"/>
                <a:gd name="T25" fmla="*/ 151 h 97"/>
                <a:gd name="T26" fmla="*/ 60 w 138"/>
                <a:gd name="T27" fmla="*/ 146 h 97"/>
                <a:gd name="T28" fmla="*/ 76 w 138"/>
                <a:gd name="T29" fmla="*/ 146 h 97"/>
                <a:gd name="T30" fmla="*/ 96 w 138"/>
                <a:gd name="T31" fmla="*/ 175 h 97"/>
                <a:gd name="T32" fmla="*/ 118 w 138"/>
                <a:gd name="T33" fmla="*/ 175 h 97"/>
                <a:gd name="T34" fmla="*/ 122 w 138"/>
                <a:gd name="T35" fmla="*/ 178 h 97"/>
                <a:gd name="T36" fmla="*/ 142 w 138"/>
                <a:gd name="T37" fmla="*/ 178 h 97"/>
                <a:gd name="T38" fmla="*/ 169 w 138"/>
                <a:gd name="T39" fmla="*/ 188 h 97"/>
                <a:gd name="T40" fmla="*/ 171 w 138"/>
                <a:gd name="T41" fmla="*/ 178 h 97"/>
                <a:gd name="T42" fmla="*/ 192 w 138"/>
                <a:gd name="T43" fmla="*/ 142 h 97"/>
                <a:gd name="T44" fmla="*/ 192 w 138"/>
                <a:gd name="T45" fmla="*/ 127 h 97"/>
                <a:gd name="T46" fmla="*/ 181 w 138"/>
                <a:gd name="T47" fmla="*/ 92 h 97"/>
                <a:gd name="T48" fmla="*/ 171 w 138"/>
                <a:gd name="T49" fmla="*/ 81 h 97"/>
                <a:gd name="T50" fmla="*/ 184 w 138"/>
                <a:gd name="T51" fmla="*/ 61 h 97"/>
                <a:gd name="T52" fmla="*/ 169 w 138"/>
                <a:gd name="T53" fmla="*/ 14 h 97"/>
                <a:gd name="T54" fmla="*/ 132 w 138"/>
                <a:gd name="T55" fmla="*/ 14 h 97"/>
                <a:gd name="T56" fmla="*/ 98 w 138"/>
                <a:gd name="T57" fmla="*/ 9 h 97"/>
                <a:gd name="T58" fmla="*/ 79 w 138"/>
                <a:gd name="T59" fmla="*/ 9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9562" name="Freeform 5023"/>
            <p:cNvSpPr>
              <a:spLocks/>
            </p:cNvSpPr>
            <p:nvPr/>
          </p:nvSpPr>
          <p:spPr bwMode="auto">
            <a:xfrm>
              <a:off x="2833" y="1585"/>
              <a:ext cx="152" cy="99"/>
            </a:xfrm>
            <a:custGeom>
              <a:avLst/>
              <a:gdLst>
                <a:gd name="T0" fmla="*/ 171 w 137"/>
                <a:gd name="T1" fmla="*/ 121 h 80"/>
                <a:gd name="T2" fmla="*/ 168 w 137"/>
                <a:gd name="T3" fmla="*/ 149 h 80"/>
                <a:gd name="T4" fmla="*/ 133 w 137"/>
                <a:gd name="T5" fmla="*/ 137 h 80"/>
                <a:gd name="T6" fmla="*/ 100 w 137"/>
                <a:gd name="T7" fmla="*/ 152 h 80"/>
                <a:gd name="T8" fmla="*/ 78 w 137"/>
                <a:gd name="T9" fmla="*/ 144 h 80"/>
                <a:gd name="T10" fmla="*/ 59 w 137"/>
                <a:gd name="T11" fmla="*/ 144 h 80"/>
                <a:gd name="T12" fmla="*/ 52 w 137"/>
                <a:gd name="T13" fmla="*/ 135 h 80"/>
                <a:gd name="T14" fmla="*/ 52 w 137"/>
                <a:gd name="T15" fmla="*/ 121 h 80"/>
                <a:gd name="T16" fmla="*/ 45 w 137"/>
                <a:gd name="T17" fmla="*/ 115 h 80"/>
                <a:gd name="T18" fmla="*/ 38 w 137"/>
                <a:gd name="T19" fmla="*/ 115 h 80"/>
                <a:gd name="T20" fmla="*/ 29 w 137"/>
                <a:gd name="T21" fmla="*/ 111 h 80"/>
                <a:gd name="T22" fmla="*/ 0 w 137"/>
                <a:gd name="T23" fmla="*/ 72 h 80"/>
                <a:gd name="T24" fmla="*/ 12 w 137"/>
                <a:gd name="T25" fmla="*/ 63 h 80"/>
                <a:gd name="T26" fmla="*/ 29 w 137"/>
                <a:gd name="T27" fmla="*/ 37 h 80"/>
                <a:gd name="T28" fmla="*/ 45 w 137"/>
                <a:gd name="T29" fmla="*/ 9 h 80"/>
                <a:gd name="T30" fmla="*/ 45 w 137"/>
                <a:gd name="T31" fmla="*/ 9 h 80"/>
                <a:gd name="T32" fmla="*/ 83 w 137"/>
                <a:gd name="T33" fmla="*/ 14 h 80"/>
                <a:gd name="T34" fmla="*/ 115 w 137"/>
                <a:gd name="T35" fmla="*/ 0 h 80"/>
                <a:gd name="T36" fmla="*/ 115 w 137"/>
                <a:gd name="T37" fmla="*/ 0 h 80"/>
                <a:gd name="T38" fmla="*/ 133 w 137"/>
                <a:gd name="T39" fmla="*/ 17 h 80"/>
                <a:gd name="T40" fmla="*/ 145 w 137"/>
                <a:gd name="T41" fmla="*/ 40 h 80"/>
                <a:gd name="T42" fmla="*/ 151 w 137"/>
                <a:gd name="T43" fmla="*/ 66 h 80"/>
                <a:gd name="T44" fmla="*/ 159 w 137"/>
                <a:gd name="T45" fmla="*/ 95 h 80"/>
                <a:gd name="T46" fmla="*/ 171 w 137"/>
                <a:gd name="T47" fmla="*/ 95 h 80"/>
                <a:gd name="T48" fmla="*/ 184 w 137"/>
                <a:gd name="T49" fmla="*/ 98 h 80"/>
                <a:gd name="T50" fmla="*/ 188 w 137"/>
                <a:gd name="T51" fmla="*/ 109 h 80"/>
                <a:gd name="T52" fmla="*/ 175 w 137"/>
                <a:gd name="T53" fmla="*/ 115 h 80"/>
                <a:gd name="T54" fmla="*/ 175 w 137"/>
                <a:gd name="T55" fmla="*/ 111 h 80"/>
                <a:gd name="T56" fmla="*/ 171 w 137"/>
                <a:gd name="T57" fmla="*/ 121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9563" name="Freeform 5024"/>
            <p:cNvSpPr>
              <a:spLocks/>
            </p:cNvSpPr>
            <p:nvPr/>
          </p:nvSpPr>
          <p:spPr bwMode="auto">
            <a:xfrm>
              <a:off x="2702" y="1527"/>
              <a:ext cx="102" cy="50"/>
            </a:xfrm>
            <a:custGeom>
              <a:avLst/>
              <a:gdLst>
                <a:gd name="T0" fmla="*/ 110 w 90"/>
                <a:gd name="T1" fmla="*/ 23 h 40"/>
                <a:gd name="T2" fmla="*/ 131 w 90"/>
                <a:gd name="T3" fmla="*/ 51 h 40"/>
                <a:gd name="T4" fmla="*/ 131 w 90"/>
                <a:gd name="T5" fmla="*/ 51 h 40"/>
                <a:gd name="T6" fmla="*/ 128 w 90"/>
                <a:gd name="T7" fmla="*/ 55 h 40"/>
                <a:gd name="T8" fmla="*/ 121 w 90"/>
                <a:gd name="T9" fmla="*/ 60 h 40"/>
                <a:gd name="T10" fmla="*/ 121 w 90"/>
                <a:gd name="T11" fmla="*/ 64 h 40"/>
                <a:gd name="T12" fmla="*/ 113 w 90"/>
                <a:gd name="T13" fmla="*/ 73 h 40"/>
                <a:gd name="T14" fmla="*/ 103 w 90"/>
                <a:gd name="T15" fmla="*/ 73 h 40"/>
                <a:gd name="T16" fmla="*/ 96 w 90"/>
                <a:gd name="T17" fmla="*/ 79 h 40"/>
                <a:gd name="T18" fmla="*/ 90 w 90"/>
                <a:gd name="T19" fmla="*/ 73 h 40"/>
                <a:gd name="T20" fmla="*/ 58 w 90"/>
                <a:gd name="T21" fmla="*/ 69 h 40"/>
                <a:gd name="T22" fmla="*/ 45 w 90"/>
                <a:gd name="T23" fmla="*/ 79 h 40"/>
                <a:gd name="T24" fmla="*/ 35 w 90"/>
                <a:gd name="T25" fmla="*/ 73 h 40"/>
                <a:gd name="T26" fmla="*/ 8 w 90"/>
                <a:gd name="T27" fmla="*/ 38 h 40"/>
                <a:gd name="T28" fmla="*/ 0 w 90"/>
                <a:gd name="T29" fmla="*/ 29 h 40"/>
                <a:gd name="T30" fmla="*/ 45 w 90"/>
                <a:gd name="T31" fmla="*/ 0 h 40"/>
                <a:gd name="T32" fmla="*/ 48 w 90"/>
                <a:gd name="T33" fmla="*/ 5 h 40"/>
                <a:gd name="T34" fmla="*/ 52 w 90"/>
                <a:gd name="T35" fmla="*/ 5 h 40"/>
                <a:gd name="T36" fmla="*/ 78 w 90"/>
                <a:gd name="T37" fmla="*/ 14 h 40"/>
                <a:gd name="T38" fmla="*/ 86 w 90"/>
                <a:gd name="T39" fmla="*/ 29 h 40"/>
                <a:gd name="T40" fmla="*/ 94 w 90"/>
                <a:gd name="T41" fmla="*/ 23 h 40"/>
                <a:gd name="T42" fmla="*/ 110 w 90"/>
                <a:gd name="T43" fmla="*/ 23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9564" name="Freeform 5025"/>
            <p:cNvSpPr>
              <a:spLocks/>
            </p:cNvSpPr>
            <p:nvPr/>
          </p:nvSpPr>
          <p:spPr bwMode="auto">
            <a:xfrm>
              <a:off x="2552" y="1518"/>
              <a:ext cx="58" cy="41"/>
            </a:xfrm>
            <a:custGeom>
              <a:avLst/>
              <a:gdLst>
                <a:gd name="T0" fmla="*/ 17 w 52"/>
                <a:gd name="T1" fmla="*/ 0 h 33"/>
                <a:gd name="T2" fmla="*/ 0 w 52"/>
                <a:gd name="T3" fmla="*/ 7 h 33"/>
                <a:gd name="T4" fmla="*/ 10 w 52"/>
                <a:gd name="T5" fmla="*/ 21 h 33"/>
                <a:gd name="T6" fmla="*/ 33 w 52"/>
                <a:gd name="T7" fmla="*/ 45 h 33"/>
                <a:gd name="T8" fmla="*/ 46 w 52"/>
                <a:gd name="T9" fmla="*/ 40 h 33"/>
                <a:gd name="T10" fmla="*/ 46 w 52"/>
                <a:gd name="T11" fmla="*/ 45 h 33"/>
                <a:gd name="T12" fmla="*/ 67 w 52"/>
                <a:gd name="T13" fmla="*/ 63 h 33"/>
                <a:gd name="T14" fmla="*/ 67 w 52"/>
                <a:gd name="T15" fmla="*/ 53 h 33"/>
                <a:gd name="T16" fmla="*/ 73 w 52"/>
                <a:gd name="T17" fmla="*/ 40 h 33"/>
                <a:gd name="T18" fmla="*/ 73 w 52"/>
                <a:gd name="T19" fmla="*/ 21 h 33"/>
                <a:gd name="T20" fmla="*/ 67 w 52"/>
                <a:gd name="T21" fmla="*/ 21 h 33"/>
                <a:gd name="T22" fmla="*/ 62 w 52"/>
                <a:gd name="T23" fmla="*/ 14 h 33"/>
                <a:gd name="T24" fmla="*/ 60 w 52"/>
                <a:gd name="T25" fmla="*/ 0 h 33"/>
                <a:gd name="T26" fmla="*/ 33 w 52"/>
                <a:gd name="T27" fmla="*/ 0 h 33"/>
                <a:gd name="T28" fmla="*/ 17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9565" name="Freeform 5026"/>
            <p:cNvSpPr>
              <a:spLocks/>
            </p:cNvSpPr>
            <p:nvPr/>
          </p:nvSpPr>
          <p:spPr bwMode="auto">
            <a:xfrm>
              <a:off x="2606" y="1444"/>
              <a:ext cx="134" cy="159"/>
            </a:xfrm>
            <a:custGeom>
              <a:avLst/>
              <a:gdLst>
                <a:gd name="T0" fmla="*/ 42 w 120"/>
                <a:gd name="T1" fmla="*/ 46 h 128"/>
                <a:gd name="T2" fmla="*/ 46 w 120"/>
                <a:gd name="T3" fmla="*/ 46 h 128"/>
                <a:gd name="T4" fmla="*/ 46 w 120"/>
                <a:gd name="T5" fmla="*/ 42 h 128"/>
                <a:gd name="T6" fmla="*/ 51 w 120"/>
                <a:gd name="T7" fmla="*/ 32 h 128"/>
                <a:gd name="T8" fmla="*/ 65 w 120"/>
                <a:gd name="T9" fmla="*/ 42 h 128"/>
                <a:gd name="T10" fmla="*/ 58 w 120"/>
                <a:gd name="T11" fmla="*/ 32 h 128"/>
                <a:gd name="T12" fmla="*/ 51 w 120"/>
                <a:gd name="T13" fmla="*/ 19 h 128"/>
                <a:gd name="T14" fmla="*/ 49 w 120"/>
                <a:gd name="T15" fmla="*/ 19 h 128"/>
                <a:gd name="T16" fmla="*/ 46 w 120"/>
                <a:gd name="T17" fmla="*/ 0 h 128"/>
                <a:gd name="T18" fmla="*/ 61 w 120"/>
                <a:gd name="T19" fmla="*/ 0 h 128"/>
                <a:gd name="T20" fmla="*/ 65 w 120"/>
                <a:gd name="T21" fmla="*/ 0 h 128"/>
                <a:gd name="T22" fmla="*/ 68 w 120"/>
                <a:gd name="T23" fmla="*/ 15 h 128"/>
                <a:gd name="T24" fmla="*/ 87 w 120"/>
                <a:gd name="T25" fmla="*/ 19 h 128"/>
                <a:gd name="T26" fmla="*/ 87 w 120"/>
                <a:gd name="T27" fmla="*/ 24 h 128"/>
                <a:gd name="T28" fmla="*/ 95 w 120"/>
                <a:gd name="T29" fmla="*/ 30 h 128"/>
                <a:gd name="T30" fmla="*/ 121 w 120"/>
                <a:gd name="T31" fmla="*/ 15 h 128"/>
                <a:gd name="T32" fmla="*/ 121 w 120"/>
                <a:gd name="T33" fmla="*/ 19 h 128"/>
                <a:gd name="T34" fmla="*/ 145 w 120"/>
                <a:gd name="T35" fmla="*/ 30 h 128"/>
                <a:gd name="T36" fmla="*/ 151 w 120"/>
                <a:gd name="T37" fmla="*/ 30 h 128"/>
                <a:gd name="T38" fmla="*/ 157 w 120"/>
                <a:gd name="T39" fmla="*/ 37 h 128"/>
                <a:gd name="T40" fmla="*/ 154 w 120"/>
                <a:gd name="T41" fmla="*/ 42 h 128"/>
                <a:gd name="T42" fmla="*/ 154 w 120"/>
                <a:gd name="T43" fmla="*/ 70 h 128"/>
                <a:gd name="T44" fmla="*/ 164 w 120"/>
                <a:gd name="T45" fmla="*/ 104 h 128"/>
                <a:gd name="T46" fmla="*/ 168 w 120"/>
                <a:gd name="T47" fmla="*/ 133 h 128"/>
                <a:gd name="T48" fmla="*/ 164 w 120"/>
                <a:gd name="T49" fmla="*/ 128 h 128"/>
                <a:gd name="T50" fmla="*/ 121 w 120"/>
                <a:gd name="T51" fmla="*/ 155 h 128"/>
                <a:gd name="T52" fmla="*/ 128 w 120"/>
                <a:gd name="T53" fmla="*/ 165 h 128"/>
                <a:gd name="T54" fmla="*/ 154 w 120"/>
                <a:gd name="T55" fmla="*/ 199 h 128"/>
                <a:gd name="T56" fmla="*/ 138 w 120"/>
                <a:gd name="T57" fmla="*/ 219 h 128"/>
                <a:gd name="T58" fmla="*/ 141 w 120"/>
                <a:gd name="T59" fmla="*/ 236 h 128"/>
                <a:gd name="T60" fmla="*/ 133 w 120"/>
                <a:gd name="T61" fmla="*/ 242 h 128"/>
                <a:gd name="T62" fmla="*/ 111 w 120"/>
                <a:gd name="T63" fmla="*/ 242 h 128"/>
                <a:gd name="T64" fmla="*/ 95 w 120"/>
                <a:gd name="T65" fmla="*/ 242 h 128"/>
                <a:gd name="T66" fmla="*/ 87 w 120"/>
                <a:gd name="T67" fmla="*/ 246 h 128"/>
                <a:gd name="T68" fmla="*/ 73 w 120"/>
                <a:gd name="T69" fmla="*/ 246 h 128"/>
                <a:gd name="T70" fmla="*/ 56 w 120"/>
                <a:gd name="T71" fmla="*/ 236 h 128"/>
                <a:gd name="T72" fmla="*/ 32 w 120"/>
                <a:gd name="T73" fmla="*/ 242 h 128"/>
                <a:gd name="T74" fmla="*/ 42 w 120"/>
                <a:gd name="T75" fmla="*/ 191 h 128"/>
                <a:gd name="T76" fmla="*/ 12 w 120"/>
                <a:gd name="T77" fmla="*/ 183 h 128"/>
                <a:gd name="T78" fmla="*/ 10 w 120"/>
                <a:gd name="T79" fmla="*/ 179 h 128"/>
                <a:gd name="T80" fmla="*/ 10 w 120"/>
                <a:gd name="T81" fmla="*/ 179 h 128"/>
                <a:gd name="T82" fmla="*/ 4 w 120"/>
                <a:gd name="T83" fmla="*/ 155 h 128"/>
                <a:gd name="T84" fmla="*/ 4 w 120"/>
                <a:gd name="T85" fmla="*/ 135 h 128"/>
                <a:gd name="T86" fmla="*/ 0 w 120"/>
                <a:gd name="T87" fmla="*/ 135 h 128"/>
                <a:gd name="T88" fmla="*/ 4 w 120"/>
                <a:gd name="T89" fmla="*/ 101 h 128"/>
                <a:gd name="T90" fmla="*/ 20 w 120"/>
                <a:gd name="T91" fmla="*/ 87 h 128"/>
                <a:gd name="T92" fmla="*/ 15 w 120"/>
                <a:gd name="T93" fmla="*/ 72 h 128"/>
                <a:gd name="T94" fmla="*/ 22 w 120"/>
                <a:gd name="T95" fmla="*/ 56 h 128"/>
                <a:gd name="T96" fmla="*/ 20 w 120"/>
                <a:gd name="T97" fmla="*/ 50 h 128"/>
                <a:gd name="T98" fmla="*/ 22 w 120"/>
                <a:gd name="T99" fmla="*/ 42 h 128"/>
                <a:gd name="T100" fmla="*/ 42 w 120"/>
                <a:gd name="T101" fmla="*/ 46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9566" name="Freeform 5027"/>
            <p:cNvSpPr>
              <a:spLocks/>
            </p:cNvSpPr>
            <p:nvPr/>
          </p:nvSpPr>
          <p:spPr bwMode="auto">
            <a:xfrm>
              <a:off x="2708" y="1450"/>
              <a:ext cx="10" cy="6"/>
            </a:xfrm>
            <a:custGeom>
              <a:avLst/>
              <a:gdLst>
                <a:gd name="T0" fmla="*/ 0 w 9"/>
                <a:gd name="T1" fmla="*/ 8 h 5"/>
                <a:gd name="T2" fmla="*/ 12 w 9"/>
                <a:gd name="T3" fmla="*/ 8 h 5"/>
                <a:gd name="T4" fmla="*/ 4 w 9"/>
                <a:gd name="T5" fmla="*/ 0 h 5"/>
                <a:gd name="T6" fmla="*/ 0 w 9"/>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9567" name="Freeform 5028"/>
            <p:cNvSpPr>
              <a:spLocks/>
            </p:cNvSpPr>
            <p:nvPr/>
          </p:nvSpPr>
          <p:spPr bwMode="auto">
            <a:xfrm>
              <a:off x="2606" y="1545"/>
              <a:ext cx="7" cy="14"/>
            </a:xfrm>
            <a:custGeom>
              <a:avLst/>
              <a:gdLst>
                <a:gd name="T0" fmla="*/ 4 w 7"/>
                <a:gd name="T1" fmla="*/ 0 h 12"/>
                <a:gd name="T2" fmla="*/ 0 w 7"/>
                <a:gd name="T3" fmla="*/ 11 h 12"/>
                <a:gd name="T4" fmla="*/ 0 w 7"/>
                <a:gd name="T5" fmla="*/ 19 h 12"/>
                <a:gd name="T6" fmla="*/ 7 w 7"/>
                <a:gd name="T7" fmla="*/ 19 h 12"/>
                <a:gd name="T8" fmla="*/ 7 w 7"/>
                <a:gd name="T9" fmla="*/ 19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9568" name="Freeform 5029"/>
            <p:cNvSpPr>
              <a:spLocks/>
            </p:cNvSpPr>
            <p:nvPr/>
          </p:nvSpPr>
          <p:spPr bwMode="auto">
            <a:xfrm>
              <a:off x="2927" y="1573"/>
              <a:ext cx="71" cy="77"/>
            </a:xfrm>
            <a:custGeom>
              <a:avLst/>
              <a:gdLst>
                <a:gd name="T0" fmla="*/ 18 w 62"/>
                <a:gd name="T1" fmla="*/ 0 h 62"/>
                <a:gd name="T2" fmla="*/ 0 w 62"/>
                <a:gd name="T3" fmla="*/ 19 h 62"/>
                <a:gd name="T4" fmla="*/ 0 w 62"/>
                <a:gd name="T5" fmla="*/ 19 h 62"/>
                <a:gd name="T6" fmla="*/ 18 w 62"/>
                <a:gd name="T7" fmla="*/ 37 h 62"/>
                <a:gd name="T8" fmla="*/ 31 w 62"/>
                <a:gd name="T9" fmla="*/ 60 h 62"/>
                <a:gd name="T10" fmla="*/ 39 w 62"/>
                <a:gd name="T11" fmla="*/ 87 h 62"/>
                <a:gd name="T12" fmla="*/ 47 w 62"/>
                <a:gd name="T13" fmla="*/ 116 h 62"/>
                <a:gd name="T14" fmla="*/ 61 w 62"/>
                <a:gd name="T15" fmla="*/ 116 h 62"/>
                <a:gd name="T16" fmla="*/ 74 w 62"/>
                <a:gd name="T17" fmla="*/ 119 h 62"/>
                <a:gd name="T18" fmla="*/ 74 w 62"/>
                <a:gd name="T19" fmla="*/ 104 h 62"/>
                <a:gd name="T20" fmla="*/ 93 w 62"/>
                <a:gd name="T21" fmla="*/ 82 h 62"/>
                <a:gd name="T22" fmla="*/ 74 w 62"/>
                <a:gd name="T23" fmla="*/ 65 h 62"/>
                <a:gd name="T24" fmla="*/ 57 w 62"/>
                <a:gd name="T25" fmla="*/ 46 h 62"/>
                <a:gd name="T26" fmla="*/ 42 w 62"/>
                <a:gd name="T27" fmla="*/ 24 h 62"/>
                <a:gd name="T28" fmla="*/ 25 w 62"/>
                <a:gd name="T29" fmla="*/ 6 h 62"/>
                <a:gd name="T30" fmla="*/ 18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9569" name="Freeform 5030"/>
            <p:cNvSpPr>
              <a:spLocks/>
            </p:cNvSpPr>
            <p:nvPr/>
          </p:nvSpPr>
          <p:spPr bwMode="auto">
            <a:xfrm>
              <a:off x="2586" y="1126"/>
              <a:ext cx="320" cy="251"/>
            </a:xfrm>
            <a:custGeom>
              <a:avLst/>
              <a:gdLst>
                <a:gd name="T0" fmla="*/ 233 w 286"/>
                <a:gd name="T1" fmla="*/ 49 h 203"/>
                <a:gd name="T2" fmla="*/ 222 w 286"/>
                <a:gd name="T3" fmla="*/ 43 h 203"/>
                <a:gd name="T4" fmla="*/ 219 w 286"/>
                <a:gd name="T5" fmla="*/ 49 h 203"/>
                <a:gd name="T6" fmla="*/ 201 w 286"/>
                <a:gd name="T7" fmla="*/ 49 h 203"/>
                <a:gd name="T8" fmla="*/ 197 w 286"/>
                <a:gd name="T9" fmla="*/ 66 h 203"/>
                <a:gd name="T10" fmla="*/ 191 w 286"/>
                <a:gd name="T11" fmla="*/ 79 h 203"/>
                <a:gd name="T12" fmla="*/ 176 w 286"/>
                <a:gd name="T13" fmla="*/ 85 h 203"/>
                <a:gd name="T14" fmla="*/ 162 w 286"/>
                <a:gd name="T15" fmla="*/ 85 h 203"/>
                <a:gd name="T16" fmla="*/ 162 w 286"/>
                <a:gd name="T17" fmla="*/ 98 h 203"/>
                <a:gd name="T18" fmla="*/ 153 w 286"/>
                <a:gd name="T19" fmla="*/ 108 h 203"/>
                <a:gd name="T20" fmla="*/ 139 w 286"/>
                <a:gd name="T21" fmla="*/ 121 h 203"/>
                <a:gd name="T22" fmla="*/ 129 w 286"/>
                <a:gd name="T23" fmla="*/ 137 h 203"/>
                <a:gd name="T24" fmla="*/ 119 w 286"/>
                <a:gd name="T25" fmla="*/ 151 h 203"/>
                <a:gd name="T26" fmla="*/ 122 w 286"/>
                <a:gd name="T27" fmla="*/ 169 h 203"/>
                <a:gd name="T28" fmla="*/ 106 w 286"/>
                <a:gd name="T29" fmla="*/ 187 h 203"/>
                <a:gd name="T30" fmla="*/ 83 w 286"/>
                <a:gd name="T31" fmla="*/ 206 h 203"/>
                <a:gd name="T32" fmla="*/ 96 w 286"/>
                <a:gd name="T33" fmla="*/ 209 h 203"/>
                <a:gd name="T34" fmla="*/ 85 w 286"/>
                <a:gd name="T35" fmla="*/ 219 h 203"/>
                <a:gd name="T36" fmla="*/ 66 w 286"/>
                <a:gd name="T37" fmla="*/ 219 h 203"/>
                <a:gd name="T38" fmla="*/ 56 w 286"/>
                <a:gd name="T39" fmla="*/ 237 h 203"/>
                <a:gd name="T40" fmla="*/ 34 w 286"/>
                <a:gd name="T41" fmla="*/ 237 h 203"/>
                <a:gd name="T42" fmla="*/ 46 w 286"/>
                <a:gd name="T43" fmla="*/ 240 h 203"/>
                <a:gd name="T44" fmla="*/ 34 w 286"/>
                <a:gd name="T45" fmla="*/ 258 h 203"/>
                <a:gd name="T46" fmla="*/ 23 w 286"/>
                <a:gd name="T47" fmla="*/ 258 h 203"/>
                <a:gd name="T48" fmla="*/ 8 w 286"/>
                <a:gd name="T49" fmla="*/ 263 h 203"/>
                <a:gd name="T50" fmla="*/ 23 w 286"/>
                <a:gd name="T51" fmla="*/ 272 h 203"/>
                <a:gd name="T52" fmla="*/ 2 w 286"/>
                <a:gd name="T53" fmla="*/ 286 h 203"/>
                <a:gd name="T54" fmla="*/ 23 w 286"/>
                <a:gd name="T55" fmla="*/ 286 h 203"/>
                <a:gd name="T56" fmla="*/ 39 w 286"/>
                <a:gd name="T57" fmla="*/ 296 h 203"/>
                <a:gd name="T58" fmla="*/ 0 w 286"/>
                <a:gd name="T59" fmla="*/ 296 h 203"/>
                <a:gd name="T60" fmla="*/ 0 w 286"/>
                <a:gd name="T61" fmla="*/ 304 h 203"/>
                <a:gd name="T62" fmla="*/ 2 w 286"/>
                <a:gd name="T63" fmla="*/ 318 h 203"/>
                <a:gd name="T64" fmla="*/ 23 w 286"/>
                <a:gd name="T65" fmla="*/ 312 h 203"/>
                <a:gd name="T66" fmla="*/ 23 w 286"/>
                <a:gd name="T67" fmla="*/ 312 h 203"/>
                <a:gd name="T68" fmla="*/ 8 w 286"/>
                <a:gd name="T69" fmla="*/ 338 h 203"/>
                <a:gd name="T70" fmla="*/ 20 w 286"/>
                <a:gd name="T71" fmla="*/ 338 h 203"/>
                <a:gd name="T72" fmla="*/ 12 w 286"/>
                <a:gd name="T73" fmla="*/ 357 h 203"/>
                <a:gd name="T74" fmla="*/ 54 w 286"/>
                <a:gd name="T75" fmla="*/ 383 h 203"/>
                <a:gd name="T76" fmla="*/ 96 w 286"/>
                <a:gd name="T77" fmla="*/ 335 h 203"/>
                <a:gd name="T78" fmla="*/ 113 w 286"/>
                <a:gd name="T79" fmla="*/ 357 h 203"/>
                <a:gd name="T80" fmla="*/ 129 w 286"/>
                <a:gd name="T81" fmla="*/ 296 h 203"/>
                <a:gd name="T82" fmla="*/ 119 w 286"/>
                <a:gd name="T83" fmla="*/ 240 h 203"/>
                <a:gd name="T84" fmla="*/ 153 w 286"/>
                <a:gd name="T85" fmla="*/ 198 h 203"/>
                <a:gd name="T86" fmla="*/ 153 w 286"/>
                <a:gd name="T87" fmla="*/ 142 h 203"/>
                <a:gd name="T88" fmla="*/ 181 w 286"/>
                <a:gd name="T89" fmla="*/ 89 h 203"/>
                <a:gd name="T90" fmla="*/ 235 w 286"/>
                <a:gd name="T91" fmla="*/ 72 h 203"/>
                <a:gd name="T92" fmla="*/ 252 w 286"/>
                <a:gd name="T93" fmla="*/ 49 h 203"/>
                <a:gd name="T94" fmla="*/ 310 w 286"/>
                <a:gd name="T95" fmla="*/ 66 h 203"/>
                <a:gd name="T96" fmla="*/ 347 w 286"/>
                <a:gd name="T97" fmla="*/ 26 h 203"/>
                <a:gd name="T98" fmla="*/ 390 w 286"/>
                <a:gd name="T99" fmla="*/ 43 h 203"/>
                <a:gd name="T100" fmla="*/ 393 w 286"/>
                <a:gd name="T101" fmla="*/ 35 h 203"/>
                <a:gd name="T102" fmla="*/ 401 w 286"/>
                <a:gd name="T103" fmla="*/ 23 h 203"/>
                <a:gd name="T104" fmla="*/ 361 w 286"/>
                <a:gd name="T105" fmla="*/ 14 h 203"/>
                <a:gd name="T106" fmla="*/ 355 w 286"/>
                <a:gd name="T107" fmla="*/ 14 h 203"/>
                <a:gd name="T108" fmla="*/ 341 w 286"/>
                <a:gd name="T109" fmla="*/ 2 h 203"/>
                <a:gd name="T110" fmla="*/ 305 w 286"/>
                <a:gd name="T111" fmla="*/ 26 h 203"/>
                <a:gd name="T112" fmla="*/ 298 w 286"/>
                <a:gd name="T113" fmla="*/ 2 h 203"/>
                <a:gd name="T114" fmla="*/ 270 w 286"/>
                <a:gd name="T115" fmla="*/ 26 h 203"/>
                <a:gd name="T116" fmla="*/ 262 w 286"/>
                <a:gd name="T117" fmla="*/ 26 h 203"/>
                <a:gd name="T118" fmla="*/ 238 w 286"/>
                <a:gd name="T119" fmla="*/ 40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9570" name="Freeform 5031"/>
            <p:cNvSpPr>
              <a:spLocks/>
            </p:cNvSpPr>
            <p:nvPr/>
          </p:nvSpPr>
          <p:spPr bwMode="auto">
            <a:xfrm>
              <a:off x="2637" y="973"/>
              <a:ext cx="119" cy="59"/>
            </a:xfrm>
            <a:custGeom>
              <a:avLst/>
              <a:gdLst>
                <a:gd name="T0" fmla="*/ 37 w 106"/>
                <a:gd name="T1" fmla="*/ 10 h 47"/>
                <a:gd name="T2" fmla="*/ 17 w 106"/>
                <a:gd name="T3" fmla="*/ 10 h 47"/>
                <a:gd name="T4" fmla="*/ 0 w 106"/>
                <a:gd name="T5" fmla="*/ 10 h 47"/>
                <a:gd name="T6" fmla="*/ 2 w 106"/>
                <a:gd name="T7" fmla="*/ 24 h 47"/>
                <a:gd name="T8" fmla="*/ 17 w 106"/>
                <a:gd name="T9" fmla="*/ 18 h 47"/>
                <a:gd name="T10" fmla="*/ 17 w 106"/>
                <a:gd name="T11" fmla="*/ 29 h 47"/>
                <a:gd name="T12" fmla="*/ 8 w 106"/>
                <a:gd name="T13" fmla="*/ 29 h 47"/>
                <a:gd name="T14" fmla="*/ 22 w 106"/>
                <a:gd name="T15" fmla="*/ 38 h 47"/>
                <a:gd name="T16" fmla="*/ 39 w 106"/>
                <a:gd name="T17" fmla="*/ 48 h 47"/>
                <a:gd name="T18" fmla="*/ 49 w 106"/>
                <a:gd name="T19" fmla="*/ 41 h 47"/>
                <a:gd name="T20" fmla="*/ 60 w 106"/>
                <a:gd name="T21" fmla="*/ 31 h 47"/>
                <a:gd name="T22" fmla="*/ 64 w 106"/>
                <a:gd name="T23" fmla="*/ 38 h 47"/>
                <a:gd name="T24" fmla="*/ 81 w 106"/>
                <a:gd name="T25" fmla="*/ 31 h 47"/>
                <a:gd name="T26" fmla="*/ 83 w 106"/>
                <a:gd name="T27" fmla="*/ 41 h 47"/>
                <a:gd name="T28" fmla="*/ 47 w 106"/>
                <a:gd name="T29" fmla="*/ 51 h 47"/>
                <a:gd name="T30" fmla="*/ 44 w 106"/>
                <a:gd name="T31" fmla="*/ 55 h 47"/>
                <a:gd name="T32" fmla="*/ 83 w 106"/>
                <a:gd name="T33" fmla="*/ 55 h 47"/>
                <a:gd name="T34" fmla="*/ 67 w 106"/>
                <a:gd name="T35" fmla="*/ 62 h 47"/>
                <a:gd name="T36" fmla="*/ 76 w 106"/>
                <a:gd name="T37" fmla="*/ 64 h 47"/>
                <a:gd name="T38" fmla="*/ 49 w 106"/>
                <a:gd name="T39" fmla="*/ 69 h 47"/>
                <a:gd name="T40" fmla="*/ 76 w 106"/>
                <a:gd name="T41" fmla="*/ 79 h 47"/>
                <a:gd name="T42" fmla="*/ 91 w 106"/>
                <a:gd name="T43" fmla="*/ 93 h 47"/>
                <a:gd name="T44" fmla="*/ 93 w 106"/>
                <a:gd name="T45" fmla="*/ 84 h 47"/>
                <a:gd name="T46" fmla="*/ 107 w 106"/>
                <a:gd name="T47" fmla="*/ 64 h 47"/>
                <a:gd name="T48" fmla="*/ 113 w 106"/>
                <a:gd name="T49" fmla="*/ 51 h 47"/>
                <a:gd name="T50" fmla="*/ 117 w 106"/>
                <a:gd name="T51" fmla="*/ 48 h 47"/>
                <a:gd name="T52" fmla="*/ 150 w 106"/>
                <a:gd name="T53" fmla="*/ 31 h 47"/>
                <a:gd name="T54" fmla="*/ 111 w 106"/>
                <a:gd name="T55" fmla="*/ 24 h 47"/>
                <a:gd name="T56" fmla="*/ 107 w 106"/>
                <a:gd name="T57" fmla="*/ 14 h 47"/>
                <a:gd name="T58" fmla="*/ 95 w 106"/>
                <a:gd name="T59" fmla="*/ 14 h 47"/>
                <a:gd name="T60" fmla="*/ 93 w 106"/>
                <a:gd name="T61" fmla="*/ 10 h 47"/>
                <a:gd name="T62" fmla="*/ 76 w 106"/>
                <a:gd name="T63" fmla="*/ 0 h 47"/>
                <a:gd name="T64" fmla="*/ 76 w 106"/>
                <a:gd name="T65" fmla="*/ 29 h 47"/>
                <a:gd name="T66" fmla="*/ 54 w 106"/>
                <a:gd name="T67" fmla="*/ 5 h 47"/>
                <a:gd name="T68" fmla="*/ 44 w 106"/>
                <a:gd name="T69" fmla="*/ 14 h 47"/>
                <a:gd name="T70" fmla="*/ 34 w 106"/>
                <a:gd name="T71" fmla="*/ 14 h 47"/>
                <a:gd name="T72" fmla="*/ 37 w 106"/>
                <a:gd name="T73" fmla="*/ 1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9571" name="Freeform 5032"/>
            <p:cNvSpPr>
              <a:spLocks/>
            </p:cNvSpPr>
            <p:nvPr/>
          </p:nvSpPr>
          <p:spPr bwMode="auto">
            <a:xfrm>
              <a:off x="2716" y="967"/>
              <a:ext cx="97" cy="18"/>
            </a:xfrm>
            <a:custGeom>
              <a:avLst/>
              <a:gdLst>
                <a:gd name="T0" fmla="*/ 52 w 87"/>
                <a:gd name="T1" fmla="*/ 10 h 14"/>
                <a:gd name="T2" fmla="*/ 20 w 87"/>
                <a:gd name="T3" fmla="*/ 5 h 14"/>
                <a:gd name="T4" fmla="*/ 10 w 87"/>
                <a:gd name="T5" fmla="*/ 10 h 14"/>
                <a:gd name="T6" fmla="*/ 0 w 87"/>
                <a:gd name="T7" fmla="*/ 10 h 14"/>
                <a:gd name="T8" fmla="*/ 0 w 87"/>
                <a:gd name="T9" fmla="*/ 15 h 14"/>
                <a:gd name="T10" fmla="*/ 48 w 87"/>
                <a:gd name="T11" fmla="*/ 22 h 14"/>
                <a:gd name="T12" fmla="*/ 26 w 87"/>
                <a:gd name="T13" fmla="*/ 24 h 14"/>
                <a:gd name="T14" fmla="*/ 62 w 87"/>
                <a:gd name="T15" fmla="*/ 30 h 14"/>
                <a:gd name="T16" fmla="*/ 106 w 87"/>
                <a:gd name="T17" fmla="*/ 24 h 14"/>
                <a:gd name="T18" fmla="*/ 120 w 87"/>
                <a:gd name="T19" fmla="*/ 15 h 14"/>
                <a:gd name="T20" fmla="*/ 110 w 87"/>
                <a:gd name="T21" fmla="*/ 10 h 14"/>
                <a:gd name="T22" fmla="*/ 72 w 87"/>
                <a:gd name="T23" fmla="*/ 5 h 14"/>
                <a:gd name="T24" fmla="*/ 65 w 87"/>
                <a:gd name="T25" fmla="*/ 5 h 14"/>
                <a:gd name="T26" fmla="*/ 58 w 87"/>
                <a:gd name="T27" fmla="*/ 0 h 14"/>
                <a:gd name="T28" fmla="*/ 56 w 87"/>
                <a:gd name="T29" fmla="*/ 5 h 14"/>
                <a:gd name="T30" fmla="*/ 52 w 87"/>
                <a:gd name="T31" fmla="*/ 1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9572" name="Freeform 5033"/>
            <p:cNvSpPr>
              <a:spLocks/>
            </p:cNvSpPr>
            <p:nvPr/>
          </p:nvSpPr>
          <p:spPr bwMode="auto">
            <a:xfrm>
              <a:off x="2751" y="1006"/>
              <a:ext cx="47" cy="11"/>
            </a:xfrm>
            <a:custGeom>
              <a:avLst/>
              <a:gdLst>
                <a:gd name="T0" fmla="*/ 46 w 42"/>
                <a:gd name="T1" fmla="*/ 16 h 9"/>
                <a:gd name="T2" fmla="*/ 27 w 42"/>
                <a:gd name="T3" fmla="*/ 16 h 9"/>
                <a:gd name="T4" fmla="*/ 4 w 42"/>
                <a:gd name="T5" fmla="*/ 16 h 9"/>
                <a:gd name="T6" fmla="*/ 12 w 42"/>
                <a:gd name="T7" fmla="*/ 2 h 9"/>
                <a:gd name="T8" fmla="*/ 0 w 42"/>
                <a:gd name="T9" fmla="*/ 0 h 9"/>
                <a:gd name="T10" fmla="*/ 36 w 42"/>
                <a:gd name="T11" fmla="*/ 0 h 9"/>
                <a:gd name="T12" fmla="*/ 59 w 42"/>
                <a:gd name="T13" fmla="*/ 9 h 9"/>
                <a:gd name="T14" fmla="*/ 46 w 42"/>
                <a:gd name="T15" fmla="*/ 1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9573" name="Freeform 5034"/>
            <p:cNvSpPr>
              <a:spLocks/>
            </p:cNvSpPr>
            <p:nvPr/>
          </p:nvSpPr>
          <p:spPr bwMode="auto">
            <a:xfrm>
              <a:off x="2711" y="1167"/>
              <a:ext cx="16" cy="8"/>
            </a:xfrm>
            <a:custGeom>
              <a:avLst/>
              <a:gdLst>
                <a:gd name="T0" fmla="*/ 10 w 14"/>
                <a:gd name="T1" fmla="*/ 0 h 7"/>
                <a:gd name="T2" fmla="*/ 2 w 14"/>
                <a:gd name="T3" fmla="*/ 8 h 7"/>
                <a:gd name="T4" fmla="*/ 0 w 14"/>
                <a:gd name="T5" fmla="*/ 10 h 7"/>
                <a:gd name="T6" fmla="*/ 8 w 14"/>
                <a:gd name="T7" fmla="*/ 8 h 7"/>
                <a:gd name="T8" fmla="*/ 15 w 14"/>
                <a:gd name="T9" fmla="*/ 10 h 7"/>
                <a:gd name="T10" fmla="*/ 21 w 14"/>
                <a:gd name="T11" fmla="*/ 0 h 7"/>
                <a:gd name="T12" fmla="*/ 15 w 14"/>
                <a:gd name="T13" fmla="*/ 2 h 7"/>
                <a:gd name="T14" fmla="*/ 10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574" name="Freeform 5035"/>
            <p:cNvSpPr>
              <a:spLocks/>
            </p:cNvSpPr>
            <p:nvPr/>
          </p:nvSpPr>
          <p:spPr bwMode="auto">
            <a:xfrm>
              <a:off x="2780" y="1143"/>
              <a:ext cx="166" cy="199"/>
            </a:xfrm>
            <a:custGeom>
              <a:avLst/>
              <a:gdLst>
                <a:gd name="T0" fmla="*/ 173 w 149"/>
                <a:gd name="T1" fmla="*/ 164 h 161"/>
                <a:gd name="T2" fmla="*/ 166 w 149"/>
                <a:gd name="T3" fmla="*/ 151 h 161"/>
                <a:gd name="T4" fmla="*/ 166 w 149"/>
                <a:gd name="T5" fmla="*/ 125 h 161"/>
                <a:gd name="T6" fmla="*/ 144 w 149"/>
                <a:gd name="T7" fmla="*/ 95 h 161"/>
                <a:gd name="T8" fmla="*/ 156 w 149"/>
                <a:gd name="T9" fmla="*/ 75 h 161"/>
                <a:gd name="T10" fmla="*/ 134 w 149"/>
                <a:gd name="T11" fmla="*/ 53 h 161"/>
                <a:gd name="T12" fmla="*/ 130 w 149"/>
                <a:gd name="T13" fmla="*/ 35 h 161"/>
                <a:gd name="T14" fmla="*/ 130 w 149"/>
                <a:gd name="T15" fmla="*/ 32 h 161"/>
                <a:gd name="T16" fmla="*/ 130 w 149"/>
                <a:gd name="T17" fmla="*/ 14 h 161"/>
                <a:gd name="T18" fmla="*/ 105 w 149"/>
                <a:gd name="T19" fmla="*/ 0 h 161"/>
                <a:gd name="T20" fmla="*/ 82 w 149"/>
                <a:gd name="T21" fmla="*/ 14 h 161"/>
                <a:gd name="T22" fmla="*/ 75 w 149"/>
                <a:gd name="T23" fmla="*/ 35 h 161"/>
                <a:gd name="T24" fmla="*/ 68 w 149"/>
                <a:gd name="T25" fmla="*/ 40 h 161"/>
                <a:gd name="T26" fmla="*/ 46 w 149"/>
                <a:gd name="T27" fmla="*/ 40 h 161"/>
                <a:gd name="T28" fmla="*/ 29 w 149"/>
                <a:gd name="T29" fmla="*/ 35 h 161"/>
                <a:gd name="T30" fmla="*/ 10 w 149"/>
                <a:gd name="T31" fmla="*/ 23 h 161"/>
                <a:gd name="T32" fmla="*/ 0 w 149"/>
                <a:gd name="T33" fmla="*/ 32 h 161"/>
                <a:gd name="T34" fmla="*/ 46 w 149"/>
                <a:gd name="T35" fmla="*/ 58 h 161"/>
                <a:gd name="T36" fmla="*/ 62 w 149"/>
                <a:gd name="T37" fmla="*/ 98 h 161"/>
                <a:gd name="T38" fmla="*/ 68 w 149"/>
                <a:gd name="T39" fmla="*/ 125 h 161"/>
                <a:gd name="T40" fmla="*/ 77 w 149"/>
                <a:gd name="T41" fmla="*/ 121 h 161"/>
                <a:gd name="T42" fmla="*/ 85 w 149"/>
                <a:gd name="T43" fmla="*/ 130 h 161"/>
                <a:gd name="T44" fmla="*/ 91 w 149"/>
                <a:gd name="T45" fmla="*/ 151 h 161"/>
                <a:gd name="T46" fmla="*/ 62 w 149"/>
                <a:gd name="T47" fmla="*/ 179 h 161"/>
                <a:gd name="T48" fmla="*/ 48 w 149"/>
                <a:gd name="T49" fmla="*/ 197 h 161"/>
                <a:gd name="T50" fmla="*/ 36 w 149"/>
                <a:gd name="T51" fmla="*/ 206 h 161"/>
                <a:gd name="T52" fmla="*/ 39 w 149"/>
                <a:gd name="T53" fmla="*/ 241 h 161"/>
                <a:gd name="T54" fmla="*/ 41 w 149"/>
                <a:gd name="T55" fmla="*/ 278 h 161"/>
                <a:gd name="T56" fmla="*/ 62 w 149"/>
                <a:gd name="T57" fmla="*/ 286 h 161"/>
                <a:gd name="T58" fmla="*/ 62 w 149"/>
                <a:gd name="T59" fmla="*/ 290 h 161"/>
                <a:gd name="T60" fmla="*/ 72 w 149"/>
                <a:gd name="T61" fmla="*/ 290 h 161"/>
                <a:gd name="T62" fmla="*/ 77 w 149"/>
                <a:gd name="T63" fmla="*/ 304 h 161"/>
                <a:gd name="T64" fmla="*/ 82 w 149"/>
                <a:gd name="T65" fmla="*/ 298 h 161"/>
                <a:gd name="T66" fmla="*/ 124 w 149"/>
                <a:gd name="T67" fmla="*/ 286 h 161"/>
                <a:gd name="T68" fmla="*/ 134 w 149"/>
                <a:gd name="T69" fmla="*/ 281 h 161"/>
                <a:gd name="T70" fmla="*/ 156 w 149"/>
                <a:gd name="T71" fmla="*/ 281 h 161"/>
                <a:gd name="T72" fmla="*/ 170 w 149"/>
                <a:gd name="T73" fmla="*/ 263 h 161"/>
                <a:gd name="T74" fmla="*/ 183 w 149"/>
                <a:gd name="T75" fmla="*/ 246 h 161"/>
                <a:gd name="T76" fmla="*/ 193 w 149"/>
                <a:gd name="T77" fmla="*/ 229 h 161"/>
                <a:gd name="T78" fmla="*/ 206 w 149"/>
                <a:gd name="T79" fmla="*/ 209 h 161"/>
                <a:gd name="T80" fmla="*/ 175 w 149"/>
                <a:gd name="T81" fmla="*/ 187 h 161"/>
                <a:gd name="T82" fmla="*/ 183 w 149"/>
                <a:gd name="T83" fmla="*/ 179 h 161"/>
                <a:gd name="T84" fmla="*/ 173 w 149"/>
                <a:gd name="T85" fmla="*/ 164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9575" name="Freeform 5036"/>
            <p:cNvSpPr>
              <a:spLocks/>
            </p:cNvSpPr>
            <p:nvPr/>
          </p:nvSpPr>
          <p:spPr bwMode="auto">
            <a:xfrm>
              <a:off x="2664" y="1605"/>
              <a:ext cx="2" cy="6"/>
            </a:xfrm>
            <a:custGeom>
              <a:avLst/>
              <a:gdLst>
                <a:gd name="T0" fmla="*/ 0 w 2"/>
                <a:gd name="T1" fmla="*/ 0 h 5"/>
                <a:gd name="T2" fmla="*/ 0 w 2"/>
                <a:gd name="T3" fmla="*/ 8 h 5"/>
                <a:gd name="T4" fmla="*/ 2 w 2"/>
                <a:gd name="T5" fmla="*/ 8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9576" name="Freeform 5037"/>
            <p:cNvSpPr>
              <a:spLocks/>
            </p:cNvSpPr>
            <p:nvPr/>
          </p:nvSpPr>
          <p:spPr bwMode="auto">
            <a:xfrm>
              <a:off x="2664" y="1570"/>
              <a:ext cx="118" cy="53"/>
            </a:xfrm>
            <a:custGeom>
              <a:avLst/>
              <a:gdLst>
                <a:gd name="T0" fmla="*/ 51 w 106"/>
                <a:gd name="T1" fmla="*/ 67 h 43"/>
                <a:gd name="T2" fmla="*/ 32 w 106"/>
                <a:gd name="T3" fmla="*/ 71 h 43"/>
                <a:gd name="T4" fmla="*/ 20 w 106"/>
                <a:gd name="T5" fmla="*/ 67 h 43"/>
                <a:gd name="T6" fmla="*/ 2 w 106"/>
                <a:gd name="T7" fmla="*/ 63 h 43"/>
                <a:gd name="T8" fmla="*/ 0 w 106"/>
                <a:gd name="T9" fmla="*/ 58 h 43"/>
                <a:gd name="T10" fmla="*/ 0 w 106"/>
                <a:gd name="T11" fmla="*/ 53 h 43"/>
                <a:gd name="T12" fmla="*/ 0 w 106"/>
                <a:gd name="T13" fmla="*/ 48 h 43"/>
                <a:gd name="T14" fmla="*/ 12 w 106"/>
                <a:gd name="T15" fmla="*/ 48 h 43"/>
                <a:gd name="T16" fmla="*/ 14 w 106"/>
                <a:gd name="T17" fmla="*/ 48 h 43"/>
                <a:gd name="T18" fmla="*/ 22 w 106"/>
                <a:gd name="T19" fmla="*/ 46 h 43"/>
                <a:gd name="T20" fmla="*/ 39 w 106"/>
                <a:gd name="T21" fmla="*/ 46 h 43"/>
                <a:gd name="T22" fmla="*/ 61 w 106"/>
                <a:gd name="T23" fmla="*/ 46 h 43"/>
                <a:gd name="T24" fmla="*/ 68 w 106"/>
                <a:gd name="T25" fmla="*/ 39 h 43"/>
                <a:gd name="T26" fmla="*/ 65 w 106"/>
                <a:gd name="T27" fmla="*/ 22 h 43"/>
                <a:gd name="T28" fmla="*/ 81 w 106"/>
                <a:gd name="T29" fmla="*/ 2 h 43"/>
                <a:gd name="T30" fmla="*/ 90 w 106"/>
                <a:gd name="T31" fmla="*/ 9 h 43"/>
                <a:gd name="T32" fmla="*/ 102 w 106"/>
                <a:gd name="T33" fmla="*/ 0 h 43"/>
                <a:gd name="T34" fmla="*/ 134 w 106"/>
                <a:gd name="T35" fmla="*/ 2 h 43"/>
                <a:gd name="T36" fmla="*/ 146 w 106"/>
                <a:gd name="T37" fmla="*/ 32 h 43"/>
                <a:gd name="T38" fmla="*/ 139 w 106"/>
                <a:gd name="T39" fmla="*/ 39 h 43"/>
                <a:gd name="T40" fmla="*/ 136 w 106"/>
                <a:gd name="T41" fmla="*/ 46 h 43"/>
                <a:gd name="T42" fmla="*/ 130 w 106"/>
                <a:gd name="T43" fmla="*/ 63 h 43"/>
                <a:gd name="T44" fmla="*/ 127 w 106"/>
                <a:gd name="T45" fmla="*/ 67 h 43"/>
                <a:gd name="T46" fmla="*/ 90 w 106"/>
                <a:gd name="T47" fmla="*/ 80 h 43"/>
                <a:gd name="T48" fmla="*/ 81 w 106"/>
                <a:gd name="T49" fmla="*/ 74 h 43"/>
                <a:gd name="T50" fmla="*/ 51 w 106"/>
                <a:gd name="T51" fmla="*/ 6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9577" name="Freeform 5038"/>
            <p:cNvSpPr>
              <a:spLocks/>
            </p:cNvSpPr>
            <p:nvPr/>
          </p:nvSpPr>
          <p:spPr bwMode="auto">
            <a:xfrm>
              <a:off x="2763" y="1650"/>
              <a:ext cx="63" cy="58"/>
            </a:xfrm>
            <a:custGeom>
              <a:avLst/>
              <a:gdLst>
                <a:gd name="T0" fmla="*/ 70 w 57"/>
                <a:gd name="T1" fmla="*/ 14 h 47"/>
                <a:gd name="T2" fmla="*/ 70 w 57"/>
                <a:gd name="T3" fmla="*/ 17 h 47"/>
                <a:gd name="T4" fmla="*/ 70 w 57"/>
                <a:gd name="T5" fmla="*/ 23 h 47"/>
                <a:gd name="T6" fmla="*/ 65 w 57"/>
                <a:gd name="T7" fmla="*/ 26 h 47"/>
                <a:gd name="T8" fmla="*/ 65 w 57"/>
                <a:gd name="T9" fmla="*/ 32 h 47"/>
                <a:gd name="T10" fmla="*/ 70 w 57"/>
                <a:gd name="T11" fmla="*/ 32 h 47"/>
                <a:gd name="T12" fmla="*/ 77 w 57"/>
                <a:gd name="T13" fmla="*/ 39 h 47"/>
                <a:gd name="T14" fmla="*/ 70 w 57"/>
                <a:gd name="T15" fmla="*/ 46 h 47"/>
                <a:gd name="T16" fmla="*/ 77 w 57"/>
                <a:gd name="T17" fmla="*/ 48 h 47"/>
                <a:gd name="T18" fmla="*/ 77 w 57"/>
                <a:gd name="T19" fmla="*/ 58 h 47"/>
                <a:gd name="T20" fmla="*/ 65 w 57"/>
                <a:gd name="T21" fmla="*/ 63 h 47"/>
                <a:gd name="T22" fmla="*/ 70 w 57"/>
                <a:gd name="T23" fmla="*/ 65 h 47"/>
                <a:gd name="T24" fmla="*/ 67 w 57"/>
                <a:gd name="T25" fmla="*/ 65 h 47"/>
                <a:gd name="T26" fmla="*/ 65 w 57"/>
                <a:gd name="T27" fmla="*/ 65 h 47"/>
                <a:gd name="T28" fmla="*/ 61 w 57"/>
                <a:gd name="T29" fmla="*/ 74 h 47"/>
                <a:gd name="T30" fmla="*/ 59 w 57"/>
                <a:gd name="T31" fmla="*/ 74 h 47"/>
                <a:gd name="T32" fmla="*/ 61 w 57"/>
                <a:gd name="T33" fmla="*/ 89 h 47"/>
                <a:gd name="T34" fmla="*/ 59 w 57"/>
                <a:gd name="T35" fmla="*/ 89 h 47"/>
                <a:gd name="T36" fmla="*/ 51 w 57"/>
                <a:gd name="T37" fmla="*/ 85 h 47"/>
                <a:gd name="T38" fmla="*/ 49 w 57"/>
                <a:gd name="T39" fmla="*/ 80 h 47"/>
                <a:gd name="T40" fmla="*/ 42 w 57"/>
                <a:gd name="T41" fmla="*/ 74 h 47"/>
                <a:gd name="T42" fmla="*/ 42 w 57"/>
                <a:gd name="T43" fmla="*/ 74 h 47"/>
                <a:gd name="T44" fmla="*/ 33 w 57"/>
                <a:gd name="T45" fmla="*/ 65 h 47"/>
                <a:gd name="T46" fmla="*/ 33 w 57"/>
                <a:gd name="T47" fmla="*/ 63 h 47"/>
                <a:gd name="T48" fmla="*/ 30 w 57"/>
                <a:gd name="T49" fmla="*/ 58 h 47"/>
                <a:gd name="T50" fmla="*/ 13 w 57"/>
                <a:gd name="T51" fmla="*/ 39 h 47"/>
                <a:gd name="T52" fmla="*/ 13 w 57"/>
                <a:gd name="T53" fmla="*/ 35 h 47"/>
                <a:gd name="T54" fmla="*/ 11 w 57"/>
                <a:gd name="T55" fmla="*/ 35 h 47"/>
                <a:gd name="T56" fmla="*/ 8 w 57"/>
                <a:gd name="T57" fmla="*/ 17 h 47"/>
                <a:gd name="T58" fmla="*/ 0 w 57"/>
                <a:gd name="T59" fmla="*/ 17 h 47"/>
                <a:gd name="T60" fmla="*/ 0 w 57"/>
                <a:gd name="T61" fmla="*/ 0 h 47"/>
                <a:gd name="T62" fmla="*/ 8 w 57"/>
                <a:gd name="T63" fmla="*/ 0 h 47"/>
                <a:gd name="T64" fmla="*/ 13 w 57"/>
                <a:gd name="T65" fmla="*/ 9 h 47"/>
                <a:gd name="T66" fmla="*/ 15 w 57"/>
                <a:gd name="T67" fmla="*/ 0 h 47"/>
                <a:gd name="T68" fmla="*/ 23 w 57"/>
                <a:gd name="T69" fmla="*/ 0 h 47"/>
                <a:gd name="T70" fmla="*/ 30 w 57"/>
                <a:gd name="T71" fmla="*/ 0 h 47"/>
                <a:gd name="T72" fmla="*/ 42 w 57"/>
                <a:gd name="T73" fmla="*/ 9 h 47"/>
                <a:gd name="T74" fmla="*/ 46 w 57"/>
                <a:gd name="T75" fmla="*/ 0 h 47"/>
                <a:gd name="T76" fmla="*/ 46 w 57"/>
                <a:gd name="T77" fmla="*/ 2 h 47"/>
                <a:gd name="T78" fmla="*/ 49 w 57"/>
                <a:gd name="T79" fmla="*/ 2 h 47"/>
                <a:gd name="T80" fmla="*/ 55 w 57"/>
                <a:gd name="T81" fmla="*/ 2 h 47"/>
                <a:gd name="T82" fmla="*/ 55 w 57"/>
                <a:gd name="T83" fmla="*/ 2 h 47"/>
                <a:gd name="T84" fmla="*/ 61 w 57"/>
                <a:gd name="T85" fmla="*/ 9 h 47"/>
                <a:gd name="T86" fmla="*/ 65 w 57"/>
                <a:gd name="T87" fmla="*/ 14 h 47"/>
                <a:gd name="T88" fmla="*/ 70 w 57"/>
                <a:gd name="T89" fmla="*/ 14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9578" name="Freeform 5039"/>
            <p:cNvSpPr>
              <a:spLocks/>
            </p:cNvSpPr>
            <p:nvPr/>
          </p:nvSpPr>
          <p:spPr bwMode="auto">
            <a:xfrm>
              <a:off x="2731" y="1620"/>
              <a:ext cx="91" cy="79"/>
            </a:xfrm>
            <a:custGeom>
              <a:avLst/>
              <a:gdLst>
                <a:gd name="T0" fmla="*/ 107 w 80"/>
                <a:gd name="T1" fmla="*/ 54 h 64"/>
                <a:gd name="T2" fmla="*/ 111 w 80"/>
                <a:gd name="T3" fmla="*/ 58 h 64"/>
                <a:gd name="T4" fmla="*/ 111 w 80"/>
                <a:gd name="T5" fmla="*/ 49 h 64"/>
                <a:gd name="T6" fmla="*/ 118 w 80"/>
                <a:gd name="T7" fmla="*/ 46 h 64"/>
                <a:gd name="T8" fmla="*/ 118 w 80"/>
                <a:gd name="T9" fmla="*/ 46 h 64"/>
                <a:gd name="T10" fmla="*/ 111 w 80"/>
                <a:gd name="T11" fmla="*/ 41 h 64"/>
                <a:gd name="T12" fmla="*/ 107 w 80"/>
                <a:gd name="T13" fmla="*/ 41 h 64"/>
                <a:gd name="T14" fmla="*/ 111 w 80"/>
                <a:gd name="T15" fmla="*/ 41 h 64"/>
                <a:gd name="T16" fmla="*/ 107 w 80"/>
                <a:gd name="T17" fmla="*/ 35 h 64"/>
                <a:gd name="T18" fmla="*/ 105 w 80"/>
                <a:gd name="T19" fmla="*/ 23 h 64"/>
                <a:gd name="T20" fmla="*/ 74 w 80"/>
                <a:gd name="T21" fmla="*/ 23 h 64"/>
                <a:gd name="T22" fmla="*/ 56 w 80"/>
                <a:gd name="T23" fmla="*/ 0 h 64"/>
                <a:gd name="T24" fmla="*/ 56 w 80"/>
                <a:gd name="T25" fmla="*/ 6 h 64"/>
                <a:gd name="T26" fmla="*/ 53 w 80"/>
                <a:gd name="T27" fmla="*/ 6 h 64"/>
                <a:gd name="T28" fmla="*/ 46 w 80"/>
                <a:gd name="T29" fmla="*/ 9 h 64"/>
                <a:gd name="T30" fmla="*/ 41 w 80"/>
                <a:gd name="T31" fmla="*/ 9 h 64"/>
                <a:gd name="T32" fmla="*/ 39 w 80"/>
                <a:gd name="T33" fmla="*/ 9 h 64"/>
                <a:gd name="T34" fmla="*/ 39 w 80"/>
                <a:gd name="T35" fmla="*/ 19 h 64"/>
                <a:gd name="T36" fmla="*/ 39 w 80"/>
                <a:gd name="T37" fmla="*/ 23 h 64"/>
                <a:gd name="T38" fmla="*/ 41 w 80"/>
                <a:gd name="T39" fmla="*/ 26 h 64"/>
                <a:gd name="T40" fmla="*/ 39 w 80"/>
                <a:gd name="T41" fmla="*/ 26 h 64"/>
                <a:gd name="T42" fmla="*/ 31 w 80"/>
                <a:gd name="T43" fmla="*/ 32 h 64"/>
                <a:gd name="T44" fmla="*/ 31 w 80"/>
                <a:gd name="T45" fmla="*/ 32 h 64"/>
                <a:gd name="T46" fmla="*/ 31 w 80"/>
                <a:gd name="T47" fmla="*/ 41 h 64"/>
                <a:gd name="T48" fmla="*/ 25 w 80"/>
                <a:gd name="T49" fmla="*/ 41 h 64"/>
                <a:gd name="T50" fmla="*/ 20 w 80"/>
                <a:gd name="T51" fmla="*/ 35 h 64"/>
                <a:gd name="T52" fmla="*/ 20 w 80"/>
                <a:gd name="T53" fmla="*/ 35 h 64"/>
                <a:gd name="T54" fmla="*/ 18 w 80"/>
                <a:gd name="T55" fmla="*/ 32 h 64"/>
                <a:gd name="T56" fmla="*/ 15 w 80"/>
                <a:gd name="T57" fmla="*/ 41 h 64"/>
                <a:gd name="T58" fmla="*/ 2 w 80"/>
                <a:gd name="T59" fmla="*/ 41 h 64"/>
                <a:gd name="T60" fmla="*/ 0 w 80"/>
                <a:gd name="T61" fmla="*/ 35 h 64"/>
                <a:gd name="T62" fmla="*/ 2 w 80"/>
                <a:gd name="T63" fmla="*/ 46 h 64"/>
                <a:gd name="T64" fmla="*/ 8 w 80"/>
                <a:gd name="T65" fmla="*/ 54 h 64"/>
                <a:gd name="T66" fmla="*/ 15 w 80"/>
                <a:gd name="T67" fmla="*/ 46 h 64"/>
                <a:gd name="T68" fmla="*/ 28 w 80"/>
                <a:gd name="T69" fmla="*/ 80 h 64"/>
                <a:gd name="T70" fmla="*/ 35 w 80"/>
                <a:gd name="T71" fmla="*/ 90 h 64"/>
                <a:gd name="T72" fmla="*/ 56 w 80"/>
                <a:gd name="T73" fmla="*/ 104 h 64"/>
                <a:gd name="T74" fmla="*/ 78 w 80"/>
                <a:gd name="T75" fmla="*/ 121 h 64"/>
                <a:gd name="T76" fmla="*/ 84 w 80"/>
                <a:gd name="T77" fmla="*/ 121 h 64"/>
                <a:gd name="T78" fmla="*/ 86 w 80"/>
                <a:gd name="T79" fmla="*/ 121 h 64"/>
                <a:gd name="T80" fmla="*/ 86 w 80"/>
                <a:gd name="T81" fmla="*/ 121 h 64"/>
                <a:gd name="T82" fmla="*/ 76 w 80"/>
                <a:gd name="T83" fmla="*/ 111 h 64"/>
                <a:gd name="T84" fmla="*/ 76 w 80"/>
                <a:gd name="T85" fmla="*/ 106 h 64"/>
                <a:gd name="T86" fmla="*/ 74 w 80"/>
                <a:gd name="T87" fmla="*/ 104 h 64"/>
                <a:gd name="T88" fmla="*/ 56 w 80"/>
                <a:gd name="T89" fmla="*/ 85 h 64"/>
                <a:gd name="T90" fmla="*/ 56 w 80"/>
                <a:gd name="T91" fmla="*/ 80 h 64"/>
                <a:gd name="T92" fmla="*/ 53 w 80"/>
                <a:gd name="T93" fmla="*/ 80 h 64"/>
                <a:gd name="T94" fmla="*/ 49 w 80"/>
                <a:gd name="T95" fmla="*/ 63 h 64"/>
                <a:gd name="T96" fmla="*/ 41 w 80"/>
                <a:gd name="T97" fmla="*/ 63 h 64"/>
                <a:gd name="T98" fmla="*/ 41 w 80"/>
                <a:gd name="T99" fmla="*/ 46 h 64"/>
                <a:gd name="T100" fmla="*/ 49 w 80"/>
                <a:gd name="T101" fmla="*/ 46 h 64"/>
                <a:gd name="T102" fmla="*/ 56 w 80"/>
                <a:gd name="T103" fmla="*/ 54 h 64"/>
                <a:gd name="T104" fmla="*/ 59 w 80"/>
                <a:gd name="T105" fmla="*/ 46 h 64"/>
                <a:gd name="T106" fmla="*/ 66 w 80"/>
                <a:gd name="T107" fmla="*/ 46 h 64"/>
                <a:gd name="T108" fmla="*/ 74 w 80"/>
                <a:gd name="T109" fmla="*/ 46 h 64"/>
                <a:gd name="T110" fmla="*/ 86 w 80"/>
                <a:gd name="T111" fmla="*/ 54 h 64"/>
                <a:gd name="T112" fmla="*/ 92 w 80"/>
                <a:gd name="T113" fmla="*/ 46 h 64"/>
                <a:gd name="T114" fmla="*/ 92 w 80"/>
                <a:gd name="T115" fmla="*/ 49 h 64"/>
                <a:gd name="T116" fmla="*/ 94 w 80"/>
                <a:gd name="T117" fmla="*/ 49 h 64"/>
                <a:gd name="T118" fmla="*/ 101 w 80"/>
                <a:gd name="T119" fmla="*/ 49 h 64"/>
                <a:gd name="T120" fmla="*/ 101 w 80"/>
                <a:gd name="T121" fmla="*/ 49 h 64"/>
                <a:gd name="T122" fmla="*/ 107 w 80"/>
                <a:gd name="T123" fmla="*/ 54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9579" name="Freeform 5040"/>
            <p:cNvSpPr>
              <a:spLocks/>
            </p:cNvSpPr>
            <p:nvPr/>
          </p:nvSpPr>
          <p:spPr bwMode="auto">
            <a:xfrm>
              <a:off x="2788" y="1699"/>
              <a:ext cx="22" cy="13"/>
            </a:xfrm>
            <a:custGeom>
              <a:avLst/>
              <a:gdLst>
                <a:gd name="T0" fmla="*/ 22 w 21"/>
                <a:gd name="T1" fmla="*/ 22 h 10"/>
                <a:gd name="T2" fmla="*/ 24 w 21"/>
                <a:gd name="T3" fmla="*/ 16 h 10"/>
                <a:gd name="T4" fmla="*/ 19 w 21"/>
                <a:gd name="T5" fmla="*/ 12 h 10"/>
                <a:gd name="T6" fmla="*/ 17 w 21"/>
                <a:gd name="T7" fmla="*/ 7 h 10"/>
                <a:gd name="T8" fmla="*/ 9 w 21"/>
                <a:gd name="T9" fmla="*/ 0 h 10"/>
                <a:gd name="T10" fmla="*/ 7 w 21"/>
                <a:gd name="T11" fmla="*/ 0 h 10"/>
                <a:gd name="T12" fmla="*/ 0 w 21"/>
                <a:gd name="T13" fmla="*/ 0 h 10"/>
                <a:gd name="T14" fmla="*/ 22 w 21"/>
                <a:gd name="T15" fmla="*/ 2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9580" name="Freeform 5041"/>
            <p:cNvSpPr>
              <a:spLocks/>
            </p:cNvSpPr>
            <p:nvPr/>
          </p:nvSpPr>
          <p:spPr bwMode="auto">
            <a:xfrm>
              <a:off x="2441" y="1523"/>
              <a:ext cx="198" cy="189"/>
            </a:xfrm>
            <a:custGeom>
              <a:avLst/>
              <a:gdLst>
                <a:gd name="T0" fmla="*/ 245 w 177"/>
                <a:gd name="T1" fmla="*/ 233 h 152"/>
                <a:gd name="T2" fmla="*/ 245 w 177"/>
                <a:gd name="T3" fmla="*/ 246 h 152"/>
                <a:gd name="T4" fmla="*/ 243 w 177"/>
                <a:gd name="T5" fmla="*/ 246 h 152"/>
                <a:gd name="T6" fmla="*/ 238 w 177"/>
                <a:gd name="T7" fmla="*/ 246 h 152"/>
                <a:gd name="T8" fmla="*/ 238 w 177"/>
                <a:gd name="T9" fmla="*/ 250 h 152"/>
                <a:gd name="T10" fmla="*/ 221 w 177"/>
                <a:gd name="T11" fmla="*/ 269 h 152"/>
                <a:gd name="T12" fmla="*/ 194 w 177"/>
                <a:gd name="T13" fmla="*/ 260 h 152"/>
                <a:gd name="T14" fmla="*/ 189 w 177"/>
                <a:gd name="T15" fmla="*/ 255 h 152"/>
                <a:gd name="T16" fmla="*/ 186 w 177"/>
                <a:gd name="T17" fmla="*/ 260 h 152"/>
                <a:gd name="T18" fmla="*/ 168 w 177"/>
                <a:gd name="T19" fmla="*/ 260 h 152"/>
                <a:gd name="T20" fmla="*/ 155 w 177"/>
                <a:gd name="T21" fmla="*/ 269 h 152"/>
                <a:gd name="T22" fmla="*/ 155 w 177"/>
                <a:gd name="T23" fmla="*/ 292 h 152"/>
                <a:gd name="T24" fmla="*/ 129 w 177"/>
                <a:gd name="T25" fmla="*/ 286 h 152"/>
                <a:gd name="T26" fmla="*/ 129 w 177"/>
                <a:gd name="T27" fmla="*/ 286 h 152"/>
                <a:gd name="T28" fmla="*/ 122 w 177"/>
                <a:gd name="T29" fmla="*/ 286 h 152"/>
                <a:gd name="T30" fmla="*/ 70 w 177"/>
                <a:gd name="T31" fmla="*/ 269 h 152"/>
                <a:gd name="T32" fmla="*/ 56 w 177"/>
                <a:gd name="T33" fmla="*/ 260 h 152"/>
                <a:gd name="T34" fmla="*/ 66 w 177"/>
                <a:gd name="T35" fmla="*/ 242 h 152"/>
                <a:gd name="T36" fmla="*/ 70 w 177"/>
                <a:gd name="T37" fmla="*/ 214 h 152"/>
                <a:gd name="T38" fmla="*/ 70 w 177"/>
                <a:gd name="T39" fmla="*/ 191 h 152"/>
                <a:gd name="T40" fmla="*/ 81 w 177"/>
                <a:gd name="T41" fmla="*/ 205 h 152"/>
                <a:gd name="T42" fmla="*/ 70 w 177"/>
                <a:gd name="T43" fmla="*/ 177 h 152"/>
                <a:gd name="T44" fmla="*/ 73 w 177"/>
                <a:gd name="T45" fmla="*/ 169 h 152"/>
                <a:gd name="T46" fmla="*/ 63 w 177"/>
                <a:gd name="T47" fmla="*/ 159 h 152"/>
                <a:gd name="T48" fmla="*/ 54 w 177"/>
                <a:gd name="T49" fmla="*/ 136 h 152"/>
                <a:gd name="T50" fmla="*/ 56 w 177"/>
                <a:gd name="T51" fmla="*/ 127 h 152"/>
                <a:gd name="T52" fmla="*/ 46 w 177"/>
                <a:gd name="T53" fmla="*/ 123 h 152"/>
                <a:gd name="T54" fmla="*/ 34 w 177"/>
                <a:gd name="T55" fmla="*/ 119 h 152"/>
                <a:gd name="T56" fmla="*/ 17 w 177"/>
                <a:gd name="T57" fmla="*/ 109 h 152"/>
                <a:gd name="T58" fmla="*/ 2 w 177"/>
                <a:gd name="T59" fmla="*/ 106 h 152"/>
                <a:gd name="T60" fmla="*/ 8 w 177"/>
                <a:gd name="T61" fmla="*/ 96 h 152"/>
                <a:gd name="T62" fmla="*/ 10 w 177"/>
                <a:gd name="T63" fmla="*/ 93 h 152"/>
                <a:gd name="T64" fmla="*/ 0 w 177"/>
                <a:gd name="T65" fmla="*/ 93 h 152"/>
                <a:gd name="T66" fmla="*/ 22 w 177"/>
                <a:gd name="T67" fmla="*/ 77 h 152"/>
                <a:gd name="T68" fmla="*/ 39 w 177"/>
                <a:gd name="T69" fmla="*/ 82 h 152"/>
                <a:gd name="T70" fmla="*/ 63 w 177"/>
                <a:gd name="T71" fmla="*/ 82 h 152"/>
                <a:gd name="T72" fmla="*/ 56 w 177"/>
                <a:gd name="T73" fmla="*/ 50 h 152"/>
                <a:gd name="T74" fmla="*/ 63 w 177"/>
                <a:gd name="T75" fmla="*/ 46 h 152"/>
                <a:gd name="T76" fmla="*/ 70 w 177"/>
                <a:gd name="T77" fmla="*/ 60 h 152"/>
                <a:gd name="T78" fmla="*/ 103 w 177"/>
                <a:gd name="T79" fmla="*/ 56 h 152"/>
                <a:gd name="T80" fmla="*/ 95 w 177"/>
                <a:gd name="T81" fmla="*/ 56 h 152"/>
                <a:gd name="T82" fmla="*/ 119 w 177"/>
                <a:gd name="T83" fmla="*/ 32 h 152"/>
                <a:gd name="T84" fmla="*/ 122 w 177"/>
                <a:gd name="T85" fmla="*/ 9 h 152"/>
                <a:gd name="T86" fmla="*/ 139 w 177"/>
                <a:gd name="T87" fmla="*/ 0 h 152"/>
                <a:gd name="T88" fmla="*/ 149 w 177"/>
                <a:gd name="T89" fmla="*/ 14 h 152"/>
                <a:gd name="T90" fmla="*/ 172 w 177"/>
                <a:gd name="T91" fmla="*/ 37 h 152"/>
                <a:gd name="T92" fmla="*/ 186 w 177"/>
                <a:gd name="T93" fmla="*/ 32 h 152"/>
                <a:gd name="T94" fmla="*/ 186 w 177"/>
                <a:gd name="T95" fmla="*/ 37 h 152"/>
                <a:gd name="T96" fmla="*/ 205 w 177"/>
                <a:gd name="T97" fmla="*/ 56 h 152"/>
                <a:gd name="T98" fmla="*/ 215 w 177"/>
                <a:gd name="T99" fmla="*/ 56 h 152"/>
                <a:gd name="T100" fmla="*/ 219 w 177"/>
                <a:gd name="T101" fmla="*/ 60 h 152"/>
                <a:gd name="T102" fmla="*/ 247 w 177"/>
                <a:gd name="T103" fmla="*/ 70 h 152"/>
                <a:gd name="T104" fmla="*/ 238 w 177"/>
                <a:gd name="T105" fmla="*/ 119 h 152"/>
                <a:gd name="T106" fmla="*/ 235 w 177"/>
                <a:gd name="T107" fmla="*/ 123 h 152"/>
                <a:gd name="T108" fmla="*/ 228 w 177"/>
                <a:gd name="T109" fmla="*/ 127 h 152"/>
                <a:gd name="T110" fmla="*/ 211 w 177"/>
                <a:gd name="T111" fmla="*/ 159 h 152"/>
                <a:gd name="T112" fmla="*/ 221 w 177"/>
                <a:gd name="T113" fmla="*/ 157 h 152"/>
                <a:gd name="T114" fmla="*/ 232 w 177"/>
                <a:gd name="T115" fmla="*/ 173 h 152"/>
                <a:gd name="T116" fmla="*/ 232 w 177"/>
                <a:gd name="T117" fmla="*/ 187 h 152"/>
                <a:gd name="T118" fmla="*/ 228 w 177"/>
                <a:gd name="T119" fmla="*/ 199 h 152"/>
                <a:gd name="T120" fmla="*/ 228 w 177"/>
                <a:gd name="T121" fmla="*/ 210 h 152"/>
                <a:gd name="T122" fmla="*/ 228 w 177"/>
                <a:gd name="T123" fmla="*/ 223 h 152"/>
                <a:gd name="T124" fmla="*/ 245 w 177"/>
                <a:gd name="T125" fmla="*/ 233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9581" name="Freeform 5042"/>
            <p:cNvSpPr>
              <a:spLocks/>
            </p:cNvSpPr>
            <p:nvPr/>
          </p:nvSpPr>
          <p:spPr bwMode="auto">
            <a:xfrm>
              <a:off x="2655" y="1703"/>
              <a:ext cx="13" cy="28"/>
            </a:xfrm>
            <a:custGeom>
              <a:avLst/>
              <a:gdLst>
                <a:gd name="T0" fmla="*/ 11 w 12"/>
                <a:gd name="T1" fmla="*/ 41 h 23"/>
                <a:gd name="T2" fmla="*/ 3 w 12"/>
                <a:gd name="T3" fmla="*/ 39 h 23"/>
                <a:gd name="T4" fmla="*/ 0 w 12"/>
                <a:gd name="T5" fmla="*/ 16 h 23"/>
                <a:gd name="T6" fmla="*/ 11 w 12"/>
                <a:gd name="T7" fmla="*/ 0 h 23"/>
                <a:gd name="T8" fmla="*/ 15 w 12"/>
                <a:gd name="T9" fmla="*/ 16 h 23"/>
                <a:gd name="T10" fmla="*/ 11 w 12"/>
                <a:gd name="T11" fmla="*/ 41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9582" name="Freeform 5043"/>
            <p:cNvSpPr>
              <a:spLocks/>
            </p:cNvSpPr>
            <p:nvPr/>
          </p:nvSpPr>
          <p:spPr bwMode="auto">
            <a:xfrm>
              <a:off x="2768" y="1583"/>
              <a:ext cx="102" cy="52"/>
            </a:xfrm>
            <a:custGeom>
              <a:avLst/>
              <a:gdLst>
                <a:gd name="T0" fmla="*/ 54 w 92"/>
                <a:gd name="T1" fmla="*/ 79 h 42"/>
                <a:gd name="T2" fmla="*/ 26 w 92"/>
                <a:gd name="T3" fmla="*/ 79 h 42"/>
                <a:gd name="T4" fmla="*/ 10 w 92"/>
                <a:gd name="T5" fmla="*/ 57 h 42"/>
                <a:gd name="T6" fmla="*/ 2 w 92"/>
                <a:gd name="T7" fmla="*/ 53 h 42"/>
                <a:gd name="T8" fmla="*/ 0 w 92"/>
                <a:gd name="T9" fmla="*/ 50 h 42"/>
                <a:gd name="T10" fmla="*/ 2 w 92"/>
                <a:gd name="T11" fmla="*/ 43 h 42"/>
                <a:gd name="T12" fmla="*/ 10 w 92"/>
                <a:gd name="T13" fmla="*/ 26 h 42"/>
                <a:gd name="T14" fmla="*/ 12 w 92"/>
                <a:gd name="T15" fmla="*/ 21 h 42"/>
                <a:gd name="T16" fmla="*/ 20 w 92"/>
                <a:gd name="T17" fmla="*/ 14 h 42"/>
                <a:gd name="T18" fmla="*/ 26 w 92"/>
                <a:gd name="T19" fmla="*/ 14 h 42"/>
                <a:gd name="T20" fmla="*/ 48 w 92"/>
                <a:gd name="T21" fmla="*/ 14 h 42"/>
                <a:gd name="T22" fmla="*/ 78 w 92"/>
                <a:gd name="T23" fmla="*/ 0 h 42"/>
                <a:gd name="T24" fmla="*/ 110 w 92"/>
                <a:gd name="T25" fmla="*/ 0 h 42"/>
                <a:gd name="T26" fmla="*/ 125 w 92"/>
                <a:gd name="T27" fmla="*/ 14 h 42"/>
                <a:gd name="T28" fmla="*/ 110 w 92"/>
                <a:gd name="T29" fmla="*/ 40 h 42"/>
                <a:gd name="T30" fmla="*/ 92 w 92"/>
                <a:gd name="T31" fmla="*/ 66 h 42"/>
                <a:gd name="T32" fmla="*/ 80 w 92"/>
                <a:gd name="T33" fmla="*/ 77 h 42"/>
                <a:gd name="T34" fmla="*/ 54 w 92"/>
                <a:gd name="T35" fmla="*/ 79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9583" name="Freeform 5044"/>
            <p:cNvSpPr>
              <a:spLocks/>
            </p:cNvSpPr>
            <p:nvPr/>
          </p:nvSpPr>
          <p:spPr bwMode="auto">
            <a:xfrm>
              <a:off x="2884" y="1011"/>
              <a:ext cx="2095" cy="718"/>
            </a:xfrm>
            <a:custGeom>
              <a:avLst/>
              <a:gdLst>
                <a:gd name="T0" fmla="*/ 2258 w 1874"/>
                <a:gd name="T1" fmla="*/ 238 h 579"/>
                <a:gd name="T2" fmla="*/ 2047 w 1874"/>
                <a:gd name="T3" fmla="*/ 190 h 579"/>
                <a:gd name="T4" fmla="*/ 1848 w 1874"/>
                <a:gd name="T5" fmla="*/ 156 h 579"/>
                <a:gd name="T6" fmla="*/ 1698 w 1874"/>
                <a:gd name="T7" fmla="*/ 135 h 579"/>
                <a:gd name="T8" fmla="*/ 1646 w 1874"/>
                <a:gd name="T9" fmla="*/ 156 h 579"/>
                <a:gd name="T10" fmla="*/ 1491 w 1874"/>
                <a:gd name="T11" fmla="*/ 143 h 579"/>
                <a:gd name="T12" fmla="*/ 1236 w 1874"/>
                <a:gd name="T13" fmla="*/ 98 h 579"/>
                <a:gd name="T14" fmla="*/ 1212 w 1874"/>
                <a:gd name="T15" fmla="*/ 57 h 579"/>
                <a:gd name="T16" fmla="*/ 1081 w 1874"/>
                <a:gd name="T17" fmla="*/ 31 h 579"/>
                <a:gd name="T18" fmla="*/ 978 w 1874"/>
                <a:gd name="T19" fmla="*/ 37 h 579"/>
                <a:gd name="T20" fmla="*/ 830 w 1874"/>
                <a:gd name="T21" fmla="*/ 77 h 579"/>
                <a:gd name="T22" fmla="*/ 786 w 1874"/>
                <a:gd name="T23" fmla="*/ 140 h 579"/>
                <a:gd name="T24" fmla="*/ 830 w 1874"/>
                <a:gd name="T25" fmla="*/ 156 h 579"/>
                <a:gd name="T26" fmla="*/ 711 w 1874"/>
                <a:gd name="T27" fmla="*/ 166 h 579"/>
                <a:gd name="T28" fmla="*/ 765 w 1874"/>
                <a:gd name="T29" fmla="*/ 229 h 579"/>
                <a:gd name="T30" fmla="*/ 755 w 1874"/>
                <a:gd name="T31" fmla="*/ 269 h 579"/>
                <a:gd name="T32" fmla="*/ 711 w 1874"/>
                <a:gd name="T33" fmla="*/ 293 h 579"/>
                <a:gd name="T34" fmla="*/ 595 w 1874"/>
                <a:gd name="T35" fmla="*/ 126 h 579"/>
                <a:gd name="T36" fmla="*/ 648 w 1874"/>
                <a:gd name="T37" fmla="*/ 238 h 579"/>
                <a:gd name="T38" fmla="*/ 499 w 1874"/>
                <a:gd name="T39" fmla="*/ 255 h 579"/>
                <a:gd name="T40" fmla="*/ 411 w 1874"/>
                <a:gd name="T41" fmla="*/ 236 h 579"/>
                <a:gd name="T42" fmla="*/ 272 w 1874"/>
                <a:gd name="T43" fmla="*/ 278 h 579"/>
                <a:gd name="T44" fmla="*/ 252 w 1874"/>
                <a:gd name="T45" fmla="*/ 310 h 579"/>
                <a:gd name="T46" fmla="*/ 181 w 1874"/>
                <a:gd name="T47" fmla="*/ 383 h 579"/>
                <a:gd name="T48" fmla="*/ 76 w 1874"/>
                <a:gd name="T49" fmla="*/ 293 h 579"/>
                <a:gd name="T50" fmla="*/ 67 w 1874"/>
                <a:gd name="T51" fmla="*/ 236 h 579"/>
                <a:gd name="T52" fmla="*/ 17 w 1874"/>
                <a:gd name="T53" fmla="*/ 219 h 579"/>
                <a:gd name="T54" fmla="*/ 53 w 1874"/>
                <a:gd name="T55" fmla="*/ 383 h 579"/>
                <a:gd name="T56" fmla="*/ 40 w 1874"/>
                <a:gd name="T57" fmla="*/ 491 h 579"/>
                <a:gd name="T58" fmla="*/ 80 w 1874"/>
                <a:gd name="T59" fmla="*/ 639 h 579"/>
                <a:gd name="T60" fmla="*/ 212 w 1874"/>
                <a:gd name="T61" fmla="*/ 787 h 579"/>
                <a:gd name="T62" fmla="*/ 287 w 1874"/>
                <a:gd name="T63" fmla="*/ 931 h 579"/>
                <a:gd name="T64" fmla="*/ 291 w 1874"/>
                <a:gd name="T65" fmla="*/ 1006 h 579"/>
                <a:gd name="T66" fmla="*/ 520 w 1874"/>
                <a:gd name="T67" fmla="*/ 1104 h 579"/>
                <a:gd name="T68" fmla="*/ 506 w 1874"/>
                <a:gd name="T69" fmla="*/ 950 h 579"/>
                <a:gd name="T70" fmla="*/ 489 w 1874"/>
                <a:gd name="T71" fmla="*/ 774 h 579"/>
                <a:gd name="T72" fmla="*/ 671 w 1874"/>
                <a:gd name="T73" fmla="*/ 751 h 579"/>
                <a:gd name="T74" fmla="*/ 814 w 1874"/>
                <a:gd name="T75" fmla="*/ 652 h 579"/>
                <a:gd name="T76" fmla="*/ 963 w 1874"/>
                <a:gd name="T77" fmla="*/ 698 h 579"/>
                <a:gd name="T78" fmla="*/ 1164 w 1874"/>
                <a:gd name="T79" fmla="*/ 833 h 579"/>
                <a:gd name="T80" fmla="*/ 1343 w 1874"/>
                <a:gd name="T81" fmla="*/ 820 h 579"/>
                <a:gd name="T82" fmla="*/ 1509 w 1874"/>
                <a:gd name="T83" fmla="*/ 820 h 579"/>
                <a:gd name="T84" fmla="*/ 1755 w 1874"/>
                <a:gd name="T85" fmla="*/ 828 h 579"/>
                <a:gd name="T86" fmla="*/ 1824 w 1874"/>
                <a:gd name="T87" fmla="*/ 716 h 579"/>
                <a:gd name="T88" fmla="*/ 2057 w 1874"/>
                <a:gd name="T89" fmla="*/ 864 h 579"/>
                <a:gd name="T90" fmla="*/ 2144 w 1874"/>
                <a:gd name="T91" fmla="*/ 1032 h 579"/>
                <a:gd name="T92" fmla="*/ 2184 w 1874"/>
                <a:gd name="T93" fmla="*/ 1064 h 579"/>
                <a:gd name="T94" fmla="*/ 2235 w 1874"/>
                <a:gd name="T95" fmla="*/ 857 h 579"/>
                <a:gd name="T96" fmla="*/ 2106 w 1874"/>
                <a:gd name="T97" fmla="*/ 685 h 579"/>
                <a:gd name="T98" fmla="*/ 2047 w 1874"/>
                <a:gd name="T99" fmla="*/ 616 h 579"/>
                <a:gd name="T100" fmla="*/ 2130 w 1874"/>
                <a:gd name="T101" fmla="*/ 523 h 579"/>
                <a:gd name="T102" fmla="*/ 2260 w 1874"/>
                <a:gd name="T103" fmla="*/ 532 h 579"/>
                <a:gd name="T104" fmla="*/ 2323 w 1874"/>
                <a:gd name="T105" fmla="*/ 474 h 579"/>
                <a:gd name="T106" fmla="*/ 2367 w 1874"/>
                <a:gd name="T107" fmla="*/ 432 h 579"/>
                <a:gd name="T108" fmla="*/ 2367 w 1874"/>
                <a:gd name="T109" fmla="*/ 603 h 579"/>
                <a:gd name="T110" fmla="*/ 2512 w 1874"/>
                <a:gd name="T111" fmla="*/ 722 h 579"/>
                <a:gd name="T112" fmla="*/ 2512 w 1874"/>
                <a:gd name="T113" fmla="*/ 630 h 579"/>
                <a:gd name="T114" fmla="*/ 2442 w 1874"/>
                <a:gd name="T115" fmla="*/ 508 h 579"/>
                <a:gd name="T116" fmla="*/ 2542 w 1874"/>
                <a:gd name="T117" fmla="*/ 474 h 579"/>
                <a:gd name="T118" fmla="*/ 2603 w 1874"/>
                <a:gd name="T119" fmla="*/ 414 h 579"/>
                <a:gd name="T120" fmla="*/ 2486 w 1874"/>
                <a:gd name="T121" fmla="*/ 293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9584" name="Freeform 5045"/>
            <p:cNvSpPr>
              <a:spLocks/>
            </p:cNvSpPr>
            <p:nvPr/>
          </p:nvSpPr>
          <p:spPr bwMode="auto">
            <a:xfrm>
              <a:off x="4622" y="1454"/>
              <a:ext cx="145" cy="178"/>
            </a:xfrm>
            <a:custGeom>
              <a:avLst/>
              <a:gdLst>
                <a:gd name="T0" fmla="*/ 158 w 130"/>
                <a:gd name="T1" fmla="*/ 187 h 144"/>
                <a:gd name="T2" fmla="*/ 134 w 130"/>
                <a:gd name="T3" fmla="*/ 161 h 144"/>
                <a:gd name="T4" fmla="*/ 112 w 130"/>
                <a:gd name="T5" fmla="*/ 129 h 144"/>
                <a:gd name="T6" fmla="*/ 86 w 130"/>
                <a:gd name="T7" fmla="*/ 103 h 144"/>
                <a:gd name="T8" fmla="*/ 60 w 130"/>
                <a:gd name="T9" fmla="*/ 75 h 144"/>
                <a:gd name="T10" fmla="*/ 57 w 130"/>
                <a:gd name="T11" fmla="*/ 63 h 144"/>
                <a:gd name="T12" fmla="*/ 31 w 130"/>
                <a:gd name="T13" fmla="*/ 31 h 144"/>
                <a:gd name="T14" fmla="*/ 3 w 130"/>
                <a:gd name="T15" fmla="*/ 0 h 144"/>
                <a:gd name="T16" fmla="*/ 0 w 130"/>
                <a:gd name="T17" fmla="*/ 2 h 144"/>
                <a:gd name="T18" fmla="*/ 21 w 130"/>
                <a:gd name="T19" fmla="*/ 26 h 144"/>
                <a:gd name="T20" fmla="*/ 21 w 130"/>
                <a:gd name="T21" fmla="*/ 31 h 144"/>
                <a:gd name="T22" fmla="*/ 8 w 130"/>
                <a:gd name="T23" fmla="*/ 33 h 144"/>
                <a:gd name="T24" fmla="*/ 31 w 130"/>
                <a:gd name="T25" fmla="*/ 63 h 144"/>
                <a:gd name="T26" fmla="*/ 50 w 130"/>
                <a:gd name="T27" fmla="*/ 93 h 144"/>
                <a:gd name="T28" fmla="*/ 69 w 130"/>
                <a:gd name="T29" fmla="*/ 119 h 144"/>
                <a:gd name="T30" fmla="*/ 86 w 130"/>
                <a:gd name="T31" fmla="*/ 151 h 144"/>
                <a:gd name="T32" fmla="*/ 104 w 130"/>
                <a:gd name="T33" fmla="*/ 182 h 144"/>
                <a:gd name="T34" fmla="*/ 119 w 130"/>
                <a:gd name="T35" fmla="*/ 209 h 144"/>
                <a:gd name="T36" fmla="*/ 134 w 130"/>
                <a:gd name="T37" fmla="*/ 240 h 144"/>
                <a:gd name="T38" fmla="*/ 152 w 130"/>
                <a:gd name="T39" fmla="*/ 272 h 144"/>
                <a:gd name="T40" fmla="*/ 155 w 130"/>
                <a:gd name="T41" fmla="*/ 272 h 144"/>
                <a:gd name="T42" fmla="*/ 155 w 130"/>
                <a:gd name="T43" fmla="*/ 248 h 144"/>
                <a:gd name="T44" fmla="*/ 171 w 130"/>
                <a:gd name="T45" fmla="*/ 263 h 144"/>
                <a:gd name="T46" fmla="*/ 181 w 130"/>
                <a:gd name="T47" fmla="*/ 272 h 144"/>
                <a:gd name="T48" fmla="*/ 168 w 130"/>
                <a:gd name="T49" fmla="*/ 248 h 144"/>
                <a:gd name="T50" fmla="*/ 129 w 130"/>
                <a:gd name="T51" fmla="*/ 209 h 144"/>
                <a:gd name="T52" fmla="*/ 119 w 130"/>
                <a:gd name="T53" fmla="*/ 166 h 144"/>
                <a:gd name="T54" fmla="*/ 129 w 130"/>
                <a:gd name="T55" fmla="*/ 166 h 144"/>
                <a:gd name="T56" fmla="*/ 152 w 130"/>
                <a:gd name="T57" fmla="*/ 177 h 144"/>
                <a:gd name="T58" fmla="*/ 158 w 130"/>
                <a:gd name="T59" fmla="*/ 18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9585" name="Freeform 5046"/>
            <p:cNvSpPr>
              <a:spLocks/>
            </p:cNvSpPr>
            <p:nvPr/>
          </p:nvSpPr>
          <p:spPr bwMode="auto">
            <a:xfrm>
              <a:off x="3163" y="1023"/>
              <a:ext cx="149" cy="62"/>
            </a:xfrm>
            <a:custGeom>
              <a:avLst/>
              <a:gdLst>
                <a:gd name="T0" fmla="*/ 185 w 134"/>
                <a:gd name="T1" fmla="*/ 2 h 50"/>
                <a:gd name="T2" fmla="*/ 172 w 134"/>
                <a:gd name="T3" fmla="*/ 19 h 50"/>
                <a:gd name="T4" fmla="*/ 130 w 134"/>
                <a:gd name="T5" fmla="*/ 37 h 50"/>
                <a:gd name="T6" fmla="*/ 90 w 134"/>
                <a:gd name="T7" fmla="*/ 50 h 50"/>
                <a:gd name="T8" fmla="*/ 77 w 134"/>
                <a:gd name="T9" fmla="*/ 50 h 50"/>
                <a:gd name="T10" fmla="*/ 85 w 134"/>
                <a:gd name="T11" fmla="*/ 53 h 50"/>
                <a:gd name="T12" fmla="*/ 81 w 134"/>
                <a:gd name="T13" fmla="*/ 58 h 50"/>
                <a:gd name="T14" fmla="*/ 75 w 134"/>
                <a:gd name="T15" fmla="*/ 58 h 50"/>
                <a:gd name="T16" fmla="*/ 75 w 134"/>
                <a:gd name="T17" fmla="*/ 63 h 50"/>
                <a:gd name="T18" fmla="*/ 58 w 134"/>
                <a:gd name="T19" fmla="*/ 63 h 50"/>
                <a:gd name="T20" fmla="*/ 62 w 134"/>
                <a:gd name="T21" fmla="*/ 72 h 50"/>
                <a:gd name="T22" fmla="*/ 58 w 134"/>
                <a:gd name="T23" fmla="*/ 77 h 50"/>
                <a:gd name="T24" fmla="*/ 62 w 134"/>
                <a:gd name="T25" fmla="*/ 86 h 50"/>
                <a:gd name="T26" fmla="*/ 41 w 134"/>
                <a:gd name="T27" fmla="*/ 82 h 50"/>
                <a:gd name="T28" fmla="*/ 58 w 134"/>
                <a:gd name="T29" fmla="*/ 86 h 50"/>
                <a:gd name="T30" fmla="*/ 48 w 134"/>
                <a:gd name="T31" fmla="*/ 86 h 50"/>
                <a:gd name="T32" fmla="*/ 51 w 134"/>
                <a:gd name="T33" fmla="*/ 95 h 50"/>
                <a:gd name="T34" fmla="*/ 10 w 134"/>
                <a:gd name="T35" fmla="*/ 89 h 50"/>
                <a:gd name="T36" fmla="*/ 20 w 134"/>
                <a:gd name="T37" fmla="*/ 86 h 50"/>
                <a:gd name="T38" fmla="*/ 0 w 134"/>
                <a:gd name="T39" fmla="*/ 86 h 50"/>
                <a:gd name="T40" fmla="*/ 20 w 134"/>
                <a:gd name="T41" fmla="*/ 72 h 50"/>
                <a:gd name="T42" fmla="*/ 26 w 134"/>
                <a:gd name="T43" fmla="*/ 72 h 50"/>
                <a:gd name="T44" fmla="*/ 14 w 134"/>
                <a:gd name="T45" fmla="*/ 69 h 50"/>
                <a:gd name="T46" fmla="*/ 20 w 134"/>
                <a:gd name="T47" fmla="*/ 63 h 50"/>
                <a:gd name="T48" fmla="*/ 29 w 134"/>
                <a:gd name="T49" fmla="*/ 58 h 50"/>
                <a:gd name="T50" fmla="*/ 26 w 134"/>
                <a:gd name="T51" fmla="*/ 53 h 50"/>
                <a:gd name="T52" fmla="*/ 26 w 134"/>
                <a:gd name="T53" fmla="*/ 50 h 50"/>
                <a:gd name="T54" fmla="*/ 14 w 134"/>
                <a:gd name="T55" fmla="*/ 50 h 50"/>
                <a:gd name="T56" fmla="*/ 29 w 134"/>
                <a:gd name="T57" fmla="*/ 40 h 50"/>
                <a:gd name="T58" fmla="*/ 38 w 134"/>
                <a:gd name="T59" fmla="*/ 40 h 50"/>
                <a:gd name="T60" fmla="*/ 75 w 134"/>
                <a:gd name="T61" fmla="*/ 26 h 50"/>
                <a:gd name="T62" fmla="*/ 77 w 134"/>
                <a:gd name="T63" fmla="*/ 19 h 50"/>
                <a:gd name="T64" fmla="*/ 139 w 134"/>
                <a:gd name="T65" fmla="*/ 9 h 50"/>
                <a:gd name="T66" fmla="*/ 169 w 134"/>
                <a:gd name="T67" fmla="*/ 0 h 50"/>
                <a:gd name="T68" fmla="*/ 185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9586" name="Freeform 5047"/>
            <p:cNvSpPr>
              <a:spLocks/>
            </p:cNvSpPr>
            <p:nvPr/>
          </p:nvSpPr>
          <p:spPr bwMode="auto">
            <a:xfrm>
              <a:off x="3153" y="1085"/>
              <a:ext cx="86" cy="49"/>
            </a:xfrm>
            <a:custGeom>
              <a:avLst/>
              <a:gdLst>
                <a:gd name="T0" fmla="*/ 105 w 78"/>
                <a:gd name="T1" fmla="*/ 71 h 40"/>
                <a:gd name="T2" fmla="*/ 63 w 78"/>
                <a:gd name="T3" fmla="*/ 48 h 40"/>
                <a:gd name="T4" fmla="*/ 54 w 78"/>
                <a:gd name="T5" fmla="*/ 22 h 40"/>
                <a:gd name="T6" fmla="*/ 54 w 78"/>
                <a:gd name="T7" fmla="*/ 13 h 40"/>
                <a:gd name="T8" fmla="*/ 54 w 78"/>
                <a:gd name="T9" fmla="*/ 13 h 40"/>
                <a:gd name="T10" fmla="*/ 57 w 78"/>
                <a:gd name="T11" fmla="*/ 2 h 40"/>
                <a:gd name="T12" fmla="*/ 19 w 78"/>
                <a:gd name="T13" fmla="*/ 0 h 40"/>
                <a:gd name="T14" fmla="*/ 13 w 78"/>
                <a:gd name="T15" fmla="*/ 7 h 40"/>
                <a:gd name="T16" fmla="*/ 8 w 78"/>
                <a:gd name="T17" fmla="*/ 16 h 40"/>
                <a:gd name="T18" fmla="*/ 13 w 78"/>
                <a:gd name="T19" fmla="*/ 22 h 40"/>
                <a:gd name="T20" fmla="*/ 8 w 78"/>
                <a:gd name="T21" fmla="*/ 34 h 40"/>
                <a:gd name="T22" fmla="*/ 0 w 78"/>
                <a:gd name="T23" fmla="*/ 39 h 40"/>
                <a:gd name="T24" fmla="*/ 10 w 78"/>
                <a:gd name="T25" fmla="*/ 51 h 40"/>
                <a:gd name="T26" fmla="*/ 23 w 78"/>
                <a:gd name="T27" fmla="*/ 51 h 40"/>
                <a:gd name="T28" fmla="*/ 32 w 78"/>
                <a:gd name="T29" fmla="*/ 51 h 40"/>
                <a:gd name="T30" fmla="*/ 39 w 78"/>
                <a:gd name="T31" fmla="*/ 51 h 40"/>
                <a:gd name="T32" fmla="*/ 44 w 78"/>
                <a:gd name="T33" fmla="*/ 60 h 40"/>
                <a:gd name="T34" fmla="*/ 41 w 78"/>
                <a:gd name="T35" fmla="*/ 65 h 40"/>
                <a:gd name="T36" fmla="*/ 57 w 78"/>
                <a:gd name="T37" fmla="*/ 71 h 40"/>
                <a:gd name="T38" fmla="*/ 69 w 78"/>
                <a:gd name="T39" fmla="*/ 74 h 40"/>
                <a:gd name="T40" fmla="*/ 86 w 78"/>
                <a:gd name="T41" fmla="*/ 74 h 40"/>
                <a:gd name="T42" fmla="*/ 99 w 78"/>
                <a:gd name="T43" fmla="*/ 74 h 40"/>
                <a:gd name="T44" fmla="*/ 105 w 78"/>
                <a:gd name="T45" fmla="*/ 7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9587" name="Freeform 5048"/>
            <p:cNvSpPr>
              <a:spLocks/>
            </p:cNvSpPr>
            <p:nvPr/>
          </p:nvSpPr>
          <p:spPr bwMode="auto">
            <a:xfrm>
              <a:off x="4125" y="1035"/>
              <a:ext cx="103" cy="27"/>
            </a:xfrm>
            <a:custGeom>
              <a:avLst/>
              <a:gdLst>
                <a:gd name="T0" fmla="*/ 129 w 92"/>
                <a:gd name="T1" fmla="*/ 19 h 21"/>
                <a:gd name="T2" fmla="*/ 46 w 92"/>
                <a:gd name="T3" fmla="*/ 0 h 21"/>
                <a:gd name="T4" fmla="*/ 56 w 92"/>
                <a:gd name="T5" fmla="*/ 8 h 21"/>
                <a:gd name="T6" fmla="*/ 46 w 92"/>
                <a:gd name="T7" fmla="*/ 5 h 21"/>
                <a:gd name="T8" fmla="*/ 54 w 92"/>
                <a:gd name="T9" fmla="*/ 15 h 21"/>
                <a:gd name="T10" fmla="*/ 12 w 92"/>
                <a:gd name="T11" fmla="*/ 5 h 21"/>
                <a:gd name="T12" fmla="*/ 0 w 92"/>
                <a:gd name="T13" fmla="*/ 8 h 21"/>
                <a:gd name="T14" fmla="*/ 0 w 92"/>
                <a:gd name="T15" fmla="*/ 15 h 21"/>
                <a:gd name="T16" fmla="*/ 4 w 92"/>
                <a:gd name="T17" fmla="*/ 19 h 21"/>
                <a:gd name="T18" fmla="*/ 10 w 92"/>
                <a:gd name="T19" fmla="*/ 23 h 21"/>
                <a:gd name="T20" fmla="*/ 63 w 92"/>
                <a:gd name="T21" fmla="*/ 45 h 21"/>
                <a:gd name="T22" fmla="*/ 63 w 92"/>
                <a:gd name="T23" fmla="*/ 39 h 21"/>
                <a:gd name="T24" fmla="*/ 103 w 92"/>
                <a:gd name="T25" fmla="*/ 35 h 21"/>
                <a:gd name="T26" fmla="*/ 122 w 92"/>
                <a:gd name="T27" fmla="*/ 35 h 21"/>
                <a:gd name="T28" fmla="*/ 113 w 92"/>
                <a:gd name="T29" fmla="*/ 35 h 21"/>
                <a:gd name="T30" fmla="*/ 129 w 92"/>
                <a:gd name="T31" fmla="*/ 23 h 21"/>
                <a:gd name="T32" fmla="*/ 129 w 92"/>
                <a:gd name="T33" fmla="*/ 19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9588" name="Freeform 5049"/>
            <p:cNvSpPr>
              <a:spLocks/>
            </p:cNvSpPr>
            <p:nvPr/>
          </p:nvSpPr>
          <p:spPr bwMode="auto">
            <a:xfrm>
              <a:off x="3548" y="973"/>
              <a:ext cx="80" cy="18"/>
            </a:xfrm>
            <a:custGeom>
              <a:avLst/>
              <a:gdLst>
                <a:gd name="T0" fmla="*/ 83 w 71"/>
                <a:gd name="T1" fmla="*/ 5 h 14"/>
                <a:gd name="T2" fmla="*/ 61 w 71"/>
                <a:gd name="T3" fmla="*/ 0 h 14"/>
                <a:gd name="T4" fmla="*/ 50 w 71"/>
                <a:gd name="T5" fmla="*/ 5 h 14"/>
                <a:gd name="T6" fmla="*/ 41 w 71"/>
                <a:gd name="T7" fmla="*/ 0 h 14"/>
                <a:gd name="T8" fmla="*/ 2 w 71"/>
                <a:gd name="T9" fmla="*/ 5 h 14"/>
                <a:gd name="T10" fmla="*/ 0 w 71"/>
                <a:gd name="T11" fmla="*/ 15 h 14"/>
                <a:gd name="T12" fmla="*/ 10 w 71"/>
                <a:gd name="T13" fmla="*/ 15 h 14"/>
                <a:gd name="T14" fmla="*/ 30 w 71"/>
                <a:gd name="T15" fmla="*/ 30 h 14"/>
                <a:gd name="T16" fmla="*/ 101 w 71"/>
                <a:gd name="T17" fmla="*/ 30 h 14"/>
                <a:gd name="T18" fmla="*/ 91 w 71"/>
                <a:gd name="T19" fmla="*/ 24 h 14"/>
                <a:gd name="T20" fmla="*/ 83 w 71"/>
                <a:gd name="T21" fmla="*/ 5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9589" name="Freeform 5050"/>
            <p:cNvSpPr>
              <a:spLocks/>
            </p:cNvSpPr>
            <p:nvPr/>
          </p:nvSpPr>
          <p:spPr bwMode="auto">
            <a:xfrm>
              <a:off x="3638" y="982"/>
              <a:ext cx="62" cy="24"/>
            </a:xfrm>
            <a:custGeom>
              <a:avLst/>
              <a:gdLst>
                <a:gd name="T0" fmla="*/ 76 w 55"/>
                <a:gd name="T1" fmla="*/ 24 h 19"/>
                <a:gd name="T2" fmla="*/ 37 w 55"/>
                <a:gd name="T3" fmla="*/ 10 h 19"/>
                <a:gd name="T4" fmla="*/ 27 w 55"/>
                <a:gd name="T5" fmla="*/ 18 h 19"/>
                <a:gd name="T6" fmla="*/ 21 w 55"/>
                <a:gd name="T7" fmla="*/ 5 h 19"/>
                <a:gd name="T8" fmla="*/ 11 w 55"/>
                <a:gd name="T9" fmla="*/ 0 h 19"/>
                <a:gd name="T10" fmla="*/ 14 w 55"/>
                <a:gd name="T11" fmla="*/ 10 h 19"/>
                <a:gd name="T12" fmla="*/ 0 w 55"/>
                <a:gd name="T13" fmla="*/ 10 h 19"/>
                <a:gd name="T14" fmla="*/ 3 w 55"/>
                <a:gd name="T15" fmla="*/ 14 h 19"/>
                <a:gd name="T16" fmla="*/ 11 w 55"/>
                <a:gd name="T17" fmla="*/ 18 h 19"/>
                <a:gd name="T18" fmla="*/ 3 w 55"/>
                <a:gd name="T19" fmla="*/ 24 h 19"/>
                <a:gd name="T20" fmla="*/ 8 w 55"/>
                <a:gd name="T21" fmla="*/ 38 h 19"/>
                <a:gd name="T22" fmla="*/ 79 w 55"/>
                <a:gd name="T23" fmla="*/ 24 h 19"/>
                <a:gd name="T24" fmla="*/ 76 w 55"/>
                <a:gd name="T25" fmla="*/ 2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9590" name="Freeform 5051"/>
            <p:cNvSpPr>
              <a:spLocks/>
            </p:cNvSpPr>
            <p:nvPr/>
          </p:nvSpPr>
          <p:spPr bwMode="auto">
            <a:xfrm>
              <a:off x="3514" y="958"/>
              <a:ext cx="63" cy="15"/>
            </a:xfrm>
            <a:custGeom>
              <a:avLst/>
              <a:gdLst>
                <a:gd name="T0" fmla="*/ 82 w 55"/>
                <a:gd name="T1" fmla="*/ 10 h 12"/>
                <a:gd name="T2" fmla="*/ 47 w 55"/>
                <a:gd name="T3" fmla="*/ 0 h 12"/>
                <a:gd name="T4" fmla="*/ 3 w 55"/>
                <a:gd name="T5" fmla="*/ 5 h 12"/>
                <a:gd name="T6" fmla="*/ 15 w 55"/>
                <a:gd name="T7" fmla="*/ 5 h 12"/>
                <a:gd name="T8" fmla="*/ 10 w 55"/>
                <a:gd name="T9" fmla="*/ 14 h 12"/>
                <a:gd name="T10" fmla="*/ 0 w 55"/>
                <a:gd name="T11" fmla="*/ 14 h 12"/>
                <a:gd name="T12" fmla="*/ 21 w 55"/>
                <a:gd name="T13" fmla="*/ 18 h 12"/>
                <a:gd name="T14" fmla="*/ 18 w 55"/>
                <a:gd name="T15" fmla="*/ 24 h 12"/>
                <a:gd name="T16" fmla="*/ 82 w 55"/>
                <a:gd name="T17" fmla="*/ 18 h 12"/>
                <a:gd name="T18" fmla="*/ 74 w 55"/>
                <a:gd name="T19" fmla="*/ 14 h 12"/>
                <a:gd name="T20" fmla="*/ 82 w 55"/>
                <a:gd name="T21" fmla="*/ 1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9591" name="Freeform 5052"/>
            <p:cNvSpPr>
              <a:spLocks/>
            </p:cNvSpPr>
            <p:nvPr/>
          </p:nvSpPr>
          <p:spPr bwMode="auto">
            <a:xfrm>
              <a:off x="4236" y="1047"/>
              <a:ext cx="66" cy="15"/>
            </a:xfrm>
            <a:custGeom>
              <a:avLst/>
              <a:gdLst>
                <a:gd name="T0" fmla="*/ 83 w 59"/>
                <a:gd name="T1" fmla="*/ 10 h 12"/>
                <a:gd name="T2" fmla="*/ 20 w 59"/>
                <a:gd name="T3" fmla="*/ 5 h 12"/>
                <a:gd name="T4" fmla="*/ 0 w 59"/>
                <a:gd name="T5" fmla="*/ 0 h 12"/>
                <a:gd name="T6" fmla="*/ 10 w 59"/>
                <a:gd name="T7" fmla="*/ 10 h 12"/>
                <a:gd name="T8" fmla="*/ 75 w 59"/>
                <a:gd name="T9" fmla="*/ 24 h 12"/>
                <a:gd name="T10" fmla="*/ 83 w 59"/>
                <a:gd name="T11" fmla="*/ 1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9592" name="Freeform 5053"/>
            <p:cNvSpPr>
              <a:spLocks/>
            </p:cNvSpPr>
            <p:nvPr/>
          </p:nvSpPr>
          <p:spPr bwMode="auto">
            <a:xfrm>
              <a:off x="2813" y="1444"/>
              <a:ext cx="34" cy="12"/>
            </a:xfrm>
            <a:custGeom>
              <a:avLst/>
              <a:gdLst>
                <a:gd name="T0" fmla="*/ 13 w 31"/>
                <a:gd name="T1" fmla="*/ 0 h 10"/>
                <a:gd name="T2" fmla="*/ 13 w 31"/>
                <a:gd name="T3" fmla="*/ 6 h 10"/>
                <a:gd name="T4" fmla="*/ 3 w 31"/>
                <a:gd name="T5" fmla="*/ 0 h 10"/>
                <a:gd name="T6" fmla="*/ 0 w 31"/>
                <a:gd name="T7" fmla="*/ 6 h 10"/>
                <a:gd name="T8" fmla="*/ 3 w 31"/>
                <a:gd name="T9" fmla="*/ 8 h 10"/>
                <a:gd name="T10" fmla="*/ 3 w 31"/>
                <a:gd name="T11" fmla="*/ 8 h 10"/>
                <a:gd name="T12" fmla="*/ 0 w 31"/>
                <a:gd name="T13" fmla="*/ 14 h 10"/>
                <a:gd name="T14" fmla="*/ 10 w 31"/>
                <a:gd name="T15" fmla="*/ 17 h 10"/>
                <a:gd name="T16" fmla="*/ 41 w 31"/>
                <a:gd name="T17" fmla="*/ 17 h 10"/>
                <a:gd name="T18" fmla="*/ 41 w 31"/>
                <a:gd name="T19" fmla="*/ 6 h 10"/>
                <a:gd name="T20" fmla="*/ 25 w 31"/>
                <a:gd name="T21" fmla="*/ 0 h 10"/>
                <a:gd name="T22" fmla="*/ 13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593" name="Freeform 5054"/>
            <p:cNvSpPr>
              <a:spLocks/>
            </p:cNvSpPr>
            <p:nvPr/>
          </p:nvSpPr>
          <p:spPr bwMode="auto">
            <a:xfrm>
              <a:off x="4209" y="1076"/>
              <a:ext cx="51" cy="11"/>
            </a:xfrm>
            <a:custGeom>
              <a:avLst/>
              <a:gdLst>
                <a:gd name="T0" fmla="*/ 66 w 45"/>
                <a:gd name="T1" fmla="*/ 16 h 9"/>
                <a:gd name="T2" fmla="*/ 0 w 45"/>
                <a:gd name="T3" fmla="*/ 13 h 9"/>
                <a:gd name="T4" fmla="*/ 22 w 45"/>
                <a:gd name="T5" fmla="*/ 0 h 9"/>
                <a:gd name="T6" fmla="*/ 59 w 45"/>
                <a:gd name="T7" fmla="*/ 13 h 9"/>
                <a:gd name="T8" fmla="*/ 66 w 45"/>
                <a:gd name="T9" fmla="*/ 1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9594" name="Freeform 5055"/>
            <p:cNvSpPr>
              <a:spLocks/>
            </p:cNvSpPr>
            <p:nvPr/>
          </p:nvSpPr>
          <p:spPr bwMode="auto">
            <a:xfrm>
              <a:off x="3131" y="1155"/>
              <a:ext cx="29" cy="15"/>
            </a:xfrm>
            <a:custGeom>
              <a:avLst/>
              <a:gdLst>
                <a:gd name="T0" fmla="*/ 36 w 26"/>
                <a:gd name="T1" fmla="*/ 16 h 12"/>
                <a:gd name="T2" fmla="*/ 10 w 26"/>
                <a:gd name="T3" fmla="*/ 24 h 12"/>
                <a:gd name="T4" fmla="*/ 0 w 26"/>
                <a:gd name="T5" fmla="*/ 6 h 12"/>
                <a:gd name="T6" fmla="*/ 10 w 26"/>
                <a:gd name="T7" fmla="*/ 0 h 12"/>
                <a:gd name="T8" fmla="*/ 36 w 26"/>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9595" name="Freeform 5056"/>
            <p:cNvSpPr>
              <a:spLocks/>
            </p:cNvSpPr>
            <p:nvPr/>
          </p:nvSpPr>
          <p:spPr bwMode="auto">
            <a:xfrm>
              <a:off x="3028" y="961"/>
              <a:ext cx="48" cy="12"/>
            </a:xfrm>
            <a:custGeom>
              <a:avLst/>
              <a:gdLst>
                <a:gd name="T0" fmla="*/ 60 w 43"/>
                <a:gd name="T1" fmla="*/ 6 h 10"/>
                <a:gd name="T2" fmla="*/ 23 w 43"/>
                <a:gd name="T3" fmla="*/ 12 h 10"/>
                <a:gd name="T4" fmla="*/ 10 w 43"/>
                <a:gd name="T5" fmla="*/ 17 h 10"/>
                <a:gd name="T6" fmla="*/ 0 w 43"/>
                <a:gd name="T7" fmla="*/ 17 h 10"/>
                <a:gd name="T8" fmla="*/ 12 w 43"/>
                <a:gd name="T9" fmla="*/ 8 h 10"/>
                <a:gd name="T10" fmla="*/ 33 w 43"/>
                <a:gd name="T11" fmla="*/ 6 h 10"/>
                <a:gd name="T12" fmla="*/ 49 w 43"/>
                <a:gd name="T13" fmla="*/ 0 h 10"/>
                <a:gd name="T14" fmla="*/ 60 w 43"/>
                <a:gd name="T15" fmla="*/ 6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9596" name="Freeform 5057"/>
            <p:cNvSpPr>
              <a:spLocks/>
            </p:cNvSpPr>
            <p:nvPr/>
          </p:nvSpPr>
          <p:spPr bwMode="auto">
            <a:xfrm>
              <a:off x="4844" y="1647"/>
              <a:ext cx="15" cy="23"/>
            </a:xfrm>
            <a:custGeom>
              <a:avLst/>
              <a:gdLst>
                <a:gd name="T0" fmla="*/ 17 w 14"/>
                <a:gd name="T1" fmla="*/ 0 h 19"/>
                <a:gd name="T2" fmla="*/ 2 w 14"/>
                <a:gd name="T3" fmla="*/ 2 h 19"/>
                <a:gd name="T4" fmla="*/ 0 w 14"/>
                <a:gd name="T5" fmla="*/ 34 h 19"/>
                <a:gd name="T6" fmla="*/ 10 w 14"/>
                <a:gd name="T7" fmla="*/ 16 h 19"/>
                <a:gd name="T8" fmla="*/ 15 w 14"/>
                <a:gd name="T9" fmla="*/ 2 h 19"/>
                <a:gd name="T10" fmla="*/ 17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0033CC"/>
            </a:solidFill>
            <a:ln w="3175">
              <a:solidFill>
                <a:srgbClr val="000000"/>
              </a:solidFill>
              <a:prstDash val="solid"/>
              <a:round/>
              <a:headEnd/>
              <a:tailEnd/>
            </a:ln>
          </p:spPr>
          <p:txBody>
            <a:bodyPr/>
            <a:lstStyle/>
            <a:p>
              <a:endParaRPr lang="en-US"/>
            </a:p>
          </p:txBody>
        </p:sp>
        <p:sp>
          <p:nvSpPr>
            <p:cNvPr id="9597" name="Freeform 5058"/>
            <p:cNvSpPr>
              <a:spLocks/>
            </p:cNvSpPr>
            <p:nvPr/>
          </p:nvSpPr>
          <p:spPr bwMode="auto">
            <a:xfrm>
              <a:off x="4746" y="1118"/>
              <a:ext cx="18" cy="14"/>
            </a:xfrm>
            <a:custGeom>
              <a:avLst/>
              <a:gdLst>
                <a:gd name="T0" fmla="*/ 7 w 16"/>
                <a:gd name="T1" fmla="*/ 0 h 12"/>
                <a:gd name="T2" fmla="*/ 0 w 16"/>
                <a:gd name="T3" fmla="*/ 7 h 12"/>
                <a:gd name="T4" fmla="*/ 12 w 16"/>
                <a:gd name="T5" fmla="*/ 19 h 12"/>
                <a:gd name="T6" fmla="*/ 23 w 16"/>
                <a:gd name="T7" fmla="*/ 15 h 12"/>
                <a:gd name="T8" fmla="*/ 7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598" name="Freeform 5059"/>
            <p:cNvSpPr>
              <a:spLocks/>
            </p:cNvSpPr>
            <p:nvPr/>
          </p:nvSpPr>
          <p:spPr bwMode="auto">
            <a:xfrm>
              <a:off x="3253" y="1137"/>
              <a:ext cx="31" cy="12"/>
            </a:xfrm>
            <a:custGeom>
              <a:avLst/>
              <a:gdLst>
                <a:gd name="T0" fmla="*/ 38 w 28"/>
                <a:gd name="T1" fmla="*/ 17 h 10"/>
                <a:gd name="T2" fmla="*/ 2 w 28"/>
                <a:gd name="T3" fmla="*/ 0 h 10"/>
                <a:gd name="T4" fmla="*/ 0 w 28"/>
                <a:gd name="T5" fmla="*/ 6 h 10"/>
                <a:gd name="T6" fmla="*/ 23 w 28"/>
                <a:gd name="T7" fmla="*/ 17 h 10"/>
                <a:gd name="T8" fmla="*/ 38 w 28"/>
                <a:gd name="T9" fmla="*/ 1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9599" name="Freeform 5060"/>
            <p:cNvSpPr>
              <a:spLocks/>
            </p:cNvSpPr>
            <p:nvPr/>
          </p:nvSpPr>
          <p:spPr bwMode="auto">
            <a:xfrm>
              <a:off x="2831" y="1369"/>
              <a:ext cx="16" cy="8"/>
            </a:xfrm>
            <a:custGeom>
              <a:avLst/>
              <a:gdLst>
                <a:gd name="T0" fmla="*/ 16 w 16"/>
                <a:gd name="T1" fmla="*/ 2 h 7"/>
                <a:gd name="T2" fmla="*/ 2 w 16"/>
                <a:gd name="T3" fmla="*/ 10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9600" name="Freeform 5061"/>
            <p:cNvSpPr>
              <a:spLocks/>
            </p:cNvSpPr>
            <p:nvPr/>
          </p:nvSpPr>
          <p:spPr bwMode="auto">
            <a:xfrm>
              <a:off x="4844" y="1354"/>
              <a:ext cx="11" cy="15"/>
            </a:xfrm>
            <a:custGeom>
              <a:avLst/>
              <a:gdLst>
                <a:gd name="T0" fmla="*/ 13 w 10"/>
                <a:gd name="T1" fmla="*/ 6 h 12"/>
                <a:gd name="T2" fmla="*/ 8 w 10"/>
                <a:gd name="T3" fmla="*/ 24 h 12"/>
                <a:gd name="T4" fmla="*/ 0 w 10"/>
                <a:gd name="T5" fmla="*/ 14 h 12"/>
                <a:gd name="T6" fmla="*/ 8 w 10"/>
                <a:gd name="T7" fmla="*/ 0 h 12"/>
                <a:gd name="T8" fmla="*/ 13 w 10"/>
                <a:gd name="T9" fmla="*/ 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9601" name="Freeform 5062"/>
            <p:cNvSpPr>
              <a:spLocks/>
            </p:cNvSpPr>
            <p:nvPr/>
          </p:nvSpPr>
          <p:spPr bwMode="auto">
            <a:xfrm>
              <a:off x="4645" y="1149"/>
              <a:ext cx="22" cy="3"/>
            </a:xfrm>
            <a:custGeom>
              <a:avLst/>
              <a:gdLst>
                <a:gd name="T0" fmla="*/ 29 w 19"/>
                <a:gd name="T1" fmla="*/ 0 h 2"/>
                <a:gd name="T2" fmla="*/ 25 w 19"/>
                <a:gd name="T3" fmla="*/ 8 h 2"/>
                <a:gd name="T4" fmla="*/ 0 w 19"/>
                <a:gd name="T5" fmla="*/ 0 h 2"/>
                <a:gd name="T6" fmla="*/ 25 w 19"/>
                <a:gd name="T7" fmla="*/ 0 h 2"/>
                <a:gd name="T8" fmla="*/ 29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9602" name="Freeform 5063"/>
            <p:cNvSpPr>
              <a:spLocks/>
            </p:cNvSpPr>
            <p:nvPr/>
          </p:nvSpPr>
          <p:spPr bwMode="auto">
            <a:xfrm>
              <a:off x="3367" y="1081"/>
              <a:ext cx="21" cy="9"/>
            </a:xfrm>
            <a:custGeom>
              <a:avLst/>
              <a:gdLst>
                <a:gd name="T0" fmla="*/ 25 w 19"/>
                <a:gd name="T1" fmla="*/ 10 h 7"/>
                <a:gd name="T2" fmla="*/ 0 w 19"/>
                <a:gd name="T3" fmla="*/ 15 h 7"/>
                <a:gd name="T4" fmla="*/ 2 w 19"/>
                <a:gd name="T5" fmla="*/ 0 h 7"/>
                <a:gd name="T6" fmla="*/ 12 w 19"/>
                <a:gd name="T7" fmla="*/ 6 h 7"/>
                <a:gd name="T8" fmla="*/ 25 w 19"/>
                <a:gd name="T9" fmla="*/ 1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9603" name="Freeform 5064"/>
            <p:cNvSpPr>
              <a:spLocks/>
            </p:cNvSpPr>
            <p:nvPr/>
          </p:nvSpPr>
          <p:spPr bwMode="auto">
            <a:xfrm>
              <a:off x="3157" y="965"/>
              <a:ext cx="31" cy="2"/>
            </a:xfrm>
            <a:custGeom>
              <a:avLst/>
              <a:gdLst>
                <a:gd name="T0" fmla="*/ 38 w 28"/>
                <a:gd name="T1" fmla="*/ 0 h 2"/>
                <a:gd name="T2" fmla="*/ 0 w 28"/>
                <a:gd name="T3" fmla="*/ 0 h 2"/>
                <a:gd name="T4" fmla="*/ 20 w 28"/>
                <a:gd name="T5" fmla="*/ 2 h 2"/>
                <a:gd name="T6" fmla="*/ 3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9604" name="Freeform 5065"/>
            <p:cNvSpPr>
              <a:spLocks/>
            </p:cNvSpPr>
            <p:nvPr/>
          </p:nvSpPr>
          <p:spPr bwMode="auto">
            <a:xfrm>
              <a:off x="3192" y="958"/>
              <a:ext cx="32" cy="3"/>
            </a:xfrm>
            <a:custGeom>
              <a:avLst/>
              <a:gdLst>
                <a:gd name="T0" fmla="*/ 42 w 28"/>
                <a:gd name="T1" fmla="*/ 8 h 2"/>
                <a:gd name="T2" fmla="*/ 0 w 28"/>
                <a:gd name="T3" fmla="*/ 8 h 2"/>
                <a:gd name="T4" fmla="*/ 34 w 28"/>
                <a:gd name="T5" fmla="*/ 0 h 2"/>
                <a:gd name="T6" fmla="*/ 42 w 28"/>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9605" name="Freeform 5066"/>
            <p:cNvSpPr>
              <a:spLocks/>
            </p:cNvSpPr>
            <p:nvPr/>
          </p:nvSpPr>
          <p:spPr bwMode="auto">
            <a:xfrm>
              <a:off x="3849" y="1064"/>
              <a:ext cx="22" cy="6"/>
            </a:xfrm>
            <a:custGeom>
              <a:avLst/>
              <a:gdLst>
                <a:gd name="T0" fmla="*/ 29 w 19"/>
                <a:gd name="T1" fmla="*/ 0 h 5"/>
                <a:gd name="T2" fmla="*/ 0 w 19"/>
                <a:gd name="T3" fmla="*/ 6 h 5"/>
                <a:gd name="T4" fmla="*/ 29 w 19"/>
                <a:gd name="T5" fmla="*/ 8 h 5"/>
                <a:gd name="T6" fmla="*/ 29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9606" name="Freeform 5067"/>
            <p:cNvSpPr>
              <a:spLocks/>
            </p:cNvSpPr>
            <p:nvPr/>
          </p:nvSpPr>
          <p:spPr bwMode="auto">
            <a:xfrm>
              <a:off x="4889" y="1532"/>
              <a:ext cx="4" cy="15"/>
            </a:xfrm>
            <a:custGeom>
              <a:avLst/>
              <a:gdLst>
                <a:gd name="T0" fmla="*/ 2 w 5"/>
                <a:gd name="T1" fmla="*/ 6 h 12"/>
                <a:gd name="T2" fmla="*/ 0 w 5"/>
                <a:gd name="T3" fmla="*/ 24 h 12"/>
                <a:gd name="T4" fmla="*/ 0 w 5"/>
                <a:gd name="T5" fmla="*/ 0 h 12"/>
                <a:gd name="T6" fmla="*/ 2 w 5"/>
                <a:gd name="T7" fmla="*/ 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9607" name="Freeform 5068"/>
            <p:cNvSpPr>
              <a:spLocks/>
            </p:cNvSpPr>
            <p:nvPr/>
          </p:nvSpPr>
          <p:spPr bwMode="auto">
            <a:xfrm>
              <a:off x="4830" y="1667"/>
              <a:ext cx="8" cy="15"/>
            </a:xfrm>
            <a:custGeom>
              <a:avLst/>
              <a:gdLst>
                <a:gd name="T0" fmla="*/ 10 w 7"/>
                <a:gd name="T1" fmla="*/ 0 h 12"/>
                <a:gd name="T2" fmla="*/ 0 w 7"/>
                <a:gd name="T3" fmla="*/ 24 h 12"/>
                <a:gd name="T4" fmla="*/ 0 w 7"/>
                <a:gd name="T5" fmla="*/ 6 h 12"/>
                <a:gd name="T6" fmla="*/ 10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9608" name="Freeform 5069"/>
            <p:cNvSpPr>
              <a:spLocks/>
            </p:cNvSpPr>
            <p:nvPr/>
          </p:nvSpPr>
          <p:spPr bwMode="auto">
            <a:xfrm>
              <a:off x="4198" y="1070"/>
              <a:ext cx="9" cy="6"/>
            </a:xfrm>
            <a:custGeom>
              <a:avLst/>
              <a:gdLst>
                <a:gd name="T0" fmla="*/ 9 w 9"/>
                <a:gd name="T1" fmla="*/ 0 h 5"/>
                <a:gd name="T2" fmla="*/ 0 w 9"/>
                <a:gd name="T3" fmla="*/ 0 h 5"/>
                <a:gd name="T4" fmla="*/ 9 w 9"/>
                <a:gd name="T5" fmla="*/ 8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9609" name="Freeform 5070"/>
            <p:cNvSpPr>
              <a:spLocks/>
            </p:cNvSpPr>
            <p:nvPr/>
          </p:nvSpPr>
          <p:spPr bwMode="auto">
            <a:xfrm>
              <a:off x="3012" y="965"/>
              <a:ext cx="31" cy="2"/>
            </a:xfrm>
            <a:custGeom>
              <a:avLst/>
              <a:gdLst>
                <a:gd name="T0" fmla="*/ 38 w 28"/>
                <a:gd name="T1" fmla="*/ 0 h 2"/>
                <a:gd name="T2" fmla="*/ 0 w 28"/>
                <a:gd name="T3" fmla="*/ 2 h 2"/>
                <a:gd name="T4" fmla="*/ 10 w 28"/>
                <a:gd name="T5" fmla="*/ 0 h 2"/>
                <a:gd name="T6" fmla="*/ 3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9610" name="Freeform 5071"/>
            <p:cNvSpPr>
              <a:spLocks/>
            </p:cNvSpPr>
            <p:nvPr/>
          </p:nvSpPr>
          <p:spPr bwMode="auto">
            <a:xfrm>
              <a:off x="3463" y="1100"/>
              <a:ext cx="14" cy="5"/>
            </a:xfrm>
            <a:custGeom>
              <a:avLst/>
              <a:gdLst>
                <a:gd name="T0" fmla="*/ 19 w 12"/>
                <a:gd name="T1" fmla="*/ 0 h 4"/>
                <a:gd name="T2" fmla="*/ 0 w 12"/>
                <a:gd name="T3" fmla="*/ 8 h 4"/>
                <a:gd name="T4" fmla="*/ 0 w 12"/>
                <a:gd name="T5" fmla="*/ 0 h 4"/>
                <a:gd name="T6" fmla="*/ 19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9611" name="Freeform 5072"/>
            <p:cNvSpPr>
              <a:spLocks/>
            </p:cNvSpPr>
            <p:nvPr/>
          </p:nvSpPr>
          <p:spPr bwMode="auto">
            <a:xfrm>
              <a:off x="3139" y="970"/>
              <a:ext cx="21" cy="3"/>
            </a:xfrm>
            <a:custGeom>
              <a:avLst/>
              <a:gdLst>
                <a:gd name="T0" fmla="*/ 25 w 19"/>
                <a:gd name="T1" fmla="*/ 0 h 3"/>
                <a:gd name="T2" fmla="*/ 0 w 19"/>
                <a:gd name="T3" fmla="*/ 0 h 3"/>
                <a:gd name="T4" fmla="*/ 13 w 19"/>
                <a:gd name="T5" fmla="*/ 3 h 3"/>
                <a:gd name="T6" fmla="*/ 25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9612" name="Freeform 5073"/>
            <p:cNvSpPr>
              <a:spLocks/>
            </p:cNvSpPr>
            <p:nvPr/>
          </p:nvSpPr>
          <p:spPr bwMode="auto">
            <a:xfrm>
              <a:off x="4950" y="1436"/>
              <a:ext cx="25" cy="14"/>
            </a:xfrm>
            <a:custGeom>
              <a:avLst/>
              <a:gdLst>
                <a:gd name="T0" fmla="*/ 29 w 23"/>
                <a:gd name="T1" fmla="*/ 19 h 12"/>
                <a:gd name="T2" fmla="*/ 0 w 23"/>
                <a:gd name="T3" fmla="*/ 0 h 12"/>
                <a:gd name="T4" fmla="*/ 25 w 23"/>
                <a:gd name="T5" fmla="*/ 11 h 12"/>
                <a:gd name="T6" fmla="*/ 29 w 23"/>
                <a:gd name="T7" fmla="*/ 1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9613" name="Freeform 5074"/>
            <p:cNvSpPr>
              <a:spLocks/>
            </p:cNvSpPr>
            <p:nvPr/>
          </p:nvSpPr>
          <p:spPr bwMode="auto">
            <a:xfrm>
              <a:off x="4104" y="1040"/>
              <a:ext cx="13" cy="9"/>
            </a:xfrm>
            <a:custGeom>
              <a:avLst/>
              <a:gdLst>
                <a:gd name="T0" fmla="*/ 15 w 12"/>
                <a:gd name="T1" fmla="*/ 10 h 7"/>
                <a:gd name="T2" fmla="*/ 0 w 12"/>
                <a:gd name="T3" fmla="*/ 0 h 7"/>
                <a:gd name="T4" fmla="*/ 15 w 12"/>
                <a:gd name="T5" fmla="*/ 15 h 7"/>
                <a:gd name="T6" fmla="*/ 15 w 12"/>
                <a:gd name="T7" fmla="*/ 1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9614" name="Freeform 5075"/>
            <p:cNvSpPr>
              <a:spLocks/>
            </p:cNvSpPr>
            <p:nvPr/>
          </p:nvSpPr>
          <p:spPr bwMode="auto">
            <a:xfrm>
              <a:off x="2831" y="1360"/>
              <a:ext cx="12" cy="2"/>
            </a:xfrm>
            <a:custGeom>
              <a:avLst/>
              <a:gdLst>
                <a:gd name="T0" fmla="*/ 14 w 11"/>
                <a:gd name="T1" fmla="*/ 2 h 2"/>
                <a:gd name="T2" fmla="*/ 0 w 11"/>
                <a:gd name="T3" fmla="*/ 2 h 2"/>
                <a:gd name="T4" fmla="*/ 4 w 11"/>
                <a:gd name="T5" fmla="*/ 0 h 2"/>
                <a:gd name="T6" fmla="*/ 14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9615" name="Freeform 507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9616" name="Freeform 5077"/>
            <p:cNvSpPr>
              <a:spLocks/>
            </p:cNvSpPr>
            <p:nvPr/>
          </p:nvSpPr>
          <p:spPr bwMode="auto">
            <a:xfrm>
              <a:off x="2771" y="1559"/>
              <a:ext cx="91" cy="33"/>
            </a:xfrm>
            <a:custGeom>
              <a:avLst/>
              <a:gdLst>
                <a:gd name="T0" fmla="*/ 41 w 80"/>
                <a:gd name="T1" fmla="*/ 0 h 26"/>
                <a:gd name="T2" fmla="*/ 41 w 80"/>
                <a:gd name="T3" fmla="*/ 0 h 26"/>
                <a:gd name="T4" fmla="*/ 39 w 80"/>
                <a:gd name="T5" fmla="*/ 5 h 26"/>
                <a:gd name="T6" fmla="*/ 31 w 80"/>
                <a:gd name="T7" fmla="*/ 8 h 26"/>
                <a:gd name="T8" fmla="*/ 31 w 80"/>
                <a:gd name="T9" fmla="*/ 14 h 26"/>
                <a:gd name="T10" fmla="*/ 23 w 80"/>
                <a:gd name="T11" fmla="*/ 23 h 26"/>
                <a:gd name="T12" fmla="*/ 13 w 80"/>
                <a:gd name="T13" fmla="*/ 23 h 26"/>
                <a:gd name="T14" fmla="*/ 7 w 80"/>
                <a:gd name="T15" fmla="*/ 29 h 26"/>
                <a:gd name="T16" fmla="*/ 0 w 80"/>
                <a:gd name="T17" fmla="*/ 23 h 26"/>
                <a:gd name="T18" fmla="*/ 13 w 80"/>
                <a:gd name="T19" fmla="*/ 53 h 26"/>
                <a:gd name="T20" fmla="*/ 20 w 80"/>
                <a:gd name="T21" fmla="*/ 53 h 26"/>
                <a:gd name="T22" fmla="*/ 44 w 80"/>
                <a:gd name="T23" fmla="*/ 53 h 26"/>
                <a:gd name="T24" fmla="*/ 76 w 80"/>
                <a:gd name="T25" fmla="*/ 38 h 26"/>
                <a:gd name="T26" fmla="*/ 110 w 80"/>
                <a:gd name="T27" fmla="*/ 38 h 26"/>
                <a:gd name="T28" fmla="*/ 118 w 80"/>
                <a:gd name="T29" fmla="*/ 14 h 26"/>
                <a:gd name="T30" fmla="*/ 89 w 80"/>
                <a:gd name="T31" fmla="*/ 5 h 26"/>
                <a:gd name="T32" fmla="*/ 68 w 80"/>
                <a:gd name="T33" fmla="*/ 5 h 26"/>
                <a:gd name="T34" fmla="*/ 65 w 80"/>
                <a:gd name="T35" fmla="*/ 0 h 26"/>
                <a:gd name="T36" fmla="*/ 41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9617" name="Freeform 5078"/>
            <p:cNvSpPr>
              <a:spLocks/>
            </p:cNvSpPr>
            <p:nvPr/>
          </p:nvSpPr>
          <p:spPr bwMode="auto">
            <a:xfrm>
              <a:off x="2727" y="1615"/>
              <a:ext cx="46" cy="32"/>
            </a:xfrm>
            <a:custGeom>
              <a:avLst/>
              <a:gdLst>
                <a:gd name="T0" fmla="*/ 7 w 43"/>
                <a:gd name="T1" fmla="*/ 48 h 26"/>
                <a:gd name="T2" fmla="*/ 18 w 43"/>
                <a:gd name="T3" fmla="*/ 48 h 26"/>
                <a:gd name="T4" fmla="*/ 20 w 43"/>
                <a:gd name="T5" fmla="*/ 39 h 26"/>
                <a:gd name="T6" fmla="*/ 22 w 43"/>
                <a:gd name="T7" fmla="*/ 42 h 26"/>
                <a:gd name="T8" fmla="*/ 22 w 43"/>
                <a:gd name="T9" fmla="*/ 42 h 26"/>
                <a:gd name="T10" fmla="*/ 28 w 43"/>
                <a:gd name="T11" fmla="*/ 48 h 26"/>
                <a:gd name="T12" fmla="*/ 32 w 43"/>
                <a:gd name="T13" fmla="*/ 48 h 26"/>
                <a:gd name="T14" fmla="*/ 32 w 43"/>
                <a:gd name="T15" fmla="*/ 39 h 26"/>
                <a:gd name="T16" fmla="*/ 32 w 43"/>
                <a:gd name="T17" fmla="*/ 39 h 26"/>
                <a:gd name="T18" fmla="*/ 37 w 43"/>
                <a:gd name="T19" fmla="*/ 33 h 26"/>
                <a:gd name="T20" fmla="*/ 40 w 43"/>
                <a:gd name="T21" fmla="*/ 33 h 26"/>
                <a:gd name="T22" fmla="*/ 37 w 43"/>
                <a:gd name="T23" fmla="*/ 31 h 26"/>
                <a:gd name="T24" fmla="*/ 37 w 43"/>
                <a:gd name="T25" fmla="*/ 26 h 26"/>
                <a:gd name="T26" fmla="*/ 37 w 43"/>
                <a:gd name="T27" fmla="*/ 17 h 26"/>
                <a:gd name="T28" fmla="*/ 40 w 43"/>
                <a:gd name="T29" fmla="*/ 17 h 26"/>
                <a:gd name="T30" fmla="*/ 45 w 43"/>
                <a:gd name="T31" fmla="*/ 17 h 26"/>
                <a:gd name="T32" fmla="*/ 50 w 43"/>
                <a:gd name="T33" fmla="*/ 14 h 26"/>
                <a:gd name="T34" fmla="*/ 52 w 43"/>
                <a:gd name="T35" fmla="*/ 14 h 26"/>
                <a:gd name="T36" fmla="*/ 52 w 43"/>
                <a:gd name="T37" fmla="*/ 7 h 26"/>
                <a:gd name="T38" fmla="*/ 47 w 43"/>
                <a:gd name="T39" fmla="*/ 2 h 26"/>
                <a:gd name="T40" fmla="*/ 45 w 43"/>
                <a:gd name="T41" fmla="*/ 0 h 26"/>
                <a:gd name="T42" fmla="*/ 13 w 43"/>
                <a:gd name="T43" fmla="*/ 14 h 26"/>
                <a:gd name="T44" fmla="*/ 3 w 43"/>
                <a:gd name="T45" fmla="*/ 7 h 26"/>
                <a:gd name="T46" fmla="*/ 0 w 43"/>
                <a:gd name="T47" fmla="*/ 21 h 26"/>
                <a:gd name="T48" fmla="*/ 5 w 43"/>
                <a:gd name="T49" fmla="*/ 42 h 26"/>
                <a:gd name="T50" fmla="*/ 7 w 43"/>
                <a:gd name="T51" fmla="*/ 48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9618" name="Freeform 5079"/>
            <p:cNvSpPr>
              <a:spLocks/>
            </p:cNvSpPr>
            <p:nvPr/>
          </p:nvSpPr>
          <p:spPr bwMode="auto">
            <a:xfrm>
              <a:off x="2675" y="1165"/>
              <a:ext cx="160" cy="268"/>
            </a:xfrm>
            <a:custGeom>
              <a:avLst/>
              <a:gdLst>
                <a:gd name="T0" fmla="*/ 140 w 144"/>
                <a:gd name="T1" fmla="*/ 154 h 217"/>
                <a:gd name="T2" fmla="*/ 116 w 144"/>
                <a:gd name="T3" fmla="*/ 177 h 217"/>
                <a:gd name="T4" fmla="*/ 103 w 144"/>
                <a:gd name="T5" fmla="*/ 190 h 217"/>
                <a:gd name="T6" fmla="*/ 100 w 144"/>
                <a:gd name="T7" fmla="*/ 214 h 217"/>
                <a:gd name="T8" fmla="*/ 123 w 144"/>
                <a:gd name="T9" fmla="*/ 258 h 217"/>
                <a:gd name="T10" fmla="*/ 116 w 144"/>
                <a:gd name="T11" fmla="*/ 288 h 217"/>
                <a:gd name="T12" fmla="*/ 110 w 144"/>
                <a:gd name="T13" fmla="*/ 279 h 217"/>
                <a:gd name="T14" fmla="*/ 126 w 144"/>
                <a:gd name="T15" fmla="*/ 288 h 217"/>
                <a:gd name="T16" fmla="*/ 110 w 144"/>
                <a:gd name="T17" fmla="*/ 294 h 217"/>
                <a:gd name="T18" fmla="*/ 96 w 144"/>
                <a:gd name="T19" fmla="*/ 311 h 217"/>
                <a:gd name="T20" fmla="*/ 98 w 144"/>
                <a:gd name="T21" fmla="*/ 329 h 217"/>
                <a:gd name="T22" fmla="*/ 98 w 144"/>
                <a:gd name="T23" fmla="*/ 333 h 217"/>
                <a:gd name="T24" fmla="*/ 90 w 144"/>
                <a:gd name="T25" fmla="*/ 383 h 217"/>
                <a:gd name="T26" fmla="*/ 59 w 144"/>
                <a:gd name="T27" fmla="*/ 409 h 217"/>
                <a:gd name="T28" fmla="*/ 33 w 144"/>
                <a:gd name="T29" fmla="*/ 383 h 217"/>
                <a:gd name="T30" fmla="*/ 12 w 144"/>
                <a:gd name="T31" fmla="*/ 333 h 217"/>
                <a:gd name="T32" fmla="*/ 10 w 144"/>
                <a:gd name="T33" fmla="*/ 320 h 217"/>
                <a:gd name="T34" fmla="*/ 0 w 144"/>
                <a:gd name="T35" fmla="*/ 303 h 217"/>
                <a:gd name="T36" fmla="*/ 16 w 144"/>
                <a:gd name="T37" fmla="*/ 272 h 217"/>
                <a:gd name="T38" fmla="*/ 20 w 144"/>
                <a:gd name="T39" fmla="*/ 235 h 217"/>
                <a:gd name="T40" fmla="*/ 12 w 144"/>
                <a:gd name="T41" fmla="*/ 214 h 217"/>
                <a:gd name="T42" fmla="*/ 10 w 144"/>
                <a:gd name="T43" fmla="*/ 154 h 217"/>
                <a:gd name="T44" fmla="*/ 42 w 144"/>
                <a:gd name="T45" fmla="*/ 137 h 217"/>
                <a:gd name="T46" fmla="*/ 46 w 144"/>
                <a:gd name="T47" fmla="*/ 93 h 217"/>
                <a:gd name="T48" fmla="*/ 59 w 144"/>
                <a:gd name="T49" fmla="*/ 79 h 217"/>
                <a:gd name="T50" fmla="*/ 71 w 144"/>
                <a:gd name="T51" fmla="*/ 31 h 217"/>
                <a:gd name="T52" fmla="*/ 96 w 144"/>
                <a:gd name="T53" fmla="*/ 14 h 217"/>
                <a:gd name="T54" fmla="*/ 123 w 144"/>
                <a:gd name="T55" fmla="*/ 0 h 217"/>
                <a:gd name="T56" fmla="*/ 176 w 144"/>
                <a:gd name="T57" fmla="*/ 26 h 217"/>
                <a:gd name="T58" fmla="*/ 198 w 144"/>
                <a:gd name="T59" fmla="*/ 93 h 217"/>
                <a:gd name="T60" fmla="*/ 171 w 144"/>
                <a:gd name="T61" fmla="*/ 93 h 217"/>
                <a:gd name="T62" fmla="*/ 166 w 144"/>
                <a:gd name="T63" fmla="*/ 98 h 217"/>
                <a:gd name="T64" fmla="*/ 152 w 144"/>
                <a:gd name="T65" fmla="*/ 119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9619" name="Freeform 5080"/>
            <p:cNvSpPr>
              <a:spLocks/>
            </p:cNvSpPr>
            <p:nvPr/>
          </p:nvSpPr>
          <p:spPr bwMode="auto">
            <a:xfrm>
              <a:off x="2777" y="1384"/>
              <a:ext cx="7" cy="16"/>
            </a:xfrm>
            <a:custGeom>
              <a:avLst/>
              <a:gdLst>
                <a:gd name="T0" fmla="*/ 7 w 7"/>
                <a:gd name="T1" fmla="*/ 0 h 14"/>
                <a:gd name="T2" fmla="*/ 7 w 7"/>
                <a:gd name="T3" fmla="*/ 2 h 14"/>
                <a:gd name="T4" fmla="*/ 5 w 7"/>
                <a:gd name="T5" fmla="*/ 18 h 14"/>
                <a:gd name="T6" fmla="*/ 5 w 7"/>
                <a:gd name="T7" fmla="*/ 21 h 14"/>
                <a:gd name="T8" fmla="*/ 0 w 7"/>
                <a:gd name="T9" fmla="*/ 10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9620" name="Freeform 5081"/>
            <p:cNvSpPr>
              <a:spLocks/>
            </p:cNvSpPr>
            <p:nvPr/>
          </p:nvSpPr>
          <p:spPr bwMode="auto">
            <a:xfrm>
              <a:off x="2610" y="1597"/>
              <a:ext cx="69" cy="38"/>
            </a:xfrm>
            <a:custGeom>
              <a:avLst/>
              <a:gdLst>
                <a:gd name="T0" fmla="*/ 81 w 62"/>
                <a:gd name="T1" fmla="*/ 34 h 31"/>
                <a:gd name="T2" fmla="*/ 76 w 62"/>
                <a:gd name="T3" fmla="*/ 44 h 31"/>
                <a:gd name="T4" fmla="*/ 62 w 62"/>
                <a:gd name="T5" fmla="*/ 44 h 31"/>
                <a:gd name="T6" fmla="*/ 56 w 62"/>
                <a:gd name="T7" fmla="*/ 58 h 31"/>
                <a:gd name="T8" fmla="*/ 43 w 62"/>
                <a:gd name="T9" fmla="*/ 44 h 31"/>
                <a:gd name="T10" fmla="*/ 33 w 62"/>
                <a:gd name="T11" fmla="*/ 58 h 31"/>
                <a:gd name="T12" fmla="*/ 20 w 62"/>
                <a:gd name="T13" fmla="*/ 58 h 31"/>
                <a:gd name="T14" fmla="*/ 10 w 62"/>
                <a:gd name="T15" fmla="*/ 40 h 31"/>
                <a:gd name="T16" fmla="*/ 0 w 62"/>
                <a:gd name="T17" fmla="*/ 44 h 31"/>
                <a:gd name="T18" fmla="*/ 16 w 62"/>
                <a:gd name="T19" fmla="*/ 13 h 31"/>
                <a:gd name="T20" fmla="*/ 23 w 62"/>
                <a:gd name="T21" fmla="*/ 9 h 31"/>
                <a:gd name="T22" fmla="*/ 26 w 62"/>
                <a:gd name="T23" fmla="*/ 6 h 31"/>
                <a:gd name="T24" fmla="*/ 50 w 62"/>
                <a:gd name="T25" fmla="*/ 0 h 31"/>
                <a:gd name="T26" fmla="*/ 66 w 62"/>
                <a:gd name="T27" fmla="*/ 9 h 31"/>
                <a:gd name="T28" fmla="*/ 66 w 62"/>
                <a:gd name="T29" fmla="*/ 13 h 31"/>
                <a:gd name="T30" fmla="*/ 66 w 62"/>
                <a:gd name="T31" fmla="*/ 18 h 31"/>
                <a:gd name="T32" fmla="*/ 66 w 62"/>
                <a:gd name="T33" fmla="*/ 22 h 31"/>
                <a:gd name="T34" fmla="*/ 69 w 62"/>
                <a:gd name="T35" fmla="*/ 22 h 31"/>
                <a:gd name="T36" fmla="*/ 86 w 62"/>
                <a:gd name="T37" fmla="*/ 27 h 31"/>
                <a:gd name="T38" fmla="*/ 86 w 62"/>
                <a:gd name="T39" fmla="*/ 32 h 31"/>
                <a:gd name="T40" fmla="*/ 81 w 62"/>
                <a:gd name="T41" fmla="*/ 34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9621" name="Freeform 5082"/>
            <p:cNvSpPr>
              <a:spLocks/>
            </p:cNvSpPr>
            <p:nvPr/>
          </p:nvSpPr>
          <p:spPr bwMode="auto">
            <a:xfrm>
              <a:off x="2855" y="1495"/>
              <a:ext cx="287" cy="172"/>
            </a:xfrm>
            <a:custGeom>
              <a:avLst/>
              <a:gdLst>
                <a:gd name="T0" fmla="*/ 189 w 256"/>
                <a:gd name="T1" fmla="*/ 0 h 139"/>
                <a:gd name="T2" fmla="*/ 177 w 256"/>
                <a:gd name="T3" fmla="*/ 7 h 139"/>
                <a:gd name="T4" fmla="*/ 154 w 256"/>
                <a:gd name="T5" fmla="*/ 21 h 139"/>
                <a:gd name="T6" fmla="*/ 154 w 256"/>
                <a:gd name="T7" fmla="*/ 37 h 139"/>
                <a:gd name="T8" fmla="*/ 120 w 256"/>
                <a:gd name="T9" fmla="*/ 26 h 139"/>
                <a:gd name="T10" fmla="*/ 87 w 256"/>
                <a:gd name="T11" fmla="*/ 17 h 139"/>
                <a:gd name="T12" fmla="*/ 54 w 256"/>
                <a:gd name="T13" fmla="*/ 17 h 139"/>
                <a:gd name="T14" fmla="*/ 20 w 256"/>
                <a:gd name="T15" fmla="*/ 17 h 139"/>
                <a:gd name="T16" fmla="*/ 31 w 256"/>
                <a:gd name="T17" fmla="*/ 53 h 139"/>
                <a:gd name="T18" fmla="*/ 31 w 256"/>
                <a:gd name="T19" fmla="*/ 66 h 139"/>
                <a:gd name="T20" fmla="*/ 10 w 256"/>
                <a:gd name="T21" fmla="*/ 103 h 139"/>
                <a:gd name="T22" fmla="*/ 8 w 256"/>
                <a:gd name="T23" fmla="*/ 111 h 139"/>
                <a:gd name="T24" fmla="*/ 0 w 256"/>
                <a:gd name="T25" fmla="*/ 135 h 139"/>
                <a:gd name="T26" fmla="*/ 17 w 256"/>
                <a:gd name="T27" fmla="*/ 148 h 139"/>
                <a:gd name="T28" fmla="*/ 17 w 256"/>
                <a:gd name="T29" fmla="*/ 148 h 139"/>
                <a:gd name="T30" fmla="*/ 56 w 256"/>
                <a:gd name="T31" fmla="*/ 152 h 139"/>
                <a:gd name="T32" fmla="*/ 91 w 256"/>
                <a:gd name="T33" fmla="*/ 137 h 139"/>
                <a:gd name="T34" fmla="*/ 107 w 256"/>
                <a:gd name="T35" fmla="*/ 120 h 139"/>
                <a:gd name="T36" fmla="*/ 114 w 256"/>
                <a:gd name="T37" fmla="*/ 125 h 139"/>
                <a:gd name="T38" fmla="*/ 129 w 256"/>
                <a:gd name="T39" fmla="*/ 142 h 139"/>
                <a:gd name="T40" fmla="*/ 144 w 256"/>
                <a:gd name="T41" fmla="*/ 166 h 139"/>
                <a:gd name="T42" fmla="*/ 161 w 256"/>
                <a:gd name="T43" fmla="*/ 183 h 139"/>
                <a:gd name="T44" fmla="*/ 177 w 256"/>
                <a:gd name="T45" fmla="*/ 200 h 139"/>
                <a:gd name="T46" fmla="*/ 189 w 256"/>
                <a:gd name="T47" fmla="*/ 188 h 139"/>
                <a:gd name="T48" fmla="*/ 197 w 256"/>
                <a:gd name="T49" fmla="*/ 192 h 139"/>
                <a:gd name="T50" fmla="*/ 197 w 256"/>
                <a:gd name="T51" fmla="*/ 174 h 139"/>
                <a:gd name="T52" fmla="*/ 200 w 256"/>
                <a:gd name="T53" fmla="*/ 188 h 139"/>
                <a:gd name="T54" fmla="*/ 214 w 256"/>
                <a:gd name="T55" fmla="*/ 192 h 139"/>
                <a:gd name="T56" fmla="*/ 194 w 256"/>
                <a:gd name="T57" fmla="*/ 192 h 139"/>
                <a:gd name="T58" fmla="*/ 200 w 256"/>
                <a:gd name="T59" fmla="*/ 200 h 139"/>
                <a:gd name="T60" fmla="*/ 217 w 256"/>
                <a:gd name="T61" fmla="*/ 210 h 139"/>
                <a:gd name="T62" fmla="*/ 237 w 256"/>
                <a:gd name="T63" fmla="*/ 210 h 139"/>
                <a:gd name="T64" fmla="*/ 217 w 256"/>
                <a:gd name="T65" fmla="*/ 233 h 139"/>
                <a:gd name="T66" fmla="*/ 230 w 256"/>
                <a:gd name="T67" fmla="*/ 238 h 139"/>
                <a:gd name="T68" fmla="*/ 241 w 256"/>
                <a:gd name="T69" fmla="*/ 250 h 139"/>
                <a:gd name="T70" fmla="*/ 243 w 256"/>
                <a:gd name="T71" fmla="*/ 264 h 139"/>
                <a:gd name="T72" fmla="*/ 270 w 256"/>
                <a:gd name="T73" fmla="*/ 250 h 139"/>
                <a:gd name="T74" fmla="*/ 283 w 256"/>
                <a:gd name="T75" fmla="*/ 246 h 139"/>
                <a:gd name="T76" fmla="*/ 298 w 256"/>
                <a:gd name="T77" fmla="*/ 238 h 139"/>
                <a:gd name="T78" fmla="*/ 280 w 256"/>
                <a:gd name="T79" fmla="*/ 233 h 139"/>
                <a:gd name="T80" fmla="*/ 260 w 256"/>
                <a:gd name="T81" fmla="*/ 214 h 139"/>
                <a:gd name="T82" fmla="*/ 267 w 256"/>
                <a:gd name="T83" fmla="*/ 200 h 139"/>
                <a:gd name="T84" fmla="*/ 263 w 256"/>
                <a:gd name="T85" fmla="*/ 210 h 139"/>
                <a:gd name="T86" fmla="*/ 267 w 256"/>
                <a:gd name="T87" fmla="*/ 200 h 139"/>
                <a:gd name="T88" fmla="*/ 298 w 256"/>
                <a:gd name="T89" fmla="*/ 188 h 139"/>
                <a:gd name="T90" fmla="*/ 326 w 256"/>
                <a:gd name="T91" fmla="*/ 168 h 139"/>
                <a:gd name="T92" fmla="*/ 336 w 256"/>
                <a:gd name="T93" fmla="*/ 168 h 139"/>
                <a:gd name="T94" fmla="*/ 346 w 256"/>
                <a:gd name="T95" fmla="*/ 152 h 139"/>
                <a:gd name="T96" fmla="*/ 361 w 256"/>
                <a:gd name="T97" fmla="*/ 142 h 139"/>
                <a:gd name="T98" fmla="*/ 346 w 256"/>
                <a:gd name="T99" fmla="*/ 93 h 139"/>
                <a:gd name="T100" fmla="*/ 317 w 256"/>
                <a:gd name="T101" fmla="*/ 79 h 139"/>
                <a:gd name="T102" fmla="*/ 290 w 256"/>
                <a:gd name="T103" fmla="*/ 66 h 139"/>
                <a:gd name="T104" fmla="*/ 278 w 256"/>
                <a:gd name="T105" fmla="*/ 75 h 139"/>
                <a:gd name="T106" fmla="*/ 251 w 256"/>
                <a:gd name="T107" fmla="*/ 43 h 139"/>
                <a:gd name="T108" fmla="*/ 226 w 256"/>
                <a:gd name="T109" fmla="*/ 14 h 139"/>
                <a:gd name="T110" fmla="*/ 224 w 256"/>
                <a:gd name="T111" fmla="*/ 2 h 139"/>
                <a:gd name="T112" fmla="*/ 18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9622" name="Freeform 5083"/>
            <p:cNvSpPr>
              <a:spLocks/>
            </p:cNvSpPr>
            <p:nvPr/>
          </p:nvSpPr>
          <p:spPr bwMode="auto">
            <a:xfrm>
              <a:off x="2808" y="1689"/>
              <a:ext cx="22" cy="30"/>
            </a:xfrm>
            <a:custGeom>
              <a:avLst/>
              <a:gdLst>
                <a:gd name="T0" fmla="*/ 17 w 19"/>
                <a:gd name="T1" fmla="*/ 0 h 30"/>
                <a:gd name="T2" fmla="*/ 14 w 19"/>
                <a:gd name="T3" fmla="*/ 0 h 30"/>
                <a:gd name="T4" fmla="*/ 10 w 19"/>
                <a:gd name="T5" fmla="*/ 0 h 30"/>
                <a:gd name="T6" fmla="*/ 7 w 19"/>
                <a:gd name="T7" fmla="*/ 7 h 30"/>
                <a:gd name="T8" fmla="*/ 2 w 19"/>
                <a:gd name="T9" fmla="*/ 7 h 30"/>
                <a:gd name="T10" fmla="*/ 7 w 19"/>
                <a:gd name="T11" fmla="*/ 15 h 30"/>
                <a:gd name="T12" fmla="*/ 2 w 19"/>
                <a:gd name="T13" fmla="*/ 15 h 30"/>
                <a:gd name="T14" fmla="*/ 0 w 19"/>
                <a:gd name="T15" fmla="*/ 19 h 30"/>
                <a:gd name="T16" fmla="*/ 17 w 19"/>
                <a:gd name="T17" fmla="*/ 28 h 30"/>
                <a:gd name="T18" fmla="*/ 25 w 19"/>
                <a:gd name="T19" fmla="*/ 30 h 30"/>
                <a:gd name="T20" fmla="*/ 29 w 19"/>
                <a:gd name="T21" fmla="*/ 15 h 30"/>
                <a:gd name="T22" fmla="*/ 23 w 19"/>
                <a:gd name="T23" fmla="*/ 8 h 30"/>
                <a:gd name="T24" fmla="*/ 1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9623" name="Freeform 5084"/>
            <p:cNvSpPr>
              <a:spLocks/>
            </p:cNvSpPr>
            <p:nvPr/>
          </p:nvSpPr>
          <p:spPr bwMode="auto">
            <a:xfrm>
              <a:off x="535" y="1109"/>
              <a:ext cx="1146" cy="620"/>
            </a:xfrm>
            <a:custGeom>
              <a:avLst/>
              <a:gdLst>
                <a:gd name="T0" fmla="*/ 1104 w 1025"/>
                <a:gd name="T1" fmla="*/ 161 h 501"/>
                <a:gd name="T2" fmla="*/ 1167 w 1025"/>
                <a:gd name="T3" fmla="*/ 66 h 501"/>
                <a:gd name="T4" fmla="*/ 1052 w 1025"/>
                <a:gd name="T5" fmla="*/ 105 h 501"/>
                <a:gd name="T6" fmla="*/ 1005 w 1025"/>
                <a:gd name="T7" fmla="*/ 63 h 501"/>
                <a:gd name="T8" fmla="*/ 1003 w 1025"/>
                <a:gd name="T9" fmla="*/ 7 h 501"/>
                <a:gd name="T10" fmla="*/ 985 w 1025"/>
                <a:gd name="T11" fmla="*/ 77 h 501"/>
                <a:gd name="T12" fmla="*/ 912 w 1025"/>
                <a:gd name="T13" fmla="*/ 142 h 501"/>
                <a:gd name="T14" fmla="*/ 926 w 1025"/>
                <a:gd name="T15" fmla="*/ 105 h 501"/>
                <a:gd name="T16" fmla="*/ 869 w 1025"/>
                <a:gd name="T17" fmla="*/ 120 h 501"/>
                <a:gd name="T18" fmla="*/ 758 w 1025"/>
                <a:gd name="T19" fmla="*/ 103 h 501"/>
                <a:gd name="T20" fmla="*/ 709 w 1025"/>
                <a:gd name="T21" fmla="*/ 125 h 501"/>
                <a:gd name="T22" fmla="*/ 608 w 1025"/>
                <a:gd name="T23" fmla="*/ 89 h 501"/>
                <a:gd name="T24" fmla="*/ 479 w 1025"/>
                <a:gd name="T25" fmla="*/ 66 h 501"/>
                <a:gd name="T26" fmla="*/ 404 w 1025"/>
                <a:gd name="T27" fmla="*/ 53 h 501"/>
                <a:gd name="T28" fmla="*/ 177 w 1025"/>
                <a:gd name="T29" fmla="*/ 135 h 501"/>
                <a:gd name="T30" fmla="*/ 34 w 1025"/>
                <a:gd name="T31" fmla="*/ 359 h 501"/>
                <a:gd name="T32" fmla="*/ 104 w 1025"/>
                <a:gd name="T33" fmla="*/ 479 h 501"/>
                <a:gd name="T34" fmla="*/ 67 w 1025"/>
                <a:gd name="T35" fmla="*/ 523 h 501"/>
                <a:gd name="T36" fmla="*/ 89 w 1025"/>
                <a:gd name="T37" fmla="*/ 563 h 501"/>
                <a:gd name="T38" fmla="*/ 89 w 1025"/>
                <a:gd name="T39" fmla="*/ 608 h 501"/>
                <a:gd name="T40" fmla="*/ 53 w 1025"/>
                <a:gd name="T41" fmla="*/ 636 h 501"/>
                <a:gd name="T42" fmla="*/ 83 w 1025"/>
                <a:gd name="T43" fmla="*/ 647 h 501"/>
                <a:gd name="T44" fmla="*/ 98 w 1025"/>
                <a:gd name="T45" fmla="*/ 679 h 501"/>
                <a:gd name="T46" fmla="*/ 106 w 1025"/>
                <a:gd name="T47" fmla="*/ 703 h 501"/>
                <a:gd name="T48" fmla="*/ 378 w 1025"/>
                <a:gd name="T49" fmla="*/ 703 h 501"/>
                <a:gd name="T50" fmla="*/ 652 w 1025"/>
                <a:gd name="T51" fmla="*/ 694 h 501"/>
                <a:gd name="T52" fmla="*/ 809 w 1025"/>
                <a:gd name="T53" fmla="*/ 775 h 501"/>
                <a:gd name="T54" fmla="*/ 804 w 1025"/>
                <a:gd name="T55" fmla="*/ 936 h 501"/>
                <a:gd name="T56" fmla="*/ 968 w 1025"/>
                <a:gd name="T57" fmla="*/ 864 h 501"/>
                <a:gd name="T58" fmla="*/ 1140 w 1025"/>
                <a:gd name="T59" fmla="*/ 760 h 501"/>
                <a:gd name="T60" fmla="*/ 1207 w 1025"/>
                <a:gd name="T61" fmla="*/ 806 h 501"/>
                <a:gd name="T62" fmla="*/ 1172 w 1025"/>
                <a:gd name="T63" fmla="*/ 851 h 501"/>
                <a:gd name="T64" fmla="*/ 1273 w 1025"/>
                <a:gd name="T65" fmla="*/ 829 h 501"/>
                <a:gd name="T66" fmla="*/ 1204 w 1025"/>
                <a:gd name="T67" fmla="*/ 769 h 501"/>
                <a:gd name="T68" fmla="*/ 1240 w 1025"/>
                <a:gd name="T69" fmla="*/ 710 h 501"/>
                <a:gd name="T70" fmla="*/ 1125 w 1025"/>
                <a:gd name="T71" fmla="*/ 734 h 501"/>
                <a:gd name="T72" fmla="*/ 1363 w 1025"/>
                <a:gd name="T73" fmla="*/ 636 h 501"/>
                <a:gd name="T74" fmla="*/ 1432 w 1025"/>
                <a:gd name="T75" fmla="*/ 559 h 501"/>
                <a:gd name="T76" fmla="*/ 1360 w 1025"/>
                <a:gd name="T77" fmla="*/ 559 h 501"/>
                <a:gd name="T78" fmla="*/ 1373 w 1025"/>
                <a:gd name="T79" fmla="*/ 514 h 501"/>
                <a:gd name="T80" fmla="*/ 1365 w 1025"/>
                <a:gd name="T81" fmla="*/ 493 h 501"/>
                <a:gd name="T82" fmla="*/ 1346 w 1025"/>
                <a:gd name="T83" fmla="*/ 452 h 501"/>
                <a:gd name="T84" fmla="*/ 1346 w 1025"/>
                <a:gd name="T85" fmla="*/ 412 h 501"/>
                <a:gd name="T86" fmla="*/ 1343 w 1025"/>
                <a:gd name="T87" fmla="*/ 353 h 501"/>
                <a:gd name="T88" fmla="*/ 1313 w 1025"/>
                <a:gd name="T89" fmla="*/ 381 h 501"/>
                <a:gd name="T90" fmla="*/ 1250 w 1025"/>
                <a:gd name="T91" fmla="*/ 415 h 501"/>
                <a:gd name="T92" fmla="*/ 1243 w 1025"/>
                <a:gd name="T93" fmla="*/ 366 h 501"/>
                <a:gd name="T94" fmla="*/ 1230 w 1025"/>
                <a:gd name="T95" fmla="*/ 303 h 501"/>
                <a:gd name="T96" fmla="*/ 1127 w 1025"/>
                <a:gd name="T97" fmla="*/ 309 h 501"/>
                <a:gd name="T98" fmla="*/ 1076 w 1025"/>
                <a:gd name="T99" fmla="*/ 479 h 501"/>
                <a:gd name="T100" fmla="*/ 981 w 1025"/>
                <a:gd name="T101" fmla="*/ 618 h 501"/>
                <a:gd name="T102" fmla="*/ 949 w 1025"/>
                <a:gd name="T103" fmla="*/ 536 h 501"/>
                <a:gd name="T104" fmla="*/ 833 w 1025"/>
                <a:gd name="T105" fmla="*/ 438 h 501"/>
                <a:gd name="T106" fmla="*/ 794 w 1025"/>
                <a:gd name="T107" fmla="*/ 381 h 501"/>
                <a:gd name="T108" fmla="*/ 900 w 1025"/>
                <a:gd name="T109" fmla="*/ 266 h 501"/>
                <a:gd name="T110" fmla="*/ 954 w 1025"/>
                <a:gd name="T111" fmla="*/ 233 h 501"/>
                <a:gd name="T112" fmla="*/ 1005 w 1025"/>
                <a:gd name="T113" fmla="*/ 184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9624" name="Freeform 5085"/>
            <p:cNvSpPr>
              <a:spLocks/>
            </p:cNvSpPr>
            <p:nvPr/>
          </p:nvSpPr>
          <p:spPr bwMode="auto">
            <a:xfrm>
              <a:off x="1396" y="1076"/>
              <a:ext cx="313" cy="226"/>
            </a:xfrm>
            <a:custGeom>
              <a:avLst/>
              <a:gdLst>
                <a:gd name="T0" fmla="*/ 285 w 280"/>
                <a:gd name="T1" fmla="*/ 81 h 182"/>
                <a:gd name="T2" fmla="*/ 272 w 280"/>
                <a:gd name="T3" fmla="*/ 63 h 182"/>
                <a:gd name="T4" fmla="*/ 256 w 280"/>
                <a:gd name="T5" fmla="*/ 63 h 182"/>
                <a:gd name="T6" fmla="*/ 229 w 280"/>
                <a:gd name="T7" fmla="*/ 71 h 182"/>
                <a:gd name="T8" fmla="*/ 235 w 280"/>
                <a:gd name="T9" fmla="*/ 50 h 182"/>
                <a:gd name="T10" fmla="*/ 246 w 280"/>
                <a:gd name="T11" fmla="*/ 45 h 182"/>
                <a:gd name="T12" fmla="*/ 187 w 280"/>
                <a:gd name="T13" fmla="*/ 45 h 182"/>
                <a:gd name="T14" fmla="*/ 179 w 280"/>
                <a:gd name="T15" fmla="*/ 50 h 182"/>
                <a:gd name="T16" fmla="*/ 169 w 280"/>
                <a:gd name="T17" fmla="*/ 45 h 182"/>
                <a:gd name="T18" fmla="*/ 152 w 280"/>
                <a:gd name="T19" fmla="*/ 45 h 182"/>
                <a:gd name="T20" fmla="*/ 130 w 280"/>
                <a:gd name="T21" fmla="*/ 14 h 182"/>
                <a:gd name="T22" fmla="*/ 104 w 280"/>
                <a:gd name="T23" fmla="*/ 21 h 182"/>
                <a:gd name="T24" fmla="*/ 96 w 280"/>
                <a:gd name="T25" fmla="*/ 40 h 182"/>
                <a:gd name="T26" fmla="*/ 86 w 280"/>
                <a:gd name="T27" fmla="*/ 66 h 182"/>
                <a:gd name="T28" fmla="*/ 63 w 280"/>
                <a:gd name="T29" fmla="*/ 50 h 182"/>
                <a:gd name="T30" fmla="*/ 34 w 280"/>
                <a:gd name="T31" fmla="*/ 26 h 182"/>
                <a:gd name="T32" fmla="*/ 8 w 280"/>
                <a:gd name="T33" fmla="*/ 94 h 182"/>
                <a:gd name="T34" fmla="*/ 44 w 280"/>
                <a:gd name="T35" fmla="*/ 103 h 182"/>
                <a:gd name="T36" fmla="*/ 106 w 280"/>
                <a:gd name="T37" fmla="*/ 103 h 182"/>
                <a:gd name="T38" fmla="*/ 159 w 280"/>
                <a:gd name="T39" fmla="*/ 94 h 182"/>
                <a:gd name="T40" fmla="*/ 177 w 280"/>
                <a:gd name="T41" fmla="*/ 117 h 182"/>
                <a:gd name="T42" fmla="*/ 169 w 280"/>
                <a:gd name="T43" fmla="*/ 143 h 182"/>
                <a:gd name="T44" fmla="*/ 212 w 280"/>
                <a:gd name="T45" fmla="*/ 143 h 182"/>
                <a:gd name="T46" fmla="*/ 202 w 280"/>
                <a:gd name="T47" fmla="*/ 204 h 182"/>
                <a:gd name="T48" fmla="*/ 246 w 280"/>
                <a:gd name="T49" fmla="*/ 216 h 182"/>
                <a:gd name="T50" fmla="*/ 189 w 280"/>
                <a:gd name="T51" fmla="*/ 206 h 182"/>
                <a:gd name="T52" fmla="*/ 135 w 280"/>
                <a:gd name="T53" fmla="*/ 253 h 182"/>
                <a:gd name="T54" fmla="*/ 86 w 280"/>
                <a:gd name="T55" fmla="*/ 267 h 182"/>
                <a:gd name="T56" fmla="*/ 142 w 280"/>
                <a:gd name="T57" fmla="*/ 267 h 182"/>
                <a:gd name="T58" fmla="*/ 162 w 280"/>
                <a:gd name="T59" fmla="*/ 267 h 182"/>
                <a:gd name="T60" fmla="*/ 177 w 280"/>
                <a:gd name="T61" fmla="*/ 293 h 182"/>
                <a:gd name="T62" fmla="*/ 205 w 280"/>
                <a:gd name="T63" fmla="*/ 325 h 182"/>
                <a:gd name="T64" fmla="*/ 246 w 280"/>
                <a:gd name="T65" fmla="*/ 312 h 182"/>
                <a:gd name="T66" fmla="*/ 262 w 280"/>
                <a:gd name="T67" fmla="*/ 312 h 182"/>
                <a:gd name="T68" fmla="*/ 285 w 280"/>
                <a:gd name="T69" fmla="*/ 325 h 182"/>
                <a:gd name="T70" fmla="*/ 301 w 280"/>
                <a:gd name="T71" fmla="*/ 299 h 182"/>
                <a:gd name="T72" fmla="*/ 297 w 280"/>
                <a:gd name="T73" fmla="*/ 276 h 182"/>
                <a:gd name="T74" fmla="*/ 287 w 280"/>
                <a:gd name="T75" fmla="*/ 262 h 182"/>
                <a:gd name="T76" fmla="*/ 277 w 280"/>
                <a:gd name="T77" fmla="*/ 248 h 182"/>
                <a:gd name="T78" fmla="*/ 272 w 280"/>
                <a:gd name="T79" fmla="*/ 230 h 182"/>
                <a:gd name="T80" fmla="*/ 285 w 280"/>
                <a:gd name="T81" fmla="*/ 221 h 182"/>
                <a:gd name="T82" fmla="*/ 301 w 280"/>
                <a:gd name="T83" fmla="*/ 206 h 182"/>
                <a:gd name="T84" fmla="*/ 339 w 280"/>
                <a:gd name="T85" fmla="*/ 212 h 182"/>
                <a:gd name="T86" fmla="*/ 311 w 280"/>
                <a:gd name="T87" fmla="*/ 238 h 182"/>
                <a:gd name="T88" fmla="*/ 329 w 280"/>
                <a:gd name="T89" fmla="*/ 248 h 182"/>
                <a:gd name="T90" fmla="*/ 354 w 280"/>
                <a:gd name="T91" fmla="*/ 236 h 182"/>
                <a:gd name="T92" fmla="*/ 370 w 280"/>
                <a:gd name="T93" fmla="*/ 221 h 182"/>
                <a:gd name="T94" fmla="*/ 383 w 280"/>
                <a:gd name="T95" fmla="*/ 206 h 182"/>
                <a:gd name="T96" fmla="*/ 374 w 280"/>
                <a:gd name="T97" fmla="*/ 204 h 182"/>
                <a:gd name="T98" fmla="*/ 354 w 280"/>
                <a:gd name="T99" fmla="*/ 199 h 182"/>
                <a:gd name="T100" fmla="*/ 354 w 280"/>
                <a:gd name="T101" fmla="*/ 185 h 182"/>
                <a:gd name="T102" fmla="*/ 354 w 280"/>
                <a:gd name="T103" fmla="*/ 180 h 182"/>
                <a:gd name="T104" fmla="*/ 343 w 280"/>
                <a:gd name="T105" fmla="*/ 164 h 182"/>
                <a:gd name="T106" fmla="*/ 331 w 280"/>
                <a:gd name="T107" fmla="*/ 164 h 182"/>
                <a:gd name="T108" fmla="*/ 311 w 280"/>
                <a:gd name="T109" fmla="*/ 158 h 182"/>
                <a:gd name="T110" fmla="*/ 305 w 280"/>
                <a:gd name="T111" fmla="*/ 143 h 182"/>
                <a:gd name="T112" fmla="*/ 315 w 280"/>
                <a:gd name="T113" fmla="*/ 135 h 182"/>
                <a:gd name="T114" fmla="*/ 311 w 280"/>
                <a:gd name="T115" fmla="*/ 127 h 182"/>
                <a:gd name="T116" fmla="*/ 287 w 280"/>
                <a:gd name="T117" fmla="*/ 117 h 182"/>
                <a:gd name="T118" fmla="*/ 285 w 280"/>
                <a:gd name="T119" fmla="*/ 117 h 182"/>
                <a:gd name="T120" fmla="*/ 305 w 280"/>
                <a:gd name="T121" fmla="*/ 89 h 182"/>
                <a:gd name="T122" fmla="*/ 268 w 280"/>
                <a:gd name="T123" fmla="*/ 103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9625" name="Freeform 5086"/>
            <p:cNvSpPr>
              <a:spLocks/>
            </p:cNvSpPr>
            <p:nvPr/>
          </p:nvSpPr>
          <p:spPr bwMode="auto">
            <a:xfrm>
              <a:off x="1489" y="935"/>
              <a:ext cx="382" cy="97"/>
            </a:xfrm>
            <a:custGeom>
              <a:avLst/>
              <a:gdLst>
                <a:gd name="T0" fmla="*/ 119 w 341"/>
                <a:gd name="T1" fmla="*/ 109 h 78"/>
                <a:gd name="T2" fmla="*/ 86 w 341"/>
                <a:gd name="T3" fmla="*/ 123 h 78"/>
                <a:gd name="T4" fmla="*/ 71 w 341"/>
                <a:gd name="T5" fmla="*/ 109 h 78"/>
                <a:gd name="T6" fmla="*/ 86 w 341"/>
                <a:gd name="T7" fmla="*/ 106 h 78"/>
                <a:gd name="T8" fmla="*/ 56 w 341"/>
                <a:gd name="T9" fmla="*/ 96 h 78"/>
                <a:gd name="T10" fmla="*/ 131 w 341"/>
                <a:gd name="T11" fmla="*/ 87 h 78"/>
                <a:gd name="T12" fmla="*/ 96 w 341"/>
                <a:gd name="T13" fmla="*/ 61 h 78"/>
                <a:gd name="T14" fmla="*/ 143 w 341"/>
                <a:gd name="T15" fmla="*/ 61 h 78"/>
                <a:gd name="T16" fmla="*/ 164 w 341"/>
                <a:gd name="T17" fmla="*/ 63 h 78"/>
                <a:gd name="T18" fmla="*/ 150 w 341"/>
                <a:gd name="T19" fmla="*/ 55 h 78"/>
                <a:gd name="T20" fmla="*/ 220 w 341"/>
                <a:gd name="T21" fmla="*/ 40 h 78"/>
                <a:gd name="T22" fmla="*/ 253 w 341"/>
                <a:gd name="T23" fmla="*/ 32 h 78"/>
                <a:gd name="T24" fmla="*/ 184 w 341"/>
                <a:gd name="T25" fmla="*/ 40 h 78"/>
                <a:gd name="T26" fmla="*/ 106 w 341"/>
                <a:gd name="T27" fmla="*/ 46 h 78"/>
                <a:gd name="T28" fmla="*/ 170 w 341"/>
                <a:gd name="T29" fmla="*/ 37 h 78"/>
                <a:gd name="T30" fmla="*/ 96 w 341"/>
                <a:gd name="T31" fmla="*/ 50 h 78"/>
                <a:gd name="T32" fmla="*/ 73 w 341"/>
                <a:gd name="T33" fmla="*/ 40 h 78"/>
                <a:gd name="T34" fmla="*/ 143 w 341"/>
                <a:gd name="T35" fmla="*/ 37 h 78"/>
                <a:gd name="T36" fmla="*/ 71 w 341"/>
                <a:gd name="T37" fmla="*/ 37 h 78"/>
                <a:gd name="T38" fmla="*/ 117 w 341"/>
                <a:gd name="T39" fmla="*/ 26 h 78"/>
                <a:gd name="T40" fmla="*/ 60 w 341"/>
                <a:gd name="T41" fmla="*/ 26 h 78"/>
                <a:gd name="T42" fmla="*/ 137 w 341"/>
                <a:gd name="T43" fmla="*/ 14 h 78"/>
                <a:gd name="T44" fmla="*/ 230 w 341"/>
                <a:gd name="T45" fmla="*/ 24 h 78"/>
                <a:gd name="T46" fmla="*/ 220 w 341"/>
                <a:gd name="T47" fmla="*/ 2 h 78"/>
                <a:gd name="T48" fmla="*/ 292 w 341"/>
                <a:gd name="T49" fmla="*/ 2 h 78"/>
                <a:gd name="T50" fmla="*/ 272 w 341"/>
                <a:gd name="T51" fmla="*/ 0 h 78"/>
                <a:gd name="T52" fmla="*/ 376 w 341"/>
                <a:gd name="T53" fmla="*/ 2 h 78"/>
                <a:gd name="T54" fmla="*/ 479 w 341"/>
                <a:gd name="T55" fmla="*/ 14 h 78"/>
                <a:gd name="T56" fmla="*/ 413 w 341"/>
                <a:gd name="T57" fmla="*/ 26 h 78"/>
                <a:gd name="T58" fmla="*/ 343 w 341"/>
                <a:gd name="T59" fmla="*/ 37 h 78"/>
                <a:gd name="T60" fmla="*/ 423 w 341"/>
                <a:gd name="T61" fmla="*/ 26 h 78"/>
                <a:gd name="T62" fmla="*/ 351 w 341"/>
                <a:gd name="T63" fmla="*/ 50 h 78"/>
                <a:gd name="T64" fmla="*/ 272 w 341"/>
                <a:gd name="T65" fmla="*/ 70 h 78"/>
                <a:gd name="T66" fmla="*/ 207 w 341"/>
                <a:gd name="T67" fmla="*/ 77 h 78"/>
                <a:gd name="T68" fmla="*/ 246 w 341"/>
                <a:gd name="T69" fmla="*/ 87 h 78"/>
                <a:gd name="T70" fmla="*/ 189 w 341"/>
                <a:gd name="T71" fmla="*/ 90 h 78"/>
                <a:gd name="T72" fmla="*/ 236 w 341"/>
                <a:gd name="T73" fmla="*/ 96 h 78"/>
                <a:gd name="T74" fmla="*/ 174 w 341"/>
                <a:gd name="T75" fmla="*/ 109 h 78"/>
                <a:gd name="T76" fmla="*/ 170 w 341"/>
                <a:gd name="T77" fmla="*/ 127 h 78"/>
                <a:gd name="T78" fmla="*/ 119 w 341"/>
                <a:gd name="T79" fmla="*/ 127 h 78"/>
                <a:gd name="T80" fmla="*/ 160 w 341"/>
                <a:gd name="T81" fmla="*/ 147 h 78"/>
                <a:gd name="T82" fmla="*/ 109 w 341"/>
                <a:gd name="T83" fmla="*/ 150 h 78"/>
                <a:gd name="T84" fmla="*/ 54 w 341"/>
                <a:gd name="T85" fmla="*/ 150 h 78"/>
                <a:gd name="T86" fmla="*/ 0 w 341"/>
                <a:gd name="T87" fmla="*/ 147 h 78"/>
                <a:gd name="T88" fmla="*/ 36 w 341"/>
                <a:gd name="T89" fmla="*/ 133 h 78"/>
                <a:gd name="T90" fmla="*/ 31 w 341"/>
                <a:gd name="T91" fmla="*/ 119 h 78"/>
                <a:gd name="T92" fmla="*/ 86 w 341"/>
                <a:gd name="T93" fmla="*/ 127 h 78"/>
                <a:gd name="T94" fmla="*/ 119 w 341"/>
                <a:gd name="T95" fmla="*/ 109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9626" name="Freeform 5087"/>
            <p:cNvSpPr>
              <a:spLocks/>
            </p:cNvSpPr>
            <p:nvPr/>
          </p:nvSpPr>
          <p:spPr bwMode="auto">
            <a:xfrm>
              <a:off x="1027" y="1085"/>
              <a:ext cx="212" cy="88"/>
            </a:xfrm>
            <a:custGeom>
              <a:avLst/>
              <a:gdLst>
                <a:gd name="T0" fmla="*/ 171 w 190"/>
                <a:gd name="T1" fmla="*/ 121 h 71"/>
                <a:gd name="T2" fmla="*/ 165 w 190"/>
                <a:gd name="T3" fmla="*/ 112 h 71"/>
                <a:gd name="T4" fmla="*/ 158 w 190"/>
                <a:gd name="T5" fmla="*/ 112 h 71"/>
                <a:gd name="T6" fmla="*/ 129 w 190"/>
                <a:gd name="T7" fmla="*/ 121 h 71"/>
                <a:gd name="T8" fmla="*/ 86 w 190"/>
                <a:gd name="T9" fmla="*/ 129 h 71"/>
                <a:gd name="T10" fmla="*/ 40 w 190"/>
                <a:gd name="T11" fmla="*/ 135 h 71"/>
                <a:gd name="T12" fmla="*/ 40 w 190"/>
                <a:gd name="T13" fmla="*/ 121 h 71"/>
                <a:gd name="T14" fmla="*/ 0 w 190"/>
                <a:gd name="T15" fmla="*/ 103 h 71"/>
                <a:gd name="T16" fmla="*/ 10 w 190"/>
                <a:gd name="T17" fmla="*/ 89 h 71"/>
                <a:gd name="T18" fmla="*/ 57 w 190"/>
                <a:gd name="T19" fmla="*/ 86 h 71"/>
                <a:gd name="T20" fmla="*/ 104 w 190"/>
                <a:gd name="T21" fmla="*/ 79 h 71"/>
                <a:gd name="T22" fmla="*/ 60 w 190"/>
                <a:gd name="T23" fmla="*/ 77 h 71"/>
                <a:gd name="T24" fmla="*/ 13 w 190"/>
                <a:gd name="T25" fmla="*/ 72 h 71"/>
                <a:gd name="T26" fmla="*/ 10 w 190"/>
                <a:gd name="T27" fmla="*/ 66 h 71"/>
                <a:gd name="T28" fmla="*/ 69 w 190"/>
                <a:gd name="T29" fmla="*/ 50 h 71"/>
                <a:gd name="T30" fmla="*/ 23 w 190"/>
                <a:gd name="T31" fmla="*/ 53 h 71"/>
                <a:gd name="T32" fmla="*/ 36 w 190"/>
                <a:gd name="T33" fmla="*/ 45 h 71"/>
                <a:gd name="T34" fmla="*/ 13 w 190"/>
                <a:gd name="T35" fmla="*/ 45 h 71"/>
                <a:gd name="T36" fmla="*/ 46 w 190"/>
                <a:gd name="T37" fmla="*/ 31 h 71"/>
                <a:gd name="T38" fmla="*/ 44 w 190"/>
                <a:gd name="T39" fmla="*/ 24 h 71"/>
                <a:gd name="T40" fmla="*/ 86 w 190"/>
                <a:gd name="T41" fmla="*/ 14 h 71"/>
                <a:gd name="T42" fmla="*/ 122 w 190"/>
                <a:gd name="T43" fmla="*/ 0 h 71"/>
                <a:gd name="T44" fmla="*/ 129 w 190"/>
                <a:gd name="T45" fmla="*/ 7 h 71"/>
                <a:gd name="T46" fmla="*/ 106 w 190"/>
                <a:gd name="T47" fmla="*/ 24 h 71"/>
                <a:gd name="T48" fmla="*/ 122 w 190"/>
                <a:gd name="T49" fmla="*/ 17 h 71"/>
                <a:gd name="T50" fmla="*/ 139 w 190"/>
                <a:gd name="T51" fmla="*/ 7 h 71"/>
                <a:gd name="T52" fmla="*/ 154 w 190"/>
                <a:gd name="T53" fmla="*/ 24 h 71"/>
                <a:gd name="T54" fmla="*/ 144 w 190"/>
                <a:gd name="T55" fmla="*/ 31 h 71"/>
                <a:gd name="T56" fmla="*/ 152 w 190"/>
                <a:gd name="T57" fmla="*/ 26 h 71"/>
                <a:gd name="T58" fmla="*/ 171 w 190"/>
                <a:gd name="T59" fmla="*/ 24 h 71"/>
                <a:gd name="T60" fmla="*/ 175 w 190"/>
                <a:gd name="T61" fmla="*/ 17 h 71"/>
                <a:gd name="T62" fmla="*/ 179 w 190"/>
                <a:gd name="T63" fmla="*/ 7 h 71"/>
                <a:gd name="T64" fmla="*/ 194 w 190"/>
                <a:gd name="T65" fmla="*/ 24 h 71"/>
                <a:gd name="T66" fmla="*/ 184 w 190"/>
                <a:gd name="T67" fmla="*/ 45 h 71"/>
                <a:gd name="T68" fmla="*/ 202 w 190"/>
                <a:gd name="T69" fmla="*/ 37 h 71"/>
                <a:gd name="T70" fmla="*/ 216 w 190"/>
                <a:gd name="T71" fmla="*/ 2 h 71"/>
                <a:gd name="T72" fmla="*/ 243 w 190"/>
                <a:gd name="T73" fmla="*/ 2 h 71"/>
                <a:gd name="T74" fmla="*/ 248 w 190"/>
                <a:gd name="T75" fmla="*/ 24 h 71"/>
                <a:gd name="T76" fmla="*/ 230 w 190"/>
                <a:gd name="T77" fmla="*/ 57 h 71"/>
                <a:gd name="T78" fmla="*/ 233 w 190"/>
                <a:gd name="T79" fmla="*/ 77 h 71"/>
                <a:gd name="T80" fmla="*/ 238 w 190"/>
                <a:gd name="T81" fmla="*/ 77 h 71"/>
                <a:gd name="T82" fmla="*/ 264 w 190"/>
                <a:gd name="T83" fmla="*/ 89 h 71"/>
                <a:gd name="T84" fmla="*/ 260 w 190"/>
                <a:gd name="T85" fmla="*/ 94 h 71"/>
                <a:gd name="T86" fmla="*/ 250 w 190"/>
                <a:gd name="T87" fmla="*/ 103 h 71"/>
                <a:gd name="T88" fmla="*/ 250 w 190"/>
                <a:gd name="T89" fmla="*/ 94 h 71"/>
                <a:gd name="T90" fmla="*/ 240 w 190"/>
                <a:gd name="T91" fmla="*/ 98 h 71"/>
                <a:gd name="T92" fmla="*/ 233 w 190"/>
                <a:gd name="T93" fmla="*/ 98 h 71"/>
                <a:gd name="T94" fmla="*/ 220 w 190"/>
                <a:gd name="T95" fmla="*/ 103 h 71"/>
                <a:gd name="T96" fmla="*/ 216 w 190"/>
                <a:gd name="T97" fmla="*/ 103 h 71"/>
                <a:gd name="T98" fmla="*/ 212 w 190"/>
                <a:gd name="T99" fmla="*/ 121 h 71"/>
                <a:gd name="T100" fmla="*/ 233 w 190"/>
                <a:gd name="T101" fmla="*/ 107 h 71"/>
                <a:gd name="T102" fmla="*/ 233 w 190"/>
                <a:gd name="T103" fmla="*/ 112 h 71"/>
                <a:gd name="T104" fmla="*/ 220 w 190"/>
                <a:gd name="T105" fmla="*/ 121 h 71"/>
                <a:gd name="T106" fmla="*/ 171 w 190"/>
                <a:gd name="T107" fmla="*/ 121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9627" name="Freeform 5088"/>
            <p:cNvSpPr>
              <a:spLocks/>
            </p:cNvSpPr>
            <p:nvPr/>
          </p:nvSpPr>
          <p:spPr bwMode="auto">
            <a:xfrm>
              <a:off x="967" y="1064"/>
              <a:ext cx="152" cy="62"/>
            </a:xfrm>
            <a:custGeom>
              <a:avLst/>
              <a:gdLst>
                <a:gd name="T0" fmla="*/ 83 w 137"/>
                <a:gd name="T1" fmla="*/ 63 h 50"/>
                <a:gd name="T2" fmla="*/ 54 w 137"/>
                <a:gd name="T3" fmla="*/ 86 h 50"/>
                <a:gd name="T4" fmla="*/ 12 w 137"/>
                <a:gd name="T5" fmla="*/ 95 h 50"/>
                <a:gd name="T6" fmla="*/ 8 w 137"/>
                <a:gd name="T7" fmla="*/ 77 h 50"/>
                <a:gd name="T8" fmla="*/ 0 w 137"/>
                <a:gd name="T9" fmla="*/ 69 h 50"/>
                <a:gd name="T10" fmla="*/ 26 w 137"/>
                <a:gd name="T11" fmla="*/ 50 h 50"/>
                <a:gd name="T12" fmla="*/ 36 w 137"/>
                <a:gd name="T13" fmla="*/ 40 h 50"/>
                <a:gd name="T14" fmla="*/ 68 w 137"/>
                <a:gd name="T15" fmla="*/ 19 h 50"/>
                <a:gd name="T16" fmla="*/ 68 w 137"/>
                <a:gd name="T17" fmla="*/ 6 h 50"/>
                <a:gd name="T18" fmla="*/ 125 w 137"/>
                <a:gd name="T19" fmla="*/ 0 h 50"/>
                <a:gd name="T20" fmla="*/ 139 w 137"/>
                <a:gd name="T21" fmla="*/ 9 h 50"/>
                <a:gd name="T22" fmla="*/ 142 w 137"/>
                <a:gd name="T23" fmla="*/ 14 h 50"/>
                <a:gd name="T24" fmla="*/ 175 w 137"/>
                <a:gd name="T25" fmla="*/ 9 h 50"/>
                <a:gd name="T26" fmla="*/ 188 w 137"/>
                <a:gd name="T27" fmla="*/ 26 h 50"/>
                <a:gd name="T28" fmla="*/ 145 w 137"/>
                <a:gd name="T29" fmla="*/ 46 h 50"/>
                <a:gd name="T30" fmla="*/ 103 w 137"/>
                <a:gd name="T31" fmla="*/ 58 h 50"/>
                <a:gd name="T32" fmla="*/ 83 w 137"/>
                <a:gd name="T33" fmla="*/ 63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9628" name="Freeform 5089"/>
            <p:cNvSpPr>
              <a:spLocks/>
            </p:cNvSpPr>
            <p:nvPr/>
          </p:nvSpPr>
          <p:spPr bwMode="auto">
            <a:xfrm>
              <a:off x="1596" y="1514"/>
              <a:ext cx="102" cy="106"/>
            </a:xfrm>
            <a:custGeom>
              <a:avLst/>
              <a:gdLst>
                <a:gd name="T0" fmla="*/ 64 w 92"/>
                <a:gd name="T1" fmla="*/ 133 h 85"/>
                <a:gd name="T2" fmla="*/ 64 w 92"/>
                <a:gd name="T3" fmla="*/ 125 h 85"/>
                <a:gd name="T4" fmla="*/ 29 w 92"/>
                <a:gd name="T5" fmla="*/ 133 h 85"/>
                <a:gd name="T6" fmla="*/ 0 w 92"/>
                <a:gd name="T7" fmla="*/ 127 h 85"/>
                <a:gd name="T8" fmla="*/ 8 w 92"/>
                <a:gd name="T9" fmla="*/ 115 h 85"/>
                <a:gd name="T10" fmla="*/ 22 w 92"/>
                <a:gd name="T11" fmla="*/ 101 h 85"/>
                <a:gd name="T12" fmla="*/ 8 w 92"/>
                <a:gd name="T13" fmla="*/ 101 h 85"/>
                <a:gd name="T14" fmla="*/ 12 w 92"/>
                <a:gd name="T15" fmla="*/ 96 h 85"/>
                <a:gd name="T16" fmla="*/ 29 w 92"/>
                <a:gd name="T17" fmla="*/ 84 h 85"/>
                <a:gd name="T18" fmla="*/ 33 w 92"/>
                <a:gd name="T19" fmla="*/ 84 h 85"/>
                <a:gd name="T20" fmla="*/ 35 w 92"/>
                <a:gd name="T21" fmla="*/ 74 h 85"/>
                <a:gd name="T22" fmla="*/ 33 w 92"/>
                <a:gd name="T23" fmla="*/ 74 h 85"/>
                <a:gd name="T24" fmla="*/ 38 w 92"/>
                <a:gd name="T25" fmla="*/ 70 h 85"/>
                <a:gd name="T26" fmla="*/ 61 w 92"/>
                <a:gd name="T27" fmla="*/ 26 h 85"/>
                <a:gd name="T28" fmla="*/ 80 w 92"/>
                <a:gd name="T29" fmla="*/ 6 h 85"/>
                <a:gd name="T30" fmla="*/ 90 w 92"/>
                <a:gd name="T31" fmla="*/ 0 h 85"/>
                <a:gd name="T32" fmla="*/ 100 w 92"/>
                <a:gd name="T33" fmla="*/ 0 h 85"/>
                <a:gd name="T34" fmla="*/ 88 w 92"/>
                <a:gd name="T35" fmla="*/ 9 h 85"/>
                <a:gd name="T36" fmla="*/ 88 w 92"/>
                <a:gd name="T37" fmla="*/ 14 h 85"/>
                <a:gd name="T38" fmla="*/ 80 w 92"/>
                <a:gd name="T39" fmla="*/ 26 h 85"/>
                <a:gd name="T40" fmla="*/ 58 w 92"/>
                <a:gd name="T41" fmla="*/ 70 h 85"/>
                <a:gd name="T42" fmla="*/ 78 w 92"/>
                <a:gd name="T43" fmla="*/ 46 h 85"/>
                <a:gd name="T44" fmla="*/ 71 w 92"/>
                <a:gd name="T45" fmla="*/ 50 h 85"/>
                <a:gd name="T46" fmla="*/ 88 w 92"/>
                <a:gd name="T47" fmla="*/ 50 h 85"/>
                <a:gd name="T48" fmla="*/ 74 w 92"/>
                <a:gd name="T49" fmla="*/ 61 h 85"/>
                <a:gd name="T50" fmla="*/ 74 w 92"/>
                <a:gd name="T51" fmla="*/ 70 h 85"/>
                <a:gd name="T52" fmla="*/ 88 w 92"/>
                <a:gd name="T53" fmla="*/ 74 h 85"/>
                <a:gd name="T54" fmla="*/ 83 w 92"/>
                <a:gd name="T55" fmla="*/ 77 h 85"/>
                <a:gd name="T56" fmla="*/ 103 w 92"/>
                <a:gd name="T57" fmla="*/ 70 h 85"/>
                <a:gd name="T58" fmla="*/ 100 w 92"/>
                <a:gd name="T59" fmla="*/ 74 h 85"/>
                <a:gd name="T60" fmla="*/ 118 w 92"/>
                <a:gd name="T61" fmla="*/ 74 h 85"/>
                <a:gd name="T62" fmla="*/ 105 w 92"/>
                <a:gd name="T63" fmla="*/ 92 h 85"/>
                <a:gd name="T64" fmla="*/ 110 w 92"/>
                <a:gd name="T65" fmla="*/ 96 h 85"/>
                <a:gd name="T66" fmla="*/ 103 w 92"/>
                <a:gd name="T67" fmla="*/ 107 h 85"/>
                <a:gd name="T68" fmla="*/ 125 w 92"/>
                <a:gd name="T69" fmla="*/ 96 h 85"/>
                <a:gd name="T70" fmla="*/ 103 w 92"/>
                <a:gd name="T71" fmla="*/ 115 h 85"/>
                <a:gd name="T72" fmla="*/ 105 w 92"/>
                <a:gd name="T73" fmla="*/ 120 h 85"/>
                <a:gd name="T74" fmla="*/ 103 w 92"/>
                <a:gd name="T75" fmla="*/ 120 h 85"/>
                <a:gd name="T76" fmla="*/ 103 w 92"/>
                <a:gd name="T77" fmla="*/ 133 h 85"/>
                <a:gd name="T78" fmla="*/ 123 w 92"/>
                <a:gd name="T79" fmla="*/ 115 h 85"/>
                <a:gd name="T80" fmla="*/ 115 w 92"/>
                <a:gd name="T81" fmla="*/ 133 h 85"/>
                <a:gd name="T82" fmla="*/ 123 w 92"/>
                <a:gd name="T83" fmla="*/ 125 h 85"/>
                <a:gd name="T84" fmla="*/ 125 w 92"/>
                <a:gd name="T85" fmla="*/ 138 h 85"/>
                <a:gd name="T86" fmla="*/ 110 w 92"/>
                <a:gd name="T87" fmla="*/ 165 h 85"/>
                <a:gd name="T88" fmla="*/ 100 w 92"/>
                <a:gd name="T89" fmla="*/ 162 h 85"/>
                <a:gd name="T90" fmla="*/ 100 w 92"/>
                <a:gd name="T91" fmla="*/ 151 h 85"/>
                <a:gd name="T92" fmla="*/ 90 w 92"/>
                <a:gd name="T93" fmla="*/ 157 h 85"/>
                <a:gd name="T94" fmla="*/ 100 w 92"/>
                <a:gd name="T95" fmla="*/ 133 h 85"/>
                <a:gd name="T96" fmla="*/ 98 w 92"/>
                <a:gd name="T97" fmla="*/ 125 h 85"/>
                <a:gd name="T98" fmla="*/ 88 w 92"/>
                <a:gd name="T99" fmla="*/ 141 h 85"/>
                <a:gd name="T100" fmla="*/ 90 w 92"/>
                <a:gd name="T101" fmla="*/ 133 h 85"/>
                <a:gd name="T102" fmla="*/ 61 w 92"/>
                <a:gd name="T103" fmla="*/ 162 h 85"/>
                <a:gd name="T104" fmla="*/ 61 w 92"/>
                <a:gd name="T105" fmla="*/ 151 h 85"/>
                <a:gd name="T106" fmla="*/ 83 w 92"/>
                <a:gd name="T107" fmla="*/ 127 h 85"/>
                <a:gd name="T108" fmla="*/ 78 w 92"/>
                <a:gd name="T109" fmla="*/ 133 h 85"/>
                <a:gd name="T110" fmla="*/ 83 w 92"/>
                <a:gd name="T111" fmla="*/ 127 h 85"/>
                <a:gd name="T112" fmla="*/ 71 w 92"/>
                <a:gd name="T113" fmla="*/ 127 h 85"/>
                <a:gd name="T114" fmla="*/ 64 w 92"/>
                <a:gd name="T115" fmla="*/ 138 h 85"/>
                <a:gd name="T116" fmla="*/ 54 w 92"/>
                <a:gd name="T117" fmla="*/ 138 h 85"/>
                <a:gd name="T118" fmla="*/ 64 w 92"/>
                <a:gd name="T119" fmla="*/ 133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9629" name="Freeform 5090"/>
            <p:cNvSpPr>
              <a:spLocks/>
            </p:cNvSpPr>
            <p:nvPr/>
          </p:nvSpPr>
          <p:spPr bwMode="auto">
            <a:xfrm>
              <a:off x="1396" y="1025"/>
              <a:ext cx="181" cy="37"/>
            </a:xfrm>
            <a:custGeom>
              <a:avLst/>
              <a:gdLst>
                <a:gd name="T0" fmla="*/ 91 w 161"/>
                <a:gd name="T1" fmla="*/ 31 h 29"/>
                <a:gd name="T2" fmla="*/ 69 w 161"/>
                <a:gd name="T3" fmla="*/ 17 h 29"/>
                <a:gd name="T4" fmla="*/ 101 w 161"/>
                <a:gd name="T5" fmla="*/ 17 h 29"/>
                <a:gd name="T6" fmla="*/ 42 w 161"/>
                <a:gd name="T7" fmla="*/ 10 h 29"/>
                <a:gd name="T8" fmla="*/ 54 w 161"/>
                <a:gd name="T9" fmla="*/ 0 h 29"/>
                <a:gd name="T10" fmla="*/ 0 w 161"/>
                <a:gd name="T11" fmla="*/ 0 h 29"/>
                <a:gd name="T12" fmla="*/ 48 w 161"/>
                <a:gd name="T13" fmla="*/ 17 h 29"/>
                <a:gd name="T14" fmla="*/ 37 w 161"/>
                <a:gd name="T15" fmla="*/ 36 h 29"/>
                <a:gd name="T16" fmla="*/ 31 w 161"/>
                <a:gd name="T17" fmla="*/ 60 h 29"/>
                <a:gd name="T18" fmla="*/ 81 w 161"/>
                <a:gd name="T19" fmla="*/ 60 h 29"/>
                <a:gd name="T20" fmla="*/ 125 w 161"/>
                <a:gd name="T21" fmla="*/ 60 h 29"/>
                <a:gd name="T22" fmla="*/ 174 w 161"/>
                <a:gd name="T23" fmla="*/ 54 h 29"/>
                <a:gd name="T24" fmla="*/ 224 w 161"/>
                <a:gd name="T25" fmla="*/ 54 h 29"/>
                <a:gd name="T26" fmla="*/ 228 w 161"/>
                <a:gd name="T27" fmla="*/ 40 h 29"/>
                <a:gd name="T28" fmla="*/ 192 w 161"/>
                <a:gd name="T29" fmla="*/ 24 h 29"/>
                <a:gd name="T30" fmla="*/ 142 w 161"/>
                <a:gd name="T31" fmla="*/ 31 h 29"/>
                <a:gd name="T32" fmla="*/ 91 w 161"/>
                <a:gd name="T33" fmla="*/ 31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9630" name="Freeform 5091"/>
            <p:cNvSpPr>
              <a:spLocks/>
            </p:cNvSpPr>
            <p:nvPr/>
          </p:nvSpPr>
          <p:spPr bwMode="auto">
            <a:xfrm>
              <a:off x="1458" y="958"/>
              <a:ext cx="115" cy="46"/>
            </a:xfrm>
            <a:custGeom>
              <a:avLst/>
              <a:gdLst>
                <a:gd name="T0" fmla="*/ 28 w 104"/>
                <a:gd name="T1" fmla="*/ 24 h 36"/>
                <a:gd name="T2" fmla="*/ 19 w 104"/>
                <a:gd name="T3" fmla="*/ 15 h 36"/>
                <a:gd name="T4" fmla="*/ 67 w 104"/>
                <a:gd name="T5" fmla="*/ 0 h 36"/>
                <a:gd name="T6" fmla="*/ 125 w 104"/>
                <a:gd name="T7" fmla="*/ 15 h 36"/>
                <a:gd name="T8" fmla="*/ 113 w 104"/>
                <a:gd name="T9" fmla="*/ 40 h 36"/>
                <a:gd name="T10" fmla="*/ 140 w 104"/>
                <a:gd name="T11" fmla="*/ 51 h 36"/>
                <a:gd name="T12" fmla="*/ 90 w 104"/>
                <a:gd name="T13" fmla="*/ 59 h 36"/>
                <a:gd name="T14" fmla="*/ 67 w 104"/>
                <a:gd name="T15" fmla="*/ 75 h 36"/>
                <a:gd name="T16" fmla="*/ 56 w 104"/>
                <a:gd name="T17" fmla="*/ 65 h 36"/>
                <a:gd name="T18" fmla="*/ 56 w 104"/>
                <a:gd name="T19" fmla="*/ 75 h 36"/>
                <a:gd name="T20" fmla="*/ 10 w 104"/>
                <a:gd name="T21" fmla="*/ 54 h 36"/>
                <a:gd name="T22" fmla="*/ 67 w 104"/>
                <a:gd name="T23" fmla="*/ 51 h 36"/>
                <a:gd name="T24" fmla="*/ 0 w 104"/>
                <a:gd name="T25" fmla="*/ 36 h 36"/>
                <a:gd name="T26" fmla="*/ 28 w 104"/>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9631" name="Freeform 5092"/>
            <p:cNvSpPr>
              <a:spLocks/>
            </p:cNvSpPr>
            <p:nvPr/>
          </p:nvSpPr>
          <p:spPr bwMode="auto">
            <a:xfrm>
              <a:off x="1125" y="1025"/>
              <a:ext cx="156" cy="39"/>
            </a:xfrm>
            <a:custGeom>
              <a:avLst/>
              <a:gdLst>
                <a:gd name="T0" fmla="*/ 54 w 139"/>
                <a:gd name="T1" fmla="*/ 62 h 31"/>
                <a:gd name="T2" fmla="*/ 33 w 139"/>
                <a:gd name="T3" fmla="*/ 57 h 31"/>
                <a:gd name="T4" fmla="*/ 95 w 139"/>
                <a:gd name="T5" fmla="*/ 38 h 31"/>
                <a:gd name="T6" fmla="*/ 49 w 139"/>
                <a:gd name="T7" fmla="*/ 38 h 31"/>
                <a:gd name="T8" fmla="*/ 0 w 139"/>
                <a:gd name="T9" fmla="*/ 38 h 31"/>
                <a:gd name="T10" fmla="*/ 47 w 139"/>
                <a:gd name="T11" fmla="*/ 33 h 31"/>
                <a:gd name="T12" fmla="*/ 27 w 139"/>
                <a:gd name="T13" fmla="*/ 30 h 31"/>
                <a:gd name="T14" fmla="*/ 57 w 139"/>
                <a:gd name="T15" fmla="*/ 24 h 31"/>
                <a:gd name="T16" fmla="*/ 44 w 139"/>
                <a:gd name="T17" fmla="*/ 16 h 31"/>
                <a:gd name="T18" fmla="*/ 101 w 139"/>
                <a:gd name="T19" fmla="*/ 20 h 31"/>
                <a:gd name="T20" fmla="*/ 137 w 139"/>
                <a:gd name="T21" fmla="*/ 33 h 31"/>
                <a:gd name="T22" fmla="*/ 140 w 139"/>
                <a:gd name="T23" fmla="*/ 10 h 31"/>
                <a:gd name="T24" fmla="*/ 174 w 139"/>
                <a:gd name="T25" fmla="*/ 0 h 31"/>
                <a:gd name="T26" fmla="*/ 157 w 139"/>
                <a:gd name="T27" fmla="*/ 30 h 31"/>
                <a:gd name="T28" fmla="*/ 196 w 139"/>
                <a:gd name="T29" fmla="*/ 24 h 31"/>
                <a:gd name="T30" fmla="*/ 166 w 139"/>
                <a:gd name="T31" fmla="*/ 48 h 31"/>
                <a:gd name="T32" fmla="*/ 144 w 139"/>
                <a:gd name="T33" fmla="*/ 48 h 31"/>
                <a:gd name="T34" fmla="*/ 95 w 139"/>
                <a:gd name="T35" fmla="*/ 57 h 31"/>
                <a:gd name="T36" fmla="*/ 54 w 139"/>
                <a:gd name="T37" fmla="*/ 62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9632" name="Freeform 5093"/>
            <p:cNvSpPr>
              <a:spLocks/>
            </p:cNvSpPr>
            <p:nvPr/>
          </p:nvSpPr>
          <p:spPr bwMode="auto">
            <a:xfrm>
              <a:off x="1331" y="1223"/>
              <a:ext cx="98" cy="56"/>
            </a:xfrm>
            <a:custGeom>
              <a:avLst/>
              <a:gdLst>
                <a:gd name="T0" fmla="*/ 86 w 88"/>
                <a:gd name="T1" fmla="*/ 63 h 45"/>
                <a:gd name="T2" fmla="*/ 72 w 88"/>
                <a:gd name="T3" fmla="*/ 61 h 45"/>
                <a:gd name="T4" fmla="*/ 76 w 88"/>
                <a:gd name="T5" fmla="*/ 55 h 45"/>
                <a:gd name="T6" fmla="*/ 66 w 88"/>
                <a:gd name="T7" fmla="*/ 61 h 45"/>
                <a:gd name="T8" fmla="*/ 26 w 88"/>
                <a:gd name="T9" fmla="*/ 87 h 45"/>
                <a:gd name="T10" fmla="*/ 23 w 88"/>
                <a:gd name="T11" fmla="*/ 68 h 45"/>
                <a:gd name="T12" fmla="*/ 0 w 88"/>
                <a:gd name="T13" fmla="*/ 68 h 45"/>
                <a:gd name="T14" fmla="*/ 23 w 88"/>
                <a:gd name="T15" fmla="*/ 50 h 45"/>
                <a:gd name="T16" fmla="*/ 40 w 88"/>
                <a:gd name="T17" fmla="*/ 26 h 45"/>
                <a:gd name="T18" fmla="*/ 57 w 88"/>
                <a:gd name="T19" fmla="*/ 0 h 45"/>
                <a:gd name="T20" fmla="*/ 66 w 88"/>
                <a:gd name="T21" fmla="*/ 9 h 45"/>
                <a:gd name="T22" fmla="*/ 62 w 88"/>
                <a:gd name="T23" fmla="*/ 24 h 45"/>
                <a:gd name="T24" fmla="*/ 72 w 88"/>
                <a:gd name="T25" fmla="*/ 14 h 45"/>
                <a:gd name="T26" fmla="*/ 106 w 88"/>
                <a:gd name="T27" fmla="*/ 45 h 45"/>
                <a:gd name="T28" fmla="*/ 96 w 88"/>
                <a:gd name="T29" fmla="*/ 61 h 45"/>
                <a:gd name="T30" fmla="*/ 118 w 88"/>
                <a:gd name="T31" fmla="*/ 61 h 45"/>
                <a:gd name="T32" fmla="*/ 121 w 88"/>
                <a:gd name="T33" fmla="*/ 68 h 45"/>
                <a:gd name="T34" fmla="*/ 101 w 88"/>
                <a:gd name="T35" fmla="*/ 72 h 45"/>
                <a:gd name="T36" fmla="*/ 86 w 88"/>
                <a:gd name="T37" fmla="*/ 63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9633" name="Freeform 5094"/>
            <p:cNvSpPr>
              <a:spLocks/>
            </p:cNvSpPr>
            <p:nvPr/>
          </p:nvSpPr>
          <p:spPr bwMode="auto">
            <a:xfrm>
              <a:off x="1259" y="1079"/>
              <a:ext cx="88" cy="40"/>
            </a:xfrm>
            <a:custGeom>
              <a:avLst/>
              <a:gdLst>
                <a:gd name="T0" fmla="*/ 109 w 79"/>
                <a:gd name="T1" fmla="*/ 0 h 33"/>
                <a:gd name="T2" fmla="*/ 43 w 79"/>
                <a:gd name="T3" fmla="*/ 0 h 33"/>
                <a:gd name="T4" fmla="*/ 52 w 79"/>
                <a:gd name="T5" fmla="*/ 12 h 33"/>
                <a:gd name="T6" fmla="*/ 36 w 79"/>
                <a:gd name="T7" fmla="*/ 22 h 33"/>
                <a:gd name="T8" fmla="*/ 0 w 79"/>
                <a:gd name="T9" fmla="*/ 22 h 33"/>
                <a:gd name="T10" fmla="*/ 23 w 79"/>
                <a:gd name="T11" fmla="*/ 42 h 33"/>
                <a:gd name="T12" fmla="*/ 47 w 79"/>
                <a:gd name="T13" fmla="*/ 58 h 33"/>
                <a:gd name="T14" fmla="*/ 50 w 79"/>
                <a:gd name="T15" fmla="*/ 47 h 33"/>
                <a:gd name="T16" fmla="*/ 76 w 79"/>
                <a:gd name="T17" fmla="*/ 47 h 33"/>
                <a:gd name="T18" fmla="*/ 94 w 79"/>
                <a:gd name="T19" fmla="*/ 22 h 33"/>
                <a:gd name="T20" fmla="*/ 109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9634" name="Freeform 5095"/>
            <p:cNvSpPr>
              <a:spLocks/>
            </p:cNvSpPr>
            <p:nvPr/>
          </p:nvSpPr>
          <p:spPr bwMode="auto">
            <a:xfrm>
              <a:off x="1339" y="1070"/>
              <a:ext cx="90" cy="39"/>
            </a:xfrm>
            <a:custGeom>
              <a:avLst/>
              <a:gdLst>
                <a:gd name="T0" fmla="*/ 69 w 81"/>
                <a:gd name="T1" fmla="*/ 38 h 31"/>
                <a:gd name="T2" fmla="*/ 33 w 81"/>
                <a:gd name="T3" fmla="*/ 38 h 31"/>
                <a:gd name="T4" fmla="*/ 36 w 81"/>
                <a:gd name="T5" fmla="*/ 48 h 31"/>
                <a:gd name="T6" fmla="*/ 21 w 81"/>
                <a:gd name="T7" fmla="*/ 62 h 31"/>
                <a:gd name="T8" fmla="*/ 0 w 81"/>
                <a:gd name="T9" fmla="*/ 62 h 31"/>
                <a:gd name="T10" fmla="*/ 3 w 81"/>
                <a:gd name="T11" fmla="*/ 55 h 31"/>
                <a:gd name="T12" fmla="*/ 26 w 81"/>
                <a:gd name="T13" fmla="*/ 18 h 31"/>
                <a:gd name="T14" fmla="*/ 36 w 81"/>
                <a:gd name="T15" fmla="*/ 14 h 31"/>
                <a:gd name="T16" fmla="*/ 36 w 81"/>
                <a:gd name="T17" fmla="*/ 10 h 31"/>
                <a:gd name="T18" fmla="*/ 47 w 81"/>
                <a:gd name="T19" fmla="*/ 0 h 31"/>
                <a:gd name="T20" fmla="*/ 111 w 81"/>
                <a:gd name="T21" fmla="*/ 10 h 31"/>
                <a:gd name="T22" fmla="*/ 96 w 81"/>
                <a:gd name="T23" fmla="*/ 18 h 31"/>
                <a:gd name="T24" fmla="*/ 69 w 81"/>
                <a:gd name="T25" fmla="*/ 38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9635" name="Freeform 5096"/>
            <p:cNvSpPr>
              <a:spLocks/>
            </p:cNvSpPr>
            <p:nvPr/>
          </p:nvSpPr>
          <p:spPr bwMode="auto">
            <a:xfrm>
              <a:off x="563" y="1532"/>
              <a:ext cx="47" cy="51"/>
            </a:xfrm>
            <a:custGeom>
              <a:avLst/>
              <a:gdLst>
                <a:gd name="T0" fmla="*/ 40 w 43"/>
                <a:gd name="T1" fmla="*/ 56 h 41"/>
                <a:gd name="T2" fmla="*/ 37 w 43"/>
                <a:gd name="T3" fmla="*/ 56 h 41"/>
                <a:gd name="T4" fmla="*/ 23 w 43"/>
                <a:gd name="T5" fmla="*/ 56 h 41"/>
                <a:gd name="T6" fmla="*/ 25 w 43"/>
                <a:gd name="T7" fmla="*/ 50 h 41"/>
                <a:gd name="T8" fmla="*/ 23 w 43"/>
                <a:gd name="T9" fmla="*/ 46 h 41"/>
                <a:gd name="T10" fmla="*/ 10 w 43"/>
                <a:gd name="T11" fmla="*/ 46 h 41"/>
                <a:gd name="T12" fmla="*/ 25 w 43"/>
                <a:gd name="T13" fmla="*/ 37 h 41"/>
                <a:gd name="T14" fmla="*/ 10 w 43"/>
                <a:gd name="T15" fmla="*/ 30 h 41"/>
                <a:gd name="T16" fmla="*/ 10 w 43"/>
                <a:gd name="T17" fmla="*/ 24 h 41"/>
                <a:gd name="T18" fmla="*/ 2 w 43"/>
                <a:gd name="T19" fmla="*/ 19 h 41"/>
                <a:gd name="T20" fmla="*/ 2 w 43"/>
                <a:gd name="T21" fmla="*/ 14 h 41"/>
                <a:gd name="T22" fmla="*/ 10 w 43"/>
                <a:gd name="T23" fmla="*/ 6 h 41"/>
                <a:gd name="T24" fmla="*/ 5 w 43"/>
                <a:gd name="T25" fmla="*/ 9 h 41"/>
                <a:gd name="T26" fmla="*/ 0 w 43"/>
                <a:gd name="T27" fmla="*/ 0 h 41"/>
                <a:gd name="T28" fmla="*/ 23 w 43"/>
                <a:gd name="T29" fmla="*/ 6 h 41"/>
                <a:gd name="T30" fmla="*/ 40 w 43"/>
                <a:gd name="T31" fmla="*/ 9 h 41"/>
                <a:gd name="T32" fmla="*/ 43 w 43"/>
                <a:gd name="T33" fmla="*/ 24 h 41"/>
                <a:gd name="T34" fmla="*/ 52 w 43"/>
                <a:gd name="T35" fmla="*/ 46 h 41"/>
                <a:gd name="T36" fmla="*/ 56 w 43"/>
                <a:gd name="T37" fmla="*/ 70 h 41"/>
                <a:gd name="T38" fmla="*/ 56 w 43"/>
                <a:gd name="T39" fmla="*/ 78 h 41"/>
                <a:gd name="T40" fmla="*/ 27 w 43"/>
                <a:gd name="T41" fmla="*/ 63 h 41"/>
                <a:gd name="T42" fmla="*/ 40 w 43"/>
                <a:gd name="T43" fmla="*/ 56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9636" name="Freeform 5097"/>
            <p:cNvSpPr>
              <a:spLocks/>
            </p:cNvSpPr>
            <p:nvPr/>
          </p:nvSpPr>
          <p:spPr bwMode="auto">
            <a:xfrm>
              <a:off x="1083" y="1017"/>
              <a:ext cx="113" cy="23"/>
            </a:xfrm>
            <a:custGeom>
              <a:avLst/>
              <a:gdLst>
                <a:gd name="T0" fmla="*/ 83 w 102"/>
                <a:gd name="T1" fmla="*/ 22 h 19"/>
                <a:gd name="T2" fmla="*/ 83 w 102"/>
                <a:gd name="T3" fmla="*/ 12 h 19"/>
                <a:gd name="T4" fmla="*/ 68 w 102"/>
                <a:gd name="T5" fmla="*/ 22 h 19"/>
                <a:gd name="T6" fmla="*/ 52 w 102"/>
                <a:gd name="T7" fmla="*/ 27 h 19"/>
                <a:gd name="T8" fmla="*/ 52 w 102"/>
                <a:gd name="T9" fmla="*/ 27 h 19"/>
                <a:gd name="T10" fmla="*/ 38 w 102"/>
                <a:gd name="T11" fmla="*/ 34 h 19"/>
                <a:gd name="T12" fmla="*/ 25 w 102"/>
                <a:gd name="T13" fmla="*/ 34 h 19"/>
                <a:gd name="T14" fmla="*/ 25 w 102"/>
                <a:gd name="T15" fmla="*/ 30 h 19"/>
                <a:gd name="T16" fmla="*/ 16 w 102"/>
                <a:gd name="T17" fmla="*/ 34 h 19"/>
                <a:gd name="T18" fmla="*/ 0 w 102"/>
                <a:gd name="T19" fmla="*/ 34 h 19"/>
                <a:gd name="T20" fmla="*/ 10 w 102"/>
                <a:gd name="T21" fmla="*/ 27 h 19"/>
                <a:gd name="T22" fmla="*/ 59 w 102"/>
                <a:gd name="T23" fmla="*/ 12 h 19"/>
                <a:gd name="T24" fmla="*/ 93 w 102"/>
                <a:gd name="T25" fmla="*/ 0 h 19"/>
                <a:gd name="T26" fmla="*/ 115 w 102"/>
                <a:gd name="T27" fmla="*/ 0 h 19"/>
                <a:gd name="T28" fmla="*/ 138 w 102"/>
                <a:gd name="T29" fmla="*/ 0 h 19"/>
                <a:gd name="T30" fmla="*/ 115 w 102"/>
                <a:gd name="T31" fmla="*/ 6 h 19"/>
                <a:gd name="T32" fmla="*/ 123 w 102"/>
                <a:gd name="T33" fmla="*/ 12 h 19"/>
                <a:gd name="T34" fmla="*/ 115 w 102"/>
                <a:gd name="T35" fmla="*/ 12 h 19"/>
                <a:gd name="T36" fmla="*/ 93 w 102"/>
                <a:gd name="T37" fmla="*/ 22 h 19"/>
                <a:gd name="T38" fmla="*/ 80 w 102"/>
                <a:gd name="T39" fmla="*/ 27 h 19"/>
                <a:gd name="T40" fmla="*/ 83 w 102"/>
                <a:gd name="T41" fmla="*/ 22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9637" name="Freeform 5098"/>
            <p:cNvSpPr>
              <a:spLocks/>
            </p:cNvSpPr>
            <p:nvPr/>
          </p:nvSpPr>
          <p:spPr bwMode="auto">
            <a:xfrm>
              <a:off x="1310" y="1029"/>
              <a:ext cx="68" cy="27"/>
            </a:xfrm>
            <a:custGeom>
              <a:avLst/>
              <a:gdLst>
                <a:gd name="T0" fmla="*/ 38 w 62"/>
                <a:gd name="T1" fmla="*/ 15 h 21"/>
                <a:gd name="T2" fmla="*/ 25 w 62"/>
                <a:gd name="T3" fmla="*/ 10 h 21"/>
                <a:gd name="T4" fmla="*/ 32 w 62"/>
                <a:gd name="T5" fmla="*/ 10 h 21"/>
                <a:gd name="T6" fmla="*/ 23 w 62"/>
                <a:gd name="T7" fmla="*/ 15 h 21"/>
                <a:gd name="T8" fmla="*/ 20 w 62"/>
                <a:gd name="T9" fmla="*/ 19 h 21"/>
                <a:gd name="T10" fmla="*/ 20 w 62"/>
                <a:gd name="T11" fmla="*/ 19 h 21"/>
                <a:gd name="T12" fmla="*/ 0 w 62"/>
                <a:gd name="T13" fmla="*/ 30 h 21"/>
                <a:gd name="T14" fmla="*/ 54 w 62"/>
                <a:gd name="T15" fmla="*/ 24 h 21"/>
                <a:gd name="T16" fmla="*/ 23 w 62"/>
                <a:gd name="T17" fmla="*/ 35 h 21"/>
                <a:gd name="T18" fmla="*/ 20 w 62"/>
                <a:gd name="T19" fmla="*/ 40 h 21"/>
                <a:gd name="T20" fmla="*/ 50 w 62"/>
                <a:gd name="T21" fmla="*/ 45 h 21"/>
                <a:gd name="T22" fmla="*/ 54 w 62"/>
                <a:gd name="T23" fmla="*/ 40 h 21"/>
                <a:gd name="T24" fmla="*/ 59 w 62"/>
                <a:gd name="T25" fmla="*/ 35 h 21"/>
                <a:gd name="T26" fmla="*/ 69 w 62"/>
                <a:gd name="T27" fmla="*/ 35 h 21"/>
                <a:gd name="T28" fmla="*/ 76 w 62"/>
                <a:gd name="T29" fmla="*/ 30 h 21"/>
                <a:gd name="T30" fmla="*/ 66 w 62"/>
                <a:gd name="T31" fmla="*/ 24 h 21"/>
                <a:gd name="T32" fmla="*/ 82 w 62"/>
                <a:gd name="T33" fmla="*/ 10 h 21"/>
                <a:gd name="T34" fmla="*/ 79 w 62"/>
                <a:gd name="T35" fmla="*/ 0 h 21"/>
                <a:gd name="T36" fmla="*/ 64 w 62"/>
                <a:gd name="T37" fmla="*/ 5 h 21"/>
                <a:gd name="T38" fmla="*/ 45 w 62"/>
                <a:gd name="T39" fmla="*/ 5 h 21"/>
                <a:gd name="T40" fmla="*/ 50 w 62"/>
                <a:gd name="T41" fmla="*/ 15 h 21"/>
                <a:gd name="T42" fmla="*/ 45 w 62"/>
                <a:gd name="T43" fmla="*/ 15 h 21"/>
                <a:gd name="T44" fmla="*/ 38 w 62"/>
                <a:gd name="T45" fmla="*/ 15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9638" name="Freeform 5099"/>
            <p:cNvSpPr>
              <a:spLocks/>
            </p:cNvSpPr>
            <p:nvPr/>
          </p:nvSpPr>
          <p:spPr bwMode="auto">
            <a:xfrm>
              <a:off x="1337" y="989"/>
              <a:ext cx="59" cy="22"/>
            </a:xfrm>
            <a:custGeom>
              <a:avLst/>
              <a:gdLst>
                <a:gd name="T0" fmla="*/ 43 w 54"/>
                <a:gd name="T1" fmla="*/ 2 h 19"/>
                <a:gd name="T2" fmla="*/ 47 w 54"/>
                <a:gd name="T3" fmla="*/ 2 h 19"/>
                <a:gd name="T4" fmla="*/ 61 w 54"/>
                <a:gd name="T5" fmla="*/ 2 h 19"/>
                <a:gd name="T6" fmla="*/ 68 w 54"/>
                <a:gd name="T7" fmla="*/ 2 h 19"/>
                <a:gd name="T8" fmla="*/ 68 w 54"/>
                <a:gd name="T9" fmla="*/ 14 h 19"/>
                <a:gd name="T10" fmla="*/ 70 w 54"/>
                <a:gd name="T11" fmla="*/ 22 h 19"/>
                <a:gd name="T12" fmla="*/ 52 w 54"/>
                <a:gd name="T13" fmla="*/ 29 h 19"/>
                <a:gd name="T14" fmla="*/ 31 w 54"/>
                <a:gd name="T15" fmla="*/ 19 h 19"/>
                <a:gd name="T16" fmla="*/ 0 w 54"/>
                <a:gd name="T17" fmla="*/ 19 h 19"/>
                <a:gd name="T18" fmla="*/ 5 w 54"/>
                <a:gd name="T19" fmla="*/ 10 h 19"/>
                <a:gd name="T20" fmla="*/ 25 w 54"/>
                <a:gd name="T21" fmla="*/ 10 h 19"/>
                <a:gd name="T22" fmla="*/ 23 w 54"/>
                <a:gd name="T23" fmla="*/ 2 h 19"/>
                <a:gd name="T24" fmla="*/ 13 w 54"/>
                <a:gd name="T25" fmla="*/ 2 h 19"/>
                <a:gd name="T26" fmla="*/ 5 w 54"/>
                <a:gd name="T27" fmla="*/ 0 h 19"/>
                <a:gd name="T28" fmla="*/ 43 w 54"/>
                <a:gd name="T29" fmla="*/ 0 h 19"/>
                <a:gd name="T30" fmla="*/ 43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9639" name="Freeform 5100"/>
            <p:cNvSpPr>
              <a:spLocks/>
            </p:cNvSpPr>
            <p:nvPr/>
          </p:nvSpPr>
          <p:spPr bwMode="auto">
            <a:xfrm>
              <a:off x="1241" y="1149"/>
              <a:ext cx="53" cy="24"/>
            </a:xfrm>
            <a:custGeom>
              <a:avLst/>
              <a:gdLst>
                <a:gd name="T0" fmla="*/ 58 w 47"/>
                <a:gd name="T1" fmla="*/ 18 h 19"/>
                <a:gd name="T2" fmla="*/ 58 w 47"/>
                <a:gd name="T3" fmla="*/ 14 h 19"/>
                <a:gd name="T4" fmla="*/ 37 w 47"/>
                <a:gd name="T5" fmla="*/ 0 h 19"/>
                <a:gd name="T6" fmla="*/ 30 w 47"/>
                <a:gd name="T7" fmla="*/ 8 h 19"/>
                <a:gd name="T8" fmla="*/ 27 w 47"/>
                <a:gd name="T9" fmla="*/ 5 h 19"/>
                <a:gd name="T10" fmla="*/ 20 w 47"/>
                <a:gd name="T11" fmla="*/ 14 h 19"/>
                <a:gd name="T12" fmla="*/ 0 w 47"/>
                <a:gd name="T13" fmla="*/ 24 h 19"/>
                <a:gd name="T14" fmla="*/ 37 w 47"/>
                <a:gd name="T15" fmla="*/ 38 h 19"/>
                <a:gd name="T16" fmla="*/ 68 w 47"/>
                <a:gd name="T17" fmla="*/ 29 h 19"/>
                <a:gd name="T18" fmla="*/ 60 w 47"/>
                <a:gd name="T19" fmla="*/ 29 h 19"/>
                <a:gd name="T20" fmla="*/ 58 w 47"/>
                <a:gd name="T21" fmla="*/ 1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9640" name="Freeform 5101"/>
            <p:cNvSpPr>
              <a:spLocks/>
            </p:cNvSpPr>
            <p:nvPr/>
          </p:nvSpPr>
          <p:spPr bwMode="auto">
            <a:xfrm>
              <a:off x="1533" y="1079"/>
              <a:ext cx="55" cy="17"/>
            </a:xfrm>
            <a:custGeom>
              <a:avLst/>
              <a:gdLst>
                <a:gd name="T0" fmla="*/ 52 w 48"/>
                <a:gd name="T1" fmla="*/ 0 h 14"/>
                <a:gd name="T2" fmla="*/ 3 w 48"/>
                <a:gd name="T3" fmla="*/ 0 h 14"/>
                <a:gd name="T4" fmla="*/ 0 w 48"/>
                <a:gd name="T5" fmla="*/ 9 h 14"/>
                <a:gd name="T6" fmla="*/ 8 w 48"/>
                <a:gd name="T7" fmla="*/ 16 h 14"/>
                <a:gd name="T8" fmla="*/ 15 w 48"/>
                <a:gd name="T9" fmla="*/ 25 h 14"/>
                <a:gd name="T10" fmla="*/ 72 w 48"/>
                <a:gd name="T11" fmla="*/ 22 h 14"/>
                <a:gd name="T12" fmla="*/ 52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9641" name="Freeform 5102"/>
            <p:cNvSpPr>
              <a:spLocks/>
            </p:cNvSpPr>
            <p:nvPr/>
          </p:nvSpPr>
          <p:spPr bwMode="auto">
            <a:xfrm>
              <a:off x="1511" y="1177"/>
              <a:ext cx="34" cy="19"/>
            </a:xfrm>
            <a:custGeom>
              <a:avLst/>
              <a:gdLst>
                <a:gd name="T0" fmla="*/ 35 w 31"/>
                <a:gd name="T1" fmla="*/ 20 h 15"/>
                <a:gd name="T2" fmla="*/ 3 w 31"/>
                <a:gd name="T3" fmla="*/ 30 h 15"/>
                <a:gd name="T4" fmla="*/ 0 w 31"/>
                <a:gd name="T5" fmla="*/ 14 h 15"/>
                <a:gd name="T6" fmla="*/ 25 w 31"/>
                <a:gd name="T7" fmla="*/ 0 h 15"/>
                <a:gd name="T8" fmla="*/ 41 w 31"/>
                <a:gd name="T9" fmla="*/ 6 h 15"/>
                <a:gd name="T10" fmla="*/ 35 w 31"/>
                <a:gd name="T11" fmla="*/ 2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9642" name="Freeform 5103"/>
            <p:cNvSpPr>
              <a:spLocks/>
            </p:cNvSpPr>
            <p:nvPr/>
          </p:nvSpPr>
          <p:spPr bwMode="auto">
            <a:xfrm>
              <a:off x="1411" y="994"/>
              <a:ext cx="37" cy="17"/>
            </a:xfrm>
            <a:custGeom>
              <a:avLst/>
              <a:gdLst>
                <a:gd name="T0" fmla="*/ 0 w 33"/>
                <a:gd name="T1" fmla="*/ 11 h 15"/>
                <a:gd name="T2" fmla="*/ 8 w 33"/>
                <a:gd name="T3" fmla="*/ 0 h 15"/>
                <a:gd name="T4" fmla="*/ 46 w 33"/>
                <a:gd name="T5" fmla="*/ 11 h 15"/>
                <a:gd name="T6" fmla="*/ 41 w 33"/>
                <a:gd name="T7" fmla="*/ 14 h 15"/>
                <a:gd name="T8" fmla="*/ 8 w 33"/>
                <a:gd name="T9" fmla="*/ 22 h 15"/>
                <a:gd name="T10" fmla="*/ 3 w 33"/>
                <a:gd name="T11" fmla="*/ 14 h 15"/>
                <a:gd name="T12" fmla="*/ 0 w 33"/>
                <a:gd name="T13" fmla="*/ 1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9643" name="Freeform 5104"/>
            <p:cNvSpPr>
              <a:spLocks/>
            </p:cNvSpPr>
            <p:nvPr/>
          </p:nvSpPr>
          <p:spPr bwMode="auto">
            <a:xfrm>
              <a:off x="1368" y="1047"/>
              <a:ext cx="40" cy="15"/>
            </a:xfrm>
            <a:custGeom>
              <a:avLst/>
              <a:gdLst>
                <a:gd name="T0" fmla="*/ 13 w 36"/>
                <a:gd name="T1" fmla="*/ 18 h 12"/>
                <a:gd name="T2" fmla="*/ 0 w 36"/>
                <a:gd name="T3" fmla="*/ 14 h 12"/>
                <a:gd name="T4" fmla="*/ 40 w 36"/>
                <a:gd name="T5" fmla="*/ 0 h 12"/>
                <a:gd name="T6" fmla="*/ 49 w 36"/>
                <a:gd name="T7" fmla="*/ 14 h 12"/>
                <a:gd name="T8" fmla="*/ 42 w 36"/>
                <a:gd name="T9" fmla="*/ 24 h 12"/>
                <a:gd name="T10" fmla="*/ 13 w 36"/>
                <a:gd name="T11" fmla="*/ 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9644" name="Freeform 5105"/>
            <p:cNvSpPr>
              <a:spLocks/>
            </p:cNvSpPr>
            <p:nvPr/>
          </p:nvSpPr>
          <p:spPr bwMode="auto">
            <a:xfrm>
              <a:off x="1219" y="1079"/>
              <a:ext cx="32" cy="15"/>
            </a:xfrm>
            <a:custGeom>
              <a:avLst/>
              <a:gdLst>
                <a:gd name="T0" fmla="*/ 12 w 30"/>
                <a:gd name="T1" fmla="*/ 24 h 12"/>
                <a:gd name="T2" fmla="*/ 0 w 30"/>
                <a:gd name="T3" fmla="*/ 5 h 12"/>
                <a:gd name="T4" fmla="*/ 32 w 30"/>
                <a:gd name="T5" fmla="*/ 0 h 12"/>
                <a:gd name="T6" fmla="*/ 36 w 30"/>
                <a:gd name="T7" fmla="*/ 5 h 12"/>
                <a:gd name="T8" fmla="*/ 12 w 30"/>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9645" name="Freeform 5106"/>
            <p:cNvSpPr>
              <a:spLocks/>
            </p:cNvSpPr>
            <p:nvPr/>
          </p:nvSpPr>
          <p:spPr bwMode="auto">
            <a:xfrm>
              <a:off x="1822" y="1137"/>
              <a:ext cx="35" cy="21"/>
            </a:xfrm>
            <a:custGeom>
              <a:avLst/>
              <a:gdLst>
                <a:gd name="T0" fmla="*/ 45 w 31"/>
                <a:gd name="T1" fmla="*/ 23 h 17"/>
                <a:gd name="T2" fmla="*/ 10 w 31"/>
                <a:gd name="T3" fmla="*/ 0 h 17"/>
                <a:gd name="T4" fmla="*/ 0 w 31"/>
                <a:gd name="T5" fmla="*/ 9 h 17"/>
                <a:gd name="T6" fmla="*/ 0 w 31"/>
                <a:gd name="T7" fmla="*/ 14 h 17"/>
                <a:gd name="T8" fmla="*/ 0 w 31"/>
                <a:gd name="T9" fmla="*/ 19 h 17"/>
                <a:gd name="T10" fmla="*/ 3 w 31"/>
                <a:gd name="T11" fmla="*/ 23 h 17"/>
                <a:gd name="T12" fmla="*/ 10 w 31"/>
                <a:gd name="T13" fmla="*/ 26 h 17"/>
                <a:gd name="T14" fmla="*/ 3 w 31"/>
                <a:gd name="T15" fmla="*/ 32 h 17"/>
                <a:gd name="T16" fmla="*/ 45 w 31"/>
                <a:gd name="T17" fmla="*/ 2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0033CC"/>
            </a:solidFill>
            <a:ln w="3175">
              <a:solidFill>
                <a:srgbClr val="000000"/>
              </a:solidFill>
              <a:prstDash val="solid"/>
              <a:round/>
              <a:headEnd/>
              <a:tailEnd/>
            </a:ln>
          </p:spPr>
          <p:txBody>
            <a:bodyPr/>
            <a:lstStyle/>
            <a:p>
              <a:endParaRPr lang="en-US"/>
            </a:p>
          </p:txBody>
        </p:sp>
        <p:sp>
          <p:nvSpPr>
            <p:cNvPr id="9646" name="Freeform 5107"/>
            <p:cNvSpPr>
              <a:spLocks/>
            </p:cNvSpPr>
            <p:nvPr/>
          </p:nvSpPr>
          <p:spPr bwMode="auto">
            <a:xfrm>
              <a:off x="2191" y="1210"/>
              <a:ext cx="143" cy="60"/>
            </a:xfrm>
            <a:custGeom>
              <a:avLst/>
              <a:gdLst>
                <a:gd name="T0" fmla="*/ 142 w 126"/>
                <a:gd name="T1" fmla="*/ 0 h 48"/>
                <a:gd name="T2" fmla="*/ 140 w 126"/>
                <a:gd name="T3" fmla="*/ 10 h 48"/>
                <a:gd name="T4" fmla="*/ 121 w 126"/>
                <a:gd name="T5" fmla="*/ 14 h 48"/>
                <a:gd name="T6" fmla="*/ 108 w 126"/>
                <a:gd name="T7" fmla="*/ 10 h 48"/>
                <a:gd name="T8" fmla="*/ 108 w 126"/>
                <a:gd name="T9" fmla="*/ 24 h 48"/>
                <a:gd name="T10" fmla="*/ 108 w 126"/>
                <a:gd name="T11" fmla="*/ 20 h 48"/>
                <a:gd name="T12" fmla="*/ 90 w 126"/>
                <a:gd name="T13" fmla="*/ 14 h 48"/>
                <a:gd name="T14" fmla="*/ 87 w 126"/>
                <a:gd name="T15" fmla="*/ 24 h 48"/>
                <a:gd name="T16" fmla="*/ 74 w 126"/>
                <a:gd name="T17" fmla="*/ 14 h 48"/>
                <a:gd name="T18" fmla="*/ 64 w 126"/>
                <a:gd name="T19" fmla="*/ 33 h 48"/>
                <a:gd name="T20" fmla="*/ 56 w 126"/>
                <a:gd name="T21" fmla="*/ 38 h 48"/>
                <a:gd name="T22" fmla="*/ 45 w 126"/>
                <a:gd name="T23" fmla="*/ 30 h 48"/>
                <a:gd name="T24" fmla="*/ 53 w 126"/>
                <a:gd name="T25" fmla="*/ 24 h 48"/>
                <a:gd name="T26" fmla="*/ 28 w 126"/>
                <a:gd name="T27" fmla="*/ 0 h 48"/>
                <a:gd name="T28" fmla="*/ 32 w 126"/>
                <a:gd name="T29" fmla="*/ 10 h 48"/>
                <a:gd name="T30" fmla="*/ 35 w 126"/>
                <a:gd name="T31" fmla="*/ 20 h 48"/>
                <a:gd name="T32" fmla="*/ 22 w 126"/>
                <a:gd name="T33" fmla="*/ 10 h 48"/>
                <a:gd name="T34" fmla="*/ 18 w 126"/>
                <a:gd name="T35" fmla="*/ 20 h 48"/>
                <a:gd name="T36" fmla="*/ 18 w 126"/>
                <a:gd name="T37" fmla="*/ 20 h 48"/>
                <a:gd name="T38" fmla="*/ 22 w 126"/>
                <a:gd name="T39" fmla="*/ 24 h 48"/>
                <a:gd name="T40" fmla="*/ 18 w 126"/>
                <a:gd name="T41" fmla="*/ 24 h 48"/>
                <a:gd name="T42" fmla="*/ 3 w 126"/>
                <a:gd name="T43" fmla="*/ 24 h 48"/>
                <a:gd name="T44" fmla="*/ 8 w 126"/>
                <a:gd name="T45" fmla="*/ 30 h 48"/>
                <a:gd name="T46" fmla="*/ 0 w 126"/>
                <a:gd name="T47" fmla="*/ 30 h 48"/>
                <a:gd name="T48" fmla="*/ 40 w 126"/>
                <a:gd name="T49" fmla="*/ 33 h 48"/>
                <a:gd name="T50" fmla="*/ 32 w 126"/>
                <a:gd name="T51" fmla="*/ 38 h 48"/>
                <a:gd name="T52" fmla="*/ 35 w 126"/>
                <a:gd name="T53" fmla="*/ 44 h 48"/>
                <a:gd name="T54" fmla="*/ 3 w 126"/>
                <a:gd name="T55" fmla="*/ 48 h 48"/>
                <a:gd name="T56" fmla="*/ 28 w 126"/>
                <a:gd name="T57" fmla="*/ 56 h 48"/>
                <a:gd name="T58" fmla="*/ 40 w 126"/>
                <a:gd name="T59" fmla="*/ 61 h 48"/>
                <a:gd name="T60" fmla="*/ 35 w 126"/>
                <a:gd name="T61" fmla="*/ 64 h 48"/>
                <a:gd name="T62" fmla="*/ 40 w 126"/>
                <a:gd name="T63" fmla="*/ 64 h 48"/>
                <a:gd name="T64" fmla="*/ 35 w 126"/>
                <a:gd name="T65" fmla="*/ 70 h 48"/>
                <a:gd name="T66" fmla="*/ 22 w 126"/>
                <a:gd name="T67" fmla="*/ 80 h 48"/>
                <a:gd name="T68" fmla="*/ 35 w 126"/>
                <a:gd name="T69" fmla="*/ 85 h 48"/>
                <a:gd name="T70" fmla="*/ 56 w 126"/>
                <a:gd name="T71" fmla="*/ 88 h 48"/>
                <a:gd name="T72" fmla="*/ 98 w 126"/>
                <a:gd name="T73" fmla="*/ 94 h 48"/>
                <a:gd name="T74" fmla="*/ 126 w 126"/>
                <a:gd name="T75" fmla="*/ 85 h 48"/>
                <a:gd name="T76" fmla="*/ 155 w 126"/>
                <a:gd name="T77" fmla="*/ 70 h 48"/>
                <a:gd name="T78" fmla="*/ 170 w 126"/>
                <a:gd name="T79" fmla="*/ 56 h 48"/>
                <a:gd name="T80" fmla="*/ 182 w 126"/>
                <a:gd name="T81" fmla="*/ 48 h 48"/>
                <a:gd name="T82" fmla="*/ 184 w 126"/>
                <a:gd name="T83" fmla="*/ 48 h 48"/>
                <a:gd name="T84" fmla="*/ 176 w 126"/>
                <a:gd name="T85" fmla="*/ 44 h 48"/>
                <a:gd name="T86" fmla="*/ 184 w 126"/>
                <a:gd name="T87" fmla="*/ 38 h 48"/>
                <a:gd name="T88" fmla="*/ 184 w 126"/>
                <a:gd name="T89" fmla="*/ 33 h 48"/>
                <a:gd name="T90" fmla="*/ 170 w 126"/>
                <a:gd name="T91" fmla="*/ 33 h 48"/>
                <a:gd name="T92" fmla="*/ 174 w 126"/>
                <a:gd name="T93" fmla="*/ 30 h 48"/>
                <a:gd name="T94" fmla="*/ 166 w 126"/>
                <a:gd name="T95" fmla="*/ 24 h 48"/>
                <a:gd name="T96" fmla="*/ 163 w 126"/>
                <a:gd name="T97" fmla="*/ 14 h 48"/>
                <a:gd name="T98" fmla="*/ 174 w 126"/>
                <a:gd name="T99" fmla="*/ 6 h 48"/>
                <a:gd name="T100" fmla="*/ 155 w 126"/>
                <a:gd name="T101" fmla="*/ 10 h 48"/>
                <a:gd name="T102" fmla="*/ 142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9647" name="Freeform 5108"/>
            <p:cNvSpPr>
              <a:spLocks/>
            </p:cNvSpPr>
            <p:nvPr/>
          </p:nvSpPr>
          <p:spPr bwMode="auto">
            <a:xfrm>
              <a:off x="2360" y="1436"/>
              <a:ext cx="61" cy="78"/>
            </a:xfrm>
            <a:custGeom>
              <a:avLst/>
              <a:gdLst>
                <a:gd name="T0" fmla="*/ 72 w 56"/>
                <a:gd name="T1" fmla="*/ 88 h 64"/>
                <a:gd name="T2" fmla="*/ 72 w 56"/>
                <a:gd name="T3" fmla="*/ 60 h 64"/>
                <a:gd name="T4" fmla="*/ 72 w 56"/>
                <a:gd name="T5" fmla="*/ 34 h 64"/>
                <a:gd name="T6" fmla="*/ 61 w 56"/>
                <a:gd name="T7" fmla="*/ 32 h 64"/>
                <a:gd name="T8" fmla="*/ 57 w 56"/>
                <a:gd name="T9" fmla="*/ 32 h 64"/>
                <a:gd name="T10" fmla="*/ 45 w 56"/>
                <a:gd name="T11" fmla="*/ 32 h 64"/>
                <a:gd name="T12" fmla="*/ 54 w 56"/>
                <a:gd name="T13" fmla="*/ 9 h 64"/>
                <a:gd name="T14" fmla="*/ 61 w 56"/>
                <a:gd name="T15" fmla="*/ 0 h 64"/>
                <a:gd name="T16" fmla="*/ 52 w 56"/>
                <a:gd name="T17" fmla="*/ 6 h 64"/>
                <a:gd name="T18" fmla="*/ 45 w 56"/>
                <a:gd name="T19" fmla="*/ 6 h 64"/>
                <a:gd name="T20" fmla="*/ 33 w 56"/>
                <a:gd name="T21" fmla="*/ 13 h 64"/>
                <a:gd name="T22" fmla="*/ 36 w 56"/>
                <a:gd name="T23" fmla="*/ 22 h 64"/>
                <a:gd name="T24" fmla="*/ 33 w 56"/>
                <a:gd name="T25" fmla="*/ 32 h 64"/>
                <a:gd name="T26" fmla="*/ 10 w 56"/>
                <a:gd name="T27" fmla="*/ 34 h 64"/>
                <a:gd name="T28" fmla="*/ 12 w 56"/>
                <a:gd name="T29" fmla="*/ 43 h 64"/>
                <a:gd name="T30" fmla="*/ 4 w 56"/>
                <a:gd name="T31" fmla="*/ 52 h 64"/>
                <a:gd name="T32" fmla="*/ 24 w 56"/>
                <a:gd name="T33" fmla="*/ 66 h 64"/>
                <a:gd name="T34" fmla="*/ 10 w 56"/>
                <a:gd name="T35" fmla="*/ 82 h 64"/>
                <a:gd name="T36" fmla="*/ 24 w 56"/>
                <a:gd name="T37" fmla="*/ 77 h 64"/>
                <a:gd name="T38" fmla="*/ 10 w 56"/>
                <a:gd name="T39" fmla="*/ 90 h 64"/>
                <a:gd name="T40" fmla="*/ 0 w 56"/>
                <a:gd name="T41" fmla="*/ 94 h 64"/>
                <a:gd name="T42" fmla="*/ 4 w 56"/>
                <a:gd name="T43" fmla="*/ 100 h 64"/>
                <a:gd name="T44" fmla="*/ 0 w 56"/>
                <a:gd name="T45" fmla="*/ 102 h 64"/>
                <a:gd name="T46" fmla="*/ 10 w 56"/>
                <a:gd name="T47" fmla="*/ 107 h 64"/>
                <a:gd name="T48" fmla="*/ 4 w 56"/>
                <a:gd name="T49" fmla="*/ 113 h 64"/>
                <a:gd name="T50" fmla="*/ 12 w 56"/>
                <a:gd name="T51" fmla="*/ 113 h 64"/>
                <a:gd name="T52" fmla="*/ 12 w 56"/>
                <a:gd name="T53" fmla="*/ 116 h 64"/>
                <a:gd name="T54" fmla="*/ 29 w 56"/>
                <a:gd name="T55" fmla="*/ 113 h 64"/>
                <a:gd name="T56" fmla="*/ 48 w 56"/>
                <a:gd name="T57" fmla="*/ 100 h 64"/>
                <a:gd name="T58" fmla="*/ 68 w 56"/>
                <a:gd name="T59" fmla="*/ 94 h 64"/>
                <a:gd name="T60" fmla="*/ 72 w 56"/>
                <a:gd name="T61" fmla="*/ 88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9648" name="Freeform 5109"/>
            <p:cNvSpPr>
              <a:spLocks/>
            </p:cNvSpPr>
            <p:nvPr/>
          </p:nvSpPr>
          <p:spPr bwMode="auto">
            <a:xfrm>
              <a:off x="2428" y="1369"/>
              <a:ext cx="113" cy="176"/>
            </a:xfrm>
            <a:custGeom>
              <a:avLst/>
              <a:gdLst>
                <a:gd name="T0" fmla="*/ 12 w 102"/>
                <a:gd name="T1" fmla="*/ 82 h 142"/>
                <a:gd name="T2" fmla="*/ 23 w 102"/>
                <a:gd name="T3" fmla="*/ 82 h 142"/>
                <a:gd name="T4" fmla="*/ 16 w 102"/>
                <a:gd name="T5" fmla="*/ 109 h 142"/>
                <a:gd name="T6" fmla="*/ 28 w 102"/>
                <a:gd name="T7" fmla="*/ 117 h 142"/>
                <a:gd name="T8" fmla="*/ 42 w 102"/>
                <a:gd name="T9" fmla="*/ 126 h 142"/>
                <a:gd name="T10" fmla="*/ 52 w 102"/>
                <a:gd name="T11" fmla="*/ 161 h 142"/>
                <a:gd name="T12" fmla="*/ 23 w 102"/>
                <a:gd name="T13" fmla="*/ 181 h 142"/>
                <a:gd name="T14" fmla="*/ 33 w 102"/>
                <a:gd name="T15" fmla="*/ 193 h 142"/>
                <a:gd name="T16" fmla="*/ 12 w 102"/>
                <a:gd name="T17" fmla="*/ 216 h 142"/>
                <a:gd name="T18" fmla="*/ 38 w 102"/>
                <a:gd name="T19" fmla="*/ 231 h 142"/>
                <a:gd name="T20" fmla="*/ 52 w 102"/>
                <a:gd name="T21" fmla="*/ 231 h 142"/>
                <a:gd name="T22" fmla="*/ 20 w 102"/>
                <a:gd name="T23" fmla="*/ 252 h 142"/>
                <a:gd name="T24" fmla="*/ 8 w 102"/>
                <a:gd name="T25" fmla="*/ 270 h 142"/>
                <a:gd name="T26" fmla="*/ 35 w 102"/>
                <a:gd name="T27" fmla="*/ 264 h 142"/>
                <a:gd name="T28" fmla="*/ 59 w 102"/>
                <a:gd name="T29" fmla="*/ 252 h 142"/>
                <a:gd name="T30" fmla="*/ 110 w 102"/>
                <a:gd name="T31" fmla="*/ 252 h 142"/>
                <a:gd name="T32" fmla="*/ 115 w 102"/>
                <a:gd name="T33" fmla="*/ 224 h 142"/>
                <a:gd name="T34" fmla="*/ 138 w 102"/>
                <a:gd name="T35" fmla="*/ 193 h 142"/>
                <a:gd name="T36" fmla="*/ 110 w 102"/>
                <a:gd name="T37" fmla="*/ 185 h 142"/>
                <a:gd name="T38" fmla="*/ 100 w 102"/>
                <a:gd name="T39" fmla="*/ 159 h 142"/>
                <a:gd name="T40" fmla="*/ 103 w 102"/>
                <a:gd name="T41" fmla="*/ 145 h 142"/>
                <a:gd name="T42" fmla="*/ 71 w 102"/>
                <a:gd name="T43" fmla="*/ 86 h 142"/>
                <a:gd name="T44" fmla="*/ 59 w 102"/>
                <a:gd name="T45" fmla="*/ 72 h 142"/>
                <a:gd name="T46" fmla="*/ 54 w 102"/>
                <a:gd name="T47" fmla="*/ 66 h 142"/>
                <a:gd name="T48" fmla="*/ 38 w 102"/>
                <a:gd name="T49" fmla="*/ 32 h 142"/>
                <a:gd name="T50" fmla="*/ 38 w 102"/>
                <a:gd name="T51" fmla="*/ 24 h 142"/>
                <a:gd name="T52" fmla="*/ 23 w 102"/>
                <a:gd name="T53" fmla="*/ 0 h 142"/>
                <a:gd name="T54" fmla="*/ 16 w 102"/>
                <a:gd name="T55" fmla="*/ 24 h 142"/>
                <a:gd name="T56" fmla="*/ 8 w 102"/>
                <a:gd name="T57" fmla="*/ 32 h 142"/>
                <a:gd name="T58" fmla="*/ 8 w 102"/>
                <a:gd name="T59" fmla="*/ 46 h 142"/>
                <a:gd name="T60" fmla="*/ 2 w 102"/>
                <a:gd name="T61" fmla="*/ 58 h 142"/>
                <a:gd name="T62" fmla="*/ 12 w 102"/>
                <a:gd name="T63" fmla="*/ 58 h 142"/>
                <a:gd name="T64" fmla="*/ 2 w 102"/>
                <a:gd name="T65" fmla="*/ 103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9649" name="Freeform 5110"/>
            <p:cNvSpPr>
              <a:spLocks/>
            </p:cNvSpPr>
            <p:nvPr/>
          </p:nvSpPr>
          <p:spPr bwMode="auto">
            <a:xfrm>
              <a:off x="2399" y="1436"/>
              <a:ext cx="33" cy="23"/>
            </a:xfrm>
            <a:custGeom>
              <a:avLst/>
              <a:gdLst>
                <a:gd name="T0" fmla="*/ 37 w 31"/>
                <a:gd name="T1" fmla="*/ 27 h 19"/>
                <a:gd name="T2" fmla="*/ 34 w 31"/>
                <a:gd name="T3" fmla="*/ 18 h 19"/>
                <a:gd name="T4" fmla="*/ 22 w 31"/>
                <a:gd name="T5" fmla="*/ 0 h 19"/>
                <a:gd name="T6" fmla="*/ 7 w 31"/>
                <a:gd name="T7" fmla="*/ 8 h 19"/>
                <a:gd name="T8" fmla="*/ 0 w 31"/>
                <a:gd name="T9" fmla="*/ 30 h 19"/>
                <a:gd name="T10" fmla="*/ 12 w 31"/>
                <a:gd name="T11" fmla="*/ 30 h 19"/>
                <a:gd name="T12" fmla="*/ 15 w 31"/>
                <a:gd name="T13" fmla="*/ 30 h 19"/>
                <a:gd name="T14" fmla="*/ 24 w 31"/>
                <a:gd name="T15" fmla="*/ 34 h 19"/>
                <a:gd name="T16" fmla="*/ 37 w 31"/>
                <a:gd name="T17" fmla="*/ 2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9650" name="Freeform 5111"/>
            <p:cNvSpPr>
              <a:spLocks/>
            </p:cNvSpPr>
            <p:nvPr/>
          </p:nvSpPr>
          <p:spPr bwMode="auto">
            <a:xfrm>
              <a:off x="2419" y="1389"/>
              <a:ext cx="13" cy="9"/>
            </a:xfrm>
            <a:custGeom>
              <a:avLst/>
              <a:gdLst>
                <a:gd name="T0" fmla="*/ 10 w 12"/>
                <a:gd name="T1" fmla="*/ 5 h 7"/>
                <a:gd name="T2" fmla="*/ 2 w 12"/>
                <a:gd name="T3" fmla="*/ 0 h 7"/>
                <a:gd name="T4" fmla="*/ 0 w 12"/>
                <a:gd name="T5" fmla="*/ 5 h 7"/>
                <a:gd name="T6" fmla="*/ 12 w 12"/>
                <a:gd name="T7" fmla="*/ 15 h 7"/>
                <a:gd name="T8" fmla="*/ 15 w 12"/>
                <a:gd name="T9" fmla="*/ 8 h 7"/>
                <a:gd name="T10" fmla="*/ 10 w 12"/>
                <a:gd name="T11" fmla="*/ 5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9651" name="Freeform 5112"/>
            <p:cNvSpPr>
              <a:spLocks/>
            </p:cNvSpPr>
            <p:nvPr/>
          </p:nvSpPr>
          <p:spPr bwMode="auto">
            <a:xfrm>
              <a:off x="2416" y="1371"/>
              <a:ext cx="12" cy="13"/>
            </a:xfrm>
            <a:custGeom>
              <a:avLst/>
              <a:gdLst>
                <a:gd name="T0" fmla="*/ 12 w 12"/>
                <a:gd name="T1" fmla="*/ 12 h 10"/>
                <a:gd name="T2" fmla="*/ 10 w 12"/>
                <a:gd name="T3" fmla="*/ 0 h 10"/>
                <a:gd name="T4" fmla="*/ 3 w 12"/>
                <a:gd name="T5" fmla="*/ 12 h 10"/>
                <a:gd name="T6" fmla="*/ 0 w 12"/>
                <a:gd name="T7" fmla="*/ 22 h 10"/>
                <a:gd name="T8" fmla="*/ 12 w 12"/>
                <a:gd name="T9" fmla="*/ 1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9652" name="Freeform 5113"/>
            <p:cNvSpPr>
              <a:spLocks/>
            </p:cNvSpPr>
            <p:nvPr/>
          </p:nvSpPr>
          <p:spPr bwMode="auto">
            <a:xfrm>
              <a:off x="2498" y="1328"/>
              <a:ext cx="2" cy="10"/>
            </a:xfrm>
            <a:custGeom>
              <a:avLst/>
              <a:gdLst>
                <a:gd name="T0" fmla="*/ 0 w 2"/>
                <a:gd name="T1" fmla="*/ 0 h 9"/>
                <a:gd name="T2" fmla="*/ 0 w 2"/>
                <a:gd name="T3" fmla="*/ 8 h 9"/>
                <a:gd name="T4" fmla="*/ 0 w 2"/>
                <a:gd name="T5" fmla="*/ 10 h 9"/>
                <a:gd name="T6" fmla="*/ 0 w 2"/>
                <a:gd name="T7" fmla="*/ 12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9653" name="Freeform 5114"/>
            <p:cNvSpPr>
              <a:spLocks/>
            </p:cNvSpPr>
            <p:nvPr/>
          </p:nvSpPr>
          <p:spPr bwMode="auto">
            <a:xfrm>
              <a:off x="2426" y="1412"/>
              <a:ext cx="6" cy="4"/>
            </a:xfrm>
            <a:custGeom>
              <a:avLst/>
              <a:gdLst>
                <a:gd name="T0" fmla="*/ 0 w 7"/>
                <a:gd name="T1" fmla="*/ 7 h 3"/>
                <a:gd name="T2" fmla="*/ 4 w 7"/>
                <a:gd name="T3" fmla="*/ 0 h 3"/>
                <a:gd name="T4" fmla="*/ 0 w 7"/>
                <a:gd name="T5" fmla="*/ 0 h 3"/>
                <a:gd name="T6" fmla="*/ 0 w 7"/>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9654" name="Freeform 5115"/>
            <p:cNvSpPr>
              <a:spLocks/>
            </p:cNvSpPr>
            <p:nvPr/>
          </p:nvSpPr>
          <p:spPr bwMode="auto">
            <a:xfrm>
              <a:off x="2449" y="1474"/>
              <a:ext cx="6" cy="6"/>
            </a:xfrm>
            <a:custGeom>
              <a:avLst/>
              <a:gdLst>
                <a:gd name="T0" fmla="*/ 8 w 5"/>
                <a:gd name="T1" fmla="*/ 8 h 5"/>
                <a:gd name="T2" fmla="*/ 0 w 5"/>
                <a:gd name="T3" fmla="*/ 0 h 5"/>
                <a:gd name="T4" fmla="*/ 0 w 5"/>
                <a:gd name="T5" fmla="*/ 8 h 5"/>
                <a:gd name="T6" fmla="*/ 8 w 5"/>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9655" name="Rectangle 5116"/>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656" name="Freeform 5117"/>
            <p:cNvSpPr>
              <a:spLocks/>
            </p:cNvSpPr>
            <p:nvPr/>
          </p:nvSpPr>
          <p:spPr bwMode="auto">
            <a:xfrm>
              <a:off x="2089" y="1811"/>
              <a:ext cx="14" cy="2"/>
            </a:xfrm>
            <a:custGeom>
              <a:avLst/>
              <a:gdLst>
                <a:gd name="T0" fmla="*/ 8 w 12"/>
                <a:gd name="T1" fmla="*/ 2 h 2"/>
                <a:gd name="T2" fmla="*/ 0 w 12"/>
                <a:gd name="T3" fmla="*/ 0 h 2"/>
                <a:gd name="T4" fmla="*/ 19 w 12"/>
                <a:gd name="T5" fmla="*/ 0 h 2"/>
                <a:gd name="T6" fmla="*/ 8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9657" name="Freeform 5118"/>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658" name="Rectangle 5119"/>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659" name="Freeform 5120"/>
            <p:cNvSpPr>
              <a:spLocks/>
            </p:cNvSpPr>
            <p:nvPr/>
          </p:nvSpPr>
          <p:spPr bwMode="auto">
            <a:xfrm>
              <a:off x="1425" y="1933"/>
              <a:ext cx="4" cy="1"/>
            </a:xfrm>
            <a:custGeom>
              <a:avLst/>
              <a:gdLst>
                <a:gd name="T0" fmla="*/ 7 w 3"/>
                <a:gd name="T1" fmla="*/ 0 h 1"/>
                <a:gd name="T2" fmla="*/ 7 w 3"/>
                <a:gd name="T3" fmla="*/ 0 h 1"/>
                <a:gd name="T4" fmla="*/ 0 w 3"/>
                <a:gd name="T5" fmla="*/ 0 h 1"/>
                <a:gd name="T6" fmla="*/ 7 w 3"/>
                <a:gd name="T7" fmla="*/ 0 h 1"/>
                <a:gd name="T8" fmla="*/ 7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660" name="Freeform 5121"/>
            <p:cNvSpPr>
              <a:spLocks/>
            </p:cNvSpPr>
            <p:nvPr/>
          </p:nvSpPr>
          <p:spPr bwMode="auto">
            <a:xfrm>
              <a:off x="2360" y="1720"/>
              <a:ext cx="52" cy="111"/>
            </a:xfrm>
            <a:custGeom>
              <a:avLst/>
              <a:gdLst>
                <a:gd name="T0" fmla="*/ 28 w 47"/>
                <a:gd name="T1" fmla="*/ 0 h 90"/>
                <a:gd name="T2" fmla="*/ 19 w 47"/>
                <a:gd name="T3" fmla="*/ 2 h 90"/>
                <a:gd name="T4" fmla="*/ 19 w 47"/>
                <a:gd name="T5" fmla="*/ 43 h 90"/>
                <a:gd name="T6" fmla="*/ 12 w 47"/>
                <a:gd name="T7" fmla="*/ 65 h 90"/>
                <a:gd name="T8" fmla="*/ 4 w 47"/>
                <a:gd name="T9" fmla="*/ 89 h 90"/>
                <a:gd name="T10" fmla="*/ 0 w 47"/>
                <a:gd name="T11" fmla="*/ 111 h 90"/>
                <a:gd name="T12" fmla="*/ 10 w 47"/>
                <a:gd name="T13" fmla="*/ 120 h 90"/>
                <a:gd name="T14" fmla="*/ 14 w 47"/>
                <a:gd name="T15" fmla="*/ 120 h 90"/>
                <a:gd name="T16" fmla="*/ 12 w 47"/>
                <a:gd name="T17" fmla="*/ 169 h 90"/>
                <a:gd name="T18" fmla="*/ 41 w 47"/>
                <a:gd name="T19" fmla="*/ 160 h 90"/>
                <a:gd name="T20" fmla="*/ 41 w 47"/>
                <a:gd name="T21" fmla="*/ 154 h 90"/>
                <a:gd name="T22" fmla="*/ 48 w 47"/>
                <a:gd name="T23" fmla="*/ 134 h 90"/>
                <a:gd name="T24" fmla="*/ 48 w 47"/>
                <a:gd name="T25" fmla="*/ 123 h 90"/>
                <a:gd name="T26" fmla="*/ 48 w 47"/>
                <a:gd name="T27" fmla="*/ 105 h 90"/>
                <a:gd name="T28" fmla="*/ 41 w 47"/>
                <a:gd name="T29" fmla="*/ 79 h 90"/>
                <a:gd name="T30" fmla="*/ 48 w 47"/>
                <a:gd name="T31" fmla="*/ 79 h 90"/>
                <a:gd name="T32" fmla="*/ 54 w 47"/>
                <a:gd name="T33" fmla="*/ 39 h 90"/>
                <a:gd name="T34" fmla="*/ 64 w 47"/>
                <a:gd name="T35" fmla="*/ 23 h 90"/>
                <a:gd name="T36" fmla="*/ 64 w 47"/>
                <a:gd name="T37" fmla="*/ 2 h 90"/>
                <a:gd name="T38" fmla="*/ 38 w 47"/>
                <a:gd name="T39" fmla="*/ 2 h 90"/>
                <a:gd name="T40" fmla="*/ 28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9661" name="Freeform 5122"/>
            <p:cNvSpPr>
              <a:spLocks/>
            </p:cNvSpPr>
            <p:nvPr/>
          </p:nvSpPr>
          <p:spPr bwMode="auto">
            <a:xfrm>
              <a:off x="2370" y="1682"/>
              <a:ext cx="196" cy="167"/>
            </a:xfrm>
            <a:custGeom>
              <a:avLst/>
              <a:gdLst>
                <a:gd name="T0" fmla="*/ 54 w 175"/>
                <a:gd name="T1" fmla="*/ 63 h 135"/>
                <a:gd name="T2" fmla="*/ 27 w 175"/>
                <a:gd name="T3" fmla="*/ 63 h 135"/>
                <a:gd name="T4" fmla="*/ 17 w 175"/>
                <a:gd name="T5" fmla="*/ 58 h 135"/>
                <a:gd name="T6" fmla="*/ 8 w 175"/>
                <a:gd name="T7" fmla="*/ 63 h 135"/>
                <a:gd name="T8" fmla="*/ 8 w 175"/>
                <a:gd name="T9" fmla="*/ 49 h 135"/>
                <a:gd name="T10" fmla="*/ 2 w 175"/>
                <a:gd name="T11" fmla="*/ 46 h 135"/>
                <a:gd name="T12" fmla="*/ 2 w 175"/>
                <a:gd name="T13" fmla="*/ 40 h 135"/>
                <a:gd name="T14" fmla="*/ 0 w 175"/>
                <a:gd name="T15" fmla="*/ 37 h 135"/>
                <a:gd name="T16" fmla="*/ 0 w 175"/>
                <a:gd name="T17" fmla="*/ 17 h 135"/>
                <a:gd name="T18" fmla="*/ 30 w 175"/>
                <a:gd name="T19" fmla="*/ 0 h 135"/>
                <a:gd name="T20" fmla="*/ 56 w 175"/>
                <a:gd name="T21" fmla="*/ 2 h 135"/>
                <a:gd name="T22" fmla="*/ 81 w 175"/>
                <a:gd name="T23" fmla="*/ 9 h 135"/>
                <a:gd name="T24" fmla="*/ 103 w 175"/>
                <a:gd name="T25" fmla="*/ 9 h 135"/>
                <a:gd name="T26" fmla="*/ 127 w 175"/>
                <a:gd name="T27" fmla="*/ 14 h 135"/>
                <a:gd name="T28" fmla="*/ 146 w 175"/>
                <a:gd name="T29" fmla="*/ 14 h 135"/>
                <a:gd name="T30" fmla="*/ 160 w 175"/>
                <a:gd name="T31" fmla="*/ 24 h 135"/>
                <a:gd name="T32" fmla="*/ 212 w 175"/>
                <a:gd name="T33" fmla="*/ 40 h 135"/>
                <a:gd name="T34" fmla="*/ 212 w 175"/>
                <a:gd name="T35" fmla="*/ 40 h 135"/>
                <a:gd name="T36" fmla="*/ 220 w 175"/>
                <a:gd name="T37" fmla="*/ 40 h 135"/>
                <a:gd name="T38" fmla="*/ 246 w 175"/>
                <a:gd name="T39" fmla="*/ 46 h 135"/>
                <a:gd name="T40" fmla="*/ 243 w 175"/>
                <a:gd name="T41" fmla="*/ 66 h 135"/>
                <a:gd name="T42" fmla="*/ 220 w 175"/>
                <a:gd name="T43" fmla="*/ 85 h 135"/>
                <a:gd name="T44" fmla="*/ 199 w 175"/>
                <a:gd name="T45" fmla="*/ 98 h 135"/>
                <a:gd name="T46" fmla="*/ 186 w 175"/>
                <a:gd name="T47" fmla="*/ 125 h 135"/>
                <a:gd name="T48" fmla="*/ 176 w 175"/>
                <a:gd name="T49" fmla="*/ 147 h 135"/>
                <a:gd name="T50" fmla="*/ 186 w 175"/>
                <a:gd name="T51" fmla="*/ 169 h 135"/>
                <a:gd name="T52" fmla="*/ 166 w 175"/>
                <a:gd name="T53" fmla="*/ 198 h 135"/>
                <a:gd name="T54" fmla="*/ 164 w 175"/>
                <a:gd name="T55" fmla="*/ 207 h 135"/>
                <a:gd name="T56" fmla="*/ 146 w 175"/>
                <a:gd name="T57" fmla="*/ 219 h 135"/>
                <a:gd name="T58" fmla="*/ 137 w 175"/>
                <a:gd name="T59" fmla="*/ 238 h 135"/>
                <a:gd name="T60" fmla="*/ 113 w 175"/>
                <a:gd name="T61" fmla="*/ 238 h 135"/>
                <a:gd name="T62" fmla="*/ 85 w 175"/>
                <a:gd name="T63" fmla="*/ 241 h 135"/>
                <a:gd name="T64" fmla="*/ 71 w 175"/>
                <a:gd name="T65" fmla="*/ 256 h 135"/>
                <a:gd name="T66" fmla="*/ 56 w 175"/>
                <a:gd name="T67" fmla="*/ 256 h 135"/>
                <a:gd name="T68" fmla="*/ 54 w 175"/>
                <a:gd name="T69" fmla="*/ 230 h 135"/>
                <a:gd name="T70" fmla="*/ 36 w 175"/>
                <a:gd name="T71" fmla="*/ 219 h 135"/>
                <a:gd name="T72" fmla="*/ 30 w 175"/>
                <a:gd name="T73" fmla="*/ 219 h 135"/>
                <a:gd name="T74" fmla="*/ 30 w 175"/>
                <a:gd name="T75" fmla="*/ 214 h 135"/>
                <a:gd name="T76" fmla="*/ 36 w 175"/>
                <a:gd name="T77" fmla="*/ 193 h 135"/>
                <a:gd name="T78" fmla="*/ 36 w 175"/>
                <a:gd name="T79" fmla="*/ 183 h 135"/>
                <a:gd name="T80" fmla="*/ 36 w 175"/>
                <a:gd name="T81" fmla="*/ 166 h 135"/>
                <a:gd name="T82" fmla="*/ 30 w 175"/>
                <a:gd name="T83" fmla="*/ 137 h 135"/>
                <a:gd name="T84" fmla="*/ 36 w 175"/>
                <a:gd name="T85" fmla="*/ 137 h 135"/>
                <a:gd name="T86" fmla="*/ 44 w 175"/>
                <a:gd name="T87" fmla="*/ 95 h 135"/>
                <a:gd name="T88" fmla="*/ 54 w 175"/>
                <a:gd name="T89" fmla="*/ 82 h 135"/>
                <a:gd name="T90" fmla="*/ 54 w 175"/>
                <a:gd name="T91" fmla="*/ 63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9662" name="Freeform 5123"/>
            <p:cNvSpPr>
              <a:spLocks/>
            </p:cNvSpPr>
            <p:nvPr/>
          </p:nvSpPr>
          <p:spPr bwMode="auto">
            <a:xfrm>
              <a:off x="2555" y="1768"/>
              <a:ext cx="17" cy="10"/>
            </a:xfrm>
            <a:custGeom>
              <a:avLst/>
              <a:gdLst>
                <a:gd name="T0" fmla="*/ 25 w 14"/>
                <a:gd name="T1" fmla="*/ 2 h 9"/>
                <a:gd name="T2" fmla="*/ 13 w 14"/>
                <a:gd name="T3" fmla="*/ 12 h 9"/>
                <a:gd name="T4" fmla="*/ 0 w 14"/>
                <a:gd name="T5" fmla="*/ 4 h 9"/>
                <a:gd name="T6" fmla="*/ 16 w 14"/>
                <a:gd name="T7" fmla="*/ 0 h 9"/>
                <a:gd name="T8" fmla="*/ 25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9663" name="Freeform 5124"/>
            <p:cNvSpPr>
              <a:spLocks/>
            </p:cNvSpPr>
            <p:nvPr/>
          </p:nvSpPr>
          <p:spPr bwMode="auto">
            <a:xfrm>
              <a:off x="498" y="1561"/>
              <a:ext cx="960" cy="529"/>
            </a:xfrm>
            <a:custGeom>
              <a:avLst/>
              <a:gdLst>
                <a:gd name="T0" fmla="*/ 1186 w 859"/>
                <a:gd name="T1" fmla="*/ 66 h 426"/>
                <a:gd name="T2" fmla="*/ 1123 w 859"/>
                <a:gd name="T3" fmla="*/ 133 h 426"/>
                <a:gd name="T4" fmla="*/ 995 w 859"/>
                <a:gd name="T5" fmla="*/ 190 h 426"/>
                <a:gd name="T6" fmla="*/ 900 w 859"/>
                <a:gd name="T7" fmla="*/ 236 h 426"/>
                <a:gd name="T8" fmla="*/ 885 w 859"/>
                <a:gd name="T9" fmla="*/ 190 h 426"/>
                <a:gd name="T10" fmla="*/ 872 w 859"/>
                <a:gd name="T11" fmla="*/ 109 h 426"/>
                <a:gd name="T12" fmla="*/ 806 w 859"/>
                <a:gd name="T13" fmla="*/ 37 h 426"/>
                <a:gd name="T14" fmla="*/ 697 w 859"/>
                <a:gd name="T15" fmla="*/ 17 h 426"/>
                <a:gd name="T16" fmla="*/ 592 w 859"/>
                <a:gd name="T17" fmla="*/ 9 h 426"/>
                <a:gd name="T18" fmla="*/ 424 w 859"/>
                <a:gd name="T19" fmla="*/ 9 h 426"/>
                <a:gd name="T20" fmla="*/ 258 w 859"/>
                <a:gd name="T21" fmla="*/ 9 h 426"/>
                <a:gd name="T22" fmla="*/ 142 w 859"/>
                <a:gd name="T23" fmla="*/ 63 h 426"/>
                <a:gd name="T24" fmla="*/ 129 w 859"/>
                <a:gd name="T25" fmla="*/ 63 h 426"/>
                <a:gd name="T26" fmla="*/ 104 w 859"/>
                <a:gd name="T27" fmla="*/ 77 h 426"/>
                <a:gd name="T28" fmla="*/ 89 w 859"/>
                <a:gd name="T29" fmla="*/ 101 h 426"/>
                <a:gd name="T30" fmla="*/ 36 w 859"/>
                <a:gd name="T31" fmla="*/ 212 h 426"/>
                <a:gd name="T32" fmla="*/ 0 w 859"/>
                <a:gd name="T33" fmla="*/ 334 h 426"/>
                <a:gd name="T34" fmla="*/ 13 w 859"/>
                <a:gd name="T35" fmla="*/ 381 h 426"/>
                <a:gd name="T36" fmla="*/ 13 w 859"/>
                <a:gd name="T37" fmla="*/ 418 h 426"/>
                <a:gd name="T38" fmla="*/ 23 w 859"/>
                <a:gd name="T39" fmla="*/ 502 h 426"/>
                <a:gd name="T40" fmla="*/ 118 w 859"/>
                <a:gd name="T41" fmla="*/ 567 h 426"/>
                <a:gd name="T42" fmla="*/ 212 w 859"/>
                <a:gd name="T43" fmla="*/ 611 h 426"/>
                <a:gd name="T44" fmla="*/ 307 w 859"/>
                <a:gd name="T45" fmla="*/ 659 h 426"/>
                <a:gd name="T46" fmla="*/ 387 w 859"/>
                <a:gd name="T47" fmla="*/ 697 h 426"/>
                <a:gd name="T48" fmla="*/ 443 w 859"/>
                <a:gd name="T49" fmla="*/ 757 h 426"/>
                <a:gd name="T50" fmla="*/ 453 w 859"/>
                <a:gd name="T51" fmla="*/ 723 h 426"/>
                <a:gd name="T52" fmla="*/ 476 w 859"/>
                <a:gd name="T53" fmla="*/ 707 h 426"/>
                <a:gd name="T54" fmla="*/ 520 w 859"/>
                <a:gd name="T55" fmla="*/ 671 h 426"/>
                <a:gd name="T56" fmla="*/ 568 w 859"/>
                <a:gd name="T57" fmla="*/ 666 h 426"/>
                <a:gd name="T58" fmla="*/ 610 w 859"/>
                <a:gd name="T59" fmla="*/ 671 h 426"/>
                <a:gd name="T60" fmla="*/ 630 w 859"/>
                <a:gd name="T61" fmla="*/ 657 h 426"/>
                <a:gd name="T62" fmla="*/ 657 w 859"/>
                <a:gd name="T63" fmla="*/ 643 h 426"/>
                <a:gd name="T64" fmla="*/ 681 w 859"/>
                <a:gd name="T65" fmla="*/ 643 h 426"/>
                <a:gd name="T66" fmla="*/ 713 w 859"/>
                <a:gd name="T67" fmla="*/ 651 h 426"/>
                <a:gd name="T68" fmla="*/ 767 w 859"/>
                <a:gd name="T69" fmla="*/ 697 h 426"/>
                <a:gd name="T70" fmla="*/ 763 w 859"/>
                <a:gd name="T71" fmla="*/ 746 h 426"/>
                <a:gd name="T72" fmla="*/ 773 w 859"/>
                <a:gd name="T73" fmla="*/ 774 h 426"/>
                <a:gd name="T74" fmla="*/ 811 w 859"/>
                <a:gd name="T75" fmla="*/ 760 h 426"/>
                <a:gd name="T76" fmla="*/ 806 w 859"/>
                <a:gd name="T77" fmla="*/ 674 h 426"/>
                <a:gd name="T78" fmla="*/ 819 w 859"/>
                <a:gd name="T79" fmla="*/ 587 h 426"/>
                <a:gd name="T80" fmla="*/ 865 w 859"/>
                <a:gd name="T81" fmla="*/ 544 h 426"/>
                <a:gd name="T82" fmla="*/ 922 w 859"/>
                <a:gd name="T83" fmla="*/ 474 h 426"/>
                <a:gd name="T84" fmla="*/ 954 w 859"/>
                <a:gd name="T85" fmla="*/ 452 h 426"/>
                <a:gd name="T86" fmla="*/ 945 w 859"/>
                <a:gd name="T87" fmla="*/ 448 h 426"/>
                <a:gd name="T88" fmla="*/ 950 w 859"/>
                <a:gd name="T89" fmla="*/ 418 h 426"/>
                <a:gd name="T90" fmla="*/ 954 w 859"/>
                <a:gd name="T91" fmla="*/ 402 h 426"/>
                <a:gd name="T92" fmla="*/ 948 w 859"/>
                <a:gd name="T93" fmla="*/ 358 h 426"/>
                <a:gd name="T94" fmla="*/ 962 w 859"/>
                <a:gd name="T95" fmla="*/ 339 h 426"/>
                <a:gd name="T96" fmla="*/ 967 w 859"/>
                <a:gd name="T97" fmla="*/ 371 h 426"/>
                <a:gd name="T98" fmla="*/ 985 w 859"/>
                <a:gd name="T99" fmla="*/ 368 h 426"/>
                <a:gd name="T100" fmla="*/ 990 w 859"/>
                <a:gd name="T101" fmla="*/ 349 h 426"/>
                <a:gd name="T102" fmla="*/ 1028 w 859"/>
                <a:gd name="T103" fmla="*/ 286 h 426"/>
                <a:gd name="T104" fmla="*/ 1085 w 859"/>
                <a:gd name="T105" fmla="*/ 260 h 426"/>
                <a:gd name="T106" fmla="*/ 1113 w 859"/>
                <a:gd name="T107" fmla="*/ 245 h 426"/>
                <a:gd name="T108" fmla="*/ 1129 w 859"/>
                <a:gd name="T109" fmla="*/ 185 h 426"/>
                <a:gd name="T110" fmla="*/ 1162 w 859"/>
                <a:gd name="T111" fmla="*/ 164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0033CC"/>
            </a:solidFill>
            <a:ln w="3175">
              <a:solidFill>
                <a:srgbClr val="000000"/>
              </a:solidFill>
              <a:prstDash val="solid"/>
              <a:round/>
              <a:headEnd/>
              <a:tailEnd/>
            </a:ln>
          </p:spPr>
          <p:txBody>
            <a:bodyPr/>
            <a:lstStyle/>
            <a:p>
              <a:endParaRPr lang="en-US"/>
            </a:p>
          </p:txBody>
        </p:sp>
        <p:sp>
          <p:nvSpPr>
            <p:cNvPr id="9664" name="Freeform 5125"/>
            <p:cNvSpPr>
              <a:spLocks/>
            </p:cNvSpPr>
            <p:nvPr/>
          </p:nvSpPr>
          <p:spPr bwMode="auto">
            <a:xfrm>
              <a:off x="113" y="1122"/>
              <a:ext cx="609" cy="322"/>
            </a:xfrm>
            <a:custGeom>
              <a:avLst/>
              <a:gdLst>
                <a:gd name="T0" fmla="*/ 606 w 546"/>
                <a:gd name="T1" fmla="*/ 431 h 260"/>
                <a:gd name="T2" fmla="*/ 584 w 546"/>
                <a:gd name="T3" fmla="*/ 346 h 260"/>
                <a:gd name="T4" fmla="*/ 551 w 546"/>
                <a:gd name="T5" fmla="*/ 333 h 260"/>
                <a:gd name="T6" fmla="*/ 581 w 546"/>
                <a:gd name="T7" fmla="*/ 253 h 260"/>
                <a:gd name="T8" fmla="*/ 699 w 546"/>
                <a:gd name="T9" fmla="*/ 114 h 260"/>
                <a:gd name="T10" fmla="*/ 686 w 546"/>
                <a:gd name="T11" fmla="*/ 30 h 260"/>
                <a:gd name="T12" fmla="*/ 591 w 546"/>
                <a:gd name="T13" fmla="*/ 9 h 260"/>
                <a:gd name="T14" fmla="*/ 568 w 546"/>
                <a:gd name="T15" fmla="*/ 0 h 260"/>
                <a:gd name="T16" fmla="*/ 485 w 546"/>
                <a:gd name="T17" fmla="*/ 19 h 260"/>
                <a:gd name="T18" fmla="*/ 446 w 546"/>
                <a:gd name="T19" fmla="*/ 30 h 260"/>
                <a:gd name="T20" fmla="*/ 315 w 546"/>
                <a:gd name="T21" fmla="*/ 82 h 260"/>
                <a:gd name="T22" fmla="*/ 345 w 546"/>
                <a:gd name="T23" fmla="*/ 135 h 260"/>
                <a:gd name="T24" fmla="*/ 332 w 546"/>
                <a:gd name="T25" fmla="*/ 141 h 260"/>
                <a:gd name="T26" fmla="*/ 305 w 546"/>
                <a:gd name="T27" fmla="*/ 135 h 260"/>
                <a:gd name="T28" fmla="*/ 214 w 546"/>
                <a:gd name="T29" fmla="*/ 176 h 260"/>
                <a:gd name="T30" fmla="*/ 301 w 546"/>
                <a:gd name="T31" fmla="*/ 181 h 260"/>
                <a:gd name="T32" fmla="*/ 245 w 546"/>
                <a:gd name="T33" fmla="*/ 225 h 260"/>
                <a:gd name="T34" fmla="*/ 173 w 546"/>
                <a:gd name="T35" fmla="*/ 253 h 260"/>
                <a:gd name="T36" fmla="*/ 131 w 546"/>
                <a:gd name="T37" fmla="*/ 279 h 260"/>
                <a:gd name="T38" fmla="*/ 147 w 546"/>
                <a:gd name="T39" fmla="*/ 289 h 260"/>
                <a:gd name="T40" fmla="*/ 142 w 546"/>
                <a:gd name="T41" fmla="*/ 305 h 260"/>
                <a:gd name="T42" fmla="*/ 108 w 546"/>
                <a:gd name="T43" fmla="*/ 316 h 260"/>
                <a:gd name="T44" fmla="*/ 147 w 546"/>
                <a:gd name="T45" fmla="*/ 333 h 260"/>
                <a:gd name="T46" fmla="*/ 157 w 546"/>
                <a:gd name="T47" fmla="*/ 368 h 260"/>
                <a:gd name="T48" fmla="*/ 193 w 546"/>
                <a:gd name="T49" fmla="*/ 365 h 260"/>
                <a:gd name="T50" fmla="*/ 187 w 546"/>
                <a:gd name="T51" fmla="*/ 391 h 260"/>
                <a:gd name="T52" fmla="*/ 157 w 546"/>
                <a:gd name="T53" fmla="*/ 414 h 260"/>
                <a:gd name="T54" fmla="*/ 69 w 546"/>
                <a:gd name="T55" fmla="*/ 463 h 260"/>
                <a:gd name="T56" fmla="*/ 0 w 546"/>
                <a:gd name="T57" fmla="*/ 490 h 260"/>
                <a:gd name="T58" fmla="*/ 20 w 546"/>
                <a:gd name="T59" fmla="*/ 490 h 260"/>
                <a:gd name="T60" fmla="*/ 69 w 546"/>
                <a:gd name="T61" fmla="*/ 468 h 260"/>
                <a:gd name="T62" fmla="*/ 116 w 546"/>
                <a:gd name="T63" fmla="*/ 461 h 260"/>
                <a:gd name="T64" fmla="*/ 277 w 546"/>
                <a:gd name="T65" fmla="*/ 368 h 260"/>
                <a:gd name="T66" fmla="*/ 317 w 546"/>
                <a:gd name="T67" fmla="*/ 326 h 260"/>
                <a:gd name="T68" fmla="*/ 395 w 546"/>
                <a:gd name="T69" fmla="*/ 294 h 260"/>
                <a:gd name="T70" fmla="*/ 322 w 546"/>
                <a:gd name="T71" fmla="*/ 342 h 260"/>
                <a:gd name="T72" fmla="*/ 351 w 546"/>
                <a:gd name="T73" fmla="*/ 342 h 260"/>
                <a:gd name="T74" fmla="*/ 360 w 546"/>
                <a:gd name="T75" fmla="*/ 337 h 260"/>
                <a:gd name="T76" fmla="*/ 405 w 546"/>
                <a:gd name="T77" fmla="*/ 320 h 260"/>
                <a:gd name="T78" fmla="*/ 417 w 546"/>
                <a:gd name="T79" fmla="*/ 305 h 260"/>
                <a:gd name="T80" fmla="*/ 425 w 546"/>
                <a:gd name="T81" fmla="*/ 305 h 260"/>
                <a:gd name="T82" fmla="*/ 443 w 546"/>
                <a:gd name="T83" fmla="*/ 311 h 260"/>
                <a:gd name="T84" fmla="*/ 450 w 546"/>
                <a:gd name="T85" fmla="*/ 326 h 260"/>
                <a:gd name="T86" fmla="*/ 493 w 546"/>
                <a:gd name="T87" fmla="*/ 333 h 260"/>
                <a:gd name="T88" fmla="*/ 551 w 546"/>
                <a:gd name="T89" fmla="*/ 337 h 260"/>
                <a:gd name="T90" fmla="*/ 549 w 546"/>
                <a:gd name="T91" fmla="*/ 365 h 260"/>
                <a:gd name="T92" fmla="*/ 574 w 546"/>
                <a:gd name="T93" fmla="*/ 368 h 260"/>
                <a:gd name="T94" fmla="*/ 581 w 546"/>
                <a:gd name="T95" fmla="*/ 381 h 260"/>
                <a:gd name="T96" fmla="*/ 601 w 546"/>
                <a:gd name="T97" fmla="*/ 391 h 260"/>
                <a:gd name="T98" fmla="*/ 611 w 546"/>
                <a:gd name="T99" fmla="*/ 400 h 260"/>
                <a:gd name="T100" fmla="*/ 601 w 546"/>
                <a:gd name="T101" fmla="*/ 414 h 260"/>
                <a:gd name="T102" fmla="*/ 606 w 546"/>
                <a:gd name="T103" fmla="*/ 451 h 260"/>
                <a:gd name="T104" fmla="*/ 613 w 546"/>
                <a:gd name="T105" fmla="*/ 455 h 260"/>
                <a:gd name="T106" fmla="*/ 597 w 546"/>
                <a:gd name="T107" fmla="*/ 490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0033CC"/>
            </a:solidFill>
            <a:ln w="3175">
              <a:solidFill>
                <a:srgbClr val="000000"/>
              </a:solidFill>
              <a:prstDash val="solid"/>
              <a:round/>
              <a:headEnd/>
              <a:tailEnd/>
            </a:ln>
          </p:spPr>
          <p:txBody>
            <a:bodyPr/>
            <a:lstStyle/>
            <a:p>
              <a:endParaRPr lang="en-US"/>
            </a:p>
          </p:txBody>
        </p:sp>
        <p:sp>
          <p:nvSpPr>
            <p:cNvPr id="9665" name="Freeform 5126"/>
            <p:cNvSpPr>
              <a:spLocks/>
            </p:cNvSpPr>
            <p:nvPr/>
          </p:nvSpPr>
          <p:spPr bwMode="auto">
            <a:xfrm>
              <a:off x="286" y="1380"/>
              <a:ext cx="41" cy="27"/>
            </a:xfrm>
            <a:custGeom>
              <a:avLst/>
              <a:gdLst>
                <a:gd name="T0" fmla="*/ 50 w 37"/>
                <a:gd name="T1" fmla="*/ 9 h 22"/>
                <a:gd name="T2" fmla="*/ 48 w 37"/>
                <a:gd name="T3" fmla="*/ 9 h 22"/>
                <a:gd name="T4" fmla="*/ 48 w 37"/>
                <a:gd name="T5" fmla="*/ 6 h 22"/>
                <a:gd name="T6" fmla="*/ 48 w 37"/>
                <a:gd name="T7" fmla="*/ 6 h 22"/>
                <a:gd name="T8" fmla="*/ 41 w 37"/>
                <a:gd name="T9" fmla="*/ 0 h 22"/>
                <a:gd name="T10" fmla="*/ 38 w 37"/>
                <a:gd name="T11" fmla="*/ 6 h 22"/>
                <a:gd name="T12" fmla="*/ 31 w 37"/>
                <a:gd name="T13" fmla="*/ 6 h 22"/>
                <a:gd name="T14" fmla="*/ 22 w 37"/>
                <a:gd name="T15" fmla="*/ 9 h 22"/>
                <a:gd name="T16" fmla="*/ 14 w 37"/>
                <a:gd name="T17" fmla="*/ 22 h 22"/>
                <a:gd name="T18" fmla="*/ 14 w 37"/>
                <a:gd name="T19" fmla="*/ 9 h 22"/>
                <a:gd name="T20" fmla="*/ 0 w 37"/>
                <a:gd name="T21" fmla="*/ 22 h 22"/>
                <a:gd name="T22" fmla="*/ 0 w 37"/>
                <a:gd name="T23" fmla="*/ 32 h 22"/>
                <a:gd name="T24" fmla="*/ 2 w 37"/>
                <a:gd name="T25" fmla="*/ 27 h 22"/>
                <a:gd name="T26" fmla="*/ 4 w 37"/>
                <a:gd name="T27" fmla="*/ 27 h 22"/>
                <a:gd name="T28" fmla="*/ 0 w 37"/>
                <a:gd name="T29" fmla="*/ 41 h 22"/>
                <a:gd name="T30" fmla="*/ 10 w 37"/>
                <a:gd name="T31" fmla="*/ 32 h 22"/>
                <a:gd name="T32" fmla="*/ 31 w 37"/>
                <a:gd name="T33" fmla="*/ 18 h 22"/>
                <a:gd name="T34" fmla="*/ 38 w 37"/>
                <a:gd name="T35" fmla="*/ 18 h 22"/>
                <a:gd name="T36" fmla="*/ 50 w 37"/>
                <a:gd name="T37" fmla="*/ 9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0033CC"/>
            </a:solidFill>
            <a:ln w="3175">
              <a:solidFill>
                <a:srgbClr val="000000"/>
              </a:solidFill>
              <a:prstDash val="solid"/>
              <a:round/>
              <a:headEnd/>
              <a:tailEnd/>
            </a:ln>
          </p:spPr>
          <p:txBody>
            <a:bodyPr/>
            <a:lstStyle/>
            <a:p>
              <a:endParaRPr lang="en-US"/>
            </a:p>
          </p:txBody>
        </p:sp>
        <p:sp>
          <p:nvSpPr>
            <p:cNvPr id="9666" name="Freeform 5127"/>
            <p:cNvSpPr>
              <a:spLocks/>
            </p:cNvSpPr>
            <p:nvPr/>
          </p:nvSpPr>
          <p:spPr bwMode="auto">
            <a:xfrm>
              <a:off x="179" y="1266"/>
              <a:ext cx="38" cy="15"/>
            </a:xfrm>
            <a:custGeom>
              <a:avLst/>
              <a:gdLst>
                <a:gd name="T0" fmla="*/ 45 w 35"/>
                <a:gd name="T1" fmla="*/ 14 h 12"/>
                <a:gd name="T2" fmla="*/ 22 w 35"/>
                <a:gd name="T3" fmla="*/ 24 h 12"/>
                <a:gd name="T4" fmla="*/ 15 w 35"/>
                <a:gd name="T5" fmla="*/ 6 h 12"/>
                <a:gd name="T6" fmla="*/ 17 w 35"/>
                <a:gd name="T7" fmla="*/ 14 h 12"/>
                <a:gd name="T8" fmla="*/ 0 w 35"/>
                <a:gd name="T9" fmla="*/ 14 h 12"/>
                <a:gd name="T10" fmla="*/ 5 w 35"/>
                <a:gd name="T11" fmla="*/ 0 h 12"/>
                <a:gd name="T12" fmla="*/ 25 w 35"/>
                <a:gd name="T13" fmla="*/ 0 h 12"/>
                <a:gd name="T14" fmla="*/ 45 w 35"/>
                <a:gd name="T15" fmla="*/ 14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0033CC"/>
            </a:solidFill>
            <a:ln w="3175">
              <a:solidFill>
                <a:srgbClr val="000000"/>
              </a:solidFill>
              <a:prstDash val="solid"/>
              <a:round/>
              <a:headEnd/>
              <a:tailEnd/>
            </a:ln>
          </p:spPr>
          <p:txBody>
            <a:bodyPr/>
            <a:lstStyle/>
            <a:p>
              <a:endParaRPr lang="en-US"/>
            </a:p>
          </p:txBody>
        </p:sp>
        <p:sp>
          <p:nvSpPr>
            <p:cNvPr id="9667" name="Freeform 5128"/>
            <p:cNvSpPr>
              <a:spLocks/>
            </p:cNvSpPr>
            <p:nvPr/>
          </p:nvSpPr>
          <p:spPr bwMode="auto">
            <a:xfrm>
              <a:off x="559" y="1416"/>
              <a:ext cx="18" cy="31"/>
            </a:xfrm>
            <a:custGeom>
              <a:avLst/>
              <a:gdLst>
                <a:gd name="T0" fmla="*/ 12 w 16"/>
                <a:gd name="T1" fmla="*/ 38 h 26"/>
                <a:gd name="T2" fmla="*/ 10 w 16"/>
                <a:gd name="T3" fmla="*/ 44 h 26"/>
                <a:gd name="T4" fmla="*/ 10 w 16"/>
                <a:gd name="T5" fmla="*/ 36 h 26"/>
                <a:gd name="T6" fmla="*/ 0 w 16"/>
                <a:gd name="T7" fmla="*/ 27 h 26"/>
                <a:gd name="T8" fmla="*/ 10 w 16"/>
                <a:gd name="T9" fmla="*/ 27 h 26"/>
                <a:gd name="T10" fmla="*/ 12 w 16"/>
                <a:gd name="T11" fmla="*/ 20 h 26"/>
                <a:gd name="T12" fmla="*/ 7 w 16"/>
                <a:gd name="T13" fmla="*/ 20 h 26"/>
                <a:gd name="T14" fmla="*/ 12 w 16"/>
                <a:gd name="T15" fmla="*/ 12 h 26"/>
                <a:gd name="T16" fmla="*/ 12 w 16"/>
                <a:gd name="T17" fmla="*/ 0 h 26"/>
                <a:gd name="T18" fmla="*/ 20 w 16"/>
                <a:gd name="T19" fmla="*/ 0 h 26"/>
                <a:gd name="T20" fmla="*/ 23 w 16"/>
                <a:gd name="T21" fmla="*/ 20 h 26"/>
                <a:gd name="T22" fmla="*/ 20 w 16"/>
                <a:gd name="T23" fmla="*/ 20 h 26"/>
                <a:gd name="T24" fmla="*/ 20 w 16"/>
                <a:gd name="T25" fmla="*/ 24 h 26"/>
                <a:gd name="T26" fmla="*/ 12 w 16"/>
                <a:gd name="T27" fmla="*/ 38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9668" name="Freeform 5129"/>
            <p:cNvSpPr>
              <a:spLocks/>
            </p:cNvSpPr>
            <p:nvPr/>
          </p:nvSpPr>
          <p:spPr bwMode="auto">
            <a:xfrm>
              <a:off x="569" y="1375"/>
              <a:ext cx="22" cy="25"/>
            </a:xfrm>
            <a:custGeom>
              <a:avLst/>
              <a:gdLst>
                <a:gd name="T0" fmla="*/ 27 w 19"/>
                <a:gd name="T1" fmla="*/ 20 h 21"/>
                <a:gd name="T2" fmla="*/ 22 w 19"/>
                <a:gd name="T3" fmla="*/ 24 h 21"/>
                <a:gd name="T4" fmla="*/ 0 w 19"/>
                <a:gd name="T5" fmla="*/ 36 h 21"/>
                <a:gd name="T6" fmla="*/ 8 w 19"/>
                <a:gd name="T7" fmla="*/ 27 h 21"/>
                <a:gd name="T8" fmla="*/ 22 w 19"/>
                <a:gd name="T9" fmla="*/ 0 h 21"/>
                <a:gd name="T10" fmla="*/ 29 w 19"/>
                <a:gd name="T11" fmla="*/ 2 h 21"/>
                <a:gd name="T12" fmla="*/ 27 w 19"/>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9669" name="Freeform 5130"/>
            <p:cNvSpPr>
              <a:spLocks/>
            </p:cNvSpPr>
            <p:nvPr/>
          </p:nvSpPr>
          <p:spPr bwMode="auto">
            <a:xfrm>
              <a:off x="163" y="1331"/>
              <a:ext cx="21" cy="11"/>
            </a:xfrm>
            <a:custGeom>
              <a:avLst/>
              <a:gdLst>
                <a:gd name="T0" fmla="*/ 25 w 19"/>
                <a:gd name="T1" fmla="*/ 10 h 10"/>
                <a:gd name="T2" fmla="*/ 15 w 19"/>
                <a:gd name="T3" fmla="*/ 13 h 10"/>
                <a:gd name="T4" fmla="*/ 0 w 19"/>
                <a:gd name="T5" fmla="*/ 10 h 10"/>
                <a:gd name="T6" fmla="*/ 25 w 19"/>
                <a:gd name="T7" fmla="*/ 0 h 10"/>
                <a:gd name="T8" fmla="*/ 25 w 19"/>
                <a:gd name="T9" fmla="*/ 1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0033CC"/>
            </a:solidFill>
            <a:ln w="3175">
              <a:solidFill>
                <a:srgbClr val="000000"/>
              </a:solidFill>
              <a:prstDash val="solid"/>
              <a:round/>
              <a:headEnd/>
              <a:tailEnd/>
            </a:ln>
          </p:spPr>
          <p:txBody>
            <a:bodyPr/>
            <a:lstStyle/>
            <a:p>
              <a:endParaRPr lang="en-US"/>
            </a:p>
          </p:txBody>
        </p:sp>
        <p:sp>
          <p:nvSpPr>
            <p:cNvPr id="9670" name="Freeform 5131"/>
            <p:cNvSpPr>
              <a:spLocks/>
            </p:cNvSpPr>
            <p:nvPr/>
          </p:nvSpPr>
          <p:spPr bwMode="auto">
            <a:xfrm>
              <a:off x="557" y="1375"/>
              <a:ext cx="20" cy="17"/>
            </a:xfrm>
            <a:custGeom>
              <a:avLst/>
              <a:gdLst>
                <a:gd name="T0" fmla="*/ 20 w 19"/>
                <a:gd name="T1" fmla="*/ 25 h 14"/>
                <a:gd name="T2" fmla="*/ 17 w 19"/>
                <a:gd name="T3" fmla="*/ 16 h 14"/>
                <a:gd name="T4" fmla="*/ 13 w 19"/>
                <a:gd name="T5" fmla="*/ 7 h 14"/>
                <a:gd name="T6" fmla="*/ 22 w 19"/>
                <a:gd name="T7" fmla="*/ 13 h 14"/>
                <a:gd name="T8" fmla="*/ 20 w 19"/>
                <a:gd name="T9" fmla="*/ 13 h 14"/>
                <a:gd name="T10" fmla="*/ 15 w 19"/>
                <a:gd name="T11" fmla="*/ 7 h 14"/>
                <a:gd name="T12" fmla="*/ 20 w 19"/>
                <a:gd name="T13" fmla="*/ 0 h 14"/>
                <a:gd name="T14" fmla="*/ 7 w 19"/>
                <a:gd name="T15" fmla="*/ 2 h 14"/>
                <a:gd name="T16" fmla="*/ 5 w 19"/>
                <a:gd name="T17" fmla="*/ 13 h 14"/>
                <a:gd name="T18" fmla="*/ 0 w 19"/>
                <a:gd name="T19" fmla="*/ 13 h 14"/>
                <a:gd name="T20" fmla="*/ 5 w 19"/>
                <a:gd name="T21" fmla="*/ 25 h 14"/>
                <a:gd name="T22" fmla="*/ 7 w 19"/>
                <a:gd name="T23" fmla="*/ 16 h 14"/>
                <a:gd name="T24" fmla="*/ 20 w 19"/>
                <a:gd name="T25" fmla="*/ 2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9671" name="Freeform 5132"/>
            <p:cNvSpPr>
              <a:spLocks/>
            </p:cNvSpPr>
            <p:nvPr/>
          </p:nvSpPr>
          <p:spPr bwMode="auto">
            <a:xfrm>
              <a:off x="557" y="1392"/>
              <a:ext cx="10" cy="24"/>
            </a:xfrm>
            <a:custGeom>
              <a:avLst/>
              <a:gdLst>
                <a:gd name="T0" fmla="*/ 0 w 10"/>
                <a:gd name="T1" fmla="*/ 38 h 19"/>
                <a:gd name="T2" fmla="*/ 10 w 10"/>
                <a:gd name="T3" fmla="*/ 0 h 19"/>
                <a:gd name="T4" fmla="*/ 3 w 10"/>
                <a:gd name="T5" fmla="*/ 5 h 19"/>
                <a:gd name="T6" fmla="*/ 0 w 10"/>
                <a:gd name="T7" fmla="*/ 38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9672" name="Freeform 5133"/>
            <p:cNvSpPr>
              <a:spLocks/>
            </p:cNvSpPr>
            <p:nvPr/>
          </p:nvSpPr>
          <p:spPr bwMode="auto">
            <a:xfrm>
              <a:off x="575" y="1398"/>
              <a:ext cx="14" cy="14"/>
            </a:xfrm>
            <a:custGeom>
              <a:avLst/>
              <a:gdLst>
                <a:gd name="T0" fmla="*/ 19 w 12"/>
                <a:gd name="T1" fmla="*/ 14 h 11"/>
                <a:gd name="T2" fmla="*/ 19 w 12"/>
                <a:gd name="T3" fmla="*/ 8 h 11"/>
                <a:gd name="T4" fmla="*/ 8 w 12"/>
                <a:gd name="T5" fmla="*/ 0 h 11"/>
                <a:gd name="T6" fmla="*/ 0 w 12"/>
                <a:gd name="T7" fmla="*/ 18 h 11"/>
                <a:gd name="T8" fmla="*/ 8 w 12"/>
                <a:gd name="T9" fmla="*/ 23 h 11"/>
                <a:gd name="T10" fmla="*/ 11 w 12"/>
                <a:gd name="T11" fmla="*/ 14 h 11"/>
                <a:gd name="T12" fmla="*/ 19 w 12"/>
                <a:gd name="T13" fmla="*/ 14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9673" name="Freeform 5134"/>
            <p:cNvSpPr>
              <a:spLocks/>
            </p:cNvSpPr>
            <p:nvPr/>
          </p:nvSpPr>
          <p:spPr bwMode="auto">
            <a:xfrm>
              <a:off x="563" y="1403"/>
              <a:ext cx="12" cy="15"/>
            </a:xfrm>
            <a:custGeom>
              <a:avLst/>
              <a:gdLst>
                <a:gd name="T0" fmla="*/ 12 w 12"/>
                <a:gd name="T1" fmla="*/ 10 h 12"/>
                <a:gd name="T2" fmla="*/ 0 w 12"/>
                <a:gd name="T3" fmla="*/ 24 h 12"/>
                <a:gd name="T4" fmla="*/ 7 w 12"/>
                <a:gd name="T5" fmla="*/ 0 h 12"/>
                <a:gd name="T6" fmla="*/ 12 w 12"/>
                <a:gd name="T7" fmla="*/ 1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9674" name="Freeform 5135"/>
            <p:cNvSpPr>
              <a:spLocks/>
            </p:cNvSpPr>
            <p:nvPr/>
          </p:nvSpPr>
          <p:spPr bwMode="auto">
            <a:xfrm>
              <a:off x="1319" y="1740"/>
              <a:ext cx="36" cy="13"/>
            </a:xfrm>
            <a:custGeom>
              <a:avLst/>
              <a:gdLst>
                <a:gd name="T0" fmla="*/ 43 w 33"/>
                <a:gd name="T1" fmla="*/ 0 h 10"/>
                <a:gd name="T2" fmla="*/ 29 w 33"/>
                <a:gd name="T3" fmla="*/ 7 h 10"/>
                <a:gd name="T4" fmla="*/ 34 w 33"/>
                <a:gd name="T5" fmla="*/ 0 h 10"/>
                <a:gd name="T6" fmla="*/ 0 w 33"/>
                <a:gd name="T7" fmla="*/ 22 h 10"/>
                <a:gd name="T8" fmla="*/ 21 w 33"/>
                <a:gd name="T9" fmla="*/ 12 h 10"/>
                <a:gd name="T10" fmla="*/ 43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9675" name="Freeform 5136"/>
            <p:cNvSpPr>
              <a:spLocks/>
            </p:cNvSpPr>
            <p:nvPr/>
          </p:nvSpPr>
          <p:spPr bwMode="auto">
            <a:xfrm>
              <a:off x="2223" y="2036"/>
              <a:ext cx="144" cy="152"/>
            </a:xfrm>
            <a:custGeom>
              <a:avLst/>
              <a:gdLst>
                <a:gd name="T0" fmla="*/ 0 w 130"/>
                <a:gd name="T1" fmla="*/ 214 h 123"/>
                <a:gd name="T2" fmla="*/ 0 w 130"/>
                <a:gd name="T3" fmla="*/ 232 h 123"/>
                <a:gd name="T4" fmla="*/ 0 w 130"/>
                <a:gd name="T5" fmla="*/ 214 h 123"/>
                <a:gd name="T6" fmla="*/ 12 w 130"/>
                <a:gd name="T7" fmla="*/ 174 h 123"/>
                <a:gd name="T8" fmla="*/ 28 w 130"/>
                <a:gd name="T9" fmla="*/ 135 h 123"/>
                <a:gd name="T10" fmla="*/ 22 w 130"/>
                <a:gd name="T11" fmla="*/ 135 h 123"/>
                <a:gd name="T12" fmla="*/ 38 w 130"/>
                <a:gd name="T13" fmla="*/ 108 h 123"/>
                <a:gd name="T14" fmla="*/ 48 w 130"/>
                <a:gd name="T15" fmla="*/ 80 h 123"/>
                <a:gd name="T16" fmla="*/ 54 w 130"/>
                <a:gd name="T17" fmla="*/ 58 h 123"/>
                <a:gd name="T18" fmla="*/ 71 w 130"/>
                <a:gd name="T19" fmla="*/ 35 h 123"/>
                <a:gd name="T20" fmla="*/ 83 w 130"/>
                <a:gd name="T21" fmla="*/ 0 h 123"/>
                <a:gd name="T22" fmla="*/ 110 w 130"/>
                <a:gd name="T23" fmla="*/ 0 h 123"/>
                <a:gd name="T24" fmla="*/ 127 w 130"/>
                <a:gd name="T25" fmla="*/ 0 h 123"/>
                <a:gd name="T26" fmla="*/ 153 w 130"/>
                <a:gd name="T27" fmla="*/ 0 h 123"/>
                <a:gd name="T28" fmla="*/ 177 w 130"/>
                <a:gd name="T29" fmla="*/ 0 h 123"/>
                <a:gd name="T30" fmla="*/ 177 w 130"/>
                <a:gd name="T31" fmla="*/ 14 h 123"/>
                <a:gd name="T32" fmla="*/ 177 w 130"/>
                <a:gd name="T33" fmla="*/ 58 h 123"/>
                <a:gd name="T34" fmla="*/ 161 w 130"/>
                <a:gd name="T35" fmla="*/ 58 h 123"/>
                <a:gd name="T36" fmla="*/ 141 w 130"/>
                <a:gd name="T37" fmla="*/ 58 h 123"/>
                <a:gd name="T38" fmla="*/ 125 w 130"/>
                <a:gd name="T39" fmla="*/ 58 h 123"/>
                <a:gd name="T40" fmla="*/ 110 w 130"/>
                <a:gd name="T41" fmla="*/ 58 h 123"/>
                <a:gd name="T42" fmla="*/ 105 w 130"/>
                <a:gd name="T43" fmla="*/ 98 h 123"/>
                <a:gd name="T44" fmla="*/ 105 w 130"/>
                <a:gd name="T45" fmla="*/ 143 h 123"/>
                <a:gd name="T46" fmla="*/ 86 w 130"/>
                <a:gd name="T47" fmla="*/ 157 h 123"/>
                <a:gd name="T48" fmla="*/ 83 w 130"/>
                <a:gd name="T49" fmla="*/ 187 h 123"/>
                <a:gd name="T50" fmla="*/ 83 w 130"/>
                <a:gd name="T51" fmla="*/ 214 h 123"/>
                <a:gd name="T52" fmla="*/ 64 w 130"/>
                <a:gd name="T53" fmla="*/ 214 h 123"/>
                <a:gd name="T54" fmla="*/ 41 w 130"/>
                <a:gd name="T55" fmla="*/ 214 h 123"/>
                <a:gd name="T56" fmla="*/ 22 w 130"/>
                <a:gd name="T57" fmla="*/ 214 h 123"/>
                <a:gd name="T58" fmla="*/ 0 w 130"/>
                <a:gd name="T59" fmla="*/ 21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9676" name="Freeform 5137"/>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9677" name="Freeform 5138"/>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9678" name="Oval 5139"/>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679" name="Freeform 5140"/>
            <p:cNvSpPr>
              <a:spLocks/>
            </p:cNvSpPr>
            <p:nvPr/>
          </p:nvSpPr>
          <p:spPr bwMode="auto">
            <a:xfrm>
              <a:off x="2810" y="1633"/>
              <a:ext cx="70" cy="90"/>
            </a:xfrm>
            <a:custGeom>
              <a:avLst/>
              <a:gdLst>
                <a:gd name="T0" fmla="*/ 12 w 62"/>
                <a:gd name="T1" fmla="*/ 17 h 90"/>
                <a:gd name="T2" fmla="*/ 12 w 62"/>
                <a:gd name="T3" fmla="*/ 17 h 90"/>
                <a:gd name="T4" fmla="*/ 8 w 62"/>
                <a:gd name="T5" fmla="*/ 20 h 90"/>
                <a:gd name="T6" fmla="*/ 8 w 62"/>
                <a:gd name="T7" fmla="*/ 26 h 90"/>
                <a:gd name="T8" fmla="*/ 12 w 62"/>
                <a:gd name="T9" fmla="*/ 26 h 90"/>
                <a:gd name="T10" fmla="*/ 12 w 62"/>
                <a:gd name="T11" fmla="*/ 28 h 90"/>
                <a:gd name="T12" fmla="*/ 12 w 62"/>
                <a:gd name="T13" fmla="*/ 32 h 90"/>
                <a:gd name="T14" fmla="*/ 8 w 62"/>
                <a:gd name="T15" fmla="*/ 35 h 90"/>
                <a:gd name="T16" fmla="*/ 8 w 62"/>
                <a:gd name="T17" fmla="*/ 38 h 90"/>
                <a:gd name="T18" fmla="*/ 12 w 62"/>
                <a:gd name="T19" fmla="*/ 38 h 90"/>
                <a:gd name="T20" fmla="*/ 20 w 62"/>
                <a:gd name="T21" fmla="*/ 43 h 90"/>
                <a:gd name="T22" fmla="*/ 12 w 62"/>
                <a:gd name="T23" fmla="*/ 47 h 90"/>
                <a:gd name="T24" fmla="*/ 20 w 62"/>
                <a:gd name="T25" fmla="*/ 49 h 90"/>
                <a:gd name="T26" fmla="*/ 12 w 62"/>
                <a:gd name="T27" fmla="*/ 61 h 90"/>
                <a:gd name="T28" fmla="*/ 12 w 62"/>
                <a:gd name="T29" fmla="*/ 57 h 90"/>
                <a:gd name="T30" fmla="*/ 18 w 62"/>
                <a:gd name="T31" fmla="*/ 62 h 90"/>
                <a:gd name="T32" fmla="*/ 18 w 62"/>
                <a:gd name="T33" fmla="*/ 60 h 90"/>
                <a:gd name="T34" fmla="*/ 18 w 62"/>
                <a:gd name="T35" fmla="*/ 62 h 90"/>
                <a:gd name="T36" fmla="*/ 14 w 62"/>
                <a:gd name="T37" fmla="*/ 65 h 90"/>
                <a:gd name="T38" fmla="*/ 18 w 62"/>
                <a:gd name="T39" fmla="*/ 65 h 90"/>
                <a:gd name="T40" fmla="*/ 19 w 62"/>
                <a:gd name="T41" fmla="*/ 63 h 90"/>
                <a:gd name="T42" fmla="*/ 19 w 62"/>
                <a:gd name="T43" fmla="*/ 68 h 90"/>
                <a:gd name="T44" fmla="*/ 19 w 62"/>
                <a:gd name="T45" fmla="*/ 71 h 90"/>
                <a:gd name="T46" fmla="*/ 21 w 62"/>
                <a:gd name="T47" fmla="*/ 71 h 90"/>
                <a:gd name="T48" fmla="*/ 27 w 62"/>
                <a:gd name="T49" fmla="*/ 74 h 90"/>
                <a:gd name="T50" fmla="*/ 24 w 62"/>
                <a:gd name="T51" fmla="*/ 75 h 90"/>
                <a:gd name="T52" fmla="*/ 37 w 62"/>
                <a:gd name="T53" fmla="*/ 79 h 90"/>
                <a:gd name="T54" fmla="*/ 41 w 62"/>
                <a:gd name="T55" fmla="*/ 90 h 90"/>
                <a:gd name="T56" fmla="*/ 47 w 62"/>
                <a:gd name="T57" fmla="*/ 90 h 90"/>
                <a:gd name="T58" fmla="*/ 47 w 62"/>
                <a:gd name="T59" fmla="*/ 88 h 90"/>
                <a:gd name="T60" fmla="*/ 55 w 62"/>
                <a:gd name="T61" fmla="*/ 84 h 90"/>
                <a:gd name="T62" fmla="*/ 58 w 62"/>
                <a:gd name="T63" fmla="*/ 88 h 90"/>
                <a:gd name="T64" fmla="*/ 62 w 62"/>
                <a:gd name="T65" fmla="*/ 81 h 90"/>
                <a:gd name="T66" fmla="*/ 65 w 62"/>
                <a:gd name="T67" fmla="*/ 81 h 90"/>
                <a:gd name="T68" fmla="*/ 71 w 62"/>
                <a:gd name="T69" fmla="*/ 84 h 90"/>
                <a:gd name="T70" fmla="*/ 71 w 62"/>
                <a:gd name="T71" fmla="*/ 81 h 90"/>
                <a:gd name="T72" fmla="*/ 78 w 62"/>
                <a:gd name="T73" fmla="*/ 81 h 90"/>
                <a:gd name="T74" fmla="*/ 86 w 62"/>
                <a:gd name="T75" fmla="*/ 88 h 90"/>
                <a:gd name="T76" fmla="*/ 89 w 62"/>
                <a:gd name="T77" fmla="*/ 84 h 90"/>
                <a:gd name="T78" fmla="*/ 81 w 62"/>
                <a:gd name="T79" fmla="*/ 75 h 90"/>
                <a:gd name="T80" fmla="*/ 89 w 62"/>
                <a:gd name="T81" fmla="*/ 67 h 90"/>
                <a:gd name="T82" fmla="*/ 81 w 62"/>
                <a:gd name="T83" fmla="*/ 52 h 90"/>
                <a:gd name="T84" fmla="*/ 81 w 62"/>
                <a:gd name="T85" fmla="*/ 41 h 90"/>
                <a:gd name="T86" fmla="*/ 81 w 62"/>
                <a:gd name="T87" fmla="*/ 32 h 90"/>
                <a:gd name="T88" fmla="*/ 76 w 62"/>
                <a:gd name="T89" fmla="*/ 28 h 90"/>
                <a:gd name="T90" fmla="*/ 68 w 62"/>
                <a:gd name="T91" fmla="*/ 28 h 90"/>
                <a:gd name="T92" fmla="*/ 58 w 62"/>
                <a:gd name="T93" fmla="*/ 26 h 90"/>
                <a:gd name="T94" fmla="*/ 27 w 62"/>
                <a:gd name="T95" fmla="*/ 0 h 90"/>
                <a:gd name="T96" fmla="*/ 0 w 62"/>
                <a:gd name="T97" fmla="*/ 2 h 90"/>
                <a:gd name="T98" fmla="*/ 2 w 62"/>
                <a:gd name="T99" fmla="*/ 11 h 90"/>
                <a:gd name="T100" fmla="*/ 8 w 62"/>
                <a:gd name="T101" fmla="*/ 15 h 90"/>
                <a:gd name="T102" fmla="*/ 2 w 62"/>
                <a:gd name="T103" fmla="*/ 15 h 90"/>
                <a:gd name="T104" fmla="*/ 8 w 62"/>
                <a:gd name="T105" fmla="*/ 15 h 90"/>
                <a:gd name="T106" fmla="*/ 12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9680" name="Freeform 5141"/>
            <p:cNvSpPr>
              <a:spLocks/>
            </p:cNvSpPr>
            <p:nvPr/>
          </p:nvSpPr>
          <p:spPr bwMode="auto">
            <a:xfrm>
              <a:off x="2893" y="2129"/>
              <a:ext cx="295" cy="333"/>
            </a:xfrm>
            <a:custGeom>
              <a:avLst/>
              <a:gdLst>
                <a:gd name="T0" fmla="*/ 39 w 290"/>
                <a:gd name="T1" fmla="*/ 83 h 322"/>
                <a:gd name="T2" fmla="*/ 57 w 290"/>
                <a:gd name="T3" fmla="*/ 53 h 322"/>
                <a:gd name="T4" fmla="*/ 172 w 290"/>
                <a:gd name="T5" fmla="*/ 30 h 322"/>
                <a:gd name="T6" fmla="*/ 172 w 290"/>
                <a:gd name="T7" fmla="*/ 30 h 322"/>
                <a:gd name="T8" fmla="*/ 217 w 290"/>
                <a:gd name="T9" fmla="*/ 37 h 322"/>
                <a:gd name="T10" fmla="*/ 229 w 290"/>
                <a:gd name="T11" fmla="*/ 23 h 322"/>
                <a:gd name="T12" fmla="*/ 241 w 290"/>
                <a:gd name="T13" fmla="*/ 7 h 322"/>
                <a:gd name="T14" fmla="*/ 260 w 290"/>
                <a:gd name="T15" fmla="*/ 13 h 322"/>
                <a:gd name="T16" fmla="*/ 281 w 290"/>
                <a:gd name="T17" fmla="*/ 53 h 322"/>
                <a:gd name="T18" fmla="*/ 287 w 290"/>
                <a:gd name="T19" fmla="*/ 112 h 322"/>
                <a:gd name="T20" fmla="*/ 293 w 290"/>
                <a:gd name="T21" fmla="*/ 142 h 322"/>
                <a:gd name="T22" fmla="*/ 274 w 290"/>
                <a:gd name="T23" fmla="*/ 186 h 322"/>
                <a:gd name="T24" fmla="*/ 267 w 290"/>
                <a:gd name="T25" fmla="*/ 238 h 322"/>
                <a:gd name="T26" fmla="*/ 247 w 290"/>
                <a:gd name="T27" fmla="*/ 305 h 322"/>
                <a:gd name="T28" fmla="*/ 235 w 290"/>
                <a:gd name="T29" fmla="*/ 334 h 322"/>
                <a:gd name="T30" fmla="*/ 185 w 290"/>
                <a:gd name="T31" fmla="*/ 302 h 322"/>
                <a:gd name="T32" fmla="*/ 167 w 290"/>
                <a:gd name="T33" fmla="*/ 317 h 322"/>
                <a:gd name="T34" fmla="*/ 164 w 290"/>
                <a:gd name="T35" fmla="*/ 321 h 322"/>
                <a:gd name="T36" fmla="*/ 158 w 290"/>
                <a:gd name="T37" fmla="*/ 317 h 322"/>
                <a:gd name="T38" fmla="*/ 146 w 290"/>
                <a:gd name="T39" fmla="*/ 322 h 322"/>
                <a:gd name="T40" fmla="*/ 143 w 290"/>
                <a:gd name="T41" fmla="*/ 327 h 322"/>
                <a:gd name="T42" fmla="*/ 140 w 290"/>
                <a:gd name="T43" fmla="*/ 328 h 322"/>
                <a:gd name="T44" fmla="*/ 126 w 290"/>
                <a:gd name="T45" fmla="*/ 331 h 322"/>
                <a:gd name="T46" fmla="*/ 65 w 290"/>
                <a:gd name="T47" fmla="*/ 334 h 322"/>
                <a:gd name="T48" fmla="*/ 54 w 290"/>
                <a:gd name="T49" fmla="*/ 345 h 322"/>
                <a:gd name="T50" fmla="*/ 62 w 290"/>
                <a:gd name="T51" fmla="*/ 334 h 322"/>
                <a:gd name="T52" fmla="*/ 134 w 290"/>
                <a:gd name="T53" fmla="*/ 333 h 322"/>
                <a:gd name="T54" fmla="*/ 178 w 290"/>
                <a:gd name="T55" fmla="*/ 310 h 322"/>
                <a:gd name="T56" fmla="*/ 229 w 290"/>
                <a:gd name="T57" fmla="*/ 333 h 322"/>
                <a:gd name="T58" fmla="*/ 197 w 290"/>
                <a:gd name="T59" fmla="*/ 287 h 322"/>
                <a:gd name="T60" fmla="*/ 124 w 290"/>
                <a:gd name="T61" fmla="*/ 336 h 322"/>
                <a:gd name="T62" fmla="*/ 62 w 290"/>
                <a:gd name="T63" fmla="*/ 334 h 322"/>
                <a:gd name="T64" fmla="*/ 33 w 290"/>
                <a:gd name="T65" fmla="*/ 356 h 322"/>
                <a:gd name="T66" fmla="*/ 33 w 290"/>
                <a:gd name="T67" fmla="*/ 320 h 322"/>
                <a:gd name="T68" fmla="*/ 18 w 290"/>
                <a:gd name="T69" fmla="*/ 290 h 322"/>
                <a:gd name="T70" fmla="*/ 6 w 290"/>
                <a:gd name="T71" fmla="*/ 261 h 322"/>
                <a:gd name="T72" fmla="*/ 6 w 290"/>
                <a:gd name="T73" fmla="*/ 238 h 322"/>
                <a:gd name="T74" fmla="*/ 12 w 290"/>
                <a:gd name="T75" fmla="*/ 223 h 322"/>
                <a:gd name="T76" fmla="*/ 18 w 290"/>
                <a:gd name="T77" fmla="*/ 193 h 322"/>
                <a:gd name="T78" fmla="*/ 39 w 290"/>
                <a:gd name="T79" fmla="*/ 186 h 322"/>
                <a:gd name="T80" fmla="*/ 39 w 290"/>
                <a:gd name="T81" fmla="*/ 142 h 322"/>
                <a:gd name="T82" fmla="*/ 39 w 290"/>
                <a:gd name="T83" fmla="*/ 9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9681" name="Freeform 5142"/>
            <p:cNvSpPr>
              <a:spLocks/>
            </p:cNvSpPr>
            <p:nvPr/>
          </p:nvSpPr>
          <p:spPr bwMode="auto">
            <a:xfrm>
              <a:off x="2935" y="2394"/>
              <a:ext cx="217" cy="177"/>
            </a:xfrm>
            <a:custGeom>
              <a:avLst/>
              <a:gdLst>
                <a:gd name="T0" fmla="*/ 17 w 209"/>
                <a:gd name="T1" fmla="*/ 31 h 198"/>
                <a:gd name="T2" fmla="*/ 85 w 209"/>
                <a:gd name="T3" fmla="*/ 34 h 198"/>
                <a:gd name="T4" fmla="*/ 120 w 209"/>
                <a:gd name="T5" fmla="*/ 26 h 198"/>
                <a:gd name="T6" fmla="*/ 162 w 209"/>
                <a:gd name="T7" fmla="*/ 2 h 198"/>
                <a:gd name="T8" fmla="*/ 194 w 209"/>
                <a:gd name="T9" fmla="*/ 32 h 198"/>
                <a:gd name="T10" fmla="*/ 198 w 209"/>
                <a:gd name="T11" fmla="*/ 34 h 198"/>
                <a:gd name="T12" fmla="*/ 172 w 209"/>
                <a:gd name="T13" fmla="*/ 64 h 198"/>
                <a:gd name="T14" fmla="*/ 179 w 209"/>
                <a:gd name="T15" fmla="*/ 69 h 198"/>
                <a:gd name="T16" fmla="*/ 199 w 209"/>
                <a:gd name="T17" fmla="*/ 79 h 198"/>
                <a:gd name="T18" fmla="*/ 206 w 209"/>
                <a:gd name="T19" fmla="*/ 90 h 198"/>
                <a:gd name="T20" fmla="*/ 220 w 209"/>
                <a:gd name="T21" fmla="*/ 105 h 198"/>
                <a:gd name="T22" fmla="*/ 227 w 209"/>
                <a:gd name="T23" fmla="*/ 105 h 198"/>
                <a:gd name="T24" fmla="*/ 234 w 209"/>
                <a:gd name="T25" fmla="*/ 121 h 198"/>
                <a:gd name="T26" fmla="*/ 199 w 209"/>
                <a:gd name="T27" fmla="*/ 121 h 198"/>
                <a:gd name="T28" fmla="*/ 193 w 209"/>
                <a:gd name="T29" fmla="*/ 125 h 198"/>
                <a:gd name="T30" fmla="*/ 186 w 209"/>
                <a:gd name="T31" fmla="*/ 136 h 198"/>
                <a:gd name="T32" fmla="*/ 166 w 209"/>
                <a:gd name="T33" fmla="*/ 136 h 198"/>
                <a:gd name="T34" fmla="*/ 152 w 209"/>
                <a:gd name="T35" fmla="*/ 136 h 198"/>
                <a:gd name="T36" fmla="*/ 152 w 209"/>
                <a:gd name="T37" fmla="*/ 136 h 198"/>
                <a:gd name="T38" fmla="*/ 139 w 209"/>
                <a:gd name="T39" fmla="*/ 136 h 198"/>
                <a:gd name="T40" fmla="*/ 133 w 209"/>
                <a:gd name="T41" fmla="*/ 141 h 198"/>
                <a:gd name="T42" fmla="*/ 118 w 209"/>
                <a:gd name="T43" fmla="*/ 131 h 198"/>
                <a:gd name="T44" fmla="*/ 106 w 209"/>
                <a:gd name="T45" fmla="*/ 121 h 198"/>
                <a:gd name="T46" fmla="*/ 98 w 209"/>
                <a:gd name="T47" fmla="*/ 125 h 198"/>
                <a:gd name="T48" fmla="*/ 85 w 209"/>
                <a:gd name="T49" fmla="*/ 125 h 198"/>
                <a:gd name="T50" fmla="*/ 72 w 209"/>
                <a:gd name="T51" fmla="*/ 115 h 198"/>
                <a:gd name="T52" fmla="*/ 64 w 209"/>
                <a:gd name="T53" fmla="*/ 115 h 198"/>
                <a:gd name="T54" fmla="*/ 64 w 209"/>
                <a:gd name="T55" fmla="*/ 105 h 198"/>
                <a:gd name="T56" fmla="*/ 52 w 209"/>
                <a:gd name="T57" fmla="*/ 94 h 198"/>
                <a:gd name="T58" fmla="*/ 46 w 209"/>
                <a:gd name="T59" fmla="*/ 90 h 198"/>
                <a:gd name="T60" fmla="*/ 25 w 209"/>
                <a:gd name="T61" fmla="*/ 74 h 198"/>
                <a:gd name="T62" fmla="*/ 25 w 209"/>
                <a:gd name="T63" fmla="*/ 69 h 198"/>
                <a:gd name="T64" fmla="*/ 23 w 209"/>
                <a:gd name="T65" fmla="*/ 64 h 198"/>
                <a:gd name="T66" fmla="*/ 3 w 209"/>
                <a:gd name="T67" fmla="*/ 57 h 198"/>
                <a:gd name="T68" fmla="*/ 3 w 209"/>
                <a:gd name="T69" fmla="*/ 54 h 198"/>
                <a:gd name="T70" fmla="*/ 0 w 209"/>
                <a:gd name="T71" fmla="*/ 50 h 198"/>
                <a:gd name="T72" fmla="*/ 18 w 209"/>
                <a:gd name="T73" fmla="*/ 32 h 198"/>
                <a:gd name="T74" fmla="*/ 23 w 209"/>
                <a:gd name="T75" fmla="*/ 31 h 198"/>
                <a:gd name="T76" fmla="*/ 47 w 209"/>
                <a:gd name="T77" fmla="*/ 31 h 198"/>
                <a:gd name="T78" fmla="*/ 56 w 209"/>
                <a:gd name="T79" fmla="*/ 32 h 198"/>
                <a:gd name="T80" fmla="*/ 76 w 209"/>
                <a:gd name="T81" fmla="*/ 35 h 198"/>
                <a:gd name="T82" fmla="*/ 93 w 209"/>
                <a:gd name="T83" fmla="*/ 31 h 198"/>
                <a:gd name="T84" fmla="*/ 116 w 209"/>
                <a:gd name="T85" fmla="*/ 26 h 198"/>
                <a:gd name="T86" fmla="*/ 139 w 209"/>
                <a:gd name="T87" fmla="*/ 16 h 198"/>
                <a:gd name="T88" fmla="*/ 163 w 209"/>
                <a:gd name="T89" fmla="*/ 2 h 198"/>
                <a:gd name="T90" fmla="*/ 193 w 209"/>
                <a:gd name="T91" fmla="*/ 31 h 198"/>
                <a:gd name="T92" fmla="*/ 182 w 209"/>
                <a:gd name="T93" fmla="*/ 22 h 198"/>
                <a:gd name="T94" fmla="*/ 160 w 209"/>
                <a:gd name="T95" fmla="*/ 0 h 198"/>
                <a:gd name="T96" fmla="*/ 133 w 209"/>
                <a:gd name="T97" fmla="*/ 21 h 198"/>
                <a:gd name="T98" fmla="*/ 83 w 209"/>
                <a:gd name="T99" fmla="*/ 34 h 198"/>
                <a:gd name="T100" fmla="*/ 69 w 209"/>
                <a:gd name="T101" fmla="*/ 35 h 198"/>
                <a:gd name="T102" fmla="*/ 18 w 209"/>
                <a:gd name="T103" fmla="*/ 32 h 198"/>
                <a:gd name="T104" fmla="*/ 3 w 209"/>
                <a:gd name="T105" fmla="*/ 46 h 198"/>
                <a:gd name="T106" fmla="*/ 17 w 209"/>
                <a:gd name="T107" fmla="*/ 31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9682" name="Freeform 5143"/>
            <p:cNvSpPr>
              <a:spLocks/>
            </p:cNvSpPr>
            <p:nvPr/>
          </p:nvSpPr>
          <p:spPr bwMode="auto">
            <a:xfrm>
              <a:off x="1691" y="919"/>
              <a:ext cx="703" cy="418"/>
            </a:xfrm>
            <a:custGeom>
              <a:avLst/>
              <a:gdLst>
                <a:gd name="T0" fmla="*/ 126 w 694"/>
                <a:gd name="T1" fmla="*/ 419 h 371"/>
                <a:gd name="T2" fmla="*/ 150 w 694"/>
                <a:gd name="T3" fmla="*/ 410 h 371"/>
                <a:gd name="T4" fmla="*/ 132 w 694"/>
                <a:gd name="T5" fmla="*/ 437 h 371"/>
                <a:gd name="T6" fmla="*/ 144 w 694"/>
                <a:gd name="T7" fmla="*/ 453 h 371"/>
                <a:gd name="T8" fmla="*/ 156 w 694"/>
                <a:gd name="T9" fmla="*/ 479 h 371"/>
                <a:gd name="T10" fmla="*/ 156 w 694"/>
                <a:gd name="T11" fmla="*/ 497 h 371"/>
                <a:gd name="T12" fmla="*/ 174 w 694"/>
                <a:gd name="T13" fmla="*/ 505 h 371"/>
                <a:gd name="T14" fmla="*/ 200 w 694"/>
                <a:gd name="T15" fmla="*/ 513 h 371"/>
                <a:gd name="T16" fmla="*/ 213 w 694"/>
                <a:gd name="T17" fmla="*/ 522 h 371"/>
                <a:gd name="T18" fmla="*/ 231 w 694"/>
                <a:gd name="T19" fmla="*/ 513 h 371"/>
                <a:gd name="T20" fmla="*/ 243 w 694"/>
                <a:gd name="T21" fmla="*/ 497 h 371"/>
                <a:gd name="T22" fmla="*/ 249 w 694"/>
                <a:gd name="T23" fmla="*/ 471 h 371"/>
                <a:gd name="T24" fmla="*/ 267 w 694"/>
                <a:gd name="T25" fmla="*/ 444 h 371"/>
                <a:gd name="T26" fmla="*/ 282 w 694"/>
                <a:gd name="T27" fmla="*/ 428 h 371"/>
                <a:gd name="T28" fmla="*/ 317 w 694"/>
                <a:gd name="T29" fmla="*/ 386 h 371"/>
                <a:gd name="T30" fmla="*/ 368 w 694"/>
                <a:gd name="T31" fmla="*/ 377 h 371"/>
                <a:gd name="T32" fmla="*/ 422 w 694"/>
                <a:gd name="T33" fmla="*/ 327 h 371"/>
                <a:gd name="T34" fmla="*/ 517 w 694"/>
                <a:gd name="T35" fmla="*/ 309 h 371"/>
                <a:gd name="T36" fmla="*/ 485 w 694"/>
                <a:gd name="T37" fmla="*/ 274 h 371"/>
                <a:gd name="T38" fmla="*/ 524 w 694"/>
                <a:gd name="T39" fmla="*/ 249 h 371"/>
                <a:gd name="T40" fmla="*/ 548 w 694"/>
                <a:gd name="T41" fmla="*/ 274 h 371"/>
                <a:gd name="T42" fmla="*/ 566 w 694"/>
                <a:gd name="T43" fmla="*/ 249 h 371"/>
                <a:gd name="T44" fmla="*/ 530 w 694"/>
                <a:gd name="T45" fmla="*/ 223 h 371"/>
                <a:gd name="T46" fmla="*/ 510 w 694"/>
                <a:gd name="T47" fmla="*/ 214 h 371"/>
                <a:gd name="T48" fmla="*/ 548 w 694"/>
                <a:gd name="T49" fmla="*/ 197 h 371"/>
                <a:gd name="T50" fmla="*/ 584 w 694"/>
                <a:gd name="T51" fmla="*/ 189 h 371"/>
                <a:gd name="T52" fmla="*/ 598 w 694"/>
                <a:gd name="T53" fmla="*/ 162 h 371"/>
                <a:gd name="T54" fmla="*/ 591 w 694"/>
                <a:gd name="T55" fmla="*/ 146 h 371"/>
                <a:gd name="T56" fmla="*/ 634 w 694"/>
                <a:gd name="T57" fmla="*/ 128 h 371"/>
                <a:gd name="T58" fmla="*/ 598 w 694"/>
                <a:gd name="T59" fmla="*/ 103 h 371"/>
                <a:gd name="T60" fmla="*/ 652 w 694"/>
                <a:gd name="T61" fmla="*/ 60 h 371"/>
                <a:gd name="T62" fmla="*/ 691 w 694"/>
                <a:gd name="T63" fmla="*/ 43 h 371"/>
                <a:gd name="T64" fmla="*/ 605 w 694"/>
                <a:gd name="T65" fmla="*/ 34 h 371"/>
                <a:gd name="T66" fmla="*/ 497 w 694"/>
                <a:gd name="T67" fmla="*/ 34 h 371"/>
                <a:gd name="T68" fmla="*/ 491 w 694"/>
                <a:gd name="T69" fmla="*/ 9 h 371"/>
                <a:gd name="T70" fmla="*/ 410 w 694"/>
                <a:gd name="T71" fmla="*/ 9 h 371"/>
                <a:gd name="T72" fmla="*/ 398 w 694"/>
                <a:gd name="T73" fmla="*/ 18 h 371"/>
                <a:gd name="T74" fmla="*/ 299 w 694"/>
                <a:gd name="T75" fmla="*/ 26 h 371"/>
                <a:gd name="T76" fmla="*/ 225 w 694"/>
                <a:gd name="T77" fmla="*/ 34 h 371"/>
                <a:gd name="T78" fmla="*/ 144 w 694"/>
                <a:gd name="T79" fmla="*/ 43 h 371"/>
                <a:gd name="T80" fmla="*/ 6 w 694"/>
                <a:gd name="T81" fmla="*/ 94 h 371"/>
                <a:gd name="T82" fmla="*/ 69 w 694"/>
                <a:gd name="T83" fmla="*/ 112 h 371"/>
                <a:gd name="T84" fmla="*/ 30 w 694"/>
                <a:gd name="T85" fmla="*/ 128 h 371"/>
                <a:gd name="T86" fmla="*/ 87 w 694"/>
                <a:gd name="T87" fmla="*/ 137 h 371"/>
                <a:gd name="T88" fmla="*/ 156 w 694"/>
                <a:gd name="T89" fmla="*/ 180 h 371"/>
                <a:gd name="T90" fmla="*/ 144 w 694"/>
                <a:gd name="T91" fmla="*/ 232 h 371"/>
                <a:gd name="T92" fmla="*/ 180 w 694"/>
                <a:gd name="T93" fmla="*/ 232 h 371"/>
                <a:gd name="T94" fmla="*/ 180 w 694"/>
                <a:gd name="T95" fmla="*/ 249 h 371"/>
                <a:gd name="T96" fmla="*/ 150 w 694"/>
                <a:gd name="T97" fmla="*/ 258 h 371"/>
                <a:gd name="T98" fmla="*/ 186 w 694"/>
                <a:gd name="T99" fmla="*/ 301 h 371"/>
                <a:gd name="T100" fmla="*/ 168 w 694"/>
                <a:gd name="T101" fmla="*/ 318 h 371"/>
                <a:gd name="T102" fmla="*/ 138 w 694"/>
                <a:gd name="T103" fmla="*/ 327 h 371"/>
                <a:gd name="T104" fmla="*/ 168 w 694"/>
                <a:gd name="T105" fmla="*/ 335 h 371"/>
                <a:gd name="T106" fmla="*/ 168 w 694"/>
                <a:gd name="T107" fmla="*/ 352 h 371"/>
                <a:gd name="T108" fmla="*/ 132 w 694"/>
                <a:gd name="T109" fmla="*/ 361 h 371"/>
                <a:gd name="T110" fmla="*/ 118 w 694"/>
                <a:gd name="T111" fmla="*/ 377 h 371"/>
                <a:gd name="T112" fmla="*/ 156 w 694"/>
                <a:gd name="T113" fmla="*/ 386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211219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88937" y="217877"/>
            <a:ext cx="8605838" cy="804862"/>
          </a:xfrm>
          <a:prstGeom prst="rect">
            <a:avLst/>
          </a:prstGeom>
          <a:noFill/>
        </p:spPr>
        <p:txBody>
          <a:bodyPr/>
          <a:lstStyle>
            <a:lvl1pPr algn="l" rtl="0" eaLnBrk="1" fontAlgn="base" hangingPunct="1">
              <a:spcBef>
                <a:spcPct val="0"/>
              </a:spcBef>
              <a:spcAft>
                <a:spcPct val="0"/>
              </a:spcAft>
              <a:defRPr sz="3600">
                <a:solidFill>
                  <a:srgbClr val="70899B"/>
                </a:solidFill>
                <a:latin typeface="+mj-lt"/>
                <a:ea typeface="+mj-ea"/>
                <a:cs typeface="+mj-cs"/>
              </a:defRPr>
            </a:lvl1pPr>
            <a:lvl2pPr algn="l" rtl="0" eaLnBrk="1" fontAlgn="base" hangingPunct="1">
              <a:spcBef>
                <a:spcPct val="0"/>
              </a:spcBef>
              <a:spcAft>
                <a:spcPct val="0"/>
              </a:spcAft>
              <a:defRPr sz="3600">
                <a:solidFill>
                  <a:srgbClr val="70899B"/>
                </a:solidFill>
                <a:latin typeface="Arial" charset="0"/>
                <a:cs typeface="Arial" charset="0"/>
              </a:defRPr>
            </a:lvl2pPr>
            <a:lvl3pPr algn="l" rtl="0" eaLnBrk="1" fontAlgn="base" hangingPunct="1">
              <a:spcBef>
                <a:spcPct val="0"/>
              </a:spcBef>
              <a:spcAft>
                <a:spcPct val="0"/>
              </a:spcAft>
              <a:defRPr sz="3600">
                <a:solidFill>
                  <a:srgbClr val="70899B"/>
                </a:solidFill>
                <a:latin typeface="Arial" charset="0"/>
                <a:cs typeface="Arial" charset="0"/>
              </a:defRPr>
            </a:lvl3pPr>
            <a:lvl4pPr algn="l" rtl="0" eaLnBrk="1" fontAlgn="base" hangingPunct="1">
              <a:spcBef>
                <a:spcPct val="0"/>
              </a:spcBef>
              <a:spcAft>
                <a:spcPct val="0"/>
              </a:spcAft>
              <a:defRPr sz="3600">
                <a:solidFill>
                  <a:srgbClr val="70899B"/>
                </a:solidFill>
                <a:latin typeface="Arial" charset="0"/>
                <a:cs typeface="Arial" charset="0"/>
              </a:defRPr>
            </a:lvl4pPr>
            <a:lvl5pPr algn="l" rtl="0" eaLnBrk="1" fontAlgn="base" hangingPunct="1">
              <a:spcBef>
                <a:spcPct val="0"/>
              </a:spcBef>
              <a:spcAft>
                <a:spcPct val="0"/>
              </a:spcAft>
              <a:defRPr sz="3600">
                <a:solidFill>
                  <a:srgbClr val="70899B"/>
                </a:solidFill>
                <a:latin typeface="Arial" charset="0"/>
                <a:cs typeface="Arial" charset="0"/>
              </a:defRPr>
            </a:lvl5pPr>
            <a:lvl6pPr marL="457200" algn="l" rtl="0" eaLnBrk="1" fontAlgn="base" hangingPunct="1">
              <a:spcBef>
                <a:spcPct val="0"/>
              </a:spcBef>
              <a:spcAft>
                <a:spcPct val="0"/>
              </a:spcAft>
              <a:defRPr sz="3600">
                <a:solidFill>
                  <a:srgbClr val="70899B"/>
                </a:solidFill>
                <a:latin typeface="Arial" charset="0"/>
                <a:cs typeface="Arial" charset="0"/>
              </a:defRPr>
            </a:lvl6pPr>
            <a:lvl7pPr marL="914400" algn="l" rtl="0" eaLnBrk="1" fontAlgn="base" hangingPunct="1">
              <a:spcBef>
                <a:spcPct val="0"/>
              </a:spcBef>
              <a:spcAft>
                <a:spcPct val="0"/>
              </a:spcAft>
              <a:defRPr sz="3600">
                <a:solidFill>
                  <a:srgbClr val="70899B"/>
                </a:solidFill>
                <a:latin typeface="Arial" charset="0"/>
                <a:cs typeface="Arial" charset="0"/>
              </a:defRPr>
            </a:lvl7pPr>
            <a:lvl8pPr marL="1371600" algn="l" rtl="0" eaLnBrk="1" fontAlgn="base" hangingPunct="1">
              <a:spcBef>
                <a:spcPct val="0"/>
              </a:spcBef>
              <a:spcAft>
                <a:spcPct val="0"/>
              </a:spcAft>
              <a:defRPr sz="3600">
                <a:solidFill>
                  <a:srgbClr val="70899B"/>
                </a:solidFill>
                <a:latin typeface="Arial" charset="0"/>
                <a:cs typeface="Arial" charset="0"/>
              </a:defRPr>
            </a:lvl8pPr>
            <a:lvl9pPr marL="1828800" algn="l" rtl="0" eaLnBrk="1" fontAlgn="base" hangingPunct="1">
              <a:spcBef>
                <a:spcPct val="0"/>
              </a:spcBef>
              <a:spcAft>
                <a:spcPct val="0"/>
              </a:spcAft>
              <a:defRPr sz="3600">
                <a:solidFill>
                  <a:srgbClr val="70899B"/>
                </a:solidFill>
                <a:latin typeface="Arial" charset="0"/>
                <a:cs typeface="Arial" charset="0"/>
              </a:defRPr>
            </a:lvl9pPr>
          </a:lstStyle>
          <a:p>
            <a:r>
              <a:rPr lang="en-US" altLang="en-US" dirty="0" err="1">
                <a:solidFill>
                  <a:srgbClr val="00408C"/>
                </a:solidFill>
              </a:rPr>
              <a:t>Système</a:t>
            </a:r>
            <a:r>
              <a:rPr lang="en-US" altLang="en-US" dirty="0">
                <a:solidFill>
                  <a:srgbClr val="00408C"/>
                </a:solidFill>
              </a:rPr>
              <a:t> de La </a:t>
            </a:r>
            <a:r>
              <a:rPr lang="en-US" altLang="en-US" dirty="0" err="1">
                <a:solidFill>
                  <a:srgbClr val="00408C"/>
                </a:solidFill>
              </a:rPr>
              <a:t>Haye</a:t>
            </a:r>
            <a:r>
              <a:rPr lang="en-US" altLang="en-US" dirty="0">
                <a:solidFill>
                  <a:srgbClr val="00408C"/>
                </a:solidFill>
              </a:rPr>
              <a:t>:  Expansion future </a:t>
            </a:r>
            <a:r>
              <a:rPr lang="en-US" altLang="en-US" dirty="0" err="1">
                <a:solidFill>
                  <a:srgbClr val="00408C"/>
                </a:solidFill>
              </a:rPr>
              <a:t>prévue</a:t>
            </a:r>
            <a:endParaRPr lang="en-US" altLang="en-US" dirty="0">
              <a:solidFill>
                <a:srgbClr val="00408C"/>
              </a:solidFill>
            </a:endParaRPr>
          </a:p>
        </p:txBody>
      </p:sp>
      <p:sp>
        <p:nvSpPr>
          <p:cNvPr id="3" name="Rectangle 5144"/>
          <p:cNvSpPr>
            <a:spLocks noChangeArrowheads="1"/>
          </p:cNvSpPr>
          <p:nvPr/>
        </p:nvSpPr>
        <p:spPr bwMode="auto">
          <a:xfrm>
            <a:off x="3760095" y="5723732"/>
            <a:ext cx="2515738"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None/>
            </a:pPr>
            <a:r>
              <a:rPr lang="en-US" altLang="en-US" dirty="0" smtClean="0">
                <a:solidFill>
                  <a:srgbClr val="1F15E1"/>
                </a:solidFill>
              </a:rPr>
              <a:t> À </a:t>
            </a:r>
            <a:r>
              <a:rPr lang="en-US" altLang="en-US" dirty="0" err="1" smtClean="0">
                <a:solidFill>
                  <a:srgbClr val="1F15E1"/>
                </a:solidFill>
              </a:rPr>
              <a:t>venir</a:t>
            </a:r>
            <a:r>
              <a:rPr lang="en-US" altLang="en-US" dirty="0" smtClean="0">
                <a:solidFill>
                  <a:srgbClr val="1F15E1"/>
                </a:solidFill>
              </a:rPr>
              <a:t>?</a:t>
            </a:r>
            <a:endParaRPr lang="en-US" altLang="en-US" dirty="0">
              <a:solidFill>
                <a:srgbClr val="1F15E1"/>
              </a:solidFill>
            </a:endParaRPr>
          </a:p>
        </p:txBody>
      </p:sp>
      <p:sp>
        <p:nvSpPr>
          <p:cNvPr id="4" name="Rectangle 5145" descr="Large checker board"/>
          <p:cNvSpPr>
            <a:spLocks noChangeArrowheads="1"/>
          </p:cNvSpPr>
          <p:nvPr/>
        </p:nvSpPr>
        <p:spPr bwMode="auto">
          <a:xfrm>
            <a:off x="3343406" y="5794397"/>
            <a:ext cx="336500" cy="326981"/>
          </a:xfrm>
          <a:prstGeom prst="rect">
            <a:avLst/>
          </a:prstGeom>
          <a:pattFill prst="lgCheck">
            <a:fgClr>
              <a:srgbClr val="0033CC"/>
            </a:fgClr>
            <a:bgClr>
              <a:schemeClr val="bg1"/>
            </a:bgClr>
          </a:pattFill>
          <a:ln w="9525" algn="ctr">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grpSp>
        <p:nvGrpSpPr>
          <p:cNvPr id="5" name="Group 5"/>
          <p:cNvGrpSpPr>
            <a:grpSpLocks/>
          </p:cNvGrpSpPr>
          <p:nvPr/>
        </p:nvGrpSpPr>
        <p:grpSpPr bwMode="auto">
          <a:xfrm>
            <a:off x="254000" y="1277938"/>
            <a:ext cx="8785225" cy="4654550"/>
            <a:chOff x="179388" y="1295400"/>
            <a:chExt cx="8785225" cy="4654551"/>
          </a:xfrm>
        </p:grpSpPr>
        <p:sp>
          <p:nvSpPr>
            <p:cNvPr id="6" name="Freeform 4681"/>
            <p:cNvSpPr>
              <a:spLocks/>
            </p:cNvSpPr>
            <p:nvPr/>
          </p:nvSpPr>
          <p:spPr bwMode="auto">
            <a:xfrm>
              <a:off x="2362201" y="5875338"/>
              <a:ext cx="103188" cy="74613"/>
            </a:xfrm>
            <a:custGeom>
              <a:avLst/>
              <a:gdLst>
                <a:gd name="T0" fmla="*/ 2147483647 w 59"/>
                <a:gd name="T1" fmla="*/ 2147483647 h 38"/>
                <a:gd name="T2" fmla="*/ 0 w 59"/>
                <a:gd name="T3" fmla="*/ 0 h 38"/>
                <a:gd name="T4" fmla="*/ 2147483647 w 59"/>
                <a:gd name="T5" fmla="*/ 2147483647 h 38"/>
                <a:gd name="T6" fmla="*/ 2147483647 w 59"/>
                <a:gd name="T7" fmla="*/ 2147483647 h 38"/>
                <a:gd name="T8" fmla="*/ 2147483647 w 59"/>
                <a:gd name="T9" fmla="*/ 2147483647 h 38"/>
                <a:gd name="T10" fmla="*/ 2147483647 w 59"/>
                <a:gd name="T11" fmla="*/ 2147483647 h 38"/>
                <a:gd name="T12" fmla="*/ 2147483647 w 59"/>
                <a:gd name="T13" fmla="*/ 2147483647 h 38"/>
                <a:gd name="T14" fmla="*/ 2147483647 w 59"/>
                <a:gd name="T15" fmla="*/ 2147483647 h 38"/>
                <a:gd name="T16" fmla="*/ 2147483647 w 59"/>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 name="Freeform 4682" descr="Large checker board"/>
            <p:cNvSpPr>
              <a:spLocks/>
            </p:cNvSpPr>
            <p:nvPr/>
          </p:nvSpPr>
          <p:spPr bwMode="auto">
            <a:xfrm>
              <a:off x="2305051" y="5872163"/>
              <a:ext cx="84138" cy="77788"/>
            </a:xfrm>
            <a:custGeom>
              <a:avLst/>
              <a:gdLst>
                <a:gd name="T0" fmla="*/ 2147483647 w 47"/>
                <a:gd name="T1" fmla="*/ 2147483647 h 40"/>
                <a:gd name="T2" fmla="*/ 2147483647 w 47"/>
                <a:gd name="T3" fmla="*/ 2147483647 h 40"/>
                <a:gd name="T4" fmla="*/ 2147483647 w 47"/>
                <a:gd name="T5" fmla="*/ 2147483647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0 w 47"/>
                <a:gd name="T15" fmla="*/ 2147483647 h 40"/>
                <a:gd name="T16" fmla="*/ 2147483647 w 47"/>
                <a:gd name="T17" fmla="*/ 2147483647 h 40"/>
                <a:gd name="T18" fmla="*/ 2147483647 w 47"/>
                <a:gd name="T19" fmla="*/ 2147483647 h 40"/>
                <a:gd name="T20" fmla="*/ 2147483647 w 47"/>
                <a:gd name="T21" fmla="*/ 2147483647 h 40"/>
                <a:gd name="T22" fmla="*/ 2147483647 w 47"/>
                <a:gd name="T23" fmla="*/ 2147483647 h 40"/>
                <a:gd name="T24" fmla="*/ 2147483647 w 47"/>
                <a:gd name="T25" fmla="*/ 2147483647 h 40"/>
                <a:gd name="T26" fmla="*/ 2147483647 w 47"/>
                <a:gd name="T27" fmla="*/ 2147483647 h 40"/>
                <a:gd name="T28" fmla="*/ 2147483647 w 47"/>
                <a:gd name="T29" fmla="*/ 2147483647 h 40"/>
                <a:gd name="T30" fmla="*/ 2147483647 w 47"/>
                <a:gd name="T31" fmla="*/ 2147483647 h 40"/>
                <a:gd name="T32" fmla="*/ 2147483647 w 47"/>
                <a:gd name="T33" fmla="*/ 2147483647 h 40"/>
                <a:gd name="T34" fmla="*/ 2147483647 w 47"/>
                <a:gd name="T35" fmla="*/ 2147483647 h 40"/>
                <a:gd name="T36" fmla="*/ 2147483647 w 47"/>
                <a:gd name="T37" fmla="*/ 2147483647 h 40"/>
                <a:gd name="T38" fmla="*/ 2147483647 w 47"/>
                <a:gd name="T39" fmla="*/ 2147483647 h 40"/>
                <a:gd name="T40" fmla="*/ 2147483647 w 47"/>
                <a:gd name="T41" fmla="*/ 2147483647 h 40"/>
                <a:gd name="T42" fmla="*/ 2147483647 w 47"/>
                <a:gd name="T43" fmla="*/ 0 h 40"/>
                <a:gd name="T44" fmla="*/ 2147483647 w 47"/>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 name="Freeform 4683" descr="Large checker board"/>
            <p:cNvSpPr>
              <a:spLocks/>
            </p:cNvSpPr>
            <p:nvPr/>
          </p:nvSpPr>
          <p:spPr bwMode="auto">
            <a:xfrm>
              <a:off x="2054226" y="4652963"/>
              <a:ext cx="307975" cy="1263650"/>
            </a:xfrm>
            <a:custGeom>
              <a:avLst/>
              <a:gdLst>
                <a:gd name="T0" fmla="*/ 2147483647 w 173"/>
                <a:gd name="T1" fmla="*/ 2147483647 h 643"/>
                <a:gd name="T2" fmla="*/ 2147483647 w 173"/>
                <a:gd name="T3" fmla="*/ 2147483647 h 643"/>
                <a:gd name="T4" fmla="*/ 2147483647 w 173"/>
                <a:gd name="T5" fmla="*/ 2147483647 h 643"/>
                <a:gd name="T6" fmla="*/ 2147483647 w 173"/>
                <a:gd name="T7" fmla="*/ 2147483647 h 643"/>
                <a:gd name="T8" fmla="*/ 2147483647 w 173"/>
                <a:gd name="T9" fmla="*/ 2147483647 h 643"/>
                <a:gd name="T10" fmla="*/ 2147483647 w 173"/>
                <a:gd name="T11" fmla="*/ 2147483647 h 643"/>
                <a:gd name="T12" fmla="*/ 2147483647 w 173"/>
                <a:gd name="T13" fmla="*/ 2147483647 h 643"/>
                <a:gd name="T14" fmla="*/ 2147483647 w 173"/>
                <a:gd name="T15" fmla="*/ 2147483647 h 643"/>
                <a:gd name="T16" fmla="*/ 2147483647 w 173"/>
                <a:gd name="T17" fmla="*/ 2147483647 h 643"/>
                <a:gd name="T18" fmla="*/ 2147483647 w 173"/>
                <a:gd name="T19" fmla="*/ 2147483647 h 643"/>
                <a:gd name="T20" fmla="*/ 2147483647 w 173"/>
                <a:gd name="T21" fmla="*/ 2147483647 h 643"/>
                <a:gd name="T22" fmla="*/ 2147483647 w 173"/>
                <a:gd name="T23" fmla="*/ 2147483647 h 643"/>
                <a:gd name="T24" fmla="*/ 2147483647 w 173"/>
                <a:gd name="T25" fmla="*/ 2147483647 h 643"/>
                <a:gd name="T26" fmla="*/ 2147483647 w 173"/>
                <a:gd name="T27" fmla="*/ 2147483647 h 643"/>
                <a:gd name="T28" fmla="*/ 2147483647 w 173"/>
                <a:gd name="T29" fmla="*/ 2147483647 h 643"/>
                <a:gd name="T30" fmla="*/ 2147483647 w 173"/>
                <a:gd name="T31" fmla="*/ 2147483647 h 643"/>
                <a:gd name="T32" fmla="*/ 2147483647 w 173"/>
                <a:gd name="T33" fmla="*/ 2147483647 h 643"/>
                <a:gd name="T34" fmla="*/ 2147483647 w 173"/>
                <a:gd name="T35" fmla="*/ 2147483647 h 643"/>
                <a:gd name="T36" fmla="*/ 2147483647 w 173"/>
                <a:gd name="T37" fmla="*/ 2147483647 h 643"/>
                <a:gd name="T38" fmla="*/ 2147483647 w 173"/>
                <a:gd name="T39" fmla="*/ 2147483647 h 643"/>
                <a:gd name="T40" fmla="*/ 2147483647 w 173"/>
                <a:gd name="T41" fmla="*/ 2147483647 h 643"/>
                <a:gd name="T42" fmla="*/ 2147483647 w 173"/>
                <a:gd name="T43" fmla="*/ 2147483647 h 643"/>
                <a:gd name="T44" fmla="*/ 2147483647 w 173"/>
                <a:gd name="T45" fmla="*/ 2147483647 h 643"/>
                <a:gd name="T46" fmla="*/ 2147483647 w 173"/>
                <a:gd name="T47" fmla="*/ 2147483647 h 643"/>
                <a:gd name="T48" fmla="*/ 2147483647 w 173"/>
                <a:gd name="T49" fmla="*/ 2147483647 h 643"/>
                <a:gd name="T50" fmla="*/ 2147483647 w 173"/>
                <a:gd name="T51" fmla="*/ 2147483647 h 643"/>
                <a:gd name="T52" fmla="*/ 2147483647 w 173"/>
                <a:gd name="T53" fmla="*/ 2147483647 h 643"/>
                <a:gd name="T54" fmla="*/ 2147483647 w 173"/>
                <a:gd name="T55" fmla="*/ 2147483647 h 643"/>
                <a:gd name="T56" fmla="*/ 2147483647 w 173"/>
                <a:gd name="T57" fmla="*/ 2147483647 h 643"/>
                <a:gd name="T58" fmla="*/ 2147483647 w 173"/>
                <a:gd name="T59" fmla="*/ 2147483647 h 643"/>
                <a:gd name="T60" fmla="*/ 2147483647 w 173"/>
                <a:gd name="T61" fmla="*/ 2147483647 h 643"/>
                <a:gd name="T62" fmla="*/ 2147483647 w 173"/>
                <a:gd name="T63" fmla="*/ 2147483647 h 643"/>
                <a:gd name="T64" fmla="*/ 2147483647 w 173"/>
                <a:gd name="T65" fmla="*/ 2147483647 h 643"/>
                <a:gd name="T66" fmla="*/ 2147483647 w 173"/>
                <a:gd name="T67" fmla="*/ 2147483647 h 643"/>
                <a:gd name="T68" fmla="*/ 2147483647 w 173"/>
                <a:gd name="T69" fmla="*/ 2147483647 h 643"/>
                <a:gd name="T70" fmla="*/ 2147483647 w 173"/>
                <a:gd name="T71" fmla="*/ 2147483647 h 643"/>
                <a:gd name="T72" fmla="*/ 2147483647 w 173"/>
                <a:gd name="T73" fmla="*/ 2147483647 h 643"/>
                <a:gd name="T74" fmla="*/ 2147483647 w 173"/>
                <a:gd name="T75" fmla="*/ 2147483647 h 643"/>
                <a:gd name="T76" fmla="*/ 2147483647 w 173"/>
                <a:gd name="T77" fmla="*/ 2147483647 h 643"/>
                <a:gd name="T78" fmla="*/ 2147483647 w 173"/>
                <a:gd name="T79" fmla="*/ 2147483647 h 643"/>
                <a:gd name="T80" fmla="*/ 2147483647 w 173"/>
                <a:gd name="T81" fmla="*/ 2147483647 h 643"/>
                <a:gd name="T82" fmla="*/ 2147483647 w 173"/>
                <a:gd name="T83" fmla="*/ 2147483647 h 643"/>
                <a:gd name="T84" fmla="*/ 2147483647 w 173"/>
                <a:gd name="T85" fmla="*/ 2147483647 h 643"/>
                <a:gd name="T86" fmla="*/ 2147483647 w 173"/>
                <a:gd name="T87" fmla="*/ 2147483647 h 643"/>
                <a:gd name="T88" fmla="*/ 2147483647 w 173"/>
                <a:gd name="T89" fmla="*/ 2147483647 h 643"/>
                <a:gd name="T90" fmla="*/ 2147483647 w 173"/>
                <a:gd name="T91" fmla="*/ 2147483647 h 643"/>
                <a:gd name="T92" fmla="*/ 2147483647 w 173"/>
                <a:gd name="T93" fmla="*/ 2147483647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pattFill prst="lgCheck">
              <a:fgClr>
                <a:srgbClr val="0000CC"/>
              </a:fgClr>
              <a:bgClr>
                <a:schemeClr val="bg1"/>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 name="Freeform 4684" descr="Large checker board"/>
            <p:cNvSpPr>
              <a:spLocks/>
            </p:cNvSpPr>
            <p:nvPr/>
          </p:nvSpPr>
          <p:spPr bwMode="auto">
            <a:xfrm>
              <a:off x="7059613" y="3797300"/>
              <a:ext cx="265113" cy="211138"/>
            </a:xfrm>
            <a:custGeom>
              <a:avLst/>
              <a:gdLst>
                <a:gd name="T0" fmla="*/ 2147483647 w 149"/>
                <a:gd name="T1" fmla="*/ 0 h 107"/>
                <a:gd name="T2" fmla="*/ 2147483647 w 149"/>
                <a:gd name="T3" fmla="*/ 2147483647 h 107"/>
                <a:gd name="T4" fmla="*/ 2147483647 w 149"/>
                <a:gd name="T5" fmla="*/ 2147483647 h 107"/>
                <a:gd name="T6" fmla="*/ 2147483647 w 149"/>
                <a:gd name="T7" fmla="*/ 2147483647 h 107"/>
                <a:gd name="T8" fmla="*/ 2147483647 w 149"/>
                <a:gd name="T9" fmla="*/ 2147483647 h 107"/>
                <a:gd name="T10" fmla="*/ 2147483647 w 149"/>
                <a:gd name="T11" fmla="*/ 2147483647 h 107"/>
                <a:gd name="T12" fmla="*/ 2147483647 w 149"/>
                <a:gd name="T13" fmla="*/ 2147483647 h 107"/>
                <a:gd name="T14" fmla="*/ 2147483647 w 149"/>
                <a:gd name="T15" fmla="*/ 2147483647 h 107"/>
                <a:gd name="T16" fmla="*/ 2147483647 w 149"/>
                <a:gd name="T17" fmla="*/ 2147483647 h 107"/>
                <a:gd name="T18" fmla="*/ 2147483647 w 149"/>
                <a:gd name="T19" fmla="*/ 2147483647 h 107"/>
                <a:gd name="T20" fmla="*/ 2147483647 w 149"/>
                <a:gd name="T21" fmla="*/ 2147483647 h 107"/>
                <a:gd name="T22" fmla="*/ 2147483647 w 149"/>
                <a:gd name="T23" fmla="*/ 2147483647 h 107"/>
                <a:gd name="T24" fmla="*/ 2147483647 w 149"/>
                <a:gd name="T25" fmla="*/ 2147483647 h 107"/>
                <a:gd name="T26" fmla="*/ 2147483647 w 149"/>
                <a:gd name="T27" fmla="*/ 2147483647 h 107"/>
                <a:gd name="T28" fmla="*/ 2147483647 w 149"/>
                <a:gd name="T29" fmla="*/ 2147483647 h 107"/>
                <a:gd name="T30" fmla="*/ 2147483647 w 149"/>
                <a:gd name="T31" fmla="*/ 2147483647 h 107"/>
                <a:gd name="T32" fmla="*/ 2147483647 w 149"/>
                <a:gd name="T33" fmla="*/ 2147483647 h 107"/>
                <a:gd name="T34" fmla="*/ 2147483647 w 149"/>
                <a:gd name="T35" fmla="*/ 2147483647 h 107"/>
                <a:gd name="T36" fmla="*/ 2147483647 w 149"/>
                <a:gd name="T37" fmla="*/ 2147483647 h 107"/>
                <a:gd name="T38" fmla="*/ 2147483647 w 149"/>
                <a:gd name="T39" fmla="*/ 2147483647 h 107"/>
                <a:gd name="T40" fmla="*/ 2147483647 w 149"/>
                <a:gd name="T41" fmla="*/ 2147483647 h 107"/>
                <a:gd name="T42" fmla="*/ 2147483647 w 149"/>
                <a:gd name="T43" fmla="*/ 2147483647 h 107"/>
                <a:gd name="T44" fmla="*/ 0 w 149"/>
                <a:gd name="T45" fmla="*/ 2147483647 h 107"/>
                <a:gd name="T46" fmla="*/ 0 w 149"/>
                <a:gd name="T47" fmla="*/ 2147483647 h 107"/>
                <a:gd name="T48" fmla="*/ 2147483647 w 149"/>
                <a:gd name="T49" fmla="*/ 2147483647 h 107"/>
                <a:gd name="T50" fmla="*/ 2147483647 w 149"/>
                <a:gd name="T51" fmla="*/ 2147483647 h 107"/>
                <a:gd name="T52" fmla="*/ 2147483647 w 149"/>
                <a:gd name="T53" fmla="*/ 2147483647 h 107"/>
                <a:gd name="T54" fmla="*/ 2147483647 w 149"/>
                <a:gd name="T55" fmla="*/ 2147483647 h 107"/>
                <a:gd name="T56" fmla="*/ 2147483647 w 149"/>
                <a:gd name="T57" fmla="*/ 2147483647 h 107"/>
                <a:gd name="T58" fmla="*/ 2147483647 w 149"/>
                <a:gd name="T59" fmla="*/ 2147483647 h 107"/>
                <a:gd name="T60" fmla="*/ 2147483647 w 149"/>
                <a:gd name="T61" fmla="*/ 2147483647 h 107"/>
                <a:gd name="T62" fmla="*/ 2147483647 w 149"/>
                <a:gd name="T63" fmla="*/ 2147483647 h 107"/>
                <a:gd name="T64" fmla="*/ 2147483647 w 149"/>
                <a:gd name="T65" fmla="*/ 2147483647 h 107"/>
                <a:gd name="T66" fmla="*/ 2147483647 w 149"/>
                <a:gd name="T67" fmla="*/ 2147483647 h 107"/>
                <a:gd name="T68" fmla="*/ 2147483647 w 149"/>
                <a:gd name="T69" fmla="*/ 2147483647 h 107"/>
                <a:gd name="T70" fmla="*/ 2147483647 w 149"/>
                <a:gd name="T71" fmla="*/ 2147483647 h 107"/>
                <a:gd name="T72" fmla="*/ 2147483647 w 149"/>
                <a:gd name="T73" fmla="*/ 2147483647 h 107"/>
                <a:gd name="T74" fmla="*/ 2147483647 w 149"/>
                <a:gd name="T75" fmla="*/ 2147483647 h 107"/>
                <a:gd name="T76" fmla="*/ 2147483647 w 149"/>
                <a:gd name="T77" fmla="*/ 2147483647 h 107"/>
                <a:gd name="T78" fmla="*/ 2147483647 w 149"/>
                <a:gd name="T79" fmla="*/ 2147483647 h 107"/>
                <a:gd name="T80" fmla="*/ 2147483647 w 149"/>
                <a:gd name="T81" fmla="*/ 2147483647 h 107"/>
                <a:gd name="T82" fmla="*/ 2147483647 w 149"/>
                <a:gd name="T83" fmla="*/ 2147483647 h 107"/>
                <a:gd name="T84" fmla="*/ 2147483647 w 149"/>
                <a:gd name="T85" fmla="*/ 2147483647 h 107"/>
                <a:gd name="T86" fmla="*/ 2147483647 w 149"/>
                <a:gd name="T87" fmla="*/ 2147483647 h 107"/>
                <a:gd name="T88" fmla="*/ 2147483647 w 149"/>
                <a:gd name="T89" fmla="*/ 0 h 107"/>
                <a:gd name="T90" fmla="*/ 2147483647 w 149"/>
                <a:gd name="T91" fmla="*/ 2147483647 h 107"/>
                <a:gd name="T92" fmla="*/ 2147483647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 name="Freeform 4685" descr="Large checker board"/>
            <p:cNvSpPr>
              <a:spLocks/>
            </p:cNvSpPr>
            <p:nvPr/>
          </p:nvSpPr>
          <p:spPr bwMode="auto">
            <a:xfrm>
              <a:off x="6894513" y="3989388"/>
              <a:ext cx="4763" cy="3175"/>
            </a:xfrm>
            <a:custGeom>
              <a:avLst/>
              <a:gdLst>
                <a:gd name="T0" fmla="*/ 2147483647 w 4"/>
                <a:gd name="T1" fmla="*/ 0 h 2"/>
                <a:gd name="T2" fmla="*/ 0 w 4"/>
                <a:gd name="T3" fmla="*/ 2147483647 h 2"/>
                <a:gd name="T4" fmla="*/ 0 w 4"/>
                <a:gd name="T5" fmla="*/ 0 h 2"/>
                <a:gd name="T6" fmla="*/ 2147483647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 name="Freeform 4686" descr="Large checker board"/>
            <p:cNvSpPr>
              <a:spLocks/>
            </p:cNvSpPr>
            <p:nvPr/>
          </p:nvSpPr>
          <p:spPr bwMode="auto">
            <a:xfrm>
              <a:off x="7037388" y="3886200"/>
              <a:ext cx="284163" cy="296863"/>
            </a:xfrm>
            <a:custGeom>
              <a:avLst/>
              <a:gdLst>
                <a:gd name="T0" fmla="*/ 2147483647 w 159"/>
                <a:gd name="T1" fmla="*/ 2147483647 h 151"/>
                <a:gd name="T2" fmla="*/ 2147483647 w 159"/>
                <a:gd name="T3" fmla="*/ 2147483647 h 151"/>
                <a:gd name="T4" fmla="*/ 2147483647 w 159"/>
                <a:gd name="T5" fmla="*/ 2147483647 h 151"/>
                <a:gd name="T6" fmla="*/ 2147483647 w 159"/>
                <a:gd name="T7" fmla="*/ 2147483647 h 151"/>
                <a:gd name="T8" fmla="*/ 2147483647 w 159"/>
                <a:gd name="T9" fmla="*/ 2147483647 h 151"/>
                <a:gd name="T10" fmla="*/ 2147483647 w 159"/>
                <a:gd name="T11" fmla="*/ 2147483647 h 151"/>
                <a:gd name="T12" fmla="*/ 2147483647 w 159"/>
                <a:gd name="T13" fmla="*/ 2147483647 h 151"/>
                <a:gd name="T14" fmla="*/ 2147483647 w 159"/>
                <a:gd name="T15" fmla="*/ 2147483647 h 151"/>
                <a:gd name="T16" fmla="*/ 2147483647 w 159"/>
                <a:gd name="T17" fmla="*/ 2147483647 h 151"/>
                <a:gd name="T18" fmla="*/ 2147483647 w 159"/>
                <a:gd name="T19" fmla="*/ 2147483647 h 151"/>
                <a:gd name="T20" fmla="*/ 2147483647 w 159"/>
                <a:gd name="T21" fmla="*/ 2147483647 h 151"/>
                <a:gd name="T22" fmla="*/ 2147483647 w 159"/>
                <a:gd name="T23" fmla="*/ 2147483647 h 151"/>
                <a:gd name="T24" fmla="*/ 2147483647 w 159"/>
                <a:gd name="T25" fmla="*/ 2147483647 h 151"/>
                <a:gd name="T26" fmla="*/ 2147483647 w 159"/>
                <a:gd name="T27" fmla="*/ 2147483647 h 151"/>
                <a:gd name="T28" fmla="*/ 2147483647 w 159"/>
                <a:gd name="T29" fmla="*/ 2147483647 h 151"/>
                <a:gd name="T30" fmla="*/ 2147483647 w 159"/>
                <a:gd name="T31" fmla="*/ 2147483647 h 151"/>
                <a:gd name="T32" fmla="*/ 2147483647 w 159"/>
                <a:gd name="T33" fmla="*/ 2147483647 h 151"/>
                <a:gd name="T34" fmla="*/ 2147483647 w 159"/>
                <a:gd name="T35" fmla="*/ 2147483647 h 151"/>
                <a:gd name="T36" fmla="*/ 2147483647 w 159"/>
                <a:gd name="T37" fmla="*/ 2147483647 h 151"/>
                <a:gd name="T38" fmla="*/ 2147483647 w 159"/>
                <a:gd name="T39" fmla="*/ 2147483647 h 151"/>
                <a:gd name="T40" fmla="*/ 2147483647 w 159"/>
                <a:gd name="T41" fmla="*/ 2147483647 h 151"/>
                <a:gd name="T42" fmla="*/ 2147483647 w 159"/>
                <a:gd name="T43" fmla="*/ 2147483647 h 151"/>
                <a:gd name="T44" fmla="*/ 2147483647 w 159"/>
                <a:gd name="T45" fmla="*/ 2147483647 h 151"/>
                <a:gd name="T46" fmla="*/ 2147483647 w 159"/>
                <a:gd name="T47" fmla="*/ 2147483647 h 151"/>
                <a:gd name="T48" fmla="*/ 2147483647 w 159"/>
                <a:gd name="T49" fmla="*/ 2147483647 h 151"/>
                <a:gd name="T50" fmla="*/ 2147483647 w 159"/>
                <a:gd name="T51" fmla="*/ 2147483647 h 151"/>
                <a:gd name="T52" fmla="*/ 2147483647 w 159"/>
                <a:gd name="T53" fmla="*/ 2147483647 h 151"/>
                <a:gd name="T54" fmla="*/ 2147483647 w 159"/>
                <a:gd name="T55" fmla="*/ 2147483647 h 151"/>
                <a:gd name="T56" fmla="*/ 2147483647 w 159"/>
                <a:gd name="T57" fmla="*/ 2147483647 h 151"/>
                <a:gd name="T58" fmla="*/ 2147483647 w 159"/>
                <a:gd name="T59" fmla="*/ 2147483647 h 151"/>
                <a:gd name="T60" fmla="*/ 2147483647 w 159"/>
                <a:gd name="T61" fmla="*/ 2147483647 h 151"/>
                <a:gd name="T62" fmla="*/ 0 w 159"/>
                <a:gd name="T63" fmla="*/ 2147483647 h 151"/>
                <a:gd name="T64" fmla="*/ 2147483647 w 159"/>
                <a:gd name="T65" fmla="*/ 2147483647 h 151"/>
                <a:gd name="T66" fmla="*/ 2147483647 w 159"/>
                <a:gd name="T67" fmla="*/ 2147483647 h 151"/>
                <a:gd name="T68" fmla="*/ 2147483647 w 159"/>
                <a:gd name="T69" fmla="*/ 2147483647 h 151"/>
                <a:gd name="T70" fmla="*/ 2147483647 w 159"/>
                <a:gd name="T71" fmla="*/ 2147483647 h 151"/>
                <a:gd name="T72" fmla="*/ 2147483647 w 159"/>
                <a:gd name="T73" fmla="*/ 2147483647 h 151"/>
                <a:gd name="T74" fmla="*/ 2147483647 w 159"/>
                <a:gd name="T75" fmla="*/ 2147483647 h 151"/>
                <a:gd name="T76" fmla="*/ 2147483647 w 159"/>
                <a:gd name="T77" fmla="*/ 2147483647 h 151"/>
                <a:gd name="T78" fmla="*/ 2147483647 w 159"/>
                <a:gd name="T79" fmla="*/ 2147483647 h 151"/>
                <a:gd name="T80" fmla="*/ 2147483647 w 159"/>
                <a:gd name="T81" fmla="*/ 2147483647 h 151"/>
                <a:gd name="T82" fmla="*/ 2147483647 w 159"/>
                <a:gd name="T83" fmla="*/ 2147483647 h 151"/>
                <a:gd name="T84" fmla="*/ 2147483647 w 159"/>
                <a:gd name="T85" fmla="*/ 2147483647 h 151"/>
                <a:gd name="T86" fmla="*/ 2147483647 w 159"/>
                <a:gd name="T87" fmla="*/ 2147483647 h 151"/>
                <a:gd name="T88" fmla="*/ 2147483647 w 159"/>
                <a:gd name="T89" fmla="*/ 0 h 151"/>
                <a:gd name="T90" fmla="*/ 2147483647 w 159"/>
                <a:gd name="T91" fmla="*/ 2147483647 h 151"/>
                <a:gd name="T92" fmla="*/ 2147483647 w 159"/>
                <a:gd name="T93" fmla="*/ 2147483647 h 151"/>
                <a:gd name="T94" fmla="*/ 2147483647 w 159"/>
                <a:gd name="T95" fmla="*/ 2147483647 h 151"/>
                <a:gd name="T96" fmla="*/ 2147483647 w 159"/>
                <a:gd name="T97" fmla="*/ 2147483647 h 151"/>
                <a:gd name="T98" fmla="*/ 2147483647 w 159"/>
                <a:gd name="T99" fmla="*/ 2147483647 h 151"/>
                <a:gd name="T100" fmla="*/ 2147483647 w 159"/>
                <a:gd name="T101" fmla="*/ 2147483647 h 151"/>
                <a:gd name="T102" fmla="*/ 2147483647 w 159"/>
                <a:gd name="T103" fmla="*/ 2147483647 h 151"/>
                <a:gd name="T104" fmla="*/ 2147483647 w 159"/>
                <a:gd name="T105" fmla="*/ 2147483647 h 151"/>
                <a:gd name="T106" fmla="*/ 2147483647 w 159"/>
                <a:gd name="T107" fmla="*/ 2147483647 h 151"/>
                <a:gd name="T108" fmla="*/ 2147483647 w 159"/>
                <a:gd name="T109" fmla="*/ 2147483647 h 151"/>
                <a:gd name="T110" fmla="*/ 2147483647 w 159"/>
                <a:gd name="T111" fmla="*/ 2147483647 h 151"/>
                <a:gd name="T112" fmla="*/ 2147483647 w 159"/>
                <a:gd name="T113" fmla="*/ 214748364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 name="Freeform 4687" descr="Large checker board"/>
            <p:cNvSpPr>
              <a:spLocks/>
            </p:cNvSpPr>
            <p:nvPr/>
          </p:nvSpPr>
          <p:spPr bwMode="auto">
            <a:xfrm>
              <a:off x="6653213" y="3844925"/>
              <a:ext cx="306388" cy="398463"/>
            </a:xfrm>
            <a:custGeom>
              <a:avLst/>
              <a:gdLst>
                <a:gd name="T0" fmla="*/ 2147483647 w 172"/>
                <a:gd name="T1" fmla="*/ 2147483647 h 203"/>
                <a:gd name="T2" fmla="*/ 2147483647 w 172"/>
                <a:gd name="T3" fmla="*/ 2147483647 h 203"/>
                <a:gd name="T4" fmla="*/ 2147483647 w 172"/>
                <a:gd name="T5" fmla="*/ 2147483647 h 203"/>
                <a:gd name="T6" fmla="*/ 2147483647 w 172"/>
                <a:gd name="T7" fmla="*/ 2147483647 h 203"/>
                <a:gd name="T8" fmla="*/ 2147483647 w 172"/>
                <a:gd name="T9" fmla="*/ 2147483647 h 203"/>
                <a:gd name="T10" fmla="*/ 2147483647 w 172"/>
                <a:gd name="T11" fmla="*/ 2147483647 h 203"/>
                <a:gd name="T12" fmla="*/ 2147483647 w 172"/>
                <a:gd name="T13" fmla="*/ 2147483647 h 203"/>
                <a:gd name="T14" fmla="*/ 2147483647 w 172"/>
                <a:gd name="T15" fmla="*/ 2147483647 h 203"/>
                <a:gd name="T16" fmla="*/ 2147483647 w 172"/>
                <a:gd name="T17" fmla="*/ 2147483647 h 203"/>
                <a:gd name="T18" fmla="*/ 2147483647 w 172"/>
                <a:gd name="T19" fmla="*/ 2147483647 h 203"/>
                <a:gd name="T20" fmla="*/ 2147483647 w 172"/>
                <a:gd name="T21" fmla="*/ 2147483647 h 203"/>
                <a:gd name="T22" fmla="*/ 2147483647 w 172"/>
                <a:gd name="T23" fmla="*/ 2147483647 h 203"/>
                <a:gd name="T24" fmla="*/ 2147483647 w 172"/>
                <a:gd name="T25" fmla="*/ 2147483647 h 203"/>
                <a:gd name="T26" fmla="*/ 2147483647 w 172"/>
                <a:gd name="T27" fmla="*/ 2147483647 h 203"/>
                <a:gd name="T28" fmla="*/ 2147483647 w 172"/>
                <a:gd name="T29" fmla="*/ 2147483647 h 203"/>
                <a:gd name="T30" fmla="*/ 2147483647 w 172"/>
                <a:gd name="T31" fmla="*/ 2147483647 h 203"/>
                <a:gd name="T32" fmla="*/ 2147483647 w 172"/>
                <a:gd name="T33" fmla="*/ 2147483647 h 203"/>
                <a:gd name="T34" fmla="*/ 2147483647 w 172"/>
                <a:gd name="T35" fmla="*/ 2147483647 h 203"/>
                <a:gd name="T36" fmla="*/ 2147483647 w 172"/>
                <a:gd name="T37" fmla="*/ 2147483647 h 203"/>
                <a:gd name="T38" fmla="*/ 2147483647 w 172"/>
                <a:gd name="T39" fmla="*/ 2147483647 h 203"/>
                <a:gd name="T40" fmla="*/ 2147483647 w 172"/>
                <a:gd name="T41" fmla="*/ 2147483647 h 203"/>
                <a:gd name="T42" fmla="*/ 2147483647 w 172"/>
                <a:gd name="T43" fmla="*/ 2147483647 h 203"/>
                <a:gd name="T44" fmla="*/ 2147483647 w 172"/>
                <a:gd name="T45" fmla="*/ 2147483647 h 203"/>
                <a:gd name="T46" fmla="*/ 2147483647 w 172"/>
                <a:gd name="T47" fmla="*/ 2147483647 h 203"/>
                <a:gd name="T48" fmla="*/ 0 w 172"/>
                <a:gd name="T49" fmla="*/ 0 h 203"/>
                <a:gd name="T50" fmla="*/ 2147483647 w 172"/>
                <a:gd name="T51" fmla="*/ 2147483647 h 203"/>
                <a:gd name="T52" fmla="*/ 2147483647 w 172"/>
                <a:gd name="T53" fmla="*/ 2147483647 h 203"/>
                <a:gd name="T54" fmla="*/ 2147483647 w 172"/>
                <a:gd name="T55" fmla="*/ 2147483647 h 203"/>
                <a:gd name="T56" fmla="*/ 2147483647 w 172"/>
                <a:gd name="T57" fmla="*/ 2147483647 h 203"/>
                <a:gd name="T58" fmla="*/ 2147483647 w 172"/>
                <a:gd name="T59" fmla="*/ 2147483647 h 203"/>
                <a:gd name="T60" fmla="*/ 2147483647 w 172"/>
                <a:gd name="T61" fmla="*/ 2147483647 h 203"/>
                <a:gd name="T62" fmla="*/ 2147483647 w 172"/>
                <a:gd name="T63" fmla="*/ 2147483647 h 203"/>
                <a:gd name="T64" fmla="*/ 2147483647 w 172"/>
                <a:gd name="T65" fmla="*/ 2147483647 h 203"/>
                <a:gd name="T66" fmla="*/ 2147483647 w 172"/>
                <a:gd name="T67" fmla="*/ 2147483647 h 203"/>
                <a:gd name="T68" fmla="*/ 2147483647 w 172"/>
                <a:gd name="T69" fmla="*/ 2147483647 h 203"/>
                <a:gd name="T70" fmla="*/ 2147483647 w 172"/>
                <a:gd name="T71" fmla="*/ 2147483647 h 203"/>
                <a:gd name="T72" fmla="*/ 2147483647 w 172"/>
                <a:gd name="T73" fmla="*/ 2147483647 h 203"/>
                <a:gd name="T74" fmla="*/ 2147483647 w 172"/>
                <a:gd name="T75" fmla="*/ 2147483647 h 203"/>
                <a:gd name="T76" fmla="*/ 2147483647 w 172"/>
                <a:gd name="T77" fmla="*/ 2147483647 h 203"/>
                <a:gd name="T78" fmla="*/ 2147483647 w 172"/>
                <a:gd name="T79" fmla="*/ 2147483647 h 203"/>
                <a:gd name="T80" fmla="*/ 2147483647 w 172"/>
                <a:gd name="T81" fmla="*/ 2147483647 h 203"/>
                <a:gd name="T82" fmla="*/ 2147483647 w 172"/>
                <a:gd name="T83" fmla="*/ 2147483647 h 203"/>
                <a:gd name="T84" fmla="*/ 2147483647 w 172"/>
                <a:gd name="T85" fmla="*/ 2147483647 h 203"/>
                <a:gd name="T86" fmla="*/ 2147483647 w 172"/>
                <a:gd name="T87" fmla="*/ 2147483647 h 203"/>
                <a:gd name="T88" fmla="*/ 2147483647 w 172"/>
                <a:gd name="T89" fmla="*/ 2147483647 h 203"/>
                <a:gd name="T90" fmla="*/ 2147483647 w 172"/>
                <a:gd name="T91" fmla="*/ 2147483647 h 203"/>
                <a:gd name="T92" fmla="*/ 2147483647 w 172"/>
                <a:gd name="T93" fmla="*/ 2147483647 h 203"/>
                <a:gd name="T94" fmla="*/ 2147483647 w 172"/>
                <a:gd name="T95" fmla="*/ 2147483647 h 203"/>
                <a:gd name="T96" fmla="*/ 2147483647 w 172"/>
                <a:gd name="T97" fmla="*/ 2147483647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 name="Freeform 4688" descr="Large checker board"/>
            <p:cNvSpPr>
              <a:spLocks/>
            </p:cNvSpPr>
            <p:nvPr/>
          </p:nvSpPr>
          <p:spPr bwMode="auto">
            <a:xfrm>
              <a:off x="7661276" y="4052888"/>
              <a:ext cx="269875" cy="307975"/>
            </a:xfrm>
            <a:custGeom>
              <a:avLst/>
              <a:gdLst>
                <a:gd name="T0" fmla="*/ 2147483647 w 153"/>
                <a:gd name="T1" fmla="*/ 2147483647 h 156"/>
                <a:gd name="T2" fmla="*/ 2147483647 w 153"/>
                <a:gd name="T3" fmla="*/ 2147483647 h 156"/>
                <a:gd name="T4" fmla="*/ 2147483647 w 153"/>
                <a:gd name="T5" fmla="*/ 2147483647 h 156"/>
                <a:gd name="T6" fmla="*/ 2147483647 w 153"/>
                <a:gd name="T7" fmla="*/ 2147483647 h 156"/>
                <a:gd name="T8" fmla="*/ 2147483647 w 153"/>
                <a:gd name="T9" fmla="*/ 2147483647 h 156"/>
                <a:gd name="T10" fmla="*/ 2147483647 w 153"/>
                <a:gd name="T11" fmla="*/ 2147483647 h 156"/>
                <a:gd name="T12" fmla="*/ 2147483647 w 153"/>
                <a:gd name="T13" fmla="*/ 2147483647 h 156"/>
                <a:gd name="T14" fmla="*/ 2147483647 w 153"/>
                <a:gd name="T15" fmla="*/ 2147483647 h 156"/>
                <a:gd name="T16" fmla="*/ 2147483647 w 153"/>
                <a:gd name="T17" fmla="*/ 2147483647 h 156"/>
                <a:gd name="T18" fmla="*/ 2147483647 w 153"/>
                <a:gd name="T19" fmla="*/ 2147483647 h 156"/>
                <a:gd name="T20" fmla="*/ 2147483647 w 153"/>
                <a:gd name="T21" fmla="*/ 2147483647 h 156"/>
                <a:gd name="T22" fmla="*/ 2147483647 w 153"/>
                <a:gd name="T23" fmla="*/ 2147483647 h 156"/>
                <a:gd name="T24" fmla="*/ 2147483647 w 153"/>
                <a:gd name="T25" fmla="*/ 2147483647 h 156"/>
                <a:gd name="T26" fmla="*/ 2147483647 w 153"/>
                <a:gd name="T27" fmla="*/ 2147483647 h 156"/>
                <a:gd name="T28" fmla="*/ 2147483647 w 153"/>
                <a:gd name="T29" fmla="*/ 2147483647 h 156"/>
                <a:gd name="T30" fmla="*/ 2147483647 w 153"/>
                <a:gd name="T31" fmla="*/ 2147483647 h 156"/>
                <a:gd name="T32" fmla="*/ 2147483647 w 153"/>
                <a:gd name="T33" fmla="*/ 2147483647 h 156"/>
                <a:gd name="T34" fmla="*/ 2147483647 w 153"/>
                <a:gd name="T35" fmla="*/ 2147483647 h 156"/>
                <a:gd name="T36" fmla="*/ 2147483647 w 153"/>
                <a:gd name="T37" fmla="*/ 2147483647 h 156"/>
                <a:gd name="T38" fmla="*/ 2147483647 w 153"/>
                <a:gd name="T39" fmla="*/ 2147483647 h 156"/>
                <a:gd name="T40" fmla="*/ 2147483647 w 153"/>
                <a:gd name="T41" fmla="*/ 2147483647 h 156"/>
                <a:gd name="T42" fmla="*/ 2147483647 w 153"/>
                <a:gd name="T43" fmla="*/ 2147483647 h 156"/>
                <a:gd name="T44" fmla="*/ 2147483647 w 153"/>
                <a:gd name="T45" fmla="*/ 2147483647 h 156"/>
                <a:gd name="T46" fmla="*/ 2147483647 w 153"/>
                <a:gd name="T47" fmla="*/ 2147483647 h 156"/>
                <a:gd name="T48" fmla="*/ 2147483647 w 153"/>
                <a:gd name="T49" fmla="*/ 2147483647 h 156"/>
                <a:gd name="T50" fmla="*/ 2147483647 w 153"/>
                <a:gd name="T51" fmla="*/ 2147483647 h 156"/>
                <a:gd name="T52" fmla="*/ 2147483647 w 153"/>
                <a:gd name="T53" fmla="*/ 2147483647 h 156"/>
                <a:gd name="T54" fmla="*/ 2147483647 w 153"/>
                <a:gd name="T55" fmla="*/ 2147483647 h 156"/>
                <a:gd name="T56" fmla="*/ 2147483647 w 153"/>
                <a:gd name="T57" fmla="*/ 2147483647 h 156"/>
                <a:gd name="T58" fmla="*/ 2147483647 w 153"/>
                <a:gd name="T59" fmla="*/ 2147483647 h 156"/>
                <a:gd name="T60" fmla="*/ 2147483647 w 153"/>
                <a:gd name="T61" fmla="*/ 2147483647 h 156"/>
                <a:gd name="T62" fmla="*/ 2147483647 w 153"/>
                <a:gd name="T63" fmla="*/ 2147483647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 name="Freeform 4689" descr="Large checker board"/>
            <p:cNvSpPr>
              <a:spLocks/>
            </p:cNvSpPr>
            <p:nvPr/>
          </p:nvSpPr>
          <p:spPr bwMode="auto">
            <a:xfrm>
              <a:off x="7318376" y="3984625"/>
              <a:ext cx="179388" cy="255588"/>
            </a:xfrm>
            <a:custGeom>
              <a:avLst/>
              <a:gdLst>
                <a:gd name="T0" fmla="*/ 2147483647 w 101"/>
                <a:gd name="T1" fmla="*/ 2147483647 h 130"/>
                <a:gd name="T2" fmla="*/ 2147483647 w 101"/>
                <a:gd name="T3" fmla="*/ 0 h 130"/>
                <a:gd name="T4" fmla="*/ 2147483647 w 101"/>
                <a:gd name="T5" fmla="*/ 2147483647 h 130"/>
                <a:gd name="T6" fmla="*/ 2147483647 w 101"/>
                <a:gd name="T7" fmla="*/ 2147483647 h 130"/>
                <a:gd name="T8" fmla="*/ 2147483647 w 101"/>
                <a:gd name="T9" fmla="*/ 2147483647 h 130"/>
                <a:gd name="T10" fmla="*/ 2147483647 w 101"/>
                <a:gd name="T11" fmla="*/ 2147483647 h 130"/>
                <a:gd name="T12" fmla="*/ 2147483647 w 101"/>
                <a:gd name="T13" fmla="*/ 2147483647 h 130"/>
                <a:gd name="T14" fmla="*/ 2147483647 w 101"/>
                <a:gd name="T15" fmla="*/ 2147483647 h 130"/>
                <a:gd name="T16" fmla="*/ 2147483647 w 101"/>
                <a:gd name="T17" fmla="*/ 2147483647 h 130"/>
                <a:gd name="T18" fmla="*/ 2147483647 w 101"/>
                <a:gd name="T19" fmla="*/ 2147483647 h 130"/>
                <a:gd name="T20" fmla="*/ 2147483647 w 101"/>
                <a:gd name="T21" fmla="*/ 2147483647 h 130"/>
                <a:gd name="T22" fmla="*/ 2147483647 w 101"/>
                <a:gd name="T23" fmla="*/ 2147483647 h 130"/>
                <a:gd name="T24" fmla="*/ 0 w 101"/>
                <a:gd name="T25" fmla="*/ 2147483647 h 130"/>
                <a:gd name="T26" fmla="*/ 2147483647 w 101"/>
                <a:gd name="T27" fmla="*/ 2147483647 h 130"/>
                <a:gd name="T28" fmla="*/ 2147483647 w 101"/>
                <a:gd name="T29" fmla="*/ 2147483647 h 130"/>
                <a:gd name="T30" fmla="*/ 2147483647 w 101"/>
                <a:gd name="T31" fmla="*/ 2147483647 h 130"/>
                <a:gd name="T32" fmla="*/ 2147483647 w 101"/>
                <a:gd name="T33" fmla="*/ 2147483647 h 130"/>
                <a:gd name="T34" fmla="*/ 2147483647 w 101"/>
                <a:gd name="T35" fmla="*/ 2147483647 h 130"/>
                <a:gd name="T36" fmla="*/ 2147483647 w 101"/>
                <a:gd name="T37" fmla="*/ 2147483647 h 130"/>
                <a:gd name="T38" fmla="*/ 2147483647 w 101"/>
                <a:gd name="T39" fmla="*/ 2147483647 h 130"/>
                <a:gd name="T40" fmla="*/ 2147483647 w 101"/>
                <a:gd name="T41" fmla="*/ 2147483647 h 130"/>
                <a:gd name="T42" fmla="*/ 2147483647 w 101"/>
                <a:gd name="T43" fmla="*/ 2147483647 h 130"/>
                <a:gd name="T44" fmla="*/ 2147483647 w 101"/>
                <a:gd name="T45" fmla="*/ 2147483647 h 130"/>
                <a:gd name="T46" fmla="*/ 2147483647 w 101"/>
                <a:gd name="T47" fmla="*/ 2147483647 h 130"/>
                <a:gd name="T48" fmla="*/ 2147483647 w 101"/>
                <a:gd name="T49" fmla="*/ 2147483647 h 130"/>
                <a:gd name="T50" fmla="*/ 2147483647 w 101"/>
                <a:gd name="T51" fmla="*/ 2147483647 h 130"/>
                <a:gd name="T52" fmla="*/ 2147483647 w 101"/>
                <a:gd name="T53" fmla="*/ 2147483647 h 130"/>
                <a:gd name="T54" fmla="*/ 2147483647 w 101"/>
                <a:gd name="T55" fmla="*/ 2147483647 h 130"/>
                <a:gd name="T56" fmla="*/ 2147483647 w 101"/>
                <a:gd name="T57" fmla="*/ 2147483647 h 130"/>
                <a:gd name="T58" fmla="*/ 2147483647 w 101"/>
                <a:gd name="T59" fmla="*/ 2147483647 h 130"/>
                <a:gd name="T60" fmla="*/ 2147483647 w 101"/>
                <a:gd name="T61" fmla="*/ 2147483647 h 130"/>
                <a:gd name="T62" fmla="*/ 2147483647 w 101"/>
                <a:gd name="T63" fmla="*/ 2147483647 h 130"/>
                <a:gd name="T64" fmla="*/ 2147483647 w 101"/>
                <a:gd name="T65" fmla="*/ 2147483647 h 130"/>
                <a:gd name="T66" fmla="*/ 2147483647 w 101"/>
                <a:gd name="T67" fmla="*/ 2147483647 h 130"/>
                <a:gd name="T68" fmla="*/ 2147483647 w 101"/>
                <a:gd name="T69" fmla="*/ 2147483647 h 130"/>
                <a:gd name="T70" fmla="*/ 2147483647 w 101"/>
                <a:gd name="T71" fmla="*/ 2147483647 h 130"/>
                <a:gd name="T72" fmla="*/ 2147483647 w 101"/>
                <a:gd name="T73" fmla="*/ 2147483647 h 130"/>
                <a:gd name="T74" fmla="*/ 2147483647 w 101"/>
                <a:gd name="T75" fmla="*/ 2147483647 h 130"/>
                <a:gd name="T76" fmla="*/ 2147483647 w 101"/>
                <a:gd name="T77" fmla="*/ 2147483647 h 130"/>
                <a:gd name="T78" fmla="*/ 2147483647 w 101"/>
                <a:gd name="T79" fmla="*/ 2147483647 h 130"/>
                <a:gd name="T80" fmla="*/ 2147483647 w 101"/>
                <a:gd name="T81" fmla="*/ 2147483647 h 130"/>
                <a:gd name="T82" fmla="*/ 2147483647 w 101"/>
                <a:gd name="T83" fmla="*/ 2147483647 h 130"/>
                <a:gd name="T84" fmla="*/ 2147483647 w 101"/>
                <a:gd name="T85" fmla="*/ 2147483647 h 130"/>
                <a:gd name="T86" fmla="*/ 2147483647 w 101"/>
                <a:gd name="T87" fmla="*/ 2147483647 h 130"/>
                <a:gd name="T88" fmla="*/ 2147483647 w 101"/>
                <a:gd name="T89" fmla="*/ 2147483647 h 130"/>
                <a:gd name="T90" fmla="*/ 2147483647 w 101"/>
                <a:gd name="T91" fmla="*/ 2147483647 h 130"/>
                <a:gd name="T92" fmla="*/ 2147483647 w 101"/>
                <a:gd name="T93" fmla="*/ 2147483647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 name="Freeform 4690" descr="Large checker board"/>
            <p:cNvSpPr>
              <a:spLocks/>
            </p:cNvSpPr>
            <p:nvPr/>
          </p:nvSpPr>
          <p:spPr bwMode="auto">
            <a:xfrm>
              <a:off x="6932613" y="4248150"/>
              <a:ext cx="254000" cy="98425"/>
            </a:xfrm>
            <a:custGeom>
              <a:avLst/>
              <a:gdLst>
                <a:gd name="T0" fmla="*/ 2147483647 w 142"/>
                <a:gd name="T1" fmla="*/ 2147483647 h 50"/>
                <a:gd name="T2" fmla="*/ 2147483647 w 142"/>
                <a:gd name="T3" fmla="*/ 2147483647 h 50"/>
                <a:gd name="T4" fmla="*/ 2147483647 w 142"/>
                <a:gd name="T5" fmla="*/ 2147483647 h 50"/>
                <a:gd name="T6" fmla="*/ 2147483647 w 142"/>
                <a:gd name="T7" fmla="*/ 2147483647 h 50"/>
                <a:gd name="T8" fmla="*/ 2147483647 w 142"/>
                <a:gd name="T9" fmla="*/ 2147483647 h 50"/>
                <a:gd name="T10" fmla="*/ 2147483647 w 142"/>
                <a:gd name="T11" fmla="*/ 2147483647 h 50"/>
                <a:gd name="T12" fmla="*/ 2147483647 w 142"/>
                <a:gd name="T13" fmla="*/ 2147483647 h 50"/>
                <a:gd name="T14" fmla="*/ 2147483647 w 142"/>
                <a:gd name="T15" fmla="*/ 2147483647 h 50"/>
                <a:gd name="T16" fmla="*/ 2147483647 w 142"/>
                <a:gd name="T17" fmla="*/ 2147483647 h 50"/>
                <a:gd name="T18" fmla="*/ 2147483647 w 142"/>
                <a:gd name="T19" fmla="*/ 2147483647 h 50"/>
                <a:gd name="T20" fmla="*/ 2147483647 w 142"/>
                <a:gd name="T21" fmla="*/ 2147483647 h 50"/>
                <a:gd name="T22" fmla="*/ 2147483647 w 142"/>
                <a:gd name="T23" fmla="*/ 2147483647 h 50"/>
                <a:gd name="T24" fmla="*/ 2147483647 w 142"/>
                <a:gd name="T25" fmla="*/ 2147483647 h 50"/>
                <a:gd name="T26" fmla="*/ 2147483647 w 142"/>
                <a:gd name="T27" fmla="*/ 0 h 50"/>
                <a:gd name="T28" fmla="*/ 2147483647 w 142"/>
                <a:gd name="T29" fmla="*/ 2147483647 h 50"/>
                <a:gd name="T30" fmla="*/ 0 w 142"/>
                <a:gd name="T31" fmla="*/ 2147483647 h 50"/>
                <a:gd name="T32" fmla="*/ 2147483647 w 142"/>
                <a:gd name="T33" fmla="*/ 2147483647 h 50"/>
                <a:gd name="T34" fmla="*/ 2147483647 w 142"/>
                <a:gd name="T35" fmla="*/ 2147483647 h 50"/>
                <a:gd name="T36" fmla="*/ 2147483647 w 142"/>
                <a:gd name="T37" fmla="*/ 2147483647 h 50"/>
                <a:gd name="T38" fmla="*/ 2147483647 w 142"/>
                <a:gd name="T39" fmla="*/ 2147483647 h 50"/>
                <a:gd name="T40" fmla="*/ 2147483647 w 142"/>
                <a:gd name="T41" fmla="*/ 2147483647 h 50"/>
                <a:gd name="T42" fmla="*/ 2147483647 w 142"/>
                <a:gd name="T43" fmla="*/ 2147483647 h 50"/>
                <a:gd name="T44" fmla="*/ 2147483647 w 142"/>
                <a:gd name="T45" fmla="*/ 2147483647 h 50"/>
                <a:gd name="T46" fmla="*/ 2147483647 w 142"/>
                <a:gd name="T47" fmla="*/ 2147483647 h 50"/>
                <a:gd name="T48" fmla="*/ 2147483647 w 142"/>
                <a:gd name="T49" fmla="*/ 2147483647 h 50"/>
                <a:gd name="T50" fmla="*/ 2147483647 w 142"/>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 name="Freeform 4691" descr="Large checker board"/>
            <p:cNvSpPr>
              <a:spLocks/>
            </p:cNvSpPr>
            <p:nvPr/>
          </p:nvSpPr>
          <p:spPr bwMode="auto">
            <a:xfrm>
              <a:off x="7435851" y="4337050"/>
              <a:ext cx="106363" cy="63500"/>
            </a:xfrm>
            <a:custGeom>
              <a:avLst/>
              <a:gdLst>
                <a:gd name="T0" fmla="*/ 2147483647 w 61"/>
                <a:gd name="T1" fmla="*/ 0 h 33"/>
                <a:gd name="T2" fmla="*/ 2147483647 w 61"/>
                <a:gd name="T3" fmla="*/ 0 h 33"/>
                <a:gd name="T4" fmla="*/ 2147483647 w 61"/>
                <a:gd name="T5" fmla="*/ 2147483647 h 33"/>
                <a:gd name="T6" fmla="*/ 2147483647 w 61"/>
                <a:gd name="T7" fmla="*/ 2147483647 h 33"/>
                <a:gd name="T8" fmla="*/ 2147483647 w 61"/>
                <a:gd name="T9" fmla="*/ 2147483647 h 33"/>
                <a:gd name="T10" fmla="*/ 0 w 61"/>
                <a:gd name="T11" fmla="*/ 2147483647 h 33"/>
                <a:gd name="T12" fmla="*/ 2147483647 w 61"/>
                <a:gd name="T13" fmla="*/ 2147483647 h 33"/>
                <a:gd name="T14" fmla="*/ 2147483647 w 61"/>
                <a:gd name="T15" fmla="*/ 2147483647 h 33"/>
                <a:gd name="T16" fmla="*/ 2147483647 w 61"/>
                <a:gd name="T17" fmla="*/ 2147483647 h 33"/>
                <a:gd name="T18" fmla="*/ 2147483647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 name="Freeform 4692" descr="Large checker board"/>
            <p:cNvSpPr>
              <a:spLocks/>
            </p:cNvSpPr>
            <p:nvPr/>
          </p:nvSpPr>
          <p:spPr bwMode="auto">
            <a:xfrm>
              <a:off x="7559676" y="3963988"/>
              <a:ext cx="38100" cy="109538"/>
            </a:xfrm>
            <a:custGeom>
              <a:avLst/>
              <a:gdLst>
                <a:gd name="T0" fmla="*/ 2147483647 w 21"/>
                <a:gd name="T1" fmla="*/ 2147483647 h 55"/>
                <a:gd name="T2" fmla="*/ 2147483647 w 21"/>
                <a:gd name="T3" fmla="*/ 2147483647 h 55"/>
                <a:gd name="T4" fmla="*/ 2147483647 w 21"/>
                <a:gd name="T5" fmla="*/ 2147483647 h 55"/>
                <a:gd name="T6" fmla="*/ 2147483647 w 21"/>
                <a:gd name="T7" fmla="*/ 2147483647 h 55"/>
                <a:gd name="T8" fmla="*/ 2147483647 w 21"/>
                <a:gd name="T9" fmla="*/ 2147483647 h 55"/>
                <a:gd name="T10" fmla="*/ 2147483647 w 21"/>
                <a:gd name="T11" fmla="*/ 2147483647 h 55"/>
                <a:gd name="T12" fmla="*/ 2147483647 w 21"/>
                <a:gd name="T13" fmla="*/ 2147483647 h 55"/>
                <a:gd name="T14" fmla="*/ 2147483647 w 21"/>
                <a:gd name="T15" fmla="*/ 2147483647 h 55"/>
                <a:gd name="T16" fmla="*/ 2147483647 w 21"/>
                <a:gd name="T17" fmla="*/ 0 h 55"/>
                <a:gd name="T18" fmla="*/ 0 w 21"/>
                <a:gd name="T19" fmla="*/ 2147483647 h 55"/>
                <a:gd name="T20" fmla="*/ 2147483647 w 21"/>
                <a:gd name="T21" fmla="*/ 2147483647 h 55"/>
                <a:gd name="T22" fmla="*/ 2147483647 w 21"/>
                <a:gd name="T23" fmla="*/ 2147483647 h 55"/>
                <a:gd name="T24" fmla="*/ 2147483647 w 21"/>
                <a:gd name="T25" fmla="*/ 2147483647 h 55"/>
                <a:gd name="T26" fmla="*/ 2147483647 w 21"/>
                <a:gd name="T27" fmla="*/ 2147483647 h 55"/>
                <a:gd name="T28" fmla="*/ 2147483647 w 21"/>
                <a:gd name="T29" fmla="*/ 214748364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 name="Freeform 4693" descr="Large checker board"/>
            <p:cNvSpPr>
              <a:spLocks/>
            </p:cNvSpPr>
            <p:nvPr/>
          </p:nvSpPr>
          <p:spPr bwMode="auto">
            <a:xfrm>
              <a:off x="7572376" y="4137025"/>
              <a:ext cx="77788" cy="38100"/>
            </a:xfrm>
            <a:custGeom>
              <a:avLst/>
              <a:gdLst>
                <a:gd name="T0" fmla="*/ 2147483647 w 45"/>
                <a:gd name="T1" fmla="*/ 2147483647 h 19"/>
                <a:gd name="T2" fmla="*/ 2147483647 w 45"/>
                <a:gd name="T3" fmla="*/ 2147483647 h 19"/>
                <a:gd name="T4" fmla="*/ 2147483647 w 45"/>
                <a:gd name="T5" fmla="*/ 2147483647 h 19"/>
                <a:gd name="T6" fmla="*/ 2147483647 w 45"/>
                <a:gd name="T7" fmla="*/ 2147483647 h 19"/>
                <a:gd name="T8" fmla="*/ 0 w 45"/>
                <a:gd name="T9" fmla="*/ 2147483647 h 19"/>
                <a:gd name="T10" fmla="*/ 0 w 45"/>
                <a:gd name="T11" fmla="*/ 2147483647 h 19"/>
                <a:gd name="T12" fmla="*/ 0 w 45"/>
                <a:gd name="T13" fmla="*/ 2147483647 h 19"/>
                <a:gd name="T14" fmla="*/ 2147483647 w 45"/>
                <a:gd name="T15" fmla="*/ 0 h 19"/>
                <a:gd name="T16" fmla="*/ 2147483647 w 45"/>
                <a:gd name="T17" fmla="*/ 2147483647 h 19"/>
                <a:gd name="T18" fmla="*/ 2147483647 w 45"/>
                <a:gd name="T19" fmla="*/ 2147483647 h 19"/>
                <a:gd name="T20" fmla="*/ 2147483647 w 45"/>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 name="Freeform 4694" descr="Large checker board"/>
            <p:cNvSpPr>
              <a:spLocks/>
            </p:cNvSpPr>
            <p:nvPr/>
          </p:nvSpPr>
          <p:spPr bwMode="auto">
            <a:xfrm>
              <a:off x="7334251" y="4329113"/>
              <a:ext cx="90488" cy="22225"/>
            </a:xfrm>
            <a:custGeom>
              <a:avLst/>
              <a:gdLst>
                <a:gd name="T0" fmla="*/ 2147483647 w 52"/>
                <a:gd name="T1" fmla="*/ 2147483647 h 11"/>
                <a:gd name="T2" fmla="*/ 2147483647 w 52"/>
                <a:gd name="T3" fmla="*/ 0 h 11"/>
                <a:gd name="T4" fmla="*/ 2147483647 w 52"/>
                <a:gd name="T5" fmla="*/ 2147483647 h 11"/>
                <a:gd name="T6" fmla="*/ 2147483647 w 52"/>
                <a:gd name="T7" fmla="*/ 2147483647 h 11"/>
                <a:gd name="T8" fmla="*/ 2147483647 w 52"/>
                <a:gd name="T9" fmla="*/ 2147483647 h 11"/>
                <a:gd name="T10" fmla="*/ 2147483647 w 52"/>
                <a:gd name="T11" fmla="*/ 2147483647 h 11"/>
                <a:gd name="T12" fmla="*/ 0 w 52"/>
                <a:gd name="T13" fmla="*/ 2147483647 h 11"/>
                <a:gd name="T14" fmla="*/ 2147483647 w 52"/>
                <a:gd name="T15" fmla="*/ 2147483647 h 11"/>
                <a:gd name="T16" fmla="*/ 2147483647 w 52"/>
                <a:gd name="T17" fmla="*/ 2147483647 h 11"/>
                <a:gd name="T18" fmla="*/ 2147483647 w 52"/>
                <a:gd name="T19" fmla="*/ 2147483647 h 11"/>
                <a:gd name="T20" fmla="*/ 2147483647 w 52"/>
                <a:gd name="T21" fmla="*/ 2147483647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 name="Freeform 4695" descr="Large checker board"/>
            <p:cNvSpPr>
              <a:spLocks/>
            </p:cNvSpPr>
            <p:nvPr/>
          </p:nvSpPr>
          <p:spPr bwMode="auto">
            <a:xfrm>
              <a:off x="6932613" y="4095750"/>
              <a:ext cx="46038" cy="49213"/>
            </a:xfrm>
            <a:custGeom>
              <a:avLst/>
              <a:gdLst>
                <a:gd name="T0" fmla="*/ 2147483647 w 26"/>
                <a:gd name="T1" fmla="*/ 2147483647 h 26"/>
                <a:gd name="T2" fmla="*/ 2147483647 w 26"/>
                <a:gd name="T3" fmla="*/ 2147483647 h 26"/>
                <a:gd name="T4" fmla="*/ 2147483647 w 26"/>
                <a:gd name="T5" fmla="*/ 2147483647 h 26"/>
                <a:gd name="T6" fmla="*/ 2147483647 w 26"/>
                <a:gd name="T7" fmla="*/ 2147483647 h 26"/>
                <a:gd name="T8" fmla="*/ 0 w 26"/>
                <a:gd name="T9" fmla="*/ 2147483647 h 26"/>
                <a:gd name="T10" fmla="*/ 2147483647 w 26"/>
                <a:gd name="T11" fmla="*/ 2147483647 h 26"/>
                <a:gd name="T12" fmla="*/ 2147483647 w 26"/>
                <a:gd name="T13" fmla="*/ 0 h 26"/>
                <a:gd name="T14" fmla="*/ 2147483647 w 26"/>
                <a:gd name="T15" fmla="*/ 2147483647 h 26"/>
                <a:gd name="T16" fmla="*/ 2147483647 w 26"/>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 name="Freeform 4696" descr="Large checker board"/>
            <p:cNvSpPr>
              <a:spLocks/>
            </p:cNvSpPr>
            <p:nvPr/>
          </p:nvSpPr>
          <p:spPr bwMode="auto">
            <a:xfrm>
              <a:off x="7250113" y="4322763"/>
              <a:ext cx="68263" cy="33338"/>
            </a:xfrm>
            <a:custGeom>
              <a:avLst/>
              <a:gdLst>
                <a:gd name="T0" fmla="*/ 2147483647 w 38"/>
                <a:gd name="T1" fmla="*/ 2147483647 h 17"/>
                <a:gd name="T2" fmla="*/ 2147483647 w 38"/>
                <a:gd name="T3" fmla="*/ 2147483647 h 17"/>
                <a:gd name="T4" fmla="*/ 2147483647 w 38"/>
                <a:gd name="T5" fmla="*/ 2147483647 h 17"/>
                <a:gd name="T6" fmla="*/ 2147483647 w 38"/>
                <a:gd name="T7" fmla="*/ 0 h 17"/>
                <a:gd name="T8" fmla="*/ 2147483647 w 38"/>
                <a:gd name="T9" fmla="*/ 2147483647 h 17"/>
                <a:gd name="T10" fmla="*/ 2147483647 w 38"/>
                <a:gd name="T11" fmla="*/ 2147483647 h 17"/>
                <a:gd name="T12" fmla="*/ 2147483647 w 38"/>
                <a:gd name="T13" fmla="*/ 2147483647 h 17"/>
                <a:gd name="T14" fmla="*/ 0 w 38"/>
                <a:gd name="T15" fmla="*/ 2147483647 h 17"/>
                <a:gd name="T16" fmla="*/ 2147483647 w 38"/>
                <a:gd name="T17" fmla="*/ 2147483647 h 17"/>
                <a:gd name="T18" fmla="*/ 2147483647 w 38"/>
                <a:gd name="T19" fmla="*/ 2147483647 h 17"/>
                <a:gd name="T20" fmla="*/ 2147483647 w 38"/>
                <a:gd name="T21" fmla="*/ 2147483647 h 17"/>
                <a:gd name="T22" fmla="*/ 2147483647 w 38"/>
                <a:gd name="T23" fmla="*/ 2147483647 h 17"/>
                <a:gd name="T24" fmla="*/ 2147483647 w 38"/>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 name="Freeform 4697" descr="Large checker board"/>
            <p:cNvSpPr>
              <a:spLocks/>
            </p:cNvSpPr>
            <p:nvPr/>
          </p:nvSpPr>
          <p:spPr bwMode="auto">
            <a:xfrm>
              <a:off x="7310438" y="4368800"/>
              <a:ext cx="46038" cy="31750"/>
            </a:xfrm>
            <a:custGeom>
              <a:avLst/>
              <a:gdLst>
                <a:gd name="T0" fmla="*/ 2147483647 w 26"/>
                <a:gd name="T1" fmla="*/ 2147483647 h 16"/>
                <a:gd name="T2" fmla="*/ 2147483647 w 26"/>
                <a:gd name="T3" fmla="*/ 2147483647 h 16"/>
                <a:gd name="T4" fmla="*/ 2147483647 w 26"/>
                <a:gd name="T5" fmla="*/ 2147483647 h 16"/>
                <a:gd name="T6" fmla="*/ 0 w 26"/>
                <a:gd name="T7" fmla="*/ 0 h 16"/>
                <a:gd name="T8" fmla="*/ 2147483647 w 26"/>
                <a:gd name="T9" fmla="*/ 0 h 16"/>
                <a:gd name="T10" fmla="*/ 2147483647 w 26"/>
                <a:gd name="T11" fmla="*/ 2147483647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 name="Freeform 4698"/>
            <p:cNvSpPr>
              <a:spLocks/>
            </p:cNvSpPr>
            <p:nvPr/>
          </p:nvSpPr>
          <p:spPr bwMode="auto">
            <a:xfrm>
              <a:off x="7515226" y="4144963"/>
              <a:ext cx="34925" cy="30163"/>
            </a:xfrm>
            <a:custGeom>
              <a:avLst/>
              <a:gdLst>
                <a:gd name="T0" fmla="*/ 2147483647 w 21"/>
                <a:gd name="T1" fmla="*/ 2147483647 h 15"/>
                <a:gd name="T2" fmla="*/ 2147483647 w 21"/>
                <a:gd name="T3" fmla="*/ 2147483647 h 15"/>
                <a:gd name="T4" fmla="*/ 0 w 21"/>
                <a:gd name="T5" fmla="*/ 2147483647 h 15"/>
                <a:gd name="T6" fmla="*/ 2147483647 w 21"/>
                <a:gd name="T7" fmla="*/ 0 h 15"/>
                <a:gd name="T8" fmla="*/ 2147483647 w 21"/>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 name="Freeform 4699" descr="Large checker board"/>
            <p:cNvSpPr>
              <a:spLocks/>
            </p:cNvSpPr>
            <p:nvPr/>
          </p:nvSpPr>
          <p:spPr bwMode="auto">
            <a:xfrm>
              <a:off x="7186613" y="4322763"/>
              <a:ext cx="33338" cy="23813"/>
            </a:xfrm>
            <a:custGeom>
              <a:avLst/>
              <a:gdLst>
                <a:gd name="T0" fmla="*/ 2147483647 w 19"/>
                <a:gd name="T1" fmla="*/ 2147483647 h 12"/>
                <a:gd name="T2" fmla="*/ 2147483647 w 19"/>
                <a:gd name="T3" fmla="*/ 2147483647 h 12"/>
                <a:gd name="T4" fmla="*/ 0 w 19"/>
                <a:gd name="T5" fmla="*/ 0 h 12"/>
                <a:gd name="T6" fmla="*/ 2147483647 w 19"/>
                <a:gd name="T7" fmla="*/ 2147483647 h 12"/>
                <a:gd name="T8" fmla="*/ 2147483647 w 19"/>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 name="Freeform 4700" descr="Large checker board"/>
            <p:cNvSpPr>
              <a:spLocks/>
            </p:cNvSpPr>
            <p:nvPr/>
          </p:nvSpPr>
          <p:spPr bwMode="auto">
            <a:xfrm>
              <a:off x="6711951" y="3989388"/>
              <a:ext cx="20638" cy="31750"/>
            </a:xfrm>
            <a:custGeom>
              <a:avLst/>
              <a:gdLst>
                <a:gd name="T0" fmla="*/ 2147483647 w 12"/>
                <a:gd name="T1" fmla="*/ 2147483647 h 17"/>
                <a:gd name="T2" fmla="*/ 2147483647 w 12"/>
                <a:gd name="T3" fmla="*/ 2147483647 h 17"/>
                <a:gd name="T4" fmla="*/ 0 w 12"/>
                <a:gd name="T5" fmla="*/ 0 h 17"/>
                <a:gd name="T6" fmla="*/ 2147483647 w 12"/>
                <a:gd name="T7" fmla="*/ 0 h 17"/>
                <a:gd name="T8" fmla="*/ 2147483647 w 12"/>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 name="Freeform 4701" descr="Large checker board"/>
            <p:cNvSpPr>
              <a:spLocks/>
            </p:cNvSpPr>
            <p:nvPr/>
          </p:nvSpPr>
          <p:spPr bwMode="auto">
            <a:xfrm>
              <a:off x="7226301" y="4329113"/>
              <a:ext cx="23813" cy="26988"/>
            </a:xfrm>
            <a:custGeom>
              <a:avLst/>
              <a:gdLst>
                <a:gd name="T0" fmla="*/ 2147483647 w 12"/>
                <a:gd name="T1" fmla="*/ 2147483647 h 14"/>
                <a:gd name="T2" fmla="*/ 2147483647 w 12"/>
                <a:gd name="T3" fmla="*/ 0 h 14"/>
                <a:gd name="T4" fmla="*/ 0 w 12"/>
                <a:gd name="T5" fmla="*/ 2147483647 h 14"/>
                <a:gd name="T6" fmla="*/ 2147483647 w 12"/>
                <a:gd name="T7" fmla="*/ 2147483647 h 14"/>
                <a:gd name="T8" fmla="*/ 2147483647 w 12"/>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 name="Freeform 4702" descr="Large checker board"/>
            <p:cNvSpPr>
              <a:spLocks/>
            </p:cNvSpPr>
            <p:nvPr/>
          </p:nvSpPr>
          <p:spPr bwMode="auto">
            <a:xfrm>
              <a:off x="7005638" y="4132263"/>
              <a:ext cx="17463" cy="19050"/>
            </a:xfrm>
            <a:custGeom>
              <a:avLst/>
              <a:gdLst>
                <a:gd name="T0" fmla="*/ 2147483647 w 9"/>
                <a:gd name="T1" fmla="*/ 2147483647 h 10"/>
                <a:gd name="T2" fmla="*/ 2147483647 w 9"/>
                <a:gd name="T3" fmla="*/ 2147483647 h 10"/>
                <a:gd name="T4" fmla="*/ 0 w 9"/>
                <a:gd name="T5" fmla="*/ 2147483647 h 10"/>
                <a:gd name="T6" fmla="*/ 0 w 9"/>
                <a:gd name="T7" fmla="*/ 0 h 10"/>
                <a:gd name="T8" fmla="*/ 2147483647 w 9"/>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 name="Freeform 4703" descr="Large checker board"/>
            <p:cNvSpPr>
              <a:spLocks/>
            </p:cNvSpPr>
            <p:nvPr/>
          </p:nvSpPr>
          <p:spPr bwMode="auto">
            <a:xfrm>
              <a:off x="7415213" y="4195763"/>
              <a:ext cx="22225" cy="44450"/>
            </a:xfrm>
            <a:custGeom>
              <a:avLst/>
              <a:gdLst>
                <a:gd name="T0" fmla="*/ 2147483647 w 12"/>
                <a:gd name="T1" fmla="*/ 2147483647 h 22"/>
                <a:gd name="T2" fmla="*/ 2147483647 w 12"/>
                <a:gd name="T3" fmla="*/ 2147483647 h 22"/>
                <a:gd name="T4" fmla="*/ 2147483647 w 12"/>
                <a:gd name="T5" fmla="*/ 2147483647 h 22"/>
                <a:gd name="T6" fmla="*/ 2147483647 w 12"/>
                <a:gd name="T7" fmla="*/ 0 h 22"/>
                <a:gd name="T8" fmla="*/ 0 w 12"/>
                <a:gd name="T9" fmla="*/ 2147483647 h 22"/>
                <a:gd name="T10" fmla="*/ 2147483647 w 12"/>
                <a:gd name="T11" fmla="*/ 214748364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 name="Freeform 4704"/>
            <p:cNvSpPr>
              <a:spLocks/>
            </p:cNvSpPr>
            <p:nvPr/>
          </p:nvSpPr>
          <p:spPr bwMode="auto">
            <a:xfrm>
              <a:off x="7745413" y="4233863"/>
              <a:ext cx="9525" cy="30163"/>
            </a:xfrm>
            <a:custGeom>
              <a:avLst/>
              <a:gdLst>
                <a:gd name="T0" fmla="*/ 2147483647 w 7"/>
                <a:gd name="T1" fmla="*/ 2147483647 h 15"/>
                <a:gd name="T2" fmla="*/ 2147483647 w 7"/>
                <a:gd name="T3" fmla="*/ 0 h 15"/>
                <a:gd name="T4" fmla="*/ 0 w 7"/>
                <a:gd name="T5" fmla="*/ 2147483647 h 15"/>
                <a:gd name="T6" fmla="*/ 0 w 7"/>
                <a:gd name="T7" fmla="*/ 2147483647 h 15"/>
                <a:gd name="T8" fmla="*/ 2147483647 w 7"/>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0" name="Freeform 4705" descr="Large checker board"/>
            <p:cNvSpPr>
              <a:spLocks/>
            </p:cNvSpPr>
            <p:nvPr/>
          </p:nvSpPr>
          <p:spPr bwMode="auto">
            <a:xfrm>
              <a:off x="6753226" y="4073525"/>
              <a:ext cx="17463" cy="26988"/>
            </a:xfrm>
            <a:custGeom>
              <a:avLst/>
              <a:gdLst>
                <a:gd name="T0" fmla="*/ 2147483647 w 9"/>
                <a:gd name="T1" fmla="*/ 2147483647 h 14"/>
                <a:gd name="T2" fmla="*/ 2147483647 w 9"/>
                <a:gd name="T3" fmla="*/ 2147483647 h 14"/>
                <a:gd name="T4" fmla="*/ 0 w 9"/>
                <a:gd name="T5" fmla="*/ 0 h 14"/>
                <a:gd name="T6" fmla="*/ 2147483647 w 9"/>
                <a:gd name="T7" fmla="*/ 2147483647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 name="Freeform 4706" descr="Large checker board"/>
            <p:cNvSpPr>
              <a:spLocks/>
            </p:cNvSpPr>
            <p:nvPr/>
          </p:nvSpPr>
          <p:spPr bwMode="auto">
            <a:xfrm>
              <a:off x="7413626" y="4202113"/>
              <a:ext cx="11113" cy="28575"/>
            </a:xfrm>
            <a:custGeom>
              <a:avLst/>
              <a:gdLst>
                <a:gd name="T0" fmla="*/ 2147483647 w 7"/>
                <a:gd name="T1" fmla="*/ 2147483647 h 14"/>
                <a:gd name="T2" fmla="*/ 2147483647 w 7"/>
                <a:gd name="T3" fmla="*/ 0 h 14"/>
                <a:gd name="T4" fmla="*/ 2147483647 w 7"/>
                <a:gd name="T5" fmla="*/ 2147483647 h 14"/>
                <a:gd name="T6" fmla="*/ 0 w 7"/>
                <a:gd name="T7" fmla="*/ 2147483647 h 14"/>
                <a:gd name="T8" fmla="*/ 2147483647 w 7"/>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 name="Freeform 4707" descr="Large checker board"/>
            <p:cNvSpPr>
              <a:spLocks/>
            </p:cNvSpPr>
            <p:nvPr/>
          </p:nvSpPr>
          <p:spPr bwMode="auto">
            <a:xfrm>
              <a:off x="7470776" y="4100513"/>
              <a:ext cx="26988" cy="3175"/>
            </a:xfrm>
            <a:custGeom>
              <a:avLst/>
              <a:gdLst>
                <a:gd name="T0" fmla="*/ 2147483647 w 14"/>
                <a:gd name="T1" fmla="*/ 2147483647 h 2"/>
                <a:gd name="T2" fmla="*/ 2147483647 w 14"/>
                <a:gd name="T3" fmla="*/ 0 h 2"/>
                <a:gd name="T4" fmla="*/ 0 w 14"/>
                <a:gd name="T5" fmla="*/ 2147483647 h 2"/>
                <a:gd name="T6" fmla="*/ 2147483647 w 14"/>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 name="Freeform 4708"/>
            <p:cNvSpPr>
              <a:spLocks/>
            </p:cNvSpPr>
            <p:nvPr/>
          </p:nvSpPr>
          <p:spPr bwMode="auto">
            <a:xfrm>
              <a:off x="7737476" y="4264025"/>
              <a:ext cx="11113" cy="15875"/>
            </a:xfrm>
            <a:custGeom>
              <a:avLst/>
              <a:gdLst>
                <a:gd name="T0" fmla="*/ 2147483647 w 5"/>
                <a:gd name="T1" fmla="*/ 2147483647 h 9"/>
                <a:gd name="T2" fmla="*/ 0 w 5"/>
                <a:gd name="T3" fmla="*/ 2147483647 h 9"/>
                <a:gd name="T4" fmla="*/ 0 w 5"/>
                <a:gd name="T5" fmla="*/ 0 h 9"/>
                <a:gd name="T6" fmla="*/ 2147483647 w 5"/>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 name="Freeform 4709" descr="Large checker board"/>
            <p:cNvSpPr>
              <a:spLocks/>
            </p:cNvSpPr>
            <p:nvPr/>
          </p:nvSpPr>
          <p:spPr bwMode="auto">
            <a:xfrm>
              <a:off x="7138988" y="4284663"/>
              <a:ext cx="39688" cy="6350"/>
            </a:xfrm>
            <a:custGeom>
              <a:avLst/>
              <a:gdLst>
                <a:gd name="T0" fmla="*/ 2147483647 w 22"/>
                <a:gd name="T1" fmla="*/ 0 h 3"/>
                <a:gd name="T2" fmla="*/ 2147483647 w 22"/>
                <a:gd name="T3" fmla="*/ 2147483647 h 3"/>
                <a:gd name="T4" fmla="*/ 0 w 22"/>
                <a:gd name="T5" fmla="*/ 0 h 3"/>
                <a:gd name="T6" fmla="*/ 2147483647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 name="Freeform 4710"/>
            <p:cNvSpPr>
              <a:spLocks/>
            </p:cNvSpPr>
            <p:nvPr/>
          </p:nvSpPr>
          <p:spPr bwMode="auto">
            <a:xfrm>
              <a:off x="7180263" y="3868738"/>
              <a:ext cx="26988" cy="26988"/>
            </a:xfrm>
            <a:custGeom>
              <a:avLst/>
              <a:gdLst>
                <a:gd name="T0" fmla="*/ 2147483647 w 14"/>
                <a:gd name="T1" fmla="*/ 2147483647 h 14"/>
                <a:gd name="T2" fmla="*/ 0 w 14"/>
                <a:gd name="T3" fmla="*/ 2147483647 h 14"/>
                <a:gd name="T4" fmla="*/ 2147483647 w 14"/>
                <a:gd name="T5" fmla="*/ 0 h 14"/>
                <a:gd name="T6" fmla="*/ 2147483647 w 14"/>
                <a:gd name="T7" fmla="*/ 0 h 14"/>
                <a:gd name="T8" fmla="*/ 2147483647 w 14"/>
                <a:gd name="T9" fmla="*/ 2147483647 h 14"/>
                <a:gd name="T10" fmla="*/ 2147483647 w 14"/>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 name="Freeform 4711"/>
            <p:cNvSpPr>
              <a:spLocks/>
            </p:cNvSpPr>
            <p:nvPr/>
          </p:nvSpPr>
          <p:spPr bwMode="auto">
            <a:xfrm>
              <a:off x="8407401" y="3797300"/>
              <a:ext cx="3175" cy="6350"/>
            </a:xfrm>
            <a:custGeom>
              <a:avLst/>
              <a:gdLst>
                <a:gd name="T0" fmla="*/ 0 w 2"/>
                <a:gd name="T1" fmla="*/ 0 h 3"/>
                <a:gd name="T2" fmla="*/ 0 w 2"/>
                <a:gd name="T3" fmla="*/ 0 h 3"/>
                <a:gd name="T4" fmla="*/ 0 w 2"/>
                <a:gd name="T5" fmla="*/ 2147483647 h 3"/>
                <a:gd name="T6" fmla="*/ 2147483647 w 2"/>
                <a:gd name="T7" fmla="*/ 2147483647 h 3"/>
                <a:gd name="T8" fmla="*/ 2147483647 w 2"/>
                <a:gd name="T9" fmla="*/ 2147483647 h 3"/>
                <a:gd name="T10" fmla="*/ 2147483647 w 2"/>
                <a:gd name="T11" fmla="*/ 0 h 3"/>
                <a:gd name="T12" fmla="*/ 2147483647 w 2"/>
                <a:gd name="T13" fmla="*/ 0 h 3"/>
                <a:gd name="T14" fmla="*/ 2147483647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 name="Freeform 4712"/>
            <p:cNvSpPr>
              <a:spLocks/>
            </p:cNvSpPr>
            <p:nvPr/>
          </p:nvSpPr>
          <p:spPr bwMode="auto">
            <a:xfrm>
              <a:off x="8548688" y="3848100"/>
              <a:ext cx="1588" cy="6350"/>
            </a:xfrm>
            <a:custGeom>
              <a:avLst/>
              <a:gdLst>
                <a:gd name="T0" fmla="*/ 1001132368 w 2"/>
                <a:gd name="T1" fmla="*/ 2147483647 h 3"/>
                <a:gd name="T2" fmla="*/ 0 w 2"/>
                <a:gd name="T3" fmla="*/ 2147483647 h 3"/>
                <a:gd name="T4" fmla="*/ 0 w 2"/>
                <a:gd name="T5" fmla="*/ 0 h 3"/>
                <a:gd name="T6" fmla="*/ 1001132368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 name="Freeform 4713"/>
            <p:cNvSpPr>
              <a:spLocks/>
            </p:cNvSpPr>
            <p:nvPr/>
          </p:nvSpPr>
          <p:spPr bwMode="auto">
            <a:xfrm>
              <a:off x="7840663" y="3705225"/>
              <a:ext cx="4763" cy="3175"/>
            </a:xfrm>
            <a:custGeom>
              <a:avLst/>
              <a:gdLst>
                <a:gd name="T0" fmla="*/ 2147483647 w 3"/>
                <a:gd name="T1" fmla="*/ 0 h 2"/>
                <a:gd name="T2" fmla="*/ 0 w 3"/>
                <a:gd name="T3" fmla="*/ 2147483647 h 2"/>
                <a:gd name="T4" fmla="*/ 0 w 3"/>
                <a:gd name="T5" fmla="*/ 0 h 2"/>
                <a:gd name="T6" fmla="*/ 2147483647 w 3"/>
                <a:gd name="T7" fmla="*/ 0 h 2"/>
                <a:gd name="T8" fmla="*/ 2147483647 w 3"/>
                <a:gd name="T9" fmla="*/ 0 h 2"/>
                <a:gd name="T10" fmla="*/ 2147483647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 name="Freeform 4714"/>
            <p:cNvSpPr>
              <a:spLocks/>
            </p:cNvSpPr>
            <p:nvPr/>
          </p:nvSpPr>
          <p:spPr bwMode="auto">
            <a:xfrm>
              <a:off x="8223251" y="3779838"/>
              <a:ext cx="3175" cy="3175"/>
            </a:xfrm>
            <a:custGeom>
              <a:avLst/>
              <a:gdLst>
                <a:gd name="T0" fmla="*/ 0 w 3175"/>
                <a:gd name="T1" fmla="*/ 0 h 2"/>
                <a:gd name="T2" fmla="*/ 0 w 3175"/>
                <a:gd name="T3" fmla="*/ 2147483647 h 2"/>
                <a:gd name="T4" fmla="*/ 0 w 3175"/>
                <a:gd name="T5" fmla="*/ 0 h 2"/>
                <a:gd name="T6" fmla="*/ 0 60000 65536"/>
                <a:gd name="T7" fmla="*/ 0 60000 65536"/>
                <a:gd name="T8" fmla="*/ 0 60000 65536"/>
              </a:gdLst>
              <a:ahLst/>
              <a:cxnLst>
                <a:cxn ang="T6">
                  <a:pos x="T0" y="T1"/>
                </a:cxn>
                <a:cxn ang="T7">
                  <a:pos x="T2" y="T3"/>
                </a:cxn>
                <a:cxn ang="T8">
                  <a:pos x="T4" y="T5"/>
                </a:cxn>
              </a:cxnLst>
              <a:rect l="0" t="0" r="r" b="b"/>
              <a:pathLst>
                <a:path w="3175"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 name="Freeform 4715" descr="Large checker board"/>
            <p:cNvSpPr>
              <a:spLocks/>
            </p:cNvSpPr>
            <p:nvPr/>
          </p:nvSpPr>
          <p:spPr bwMode="auto">
            <a:xfrm>
              <a:off x="6786563" y="3811588"/>
              <a:ext cx="122238" cy="177800"/>
            </a:xfrm>
            <a:custGeom>
              <a:avLst/>
              <a:gdLst>
                <a:gd name="T0" fmla="*/ 2147483647 w 68"/>
                <a:gd name="T1" fmla="*/ 2147483647 h 90"/>
                <a:gd name="T2" fmla="*/ 2147483647 w 68"/>
                <a:gd name="T3" fmla="*/ 2147483647 h 90"/>
                <a:gd name="T4" fmla="*/ 2147483647 w 68"/>
                <a:gd name="T5" fmla="*/ 2147483647 h 90"/>
                <a:gd name="T6" fmla="*/ 2147483647 w 68"/>
                <a:gd name="T7" fmla="*/ 2147483647 h 90"/>
                <a:gd name="T8" fmla="*/ 2147483647 w 68"/>
                <a:gd name="T9" fmla="*/ 2147483647 h 90"/>
                <a:gd name="T10" fmla="*/ 0 w 68"/>
                <a:gd name="T11" fmla="*/ 2147483647 h 90"/>
                <a:gd name="T12" fmla="*/ 2147483647 w 68"/>
                <a:gd name="T13" fmla="*/ 0 h 90"/>
                <a:gd name="T14" fmla="*/ 2147483647 w 68"/>
                <a:gd name="T15" fmla="*/ 2147483647 h 90"/>
                <a:gd name="T16" fmla="*/ 2147483647 w 68"/>
                <a:gd name="T17" fmla="*/ 2147483647 h 90"/>
                <a:gd name="T18" fmla="*/ 2147483647 w 68"/>
                <a:gd name="T19" fmla="*/ 2147483647 h 90"/>
                <a:gd name="T20" fmla="*/ 2147483647 w 68"/>
                <a:gd name="T21" fmla="*/ 2147483647 h 90"/>
                <a:gd name="T22" fmla="*/ 2147483647 w 68"/>
                <a:gd name="T23" fmla="*/ 2147483647 h 90"/>
                <a:gd name="T24" fmla="*/ 2147483647 w 68"/>
                <a:gd name="T25" fmla="*/ 2147483647 h 90"/>
                <a:gd name="T26" fmla="*/ 2147483647 w 68"/>
                <a:gd name="T27" fmla="*/ 2147483647 h 90"/>
                <a:gd name="T28" fmla="*/ 2147483647 w 68"/>
                <a:gd name="T29" fmla="*/ 2147483647 h 90"/>
                <a:gd name="T30" fmla="*/ 2147483647 w 68"/>
                <a:gd name="T31" fmla="*/ 2147483647 h 90"/>
                <a:gd name="T32" fmla="*/ 2147483647 w 68"/>
                <a:gd name="T33" fmla="*/ 2147483647 h 90"/>
                <a:gd name="T34" fmla="*/ 2147483647 w 68"/>
                <a:gd name="T35" fmla="*/ 2147483647 h 90"/>
                <a:gd name="T36" fmla="*/ 2147483647 w 68"/>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 name="Freeform 4716"/>
            <p:cNvSpPr>
              <a:spLocks/>
            </p:cNvSpPr>
            <p:nvPr/>
          </p:nvSpPr>
          <p:spPr bwMode="auto">
            <a:xfrm>
              <a:off x="8699501" y="3779838"/>
              <a:ext cx="4763" cy="3175"/>
            </a:xfrm>
            <a:custGeom>
              <a:avLst/>
              <a:gdLst>
                <a:gd name="T0" fmla="*/ 2147483647 w 3"/>
                <a:gd name="T1" fmla="*/ 2147483647 h 2"/>
                <a:gd name="T2" fmla="*/ 0 w 3"/>
                <a:gd name="T3" fmla="*/ 2147483647 h 2"/>
                <a:gd name="T4" fmla="*/ 0 w 3"/>
                <a:gd name="T5" fmla="*/ 0 h 2"/>
                <a:gd name="T6" fmla="*/ 2147483647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 name="Freeform 4717"/>
            <p:cNvSpPr>
              <a:spLocks/>
            </p:cNvSpPr>
            <p:nvPr/>
          </p:nvSpPr>
          <p:spPr bwMode="auto">
            <a:xfrm>
              <a:off x="8788401" y="3787775"/>
              <a:ext cx="4763" cy="1588"/>
            </a:xfrm>
            <a:custGeom>
              <a:avLst/>
              <a:gdLst>
                <a:gd name="T0" fmla="*/ 0 w 2"/>
                <a:gd name="T1" fmla="*/ 0 h 1588"/>
                <a:gd name="T2" fmla="*/ 2147483647 w 2"/>
                <a:gd name="T3" fmla="*/ 0 h 1588"/>
                <a:gd name="T4" fmla="*/ 0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 name="Freeform 4718"/>
            <p:cNvSpPr>
              <a:spLocks/>
            </p:cNvSpPr>
            <p:nvPr/>
          </p:nvSpPr>
          <p:spPr bwMode="auto">
            <a:xfrm>
              <a:off x="8704263" y="3773488"/>
              <a:ext cx="3175"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 name="Freeform 4719"/>
            <p:cNvSpPr>
              <a:spLocks/>
            </p:cNvSpPr>
            <p:nvPr/>
          </p:nvSpPr>
          <p:spPr bwMode="auto">
            <a:xfrm>
              <a:off x="8662988" y="4059238"/>
              <a:ext cx="3175" cy="1588"/>
            </a:xfrm>
            <a:custGeom>
              <a:avLst/>
              <a:gdLst>
                <a:gd name="T0" fmla="*/ 0 w 3175"/>
                <a:gd name="T1" fmla="*/ 0 h 1588"/>
                <a:gd name="T2" fmla="*/ 0 w 3175"/>
                <a:gd name="T3" fmla="*/ 0 h 1588"/>
                <a:gd name="T4" fmla="*/ 0 w 3175"/>
                <a:gd name="T5" fmla="*/ 0 h 1588"/>
                <a:gd name="T6" fmla="*/ 0 60000 65536"/>
                <a:gd name="T7" fmla="*/ 0 60000 65536"/>
                <a:gd name="T8" fmla="*/ 0 60000 65536"/>
              </a:gdLst>
              <a:ahLst/>
              <a:cxnLst>
                <a:cxn ang="T6">
                  <a:pos x="T0" y="T1"/>
                </a:cxn>
                <a:cxn ang="T7">
                  <a:pos x="T2" y="T3"/>
                </a:cxn>
                <a:cxn ang="T8">
                  <a:pos x="T4" y="T5"/>
                </a:cxn>
              </a:cxnLst>
              <a:rect l="0" t="0" r="r" b="b"/>
              <a:pathLst>
                <a:path w="3175" h="1588">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 name="Freeform 4720"/>
            <p:cNvSpPr>
              <a:spLocks/>
            </p:cNvSpPr>
            <p:nvPr/>
          </p:nvSpPr>
          <p:spPr bwMode="auto">
            <a:xfrm>
              <a:off x="7745413" y="3770313"/>
              <a:ext cx="3175" cy="9525"/>
            </a:xfrm>
            <a:custGeom>
              <a:avLst/>
              <a:gdLst>
                <a:gd name="T0" fmla="*/ 0 w 2"/>
                <a:gd name="T1" fmla="*/ 2147483647 h 5"/>
                <a:gd name="T2" fmla="*/ 0 w 2"/>
                <a:gd name="T3" fmla="*/ 2147483647 h 5"/>
                <a:gd name="T4" fmla="*/ 0 w 2"/>
                <a:gd name="T5" fmla="*/ 2147483647 h 5"/>
                <a:gd name="T6" fmla="*/ 2147483647 w 2"/>
                <a:gd name="T7" fmla="*/ 2147483647 h 5"/>
                <a:gd name="T8" fmla="*/ 2147483647 w 2"/>
                <a:gd name="T9" fmla="*/ 0 h 5"/>
                <a:gd name="T10" fmla="*/ 2147483647 w 2"/>
                <a:gd name="T11" fmla="*/ 2147483647 h 5"/>
                <a:gd name="T12" fmla="*/ 2147483647 w 2"/>
                <a:gd name="T13" fmla="*/ 2147483647 h 5"/>
                <a:gd name="T14" fmla="*/ 2147483647 w 2"/>
                <a:gd name="T15" fmla="*/ 2147483647 h 5"/>
                <a:gd name="T16" fmla="*/ 2147483647 w 2"/>
                <a:gd name="T17" fmla="*/ 2147483647 h 5"/>
                <a:gd name="T18" fmla="*/ 0 w 2"/>
                <a:gd name="T19" fmla="*/ 2147483647 h 5"/>
                <a:gd name="T20" fmla="*/ 0 w 2"/>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 name="Freeform 4721"/>
            <p:cNvSpPr>
              <a:spLocks/>
            </p:cNvSpPr>
            <p:nvPr/>
          </p:nvSpPr>
          <p:spPr bwMode="auto">
            <a:xfrm>
              <a:off x="7745413" y="3783013"/>
              <a:ext cx="1588" cy="4763"/>
            </a:xfrm>
            <a:custGeom>
              <a:avLst/>
              <a:gdLst>
                <a:gd name="T0" fmla="*/ 0 w 1588"/>
                <a:gd name="T1" fmla="*/ 2147483647 h 2"/>
                <a:gd name="T2" fmla="*/ 0 w 1588"/>
                <a:gd name="T3" fmla="*/ 0 h 2"/>
                <a:gd name="T4" fmla="*/ 0 w 1588"/>
                <a:gd name="T5" fmla="*/ 2147483647 h 2"/>
                <a:gd name="T6" fmla="*/ 0 w 1588"/>
                <a:gd name="T7" fmla="*/ 0 h 2"/>
                <a:gd name="T8" fmla="*/ 0 w 1588"/>
                <a:gd name="T9" fmla="*/ 0 h 2"/>
                <a:gd name="T10" fmla="*/ 0 w 1588"/>
                <a:gd name="T11" fmla="*/ 2147483647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7" name="Freeform 4722"/>
            <p:cNvSpPr>
              <a:spLocks/>
            </p:cNvSpPr>
            <p:nvPr/>
          </p:nvSpPr>
          <p:spPr bwMode="auto">
            <a:xfrm>
              <a:off x="7745413" y="3779838"/>
              <a:ext cx="1588" cy="3175"/>
            </a:xfrm>
            <a:custGeom>
              <a:avLst/>
              <a:gdLst>
                <a:gd name="T0" fmla="*/ 0 w 1588"/>
                <a:gd name="T1" fmla="*/ 2147483647 h 2"/>
                <a:gd name="T2" fmla="*/ 0 w 1588"/>
                <a:gd name="T3" fmla="*/ 0 h 2"/>
                <a:gd name="T4" fmla="*/ 0 w 1588"/>
                <a:gd name="T5" fmla="*/ 0 h 2"/>
                <a:gd name="T6" fmla="*/ 0 w 1588"/>
                <a:gd name="T7" fmla="*/ 0 h 2"/>
                <a:gd name="T8" fmla="*/ 0 w 1588"/>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8" name="Freeform 4723"/>
            <p:cNvSpPr>
              <a:spLocks/>
            </p:cNvSpPr>
            <p:nvPr/>
          </p:nvSpPr>
          <p:spPr bwMode="auto">
            <a:xfrm>
              <a:off x="7734301" y="3797300"/>
              <a:ext cx="3175"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9" name="Freeform 4724"/>
            <p:cNvSpPr>
              <a:spLocks/>
            </p:cNvSpPr>
            <p:nvPr/>
          </p:nvSpPr>
          <p:spPr bwMode="auto">
            <a:xfrm>
              <a:off x="7737476" y="3794125"/>
              <a:ext cx="1588" cy="3175"/>
            </a:xfrm>
            <a:custGeom>
              <a:avLst/>
              <a:gdLst>
                <a:gd name="T0" fmla="*/ 0 w 1588"/>
                <a:gd name="T1" fmla="*/ 0 h 2"/>
                <a:gd name="T2" fmla="*/ 0 w 1588"/>
                <a:gd name="T3" fmla="*/ 2147483647 h 2"/>
                <a:gd name="T4" fmla="*/ 0 w 1588"/>
                <a:gd name="T5" fmla="*/ 0 h 2"/>
                <a:gd name="T6" fmla="*/ 0 60000 65536"/>
                <a:gd name="T7" fmla="*/ 0 60000 65536"/>
                <a:gd name="T8" fmla="*/ 0 60000 65536"/>
              </a:gdLst>
              <a:ahLst/>
              <a:cxnLst>
                <a:cxn ang="T6">
                  <a:pos x="T0" y="T1"/>
                </a:cxn>
                <a:cxn ang="T7">
                  <a:pos x="T2" y="T3"/>
                </a:cxn>
                <a:cxn ang="T8">
                  <a:pos x="T4" y="T5"/>
                </a:cxn>
              </a:cxnLst>
              <a:rect l="0" t="0" r="r" b="b"/>
              <a:pathLst>
                <a:path w="1588"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0" name="Freeform 4725"/>
            <p:cNvSpPr>
              <a:spLocks/>
            </p:cNvSpPr>
            <p:nvPr/>
          </p:nvSpPr>
          <p:spPr bwMode="auto">
            <a:xfrm>
              <a:off x="7920038" y="4127500"/>
              <a:ext cx="273050" cy="284163"/>
            </a:xfrm>
            <a:custGeom>
              <a:avLst/>
              <a:gdLst>
                <a:gd name="T0" fmla="*/ 2147483647 w 154"/>
                <a:gd name="T1" fmla="*/ 2147483647 h 144"/>
                <a:gd name="T2" fmla="*/ 2147483647 w 154"/>
                <a:gd name="T3" fmla="*/ 2147483647 h 144"/>
                <a:gd name="T4" fmla="*/ 2147483647 w 154"/>
                <a:gd name="T5" fmla="*/ 2147483647 h 144"/>
                <a:gd name="T6" fmla="*/ 2147483647 w 154"/>
                <a:gd name="T7" fmla="*/ 2147483647 h 144"/>
                <a:gd name="T8" fmla="*/ 2147483647 w 154"/>
                <a:gd name="T9" fmla="*/ 2147483647 h 144"/>
                <a:gd name="T10" fmla="*/ 2147483647 w 154"/>
                <a:gd name="T11" fmla="*/ 2147483647 h 144"/>
                <a:gd name="T12" fmla="*/ 2147483647 w 154"/>
                <a:gd name="T13" fmla="*/ 2147483647 h 144"/>
                <a:gd name="T14" fmla="*/ 2147483647 w 154"/>
                <a:gd name="T15" fmla="*/ 2147483647 h 144"/>
                <a:gd name="T16" fmla="*/ 2147483647 w 154"/>
                <a:gd name="T17" fmla="*/ 2147483647 h 144"/>
                <a:gd name="T18" fmla="*/ 2147483647 w 154"/>
                <a:gd name="T19" fmla="*/ 2147483647 h 144"/>
                <a:gd name="T20" fmla="*/ 2147483647 w 154"/>
                <a:gd name="T21" fmla="*/ 2147483647 h 144"/>
                <a:gd name="T22" fmla="*/ 2147483647 w 154"/>
                <a:gd name="T23" fmla="*/ 2147483647 h 144"/>
                <a:gd name="T24" fmla="*/ 2147483647 w 154"/>
                <a:gd name="T25" fmla="*/ 2147483647 h 144"/>
                <a:gd name="T26" fmla="*/ 2147483647 w 154"/>
                <a:gd name="T27" fmla="*/ 2147483647 h 144"/>
                <a:gd name="T28" fmla="*/ 2147483647 w 154"/>
                <a:gd name="T29" fmla="*/ 2147483647 h 144"/>
                <a:gd name="T30" fmla="*/ 2147483647 w 154"/>
                <a:gd name="T31" fmla="*/ 2147483647 h 144"/>
                <a:gd name="T32" fmla="*/ 2147483647 w 154"/>
                <a:gd name="T33" fmla="*/ 2147483647 h 144"/>
                <a:gd name="T34" fmla="*/ 2147483647 w 154"/>
                <a:gd name="T35" fmla="*/ 2147483647 h 144"/>
                <a:gd name="T36" fmla="*/ 2147483647 w 154"/>
                <a:gd name="T37" fmla="*/ 2147483647 h 144"/>
                <a:gd name="T38" fmla="*/ 2147483647 w 154"/>
                <a:gd name="T39" fmla="*/ 2147483647 h 144"/>
                <a:gd name="T40" fmla="*/ 0 w 154"/>
                <a:gd name="T41" fmla="*/ 2147483647 h 144"/>
                <a:gd name="T42" fmla="*/ 2147483647 w 154"/>
                <a:gd name="T43" fmla="*/ 2147483647 h 144"/>
                <a:gd name="T44" fmla="*/ 2147483647 w 154"/>
                <a:gd name="T45" fmla="*/ 2147483647 h 144"/>
                <a:gd name="T46" fmla="*/ 2147483647 w 154"/>
                <a:gd name="T47" fmla="*/ 2147483647 h 144"/>
                <a:gd name="T48" fmla="*/ 2147483647 w 154"/>
                <a:gd name="T49" fmla="*/ 2147483647 h 144"/>
                <a:gd name="T50" fmla="*/ 2147483647 w 154"/>
                <a:gd name="T51" fmla="*/ 2147483647 h 144"/>
                <a:gd name="T52" fmla="*/ 2147483647 w 154"/>
                <a:gd name="T53" fmla="*/ 2147483647 h 144"/>
                <a:gd name="T54" fmla="*/ 2147483647 w 154"/>
                <a:gd name="T55" fmla="*/ 2147483647 h 144"/>
                <a:gd name="T56" fmla="*/ 2147483647 w 154"/>
                <a:gd name="T57" fmla="*/ 0 h 144"/>
                <a:gd name="T58" fmla="*/ 2147483647 w 154"/>
                <a:gd name="T59" fmla="*/ 2147483647 h 144"/>
                <a:gd name="T60" fmla="*/ 2147483647 w 154"/>
                <a:gd name="T61" fmla="*/ 2147483647 h 144"/>
                <a:gd name="T62" fmla="*/ 2147483647 w 154"/>
                <a:gd name="T63" fmla="*/ 2147483647 h 144"/>
                <a:gd name="T64" fmla="*/ 2147483647 w 154"/>
                <a:gd name="T65" fmla="*/ 2147483647 h 144"/>
                <a:gd name="T66" fmla="*/ 2147483647 w 154"/>
                <a:gd name="T67" fmla="*/ 2147483647 h 144"/>
                <a:gd name="T68" fmla="*/ 2147483647 w 154"/>
                <a:gd name="T69" fmla="*/ 2147483647 h 144"/>
                <a:gd name="T70" fmla="*/ 2147483647 w 154"/>
                <a:gd name="T71" fmla="*/ 2147483647 h 144"/>
                <a:gd name="T72" fmla="*/ 2147483647 w 154"/>
                <a:gd name="T73" fmla="*/ 2147483647 h 144"/>
                <a:gd name="T74" fmla="*/ 2147483647 w 154"/>
                <a:gd name="T75" fmla="*/ 2147483647 h 144"/>
                <a:gd name="T76" fmla="*/ 2147483647 w 154"/>
                <a:gd name="T77" fmla="*/ 2147483647 h 144"/>
                <a:gd name="T78" fmla="*/ 2147483647 w 154"/>
                <a:gd name="T79" fmla="*/ 2147483647 h 144"/>
                <a:gd name="T80" fmla="*/ 2147483647 w 154"/>
                <a:gd name="T81" fmla="*/ 2147483647 h 144"/>
                <a:gd name="T82" fmla="*/ 2147483647 w 154"/>
                <a:gd name="T83" fmla="*/ 2147483647 h 144"/>
                <a:gd name="T84" fmla="*/ 2147483647 w 154"/>
                <a:gd name="T85" fmla="*/ 2147483647 h 144"/>
                <a:gd name="T86" fmla="*/ 2147483647 w 154"/>
                <a:gd name="T87" fmla="*/ 2147483647 h 144"/>
                <a:gd name="T88" fmla="*/ 2147483647 w 154"/>
                <a:gd name="T89" fmla="*/ 2147483647 h 144"/>
                <a:gd name="T90" fmla="*/ 2147483647 w 154"/>
                <a:gd name="T91" fmla="*/ 2147483647 h 144"/>
                <a:gd name="T92" fmla="*/ 2147483647 w 154"/>
                <a:gd name="T93" fmla="*/ 214748364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1" name="Freeform 4726"/>
            <p:cNvSpPr>
              <a:spLocks/>
            </p:cNvSpPr>
            <p:nvPr/>
          </p:nvSpPr>
          <p:spPr bwMode="auto">
            <a:xfrm>
              <a:off x="8139113" y="4192588"/>
              <a:ext cx="112713" cy="71438"/>
            </a:xfrm>
            <a:custGeom>
              <a:avLst/>
              <a:gdLst>
                <a:gd name="T0" fmla="*/ 2147483647 w 64"/>
                <a:gd name="T1" fmla="*/ 0 h 36"/>
                <a:gd name="T2" fmla="*/ 2147483647 w 64"/>
                <a:gd name="T3" fmla="*/ 2147483647 h 36"/>
                <a:gd name="T4" fmla="*/ 2147483647 w 64"/>
                <a:gd name="T5" fmla="*/ 2147483647 h 36"/>
                <a:gd name="T6" fmla="*/ 2147483647 w 64"/>
                <a:gd name="T7" fmla="*/ 2147483647 h 36"/>
                <a:gd name="T8" fmla="*/ 2147483647 w 64"/>
                <a:gd name="T9" fmla="*/ 2147483647 h 36"/>
                <a:gd name="T10" fmla="*/ 2147483647 w 64"/>
                <a:gd name="T11" fmla="*/ 2147483647 h 36"/>
                <a:gd name="T12" fmla="*/ 2147483647 w 64"/>
                <a:gd name="T13" fmla="*/ 2147483647 h 36"/>
                <a:gd name="T14" fmla="*/ 2147483647 w 64"/>
                <a:gd name="T15" fmla="*/ 2147483647 h 36"/>
                <a:gd name="T16" fmla="*/ 0 w 64"/>
                <a:gd name="T17" fmla="*/ 2147483647 h 36"/>
                <a:gd name="T18" fmla="*/ 2147483647 w 64"/>
                <a:gd name="T19" fmla="*/ 2147483647 h 36"/>
                <a:gd name="T20" fmla="*/ 2147483647 w 64"/>
                <a:gd name="T21" fmla="*/ 2147483647 h 36"/>
                <a:gd name="T22" fmla="*/ 2147483647 w 64"/>
                <a:gd name="T23" fmla="*/ 2147483647 h 36"/>
                <a:gd name="T24" fmla="*/ 2147483647 w 64"/>
                <a:gd name="T25" fmla="*/ 2147483647 h 36"/>
                <a:gd name="T26" fmla="*/ 2147483647 w 64"/>
                <a:gd name="T27" fmla="*/ 2147483647 h 36"/>
                <a:gd name="T28" fmla="*/ 2147483647 w 64"/>
                <a:gd name="T29" fmla="*/ 0 h 36"/>
                <a:gd name="T30" fmla="*/ 2147483647 w 64"/>
                <a:gd name="T31" fmla="*/ 0 h 36"/>
                <a:gd name="T32" fmla="*/ 2147483647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2" name="Freeform 4727"/>
            <p:cNvSpPr>
              <a:spLocks/>
            </p:cNvSpPr>
            <p:nvPr/>
          </p:nvSpPr>
          <p:spPr bwMode="auto">
            <a:xfrm>
              <a:off x="8315326" y="4230688"/>
              <a:ext cx="31750" cy="49213"/>
            </a:xfrm>
            <a:custGeom>
              <a:avLst/>
              <a:gdLst>
                <a:gd name="T0" fmla="*/ 2147483647 w 18"/>
                <a:gd name="T1" fmla="*/ 2147483647 h 26"/>
                <a:gd name="T2" fmla="*/ 2147483647 w 18"/>
                <a:gd name="T3" fmla="*/ 2147483647 h 26"/>
                <a:gd name="T4" fmla="*/ 2147483647 w 18"/>
                <a:gd name="T5" fmla="*/ 2147483647 h 26"/>
                <a:gd name="T6" fmla="*/ 0 w 18"/>
                <a:gd name="T7" fmla="*/ 0 h 26"/>
                <a:gd name="T8" fmla="*/ 2147483647 w 18"/>
                <a:gd name="T9" fmla="*/ 2147483647 h 26"/>
                <a:gd name="T10" fmla="*/ 2147483647 w 18"/>
                <a:gd name="T11" fmla="*/ 2147483647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3" name="Freeform 4728"/>
            <p:cNvSpPr>
              <a:spLocks/>
            </p:cNvSpPr>
            <p:nvPr/>
          </p:nvSpPr>
          <p:spPr bwMode="auto">
            <a:xfrm>
              <a:off x="8213726" y="4137025"/>
              <a:ext cx="58738" cy="68263"/>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0 w 33"/>
                <a:gd name="T9" fmla="*/ 0 h 35"/>
                <a:gd name="T10" fmla="*/ 2147483647 w 33"/>
                <a:gd name="T11" fmla="*/ 2147483647 h 35"/>
                <a:gd name="T12" fmla="*/ 2147483647 w 33"/>
                <a:gd name="T13" fmla="*/ 2147483647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4" name="Freeform 4729"/>
            <p:cNvSpPr>
              <a:spLocks/>
            </p:cNvSpPr>
            <p:nvPr/>
          </p:nvSpPr>
          <p:spPr bwMode="auto">
            <a:xfrm>
              <a:off x="8197851" y="4383088"/>
              <a:ext cx="6350" cy="9525"/>
            </a:xfrm>
            <a:custGeom>
              <a:avLst/>
              <a:gdLst>
                <a:gd name="T0" fmla="*/ 2147483647 w 5"/>
                <a:gd name="T1" fmla="*/ 2147483647 h 5"/>
                <a:gd name="T2" fmla="*/ 2147483647 w 5"/>
                <a:gd name="T3" fmla="*/ 2147483647 h 5"/>
                <a:gd name="T4" fmla="*/ 0 w 5"/>
                <a:gd name="T5" fmla="*/ 0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5" name="Freeform 4730"/>
            <p:cNvSpPr>
              <a:spLocks/>
            </p:cNvSpPr>
            <p:nvPr/>
          </p:nvSpPr>
          <p:spPr bwMode="auto">
            <a:xfrm>
              <a:off x="8029576" y="3503613"/>
              <a:ext cx="3175" cy="6350"/>
            </a:xfrm>
            <a:custGeom>
              <a:avLst/>
              <a:gdLst>
                <a:gd name="T0" fmla="*/ 2147483647 w 2"/>
                <a:gd name="T1" fmla="*/ 0 h 3"/>
                <a:gd name="T2" fmla="*/ 0 w 2"/>
                <a:gd name="T3" fmla="*/ 0 h 3"/>
                <a:gd name="T4" fmla="*/ 0 w 2"/>
                <a:gd name="T5" fmla="*/ 2147483647 h 3"/>
                <a:gd name="T6" fmla="*/ 0 w 2"/>
                <a:gd name="T7" fmla="*/ 2147483647 h 3"/>
                <a:gd name="T8" fmla="*/ 2147483647 w 2"/>
                <a:gd name="T9" fmla="*/ 2147483647 h 3"/>
                <a:gd name="T10" fmla="*/ 0 w 2"/>
                <a:gd name="T11" fmla="*/ 0 h 3"/>
                <a:gd name="T12" fmla="*/ 2147483647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6" name="Freeform 4731"/>
            <p:cNvSpPr>
              <a:spLocks/>
            </p:cNvSpPr>
            <p:nvPr/>
          </p:nvSpPr>
          <p:spPr bwMode="auto">
            <a:xfrm>
              <a:off x="8024813" y="3509963"/>
              <a:ext cx="4763" cy="7938"/>
            </a:xfrm>
            <a:custGeom>
              <a:avLst/>
              <a:gdLst>
                <a:gd name="T0" fmla="*/ 0 w 3"/>
                <a:gd name="T1" fmla="*/ 0 h 4"/>
                <a:gd name="T2" fmla="*/ 0 w 3"/>
                <a:gd name="T3" fmla="*/ 2147483647 h 4"/>
                <a:gd name="T4" fmla="*/ 0 w 3"/>
                <a:gd name="T5" fmla="*/ 2147483647 h 4"/>
                <a:gd name="T6" fmla="*/ 2147483647 w 3"/>
                <a:gd name="T7" fmla="*/ 2147483647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7" name="Freeform 4732"/>
            <p:cNvSpPr>
              <a:spLocks/>
            </p:cNvSpPr>
            <p:nvPr/>
          </p:nvSpPr>
          <p:spPr bwMode="auto">
            <a:xfrm>
              <a:off x="8015288" y="3541713"/>
              <a:ext cx="6350" cy="6350"/>
            </a:xfrm>
            <a:custGeom>
              <a:avLst/>
              <a:gdLst>
                <a:gd name="T0" fmla="*/ 0 w 2"/>
                <a:gd name="T1" fmla="*/ 2147483647 h 3"/>
                <a:gd name="T2" fmla="*/ 0 w 2"/>
                <a:gd name="T3" fmla="*/ 0 h 3"/>
                <a:gd name="T4" fmla="*/ 0 w 2"/>
                <a:gd name="T5" fmla="*/ 0 h 3"/>
                <a:gd name="T6" fmla="*/ 2147483647 w 2"/>
                <a:gd name="T7" fmla="*/ 0 h 3"/>
                <a:gd name="T8" fmla="*/ 0 w 2"/>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8" name="Freeform 4733"/>
            <p:cNvSpPr>
              <a:spLocks/>
            </p:cNvSpPr>
            <p:nvPr/>
          </p:nvSpPr>
          <p:spPr bwMode="auto">
            <a:xfrm>
              <a:off x="8012113" y="3403600"/>
              <a:ext cx="0" cy="6350"/>
            </a:xfrm>
            <a:custGeom>
              <a:avLst/>
              <a:gdLst>
                <a:gd name="T0" fmla="*/ 0 h 3"/>
                <a:gd name="T1" fmla="*/ 2147483647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9" name="Rectangle 4734"/>
            <p:cNvSpPr>
              <a:spLocks noChangeArrowheads="1"/>
            </p:cNvSpPr>
            <p:nvPr/>
          </p:nvSpPr>
          <p:spPr bwMode="auto">
            <a:xfrm>
              <a:off x="8007351" y="3379788"/>
              <a:ext cx="0" cy="4763"/>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60" name="Freeform 4735"/>
            <p:cNvSpPr>
              <a:spLocks/>
            </p:cNvSpPr>
            <p:nvPr/>
          </p:nvSpPr>
          <p:spPr bwMode="auto">
            <a:xfrm>
              <a:off x="8015288" y="3463925"/>
              <a:ext cx="6350" cy="3175"/>
            </a:xfrm>
            <a:custGeom>
              <a:avLst/>
              <a:gdLst>
                <a:gd name="T0" fmla="*/ 2147483647 w 2"/>
                <a:gd name="T1" fmla="*/ 0 h 2"/>
                <a:gd name="T2" fmla="*/ 0 w 2"/>
                <a:gd name="T3" fmla="*/ 2147483647 h 2"/>
                <a:gd name="T4" fmla="*/ 0 w 2"/>
                <a:gd name="T5" fmla="*/ 0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1" name="Freeform 4736"/>
            <p:cNvSpPr>
              <a:spLocks/>
            </p:cNvSpPr>
            <p:nvPr/>
          </p:nvSpPr>
          <p:spPr bwMode="auto">
            <a:xfrm>
              <a:off x="6388101" y="3105150"/>
              <a:ext cx="141288" cy="204788"/>
            </a:xfrm>
            <a:custGeom>
              <a:avLst/>
              <a:gdLst>
                <a:gd name="T0" fmla="*/ 2147483647 w 78"/>
                <a:gd name="T1" fmla="*/ 2147483647 h 104"/>
                <a:gd name="T2" fmla="*/ 2147483647 w 78"/>
                <a:gd name="T3" fmla="*/ 2147483647 h 104"/>
                <a:gd name="T4" fmla="*/ 2147483647 w 78"/>
                <a:gd name="T5" fmla="*/ 2147483647 h 104"/>
                <a:gd name="T6" fmla="*/ 2147483647 w 78"/>
                <a:gd name="T7" fmla="*/ 2147483647 h 104"/>
                <a:gd name="T8" fmla="*/ 2147483647 w 78"/>
                <a:gd name="T9" fmla="*/ 2147483647 h 104"/>
                <a:gd name="T10" fmla="*/ 2147483647 w 78"/>
                <a:gd name="T11" fmla="*/ 2147483647 h 104"/>
                <a:gd name="T12" fmla="*/ 2147483647 w 78"/>
                <a:gd name="T13" fmla="*/ 2147483647 h 104"/>
                <a:gd name="T14" fmla="*/ 2147483647 w 78"/>
                <a:gd name="T15" fmla="*/ 2147483647 h 104"/>
                <a:gd name="T16" fmla="*/ 2147483647 w 78"/>
                <a:gd name="T17" fmla="*/ 2147483647 h 104"/>
                <a:gd name="T18" fmla="*/ 2147483647 w 78"/>
                <a:gd name="T19" fmla="*/ 2147483647 h 104"/>
                <a:gd name="T20" fmla="*/ 0 w 78"/>
                <a:gd name="T21" fmla="*/ 2147483647 h 104"/>
                <a:gd name="T22" fmla="*/ 0 w 78"/>
                <a:gd name="T23" fmla="*/ 0 h 104"/>
                <a:gd name="T24" fmla="*/ 2147483647 w 78"/>
                <a:gd name="T25" fmla="*/ 2147483647 h 104"/>
                <a:gd name="T26" fmla="*/ 2147483647 w 78"/>
                <a:gd name="T27" fmla="*/ 2147483647 h 104"/>
                <a:gd name="T28" fmla="*/ 2147483647 w 78"/>
                <a:gd name="T29" fmla="*/ 2147483647 h 104"/>
                <a:gd name="T30" fmla="*/ 2147483647 w 78"/>
                <a:gd name="T31" fmla="*/ 2147483647 h 104"/>
                <a:gd name="T32" fmla="*/ 2147483647 w 78"/>
                <a:gd name="T33" fmla="*/ 2147483647 h 104"/>
                <a:gd name="T34" fmla="*/ 2147483647 w 78"/>
                <a:gd name="T35" fmla="*/ 2147483647 h 104"/>
                <a:gd name="T36" fmla="*/ 2147483647 w 78"/>
                <a:gd name="T37" fmla="*/ 2147483647 h 104"/>
                <a:gd name="T38" fmla="*/ 2147483647 w 78"/>
                <a:gd name="T39" fmla="*/ 2147483647 h 104"/>
                <a:gd name="T40" fmla="*/ 2147483647 w 78"/>
                <a:gd name="T41" fmla="*/ 2147483647 h 104"/>
                <a:gd name="T42" fmla="*/ 2147483647 w 78"/>
                <a:gd name="T43" fmla="*/ 2147483647 h 104"/>
                <a:gd name="T44" fmla="*/ 2147483647 w 78"/>
                <a:gd name="T45" fmla="*/ 2147483647 h 104"/>
                <a:gd name="T46" fmla="*/ 2147483647 w 78"/>
                <a:gd name="T47" fmla="*/ 2147483647 h 104"/>
                <a:gd name="T48" fmla="*/ 2147483647 w 78"/>
                <a:gd name="T49" fmla="*/ 2147483647 h 104"/>
                <a:gd name="T50" fmla="*/ 2147483647 w 78"/>
                <a:gd name="T51" fmla="*/ 2147483647 h 104"/>
                <a:gd name="T52" fmla="*/ 2147483647 w 78"/>
                <a:gd name="T53" fmla="*/ 2147483647 h 104"/>
                <a:gd name="T54" fmla="*/ 2147483647 w 78"/>
                <a:gd name="T55" fmla="*/ 2147483647 h 104"/>
                <a:gd name="T56" fmla="*/ 2147483647 w 78"/>
                <a:gd name="T57" fmla="*/ 2147483647 h 104"/>
                <a:gd name="T58" fmla="*/ 2147483647 w 78"/>
                <a:gd name="T59" fmla="*/ 2147483647 h 104"/>
                <a:gd name="T60" fmla="*/ 2147483647 w 78"/>
                <a:gd name="T61" fmla="*/ 2147483647 h 104"/>
                <a:gd name="T62" fmla="*/ 2147483647 w 78"/>
                <a:gd name="T63" fmla="*/ 2147483647 h 104"/>
                <a:gd name="T64" fmla="*/ 2147483647 w 78"/>
                <a:gd name="T65" fmla="*/ 2147483647 h 104"/>
                <a:gd name="T66" fmla="*/ 2147483647 w 78"/>
                <a:gd name="T67" fmla="*/ 2147483647 h 104"/>
                <a:gd name="T68" fmla="*/ 2147483647 w 78"/>
                <a:gd name="T69" fmla="*/ 2147483647 h 104"/>
                <a:gd name="T70" fmla="*/ 2147483647 w 78"/>
                <a:gd name="T71" fmla="*/ 2147483647 h 104"/>
                <a:gd name="T72" fmla="*/ 2147483647 w 78"/>
                <a:gd name="T73" fmla="*/ 2147483647 h 104"/>
                <a:gd name="T74" fmla="*/ 2147483647 w 78"/>
                <a:gd name="T75" fmla="*/ 2147483647 h 104"/>
                <a:gd name="T76" fmla="*/ 2147483647 w 78"/>
                <a:gd name="T77" fmla="*/ 2147483647 h 104"/>
                <a:gd name="T78" fmla="*/ 2147483647 w 78"/>
                <a:gd name="T79" fmla="*/ 2147483647 h 104"/>
                <a:gd name="T80" fmla="*/ 2147483647 w 78"/>
                <a:gd name="T81" fmla="*/ 2147483647 h 104"/>
                <a:gd name="T82" fmla="*/ 2147483647 w 78"/>
                <a:gd name="T83" fmla="*/ 2147483647 h 104"/>
                <a:gd name="T84" fmla="*/ 2147483647 w 78"/>
                <a:gd name="T85" fmla="*/ 2147483647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2" name="Freeform 4737"/>
            <p:cNvSpPr>
              <a:spLocks/>
            </p:cNvSpPr>
            <p:nvPr/>
          </p:nvSpPr>
          <p:spPr bwMode="auto">
            <a:xfrm>
              <a:off x="6399213" y="3051175"/>
              <a:ext cx="85725" cy="50800"/>
            </a:xfrm>
            <a:custGeom>
              <a:avLst/>
              <a:gdLst>
                <a:gd name="T0" fmla="*/ 2147483647 w 49"/>
                <a:gd name="T1" fmla="*/ 2147483647 h 26"/>
                <a:gd name="T2" fmla="*/ 2147483647 w 49"/>
                <a:gd name="T3" fmla="*/ 0 h 26"/>
                <a:gd name="T4" fmla="*/ 0 w 49"/>
                <a:gd name="T5" fmla="*/ 2147483647 h 26"/>
                <a:gd name="T6" fmla="*/ 2147483647 w 49"/>
                <a:gd name="T7" fmla="*/ 2147483647 h 26"/>
                <a:gd name="T8" fmla="*/ 2147483647 w 49"/>
                <a:gd name="T9" fmla="*/ 2147483647 h 26"/>
                <a:gd name="T10" fmla="*/ 2147483647 w 49"/>
                <a:gd name="T11" fmla="*/ 2147483647 h 26"/>
                <a:gd name="T12" fmla="*/ 2147483647 w 49"/>
                <a:gd name="T13" fmla="*/ 2147483647 h 26"/>
                <a:gd name="T14" fmla="*/ 2147483647 w 49"/>
                <a:gd name="T15" fmla="*/ 2147483647 h 26"/>
                <a:gd name="T16" fmla="*/ 2147483647 w 49"/>
                <a:gd name="T17" fmla="*/ 2147483647 h 26"/>
                <a:gd name="T18" fmla="*/ 2147483647 w 49"/>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3" name="Freeform 4738" descr="Large checker board"/>
            <p:cNvSpPr>
              <a:spLocks/>
            </p:cNvSpPr>
            <p:nvPr/>
          </p:nvSpPr>
          <p:spPr bwMode="auto">
            <a:xfrm>
              <a:off x="6835776" y="3524250"/>
              <a:ext cx="139700" cy="147638"/>
            </a:xfrm>
            <a:custGeom>
              <a:avLst/>
              <a:gdLst>
                <a:gd name="T0" fmla="*/ 2147483647 w 80"/>
                <a:gd name="T1" fmla="*/ 2147483647 h 75"/>
                <a:gd name="T2" fmla="*/ 2147483647 w 80"/>
                <a:gd name="T3" fmla="*/ 2147483647 h 75"/>
                <a:gd name="T4" fmla="*/ 2147483647 w 80"/>
                <a:gd name="T5" fmla="*/ 2147483647 h 75"/>
                <a:gd name="T6" fmla="*/ 2147483647 w 80"/>
                <a:gd name="T7" fmla="*/ 2147483647 h 75"/>
                <a:gd name="T8" fmla="*/ 2147483647 w 80"/>
                <a:gd name="T9" fmla="*/ 2147483647 h 75"/>
                <a:gd name="T10" fmla="*/ 2147483647 w 80"/>
                <a:gd name="T11" fmla="*/ 2147483647 h 75"/>
                <a:gd name="T12" fmla="*/ 2147483647 w 80"/>
                <a:gd name="T13" fmla="*/ 2147483647 h 75"/>
                <a:gd name="T14" fmla="*/ 2147483647 w 80"/>
                <a:gd name="T15" fmla="*/ 2147483647 h 75"/>
                <a:gd name="T16" fmla="*/ 2147483647 w 80"/>
                <a:gd name="T17" fmla="*/ 2147483647 h 75"/>
                <a:gd name="T18" fmla="*/ 2147483647 w 80"/>
                <a:gd name="T19" fmla="*/ 2147483647 h 75"/>
                <a:gd name="T20" fmla="*/ 2147483647 w 80"/>
                <a:gd name="T21" fmla="*/ 2147483647 h 75"/>
                <a:gd name="T22" fmla="*/ 2147483647 w 80"/>
                <a:gd name="T23" fmla="*/ 2147483647 h 75"/>
                <a:gd name="T24" fmla="*/ 0 w 80"/>
                <a:gd name="T25" fmla="*/ 2147483647 h 75"/>
                <a:gd name="T26" fmla="*/ 2147483647 w 80"/>
                <a:gd name="T27" fmla="*/ 2147483647 h 75"/>
                <a:gd name="T28" fmla="*/ 2147483647 w 80"/>
                <a:gd name="T29" fmla="*/ 2147483647 h 75"/>
                <a:gd name="T30" fmla="*/ 2147483647 w 80"/>
                <a:gd name="T31" fmla="*/ 2147483647 h 75"/>
                <a:gd name="T32" fmla="*/ 2147483647 w 80"/>
                <a:gd name="T33" fmla="*/ 2147483647 h 75"/>
                <a:gd name="T34" fmla="*/ 2147483647 w 80"/>
                <a:gd name="T35" fmla="*/ 2147483647 h 75"/>
                <a:gd name="T36" fmla="*/ 2147483647 w 80"/>
                <a:gd name="T37" fmla="*/ 2147483647 h 75"/>
                <a:gd name="T38" fmla="*/ 2147483647 w 80"/>
                <a:gd name="T39" fmla="*/ 2147483647 h 75"/>
                <a:gd name="T40" fmla="*/ 2147483647 w 80"/>
                <a:gd name="T41" fmla="*/ 0 h 75"/>
                <a:gd name="T42" fmla="*/ 2147483647 w 80"/>
                <a:gd name="T43" fmla="*/ 2147483647 h 75"/>
                <a:gd name="T44" fmla="*/ 2147483647 w 80"/>
                <a:gd name="T45" fmla="*/ 2147483647 h 75"/>
                <a:gd name="T46" fmla="*/ 2147483647 w 80"/>
                <a:gd name="T47" fmla="*/ 2147483647 h 75"/>
                <a:gd name="T48" fmla="*/ 2147483647 w 80"/>
                <a:gd name="T49" fmla="*/ 2147483647 h 75"/>
                <a:gd name="T50" fmla="*/ 2147483647 w 80"/>
                <a:gd name="T51" fmla="*/ 214748364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4" name="Freeform 4739"/>
            <p:cNvSpPr>
              <a:spLocks/>
            </p:cNvSpPr>
            <p:nvPr/>
          </p:nvSpPr>
          <p:spPr bwMode="auto">
            <a:xfrm>
              <a:off x="8010526" y="3565525"/>
              <a:ext cx="4763" cy="11113"/>
            </a:xfrm>
            <a:custGeom>
              <a:avLst/>
              <a:gdLst>
                <a:gd name="T0" fmla="*/ 0 w 5"/>
                <a:gd name="T1" fmla="*/ 2147483647 h 5"/>
                <a:gd name="T2" fmla="*/ 0 w 5"/>
                <a:gd name="T3" fmla="*/ 2147483647 h 5"/>
                <a:gd name="T4" fmla="*/ 1728686078 w 5"/>
                <a:gd name="T5" fmla="*/ 0 h 5"/>
                <a:gd name="T6" fmla="*/ 2147483647 w 5"/>
                <a:gd name="T7" fmla="*/ 0 h 5"/>
                <a:gd name="T8" fmla="*/ 0 w 5"/>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5" name="Freeform 4740"/>
            <p:cNvSpPr>
              <a:spLocks/>
            </p:cNvSpPr>
            <p:nvPr/>
          </p:nvSpPr>
          <p:spPr bwMode="auto">
            <a:xfrm>
              <a:off x="7110413" y="3254375"/>
              <a:ext cx="4763" cy="7938"/>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6" name="Freeform 4741"/>
            <p:cNvSpPr>
              <a:spLocks/>
            </p:cNvSpPr>
            <p:nvPr/>
          </p:nvSpPr>
          <p:spPr bwMode="auto">
            <a:xfrm>
              <a:off x="6740526" y="3254375"/>
              <a:ext cx="231775" cy="298450"/>
            </a:xfrm>
            <a:custGeom>
              <a:avLst/>
              <a:gdLst>
                <a:gd name="T0" fmla="*/ 2147483647 w 131"/>
                <a:gd name="T1" fmla="*/ 2147483647 h 151"/>
                <a:gd name="T2" fmla="*/ 2147483647 w 131"/>
                <a:gd name="T3" fmla="*/ 2147483647 h 151"/>
                <a:gd name="T4" fmla="*/ 2147483647 w 131"/>
                <a:gd name="T5" fmla="*/ 2147483647 h 151"/>
                <a:gd name="T6" fmla="*/ 2147483647 w 131"/>
                <a:gd name="T7" fmla="*/ 2147483647 h 151"/>
                <a:gd name="T8" fmla="*/ 2147483647 w 131"/>
                <a:gd name="T9" fmla="*/ 2147483647 h 151"/>
                <a:gd name="T10" fmla="*/ 2147483647 w 131"/>
                <a:gd name="T11" fmla="*/ 2147483647 h 151"/>
                <a:gd name="T12" fmla="*/ 2147483647 w 131"/>
                <a:gd name="T13" fmla="*/ 0 h 151"/>
                <a:gd name="T14" fmla="*/ 2147483647 w 131"/>
                <a:gd name="T15" fmla="*/ 0 h 151"/>
                <a:gd name="T16" fmla="*/ 2147483647 w 131"/>
                <a:gd name="T17" fmla="*/ 2147483647 h 151"/>
                <a:gd name="T18" fmla="*/ 2147483647 w 131"/>
                <a:gd name="T19" fmla="*/ 2147483647 h 151"/>
                <a:gd name="T20" fmla="*/ 2147483647 w 131"/>
                <a:gd name="T21" fmla="*/ 2147483647 h 151"/>
                <a:gd name="T22" fmla="*/ 2147483647 w 131"/>
                <a:gd name="T23" fmla="*/ 2147483647 h 151"/>
                <a:gd name="T24" fmla="*/ 0 w 131"/>
                <a:gd name="T25" fmla="*/ 2147483647 h 151"/>
                <a:gd name="T26" fmla="*/ 2147483647 w 131"/>
                <a:gd name="T27" fmla="*/ 2147483647 h 151"/>
                <a:gd name="T28" fmla="*/ 2147483647 w 131"/>
                <a:gd name="T29" fmla="*/ 2147483647 h 151"/>
                <a:gd name="T30" fmla="*/ 2147483647 w 131"/>
                <a:gd name="T31" fmla="*/ 2147483647 h 151"/>
                <a:gd name="T32" fmla="*/ 2147483647 w 131"/>
                <a:gd name="T33" fmla="*/ 2147483647 h 151"/>
                <a:gd name="T34" fmla="*/ 2147483647 w 131"/>
                <a:gd name="T35" fmla="*/ 2147483647 h 151"/>
                <a:gd name="T36" fmla="*/ 2147483647 w 131"/>
                <a:gd name="T37" fmla="*/ 2147483647 h 151"/>
                <a:gd name="T38" fmla="*/ 2147483647 w 131"/>
                <a:gd name="T39" fmla="*/ 2147483647 h 151"/>
                <a:gd name="T40" fmla="*/ 2147483647 w 131"/>
                <a:gd name="T41" fmla="*/ 2147483647 h 151"/>
                <a:gd name="T42" fmla="*/ 2147483647 w 131"/>
                <a:gd name="T43" fmla="*/ 2147483647 h 151"/>
                <a:gd name="T44" fmla="*/ 2147483647 w 131"/>
                <a:gd name="T45" fmla="*/ 2147483647 h 151"/>
                <a:gd name="T46" fmla="*/ 2147483647 w 131"/>
                <a:gd name="T47" fmla="*/ 2147483647 h 151"/>
                <a:gd name="T48" fmla="*/ 2147483647 w 131"/>
                <a:gd name="T49" fmla="*/ 2147483647 h 151"/>
                <a:gd name="T50" fmla="*/ 2147483647 w 131"/>
                <a:gd name="T51" fmla="*/ 2147483647 h 151"/>
                <a:gd name="T52" fmla="*/ 2147483647 w 131"/>
                <a:gd name="T53" fmla="*/ 2147483647 h 151"/>
                <a:gd name="T54" fmla="*/ 2147483647 w 131"/>
                <a:gd name="T55" fmla="*/ 2147483647 h 151"/>
                <a:gd name="T56" fmla="*/ 2147483647 w 131"/>
                <a:gd name="T57" fmla="*/ 2147483647 h 151"/>
                <a:gd name="T58" fmla="*/ 2147483647 w 131"/>
                <a:gd name="T59" fmla="*/ 2147483647 h 151"/>
                <a:gd name="T60" fmla="*/ 2147483647 w 131"/>
                <a:gd name="T61" fmla="*/ 2147483647 h 151"/>
                <a:gd name="T62" fmla="*/ 2147483647 w 131"/>
                <a:gd name="T63" fmla="*/ 2147483647 h 151"/>
                <a:gd name="T64" fmla="*/ 2147483647 w 131"/>
                <a:gd name="T65" fmla="*/ 2147483647 h 151"/>
                <a:gd name="T66" fmla="*/ 2147483647 w 131"/>
                <a:gd name="T67" fmla="*/ 2147483647 h 151"/>
                <a:gd name="T68" fmla="*/ 2147483647 w 131"/>
                <a:gd name="T69" fmla="*/ 2147483647 h 151"/>
                <a:gd name="T70" fmla="*/ 2147483647 w 131"/>
                <a:gd name="T71" fmla="*/ 2147483647 h 151"/>
                <a:gd name="T72" fmla="*/ 2147483647 w 131"/>
                <a:gd name="T73" fmla="*/ 2147483647 h 151"/>
                <a:gd name="T74" fmla="*/ 2147483647 w 131"/>
                <a:gd name="T75" fmla="*/ 2147483647 h 151"/>
                <a:gd name="T76" fmla="*/ 2147483647 w 131"/>
                <a:gd name="T77" fmla="*/ 2147483647 h 151"/>
                <a:gd name="T78" fmla="*/ 2147483647 w 131"/>
                <a:gd name="T79" fmla="*/ 2147483647 h 151"/>
                <a:gd name="T80" fmla="*/ 2147483647 w 131"/>
                <a:gd name="T81" fmla="*/ 2147483647 h 151"/>
                <a:gd name="T82" fmla="*/ 2147483647 w 131"/>
                <a:gd name="T83" fmla="*/ 2147483647 h 151"/>
                <a:gd name="T84" fmla="*/ 2147483647 w 131"/>
                <a:gd name="T85" fmla="*/ 2147483647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7" name="Freeform 4742"/>
            <p:cNvSpPr>
              <a:spLocks/>
            </p:cNvSpPr>
            <p:nvPr/>
          </p:nvSpPr>
          <p:spPr bwMode="auto">
            <a:xfrm>
              <a:off x="6521451" y="3035300"/>
              <a:ext cx="246063" cy="646113"/>
            </a:xfrm>
            <a:custGeom>
              <a:avLst/>
              <a:gdLst>
                <a:gd name="T0" fmla="*/ 2147483647 w 138"/>
                <a:gd name="T1" fmla="*/ 2147483647 h 329"/>
                <a:gd name="T2" fmla="*/ 2147483647 w 138"/>
                <a:gd name="T3" fmla="*/ 2147483647 h 329"/>
                <a:gd name="T4" fmla="*/ 2147483647 w 138"/>
                <a:gd name="T5" fmla="*/ 2147483647 h 329"/>
                <a:gd name="T6" fmla="*/ 2147483647 w 138"/>
                <a:gd name="T7" fmla="*/ 2147483647 h 329"/>
                <a:gd name="T8" fmla="*/ 2147483647 w 138"/>
                <a:gd name="T9" fmla="*/ 0 h 329"/>
                <a:gd name="T10" fmla="*/ 2147483647 w 138"/>
                <a:gd name="T11" fmla="*/ 2147483647 h 329"/>
                <a:gd name="T12" fmla="*/ 2147483647 w 138"/>
                <a:gd name="T13" fmla="*/ 2147483647 h 329"/>
                <a:gd name="T14" fmla="*/ 2147483647 w 138"/>
                <a:gd name="T15" fmla="*/ 2147483647 h 329"/>
                <a:gd name="T16" fmla="*/ 2147483647 w 138"/>
                <a:gd name="T17" fmla="*/ 2147483647 h 329"/>
                <a:gd name="T18" fmla="*/ 2147483647 w 138"/>
                <a:gd name="T19" fmla="*/ 2147483647 h 329"/>
                <a:gd name="T20" fmla="*/ 2147483647 w 138"/>
                <a:gd name="T21" fmla="*/ 2147483647 h 329"/>
                <a:gd name="T22" fmla="*/ 2147483647 w 138"/>
                <a:gd name="T23" fmla="*/ 2147483647 h 329"/>
                <a:gd name="T24" fmla="*/ 2147483647 w 138"/>
                <a:gd name="T25" fmla="*/ 2147483647 h 329"/>
                <a:gd name="T26" fmla="*/ 2147483647 w 138"/>
                <a:gd name="T27" fmla="*/ 2147483647 h 329"/>
                <a:gd name="T28" fmla="*/ 2147483647 w 138"/>
                <a:gd name="T29" fmla="*/ 2147483647 h 329"/>
                <a:gd name="T30" fmla="*/ 2147483647 w 138"/>
                <a:gd name="T31" fmla="*/ 2147483647 h 329"/>
                <a:gd name="T32" fmla="*/ 2147483647 w 138"/>
                <a:gd name="T33" fmla="*/ 2147483647 h 329"/>
                <a:gd name="T34" fmla="*/ 2147483647 w 138"/>
                <a:gd name="T35" fmla="*/ 2147483647 h 329"/>
                <a:gd name="T36" fmla="*/ 2147483647 w 138"/>
                <a:gd name="T37" fmla="*/ 2147483647 h 329"/>
                <a:gd name="T38" fmla="*/ 2147483647 w 138"/>
                <a:gd name="T39" fmla="*/ 2147483647 h 329"/>
                <a:gd name="T40" fmla="*/ 2147483647 w 138"/>
                <a:gd name="T41" fmla="*/ 2147483647 h 329"/>
                <a:gd name="T42" fmla="*/ 2147483647 w 138"/>
                <a:gd name="T43" fmla="*/ 2147483647 h 329"/>
                <a:gd name="T44" fmla="*/ 2147483647 w 138"/>
                <a:gd name="T45" fmla="*/ 2147483647 h 329"/>
                <a:gd name="T46" fmla="*/ 2147483647 w 138"/>
                <a:gd name="T47" fmla="*/ 2147483647 h 329"/>
                <a:gd name="T48" fmla="*/ 2147483647 w 138"/>
                <a:gd name="T49" fmla="*/ 2147483647 h 329"/>
                <a:gd name="T50" fmla="*/ 2147483647 w 138"/>
                <a:gd name="T51" fmla="*/ 2147483647 h 329"/>
                <a:gd name="T52" fmla="*/ 2147483647 w 138"/>
                <a:gd name="T53" fmla="*/ 2147483647 h 329"/>
                <a:gd name="T54" fmla="*/ 2147483647 w 138"/>
                <a:gd name="T55" fmla="*/ 2147483647 h 329"/>
                <a:gd name="T56" fmla="*/ 2147483647 w 138"/>
                <a:gd name="T57" fmla="*/ 2147483647 h 329"/>
                <a:gd name="T58" fmla="*/ 2147483647 w 138"/>
                <a:gd name="T59" fmla="*/ 2147483647 h 329"/>
                <a:gd name="T60" fmla="*/ 2147483647 w 138"/>
                <a:gd name="T61" fmla="*/ 2147483647 h 329"/>
                <a:gd name="T62" fmla="*/ 2147483647 w 138"/>
                <a:gd name="T63" fmla="*/ 2147483647 h 329"/>
                <a:gd name="T64" fmla="*/ 2147483647 w 138"/>
                <a:gd name="T65" fmla="*/ 2147483647 h 329"/>
                <a:gd name="T66" fmla="*/ 2147483647 w 138"/>
                <a:gd name="T67" fmla="*/ 2147483647 h 329"/>
                <a:gd name="T68" fmla="*/ 2147483647 w 138"/>
                <a:gd name="T69" fmla="*/ 2147483647 h 329"/>
                <a:gd name="T70" fmla="*/ 2147483647 w 138"/>
                <a:gd name="T71" fmla="*/ 2147483647 h 329"/>
                <a:gd name="T72" fmla="*/ 2147483647 w 138"/>
                <a:gd name="T73" fmla="*/ 2147483647 h 329"/>
                <a:gd name="T74" fmla="*/ 2147483647 w 138"/>
                <a:gd name="T75" fmla="*/ 2147483647 h 329"/>
                <a:gd name="T76" fmla="*/ 2147483647 w 138"/>
                <a:gd name="T77" fmla="*/ 2147483647 h 329"/>
                <a:gd name="T78" fmla="*/ 2147483647 w 138"/>
                <a:gd name="T79" fmla="*/ 2147483647 h 329"/>
                <a:gd name="T80" fmla="*/ 2147483647 w 138"/>
                <a:gd name="T81" fmla="*/ 2147483647 h 329"/>
                <a:gd name="T82" fmla="*/ 2147483647 w 138"/>
                <a:gd name="T83" fmla="*/ 2147483647 h 329"/>
                <a:gd name="T84" fmla="*/ 2147483647 w 138"/>
                <a:gd name="T85" fmla="*/ 214748364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8" name="Freeform 4743" descr="Large checker board"/>
            <p:cNvSpPr>
              <a:spLocks/>
            </p:cNvSpPr>
            <p:nvPr/>
          </p:nvSpPr>
          <p:spPr bwMode="auto">
            <a:xfrm>
              <a:off x="7307263" y="3384550"/>
              <a:ext cx="134938" cy="214313"/>
            </a:xfrm>
            <a:custGeom>
              <a:avLst/>
              <a:gdLst>
                <a:gd name="T0" fmla="*/ 2147483647 w 76"/>
                <a:gd name="T1" fmla="*/ 2147483647 h 109"/>
                <a:gd name="T2" fmla="*/ 2147483647 w 76"/>
                <a:gd name="T3" fmla="*/ 2147483647 h 109"/>
                <a:gd name="T4" fmla="*/ 2147483647 w 76"/>
                <a:gd name="T5" fmla="*/ 2147483647 h 109"/>
                <a:gd name="T6" fmla="*/ 0 w 76"/>
                <a:gd name="T7" fmla="*/ 2147483647 h 109"/>
                <a:gd name="T8" fmla="*/ 2147483647 w 76"/>
                <a:gd name="T9" fmla="*/ 2147483647 h 109"/>
                <a:gd name="T10" fmla="*/ 2147483647 w 76"/>
                <a:gd name="T11" fmla="*/ 2147483647 h 109"/>
                <a:gd name="T12" fmla="*/ 2147483647 w 76"/>
                <a:gd name="T13" fmla="*/ 2147483647 h 109"/>
                <a:gd name="T14" fmla="*/ 2147483647 w 76"/>
                <a:gd name="T15" fmla="*/ 0 h 109"/>
                <a:gd name="T16" fmla="*/ 2147483647 w 76"/>
                <a:gd name="T17" fmla="*/ 2147483647 h 109"/>
                <a:gd name="T18" fmla="*/ 2147483647 w 76"/>
                <a:gd name="T19" fmla="*/ 2147483647 h 109"/>
                <a:gd name="T20" fmla="*/ 2147483647 w 76"/>
                <a:gd name="T21" fmla="*/ 2147483647 h 109"/>
                <a:gd name="T22" fmla="*/ 2147483647 w 76"/>
                <a:gd name="T23" fmla="*/ 2147483647 h 109"/>
                <a:gd name="T24" fmla="*/ 2147483647 w 76"/>
                <a:gd name="T25" fmla="*/ 2147483647 h 109"/>
                <a:gd name="T26" fmla="*/ 2147483647 w 76"/>
                <a:gd name="T27" fmla="*/ 2147483647 h 109"/>
                <a:gd name="T28" fmla="*/ 2147483647 w 76"/>
                <a:gd name="T29" fmla="*/ 2147483647 h 109"/>
                <a:gd name="T30" fmla="*/ 2147483647 w 76"/>
                <a:gd name="T31" fmla="*/ 2147483647 h 109"/>
                <a:gd name="T32" fmla="*/ 2147483647 w 76"/>
                <a:gd name="T33" fmla="*/ 2147483647 h 109"/>
                <a:gd name="T34" fmla="*/ 2147483647 w 76"/>
                <a:gd name="T35" fmla="*/ 2147483647 h 109"/>
                <a:gd name="T36" fmla="*/ 2147483647 w 76"/>
                <a:gd name="T37" fmla="*/ 2147483647 h 109"/>
                <a:gd name="T38" fmla="*/ 2147483647 w 76"/>
                <a:gd name="T39" fmla="*/ 2147483647 h 109"/>
                <a:gd name="T40" fmla="*/ 2147483647 w 76"/>
                <a:gd name="T41" fmla="*/ 2147483647 h 109"/>
                <a:gd name="T42" fmla="*/ 2147483647 w 76"/>
                <a:gd name="T43" fmla="*/ 2147483647 h 109"/>
                <a:gd name="T44" fmla="*/ 2147483647 w 76"/>
                <a:gd name="T45" fmla="*/ 2147483647 h 109"/>
                <a:gd name="T46" fmla="*/ 2147483647 w 76"/>
                <a:gd name="T47" fmla="*/ 2147483647 h 109"/>
                <a:gd name="T48" fmla="*/ 2147483647 w 76"/>
                <a:gd name="T49" fmla="*/ 2147483647 h 109"/>
                <a:gd name="T50" fmla="*/ 2147483647 w 76"/>
                <a:gd name="T51" fmla="*/ 2147483647 h 109"/>
                <a:gd name="T52" fmla="*/ 2147483647 w 76"/>
                <a:gd name="T53" fmla="*/ 2147483647 h 109"/>
                <a:gd name="T54" fmla="*/ 2147483647 w 76"/>
                <a:gd name="T55" fmla="*/ 2147483647 h 109"/>
                <a:gd name="T56" fmla="*/ 2147483647 w 76"/>
                <a:gd name="T57" fmla="*/ 2147483647 h 109"/>
                <a:gd name="T58" fmla="*/ 2147483647 w 76"/>
                <a:gd name="T59" fmla="*/ 2147483647 h 109"/>
                <a:gd name="T60" fmla="*/ 2147483647 w 76"/>
                <a:gd name="T61" fmla="*/ 2147483647 h 109"/>
                <a:gd name="T62" fmla="*/ 2147483647 w 76"/>
                <a:gd name="T63" fmla="*/ 2147483647 h 109"/>
                <a:gd name="T64" fmla="*/ 2147483647 w 76"/>
                <a:gd name="T65" fmla="*/ 2147483647 h 109"/>
                <a:gd name="T66" fmla="*/ 2147483647 w 76"/>
                <a:gd name="T67" fmla="*/ 2147483647 h 109"/>
                <a:gd name="T68" fmla="*/ 2147483647 w 76"/>
                <a:gd name="T69" fmla="*/ 2147483647 h 109"/>
                <a:gd name="T70" fmla="*/ 2147483647 w 76"/>
                <a:gd name="T71" fmla="*/ 2147483647 h 109"/>
                <a:gd name="T72" fmla="*/ 2147483647 w 76"/>
                <a:gd name="T73" fmla="*/ 2147483647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9" name="Freeform 4744" descr="Large checker board"/>
            <p:cNvSpPr>
              <a:spLocks/>
            </p:cNvSpPr>
            <p:nvPr/>
          </p:nvSpPr>
          <p:spPr bwMode="auto">
            <a:xfrm>
              <a:off x="7397751" y="3700463"/>
              <a:ext cx="127000" cy="144463"/>
            </a:xfrm>
            <a:custGeom>
              <a:avLst/>
              <a:gdLst>
                <a:gd name="T0" fmla="*/ 2147483647 w 73"/>
                <a:gd name="T1" fmla="*/ 2147483647 h 73"/>
                <a:gd name="T2" fmla="*/ 2147483647 w 73"/>
                <a:gd name="T3" fmla="*/ 2147483647 h 73"/>
                <a:gd name="T4" fmla="*/ 2147483647 w 73"/>
                <a:gd name="T5" fmla="*/ 2147483647 h 73"/>
                <a:gd name="T6" fmla="*/ 2147483647 w 73"/>
                <a:gd name="T7" fmla="*/ 2147483647 h 73"/>
                <a:gd name="T8" fmla="*/ 2147483647 w 73"/>
                <a:gd name="T9" fmla="*/ 2147483647 h 73"/>
                <a:gd name="T10" fmla="*/ 2147483647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0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2147483647 h 73"/>
                <a:gd name="T36" fmla="*/ 2147483647 w 73"/>
                <a:gd name="T37" fmla="*/ 2147483647 h 73"/>
                <a:gd name="T38" fmla="*/ 2147483647 w 73"/>
                <a:gd name="T39" fmla="*/ 2147483647 h 73"/>
                <a:gd name="T40" fmla="*/ 2147483647 w 73"/>
                <a:gd name="T41" fmla="*/ 2147483647 h 73"/>
                <a:gd name="T42" fmla="*/ 2147483647 w 73"/>
                <a:gd name="T43" fmla="*/ 0 h 73"/>
                <a:gd name="T44" fmla="*/ 2147483647 w 73"/>
                <a:gd name="T45" fmla="*/ 2147483647 h 73"/>
                <a:gd name="T46" fmla="*/ 2147483647 w 73"/>
                <a:gd name="T47" fmla="*/ 2147483647 h 73"/>
                <a:gd name="T48" fmla="*/ 2147483647 w 73"/>
                <a:gd name="T49" fmla="*/ 2147483647 h 73"/>
                <a:gd name="T50" fmla="*/ 2147483647 w 73"/>
                <a:gd name="T51" fmla="*/ 2147483647 h 73"/>
                <a:gd name="T52" fmla="*/ 2147483647 w 73"/>
                <a:gd name="T53" fmla="*/ 2147483647 h 73"/>
                <a:gd name="T54" fmla="*/ 2147483647 w 73"/>
                <a:gd name="T55" fmla="*/ 2147483647 h 73"/>
                <a:gd name="T56" fmla="*/ 2147483647 w 73"/>
                <a:gd name="T57" fmla="*/ 2147483647 h 73"/>
                <a:gd name="T58" fmla="*/ 2147483647 w 73"/>
                <a:gd name="T59" fmla="*/ 2147483647 h 73"/>
                <a:gd name="T60" fmla="*/ 2147483647 w 73"/>
                <a:gd name="T61" fmla="*/ 2147483647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0" name="Freeform 4745" descr="Large checker board"/>
            <p:cNvSpPr>
              <a:spLocks/>
            </p:cNvSpPr>
            <p:nvPr/>
          </p:nvSpPr>
          <p:spPr bwMode="auto">
            <a:xfrm>
              <a:off x="7402513" y="3659188"/>
              <a:ext cx="25400" cy="60325"/>
            </a:xfrm>
            <a:custGeom>
              <a:avLst/>
              <a:gdLst>
                <a:gd name="T0" fmla="*/ 2147483647 w 14"/>
                <a:gd name="T1" fmla="*/ 0 h 31"/>
                <a:gd name="T2" fmla="*/ 2147483647 w 14"/>
                <a:gd name="T3" fmla="*/ 2147483647 h 31"/>
                <a:gd name="T4" fmla="*/ 2147483647 w 14"/>
                <a:gd name="T5" fmla="*/ 2147483647 h 31"/>
                <a:gd name="T6" fmla="*/ 0 w 14"/>
                <a:gd name="T7" fmla="*/ 2147483647 h 31"/>
                <a:gd name="T8" fmla="*/ 2147483647 w 14"/>
                <a:gd name="T9" fmla="*/ 2147483647 h 31"/>
                <a:gd name="T10" fmla="*/ 2147483647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1" name="Freeform 4746" descr="Large checker board"/>
            <p:cNvSpPr>
              <a:spLocks/>
            </p:cNvSpPr>
            <p:nvPr/>
          </p:nvSpPr>
          <p:spPr bwMode="auto">
            <a:xfrm>
              <a:off x="7446963" y="3598863"/>
              <a:ext cx="44450" cy="55563"/>
            </a:xfrm>
            <a:custGeom>
              <a:avLst/>
              <a:gdLst>
                <a:gd name="T0" fmla="*/ 2147483647 w 26"/>
                <a:gd name="T1" fmla="*/ 2147483647 h 28"/>
                <a:gd name="T2" fmla="*/ 2147483647 w 26"/>
                <a:gd name="T3" fmla="*/ 2147483647 h 28"/>
                <a:gd name="T4" fmla="*/ 0 w 26"/>
                <a:gd name="T5" fmla="*/ 2147483647 h 28"/>
                <a:gd name="T6" fmla="*/ 2147483647 w 26"/>
                <a:gd name="T7" fmla="*/ 0 h 28"/>
                <a:gd name="T8" fmla="*/ 2147483647 w 26"/>
                <a:gd name="T9" fmla="*/ 2147483647 h 28"/>
                <a:gd name="T10" fmla="*/ 2147483647 w 26"/>
                <a:gd name="T11" fmla="*/ 2147483647 h 28"/>
                <a:gd name="T12" fmla="*/ 2147483647 w 26"/>
                <a:gd name="T13" fmla="*/ 214748364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2" name="Freeform 4747" descr="Large checker board"/>
            <p:cNvSpPr>
              <a:spLocks/>
            </p:cNvSpPr>
            <p:nvPr/>
          </p:nvSpPr>
          <p:spPr bwMode="auto">
            <a:xfrm>
              <a:off x="7383463" y="3625850"/>
              <a:ext cx="31750" cy="46038"/>
            </a:xfrm>
            <a:custGeom>
              <a:avLst/>
              <a:gdLst>
                <a:gd name="T0" fmla="*/ 2147483647 w 19"/>
                <a:gd name="T1" fmla="*/ 2147483647 h 23"/>
                <a:gd name="T2" fmla="*/ 2147483647 w 19"/>
                <a:gd name="T3" fmla="*/ 0 h 23"/>
                <a:gd name="T4" fmla="*/ 0 w 19"/>
                <a:gd name="T5" fmla="*/ 0 h 23"/>
                <a:gd name="T6" fmla="*/ 2147483647 w 19"/>
                <a:gd name="T7" fmla="*/ 2147483647 h 23"/>
                <a:gd name="T8" fmla="*/ 2147483647 w 19"/>
                <a:gd name="T9" fmla="*/ 2147483647 h 23"/>
                <a:gd name="T10" fmla="*/ 2147483647 w 19"/>
                <a:gd name="T11" fmla="*/ 2147483647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3" name="Freeform 4748" descr="Large checker board"/>
            <p:cNvSpPr>
              <a:spLocks/>
            </p:cNvSpPr>
            <p:nvPr/>
          </p:nvSpPr>
          <p:spPr bwMode="auto">
            <a:xfrm>
              <a:off x="7262813" y="3644900"/>
              <a:ext cx="61913" cy="98425"/>
            </a:xfrm>
            <a:custGeom>
              <a:avLst/>
              <a:gdLst>
                <a:gd name="T0" fmla="*/ 2147483647 w 35"/>
                <a:gd name="T1" fmla="*/ 2147483647 h 50"/>
                <a:gd name="T2" fmla="*/ 2147483647 w 35"/>
                <a:gd name="T3" fmla="*/ 2147483647 h 50"/>
                <a:gd name="T4" fmla="*/ 2147483647 w 35"/>
                <a:gd name="T5" fmla="*/ 2147483647 h 50"/>
                <a:gd name="T6" fmla="*/ 0 w 35"/>
                <a:gd name="T7" fmla="*/ 2147483647 h 50"/>
                <a:gd name="T8" fmla="*/ 0 w 35"/>
                <a:gd name="T9" fmla="*/ 2147483647 h 50"/>
                <a:gd name="T10" fmla="*/ 2147483647 w 35"/>
                <a:gd name="T11" fmla="*/ 2147483647 h 50"/>
                <a:gd name="T12" fmla="*/ 2147483647 w 35"/>
                <a:gd name="T13" fmla="*/ 2147483647 h 50"/>
                <a:gd name="T14" fmla="*/ 2147483647 w 35"/>
                <a:gd name="T15" fmla="*/ 2147483647 h 50"/>
                <a:gd name="T16" fmla="*/ 2147483647 w 35"/>
                <a:gd name="T17" fmla="*/ 0 h 50"/>
                <a:gd name="T18" fmla="*/ 2147483647 w 35"/>
                <a:gd name="T19" fmla="*/ 214748364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4" name="Freeform 4749" descr="Large checker board"/>
            <p:cNvSpPr>
              <a:spLocks/>
            </p:cNvSpPr>
            <p:nvPr/>
          </p:nvSpPr>
          <p:spPr bwMode="auto">
            <a:xfrm>
              <a:off x="7334251" y="3570288"/>
              <a:ext cx="33338" cy="42863"/>
            </a:xfrm>
            <a:custGeom>
              <a:avLst/>
              <a:gdLst>
                <a:gd name="T0" fmla="*/ 2147483647 w 19"/>
                <a:gd name="T1" fmla="*/ 2147483647 h 22"/>
                <a:gd name="T2" fmla="*/ 2147483647 w 19"/>
                <a:gd name="T3" fmla="*/ 2147483647 h 22"/>
                <a:gd name="T4" fmla="*/ 2147483647 w 19"/>
                <a:gd name="T5" fmla="*/ 2147483647 h 22"/>
                <a:gd name="T6" fmla="*/ 0 w 19"/>
                <a:gd name="T7" fmla="*/ 0 h 22"/>
                <a:gd name="T8" fmla="*/ 2147483647 w 19"/>
                <a:gd name="T9" fmla="*/ 0 h 22"/>
                <a:gd name="T10" fmla="*/ 2147483647 w 19"/>
                <a:gd name="T11" fmla="*/ 214748364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5" name="Freeform 4750" descr="Large checker board"/>
            <p:cNvSpPr>
              <a:spLocks/>
            </p:cNvSpPr>
            <p:nvPr/>
          </p:nvSpPr>
          <p:spPr bwMode="auto">
            <a:xfrm>
              <a:off x="7451726" y="3640138"/>
              <a:ext cx="28575" cy="44450"/>
            </a:xfrm>
            <a:custGeom>
              <a:avLst/>
              <a:gdLst>
                <a:gd name="T0" fmla="*/ 2147483647 w 17"/>
                <a:gd name="T1" fmla="*/ 2147483647 h 23"/>
                <a:gd name="T2" fmla="*/ 2147483647 w 17"/>
                <a:gd name="T3" fmla="*/ 2147483647 h 23"/>
                <a:gd name="T4" fmla="*/ 2147483647 w 17"/>
                <a:gd name="T5" fmla="*/ 2147483647 h 23"/>
                <a:gd name="T6" fmla="*/ 2147483647 w 17"/>
                <a:gd name="T7" fmla="*/ 2147483647 h 23"/>
                <a:gd name="T8" fmla="*/ 2147483647 w 17"/>
                <a:gd name="T9" fmla="*/ 2147483647 h 23"/>
                <a:gd name="T10" fmla="*/ 0 w 17"/>
                <a:gd name="T11" fmla="*/ 0 h 23"/>
                <a:gd name="T12" fmla="*/ 2147483647 w 17"/>
                <a:gd name="T13" fmla="*/ 2147483647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6" name="Freeform 4751" descr="Large checker board"/>
            <p:cNvSpPr>
              <a:spLocks/>
            </p:cNvSpPr>
            <p:nvPr/>
          </p:nvSpPr>
          <p:spPr bwMode="auto">
            <a:xfrm>
              <a:off x="7415213" y="3602038"/>
              <a:ext cx="26988" cy="23813"/>
            </a:xfrm>
            <a:custGeom>
              <a:avLst/>
              <a:gdLst>
                <a:gd name="T0" fmla="*/ 2147483647 w 15"/>
                <a:gd name="T1" fmla="*/ 2147483647 h 12"/>
                <a:gd name="T2" fmla="*/ 2147483647 w 15"/>
                <a:gd name="T3" fmla="*/ 2147483647 h 12"/>
                <a:gd name="T4" fmla="*/ 0 w 15"/>
                <a:gd name="T5" fmla="*/ 2147483647 h 12"/>
                <a:gd name="T6" fmla="*/ 0 w 15"/>
                <a:gd name="T7" fmla="*/ 0 h 12"/>
                <a:gd name="T8" fmla="*/ 2147483647 w 15"/>
                <a:gd name="T9" fmla="*/ 2147483647 h 12"/>
                <a:gd name="T10" fmla="*/ 2147483647 w 15"/>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7" name="Freeform 4752" descr="Large checker board"/>
            <p:cNvSpPr>
              <a:spLocks/>
            </p:cNvSpPr>
            <p:nvPr/>
          </p:nvSpPr>
          <p:spPr bwMode="auto">
            <a:xfrm>
              <a:off x="7442201" y="3684588"/>
              <a:ext cx="25400" cy="11113"/>
            </a:xfrm>
            <a:custGeom>
              <a:avLst/>
              <a:gdLst>
                <a:gd name="T0" fmla="*/ 2147483647 w 14"/>
                <a:gd name="T1" fmla="*/ 2147483647 h 5"/>
                <a:gd name="T2" fmla="*/ 2147483647 w 14"/>
                <a:gd name="T3" fmla="*/ 0 h 5"/>
                <a:gd name="T4" fmla="*/ 0 w 14"/>
                <a:gd name="T5" fmla="*/ 2147483647 h 5"/>
                <a:gd name="T6" fmla="*/ 2147483647 w 14"/>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8" name="Freeform 4753" descr="Large checker board"/>
            <p:cNvSpPr>
              <a:spLocks/>
            </p:cNvSpPr>
            <p:nvPr/>
          </p:nvSpPr>
          <p:spPr bwMode="auto">
            <a:xfrm>
              <a:off x="7427913" y="3644900"/>
              <a:ext cx="19050" cy="63500"/>
            </a:xfrm>
            <a:custGeom>
              <a:avLst/>
              <a:gdLst>
                <a:gd name="T0" fmla="*/ 2147483647 w 10"/>
                <a:gd name="T1" fmla="*/ 0 h 33"/>
                <a:gd name="T2" fmla="*/ 2147483647 w 10"/>
                <a:gd name="T3" fmla="*/ 2147483647 h 33"/>
                <a:gd name="T4" fmla="*/ 2147483647 w 10"/>
                <a:gd name="T5" fmla="*/ 2147483647 h 33"/>
                <a:gd name="T6" fmla="*/ 0 w 10"/>
                <a:gd name="T7" fmla="*/ 2147483647 h 33"/>
                <a:gd name="T8" fmla="*/ 2147483647 w 10"/>
                <a:gd name="T9" fmla="*/ 2147483647 h 33"/>
                <a:gd name="T10" fmla="*/ 2147483647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9" name="Freeform 4754"/>
            <p:cNvSpPr>
              <a:spLocks/>
            </p:cNvSpPr>
            <p:nvPr/>
          </p:nvSpPr>
          <p:spPr bwMode="auto">
            <a:xfrm>
              <a:off x="6675438" y="3324225"/>
              <a:ext cx="241300" cy="511175"/>
            </a:xfrm>
            <a:custGeom>
              <a:avLst/>
              <a:gdLst>
                <a:gd name="T0" fmla="*/ 2147483647 w 137"/>
                <a:gd name="T1" fmla="*/ 2147483647 h 260"/>
                <a:gd name="T2" fmla="*/ 2147483647 w 137"/>
                <a:gd name="T3" fmla="*/ 2147483647 h 260"/>
                <a:gd name="T4" fmla="*/ 2147483647 w 137"/>
                <a:gd name="T5" fmla="*/ 2147483647 h 260"/>
                <a:gd name="T6" fmla="*/ 2147483647 w 137"/>
                <a:gd name="T7" fmla="*/ 2147483647 h 260"/>
                <a:gd name="T8" fmla="*/ 2147483647 w 137"/>
                <a:gd name="T9" fmla="*/ 2147483647 h 260"/>
                <a:gd name="T10" fmla="*/ 2147483647 w 137"/>
                <a:gd name="T11" fmla="*/ 2147483647 h 260"/>
                <a:gd name="T12" fmla="*/ 2147483647 w 137"/>
                <a:gd name="T13" fmla="*/ 2147483647 h 260"/>
                <a:gd name="T14" fmla="*/ 2147483647 w 137"/>
                <a:gd name="T15" fmla="*/ 2147483647 h 260"/>
                <a:gd name="T16" fmla="*/ 2147483647 w 137"/>
                <a:gd name="T17" fmla="*/ 2147483647 h 260"/>
                <a:gd name="T18" fmla="*/ 2147483647 w 137"/>
                <a:gd name="T19" fmla="*/ 2147483647 h 260"/>
                <a:gd name="T20" fmla="*/ 2147483647 w 137"/>
                <a:gd name="T21" fmla="*/ 2147483647 h 260"/>
                <a:gd name="T22" fmla="*/ 2147483647 w 137"/>
                <a:gd name="T23" fmla="*/ 2147483647 h 260"/>
                <a:gd name="T24" fmla="*/ 2147483647 w 137"/>
                <a:gd name="T25" fmla="*/ 2147483647 h 260"/>
                <a:gd name="T26" fmla="*/ 2147483647 w 137"/>
                <a:gd name="T27" fmla="*/ 2147483647 h 260"/>
                <a:gd name="T28" fmla="*/ 2147483647 w 137"/>
                <a:gd name="T29" fmla="*/ 0 h 260"/>
                <a:gd name="T30" fmla="*/ 2147483647 w 137"/>
                <a:gd name="T31" fmla="*/ 2147483647 h 260"/>
                <a:gd name="T32" fmla="*/ 2147483647 w 137"/>
                <a:gd name="T33" fmla="*/ 2147483647 h 260"/>
                <a:gd name="T34" fmla="*/ 2147483647 w 137"/>
                <a:gd name="T35" fmla="*/ 2147483647 h 260"/>
                <a:gd name="T36" fmla="*/ 2147483647 w 137"/>
                <a:gd name="T37" fmla="*/ 2147483647 h 260"/>
                <a:gd name="T38" fmla="*/ 2147483647 w 137"/>
                <a:gd name="T39" fmla="*/ 2147483647 h 260"/>
                <a:gd name="T40" fmla="*/ 2147483647 w 137"/>
                <a:gd name="T41" fmla="*/ 2147483647 h 260"/>
                <a:gd name="T42" fmla="*/ 2147483647 w 137"/>
                <a:gd name="T43" fmla="*/ 2147483647 h 260"/>
                <a:gd name="T44" fmla="*/ 2147483647 w 137"/>
                <a:gd name="T45" fmla="*/ 2147483647 h 260"/>
                <a:gd name="T46" fmla="*/ 2147483647 w 137"/>
                <a:gd name="T47" fmla="*/ 2147483647 h 260"/>
                <a:gd name="T48" fmla="*/ 2147483647 w 137"/>
                <a:gd name="T49" fmla="*/ 2147483647 h 260"/>
                <a:gd name="T50" fmla="*/ 2147483647 w 137"/>
                <a:gd name="T51" fmla="*/ 2147483647 h 260"/>
                <a:gd name="T52" fmla="*/ 2147483647 w 137"/>
                <a:gd name="T53" fmla="*/ 2147483647 h 260"/>
                <a:gd name="T54" fmla="*/ 2147483647 w 137"/>
                <a:gd name="T55" fmla="*/ 2147483647 h 260"/>
                <a:gd name="T56" fmla="*/ 2147483647 w 137"/>
                <a:gd name="T57" fmla="*/ 2147483647 h 260"/>
                <a:gd name="T58" fmla="*/ 2147483647 w 137"/>
                <a:gd name="T59" fmla="*/ 2147483647 h 260"/>
                <a:gd name="T60" fmla="*/ 2147483647 w 137"/>
                <a:gd name="T61" fmla="*/ 2147483647 h 260"/>
                <a:gd name="T62" fmla="*/ 2147483647 w 137"/>
                <a:gd name="T63" fmla="*/ 2147483647 h 260"/>
                <a:gd name="T64" fmla="*/ 2147483647 w 137"/>
                <a:gd name="T65" fmla="*/ 2147483647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0" name="Freeform 4755"/>
            <p:cNvSpPr>
              <a:spLocks/>
            </p:cNvSpPr>
            <p:nvPr/>
          </p:nvSpPr>
          <p:spPr bwMode="auto">
            <a:xfrm>
              <a:off x="6786563" y="3222625"/>
              <a:ext cx="244475" cy="511175"/>
            </a:xfrm>
            <a:custGeom>
              <a:avLst/>
              <a:gdLst>
                <a:gd name="T0" fmla="*/ 2147483647 w 137"/>
                <a:gd name="T1" fmla="*/ 2147483647 h 260"/>
                <a:gd name="T2" fmla="*/ 2147483647 w 137"/>
                <a:gd name="T3" fmla="*/ 2147483647 h 260"/>
                <a:gd name="T4" fmla="*/ 2147483647 w 137"/>
                <a:gd name="T5" fmla="*/ 2147483647 h 260"/>
                <a:gd name="T6" fmla="*/ 2147483647 w 137"/>
                <a:gd name="T7" fmla="*/ 2147483647 h 260"/>
                <a:gd name="T8" fmla="*/ 2147483647 w 137"/>
                <a:gd name="T9" fmla="*/ 2147483647 h 260"/>
                <a:gd name="T10" fmla="*/ 2147483647 w 137"/>
                <a:gd name="T11" fmla="*/ 2147483647 h 260"/>
                <a:gd name="T12" fmla="*/ 2147483647 w 137"/>
                <a:gd name="T13" fmla="*/ 2147483647 h 260"/>
                <a:gd name="T14" fmla="*/ 2147483647 w 137"/>
                <a:gd name="T15" fmla="*/ 2147483647 h 260"/>
                <a:gd name="T16" fmla="*/ 2147483647 w 137"/>
                <a:gd name="T17" fmla="*/ 2147483647 h 260"/>
                <a:gd name="T18" fmla="*/ 2147483647 w 137"/>
                <a:gd name="T19" fmla="*/ 2147483647 h 260"/>
                <a:gd name="T20" fmla="*/ 2147483647 w 137"/>
                <a:gd name="T21" fmla="*/ 2147483647 h 260"/>
                <a:gd name="T22" fmla="*/ 2147483647 w 137"/>
                <a:gd name="T23" fmla="*/ 2147483647 h 260"/>
                <a:gd name="T24" fmla="*/ 2147483647 w 137"/>
                <a:gd name="T25" fmla="*/ 2147483647 h 260"/>
                <a:gd name="T26" fmla="*/ 2147483647 w 137"/>
                <a:gd name="T27" fmla="*/ 2147483647 h 260"/>
                <a:gd name="T28" fmla="*/ 2147483647 w 137"/>
                <a:gd name="T29" fmla="*/ 2147483647 h 260"/>
                <a:gd name="T30" fmla="*/ 2147483647 w 137"/>
                <a:gd name="T31" fmla="*/ 2147483647 h 260"/>
                <a:gd name="T32" fmla="*/ 2147483647 w 137"/>
                <a:gd name="T33" fmla="*/ 2147483647 h 260"/>
                <a:gd name="T34" fmla="*/ 2147483647 w 137"/>
                <a:gd name="T35" fmla="*/ 2147483647 h 260"/>
                <a:gd name="T36" fmla="*/ 2147483647 w 137"/>
                <a:gd name="T37" fmla="*/ 2147483647 h 260"/>
                <a:gd name="T38" fmla="*/ 2147483647 w 137"/>
                <a:gd name="T39" fmla="*/ 2147483647 h 260"/>
                <a:gd name="T40" fmla="*/ 2147483647 w 137"/>
                <a:gd name="T41" fmla="*/ 2147483647 h 260"/>
                <a:gd name="T42" fmla="*/ 2147483647 w 137"/>
                <a:gd name="T43" fmla="*/ 2147483647 h 260"/>
                <a:gd name="T44" fmla="*/ 2147483647 w 137"/>
                <a:gd name="T45" fmla="*/ 2147483647 h 260"/>
                <a:gd name="T46" fmla="*/ 2147483647 w 137"/>
                <a:gd name="T47" fmla="*/ 2147483647 h 260"/>
                <a:gd name="T48" fmla="*/ 2147483647 w 137"/>
                <a:gd name="T49" fmla="*/ 2147483647 h 260"/>
                <a:gd name="T50" fmla="*/ 2147483647 w 137"/>
                <a:gd name="T51" fmla="*/ 2147483647 h 260"/>
                <a:gd name="T52" fmla="*/ 2147483647 w 137"/>
                <a:gd name="T53" fmla="*/ 2147483647 h 260"/>
                <a:gd name="T54" fmla="*/ 2147483647 w 137"/>
                <a:gd name="T55" fmla="*/ 2147483647 h 260"/>
                <a:gd name="T56" fmla="*/ 2147483647 w 137"/>
                <a:gd name="T57" fmla="*/ 2147483647 h 260"/>
                <a:gd name="T58" fmla="*/ 2147483647 w 137"/>
                <a:gd name="T59" fmla="*/ 2147483647 h 260"/>
                <a:gd name="T60" fmla="*/ 2147483647 w 137"/>
                <a:gd name="T61" fmla="*/ 2147483647 h 260"/>
                <a:gd name="T62" fmla="*/ 2147483647 w 137"/>
                <a:gd name="T63" fmla="*/ 2147483647 h 260"/>
                <a:gd name="T64" fmla="*/ 2147483647 w 137"/>
                <a:gd name="T65" fmla="*/ 2147483647 h 260"/>
                <a:gd name="T66" fmla="*/ 2147483647 w 137"/>
                <a:gd name="T67" fmla="*/ 2147483647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1" name="Freeform 4756"/>
            <p:cNvSpPr>
              <a:spLocks/>
            </p:cNvSpPr>
            <p:nvPr/>
          </p:nvSpPr>
          <p:spPr bwMode="auto">
            <a:xfrm>
              <a:off x="5378451" y="3124200"/>
              <a:ext cx="15875" cy="49213"/>
            </a:xfrm>
            <a:custGeom>
              <a:avLst/>
              <a:gdLst>
                <a:gd name="T0" fmla="*/ 2147483647 w 9"/>
                <a:gd name="T1" fmla="*/ 2147483647 h 26"/>
                <a:gd name="T2" fmla="*/ 2147483647 w 9"/>
                <a:gd name="T3" fmla="*/ 2147483647 h 26"/>
                <a:gd name="T4" fmla="*/ 0 w 9"/>
                <a:gd name="T5" fmla="*/ 2147483647 h 26"/>
                <a:gd name="T6" fmla="*/ 0 w 9"/>
                <a:gd name="T7" fmla="*/ 2147483647 h 26"/>
                <a:gd name="T8" fmla="*/ 2147483647 w 9"/>
                <a:gd name="T9" fmla="*/ 0 h 26"/>
                <a:gd name="T10" fmla="*/ 2147483647 w 9"/>
                <a:gd name="T11" fmla="*/ 2147483647 h 26"/>
                <a:gd name="T12" fmla="*/ 2147483647 w 9"/>
                <a:gd name="T13" fmla="*/ 214748364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2" name="Freeform 4757"/>
            <p:cNvSpPr>
              <a:spLocks/>
            </p:cNvSpPr>
            <p:nvPr/>
          </p:nvSpPr>
          <p:spPr bwMode="auto">
            <a:xfrm>
              <a:off x="5138738" y="2649538"/>
              <a:ext cx="565150" cy="508000"/>
            </a:xfrm>
            <a:custGeom>
              <a:avLst/>
              <a:gdLst>
                <a:gd name="T0" fmla="*/ 2147483647 w 319"/>
                <a:gd name="T1" fmla="*/ 2147483647 h 258"/>
                <a:gd name="T2" fmla="*/ 2147483647 w 319"/>
                <a:gd name="T3" fmla="*/ 2147483647 h 258"/>
                <a:gd name="T4" fmla="*/ 2147483647 w 319"/>
                <a:gd name="T5" fmla="*/ 2147483647 h 258"/>
                <a:gd name="T6" fmla="*/ 2147483647 w 319"/>
                <a:gd name="T7" fmla="*/ 2147483647 h 258"/>
                <a:gd name="T8" fmla="*/ 0 w 319"/>
                <a:gd name="T9" fmla="*/ 2147483647 h 258"/>
                <a:gd name="T10" fmla="*/ 2147483647 w 319"/>
                <a:gd name="T11" fmla="*/ 0 h 258"/>
                <a:gd name="T12" fmla="*/ 2147483647 w 319"/>
                <a:gd name="T13" fmla="*/ 2147483647 h 258"/>
                <a:gd name="T14" fmla="*/ 2147483647 w 319"/>
                <a:gd name="T15" fmla="*/ 0 h 258"/>
                <a:gd name="T16" fmla="*/ 2147483647 w 319"/>
                <a:gd name="T17" fmla="*/ 2147483647 h 258"/>
                <a:gd name="T18" fmla="*/ 2147483647 w 319"/>
                <a:gd name="T19" fmla="*/ 2147483647 h 258"/>
                <a:gd name="T20" fmla="*/ 2147483647 w 319"/>
                <a:gd name="T21" fmla="*/ 2147483647 h 258"/>
                <a:gd name="T22" fmla="*/ 2147483647 w 319"/>
                <a:gd name="T23" fmla="*/ 2147483647 h 258"/>
                <a:gd name="T24" fmla="*/ 2147483647 w 319"/>
                <a:gd name="T25" fmla="*/ 2147483647 h 258"/>
                <a:gd name="T26" fmla="*/ 2147483647 w 319"/>
                <a:gd name="T27" fmla="*/ 2147483647 h 258"/>
                <a:gd name="T28" fmla="*/ 2147483647 w 319"/>
                <a:gd name="T29" fmla="*/ 2147483647 h 258"/>
                <a:gd name="T30" fmla="*/ 2147483647 w 319"/>
                <a:gd name="T31" fmla="*/ 2147483647 h 258"/>
                <a:gd name="T32" fmla="*/ 2147483647 w 319"/>
                <a:gd name="T33" fmla="*/ 2147483647 h 258"/>
                <a:gd name="T34" fmla="*/ 2147483647 w 319"/>
                <a:gd name="T35" fmla="*/ 2147483647 h 258"/>
                <a:gd name="T36" fmla="*/ 2147483647 w 319"/>
                <a:gd name="T37" fmla="*/ 2147483647 h 258"/>
                <a:gd name="T38" fmla="*/ 2147483647 w 319"/>
                <a:gd name="T39" fmla="*/ 2147483647 h 258"/>
                <a:gd name="T40" fmla="*/ 2147483647 w 319"/>
                <a:gd name="T41" fmla="*/ 2147483647 h 258"/>
                <a:gd name="T42" fmla="*/ 2147483647 w 319"/>
                <a:gd name="T43" fmla="*/ 2147483647 h 258"/>
                <a:gd name="T44" fmla="*/ 2147483647 w 319"/>
                <a:gd name="T45" fmla="*/ 2147483647 h 258"/>
                <a:gd name="T46" fmla="*/ 2147483647 w 319"/>
                <a:gd name="T47" fmla="*/ 2147483647 h 258"/>
                <a:gd name="T48" fmla="*/ 2147483647 w 319"/>
                <a:gd name="T49" fmla="*/ 2147483647 h 258"/>
                <a:gd name="T50" fmla="*/ 2147483647 w 319"/>
                <a:gd name="T51" fmla="*/ 2147483647 h 258"/>
                <a:gd name="T52" fmla="*/ 2147483647 w 319"/>
                <a:gd name="T53" fmla="*/ 2147483647 h 258"/>
                <a:gd name="T54" fmla="*/ 2147483647 w 319"/>
                <a:gd name="T55" fmla="*/ 2147483647 h 258"/>
                <a:gd name="T56" fmla="*/ 2147483647 w 319"/>
                <a:gd name="T57" fmla="*/ 2147483647 h 258"/>
                <a:gd name="T58" fmla="*/ 2147483647 w 319"/>
                <a:gd name="T59" fmla="*/ 2147483647 h 258"/>
                <a:gd name="T60" fmla="*/ 2147483647 w 319"/>
                <a:gd name="T61" fmla="*/ 2147483647 h 258"/>
                <a:gd name="T62" fmla="*/ 2147483647 w 319"/>
                <a:gd name="T63" fmla="*/ 2147483647 h 258"/>
                <a:gd name="T64" fmla="*/ 2147483647 w 319"/>
                <a:gd name="T65" fmla="*/ 2147483647 h 258"/>
                <a:gd name="T66" fmla="*/ 2147483647 w 319"/>
                <a:gd name="T67" fmla="*/ 2147483647 h 258"/>
                <a:gd name="T68" fmla="*/ 2147483647 w 319"/>
                <a:gd name="T69" fmla="*/ 2147483647 h 258"/>
                <a:gd name="T70" fmla="*/ 2147483647 w 319"/>
                <a:gd name="T71" fmla="*/ 2147483647 h 258"/>
                <a:gd name="T72" fmla="*/ 2147483647 w 319"/>
                <a:gd name="T73" fmla="*/ 2147483647 h 258"/>
                <a:gd name="T74" fmla="*/ 2147483647 w 319"/>
                <a:gd name="T75" fmla="*/ 2147483647 h 258"/>
                <a:gd name="T76" fmla="*/ 2147483647 w 319"/>
                <a:gd name="T77" fmla="*/ 2147483647 h 258"/>
                <a:gd name="T78" fmla="*/ 2147483647 w 319"/>
                <a:gd name="T79" fmla="*/ 2147483647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3" name="Freeform 4758"/>
            <p:cNvSpPr>
              <a:spLocks/>
            </p:cNvSpPr>
            <p:nvPr/>
          </p:nvSpPr>
          <p:spPr bwMode="auto">
            <a:xfrm>
              <a:off x="5024438" y="2733675"/>
              <a:ext cx="274638" cy="287338"/>
            </a:xfrm>
            <a:custGeom>
              <a:avLst/>
              <a:gdLst>
                <a:gd name="T0" fmla="*/ 2147483647 w 154"/>
                <a:gd name="T1" fmla="*/ 2147483647 h 146"/>
                <a:gd name="T2" fmla="*/ 2147483647 w 154"/>
                <a:gd name="T3" fmla="*/ 2147483647 h 146"/>
                <a:gd name="T4" fmla="*/ 2147483647 w 154"/>
                <a:gd name="T5" fmla="*/ 2147483647 h 146"/>
                <a:gd name="T6" fmla="*/ 2147483647 w 154"/>
                <a:gd name="T7" fmla="*/ 2147483647 h 146"/>
                <a:gd name="T8" fmla="*/ 2147483647 w 154"/>
                <a:gd name="T9" fmla="*/ 2147483647 h 146"/>
                <a:gd name="T10" fmla="*/ 2147483647 w 154"/>
                <a:gd name="T11" fmla="*/ 0 h 146"/>
                <a:gd name="T12" fmla="*/ 2147483647 w 154"/>
                <a:gd name="T13" fmla="*/ 2147483647 h 146"/>
                <a:gd name="T14" fmla="*/ 2147483647 w 154"/>
                <a:gd name="T15" fmla="*/ 0 h 146"/>
                <a:gd name="T16" fmla="*/ 2147483647 w 154"/>
                <a:gd name="T17" fmla="*/ 0 h 146"/>
                <a:gd name="T18" fmla="*/ 2147483647 w 154"/>
                <a:gd name="T19" fmla="*/ 2147483647 h 146"/>
                <a:gd name="T20" fmla="*/ 2147483647 w 154"/>
                <a:gd name="T21" fmla="*/ 2147483647 h 146"/>
                <a:gd name="T22" fmla="*/ 2147483647 w 154"/>
                <a:gd name="T23" fmla="*/ 2147483647 h 146"/>
                <a:gd name="T24" fmla="*/ 2147483647 w 154"/>
                <a:gd name="T25" fmla="*/ 2147483647 h 146"/>
                <a:gd name="T26" fmla="*/ 2147483647 w 154"/>
                <a:gd name="T27" fmla="*/ 2147483647 h 146"/>
                <a:gd name="T28" fmla="*/ 0 w 154"/>
                <a:gd name="T29" fmla="*/ 2147483647 h 146"/>
                <a:gd name="T30" fmla="*/ 2147483647 w 154"/>
                <a:gd name="T31" fmla="*/ 2147483647 h 146"/>
                <a:gd name="T32" fmla="*/ 2147483647 w 154"/>
                <a:gd name="T33" fmla="*/ 2147483647 h 146"/>
                <a:gd name="T34" fmla="*/ 2147483647 w 154"/>
                <a:gd name="T35" fmla="*/ 2147483647 h 146"/>
                <a:gd name="T36" fmla="*/ 2147483647 w 154"/>
                <a:gd name="T37" fmla="*/ 2147483647 h 146"/>
                <a:gd name="T38" fmla="*/ 2147483647 w 154"/>
                <a:gd name="T39" fmla="*/ 2147483647 h 146"/>
                <a:gd name="T40" fmla="*/ 2147483647 w 154"/>
                <a:gd name="T41" fmla="*/ 2147483647 h 146"/>
                <a:gd name="T42" fmla="*/ 2147483647 w 154"/>
                <a:gd name="T43" fmla="*/ 2147483647 h 146"/>
                <a:gd name="T44" fmla="*/ 2147483647 w 154"/>
                <a:gd name="T45" fmla="*/ 2147483647 h 146"/>
                <a:gd name="T46" fmla="*/ 2147483647 w 154"/>
                <a:gd name="T47" fmla="*/ 2147483647 h 146"/>
                <a:gd name="T48" fmla="*/ 2147483647 w 154"/>
                <a:gd name="T49" fmla="*/ 2147483647 h 146"/>
                <a:gd name="T50" fmla="*/ 2147483647 w 154"/>
                <a:gd name="T51" fmla="*/ 2147483647 h 146"/>
                <a:gd name="T52" fmla="*/ 2147483647 w 154"/>
                <a:gd name="T53" fmla="*/ 2147483647 h 146"/>
                <a:gd name="T54" fmla="*/ 2147483647 w 154"/>
                <a:gd name="T55" fmla="*/ 2147483647 h 146"/>
                <a:gd name="T56" fmla="*/ 2147483647 w 154"/>
                <a:gd name="T57" fmla="*/ 2147483647 h 146"/>
                <a:gd name="T58" fmla="*/ 2147483647 w 154"/>
                <a:gd name="T59" fmla="*/ 2147483647 h 146"/>
                <a:gd name="T60" fmla="*/ 2147483647 w 154"/>
                <a:gd name="T61" fmla="*/ 2147483647 h 146"/>
                <a:gd name="T62" fmla="*/ 2147483647 w 154"/>
                <a:gd name="T63" fmla="*/ 2147483647 h 146"/>
                <a:gd name="T64" fmla="*/ 2147483647 w 154"/>
                <a:gd name="T65" fmla="*/ 2147483647 h 146"/>
                <a:gd name="T66" fmla="*/ 2147483647 w 154"/>
                <a:gd name="T67" fmla="*/ 2147483647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4" name="Freeform 4759"/>
            <p:cNvSpPr>
              <a:spLocks/>
            </p:cNvSpPr>
            <p:nvPr/>
          </p:nvSpPr>
          <p:spPr bwMode="auto">
            <a:xfrm>
              <a:off x="5248276" y="2984500"/>
              <a:ext cx="50800" cy="50800"/>
            </a:xfrm>
            <a:custGeom>
              <a:avLst/>
              <a:gdLst>
                <a:gd name="T0" fmla="*/ 2147483647 w 29"/>
                <a:gd name="T1" fmla="*/ 2147483647 h 26"/>
                <a:gd name="T2" fmla="*/ 2147483647 w 29"/>
                <a:gd name="T3" fmla="*/ 2147483647 h 26"/>
                <a:gd name="T4" fmla="*/ 2147483647 w 29"/>
                <a:gd name="T5" fmla="*/ 2147483647 h 26"/>
                <a:gd name="T6" fmla="*/ 2147483647 w 29"/>
                <a:gd name="T7" fmla="*/ 2147483647 h 26"/>
                <a:gd name="T8" fmla="*/ 2147483647 w 29"/>
                <a:gd name="T9" fmla="*/ 2147483647 h 26"/>
                <a:gd name="T10" fmla="*/ 2147483647 w 29"/>
                <a:gd name="T11" fmla="*/ 2147483647 h 26"/>
                <a:gd name="T12" fmla="*/ 0 w 29"/>
                <a:gd name="T13" fmla="*/ 2147483647 h 26"/>
                <a:gd name="T14" fmla="*/ 2147483647 w 29"/>
                <a:gd name="T15" fmla="*/ 2147483647 h 26"/>
                <a:gd name="T16" fmla="*/ 2147483647 w 29"/>
                <a:gd name="T17" fmla="*/ 0 h 26"/>
                <a:gd name="T18" fmla="*/ 2147483647 w 29"/>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5" name="Freeform 4760"/>
            <p:cNvSpPr>
              <a:spLocks/>
            </p:cNvSpPr>
            <p:nvPr/>
          </p:nvSpPr>
          <p:spPr bwMode="auto">
            <a:xfrm>
              <a:off x="6153151" y="2970213"/>
              <a:ext cx="228600" cy="139700"/>
            </a:xfrm>
            <a:custGeom>
              <a:avLst/>
              <a:gdLst>
                <a:gd name="T0" fmla="*/ 2147483647 w 128"/>
                <a:gd name="T1" fmla="*/ 2147483647 h 71"/>
                <a:gd name="T2" fmla="*/ 2147483647 w 128"/>
                <a:gd name="T3" fmla="*/ 2147483647 h 71"/>
                <a:gd name="T4" fmla="*/ 2147483647 w 128"/>
                <a:gd name="T5" fmla="*/ 2147483647 h 71"/>
                <a:gd name="T6" fmla="*/ 2147483647 w 128"/>
                <a:gd name="T7" fmla="*/ 2147483647 h 71"/>
                <a:gd name="T8" fmla="*/ 0 w 128"/>
                <a:gd name="T9" fmla="*/ 2147483647 h 71"/>
                <a:gd name="T10" fmla="*/ 0 w 128"/>
                <a:gd name="T11" fmla="*/ 2147483647 h 71"/>
                <a:gd name="T12" fmla="*/ 2147483647 w 128"/>
                <a:gd name="T13" fmla="*/ 2147483647 h 71"/>
                <a:gd name="T14" fmla="*/ 2147483647 w 128"/>
                <a:gd name="T15" fmla="*/ 2147483647 h 71"/>
                <a:gd name="T16" fmla="*/ 2147483647 w 128"/>
                <a:gd name="T17" fmla="*/ 0 h 71"/>
                <a:gd name="T18" fmla="*/ 2147483647 w 128"/>
                <a:gd name="T19" fmla="*/ 2147483647 h 71"/>
                <a:gd name="T20" fmla="*/ 2147483647 w 128"/>
                <a:gd name="T21" fmla="*/ 2147483647 h 71"/>
                <a:gd name="T22" fmla="*/ 2147483647 w 128"/>
                <a:gd name="T23" fmla="*/ 2147483647 h 71"/>
                <a:gd name="T24" fmla="*/ 2147483647 w 128"/>
                <a:gd name="T25" fmla="*/ 2147483647 h 71"/>
                <a:gd name="T26" fmla="*/ 2147483647 w 128"/>
                <a:gd name="T27" fmla="*/ 2147483647 h 71"/>
                <a:gd name="T28" fmla="*/ 2147483647 w 128"/>
                <a:gd name="T29" fmla="*/ 2147483647 h 71"/>
                <a:gd name="T30" fmla="*/ 2147483647 w 128"/>
                <a:gd name="T31" fmla="*/ 2147483647 h 71"/>
                <a:gd name="T32" fmla="*/ 2147483647 w 128"/>
                <a:gd name="T33" fmla="*/ 2147483647 h 71"/>
                <a:gd name="T34" fmla="*/ 2147483647 w 128"/>
                <a:gd name="T35" fmla="*/ 2147483647 h 71"/>
                <a:gd name="T36" fmla="*/ 2147483647 w 128"/>
                <a:gd name="T37" fmla="*/ 2147483647 h 71"/>
                <a:gd name="T38" fmla="*/ 2147483647 w 128"/>
                <a:gd name="T39" fmla="*/ 2147483647 h 71"/>
                <a:gd name="T40" fmla="*/ 2147483647 w 128"/>
                <a:gd name="T41" fmla="*/ 2147483647 h 71"/>
                <a:gd name="T42" fmla="*/ 2147483647 w 128"/>
                <a:gd name="T43" fmla="*/ 2147483647 h 71"/>
                <a:gd name="T44" fmla="*/ 2147483647 w 128"/>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6" name="Freeform 4761"/>
            <p:cNvSpPr>
              <a:spLocks/>
            </p:cNvSpPr>
            <p:nvPr/>
          </p:nvSpPr>
          <p:spPr bwMode="auto">
            <a:xfrm>
              <a:off x="5629276" y="2743200"/>
              <a:ext cx="411163" cy="465138"/>
            </a:xfrm>
            <a:custGeom>
              <a:avLst/>
              <a:gdLst>
                <a:gd name="T0" fmla="*/ 2147483647 w 231"/>
                <a:gd name="T1" fmla="*/ 2147483647 h 236"/>
                <a:gd name="T2" fmla="*/ 2147483647 w 231"/>
                <a:gd name="T3" fmla="*/ 2147483647 h 236"/>
                <a:gd name="T4" fmla="*/ 2147483647 w 231"/>
                <a:gd name="T5" fmla="*/ 2147483647 h 236"/>
                <a:gd name="T6" fmla="*/ 2147483647 w 231"/>
                <a:gd name="T7" fmla="*/ 2147483647 h 236"/>
                <a:gd name="T8" fmla="*/ 2147483647 w 231"/>
                <a:gd name="T9" fmla="*/ 2147483647 h 236"/>
                <a:gd name="T10" fmla="*/ 2147483647 w 231"/>
                <a:gd name="T11" fmla="*/ 2147483647 h 236"/>
                <a:gd name="T12" fmla="*/ 2147483647 w 231"/>
                <a:gd name="T13" fmla="*/ 2147483647 h 236"/>
                <a:gd name="T14" fmla="*/ 2147483647 w 231"/>
                <a:gd name="T15" fmla="*/ 2147483647 h 236"/>
                <a:gd name="T16" fmla="*/ 2147483647 w 231"/>
                <a:gd name="T17" fmla="*/ 2147483647 h 236"/>
                <a:gd name="T18" fmla="*/ 2147483647 w 231"/>
                <a:gd name="T19" fmla="*/ 2147483647 h 236"/>
                <a:gd name="T20" fmla="*/ 2147483647 w 231"/>
                <a:gd name="T21" fmla="*/ 2147483647 h 236"/>
                <a:gd name="T22" fmla="*/ 2147483647 w 231"/>
                <a:gd name="T23" fmla="*/ 2147483647 h 236"/>
                <a:gd name="T24" fmla="*/ 2147483647 w 231"/>
                <a:gd name="T25" fmla="*/ 2147483647 h 236"/>
                <a:gd name="T26" fmla="*/ 2147483647 w 231"/>
                <a:gd name="T27" fmla="*/ 2147483647 h 236"/>
                <a:gd name="T28" fmla="*/ 2147483647 w 231"/>
                <a:gd name="T29" fmla="*/ 2147483647 h 236"/>
                <a:gd name="T30" fmla="*/ 2147483647 w 231"/>
                <a:gd name="T31" fmla="*/ 2147483647 h 236"/>
                <a:gd name="T32" fmla="*/ 2147483647 w 231"/>
                <a:gd name="T33" fmla="*/ 2147483647 h 236"/>
                <a:gd name="T34" fmla="*/ 2147483647 w 231"/>
                <a:gd name="T35" fmla="*/ 2147483647 h 236"/>
                <a:gd name="T36" fmla="*/ 2147483647 w 231"/>
                <a:gd name="T37" fmla="*/ 2147483647 h 236"/>
                <a:gd name="T38" fmla="*/ 2147483647 w 231"/>
                <a:gd name="T39" fmla="*/ 2147483647 h 236"/>
                <a:gd name="T40" fmla="*/ 2147483647 w 231"/>
                <a:gd name="T41" fmla="*/ 2147483647 h 236"/>
                <a:gd name="T42" fmla="*/ 2147483647 w 231"/>
                <a:gd name="T43" fmla="*/ 2147483647 h 236"/>
                <a:gd name="T44" fmla="*/ 2147483647 w 231"/>
                <a:gd name="T45" fmla="*/ 2147483647 h 236"/>
                <a:gd name="T46" fmla="*/ 2147483647 w 231"/>
                <a:gd name="T47" fmla="*/ 2147483647 h 236"/>
                <a:gd name="T48" fmla="*/ 2147483647 w 231"/>
                <a:gd name="T49" fmla="*/ 2147483647 h 236"/>
                <a:gd name="T50" fmla="*/ 2147483647 w 231"/>
                <a:gd name="T51" fmla="*/ 2147483647 h 236"/>
                <a:gd name="T52" fmla="*/ 2147483647 w 231"/>
                <a:gd name="T53" fmla="*/ 2147483647 h 236"/>
                <a:gd name="T54" fmla="*/ 2147483647 w 231"/>
                <a:gd name="T55" fmla="*/ 2147483647 h 236"/>
                <a:gd name="T56" fmla="*/ 2147483647 w 231"/>
                <a:gd name="T57" fmla="*/ 2147483647 h 236"/>
                <a:gd name="T58" fmla="*/ 2147483647 w 231"/>
                <a:gd name="T59" fmla="*/ 2147483647 h 236"/>
                <a:gd name="T60" fmla="*/ 2147483647 w 231"/>
                <a:gd name="T61" fmla="*/ 2147483647 h 236"/>
                <a:gd name="T62" fmla="*/ 2147483647 w 231"/>
                <a:gd name="T63" fmla="*/ 2147483647 h 236"/>
                <a:gd name="T64" fmla="*/ 2147483647 w 231"/>
                <a:gd name="T65" fmla="*/ 2147483647 h 236"/>
                <a:gd name="T66" fmla="*/ 2147483647 w 231"/>
                <a:gd name="T67" fmla="*/ 2147483647 h 236"/>
                <a:gd name="T68" fmla="*/ 2147483647 w 231"/>
                <a:gd name="T69" fmla="*/ 214748364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7" name="Freeform 4762"/>
            <p:cNvSpPr>
              <a:spLocks/>
            </p:cNvSpPr>
            <p:nvPr/>
          </p:nvSpPr>
          <p:spPr bwMode="auto">
            <a:xfrm>
              <a:off x="4659313" y="2928938"/>
              <a:ext cx="311150" cy="347663"/>
            </a:xfrm>
            <a:custGeom>
              <a:avLst/>
              <a:gdLst>
                <a:gd name="T0" fmla="*/ 2147483647 w 175"/>
                <a:gd name="T1" fmla="*/ 2147483647 h 177"/>
                <a:gd name="T2" fmla="*/ 2147483647 w 175"/>
                <a:gd name="T3" fmla="*/ 2147483647 h 177"/>
                <a:gd name="T4" fmla="*/ 2147483647 w 175"/>
                <a:gd name="T5" fmla="*/ 2147483647 h 177"/>
                <a:gd name="T6" fmla="*/ 2147483647 w 175"/>
                <a:gd name="T7" fmla="*/ 2147483647 h 177"/>
                <a:gd name="T8" fmla="*/ 2147483647 w 175"/>
                <a:gd name="T9" fmla="*/ 2147483647 h 177"/>
                <a:gd name="T10" fmla="*/ 2147483647 w 175"/>
                <a:gd name="T11" fmla="*/ 2147483647 h 177"/>
                <a:gd name="T12" fmla="*/ 2147483647 w 175"/>
                <a:gd name="T13" fmla="*/ 2147483647 h 177"/>
                <a:gd name="T14" fmla="*/ 2147483647 w 175"/>
                <a:gd name="T15" fmla="*/ 2147483647 h 177"/>
                <a:gd name="T16" fmla="*/ 2147483647 w 175"/>
                <a:gd name="T17" fmla="*/ 2147483647 h 177"/>
                <a:gd name="T18" fmla="*/ 2147483647 w 175"/>
                <a:gd name="T19" fmla="*/ 2147483647 h 177"/>
                <a:gd name="T20" fmla="*/ 2147483647 w 175"/>
                <a:gd name="T21" fmla="*/ 2147483647 h 177"/>
                <a:gd name="T22" fmla="*/ 2147483647 w 175"/>
                <a:gd name="T23" fmla="*/ 2147483647 h 177"/>
                <a:gd name="T24" fmla="*/ 2147483647 w 175"/>
                <a:gd name="T25" fmla="*/ 2147483647 h 177"/>
                <a:gd name="T26" fmla="*/ 2147483647 w 175"/>
                <a:gd name="T27" fmla="*/ 2147483647 h 177"/>
                <a:gd name="T28" fmla="*/ 2147483647 w 175"/>
                <a:gd name="T29" fmla="*/ 2147483647 h 177"/>
                <a:gd name="T30" fmla="*/ 2147483647 w 175"/>
                <a:gd name="T31" fmla="*/ 2147483647 h 177"/>
                <a:gd name="T32" fmla="*/ 2147483647 w 175"/>
                <a:gd name="T33" fmla="*/ 2147483647 h 177"/>
                <a:gd name="T34" fmla="*/ 2147483647 w 175"/>
                <a:gd name="T35" fmla="*/ 2147483647 h 177"/>
                <a:gd name="T36" fmla="*/ 2147483647 w 175"/>
                <a:gd name="T37" fmla="*/ 2147483647 h 177"/>
                <a:gd name="T38" fmla="*/ 2147483647 w 175"/>
                <a:gd name="T39" fmla="*/ 2147483647 h 177"/>
                <a:gd name="T40" fmla="*/ 2147483647 w 175"/>
                <a:gd name="T41" fmla="*/ 2147483647 h 177"/>
                <a:gd name="T42" fmla="*/ 2147483647 w 175"/>
                <a:gd name="T43" fmla="*/ 2147483647 h 177"/>
                <a:gd name="T44" fmla="*/ 2147483647 w 175"/>
                <a:gd name="T45" fmla="*/ 2147483647 h 177"/>
                <a:gd name="T46" fmla="*/ 2147483647 w 175"/>
                <a:gd name="T47" fmla="*/ 2147483647 h 177"/>
                <a:gd name="T48" fmla="*/ 2147483647 w 175"/>
                <a:gd name="T49" fmla="*/ 2147483647 h 177"/>
                <a:gd name="T50" fmla="*/ 2147483647 w 175"/>
                <a:gd name="T51" fmla="*/ 2147483647 h 177"/>
                <a:gd name="T52" fmla="*/ 2147483647 w 175"/>
                <a:gd name="T53" fmla="*/ 2147483647 h 177"/>
                <a:gd name="T54" fmla="*/ 2147483647 w 175"/>
                <a:gd name="T55" fmla="*/ 2147483647 h 177"/>
                <a:gd name="T56" fmla="*/ 2147483647 w 175"/>
                <a:gd name="T57" fmla="*/ 2147483647 h 177"/>
                <a:gd name="T58" fmla="*/ 2147483647 w 175"/>
                <a:gd name="T59" fmla="*/ 2147483647 h 177"/>
                <a:gd name="T60" fmla="*/ 2147483647 w 175"/>
                <a:gd name="T61" fmla="*/ 2147483647 h 177"/>
                <a:gd name="T62" fmla="*/ 2147483647 w 175"/>
                <a:gd name="T63" fmla="*/ 2147483647 h 177"/>
                <a:gd name="T64" fmla="*/ 2147483647 w 175"/>
                <a:gd name="T65" fmla="*/ 2147483647 h 177"/>
                <a:gd name="T66" fmla="*/ 2147483647 w 175"/>
                <a:gd name="T67" fmla="*/ 2147483647 h 177"/>
                <a:gd name="T68" fmla="*/ 2147483647 w 175"/>
                <a:gd name="T69" fmla="*/ 2147483647 h 177"/>
                <a:gd name="T70" fmla="*/ 2147483647 w 175"/>
                <a:gd name="T71" fmla="*/ 2147483647 h 177"/>
                <a:gd name="T72" fmla="*/ 2147483647 w 175"/>
                <a:gd name="T73" fmla="*/ 2147483647 h 177"/>
                <a:gd name="T74" fmla="*/ 2147483647 w 175"/>
                <a:gd name="T75" fmla="*/ 2147483647 h 177"/>
                <a:gd name="T76" fmla="*/ 0 w 175"/>
                <a:gd name="T77" fmla="*/ 2147483647 h 177"/>
                <a:gd name="T78" fmla="*/ 0 w 175"/>
                <a:gd name="T79" fmla="*/ 2147483647 h 177"/>
                <a:gd name="T80" fmla="*/ 0 w 175"/>
                <a:gd name="T81" fmla="*/ 2147483647 h 177"/>
                <a:gd name="T82" fmla="*/ 2147483647 w 175"/>
                <a:gd name="T83" fmla="*/ 0 h 177"/>
                <a:gd name="T84" fmla="*/ 2147483647 w 175"/>
                <a:gd name="T85" fmla="*/ 0 h 177"/>
                <a:gd name="T86" fmla="*/ 2147483647 w 175"/>
                <a:gd name="T87" fmla="*/ 2147483647 h 177"/>
                <a:gd name="T88" fmla="*/ 2147483647 w 175"/>
                <a:gd name="T89" fmla="*/ 2147483647 h 177"/>
                <a:gd name="T90" fmla="*/ 2147483647 w 175"/>
                <a:gd name="T91" fmla="*/ 2147483647 h 177"/>
                <a:gd name="T92" fmla="*/ 2147483647 w 175"/>
                <a:gd name="T93" fmla="*/ 2147483647 h 177"/>
                <a:gd name="T94" fmla="*/ 2147483647 w 175"/>
                <a:gd name="T95" fmla="*/ 2147483647 h 177"/>
                <a:gd name="T96" fmla="*/ 2147483647 w 175"/>
                <a:gd name="T97" fmla="*/ 2147483647 h 177"/>
                <a:gd name="T98" fmla="*/ 2147483647 w 175"/>
                <a:gd name="T99" fmla="*/ 2147483647 h 177"/>
                <a:gd name="T100" fmla="*/ 2147483647 w 175"/>
                <a:gd name="T101" fmla="*/ 2147483647 h 177"/>
                <a:gd name="T102" fmla="*/ 2147483647 w 175"/>
                <a:gd name="T103" fmla="*/ 2147483647 h 177"/>
                <a:gd name="T104" fmla="*/ 2147483647 w 175"/>
                <a:gd name="T105" fmla="*/ 2147483647 h 177"/>
                <a:gd name="T106" fmla="*/ 2147483647 w 175"/>
                <a:gd name="T107" fmla="*/ 2147483647 h 177"/>
                <a:gd name="T108" fmla="*/ 2147483647 w 175"/>
                <a:gd name="T109" fmla="*/ 2147483647 h 177"/>
                <a:gd name="T110" fmla="*/ 2147483647 w 175"/>
                <a:gd name="T111" fmla="*/ 2147483647 h 177"/>
                <a:gd name="T112" fmla="*/ 2147483647 w 175"/>
                <a:gd name="T113" fmla="*/ 2147483647 h 177"/>
                <a:gd name="T114" fmla="*/ 2147483647 w 175"/>
                <a:gd name="T115" fmla="*/ 2147483647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8" name="Freeform 4763"/>
            <p:cNvSpPr>
              <a:spLocks/>
            </p:cNvSpPr>
            <p:nvPr/>
          </p:nvSpPr>
          <p:spPr bwMode="auto">
            <a:xfrm>
              <a:off x="5856288" y="2795588"/>
              <a:ext cx="763588" cy="962025"/>
            </a:xfrm>
            <a:custGeom>
              <a:avLst/>
              <a:gdLst>
                <a:gd name="T0" fmla="*/ 2147483647 w 431"/>
                <a:gd name="T1" fmla="*/ 2147483647 h 489"/>
                <a:gd name="T2" fmla="*/ 2147483647 w 431"/>
                <a:gd name="T3" fmla="*/ 2147483647 h 489"/>
                <a:gd name="T4" fmla="*/ 2147483647 w 431"/>
                <a:gd name="T5" fmla="*/ 2147483647 h 489"/>
                <a:gd name="T6" fmla="*/ 2147483647 w 431"/>
                <a:gd name="T7" fmla="*/ 2147483647 h 489"/>
                <a:gd name="T8" fmla="*/ 2147483647 w 431"/>
                <a:gd name="T9" fmla="*/ 2147483647 h 489"/>
                <a:gd name="T10" fmla="*/ 2147483647 w 431"/>
                <a:gd name="T11" fmla="*/ 2147483647 h 489"/>
                <a:gd name="T12" fmla="*/ 2147483647 w 431"/>
                <a:gd name="T13" fmla="*/ 2147483647 h 489"/>
                <a:gd name="T14" fmla="*/ 2147483647 w 431"/>
                <a:gd name="T15" fmla="*/ 2147483647 h 489"/>
                <a:gd name="T16" fmla="*/ 2147483647 w 431"/>
                <a:gd name="T17" fmla="*/ 2147483647 h 489"/>
                <a:gd name="T18" fmla="*/ 0 w 431"/>
                <a:gd name="T19" fmla="*/ 2147483647 h 489"/>
                <a:gd name="T20" fmla="*/ 2147483647 w 431"/>
                <a:gd name="T21" fmla="*/ 2147483647 h 489"/>
                <a:gd name="T22" fmla="*/ 2147483647 w 431"/>
                <a:gd name="T23" fmla="*/ 2147483647 h 489"/>
                <a:gd name="T24" fmla="*/ 2147483647 w 431"/>
                <a:gd name="T25" fmla="*/ 2147483647 h 489"/>
                <a:gd name="T26" fmla="*/ 2147483647 w 431"/>
                <a:gd name="T27" fmla="*/ 2147483647 h 489"/>
                <a:gd name="T28" fmla="*/ 2147483647 w 431"/>
                <a:gd name="T29" fmla="*/ 2147483647 h 489"/>
                <a:gd name="T30" fmla="*/ 2147483647 w 431"/>
                <a:gd name="T31" fmla="*/ 2147483647 h 489"/>
                <a:gd name="T32" fmla="*/ 2147483647 w 431"/>
                <a:gd name="T33" fmla="*/ 2147483647 h 489"/>
                <a:gd name="T34" fmla="*/ 2147483647 w 431"/>
                <a:gd name="T35" fmla="*/ 2147483647 h 489"/>
                <a:gd name="T36" fmla="*/ 2147483647 w 431"/>
                <a:gd name="T37" fmla="*/ 2147483647 h 489"/>
                <a:gd name="T38" fmla="*/ 2147483647 w 431"/>
                <a:gd name="T39" fmla="*/ 2147483647 h 489"/>
                <a:gd name="T40" fmla="*/ 2147483647 w 431"/>
                <a:gd name="T41" fmla="*/ 2147483647 h 489"/>
                <a:gd name="T42" fmla="*/ 2147483647 w 431"/>
                <a:gd name="T43" fmla="*/ 2147483647 h 489"/>
                <a:gd name="T44" fmla="*/ 2147483647 w 431"/>
                <a:gd name="T45" fmla="*/ 2147483647 h 489"/>
                <a:gd name="T46" fmla="*/ 2147483647 w 431"/>
                <a:gd name="T47" fmla="*/ 2147483647 h 489"/>
                <a:gd name="T48" fmla="*/ 2147483647 w 431"/>
                <a:gd name="T49" fmla="*/ 2147483647 h 489"/>
                <a:gd name="T50" fmla="*/ 2147483647 w 431"/>
                <a:gd name="T51" fmla="*/ 2147483647 h 489"/>
                <a:gd name="T52" fmla="*/ 2147483647 w 431"/>
                <a:gd name="T53" fmla="*/ 2147483647 h 489"/>
                <a:gd name="T54" fmla="*/ 2147483647 w 431"/>
                <a:gd name="T55" fmla="*/ 2147483647 h 489"/>
                <a:gd name="T56" fmla="*/ 2147483647 w 431"/>
                <a:gd name="T57" fmla="*/ 2147483647 h 489"/>
                <a:gd name="T58" fmla="*/ 2147483647 w 431"/>
                <a:gd name="T59" fmla="*/ 2147483647 h 489"/>
                <a:gd name="T60" fmla="*/ 2147483647 w 431"/>
                <a:gd name="T61" fmla="*/ 2147483647 h 489"/>
                <a:gd name="T62" fmla="*/ 2147483647 w 431"/>
                <a:gd name="T63" fmla="*/ 2147483647 h 489"/>
                <a:gd name="T64" fmla="*/ 2147483647 w 431"/>
                <a:gd name="T65" fmla="*/ 2147483647 h 489"/>
                <a:gd name="T66" fmla="*/ 2147483647 w 431"/>
                <a:gd name="T67" fmla="*/ 2147483647 h 489"/>
                <a:gd name="T68" fmla="*/ 2147483647 w 431"/>
                <a:gd name="T69" fmla="*/ 2147483647 h 489"/>
                <a:gd name="T70" fmla="*/ 2147483647 w 431"/>
                <a:gd name="T71" fmla="*/ 2147483647 h 489"/>
                <a:gd name="T72" fmla="*/ 2147483647 w 431"/>
                <a:gd name="T73" fmla="*/ 2147483647 h 489"/>
                <a:gd name="T74" fmla="*/ 2147483647 w 431"/>
                <a:gd name="T75" fmla="*/ 2147483647 h 489"/>
                <a:gd name="T76" fmla="*/ 2147483647 w 431"/>
                <a:gd name="T77" fmla="*/ 2147483647 h 489"/>
                <a:gd name="T78" fmla="*/ 2147483647 w 431"/>
                <a:gd name="T79" fmla="*/ 2147483647 h 489"/>
                <a:gd name="T80" fmla="*/ 2147483647 w 431"/>
                <a:gd name="T81" fmla="*/ 2147483647 h 489"/>
                <a:gd name="T82" fmla="*/ 2147483647 w 431"/>
                <a:gd name="T83" fmla="*/ 2147483647 h 489"/>
                <a:gd name="T84" fmla="*/ 2147483647 w 431"/>
                <a:gd name="T85" fmla="*/ 2147483647 h 489"/>
                <a:gd name="T86" fmla="*/ 2147483647 w 431"/>
                <a:gd name="T87" fmla="*/ 2147483647 h 489"/>
                <a:gd name="T88" fmla="*/ 2147483647 w 431"/>
                <a:gd name="T89" fmla="*/ 2147483647 h 489"/>
                <a:gd name="T90" fmla="*/ 2147483647 w 431"/>
                <a:gd name="T91" fmla="*/ 2147483647 h 489"/>
                <a:gd name="T92" fmla="*/ 2147483647 w 431"/>
                <a:gd name="T93" fmla="*/ 2147483647 h 489"/>
                <a:gd name="T94" fmla="*/ 2147483647 w 431"/>
                <a:gd name="T95" fmla="*/ 2147483647 h 489"/>
                <a:gd name="T96" fmla="*/ 2147483647 w 431"/>
                <a:gd name="T97" fmla="*/ 2147483647 h 489"/>
                <a:gd name="T98" fmla="*/ 2147483647 w 431"/>
                <a:gd name="T99" fmla="*/ 2147483647 h 489"/>
                <a:gd name="T100" fmla="*/ 2147483647 w 431"/>
                <a:gd name="T101" fmla="*/ 2147483647 h 489"/>
                <a:gd name="T102" fmla="*/ 2147483647 w 431"/>
                <a:gd name="T103" fmla="*/ 2147483647 h 489"/>
                <a:gd name="T104" fmla="*/ 2147483647 w 431"/>
                <a:gd name="T105" fmla="*/ 2147483647 h 489"/>
                <a:gd name="T106" fmla="*/ 2147483647 w 431"/>
                <a:gd name="T107" fmla="*/ 2147483647 h 489"/>
                <a:gd name="T108" fmla="*/ 2147483647 w 431"/>
                <a:gd name="T109" fmla="*/ 2147483647 h 489"/>
                <a:gd name="T110" fmla="*/ 2147483647 w 431"/>
                <a:gd name="T111" fmla="*/ 2147483647 h 489"/>
                <a:gd name="T112" fmla="*/ 2147483647 w 431"/>
                <a:gd name="T113" fmla="*/ 2147483647 h 489"/>
                <a:gd name="T114" fmla="*/ 2147483647 w 431"/>
                <a:gd name="T115" fmla="*/ 2147483647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9" name="Freeform 4764" descr="Large checker board"/>
            <p:cNvSpPr>
              <a:spLocks/>
            </p:cNvSpPr>
            <p:nvPr/>
          </p:nvSpPr>
          <p:spPr bwMode="auto">
            <a:xfrm>
              <a:off x="4908551" y="2874963"/>
              <a:ext cx="33338" cy="131763"/>
            </a:xfrm>
            <a:custGeom>
              <a:avLst/>
              <a:gdLst>
                <a:gd name="T0" fmla="*/ 2147483647 w 19"/>
                <a:gd name="T1" fmla="*/ 2147483647 h 68"/>
                <a:gd name="T2" fmla="*/ 2147483647 w 19"/>
                <a:gd name="T3" fmla="*/ 2147483647 h 68"/>
                <a:gd name="T4" fmla="*/ 0 w 19"/>
                <a:gd name="T5" fmla="*/ 2147483647 h 68"/>
                <a:gd name="T6" fmla="*/ 2147483647 w 19"/>
                <a:gd name="T7" fmla="*/ 2147483647 h 68"/>
                <a:gd name="T8" fmla="*/ 2147483647 w 19"/>
                <a:gd name="T9" fmla="*/ 2147483647 h 68"/>
                <a:gd name="T10" fmla="*/ 2147483647 w 19"/>
                <a:gd name="T11" fmla="*/ 0 h 68"/>
                <a:gd name="T12" fmla="*/ 2147483647 w 19"/>
                <a:gd name="T13" fmla="*/ 2147483647 h 68"/>
                <a:gd name="T14" fmla="*/ 2147483647 w 19"/>
                <a:gd name="T15" fmla="*/ 2147483647 h 68"/>
                <a:gd name="T16" fmla="*/ 2147483647 w 19"/>
                <a:gd name="T17" fmla="*/ 2147483647 h 68"/>
                <a:gd name="T18" fmla="*/ 2147483647 w 19"/>
                <a:gd name="T19" fmla="*/ 2147483647 h 68"/>
                <a:gd name="T20" fmla="*/ 2147483647 w 19"/>
                <a:gd name="T21" fmla="*/ 2147483647 h 68"/>
                <a:gd name="T22" fmla="*/ 2147483647 w 19"/>
                <a:gd name="T23" fmla="*/ 214748364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0" name="Freeform 4765"/>
            <p:cNvSpPr>
              <a:spLocks/>
            </p:cNvSpPr>
            <p:nvPr/>
          </p:nvSpPr>
          <p:spPr bwMode="auto">
            <a:xfrm>
              <a:off x="4933951" y="2868613"/>
              <a:ext cx="104775" cy="149225"/>
            </a:xfrm>
            <a:custGeom>
              <a:avLst/>
              <a:gdLst>
                <a:gd name="T0" fmla="*/ 2147483647 w 59"/>
                <a:gd name="T1" fmla="*/ 2147483647 h 76"/>
                <a:gd name="T2" fmla="*/ 2147483647 w 59"/>
                <a:gd name="T3" fmla="*/ 2147483647 h 76"/>
                <a:gd name="T4" fmla="*/ 2147483647 w 59"/>
                <a:gd name="T5" fmla="*/ 2147483647 h 76"/>
                <a:gd name="T6" fmla="*/ 2147483647 w 59"/>
                <a:gd name="T7" fmla="*/ 2147483647 h 76"/>
                <a:gd name="T8" fmla="*/ 0 w 59"/>
                <a:gd name="T9" fmla="*/ 2147483647 h 76"/>
                <a:gd name="T10" fmla="*/ 0 w 59"/>
                <a:gd name="T11" fmla="*/ 2147483647 h 76"/>
                <a:gd name="T12" fmla="*/ 0 w 59"/>
                <a:gd name="T13" fmla="*/ 2147483647 h 76"/>
                <a:gd name="T14" fmla="*/ 2147483647 w 59"/>
                <a:gd name="T15" fmla="*/ 2147483647 h 76"/>
                <a:gd name="T16" fmla="*/ 2147483647 w 59"/>
                <a:gd name="T17" fmla="*/ 2147483647 h 76"/>
                <a:gd name="T18" fmla="*/ 2147483647 w 59"/>
                <a:gd name="T19" fmla="*/ 2147483647 h 76"/>
                <a:gd name="T20" fmla="*/ 2147483647 w 59"/>
                <a:gd name="T21" fmla="*/ 2147483647 h 76"/>
                <a:gd name="T22" fmla="*/ 2147483647 w 59"/>
                <a:gd name="T23" fmla="*/ 2147483647 h 76"/>
                <a:gd name="T24" fmla="*/ 2147483647 w 59"/>
                <a:gd name="T25" fmla="*/ 2147483647 h 76"/>
                <a:gd name="T26" fmla="*/ 2147483647 w 59"/>
                <a:gd name="T27" fmla="*/ 2147483647 h 76"/>
                <a:gd name="T28" fmla="*/ 2147483647 w 59"/>
                <a:gd name="T29" fmla="*/ 0 h 76"/>
                <a:gd name="T30" fmla="*/ 2147483647 w 59"/>
                <a:gd name="T31" fmla="*/ 2147483647 h 76"/>
                <a:gd name="T32" fmla="*/ 2147483647 w 59"/>
                <a:gd name="T33" fmla="*/ 214748364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1" name="Freeform 4766"/>
            <p:cNvSpPr>
              <a:spLocks/>
            </p:cNvSpPr>
            <p:nvPr/>
          </p:nvSpPr>
          <p:spPr bwMode="auto">
            <a:xfrm>
              <a:off x="5422901" y="3160713"/>
              <a:ext cx="206375" cy="293688"/>
            </a:xfrm>
            <a:custGeom>
              <a:avLst/>
              <a:gdLst>
                <a:gd name="T0" fmla="*/ 2147483647 w 116"/>
                <a:gd name="T1" fmla="*/ 2147483647 h 149"/>
                <a:gd name="T2" fmla="*/ 2147483647 w 116"/>
                <a:gd name="T3" fmla="*/ 2147483647 h 149"/>
                <a:gd name="T4" fmla="*/ 2147483647 w 116"/>
                <a:gd name="T5" fmla="*/ 2147483647 h 149"/>
                <a:gd name="T6" fmla="*/ 2147483647 w 116"/>
                <a:gd name="T7" fmla="*/ 2147483647 h 149"/>
                <a:gd name="T8" fmla="*/ 2147483647 w 116"/>
                <a:gd name="T9" fmla="*/ 2147483647 h 149"/>
                <a:gd name="T10" fmla="*/ 2147483647 w 116"/>
                <a:gd name="T11" fmla="*/ 0 h 149"/>
                <a:gd name="T12" fmla="*/ 2147483647 w 116"/>
                <a:gd name="T13" fmla="*/ 2147483647 h 149"/>
                <a:gd name="T14" fmla="*/ 2147483647 w 116"/>
                <a:gd name="T15" fmla="*/ 0 h 149"/>
                <a:gd name="T16" fmla="*/ 2147483647 w 116"/>
                <a:gd name="T17" fmla="*/ 2147483647 h 149"/>
                <a:gd name="T18" fmla="*/ 2147483647 w 116"/>
                <a:gd name="T19" fmla="*/ 2147483647 h 149"/>
                <a:gd name="T20" fmla="*/ 2147483647 w 116"/>
                <a:gd name="T21" fmla="*/ 2147483647 h 149"/>
                <a:gd name="T22" fmla="*/ 2147483647 w 116"/>
                <a:gd name="T23" fmla="*/ 2147483647 h 149"/>
                <a:gd name="T24" fmla="*/ 2147483647 w 116"/>
                <a:gd name="T25" fmla="*/ 2147483647 h 149"/>
                <a:gd name="T26" fmla="*/ 2147483647 w 116"/>
                <a:gd name="T27" fmla="*/ 2147483647 h 149"/>
                <a:gd name="T28" fmla="*/ 2147483647 w 116"/>
                <a:gd name="T29" fmla="*/ 2147483647 h 149"/>
                <a:gd name="T30" fmla="*/ 2147483647 w 116"/>
                <a:gd name="T31" fmla="*/ 2147483647 h 149"/>
                <a:gd name="T32" fmla="*/ 2147483647 w 116"/>
                <a:gd name="T33" fmla="*/ 2147483647 h 149"/>
                <a:gd name="T34" fmla="*/ 0 w 116"/>
                <a:gd name="T35" fmla="*/ 2147483647 h 149"/>
                <a:gd name="T36" fmla="*/ 0 w 116"/>
                <a:gd name="T37" fmla="*/ 2147483647 h 149"/>
                <a:gd name="T38" fmla="*/ 2147483647 w 116"/>
                <a:gd name="T39" fmla="*/ 2147483647 h 149"/>
                <a:gd name="T40" fmla="*/ 2147483647 w 116"/>
                <a:gd name="T41" fmla="*/ 2147483647 h 149"/>
                <a:gd name="T42" fmla="*/ 2147483647 w 116"/>
                <a:gd name="T43" fmla="*/ 2147483647 h 149"/>
                <a:gd name="T44" fmla="*/ 2147483647 w 116"/>
                <a:gd name="T45" fmla="*/ 2147483647 h 149"/>
                <a:gd name="T46" fmla="*/ 2147483647 w 116"/>
                <a:gd name="T47" fmla="*/ 2147483647 h 149"/>
                <a:gd name="T48" fmla="*/ 2147483647 w 116"/>
                <a:gd name="T49" fmla="*/ 2147483647 h 149"/>
                <a:gd name="T50" fmla="*/ 2147483647 w 116"/>
                <a:gd name="T51" fmla="*/ 2147483647 h 149"/>
                <a:gd name="T52" fmla="*/ 2147483647 w 116"/>
                <a:gd name="T53" fmla="*/ 2147483647 h 149"/>
                <a:gd name="T54" fmla="*/ 2147483647 w 116"/>
                <a:gd name="T55" fmla="*/ 2147483647 h 149"/>
                <a:gd name="T56" fmla="*/ 2147483647 w 116"/>
                <a:gd name="T57" fmla="*/ 2147483647 h 149"/>
                <a:gd name="T58" fmla="*/ 2147483647 w 116"/>
                <a:gd name="T59" fmla="*/ 2147483647 h 149"/>
                <a:gd name="T60" fmla="*/ 2147483647 w 116"/>
                <a:gd name="T61" fmla="*/ 2147483647 h 149"/>
                <a:gd name="T62" fmla="*/ 2147483647 w 116"/>
                <a:gd name="T63" fmla="*/ 2147483647 h 149"/>
                <a:gd name="T64" fmla="*/ 2147483647 w 116"/>
                <a:gd name="T65" fmla="*/ 2147483647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2" name="Freeform 4767"/>
            <p:cNvSpPr>
              <a:spLocks/>
            </p:cNvSpPr>
            <p:nvPr/>
          </p:nvSpPr>
          <p:spPr bwMode="auto">
            <a:xfrm>
              <a:off x="5514976" y="3119438"/>
              <a:ext cx="9525" cy="17463"/>
            </a:xfrm>
            <a:custGeom>
              <a:avLst/>
              <a:gdLst>
                <a:gd name="T0" fmla="*/ 2147483647 w 4"/>
                <a:gd name="T1" fmla="*/ 0 h 9"/>
                <a:gd name="T2" fmla="*/ 0 w 4"/>
                <a:gd name="T3" fmla="*/ 2147483647 h 9"/>
                <a:gd name="T4" fmla="*/ 2147483647 w 4"/>
                <a:gd name="T5" fmla="*/ 2147483647 h 9"/>
                <a:gd name="T6" fmla="*/ 2147483647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3" name="Freeform 4768"/>
            <p:cNvSpPr>
              <a:spLocks/>
            </p:cNvSpPr>
            <p:nvPr/>
          </p:nvSpPr>
          <p:spPr bwMode="auto">
            <a:xfrm>
              <a:off x="4929188" y="2909888"/>
              <a:ext cx="585788" cy="581025"/>
            </a:xfrm>
            <a:custGeom>
              <a:avLst/>
              <a:gdLst>
                <a:gd name="T0" fmla="*/ 2147483647 w 331"/>
                <a:gd name="T1" fmla="*/ 2147483647 h 295"/>
                <a:gd name="T2" fmla="*/ 2147483647 w 331"/>
                <a:gd name="T3" fmla="*/ 2147483647 h 295"/>
                <a:gd name="T4" fmla="*/ 2147483647 w 331"/>
                <a:gd name="T5" fmla="*/ 2147483647 h 295"/>
                <a:gd name="T6" fmla="*/ 2147483647 w 331"/>
                <a:gd name="T7" fmla="*/ 2147483647 h 295"/>
                <a:gd name="T8" fmla="*/ 0 w 331"/>
                <a:gd name="T9" fmla="*/ 2147483647 h 295"/>
                <a:gd name="T10" fmla="*/ 2147483647 w 331"/>
                <a:gd name="T11" fmla="*/ 2147483647 h 295"/>
                <a:gd name="T12" fmla="*/ 2147483647 w 331"/>
                <a:gd name="T13" fmla="*/ 2147483647 h 295"/>
                <a:gd name="T14" fmla="*/ 2147483647 w 331"/>
                <a:gd name="T15" fmla="*/ 2147483647 h 295"/>
                <a:gd name="T16" fmla="*/ 2147483647 w 331"/>
                <a:gd name="T17" fmla="*/ 0 h 295"/>
                <a:gd name="T18" fmla="*/ 2147483647 w 331"/>
                <a:gd name="T19" fmla="*/ 2147483647 h 295"/>
                <a:gd name="T20" fmla="*/ 2147483647 w 331"/>
                <a:gd name="T21" fmla="*/ 2147483647 h 295"/>
                <a:gd name="T22" fmla="*/ 2147483647 w 331"/>
                <a:gd name="T23" fmla="*/ 2147483647 h 295"/>
                <a:gd name="T24" fmla="*/ 2147483647 w 331"/>
                <a:gd name="T25" fmla="*/ 2147483647 h 295"/>
                <a:gd name="T26" fmla="*/ 2147483647 w 331"/>
                <a:gd name="T27" fmla="*/ 2147483647 h 295"/>
                <a:gd name="T28" fmla="*/ 2147483647 w 331"/>
                <a:gd name="T29" fmla="*/ 2147483647 h 295"/>
                <a:gd name="T30" fmla="*/ 2147483647 w 331"/>
                <a:gd name="T31" fmla="*/ 2147483647 h 295"/>
                <a:gd name="T32" fmla="*/ 2147483647 w 331"/>
                <a:gd name="T33" fmla="*/ 2147483647 h 295"/>
                <a:gd name="T34" fmla="*/ 2147483647 w 331"/>
                <a:gd name="T35" fmla="*/ 2147483647 h 295"/>
                <a:gd name="T36" fmla="*/ 2147483647 w 331"/>
                <a:gd name="T37" fmla="*/ 2147483647 h 295"/>
                <a:gd name="T38" fmla="*/ 2147483647 w 331"/>
                <a:gd name="T39" fmla="*/ 2147483647 h 295"/>
                <a:gd name="T40" fmla="*/ 2147483647 w 331"/>
                <a:gd name="T41" fmla="*/ 2147483647 h 295"/>
                <a:gd name="T42" fmla="*/ 2147483647 w 331"/>
                <a:gd name="T43" fmla="*/ 2147483647 h 295"/>
                <a:gd name="T44" fmla="*/ 2147483647 w 331"/>
                <a:gd name="T45" fmla="*/ 2147483647 h 295"/>
                <a:gd name="T46" fmla="*/ 2147483647 w 331"/>
                <a:gd name="T47" fmla="*/ 2147483647 h 295"/>
                <a:gd name="T48" fmla="*/ 2147483647 w 331"/>
                <a:gd name="T49" fmla="*/ 2147483647 h 295"/>
                <a:gd name="T50" fmla="*/ 2147483647 w 331"/>
                <a:gd name="T51" fmla="*/ 2147483647 h 295"/>
                <a:gd name="T52" fmla="*/ 2147483647 w 331"/>
                <a:gd name="T53" fmla="*/ 2147483647 h 295"/>
                <a:gd name="T54" fmla="*/ 2147483647 w 331"/>
                <a:gd name="T55" fmla="*/ 2147483647 h 295"/>
                <a:gd name="T56" fmla="*/ 2147483647 w 331"/>
                <a:gd name="T57" fmla="*/ 2147483647 h 295"/>
                <a:gd name="T58" fmla="*/ 2147483647 w 331"/>
                <a:gd name="T59" fmla="*/ 2147483647 h 295"/>
                <a:gd name="T60" fmla="*/ 2147483647 w 331"/>
                <a:gd name="T61" fmla="*/ 2147483647 h 295"/>
                <a:gd name="T62" fmla="*/ 2147483647 w 331"/>
                <a:gd name="T63" fmla="*/ 2147483647 h 295"/>
                <a:gd name="T64" fmla="*/ 2147483647 w 331"/>
                <a:gd name="T65" fmla="*/ 2147483647 h 295"/>
                <a:gd name="T66" fmla="*/ 2147483647 w 331"/>
                <a:gd name="T67" fmla="*/ 2147483647 h 295"/>
                <a:gd name="T68" fmla="*/ 2147483647 w 331"/>
                <a:gd name="T69" fmla="*/ 2147483647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4" name="Freeform 4769"/>
            <p:cNvSpPr>
              <a:spLocks/>
            </p:cNvSpPr>
            <p:nvPr/>
          </p:nvSpPr>
          <p:spPr bwMode="auto">
            <a:xfrm>
              <a:off x="5394326" y="3128963"/>
              <a:ext cx="134938" cy="119063"/>
            </a:xfrm>
            <a:custGeom>
              <a:avLst/>
              <a:gdLst>
                <a:gd name="T0" fmla="*/ 0 w 76"/>
                <a:gd name="T1" fmla="*/ 2147483647 h 61"/>
                <a:gd name="T2" fmla="*/ 2147483647 w 76"/>
                <a:gd name="T3" fmla="*/ 2147483647 h 61"/>
                <a:gd name="T4" fmla="*/ 2147483647 w 76"/>
                <a:gd name="T5" fmla="*/ 2147483647 h 61"/>
                <a:gd name="T6" fmla="*/ 2147483647 w 76"/>
                <a:gd name="T7" fmla="*/ 2147483647 h 61"/>
                <a:gd name="T8" fmla="*/ 2147483647 w 76"/>
                <a:gd name="T9" fmla="*/ 2147483647 h 61"/>
                <a:gd name="T10" fmla="*/ 2147483647 w 76"/>
                <a:gd name="T11" fmla="*/ 2147483647 h 61"/>
                <a:gd name="T12" fmla="*/ 2147483647 w 76"/>
                <a:gd name="T13" fmla="*/ 2147483647 h 61"/>
                <a:gd name="T14" fmla="*/ 2147483647 w 76"/>
                <a:gd name="T15" fmla="*/ 2147483647 h 61"/>
                <a:gd name="T16" fmla="*/ 2147483647 w 76"/>
                <a:gd name="T17" fmla="*/ 2147483647 h 61"/>
                <a:gd name="T18" fmla="*/ 2147483647 w 76"/>
                <a:gd name="T19" fmla="*/ 2147483647 h 61"/>
                <a:gd name="T20" fmla="*/ 2147483647 w 76"/>
                <a:gd name="T21" fmla="*/ 2147483647 h 61"/>
                <a:gd name="T22" fmla="*/ 2147483647 w 76"/>
                <a:gd name="T23" fmla="*/ 2147483647 h 61"/>
                <a:gd name="T24" fmla="*/ 2147483647 w 76"/>
                <a:gd name="T25" fmla="*/ 0 h 61"/>
                <a:gd name="T26" fmla="*/ 2147483647 w 76"/>
                <a:gd name="T27" fmla="*/ 2147483647 h 61"/>
                <a:gd name="T28" fmla="*/ 2147483647 w 76"/>
                <a:gd name="T29" fmla="*/ 2147483647 h 61"/>
                <a:gd name="T30" fmla="*/ 2147483647 w 76"/>
                <a:gd name="T31" fmla="*/ 2147483647 h 61"/>
                <a:gd name="T32" fmla="*/ 2147483647 w 76"/>
                <a:gd name="T33" fmla="*/ 2147483647 h 61"/>
                <a:gd name="T34" fmla="*/ 0 w 76"/>
                <a:gd name="T35" fmla="*/ 2147483647 h 61"/>
                <a:gd name="T36" fmla="*/ 0 w 76"/>
                <a:gd name="T37" fmla="*/ 2147483647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5" name="Freeform 4770"/>
            <p:cNvSpPr>
              <a:spLocks/>
            </p:cNvSpPr>
            <p:nvPr/>
          </p:nvSpPr>
          <p:spPr bwMode="auto">
            <a:xfrm>
              <a:off x="5175251" y="3375025"/>
              <a:ext cx="284163" cy="217488"/>
            </a:xfrm>
            <a:custGeom>
              <a:avLst/>
              <a:gdLst>
                <a:gd name="T0" fmla="*/ 2147483647 w 159"/>
                <a:gd name="T1" fmla="*/ 2147483647 h 111"/>
                <a:gd name="T2" fmla="*/ 0 w 159"/>
                <a:gd name="T3" fmla="*/ 2147483647 h 111"/>
                <a:gd name="T4" fmla="*/ 0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0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2147483647 h 111"/>
                <a:gd name="T58" fmla="*/ 2147483647 w 159"/>
                <a:gd name="T59" fmla="*/ 2147483647 h 111"/>
                <a:gd name="T60" fmla="*/ 2147483647 w 159"/>
                <a:gd name="T61" fmla="*/ 2147483647 h 111"/>
                <a:gd name="T62" fmla="*/ 2147483647 w 159"/>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6" name="Freeform 4771"/>
            <p:cNvSpPr>
              <a:spLocks/>
            </p:cNvSpPr>
            <p:nvPr/>
          </p:nvSpPr>
          <p:spPr bwMode="auto">
            <a:xfrm>
              <a:off x="6216651" y="3695700"/>
              <a:ext cx="58738" cy="136525"/>
            </a:xfrm>
            <a:custGeom>
              <a:avLst/>
              <a:gdLst>
                <a:gd name="T0" fmla="*/ 2147483647 w 33"/>
                <a:gd name="T1" fmla="*/ 2147483647 h 69"/>
                <a:gd name="T2" fmla="*/ 2147483647 w 33"/>
                <a:gd name="T3" fmla="*/ 2147483647 h 69"/>
                <a:gd name="T4" fmla="*/ 2147483647 w 33"/>
                <a:gd name="T5" fmla="*/ 2147483647 h 69"/>
                <a:gd name="T6" fmla="*/ 2147483647 w 33"/>
                <a:gd name="T7" fmla="*/ 2147483647 h 69"/>
                <a:gd name="T8" fmla="*/ 2147483647 w 33"/>
                <a:gd name="T9" fmla="*/ 2147483647 h 69"/>
                <a:gd name="T10" fmla="*/ 2147483647 w 33"/>
                <a:gd name="T11" fmla="*/ 2147483647 h 69"/>
                <a:gd name="T12" fmla="*/ 2147483647 w 33"/>
                <a:gd name="T13" fmla="*/ 2147483647 h 69"/>
                <a:gd name="T14" fmla="*/ 2147483647 w 33"/>
                <a:gd name="T15" fmla="*/ 2147483647 h 69"/>
                <a:gd name="T16" fmla="*/ 0 w 33"/>
                <a:gd name="T17" fmla="*/ 2147483647 h 69"/>
                <a:gd name="T18" fmla="*/ 2147483647 w 33"/>
                <a:gd name="T19" fmla="*/ 2147483647 h 69"/>
                <a:gd name="T20" fmla="*/ 2147483647 w 33"/>
                <a:gd name="T21" fmla="*/ 2147483647 h 69"/>
                <a:gd name="T22" fmla="*/ 2147483647 w 33"/>
                <a:gd name="T23" fmla="*/ 2147483647 h 69"/>
                <a:gd name="T24" fmla="*/ 2147483647 w 33"/>
                <a:gd name="T25" fmla="*/ 2147483647 h 69"/>
                <a:gd name="T26" fmla="*/ 2147483647 w 33"/>
                <a:gd name="T27" fmla="*/ 0 h 69"/>
                <a:gd name="T28" fmla="*/ 2147483647 w 33"/>
                <a:gd name="T29" fmla="*/ 2147483647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7" name="Freeform 4772"/>
            <p:cNvSpPr>
              <a:spLocks/>
            </p:cNvSpPr>
            <p:nvPr/>
          </p:nvSpPr>
          <p:spPr bwMode="auto">
            <a:xfrm>
              <a:off x="4803776" y="4076700"/>
              <a:ext cx="52388" cy="60325"/>
            </a:xfrm>
            <a:custGeom>
              <a:avLst/>
              <a:gdLst>
                <a:gd name="T0" fmla="*/ 2147483647 w 30"/>
                <a:gd name="T1" fmla="*/ 2147483647 h 31"/>
                <a:gd name="T2" fmla="*/ 2147483647 w 30"/>
                <a:gd name="T3" fmla="*/ 2147483647 h 31"/>
                <a:gd name="T4" fmla="*/ 0 w 30"/>
                <a:gd name="T5" fmla="*/ 2147483647 h 31"/>
                <a:gd name="T6" fmla="*/ 0 w 30"/>
                <a:gd name="T7" fmla="*/ 2147483647 h 31"/>
                <a:gd name="T8" fmla="*/ 2147483647 w 30"/>
                <a:gd name="T9" fmla="*/ 2147483647 h 31"/>
                <a:gd name="T10" fmla="*/ 2147483647 w 30"/>
                <a:gd name="T11" fmla="*/ 2147483647 h 31"/>
                <a:gd name="T12" fmla="*/ 2147483647 w 30"/>
                <a:gd name="T13" fmla="*/ 2147483647 h 31"/>
                <a:gd name="T14" fmla="*/ 2147483647 w 30"/>
                <a:gd name="T15" fmla="*/ 2147483647 h 31"/>
                <a:gd name="T16" fmla="*/ 2147483647 w 30"/>
                <a:gd name="T17" fmla="*/ 2147483647 h 31"/>
                <a:gd name="T18" fmla="*/ 2147483647 w 30"/>
                <a:gd name="T19" fmla="*/ 0 h 31"/>
                <a:gd name="T20" fmla="*/ 2147483647 w 30"/>
                <a:gd name="T21" fmla="*/ 2147483647 h 31"/>
                <a:gd name="T22" fmla="*/ 2147483647 w 30"/>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8" name="Rectangle 4773"/>
            <p:cNvSpPr>
              <a:spLocks noChangeArrowheads="1"/>
            </p:cNvSpPr>
            <p:nvPr/>
          </p:nvSpPr>
          <p:spPr bwMode="auto">
            <a:xfrm>
              <a:off x="6053138" y="3975100"/>
              <a:ext cx="0" cy="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99" name="Freeform 4774"/>
            <p:cNvSpPr>
              <a:spLocks/>
            </p:cNvSpPr>
            <p:nvPr/>
          </p:nvSpPr>
          <p:spPr bwMode="auto">
            <a:xfrm>
              <a:off x="6056313" y="4052888"/>
              <a:ext cx="4763" cy="1588"/>
            </a:xfrm>
            <a:custGeom>
              <a:avLst/>
              <a:gdLst>
                <a:gd name="T0" fmla="*/ 0 w 2"/>
                <a:gd name="T1" fmla="*/ 0 h 1588"/>
                <a:gd name="T2" fmla="*/ 2147483647 w 2"/>
                <a:gd name="T3" fmla="*/ 0 h 1588"/>
                <a:gd name="T4" fmla="*/ 0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0" name="Freeform 4775"/>
            <p:cNvSpPr>
              <a:spLocks/>
            </p:cNvSpPr>
            <p:nvPr/>
          </p:nvSpPr>
          <p:spPr bwMode="auto">
            <a:xfrm>
              <a:off x="6053138" y="4035425"/>
              <a:ext cx="1588" cy="3175"/>
            </a:xfrm>
            <a:custGeom>
              <a:avLst/>
              <a:gdLst>
                <a:gd name="T0" fmla="*/ 0 w 1588"/>
                <a:gd name="T1" fmla="*/ 0 h 2"/>
                <a:gd name="T2" fmla="*/ 0 w 1588"/>
                <a:gd name="T3" fmla="*/ 2147483647 h 2"/>
                <a:gd name="T4" fmla="*/ 0 w 1588"/>
                <a:gd name="T5" fmla="*/ 0 h 2"/>
                <a:gd name="T6" fmla="*/ 0 w 158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1" name="Freeform 4776"/>
            <p:cNvSpPr>
              <a:spLocks/>
            </p:cNvSpPr>
            <p:nvPr/>
          </p:nvSpPr>
          <p:spPr bwMode="auto">
            <a:xfrm>
              <a:off x="6040438" y="4062413"/>
              <a:ext cx="4763" cy="4763"/>
            </a:xfrm>
            <a:custGeom>
              <a:avLst/>
              <a:gdLst>
                <a:gd name="T0" fmla="*/ 2147483647 w 3"/>
                <a:gd name="T1" fmla="*/ 0 h 2"/>
                <a:gd name="T2" fmla="*/ 0 w 3"/>
                <a:gd name="T3" fmla="*/ 2147483647 h 2"/>
                <a:gd name="T4" fmla="*/ 0 w 3"/>
                <a:gd name="T5" fmla="*/ 0 h 2"/>
                <a:gd name="T6" fmla="*/ 2147483647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2" name="Freeform 4777"/>
            <p:cNvSpPr>
              <a:spLocks/>
            </p:cNvSpPr>
            <p:nvPr/>
          </p:nvSpPr>
          <p:spPr bwMode="auto">
            <a:xfrm>
              <a:off x="6045201" y="4067175"/>
              <a:ext cx="1588" cy="6350"/>
            </a:xfrm>
            <a:custGeom>
              <a:avLst/>
              <a:gdLst>
                <a:gd name="T0" fmla="*/ 0 w 1588"/>
                <a:gd name="T1" fmla="*/ 2147483647 h 3"/>
                <a:gd name="T2" fmla="*/ 0 w 1588"/>
                <a:gd name="T3" fmla="*/ 0 h 3"/>
                <a:gd name="T4" fmla="*/ 0 w 1588"/>
                <a:gd name="T5" fmla="*/ 2147483647 h 3"/>
                <a:gd name="T6" fmla="*/ 0 w 1588"/>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3" name="Freeform 4778"/>
            <p:cNvSpPr>
              <a:spLocks/>
            </p:cNvSpPr>
            <p:nvPr/>
          </p:nvSpPr>
          <p:spPr bwMode="auto">
            <a:xfrm>
              <a:off x="6045201" y="3840163"/>
              <a:ext cx="1588" cy="4763"/>
            </a:xfrm>
            <a:custGeom>
              <a:avLst/>
              <a:gdLst>
                <a:gd name="T0" fmla="*/ 0 w 1588"/>
                <a:gd name="T1" fmla="*/ 2147483647 h 3"/>
                <a:gd name="T2" fmla="*/ 0 w 1588"/>
                <a:gd name="T3" fmla="*/ 0 h 3"/>
                <a:gd name="T4" fmla="*/ 0 w 1588"/>
                <a:gd name="T5" fmla="*/ 2147483647 h 3"/>
                <a:gd name="T6" fmla="*/ 0 60000 65536"/>
                <a:gd name="T7" fmla="*/ 0 60000 65536"/>
                <a:gd name="T8" fmla="*/ 0 60000 65536"/>
              </a:gdLst>
              <a:ahLst/>
              <a:cxnLst>
                <a:cxn ang="T6">
                  <a:pos x="T0" y="T1"/>
                </a:cxn>
                <a:cxn ang="T7">
                  <a:pos x="T2" y="T3"/>
                </a:cxn>
                <a:cxn ang="T8">
                  <a:pos x="T4" y="T5"/>
                </a:cxn>
              </a:cxnLst>
              <a:rect l="0" t="0" r="r" b="b"/>
              <a:pathLst>
                <a:path w="1588"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4" name="Freeform 4779"/>
            <p:cNvSpPr>
              <a:spLocks/>
            </p:cNvSpPr>
            <p:nvPr/>
          </p:nvSpPr>
          <p:spPr bwMode="auto">
            <a:xfrm>
              <a:off x="6048376" y="4062413"/>
              <a:ext cx="4763" cy="4763"/>
            </a:xfrm>
            <a:custGeom>
              <a:avLst/>
              <a:gdLst>
                <a:gd name="T0" fmla="*/ 0 w 3"/>
                <a:gd name="T1" fmla="*/ 2147483647 h 2"/>
                <a:gd name="T2" fmla="*/ 2147483647 w 3"/>
                <a:gd name="T3" fmla="*/ 0 h 2"/>
                <a:gd name="T4" fmla="*/ 0 w 3"/>
                <a:gd name="T5" fmla="*/ 0 h 2"/>
                <a:gd name="T6" fmla="*/ 0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5" name="Freeform 4780"/>
            <p:cNvSpPr>
              <a:spLocks/>
            </p:cNvSpPr>
            <p:nvPr/>
          </p:nvSpPr>
          <p:spPr bwMode="auto">
            <a:xfrm>
              <a:off x="6056313" y="3963988"/>
              <a:ext cx="4763" cy="3175"/>
            </a:xfrm>
            <a:custGeom>
              <a:avLst/>
              <a:gdLst>
                <a:gd name="T0" fmla="*/ 2147483647 w 2"/>
                <a:gd name="T1" fmla="*/ 0 h 3175"/>
                <a:gd name="T2" fmla="*/ 2147483647 w 2"/>
                <a:gd name="T3" fmla="*/ 0 h 3175"/>
                <a:gd name="T4" fmla="*/ 0 w 2"/>
                <a:gd name="T5" fmla="*/ 0 h 3175"/>
                <a:gd name="T6" fmla="*/ 2147483647 w 2"/>
                <a:gd name="T7" fmla="*/ 0 h 3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175">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6" name="Freeform 4781"/>
            <p:cNvSpPr>
              <a:spLocks/>
            </p:cNvSpPr>
            <p:nvPr/>
          </p:nvSpPr>
          <p:spPr bwMode="auto">
            <a:xfrm>
              <a:off x="6037263" y="3794125"/>
              <a:ext cx="3175" cy="3175"/>
            </a:xfrm>
            <a:custGeom>
              <a:avLst/>
              <a:gdLst>
                <a:gd name="T0" fmla="*/ 2147483647 w 2"/>
                <a:gd name="T1" fmla="*/ 2147483647 h 2"/>
                <a:gd name="T2" fmla="*/ 0 w 2"/>
                <a:gd name="T3" fmla="*/ 0 h 2"/>
                <a:gd name="T4" fmla="*/ 0 w 2"/>
                <a:gd name="T5" fmla="*/ 2147483647 h 2"/>
                <a:gd name="T6" fmla="*/ 2147483647 w 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7" name="Freeform 4782"/>
            <p:cNvSpPr>
              <a:spLocks/>
            </p:cNvSpPr>
            <p:nvPr/>
          </p:nvSpPr>
          <p:spPr bwMode="auto">
            <a:xfrm>
              <a:off x="6045201" y="3975100"/>
              <a:ext cx="3175" cy="9525"/>
            </a:xfrm>
            <a:custGeom>
              <a:avLst/>
              <a:gdLst>
                <a:gd name="T0" fmla="*/ 2147483647 w 2"/>
                <a:gd name="T1" fmla="*/ 2147483647 h 5"/>
                <a:gd name="T2" fmla="*/ 2147483647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8" name="Freeform 4783"/>
            <p:cNvSpPr>
              <a:spLocks/>
            </p:cNvSpPr>
            <p:nvPr/>
          </p:nvSpPr>
          <p:spPr bwMode="auto">
            <a:xfrm>
              <a:off x="6053138" y="3956050"/>
              <a:ext cx="1588" cy="4763"/>
            </a:xfrm>
            <a:custGeom>
              <a:avLst/>
              <a:gdLst>
                <a:gd name="T0" fmla="*/ 0 w 1588"/>
                <a:gd name="T1" fmla="*/ 2147483647 h 2"/>
                <a:gd name="T2" fmla="*/ 0 w 1588"/>
                <a:gd name="T3" fmla="*/ 0 h 2"/>
                <a:gd name="T4" fmla="*/ 0 w 1588"/>
                <a:gd name="T5" fmla="*/ 2147483647 h 2"/>
                <a:gd name="T6" fmla="*/ 0 60000 65536"/>
                <a:gd name="T7" fmla="*/ 0 60000 65536"/>
                <a:gd name="T8" fmla="*/ 0 60000 65536"/>
              </a:gdLst>
              <a:ahLst/>
              <a:cxnLst>
                <a:cxn ang="T6">
                  <a:pos x="T0" y="T1"/>
                </a:cxn>
                <a:cxn ang="T7">
                  <a:pos x="T2" y="T3"/>
                </a:cxn>
                <a:cxn ang="T8">
                  <a:pos x="T4" y="T5"/>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9" name="Freeform 4784"/>
            <p:cNvSpPr>
              <a:spLocks/>
            </p:cNvSpPr>
            <p:nvPr/>
          </p:nvSpPr>
          <p:spPr bwMode="auto">
            <a:xfrm>
              <a:off x="6048376" y="3840163"/>
              <a:ext cx="4763" cy="4763"/>
            </a:xfrm>
            <a:custGeom>
              <a:avLst/>
              <a:gdLst>
                <a:gd name="T0" fmla="*/ 0 w 3"/>
                <a:gd name="T1" fmla="*/ 0 h 3"/>
                <a:gd name="T2" fmla="*/ 2147483647 w 3"/>
                <a:gd name="T3" fmla="*/ 2147483647 h 3"/>
                <a:gd name="T4" fmla="*/ 0 w 3"/>
                <a:gd name="T5" fmla="*/ 2147483647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0" name="Freeform 4785"/>
            <p:cNvSpPr>
              <a:spLocks/>
            </p:cNvSpPr>
            <p:nvPr/>
          </p:nvSpPr>
          <p:spPr bwMode="auto">
            <a:xfrm>
              <a:off x="6037263" y="3803650"/>
              <a:ext cx="3175" cy="3175"/>
            </a:xfrm>
            <a:custGeom>
              <a:avLst/>
              <a:gdLst>
                <a:gd name="T0" fmla="*/ 2147483647 w 2"/>
                <a:gd name="T1" fmla="*/ 2147483647 h 2"/>
                <a:gd name="T2" fmla="*/ 2147483647 w 2"/>
                <a:gd name="T3" fmla="*/ 0 h 2"/>
                <a:gd name="T4" fmla="*/ 0 w 2"/>
                <a:gd name="T5" fmla="*/ 0 h 2"/>
                <a:gd name="T6" fmla="*/ 2147483647 w 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1" name="Freeform 4786"/>
            <p:cNvSpPr>
              <a:spLocks/>
            </p:cNvSpPr>
            <p:nvPr/>
          </p:nvSpPr>
          <p:spPr bwMode="auto">
            <a:xfrm>
              <a:off x="6026151" y="3940175"/>
              <a:ext cx="6350" cy="3175"/>
            </a:xfrm>
            <a:custGeom>
              <a:avLst/>
              <a:gdLst>
                <a:gd name="T0" fmla="*/ 2147483647 w 3"/>
                <a:gd name="T1" fmla="*/ 0 h 3175"/>
                <a:gd name="T2" fmla="*/ 0 w 3"/>
                <a:gd name="T3" fmla="*/ 0 h 3175"/>
                <a:gd name="T4" fmla="*/ 2147483647 w 3"/>
                <a:gd name="T5" fmla="*/ 0 h 3175"/>
                <a:gd name="T6" fmla="*/ 0 60000 65536"/>
                <a:gd name="T7" fmla="*/ 0 60000 65536"/>
                <a:gd name="T8" fmla="*/ 0 60000 65536"/>
              </a:gdLst>
              <a:ahLst/>
              <a:cxnLst>
                <a:cxn ang="T6">
                  <a:pos x="T0" y="T1"/>
                </a:cxn>
                <a:cxn ang="T7">
                  <a:pos x="T2" y="T3"/>
                </a:cxn>
                <a:cxn ang="T8">
                  <a:pos x="T4" y="T5"/>
                </a:cxn>
              </a:cxnLst>
              <a:rect l="0" t="0" r="r" b="b"/>
              <a:pathLst>
                <a:path w="3" h="3175">
                  <a:moveTo>
                    <a:pt x="3" y="0"/>
                  </a:move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2" name="Freeform 4787"/>
            <p:cNvSpPr>
              <a:spLocks/>
            </p:cNvSpPr>
            <p:nvPr/>
          </p:nvSpPr>
          <p:spPr bwMode="auto">
            <a:xfrm>
              <a:off x="6032501" y="3787775"/>
              <a:ext cx="4763" cy="6350"/>
            </a:xfrm>
            <a:custGeom>
              <a:avLst/>
              <a:gdLst>
                <a:gd name="T0" fmla="*/ 2147483647 w 2"/>
                <a:gd name="T1" fmla="*/ 2147483647 h 3"/>
                <a:gd name="T2" fmla="*/ 2147483647 w 2"/>
                <a:gd name="T3" fmla="*/ 0 h 3"/>
                <a:gd name="T4" fmla="*/ 0 w 2"/>
                <a:gd name="T5" fmla="*/ 2147483647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3" name="Freeform 4788"/>
            <p:cNvSpPr>
              <a:spLocks/>
            </p:cNvSpPr>
            <p:nvPr/>
          </p:nvSpPr>
          <p:spPr bwMode="auto">
            <a:xfrm>
              <a:off x="6048376" y="39370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4" name="Rectangle 4789"/>
            <p:cNvSpPr>
              <a:spLocks noChangeArrowheads="1"/>
            </p:cNvSpPr>
            <p:nvPr/>
          </p:nvSpPr>
          <p:spPr bwMode="auto">
            <a:xfrm>
              <a:off x="6053138" y="4021138"/>
              <a:ext cx="0" cy="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115" name="Freeform 4790"/>
            <p:cNvSpPr>
              <a:spLocks/>
            </p:cNvSpPr>
            <p:nvPr/>
          </p:nvSpPr>
          <p:spPr bwMode="auto">
            <a:xfrm>
              <a:off x="6032501" y="3797300"/>
              <a:ext cx="4763" cy="1588"/>
            </a:xfrm>
            <a:custGeom>
              <a:avLst/>
              <a:gdLst>
                <a:gd name="T0" fmla="*/ 0 w 2"/>
                <a:gd name="T1" fmla="*/ 0 h 1588"/>
                <a:gd name="T2" fmla="*/ 2147483647 w 2"/>
                <a:gd name="T3" fmla="*/ 0 h 1588"/>
                <a:gd name="T4" fmla="*/ 0 w 2"/>
                <a:gd name="T5" fmla="*/ 0 h 1588"/>
                <a:gd name="T6" fmla="*/ 0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6" name="Freeform 4791"/>
            <p:cNvSpPr>
              <a:spLocks/>
            </p:cNvSpPr>
            <p:nvPr/>
          </p:nvSpPr>
          <p:spPr bwMode="auto">
            <a:xfrm>
              <a:off x="6053138" y="3951288"/>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7" name="Freeform 4792"/>
            <p:cNvSpPr>
              <a:spLocks/>
            </p:cNvSpPr>
            <p:nvPr/>
          </p:nvSpPr>
          <p:spPr bwMode="auto">
            <a:xfrm>
              <a:off x="6048376" y="3876675"/>
              <a:ext cx="4763" cy="4763"/>
            </a:xfrm>
            <a:custGeom>
              <a:avLst/>
              <a:gdLst>
                <a:gd name="T0" fmla="*/ 0 w 3"/>
                <a:gd name="T1" fmla="*/ 0 h 3"/>
                <a:gd name="T2" fmla="*/ 2147483647 w 3"/>
                <a:gd name="T3" fmla="*/ 2147483647 h 3"/>
                <a:gd name="T4" fmla="*/ 0 w 3"/>
                <a:gd name="T5" fmla="*/ 2147483647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8" name="Freeform 4793"/>
            <p:cNvSpPr>
              <a:spLocks/>
            </p:cNvSpPr>
            <p:nvPr/>
          </p:nvSpPr>
          <p:spPr bwMode="auto">
            <a:xfrm>
              <a:off x="5541963" y="4195763"/>
              <a:ext cx="4763" cy="9525"/>
            </a:xfrm>
            <a:custGeom>
              <a:avLst/>
              <a:gdLst>
                <a:gd name="T0" fmla="*/ 2147483647 w 2"/>
                <a:gd name="T1" fmla="*/ 2147483647 h 5"/>
                <a:gd name="T2" fmla="*/ 0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9" name="Freeform 4794"/>
            <p:cNvSpPr>
              <a:spLocks/>
            </p:cNvSpPr>
            <p:nvPr/>
          </p:nvSpPr>
          <p:spPr bwMode="auto">
            <a:xfrm>
              <a:off x="5280026" y="4368800"/>
              <a:ext cx="9525" cy="1588"/>
            </a:xfrm>
            <a:custGeom>
              <a:avLst/>
              <a:gdLst>
                <a:gd name="T0" fmla="*/ 2147483647 w 5"/>
                <a:gd name="T1" fmla="*/ 0 h 1588"/>
                <a:gd name="T2" fmla="*/ 0 w 5"/>
                <a:gd name="T3" fmla="*/ 0 h 1588"/>
                <a:gd name="T4" fmla="*/ 2147483647 w 5"/>
                <a:gd name="T5" fmla="*/ 0 h 1588"/>
                <a:gd name="T6" fmla="*/ 0 60000 65536"/>
                <a:gd name="T7" fmla="*/ 0 60000 65536"/>
                <a:gd name="T8" fmla="*/ 0 60000 65536"/>
              </a:gdLst>
              <a:ahLst/>
              <a:cxnLst>
                <a:cxn ang="T6">
                  <a:pos x="T0" y="T1"/>
                </a:cxn>
                <a:cxn ang="T7">
                  <a:pos x="T2" y="T3"/>
                </a:cxn>
                <a:cxn ang="T8">
                  <a:pos x="T4" y="T5"/>
                </a:cxn>
              </a:cxnLst>
              <a:rect l="0" t="0" r="r" b="b"/>
              <a:pathLst>
                <a:path w="5" h="1588">
                  <a:moveTo>
                    <a:pt x="5" y="0"/>
                  </a:moveTo>
                  <a:lnTo>
                    <a:pt x="0" y="0"/>
                  </a:lnTo>
                  <a:lnTo>
                    <a:pt x="5"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0" name="Freeform 4795"/>
            <p:cNvSpPr>
              <a:spLocks/>
            </p:cNvSpPr>
            <p:nvPr/>
          </p:nvSpPr>
          <p:spPr bwMode="auto">
            <a:xfrm>
              <a:off x="5365751" y="3124200"/>
              <a:ext cx="3175" cy="4763"/>
            </a:xfrm>
            <a:custGeom>
              <a:avLst/>
              <a:gdLst>
                <a:gd name="T0" fmla="*/ 2147483647 w 2"/>
                <a:gd name="T1" fmla="*/ 0 h 3"/>
                <a:gd name="T2" fmla="*/ 0 w 2"/>
                <a:gd name="T3" fmla="*/ 2147483647 h 3"/>
                <a:gd name="T4" fmla="*/ 2147483647 w 2"/>
                <a:gd name="T5" fmla="*/ 2147483647 h 3"/>
                <a:gd name="T6" fmla="*/ 2147483647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1" name="Freeform 4796"/>
            <p:cNvSpPr>
              <a:spLocks/>
            </p:cNvSpPr>
            <p:nvPr/>
          </p:nvSpPr>
          <p:spPr bwMode="auto">
            <a:xfrm>
              <a:off x="4370388" y="3217863"/>
              <a:ext cx="285750" cy="555625"/>
            </a:xfrm>
            <a:custGeom>
              <a:avLst/>
              <a:gdLst>
                <a:gd name="T0" fmla="*/ 2147483647 w 161"/>
                <a:gd name="T1" fmla="*/ 2147483647 h 283"/>
                <a:gd name="T2" fmla="*/ 2147483647 w 161"/>
                <a:gd name="T3" fmla="*/ 2147483647 h 283"/>
                <a:gd name="T4" fmla="*/ 2147483647 w 161"/>
                <a:gd name="T5" fmla="*/ 2147483647 h 283"/>
                <a:gd name="T6" fmla="*/ 2147483647 w 161"/>
                <a:gd name="T7" fmla="*/ 2147483647 h 283"/>
                <a:gd name="T8" fmla="*/ 2147483647 w 161"/>
                <a:gd name="T9" fmla="*/ 2147483647 h 283"/>
                <a:gd name="T10" fmla="*/ 2147483647 w 161"/>
                <a:gd name="T11" fmla="*/ 2147483647 h 283"/>
                <a:gd name="T12" fmla="*/ 2147483647 w 161"/>
                <a:gd name="T13" fmla="*/ 2147483647 h 283"/>
                <a:gd name="T14" fmla="*/ 2147483647 w 161"/>
                <a:gd name="T15" fmla="*/ 2147483647 h 283"/>
                <a:gd name="T16" fmla="*/ 2147483647 w 161"/>
                <a:gd name="T17" fmla="*/ 0 h 283"/>
                <a:gd name="T18" fmla="*/ 2147483647 w 161"/>
                <a:gd name="T19" fmla="*/ 2147483647 h 283"/>
                <a:gd name="T20" fmla="*/ 2147483647 w 161"/>
                <a:gd name="T21" fmla="*/ 2147483647 h 283"/>
                <a:gd name="T22" fmla="*/ 2147483647 w 161"/>
                <a:gd name="T23" fmla="*/ 2147483647 h 283"/>
                <a:gd name="T24" fmla="*/ 2147483647 w 161"/>
                <a:gd name="T25" fmla="*/ 2147483647 h 283"/>
                <a:gd name="T26" fmla="*/ 2147483647 w 161"/>
                <a:gd name="T27" fmla="*/ 2147483647 h 283"/>
                <a:gd name="T28" fmla="*/ 2147483647 w 161"/>
                <a:gd name="T29" fmla="*/ 2147483647 h 283"/>
                <a:gd name="T30" fmla="*/ 2147483647 w 161"/>
                <a:gd name="T31" fmla="*/ 2147483647 h 283"/>
                <a:gd name="T32" fmla="*/ 2147483647 w 161"/>
                <a:gd name="T33" fmla="*/ 2147483647 h 283"/>
                <a:gd name="T34" fmla="*/ 2147483647 w 161"/>
                <a:gd name="T35" fmla="*/ 2147483647 h 283"/>
                <a:gd name="T36" fmla="*/ 2147483647 w 161"/>
                <a:gd name="T37" fmla="*/ 2147483647 h 283"/>
                <a:gd name="T38" fmla="*/ 2147483647 w 161"/>
                <a:gd name="T39" fmla="*/ 2147483647 h 283"/>
                <a:gd name="T40" fmla="*/ 2147483647 w 161"/>
                <a:gd name="T41" fmla="*/ 2147483647 h 283"/>
                <a:gd name="T42" fmla="*/ 0 w 161"/>
                <a:gd name="T43" fmla="*/ 2147483647 h 283"/>
                <a:gd name="T44" fmla="*/ 0 w 161"/>
                <a:gd name="T45" fmla="*/ 2147483647 h 283"/>
                <a:gd name="T46" fmla="*/ 2147483647 w 161"/>
                <a:gd name="T47" fmla="*/ 2147483647 h 283"/>
                <a:gd name="T48" fmla="*/ 2147483647 w 161"/>
                <a:gd name="T49" fmla="*/ 2147483647 h 283"/>
                <a:gd name="T50" fmla="*/ 2147483647 w 161"/>
                <a:gd name="T51" fmla="*/ 2147483647 h 283"/>
                <a:gd name="T52" fmla="*/ 2147483647 w 161"/>
                <a:gd name="T53" fmla="*/ 2147483647 h 283"/>
                <a:gd name="T54" fmla="*/ 2147483647 w 161"/>
                <a:gd name="T55" fmla="*/ 2147483647 h 283"/>
                <a:gd name="T56" fmla="*/ 2147483647 w 161"/>
                <a:gd name="T57" fmla="*/ 2147483647 h 283"/>
                <a:gd name="T58" fmla="*/ 2147483647 w 161"/>
                <a:gd name="T59" fmla="*/ 2147483647 h 283"/>
                <a:gd name="T60" fmla="*/ 2147483647 w 161"/>
                <a:gd name="T61" fmla="*/ 2147483647 h 283"/>
                <a:gd name="T62" fmla="*/ 2147483647 w 161"/>
                <a:gd name="T63" fmla="*/ 2147483647 h 283"/>
                <a:gd name="T64" fmla="*/ 2147483647 w 161"/>
                <a:gd name="T65" fmla="*/ 2147483647 h 283"/>
                <a:gd name="T66" fmla="*/ 2147483647 w 161"/>
                <a:gd name="T67" fmla="*/ 2147483647 h 283"/>
                <a:gd name="T68" fmla="*/ 2147483647 w 161"/>
                <a:gd name="T69" fmla="*/ 2147483647 h 283"/>
                <a:gd name="T70" fmla="*/ 2147483647 w 161"/>
                <a:gd name="T71" fmla="*/ 2147483647 h 283"/>
                <a:gd name="T72" fmla="*/ 2147483647 w 161"/>
                <a:gd name="T73" fmla="*/ 2147483647 h 283"/>
                <a:gd name="T74" fmla="*/ 2147483647 w 161"/>
                <a:gd name="T75" fmla="*/ 2147483647 h 283"/>
                <a:gd name="T76" fmla="*/ 2147483647 w 161"/>
                <a:gd name="T77" fmla="*/ 2147483647 h 283"/>
                <a:gd name="T78" fmla="*/ 2147483647 w 161"/>
                <a:gd name="T79" fmla="*/ 2147483647 h 283"/>
                <a:gd name="T80" fmla="*/ 2147483647 w 161"/>
                <a:gd name="T81" fmla="*/ 2147483647 h 283"/>
                <a:gd name="T82" fmla="*/ 2147483647 w 161"/>
                <a:gd name="T83" fmla="*/ 2147483647 h 283"/>
                <a:gd name="T84" fmla="*/ 2147483647 w 161"/>
                <a:gd name="T85" fmla="*/ 2147483647 h 283"/>
                <a:gd name="T86" fmla="*/ 2147483647 w 161"/>
                <a:gd name="T87" fmla="*/ 2147483647 h 283"/>
                <a:gd name="T88" fmla="*/ 2147483647 w 161"/>
                <a:gd name="T89" fmla="*/ 2147483647 h 283"/>
                <a:gd name="T90" fmla="*/ 2147483647 w 161"/>
                <a:gd name="T91" fmla="*/ 2147483647 h 283"/>
                <a:gd name="T92" fmla="*/ 2147483647 w 161"/>
                <a:gd name="T93" fmla="*/ 2147483647 h 283"/>
                <a:gd name="T94" fmla="*/ 2147483647 w 161"/>
                <a:gd name="T95" fmla="*/ 2147483647 h 283"/>
                <a:gd name="T96" fmla="*/ 2147483647 w 161"/>
                <a:gd name="T97" fmla="*/ 2147483647 h 283"/>
                <a:gd name="T98" fmla="*/ 2147483647 w 161"/>
                <a:gd name="T99" fmla="*/ 2147483647 h 283"/>
                <a:gd name="T100" fmla="*/ 2147483647 w 161"/>
                <a:gd name="T101" fmla="*/ 2147483647 h 283"/>
                <a:gd name="T102" fmla="*/ 2147483647 w 161"/>
                <a:gd name="T103" fmla="*/ 2147483647 h 283"/>
                <a:gd name="T104" fmla="*/ 2147483647 w 161"/>
                <a:gd name="T105" fmla="*/ 2147483647 h 283"/>
                <a:gd name="T106" fmla="*/ 2147483647 w 161"/>
                <a:gd name="T107" fmla="*/ 2147483647 h 283"/>
                <a:gd name="T108" fmla="*/ 2147483647 w 161"/>
                <a:gd name="T109" fmla="*/ 2147483647 h 283"/>
                <a:gd name="T110" fmla="*/ 2147483647 w 161"/>
                <a:gd name="T111" fmla="*/ 2147483647 h 283"/>
                <a:gd name="T112" fmla="*/ 2147483647 w 161"/>
                <a:gd name="T113" fmla="*/ 2147483647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2" name="Freeform 4797"/>
            <p:cNvSpPr>
              <a:spLocks/>
            </p:cNvSpPr>
            <p:nvPr/>
          </p:nvSpPr>
          <p:spPr bwMode="auto">
            <a:xfrm>
              <a:off x="5154613" y="3598863"/>
              <a:ext cx="42863" cy="55563"/>
            </a:xfrm>
            <a:custGeom>
              <a:avLst/>
              <a:gdLst>
                <a:gd name="T0" fmla="*/ 0 w 24"/>
                <a:gd name="T1" fmla="*/ 2147483647 h 28"/>
                <a:gd name="T2" fmla="*/ 2147483647 w 24"/>
                <a:gd name="T3" fmla="*/ 2147483647 h 28"/>
                <a:gd name="T4" fmla="*/ 2147483647 w 24"/>
                <a:gd name="T5" fmla="*/ 2147483647 h 28"/>
                <a:gd name="T6" fmla="*/ 2147483647 w 24"/>
                <a:gd name="T7" fmla="*/ 0 h 28"/>
                <a:gd name="T8" fmla="*/ 2147483647 w 24"/>
                <a:gd name="T9" fmla="*/ 2147483647 h 28"/>
                <a:gd name="T10" fmla="*/ 0 w 24"/>
                <a:gd name="T11" fmla="*/ 2147483647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3" name="Freeform 4798"/>
            <p:cNvSpPr>
              <a:spLocks/>
            </p:cNvSpPr>
            <p:nvPr/>
          </p:nvSpPr>
          <p:spPr bwMode="auto">
            <a:xfrm>
              <a:off x="5000626" y="3409950"/>
              <a:ext cx="185738" cy="203200"/>
            </a:xfrm>
            <a:custGeom>
              <a:avLst/>
              <a:gdLst>
                <a:gd name="T0" fmla="*/ 0 w 104"/>
                <a:gd name="T1" fmla="*/ 2147483647 h 104"/>
                <a:gd name="T2" fmla="*/ 2147483647 w 104"/>
                <a:gd name="T3" fmla="*/ 2147483647 h 104"/>
                <a:gd name="T4" fmla="*/ 2147483647 w 104"/>
                <a:gd name="T5" fmla="*/ 2147483647 h 104"/>
                <a:gd name="T6" fmla="*/ 2147483647 w 104"/>
                <a:gd name="T7" fmla="*/ 2147483647 h 104"/>
                <a:gd name="T8" fmla="*/ 2147483647 w 104"/>
                <a:gd name="T9" fmla="*/ 2147483647 h 104"/>
                <a:gd name="T10" fmla="*/ 2147483647 w 104"/>
                <a:gd name="T11" fmla="*/ 2147483647 h 104"/>
                <a:gd name="T12" fmla="*/ 2147483647 w 104"/>
                <a:gd name="T13" fmla="*/ 0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2147483647 w 104"/>
                <a:gd name="T45" fmla="*/ 2147483647 h 104"/>
                <a:gd name="T46" fmla="*/ 2147483647 w 104"/>
                <a:gd name="T47" fmla="*/ 2147483647 h 104"/>
                <a:gd name="T48" fmla="*/ 2147483647 w 104"/>
                <a:gd name="T49" fmla="*/ 2147483647 h 104"/>
                <a:gd name="T50" fmla="*/ 2147483647 w 104"/>
                <a:gd name="T51" fmla="*/ 2147483647 h 104"/>
                <a:gd name="T52" fmla="*/ 2147483647 w 104"/>
                <a:gd name="T53" fmla="*/ 2147483647 h 104"/>
                <a:gd name="T54" fmla="*/ 2147483647 w 104"/>
                <a:gd name="T55" fmla="*/ 2147483647 h 104"/>
                <a:gd name="T56" fmla="*/ 2147483647 w 104"/>
                <a:gd name="T57" fmla="*/ 2147483647 h 104"/>
                <a:gd name="T58" fmla="*/ 2147483647 w 104"/>
                <a:gd name="T59" fmla="*/ 2147483647 h 104"/>
                <a:gd name="T60" fmla="*/ 2147483647 w 104"/>
                <a:gd name="T61" fmla="*/ 2147483647 h 104"/>
                <a:gd name="T62" fmla="*/ 0 w 104"/>
                <a:gd name="T63" fmla="*/ 214748364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4" name="Freeform 4799"/>
            <p:cNvSpPr>
              <a:spLocks/>
            </p:cNvSpPr>
            <p:nvPr/>
          </p:nvSpPr>
          <p:spPr bwMode="auto">
            <a:xfrm>
              <a:off x="4910138" y="3532188"/>
              <a:ext cx="422275" cy="387350"/>
            </a:xfrm>
            <a:custGeom>
              <a:avLst/>
              <a:gdLst>
                <a:gd name="T0" fmla="*/ 2147483647 w 266"/>
                <a:gd name="T1" fmla="*/ 2147483647 h 244"/>
                <a:gd name="T2" fmla="*/ 2147483647 w 266"/>
                <a:gd name="T3" fmla="*/ 2147483647 h 244"/>
                <a:gd name="T4" fmla="*/ 2147483647 w 266"/>
                <a:gd name="T5" fmla="*/ 2147483647 h 244"/>
                <a:gd name="T6" fmla="*/ 2147483647 w 266"/>
                <a:gd name="T7" fmla="*/ 2147483647 h 244"/>
                <a:gd name="T8" fmla="*/ 2147483647 w 266"/>
                <a:gd name="T9" fmla="*/ 2147483647 h 244"/>
                <a:gd name="T10" fmla="*/ 2147483647 w 266"/>
                <a:gd name="T11" fmla="*/ 2147483647 h 244"/>
                <a:gd name="T12" fmla="*/ 2147483647 w 266"/>
                <a:gd name="T13" fmla="*/ 2147483647 h 244"/>
                <a:gd name="T14" fmla="*/ 2147483647 w 266"/>
                <a:gd name="T15" fmla="*/ 2147483647 h 244"/>
                <a:gd name="T16" fmla="*/ 0 w 266"/>
                <a:gd name="T17" fmla="*/ 2147483647 h 244"/>
                <a:gd name="T18" fmla="*/ 2147483647 w 266"/>
                <a:gd name="T19" fmla="*/ 2147483647 h 244"/>
                <a:gd name="T20" fmla="*/ 2147483647 w 266"/>
                <a:gd name="T21" fmla="*/ 2147483647 h 244"/>
                <a:gd name="T22" fmla="*/ 2147483647 w 266"/>
                <a:gd name="T23" fmla="*/ 2147483647 h 244"/>
                <a:gd name="T24" fmla="*/ 2147483647 w 266"/>
                <a:gd name="T25" fmla="*/ 2147483647 h 244"/>
                <a:gd name="T26" fmla="*/ 2147483647 w 266"/>
                <a:gd name="T27" fmla="*/ 2147483647 h 244"/>
                <a:gd name="T28" fmla="*/ 2147483647 w 266"/>
                <a:gd name="T29" fmla="*/ 2147483647 h 244"/>
                <a:gd name="T30" fmla="*/ 2147483647 w 266"/>
                <a:gd name="T31" fmla="*/ 2147483647 h 244"/>
                <a:gd name="T32" fmla="*/ 2147483647 w 266"/>
                <a:gd name="T33" fmla="*/ 2147483647 h 244"/>
                <a:gd name="T34" fmla="*/ 2147483647 w 266"/>
                <a:gd name="T35" fmla="*/ 2147483647 h 244"/>
                <a:gd name="T36" fmla="*/ 2147483647 w 266"/>
                <a:gd name="T37" fmla="*/ 2147483647 h 244"/>
                <a:gd name="T38" fmla="*/ 2147483647 w 266"/>
                <a:gd name="T39" fmla="*/ 0 h 244"/>
                <a:gd name="T40" fmla="*/ 2147483647 w 266"/>
                <a:gd name="T41" fmla="*/ 2147483647 h 244"/>
                <a:gd name="T42" fmla="*/ 2147483647 w 266"/>
                <a:gd name="T43" fmla="*/ 2147483647 h 244"/>
                <a:gd name="T44" fmla="*/ 2147483647 w 266"/>
                <a:gd name="T45" fmla="*/ 2147483647 h 244"/>
                <a:gd name="T46" fmla="*/ 2147483647 w 266"/>
                <a:gd name="T47" fmla="*/ 2147483647 h 244"/>
                <a:gd name="T48" fmla="*/ 2147483647 w 266"/>
                <a:gd name="T49" fmla="*/ 2147483647 h 244"/>
                <a:gd name="T50" fmla="*/ 2147483647 w 266"/>
                <a:gd name="T51" fmla="*/ 2147483647 h 244"/>
                <a:gd name="T52" fmla="*/ 2147483647 w 266"/>
                <a:gd name="T53" fmla="*/ 2147483647 h 244"/>
                <a:gd name="T54" fmla="*/ 2147483647 w 266"/>
                <a:gd name="T55" fmla="*/ 2147483647 h 244"/>
                <a:gd name="T56" fmla="*/ 2147483647 w 266"/>
                <a:gd name="T57" fmla="*/ 2147483647 h 244"/>
                <a:gd name="T58" fmla="*/ 2147483647 w 266"/>
                <a:gd name="T59" fmla="*/ 2147483647 h 244"/>
                <a:gd name="T60" fmla="*/ 2147483647 w 266"/>
                <a:gd name="T61" fmla="*/ 2147483647 h 244"/>
                <a:gd name="T62" fmla="*/ 2147483647 w 266"/>
                <a:gd name="T63" fmla="*/ 2147483647 h 244"/>
                <a:gd name="T64" fmla="*/ 2147483647 w 266"/>
                <a:gd name="T65" fmla="*/ 2147483647 h 244"/>
                <a:gd name="T66" fmla="*/ 2147483647 w 266"/>
                <a:gd name="T67" fmla="*/ 2147483647 h 244"/>
                <a:gd name="T68" fmla="*/ 2147483647 w 266"/>
                <a:gd name="T69" fmla="*/ 2147483647 h 244"/>
                <a:gd name="T70" fmla="*/ 2147483647 w 266"/>
                <a:gd name="T71" fmla="*/ 2147483647 h 244"/>
                <a:gd name="T72" fmla="*/ 2147483647 w 266"/>
                <a:gd name="T73" fmla="*/ 2147483647 h 244"/>
                <a:gd name="T74" fmla="*/ 2147483647 w 266"/>
                <a:gd name="T75" fmla="*/ 2147483647 h 244"/>
                <a:gd name="T76" fmla="*/ 2147483647 w 266"/>
                <a:gd name="T77" fmla="*/ 2147483647 h 244"/>
                <a:gd name="T78" fmla="*/ 2147483647 w 266"/>
                <a:gd name="T79" fmla="*/ 2147483647 h 244"/>
                <a:gd name="T80" fmla="*/ 2147483647 w 266"/>
                <a:gd name="T81" fmla="*/ 2147483647 h 244"/>
                <a:gd name="T82" fmla="*/ 2147483647 w 266"/>
                <a:gd name="T83" fmla="*/ 2147483647 h 244"/>
                <a:gd name="T84" fmla="*/ 2147483647 w 266"/>
                <a:gd name="T85" fmla="*/ 2147483647 h 244"/>
                <a:gd name="T86" fmla="*/ 2147483647 w 266"/>
                <a:gd name="T87" fmla="*/ 2147483647 h 244"/>
                <a:gd name="T88" fmla="*/ 2147483647 w 266"/>
                <a:gd name="T89" fmla="*/ 2147483647 h 244"/>
                <a:gd name="T90" fmla="*/ 2147483647 w 266"/>
                <a:gd name="T91" fmla="*/ 2147483647 h 244"/>
                <a:gd name="T92" fmla="*/ 2147483647 w 266"/>
                <a:gd name="T93" fmla="*/ 2147483647 h 244"/>
                <a:gd name="T94" fmla="*/ 2147483647 w 266"/>
                <a:gd name="T95" fmla="*/ 2147483647 h 244"/>
                <a:gd name="T96" fmla="*/ 2147483647 w 266"/>
                <a:gd name="T97" fmla="*/ 2147483647 h 244"/>
                <a:gd name="T98" fmla="*/ 2147483647 w 266"/>
                <a:gd name="T99" fmla="*/ 2147483647 h 244"/>
                <a:gd name="T100" fmla="*/ 2147483647 w 266"/>
                <a:gd name="T101" fmla="*/ 2147483647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5" name="Freeform 4800"/>
            <p:cNvSpPr>
              <a:spLocks/>
            </p:cNvSpPr>
            <p:nvPr/>
          </p:nvSpPr>
          <p:spPr bwMode="auto">
            <a:xfrm>
              <a:off x="5138738" y="3621088"/>
              <a:ext cx="280988" cy="479425"/>
            </a:xfrm>
            <a:custGeom>
              <a:avLst/>
              <a:gdLst>
                <a:gd name="T0" fmla="*/ 2147483647 w 158"/>
                <a:gd name="T1" fmla="*/ 2147483647 h 244"/>
                <a:gd name="T2" fmla="*/ 2147483647 w 158"/>
                <a:gd name="T3" fmla="*/ 2147483647 h 244"/>
                <a:gd name="T4" fmla="*/ 2147483647 w 158"/>
                <a:gd name="T5" fmla="*/ 2147483647 h 244"/>
                <a:gd name="T6" fmla="*/ 2147483647 w 158"/>
                <a:gd name="T7" fmla="*/ 2147483647 h 244"/>
                <a:gd name="T8" fmla="*/ 2147483647 w 158"/>
                <a:gd name="T9" fmla="*/ 2147483647 h 244"/>
                <a:gd name="T10" fmla="*/ 2147483647 w 158"/>
                <a:gd name="T11" fmla="*/ 2147483647 h 244"/>
                <a:gd name="T12" fmla="*/ 2147483647 w 158"/>
                <a:gd name="T13" fmla="*/ 2147483647 h 244"/>
                <a:gd name="T14" fmla="*/ 2147483647 w 158"/>
                <a:gd name="T15" fmla="*/ 2147483647 h 244"/>
                <a:gd name="T16" fmla="*/ 2147483647 w 158"/>
                <a:gd name="T17" fmla="*/ 2147483647 h 244"/>
                <a:gd name="T18" fmla="*/ 2147483647 w 158"/>
                <a:gd name="T19" fmla="*/ 2147483647 h 244"/>
                <a:gd name="T20" fmla="*/ 2147483647 w 158"/>
                <a:gd name="T21" fmla="*/ 2147483647 h 244"/>
                <a:gd name="T22" fmla="*/ 2147483647 w 158"/>
                <a:gd name="T23" fmla="*/ 2147483647 h 244"/>
                <a:gd name="T24" fmla="*/ 2147483647 w 158"/>
                <a:gd name="T25" fmla="*/ 2147483647 h 244"/>
                <a:gd name="T26" fmla="*/ 2147483647 w 158"/>
                <a:gd name="T27" fmla="*/ 2147483647 h 244"/>
                <a:gd name="T28" fmla="*/ 2147483647 w 158"/>
                <a:gd name="T29" fmla="*/ 2147483647 h 244"/>
                <a:gd name="T30" fmla="*/ 2147483647 w 158"/>
                <a:gd name="T31" fmla="*/ 2147483647 h 244"/>
                <a:gd name="T32" fmla="*/ 0 w 158"/>
                <a:gd name="T33" fmla="*/ 2147483647 h 244"/>
                <a:gd name="T34" fmla="*/ 0 w 158"/>
                <a:gd name="T35" fmla="*/ 2147483647 h 244"/>
                <a:gd name="T36" fmla="*/ 0 w 158"/>
                <a:gd name="T37" fmla="*/ 2147483647 h 244"/>
                <a:gd name="T38" fmla="*/ 0 w 158"/>
                <a:gd name="T39" fmla="*/ 2147483647 h 244"/>
                <a:gd name="T40" fmla="*/ 0 w 158"/>
                <a:gd name="T41" fmla="*/ 2147483647 h 244"/>
                <a:gd name="T42" fmla="*/ 2147483647 w 158"/>
                <a:gd name="T43" fmla="*/ 2147483647 h 244"/>
                <a:gd name="T44" fmla="*/ 2147483647 w 158"/>
                <a:gd name="T45" fmla="*/ 2147483647 h 244"/>
                <a:gd name="T46" fmla="*/ 2147483647 w 158"/>
                <a:gd name="T47" fmla="*/ 2147483647 h 244"/>
                <a:gd name="T48" fmla="*/ 2147483647 w 158"/>
                <a:gd name="T49" fmla="*/ 2147483647 h 244"/>
                <a:gd name="T50" fmla="*/ 2147483647 w 158"/>
                <a:gd name="T51" fmla="*/ 2147483647 h 244"/>
                <a:gd name="T52" fmla="*/ 2147483647 w 158"/>
                <a:gd name="T53" fmla="*/ 2147483647 h 244"/>
                <a:gd name="T54" fmla="*/ 2147483647 w 158"/>
                <a:gd name="T55" fmla="*/ 2147483647 h 244"/>
                <a:gd name="T56" fmla="*/ 2147483647 w 158"/>
                <a:gd name="T57" fmla="*/ 2147483647 h 244"/>
                <a:gd name="T58" fmla="*/ 2147483647 w 158"/>
                <a:gd name="T59" fmla="*/ 2147483647 h 244"/>
                <a:gd name="T60" fmla="*/ 2147483647 w 158"/>
                <a:gd name="T61" fmla="*/ 2147483647 h 244"/>
                <a:gd name="T62" fmla="*/ 2147483647 w 158"/>
                <a:gd name="T63" fmla="*/ 2147483647 h 244"/>
                <a:gd name="T64" fmla="*/ 2147483647 w 158"/>
                <a:gd name="T65" fmla="*/ 2147483647 h 244"/>
                <a:gd name="T66" fmla="*/ 2147483647 w 158"/>
                <a:gd name="T67" fmla="*/ 2147483647 h 244"/>
                <a:gd name="T68" fmla="*/ 2147483647 w 158"/>
                <a:gd name="T69" fmla="*/ 2147483647 h 244"/>
                <a:gd name="T70" fmla="*/ 2147483647 w 158"/>
                <a:gd name="T71" fmla="*/ 2147483647 h 244"/>
                <a:gd name="T72" fmla="*/ 2147483647 w 158"/>
                <a:gd name="T73" fmla="*/ 2147483647 h 244"/>
                <a:gd name="T74" fmla="*/ 2147483647 w 158"/>
                <a:gd name="T75" fmla="*/ 2147483647 h 244"/>
                <a:gd name="T76" fmla="*/ 2147483647 w 158"/>
                <a:gd name="T77" fmla="*/ 2147483647 h 244"/>
                <a:gd name="T78" fmla="*/ 2147483647 w 158"/>
                <a:gd name="T79" fmla="*/ 2147483647 h 244"/>
                <a:gd name="T80" fmla="*/ 2147483647 w 158"/>
                <a:gd name="T81" fmla="*/ 2147483647 h 244"/>
                <a:gd name="T82" fmla="*/ 2147483647 w 158"/>
                <a:gd name="T83" fmla="*/ 2147483647 h 244"/>
                <a:gd name="T84" fmla="*/ 2147483647 w 158"/>
                <a:gd name="T85" fmla="*/ 2147483647 h 244"/>
                <a:gd name="T86" fmla="*/ 2147483647 w 158"/>
                <a:gd name="T87" fmla="*/ 2147483647 h 244"/>
                <a:gd name="T88" fmla="*/ 2147483647 w 158"/>
                <a:gd name="T89" fmla="*/ 2147483647 h 244"/>
                <a:gd name="T90" fmla="*/ 2147483647 w 158"/>
                <a:gd name="T91" fmla="*/ 2147483647 h 244"/>
                <a:gd name="T92" fmla="*/ 2147483647 w 158"/>
                <a:gd name="T93" fmla="*/ 2147483647 h 244"/>
                <a:gd name="T94" fmla="*/ 2147483647 w 158"/>
                <a:gd name="T95" fmla="*/ 0 h 244"/>
                <a:gd name="T96" fmla="*/ 2147483647 w 158"/>
                <a:gd name="T97" fmla="*/ 2147483647 h 244"/>
                <a:gd name="T98" fmla="*/ 2147483647 w 158"/>
                <a:gd name="T99" fmla="*/ 2147483647 h 244"/>
                <a:gd name="T100" fmla="*/ 2147483647 w 158"/>
                <a:gd name="T101" fmla="*/ 2147483647 h 244"/>
                <a:gd name="T102" fmla="*/ 2147483647 w 158"/>
                <a:gd name="T103" fmla="*/ 2147483647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6" name="Freeform 4801"/>
            <p:cNvSpPr>
              <a:spLocks/>
            </p:cNvSpPr>
            <p:nvPr/>
          </p:nvSpPr>
          <p:spPr bwMode="auto">
            <a:xfrm>
              <a:off x="4803776" y="4124325"/>
              <a:ext cx="52388" cy="71438"/>
            </a:xfrm>
            <a:custGeom>
              <a:avLst/>
              <a:gdLst>
                <a:gd name="T0" fmla="*/ 2147483647 w 30"/>
                <a:gd name="T1" fmla="*/ 2147483647 h 37"/>
                <a:gd name="T2" fmla="*/ 2147483647 w 30"/>
                <a:gd name="T3" fmla="*/ 0 h 37"/>
                <a:gd name="T4" fmla="*/ 2147483647 w 30"/>
                <a:gd name="T5" fmla="*/ 0 h 37"/>
                <a:gd name="T6" fmla="*/ 2147483647 w 30"/>
                <a:gd name="T7" fmla="*/ 2147483647 h 37"/>
                <a:gd name="T8" fmla="*/ 2147483647 w 30"/>
                <a:gd name="T9" fmla="*/ 2147483647 h 37"/>
                <a:gd name="T10" fmla="*/ 0 w 30"/>
                <a:gd name="T11" fmla="*/ 2147483647 h 37"/>
                <a:gd name="T12" fmla="*/ 2147483647 w 30"/>
                <a:gd name="T13" fmla="*/ 2147483647 h 37"/>
                <a:gd name="T14" fmla="*/ 2147483647 w 30"/>
                <a:gd name="T15" fmla="*/ 2147483647 h 37"/>
                <a:gd name="T16" fmla="*/ 2147483647 w 30"/>
                <a:gd name="T17" fmla="*/ 2147483647 h 37"/>
                <a:gd name="T18" fmla="*/ 2147483647 w 30"/>
                <a:gd name="T19" fmla="*/ 2147483647 h 37"/>
                <a:gd name="T20" fmla="*/ 2147483647 w 30"/>
                <a:gd name="T21" fmla="*/ 2147483647 h 37"/>
                <a:gd name="T22" fmla="*/ 2147483647 w 30"/>
                <a:gd name="T23" fmla="*/ 2147483647 h 37"/>
                <a:gd name="T24" fmla="*/ 2147483647 w 30"/>
                <a:gd name="T25" fmla="*/ 214748364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7" name="Freeform 4802"/>
            <p:cNvSpPr>
              <a:spLocks/>
            </p:cNvSpPr>
            <p:nvPr/>
          </p:nvSpPr>
          <p:spPr bwMode="auto">
            <a:xfrm>
              <a:off x="4303713" y="3914775"/>
              <a:ext cx="209550" cy="301625"/>
            </a:xfrm>
            <a:custGeom>
              <a:avLst/>
              <a:gdLst>
                <a:gd name="T0" fmla="*/ 2147483647 w 118"/>
                <a:gd name="T1" fmla="*/ 2147483647 h 154"/>
                <a:gd name="T2" fmla="*/ 2147483647 w 118"/>
                <a:gd name="T3" fmla="*/ 2147483647 h 154"/>
                <a:gd name="T4" fmla="*/ 2147483647 w 118"/>
                <a:gd name="T5" fmla="*/ 2147483647 h 154"/>
                <a:gd name="T6" fmla="*/ 2147483647 w 118"/>
                <a:gd name="T7" fmla="*/ 2147483647 h 154"/>
                <a:gd name="T8" fmla="*/ 2147483647 w 118"/>
                <a:gd name="T9" fmla="*/ 2147483647 h 154"/>
                <a:gd name="T10" fmla="*/ 2147483647 w 118"/>
                <a:gd name="T11" fmla="*/ 2147483647 h 154"/>
                <a:gd name="T12" fmla="*/ 2147483647 w 118"/>
                <a:gd name="T13" fmla="*/ 2147483647 h 154"/>
                <a:gd name="T14" fmla="*/ 0 w 118"/>
                <a:gd name="T15" fmla="*/ 2147483647 h 154"/>
                <a:gd name="T16" fmla="*/ 2147483647 w 118"/>
                <a:gd name="T17" fmla="*/ 2147483647 h 154"/>
                <a:gd name="T18" fmla="*/ 2147483647 w 118"/>
                <a:gd name="T19" fmla="*/ 2147483647 h 154"/>
                <a:gd name="T20" fmla="*/ 2147483647 w 118"/>
                <a:gd name="T21" fmla="*/ 2147483647 h 154"/>
                <a:gd name="T22" fmla="*/ 2147483647 w 118"/>
                <a:gd name="T23" fmla="*/ 2147483647 h 154"/>
                <a:gd name="T24" fmla="*/ 2147483647 w 118"/>
                <a:gd name="T25" fmla="*/ 2147483647 h 154"/>
                <a:gd name="T26" fmla="*/ 2147483647 w 118"/>
                <a:gd name="T27" fmla="*/ 2147483647 h 154"/>
                <a:gd name="T28" fmla="*/ 2147483647 w 118"/>
                <a:gd name="T29" fmla="*/ 2147483647 h 154"/>
                <a:gd name="T30" fmla="*/ 2147483647 w 118"/>
                <a:gd name="T31" fmla="*/ 2147483647 h 154"/>
                <a:gd name="T32" fmla="*/ 2147483647 w 118"/>
                <a:gd name="T33" fmla="*/ 2147483647 h 154"/>
                <a:gd name="T34" fmla="*/ 2147483647 w 118"/>
                <a:gd name="T35" fmla="*/ 2147483647 h 154"/>
                <a:gd name="T36" fmla="*/ 2147483647 w 118"/>
                <a:gd name="T37" fmla="*/ 2147483647 h 154"/>
                <a:gd name="T38" fmla="*/ 2147483647 w 118"/>
                <a:gd name="T39" fmla="*/ 2147483647 h 154"/>
                <a:gd name="T40" fmla="*/ 2147483647 w 118"/>
                <a:gd name="T41" fmla="*/ 2147483647 h 154"/>
                <a:gd name="T42" fmla="*/ 2147483647 w 118"/>
                <a:gd name="T43" fmla="*/ 2147483647 h 154"/>
                <a:gd name="T44" fmla="*/ 2147483647 w 118"/>
                <a:gd name="T45" fmla="*/ 2147483647 h 154"/>
                <a:gd name="T46" fmla="*/ 2147483647 w 118"/>
                <a:gd name="T47" fmla="*/ 2147483647 h 154"/>
                <a:gd name="T48" fmla="*/ 2147483647 w 118"/>
                <a:gd name="T49" fmla="*/ 2147483647 h 154"/>
                <a:gd name="T50" fmla="*/ 2147483647 w 118"/>
                <a:gd name="T51" fmla="*/ 2147483647 h 154"/>
                <a:gd name="T52" fmla="*/ 2147483647 w 118"/>
                <a:gd name="T53" fmla="*/ 0 h 154"/>
                <a:gd name="T54" fmla="*/ 2147483647 w 118"/>
                <a:gd name="T55" fmla="*/ 0 h 154"/>
                <a:gd name="T56" fmla="*/ 2147483647 w 118"/>
                <a:gd name="T57" fmla="*/ 2147483647 h 154"/>
                <a:gd name="T58" fmla="*/ 2147483647 w 118"/>
                <a:gd name="T59" fmla="*/ 2147483647 h 154"/>
                <a:gd name="T60" fmla="*/ 2147483647 w 118"/>
                <a:gd name="T61" fmla="*/ 2147483647 h 154"/>
                <a:gd name="T62" fmla="*/ 2147483647 w 118"/>
                <a:gd name="T63" fmla="*/ 2147483647 h 154"/>
                <a:gd name="T64" fmla="*/ 2147483647 w 118"/>
                <a:gd name="T65" fmla="*/ 2147483647 h 154"/>
                <a:gd name="T66" fmla="*/ 2147483647 w 118"/>
                <a:gd name="T67" fmla="*/ 2147483647 h 154"/>
                <a:gd name="T68" fmla="*/ 2147483647 w 118"/>
                <a:gd name="T69" fmla="*/ 2147483647 h 154"/>
                <a:gd name="T70" fmla="*/ 2147483647 w 118"/>
                <a:gd name="T71" fmla="*/ 2147483647 h 154"/>
                <a:gd name="T72" fmla="*/ 2147483647 w 118"/>
                <a:gd name="T73" fmla="*/ 2147483647 h 154"/>
                <a:gd name="T74" fmla="*/ 2147483647 w 118"/>
                <a:gd name="T75" fmla="*/ 2147483647 h 154"/>
                <a:gd name="T76" fmla="*/ 2147483647 w 118"/>
                <a:gd name="T77" fmla="*/ 2147483647 h 154"/>
                <a:gd name="T78" fmla="*/ 2147483647 w 118"/>
                <a:gd name="T79" fmla="*/ 2147483647 h 154"/>
                <a:gd name="T80" fmla="*/ 2147483647 w 118"/>
                <a:gd name="T81" fmla="*/ 2147483647 h 154"/>
                <a:gd name="T82" fmla="*/ 2147483647 w 118"/>
                <a:gd name="T83" fmla="*/ 2147483647 h 154"/>
                <a:gd name="T84" fmla="*/ 2147483647 w 118"/>
                <a:gd name="T85" fmla="*/ 2147483647 h 154"/>
                <a:gd name="T86" fmla="*/ 2147483647 w 118"/>
                <a:gd name="T87" fmla="*/ 2147483647 h 154"/>
                <a:gd name="T88" fmla="*/ 2147483647 w 118"/>
                <a:gd name="T89" fmla="*/ 214748364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8" name="Freeform 4803"/>
            <p:cNvSpPr>
              <a:spLocks/>
            </p:cNvSpPr>
            <p:nvPr/>
          </p:nvSpPr>
          <p:spPr bwMode="auto">
            <a:xfrm>
              <a:off x="4941888" y="3876675"/>
              <a:ext cx="222250" cy="325438"/>
            </a:xfrm>
            <a:custGeom>
              <a:avLst/>
              <a:gdLst>
                <a:gd name="T0" fmla="*/ 2147483647 w 125"/>
                <a:gd name="T1" fmla="*/ 2147483647 h 166"/>
                <a:gd name="T2" fmla="*/ 2147483647 w 125"/>
                <a:gd name="T3" fmla="*/ 2147483647 h 166"/>
                <a:gd name="T4" fmla="*/ 2147483647 w 125"/>
                <a:gd name="T5" fmla="*/ 2147483647 h 166"/>
                <a:gd name="T6" fmla="*/ 2147483647 w 125"/>
                <a:gd name="T7" fmla="*/ 2147483647 h 166"/>
                <a:gd name="T8" fmla="*/ 0 w 125"/>
                <a:gd name="T9" fmla="*/ 2147483647 h 166"/>
                <a:gd name="T10" fmla="*/ 0 w 125"/>
                <a:gd name="T11" fmla="*/ 2147483647 h 166"/>
                <a:gd name="T12" fmla="*/ 2147483647 w 125"/>
                <a:gd name="T13" fmla="*/ 2147483647 h 166"/>
                <a:gd name="T14" fmla="*/ 2147483647 w 125"/>
                <a:gd name="T15" fmla="*/ 2147483647 h 166"/>
                <a:gd name="T16" fmla="*/ 2147483647 w 125"/>
                <a:gd name="T17" fmla="*/ 2147483647 h 166"/>
                <a:gd name="T18" fmla="*/ 2147483647 w 125"/>
                <a:gd name="T19" fmla="*/ 2147483647 h 166"/>
                <a:gd name="T20" fmla="*/ 0 w 125"/>
                <a:gd name="T21" fmla="*/ 2147483647 h 166"/>
                <a:gd name="T22" fmla="*/ 2147483647 w 125"/>
                <a:gd name="T23" fmla="*/ 0 h 166"/>
                <a:gd name="T24" fmla="*/ 2147483647 w 125"/>
                <a:gd name="T25" fmla="*/ 0 h 166"/>
                <a:gd name="T26" fmla="*/ 2147483647 w 125"/>
                <a:gd name="T27" fmla="*/ 0 h 166"/>
                <a:gd name="T28" fmla="*/ 2147483647 w 125"/>
                <a:gd name="T29" fmla="*/ 2147483647 h 166"/>
                <a:gd name="T30" fmla="*/ 2147483647 w 125"/>
                <a:gd name="T31" fmla="*/ 2147483647 h 166"/>
                <a:gd name="T32" fmla="*/ 2147483647 w 125"/>
                <a:gd name="T33" fmla="*/ 2147483647 h 166"/>
                <a:gd name="T34" fmla="*/ 2147483647 w 125"/>
                <a:gd name="T35" fmla="*/ 2147483647 h 166"/>
                <a:gd name="T36" fmla="*/ 2147483647 w 125"/>
                <a:gd name="T37" fmla="*/ 2147483647 h 166"/>
                <a:gd name="T38" fmla="*/ 2147483647 w 125"/>
                <a:gd name="T39" fmla="*/ 2147483647 h 166"/>
                <a:gd name="T40" fmla="*/ 2147483647 w 125"/>
                <a:gd name="T41" fmla="*/ 2147483647 h 166"/>
                <a:gd name="T42" fmla="*/ 2147483647 w 125"/>
                <a:gd name="T43" fmla="*/ 2147483647 h 166"/>
                <a:gd name="T44" fmla="*/ 2147483647 w 125"/>
                <a:gd name="T45" fmla="*/ 2147483647 h 166"/>
                <a:gd name="T46" fmla="*/ 2147483647 w 125"/>
                <a:gd name="T47" fmla="*/ 2147483647 h 166"/>
                <a:gd name="T48" fmla="*/ 2147483647 w 125"/>
                <a:gd name="T49" fmla="*/ 2147483647 h 166"/>
                <a:gd name="T50" fmla="*/ 2147483647 w 125"/>
                <a:gd name="T51" fmla="*/ 2147483647 h 166"/>
                <a:gd name="T52" fmla="*/ 2147483647 w 125"/>
                <a:gd name="T53" fmla="*/ 2147483647 h 166"/>
                <a:gd name="T54" fmla="*/ 2147483647 w 125"/>
                <a:gd name="T55" fmla="*/ 2147483647 h 166"/>
                <a:gd name="T56" fmla="*/ 2147483647 w 125"/>
                <a:gd name="T57" fmla="*/ 2147483647 h 166"/>
                <a:gd name="T58" fmla="*/ 2147483647 w 125"/>
                <a:gd name="T59" fmla="*/ 2147483647 h 166"/>
                <a:gd name="T60" fmla="*/ 2147483647 w 125"/>
                <a:gd name="T61" fmla="*/ 2147483647 h 166"/>
                <a:gd name="T62" fmla="*/ 2147483647 w 125"/>
                <a:gd name="T63" fmla="*/ 2147483647 h 166"/>
                <a:gd name="T64" fmla="*/ 2147483647 w 125"/>
                <a:gd name="T65" fmla="*/ 2147483647 h 166"/>
                <a:gd name="T66" fmla="*/ 2147483647 w 125"/>
                <a:gd name="T67" fmla="*/ 2147483647 h 166"/>
                <a:gd name="T68" fmla="*/ 2147483647 w 125"/>
                <a:gd name="T69" fmla="*/ 2147483647 h 166"/>
                <a:gd name="T70" fmla="*/ 2147483647 w 125"/>
                <a:gd name="T71" fmla="*/ 2147483647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9" name="Freeform 4804"/>
            <p:cNvSpPr>
              <a:spLocks/>
            </p:cNvSpPr>
            <p:nvPr/>
          </p:nvSpPr>
          <p:spPr bwMode="auto">
            <a:xfrm>
              <a:off x="8821738" y="3932238"/>
              <a:ext cx="4763" cy="4763"/>
            </a:xfrm>
            <a:custGeom>
              <a:avLst/>
              <a:gdLst>
                <a:gd name="T0" fmla="*/ 2147483647 w 2"/>
                <a:gd name="T1" fmla="*/ 0 h 2"/>
                <a:gd name="T2" fmla="*/ 0 w 2"/>
                <a:gd name="T3" fmla="*/ 2147483647 h 2"/>
                <a:gd name="T4" fmla="*/ 0 w 2"/>
                <a:gd name="T5" fmla="*/ 0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0" name="Freeform 4805"/>
            <p:cNvSpPr>
              <a:spLocks/>
            </p:cNvSpPr>
            <p:nvPr/>
          </p:nvSpPr>
          <p:spPr bwMode="auto">
            <a:xfrm>
              <a:off x="8831263" y="3975100"/>
              <a:ext cx="1588" cy="3175"/>
            </a:xfrm>
            <a:custGeom>
              <a:avLst/>
              <a:gdLst>
                <a:gd name="T0" fmla="*/ 0 w 1588"/>
                <a:gd name="T1" fmla="*/ 2147483647 h 2"/>
                <a:gd name="T2" fmla="*/ 0 w 1588"/>
                <a:gd name="T3" fmla="*/ 0 h 2"/>
                <a:gd name="T4" fmla="*/ 0 w 1588"/>
                <a:gd name="T5" fmla="*/ 0 h 2"/>
                <a:gd name="T6" fmla="*/ 0 w 1588"/>
                <a:gd name="T7" fmla="*/ 0 h 2"/>
                <a:gd name="T8" fmla="*/ 0 w 1588"/>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1" name="Rectangle 4806"/>
            <p:cNvSpPr>
              <a:spLocks noChangeArrowheads="1"/>
            </p:cNvSpPr>
            <p:nvPr/>
          </p:nvSpPr>
          <p:spPr bwMode="auto">
            <a:xfrm>
              <a:off x="8834438" y="3989388"/>
              <a:ext cx="0" cy="3175"/>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132" name="Freeform 4807"/>
            <p:cNvSpPr>
              <a:spLocks/>
            </p:cNvSpPr>
            <p:nvPr/>
          </p:nvSpPr>
          <p:spPr bwMode="auto">
            <a:xfrm>
              <a:off x="8837613" y="3970338"/>
              <a:ext cx="7938" cy="4763"/>
            </a:xfrm>
            <a:custGeom>
              <a:avLst/>
              <a:gdLst>
                <a:gd name="T0" fmla="*/ 0 w 3"/>
                <a:gd name="T1" fmla="*/ 2147483647 h 2"/>
                <a:gd name="T2" fmla="*/ 2147483647 w 3"/>
                <a:gd name="T3" fmla="*/ 0 h 2"/>
                <a:gd name="T4" fmla="*/ 0 w 3"/>
                <a:gd name="T5" fmla="*/ 0 h 2"/>
                <a:gd name="T6" fmla="*/ 0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3" name="Freeform 4808"/>
            <p:cNvSpPr>
              <a:spLocks/>
            </p:cNvSpPr>
            <p:nvPr/>
          </p:nvSpPr>
          <p:spPr bwMode="auto">
            <a:xfrm>
              <a:off x="8831263" y="3984625"/>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4" name="Freeform 4809"/>
            <p:cNvSpPr>
              <a:spLocks/>
            </p:cNvSpPr>
            <p:nvPr/>
          </p:nvSpPr>
          <p:spPr bwMode="auto">
            <a:xfrm>
              <a:off x="4070351" y="3556000"/>
              <a:ext cx="328613" cy="330200"/>
            </a:xfrm>
            <a:custGeom>
              <a:avLst/>
              <a:gdLst>
                <a:gd name="T0" fmla="*/ 2147483647 w 187"/>
                <a:gd name="T1" fmla="*/ 2147483647 h 168"/>
                <a:gd name="T2" fmla="*/ 2147483647 w 187"/>
                <a:gd name="T3" fmla="*/ 2147483647 h 168"/>
                <a:gd name="T4" fmla="*/ 2147483647 w 187"/>
                <a:gd name="T5" fmla="*/ 2147483647 h 168"/>
                <a:gd name="T6" fmla="*/ 2147483647 w 187"/>
                <a:gd name="T7" fmla="*/ 2147483647 h 168"/>
                <a:gd name="T8" fmla="*/ 2147483647 w 187"/>
                <a:gd name="T9" fmla="*/ 2147483647 h 168"/>
                <a:gd name="T10" fmla="*/ 2147483647 w 187"/>
                <a:gd name="T11" fmla="*/ 2147483647 h 168"/>
                <a:gd name="T12" fmla="*/ 2147483647 w 187"/>
                <a:gd name="T13" fmla="*/ 2147483647 h 168"/>
                <a:gd name="T14" fmla="*/ 2147483647 w 187"/>
                <a:gd name="T15" fmla="*/ 2147483647 h 168"/>
                <a:gd name="T16" fmla="*/ 2147483647 w 187"/>
                <a:gd name="T17" fmla="*/ 2147483647 h 168"/>
                <a:gd name="T18" fmla="*/ 2147483647 w 187"/>
                <a:gd name="T19" fmla="*/ 2147483647 h 168"/>
                <a:gd name="T20" fmla="*/ 2147483647 w 187"/>
                <a:gd name="T21" fmla="*/ 2147483647 h 168"/>
                <a:gd name="T22" fmla="*/ 2147483647 w 187"/>
                <a:gd name="T23" fmla="*/ 2147483647 h 168"/>
                <a:gd name="T24" fmla="*/ 2147483647 w 187"/>
                <a:gd name="T25" fmla="*/ 2147483647 h 168"/>
                <a:gd name="T26" fmla="*/ 2147483647 w 187"/>
                <a:gd name="T27" fmla="*/ 2147483647 h 168"/>
                <a:gd name="T28" fmla="*/ 2147483647 w 187"/>
                <a:gd name="T29" fmla="*/ 2147483647 h 168"/>
                <a:gd name="T30" fmla="*/ 2147483647 w 187"/>
                <a:gd name="T31" fmla="*/ 2147483647 h 168"/>
                <a:gd name="T32" fmla="*/ 2147483647 w 187"/>
                <a:gd name="T33" fmla="*/ 2147483647 h 168"/>
                <a:gd name="T34" fmla="*/ 2147483647 w 187"/>
                <a:gd name="T35" fmla="*/ 2147483647 h 168"/>
                <a:gd name="T36" fmla="*/ 2147483647 w 187"/>
                <a:gd name="T37" fmla="*/ 2147483647 h 168"/>
                <a:gd name="T38" fmla="*/ 2147483647 w 187"/>
                <a:gd name="T39" fmla="*/ 2147483647 h 168"/>
                <a:gd name="T40" fmla="*/ 2147483647 w 187"/>
                <a:gd name="T41" fmla="*/ 2147483647 h 168"/>
                <a:gd name="T42" fmla="*/ 2147483647 w 187"/>
                <a:gd name="T43" fmla="*/ 2147483647 h 168"/>
                <a:gd name="T44" fmla="*/ 2147483647 w 187"/>
                <a:gd name="T45" fmla="*/ 2147483647 h 168"/>
                <a:gd name="T46" fmla="*/ 2147483647 w 187"/>
                <a:gd name="T47" fmla="*/ 2147483647 h 168"/>
                <a:gd name="T48" fmla="*/ 2147483647 w 187"/>
                <a:gd name="T49" fmla="*/ 2147483647 h 168"/>
                <a:gd name="T50" fmla="*/ 0 w 187"/>
                <a:gd name="T51" fmla="*/ 2147483647 h 168"/>
                <a:gd name="T52" fmla="*/ 2147483647 w 187"/>
                <a:gd name="T53" fmla="*/ 2147483647 h 168"/>
                <a:gd name="T54" fmla="*/ 2147483647 w 187"/>
                <a:gd name="T55" fmla="*/ 2147483647 h 168"/>
                <a:gd name="T56" fmla="*/ 2147483647 w 187"/>
                <a:gd name="T57" fmla="*/ 2147483647 h 168"/>
                <a:gd name="T58" fmla="*/ 2147483647 w 187"/>
                <a:gd name="T59" fmla="*/ 2147483647 h 168"/>
                <a:gd name="T60" fmla="*/ 2147483647 w 187"/>
                <a:gd name="T61" fmla="*/ 2147483647 h 168"/>
                <a:gd name="T62" fmla="*/ 2147483647 w 187"/>
                <a:gd name="T63" fmla="*/ 2147483647 h 168"/>
                <a:gd name="T64" fmla="*/ 2147483647 w 187"/>
                <a:gd name="T65" fmla="*/ 2147483647 h 168"/>
                <a:gd name="T66" fmla="*/ 2147483647 w 187"/>
                <a:gd name="T67" fmla="*/ 2147483647 h 168"/>
                <a:gd name="T68" fmla="*/ 2147483647 w 187"/>
                <a:gd name="T69" fmla="*/ 0 h 168"/>
                <a:gd name="T70" fmla="*/ 2147483647 w 187"/>
                <a:gd name="T71" fmla="*/ 2147483647 h 168"/>
                <a:gd name="T72" fmla="*/ 2147483647 w 187"/>
                <a:gd name="T73" fmla="*/ 2147483647 h 168"/>
                <a:gd name="T74" fmla="*/ 2147483647 w 187"/>
                <a:gd name="T75" fmla="*/ 2147483647 h 168"/>
                <a:gd name="T76" fmla="*/ 2147483647 w 187"/>
                <a:gd name="T77" fmla="*/ 2147483647 h 168"/>
                <a:gd name="T78" fmla="*/ 2147483647 w 187"/>
                <a:gd name="T79" fmla="*/ 2147483647 h 168"/>
                <a:gd name="T80" fmla="*/ 2147483647 w 187"/>
                <a:gd name="T81" fmla="*/ 2147483647 h 168"/>
                <a:gd name="T82" fmla="*/ 2147483647 w 187"/>
                <a:gd name="T83" fmla="*/ 2147483647 h 168"/>
                <a:gd name="T84" fmla="*/ 2147483647 w 187"/>
                <a:gd name="T85" fmla="*/ 2147483647 h 168"/>
                <a:gd name="T86" fmla="*/ 2147483647 w 187"/>
                <a:gd name="T87" fmla="*/ 0 h 168"/>
                <a:gd name="T88" fmla="*/ 2147483647 w 187"/>
                <a:gd name="T89" fmla="*/ 2147483647 h 168"/>
                <a:gd name="T90" fmla="*/ 2147483647 w 187"/>
                <a:gd name="T91" fmla="*/ 2147483647 h 168"/>
                <a:gd name="T92" fmla="*/ 2147483647 w 187"/>
                <a:gd name="T93" fmla="*/ 2147483647 h 168"/>
                <a:gd name="T94" fmla="*/ 2147483647 w 187"/>
                <a:gd name="T95" fmla="*/ 2147483647 h 168"/>
                <a:gd name="T96" fmla="*/ 2147483647 w 187"/>
                <a:gd name="T97" fmla="*/ 2147483647 h 168"/>
                <a:gd name="T98" fmla="*/ 2147483647 w 187"/>
                <a:gd name="T99" fmla="*/ 2147483647 h 168"/>
                <a:gd name="T100" fmla="*/ 2147483647 w 187"/>
                <a:gd name="T101" fmla="*/ 2147483647 h 168"/>
                <a:gd name="T102" fmla="*/ 2147483647 w 187"/>
                <a:gd name="T103" fmla="*/ 2147483647 h 168"/>
                <a:gd name="T104" fmla="*/ 2147483647 w 187"/>
                <a:gd name="T105" fmla="*/ 2147483647 h 168"/>
                <a:gd name="T106" fmla="*/ 2147483647 w 187"/>
                <a:gd name="T107" fmla="*/ 2147483647 h 168"/>
                <a:gd name="T108" fmla="*/ 2147483647 w 187"/>
                <a:gd name="T109" fmla="*/ 2147483647 h 168"/>
                <a:gd name="T110" fmla="*/ 2147483647 w 187"/>
                <a:gd name="T111" fmla="*/ 2147483647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5" name="Freeform 4810"/>
            <p:cNvSpPr>
              <a:spLocks/>
            </p:cNvSpPr>
            <p:nvPr/>
          </p:nvSpPr>
          <p:spPr bwMode="auto">
            <a:xfrm>
              <a:off x="4014788" y="3606800"/>
              <a:ext cx="82550" cy="214313"/>
            </a:xfrm>
            <a:custGeom>
              <a:avLst/>
              <a:gdLst>
                <a:gd name="T0" fmla="*/ 2147483647 w 47"/>
                <a:gd name="T1" fmla="*/ 2147483647 h 109"/>
                <a:gd name="T2" fmla="*/ 0 w 47"/>
                <a:gd name="T3" fmla="*/ 2147483647 h 109"/>
                <a:gd name="T4" fmla="*/ 2147483647 w 47"/>
                <a:gd name="T5" fmla="*/ 2147483647 h 109"/>
                <a:gd name="T6" fmla="*/ 2147483647 w 47"/>
                <a:gd name="T7" fmla="*/ 2147483647 h 109"/>
                <a:gd name="T8" fmla="*/ 2147483647 w 47"/>
                <a:gd name="T9" fmla="*/ 2147483647 h 109"/>
                <a:gd name="T10" fmla="*/ 2147483647 w 47"/>
                <a:gd name="T11" fmla="*/ 2147483647 h 109"/>
                <a:gd name="T12" fmla="*/ 2147483647 w 47"/>
                <a:gd name="T13" fmla="*/ 2147483647 h 109"/>
                <a:gd name="T14" fmla="*/ 2147483647 w 47"/>
                <a:gd name="T15" fmla="*/ 2147483647 h 109"/>
                <a:gd name="T16" fmla="*/ 2147483647 w 47"/>
                <a:gd name="T17" fmla="*/ 2147483647 h 109"/>
                <a:gd name="T18" fmla="*/ 2147483647 w 47"/>
                <a:gd name="T19" fmla="*/ 2147483647 h 109"/>
                <a:gd name="T20" fmla="*/ 2147483647 w 47"/>
                <a:gd name="T21" fmla="*/ 2147483647 h 109"/>
                <a:gd name="T22" fmla="*/ 2147483647 w 47"/>
                <a:gd name="T23" fmla="*/ 2147483647 h 109"/>
                <a:gd name="T24" fmla="*/ 2147483647 w 47"/>
                <a:gd name="T25" fmla="*/ 2147483647 h 109"/>
                <a:gd name="T26" fmla="*/ 2147483647 w 47"/>
                <a:gd name="T27" fmla="*/ 2147483647 h 109"/>
                <a:gd name="T28" fmla="*/ 2147483647 w 47"/>
                <a:gd name="T29" fmla="*/ 0 h 109"/>
                <a:gd name="T30" fmla="*/ 2147483647 w 47"/>
                <a:gd name="T31" fmla="*/ 2147483647 h 109"/>
                <a:gd name="T32" fmla="*/ 2147483647 w 47"/>
                <a:gd name="T33" fmla="*/ 2147483647 h 109"/>
                <a:gd name="T34" fmla="*/ 2147483647 w 47"/>
                <a:gd name="T35" fmla="*/ 2147483647 h 109"/>
                <a:gd name="T36" fmla="*/ 2147483647 w 47"/>
                <a:gd name="T37" fmla="*/ 2147483647 h 109"/>
                <a:gd name="T38" fmla="*/ 2147483647 w 47"/>
                <a:gd name="T39" fmla="*/ 2147483647 h 109"/>
                <a:gd name="T40" fmla="*/ 2147483647 w 47"/>
                <a:gd name="T41" fmla="*/ 2147483647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6" name="Freeform 4811"/>
            <p:cNvSpPr>
              <a:spLocks/>
            </p:cNvSpPr>
            <p:nvPr/>
          </p:nvSpPr>
          <p:spPr bwMode="auto">
            <a:xfrm>
              <a:off x="3840163" y="3509963"/>
              <a:ext cx="219075" cy="195263"/>
            </a:xfrm>
            <a:custGeom>
              <a:avLst/>
              <a:gdLst>
                <a:gd name="T0" fmla="*/ 2147483647 w 125"/>
                <a:gd name="T1" fmla="*/ 2147483647 h 99"/>
                <a:gd name="T2" fmla="*/ 2147483647 w 125"/>
                <a:gd name="T3" fmla="*/ 2147483647 h 99"/>
                <a:gd name="T4" fmla="*/ 2147483647 w 125"/>
                <a:gd name="T5" fmla="*/ 2147483647 h 99"/>
                <a:gd name="T6" fmla="*/ 2147483647 w 125"/>
                <a:gd name="T7" fmla="*/ 2147483647 h 99"/>
                <a:gd name="T8" fmla="*/ 2147483647 w 125"/>
                <a:gd name="T9" fmla="*/ 2147483647 h 99"/>
                <a:gd name="T10" fmla="*/ 2147483647 w 125"/>
                <a:gd name="T11" fmla="*/ 2147483647 h 99"/>
                <a:gd name="T12" fmla="*/ 2147483647 w 125"/>
                <a:gd name="T13" fmla="*/ 2147483647 h 99"/>
                <a:gd name="T14" fmla="*/ 2147483647 w 125"/>
                <a:gd name="T15" fmla="*/ 2147483647 h 99"/>
                <a:gd name="T16" fmla="*/ 2147483647 w 125"/>
                <a:gd name="T17" fmla="*/ 2147483647 h 99"/>
                <a:gd name="T18" fmla="*/ 2147483647 w 125"/>
                <a:gd name="T19" fmla="*/ 2147483647 h 99"/>
                <a:gd name="T20" fmla="*/ 2147483647 w 125"/>
                <a:gd name="T21" fmla="*/ 2147483647 h 99"/>
                <a:gd name="T22" fmla="*/ 0 w 125"/>
                <a:gd name="T23" fmla="*/ 2147483647 h 99"/>
                <a:gd name="T24" fmla="*/ 2147483647 w 125"/>
                <a:gd name="T25" fmla="*/ 2147483647 h 99"/>
                <a:gd name="T26" fmla="*/ 2147483647 w 125"/>
                <a:gd name="T27" fmla="*/ 2147483647 h 99"/>
                <a:gd name="T28" fmla="*/ 2147483647 w 125"/>
                <a:gd name="T29" fmla="*/ 2147483647 h 99"/>
                <a:gd name="T30" fmla="*/ 2147483647 w 125"/>
                <a:gd name="T31" fmla="*/ 2147483647 h 99"/>
                <a:gd name="T32" fmla="*/ 2147483647 w 125"/>
                <a:gd name="T33" fmla="*/ 2147483647 h 99"/>
                <a:gd name="T34" fmla="*/ 2147483647 w 125"/>
                <a:gd name="T35" fmla="*/ 2147483647 h 99"/>
                <a:gd name="T36" fmla="*/ 2147483647 w 125"/>
                <a:gd name="T37" fmla="*/ 2147483647 h 99"/>
                <a:gd name="T38" fmla="*/ 2147483647 w 125"/>
                <a:gd name="T39" fmla="*/ 2147483647 h 99"/>
                <a:gd name="T40" fmla="*/ 2147483647 w 125"/>
                <a:gd name="T41" fmla="*/ 2147483647 h 99"/>
                <a:gd name="T42" fmla="*/ 2147483647 w 125"/>
                <a:gd name="T43" fmla="*/ 2147483647 h 99"/>
                <a:gd name="T44" fmla="*/ 2147483647 w 125"/>
                <a:gd name="T45" fmla="*/ 2147483647 h 99"/>
                <a:gd name="T46" fmla="*/ 2147483647 w 125"/>
                <a:gd name="T47" fmla="*/ 0 h 99"/>
                <a:gd name="T48" fmla="*/ 2147483647 w 125"/>
                <a:gd name="T49" fmla="*/ 2147483647 h 99"/>
                <a:gd name="T50" fmla="*/ 2147483647 w 125"/>
                <a:gd name="T51" fmla="*/ 2147483647 h 99"/>
                <a:gd name="T52" fmla="*/ 2147483647 w 125"/>
                <a:gd name="T53" fmla="*/ 2147483647 h 99"/>
                <a:gd name="T54" fmla="*/ 2147483647 w 125"/>
                <a:gd name="T55" fmla="*/ 2147483647 h 99"/>
                <a:gd name="T56" fmla="*/ 2147483647 w 125"/>
                <a:gd name="T57" fmla="*/ 2147483647 h 99"/>
                <a:gd name="T58" fmla="*/ 2147483647 w 125"/>
                <a:gd name="T59" fmla="*/ 2147483647 h 99"/>
                <a:gd name="T60" fmla="*/ 2147483647 w 125"/>
                <a:gd name="T61" fmla="*/ 2147483647 h 99"/>
                <a:gd name="T62" fmla="*/ 2147483647 w 125"/>
                <a:gd name="T63" fmla="*/ 2147483647 h 99"/>
                <a:gd name="T64" fmla="*/ 2147483647 w 125"/>
                <a:gd name="T65" fmla="*/ 2147483647 h 99"/>
                <a:gd name="T66" fmla="*/ 2147483647 w 125"/>
                <a:gd name="T67" fmla="*/ 2147483647 h 99"/>
                <a:gd name="T68" fmla="*/ 2147483647 w 125"/>
                <a:gd name="T69" fmla="*/ 2147483647 h 99"/>
                <a:gd name="T70" fmla="*/ 2147483647 w 125"/>
                <a:gd name="T71" fmla="*/ 2147483647 h 99"/>
                <a:gd name="T72" fmla="*/ 2147483647 w 125"/>
                <a:gd name="T73" fmla="*/ 2147483647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7" name="Freeform 4812"/>
            <p:cNvSpPr>
              <a:spLocks/>
            </p:cNvSpPr>
            <p:nvPr/>
          </p:nvSpPr>
          <p:spPr bwMode="auto">
            <a:xfrm>
              <a:off x="4232276" y="3579813"/>
              <a:ext cx="214313" cy="398463"/>
            </a:xfrm>
            <a:custGeom>
              <a:avLst/>
              <a:gdLst>
                <a:gd name="T0" fmla="*/ 2147483647 w 121"/>
                <a:gd name="T1" fmla="*/ 2147483647 h 203"/>
                <a:gd name="T2" fmla="*/ 2147483647 w 121"/>
                <a:gd name="T3" fmla="*/ 2147483647 h 203"/>
                <a:gd name="T4" fmla="*/ 2147483647 w 121"/>
                <a:gd name="T5" fmla="*/ 2147483647 h 203"/>
                <a:gd name="T6" fmla="*/ 2147483647 w 121"/>
                <a:gd name="T7" fmla="*/ 2147483647 h 203"/>
                <a:gd name="T8" fmla="*/ 2147483647 w 121"/>
                <a:gd name="T9" fmla="*/ 2147483647 h 203"/>
                <a:gd name="T10" fmla="*/ 2147483647 w 121"/>
                <a:gd name="T11" fmla="*/ 2147483647 h 203"/>
                <a:gd name="T12" fmla="*/ 2147483647 w 121"/>
                <a:gd name="T13" fmla="*/ 2147483647 h 203"/>
                <a:gd name="T14" fmla="*/ 2147483647 w 121"/>
                <a:gd name="T15" fmla="*/ 2147483647 h 203"/>
                <a:gd name="T16" fmla="*/ 2147483647 w 121"/>
                <a:gd name="T17" fmla="*/ 2147483647 h 203"/>
                <a:gd name="T18" fmla="*/ 2147483647 w 121"/>
                <a:gd name="T19" fmla="*/ 2147483647 h 203"/>
                <a:gd name="T20" fmla="*/ 2147483647 w 121"/>
                <a:gd name="T21" fmla="*/ 2147483647 h 203"/>
                <a:gd name="T22" fmla="*/ 2147483647 w 121"/>
                <a:gd name="T23" fmla="*/ 2147483647 h 203"/>
                <a:gd name="T24" fmla="*/ 2147483647 w 121"/>
                <a:gd name="T25" fmla="*/ 2147483647 h 203"/>
                <a:gd name="T26" fmla="*/ 2147483647 w 121"/>
                <a:gd name="T27" fmla="*/ 2147483647 h 203"/>
                <a:gd name="T28" fmla="*/ 2147483647 w 121"/>
                <a:gd name="T29" fmla="*/ 2147483647 h 203"/>
                <a:gd name="T30" fmla="*/ 2147483647 w 121"/>
                <a:gd name="T31" fmla="*/ 2147483647 h 203"/>
                <a:gd name="T32" fmla="*/ 2147483647 w 121"/>
                <a:gd name="T33" fmla="*/ 2147483647 h 203"/>
                <a:gd name="T34" fmla="*/ 2147483647 w 121"/>
                <a:gd name="T35" fmla="*/ 2147483647 h 203"/>
                <a:gd name="T36" fmla="*/ 2147483647 w 121"/>
                <a:gd name="T37" fmla="*/ 2147483647 h 203"/>
                <a:gd name="T38" fmla="*/ 2147483647 w 121"/>
                <a:gd name="T39" fmla="*/ 2147483647 h 203"/>
                <a:gd name="T40" fmla="*/ 2147483647 w 121"/>
                <a:gd name="T41" fmla="*/ 2147483647 h 203"/>
                <a:gd name="T42" fmla="*/ 2147483647 w 121"/>
                <a:gd name="T43" fmla="*/ 2147483647 h 203"/>
                <a:gd name="T44" fmla="*/ 2147483647 w 121"/>
                <a:gd name="T45" fmla="*/ 2147483647 h 203"/>
                <a:gd name="T46" fmla="*/ 2147483647 w 121"/>
                <a:gd name="T47" fmla="*/ 2147483647 h 203"/>
                <a:gd name="T48" fmla="*/ 0 w 121"/>
                <a:gd name="T49" fmla="*/ 2147483647 h 203"/>
                <a:gd name="T50" fmla="*/ 2147483647 w 121"/>
                <a:gd name="T51" fmla="*/ 2147483647 h 203"/>
                <a:gd name="T52" fmla="*/ 2147483647 w 121"/>
                <a:gd name="T53" fmla="*/ 2147483647 h 203"/>
                <a:gd name="T54" fmla="*/ 2147483647 w 121"/>
                <a:gd name="T55" fmla="*/ 2147483647 h 203"/>
                <a:gd name="T56" fmla="*/ 2147483647 w 121"/>
                <a:gd name="T57" fmla="*/ 2147483647 h 203"/>
                <a:gd name="T58" fmla="*/ 2147483647 w 121"/>
                <a:gd name="T59" fmla="*/ 2147483647 h 203"/>
                <a:gd name="T60" fmla="*/ 2147483647 w 121"/>
                <a:gd name="T61" fmla="*/ 2147483647 h 203"/>
                <a:gd name="T62" fmla="*/ 2147483647 w 121"/>
                <a:gd name="T63" fmla="*/ 2147483647 h 203"/>
                <a:gd name="T64" fmla="*/ 2147483647 w 121"/>
                <a:gd name="T65" fmla="*/ 2147483647 h 203"/>
                <a:gd name="T66" fmla="*/ 2147483647 w 121"/>
                <a:gd name="T67" fmla="*/ 2147483647 h 203"/>
                <a:gd name="T68" fmla="*/ 2147483647 w 121"/>
                <a:gd name="T69" fmla="*/ 2147483647 h 203"/>
                <a:gd name="T70" fmla="*/ 2147483647 w 121"/>
                <a:gd name="T71" fmla="*/ 2147483647 h 203"/>
                <a:gd name="T72" fmla="*/ 2147483647 w 121"/>
                <a:gd name="T73" fmla="*/ 2147483647 h 203"/>
                <a:gd name="T74" fmla="*/ 2147483647 w 121"/>
                <a:gd name="T75" fmla="*/ 2147483647 h 203"/>
                <a:gd name="T76" fmla="*/ 2147483647 w 121"/>
                <a:gd name="T77" fmla="*/ 2147483647 h 203"/>
                <a:gd name="T78" fmla="*/ 2147483647 w 121"/>
                <a:gd name="T79" fmla="*/ 2147483647 h 203"/>
                <a:gd name="T80" fmla="*/ 2147483647 w 121"/>
                <a:gd name="T81" fmla="*/ 0 h 203"/>
                <a:gd name="T82" fmla="*/ 2147483647 w 121"/>
                <a:gd name="T83" fmla="*/ 0 h 203"/>
                <a:gd name="T84" fmla="*/ 2147483647 w 121"/>
                <a:gd name="T85" fmla="*/ 2147483647 h 203"/>
                <a:gd name="T86" fmla="*/ 2147483647 w 121"/>
                <a:gd name="T87" fmla="*/ 2147483647 h 203"/>
                <a:gd name="T88" fmla="*/ 2147483647 w 121"/>
                <a:gd name="T89" fmla="*/ 214748364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8" name="Freeform 4813"/>
            <p:cNvSpPr>
              <a:spLocks/>
            </p:cNvSpPr>
            <p:nvPr/>
          </p:nvSpPr>
          <p:spPr bwMode="auto">
            <a:xfrm>
              <a:off x="4395788" y="3659188"/>
              <a:ext cx="365125" cy="301625"/>
            </a:xfrm>
            <a:custGeom>
              <a:avLst/>
              <a:gdLst>
                <a:gd name="T0" fmla="*/ 2147483647 w 206"/>
                <a:gd name="T1" fmla="*/ 2147483647 h 154"/>
                <a:gd name="T2" fmla="*/ 2147483647 w 206"/>
                <a:gd name="T3" fmla="*/ 2147483647 h 154"/>
                <a:gd name="T4" fmla="*/ 2147483647 w 206"/>
                <a:gd name="T5" fmla="*/ 2147483647 h 154"/>
                <a:gd name="T6" fmla="*/ 2147483647 w 206"/>
                <a:gd name="T7" fmla="*/ 2147483647 h 154"/>
                <a:gd name="T8" fmla="*/ 2147483647 w 206"/>
                <a:gd name="T9" fmla="*/ 2147483647 h 154"/>
                <a:gd name="T10" fmla="*/ 2147483647 w 206"/>
                <a:gd name="T11" fmla="*/ 0 h 154"/>
                <a:gd name="T12" fmla="*/ 2147483647 w 206"/>
                <a:gd name="T13" fmla="*/ 2147483647 h 154"/>
                <a:gd name="T14" fmla="*/ 2147483647 w 206"/>
                <a:gd name="T15" fmla="*/ 2147483647 h 154"/>
                <a:gd name="T16" fmla="*/ 2147483647 w 206"/>
                <a:gd name="T17" fmla="*/ 2147483647 h 154"/>
                <a:gd name="T18" fmla="*/ 2147483647 w 206"/>
                <a:gd name="T19" fmla="*/ 2147483647 h 154"/>
                <a:gd name="T20" fmla="*/ 2147483647 w 206"/>
                <a:gd name="T21" fmla="*/ 2147483647 h 154"/>
                <a:gd name="T22" fmla="*/ 2147483647 w 206"/>
                <a:gd name="T23" fmla="*/ 2147483647 h 154"/>
                <a:gd name="T24" fmla="*/ 2147483647 w 206"/>
                <a:gd name="T25" fmla="*/ 2147483647 h 154"/>
                <a:gd name="T26" fmla="*/ 2147483647 w 206"/>
                <a:gd name="T27" fmla="*/ 2147483647 h 154"/>
                <a:gd name="T28" fmla="*/ 2147483647 w 206"/>
                <a:gd name="T29" fmla="*/ 2147483647 h 154"/>
                <a:gd name="T30" fmla="*/ 2147483647 w 206"/>
                <a:gd name="T31" fmla="*/ 2147483647 h 154"/>
                <a:gd name="T32" fmla="*/ 2147483647 w 206"/>
                <a:gd name="T33" fmla="*/ 2147483647 h 154"/>
                <a:gd name="T34" fmla="*/ 2147483647 w 206"/>
                <a:gd name="T35" fmla="*/ 2147483647 h 154"/>
                <a:gd name="T36" fmla="*/ 2147483647 w 206"/>
                <a:gd name="T37" fmla="*/ 2147483647 h 154"/>
                <a:gd name="T38" fmla="*/ 2147483647 w 206"/>
                <a:gd name="T39" fmla="*/ 2147483647 h 154"/>
                <a:gd name="T40" fmla="*/ 2147483647 w 206"/>
                <a:gd name="T41" fmla="*/ 2147483647 h 154"/>
                <a:gd name="T42" fmla="*/ 2147483647 w 206"/>
                <a:gd name="T43" fmla="*/ 2147483647 h 154"/>
                <a:gd name="T44" fmla="*/ 2147483647 w 206"/>
                <a:gd name="T45" fmla="*/ 2147483647 h 154"/>
                <a:gd name="T46" fmla="*/ 2147483647 w 206"/>
                <a:gd name="T47" fmla="*/ 2147483647 h 154"/>
                <a:gd name="T48" fmla="*/ 2147483647 w 206"/>
                <a:gd name="T49" fmla="*/ 2147483647 h 154"/>
                <a:gd name="T50" fmla="*/ 2147483647 w 206"/>
                <a:gd name="T51" fmla="*/ 2147483647 h 154"/>
                <a:gd name="T52" fmla="*/ 2147483647 w 206"/>
                <a:gd name="T53" fmla="*/ 2147483647 h 154"/>
                <a:gd name="T54" fmla="*/ 2147483647 w 206"/>
                <a:gd name="T55" fmla="*/ 2147483647 h 154"/>
                <a:gd name="T56" fmla="*/ 2147483647 w 206"/>
                <a:gd name="T57" fmla="*/ 2147483647 h 154"/>
                <a:gd name="T58" fmla="*/ 2147483647 w 206"/>
                <a:gd name="T59" fmla="*/ 2147483647 h 154"/>
                <a:gd name="T60" fmla="*/ 2147483647 w 206"/>
                <a:gd name="T61" fmla="*/ 2147483647 h 154"/>
                <a:gd name="T62" fmla="*/ 2147483647 w 206"/>
                <a:gd name="T63" fmla="*/ 2147483647 h 154"/>
                <a:gd name="T64" fmla="*/ 2147483647 w 206"/>
                <a:gd name="T65" fmla="*/ 2147483647 h 154"/>
                <a:gd name="T66" fmla="*/ 2147483647 w 206"/>
                <a:gd name="T67" fmla="*/ 2147483647 h 154"/>
                <a:gd name="T68" fmla="*/ 2147483647 w 206"/>
                <a:gd name="T69" fmla="*/ 2147483647 h 154"/>
                <a:gd name="T70" fmla="*/ 2147483647 w 206"/>
                <a:gd name="T71" fmla="*/ 2147483647 h 154"/>
                <a:gd name="T72" fmla="*/ 2147483647 w 206"/>
                <a:gd name="T73" fmla="*/ 2147483647 h 154"/>
                <a:gd name="T74" fmla="*/ 0 w 206"/>
                <a:gd name="T75" fmla="*/ 2147483647 h 154"/>
                <a:gd name="T76" fmla="*/ 2147483647 w 206"/>
                <a:gd name="T77" fmla="*/ 2147483647 h 154"/>
                <a:gd name="T78" fmla="*/ 2147483647 w 206"/>
                <a:gd name="T79" fmla="*/ 2147483647 h 154"/>
                <a:gd name="T80" fmla="*/ 2147483647 w 206"/>
                <a:gd name="T81" fmla="*/ 2147483647 h 154"/>
                <a:gd name="T82" fmla="*/ 2147483647 w 206"/>
                <a:gd name="T83" fmla="*/ 2147483647 h 154"/>
                <a:gd name="T84" fmla="*/ 2147483647 w 206"/>
                <a:gd name="T85" fmla="*/ 2147483647 h 154"/>
                <a:gd name="T86" fmla="*/ 2147483647 w 206"/>
                <a:gd name="T87" fmla="*/ 2147483647 h 154"/>
                <a:gd name="T88" fmla="*/ 2147483647 w 206"/>
                <a:gd name="T89" fmla="*/ 214748364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9" name="Freeform 4814"/>
            <p:cNvSpPr>
              <a:spLocks/>
            </p:cNvSpPr>
            <p:nvPr/>
          </p:nvSpPr>
          <p:spPr bwMode="auto">
            <a:xfrm>
              <a:off x="3529013" y="3556000"/>
              <a:ext cx="76200" cy="23813"/>
            </a:xfrm>
            <a:custGeom>
              <a:avLst/>
              <a:gdLst>
                <a:gd name="T0" fmla="*/ 2147483647 w 44"/>
                <a:gd name="T1" fmla="*/ 2147483647 h 12"/>
                <a:gd name="T2" fmla="*/ 0 w 44"/>
                <a:gd name="T3" fmla="*/ 2147483647 h 12"/>
                <a:gd name="T4" fmla="*/ 2147483647 w 44"/>
                <a:gd name="T5" fmla="*/ 2147483647 h 12"/>
                <a:gd name="T6" fmla="*/ 2147483647 w 44"/>
                <a:gd name="T7" fmla="*/ 2147483647 h 12"/>
                <a:gd name="T8" fmla="*/ 2147483647 w 44"/>
                <a:gd name="T9" fmla="*/ 2147483647 h 12"/>
                <a:gd name="T10" fmla="*/ 2147483647 w 44"/>
                <a:gd name="T11" fmla="*/ 2147483647 h 12"/>
                <a:gd name="T12" fmla="*/ 2147483647 w 44"/>
                <a:gd name="T13" fmla="*/ 0 h 12"/>
                <a:gd name="T14" fmla="*/ 2147483647 w 44"/>
                <a:gd name="T15" fmla="*/ 2147483647 h 12"/>
                <a:gd name="T16" fmla="*/ 2147483647 w 44"/>
                <a:gd name="T17" fmla="*/ 2147483647 h 12"/>
                <a:gd name="T18" fmla="*/ 2147483647 w 44"/>
                <a:gd name="T19" fmla="*/ 2147483647 h 12"/>
                <a:gd name="T20" fmla="*/ 2147483647 w 44"/>
                <a:gd name="T21" fmla="*/ 2147483647 h 12"/>
                <a:gd name="T22" fmla="*/ 2147483647 w 44"/>
                <a:gd name="T23" fmla="*/ 2147483647 h 12"/>
                <a:gd name="T24" fmla="*/ 2147483647 w 44"/>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0" name="Freeform 4815"/>
            <p:cNvSpPr>
              <a:spLocks/>
            </p:cNvSpPr>
            <p:nvPr/>
          </p:nvSpPr>
          <p:spPr bwMode="auto">
            <a:xfrm>
              <a:off x="3903663" y="3651250"/>
              <a:ext cx="122238" cy="220663"/>
            </a:xfrm>
            <a:custGeom>
              <a:avLst/>
              <a:gdLst>
                <a:gd name="T0" fmla="*/ 2147483647 w 69"/>
                <a:gd name="T1" fmla="*/ 2147483647 h 113"/>
                <a:gd name="T2" fmla="*/ 2147483647 w 69"/>
                <a:gd name="T3" fmla="*/ 2147483647 h 113"/>
                <a:gd name="T4" fmla="*/ 2147483647 w 69"/>
                <a:gd name="T5" fmla="*/ 2147483647 h 113"/>
                <a:gd name="T6" fmla="*/ 2147483647 w 69"/>
                <a:gd name="T7" fmla="*/ 2147483647 h 113"/>
                <a:gd name="T8" fmla="*/ 2147483647 w 69"/>
                <a:gd name="T9" fmla="*/ 2147483647 h 113"/>
                <a:gd name="T10" fmla="*/ 0 w 69"/>
                <a:gd name="T11" fmla="*/ 2147483647 h 113"/>
                <a:gd name="T12" fmla="*/ 2147483647 w 69"/>
                <a:gd name="T13" fmla="*/ 2147483647 h 113"/>
                <a:gd name="T14" fmla="*/ 2147483647 w 69"/>
                <a:gd name="T15" fmla="*/ 2147483647 h 113"/>
                <a:gd name="T16" fmla="*/ 0 w 69"/>
                <a:gd name="T17" fmla="*/ 2147483647 h 113"/>
                <a:gd name="T18" fmla="*/ 2147483647 w 69"/>
                <a:gd name="T19" fmla="*/ 2147483647 h 113"/>
                <a:gd name="T20" fmla="*/ 2147483647 w 69"/>
                <a:gd name="T21" fmla="*/ 2147483647 h 113"/>
                <a:gd name="T22" fmla="*/ 2147483647 w 69"/>
                <a:gd name="T23" fmla="*/ 2147483647 h 113"/>
                <a:gd name="T24" fmla="*/ 2147483647 w 69"/>
                <a:gd name="T25" fmla="*/ 2147483647 h 113"/>
                <a:gd name="T26" fmla="*/ 2147483647 w 69"/>
                <a:gd name="T27" fmla="*/ 2147483647 h 113"/>
                <a:gd name="T28" fmla="*/ 2147483647 w 69"/>
                <a:gd name="T29" fmla="*/ 2147483647 h 113"/>
                <a:gd name="T30" fmla="*/ 2147483647 w 69"/>
                <a:gd name="T31" fmla="*/ 0 h 113"/>
                <a:gd name="T32" fmla="*/ 2147483647 w 69"/>
                <a:gd name="T33" fmla="*/ 0 h 113"/>
                <a:gd name="T34" fmla="*/ 2147483647 w 69"/>
                <a:gd name="T35" fmla="*/ 2147483647 h 113"/>
                <a:gd name="T36" fmla="*/ 2147483647 w 69"/>
                <a:gd name="T37" fmla="*/ 2147483647 h 113"/>
                <a:gd name="T38" fmla="*/ 2147483647 w 69"/>
                <a:gd name="T39" fmla="*/ 2147483647 h 113"/>
                <a:gd name="T40" fmla="*/ 2147483647 w 69"/>
                <a:gd name="T41" fmla="*/ 2147483647 h 113"/>
                <a:gd name="T42" fmla="*/ 2147483647 w 69"/>
                <a:gd name="T43" fmla="*/ 2147483647 h 113"/>
                <a:gd name="T44" fmla="*/ 2147483647 w 69"/>
                <a:gd name="T45" fmla="*/ 2147483647 h 113"/>
                <a:gd name="T46" fmla="*/ 2147483647 w 69"/>
                <a:gd name="T47" fmla="*/ 2147483647 h 113"/>
                <a:gd name="T48" fmla="*/ 2147483647 w 69"/>
                <a:gd name="T49" fmla="*/ 2147483647 h 113"/>
                <a:gd name="T50" fmla="*/ 2147483647 w 69"/>
                <a:gd name="T51" fmla="*/ 2147483647 h 113"/>
                <a:gd name="T52" fmla="*/ 2147483647 w 69"/>
                <a:gd name="T53" fmla="*/ 2147483647 h 113"/>
                <a:gd name="T54" fmla="*/ 2147483647 w 69"/>
                <a:gd name="T55" fmla="*/ 214748364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1" name="Freeform 4816"/>
            <p:cNvSpPr>
              <a:spLocks/>
            </p:cNvSpPr>
            <p:nvPr/>
          </p:nvSpPr>
          <p:spPr bwMode="auto">
            <a:xfrm>
              <a:off x="3575051" y="3592513"/>
              <a:ext cx="203200" cy="190500"/>
            </a:xfrm>
            <a:custGeom>
              <a:avLst/>
              <a:gdLst>
                <a:gd name="T0" fmla="*/ 2147483647 w 115"/>
                <a:gd name="T1" fmla="*/ 2147483647 h 97"/>
                <a:gd name="T2" fmla="*/ 2147483647 w 115"/>
                <a:gd name="T3" fmla="*/ 2147483647 h 97"/>
                <a:gd name="T4" fmla="*/ 2147483647 w 115"/>
                <a:gd name="T5" fmla="*/ 2147483647 h 97"/>
                <a:gd name="T6" fmla="*/ 2147483647 w 115"/>
                <a:gd name="T7" fmla="*/ 2147483647 h 97"/>
                <a:gd name="T8" fmla="*/ 2147483647 w 115"/>
                <a:gd name="T9" fmla="*/ 2147483647 h 97"/>
                <a:gd name="T10" fmla="*/ 2147483647 w 115"/>
                <a:gd name="T11" fmla="*/ 2147483647 h 97"/>
                <a:gd name="T12" fmla="*/ 2147483647 w 115"/>
                <a:gd name="T13" fmla="*/ 2147483647 h 97"/>
                <a:gd name="T14" fmla="*/ 2147483647 w 115"/>
                <a:gd name="T15" fmla="*/ 2147483647 h 97"/>
                <a:gd name="T16" fmla="*/ 2147483647 w 115"/>
                <a:gd name="T17" fmla="*/ 2147483647 h 97"/>
                <a:gd name="T18" fmla="*/ 2147483647 w 115"/>
                <a:gd name="T19" fmla="*/ 2147483647 h 97"/>
                <a:gd name="T20" fmla="*/ 2147483647 w 115"/>
                <a:gd name="T21" fmla="*/ 2147483647 h 97"/>
                <a:gd name="T22" fmla="*/ 2147483647 w 115"/>
                <a:gd name="T23" fmla="*/ 2147483647 h 97"/>
                <a:gd name="T24" fmla="*/ 2147483647 w 115"/>
                <a:gd name="T25" fmla="*/ 2147483647 h 97"/>
                <a:gd name="T26" fmla="*/ 2147483647 w 115"/>
                <a:gd name="T27" fmla="*/ 2147483647 h 97"/>
                <a:gd name="T28" fmla="*/ 2147483647 w 115"/>
                <a:gd name="T29" fmla="*/ 2147483647 h 97"/>
                <a:gd name="T30" fmla="*/ 2147483647 w 115"/>
                <a:gd name="T31" fmla="*/ 2147483647 h 97"/>
                <a:gd name="T32" fmla="*/ 2147483647 w 115"/>
                <a:gd name="T33" fmla="*/ 2147483647 h 97"/>
                <a:gd name="T34" fmla="*/ 2147483647 w 115"/>
                <a:gd name="T35" fmla="*/ 2147483647 h 97"/>
                <a:gd name="T36" fmla="*/ 2147483647 w 115"/>
                <a:gd name="T37" fmla="*/ 2147483647 h 97"/>
                <a:gd name="T38" fmla="*/ 2147483647 w 115"/>
                <a:gd name="T39" fmla="*/ 2147483647 h 97"/>
                <a:gd name="T40" fmla="*/ 2147483647 w 115"/>
                <a:gd name="T41" fmla="*/ 2147483647 h 97"/>
                <a:gd name="T42" fmla="*/ 2147483647 w 115"/>
                <a:gd name="T43" fmla="*/ 2147483647 h 97"/>
                <a:gd name="T44" fmla="*/ 2147483647 w 115"/>
                <a:gd name="T45" fmla="*/ 2147483647 h 97"/>
                <a:gd name="T46" fmla="*/ 2147483647 w 115"/>
                <a:gd name="T47" fmla="*/ 2147483647 h 97"/>
                <a:gd name="T48" fmla="*/ 2147483647 w 115"/>
                <a:gd name="T49" fmla="*/ 2147483647 h 97"/>
                <a:gd name="T50" fmla="*/ 2147483647 w 115"/>
                <a:gd name="T51" fmla="*/ 2147483647 h 97"/>
                <a:gd name="T52" fmla="*/ 2147483647 w 115"/>
                <a:gd name="T53" fmla="*/ 2147483647 h 97"/>
                <a:gd name="T54" fmla="*/ 2147483647 w 115"/>
                <a:gd name="T55" fmla="*/ 2147483647 h 97"/>
                <a:gd name="T56" fmla="*/ 2147483647 w 115"/>
                <a:gd name="T57" fmla="*/ 2147483647 h 97"/>
                <a:gd name="T58" fmla="*/ 2147483647 w 115"/>
                <a:gd name="T59" fmla="*/ 2147483647 h 97"/>
                <a:gd name="T60" fmla="*/ 2147483647 w 115"/>
                <a:gd name="T61" fmla="*/ 2147483647 h 97"/>
                <a:gd name="T62" fmla="*/ 0 w 115"/>
                <a:gd name="T63" fmla="*/ 2147483647 h 97"/>
                <a:gd name="T64" fmla="*/ 2147483647 w 115"/>
                <a:gd name="T65" fmla="*/ 2147483647 h 97"/>
                <a:gd name="T66" fmla="*/ 2147483647 w 115"/>
                <a:gd name="T67" fmla="*/ 2147483647 h 97"/>
                <a:gd name="T68" fmla="*/ 2147483647 w 115"/>
                <a:gd name="T69" fmla="*/ 2147483647 h 97"/>
                <a:gd name="T70" fmla="*/ 2147483647 w 115"/>
                <a:gd name="T71" fmla="*/ 2147483647 h 97"/>
                <a:gd name="T72" fmla="*/ 2147483647 w 115"/>
                <a:gd name="T73" fmla="*/ 0 h 97"/>
                <a:gd name="T74" fmla="*/ 2147483647 w 115"/>
                <a:gd name="T75" fmla="*/ 2147483647 h 97"/>
                <a:gd name="T76" fmla="*/ 2147483647 w 115"/>
                <a:gd name="T77" fmla="*/ 2147483647 h 97"/>
                <a:gd name="T78" fmla="*/ 2147483647 w 115"/>
                <a:gd name="T79" fmla="*/ 2147483647 h 97"/>
                <a:gd name="T80" fmla="*/ 2147483647 w 115"/>
                <a:gd name="T81" fmla="*/ 2147483647 h 97"/>
                <a:gd name="T82" fmla="*/ 2147483647 w 115"/>
                <a:gd name="T83" fmla="*/ 2147483647 h 97"/>
                <a:gd name="T84" fmla="*/ 2147483647 w 115"/>
                <a:gd name="T85" fmla="*/ 2147483647 h 97"/>
                <a:gd name="T86" fmla="*/ 2147483647 w 115"/>
                <a:gd name="T87" fmla="*/ 2147483647 h 97"/>
                <a:gd name="T88" fmla="*/ 2147483647 w 115"/>
                <a:gd name="T89" fmla="*/ 2147483647 h 97"/>
                <a:gd name="T90" fmla="*/ 2147483647 w 115"/>
                <a:gd name="T91" fmla="*/ 2147483647 h 97"/>
                <a:gd name="T92" fmla="*/ 2147483647 w 115"/>
                <a:gd name="T93" fmla="*/ 214748364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2" name="Freeform 4817"/>
            <p:cNvSpPr>
              <a:spLocks/>
            </p:cNvSpPr>
            <p:nvPr/>
          </p:nvSpPr>
          <p:spPr bwMode="auto">
            <a:xfrm>
              <a:off x="3529013" y="3592513"/>
              <a:ext cx="80963" cy="66675"/>
            </a:xfrm>
            <a:custGeom>
              <a:avLst/>
              <a:gdLst>
                <a:gd name="T0" fmla="*/ 2147483647 w 47"/>
                <a:gd name="T1" fmla="*/ 2147483647 h 33"/>
                <a:gd name="T2" fmla="*/ 2147483647 w 47"/>
                <a:gd name="T3" fmla="*/ 2147483647 h 33"/>
                <a:gd name="T4" fmla="*/ 2147483647 w 47"/>
                <a:gd name="T5" fmla="*/ 2147483647 h 33"/>
                <a:gd name="T6" fmla="*/ 2147483647 w 47"/>
                <a:gd name="T7" fmla="*/ 2147483647 h 33"/>
                <a:gd name="T8" fmla="*/ 2147483647 w 47"/>
                <a:gd name="T9" fmla="*/ 2147483647 h 33"/>
                <a:gd name="T10" fmla="*/ 2147483647 w 47"/>
                <a:gd name="T11" fmla="*/ 2147483647 h 33"/>
                <a:gd name="T12" fmla="*/ 2147483647 w 47"/>
                <a:gd name="T13" fmla="*/ 2147483647 h 33"/>
                <a:gd name="T14" fmla="*/ 2147483647 w 47"/>
                <a:gd name="T15" fmla="*/ 0 h 33"/>
                <a:gd name="T16" fmla="*/ 2147483647 w 47"/>
                <a:gd name="T17" fmla="*/ 2147483647 h 33"/>
                <a:gd name="T18" fmla="*/ 2147483647 w 47"/>
                <a:gd name="T19" fmla="*/ 2147483647 h 33"/>
                <a:gd name="T20" fmla="*/ 0 w 47"/>
                <a:gd name="T21" fmla="*/ 2147483647 h 33"/>
                <a:gd name="T22" fmla="*/ 2147483647 w 47"/>
                <a:gd name="T23" fmla="*/ 2147483647 h 33"/>
                <a:gd name="T24" fmla="*/ 2147483647 w 47"/>
                <a:gd name="T25" fmla="*/ 2147483647 h 33"/>
                <a:gd name="T26" fmla="*/ 2147483647 w 47"/>
                <a:gd name="T27" fmla="*/ 2147483647 h 33"/>
                <a:gd name="T28" fmla="*/ 2147483647 w 47"/>
                <a:gd name="T29" fmla="*/ 2147483647 h 33"/>
                <a:gd name="T30" fmla="*/ 2147483647 w 47"/>
                <a:gd name="T31" fmla="*/ 2147483647 h 33"/>
                <a:gd name="T32" fmla="*/ 2147483647 w 47"/>
                <a:gd name="T33" fmla="*/ 2147483647 h 33"/>
                <a:gd name="T34" fmla="*/ 2147483647 w 47"/>
                <a:gd name="T35" fmla="*/ 2147483647 h 33"/>
                <a:gd name="T36" fmla="*/ 2147483647 w 47"/>
                <a:gd name="T37" fmla="*/ 214748364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3" name="Freeform 4818"/>
            <p:cNvSpPr>
              <a:spLocks/>
            </p:cNvSpPr>
            <p:nvPr/>
          </p:nvSpPr>
          <p:spPr bwMode="auto">
            <a:xfrm>
              <a:off x="3757613" y="3663950"/>
              <a:ext cx="168275" cy="222250"/>
            </a:xfrm>
            <a:custGeom>
              <a:avLst/>
              <a:gdLst>
                <a:gd name="T0" fmla="*/ 2147483647 w 94"/>
                <a:gd name="T1" fmla="*/ 2147483647 h 113"/>
                <a:gd name="T2" fmla="*/ 2147483647 w 94"/>
                <a:gd name="T3" fmla="*/ 2147483647 h 113"/>
                <a:gd name="T4" fmla="*/ 2147483647 w 94"/>
                <a:gd name="T5" fmla="*/ 2147483647 h 113"/>
                <a:gd name="T6" fmla="*/ 2147483647 w 94"/>
                <a:gd name="T7" fmla="*/ 0 h 113"/>
                <a:gd name="T8" fmla="*/ 2147483647 w 94"/>
                <a:gd name="T9" fmla="*/ 2147483647 h 113"/>
                <a:gd name="T10" fmla="*/ 2147483647 w 94"/>
                <a:gd name="T11" fmla="*/ 2147483647 h 113"/>
                <a:gd name="T12" fmla="*/ 2147483647 w 94"/>
                <a:gd name="T13" fmla="*/ 2147483647 h 113"/>
                <a:gd name="T14" fmla="*/ 2147483647 w 94"/>
                <a:gd name="T15" fmla="*/ 2147483647 h 113"/>
                <a:gd name="T16" fmla="*/ 2147483647 w 94"/>
                <a:gd name="T17" fmla="*/ 2147483647 h 113"/>
                <a:gd name="T18" fmla="*/ 2147483647 w 94"/>
                <a:gd name="T19" fmla="*/ 2147483647 h 113"/>
                <a:gd name="T20" fmla="*/ 2147483647 w 94"/>
                <a:gd name="T21" fmla="*/ 2147483647 h 113"/>
                <a:gd name="T22" fmla="*/ 2147483647 w 94"/>
                <a:gd name="T23" fmla="*/ 2147483647 h 113"/>
                <a:gd name="T24" fmla="*/ 2147483647 w 94"/>
                <a:gd name="T25" fmla="*/ 2147483647 h 113"/>
                <a:gd name="T26" fmla="*/ 2147483647 w 94"/>
                <a:gd name="T27" fmla="*/ 2147483647 h 113"/>
                <a:gd name="T28" fmla="*/ 2147483647 w 94"/>
                <a:gd name="T29" fmla="*/ 2147483647 h 113"/>
                <a:gd name="T30" fmla="*/ 0 w 94"/>
                <a:gd name="T31" fmla="*/ 2147483647 h 113"/>
                <a:gd name="T32" fmla="*/ 0 w 94"/>
                <a:gd name="T33" fmla="*/ 2147483647 h 113"/>
                <a:gd name="T34" fmla="*/ 0 w 94"/>
                <a:gd name="T35" fmla="*/ 2147483647 h 113"/>
                <a:gd name="T36" fmla="*/ 0 w 94"/>
                <a:gd name="T37" fmla="*/ 2147483647 h 113"/>
                <a:gd name="T38" fmla="*/ 2147483647 w 94"/>
                <a:gd name="T39" fmla="*/ 2147483647 h 113"/>
                <a:gd name="T40" fmla="*/ 2147483647 w 94"/>
                <a:gd name="T41" fmla="*/ 2147483647 h 113"/>
                <a:gd name="T42" fmla="*/ 2147483647 w 94"/>
                <a:gd name="T43" fmla="*/ 2147483647 h 113"/>
                <a:gd name="T44" fmla="*/ 2147483647 w 94"/>
                <a:gd name="T45" fmla="*/ 2147483647 h 113"/>
                <a:gd name="T46" fmla="*/ 2147483647 w 94"/>
                <a:gd name="T47" fmla="*/ 2147483647 h 113"/>
                <a:gd name="T48" fmla="*/ 2147483647 w 94"/>
                <a:gd name="T49" fmla="*/ 2147483647 h 113"/>
                <a:gd name="T50" fmla="*/ 2147483647 w 94"/>
                <a:gd name="T51" fmla="*/ 2147483647 h 113"/>
                <a:gd name="T52" fmla="*/ 2147483647 w 94"/>
                <a:gd name="T53" fmla="*/ 2147483647 h 113"/>
                <a:gd name="T54" fmla="*/ 2147483647 w 94"/>
                <a:gd name="T55" fmla="*/ 2147483647 h 113"/>
                <a:gd name="T56" fmla="*/ 2147483647 w 94"/>
                <a:gd name="T57" fmla="*/ 2147483647 h 113"/>
                <a:gd name="T58" fmla="*/ 2147483647 w 94"/>
                <a:gd name="T59" fmla="*/ 2147483647 h 113"/>
                <a:gd name="T60" fmla="*/ 2147483647 w 94"/>
                <a:gd name="T61" fmla="*/ 2147483647 h 113"/>
                <a:gd name="T62" fmla="*/ 2147483647 w 94"/>
                <a:gd name="T63" fmla="*/ 2147483647 h 113"/>
                <a:gd name="T64" fmla="*/ 2147483647 w 94"/>
                <a:gd name="T65" fmla="*/ 2147483647 h 113"/>
                <a:gd name="T66" fmla="*/ 2147483647 w 94"/>
                <a:gd name="T67" fmla="*/ 2147483647 h 113"/>
                <a:gd name="T68" fmla="*/ 2147483647 w 94"/>
                <a:gd name="T69" fmla="*/ 2147483647 h 113"/>
                <a:gd name="T70" fmla="*/ 2147483647 w 94"/>
                <a:gd name="T71" fmla="*/ 2147483647 h 113"/>
                <a:gd name="T72" fmla="*/ 2147483647 w 94"/>
                <a:gd name="T73" fmla="*/ 2147483647 h 113"/>
                <a:gd name="T74" fmla="*/ 2147483647 w 94"/>
                <a:gd name="T75" fmla="*/ 2147483647 h 113"/>
                <a:gd name="T76" fmla="*/ 2147483647 w 94"/>
                <a:gd name="T77" fmla="*/ 2147483647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4" name="Freeform 4819"/>
            <p:cNvSpPr>
              <a:spLocks/>
            </p:cNvSpPr>
            <p:nvPr/>
          </p:nvSpPr>
          <p:spPr bwMode="auto">
            <a:xfrm>
              <a:off x="3624263" y="3684588"/>
              <a:ext cx="84138" cy="112713"/>
            </a:xfrm>
            <a:custGeom>
              <a:avLst/>
              <a:gdLst>
                <a:gd name="T0" fmla="*/ 2147483647 w 47"/>
                <a:gd name="T1" fmla="*/ 2147483647 h 57"/>
                <a:gd name="T2" fmla="*/ 2147483647 w 47"/>
                <a:gd name="T3" fmla="*/ 2147483647 h 57"/>
                <a:gd name="T4" fmla="*/ 2147483647 w 47"/>
                <a:gd name="T5" fmla="*/ 2147483647 h 57"/>
                <a:gd name="T6" fmla="*/ 2147483647 w 47"/>
                <a:gd name="T7" fmla="*/ 2147483647 h 57"/>
                <a:gd name="T8" fmla="*/ 2147483647 w 47"/>
                <a:gd name="T9" fmla="*/ 2147483647 h 57"/>
                <a:gd name="T10" fmla="*/ 2147483647 w 47"/>
                <a:gd name="T11" fmla="*/ 2147483647 h 57"/>
                <a:gd name="T12" fmla="*/ 2147483647 w 47"/>
                <a:gd name="T13" fmla="*/ 2147483647 h 57"/>
                <a:gd name="T14" fmla="*/ 0 w 47"/>
                <a:gd name="T15" fmla="*/ 2147483647 h 57"/>
                <a:gd name="T16" fmla="*/ 2147483647 w 47"/>
                <a:gd name="T17" fmla="*/ 2147483647 h 57"/>
                <a:gd name="T18" fmla="*/ 0 w 47"/>
                <a:gd name="T19" fmla="*/ 2147483647 h 57"/>
                <a:gd name="T20" fmla="*/ 2147483647 w 47"/>
                <a:gd name="T21" fmla="*/ 2147483647 h 57"/>
                <a:gd name="T22" fmla="*/ 0 w 47"/>
                <a:gd name="T23" fmla="*/ 2147483647 h 57"/>
                <a:gd name="T24" fmla="*/ 2147483647 w 47"/>
                <a:gd name="T25" fmla="*/ 2147483647 h 57"/>
                <a:gd name="T26" fmla="*/ 2147483647 w 47"/>
                <a:gd name="T27" fmla="*/ 0 h 57"/>
                <a:gd name="T28" fmla="*/ 2147483647 w 47"/>
                <a:gd name="T29" fmla="*/ 2147483647 h 57"/>
                <a:gd name="T30" fmla="*/ 2147483647 w 47"/>
                <a:gd name="T31" fmla="*/ 2147483647 h 57"/>
                <a:gd name="T32" fmla="*/ 2147483647 w 47"/>
                <a:gd name="T33" fmla="*/ 214748364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5" name="Freeform 4820"/>
            <p:cNvSpPr>
              <a:spLocks/>
            </p:cNvSpPr>
            <p:nvPr/>
          </p:nvSpPr>
          <p:spPr bwMode="auto">
            <a:xfrm>
              <a:off x="3989388" y="3651250"/>
              <a:ext cx="49213" cy="174625"/>
            </a:xfrm>
            <a:custGeom>
              <a:avLst/>
              <a:gdLst>
                <a:gd name="T0" fmla="*/ 2147483647 w 28"/>
                <a:gd name="T1" fmla="*/ 2147483647 h 89"/>
                <a:gd name="T2" fmla="*/ 0 w 28"/>
                <a:gd name="T3" fmla="*/ 0 h 89"/>
                <a:gd name="T4" fmla="*/ 2147483647 w 28"/>
                <a:gd name="T5" fmla="*/ 2147483647 h 89"/>
                <a:gd name="T6" fmla="*/ 2147483647 w 28"/>
                <a:gd name="T7" fmla="*/ 2147483647 h 89"/>
                <a:gd name="T8" fmla="*/ 2147483647 w 28"/>
                <a:gd name="T9" fmla="*/ 2147483647 h 89"/>
                <a:gd name="T10" fmla="*/ 2147483647 w 28"/>
                <a:gd name="T11" fmla="*/ 2147483647 h 89"/>
                <a:gd name="T12" fmla="*/ 2147483647 w 28"/>
                <a:gd name="T13" fmla="*/ 2147483647 h 89"/>
                <a:gd name="T14" fmla="*/ 2147483647 w 28"/>
                <a:gd name="T15" fmla="*/ 2147483647 h 89"/>
                <a:gd name="T16" fmla="*/ 2147483647 w 28"/>
                <a:gd name="T17" fmla="*/ 2147483647 h 89"/>
                <a:gd name="T18" fmla="*/ 2147483647 w 28"/>
                <a:gd name="T19" fmla="*/ 2147483647 h 89"/>
                <a:gd name="T20" fmla="*/ 2147483647 w 28"/>
                <a:gd name="T21" fmla="*/ 2147483647 h 89"/>
                <a:gd name="T22" fmla="*/ 2147483647 w 28"/>
                <a:gd name="T23" fmla="*/ 2147483647 h 89"/>
                <a:gd name="T24" fmla="*/ 2147483647 w 28"/>
                <a:gd name="T25" fmla="*/ 2147483647 h 89"/>
                <a:gd name="T26" fmla="*/ 2147483647 w 28"/>
                <a:gd name="T27" fmla="*/ 2147483647 h 89"/>
                <a:gd name="T28" fmla="*/ 2147483647 w 28"/>
                <a:gd name="T29" fmla="*/ 2147483647 h 89"/>
                <a:gd name="T30" fmla="*/ 2147483647 w 28"/>
                <a:gd name="T31" fmla="*/ 2147483647 h 89"/>
                <a:gd name="T32" fmla="*/ 2147483647 w 28"/>
                <a:gd name="T33" fmla="*/ 2147483647 h 89"/>
                <a:gd name="T34" fmla="*/ 2147483647 w 28"/>
                <a:gd name="T35" fmla="*/ 2147483647 h 89"/>
                <a:gd name="T36" fmla="*/ 2147483647 w 28"/>
                <a:gd name="T37" fmla="*/ 2147483647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6" name="Freeform 4821"/>
            <p:cNvSpPr>
              <a:spLocks/>
            </p:cNvSpPr>
            <p:nvPr/>
          </p:nvSpPr>
          <p:spPr bwMode="auto">
            <a:xfrm>
              <a:off x="3757613" y="2743200"/>
              <a:ext cx="563563" cy="628650"/>
            </a:xfrm>
            <a:custGeom>
              <a:avLst/>
              <a:gdLst>
                <a:gd name="T0" fmla="*/ 0 w 317"/>
                <a:gd name="T1" fmla="*/ 2147483647 h 319"/>
                <a:gd name="T2" fmla="*/ 2147483647 w 317"/>
                <a:gd name="T3" fmla="*/ 2147483647 h 319"/>
                <a:gd name="T4" fmla="*/ 2147483647 w 317"/>
                <a:gd name="T5" fmla="*/ 2147483647 h 319"/>
                <a:gd name="T6" fmla="*/ 2147483647 w 317"/>
                <a:gd name="T7" fmla="*/ 2147483647 h 319"/>
                <a:gd name="T8" fmla="*/ 2147483647 w 317"/>
                <a:gd name="T9" fmla="*/ 2147483647 h 319"/>
                <a:gd name="T10" fmla="*/ 2147483647 w 317"/>
                <a:gd name="T11" fmla="*/ 2147483647 h 319"/>
                <a:gd name="T12" fmla="*/ 2147483647 w 317"/>
                <a:gd name="T13" fmla="*/ 2147483647 h 319"/>
                <a:gd name="T14" fmla="*/ 2147483647 w 317"/>
                <a:gd name="T15" fmla="*/ 2147483647 h 319"/>
                <a:gd name="T16" fmla="*/ 2147483647 w 317"/>
                <a:gd name="T17" fmla="*/ 2147483647 h 319"/>
                <a:gd name="T18" fmla="*/ 2147483647 w 317"/>
                <a:gd name="T19" fmla="*/ 2147483647 h 319"/>
                <a:gd name="T20" fmla="*/ 2147483647 w 317"/>
                <a:gd name="T21" fmla="*/ 2147483647 h 319"/>
                <a:gd name="T22" fmla="*/ 2147483647 w 317"/>
                <a:gd name="T23" fmla="*/ 2147483647 h 319"/>
                <a:gd name="T24" fmla="*/ 2147483647 w 317"/>
                <a:gd name="T25" fmla="*/ 2147483647 h 319"/>
                <a:gd name="T26" fmla="*/ 2147483647 w 317"/>
                <a:gd name="T27" fmla="*/ 2147483647 h 319"/>
                <a:gd name="T28" fmla="*/ 2147483647 w 317"/>
                <a:gd name="T29" fmla="*/ 2147483647 h 319"/>
                <a:gd name="T30" fmla="*/ 2147483647 w 317"/>
                <a:gd name="T31" fmla="*/ 2147483647 h 319"/>
                <a:gd name="T32" fmla="*/ 2147483647 w 317"/>
                <a:gd name="T33" fmla="*/ 2147483647 h 319"/>
                <a:gd name="T34" fmla="*/ 2147483647 w 317"/>
                <a:gd name="T35" fmla="*/ 2147483647 h 319"/>
                <a:gd name="T36" fmla="*/ 2147483647 w 317"/>
                <a:gd name="T37" fmla="*/ 2147483647 h 319"/>
                <a:gd name="T38" fmla="*/ 2147483647 w 317"/>
                <a:gd name="T39" fmla="*/ 2147483647 h 319"/>
                <a:gd name="T40" fmla="*/ 2147483647 w 317"/>
                <a:gd name="T41" fmla="*/ 2147483647 h 319"/>
                <a:gd name="T42" fmla="*/ 2147483647 w 317"/>
                <a:gd name="T43" fmla="*/ 2147483647 h 319"/>
                <a:gd name="T44" fmla="*/ 2147483647 w 317"/>
                <a:gd name="T45" fmla="*/ 0 h 319"/>
                <a:gd name="T46" fmla="*/ 2147483647 w 317"/>
                <a:gd name="T47" fmla="*/ 2147483647 h 319"/>
                <a:gd name="T48" fmla="*/ 2147483647 w 317"/>
                <a:gd name="T49" fmla="*/ 2147483647 h 319"/>
                <a:gd name="T50" fmla="*/ 2147483647 w 317"/>
                <a:gd name="T51" fmla="*/ 2147483647 h 319"/>
                <a:gd name="T52" fmla="*/ 2147483647 w 317"/>
                <a:gd name="T53" fmla="*/ 2147483647 h 319"/>
                <a:gd name="T54" fmla="*/ 2147483647 w 317"/>
                <a:gd name="T55" fmla="*/ 2147483647 h 319"/>
                <a:gd name="T56" fmla="*/ 2147483647 w 317"/>
                <a:gd name="T57" fmla="*/ 2147483647 h 319"/>
                <a:gd name="T58" fmla="*/ 2147483647 w 317"/>
                <a:gd name="T59" fmla="*/ 2147483647 h 319"/>
                <a:gd name="T60" fmla="*/ 2147483647 w 317"/>
                <a:gd name="T61" fmla="*/ 2147483647 h 319"/>
                <a:gd name="T62" fmla="*/ 2147483647 w 317"/>
                <a:gd name="T63" fmla="*/ 2147483647 h 319"/>
                <a:gd name="T64" fmla="*/ 2147483647 w 317"/>
                <a:gd name="T65" fmla="*/ 2147483647 h 319"/>
                <a:gd name="T66" fmla="*/ 2147483647 w 317"/>
                <a:gd name="T67" fmla="*/ 2147483647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7" name="Freeform 4822"/>
            <p:cNvSpPr>
              <a:spLocks/>
            </p:cNvSpPr>
            <p:nvPr/>
          </p:nvSpPr>
          <p:spPr bwMode="auto">
            <a:xfrm>
              <a:off x="3605213" y="3027363"/>
              <a:ext cx="19050" cy="17463"/>
            </a:xfrm>
            <a:custGeom>
              <a:avLst/>
              <a:gdLst>
                <a:gd name="T0" fmla="*/ 2147483647 w 10"/>
                <a:gd name="T1" fmla="*/ 0 h 9"/>
                <a:gd name="T2" fmla="*/ 2147483647 w 10"/>
                <a:gd name="T3" fmla="*/ 2147483647 h 9"/>
                <a:gd name="T4" fmla="*/ 0 w 10"/>
                <a:gd name="T5" fmla="*/ 2147483647 h 9"/>
                <a:gd name="T6" fmla="*/ 2147483647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8" name="Freeform 4823"/>
            <p:cNvSpPr>
              <a:spLocks/>
            </p:cNvSpPr>
            <p:nvPr/>
          </p:nvSpPr>
          <p:spPr bwMode="auto">
            <a:xfrm>
              <a:off x="3543301" y="3041650"/>
              <a:ext cx="14288" cy="14288"/>
            </a:xfrm>
            <a:custGeom>
              <a:avLst/>
              <a:gdLst>
                <a:gd name="T0" fmla="*/ 2147483647 w 7"/>
                <a:gd name="T1" fmla="*/ 0 h 7"/>
                <a:gd name="T2" fmla="*/ 0 w 7"/>
                <a:gd name="T3" fmla="*/ 2147483647 h 7"/>
                <a:gd name="T4" fmla="*/ 0 w 7"/>
                <a:gd name="T5" fmla="*/ 2147483647 h 7"/>
                <a:gd name="T6" fmla="*/ 214748364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9" name="Freeform 4824"/>
            <p:cNvSpPr>
              <a:spLocks/>
            </p:cNvSpPr>
            <p:nvPr/>
          </p:nvSpPr>
          <p:spPr bwMode="auto">
            <a:xfrm>
              <a:off x="3563938" y="3059113"/>
              <a:ext cx="14288" cy="6350"/>
            </a:xfrm>
            <a:custGeom>
              <a:avLst/>
              <a:gdLst>
                <a:gd name="T0" fmla="*/ 2147483647 w 7"/>
                <a:gd name="T1" fmla="*/ 0 h 3"/>
                <a:gd name="T2" fmla="*/ 2147483647 w 7"/>
                <a:gd name="T3" fmla="*/ 2147483647 h 3"/>
                <a:gd name="T4" fmla="*/ 0 w 7"/>
                <a:gd name="T5" fmla="*/ 0 h 3"/>
                <a:gd name="T6" fmla="*/ 2147483647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0" name="Freeform 4825"/>
            <p:cNvSpPr>
              <a:spLocks/>
            </p:cNvSpPr>
            <p:nvPr/>
          </p:nvSpPr>
          <p:spPr bwMode="auto">
            <a:xfrm>
              <a:off x="3624263" y="3013075"/>
              <a:ext cx="7938" cy="4763"/>
            </a:xfrm>
            <a:custGeom>
              <a:avLst/>
              <a:gdLst>
                <a:gd name="T0" fmla="*/ 2147483647 w 5"/>
                <a:gd name="T1" fmla="*/ 2147483647 h 2"/>
                <a:gd name="T2" fmla="*/ 2147483647 w 5"/>
                <a:gd name="T3" fmla="*/ 0 h 2"/>
                <a:gd name="T4" fmla="*/ 0 w 5"/>
                <a:gd name="T5" fmla="*/ 2147483647 h 2"/>
                <a:gd name="T6" fmla="*/ 2147483647 w 5"/>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1" name="Freeform 4826"/>
            <p:cNvSpPr>
              <a:spLocks/>
            </p:cNvSpPr>
            <p:nvPr/>
          </p:nvSpPr>
          <p:spPr bwMode="auto">
            <a:xfrm>
              <a:off x="3322638" y="3454400"/>
              <a:ext cx="6350" cy="4763"/>
            </a:xfrm>
            <a:custGeom>
              <a:avLst/>
              <a:gdLst>
                <a:gd name="T0" fmla="*/ 2147483647 w 4"/>
                <a:gd name="T1" fmla="*/ 2147483647 h 3"/>
                <a:gd name="T2" fmla="*/ 2147483647 w 4"/>
                <a:gd name="T3" fmla="*/ 2147483647 h 3"/>
                <a:gd name="T4" fmla="*/ 0 w 4"/>
                <a:gd name="T5" fmla="*/ 0 h 3"/>
                <a:gd name="T6" fmla="*/ 2147483647 w 4"/>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2" name="Freeform 4827"/>
            <p:cNvSpPr>
              <a:spLocks/>
            </p:cNvSpPr>
            <p:nvPr/>
          </p:nvSpPr>
          <p:spPr bwMode="auto">
            <a:xfrm>
              <a:off x="3851276" y="2771775"/>
              <a:ext cx="1588" cy="3175"/>
            </a:xfrm>
            <a:custGeom>
              <a:avLst/>
              <a:gdLst>
                <a:gd name="T0" fmla="*/ 0 w 1588"/>
                <a:gd name="T1" fmla="*/ 2147483647 h 2"/>
                <a:gd name="T2" fmla="*/ 0 w 1588"/>
                <a:gd name="T3" fmla="*/ 0 h 2"/>
                <a:gd name="T4" fmla="*/ 0 w 1588"/>
                <a:gd name="T5" fmla="*/ 2147483647 h 2"/>
                <a:gd name="T6" fmla="*/ 0 60000 65536"/>
                <a:gd name="T7" fmla="*/ 0 60000 65536"/>
                <a:gd name="T8" fmla="*/ 0 60000 65536"/>
              </a:gdLst>
              <a:ahLst/>
              <a:cxnLst>
                <a:cxn ang="T6">
                  <a:pos x="T0" y="T1"/>
                </a:cxn>
                <a:cxn ang="T7">
                  <a:pos x="T2" y="T3"/>
                </a:cxn>
                <a:cxn ang="T8">
                  <a:pos x="T4" y="T5"/>
                </a:cxn>
              </a:cxnLst>
              <a:rect l="0" t="0" r="r" b="b"/>
              <a:pathLst>
                <a:path w="1588"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3" name="Freeform 4828"/>
            <p:cNvSpPr>
              <a:spLocks/>
            </p:cNvSpPr>
            <p:nvPr/>
          </p:nvSpPr>
          <p:spPr bwMode="auto">
            <a:xfrm>
              <a:off x="4248151" y="2874963"/>
              <a:ext cx="431800" cy="482600"/>
            </a:xfrm>
            <a:custGeom>
              <a:avLst/>
              <a:gdLst>
                <a:gd name="T0" fmla="*/ 2147483647 w 244"/>
                <a:gd name="T1" fmla="*/ 2147483647 h 246"/>
                <a:gd name="T2" fmla="*/ 2147483647 w 244"/>
                <a:gd name="T3" fmla="*/ 2147483647 h 246"/>
                <a:gd name="T4" fmla="*/ 2147483647 w 244"/>
                <a:gd name="T5" fmla="*/ 2147483647 h 246"/>
                <a:gd name="T6" fmla="*/ 2147483647 w 244"/>
                <a:gd name="T7" fmla="*/ 2147483647 h 246"/>
                <a:gd name="T8" fmla="*/ 2147483647 w 244"/>
                <a:gd name="T9" fmla="*/ 2147483647 h 246"/>
                <a:gd name="T10" fmla="*/ 2147483647 w 244"/>
                <a:gd name="T11" fmla="*/ 2147483647 h 246"/>
                <a:gd name="T12" fmla="*/ 2147483647 w 244"/>
                <a:gd name="T13" fmla="*/ 2147483647 h 246"/>
                <a:gd name="T14" fmla="*/ 2147483647 w 244"/>
                <a:gd name="T15" fmla="*/ 2147483647 h 246"/>
                <a:gd name="T16" fmla="*/ 2147483647 w 244"/>
                <a:gd name="T17" fmla="*/ 2147483647 h 246"/>
                <a:gd name="T18" fmla="*/ 2147483647 w 244"/>
                <a:gd name="T19" fmla="*/ 2147483647 h 246"/>
                <a:gd name="T20" fmla="*/ 2147483647 w 244"/>
                <a:gd name="T21" fmla="*/ 2147483647 h 246"/>
                <a:gd name="T22" fmla="*/ 2147483647 w 244"/>
                <a:gd name="T23" fmla="*/ 2147483647 h 246"/>
                <a:gd name="T24" fmla="*/ 2147483647 w 244"/>
                <a:gd name="T25" fmla="*/ 2147483647 h 246"/>
                <a:gd name="T26" fmla="*/ 2147483647 w 244"/>
                <a:gd name="T27" fmla="*/ 2147483647 h 246"/>
                <a:gd name="T28" fmla="*/ 2147483647 w 244"/>
                <a:gd name="T29" fmla="*/ 2147483647 h 246"/>
                <a:gd name="T30" fmla="*/ 2147483647 w 244"/>
                <a:gd name="T31" fmla="*/ 2147483647 h 246"/>
                <a:gd name="T32" fmla="*/ 2147483647 w 244"/>
                <a:gd name="T33" fmla="*/ 2147483647 h 246"/>
                <a:gd name="T34" fmla="*/ 2147483647 w 244"/>
                <a:gd name="T35" fmla="*/ 2147483647 h 246"/>
                <a:gd name="T36" fmla="*/ 2147483647 w 244"/>
                <a:gd name="T37" fmla="*/ 2147483647 h 246"/>
                <a:gd name="T38" fmla="*/ 2147483647 w 244"/>
                <a:gd name="T39" fmla="*/ 2147483647 h 246"/>
                <a:gd name="T40" fmla="*/ 2147483647 w 244"/>
                <a:gd name="T41" fmla="*/ 2147483647 h 246"/>
                <a:gd name="T42" fmla="*/ 2147483647 w 244"/>
                <a:gd name="T43" fmla="*/ 2147483647 h 246"/>
                <a:gd name="T44" fmla="*/ 2147483647 w 244"/>
                <a:gd name="T45" fmla="*/ 2147483647 h 246"/>
                <a:gd name="T46" fmla="*/ 2147483647 w 244"/>
                <a:gd name="T47" fmla="*/ 2147483647 h 246"/>
                <a:gd name="T48" fmla="*/ 2147483647 w 244"/>
                <a:gd name="T49" fmla="*/ 2147483647 h 246"/>
                <a:gd name="T50" fmla="*/ 2147483647 w 244"/>
                <a:gd name="T51" fmla="*/ 2147483647 h 246"/>
                <a:gd name="T52" fmla="*/ 2147483647 w 244"/>
                <a:gd name="T53" fmla="*/ 2147483647 h 246"/>
                <a:gd name="T54" fmla="*/ 2147483647 w 244"/>
                <a:gd name="T55" fmla="*/ 2147483647 h 246"/>
                <a:gd name="T56" fmla="*/ 2147483647 w 244"/>
                <a:gd name="T57" fmla="*/ 2147483647 h 246"/>
                <a:gd name="T58" fmla="*/ 2147483647 w 244"/>
                <a:gd name="T59" fmla="*/ 2147483647 h 246"/>
                <a:gd name="T60" fmla="*/ 2147483647 w 244"/>
                <a:gd name="T61" fmla="*/ 0 h 246"/>
                <a:gd name="T62" fmla="*/ 2147483647 w 244"/>
                <a:gd name="T63" fmla="*/ 2147483647 h 246"/>
                <a:gd name="T64" fmla="*/ 2147483647 w 244"/>
                <a:gd name="T65" fmla="*/ 2147483647 h 246"/>
                <a:gd name="T66" fmla="*/ 2147483647 w 244"/>
                <a:gd name="T67" fmla="*/ 2147483647 h 246"/>
                <a:gd name="T68" fmla="*/ 2147483647 w 244"/>
                <a:gd name="T69" fmla="*/ 2147483647 h 246"/>
                <a:gd name="T70" fmla="*/ 0 w 244"/>
                <a:gd name="T71" fmla="*/ 2147483647 h 246"/>
                <a:gd name="T72" fmla="*/ 0 w 244"/>
                <a:gd name="T73" fmla="*/ 2147483647 h 246"/>
                <a:gd name="T74" fmla="*/ 2147483647 w 244"/>
                <a:gd name="T75" fmla="*/ 2147483647 h 246"/>
                <a:gd name="T76" fmla="*/ 2147483647 w 244"/>
                <a:gd name="T77" fmla="*/ 2147483647 h 246"/>
                <a:gd name="T78" fmla="*/ 2147483647 w 244"/>
                <a:gd name="T79" fmla="*/ 2147483647 h 246"/>
                <a:gd name="T80" fmla="*/ 0 w 244"/>
                <a:gd name="T81" fmla="*/ 2147483647 h 246"/>
                <a:gd name="T82" fmla="*/ 2147483647 w 244"/>
                <a:gd name="T83" fmla="*/ 2147483647 h 246"/>
                <a:gd name="T84" fmla="*/ 2147483647 w 244"/>
                <a:gd name="T85" fmla="*/ 2147483647 h 246"/>
                <a:gd name="T86" fmla="*/ 2147483647 w 244"/>
                <a:gd name="T87" fmla="*/ 2147483647 h 246"/>
                <a:gd name="T88" fmla="*/ 2147483647 w 244"/>
                <a:gd name="T89" fmla="*/ 2147483647 h 246"/>
                <a:gd name="T90" fmla="*/ 2147483647 w 244"/>
                <a:gd name="T91" fmla="*/ 2147483647 h 246"/>
                <a:gd name="T92" fmla="*/ 2147483647 w 244"/>
                <a:gd name="T93" fmla="*/ 2147483647 h 246"/>
                <a:gd name="T94" fmla="*/ 2147483647 w 244"/>
                <a:gd name="T95" fmla="*/ 2147483647 h 246"/>
                <a:gd name="T96" fmla="*/ 2147483647 w 244"/>
                <a:gd name="T97" fmla="*/ 2147483647 h 246"/>
                <a:gd name="T98" fmla="*/ 2147483647 w 244"/>
                <a:gd name="T99" fmla="*/ 2147483647 h 246"/>
                <a:gd name="T100" fmla="*/ 2147483647 w 244"/>
                <a:gd name="T101" fmla="*/ 2147483647 h 246"/>
                <a:gd name="T102" fmla="*/ 2147483647 w 244"/>
                <a:gd name="T103" fmla="*/ 2147483647 h 246"/>
                <a:gd name="T104" fmla="*/ 2147483647 w 244"/>
                <a:gd name="T105" fmla="*/ 2147483647 h 246"/>
                <a:gd name="T106" fmla="*/ 2147483647 w 244"/>
                <a:gd name="T107" fmla="*/ 2147483647 h 246"/>
                <a:gd name="T108" fmla="*/ 2147483647 w 244"/>
                <a:gd name="T109" fmla="*/ 2147483647 h 246"/>
                <a:gd name="T110" fmla="*/ 2147483647 w 244"/>
                <a:gd name="T111" fmla="*/ 2147483647 h 246"/>
                <a:gd name="T112" fmla="*/ 2147483647 w 244"/>
                <a:gd name="T113" fmla="*/ 2147483647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4" name="Freeform 4829"/>
            <p:cNvSpPr>
              <a:spLocks/>
            </p:cNvSpPr>
            <p:nvPr/>
          </p:nvSpPr>
          <p:spPr bwMode="auto">
            <a:xfrm>
              <a:off x="3652838" y="3160713"/>
              <a:ext cx="455613" cy="520700"/>
            </a:xfrm>
            <a:custGeom>
              <a:avLst/>
              <a:gdLst>
                <a:gd name="T0" fmla="*/ 2147483647 w 258"/>
                <a:gd name="T1" fmla="*/ 2147483647 h 265"/>
                <a:gd name="T2" fmla="*/ 2147483647 w 258"/>
                <a:gd name="T3" fmla="*/ 2147483647 h 265"/>
                <a:gd name="T4" fmla="*/ 2147483647 w 258"/>
                <a:gd name="T5" fmla="*/ 2147483647 h 265"/>
                <a:gd name="T6" fmla="*/ 2147483647 w 258"/>
                <a:gd name="T7" fmla="*/ 2147483647 h 265"/>
                <a:gd name="T8" fmla="*/ 2147483647 w 258"/>
                <a:gd name="T9" fmla="*/ 2147483647 h 265"/>
                <a:gd name="T10" fmla="*/ 2147483647 w 258"/>
                <a:gd name="T11" fmla="*/ 2147483647 h 265"/>
                <a:gd name="T12" fmla="*/ 2147483647 w 258"/>
                <a:gd name="T13" fmla="*/ 2147483647 h 265"/>
                <a:gd name="T14" fmla="*/ 2147483647 w 258"/>
                <a:gd name="T15" fmla="*/ 2147483647 h 265"/>
                <a:gd name="T16" fmla="*/ 2147483647 w 258"/>
                <a:gd name="T17" fmla="*/ 2147483647 h 265"/>
                <a:gd name="T18" fmla="*/ 2147483647 w 258"/>
                <a:gd name="T19" fmla="*/ 2147483647 h 265"/>
                <a:gd name="T20" fmla="*/ 2147483647 w 258"/>
                <a:gd name="T21" fmla="*/ 2147483647 h 265"/>
                <a:gd name="T22" fmla="*/ 2147483647 w 258"/>
                <a:gd name="T23" fmla="*/ 2147483647 h 265"/>
                <a:gd name="T24" fmla="*/ 2147483647 w 258"/>
                <a:gd name="T25" fmla="*/ 2147483647 h 265"/>
                <a:gd name="T26" fmla="*/ 2147483647 w 258"/>
                <a:gd name="T27" fmla="*/ 2147483647 h 265"/>
                <a:gd name="T28" fmla="*/ 2147483647 w 258"/>
                <a:gd name="T29" fmla="*/ 2147483647 h 265"/>
                <a:gd name="T30" fmla="*/ 2147483647 w 258"/>
                <a:gd name="T31" fmla="*/ 2147483647 h 265"/>
                <a:gd name="T32" fmla="*/ 2147483647 w 258"/>
                <a:gd name="T33" fmla="*/ 2147483647 h 265"/>
                <a:gd name="T34" fmla="*/ 2147483647 w 258"/>
                <a:gd name="T35" fmla="*/ 2147483647 h 265"/>
                <a:gd name="T36" fmla="*/ 2147483647 w 258"/>
                <a:gd name="T37" fmla="*/ 2147483647 h 265"/>
                <a:gd name="T38" fmla="*/ 2147483647 w 258"/>
                <a:gd name="T39" fmla="*/ 2147483647 h 265"/>
                <a:gd name="T40" fmla="*/ 2147483647 w 258"/>
                <a:gd name="T41" fmla="*/ 2147483647 h 265"/>
                <a:gd name="T42" fmla="*/ 2147483647 w 258"/>
                <a:gd name="T43" fmla="*/ 2147483647 h 265"/>
                <a:gd name="T44" fmla="*/ 2147483647 w 258"/>
                <a:gd name="T45" fmla="*/ 0 h 265"/>
                <a:gd name="T46" fmla="*/ 2147483647 w 258"/>
                <a:gd name="T47" fmla="*/ 2147483647 h 265"/>
                <a:gd name="T48" fmla="*/ 2147483647 w 258"/>
                <a:gd name="T49" fmla="*/ 2147483647 h 265"/>
                <a:gd name="T50" fmla="*/ 2147483647 w 258"/>
                <a:gd name="T51" fmla="*/ 2147483647 h 265"/>
                <a:gd name="T52" fmla="*/ 2147483647 w 258"/>
                <a:gd name="T53" fmla="*/ 2147483647 h 265"/>
                <a:gd name="T54" fmla="*/ 2147483647 w 258"/>
                <a:gd name="T55" fmla="*/ 2147483647 h 265"/>
                <a:gd name="T56" fmla="*/ 2147483647 w 258"/>
                <a:gd name="T57" fmla="*/ 2147483647 h 265"/>
                <a:gd name="T58" fmla="*/ 2147483647 w 258"/>
                <a:gd name="T59" fmla="*/ 2147483647 h 265"/>
                <a:gd name="T60" fmla="*/ 2147483647 w 258"/>
                <a:gd name="T61" fmla="*/ 2147483647 h 265"/>
                <a:gd name="T62" fmla="*/ 2147483647 w 258"/>
                <a:gd name="T63" fmla="*/ 2147483647 h 265"/>
                <a:gd name="T64" fmla="*/ 2147483647 w 258"/>
                <a:gd name="T65" fmla="*/ 2147483647 h 265"/>
                <a:gd name="T66" fmla="*/ 2147483647 w 258"/>
                <a:gd name="T67" fmla="*/ 2147483647 h 265"/>
                <a:gd name="T68" fmla="*/ 2147483647 w 258"/>
                <a:gd name="T69" fmla="*/ 2147483647 h 265"/>
                <a:gd name="T70" fmla="*/ 2147483647 w 258"/>
                <a:gd name="T71" fmla="*/ 2147483647 h 265"/>
                <a:gd name="T72" fmla="*/ 2147483647 w 258"/>
                <a:gd name="T73" fmla="*/ 2147483647 h 265"/>
                <a:gd name="T74" fmla="*/ 2147483647 w 258"/>
                <a:gd name="T75" fmla="*/ 2147483647 h 265"/>
                <a:gd name="T76" fmla="*/ 2147483647 w 258"/>
                <a:gd name="T77" fmla="*/ 214748364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5" name="Freeform 4830"/>
            <p:cNvSpPr>
              <a:spLocks/>
            </p:cNvSpPr>
            <p:nvPr/>
          </p:nvSpPr>
          <p:spPr bwMode="auto">
            <a:xfrm>
              <a:off x="4370388" y="2779713"/>
              <a:ext cx="4763"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6" name="Freeform 4831"/>
            <p:cNvSpPr>
              <a:spLocks/>
            </p:cNvSpPr>
            <p:nvPr/>
          </p:nvSpPr>
          <p:spPr bwMode="auto">
            <a:xfrm>
              <a:off x="3529013" y="3081338"/>
              <a:ext cx="331788" cy="442913"/>
            </a:xfrm>
            <a:custGeom>
              <a:avLst/>
              <a:gdLst>
                <a:gd name="T0" fmla="*/ 2147483647 w 189"/>
                <a:gd name="T1" fmla="*/ 2147483647 h 225"/>
                <a:gd name="T2" fmla="*/ 2147483647 w 189"/>
                <a:gd name="T3" fmla="*/ 2147483647 h 225"/>
                <a:gd name="T4" fmla="*/ 2147483647 w 189"/>
                <a:gd name="T5" fmla="*/ 2147483647 h 225"/>
                <a:gd name="T6" fmla="*/ 2147483647 w 189"/>
                <a:gd name="T7" fmla="*/ 2147483647 h 225"/>
                <a:gd name="T8" fmla="*/ 2147483647 w 189"/>
                <a:gd name="T9" fmla="*/ 2147483647 h 225"/>
                <a:gd name="T10" fmla="*/ 2147483647 w 189"/>
                <a:gd name="T11" fmla="*/ 2147483647 h 225"/>
                <a:gd name="T12" fmla="*/ 0 w 189"/>
                <a:gd name="T13" fmla="*/ 2147483647 h 225"/>
                <a:gd name="T14" fmla="*/ 0 w 189"/>
                <a:gd name="T15" fmla="*/ 2147483647 h 225"/>
                <a:gd name="T16" fmla="*/ 0 w 189"/>
                <a:gd name="T17" fmla="*/ 2147483647 h 225"/>
                <a:gd name="T18" fmla="*/ 2147483647 w 189"/>
                <a:gd name="T19" fmla="*/ 2147483647 h 225"/>
                <a:gd name="T20" fmla="*/ 2147483647 w 189"/>
                <a:gd name="T21" fmla="*/ 2147483647 h 225"/>
                <a:gd name="T22" fmla="*/ 2147483647 w 189"/>
                <a:gd name="T23" fmla="*/ 2147483647 h 225"/>
                <a:gd name="T24" fmla="*/ 2147483647 w 189"/>
                <a:gd name="T25" fmla="*/ 2147483647 h 225"/>
                <a:gd name="T26" fmla="*/ 2147483647 w 189"/>
                <a:gd name="T27" fmla="*/ 2147483647 h 225"/>
                <a:gd name="T28" fmla="*/ 2147483647 w 189"/>
                <a:gd name="T29" fmla="*/ 2147483647 h 225"/>
                <a:gd name="T30" fmla="*/ 2147483647 w 189"/>
                <a:gd name="T31" fmla="*/ 2147483647 h 225"/>
                <a:gd name="T32" fmla="*/ 2147483647 w 189"/>
                <a:gd name="T33" fmla="*/ 2147483647 h 225"/>
                <a:gd name="T34" fmla="*/ 2147483647 w 189"/>
                <a:gd name="T35" fmla="*/ 2147483647 h 225"/>
                <a:gd name="T36" fmla="*/ 2147483647 w 189"/>
                <a:gd name="T37" fmla="*/ 2147483647 h 225"/>
                <a:gd name="T38" fmla="*/ 2147483647 w 189"/>
                <a:gd name="T39" fmla="*/ 2147483647 h 225"/>
                <a:gd name="T40" fmla="*/ 2147483647 w 189"/>
                <a:gd name="T41" fmla="*/ 2147483647 h 225"/>
                <a:gd name="T42" fmla="*/ 2147483647 w 189"/>
                <a:gd name="T43" fmla="*/ 2147483647 h 225"/>
                <a:gd name="T44" fmla="*/ 2147483647 w 189"/>
                <a:gd name="T45" fmla="*/ 0 h 225"/>
                <a:gd name="T46" fmla="*/ 2147483647 w 189"/>
                <a:gd name="T47" fmla="*/ 2147483647 h 225"/>
                <a:gd name="T48" fmla="*/ 2147483647 w 189"/>
                <a:gd name="T49" fmla="*/ 2147483647 h 225"/>
                <a:gd name="T50" fmla="*/ 2147483647 w 189"/>
                <a:gd name="T51" fmla="*/ 2147483647 h 225"/>
                <a:gd name="T52" fmla="*/ 2147483647 w 189"/>
                <a:gd name="T53" fmla="*/ 2147483647 h 225"/>
                <a:gd name="T54" fmla="*/ 2147483647 w 189"/>
                <a:gd name="T55" fmla="*/ 2147483647 h 225"/>
                <a:gd name="T56" fmla="*/ 2147483647 w 189"/>
                <a:gd name="T57" fmla="*/ 2147483647 h 225"/>
                <a:gd name="T58" fmla="*/ 2147483647 w 189"/>
                <a:gd name="T59" fmla="*/ 2147483647 h 225"/>
                <a:gd name="T60" fmla="*/ 2147483647 w 189"/>
                <a:gd name="T61" fmla="*/ 2147483647 h 225"/>
                <a:gd name="T62" fmla="*/ 2147483647 w 189"/>
                <a:gd name="T63" fmla="*/ 2147483647 h 225"/>
                <a:gd name="T64" fmla="*/ 2147483647 w 189"/>
                <a:gd name="T65" fmla="*/ 2147483647 h 225"/>
                <a:gd name="T66" fmla="*/ 2147483647 w 189"/>
                <a:gd name="T67" fmla="*/ 2147483647 h 225"/>
                <a:gd name="T68" fmla="*/ 2147483647 w 189"/>
                <a:gd name="T69" fmla="*/ 2147483647 h 225"/>
                <a:gd name="T70" fmla="*/ 2147483647 w 189"/>
                <a:gd name="T71" fmla="*/ 2147483647 h 225"/>
                <a:gd name="T72" fmla="*/ 2147483647 w 189"/>
                <a:gd name="T73" fmla="*/ 2147483647 h 225"/>
                <a:gd name="T74" fmla="*/ 2147483647 w 189"/>
                <a:gd name="T75" fmla="*/ 2147483647 h 225"/>
                <a:gd name="T76" fmla="*/ 2147483647 w 189"/>
                <a:gd name="T77" fmla="*/ 2147483647 h 225"/>
                <a:gd name="T78" fmla="*/ 2147483647 w 189"/>
                <a:gd name="T79" fmla="*/ 2147483647 h 225"/>
                <a:gd name="T80" fmla="*/ 2147483647 w 189"/>
                <a:gd name="T81" fmla="*/ 2147483647 h 225"/>
                <a:gd name="T82" fmla="*/ 2147483647 w 189"/>
                <a:gd name="T83" fmla="*/ 2147483647 h 225"/>
                <a:gd name="T84" fmla="*/ 2147483647 w 189"/>
                <a:gd name="T85" fmla="*/ 2147483647 h 225"/>
                <a:gd name="T86" fmla="*/ 2147483647 w 189"/>
                <a:gd name="T87" fmla="*/ 2147483647 h 225"/>
                <a:gd name="T88" fmla="*/ 2147483647 w 189"/>
                <a:gd name="T89" fmla="*/ 2147483647 h 225"/>
                <a:gd name="T90" fmla="*/ 2147483647 w 189"/>
                <a:gd name="T91" fmla="*/ 2147483647 h 225"/>
                <a:gd name="T92" fmla="*/ 2147483647 w 189"/>
                <a:gd name="T93" fmla="*/ 2147483647 h 225"/>
                <a:gd name="T94" fmla="*/ 2147483647 w 189"/>
                <a:gd name="T95" fmla="*/ 2147483647 h 225"/>
                <a:gd name="T96" fmla="*/ 2147483647 w 189"/>
                <a:gd name="T97" fmla="*/ 2147483647 h 225"/>
                <a:gd name="T98" fmla="*/ 2147483647 w 189"/>
                <a:gd name="T99" fmla="*/ 2147483647 h 225"/>
                <a:gd name="T100" fmla="*/ 2147483647 w 189"/>
                <a:gd name="T101" fmla="*/ 2147483647 h 225"/>
                <a:gd name="T102" fmla="*/ 2147483647 w 189"/>
                <a:gd name="T103" fmla="*/ 2147483647 h 225"/>
                <a:gd name="T104" fmla="*/ 2147483647 w 189"/>
                <a:gd name="T105" fmla="*/ 2147483647 h 225"/>
                <a:gd name="T106" fmla="*/ 2147483647 w 189"/>
                <a:gd name="T107" fmla="*/ 214748364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7" name="Freeform 4832"/>
            <p:cNvSpPr>
              <a:spLocks/>
            </p:cNvSpPr>
            <p:nvPr/>
          </p:nvSpPr>
          <p:spPr bwMode="auto">
            <a:xfrm>
              <a:off x="3636963" y="2779713"/>
              <a:ext cx="331788" cy="288925"/>
            </a:xfrm>
            <a:custGeom>
              <a:avLst/>
              <a:gdLst>
                <a:gd name="T0" fmla="*/ 2147483647 w 187"/>
                <a:gd name="T1" fmla="*/ 2147483647 h 147"/>
                <a:gd name="T2" fmla="*/ 2147483647 w 187"/>
                <a:gd name="T3" fmla="*/ 2147483647 h 147"/>
                <a:gd name="T4" fmla="*/ 2147483647 w 187"/>
                <a:gd name="T5" fmla="*/ 2147483647 h 147"/>
                <a:gd name="T6" fmla="*/ 2147483647 w 187"/>
                <a:gd name="T7" fmla="*/ 2147483647 h 147"/>
                <a:gd name="T8" fmla="*/ 2147483647 w 187"/>
                <a:gd name="T9" fmla="*/ 2147483647 h 147"/>
                <a:gd name="T10" fmla="*/ 2147483647 w 187"/>
                <a:gd name="T11" fmla="*/ 2147483647 h 147"/>
                <a:gd name="T12" fmla="*/ 2147483647 w 187"/>
                <a:gd name="T13" fmla="*/ 2147483647 h 147"/>
                <a:gd name="T14" fmla="*/ 2147483647 w 187"/>
                <a:gd name="T15" fmla="*/ 2147483647 h 147"/>
                <a:gd name="T16" fmla="*/ 2147483647 w 187"/>
                <a:gd name="T17" fmla="*/ 2147483647 h 147"/>
                <a:gd name="T18" fmla="*/ 2147483647 w 187"/>
                <a:gd name="T19" fmla="*/ 2147483647 h 147"/>
                <a:gd name="T20" fmla="*/ 0 w 187"/>
                <a:gd name="T21" fmla="*/ 2147483647 h 147"/>
                <a:gd name="T22" fmla="*/ 2147483647 w 187"/>
                <a:gd name="T23" fmla="*/ 2147483647 h 147"/>
                <a:gd name="T24" fmla="*/ 2147483647 w 187"/>
                <a:gd name="T25" fmla="*/ 2147483647 h 147"/>
                <a:gd name="T26" fmla="*/ 2147483647 w 187"/>
                <a:gd name="T27" fmla="*/ 2147483647 h 147"/>
                <a:gd name="T28" fmla="*/ 2147483647 w 187"/>
                <a:gd name="T29" fmla="*/ 2147483647 h 147"/>
                <a:gd name="T30" fmla="*/ 2147483647 w 187"/>
                <a:gd name="T31" fmla="*/ 2147483647 h 147"/>
                <a:gd name="T32" fmla="*/ 2147483647 w 187"/>
                <a:gd name="T33" fmla="*/ 2147483647 h 147"/>
                <a:gd name="T34" fmla="*/ 2147483647 w 187"/>
                <a:gd name="T35" fmla="*/ 2147483647 h 147"/>
                <a:gd name="T36" fmla="*/ 2147483647 w 187"/>
                <a:gd name="T37" fmla="*/ 2147483647 h 147"/>
                <a:gd name="T38" fmla="*/ 2147483647 w 187"/>
                <a:gd name="T39" fmla="*/ 2147483647 h 147"/>
                <a:gd name="T40" fmla="*/ 2147483647 w 187"/>
                <a:gd name="T41" fmla="*/ 2147483647 h 147"/>
                <a:gd name="T42" fmla="*/ 2147483647 w 187"/>
                <a:gd name="T43" fmla="*/ 2147483647 h 147"/>
                <a:gd name="T44" fmla="*/ 2147483647 w 187"/>
                <a:gd name="T45" fmla="*/ 2147483647 h 147"/>
                <a:gd name="T46" fmla="*/ 2147483647 w 187"/>
                <a:gd name="T47" fmla="*/ 2147483647 h 147"/>
                <a:gd name="T48" fmla="*/ 2147483647 w 187"/>
                <a:gd name="T49" fmla="*/ 2147483647 h 147"/>
                <a:gd name="T50" fmla="*/ 2147483647 w 187"/>
                <a:gd name="T51" fmla="*/ 2147483647 h 147"/>
                <a:gd name="T52" fmla="*/ 2147483647 w 187"/>
                <a:gd name="T53" fmla="*/ 2147483647 h 147"/>
                <a:gd name="T54" fmla="*/ 2147483647 w 187"/>
                <a:gd name="T55" fmla="*/ 2147483647 h 147"/>
                <a:gd name="T56" fmla="*/ 2147483647 w 187"/>
                <a:gd name="T57" fmla="*/ 2147483647 h 147"/>
                <a:gd name="T58" fmla="*/ 2147483647 w 187"/>
                <a:gd name="T59" fmla="*/ 2147483647 h 147"/>
                <a:gd name="T60" fmla="*/ 2147483647 w 187"/>
                <a:gd name="T61" fmla="*/ 2147483647 h 147"/>
                <a:gd name="T62" fmla="*/ 2147483647 w 187"/>
                <a:gd name="T63" fmla="*/ 2147483647 h 147"/>
                <a:gd name="T64" fmla="*/ 2147483647 w 187"/>
                <a:gd name="T65" fmla="*/ 2147483647 h 147"/>
                <a:gd name="T66" fmla="*/ 2147483647 w 187"/>
                <a:gd name="T67" fmla="*/ 0 h 147"/>
                <a:gd name="T68" fmla="*/ 2147483647 w 187"/>
                <a:gd name="T69" fmla="*/ 2147483647 h 147"/>
                <a:gd name="T70" fmla="*/ 2147483647 w 187"/>
                <a:gd name="T71" fmla="*/ 2147483647 h 147"/>
                <a:gd name="T72" fmla="*/ 2147483647 w 187"/>
                <a:gd name="T73" fmla="*/ 2147483647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pattFill prst="lgCheck">
              <a:fgClr>
                <a:srgbClr val="0000CC"/>
              </a:fgClr>
              <a:bgClr>
                <a:schemeClr val="bg1"/>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8" name="Freeform 4833"/>
            <p:cNvSpPr>
              <a:spLocks/>
            </p:cNvSpPr>
            <p:nvPr/>
          </p:nvSpPr>
          <p:spPr bwMode="auto">
            <a:xfrm>
              <a:off x="3997326" y="3217863"/>
              <a:ext cx="436563" cy="412750"/>
            </a:xfrm>
            <a:custGeom>
              <a:avLst/>
              <a:gdLst>
                <a:gd name="T0" fmla="*/ 2147483647 w 246"/>
                <a:gd name="T1" fmla="*/ 2147483647 h 210"/>
                <a:gd name="T2" fmla="*/ 2147483647 w 246"/>
                <a:gd name="T3" fmla="*/ 2147483647 h 210"/>
                <a:gd name="T4" fmla="*/ 2147483647 w 246"/>
                <a:gd name="T5" fmla="*/ 2147483647 h 210"/>
                <a:gd name="T6" fmla="*/ 2147483647 w 246"/>
                <a:gd name="T7" fmla="*/ 2147483647 h 210"/>
                <a:gd name="T8" fmla="*/ 2147483647 w 246"/>
                <a:gd name="T9" fmla="*/ 2147483647 h 210"/>
                <a:gd name="T10" fmla="*/ 2147483647 w 246"/>
                <a:gd name="T11" fmla="*/ 2147483647 h 210"/>
                <a:gd name="T12" fmla="*/ 0 w 246"/>
                <a:gd name="T13" fmla="*/ 2147483647 h 210"/>
                <a:gd name="T14" fmla="*/ 2147483647 w 246"/>
                <a:gd name="T15" fmla="*/ 2147483647 h 210"/>
                <a:gd name="T16" fmla="*/ 2147483647 w 246"/>
                <a:gd name="T17" fmla="*/ 2147483647 h 210"/>
                <a:gd name="T18" fmla="*/ 2147483647 w 246"/>
                <a:gd name="T19" fmla="*/ 2147483647 h 210"/>
                <a:gd name="T20" fmla="*/ 2147483647 w 246"/>
                <a:gd name="T21" fmla="*/ 2147483647 h 210"/>
                <a:gd name="T22" fmla="*/ 2147483647 w 246"/>
                <a:gd name="T23" fmla="*/ 2147483647 h 210"/>
                <a:gd name="T24" fmla="*/ 2147483647 w 246"/>
                <a:gd name="T25" fmla="*/ 2147483647 h 210"/>
                <a:gd name="T26" fmla="*/ 2147483647 w 246"/>
                <a:gd name="T27" fmla="*/ 2147483647 h 210"/>
                <a:gd name="T28" fmla="*/ 2147483647 w 246"/>
                <a:gd name="T29" fmla="*/ 2147483647 h 210"/>
                <a:gd name="T30" fmla="*/ 2147483647 w 246"/>
                <a:gd name="T31" fmla="*/ 2147483647 h 210"/>
                <a:gd name="T32" fmla="*/ 2147483647 w 246"/>
                <a:gd name="T33" fmla="*/ 2147483647 h 210"/>
                <a:gd name="T34" fmla="*/ 2147483647 w 246"/>
                <a:gd name="T35" fmla="*/ 2147483647 h 210"/>
                <a:gd name="T36" fmla="*/ 2147483647 w 246"/>
                <a:gd name="T37" fmla="*/ 2147483647 h 210"/>
                <a:gd name="T38" fmla="*/ 2147483647 w 246"/>
                <a:gd name="T39" fmla="*/ 2147483647 h 210"/>
                <a:gd name="T40" fmla="*/ 2147483647 w 246"/>
                <a:gd name="T41" fmla="*/ 2147483647 h 210"/>
                <a:gd name="T42" fmla="*/ 2147483647 w 246"/>
                <a:gd name="T43" fmla="*/ 2147483647 h 210"/>
                <a:gd name="T44" fmla="*/ 2147483647 w 246"/>
                <a:gd name="T45" fmla="*/ 2147483647 h 210"/>
                <a:gd name="T46" fmla="*/ 2147483647 w 246"/>
                <a:gd name="T47" fmla="*/ 0 h 210"/>
                <a:gd name="T48" fmla="*/ 2147483647 w 246"/>
                <a:gd name="T49" fmla="*/ 2147483647 h 210"/>
                <a:gd name="T50" fmla="*/ 2147483647 w 246"/>
                <a:gd name="T51" fmla="*/ 2147483647 h 210"/>
                <a:gd name="T52" fmla="*/ 2147483647 w 246"/>
                <a:gd name="T53" fmla="*/ 2147483647 h 210"/>
                <a:gd name="T54" fmla="*/ 2147483647 w 246"/>
                <a:gd name="T55" fmla="*/ 2147483647 h 210"/>
                <a:gd name="T56" fmla="*/ 2147483647 w 246"/>
                <a:gd name="T57" fmla="*/ 2147483647 h 210"/>
                <a:gd name="T58" fmla="*/ 2147483647 w 246"/>
                <a:gd name="T59" fmla="*/ 2147483647 h 210"/>
                <a:gd name="T60" fmla="*/ 2147483647 w 246"/>
                <a:gd name="T61" fmla="*/ 2147483647 h 210"/>
                <a:gd name="T62" fmla="*/ 2147483647 w 246"/>
                <a:gd name="T63" fmla="*/ 2147483647 h 210"/>
                <a:gd name="T64" fmla="*/ 2147483647 w 246"/>
                <a:gd name="T65" fmla="*/ 2147483647 h 210"/>
                <a:gd name="T66" fmla="*/ 2147483647 w 246"/>
                <a:gd name="T67" fmla="*/ 2147483647 h 210"/>
                <a:gd name="T68" fmla="*/ 2147483647 w 246"/>
                <a:gd name="T69" fmla="*/ 2147483647 h 210"/>
                <a:gd name="T70" fmla="*/ 2147483647 w 246"/>
                <a:gd name="T71" fmla="*/ 2147483647 h 210"/>
                <a:gd name="T72" fmla="*/ 2147483647 w 246"/>
                <a:gd name="T73" fmla="*/ 2147483647 h 210"/>
                <a:gd name="T74" fmla="*/ 2147483647 w 246"/>
                <a:gd name="T75" fmla="*/ 2147483647 h 210"/>
                <a:gd name="T76" fmla="*/ 2147483647 w 246"/>
                <a:gd name="T77" fmla="*/ 2147483647 h 210"/>
                <a:gd name="T78" fmla="*/ 2147483647 w 246"/>
                <a:gd name="T79" fmla="*/ 2147483647 h 210"/>
                <a:gd name="T80" fmla="*/ 2147483647 w 246"/>
                <a:gd name="T81" fmla="*/ 2147483647 h 210"/>
                <a:gd name="T82" fmla="*/ 2147483647 w 246"/>
                <a:gd name="T83" fmla="*/ 2147483647 h 210"/>
                <a:gd name="T84" fmla="*/ 2147483647 w 246"/>
                <a:gd name="T85" fmla="*/ 2147483647 h 210"/>
                <a:gd name="T86" fmla="*/ 2147483647 w 246"/>
                <a:gd name="T87" fmla="*/ 2147483647 h 210"/>
                <a:gd name="T88" fmla="*/ 2147483647 w 246"/>
                <a:gd name="T89" fmla="*/ 2147483647 h 210"/>
                <a:gd name="T90" fmla="*/ 2147483647 w 246"/>
                <a:gd name="T91" fmla="*/ 2147483647 h 210"/>
                <a:gd name="T92" fmla="*/ 2147483647 w 246"/>
                <a:gd name="T93" fmla="*/ 2147483647 h 210"/>
                <a:gd name="T94" fmla="*/ 2147483647 w 246"/>
                <a:gd name="T95" fmla="*/ 2147483647 h 210"/>
                <a:gd name="T96" fmla="*/ 2147483647 w 246"/>
                <a:gd name="T97" fmla="*/ 2147483647 h 210"/>
                <a:gd name="T98" fmla="*/ 2147483647 w 246"/>
                <a:gd name="T99" fmla="*/ 2147483647 h 210"/>
                <a:gd name="T100" fmla="*/ 2147483647 w 246"/>
                <a:gd name="T101" fmla="*/ 2147483647 h 210"/>
                <a:gd name="T102" fmla="*/ 2147483647 w 246"/>
                <a:gd name="T103" fmla="*/ 2147483647 h 210"/>
                <a:gd name="T104" fmla="*/ 2147483647 w 246"/>
                <a:gd name="T105" fmla="*/ 2147483647 h 210"/>
                <a:gd name="T106" fmla="*/ 2147483647 w 246"/>
                <a:gd name="T107" fmla="*/ 2147483647 h 210"/>
                <a:gd name="T108" fmla="*/ 2147483647 w 246"/>
                <a:gd name="T109" fmla="*/ 2147483647 h 210"/>
                <a:gd name="T110" fmla="*/ 2147483647 w 246"/>
                <a:gd name="T111" fmla="*/ 2147483647 h 210"/>
                <a:gd name="T112" fmla="*/ 2147483647 w 246"/>
                <a:gd name="T113" fmla="*/ 2147483647 h 210"/>
                <a:gd name="T114" fmla="*/ 2147483647 w 246"/>
                <a:gd name="T115" fmla="*/ 2147483647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9" name="Freeform 4834"/>
            <p:cNvSpPr>
              <a:spLocks/>
            </p:cNvSpPr>
            <p:nvPr/>
          </p:nvSpPr>
          <p:spPr bwMode="auto">
            <a:xfrm>
              <a:off x="3511551" y="3454400"/>
              <a:ext cx="161925" cy="152400"/>
            </a:xfrm>
            <a:custGeom>
              <a:avLst/>
              <a:gdLst>
                <a:gd name="T0" fmla="*/ 2147483647 w 92"/>
                <a:gd name="T1" fmla="*/ 2147483647 h 78"/>
                <a:gd name="T2" fmla="*/ 2147483647 w 92"/>
                <a:gd name="T3" fmla="*/ 2147483647 h 78"/>
                <a:gd name="T4" fmla="*/ 2147483647 w 92"/>
                <a:gd name="T5" fmla="*/ 2147483647 h 78"/>
                <a:gd name="T6" fmla="*/ 0 w 92"/>
                <a:gd name="T7" fmla="*/ 2147483647 h 78"/>
                <a:gd name="T8" fmla="*/ 2147483647 w 92"/>
                <a:gd name="T9" fmla="*/ 2147483647 h 78"/>
                <a:gd name="T10" fmla="*/ 2147483647 w 92"/>
                <a:gd name="T11" fmla="*/ 2147483647 h 78"/>
                <a:gd name="T12" fmla="*/ 2147483647 w 92"/>
                <a:gd name="T13" fmla="*/ 2147483647 h 78"/>
                <a:gd name="T14" fmla="*/ 2147483647 w 92"/>
                <a:gd name="T15" fmla="*/ 2147483647 h 78"/>
                <a:gd name="T16" fmla="*/ 2147483647 w 92"/>
                <a:gd name="T17" fmla="*/ 2147483647 h 78"/>
                <a:gd name="T18" fmla="*/ 2147483647 w 92"/>
                <a:gd name="T19" fmla="*/ 2147483647 h 78"/>
                <a:gd name="T20" fmla="*/ 2147483647 w 92"/>
                <a:gd name="T21" fmla="*/ 2147483647 h 78"/>
                <a:gd name="T22" fmla="*/ 2147483647 w 92"/>
                <a:gd name="T23" fmla="*/ 2147483647 h 78"/>
                <a:gd name="T24" fmla="*/ 2147483647 w 92"/>
                <a:gd name="T25" fmla="*/ 2147483647 h 78"/>
                <a:gd name="T26" fmla="*/ 2147483647 w 92"/>
                <a:gd name="T27" fmla="*/ 2147483647 h 78"/>
                <a:gd name="T28" fmla="*/ 2147483647 w 92"/>
                <a:gd name="T29" fmla="*/ 2147483647 h 78"/>
                <a:gd name="T30" fmla="*/ 2147483647 w 92"/>
                <a:gd name="T31" fmla="*/ 2147483647 h 78"/>
                <a:gd name="T32" fmla="*/ 2147483647 w 92"/>
                <a:gd name="T33" fmla="*/ 2147483647 h 78"/>
                <a:gd name="T34" fmla="*/ 2147483647 w 92"/>
                <a:gd name="T35" fmla="*/ 2147483647 h 78"/>
                <a:gd name="T36" fmla="*/ 2147483647 w 92"/>
                <a:gd name="T37" fmla="*/ 2147483647 h 78"/>
                <a:gd name="T38" fmla="*/ 2147483647 w 92"/>
                <a:gd name="T39" fmla="*/ 2147483647 h 78"/>
                <a:gd name="T40" fmla="*/ 2147483647 w 92"/>
                <a:gd name="T41" fmla="*/ 2147483647 h 78"/>
                <a:gd name="T42" fmla="*/ 2147483647 w 92"/>
                <a:gd name="T43" fmla="*/ 2147483647 h 78"/>
                <a:gd name="T44" fmla="*/ 2147483647 w 92"/>
                <a:gd name="T45" fmla="*/ 2147483647 h 78"/>
                <a:gd name="T46" fmla="*/ 2147483647 w 92"/>
                <a:gd name="T47" fmla="*/ 2147483647 h 78"/>
                <a:gd name="T48" fmla="*/ 2147483647 w 92"/>
                <a:gd name="T49" fmla="*/ 2147483647 h 78"/>
                <a:gd name="T50" fmla="*/ 2147483647 w 92"/>
                <a:gd name="T51" fmla="*/ 2147483647 h 78"/>
                <a:gd name="T52" fmla="*/ 2147483647 w 92"/>
                <a:gd name="T53" fmla="*/ 2147483647 h 78"/>
                <a:gd name="T54" fmla="*/ 2147483647 w 92"/>
                <a:gd name="T55" fmla="*/ 2147483647 h 78"/>
                <a:gd name="T56" fmla="*/ 2147483647 w 92"/>
                <a:gd name="T57" fmla="*/ 2147483647 h 78"/>
                <a:gd name="T58" fmla="*/ 2147483647 w 92"/>
                <a:gd name="T59" fmla="*/ 2147483647 h 78"/>
                <a:gd name="T60" fmla="*/ 2147483647 w 92"/>
                <a:gd name="T61" fmla="*/ 2147483647 h 78"/>
                <a:gd name="T62" fmla="*/ 2147483647 w 92"/>
                <a:gd name="T63" fmla="*/ 2147483647 h 78"/>
                <a:gd name="T64" fmla="*/ 2147483647 w 92"/>
                <a:gd name="T65" fmla="*/ 0 h 78"/>
                <a:gd name="T66" fmla="*/ 2147483647 w 92"/>
                <a:gd name="T67" fmla="*/ 2147483647 h 78"/>
                <a:gd name="T68" fmla="*/ 2147483647 w 92"/>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0" name="Freeform 4835"/>
            <p:cNvSpPr>
              <a:spLocks/>
            </p:cNvSpPr>
            <p:nvPr/>
          </p:nvSpPr>
          <p:spPr bwMode="auto">
            <a:xfrm>
              <a:off x="4195763" y="2733675"/>
              <a:ext cx="103188" cy="247650"/>
            </a:xfrm>
            <a:custGeom>
              <a:avLst/>
              <a:gdLst>
                <a:gd name="T0" fmla="*/ 2147483647 w 59"/>
                <a:gd name="T1" fmla="*/ 2147483647 h 125"/>
                <a:gd name="T2" fmla="*/ 2147483647 w 59"/>
                <a:gd name="T3" fmla="*/ 2147483647 h 125"/>
                <a:gd name="T4" fmla="*/ 2147483647 w 59"/>
                <a:gd name="T5" fmla="*/ 2147483647 h 125"/>
                <a:gd name="T6" fmla="*/ 2147483647 w 59"/>
                <a:gd name="T7" fmla="*/ 2147483647 h 125"/>
                <a:gd name="T8" fmla="*/ 2147483647 w 59"/>
                <a:gd name="T9" fmla="*/ 2147483647 h 125"/>
                <a:gd name="T10" fmla="*/ 0 w 59"/>
                <a:gd name="T11" fmla="*/ 2147483647 h 125"/>
                <a:gd name="T12" fmla="*/ 2147483647 w 59"/>
                <a:gd name="T13" fmla="*/ 2147483647 h 125"/>
                <a:gd name="T14" fmla="*/ 2147483647 w 59"/>
                <a:gd name="T15" fmla="*/ 2147483647 h 125"/>
                <a:gd name="T16" fmla="*/ 2147483647 w 59"/>
                <a:gd name="T17" fmla="*/ 2147483647 h 125"/>
                <a:gd name="T18" fmla="*/ 2147483647 w 59"/>
                <a:gd name="T19" fmla="*/ 2147483647 h 125"/>
                <a:gd name="T20" fmla="*/ 2147483647 w 59"/>
                <a:gd name="T21" fmla="*/ 0 h 125"/>
                <a:gd name="T22" fmla="*/ 2147483647 w 59"/>
                <a:gd name="T23" fmla="*/ 2147483647 h 125"/>
                <a:gd name="T24" fmla="*/ 2147483647 w 59"/>
                <a:gd name="T25" fmla="*/ 2147483647 h 125"/>
                <a:gd name="T26" fmla="*/ 2147483647 w 59"/>
                <a:gd name="T27" fmla="*/ 2147483647 h 125"/>
                <a:gd name="T28" fmla="*/ 2147483647 w 59"/>
                <a:gd name="T29" fmla="*/ 2147483647 h 125"/>
                <a:gd name="T30" fmla="*/ 2147483647 w 59"/>
                <a:gd name="T31" fmla="*/ 2147483647 h 125"/>
                <a:gd name="T32" fmla="*/ 2147483647 w 59"/>
                <a:gd name="T33" fmla="*/ 2147483647 h 125"/>
                <a:gd name="T34" fmla="*/ 2147483647 w 59"/>
                <a:gd name="T35" fmla="*/ 2147483647 h 125"/>
                <a:gd name="T36" fmla="*/ 2147483647 w 59"/>
                <a:gd name="T37" fmla="*/ 2147483647 h 125"/>
                <a:gd name="T38" fmla="*/ 2147483647 w 59"/>
                <a:gd name="T39" fmla="*/ 2147483647 h 125"/>
                <a:gd name="T40" fmla="*/ 2147483647 w 59"/>
                <a:gd name="T41" fmla="*/ 2147483647 h 125"/>
                <a:gd name="T42" fmla="*/ 2147483647 w 59"/>
                <a:gd name="T43" fmla="*/ 2147483647 h 125"/>
                <a:gd name="T44" fmla="*/ 2147483647 w 59"/>
                <a:gd name="T45" fmla="*/ 2147483647 h 125"/>
                <a:gd name="T46" fmla="*/ 2147483647 w 59"/>
                <a:gd name="T47" fmla="*/ 2147483647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1" name="Freeform 4836"/>
            <p:cNvSpPr>
              <a:spLocks/>
            </p:cNvSpPr>
            <p:nvPr/>
          </p:nvSpPr>
          <p:spPr bwMode="auto">
            <a:xfrm>
              <a:off x="3673476" y="3743325"/>
              <a:ext cx="112713" cy="142875"/>
            </a:xfrm>
            <a:custGeom>
              <a:avLst/>
              <a:gdLst>
                <a:gd name="T0" fmla="*/ 2147483647 w 64"/>
                <a:gd name="T1" fmla="*/ 2147483647 h 73"/>
                <a:gd name="T2" fmla="*/ 2147483647 w 64"/>
                <a:gd name="T3" fmla="*/ 2147483647 h 73"/>
                <a:gd name="T4" fmla="*/ 2147483647 w 64"/>
                <a:gd name="T5" fmla="*/ 2147483647 h 73"/>
                <a:gd name="T6" fmla="*/ 2147483647 w 64"/>
                <a:gd name="T7" fmla="*/ 2147483647 h 73"/>
                <a:gd name="T8" fmla="*/ 0 w 64"/>
                <a:gd name="T9" fmla="*/ 2147483647 h 73"/>
                <a:gd name="T10" fmla="*/ 2147483647 w 64"/>
                <a:gd name="T11" fmla="*/ 2147483647 h 73"/>
                <a:gd name="T12" fmla="*/ 2147483647 w 64"/>
                <a:gd name="T13" fmla="*/ 2147483647 h 73"/>
                <a:gd name="T14" fmla="*/ 2147483647 w 64"/>
                <a:gd name="T15" fmla="*/ 0 h 73"/>
                <a:gd name="T16" fmla="*/ 2147483647 w 64"/>
                <a:gd name="T17" fmla="*/ 0 h 73"/>
                <a:gd name="T18" fmla="*/ 2147483647 w 64"/>
                <a:gd name="T19" fmla="*/ 2147483647 h 73"/>
                <a:gd name="T20" fmla="*/ 2147483647 w 64"/>
                <a:gd name="T21" fmla="*/ 2147483647 h 73"/>
                <a:gd name="T22" fmla="*/ 2147483647 w 64"/>
                <a:gd name="T23" fmla="*/ 2147483647 h 73"/>
                <a:gd name="T24" fmla="*/ 2147483647 w 64"/>
                <a:gd name="T25" fmla="*/ 2147483647 h 73"/>
                <a:gd name="T26" fmla="*/ 2147483647 w 64"/>
                <a:gd name="T27" fmla="*/ 2147483647 h 73"/>
                <a:gd name="T28" fmla="*/ 2147483647 w 64"/>
                <a:gd name="T29" fmla="*/ 2147483647 h 73"/>
                <a:gd name="T30" fmla="*/ 2147483647 w 64"/>
                <a:gd name="T31" fmla="*/ 2147483647 h 73"/>
                <a:gd name="T32" fmla="*/ 2147483647 w 64"/>
                <a:gd name="T33" fmla="*/ 2147483647 h 73"/>
                <a:gd name="T34" fmla="*/ 2147483647 w 64"/>
                <a:gd name="T35" fmla="*/ 214748364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2" name="Freeform 4837"/>
            <p:cNvSpPr>
              <a:spLocks/>
            </p:cNvSpPr>
            <p:nvPr/>
          </p:nvSpPr>
          <p:spPr bwMode="auto">
            <a:xfrm>
              <a:off x="1682751" y="3705225"/>
              <a:ext cx="84138" cy="82550"/>
            </a:xfrm>
            <a:custGeom>
              <a:avLst/>
              <a:gdLst>
                <a:gd name="T0" fmla="*/ 0 w 49"/>
                <a:gd name="T1" fmla="*/ 2147483647 h 42"/>
                <a:gd name="T2" fmla="*/ 0 w 49"/>
                <a:gd name="T3" fmla="*/ 2147483647 h 42"/>
                <a:gd name="T4" fmla="*/ 0 w 49"/>
                <a:gd name="T5" fmla="*/ 2147483647 h 42"/>
                <a:gd name="T6" fmla="*/ 2147483647 w 49"/>
                <a:gd name="T7" fmla="*/ 0 h 42"/>
                <a:gd name="T8" fmla="*/ 2147483647 w 49"/>
                <a:gd name="T9" fmla="*/ 2147483647 h 42"/>
                <a:gd name="T10" fmla="*/ 2147483647 w 49"/>
                <a:gd name="T11" fmla="*/ 2147483647 h 42"/>
                <a:gd name="T12" fmla="*/ 2147483647 w 49"/>
                <a:gd name="T13" fmla="*/ 2147483647 h 42"/>
                <a:gd name="T14" fmla="*/ 2147483647 w 49"/>
                <a:gd name="T15" fmla="*/ 2147483647 h 42"/>
                <a:gd name="T16" fmla="*/ 2147483647 w 49"/>
                <a:gd name="T17" fmla="*/ 2147483647 h 42"/>
                <a:gd name="T18" fmla="*/ 2147483647 w 49"/>
                <a:gd name="T19" fmla="*/ 2147483647 h 42"/>
                <a:gd name="T20" fmla="*/ 2147483647 w 49"/>
                <a:gd name="T21" fmla="*/ 2147483647 h 42"/>
                <a:gd name="T22" fmla="*/ 2147483647 w 49"/>
                <a:gd name="T23" fmla="*/ 2147483647 h 42"/>
                <a:gd name="T24" fmla="*/ 2147483647 w 49"/>
                <a:gd name="T25" fmla="*/ 2147483647 h 42"/>
                <a:gd name="T26" fmla="*/ 2147483647 w 49"/>
                <a:gd name="T27" fmla="*/ 2147483647 h 42"/>
                <a:gd name="T28" fmla="*/ 2147483647 w 49"/>
                <a:gd name="T29" fmla="*/ 2147483647 h 42"/>
                <a:gd name="T30" fmla="*/ 2147483647 w 49"/>
                <a:gd name="T31" fmla="*/ 2147483647 h 42"/>
                <a:gd name="T32" fmla="*/ 2147483647 w 49"/>
                <a:gd name="T33" fmla="*/ 2147483647 h 42"/>
                <a:gd name="T34" fmla="*/ 0 w 49"/>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3" name="Freeform 4838"/>
            <p:cNvSpPr>
              <a:spLocks/>
            </p:cNvSpPr>
            <p:nvPr/>
          </p:nvSpPr>
          <p:spPr bwMode="auto">
            <a:xfrm>
              <a:off x="1773238" y="3708400"/>
              <a:ext cx="61913" cy="79375"/>
            </a:xfrm>
            <a:custGeom>
              <a:avLst/>
              <a:gdLst>
                <a:gd name="T0" fmla="*/ 2147483647 w 35"/>
                <a:gd name="T1" fmla="*/ 2147483647 h 40"/>
                <a:gd name="T2" fmla="*/ 2147483647 w 35"/>
                <a:gd name="T3" fmla="*/ 2147483647 h 40"/>
                <a:gd name="T4" fmla="*/ 2147483647 w 35"/>
                <a:gd name="T5" fmla="*/ 2147483647 h 40"/>
                <a:gd name="T6" fmla="*/ 2147483647 w 35"/>
                <a:gd name="T7" fmla="*/ 2147483647 h 40"/>
                <a:gd name="T8" fmla="*/ 2147483647 w 35"/>
                <a:gd name="T9" fmla="*/ 2147483647 h 40"/>
                <a:gd name="T10" fmla="*/ 2147483647 w 35"/>
                <a:gd name="T11" fmla="*/ 2147483647 h 40"/>
                <a:gd name="T12" fmla="*/ 0 w 35"/>
                <a:gd name="T13" fmla="*/ 2147483647 h 40"/>
                <a:gd name="T14" fmla="*/ 0 w 35"/>
                <a:gd name="T15" fmla="*/ 0 h 40"/>
                <a:gd name="T16" fmla="*/ 2147483647 w 35"/>
                <a:gd name="T17" fmla="*/ 0 h 40"/>
                <a:gd name="T18" fmla="*/ 2147483647 w 35"/>
                <a:gd name="T19" fmla="*/ 2147483647 h 40"/>
                <a:gd name="T20" fmla="*/ 2147483647 w 35"/>
                <a:gd name="T21" fmla="*/ 2147483647 h 40"/>
                <a:gd name="T22" fmla="*/ 2147483647 w 35"/>
                <a:gd name="T23" fmla="*/ 2147483647 h 40"/>
                <a:gd name="T24" fmla="*/ 2147483647 w 35"/>
                <a:gd name="T25" fmla="*/ 2147483647 h 40"/>
                <a:gd name="T26" fmla="*/ 2147483647 w 35"/>
                <a:gd name="T27" fmla="*/ 2147483647 h 40"/>
                <a:gd name="T28" fmla="*/ 2147483647 w 35"/>
                <a:gd name="T29" fmla="*/ 2147483647 h 40"/>
                <a:gd name="T30" fmla="*/ 2147483647 w 35"/>
                <a:gd name="T31" fmla="*/ 2147483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4" name="Freeform 4839"/>
            <p:cNvSpPr>
              <a:spLocks/>
            </p:cNvSpPr>
            <p:nvPr/>
          </p:nvSpPr>
          <p:spPr bwMode="auto">
            <a:xfrm>
              <a:off x="2465388" y="3840163"/>
              <a:ext cx="84138" cy="123825"/>
            </a:xfrm>
            <a:custGeom>
              <a:avLst/>
              <a:gdLst>
                <a:gd name="T0" fmla="*/ 2147483647 w 47"/>
                <a:gd name="T1" fmla="*/ 2147483647 h 64"/>
                <a:gd name="T2" fmla="*/ 2147483647 w 47"/>
                <a:gd name="T3" fmla="*/ 2147483647 h 64"/>
                <a:gd name="T4" fmla="*/ 2147483647 w 47"/>
                <a:gd name="T5" fmla="*/ 0 h 64"/>
                <a:gd name="T6" fmla="*/ 2147483647 w 47"/>
                <a:gd name="T7" fmla="*/ 2147483647 h 64"/>
                <a:gd name="T8" fmla="*/ 2147483647 w 47"/>
                <a:gd name="T9" fmla="*/ 2147483647 h 64"/>
                <a:gd name="T10" fmla="*/ 2147483647 w 47"/>
                <a:gd name="T11" fmla="*/ 2147483647 h 64"/>
                <a:gd name="T12" fmla="*/ 0 w 47"/>
                <a:gd name="T13" fmla="*/ 2147483647 h 64"/>
                <a:gd name="T14" fmla="*/ 2147483647 w 47"/>
                <a:gd name="T15" fmla="*/ 2147483647 h 64"/>
                <a:gd name="T16" fmla="*/ 2147483647 w 47"/>
                <a:gd name="T17" fmla="*/ 2147483647 h 64"/>
                <a:gd name="T18" fmla="*/ 2147483647 w 47"/>
                <a:gd name="T19" fmla="*/ 2147483647 h 64"/>
                <a:gd name="T20" fmla="*/ 2147483647 w 47"/>
                <a:gd name="T21" fmla="*/ 2147483647 h 64"/>
                <a:gd name="T22" fmla="*/ 2147483647 w 47"/>
                <a:gd name="T23" fmla="*/ 2147483647 h 64"/>
                <a:gd name="T24" fmla="*/ 2147483647 w 47"/>
                <a:gd name="T25" fmla="*/ 2147483647 h 64"/>
                <a:gd name="T26" fmla="*/ 2147483647 w 47"/>
                <a:gd name="T27" fmla="*/ 2147483647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5" name="Freeform 4840"/>
            <p:cNvSpPr>
              <a:spLocks/>
            </p:cNvSpPr>
            <p:nvPr/>
          </p:nvSpPr>
          <p:spPr bwMode="auto">
            <a:xfrm>
              <a:off x="1785938" y="3606800"/>
              <a:ext cx="336550" cy="582613"/>
            </a:xfrm>
            <a:custGeom>
              <a:avLst/>
              <a:gdLst>
                <a:gd name="T0" fmla="*/ 2147483647 w 189"/>
                <a:gd name="T1" fmla="*/ 2147483647 h 296"/>
                <a:gd name="T2" fmla="*/ 2147483647 w 189"/>
                <a:gd name="T3" fmla="*/ 2147483647 h 296"/>
                <a:gd name="T4" fmla="*/ 2147483647 w 189"/>
                <a:gd name="T5" fmla="*/ 2147483647 h 296"/>
                <a:gd name="T6" fmla="*/ 2147483647 w 189"/>
                <a:gd name="T7" fmla="*/ 2147483647 h 296"/>
                <a:gd name="T8" fmla="*/ 2147483647 w 189"/>
                <a:gd name="T9" fmla="*/ 2147483647 h 296"/>
                <a:gd name="T10" fmla="*/ 2147483647 w 189"/>
                <a:gd name="T11" fmla="*/ 2147483647 h 296"/>
                <a:gd name="T12" fmla="*/ 2147483647 w 189"/>
                <a:gd name="T13" fmla="*/ 2147483647 h 296"/>
                <a:gd name="T14" fmla="*/ 2147483647 w 189"/>
                <a:gd name="T15" fmla="*/ 2147483647 h 296"/>
                <a:gd name="T16" fmla="*/ 2147483647 w 189"/>
                <a:gd name="T17" fmla="*/ 2147483647 h 296"/>
                <a:gd name="T18" fmla="*/ 2147483647 w 189"/>
                <a:gd name="T19" fmla="*/ 2147483647 h 296"/>
                <a:gd name="T20" fmla="*/ 2147483647 w 189"/>
                <a:gd name="T21" fmla="*/ 2147483647 h 296"/>
                <a:gd name="T22" fmla="*/ 0 w 189"/>
                <a:gd name="T23" fmla="*/ 2147483647 h 296"/>
                <a:gd name="T24" fmla="*/ 2147483647 w 189"/>
                <a:gd name="T25" fmla="*/ 2147483647 h 296"/>
                <a:gd name="T26" fmla="*/ 2147483647 w 189"/>
                <a:gd name="T27" fmla="*/ 2147483647 h 296"/>
                <a:gd name="T28" fmla="*/ 2147483647 w 189"/>
                <a:gd name="T29" fmla="*/ 2147483647 h 296"/>
                <a:gd name="T30" fmla="*/ 2147483647 w 189"/>
                <a:gd name="T31" fmla="*/ 2147483647 h 296"/>
                <a:gd name="T32" fmla="*/ 2147483647 w 189"/>
                <a:gd name="T33" fmla="*/ 2147483647 h 296"/>
                <a:gd name="T34" fmla="*/ 2147483647 w 189"/>
                <a:gd name="T35" fmla="*/ 2147483647 h 296"/>
                <a:gd name="T36" fmla="*/ 2147483647 w 189"/>
                <a:gd name="T37" fmla="*/ 2147483647 h 296"/>
                <a:gd name="T38" fmla="*/ 2147483647 w 189"/>
                <a:gd name="T39" fmla="*/ 2147483647 h 296"/>
                <a:gd name="T40" fmla="*/ 2147483647 w 189"/>
                <a:gd name="T41" fmla="*/ 2147483647 h 296"/>
                <a:gd name="T42" fmla="*/ 2147483647 w 189"/>
                <a:gd name="T43" fmla="*/ 2147483647 h 296"/>
                <a:gd name="T44" fmla="*/ 2147483647 w 189"/>
                <a:gd name="T45" fmla="*/ 2147483647 h 296"/>
                <a:gd name="T46" fmla="*/ 2147483647 w 189"/>
                <a:gd name="T47" fmla="*/ 2147483647 h 296"/>
                <a:gd name="T48" fmla="*/ 2147483647 w 189"/>
                <a:gd name="T49" fmla="*/ 2147483647 h 296"/>
                <a:gd name="T50" fmla="*/ 2147483647 w 189"/>
                <a:gd name="T51" fmla="*/ 2147483647 h 296"/>
                <a:gd name="T52" fmla="*/ 2147483647 w 189"/>
                <a:gd name="T53" fmla="*/ 2147483647 h 296"/>
                <a:gd name="T54" fmla="*/ 2147483647 w 189"/>
                <a:gd name="T55" fmla="*/ 2147483647 h 296"/>
                <a:gd name="T56" fmla="*/ 2147483647 w 189"/>
                <a:gd name="T57" fmla="*/ 2147483647 h 296"/>
                <a:gd name="T58" fmla="*/ 2147483647 w 189"/>
                <a:gd name="T59" fmla="*/ 2147483647 h 296"/>
                <a:gd name="T60" fmla="*/ 2147483647 w 189"/>
                <a:gd name="T61" fmla="*/ 2147483647 h 296"/>
                <a:gd name="T62" fmla="*/ 2147483647 w 189"/>
                <a:gd name="T63" fmla="*/ 2147483647 h 296"/>
                <a:gd name="T64" fmla="*/ 2147483647 w 189"/>
                <a:gd name="T65" fmla="*/ 2147483647 h 296"/>
                <a:gd name="T66" fmla="*/ 2147483647 w 189"/>
                <a:gd name="T67" fmla="*/ 2147483647 h 296"/>
                <a:gd name="T68" fmla="*/ 2147483647 w 189"/>
                <a:gd name="T69" fmla="*/ 2147483647 h 296"/>
                <a:gd name="T70" fmla="*/ 2147483647 w 189"/>
                <a:gd name="T71" fmla="*/ 2147483647 h 296"/>
                <a:gd name="T72" fmla="*/ 2147483647 w 189"/>
                <a:gd name="T73" fmla="*/ 2147483647 h 296"/>
                <a:gd name="T74" fmla="*/ 2147483647 w 189"/>
                <a:gd name="T75" fmla="*/ 2147483647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6" name="Freeform 4841"/>
            <p:cNvSpPr>
              <a:spLocks/>
            </p:cNvSpPr>
            <p:nvPr/>
          </p:nvSpPr>
          <p:spPr bwMode="auto">
            <a:xfrm>
              <a:off x="2279651" y="3743325"/>
              <a:ext cx="136525" cy="249238"/>
            </a:xfrm>
            <a:custGeom>
              <a:avLst/>
              <a:gdLst>
                <a:gd name="T0" fmla="*/ 2147483647 w 76"/>
                <a:gd name="T1" fmla="*/ 2147483647 h 127"/>
                <a:gd name="T2" fmla="*/ 2147483647 w 76"/>
                <a:gd name="T3" fmla="*/ 2147483647 h 127"/>
                <a:gd name="T4" fmla="*/ 2147483647 w 76"/>
                <a:gd name="T5" fmla="*/ 2147483647 h 127"/>
                <a:gd name="T6" fmla="*/ 2147483647 w 76"/>
                <a:gd name="T7" fmla="*/ 2147483647 h 127"/>
                <a:gd name="T8" fmla="*/ 2147483647 w 76"/>
                <a:gd name="T9" fmla="*/ 2147483647 h 127"/>
                <a:gd name="T10" fmla="*/ 2147483647 w 76"/>
                <a:gd name="T11" fmla="*/ 2147483647 h 127"/>
                <a:gd name="T12" fmla="*/ 2147483647 w 76"/>
                <a:gd name="T13" fmla="*/ 2147483647 h 127"/>
                <a:gd name="T14" fmla="*/ 2147483647 w 76"/>
                <a:gd name="T15" fmla="*/ 2147483647 h 127"/>
                <a:gd name="T16" fmla="*/ 2147483647 w 76"/>
                <a:gd name="T17" fmla="*/ 2147483647 h 127"/>
                <a:gd name="T18" fmla="*/ 2147483647 w 76"/>
                <a:gd name="T19" fmla="*/ 2147483647 h 127"/>
                <a:gd name="T20" fmla="*/ 2147483647 w 76"/>
                <a:gd name="T21" fmla="*/ 2147483647 h 127"/>
                <a:gd name="T22" fmla="*/ 2147483647 w 76"/>
                <a:gd name="T23" fmla="*/ 2147483647 h 127"/>
                <a:gd name="T24" fmla="*/ 2147483647 w 76"/>
                <a:gd name="T25" fmla="*/ 0 h 127"/>
                <a:gd name="T26" fmla="*/ 2147483647 w 76"/>
                <a:gd name="T27" fmla="*/ 2147483647 h 127"/>
                <a:gd name="T28" fmla="*/ 2147483647 w 76"/>
                <a:gd name="T29" fmla="*/ 2147483647 h 127"/>
                <a:gd name="T30" fmla="*/ 2147483647 w 76"/>
                <a:gd name="T31" fmla="*/ 2147483647 h 127"/>
                <a:gd name="T32" fmla="*/ 2147483647 w 76"/>
                <a:gd name="T33" fmla="*/ 2147483647 h 127"/>
                <a:gd name="T34" fmla="*/ 0 w 76"/>
                <a:gd name="T35" fmla="*/ 2147483647 h 127"/>
                <a:gd name="T36" fmla="*/ 2147483647 w 76"/>
                <a:gd name="T37" fmla="*/ 2147483647 h 127"/>
                <a:gd name="T38" fmla="*/ 2147483647 w 76"/>
                <a:gd name="T39" fmla="*/ 2147483647 h 127"/>
                <a:gd name="T40" fmla="*/ 2147483647 w 76"/>
                <a:gd name="T41" fmla="*/ 2147483647 h 127"/>
                <a:gd name="T42" fmla="*/ 2147483647 w 76"/>
                <a:gd name="T43" fmla="*/ 2147483647 h 127"/>
                <a:gd name="T44" fmla="*/ 2147483647 w 76"/>
                <a:gd name="T45" fmla="*/ 2147483647 h 127"/>
                <a:gd name="T46" fmla="*/ 2147483647 w 76"/>
                <a:gd name="T47" fmla="*/ 2147483647 h 127"/>
                <a:gd name="T48" fmla="*/ 2147483647 w 76"/>
                <a:gd name="T49" fmla="*/ 2147483647 h 127"/>
                <a:gd name="T50" fmla="*/ 2147483647 w 76"/>
                <a:gd name="T51" fmla="*/ 2147483647 h 127"/>
                <a:gd name="T52" fmla="*/ 2147483647 w 76"/>
                <a:gd name="T53" fmla="*/ 2147483647 h 127"/>
                <a:gd name="T54" fmla="*/ 2147483647 w 76"/>
                <a:gd name="T55" fmla="*/ 2147483647 h 127"/>
                <a:gd name="T56" fmla="*/ 2147483647 w 76"/>
                <a:gd name="T57" fmla="*/ 2147483647 h 127"/>
                <a:gd name="T58" fmla="*/ 2147483647 w 76"/>
                <a:gd name="T59" fmla="*/ 214748364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7" name="Freeform 4842"/>
            <p:cNvSpPr>
              <a:spLocks/>
            </p:cNvSpPr>
            <p:nvPr/>
          </p:nvSpPr>
          <p:spPr bwMode="auto">
            <a:xfrm>
              <a:off x="2373313" y="3835400"/>
              <a:ext cx="109538" cy="139700"/>
            </a:xfrm>
            <a:custGeom>
              <a:avLst/>
              <a:gdLst>
                <a:gd name="T0" fmla="*/ 2147483647 w 62"/>
                <a:gd name="T1" fmla="*/ 2147483647 h 71"/>
                <a:gd name="T2" fmla="*/ 0 w 62"/>
                <a:gd name="T3" fmla="*/ 2147483647 h 71"/>
                <a:gd name="T4" fmla="*/ 0 w 62"/>
                <a:gd name="T5" fmla="*/ 2147483647 h 71"/>
                <a:gd name="T6" fmla="*/ 2147483647 w 62"/>
                <a:gd name="T7" fmla="*/ 2147483647 h 71"/>
                <a:gd name="T8" fmla="*/ 2147483647 w 62"/>
                <a:gd name="T9" fmla="*/ 2147483647 h 71"/>
                <a:gd name="T10" fmla="*/ 2147483647 w 62"/>
                <a:gd name="T11" fmla="*/ 0 h 71"/>
                <a:gd name="T12" fmla="*/ 2147483647 w 62"/>
                <a:gd name="T13" fmla="*/ 0 h 71"/>
                <a:gd name="T14" fmla="*/ 2147483647 w 62"/>
                <a:gd name="T15" fmla="*/ 0 h 71"/>
                <a:gd name="T16" fmla="*/ 2147483647 w 62"/>
                <a:gd name="T17" fmla="*/ 0 h 71"/>
                <a:gd name="T18" fmla="*/ 2147483647 w 62"/>
                <a:gd name="T19" fmla="*/ 2147483647 h 71"/>
                <a:gd name="T20" fmla="*/ 2147483647 w 62"/>
                <a:gd name="T21" fmla="*/ 2147483647 h 71"/>
                <a:gd name="T22" fmla="*/ 2147483647 w 62"/>
                <a:gd name="T23" fmla="*/ 2147483647 h 71"/>
                <a:gd name="T24" fmla="*/ 2147483647 w 62"/>
                <a:gd name="T25" fmla="*/ 2147483647 h 71"/>
                <a:gd name="T26" fmla="*/ 2147483647 w 62"/>
                <a:gd name="T27" fmla="*/ 2147483647 h 71"/>
                <a:gd name="T28" fmla="*/ 2147483647 w 62"/>
                <a:gd name="T29" fmla="*/ 2147483647 h 71"/>
                <a:gd name="T30" fmla="*/ 2147483647 w 62"/>
                <a:gd name="T31" fmla="*/ 2147483647 h 71"/>
                <a:gd name="T32" fmla="*/ 2147483647 w 62"/>
                <a:gd name="T33" fmla="*/ 2147483647 h 71"/>
                <a:gd name="T34" fmla="*/ 2147483647 w 62"/>
                <a:gd name="T35" fmla="*/ 2147483647 h 71"/>
                <a:gd name="T36" fmla="*/ 2147483647 w 62"/>
                <a:gd name="T37" fmla="*/ 2147483647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pattFill prst="lgCheck">
              <a:fgClr>
                <a:srgbClr val="0000CC"/>
              </a:fgClr>
              <a:bgClr>
                <a:schemeClr val="bg1"/>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8" name="Freeform 4843"/>
            <p:cNvSpPr>
              <a:spLocks/>
            </p:cNvSpPr>
            <p:nvPr/>
          </p:nvSpPr>
          <p:spPr bwMode="auto">
            <a:xfrm>
              <a:off x="2273301" y="3663950"/>
              <a:ext cx="25400" cy="20638"/>
            </a:xfrm>
            <a:custGeom>
              <a:avLst/>
              <a:gdLst>
                <a:gd name="T0" fmla="*/ 2147483647 w 14"/>
                <a:gd name="T1" fmla="*/ 0 h 11"/>
                <a:gd name="T2" fmla="*/ 2147483647 w 14"/>
                <a:gd name="T3" fmla="*/ 0 h 11"/>
                <a:gd name="T4" fmla="*/ 2147483647 w 14"/>
                <a:gd name="T5" fmla="*/ 2147483647 h 11"/>
                <a:gd name="T6" fmla="*/ 0 w 14"/>
                <a:gd name="T7" fmla="*/ 2147483647 h 11"/>
                <a:gd name="T8" fmla="*/ 2147483647 w 14"/>
                <a:gd name="T9" fmla="*/ 2147483647 h 11"/>
                <a:gd name="T10" fmla="*/ 2147483647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9" name="Freeform 4844"/>
            <p:cNvSpPr>
              <a:spLocks/>
            </p:cNvSpPr>
            <p:nvPr/>
          </p:nvSpPr>
          <p:spPr bwMode="auto">
            <a:xfrm>
              <a:off x="1949451" y="3613150"/>
              <a:ext cx="377825" cy="400050"/>
            </a:xfrm>
            <a:custGeom>
              <a:avLst/>
              <a:gdLst>
                <a:gd name="T0" fmla="*/ 2147483647 w 213"/>
                <a:gd name="T1" fmla="*/ 2147483647 h 203"/>
                <a:gd name="T2" fmla="*/ 2147483647 w 213"/>
                <a:gd name="T3" fmla="*/ 2147483647 h 203"/>
                <a:gd name="T4" fmla="*/ 2147483647 w 213"/>
                <a:gd name="T5" fmla="*/ 2147483647 h 203"/>
                <a:gd name="T6" fmla="*/ 2147483647 w 213"/>
                <a:gd name="T7" fmla="*/ 2147483647 h 203"/>
                <a:gd name="T8" fmla="*/ 2147483647 w 213"/>
                <a:gd name="T9" fmla="*/ 2147483647 h 203"/>
                <a:gd name="T10" fmla="*/ 2147483647 w 213"/>
                <a:gd name="T11" fmla="*/ 2147483647 h 203"/>
                <a:gd name="T12" fmla="*/ 2147483647 w 213"/>
                <a:gd name="T13" fmla="*/ 2147483647 h 203"/>
                <a:gd name="T14" fmla="*/ 2147483647 w 213"/>
                <a:gd name="T15" fmla="*/ 2147483647 h 203"/>
                <a:gd name="T16" fmla="*/ 2147483647 w 213"/>
                <a:gd name="T17" fmla="*/ 2147483647 h 203"/>
                <a:gd name="T18" fmla="*/ 2147483647 w 213"/>
                <a:gd name="T19" fmla="*/ 2147483647 h 203"/>
                <a:gd name="T20" fmla="*/ 2147483647 w 213"/>
                <a:gd name="T21" fmla="*/ 2147483647 h 203"/>
                <a:gd name="T22" fmla="*/ 2147483647 w 213"/>
                <a:gd name="T23" fmla="*/ 2147483647 h 203"/>
                <a:gd name="T24" fmla="*/ 2147483647 w 213"/>
                <a:gd name="T25" fmla="*/ 2147483647 h 203"/>
                <a:gd name="T26" fmla="*/ 2147483647 w 213"/>
                <a:gd name="T27" fmla="*/ 2147483647 h 203"/>
                <a:gd name="T28" fmla="*/ 2147483647 w 213"/>
                <a:gd name="T29" fmla="*/ 2147483647 h 203"/>
                <a:gd name="T30" fmla="*/ 0 w 213"/>
                <a:gd name="T31" fmla="*/ 2147483647 h 203"/>
                <a:gd name="T32" fmla="*/ 2147483647 w 213"/>
                <a:gd name="T33" fmla="*/ 2147483647 h 203"/>
                <a:gd name="T34" fmla="*/ 2147483647 w 213"/>
                <a:gd name="T35" fmla="*/ 2147483647 h 203"/>
                <a:gd name="T36" fmla="*/ 2147483647 w 213"/>
                <a:gd name="T37" fmla="*/ 2147483647 h 203"/>
                <a:gd name="T38" fmla="*/ 2147483647 w 213"/>
                <a:gd name="T39" fmla="*/ 2147483647 h 203"/>
                <a:gd name="T40" fmla="*/ 2147483647 w 213"/>
                <a:gd name="T41" fmla="*/ 2147483647 h 203"/>
                <a:gd name="T42" fmla="*/ 2147483647 w 213"/>
                <a:gd name="T43" fmla="*/ 2147483647 h 203"/>
                <a:gd name="T44" fmla="*/ 2147483647 w 213"/>
                <a:gd name="T45" fmla="*/ 2147483647 h 203"/>
                <a:gd name="T46" fmla="*/ 2147483647 w 213"/>
                <a:gd name="T47" fmla="*/ 2147483647 h 203"/>
                <a:gd name="T48" fmla="*/ 2147483647 w 213"/>
                <a:gd name="T49" fmla="*/ 2147483647 h 203"/>
                <a:gd name="T50" fmla="*/ 2147483647 w 213"/>
                <a:gd name="T51" fmla="*/ 2147483647 h 203"/>
                <a:gd name="T52" fmla="*/ 2147483647 w 213"/>
                <a:gd name="T53" fmla="*/ 2147483647 h 203"/>
                <a:gd name="T54" fmla="*/ 2147483647 w 213"/>
                <a:gd name="T55" fmla="*/ 2147483647 h 203"/>
                <a:gd name="T56" fmla="*/ 2147483647 w 213"/>
                <a:gd name="T57" fmla="*/ 2147483647 h 203"/>
                <a:gd name="T58" fmla="*/ 2147483647 w 213"/>
                <a:gd name="T59" fmla="*/ 2147483647 h 203"/>
                <a:gd name="T60" fmla="*/ 2147483647 w 213"/>
                <a:gd name="T61" fmla="*/ 2147483647 h 203"/>
                <a:gd name="T62" fmla="*/ 2147483647 w 213"/>
                <a:gd name="T63" fmla="*/ 2147483647 h 203"/>
                <a:gd name="T64" fmla="*/ 2147483647 w 213"/>
                <a:gd name="T65" fmla="*/ 2147483647 h 203"/>
                <a:gd name="T66" fmla="*/ 2147483647 w 213"/>
                <a:gd name="T67" fmla="*/ 2147483647 h 203"/>
                <a:gd name="T68" fmla="*/ 2147483647 w 213"/>
                <a:gd name="T69" fmla="*/ 2147483647 h 203"/>
                <a:gd name="T70" fmla="*/ 2147483647 w 213"/>
                <a:gd name="T71" fmla="*/ 2147483647 h 203"/>
                <a:gd name="T72" fmla="*/ 2147483647 w 213"/>
                <a:gd name="T73" fmla="*/ 2147483647 h 203"/>
                <a:gd name="T74" fmla="*/ 2147483647 w 213"/>
                <a:gd name="T75" fmla="*/ 2147483647 h 203"/>
                <a:gd name="T76" fmla="*/ 2147483647 w 213"/>
                <a:gd name="T77" fmla="*/ 2147483647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0" name="Freeform 4845"/>
            <p:cNvSpPr>
              <a:spLocks/>
            </p:cNvSpPr>
            <p:nvPr/>
          </p:nvSpPr>
          <p:spPr bwMode="auto">
            <a:xfrm>
              <a:off x="2203451" y="3651250"/>
              <a:ext cx="12700" cy="3175"/>
            </a:xfrm>
            <a:custGeom>
              <a:avLst/>
              <a:gdLst>
                <a:gd name="T0" fmla="*/ 2147483647 w 7"/>
                <a:gd name="T1" fmla="*/ 2147483647 h 2"/>
                <a:gd name="T2" fmla="*/ 0 w 7"/>
                <a:gd name="T3" fmla="*/ 0 h 2"/>
                <a:gd name="T4" fmla="*/ 2147483647 w 7"/>
                <a:gd name="T5" fmla="*/ 2147483647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1" name="Freeform 4846"/>
            <p:cNvSpPr>
              <a:spLocks/>
            </p:cNvSpPr>
            <p:nvPr/>
          </p:nvSpPr>
          <p:spPr bwMode="auto">
            <a:xfrm>
              <a:off x="1670051" y="3225800"/>
              <a:ext cx="282575" cy="111125"/>
            </a:xfrm>
            <a:custGeom>
              <a:avLst/>
              <a:gdLst>
                <a:gd name="T0" fmla="*/ 2147483647 w 160"/>
                <a:gd name="T1" fmla="*/ 2147483647 h 57"/>
                <a:gd name="T2" fmla="*/ 2147483647 w 160"/>
                <a:gd name="T3" fmla="*/ 2147483647 h 57"/>
                <a:gd name="T4" fmla="*/ 2147483647 w 160"/>
                <a:gd name="T5" fmla="*/ 2147483647 h 57"/>
                <a:gd name="T6" fmla="*/ 2147483647 w 160"/>
                <a:gd name="T7" fmla="*/ 2147483647 h 57"/>
                <a:gd name="T8" fmla="*/ 2147483647 w 160"/>
                <a:gd name="T9" fmla="*/ 2147483647 h 57"/>
                <a:gd name="T10" fmla="*/ 2147483647 w 160"/>
                <a:gd name="T11" fmla="*/ 2147483647 h 57"/>
                <a:gd name="T12" fmla="*/ 2147483647 w 160"/>
                <a:gd name="T13" fmla="*/ 0 h 57"/>
                <a:gd name="T14" fmla="*/ 2147483647 w 160"/>
                <a:gd name="T15" fmla="*/ 2147483647 h 57"/>
                <a:gd name="T16" fmla="*/ 2147483647 w 160"/>
                <a:gd name="T17" fmla="*/ 2147483647 h 57"/>
                <a:gd name="T18" fmla="*/ 2147483647 w 160"/>
                <a:gd name="T19" fmla="*/ 2147483647 h 57"/>
                <a:gd name="T20" fmla="*/ 0 w 160"/>
                <a:gd name="T21" fmla="*/ 2147483647 h 57"/>
                <a:gd name="T22" fmla="*/ 2147483647 w 160"/>
                <a:gd name="T23" fmla="*/ 2147483647 h 57"/>
                <a:gd name="T24" fmla="*/ 2147483647 w 160"/>
                <a:gd name="T25" fmla="*/ 2147483647 h 57"/>
                <a:gd name="T26" fmla="*/ 2147483647 w 160"/>
                <a:gd name="T27" fmla="*/ 2147483647 h 57"/>
                <a:gd name="T28" fmla="*/ 2147483647 w 160"/>
                <a:gd name="T29" fmla="*/ 2147483647 h 57"/>
                <a:gd name="T30" fmla="*/ 2147483647 w 160"/>
                <a:gd name="T31" fmla="*/ 2147483647 h 57"/>
                <a:gd name="T32" fmla="*/ 2147483647 w 160"/>
                <a:gd name="T33" fmla="*/ 2147483647 h 57"/>
                <a:gd name="T34" fmla="*/ 2147483647 w 160"/>
                <a:gd name="T35" fmla="*/ 2147483647 h 57"/>
                <a:gd name="T36" fmla="*/ 2147483647 w 160"/>
                <a:gd name="T37" fmla="*/ 2147483647 h 57"/>
                <a:gd name="T38" fmla="*/ 2147483647 w 160"/>
                <a:gd name="T39" fmla="*/ 2147483647 h 57"/>
                <a:gd name="T40" fmla="*/ 2147483647 w 160"/>
                <a:gd name="T41" fmla="*/ 2147483647 h 57"/>
                <a:gd name="T42" fmla="*/ 2147483647 w 160"/>
                <a:gd name="T43" fmla="*/ 2147483647 h 57"/>
                <a:gd name="T44" fmla="*/ 2147483647 w 160"/>
                <a:gd name="T45" fmla="*/ 2147483647 h 57"/>
                <a:gd name="T46" fmla="*/ 2147483647 w 160"/>
                <a:gd name="T47" fmla="*/ 2147483647 h 57"/>
                <a:gd name="T48" fmla="*/ 2147483647 w 160"/>
                <a:gd name="T49" fmla="*/ 2147483647 h 57"/>
                <a:gd name="T50" fmla="*/ 2147483647 w 160"/>
                <a:gd name="T51" fmla="*/ 2147483647 h 57"/>
                <a:gd name="T52" fmla="*/ 2147483647 w 160"/>
                <a:gd name="T53" fmla="*/ 2147483647 h 57"/>
                <a:gd name="T54" fmla="*/ 2147483647 w 160"/>
                <a:gd name="T55" fmla="*/ 2147483647 h 57"/>
                <a:gd name="T56" fmla="*/ 2147483647 w 160"/>
                <a:gd name="T57" fmla="*/ 2147483647 h 57"/>
                <a:gd name="T58" fmla="*/ 2147483647 w 160"/>
                <a:gd name="T59" fmla="*/ 2147483647 h 57"/>
                <a:gd name="T60" fmla="*/ 2147483647 w 160"/>
                <a:gd name="T61" fmla="*/ 2147483647 h 57"/>
                <a:gd name="T62" fmla="*/ 2147483647 w 160"/>
                <a:gd name="T63" fmla="*/ 2147483647 h 57"/>
                <a:gd name="T64" fmla="*/ 2147483647 w 16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2" name="Freeform 4847"/>
            <p:cNvSpPr>
              <a:spLocks/>
            </p:cNvSpPr>
            <p:nvPr/>
          </p:nvSpPr>
          <p:spPr bwMode="auto">
            <a:xfrm>
              <a:off x="1719263" y="3268663"/>
              <a:ext cx="12700" cy="17463"/>
            </a:xfrm>
            <a:custGeom>
              <a:avLst/>
              <a:gdLst>
                <a:gd name="T0" fmla="*/ 0 w 7"/>
                <a:gd name="T1" fmla="*/ 2147483647 h 9"/>
                <a:gd name="T2" fmla="*/ 2147483647 w 7"/>
                <a:gd name="T3" fmla="*/ 2147483647 h 9"/>
                <a:gd name="T4" fmla="*/ 0 w 7"/>
                <a:gd name="T5" fmla="*/ 0 h 9"/>
                <a:gd name="T6" fmla="*/ 0 w 7"/>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3" name="Freeform 4848"/>
            <p:cNvSpPr>
              <a:spLocks/>
            </p:cNvSpPr>
            <p:nvPr/>
          </p:nvSpPr>
          <p:spPr bwMode="auto">
            <a:xfrm>
              <a:off x="1752601" y="3360738"/>
              <a:ext cx="7938" cy="3175"/>
            </a:xfrm>
            <a:custGeom>
              <a:avLst/>
              <a:gdLst>
                <a:gd name="T0" fmla="*/ 2147483647 w 5"/>
                <a:gd name="T1" fmla="*/ 0 h 3175"/>
                <a:gd name="T2" fmla="*/ 2147483647 w 5"/>
                <a:gd name="T3" fmla="*/ 0 h 3175"/>
                <a:gd name="T4" fmla="*/ 2147483647 w 5"/>
                <a:gd name="T5" fmla="*/ 0 h 3175"/>
                <a:gd name="T6" fmla="*/ 2147483647 w 5"/>
                <a:gd name="T7" fmla="*/ 0 h 3175"/>
                <a:gd name="T8" fmla="*/ 2147483647 w 5"/>
                <a:gd name="T9" fmla="*/ 0 h 3175"/>
                <a:gd name="T10" fmla="*/ 0 w 5"/>
                <a:gd name="T11" fmla="*/ 0 h 3175"/>
                <a:gd name="T12" fmla="*/ 0 w 5"/>
                <a:gd name="T13" fmla="*/ 0 h 3175"/>
                <a:gd name="T14" fmla="*/ 0 w 5"/>
                <a:gd name="T15" fmla="*/ 0 h 3175"/>
                <a:gd name="T16" fmla="*/ 2147483647 w 5"/>
                <a:gd name="T17" fmla="*/ 0 h 3175"/>
                <a:gd name="T18" fmla="*/ 2147483647 w 5"/>
                <a:gd name="T19" fmla="*/ 0 h 3175"/>
                <a:gd name="T20" fmla="*/ 2147483647 w 5"/>
                <a:gd name="T21" fmla="*/ 0 h 3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3175">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4" name="Freeform 4849"/>
            <p:cNvSpPr>
              <a:spLocks/>
            </p:cNvSpPr>
            <p:nvPr/>
          </p:nvSpPr>
          <p:spPr bwMode="auto">
            <a:xfrm>
              <a:off x="1795463" y="3346450"/>
              <a:ext cx="7938" cy="3175"/>
            </a:xfrm>
            <a:custGeom>
              <a:avLst/>
              <a:gdLst>
                <a:gd name="T0" fmla="*/ 2147483647 w 4"/>
                <a:gd name="T1" fmla="*/ 0 h 3175"/>
                <a:gd name="T2" fmla="*/ 2147483647 w 4"/>
                <a:gd name="T3" fmla="*/ 0 h 3175"/>
                <a:gd name="T4" fmla="*/ 2147483647 w 4"/>
                <a:gd name="T5" fmla="*/ 0 h 3175"/>
                <a:gd name="T6" fmla="*/ 2147483647 w 4"/>
                <a:gd name="T7" fmla="*/ 0 h 3175"/>
                <a:gd name="T8" fmla="*/ 0 w 4"/>
                <a:gd name="T9" fmla="*/ 0 h 3175"/>
                <a:gd name="T10" fmla="*/ 2147483647 w 4"/>
                <a:gd name="T11" fmla="*/ 0 h 3175"/>
                <a:gd name="T12" fmla="*/ 2147483647 w 4"/>
                <a:gd name="T13" fmla="*/ 0 h 3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175">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5" name="Freeform 4850"/>
            <p:cNvSpPr>
              <a:spLocks/>
            </p:cNvSpPr>
            <p:nvPr/>
          </p:nvSpPr>
          <p:spPr bwMode="auto">
            <a:xfrm>
              <a:off x="1789113" y="3346450"/>
              <a:ext cx="6350" cy="4763"/>
            </a:xfrm>
            <a:custGeom>
              <a:avLst/>
              <a:gdLst>
                <a:gd name="T0" fmla="*/ 2147483647 w 3"/>
                <a:gd name="T1" fmla="*/ 0 h 2"/>
                <a:gd name="T2" fmla="*/ 2147483647 w 3"/>
                <a:gd name="T3" fmla="*/ 0 h 2"/>
                <a:gd name="T4" fmla="*/ 0 w 3"/>
                <a:gd name="T5" fmla="*/ 0 h 2"/>
                <a:gd name="T6" fmla="*/ 0 w 3"/>
                <a:gd name="T7" fmla="*/ 2147483647 h 2"/>
                <a:gd name="T8" fmla="*/ 0 w 3"/>
                <a:gd name="T9" fmla="*/ 0 h 2"/>
                <a:gd name="T10" fmla="*/ 2147483647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6" name="Freeform 4851"/>
            <p:cNvSpPr>
              <a:spLocks/>
            </p:cNvSpPr>
            <p:nvPr/>
          </p:nvSpPr>
          <p:spPr bwMode="auto">
            <a:xfrm>
              <a:off x="2211388" y="3392488"/>
              <a:ext cx="3175" cy="3175"/>
            </a:xfrm>
            <a:custGeom>
              <a:avLst/>
              <a:gdLst>
                <a:gd name="T0" fmla="*/ 2147483647 w 2"/>
                <a:gd name="T1" fmla="*/ 0 h 3175"/>
                <a:gd name="T2" fmla="*/ 2147483647 w 2"/>
                <a:gd name="T3" fmla="*/ 0 h 3175"/>
                <a:gd name="T4" fmla="*/ 2147483647 w 2"/>
                <a:gd name="T5" fmla="*/ 0 h 3175"/>
                <a:gd name="T6" fmla="*/ 0 w 2"/>
                <a:gd name="T7" fmla="*/ 0 h 3175"/>
                <a:gd name="T8" fmla="*/ 2147483647 w 2"/>
                <a:gd name="T9" fmla="*/ 0 h 3175"/>
                <a:gd name="T10" fmla="*/ 2147483647 w 2"/>
                <a:gd name="T11" fmla="*/ 0 h 3175"/>
                <a:gd name="T12" fmla="*/ 2147483647 w 2"/>
                <a:gd name="T13" fmla="*/ 0 h 3175"/>
                <a:gd name="T14" fmla="*/ 2147483647 w 2"/>
                <a:gd name="T15" fmla="*/ 0 h 3175"/>
                <a:gd name="T16" fmla="*/ 2147483647 w 2"/>
                <a:gd name="T17" fmla="*/ 0 h 3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175">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7" name="Freeform 4852"/>
            <p:cNvSpPr>
              <a:spLocks/>
            </p:cNvSpPr>
            <p:nvPr/>
          </p:nvSpPr>
          <p:spPr bwMode="auto">
            <a:xfrm>
              <a:off x="2224088" y="3384550"/>
              <a:ext cx="1588" cy="3175"/>
            </a:xfrm>
            <a:custGeom>
              <a:avLst/>
              <a:gdLst>
                <a:gd name="T0" fmla="*/ 0 w 1588"/>
                <a:gd name="T1" fmla="*/ 0 h 3175"/>
                <a:gd name="T2" fmla="*/ 0 w 1588"/>
                <a:gd name="T3" fmla="*/ 0 h 3175"/>
                <a:gd name="T4" fmla="*/ 0 w 1588"/>
                <a:gd name="T5" fmla="*/ 0 h 3175"/>
                <a:gd name="T6" fmla="*/ 0 60000 65536"/>
                <a:gd name="T7" fmla="*/ 0 60000 65536"/>
                <a:gd name="T8" fmla="*/ 0 60000 65536"/>
              </a:gdLst>
              <a:ahLst/>
              <a:cxnLst>
                <a:cxn ang="T6">
                  <a:pos x="T0" y="T1"/>
                </a:cxn>
                <a:cxn ang="T7">
                  <a:pos x="T2" y="T3"/>
                </a:cxn>
                <a:cxn ang="T8">
                  <a:pos x="T4" y="T5"/>
                </a:cxn>
              </a:cxnLst>
              <a:rect l="0" t="0" r="r" b="b"/>
              <a:pathLst>
                <a:path w="1588" h="3175">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8" name="Freeform 4853"/>
            <p:cNvSpPr>
              <a:spLocks/>
            </p:cNvSpPr>
            <p:nvPr/>
          </p:nvSpPr>
          <p:spPr bwMode="auto">
            <a:xfrm>
              <a:off x="2216151" y="3389313"/>
              <a:ext cx="7938" cy="3175"/>
            </a:xfrm>
            <a:custGeom>
              <a:avLst/>
              <a:gdLst>
                <a:gd name="T0" fmla="*/ 2147483647 w 3"/>
                <a:gd name="T1" fmla="*/ 0 h 2"/>
                <a:gd name="T2" fmla="*/ 2147483647 w 3"/>
                <a:gd name="T3" fmla="*/ 2147483647 h 2"/>
                <a:gd name="T4" fmla="*/ 0 w 3"/>
                <a:gd name="T5" fmla="*/ 2147483647 h 2"/>
                <a:gd name="T6" fmla="*/ 0 w 3"/>
                <a:gd name="T7" fmla="*/ 0 h 2"/>
                <a:gd name="T8" fmla="*/ 0 w 3"/>
                <a:gd name="T9" fmla="*/ 2147483647 h 2"/>
                <a:gd name="T10" fmla="*/ 2147483647 w 3"/>
                <a:gd name="T11" fmla="*/ 2147483647 h 2"/>
                <a:gd name="T12" fmla="*/ 2147483647 w 3"/>
                <a:gd name="T13" fmla="*/ 0 h 2"/>
                <a:gd name="T14" fmla="*/ 2147483647 w 3"/>
                <a:gd name="T15" fmla="*/ 2147483647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9" name="Freeform 4854"/>
            <p:cNvSpPr>
              <a:spLocks/>
            </p:cNvSpPr>
            <p:nvPr/>
          </p:nvSpPr>
          <p:spPr bwMode="auto">
            <a:xfrm>
              <a:off x="2203451" y="3392488"/>
              <a:ext cx="7938" cy="3175"/>
            </a:xfrm>
            <a:custGeom>
              <a:avLst/>
              <a:gdLst>
                <a:gd name="T0" fmla="*/ 2147483647 w 3"/>
                <a:gd name="T1" fmla="*/ 0 h 3175"/>
                <a:gd name="T2" fmla="*/ 0 w 3"/>
                <a:gd name="T3" fmla="*/ 0 h 3175"/>
                <a:gd name="T4" fmla="*/ 2147483647 w 3"/>
                <a:gd name="T5" fmla="*/ 0 h 3175"/>
                <a:gd name="T6" fmla="*/ 0 60000 65536"/>
                <a:gd name="T7" fmla="*/ 0 60000 65536"/>
                <a:gd name="T8" fmla="*/ 0 60000 65536"/>
              </a:gdLst>
              <a:ahLst/>
              <a:cxnLst>
                <a:cxn ang="T6">
                  <a:pos x="T0" y="T1"/>
                </a:cxn>
                <a:cxn ang="T7">
                  <a:pos x="T2" y="T3"/>
                </a:cxn>
                <a:cxn ang="T8">
                  <a:pos x="T4" y="T5"/>
                </a:cxn>
              </a:cxnLst>
              <a:rect l="0" t="0" r="r" b="b"/>
              <a:pathLst>
                <a:path w="3" h="3175">
                  <a:moveTo>
                    <a:pt x="3" y="0"/>
                  </a:move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0" name="Rectangle 4855"/>
            <p:cNvSpPr>
              <a:spLocks noChangeArrowheads="1"/>
            </p:cNvSpPr>
            <p:nvPr/>
          </p:nvSpPr>
          <p:spPr bwMode="auto">
            <a:xfrm>
              <a:off x="2214563" y="3392488"/>
              <a:ext cx="0" cy="635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181" name="Freeform 4856"/>
            <p:cNvSpPr>
              <a:spLocks/>
            </p:cNvSpPr>
            <p:nvPr/>
          </p:nvSpPr>
          <p:spPr bwMode="auto">
            <a:xfrm>
              <a:off x="2012951" y="3341688"/>
              <a:ext cx="96838" cy="79375"/>
            </a:xfrm>
            <a:custGeom>
              <a:avLst/>
              <a:gdLst>
                <a:gd name="T0" fmla="*/ 2147483647 w 54"/>
                <a:gd name="T1" fmla="*/ 2147483647 h 41"/>
                <a:gd name="T2" fmla="*/ 2147483647 w 54"/>
                <a:gd name="T3" fmla="*/ 2147483647 h 41"/>
                <a:gd name="T4" fmla="*/ 0 w 54"/>
                <a:gd name="T5" fmla="*/ 2147483647 h 41"/>
                <a:gd name="T6" fmla="*/ 0 w 54"/>
                <a:gd name="T7" fmla="*/ 2147483647 h 41"/>
                <a:gd name="T8" fmla="*/ 2147483647 w 54"/>
                <a:gd name="T9" fmla="*/ 2147483647 h 41"/>
                <a:gd name="T10" fmla="*/ 2147483647 w 54"/>
                <a:gd name="T11" fmla="*/ 2147483647 h 41"/>
                <a:gd name="T12" fmla="*/ 2147483647 w 54"/>
                <a:gd name="T13" fmla="*/ 2147483647 h 41"/>
                <a:gd name="T14" fmla="*/ 2147483647 w 54"/>
                <a:gd name="T15" fmla="*/ 2147483647 h 41"/>
                <a:gd name="T16" fmla="*/ 2147483647 w 54"/>
                <a:gd name="T17" fmla="*/ 2147483647 h 41"/>
                <a:gd name="T18" fmla="*/ 2147483647 w 54"/>
                <a:gd name="T19" fmla="*/ 2147483647 h 41"/>
                <a:gd name="T20" fmla="*/ 2147483647 w 54"/>
                <a:gd name="T21" fmla="*/ 2147483647 h 41"/>
                <a:gd name="T22" fmla="*/ 2147483647 w 54"/>
                <a:gd name="T23" fmla="*/ 2147483647 h 41"/>
                <a:gd name="T24" fmla="*/ 2147483647 w 54"/>
                <a:gd name="T25" fmla="*/ 2147483647 h 41"/>
                <a:gd name="T26" fmla="*/ 2147483647 w 54"/>
                <a:gd name="T27" fmla="*/ 0 h 41"/>
                <a:gd name="T28" fmla="*/ 2147483647 w 54"/>
                <a:gd name="T29" fmla="*/ 214748364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2" name="Freeform 4857"/>
            <p:cNvSpPr>
              <a:spLocks/>
            </p:cNvSpPr>
            <p:nvPr/>
          </p:nvSpPr>
          <p:spPr bwMode="auto">
            <a:xfrm>
              <a:off x="1938338" y="3341688"/>
              <a:ext cx="82550" cy="68263"/>
            </a:xfrm>
            <a:custGeom>
              <a:avLst/>
              <a:gdLst>
                <a:gd name="T0" fmla="*/ 2147483647 w 45"/>
                <a:gd name="T1" fmla="*/ 2147483647 h 34"/>
                <a:gd name="T2" fmla="*/ 2147483647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0 w 45"/>
                <a:gd name="T13" fmla="*/ 2147483647 h 34"/>
                <a:gd name="T14" fmla="*/ 2147483647 w 45"/>
                <a:gd name="T15" fmla="*/ 2147483647 h 34"/>
                <a:gd name="T16" fmla="*/ 2147483647 w 45"/>
                <a:gd name="T17" fmla="*/ 2147483647 h 34"/>
                <a:gd name="T18" fmla="*/ 2147483647 w 45"/>
                <a:gd name="T19" fmla="*/ 2147483647 h 34"/>
                <a:gd name="T20" fmla="*/ 2147483647 w 45"/>
                <a:gd name="T21" fmla="*/ 2147483647 h 34"/>
                <a:gd name="T22" fmla="*/ 2147483647 w 45"/>
                <a:gd name="T23" fmla="*/ 2147483647 h 34"/>
                <a:gd name="T24" fmla="*/ 2147483647 w 45"/>
                <a:gd name="T25" fmla="*/ 0 h 34"/>
                <a:gd name="T26" fmla="*/ 2147483647 w 45"/>
                <a:gd name="T27" fmla="*/ 2147483647 h 34"/>
                <a:gd name="T28" fmla="*/ 2147483647 w 45"/>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3" name="Freeform 4858"/>
            <p:cNvSpPr>
              <a:spLocks/>
            </p:cNvSpPr>
            <p:nvPr/>
          </p:nvSpPr>
          <p:spPr bwMode="auto">
            <a:xfrm>
              <a:off x="2012951" y="3271838"/>
              <a:ext cx="3175" cy="4763"/>
            </a:xfrm>
            <a:custGeom>
              <a:avLst/>
              <a:gdLst>
                <a:gd name="T0" fmla="*/ 2147483647 w 2"/>
                <a:gd name="T1" fmla="*/ 2147483647 h 2"/>
                <a:gd name="T2" fmla="*/ 0 w 2"/>
                <a:gd name="T3" fmla="*/ 2147483647 h 2"/>
                <a:gd name="T4" fmla="*/ 0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4" name="Freeform 4859"/>
            <p:cNvSpPr>
              <a:spLocks/>
            </p:cNvSpPr>
            <p:nvPr/>
          </p:nvSpPr>
          <p:spPr bwMode="auto">
            <a:xfrm>
              <a:off x="2025651" y="3271838"/>
              <a:ext cx="7938" cy="4763"/>
            </a:xfrm>
            <a:custGeom>
              <a:avLst/>
              <a:gdLst>
                <a:gd name="T0" fmla="*/ 2147483647 w 4"/>
                <a:gd name="T1" fmla="*/ 2147483647 h 2"/>
                <a:gd name="T2" fmla="*/ 0 w 4"/>
                <a:gd name="T3" fmla="*/ 0 h 2"/>
                <a:gd name="T4" fmla="*/ 2147483647 w 4"/>
                <a:gd name="T5" fmla="*/ 2147483647 h 2"/>
                <a:gd name="T6" fmla="*/ 2147483647 w 4"/>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5" name="Freeform 4860"/>
            <p:cNvSpPr>
              <a:spLocks/>
            </p:cNvSpPr>
            <p:nvPr/>
          </p:nvSpPr>
          <p:spPr bwMode="auto">
            <a:xfrm>
              <a:off x="2298701" y="3548063"/>
              <a:ext cx="6350" cy="7938"/>
            </a:xfrm>
            <a:custGeom>
              <a:avLst/>
              <a:gdLst>
                <a:gd name="T0" fmla="*/ 2147483647 w 5"/>
                <a:gd name="T1" fmla="*/ 2147483647 h 4"/>
                <a:gd name="T2" fmla="*/ 0 w 5"/>
                <a:gd name="T3" fmla="*/ 2147483647 h 4"/>
                <a:gd name="T4" fmla="*/ 2147483647 w 5"/>
                <a:gd name="T5" fmla="*/ 0 h 4"/>
                <a:gd name="T6" fmla="*/ 2147483647 w 5"/>
                <a:gd name="T7" fmla="*/ 2147483647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6" name="Freeform 4861"/>
            <p:cNvSpPr>
              <a:spLocks/>
            </p:cNvSpPr>
            <p:nvPr/>
          </p:nvSpPr>
          <p:spPr bwMode="auto">
            <a:xfrm>
              <a:off x="1601788" y="3651250"/>
              <a:ext cx="90488" cy="106363"/>
            </a:xfrm>
            <a:custGeom>
              <a:avLst/>
              <a:gdLst>
                <a:gd name="T0" fmla="*/ 2147483647 w 52"/>
                <a:gd name="T1" fmla="*/ 2147483647 h 54"/>
                <a:gd name="T2" fmla="*/ 0 w 52"/>
                <a:gd name="T3" fmla="*/ 2147483647 h 54"/>
                <a:gd name="T4" fmla="*/ 2147483647 w 52"/>
                <a:gd name="T5" fmla="*/ 2147483647 h 54"/>
                <a:gd name="T6" fmla="*/ 2147483647 w 52"/>
                <a:gd name="T7" fmla="*/ 2147483647 h 54"/>
                <a:gd name="T8" fmla="*/ 2147483647 w 52"/>
                <a:gd name="T9" fmla="*/ 0 h 54"/>
                <a:gd name="T10" fmla="*/ 2147483647 w 52"/>
                <a:gd name="T11" fmla="*/ 2147483647 h 54"/>
                <a:gd name="T12" fmla="*/ 2147483647 w 52"/>
                <a:gd name="T13" fmla="*/ 2147483647 h 54"/>
                <a:gd name="T14" fmla="*/ 2147483647 w 52"/>
                <a:gd name="T15" fmla="*/ 2147483647 h 54"/>
                <a:gd name="T16" fmla="*/ 2147483647 w 52"/>
                <a:gd name="T17" fmla="*/ 2147483647 h 54"/>
                <a:gd name="T18" fmla="*/ 2147483647 w 52"/>
                <a:gd name="T19" fmla="*/ 2147483647 h 54"/>
                <a:gd name="T20" fmla="*/ 2147483647 w 52"/>
                <a:gd name="T21" fmla="*/ 2147483647 h 54"/>
                <a:gd name="T22" fmla="*/ 2147483647 w 52"/>
                <a:gd name="T23" fmla="*/ 2147483647 h 54"/>
                <a:gd name="T24" fmla="*/ 2147483647 w 52"/>
                <a:gd name="T25" fmla="*/ 2147483647 h 54"/>
                <a:gd name="T26" fmla="*/ 2147483647 w 52"/>
                <a:gd name="T27" fmla="*/ 2147483647 h 54"/>
                <a:gd name="T28" fmla="*/ 2147483647 w 52"/>
                <a:gd name="T29" fmla="*/ 2147483647 h 54"/>
                <a:gd name="T30" fmla="*/ 2147483647 w 52"/>
                <a:gd name="T31" fmla="*/ 2147483647 h 54"/>
                <a:gd name="T32" fmla="*/ 2147483647 w 52"/>
                <a:gd name="T33" fmla="*/ 2147483647 h 54"/>
                <a:gd name="T34" fmla="*/ 2147483647 w 52"/>
                <a:gd name="T35" fmla="*/ 2147483647 h 54"/>
                <a:gd name="T36" fmla="*/ 2147483647 w 52"/>
                <a:gd name="T37" fmla="*/ 2147483647 h 54"/>
                <a:gd name="T38" fmla="*/ 2147483647 w 52"/>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7" name="Freeform 4862"/>
            <p:cNvSpPr>
              <a:spLocks/>
            </p:cNvSpPr>
            <p:nvPr/>
          </p:nvSpPr>
          <p:spPr bwMode="auto">
            <a:xfrm>
              <a:off x="2044701" y="3598863"/>
              <a:ext cx="9525" cy="3175"/>
            </a:xfrm>
            <a:custGeom>
              <a:avLst/>
              <a:gdLst>
                <a:gd name="T0" fmla="*/ 0 w 5"/>
                <a:gd name="T1" fmla="*/ 0 h 2"/>
                <a:gd name="T2" fmla="*/ 2147483647 w 5"/>
                <a:gd name="T3" fmla="*/ 2147483647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8" name="Freeform 4863"/>
            <p:cNvSpPr>
              <a:spLocks/>
            </p:cNvSpPr>
            <p:nvPr/>
          </p:nvSpPr>
          <p:spPr bwMode="auto">
            <a:xfrm>
              <a:off x="2341563" y="3570288"/>
              <a:ext cx="1588" cy="9525"/>
            </a:xfrm>
            <a:custGeom>
              <a:avLst/>
              <a:gdLst>
                <a:gd name="T0" fmla="*/ 1001132368 w 2"/>
                <a:gd name="T1" fmla="*/ 2147483647 h 5"/>
                <a:gd name="T2" fmla="*/ 0 w 2"/>
                <a:gd name="T3" fmla="*/ 2147483647 h 5"/>
                <a:gd name="T4" fmla="*/ 0 w 2"/>
                <a:gd name="T5" fmla="*/ 0 h 5"/>
                <a:gd name="T6" fmla="*/ 1001132368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9" name="Freeform 4864"/>
            <p:cNvSpPr>
              <a:spLocks/>
            </p:cNvSpPr>
            <p:nvPr/>
          </p:nvSpPr>
          <p:spPr bwMode="auto">
            <a:xfrm>
              <a:off x="2290763" y="3495675"/>
              <a:ext cx="7938" cy="7938"/>
            </a:xfrm>
            <a:custGeom>
              <a:avLst/>
              <a:gdLst>
                <a:gd name="T0" fmla="*/ 2147483647 w 4"/>
                <a:gd name="T1" fmla="*/ 2147483647 h 5"/>
                <a:gd name="T2" fmla="*/ 2147483647 w 4"/>
                <a:gd name="T3" fmla="*/ 2147483647 h 5"/>
                <a:gd name="T4" fmla="*/ 0 w 4"/>
                <a:gd name="T5" fmla="*/ 0 h 5"/>
                <a:gd name="T6" fmla="*/ 2147483647 w 4"/>
                <a:gd name="T7" fmla="*/ 0 h 5"/>
                <a:gd name="T8" fmla="*/ 2147483647 w 4"/>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0" name="Freeform 4865"/>
            <p:cNvSpPr>
              <a:spLocks/>
            </p:cNvSpPr>
            <p:nvPr/>
          </p:nvSpPr>
          <p:spPr bwMode="auto">
            <a:xfrm>
              <a:off x="1492251" y="3532188"/>
              <a:ext cx="63500" cy="47625"/>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1" name="Freeform 4866"/>
            <p:cNvSpPr>
              <a:spLocks/>
            </p:cNvSpPr>
            <p:nvPr/>
          </p:nvSpPr>
          <p:spPr bwMode="auto">
            <a:xfrm>
              <a:off x="2278063" y="3613150"/>
              <a:ext cx="1588" cy="3175"/>
            </a:xfrm>
            <a:custGeom>
              <a:avLst/>
              <a:gdLst>
                <a:gd name="T0" fmla="*/ 1001132368 w 2"/>
                <a:gd name="T1" fmla="*/ 2147483647 h 2"/>
                <a:gd name="T2" fmla="*/ 1001132368 w 2"/>
                <a:gd name="T3" fmla="*/ 0 h 2"/>
                <a:gd name="T4" fmla="*/ 1001132368 w 2"/>
                <a:gd name="T5" fmla="*/ 0 h 2"/>
                <a:gd name="T6" fmla="*/ 0 w 2"/>
                <a:gd name="T7" fmla="*/ 0 h 2"/>
                <a:gd name="T8" fmla="*/ 0 w 2"/>
                <a:gd name="T9" fmla="*/ 0 h 2"/>
                <a:gd name="T10" fmla="*/ 0 w 2"/>
                <a:gd name="T11" fmla="*/ 2147483647 h 2"/>
                <a:gd name="T12" fmla="*/ 0 w 2"/>
                <a:gd name="T13" fmla="*/ 2147483647 h 2"/>
                <a:gd name="T14" fmla="*/ 0 w 2"/>
                <a:gd name="T15" fmla="*/ 2147483647 h 2"/>
                <a:gd name="T16" fmla="*/ 0 w 2"/>
                <a:gd name="T17" fmla="*/ 2147483647 h 2"/>
                <a:gd name="T18" fmla="*/ 1001132368 w 2"/>
                <a:gd name="T19" fmla="*/ 2147483647 h 2"/>
                <a:gd name="T20" fmla="*/ 1001132368 w 2"/>
                <a:gd name="T21" fmla="*/ 2147483647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2" name="Freeform 4867"/>
            <p:cNvSpPr>
              <a:spLocks/>
            </p:cNvSpPr>
            <p:nvPr/>
          </p:nvSpPr>
          <p:spPr bwMode="auto">
            <a:xfrm>
              <a:off x="2279651" y="3606800"/>
              <a:ext cx="4763" cy="6350"/>
            </a:xfrm>
            <a:custGeom>
              <a:avLst/>
              <a:gdLst>
                <a:gd name="T0" fmla="*/ 2147483647 w 2"/>
                <a:gd name="T1" fmla="*/ 0 h 3"/>
                <a:gd name="T2" fmla="*/ 2147483647 w 2"/>
                <a:gd name="T3" fmla="*/ 2147483647 h 3"/>
                <a:gd name="T4" fmla="*/ 0 w 2"/>
                <a:gd name="T5" fmla="*/ 0 h 3"/>
                <a:gd name="T6" fmla="*/ 2147483647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3" name="Freeform 4868"/>
            <p:cNvSpPr>
              <a:spLocks/>
            </p:cNvSpPr>
            <p:nvPr/>
          </p:nvSpPr>
          <p:spPr bwMode="auto">
            <a:xfrm>
              <a:off x="1516063" y="3481388"/>
              <a:ext cx="173038" cy="103188"/>
            </a:xfrm>
            <a:custGeom>
              <a:avLst/>
              <a:gdLst>
                <a:gd name="T0" fmla="*/ 2147483647 w 97"/>
                <a:gd name="T1" fmla="*/ 2147483647 h 52"/>
                <a:gd name="T2" fmla="*/ 2147483647 w 97"/>
                <a:gd name="T3" fmla="*/ 2147483647 h 52"/>
                <a:gd name="T4" fmla="*/ 2147483647 w 97"/>
                <a:gd name="T5" fmla="*/ 2147483647 h 52"/>
                <a:gd name="T6" fmla="*/ 2147483647 w 97"/>
                <a:gd name="T7" fmla="*/ 2147483647 h 52"/>
                <a:gd name="T8" fmla="*/ 2147483647 w 97"/>
                <a:gd name="T9" fmla="*/ 2147483647 h 52"/>
                <a:gd name="T10" fmla="*/ 2147483647 w 97"/>
                <a:gd name="T11" fmla="*/ 2147483647 h 52"/>
                <a:gd name="T12" fmla="*/ 2147483647 w 97"/>
                <a:gd name="T13" fmla="*/ 2147483647 h 52"/>
                <a:gd name="T14" fmla="*/ 2147483647 w 97"/>
                <a:gd name="T15" fmla="*/ 2147483647 h 52"/>
                <a:gd name="T16" fmla="*/ 2147483647 w 97"/>
                <a:gd name="T17" fmla="*/ 2147483647 h 52"/>
                <a:gd name="T18" fmla="*/ 0 w 97"/>
                <a:gd name="T19" fmla="*/ 2147483647 h 52"/>
                <a:gd name="T20" fmla="*/ 2147483647 w 97"/>
                <a:gd name="T21" fmla="*/ 2147483647 h 52"/>
                <a:gd name="T22" fmla="*/ 2147483647 w 97"/>
                <a:gd name="T23" fmla="*/ 2147483647 h 52"/>
                <a:gd name="T24" fmla="*/ 2147483647 w 97"/>
                <a:gd name="T25" fmla="*/ 2147483647 h 52"/>
                <a:gd name="T26" fmla="*/ 2147483647 w 97"/>
                <a:gd name="T27" fmla="*/ 2147483647 h 52"/>
                <a:gd name="T28" fmla="*/ 2147483647 w 97"/>
                <a:gd name="T29" fmla="*/ 0 h 52"/>
                <a:gd name="T30" fmla="*/ 2147483647 w 97"/>
                <a:gd name="T31" fmla="*/ 0 h 52"/>
                <a:gd name="T32" fmla="*/ 2147483647 w 97"/>
                <a:gd name="T33" fmla="*/ 2147483647 h 52"/>
                <a:gd name="T34" fmla="*/ 2147483647 w 97"/>
                <a:gd name="T35" fmla="*/ 2147483647 h 52"/>
                <a:gd name="T36" fmla="*/ 2147483647 w 97"/>
                <a:gd name="T37" fmla="*/ 2147483647 h 52"/>
                <a:gd name="T38" fmla="*/ 2147483647 w 97"/>
                <a:gd name="T39" fmla="*/ 2147483647 h 52"/>
                <a:gd name="T40" fmla="*/ 2147483647 w 97"/>
                <a:gd name="T41" fmla="*/ 2147483647 h 52"/>
                <a:gd name="T42" fmla="*/ 2147483647 w 97"/>
                <a:gd name="T43" fmla="*/ 2147483647 h 52"/>
                <a:gd name="T44" fmla="*/ 2147483647 w 97"/>
                <a:gd name="T45" fmla="*/ 2147483647 h 52"/>
                <a:gd name="T46" fmla="*/ 2147483647 w 97"/>
                <a:gd name="T47" fmla="*/ 2147483647 h 52"/>
                <a:gd name="T48" fmla="*/ 2147483647 w 97"/>
                <a:gd name="T49" fmla="*/ 214748364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4" name="Freeform 4869"/>
            <p:cNvSpPr>
              <a:spLocks/>
            </p:cNvSpPr>
            <p:nvPr/>
          </p:nvSpPr>
          <p:spPr bwMode="auto">
            <a:xfrm>
              <a:off x="2298701" y="3517900"/>
              <a:ext cx="6350" cy="14288"/>
            </a:xfrm>
            <a:custGeom>
              <a:avLst/>
              <a:gdLst>
                <a:gd name="T0" fmla="*/ 2147483647 w 5"/>
                <a:gd name="T1" fmla="*/ 2147483647 h 7"/>
                <a:gd name="T2" fmla="*/ 0 w 5"/>
                <a:gd name="T3" fmla="*/ 0 h 7"/>
                <a:gd name="T4" fmla="*/ 2147483647 w 5"/>
                <a:gd name="T5" fmla="*/ 2147483647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5" name="Freeform 4870"/>
            <p:cNvSpPr>
              <a:spLocks/>
            </p:cNvSpPr>
            <p:nvPr/>
          </p:nvSpPr>
          <p:spPr bwMode="auto">
            <a:xfrm>
              <a:off x="1558926" y="3514725"/>
              <a:ext cx="130175" cy="144463"/>
            </a:xfrm>
            <a:custGeom>
              <a:avLst/>
              <a:gdLst>
                <a:gd name="T0" fmla="*/ 2147483647 w 73"/>
                <a:gd name="T1" fmla="*/ 2147483647 h 73"/>
                <a:gd name="T2" fmla="*/ 2147483647 w 73"/>
                <a:gd name="T3" fmla="*/ 2147483647 h 73"/>
                <a:gd name="T4" fmla="*/ 2147483647 w 73"/>
                <a:gd name="T5" fmla="*/ 2147483647 h 73"/>
                <a:gd name="T6" fmla="*/ 2147483647 w 73"/>
                <a:gd name="T7" fmla="*/ 2147483647 h 73"/>
                <a:gd name="T8" fmla="*/ 2147483647 w 73"/>
                <a:gd name="T9" fmla="*/ 2147483647 h 73"/>
                <a:gd name="T10" fmla="*/ 0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2147483647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0 h 73"/>
                <a:gd name="T36" fmla="*/ 2147483647 w 73"/>
                <a:gd name="T37" fmla="*/ 2147483647 h 73"/>
                <a:gd name="T38" fmla="*/ 2147483647 w 73"/>
                <a:gd name="T39" fmla="*/ 2147483647 h 73"/>
                <a:gd name="T40" fmla="*/ 2147483647 w 73"/>
                <a:gd name="T41" fmla="*/ 214748364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6" name="Freeform 4871"/>
            <p:cNvSpPr>
              <a:spLocks/>
            </p:cNvSpPr>
            <p:nvPr/>
          </p:nvSpPr>
          <p:spPr bwMode="auto">
            <a:xfrm>
              <a:off x="2293938" y="3570288"/>
              <a:ext cx="4763" cy="9525"/>
            </a:xfrm>
            <a:custGeom>
              <a:avLst/>
              <a:gdLst>
                <a:gd name="T0" fmla="*/ 2147483647 w 2"/>
                <a:gd name="T1" fmla="*/ 2147483647 h 5"/>
                <a:gd name="T2" fmla="*/ 2147483647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7" name="Freeform 4872"/>
            <p:cNvSpPr>
              <a:spLocks/>
            </p:cNvSpPr>
            <p:nvPr/>
          </p:nvSpPr>
          <p:spPr bwMode="auto">
            <a:xfrm>
              <a:off x="2262188" y="3440113"/>
              <a:ext cx="6350" cy="1588"/>
            </a:xfrm>
            <a:custGeom>
              <a:avLst/>
              <a:gdLst>
                <a:gd name="T0" fmla="*/ 0 w 3"/>
                <a:gd name="T1" fmla="*/ 0 h 1588"/>
                <a:gd name="T2" fmla="*/ 0 w 3"/>
                <a:gd name="T3" fmla="*/ 0 h 1588"/>
                <a:gd name="T4" fmla="*/ 2147483647 w 3"/>
                <a:gd name="T5" fmla="*/ 0 h 1588"/>
                <a:gd name="T6" fmla="*/ 0 w 3"/>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588">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8" name="Freeform 4873"/>
            <p:cNvSpPr>
              <a:spLocks/>
            </p:cNvSpPr>
            <p:nvPr/>
          </p:nvSpPr>
          <p:spPr bwMode="auto">
            <a:xfrm>
              <a:off x="2259013" y="3429000"/>
              <a:ext cx="3175" cy="6350"/>
            </a:xfrm>
            <a:custGeom>
              <a:avLst/>
              <a:gdLst>
                <a:gd name="T0" fmla="*/ 2147483647 w 2"/>
                <a:gd name="T1" fmla="*/ 2147483647 h 3"/>
                <a:gd name="T2" fmla="*/ 0 w 2"/>
                <a:gd name="T3" fmla="*/ 0 h 3"/>
                <a:gd name="T4" fmla="*/ 2147483647 w 2"/>
                <a:gd name="T5" fmla="*/ 0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9" name="Freeform 4874"/>
            <p:cNvSpPr>
              <a:spLocks/>
            </p:cNvSpPr>
            <p:nvPr/>
          </p:nvSpPr>
          <p:spPr bwMode="auto">
            <a:xfrm>
              <a:off x="2284413" y="3467100"/>
              <a:ext cx="6350" cy="11113"/>
            </a:xfrm>
            <a:custGeom>
              <a:avLst/>
              <a:gdLst>
                <a:gd name="T0" fmla="*/ 2147483647 w 3"/>
                <a:gd name="T1" fmla="*/ 0 h 5"/>
                <a:gd name="T2" fmla="*/ 2147483647 w 3"/>
                <a:gd name="T3" fmla="*/ 2147483647 h 5"/>
                <a:gd name="T4" fmla="*/ 0 w 3"/>
                <a:gd name="T5" fmla="*/ 2147483647 h 5"/>
                <a:gd name="T6" fmla="*/ 2147483647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0" name="Freeform 4875"/>
            <p:cNvSpPr>
              <a:spLocks/>
            </p:cNvSpPr>
            <p:nvPr/>
          </p:nvSpPr>
          <p:spPr bwMode="auto">
            <a:xfrm>
              <a:off x="2249488" y="3398838"/>
              <a:ext cx="7938" cy="4763"/>
            </a:xfrm>
            <a:custGeom>
              <a:avLst/>
              <a:gdLst>
                <a:gd name="T0" fmla="*/ 2147483647 w 3"/>
                <a:gd name="T1" fmla="*/ 0 h 2"/>
                <a:gd name="T2" fmla="*/ 2147483647 w 3"/>
                <a:gd name="T3" fmla="*/ 0 h 2"/>
                <a:gd name="T4" fmla="*/ 2147483647 w 3"/>
                <a:gd name="T5" fmla="*/ 2147483647 h 2"/>
                <a:gd name="T6" fmla="*/ 0 w 3"/>
                <a:gd name="T7" fmla="*/ 2147483647 h 2"/>
                <a:gd name="T8" fmla="*/ 0 w 3"/>
                <a:gd name="T9" fmla="*/ 2147483647 h 2"/>
                <a:gd name="T10" fmla="*/ 0 w 3"/>
                <a:gd name="T11" fmla="*/ 2147483647 h 2"/>
                <a:gd name="T12" fmla="*/ 2147483647 w 3"/>
                <a:gd name="T13" fmla="*/ 2147483647 h 2"/>
                <a:gd name="T14" fmla="*/ 2147483647 w 3"/>
                <a:gd name="T15" fmla="*/ 2147483647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1" name="Freeform 4876"/>
            <p:cNvSpPr>
              <a:spLocks/>
            </p:cNvSpPr>
            <p:nvPr/>
          </p:nvSpPr>
          <p:spPr bwMode="auto">
            <a:xfrm>
              <a:off x="2284413" y="3440113"/>
              <a:ext cx="6350" cy="3175"/>
            </a:xfrm>
            <a:custGeom>
              <a:avLst/>
              <a:gdLst>
                <a:gd name="T0" fmla="*/ 2147483647 w 3"/>
                <a:gd name="T1" fmla="*/ 0 h 2"/>
                <a:gd name="T2" fmla="*/ 0 w 3"/>
                <a:gd name="T3" fmla="*/ 0 h 2"/>
                <a:gd name="T4" fmla="*/ 0 w 3"/>
                <a:gd name="T5" fmla="*/ 2147483647 h 2"/>
                <a:gd name="T6" fmla="*/ 2147483647 w 3"/>
                <a:gd name="T7" fmla="*/ 0 h 2"/>
                <a:gd name="T8" fmla="*/ 214748364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2" name="Freeform 4877"/>
            <p:cNvSpPr>
              <a:spLocks/>
            </p:cNvSpPr>
            <p:nvPr/>
          </p:nvSpPr>
          <p:spPr bwMode="auto">
            <a:xfrm>
              <a:off x="2284413" y="3416300"/>
              <a:ext cx="6350" cy="9525"/>
            </a:xfrm>
            <a:custGeom>
              <a:avLst/>
              <a:gdLst>
                <a:gd name="T0" fmla="*/ 2147483647 w 3"/>
                <a:gd name="T1" fmla="*/ 2147483647 h 5"/>
                <a:gd name="T2" fmla="*/ 2147483647 w 3"/>
                <a:gd name="T3" fmla="*/ 2147483647 h 5"/>
                <a:gd name="T4" fmla="*/ 0 w 3"/>
                <a:gd name="T5" fmla="*/ 2147483647 h 5"/>
                <a:gd name="T6" fmla="*/ 0 w 3"/>
                <a:gd name="T7" fmla="*/ 0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3" name="Freeform 4878"/>
            <p:cNvSpPr>
              <a:spLocks/>
            </p:cNvSpPr>
            <p:nvPr/>
          </p:nvSpPr>
          <p:spPr bwMode="auto">
            <a:xfrm>
              <a:off x="1525588" y="3392488"/>
              <a:ext cx="36513" cy="88900"/>
            </a:xfrm>
            <a:custGeom>
              <a:avLst/>
              <a:gdLst>
                <a:gd name="T0" fmla="*/ 2147483647 w 21"/>
                <a:gd name="T1" fmla="*/ 2147483647 h 45"/>
                <a:gd name="T2" fmla="*/ 2147483647 w 21"/>
                <a:gd name="T3" fmla="*/ 2147483647 h 45"/>
                <a:gd name="T4" fmla="*/ 0 w 21"/>
                <a:gd name="T5" fmla="*/ 2147483647 h 45"/>
                <a:gd name="T6" fmla="*/ 2147483647 w 21"/>
                <a:gd name="T7" fmla="*/ 2147483647 h 45"/>
                <a:gd name="T8" fmla="*/ 2147483647 w 21"/>
                <a:gd name="T9" fmla="*/ 2147483647 h 45"/>
                <a:gd name="T10" fmla="*/ 2147483647 w 21"/>
                <a:gd name="T11" fmla="*/ 0 h 45"/>
                <a:gd name="T12" fmla="*/ 2147483647 w 21"/>
                <a:gd name="T13" fmla="*/ 2147483647 h 45"/>
                <a:gd name="T14" fmla="*/ 2147483647 w 21"/>
                <a:gd name="T15" fmla="*/ 2147483647 h 45"/>
                <a:gd name="T16" fmla="*/ 2147483647 w 21"/>
                <a:gd name="T17" fmla="*/ 214748364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4" name="Freeform 4879"/>
            <p:cNvSpPr>
              <a:spLocks/>
            </p:cNvSpPr>
            <p:nvPr/>
          </p:nvSpPr>
          <p:spPr bwMode="auto">
            <a:xfrm>
              <a:off x="1438276" y="3416300"/>
              <a:ext cx="112713" cy="139700"/>
            </a:xfrm>
            <a:custGeom>
              <a:avLst/>
              <a:gdLst>
                <a:gd name="T0" fmla="*/ 2147483647 w 64"/>
                <a:gd name="T1" fmla="*/ 2147483647 h 71"/>
                <a:gd name="T2" fmla="*/ 0 w 64"/>
                <a:gd name="T3" fmla="*/ 2147483647 h 71"/>
                <a:gd name="T4" fmla="*/ 0 w 64"/>
                <a:gd name="T5" fmla="*/ 2147483647 h 71"/>
                <a:gd name="T6" fmla="*/ 2147483647 w 64"/>
                <a:gd name="T7" fmla="*/ 2147483647 h 71"/>
                <a:gd name="T8" fmla="*/ 2147483647 w 64"/>
                <a:gd name="T9" fmla="*/ 2147483647 h 71"/>
                <a:gd name="T10" fmla="*/ 2147483647 w 64"/>
                <a:gd name="T11" fmla="*/ 2147483647 h 71"/>
                <a:gd name="T12" fmla="*/ 2147483647 w 64"/>
                <a:gd name="T13" fmla="*/ 2147483647 h 71"/>
                <a:gd name="T14" fmla="*/ 2147483647 w 64"/>
                <a:gd name="T15" fmla="*/ 0 h 71"/>
                <a:gd name="T16" fmla="*/ 2147483647 w 64"/>
                <a:gd name="T17" fmla="*/ 0 h 71"/>
                <a:gd name="T18" fmla="*/ 2147483647 w 64"/>
                <a:gd name="T19" fmla="*/ 0 h 71"/>
                <a:gd name="T20" fmla="*/ 2147483647 w 64"/>
                <a:gd name="T21" fmla="*/ 2147483647 h 71"/>
                <a:gd name="T22" fmla="*/ 2147483647 w 64"/>
                <a:gd name="T23" fmla="*/ 2147483647 h 71"/>
                <a:gd name="T24" fmla="*/ 2147483647 w 64"/>
                <a:gd name="T25" fmla="*/ 2147483647 h 71"/>
                <a:gd name="T26" fmla="*/ 2147483647 w 64"/>
                <a:gd name="T27" fmla="*/ 2147483647 h 71"/>
                <a:gd name="T28" fmla="*/ 2147483647 w 64"/>
                <a:gd name="T29" fmla="*/ 2147483647 h 71"/>
                <a:gd name="T30" fmla="*/ 2147483647 w 64"/>
                <a:gd name="T31" fmla="*/ 2147483647 h 71"/>
                <a:gd name="T32" fmla="*/ 2147483647 w 64"/>
                <a:gd name="T33" fmla="*/ 2147483647 h 71"/>
                <a:gd name="T34" fmla="*/ 2147483647 w 64"/>
                <a:gd name="T35" fmla="*/ 2147483647 h 71"/>
                <a:gd name="T36" fmla="*/ 2147483647 w 64"/>
                <a:gd name="T37" fmla="*/ 2147483647 h 71"/>
                <a:gd name="T38" fmla="*/ 2147483647 w 64"/>
                <a:gd name="T39" fmla="*/ 2147483647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5" name="Freeform 4880"/>
            <p:cNvSpPr>
              <a:spLocks/>
            </p:cNvSpPr>
            <p:nvPr/>
          </p:nvSpPr>
          <p:spPr bwMode="auto">
            <a:xfrm>
              <a:off x="1831976" y="3392488"/>
              <a:ext cx="58738" cy="23813"/>
            </a:xfrm>
            <a:custGeom>
              <a:avLst/>
              <a:gdLst>
                <a:gd name="T0" fmla="*/ 2147483647 w 33"/>
                <a:gd name="T1" fmla="*/ 0 h 12"/>
                <a:gd name="T2" fmla="*/ 0 w 33"/>
                <a:gd name="T3" fmla="*/ 2147483647 h 12"/>
                <a:gd name="T4" fmla="*/ 2147483647 w 33"/>
                <a:gd name="T5" fmla="*/ 2147483647 h 12"/>
                <a:gd name="T6" fmla="*/ 2147483647 w 33"/>
                <a:gd name="T7" fmla="*/ 2147483647 h 12"/>
                <a:gd name="T8" fmla="*/ 2147483647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6" name="Freeform 4881"/>
            <p:cNvSpPr>
              <a:spLocks/>
            </p:cNvSpPr>
            <p:nvPr/>
          </p:nvSpPr>
          <p:spPr bwMode="auto">
            <a:xfrm>
              <a:off x="2143126" y="3389313"/>
              <a:ext cx="41275" cy="20638"/>
            </a:xfrm>
            <a:custGeom>
              <a:avLst/>
              <a:gdLst>
                <a:gd name="T0" fmla="*/ 2147483647 w 24"/>
                <a:gd name="T1" fmla="*/ 2147483647 h 10"/>
                <a:gd name="T2" fmla="*/ 2147483647 w 24"/>
                <a:gd name="T3" fmla="*/ 2147483647 h 10"/>
                <a:gd name="T4" fmla="*/ 2147483647 w 24"/>
                <a:gd name="T5" fmla="*/ 2147483647 h 10"/>
                <a:gd name="T6" fmla="*/ 0 w 24"/>
                <a:gd name="T7" fmla="*/ 2147483647 h 10"/>
                <a:gd name="T8" fmla="*/ 0 w 24"/>
                <a:gd name="T9" fmla="*/ 0 h 10"/>
                <a:gd name="T10" fmla="*/ 2147483647 w 24"/>
                <a:gd name="T11" fmla="*/ 214748364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7" name="Rectangle 4882"/>
            <p:cNvSpPr>
              <a:spLocks noChangeArrowheads="1"/>
            </p:cNvSpPr>
            <p:nvPr/>
          </p:nvSpPr>
          <p:spPr bwMode="auto">
            <a:xfrm>
              <a:off x="2203451" y="3416300"/>
              <a:ext cx="11113" cy="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208" name="Freeform 4883" descr="Large checker board"/>
            <p:cNvSpPr>
              <a:spLocks/>
            </p:cNvSpPr>
            <p:nvPr/>
          </p:nvSpPr>
          <p:spPr bwMode="auto">
            <a:xfrm>
              <a:off x="877888" y="2898775"/>
              <a:ext cx="736600" cy="628650"/>
            </a:xfrm>
            <a:custGeom>
              <a:avLst/>
              <a:gdLst>
                <a:gd name="T0" fmla="*/ 2147483647 w 416"/>
                <a:gd name="T1" fmla="*/ 2147483647 h 321"/>
                <a:gd name="T2" fmla="*/ 2147483647 w 416"/>
                <a:gd name="T3" fmla="*/ 2147483647 h 321"/>
                <a:gd name="T4" fmla="*/ 2147483647 w 416"/>
                <a:gd name="T5" fmla="*/ 2147483647 h 321"/>
                <a:gd name="T6" fmla="*/ 2147483647 w 416"/>
                <a:gd name="T7" fmla="*/ 2147483647 h 321"/>
                <a:gd name="T8" fmla="*/ 2147483647 w 416"/>
                <a:gd name="T9" fmla="*/ 2147483647 h 321"/>
                <a:gd name="T10" fmla="*/ 2147483647 w 416"/>
                <a:gd name="T11" fmla="*/ 0 h 321"/>
                <a:gd name="T12" fmla="*/ 2147483647 w 416"/>
                <a:gd name="T13" fmla="*/ 2147483647 h 321"/>
                <a:gd name="T14" fmla="*/ 2147483647 w 416"/>
                <a:gd name="T15" fmla="*/ 2147483647 h 321"/>
                <a:gd name="T16" fmla="*/ 2147483647 w 416"/>
                <a:gd name="T17" fmla="*/ 2147483647 h 321"/>
                <a:gd name="T18" fmla="*/ 2147483647 w 416"/>
                <a:gd name="T19" fmla="*/ 2147483647 h 321"/>
                <a:gd name="T20" fmla="*/ 2147483647 w 416"/>
                <a:gd name="T21" fmla="*/ 2147483647 h 321"/>
                <a:gd name="T22" fmla="*/ 2147483647 w 416"/>
                <a:gd name="T23" fmla="*/ 2147483647 h 321"/>
                <a:gd name="T24" fmla="*/ 2147483647 w 416"/>
                <a:gd name="T25" fmla="*/ 2147483647 h 321"/>
                <a:gd name="T26" fmla="*/ 2147483647 w 416"/>
                <a:gd name="T27" fmla="*/ 2147483647 h 321"/>
                <a:gd name="T28" fmla="*/ 2147483647 w 416"/>
                <a:gd name="T29" fmla="*/ 2147483647 h 321"/>
                <a:gd name="T30" fmla="*/ 2147483647 w 416"/>
                <a:gd name="T31" fmla="*/ 2147483647 h 321"/>
                <a:gd name="T32" fmla="*/ 2147483647 w 416"/>
                <a:gd name="T33" fmla="*/ 2147483647 h 321"/>
                <a:gd name="T34" fmla="*/ 2147483647 w 416"/>
                <a:gd name="T35" fmla="*/ 2147483647 h 321"/>
                <a:gd name="T36" fmla="*/ 2147483647 w 416"/>
                <a:gd name="T37" fmla="*/ 2147483647 h 321"/>
                <a:gd name="T38" fmla="*/ 2147483647 w 416"/>
                <a:gd name="T39" fmla="*/ 2147483647 h 321"/>
                <a:gd name="T40" fmla="*/ 2147483647 w 416"/>
                <a:gd name="T41" fmla="*/ 2147483647 h 321"/>
                <a:gd name="T42" fmla="*/ 2147483647 w 416"/>
                <a:gd name="T43" fmla="*/ 2147483647 h 321"/>
                <a:gd name="T44" fmla="*/ 2147483647 w 416"/>
                <a:gd name="T45" fmla="*/ 2147483647 h 321"/>
                <a:gd name="T46" fmla="*/ 2147483647 w 416"/>
                <a:gd name="T47" fmla="*/ 2147483647 h 321"/>
                <a:gd name="T48" fmla="*/ 2147483647 w 416"/>
                <a:gd name="T49" fmla="*/ 2147483647 h 321"/>
                <a:gd name="T50" fmla="*/ 2147483647 w 416"/>
                <a:gd name="T51" fmla="*/ 2147483647 h 321"/>
                <a:gd name="T52" fmla="*/ 2147483647 w 416"/>
                <a:gd name="T53" fmla="*/ 2147483647 h 321"/>
                <a:gd name="T54" fmla="*/ 2147483647 w 416"/>
                <a:gd name="T55" fmla="*/ 2147483647 h 321"/>
                <a:gd name="T56" fmla="*/ 2147483647 w 416"/>
                <a:gd name="T57" fmla="*/ 2147483647 h 321"/>
                <a:gd name="T58" fmla="*/ 2147483647 w 416"/>
                <a:gd name="T59" fmla="*/ 2147483647 h 321"/>
                <a:gd name="T60" fmla="*/ 2147483647 w 416"/>
                <a:gd name="T61" fmla="*/ 2147483647 h 321"/>
                <a:gd name="T62" fmla="*/ 2147483647 w 416"/>
                <a:gd name="T63" fmla="*/ 2147483647 h 321"/>
                <a:gd name="T64" fmla="*/ 2147483647 w 416"/>
                <a:gd name="T65" fmla="*/ 2147483647 h 321"/>
                <a:gd name="T66" fmla="*/ 2147483647 w 416"/>
                <a:gd name="T67" fmla="*/ 2147483647 h 321"/>
                <a:gd name="T68" fmla="*/ 2147483647 w 416"/>
                <a:gd name="T69" fmla="*/ 2147483647 h 321"/>
                <a:gd name="T70" fmla="*/ 2147483647 w 416"/>
                <a:gd name="T71" fmla="*/ 2147483647 h 321"/>
                <a:gd name="T72" fmla="*/ 2147483647 w 416"/>
                <a:gd name="T73" fmla="*/ 2147483647 h 321"/>
                <a:gd name="T74" fmla="*/ 2147483647 w 416"/>
                <a:gd name="T75" fmla="*/ 2147483647 h 321"/>
                <a:gd name="T76" fmla="*/ 2147483647 w 416"/>
                <a:gd name="T77" fmla="*/ 2147483647 h 321"/>
                <a:gd name="T78" fmla="*/ 2147483647 w 416"/>
                <a:gd name="T79" fmla="*/ 2147483647 h 321"/>
                <a:gd name="T80" fmla="*/ 2147483647 w 416"/>
                <a:gd name="T81" fmla="*/ 2147483647 h 321"/>
                <a:gd name="T82" fmla="*/ 2147483647 w 416"/>
                <a:gd name="T83" fmla="*/ 2147483647 h 321"/>
                <a:gd name="T84" fmla="*/ 2147483647 w 416"/>
                <a:gd name="T85" fmla="*/ 2147483647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connsiteX0" fmla="*/ 1755 w 10000"/>
                <a:gd name="connsiteY0" fmla="*/ 5140 h 10000"/>
                <a:gd name="connsiteX1" fmla="*/ 1466 w 10000"/>
                <a:gd name="connsiteY1" fmla="*/ 5296 h 10000"/>
                <a:gd name="connsiteX2" fmla="*/ 1250 w 10000"/>
                <a:gd name="connsiteY2" fmla="*/ 4766 h 10000"/>
                <a:gd name="connsiteX3" fmla="*/ 889 w 10000"/>
                <a:gd name="connsiteY3" fmla="*/ 4330 h 10000"/>
                <a:gd name="connsiteX4" fmla="*/ 962 w 10000"/>
                <a:gd name="connsiteY4" fmla="*/ 3894 h 10000"/>
                <a:gd name="connsiteX5" fmla="*/ 793 w 10000"/>
                <a:gd name="connsiteY5" fmla="*/ 3458 h 10000"/>
                <a:gd name="connsiteX6" fmla="*/ 673 w 10000"/>
                <a:gd name="connsiteY6" fmla="*/ 3146 h 10000"/>
                <a:gd name="connsiteX7" fmla="*/ 505 w 10000"/>
                <a:gd name="connsiteY7" fmla="*/ 3146 h 10000"/>
                <a:gd name="connsiteX8" fmla="*/ 337 w 10000"/>
                <a:gd name="connsiteY8" fmla="*/ 2866 h 10000"/>
                <a:gd name="connsiteX9" fmla="*/ 96 w 10000"/>
                <a:gd name="connsiteY9" fmla="*/ 2648 h 10000"/>
                <a:gd name="connsiteX10" fmla="*/ 385 w 10000"/>
                <a:gd name="connsiteY10" fmla="*/ 2710 h 10000"/>
                <a:gd name="connsiteX11" fmla="*/ 505 w 10000"/>
                <a:gd name="connsiteY11" fmla="*/ 2118 h 10000"/>
                <a:gd name="connsiteX12" fmla="*/ 337 w 10000"/>
                <a:gd name="connsiteY12" fmla="*/ 1745 h 10000"/>
                <a:gd name="connsiteX13" fmla="*/ 96 w 10000"/>
                <a:gd name="connsiteY13" fmla="*/ 1371 h 10000"/>
                <a:gd name="connsiteX14" fmla="*/ 48 w 10000"/>
                <a:gd name="connsiteY14" fmla="*/ 717 h 10000"/>
                <a:gd name="connsiteX15" fmla="*/ 0 w 10000"/>
                <a:gd name="connsiteY15" fmla="*/ 0 h 10000"/>
                <a:gd name="connsiteX16" fmla="*/ 433 w 10000"/>
                <a:gd name="connsiteY16" fmla="*/ 0 h 10000"/>
                <a:gd name="connsiteX17" fmla="*/ 889 w 10000"/>
                <a:gd name="connsiteY17" fmla="*/ 0 h 10000"/>
                <a:gd name="connsiteX18" fmla="*/ 1178 w 10000"/>
                <a:gd name="connsiteY18" fmla="*/ 125 h 10000"/>
                <a:gd name="connsiteX19" fmla="*/ 1466 w 10000"/>
                <a:gd name="connsiteY19" fmla="*/ 343 h 10000"/>
                <a:gd name="connsiteX20" fmla="*/ 1755 w 10000"/>
                <a:gd name="connsiteY20" fmla="*/ 498 h 10000"/>
                <a:gd name="connsiteX21" fmla="*/ 2043 w 10000"/>
                <a:gd name="connsiteY21" fmla="*/ 717 h 10000"/>
                <a:gd name="connsiteX22" fmla="*/ 2500 w 10000"/>
                <a:gd name="connsiteY22" fmla="*/ 717 h 10000"/>
                <a:gd name="connsiteX23" fmla="*/ 3053 w 10000"/>
                <a:gd name="connsiteY23" fmla="*/ 717 h 10000"/>
                <a:gd name="connsiteX24" fmla="*/ 3125 w 10000"/>
                <a:gd name="connsiteY24" fmla="*/ 436 h 10000"/>
                <a:gd name="connsiteX25" fmla="*/ 3750 w 10000"/>
                <a:gd name="connsiteY25" fmla="*/ 436 h 10000"/>
                <a:gd name="connsiteX26" fmla="*/ 4014 w 10000"/>
                <a:gd name="connsiteY26" fmla="*/ 1028 h 10000"/>
                <a:gd name="connsiteX27" fmla="*/ 4135 w 10000"/>
                <a:gd name="connsiteY27" fmla="*/ 1526 h 10000"/>
                <a:gd name="connsiteX28" fmla="*/ 4375 w 10000"/>
                <a:gd name="connsiteY28" fmla="*/ 1745 h 10000"/>
                <a:gd name="connsiteX29" fmla="*/ 4591 w 10000"/>
                <a:gd name="connsiteY29" fmla="*/ 1963 h 10000"/>
                <a:gd name="connsiteX30" fmla="*/ 4880 w 10000"/>
                <a:gd name="connsiteY30" fmla="*/ 1620 h 10000"/>
                <a:gd name="connsiteX31" fmla="*/ 5337 w 10000"/>
                <a:gd name="connsiteY31" fmla="*/ 1620 h 10000"/>
                <a:gd name="connsiteX32" fmla="*/ 5505 w 10000"/>
                <a:gd name="connsiteY32" fmla="*/ 2118 h 10000"/>
                <a:gd name="connsiteX33" fmla="*/ 5673 w 10000"/>
                <a:gd name="connsiteY33" fmla="*/ 2648 h 10000"/>
                <a:gd name="connsiteX34" fmla="*/ 5793 w 10000"/>
                <a:gd name="connsiteY34" fmla="*/ 3302 h 10000"/>
                <a:gd name="connsiteX35" fmla="*/ 6082 w 10000"/>
                <a:gd name="connsiteY35" fmla="*/ 3583 h 10000"/>
                <a:gd name="connsiteX36" fmla="*/ 6466 w 10000"/>
                <a:gd name="connsiteY36" fmla="*/ 3676 h 10000"/>
                <a:gd name="connsiteX37" fmla="*/ 6298 w 10000"/>
                <a:gd name="connsiteY37" fmla="*/ 4393 h 10000"/>
                <a:gd name="connsiteX38" fmla="*/ 6082 w 10000"/>
                <a:gd name="connsiteY38" fmla="*/ 5140 h 10000"/>
                <a:gd name="connsiteX39" fmla="*/ 6010 w 10000"/>
                <a:gd name="connsiteY39" fmla="*/ 5888 h 10000"/>
                <a:gd name="connsiteX40" fmla="*/ 6082 w 10000"/>
                <a:gd name="connsiteY40" fmla="*/ 6386 h 10000"/>
                <a:gd name="connsiteX41" fmla="*/ 6250 w 10000"/>
                <a:gd name="connsiteY41" fmla="*/ 6916 h 10000"/>
                <a:gd name="connsiteX42" fmla="*/ 6346 w 10000"/>
                <a:gd name="connsiteY42" fmla="*/ 7290 h 10000"/>
                <a:gd name="connsiteX43" fmla="*/ 6466 w 10000"/>
                <a:gd name="connsiteY43" fmla="*/ 7632 h 10000"/>
                <a:gd name="connsiteX44" fmla="*/ 6538 w 10000"/>
                <a:gd name="connsiteY44" fmla="*/ 7726 h 10000"/>
                <a:gd name="connsiteX45" fmla="*/ 6923 w 10000"/>
                <a:gd name="connsiteY45" fmla="*/ 7944 h 10000"/>
                <a:gd name="connsiteX46" fmla="*/ 7212 w 10000"/>
                <a:gd name="connsiteY46" fmla="*/ 7850 h 10000"/>
                <a:gd name="connsiteX47" fmla="*/ 7668 w 10000"/>
                <a:gd name="connsiteY47" fmla="*/ 7788 h 10000"/>
                <a:gd name="connsiteX48" fmla="*/ 7885 w 10000"/>
                <a:gd name="connsiteY48" fmla="*/ 7788 h 10000"/>
                <a:gd name="connsiteX49" fmla="*/ 8053 w 10000"/>
                <a:gd name="connsiteY49" fmla="*/ 7850 h 10000"/>
                <a:gd name="connsiteX50" fmla="*/ 8173 w 10000"/>
                <a:gd name="connsiteY50" fmla="*/ 7726 h 10000"/>
                <a:gd name="connsiteX51" fmla="*/ 8173 w 10000"/>
                <a:gd name="connsiteY51" fmla="*/ 7632 h 10000"/>
                <a:gd name="connsiteX52" fmla="*/ 8462 w 10000"/>
                <a:gd name="connsiteY52" fmla="*/ 7196 h 10000"/>
                <a:gd name="connsiteX53" fmla="*/ 8630 w 10000"/>
                <a:gd name="connsiteY53" fmla="*/ 6542 h 10000"/>
                <a:gd name="connsiteX54" fmla="*/ 9038 w 10000"/>
                <a:gd name="connsiteY54" fmla="*/ 6231 h 10000"/>
                <a:gd name="connsiteX55" fmla="*/ 9375 w 10000"/>
                <a:gd name="connsiteY55" fmla="*/ 6168 h 10000"/>
                <a:gd name="connsiteX56" fmla="*/ 9760 w 10000"/>
                <a:gd name="connsiteY56" fmla="*/ 6168 h 10000"/>
                <a:gd name="connsiteX57" fmla="*/ 9832 w 10000"/>
                <a:gd name="connsiteY57" fmla="*/ 6168 h 10000"/>
                <a:gd name="connsiteX58" fmla="*/ 10000 w 10000"/>
                <a:gd name="connsiteY58" fmla="*/ 6231 h 10000"/>
                <a:gd name="connsiteX59" fmla="*/ 10000 w 10000"/>
                <a:gd name="connsiteY59" fmla="*/ 6386 h 10000"/>
                <a:gd name="connsiteX60" fmla="*/ 9663 w 10000"/>
                <a:gd name="connsiteY60" fmla="*/ 6978 h 10000"/>
                <a:gd name="connsiteX61" fmla="*/ 9591 w 10000"/>
                <a:gd name="connsiteY61" fmla="*/ 7290 h 10000"/>
                <a:gd name="connsiteX62" fmla="*/ 9591 w 10000"/>
                <a:gd name="connsiteY62" fmla="*/ 7352 h 10000"/>
                <a:gd name="connsiteX63" fmla="*/ 9423 w 10000"/>
                <a:gd name="connsiteY63" fmla="*/ 7850 h 10000"/>
                <a:gd name="connsiteX64" fmla="*/ 9303 w 10000"/>
                <a:gd name="connsiteY64" fmla="*/ 7726 h 10000"/>
                <a:gd name="connsiteX65" fmla="*/ 9255 w 10000"/>
                <a:gd name="connsiteY65" fmla="*/ 7850 h 10000"/>
                <a:gd name="connsiteX66" fmla="*/ 8918 w 10000"/>
                <a:gd name="connsiteY66" fmla="*/ 8224 h 10000"/>
                <a:gd name="connsiteX67" fmla="*/ 8582 w 10000"/>
                <a:gd name="connsiteY67" fmla="*/ 8224 h 10000"/>
                <a:gd name="connsiteX68" fmla="*/ 8245 w 10000"/>
                <a:gd name="connsiteY68" fmla="*/ 8224 h 10000"/>
                <a:gd name="connsiteX69" fmla="*/ 8173 w 10000"/>
                <a:gd name="connsiteY69" fmla="*/ 8536 h 10000"/>
                <a:gd name="connsiteX70" fmla="*/ 8053 w 10000"/>
                <a:gd name="connsiteY70" fmla="*/ 8536 h 10000"/>
                <a:gd name="connsiteX71" fmla="*/ 8341 w 10000"/>
                <a:gd name="connsiteY71" fmla="*/ 9128 h 10000"/>
                <a:gd name="connsiteX72" fmla="*/ 7885 w 10000"/>
                <a:gd name="connsiteY72" fmla="*/ 9190 h 10000"/>
                <a:gd name="connsiteX73" fmla="*/ 7596 w 10000"/>
                <a:gd name="connsiteY73" fmla="*/ 9626 h 10000"/>
                <a:gd name="connsiteX74" fmla="*/ 7596 w 10000"/>
                <a:gd name="connsiteY74" fmla="*/ 10000 h 10000"/>
                <a:gd name="connsiteX75" fmla="*/ 7212 w 10000"/>
                <a:gd name="connsiteY75" fmla="*/ 9564 h 10000"/>
                <a:gd name="connsiteX76" fmla="*/ 6875 w 10000"/>
                <a:gd name="connsiteY76" fmla="*/ 9034 h 10000"/>
                <a:gd name="connsiteX77" fmla="*/ 7043 w 10000"/>
                <a:gd name="connsiteY77" fmla="*/ 9190 h 10000"/>
                <a:gd name="connsiteX78" fmla="*/ 6803 w 10000"/>
                <a:gd name="connsiteY78" fmla="*/ 9034 h 10000"/>
                <a:gd name="connsiteX79" fmla="*/ 6635 w 10000"/>
                <a:gd name="connsiteY79" fmla="*/ 9128 h 10000"/>
                <a:gd name="connsiteX80" fmla="*/ 6707 w 10000"/>
                <a:gd name="connsiteY80" fmla="*/ 9128 h 10000"/>
                <a:gd name="connsiteX81" fmla="*/ 6346 w 10000"/>
                <a:gd name="connsiteY81" fmla="*/ 9190 h 10000"/>
                <a:gd name="connsiteX82" fmla="*/ 5962 w 10000"/>
                <a:gd name="connsiteY82" fmla="*/ 9346 h 10000"/>
                <a:gd name="connsiteX83" fmla="*/ 5553 w 10000"/>
                <a:gd name="connsiteY83" fmla="*/ 9128 h 10000"/>
                <a:gd name="connsiteX84" fmla="*/ 5168 w 10000"/>
                <a:gd name="connsiteY84" fmla="*/ 8816 h 10000"/>
                <a:gd name="connsiteX85" fmla="*/ 4712 w 10000"/>
                <a:gd name="connsiteY85" fmla="*/ 8598 h 10000"/>
                <a:gd name="connsiteX86" fmla="*/ 4303 w 10000"/>
                <a:gd name="connsiteY86" fmla="*/ 8380 h 10000"/>
                <a:gd name="connsiteX87" fmla="*/ 4087 w 10000"/>
                <a:gd name="connsiteY87" fmla="*/ 8162 h 10000"/>
                <a:gd name="connsiteX88" fmla="*/ 3798 w 10000"/>
                <a:gd name="connsiteY88" fmla="*/ 8006 h 10000"/>
                <a:gd name="connsiteX89" fmla="*/ 3510 w 10000"/>
                <a:gd name="connsiteY89" fmla="*/ 7788 h 10000"/>
                <a:gd name="connsiteX90" fmla="*/ 3221 w 10000"/>
                <a:gd name="connsiteY90" fmla="*/ 7414 h 10000"/>
                <a:gd name="connsiteX91" fmla="*/ 3005 w 10000"/>
                <a:gd name="connsiteY91" fmla="*/ 7134 h 10000"/>
                <a:gd name="connsiteX92" fmla="*/ 2957 w 10000"/>
                <a:gd name="connsiteY92" fmla="*/ 6760 h 10000"/>
                <a:gd name="connsiteX93" fmla="*/ 3053 w 10000"/>
                <a:gd name="connsiteY93" fmla="*/ 6604 h 10000"/>
                <a:gd name="connsiteX94" fmla="*/ 3053 w 10000"/>
                <a:gd name="connsiteY94" fmla="*/ 6542 h 10000"/>
                <a:gd name="connsiteX95" fmla="*/ 3173 w 10000"/>
                <a:gd name="connsiteY95" fmla="*/ 6168 h 10000"/>
                <a:gd name="connsiteX96" fmla="*/ 3005 w 10000"/>
                <a:gd name="connsiteY96" fmla="*/ 5732 h 10000"/>
                <a:gd name="connsiteX97" fmla="*/ 2885 w 10000"/>
                <a:gd name="connsiteY97" fmla="*/ 5296 h 10000"/>
                <a:gd name="connsiteX98" fmla="*/ 2668 w 10000"/>
                <a:gd name="connsiteY98" fmla="*/ 4922 h 10000"/>
                <a:gd name="connsiteX99" fmla="*/ 2428 w 10000"/>
                <a:gd name="connsiteY99" fmla="*/ 4486 h 10000"/>
                <a:gd name="connsiteX100" fmla="*/ 2548 w 10000"/>
                <a:gd name="connsiteY100" fmla="*/ 4548 h 10000"/>
                <a:gd name="connsiteX101" fmla="*/ 2380 w 10000"/>
                <a:gd name="connsiteY101" fmla="*/ 4268 h 10000"/>
                <a:gd name="connsiteX102" fmla="*/ 2332 w 10000"/>
                <a:gd name="connsiteY102" fmla="*/ 4174 h 10000"/>
                <a:gd name="connsiteX103" fmla="*/ 2380 w 10000"/>
                <a:gd name="connsiteY103" fmla="*/ 4174 h 10000"/>
                <a:gd name="connsiteX104" fmla="*/ 2091 w 10000"/>
                <a:gd name="connsiteY104" fmla="*/ 3956 h 10000"/>
                <a:gd name="connsiteX105" fmla="*/ 2091 w 10000"/>
                <a:gd name="connsiteY105" fmla="*/ 3801 h 10000"/>
                <a:gd name="connsiteX106" fmla="*/ 1971 w 10000"/>
                <a:gd name="connsiteY106" fmla="*/ 3801 h 10000"/>
                <a:gd name="connsiteX107" fmla="*/ 2091 w 10000"/>
                <a:gd name="connsiteY107" fmla="*/ 3458 h 10000"/>
                <a:gd name="connsiteX108" fmla="*/ 1923 w 10000"/>
                <a:gd name="connsiteY108" fmla="*/ 3302 h 10000"/>
                <a:gd name="connsiteX109" fmla="*/ 1755 w 10000"/>
                <a:gd name="connsiteY109" fmla="*/ 2710 h 10000"/>
                <a:gd name="connsiteX110" fmla="*/ 1755 w 10000"/>
                <a:gd name="connsiteY110" fmla="*/ 2555 h 10000"/>
                <a:gd name="connsiteX111" fmla="*/ 1466 w 10000"/>
                <a:gd name="connsiteY111" fmla="*/ 2336 h 10000"/>
                <a:gd name="connsiteX112" fmla="*/ 1346 w 10000"/>
                <a:gd name="connsiteY112" fmla="*/ 1838 h 10000"/>
                <a:gd name="connsiteX113" fmla="*/ 1178 w 10000"/>
                <a:gd name="connsiteY113" fmla="*/ 1371 h 10000"/>
                <a:gd name="connsiteX114" fmla="*/ 1178 w 10000"/>
                <a:gd name="connsiteY114" fmla="*/ 717 h 10000"/>
                <a:gd name="connsiteX115" fmla="*/ 962 w 10000"/>
                <a:gd name="connsiteY115" fmla="*/ 654 h 10000"/>
                <a:gd name="connsiteX116" fmla="*/ 673 w 10000"/>
                <a:gd name="connsiteY116" fmla="*/ 343 h 10000"/>
                <a:gd name="connsiteX117" fmla="*/ 625 w 10000"/>
                <a:gd name="connsiteY117" fmla="*/ 935 h 10000"/>
                <a:gd name="connsiteX118" fmla="*/ 625 w 10000"/>
                <a:gd name="connsiteY118" fmla="*/ 1526 h 10000"/>
                <a:gd name="connsiteX119" fmla="*/ 793 w 10000"/>
                <a:gd name="connsiteY119" fmla="*/ 1963 h 10000"/>
                <a:gd name="connsiteX120" fmla="*/ 962 w 10000"/>
                <a:gd name="connsiteY120" fmla="*/ 2492 h 10000"/>
                <a:gd name="connsiteX121" fmla="*/ 1058 w 10000"/>
                <a:gd name="connsiteY121" fmla="*/ 2866 h 10000"/>
                <a:gd name="connsiteX122" fmla="*/ 1178 w 10000"/>
                <a:gd name="connsiteY122" fmla="*/ 3302 h 10000"/>
                <a:gd name="connsiteX123" fmla="*/ 1250 w 10000"/>
                <a:gd name="connsiteY123" fmla="*/ 3240 h 10000"/>
                <a:gd name="connsiteX124" fmla="*/ 1250 w 10000"/>
                <a:gd name="connsiteY124" fmla="*/ 3801 h 10000"/>
                <a:gd name="connsiteX125" fmla="*/ 1346 w 10000"/>
                <a:gd name="connsiteY125" fmla="*/ 4548 h 10000"/>
                <a:gd name="connsiteX126" fmla="*/ 1466 w 10000"/>
                <a:gd name="connsiteY126" fmla="*/ 4611 h 10000"/>
                <a:gd name="connsiteX127" fmla="*/ 1635 w 10000"/>
                <a:gd name="connsiteY127" fmla="*/ 4922 h 10000"/>
                <a:gd name="connsiteX128" fmla="*/ 1755 w 10000"/>
                <a:gd name="connsiteY128" fmla="*/ 5140 h 10000"/>
                <a:gd name="connsiteX0" fmla="*/ 1755 w 10000"/>
                <a:gd name="connsiteY0" fmla="*/ 5140 h 10000"/>
                <a:gd name="connsiteX1" fmla="*/ 1466 w 10000"/>
                <a:gd name="connsiteY1" fmla="*/ 5296 h 10000"/>
                <a:gd name="connsiteX2" fmla="*/ 1250 w 10000"/>
                <a:gd name="connsiteY2" fmla="*/ 4766 h 10000"/>
                <a:gd name="connsiteX3" fmla="*/ 889 w 10000"/>
                <a:gd name="connsiteY3" fmla="*/ 4330 h 10000"/>
                <a:gd name="connsiteX4" fmla="*/ 962 w 10000"/>
                <a:gd name="connsiteY4" fmla="*/ 3894 h 10000"/>
                <a:gd name="connsiteX5" fmla="*/ 793 w 10000"/>
                <a:gd name="connsiteY5" fmla="*/ 3458 h 10000"/>
                <a:gd name="connsiteX6" fmla="*/ 673 w 10000"/>
                <a:gd name="connsiteY6" fmla="*/ 3146 h 10000"/>
                <a:gd name="connsiteX7" fmla="*/ 505 w 10000"/>
                <a:gd name="connsiteY7" fmla="*/ 3146 h 10000"/>
                <a:gd name="connsiteX8" fmla="*/ 337 w 10000"/>
                <a:gd name="connsiteY8" fmla="*/ 2866 h 10000"/>
                <a:gd name="connsiteX9" fmla="*/ 96 w 10000"/>
                <a:gd name="connsiteY9" fmla="*/ 2648 h 10000"/>
                <a:gd name="connsiteX10" fmla="*/ 385 w 10000"/>
                <a:gd name="connsiteY10" fmla="*/ 2710 h 10000"/>
                <a:gd name="connsiteX11" fmla="*/ 505 w 10000"/>
                <a:gd name="connsiteY11" fmla="*/ 2118 h 10000"/>
                <a:gd name="connsiteX12" fmla="*/ 337 w 10000"/>
                <a:gd name="connsiteY12" fmla="*/ 1745 h 10000"/>
                <a:gd name="connsiteX13" fmla="*/ 96 w 10000"/>
                <a:gd name="connsiteY13" fmla="*/ 1371 h 10000"/>
                <a:gd name="connsiteX14" fmla="*/ 48 w 10000"/>
                <a:gd name="connsiteY14" fmla="*/ 717 h 10000"/>
                <a:gd name="connsiteX15" fmla="*/ 0 w 10000"/>
                <a:gd name="connsiteY15" fmla="*/ 0 h 10000"/>
                <a:gd name="connsiteX16" fmla="*/ 433 w 10000"/>
                <a:gd name="connsiteY16" fmla="*/ 0 h 10000"/>
                <a:gd name="connsiteX17" fmla="*/ 889 w 10000"/>
                <a:gd name="connsiteY17" fmla="*/ 0 h 10000"/>
                <a:gd name="connsiteX18" fmla="*/ 1178 w 10000"/>
                <a:gd name="connsiteY18" fmla="*/ 125 h 10000"/>
                <a:gd name="connsiteX19" fmla="*/ 1466 w 10000"/>
                <a:gd name="connsiteY19" fmla="*/ 343 h 10000"/>
                <a:gd name="connsiteX20" fmla="*/ 1755 w 10000"/>
                <a:gd name="connsiteY20" fmla="*/ 498 h 10000"/>
                <a:gd name="connsiteX21" fmla="*/ 2043 w 10000"/>
                <a:gd name="connsiteY21" fmla="*/ 717 h 10000"/>
                <a:gd name="connsiteX22" fmla="*/ 2500 w 10000"/>
                <a:gd name="connsiteY22" fmla="*/ 717 h 10000"/>
                <a:gd name="connsiteX23" fmla="*/ 3053 w 10000"/>
                <a:gd name="connsiteY23" fmla="*/ 717 h 10000"/>
                <a:gd name="connsiteX24" fmla="*/ 3125 w 10000"/>
                <a:gd name="connsiteY24" fmla="*/ 436 h 10000"/>
                <a:gd name="connsiteX25" fmla="*/ 3750 w 10000"/>
                <a:gd name="connsiteY25" fmla="*/ 436 h 10000"/>
                <a:gd name="connsiteX26" fmla="*/ 4014 w 10000"/>
                <a:gd name="connsiteY26" fmla="*/ 1028 h 10000"/>
                <a:gd name="connsiteX27" fmla="*/ 4135 w 10000"/>
                <a:gd name="connsiteY27" fmla="*/ 1526 h 10000"/>
                <a:gd name="connsiteX28" fmla="*/ 4375 w 10000"/>
                <a:gd name="connsiteY28" fmla="*/ 1745 h 10000"/>
                <a:gd name="connsiteX29" fmla="*/ 4591 w 10000"/>
                <a:gd name="connsiteY29" fmla="*/ 1963 h 10000"/>
                <a:gd name="connsiteX30" fmla="*/ 4880 w 10000"/>
                <a:gd name="connsiteY30" fmla="*/ 1620 h 10000"/>
                <a:gd name="connsiteX31" fmla="*/ 5337 w 10000"/>
                <a:gd name="connsiteY31" fmla="*/ 1620 h 10000"/>
                <a:gd name="connsiteX32" fmla="*/ 5505 w 10000"/>
                <a:gd name="connsiteY32" fmla="*/ 2118 h 10000"/>
                <a:gd name="connsiteX33" fmla="*/ 5673 w 10000"/>
                <a:gd name="connsiteY33" fmla="*/ 2648 h 10000"/>
                <a:gd name="connsiteX34" fmla="*/ 5793 w 10000"/>
                <a:gd name="connsiteY34" fmla="*/ 3302 h 10000"/>
                <a:gd name="connsiteX35" fmla="*/ 6082 w 10000"/>
                <a:gd name="connsiteY35" fmla="*/ 3583 h 10000"/>
                <a:gd name="connsiteX36" fmla="*/ 6466 w 10000"/>
                <a:gd name="connsiteY36" fmla="*/ 3676 h 10000"/>
                <a:gd name="connsiteX37" fmla="*/ 6298 w 10000"/>
                <a:gd name="connsiteY37" fmla="*/ 4393 h 10000"/>
                <a:gd name="connsiteX38" fmla="*/ 6082 w 10000"/>
                <a:gd name="connsiteY38" fmla="*/ 5140 h 10000"/>
                <a:gd name="connsiteX39" fmla="*/ 6010 w 10000"/>
                <a:gd name="connsiteY39" fmla="*/ 5888 h 10000"/>
                <a:gd name="connsiteX40" fmla="*/ 6082 w 10000"/>
                <a:gd name="connsiteY40" fmla="*/ 6386 h 10000"/>
                <a:gd name="connsiteX41" fmla="*/ 6250 w 10000"/>
                <a:gd name="connsiteY41" fmla="*/ 6916 h 10000"/>
                <a:gd name="connsiteX42" fmla="*/ 6346 w 10000"/>
                <a:gd name="connsiteY42" fmla="*/ 7290 h 10000"/>
                <a:gd name="connsiteX43" fmla="*/ 6466 w 10000"/>
                <a:gd name="connsiteY43" fmla="*/ 7632 h 10000"/>
                <a:gd name="connsiteX44" fmla="*/ 6538 w 10000"/>
                <a:gd name="connsiteY44" fmla="*/ 7726 h 10000"/>
                <a:gd name="connsiteX45" fmla="*/ 6923 w 10000"/>
                <a:gd name="connsiteY45" fmla="*/ 7944 h 10000"/>
                <a:gd name="connsiteX46" fmla="*/ 7212 w 10000"/>
                <a:gd name="connsiteY46" fmla="*/ 7850 h 10000"/>
                <a:gd name="connsiteX47" fmla="*/ 7668 w 10000"/>
                <a:gd name="connsiteY47" fmla="*/ 7788 h 10000"/>
                <a:gd name="connsiteX48" fmla="*/ 7885 w 10000"/>
                <a:gd name="connsiteY48" fmla="*/ 7788 h 10000"/>
                <a:gd name="connsiteX49" fmla="*/ 8053 w 10000"/>
                <a:gd name="connsiteY49" fmla="*/ 7850 h 10000"/>
                <a:gd name="connsiteX50" fmla="*/ 8173 w 10000"/>
                <a:gd name="connsiteY50" fmla="*/ 7726 h 10000"/>
                <a:gd name="connsiteX51" fmla="*/ 8173 w 10000"/>
                <a:gd name="connsiteY51" fmla="*/ 7632 h 10000"/>
                <a:gd name="connsiteX52" fmla="*/ 8462 w 10000"/>
                <a:gd name="connsiteY52" fmla="*/ 7196 h 10000"/>
                <a:gd name="connsiteX53" fmla="*/ 8630 w 10000"/>
                <a:gd name="connsiteY53" fmla="*/ 6542 h 10000"/>
                <a:gd name="connsiteX54" fmla="*/ 9038 w 10000"/>
                <a:gd name="connsiteY54" fmla="*/ 6231 h 10000"/>
                <a:gd name="connsiteX55" fmla="*/ 9375 w 10000"/>
                <a:gd name="connsiteY55" fmla="*/ 6168 h 10000"/>
                <a:gd name="connsiteX56" fmla="*/ 9760 w 10000"/>
                <a:gd name="connsiteY56" fmla="*/ 6168 h 10000"/>
                <a:gd name="connsiteX57" fmla="*/ 9832 w 10000"/>
                <a:gd name="connsiteY57" fmla="*/ 6168 h 10000"/>
                <a:gd name="connsiteX58" fmla="*/ 10000 w 10000"/>
                <a:gd name="connsiteY58" fmla="*/ 6231 h 10000"/>
                <a:gd name="connsiteX59" fmla="*/ 10000 w 10000"/>
                <a:gd name="connsiteY59" fmla="*/ 6386 h 10000"/>
                <a:gd name="connsiteX60" fmla="*/ 9663 w 10000"/>
                <a:gd name="connsiteY60" fmla="*/ 6978 h 10000"/>
                <a:gd name="connsiteX61" fmla="*/ 9591 w 10000"/>
                <a:gd name="connsiteY61" fmla="*/ 7290 h 10000"/>
                <a:gd name="connsiteX62" fmla="*/ 9463 w 10000"/>
                <a:gd name="connsiteY62" fmla="*/ 8702 h 10000"/>
                <a:gd name="connsiteX63" fmla="*/ 9423 w 10000"/>
                <a:gd name="connsiteY63" fmla="*/ 7850 h 10000"/>
                <a:gd name="connsiteX64" fmla="*/ 9303 w 10000"/>
                <a:gd name="connsiteY64" fmla="*/ 7726 h 10000"/>
                <a:gd name="connsiteX65" fmla="*/ 9255 w 10000"/>
                <a:gd name="connsiteY65" fmla="*/ 7850 h 10000"/>
                <a:gd name="connsiteX66" fmla="*/ 8918 w 10000"/>
                <a:gd name="connsiteY66" fmla="*/ 8224 h 10000"/>
                <a:gd name="connsiteX67" fmla="*/ 8582 w 10000"/>
                <a:gd name="connsiteY67" fmla="*/ 8224 h 10000"/>
                <a:gd name="connsiteX68" fmla="*/ 8245 w 10000"/>
                <a:gd name="connsiteY68" fmla="*/ 8224 h 10000"/>
                <a:gd name="connsiteX69" fmla="*/ 8173 w 10000"/>
                <a:gd name="connsiteY69" fmla="*/ 8536 h 10000"/>
                <a:gd name="connsiteX70" fmla="*/ 8053 w 10000"/>
                <a:gd name="connsiteY70" fmla="*/ 8536 h 10000"/>
                <a:gd name="connsiteX71" fmla="*/ 8341 w 10000"/>
                <a:gd name="connsiteY71" fmla="*/ 9128 h 10000"/>
                <a:gd name="connsiteX72" fmla="*/ 7885 w 10000"/>
                <a:gd name="connsiteY72" fmla="*/ 9190 h 10000"/>
                <a:gd name="connsiteX73" fmla="*/ 7596 w 10000"/>
                <a:gd name="connsiteY73" fmla="*/ 9626 h 10000"/>
                <a:gd name="connsiteX74" fmla="*/ 7596 w 10000"/>
                <a:gd name="connsiteY74" fmla="*/ 10000 h 10000"/>
                <a:gd name="connsiteX75" fmla="*/ 7212 w 10000"/>
                <a:gd name="connsiteY75" fmla="*/ 9564 h 10000"/>
                <a:gd name="connsiteX76" fmla="*/ 6875 w 10000"/>
                <a:gd name="connsiteY76" fmla="*/ 9034 h 10000"/>
                <a:gd name="connsiteX77" fmla="*/ 7043 w 10000"/>
                <a:gd name="connsiteY77" fmla="*/ 9190 h 10000"/>
                <a:gd name="connsiteX78" fmla="*/ 6803 w 10000"/>
                <a:gd name="connsiteY78" fmla="*/ 9034 h 10000"/>
                <a:gd name="connsiteX79" fmla="*/ 6635 w 10000"/>
                <a:gd name="connsiteY79" fmla="*/ 9128 h 10000"/>
                <a:gd name="connsiteX80" fmla="*/ 6707 w 10000"/>
                <a:gd name="connsiteY80" fmla="*/ 9128 h 10000"/>
                <a:gd name="connsiteX81" fmla="*/ 6346 w 10000"/>
                <a:gd name="connsiteY81" fmla="*/ 9190 h 10000"/>
                <a:gd name="connsiteX82" fmla="*/ 5962 w 10000"/>
                <a:gd name="connsiteY82" fmla="*/ 9346 h 10000"/>
                <a:gd name="connsiteX83" fmla="*/ 5553 w 10000"/>
                <a:gd name="connsiteY83" fmla="*/ 9128 h 10000"/>
                <a:gd name="connsiteX84" fmla="*/ 5168 w 10000"/>
                <a:gd name="connsiteY84" fmla="*/ 8816 h 10000"/>
                <a:gd name="connsiteX85" fmla="*/ 4712 w 10000"/>
                <a:gd name="connsiteY85" fmla="*/ 8598 h 10000"/>
                <a:gd name="connsiteX86" fmla="*/ 4303 w 10000"/>
                <a:gd name="connsiteY86" fmla="*/ 8380 h 10000"/>
                <a:gd name="connsiteX87" fmla="*/ 4087 w 10000"/>
                <a:gd name="connsiteY87" fmla="*/ 8162 h 10000"/>
                <a:gd name="connsiteX88" fmla="*/ 3798 w 10000"/>
                <a:gd name="connsiteY88" fmla="*/ 8006 h 10000"/>
                <a:gd name="connsiteX89" fmla="*/ 3510 w 10000"/>
                <a:gd name="connsiteY89" fmla="*/ 7788 h 10000"/>
                <a:gd name="connsiteX90" fmla="*/ 3221 w 10000"/>
                <a:gd name="connsiteY90" fmla="*/ 7414 h 10000"/>
                <a:gd name="connsiteX91" fmla="*/ 3005 w 10000"/>
                <a:gd name="connsiteY91" fmla="*/ 7134 h 10000"/>
                <a:gd name="connsiteX92" fmla="*/ 2957 w 10000"/>
                <a:gd name="connsiteY92" fmla="*/ 6760 h 10000"/>
                <a:gd name="connsiteX93" fmla="*/ 3053 w 10000"/>
                <a:gd name="connsiteY93" fmla="*/ 6604 h 10000"/>
                <a:gd name="connsiteX94" fmla="*/ 3053 w 10000"/>
                <a:gd name="connsiteY94" fmla="*/ 6542 h 10000"/>
                <a:gd name="connsiteX95" fmla="*/ 3173 w 10000"/>
                <a:gd name="connsiteY95" fmla="*/ 6168 h 10000"/>
                <a:gd name="connsiteX96" fmla="*/ 3005 w 10000"/>
                <a:gd name="connsiteY96" fmla="*/ 5732 h 10000"/>
                <a:gd name="connsiteX97" fmla="*/ 2885 w 10000"/>
                <a:gd name="connsiteY97" fmla="*/ 5296 h 10000"/>
                <a:gd name="connsiteX98" fmla="*/ 2668 w 10000"/>
                <a:gd name="connsiteY98" fmla="*/ 4922 h 10000"/>
                <a:gd name="connsiteX99" fmla="*/ 2428 w 10000"/>
                <a:gd name="connsiteY99" fmla="*/ 4486 h 10000"/>
                <a:gd name="connsiteX100" fmla="*/ 2548 w 10000"/>
                <a:gd name="connsiteY100" fmla="*/ 4548 h 10000"/>
                <a:gd name="connsiteX101" fmla="*/ 2380 w 10000"/>
                <a:gd name="connsiteY101" fmla="*/ 4268 h 10000"/>
                <a:gd name="connsiteX102" fmla="*/ 2332 w 10000"/>
                <a:gd name="connsiteY102" fmla="*/ 4174 h 10000"/>
                <a:gd name="connsiteX103" fmla="*/ 2380 w 10000"/>
                <a:gd name="connsiteY103" fmla="*/ 4174 h 10000"/>
                <a:gd name="connsiteX104" fmla="*/ 2091 w 10000"/>
                <a:gd name="connsiteY104" fmla="*/ 3956 h 10000"/>
                <a:gd name="connsiteX105" fmla="*/ 2091 w 10000"/>
                <a:gd name="connsiteY105" fmla="*/ 3801 h 10000"/>
                <a:gd name="connsiteX106" fmla="*/ 1971 w 10000"/>
                <a:gd name="connsiteY106" fmla="*/ 3801 h 10000"/>
                <a:gd name="connsiteX107" fmla="*/ 2091 w 10000"/>
                <a:gd name="connsiteY107" fmla="*/ 3458 h 10000"/>
                <a:gd name="connsiteX108" fmla="*/ 1923 w 10000"/>
                <a:gd name="connsiteY108" fmla="*/ 3302 h 10000"/>
                <a:gd name="connsiteX109" fmla="*/ 1755 w 10000"/>
                <a:gd name="connsiteY109" fmla="*/ 2710 h 10000"/>
                <a:gd name="connsiteX110" fmla="*/ 1755 w 10000"/>
                <a:gd name="connsiteY110" fmla="*/ 2555 h 10000"/>
                <a:gd name="connsiteX111" fmla="*/ 1466 w 10000"/>
                <a:gd name="connsiteY111" fmla="*/ 2336 h 10000"/>
                <a:gd name="connsiteX112" fmla="*/ 1346 w 10000"/>
                <a:gd name="connsiteY112" fmla="*/ 1838 h 10000"/>
                <a:gd name="connsiteX113" fmla="*/ 1178 w 10000"/>
                <a:gd name="connsiteY113" fmla="*/ 1371 h 10000"/>
                <a:gd name="connsiteX114" fmla="*/ 1178 w 10000"/>
                <a:gd name="connsiteY114" fmla="*/ 717 h 10000"/>
                <a:gd name="connsiteX115" fmla="*/ 962 w 10000"/>
                <a:gd name="connsiteY115" fmla="*/ 654 h 10000"/>
                <a:gd name="connsiteX116" fmla="*/ 673 w 10000"/>
                <a:gd name="connsiteY116" fmla="*/ 343 h 10000"/>
                <a:gd name="connsiteX117" fmla="*/ 625 w 10000"/>
                <a:gd name="connsiteY117" fmla="*/ 935 h 10000"/>
                <a:gd name="connsiteX118" fmla="*/ 625 w 10000"/>
                <a:gd name="connsiteY118" fmla="*/ 1526 h 10000"/>
                <a:gd name="connsiteX119" fmla="*/ 793 w 10000"/>
                <a:gd name="connsiteY119" fmla="*/ 1963 h 10000"/>
                <a:gd name="connsiteX120" fmla="*/ 962 w 10000"/>
                <a:gd name="connsiteY120" fmla="*/ 2492 h 10000"/>
                <a:gd name="connsiteX121" fmla="*/ 1058 w 10000"/>
                <a:gd name="connsiteY121" fmla="*/ 2866 h 10000"/>
                <a:gd name="connsiteX122" fmla="*/ 1178 w 10000"/>
                <a:gd name="connsiteY122" fmla="*/ 3302 h 10000"/>
                <a:gd name="connsiteX123" fmla="*/ 1250 w 10000"/>
                <a:gd name="connsiteY123" fmla="*/ 3240 h 10000"/>
                <a:gd name="connsiteX124" fmla="*/ 1250 w 10000"/>
                <a:gd name="connsiteY124" fmla="*/ 3801 h 10000"/>
                <a:gd name="connsiteX125" fmla="*/ 1346 w 10000"/>
                <a:gd name="connsiteY125" fmla="*/ 4548 h 10000"/>
                <a:gd name="connsiteX126" fmla="*/ 1466 w 10000"/>
                <a:gd name="connsiteY126" fmla="*/ 4611 h 10000"/>
                <a:gd name="connsiteX127" fmla="*/ 1635 w 10000"/>
                <a:gd name="connsiteY127" fmla="*/ 4922 h 10000"/>
                <a:gd name="connsiteX128" fmla="*/ 1755 w 10000"/>
                <a:gd name="connsiteY128" fmla="*/ 5140 h 10000"/>
                <a:gd name="connsiteX0" fmla="*/ 1755 w 10000"/>
                <a:gd name="connsiteY0" fmla="*/ 5140 h 10000"/>
                <a:gd name="connsiteX1" fmla="*/ 1466 w 10000"/>
                <a:gd name="connsiteY1" fmla="*/ 5296 h 10000"/>
                <a:gd name="connsiteX2" fmla="*/ 1250 w 10000"/>
                <a:gd name="connsiteY2" fmla="*/ 4766 h 10000"/>
                <a:gd name="connsiteX3" fmla="*/ 889 w 10000"/>
                <a:gd name="connsiteY3" fmla="*/ 4330 h 10000"/>
                <a:gd name="connsiteX4" fmla="*/ 962 w 10000"/>
                <a:gd name="connsiteY4" fmla="*/ 3894 h 10000"/>
                <a:gd name="connsiteX5" fmla="*/ 793 w 10000"/>
                <a:gd name="connsiteY5" fmla="*/ 3458 h 10000"/>
                <a:gd name="connsiteX6" fmla="*/ 673 w 10000"/>
                <a:gd name="connsiteY6" fmla="*/ 3146 h 10000"/>
                <a:gd name="connsiteX7" fmla="*/ 505 w 10000"/>
                <a:gd name="connsiteY7" fmla="*/ 3146 h 10000"/>
                <a:gd name="connsiteX8" fmla="*/ 337 w 10000"/>
                <a:gd name="connsiteY8" fmla="*/ 2866 h 10000"/>
                <a:gd name="connsiteX9" fmla="*/ 96 w 10000"/>
                <a:gd name="connsiteY9" fmla="*/ 2648 h 10000"/>
                <a:gd name="connsiteX10" fmla="*/ 385 w 10000"/>
                <a:gd name="connsiteY10" fmla="*/ 2710 h 10000"/>
                <a:gd name="connsiteX11" fmla="*/ 505 w 10000"/>
                <a:gd name="connsiteY11" fmla="*/ 2118 h 10000"/>
                <a:gd name="connsiteX12" fmla="*/ 337 w 10000"/>
                <a:gd name="connsiteY12" fmla="*/ 1745 h 10000"/>
                <a:gd name="connsiteX13" fmla="*/ 96 w 10000"/>
                <a:gd name="connsiteY13" fmla="*/ 1371 h 10000"/>
                <a:gd name="connsiteX14" fmla="*/ 48 w 10000"/>
                <a:gd name="connsiteY14" fmla="*/ 717 h 10000"/>
                <a:gd name="connsiteX15" fmla="*/ 0 w 10000"/>
                <a:gd name="connsiteY15" fmla="*/ 0 h 10000"/>
                <a:gd name="connsiteX16" fmla="*/ 433 w 10000"/>
                <a:gd name="connsiteY16" fmla="*/ 0 h 10000"/>
                <a:gd name="connsiteX17" fmla="*/ 889 w 10000"/>
                <a:gd name="connsiteY17" fmla="*/ 0 h 10000"/>
                <a:gd name="connsiteX18" fmla="*/ 1178 w 10000"/>
                <a:gd name="connsiteY18" fmla="*/ 125 h 10000"/>
                <a:gd name="connsiteX19" fmla="*/ 1466 w 10000"/>
                <a:gd name="connsiteY19" fmla="*/ 343 h 10000"/>
                <a:gd name="connsiteX20" fmla="*/ 1755 w 10000"/>
                <a:gd name="connsiteY20" fmla="*/ 498 h 10000"/>
                <a:gd name="connsiteX21" fmla="*/ 2043 w 10000"/>
                <a:gd name="connsiteY21" fmla="*/ 717 h 10000"/>
                <a:gd name="connsiteX22" fmla="*/ 2500 w 10000"/>
                <a:gd name="connsiteY22" fmla="*/ 717 h 10000"/>
                <a:gd name="connsiteX23" fmla="*/ 3053 w 10000"/>
                <a:gd name="connsiteY23" fmla="*/ 717 h 10000"/>
                <a:gd name="connsiteX24" fmla="*/ 3125 w 10000"/>
                <a:gd name="connsiteY24" fmla="*/ 436 h 10000"/>
                <a:gd name="connsiteX25" fmla="*/ 3750 w 10000"/>
                <a:gd name="connsiteY25" fmla="*/ 436 h 10000"/>
                <a:gd name="connsiteX26" fmla="*/ 4014 w 10000"/>
                <a:gd name="connsiteY26" fmla="*/ 1028 h 10000"/>
                <a:gd name="connsiteX27" fmla="*/ 4135 w 10000"/>
                <a:gd name="connsiteY27" fmla="*/ 1526 h 10000"/>
                <a:gd name="connsiteX28" fmla="*/ 4375 w 10000"/>
                <a:gd name="connsiteY28" fmla="*/ 1745 h 10000"/>
                <a:gd name="connsiteX29" fmla="*/ 4591 w 10000"/>
                <a:gd name="connsiteY29" fmla="*/ 1963 h 10000"/>
                <a:gd name="connsiteX30" fmla="*/ 4880 w 10000"/>
                <a:gd name="connsiteY30" fmla="*/ 1620 h 10000"/>
                <a:gd name="connsiteX31" fmla="*/ 5337 w 10000"/>
                <a:gd name="connsiteY31" fmla="*/ 1620 h 10000"/>
                <a:gd name="connsiteX32" fmla="*/ 5505 w 10000"/>
                <a:gd name="connsiteY32" fmla="*/ 2118 h 10000"/>
                <a:gd name="connsiteX33" fmla="*/ 5673 w 10000"/>
                <a:gd name="connsiteY33" fmla="*/ 2648 h 10000"/>
                <a:gd name="connsiteX34" fmla="*/ 5793 w 10000"/>
                <a:gd name="connsiteY34" fmla="*/ 3302 h 10000"/>
                <a:gd name="connsiteX35" fmla="*/ 6082 w 10000"/>
                <a:gd name="connsiteY35" fmla="*/ 3583 h 10000"/>
                <a:gd name="connsiteX36" fmla="*/ 6466 w 10000"/>
                <a:gd name="connsiteY36" fmla="*/ 3676 h 10000"/>
                <a:gd name="connsiteX37" fmla="*/ 6298 w 10000"/>
                <a:gd name="connsiteY37" fmla="*/ 4393 h 10000"/>
                <a:gd name="connsiteX38" fmla="*/ 6082 w 10000"/>
                <a:gd name="connsiteY38" fmla="*/ 5140 h 10000"/>
                <a:gd name="connsiteX39" fmla="*/ 6010 w 10000"/>
                <a:gd name="connsiteY39" fmla="*/ 5888 h 10000"/>
                <a:gd name="connsiteX40" fmla="*/ 6082 w 10000"/>
                <a:gd name="connsiteY40" fmla="*/ 6386 h 10000"/>
                <a:gd name="connsiteX41" fmla="*/ 6250 w 10000"/>
                <a:gd name="connsiteY41" fmla="*/ 6916 h 10000"/>
                <a:gd name="connsiteX42" fmla="*/ 6346 w 10000"/>
                <a:gd name="connsiteY42" fmla="*/ 7290 h 10000"/>
                <a:gd name="connsiteX43" fmla="*/ 6466 w 10000"/>
                <a:gd name="connsiteY43" fmla="*/ 7632 h 10000"/>
                <a:gd name="connsiteX44" fmla="*/ 6538 w 10000"/>
                <a:gd name="connsiteY44" fmla="*/ 7726 h 10000"/>
                <a:gd name="connsiteX45" fmla="*/ 6923 w 10000"/>
                <a:gd name="connsiteY45" fmla="*/ 7944 h 10000"/>
                <a:gd name="connsiteX46" fmla="*/ 7212 w 10000"/>
                <a:gd name="connsiteY46" fmla="*/ 7850 h 10000"/>
                <a:gd name="connsiteX47" fmla="*/ 7668 w 10000"/>
                <a:gd name="connsiteY47" fmla="*/ 7788 h 10000"/>
                <a:gd name="connsiteX48" fmla="*/ 7885 w 10000"/>
                <a:gd name="connsiteY48" fmla="*/ 7788 h 10000"/>
                <a:gd name="connsiteX49" fmla="*/ 8053 w 10000"/>
                <a:gd name="connsiteY49" fmla="*/ 7850 h 10000"/>
                <a:gd name="connsiteX50" fmla="*/ 8173 w 10000"/>
                <a:gd name="connsiteY50" fmla="*/ 7726 h 10000"/>
                <a:gd name="connsiteX51" fmla="*/ 8173 w 10000"/>
                <a:gd name="connsiteY51" fmla="*/ 7632 h 10000"/>
                <a:gd name="connsiteX52" fmla="*/ 8462 w 10000"/>
                <a:gd name="connsiteY52" fmla="*/ 7196 h 10000"/>
                <a:gd name="connsiteX53" fmla="*/ 8630 w 10000"/>
                <a:gd name="connsiteY53" fmla="*/ 6542 h 10000"/>
                <a:gd name="connsiteX54" fmla="*/ 9038 w 10000"/>
                <a:gd name="connsiteY54" fmla="*/ 6231 h 10000"/>
                <a:gd name="connsiteX55" fmla="*/ 9375 w 10000"/>
                <a:gd name="connsiteY55" fmla="*/ 6168 h 10000"/>
                <a:gd name="connsiteX56" fmla="*/ 9760 w 10000"/>
                <a:gd name="connsiteY56" fmla="*/ 6168 h 10000"/>
                <a:gd name="connsiteX57" fmla="*/ 9832 w 10000"/>
                <a:gd name="connsiteY57" fmla="*/ 6168 h 10000"/>
                <a:gd name="connsiteX58" fmla="*/ 10000 w 10000"/>
                <a:gd name="connsiteY58" fmla="*/ 6231 h 10000"/>
                <a:gd name="connsiteX59" fmla="*/ 10000 w 10000"/>
                <a:gd name="connsiteY59" fmla="*/ 6386 h 10000"/>
                <a:gd name="connsiteX60" fmla="*/ 9663 w 10000"/>
                <a:gd name="connsiteY60" fmla="*/ 6978 h 10000"/>
                <a:gd name="connsiteX61" fmla="*/ 9591 w 10000"/>
                <a:gd name="connsiteY61" fmla="*/ 7290 h 10000"/>
                <a:gd name="connsiteX62" fmla="*/ 9463 w 10000"/>
                <a:gd name="connsiteY62" fmla="*/ 8702 h 10000"/>
                <a:gd name="connsiteX63" fmla="*/ 9167 w 10000"/>
                <a:gd name="connsiteY63" fmla="*/ 8750 h 10000"/>
                <a:gd name="connsiteX64" fmla="*/ 9303 w 10000"/>
                <a:gd name="connsiteY64" fmla="*/ 7726 h 10000"/>
                <a:gd name="connsiteX65" fmla="*/ 9255 w 10000"/>
                <a:gd name="connsiteY65" fmla="*/ 7850 h 10000"/>
                <a:gd name="connsiteX66" fmla="*/ 8918 w 10000"/>
                <a:gd name="connsiteY66" fmla="*/ 8224 h 10000"/>
                <a:gd name="connsiteX67" fmla="*/ 8582 w 10000"/>
                <a:gd name="connsiteY67" fmla="*/ 8224 h 10000"/>
                <a:gd name="connsiteX68" fmla="*/ 8245 w 10000"/>
                <a:gd name="connsiteY68" fmla="*/ 8224 h 10000"/>
                <a:gd name="connsiteX69" fmla="*/ 8173 w 10000"/>
                <a:gd name="connsiteY69" fmla="*/ 8536 h 10000"/>
                <a:gd name="connsiteX70" fmla="*/ 8053 w 10000"/>
                <a:gd name="connsiteY70" fmla="*/ 8536 h 10000"/>
                <a:gd name="connsiteX71" fmla="*/ 8341 w 10000"/>
                <a:gd name="connsiteY71" fmla="*/ 9128 h 10000"/>
                <a:gd name="connsiteX72" fmla="*/ 7885 w 10000"/>
                <a:gd name="connsiteY72" fmla="*/ 9190 h 10000"/>
                <a:gd name="connsiteX73" fmla="*/ 7596 w 10000"/>
                <a:gd name="connsiteY73" fmla="*/ 9626 h 10000"/>
                <a:gd name="connsiteX74" fmla="*/ 7596 w 10000"/>
                <a:gd name="connsiteY74" fmla="*/ 10000 h 10000"/>
                <a:gd name="connsiteX75" fmla="*/ 7212 w 10000"/>
                <a:gd name="connsiteY75" fmla="*/ 9564 h 10000"/>
                <a:gd name="connsiteX76" fmla="*/ 6875 w 10000"/>
                <a:gd name="connsiteY76" fmla="*/ 9034 h 10000"/>
                <a:gd name="connsiteX77" fmla="*/ 7043 w 10000"/>
                <a:gd name="connsiteY77" fmla="*/ 9190 h 10000"/>
                <a:gd name="connsiteX78" fmla="*/ 6803 w 10000"/>
                <a:gd name="connsiteY78" fmla="*/ 9034 h 10000"/>
                <a:gd name="connsiteX79" fmla="*/ 6635 w 10000"/>
                <a:gd name="connsiteY79" fmla="*/ 9128 h 10000"/>
                <a:gd name="connsiteX80" fmla="*/ 6707 w 10000"/>
                <a:gd name="connsiteY80" fmla="*/ 9128 h 10000"/>
                <a:gd name="connsiteX81" fmla="*/ 6346 w 10000"/>
                <a:gd name="connsiteY81" fmla="*/ 9190 h 10000"/>
                <a:gd name="connsiteX82" fmla="*/ 5962 w 10000"/>
                <a:gd name="connsiteY82" fmla="*/ 9346 h 10000"/>
                <a:gd name="connsiteX83" fmla="*/ 5553 w 10000"/>
                <a:gd name="connsiteY83" fmla="*/ 9128 h 10000"/>
                <a:gd name="connsiteX84" fmla="*/ 5168 w 10000"/>
                <a:gd name="connsiteY84" fmla="*/ 8816 h 10000"/>
                <a:gd name="connsiteX85" fmla="*/ 4712 w 10000"/>
                <a:gd name="connsiteY85" fmla="*/ 8598 h 10000"/>
                <a:gd name="connsiteX86" fmla="*/ 4303 w 10000"/>
                <a:gd name="connsiteY86" fmla="*/ 8380 h 10000"/>
                <a:gd name="connsiteX87" fmla="*/ 4087 w 10000"/>
                <a:gd name="connsiteY87" fmla="*/ 8162 h 10000"/>
                <a:gd name="connsiteX88" fmla="*/ 3798 w 10000"/>
                <a:gd name="connsiteY88" fmla="*/ 8006 h 10000"/>
                <a:gd name="connsiteX89" fmla="*/ 3510 w 10000"/>
                <a:gd name="connsiteY89" fmla="*/ 7788 h 10000"/>
                <a:gd name="connsiteX90" fmla="*/ 3221 w 10000"/>
                <a:gd name="connsiteY90" fmla="*/ 7414 h 10000"/>
                <a:gd name="connsiteX91" fmla="*/ 3005 w 10000"/>
                <a:gd name="connsiteY91" fmla="*/ 7134 h 10000"/>
                <a:gd name="connsiteX92" fmla="*/ 2957 w 10000"/>
                <a:gd name="connsiteY92" fmla="*/ 6760 h 10000"/>
                <a:gd name="connsiteX93" fmla="*/ 3053 w 10000"/>
                <a:gd name="connsiteY93" fmla="*/ 6604 h 10000"/>
                <a:gd name="connsiteX94" fmla="*/ 3053 w 10000"/>
                <a:gd name="connsiteY94" fmla="*/ 6542 h 10000"/>
                <a:gd name="connsiteX95" fmla="*/ 3173 w 10000"/>
                <a:gd name="connsiteY95" fmla="*/ 6168 h 10000"/>
                <a:gd name="connsiteX96" fmla="*/ 3005 w 10000"/>
                <a:gd name="connsiteY96" fmla="*/ 5732 h 10000"/>
                <a:gd name="connsiteX97" fmla="*/ 2885 w 10000"/>
                <a:gd name="connsiteY97" fmla="*/ 5296 h 10000"/>
                <a:gd name="connsiteX98" fmla="*/ 2668 w 10000"/>
                <a:gd name="connsiteY98" fmla="*/ 4922 h 10000"/>
                <a:gd name="connsiteX99" fmla="*/ 2428 w 10000"/>
                <a:gd name="connsiteY99" fmla="*/ 4486 h 10000"/>
                <a:gd name="connsiteX100" fmla="*/ 2548 w 10000"/>
                <a:gd name="connsiteY100" fmla="*/ 4548 h 10000"/>
                <a:gd name="connsiteX101" fmla="*/ 2380 w 10000"/>
                <a:gd name="connsiteY101" fmla="*/ 4268 h 10000"/>
                <a:gd name="connsiteX102" fmla="*/ 2332 w 10000"/>
                <a:gd name="connsiteY102" fmla="*/ 4174 h 10000"/>
                <a:gd name="connsiteX103" fmla="*/ 2380 w 10000"/>
                <a:gd name="connsiteY103" fmla="*/ 4174 h 10000"/>
                <a:gd name="connsiteX104" fmla="*/ 2091 w 10000"/>
                <a:gd name="connsiteY104" fmla="*/ 3956 h 10000"/>
                <a:gd name="connsiteX105" fmla="*/ 2091 w 10000"/>
                <a:gd name="connsiteY105" fmla="*/ 3801 h 10000"/>
                <a:gd name="connsiteX106" fmla="*/ 1971 w 10000"/>
                <a:gd name="connsiteY106" fmla="*/ 3801 h 10000"/>
                <a:gd name="connsiteX107" fmla="*/ 2091 w 10000"/>
                <a:gd name="connsiteY107" fmla="*/ 3458 h 10000"/>
                <a:gd name="connsiteX108" fmla="*/ 1923 w 10000"/>
                <a:gd name="connsiteY108" fmla="*/ 3302 h 10000"/>
                <a:gd name="connsiteX109" fmla="*/ 1755 w 10000"/>
                <a:gd name="connsiteY109" fmla="*/ 2710 h 10000"/>
                <a:gd name="connsiteX110" fmla="*/ 1755 w 10000"/>
                <a:gd name="connsiteY110" fmla="*/ 2555 h 10000"/>
                <a:gd name="connsiteX111" fmla="*/ 1466 w 10000"/>
                <a:gd name="connsiteY111" fmla="*/ 2336 h 10000"/>
                <a:gd name="connsiteX112" fmla="*/ 1346 w 10000"/>
                <a:gd name="connsiteY112" fmla="*/ 1838 h 10000"/>
                <a:gd name="connsiteX113" fmla="*/ 1178 w 10000"/>
                <a:gd name="connsiteY113" fmla="*/ 1371 h 10000"/>
                <a:gd name="connsiteX114" fmla="*/ 1178 w 10000"/>
                <a:gd name="connsiteY114" fmla="*/ 717 h 10000"/>
                <a:gd name="connsiteX115" fmla="*/ 962 w 10000"/>
                <a:gd name="connsiteY115" fmla="*/ 654 h 10000"/>
                <a:gd name="connsiteX116" fmla="*/ 673 w 10000"/>
                <a:gd name="connsiteY116" fmla="*/ 343 h 10000"/>
                <a:gd name="connsiteX117" fmla="*/ 625 w 10000"/>
                <a:gd name="connsiteY117" fmla="*/ 935 h 10000"/>
                <a:gd name="connsiteX118" fmla="*/ 625 w 10000"/>
                <a:gd name="connsiteY118" fmla="*/ 1526 h 10000"/>
                <a:gd name="connsiteX119" fmla="*/ 793 w 10000"/>
                <a:gd name="connsiteY119" fmla="*/ 1963 h 10000"/>
                <a:gd name="connsiteX120" fmla="*/ 962 w 10000"/>
                <a:gd name="connsiteY120" fmla="*/ 2492 h 10000"/>
                <a:gd name="connsiteX121" fmla="*/ 1058 w 10000"/>
                <a:gd name="connsiteY121" fmla="*/ 2866 h 10000"/>
                <a:gd name="connsiteX122" fmla="*/ 1178 w 10000"/>
                <a:gd name="connsiteY122" fmla="*/ 3302 h 10000"/>
                <a:gd name="connsiteX123" fmla="*/ 1250 w 10000"/>
                <a:gd name="connsiteY123" fmla="*/ 3240 h 10000"/>
                <a:gd name="connsiteX124" fmla="*/ 1250 w 10000"/>
                <a:gd name="connsiteY124" fmla="*/ 3801 h 10000"/>
                <a:gd name="connsiteX125" fmla="*/ 1346 w 10000"/>
                <a:gd name="connsiteY125" fmla="*/ 4548 h 10000"/>
                <a:gd name="connsiteX126" fmla="*/ 1466 w 10000"/>
                <a:gd name="connsiteY126" fmla="*/ 4611 h 10000"/>
                <a:gd name="connsiteX127" fmla="*/ 1635 w 10000"/>
                <a:gd name="connsiteY127" fmla="*/ 4922 h 10000"/>
                <a:gd name="connsiteX128" fmla="*/ 1755 w 10000"/>
                <a:gd name="connsiteY128" fmla="*/ 5140 h 10000"/>
                <a:gd name="connsiteX0" fmla="*/ 1755 w 10000"/>
                <a:gd name="connsiteY0" fmla="*/ 5140 h 10000"/>
                <a:gd name="connsiteX1" fmla="*/ 1466 w 10000"/>
                <a:gd name="connsiteY1" fmla="*/ 5296 h 10000"/>
                <a:gd name="connsiteX2" fmla="*/ 1250 w 10000"/>
                <a:gd name="connsiteY2" fmla="*/ 4766 h 10000"/>
                <a:gd name="connsiteX3" fmla="*/ 889 w 10000"/>
                <a:gd name="connsiteY3" fmla="*/ 4330 h 10000"/>
                <a:gd name="connsiteX4" fmla="*/ 962 w 10000"/>
                <a:gd name="connsiteY4" fmla="*/ 3894 h 10000"/>
                <a:gd name="connsiteX5" fmla="*/ 793 w 10000"/>
                <a:gd name="connsiteY5" fmla="*/ 3458 h 10000"/>
                <a:gd name="connsiteX6" fmla="*/ 673 w 10000"/>
                <a:gd name="connsiteY6" fmla="*/ 3146 h 10000"/>
                <a:gd name="connsiteX7" fmla="*/ 505 w 10000"/>
                <a:gd name="connsiteY7" fmla="*/ 3146 h 10000"/>
                <a:gd name="connsiteX8" fmla="*/ 337 w 10000"/>
                <a:gd name="connsiteY8" fmla="*/ 2866 h 10000"/>
                <a:gd name="connsiteX9" fmla="*/ 96 w 10000"/>
                <a:gd name="connsiteY9" fmla="*/ 2648 h 10000"/>
                <a:gd name="connsiteX10" fmla="*/ 385 w 10000"/>
                <a:gd name="connsiteY10" fmla="*/ 2710 h 10000"/>
                <a:gd name="connsiteX11" fmla="*/ 505 w 10000"/>
                <a:gd name="connsiteY11" fmla="*/ 2118 h 10000"/>
                <a:gd name="connsiteX12" fmla="*/ 337 w 10000"/>
                <a:gd name="connsiteY12" fmla="*/ 1745 h 10000"/>
                <a:gd name="connsiteX13" fmla="*/ 96 w 10000"/>
                <a:gd name="connsiteY13" fmla="*/ 1371 h 10000"/>
                <a:gd name="connsiteX14" fmla="*/ 48 w 10000"/>
                <a:gd name="connsiteY14" fmla="*/ 717 h 10000"/>
                <a:gd name="connsiteX15" fmla="*/ 0 w 10000"/>
                <a:gd name="connsiteY15" fmla="*/ 0 h 10000"/>
                <a:gd name="connsiteX16" fmla="*/ 433 w 10000"/>
                <a:gd name="connsiteY16" fmla="*/ 0 h 10000"/>
                <a:gd name="connsiteX17" fmla="*/ 889 w 10000"/>
                <a:gd name="connsiteY17" fmla="*/ 0 h 10000"/>
                <a:gd name="connsiteX18" fmla="*/ 1178 w 10000"/>
                <a:gd name="connsiteY18" fmla="*/ 125 h 10000"/>
                <a:gd name="connsiteX19" fmla="*/ 1466 w 10000"/>
                <a:gd name="connsiteY19" fmla="*/ 343 h 10000"/>
                <a:gd name="connsiteX20" fmla="*/ 1755 w 10000"/>
                <a:gd name="connsiteY20" fmla="*/ 498 h 10000"/>
                <a:gd name="connsiteX21" fmla="*/ 2043 w 10000"/>
                <a:gd name="connsiteY21" fmla="*/ 717 h 10000"/>
                <a:gd name="connsiteX22" fmla="*/ 2500 w 10000"/>
                <a:gd name="connsiteY22" fmla="*/ 717 h 10000"/>
                <a:gd name="connsiteX23" fmla="*/ 3053 w 10000"/>
                <a:gd name="connsiteY23" fmla="*/ 717 h 10000"/>
                <a:gd name="connsiteX24" fmla="*/ 3125 w 10000"/>
                <a:gd name="connsiteY24" fmla="*/ 436 h 10000"/>
                <a:gd name="connsiteX25" fmla="*/ 3750 w 10000"/>
                <a:gd name="connsiteY25" fmla="*/ 436 h 10000"/>
                <a:gd name="connsiteX26" fmla="*/ 4014 w 10000"/>
                <a:gd name="connsiteY26" fmla="*/ 1028 h 10000"/>
                <a:gd name="connsiteX27" fmla="*/ 4135 w 10000"/>
                <a:gd name="connsiteY27" fmla="*/ 1526 h 10000"/>
                <a:gd name="connsiteX28" fmla="*/ 4375 w 10000"/>
                <a:gd name="connsiteY28" fmla="*/ 1745 h 10000"/>
                <a:gd name="connsiteX29" fmla="*/ 4591 w 10000"/>
                <a:gd name="connsiteY29" fmla="*/ 1963 h 10000"/>
                <a:gd name="connsiteX30" fmla="*/ 4880 w 10000"/>
                <a:gd name="connsiteY30" fmla="*/ 1620 h 10000"/>
                <a:gd name="connsiteX31" fmla="*/ 5337 w 10000"/>
                <a:gd name="connsiteY31" fmla="*/ 1620 h 10000"/>
                <a:gd name="connsiteX32" fmla="*/ 5505 w 10000"/>
                <a:gd name="connsiteY32" fmla="*/ 2118 h 10000"/>
                <a:gd name="connsiteX33" fmla="*/ 5673 w 10000"/>
                <a:gd name="connsiteY33" fmla="*/ 2648 h 10000"/>
                <a:gd name="connsiteX34" fmla="*/ 5793 w 10000"/>
                <a:gd name="connsiteY34" fmla="*/ 3302 h 10000"/>
                <a:gd name="connsiteX35" fmla="*/ 6082 w 10000"/>
                <a:gd name="connsiteY35" fmla="*/ 3583 h 10000"/>
                <a:gd name="connsiteX36" fmla="*/ 6466 w 10000"/>
                <a:gd name="connsiteY36" fmla="*/ 3676 h 10000"/>
                <a:gd name="connsiteX37" fmla="*/ 6298 w 10000"/>
                <a:gd name="connsiteY37" fmla="*/ 4393 h 10000"/>
                <a:gd name="connsiteX38" fmla="*/ 6082 w 10000"/>
                <a:gd name="connsiteY38" fmla="*/ 5140 h 10000"/>
                <a:gd name="connsiteX39" fmla="*/ 6010 w 10000"/>
                <a:gd name="connsiteY39" fmla="*/ 5888 h 10000"/>
                <a:gd name="connsiteX40" fmla="*/ 6082 w 10000"/>
                <a:gd name="connsiteY40" fmla="*/ 6386 h 10000"/>
                <a:gd name="connsiteX41" fmla="*/ 6250 w 10000"/>
                <a:gd name="connsiteY41" fmla="*/ 6916 h 10000"/>
                <a:gd name="connsiteX42" fmla="*/ 6346 w 10000"/>
                <a:gd name="connsiteY42" fmla="*/ 7290 h 10000"/>
                <a:gd name="connsiteX43" fmla="*/ 6466 w 10000"/>
                <a:gd name="connsiteY43" fmla="*/ 7632 h 10000"/>
                <a:gd name="connsiteX44" fmla="*/ 6538 w 10000"/>
                <a:gd name="connsiteY44" fmla="*/ 7726 h 10000"/>
                <a:gd name="connsiteX45" fmla="*/ 6923 w 10000"/>
                <a:gd name="connsiteY45" fmla="*/ 7944 h 10000"/>
                <a:gd name="connsiteX46" fmla="*/ 7212 w 10000"/>
                <a:gd name="connsiteY46" fmla="*/ 7850 h 10000"/>
                <a:gd name="connsiteX47" fmla="*/ 7668 w 10000"/>
                <a:gd name="connsiteY47" fmla="*/ 7788 h 10000"/>
                <a:gd name="connsiteX48" fmla="*/ 7885 w 10000"/>
                <a:gd name="connsiteY48" fmla="*/ 7788 h 10000"/>
                <a:gd name="connsiteX49" fmla="*/ 8053 w 10000"/>
                <a:gd name="connsiteY49" fmla="*/ 7850 h 10000"/>
                <a:gd name="connsiteX50" fmla="*/ 8173 w 10000"/>
                <a:gd name="connsiteY50" fmla="*/ 7726 h 10000"/>
                <a:gd name="connsiteX51" fmla="*/ 8173 w 10000"/>
                <a:gd name="connsiteY51" fmla="*/ 7632 h 10000"/>
                <a:gd name="connsiteX52" fmla="*/ 8462 w 10000"/>
                <a:gd name="connsiteY52" fmla="*/ 7196 h 10000"/>
                <a:gd name="connsiteX53" fmla="*/ 8630 w 10000"/>
                <a:gd name="connsiteY53" fmla="*/ 6542 h 10000"/>
                <a:gd name="connsiteX54" fmla="*/ 9038 w 10000"/>
                <a:gd name="connsiteY54" fmla="*/ 6231 h 10000"/>
                <a:gd name="connsiteX55" fmla="*/ 9375 w 10000"/>
                <a:gd name="connsiteY55" fmla="*/ 6168 h 10000"/>
                <a:gd name="connsiteX56" fmla="*/ 9760 w 10000"/>
                <a:gd name="connsiteY56" fmla="*/ 6168 h 10000"/>
                <a:gd name="connsiteX57" fmla="*/ 9832 w 10000"/>
                <a:gd name="connsiteY57" fmla="*/ 6168 h 10000"/>
                <a:gd name="connsiteX58" fmla="*/ 10000 w 10000"/>
                <a:gd name="connsiteY58" fmla="*/ 6231 h 10000"/>
                <a:gd name="connsiteX59" fmla="*/ 10000 w 10000"/>
                <a:gd name="connsiteY59" fmla="*/ 6386 h 10000"/>
                <a:gd name="connsiteX60" fmla="*/ 9663 w 10000"/>
                <a:gd name="connsiteY60" fmla="*/ 6978 h 10000"/>
                <a:gd name="connsiteX61" fmla="*/ 9591 w 10000"/>
                <a:gd name="connsiteY61" fmla="*/ 7290 h 10000"/>
                <a:gd name="connsiteX62" fmla="*/ 9463 w 10000"/>
                <a:gd name="connsiteY62" fmla="*/ 8702 h 10000"/>
                <a:gd name="connsiteX63" fmla="*/ 9167 w 10000"/>
                <a:gd name="connsiteY63" fmla="*/ 8750 h 10000"/>
                <a:gd name="connsiteX64" fmla="*/ 9303 w 10000"/>
                <a:gd name="connsiteY64" fmla="*/ 7726 h 10000"/>
                <a:gd name="connsiteX65" fmla="*/ 8999 w 10000"/>
                <a:gd name="connsiteY65" fmla="*/ 9649 h 10000"/>
                <a:gd name="connsiteX66" fmla="*/ 8918 w 10000"/>
                <a:gd name="connsiteY66" fmla="*/ 8224 h 10000"/>
                <a:gd name="connsiteX67" fmla="*/ 8582 w 10000"/>
                <a:gd name="connsiteY67" fmla="*/ 8224 h 10000"/>
                <a:gd name="connsiteX68" fmla="*/ 8245 w 10000"/>
                <a:gd name="connsiteY68" fmla="*/ 8224 h 10000"/>
                <a:gd name="connsiteX69" fmla="*/ 8173 w 10000"/>
                <a:gd name="connsiteY69" fmla="*/ 8536 h 10000"/>
                <a:gd name="connsiteX70" fmla="*/ 8053 w 10000"/>
                <a:gd name="connsiteY70" fmla="*/ 8536 h 10000"/>
                <a:gd name="connsiteX71" fmla="*/ 8341 w 10000"/>
                <a:gd name="connsiteY71" fmla="*/ 9128 h 10000"/>
                <a:gd name="connsiteX72" fmla="*/ 7885 w 10000"/>
                <a:gd name="connsiteY72" fmla="*/ 9190 h 10000"/>
                <a:gd name="connsiteX73" fmla="*/ 7596 w 10000"/>
                <a:gd name="connsiteY73" fmla="*/ 9626 h 10000"/>
                <a:gd name="connsiteX74" fmla="*/ 7596 w 10000"/>
                <a:gd name="connsiteY74" fmla="*/ 10000 h 10000"/>
                <a:gd name="connsiteX75" fmla="*/ 7212 w 10000"/>
                <a:gd name="connsiteY75" fmla="*/ 9564 h 10000"/>
                <a:gd name="connsiteX76" fmla="*/ 6875 w 10000"/>
                <a:gd name="connsiteY76" fmla="*/ 9034 h 10000"/>
                <a:gd name="connsiteX77" fmla="*/ 7043 w 10000"/>
                <a:gd name="connsiteY77" fmla="*/ 9190 h 10000"/>
                <a:gd name="connsiteX78" fmla="*/ 6803 w 10000"/>
                <a:gd name="connsiteY78" fmla="*/ 9034 h 10000"/>
                <a:gd name="connsiteX79" fmla="*/ 6635 w 10000"/>
                <a:gd name="connsiteY79" fmla="*/ 9128 h 10000"/>
                <a:gd name="connsiteX80" fmla="*/ 6707 w 10000"/>
                <a:gd name="connsiteY80" fmla="*/ 9128 h 10000"/>
                <a:gd name="connsiteX81" fmla="*/ 6346 w 10000"/>
                <a:gd name="connsiteY81" fmla="*/ 9190 h 10000"/>
                <a:gd name="connsiteX82" fmla="*/ 5962 w 10000"/>
                <a:gd name="connsiteY82" fmla="*/ 9346 h 10000"/>
                <a:gd name="connsiteX83" fmla="*/ 5553 w 10000"/>
                <a:gd name="connsiteY83" fmla="*/ 9128 h 10000"/>
                <a:gd name="connsiteX84" fmla="*/ 5168 w 10000"/>
                <a:gd name="connsiteY84" fmla="*/ 8816 h 10000"/>
                <a:gd name="connsiteX85" fmla="*/ 4712 w 10000"/>
                <a:gd name="connsiteY85" fmla="*/ 8598 h 10000"/>
                <a:gd name="connsiteX86" fmla="*/ 4303 w 10000"/>
                <a:gd name="connsiteY86" fmla="*/ 8380 h 10000"/>
                <a:gd name="connsiteX87" fmla="*/ 4087 w 10000"/>
                <a:gd name="connsiteY87" fmla="*/ 8162 h 10000"/>
                <a:gd name="connsiteX88" fmla="*/ 3798 w 10000"/>
                <a:gd name="connsiteY88" fmla="*/ 8006 h 10000"/>
                <a:gd name="connsiteX89" fmla="*/ 3510 w 10000"/>
                <a:gd name="connsiteY89" fmla="*/ 7788 h 10000"/>
                <a:gd name="connsiteX90" fmla="*/ 3221 w 10000"/>
                <a:gd name="connsiteY90" fmla="*/ 7414 h 10000"/>
                <a:gd name="connsiteX91" fmla="*/ 3005 w 10000"/>
                <a:gd name="connsiteY91" fmla="*/ 7134 h 10000"/>
                <a:gd name="connsiteX92" fmla="*/ 2957 w 10000"/>
                <a:gd name="connsiteY92" fmla="*/ 6760 h 10000"/>
                <a:gd name="connsiteX93" fmla="*/ 3053 w 10000"/>
                <a:gd name="connsiteY93" fmla="*/ 6604 h 10000"/>
                <a:gd name="connsiteX94" fmla="*/ 3053 w 10000"/>
                <a:gd name="connsiteY94" fmla="*/ 6542 h 10000"/>
                <a:gd name="connsiteX95" fmla="*/ 3173 w 10000"/>
                <a:gd name="connsiteY95" fmla="*/ 6168 h 10000"/>
                <a:gd name="connsiteX96" fmla="*/ 3005 w 10000"/>
                <a:gd name="connsiteY96" fmla="*/ 5732 h 10000"/>
                <a:gd name="connsiteX97" fmla="*/ 2885 w 10000"/>
                <a:gd name="connsiteY97" fmla="*/ 5296 h 10000"/>
                <a:gd name="connsiteX98" fmla="*/ 2668 w 10000"/>
                <a:gd name="connsiteY98" fmla="*/ 4922 h 10000"/>
                <a:gd name="connsiteX99" fmla="*/ 2428 w 10000"/>
                <a:gd name="connsiteY99" fmla="*/ 4486 h 10000"/>
                <a:gd name="connsiteX100" fmla="*/ 2548 w 10000"/>
                <a:gd name="connsiteY100" fmla="*/ 4548 h 10000"/>
                <a:gd name="connsiteX101" fmla="*/ 2380 w 10000"/>
                <a:gd name="connsiteY101" fmla="*/ 4268 h 10000"/>
                <a:gd name="connsiteX102" fmla="*/ 2332 w 10000"/>
                <a:gd name="connsiteY102" fmla="*/ 4174 h 10000"/>
                <a:gd name="connsiteX103" fmla="*/ 2380 w 10000"/>
                <a:gd name="connsiteY103" fmla="*/ 4174 h 10000"/>
                <a:gd name="connsiteX104" fmla="*/ 2091 w 10000"/>
                <a:gd name="connsiteY104" fmla="*/ 3956 h 10000"/>
                <a:gd name="connsiteX105" fmla="*/ 2091 w 10000"/>
                <a:gd name="connsiteY105" fmla="*/ 3801 h 10000"/>
                <a:gd name="connsiteX106" fmla="*/ 1971 w 10000"/>
                <a:gd name="connsiteY106" fmla="*/ 3801 h 10000"/>
                <a:gd name="connsiteX107" fmla="*/ 2091 w 10000"/>
                <a:gd name="connsiteY107" fmla="*/ 3458 h 10000"/>
                <a:gd name="connsiteX108" fmla="*/ 1923 w 10000"/>
                <a:gd name="connsiteY108" fmla="*/ 3302 h 10000"/>
                <a:gd name="connsiteX109" fmla="*/ 1755 w 10000"/>
                <a:gd name="connsiteY109" fmla="*/ 2710 h 10000"/>
                <a:gd name="connsiteX110" fmla="*/ 1755 w 10000"/>
                <a:gd name="connsiteY110" fmla="*/ 2555 h 10000"/>
                <a:gd name="connsiteX111" fmla="*/ 1466 w 10000"/>
                <a:gd name="connsiteY111" fmla="*/ 2336 h 10000"/>
                <a:gd name="connsiteX112" fmla="*/ 1346 w 10000"/>
                <a:gd name="connsiteY112" fmla="*/ 1838 h 10000"/>
                <a:gd name="connsiteX113" fmla="*/ 1178 w 10000"/>
                <a:gd name="connsiteY113" fmla="*/ 1371 h 10000"/>
                <a:gd name="connsiteX114" fmla="*/ 1178 w 10000"/>
                <a:gd name="connsiteY114" fmla="*/ 717 h 10000"/>
                <a:gd name="connsiteX115" fmla="*/ 962 w 10000"/>
                <a:gd name="connsiteY115" fmla="*/ 654 h 10000"/>
                <a:gd name="connsiteX116" fmla="*/ 673 w 10000"/>
                <a:gd name="connsiteY116" fmla="*/ 343 h 10000"/>
                <a:gd name="connsiteX117" fmla="*/ 625 w 10000"/>
                <a:gd name="connsiteY117" fmla="*/ 935 h 10000"/>
                <a:gd name="connsiteX118" fmla="*/ 625 w 10000"/>
                <a:gd name="connsiteY118" fmla="*/ 1526 h 10000"/>
                <a:gd name="connsiteX119" fmla="*/ 793 w 10000"/>
                <a:gd name="connsiteY119" fmla="*/ 1963 h 10000"/>
                <a:gd name="connsiteX120" fmla="*/ 962 w 10000"/>
                <a:gd name="connsiteY120" fmla="*/ 2492 h 10000"/>
                <a:gd name="connsiteX121" fmla="*/ 1058 w 10000"/>
                <a:gd name="connsiteY121" fmla="*/ 2866 h 10000"/>
                <a:gd name="connsiteX122" fmla="*/ 1178 w 10000"/>
                <a:gd name="connsiteY122" fmla="*/ 3302 h 10000"/>
                <a:gd name="connsiteX123" fmla="*/ 1250 w 10000"/>
                <a:gd name="connsiteY123" fmla="*/ 3240 h 10000"/>
                <a:gd name="connsiteX124" fmla="*/ 1250 w 10000"/>
                <a:gd name="connsiteY124" fmla="*/ 3801 h 10000"/>
                <a:gd name="connsiteX125" fmla="*/ 1346 w 10000"/>
                <a:gd name="connsiteY125" fmla="*/ 4548 h 10000"/>
                <a:gd name="connsiteX126" fmla="*/ 1466 w 10000"/>
                <a:gd name="connsiteY126" fmla="*/ 4611 h 10000"/>
                <a:gd name="connsiteX127" fmla="*/ 1635 w 10000"/>
                <a:gd name="connsiteY127" fmla="*/ 4922 h 10000"/>
                <a:gd name="connsiteX128" fmla="*/ 1755 w 10000"/>
                <a:gd name="connsiteY128" fmla="*/ 51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0000" h="10000">
                  <a:moveTo>
                    <a:pt x="1755" y="5140"/>
                  </a:moveTo>
                  <a:lnTo>
                    <a:pt x="1466" y="5296"/>
                  </a:lnTo>
                  <a:lnTo>
                    <a:pt x="1250" y="4766"/>
                  </a:lnTo>
                  <a:lnTo>
                    <a:pt x="889" y="4330"/>
                  </a:lnTo>
                  <a:cubicBezTo>
                    <a:pt x="913" y="4185"/>
                    <a:pt x="938" y="4039"/>
                    <a:pt x="962" y="3894"/>
                  </a:cubicBezTo>
                  <a:lnTo>
                    <a:pt x="793" y="3458"/>
                  </a:lnTo>
                  <a:lnTo>
                    <a:pt x="673" y="3146"/>
                  </a:lnTo>
                  <a:lnTo>
                    <a:pt x="505" y="3146"/>
                  </a:lnTo>
                  <a:lnTo>
                    <a:pt x="337" y="2866"/>
                  </a:lnTo>
                  <a:lnTo>
                    <a:pt x="96" y="2648"/>
                  </a:lnTo>
                  <a:lnTo>
                    <a:pt x="385" y="2710"/>
                  </a:lnTo>
                  <a:lnTo>
                    <a:pt x="505" y="2118"/>
                  </a:lnTo>
                  <a:lnTo>
                    <a:pt x="337" y="1745"/>
                  </a:lnTo>
                  <a:cubicBezTo>
                    <a:pt x="257" y="1620"/>
                    <a:pt x="176" y="1496"/>
                    <a:pt x="96" y="1371"/>
                  </a:cubicBezTo>
                  <a:lnTo>
                    <a:pt x="48" y="717"/>
                  </a:lnTo>
                  <a:lnTo>
                    <a:pt x="0" y="0"/>
                  </a:lnTo>
                  <a:lnTo>
                    <a:pt x="433" y="0"/>
                  </a:lnTo>
                  <a:lnTo>
                    <a:pt x="889" y="0"/>
                  </a:lnTo>
                  <a:lnTo>
                    <a:pt x="1178" y="125"/>
                  </a:lnTo>
                  <a:lnTo>
                    <a:pt x="1466" y="343"/>
                  </a:lnTo>
                  <a:lnTo>
                    <a:pt x="1755" y="498"/>
                  </a:lnTo>
                  <a:lnTo>
                    <a:pt x="2043" y="717"/>
                  </a:lnTo>
                  <a:lnTo>
                    <a:pt x="2500" y="717"/>
                  </a:lnTo>
                  <a:lnTo>
                    <a:pt x="3053" y="717"/>
                  </a:lnTo>
                  <a:cubicBezTo>
                    <a:pt x="3077" y="623"/>
                    <a:pt x="3101" y="530"/>
                    <a:pt x="3125" y="436"/>
                  </a:cubicBezTo>
                  <a:lnTo>
                    <a:pt x="3750" y="436"/>
                  </a:lnTo>
                  <a:lnTo>
                    <a:pt x="4014" y="1028"/>
                  </a:lnTo>
                  <a:cubicBezTo>
                    <a:pt x="4054" y="1194"/>
                    <a:pt x="4095" y="1360"/>
                    <a:pt x="4135" y="1526"/>
                  </a:cubicBezTo>
                  <a:lnTo>
                    <a:pt x="4375" y="1745"/>
                  </a:lnTo>
                  <a:lnTo>
                    <a:pt x="4591" y="1963"/>
                  </a:lnTo>
                  <a:lnTo>
                    <a:pt x="4880" y="1620"/>
                  </a:lnTo>
                  <a:lnTo>
                    <a:pt x="5337" y="1620"/>
                  </a:lnTo>
                  <a:lnTo>
                    <a:pt x="5505" y="2118"/>
                  </a:lnTo>
                  <a:lnTo>
                    <a:pt x="5673" y="2648"/>
                  </a:lnTo>
                  <a:lnTo>
                    <a:pt x="5793" y="3302"/>
                  </a:lnTo>
                  <a:lnTo>
                    <a:pt x="6082" y="3583"/>
                  </a:lnTo>
                  <a:lnTo>
                    <a:pt x="6466" y="3676"/>
                  </a:lnTo>
                  <a:lnTo>
                    <a:pt x="6298" y="4393"/>
                  </a:lnTo>
                  <a:lnTo>
                    <a:pt x="6082" y="5140"/>
                  </a:lnTo>
                  <a:cubicBezTo>
                    <a:pt x="6058" y="5389"/>
                    <a:pt x="6034" y="5639"/>
                    <a:pt x="6010" y="5888"/>
                  </a:cubicBezTo>
                  <a:lnTo>
                    <a:pt x="6082" y="6386"/>
                  </a:lnTo>
                  <a:lnTo>
                    <a:pt x="6250" y="6916"/>
                  </a:lnTo>
                  <a:cubicBezTo>
                    <a:pt x="6282" y="7041"/>
                    <a:pt x="6314" y="7165"/>
                    <a:pt x="6346" y="7290"/>
                  </a:cubicBezTo>
                  <a:lnTo>
                    <a:pt x="6466" y="7632"/>
                  </a:lnTo>
                  <a:cubicBezTo>
                    <a:pt x="6490" y="7663"/>
                    <a:pt x="6514" y="7695"/>
                    <a:pt x="6538" y="7726"/>
                  </a:cubicBezTo>
                  <a:lnTo>
                    <a:pt x="6923" y="7944"/>
                  </a:lnTo>
                  <a:lnTo>
                    <a:pt x="7212" y="7850"/>
                  </a:lnTo>
                  <a:lnTo>
                    <a:pt x="7668" y="7788"/>
                  </a:lnTo>
                  <a:lnTo>
                    <a:pt x="7885" y="7788"/>
                  </a:lnTo>
                  <a:lnTo>
                    <a:pt x="8053" y="7850"/>
                  </a:lnTo>
                  <a:lnTo>
                    <a:pt x="8173" y="7726"/>
                  </a:lnTo>
                  <a:lnTo>
                    <a:pt x="8173" y="7632"/>
                  </a:lnTo>
                  <a:lnTo>
                    <a:pt x="8462" y="7196"/>
                  </a:lnTo>
                  <a:lnTo>
                    <a:pt x="8630" y="6542"/>
                  </a:lnTo>
                  <a:lnTo>
                    <a:pt x="9038" y="6231"/>
                  </a:lnTo>
                  <a:lnTo>
                    <a:pt x="9375" y="6168"/>
                  </a:lnTo>
                  <a:lnTo>
                    <a:pt x="9760" y="6168"/>
                  </a:lnTo>
                  <a:lnTo>
                    <a:pt x="9832" y="6168"/>
                  </a:lnTo>
                  <a:lnTo>
                    <a:pt x="10000" y="6231"/>
                  </a:lnTo>
                  <a:lnTo>
                    <a:pt x="10000" y="6386"/>
                  </a:lnTo>
                  <a:lnTo>
                    <a:pt x="9663" y="6978"/>
                  </a:lnTo>
                  <a:lnTo>
                    <a:pt x="9591" y="7290"/>
                  </a:lnTo>
                  <a:cubicBezTo>
                    <a:pt x="9548" y="7761"/>
                    <a:pt x="9506" y="8231"/>
                    <a:pt x="9463" y="8702"/>
                  </a:cubicBezTo>
                  <a:cubicBezTo>
                    <a:pt x="9450" y="8418"/>
                    <a:pt x="9180" y="9034"/>
                    <a:pt x="9167" y="8750"/>
                  </a:cubicBezTo>
                  <a:cubicBezTo>
                    <a:pt x="9212" y="8409"/>
                    <a:pt x="9258" y="8067"/>
                    <a:pt x="9303" y="7726"/>
                  </a:cubicBezTo>
                  <a:cubicBezTo>
                    <a:pt x="9275" y="7726"/>
                    <a:pt x="9063" y="9566"/>
                    <a:pt x="8999" y="9649"/>
                  </a:cubicBezTo>
                  <a:cubicBezTo>
                    <a:pt x="8935" y="9732"/>
                    <a:pt x="9030" y="8162"/>
                    <a:pt x="8918" y="8224"/>
                  </a:cubicBezTo>
                  <a:lnTo>
                    <a:pt x="8582" y="8224"/>
                  </a:lnTo>
                  <a:lnTo>
                    <a:pt x="8245" y="8224"/>
                  </a:lnTo>
                  <a:lnTo>
                    <a:pt x="8173" y="8536"/>
                  </a:lnTo>
                  <a:lnTo>
                    <a:pt x="8053" y="8536"/>
                  </a:lnTo>
                  <a:lnTo>
                    <a:pt x="8341" y="9128"/>
                  </a:lnTo>
                  <a:lnTo>
                    <a:pt x="7885" y="9190"/>
                  </a:lnTo>
                  <a:lnTo>
                    <a:pt x="7596" y="9626"/>
                  </a:lnTo>
                  <a:lnTo>
                    <a:pt x="7596" y="10000"/>
                  </a:lnTo>
                  <a:lnTo>
                    <a:pt x="7212" y="9564"/>
                  </a:lnTo>
                  <a:lnTo>
                    <a:pt x="6875" y="9034"/>
                  </a:lnTo>
                  <a:lnTo>
                    <a:pt x="7043" y="9190"/>
                  </a:lnTo>
                  <a:lnTo>
                    <a:pt x="6803" y="9034"/>
                  </a:lnTo>
                  <a:lnTo>
                    <a:pt x="6635" y="9128"/>
                  </a:lnTo>
                  <a:lnTo>
                    <a:pt x="6707" y="9128"/>
                  </a:lnTo>
                  <a:lnTo>
                    <a:pt x="6346" y="9190"/>
                  </a:lnTo>
                  <a:lnTo>
                    <a:pt x="5962" y="9346"/>
                  </a:lnTo>
                  <a:lnTo>
                    <a:pt x="5553" y="9128"/>
                  </a:lnTo>
                  <a:lnTo>
                    <a:pt x="5168" y="8816"/>
                  </a:lnTo>
                  <a:lnTo>
                    <a:pt x="4712" y="8598"/>
                  </a:lnTo>
                  <a:lnTo>
                    <a:pt x="4303" y="8380"/>
                  </a:lnTo>
                  <a:lnTo>
                    <a:pt x="4087" y="8162"/>
                  </a:lnTo>
                  <a:lnTo>
                    <a:pt x="3798" y="8006"/>
                  </a:lnTo>
                  <a:lnTo>
                    <a:pt x="3510" y="7788"/>
                  </a:lnTo>
                  <a:lnTo>
                    <a:pt x="3221" y="7414"/>
                  </a:lnTo>
                  <a:lnTo>
                    <a:pt x="3005" y="7134"/>
                  </a:lnTo>
                  <a:cubicBezTo>
                    <a:pt x="2989" y="7009"/>
                    <a:pt x="2973" y="6885"/>
                    <a:pt x="2957" y="6760"/>
                  </a:cubicBezTo>
                  <a:lnTo>
                    <a:pt x="3053" y="6604"/>
                  </a:lnTo>
                  <a:lnTo>
                    <a:pt x="3053" y="6542"/>
                  </a:lnTo>
                  <a:lnTo>
                    <a:pt x="3173" y="6168"/>
                  </a:lnTo>
                  <a:lnTo>
                    <a:pt x="3005" y="5732"/>
                  </a:lnTo>
                  <a:lnTo>
                    <a:pt x="2885" y="5296"/>
                  </a:lnTo>
                  <a:cubicBezTo>
                    <a:pt x="2813" y="5171"/>
                    <a:pt x="2740" y="5047"/>
                    <a:pt x="2668" y="4922"/>
                  </a:cubicBezTo>
                  <a:lnTo>
                    <a:pt x="2428" y="4486"/>
                  </a:lnTo>
                  <a:lnTo>
                    <a:pt x="2548" y="4548"/>
                  </a:lnTo>
                  <a:lnTo>
                    <a:pt x="2380" y="4268"/>
                  </a:lnTo>
                  <a:cubicBezTo>
                    <a:pt x="2364" y="4237"/>
                    <a:pt x="2348" y="4205"/>
                    <a:pt x="2332" y="4174"/>
                  </a:cubicBezTo>
                  <a:lnTo>
                    <a:pt x="2380" y="4174"/>
                  </a:lnTo>
                  <a:lnTo>
                    <a:pt x="2091" y="3956"/>
                  </a:lnTo>
                  <a:lnTo>
                    <a:pt x="2091" y="3801"/>
                  </a:lnTo>
                  <a:lnTo>
                    <a:pt x="1971" y="3801"/>
                  </a:lnTo>
                  <a:lnTo>
                    <a:pt x="2091" y="3458"/>
                  </a:lnTo>
                  <a:lnTo>
                    <a:pt x="1923" y="3302"/>
                  </a:lnTo>
                  <a:lnTo>
                    <a:pt x="1755" y="2710"/>
                  </a:lnTo>
                  <a:lnTo>
                    <a:pt x="1755" y="2555"/>
                  </a:lnTo>
                  <a:lnTo>
                    <a:pt x="1466" y="2336"/>
                  </a:lnTo>
                  <a:lnTo>
                    <a:pt x="1346" y="1838"/>
                  </a:lnTo>
                  <a:lnTo>
                    <a:pt x="1178" y="1371"/>
                  </a:lnTo>
                  <a:lnTo>
                    <a:pt x="1178" y="717"/>
                  </a:lnTo>
                  <a:lnTo>
                    <a:pt x="962" y="654"/>
                  </a:lnTo>
                  <a:lnTo>
                    <a:pt x="673" y="343"/>
                  </a:lnTo>
                  <a:cubicBezTo>
                    <a:pt x="657" y="540"/>
                    <a:pt x="641" y="738"/>
                    <a:pt x="625" y="935"/>
                  </a:cubicBezTo>
                  <a:lnTo>
                    <a:pt x="625" y="1526"/>
                  </a:lnTo>
                  <a:lnTo>
                    <a:pt x="793" y="1963"/>
                  </a:lnTo>
                  <a:cubicBezTo>
                    <a:pt x="849" y="2139"/>
                    <a:pt x="906" y="2316"/>
                    <a:pt x="962" y="2492"/>
                  </a:cubicBezTo>
                  <a:cubicBezTo>
                    <a:pt x="994" y="2617"/>
                    <a:pt x="1026" y="2741"/>
                    <a:pt x="1058" y="2866"/>
                  </a:cubicBezTo>
                  <a:lnTo>
                    <a:pt x="1178" y="3302"/>
                  </a:lnTo>
                  <a:cubicBezTo>
                    <a:pt x="1202" y="3281"/>
                    <a:pt x="1226" y="3261"/>
                    <a:pt x="1250" y="3240"/>
                  </a:cubicBezTo>
                  <a:lnTo>
                    <a:pt x="1250" y="3801"/>
                  </a:lnTo>
                  <a:lnTo>
                    <a:pt x="1346" y="4548"/>
                  </a:lnTo>
                  <a:lnTo>
                    <a:pt x="1466" y="4611"/>
                  </a:lnTo>
                  <a:cubicBezTo>
                    <a:pt x="1522" y="4715"/>
                    <a:pt x="1579" y="4818"/>
                    <a:pt x="1635" y="4922"/>
                  </a:cubicBezTo>
                  <a:lnTo>
                    <a:pt x="1755" y="514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9" name="Freeform 4884"/>
            <p:cNvSpPr>
              <a:spLocks/>
            </p:cNvSpPr>
            <p:nvPr/>
          </p:nvSpPr>
          <p:spPr bwMode="auto">
            <a:xfrm>
              <a:off x="1862138" y="3157538"/>
              <a:ext cx="12700" cy="26988"/>
            </a:xfrm>
            <a:custGeom>
              <a:avLst/>
              <a:gdLst>
                <a:gd name="T0" fmla="*/ 2147483647 w 8"/>
                <a:gd name="T1" fmla="*/ 2147483647 h 14"/>
                <a:gd name="T2" fmla="*/ 2147483647 w 8"/>
                <a:gd name="T3" fmla="*/ 0 h 14"/>
                <a:gd name="T4" fmla="*/ 0 w 8"/>
                <a:gd name="T5" fmla="*/ 2147483647 h 14"/>
                <a:gd name="T6" fmla="*/ 2147483647 w 8"/>
                <a:gd name="T7" fmla="*/ 2147483647 h 14"/>
                <a:gd name="T8" fmla="*/ 2147483647 w 8"/>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0" name="Freeform 4885"/>
            <p:cNvSpPr>
              <a:spLocks/>
            </p:cNvSpPr>
            <p:nvPr/>
          </p:nvSpPr>
          <p:spPr bwMode="auto">
            <a:xfrm>
              <a:off x="1887538" y="3095625"/>
              <a:ext cx="15875" cy="33338"/>
            </a:xfrm>
            <a:custGeom>
              <a:avLst/>
              <a:gdLst>
                <a:gd name="T0" fmla="*/ 2147483647 w 9"/>
                <a:gd name="T1" fmla="*/ 2147483647 h 17"/>
                <a:gd name="T2" fmla="*/ 2147483647 w 9"/>
                <a:gd name="T3" fmla="*/ 2147483647 h 17"/>
                <a:gd name="T4" fmla="*/ 0 w 9"/>
                <a:gd name="T5" fmla="*/ 0 h 17"/>
                <a:gd name="T6" fmla="*/ 2147483647 w 9"/>
                <a:gd name="T7" fmla="*/ 2147483647 h 17"/>
                <a:gd name="T8" fmla="*/ 2147483647 w 9"/>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1" name="Freeform 4886"/>
            <p:cNvSpPr>
              <a:spLocks/>
            </p:cNvSpPr>
            <p:nvPr/>
          </p:nvSpPr>
          <p:spPr bwMode="auto">
            <a:xfrm>
              <a:off x="1906588" y="3148013"/>
              <a:ext cx="14288" cy="22225"/>
            </a:xfrm>
            <a:custGeom>
              <a:avLst/>
              <a:gdLst>
                <a:gd name="T0" fmla="*/ 2147483647 w 8"/>
                <a:gd name="T1" fmla="*/ 2147483647 h 12"/>
                <a:gd name="T2" fmla="*/ 2147483647 w 8"/>
                <a:gd name="T3" fmla="*/ 2147483647 h 12"/>
                <a:gd name="T4" fmla="*/ 0 w 8"/>
                <a:gd name="T5" fmla="*/ 0 h 12"/>
                <a:gd name="T6" fmla="*/ 0 w 8"/>
                <a:gd name="T7" fmla="*/ 0 h 12"/>
                <a:gd name="T8" fmla="*/ 2147483647 w 8"/>
                <a:gd name="T9" fmla="*/ 2147483647 h 12"/>
                <a:gd name="T10" fmla="*/ 2147483647 w 8"/>
                <a:gd name="T11" fmla="*/ 2147483647 h 12"/>
                <a:gd name="T12" fmla="*/ 2147483647 w 8"/>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2" name="Freeform 4887"/>
            <p:cNvSpPr>
              <a:spLocks/>
            </p:cNvSpPr>
            <p:nvPr/>
          </p:nvSpPr>
          <p:spPr bwMode="auto">
            <a:xfrm>
              <a:off x="1974851" y="3290888"/>
              <a:ext cx="17463" cy="15875"/>
            </a:xfrm>
            <a:custGeom>
              <a:avLst/>
              <a:gdLst>
                <a:gd name="T0" fmla="*/ 2147483647 w 10"/>
                <a:gd name="T1" fmla="*/ 0 h 8"/>
                <a:gd name="T2" fmla="*/ 2147483647 w 10"/>
                <a:gd name="T3" fmla="*/ 2147483647 h 8"/>
                <a:gd name="T4" fmla="*/ 0 w 10"/>
                <a:gd name="T5" fmla="*/ 2147483647 h 8"/>
                <a:gd name="T6" fmla="*/ 2147483647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3" name="Freeform 4888"/>
            <p:cNvSpPr>
              <a:spLocks/>
            </p:cNvSpPr>
            <p:nvPr/>
          </p:nvSpPr>
          <p:spPr bwMode="auto">
            <a:xfrm>
              <a:off x="1962151" y="3244850"/>
              <a:ext cx="12700" cy="14288"/>
            </a:xfrm>
            <a:custGeom>
              <a:avLst/>
              <a:gdLst>
                <a:gd name="T0" fmla="*/ 2147483647 w 7"/>
                <a:gd name="T1" fmla="*/ 2147483647 h 7"/>
                <a:gd name="T2" fmla="*/ 2147483647 w 7"/>
                <a:gd name="T3" fmla="*/ 0 h 7"/>
                <a:gd name="T4" fmla="*/ 0 w 7"/>
                <a:gd name="T5" fmla="*/ 2147483647 h 7"/>
                <a:gd name="T6" fmla="*/ 2147483647 w 7"/>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4" name="Freeform 4889"/>
            <p:cNvSpPr>
              <a:spLocks/>
            </p:cNvSpPr>
            <p:nvPr/>
          </p:nvSpPr>
          <p:spPr bwMode="auto">
            <a:xfrm>
              <a:off x="1852613" y="3105150"/>
              <a:ext cx="28575" cy="3175"/>
            </a:xfrm>
            <a:custGeom>
              <a:avLst/>
              <a:gdLst>
                <a:gd name="T0" fmla="*/ 2147483647 w 16"/>
                <a:gd name="T1" fmla="*/ 0 h 3175"/>
                <a:gd name="T2" fmla="*/ 2147483647 w 16"/>
                <a:gd name="T3" fmla="*/ 0 h 3175"/>
                <a:gd name="T4" fmla="*/ 2147483647 w 16"/>
                <a:gd name="T5" fmla="*/ 0 h 3175"/>
                <a:gd name="T6" fmla="*/ 0 w 16"/>
                <a:gd name="T7" fmla="*/ 0 h 3175"/>
                <a:gd name="T8" fmla="*/ 2147483647 w 16"/>
                <a:gd name="T9" fmla="*/ 0 h 3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175">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5" name="Freeform 4890"/>
            <p:cNvSpPr>
              <a:spLocks/>
            </p:cNvSpPr>
            <p:nvPr/>
          </p:nvSpPr>
          <p:spPr bwMode="auto">
            <a:xfrm>
              <a:off x="1871663" y="3194050"/>
              <a:ext cx="6350" cy="9525"/>
            </a:xfrm>
            <a:custGeom>
              <a:avLst/>
              <a:gdLst>
                <a:gd name="T0" fmla="*/ 2147483647 w 5"/>
                <a:gd name="T1" fmla="*/ 2147483647 h 5"/>
                <a:gd name="T2" fmla="*/ 2147483647 w 5"/>
                <a:gd name="T3" fmla="*/ 0 h 5"/>
                <a:gd name="T4" fmla="*/ 0 w 5"/>
                <a:gd name="T5" fmla="*/ 0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6" name="Freeform 4891"/>
            <p:cNvSpPr>
              <a:spLocks/>
            </p:cNvSpPr>
            <p:nvPr/>
          </p:nvSpPr>
          <p:spPr bwMode="auto">
            <a:xfrm>
              <a:off x="5565776" y="4745038"/>
              <a:ext cx="12700" cy="9525"/>
            </a:xfrm>
            <a:custGeom>
              <a:avLst/>
              <a:gdLst>
                <a:gd name="T0" fmla="*/ 2147483647 w 7"/>
                <a:gd name="T1" fmla="*/ 0 h 5"/>
                <a:gd name="T2" fmla="*/ 0 w 7"/>
                <a:gd name="T3" fmla="*/ 2147483647 h 5"/>
                <a:gd name="T4" fmla="*/ 2147483647 w 7"/>
                <a:gd name="T5" fmla="*/ 2147483647 h 5"/>
                <a:gd name="T6" fmla="*/ 2147483647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7" name="Freeform 4892"/>
            <p:cNvSpPr>
              <a:spLocks/>
            </p:cNvSpPr>
            <p:nvPr/>
          </p:nvSpPr>
          <p:spPr bwMode="auto">
            <a:xfrm>
              <a:off x="7037388" y="4416425"/>
              <a:ext cx="1111250" cy="989013"/>
            </a:xfrm>
            <a:custGeom>
              <a:avLst/>
              <a:gdLst>
                <a:gd name="T0" fmla="*/ 2147483647 w 627"/>
                <a:gd name="T1" fmla="*/ 2147483647 h 503"/>
                <a:gd name="T2" fmla="*/ 2147483647 w 627"/>
                <a:gd name="T3" fmla="*/ 2147483647 h 503"/>
                <a:gd name="T4" fmla="*/ 2147483647 w 627"/>
                <a:gd name="T5" fmla="*/ 2147483647 h 503"/>
                <a:gd name="T6" fmla="*/ 2147483647 w 627"/>
                <a:gd name="T7" fmla="*/ 2147483647 h 503"/>
                <a:gd name="T8" fmla="*/ 2147483647 w 627"/>
                <a:gd name="T9" fmla="*/ 2147483647 h 503"/>
                <a:gd name="T10" fmla="*/ 2147483647 w 627"/>
                <a:gd name="T11" fmla="*/ 2147483647 h 503"/>
                <a:gd name="T12" fmla="*/ 2147483647 w 627"/>
                <a:gd name="T13" fmla="*/ 2147483647 h 503"/>
                <a:gd name="T14" fmla="*/ 2147483647 w 627"/>
                <a:gd name="T15" fmla="*/ 2147483647 h 503"/>
                <a:gd name="T16" fmla="*/ 2147483647 w 627"/>
                <a:gd name="T17" fmla="*/ 2147483647 h 503"/>
                <a:gd name="T18" fmla="*/ 2147483647 w 627"/>
                <a:gd name="T19" fmla="*/ 2147483647 h 503"/>
                <a:gd name="T20" fmla="*/ 2147483647 w 627"/>
                <a:gd name="T21" fmla="*/ 2147483647 h 503"/>
                <a:gd name="T22" fmla="*/ 2147483647 w 627"/>
                <a:gd name="T23" fmla="*/ 2147483647 h 503"/>
                <a:gd name="T24" fmla="*/ 2147483647 w 627"/>
                <a:gd name="T25" fmla="*/ 2147483647 h 503"/>
                <a:gd name="T26" fmla="*/ 2147483647 w 627"/>
                <a:gd name="T27" fmla="*/ 2147483647 h 503"/>
                <a:gd name="T28" fmla="*/ 2147483647 w 627"/>
                <a:gd name="T29" fmla="*/ 2147483647 h 503"/>
                <a:gd name="T30" fmla="*/ 2147483647 w 627"/>
                <a:gd name="T31" fmla="*/ 2147483647 h 503"/>
                <a:gd name="T32" fmla="*/ 2147483647 w 627"/>
                <a:gd name="T33" fmla="*/ 2147483647 h 503"/>
                <a:gd name="T34" fmla="*/ 2147483647 w 627"/>
                <a:gd name="T35" fmla="*/ 2147483647 h 503"/>
                <a:gd name="T36" fmla="*/ 2147483647 w 627"/>
                <a:gd name="T37" fmla="*/ 2147483647 h 503"/>
                <a:gd name="T38" fmla="*/ 2147483647 w 627"/>
                <a:gd name="T39" fmla="*/ 2147483647 h 503"/>
                <a:gd name="T40" fmla="*/ 2147483647 w 627"/>
                <a:gd name="T41" fmla="*/ 2147483647 h 503"/>
                <a:gd name="T42" fmla="*/ 2147483647 w 627"/>
                <a:gd name="T43" fmla="*/ 2147483647 h 503"/>
                <a:gd name="T44" fmla="*/ 2147483647 w 627"/>
                <a:gd name="T45" fmla="*/ 2147483647 h 503"/>
                <a:gd name="T46" fmla="*/ 2147483647 w 627"/>
                <a:gd name="T47" fmla="*/ 2147483647 h 503"/>
                <a:gd name="T48" fmla="*/ 2147483647 w 627"/>
                <a:gd name="T49" fmla="*/ 2147483647 h 503"/>
                <a:gd name="T50" fmla="*/ 2147483647 w 627"/>
                <a:gd name="T51" fmla="*/ 2147483647 h 503"/>
                <a:gd name="T52" fmla="*/ 2147483647 w 627"/>
                <a:gd name="T53" fmla="*/ 2147483647 h 503"/>
                <a:gd name="T54" fmla="*/ 2147483647 w 627"/>
                <a:gd name="T55" fmla="*/ 2147483647 h 503"/>
                <a:gd name="T56" fmla="*/ 2147483647 w 627"/>
                <a:gd name="T57" fmla="*/ 2147483647 h 503"/>
                <a:gd name="T58" fmla="*/ 2147483647 w 627"/>
                <a:gd name="T59" fmla="*/ 2147483647 h 503"/>
                <a:gd name="T60" fmla="*/ 2147483647 w 627"/>
                <a:gd name="T61" fmla="*/ 2147483647 h 503"/>
                <a:gd name="T62" fmla="*/ 2147483647 w 627"/>
                <a:gd name="T63" fmla="*/ 2147483647 h 503"/>
                <a:gd name="T64" fmla="*/ 2147483647 w 627"/>
                <a:gd name="T65" fmla="*/ 2147483647 h 503"/>
                <a:gd name="T66" fmla="*/ 2147483647 w 627"/>
                <a:gd name="T67" fmla="*/ 2147483647 h 503"/>
                <a:gd name="T68" fmla="*/ 2147483647 w 627"/>
                <a:gd name="T69" fmla="*/ 2147483647 h 503"/>
                <a:gd name="T70" fmla="*/ 2147483647 w 627"/>
                <a:gd name="T71" fmla="*/ 2147483647 h 503"/>
                <a:gd name="T72" fmla="*/ 2147483647 w 627"/>
                <a:gd name="T73" fmla="*/ 2147483647 h 503"/>
                <a:gd name="T74" fmla="*/ 2147483647 w 627"/>
                <a:gd name="T75" fmla="*/ 2147483647 h 503"/>
                <a:gd name="T76" fmla="*/ 2147483647 w 627"/>
                <a:gd name="T77" fmla="*/ 2147483647 h 503"/>
                <a:gd name="T78" fmla="*/ 2147483647 w 627"/>
                <a:gd name="T79" fmla="*/ 2147483647 h 503"/>
                <a:gd name="T80" fmla="*/ 2147483647 w 627"/>
                <a:gd name="T81" fmla="*/ 2147483647 h 503"/>
                <a:gd name="T82" fmla="*/ 2147483647 w 627"/>
                <a:gd name="T83" fmla="*/ 2147483647 h 503"/>
                <a:gd name="T84" fmla="*/ 2147483647 w 627"/>
                <a:gd name="T85" fmla="*/ 2147483647 h 503"/>
                <a:gd name="T86" fmla="*/ 2147483647 w 627"/>
                <a:gd name="T87" fmla="*/ 2147483647 h 503"/>
                <a:gd name="T88" fmla="*/ 2147483647 w 627"/>
                <a:gd name="T89" fmla="*/ 2147483647 h 503"/>
                <a:gd name="T90" fmla="*/ 2147483647 w 627"/>
                <a:gd name="T91" fmla="*/ 2147483647 h 503"/>
                <a:gd name="T92" fmla="*/ 2147483647 w 627"/>
                <a:gd name="T93" fmla="*/ 2147483647 h 503"/>
                <a:gd name="T94" fmla="*/ 2147483647 w 627"/>
                <a:gd name="T95" fmla="*/ 2147483647 h 503"/>
                <a:gd name="T96" fmla="*/ 2147483647 w 627"/>
                <a:gd name="T97" fmla="*/ 2147483647 h 503"/>
                <a:gd name="T98" fmla="*/ 2147483647 w 627"/>
                <a:gd name="T99" fmla="*/ 2147483647 h 503"/>
                <a:gd name="T100" fmla="*/ 2147483647 w 627"/>
                <a:gd name="T101" fmla="*/ 2147483647 h 503"/>
                <a:gd name="T102" fmla="*/ 2147483647 w 627"/>
                <a:gd name="T103" fmla="*/ 2147483647 h 503"/>
                <a:gd name="T104" fmla="*/ 2147483647 w 627"/>
                <a:gd name="T105" fmla="*/ 2147483647 h 503"/>
                <a:gd name="T106" fmla="*/ 2147483647 w 627"/>
                <a:gd name="T107" fmla="*/ 2147483647 h 503"/>
                <a:gd name="T108" fmla="*/ 2147483647 w 627"/>
                <a:gd name="T109" fmla="*/ 2147483647 h 503"/>
                <a:gd name="T110" fmla="*/ 2147483647 w 627"/>
                <a:gd name="T111" fmla="*/ 2147483647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8" name="Freeform 4893"/>
            <p:cNvSpPr>
              <a:spLocks/>
            </p:cNvSpPr>
            <p:nvPr/>
          </p:nvSpPr>
          <p:spPr bwMode="auto">
            <a:xfrm>
              <a:off x="7689851" y="5470525"/>
              <a:ext cx="107950" cy="96838"/>
            </a:xfrm>
            <a:custGeom>
              <a:avLst/>
              <a:gdLst>
                <a:gd name="T0" fmla="*/ 2147483647 w 62"/>
                <a:gd name="T1" fmla="*/ 2147483647 h 50"/>
                <a:gd name="T2" fmla="*/ 2147483647 w 62"/>
                <a:gd name="T3" fmla="*/ 2147483647 h 50"/>
                <a:gd name="T4" fmla="*/ 0 w 62"/>
                <a:gd name="T5" fmla="*/ 2147483647 h 50"/>
                <a:gd name="T6" fmla="*/ 0 w 62"/>
                <a:gd name="T7" fmla="*/ 2147483647 h 50"/>
                <a:gd name="T8" fmla="*/ 0 w 62"/>
                <a:gd name="T9" fmla="*/ 2147483647 h 50"/>
                <a:gd name="T10" fmla="*/ 2147483647 w 62"/>
                <a:gd name="T11" fmla="*/ 2147483647 h 50"/>
                <a:gd name="T12" fmla="*/ 2147483647 w 62"/>
                <a:gd name="T13" fmla="*/ 2147483647 h 50"/>
                <a:gd name="T14" fmla="*/ 2147483647 w 62"/>
                <a:gd name="T15" fmla="*/ 2147483647 h 50"/>
                <a:gd name="T16" fmla="*/ 2147483647 w 62"/>
                <a:gd name="T17" fmla="*/ 2147483647 h 50"/>
                <a:gd name="T18" fmla="*/ 2147483647 w 62"/>
                <a:gd name="T19" fmla="*/ 0 h 50"/>
                <a:gd name="T20" fmla="*/ 2147483647 w 62"/>
                <a:gd name="T21" fmla="*/ 2147483647 h 50"/>
                <a:gd name="T22" fmla="*/ 2147483647 w 62"/>
                <a:gd name="T23" fmla="*/ 2147483647 h 50"/>
                <a:gd name="T24" fmla="*/ 2147483647 w 62"/>
                <a:gd name="T25" fmla="*/ 2147483647 h 50"/>
                <a:gd name="T26" fmla="*/ 2147483647 w 62"/>
                <a:gd name="T27" fmla="*/ 2147483647 h 50"/>
                <a:gd name="T28" fmla="*/ 2147483647 w 62"/>
                <a:gd name="T29" fmla="*/ 2147483647 h 50"/>
                <a:gd name="T30" fmla="*/ 2147483647 w 62"/>
                <a:gd name="T31" fmla="*/ 2147483647 h 50"/>
                <a:gd name="T32" fmla="*/ 2147483647 w 62"/>
                <a:gd name="T33" fmla="*/ 2147483647 h 50"/>
                <a:gd name="T34" fmla="*/ 2147483647 w 62"/>
                <a:gd name="T35" fmla="*/ 2147483647 h 50"/>
                <a:gd name="T36" fmla="*/ 2147483647 w 62"/>
                <a:gd name="T37" fmla="*/ 2147483647 h 50"/>
                <a:gd name="T38" fmla="*/ 2147483647 w 62"/>
                <a:gd name="T39" fmla="*/ 214748364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9" name="Freeform 4894"/>
            <p:cNvSpPr>
              <a:spLocks/>
            </p:cNvSpPr>
            <p:nvPr/>
          </p:nvSpPr>
          <p:spPr bwMode="auto">
            <a:xfrm>
              <a:off x="8885238" y="4648200"/>
              <a:ext cx="33338" cy="28575"/>
            </a:xfrm>
            <a:custGeom>
              <a:avLst/>
              <a:gdLst>
                <a:gd name="T0" fmla="*/ 2147483647 w 19"/>
                <a:gd name="T1" fmla="*/ 2147483647 h 14"/>
                <a:gd name="T2" fmla="*/ 0 w 19"/>
                <a:gd name="T3" fmla="*/ 2147483647 h 14"/>
                <a:gd name="T4" fmla="*/ 0 w 19"/>
                <a:gd name="T5" fmla="*/ 2147483647 h 14"/>
                <a:gd name="T6" fmla="*/ 2147483647 w 19"/>
                <a:gd name="T7" fmla="*/ 0 h 14"/>
                <a:gd name="T8" fmla="*/ 2147483647 w 19"/>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0" name="Freeform 4895"/>
            <p:cNvSpPr>
              <a:spLocks/>
            </p:cNvSpPr>
            <p:nvPr/>
          </p:nvSpPr>
          <p:spPr bwMode="auto">
            <a:xfrm>
              <a:off x="8929688" y="4611688"/>
              <a:ext cx="34925" cy="22225"/>
            </a:xfrm>
            <a:custGeom>
              <a:avLst/>
              <a:gdLst>
                <a:gd name="T0" fmla="*/ 2147483647 w 21"/>
                <a:gd name="T1" fmla="*/ 2147483647 h 12"/>
                <a:gd name="T2" fmla="*/ 2147483647 w 21"/>
                <a:gd name="T3" fmla="*/ 0 h 12"/>
                <a:gd name="T4" fmla="*/ 0 w 21"/>
                <a:gd name="T5" fmla="*/ 2147483647 h 12"/>
                <a:gd name="T6" fmla="*/ 0 w 21"/>
                <a:gd name="T7" fmla="*/ 2147483647 h 12"/>
                <a:gd name="T8" fmla="*/ 2147483647 w 21"/>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1" name="Freeform 4896"/>
            <p:cNvSpPr>
              <a:spLocks/>
            </p:cNvSpPr>
            <p:nvPr/>
          </p:nvSpPr>
          <p:spPr bwMode="auto">
            <a:xfrm>
              <a:off x="8501063" y="4751388"/>
              <a:ext cx="61913" cy="68263"/>
            </a:xfrm>
            <a:custGeom>
              <a:avLst/>
              <a:gdLst>
                <a:gd name="T0" fmla="*/ 2147483647 w 35"/>
                <a:gd name="T1" fmla="*/ 2147483647 h 35"/>
                <a:gd name="T2" fmla="*/ 2147483647 w 35"/>
                <a:gd name="T3" fmla="*/ 2147483647 h 35"/>
                <a:gd name="T4" fmla="*/ 2147483647 w 35"/>
                <a:gd name="T5" fmla="*/ 2147483647 h 35"/>
                <a:gd name="T6" fmla="*/ 2147483647 w 35"/>
                <a:gd name="T7" fmla="*/ 2147483647 h 35"/>
                <a:gd name="T8" fmla="*/ 0 w 35"/>
                <a:gd name="T9" fmla="*/ 0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2" name="Freeform 4897"/>
            <p:cNvSpPr>
              <a:spLocks/>
            </p:cNvSpPr>
            <p:nvPr/>
          </p:nvSpPr>
          <p:spPr bwMode="auto">
            <a:xfrm>
              <a:off x="8142288" y="5461000"/>
              <a:ext cx="314325" cy="209550"/>
            </a:xfrm>
            <a:custGeom>
              <a:avLst/>
              <a:gdLst>
                <a:gd name="T0" fmla="*/ 2147483647 w 177"/>
                <a:gd name="T1" fmla="*/ 2147483647 h 107"/>
                <a:gd name="T2" fmla="*/ 2147483647 w 177"/>
                <a:gd name="T3" fmla="*/ 2147483647 h 107"/>
                <a:gd name="T4" fmla="*/ 2147483647 w 177"/>
                <a:gd name="T5" fmla="*/ 2147483647 h 107"/>
                <a:gd name="T6" fmla="*/ 2147483647 w 177"/>
                <a:gd name="T7" fmla="*/ 2147483647 h 107"/>
                <a:gd name="T8" fmla="*/ 2147483647 w 177"/>
                <a:gd name="T9" fmla="*/ 2147483647 h 107"/>
                <a:gd name="T10" fmla="*/ 2147483647 w 177"/>
                <a:gd name="T11" fmla="*/ 2147483647 h 107"/>
                <a:gd name="T12" fmla="*/ 2147483647 w 177"/>
                <a:gd name="T13" fmla="*/ 2147483647 h 107"/>
                <a:gd name="T14" fmla="*/ 2147483647 w 177"/>
                <a:gd name="T15" fmla="*/ 2147483647 h 107"/>
                <a:gd name="T16" fmla="*/ 2147483647 w 177"/>
                <a:gd name="T17" fmla="*/ 2147483647 h 107"/>
                <a:gd name="T18" fmla="*/ 2147483647 w 177"/>
                <a:gd name="T19" fmla="*/ 2147483647 h 107"/>
                <a:gd name="T20" fmla="*/ 2147483647 w 177"/>
                <a:gd name="T21" fmla="*/ 2147483647 h 107"/>
                <a:gd name="T22" fmla="*/ 2147483647 w 177"/>
                <a:gd name="T23" fmla="*/ 2147483647 h 107"/>
                <a:gd name="T24" fmla="*/ 2147483647 w 177"/>
                <a:gd name="T25" fmla="*/ 2147483647 h 107"/>
                <a:gd name="T26" fmla="*/ 2147483647 w 177"/>
                <a:gd name="T27" fmla="*/ 2147483647 h 107"/>
                <a:gd name="T28" fmla="*/ 0 w 177"/>
                <a:gd name="T29" fmla="*/ 2147483647 h 107"/>
                <a:gd name="T30" fmla="*/ 2147483647 w 177"/>
                <a:gd name="T31" fmla="*/ 2147483647 h 107"/>
                <a:gd name="T32" fmla="*/ 0 w 177"/>
                <a:gd name="T33" fmla="*/ 2147483647 h 107"/>
                <a:gd name="T34" fmla="*/ 2147483647 w 177"/>
                <a:gd name="T35" fmla="*/ 2147483647 h 107"/>
                <a:gd name="T36" fmla="*/ 2147483647 w 177"/>
                <a:gd name="T37" fmla="*/ 2147483647 h 107"/>
                <a:gd name="T38" fmla="*/ 2147483647 w 177"/>
                <a:gd name="T39" fmla="*/ 2147483647 h 107"/>
                <a:gd name="T40" fmla="*/ 2147483647 w 177"/>
                <a:gd name="T41" fmla="*/ 2147483647 h 107"/>
                <a:gd name="T42" fmla="*/ 2147483647 w 177"/>
                <a:gd name="T43" fmla="*/ 2147483647 h 107"/>
                <a:gd name="T44" fmla="*/ 2147483647 w 177"/>
                <a:gd name="T45" fmla="*/ 2147483647 h 107"/>
                <a:gd name="T46" fmla="*/ 2147483647 w 177"/>
                <a:gd name="T47" fmla="*/ 2147483647 h 107"/>
                <a:gd name="T48" fmla="*/ 2147483647 w 177"/>
                <a:gd name="T49" fmla="*/ 2147483647 h 107"/>
                <a:gd name="T50" fmla="*/ 2147483647 w 177"/>
                <a:gd name="T51" fmla="*/ 2147483647 h 107"/>
                <a:gd name="T52" fmla="*/ 2147483647 w 177"/>
                <a:gd name="T53" fmla="*/ 2147483647 h 107"/>
                <a:gd name="T54" fmla="*/ 2147483647 w 177"/>
                <a:gd name="T55" fmla="*/ 2147483647 h 107"/>
                <a:gd name="T56" fmla="*/ 2147483647 w 177"/>
                <a:gd name="T57" fmla="*/ 2147483647 h 107"/>
                <a:gd name="T58" fmla="*/ 2147483647 w 177"/>
                <a:gd name="T59" fmla="*/ 2147483647 h 107"/>
                <a:gd name="T60" fmla="*/ 2147483647 w 177"/>
                <a:gd name="T61" fmla="*/ 0 h 107"/>
                <a:gd name="T62" fmla="*/ 2147483647 w 177"/>
                <a:gd name="T63" fmla="*/ 0 h 107"/>
                <a:gd name="T64" fmla="*/ 2147483647 w 177"/>
                <a:gd name="T65" fmla="*/ 2147483647 h 107"/>
                <a:gd name="T66" fmla="*/ 2147483647 w 177"/>
                <a:gd name="T67" fmla="*/ 2147483647 h 107"/>
                <a:gd name="T68" fmla="*/ 2147483647 w 177"/>
                <a:gd name="T69" fmla="*/ 2147483647 h 107"/>
                <a:gd name="T70" fmla="*/ 2147483647 w 177"/>
                <a:gd name="T71" fmla="*/ 2147483647 h 107"/>
                <a:gd name="T72" fmla="*/ 2147483647 w 177"/>
                <a:gd name="T73" fmla="*/ 2147483647 h 107"/>
                <a:gd name="T74" fmla="*/ 2147483647 w 177"/>
                <a:gd name="T75" fmla="*/ 2147483647 h 107"/>
                <a:gd name="T76" fmla="*/ 2147483647 w 177"/>
                <a:gd name="T77" fmla="*/ 2147483647 h 107"/>
                <a:gd name="T78" fmla="*/ 2147483647 w 177"/>
                <a:gd name="T79" fmla="*/ 2147483647 h 107"/>
                <a:gd name="T80" fmla="*/ 2147483647 w 177"/>
                <a:gd name="T81" fmla="*/ 2147483647 h 107"/>
                <a:gd name="T82" fmla="*/ 2147483647 w 177"/>
                <a:gd name="T83" fmla="*/ 2147483647 h 107"/>
                <a:gd name="T84" fmla="*/ 2147483647 w 177"/>
                <a:gd name="T85" fmla="*/ 2147483647 h 107"/>
                <a:gd name="T86" fmla="*/ 2147483647 w 177"/>
                <a:gd name="T87" fmla="*/ 2147483647 h 107"/>
                <a:gd name="T88" fmla="*/ 2147483647 w 177"/>
                <a:gd name="T89" fmla="*/ 2147483647 h 107"/>
                <a:gd name="T90" fmla="*/ 2147483647 w 177"/>
                <a:gd name="T91" fmla="*/ 2147483647 h 107"/>
                <a:gd name="T92" fmla="*/ 2147483647 w 177"/>
                <a:gd name="T93" fmla="*/ 2147483647 h 107"/>
                <a:gd name="T94" fmla="*/ 2147483647 w 177"/>
                <a:gd name="T95" fmla="*/ 2147483647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3" name="Freeform 4898"/>
            <p:cNvSpPr>
              <a:spLocks/>
            </p:cNvSpPr>
            <p:nvPr/>
          </p:nvSpPr>
          <p:spPr bwMode="auto">
            <a:xfrm>
              <a:off x="8466138" y="5248275"/>
              <a:ext cx="179388" cy="249238"/>
            </a:xfrm>
            <a:custGeom>
              <a:avLst/>
              <a:gdLst>
                <a:gd name="T0" fmla="*/ 2147483647 w 101"/>
                <a:gd name="T1" fmla="*/ 2147483647 h 127"/>
                <a:gd name="T2" fmla="*/ 2147483647 w 101"/>
                <a:gd name="T3" fmla="*/ 2147483647 h 127"/>
                <a:gd name="T4" fmla="*/ 2147483647 w 101"/>
                <a:gd name="T5" fmla="*/ 2147483647 h 127"/>
                <a:gd name="T6" fmla="*/ 0 w 101"/>
                <a:gd name="T7" fmla="*/ 2147483647 h 127"/>
                <a:gd name="T8" fmla="*/ 2147483647 w 101"/>
                <a:gd name="T9" fmla="*/ 2147483647 h 127"/>
                <a:gd name="T10" fmla="*/ 2147483647 w 101"/>
                <a:gd name="T11" fmla="*/ 2147483647 h 127"/>
                <a:gd name="T12" fmla="*/ 2147483647 w 101"/>
                <a:gd name="T13" fmla="*/ 2147483647 h 127"/>
                <a:gd name="T14" fmla="*/ 2147483647 w 101"/>
                <a:gd name="T15" fmla="*/ 2147483647 h 127"/>
                <a:gd name="T16" fmla="*/ 2147483647 w 101"/>
                <a:gd name="T17" fmla="*/ 2147483647 h 127"/>
                <a:gd name="T18" fmla="*/ 2147483647 w 101"/>
                <a:gd name="T19" fmla="*/ 2147483647 h 127"/>
                <a:gd name="T20" fmla="*/ 2147483647 w 101"/>
                <a:gd name="T21" fmla="*/ 2147483647 h 127"/>
                <a:gd name="T22" fmla="*/ 2147483647 w 101"/>
                <a:gd name="T23" fmla="*/ 2147483647 h 127"/>
                <a:gd name="T24" fmla="*/ 2147483647 w 101"/>
                <a:gd name="T25" fmla="*/ 2147483647 h 127"/>
                <a:gd name="T26" fmla="*/ 2147483647 w 101"/>
                <a:gd name="T27" fmla="*/ 2147483647 h 127"/>
                <a:gd name="T28" fmla="*/ 2147483647 w 101"/>
                <a:gd name="T29" fmla="*/ 2147483647 h 127"/>
                <a:gd name="T30" fmla="*/ 2147483647 w 101"/>
                <a:gd name="T31" fmla="*/ 2147483647 h 127"/>
                <a:gd name="T32" fmla="*/ 2147483647 w 101"/>
                <a:gd name="T33" fmla="*/ 2147483647 h 127"/>
                <a:gd name="T34" fmla="*/ 2147483647 w 101"/>
                <a:gd name="T35" fmla="*/ 2147483647 h 127"/>
                <a:gd name="T36" fmla="*/ 2147483647 w 101"/>
                <a:gd name="T37" fmla="*/ 2147483647 h 127"/>
                <a:gd name="T38" fmla="*/ 2147483647 w 101"/>
                <a:gd name="T39" fmla="*/ 2147483647 h 127"/>
                <a:gd name="T40" fmla="*/ 2147483647 w 101"/>
                <a:gd name="T41" fmla="*/ 2147483647 h 127"/>
                <a:gd name="T42" fmla="*/ 2147483647 w 101"/>
                <a:gd name="T43" fmla="*/ 2147483647 h 127"/>
                <a:gd name="T44" fmla="*/ 2147483647 w 101"/>
                <a:gd name="T45" fmla="*/ 2147483647 h 127"/>
                <a:gd name="T46" fmla="*/ 2147483647 w 101"/>
                <a:gd name="T47" fmla="*/ 0 h 127"/>
                <a:gd name="T48" fmla="*/ 2147483647 w 101"/>
                <a:gd name="T49" fmla="*/ 2147483647 h 127"/>
                <a:gd name="T50" fmla="*/ 2147483647 w 101"/>
                <a:gd name="T51" fmla="*/ 2147483647 h 127"/>
                <a:gd name="T52" fmla="*/ 2147483647 w 101"/>
                <a:gd name="T53" fmla="*/ 2147483647 h 127"/>
                <a:gd name="T54" fmla="*/ 2147483647 w 101"/>
                <a:gd name="T55" fmla="*/ 2147483647 h 127"/>
                <a:gd name="T56" fmla="*/ 2147483647 w 101"/>
                <a:gd name="T57" fmla="*/ 2147483647 h 127"/>
                <a:gd name="T58" fmla="*/ 2147483647 w 101"/>
                <a:gd name="T59" fmla="*/ 2147483647 h 127"/>
                <a:gd name="T60" fmla="*/ 2147483647 w 101"/>
                <a:gd name="T61" fmla="*/ 2147483647 h 127"/>
                <a:gd name="T62" fmla="*/ 2147483647 w 101"/>
                <a:gd name="T63" fmla="*/ 2147483647 h 127"/>
                <a:gd name="T64" fmla="*/ 2147483647 w 101"/>
                <a:gd name="T65" fmla="*/ 2147483647 h 127"/>
                <a:gd name="T66" fmla="*/ 2147483647 w 101"/>
                <a:gd name="T67" fmla="*/ 2147483647 h 127"/>
                <a:gd name="T68" fmla="*/ 2147483647 w 101"/>
                <a:gd name="T69" fmla="*/ 2147483647 h 127"/>
                <a:gd name="T70" fmla="*/ 2147483647 w 101"/>
                <a:gd name="T71" fmla="*/ 2147483647 h 127"/>
                <a:gd name="T72" fmla="*/ 2147483647 w 101"/>
                <a:gd name="T73" fmla="*/ 2147483647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4" name="Freeform 4899"/>
            <p:cNvSpPr>
              <a:spLocks/>
            </p:cNvSpPr>
            <p:nvPr/>
          </p:nvSpPr>
          <p:spPr bwMode="auto">
            <a:xfrm>
              <a:off x="8142288" y="5680075"/>
              <a:ext cx="17463" cy="7938"/>
            </a:xfrm>
            <a:custGeom>
              <a:avLst/>
              <a:gdLst>
                <a:gd name="T0" fmla="*/ 2147483647 w 9"/>
                <a:gd name="T1" fmla="*/ 2147483647 h 4"/>
                <a:gd name="T2" fmla="*/ 2147483647 w 9"/>
                <a:gd name="T3" fmla="*/ 0 h 4"/>
                <a:gd name="T4" fmla="*/ 2147483647 w 9"/>
                <a:gd name="T5" fmla="*/ 0 h 4"/>
                <a:gd name="T6" fmla="*/ 0 w 9"/>
                <a:gd name="T7" fmla="*/ 2147483647 h 4"/>
                <a:gd name="T8" fmla="*/ 2147483647 w 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5" name="Freeform 4900"/>
            <p:cNvSpPr>
              <a:spLocks/>
            </p:cNvSpPr>
            <p:nvPr/>
          </p:nvSpPr>
          <p:spPr bwMode="auto">
            <a:xfrm>
              <a:off x="5510213" y="4775200"/>
              <a:ext cx="14288" cy="14288"/>
            </a:xfrm>
            <a:custGeom>
              <a:avLst/>
              <a:gdLst>
                <a:gd name="T0" fmla="*/ 2147483647 w 7"/>
                <a:gd name="T1" fmla="*/ 0 h 7"/>
                <a:gd name="T2" fmla="*/ 0 w 7"/>
                <a:gd name="T3" fmla="*/ 2147483647 h 7"/>
                <a:gd name="T4" fmla="*/ 2147483647 w 7"/>
                <a:gd name="T5" fmla="*/ 2147483647 h 7"/>
                <a:gd name="T6" fmla="*/ 214748364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6" name="Freeform 4901"/>
            <p:cNvSpPr>
              <a:spLocks/>
            </p:cNvSpPr>
            <p:nvPr/>
          </p:nvSpPr>
          <p:spPr bwMode="auto">
            <a:xfrm>
              <a:off x="8440738" y="4365625"/>
              <a:ext cx="31750" cy="20638"/>
            </a:xfrm>
            <a:custGeom>
              <a:avLst/>
              <a:gdLst>
                <a:gd name="T0" fmla="*/ 2147483647 w 18"/>
                <a:gd name="T1" fmla="*/ 2147483647 h 11"/>
                <a:gd name="T2" fmla="*/ 2147483647 w 18"/>
                <a:gd name="T3" fmla="*/ 2147483647 h 11"/>
                <a:gd name="T4" fmla="*/ 2147483647 w 18"/>
                <a:gd name="T5" fmla="*/ 0 h 11"/>
                <a:gd name="T6" fmla="*/ 0 w 18"/>
                <a:gd name="T7" fmla="*/ 2147483647 h 11"/>
                <a:gd name="T8" fmla="*/ 2147483647 w 18"/>
                <a:gd name="T9" fmla="*/ 2147483647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7" name="Freeform 4902"/>
            <p:cNvSpPr>
              <a:spLocks/>
            </p:cNvSpPr>
            <p:nvPr/>
          </p:nvSpPr>
          <p:spPr bwMode="auto">
            <a:xfrm>
              <a:off x="8364538" y="4271963"/>
              <a:ext cx="25400" cy="26988"/>
            </a:xfrm>
            <a:custGeom>
              <a:avLst/>
              <a:gdLst>
                <a:gd name="T0" fmla="*/ 0 w 14"/>
                <a:gd name="T1" fmla="*/ 0 h 14"/>
                <a:gd name="T2" fmla="*/ 2147483647 w 14"/>
                <a:gd name="T3" fmla="*/ 2147483647 h 14"/>
                <a:gd name="T4" fmla="*/ 2147483647 w 14"/>
                <a:gd name="T5" fmla="*/ 2147483647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8" name="Freeform 4903"/>
            <p:cNvSpPr>
              <a:spLocks/>
            </p:cNvSpPr>
            <p:nvPr/>
          </p:nvSpPr>
          <p:spPr bwMode="auto">
            <a:xfrm>
              <a:off x="8486776" y="4397375"/>
              <a:ext cx="19050" cy="23813"/>
            </a:xfrm>
            <a:custGeom>
              <a:avLst/>
              <a:gdLst>
                <a:gd name="T0" fmla="*/ 2147483647 w 11"/>
                <a:gd name="T1" fmla="*/ 2147483647 h 12"/>
                <a:gd name="T2" fmla="*/ 0 w 11"/>
                <a:gd name="T3" fmla="*/ 2147483647 h 12"/>
                <a:gd name="T4" fmla="*/ 0 w 11"/>
                <a:gd name="T5" fmla="*/ 0 h 12"/>
                <a:gd name="T6" fmla="*/ 2147483647 w 11"/>
                <a:gd name="T7" fmla="*/ 2147483647 h 12"/>
                <a:gd name="T8" fmla="*/ 2147483647 w 11"/>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9" name="Freeform 4904"/>
            <p:cNvSpPr>
              <a:spLocks/>
            </p:cNvSpPr>
            <p:nvPr/>
          </p:nvSpPr>
          <p:spPr bwMode="auto">
            <a:xfrm>
              <a:off x="8380413" y="4322763"/>
              <a:ext cx="12700" cy="14288"/>
            </a:xfrm>
            <a:custGeom>
              <a:avLst/>
              <a:gdLst>
                <a:gd name="T0" fmla="*/ 2147483647 w 7"/>
                <a:gd name="T1" fmla="*/ 2147483647 h 7"/>
                <a:gd name="T2" fmla="*/ 2147483647 w 7"/>
                <a:gd name="T3" fmla="*/ 0 h 7"/>
                <a:gd name="T4" fmla="*/ 0 w 7"/>
                <a:gd name="T5" fmla="*/ 2147483647 h 7"/>
                <a:gd name="T6" fmla="*/ 2147483647 w 7"/>
                <a:gd name="T7" fmla="*/ 2147483647 h 7"/>
                <a:gd name="T8" fmla="*/ 2147483647 w 7"/>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0" name="Freeform 4905"/>
            <p:cNvSpPr>
              <a:spLocks/>
            </p:cNvSpPr>
            <p:nvPr/>
          </p:nvSpPr>
          <p:spPr bwMode="auto">
            <a:xfrm>
              <a:off x="8472488" y="4332288"/>
              <a:ext cx="14288" cy="46038"/>
            </a:xfrm>
            <a:custGeom>
              <a:avLst/>
              <a:gdLst>
                <a:gd name="T0" fmla="*/ 0 w 8"/>
                <a:gd name="T1" fmla="*/ 0 h 24"/>
                <a:gd name="T2" fmla="*/ 2147483647 w 8"/>
                <a:gd name="T3" fmla="*/ 2147483647 h 24"/>
                <a:gd name="T4" fmla="*/ 0 w 8"/>
                <a:gd name="T5" fmla="*/ 2147483647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1" name="Freeform 4906"/>
            <p:cNvSpPr>
              <a:spLocks/>
            </p:cNvSpPr>
            <p:nvPr/>
          </p:nvSpPr>
          <p:spPr bwMode="auto">
            <a:xfrm>
              <a:off x="8416926" y="4308475"/>
              <a:ext cx="36513" cy="28575"/>
            </a:xfrm>
            <a:custGeom>
              <a:avLst/>
              <a:gdLst>
                <a:gd name="T0" fmla="*/ 2147483647 w 22"/>
                <a:gd name="T1" fmla="*/ 2147483647 h 14"/>
                <a:gd name="T2" fmla="*/ 2147483647 w 22"/>
                <a:gd name="T3" fmla="*/ 2147483647 h 14"/>
                <a:gd name="T4" fmla="*/ 2147483647 w 22"/>
                <a:gd name="T5" fmla="*/ 2147483647 h 14"/>
                <a:gd name="T6" fmla="*/ 0 w 22"/>
                <a:gd name="T7" fmla="*/ 0 h 14"/>
                <a:gd name="T8" fmla="*/ 2147483647 w 22"/>
                <a:gd name="T9" fmla="*/ 2147483647 h 14"/>
                <a:gd name="T10" fmla="*/ 2147483647 w 22"/>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2" name="Freeform 4907"/>
            <p:cNvSpPr>
              <a:spLocks/>
            </p:cNvSpPr>
            <p:nvPr/>
          </p:nvSpPr>
          <p:spPr bwMode="auto">
            <a:xfrm>
              <a:off x="8910638" y="4475163"/>
              <a:ext cx="4763" cy="1588"/>
            </a:xfrm>
            <a:custGeom>
              <a:avLst/>
              <a:gdLst>
                <a:gd name="T0" fmla="*/ 2147483647 w 3"/>
                <a:gd name="T1" fmla="*/ 0 h 1588"/>
                <a:gd name="T2" fmla="*/ 0 w 3"/>
                <a:gd name="T3" fmla="*/ 0 h 1588"/>
                <a:gd name="T4" fmla="*/ 2147483647 w 3"/>
                <a:gd name="T5" fmla="*/ 0 h 1588"/>
                <a:gd name="T6" fmla="*/ 0 60000 65536"/>
                <a:gd name="T7" fmla="*/ 0 60000 65536"/>
                <a:gd name="T8" fmla="*/ 0 60000 65536"/>
              </a:gdLst>
              <a:ahLst/>
              <a:cxnLst>
                <a:cxn ang="T6">
                  <a:pos x="T0" y="T1"/>
                </a:cxn>
                <a:cxn ang="T7">
                  <a:pos x="T2" y="T3"/>
                </a:cxn>
                <a:cxn ang="T8">
                  <a:pos x="T4" y="T5"/>
                </a:cxn>
              </a:cxnLst>
              <a:rect l="0" t="0" r="r" b="b"/>
              <a:pathLst>
                <a:path w="3" h="1588">
                  <a:moveTo>
                    <a:pt x="3" y="0"/>
                  </a:move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3" name="Freeform 4908"/>
            <p:cNvSpPr>
              <a:spLocks/>
            </p:cNvSpPr>
            <p:nvPr/>
          </p:nvSpPr>
          <p:spPr bwMode="auto">
            <a:xfrm>
              <a:off x="8604251" y="4554538"/>
              <a:ext cx="17463" cy="33338"/>
            </a:xfrm>
            <a:custGeom>
              <a:avLst/>
              <a:gdLst>
                <a:gd name="T0" fmla="*/ 2147483647 w 9"/>
                <a:gd name="T1" fmla="*/ 2147483647 h 17"/>
                <a:gd name="T2" fmla="*/ 2147483647 w 9"/>
                <a:gd name="T3" fmla="*/ 2147483647 h 17"/>
                <a:gd name="T4" fmla="*/ 2147483647 w 9"/>
                <a:gd name="T5" fmla="*/ 2147483647 h 17"/>
                <a:gd name="T6" fmla="*/ 2147483647 w 9"/>
                <a:gd name="T7" fmla="*/ 0 h 17"/>
                <a:gd name="T8" fmla="*/ 0 w 9"/>
                <a:gd name="T9" fmla="*/ 2147483647 h 17"/>
                <a:gd name="T10" fmla="*/ 2147483647 w 9"/>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4" name="Freeform 4909"/>
            <p:cNvSpPr>
              <a:spLocks/>
            </p:cNvSpPr>
            <p:nvPr/>
          </p:nvSpPr>
          <p:spPr bwMode="auto">
            <a:xfrm>
              <a:off x="8621713" y="4597400"/>
              <a:ext cx="7938" cy="19050"/>
            </a:xfrm>
            <a:custGeom>
              <a:avLst/>
              <a:gdLst>
                <a:gd name="T0" fmla="*/ 2147483647 w 5"/>
                <a:gd name="T1" fmla="*/ 2147483647 h 9"/>
                <a:gd name="T2" fmla="*/ 0 w 5"/>
                <a:gd name="T3" fmla="*/ 2147483647 h 9"/>
                <a:gd name="T4" fmla="*/ 0 w 5"/>
                <a:gd name="T5" fmla="*/ 0 h 9"/>
                <a:gd name="T6" fmla="*/ 2147483647 w 5"/>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5" name="Freeform 4910"/>
            <p:cNvSpPr>
              <a:spLocks/>
            </p:cNvSpPr>
            <p:nvPr/>
          </p:nvSpPr>
          <p:spPr bwMode="auto">
            <a:xfrm>
              <a:off x="8640763" y="4602163"/>
              <a:ext cx="1588" cy="14288"/>
            </a:xfrm>
            <a:custGeom>
              <a:avLst/>
              <a:gdLst>
                <a:gd name="T0" fmla="*/ 0 w 1588"/>
                <a:gd name="T1" fmla="*/ 0 h 7"/>
                <a:gd name="T2" fmla="*/ 0 w 1588"/>
                <a:gd name="T3" fmla="*/ 2147483647 h 7"/>
                <a:gd name="T4" fmla="*/ 0 w 1588"/>
                <a:gd name="T5" fmla="*/ 2147483647 h 7"/>
                <a:gd name="T6" fmla="*/ 0 w 158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6" name="Freeform 4911"/>
            <p:cNvSpPr>
              <a:spLocks/>
            </p:cNvSpPr>
            <p:nvPr/>
          </p:nvSpPr>
          <p:spPr bwMode="auto">
            <a:xfrm>
              <a:off x="8645526" y="4694238"/>
              <a:ext cx="9525" cy="9525"/>
            </a:xfrm>
            <a:custGeom>
              <a:avLst/>
              <a:gdLst>
                <a:gd name="T0" fmla="*/ 2147483647 w 5"/>
                <a:gd name="T1" fmla="*/ 2147483647 h 5"/>
                <a:gd name="T2" fmla="*/ 2147483647 w 5"/>
                <a:gd name="T3" fmla="*/ 0 h 5"/>
                <a:gd name="T4" fmla="*/ 0 w 5"/>
                <a:gd name="T5" fmla="*/ 2147483647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7" name="Freeform 4912"/>
            <p:cNvSpPr>
              <a:spLocks/>
            </p:cNvSpPr>
            <p:nvPr/>
          </p:nvSpPr>
          <p:spPr bwMode="auto">
            <a:xfrm>
              <a:off x="2570163" y="5827713"/>
              <a:ext cx="38100" cy="38100"/>
            </a:xfrm>
            <a:custGeom>
              <a:avLst/>
              <a:gdLst>
                <a:gd name="T0" fmla="*/ 2147483647 w 21"/>
                <a:gd name="T1" fmla="*/ 2147483647 h 19"/>
                <a:gd name="T2" fmla="*/ 2147483647 w 21"/>
                <a:gd name="T3" fmla="*/ 2147483647 h 19"/>
                <a:gd name="T4" fmla="*/ 2147483647 w 21"/>
                <a:gd name="T5" fmla="*/ 2147483647 h 19"/>
                <a:gd name="T6" fmla="*/ 2147483647 w 21"/>
                <a:gd name="T7" fmla="*/ 2147483647 h 19"/>
                <a:gd name="T8" fmla="*/ 2147483647 w 21"/>
                <a:gd name="T9" fmla="*/ 0 h 19"/>
                <a:gd name="T10" fmla="*/ 2147483647 w 21"/>
                <a:gd name="T11" fmla="*/ 2147483647 h 19"/>
                <a:gd name="T12" fmla="*/ 0 w 21"/>
                <a:gd name="T13" fmla="*/ 2147483647 h 19"/>
                <a:gd name="T14" fmla="*/ 2147483647 w 21"/>
                <a:gd name="T15" fmla="*/ 2147483647 h 19"/>
                <a:gd name="T16" fmla="*/ 2147483647 w 21"/>
                <a:gd name="T17" fmla="*/ 2147483647 h 19"/>
                <a:gd name="T18" fmla="*/ 2147483647 w 21"/>
                <a:gd name="T19" fmla="*/ 2147483647 h 19"/>
                <a:gd name="T20" fmla="*/ 2147483647 w 21"/>
                <a:gd name="T21" fmla="*/ 2147483647 h 19"/>
                <a:gd name="T22" fmla="*/ 2147483647 w 21"/>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8" name="Freeform 4913"/>
            <p:cNvSpPr>
              <a:spLocks/>
            </p:cNvSpPr>
            <p:nvPr/>
          </p:nvSpPr>
          <p:spPr bwMode="auto">
            <a:xfrm>
              <a:off x="2536826" y="5834063"/>
              <a:ext cx="33338" cy="20638"/>
            </a:xfrm>
            <a:custGeom>
              <a:avLst/>
              <a:gdLst>
                <a:gd name="T0" fmla="*/ 2147483647 w 19"/>
                <a:gd name="T1" fmla="*/ 2147483647 h 11"/>
                <a:gd name="T2" fmla="*/ 2147483647 w 19"/>
                <a:gd name="T3" fmla="*/ 0 h 11"/>
                <a:gd name="T4" fmla="*/ 2147483647 w 19"/>
                <a:gd name="T5" fmla="*/ 0 h 11"/>
                <a:gd name="T6" fmla="*/ 2147483647 w 19"/>
                <a:gd name="T7" fmla="*/ 2147483647 h 11"/>
                <a:gd name="T8" fmla="*/ 0 w 19"/>
                <a:gd name="T9" fmla="*/ 2147483647 h 11"/>
                <a:gd name="T10" fmla="*/ 2147483647 w 19"/>
                <a:gd name="T11" fmla="*/ 2147483647 h 11"/>
                <a:gd name="T12" fmla="*/ 2147483647 w 19"/>
                <a:gd name="T13" fmla="*/ 2147483647 h 11"/>
                <a:gd name="T14" fmla="*/ 2147483647 w 19"/>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9" name="Freeform 4914"/>
            <p:cNvSpPr>
              <a:spLocks/>
            </p:cNvSpPr>
            <p:nvPr/>
          </p:nvSpPr>
          <p:spPr bwMode="auto">
            <a:xfrm>
              <a:off x="4314826" y="4633913"/>
              <a:ext cx="376238" cy="417513"/>
            </a:xfrm>
            <a:custGeom>
              <a:avLst/>
              <a:gdLst>
                <a:gd name="T0" fmla="*/ 2147483647 w 211"/>
                <a:gd name="T1" fmla="*/ 2147483647 h 212"/>
                <a:gd name="T2" fmla="*/ 2147483647 w 211"/>
                <a:gd name="T3" fmla="*/ 2147483647 h 212"/>
                <a:gd name="T4" fmla="*/ 2147483647 w 211"/>
                <a:gd name="T5" fmla="*/ 2147483647 h 212"/>
                <a:gd name="T6" fmla="*/ 2147483647 w 211"/>
                <a:gd name="T7" fmla="*/ 2147483647 h 212"/>
                <a:gd name="T8" fmla="*/ 2147483647 w 211"/>
                <a:gd name="T9" fmla="*/ 2147483647 h 212"/>
                <a:gd name="T10" fmla="*/ 2147483647 w 211"/>
                <a:gd name="T11" fmla="*/ 2147483647 h 212"/>
                <a:gd name="T12" fmla="*/ 2147483647 w 211"/>
                <a:gd name="T13" fmla="*/ 2147483647 h 212"/>
                <a:gd name="T14" fmla="*/ 2147483647 w 211"/>
                <a:gd name="T15" fmla="*/ 2147483647 h 212"/>
                <a:gd name="T16" fmla="*/ 2147483647 w 211"/>
                <a:gd name="T17" fmla="*/ 2147483647 h 212"/>
                <a:gd name="T18" fmla="*/ 2147483647 w 211"/>
                <a:gd name="T19" fmla="*/ 2147483647 h 212"/>
                <a:gd name="T20" fmla="*/ 2147483647 w 211"/>
                <a:gd name="T21" fmla="*/ 2147483647 h 212"/>
                <a:gd name="T22" fmla="*/ 2147483647 w 211"/>
                <a:gd name="T23" fmla="*/ 2147483647 h 212"/>
                <a:gd name="T24" fmla="*/ 2147483647 w 211"/>
                <a:gd name="T25" fmla="*/ 2147483647 h 212"/>
                <a:gd name="T26" fmla="*/ 2147483647 w 211"/>
                <a:gd name="T27" fmla="*/ 2147483647 h 212"/>
                <a:gd name="T28" fmla="*/ 2147483647 w 211"/>
                <a:gd name="T29" fmla="*/ 2147483647 h 212"/>
                <a:gd name="T30" fmla="*/ 2147483647 w 211"/>
                <a:gd name="T31" fmla="*/ 2147483647 h 212"/>
                <a:gd name="T32" fmla="*/ 2147483647 w 211"/>
                <a:gd name="T33" fmla="*/ 2147483647 h 212"/>
                <a:gd name="T34" fmla="*/ 2147483647 w 211"/>
                <a:gd name="T35" fmla="*/ 2147483647 h 212"/>
                <a:gd name="T36" fmla="*/ 2147483647 w 211"/>
                <a:gd name="T37" fmla="*/ 2147483647 h 212"/>
                <a:gd name="T38" fmla="*/ 2147483647 w 211"/>
                <a:gd name="T39" fmla="*/ 2147483647 h 212"/>
                <a:gd name="T40" fmla="*/ 2147483647 w 211"/>
                <a:gd name="T41" fmla="*/ 2147483647 h 212"/>
                <a:gd name="T42" fmla="*/ 2147483647 w 211"/>
                <a:gd name="T43" fmla="*/ 2147483647 h 212"/>
                <a:gd name="T44" fmla="*/ 2147483647 w 211"/>
                <a:gd name="T45" fmla="*/ 2147483647 h 212"/>
                <a:gd name="T46" fmla="*/ 2147483647 w 211"/>
                <a:gd name="T47" fmla="*/ 2147483647 h 212"/>
                <a:gd name="T48" fmla="*/ 2147483647 w 211"/>
                <a:gd name="T49" fmla="*/ 0 h 212"/>
                <a:gd name="T50" fmla="*/ 2147483647 w 211"/>
                <a:gd name="T51" fmla="*/ 2147483647 h 212"/>
                <a:gd name="T52" fmla="*/ 0 w 211"/>
                <a:gd name="T53" fmla="*/ 2147483647 h 212"/>
                <a:gd name="T54" fmla="*/ 2147483647 w 211"/>
                <a:gd name="T55" fmla="*/ 2147483647 h 212"/>
                <a:gd name="T56" fmla="*/ 2147483647 w 211"/>
                <a:gd name="T57" fmla="*/ 2147483647 h 212"/>
                <a:gd name="T58" fmla="*/ 2147483647 w 211"/>
                <a:gd name="T59" fmla="*/ 2147483647 h 212"/>
                <a:gd name="T60" fmla="*/ 2147483647 w 211"/>
                <a:gd name="T61" fmla="*/ 2147483647 h 212"/>
                <a:gd name="T62" fmla="*/ 2147483647 w 211"/>
                <a:gd name="T63" fmla="*/ 2147483647 h 212"/>
                <a:gd name="T64" fmla="*/ 2147483647 w 211"/>
                <a:gd name="T65" fmla="*/ 2147483647 h 212"/>
                <a:gd name="T66" fmla="*/ 2147483647 w 211"/>
                <a:gd name="T67" fmla="*/ 2147483647 h 212"/>
                <a:gd name="T68" fmla="*/ 2147483647 w 211"/>
                <a:gd name="T69" fmla="*/ 2147483647 h 212"/>
                <a:gd name="T70" fmla="*/ 2147483647 w 211"/>
                <a:gd name="T71" fmla="*/ 2147483647 h 212"/>
                <a:gd name="T72" fmla="*/ 2147483647 w 211"/>
                <a:gd name="T73" fmla="*/ 2147483647 h 212"/>
                <a:gd name="T74" fmla="*/ 2147483647 w 211"/>
                <a:gd name="T75" fmla="*/ 2147483647 h 212"/>
                <a:gd name="T76" fmla="*/ 2147483647 w 211"/>
                <a:gd name="T77" fmla="*/ 2147483647 h 212"/>
                <a:gd name="T78" fmla="*/ 2147483647 w 211"/>
                <a:gd name="T79" fmla="*/ 2147483647 h 212"/>
                <a:gd name="T80" fmla="*/ 2147483647 w 211"/>
                <a:gd name="T81" fmla="*/ 2147483647 h 212"/>
                <a:gd name="T82" fmla="*/ 2147483647 w 211"/>
                <a:gd name="T83" fmla="*/ 2147483647 h 212"/>
                <a:gd name="T84" fmla="*/ 2147483647 w 211"/>
                <a:gd name="T85" fmla="*/ 2147483647 h 212"/>
                <a:gd name="T86" fmla="*/ 2147483647 w 211"/>
                <a:gd name="T87" fmla="*/ 2147483647 h 212"/>
                <a:gd name="T88" fmla="*/ 2147483647 w 211"/>
                <a:gd name="T89" fmla="*/ 2147483647 h 212"/>
                <a:gd name="T90" fmla="*/ 2147483647 w 211"/>
                <a:gd name="T91" fmla="*/ 2147483647 h 212"/>
                <a:gd name="T92" fmla="*/ 2147483647 w 211"/>
                <a:gd name="T93" fmla="*/ 2147483647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0" name="Freeform 4915"/>
            <p:cNvSpPr>
              <a:spLocks/>
            </p:cNvSpPr>
            <p:nvPr/>
          </p:nvSpPr>
          <p:spPr bwMode="auto">
            <a:xfrm>
              <a:off x="2062163" y="4383088"/>
              <a:ext cx="344488" cy="460375"/>
            </a:xfrm>
            <a:custGeom>
              <a:avLst/>
              <a:gdLst>
                <a:gd name="T0" fmla="*/ 2147483647 w 196"/>
                <a:gd name="T1" fmla="*/ 2147483647 h 234"/>
                <a:gd name="T2" fmla="*/ 2147483647 w 196"/>
                <a:gd name="T3" fmla="*/ 2147483647 h 234"/>
                <a:gd name="T4" fmla="*/ 2147483647 w 196"/>
                <a:gd name="T5" fmla="*/ 2147483647 h 234"/>
                <a:gd name="T6" fmla="*/ 2147483647 w 196"/>
                <a:gd name="T7" fmla="*/ 2147483647 h 234"/>
                <a:gd name="T8" fmla="*/ 2147483647 w 196"/>
                <a:gd name="T9" fmla="*/ 2147483647 h 234"/>
                <a:gd name="T10" fmla="*/ 2147483647 w 196"/>
                <a:gd name="T11" fmla="*/ 2147483647 h 234"/>
                <a:gd name="T12" fmla="*/ 2147483647 w 196"/>
                <a:gd name="T13" fmla="*/ 2147483647 h 234"/>
                <a:gd name="T14" fmla="*/ 2147483647 w 196"/>
                <a:gd name="T15" fmla="*/ 2147483647 h 234"/>
                <a:gd name="T16" fmla="*/ 2147483647 w 196"/>
                <a:gd name="T17" fmla="*/ 2147483647 h 234"/>
                <a:gd name="T18" fmla="*/ 2147483647 w 196"/>
                <a:gd name="T19" fmla="*/ 2147483647 h 234"/>
                <a:gd name="T20" fmla="*/ 2147483647 w 196"/>
                <a:gd name="T21" fmla="*/ 2147483647 h 234"/>
                <a:gd name="T22" fmla="*/ 2147483647 w 196"/>
                <a:gd name="T23" fmla="*/ 2147483647 h 234"/>
                <a:gd name="T24" fmla="*/ 2147483647 w 196"/>
                <a:gd name="T25" fmla="*/ 2147483647 h 234"/>
                <a:gd name="T26" fmla="*/ 2147483647 w 196"/>
                <a:gd name="T27" fmla="*/ 2147483647 h 234"/>
                <a:gd name="T28" fmla="*/ 2147483647 w 196"/>
                <a:gd name="T29" fmla="*/ 2147483647 h 234"/>
                <a:gd name="T30" fmla="*/ 2147483647 w 196"/>
                <a:gd name="T31" fmla="*/ 2147483647 h 234"/>
                <a:gd name="T32" fmla="*/ 2147483647 w 196"/>
                <a:gd name="T33" fmla="*/ 2147483647 h 234"/>
                <a:gd name="T34" fmla="*/ 2147483647 w 196"/>
                <a:gd name="T35" fmla="*/ 2147483647 h 234"/>
                <a:gd name="T36" fmla="*/ 2147483647 w 196"/>
                <a:gd name="T37" fmla="*/ 2147483647 h 234"/>
                <a:gd name="T38" fmla="*/ 2147483647 w 196"/>
                <a:gd name="T39" fmla="*/ 2147483647 h 234"/>
                <a:gd name="T40" fmla="*/ 2147483647 w 196"/>
                <a:gd name="T41" fmla="*/ 2147483647 h 234"/>
                <a:gd name="T42" fmla="*/ 2147483647 w 196"/>
                <a:gd name="T43" fmla="*/ 2147483647 h 234"/>
                <a:gd name="T44" fmla="*/ 2147483647 w 196"/>
                <a:gd name="T45" fmla="*/ 2147483647 h 234"/>
                <a:gd name="T46" fmla="*/ 2147483647 w 196"/>
                <a:gd name="T47" fmla="*/ 2147483647 h 234"/>
                <a:gd name="T48" fmla="*/ 2147483647 w 196"/>
                <a:gd name="T49" fmla="*/ 2147483647 h 234"/>
                <a:gd name="T50" fmla="*/ 2147483647 w 196"/>
                <a:gd name="T51" fmla="*/ 2147483647 h 234"/>
                <a:gd name="T52" fmla="*/ 2147483647 w 196"/>
                <a:gd name="T53" fmla="*/ 2147483647 h 234"/>
                <a:gd name="T54" fmla="*/ 0 w 196"/>
                <a:gd name="T55" fmla="*/ 2147483647 h 234"/>
                <a:gd name="T56" fmla="*/ 2147483647 w 196"/>
                <a:gd name="T57" fmla="*/ 2147483647 h 234"/>
                <a:gd name="T58" fmla="*/ 2147483647 w 196"/>
                <a:gd name="T59" fmla="*/ 2147483647 h 234"/>
                <a:gd name="T60" fmla="*/ 2147483647 w 196"/>
                <a:gd name="T61" fmla="*/ 2147483647 h 234"/>
                <a:gd name="T62" fmla="*/ 2147483647 w 196"/>
                <a:gd name="T63" fmla="*/ 0 h 234"/>
                <a:gd name="T64" fmla="*/ 2147483647 w 196"/>
                <a:gd name="T65" fmla="*/ 0 h 234"/>
                <a:gd name="T66" fmla="*/ 2147483647 w 196"/>
                <a:gd name="T67" fmla="*/ 2147483647 h 234"/>
                <a:gd name="T68" fmla="*/ 2147483647 w 196"/>
                <a:gd name="T69" fmla="*/ 2147483647 h 234"/>
                <a:gd name="T70" fmla="*/ 2147483647 w 196"/>
                <a:gd name="T71" fmla="*/ 2147483647 h 234"/>
                <a:gd name="T72" fmla="*/ 2147483647 w 196"/>
                <a:gd name="T73" fmla="*/ 2147483647 h 234"/>
                <a:gd name="T74" fmla="*/ 2147483647 w 196"/>
                <a:gd name="T75" fmla="*/ 2147483647 h 234"/>
                <a:gd name="T76" fmla="*/ 2147483647 w 196"/>
                <a:gd name="T77" fmla="*/ 2147483647 h 234"/>
                <a:gd name="T78" fmla="*/ 2147483647 w 196"/>
                <a:gd name="T79" fmla="*/ 2147483647 h 234"/>
                <a:gd name="T80" fmla="*/ 2147483647 w 196"/>
                <a:gd name="T81" fmla="*/ 2147483647 h 234"/>
                <a:gd name="T82" fmla="*/ 2147483647 w 196"/>
                <a:gd name="T83" fmla="*/ 2147483647 h 234"/>
                <a:gd name="T84" fmla="*/ 2147483647 w 196"/>
                <a:gd name="T85" fmla="*/ 2147483647 h 234"/>
                <a:gd name="T86" fmla="*/ 2147483647 w 196"/>
                <a:gd name="T87" fmla="*/ 2147483647 h 234"/>
                <a:gd name="T88" fmla="*/ 2147483647 w 196"/>
                <a:gd name="T89" fmla="*/ 2147483647 h 234"/>
                <a:gd name="T90" fmla="*/ 2147483647 w 196"/>
                <a:gd name="T91" fmla="*/ 2147483647 h 234"/>
                <a:gd name="T92" fmla="*/ 2147483647 w 196"/>
                <a:gd name="T93" fmla="*/ 2147483647 h 234"/>
                <a:gd name="T94" fmla="*/ 2147483647 w 196"/>
                <a:gd name="T95" fmla="*/ 2147483647 h 234"/>
                <a:gd name="T96" fmla="*/ 2147483647 w 196"/>
                <a:gd name="T97" fmla="*/ 2147483647 h 234"/>
                <a:gd name="T98" fmla="*/ 2147483647 w 196"/>
                <a:gd name="T99" fmla="*/ 2147483647 h 234"/>
                <a:gd name="T100" fmla="*/ 2147483647 w 196"/>
                <a:gd name="T101" fmla="*/ 2147483647 h 234"/>
                <a:gd name="T102" fmla="*/ 2147483647 w 196"/>
                <a:gd name="T103" fmla="*/ 2147483647 h 234"/>
                <a:gd name="T104" fmla="*/ 2147483647 w 196"/>
                <a:gd name="T105" fmla="*/ 2147483647 h 234"/>
                <a:gd name="T106" fmla="*/ 2147483647 w 196"/>
                <a:gd name="T107" fmla="*/ 2147483647 h 234"/>
                <a:gd name="T108" fmla="*/ 2147483647 w 196"/>
                <a:gd name="T109" fmla="*/ 2147483647 h 234"/>
                <a:gd name="T110" fmla="*/ 2147483647 w 196"/>
                <a:gd name="T111" fmla="*/ 2147483647 h 234"/>
                <a:gd name="T112" fmla="*/ 2147483647 w 196"/>
                <a:gd name="T113" fmla="*/ 2147483647 h 234"/>
                <a:gd name="T114" fmla="*/ 2147483647 w 196"/>
                <a:gd name="T115" fmla="*/ 2147483647 h 234"/>
                <a:gd name="T116" fmla="*/ 2147483647 w 196"/>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1" name="Freeform 4916"/>
            <p:cNvSpPr>
              <a:spLocks/>
            </p:cNvSpPr>
            <p:nvPr/>
          </p:nvSpPr>
          <p:spPr bwMode="auto">
            <a:xfrm>
              <a:off x="4540251" y="4662488"/>
              <a:ext cx="254000" cy="320675"/>
            </a:xfrm>
            <a:custGeom>
              <a:avLst/>
              <a:gdLst>
                <a:gd name="T0" fmla="*/ 0 w 144"/>
                <a:gd name="T1" fmla="*/ 2147483647 h 163"/>
                <a:gd name="T2" fmla="*/ 0 w 144"/>
                <a:gd name="T3" fmla="*/ 2147483647 h 163"/>
                <a:gd name="T4" fmla="*/ 2147483647 w 144"/>
                <a:gd name="T5" fmla="*/ 2147483647 h 163"/>
                <a:gd name="T6" fmla="*/ 2147483647 w 144"/>
                <a:gd name="T7" fmla="*/ 2147483647 h 163"/>
                <a:gd name="T8" fmla="*/ 2147483647 w 144"/>
                <a:gd name="T9" fmla="*/ 2147483647 h 163"/>
                <a:gd name="T10" fmla="*/ 2147483647 w 144"/>
                <a:gd name="T11" fmla="*/ 2147483647 h 163"/>
                <a:gd name="T12" fmla="*/ 2147483647 w 144"/>
                <a:gd name="T13" fmla="*/ 2147483647 h 163"/>
                <a:gd name="T14" fmla="*/ 2147483647 w 144"/>
                <a:gd name="T15" fmla="*/ 2147483647 h 163"/>
                <a:gd name="T16" fmla="*/ 2147483647 w 144"/>
                <a:gd name="T17" fmla="*/ 2147483647 h 163"/>
                <a:gd name="T18" fmla="*/ 2147483647 w 144"/>
                <a:gd name="T19" fmla="*/ 2147483647 h 163"/>
                <a:gd name="T20" fmla="*/ 2147483647 w 144"/>
                <a:gd name="T21" fmla="*/ 2147483647 h 163"/>
                <a:gd name="T22" fmla="*/ 2147483647 w 144"/>
                <a:gd name="T23" fmla="*/ 2147483647 h 163"/>
                <a:gd name="T24" fmla="*/ 2147483647 w 144"/>
                <a:gd name="T25" fmla="*/ 0 h 163"/>
                <a:gd name="T26" fmla="*/ 2147483647 w 144"/>
                <a:gd name="T27" fmla="*/ 2147483647 h 163"/>
                <a:gd name="T28" fmla="*/ 2147483647 w 144"/>
                <a:gd name="T29" fmla="*/ 2147483647 h 163"/>
                <a:gd name="T30" fmla="*/ 2147483647 w 144"/>
                <a:gd name="T31" fmla="*/ 2147483647 h 163"/>
                <a:gd name="T32" fmla="*/ 2147483647 w 144"/>
                <a:gd name="T33" fmla="*/ 2147483647 h 163"/>
                <a:gd name="T34" fmla="*/ 2147483647 w 144"/>
                <a:gd name="T35" fmla="*/ 2147483647 h 163"/>
                <a:gd name="T36" fmla="*/ 2147483647 w 144"/>
                <a:gd name="T37" fmla="*/ 2147483647 h 163"/>
                <a:gd name="T38" fmla="*/ 2147483647 w 144"/>
                <a:gd name="T39" fmla="*/ 2147483647 h 163"/>
                <a:gd name="T40" fmla="*/ 2147483647 w 144"/>
                <a:gd name="T41" fmla="*/ 2147483647 h 163"/>
                <a:gd name="T42" fmla="*/ 2147483647 w 144"/>
                <a:gd name="T43" fmla="*/ 2147483647 h 163"/>
                <a:gd name="T44" fmla="*/ 2147483647 w 144"/>
                <a:gd name="T45" fmla="*/ 2147483647 h 163"/>
                <a:gd name="T46" fmla="*/ 2147483647 w 144"/>
                <a:gd name="T47" fmla="*/ 2147483647 h 163"/>
                <a:gd name="T48" fmla="*/ 2147483647 w 144"/>
                <a:gd name="T49" fmla="*/ 2147483647 h 163"/>
                <a:gd name="T50" fmla="*/ 2147483647 w 144"/>
                <a:gd name="T51" fmla="*/ 2147483647 h 163"/>
                <a:gd name="T52" fmla="*/ 2147483647 w 144"/>
                <a:gd name="T53" fmla="*/ 2147483647 h 163"/>
                <a:gd name="T54" fmla="*/ 2147483647 w 144"/>
                <a:gd name="T55" fmla="*/ 2147483647 h 163"/>
                <a:gd name="T56" fmla="*/ 2147483647 w 144"/>
                <a:gd name="T57" fmla="*/ 2147483647 h 163"/>
                <a:gd name="T58" fmla="*/ 2147483647 w 144"/>
                <a:gd name="T59" fmla="*/ 2147483647 h 163"/>
                <a:gd name="T60" fmla="*/ 2147483647 w 144"/>
                <a:gd name="T61" fmla="*/ 2147483647 h 163"/>
                <a:gd name="T62" fmla="*/ 2147483647 w 144"/>
                <a:gd name="T63" fmla="*/ 2147483647 h 163"/>
                <a:gd name="T64" fmla="*/ 2147483647 w 144"/>
                <a:gd name="T65" fmla="*/ 2147483647 h 163"/>
                <a:gd name="T66" fmla="*/ 2147483647 w 144"/>
                <a:gd name="T67" fmla="*/ 2147483647 h 163"/>
                <a:gd name="T68" fmla="*/ 0 w 144"/>
                <a:gd name="T69" fmla="*/ 2147483647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2" name="Freeform 4917"/>
            <p:cNvSpPr>
              <a:spLocks/>
            </p:cNvSpPr>
            <p:nvPr/>
          </p:nvSpPr>
          <p:spPr bwMode="auto">
            <a:xfrm>
              <a:off x="5197476" y="4438650"/>
              <a:ext cx="3175" cy="19050"/>
            </a:xfrm>
            <a:custGeom>
              <a:avLst/>
              <a:gdLst>
                <a:gd name="T0" fmla="*/ 2147483647 w 2"/>
                <a:gd name="T1" fmla="*/ 2147483647 h 10"/>
                <a:gd name="T2" fmla="*/ 2147483647 w 2"/>
                <a:gd name="T3" fmla="*/ 2147483647 h 10"/>
                <a:gd name="T4" fmla="*/ 0 w 2"/>
                <a:gd name="T5" fmla="*/ 0 h 10"/>
                <a:gd name="T6" fmla="*/ 2147483647 w 2"/>
                <a:gd name="T7" fmla="*/ 214748364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3" name="Freeform 4918"/>
            <p:cNvSpPr>
              <a:spLocks/>
            </p:cNvSpPr>
            <p:nvPr/>
          </p:nvSpPr>
          <p:spPr bwMode="auto">
            <a:xfrm>
              <a:off x="4722813" y="5045075"/>
              <a:ext cx="58738" cy="68263"/>
            </a:xfrm>
            <a:custGeom>
              <a:avLst/>
              <a:gdLst>
                <a:gd name="T0" fmla="*/ 2147483647 w 33"/>
                <a:gd name="T1" fmla="*/ 2147483647 h 35"/>
                <a:gd name="T2" fmla="*/ 0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0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4" name="Freeform 4919"/>
            <p:cNvSpPr>
              <a:spLocks/>
            </p:cNvSpPr>
            <p:nvPr/>
          </p:nvSpPr>
          <p:spPr bwMode="auto">
            <a:xfrm>
              <a:off x="5183188" y="4460875"/>
              <a:ext cx="206375" cy="474663"/>
            </a:xfrm>
            <a:custGeom>
              <a:avLst/>
              <a:gdLst>
                <a:gd name="T0" fmla="*/ 2147483647 w 118"/>
                <a:gd name="T1" fmla="*/ 2147483647 h 241"/>
                <a:gd name="T2" fmla="*/ 2147483647 w 118"/>
                <a:gd name="T3" fmla="*/ 2147483647 h 241"/>
                <a:gd name="T4" fmla="*/ 2147483647 w 118"/>
                <a:gd name="T5" fmla="*/ 2147483647 h 241"/>
                <a:gd name="T6" fmla="*/ 2147483647 w 118"/>
                <a:gd name="T7" fmla="*/ 2147483647 h 241"/>
                <a:gd name="T8" fmla="*/ 2147483647 w 118"/>
                <a:gd name="T9" fmla="*/ 2147483647 h 241"/>
                <a:gd name="T10" fmla="*/ 2147483647 w 118"/>
                <a:gd name="T11" fmla="*/ 2147483647 h 241"/>
                <a:gd name="T12" fmla="*/ 2147483647 w 118"/>
                <a:gd name="T13" fmla="*/ 2147483647 h 241"/>
                <a:gd name="T14" fmla="*/ 2147483647 w 118"/>
                <a:gd name="T15" fmla="*/ 2147483647 h 241"/>
                <a:gd name="T16" fmla="*/ 2147483647 w 118"/>
                <a:gd name="T17" fmla="*/ 2147483647 h 241"/>
                <a:gd name="T18" fmla="*/ 0 w 118"/>
                <a:gd name="T19" fmla="*/ 2147483647 h 241"/>
                <a:gd name="T20" fmla="*/ 2147483647 w 118"/>
                <a:gd name="T21" fmla="*/ 2147483647 h 241"/>
                <a:gd name="T22" fmla="*/ 2147483647 w 118"/>
                <a:gd name="T23" fmla="*/ 2147483647 h 241"/>
                <a:gd name="T24" fmla="*/ 2147483647 w 118"/>
                <a:gd name="T25" fmla="*/ 2147483647 h 241"/>
                <a:gd name="T26" fmla="*/ 2147483647 w 118"/>
                <a:gd name="T27" fmla="*/ 2147483647 h 241"/>
                <a:gd name="T28" fmla="*/ 2147483647 w 118"/>
                <a:gd name="T29" fmla="*/ 2147483647 h 241"/>
                <a:gd name="T30" fmla="*/ 2147483647 w 118"/>
                <a:gd name="T31" fmla="*/ 2147483647 h 241"/>
                <a:gd name="T32" fmla="*/ 2147483647 w 118"/>
                <a:gd name="T33" fmla="*/ 2147483647 h 241"/>
                <a:gd name="T34" fmla="*/ 2147483647 w 118"/>
                <a:gd name="T35" fmla="*/ 2147483647 h 241"/>
                <a:gd name="T36" fmla="*/ 2147483647 w 118"/>
                <a:gd name="T37" fmla="*/ 2147483647 h 241"/>
                <a:gd name="T38" fmla="*/ 2147483647 w 118"/>
                <a:gd name="T39" fmla="*/ 2147483647 h 241"/>
                <a:gd name="T40" fmla="*/ 2147483647 w 118"/>
                <a:gd name="T41" fmla="*/ 2147483647 h 241"/>
                <a:gd name="T42" fmla="*/ 2147483647 w 118"/>
                <a:gd name="T43" fmla="*/ 2147483647 h 241"/>
                <a:gd name="T44" fmla="*/ 2147483647 w 118"/>
                <a:gd name="T45" fmla="*/ 2147483647 h 241"/>
                <a:gd name="T46" fmla="*/ 2147483647 w 118"/>
                <a:gd name="T47" fmla="*/ 2147483647 h 241"/>
                <a:gd name="T48" fmla="*/ 2147483647 w 118"/>
                <a:gd name="T49" fmla="*/ 2147483647 h 241"/>
                <a:gd name="T50" fmla="*/ 2147483647 w 118"/>
                <a:gd name="T51" fmla="*/ 2147483647 h 241"/>
                <a:gd name="T52" fmla="*/ 2147483647 w 118"/>
                <a:gd name="T53" fmla="*/ 2147483647 h 241"/>
                <a:gd name="T54" fmla="*/ 2147483647 w 118"/>
                <a:gd name="T55" fmla="*/ 2147483647 h 241"/>
                <a:gd name="T56" fmla="*/ 2147483647 w 118"/>
                <a:gd name="T57" fmla="*/ 2147483647 h 241"/>
                <a:gd name="T58" fmla="*/ 2147483647 w 118"/>
                <a:gd name="T59" fmla="*/ 0 h 241"/>
                <a:gd name="T60" fmla="*/ 2147483647 w 118"/>
                <a:gd name="T61" fmla="*/ 0 h 241"/>
                <a:gd name="T62" fmla="*/ 2147483647 w 118"/>
                <a:gd name="T63" fmla="*/ 2147483647 h 241"/>
                <a:gd name="T64" fmla="*/ 2147483647 w 118"/>
                <a:gd name="T65" fmla="*/ 2147483647 h 241"/>
                <a:gd name="T66" fmla="*/ 2147483647 w 118"/>
                <a:gd name="T67" fmla="*/ 2147483647 h 241"/>
                <a:gd name="T68" fmla="*/ 2147483647 w 118"/>
                <a:gd name="T69" fmla="*/ 2147483647 h 241"/>
                <a:gd name="T70" fmla="*/ 2147483647 w 118"/>
                <a:gd name="T71" fmla="*/ 2147483647 h 241"/>
                <a:gd name="T72" fmla="*/ 2147483647 w 118"/>
                <a:gd name="T73" fmla="*/ 2147483647 h 241"/>
                <a:gd name="T74" fmla="*/ 2147483647 w 118"/>
                <a:gd name="T75" fmla="*/ 2147483647 h 241"/>
                <a:gd name="T76" fmla="*/ 2147483647 w 118"/>
                <a:gd name="T77" fmla="*/ 2147483647 h 241"/>
                <a:gd name="T78" fmla="*/ 2147483647 w 118"/>
                <a:gd name="T79" fmla="*/ 2147483647 h 241"/>
                <a:gd name="T80" fmla="*/ 2147483647 w 118"/>
                <a:gd name="T81" fmla="*/ 2147483647 h 241"/>
                <a:gd name="T82" fmla="*/ 2147483647 w 118"/>
                <a:gd name="T83" fmla="*/ 2147483647 h 241"/>
                <a:gd name="T84" fmla="*/ 2147483647 w 118"/>
                <a:gd name="T85" fmla="*/ 2147483647 h 241"/>
                <a:gd name="T86" fmla="*/ 2147483647 w 118"/>
                <a:gd name="T87" fmla="*/ 2147483647 h 241"/>
                <a:gd name="T88" fmla="*/ 2147483647 w 118"/>
                <a:gd name="T89" fmla="*/ 2147483647 h 241"/>
                <a:gd name="T90" fmla="*/ 2147483647 w 118"/>
                <a:gd name="T91" fmla="*/ 2147483647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5" name="Freeform 4920"/>
            <p:cNvSpPr>
              <a:spLocks/>
            </p:cNvSpPr>
            <p:nvPr/>
          </p:nvSpPr>
          <p:spPr bwMode="auto">
            <a:xfrm>
              <a:off x="4897438" y="4368800"/>
              <a:ext cx="90488" cy="269875"/>
            </a:xfrm>
            <a:custGeom>
              <a:avLst/>
              <a:gdLst>
                <a:gd name="T0" fmla="*/ 2147483647 w 50"/>
                <a:gd name="T1" fmla="*/ 2147483647 h 137"/>
                <a:gd name="T2" fmla="*/ 2147483647 w 50"/>
                <a:gd name="T3" fmla="*/ 2147483647 h 137"/>
                <a:gd name="T4" fmla="*/ 2147483647 w 50"/>
                <a:gd name="T5" fmla="*/ 2147483647 h 137"/>
                <a:gd name="T6" fmla="*/ 2147483647 w 50"/>
                <a:gd name="T7" fmla="*/ 2147483647 h 137"/>
                <a:gd name="T8" fmla="*/ 2147483647 w 50"/>
                <a:gd name="T9" fmla="*/ 2147483647 h 137"/>
                <a:gd name="T10" fmla="*/ 2147483647 w 50"/>
                <a:gd name="T11" fmla="*/ 2147483647 h 137"/>
                <a:gd name="T12" fmla="*/ 2147483647 w 50"/>
                <a:gd name="T13" fmla="*/ 2147483647 h 137"/>
                <a:gd name="T14" fmla="*/ 2147483647 w 50"/>
                <a:gd name="T15" fmla="*/ 2147483647 h 137"/>
                <a:gd name="T16" fmla="*/ 2147483647 w 50"/>
                <a:gd name="T17" fmla="*/ 2147483647 h 137"/>
                <a:gd name="T18" fmla="*/ 2147483647 w 50"/>
                <a:gd name="T19" fmla="*/ 2147483647 h 137"/>
                <a:gd name="T20" fmla="*/ 2147483647 w 50"/>
                <a:gd name="T21" fmla="*/ 2147483647 h 137"/>
                <a:gd name="T22" fmla="*/ 2147483647 w 50"/>
                <a:gd name="T23" fmla="*/ 2147483647 h 137"/>
                <a:gd name="T24" fmla="*/ 2147483647 w 50"/>
                <a:gd name="T25" fmla="*/ 2147483647 h 137"/>
                <a:gd name="T26" fmla="*/ 2147483647 w 50"/>
                <a:gd name="T27" fmla="*/ 2147483647 h 137"/>
                <a:gd name="T28" fmla="*/ 2147483647 w 50"/>
                <a:gd name="T29" fmla="*/ 2147483647 h 137"/>
                <a:gd name="T30" fmla="*/ 2147483647 w 50"/>
                <a:gd name="T31" fmla="*/ 2147483647 h 137"/>
                <a:gd name="T32" fmla="*/ 2147483647 w 50"/>
                <a:gd name="T33" fmla="*/ 0 h 137"/>
                <a:gd name="T34" fmla="*/ 2147483647 w 50"/>
                <a:gd name="T35" fmla="*/ 2147483647 h 137"/>
                <a:gd name="T36" fmla="*/ 2147483647 w 50"/>
                <a:gd name="T37" fmla="*/ 2147483647 h 137"/>
                <a:gd name="T38" fmla="*/ 2147483647 w 50"/>
                <a:gd name="T39" fmla="*/ 2147483647 h 137"/>
                <a:gd name="T40" fmla="*/ 2147483647 w 50"/>
                <a:gd name="T41" fmla="*/ 2147483647 h 137"/>
                <a:gd name="T42" fmla="*/ 2147483647 w 50"/>
                <a:gd name="T43" fmla="*/ 2147483647 h 137"/>
                <a:gd name="T44" fmla="*/ 2147483647 w 50"/>
                <a:gd name="T45" fmla="*/ 2147483647 h 137"/>
                <a:gd name="T46" fmla="*/ 0 w 50"/>
                <a:gd name="T47" fmla="*/ 2147483647 h 137"/>
                <a:gd name="T48" fmla="*/ 2147483647 w 50"/>
                <a:gd name="T49" fmla="*/ 2147483647 h 137"/>
                <a:gd name="T50" fmla="*/ 2147483647 w 50"/>
                <a:gd name="T51" fmla="*/ 2147483647 h 137"/>
                <a:gd name="T52" fmla="*/ 2147483647 w 50"/>
                <a:gd name="T53" fmla="*/ 2147483647 h 137"/>
                <a:gd name="T54" fmla="*/ 2147483647 w 50"/>
                <a:gd name="T55" fmla="*/ 2147483647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6" name="Freeform 4921"/>
            <p:cNvSpPr>
              <a:spLocks/>
            </p:cNvSpPr>
            <p:nvPr/>
          </p:nvSpPr>
          <p:spPr bwMode="auto">
            <a:xfrm>
              <a:off x="4826001" y="4406900"/>
              <a:ext cx="296863" cy="576263"/>
            </a:xfrm>
            <a:custGeom>
              <a:avLst/>
              <a:gdLst>
                <a:gd name="T0" fmla="*/ 2147483647 w 165"/>
                <a:gd name="T1" fmla="*/ 2147483647 h 293"/>
                <a:gd name="T2" fmla="*/ 2147483647 w 165"/>
                <a:gd name="T3" fmla="*/ 2147483647 h 293"/>
                <a:gd name="T4" fmla="*/ 2147483647 w 165"/>
                <a:gd name="T5" fmla="*/ 2147483647 h 293"/>
                <a:gd name="T6" fmla="*/ 2147483647 w 165"/>
                <a:gd name="T7" fmla="*/ 2147483647 h 293"/>
                <a:gd name="T8" fmla="*/ 2147483647 w 165"/>
                <a:gd name="T9" fmla="*/ 2147483647 h 293"/>
                <a:gd name="T10" fmla="*/ 2147483647 w 165"/>
                <a:gd name="T11" fmla="*/ 2147483647 h 293"/>
                <a:gd name="T12" fmla="*/ 2147483647 w 165"/>
                <a:gd name="T13" fmla="*/ 2147483647 h 293"/>
                <a:gd name="T14" fmla="*/ 2147483647 w 165"/>
                <a:gd name="T15" fmla="*/ 0 h 293"/>
                <a:gd name="T16" fmla="*/ 2147483647 w 165"/>
                <a:gd name="T17" fmla="*/ 2147483647 h 293"/>
                <a:gd name="T18" fmla="*/ 2147483647 w 165"/>
                <a:gd name="T19" fmla="*/ 2147483647 h 293"/>
                <a:gd name="T20" fmla="*/ 2147483647 w 165"/>
                <a:gd name="T21" fmla="*/ 2147483647 h 293"/>
                <a:gd name="T22" fmla="*/ 2147483647 w 165"/>
                <a:gd name="T23" fmla="*/ 2147483647 h 293"/>
                <a:gd name="T24" fmla="*/ 2147483647 w 165"/>
                <a:gd name="T25" fmla="*/ 2147483647 h 293"/>
                <a:gd name="T26" fmla="*/ 2147483647 w 165"/>
                <a:gd name="T27" fmla="*/ 2147483647 h 293"/>
                <a:gd name="T28" fmla="*/ 2147483647 w 165"/>
                <a:gd name="T29" fmla="*/ 2147483647 h 293"/>
                <a:gd name="T30" fmla="*/ 2147483647 w 165"/>
                <a:gd name="T31" fmla="*/ 2147483647 h 293"/>
                <a:gd name="T32" fmla="*/ 2147483647 w 165"/>
                <a:gd name="T33" fmla="*/ 2147483647 h 293"/>
                <a:gd name="T34" fmla="*/ 2147483647 w 165"/>
                <a:gd name="T35" fmla="*/ 2147483647 h 293"/>
                <a:gd name="T36" fmla="*/ 2147483647 w 165"/>
                <a:gd name="T37" fmla="*/ 2147483647 h 293"/>
                <a:gd name="T38" fmla="*/ 2147483647 w 165"/>
                <a:gd name="T39" fmla="*/ 2147483647 h 293"/>
                <a:gd name="T40" fmla="*/ 2147483647 w 165"/>
                <a:gd name="T41" fmla="*/ 2147483647 h 293"/>
                <a:gd name="T42" fmla="*/ 2147483647 w 165"/>
                <a:gd name="T43" fmla="*/ 2147483647 h 293"/>
                <a:gd name="T44" fmla="*/ 2147483647 w 165"/>
                <a:gd name="T45" fmla="*/ 2147483647 h 293"/>
                <a:gd name="T46" fmla="*/ 2147483647 w 165"/>
                <a:gd name="T47" fmla="*/ 2147483647 h 293"/>
                <a:gd name="T48" fmla="*/ 2147483647 w 165"/>
                <a:gd name="T49" fmla="*/ 2147483647 h 293"/>
                <a:gd name="T50" fmla="*/ 2147483647 w 165"/>
                <a:gd name="T51" fmla="*/ 2147483647 h 293"/>
                <a:gd name="T52" fmla="*/ 2147483647 w 165"/>
                <a:gd name="T53" fmla="*/ 2147483647 h 293"/>
                <a:gd name="T54" fmla="*/ 2147483647 w 165"/>
                <a:gd name="T55" fmla="*/ 2147483647 h 293"/>
                <a:gd name="T56" fmla="*/ 2147483647 w 165"/>
                <a:gd name="T57" fmla="*/ 2147483647 h 293"/>
                <a:gd name="T58" fmla="*/ 2147483647 w 165"/>
                <a:gd name="T59" fmla="*/ 2147483647 h 293"/>
                <a:gd name="T60" fmla="*/ 2147483647 w 165"/>
                <a:gd name="T61" fmla="*/ 2147483647 h 293"/>
                <a:gd name="T62" fmla="*/ 2147483647 w 165"/>
                <a:gd name="T63" fmla="*/ 2147483647 h 293"/>
                <a:gd name="T64" fmla="*/ 2147483647 w 165"/>
                <a:gd name="T65" fmla="*/ 2147483647 h 293"/>
                <a:gd name="T66" fmla="*/ 2147483647 w 165"/>
                <a:gd name="T67" fmla="*/ 2147483647 h 293"/>
                <a:gd name="T68" fmla="*/ 2147483647 w 165"/>
                <a:gd name="T69" fmla="*/ 2147483647 h 293"/>
                <a:gd name="T70" fmla="*/ 2147483647 w 165"/>
                <a:gd name="T71" fmla="*/ 214748364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7" name="Freeform 4922"/>
            <p:cNvSpPr>
              <a:spLocks/>
            </p:cNvSpPr>
            <p:nvPr/>
          </p:nvSpPr>
          <p:spPr bwMode="auto">
            <a:xfrm>
              <a:off x="4438651" y="4819650"/>
              <a:ext cx="449263" cy="442913"/>
            </a:xfrm>
            <a:custGeom>
              <a:avLst/>
              <a:gdLst>
                <a:gd name="T0" fmla="*/ 2147483647 w 253"/>
                <a:gd name="T1" fmla="*/ 2147483647 h 225"/>
                <a:gd name="T2" fmla="*/ 2147483647 w 253"/>
                <a:gd name="T3" fmla="*/ 2147483647 h 225"/>
                <a:gd name="T4" fmla="*/ 2147483647 w 253"/>
                <a:gd name="T5" fmla="*/ 2147483647 h 225"/>
                <a:gd name="T6" fmla="*/ 2147483647 w 253"/>
                <a:gd name="T7" fmla="*/ 2147483647 h 225"/>
                <a:gd name="T8" fmla="*/ 2147483647 w 253"/>
                <a:gd name="T9" fmla="*/ 2147483647 h 225"/>
                <a:gd name="T10" fmla="*/ 2147483647 w 253"/>
                <a:gd name="T11" fmla="*/ 2147483647 h 225"/>
                <a:gd name="T12" fmla="*/ 2147483647 w 253"/>
                <a:gd name="T13" fmla="*/ 2147483647 h 225"/>
                <a:gd name="T14" fmla="*/ 2147483647 w 253"/>
                <a:gd name="T15" fmla="*/ 2147483647 h 225"/>
                <a:gd name="T16" fmla="*/ 2147483647 w 253"/>
                <a:gd name="T17" fmla="*/ 2147483647 h 225"/>
                <a:gd name="T18" fmla="*/ 2147483647 w 253"/>
                <a:gd name="T19" fmla="*/ 2147483647 h 225"/>
                <a:gd name="T20" fmla="*/ 2147483647 w 253"/>
                <a:gd name="T21" fmla="*/ 2147483647 h 225"/>
                <a:gd name="T22" fmla="*/ 2147483647 w 253"/>
                <a:gd name="T23" fmla="*/ 2147483647 h 225"/>
                <a:gd name="T24" fmla="*/ 2147483647 w 253"/>
                <a:gd name="T25" fmla="*/ 2147483647 h 225"/>
                <a:gd name="T26" fmla="*/ 2147483647 w 253"/>
                <a:gd name="T27" fmla="*/ 2147483647 h 225"/>
                <a:gd name="T28" fmla="*/ 2147483647 w 253"/>
                <a:gd name="T29" fmla="*/ 2147483647 h 225"/>
                <a:gd name="T30" fmla="*/ 2147483647 w 253"/>
                <a:gd name="T31" fmla="*/ 2147483647 h 225"/>
                <a:gd name="T32" fmla="*/ 2147483647 w 253"/>
                <a:gd name="T33" fmla="*/ 2147483647 h 225"/>
                <a:gd name="T34" fmla="*/ 2147483647 w 253"/>
                <a:gd name="T35" fmla="*/ 2147483647 h 225"/>
                <a:gd name="T36" fmla="*/ 2147483647 w 253"/>
                <a:gd name="T37" fmla="*/ 2147483647 h 225"/>
                <a:gd name="T38" fmla="*/ 2147483647 w 253"/>
                <a:gd name="T39" fmla="*/ 2147483647 h 225"/>
                <a:gd name="T40" fmla="*/ 2147483647 w 253"/>
                <a:gd name="T41" fmla="*/ 2147483647 h 225"/>
                <a:gd name="T42" fmla="*/ 2147483647 w 253"/>
                <a:gd name="T43" fmla="*/ 2147483647 h 225"/>
                <a:gd name="T44" fmla="*/ 2147483647 w 253"/>
                <a:gd name="T45" fmla="*/ 0 h 225"/>
                <a:gd name="T46" fmla="*/ 2147483647 w 253"/>
                <a:gd name="T47" fmla="*/ 0 h 225"/>
                <a:gd name="T48" fmla="*/ 2147483647 w 253"/>
                <a:gd name="T49" fmla="*/ 2147483647 h 225"/>
                <a:gd name="T50" fmla="*/ 2147483647 w 253"/>
                <a:gd name="T51" fmla="*/ 2147483647 h 225"/>
                <a:gd name="T52" fmla="*/ 2147483647 w 253"/>
                <a:gd name="T53" fmla="*/ 2147483647 h 225"/>
                <a:gd name="T54" fmla="*/ 2147483647 w 253"/>
                <a:gd name="T55" fmla="*/ 2147483647 h 225"/>
                <a:gd name="T56" fmla="*/ 2147483647 w 253"/>
                <a:gd name="T57" fmla="*/ 2147483647 h 225"/>
                <a:gd name="T58" fmla="*/ 2147483647 w 253"/>
                <a:gd name="T59" fmla="*/ 2147483647 h 225"/>
                <a:gd name="T60" fmla="*/ 2147483647 w 253"/>
                <a:gd name="T61" fmla="*/ 2147483647 h 225"/>
                <a:gd name="T62" fmla="*/ 2147483647 w 253"/>
                <a:gd name="T63" fmla="*/ 2147483647 h 225"/>
                <a:gd name="T64" fmla="*/ 2147483647 w 253"/>
                <a:gd name="T65" fmla="*/ 2147483647 h 225"/>
                <a:gd name="T66" fmla="*/ 2147483647 w 253"/>
                <a:gd name="T67" fmla="*/ 2147483647 h 225"/>
                <a:gd name="T68" fmla="*/ 2147483647 w 253"/>
                <a:gd name="T69" fmla="*/ 2147483647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a:solidFill>
                  <a:srgbClr val="000000"/>
                </a:solidFill>
              </a:endParaRPr>
            </a:p>
          </p:txBody>
        </p:sp>
        <p:sp>
          <p:nvSpPr>
            <p:cNvPr id="248" name="Freeform 4923"/>
            <p:cNvSpPr>
              <a:spLocks/>
            </p:cNvSpPr>
            <p:nvPr/>
          </p:nvSpPr>
          <p:spPr bwMode="auto">
            <a:xfrm>
              <a:off x="4438651" y="4819650"/>
              <a:ext cx="449263" cy="442913"/>
            </a:xfrm>
            <a:custGeom>
              <a:avLst/>
              <a:gdLst>
                <a:gd name="T0" fmla="*/ 2147483647 w 253"/>
                <a:gd name="T1" fmla="*/ 2147483647 h 225"/>
                <a:gd name="T2" fmla="*/ 2147483647 w 253"/>
                <a:gd name="T3" fmla="*/ 2147483647 h 225"/>
                <a:gd name="T4" fmla="*/ 2147483647 w 253"/>
                <a:gd name="T5" fmla="*/ 2147483647 h 225"/>
                <a:gd name="T6" fmla="*/ 2147483647 w 253"/>
                <a:gd name="T7" fmla="*/ 2147483647 h 225"/>
                <a:gd name="T8" fmla="*/ 2147483647 w 253"/>
                <a:gd name="T9" fmla="*/ 2147483647 h 225"/>
                <a:gd name="T10" fmla="*/ 2147483647 w 253"/>
                <a:gd name="T11" fmla="*/ 2147483647 h 225"/>
                <a:gd name="T12" fmla="*/ 2147483647 w 253"/>
                <a:gd name="T13" fmla="*/ 2147483647 h 225"/>
                <a:gd name="T14" fmla="*/ 2147483647 w 253"/>
                <a:gd name="T15" fmla="*/ 2147483647 h 225"/>
                <a:gd name="T16" fmla="*/ 0 w 253"/>
                <a:gd name="T17" fmla="*/ 2147483647 h 225"/>
                <a:gd name="T18" fmla="*/ 2147483647 w 253"/>
                <a:gd name="T19" fmla="*/ 2147483647 h 225"/>
                <a:gd name="T20" fmla="*/ 2147483647 w 253"/>
                <a:gd name="T21" fmla="*/ 2147483647 h 225"/>
                <a:gd name="T22" fmla="*/ 2147483647 w 253"/>
                <a:gd name="T23" fmla="*/ 2147483647 h 225"/>
                <a:gd name="T24" fmla="*/ 2147483647 w 253"/>
                <a:gd name="T25" fmla="*/ 2147483647 h 225"/>
                <a:gd name="T26" fmla="*/ 2147483647 w 253"/>
                <a:gd name="T27" fmla="*/ 2147483647 h 225"/>
                <a:gd name="T28" fmla="*/ 2147483647 w 253"/>
                <a:gd name="T29" fmla="*/ 2147483647 h 225"/>
                <a:gd name="T30" fmla="*/ 2147483647 w 253"/>
                <a:gd name="T31" fmla="*/ 2147483647 h 225"/>
                <a:gd name="T32" fmla="*/ 2147483647 w 253"/>
                <a:gd name="T33" fmla="*/ 2147483647 h 225"/>
                <a:gd name="T34" fmla="*/ 2147483647 w 253"/>
                <a:gd name="T35" fmla="*/ 2147483647 h 225"/>
                <a:gd name="T36" fmla="*/ 2147483647 w 253"/>
                <a:gd name="T37" fmla="*/ 2147483647 h 225"/>
                <a:gd name="T38" fmla="*/ 2147483647 w 253"/>
                <a:gd name="T39" fmla="*/ 2147483647 h 225"/>
                <a:gd name="T40" fmla="*/ 2147483647 w 253"/>
                <a:gd name="T41" fmla="*/ 2147483647 h 225"/>
                <a:gd name="T42" fmla="*/ 2147483647 w 253"/>
                <a:gd name="T43" fmla="*/ 2147483647 h 225"/>
                <a:gd name="T44" fmla="*/ 2147483647 w 253"/>
                <a:gd name="T45" fmla="*/ 2147483647 h 225"/>
                <a:gd name="T46" fmla="*/ 2147483647 w 253"/>
                <a:gd name="T47" fmla="*/ 2147483647 h 225"/>
                <a:gd name="T48" fmla="*/ 2147483647 w 253"/>
                <a:gd name="T49" fmla="*/ 2147483647 h 225"/>
                <a:gd name="T50" fmla="*/ 2147483647 w 253"/>
                <a:gd name="T51" fmla="*/ 2147483647 h 225"/>
                <a:gd name="T52" fmla="*/ 2147483647 w 253"/>
                <a:gd name="T53" fmla="*/ 2147483647 h 225"/>
                <a:gd name="T54" fmla="*/ 2147483647 w 253"/>
                <a:gd name="T55" fmla="*/ 2147483647 h 225"/>
                <a:gd name="T56" fmla="*/ 2147483647 w 253"/>
                <a:gd name="T57" fmla="*/ 2147483647 h 225"/>
                <a:gd name="T58" fmla="*/ 2147483647 w 253"/>
                <a:gd name="T59" fmla="*/ 2147483647 h 225"/>
                <a:gd name="T60" fmla="*/ 2147483647 w 253"/>
                <a:gd name="T61" fmla="*/ 2147483647 h 225"/>
                <a:gd name="T62" fmla="*/ 2147483647 w 253"/>
                <a:gd name="T63" fmla="*/ 2147483647 h 225"/>
                <a:gd name="T64" fmla="*/ 2147483647 w 253"/>
                <a:gd name="T65" fmla="*/ 2147483647 h 225"/>
                <a:gd name="T66" fmla="*/ 2147483647 w 253"/>
                <a:gd name="T67" fmla="*/ 2147483647 h 225"/>
                <a:gd name="T68" fmla="*/ 2147483647 w 253"/>
                <a:gd name="T69" fmla="*/ 2147483647 h 225"/>
                <a:gd name="T70" fmla="*/ 2147483647 w 253"/>
                <a:gd name="T71" fmla="*/ 2147483647 h 225"/>
                <a:gd name="T72" fmla="*/ 2147483647 w 253"/>
                <a:gd name="T73" fmla="*/ 2147483647 h 225"/>
                <a:gd name="T74" fmla="*/ 2147483647 w 253"/>
                <a:gd name="T75" fmla="*/ 2147483647 h 225"/>
                <a:gd name="T76" fmla="*/ 2147483647 w 253"/>
                <a:gd name="T77" fmla="*/ 2147483647 h 225"/>
                <a:gd name="T78" fmla="*/ 2147483647 w 253"/>
                <a:gd name="T79" fmla="*/ 2147483647 h 225"/>
                <a:gd name="T80" fmla="*/ 2147483647 w 253"/>
                <a:gd name="T81" fmla="*/ 2147483647 h 225"/>
                <a:gd name="T82" fmla="*/ 2147483647 w 253"/>
                <a:gd name="T83" fmla="*/ 2147483647 h 225"/>
                <a:gd name="T84" fmla="*/ 2147483647 w 253"/>
                <a:gd name="T85" fmla="*/ 2147483647 h 225"/>
                <a:gd name="T86" fmla="*/ 2147483647 w 253"/>
                <a:gd name="T87" fmla="*/ 2147483647 h 225"/>
                <a:gd name="T88" fmla="*/ 2147483647 w 253"/>
                <a:gd name="T89" fmla="*/ 2147483647 h 225"/>
                <a:gd name="T90" fmla="*/ 2147483647 w 253"/>
                <a:gd name="T91" fmla="*/ 0 h 225"/>
                <a:gd name="T92" fmla="*/ 2147483647 w 253"/>
                <a:gd name="T93" fmla="*/ 0 h 225"/>
                <a:gd name="T94" fmla="*/ 2147483647 w 253"/>
                <a:gd name="T95" fmla="*/ 0 h 225"/>
                <a:gd name="T96" fmla="*/ 2147483647 w 253"/>
                <a:gd name="T97" fmla="*/ 2147483647 h 225"/>
                <a:gd name="T98" fmla="*/ 2147483647 w 253"/>
                <a:gd name="T99" fmla="*/ 2147483647 h 225"/>
                <a:gd name="T100" fmla="*/ 2147483647 w 253"/>
                <a:gd name="T101" fmla="*/ 2147483647 h 225"/>
                <a:gd name="T102" fmla="*/ 2147483647 w 253"/>
                <a:gd name="T103" fmla="*/ 2147483647 h 225"/>
                <a:gd name="T104" fmla="*/ 2147483647 w 253"/>
                <a:gd name="T105" fmla="*/ 2147483647 h 225"/>
                <a:gd name="T106" fmla="*/ 2147483647 w 253"/>
                <a:gd name="T107" fmla="*/ 2147483647 h 225"/>
                <a:gd name="T108" fmla="*/ 2147483647 w 253"/>
                <a:gd name="T109" fmla="*/ 2147483647 h 225"/>
                <a:gd name="T110" fmla="*/ 2147483647 w 253"/>
                <a:gd name="T111" fmla="*/ 2147483647 h 225"/>
                <a:gd name="T112" fmla="*/ 2147483647 w 253"/>
                <a:gd name="T113" fmla="*/ 2147483647 h 225"/>
                <a:gd name="T114" fmla="*/ 2147483647 w 253"/>
                <a:gd name="T115" fmla="*/ 2147483647 h 225"/>
                <a:gd name="T116" fmla="*/ 2147483647 w 253"/>
                <a:gd name="T117" fmla="*/ 2147483647 h 225"/>
                <a:gd name="T118" fmla="*/ 2147483647 w 253"/>
                <a:gd name="T119" fmla="*/ 2147483647 h 225"/>
                <a:gd name="T120" fmla="*/ 2147483647 w 253"/>
                <a:gd name="T121" fmla="*/ 2147483647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9" name="Freeform 4924"/>
            <p:cNvSpPr>
              <a:spLocks/>
            </p:cNvSpPr>
            <p:nvPr/>
          </p:nvSpPr>
          <p:spPr bwMode="auto">
            <a:xfrm>
              <a:off x="4722813" y="5045075"/>
              <a:ext cx="58738" cy="68263"/>
            </a:xfrm>
            <a:custGeom>
              <a:avLst/>
              <a:gdLst>
                <a:gd name="T0" fmla="*/ 2147483647 w 33"/>
                <a:gd name="T1" fmla="*/ 2147483647 h 35"/>
                <a:gd name="T2" fmla="*/ 0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0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0" name="Freeform 4925"/>
            <p:cNvSpPr>
              <a:spLocks/>
            </p:cNvSpPr>
            <p:nvPr/>
          </p:nvSpPr>
          <p:spPr bwMode="auto">
            <a:xfrm>
              <a:off x="4386263" y="4833938"/>
              <a:ext cx="9525" cy="19050"/>
            </a:xfrm>
            <a:custGeom>
              <a:avLst/>
              <a:gdLst>
                <a:gd name="T0" fmla="*/ 2147483647 w 5"/>
                <a:gd name="T1" fmla="*/ 2147483647 h 10"/>
                <a:gd name="T2" fmla="*/ 0 w 5"/>
                <a:gd name="T3" fmla="*/ 2147483647 h 10"/>
                <a:gd name="T4" fmla="*/ 2147483647 w 5"/>
                <a:gd name="T5" fmla="*/ 0 h 10"/>
                <a:gd name="T6" fmla="*/ 2147483647 w 5"/>
                <a:gd name="T7" fmla="*/ 214748364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1" name="Freeform 4926"/>
            <p:cNvSpPr>
              <a:spLocks/>
            </p:cNvSpPr>
            <p:nvPr/>
          </p:nvSpPr>
          <p:spPr bwMode="auto">
            <a:xfrm>
              <a:off x="4830763" y="4941888"/>
              <a:ext cx="34925" cy="53975"/>
            </a:xfrm>
            <a:custGeom>
              <a:avLst/>
              <a:gdLst>
                <a:gd name="T0" fmla="*/ 2147483647 w 19"/>
                <a:gd name="T1" fmla="*/ 0 h 28"/>
                <a:gd name="T2" fmla="*/ 0 w 19"/>
                <a:gd name="T3" fmla="*/ 2147483647 h 28"/>
                <a:gd name="T4" fmla="*/ 0 w 19"/>
                <a:gd name="T5" fmla="*/ 2147483647 h 28"/>
                <a:gd name="T6" fmla="*/ 2147483647 w 19"/>
                <a:gd name="T7" fmla="*/ 2147483647 h 28"/>
                <a:gd name="T8" fmla="*/ 2147483647 w 19"/>
                <a:gd name="T9" fmla="*/ 2147483647 h 28"/>
                <a:gd name="T10" fmla="*/ 2147483647 w 19"/>
                <a:gd name="T11" fmla="*/ 2147483647 h 28"/>
                <a:gd name="T12" fmla="*/ 2147483647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2" name="Freeform 4927"/>
            <p:cNvSpPr>
              <a:spLocks/>
            </p:cNvSpPr>
            <p:nvPr/>
          </p:nvSpPr>
          <p:spPr bwMode="auto">
            <a:xfrm>
              <a:off x="4321176" y="4243388"/>
              <a:ext cx="338138" cy="428625"/>
            </a:xfrm>
            <a:custGeom>
              <a:avLst/>
              <a:gdLst>
                <a:gd name="T0" fmla="*/ 2147483647 w 191"/>
                <a:gd name="T1" fmla="*/ 2147483647 h 218"/>
                <a:gd name="T2" fmla="*/ 2147483647 w 191"/>
                <a:gd name="T3" fmla="*/ 2147483647 h 218"/>
                <a:gd name="T4" fmla="*/ 2147483647 w 191"/>
                <a:gd name="T5" fmla="*/ 2147483647 h 218"/>
                <a:gd name="T6" fmla="*/ 2147483647 w 191"/>
                <a:gd name="T7" fmla="*/ 2147483647 h 218"/>
                <a:gd name="T8" fmla="*/ 2147483647 w 191"/>
                <a:gd name="T9" fmla="*/ 2147483647 h 218"/>
                <a:gd name="T10" fmla="*/ 2147483647 w 191"/>
                <a:gd name="T11" fmla="*/ 2147483647 h 218"/>
                <a:gd name="T12" fmla="*/ 2147483647 w 191"/>
                <a:gd name="T13" fmla="*/ 2147483647 h 218"/>
                <a:gd name="T14" fmla="*/ 2147483647 w 191"/>
                <a:gd name="T15" fmla="*/ 2147483647 h 218"/>
                <a:gd name="T16" fmla="*/ 2147483647 w 191"/>
                <a:gd name="T17" fmla="*/ 2147483647 h 218"/>
                <a:gd name="T18" fmla="*/ 2147483647 w 191"/>
                <a:gd name="T19" fmla="*/ 2147483647 h 218"/>
                <a:gd name="T20" fmla="*/ 2147483647 w 191"/>
                <a:gd name="T21" fmla="*/ 2147483647 h 218"/>
                <a:gd name="T22" fmla="*/ 2147483647 w 191"/>
                <a:gd name="T23" fmla="*/ 2147483647 h 218"/>
                <a:gd name="T24" fmla="*/ 2147483647 w 191"/>
                <a:gd name="T25" fmla="*/ 2147483647 h 218"/>
                <a:gd name="T26" fmla="*/ 2147483647 w 191"/>
                <a:gd name="T27" fmla="*/ 2147483647 h 218"/>
                <a:gd name="T28" fmla="*/ 2147483647 w 191"/>
                <a:gd name="T29" fmla="*/ 2147483647 h 218"/>
                <a:gd name="T30" fmla="*/ 2147483647 w 191"/>
                <a:gd name="T31" fmla="*/ 2147483647 h 218"/>
                <a:gd name="T32" fmla="*/ 2147483647 w 191"/>
                <a:gd name="T33" fmla="*/ 2147483647 h 218"/>
                <a:gd name="T34" fmla="*/ 2147483647 w 191"/>
                <a:gd name="T35" fmla="*/ 2147483647 h 218"/>
                <a:gd name="T36" fmla="*/ 2147483647 w 191"/>
                <a:gd name="T37" fmla="*/ 2147483647 h 218"/>
                <a:gd name="T38" fmla="*/ 0 w 191"/>
                <a:gd name="T39" fmla="*/ 2147483647 h 218"/>
                <a:gd name="T40" fmla="*/ 0 w 191"/>
                <a:gd name="T41" fmla="*/ 2147483647 h 218"/>
                <a:gd name="T42" fmla="*/ 2147483647 w 191"/>
                <a:gd name="T43" fmla="*/ 2147483647 h 218"/>
                <a:gd name="T44" fmla="*/ 2147483647 w 191"/>
                <a:gd name="T45" fmla="*/ 2147483647 h 218"/>
                <a:gd name="T46" fmla="*/ 2147483647 w 191"/>
                <a:gd name="T47" fmla="*/ 2147483647 h 218"/>
                <a:gd name="T48" fmla="*/ 2147483647 w 191"/>
                <a:gd name="T49" fmla="*/ 2147483647 h 218"/>
                <a:gd name="T50" fmla="*/ 2147483647 w 191"/>
                <a:gd name="T51" fmla="*/ 2147483647 h 218"/>
                <a:gd name="T52" fmla="*/ 2147483647 w 191"/>
                <a:gd name="T53" fmla="*/ 2147483647 h 218"/>
                <a:gd name="T54" fmla="*/ 2147483647 w 191"/>
                <a:gd name="T55" fmla="*/ 2147483647 h 218"/>
                <a:gd name="T56" fmla="*/ 2147483647 w 191"/>
                <a:gd name="T57" fmla="*/ 2147483647 h 218"/>
                <a:gd name="T58" fmla="*/ 2147483647 w 191"/>
                <a:gd name="T59" fmla="*/ 2147483647 h 218"/>
                <a:gd name="T60" fmla="*/ 2147483647 w 191"/>
                <a:gd name="T61" fmla="*/ 2147483647 h 218"/>
                <a:gd name="T62" fmla="*/ 2147483647 w 191"/>
                <a:gd name="T63" fmla="*/ 2147483647 h 218"/>
                <a:gd name="T64" fmla="*/ 2147483647 w 191"/>
                <a:gd name="T65" fmla="*/ 0 h 218"/>
                <a:gd name="T66" fmla="*/ 2147483647 w 191"/>
                <a:gd name="T67" fmla="*/ 0 h 218"/>
                <a:gd name="T68" fmla="*/ 2147483647 w 191"/>
                <a:gd name="T69" fmla="*/ 2147483647 h 218"/>
                <a:gd name="T70" fmla="*/ 2147483647 w 191"/>
                <a:gd name="T71" fmla="*/ 2147483647 h 218"/>
                <a:gd name="T72" fmla="*/ 2147483647 w 191"/>
                <a:gd name="T73" fmla="*/ 2147483647 h 218"/>
                <a:gd name="T74" fmla="*/ 2147483647 w 191"/>
                <a:gd name="T75" fmla="*/ 2147483647 h 218"/>
                <a:gd name="T76" fmla="*/ 2147483647 w 191"/>
                <a:gd name="T77" fmla="*/ 2147483647 h 218"/>
                <a:gd name="T78" fmla="*/ 2147483647 w 191"/>
                <a:gd name="T79" fmla="*/ 2147483647 h 218"/>
                <a:gd name="T80" fmla="*/ 2147483647 w 191"/>
                <a:gd name="T81" fmla="*/ 2147483647 h 218"/>
                <a:gd name="T82" fmla="*/ 2147483647 w 191"/>
                <a:gd name="T83" fmla="*/ 2147483647 h 218"/>
                <a:gd name="T84" fmla="*/ 2147483647 w 191"/>
                <a:gd name="T85" fmla="*/ 2147483647 h 218"/>
                <a:gd name="T86" fmla="*/ 2147483647 w 191"/>
                <a:gd name="T87" fmla="*/ 2147483647 h 218"/>
                <a:gd name="T88" fmla="*/ 2147483647 w 191"/>
                <a:gd name="T89" fmla="*/ 2147483647 h 218"/>
                <a:gd name="T90" fmla="*/ 2147483647 w 191"/>
                <a:gd name="T91" fmla="*/ 2147483647 h 218"/>
                <a:gd name="T92" fmla="*/ 2147483647 w 191"/>
                <a:gd name="T93" fmla="*/ 2147483647 h 218"/>
                <a:gd name="T94" fmla="*/ 2147483647 w 191"/>
                <a:gd name="T95" fmla="*/ 2147483647 h 218"/>
                <a:gd name="T96" fmla="*/ 2147483647 w 191"/>
                <a:gd name="T97" fmla="*/ 2147483647 h 218"/>
                <a:gd name="T98" fmla="*/ 2147483647 w 191"/>
                <a:gd name="T99" fmla="*/ 2147483647 h 218"/>
                <a:gd name="T100" fmla="*/ 2147483647 w 191"/>
                <a:gd name="T101" fmla="*/ 2147483647 h 218"/>
                <a:gd name="T102" fmla="*/ 2147483647 w 191"/>
                <a:gd name="T103" fmla="*/ 2147483647 h 218"/>
                <a:gd name="T104" fmla="*/ 2147483647 w 191"/>
                <a:gd name="T105" fmla="*/ 2147483647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3" name="Freeform 4928"/>
            <p:cNvSpPr>
              <a:spLocks/>
            </p:cNvSpPr>
            <p:nvPr/>
          </p:nvSpPr>
          <p:spPr bwMode="auto">
            <a:xfrm>
              <a:off x="4329113" y="4195763"/>
              <a:ext cx="28575" cy="47625"/>
            </a:xfrm>
            <a:custGeom>
              <a:avLst/>
              <a:gdLst>
                <a:gd name="T0" fmla="*/ 2147483647 w 17"/>
                <a:gd name="T1" fmla="*/ 2147483647 h 24"/>
                <a:gd name="T2" fmla="*/ 0 w 17"/>
                <a:gd name="T3" fmla="*/ 2147483647 h 24"/>
                <a:gd name="T4" fmla="*/ 2147483647 w 17"/>
                <a:gd name="T5" fmla="*/ 0 h 24"/>
                <a:gd name="T6" fmla="*/ 2147483647 w 17"/>
                <a:gd name="T7" fmla="*/ 2147483647 h 24"/>
                <a:gd name="T8" fmla="*/ 2147483647 w 17"/>
                <a:gd name="T9" fmla="*/ 2147483647 h 24"/>
                <a:gd name="T10" fmla="*/ 2147483647 w 17"/>
                <a:gd name="T11" fmla="*/ 2147483647 h 24"/>
                <a:gd name="T12" fmla="*/ 2147483647 w 17"/>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4" name="Freeform 4929"/>
            <p:cNvSpPr>
              <a:spLocks/>
            </p:cNvSpPr>
            <p:nvPr/>
          </p:nvSpPr>
          <p:spPr bwMode="auto">
            <a:xfrm>
              <a:off x="1935163" y="3857625"/>
              <a:ext cx="1089025" cy="1366838"/>
            </a:xfrm>
            <a:custGeom>
              <a:avLst/>
              <a:gdLst>
                <a:gd name="T0" fmla="*/ 2147483647 w 615"/>
                <a:gd name="T1" fmla="*/ 2147483647 h 695"/>
                <a:gd name="T2" fmla="*/ 2147483647 w 615"/>
                <a:gd name="T3" fmla="*/ 2147483647 h 695"/>
                <a:gd name="T4" fmla="*/ 2147483647 w 615"/>
                <a:gd name="T5" fmla="*/ 2147483647 h 695"/>
                <a:gd name="T6" fmla="*/ 2147483647 w 615"/>
                <a:gd name="T7" fmla="*/ 2147483647 h 695"/>
                <a:gd name="T8" fmla="*/ 2147483647 w 615"/>
                <a:gd name="T9" fmla="*/ 2147483647 h 695"/>
                <a:gd name="T10" fmla="*/ 2147483647 w 615"/>
                <a:gd name="T11" fmla="*/ 2147483647 h 695"/>
                <a:gd name="T12" fmla="*/ 2147483647 w 615"/>
                <a:gd name="T13" fmla="*/ 2147483647 h 695"/>
                <a:gd name="T14" fmla="*/ 2147483647 w 615"/>
                <a:gd name="T15" fmla="*/ 2147483647 h 695"/>
                <a:gd name="T16" fmla="*/ 2147483647 w 615"/>
                <a:gd name="T17" fmla="*/ 2147483647 h 695"/>
                <a:gd name="T18" fmla="*/ 2147483647 w 615"/>
                <a:gd name="T19" fmla="*/ 2147483647 h 695"/>
                <a:gd name="T20" fmla="*/ 2147483647 w 615"/>
                <a:gd name="T21" fmla="*/ 2147483647 h 695"/>
                <a:gd name="T22" fmla="*/ 2147483647 w 615"/>
                <a:gd name="T23" fmla="*/ 2147483647 h 695"/>
                <a:gd name="T24" fmla="*/ 2147483647 w 615"/>
                <a:gd name="T25" fmla="*/ 2147483647 h 695"/>
                <a:gd name="T26" fmla="*/ 2147483647 w 615"/>
                <a:gd name="T27" fmla="*/ 2147483647 h 695"/>
                <a:gd name="T28" fmla="*/ 2147483647 w 615"/>
                <a:gd name="T29" fmla="*/ 0 h 695"/>
                <a:gd name="T30" fmla="*/ 2147483647 w 615"/>
                <a:gd name="T31" fmla="*/ 2147483647 h 695"/>
                <a:gd name="T32" fmla="*/ 2147483647 w 615"/>
                <a:gd name="T33" fmla="*/ 2147483647 h 695"/>
                <a:gd name="T34" fmla="*/ 2147483647 w 615"/>
                <a:gd name="T35" fmla="*/ 2147483647 h 695"/>
                <a:gd name="T36" fmla="*/ 2147483647 w 615"/>
                <a:gd name="T37" fmla="*/ 2147483647 h 695"/>
                <a:gd name="T38" fmla="*/ 2147483647 w 615"/>
                <a:gd name="T39" fmla="*/ 2147483647 h 695"/>
                <a:gd name="T40" fmla="*/ 2147483647 w 615"/>
                <a:gd name="T41" fmla="*/ 2147483647 h 695"/>
                <a:gd name="T42" fmla="*/ 2147483647 w 615"/>
                <a:gd name="T43" fmla="*/ 2147483647 h 695"/>
                <a:gd name="T44" fmla="*/ 2147483647 w 615"/>
                <a:gd name="T45" fmla="*/ 2147483647 h 695"/>
                <a:gd name="T46" fmla="*/ 2147483647 w 615"/>
                <a:gd name="T47" fmla="*/ 2147483647 h 695"/>
                <a:gd name="T48" fmla="*/ 2147483647 w 615"/>
                <a:gd name="T49" fmla="*/ 2147483647 h 695"/>
                <a:gd name="T50" fmla="*/ 2147483647 w 615"/>
                <a:gd name="T51" fmla="*/ 2147483647 h 695"/>
                <a:gd name="T52" fmla="*/ 2147483647 w 615"/>
                <a:gd name="T53" fmla="*/ 2147483647 h 695"/>
                <a:gd name="T54" fmla="*/ 2147483647 w 615"/>
                <a:gd name="T55" fmla="*/ 2147483647 h 695"/>
                <a:gd name="T56" fmla="*/ 2147483647 w 615"/>
                <a:gd name="T57" fmla="*/ 2147483647 h 695"/>
                <a:gd name="T58" fmla="*/ 2147483647 w 615"/>
                <a:gd name="T59" fmla="*/ 2147483647 h 695"/>
                <a:gd name="T60" fmla="*/ 2147483647 w 615"/>
                <a:gd name="T61" fmla="*/ 2147483647 h 695"/>
                <a:gd name="T62" fmla="*/ 2147483647 w 615"/>
                <a:gd name="T63" fmla="*/ 2147483647 h 695"/>
                <a:gd name="T64" fmla="*/ 2147483647 w 615"/>
                <a:gd name="T65" fmla="*/ 2147483647 h 695"/>
                <a:gd name="T66" fmla="*/ 2147483647 w 615"/>
                <a:gd name="T67" fmla="*/ 2147483647 h 695"/>
                <a:gd name="T68" fmla="*/ 2147483647 w 615"/>
                <a:gd name="T69" fmla="*/ 2147483647 h 695"/>
                <a:gd name="T70" fmla="*/ 2147483647 w 615"/>
                <a:gd name="T71" fmla="*/ 2147483647 h 695"/>
                <a:gd name="T72" fmla="*/ 2147483647 w 615"/>
                <a:gd name="T73" fmla="*/ 2147483647 h 695"/>
                <a:gd name="T74" fmla="*/ 2147483647 w 615"/>
                <a:gd name="T75" fmla="*/ 2147483647 h 695"/>
                <a:gd name="T76" fmla="*/ 2147483647 w 615"/>
                <a:gd name="T77" fmla="*/ 2147483647 h 695"/>
                <a:gd name="T78" fmla="*/ 2147483647 w 615"/>
                <a:gd name="T79" fmla="*/ 2147483647 h 695"/>
                <a:gd name="T80" fmla="*/ 2147483647 w 615"/>
                <a:gd name="T81" fmla="*/ 2147483647 h 695"/>
                <a:gd name="T82" fmla="*/ 2147483647 w 615"/>
                <a:gd name="T83" fmla="*/ 2147483647 h 695"/>
                <a:gd name="T84" fmla="*/ 2147483647 w 615"/>
                <a:gd name="T85" fmla="*/ 2147483647 h 695"/>
                <a:gd name="T86" fmla="*/ 2147483647 w 615"/>
                <a:gd name="T87" fmla="*/ 2147483647 h 695"/>
                <a:gd name="T88" fmla="*/ 2147483647 w 615"/>
                <a:gd name="T89" fmla="*/ 2147483647 h 695"/>
                <a:gd name="T90" fmla="*/ 2147483647 w 615"/>
                <a:gd name="T91" fmla="*/ 2147483647 h 695"/>
                <a:gd name="T92" fmla="*/ 2147483647 w 615"/>
                <a:gd name="T93" fmla="*/ 2147483647 h 695"/>
                <a:gd name="T94" fmla="*/ 2147483647 w 615"/>
                <a:gd name="T95" fmla="*/ 2147483647 h 695"/>
                <a:gd name="T96" fmla="*/ 2147483647 w 615"/>
                <a:gd name="T97" fmla="*/ 2147483647 h 695"/>
                <a:gd name="T98" fmla="*/ 2147483647 w 615"/>
                <a:gd name="T99" fmla="*/ 2147483647 h 695"/>
                <a:gd name="T100" fmla="*/ 2147483647 w 615"/>
                <a:gd name="T101" fmla="*/ 2147483647 h 695"/>
                <a:gd name="T102" fmla="*/ 2147483647 w 615"/>
                <a:gd name="T103" fmla="*/ 2147483647 h 695"/>
                <a:gd name="T104" fmla="*/ 2147483647 w 615"/>
                <a:gd name="T105" fmla="*/ 2147483647 h 695"/>
                <a:gd name="T106" fmla="*/ 2147483647 w 615"/>
                <a:gd name="T107" fmla="*/ 2147483647 h 695"/>
                <a:gd name="T108" fmla="*/ 2147483647 w 615"/>
                <a:gd name="T109" fmla="*/ 2147483647 h 695"/>
                <a:gd name="T110" fmla="*/ 2147483647 w 615"/>
                <a:gd name="T111" fmla="*/ 2147483647 h 695"/>
                <a:gd name="T112" fmla="*/ 2147483647 w 615"/>
                <a:gd name="T113" fmla="*/ 2147483647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5" name="Freeform 4930"/>
            <p:cNvSpPr>
              <a:spLocks/>
            </p:cNvSpPr>
            <p:nvPr/>
          </p:nvSpPr>
          <p:spPr bwMode="auto">
            <a:xfrm>
              <a:off x="2576513" y="4043363"/>
              <a:ext cx="65088" cy="60325"/>
            </a:xfrm>
            <a:custGeom>
              <a:avLst/>
              <a:gdLst>
                <a:gd name="T0" fmla="*/ 2147483647 w 37"/>
                <a:gd name="T1" fmla="*/ 2147483647 h 31"/>
                <a:gd name="T2" fmla="*/ 2147483647 w 37"/>
                <a:gd name="T3" fmla="*/ 2147483647 h 31"/>
                <a:gd name="T4" fmla="*/ 2147483647 w 37"/>
                <a:gd name="T5" fmla="*/ 2147483647 h 31"/>
                <a:gd name="T6" fmla="*/ 2147483647 w 37"/>
                <a:gd name="T7" fmla="*/ 2147483647 h 31"/>
                <a:gd name="T8" fmla="*/ 0 w 37"/>
                <a:gd name="T9" fmla="*/ 2147483647 h 31"/>
                <a:gd name="T10" fmla="*/ 2147483647 w 37"/>
                <a:gd name="T11" fmla="*/ 2147483647 h 31"/>
                <a:gd name="T12" fmla="*/ 0 w 37"/>
                <a:gd name="T13" fmla="*/ 2147483647 h 31"/>
                <a:gd name="T14" fmla="*/ 2147483647 w 37"/>
                <a:gd name="T15" fmla="*/ 0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6" name="Freeform 4931"/>
            <p:cNvSpPr>
              <a:spLocks/>
            </p:cNvSpPr>
            <p:nvPr/>
          </p:nvSpPr>
          <p:spPr bwMode="auto">
            <a:xfrm>
              <a:off x="4256088" y="3960813"/>
              <a:ext cx="55563" cy="47625"/>
            </a:xfrm>
            <a:custGeom>
              <a:avLst/>
              <a:gdLst>
                <a:gd name="T0" fmla="*/ 2147483647 w 31"/>
                <a:gd name="T1" fmla="*/ 2147483647 h 24"/>
                <a:gd name="T2" fmla="*/ 0 w 31"/>
                <a:gd name="T3" fmla="*/ 2147483647 h 24"/>
                <a:gd name="T4" fmla="*/ 2147483647 w 31"/>
                <a:gd name="T5" fmla="*/ 2147483647 h 24"/>
                <a:gd name="T6" fmla="*/ 2147483647 w 31"/>
                <a:gd name="T7" fmla="*/ 0 h 24"/>
                <a:gd name="T8" fmla="*/ 2147483647 w 31"/>
                <a:gd name="T9" fmla="*/ 0 h 24"/>
                <a:gd name="T10" fmla="*/ 2147483647 w 31"/>
                <a:gd name="T11" fmla="*/ 2147483647 h 24"/>
                <a:gd name="T12" fmla="*/ 2147483647 w 31"/>
                <a:gd name="T13" fmla="*/ 2147483647 h 24"/>
                <a:gd name="T14" fmla="*/ 2147483647 w 31"/>
                <a:gd name="T15" fmla="*/ 2147483647 h 24"/>
                <a:gd name="T16" fmla="*/ 2147483647 w 31"/>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7" name="Freeform 4932"/>
            <p:cNvSpPr>
              <a:spLocks/>
            </p:cNvSpPr>
            <p:nvPr/>
          </p:nvSpPr>
          <p:spPr bwMode="auto">
            <a:xfrm>
              <a:off x="4232276" y="3910013"/>
              <a:ext cx="14288" cy="17463"/>
            </a:xfrm>
            <a:custGeom>
              <a:avLst/>
              <a:gdLst>
                <a:gd name="T0" fmla="*/ 2147483647 w 7"/>
                <a:gd name="T1" fmla="*/ 0 h 9"/>
                <a:gd name="T2" fmla="*/ 2147483647 w 7"/>
                <a:gd name="T3" fmla="*/ 0 h 9"/>
                <a:gd name="T4" fmla="*/ 0 w 7"/>
                <a:gd name="T5" fmla="*/ 2147483647 h 9"/>
                <a:gd name="T6" fmla="*/ 2147483647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8" name="Freeform 4933"/>
            <p:cNvSpPr>
              <a:spLocks/>
            </p:cNvSpPr>
            <p:nvPr/>
          </p:nvSpPr>
          <p:spPr bwMode="auto">
            <a:xfrm>
              <a:off x="4240213" y="3963988"/>
              <a:ext cx="158750" cy="215900"/>
            </a:xfrm>
            <a:custGeom>
              <a:avLst/>
              <a:gdLst>
                <a:gd name="T0" fmla="*/ 2147483647 w 90"/>
                <a:gd name="T1" fmla="*/ 2147483647 h 109"/>
                <a:gd name="T2" fmla="*/ 2147483647 w 90"/>
                <a:gd name="T3" fmla="*/ 2147483647 h 109"/>
                <a:gd name="T4" fmla="*/ 2147483647 w 90"/>
                <a:gd name="T5" fmla="*/ 2147483647 h 109"/>
                <a:gd name="T6" fmla="*/ 2147483647 w 90"/>
                <a:gd name="T7" fmla="*/ 2147483647 h 109"/>
                <a:gd name="T8" fmla="*/ 2147483647 w 90"/>
                <a:gd name="T9" fmla="*/ 2147483647 h 109"/>
                <a:gd name="T10" fmla="*/ 2147483647 w 90"/>
                <a:gd name="T11" fmla="*/ 2147483647 h 109"/>
                <a:gd name="T12" fmla="*/ 0 w 90"/>
                <a:gd name="T13" fmla="*/ 2147483647 h 109"/>
                <a:gd name="T14" fmla="*/ 2147483647 w 90"/>
                <a:gd name="T15" fmla="*/ 2147483647 h 109"/>
                <a:gd name="T16" fmla="*/ 2147483647 w 90"/>
                <a:gd name="T17" fmla="*/ 2147483647 h 109"/>
                <a:gd name="T18" fmla="*/ 2147483647 w 90"/>
                <a:gd name="T19" fmla="*/ 2147483647 h 109"/>
                <a:gd name="T20" fmla="*/ 2147483647 w 90"/>
                <a:gd name="T21" fmla="*/ 2147483647 h 109"/>
                <a:gd name="T22" fmla="*/ 2147483647 w 90"/>
                <a:gd name="T23" fmla="*/ 2147483647 h 109"/>
                <a:gd name="T24" fmla="*/ 2147483647 w 90"/>
                <a:gd name="T25" fmla="*/ 2147483647 h 109"/>
                <a:gd name="T26" fmla="*/ 2147483647 w 90"/>
                <a:gd name="T27" fmla="*/ 2147483647 h 109"/>
                <a:gd name="T28" fmla="*/ 2147483647 w 90"/>
                <a:gd name="T29" fmla="*/ 2147483647 h 109"/>
                <a:gd name="T30" fmla="*/ 2147483647 w 90"/>
                <a:gd name="T31" fmla="*/ 2147483647 h 109"/>
                <a:gd name="T32" fmla="*/ 2147483647 w 90"/>
                <a:gd name="T33" fmla="*/ 2147483647 h 109"/>
                <a:gd name="T34" fmla="*/ 2147483647 w 90"/>
                <a:gd name="T35" fmla="*/ 2147483647 h 109"/>
                <a:gd name="T36" fmla="*/ 2147483647 w 90"/>
                <a:gd name="T37" fmla="*/ 2147483647 h 109"/>
                <a:gd name="T38" fmla="*/ 2147483647 w 90"/>
                <a:gd name="T39" fmla="*/ 2147483647 h 109"/>
                <a:gd name="T40" fmla="*/ 2147483647 w 90"/>
                <a:gd name="T41" fmla="*/ 2147483647 h 109"/>
                <a:gd name="T42" fmla="*/ 2147483647 w 90"/>
                <a:gd name="T43" fmla="*/ 2147483647 h 109"/>
                <a:gd name="T44" fmla="*/ 2147483647 w 90"/>
                <a:gd name="T45" fmla="*/ 2147483647 h 109"/>
                <a:gd name="T46" fmla="*/ 2147483647 w 90"/>
                <a:gd name="T47" fmla="*/ 2147483647 h 109"/>
                <a:gd name="T48" fmla="*/ 2147483647 w 90"/>
                <a:gd name="T49" fmla="*/ 2147483647 h 109"/>
                <a:gd name="T50" fmla="*/ 2147483647 w 90"/>
                <a:gd name="T51" fmla="*/ 2147483647 h 109"/>
                <a:gd name="T52" fmla="*/ 2147483647 w 90"/>
                <a:gd name="T53" fmla="*/ 2147483647 h 109"/>
                <a:gd name="T54" fmla="*/ 2147483647 w 90"/>
                <a:gd name="T55" fmla="*/ 2147483647 h 109"/>
                <a:gd name="T56" fmla="*/ 2147483647 w 90"/>
                <a:gd name="T57" fmla="*/ 2147483647 h 109"/>
                <a:gd name="T58" fmla="*/ 2147483647 w 90"/>
                <a:gd name="T59" fmla="*/ 2147483647 h 109"/>
                <a:gd name="T60" fmla="*/ 2147483647 w 90"/>
                <a:gd name="T61" fmla="*/ 2147483647 h 109"/>
                <a:gd name="T62" fmla="*/ 2147483647 w 90"/>
                <a:gd name="T63" fmla="*/ 2147483647 h 109"/>
                <a:gd name="T64" fmla="*/ 2147483647 w 90"/>
                <a:gd name="T65" fmla="*/ 2147483647 h 109"/>
                <a:gd name="T66" fmla="*/ 2147483647 w 90"/>
                <a:gd name="T67" fmla="*/ 0 h 109"/>
                <a:gd name="T68" fmla="*/ 2147483647 w 90"/>
                <a:gd name="T69" fmla="*/ 0 h 109"/>
                <a:gd name="T70" fmla="*/ 2147483647 w 90"/>
                <a:gd name="T71" fmla="*/ 0 h 109"/>
                <a:gd name="T72" fmla="*/ 2147483647 w 90"/>
                <a:gd name="T73" fmla="*/ 2147483647 h 109"/>
                <a:gd name="T74" fmla="*/ 2147483647 w 90"/>
                <a:gd name="T75" fmla="*/ 2147483647 h 109"/>
                <a:gd name="T76" fmla="*/ 2147483647 w 90"/>
                <a:gd name="T77" fmla="*/ 2147483647 h 109"/>
                <a:gd name="T78" fmla="*/ 2147483647 w 90"/>
                <a:gd name="T79" fmla="*/ 2147483647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9" name="Freeform 4934"/>
            <p:cNvSpPr>
              <a:spLocks/>
            </p:cNvSpPr>
            <p:nvPr/>
          </p:nvSpPr>
          <p:spPr bwMode="auto">
            <a:xfrm>
              <a:off x="2278063" y="4716463"/>
              <a:ext cx="233363" cy="290513"/>
            </a:xfrm>
            <a:custGeom>
              <a:avLst/>
              <a:gdLst>
                <a:gd name="T0" fmla="*/ 2147483647 w 132"/>
                <a:gd name="T1" fmla="*/ 2147483647 h 147"/>
                <a:gd name="T2" fmla="*/ 2147483647 w 132"/>
                <a:gd name="T3" fmla="*/ 2147483647 h 147"/>
                <a:gd name="T4" fmla="*/ 0 w 132"/>
                <a:gd name="T5" fmla="*/ 2147483647 h 147"/>
                <a:gd name="T6" fmla="*/ 2147483647 w 132"/>
                <a:gd name="T7" fmla="*/ 2147483647 h 147"/>
                <a:gd name="T8" fmla="*/ 2147483647 w 132"/>
                <a:gd name="T9" fmla="*/ 2147483647 h 147"/>
                <a:gd name="T10" fmla="*/ 2147483647 w 132"/>
                <a:gd name="T11" fmla="*/ 2147483647 h 147"/>
                <a:gd name="T12" fmla="*/ 2147483647 w 132"/>
                <a:gd name="T13" fmla="*/ 2147483647 h 147"/>
                <a:gd name="T14" fmla="*/ 2147483647 w 132"/>
                <a:gd name="T15" fmla="*/ 2147483647 h 147"/>
                <a:gd name="T16" fmla="*/ 2147483647 w 132"/>
                <a:gd name="T17" fmla="*/ 2147483647 h 147"/>
                <a:gd name="T18" fmla="*/ 2147483647 w 132"/>
                <a:gd name="T19" fmla="*/ 2147483647 h 147"/>
                <a:gd name="T20" fmla="*/ 2147483647 w 132"/>
                <a:gd name="T21" fmla="*/ 2147483647 h 147"/>
                <a:gd name="T22" fmla="*/ 2147483647 w 132"/>
                <a:gd name="T23" fmla="*/ 2147483647 h 147"/>
                <a:gd name="T24" fmla="*/ 2147483647 w 132"/>
                <a:gd name="T25" fmla="*/ 2147483647 h 147"/>
                <a:gd name="T26" fmla="*/ 2147483647 w 132"/>
                <a:gd name="T27" fmla="*/ 2147483647 h 147"/>
                <a:gd name="T28" fmla="*/ 2147483647 w 132"/>
                <a:gd name="T29" fmla="*/ 2147483647 h 147"/>
                <a:gd name="T30" fmla="*/ 2147483647 w 132"/>
                <a:gd name="T31" fmla="*/ 2147483647 h 147"/>
                <a:gd name="T32" fmla="*/ 2147483647 w 132"/>
                <a:gd name="T33" fmla="*/ 2147483647 h 147"/>
                <a:gd name="T34" fmla="*/ 2147483647 w 132"/>
                <a:gd name="T35" fmla="*/ 2147483647 h 147"/>
                <a:gd name="T36" fmla="*/ 2147483647 w 132"/>
                <a:gd name="T37" fmla="*/ 2147483647 h 147"/>
                <a:gd name="T38" fmla="*/ 2147483647 w 132"/>
                <a:gd name="T39" fmla="*/ 2147483647 h 147"/>
                <a:gd name="T40" fmla="*/ 2147483647 w 132"/>
                <a:gd name="T41" fmla="*/ 2147483647 h 147"/>
                <a:gd name="T42" fmla="*/ 2147483647 w 132"/>
                <a:gd name="T43" fmla="*/ 2147483647 h 147"/>
                <a:gd name="T44" fmla="*/ 2147483647 w 132"/>
                <a:gd name="T45" fmla="*/ 2147483647 h 147"/>
                <a:gd name="T46" fmla="*/ 2147483647 w 132"/>
                <a:gd name="T47" fmla="*/ 2147483647 h 147"/>
                <a:gd name="T48" fmla="*/ 2147483647 w 132"/>
                <a:gd name="T49" fmla="*/ 2147483647 h 147"/>
                <a:gd name="T50" fmla="*/ 2147483647 w 132"/>
                <a:gd name="T51" fmla="*/ 2147483647 h 147"/>
                <a:gd name="T52" fmla="*/ 2147483647 w 132"/>
                <a:gd name="T53" fmla="*/ 2147483647 h 147"/>
                <a:gd name="T54" fmla="*/ 2147483647 w 132"/>
                <a:gd name="T55" fmla="*/ 0 h 147"/>
                <a:gd name="T56" fmla="*/ 2147483647 w 132"/>
                <a:gd name="T57" fmla="*/ 2147483647 h 147"/>
                <a:gd name="T58" fmla="*/ 2147483647 w 132"/>
                <a:gd name="T59" fmla="*/ 2147483647 h 147"/>
                <a:gd name="T60" fmla="*/ 2147483647 w 132"/>
                <a:gd name="T61" fmla="*/ 2147483647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0" name="Freeform 4935"/>
            <p:cNvSpPr>
              <a:spLocks/>
            </p:cNvSpPr>
            <p:nvPr/>
          </p:nvSpPr>
          <p:spPr bwMode="auto">
            <a:xfrm>
              <a:off x="4173538" y="4024313"/>
              <a:ext cx="7938" cy="14288"/>
            </a:xfrm>
            <a:custGeom>
              <a:avLst/>
              <a:gdLst>
                <a:gd name="T0" fmla="*/ 2147483647 w 5"/>
                <a:gd name="T1" fmla="*/ 2147483647 h 7"/>
                <a:gd name="T2" fmla="*/ 2147483647 w 5"/>
                <a:gd name="T3" fmla="*/ 2147483647 h 7"/>
                <a:gd name="T4" fmla="*/ 0 w 5"/>
                <a:gd name="T5" fmla="*/ 2147483647 h 7"/>
                <a:gd name="T6" fmla="*/ 2147483647 w 5"/>
                <a:gd name="T7" fmla="*/ 0 h 7"/>
                <a:gd name="T8" fmla="*/ 2147483647 w 5"/>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1" name="Freeform 4936"/>
            <p:cNvSpPr>
              <a:spLocks/>
            </p:cNvSpPr>
            <p:nvPr/>
          </p:nvSpPr>
          <p:spPr bwMode="auto">
            <a:xfrm>
              <a:off x="4200526" y="3984625"/>
              <a:ext cx="3175" cy="1588"/>
            </a:xfrm>
            <a:custGeom>
              <a:avLst/>
              <a:gdLst>
                <a:gd name="T0" fmla="*/ 0 w 2"/>
                <a:gd name="T1" fmla="*/ 0 h 1588"/>
                <a:gd name="T2" fmla="*/ 0 w 2"/>
                <a:gd name="T3" fmla="*/ 0 h 1588"/>
                <a:gd name="T4" fmla="*/ 2147483647 w 2"/>
                <a:gd name="T5" fmla="*/ 0 h 1588"/>
                <a:gd name="T6" fmla="*/ 0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2" name="Freeform 4937"/>
            <p:cNvSpPr>
              <a:spLocks/>
            </p:cNvSpPr>
            <p:nvPr/>
          </p:nvSpPr>
          <p:spPr bwMode="auto">
            <a:xfrm>
              <a:off x="4816476" y="4076700"/>
              <a:ext cx="301625" cy="371475"/>
            </a:xfrm>
            <a:custGeom>
              <a:avLst/>
              <a:gdLst>
                <a:gd name="T0" fmla="*/ 2147483647 w 170"/>
                <a:gd name="T1" fmla="*/ 2147483647 h 189"/>
                <a:gd name="T2" fmla="*/ 2147483647 w 170"/>
                <a:gd name="T3" fmla="*/ 2147483647 h 189"/>
                <a:gd name="T4" fmla="*/ 2147483647 w 170"/>
                <a:gd name="T5" fmla="*/ 2147483647 h 189"/>
                <a:gd name="T6" fmla="*/ 2147483647 w 170"/>
                <a:gd name="T7" fmla="*/ 2147483647 h 189"/>
                <a:gd name="T8" fmla="*/ 2147483647 w 170"/>
                <a:gd name="T9" fmla="*/ 2147483647 h 189"/>
                <a:gd name="T10" fmla="*/ 2147483647 w 170"/>
                <a:gd name="T11" fmla="*/ 0 h 189"/>
                <a:gd name="T12" fmla="*/ 2147483647 w 170"/>
                <a:gd name="T13" fmla="*/ 0 h 189"/>
                <a:gd name="T14" fmla="*/ 2147483647 w 170"/>
                <a:gd name="T15" fmla="*/ 0 h 189"/>
                <a:gd name="T16" fmla="*/ 2147483647 w 170"/>
                <a:gd name="T17" fmla="*/ 0 h 189"/>
                <a:gd name="T18" fmla="*/ 2147483647 w 170"/>
                <a:gd name="T19" fmla="*/ 0 h 189"/>
                <a:gd name="T20" fmla="*/ 2147483647 w 170"/>
                <a:gd name="T21" fmla="*/ 2147483647 h 189"/>
                <a:gd name="T22" fmla="*/ 2147483647 w 170"/>
                <a:gd name="T23" fmla="*/ 2147483647 h 189"/>
                <a:gd name="T24" fmla="*/ 2147483647 w 170"/>
                <a:gd name="T25" fmla="*/ 2147483647 h 189"/>
                <a:gd name="T26" fmla="*/ 2147483647 w 170"/>
                <a:gd name="T27" fmla="*/ 2147483647 h 189"/>
                <a:gd name="T28" fmla="*/ 2147483647 w 170"/>
                <a:gd name="T29" fmla="*/ 2147483647 h 189"/>
                <a:gd name="T30" fmla="*/ 2147483647 w 170"/>
                <a:gd name="T31" fmla="*/ 2147483647 h 189"/>
                <a:gd name="T32" fmla="*/ 0 w 170"/>
                <a:gd name="T33" fmla="*/ 2147483647 h 189"/>
                <a:gd name="T34" fmla="*/ 0 w 170"/>
                <a:gd name="T35" fmla="*/ 2147483647 h 189"/>
                <a:gd name="T36" fmla="*/ 0 w 170"/>
                <a:gd name="T37" fmla="*/ 2147483647 h 189"/>
                <a:gd name="T38" fmla="*/ 2147483647 w 170"/>
                <a:gd name="T39" fmla="*/ 2147483647 h 189"/>
                <a:gd name="T40" fmla="*/ 2147483647 w 170"/>
                <a:gd name="T41" fmla="*/ 2147483647 h 189"/>
                <a:gd name="T42" fmla="*/ 2147483647 w 170"/>
                <a:gd name="T43" fmla="*/ 2147483647 h 189"/>
                <a:gd name="T44" fmla="*/ 2147483647 w 170"/>
                <a:gd name="T45" fmla="*/ 2147483647 h 189"/>
                <a:gd name="T46" fmla="*/ 2147483647 w 170"/>
                <a:gd name="T47" fmla="*/ 2147483647 h 189"/>
                <a:gd name="T48" fmla="*/ 2147483647 w 170"/>
                <a:gd name="T49" fmla="*/ 2147483647 h 189"/>
                <a:gd name="T50" fmla="*/ 2147483647 w 170"/>
                <a:gd name="T51" fmla="*/ 2147483647 h 189"/>
                <a:gd name="T52" fmla="*/ 2147483647 w 170"/>
                <a:gd name="T53" fmla="*/ 2147483647 h 189"/>
                <a:gd name="T54" fmla="*/ 2147483647 w 170"/>
                <a:gd name="T55" fmla="*/ 2147483647 h 189"/>
                <a:gd name="T56" fmla="*/ 2147483647 w 170"/>
                <a:gd name="T57" fmla="*/ 2147483647 h 189"/>
                <a:gd name="T58" fmla="*/ 2147483647 w 170"/>
                <a:gd name="T59" fmla="*/ 2147483647 h 189"/>
                <a:gd name="T60" fmla="*/ 2147483647 w 170"/>
                <a:gd name="T61" fmla="*/ 2147483647 h 189"/>
                <a:gd name="T62" fmla="*/ 2147483647 w 170"/>
                <a:gd name="T63" fmla="*/ 2147483647 h 189"/>
                <a:gd name="T64" fmla="*/ 2147483647 w 170"/>
                <a:gd name="T65" fmla="*/ 2147483647 h 189"/>
                <a:gd name="T66" fmla="*/ 2147483647 w 170"/>
                <a:gd name="T67" fmla="*/ 2147483647 h 189"/>
                <a:gd name="T68" fmla="*/ 2147483647 w 170"/>
                <a:gd name="T69" fmla="*/ 2147483647 h 189"/>
                <a:gd name="T70" fmla="*/ 2147483647 w 170"/>
                <a:gd name="T71" fmla="*/ 2147483647 h 189"/>
                <a:gd name="T72" fmla="*/ 2147483647 w 170"/>
                <a:gd name="T73" fmla="*/ 2147483647 h 189"/>
                <a:gd name="T74" fmla="*/ 2147483647 w 170"/>
                <a:gd name="T75" fmla="*/ 2147483647 h 189"/>
                <a:gd name="T76" fmla="*/ 2147483647 w 170"/>
                <a:gd name="T77" fmla="*/ 2147483647 h 189"/>
                <a:gd name="T78" fmla="*/ 2147483647 w 170"/>
                <a:gd name="T79" fmla="*/ 2147483647 h 189"/>
                <a:gd name="T80" fmla="*/ 2147483647 w 170"/>
                <a:gd name="T81" fmla="*/ 2147483647 h 189"/>
                <a:gd name="T82" fmla="*/ 2147483647 w 170"/>
                <a:gd name="T83" fmla="*/ 2147483647 h 189"/>
                <a:gd name="T84" fmla="*/ 2147483647 w 170"/>
                <a:gd name="T85" fmla="*/ 2147483647 h 189"/>
                <a:gd name="T86" fmla="*/ 2147483647 w 170"/>
                <a:gd name="T87" fmla="*/ 2147483647 h 189"/>
                <a:gd name="T88" fmla="*/ 2147483647 w 170"/>
                <a:gd name="T89" fmla="*/ 214748364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3" name="Freeform 4938"/>
            <p:cNvSpPr>
              <a:spLocks/>
            </p:cNvSpPr>
            <p:nvPr/>
          </p:nvSpPr>
          <p:spPr bwMode="auto">
            <a:xfrm>
              <a:off x="5086351" y="4243388"/>
              <a:ext cx="9525" cy="25400"/>
            </a:xfrm>
            <a:custGeom>
              <a:avLst/>
              <a:gdLst>
                <a:gd name="T0" fmla="*/ 2147483647 w 5"/>
                <a:gd name="T1" fmla="*/ 2147483647 h 12"/>
                <a:gd name="T2" fmla="*/ 2147483647 w 5"/>
                <a:gd name="T3" fmla="*/ 0 h 12"/>
                <a:gd name="T4" fmla="*/ 0 w 5"/>
                <a:gd name="T5" fmla="*/ 2147483647 h 12"/>
                <a:gd name="T6" fmla="*/ 2147483647 w 5"/>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4" name="Freeform 4939"/>
            <p:cNvSpPr>
              <a:spLocks/>
            </p:cNvSpPr>
            <p:nvPr/>
          </p:nvSpPr>
          <p:spPr bwMode="auto">
            <a:xfrm>
              <a:off x="4822826" y="3889375"/>
              <a:ext cx="147638" cy="201613"/>
            </a:xfrm>
            <a:custGeom>
              <a:avLst/>
              <a:gdLst>
                <a:gd name="T0" fmla="*/ 2147483647 w 83"/>
                <a:gd name="T1" fmla="*/ 2147483647 h 102"/>
                <a:gd name="T2" fmla="*/ 2147483647 w 83"/>
                <a:gd name="T3" fmla="*/ 0 h 102"/>
                <a:gd name="T4" fmla="*/ 2147483647 w 83"/>
                <a:gd name="T5" fmla="*/ 2147483647 h 102"/>
                <a:gd name="T6" fmla="*/ 2147483647 w 83"/>
                <a:gd name="T7" fmla="*/ 2147483647 h 102"/>
                <a:gd name="T8" fmla="*/ 2147483647 w 83"/>
                <a:gd name="T9" fmla="*/ 2147483647 h 102"/>
                <a:gd name="T10" fmla="*/ 2147483647 w 83"/>
                <a:gd name="T11" fmla="*/ 2147483647 h 102"/>
                <a:gd name="T12" fmla="*/ 2147483647 w 83"/>
                <a:gd name="T13" fmla="*/ 2147483647 h 102"/>
                <a:gd name="T14" fmla="*/ 2147483647 w 83"/>
                <a:gd name="T15" fmla="*/ 2147483647 h 102"/>
                <a:gd name="T16" fmla="*/ 2147483647 w 83"/>
                <a:gd name="T17" fmla="*/ 2147483647 h 102"/>
                <a:gd name="T18" fmla="*/ 2147483647 w 83"/>
                <a:gd name="T19" fmla="*/ 2147483647 h 102"/>
                <a:gd name="T20" fmla="*/ 2147483647 w 83"/>
                <a:gd name="T21" fmla="*/ 2147483647 h 102"/>
                <a:gd name="T22" fmla="*/ 2147483647 w 83"/>
                <a:gd name="T23" fmla="*/ 2147483647 h 102"/>
                <a:gd name="T24" fmla="*/ 2147483647 w 83"/>
                <a:gd name="T25" fmla="*/ 2147483647 h 102"/>
                <a:gd name="T26" fmla="*/ 0 w 83"/>
                <a:gd name="T27" fmla="*/ 2147483647 h 102"/>
                <a:gd name="T28" fmla="*/ 2147483647 w 83"/>
                <a:gd name="T29" fmla="*/ 2147483647 h 102"/>
                <a:gd name="T30" fmla="*/ 2147483647 w 83"/>
                <a:gd name="T31" fmla="*/ 2147483647 h 102"/>
                <a:gd name="T32" fmla="*/ 2147483647 w 83"/>
                <a:gd name="T33" fmla="*/ 2147483647 h 102"/>
                <a:gd name="T34" fmla="*/ 2147483647 w 83"/>
                <a:gd name="T35" fmla="*/ 2147483647 h 102"/>
                <a:gd name="T36" fmla="*/ 2147483647 w 83"/>
                <a:gd name="T37" fmla="*/ 2147483647 h 102"/>
                <a:gd name="T38" fmla="*/ 2147483647 w 83"/>
                <a:gd name="T39" fmla="*/ 2147483647 h 102"/>
                <a:gd name="T40" fmla="*/ 2147483647 w 83"/>
                <a:gd name="T41" fmla="*/ 2147483647 h 102"/>
                <a:gd name="T42" fmla="*/ 2147483647 w 83"/>
                <a:gd name="T43" fmla="*/ 2147483647 h 102"/>
                <a:gd name="T44" fmla="*/ 2147483647 w 83"/>
                <a:gd name="T45" fmla="*/ 2147483647 h 102"/>
                <a:gd name="T46" fmla="*/ 2147483647 w 83"/>
                <a:gd name="T47" fmla="*/ 2147483647 h 102"/>
                <a:gd name="T48" fmla="*/ 2147483647 w 83"/>
                <a:gd name="T49" fmla="*/ 2147483647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5" name="Freeform 4940"/>
            <p:cNvSpPr>
              <a:spLocks/>
            </p:cNvSpPr>
            <p:nvPr/>
          </p:nvSpPr>
          <p:spPr bwMode="auto">
            <a:xfrm>
              <a:off x="4332288" y="3854450"/>
              <a:ext cx="536575" cy="655638"/>
            </a:xfrm>
            <a:custGeom>
              <a:avLst/>
              <a:gdLst>
                <a:gd name="T0" fmla="*/ 2147483647 w 302"/>
                <a:gd name="T1" fmla="*/ 2147483647 h 333"/>
                <a:gd name="T2" fmla="*/ 2147483647 w 302"/>
                <a:gd name="T3" fmla="*/ 2147483647 h 333"/>
                <a:gd name="T4" fmla="*/ 2147483647 w 302"/>
                <a:gd name="T5" fmla="*/ 2147483647 h 333"/>
                <a:gd name="T6" fmla="*/ 2147483647 w 302"/>
                <a:gd name="T7" fmla="*/ 2147483647 h 333"/>
                <a:gd name="T8" fmla="*/ 2147483647 w 302"/>
                <a:gd name="T9" fmla="*/ 2147483647 h 333"/>
                <a:gd name="T10" fmla="*/ 2147483647 w 302"/>
                <a:gd name="T11" fmla="*/ 2147483647 h 333"/>
                <a:gd name="T12" fmla="*/ 2147483647 w 302"/>
                <a:gd name="T13" fmla="*/ 2147483647 h 333"/>
                <a:gd name="T14" fmla="*/ 2147483647 w 302"/>
                <a:gd name="T15" fmla="*/ 2147483647 h 333"/>
                <a:gd name="T16" fmla="*/ 2147483647 w 302"/>
                <a:gd name="T17" fmla="*/ 2147483647 h 333"/>
                <a:gd name="T18" fmla="*/ 2147483647 w 302"/>
                <a:gd name="T19" fmla="*/ 2147483647 h 333"/>
                <a:gd name="T20" fmla="*/ 2147483647 w 302"/>
                <a:gd name="T21" fmla="*/ 2147483647 h 333"/>
                <a:gd name="T22" fmla="*/ 2147483647 w 302"/>
                <a:gd name="T23" fmla="*/ 2147483647 h 333"/>
                <a:gd name="T24" fmla="*/ 2147483647 w 302"/>
                <a:gd name="T25" fmla="*/ 2147483647 h 333"/>
                <a:gd name="T26" fmla="*/ 2147483647 w 302"/>
                <a:gd name="T27" fmla="*/ 2147483647 h 333"/>
                <a:gd name="T28" fmla="*/ 2147483647 w 302"/>
                <a:gd name="T29" fmla="*/ 2147483647 h 333"/>
                <a:gd name="T30" fmla="*/ 2147483647 w 302"/>
                <a:gd name="T31" fmla="*/ 2147483647 h 333"/>
                <a:gd name="T32" fmla="*/ 2147483647 w 302"/>
                <a:gd name="T33" fmla="*/ 2147483647 h 333"/>
                <a:gd name="T34" fmla="*/ 2147483647 w 302"/>
                <a:gd name="T35" fmla="*/ 2147483647 h 333"/>
                <a:gd name="T36" fmla="*/ 2147483647 w 302"/>
                <a:gd name="T37" fmla="*/ 2147483647 h 333"/>
                <a:gd name="T38" fmla="*/ 2147483647 w 302"/>
                <a:gd name="T39" fmla="*/ 2147483647 h 333"/>
                <a:gd name="T40" fmla="*/ 2147483647 w 302"/>
                <a:gd name="T41" fmla="*/ 2147483647 h 333"/>
                <a:gd name="T42" fmla="*/ 2147483647 w 302"/>
                <a:gd name="T43" fmla="*/ 2147483647 h 333"/>
                <a:gd name="T44" fmla="*/ 2147483647 w 302"/>
                <a:gd name="T45" fmla="*/ 2147483647 h 333"/>
                <a:gd name="T46" fmla="*/ 2147483647 w 302"/>
                <a:gd name="T47" fmla="*/ 2147483647 h 333"/>
                <a:gd name="T48" fmla="*/ 2147483647 w 302"/>
                <a:gd name="T49" fmla="*/ 2147483647 h 333"/>
                <a:gd name="T50" fmla="*/ 2147483647 w 302"/>
                <a:gd name="T51" fmla="*/ 2147483647 h 333"/>
                <a:gd name="T52" fmla="*/ 2147483647 w 302"/>
                <a:gd name="T53" fmla="*/ 2147483647 h 333"/>
                <a:gd name="T54" fmla="*/ 2147483647 w 302"/>
                <a:gd name="T55" fmla="*/ 2147483647 h 333"/>
                <a:gd name="T56" fmla="*/ 2147483647 w 302"/>
                <a:gd name="T57" fmla="*/ 2147483647 h 333"/>
                <a:gd name="T58" fmla="*/ 2147483647 w 302"/>
                <a:gd name="T59" fmla="*/ 2147483647 h 333"/>
                <a:gd name="T60" fmla="*/ 2147483647 w 302"/>
                <a:gd name="T61" fmla="*/ 2147483647 h 333"/>
                <a:gd name="T62" fmla="*/ 2147483647 w 302"/>
                <a:gd name="T63" fmla="*/ 2147483647 h 333"/>
                <a:gd name="T64" fmla="*/ 2147483647 w 302"/>
                <a:gd name="T65" fmla="*/ 2147483647 h 333"/>
                <a:gd name="T66" fmla="*/ 2147483647 w 302"/>
                <a:gd name="T67" fmla="*/ 2147483647 h 333"/>
                <a:gd name="T68" fmla="*/ 2147483647 w 302"/>
                <a:gd name="T69" fmla="*/ 2147483647 h 333"/>
                <a:gd name="T70" fmla="*/ 2147483647 w 302"/>
                <a:gd name="T71" fmla="*/ 2147483647 h 333"/>
                <a:gd name="T72" fmla="*/ 2147483647 w 302"/>
                <a:gd name="T73" fmla="*/ 2147483647 h 333"/>
                <a:gd name="T74" fmla="*/ 2147483647 w 302"/>
                <a:gd name="T75" fmla="*/ 2147483647 h 333"/>
                <a:gd name="T76" fmla="*/ 2147483647 w 302"/>
                <a:gd name="T77" fmla="*/ 2147483647 h 333"/>
                <a:gd name="T78" fmla="*/ 2147483647 w 302"/>
                <a:gd name="T79" fmla="*/ 2147483647 h 333"/>
                <a:gd name="T80" fmla="*/ 2147483647 w 302"/>
                <a:gd name="T81" fmla="*/ 2147483647 h 333"/>
                <a:gd name="T82" fmla="*/ 2147483647 w 302"/>
                <a:gd name="T83" fmla="*/ 2147483647 h 333"/>
                <a:gd name="T84" fmla="*/ 2147483647 w 302"/>
                <a:gd name="T85" fmla="*/ 2147483647 h 333"/>
                <a:gd name="T86" fmla="*/ 2147483647 w 302"/>
                <a:gd name="T87" fmla="*/ 2147483647 h 333"/>
                <a:gd name="T88" fmla="*/ 2147483647 w 302"/>
                <a:gd name="T89" fmla="*/ 2147483647 h 333"/>
                <a:gd name="T90" fmla="*/ 2147483647 w 302"/>
                <a:gd name="T91" fmla="*/ 2147483647 h 333"/>
                <a:gd name="T92" fmla="*/ 2147483647 w 302"/>
                <a:gd name="T93" fmla="*/ 2147483647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6" name="Freeform 4941"/>
            <p:cNvSpPr>
              <a:spLocks/>
            </p:cNvSpPr>
            <p:nvPr/>
          </p:nvSpPr>
          <p:spPr bwMode="auto">
            <a:xfrm>
              <a:off x="4600576" y="4329113"/>
              <a:ext cx="328613" cy="342900"/>
            </a:xfrm>
            <a:custGeom>
              <a:avLst/>
              <a:gdLst>
                <a:gd name="T0" fmla="*/ 2147483647 w 185"/>
                <a:gd name="T1" fmla="*/ 2147483647 h 175"/>
                <a:gd name="T2" fmla="*/ 2147483647 w 185"/>
                <a:gd name="T3" fmla="*/ 2147483647 h 175"/>
                <a:gd name="T4" fmla="*/ 2147483647 w 185"/>
                <a:gd name="T5" fmla="*/ 2147483647 h 175"/>
                <a:gd name="T6" fmla="*/ 2147483647 w 185"/>
                <a:gd name="T7" fmla="*/ 2147483647 h 175"/>
                <a:gd name="T8" fmla="*/ 2147483647 w 185"/>
                <a:gd name="T9" fmla="*/ 2147483647 h 175"/>
                <a:gd name="T10" fmla="*/ 0 w 185"/>
                <a:gd name="T11" fmla="*/ 2147483647 h 175"/>
                <a:gd name="T12" fmla="*/ 0 w 185"/>
                <a:gd name="T13" fmla="*/ 2147483647 h 175"/>
                <a:gd name="T14" fmla="*/ 2147483647 w 185"/>
                <a:gd name="T15" fmla="*/ 2147483647 h 175"/>
                <a:gd name="T16" fmla="*/ 2147483647 w 185"/>
                <a:gd name="T17" fmla="*/ 2147483647 h 175"/>
                <a:gd name="T18" fmla="*/ 2147483647 w 185"/>
                <a:gd name="T19" fmla="*/ 2147483647 h 175"/>
                <a:gd name="T20" fmla="*/ 2147483647 w 185"/>
                <a:gd name="T21" fmla="*/ 2147483647 h 175"/>
                <a:gd name="T22" fmla="*/ 2147483647 w 185"/>
                <a:gd name="T23" fmla="*/ 2147483647 h 175"/>
                <a:gd name="T24" fmla="*/ 2147483647 w 185"/>
                <a:gd name="T25" fmla="*/ 2147483647 h 175"/>
                <a:gd name="T26" fmla="*/ 2147483647 w 185"/>
                <a:gd name="T27" fmla="*/ 2147483647 h 175"/>
                <a:gd name="T28" fmla="*/ 2147483647 w 185"/>
                <a:gd name="T29" fmla="*/ 2147483647 h 175"/>
                <a:gd name="T30" fmla="*/ 2147483647 w 185"/>
                <a:gd name="T31" fmla="*/ 2147483647 h 175"/>
                <a:gd name="T32" fmla="*/ 2147483647 w 185"/>
                <a:gd name="T33" fmla="*/ 2147483647 h 175"/>
                <a:gd name="T34" fmla="*/ 2147483647 w 185"/>
                <a:gd name="T35" fmla="*/ 2147483647 h 175"/>
                <a:gd name="T36" fmla="*/ 2147483647 w 185"/>
                <a:gd name="T37" fmla="*/ 2147483647 h 175"/>
                <a:gd name="T38" fmla="*/ 2147483647 w 185"/>
                <a:gd name="T39" fmla="*/ 2147483647 h 175"/>
                <a:gd name="T40" fmla="*/ 2147483647 w 185"/>
                <a:gd name="T41" fmla="*/ 2147483647 h 175"/>
                <a:gd name="T42" fmla="*/ 2147483647 w 185"/>
                <a:gd name="T43" fmla="*/ 2147483647 h 175"/>
                <a:gd name="T44" fmla="*/ 2147483647 w 185"/>
                <a:gd name="T45" fmla="*/ 2147483647 h 175"/>
                <a:gd name="T46" fmla="*/ 2147483647 w 185"/>
                <a:gd name="T47" fmla="*/ 2147483647 h 175"/>
                <a:gd name="T48" fmla="*/ 2147483647 w 185"/>
                <a:gd name="T49" fmla="*/ 2147483647 h 175"/>
                <a:gd name="T50" fmla="*/ 2147483647 w 185"/>
                <a:gd name="T51" fmla="*/ 2147483647 h 175"/>
                <a:gd name="T52" fmla="*/ 2147483647 w 185"/>
                <a:gd name="T53" fmla="*/ 2147483647 h 175"/>
                <a:gd name="T54" fmla="*/ 2147483647 w 185"/>
                <a:gd name="T55" fmla="*/ 2147483647 h 175"/>
                <a:gd name="T56" fmla="*/ 2147483647 w 185"/>
                <a:gd name="T57" fmla="*/ 2147483647 h 175"/>
                <a:gd name="T58" fmla="*/ 2147483647 w 185"/>
                <a:gd name="T59" fmla="*/ 2147483647 h 175"/>
                <a:gd name="T60" fmla="*/ 2147483647 w 185"/>
                <a:gd name="T61" fmla="*/ 2147483647 h 175"/>
                <a:gd name="T62" fmla="*/ 2147483647 w 185"/>
                <a:gd name="T63" fmla="*/ 2147483647 h 175"/>
                <a:gd name="T64" fmla="*/ 2147483647 w 185"/>
                <a:gd name="T65" fmla="*/ 0 h 175"/>
                <a:gd name="T66" fmla="*/ 2147483647 w 185"/>
                <a:gd name="T67" fmla="*/ 2147483647 h 175"/>
                <a:gd name="T68" fmla="*/ 2147483647 w 185"/>
                <a:gd name="T69" fmla="*/ 2147483647 h 175"/>
                <a:gd name="T70" fmla="*/ 2147483647 w 185"/>
                <a:gd name="T71" fmla="*/ 2147483647 h 175"/>
                <a:gd name="T72" fmla="*/ 2147483647 w 185"/>
                <a:gd name="T73" fmla="*/ 2147483647 h 175"/>
                <a:gd name="T74" fmla="*/ 2147483647 w 185"/>
                <a:gd name="T75" fmla="*/ 2147483647 h 175"/>
                <a:gd name="T76" fmla="*/ 2147483647 w 185"/>
                <a:gd name="T77" fmla="*/ 2147483647 h 175"/>
                <a:gd name="T78" fmla="*/ 2147483647 w 185"/>
                <a:gd name="T79" fmla="*/ 2147483647 h 175"/>
                <a:gd name="T80" fmla="*/ 2147483647 w 185"/>
                <a:gd name="T81" fmla="*/ 2147483647 h 175"/>
                <a:gd name="T82" fmla="*/ 2147483647 w 185"/>
                <a:gd name="T83" fmla="*/ 2147483647 h 175"/>
                <a:gd name="T84" fmla="*/ 2147483647 w 185"/>
                <a:gd name="T85" fmla="*/ 2147483647 h 175"/>
                <a:gd name="T86" fmla="*/ 2147483647 w 185"/>
                <a:gd name="T87" fmla="*/ 2147483647 h 175"/>
                <a:gd name="T88" fmla="*/ 2147483647 w 185"/>
                <a:gd name="T89" fmla="*/ 2147483647 h 175"/>
                <a:gd name="T90" fmla="*/ 2147483647 w 185"/>
                <a:gd name="T91" fmla="*/ 2147483647 h 175"/>
                <a:gd name="T92" fmla="*/ 2147483647 w 185"/>
                <a:gd name="T93" fmla="*/ 2147483647 h 175"/>
                <a:gd name="T94" fmla="*/ 2147483647 w 185"/>
                <a:gd name="T95" fmla="*/ 2147483647 h 175"/>
                <a:gd name="T96" fmla="*/ 2147483647 w 185"/>
                <a:gd name="T97" fmla="*/ 2147483647 h 175"/>
                <a:gd name="T98" fmla="*/ 2147483647 w 185"/>
                <a:gd name="T99" fmla="*/ 2147483647 h 175"/>
                <a:gd name="T100" fmla="*/ 2147483647 w 185"/>
                <a:gd name="T101" fmla="*/ 2147483647 h 175"/>
                <a:gd name="T102" fmla="*/ 2147483647 w 185"/>
                <a:gd name="T103" fmla="*/ 2147483647 h 175"/>
                <a:gd name="T104" fmla="*/ 2147483647 w 185"/>
                <a:gd name="T105" fmla="*/ 2147483647 h 175"/>
                <a:gd name="T106" fmla="*/ 2147483647 w 185"/>
                <a:gd name="T107" fmla="*/ 2147483647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7" name="Freeform 4942"/>
            <p:cNvSpPr>
              <a:spLocks/>
            </p:cNvSpPr>
            <p:nvPr/>
          </p:nvSpPr>
          <p:spPr bwMode="auto">
            <a:xfrm>
              <a:off x="4691063" y="4587875"/>
              <a:ext cx="212725" cy="238125"/>
            </a:xfrm>
            <a:custGeom>
              <a:avLst/>
              <a:gdLst>
                <a:gd name="T0" fmla="*/ 2147483647 w 120"/>
                <a:gd name="T1" fmla="*/ 2147483647 h 121"/>
                <a:gd name="T2" fmla="*/ 2147483647 w 120"/>
                <a:gd name="T3" fmla="*/ 2147483647 h 121"/>
                <a:gd name="T4" fmla="*/ 2147483647 w 120"/>
                <a:gd name="T5" fmla="*/ 2147483647 h 121"/>
                <a:gd name="T6" fmla="*/ 2147483647 w 120"/>
                <a:gd name="T7" fmla="*/ 2147483647 h 121"/>
                <a:gd name="T8" fmla="*/ 2147483647 w 120"/>
                <a:gd name="T9" fmla="*/ 2147483647 h 121"/>
                <a:gd name="T10" fmla="*/ 2147483647 w 120"/>
                <a:gd name="T11" fmla="*/ 2147483647 h 121"/>
                <a:gd name="T12" fmla="*/ 2147483647 w 120"/>
                <a:gd name="T13" fmla="*/ 2147483647 h 121"/>
                <a:gd name="T14" fmla="*/ 2147483647 w 120"/>
                <a:gd name="T15" fmla="*/ 2147483647 h 121"/>
                <a:gd name="T16" fmla="*/ 0 w 120"/>
                <a:gd name="T17" fmla="*/ 2147483647 h 121"/>
                <a:gd name="T18" fmla="*/ 2147483647 w 120"/>
                <a:gd name="T19" fmla="*/ 2147483647 h 121"/>
                <a:gd name="T20" fmla="*/ 2147483647 w 120"/>
                <a:gd name="T21" fmla="*/ 2147483647 h 121"/>
                <a:gd name="T22" fmla="*/ 2147483647 w 120"/>
                <a:gd name="T23" fmla="*/ 2147483647 h 121"/>
                <a:gd name="T24" fmla="*/ 2147483647 w 120"/>
                <a:gd name="T25" fmla="*/ 2147483647 h 121"/>
                <a:gd name="T26" fmla="*/ 2147483647 w 120"/>
                <a:gd name="T27" fmla="*/ 2147483647 h 121"/>
                <a:gd name="T28" fmla="*/ 2147483647 w 120"/>
                <a:gd name="T29" fmla="*/ 0 h 121"/>
                <a:gd name="T30" fmla="*/ 2147483647 w 120"/>
                <a:gd name="T31" fmla="*/ 2147483647 h 121"/>
                <a:gd name="T32" fmla="*/ 2147483647 w 120"/>
                <a:gd name="T33" fmla="*/ 2147483647 h 121"/>
                <a:gd name="T34" fmla="*/ 2147483647 w 120"/>
                <a:gd name="T35" fmla="*/ 2147483647 h 121"/>
                <a:gd name="T36" fmla="*/ 2147483647 w 120"/>
                <a:gd name="T37" fmla="*/ 2147483647 h 121"/>
                <a:gd name="T38" fmla="*/ 2147483647 w 120"/>
                <a:gd name="T39" fmla="*/ 2147483647 h 121"/>
                <a:gd name="T40" fmla="*/ 2147483647 w 120"/>
                <a:gd name="T41" fmla="*/ 2147483647 h 121"/>
                <a:gd name="T42" fmla="*/ 2147483647 w 120"/>
                <a:gd name="T43" fmla="*/ 2147483647 h 121"/>
                <a:gd name="T44" fmla="*/ 2147483647 w 120"/>
                <a:gd name="T45" fmla="*/ 2147483647 h 121"/>
                <a:gd name="T46" fmla="*/ 2147483647 w 120"/>
                <a:gd name="T47" fmla="*/ 2147483647 h 121"/>
                <a:gd name="T48" fmla="*/ 2147483647 w 120"/>
                <a:gd name="T49" fmla="*/ 2147483647 h 121"/>
                <a:gd name="T50" fmla="*/ 2147483647 w 120"/>
                <a:gd name="T51" fmla="*/ 2147483647 h 121"/>
                <a:gd name="T52" fmla="*/ 2147483647 w 120"/>
                <a:gd name="T53" fmla="*/ 2147483647 h 121"/>
                <a:gd name="T54" fmla="*/ 2147483647 w 120"/>
                <a:gd name="T55" fmla="*/ 2147483647 h 121"/>
                <a:gd name="T56" fmla="*/ 2147483647 w 120"/>
                <a:gd name="T57" fmla="*/ 2147483647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8" name="Freeform 4943"/>
            <p:cNvSpPr>
              <a:spLocks/>
            </p:cNvSpPr>
            <p:nvPr/>
          </p:nvSpPr>
          <p:spPr bwMode="auto">
            <a:xfrm>
              <a:off x="2444751" y="5099050"/>
              <a:ext cx="133350" cy="166688"/>
            </a:xfrm>
            <a:custGeom>
              <a:avLst/>
              <a:gdLst>
                <a:gd name="T0" fmla="*/ 2147483647 w 76"/>
                <a:gd name="T1" fmla="*/ 2147483647 h 85"/>
                <a:gd name="T2" fmla="*/ 2147483647 w 76"/>
                <a:gd name="T3" fmla="*/ 2147483647 h 85"/>
                <a:gd name="T4" fmla="*/ 2147483647 w 76"/>
                <a:gd name="T5" fmla="*/ 2147483647 h 85"/>
                <a:gd name="T6" fmla="*/ 2147483647 w 76"/>
                <a:gd name="T7" fmla="*/ 2147483647 h 85"/>
                <a:gd name="T8" fmla="*/ 2147483647 w 76"/>
                <a:gd name="T9" fmla="*/ 2147483647 h 85"/>
                <a:gd name="T10" fmla="*/ 2147483647 w 76"/>
                <a:gd name="T11" fmla="*/ 0 h 85"/>
                <a:gd name="T12" fmla="*/ 0 w 76"/>
                <a:gd name="T13" fmla="*/ 0 h 85"/>
                <a:gd name="T14" fmla="*/ 0 w 76"/>
                <a:gd name="T15" fmla="*/ 2147483647 h 85"/>
                <a:gd name="T16" fmla="*/ 0 w 76"/>
                <a:gd name="T17" fmla="*/ 2147483647 h 85"/>
                <a:gd name="T18" fmla="*/ 0 w 76"/>
                <a:gd name="T19" fmla="*/ 2147483647 h 85"/>
                <a:gd name="T20" fmla="*/ 0 w 76"/>
                <a:gd name="T21" fmla="*/ 2147483647 h 85"/>
                <a:gd name="T22" fmla="*/ 0 w 76"/>
                <a:gd name="T23" fmla="*/ 2147483647 h 85"/>
                <a:gd name="T24" fmla="*/ 2147483647 w 76"/>
                <a:gd name="T25" fmla="*/ 2147483647 h 85"/>
                <a:gd name="T26" fmla="*/ 2147483647 w 76"/>
                <a:gd name="T27" fmla="*/ 2147483647 h 85"/>
                <a:gd name="T28" fmla="*/ 2147483647 w 76"/>
                <a:gd name="T29" fmla="*/ 2147483647 h 85"/>
                <a:gd name="T30" fmla="*/ 2147483647 w 76"/>
                <a:gd name="T31" fmla="*/ 2147483647 h 85"/>
                <a:gd name="T32" fmla="*/ 2147483647 w 76"/>
                <a:gd name="T33" fmla="*/ 2147483647 h 85"/>
                <a:gd name="T34" fmla="*/ 2147483647 w 76"/>
                <a:gd name="T35" fmla="*/ 2147483647 h 85"/>
                <a:gd name="T36" fmla="*/ 2147483647 w 76"/>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9" name="Freeform 4944"/>
            <p:cNvSpPr>
              <a:spLocks/>
            </p:cNvSpPr>
            <p:nvPr/>
          </p:nvSpPr>
          <p:spPr bwMode="auto">
            <a:xfrm>
              <a:off x="2109788" y="4802188"/>
              <a:ext cx="427038" cy="1063625"/>
            </a:xfrm>
            <a:custGeom>
              <a:avLst/>
              <a:gdLst>
                <a:gd name="T0" fmla="*/ 2147483647 w 241"/>
                <a:gd name="T1" fmla="*/ 2147483647 h 541"/>
                <a:gd name="T2" fmla="*/ 2147483647 w 241"/>
                <a:gd name="T3" fmla="*/ 2147483647 h 541"/>
                <a:gd name="T4" fmla="*/ 2147483647 w 241"/>
                <a:gd name="T5" fmla="*/ 2147483647 h 541"/>
                <a:gd name="T6" fmla="*/ 2147483647 w 241"/>
                <a:gd name="T7" fmla="*/ 2147483647 h 541"/>
                <a:gd name="T8" fmla="*/ 2147483647 w 241"/>
                <a:gd name="T9" fmla="*/ 2147483647 h 541"/>
                <a:gd name="T10" fmla="*/ 2147483647 w 241"/>
                <a:gd name="T11" fmla="*/ 2147483647 h 541"/>
                <a:gd name="T12" fmla="*/ 2147483647 w 241"/>
                <a:gd name="T13" fmla="*/ 2147483647 h 541"/>
                <a:gd name="T14" fmla="*/ 2147483647 w 241"/>
                <a:gd name="T15" fmla="*/ 2147483647 h 541"/>
                <a:gd name="T16" fmla="*/ 2147483647 w 241"/>
                <a:gd name="T17" fmla="*/ 2147483647 h 541"/>
                <a:gd name="T18" fmla="*/ 2147483647 w 241"/>
                <a:gd name="T19" fmla="*/ 2147483647 h 541"/>
                <a:gd name="T20" fmla="*/ 2147483647 w 241"/>
                <a:gd name="T21" fmla="*/ 2147483647 h 541"/>
                <a:gd name="T22" fmla="*/ 2147483647 w 241"/>
                <a:gd name="T23" fmla="*/ 2147483647 h 541"/>
                <a:gd name="T24" fmla="*/ 2147483647 w 241"/>
                <a:gd name="T25" fmla="*/ 2147483647 h 541"/>
                <a:gd name="T26" fmla="*/ 2147483647 w 241"/>
                <a:gd name="T27" fmla="*/ 2147483647 h 541"/>
                <a:gd name="T28" fmla="*/ 2147483647 w 241"/>
                <a:gd name="T29" fmla="*/ 2147483647 h 541"/>
                <a:gd name="T30" fmla="*/ 2147483647 w 241"/>
                <a:gd name="T31" fmla="*/ 2147483647 h 541"/>
                <a:gd name="T32" fmla="*/ 2147483647 w 241"/>
                <a:gd name="T33" fmla="*/ 2147483647 h 541"/>
                <a:gd name="T34" fmla="*/ 2147483647 w 241"/>
                <a:gd name="T35" fmla="*/ 2147483647 h 541"/>
                <a:gd name="T36" fmla="*/ 2147483647 w 241"/>
                <a:gd name="T37" fmla="*/ 2147483647 h 541"/>
                <a:gd name="T38" fmla="*/ 2147483647 w 241"/>
                <a:gd name="T39" fmla="*/ 2147483647 h 541"/>
                <a:gd name="T40" fmla="*/ 2147483647 w 241"/>
                <a:gd name="T41" fmla="*/ 2147483647 h 541"/>
                <a:gd name="T42" fmla="*/ 2147483647 w 241"/>
                <a:gd name="T43" fmla="*/ 2147483647 h 541"/>
                <a:gd name="T44" fmla="*/ 2147483647 w 241"/>
                <a:gd name="T45" fmla="*/ 2147483647 h 541"/>
                <a:gd name="T46" fmla="*/ 2147483647 w 241"/>
                <a:gd name="T47" fmla="*/ 2147483647 h 541"/>
                <a:gd name="T48" fmla="*/ 2147483647 w 241"/>
                <a:gd name="T49" fmla="*/ 2147483647 h 541"/>
                <a:gd name="T50" fmla="*/ 2147483647 w 241"/>
                <a:gd name="T51" fmla="*/ 2147483647 h 541"/>
                <a:gd name="T52" fmla="*/ 2147483647 w 241"/>
                <a:gd name="T53" fmla="*/ 2147483647 h 541"/>
                <a:gd name="T54" fmla="*/ 2147483647 w 241"/>
                <a:gd name="T55" fmla="*/ 2147483647 h 541"/>
                <a:gd name="T56" fmla="*/ 2147483647 w 241"/>
                <a:gd name="T57" fmla="*/ 2147483647 h 541"/>
                <a:gd name="T58" fmla="*/ 2147483647 w 241"/>
                <a:gd name="T59" fmla="*/ 2147483647 h 541"/>
                <a:gd name="T60" fmla="*/ 0 w 241"/>
                <a:gd name="T61" fmla="*/ 2147483647 h 541"/>
                <a:gd name="T62" fmla="*/ 2147483647 w 241"/>
                <a:gd name="T63" fmla="*/ 2147483647 h 541"/>
                <a:gd name="T64" fmla="*/ 2147483647 w 241"/>
                <a:gd name="T65" fmla="*/ 2147483647 h 541"/>
                <a:gd name="T66" fmla="*/ 2147483647 w 241"/>
                <a:gd name="T67" fmla="*/ 2147483647 h 541"/>
                <a:gd name="T68" fmla="*/ 2147483647 w 241"/>
                <a:gd name="T69" fmla="*/ 2147483647 h 541"/>
                <a:gd name="T70" fmla="*/ 2147483647 w 241"/>
                <a:gd name="T71" fmla="*/ 2147483647 h 541"/>
                <a:gd name="T72" fmla="*/ 2147483647 w 241"/>
                <a:gd name="T73" fmla="*/ 2147483647 h 541"/>
                <a:gd name="T74" fmla="*/ 2147483647 w 241"/>
                <a:gd name="T75" fmla="*/ 2147483647 h 541"/>
                <a:gd name="T76" fmla="*/ 2147483647 w 241"/>
                <a:gd name="T77" fmla="*/ 2147483647 h 541"/>
                <a:gd name="T78" fmla="*/ 2147483647 w 241"/>
                <a:gd name="T79" fmla="*/ 2147483647 h 541"/>
                <a:gd name="T80" fmla="*/ 2147483647 w 241"/>
                <a:gd name="T81" fmla="*/ 2147483647 h 541"/>
                <a:gd name="T82" fmla="*/ 2147483647 w 241"/>
                <a:gd name="T83" fmla="*/ 2147483647 h 541"/>
                <a:gd name="T84" fmla="*/ 2147483647 w 241"/>
                <a:gd name="T85" fmla="*/ 2147483647 h 541"/>
                <a:gd name="T86" fmla="*/ 2147483647 w 241"/>
                <a:gd name="T87" fmla="*/ 2147483647 h 541"/>
                <a:gd name="T88" fmla="*/ 2147483647 w 241"/>
                <a:gd name="T89" fmla="*/ 2147483647 h 541"/>
                <a:gd name="T90" fmla="*/ 2147483647 w 241"/>
                <a:gd name="T91" fmla="*/ 2147483647 h 541"/>
                <a:gd name="T92" fmla="*/ 2147483647 w 241"/>
                <a:gd name="T93" fmla="*/ 2147483647 h 541"/>
                <a:gd name="T94" fmla="*/ 2147483647 w 241"/>
                <a:gd name="T95" fmla="*/ 2147483647 h 541"/>
                <a:gd name="T96" fmla="*/ 2147483647 w 241"/>
                <a:gd name="T97" fmla="*/ 2147483647 h 541"/>
                <a:gd name="T98" fmla="*/ 2147483647 w 241"/>
                <a:gd name="T99" fmla="*/ 2147483647 h 541"/>
                <a:gd name="T100" fmla="*/ 2147483647 w 241"/>
                <a:gd name="T101" fmla="*/ 2147483647 h 541"/>
                <a:gd name="T102" fmla="*/ 2147483647 w 241"/>
                <a:gd name="T103" fmla="*/ 2147483647 h 541"/>
                <a:gd name="T104" fmla="*/ 2147483647 w 241"/>
                <a:gd name="T105" fmla="*/ 2147483647 h 541"/>
                <a:gd name="T106" fmla="*/ 2147483647 w 241"/>
                <a:gd name="T107" fmla="*/ 2147483647 h 541"/>
                <a:gd name="T108" fmla="*/ 2147483647 w 241"/>
                <a:gd name="T109" fmla="*/ 2147483647 h 541"/>
                <a:gd name="T110" fmla="*/ 2147483647 w 241"/>
                <a:gd name="T111" fmla="*/ 2147483647 h 541"/>
                <a:gd name="T112" fmla="*/ 2147483647 w 241"/>
                <a:gd name="T113" fmla="*/ 2147483647 h 541"/>
                <a:gd name="T114" fmla="*/ 2147483647 w 241"/>
                <a:gd name="T115" fmla="*/ 2147483647 h 541"/>
                <a:gd name="T116" fmla="*/ 2147483647 w 241"/>
                <a:gd name="T117" fmla="*/ 2147483647 h 541"/>
                <a:gd name="T118" fmla="*/ 2147483647 w 241"/>
                <a:gd name="T119" fmla="*/ 2147483647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0" name="Freeform 4945" descr="Large checker board"/>
            <p:cNvSpPr>
              <a:spLocks/>
            </p:cNvSpPr>
            <p:nvPr/>
          </p:nvSpPr>
          <p:spPr bwMode="auto">
            <a:xfrm>
              <a:off x="2106613" y="5507038"/>
              <a:ext cx="19050" cy="52388"/>
            </a:xfrm>
            <a:custGeom>
              <a:avLst/>
              <a:gdLst>
                <a:gd name="T0" fmla="*/ 2147483647 w 11"/>
                <a:gd name="T1" fmla="*/ 0 h 26"/>
                <a:gd name="T2" fmla="*/ 0 w 11"/>
                <a:gd name="T3" fmla="*/ 0 h 26"/>
                <a:gd name="T4" fmla="*/ 2147483647 w 11"/>
                <a:gd name="T5" fmla="*/ 2147483647 h 26"/>
                <a:gd name="T6" fmla="*/ 2147483647 w 11"/>
                <a:gd name="T7" fmla="*/ 2147483647 h 26"/>
                <a:gd name="T8" fmla="*/ 2147483647 w 11"/>
                <a:gd name="T9" fmla="*/ 2147483647 h 26"/>
                <a:gd name="T10" fmla="*/ 2147483647 w 11"/>
                <a:gd name="T11" fmla="*/ 2147483647 h 26"/>
                <a:gd name="T12" fmla="*/ 2147483647 w 11"/>
                <a:gd name="T13" fmla="*/ 2147483647 h 26"/>
                <a:gd name="T14" fmla="*/ 2147483647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1" name="Freeform 4946" descr="Large checker board"/>
            <p:cNvSpPr>
              <a:spLocks/>
            </p:cNvSpPr>
            <p:nvPr/>
          </p:nvSpPr>
          <p:spPr bwMode="auto">
            <a:xfrm>
              <a:off x="2154238" y="5745163"/>
              <a:ext cx="26988" cy="41275"/>
            </a:xfrm>
            <a:custGeom>
              <a:avLst/>
              <a:gdLst>
                <a:gd name="T0" fmla="*/ 2147483647 w 14"/>
                <a:gd name="T1" fmla="*/ 0 h 21"/>
                <a:gd name="T2" fmla="*/ 0 w 14"/>
                <a:gd name="T3" fmla="*/ 2147483647 h 21"/>
                <a:gd name="T4" fmla="*/ 2147483647 w 14"/>
                <a:gd name="T5" fmla="*/ 2147483647 h 21"/>
                <a:gd name="T6" fmla="*/ 2147483647 w 14"/>
                <a:gd name="T7" fmla="*/ 2147483647 h 21"/>
                <a:gd name="T8" fmla="*/ 2147483647 w 14"/>
                <a:gd name="T9" fmla="*/ 2147483647 h 21"/>
                <a:gd name="T10" fmla="*/ 2147483647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2" name="Freeform 4947"/>
            <p:cNvSpPr>
              <a:spLocks/>
            </p:cNvSpPr>
            <p:nvPr/>
          </p:nvSpPr>
          <p:spPr bwMode="auto">
            <a:xfrm>
              <a:off x="1731963" y="3989388"/>
              <a:ext cx="158750" cy="227013"/>
            </a:xfrm>
            <a:custGeom>
              <a:avLst/>
              <a:gdLst>
                <a:gd name="T0" fmla="*/ 0 w 90"/>
                <a:gd name="T1" fmla="*/ 2147483647 h 116"/>
                <a:gd name="T2" fmla="*/ 2147483647 w 90"/>
                <a:gd name="T3" fmla="*/ 2147483647 h 116"/>
                <a:gd name="T4" fmla="*/ 0 w 90"/>
                <a:gd name="T5" fmla="*/ 2147483647 h 116"/>
                <a:gd name="T6" fmla="*/ 2147483647 w 90"/>
                <a:gd name="T7" fmla="*/ 2147483647 h 116"/>
                <a:gd name="T8" fmla="*/ 2147483647 w 90"/>
                <a:gd name="T9" fmla="*/ 2147483647 h 116"/>
                <a:gd name="T10" fmla="*/ 2147483647 w 90"/>
                <a:gd name="T11" fmla="*/ 2147483647 h 116"/>
                <a:gd name="T12" fmla="*/ 2147483647 w 90"/>
                <a:gd name="T13" fmla="*/ 2147483647 h 116"/>
                <a:gd name="T14" fmla="*/ 2147483647 w 90"/>
                <a:gd name="T15" fmla="*/ 2147483647 h 116"/>
                <a:gd name="T16" fmla="*/ 2147483647 w 90"/>
                <a:gd name="T17" fmla="*/ 2147483647 h 116"/>
                <a:gd name="T18" fmla="*/ 2147483647 w 90"/>
                <a:gd name="T19" fmla="*/ 2147483647 h 116"/>
                <a:gd name="T20" fmla="*/ 2147483647 w 90"/>
                <a:gd name="T21" fmla="*/ 2147483647 h 116"/>
                <a:gd name="T22" fmla="*/ 2147483647 w 90"/>
                <a:gd name="T23" fmla="*/ 2147483647 h 116"/>
                <a:gd name="T24" fmla="*/ 2147483647 w 90"/>
                <a:gd name="T25" fmla="*/ 2147483647 h 116"/>
                <a:gd name="T26" fmla="*/ 2147483647 w 90"/>
                <a:gd name="T27" fmla="*/ 2147483647 h 116"/>
                <a:gd name="T28" fmla="*/ 2147483647 w 90"/>
                <a:gd name="T29" fmla="*/ 2147483647 h 116"/>
                <a:gd name="T30" fmla="*/ 2147483647 w 90"/>
                <a:gd name="T31" fmla="*/ 2147483647 h 116"/>
                <a:gd name="T32" fmla="*/ 2147483647 w 90"/>
                <a:gd name="T33" fmla="*/ 2147483647 h 116"/>
                <a:gd name="T34" fmla="*/ 2147483647 w 90"/>
                <a:gd name="T35" fmla="*/ 2147483647 h 116"/>
                <a:gd name="T36" fmla="*/ 2147483647 w 90"/>
                <a:gd name="T37" fmla="*/ 2147483647 h 116"/>
                <a:gd name="T38" fmla="*/ 2147483647 w 90"/>
                <a:gd name="T39" fmla="*/ 2147483647 h 116"/>
                <a:gd name="T40" fmla="*/ 2147483647 w 90"/>
                <a:gd name="T41" fmla="*/ 2147483647 h 116"/>
                <a:gd name="T42" fmla="*/ 2147483647 w 90"/>
                <a:gd name="T43" fmla="*/ 2147483647 h 116"/>
                <a:gd name="T44" fmla="*/ 2147483647 w 90"/>
                <a:gd name="T45" fmla="*/ 2147483647 h 116"/>
                <a:gd name="T46" fmla="*/ 2147483647 w 90"/>
                <a:gd name="T47" fmla="*/ 2147483647 h 116"/>
                <a:gd name="T48" fmla="*/ 2147483647 w 90"/>
                <a:gd name="T49" fmla="*/ 2147483647 h 116"/>
                <a:gd name="T50" fmla="*/ 2147483647 w 90"/>
                <a:gd name="T51" fmla="*/ 2147483647 h 116"/>
                <a:gd name="T52" fmla="*/ 2147483647 w 90"/>
                <a:gd name="T53" fmla="*/ 2147483647 h 116"/>
                <a:gd name="T54" fmla="*/ 2147483647 w 90"/>
                <a:gd name="T55" fmla="*/ 2147483647 h 116"/>
                <a:gd name="T56" fmla="*/ 2147483647 w 90"/>
                <a:gd name="T57" fmla="*/ 2147483647 h 116"/>
                <a:gd name="T58" fmla="*/ 2147483647 w 90"/>
                <a:gd name="T59" fmla="*/ 2147483647 h 116"/>
                <a:gd name="T60" fmla="*/ 2147483647 w 90"/>
                <a:gd name="T61" fmla="*/ 0 h 116"/>
                <a:gd name="T62" fmla="*/ 2147483647 w 90"/>
                <a:gd name="T63" fmla="*/ 2147483647 h 116"/>
                <a:gd name="T64" fmla="*/ 2147483647 w 90"/>
                <a:gd name="T65" fmla="*/ 2147483647 h 116"/>
                <a:gd name="T66" fmla="*/ 2147483647 w 90"/>
                <a:gd name="T67" fmla="*/ 2147483647 h 116"/>
                <a:gd name="T68" fmla="*/ 2147483647 w 90"/>
                <a:gd name="T69" fmla="*/ 2147483647 h 116"/>
                <a:gd name="T70" fmla="*/ 0 w 90"/>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3" name="Freeform 4948"/>
            <p:cNvSpPr>
              <a:spLocks/>
            </p:cNvSpPr>
            <p:nvPr/>
          </p:nvSpPr>
          <p:spPr bwMode="auto">
            <a:xfrm>
              <a:off x="1433513" y="4038600"/>
              <a:ext cx="17463" cy="34925"/>
            </a:xfrm>
            <a:custGeom>
              <a:avLst/>
              <a:gdLst>
                <a:gd name="T0" fmla="*/ 0 w 10"/>
                <a:gd name="T1" fmla="*/ 0 h 17"/>
                <a:gd name="T2" fmla="*/ 2147483647 w 10"/>
                <a:gd name="T3" fmla="*/ 2147483647 h 17"/>
                <a:gd name="T4" fmla="*/ 0 w 10"/>
                <a:gd name="T5" fmla="*/ 2147483647 h 17"/>
                <a:gd name="T6" fmla="*/ 2147483647 w 10"/>
                <a:gd name="T7" fmla="*/ 2147483647 h 17"/>
                <a:gd name="T8" fmla="*/ 2147483647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4" name="Freeform 4949"/>
            <p:cNvSpPr>
              <a:spLocks/>
            </p:cNvSpPr>
            <p:nvPr/>
          </p:nvSpPr>
          <p:spPr bwMode="auto">
            <a:xfrm>
              <a:off x="1752601" y="4137025"/>
              <a:ext cx="7938" cy="4763"/>
            </a:xfrm>
            <a:custGeom>
              <a:avLst/>
              <a:gdLst>
                <a:gd name="T0" fmla="*/ 2147483647 w 5"/>
                <a:gd name="T1" fmla="*/ 0 h 2"/>
                <a:gd name="T2" fmla="*/ 0 w 5"/>
                <a:gd name="T3" fmla="*/ 2147483647 h 2"/>
                <a:gd name="T4" fmla="*/ 0 w 5"/>
                <a:gd name="T5" fmla="*/ 0 h 2"/>
                <a:gd name="T6" fmla="*/ 2147483647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5" name="Freeform 4950"/>
            <p:cNvSpPr>
              <a:spLocks/>
            </p:cNvSpPr>
            <p:nvPr/>
          </p:nvSpPr>
          <p:spPr bwMode="auto">
            <a:xfrm>
              <a:off x="1457326" y="4059238"/>
              <a:ext cx="12700" cy="3175"/>
            </a:xfrm>
            <a:custGeom>
              <a:avLst/>
              <a:gdLst>
                <a:gd name="T0" fmla="*/ 2147483647 w 7"/>
                <a:gd name="T1" fmla="*/ 2147483647 h 2"/>
                <a:gd name="T2" fmla="*/ 2147483647 w 7"/>
                <a:gd name="T3" fmla="*/ 2147483647 h 2"/>
                <a:gd name="T4" fmla="*/ 0 w 7"/>
                <a:gd name="T5" fmla="*/ 0 h 2"/>
                <a:gd name="T6" fmla="*/ 2147483647 w 7"/>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6" name="Freeform 4951"/>
            <p:cNvSpPr>
              <a:spLocks/>
            </p:cNvSpPr>
            <p:nvPr/>
          </p:nvSpPr>
          <p:spPr bwMode="auto">
            <a:xfrm>
              <a:off x="1720851" y="4038600"/>
              <a:ext cx="365125" cy="647700"/>
            </a:xfrm>
            <a:custGeom>
              <a:avLst/>
              <a:gdLst>
                <a:gd name="T0" fmla="*/ 2147483647 w 206"/>
                <a:gd name="T1" fmla="*/ 2147483647 h 329"/>
                <a:gd name="T2" fmla="*/ 2147483647 w 206"/>
                <a:gd name="T3" fmla="*/ 2147483647 h 329"/>
                <a:gd name="T4" fmla="*/ 2147483647 w 206"/>
                <a:gd name="T5" fmla="*/ 2147483647 h 329"/>
                <a:gd name="T6" fmla="*/ 2147483647 w 206"/>
                <a:gd name="T7" fmla="*/ 2147483647 h 329"/>
                <a:gd name="T8" fmla="*/ 2147483647 w 206"/>
                <a:gd name="T9" fmla="*/ 2147483647 h 329"/>
                <a:gd name="T10" fmla="*/ 2147483647 w 206"/>
                <a:gd name="T11" fmla="*/ 2147483647 h 329"/>
                <a:gd name="T12" fmla="*/ 2147483647 w 206"/>
                <a:gd name="T13" fmla="*/ 2147483647 h 329"/>
                <a:gd name="T14" fmla="*/ 2147483647 w 206"/>
                <a:gd name="T15" fmla="*/ 2147483647 h 329"/>
                <a:gd name="T16" fmla="*/ 2147483647 w 206"/>
                <a:gd name="T17" fmla="*/ 2147483647 h 329"/>
                <a:gd name="T18" fmla="*/ 2147483647 w 206"/>
                <a:gd name="T19" fmla="*/ 2147483647 h 329"/>
                <a:gd name="T20" fmla="*/ 2147483647 w 206"/>
                <a:gd name="T21" fmla="*/ 2147483647 h 329"/>
                <a:gd name="T22" fmla="*/ 2147483647 w 206"/>
                <a:gd name="T23" fmla="*/ 2147483647 h 329"/>
                <a:gd name="T24" fmla="*/ 2147483647 w 206"/>
                <a:gd name="T25" fmla="*/ 2147483647 h 329"/>
                <a:gd name="T26" fmla="*/ 2147483647 w 206"/>
                <a:gd name="T27" fmla="*/ 2147483647 h 329"/>
                <a:gd name="T28" fmla="*/ 2147483647 w 206"/>
                <a:gd name="T29" fmla="*/ 2147483647 h 329"/>
                <a:gd name="T30" fmla="*/ 2147483647 w 206"/>
                <a:gd name="T31" fmla="*/ 2147483647 h 329"/>
                <a:gd name="T32" fmla="*/ 2147483647 w 206"/>
                <a:gd name="T33" fmla="*/ 2147483647 h 329"/>
                <a:gd name="T34" fmla="*/ 2147483647 w 206"/>
                <a:gd name="T35" fmla="*/ 2147483647 h 329"/>
                <a:gd name="T36" fmla="*/ 2147483647 w 206"/>
                <a:gd name="T37" fmla="*/ 2147483647 h 329"/>
                <a:gd name="T38" fmla="*/ 2147483647 w 206"/>
                <a:gd name="T39" fmla="*/ 2147483647 h 329"/>
                <a:gd name="T40" fmla="*/ 2147483647 w 206"/>
                <a:gd name="T41" fmla="*/ 2147483647 h 329"/>
                <a:gd name="T42" fmla="*/ 2147483647 w 206"/>
                <a:gd name="T43" fmla="*/ 2147483647 h 329"/>
                <a:gd name="T44" fmla="*/ 2147483647 w 206"/>
                <a:gd name="T45" fmla="*/ 2147483647 h 329"/>
                <a:gd name="T46" fmla="*/ 2147483647 w 206"/>
                <a:gd name="T47" fmla="*/ 2147483647 h 329"/>
                <a:gd name="T48" fmla="*/ 2147483647 w 206"/>
                <a:gd name="T49" fmla="*/ 2147483647 h 329"/>
                <a:gd name="T50" fmla="*/ 2147483647 w 206"/>
                <a:gd name="T51" fmla="*/ 2147483647 h 329"/>
                <a:gd name="T52" fmla="*/ 2147483647 w 206"/>
                <a:gd name="T53" fmla="*/ 2147483647 h 329"/>
                <a:gd name="T54" fmla="*/ 2147483647 w 206"/>
                <a:gd name="T55" fmla="*/ 2147483647 h 329"/>
                <a:gd name="T56" fmla="*/ 2147483647 w 206"/>
                <a:gd name="T57" fmla="*/ 2147483647 h 329"/>
                <a:gd name="T58" fmla="*/ 2147483647 w 206"/>
                <a:gd name="T59" fmla="*/ 2147483647 h 329"/>
                <a:gd name="T60" fmla="*/ 2147483647 w 206"/>
                <a:gd name="T61" fmla="*/ 2147483647 h 329"/>
                <a:gd name="T62" fmla="*/ 2147483647 w 206"/>
                <a:gd name="T63" fmla="*/ 2147483647 h 329"/>
                <a:gd name="T64" fmla="*/ 2147483647 w 206"/>
                <a:gd name="T65" fmla="*/ 2147483647 h 329"/>
                <a:gd name="T66" fmla="*/ 2147483647 w 206"/>
                <a:gd name="T67" fmla="*/ 2147483647 h 329"/>
                <a:gd name="T68" fmla="*/ 2147483647 w 206"/>
                <a:gd name="T69" fmla="*/ 2147483647 h 329"/>
                <a:gd name="T70" fmla="*/ 2147483647 w 206"/>
                <a:gd name="T71" fmla="*/ 2147483647 h 329"/>
                <a:gd name="T72" fmla="*/ 2147483647 w 206"/>
                <a:gd name="T73" fmla="*/ 2147483647 h 329"/>
                <a:gd name="T74" fmla="*/ 2147483647 w 206"/>
                <a:gd name="T75" fmla="*/ 2147483647 h 329"/>
                <a:gd name="T76" fmla="*/ 2147483647 w 206"/>
                <a:gd name="T77" fmla="*/ 2147483647 h 329"/>
                <a:gd name="T78" fmla="*/ 2147483647 w 206"/>
                <a:gd name="T79" fmla="*/ 2147483647 h 329"/>
                <a:gd name="T80" fmla="*/ 2147483647 w 206"/>
                <a:gd name="T81" fmla="*/ 2147483647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7" name="Freeform 4952" descr="Large checker board"/>
            <p:cNvSpPr>
              <a:spLocks/>
            </p:cNvSpPr>
            <p:nvPr/>
          </p:nvSpPr>
          <p:spPr bwMode="auto">
            <a:xfrm>
              <a:off x="5895976" y="2176463"/>
              <a:ext cx="1428750" cy="1152525"/>
            </a:xfrm>
            <a:custGeom>
              <a:avLst/>
              <a:gdLst>
                <a:gd name="T0" fmla="*/ 2147483647 w 804"/>
                <a:gd name="T1" fmla="*/ 2147483647 h 586"/>
                <a:gd name="T2" fmla="*/ 2147483647 w 804"/>
                <a:gd name="T3" fmla="*/ 2147483647 h 586"/>
                <a:gd name="T4" fmla="*/ 2147483647 w 804"/>
                <a:gd name="T5" fmla="*/ 2147483647 h 586"/>
                <a:gd name="T6" fmla="*/ 2147483647 w 804"/>
                <a:gd name="T7" fmla="*/ 2147483647 h 586"/>
                <a:gd name="T8" fmla="*/ 2147483647 w 804"/>
                <a:gd name="T9" fmla="*/ 2147483647 h 586"/>
                <a:gd name="T10" fmla="*/ 2147483647 w 804"/>
                <a:gd name="T11" fmla="*/ 2147483647 h 586"/>
                <a:gd name="T12" fmla="*/ 2147483647 w 804"/>
                <a:gd name="T13" fmla="*/ 2147483647 h 586"/>
                <a:gd name="T14" fmla="*/ 2147483647 w 804"/>
                <a:gd name="T15" fmla="*/ 2147483647 h 586"/>
                <a:gd name="T16" fmla="*/ 2147483647 w 804"/>
                <a:gd name="T17" fmla="*/ 2147483647 h 586"/>
                <a:gd name="T18" fmla="*/ 2147483647 w 804"/>
                <a:gd name="T19" fmla="*/ 2147483647 h 586"/>
                <a:gd name="T20" fmla="*/ 2147483647 w 804"/>
                <a:gd name="T21" fmla="*/ 2147483647 h 586"/>
                <a:gd name="T22" fmla="*/ 2147483647 w 804"/>
                <a:gd name="T23" fmla="*/ 2147483647 h 586"/>
                <a:gd name="T24" fmla="*/ 2147483647 w 804"/>
                <a:gd name="T25" fmla="*/ 2147483647 h 586"/>
                <a:gd name="T26" fmla="*/ 2147483647 w 804"/>
                <a:gd name="T27" fmla="*/ 2147483647 h 586"/>
                <a:gd name="T28" fmla="*/ 2147483647 w 804"/>
                <a:gd name="T29" fmla="*/ 2147483647 h 586"/>
                <a:gd name="T30" fmla="*/ 2147483647 w 804"/>
                <a:gd name="T31" fmla="*/ 2147483647 h 586"/>
                <a:gd name="T32" fmla="*/ 2147483647 w 804"/>
                <a:gd name="T33" fmla="*/ 2147483647 h 586"/>
                <a:gd name="T34" fmla="*/ 2147483647 w 804"/>
                <a:gd name="T35" fmla="*/ 2147483647 h 586"/>
                <a:gd name="T36" fmla="*/ 2147483647 w 804"/>
                <a:gd name="T37" fmla="*/ 2147483647 h 586"/>
                <a:gd name="T38" fmla="*/ 2147483647 w 804"/>
                <a:gd name="T39" fmla="*/ 2147483647 h 586"/>
                <a:gd name="T40" fmla="*/ 2147483647 w 804"/>
                <a:gd name="T41" fmla="*/ 2147483647 h 586"/>
                <a:gd name="T42" fmla="*/ 2147483647 w 804"/>
                <a:gd name="T43" fmla="*/ 2147483647 h 586"/>
                <a:gd name="T44" fmla="*/ 2147483647 w 804"/>
                <a:gd name="T45" fmla="*/ 2147483647 h 586"/>
                <a:gd name="T46" fmla="*/ 2147483647 w 804"/>
                <a:gd name="T47" fmla="*/ 2147483647 h 586"/>
                <a:gd name="T48" fmla="*/ 2147483647 w 804"/>
                <a:gd name="T49" fmla="*/ 2147483647 h 586"/>
                <a:gd name="T50" fmla="*/ 2147483647 w 804"/>
                <a:gd name="T51" fmla="*/ 2147483647 h 586"/>
                <a:gd name="T52" fmla="*/ 2147483647 w 804"/>
                <a:gd name="T53" fmla="*/ 2147483647 h 586"/>
                <a:gd name="T54" fmla="*/ 2147483647 w 804"/>
                <a:gd name="T55" fmla="*/ 2147483647 h 586"/>
                <a:gd name="T56" fmla="*/ 2147483647 w 804"/>
                <a:gd name="T57" fmla="*/ 2147483647 h 586"/>
                <a:gd name="T58" fmla="*/ 2147483647 w 804"/>
                <a:gd name="T59" fmla="*/ 2147483647 h 586"/>
                <a:gd name="T60" fmla="*/ 2147483647 w 804"/>
                <a:gd name="T61" fmla="*/ 2147483647 h 586"/>
                <a:gd name="T62" fmla="*/ 2147483647 w 804"/>
                <a:gd name="T63" fmla="*/ 2147483647 h 586"/>
                <a:gd name="T64" fmla="*/ 2147483647 w 804"/>
                <a:gd name="T65" fmla="*/ 2147483647 h 586"/>
                <a:gd name="T66" fmla="*/ 2147483647 w 804"/>
                <a:gd name="T67" fmla="*/ 2147483647 h 586"/>
                <a:gd name="T68" fmla="*/ 2147483647 w 804"/>
                <a:gd name="T69" fmla="*/ 2147483647 h 586"/>
                <a:gd name="T70" fmla="*/ 2147483647 w 804"/>
                <a:gd name="T71" fmla="*/ 2147483647 h 586"/>
                <a:gd name="T72" fmla="*/ 2147483647 w 804"/>
                <a:gd name="T73" fmla="*/ 2147483647 h 586"/>
                <a:gd name="T74" fmla="*/ 2147483647 w 804"/>
                <a:gd name="T75" fmla="*/ 2147483647 h 586"/>
                <a:gd name="T76" fmla="*/ 2147483647 w 804"/>
                <a:gd name="T77" fmla="*/ 2147483647 h 586"/>
                <a:gd name="T78" fmla="*/ 2147483647 w 804"/>
                <a:gd name="T79" fmla="*/ 2147483647 h 586"/>
                <a:gd name="T80" fmla="*/ 2147483647 w 804"/>
                <a:gd name="T81" fmla="*/ 2147483647 h 586"/>
                <a:gd name="T82" fmla="*/ 2147483647 w 804"/>
                <a:gd name="T83" fmla="*/ 2147483647 h 586"/>
                <a:gd name="T84" fmla="*/ 2147483647 w 804"/>
                <a:gd name="T85" fmla="*/ 2147483647 h 586"/>
                <a:gd name="T86" fmla="*/ 2147483647 w 804"/>
                <a:gd name="T87" fmla="*/ 2147483647 h 586"/>
                <a:gd name="T88" fmla="*/ 2147483647 w 804"/>
                <a:gd name="T89" fmla="*/ 2147483647 h 586"/>
                <a:gd name="T90" fmla="*/ 2147483647 w 804"/>
                <a:gd name="T91" fmla="*/ 2147483647 h 586"/>
                <a:gd name="T92" fmla="*/ 2147483647 w 804"/>
                <a:gd name="T93" fmla="*/ 2147483647 h 586"/>
                <a:gd name="T94" fmla="*/ 2147483647 w 804"/>
                <a:gd name="T95" fmla="*/ 2147483647 h 586"/>
                <a:gd name="T96" fmla="*/ 2147483647 w 804"/>
                <a:gd name="T97" fmla="*/ 2147483647 h 586"/>
                <a:gd name="T98" fmla="*/ 2147483647 w 804"/>
                <a:gd name="T99" fmla="*/ 2147483647 h 586"/>
                <a:gd name="T100" fmla="*/ 2147483647 w 804"/>
                <a:gd name="T101" fmla="*/ 2147483647 h 586"/>
                <a:gd name="T102" fmla="*/ 2147483647 w 804"/>
                <a:gd name="T103" fmla="*/ 2147483647 h 586"/>
                <a:gd name="T104" fmla="*/ 2147483647 w 804"/>
                <a:gd name="T105" fmla="*/ 2147483647 h 586"/>
                <a:gd name="T106" fmla="*/ 2147483647 w 804"/>
                <a:gd name="T107" fmla="*/ 2147483647 h 586"/>
                <a:gd name="T108" fmla="*/ 2147483647 w 804"/>
                <a:gd name="T109" fmla="*/ 2147483647 h 586"/>
                <a:gd name="T110" fmla="*/ 2147483647 w 804"/>
                <a:gd name="T111" fmla="*/ 2147483647 h 586"/>
                <a:gd name="T112" fmla="*/ 2147483647 w 804"/>
                <a:gd name="T113" fmla="*/ 2147483647 h 586"/>
                <a:gd name="T114" fmla="*/ 2147483647 w 804"/>
                <a:gd name="T115" fmla="*/ 2147483647 h 586"/>
                <a:gd name="T116" fmla="*/ 2147483647 w 804"/>
                <a:gd name="T117" fmla="*/ 214748364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8" name="Freeform 4953"/>
            <p:cNvSpPr>
              <a:spLocks/>
            </p:cNvSpPr>
            <p:nvPr/>
          </p:nvSpPr>
          <p:spPr bwMode="auto">
            <a:xfrm>
              <a:off x="6985001" y="3336925"/>
              <a:ext cx="61913" cy="61913"/>
            </a:xfrm>
            <a:custGeom>
              <a:avLst/>
              <a:gdLst>
                <a:gd name="T0" fmla="*/ 2147483647 w 35"/>
                <a:gd name="T1" fmla="*/ 0 h 31"/>
                <a:gd name="T2" fmla="*/ 2147483647 w 35"/>
                <a:gd name="T3" fmla="*/ 2147483647 h 31"/>
                <a:gd name="T4" fmla="*/ 0 w 35"/>
                <a:gd name="T5" fmla="*/ 2147483647 h 31"/>
                <a:gd name="T6" fmla="*/ 2147483647 w 35"/>
                <a:gd name="T7" fmla="*/ 2147483647 h 31"/>
                <a:gd name="T8" fmla="*/ 2147483647 w 35"/>
                <a:gd name="T9" fmla="*/ 2147483647 h 31"/>
                <a:gd name="T10" fmla="*/ 2147483647 w 35"/>
                <a:gd name="T11" fmla="*/ 2147483647 h 31"/>
                <a:gd name="T12" fmla="*/ 2147483647 w 35"/>
                <a:gd name="T13" fmla="*/ 2147483647 h 31"/>
                <a:gd name="T14" fmla="*/ 2147483647 w 35"/>
                <a:gd name="T15" fmla="*/ 2147483647 h 31"/>
                <a:gd name="T16" fmla="*/ 2147483647 w 35"/>
                <a:gd name="T17" fmla="*/ 0 h 31"/>
                <a:gd name="T18" fmla="*/ 2147483647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9" name="Freeform 4954" descr="Large checker board"/>
            <p:cNvSpPr>
              <a:spLocks/>
            </p:cNvSpPr>
            <p:nvPr/>
          </p:nvSpPr>
          <p:spPr bwMode="auto">
            <a:xfrm>
              <a:off x="7458076" y="2590800"/>
              <a:ext cx="234950" cy="277813"/>
            </a:xfrm>
            <a:custGeom>
              <a:avLst/>
              <a:gdLst>
                <a:gd name="T0" fmla="*/ 2147483647 w 132"/>
                <a:gd name="T1" fmla="*/ 2147483647 h 141"/>
                <a:gd name="T2" fmla="*/ 2147483647 w 132"/>
                <a:gd name="T3" fmla="*/ 2147483647 h 141"/>
                <a:gd name="T4" fmla="*/ 2147483647 w 132"/>
                <a:gd name="T5" fmla="*/ 2147483647 h 141"/>
                <a:gd name="T6" fmla="*/ 2147483647 w 132"/>
                <a:gd name="T7" fmla="*/ 2147483647 h 141"/>
                <a:gd name="T8" fmla="*/ 2147483647 w 132"/>
                <a:gd name="T9" fmla="*/ 2147483647 h 141"/>
                <a:gd name="T10" fmla="*/ 2147483647 w 132"/>
                <a:gd name="T11" fmla="*/ 2147483647 h 141"/>
                <a:gd name="T12" fmla="*/ 2147483647 w 132"/>
                <a:gd name="T13" fmla="*/ 2147483647 h 141"/>
                <a:gd name="T14" fmla="*/ 2147483647 w 132"/>
                <a:gd name="T15" fmla="*/ 2147483647 h 141"/>
                <a:gd name="T16" fmla="*/ 2147483647 w 132"/>
                <a:gd name="T17" fmla="*/ 2147483647 h 141"/>
                <a:gd name="T18" fmla="*/ 2147483647 w 132"/>
                <a:gd name="T19" fmla="*/ 2147483647 h 141"/>
                <a:gd name="T20" fmla="*/ 2147483647 w 132"/>
                <a:gd name="T21" fmla="*/ 2147483647 h 141"/>
                <a:gd name="T22" fmla="*/ 2147483647 w 132"/>
                <a:gd name="T23" fmla="*/ 2147483647 h 141"/>
                <a:gd name="T24" fmla="*/ 2147483647 w 132"/>
                <a:gd name="T25" fmla="*/ 2147483647 h 141"/>
                <a:gd name="T26" fmla="*/ 2147483647 w 132"/>
                <a:gd name="T27" fmla="*/ 2147483647 h 141"/>
                <a:gd name="T28" fmla="*/ 2147483647 w 132"/>
                <a:gd name="T29" fmla="*/ 2147483647 h 141"/>
                <a:gd name="T30" fmla="*/ 2147483647 w 132"/>
                <a:gd name="T31" fmla="*/ 2147483647 h 141"/>
                <a:gd name="T32" fmla="*/ 2147483647 w 132"/>
                <a:gd name="T33" fmla="*/ 2147483647 h 141"/>
                <a:gd name="T34" fmla="*/ 2147483647 w 132"/>
                <a:gd name="T35" fmla="*/ 2147483647 h 141"/>
                <a:gd name="T36" fmla="*/ 2147483647 w 132"/>
                <a:gd name="T37" fmla="*/ 2147483647 h 141"/>
                <a:gd name="T38" fmla="*/ 0 w 132"/>
                <a:gd name="T39" fmla="*/ 2147483647 h 141"/>
                <a:gd name="T40" fmla="*/ 2147483647 w 132"/>
                <a:gd name="T41" fmla="*/ 2147483647 h 141"/>
                <a:gd name="T42" fmla="*/ 2147483647 w 132"/>
                <a:gd name="T43" fmla="*/ 2147483647 h 141"/>
                <a:gd name="T44" fmla="*/ 2147483647 w 132"/>
                <a:gd name="T45" fmla="*/ 2147483647 h 141"/>
                <a:gd name="T46" fmla="*/ 2147483647 w 132"/>
                <a:gd name="T47" fmla="*/ 2147483647 h 141"/>
                <a:gd name="T48" fmla="*/ 2147483647 w 132"/>
                <a:gd name="T49" fmla="*/ 2147483647 h 141"/>
                <a:gd name="T50" fmla="*/ 2147483647 w 132"/>
                <a:gd name="T51" fmla="*/ 2147483647 h 141"/>
                <a:gd name="T52" fmla="*/ 2147483647 w 132"/>
                <a:gd name="T53" fmla="*/ 2147483647 h 141"/>
                <a:gd name="T54" fmla="*/ 2147483647 w 132"/>
                <a:gd name="T55" fmla="*/ 2147483647 h 141"/>
                <a:gd name="T56" fmla="*/ 2147483647 w 132"/>
                <a:gd name="T57" fmla="*/ 2147483647 h 141"/>
                <a:gd name="T58" fmla="*/ 2147483647 w 132"/>
                <a:gd name="T59" fmla="*/ 2147483647 h 141"/>
                <a:gd name="T60" fmla="*/ 2147483647 w 132"/>
                <a:gd name="T61" fmla="*/ 2147483647 h 141"/>
                <a:gd name="T62" fmla="*/ 2147483647 w 132"/>
                <a:gd name="T63" fmla="*/ 2147483647 h 141"/>
                <a:gd name="T64" fmla="*/ 2147483647 w 132"/>
                <a:gd name="T65" fmla="*/ 2147483647 h 141"/>
                <a:gd name="T66" fmla="*/ 2147483647 w 132"/>
                <a:gd name="T67" fmla="*/ 2147483647 h 141"/>
                <a:gd name="T68" fmla="*/ 2147483647 w 132"/>
                <a:gd name="T69" fmla="*/ 2147483647 h 141"/>
                <a:gd name="T70" fmla="*/ 2147483647 w 132"/>
                <a:gd name="T71" fmla="*/ 2147483647 h 141"/>
                <a:gd name="T72" fmla="*/ 2147483647 w 132"/>
                <a:gd name="T73" fmla="*/ 2147483647 h 141"/>
                <a:gd name="T74" fmla="*/ 2147483647 w 132"/>
                <a:gd name="T75" fmla="*/ 2147483647 h 141"/>
                <a:gd name="T76" fmla="*/ 2147483647 w 132"/>
                <a:gd name="T77" fmla="*/ 2147483647 h 141"/>
                <a:gd name="T78" fmla="*/ 2147483647 w 132"/>
                <a:gd name="T79" fmla="*/ 2147483647 h 141"/>
                <a:gd name="T80" fmla="*/ 2147483647 w 132"/>
                <a:gd name="T81" fmla="*/ 2147483647 h 141"/>
                <a:gd name="T82" fmla="*/ 2147483647 w 132"/>
                <a:gd name="T83" fmla="*/ 2147483647 h 141"/>
                <a:gd name="T84" fmla="*/ 2147483647 w 132"/>
                <a:gd name="T85" fmla="*/ 2147483647 h 141"/>
                <a:gd name="T86" fmla="*/ 2147483647 w 132"/>
                <a:gd name="T87" fmla="*/ 0 h 141"/>
                <a:gd name="T88" fmla="*/ 2147483647 w 132"/>
                <a:gd name="T89" fmla="*/ 0 h 141"/>
                <a:gd name="T90" fmla="*/ 2147483647 w 132"/>
                <a:gd name="T91" fmla="*/ 2147483647 h 141"/>
                <a:gd name="T92" fmla="*/ 2147483647 w 132"/>
                <a:gd name="T93" fmla="*/ 2147483647 h 141"/>
                <a:gd name="T94" fmla="*/ 2147483647 w 132"/>
                <a:gd name="T95" fmla="*/ 2147483647 h 141"/>
                <a:gd name="T96" fmla="*/ 2147483647 w 132"/>
                <a:gd name="T97" fmla="*/ 2147483647 h 141"/>
                <a:gd name="T98" fmla="*/ 2147483647 w 132"/>
                <a:gd name="T99" fmla="*/ 2147483647 h 141"/>
                <a:gd name="T100" fmla="*/ 2147483647 w 132"/>
                <a:gd name="T101" fmla="*/ 2147483647 h 141"/>
                <a:gd name="T102" fmla="*/ 2147483647 w 132"/>
                <a:gd name="T103" fmla="*/ 2147483647 h 141"/>
                <a:gd name="T104" fmla="*/ 2147483647 w 132"/>
                <a:gd name="T105" fmla="*/ 2147483647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0" name="Freeform 4955" descr="Large checker board"/>
            <p:cNvSpPr>
              <a:spLocks/>
            </p:cNvSpPr>
            <p:nvPr/>
          </p:nvSpPr>
          <p:spPr bwMode="auto">
            <a:xfrm>
              <a:off x="7542213" y="2446338"/>
              <a:ext cx="134938" cy="144463"/>
            </a:xfrm>
            <a:custGeom>
              <a:avLst/>
              <a:gdLst>
                <a:gd name="T0" fmla="*/ 2147483647 w 76"/>
                <a:gd name="T1" fmla="*/ 2147483647 h 74"/>
                <a:gd name="T2" fmla="*/ 2147483647 w 76"/>
                <a:gd name="T3" fmla="*/ 2147483647 h 74"/>
                <a:gd name="T4" fmla="*/ 2147483647 w 76"/>
                <a:gd name="T5" fmla="*/ 2147483647 h 74"/>
                <a:gd name="T6" fmla="*/ 0 w 76"/>
                <a:gd name="T7" fmla="*/ 0 h 74"/>
                <a:gd name="T8" fmla="*/ 2147483647 w 76"/>
                <a:gd name="T9" fmla="*/ 2147483647 h 74"/>
                <a:gd name="T10" fmla="*/ 2147483647 w 76"/>
                <a:gd name="T11" fmla="*/ 2147483647 h 74"/>
                <a:gd name="T12" fmla="*/ 2147483647 w 76"/>
                <a:gd name="T13" fmla="*/ 2147483647 h 74"/>
                <a:gd name="T14" fmla="*/ 2147483647 w 76"/>
                <a:gd name="T15" fmla="*/ 2147483647 h 74"/>
                <a:gd name="T16" fmla="*/ 2147483647 w 76"/>
                <a:gd name="T17" fmla="*/ 2147483647 h 74"/>
                <a:gd name="T18" fmla="*/ 2147483647 w 76"/>
                <a:gd name="T19" fmla="*/ 2147483647 h 74"/>
                <a:gd name="T20" fmla="*/ 2147483647 w 76"/>
                <a:gd name="T21" fmla="*/ 2147483647 h 74"/>
                <a:gd name="T22" fmla="*/ 2147483647 w 76"/>
                <a:gd name="T23" fmla="*/ 2147483647 h 74"/>
                <a:gd name="T24" fmla="*/ 2147483647 w 76"/>
                <a:gd name="T25" fmla="*/ 2147483647 h 74"/>
                <a:gd name="T26" fmla="*/ 2147483647 w 76"/>
                <a:gd name="T27" fmla="*/ 2147483647 h 74"/>
                <a:gd name="T28" fmla="*/ 2147483647 w 76"/>
                <a:gd name="T29" fmla="*/ 2147483647 h 74"/>
                <a:gd name="T30" fmla="*/ 2147483647 w 76"/>
                <a:gd name="T31" fmla="*/ 2147483647 h 74"/>
                <a:gd name="T32" fmla="*/ 2147483647 w 76"/>
                <a:gd name="T33" fmla="*/ 2147483647 h 74"/>
                <a:gd name="T34" fmla="*/ 2147483647 w 76"/>
                <a:gd name="T35" fmla="*/ 2147483647 h 74"/>
                <a:gd name="T36" fmla="*/ 2147483647 w 76"/>
                <a:gd name="T37" fmla="*/ 2147483647 h 74"/>
                <a:gd name="T38" fmla="*/ 2147483647 w 76"/>
                <a:gd name="T39" fmla="*/ 2147483647 h 74"/>
                <a:gd name="T40" fmla="*/ 2147483647 w 76"/>
                <a:gd name="T41" fmla="*/ 2147483647 h 74"/>
                <a:gd name="T42" fmla="*/ 2147483647 w 76"/>
                <a:gd name="T43" fmla="*/ 2147483647 h 74"/>
                <a:gd name="T44" fmla="*/ 2147483647 w 76"/>
                <a:gd name="T45" fmla="*/ 2147483647 h 74"/>
                <a:gd name="T46" fmla="*/ 2147483647 w 76"/>
                <a:gd name="T47" fmla="*/ 214748364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1" name="Freeform 4956" descr="Large checker board"/>
            <p:cNvSpPr>
              <a:spLocks/>
            </p:cNvSpPr>
            <p:nvPr/>
          </p:nvSpPr>
          <p:spPr bwMode="auto">
            <a:xfrm>
              <a:off x="7435851" y="2849563"/>
              <a:ext cx="68263" cy="98425"/>
            </a:xfrm>
            <a:custGeom>
              <a:avLst/>
              <a:gdLst>
                <a:gd name="T0" fmla="*/ 2147483647 w 40"/>
                <a:gd name="T1" fmla="*/ 2147483647 h 50"/>
                <a:gd name="T2" fmla="*/ 2147483647 w 40"/>
                <a:gd name="T3" fmla="*/ 2147483647 h 50"/>
                <a:gd name="T4" fmla="*/ 2147483647 w 40"/>
                <a:gd name="T5" fmla="*/ 2147483647 h 50"/>
                <a:gd name="T6" fmla="*/ 2147483647 w 40"/>
                <a:gd name="T7" fmla="*/ 2147483647 h 50"/>
                <a:gd name="T8" fmla="*/ 2147483647 w 40"/>
                <a:gd name="T9" fmla="*/ 2147483647 h 50"/>
                <a:gd name="T10" fmla="*/ 2147483647 w 40"/>
                <a:gd name="T11" fmla="*/ 2147483647 h 50"/>
                <a:gd name="T12" fmla="*/ 2147483647 w 40"/>
                <a:gd name="T13" fmla="*/ 2147483647 h 50"/>
                <a:gd name="T14" fmla="*/ 2147483647 w 40"/>
                <a:gd name="T15" fmla="*/ 2147483647 h 50"/>
                <a:gd name="T16" fmla="*/ 2147483647 w 40"/>
                <a:gd name="T17" fmla="*/ 2147483647 h 50"/>
                <a:gd name="T18" fmla="*/ 2147483647 w 40"/>
                <a:gd name="T19" fmla="*/ 2147483647 h 50"/>
                <a:gd name="T20" fmla="*/ 2147483647 w 40"/>
                <a:gd name="T21" fmla="*/ 2147483647 h 50"/>
                <a:gd name="T22" fmla="*/ 2147483647 w 40"/>
                <a:gd name="T23" fmla="*/ 2147483647 h 50"/>
                <a:gd name="T24" fmla="*/ 2147483647 w 40"/>
                <a:gd name="T25" fmla="*/ 2147483647 h 50"/>
                <a:gd name="T26" fmla="*/ 2147483647 w 40"/>
                <a:gd name="T27" fmla="*/ 2147483647 h 50"/>
                <a:gd name="T28" fmla="*/ 0 w 40"/>
                <a:gd name="T29" fmla="*/ 2147483647 h 50"/>
                <a:gd name="T30" fmla="*/ 2147483647 w 40"/>
                <a:gd name="T31" fmla="*/ 0 h 50"/>
                <a:gd name="T32" fmla="*/ 2147483647 w 40"/>
                <a:gd name="T33" fmla="*/ 2147483647 h 50"/>
                <a:gd name="T34" fmla="*/ 2147483647 w 40"/>
                <a:gd name="T35" fmla="*/ 2147483647 h 50"/>
                <a:gd name="T36" fmla="*/ 2147483647 w 40"/>
                <a:gd name="T37" fmla="*/ 2147483647 h 50"/>
                <a:gd name="T38" fmla="*/ 2147483647 w 40"/>
                <a:gd name="T39" fmla="*/ 214748364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2" name="Freeform 4957" descr="Large checker board"/>
            <p:cNvSpPr>
              <a:spLocks/>
            </p:cNvSpPr>
            <p:nvPr/>
          </p:nvSpPr>
          <p:spPr bwMode="auto">
            <a:xfrm>
              <a:off x="7500938" y="2836863"/>
              <a:ext cx="61913" cy="55563"/>
            </a:xfrm>
            <a:custGeom>
              <a:avLst/>
              <a:gdLst>
                <a:gd name="T0" fmla="*/ 2147483647 w 35"/>
                <a:gd name="T1" fmla="*/ 2147483647 h 28"/>
                <a:gd name="T2" fmla="*/ 2147483647 w 35"/>
                <a:gd name="T3" fmla="*/ 2147483647 h 28"/>
                <a:gd name="T4" fmla="*/ 2147483647 w 35"/>
                <a:gd name="T5" fmla="*/ 2147483647 h 28"/>
                <a:gd name="T6" fmla="*/ 2147483647 w 35"/>
                <a:gd name="T7" fmla="*/ 2147483647 h 28"/>
                <a:gd name="T8" fmla="*/ 0 w 35"/>
                <a:gd name="T9" fmla="*/ 2147483647 h 28"/>
                <a:gd name="T10" fmla="*/ 0 w 35"/>
                <a:gd name="T11" fmla="*/ 2147483647 h 28"/>
                <a:gd name="T12" fmla="*/ 2147483647 w 35"/>
                <a:gd name="T13" fmla="*/ 2147483647 h 28"/>
                <a:gd name="T14" fmla="*/ 2147483647 w 35"/>
                <a:gd name="T15" fmla="*/ 2147483647 h 28"/>
                <a:gd name="T16" fmla="*/ 2147483647 w 35"/>
                <a:gd name="T17" fmla="*/ 0 h 28"/>
                <a:gd name="T18" fmla="*/ 2147483647 w 35"/>
                <a:gd name="T19" fmla="*/ 2147483647 h 28"/>
                <a:gd name="T20" fmla="*/ 2147483647 w 35"/>
                <a:gd name="T21" fmla="*/ 2147483647 h 28"/>
                <a:gd name="T22" fmla="*/ 2147483647 w 35"/>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3" name="Freeform 4958"/>
            <p:cNvSpPr>
              <a:spLocks/>
            </p:cNvSpPr>
            <p:nvPr/>
          </p:nvSpPr>
          <p:spPr bwMode="auto">
            <a:xfrm>
              <a:off x="7458076" y="3101975"/>
              <a:ext cx="12700" cy="22225"/>
            </a:xfrm>
            <a:custGeom>
              <a:avLst/>
              <a:gdLst>
                <a:gd name="T0" fmla="*/ 0 w 7"/>
                <a:gd name="T1" fmla="*/ 2147483647 h 11"/>
                <a:gd name="T2" fmla="*/ 2147483647 w 7"/>
                <a:gd name="T3" fmla="*/ 0 h 11"/>
                <a:gd name="T4" fmla="*/ 2147483647 w 7"/>
                <a:gd name="T5" fmla="*/ 0 h 11"/>
                <a:gd name="T6" fmla="*/ 0 w 7"/>
                <a:gd name="T7" fmla="*/ 2147483647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4" name="Freeform 4959" descr="Large checker board"/>
            <p:cNvSpPr>
              <a:spLocks/>
            </p:cNvSpPr>
            <p:nvPr/>
          </p:nvSpPr>
          <p:spPr bwMode="auto">
            <a:xfrm>
              <a:off x="7593013" y="2697163"/>
              <a:ext cx="4763" cy="9525"/>
            </a:xfrm>
            <a:custGeom>
              <a:avLst/>
              <a:gdLst>
                <a:gd name="T0" fmla="*/ 2147483647 w 2"/>
                <a:gd name="T1" fmla="*/ 2147483647 h 5"/>
                <a:gd name="T2" fmla="*/ 0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5" name="Freeform 4960" descr="Large checker board"/>
            <p:cNvSpPr>
              <a:spLocks/>
            </p:cNvSpPr>
            <p:nvPr/>
          </p:nvSpPr>
          <p:spPr bwMode="auto">
            <a:xfrm>
              <a:off x="7456488" y="2900363"/>
              <a:ext cx="1588" cy="4763"/>
            </a:xfrm>
            <a:custGeom>
              <a:avLst/>
              <a:gdLst>
                <a:gd name="T0" fmla="*/ 1001132368 w 2"/>
                <a:gd name="T1" fmla="*/ 0 h 2"/>
                <a:gd name="T2" fmla="*/ 1001132368 w 2"/>
                <a:gd name="T3" fmla="*/ 2147483647 h 2"/>
                <a:gd name="T4" fmla="*/ 0 w 2"/>
                <a:gd name="T5" fmla="*/ 2147483647 h 2"/>
                <a:gd name="T6" fmla="*/ 1001132368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6" name="Freeform 4961"/>
            <p:cNvSpPr>
              <a:spLocks/>
            </p:cNvSpPr>
            <p:nvPr/>
          </p:nvSpPr>
          <p:spPr bwMode="auto">
            <a:xfrm>
              <a:off x="7197726" y="2533650"/>
              <a:ext cx="127000" cy="177800"/>
            </a:xfrm>
            <a:custGeom>
              <a:avLst/>
              <a:gdLst>
                <a:gd name="T0" fmla="*/ 2147483647 w 71"/>
                <a:gd name="T1" fmla="*/ 2147483647 h 90"/>
                <a:gd name="T2" fmla="*/ 2147483647 w 71"/>
                <a:gd name="T3" fmla="*/ 2147483647 h 90"/>
                <a:gd name="T4" fmla="*/ 0 w 71"/>
                <a:gd name="T5" fmla="*/ 2147483647 h 90"/>
                <a:gd name="T6" fmla="*/ 2147483647 w 71"/>
                <a:gd name="T7" fmla="*/ 2147483647 h 90"/>
                <a:gd name="T8" fmla="*/ 2147483647 w 71"/>
                <a:gd name="T9" fmla="*/ 2147483647 h 90"/>
                <a:gd name="T10" fmla="*/ 2147483647 w 71"/>
                <a:gd name="T11" fmla="*/ 2147483647 h 90"/>
                <a:gd name="T12" fmla="*/ 2147483647 w 71"/>
                <a:gd name="T13" fmla="*/ 2147483647 h 90"/>
                <a:gd name="T14" fmla="*/ 2147483647 w 71"/>
                <a:gd name="T15" fmla="*/ 2147483647 h 90"/>
                <a:gd name="T16" fmla="*/ 2147483647 w 71"/>
                <a:gd name="T17" fmla="*/ 2147483647 h 90"/>
                <a:gd name="T18" fmla="*/ 2147483647 w 71"/>
                <a:gd name="T19" fmla="*/ 2147483647 h 90"/>
                <a:gd name="T20" fmla="*/ 2147483647 w 71"/>
                <a:gd name="T21" fmla="*/ 0 h 90"/>
                <a:gd name="T22" fmla="*/ 2147483647 w 71"/>
                <a:gd name="T23" fmla="*/ 2147483647 h 90"/>
                <a:gd name="T24" fmla="*/ 2147483647 w 71"/>
                <a:gd name="T25" fmla="*/ 2147483647 h 90"/>
                <a:gd name="T26" fmla="*/ 2147483647 w 71"/>
                <a:gd name="T27" fmla="*/ 2147483647 h 90"/>
                <a:gd name="T28" fmla="*/ 2147483647 w 71"/>
                <a:gd name="T29" fmla="*/ 2147483647 h 90"/>
                <a:gd name="T30" fmla="*/ 2147483647 w 71"/>
                <a:gd name="T31" fmla="*/ 2147483647 h 90"/>
                <a:gd name="T32" fmla="*/ 2147483647 w 71"/>
                <a:gd name="T33" fmla="*/ 2147483647 h 90"/>
                <a:gd name="T34" fmla="*/ 2147483647 w 71"/>
                <a:gd name="T35" fmla="*/ 2147483647 h 90"/>
                <a:gd name="T36" fmla="*/ 2147483647 w 71"/>
                <a:gd name="T37" fmla="*/ 2147483647 h 90"/>
                <a:gd name="T38" fmla="*/ 2147483647 w 71"/>
                <a:gd name="T39" fmla="*/ 2147483647 h 90"/>
                <a:gd name="T40" fmla="*/ 2147483647 w 71"/>
                <a:gd name="T41" fmla="*/ 2147483647 h 90"/>
                <a:gd name="T42" fmla="*/ 2147483647 w 71"/>
                <a:gd name="T43" fmla="*/ 2147483647 h 90"/>
                <a:gd name="T44" fmla="*/ 2147483647 w 71"/>
                <a:gd name="T45" fmla="*/ 2147483647 h 90"/>
                <a:gd name="T46" fmla="*/ 2147483647 w 71"/>
                <a:gd name="T47" fmla="*/ 2147483647 h 90"/>
                <a:gd name="T48" fmla="*/ 2147483647 w 71"/>
                <a:gd name="T49" fmla="*/ 2147483647 h 90"/>
                <a:gd name="T50" fmla="*/ 2147483647 w 71"/>
                <a:gd name="T51" fmla="*/ 2147483647 h 90"/>
                <a:gd name="T52" fmla="*/ 2147483647 w 71"/>
                <a:gd name="T53" fmla="*/ 2147483647 h 90"/>
                <a:gd name="T54" fmla="*/ 2147483647 w 71"/>
                <a:gd name="T55" fmla="*/ 2147483647 h 90"/>
                <a:gd name="T56" fmla="*/ 2147483647 w 71"/>
                <a:gd name="T57" fmla="*/ 2147483647 h 90"/>
                <a:gd name="T58" fmla="*/ 2147483647 w 71"/>
                <a:gd name="T59" fmla="*/ 2147483647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pattFill prst="lgCheck">
              <a:fgClr>
                <a:srgbClr val="0000CC"/>
              </a:fgClr>
              <a:bgClr>
                <a:schemeClr val="bg1"/>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7" name="Freeform 4962"/>
            <p:cNvSpPr>
              <a:spLocks/>
            </p:cNvSpPr>
            <p:nvPr/>
          </p:nvSpPr>
          <p:spPr bwMode="auto">
            <a:xfrm>
              <a:off x="7292976" y="2689225"/>
              <a:ext cx="90488" cy="141288"/>
            </a:xfrm>
            <a:custGeom>
              <a:avLst/>
              <a:gdLst>
                <a:gd name="T0" fmla="*/ 2147483647 w 62"/>
                <a:gd name="T1" fmla="*/ 2147483647 h 73"/>
                <a:gd name="T2" fmla="*/ 2147483647 w 62"/>
                <a:gd name="T3" fmla="*/ 2147483647 h 73"/>
                <a:gd name="T4" fmla="*/ 2147483647 w 62"/>
                <a:gd name="T5" fmla="*/ 2147483647 h 73"/>
                <a:gd name="T6" fmla="*/ 2147483647 w 62"/>
                <a:gd name="T7" fmla="*/ 2147483647 h 73"/>
                <a:gd name="T8" fmla="*/ 2147483647 w 62"/>
                <a:gd name="T9" fmla="*/ 2147483647 h 73"/>
                <a:gd name="T10" fmla="*/ 2147483647 w 62"/>
                <a:gd name="T11" fmla="*/ 2147483647 h 73"/>
                <a:gd name="T12" fmla="*/ 2147483647 w 62"/>
                <a:gd name="T13" fmla="*/ 2147483647 h 73"/>
                <a:gd name="T14" fmla="*/ 2147483647 w 62"/>
                <a:gd name="T15" fmla="*/ 2147483647 h 73"/>
                <a:gd name="T16" fmla="*/ 2147483647 w 62"/>
                <a:gd name="T17" fmla="*/ 2147483647 h 73"/>
                <a:gd name="T18" fmla="*/ 2147483647 w 62"/>
                <a:gd name="T19" fmla="*/ 2147483647 h 73"/>
                <a:gd name="T20" fmla="*/ 2147483647 w 62"/>
                <a:gd name="T21" fmla="*/ 2147483647 h 73"/>
                <a:gd name="T22" fmla="*/ 2147483647 w 62"/>
                <a:gd name="T23" fmla="*/ 2147483647 h 73"/>
                <a:gd name="T24" fmla="*/ 2147483647 w 62"/>
                <a:gd name="T25" fmla="*/ 2147483647 h 73"/>
                <a:gd name="T26" fmla="*/ 2147483647 w 62"/>
                <a:gd name="T27" fmla="*/ 2147483647 h 73"/>
                <a:gd name="T28" fmla="*/ 2147483647 w 62"/>
                <a:gd name="T29" fmla="*/ 2147483647 h 73"/>
                <a:gd name="T30" fmla="*/ 2147483647 w 62"/>
                <a:gd name="T31" fmla="*/ 2147483647 h 73"/>
                <a:gd name="T32" fmla="*/ 2147483647 w 62"/>
                <a:gd name="T33" fmla="*/ 2147483647 h 73"/>
                <a:gd name="T34" fmla="*/ 0 w 62"/>
                <a:gd name="T35" fmla="*/ 2147483647 h 73"/>
                <a:gd name="T36" fmla="*/ 0 w 62"/>
                <a:gd name="T37" fmla="*/ 2147483647 h 73"/>
                <a:gd name="T38" fmla="*/ 2147483647 w 62"/>
                <a:gd name="T39" fmla="*/ 2147483647 h 73"/>
                <a:gd name="T40" fmla="*/ 2147483647 w 62"/>
                <a:gd name="T41" fmla="*/ 0 h 73"/>
                <a:gd name="T42" fmla="*/ 2147483647 w 62"/>
                <a:gd name="T43" fmla="*/ 2147483647 h 73"/>
                <a:gd name="T44" fmla="*/ 2147483647 w 62"/>
                <a:gd name="T45" fmla="*/ 2147483647 h 73"/>
                <a:gd name="T46" fmla="*/ 2147483647 w 62"/>
                <a:gd name="T47" fmla="*/ 2147483647 h 73"/>
                <a:gd name="T48" fmla="*/ 2147483647 w 62"/>
                <a:gd name="T49" fmla="*/ 2147483647 h 73"/>
                <a:gd name="T50" fmla="*/ 2147483647 w 62"/>
                <a:gd name="T51" fmla="*/ 2147483647 h 73"/>
                <a:gd name="T52" fmla="*/ 2147483647 w 62"/>
                <a:gd name="T53" fmla="*/ 2147483647 h 73"/>
                <a:gd name="T54" fmla="*/ 2147483647 w 62"/>
                <a:gd name="T55" fmla="*/ 2147483647 h 73"/>
                <a:gd name="T56" fmla="*/ 2147483647 w 62"/>
                <a:gd name="T57" fmla="*/ 2147483647 h 73"/>
                <a:gd name="T58" fmla="*/ 2147483647 w 62"/>
                <a:gd name="T59" fmla="*/ 2147483647 h 73"/>
                <a:gd name="T60" fmla="*/ 2147483647 w 62"/>
                <a:gd name="T61" fmla="*/ 2147483647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8" name="Freeform 4963"/>
            <p:cNvSpPr>
              <a:spLocks/>
            </p:cNvSpPr>
            <p:nvPr/>
          </p:nvSpPr>
          <p:spPr bwMode="auto">
            <a:xfrm>
              <a:off x="7275513" y="3157538"/>
              <a:ext cx="42863" cy="111125"/>
            </a:xfrm>
            <a:custGeom>
              <a:avLst/>
              <a:gdLst>
                <a:gd name="T0" fmla="*/ 2147483647 w 24"/>
                <a:gd name="T1" fmla="*/ 2147483647 h 57"/>
                <a:gd name="T2" fmla="*/ 2147483647 w 24"/>
                <a:gd name="T3" fmla="*/ 2147483647 h 57"/>
                <a:gd name="T4" fmla="*/ 0 w 24"/>
                <a:gd name="T5" fmla="*/ 2147483647 h 57"/>
                <a:gd name="T6" fmla="*/ 2147483647 w 24"/>
                <a:gd name="T7" fmla="*/ 2147483647 h 57"/>
                <a:gd name="T8" fmla="*/ 2147483647 w 24"/>
                <a:gd name="T9" fmla="*/ 0 h 57"/>
                <a:gd name="T10" fmla="*/ 2147483647 w 24"/>
                <a:gd name="T11" fmla="*/ 2147483647 h 57"/>
                <a:gd name="T12" fmla="*/ 2147483647 w 24"/>
                <a:gd name="T13" fmla="*/ 2147483647 h 57"/>
                <a:gd name="T14" fmla="*/ 2147483647 w 24"/>
                <a:gd name="T15" fmla="*/ 2147483647 h 57"/>
                <a:gd name="T16" fmla="*/ 2147483647 w 24"/>
                <a:gd name="T17" fmla="*/ 2147483647 h 57"/>
                <a:gd name="T18" fmla="*/ 2147483647 w 24"/>
                <a:gd name="T19" fmla="*/ 2147483647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9" name="Freeform 4964"/>
            <p:cNvSpPr>
              <a:spLocks/>
            </p:cNvSpPr>
            <p:nvPr/>
          </p:nvSpPr>
          <p:spPr bwMode="auto">
            <a:xfrm>
              <a:off x="6137276" y="2222500"/>
              <a:ext cx="825500" cy="361950"/>
            </a:xfrm>
            <a:custGeom>
              <a:avLst/>
              <a:gdLst>
                <a:gd name="T0" fmla="*/ 2147483647 w 466"/>
                <a:gd name="T1" fmla="*/ 2147483647 h 184"/>
                <a:gd name="T2" fmla="*/ 2147483647 w 466"/>
                <a:gd name="T3" fmla="*/ 2147483647 h 184"/>
                <a:gd name="T4" fmla="*/ 2147483647 w 466"/>
                <a:gd name="T5" fmla="*/ 2147483647 h 184"/>
                <a:gd name="T6" fmla="*/ 2147483647 w 466"/>
                <a:gd name="T7" fmla="*/ 2147483647 h 184"/>
                <a:gd name="T8" fmla="*/ 2147483647 w 466"/>
                <a:gd name="T9" fmla="*/ 2147483647 h 184"/>
                <a:gd name="T10" fmla="*/ 2147483647 w 466"/>
                <a:gd name="T11" fmla="*/ 2147483647 h 184"/>
                <a:gd name="T12" fmla="*/ 2147483647 w 466"/>
                <a:gd name="T13" fmla="*/ 2147483647 h 184"/>
                <a:gd name="T14" fmla="*/ 2147483647 w 466"/>
                <a:gd name="T15" fmla="*/ 2147483647 h 184"/>
                <a:gd name="T16" fmla="*/ 2147483647 w 466"/>
                <a:gd name="T17" fmla="*/ 2147483647 h 184"/>
                <a:gd name="T18" fmla="*/ 2147483647 w 466"/>
                <a:gd name="T19" fmla="*/ 2147483647 h 184"/>
                <a:gd name="T20" fmla="*/ 2147483647 w 466"/>
                <a:gd name="T21" fmla="*/ 2147483647 h 184"/>
                <a:gd name="T22" fmla="*/ 2147483647 w 466"/>
                <a:gd name="T23" fmla="*/ 2147483647 h 184"/>
                <a:gd name="T24" fmla="*/ 2147483647 w 466"/>
                <a:gd name="T25" fmla="*/ 2147483647 h 184"/>
                <a:gd name="T26" fmla="*/ 2147483647 w 466"/>
                <a:gd name="T27" fmla="*/ 2147483647 h 184"/>
                <a:gd name="T28" fmla="*/ 2147483647 w 466"/>
                <a:gd name="T29" fmla="*/ 2147483647 h 184"/>
                <a:gd name="T30" fmla="*/ 2147483647 w 466"/>
                <a:gd name="T31" fmla="*/ 0 h 184"/>
                <a:gd name="T32" fmla="*/ 2147483647 w 466"/>
                <a:gd name="T33" fmla="*/ 2147483647 h 184"/>
                <a:gd name="T34" fmla="*/ 2147483647 w 466"/>
                <a:gd name="T35" fmla="*/ 2147483647 h 184"/>
                <a:gd name="T36" fmla="*/ 2147483647 w 466"/>
                <a:gd name="T37" fmla="*/ 2147483647 h 184"/>
                <a:gd name="T38" fmla="*/ 2147483647 w 466"/>
                <a:gd name="T39" fmla="*/ 2147483647 h 184"/>
                <a:gd name="T40" fmla="*/ 2147483647 w 466"/>
                <a:gd name="T41" fmla="*/ 2147483647 h 184"/>
                <a:gd name="T42" fmla="*/ 2147483647 w 466"/>
                <a:gd name="T43" fmla="*/ 2147483647 h 184"/>
                <a:gd name="T44" fmla="*/ 2147483647 w 466"/>
                <a:gd name="T45" fmla="*/ 2147483647 h 184"/>
                <a:gd name="T46" fmla="*/ 2147483647 w 466"/>
                <a:gd name="T47" fmla="*/ 2147483647 h 184"/>
                <a:gd name="T48" fmla="*/ 2147483647 w 466"/>
                <a:gd name="T49" fmla="*/ 2147483647 h 184"/>
                <a:gd name="T50" fmla="*/ 2147483647 w 466"/>
                <a:gd name="T51" fmla="*/ 2147483647 h 184"/>
                <a:gd name="T52" fmla="*/ 2147483647 w 466"/>
                <a:gd name="T53" fmla="*/ 2147483647 h 184"/>
                <a:gd name="T54" fmla="*/ 2147483647 w 466"/>
                <a:gd name="T55" fmla="*/ 2147483647 h 184"/>
                <a:gd name="T56" fmla="*/ 2147483647 w 466"/>
                <a:gd name="T57" fmla="*/ 2147483647 h 184"/>
                <a:gd name="T58" fmla="*/ 2147483647 w 466"/>
                <a:gd name="T59" fmla="*/ 2147483647 h 184"/>
                <a:gd name="T60" fmla="*/ 2147483647 w 466"/>
                <a:gd name="T61" fmla="*/ 2147483647 h 184"/>
                <a:gd name="T62" fmla="*/ 2147483647 w 466"/>
                <a:gd name="T63" fmla="*/ 2147483647 h 184"/>
                <a:gd name="T64" fmla="*/ 2147483647 w 466"/>
                <a:gd name="T65" fmla="*/ 2147483647 h 184"/>
                <a:gd name="T66" fmla="*/ 2147483647 w 466"/>
                <a:gd name="T67" fmla="*/ 2147483647 h 184"/>
                <a:gd name="T68" fmla="*/ 2147483647 w 466"/>
                <a:gd name="T69" fmla="*/ 2147483647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0" name="Freeform 4965"/>
            <p:cNvSpPr>
              <a:spLocks/>
            </p:cNvSpPr>
            <p:nvPr/>
          </p:nvSpPr>
          <p:spPr bwMode="auto">
            <a:xfrm>
              <a:off x="5138738" y="2111375"/>
              <a:ext cx="981075" cy="479425"/>
            </a:xfrm>
            <a:custGeom>
              <a:avLst/>
              <a:gdLst>
                <a:gd name="T0" fmla="*/ 2147483647 w 553"/>
                <a:gd name="T1" fmla="*/ 2147483647 h 244"/>
                <a:gd name="T2" fmla="*/ 2147483647 w 553"/>
                <a:gd name="T3" fmla="*/ 2147483647 h 244"/>
                <a:gd name="T4" fmla="*/ 2147483647 w 553"/>
                <a:gd name="T5" fmla="*/ 2147483647 h 244"/>
                <a:gd name="T6" fmla="*/ 2147483647 w 553"/>
                <a:gd name="T7" fmla="*/ 2147483647 h 244"/>
                <a:gd name="T8" fmla="*/ 2147483647 w 553"/>
                <a:gd name="T9" fmla="*/ 2147483647 h 244"/>
                <a:gd name="T10" fmla="*/ 2147483647 w 553"/>
                <a:gd name="T11" fmla="*/ 2147483647 h 244"/>
                <a:gd name="T12" fmla="*/ 2147483647 w 553"/>
                <a:gd name="T13" fmla="*/ 2147483647 h 244"/>
                <a:gd name="T14" fmla="*/ 2147483647 w 553"/>
                <a:gd name="T15" fmla="*/ 2147483647 h 244"/>
                <a:gd name="T16" fmla="*/ 2147483647 w 553"/>
                <a:gd name="T17" fmla="*/ 2147483647 h 244"/>
                <a:gd name="T18" fmla="*/ 2147483647 w 553"/>
                <a:gd name="T19" fmla="*/ 2147483647 h 244"/>
                <a:gd name="T20" fmla="*/ 2147483647 w 553"/>
                <a:gd name="T21" fmla="*/ 2147483647 h 244"/>
                <a:gd name="T22" fmla="*/ 2147483647 w 553"/>
                <a:gd name="T23" fmla="*/ 2147483647 h 244"/>
                <a:gd name="T24" fmla="*/ 2147483647 w 553"/>
                <a:gd name="T25" fmla="*/ 2147483647 h 244"/>
                <a:gd name="T26" fmla="*/ 2147483647 w 553"/>
                <a:gd name="T27" fmla="*/ 2147483647 h 244"/>
                <a:gd name="T28" fmla="*/ 2147483647 w 553"/>
                <a:gd name="T29" fmla="*/ 2147483647 h 244"/>
                <a:gd name="T30" fmla="*/ 2147483647 w 553"/>
                <a:gd name="T31" fmla="*/ 2147483647 h 244"/>
                <a:gd name="T32" fmla="*/ 2147483647 w 553"/>
                <a:gd name="T33" fmla="*/ 2147483647 h 244"/>
                <a:gd name="T34" fmla="*/ 2147483647 w 553"/>
                <a:gd name="T35" fmla="*/ 2147483647 h 244"/>
                <a:gd name="T36" fmla="*/ 2147483647 w 553"/>
                <a:gd name="T37" fmla="*/ 2147483647 h 244"/>
                <a:gd name="T38" fmla="*/ 2147483647 w 553"/>
                <a:gd name="T39" fmla="*/ 2147483647 h 244"/>
                <a:gd name="T40" fmla="*/ 2147483647 w 553"/>
                <a:gd name="T41" fmla="*/ 2147483647 h 244"/>
                <a:gd name="T42" fmla="*/ 2147483647 w 553"/>
                <a:gd name="T43" fmla="*/ 2147483647 h 244"/>
                <a:gd name="T44" fmla="*/ 2147483647 w 553"/>
                <a:gd name="T45" fmla="*/ 2147483647 h 244"/>
                <a:gd name="T46" fmla="*/ 2147483647 w 553"/>
                <a:gd name="T47" fmla="*/ 2147483647 h 244"/>
                <a:gd name="T48" fmla="*/ 2147483647 w 553"/>
                <a:gd name="T49" fmla="*/ 2147483647 h 244"/>
                <a:gd name="T50" fmla="*/ 2147483647 w 553"/>
                <a:gd name="T51" fmla="*/ 2147483647 h 244"/>
                <a:gd name="T52" fmla="*/ 2147483647 w 553"/>
                <a:gd name="T53" fmla="*/ 2147483647 h 244"/>
                <a:gd name="T54" fmla="*/ 2147483647 w 553"/>
                <a:gd name="T55" fmla="*/ 2147483647 h 244"/>
                <a:gd name="T56" fmla="*/ 2147483647 w 553"/>
                <a:gd name="T57" fmla="*/ 2147483647 h 244"/>
                <a:gd name="T58" fmla="*/ 2147483647 w 553"/>
                <a:gd name="T59" fmla="*/ 2147483647 h 244"/>
                <a:gd name="T60" fmla="*/ 2147483647 w 553"/>
                <a:gd name="T61" fmla="*/ 2147483647 h 244"/>
                <a:gd name="T62" fmla="*/ 2147483647 w 553"/>
                <a:gd name="T63" fmla="*/ 2147483647 h 244"/>
                <a:gd name="T64" fmla="*/ 2147483647 w 553"/>
                <a:gd name="T65" fmla="*/ 2147483647 h 244"/>
                <a:gd name="T66" fmla="*/ 2147483647 w 553"/>
                <a:gd name="T67" fmla="*/ 2147483647 h 244"/>
                <a:gd name="T68" fmla="*/ 2147483647 w 553"/>
                <a:gd name="T69" fmla="*/ 2147483647 h 244"/>
                <a:gd name="T70" fmla="*/ 2147483647 w 553"/>
                <a:gd name="T71" fmla="*/ 2147483647 h 244"/>
                <a:gd name="T72" fmla="*/ 2147483647 w 553"/>
                <a:gd name="T73" fmla="*/ 2147483647 h 244"/>
                <a:gd name="T74" fmla="*/ 2147483647 w 553"/>
                <a:gd name="T75" fmla="*/ 2147483647 h 244"/>
                <a:gd name="T76" fmla="*/ 2147483647 w 553"/>
                <a:gd name="T77" fmla="*/ 2147483647 h 244"/>
                <a:gd name="T78" fmla="*/ 2147483647 w 553"/>
                <a:gd name="T79" fmla="*/ 2147483647 h 244"/>
                <a:gd name="T80" fmla="*/ 2147483647 w 553"/>
                <a:gd name="T81" fmla="*/ 2147483647 h 244"/>
                <a:gd name="T82" fmla="*/ 2147483647 w 553"/>
                <a:gd name="T83" fmla="*/ 2147483647 h 244"/>
                <a:gd name="T84" fmla="*/ 2147483647 w 553"/>
                <a:gd name="T85" fmla="*/ 2147483647 h 244"/>
                <a:gd name="T86" fmla="*/ 2147483647 w 553"/>
                <a:gd name="T87" fmla="*/ 2147483647 h 244"/>
                <a:gd name="T88" fmla="*/ 2147483647 w 553"/>
                <a:gd name="T89" fmla="*/ 2147483647 h 244"/>
                <a:gd name="T90" fmla="*/ 2147483647 w 553"/>
                <a:gd name="T91" fmla="*/ 2147483647 h 244"/>
                <a:gd name="T92" fmla="*/ 2147483647 w 553"/>
                <a:gd name="T93" fmla="*/ 2147483647 h 244"/>
                <a:gd name="T94" fmla="*/ 2147483647 w 553"/>
                <a:gd name="T95" fmla="*/ 2147483647 h 244"/>
                <a:gd name="T96" fmla="*/ 2147483647 w 553"/>
                <a:gd name="T97" fmla="*/ 2147483647 h 244"/>
                <a:gd name="T98" fmla="*/ 2147483647 w 553"/>
                <a:gd name="T99" fmla="*/ 2147483647 h 244"/>
                <a:gd name="T100" fmla="*/ 2147483647 w 553"/>
                <a:gd name="T101" fmla="*/ 2147483647 h 244"/>
                <a:gd name="T102" fmla="*/ 2147483647 w 553"/>
                <a:gd name="T103" fmla="*/ 2147483647 h 244"/>
                <a:gd name="T104" fmla="*/ 2147483647 w 553"/>
                <a:gd name="T105" fmla="*/ 2147483647 h 244"/>
                <a:gd name="T106" fmla="*/ 2147483647 w 553"/>
                <a:gd name="T107" fmla="*/ 2147483647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1" name="Freeform 4966"/>
            <p:cNvSpPr>
              <a:spLocks/>
            </p:cNvSpPr>
            <p:nvPr/>
          </p:nvSpPr>
          <p:spPr bwMode="auto">
            <a:xfrm>
              <a:off x="4983163" y="2495550"/>
              <a:ext cx="214313" cy="95250"/>
            </a:xfrm>
            <a:custGeom>
              <a:avLst/>
              <a:gdLst>
                <a:gd name="T0" fmla="*/ 2147483647 w 121"/>
                <a:gd name="T1" fmla="*/ 2147483647 h 48"/>
                <a:gd name="T2" fmla="*/ 0 w 121"/>
                <a:gd name="T3" fmla="*/ 2147483647 h 48"/>
                <a:gd name="T4" fmla="*/ 2147483647 w 121"/>
                <a:gd name="T5" fmla="*/ 0 h 48"/>
                <a:gd name="T6" fmla="*/ 2147483647 w 121"/>
                <a:gd name="T7" fmla="*/ 2147483647 h 48"/>
                <a:gd name="T8" fmla="*/ 2147483647 w 121"/>
                <a:gd name="T9" fmla="*/ 2147483647 h 48"/>
                <a:gd name="T10" fmla="*/ 2147483647 w 121"/>
                <a:gd name="T11" fmla="*/ 2147483647 h 48"/>
                <a:gd name="T12" fmla="*/ 2147483647 w 121"/>
                <a:gd name="T13" fmla="*/ 2147483647 h 48"/>
                <a:gd name="T14" fmla="*/ 2147483647 w 121"/>
                <a:gd name="T15" fmla="*/ 2147483647 h 48"/>
                <a:gd name="T16" fmla="*/ 2147483647 w 121"/>
                <a:gd name="T17" fmla="*/ 2147483647 h 48"/>
                <a:gd name="T18" fmla="*/ 2147483647 w 121"/>
                <a:gd name="T19" fmla="*/ 2147483647 h 48"/>
                <a:gd name="T20" fmla="*/ 2147483647 w 121"/>
                <a:gd name="T21" fmla="*/ 2147483647 h 48"/>
                <a:gd name="T22" fmla="*/ 2147483647 w 121"/>
                <a:gd name="T23" fmla="*/ 2147483647 h 48"/>
                <a:gd name="T24" fmla="*/ 2147483647 w 121"/>
                <a:gd name="T25" fmla="*/ 2147483647 h 48"/>
                <a:gd name="T26" fmla="*/ 2147483647 w 121"/>
                <a:gd name="T27" fmla="*/ 2147483647 h 48"/>
                <a:gd name="T28" fmla="*/ 2147483647 w 121"/>
                <a:gd name="T29" fmla="*/ 2147483647 h 48"/>
                <a:gd name="T30" fmla="*/ 2147483647 w 12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2" name="Freeform 4967"/>
            <p:cNvSpPr>
              <a:spLocks/>
            </p:cNvSpPr>
            <p:nvPr/>
          </p:nvSpPr>
          <p:spPr bwMode="auto">
            <a:xfrm>
              <a:off x="5789613" y="2520950"/>
              <a:ext cx="250825" cy="138113"/>
            </a:xfrm>
            <a:custGeom>
              <a:avLst/>
              <a:gdLst>
                <a:gd name="T0" fmla="*/ 2147483647 w 141"/>
                <a:gd name="T1" fmla="*/ 2147483647 h 71"/>
                <a:gd name="T2" fmla="*/ 2147483647 w 141"/>
                <a:gd name="T3" fmla="*/ 2147483647 h 71"/>
                <a:gd name="T4" fmla="*/ 2147483647 w 141"/>
                <a:gd name="T5" fmla="*/ 2147483647 h 71"/>
                <a:gd name="T6" fmla="*/ 0 w 141"/>
                <a:gd name="T7" fmla="*/ 2147483647 h 71"/>
                <a:gd name="T8" fmla="*/ 2147483647 w 141"/>
                <a:gd name="T9" fmla="*/ 2147483647 h 71"/>
                <a:gd name="T10" fmla="*/ 2147483647 w 141"/>
                <a:gd name="T11" fmla="*/ 2147483647 h 71"/>
                <a:gd name="T12" fmla="*/ 2147483647 w 141"/>
                <a:gd name="T13" fmla="*/ 2147483647 h 71"/>
                <a:gd name="T14" fmla="*/ 2147483647 w 141"/>
                <a:gd name="T15" fmla="*/ 2147483647 h 71"/>
                <a:gd name="T16" fmla="*/ 2147483647 w 141"/>
                <a:gd name="T17" fmla="*/ 2147483647 h 71"/>
                <a:gd name="T18" fmla="*/ 2147483647 w 141"/>
                <a:gd name="T19" fmla="*/ 2147483647 h 71"/>
                <a:gd name="T20" fmla="*/ 2147483647 w 141"/>
                <a:gd name="T21" fmla="*/ 2147483647 h 71"/>
                <a:gd name="T22" fmla="*/ 2147483647 w 141"/>
                <a:gd name="T23" fmla="*/ 0 h 71"/>
                <a:gd name="T24" fmla="*/ 2147483647 w 141"/>
                <a:gd name="T25" fmla="*/ 2147483647 h 71"/>
                <a:gd name="T26" fmla="*/ 2147483647 w 141"/>
                <a:gd name="T27" fmla="*/ 2147483647 h 71"/>
                <a:gd name="T28" fmla="*/ 2147483647 w 141"/>
                <a:gd name="T29" fmla="*/ 2147483647 h 71"/>
                <a:gd name="T30" fmla="*/ 2147483647 w 141"/>
                <a:gd name="T31" fmla="*/ 2147483647 h 71"/>
                <a:gd name="T32" fmla="*/ 2147483647 w 141"/>
                <a:gd name="T33" fmla="*/ 2147483647 h 71"/>
                <a:gd name="T34" fmla="*/ 2147483647 w 141"/>
                <a:gd name="T35" fmla="*/ 2147483647 h 71"/>
                <a:gd name="T36" fmla="*/ 2147483647 w 141"/>
                <a:gd name="T37" fmla="*/ 2147483647 h 71"/>
                <a:gd name="T38" fmla="*/ 2147483647 w 141"/>
                <a:gd name="T39" fmla="*/ 2147483647 h 71"/>
                <a:gd name="T40" fmla="*/ 2147483647 w 141"/>
                <a:gd name="T41" fmla="*/ 2147483647 h 71"/>
                <a:gd name="T42" fmla="*/ 2147483647 w 141"/>
                <a:gd name="T43" fmla="*/ 2147483647 h 71"/>
                <a:gd name="T44" fmla="*/ 2147483647 w 141"/>
                <a:gd name="T45" fmla="*/ 2147483647 h 71"/>
                <a:gd name="T46" fmla="*/ 2147483647 w 141"/>
                <a:gd name="T47" fmla="*/ 2147483647 h 71"/>
                <a:gd name="T48" fmla="*/ 2147483647 w 141"/>
                <a:gd name="T49" fmla="*/ 2147483647 h 71"/>
                <a:gd name="T50" fmla="*/ 2147483647 w 141"/>
                <a:gd name="T51" fmla="*/ 2147483647 h 71"/>
                <a:gd name="T52" fmla="*/ 2147483647 w 141"/>
                <a:gd name="T53" fmla="*/ 2147483647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3" name="Freeform 4968"/>
            <p:cNvSpPr>
              <a:spLocks/>
            </p:cNvSpPr>
            <p:nvPr/>
          </p:nvSpPr>
          <p:spPr bwMode="auto">
            <a:xfrm>
              <a:off x="5327651" y="2540000"/>
              <a:ext cx="376238" cy="263525"/>
            </a:xfrm>
            <a:custGeom>
              <a:avLst/>
              <a:gdLst>
                <a:gd name="T0" fmla="*/ 2147483647 w 213"/>
                <a:gd name="T1" fmla="*/ 2147483647 h 134"/>
                <a:gd name="T2" fmla="*/ 2147483647 w 213"/>
                <a:gd name="T3" fmla="*/ 2147483647 h 134"/>
                <a:gd name="T4" fmla="*/ 2147483647 w 213"/>
                <a:gd name="T5" fmla="*/ 2147483647 h 134"/>
                <a:gd name="T6" fmla="*/ 2147483647 w 213"/>
                <a:gd name="T7" fmla="*/ 2147483647 h 134"/>
                <a:gd name="T8" fmla="*/ 2147483647 w 213"/>
                <a:gd name="T9" fmla="*/ 2147483647 h 134"/>
                <a:gd name="T10" fmla="*/ 2147483647 w 213"/>
                <a:gd name="T11" fmla="*/ 2147483647 h 134"/>
                <a:gd name="T12" fmla="*/ 2147483647 w 213"/>
                <a:gd name="T13" fmla="*/ 2147483647 h 134"/>
                <a:gd name="T14" fmla="*/ 2147483647 w 213"/>
                <a:gd name="T15" fmla="*/ 2147483647 h 134"/>
                <a:gd name="T16" fmla="*/ 2147483647 w 213"/>
                <a:gd name="T17" fmla="*/ 2147483647 h 134"/>
                <a:gd name="T18" fmla="*/ 2147483647 w 213"/>
                <a:gd name="T19" fmla="*/ 2147483647 h 134"/>
                <a:gd name="T20" fmla="*/ 2147483647 w 213"/>
                <a:gd name="T21" fmla="*/ 2147483647 h 134"/>
                <a:gd name="T22" fmla="*/ 2147483647 w 213"/>
                <a:gd name="T23" fmla="*/ 2147483647 h 134"/>
                <a:gd name="T24" fmla="*/ 2147483647 w 213"/>
                <a:gd name="T25" fmla="*/ 2147483647 h 134"/>
                <a:gd name="T26" fmla="*/ 2147483647 w 213"/>
                <a:gd name="T27" fmla="*/ 2147483647 h 134"/>
                <a:gd name="T28" fmla="*/ 2147483647 w 213"/>
                <a:gd name="T29" fmla="*/ 2147483647 h 134"/>
                <a:gd name="T30" fmla="*/ 2147483647 w 213"/>
                <a:gd name="T31" fmla="*/ 2147483647 h 134"/>
                <a:gd name="T32" fmla="*/ 2147483647 w 213"/>
                <a:gd name="T33" fmla="*/ 2147483647 h 134"/>
                <a:gd name="T34" fmla="*/ 2147483647 w 213"/>
                <a:gd name="T35" fmla="*/ 2147483647 h 134"/>
                <a:gd name="T36" fmla="*/ 2147483647 w 213"/>
                <a:gd name="T37" fmla="*/ 2147483647 h 134"/>
                <a:gd name="T38" fmla="*/ 2147483647 w 213"/>
                <a:gd name="T39" fmla="*/ 2147483647 h 134"/>
                <a:gd name="T40" fmla="*/ 2147483647 w 213"/>
                <a:gd name="T41" fmla="*/ 2147483647 h 134"/>
                <a:gd name="T42" fmla="*/ 2147483647 w 213"/>
                <a:gd name="T43" fmla="*/ 2147483647 h 134"/>
                <a:gd name="T44" fmla="*/ 2147483647 w 213"/>
                <a:gd name="T45" fmla="*/ 2147483647 h 134"/>
                <a:gd name="T46" fmla="*/ 2147483647 w 213"/>
                <a:gd name="T47" fmla="*/ 2147483647 h 134"/>
                <a:gd name="T48" fmla="*/ 2147483647 w 213"/>
                <a:gd name="T49" fmla="*/ 2147483647 h 134"/>
                <a:gd name="T50" fmla="*/ 2147483647 w 213"/>
                <a:gd name="T51" fmla="*/ 2147483647 h 134"/>
                <a:gd name="T52" fmla="*/ 2147483647 w 213"/>
                <a:gd name="T53" fmla="*/ 2147483647 h 134"/>
                <a:gd name="T54" fmla="*/ 2147483647 w 213"/>
                <a:gd name="T55" fmla="*/ 2147483647 h 134"/>
                <a:gd name="T56" fmla="*/ 2147483647 w 213"/>
                <a:gd name="T57" fmla="*/ 2147483647 h 134"/>
                <a:gd name="T58" fmla="*/ 2147483647 w 213"/>
                <a:gd name="T59" fmla="*/ 2147483647 h 134"/>
                <a:gd name="T60" fmla="*/ 2147483647 w 213"/>
                <a:gd name="T61" fmla="*/ 2147483647 h 134"/>
                <a:gd name="T62" fmla="*/ 2147483647 w 213"/>
                <a:gd name="T63" fmla="*/ 2147483647 h 134"/>
                <a:gd name="T64" fmla="*/ 2147483647 w 213"/>
                <a:gd name="T65" fmla="*/ 2147483647 h 134"/>
                <a:gd name="T66" fmla="*/ 2147483647 w 213"/>
                <a:gd name="T67" fmla="*/ 2147483647 h 134"/>
                <a:gd name="T68" fmla="*/ 2147483647 w 213"/>
                <a:gd name="T69" fmla="*/ 2147483647 h 134"/>
                <a:gd name="T70" fmla="*/ 2147483647 w 213"/>
                <a:gd name="T71" fmla="*/ 2147483647 h 134"/>
                <a:gd name="T72" fmla="*/ 2147483647 w 213"/>
                <a:gd name="T73" fmla="*/ 2147483647 h 134"/>
                <a:gd name="T74" fmla="*/ 0 w 213"/>
                <a:gd name="T75" fmla="*/ 0 h 134"/>
                <a:gd name="T76" fmla="*/ 2147483647 w 213"/>
                <a:gd name="T77" fmla="*/ 0 h 134"/>
                <a:gd name="T78" fmla="*/ 2147483647 w 213"/>
                <a:gd name="T79" fmla="*/ 2147483647 h 134"/>
                <a:gd name="T80" fmla="*/ 2147483647 w 213"/>
                <a:gd name="T81" fmla="*/ 2147483647 h 134"/>
                <a:gd name="T82" fmla="*/ 2147483647 w 213"/>
                <a:gd name="T83" fmla="*/ 2147483647 h 134"/>
                <a:gd name="T84" fmla="*/ 2147483647 w 213"/>
                <a:gd name="T85" fmla="*/ 2147483647 h 134"/>
                <a:gd name="T86" fmla="*/ 2147483647 w 213"/>
                <a:gd name="T87" fmla="*/ 2147483647 h 134"/>
                <a:gd name="T88" fmla="*/ 2147483647 w 213"/>
                <a:gd name="T89" fmla="*/ 2147483647 h 134"/>
                <a:gd name="T90" fmla="*/ 2147483647 w 213"/>
                <a:gd name="T91" fmla="*/ 0 h 134"/>
                <a:gd name="T92" fmla="*/ 2147483647 w 213"/>
                <a:gd name="T93" fmla="*/ 2147483647 h 134"/>
                <a:gd name="T94" fmla="*/ 2147483647 w 213"/>
                <a:gd name="T95" fmla="*/ 2147483647 h 134"/>
                <a:gd name="T96" fmla="*/ 2147483647 w 213"/>
                <a:gd name="T97" fmla="*/ 2147483647 h 134"/>
                <a:gd name="T98" fmla="*/ 2147483647 w 213"/>
                <a:gd name="T99" fmla="*/ 2147483647 h 134"/>
                <a:gd name="T100" fmla="*/ 2147483647 w 213"/>
                <a:gd name="T101" fmla="*/ 2147483647 h 134"/>
                <a:gd name="T102" fmla="*/ 2147483647 w 213"/>
                <a:gd name="T103" fmla="*/ 2147483647 h 134"/>
                <a:gd name="T104" fmla="*/ 2147483647 w 213"/>
                <a:gd name="T105" fmla="*/ 2147483647 h 134"/>
                <a:gd name="T106" fmla="*/ 2147483647 w 213"/>
                <a:gd name="T107" fmla="*/ 2147483647 h 134"/>
                <a:gd name="T108" fmla="*/ 2147483647 w 213"/>
                <a:gd name="T109" fmla="*/ 214748364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4" name="Freeform 4969"/>
            <p:cNvSpPr>
              <a:spLocks/>
            </p:cNvSpPr>
            <p:nvPr/>
          </p:nvSpPr>
          <p:spPr bwMode="auto">
            <a:xfrm>
              <a:off x="5599113" y="2692400"/>
              <a:ext cx="347663" cy="314325"/>
            </a:xfrm>
            <a:custGeom>
              <a:avLst/>
              <a:gdLst>
                <a:gd name="T0" fmla="*/ 0 w 196"/>
                <a:gd name="T1" fmla="*/ 2147483647 h 160"/>
                <a:gd name="T2" fmla="*/ 0 w 196"/>
                <a:gd name="T3" fmla="*/ 2147483647 h 160"/>
                <a:gd name="T4" fmla="*/ 0 w 196"/>
                <a:gd name="T5" fmla="*/ 2147483647 h 160"/>
                <a:gd name="T6" fmla="*/ 2147483647 w 196"/>
                <a:gd name="T7" fmla="*/ 2147483647 h 160"/>
                <a:gd name="T8" fmla="*/ 2147483647 w 196"/>
                <a:gd name="T9" fmla="*/ 2147483647 h 160"/>
                <a:gd name="T10" fmla="*/ 2147483647 w 196"/>
                <a:gd name="T11" fmla="*/ 2147483647 h 160"/>
                <a:gd name="T12" fmla="*/ 2147483647 w 196"/>
                <a:gd name="T13" fmla="*/ 2147483647 h 160"/>
                <a:gd name="T14" fmla="*/ 2147483647 w 196"/>
                <a:gd name="T15" fmla="*/ 2147483647 h 160"/>
                <a:gd name="T16" fmla="*/ 2147483647 w 196"/>
                <a:gd name="T17" fmla="*/ 2147483647 h 160"/>
                <a:gd name="T18" fmla="*/ 2147483647 w 196"/>
                <a:gd name="T19" fmla="*/ 2147483647 h 160"/>
                <a:gd name="T20" fmla="*/ 2147483647 w 196"/>
                <a:gd name="T21" fmla="*/ 2147483647 h 160"/>
                <a:gd name="T22" fmla="*/ 2147483647 w 196"/>
                <a:gd name="T23" fmla="*/ 2147483647 h 160"/>
                <a:gd name="T24" fmla="*/ 2147483647 w 196"/>
                <a:gd name="T25" fmla="*/ 2147483647 h 160"/>
                <a:gd name="T26" fmla="*/ 2147483647 w 196"/>
                <a:gd name="T27" fmla="*/ 2147483647 h 160"/>
                <a:gd name="T28" fmla="*/ 2147483647 w 196"/>
                <a:gd name="T29" fmla="*/ 2147483647 h 160"/>
                <a:gd name="T30" fmla="*/ 2147483647 w 196"/>
                <a:gd name="T31" fmla="*/ 2147483647 h 160"/>
                <a:gd name="T32" fmla="*/ 2147483647 w 196"/>
                <a:gd name="T33" fmla="*/ 2147483647 h 160"/>
                <a:gd name="T34" fmla="*/ 2147483647 w 196"/>
                <a:gd name="T35" fmla="*/ 2147483647 h 160"/>
                <a:gd name="T36" fmla="*/ 2147483647 w 196"/>
                <a:gd name="T37" fmla="*/ 2147483647 h 160"/>
                <a:gd name="T38" fmla="*/ 2147483647 w 196"/>
                <a:gd name="T39" fmla="*/ 2147483647 h 160"/>
                <a:gd name="T40" fmla="*/ 2147483647 w 196"/>
                <a:gd name="T41" fmla="*/ 2147483647 h 160"/>
                <a:gd name="T42" fmla="*/ 2147483647 w 196"/>
                <a:gd name="T43" fmla="*/ 2147483647 h 160"/>
                <a:gd name="T44" fmla="*/ 2147483647 w 196"/>
                <a:gd name="T45" fmla="*/ 2147483647 h 160"/>
                <a:gd name="T46" fmla="*/ 2147483647 w 196"/>
                <a:gd name="T47" fmla="*/ 2147483647 h 160"/>
                <a:gd name="T48" fmla="*/ 2147483647 w 196"/>
                <a:gd name="T49" fmla="*/ 2147483647 h 160"/>
                <a:gd name="T50" fmla="*/ 2147483647 w 196"/>
                <a:gd name="T51" fmla="*/ 2147483647 h 160"/>
                <a:gd name="T52" fmla="*/ 2147483647 w 196"/>
                <a:gd name="T53" fmla="*/ 2147483647 h 160"/>
                <a:gd name="T54" fmla="*/ 2147483647 w 196"/>
                <a:gd name="T55" fmla="*/ 2147483647 h 160"/>
                <a:gd name="T56" fmla="*/ 2147483647 w 196"/>
                <a:gd name="T57" fmla="*/ 2147483647 h 160"/>
                <a:gd name="T58" fmla="*/ 2147483647 w 196"/>
                <a:gd name="T59" fmla="*/ 2147483647 h 160"/>
                <a:gd name="T60" fmla="*/ 2147483647 w 196"/>
                <a:gd name="T61" fmla="*/ 2147483647 h 160"/>
                <a:gd name="T62" fmla="*/ 2147483647 w 196"/>
                <a:gd name="T63" fmla="*/ 2147483647 h 160"/>
                <a:gd name="T64" fmla="*/ 2147483647 w 196"/>
                <a:gd name="T65" fmla="*/ 2147483647 h 160"/>
                <a:gd name="T66" fmla="*/ 2147483647 w 196"/>
                <a:gd name="T67" fmla="*/ 2147483647 h 160"/>
                <a:gd name="T68" fmla="*/ 2147483647 w 196"/>
                <a:gd name="T69" fmla="*/ 2147483647 h 160"/>
                <a:gd name="T70" fmla="*/ 2147483647 w 196"/>
                <a:gd name="T71" fmla="*/ 2147483647 h 160"/>
                <a:gd name="T72" fmla="*/ 2147483647 w 196"/>
                <a:gd name="T73" fmla="*/ 2147483647 h 160"/>
                <a:gd name="T74" fmla="*/ 2147483647 w 196"/>
                <a:gd name="T75" fmla="*/ 2147483647 h 160"/>
                <a:gd name="T76" fmla="*/ 2147483647 w 196"/>
                <a:gd name="T77" fmla="*/ 0 h 160"/>
                <a:gd name="T78" fmla="*/ 2147483647 w 196"/>
                <a:gd name="T79" fmla="*/ 2147483647 h 160"/>
                <a:gd name="T80" fmla="*/ 2147483647 w 196"/>
                <a:gd name="T81" fmla="*/ 2147483647 h 160"/>
                <a:gd name="T82" fmla="*/ 2147483647 w 196"/>
                <a:gd name="T83" fmla="*/ 2147483647 h 160"/>
                <a:gd name="T84" fmla="*/ 2147483647 w 196"/>
                <a:gd name="T85" fmla="*/ 2147483647 h 160"/>
                <a:gd name="T86" fmla="*/ 2147483647 w 196"/>
                <a:gd name="T87" fmla="*/ 2147483647 h 160"/>
                <a:gd name="T88" fmla="*/ 2147483647 w 196"/>
                <a:gd name="T89" fmla="*/ 2147483647 h 160"/>
                <a:gd name="T90" fmla="*/ 2147483647 w 196"/>
                <a:gd name="T91" fmla="*/ 2147483647 h 160"/>
                <a:gd name="T92" fmla="*/ 2147483647 w 196"/>
                <a:gd name="T93" fmla="*/ 2147483647 h 160"/>
                <a:gd name="T94" fmla="*/ 2147483647 w 196"/>
                <a:gd name="T95" fmla="*/ 2147483647 h 160"/>
                <a:gd name="T96" fmla="*/ 2147483647 w 196"/>
                <a:gd name="T97" fmla="*/ 2147483647 h 160"/>
                <a:gd name="T98" fmla="*/ 2147483647 w 196"/>
                <a:gd name="T99" fmla="*/ 2147483647 h 160"/>
                <a:gd name="T100" fmla="*/ 2147483647 w 196"/>
                <a:gd name="T101" fmla="*/ 2147483647 h 160"/>
                <a:gd name="T102" fmla="*/ 2147483647 w 196"/>
                <a:gd name="T103" fmla="*/ 2147483647 h 160"/>
                <a:gd name="T104" fmla="*/ 2147483647 w 196"/>
                <a:gd name="T105" fmla="*/ 2147483647 h 160"/>
                <a:gd name="T106" fmla="*/ 2147483647 w 196"/>
                <a:gd name="T107" fmla="*/ 2147483647 h 160"/>
                <a:gd name="T108" fmla="*/ 2147483647 w 196"/>
                <a:gd name="T109" fmla="*/ 2147483647 h 160"/>
                <a:gd name="T110" fmla="*/ 0 w 196"/>
                <a:gd name="T111" fmla="*/ 2147483647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5" name="Freeform 4970"/>
            <p:cNvSpPr>
              <a:spLocks/>
            </p:cNvSpPr>
            <p:nvPr/>
          </p:nvSpPr>
          <p:spPr bwMode="auto">
            <a:xfrm>
              <a:off x="4848226" y="2789238"/>
              <a:ext cx="55563" cy="36513"/>
            </a:xfrm>
            <a:custGeom>
              <a:avLst/>
              <a:gdLst>
                <a:gd name="T0" fmla="*/ 2147483647 w 30"/>
                <a:gd name="T1" fmla="*/ 0 h 19"/>
                <a:gd name="T2" fmla="*/ 2147483647 w 30"/>
                <a:gd name="T3" fmla="*/ 2147483647 h 19"/>
                <a:gd name="T4" fmla="*/ 0 w 30"/>
                <a:gd name="T5" fmla="*/ 2147483647 h 19"/>
                <a:gd name="T6" fmla="*/ 2147483647 w 30"/>
                <a:gd name="T7" fmla="*/ 2147483647 h 19"/>
                <a:gd name="T8" fmla="*/ 2147483647 w 30"/>
                <a:gd name="T9" fmla="*/ 2147483647 h 19"/>
                <a:gd name="T10" fmla="*/ 2147483647 w 30"/>
                <a:gd name="T11" fmla="*/ 2147483647 h 19"/>
                <a:gd name="T12" fmla="*/ 2147483647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6" name="Line 4971"/>
            <p:cNvSpPr>
              <a:spLocks noChangeShapeType="1"/>
            </p:cNvSpPr>
            <p:nvPr/>
          </p:nvSpPr>
          <p:spPr bwMode="auto">
            <a:xfrm>
              <a:off x="5930901" y="2743200"/>
              <a:ext cx="7938" cy="793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297" name="Line 4972"/>
            <p:cNvSpPr>
              <a:spLocks noChangeShapeType="1"/>
            </p:cNvSpPr>
            <p:nvPr/>
          </p:nvSpPr>
          <p:spPr bwMode="auto">
            <a:xfrm>
              <a:off x="5935663" y="2747963"/>
              <a:ext cx="1588"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298" name="Line 4973"/>
            <p:cNvSpPr>
              <a:spLocks noChangeShapeType="1"/>
            </p:cNvSpPr>
            <p:nvPr/>
          </p:nvSpPr>
          <p:spPr bwMode="auto">
            <a:xfrm flipH="1">
              <a:off x="5927726" y="2751138"/>
              <a:ext cx="7938" cy="111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299" name="Line 4974"/>
            <p:cNvSpPr>
              <a:spLocks noChangeShapeType="1"/>
            </p:cNvSpPr>
            <p:nvPr/>
          </p:nvSpPr>
          <p:spPr bwMode="auto">
            <a:xfrm flipH="1">
              <a:off x="5919788" y="2757488"/>
              <a:ext cx="7938" cy="793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0" name="Line 4975"/>
            <p:cNvSpPr>
              <a:spLocks noChangeShapeType="1"/>
            </p:cNvSpPr>
            <p:nvPr/>
          </p:nvSpPr>
          <p:spPr bwMode="auto">
            <a:xfrm flipH="1">
              <a:off x="5915026" y="2765425"/>
              <a:ext cx="7938" cy="63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1" name="Line 4976"/>
            <p:cNvSpPr>
              <a:spLocks noChangeShapeType="1"/>
            </p:cNvSpPr>
            <p:nvPr/>
          </p:nvSpPr>
          <p:spPr bwMode="auto">
            <a:xfrm flipH="1">
              <a:off x="5910263" y="2765425"/>
              <a:ext cx="9525"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2" name="Line 4977"/>
            <p:cNvSpPr>
              <a:spLocks noChangeShapeType="1"/>
            </p:cNvSpPr>
            <p:nvPr/>
          </p:nvSpPr>
          <p:spPr bwMode="auto">
            <a:xfrm>
              <a:off x="5915026" y="2774950"/>
              <a:ext cx="1588" cy="14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3" name="Line 4978"/>
            <p:cNvSpPr>
              <a:spLocks noChangeShapeType="1"/>
            </p:cNvSpPr>
            <p:nvPr/>
          </p:nvSpPr>
          <p:spPr bwMode="auto">
            <a:xfrm>
              <a:off x="5915026" y="2786063"/>
              <a:ext cx="1588" cy="14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4" name="Freeform 4979"/>
            <p:cNvSpPr>
              <a:spLocks/>
            </p:cNvSpPr>
            <p:nvPr/>
          </p:nvSpPr>
          <p:spPr bwMode="auto">
            <a:xfrm>
              <a:off x="5915026" y="2795588"/>
              <a:ext cx="7938" cy="17463"/>
            </a:xfrm>
            <a:custGeom>
              <a:avLst/>
              <a:gdLst>
                <a:gd name="T0" fmla="*/ 0 w 2"/>
                <a:gd name="T1" fmla="*/ 0 h 4"/>
                <a:gd name="T2" fmla="*/ 2147483647 w 2"/>
                <a:gd name="T3" fmla="*/ 2147483647 h 4"/>
                <a:gd name="T4" fmla="*/ 2147483647 w 2"/>
                <a:gd name="T5" fmla="*/ 2147483647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05" name="Line 4980"/>
            <p:cNvSpPr>
              <a:spLocks noChangeShapeType="1"/>
            </p:cNvSpPr>
            <p:nvPr/>
          </p:nvSpPr>
          <p:spPr bwMode="auto">
            <a:xfrm>
              <a:off x="5938838" y="2849563"/>
              <a:ext cx="7938" cy="111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6" name="Freeform 4981"/>
            <p:cNvSpPr>
              <a:spLocks/>
            </p:cNvSpPr>
            <p:nvPr/>
          </p:nvSpPr>
          <p:spPr bwMode="auto">
            <a:xfrm>
              <a:off x="5946776" y="2854325"/>
              <a:ext cx="1588" cy="23813"/>
            </a:xfrm>
            <a:custGeom>
              <a:avLst/>
              <a:gdLst>
                <a:gd name="T0" fmla="*/ 0 w 1588"/>
                <a:gd name="T1" fmla="*/ 0 h 5"/>
                <a:gd name="T2" fmla="*/ 0 w 1588"/>
                <a:gd name="T3" fmla="*/ 2147483647 h 5"/>
                <a:gd name="T4" fmla="*/ 0 w 1588"/>
                <a:gd name="T5" fmla="*/ 2147483647 h 5"/>
                <a:gd name="T6" fmla="*/ 0 60000 65536"/>
                <a:gd name="T7" fmla="*/ 0 60000 65536"/>
                <a:gd name="T8" fmla="*/ 0 60000 65536"/>
              </a:gdLst>
              <a:ahLst/>
              <a:cxnLst>
                <a:cxn ang="T6">
                  <a:pos x="T0" y="T1"/>
                </a:cxn>
                <a:cxn ang="T7">
                  <a:pos x="T2" y="T3"/>
                </a:cxn>
                <a:cxn ang="T8">
                  <a:pos x="T4" y="T5"/>
                </a:cxn>
              </a:cxnLst>
              <a:rect l="0" t="0" r="r" b="b"/>
              <a:pathLst>
                <a:path w="1588" h="5">
                  <a:moveTo>
                    <a:pt x="0" y="0"/>
                  </a:moveTo>
                  <a:lnTo>
                    <a:pt x="0" y="3"/>
                  </a:lnTo>
                  <a:lnTo>
                    <a:pt x="0" y="5"/>
                  </a:lnTo>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07" name="Freeform 4982"/>
            <p:cNvSpPr>
              <a:spLocks/>
            </p:cNvSpPr>
            <p:nvPr/>
          </p:nvSpPr>
          <p:spPr bwMode="auto">
            <a:xfrm>
              <a:off x="5946776" y="2874963"/>
              <a:ext cx="22225" cy="7938"/>
            </a:xfrm>
            <a:custGeom>
              <a:avLst/>
              <a:gdLst>
                <a:gd name="T0" fmla="*/ 0 w 5"/>
                <a:gd name="T1" fmla="*/ 0 h 2"/>
                <a:gd name="T2" fmla="*/ 2147483647 w 5"/>
                <a:gd name="T3" fmla="*/ 2147483647 h 2"/>
                <a:gd name="T4" fmla="*/ 2147483647 w 5"/>
                <a:gd name="T5" fmla="*/ 2147483647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08" name="Line 4983"/>
            <p:cNvSpPr>
              <a:spLocks noChangeShapeType="1"/>
            </p:cNvSpPr>
            <p:nvPr/>
          </p:nvSpPr>
          <p:spPr bwMode="auto">
            <a:xfrm flipV="1">
              <a:off x="6086476" y="2836863"/>
              <a:ext cx="19050"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9" name="Freeform 4984"/>
            <p:cNvSpPr>
              <a:spLocks/>
            </p:cNvSpPr>
            <p:nvPr/>
          </p:nvSpPr>
          <p:spPr bwMode="auto">
            <a:xfrm>
              <a:off x="6100763" y="2789238"/>
              <a:ext cx="7938" cy="50800"/>
            </a:xfrm>
            <a:custGeom>
              <a:avLst/>
              <a:gdLst>
                <a:gd name="T0" fmla="*/ 0 w 2"/>
                <a:gd name="T1" fmla="*/ 2147483647 h 11"/>
                <a:gd name="T2" fmla="*/ 2147483647 w 2"/>
                <a:gd name="T3" fmla="*/ 2147483647 h 11"/>
                <a:gd name="T4" fmla="*/ 2147483647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0" name="Line 4985"/>
            <p:cNvSpPr>
              <a:spLocks noChangeShapeType="1"/>
            </p:cNvSpPr>
            <p:nvPr/>
          </p:nvSpPr>
          <p:spPr bwMode="auto">
            <a:xfrm flipH="1" flipV="1">
              <a:off x="6083301" y="2786063"/>
              <a:ext cx="25400"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11" name="Line 4986"/>
            <p:cNvSpPr>
              <a:spLocks noChangeShapeType="1"/>
            </p:cNvSpPr>
            <p:nvPr/>
          </p:nvSpPr>
          <p:spPr bwMode="auto">
            <a:xfrm flipH="1" flipV="1">
              <a:off x="6073776" y="2779713"/>
              <a:ext cx="12700" cy="63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12" name="Freeform 4987"/>
            <p:cNvSpPr>
              <a:spLocks/>
            </p:cNvSpPr>
            <p:nvPr/>
          </p:nvSpPr>
          <p:spPr bwMode="auto">
            <a:xfrm>
              <a:off x="4929188" y="2825750"/>
              <a:ext cx="26988" cy="52388"/>
            </a:xfrm>
            <a:custGeom>
              <a:avLst/>
              <a:gdLst>
                <a:gd name="T0" fmla="*/ 2147483647 w 16"/>
                <a:gd name="T1" fmla="*/ 2147483647 h 26"/>
                <a:gd name="T2" fmla="*/ 2147483647 w 16"/>
                <a:gd name="T3" fmla="*/ 2147483647 h 26"/>
                <a:gd name="T4" fmla="*/ 0 w 16"/>
                <a:gd name="T5" fmla="*/ 2147483647 h 26"/>
                <a:gd name="T6" fmla="*/ 2147483647 w 16"/>
                <a:gd name="T7" fmla="*/ 2147483647 h 26"/>
                <a:gd name="T8" fmla="*/ 2147483647 w 16"/>
                <a:gd name="T9" fmla="*/ 0 h 26"/>
                <a:gd name="T10" fmla="*/ 2147483647 w 16"/>
                <a:gd name="T11" fmla="*/ 2147483647 h 26"/>
                <a:gd name="T12" fmla="*/ 2147483647 w 16"/>
                <a:gd name="T13" fmla="*/ 214748364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3" name="Freeform 4988"/>
            <p:cNvSpPr>
              <a:spLocks/>
            </p:cNvSpPr>
            <p:nvPr/>
          </p:nvSpPr>
          <p:spPr bwMode="auto">
            <a:xfrm>
              <a:off x="4937126" y="2733675"/>
              <a:ext cx="165100" cy="171450"/>
            </a:xfrm>
            <a:custGeom>
              <a:avLst/>
              <a:gdLst>
                <a:gd name="T0" fmla="*/ 2147483647 w 93"/>
                <a:gd name="T1" fmla="*/ 2147483647 h 87"/>
                <a:gd name="T2" fmla="*/ 2147483647 w 93"/>
                <a:gd name="T3" fmla="*/ 2147483647 h 87"/>
                <a:gd name="T4" fmla="*/ 2147483647 w 93"/>
                <a:gd name="T5" fmla="*/ 2147483647 h 87"/>
                <a:gd name="T6" fmla="*/ 2147483647 w 93"/>
                <a:gd name="T7" fmla="*/ 2147483647 h 87"/>
                <a:gd name="T8" fmla="*/ 2147483647 w 93"/>
                <a:gd name="T9" fmla="*/ 2147483647 h 87"/>
                <a:gd name="T10" fmla="*/ 2147483647 w 93"/>
                <a:gd name="T11" fmla="*/ 2147483647 h 87"/>
                <a:gd name="T12" fmla="*/ 0 w 93"/>
                <a:gd name="T13" fmla="*/ 2147483647 h 87"/>
                <a:gd name="T14" fmla="*/ 2147483647 w 93"/>
                <a:gd name="T15" fmla="*/ 2147483647 h 87"/>
                <a:gd name="T16" fmla="*/ 2147483647 w 93"/>
                <a:gd name="T17" fmla="*/ 2147483647 h 87"/>
                <a:gd name="T18" fmla="*/ 2147483647 w 93"/>
                <a:gd name="T19" fmla="*/ 2147483647 h 87"/>
                <a:gd name="T20" fmla="*/ 2147483647 w 93"/>
                <a:gd name="T21" fmla="*/ 2147483647 h 87"/>
                <a:gd name="T22" fmla="*/ 2147483647 w 93"/>
                <a:gd name="T23" fmla="*/ 2147483647 h 87"/>
                <a:gd name="T24" fmla="*/ 2147483647 w 93"/>
                <a:gd name="T25" fmla="*/ 2147483647 h 87"/>
                <a:gd name="T26" fmla="*/ 2147483647 w 93"/>
                <a:gd name="T27" fmla="*/ 2147483647 h 87"/>
                <a:gd name="T28" fmla="*/ 2147483647 w 93"/>
                <a:gd name="T29" fmla="*/ 2147483647 h 87"/>
                <a:gd name="T30" fmla="*/ 2147483647 w 93"/>
                <a:gd name="T31" fmla="*/ 2147483647 h 87"/>
                <a:gd name="T32" fmla="*/ 2147483647 w 93"/>
                <a:gd name="T33" fmla="*/ 2147483647 h 87"/>
                <a:gd name="T34" fmla="*/ 2147483647 w 93"/>
                <a:gd name="T35" fmla="*/ 2147483647 h 87"/>
                <a:gd name="T36" fmla="*/ 2147483647 w 93"/>
                <a:gd name="T37" fmla="*/ 2147483647 h 87"/>
                <a:gd name="T38" fmla="*/ 2147483647 w 93"/>
                <a:gd name="T39" fmla="*/ 2147483647 h 87"/>
                <a:gd name="T40" fmla="*/ 2147483647 w 93"/>
                <a:gd name="T41" fmla="*/ 0 h 87"/>
                <a:gd name="T42" fmla="*/ 2147483647 w 93"/>
                <a:gd name="T43" fmla="*/ 2147483647 h 87"/>
                <a:gd name="T44" fmla="*/ 2147483647 w 93"/>
                <a:gd name="T45" fmla="*/ 214748364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4" name="Freeform 4989"/>
            <p:cNvSpPr>
              <a:spLocks/>
            </p:cNvSpPr>
            <p:nvPr/>
          </p:nvSpPr>
          <p:spPr bwMode="auto">
            <a:xfrm>
              <a:off x="5734051" y="2581275"/>
              <a:ext cx="223838" cy="169863"/>
            </a:xfrm>
            <a:custGeom>
              <a:avLst/>
              <a:gdLst>
                <a:gd name="T0" fmla="*/ 2147483647 w 125"/>
                <a:gd name="T1" fmla="*/ 2147483647 h 87"/>
                <a:gd name="T2" fmla="*/ 2147483647 w 125"/>
                <a:gd name="T3" fmla="*/ 2147483647 h 87"/>
                <a:gd name="T4" fmla="*/ 2147483647 w 125"/>
                <a:gd name="T5" fmla="*/ 2147483647 h 87"/>
                <a:gd name="T6" fmla="*/ 2147483647 w 125"/>
                <a:gd name="T7" fmla="*/ 2147483647 h 87"/>
                <a:gd name="T8" fmla="*/ 2147483647 w 125"/>
                <a:gd name="T9" fmla="*/ 2147483647 h 87"/>
                <a:gd name="T10" fmla="*/ 2147483647 w 125"/>
                <a:gd name="T11" fmla="*/ 2147483647 h 87"/>
                <a:gd name="T12" fmla="*/ 2147483647 w 125"/>
                <a:gd name="T13" fmla="*/ 2147483647 h 87"/>
                <a:gd name="T14" fmla="*/ 2147483647 w 125"/>
                <a:gd name="T15" fmla="*/ 2147483647 h 87"/>
                <a:gd name="T16" fmla="*/ 2147483647 w 125"/>
                <a:gd name="T17" fmla="*/ 2147483647 h 87"/>
                <a:gd name="T18" fmla="*/ 2147483647 w 125"/>
                <a:gd name="T19" fmla="*/ 2147483647 h 87"/>
                <a:gd name="T20" fmla="*/ 2147483647 w 125"/>
                <a:gd name="T21" fmla="*/ 2147483647 h 87"/>
                <a:gd name="T22" fmla="*/ 2147483647 w 125"/>
                <a:gd name="T23" fmla="*/ 2147483647 h 87"/>
                <a:gd name="T24" fmla="*/ 2147483647 w 125"/>
                <a:gd name="T25" fmla="*/ 2147483647 h 87"/>
                <a:gd name="T26" fmla="*/ 2147483647 w 125"/>
                <a:gd name="T27" fmla="*/ 2147483647 h 87"/>
                <a:gd name="T28" fmla="*/ 2147483647 w 125"/>
                <a:gd name="T29" fmla="*/ 2147483647 h 87"/>
                <a:gd name="T30" fmla="*/ 2147483647 w 125"/>
                <a:gd name="T31" fmla="*/ 2147483647 h 87"/>
                <a:gd name="T32" fmla="*/ 2147483647 w 125"/>
                <a:gd name="T33" fmla="*/ 2147483647 h 87"/>
                <a:gd name="T34" fmla="*/ 0 w 125"/>
                <a:gd name="T35" fmla="*/ 2147483647 h 87"/>
                <a:gd name="T36" fmla="*/ 2147483647 w 125"/>
                <a:gd name="T37" fmla="*/ 2147483647 h 87"/>
                <a:gd name="T38" fmla="*/ 2147483647 w 125"/>
                <a:gd name="T39" fmla="*/ 2147483647 h 87"/>
                <a:gd name="T40" fmla="*/ 2147483647 w 125"/>
                <a:gd name="T41" fmla="*/ 0 h 87"/>
                <a:gd name="T42" fmla="*/ 2147483647 w 125"/>
                <a:gd name="T43" fmla="*/ 0 h 87"/>
                <a:gd name="T44" fmla="*/ 2147483647 w 125"/>
                <a:gd name="T45" fmla="*/ 2147483647 h 87"/>
                <a:gd name="T46" fmla="*/ 2147483647 w 125"/>
                <a:gd name="T47" fmla="*/ 2147483647 h 87"/>
                <a:gd name="T48" fmla="*/ 2147483647 w 125"/>
                <a:gd name="T49" fmla="*/ 2147483647 h 87"/>
                <a:gd name="T50" fmla="*/ 2147483647 w 125"/>
                <a:gd name="T51" fmla="*/ 2147483647 h 87"/>
                <a:gd name="T52" fmla="*/ 2147483647 w 125"/>
                <a:gd name="T53" fmla="*/ 2147483647 h 87"/>
                <a:gd name="T54" fmla="*/ 2147483647 w 125"/>
                <a:gd name="T55" fmla="*/ 2147483647 h 87"/>
                <a:gd name="T56" fmla="*/ 2147483647 w 125"/>
                <a:gd name="T57" fmla="*/ 2147483647 h 87"/>
                <a:gd name="T58" fmla="*/ 2147483647 w 125"/>
                <a:gd name="T59" fmla="*/ 2147483647 h 87"/>
                <a:gd name="T60" fmla="*/ 2147483647 w 125"/>
                <a:gd name="T61" fmla="*/ 2147483647 h 87"/>
                <a:gd name="T62" fmla="*/ 2147483647 w 125"/>
                <a:gd name="T63" fmla="*/ 2147483647 h 87"/>
                <a:gd name="T64" fmla="*/ 2147483647 w 125"/>
                <a:gd name="T65" fmla="*/ 2147483647 h 87"/>
                <a:gd name="T66" fmla="*/ 2147483647 w 125"/>
                <a:gd name="T67" fmla="*/ 214748364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5" name="Freeform 4990"/>
            <p:cNvSpPr>
              <a:spLocks/>
            </p:cNvSpPr>
            <p:nvPr/>
          </p:nvSpPr>
          <p:spPr bwMode="auto">
            <a:xfrm>
              <a:off x="5400676" y="2432050"/>
              <a:ext cx="404813" cy="301625"/>
            </a:xfrm>
            <a:custGeom>
              <a:avLst/>
              <a:gdLst>
                <a:gd name="T0" fmla="*/ 2147483647 w 229"/>
                <a:gd name="T1" fmla="*/ 2147483647 h 154"/>
                <a:gd name="T2" fmla="*/ 2147483647 w 229"/>
                <a:gd name="T3" fmla="*/ 2147483647 h 154"/>
                <a:gd name="T4" fmla="*/ 2147483647 w 229"/>
                <a:gd name="T5" fmla="*/ 2147483647 h 154"/>
                <a:gd name="T6" fmla="*/ 2147483647 w 229"/>
                <a:gd name="T7" fmla="*/ 2147483647 h 154"/>
                <a:gd name="T8" fmla="*/ 2147483647 w 229"/>
                <a:gd name="T9" fmla="*/ 2147483647 h 154"/>
                <a:gd name="T10" fmla="*/ 2147483647 w 229"/>
                <a:gd name="T11" fmla="*/ 2147483647 h 154"/>
                <a:gd name="T12" fmla="*/ 2147483647 w 229"/>
                <a:gd name="T13" fmla="*/ 2147483647 h 154"/>
                <a:gd name="T14" fmla="*/ 2147483647 w 229"/>
                <a:gd name="T15" fmla="*/ 2147483647 h 154"/>
                <a:gd name="T16" fmla="*/ 2147483647 w 229"/>
                <a:gd name="T17" fmla="*/ 2147483647 h 154"/>
                <a:gd name="T18" fmla="*/ 2147483647 w 229"/>
                <a:gd name="T19" fmla="*/ 2147483647 h 154"/>
                <a:gd name="T20" fmla="*/ 2147483647 w 229"/>
                <a:gd name="T21" fmla="*/ 2147483647 h 154"/>
                <a:gd name="T22" fmla="*/ 2147483647 w 229"/>
                <a:gd name="T23" fmla="*/ 2147483647 h 154"/>
                <a:gd name="T24" fmla="*/ 2147483647 w 229"/>
                <a:gd name="T25" fmla="*/ 2147483647 h 154"/>
                <a:gd name="T26" fmla="*/ 2147483647 w 229"/>
                <a:gd name="T27" fmla="*/ 2147483647 h 154"/>
                <a:gd name="T28" fmla="*/ 0 w 229"/>
                <a:gd name="T29" fmla="*/ 2147483647 h 154"/>
                <a:gd name="T30" fmla="*/ 2147483647 w 229"/>
                <a:gd name="T31" fmla="*/ 2147483647 h 154"/>
                <a:gd name="T32" fmla="*/ 2147483647 w 229"/>
                <a:gd name="T33" fmla="*/ 0 h 154"/>
                <a:gd name="T34" fmla="*/ 2147483647 w 229"/>
                <a:gd name="T35" fmla="*/ 2147483647 h 154"/>
                <a:gd name="T36" fmla="*/ 2147483647 w 229"/>
                <a:gd name="T37" fmla="*/ 2147483647 h 154"/>
                <a:gd name="T38" fmla="*/ 2147483647 w 229"/>
                <a:gd name="T39" fmla="*/ 2147483647 h 154"/>
                <a:gd name="T40" fmla="*/ 2147483647 w 229"/>
                <a:gd name="T41" fmla="*/ 2147483647 h 154"/>
                <a:gd name="T42" fmla="*/ 2147483647 w 229"/>
                <a:gd name="T43" fmla="*/ 2147483647 h 154"/>
                <a:gd name="T44" fmla="*/ 2147483647 w 229"/>
                <a:gd name="T45" fmla="*/ 2147483647 h 154"/>
                <a:gd name="T46" fmla="*/ 2147483647 w 229"/>
                <a:gd name="T47" fmla="*/ 2147483647 h 154"/>
                <a:gd name="T48" fmla="*/ 2147483647 w 229"/>
                <a:gd name="T49" fmla="*/ 2147483647 h 154"/>
                <a:gd name="T50" fmla="*/ 2147483647 w 229"/>
                <a:gd name="T51" fmla="*/ 2147483647 h 154"/>
                <a:gd name="T52" fmla="*/ 2147483647 w 229"/>
                <a:gd name="T53" fmla="*/ 2147483647 h 154"/>
                <a:gd name="T54" fmla="*/ 2147483647 w 229"/>
                <a:gd name="T55" fmla="*/ 2147483647 h 154"/>
                <a:gd name="T56" fmla="*/ 2147483647 w 229"/>
                <a:gd name="T57" fmla="*/ 2147483647 h 154"/>
                <a:gd name="T58" fmla="*/ 2147483647 w 229"/>
                <a:gd name="T59" fmla="*/ 2147483647 h 154"/>
                <a:gd name="T60" fmla="*/ 2147483647 w 229"/>
                <a:gd name="T61" fmla="*/ 2147483647 h 154"/>
                <a:gd name="T62" fmla="*/ 2147483647 w 229"/>
                <a:gd name="T63" fmla="*/ 2147483647 h 154"/>
                <a:gd name="T64" fmla="*/ 2147483647 w 229"/>
                <a:gd name="T65" fmla="*/ 2147483647 h 154"/>
                <a:gd name="T66" fmla="*/ 2147483647 w 229"/>
                <a:gd name="T67" fmla="*/ 2147483647 h 154"/>
                <a:gd name="T68" fmla="*/ 2147483647 w 229"/>
                <a:gd name="T69" fmla="*/ 2147483647 h 154"/>
                <a:gd name="T70" fmla="*/ 2147483647 w 229"/>
                <a:gd name="T71" fmla="*/ 2147483647 h 154"/>
                <a:gd name="T72" fmla="*/ 2147483647 w 229"/>
                <a:gd name="T73" fmla="*/ 2147483647 h 154"/>
                <a:gd name="T74" fmla="*/ 2147483647 w 229"/>
                <a:gd name="T75" fmla="*/ 2147483647 h 154"/>
                <a:gd name="T76" fmla="*/ 2147483647 w 229"/>
                <a:gd name="T77" fmla="*/ 2147483647 h 154"/>
                <a:gd name="T78" fmla="*/ 2147483647 w 229"/>
                <a:gd name="T79" fmla="*/ 2147483647 h 154"/>
                <a:gd name="T80" fmla="*/ 2147483647 w 229"/>
                <a:gd name="T81" fmla="*/ 2147483647 h 154"/>
                <a:gd name="T82" fmla="*/ 2147483647 w 229"/>
                <a:gd name="T83" fmla="*/ 2147483647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6" name="Freeform 4991"/>
            <p:cNvSpPr>
              <a:spLocks/>
            </p:cNvSpPr>
            <p:nvPr/>
          </p:nvSpPr>
          <p:spPr bwMode="auto">
            <a:xfrm>
              <a:off x="4513263" y="2557463"/>
              <a:ext cx="63500" cy="50800"/>
            </a:xfrm>
            <a:custGeom>
              <a:avLst/>
              <a:gdLst>
                <a:gd name="T0" fmla="*/ 2147483647 w 36"/>
                <a:gd name="T1" fmla="*/ 2147483647 h 26"/>
                <a:gd name="T2" fmla="*/ 0 w 36"/>
                <a:gd name="T3" fmla="*/ 2147483647 h 26"/>
                <a:gd name="T4" fmla="*/ 2147483647 w 36"/>
                <a:gd name="T5" fmla="*/ 2147483647 h 26"/>
                <a:gd name="T6" fmla="*/ 2147483647 w 36"/>
                <a:gd name="T7" fmla="*/ 2147483647 h 26"/>
                <a:gd name="T8" fmla="*/ 2147483647 w 36"/>
                <a:gd name="T9" fmla="*/ 2147483647 h 26"/>
                <a:gd name="T10" fmla="*/ 2147483647 w 36"/>
                <a:gd name="T11" fmla="*/ 2147483647 h 26"/>
                <a:gd name="T12" fmla="*/ 2147483647 w 36"/>
                <a:gd name="T13" fmla="*/ 0 h 26"/>
                <a:gd name="T14" fmla="*/ 2147483647 w 36"/>
                <a:gd name="T15" fmla="*/ 0 h 26"/>
                <a:gd name="T16" fmla="*/ 2147483647 w 36"/>
                <a:gd name="T17" fmla="*/ 2147483647 h 26"/>
                <a:gd name="T18" fmla="*/ 2147483647 w 36"/>
                <a:gd name="T19" fmla="*/ 0 h 26"/>
                <a:gd name="T20" fmla="*/ 2147483647 w 36"/>
                <a:gd name="T21" fmla="*/ 0 h 26"/>
                <a:gd name="T22" fmla="*/ 2147483647 w 36"/>
                <a:gd name="T23" fmla="*/ 2147483647 h 26"/>
                <a:gd name="T24" fmla="*/ 2147483647 w 36"/>
                <a:gd name="T25" fmla="*/ 2147483647 h 26"/>
                <a:gd name="T26" fmla="*/ 2147483647 w 36"/>
                <a:gd name="T27" fmla="*/ 2147483647 h 26"/>
                <a:gd name="T28" fmla="*/ 2147483647 w 36"/>
                <a:gd name="T29" fmla="*/ 2147483647 h 26"/>
                <a:gd name="T30" fmla="*/ 2147483647 w 36"/>
                <a:gd name="T31" fmla="*/ 2147483647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7" name="Freeform 4992"/>
            <p:cNvSpPr>
              <a:spLocks/>
            </p:cNvSpPr>
            <p:nvPr/>
          </p:nvSpPr>
          <p:spPr bwMode="auto">
            <a:xfrm>
              <a:off x="4565651" y="2492375"/>
              <a:ext cx="149225" cy="101600"/>
            </a:xfrm>
            <a:custGeom>
              <a:avLst/>
              <a:gdLst>
                <a:gd name="T0" fmla="*/ 2147483647 w 85"/>
                <a:gd name="T1" fmla="*/ 2147483647 h 52"/>
                <a:gd name="T2" fmla="*/ 0 w 85"/>
                <a:gd name="T3" fmla="*/ 0 h 52"/>
                <a:gd name="T4" fmla="*/ 0 w 85"/>
                <a:gd name="T5" fmla="*/ 2147483647 h 52"/>
                <a:gd name="T6" fmla="*/ 2147483647 w 85"/>
                <a:gd name="T7" fmla="*/ 2147483647 h 52"/>
                <a:gd name="T8" fmla="*/ 0 w 85"/>
                <a:gd name="T9" fmla="*/ 2147483647 h 52"/>
                <a:gd name="T10" fmla="*/ 2147483647 w 85"/>
                <a:gd name="T11" fmla="*/ 2147483647 h 52"/>
                <a:gd name="T12" fmla="*/ 2147483647 w 85"/>
                <a:gd name="T13" fmla="*/ 2147483647 h 52"/>
                <a:gd name="T14" fmla="*/ 2147483647 w 85"/>
                <a:gd name="T15" fmla="*/ 2147483647 h 52"/>
                <a:gd name="T16" fmla="*/ 2147483647 w 85"/>
                <a:gd name="T17" fmla="*/ 2147483647 h 52"/>
                <a:gd name="T18" fmla="*/ 2147483647 w 85"/>
                <a:gd name="T19" fmla="*/ 2147483647 h 52"/>
                <a:gd name="T20" fmla="*/ 2147483647 w 85"/>
                <a:gd name="T21" fmla="*/ 2147483647 h 52"/>
                <a:gd name="T22" fmla="*/ 2147483647 w 85"/>
                <a:gd name="T23" fmla="*/ 2147483647 h 52"/>
                <a:gd name="T24" fmla="*/ 2147483647 w 85"/>
                <a:gd name="T25" fmla="*/ 2147483647 h 52"/>
                <a:gd name="T26" fmla="*/ 2147483647 w 85"/>
                <a:gd name="T27" fmla="*/ 2147483647 h 52"/>
                <a:gd name="T28" fmla="*/ 2147483647 w 85"/>
                <a:gd name="T29" fmla="*/ 2147483647 h 52"/>
                <a:gd name="T30" fmla="*/ 2147483647 w 85"/>
                <a:gd name="T31" fmla="*/ 2147483647 h 52"/>
                <a:gd name="T32" fmla="*/ 2147483647 w 85"/>
                <a:gd name="T33" fmla="*/ 2147483647 h 52"/>
                <a:gd name="T34" fmla="*/ 2147483647 w 85"/>
                <a:gd name="T35" fmla="*/ 2147483647 h 52"/>
                <a:gd name="T36" fmla="*/ 2147483647 w 85"/>
                <a:gd name="T37" fmla="*/ 2147483647 h 52"/>
                <a:gd name="T38" fmla="*/ 2147483647 w 85"/>
                <a:gd name="T39" fmla="*/ 2147483647 h 52"/>
                <a:gd name="T40" fmla="*/ 2147483647 w 85"/>
                <a:gd name="T41" fmla="*/ 2147483647 h 52"/>
                <a:gd name="T42" fmla="*/ 2147483647 w 85"/>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8" name="Freeform 4993"/>
            <p:cNvSpPr>
              <a:spLocks/>
            </p:cNvSpPr>
            <p:nvPr/>
          </p:nvSpPr>
          <p:spPr bwMode="auto">
            <a:xfrm>
              <a:off x="4486276" y="2547938"/>
              <a:ext cx="42863" cy="101600"/>
            </a:xfrm>
            <a:custGeom>
              <a:avLst/>
              <a:gdLst>
                <a:gd name="T0" fmla="*/ 0 w 24"/>
                <a:gd name="T1" fmla="*/ 2147483647 h 52"/>
                <a:gd name="T2" fmla="*/ 2147483647 w 24"/>
                <a:gd name="T3" fmla="*/ 2147483647 h 52"/>
                <a:gd name="T4" fmla="*/ 2147483647 w 24"/>
                <a:gd name="T5" fmla="*/ 2147483647 h 52"/>
                <a:gd name="T6" fmla="*/ 2147483647 w 24"/>
                <a:gd name="T7" fmla="*/ 2147483647 h 52"/>
                <a:gd name="T8" fmla="*/ 2147483647 w 24"/>
                <a:gd name="T9" fmla="*/ 2147483647 h 52"/>
                <a:gd name="T10" fmla="*/ 2147483647 w 24"/>
                <a:gd name="T11" fmla="*/ 2147483647 h 52"/>
                <a:gd name="T12" fmla="*/ 2147483647 w 24"/>
                <a:gd name="T13" fmla="*/ 2147483647 h 52"/>
                <a:gd name="T14" fmla="*/ 2147483647 w 24"/>
                <a:gd name="T15" fmla="*/ 2147483647 h 52"/>
                <a:gd name="T16" fmla="*/ 2147483647 w 24"/>
                <a:gd name="T17" fmla="*/ 0 h 52"/>
                <a:gd name="T18" fmla="*/ 0 w 24"/>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9" name="Freeform 4994"/>
            <p:cNvSpPr>
              <a:spLocks/>
            </p:cNvSpPr>
            <p:nvPr/>
          </p:nvSpPr>
          <p:spPr bwMode="auto">
            <a:xfrm>
              <a:off x="5086351" y="2581275"/>
              <a:ext cx="119063" cy="92075"/>
            </a:xfrm>
            <a:custGeom>
              <a:avLst/>
              <a:gdLst>
                <a:gd name="T0" fmla="*/ 2147483647 w 67"/>
                <a:gd name="T1" fmla="*/ 2147483647 h 47"/>
                <a:gd name="T2" fmla="*/ 0 w 67"/>
                <a:gd name="T3" fmla="*/ 0 h 47"/>
                <a:gd name="T4" fmla="*/ 2147483647 w 67"/>
                <a:gd name="T5" fmla="*/ 0 h 47"/>
                <a:gd name="T6" fmla="*/ 2147483647 w 67"/>
                <a:gd name="T7" fmla="*/ 2147483647 h 47"/>
                <a:gd name="T8" fmla="*/ 2147483647 w 67"/>
                <a:gd name="T9" fmla="*/ 2147483647 h 47"/>
                <a:gd name="T10" fmla="*/ 2147483647 w 67"/>
                <a:gd name="T11" fmla="*/ 2147483647 h 47"/>
                <a:gd name="T12" fmla="*/ 2147483647 w 67"/>
                <a:gd name="T13" fmla="*/ 2147483647 h 47"/>
                <a:gd name="T14" fmla="*/ 2147483647 w 67"/>
                <a:gd name="T15" fmla="*/ 2147483647 h 47"/>
                <a:gd name="T16" fmla="*/ 2147483647 w 67"/>
                <a:gd name="T17" fmla="*/ 2147483647 h 47"/>
                <a:gd name="T18" fmla="*/ 2147483647 w 67"/>
                <a:gd name="T19" fmla="*/ 2147483647 h 47"/>
                <a:gd name="T20" fmla="*/ 2147483647 w 67"/>
                <a:gd name="T21" fmla="*/ 2147483647 h 47"/>
                <a:gd name="T22" fmla="*/ 2147483647 w 67"/>
                <a:gd name="T23" fmla="*/ 2147483647 h 47"/>
                <a:gd name="T24" fmla="*/ 2147483647 w 67"/>
                <a:gd name="T25" fmla="*/ 2147483647 h 47"/>
                <a:gd name="T26" fmla="*/ 2147483647 w 67"/>
                <a:gd name="T27" fmla="*/ 2147483647 h 47"/>
                <a:gd name="T28" fmla="*/ 2147483647 w 67"/>
                <a:gd name="T29" fmla="*/ 2147483647 h 47"/>
                <a:gd name="T30" fmla="*/ 2147483647 w 67"/>
                <a:gd name="T31" fmla="*/ 2147483647 h 47"/>
                <a:gd name="T32" fmla="*/ 2147483647 w 67"/>
                <a:gd name="T33" fmla="*/ 2147483647 h 47"/>
                <a:gd name="T34" fmla="*/ 2147483647 w 67"/>
                <a:gd name="T35" fmla="*/ 2147483647 h 47"/>
                <a:gd name="T36" fmla="*/ 2147483647 w 67"/>
                <a:gd name="T37" fmla="*/ 2147483647 h 47"/>
                <a:gd name="T38" fmla="*/ 2147483647 w 67"/>
                <a:gd name="T39" fmla="*/ 2147483647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0" name="Freeform 4995"/>
            <p:cNvSpPr>
              <a:spLocks/>
            </p:cNvSpPr>
            <p:nvPr/>
          </p:nvSpPr>
          <p:spPr bwMode="auto">
            <a:xfrm>
              <a:off x="5186363" y="2570163"/>
              <a:ext cx="103188" cy="122238"/>
            </a:xfrm>
            <a:custGeom>
              <a:avLst/>
              <a:gdLst>
                <a:gd name="T0" fmla="*/ 2147483647 w 59"/>
                <a:gd name="T1" fmla="*/ 2147483647 h 62"/>
                <a:gd name="T2" fmla="*/ 2147483647 w 59"/>
                <a:gd name="T3" fmla="*/ 2147483647 h 62"/>
                <a:gd name="T4" fmla="*/ 2147483647 w 59"/>
                <a:gd name="T5" fmla="*/ 2147483647 h 62"/>
                <a:gd name="T6" fmla="*/ 0 w 59"/>
                <a:gd name="T7" fmla="*/ 2147483647 h 62"/>
                <a:gd name="T8" fmla="*/ 2147483647 w 59"/>
                <a:gd name="T9" fmla="*/ 2147483647 h 62"/>
                <a:gd name="T10" fmla="*/ 2147483647 w 59"/>
                <a:gd name="T11" fmla="*/ 0 h 62"/>
                <a:gd name="T12" fmla="*/ 2147483647 w 59"/>
                <a:gd name="T13" fmla="*/ 2147483647 h 62"/>
                <a:gd name="T14" fmla="*/ 2147483647 w 59"/>
                <a:gd name="T15" fmla="*/ 2147483647 h 62"/>
                <a:gd name="T16" fmla="*/ 2147483647 w 59"/>
                <a:gd name="T17" fmla="*/ 2147483647 h 62"/>
                <a:gd name="T18" fmla="*/ 2147483647 w 59"/>
                <a:gd name="T19" fmla="*/ 2147483647 h 62"/>
                <a:gd name="T20" fmla="*/ 2147483647 w 59"/>
                <a:gd name="T21" fmla="*/ 2147483647 h 62"/>
                <a:gd name="T22" fmla="*/ 2147483647 w 59"/>
                <a:gd name="T23" fmla="*/ 2147483647 h 62"/>
                <a:gd name="T24" fmla="*/ 2147483647 w 59"/>
                <a:gd name="T25" fmla="*/ 2147483647 h 62"/>
                <a:gd name="T26" fmla="*/ 2147483647 w 59"/>
                <a:gd name="T27" fmla="*/ 2147483647 h 62"/>
                <a:gd name="T28" fmla="*/ 2147483647 w 59"/>
                <a:gd name="T29" fmla="*/ 2147483647 h 62"/>
                <a:gd name="T30" fmla="*/ 2147483647 w 5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1" name="Freeform 4996"/>
            <p:cNvSpPr>
              <a:spLocks/>
            </p:cNvSpPr>
            <p:nvPr/>
          </p:nvSpPr>
          <p:spPr bwMode="auto">
            <a:xfrm>
              <a:off x="5151438" y="2649538"/>
              <a:ext cx="46038" cy="26988"/>
            </a:xfrm>
            <a:custGeom>
              <a:avLst/>
              <a:gdLst>
                <a:gd name="T0" fmla="*/ 2147483647 w 26"/>
                <a:gd name="T1" fmla="*/ 2147483647 h 14"/>
                <a:gd name="T2" fmla="*/ 2147483647 w 26"/>
                <a:gd name="T3" fmla="*/ 2147483647 h 14"/>
                <a:gd name="T4" fmla="*/ 2147483647 w 26"/>
                <a:gd name="T5" fmla="*/ 2147483647 h 14"/>
                <a:gd name="T6" fmla="*/ 0 w 26"/>
                <a:gd name="T7" fmla="*/ 0 h 14"/>
                <a:gd name="T8" fmla="*/ 0 w 26"/>
                <a:gd name="T9" fmla="*/ 0 h 14"/>
                <a:gd name="T10" fmla="*/ 2147483647 w 26"/>
                <a:gd name="T11" fmla="*/ 0 h 14"/>
                <a:gd name="T12" fmla="*/ 2147483647 w 26"/>
                <a:gd name="T13" fmla="*/ 0 h 14"/>
                <a:gd name="T14" fmla="*/ 2147483647 w 26"/>
                <a:gd name="T15" fmla="*/ 2147483647 h 14"/>
                <a:gd name="T16" fmla="*/ 2147483647 w 26"/>
                <a:gd name="T17" fmla="*/ 2147483647 h 14"/>
                <a:gd name="T18" fmla="*/ 2147483647 w 26"/>
                <a:gd name="T19" fmla="*/ 2147483647 h 14"/>
                <a:gd name="T20" fmla="*/ 2147483647 w 26"/>
                <a:gd name="T21" fmla="*/ 2147483647 h 14"/>
                <a:gd name="T22" fmla="*/ 2147483647 w 26"/>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2" name="Freeform 4997"/>
            <p:cNvSpPr>
              <a:spLocks/>
            </p:cNvSpPr>
            <p:nvPr/>
          </p:nvSpPr>
          <p:spPr bwMode="auto">
            <a:xfrm>
              <a:off x="4513263" y="2581275"/>
              <a:ext cx="160338" cy="176213"/>
            </a:xfrm>
            <a:custGeom>
              <a:avLst/>
              <a:gdLst>
                <a:gd name="T0" fmla="*/ 2147483647 w 90"/>
                <a:gd name="T1" fmla="*/ 2147483647 h 90"/>
                <a:gd name="T2" fmla="*/ 2147483647 w 90"/>
                <a:gd name="T3" fmla="*/ 2147483647 h 90"/>
                <a:gd name="T4" fmla="*/ 0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0 h 90"/>
                <a:gd name="T20" fmla="*/ 2147483647 w 90"/>
                <a:gd name="T21" fmla="*/ 0 h 90"/>
                <a:gd name="T22" fmla="*/ 2147483647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2147483647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2147483647 w 90"/>
                <a:gd name="T51" fmla="*/ 2147483647 h 90"/>
                <a:gd name="T52" fmla="*/ 2147483647 w 90"/>
                <a:gd name="T53" fmla="*/ 2147483647 h 90"/>
                <a:gd name="T54" fmla="*/ 2147483647 w 90"/>
                <a:gd name="T55" fmla="*/ 2147483647 h 90"/>
                <a:gd name="T56" fmla="*/ 2147483647 w 90"/>
                <a:gd name="T57" fmla="*/ 2147483647 h 90"/>
                <a:gd name="T58" fmla="*/ 2147483647 w 90"/>
                <a:gd name="T59" fmla="*/ 2147483647 h 90"/>
                <a:gd name="T60" fmla="*/ 2147483647 w 90"/>
                <a:gd name="T61" fmla="*/ 2147483647 h 90"/>
                <a:gd name="T62" fmla="*/ 2147483647 w 90"/>
                <a:gd name="T63" fmla="*/ 2147483647 h 90"/>
                <a:gd name="T64" fmla="*/ 2147483647 w 90"/>
                <a:gd name="T65" fmla="*/ 2147483647 h 90"/>
                <a:gd name="T66" fmla="*/ 2147483647 w 90"/>
                <a:gd name="T67" fmla="*/ 2147483647 h 90"/>
                <a:gd name="T68" fmla="*/ 2147483647 w 90"/>
                <a:gd name="T69" fmla="*/ 2147483647 h 90"/>
                <a:gd name="T70" fmla="*/ 2147483647 w 90"/>
                <a:gd name="T71" fmla="*/ 2147483647 h 90"/>
                <a:gd name="T72" fmla="*/ 2147483647 w 90"/>
                <a:gd name="T73" fmla="*/ 2147483647 h 90"/>
                <a:gd name="T74" fmla="*/ 2147483647 w 90"/>
                <a:gd name="T75" fmla="*/ 2147483647 h 90"/>
                <a:gd name="T76" fmla="*/ 2147483647 w 90"/>
                <a:gd name="T77" fmla="*/ 2147483647 h 90"/>
                <a:gd name="T78" fmla="*/ 2147483647 w 90"/>
                <a:gd name="T79" fmla="*/ 2147483647 h 90"/>
                <a:gd name="T80" fmla="*/ 2147483647 w 90"/>
                <a:gd name="T81" fmla="*/ 2147483647 h 90"/>
                <a:gd name="T82" fmla="*/ 2147483647 w 90"/>
                <a:gd name="T83" fmla="*/ 2147483647 h 90"/>
                <a:gd name="T84" fmla="*/ 2147483647 w 90"/>
                <a:gd name="T85" fmla="*/ 2147483647 h 90"/>
                <a:gd name="T86" fmla="*/ 2147483647 w 90"/>
                <a:gd name="T87" fmla="*/ 2147483647 h 90"/>
                <a:gd name="T88" fmla="*/ 2147483647 w 90"/>
                <a:gd name="T89" fmla="*/ 2147483647 h 90"/>
                <a:gd name="T90" fmla="*/ 2147483647 w 90"/>
                <a:gd name="T91" fmla="*/ 2147483647 h 90"/>
                <a:gd name="T92" fmla="*/ 2147483647 w 90"/>
                <a:gd name="T93" fmla="*/ 2147483647 h 90"/>
                <a:gd name="T94" fmla="*/ 2147483647 w 90"/>
                <a:gd name="T95" fmla="*/ 214748364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3" name="Freeform 4998"/>
            <p:cNvSpPr>
              <a:spLocks/>
            </p:cNvSpPr>
            <p:nvPr/>
          </p:nvSpPr>
          <p:spPr bwMode="auto">
            <a:xfrm>
              <a:off x="4613276" y="2795588"/>
              <a:ext cx="77788" cy="17463"/>
            </a:xfrm>
            <a:custGeom>
              <a:avLst/>
              <a:gdLst>
                <a:gd name="T0" fmla="*/ 2147483647 w 43"/>
                <a:gd name="T1" fmla="*/ 2147483647 h 9"/>
                <a:gd name="T2" fmla="*/ 2147483647 w 43"/>
                <a:gd name="T3" fmla="*/ 0 h 9"/>
                <a:gd name="T4" fmla="*/ 2147483647 w 43"/>
                <a:gd name="T5" fmla="*/ 0 h 9"/>
                <a:gd name="T6" fmla="*/ 0 w 43"/>
                <a:gd name="T7" fmla="*/ 2147483647 h 9"/>
                <a:gd name="T8" fmla="*/ 2147483647 w 43"/>
                <a:gd name="T9" fmla="*/ 2147483647 h 9"/>
                <a:gd name="T10" fmla="*/ 2147483647 w 43"/>
                <a:gd name="T11" fmla="*/ 2147483647 h 9"/>
                <a:gd name="T12" fmla="*/ 2147483647 w 43"/>
                <a:gd name="T13" fmla="*/ 2147483647 h 9"/>
                <a:gd name="T14" fmla="*/ 2147483647 w 43"/>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4" name="Freeform 4999"/>
            <p:cNvSpPr>
              <a:spLocks/>
            </p:cNvSpPr>
            <p:nvPr/>
          </p:nvSpPr>
          <p:spPr bwMode="auto">
            <a:xfrm>
              <a:off x="4591051" y="2673350"/>
              <a:ext cx="41275" cy="33338"/>
            </a:xfrm>
            <a:custGeom>
              <a:avLst/>
              <a:gdLst>
                <a:gd name="T0" fmla="*/ 2147483647 w 22"/>
                <a:gd name="T1" fmla="*/ 2147483647 h 17"/>
                <a:gd name="T2" fmla="*/ 2147483647 w 22"/>
                <a:gd name="T3" fmla="*/ 2147483647 h 17"/>
                <a:gd name="T4" fmla="*/ 0 w 22"/>
                <a:gd name="T5" fmla="*/ 0 h 17"/>
                <a:gd name="T6" fmla="*/ 2147483647 w 22"/>
                <a:gd name="T7" fmla="*/ 2147483647 h 17"/>
                <a:gd name="T8" fmla="*/ 2147483647 w 22"/>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5" name="Freeform 5000"/>
            <p:cNvSpPr>
              <a:spLocks/>
            </p:cNvSpPr>
            <p:nvPr/>
          </p:nvSpPr>
          <p:spPr bwMode="auto">
            <a:xfrm>
              <a:off x="4664076" y="2659063"/>
              <a:ext cx="15875" cy="9525"/>
            </a:xfrm>
            <a:custGeom>
              <a:avLst/>
              <a:gdLst>
                <a:gd name="T0" fmla="*/ 2147483647 w 9"/>
                <a:gd name="T1" fmla="*/ 2147483647 h 5"/>
                <a:gd name="T2" fmla="*/ 2147483647 w 9"/>
                <a:gd name="T3" fmla="*/ 2147483647 h 5"/>
                <a:gd name="T4" fmla="*/ 0 w 9"/>
                <a:gd name="T5" fmla="*/ 0 h 5"/>
                <a:gd name="T6" fmla="*/ 2147483647 w 9"/>
                <a:gd name="T7" fmla="*/ 2147483647 h 5"/>
                <a:gd name="T8" fmla="*/ 2147483647 w 9"/>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6" name="Freeform 5001"/>
            <p:cNvSpPr>
              <a:spLocks/>
            </p:cNvSpPr>
            <p:nvPr/>
          </p:nvSpPr>
          <p:spPr bwMode="auto">
            <a:xfrm>
              <a:off x="4525963" y="2697163"/>
              <a:ext cx="6350" cy="9525"/>
            </a:xfrm>
            <a:custGeom>
              <a:avLst/>
              <a:gdLst>
                <a:gd name="T0" fmla="*/ 0 w 4"/>
                <a:gd name="T1" fmla="*/ 0 h 5"/>
                <a:gd name="T2" fmla="*/ 2147483647 w 4"/>
                <a:gd name="T3" fmla="*/ 2147483647 h 5"/>
                <a:gd name="T4" fmla="*/ 0 w 4"/>
                <a:gd name="T5" fmla="*/ 2147483647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7" name="Freeform 5002"/>
            <p:cNvSpPr>
              <a:spLocks/>
            </p:cNvSpPr>
            <p:nvPr/>
          </p:nvSpPr>
          <p:spPr bwMode="auto">
            <a:xfrm>
              <a:off x="4668838" y="2687638"/>
              <a:ext cx="4763" cy="9525"/>
            </a:xfrm>
            <a:custGeom>
              <a:avLst/>
              <a:gdLst>
                <a:gd name="T0" fmla="*/ 2147483647 w 2"/>
                <a:gd name="T1" fmla="*/ 0 h 5"/>
                <a:gd name="T2" fmla="*/ 0 w 2"/>
                <a:gd name="T3" fmla="*/ 2147483647 h 5"/>
                <a:gd name="T4" fmla="*/ 0 w 2"/>
                <a:gd name="T5" fmla="*/ 0 h 5"/>
                <a:gd name="T6" fmla="*/ 2147483647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8" name="Freeform 5003"/>
            <p:cNvSpPr>
              <a:spLocks/>
            </p:cNvSpPr>
            <p:nvPr/>
          </p:nvSpPr>
          <p:spPr bwMode="auto">
            <a:xfrm>
              <a:off x="4164013" y="2400300"/>
              <a:ext cx="301625" cy="311150"/>
            </a:xfrm>
            <a:custGeom>
              <a:avLst/>
              <a:gdLst>
                <a:gd name="T0" fmla="*/ 2147483647 w 170"/>
                <a:gd name="T1" fmla="*/ 2147483647 h 158"/>
                <a:gd name="T2" fmla="*/ 2147483647 w 170"/>
                <a:gd name="T3" fmla="*/ 0 h 158"/>
                <a:gd name="T4" fmla="*/ 2147483647 w 170"/>
                <a:gd name="T5" fmla="*/ 2147483647 h 158"/>
                <a:gd name="T6" fmla="*/ 2147483647 w 170"/>
                <a:gd name="T7" fmla="*/ 0 h 158"/>
                <a:gd name="T8" fmla="*/ 2147483647 w 170"/>
                <a:gd name="T9" fmla="*/ 2147483647 h 158"/>
                <a:gd name="T10" fmla="*/ 2147483647 w 170"/>
                <a:gd name="T11" fmla="*/ 2147483647 h 158"/>
                <a:gd name="T12" fmla="*/ 2147483647 w 170"/>
                <a:gd name="T13" fmla="*/ 2147483647 h 158"/>
                <a:gd name="T14" fmla="*/ 2147483647 w 170"/>
                <a:gd name="T15" fmla="*/ 2147483647 h 158"/>
                <a:gd name="T16" fmla="*/ 2147483647 w 170"/>
                <a:gd name="T17" fmla="*/ 2147483647 h 158"/>
                <a:gd name="T18" fmla="*/ 2147483647 w 170"/>
                <a:gd name="T19" fmla="*/ 2147483647 h 158"/>
                <a:gd name="T20" fmla="*/ 2147483647 w 170"/>
                <a:gd name="T21" fmla="*/ 2147483647 h 158"/>
                <a:gd name="T22" fmla="*/ 2147483647 w 170"/>
                <a:gd name="T23" fmla="*/ 2147483647 h 158"/>
                <a:gd name="T24" fmla="*/ 2147483647 w 170"/>
                <a:gd name="T25" fmla="*/ 2147483647 h 158"/>
                <a:gd name="T26" fmla="*/ 0 w 170"/>
                <a:gd name="T27" fmla="*/ 2147483647 h 158"/>
                <a:gd name="T28" fmla="*/ 0 w 170"/>
                <a:gd name="T29" fmla="*/ 2147483647 h 158"/>
                <a:gd name="T30" fmla="*/ 0 w 170"/>
                <a:gd name="T31" fmla="*/ 2147483647 h 158"/>
                <a:gd name="T32" fmla="*/ 2147483647 w 170"/>
                <a:gd name="T33" fmla="*/ 2147483647 h 158"/>
                <a:gd name="T34" fmla="*/ 2147483647 w 170"/>
                <a:gd name="T35" fmla="*/ 2147483647 h 158"/>
                <a:gd name="T36" fmla="*/ 2147483647 w 170"/>
                <a:gd name="T37" fmla="*/ 2147483647 h 158"/>
                <a:gd name="T38" fmla="*/ 2147483647 w 170"/>
                <a:gd name="T39" fmla="*/ 2147483647 h 158"/>
                <a:gd name="T40" fmla="*/ 2147483647 w 170"/>
                <a:gd name="T41" fmla="*/ 2147483647 h 158"/>
                <a:gd name="T42" fmla="*/ 2147483647 w 170"/>
                <a:gd name="T43" fmla="*/ 2147483647 h 158"/>
                <a:gd name="T44" fmla="*/ 2147483647 w 170"/>
                <a:gd name="T45" fmla="*/ 2147483647 h 158"/>
                <a:gd name="T46" fmla="*/ 2147483647 w 170"/>
                <a:gd name="T47" fmla="*/ 2147483647 h 158"/>
                <a:gd name="T48" fmla="*/ 2147483647 w 170"/>
                <a:gd name="T49" fmla="*/ 2147483647 h 158"/>
                <a:gd name="T50" fmla="*/ 2147483647 w 170"/>
                <a:gd name="T51" fmla="*/ 2147483647 h 158"/>
                <a:gd name="T52" fmla="*/ 2147483647 w 170"/>
                <a:gd name="T53" fmla="*/ 2147483647 h 158"/>
                <a:gd name="T54" fmla="*/ 2147483647 w 170"/>
                <a:gd name="T55" fmla="*/ 2147483647 h 158"/>
                <a:gd name="T56" fmla="*/ 2147483647 w 170"/>
                <a:gd name="T57" fmla="*/ 2147483647 h 158"/>
                <a:gd name="T58" fmla="*/ 2147483647 w 170"/>
                <a:gd name="T59" fmla="*/ 2147483647 h 158"/>
                <a:gd name="T60" fmla="*/ 2147483647 w 170"/>
                <a:gd name="T61" fmla="*/ 2147483647 h 158"/>
                <a:gd name="T62" fmla="*/ 2147483647 w 170"/>
                <a:gd name="T63" fmla="*/ 2147483647 h 158"/>
                <a:gd name="T64" fmla="*/ 2147483647 w 170"/>
                <a:gd name="T65" fmla="*/ 2147483647 h 158"/>
                <a:gd name="T66" fmla="*/ 2147483647 w 170"/>
                <a:gd name="T67" fmla="*/ 2147483647 h 158"/>
                <a:gd name="T68" fmla="*/ 2147483647 w 170"/>
                <a:gd name="T69" fmla="*/ 2147483647 h 158"/>
                <a:gd name="T70" fmla="*/ 2147483647 w 170"/>
                <a:gd name="T71" fmla="*/ 2147483647 h 158"/>
                <a:gd name="T72" fmla="*/ 2147483647 w 170"/>
                <a:gd name="T73" fmla="*/ 2147483647 h 158"/>
                <a:gd name="T74" fmla="*/ 2147483647 w 170"/>
                <a:gd name="T75" fmla="*/ 2147483647 h 158"/>
                <a:gd name="T76" fmla="*/ 2147483647 w 170"/>
                <a:gd name="T77" fmla="*/ 2147483647 h 158"/>
                <a:gd name="T78" fmla="*/ 2147483647 w 170"/>
                <a:gd name="T79" fmla="*/ 2147483647 h 158"/>
                <a:gd name="T80" fmla="*/ 2147483647 w 170"/>
                <a:gd name="T81" fmla="*/ 2147483647 h 158"/>
                <a:gd name="T82" fmla="*/ 2147483647 w 170"/>
                <a:gd name="T83" fmla="*/ 2147483647 h 158"/>
                <a:gd name="T84" fmla="*/ 2147483647 w 170"/>
                <a:gd name="T85" fmla="*/ 2147483647 h 158"/>
                <a:gd name="T86" fmla="*/ 2147483647 w 170"/>
                <a:gd name="T87" fmla="*/ 2147483647 h 158"/>
                <a:gd name="T88" fmla="*/ 2147483647 w 170"/>
                <a:gd name="T89" fmla="*/ 2147483647 h 158"/>
                <a:gd name="T90" fmla="*/ 2147483647 w 170"/>
                <a:gd name="T91" fmla="*/ 2147483647 h 158"/>
                <a:gd name="T92" fmla="*/ 2147483647 w 170"/>
                <a:gd name="T93" fmla="*/ 2147483647 h 158"/>
                <a:gd name="T94" fmla="*/ 2147483647 w 170"/>
                <a:gd name="T95" fmla="*/ 2147483647 h 158"/>
                <a:gd name="T96" fmla="*/ 2147483647 w 170"/>
                <a:gd name="T97" fmla="*/ 2147483647 h 158"/>
                <a:gd name="T98" fmla="*/ 2147483647 w 170"/>
                <a:gd name="T99" fmla="*/ 2147483647 h 158"/>
                <a:gd name="T100" fmla="*/ 2147483647 w 170"/>
                <a:gd name="T101" fmla="*/ 2147483647 h 158"/>
                <a:gd name="T102" fmla="*/ 2147483647 w 170"/>
                <a:gd name="T103" fmla="*/ 2147483647 h 158"/>
                <a:gd name="T104" fmla="*/ 2147483647 w 170"/>
                <a:gd name="T105" fmla="*/ 2147483647 h 158"/>
                <a:gd name="T106" fmla="*/ 2147483647 w 170"/>
                <a:gd name="T107" fmla="*/ 2147483647 h 158"/>
                <a:gd name="T108" fmla="*/ 2147483647 w 170"/>
                <a:gd name="T109" fmla="*/ 2147483647 h 158"/>
                <a:gd name="T110" fmla="*/ 2147483647 w 170"/>
                <a:gd name="T111" fmla="*/ 2147483647 h 158"/>
                <a:gd name="T112" fmla="*/ 2147483647 w 170"/>
                <a:gd name="T113" fmla="*/ 2147483647 h 158"/>
                <a:gd name="T114" fmla="*/ 2147483647 w 170"/>
                <a:gd name="T115" fmla="*/ 2147483647 h 158"/>
                <a:gd name="T116" fmla="*/ 2147483647 w 170"/>
                <a:gd name="T117" fmla="*/ 2147483647 h 158"/>
                <a:gd name="T118" fmla="*/ 2147483647 w 170"/>
                <a:gd name="T119" fmla="*/ 2147483647 h 158"/>
                <a:gd name="T120" fmla="*/ 2147483647 w 170"/>
                <a:gd name="T121" fmla="*/ 214748364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a:solidFill>
                  <a:srgbClr val="000000"/>
                </a:solidFill>
              </a:endParaRPr>
            </a:p>
          </p:txBody>
        </p:sp>
        <p:sp>
          <p:nvSpPr>
            <p:cNvPr id="329" name="Freeform 5004"/>
            <p:cNvSpPr>
              <a:spLocks/>
            </p:cNvSpPr>
            <p:nvPr/>
          </p:nvSpPr>
          <p:spPr bwMode="auto">
            <a:xfrm>
              <a:off x="4164013" y="2400300"/>
              <a:ext cx="301625" cy="311150"/>
            </a:xfrm>
            <a:custGeom>
              <a:avLst/>
              <a:gdLst>
                <a:gd name="T0" fmla="*/ 2147483647 w 170"/>
                <a:gd name="T1" fmla="*/ 2147483647 h 158"/>
                <a:gd name="T2" fmla="*/ 2147483647 w 170"/>
                <a:gd name="T3" fmla="*/ 0 h 158"/>
                <a:gd name="T4" fmla="*/ 2147483647 w 170"/>
                <a:gd name="T5" fmla="*/ 2147483647 h 158"/>
                <a:gd name="T6" fmla="*/ 2147483647 w 170"/>
                <a:gd name="T7" fmla="*/ 0 h 158"/>
                <a:gd name="T8" fmla="*/ 2147483647 w 170"/>
                <a:gd name="T9" fmla="*/ 2147483647 h 158"/>
                <a:gd name="T10" fmla="*/ 2147483647 w 170"/>
                <a:gd name="T11" fmla="*/ 2147483647 h 158"/>
                <a:gd name="T12" fmla="*/ 2147483647 w 170"/>
                <a:gd name="T13" fmla="*/ 2147483647 h 158"/>
                <a:gd name="T14" fmla="*/ 2147483647 w 170"/>
                <a:gd name="T15" fmla="*/ 2147483647 h 158"/>
                <a:gd name="T16" fmla="*/ 2147483647 w 170"/>
                <a:gd name="T17" fmla="*/ 2147483647 h 158"/>
                <a:gd name="T18" fmla="*/ 2147483647 w 170"/>
                <a:gd name="T19" fmla="*/ 2147483647 h 158"/>
                <a:gd name="T20" fmla="*/ 2147483647 w 170"/>
                <a:gd name="T21" fmla="*/ 2147483647 h 158"/>
                <a:gd name="T22" fmla="*/ 2147483647 w 170"/>
                <a:gd name="T23" fmla="*/ 2147483647 h 158"/>
                <a:gd name="T24" fmla="*/ 2147483647 w 170"/>
                <a:gd name="T25" fmla="*/ 2147483647 h 158"/>
                <a:gd name="T26" fmla="*/ 0 w 170"/>
                <a:gd name="T27" fmla="*/ 2147483647 h 158"/>
                <a:gd name="T28" fmla="*/ 0 w 170"/>
                <a:gd name="T29" fmla="*/ 2147483647 h 158"/>
                <a:gd name="T30" fmla="*/ 0 w 170"/>
                <a:gd name="T31" fmla="*/ 2147483647 h 158"/>
                <a:gd name="T32" fmla="*/ 2147483647 w 170"/>
                <a:gd name="T33" fmla="*/ 2147483647 h 158"/>
                <a:gd name="T34" fmla="*/ 2147483647 w 170"/>
                <a:gd name="T35" fmla="*/ 2147483647 h 158"/>
                <a:gd name="T36" fmla="*/ 2147483647 w 170"/>
                <a:gd name="T37" fmla="*/ 2147483647 h 158"/>
                <a:gd name="T38" fmla="*/ 2147483647 w 170"/>
                <a:gd name="T39" fmla="*/ 2147483647 h 158"/>
                <a:gd name="T40" fmla="*/ 2147483647 w 170"/>
                <a:gd name="T41" fmla="*/ 2147483647 h 158"/>
                <a:gd name="T42" fmla="*/ 2147483647 w 170"/>
                <a:gd name="T43" fmla="*/ 2147483647 h 158"/>
                <a:gd name="T44" fmla="*/ 2147483647 w 170"/>
                <a:gd name="T45" fmla="*/ 2147483647 h 158"/>
                <a:gd name="T46" fmla="*/ 2147483647 w 170"/>
                <a:gd name="T47" fmla="*/ 2147483647 h 158"/>
                <a:gd name="T48" fmla="*/ 2147483647 w 170"/>
                <a:gd name="T49" fmla="*/ 2147483647 h 158"/>
                <a:gd name="T50" fmla="*/ 2147483647 w 170"/>
                <a:gd name="T51" fmla="*/ 2147483647 h 158"/>
                <a:gd name="T52" fmla="*/ 2147483647 w 170"/>
                <a:gd name="T53" fmla="*/ 2147483647 h 158"/>
                <a:gd name="T54" fmla="*/ 2147483647 w 170"/>
                <a:gd name="T55" fmla="*/ 2147483647 h 158"/>
                <a:gd name="T56" fmla="*/ 2147483647 w 170"/>
                <a:gd name="T57" fmla="*/ 2147483647 h 158"/>
                <a:gd name="T58" fmla="*/ 2147483647 w 170"/>
                <a:gd name="T59" fmla="*/ 2147483647 h 158"/>
                <a:gd name="T60" fmla="*/ 2147483647 w 170"/>
                <a:gd name="T61" fmla="*/ 2147483647 h 158"/>
                <a:gd name="T62" fmla="*/ 2147483647 w 170"/>
                <a:gd name="T63" fmla="*/ 2147483647 h 158"/>
                <a:gd name="T64" fmla="*/ 2147483647 w 170"/>
                <a:gd name="T65" fmla="*/ 2147483647 h 158"/>
                <a:gd name="T66" fmla="*/ 2147483647 w 170"/>
                <a:gd name="T67" fmla="*/ 2147483647 h 158"/>
                <a:gd name="T68" fmla="*/ 2147483647 w 170"/>
                <a:gd name="T69" fmla="*/ 2147483647 h 158"/>
                <a:gd name="T70" fmla="*/ 2147483647 w 170"/>
                <a:gd name="T71" fmla="*/ 2147483647 h 158"/>
                <a:gd name="T72" fmla="*/ 2147483647 w 170"/>
                <a:gd name="T73" fmla="*/ 2147483647 h 158"/>
                <a:gd name="T74" fmla="*/ 2147483647 w 170"/>
                <a:gd name="T75" fmla="*/ 2147483647 h 158"/>
                <a:gd name="T76" fmla="*/ 2147483647 w 170"/>
                <a:gd name="T77" fmla="*/ 2147483647 h 158"/>
                <a:gd name="T78" fmla="*/ 2147483647 w 170"/>
                <a:gd name="T79" fmla="*/ 2147483647 h 158"/>
                <a:gd name="T80" fmla="*/ 2147483647 w 170"/>
                <a:gd name="T81" fmla="*/ 2147483647 h 158"/>
                <a:gd name="T82" fmla="*/ 2147483647 w 170"/>
                <a:gd name="T83" fmla="*/ 2147483647 h 158"/>
                <a:gd name="T84" fmla="*/ 2147483647 w 170"/>
                <a:gd name="T85" fmla="*/ 2147483647 h 158"/>
                <a:gd name="T86" fmla="*/ 2147483647 w 170"/>
                <a:gd name="T87" fmla="*/ 2147483647 h 158"/>
                <a:gd name="T88" fmla="*/ 2147483647 w 170"/>
                <a:gd name="T89" fmla="*/ 2147483647 h 158"/>
                <a:gd name="T90" fmla="*/ 2147483647 w 170"/>
                <a:gd name="T91" fmla="*/ 2147483647 h 158"/>
                <a:gd name="T92" fmla="*/ 2147483647 w 170"/>
                <a:gd name="T93" fmla="*/ 2147483647 h 158"/>
                <a:gd name="T94" fmla="*/ 2147483647 w 170"/>
                <a:gd name="T95" fmla="*/ 2147483647 h 158"/>
                <a:gd name="T96" fmla="*/ 2147483647 w 170"/>
                <a:gd name="T97" fmla="*/ 2147483647 h 158"/>
                <a:gd name="T98" fmla="*/ 2147483647 w 170"/>
                <a:gd name="T99" fmla="*/ 2147483647 h 158"/>
                <a:gd name="T100" fmla="*/ 2147483647 w 170"/>
                <a:gd name="T101" fmla="*/ 2147483647 h 158"/>
                <a:gd name="T102" fmla="*/ 2147483647 w 170"/>
                <a:gd name="T103" fmla="*/ 2147483647 h 158"/>
                <a:gd name="T104" fmla="*/ 2147483647 w 170"/>
                <a:gd name="T105" fmla="*/ 2147483647 h 158"/>
                <a:gd name="T106" fmla="*/ 2147483647 w 170"/>
                <a:gd name="T107" fmla="*/ 214748364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0" name="Freeform 5005"/>
            <p:cNvSpPr>
              <a:spLocks/>
            </p:cNvSpPr>
            <p:nvPr/>
          </p:nvSpPr>
          <p:spPr bwMode="auto">
            <a:xfrm>
              <a:off x="4303713" y="2501900"/>
              <a:ext cx="3175" cy="1588"/>
            </a:xfrm>
            <a:custGeom>
              <a:avLst/>
              <a:gdLst>
                <a:gd name="T0" fmla="*/ 2147483647 w 2"/>
                <a:gd name="T1" fmla="*/ 0 h 1588"/>
                <a:gd name="T2" fmla="*/ 0 w 2"/>
                <a:gd name="T3" fmla="*/ 0 h 1588"/>
                <a:gd name="T4" fmla="*/ 2147483647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0" y="0"/>
                  </a:lnTo>
                  <a:lnTo>
                    <a:pt x="2"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1" name="Freeform 5006"/>
            <p:cNvSpPr>
              <a:spLocks/>
            </p:cNvSpPr>
            <p:nvPr/>
          </p:nvSpPr>
          <p:spPr bwMode="auto">
            <a:xfrm>
              <a:off x="4321176" y="2697163"/>
              <a:ext cx="77788" cy="53975"/>
            </a:xfrm>
            <a:custGeom>
              <a:avLst/>
              <a:gdLst>
                <a:gd name="T0" fmla="*/ 2147483647 w 45"/>
                <a:gd name="T1" fmla="*/ 2147483647 h 28"/>
                <a:gd name="T2" fmla="*/ 2147483647 w 45"/>
                <a:gd name="T3" fmla="*/ 2147483647 h 28"/>
                <a:gd name="T4" fmla="*/ 2147483647 w 45"/>
                <a:gd name="T5" fmla="*/ 2147483647 h 28"/>
                <a:gd name="T6" fmla="*/ 2147483647 w 45"/>
                <a:gd name="T7" fmla="*/ 2147483647 h 28"/>
                <a:gd name="T8" fmla="*/ 0 w 45"/>
                <a:gd name="T9" fmla="*/ 2147483647 h 28"/>
                <a:gd name="T10" fmla="*/ 2147483647 w 45"/>
                <a:gd name="T11" fmla="*/ 2147483647 h 28"/>
                <a:gd name="T12" fmla="*/ 2147483647 w 45"/>
                <a:gd name="T13" fmla="*/ 2147483647 h 28"/>
                <a:gd name="T14" fmla="*/ 2147483647 w 45"/>
                <a:gd name="T15" fmla="*/ 0 h 28"/>
                <a:gd name="T16" fmla="*/ 2147483647 w 45"/>
                <a:gd name="T17" fmla="*/ 214748364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2" name="Freeform 5007"/>
            <p:cNvSpPr>
              <a:spLocks/>
            </p:cNvSpPr>
            <p:nvPr/>
          </p:nvSpPr>
          <p:spPr bwMode="auto">
            <a:xfrm>
              <a:off x="4206876" y="2593975"/>
              <a:ext cx="39688" cy="82550"/>
            </a:xfrm>
            <a:custGeom>
              <a:avLst/>
              <a:gdLst>
                <a:gd name="T0" fmla="*/ 2147483647 w 21"/>
                <a:gd name="T1" fmla="*/ 2147483647 h 42"/>
                <a:gd name="T2" fmla="*/ 2147483647 w 21"/>
                <a:gd name="T3" fmla="*/ 2147483647 h 42"/>
                <a:gd name="T4" fmla="*/ 2147483647 w 21"/>
                <a:gd name="T5" fmla="*/ 2147483647 h 42"/>
                <a:gd name="T6" fmla="*/ 0 w 21"/>
                <a:gd name="T7" fmla="*/ 2147483647 h 42"/>
                <a:gd name="T8" fmla="*/ 0 w 21"/>
                <a:gd name="T9" fmla="*/ 2147483647 h 42"/>
                <a:gd name="T10" fmla="*/ 2147483647 w 21"/>
                <a:gd name="T11" fmla="*/ 0 h 42"/>
                <a:gd name="T12" fmla="*/ 2147483647 w 21"/>
                <a:gd name="T13" fmla="*/ 2147483647 h 42"/>
                <a:gd name="T14" fmla="*/ 2147483647 w 21"/>
                <a:gd name="T15" fmla="*/ 2147483647 h 42"/>
                <a:gd name="T16" fmla="*/ 2147483647 w 2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3" name="Freeform 5008"/>
            <p:cNvSpPr>
              <a:spLocks/>
            </p:cNvSpPr>
            <p:nvPr/>
          </p:nvSpPr>
          <p:spPr bwMode="auto">
            <a:xfrm>
              <a:off x="4178301" y="2506663"/>
              <a:ext cx="3175" cy="3175"/>
            </a:xfrm>
            <a:custGeom>
              <a:avLst/>
              <a:gdLst>
                <a:gd name="T0" fmla="*/ 2147483647 w 3"/>
                <a:gd name="T1" fmla="*/ 0 h 2"/>
                <a:gd name="T2" fmla="*/ 0 w 3"/>
                <a:gd name="T3" fmla="*/ 0 h 2"/>
                <a:gd name="T4" fmla="*/ 0 w 3"/>
                <a:gd name="T5" fmla="*/ 2147483647 h 2"/>
                <a:gd name="T6" fmla="*/ 2147483647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4" name="Freeform 5009"/>
            <p:cNvSpPr>
              <a:spLocks/>
            </p:cNvSpPr>
            <p:nvPr/>
          </p:nvSpPr>
          <p:spPr bwMode="auto">
            <a:xfrm>
              <a:off x="4673601" y="2570163"/>
              <a:ext cx="490538" cy="209550"/>
            </a:xfrm>
            <a:custGeom>
              <a:avLst/>
              <a:gdLst>
                <a:gd name="T0" fmla="*/ 2147483647 w 277"/>
                <a:gd name="T1" fmla="*/ 2147483647 h 106"/>
                <a:gd name="T2" fmla="*/ 2147483647 w 277"/>
                <a:gd name="T3" fmla="*/ 2147483647 h 106"/>
                <a:gd name="T4" fmla="*/ 2147483647 w 277"/>
                <a:gd name="T5" fmla="*/ 2147483647 h 106"/>
                <a:gd name="T6" fmla="*/ 2147483647 w 277"/>
                <a:gd name="T7" fmla="*/ 2147483647 h 106"/>
                <a:gd name="T8" fmla="*/ 2147483647 w 277"/>
                <a:gd name="T9" fmla="*/ 2147483647 h 106"/>
                <a:gd name="T10" fmla="*/ 2147483647 w 277"/>
                <a:gd name="T11" fmla="*/ 2147483647 h 106"/>
                <a:gd name="T12" fmla="*/ 2147483647 w 277"/>
                <a:gd name="T13" fmla="*/ 2147483647 h 106"/>
                <a:gd name="T14" fmla="*/ 2147483647 w 277"/>
                <a:gd name="T15" fmla="*/ 2147483647 h 106"/>
                <a:gd name="T16" fmla="*/ 2147483647 w 277"/>
                <a:gd name="T17" fmla="*/ 2147483647 h 106"/>
                <a:gd name="T18" fmla="*/ 2147483647 w 277"/>
                <a:gd name="T19" fmla="*/ 2147483647 h 106"/>
                <a:gd name="T20" fmla="*/ 2147483647 w 277"/>
                <a:gd name="T21" fmla="*/ 2147483647 h 106"/>
                <a:gd name="T22" fmla="*/ 2147483647 w 277"/>
                <a:gd name="T23" fmla="*/ 2147483647 h 106"/>
                <a:gd name="T24" fmla="*/ 2147483647 w 277"/>
                <a:gd name="T25" fmla="*/ 2147483647 h 106"/>
                <a:gd name="T26" fmla="*/ 2147483647 w 277"/>
                <a:gd name="T27" fmla="*/ 2147483647 h 106"/>
                <a:gd name="T28" fmla="*/ 2147483647 w 277"/>
                <a:gd name="T29" fmla="*/ 2147483647 h 106"/>
                <a:gd name="T30" fmla="*/ 2147483647 w 277"/>
                <a:gd name="T31" fmla="*/ 2147483647 h 106"/>
                <a:gd name="T32" fmla="*/ 0 w 277"/>
                <a:gd name="T33" fmla="*/ 2147483647 h 106"/>
                <a:gd name="T34" fmla="*/ 2147483647 w 277"/>
                <a:gd name="T35" fmla="*/ 2147483647 h 106"/>
                <a:gd name="T36" fmla="*/ 2147483647 w 277"/>
                <a:gd name="T37" fmla="*/ 2147483647 h 106"/>
                <a:gd name="T38" fmla="*/ 2147483647 w 277"/>
                <a:gd name="T39" fmla="*/ 2147483647 h 106"/>
                <a:gd name="T40" fmla="*/ 2147483647 w 277"/>
                <a:gd name="T41" fmla="*/ 2147483647 h 106"/>
                <a:gd name="T42" fmla="*/ 2147483647 w 277"/>
                <a:gd name="T43" fmla="*/ 0 h 106"/>
                <a:gd name="T44" fmla="*/ 2147483647 w 277"/>
                <a:gd name="T45" fmla="*/ 0 h 106"/>
                <a:gd name="T46" fmla="*/ 2147483647 w 277"/>
                <a:gd name="T47" fmla="*/ 2147483647 h 106"/>
                <a:gd name="T48" fmla="*/ 2147483647 w 277"/>
                <a:gd name="T49" fmla="*/ 2147483647 h 106"/>
                <a:gd name="T50" fmla="*/ 2147483647 w 277"/>
                <a:gd name="T51" fmla="*/ 2147483647 h 106"/>
                <a:gd name="T52" fmla="*/ 2147483647 w 277"/>
                <a:gd name="T53" fmla="*/ 2147483647 h 106"/>
                <a:gd name="T54" fmla="*/ 2147483647 w 277"/>
                <a:gd name="T55" fmla="*/ 2147483647 h 106"/>
                <a:gd name="T56" fmla="*/ 2147483647 w 277"/>
                <a:gd name="T57" fmla="*/ 2147483647 h 106"/>
                <a:gd name="T58" fmla="*/ 2147483647 w 277"/>
                <a:gd name="T59" fmla="*/ 2147483647 h 106"/>
                <a:gd name="T60" fmla="*/ 2147483647 w 277"/>
                <a:gd name="T61" fmla="*/ 2147483647 h 106"/>
                <a:gd name="T62" fmla="*/ 2147483647 w 277"/>
                <a:gd name="T63" fmla="*/ 2147483647 h 106"/>
                <a:gd name="T64" fmla="*/ 2147483647 w 277"/>
                <a:gd name="T65" fmla="*/ 2147483647 h 106"/>
                <a:gd name="T66" fmla="*/ 2147483647 w 277"/>
                <a:gd name="T67" fmla="*/ 2147483647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5" name="Freeform 5010"/>
            <p:cNvSpPr>
              <a:spLocks/>
            </p:cNvSpPr>
            <p:nvPr/>
          </p:nvSpPr>
          <p:spPr bwMode="auto">
            <a:xfrm>
              <a:off x="4659313" y="2566988"/>
              <a:ext cx="79375" cy="65088"/>
            </a:xfrm>
            <a:custGeom>
              <a:avLst/>
              <a:gdLst>
                <a:gd name="T0" fmla="*/ 2147483647 w 45"/>
                <a:gd name="T1" fmla="*/ 2147483647 h 33"/>
                <a:gd name="T2" fmla="*/ 2147483647 w 45"/>
                <a:gd name="T3" fmla="*/ 2147483647 h 33"/>
                <a:gd name="T4" fmla="*/ 2147483647 w 45"/>
                <a:gd name="T5" fmla="*/ 2147483647 h 33"/>
                <a:gd name="T6" fmla="*/ 0 w 45"/>
                <a:gd name="T7" fmla="*/ 2147483647 h 33"/>
                <a:gd name="T8" fmla="*/ 2147483647 w 45"/>
                <a:gd name="T9" fmla="*/ 2147483647 h 33"/>
                <a:gd name="T10" fmla="*/ 2147483647 w 45"/>
                <a:gd name="T11" fmla="*/ 2147483647 h 33"/>
                <a:gd name="T12" fmla="*/ 2147483647 w 45"/>
                <a:gd name="T13" fmla="*/ 2147483647 h 33"/>
                <a:gd name="T14" fmla="*/ 2147483647 w 45"/>
                <a:gd name="T15" fmla="*/ 2147483647 h 33"/>
                <a:gd name="T16" fmla="*/ 2147483647 w 45"/>
                <a:gd name="T17" fmla="*/ 2147483647 h 33"/>
                <a:gd name="T18" fmla="*/ 2147483647 w 45"/>
                <a:gd name="T19" fmla="*/ 0 h 33"/>
                <a:gd name="T20" fmla="*/ 2147483647 w 45"/>
                <a:gd name="T21" fmla="*/ 2147483647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6" name="Freeform 5011"/>
            <p:cNvSpPr>
              <a:spLocks/>
            </p:cNvSpPr>
            <p:nvPr/>
          </p:nvSpPr>
          <p:spPr bwMode="auto">
            <a:xfrm>
              <a:off x="4543426" y="2093913"/>
              <a:ext cx="215900" cy="152400"/>
            </a:xfrm>
            <a:custGeom>
              <a:avLst/>
              <a:gdLst>
                <a:gd name="T0" fmla="*/ 2147483647 w 121"/>
                <a:gd name="T1" fmla="*/ 2147483647 h 78"/>
                <a:gd name="T2" fmla="*/ 2147483647 w 121"/>
                <a:gd name="T3" fmla="*/ 2147483647 h 78"/>
                <a:gd name="T4" fmla="*/ 2147483647 w 121"/>
                <a:gd name="T5" fmla="*/ 2147483647 h 78"/>
                <a:gd name="T6" fmla="*/ 2147483647 w 121"/>
                <a:gd name="T7" fmla="*/ 2147483647 h 78"/>
                <a:gd name="T8" fmla="*/ 2147483647 w 121"/>
                <a:gd name="T9" fmla="*/ 2147483647 h 78"/>
                <a:gd name="T10" fmla="*/ 2147483647 w 121"/>
                <a:gd name="T11" fmla="*/ 2147483647 h 78"/>
                <a:gd name="T12" fmla="*/ 2147483647 w 121"/>
                <a:gd name="T13" fmla="*/ 2147483647 h 78"/>
                <a:gd name="T14" fmla="*/ 2147483647 w 121"/>
                <a:gd name="T15" fmla="*/ 2147483647 h 78"/>
                <a:gd name="T16" fmla="*/ 2147483647 w 121"/>
                <a:gd name="T17" fmla="*/ 2147483647 h 78"/>
                <a:gd name="T18" fmla="*/ 2147483647 w 121"/>
                <a:gd name="T19" fmla="*/ 2147483647 h 78"/>
                <a:gd name="T20" fmla="*/ 2147483647 w 121"/>
                <a:gd name="T21" fmla="*/ 2147483647 h 78"/>
                <a:gd name="T22" fmla="*/ 0 w 121"/>
                <a:gd name="T23" fmla="*/ 2147483647 h 78"/>
                <a:gd name="T24" fmla="*/ 2147483647 w 121"/>
                <a:gd name="T25" fmla="*/ 2147483647 h 78"/>
                <a:gd name="T26" fmla="*/ 2147483647 w 121"/>
                <a:gd name="T27" fmla="*/ 2147483647 h 78"/>
                <a:gd name="T28" fmla="*/ 2147483647 w 121"/>
                <a:gd name="T29" fmla="*/ 0 h 78"/>
                <a:gd name="T30" fmla="*/ 2147483647 w 121"/>
                <a:gd name="T31" fmla="*/ 2147483647 h 78"/>
                <a:gd name="T32" fmla="*/ 2147483647 w 121"/>
                <a:gd name="T33" fmla="*/ 2147483647 h 78"/>
                <a:gd name="T34" fmla="*/ 2147483647 w 121"/>
                <a:gd name="T35" fmla="*/ 2147483647 h 78"/>
                <a:gd name="T36" fmla="*/ 2147483647 w 121"/>
                <a:gd name="T37" fmla="*/ 2147483647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7" name="Freeform 5012"/>
            <p:cNvSpPr>
              <a:spLocks/>
            </p:cNvSpPr>
            <p:nvPr/>
          </p:nvSpPr>
          <p:spPr bwMode="auto">
            <a:xfrm>
              <a:off x="4186238" y="2058988"/>
              <a:ext cx="53975" cy="69850"/>
            </a:xfrm>
            <a:custGeom>
              <a:avLst/>
              <a:gdLst>
                <a:gd name="T0" fmla="*/ 2147483647 w 31"/>
                <a:gd name="T1" fmla="*/ 2147483647 h 35"/>
                <a:gd name="T2" fmla="*/ 2147483647 w 31"/>
                <a:gd name="T3" fmla="*/ 2147483647 h 35"/>
                <a:gd name="T4" fmla="*/ 2147483647 w 31"/>
                <a:gd name="T5" fmla="*/ 2147483647 h 35"/>
                <a:gd name="T6" fmla="*/ 2147483647 w 31"/>
                <a:gd name="T7" fmla="*/ 2147483647 h 35"/>
                <a:gd name="T8" fmla="*/ 0 w 31"/>
                <a:gd name="T9" fmla="*/ 2147483647 h 35"/>
                <a:gd name="T10" fmla="*/ 0 w 31"/>
                <a:gd name="T11" fmla="*/ 2147483647 h 35"/>
                <a:gd name="T12" fmla="*/ 2147483647 w 31"/>
                <a:gd name="T13" fmla="*/ 2147483647 h 35"/>
                <a:gd name="T14" fmla="*/ 2147483647 w 31"/>
                <a:gd name="T15" fmla="*/ 2147483647 h 35"/>
                <a:gd name="T16" fmla="*/ 2147483647 w 31"/>
                <a:gd name="T17" fmla="*/ 2147483647 h 35"/>
                <a:gd name="T18" fmla="*/ 2147483647 w 31"/>
                <a:gd name="T19" fmla="*/ 0 h 35"/>
                <a:gd name="T20" fmla="*/ 2147483647 w 31"/>
                <a:gd name="T21" fmla="*/ 2147483647 h 35"/>
                <a:gd name="T22" fmla="*/ 2147483647 w 31"/>
                <a:gd name="T23" fmla="*/ 2147483647 h 35"/>
                <a:gd name="T24" fmla="*/ 2147483647 w 31"/>
                <a:gd name="T25" fmla="*/ 2147483647 h 35"/>
                <a:gd name="T26" fmla="*/ 2147483647 w 31"/>
                <a:gd name="T27" fmla="*/ 2147483647 h 35"/>
                <a:gd name="T28" fmla="*/ 2147483647 w 31"/>
                <a:gd name="T29" fmla="*/ 2147483647 h 35"/>
                <a:gd name="T30" fmla="*/ 2147483647 w 31"/>
                <a:gd name="T31" fmla="*/ 214748364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8" name="Freeform 5013"/>
            <p:cNvSpPr>
              <a:spLocks/>
            </p:cNvSpPr>
            <p:nvPr/>
          </p:nvSpPr>
          <p:spPr bwMode="auto">
            <a:xfrm>
              <a:off x="4248151" y="2093913"/>
              <a:ext cx="39688" cy="31750"/>
            </a:xfrm>
            <a:custGeom>
              <a:avLst/>
              <a:gdLst>
                <a:gd name="T0" fmla="*/ 2147483647 w 22"/>
                <a:gd name="T1" fmla="*/ 2147483647 h 16"/>
                <a:gd name="T2" fmla="*/ 2147483647 w 22"/>
                <a:gd name="T3" fmla="*/ 2147483647 h 16"/>
                <a:gd name="T4" fmla="*/ 2147483647 w 22"/>
                <a:gd name="T5" fmla="*/ 0 h 16"/>
                <a:gd name="T6" fmla="*/ 2147483647 w 22"/>
                <a:gd name="T7" fmla="*/ 2147483647 h 16"/>
                <a:gd name="T8" fmla="*/ 2147483647 w 22"/>
                <a:gd name="T9" fmla="*/ 2147483647 h 16"/>
                <a:gd name="T10" fmla="*/ 2147483647 w 22"/>
                <a:gd name="T11" fmla="*/ 0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9" name="Freeform 5014"/>
            <p:cNvSpPr>
              <a:spLocks/>
            </p:cNvSpPr>
            <p:nvPr/>
          </p:nvSpPr>
          <p:spPr bwMode="auto">
            <a:xfrm>
              <a:off x="4189413" y="2036763"/>
              <a:ext cx="46038" cy="33338"/>
            </a:xfrm>
            <a:custGeom>
              <a:avLst/>
              <a:gdLst>
                <a:gd name="T0" fmla="*/ 2147483647 w 26"/>
                <a:gd name="T1" fmla="*/ 2147483647 h 17"/>
                <a:gd name="T2" fmla="*/ 2147483647 w 26"/>
                <a:gd name="T3" fmla="*/ 2147483647 h 17"/>
                <a:gd name="T4" fmla="*/ 0 w 26"/>
                <a:gd name="T5" fmla="*/ 2147483647 h 17"/>
                <a:gd name="T6" fmla="*/ 0 w 26"/>
                <a:gd name="T7" fmla="*/ 2147483647 h 17"/>
                <a:gd name="T8" fmla="*/ 2147483647 w 26"/>
                <a:gd name="T9" fmla="*/ 2147483647 h 17"/>
                <a:gd name="T10" fmla="*/ 2147483647 w 26"/>
                <a:gd name="T11" fmla="*/ 0 h 17"/>
                <a:gd name="T12" fmla="*/ 2147483647 w 26"/>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0" name="Freeform 5015"/>
            <p:cNvSpPr>
              <a:spLocks/>
            </p:cNvSpPr>
            <p:nvPr/>
          </p:nvSpPr>
          <p:spPr bwMode="auto">
            <a:xfrm>
              <a:off x="4219576" y="2108200"/>
              <a:ext cx="26988" cy="17463"/>
            </a:xfrm>
            <a:custGeom>
              <a:avLst/>
              <a:gdLst>
                <a:gd name="T0" fmla="*/ 2147483647 w 14"/>
                <a:gd name="T1" fmla="*/ 2147483647 h 9"/>
                <a:gd name="T2" fmla="*/ 2147483647 w 14"/>
                <a:gd name="T3" fmla="*/ 0 h 9"/>
                <a:gd name="T4" fmla="*/ 0 w 14"/>
                <a:gd name="T5" fmla="*/ 2147483647 h 9"/>
                <a:gd name="T6" fmla="*/ 2147483647 w 14"/>
                <a:gd name="T7" fmla="*/ 2147483647 h 9"/>
                <a:gd name="T8" fmla="*/ 2147483647 w 14"/>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1" name="Freeform 5016"/>
            <p:cNvSpPr>
              <a:spLocks/>
            </p:cNvSpPr>
            <p:nvPr/>
          </p:nvSpPr>
          <p:spPr bwMode="auto">
            <a:xfrm>
              <a:off x="4268788" y="2128838"/>
              <a:ext cx="9525" cy="4763"/>
            </a:xfrm>
            <a:custGeom>
              <a:avLst/>
              <a:gdLst>
                <a:gd name="T0" fmla="*/ 2147483647 w 5"/>
                <a:gd name="T1" fmla="*/ 0 h 3"/>
                <a:gd name="T2" fmla="*/ 2147483647 w 5"/>
                <a:gd name="T3" fmla="*/ 0 h 3"/>
                <a:gd name="T4" fmla="*/ 0 w 5"/>
                <a:gd name="T5" fmla="*/ 2147483647 h 3"/>
                <a:gd name="T6" fmla="*/ 2147483647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2" name="Freeform 5017"/>
            <p:cNvSpPr>
              <a:spLocks/>
            </p:cNvSpPr>
            <p:nvPr/>
          </p:nvSpPr>
          <p:spPr bwMode="auto">
            <a:xfrm>
              <a:off x="4519613" y="1974850"/>
              <a:ext cx="107950" cy="58738"/>
            </a:xfrm>
            <a:custGeom>
              <a:avLst/>
              <a:gdLst>
                <a:gd name="T0" fmla="*/ 2147483647 w 59"/>
                <a:gd name="T1" fmla="*/ 2147483647 h 29"/>
                <a:gd name="T2" fmla="*/ 2147483647 w 59"/>
                <a:gd name="T3" fmla="*/ 2147483647 h 29"/>
                <a:gd name="T4" fmla="*/ 2147483647 w 59"/>
                <a:gd name="T5" fmla="*/ 0 h 29"/>
                <a:gd name="T6" fmla="*/ 0 w 59"/>
                <a:gd name="T7" fmla="*/ 2147483647 h 29"/>
                <a:gd name="T8" fmla="*/ 2147483647 w 59"/>
                <a:gd name="T9" fmla="*/ 2147483647 h 29"/>
                <a:gd name="T10" fmla="*/ 2147483647 w 59"/>
                <a:gd name="T11" fmla="*/ 2147483647 h 29"/>
                <a:gd name="T12" fmla="*/ 2147483647 w 59"/>
                <a:gd name="T13" fmla="*/ 2147483647 h 29"/>
                <a:gd name="T14" fmla="*/ 2147483647 w 59"/>
                <a:gd name="T15" fmla="*/ 2147483647 h 29"/>
                <a:gd name="T16" fmla="*/ 2147483647 w 59"/>
                <a:gd name="T17" fmla="*/ 2147483647 h 29"/>
                <a:gd name="T18" fmla="*/ 2147483647 w 59"/>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3" name="Freeform 5018"/>
            <p:cNvSpPr>
              <a:spLocks/>
            </p:cNvSpPr>
            <p:nvPr/>
          </p:nvSpPr>
          <p:spPr bwMode="auto">
            <a:xfrm>
              <a:off x="4479926" y="2019300"/>
              <a:ext cx="166688" cy="77788"/>
            </a:xfrm>
            <a:custGeom>
              <a:avLst/>
              <a:gdLst>
                <a:gd name="T0" fmla="*/ 2147483647 w 95"/>
                <a:gd name="T1" fmla="*/ 2147483647 h 40"/>
                <a:gd name="T2" fmla="*/ 2147483647 w 95"/>
                <a:gd name="T3" fmla="*/ 2147483647 h 40"/>
                <a:gd name="T4" fmla="*/ 2147483647 w 95"/>
                <a:gd name="T5" fmla="*/ 2147483647 h 40"/>
                <a:gd name="T6" fmla="*/ 0 w 95"/>
                <a:gd name="T7" fmla="*/ 2147483647 h 40"/>
                <a:gd name="T8" fmla="*/ 2147483647 w 95"/>
                <a:gd name="T9" fmla="*/ 2147483647 h 40"/>
                <a:gd name="T10" fmla="*/ 2147483647 w 95"/>
                <a:gd name="T11" fmla="*/ 2147483647 h 40"/>
                <a:gd name="T12" fmla="*/ 2147483647 w 95"/>
                <a:gd name="T13" fmla="*/ 2147483647 h 40"/>
                <a:gd name="T14" fmla="*/ 2147483647 w 95"/>
                <a:gd name="T15" fmla="*/ 2147483647 h 40"/>
                <a:gd name="T16" fmla="*/ 2147483647 w 95"/>
                <a:gd name="T17" fmla="*/ 0 h 40"/>
                <a:gd name="T18" fmla="*/ 2147483647 w 95"/>
                <a:gd name="T19" fmla="*/ 2147483647 h 40"/>
                <a:gd name="T20" fmla="*/ 2147483647 w 95"/>
                <a:gd name="T21" fmla="*/ 2147483647 h 40"/>
                <a:gd name="T22" fmla="*/ 2147483647 w 95"/>
                <a:gd name="T23" fmla="*/ 2147483647 h 40"/>
                <a:gd name="T24" fmla="*/ 2147483647 w 95"/>
                <a:gd name="T25" fmla="*/ 2147483647 h 40"/>
                <a:gd name="T26" fmla="*/ 2147483647 w 95"/>
                <a:gd name="T27" fmla="*/ 2147483647 h 40"/>
                <a:gd name="T28" fmla="*/ 2147483647 w 95"/>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4" name="Freeform 5019"/>
            <p:cNvSpPr>
              <a:spLocks/>
            </p:cNvSpPr>
            <p:nvPr/>
          </p:nvSpPr>
          <p:spPr bwMode="auto">
            <a:xfrm>
              <a:off x="4479926" y="2070100"/>
              <a:ext cx="133350" cy="77788"/>
            </a:xfrm>
            <a:custGeom>
              <a:avLst/>
              <a:gdLst>
                <a:gd name="T0" fmla="*/ 2147483647 w 76"/>
                <a:gd name="T1" fmla="*/ 2147483647 h 40"/>
                <a:gd name="T2" fmla="*/ 0 w 76"/>
                <a:gd name="T3" fmla="*/ 2147483647 h 40"/>
                <a:gd name="T4" fmla="*/ 2147483647 w 76"/>
                <a:gd name="T5" fmla="*/ 2147483647 h 40"/>
                <a:gd name="T6" fmla="*/ 2147483647 w 76"/>
                <a:gd name="T7" fmla="*/ 2147483647 h 40"/>
                <a:gd name="T8" fmla="*/ 2147483647 w 76"/>
                <a:gd name="T9" fmla="*/ 0 h 40"/>
                <a:gd name="T10" fmla="*/ 2147483647 w 76"/>
                <a:gd name="T11" fmla="*/ 2147483647 h 40"/>
                <a:gd name="T12" fmla="*/ 2147483647 w 76"/>
                <a:gd name="T13" fmla="*/ 2147483647 h 40"/>
                <a:gd name="T14" fmla="*/ 2147483647 w 76"/>
                <a:gd name="T15" fmla="*/ 2147483647 h 40"/>
                <a:gd name="T16" fmla="*/ 2147483647 w 76"/>
                <a:gd name="T17" fmla="*/ 2147483647 h 40"/>
                <a:gd name="T18" fmla="*/ 2147483647 w 76"/>
                <a:gd name="T19" fmla="*/ 2147483647 h 40"/>
                <a:gd name="T20" fmla="*/ 2147483647 w 76"/>
                <a:gd name="T21" fmla="*/ 2147483647 h 40"/>
                <a:gd name="T22" fmla="*/ 2147483647 w 76"/>
                <a:gd name="T23" fmla="*/ 2147483647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5" name="Freeform 5020"/>
            <p:cNvSpPr>
              <a:spLocks/>
            </p:cNvSpPr>
            <p:nvPr/>
          </p:nvSpPr>
          <p:spPr bwMode="auto">
            <a:xfrm>
              <a:off x="4073526" y="2176463"/>
              <a:ext cx="90488" cy="92075"/>
            </a:xfrm>
            <a:custGeom>
              <a:avLst/>
              <a:gdLst>
                <a:gd name="T0" fmla="*/ 2147483647 w 52"/>
                <a:gd name="T1" fmla="*/ 2147483647 h 47"/>
                <a:gd name="T2" fmla="*/ 2147483647 w 52"/>
                <a:gd name="T3" fmla="*/ 2147483647 h 47"/>
                <a:gd name="T4" fmla="*/ 2147483647 w 52"/>
                <a:gd name="T5" fmla="*/ 2147483647 h 47"/>
                <a:gd name="T6" fmla="*/ 2147483647 w 52"/>
                <a:gd name="T7" fmla="*/ 2147483647 h 47"/>
                <a:gd name="T8" fmla="*/ 2147483647 w 52"/>
                <a:gd name="T9" fmla="*/ 0 h 47"/>
                <a:gd name="T10" fmla="*/ 2147483647 w 52"/>
                <a:gd name="T11" fmla="*/ 2147483647 h 47"/>
                <a:gd name="T12" fmla="*/ 2147483647 w 52"/>
                <a:gd name="T13" fmla="*/ 2147483647 h 47"/>
                <a:gd name="T14" fmla="*/ 0 w 52"/>
                <a:gd name="T15" fmla="*/ 2147483647 h 47"/>
                <a:gd name="T16" fmla="*/ 2147483647 w 52"/>
                <a:gd name="T17" fmla="*/ 2147483647 h 47"/>
                <a:gd name="T18" fmla="*/ 2147483647 w 52"/>
                <a:gd name="T19" fmla="*/ 2147483647 h 47"/>
                <a:gd name="T20" fmla="*/ 2147483647 w 52"/>
                <a:gd name="T21" fmla="*/ 2147483647 h 47"/>
                <a:gd name="T22" fmla="*/ 2147483647 w 52"/>
                <a:gd name="T23" fmla="*/ 2147483647 h 47"/>
                <a:gd name="T24" fmla="*/ 2147483647 w 52"/>
                <a:gd name="T25" fmla="*/ 21474836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6" name="Freeform 5021"/>
            <p:cNvSpPr>
              <a:spLocks/>
            </p:cNvSpPr>
            <p:nvPr/>
          </p:nvSpPr>
          <p:spPr bwMode="auto">
            <a:xfrm>
              <a:off x="4329113" y="2133600"/>
              <a:ext cx="244475" cy="192088"/>
            </a:xfrm>
            <a:custGeom>
              <a:avLst/>
              <a:gdLst>
                <a:gd name="T0" fmla="*/ 2147483647 w 138"/>
                <a:gd name="T1" fmla="*/ 2147483647 h 97"/>
                <a:gd name="T2" fmla="*/ 2147483647 w 138"/>
                <a:gd name="T3" fmla="*/ 0 h 97"/>
                <a:gd name="T4" fmla="*/ 2147483647 w 138"/>
                <a:gd name="T5" fmla="*/ 2147483647 h 97"/>
                <a:gd name="T6" fmla="*/ 2147483647 w 138"/>
                <a:gd name="T7" fmla="*/ 2147483647 h 97"/>
                <a:gd name="T8" fmla="*/ 0 w 138"/>
                <a:gd name="T9" fmla="*/ 2147483647 h 97"/>
                <a:gd name="T10" fmla="*/ 2147483647 w 138"/>
                <a:gd name="T11" fmla="*/ 2147483647 h 97"/>
                <a:gd name="T12" fmla="*/ 2147483647 w 138"/>
                <a:gd name="T13" fmla="*/ 2147483647 h 97"/>
                <a:gd name="T14" fmla="*/ 2147483647 w 138"/>
                <a:gd name="T15" fmla="*/ 2147483647 h 97"/>
                <a:gd name="T16" fmla="*/ 2147483647 w 138"/>
                <a:gd name="T17" fmla="*/ 2147483647 h 97"/>
                <a:gd name="T18" fmla="*/ 2147483647 w 138"/>
                <a:gd name="T19" fmla="*/ 2147483647 h 97"/>
                <a:gd name="T20" fmla="*/ 2147483647 w 138"/>
                <a:gd name="T21" fmla="*/ 2147483647 h 97"/>
                <a:gd name="T22" fmla="*/ 2147483647 w 138"/>
                <a:gd name="T23" fmla="*/ 2147483647 h 97"/>
                <a:gd name="T24" fmla="*/ 2147483647 w 138"/>
                <a:gd name="T25" fmla="*/ 2147483647 h 97"/>
                <a:gd name="T26" fmla="*/ 2147483647 w 138"/>
                <a:gd name="T27" fmla="*/ 2147483647 h 97"/>
                <a:gd name="T28" fmla="*/ 2147483647 w 138"/>
                <a:gd name="T29" fmla="*/ 2147483647 h 97"/>
                <a:gd name="T30" fmla="*/ 2147483647 w 138"/>
                <a:gd name="T31" fmla="*/ 2147483647 h 97"/>
                <a:gd name="T32" fmla="*/ 2147483647 w 138"/>
                <a:gd name="T33" fmla="*/ 2147483647 h 97"/>
                <a:gd name="T34" fmla="*/ 2147483647 w 138"/>
                <a:gd name="T35" fmla="*/ 2147483647 h 97"/>
                <a:gd name="T36" fmla="*/ 2147483647 w 138"/>
                <a:gd name="T37" fmla="*/ 2147483647 h 97"/>
                <a:gd name="T38" fmla="*/ 2147483647 w 138"/>
                <a:gd name="T39" fmla="*/ 2147483647 h 97"/>
                <a:gd name="T40" fmla="*/ 2147483647 w 138"/>
                <a:gd name="T41" fmla="*/ 2147483647 h 97"/>
                <a:gd name="T42" fmla="*/ 2147483647 w 138"/>
                <a:gd name="T43" fmla="*/ 2147483647 h 97"/>
                <a:gd name="T44" fmla="*/ 2147483647 w 138"/>
                <a:gd name="T45" fmla="*/ 2147483647 h 97"/>
                <a:gd name="T46" fmla="*/ 2147483647 w 138"/>
                <a:gd name="T47" fmla="*/ 2147483647 h 97"/>
                <a:gd name="T48" fmla="*/ 2147483647 w 138"/>
                <a:gd name="T49" fmla="*/ 2147483647 h 97"/>
                <a:gd name="T50" fmla="*/ 2147483647 w 138"/>
                <a:gd name="T51" fmla="*/ 2147483647 h 97"/>
                <a:gd name="T52" fmla="*/ 2147483647 w 138"/>
                <a:gd name="T53" fmla="*/ 2147483647 h 97"/>
                <a:gd name="T54" fmla="*/ 2147483647 w 138"/>
                <a:gd name="T55" fmla="*/ 2147483647 h 97"/>
                <a:gd name="T56" fmla="*/ 2147483647 w 138"/>
                <a:gd name="T57" fmla="*/ 2147483647 h 97"/>
                <a:gd name="T58" fmla="*/ 2147483647 w 138"/>
                <a:gd name="T59" fmla="*/ 214748364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7" name="Freeform 5022"/>
            <p:cNvSpPr>
              <a:spLocks/>
            </p:cNvSpPr>
            <p:nvPr/>
          </p:nvSpPr>
          <p:spPr bwMode="auto">
            <a:xfrm>
              <a:off x="4497388" y="2352675"/>
              <a:ext cx="241300" cy="157163"/>
            </a:xfrm>
            <a:custGeom>
              <a:avLst/>
              <a:gdLst>
                <a:gd name="T0" fmla="*/ 2147483647 w 137"/>
                <a:gd name="T1" fmla="*/ 2147483647 h 80"/>
                <a:gd name="T2" fmla="*/ 2147483647 w 137"/>
                <a:gd name="T3" fmla="*/ 2147483647 h 80"/>
                <a:gd name="T4" fmla="*/ 2147483647 w 137"/>
                <a:gd name="T5" fmla="*/ 2147483647 h 80"/>
                <a:gd name="T6" fmla="*/ 2147483647 w 137"/>
                <a:gd name="T7" fmla="*/ 2147483647 h 80"/>
                <a:gd name="T8" fmla="*/ 2147483647 w 137"/>
                <a:gd name="T9" fmla="*/ 2147483647 h 80"/>
                <a:gd name="T10" fmla="*/ 2147483647 w 137"/>
                <a:gd name="T11" fmla="*/ 2147483647 h 80"/>
                <a:gd name="T12" fmla="*/ 2147483647 w 137"/>
                <a:gd name="T13" fmla="*/ 2147483647 h 80"/>
                <a:gd name="T14" fmla="*/ 2147483647 w 137"/>
                <a:gd name="T15" fmla="*/ 2147483647 h 80"/>
                <a:gd name="T16" fmla="*/ 2147483647 w 137"/>
                <a:gd name="T17" fmla="*/ 2147483647 h 80"/>
                <a:gd name="T18" fmla="*/ 2147483647 w 137"/>
                <a:gd name="T19" fmla="*/ 2147483647 h 80"/>
                <a:gd name="T20" fmla="*/ 2147483647 w 137"/>
                <a:gd name="T21" fmla="*/ 2147483647 h 80"/>
                <a:gd name="T22" fmla="*/ 0 w 137"/>
                <a:gd name="T23" fmla="*/ 2147483647 h 80"/>
                <a:gd name="T24" fmla="*/ 2147483647 w 137"/>
                <a:gd name="T25" fmla="*/ 2147483647 h 80"/>
                <a:gd name="T26" fmla="*/ 2147483647 w 137"/>
                <a:gd name="T27" fmla="*/ 2147483647 h 80"/>
                <a:gd name="T28" fmla="*/ 2147483647 w 137"/>
                <a:gd name="T29" fmla="*/ 2147483647 h 80"/>
                <a:gd name="T30" fmla="*/ 2147483647 w 137"/>
                <a:gd name="T31" fmla="*/ 2147483647 h 80"/>
                <a:gd name="T32" fmla="*/ 2147483647 w 137"/>
                <a:gd name="T33" fmla="*/ 2147483647 h 80"/>
                <a:gd name="T34" fmla="*/ 2147483647 w 137"/>
                <a:gd name="T35" fmla="*/ 0 h 80"/>
                <a:gd name="T36" fmla="*/ 2147483647 w 137"/>
                <a:gd name="T37" fmla="*/ 0 h 80"/>
                <a:gd name="T38" fmla="*/ 2147483647 w 137"/>
                <a:gd name="T39" fmla="*/ 2147483647 h 80"/>
                <a:gd name="T40" fmla="*/ 2147483647 w 137"/>
                <a:gd name="T41" fmla="*/ 2147483647 h 80"/>
                <a:gd name="T42" fmla="*/ 2147483647 w 137"/>
                <a:gd name="T43" fmla="*/ 2147483647 h 80"/>
                <a:gd name="T44" fmla="*/ 2147483647 w 137"/>
                <a:gd name="T45" fmla="*/ 2147483647 h 80"/>
                <a:gd name="T46" fmla="*/ 2147483647 w 137"/>
                <a:gd name="T47" fmla="*/ 2147483647 h 80"/>
                <a:gd name="T48" fmla="*/ 2147483647 w 137"/>
                <a:gd name="T49" fmla="*/ 2147483647 h 80"/>
                <a:gd name="T50" fmla="*/ 2147483647 w 137"/>
                <a:gd name="T51" fmla="*/ 2147483647 h 80"/>
                <a:gd name="T52" fmla="*/ 2147483647 w 137"/>
                <a:gd name="T53" fmla="*/ 2147483647 h 80"/>
                <a:gd name="T54" fmla="*/ 2147483647 w 137"/>
                <a:gd name="T55" fmla="*/ 2147483647 h 80"/>
                <a:gd name="T56" fmla="*/ 2147483647 w 137"/>
                <a:gd name="T57" fmla="*/ 2147483647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8" name="Freeform 5023"/>
            <p:cNvSpPr>
              <a:spLocks/>
            </p:cNvSpPr>
            <p:nvPr/>
          </p:nvSpPr>
          <p:spPr bwMode="auto">
            <a:xfrm>
              <a:off x="4289426" y="2260600"/>
              <a:ext cx="161925" cy="79375"/>
            </a:xfrm>
            <a:custGeom>
              <a:avLst/>
              <a:gdLst>
                <a:gd name="T0" fmla="*/ 2147483647 w 90"/>
                <a:gd name="T1" fmla="*/ 2147483647 h 40"/>
                <a:gd name="T2" fmla="*/ 2147483647 w 90"/>
                <a:gd name="T3" fmla="*/ 2147483647 h 40"/>
                <a:gd name="T4" fmla="*/ 2147483647 w 90"/>
                <a:gd name="T5" fmla="*/ 2147483647 h 40"/>
                <a:gd name="T6" fmla="*/ 2147483647 w 90"/>
                <a:gd name="T7" fmla="*/ 2147483647 h 40"/>
                <a:gd name="T8" fmla="*/ 2147483647 w 90"/>
                <a:gd name="T9" fmla="*/ 2147483647 h 40"/>
                <a:gd name="T10" fmla="*/ 2147483647 w 90"/>
                <a:gd name="T11" fmla="*/ 2147483647 h 40"/>
                <a:gd name="T12" fmla="*/ 2147483647 w 90"/>
                <a:gd name="T13" fmla="*/ 2147483647 h 40"/>
                <a:gd name="T14" fmla="*/ 2147483647 w 90"/>
                <a:gd name="T15" fmla="*/ 2147483647 h 40"/>
                <a:gd name="T16" fmla="*/ 2147483647 w 90"/>
                <a:gd name="T17" fmla="*/ 2147483647 h 40"/>
                <a:gd name="T18" fmla="*/ 2147483647 w 90"/>
                <a:gd name="T19" fmla="*/ 2147483647 h 40"/>
                <a:gd name="T20" fmla="*/ 2147483647 w 90"/>
                <a:gd name="T21" fmla="*/ 2147483647 h 40"/>
                <a:gd name="T22" fmla="*/ 2147483647 w 90"/>
                <a:gd name="T23" fmla="*/ 2147483647 h 40"/>
                <a:gd name="T24" fmla="*/ 2147483647 w 90"/>
                <a:gd name="T25" fmla="*/ 2147483647 h 40"/>
                <a:gd name="T26" fmla="*/ 2147483647 w 90"/>
                <a:gd name="T27" fmla="*/ 2147483647 h 40"/>
                <a:gd name="T28" fmla="*/ 0 w 90"/>
                <a:gd name="T29" fmla="*/ 2147483647 h 40"/>
                <a:gd name="T30" fmla="*/ 2147483647 w 90"/>
                <a:gd name="T31" fmla="*/ 0 h 40"/>
                <a:gd name="T32" fmla="*/ 2147483647 w 90"/>
                <a:gd name="T33" fmla="*/ 2147483647 h 40"/>
                <a:gd name="T34" fmla="*/ 2147483647 w 90"/>
                <a:gd name="T35" fmla="*/ 2147483647 h 40"/>
                <a:gd name="T36" fmla="*/ 2147483647 w 90"/>
                <a:gd name="T37" fmla="*/ 2147483647 h 40"/>
                <a:gd name="T38" fmla="*/ 2147483647 w 90"/>
                <a:gd name="T39" fmla="*/ 2147483647 h 40"/>
                <a:gd name="T40" fmla="*/ 2147483647 w 90"/>
                <a:gd name="T41" fmla="*/ 2147483647 h 40"/>
                <a:gd name="T42" fmla="*/ 2147483647 w 90"/>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9" name="Freeform 5024"/>
            <p:cNvSpPr>
              <a:spLocks/>
            </p:cNvSpPr>
            <p:nvPr/>
          </p:nvSpPr>
          <p:spPr bwMode="auto">
            <a:xfrm>
              <a:off x="4051301" y="2246313"/>
              <a:ext cx="92075" cy="65088"/>
            </a:xfrm>
            <a:custGeom>
              <a:avLst/>
              <a:gdLst>
                <a:gd name="T0" fmla="*/ 2147483647 w 52"/>
                <a:gd name="T1" fmla="*/ 0 h 33"/>
                <a:gd name="T2" fmla="*/ 0 w 52"/>
                <a:gd name="T3" fmla="*/ 2147483647 h 33"/>
                <a:gd name="T4" fmla="*/ 2147483647 w 52"/>
                <a:gd name="T5" fmla="*/ 2147483647 h 33"/>
                <a:gd name="T6" fmla="*/ 2147483647 w 52"/>
                <a:gd name="T7" fmla="*/ 2147483647 h 33"/>
                <a:gd name="T8" fmla="*/ 2147483647 w 52"/>
                <a:gd name="T9" fmla="*/ 2147483647 h 33"/>
                <a:gd name="T10" fmla="*/ 2147483647 w 52"/>
                <a:gd name="T11" fmla="*/ 2147483647 h 33"/>
                <a:gd name="T12" fmla="*/ 2147483647 w 52"/>
                <a:gd name="T13" fmla="*/ 2147483647 h 33"/>
                <a:gd name="T14" fmla="*/ 2147483647 w 52"/>
                <a:gd name="T15" fmla="*/ 2147483647 h 33"/>
                <a:gd name="T16" fmla="*/ 2147483647 w 52"/>
                <a:gd name="T17" fmla="*/ 2147483647 h 33"/>
                <a:gd name="T18" fmla="*/ 2147483647 w 52"/>
                <a:gd name="T19" fmla="*/ 2147483647 h 33"/>
                <a:gd name="T20" fmla="*/ 2147483647 w 52"/>
                <a:gd name="T21" fmla="*/ 2147483647 h 33"/>
                <a:gd name="T22" fmla="*/ 2147483647 w 52"/>
                <a:gd name="T23" fmla="*/ 2147483647 h 33"/>
                <a:gd name="T24" fmla="*/ 2147483647 w 52"/>
                <a:gd name="T25" fmla="*/ 0 h 33"/>
                <a:gd name="T26" fmla="*/ 2147483647 w 52"/>
                <a:gd name="T27" fmla="*/ 0 h 33"/>
                <a:gd name="T28" fmla="*/ 2147483647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0" name="Freeform 5025"/>
            <p:cNvSpPr>
              <a:spLocks/>
            </p:cNvSpPr>
            <p:nvPr/>
          </p:nvSpPr>
          <p:spPr bwMode="auto">
            <a:xfrm>
              <a:off x="4137026" y="2128838"/>
              <a:ext cx="212725" cy="252413"/>
            </a:xfrm>
            <a:custGeom>
              <a:avLst/>
              <a:gdLst>
                <a:gd name="T0" fmla="*/ 2147483647 w 120"/>
                <a:gd name="T1" fmla="*/ 2147483647 h 128"/>
                <a:gd name="T2" fmla="*/ 2147483647 w 120"/>
                <a:gd name="T3" fmla="*/ 2147483647 h 128"/>
                <a:gd name="T4" fmla="*/ 2147483647 w 120"/>
                <a:gd name="T5" fmla="*/ 2147483647 h 128"/>
                <a:gd name="T6" fmla="*/ 2147483647 w 120"/>
                <a:gd name="T7" fmla="*/ 2147483647 h 128"/>
                <a:gd name="T8" fmla="*/ 2147483647 w 120"/>
                <a:gd name="T9" fmla="*/ 2147483647 h 128"/>
                <a:gd name="T10" fmla="*/ 2147483647 w 120"/>
                <a:gd name="T11" fmla="*/ 2147483647 h 128"/>
                <a:gd name="T12" fmla="*/ 2147483647 w 120"/>
                <a:gd name="T13" fmla="*/ 2147483647 h 128"/>
                <a:gd name="T14" fmla="*/ 2147483647 w 120"/>
                <a:gd name="T15" fmla="*/ 2147483647 h 128"/>
                <a:gd name="T16" fmla="*/ 2147483647 w 120"/>
                <a:gd name="T17" fmla="*/ 0 h 128"/>
                <a:gd name="T18" fmla="*/ 2147483647 w 120"/>
                <a:gd name="T19" fmla="*/ 0 h 128"/>
                <a:gd name="T20" fmla="*/ 2147483647 w 120"/>
                <a:gd name="T21" fmla="*/ 0 h 128"/>
                <a:gd name="T22" fmla="*/ 2147483647 w 120"/>
                <a:gd name="T23" fmla="*/ 2147483647 h 128"/>
                <a:gd name="T24" fmla="*/ 2147483647 w 120"/>
                <a:gd name="T25" fmla="*/ 2147483647 h 128"/>
                <a:gd name="T26" fmla="*/ 2147483647 w 120"/>
                <a:gd name="T27" fmla="*/ 2147483647 h 128"/>
                <a:gd name="T28" fmla="*/ 2147483647 w 120"/>
                <a:gd name="T29" fmla="*/ 2147483647 h 128"/>
                <a:gd name="T30" fmla="*/ 2147483647 w 120"/>
                <a:gd name="T31" fmla="*/ 2147483647 h 128"/>
                <a:gd name="T32" fmla="*/ 2147483647 w 120"/>
                <a:gd name="T33" fmla="*/ 2147483647 h 128"/>
                <a:gd name="T34" fmla="*/ 2147483647 w 120"/>
                <a:gd name="T35" fmla="*/ 2147483647 h 128"/>
                <a:gd name="T36" fmla="*/ 2147483647 w 120"/>
                <a:gd name="T37" fmla="*/ 2147483647 h 128"/>
                <a:gd name="T38" fmla="*/ 2147483647 w 120"/>
                <a:gd name="T39" fmla="*/ 2147483647 h 128"/>
                <a:gd name="T40" fmla="*/ 2147483647 w 120"/>
                <a:gd name="T41" fmla="*/ 2147483647 h 128"/>
                <a:gd name="T42" fmla="*/ 2147483647 w 120"/>
                <a:gd name="T43" fmla="*/ 2147483647 h 128"/>
                <a:gd name="T44" fmla="*/ 2147483647 w 120"/>
                <a:gd name="T45" fmla="*/ 2147483647 h 128"/>
                <a:gd name="T46" fmla="*/ 2147483647 w 120"/>
                <a:gd name="T47" fmla="*/ 2147483647 h 128"/>
                <a:gd name="T48" fmla="*/ 2147483647 w 120"/>
                <a:gd name="T49" fmla="*/ 2147483647 h 128"/>
                <a:gd name="T50" fmla="*/ 2147483647 w 120"/>
                <a:gd name="T51" fmla="*/ 2147483647 h 128"/>
                <a:gd name="T52" fmla="*/ 2147483647 w 120"/>
                <a:gd name="T53" fmla="*/ 2147483647 h 128"/>
                <a:gd name="T54" fmla="*/ 2147483647 w 120"/>
                <a:gd name="T55" fmla="*/ 2147483647 h 128"/>
                <a:gd name="T56" fmla="*/ 2147483647 w 120"/>
                <a:gd name="T57" fmla="*/ 2147483647 h 128"/>
                <a:gd name="T58" fmla="*/ 2147483647 w 120"/>
                <a:gd name="T59" fmla="*/ 2147483647 h 128"/>
                <a:gd name="T60" fmla="*/ 2147483647 w 120"/>
                <a:gd name="T61" fmla="*/ 2147483647 h 128"/>
                <a:gd name="T62" fmla="*/ 2147483647 w 120"/>
                <a:gd name="T63" fmla="*/ 2147483647 h 128"/>
                <a:gd name="T64" fmla="*/ 2147483647 w 120"/>
                <a:gd name="T65" fmla="*/ 2147483647 h 128"/>
                <a:gd name="T66" fmla="*/ 2147483647 w 120"/>
                <a:gd name="T67" fmla="*/ 2147483647 h 128"/>
                <a:gd name="T68" fmla="*/ 2147483647 w 120"/>
                <a:gd name="T69" fmla="*/ 2147483647 h 128"/>
                <a:gd name="T70" fmla="*/ 2147483647 w 120"/>
                <a:gd name="T71" fmla="*/ 2147483647 h 128"/>
                <a:gd name="T72" fmla="*/ 2147483647 w 120"/>
                <a:gd name="T73" fmla="*/ 2147483647 h 128"/>
                <a:gd name="T74" fmla="*/ 2147483647 w 120"/>
                <a:gd name="T75" fmla="*/ 2147483647 h 128"/>
                <a:gd name="T76" fmla="*/ 2147483647 w 120"/>
                <a:gd name="T77" fmla="*/ 2147483647 h 128"/>
                <a:gd name="T78" fmla="*/ 2147483647 w 120"/>
                <a:gd name="T79" fmla="*/ 2147483647 h 128"/>
                <a:gd name="T80" fmla="*/ 2147483647 w 120"/>
                <a:gd name="T81" fmla="*/ 2147483647 h 128"/>
                <a:gd name="T82" fmla="*/ 2147483647 w 120"/>
                <a:gd name="T83" fmla="*/ 2147483647 h 128"/>
                <a:gd name="T84" fmla="*/ 2147483647 w 120"/>
                <a:gd name="T85" fmla="*/ 2147483647 h 128"/>
                <a:gd name="T86" fmla="*/ 0 w 120"/>
                <a:gd name="T87" fmla="*/ 2147483647 h 128"/>
                <a:gd name="T88" fmla="*/ 2147483647 w 120"/>
                <a:gd name="T89" fmla="*/ 2147483647 h 128"/>
                <a:gd name="T90" fmla="*/ 2147483647 w 120"/>
                <a:gd name="T91" fmla="*/ 2147483647 h 128"/>
                <a:gd name="T92" fmla="*/ 2147483647 w 120"/>
                <a:gd name="T93" fmla="*/ 2147483647 h 128"/>
                <a:gd name="T94" fmla="*/ 2147483647 w 120"/>
                <a:gd name="T95" fmla="*/ 2147483647 h 128"/>
                <a:gd name="T96" fmla="*/ 2147483647 w 120"/>
                <a:gd name="T97" fmla="*/ 2147483647 h 128"/>
                <a:gd name="T98" fmla="*/ 2147483647 w 120"/>
                <a:gd name="T99" fmla="*/ 2147483647 h 128"/>
                <a:gd name="T100" fmla="*/ 2147483647 w 120"/>
                <a:gd name="T101" fmla="*/ 2147483647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1" name="Freeform 5026"/>
            <p:cNvSpPr>
              <a:spLocks/>
            </p:cNvSpPr>
            <p:nvPr/>
          </p:nvSpPr>
          <p:spPr bwMode="auto">
            <a:xfrm>
              <a:off x="4298951" y="2138363"/>
              <a:ext cx="15875" cy="9525"/>
            </a:xfrm>
            <a:custGeom>
              <a:avLst/>
              <a:gdLst>
                <a:gd name="T0" fmla="*/ 0 w 9"/>
                <a:gd name="T1" fmla="*/ 2147483647 h 5"/>
                <a:gd name="T2" fmla="*/ 2147483647 w 9"/>
                <a:gd name="T3" fmla="*/ 2147483647 h 5"/>
                <a:gd name="T4" fmla="*/ 2147483647 w 9"/>
                <a:gd name="T5" fmla="*/ 0 h 5"/>
                <a:gd name="T6" fmla="*/ 0 w 9"/>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2" name="Freeform 5027"/>
            <p:cNvSpPr>
              <a:spLocks/>
            </p:cNvSpPr>
            <p:nvPr/>
          </p:nvSpPr>
          <p:spPr bwMode="auto">
            <a:xfrm>
              <a:off x="4137026" y="2289175"/>
              <a:ext cx="11113" cy="22225"/>
            </a:xfrm>
            <a:custGeom>
              <a:avLst/>
              <a:gdLst>
                <a:gd name="T0" fmla="*/ 2147483647 w 7"/>
                <a:gd name="T1" fmla="*/ 0 h 12"/>
                <a:gd name="T2" fmla="*/ 0 w 7"/>
                <a:gd name="T3" fmla="*/ 2147483647 h 12"/>
                <a:gd name="T4" fmla="*/ 0 w 7"/>
                <a:gd name="T5" fmla="*/ 2147483647 h 12"/>
                <a:gd name="T6" fmla="*/ 2147483647 w 7"/>
                <a:gd name="T7" fmla="*/ 2147483647 h 12"/>
                <a:gd name="T8" fmla="*/ 2147483647 w 7"/>
                <a:gd name="T9" fmla="*/ 2147483647 h 12"/>
                <a:gd name="T10" fmla="*/ 2147483647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3" name="Freeform 5028"/>
            <p:cNvSpPr>
              <a:spLocks/>
            </p:cNvSpPr>
            <p:nvPr/>
          </p:nvSpPr>
          <p:spPr bwMode="auto">
            <a:xfrm>
              <a:off x="4646613" y="2333625"/>
              <a:ext cx="112713" cy="122238"/>
            </a:xfrm>
            <a:custGeom>
              <a:avLst/>
              <a:gdLst>
                <a:gd name="T0" fmla="*/ 2147483647 w 62"/>
                <a:gd name="T1" fmla="*/ 0 h 62"/>
                <a:gd name="T2" fmla="*/ 0 w 62"/>
                <a:gd name="T3" fmla="*/ 2147483647 h 62"/>
                <a:gd name="T4" fmla="*/ 0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4" name="Freeform 5029"/>
            <p:cNvSpPr>
              <a:spLocks/>
            </p:cNvSpPr>
            <p:nvPr/>
          </p:nvSpPr>
          <p:spPr bwMode="auto">
            <a:xfrm>
              <a:off x="4105276" y="1624013"/>
              <a:ext cx="508000" cy="398463"/>
            </a:xfrm>
            <a:custGeom>
              <a:avLst/>
              <a:gdLst>
                <a:gd name="T0" fmla="*/ 2147483647 w 286"/>
                <a:gd name="T1" fmla="*/ 2147483647 h 203"/>
                <a:gd name="T2" fmla="*/ 2147483647 w 286"/>
                <a:gd name="T3" fmla="*/ 2147483647 h 203"/>
                <a:gd name="T4" fmla="*/ 2147483647 w 286"/>
                <a:gd name="T5" fmla="*/ 2147483647 h 203"/>
                <a:gd name="T6" fmla="*/ 2147483647 w 286"/>
                <a:gd name="T7" fmla="*/ 2147483647 h 203"/>
                <a:gd name="T8" fmla="*/ 2147483647 w 286"/>
                <a:gd name="T9" fmla="*/ 2147483647 h 203"/>
                <a:gd name="T10" fmla="*/ 2147483647 w 286"/>
                <a:gd name="T11" fmla="*/ 2147483647 h 203"/>
                <a:gd name="T12" fmla="*/ 2147483647 w 286"/>
                <a:gd name="T13" fmla="*/ 2147483647 h 203"/>
                <a:gd name="T14" fmla="*/ 2147483647 w 286"/>
                <a:gd name="T15" fmla="*/ 2147483647 h 203"/>
                <a:gd name="T16" fmla="*/ 2147483647 w 286"/>
                <a:gd name="T17" fmla="*/ 2147483647 h 203"/>
                <a:gd name="T18" fmla="*/ 2147483647 w 286"/>
                <a:gd name="T19" fmla="*/ 2147483647 h 203"/>
                <a:gd name="T20" fmla="*/ 2147483647 w 286"/>
                <a:gd name="T21" fmla="*/ 2147483647 h 203"/>
                <a:gd name="T22" fmla="*/ 2147483647 w 286"/>
                <a:gd name="T23" fmla="*/ 2147483647 h 203"/>
                <a:gd name="T24" fmla="*/ 2147483647 w 286"/>
                <a:gd name="T25" fmla="*/ 2147483647 h 203"/>
                <a:gd name="T26" fmla="*/ 2147483647 w 286"/>
                <a:gd name="T27" fmla="*/ 2147483647 h 203"/>
                <a:gd name="T28" fmla="*/ 2147483647 w 286"/>
                <a:gd name="T29" fmla="*/ 2147483647 h 203"/>
                <a:gd name="T30" fmla="*/ 2147483647 w 286"/>
                <a:gd name="T31" fmla="*/ 2147483647 h 203"/>
                <a:gd name="T32" fmla="*/ 2147483647 w 286"/>
                <a:gd name="T33" fmla="*/ 2147483647 h 203"/>
                <a:gd name="T34" fmla="*/ 2147483647 w 286"/>
                <a:gd name="T35" fmla="*/ 2147483647 h 203"/>
                <a:gd name="T36" fmla="*/ 2147483647 w 286"/>
                <a:gd name="T37" fmla="*/ 2147483647 h 203"/>
                <a:gd name="T38" fmla="*/ 2147483647 w 286"/>
                <a:gd name="T39" fmla="*/ 2147483647 h 203"/>
                <a:gd name="T40" fmla="*/ 2147483647 w 286"/>
                <a:gd name="T41" fmla="*/ 2147483647 h 203"/>
                <a:gd name="T42" fmla="*/ 2147483647 w 286"/>
                <a:gd name="T43" fmla="*/ 2147483647 h 203"/>
                <a:gd name="T44" fmla="*/ 2147483647 w 286"/>
                <a:gd name="T45" fmla="*/ 2147483647 h 203"/>
                <a:gd name="T46" fmla="*/ 2147483647 w 286"/>
                <a:gd name="T47" fmla="*/ 2147483647 h 203"/>
                <a:gd name="T48" fmla="*/ 2147483647 w 286"/>
                <a:gd name="T49" fmla="*/ 2147483647 h 203"/>
                <a:gd name="T50" fmla="*/ 2147483647 w 286"/>
                <a:gd name="T51" fmla="*/ 2147483647 h 203"/>
                <a:gd name="T52" fmla="*/ 2147483647 w 286"/>
                <a:gd name="T53" fmla="*/ 2147483647 h 203"/>
                <a:gd name="T54" fmla="*/ 2147483647 w 286"/>
                <a:gd name="T55" fmla="*/ 2147483647 h 203"/>
                <a:gd name="T56" fmla="*/ 2147483647 w 286"/>
                <a:gd name="T57" fmla="*/ 2147483647 h 203"/>
                <a:gd name="T58" fmla="*/ 0 w 286"/>
                <a:gd name="T59" fmla="*/ 2147483647 h 203"/>
                <a:gd name="T60" fmla="*/ 0 w 286"/>
                <a:gd name="T61" fmla="*/ 2147483647 h 203"/>
                <a:gd name="T62" fmla="*/ 2147483647 w 286"/>
                <a:gd name="T63" fmla="*/ 2147483647 h 203"/>
                <a:gd name="T64" fmla="*/ 2147483647 w 286"/>
                <a:gd name="T65" fmla="*/ 2147483647 h 203"/>
                <a:gd name="T66" fmla="*/ 2147483647 w 286"/>
                <a:gd name="T67" fmla="*/ 2147483647 h 203"/>
                <a:gd name="T68" fmla="*/ 2147483647 w 286"/>
                <a:gd name="T69" fmla="*/ 2147483647 h 203"/>
                <a:gd name="T70" fmla="*/ 2147483647 w 286"/>
                <a:gd name="T71" fmla="*/ 2147483647 h 203"/>
                <a:gd name="T72" fmla="*/ 2147483647 w 286"/>
                <a:gd name="T73" fmla="*/ 2147483647 h 203"/>
                <a:gd name="T74" fmla="*/ 2147483647 w 286"/>
                <a:gd name="T75" fmla="*/ 2147483647 h 203"/>
                <a:gd name="T76" fmla="*/ 2147483647 w 286"/>
                <a:gd name="T77" fmla="*/ 2147483647 h 203"/>
                <a:gd name="T78" fmla="*/ 2147483647 w 286"/>
                <a:gd name="T79" fmla="*/ 2147483647 h 203"/>
                <a:gd name="T80" fmla="*/ 2147483647 w 286"/>
                <a:gd name="T81" fmla="*/ 2147483647 h 203"/>
                <a:gd name="T82" fmla="*/ 2147483647 w 286"/>
                <a:gd name="T83" fmla="*/ 2147483647 h 203"/>
                <a:gd name="T84" fmla="*/ 2147483647 w 286"/>
                <a:gd name="T85" fmla="*/ 2147483647 h 203"/>
                <a:gd name="T86" fmla="*/ 2147483647 w 286"/>
                <a:gd name="T87" fmla="*/ 2147483647 h 203"/>
                <a:gd name="T88" fmla="*/ 2147483647 w 286"/>
                <a:gd name="T89" fmla="*/ 2147483647 h 203"/>
                <a:gd name="T90" fmla="*/ 2147483647 w 286"/>
                <a:gd name="T91" fmla="*/ 2147483647 h 203"/>
                <a:gd name="T92" fmla="*/ 2147483647 w 286"/>
                <a:gd name="T93" fmla="*/ 2147483647 h 203"/>
                <a:gd name="T94" fmla="*/ 2147483647 w 286"/>
                <a:gd name="T95" fmla="*/ 2147483647 h 203"/>
                <a:gd name="T96" fmla="*/ 2147483647 w 286"/>
                <a:gd name="T97" fmla="*/ 2147483647 h 203"/>
                <a:gd name="T98" fmla="*/ 2147483647 w 286"/>
                <a:gd name="T99" fmla="*/ 2147483647 h 203"/>
                <a:gd name="T100" fmla="*/ 2147483647 w 286"/>
                <a:gd name="T101" fmla="*/ 2147483647 h 203"/>
                <a:gd name="T102" fmla="*/ 2147483647 w 286"/>
                <a:gd name="T103" fmla="*/ 2147483647 h 203"/>
                <a:gd name="T104" fmla="*/ 2147483647 w 286"/>
                <a:gd name="T105" fmla="*/ 2147483647 h 203"/>
                <a:gd name="T106" fmla="*/ 2147483647 w 286"/>
                <a:gd name="T107" fmla="*/ 2147483647 h 203"/>
                <a:gd name="T108" fmla="*/ 2147483647 w 286"/>
                <a:gd name="T109" fmla="*/ 2147483647 h 203"/>
                <a:gd name="T110" fmla="*/ 2147483647 w 286"/>
                <a:gd name="T111" fmla="*/ 2147483647 h 203"/>
                <a:gd name="T112" fmla="*/ 2147483647 w 286"/>
                <a:gd name="T113" fmla="*/ 2147483647 h 203"/>
                <a:gd name="T114" fmla="*/ 2147483647 w 286"/>
                <a:gd name="T115" fmla="*/ 2147483647 h 203"/>
                <a:gd name="T116" fmla="*/ 2147483647 w 286"/>
                <a:gd name="T117" fmla="*/ 2147483647 h 203"/>
                <a:gd name="T118" fmla="*/ 2147483647 w 286"/>
                <a:gd name="T119" fmla="*/ 2147483647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5" name="Freeform 5030"/>
            <p:cNvSpPr>
              <a:spLocks/>
            </p:cNvSpPr>
            <p:nvPr/>
          </p:nvSpPr>
          <p:spPr bwMode="auto">
            <a:xfrm>
              <a:off x="4186238" y="1381125"/>
              <a:ext cx="188913" cy="93663"/>
            </a:xfrm>
            <a:custGeom>
              <a:avLst/>
              <a:gdLst>
                <a:gd name="T0" fmla="*/ 2147483647 w 106"/>
                <a:gd name="T1" fmla="*/ 2147483647 h 47"/>
                <a:gd name="T2" fmla="*/ 2147483647 w 106"/>
                <a:gd name="T3" fmla="*/ 2147483647 h 47"/>
                <a:gd name="T4" fmla="*/ 0 w 106"/>
                <a:gd name="T5" fmla="*/ 2147483647 h 47"/>
                <a:gd name="T6" fmla="*/ 2147483647 w 106"/>
                <a:gd name="T7" fmla="*/ 2147483647 h 47"/>
                <a:gd name="T8" fmla="*/ 2147483647 w 106"/>
                <a:gd name="T9" fmla="*/ 2147483647 h 47"/>
                <a:gd name="T10" fmla="*/ 2147483647 w 106"/>
                <a:gd name="T11" fmla="*/ 2147483647 h 47"/>
                <a:gd name="T12" fmla="*/ 2147483647 w 106"/>
                <a:gd name="T13" fmla="*/ 2147483647 h 47"/>
                <a:gd name="T14" fmla="*/ 2147483647 w 106"/>
                <a:gd name="T15" fmla="*/ 2147483647 h 47"/>
                <a:gd name="T16" fmla="*/ 2147483647 w 106"/>
                <a:gd name="T17" fmla="*/ 2147483647 h 47"/>
                <a:gd name="T18" fmla="*/ 2147483647 w 106"/>
                <a:gd name="T19" fmla="*/ 2147483647 h 47"/>
                <a:gd name="T20" fmla="*/ 2147483647 w 106"/>
                <a:gd name="T21" fmla="*/ 2147483647 h 47"/>
                <a:gd name="T22" fmla="*/ 2147483647 w 106"/>
                <a:gd name="T23" fmla="*/ 2147483647 h 47"/>
                <a:gd name="T24" fmla="*/ 2147483647 w 106"/>
                <a:gd name="T25" fmla="*/ 2147483647 h 47"/>
                <a:gd name="T26" fmla="*/ 2147483647 w 106"/>
                <a:gd name="T27" fmla="*/ 2147483647 h 47"/>
                <a:gd name="T28" fmla="*/ 2147483647 w 106"/>
                <a:gd name="T29" fmla="*/ 2147483647 h 47"/>
                <a:gd name="T30" fmla="*/ 2147483647 w 106"/>
                <a:gd name="T31" fmla="*/ 2147483647 h 47"/>
                <a:gd name="T32" fmla="*/ 2147483647 w 106"/>
                <a:gd name="T33" fmla="*/ 2147483647 h 47"/>
                <a:gd name="T34" fmla="*/ 2147483647 w 106"/>
                <a:gd name="T35" fmla="*/ 2147483647 h 47"/>
                <a:gd name="T36" fmla="*/ 2147483647 w 106"/>
                <a:gd name="T37" fmla="*/ 2147483647 h 47"/>
                <a:gd name="T38" fmla="*/ 2147483647 w 106"/>
                <a:gd name="T39" fmla="*/ 2147483647 h 47"/>
                <a:gd name="T40" fmla="*/ 2147483647 w 106"/>
                <a:gd name="T41" fmla="*/ 2147483647 h 47"/>
                <a:gd name="T42" fmla="*/ 2147483647 w 106"/>
                <a:gd name="T43" fmla="*/ 2147483647 h 47"/>
                <a:gd name="T44" fmla="*/ 2147483647 w 106"/>
                <a:gd name="T45" fmla="*/ 2147483647 h 47"/>
                <a:gd name="T46" fmla="*/ 2147483647 w 106"/>
                <a:gd name="T47" fmla="*/ 2147483647 h 47"/>
                <a:gd name="T48" fmla="*/ 2147483647 w 106"/>
                <a:gd name="T49" fmla="*/ 2147483647 h 47"/>
                <a:gd name="T50" fmla="*/ 2147483647 w 106"/>
                <a:gd name="T51" fmla="*/ 2147483647 h 47"/>
                <a:gd name="T52" fmla="*/ 2147483647 w 106"/>
                <a:gd name="T53" fmla="*/ 2147483647 h 47"/>
                <a:gd name="T54" fmla="*/ 2147483647 w 106"/>
                <a:gd name="T55" fmla="*/ 2147483647 h 47"/>
                <a:gd name="T56" fmla="*/ 2147483647 w 106"/>
                <a:gd name="T57" fmla="*/ 2147483647 h 47"/>
                <a:gd name="T58" fmla="*/ 2147483647 w 106"/>
                <a:gd name="T59" fmla="*/ 2147483647 h 47"/>
                <a:gd name="T60" fmla="*/ 2147483647 w 106"/>
                <a:gd name="T61" fmla="*/ 2147483647 h 47"/>
                <a:gd name="T62" fmla="*/ 2147483647 w 106"/>
                <a:gd name="T63" fmla="*/ 0 h 47"/>
                <a:gd name="T64" fmla="*/ 2147483647 w 106"/>
                <a:gd name="T65" fmla="*/ 2147483647 h 47"/>
                <a:gd name="T66" fmla="*/ 2147483647 w 106"/>
                <a:gd name="T67" fmla="*/ 2147483647 h 47"/>
                <a:gd name="T68" fmla="*/ 2147483647 w 106"/>
                <a:gd name="T69" fmla="*/ 2147483647 h 47"/>
                <a:gd name="T70" fmla="*/ 2147483647 w 106"/>
                <a:gd name="T71" fmla="*/ 2147483647 h 47"/>
                <a:gd name="T72" fmla="*/ 2147483647 w 106"/>
                <a:gd name="T73" fmla="*/ 2147483647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6" name="Freeform 5031"/>
            <p:cNvSpPr>
              <a:spLocks/>
            </p:cNvSpPr>
            <p:nvPr/>
          </p:nvSpPr>
          <p:spPr bwMode="auto">
            <a:xfrm>
              <a:off x="4311651" y="1371600"/>
              <a:ext cx="153988" cy="28575"/>
            </a:xfrm>
            <a:custGeom>
              <a:avLst/>
              <a:gdLst>
                <a:gd name="T0" fmla="*/ 2147483647 w 87"/>
                <a:gd name="T1" fmla="*/ 2147483647 h 14"/>
                <a:gd name="T2" fmla="*/ 2147483647 w 87"/>
                <a:gd name="T3" fmla="*/ 2147483647 h 14"/>
                <a:gd name="T4" fmla="*/ 2147483647 w 87"/>
                <a:gd name="T5" fmla="*/ 2147483647 h 14"/>
                <a:gd name="T6" fmla="*/ 0 w 87"/>
                <a:gd name="T7" fmla="*/ 2147483647 h 14"/>
                <a:gd name="T8" fmla="*/ 0 w 87"/>
                <a:gd name="T9" fmla="*/ 2147483647 h 14"/>
                <a:gd name="T10" fmla="*/ 2147483647 w 87"/>
                <a:gd name="T11" fmla="*/ 2147483647 h 14"/>
                <a:gd name="T12" fmla="*/ 2147483647 w 87"/>
                <a:gd name="T13" fmla="*/ 2147483647 h 14"/>
                <a:gd name="T14" fmla="*/ 2147483647 w 87"/>
                <a:gd name="T15" fmla="*/ 2147483647 h 14"/>
                <a:gd name="T16" fmla="*/ 2147483647 w 87"/>
                <a:gd name="T17" fmla="*/ 2147483647 h 14"/>
                <a:gd name="T18" fmla="*/ 2147483647 w 87"/>
                <a:gd name="T19" fmla="*/ 2147483647 h 14"/>
                <a:gd name="T20" fmla="*/ 2147483647 w 87"/>
                <a:gd name="T21" fmla="*/ 2147483647 h 14"/>
                <a:gd name="T22" fmla="*/ 2147483647 w 87"/>
                <a:gd name="T23" fmla="*/ 2147483647 h 14"/>
                <a:gd name="T24" fmla="*/ 2147483647 w 87"/>
                <a:gd name="T25" fmla="*/ 2147483647 h 14"/>
                <a:gd name="T26" fmla="*/ 2147483647 w 87"/>
                <a:gd name="T27" fmla="*/ 0 h 14"/>
                <a:gd name="T28" fmla="*/ 2147483647 w 87"/>
                <a:gd name="T29" fmla="*/ 2147483647 h 14"/>
                <a:gd name="T30" fmla="*/ 2147483647 w 87"/>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7" name="Freeform 5032"/>
            <p:cNvSpPr>
              <a:spLocks/>
            </p:cNvSpPr>
            <p:nvPr/>
          </p:nvSpPr>
          <p:spPr bwMode="auto">
            <a:xfrm>
              <a:off x="4367213" y="1433513"/>
              <a:ext cx="74613" cy="17463"/>
            </a:xfrm>
            <a:custGeom>
              <a:avLst/>
              <a:gdLst>
                <a:gd name="T0" fmla="*/ 2147483647 w 42"/>
                <a:gd name="T1" fmla="*/ 2147483647 h 9"/>
                <a:gd name="T2" fmla="*/ 2147483647 w 42"/>
                <a:gd name="T3" fmla="*/ 2147483647 h 9"/>
                <a:gd name="T4" fmla="*/ 2147483647 w 42"/>
                <a:gd name="T5" fmla="*/ 2147483647 h 9"/>
                <a:gd name="T6" fmla="*/ 2147483647 w 42"/>
                <a:gd name="T7" fmla="*/ 2147483647 h 9"/>
                <a:gd name="T8" fmla="*/ 0 w 42"/>
                <a:gd name="T9" fmla="*/ 0 h 9"/>
                <a:gd name="T10" fmla="*/ 2147483647 w 42"/>
                <a:gd name="T11" fmla="*/ 0 h 9"/>
                <a:gd name="T12" fmla="*/ 2147483647 w 42"/>
                <a:gd name="T13" fmla="*/ 2147483647 h 9"/>
                <a:gd name="T14" fmla="*/ 2147483647 w 42"/>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8" name="Freeform 5033"/>
            <p:cNvSpPr>
              <a:spLocks/>
            </p:cNvSpPr>
            <p:nvPr/>
          </p:nvSpPr>
          <p:spPr bwMode="auto">
            <a:xfrm>
              <a:off x="4303713" y="1689100"/>
              <a:ext cx="25400" cy="12700"/>
            </a:xfrm>
            <a:custGeom>
              <a:avLst/>
              <a:gdLst>
                <a:gd name="T0" fmla="*/ 2147483647 w 14"/>
                <a:gd name="T1" fmla="*/ 0 h 7"/>
                <a:gd name="T2" fmla="*/ 2147483647 w 14"/>
                <a:gd name="T3" fmla="*/ 2147483647 h 7"/>
                <a:gd name="T4" fmla="*/ 0 w 14"/>
                <a:gd name="T5" fmla="*/ 2147483647 h 7"/>
                <a:gd name="T6" fmla="*/ 2147483647 w 14"/>
                <a:gd name="T7" fmla="*/ 2147483647 h 7"/>
                <a:gd name="T8" fmla="*/ 2147483647 w 14"/>
                <a:gd name="T9" fmla="*/ 2147483647 h 7"/>
                <a:gd name="T10" fmla="*/ 2147483647 w 14"/>
                <a:gd name="T11" fmla="*/ 0 h 7"/>
                <a:gd name="T12" fmla="*/ 2147483647 w 14"/>
                <a:gd name="T13" fmla="*/ 2147483647 h 7"/>
                <a:gd name="T14" fmla="*/ 214748364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9" name="Freeform 5034"/>
            <p:cNvSpPr>
              <a:spLocks/>
            </p:cNvSpPr>
            <p:nvPr/>
          </p:nvSpPr>
          <p:spPr bwMode="auto">
            <a:xfrm>
              <a:off x="4413251" y="1651000"/>
              <a:ext cx="263525" cy="315913"/>
            </a:xfrm>
            <a:custGeom>
              <a:avLst/>
              <a:gdLst>
                <a:gd name="T0" fmla="*/ 2147483647 w 149"/>
                <a:gd name="T1" fmla="*/ 2147483647 h 161"/>
                <a:gd name="T2" fmla="*/ 2147483647 w 149"/>
                <a:gd name="T3" fmla="*/ 2147483647 h 161"/>
                <a:gd name="T4" fmla="*/ 2147483647 w 149"/>
                <a:gd name="T5" fmla="*/ 2147483647 h 161"/>
                <a:gd name="T6" fmla="*/ 2147483647 w 149"/>
                <a:gd name="T7" fmla="*/ 2147483647 h 161"/>
                <a:gd name="T8" fmla="*/ 2147483647 w 149"/>
                <a:gd name="T9" fmla="*/ 2147483647 h 161"/>
                <a:gd name="T10" fmla="*/ 2147483647 w 149"/>
                <a:gd name="T11" fmla="*/ 2147483647 h 161"/>
                <a:gd name="T12" fmla="*/ 2147483647 w 149"/>
                <a:gd name="T13" fmla="*/ 2147483647 h 161"/>
                <a:gd name="T14" fmla="*/ 2147483647 w 149"/>
                <a:gd name="T15" fmla="*/ 2147483647 h 161"/>
                <a:gd name="T16" fmla="*/ 2147483647 w 149"/>
                <a:gd name="T17" fmla="*/ 2147483647 h 161"/>
                <a:gd name="T18" fmla="*/ 2147483647 w 149"/>
                <a:gd name="T19" fmla="*/ 0 h 161"/>
                <a:gd name="T20" fmla="*/ 2147483647 w 149"/>
                <a:gd name="T21" fmla="*/ 2147483647 h 161"/>
                <a:gd name="T22" fmla="*/ 2147483647 w 149"/>
                <a:gd name="T23" fmla="*/ 2147483647 h 161"/>
                <a:gd name="T24" fmla="*/ 2147483647 w 149"/>
                <a:gd name="T25" fmla="*/ 2147483647 h 161"/>
                <a:gd name="T26" fmla="*/ 2147483647 w 149"/>
                <a:gd name="T27" fmla="*/ 2147483647 h 161"/>
                <a:gd name="T28" fmla="*/ 2147483647 w 149"/>
                <a:gd name="T29" fmla="*/ 2147483647 h 161"/>
                <a:gd name="T30" fmla="*/ 2147483647 w 149"/>
                <a:gd name="T31" fmla="*/ 2147483647 h 161"/>
                <a:gd name="T32" fmla="*/ 0 w 149"/>
                <a:gd name="T33" fmla="*/ 2147483647 h 161"/>
                <a:gd name="T34" fmla="*/ 2147483647 w 149"/>
                <a:gd name="T35" fmla="*/ 2147483647 h 161"/>
                <a:gd name="T36" fmla="*/ 2147483647 w 149"/>
                <a:gd name="T37" fmla="*/ 2147483647 h 161"/>
                <a:gd name="T38" fmla="*/ 2147483647 w 149"/>
                <a:gd name="T39" fmla="*/ 2147483647 h 161"/>
                <a:gd name="T40" fmla="*/ 2147483647 w 149"/>
                <a:gd name="T41" fmla="*/ 2147483647 h 161"/>
                <a:gd name="T42" fmla="*/ 2147483647 w 149"/>
                <a:gd name="T43" fmla="*/ 2147483647 h 161"/>
                <a:gd name="T44" fmla="*/ 2147483647 w 149"/>
                <a:gd name="T45" fmla="*/ 2147483647 h 161"/>
                <a:gd name="T46" fmla="*/ 2147483647 w 149"/>
                <a:gd name="T47" fmla="*/ 2147483647 h 161"/>
                <a:gd name="T48" fmla="*/ 2147483647 w 149"/>
                <a:gd name="T49" fmla="*/ 2147483647 h 161"/>
                <a:gd name="T50" fmla="*/ 2147483647 w 149"/>
                <a:gd name="T51" fmla="*/ 2147483647 h 161"/>
                <a:gd name="T52" fmla="*/ 2147483647 w 149"/>
                <a:gd name="T53" fmla="*/ 2147483647 h 161"/>
                <a:gd name="T54" fmla="*/ 2147483647 w 149"/>
                <a:gd name="T55" fmla="*/ 2147483647 h 161"/>
                <a:gd name="T56" fmla="*/ 2147483647 w 149"/>
                <a:gd name="T57" fmla="*/ 2147483647 h 161"/>
                <a:gd name="T58" fmla="*/ 2147483647 w 149"/>
                <a:gd name="T59" fmla="*/ 2147483647 h 161"/>
                <a:gd name="T60" fmla="*/ 2147483647 w 149"/>
                <a:gd name="T61" fmla="*/ 2147483647 h 161"/>
                <a:gd name="T62" fmla="*/ 2147483647 w 149"/>
                <a:gd name="T63" fmla="*/ 2147483647 h 161"/>
                <a:gd name="T64" fmla="*/ 2147483647 w 149"/>
                <a:gd name="T65" fmla="*/ 2147483647 h 161"/>
                <a:gd name="T66" fmla="*/ 2147483647 w 149"/>
                <a:gd name="T67" fmla="*/ 2147483647 h 161"/>
                <a:gd name="T68" fmla="*/ 2147483647 w 149"/>
                <a:gd name="T69" fmla="*/ 2147483647 h 161"/>
                <a:gd name="T70" fmla="*/ 2147483647 w 149"/>
                <a:gd name="T71" fmla="*/ 2147483647 h 161"/>
                <a:gd name="T72" fmla="*/ 2147483647 w 149"/>
                <a:gd name="T73" fmla="*/ 2147483647 h 161"/>
                <a:gd name="T74" fmla="*/ 2147483647 w 149"/>
                <a:gd name="T75" fmla="*/ 2147483647 h 161"/>
                <a:gd name="T76" fmla="*/ 2147483647 w 149"/>
                <a:gd name="T77" fmla="*/ 2147483647 h 161"/>
                <a:gd name="T78" fmla="*/ 2147483647 w 149"/>
                <a:gd name="T79" fmla="*/ 2147483647 h 161"/>
                <a:gd name="T80" fmla="*/ 2147483647 w 149"/>
                <a:gd name="T81" fmla="*/ 2147483647 h 161"/>
                <a:gd name="T82" fmla="*/ 2147483647 w 149"/>
                <a:gd name="T83" fmla="*/ 2147483647 h 161"/>
                <a:gd name="T84" fmla="*/ 2147483647 w 149"/>
                <a:gd name="T85" fmla="*/ 2147483647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0" name="Freeform 5035"/>
            <p:cNvSpPr>
              <a:spLocks/>
            </p:cNvSpPr>
            <p:nvPr/>
          </p:nvSpPr>
          <p:spPr bwMode="auto">
            <a:xfrm>
              <a:off x="4229101" y="2384425"/>
              <a:ext cx="3175" cy="9525"/>
            </a:xfrm>
            <a:custGeom>
              <a:avLst/>
              <a:gdLst>
                <a:gd name="T0" fmla="*/ 0 w 2"/>
                <a:gd name="T1" fmla="*/ 0 h 5"/>
                <a:gd name="T2" fmla="*/ 0 w 2"/>
                <a:gd name="T3" fmla="*/ 2147483647 h 5"/>
                <a:gd name="T4" fmla="*/ 2147483647 w 2"/>
                <a:gd name="T5" fmla="*/ 2147483647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1" name="Freeform 5036"/>
            <p:cNvSpPr>
              <a:spLocks/>
            </p:cNvSpPr>
            <p:nvPr/>
          </p:nvSpPr>
          <p:spPr bwMode="auto">
            <a:xfrm>
              <a:off x="4229101" y="2328863"/>
              <a:ext cx="187325" cy="84138"/>
            </a:xfrm>
            <a:custGeom>
              <a:avLst/>
              <a:gdLst>
                <a:gd name="T0" fmla="*/ 2147483647 w 106"/>
                <a:gd name="T1" fmla="*/ 2147483647 h 43"/>
                <a:gd name="T2" fmla="*/ 2147483647 w 106"/>
                <a:gd name="T3" fmla="*/ 2147483647 h 43"/>
                <a:gd name="T4" fmla="*/ 2147483647 w 106"/>
                <a:gd name="T5" fmla="*/ 2147483647 h 43"/>
                <a:gd name="T6" fmla="*/ 2147483647 w 106"/>
                <a:gd name="T7" fmla="*/ 2147483647 h 43"/>
                <a:gd name="T8" fmla="*/ 0 w 106"/>
                <a:gd name="T9" fmla="*/ 2147483647 h 43"/>
                <a:gd name="T10" fmla="*/ 0 w 106"/>
                <a:gd name="T11" fmla="*/ 2147483647 h 43"/>
                <a:gd name="T12" fmla="*/ 0 w 106"/>
                <a:gd name="T13" fmla="*/ 2147483647 h 43"/>
                <a:gd name="T14" fmla="*/ 2147483647 w 106"/>
                <a:gd name="T15" fmla="*/ 2147483647 h 43"/>
                <a:gd name="T16" fmla="*/ 2147483647 w 106"/>
                <a:gd name="T17" fmla="*/ 2147483647 h 43"/>
                <a:gd name="T18" fmla="*/ 2147483647 w 106"/>
                <a:gd name="T19" fmla="*/ 2147483647 h 43"/>
                <a:gd name="T20" fmla="*/ 2147483647 w 106"/>
                <a:gd name="T21" fmla="*/ 2147483647 h 43"/>
                <a:gd name="T22" fmla="*/ 2147483647 w 106"/>
                <a:gd name="T23" fmla="*/ 2147483647 h 43"/>
                <a:gd name="T24" fmla="*/ 2147483647 w 106"/>
                <a:gd name="T25" fmla="*/ 2147483647 h 43"/>
                <a:gd name="T26" fmla="*/ 2147483647 w 106"/>
                <a:gd name="T27" fmla="*/ 2147483647 h 43"/>
                <a:gd name="T28" fmla="*/ 2147483647 w 106"/>
                <a:gd name="T29" fmla="*/ 2147483647 h 43"/>
                <a:gd name="T30" fmla="*/ 2147483647 w 106"/>
                <a:gd name="T31" fmla="*/ 2147483647 h 43"/>
                <a:gd name="T32" fmla="*/ 2147483647 w 106"/>
                <a:gd name="T33" fmla="*/ 0 h 43"/>
                <a:gd name="T34" fmla="*/ 2147483647 w 106"/>
                <a:gd name="T35" fmla="*/ 2147483647 h 43"/>
                <a:gd name="T36" fmla="*/ 2147483647 w 106"/>
                <a:gd name="T37" fmla="*/ 2147483647 h 43"/>
                <a:gd name="T38" fmla="*/ 2147483647 w 106"/>
                <a:gd name="T39" fmla="*/ 2147483647 h 43"/>
                <a:gd name="T40" fmla="*/ 2147483647 w 106"/>
                <a:gd name="T41" fmla="*/ 2147483647 h 43"/>
                <a:gd name="T42" fmla="*/ 2147483647 w 106"/>
                <a:gd name="T43" fmla="*/ 2147483647 h 43"/>
                <a:gd name="T44" fmla="*/ 2147483647 w 106"/>
                <a:gd name="T45" fmla="*/ 2147483647 h 43"/>
                <a:gd name="T46" fmla="*/ 2147483647 w 106"/>
                <a:gd name="T47" fmla="*/ 2147483647 h 43"/>
                <a:gd name="T48" fmla="*/ 2147483647 w 106"/>
                <a:gd name="T49" fmla="*/ 2147483647 h 43"/>
                <a:gd name="T50" fmla="*/ 2147483647 w 106"/>
                <a:gd name="T51" fmla="*/ 214748364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2" name="Freeform 5037"/>
            <p:cNvSpPr>
              <a:spLocks/>
            </p:cNvSpPr>
            <p:nvPr/>
          </p:nvSpPr>
          <p:spPr bwMode="auto">
            <a:xfrm>
              <a:off x="4386263" y="2455863"/>
              <a:ext cx="100013" cy="920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0 w 57"/>
                <a:gd name="T59" fmla="*/ 2147483647 h 47"/>
                <a:gd name="T60" fmla="*/ 0 w 57"/>
                <a:gd name="T61" fmla="*/ 0 h 47"/>
                <a:gd name="T62" fmla="*/ 2147483647 w 57"/>
                <a:gd name="T63" fmla="*/ 0 h 47"/>
                <a:gd name="T64" fmla="*/ 2147483647 w 57"/>
                <a:gd name="T65" fmla="*/ 2147483647 h 47"/>
                <a:gd name="T66" fmla="*/ 2147483647 w 57"/>
                <a:gd name="T67" fmla="*/ 0 h 47"/>
                <a:gd name="T68" fmla="*/ 2147483647 w 57"/>
                <a:gd name="T69" fmla="*/ 0 h 47"/>
                <a:gd name="T70" fmla="*/ 2147483647 w 57"/>
                <a:gd name="T71" fmla="*/ 0 h 47"/>
                <a:gd name="T72" fmla="*/ 2147483647 w 57"/>
                <a:gd name="T73" fmla="*/ 2147483647 h 47"/>
                <a:gd name="T74" fmla="*/ 2147483647 w 57"/>
                <a:gd name="T75" fmla="*/ 0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3" name="Freeform 5038"/>
            <p:cNvSpPr>
              <a:spLocks/>
            </p:cNvSpPr>
            <p:nvPr/>
          </p:nvSpPr>
          <p:spPr bwMode="auto">
            <a:xfrm>
              <a:off x="4335463" y="2408238"/>
              <a:ext cx="144463" cy="125413"/>
            </a:xfrm>
            <a:custGeom>
              <a:avLst/>
              <a:gdLst>
                <a:gd name="T0" fmla="*/ 2147483647 w 80"/>
                <a:gd name="T1" fmla="*/ 2147483647 h 64"/>
                <a:gd name="T2" fmla="*/ 2147483647 w 80"/>
                <a:gd name="T3" fmla="*/ 2147483647 h 64"/>
                <a:gd name="T4" fmla="*/ 2147483647 w 80"/>
                <a:gd name="T5" fmla="*/ 2147483647 h 64"/>
                <a:gd name="T6" fmla="*/ 2147483647 w 80"/>
                <a:gd name="T7" fmla="*/ 2147483647 h 64"/>
                <a:gd name="T8" fmla="*/ 2147483647 w 80"/>
                <a:gd name="T9" fmla="*/ 2147483647 h 64"/>
                <a:gd name="T10" fmla="*/ 2147483647 w 80"/>
                <a:gd name="T11" fmla="*/ 2147483647 h 64"/>
                <a:gd name="T12" fmla="*/ 2147483647 w 80"/>
                <a:gd name="T13" fmla="*/ 2147483647 h 64"/>
                <a:gd name="T14" fmla="*/ 2147483647 w 80"/>
                <a:gd name="T15" fmla="*/ 2147483647 h 64"/>
                <a:gd name="T16" fmla="*/ 2147483647 w 80"/>
                <a:gd name="T17" fmla="*/ 2147483647 h 64"/>
                <a:gd name="T18" fmla="*/ 2147483647 w 80"/>
                <a:gd name="T19" fmla="*/ 2147483647 h 64"/>
                <a:gd name="T20" fmla="*/ 2147483647 w 80"/>
                <a:gd name="T21" fmla="*/ 2147483647 h 64"/>
                <a:gd name="T22" fmla="*/ 2147483647 w 80"/>
                <a:gd name="T23" fmla="*/ 0 h 64"/>
                <a:gd name="T24" fmla="*/ 2147483647 w 80"/>
                <a:gd name="T25" fmla="*/ 2147483647 h 64"/>
                <a:gd name="T26" fmla="*/ 2147483647 w 80"/>
                <a:gd name="T27" fmla="*/ 2147483647 h 64"/>
                <a:gd name="T28" fmla="*/ 2147483647 w 80"/>
                <a:gd name="T29" fmla="*/ 2147483647 h 64"/>
                <a:gd name="T30" fmla="*/ 2147483647 w 80"/>
                <a:gd name="T31" fmla="*/ 2147483647 h 64"/>
                <a:gd name="T32" fmla="*/ 2147483647 w 80"/>
                <a:gd name="T33" fmla="*/ 2147483647 h 64"/>
                <a:gd name="T34" fmla="*/ 2147483647 w 80"/>
                <a:gd name="T35" fmla="*/ 2147483647 h 64"/>
                <a:gd name="T36" fmla="*/ 2147483647 w 80"/>
                <a:gd name="T37" fmla="*/ 2147483647 h 64"/>
                <a:gd name="T38" fmla="*/ 2147483647 w 80"/>
                <a:gd name="T39" fmla="*/ 2147483647 h 64"/>
                <a:gd name="T40" fmla="*/ 2147483647 w 80"/>
                <a:gd name="T41" fmla="*/ 2147483647 h 64"/>
                <a:gd name="T42" fmla="*/ 2147483647 w 80"/>
                <a:gd name="T43" fmla="*/ 2147483647 h 64"/>
                <a:gd name="T44" fmla="*/ 2147483647 w 80"/>
                <a:gd name="T45" fmla="*/ 2147483647 h 64"/>
                <a:gd name="T46" fmla="*/ 2147483647 w 80"/>
                <a:gd name="T47" fmla="*/ 2147483647 h 64"/>
                <a:gd name="T48" fmla="*/ 2147483647 w 80"/>
                <a:gd name="T49" fmla="*/ 2147483647 h 64"/>
                <a:gd name="T50" fmla="*/ 2147483647 w 80"/>
                <a:gd name="T51" fmla="*/ 2147483647 h 64"/>
                <a:gd name="T52" fmla="*/ 2147483647 w 80"/>
                <a:gd name="T53" fmla="*/ 2147483647 h 64"/>
                <a:gd name="T54" fmla="*/ 2147483647 w 80"/>
                <a:gd name="T55" fmla="*/ 2147483647 h 64"/>
                <a:gd name="T56" fmla="*/ 2147483647 w 80"/>
                <a:gd name="T57" fmla="*/ 2147483647 h 64"/>
                <a:gd name="T58" fmla="*/ 2147483647 w 80"/>
                <a:gd name="T59" fmla="*/ 2147483647 h 64"/>
                <a:gd name="T60" fmla="*/ 0 w 80"/>
                <a:gd name="T61" fmla="*/ 2147483647 h 64"/>
                <a:gd name="T62" fmla="*/ 2147483647 w 80"/>
                <a:gd name="T63" fmla="*/ 2147483647 h 64"/>
                <a:gd name="T64" fmla="*/ 2147483647 w 80"/>
                <a:gd name="T65" fmla="*/ 2147483647 h 64"/>
                <a:gd name="T66" fmla="*/ 2147483647 w 80"/>
                <a:gd name="T67" fmla="*/ 2147483647 h 64"/>
                <a:gd name="T68" fmla="*/ 2147483647 w 80"/>
                <a:gd name="T69" fmla="*/ 2147483647 h 64"/>
                <a:gd name="T70" fmla="*/ 2147483647 w 80"/>
                <a:gd name="T71" fmla="*/ 2147483647 h 64"/>
                <a:gd name="T72" fmla="*/ 2147483647 w 80"/>
                <a:gd name="T73" fmla="*/ 2147483647 h 64"/>
                <a:gd name="T74" fmla="*/ 2147483647 w 80"/>
                <a:gd name="T75" fmla="*/ 2147483647 h 64"/>
                <a:gd name="T76" fmla="*/ 2147483647 w 80"/>
                <a:gd name="T77" fmla="*/ 2147483647 h 64"/>
                <a:gd name="T78" fmla="*/ 2147483647 w 80"/>
                <a:gd name="T79" fmla="*/ 2147483647 h 64"/>
                <a:gd name="T80" fmla="*/ 2147483647 w 80"/>
                <a:gd name="T81" fmla="*/ 2147483647 h 64"/>
                <a:gd name="T82" fmla="*/ 2147483647 w 80"/>
                <a:gd name="T83" fmla="*/ 2147483647 h 64"/>
                <a:gd name="T84" fmla="*/ 2147483647 w 80"/>
                <a:gd name="T85" fmla="*/ 2147483647 h 64"/>
                <a:gd name="T86" fmla="*/ 2147483647 w 80"/>
                <a:gd name="T87" fmla="*/ 2147483647 h 64"/>
                <a:gd name="T88" fmla="*/ 2147483647 w 80"/>
                <a:gd name="T89" fmla="*/ 2147483647 h 64"/>
                <a:gd name="T90" fmla="*/ 2147483647 w 80"/>
                <a:gd name="T91" fmla="*/ 2147483647 h 64"/>
                <a:gd name="T92" fmla="*/ 2147483647 w 80"/>
                <a:gd name="T93" fmla="*/ 2147483647 h 64"/>
                <a:gd name="T94" fmla="*/ 2147483647 w 80"/>
                <a:gd name="T95" fmla="*/ 2147483647 h 64"/>
                <a:gd name="T96" fmla="*/ 2147483647 w 80"/>
                <a:gd name="T97" fmla="*/ 2147483647 h 64"/>
                <a:gd name="T98" fmla="*/ 2147483647 w 80"/>
                <a:gd name="T99" fmla="*/ 2147483647 h 64"/>
                <a:gd name="T100" fmla="*/ 2147483647 w 80"/>
                <a:gd name="T101" fmla="*/ 2147483647 h 64"/>
                <a:gd name="T102" fmla="*/ 2147483647 w 80"/>
                <a:gd name="T103" fmla="*/ 2147483647 h 64"/>
                <a:gd name="T104" fmla="*/ 2147483647 w 80"/>
                <a:gd name="T105" fmla="*/ 2147483647 h 64"/>
                <a:gd name="T106" fmla="*/ 2147483647 w 80"/>
                <a:gd name="T107" fmla="*/ 2147483647 h 64"/>
                <a:gd name="T108" fmla="*/ 2147483647 w 80"/>
                <a:gd name="T109" fmla="*/ 2147483647 h 64"/>
                <a:gd name="T110" fmla="*/ 2147483647 w 80"/>
                <a:gd name="T111" fmla="*/ 2147483647 h 64"/>
                <a:gd name="T112" fmla="*/ 2147483647 w 80"/>
                <a:gd name="T113" fmla="*/ 2147483647 h 64"/>
                <a:gd name="T114" fmla="*/ 2147483647 w 80"/>
                <a:gd name="T115" fmla="*/ 2147483647 h 64"/>
                <a:gd name="T116" fmla="*/ 2147483647 w 80"/>
                <a:gd name="T117" fmla="*/ 2147483647 h 64"/>
                <a:gd name="T118" fmla="*/ 2147483647 w 80"/>
                <a:gd name="T119" fmla="*/ 2147483647 h 64"/>
                <a:gd name="T120" fmla="*/ 2147483647 w 80"/>
                <a:gd name="T121" fmla="*/ 2147483647 h 64"/>
                <a:gd name="T122" fmla="*/ 2147483647 w 80"/>
                <a:gd name="T123" fmla="*/ 2147483647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4" name="Freeform 5039"/>
            <p:cNvSpPr>
              <a:spLocks/>
            </p:cNvSpPr>
            <p:nvPr/>
          </p:nvSpPr>
          <p:spPr bwMode="auto">
            <a:xfrm>
              <a:off x="4425951" y="2533650"/>
              <a:ext cx="34925" cy="20638"/>
            </a:xfrm>
            <a:custGeom>
              <a:avLst/>
              <a:gdLst>
                <a:gd name="T0" fmla="*/ 2147483647 w 21"/>
                <a:gd name="T1" fmla="*/ 2147483647 h 10"/>
                <a:gd name="T2" fmla="*/ 2147483647 w 21"/>
                <a:gd name="T3" fmla="*/ 2147483647 h 10"/>
                <a:gd name="T4" fmla="*/ 2147483647 w 21"/>
                <a:gd name="T5" fmla="*/ 2147483647 h 10"/>
                <a:gd name="T6" fmla="*/ 2147483647 w 21"/>
                <a:gd name="T7" fmla="*/ 2147483647 h 10"/>
                <a:gd name="T8" fmla="*/ 2147483647 w 21"/>
                <a:gd name="T9" fmla="*/ 0 h 10"/>
                <a:gd name="T10" fmla="*/ 2147483647 w 21"/>
                <a:gd name="T11" fmla="*/ 0 h 10"/>
                <a:gd name="T12" fmla="*/ 0 w 21"/>
                <a:gd name="T13" fmla="*/ 0 h 10"/>
                <a:gd name="T14" fmla="*/ 2147483647 w 21"/>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5" name="Freeform 5040"/>
            <p:cNvSpPr>
              <a:spLocks/>
            </p:cNvSpPr>
            <p:nvPr/>
          </p:nvSpPr>
          <p:spPr bwMode="auto">
            <a:xfrm>
              <a:off x="3875088" y="2254250"/>
              <a:ext cx="314325" cy="300038"/>
            </a:xfrm>
            <a:custGeom>
              <a:avLst/>
              <a:gdLst>
                <a:gd name="T0" fmla="*/ 2147483647 w 177"/>
                <a:gd name="T1" fmla="*/ 2147483647 h 152"/>
                <a:gd name="T2" fmla="*/ 2147483647 w 177"/>
                <a:gd name="T3" fmla="*/ 2147483647 h 152"/>
                <a:gd name="T4" fmla="*/ 2147483647 w 177"/>
                <a:gd name="T5" fmla="*/ 2147483647 h 152"/>
                <a:gd name="T6" fmla="*/ 2147483647 w 177"/>
                <a:gd name="T7" fmla="*/ 2147483647 h 152"/>
                <a:gd name="T8" fmla="*/ 2147483647 w 177"/>
                <a:gd name="T9" fmla="*/ 2147483647 h 152"/>
                <a:gd name="T10" fmla="*/ 2147483647 w 177"/>
                <a:gd name="T11" fmla="*/ 2147483647 h 152"/>
                <a:gd name="T12" fmla="*/ 2147483647 w 177"/>
                <a:gd name="T13" fmla="*/ 2147483647 h 152"/>
                <a:gd name="T14" fmla="*/ 2147483647 w 177"/>
                <a:gd name="T15" fmla="*/ 2147483647 h 152"/>
                <a:gd name="T16" fmla="*/ 2147483647 w 177"/>
                <a:gd name="T17" fmla="*/ 2147483647 h 152"/>
                <a:gd name="T18" fmla="*/ 2147483647 w 177"/>
                <a:gd name="T19" fmla="*/ 2147483647 h 152"/>
                <a:gd name="T20" fmla="*/ 2147483647 w 177"/>
                <a:gd name="T21" fmla="*/ 2147483647 h 152"/>
                <a:gd name="T22" fmla="*/ 2147483647 w 177"/>
                <a:gd name="T23" fmla="*/ 2147483647 h 152"/>
                <a:gd name="T24" fmla="*/ 2147483647 w 177"/>
                <a:gd name="T25" fmla="*/ 2147483647 h 152"/>
                <a:gd name="T26" fmla="*/ 2147483647 w 177"/>
                <a:gd name="T27" fmla="*/ 2147483647 h 152"/>
                <a:gd name="T28" fmla="*/ 2147483647 w 177"/>
                <a:gd name="T29" fmla="*/ 2147483647 h 152"/>
                <a:gd name="T30" fmla="*/ 2147483647 w 177"/>
                <a:gd name="T31" fmla="*/ 2147483647 h 152"/>
                <a:gd name="T32" fmla="*/ 2147483647 w 177"/>
                <a:gd name="T33" fmla="*/ 2147483647 h 152"/>
                <a:gd name="T34" fmla="*/ 2147483647 w 177"/>
                <a:gd name="T35" fmla="*/ 2147483647 h 152"/>
                <a:gd name="T36" fmla="*/ 2147483647 w 177"/>
                <a:gd name="T37" fmla="*/ 2147483647 h 152"/>
                <a:gd name="T38" fmla="*/ 2147483647 w 177"/>
                <a:gd name="T39" fmla="*/ 2147483647 h 152"/>
                <a:gd name="T40" fmla="*/ 2147483647 w 177"/>
                <a:gd name="T41" fmla="*/ 2147483647 h 152"/>
                <a:gd name="T42" fmla="*/ 2147483647 w 177"/>
                <a:gd name="T43" fmla="*/ 2147483647 h 152"/>
                <a:gd name="T44" fmla="*/ 2147483647 w 177"/>
                <a:gd name="T45" fmla="*/ 2147483647 h 152"/>
                <a:gd name="T46" fmla="*/ 2147483647 w 177"/>
                <a:gd name="T47" fmla="*/ 2147483647 h 152"/>
                <a:gd name="T48" fmla="*/ 2147483647 w 177"/>
                <a:gd name="T49" fmla="*/ 2147483647 h 152"/>
                <a:gd name="T50" fmla="*/ 2147483647 w 177"/>
                <a:gd name="T51" fmla="*/ 2147483647 h 152"/>
                <a:gd name="T52" fmla="*/ 2147483647 w 177"/>
                <a:gd name="T53" fmla="*/ 2147483647 h 152"/>
                <a:gd name="T54" fmla="*/ 2147483647 w 177"/>
                <a:gd name="T55" fmla="*/ 2147483647 h 152"/>
                <a:gd name="T56" fmla="*/ 2147483647 w 177"/>
                <a:gd name="T57" fmla="*/ 2147483647 h 152"/>
                <a:gd name="T58" fmla="*/ 2147483647 w 177"/>
                <a:gd name="T59" fmla="*/ 2147483647 h 152"/>
                <a:gd name="T60" fmla="*/ 2147483647 w 177"/>
                <a:gd name="T61" fmla="*/ 2147483647 h 152"/>
                <a:gd name="T62" fmla="*/ 2147483647 w 177"/>
                <a:gd name="T63" fmla="*/ 2147483647 h 152"/>
                <a:gd name="T64" fmla="*/ 0 w 177"/>
                <a:gd name="T65" fmla="*/ 2147483647 h 152"/>
                <a:gd name="T66" fmla="*/ 2147483647 w 177"/>
                <a:gd name="T67" fmla="*/ 2147483647 h 152"/>
                <a:gd name="T68" fmla="*/ 2147483647 w 177"/>
                <a:gd name="T69" fmla="*/ 2147483647 h 152"/>
                <a:gd name="T70" fmla="*/ 2147483647 w 177"/>
                <a:gd name="T71" fmla="*/ 2147483647 h 152"/>
                <a:gd name="T72" fmla="*/ 2147483647 w 177"/>
                <a:gd name="T73" fmla="*/ 2147483647 h 152"/>
                <a:gd name="T74" fmla="*/ 2147483647 w 177"/>
                <a:gd name="T75" fmla="*/ 2147483647 h 152"/>
                <a:gd name="T76" fmla="*/ 2147483647 w 177"/>
                <a:gd name="T77" fmla="*/ 2147483647 h 152"/>
                <a:gd name="T78" fmla="*/ 2147483647 w 177"/>
                <a:gd name="T79" fmla="*/ 2147483647 h 152"/>
                <a:gd name="T80" fmla="*/ 2147483647 w 177"/>
                <a:gd name="T81" fmla="*/ 2147483647 h 152"/>
                <a:gd name="T82" fmla="*/ 2147483647 w 177"/>
                <a:gd name="T83" fmla="*/ 2147483647 h 152"/>
                <a:gd name="T84" fmla="*/ 2147483647 w 177"/>
                <a:gd name="T85" fmla="*/ 2147483647 h 152"/>
                <a:gd name="T86" fmla="*/ 2147483647 w 177"/>
                <a:gd name="T87" fmla="*/ 0 h 152"/>
                <a:gd name="T88" fmla="*/ 2147483647 w 177"/>
                <a:gd name="T89" fmla="*/ 2147483647 h 152"/>
                <a:gd name="T90" fmla="*/ 2147483647 w 177"/>
                <a:gd name="T91" fmla="*/ 2147483647 h 152"/>
                <a:gd name="T92" fmla="*/ 2147483647 w 177"/>
                <a:gd name="T93" fmla="*/ 2147483647 h 152"/>
                <a:gd name="T94" fmla="*/ 2147483647 w 177"/>
                <a:gd name="T95" fmla="*/ 2147483647 h 152"/>
                <a:gd name="T96" fmla="*/ 2147483647 w 177"/>
                <a:gd name="T97" fmla="*/ 2147483647 h 152"/>
                <a:gd name="T98" fmla="*/ 2147483647 w 177"/>
                <a:gd name="T99" fmla="*/ 2147483647 h 152"/>
                <a:gd name="T100" fmla="*/ 2147483647 w 177"/>
                <a:gd name="T101" fmla="*/ 2147483647 h 152"/>
                <a:gd name="T102" fmla="*/ 2147483647 w 177"/>
                <a:gd name="T103" fmla="*/ 2147483647 h 152"/>
                <a:gd name="T104" fmla="*/ 2147483647 w 177"/>
                <a:gd name="T105" fmla="*/ 2147483647 h 152"/>
                <a:gd name="T106" fmla="*/ 2147483647 w 177"/>
                <a:gd name="T107" fmla="*/ 2147483647 h 152"/>
                <a:gd name="T108" fmla="*/ 2147483647 w 177"/>
                <a:gd name="T109" fmla="*/ 2147483647 h 152"/>
                <a:gd name="T110" fmla="*/ 2147483647 w 177"/>
                <a:gd name="T111" fmla="*/ 2147483647 h 152"/>
                <a:gd name="T112" fmla="*/ 2147483647 w 177"/>
                <a:gd name="T113" fmla="*/ 2147483647 h 152"/>
                <a:gd name="T114" fmla="*/ 2147483647 w 177"/>
                <a:gd name="T115" fmla="*/ 2147483647 h 152"/>
                <a:gd name="T116" fmla="*/ 2147483647 w 177"/>
                <a:gd name="T117" fmla="*/ 2147483647 h 152"/>
                <a:gd name="T118" fmla="*/ 2147483647 w 177"/>
                <a:gd name="T119" fmla="*/ 2147483647 h 152"/>
                <a:gd name="T120" fmla="*/ 2147483647 w 177"/>
                <a:gd name="T121" fmla="*/ 2147483647 h 152"/>
                <a:gd name="T122" fmla="*/ 2147483647 w 177"/>
                <a:gd name="T123" fmla="*/ 2147483647 h 152"/>
                <a:gd name="T124" fmla="*/ 2147483647 w 177"/>
                <a:gd name="T125" fmla="*/ 2147483647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6" name="Freeform 5041"/>
            <p:cNvSpPr>
              <a:spLocks/>
            </p:cNvSpPr>
            <p:nvPr/>
          </p:nvSpPr>
          <p:spPr bwMode="auto">
            <a:xfrm>
              <a:off x="4214813" y="2540000"/>
              <a:ext cx="20638" cy="44450"/>
            </a:xfrm>
            <a:custGeom>
              <a:avLst/>
              <a:gdLst>
                <a:gd name="T0" fmla="*/ 2147483647 w 12"/>
                <a:gd name="T1" fmla="*/ 2147483647 h 23"/>
                <a:gd name="T2" fmla="*/ 2147483647 w 12"/>
                <a:gd name="T3" fmla="*/ 2147483647 h 23"/>
                <a:gd name="T4" fmla="*/ 0 w 12"/>
                <a:gd name="T5" fmla="*/ 2147483647 h 23"/>
                <a:gd name="T6" fmla="*/ 2147483647 w 12"/>
                <a:gd name="T7" fmla="*/ 0 h 23"/>
                <a:gd name="T8" fmla="*/ 2147483647 w 12"/>
                <a:gd name="T9" fmla="*/ 2147483647 h 23"/>
                <a:gd name="T10" fmla="*/ 2147483647 w 12"/>
                <a:gd name="T11" fmla="*/ 2147483647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7" name="Freeform 5042"/>
            <p:cNvSpPr>
              <a:spLocks/>
            </p:cNvSpPr>
            <p:nvPr/>
          </p:nvSpPr>
          <p:spPr bwMode="auto">
            <a:xfrm>
              <a:off x="4394201" y="2349500"/>
              <a:ext cx="161925" cy="82550"/>
            </a:xfrm>
            <a:custGeom>
              <a:avLst/>
              <a:gdLst>
                <a:gd name="T0" fmla="*/ 2147483647 w 92"/>
                <a:gd name="T1" fmla="*/ 2147483647 h 42"/>
                <a:gd name="T2" fmla="*/ 2147483647 w 92"/>
                <a:gd name="T3" fmla="*/ 2147483647 h 42"/>
                <a:gd name="T4" fmla="*/ 2147483647 w 92"/>
                <a:gd name="T5" fmla="*/ 2147483647 h 42"/>
                <a:gd name="T6" fmla="*/ 2147483647 w 92"/>
                <a:gd name="T7" fmla="*/ 2147483647 h 42"/>
                <a:gd name="T8" fmla="*/ 0 w 92"/>
                <a:gd name="T9" fmla="*/ 2147483647 h 42"/>
                <a:gd name="T10" fmla="*/ 2147483647 w 92"/>
                <a:gd name="T11" fmla="*/ 2147483647 h 42"/>
                <a:gd name="T12" fmla="*/ 2147483647 w 92"/>
                <a:gd name="T13" fmla="*/ 2147483647 h 42"/>
                <a:gd name="T14" fmla="*/ 2147483647 w 92"/>
                <a:gd name="T15" fmla="*/ 2147483647 h 42"/>
                <a:gd name="T16" fmla="*/ 2147483647 w 92"/>
                <a:gd name="T17" fmla="*/ 2147483647 h 42"/>
                <a:gd name="T18" fmla="*/ 2147483647 w 92"/>
                <a:gd name="T19" fmla="*/ 2147483647 h 42"/>
                <a:gd name="T20" fmla="*/ 2147483647 w 92"/>
                <a:gd name="T21" fmla="*/ 2147483647 h 42"/>
                <a:gd name="T22" fmla="*/ 2147483647 w 92"/>
                <a:gd name="T23" fmla="*/ 0 h 42"/>
                <a:gd name="T24" fmla="*/ 2147483647 w 92"/>
                <a:gd name="T25" fmla="*/ 0 h 42"/>
                <a:gd name="T26" fmla="*/ 2147483647 w 92"/>
                <a:gd name="T27" fmla="*/ 2147483647 h 42"/>
                <a:gd name="T28" fmla="*/ 2147483647 w 92"/>
                <a:gd name="T29" fmla="*/ 2147483647 h 42"/>
                <a:gd name="T30" fmla="*/ 2147483647 w 92"/>
                <a:gd name="T31" fmla="*/ 2147483647 h 42"/>
                <a:gd name="T32" fmla="*/ 2147483647 w 92"/>
                <a:gd name="T33" fmla="*/ 2147483647 h 42"/>
                <a:gd name="T34" fmla="*/ 2147483647 w 92"/>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8" name="Freeform 5043" descr="Large checker board"/>
            <p:cNvSpPr>
              <a:spLocks/>
            </p:cNvSpPr>
            <p:nvPr/>
          </p:nvSpPr>
          <p:spPr bwMode="auto">
            <a:xfrm>
              <a:off x="4578351" y="1441450"/>
              <a:ext cx="3325813" cy="1139825"/>
            </a:xfrm>
            <a:custGeom>
              <a:avLst/>
              <a:gdLst>
                <a:gd name="T0" fmla="*/ 2147483647 w 1874"/>
                <a:gd name="T1" fmla="*/ 2147483647 h 579"/>
                <a:gd name="T2" fmla="*/ 2147483647 w 1874"/>
                <a:gd name="T3" fmla="*/ 2147483647 h 579"/>
                <a:gd name="T4" fmla="*/ 2147483647 w 1874"/>
                <a:gd name="T5" fmla="*/ 2147483647 h 579"/>
                <a:gd name="T6" fmla="*/ 2147483647 w 1874"/>
                <a:gd name="T7" fmla="*/ 2147483647 h 579"/>
                <a:gd name="T8" fmla="*/ 2147483647 w 1874"/>
                <a:gd name="T9" fmla="*/ 2147483647 h 579"/>
                <a:gd name="T10" fmla="*/ 2147483647 w 1874"/>
                <a:gd name="T11" fmla="*/ 2147483647 h 579"/>
                <a:gd name="T12" fmla="*/ 2147483647 w 1874"/>
                <a:gd name="T13" fmla="*/ 2147483647 h 579"/>
                <a:gd name="T14" fmla="*/ 2147483647 w 1874"/>
                <a:gd name="T15" fmla="*/ 2147483647 h 579"/>
                <a:gd name="T16" fmla="*/ 2147483647 w 1874"/>
                <a:gd name="T17" fmla="*/ 2147483647 h 579"/>
                <a:gd name="T18" fmla="*/ 2147483647 w 1874"/>
                <a:gd name="T19" fmla="*/ 2147483647 h 579"/>
                <a:gd name="T20" fmla="*/ 2147483647 w 1874"/>
                <a:gd name="T21" fmla="*/ 2147483647 h 579"/>
                <a:gd name="T22" fmla="*/ 2147483647 w 1874"/>
                <a:gd name="T23" fmla="*/ 2147483647 h 579"/>
                <a:gd name="T24" fmla="*/ 2147483647 w 1874"/>
                <a:gd name="T25" fmla="*/ 2147483647 h 579"/>
                <a:gd name="T26" fmla="*/ 2147483647 w 1874"/>
                <a:gd name="T27" fmla="*/ 2147483647 h 579"/>
                <a:gd name="T28" fmla="*/ 2147483647 w 1874"/>
                <a:gd name="T29" fmla="*/ 2147483647 h 579"/>
                <a:gd name="T30" fmla="*/ 2147483647 w 1874"/>
                <a:gd name="T31" fmla="*/ 2147483647 h 579"/>
                <a:gd name="T32" fmla="*/ 2147483647 w 1874"/>
                <a:gd name="T33" fmla="*/ 2147483647 h 579"/>
                <a:gd name="T34" fmla="*/ 2147483647 w 1874"/>
                <a:gd name="T35" fmla="*/ 2147483647 h 579"/>
                <a:gd name="T36" fmla="*/ 2147483647 w 1874"/>
                <a:gd name="T37" fmla="*/ 2147483647 h 579"/>
                <a:gd name="T38" fmla="*/ 2147483647 w 1874"/>
                <a:gd name="T39" fmla="*/ 2147483647 h 579"/>
                <a:gd name="T40" fmla="*/ 2147483647 w 1874"/>
                <a:gd name="T41" fmla="*/ 2147483647 h 579"/>
                <a:gd name="T42" fmla="*/ 2147483647 w 1874"/>
                <a:gd name="T43" fmla="*/ 2147483647 h 579"/>
                <a:gd name="T44" fmla="*/ 2147483647 w 1874"/>
                <a:gd name="T45" fmla="*/ 2147483647 h 579"/>
                <a:gd name="T46" fmla="*/ 2147483647 w 1874"/>
                <a:gd name="T47" fmla="*/ 2147483647 h 579"/>
                <a:gd name="T48" fmla="*/ 2147483647 w 1874"/>
                <a:gd name="T49" fmla="*/ 2147483647 h 579"/>
                <a:gd name="T50" fmla="*/ 2147483647 w 1874"/>
                <a:gd name="T51" fmla="*/ 2147483647 h 579"/>
                <a:gd name="T52" fmla="*/ 2147483647 w 1874"/>
                <a:gd name="T53" fmla="*/ 2147483647 h 579"/>
                <a:gd name="T54" fmla="*/ 2147483647 w 1874"/>
                <a:gd name="T55" fmla="*/ 2147483647 h 579"/>
                <a:gd name="T56" fmla="*/ 2147483647 w 1874"/>
                <a:gd name="T57" fmla="*/ 2147483647 h 579"/>
                <a:gd name="T58" fmla="*/ 2147483647 w 1874"/>
                <a:gd name="T59" fmla="*/ 2147483647 h 579"/>
                <a:gd name="T60" fmla="*/ 2147483647 w 1874"/>
                <a:gd name="T61" fmla="*/ 2147483647 h 579"/>
                <a:gd name="T62" fmla="*/ 2147483647 w 1874"/>
                <a:gd name="T63" fmla="*/ 2147483647 h 579"/>
                <a:gd name="T64" fmla="*/ 2147483647 w 1874"/>
                <a:gd name="T65" fmla="*/ 2147483647 h 579"/>
                <a:gd name="T66" fmla="*/ 2147483647 w 1874"/>
                <a:gd name="T67" fmla="*/ 2147483647 h 579"/>
                <a:gd name="T68" fmla="*/ 2147483647 w 1874"/>
                <a:gd name="T69" fmla="*/ 2147483647 h 579"/>
                <a:gd name="T70" fmla="*/ 2147483647 w 1874"/>
                <a:gd name="T71" fmla="*/ 2147483647 h 579"/>
                <a:gd name="T72" fmla="*/ 2147483647 w 1874"/>
                <a:gd name="T73" fmla="*/ 2147483647 h 579"/>
                <a:gd name="T74" fmla="*/ 2147483647 w 1874"/>
                <a:gd name="T75" fmla="*/ 2147483647 h 579"/>
                <a:gd name="T76" fmla="*/ 2147483647 w 1874"/>
                <a:gd name="T77" fmla="*/ 2147483647 h 579"/>
                <a:gd name="T78" fmla="*/ 2147483647 w 1874"/>
                <a:gd name="T79" fmla="*/ 2147483647 h 579"/>
                <a:gd name="T80" fmla="*/ 2147483647 w 1874"/>
                <a:gd name="T81" fmla="*/ 2147483647 h 579"/>
                <a:gd name="T82" fmla="*/ 2147483647 w 1874"/>
                <a:gd name="T83" fmla="*/ 2147483647 h 579"/>
                <a:gd name="T84" fmla="*/ 2147483647 w 1874"/>
                <a:gd name="T85" fmla="*/ 2147483647 h 579"/>
                <a:gd name="T86" fmla="*/ 2147483647 w 1874"/>
                <a:gd name="T87" fmla="*/ 2147483647 h 579"/>
                <a:gd name="T88" fmla="*/ 2147483647 w 1874"/>
                <a:gd name="T89" fmla="*/ 2147483647 h 579"/>
                <a:gd name="T90" fmla="*/ 2147483647 w 1874"/>
                <a:gd name="T91" fmla="*/ 2147483647 h 579"/>
                <a:gd name="T92" fmla="*/ 2147483647 w 1874"/>
                <a:gd name="T93" fmla="*/ 2147483647 h 579"/>
                <a:gd name="T94" fmla="*/ 2147483647 w 1874"/>
                <a:gd name="T95" fmla="*/ 2147483647 h 579"/>
                <a:gd name="T96" fmla="*/ 2147483647 w 1874"/>
                <a:gd name="T97" fmla="*/ 2147483647 h 579"/>
                <a:gd name="T98" fmla="*/ 2147483647 w 1874"/>
                <a:gd name="T99" fmla="*/ 2147483647 h 579"/>
                <a:gd name="T100" fmla="*/ 2147483647 w 1874"/>
                <a:gd name="T101" fmla="*/ 2147483647 h 579"/>
                <a:gd name="T102" fmla="*/ 2147483647 w 1874"/>
                <a:gd name="T103" fmla="*/ 2147483647 h 579"/>
                <a:gd name="T104" fmla="*/ 2147483647 w 1874"/>
                <a:gd name="T105" fmla="*/ 2147483647 h 579"/>
                <a:gd name="T106" fmla="*/ 2147483647 w 1874"/>
                <a:gd name="T107" fmla="*/ 2147483647 h 579"/>
                <a:gd name="T108" fmla="*/ 2147483647 w 1874"/>
                <a:gd name="T109" fmla="*/ 2147483647 h 579"/>
                <a:gd name="T110" fmla="*/ 2147483647 w 1874"/>
                <a:gd name="T111" fmla="*/ 2147483647 h 579"/>
                <a:gd name="T112" fmla="*/ 2147483647 w 1874"/>
                <a:gd name="T113" fmla="*/ 2147483647 h 579"/>
                <a:gd name="T114" fmla="*/ 2147483647 w 1874"/>
                <a:gd name="T115" fmla="*/ 2147483647 h 579"/>
                <a:gd name="T116" fmla="*/ 2147483647 w 1874"/>
                <a:gd name="T117" fmla="*/ 2147483647 h 579"/>
                <a:gd name="T118" fmla="*/ 2147483647 w 1874"/>
                <a:gd name="T119" fmla="*/ 2147483647 h 579"/>
                <a:gd name="T120" fmla="*/ 2147483647 w 1874"/>
                <a:gd name="T121" fmla="*/ 2147483647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9" name="Freeform 5044" descr="Large checker board"/>
            <p:cNvSpPr>
              <a:spLocks/>
            </p:cNvSpPr>
            <p:nvPr/>
          </p:nvSpPr>
          <p:spPr bwMode="auto">
            <a:xfrm>
              <a:off x="7337426" y="2144713"/>
              <a:ext cx="230188" cy="282575"/>
            </a:xfrm>
            <a:custGeom>
              <a:avLst/>
              <a:gdLst>
                <a:gd name="T0" fmla="*/ 2147483647 w 130"/>
                <a:gd name="T1" fmla="*/ 2147483647 h 144"/>
                <a:gd name="T2" fmla="*/ 2147483647 w 130"/>
                <a:gd name="T3" fmla="*/ 2147483647 h 144"/>
                <a:gd name="T4" fmla="*/ 2147483647 w 130"/>
                <a:gd name="T5" fmla="*/ 2147483647 h 144"/>
                <a:gd name="T6" fmla="*/ 2147483647 w 130"/>
                <a:gd name="T7" fmla="*/ 2147483647 h 144"/>
                <a:gd name="T8" fmla="*/ 2147483647 w 130"/>
                <a:gd name="T9" fmla="*/ 2147483647 h 144"/>
                <a:gd name="T10" fmla="*/ 2147483647 w 130"/>
                <a:gd name="T11" fmla="*/ 2147483647 h 144"/>
                <a:gd name="T12" fmla="*/ 2147483647 w 130"/>
                <a:gd name="T13" fmla="*/ 2147483647 h 144"/>
                <a:gd name="T14" fmla="*/ 2147483647 w 130"/>
                <a:gd name="T15" fmla="*/ 0 h 144"/>
                <a:gd name="T16" fmla="*/ 0 w 130"/>
                <a:gd name="T17" fmla="*/ 2147483647 h 144"/>
                <a:gd name="T18" fmla="*/ 2147483647 w 130"/>
                <a:gd name="T19" fmla="*/ 2147483647 h 144"/>
                <a:gd name="T20" fmla="*/ 2147483647 w 130"/>
                <a:gd name="T21" fmla="*/ 2147483647 h 144"/>
                <a:gd name="T22" fmla="*/ 2147483647 w 130"/>
                <a:gd name="T23" fmla="*/ 2147483647 h 144"/>
                <a:gd name="T24" fmla="*/ 2147483647 w 130"/>
                <a:gd name="T25" fmla="*/ 2147483647 h 144"/>
                <a:gd name="T26" fmla="*/ 2147483647 w 130"/>
                <a:gd name="T27" fmla="*/ 2147483647 h 144"/>
                <a:gd name="T28" fmla="*/ 2147483647 w 130"/>
                <a:gd name="T29" fmla="*/ 2147483647 h 144"/>
                <a:gd name="T30" fmla="*/ 2147483647 w 130"/>
                <a:gd name="T31" fmla="*/ 2147483647 h 144"/>
                <a:gd name="T32" fmla="*/ 2147483647 w 130"/>
                <a:gd name="T33" fmla="*/ 2147483647 h 144"/>
                <a:gd name="T34" fmla="*/ 2147483647 w 130"/>
                <a:gd name="T35" fmla="*/ 2147483647 h 144"/>
                <a:gd name="T36" fmla="*/ 2147483647 w 130"/>
                <a:gd name="T37" fmla="*/ 2147483647 h 144"/>
                <a:gd name="T38" fmla="*/ 2147483647 w 130"/>
                <a:gd name="T39" fmla="*/ 2147483647 h 144"/>
                <a:gd name="T40" fmla="*/ 2147483647 w 130"/>
                <a:gd name="T41" fmla="*/ 2147483647 h 144"/>
                <a:gd name="T42" fmla="*/ 2147483647 w 130"/>
                <a:gd name="T43" fmla="*/ 2147483647 h 144"/>
                <a:gd name="T44" fmla="*/ 2147483647 w 130"/>
                <a:gd name="T45" fmla="*/ 2147483647 h 144"/>
                <a:gd name="T46" fmla="*/ 2147483647 w 130"/>
                <a:gd name="T47" fmla="*/ 2147483647 h 144"/>
                <a:gd name="T48" fmla="*/ 2147483647 w 130"/>
                <a:gd name="T49" fmla="*/ 2147483647 h 144"/>
                <a:gd name="T50" fmla="*/ 2147483647 w 130"/>
                <a:gd name="T51" fmla="*/ 2147483647 h 144"/>
                <a:gd name="T52" fmla="*/ 2147483647 w 130"/>
                <a:gd name="T53" fmla="*/ 2147483647 h 144"/>
                <a:gd name="T54" fmla="*/ 2147483647 w 130"/>
                <a:gd name="T55" fmla="*/ 2147483647 h 144"/>
                <a:gd name="T56" fmla="*/ 2147483647 w 130"/>
                <a:gd name="T57" fmla="*/ 2147483647 h 144"/>
                <a:gd name="T58" fmla="*/ 2147483647 w 130"/>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0" name="Freeform 5045" descr="Large checker board"/>
            <p:cNvSpPr>
              <a:spLocks/>
            </p:cNvSpPr>
            <p:nvPr/>
          </p:nvSpPr>
          <p:spPr bwMode="auto">
            <a:xfrm>
              <a:off x="5021263" y="1460500"/>
              <a:ext cx="236538" cy="98425"/>
            </a:xfrm>
            <a:custGeom>
              <a:avLst/>
              <a:gdLst>
                <a:gd name="T0" fmla="*/ 2147483647 w 134"/>
                <a:gd name="T1" fmla="*/ 2147483647 h 50"/>
                <a:gd name="T2" fmla="*/ 2147483647 w 134"/>
                <a:gd name="T3" fmla="*/ 2147483647 h 50"/>
                <a:gd name="T4" fmla="*/ 2147483647 w 134"/>
                <a:gd name="T5" fmla="*/ 2147483647 h 50"/>
                <a:gd name="T6" fmla="*/ 2147483647 w 134"/>
                <a:gd name="T7" fmla="*/ 2147483647 h 50"/>
                <a:gd name="T8" fmla="*/ 2147483647 w 134"/>
                <a:gd name="T9" fmla="*/ 2147483647 h 50"/>
                <a:gd name="T10" fmla="*/ 2147483647 w 134"/>
                <a:gd name="T11" fmla="*/ 2147483647 h 50"/>
                <a:gd name="T12" fmla="*/ 2147483647 w 134"/>
                <a:gd name="T13" fmla="*/ 2147483647 h 50"/>
                <a:gd name="T14" fmla="*/ 2147483647 w 134"/>
                <a:gd name="T15" fmla="*/ 2147483647 h 50"/>
                <a:gd name="T16" fmla="*/ 2147483647 w 134"/>
                <a:gd name="T17" fmla="*/ 2147483647 h 50"/>
                <a:gd name="T18" fmla="*/ 2147483647 w 134"/>
                <a:gd name="T19" fmla="*/ 2147483647 h 50"/>
                <a:gd name="T20" fmla="*/ 2147483647 w 134"/>
                <a:gd name="T21" fmla="*/ 2147483647 h 50"/>
                <a:gd name="T22" fmla="*/ 2147483647 w 134"/>
                <a:gd name="T23" fmla="*/ 2147483647 h 50"/>
                <a:gd name="T24" fmla="*/ 2147483647 w 134"/>
                <a:gd name="T25" fmla="*/ 2147483647 h 50"/>
                <a:gd name="T26" fmla="*/ 2147483647 w 134"/>
                <a:gd name="T27" fmla="*/ 2147483647 h 50"/>
                <a:gd name="T28" fmla="*/ 2147483647 w 134"/>
                <a:gd name="T29" fmla="*/ 2147483647 h 50"/>
                <a:gd name="T30" fmla="*/ 2147483647 w 134"/>
                <a:gd name="T31" fmla="*/ 2147483647 h 50"/>
                <a:gd name="T32" fmla="*/ 2147483647 w 134"/>
                <a:gd name="T33" fmla="*/ 2147483647 h 50"/>
                <a:gd name="T34" fmla="*/ 2147483647 w 134"/>
                <a:gd name="T35" fmla="*/ 2147483647 h 50"/>
                <a:gd name="T36" fmla="*/ 2147483647 w 134"/>
                <a:gd name="T37" fmla="*/ 2147483647 h 50"/>
                <a:gd name="T38" fmla="*/ 0 w 134"/>
                <a:gd name="T39" fmla="*/ 2147483647 h 50"/>
                <a:gd name="T40" fmla="*/ 2147483647 w 134"/>
                <a:gd name="T41" fmla="*/ 2147483647 h 50"/>
                <a:gd name="T42" fmla="*/ 2147483647 w 134"/>
                <a:gd name="T43" fmla="*/ 2147483647 h 50"/>
                <a:gd name="T44" fmla="*/ 2147483647 w 134"/>
                <a:gd name="T45" fmla="*/ 2147483647 h 50"/>
                <a:gd name="T46" fmla="*/ 2147483647 w 134"/>
                <a:gd name="T47" fmla="*/ 2147483647 h 50"/>
                <a:gd name="T48" fmla="*/ 2147483647 w 134"/>
                <a:gd name="T49" fmla="*/ 2147483647 h 50"/>
                <a:gd name="T50" fmla="*/ 2147483647 w 134"/>
                <a:gd name="T51" fmla="*/ 2147483647 h 50"/>
                <a:gd name="T52" fmla="*/ 2147483647 w 134"/>
                <a:gd name="T53" fmla="*/ 2147483647 h 50"/>
                <a:gd name="T54" fmla="*/ 2147483647 w 134"/>
                <a:gd name="T55" fmla="*/ 2147483647 h 50"/>
                <a:gd name="T56" fmla="*/ 2147483647 w 134"/>
                <a:gd name="T57" fmla="*/ 2147483647 h 50"/>
                <a:gd name="T58" fmla="*/ 2147483647 w 134"/>
                <a:gd name="T59" fmla="*/ 2147483647 h 50"/>
                <a:gd name="T60" fmla="*/ 2147483647 w 134"/>
                <a:gd name="T61" fmla="*/ 2147483647 h 50"/>
                <a:gd name="T62" fmla="*/ 2147483647 w 134"/>
                <a:gd name="T63" fmla="*/ 2147483647 h 50"/>
                <a:gd name="T64" fmla="*/ 2147483647 w 134"/>
                <a:gd name="T65" fmla="*/ 2147483647 h 50"/>
                <a:gd name="T66" fmla="*/ 2147483647 w 134"/>
                <a:gd name="T67" fmla="*/ 0 h 50"/>
                <a:gd name="T68" fmla="*/ 2147483647 w 134"/>
                <a:gd name="T69" fmla="*/ 2147483647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1" name="Freeform 5046" descr="Large checker board"/>
            <p:cNvSpPr>
              <a:spLocks/>
            </p:cNvSpPr>
            <p:nvPr/>
          </p:nvSpPr>
          <p:spPr bwMode="auto">
            <a:xfrm>
              <a:off x="5005388" y="1558925"/>
              <a:ext cx="136525" cy="77788"/>
            </a:xfrm>
            <a:custGeom>
              <a:avLst/>
              <a:gdLst>
                <a:gd name="T0" fmla="*/ 2147483647 w 78"/>
                <a:gd name="T1" fmla="*/ 2147483647 h 40"/>
                <a:gd name="T2" fmla="*/ 2147483647 w 78"/>
                <a:gd name="T3" fmla="*/ 2147483647 h 40"/>
                <a:gd name="T4" fmla="*/ 2147483647 w 78"/>
                <a:gd name="T5" fmla="*/ 2147483647 h 40"/>
                <a:gd name="T6" fmla="*/ 2147483647 w 78"/>
                <a:gd name="T7" fmla="*/ 2147483647 h 40"/>
                <a:gd name="T8" fmla="*/ 2147483647 w 78"/>
                <a:gd name="T9" fmla="*/ 2147483647 h 40"/>
                <a:gd name="T10" fmla="*/ 2147483647 w 78"/>
                <a:gd name="T11" fmla="*/ 2147483647 h 40"/>
                <a:gd name="T12" fmla="*/ 2147483647 w 78"/>
                <a:gd name="T13" fmla="*/ 0 h 40"/>
                <a:gd name="T14" fmla="*/ 2147483647 w 78"/>
                <a:gd name="T15" fmla="*/ 2147483647 h 40"/>
                <a:gd name="T16" fmla="*/ 2147483647 w 78"/>
                <a:gd name="T17" fmla="*/ 2147483647 h 40"/>
                <a:gd name="T18" fmla="*/ 2147483647 w 78"/>
                <a:gd name="T19" fmla="*/ 2147483647 h 40"/>
                <a:gd name="T20" fmla="*/ 2147483647 w 78"/>
                <a:gd name="T21" fmla="*/ 2147483647 h 40"/>
                <a:gd name="T22" fmla="*/ 0 w 78"/>
                <a:gd name="T23" fmla="*/ 2147483647 h 40"/>
                <a:gd name="T24" fmla="*/ 2147483647 w 78"/>
                <a:gd name="T25" fmla="*/ 2147483647 h 40"/>
                <a:gd name="T26" fmla="*/ 2147483647 w 78"/>
                <a:gd name="T27" fmla="*/ 2147483647 h 40"/>
                <a:gd name="T28" fmla="*/ 2147483647 w 78"/>
                <a:gd name="T29" fmla="*/ 2147483647 h 40"/>
                <a:gd name="T30" fmla="*/ 2147483647 w 78"/>
                <a:gd name="T31" fmla="*/ 2147483647 h 40"/>
                <a:gd name="T32" fmla="*/ 2147483647 w 78"/>
                <a:gd name="T33" fmla="*/ 2147483647 h 40"/>
                <a:gd name="T34" fmla="*/ 2147483647 w 78"/>
                <a:gd name="T35" fmla="*/ 2147483647 h 40"/>
                <a:gd name="T36" fmla="*/ 2147483647 w 78"/>
                <a:gd name="T37" fmla="*/ 2147483647 h 40"/>
                <a:gd name="T38" fmla="*/ 2147483647 w 78"/>
                <a:gd name="T39" fmla="*/ 2147483647 h 40"/>
                <a:gd name="T40" fmla="*/ 2147483647 w 78"/>
                <a:gd name="T41" fmla="*/ 2147483647 h 40"/>
                <a:gd name="T42" fmla="*/ 2147483647 w 78"/>
                <a:gd name="T43" fmla="*/ 2147483647 h 40"/>
                <a:gd name="T44" fmla="*/ 2147483647 w 78"/>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2" name="Freeform 5047" descr="Large checker board"/>
            <p:cNvSpPr>
              <a:spLocks/>
            </p:cNvSpPr>
            <p:nvPr/>
          </p:nvSpPr>
          <p:spPr bwMode="auto">
            <a:xfrm>
              <a:off x="6548438" y="1479550"/>
              <a:ext cx="163513" cy="42863"/>
            </a:xfrm>
            <a:custGeom>
              <a:avLst/>
              <a:gdLst>
                <a:gd name="T0" fmla="*/ 2147483647 w 92"/>
                <a:gd name="T1" fmla="*/ 2147483647 h 21"/>
                <a:gd name="T2" fmla="*/ 2147483647 w 92"/>
                <a:gd name="T3" fmla="*/ 0 h 21"/>
                <a:gd name="T4" fmla="*/ 2147483647 w 92"/>
                <a:gd name="T5" fmla="*/ 2147483647 h 21"/>
                <a:gd name="T6" fmla="*/ 2147483647 w 92"/>
                <a:gd name="T7" fmla="*/ 2147483647 h 21"/>
                <a:gd name="T8" fmla="*/ 2147483647 w 92"/>
                <a:gd name="T9" fmla="*/ 2147483647 h 21"/>
                <a:gd name="T10" fmla="*/ 2147483647 w 92"/>
                <a:gd name="T11" fmla="*/ 2147483647 h 21"/>
                <a:gd name="T12" fmla="*/ 0 w 92"/>
                <a:gd name="T13" fmla="*/ 2147483647 h 21"/>
                <a:gd name="T14" fmla="*/ 0 w 92"/>
                <a:gd name="T15" fmla="*/ 2147483647 h 21"/>
                <a:gd name="T16" fmla="*/ 2147483647 w 92"/>
                <a:gd name="T17" fmla="*/ 2147483647 h 21"/>
                <a:gd name="T18" fmla="*/ 2147483647 w 92"/>
                <a:gd name="T19" fmla="*/ 2147483647 h 21"/>
                <a:gd name="T20" fmla="*/ 2147483647 w 92"/>
                <a:gd name="T21" fmla="*/ 2147483647 h 21"/>
                <a:gd name="T22" fmla="*/ 2147483647 w 92"/>
                <a:gd name="T23" fmla="*/ 2147483647 h 21"/>
                <a:gd name="T24" fmla="*/ 2147483647 w 92"/>
                <a:gd name="T25" fmla="*/ 2147483647 h 21"/>
                <a:gd name="T26" fmla="*/ 2147483647 w 92"/>
                <a:gd name="T27" fmla="*/ 2147483647 h 21"/>
                <a:gd name="T28" fmla="*/ 2147483647 w 92"/>
                <a:gd name="T29" fmla="*/ 2147483647 h 21"/>
                <a:gd name="T30" fmla="*/ 2147483647 w 92"/>
                <a:gd name="T31" fmla="*/ 2147483647 h 21"/>
                <a:gd name="T32" fmla="*/ 2147483647 w 92"/>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3" name="Freeform 5048" descr="Large checker board"/>
            <p:cNvSpPr>
              <a:spLocks/>
            </p:cNvSpPr>
            <p:nvPr/>
          </p:nvSpPr>
          <p:spPr bwMode="auto">
            <a:xfrm>
              <a:off x="5632451" y="1381125"/>
              <a:ext cx="127000" cy="28575"/>
            </a:xfrm>
            <a:custGeom>
              <a:avLst/>
              <a:gdLst>
                <a:gd name="T0" fmla="*/ 2147483647 w 71"/>
                <a:gd name="T1" fmla="*/ 2147483647 h 14"/>
                <a:gd name="T2" fmla="*/ 2147483647 w 71"/>
                <a:gd name="T3" fmla="*/ 0 h 14"/>
                <a:gd name="T4" fmla="*/ 2147483647 w 71"/>
                <a:gd name="T5" fmla="*/ 2147483647 h 14"/>
                <a:gd name="T6" fmla="*/ 2147483647 w 71"/>
                <a:gd name="T7" fmla="*/ 0 h 14"/>
                <a:gd name="T8" fmla="*/ 2147483647 w 71"/>
                <a:gd name="T9" fmla="*/ 2147483647 h 14"/>
                <a:gd name="T10" fmla="*/ 0 w 71"/>
                <a:gd name="T11" fmla="*/ 2147483647 h 14"/>
                <a:gd name="T12" fmla="*/ 2147483647 w 71"/>
                <a:gd name="T13" fmla="*/ 2147483647 h 14"/>
                <a:gd name="T14" fmla="*/ 2147483647 w 71"/>
                <a:gd name="T15" fmla="*/ 2147483647 h 14"/>
                <a:gd name="T16" fmla="*/ 2147483647 w 71"/>
                <a:gd name="T17" fmla="*/ 2147483647 h 14"/>
                <a:gd name="T18" fmla="*/ 2147483647 w 71"/>
                <a:gd name="T19" fmla="*/ 2147483647 h 14"/>
                <a:gd name="T20" fmla="*/ 2147483647 w 71"/>
                <a:gd name="T21" fmla="*/ 214748364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4" name="Freeform 5049" descr="Large checker board"/>
            <p:cNvSpPr>
              <a:spLocks/>
            </p:cNvSpPr>
            <p:nvPr/>
          </p:nvSpPr>
          <p:spPr bwMode="auto">
            <a:xfrm>
              <a:off x="5775326" y="1395413"/>
              <a:ext cx="98425" cy="38100"/>
            </a:xfrm>
            <a:custGeom>
              <a:avLst/>
              <a:gdLst>
                <a:gd name="T0" fmla="*/ 2147483647 w 55"/>
                <a:gd name="T1" fmla="*/ 2147483647 h 19"/>
                <a:gd name="T2" fmla="*/ 2147483647 w 55"/>
                <a:gd name="T3" fmla="*/ 2147483647 h 19"/>
                <a:gd name="T4" fmla="*/ 2147483647 w 55"/>
                <a:gd name="T5" fmla="*/ 2147483647 h 19"/>
                <a:gd name="T6" fmla="*/ 2147483647 w 55"/>
                <a:gd name="T7" fmla="*/ 2147483647 h 19"/>
                <a:gd name="T8" fmla="*/ 2147483647 w 55"/>
                <a:gd name="T9" fmla="*/ 0 h 19"/>
                <a:gd name="T10" fmla="*/ 2147483647 w 55"/>
                <a:gd name="T11" fmla="*/ 2147483647 h 19"/>
                <a:gd name="T12" fmla="*/ 0 w 55"/>
                <a:gd name="T13" fmla="*/ 2147483647 h 19"/>
                <a:gd name="T14" fmla="*/ 2147483647 w 55"/>
                <a:gd name="T15" fmla="*/ 2147483647 h 19"/>
                <a:gd name="T16" fmla="*/ 2147483647 w 55"/>
                <a:gd name="T17" fmla="*/ 2147483647 h 19"/>
                <a:gd name="T18" fmla="*/ 2147483647 w 55"/>
                <a:gd name="T19" fmla="*/ 2147483647 h 19"/>
                <a:gd name="T20" fmla="*/ 2147483647 w 55"/>
                <a:gd name="T21" fmla="*/ 2147483647 h 19"/>
                <a:gd name="T22" fmla="*/ 2147483647 w 55"/>
                <a:gd name="T23" fmla="*/ 2147483647 h 19"/>
                <a:gd name="T24" fmla="*/ 2147483647 w 55"/>
                <a:gd name="T25" fmla="*/ 2147483647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5" name="Freeform 5050" descr="Large checker board"/>
            <p:cNvSpPr>
              <a:spLocks/>
            </p:cNvSpPr>
            <p:nvPr/>
          </p:nvSpPr>
          <p:spPr bwMode="auto">
            <a:xfrm>
              <a:off x="5578476" y="1357313"/>
              <a:ext cx="100013" cy="23813"/>
            </a:xfrm>
            <a:custGeom>
              <a:avLst/>
              <a:gdLst>
                <a:gd name="T0" fmla="*/ 2147483647 w 55"/>
                <a:gd name="T1" fmla="*/ 2147483647 h 12"/>
                <a:gd name="T2" fmla="*/ 2147483647 w 55"/>
                <a:gd name="T3" fmla="*/ 0 h 12"/>
                <a:gd name="T4" fmla="*/ 2147483647 w 55"/>
                <a:gd name="T5" fmla="*/ 2147483647 h 12"/>
                <a:gd name="T6" fmla="*/ 2147483647 w 55"/>
                <a:gd name="T7" fmla="*/ 2147483647 h 12"/>
                <a:gd name="T8" fmla="*/ 2147483647 w 55"/>
                <a:gd name="T9" fmla="*/ 2147483647 h 12"/>
                <a:gd name="T10" fmla="*/ 0 w 55"/>
                <a:gd name="T11" fmla="*/ 2147483647 h 12"/>
                <a:gd name="T12" fmla="*/ 2147483647 w 55"/>
                <a:gd name="T13" fmla="*/ 2147483647 h 12"/>
                <a:gd name="T14" fmla="*/ 2147483647 w 55"/>
                <a:gd name="T15" fmla="*/ 2147483647 h 12"/>
                <a:gd name="T16" fmla="*/ 2147483647 w 55"/>
                <a:gd name="T17" fmla="*/ 2147483647 h 12"/>
                <a:gd name="T18" fmla="*/ 2147483647 w 55"/>
                <a:gd name="T19" fmla="*/ 2147483647 h 12"/>
                <a:gd name="T20" fmla="*/ 2147483647 w 55"/>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6" name="Freeform 5051" descr="Large checker board"/>
            <p:cNvSpPr>
              <a:spLocks/>
            </p:cNvSpPr>
            <p:nvPr/>
          </p:nvSpPr>
          <p:spPr bwMode="auto">
            <a:xfrm>
              <a:off x="6724651" y="1498600"/>
              <a:ext cx="104775" cy="23813"/>
            </a:xfrm>
            <a:custGeom>
              <a:avLst/>
              <a:gdLst>
                <a:gd name="T0" fmla="*/ 2147483647 w 59"/>
                <a:gd name="T1" fmla="*/ 2147483647 h 12"/>
                <a:gd name="T2" fmla="*/ 2147483647 w 59"/>
                <a:gd name="T3" fmla="*/ 2147483647 h 12"/>
                <a:gd name="T4" fmla="*/ 0 w 59"/>
                <a:gd name="T5" fmla="*/ 0 h 12"/>
                <a:gd name="T6" fmla="*/ 2147483647 w 59"/>
                <a:gd name="T7" fmla="*/ 2147483647 h 12"/>
                <a:gd name="T8" fmla="*/ 2147483647 w 59"/>
                <a:gd name="T9" fmla="*/ 2147483647 h 12"/>
                <a:gd name="T10" fmla="*/ 2147483647 w 59"/>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7" name="Freeform 5052"/>
            <p:cNvSpPr>
              <a:spLocks/>
            </p:cNvSpPr>
            <p:nvPr/>
          </p:nvSpPr>
          <p:spPr bwMode="auto">
            <a:xfrm>
              <a:off x="4465638" y="2128838"/>
              <a:ext cx="53975" cy="19050"/>
            </a:xfrm>
            <a:custGeom>
              <a:avLst/>
              <a:gdLst>
                <a:gd name="T0" fmla="*/ 2147483647 w 31"/>
                <a:gd name="T1" fmla="*/ 0 h 10"/>
                <a:gd name="T2" fmla="*/ 2147483647 w 31"/>
                <a:gd name="T3" fmla="*/ 2147483647 h 10"/>
                <a:gd name="T4" fmla="*/ 2147483647 w 31"/>
                <a:gd name="T5" fmla="*/ 0 h 10"/>
                <a:gd name="T6" fmla="*/ 0 w 31"/>
                <a:gd name="T7" fmla="*/ 2147483647 h 10"/>
                <a:gd name="T8" fmla="*/ 2147483647 w 31"/>
                <a:gd name="T9" fmla="*/ 2147483647 h 10"/>
                <a:gd name="T10" fmla="*/ 2147483647 w 31"/>
                <a:gd name="T11" fmla="*/ 2147483647 h 10"/>
                <a:gd name="T12" fmla="*/ 0 w 31"/>
                <a:gd name="T13" fmla="*/ 2147483647 h 10"/>
                <a:gd name="T14" fmla="*/ 2147483647 w 31"/>
                <a:gd name="T15" fmla="*/ 2147483647 h 10"/>
                <a:gd name="T16" fmla="*/ 2147483647 w 31"/>
                <a:gd name="T17" fmla="*/ 2147483647 h 10"/>
                <a:gd name="T18" fmla="*/ 2147483647 w 31"/>
                <a:gd name="T19" fmla="*/ 2147483647 h 10"/>
                <a:gd name="T20" fmla="*/ 2147483647 w 31"/>
                <a:gd name="T21" fmla="*/ 0 h 10"/>
                <a:gd name="T22" fmla="*/ 2147483647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8" name="Freeform 5053" descr="Large checker board"/>
            <p:cNvSpPr>
              <a:spLocks/>
            </p:cNvSpPr>
            <p:nvPr/>
          </p:nvSpPr>
          <p:spPr bwMode="auto">
            <a:xfrm>
              <a:off x="6681788" y="1544638"/>
              <a:ext cx="80963" cy="17463"/>
            </a:xfrm>
            <a:custGeom>
              <a:avLst/>
              <a:gdLst>
                <a:gd name="T0" fmla="*/ 2147483647 w 45"/>
                <a:gd name="T1" fmla="*/ 2147483647 h 9"/>
                <a:gd name="T2" fmla="*/ 0 w 45"/>
                <a:gd name="T3" fmla="*/ 2147483647 h 9"/>
                <a:gd name="T4" fmla="*/ 2147483647 w 45"/>
                <a:gd name="T5" fmla="*/ 0 h 9"/>
                <a:gd name="T6" fmla="*/ 2147483647 w 45"/>
                <a:gd name="T7" fmla="*/ 2147483647 h 9"/>
                <a:gd name="T8" fmla="*/ 2147483647 w 45"/>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9" name="Freeform 5054" descr="Large checker board"/>
            <p:cNvSpPr>
              <a:spLocks/>
            </p:cNvSpPr>
            <p:nvPr/>
          </p:nvSpPr>
          <p:spPr bwMode="auto">
            <a:xfrm>
              <a:off x="4970463" y="1670050"/>
              <a:ext cx="46038" cy="23813"/>
            </a:xfrm>
            <a:custGeom>
              <a:avLst/>
              <a:gdLst>
                <a:gd name="T0" fmla="*/ 2147483647 w 26"/>
                <a:gd name="T1" fmla="*/ 2147483647 h 12"/>
                <a:gd name="T2" fmla="*/ 2147483647 w 26"/>
                <a:gd name="T3" fmla="*/ 2147483647 h 12"/>
                <a:gd name="T4" fmla="*/ 0 w 26"/>
                <a:gd name="T5" fmla="*/ 2147483647 h 12"/>
                <a:gd name="T6" fmla="*/ 2147483647 w 26"/>
                <a:gd name="T7" fmla="*/ 0 h 12"/>
                <a:gd name="T8" fmla="*/ 2147483647 w 2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0" name="Freeform 5055" descr="Large checker board"/>
            <p:cNvSpPr>
              <a:spLocks/>
            </p:cNvSpPr>
            <p:nvPr/>
          </p:nvSpPr>
          <p:spPr bwMode="auto">
            <a:xfrm>
              <a:off x="4806951" y="1362075"/>
              <a:ext cx="76200" cy="19050"/>
            </a:xfrm>
            <a:custGeom>
              <a:avLst/>
              <a:gdLst>
                <a:gd name="T0" fmla="*/ 2147483647 w 43"/>
                <a:gd name="T1" fmla="*/ 2147483647 h 10"/>
                <a:gd name="T2" fmla="*/ 2147483647 w 43"/>
                <a:gd name="T3" fmla="*/ 2147483647 h 10"/>
                <a:gd name="T4" fmla="*/ 2147483647 w 43"/>
                <a:gd name="T5" fmla="*/ 2147483647 h 10"/>
                <a:gd name="T6" fmla="*/ 0 w 43"/>
                <a:gd name="T7" fmla="*/ 2147483647 h 10"/>
                <a:gd name="T8" fmla="*/ 2147483647 w 43"/>
                <a:gd name="T9" fmla="*/ 2147483647 h 10"/>
                <a:gd name="T10" fmla="*/ 2147483647 w 43"/>
                <a:gd name="T11" fmla="*/ 2147483647 h 10"/>
                <a:gd name="T12" fmla="*/ 2147483647 w 43"/>
                <a:gd name="T13" fmla="*/ 0 h 10"/>
                <a:gd name="T14" fmla="*/ 2147483647 w 43"/>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1" name="Freeform 5056" descr="Large checker board"/>
            <p:cNvSpPr>
              <a:spLocks/>
            </p:cNvSpPr>
            <p:nvPr/>
          </p:nvSpPr>
          <p:spPr bwMode="auto">
            <a:xfrm>
              <a:off x="7689851" y="2451100"/>
              <a:ext cx="23813" cy="36513"/>
            </a:xfrm>
            <a:custGeom>
              <a:avLst/>
              <a:gdLst>
                <a:gd name="T0" fmla="*/ 2147483647 w 14"/>
                <a:gd name="T1" fmla="*/ 0 h 19"/>
                <a:gd name="T2" fmla="*/ 2147483647 w 14"/>
                <a:gd name="T3" fmla="*/ 2147483647 h 19"/>
                <a:gd name="T4" fmla="*/ 0 w 14"/>
                <a:gd name="T5" fmla="*/ 2147483647 h 19"/>
                <a:gd name="T6" fmla="*/ 2147483647 w 14"/>
                <a:gd name="T7" fmla="*/ 2147483647 h 19"/>
                <a:gd name="T8" fmla="*/ 2147483647 w 14"/>
                <a:gd name="T9" fmla="*/ 2147483647 h 19"/>
                <a:gd name="T10" fmla="*/ 2147483647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2" name="Freeform 5057" descr="Large checker board"/>
            <p:cNvSpPr>
              <a:spLocks/>
            </p:cNvSpPr>
            <p:nvPr/>
          </p:nvSpPr>
          <p:spPr bwMode="auto">
            <a:xfrm>
              <a:off x="7534276" y="1611313"/>
              <a:ext cx="28575" cy="22225"/>
            </a:xfrm>
            <a:custGeom>
              <a:avLst/>
              <a:gdLst>
                <a:gd name="T0" fmla="*/ 2147483647 w 16"/>
                <a:gd name="T1" fmla="*/ 0 h 12"/>
                <a:gd name="T2" fmla="*/ 0 w 16"/>
                <a:gd name="T3" fmla="*/ 2147483647 h 12"/>
                <a:gd name="T4" fmla="*/ 2147483647 w 16"/>
                <a:gd name="T5" fmla="*/ 2147483647 h 12"/>
                <a:gd name="T6" fmla="*/ 2147483647 w 16"/>
                <a:gd name="T7" fmla="*/ 2147483647 h 12"/>
                <a:gd name="T8" fmla="*/ 2147483647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3" name="Freeform 5058" descr="Large checker board"/>
            <p:cNvSpPr>
              <a:spLocks/>
            </p:cNvSpPr>
            <p:nvPr/>
          </p:nvSpPr>
          <p:spPr bwMode="auto">
            <a:xfrm>
              <a:off x="5164138" y="1641475"/>
              <a:ext cx="49213" cy="19050"/>
            </a:xfrm>
            <a:custGeom>
              <a:avLst/>
              <a:gdLst>
                <a:gd name="T0" fmla="*/ 2147483647 w 28"/>
                <a:gd name="T1" fmla="*/ 2147483647 h 10"/>
                <a:gd name="T2" fmla="*/ 2147483647 w 28"/>
                <a:gd name="T3" fmla="*/ 0 h 10"/>
                <a:gd name="T4" fmla="*/ 0 w 28"/>
                <a:gd name="T5" fmla="*/ 2147483647 h 10"/>
                <a:gd name="T6" fmla="*/ 2147483647 w 28"/>
                <a:gd name="T7" fmla="*/ 2147483647 h 10"/>
                <a:gd name="T8" fmla="*/ 2147483647 w 28"/>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4" name="Freeform 5059"/>
            <p:cNvSpPr>
              <a:spLocks/>
            </p:cNvSpPr>
            <p:nvPr/>
          </p:nvSpPr>
          <p:spPr bwMode="auto">
            <a:xfrm>
              <a:off x="4494213" y="2009775"/>
              <a:ext cx="25400" cy="12700"/>
            </a:xfrm>
            <a:custGeom>
              <a:avLst/>
              <a:gdLst>
                <a:gd name="T0" fmla="*/ 2147483647 w 16"/>
                <a:gd name="T1" fmla="*/ 2147483647 h 7"/>
                <a:gd name="T2" fmla="*/ 2147483647 w 16"/>
                <a:gd name="T3" fmla="*/ 2147483647 h 7"/>
                <a:gd name="T4" fmla="*/ 0 w 16"/>
                <a:gd name="T5" fmla="*/ 2147483647 h 7"/>
                <a:gd name="T6" fmla="*/ 2147483647 w 16"/>
                <a:gd name="T7" fmla="*/ 0 h 7"/>
                <a:gd name="T8" fmla="*/ 2147483647 w 16"/>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5" name="Freeform 5060" descr="Large checker board"/>
            <p:cNvSpPr>
              <a:spLocks/>
            </p:cNvSpPr>
            <p:nvPr/>
          </p:nvSpPr>
          <p:spPr bwMode="auto">
            <a:xfrm>
              <a:off x="7689851" y="1985963"/>
              <a:ext cx="17463" cy="23813"/>
            </a:xfrm>
            <a:custGeom>
              <a:avLst/>
              <a:gdLst>
                <a:gd name="T0" fmla="*/ 2147483647 w 10"/>
                <a:gd name="T1" fmla="*/ 2147483647 h 12"/>
                <a:gd name="T2" fmla="*/ 2147483647 w 10"/>
                <a:gd name="T3" fmla="*/ 2147483647 h 12"/>
                <a:gd name="T4" fmla="*/ 0 w 10"/>
                <a:gd name="T5" fmla="*/ 2147483647 h 12"/>
                <a:gd name="T6" fmla="*/ 2147483647 w 10"/>
                <a:gd name="T7" fmla="*/ 0 h 12"/>
                <a:gd name="T8" fmla="*/ 2147483647 w 1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6" name="Freeform 5061"/>
            <p:cNvSpPr>
              <a:spLocks/>
            </p:cNvSpPr>
            <p:nvPr/>
          </p:nvSpPr>
          <p:spPr bwMode="auto">
            <a:xfrm>
              <a:off x="7373938" y="1660525"/>
              <a:ext cx="34925" cy="4763"/>
            </a:xfrm>
            <a:custGeom>
              <a:avLst/>
              <a:gdLst>
                <a:gd name="T0" fmla="*/ 2147483647 w 19"/>
                <a:gd name="T1" fmla="*/ 0 h 2"/>
                <a:gd name="T2" fmla="*/ 2147483647 w 19"/>
                <a:gd name="T3" fmla="*/ 2147483647 h 2"/>
                <a:gd name="T4" fmla="*/ 0 w 19"/>
                <a:gd name="T5" fmla="*/ 0 h 2"/>
                <a:gd name="T6" fmla="*/ 2147483647 w 19"/>
                <a:gd name="T7" fmla="*/ 0 h 2"/>
                <a:gd name="T8" fmla="*/ 2147483647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7" name="Freeform 5062" descr="Large checker board"/>
            <p:cNvSpPr>
              <a:spLocks/>
            </p:cNvSpPr>
            <p:nvPr/>
          </p:nvSpPr>
          <p:spPr bwMode="auto">
            <a:xfrm>
              <a:off x="5345113" y="1552575"/>
              <a:ext cx="33338" cy="14288"/>
            </a:xfrm>
            <a:custGeom>
              <a:avLst/>
              <a:gdLst>
                <a:gd name="T0" fmla="*/ 2147483647 w 19"/>
                <a:gd name="T1" fmla="*/ 2147483647 h 7"/>
                <a:gd name="T2" fmla="*/ 0 w 19"/>
                <a:gd name="T3" fmla="*/ 2147483647 h 7"/>
                <a:gd name="T4" fmla="*/ 2147483647 w 19"/>
                <a:gd name="T5" fmla="*/ 0 h 7"/>
                <a:gd name="T6" fmla="*/ 2147483647 w 19"/>
                <a:gd name="T7" fmla="*/ 2147483647 h 7"/>
                <a:gd name="T8" fmla="*/ 2147483647 w 19"/>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8" name="Freeform 5063" descr="Large checker board"/>
            <p:cNvSpPr>
              <a:spLocks/>
            </p:cNvSpPr>
            <p:nvPr/>
          </p:nvSpPr>
          <p:spPr bwMode="auto">
            <a:xfrm>
              <a:off x="5011738" y="1368425"/>
              <a:ext cx="49213" cy="3175"/>
            </a:xfrm>
            <a:custGeom>
              <a:avLst/>
              <a:gdLst>
                <a:gd name="T0" fmla="*/ 2147483647 w 28"/>
                <a:gd name="T1" fmla="*/ 0 h 2"/>
                <a:gd name="T2" fmla="*/ 0 w 28"/>
                <a:gd name="T3" fmla="*/ 0 h 2"/>
                <a:gd name="T4" fmla="*/ 2147483647 w 28"/>
                <a:gd name="T5" fmla="*/ 2147483647 h 2"/>
                <a:gd name="T6" fmla="*/ 2147483647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9" name="Freeform 5064" descr="Large checker board"/>
            <p:cNvSpPr>
              <a:spLocks/>
            </p:cNvSpPr>
            <p:nvPr/>
          </p:nvSpPr>
          <p:spPr bwMode="auto">
            <a:xfrm>
              <a:off x="5067301" y="1357313"/>
              <a:ext cx="50800" cy="4763"/>
            </a:xfrm>
            <a:custGeom>
              <a:avLst/>
              <a:gdLst>
                <a:gd name="T0" fmla="*/ 2147483647 w 28"/>
                <a:gd name="T1" fmla="*/ 2147483647 h 2"/>
                <a:gd name="T2" fmla="*/ 0 w 28"/>
                <a:gd name="T3" fmla="*/ 2147483647 h 2"/>
                <a:gd name="T4" fmla="*/ 2147483647 w 28"/>
                <a:gd name="T5" fmla="*/ 0 h 2"/>
                <a:gd name="T6" fmla="*/ 2147483647 w 28"/>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0" name="Freeform 5065" descr="Large checker board"/>
            <p:cNvSpPr>
              <a:spLocks/>
            </p:cNvSpPr>
            <p:nvPr/>
          </p:nvSpPr>
          <p:spPr bwMode="auto">
            <a:xfrm>
              <a:off x="6110288" y="1525588"/>
              <a:ext cx="34925" cy="9525"/>
            </a:xfrm>
            <a:custGeom>
              <a:avLst/>
              <a:gdLst>
                <a:gd name="T0" fmla="*/ 2147483647 w 19"/>
                <a:gd name="T1" fmla="*/ 0 h 5"/>
                <a:gd name="T2" fmla="*/ 0 w 19"/>
                <a:gd name="T3" fmla="*/ 2147483647 h 5"/>
                <a:gd name="T4" fmla="*/ 2147483647 w 19"/>
                <a:gd name="T5" fmla="*/ 2147483647 h 5"/>
                <a:gd name="T6" fmla="*/ 2147483647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1" name="Freeform 5066" descr="Large checker board"/>
            <p:cNvSpPr>
              <a:spLocks/>
            </p:cNvSpPr>
            <p:nvPr/>
          </p:nvSpPr>
          <p:spPr bwMode="auto">
            <a:xfrm>
              <a:off x="7761288" y="2268538"/>
              <a:ext cx="6350" cy="23813"/>
            </a:xfrm>
            <a:custGeom>
              <a:avLst/>
              <a:gdLst>
                <a:gd name="T0" fmla="*/ 2147483647 w 5"/>
                <a:gd name="T1" fmla="*/ 2147483647 h 12"/>
                <a:gd name="T2" fmla="*/ 0 w 5"/>
                <a:gd name="T3" fmla="*/ 2147483647 h 12"/>
                <a:gd name="T4" fmla="*/ 0 w 5"/>
                <a:gd name="T5" fmla="*/ 0 h 12"/>
                <a:gd name="T6" fmla="*/ 2147483647 w 5"/>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2" name="Freeform 5067" descr="Large checker board"/>
            <p:cNvSpPr>
              <a:spLocks/>
            </p:cNvSpPr>
            <p:nvPr/>
          </p:nvSpPr>
          <p:spPr bwMode="auto">
            <a:xfrm>
              <a:off x="7667626" y="2482850"/>
              <a:ext cx="12700" cy="23813"/>
            </a:xfrm>
            <a:custGeom>
              <a:avLst/>
              <a:gdLst>
                <a:gd name="T0" fmla="*/ 2147483647 w 7"/>
                <a:gd name="T1" fmla="*/ 0 h 12"/>
                <a:gd name="T2" fmla="*/ 0 w 7"/>
                <a:gd name="T3" fmla="*/ 2147483647 h 12"/>
                <a:gd name="T4" fmla="*/ 0 w 7"/>
                <a:gd name="T5" fmla="*/ 2147483647 h 12"/>
                <a:gd name="T6" fmla="*/ 2147483647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3" name="Freeform 5068" descr="Large checker board"/>
            <p:cNvSpPr>
              <a:spLocks/>
            </p:cNvSpPr>
            <p:nvPr/>
          </p:nvSpPr>
          <p:spPr bwMode="auto">
            <a:xfrm>
              <a:off x="6664326" y="1535113"/>
              <a:ext cx="14288" cy="9525"/>
            </a:xfrm>
            <a:custGeom>
              <a:avLst/>
              <a:gdLst>
                <a:gd name="T0" fmla="*/ 2147483647 w 9"/>
                <a:gd name="T1" fmla="*/ 0 h 5"/>
                <a:gd name="T2" fmla="*/ 0 w 9"/>
                <a:gd name="T3" fmla="*/ 0 h 5"/>
                <a:gd name="T4" fmla="*/ 2147483647 w 9"/>
                <a:gd name="T5" fmla="*/ 2147483647 h 5"/>
                <a:gd name="T6" fmla="*/ 2147483647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4" name="Freeform 5069" descr="Large checker board"/>
            <p:cNvSpPr>
              <a:spLocks/>
            </p:cNvSpPr>
            <p:nvPr/>
          </p:nvSpPr>
          <p:spPr bwMode="auto">
            <a:xfrm>
              <a:off x="4781551" y="1368425"/>
              <a:ext cx="49213" cy="3175"/>
            </a:xfrm>
            <a:custGeom>
              <a:avLst/>
              <a:gdLst>
                <a:gd name="T0" fmla="*/ 2147483647 w 28"/>
                <a:gd name="T1" fmla="*/ 0 h 2"/>
                <a:gd name="T2" fmla="*/ 0 w 28"/>
                <a:gd name="T3" fmla="*/ 2147483647 h 2"/>
                <a:gd name="T4" fmla="*/ 2147483647 w 28"/>
                <a:gd name="T5" fmla="*/ 0 h 2"/>
                <a:gd name="T6" fmla="*/ 2147483647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5" name="Freeform 5070" descr="Large checker board"/>
            <p:cNvSpPr>
              <a:spLocks/>
            </p:cNvSpPr>
            <p:nvPr/>
          </p:nvSpPr>
          <p:spPr bwMode="auto">
            <a:xfrm>
              <a:off x="5497513" y="1582738"/>
              <a:ext cx="22225" cy="7938"/>
            </a:xfrm>
            <a:custGeom>
              <a:avLst/>
              <a:gdLst>
                <a:gd name="T0" fmla="*/ 2147483647 w 12"/>
                <a:gd name="T1" fmla="*/ 0 h 4"/>
                <a:gd name="T2" fmla="*/ 0 w 12"/>
                <a:gd name="T3" fmla="*/ 2147483647 h 4"/>
                <a:gd name="T4" fmla="*/ 0 w 12"/>
                <a:gd name="T5" fmla="*/ 0 h 4"/>
                <a:gd name="T6" fmla="*/ 2147483647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6" name="Freeform 5071" descr="Large checker board"/>
            <p:cNvSpPr>
              <a:spLocks/>
            </p:cNvSpPr>
            <p:nvPr/>
          </p:nvSpPr>
          <p:spPr bwMode="auto">
            <a:xfrm>
              <a:off x="4983163" y="1376363"/>
              <a:ext cx="33338" cy="4763"/>
            </a:xfrm>
            <a:custGeom>
              <a:avLst/>
              <a:gdLst>
                <a:gd name="T0" fmla="*/ 2147483647 w 19"/>
                <a:gd name="T1" fmla="*/ 0 h 3"/>
                <a:gd name="T2" fmla="*/ 0 w 19"/>
                <a:gd name="T3" fmla="*/ 0 h 3"/>
                <a:gd name="T4" fmla="*/ 2147483647 w 19"/>
                <a:gd name="T5" fmla="*/ 2147483647 h 3"/>
                <a:gd name="T6" fmla="*/ 2147483647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7" name="Freeform 5072" descr="Large checker board"/>
            <p:cNvSpPr>
              <a:spLocks/>
            </p:cNvSpPr>
            <p:nvPr/>
          </p:nvSpPr>
          <p:spPr bwMode="auto">
            <a:xfrm>
              <a:off x="7858126" y="2116138"/>
              <a:ext cx="39688" cy="22225"/>
            </a:xfrm>
            <a:custGeom>
              <a:avLst/>
              <a:gdLst>
                <a:gd name="T0" fmla="*/ 2147483647 w 23"/>
                <a:gd name="T1" fmla="*/ 2147483647 h 12"/>
                <a:gd name="T2" fmla="*/ 0 w 23"/>
                <a:gd name="T3" fmla="*/ 0 h 12"/>
                <a:gd name="T4" fmla="*/ 2147483647 w 23"/>
                <a:gd name="T5" fmla="*/ 2147483647 h 12"/>
                <a:gd name="T6" fmla="*/ 2147483647 w 23"/>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8" name="Freeform 5073" descr="Large checker board"/>
            <p:cNvSpPr>
              <a:spLocks/>
            </p:cNvSpPr>
            <p:nvPr/>
          </p:nvSpPr>
          <p:spPr bwMode="auto">
            <a:xfrm>
              <a:off x="6515101" y="1487488"/>
              <a:ext cx="20638" cy="14288"/>
            </a:xfrm>
            <a:custGeom>
              <a:avLst/>
              <a:gdLst>
                <a:gd name="T0" fmla="*/ 2147483647 w 12"/>
                <a:gd name="T1" fmla="*/ 2147483647 h 7"/>
                <a:gd name="T2" fmla="*/ 0 w 12"/>
                <a:gd name="T3" fmla="*/ 0 h 7"/>
                <a:gd name="T4" fmla="*/ 2147483647 w 12"/>
                <a:gd name="T5" fmla="*/ 2147483647 h 7"/>
                <a:gd name="T6" fmla="*/ 2147483647 w 12"/>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9" name="Freeform 5074"/>
            <p:cNvSpPr>
              <a:spLocks/>
            </p:cNvSpPr>
            <p:nvPr/>
          </p:nvSpPr>
          <p:spPr bwMode="auto">
            <a:xfrm>
              <a:off x="4494213" y="1995488"/>
              <a:ext cx="19050" cy="3175"/>
            </a:xfrm>
            <a:custGeom>
              <a:avLst/>
              <a:gdLst>
                <a:gd name="T0" fmla="*/ 2147483647 w 11"/>
                <a:gd name="T1" fmla="*/ 2147483647 h 2"/>
                <a:gd name="T2" fmla="*/ 0 w 11"/>
                <a:gd name="T3" fmla="*/ 2147483647 h 2"/>
                <a:gd name="T4" fmla="*/ 2147483647 w 11"/>
                <a:gd name="T5" fmla="*/ 0 h 2"/>
                <a:gd name="T6" fmla="*/ 2147483647 w 11"/>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0" name="Freeform 5075"/>
            <p:cNvSpPr>
              <a:spLocks/>
            </p:cNvSpPr>
            <p:nvPr/>
          </p:nvSpPr>
          <p:spPr bwMode="auto">
            <a:xfrm>
              <a:off x="4303713" y="2501900"/>
              <a:ext cx="3175" cy="1588"/>
            </a:xfrm>
            <a:custGeom>
              <a:avLst/>
              <a:gdLst>
                <a:gd name="T0" fmla="*/ 2147483647 w 2"/>
                <a:gd name="T1" fmla="*/ 0 h 1588"/>
                <a:gd name="T2" fmla="*/ 0 w 2"/>
                <a:gd name="T3" fmla="*/ 0 h 1588"/>
                <a:gd name="T4" fmla="*/ 2147483647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0" y="0"/>
                  </a:lnTo>
                  <a:lnTo>
                    <a:pt x="2"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1" name="Freeform 5076"/>
            <p:cNvSpPr>
              <a:spLocks/>
            </p:cNvSpPr>
            <p:nvPr/>
          </p:nvSpPr>
          <p:spPr bwMode="auto">
            <a:xfrm>
              <a:off x="4398963" y="2311400"/>
              <a:ext cx="144463" cy="52388"/>
            </a:xfrm>
            <a:custGeom>
              <a:avLst/>
              <a:gdLst>
                <a:gd name="T0" fmla="*/ 2147483647 w 80"/>
                <a:gd name="T1" fmla="*/ 0 h 26"/>
                <a:gd name="T2" fmla="*/ 2147483647 w 80"/>
                <a:gd name="T3" fmla="*/ 0 h 26"/>
                <a:gd name="T4" fmla="*/ 2147483647 w 80"/>
                <a:gd name="T5" fmla="*/ 2147483647 h 26"/>
                <a:gd name="T6" fmla="*/ 2147483647 w 80"/>
                <a:gd name="T7" fmla="*/ 2147483647 h 26"/>
                <a:gd name="T8" fmla="*/ 2147483647 w 80"/>
                <a:gd name="T9" fmla="*/ 2147483647 h 26"/>
                <a:gd name="T10" fmla="*/ 2147483647 w 80"/>
                <a:gd name="T11" fmla="*/ 2147483647 h 26"/>
                <a:gd name="T12" fmla="*/ 2147483647 w 80"/>
                <a:gd name="T13" fmla="*/ 2147483647 h 26"/>
                <a:gd name="T14" fmla="*/ 2147483647 w 80"/>
                <a:gd name="T15" fmla="*/ 2147483647 h 26"/>
                <a:gd name="T16" fmla="*/ 0 w 80"/>
                <a:gd name="T17" fmla="*/ 2147483647 h 26"/>
                <a:gd name="T18" fmla="*/ 2147483647 w 80"/>
                <a:gd name="T19" fmla="*/ 2147483647 h 26"/>
                <a:gd name="T20" fmla="*/ 2147483647 w 80"/>
                <a:gd name="T21" fmla="*/ 2147483647 h 26"/>
                <a:gd name="T22" fmla="*/ 2147483647 w 80"/>
                <a:gd name="T23" fmla="*/ 2147483647 h 26"/>
                <a:gd name="T24" fmla="*/ 2147483647 w 80"/>
                <a:gd name="T25" fmla="*/ 2147483647 h 26"/>
                <a:gd name="T26" fmla="*/ 2147483647 w 80"/>
                <a:gd name="T27" fmla="*/ 2147483647 h 26"/>
                <a:gd name="T28" fmla="*/ 2147483647 w 80"/>
                <a:gd name="T29" fmla="*/ 2147483647 h 26"/>
                <a:gd name="T30" fmla="*/ 2147483647 w 80"/>
                <a:gd name="T31" fmla="*/ 2147483647 h 26"/>
                <a:gd name="T32" fmla="*/ 2147483647 w 80"/>
                <a:gd name="T33" fmla="*/ 2147483647 h 26"/>
                <a:gd name="T34" fmla="*/ 2147483647 w 80"/>
                <a:gd name="T35" fmla="*/ 0 h 26"/>
                <a:gd name="T36" fmla="*/ 2147483647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2" name="Freeform 5077"/>
            <p:cNvSpPr>
              <a:spLocks/>
            </p:cNvSpPr>
            <p:nvPr/>
          </p:nvSpPr>
          <p:spPr bwMode="auto">
            <a:xfrm>
              <a:off x="4329113" y="2400300"/>
              <a:ext cx="73025" cy="50800"/>
            </a:xfrm>
            <a:custGeom>
              <a:avLst/>
              <a:gdLst>
                <a:gd name="T0" fmla="*/ 2147483647 w 43"/>
                <a:gd name="T1" fmla="*/ 2147483647 h 26"/>
                <a:gd name="T2" fmla="*/ 2147483647 w 43"/>
                <a:gd name="T3" fmla="*/ 2147483647 h 26"/>
                <a:gd name="T4" fmla="*/ 2147483647 w 43"/>
                <a:gd name="T5" fmla="*/ 2147483647 h 26"/>
                <a:gd name="T6" fmla="*/ 2147483647 w 43"/>
                <a:gd name="T7" fmla="*/ 2147483647 h 26"/>
                <a:gd name="T8" fmla="*/ 2147483647 w 43"/>
                <a:gd name="T9" fmla="*/ 2147483647 h 26"/>
                <a:gd name="T10" fmla="*/ 2147483647 w 43"/>
                <a:gd name="T11" fmla="*/ 2147483647 h 26"/>
                <a:gd name="T12" fmla="*/ 2147483647 w 43"/>
                <a:gd name="T13" fmla="*/ 2147483647 h 26"/>
                <a:gd name="T14" fmla="*/ 2147483647 w 43"/>
                <a:gd name="T15" fmla="*/ 2147483647 h 26"/>
                <a:gd name="T16" fmla="*/ 2147483647 w 43"/>
                <a:gd name="T17" fmla="*/ 2147483647 h 26"/>
                <a:gd name="T18" fmla="*/ 2147483647 w 43"/>
                <a:gd name="T19" fmla="*/ 2147483647 h 26"/>
                <a:gd name="T20" fmla="*/ 2147483647 w 43"/>
                <a:gd name="T21" fmla="*/ 2147483647 h 26"/>
                <a:gd name="T22" fmla="*/ 2147483647 w 43"/>
                <a:gd name="T23" fmla="*/ 2147483647 h 26"/>
                <a:gd name="T24" fmla="*/ 2147483647 w 43"/>
                <a:gd name="T25" fmla="*/ 2147483647 h 26"/>
                <a:gd name="T26" fmla="*/ 2147483647 w 43"/>
                <a:gd name="T27" fmla="*/ 2147483647 h 26"/>
                <a:gd name="T28" fmla="*/ 2147483647 w 43"/>
                <a:gd name="T29" fmla="*/ 2147483647 h 26"/>
                <a:gd name="T30" fmla="*/ 2147483647 w 43"/>
                <a:gd name="T31" fmla="*/ 2147483647 h 26"/>
                <a:gd name="T32" fmla="*/ 2147483647 w 43"/>
                <a:gd name="T33" fmla="*/ 2147483647 h 26"/>
                <a:gd name="T34" fmla="*/ 2147483647 w 43"/>
                <a:gd name="T35" fmla="*/ 2147483647 h 26"/>
                <a:gd name="T36" fmla="*/ 2147483647 w 43"/>
                <a:gd name="T37" fmla="*/ 2147483647 h 26"/>
                <a:gd name="T38" fmla="*/ 2147483647 w 43"/>
                <a:gd name="T39" fmla="*/ 2147483647 h 26"/>
                <a:gd name="T40" fmla="*/ 2147483647 w 43"/>
                <a:gd name="T41" fmla="*/ 0 h 26"/>
                <a:gd name="T42" fmla="*/ 2147483647 w 43"/>
                <a:gd name="T43" fmla="*/ 2147483647 h 26"/>
                <a:gd name="T44" fmla="*/ 2147483647 w 43"/>
                <a:gd name="T45" fmla="*/ 2147483647 h 26"/>
                <a:gd name="T46" fmla="*/ 0 w 43"/>
                <a:gd name="T47" fmla="*/ 2147483647 h 26"/>
                <a:gd name="T48" fmla="*/ 2147483647 w 43"/>
                <a:gd name="T49" fmla="*/ 2147483647 h 26"/>
                <a:gd name="T50" fmla="*/ 2147483647 w 43"/>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3" name="Freeform 5078"/>
            <p:cNvSpPr>
              <a:spLocks/>
            </p:cNvSpPr>
            <p:nvPr/>
          </p:nvSpPr>
          <p:spPr bwMode="auto">
            <a:xfrm>
              <a:off x="4246563" y="1685925"/>
              <a:ext cx="254000" cy="425450"/>
            </a:xfrm>
            <a:custGeom>
              <a:avLst/>
              <a:gdLst>
                <a:gd name="T0" fmla="*/ 2147483647 w 144"/>
                <a:gd name="T1" fmla="*/ 2147483647 h 217"/>
                <a:gd name="T2" fmla="*/ 2147483647 w 144"/>
                <a:gd name="T3" fmla="*/ 2147483647 h 217"/>
                <a:gd name="T4" fmla="*/ 2147483647 w 144"/>
                <a:gd name="T5" fmla="*/ 2147483647 h 217"/>
                <a:gd name="T6" fmla="*/ 2147483647 w 144"/>
                <a:gd name="T7" fmla="*/ 2147483647 h 217"/>
                <a:gd name="T8" fmla="*/ 2147483647 w 144"/>
                <a:gd name="T9" fmla="*/ 2147483647 h 217"/>
                <a:gd name="T10" fmla="*/ 2147483647 w 144"/>
                <a:gd name="T11" fmla="*/ 2147483647 h 217"/>
                <a:gd name="T12" fmla="*/ 2147483647 w 144"/>
                <a:gd name="T13" fmla="*/ 2147483647 h 217"/>
                <a:gd name="T14" fmla="*/ 2147483647 w 144"/>
                <a:gd name="T15" fmla="*/ 2147483647 h 217"/>
                <a:gd name="T16" fmla="*/ 2147483647 w 144"/>
                <a:gd name="T17" fmla="*/ 2147483647 h 217"/>
                <a:gd name="T18" fmla="*/ 2147483647 w 144"/>
                <a:gd name="T19" fmla="*/ 2147483647 h 217"/>
                <a:gd name="T20" fmla="*/ 2147483647 w 144"/>
                <a:gd name="T21" fmla="*/ 2147483647 h 217"/>
                <a:gd name="T22" fmla="*/ 2147483647 w 144"/>
                <a:gd name="T23" fmla="*/ 2147483647 h 217"/>
                <a:gd name="T24" fmla="*/ 2147483647 w 144"/>
                <a:gd name="T25" fmla="*/ 2147483647 h 217"/>
                <a:gd name="T26" fmla="*/ 2147483647 w 144"/>
                <a:gd name="T27" fmla="*/ 2147483647 h 217"/>
                <a:gd name="T28" fmla="*/ 2147483647 w 144"/>
                <a:gd name="T29" fmla="*/ 2147483647 h 217"/>
                <a:gd name="T30" fmla="*/ 2147483647 w 144"/>
                <a:gd name="T31" fmla="*/ 2147483647 h 217"/>
                <a:gd name="T32" fmla="*/ 2147483647 w 144"/>
                <a:gd name="T33" fmla="*/ 2147483647 h 217"/>
                <a:gd name="T34" fmla="*/ 0 w 144"/>
                <a:gd name="T35" fmla="*/ 2147483647 h 217"/>
                <a:gd name="T36" fmla="*/ 2147483647 w 144"/>
                <a:gd name="T37" fmla="*/ 2147483647 h 217"/>
                <a:gd name="T38" fmla="*/ 2147483647 w 144"/>
                <a:gd name="T39" fmla="*/ 2147483647 h 217"/>
                <a:gd name="T40" fmla="*/ 2147483647 w 144"/>
                <a:gd name="T41" fmla="*/ 2147483647 h 217"/>
                <a:gd name="T42" fmla="*/ 2147483647 w 144"/>
                <a:gd name="T43" fmla="*/ 2147483647 h 217"/>
                <a:gd name="T44" fmla="*/ 2147483647 w 144"/>
                <a:gd name="T45" fmla="*/ 2147483647 h 217"/>
                <a:gd name="T46" fmla="*/ 2147483647 w 144"/>
                <a:gd name="T47" fmla="*/ 2147483647 h 217"/>
                <a:gd name="T48" fmla="*/ 2147483647 w 144"/>
                <a:gd name="T49" fmla="*/ 2147483647 h 217"/>
                <a:gd name="T50" fmla="*/ 2147483647 w 144"/>
                <a:gd name="T51" fmla="*/ 2147483647 h 217"/>
                <a:gd name="T52" fmla="*/ 2147483647 w 144"/>
                <a:gd name="T53" fmla="*/ 2147483647 h 217"/>
                <a:gd name="T54" fmla="*/ 2147483647 w 144"/>
                <a:gd name="T55" fmla="*/ 0 h 217"/>
                <a:gd name="T56" fmla="*/ 2147483647 w 144"/>
                <a:gd name="T57" fmla="*/ 2147483647 h 217"/>
                <a:gd name="T58" fmla="*/ 2147483647 w 144"/>
                <a:gd name="T59" fmla="*/ 2147483647 h 217"/>
                <a:gd name="T60" fmla="*/ 2147483647 w 144"/>
                <a:gd name="T61" fmla="*/ 2147483647 h 217"/>
                <a:gd name="T62" fmla="*/ 2147483647 w 144"/>
                <a:gd name="T63" fmla="*/ 2147483647 h 217"/>
                <a:gd name="T64" fmla="*/ 2147483647 w 144"/>
                <a:gd name="T65" fmla="*/ 2147483647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4" name="Freeform 5079"/>
            <p:cNvSpPr>
              <a:spLocks/>
            </p:cNvSpPr>
            <p:nvPr/>
          </p:nvSpPr>
          <p:spPr bwMode="auto">
            <a:xfrm>
              <a:off x="4408488" y="2033588"/>
              <a:ext cx="11113" cy="25400"/>
            </a:xfrm>
            <a:custGeom>
              <a:avLst/>
              <a:gdLst>
                <a:gd name="T0" fmla="*/ 2147483647 w 7"/>
                <a:gd name="T1" fmla="*/ 0 h 14"/>
                <a:gd name="T2" fmla="*/ 2147483647 w 7"/>
                <a:gd name="T3" fmla="*/ 2147483647 h 14"/>
                <a:gd name="T4" fmla="*/ 2147483647 w 7"/>
                <a:gd name="T5" fmla="*/ 2147483647 h 14"/>
                <a:gd name="T6" fmla="*/ 2147483647 w 7"/>
                <a:gd name="T7" fmla="*/ 2147483647 h 14"/>
                <a:gd name="T8" fmla="*/ 0 w 7"/>
                <a:gd name="T9" fmla="*/ 2147483647 h 14"/>
                <a:gd name="T10" fmla="*/ 214748364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5" name="Freeform 5080"/>
            <p:cNvSpPr>
              <a:spLocks/>
            </p:cNvSpPr>
            <p:nvPr/>
          </p:nvSpPr>
          <p:spPr bwMode="auto">
            <a:xfrm>
              <a:off x="4143376" y="2371725"/>
              <a:ext cx="109538" cy="60325"/>
            </a:xfrm>
            <a:custGeom>
              <a:avLst/>
              <a:gdLst>
                <a:gd name="T0" fmla="*/ 2147483647 w 62"/>
                <a:gd name="T1" fmla="*/ 2147483647 h 31"/>
                <a:gd name="T2" fmla="*/ 2147483647 w 62"/>
                <a:gd name="T3" fmla="*/ 2147483647 h 31"/>
                <a:gd name="T4" fmla="*/ 2147483647 w 62"/>
                <a:gd name="T5" fmla="*/ 2147483647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2147483647 w 62"/>
                <a:gd name="T15" fmla="*/ 2147483647 h 31"/>
                <a:gd name="T16" fmla="*/ 0 w 62"/>
                <a:gd name="T17" fmla="*/ 2147483647 h 31"/>
                <a:gd name="T18" fmla="*/ 2147483647 w 62"/>
                <a:gd name="T19" fmla="*/ 2147483647 h 31"/>
                <a:gd name="T20" fmla="*/ 2147483647 w 62"/>
                <a:gd name="T21" fmla="*/ 2147483647 h 31"/>
                <a:gd name="T22" fmla="*/ 2147483647 w 62"/>
                <a:gd name="T23" fmla="*/ 2147483647 h 31"/>
                <a:gd name="T24" fmla="*/ 2147483647 w 62"/>
                <a:gd name="T25" fmla="*/ 0 h 31"/>
                <a:gd name="T26" fmla="*/ 2147483647 w 62"/>
                <a:gd name="T27" fmla="*/ 2147483647 h 31"/>
                <a:gd name="T28" fmla="*/ 2147483647 w 62"/>
                <a:gd name="T29" fmla="*/ 2147483647 h 31"/>
                <a:gd name="T30" fmla="*/ 2147483647 w 62"/>
                <a:gd name="T31" fmla="*/ 2147483647 h 31"/>
                <a:gd name="T32" fmla="*/ 2147483647 w 62"/>
                <a:gd name="T33" fmla="*/ 2147483647 h 31"/>
                <a:gd name="T34" fmla="*/ 2147483647 w 62"/>
                <a:gd name="T35" fmla="*/ 2147483647 h 31"/>
                <a:gd name="T36" fmla="*/ 2147483647 w 62"/>
                <a:gd name="T37" fmla="*/ 2147483647 h 31"/>
                <a:gd name="T38" fmla="*/ 2147483647 w 62"/>
                <a:gd name="T39" fmla="*/ 2147483647 h 31"/>
                <a:gd name="T40" fmla="*/ 2147483647 w 62"/>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6" name="Freeform 5081"/>
            <p:cNvSpPr>
              <a:spLocks/>
            </p:cNvSpPr>
            <p:nvPr/>
          </p:nvSpPr>
          <p:spPr bwMode="auto">
            <a:xfrm>
              <a:off x="4532313" y="2209800"/>
              <a:ext cx="455613" cy="273050"/>
            </a:xfrm>
            <a:custGeom>
              <a:avLst/>
              <a:gdLst>
                <a:gd name="T0" fmla="*/ 2147483647 w 256"/>
                <a:gd name="T1" fmla="*/ 0 h 139"/>
                <a:gd name="T2" fmla="*/ 2147483647 w 256"/>
                <a:gd name="T3" fmla="*/ 2147483647 h 139"/>
                <a:gd name="T4" fmla="*/ 2147483647 w 256"/>
                <a:gd name="T5" fmla="*/ 2147483647 h 139"/>
                <a:gd name="T6" fmla="*/ 2147483647 w 256"/>
                <a:gd name="T7" fmla="*/ 2147483647 h 139"/>
                <a:gd name="T8" fmla="*/ 2147483647 w 256"/>
                <a:gd name="T9" fmla="*/ 2147483647 h 139"/>
                <a:gd name="T10" fmla="*/ 2147483647 w 256"/>
                <a:gd name="T11" fmla="*/ 2147483647 h 139"/>
                <a:gd name="T12" fmla="*/ 2147483647 w 256"/>
                <a:gd name="T13" fmla="*/ 2147483647 h 139"/>
                <a:gd name="T14" fmla="*/ 2147483647 w 256"/>
                <a:gd name="T15" fmla="*/ 2147483647 h 139"/>
                <a:gd name="T16" fmla="*/ 2147483647 w 256"/>
                <a:gd name="T17" fmla="*/ 2147483647 h 139"/>
                <a:gd name="T18" fmla="*/ 2147483647 w 256"/>
                <a:gd name="T19" fmla="*/ 2147483647 h 139"/>
                <a:gd name="T20" fmla="*/ 2147483647 w 256"/>
                <a:gd name="T21" fmla="*/ 2147483647 h 139"/>
                <a:gd name="T22" fmla="*/ 2147483647 w 256"/>
                <a:gd name="T23" fmla="*/ 2147483647 h 139"/>
                <a:gd name="T24" fmla="*/ 0 w 256"/>
                <a:gd name="T25" fmla="*/ 2147483647 h 139"/>
                <a:gd name="T26" fmla="*/ 2147483647 w 256"/>
                <a:gd name="T27" fmla="*/ 2147483647 h 139"/>
                <a:gd name="T28" fmla="*/ 2147483647 w 256"/>
                <a:gd name="T29" fmla="*/ 2147483647 h 139"/>
                <a:gd name="T30" fmla="*/ 2147483647 w 256"/>
                <a:gd name="T31" fmla="*/ 2147483647 h 139"/>
                <a:gd name="T32" fmla="*/ 2147483647 w 256"/>
                <a:gd name="T33" fmla="*/ 2147483647 h 139"/>
                <a:gd name="T34" fmla="*/ 2147483647 w 256"/>
                <a:gd name="T35" fmla="*/ 2147483647 h 139"/>
                <a:gd name="T36" fmla="*/ 2147483647 w 256"/>
                <a:gd name="T37" fmla="*/ 2147483647 h 139"/>
                <a:gd name="T38" fmla="*/ 2147483647 w 256"/>
                <a:gd name="T39" fmla="*/ 2147483647 h 139"/>
                <a:gd name="T40" fmla="*/ 2147483647 w 256"/>
                <a:gd name="T41" fmla="*/ 2147483647 h 139"/>
                <a:gd name="T42" fmla="*/ 2147483647 w 256"/>
                <a:gd name="T43" fmla="*/ 2147483647 h 139"/>
                <a:gd name="T44" fmla="*/ 2147483647 w 256"/>
                <a:gd name="T45" fmla="*/ 2147483647 h 139"/>
                <a:gd name="T46" fmla="*/ 2147483647 w 256"/>
                <a:gd name="T47" fmla="*/ 2147483647 h 139"/>
                <a:gd name="T48" fmla="*/ 2147483647 w 256"/>
                <a:gd name="T49" fmla="*/ 2147483647 h 139"/>
                <a:gd name="T50" fmla="*/ 2147483647 w 256"/>
                <a:gd name="T51" fmla="*/ 2147483647 h 139"/>
                <a:gd name="T52" fmla="*/ 2147483647 w 256"/>
                <a:gd name="T53" fmla="*/ 2147483647 h 139"/>
                <a:gd name="T54" fmla="*/ 2147483647 w 256"/>
                <a:gd name="T55" fmla="*/ 2147483647 h 139"/>
                <a:gd name="T56" fmla="*/ 2147483647 w 256"/>
                <a:gd name="T57" fmla="*/ 2147483647 h 139"/>
                <a:gd name="T58" fmla="*/ 2147483647 w 256"/>
                <a:gd name="T59" fmla="*/ 2147483647 h 139"/>
                <a:gd name="T60" fmla="*/ 2147483647 w 256"/>
                <a:gd name="T61" fmla="*/ 2147483647 h 139"/>
                <a:gd name="T62" fmla="*/ 2147483647 w 256"/>
                <a:gd name="T63" fmla="*/ 2147483647 h 139"/>
                <a:gd name="T64" fmla="*/ 2147483647 w 256"/>
                <a:gd name="T65" fmla="*/ 2147483647 h 139"/>
                <a:gd name="T66" fmla="*/ 2147483647 w 256"/>
                <a:gd name="T67" fmla="*/ 2147483647 h 139"/>
                <a:gd name="T68" fmla="*/ 2147483647 w 256"/>
                <a:gd name="T69" fmla="*/ 2147483647 h 139"/>
                <a:gd name="T70" fmla="*/ 2147483647 w 256"/>
                <a:gd name="T71" fmla="*/ 2147483647 h 139"/>
                <a:gd name="T72" fmla="*/ 2147483647 w 256"/>
                <a:gd name="T73" fmla="*/ 2147483647 h 139"/>
                <a:gd name="T74" fmla="*/ 2147483647 w 256"/>
                <a:gd name="T75" fmla="*/ 2147483647 h 139"/>
                <a:gd name="T76" fmla="*/ 2147483647 w 256"/>
                <a:gd name="T77" fmla="*/ 2147483647 h 139"/>
                <a:gd name="T78" fmla="*/ 2147483647 w 256"/>
                <a:gd name="T79" fmla="*/ 2147483647 h 139"/>
                <a:gd name="T80" fmla="*/ 2147483647 w 256"/>
                <a:gd name="T81" fmla="*/ 2147483647 h 139"/>
                <a:gd name="T82" fmla="*/ 2147483647 w 256"/>
                <a:gd name="T83" fmla="*/ 2147483647 h 139"/>
                <a:gd name="T84" fmla="*/ 2147483647 w 256"/>
                <a:gd name="T85" fmla="*/ 2147483647 h 139"/>
                <a:gd name="T86" fmla="*/ 2147483647 w 256"/>
                <a:gd name="T87" fmla="*/ 2147483647 h 139"/>
                <a:gd name="T88" fmla="*/ 2147483647 w 256"/>
                <a:gd name="T89" fmla="*/ 2147483647 h 139"/>
                <a:gd name="T90" fmla="*/ 2147483647 w 256"/>
                <a:gd name="T91" fmla="*/ 2147483647 h 139"/>
                <a:gd name="T92" fmla="*/ 2147483647 w 256"/>
                <a:gd name="T93" fmla="*/ 2147483647 h 139"/>
                <a:gd name="T94" fmla="*/ 2147483647 w 256"/>
                <a:gd name="T95" fmla="*/ 2147483647 h 139"/>
                <a:gd name="T96" fmla="*/ 2147483647 w 256"/>
                <a:gd name="T97" fmla="*/ 2147483647 h 139"/>
                <a:gd name="T98" fmla="*/ 2147483647 w 256"/>
                <a:gd name="T99" fmla="*/ 2147483647 h 139"/>
                <a:gd name="T100" fmla="*/ 2147483647 w 256"/>
                <a:gd name="T101" fmla="*/ 2147483647 h 139"/>
                <a:gd name="T102" fmla="*/ 2147483647 w 256"/>
                <a:gd name="T103" fmla="*/ 2147483647 h 139"/>
                <a:gd name="T104" fmla="*/ 2147483647 w 256"/>
                <a:gd name="T105" fmla="*/ 2147483647 h 139"/>
                <a:gd name="T106" fmla="*/ 2147483647 w 256"/>
                <a:gd name="T107" fmla="*/ 2147483647 h 139"/>
                <a:gd name="T108" fmla="*/ 2147483647 w 256"/>
                <a:gd name="T109" fmla="*/ 2147483647 h 139"/>
                <a:gd name="T110" fmla="*/ 2147483647 w 256"/>
                <a:gd name="T111" fmla="*/ 2147483647 h 139"/>
                <a:gd name="T112" fmla="*/ 2147483647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7" name="Freeform 5082"/>
            <p:cNvSpPr>
              <a:spLocks/>
            </p:cNvSpPr>
            <p:nvPr/>
          </p:nvSpPr>
          <p:spPr bwMode="auto">
            <a:xfrm>
              <a:off x="4457701" y="2517775"/>
              <a:ext cx="34925" cy="47625"/>
            </a:xfrm>
            <a:custGeom>
              <a:avLst/>
              <a:gdLst>
                <a:gd name="T0" fmla="*/ 2147483647 w 19"/>
                <a:gd name="T1" fmla="*/ 0 h 30"/>
                <a:gd name="T2" fmla="*/ 2147483647 w 19"/>
                <a:gd name="T3" fmla="*/ 0 h 30"/>
                <a:gd name="T4" fmla="*/ 2147483647 w 19"/>
                <a:gd name="T5" fmla="*/ 0 h 30"/>
                <a:gd name="T6" fmla="*/ 2147483647 w 19"/>
                <a:gd name="T7" fmla="*/ 2147483647 h 30"/>
                <a:gd name="T8" fmla="*/ 2147483647 w 19"/>
                <a:gd name="T9" fmla="*/ 2147483647 h 30"/>
                <a:gd name="T10" fmla="*/ 2147483647 w 19"/>
                <a:gd name="T11" fmla="*/ 2147483647 h 30"/>
                <a:gd name="T12" fmla="*/ 2147483647 w 19"/>
                <a:gd name="T13" fmla="*/ 2147483647 h 30"/>
                <a:gd name="T14" fmla="*/ 0 w 19"/>
                <a:gd name="T15" fmla="*/ 2147483647 h 30"/>
                <a:gd name="T16" fmla="*/ 2147483647 w 19"/>
                <a:gd name="T17" fmla="*/ 2147483647 h 30"/>
                <a:gd name="T18" fmla="*/ 2147483647 w 19"/>
                <a:gd name="T19" fmla="*/ 2147483647 h 30"/>
                <a:gd name="T20" fmla="*/ 2147483647 w 19"/>
                <a:gd name="T21" fmla="*/ 2147483647 h 30"/>
                <a:gd name="T22" fmla="*/ 2147483647 w 19"/>
                <a:gd name="T23" fmla="*/ 2147483647 h 30"/>
                <a:gd name="T24" fmla="*/ 214748364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8" name="Freeform 5083" descr="Large checker board"/>
            <p:cNvSpPr>
              <a:spLocks/>
            </p:cNvSpPr>
            <p:nvPr/>
          </p:nvSpPr>
          <p:spPr bwMode="auto">
            <a:xfrm>
              <a:off x="849313" y="1597025"/>
              <a:ext cx="1819275" cy="984250"/>
            </a:xfrm>
            <a:custGeom>
              <a:avLst/>
              <a:gdLst>
                <a:gd name="T0" fmla="*/ 2147483647 w 1025"/>
                <a:gd name="T1" fmla="*/ 2147483647 h 501"/>
                <a:gd name="T2" fmla="*/ 2147483647 w 1025"/>
                <a:gd name="T3" fmla="*/ 2147483647 h 501"/>
                <a:gd name="T4" fmla="*/ 2147483647 w 1025"/>
                <a:gd name="T5" fmla="*/ 2147483647 h 501"/>
                <a:gd name="T6" fmla="*/ 2147483647 w 1025"/>
                <a:gd name="T7" fmla="*/ 2147483647 h 501"/>
                <a:gd name="T8" fmla="*/ 2147483647 w 1025"/>
                <a:gd name="T9" fmla="*/ 2147483647 h 501"/>
                <a:gd name="T10" fmla="*/ 2147483647 w 1025"/>
                <a:gd name="T11" fmla="*/ 2147483647 h 501"/>
                <a:gd name="T12" fmla="*/ 2147483647 w 1025"/>
                <a:gd name="T13" fmla="*/ 2147483647 h 501"/>
                <a:gd name="T14" fmla="*/ 2147483647 w 1025"/>
                <a:gd name="T15" fmla="*/ 2147483647 h 501"/>
                <a:gd name="T16" fmla="*/ 2147483647 w 1025"/>
                <a:gd name="T17" fmla="*/ 2147483647 h 501"/>
                <a:gd name="T18" fmla="*/ 2147483647 w 1025"/>
                <a:gd name="T19" fmla="*/ 2147483647 h 501"/>
                <a:gd name="T20" fmla="*/ 2147483647 w 1025"/>
                <a:gd name="T21" fmla="*/ 2147483647 h 501"/>
                <a:gd name="T22" fmla="*/ 2147483647 w 1025"/>
                <a:gd name="T23" fmla="*/ 2147483647 h 501"/>
                <a:gd name="T24" fmla="*/ 2147483647 w 1025"/>
                <a:gd name="T25" fmla="*/ 2147483647 h 501"/>
                <a:gd name="T26" fmla="*/ 2147483647 w 1025"/>
                <a:gd name="T27" fmla="*/ 2147483647 h 501"/>
                <a:gd name="T28" fmla="*/ 2147483647 w 1025"/>
                <a:gd name="T29" fmla="*/ 2147483647 h 501"/>
                <a:gd name="T30" fmla="*/ 2147483647 w 1025"/>
                <a:gd name="T31" fmla="*/ 2147483647 h 501"/>
                <a:gd name="T32" fmla="*/ 2147483647 w 1025"/>
                <a:gd name="T33" fmla="*/ 2147483647 h 501"/>
                <a:gd name="T34" fmla="*/ 2147483647 w 1025"/>
                <a:gd name="T35" fmla="*/ 2147483647 h 501"/>
                <a:gd name="T36" fmla="*/ 2147483647 w 1025"/>
                <a:gd name="T37" fmla="*/ 2147483647 h 501"/>
                <a:gd name="T38" fmla="*/ 2147483647 w 1025"/>
                <a:gd name="T39" fmla="*/ 2147483647 h 501"/>
                <a:gd name="T40" fmla="*/ 2147483647 w 1025"/>
                <a:gd name="T41" fmla="*/ 2147483647 h 501"/>
                <a:gd name="T42" fmla="*/ 2147483647 w 1025"/>
                <a:gd name="T43" fmla="*/ 2147483647 h 501"/>
                <a:gd name="T44" fmla="*/ 2147483647 w 1025"/>
                <a:gd name="T45" fmla="*/ 2147483647 h 501"/>
                <a:gd name="T46" fmla="*/ 2147483647 w 1025"/>
                <a:gd name="T47" fmla="*/ 2147483647 h 501"/>
                <a:gd name="T48" fmla="*/ 2147483647 w 1025"/>
                <a:gd name="T49" fmla="*/ 2147483647 h 501"/>
                <a:gd name="T50" fmla="*/ 2147483647 w 1025"/>
                <a:gd name="T51" fmla="*/ 2147483647 h 501"/>
                <a:gd name="T52" fmla="*/ 2147483647 w 1025"/>
                <a:gd name="T53" fmla="*/ 2147483647 h 501"/>
                <a:gd name="T54" fmla="*/ 2147483647 w 1025"/>
                <a:gd name="T55" fmla="*/ 2147483647 h 501"/>
                <a:gd name="T56" fmla="*/ 2147483647 w 1025"/>
                <a:gd name="T57" fmla="*/ 2147483647 h 501"/>
                <a:gd name="T58" fmla="*/ 2147483647 w 1025"/>
                <a:gd name="T59" fmla="*/ 2147483647 h 501"/>
                <a:gd name="T60" fmla="*/ 2147483647 w 1025"/>
                <a:gd name="T61" fmla="*/ 2147483647 h 501"/>
                <a:gd name="T62" fmla="*/ 2147483647 w 1025"/>
                <a:gd name="T63" fmla="*/ 2147483647 h 501"/>
                <a:gd name="T64" fmla="*/ 2147483647 w 1025"/>
                <a:gd name="T65" fmla="*/ 2147483647 h 501"/>
                <a:gd name="T66" fmla="*/ 2147483647 w 1025"/>
                <a:gd name="T67" fmla="*/ 2147483647 h 501"/>
                <a:gd name="T68" fmla="*/ 2147483647 w 1025"/>
                <a:gd name="T69" fmla="*/ 2147483647 h 501"/>
                <a:gd name="T70" fmla="*/ 2147483647 w 1025"/>
                <a:gd name="T71" fmla="*/ 2147483647 h 501"/>
                <a:gd name="T72" fmla="*/ 2147483647 w 1025"/>
                <a:gd name="T73" fmla="*/ 2147483647 h 501"/>
                <a:gd name="T74" fmla="*/ 2147483647 w 1025"/>
                <a:gd name="T75" fmla="*/ 2147483647 h 501"/>
                <a:gd name="T76" fmla="*/ 2147483647 w 1025"/>
                <a:gd name="T77" fmla="*/ 2147483647 h 501"/>
                <a:gd name="T78" fmla="*/ 2147483647 w 1025"/>
                <a:gd name="T79" fmla="*/ 2147483647 h 501"/>
                <a:gd name="T80" fmla="*/ 2147483647 w 1025"/>
                <a:gd name="T81" fmla="*/ 2147483647 h 501"/>
                <a:gd name="T82" fmla="*/ 2147483647 w 1025"/>
                <a:gd name="T83" fmla="*/ 2147483647 h 501"/>
                <a:gd name="T84" fmla="*/ 2147483647 w 1025"/>
                <a:gd name="T85" fmla="*/ 2147483647 h 501"/>
                <a:gd name="T86" fmla="*/ 2147483647 w 1025"/>
                <a:gd name="T87" fmla="*/ 2147483647 h 501"/>
                <a:gd name="T88" fmla="*/ 2147483647 w 1025"/>
                <a:gd name="T89" fmla="*/ 2147483647 h 501"/>
                <a:gd name="T90" fmla="*/ 2147483647 w 1025"/>
                <a:gd name="T91" fmla="*/ 2147483647 h 501"/>
                <a:gd name="T92" fmla="*/ 2147483647 w 1025"/>
                <a:gd name="T93" fmla="*/ 2147483647 h 501"/>
                <a:gd name="T94" fmla="*/ 2147483647 w 1025"/>
                <a:gd name="T95" fmla="*/ 2147483647 h 501"/>
                <a:gd name="T96" fmla="*/ 2147483647 w 1025"/>
                <a:gd name="T97" fmla="*/ 2147483647 h 501"/>
                <a:gd name="T98" fmla="*/ 2147483647 w 1025"/>
                <a:gd name="T99" fmla="*/ 2147483647 h 501"/>
                <a:gd name="T100" fmla="*/ 2147483647 w 1025"/>
                <a:gd name="T101" fmla="*/ 2147483647 h 501"/>
                <a:gd name="T102" fmla="*/ 2147483647 w 1025"/>
                <a:gd name="T103" fmla="*/ 2147483647 h 501"/>
                <a:gd name="T104" fmla="*/ 2147483647 w 1025"/>
                <a:gd name="T105" fmla="*/ 2147483647 h 501"/>
                <a:gd name="T106" fmla="*/ 2147483647 w 1025"/>
                <a:gd name="T107" fmla="*/ 2147483647 h 501"/>
                <a:gd name="T108" fmla="*/ 2147483647 w 1025"/>
                <a:gd name="T109" fmla="*/ 2147483647 h 501"/>
                <a:gd name="T110" fmla="*/ 2147483647 w 1025"/>
                <a:gd name="T111" fmla="*/ 2147483647 h 501"/>
                <a:gd name="T112" fmla="*/ 2147483647 w 1025"/>
                <a:gd name="T113" fmla="*/ 2147483647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9" name="Freeform 5084" descr="Large checker board"/>
            <p:cNvSpPr>
              <a:spLocks/>
            </p:cNvSpPr>
            <p:nvPr/>
          </p:nvSpPr>
          <p:spPr bwMode="auto">
            <a:xfrm>
              <a:off x="2216151" y="1544638"/>
              <a:ext cx="496888" cy="358775"/>
            </a:xfrm>
            <a:custGeom>
              <a:avLst/>
              <a:gdLst>
                <a:gd name="T0" fmla="*/ 2147483647 w 280"/>
                <a:gd name="T1" fmla="*/ 2147483647 h 182"/>
                <a:gd name="T2" fmla="*/ 2147483647 w 280"/>
                <a:gd name="T3" fmla="*/ 2147483647 h 182"/>
                <a:gd name="T4" fmla="*/ 2147483647 w 280"/>
                <a:gd name="T5" fmla="*/ 2147483647 h 182"/>
                <a:gd name="T6" fmla="*/ 2147483647 w 280"/>
                <a:gd name="T7" fmla="*/ 2147483647 h 182"/>
                <a:gd name="T8" fmla="*/ 2147483647 w 280"/>
                <a:gd name="T9" fmla="*/ 2147483647 h 182"/>
                <a:gd name="T10" fmla="*/ 2147483647 w 280"/>
                <a:gd name="T11" fmla="*/ 2147483647 h 182"/>
                <a:gd name="T12" fmla="*/ 2147483647 w 280"/>
                <a:gd name="T13" fmla="*/ 2147483647 h 182"/>
                <a:gd name="T14" fmla="*/ 2147483647 w 280"/>
                <a:gd name="T15" fmla="*/ 2147483647 h 182"/>
                <a:gd name="T16" fmla="*/ 2147483647 w 280"/>
                <a:gd name="T17" fmla="*/ 2147483647 h 182"/>
                <a:gd name="T18" fmla="*/ 2147483647 w 280"/>
                <a:gd name="T19" fmla="*/ 2147483647 h 182"/>
                <a:gd name="T20" fmla="*/ 2147483647 w 280"/>
                <a:gd name="T21" fmla="*/ 2147483647 h 182"/>
                <a:gd name="T22" fmla="*/ 2147483647 w 280"/>
                <a:gd name="T23" fmla="*/ 2147483647 h 182"/>
                <a:gd name="T24" fmla="*/ 2147483647 w 280"/>
                <a:gd name="T25" fmla="*/ 2147483647 h 182"/>
                <a:gd name="T26" fmla="*/ 2147483647 w 280"/>
                <a:gd name="T27" fmla="*/ 2147483647 h 182"/>
                <a:gd name="T28" fmla="*/ 2147483647 w 280"/>
                <a:gd name="T29" fmla="*/ 2147483647 h 182"/>
                <a:gd name="T30" fmla="*/ 2147483647 w 280"/>
                <a:gd name="T31" fmla="*/ 2147483647 h 182"/>
                <a:gd name="T32" fmla="*/ 2147483647 w 280"/>
                <a:gd name="T33" fmla="*/ 2147483647 h 182"/>
                <a:gd name="T34" fmla="*/ 2147483647 w 280"/>
                <a:gd name="T35" fmla="*/ 2147483647 h 182"/>
                <a:gd name="T36" fmla="*/ 2147483647 w 280"/>
                <a:gd name="T37" fmla="*/ 2147483647 h 182"/>
                <a:gd name="T38" fmla="*/ 2147483647 w 280"/>
                <a:gd name="T39" fmla="*/ 2147483647 h 182"/>
                <a:gd name="T40" fmla="*/ 2147483647 w 280"/>
                <a:gd name="T41" fmla="*/ 2147483647 h 182"/>
                <a:gd name="T42" fmla="*/ 2147483647 w 280"/>
                <a:gd name="T43" fmla="*/ 2147483647 h 182"/>
                <a:gd name="T44" fmla="*/ 2147483647 w 280"/>
                <a:gd name="T45" fmla="*/ 2147483647 h 182"/>
                <a:gd name="T46" fmla="*/ 2147483647 w 280"/>
                <a:gd name="T47" fmla="*/ 2147483647 h 182"/>
                <a:gd name="T48" fmla="*/ 2147483647 w 280"/>
                <a:gd name="T49" fmla="*/ 2147483647 h 182"/>
                <a:gd name="T50" fmla="*/ 2147483647 w 280"/>
                <a:gd name="T51" fmla="*/ 2147483647 h 182"/>
                <a:gd name="T52" fmla="*/ 2147483647 w 280"/>
                <a:gd name="T53" fmla="*/ 2147483647 h 182"/>
                <a:gd name="T54" fmla="*/ 2147483647 w 280"/>
                <a:gd name="T55" fmla="*/ 2147483647 h 182"/>
                <a:gd name="T56" fmla="*/ 2147483647 w 280"/>
                <a:gd name="T57" fmla="*/ 2147483647 h 182"/>
                <a:gd name="T58" fmla="*/ 2147483647 w 280"/>
                <a:gd name="T59" fmla="*/ 2147483647 h 182"/>
                <a:gd name="T60" fmla="*/ 2147483647 w 280"/>
                <a:gd name="T61" fmla="*/ 2147483647 h 182"/>
                <a:gd name="T62" fmla="*/ 2147483647 w 280"/>
                <a:gd name="T63" fmla="*/ 2147483647 h 182"/>
                <a:gd name="T64" fmla="*/ 2147483647 w 280"/>
                <a:gd name="T65" fmla="*/ 2147483647 h 182"/>
                <a:gd name="T66" fmla="*/ 2147483647 w 280"/>
                <a:gd name="T67" fmla="*/ 2147483647 h 182"/>
                <a:gd name="T68" fmla="*/ 2147483647 w 280"/>
                <a:gd name="T69" fmla="*/ 2147483647 h 182"/>
                <a:gd name="T70" fmla="*/ 2147483647 w 280"/>
                <a:gd name="T71" fmla="*/ 2147483647 h 182"/>
                <a:gd name="T72" fmla="*/ 2147483647 w 280"/>
                <a:gd name="T73" fmla="*/ 2147483647 h 182"/>
                <a:gd name="T74" fmla="*/ 2147483647 w 280"/>
                <a:gd name="T75" fmla="*/ 2147483647 h 182"/>
                <a:gd name="T76" fmla="*/ 2147483647 w 280"/>
                <a:gd name="T77" fmla="*/ 2147483647 h 182"/>
                <a:gd name="T78" fmla="*/ 2147483647 w 280"/>
                <a:gd name="T79" fmla="*/ 2147483647 h 182"/>
                <a:gd name="T80" fmla="*/ 2147483647 w 280"/>
                <a:gd name="T81" fmla="*/ 2147483647 h 182"/>
                <a:gd name="T82" fmla="*/ 2147483647 w 280"/>
                <a:gd name="T83" fmla="*/ 2147483647 h 182"/>
                <a:gd name="T84" fmla="*/ 2147483647 w 280"/>
                <a:gd name="T85" fmla="*/ 2147483647 h 182"/>
                <a:gd name="T86" fmla="*/ 2147483647 w 280"/>
                <a:gd name="T87" fmla="*/ 2147483647 h 182"/>
                <a:gd name="T88" fmla="*/ 2147483647 w 280"/>
                <a:gd name="T89" fmla="*/ 2147483647 h 182"/>
                <a:gd name="T90" fmla="*/ 2147483647 w 280"/>
                <a:gd name="T91" fmla="*/ 2147483647 h 182"/>
                <a:gd name="T92" fmla="*/ 2147483647 w 280"/>
                <a:gd name="T93" fmla="*/ 2147483647 h 182"/>
                <a:gd name="T94" fmla="*/ 2147483647 w 280"/>
                <a:gd name="T95" fmla="*/ 2147483647 h 182"/>
                <a:gd name="T96" fmla="*/ 2147483647 w 280"/>
                <a:gd name="T97" fmla="*/ 2147483647 h 182"/>
                <a:gd name="T98" fmla="*/ 2147483647 w 280"/>
                <a:gd name="T99" fmla="*/ 2147483647 h 182"/>
                <a:gd name="T100" fmla="*/ 2147483647 w 280"/>
                <a:gd name="T101" fmla="*/ 2147483647 h 182"/>
                <a:gd name="T102" fmla="*/ 2147483647 w 280"/>
                <a:gd name="T103" fmla="*/ 2147483647 h 182"/>
                <a:gd name="T104" fmla="*/ 2147483647 w 280"/>
                <a:gd name="T105" fmla="*/ 2147483647 h 182"/>
                <a:gd name="T106" fmla="*/ 2147483647 w 280"/>
                <a:gd name="T107" fmla="*/ 2147483647 h 182"/>
                <a:gd name="T108" fmla="*/ 2147483647 w 280"/>
                <a:gd name="T109" fmla="*/ 2147483647 h 182"/>
                <a:gd name="T110" fmla="*/ 2147483647 w 280"/>
                <a:gd name="T111" fmla="*/ 2147483647 h 182"/>
                <a:gd name="T112" fmla="*/ 2147483647 w 280"/>
                <a:gd name="T113" fmla="*/ 2147483647 h 182"/>
                <a:gd name="T114" fmla="*/ 2147483647 w 280"/>
                <a:gd name="T115" fmla="*/ 2147483647 h 182"/>
                <a:gd name="T116" fmla="*/ 2147483647 w 280"/>
                <a:gd name="T117" fmla="*/ 2147483647 h 182"/>
                <a:gd name="T118" fmla="*/ 2147483647 w 280"/>
                <a:gd name="T119" fmla="*/ 2147483647 h 182"/>
                <a:gd name="T120" fmla="*/ 2147483647 w 280"/>
                <a:gd name="T121" fmla="*/ 2147483647 h 182"/>
                <a:gd name="T122" fmla="*/ 2147483647 w 280"/>
                <a:gd name="T123" fmla="*/ 2147483647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0" name="Freeform 5085" descr="Large checker board"/>
            <p:cNvSpPr>
              <a:spLocks/>
            </p:cNvSpPr>
            <p:nvPr/>
          </p:nvSpPr>
          <p:spPr bwMode="auto">
            <a:xfrm>
              <a:off x="2363788" y="1320800"/>
              <a:ext cx="606425" cy="153988"/>
            </a:xfrm>
            <a:custGeom>
              <a:avLst/>
              <a:gdLst>
                <a:gd name="T0" fmla="*/ 2147483647 w 341"/>
                <a:gd name="T1" fmla="*/ 2147483647 h 78"/>
                <a:gd name="T2" fmla="*/ 2147483647 w 341"/>
                <a:gd name="T3" fmla="*/ 2147483647 h 78"/>
                <a:gd name="T4" fmla="*/ 2147483647 w 341"/>
                <a:gd name="T5" fmla="*/ 2147483647 h 78"/>
                <a:gd name="T6" fmla="*/ 2147483647 w 341"/>
                <a:gd name="T7" fmla="*/ 2147483647 h 78"/>
                <a:gd name="T8" fmla="*/ 2147483647 w 341"/>
                <a:gd name="T9" fmla="*/ 2147483647 h 78"/>
                <a:gd name="T10" fmla="*/ 2147483647 w 341"/>
                <a:gd name="T11" fmla="*/ 2147483647 h 78"/>
                <a:gd name="T12" fmla="*/ 2147483647 w 341"/>
                <a:gd name="T13" fmla="*/ 2147483647 h 78"/>
                <a:gd name="T14" fmla="*/ 2147483647 w 341"/>
                <a:gd name="T15" fmla="*/ 2147483647 h 78"/>
                <a:gd name="T16" fmla="*/ 2147483647 w 341"/>
                <a:gd name="T17" fmla="*/ 2147483647 h 78"/>
                <a:gd name="T18" fmla="*/ 2147483647 w 341"/>
                <a:gd name="T19" fmla="*/ 2147483647 h 78"/>
                <a:gd name="T20" fmla="*/ 2147483647 w 341"/>
                <a:gd name="T21" fmla="*/ 2147483647 h 78"/>
                <a:gd name="T22" fmla="*/ 2147483647 w 341"/>
                <a:gd name="T23" fmla="*/ 2147483647 h 78"/>
                <a:gd name="T24" fmla="*/ 2147483647 w 341"/>
                <a:gd name="T25" fmla="*/ 2147483647 h 78"/>
                <a:gd name="T26" fmla="*/ 2147483647 w 341"/>
                <a:gd name="T27" fmla="*/ 2147483647 h 78"/>
                <a:gd name="T28" fmla="*/ 2147483647 w 341"/>
                <a:gd name="T29" fmla="*/ 2147483647 h 78"/>
                <a:gd name="T30" fmla="*/ 2147483647 w 341"/>
                <a:gd name="T31" fmla="*/ 2147483647 h 78"/>
                <a:gd name="T32" fmla="*/ 2147483647 w 341"/>
                <a:gd name="T33" fmla="*/ 2147483647 h 78"/>
                <a:gd name="T34" fmla="*/ 2147483647 w 341"/>
                <a:gd name="T35" fmla="*/ 2147483647 h 78"/>
                <a:gd name="T36" fmla="*/ 2147483647 w 341"/>
                <a:gd name="T37" fmla="*/ 2147483647 h 78"/>
                <a:gd name="T38" fmla="*/ 2147483647 w 341"/>
                <a:gd name="T39" fmla="*/ 2147483647 h 78"/>
                <a:gd name="T40" fmla="*/ 2147483647 w 341"/>
                <a:gd name="T41" fmla="*/ 2147483647 h 78"/>
                <a:gd name="T42" fmla="*/ 2147483647 w 341"/>
                <a:gd name="T43" fmla="*/ 2147483647 h 78"/>
                <a:gd name="T44" fmla="*/ 2147483647 w 341"/>
                <a:gd name="T45" fmla="*/ 2147483647 h 78"/>
                <a:gd name="T46" fmla="*/ 2147483647 w 341"/>
                <a:gd name="T47" fmla="*/ 2147483647 h 78"/>
                <a:gd name="T48" fmla="*/ 2147483647 w 341"/>
                <a:gd name="T49" fmla="*/ 2147483647 h 78"/>
                <a:gd name="T50" fmla="*/ 2147483647 w 341"/>
                <a:gd name="T51" fmla="*/ 0 h 78"/>
                <a:gd name="T52" fmla="*/ 2147483647 w 341"/>
                <a:gd name="T53" fmla="*/ 2147483647 h 78"/>
                <a:gd name="T54" fmla="*/ 2147483647 w 341"/>
                <a:gd name="T55" fmla="*/ 2147483647 h 78"/>
                <a:gd name="T56" fmla="*/ 2147483647 w 341"/>
                <a:gd name="T57" fmla="*/ 2147483647 h 78"/>
                <a:gd name="T58" fmla="*/ 2147483647 w 341"/>
                <a:gd name="T59" fmla="*/ 2147483647 h 78"/>
                <a:gd name="T60" fmla="*/ 2147483647 w 341"/>
                <a:gd name="T61" fmla="*/ 2147483647 h 78"/>
                <a:gd name="T62" fmla="*/ 2147483647 w 341"/>
                <a:gd name="T63" fmla="*/ 2147483647 h 78"/>
                <a:gd name="T64" fmla="*/ 2147483647 w 341"/>
                <a:gd name="T65" fmla="*/ 2147483647 h 78"/>
                <a:gd name="T66" fmla="*/ 2147483647 w 341"/>
                <a:gd name="T67" fmla="*/ 2147483647 h 78"/>
                <a:gd name="T68" fmla="*/ 2147483647 w 341"/>
                <a:gd name="T69" fmla="*/ 2147483647 h 78"/>
                <a:gd name="T70" fmla="*/ 2147483647 w 341"/>
                <a:gd name="T71" fmla="*/ 2147483647 h 78"/>
                <a:gd name="T72" fmla="*/ 2147483647 w 341"/>
                <a:gd name="T73" fmla="*/ 2147483647 h 78"/>
                <a:gd name="T74" fmla="*/ 2147483647 w 341"/>
                <a:gd name="T75" fmla="*/ 2147483647 h 78"/>
                <a:gd name="T76" fmla="*/ 2147483647 w 341"/>
                <a:gd name="T77" fmla="*/ 2147483647 h 78"/>
                <a:gd name="T78" fmla="*/ 2147483647 w 341"/>
                <a:gd name="T79" fmla="*/ 2147483647 h 78"/>
                <a:gd name="T80" fmla="*/ 2147483647 w 341"/>
                <a:gd name="T81" fmla="*/ 2147483647 h 78"/>
                <a:gd name="T82" fmla="*/ 2147483647 w 341"/>
                <a:gd name="T83" fmla="*/ 2147483647 h 78"/>
                <a:gd name="T84" fmla="*/ 2147483647 w 341"/>
                <a:gd name="T85" fmla="*/ 2147483647 h 78"/>
                <a:gd name="T86" fmla="*/ 0 w 341"/>
                <a:gd name="T87" fmla="*/ 2147483647 h 78"/>
                <a:gd name="T88" fmla="*/ 2147483647 w 341"/>
                <a:gd name="T89" fmla="*/ 2147483647 h 78"/>
                <a:gd name="T90" fmla="*/ 2147483647 w 341"/>
                <a:gd name="T91" fmla="*/ 2147483647 h 78"/>
                <a:gd name="T92" fmla="*/ 2147483647 w 341"/>
                <a:gd name="T93" fmla="*/ 2147483647 h 78"/>
                <a:gd name="T94" fmla="*/ 2147483647 w 341"/>
                <a:gd name="T95" fmla="*/ 2147483647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1" name="Freeform 5086" descr="Large checker board"/>
            <p:cNvSpPr>
              <a:spLocks/>
            </p:cNvSpPr>
            <p:nvPr/>
          </p:nvSpPr>
          <p:spPr bwMode="auto">
            <a:xfrm>
              <a:off x="1630363" y="1558925"/>
              <a:ext cx="336550" cy="139700"/>
            </a:xfrm>
            <a:custGeom>
              <a:avLst/>
              <a:gdLst>
                <a:gd name="T0" fmla="*/ 2147483647 w 190"/>
                <a:gd name="T1" fmla="*/ 2147483647 h 71"/>
                <a:gd name="T2" fmla="*/ 2147483647 w 190"/>
                <a:gd name="T3" fmla="*/ 2147483647 h 71"/>
                <a:gd name="T4" fmla="*/ 2147483647 w 190"/>
                <a:gd name="T5" fmla="*/ 2147483647 h 71"/>
                <a:gd name="T6" fmla="*/ 2147483647 w 190"/>
                <a:gd name="T7" fmla="*/ 2147483647 h 71"/>
                <a:gd name="T8" fmla="*/ 2147483647 w 190"/>
                <a:gd name="T9" fmla="*/ 2147483647 h 71"/>
                <a:gd name="T10" fmla="*/ 2147483647 w 190"/>
                <a:gd name="T11" fmla="*/ 2147483647 h 71"/>
                <a:gd name="T12" fmla="*/ 2147483647 w 190"/>
                <a:gd name="T13" fmla="*/ 2147483647 h 71"/>
                <a:gd name="T14" fmla="*/ 0 w 190"/>
                <a:gd name="T15" fmla="*/ 2147483647 h 71"/>
                <a:gd name="T16" fmla="*/ 2147483647 w 190"/>
                <a:gd name="T17" fmla="*/ 2147483647 h 71"/>
                <a:gd name="T18" fmla="*/ 2147483647 w 190"/>
                <a:gd name="T19" fmla="*/ 2147483647 h 71"/>
                <a:gd name="T20" fmla="*/ 2147483647 w 190"/>
                <a:gd name="T21" fmla="*/ 2147483647 h 71"/>
                <a:gd name="T22" fmla="*/ 2147483647 w 190"/>
                <a:gd name="T23" fmla="*/ 2147483647 h 71"/>
                <a:gd name="T24" fmla="*/ 2147483647 w 190"/>
                <a:gd name="T25" fmla="*/ 2147483647 h 71"/>
                <a:gd name="T26" fmla="*/ 2147483647 w 190"/>
                <a:gd name="T27" fmla="*/ 2147483647 h 71"/>
                <a:gd name="T28" fmla="*/ 2147483647 w 190"/>
                <a:gd name="T29" fmla="*/ 2147483647 h 71"/>
                <a:gd name="T30" fmla="*/ 2147483647 w 190"/>
                <a:gd name="T31" fmla="*/ 2147483647 h 71"/>
                <a:gd name="T32" fmla="*/ 2147483647 w 190"/>
                <a:gd name="T33" fmla="*/ 2147483647 h 71"/>
                <a:gd name="T34" fmla="*/ 2147483647 w 190"/>
                <a:gd name="T35" fmla="*/ 2147483647 h 71"/>
                <a:gd name="T36" fmla="*/ 2147483647 w 190"/>
                <a:gd name="T37" fmla="*/ 2147483647 h 71"/>
                <a:gd name="T38" fmla="*/ 2147483647 w 190"/>
                <a:gd name="T39" fmla="*/ 2147483647 h 71"/>
                <a:gd name="T40" fmla="*/ 2147483647 w 190"/>
                <a:gd name="T41" fmla="*/ 2147483647 h 71"/>
                <a:gd name="T42" fmla="*/ 2147483647 w 190"/>
                <a:gd name="T43" fmla="*/ 0 h 71"/>
                <a:gd name="T44" fmla="*/ 2147483647 w 190"/>
                <a:gd name="T45" fmla="*/ 2147483647 h 71"/>
                <a:gd name="T46" fmla="*/ 2147483647 w 190"/>
                <a:gd name="T47" fmla="*/ 2147483647 h 71"/>
                <a:gd name="T48" fmla="*/ 2147483647 w 190"/>
                <a:gd name="T49" fmla="*/ 2147483647 h 71"/>
                <a:gd name="T50" fmla="*/ 2147483647 w 190"/>
                <a:gd name="T51" fmla="*/ 2147483647 h 71"/>
                <a:gd name="T52" fmla="*/ 2147483647 w 190"/>
                <a:gd name="T53" fmla="*/ 2147483647 h 71"/>
                <a:gd name="T54" fmla="*/ 2147483647 w 190"/>
                <a:gd name="T55" fmla="*/ 2147483647 h 71"/>
                <a:gd name="T56" fmla="*/ 2147483647 w 190"/>
                <a:gd name="T57" fmla="*/ 2147483647 h 71"/>
                <a:gd name="T58" fmla="*/ 2147483647 w 190"/>
                <a:gd name="T59" fmla="*/ 2147483647 h 71"/>
                <a:gd name="T60" fmla="*/ 2147483647 w 190"/>
                <a:gd name="T61" fmla="*/ 2147483647 h 71"/>
                <a:gd name="T62" fmla="*/ 2147483647 w 190"/>
                <a:gd name="T63" fmla="*/ 2147483647 h 71"/>
                <a:gd name="T64" fmla="*/ 2147483647 w 190"/>
                <a:gd name="T65" fmla="*/ 2147483647 h 71"/>
                <a:gd name="T66" fmla="*/ 2147483647 w 190"/>
                <a:gd name="T67" fmla="*/ 2147483647 h 71"/>
                <a:gd name="T68" fmla="*/ 2147483647 w 190"/>
                <a:gd name="T69" fmla="*/ 2147483647 h 71"/>
                <a:gd name="T70" fmla="*/ 2147483647 w 190"/>
                <a:gd name="T71" fmla="*/ 2147483647 h 71"/>
                <a:gd name="T72" fmla="*/ 2147483647 w 190"/>
                <a:gd name="T73" fmla="*/ 2147483647 h 71"/>
                <a:gd name="T74" fmla="*/ 2147483647 w 190"/>
                <a:gd name="T75" fmla="*/ 2147483647 h 71"/>
                <a:gd name="T76" fmla="*/ 2147483647 w 190"/>
                <a:gd name="T77" fmla="*/ 2147483647 h 71"/>
                <a:gd name="T78" fmla="*/ 2147483647 w 190"/>
                <a:gd name="T79" fmla="*/ 2147483647 h 71"/>
                <a:gd name="T80" fmla="*/ 2147483647 w 190"/>
                <a:gd name="T81" fmla="*/ 2147483647 h 71"/>
                <a:gd name="T82" fmla="*/ 2147483647 w 190"/>
                <a:gd name="T83" fmla="*/ 2147483647 h 71"/>
                <a:gd name="T84" fmla="*/ 2147483647 w 190"/>
                <a:gd name="T85" fmla="*/ 2147483647 h 71"/>
                <a:gd name="T86" fmla="*/ 2147483647 w 190"/>
                <a:gd name="T87" fmla="*/ 2147483647 h 71"/>
                <a:gd name="T88" fmla="*/ 2147483647 w 190"/>
                <a:gd name="T89" fmla="*/ 2147483647 h 71"/>
                <a:gd name="T90" fmla="*/ 2147483647 w 190"/>
                <a:gd name="T91" fmla="*/ 2147483647 h 71"/>
                <a:gd name="T92" fmla="*/ 2147483647 w 190"/>
                <a:gd name="T93" fmla="*/ 2147483647 h 71"/>
                <a:gd name="T94" fmla="*/ 2147483647 w 190"/>
                <a:gd name="T95" fmla="*/ 2147483647 h 71"/>
                <a:gd name="T96" fmla="*/ 2147483647 w 190"/>
                <a:gd name="T97" fmla="*/ 2147483647 h 71"/>
                <a:gd name="T98" fmla="*/ 2147483647 w 190"/>
                <a:gd name="T99" fmla="*/ 2147483647 h 71"/>
                <a:gd name="T100" fmla="*/ 2147483647 w 190"/>
                <a:gd name="T101" fmla="*/ 2147483647 h 71"/>
                <a:gd name="T102" fmla="*/ 2147483647 w 190"/>
                <a:gd name="T103" fmla="*/ 2147483647 h 71"/>
                <a:gd name="T104" fmla="*/ 2147483647 w 190"/>
                <a:gd name="T105" fmla="*/ 2147483647 h 71"/>
                <a:gd name="T106" fmla="*/ 2147483647 w 190"/>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2" name="Freeform 5087" descr="Large checker board"/>
            <p:cNvSpPr>
              <a:spLocks/>
            </p:cNvSpPr>
            <p:nvPr/>
          </p:nvSpPr>
          <p:spPr bwMode="auto">
            <a:xfrm>
              <a:off x="1535113" y="1525588"/>
              <a:ext cx="241300" cy="98425"/>
            </a:xfrm>
            <a:custGeom>
              <a:avLst/>
              <a:gdLst>
                <a:gd name="T0" fmla="*/ 2147483647 w 137"/>
                <a:gd name="T1" fmla="*/ 2147483647 h 50"/>
                <a:gd name="T2" fmla="*/ 2147483647 w 137"/>
                <a:gd name="T3" fmla="*/ 2147483647 h 50"/>
                <a:gd name="T4" fmla="*/ 2147483647 w 137"/>
                <a:gd name="T5" fmla="*/ 2147483647 h 50"/>
                <a:gd name="T6" fmla="*/ 2147483647 w 137"/>
                <a:gd name="T7" fmla="*/ 2147483647 h 50"/>
                <a:gd name="T8" fmla="*/ 0 w 137"/>
                <a:gd name="T9" fmla="*/ 2147483647 h 50"/>
                <a:gd name="T10" fmla="*/ 2147483647 w 137"/>
                <a:gd name="T11" fmla="*/ 2147483647 h 50"/>
                <a:gd name="T12" fmla="*/ 2147483647 w 137"/>
                <a:gd name="T13" fmla="*/ 2147483647 h 50"/>
                <a:gd name="T14" fmla="*/ 2147483647 w 137"/>
                <a:gd name="T15" fmla="*/ 2147483647 h 50"/>
                <a:gd name="T16" fmla="*/ 2147483647 w 137"/>
                <a:gd name="T17" fmla="*/ 2147483647 h 50"/>
                <a:gd name="T18" fmla="*/ 2147483647 w 137"/>
                <a:gd name="T19" fmla="*/ 0 h 50"/>
                <a:gd name="T20" fmla="*/ 2147483647 w 137"/>
                <a:gd name="T21" fmla="*/ 2147483647 h 50"/>
                <a:gd name="T22" fmla="*/ 2147483647 w 137"/>
                <a:gd name="T23" fmla="*/ 2147483647 h 50"/>
                <a:gd name="T24" fmla="*/ 2147483647 w 137"/>
                <a:gd name="T25" fmla="*/ 2147483647 h 50"/>
                <a:gd name="T26" fmla="*/ 2147483647 w 137"/>
                <a:gd name="T27" fmla="*/ 2147483647 h 50"/>
                <a:gd name="T28" fmla="*/ 2147483647 w 137"/>
                <a:gd name="T29" fmla="*/ 2147483647 h 50"/>
                <a:gd name="T30" fmla="*/ 2147483647 w 137"/>
                <a:gd name="T31" fmla="*/ 2147483647 h 50"/>
                <a:gd name="T32" fmla="*/ 2147483647 w 137"/>
                <a:gd name="T33" fmla="*/ 2147483647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3" name="Freeform 5088" descr="Large checker board"/>
            <p:cNvSpPr>
              <a:spLocks/>
            </p:cNvSpPr>
            <p:nvPr/>
          </p:nvSpPr>
          <p:spPr bwMode="auto">
            <a:xfrm>
              <a:off x="2533651" y="2239963"/>
              <a:ext cx="161925" cy="168275"/>
            </a:xfrm>
            <a:custGeom>
              <a:avLst/>
              <a:gdLst>
                <a:gd name="T0" fmla="*/ 2147483647 w 92"/>
                <a:gd name="T1" fmla="*/ 2147483647 h 85"/>
                <a:gd name="T2" fmla="*/ 2147483647 w 92"/>
                <a:gd name="T3" fmla="*/ 2147483647 h 85"/>
                <a:gd name="T4" fmla="*/ 2147483647 w 92"/>
                <a:gd name="T5" fmla="*/ 2147483647 h 85"/>
                <a:gd name="T6" fmla="*/ 0 w 92"/>
                <a:gd name="T7" fmla="*/ 2147483647 h 85"/>
                <a:gd name="T8" fmla="*/ 2147483647 w 92"/>
                <a:gd name="T9" fmla="*/ 2147483647 h 85"/>
                <a:gd name="T10" fmla="*/ 2147483647 w 92"/>
                <a:gd name="T11" fmla="*/ 2147483647 h 85"/>
                <a:gd name="T12" fmla="*/ 2147483647 w 92"/>
                <a:gd name="T13" fmla="*/ 2147483647 h 85"/>
                <a:gd name="T14" fmla="*/ 2147483647 w 92"/>
                <a:gd name="T15" fmla="*/ 2147483647 h 85"/>
                <a:gd name="T16" fmla="*/ 2147483647 w 92"/>
                <a:gd name="T17" fmla="*/ 2147483647 h 85"/>
                <a:gd name="T18" fmla="*/ 2147483647 w 92"/>
                <a:gd name="T19" fmla="*/ 2147483647 h 85"/>
                <a:gd name="T20" fmla="*/ 2147483647 w 92"/>
                <a:gd name="T21" fmla="*/ 2147483647 h 85"/>
                <a:gd name="T22" fmla="*/ 2147483647 w 92"/>
                <a:gd name="T23" fmla="*/ 2147483647 h 85"/>
                <a:gd name="T24" fmla="*/ 2147483647 w 92"/>
                <a:gd name="T25" fmla="*/ 2147483647 h 85"/>
                <a:gd name="T26" fmla="*/ 2147483647 w 92"/>
                <a:gd name="T27" fmla="*/ 2147483647 h 85"/>
                <a:gd name="T28" fmla="*/ 2147483647 w 92"/>
                <a:gd name="T29" fmla="*/ 2147483647 h 85"/>
                <a:gd name="T30" fmla="*/ 2147483647 w 92"/>
                <a:gd name="T31" fmla="*/ 0 h 85"/>
                <a:gd name="T32" fmla="*/ 2147483647 w 92"/>
                <a:gd name="T33" fmla="*/ 0 h 85"/>
                <a:gd name="T34" fmla="*/ 2147483647 w 92"/>
                <a:gd name="T35" fmla="*/ 2147483647 h 85"/>
                <a:gd name="T36" fmla="*/ 2147483647 w 92"/>
                <a:gd name="T37" fmla="*/ 2147483647 h 85"/>
                <a:gd name="T38" fmla="*/ 2147483647 w 92"/>
                <a:gd name="T39" fmla="*/ 2147483647 h 85"/>
                <a:gd name="T40" fmla="*/ 2147483647 w 92"/>
                <a:gd name="T41" fmla="*/ 2147483647 h 85"/>
                <a:gd name="T42" fmla="*/ 2147483647 w 92"/>
                <a:gd name="T43" fmla="*/ 2147483647 h 85"/>
                <a:gd name="T44" fmla="*/ 2147483647 w 92"/>
                <a:gd name="T45" fmla="*/ 2147483647 h 85"/>
                <a:gd name="T46" fmla="*/ 2147483647 w 92"/>
                <a:gd name="T47" fmla="*/ 2147483647 h 85"/>
                <a:gd name="T48" fmla="*/ 2147483647 w 92"/>
                <a:gd name="T49" fmla="*/ 2147483647 h 85"/>
                <a:gd name="T50" fmla="*/ 2147483647 w 92"/>
                <a:gd name="T51" fmla="*/ 2147483647 h 85"/>
                <a:gd name="T52" fmla="*/ 2147483647 w 92"/>
                <a:gd name="T53" fmla="*/ 2147483647 h 85"/>
                <a:gd name="T54" fmla="*/ 2147483647 w 92"/>
                <a:gd name="T55" fmla="*/ 2147483647 h 85"/>
                <a:gd name="T56" fmla="*/ 2147483647 w 92"/>
                <a:gd name="T57" fmla="*/ 2147483647 h 85"/>
                <a:gd name="T58" fmla="*/ 2147483647 w 92"/>
                <a:gd name="T59" fmla="*/ 2147483647 h 85"/>
                <a:gd name="T60" fmla="*/ 2147483647 w 92"/>
                <a:gd name="T61" fmla="*/ 2147483647 h 85"/>
                <a:gd name="T62" fmla="*/ 2147483647 w 92"/>
                <a:gd name="T63" fmla="*/ 2147483647 h 85"/>
                <a:gd name="T64" fmla="*/ 2147483647 w 92"/>
                <a:gd name="T65" fmla="*/ 2147483647 h 85"/>
                <a:gd name="T66" fmla="*/ 2147483647 w 92"/>
                <a:gd name="T67" fmla="*/ 2147483647 h 85"/>
                <a:gd name="T68" fmla="*/ 2147483647 w 92"/>
                <a:gd name="T69" fmla="*/ 2147483647 h 85"/>
                <a:gd name="T70" fmla="*/ 2147483647 w 92"/>
                <a:gd name="T71" fmla="*/ 2147483647 h 85"/>
                <a:gd name="T72" fmla="*/ 2147483647 w 92"/>
                <a:gd name="T73" fmla="*/ 2147483647 h 85"/>
                <a:gd name="T74" fmla="*/ 2147483647 w 92"/>
                <a:gd name="T75" fmla="*/ 2147483647 h 85"/>
                <a:gd name="T76" fmla="*/ 2147483647 w 92"/>
                <a:gd name="T77" fmla="*/ 2147483647 h 85"/>
                <a:gd name="T78" fmla="*/ 2147483647 w 92"/>
                <a:gd name="T79" fmla="*/ 2147483647 h 85"/>
                <a:gd name="T80" fmla="*/ 2147483647 w 92"/>
                <a:gd name="T81" fmla="*/ 2147483647 h 85"/>
                <a:gd name="T82" fmla="*/ 2147483647 w 92"/>
                <a:gd name="T83" fmla="*/ 2147483647 h 85"/>
                <a:gd name="T84" fmla="*/ 2147483647 w 92"/>
                <a:gd name="T85" fmla="*/ 2147483647 h 85"/>
                <a:gd name="T86" fmla="*/ 2147483647 w 92"/>
                <a:gd name="T87" fmla="*/ 2147483647 h 85"/>
                <a:gd name="T88" fmla="*/ 2147483647 w 92"/>
                <a:gd name="T89" fmla="*/ 2147483647 h 85"/>
                <a:gd name="T90" fmla="*/ 2147483647 w 92"/>
                <a:gd name="T91" fmla="*/ 2147483647 h 85"/>
                <a:gd name="T92" fmla="*/ 2147483647 w 92"/>
                <a:gd name="T93" fmla="*/ 2147483647 h 85"/>
                <a:gd name="T94" fmla="*/ 2147483647 w 92"/>
                <a:gd name="T95" fmla="*/ 2147483647 h 85"/>
                <a:gd name="T96" fmla="*/ 2147483647 w 92"/>
                <a:gd name="T97" fmla="*/ 2147483647 h 85"/>
                <a:gd name="T98" fmla="*/ 2147483647 w 92"/>
                <a:gd name="T99" fmla="*/ 2147483647 h 85"/>
                <a:gd name="T100" fmla="*/ 2147483647 w 92"/>
                <a:gd name="T101" fmla="*/ 2147483647 h 85"/>
                <a:gd name="T102" fmla="*/ 2147483647 w 92"/>
                <a:gd name="T103" fmla="*/ 2147483647 h 85"/>
                <a:gd name="T104" fmla="*/ 2147483647 w 92"/>
                <a:gd name="T105" fmla="*/ 2147483647 h 85"/>
                <a:gd name="T106" fmla="*/ 2147483647 w 92"/>
                <a:gd name="T107" fmla="*/ 2147483647 h 85"/>
                <a:gd name="T108" fmla="*/ 2147483647 w 92"/>
                <a:gd name="T109" fmla="*/ 2147483647 h 85"/>
                <a:gd name="T110" fmla="*/ 2147483647 w 92"/>
                <a:gd name="T111" fmla="*/ 2147483647 h 85"/>
                <a:gd name="T112" fmla="*/ 2147483647 w 92"/>
                <a:gd name="T113" fmla="*/ 2147483647 h 85"/>
                <a:gd name="T114" fmla="*/ 2147483647 w 92"/>
                <a:gd name="T115" fmla="*/ 2147483647 h 85"/>
                <a:gd name="T116" fmla="*/ 2147483647 w 92"/>
                <a:gd name="T117" fmla="*/ 2147483647 h 85"/>
                <a:gd name="T118" fmla="*/ 2147483647 w 92"/>
                <a:gd name="T119" fmla="*/ 2147483647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4" name="Freeform 5089" descr="Large checker board"/>
            <p:cNvSpPr>
              <a:spLocks/>
            </p:cNvSpPr>
            <p:nvPr/>
          </p:nvSpPr>
          <p:spPr bwMode="auto">
            <a:xfrm>
              <a:off x="2216151" y="1463675"/>
              <a:ext cx="287338" cy="58738"/>
            </a:xfrm>
            <a:custGeom>
              <a:avLst/>
              <a:gdLst>
                <a:gd name="T0" fmla="*/ 2147483647 w 161"/>
                <a:gd name="T1" fmla="*/ 2147483647 h 29"/>
                <a:gd name="T2" fmla="*/ 2147483647 w 161"/>
                <a:gd name="T3" fmla="*/ 2147483647 h 29"/>
                <a:gd name="T4" fmla="*/ 2147483647 w 161"/>
                <a:gd name="T5" fmla="*/ 2147483647 h 29"/>
                <a:gd name="T6" fmla="*/ 2147483647 w 161"/>
                <a:gd name="T7" fmla="*/ 2147483647 h 29"/>
                <a:gd name="T8" fmla="*/ 2147483647 w 161"/>
                <a:gd name="T9" fmla="*/ 0 h 29"/>
                <a:gd name="T10" fmla="*/ 0 w 161"/>
                <a:gd name="T11" fmla="*/ 0 h 29"/>
                <a:gd name="T12" fmla="*/ 2147483647 w 161"/>
                <a:gd name="T13" fmla="*/ 2147483647 h 29"/>
                <a:gd name="T14" fmla="*/ 2147483647 w 161"/>
                <a:gd name="T15" fmla="*/ 2147483647 h 29"/>
                <a:gd name="T16" fmla="*/ 2147483647 w 161"/>
                <a:gd name="T17" fmla="*/ 2147483647 h 29"/>
                <a:gd name="T18" fmla="*/ 2147483647 w 161"/>
                <a:gd name="T19" fmla="*/ 2147483647 h 29"/>
                <a:gd name="T20" fmla="*/ 2147483647 w 161"/>
                <a:gd name="T21" fmla="*/ 2147483647 h 29"/>
                <a:gd name="T22" fmla="*/ 2147483647 w 161"/>
                <a:gd name="T23" fmla="*/ 2147483647 h 29"/>
                <a:gd name="T24" fmla="*/ 2147483647 w 161"/>
                <a:gd name="T25" fmla="*/ 2147483647 h 29"/>
                <a:gd name="T26" fmla="*/ 2147483647 w 161"/>
                <a:gd name="T27" fmla="*/ 2147483647 h 29"/>
                <a:gd name="T28" fmla="*/ 2147483647 w 161"/>
                <a:gd name="T29" fmla="*/ 2147483647 h 29"/>
                <a:gd name="T30" fmla="*/ 2147483647 w 161"/>
                <a:gd name="T31" fmla="*/ 2147483647 h 29"/>
                <a:gd name="T32" fmla="*/ 2147483647 w 161"/>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5" name="Freeform 5090" descr="Large checker board"/>
            <p:cNvSpPr>
              <a:spLocks/>
            </p:cNvSpPr>
            <p:nvPr/>
          </p:nvSpPr>
          <p:spPr bwMode="auto">
            <a:xfrm>
              <a:off x="2314576" y="1357313"/>
              <a:ext cx="182563" cy="73025"/>
            </a:xfrm>
            <a:custGeom>
              <a:avLst/>
              <a:gdLst>
                <a:gd name="T0" fmla="*/ 2147483647 w 104"/>
                <a:gd name="T1" fmla="*/ 2147483647 h 36"/>
                <a:gd name="T2" fmla="*/ 2147483647 w 104"/>
                <a:gd name="T3" fmla="*/ 2147483647 h 36"/>
                <a:gd name="T4" fmla="*/ 2147483647 w 104"/>
                <a:gd name="T5" fmla="*/ 0 h 36"/>
                <a:gd name="T6" fmla="*/ 2147483647 w 104"/>
                <a:gd name="T7" fmla="*/ 2147483647 h 36"/>
                <a:gd name="T8" fmla="*/ 2147483647 w 104"/>
                <a:gd name="T9" fmla="*/ 2147483647 h 36"/>
                <a:gd name="T10" fmla="*/ 2147483647 w 104"/>
                <a:gd name="T11" fmla="*/ 2147483647 h 36"/>
                <a:gd name="T12" fmla="*/ 2147483647 w 104"/>
                <a:gd name="T13" fmla="*/ 2147483647 h 36"/>
                <a:gd name="T14" fmla="*/ 2147483647 w 104"/>
                <a:gd name="T15" fmla="*/ 2147483647 h 36"/>
                <a:gd name="T16" fmla="*/ 2147483647 w 104"/>
                <a:gd name="T17" fmla="*/ 2147483647 h 36"/>
                <a:gd name="T18" fmla="*/ 2147483647 w 104"/>
                <a:gd name="T19" fmla="*/ 2147483647 h 36"/>
                <a:gd name="T20" fmla="*/ 2147483647 w 104"/>
                <a:gd name="T21" fmla="*/ 2147483647 h 36"/>
                <a:gd name="T22" fmla="*/ 2147483647 w 104"/>
                <a:gd name="T23" fmla="*/ 2147483647 h 36"/>
                <a:gd name="T24" fmla="*/ 0 w 104"/>
                <a:gd name="T25" fmla="*/ 2147483647 h 36"/>
                <a:gd name="T26" fmla="*/ 2147483647 w 10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6" name="Freeform 5091" descr="Large checker board"/>
            <p:cNvSpPr>
              <a:spLocks/>
            </p:cNvSpPr>
            <p:nvPr/>
          </p:nvSpPr>
          <p:spPr bwMode="auto">
            <a:xfrm>
              <a:off x="1785938" y="1463675"/>
              <a:ext cx="247650" cy="61913"/>
            </a:xfrm>
            <a:custGeom>
              <a:avLst/>
              <a:gdLst>
                <a:gd name="T0" fmla="*/ 2147483647 w 139"/>
                <a:gd name="T1" fmla="*/ 2147483647 h 31"/>
                <a:gd name="T2" fmla="*/ 2147483647 w 139"/>
                <a:gd name="T3" fmla="*/ 2147483647 h 31"/>
                <a:gd name="T4" fmla="*/ 2147483647 w 139"/>
                <a:gd name="T5" fmla="*/ 2147483647 h 31"/>
                <a:gd name="T6" fmla="*/ 2147483647 w 139"/>
                <a:gd name="T7" fmla="*/ 2147483647 h 31"/>
                <a:gd name="T8" fmla="*/ 0 w 139"/>
                <a:gd name="T9" fmla="*/ 2147483647 h 31"/>
                <a:gd name="T10" fmla="*/ 2147483647 w 139"/>
                <a:gd name="T11" fmla="*/ 2147483647 h 31"/>
                <a:gd name="T12" fmla="*/ 2147483647 w 139"/>
                <a:gd name="T13" fmla="*/ 2147483647 h 31"/>
                <a:gd name="T14" fmla="*/ 2147483647 w 139"/>
                <a:gd name="T15" fmla="*/ 2147483647 h 31"/>
                <a:gd name="T16" fmla="*/ 2147483647 w 139"/>
                <a:gd name="T17" fmla="*/ 2147483647 h 31"/>
                <a:gd name="T18" fmla="*/ 2147483647 w 139"/>
                <a:gd name="T19" fmla="*/ 2147483647 h 31"/>
                <a:gd name="T20" fmla="*/ 2147483647 w 139"/>
                <a:gd name="T21" fmla="*/ 2147483647 h 31"/>
                <a:gd name="T22" fmla="*/ 2147483647 w 139"/>
                <a:gd name="T23" fmla="*/ 2147483647 h 31"/>
                <a:gd name="T24" fmla="*/ 2147483647 w 139"/>
                <a:gd name="T25" fmla="*/ 0 h 31"/>
                <a:gd name="T26" fmla="*/ 2147483647 w 139"/>
                <a:gd name="T27" fmla="*/ 2147483647 h 31"/>
                <a:gd name="T28" fmla="*/ 2147483647 w 139"/>
                <a:gd name="T29" fmla="*/ 2147483647 h 31"/>
                <a:gd name="T30" fmla="*/ 2147483647 w 139"/>
                <a:gd name="T31" fmla="*/ 2147483647 h 31"/>
                <a:gd name="T32" fmla="*/ 2147483647 w 139"/>
                <a:gd name="T33" fmla="*/ 2147483647 h 31"/>
                <a:gd name="T34" fmla="*/ 2147483647 w 139"/>
                <a:gd name="T35" fmla="*/ 2147483647 h 31"/>
                <a:gd name="T36" fmla="*/ 2147483647 w 139"/>
                <a:gd name="T37" fmla="*/ 2147483647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7" name="Freeform 5092" descr="Large checker board"/>
            <p:cNvSpPr>
              <a:spLocks/>
            </p:cNvSpPr>
            <p:nvPr/>
          </p:nvSpPr>
          <p:spPr bwMode="auto">
            <a:xfrm>
              <a:off x="2112963" y="1778000"/>
              <a:ext cx="155575" cy="88900"/>
            </a:xfrm>
            <a:custGeom>
              <a:avLst/>
              <a:gdLst>
                <a:gd name="T0" fmla="*/ 2147483647 w 88"/>
                <a:gd name="T1" fmla="*/ 2147483647 h 45"/>
                <a:gd name="T2" fmla="*/ 2147483647 w 88"/>
                <a:gd name="T3" fmla="*/ 2147483647 h 45"/>
                <a:gd name="T4" fmla="*/ 2147483647 w 88"/>
                <a:gd name="T5" fmla="*/ 2147483647 h 45"/>
                <a:gd name="T6" fmla="*/ 2147483647 w 88"/>
                <a:gd name="T7" fmla="*/ 2147483647 h 45"/>
                <a:gd name="T8" fmla="*/ 2147483647 w 88"/>
                <a:gd name="T9" fmla="*/ 2147483647 h 45"/>
                <a:gd name="T10" fmla="*/ 2147483647 w 88"/>
                <a:gd name="T11" fmla="*/ 2147483647 h 45"/>
                <a:gd name="T12" fmla="*/ 0 w 88"/>
                <a:gd name="T13" fmla="*/ 2147483647 h 45"/>
                <a:gd name="T14" fmla="*/ 2147483647 w 88"/>
                <a:gd name="T15" fmla="*/ 2147483647 h 45"/>
                <a:gd name="T16" fmla="*/ 2147483647 w 88"/>
                <a:gd name="T17" fmla="*/ 2147483647 h 45"/>
                <a:gd name="T18" fmla="*/ 2147483647 w 88"/>
                <a:gd name="T19" fmla="*/ 0 h 45"/>
                <a:gd name="T20" fmla="*/ 2147483647 w 88"/>
                <a:gd name="T21" fmla="*/ 2147483647 h 45"/>
                <a:gd name="T22" fmla="*/ 2147483647 w 88"/>
                <a:gd name="T23" fmla="*/ 2147483647 h 45"/>
                <a:gd name="T24" fmla="*/ 2147483647 w 88"/>
                <a:gd name="T25" fmla="*/ 2147483647 h 45"/>
                <a:gd name="T26" fmla="*/ 2147483647 w 88"/>
                <a:gd name="T27" fmla="*/ 2147483647 h 45"/>
                <a:gd name="T28" fmla="*/ 2147483647 w 88"/>
                <a:gd name="T29" fmla="*/ 2147483647 h 45"/>
                <a:gd name="T30" fmla="*/ 2147483647 w 88"/>
                <a:gd name="T31" fmla="*/ 2147483647 h 45"/>
                <a:gd name="T32" fmla="*/ 2147483647 w 88"/>
                <a:gd name="T33" fmla="*/ 2147483647 h 45"/>
                <a:gd name="T34" fmla="*/ 2147483647 w 88"/>
                <a:gd name="T35" fmla="*/ 2147483647 h 45"/>
                <a:gd name="T36" fmla="*/ 2147483647 w 88"/>
                <a:gd name="T37" fmla="*/ 214748364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8" name="Freeform 5093" descr="Large checker board"/>
            <p:cNvSpPr>
              <a:spLocks/>
            </p:cNvSpPr>
            <p:nvPr/>
          </p:nvSpPr>
          <p:spPr bwMode="auto">
            <a:xfrm>
              <a:off x="1998663" y="1549400"/>
              <a:ext cx="139700" cy="63500"/>
            </a:xfrm>
            <a:custGeom>
              <a:avLst/>
              <a:gdLst>
                <a:gd name="T0" fmla="*/ 2147483647 w 79"/>
                <a:gd name="T1" fmla="*/ 0 h 33"/>
                <a:gd name="T2" fmla="*/ 2147483647 w 79"/>
                <a:gd name="T3" fmla="*/ 0 h 33"/>
                <a:gd name="T4" fmla="*/ 2147483647 w 79"/>
                <a:gd name="T5" fmla="*/ 2147483647 h 33"/>
                <a:gd name="T6" fmla="*/ 2147483647 w 79"/>
                <a:gd name="T7" fmla="*/ 2147483647 h 33"/>
                <a:gd name="T8" fmla="*/ 0 w 79"/>
                <a:gd name="T9" fmla="*/ 2147483647 h 33"/>
                <a:gd name="T10" fmla="*/ 2147483647 w 79"/>
                <a:gd name="T11" fmla="*/ 2147483647 h 33"/>
                <a:gd name="T12" fmla="*/ 2147483647 w 79"/>
                <a:gd name="T13" fmla="*/ 2147483647 h 33"/>
                <a:gd name="T14" fmla="*/ 2147483647 w 79"/>
                <a:gd name="T15" fmla="*/ 2147483647 h 33"/>
                <a:gd name="T16" fmla="*/ 2147483647 w 79"/>
                <a:gd name="T17" fmla="*/ 2147483647 h 33"/>
                <a:gd name="T18" fmla="*/ 2147483647 w 79"/>
                <a:gd name="T19" fmla="*/ 2147483647 h 33"/>
                <a:gd name="T20" fmla="*/ 214748364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9" name="Freeform 5094" descr="Large checker board"/>
            <p:cNvSpPr>
              <a:spLocks/>
            </p:cNvSpPr>
            <p:nvPr/>
          </p:nvSpPr>
          <p:spPr bwMode="auto">
            <a:xfrm>
              <a:off x="2125663" y="1535113"/>
              <a:ext cx="142875" cy="61913"/>
            </a:xfrm>
            <a:custGeom>
              <a:avLst/>
              <a:gdLst>
                <a:gd name="T0" fmla="*/ 2147483647 w 81"/>
                <a:gd name="T1" fmla="*/ 2147483647 h 31"/>
                <a:gd name="T2" fmla="*/ 2147483647 w 81"/>
                <a:gd name="T3" fmla="*/ 2147483647 h 31"/>
                <a:gd name="T4" fmla="*/ 2147483647 w 81"/>
                <a:gd name="T5" fmla="*/ 2147483647 h 31"/>
                <a:gd name="T6" fmla="*/ 2147483647 w 81"/>
                <a:gd name="T7" fmla="*/ 2147483647 h 31"/>
                <a:gd name="T8" fmla="*/ 0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2147483647 h 31"/>
                <a:gd name="T18" fmla="*/ 2147483647 w 81"/>
                <a:gd name="T19" fmla="*/ 0 h 31"/>
                <a:gd name="T20" fmla="*/ 2147483647 w 81"/>
                <a:gd name="T21" fmla="*/ 2147483647 h 31"/>
                <a:gd name="T22" fmla="*/ 2147483647 w 81"/>
                <a:gd name="T23" fmla="*/ 2147483647 h 31"/>
                <a:gd name="T24" fmla="*/ 2147483647 w 81"/>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0" name="Freeform 5095" descr="Large checker board"/>
            <p:cNvSpPr>
              <a:spLocks/>
            </p:cNvSpPr>
            <p:nvPr/>
          </p:nvSpPr>
          <p:spPr bwMode="auto">
            <a:xfrm>
              <a:off x="893763" y="2268538"/>
              <a:ext cx="74613" cy="80963"/>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0 w 43"/>
                <a:gd name="T27" fmla="*/ 0 h 41"/>
                <a:gd name="T28" fmla="*/ 2147483647 w 43"/>
                <a:gd name="T29" fmla="*/ 2147483647 h 41"/>
                <a:gd name="T30" fmla="*/ 2147483647 w 43"/>
                <a:gd name="T31" fmla="*/ 2147483647 h 41"/>
                <a:gd name="T32" fmla="*/ 2147483647 w 43"/>
                <a:gd name="T33" fmla="*/ 2147483647 h 41"/>
                <a:gd name="T34" fmla="*/ 2147483647 w 43"/>
                <a:gd name="T35" fmla="*/ 2147483647 h 41"/>
                <a:gd name="T36" fmla="*/ 2147483647 w 43"/>
                <a:gd name="T37" fmla="*/ 2147483647 h 41"/>
                <a:gd name="T38" fmla="*/ 2147483647 w 43"/>
                <a:gd name="T39" fmla="*/ 2147483647 h 41"/>
                <a:gd name="T40" fmla="*/ 2147483647 w 43"/>
                <a:gd name="T41" fmla="*/ 2147483647 h 41"/>
                <a:gd name="T42" fmla="*/ 2147483647 w 43"/>
                <a:gd name="T43" fmla="*/ 2147483647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1" name="Freeform 5096" descr="Large checker board"/>
            <p:cNvSpPr>
              <a:spLocks/>
            </p:cNvSpPr>
            <p:nvPr/>
          </p:nvSpPr>
          <p:spPr bwMode="auto">
            <a:xfrm>
              <a:off x="1719263" y="1450975"/>
              <a:ext cx="179388" cy="36513"/>
            </a:xfrm>
            <a:custGeom>
              <a:avLst/>
              <a:gdLst>
                <a:gd name="T0" fmla="*/ 2147483647 w 102"/>
                <a:gd name="T1" fmla="*/ 2147483647 h 19"/>
                <a:gd name="T2" fmla="*/ 2147483647 w 102"/>
                <a:gd name="T3" fmla="*/ 2147483647 h 19"/>
                <a:gd name="T4" fmla="*/ 2147483647 w 102"/>
                <a:gd name="T5" fmla="*/ 2147483647 h 19"/>
                <a:gd name="T6" fmla="*/ 2147483647 w 102"/>
                <a:gd name="T7" fmla="*/ 2147483647 h 19"/>
                <a:gd name="T8" fmla="*/ 2147483647 w 102"/>
                <a:gd name="T9" fmla="*/ 2147483647 h 19"/>
                <a:gd name="T10" fmla="*/ 2147483647 w 102"/>
                <a:gd name="T11" fmla="*/ 2147483647 h 19"/>
                <a:gd name="T12" fmla="*/ 2147483647 w 102"/>
                <a:gd name="T13" fmla="*/ 2147483647 h 19"/>
                <a:gd name="T14" fmla="*/ 2147483647 w 102"/>
                <a:gd name="T15" fmla="*/ 2147483647 h 19"/>
                <a:gd name="T16" fmla="*/ 2147483647 w 102"/>
                <a:gd name="T17" fmla="*/ 2147483647 h 19"/>
                <a:gd name="T18" fmla="*/ 0 w 102"/>
                <a:gd name="T19" fmla="*/ 2147483647 h 19"/>
                <a:gd name="T20" fmla="*/ 2147483647 w 102"/>
                <a:gd name="T21" fmla="*/ 2147483647 h 19"/>
                <a:gd name="T22" fmla="*/ 2147483647 w 102"/>
                <a:gd name="T23" fmla="*/ 2147483647 h 19"/>
                <a:gd name="T24" fmla="*/ 2147483647 w 102"/>
                <a:gd name="T25" fmla="*/ 0 h 19"/>
                <a:gd name="T26" fmla="*/ 2147483647 w 102"/>
                <a:gd name="T27" fmla="*/ 0 h 19"/>
                <a:gd name="T28" fmla="*/ 2147483647 w 102"/>
                <a:gd name="T29" fmla="*/ 0 h 19"/>
                <a:gd name="T30" fmla="*/ 2147483647 w 102"/>
                <a:gd name="T31" fmla="*/ 2147483647 h 19"/>
                <a:gd name="T32" fmla="*/ 2147483647 w 102"/>
                <a:gd name="T33" fmla="*/ 2147483647 h 19"/>
                <a:gd name="T34" fmla="*/ 2147483647 w 102"/>
                <a:gd name="T35" fmla="*/ 2147483647 h 19"/>
                <a:gd name="T36" fmla="*/ 2147483647 w 102"/>
                <a:gd name="T37" fmla="*/ 2147483647 h 19"/>
                <a:gd name="T38" fmla="*/ 2147483647 w 102"/>
                <a:gd name="T39" fmla="*/ 2147483647 h 19"/>
                <a:gd name="T40" fmla="*/ 2147483647 w 102"/>
                <a:gd name="T41" fmla="*/ 2147483647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2" name="Freeform 5097" descr="Large checker board"/>
            <p:cNvSpPr>
              <a:spLocks/>
            </p:cNvSpPr>
            <p:nvPr/>
          </p:nvSpPr>
          <p:spPr bwMode="auto">
            <a:xfrm>
              <a:off x="2079626" y="1470025"/>
              <a:ext cx="107950" cy="42863"/>
            </a:xfrm>
            <a:custGeom>
              <a:avLst/>
              <a:gdLst>
                <a:gd name="T0" fmla="*/ 2147483647 w 62"/>
                <a:gd name="T1" fmla="*/ 2147483647 h 21"/>
                <a:gd name="T2" fmla="*/ 2147483647 w 62"/>
                <a:gd name="T3" fmla="*/ 2147483647 h 21"/>
                <a:gd name="T4" fmla="*/ 2147483647 w 62"/>
                <a:gd name="T5" fmla="*/ 2147483647 h 21"/>
                <a:gd name="T6" fmla="*/ 2147483647 w 62"/>
                <a:gd name="T7" fmla="*/ 2147483647 h 21"/>
                <a:gd name="T8" fmla="*/ 2147483647 w 62"/>
                <a:gd name="T9" fmla="*/ 2147483647 h 21"/>
                <a:gd name="T10" fmla="*/ 2147483647 w 62"/>
                <a:gd name="T11" fmla="*/ 2147483647 h 21"/>
                <a:gd name="T12" fmla="*/ 0 w 62"/>
                <a:gd name="T13" fmla="*/ 2147483647 h 21"/>
                <a:gd name="T14" fmla="*/ 2147483647 w 62"/>
                <a:gd name="T15" fmla="*/ 2147483647 h 21"/>
                <a:gd name="T16" fmla="*/ 2147483647 w 62"/>
                <a:gd name="T17" fmla="*/ 2147483647 h 21"/>
                <a:gd name="T18" fmla="*/ 2147483647 w 62"/>
                <a:gd name="T19" fmla="*/ 2147483647 h 21"/>
                <a:gd name="T20" fmla="*/ 2147483647 w 62"/>
                <a:gd name="T21" fmla="*/ 2147483647 h 21"/>
                <a:gd name="T22" fmla="*/ 2147483647 w 62"/>
                <a:gd name="T23" fmla="*/ 2147483647 h 21"/>
                <a:gd name="T24" fmla="*/ 2147483647 w 62"/>
                <a:gd name="T25" fmla="*/ 2147483647 h 21"/>
                <a:gd name="T26" fmla="*/ 2147483647 w 62"/>
                <a:gd name="T27" fmla="*/ 2147483647 h 21"/>
                <a:gd name="T28" fmla="*/ 2147483647 w 62"/>
                <a:gd name="T29" fmla="*/ 2147483647 h 21"/>
                <a:gd name="T30" fmla="*/ 2147483647 w 62"/>
                <a:gd name="T31" fmla="*/ 2147483647 h 21"/>
                <a:gd name="T32" fmla="*/ 2147483647 w 62"/>
                <a:gd name="T33" fmla="*/ 2147483647 h 21"/>
                <a:gd name="T34" fmla="*/ 2147483647 w 62"/>
                <a:gd name="T35" fmla="*/ 0 h 21"/>
                <a:gd name="T36" fmla="*/ 2147483647 w 62"/>
                <a:gd name="T37" fmla="*/ 2147483647 h 21"/>
                <a:gd name="T38" fmla="*/ 2147483647 w 62"/>
                <a:gd name="T39" fmla="*/ 2147483647 h 21"/>
                <a:gd name="T40" fmla="*/ 2147483647 w 62"/>
                <a:gd name="T41" fmla="*/ 2147483647 h 21"/>
                <a:gd name="T42" fmla="*/ 2147483647 w 62"/>
                <a:gd name="T43" fmla="*/ 2147483647 h 21"/>
                <a:gd name="T44" fmla="*/ 2147483647 w 62"/>
                <a:gd name="T45" fmla="*/ 214748364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3" name="Freeform 5098" descr="Large checker board"/>
            <p:cNvSpPr>
              <a:spLocks/>
            </p:cNvSpPr>
            <p:nvPr/>
          </p:nvSpPr>
          <p:spPr bwMode="auto">
            <a:xfrm>
              <a:off x="2122488" y="1406525"/>
              <a:ext cx="93663" cy="34925"/>
            </a:xfrm>
            <a:custGeom>
              <a:avLst/>
              <a:gdLst>
                <a:gd name="T0" fmla="*/ 2147483647 w 54"/>
                <a:gd name="T1" fmla="*/ 2147483647 h 19"/>
                <a:gd name="T2" fmla="*/ 2147483647 w 54"/>
                <a:gd name="T3" fmla="*/ 2147483647 h 19"/>
                <a:gd name="T4" fmla="*/ 2147483647 w 54"/>
                <a:gd name="T5" fmla="*/ 2147483647 h 19"/>
                <a:gd name="T6" fmla="*/ 2147483647 w 54"/>
                <a:gd name="T7" fmla="*/ 2147483647 h 19"/>
                <a:gd name="T8" fmla="*/ 2147483647 w 54"/>
                <a:gd name="T9" fmla="*/ 2147483647 h 19"/>
                <a:gd name="T10" fmla="*/ 2147483647 w 54"/>
                <a:gd name="T11" fmla="*/ 2147483647 h 19"/>
                <a:gd name="T12" fmla="*/ 2147483647 w 54"/>
                <a:gd name="T13" fmla="*/ 2147483647 h 19"/>
                <a:gd name="T14" fmla="*/ 2147483647 w 54"/>
                <a:gd name="T15" fmla="*/ 2147483647 h 19"/>
                <a:gd name="T16" fmla="*/ 0 w 54"/>
                <a:gd name="T17" fmla="*/ 2147483647 h 19"/>
                <a:gd name="T18" fmla="*/ 2147483647 w 54"/>
                <a:gd name="T19" fmla="*/ 2147483647 h 19"/>
                <a:gd name="T20" fmla="*/ 2147483647 w 54"/>
                <a:gd name="T21" fmla="*/ 2147483647 h 19"/>
                <a:gd name="T22" fmla="*/ 2147483647 w 54"/>
                <a:gd name="T23" fmla="*/ 2147483647 h 19"/>
                <a:gd name="T24" fmla="*/ 2147483647 w 54"/>
                <a:gd name="T25" fmla="*/ 2147483647 h 19"/>
                <a:gd name="T26" fmla="*/ 2147483647 w 54"/>
                <a:gd name="T27" fmla="*/ 0 h 19"/>
                <a:gd name="T28" fmla="*/ 2147483647 w 54"/>
                <a:gd name="T29" fmla="*/ 0 h 19"/>
                <a:gd name="T30" fmla="*/ 2147483647 w 54"/>
                <a:gd name="T31" fmla="*/ 2147483647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4" name="Freeform 5099" descr="Large checker board"/>
            <p:cNvSpPr>
              <a:spLocks/>
            </p:cNvSpPr>
            <p:nvPr/>
          </p:nvSpPr>
          <p:spPr bwMode="auto">
            <a:xfrm>
              <a:off x="1970088" y="1660525"/>
              <a:ext cx="84138" cy="38100"/>
            </a:xfrm>
            <a:custGeom>
              <a:avLst/>
              <a:gdLst>
                <a:gd name="T0" fmla="*/ 2147483647 w 47"/>
                <a:gd name="T1" fmla="*/ 2147483647 h 19"/>
                <a:gd name="T2" fmla="*/ 2147483647 w 47"/>
                <a:gd name="T3" fmla="*/ 2147483647 h 19"/>
                <a:gd name="T4" fmla="*/ 2147483647 w 47"/>
                <a:gd name="T5" fmla="*/ 0 h 19"/>
                <a:gd name="T6" fmla="*/ 2147483647 w 47"/>
                <a:gd name="T7" fmla="*/ 2147483647 h 19"/>
                <a:gd name="T8" fmla="*/ 2147483647 w 47"/>
                <a:gd name="T9" fmla="*/ 2147483647 h 19"/>
                <a:gd name="T10" fmla="*/ 2147483647 w 47"/>
                <a:gd name="T11" fmla="*/ 2147483647 h 19"/>
                <a:gd name="T12" fmla="*/ 0 w 47"/>
                <a:gd name="T13" fmla="*/ 2147483647 h 19"/>
                <a:gd name="T14" fmla="*/ 2147483647 w 47"/>
                <a:gd name="T15" fmla="*/ 2147483647 h 19"/>
                <a:gd name="T16" fmla="*/ 2147483647 w 47"/>
                <a:gd name="T17" fmla="*/ 2147483647 h 19"/>
                <a:gd name="T18" fmla="*/ 2147483647 w 47"/>
                <a:gd name="T19" fmla="*/ 2147483647 h 19"/>
                <a:gd name="T20" fmla="*/ 2147483647 w 47"/>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5" name="Freeform 5100" descr="Large checker board"/>
            <p:cNvSpPr>
              <a:spLocks/>
            </p:cNvSpPr>
            <p:nvPr/>
          </p:nvSpPr>
          <p:spPr bwMode="auto">
            <a:xfrm>
              <a:off x="2433638" y="1549400"/>
              <a:ext cx="87313" cy="26988"/>
            </a:xfrm>
            <a:custGeom>
              <a:avLst/>
              <a:gdLst>
                <a:gd name="T0" fmla="*/ 2147483647 w 48"/>
                <a:gd name="T1" fmla="*/ 0 h 14"/>
                <a:gd name="T2" fmla="*/ 2147483647 w 48"/>
                <a:gd name="T3" fmla="*/ 0 h 14"/>
                <a:gd name="T4" fmla="*/ 0 w 48"/>
                <a:gd name="T5" fmla="*/ 2147483647 h 14"/>
                <a:gd name="T6" fmla="*/ 2147483647 w 48"/>
                <a:gd name="T7" fmla="*/ 2147483647 h 14"/>
                <a:gd name="T8" fmla="*/ 2147483647 w 48"/>
                <a:gd name="T9" fmla="*/ 2147483647 h 14"/>
                <a:gd name="T10" fmla="*/ 2147483647 w 48"/>
                <a:gd name="T11" fmla="*/ 2147483647 h 14"/>
                <a:gd name="T12" fmla="*/ 2147483647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6" name="Freeform 5101" descr="Large checker board"/>
            <p:cNvSpPr>
              <a:spLocks/>
            </p:cNvSpPr>
            <p:nvPr/>
          </p:nvSpPr>
          <p:spPr bwMode="auto">
            <a:xfrm>
              <a:off x="2398713" y="1704975"/>
              <a:ext cx="53975" cy="30163"/>
            </a:xfrm>
            <a:custGeom>
              <a:avLst/>
              <a:gdLst>
                <a:gd name="T0" fmla="*/ 2147483647 w 31"/>
                <a:gd name="T1" fmla="*/ 2147483647 h 15"/>
                <a:gd name="T2" fmla="*/ 2147483647 w 31"/>
                <a:gd name="T3" fmla="*/ 2147483647 h 15"/>
                <a:gd name="T4" fmla="*/ 0 w 31"/>
                <a:gd name="T5" fmla="*/ 2147483647 h 15"/>
                <a:gd name="T6" fmla="*/ 2147483647 w 31"/>
                <a:gd name="T7" fmla="*/ 0 h 15"/>
                <a:gd name="T8" fmla="*/ 2147483647 w 31"/>
                <a:gd name="T9" fmla="*/ 2147483647 h 15"/>
                <a:gd name="T10" fmla="*/ 2147483647 w 31"/>
                <a:gd name="T11" fmla="*/ 214748364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7" name="Freeform 5102" descr="Large checker board"/>
            <p:cNvSpPr>
              <a:spLocks/>
            </p:cNvSpPr>
            <p:nvPr/>
          </p:nvSpPr>
          <p:spPr bwMode="auto">
            <a:xfrm>
              <a:off x="2239963" y="1414463"/>
              <a:ext cx="58738" cy="26988"/>
            </a:xfrm>
            <a:custGeom>
              <a:avLst/>
              <a:gdLst>
                <a:gd name="T0" fmla="*/ 0 w 33"/>
                <a:gd name="T1" fmla="*/ 2147483647 h 15"/>
                <a:gd name="T2" fmla="*/ 2147483647 w 33"/>
                <a:gd name="T3" fmla="*/ 0 h 15"/>
                <a:gd name="T4" fmla="*/ 2147483647 w 33"/>
                <a:gd name="T5" fmla="*/ 2147483647 h 15"/>
                <a:gd name="T6" fmla="*/ 2147483647 w 33"/>
                <a:gd name="T7" fmla="*/ 2147483647 h 15"/>
                <a:gd name="T8" fmla="*/ 2147483647 w 33"/>
                <a:gd name="T9" fmla="*/ 2147483647 h 15"/>
                <a:gd name="T10" fmla="*/ 2147483647 w 33"/>
                <a:gd name="T11" fmla="*/ 2147483647 h 15"/>
                <a:gd name="T12" fmla="*/ 0 w 33"/>
                <a:gd name="T13" fmla="*/ 214748364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8" name="Freeform 5103" descr="Large checker board"/>
            <p:cNvSpPr>
              <a:spLocks/>
            </p:cNvSpPr>
            <p:nvPr/>
          </p:nvSpPr>
          <p:spPr bwMode="auto">
            <a:xfrm>
              <a:off x="2171701" y="1498600"/>
              <a:ext cx="63500" cy="23813"/>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9" name="Freeform 5104" descr="Large checker board"/>
            <p:cNvSpPr>
              <a:spLocks/>
            </p:cNvSpPr>
            <p:nvPr/>
          </p:nvSpPr>
          <p:spPr bwMode="auto">
            <a:xfrm>
              <a:off x="1935163" y="1549400"/>
              <a:ext cx="50800" cy="23813"/>
            </a:xfrm>
            <a:custGeom>
              <a:avLst/>
              <a:gdLst>
                <a:gd name="T0" fmla="*/ 2147483647 w 30"/>
                <a:gd name="T1" fmla="*/ 2147483647 h 12"/>
                <a:gd name="T2" fmla="*/ 0 w 30"/>
                <a:gd name="T3" fmla="*/ 2147483647 h 12"/>
                <a:gd name="T4" fmla="*/ 2147483647 w 30"/>
                <a:gd name="T5" fmla="*/ 0 h 12"/>
                <a:gd name="T6" fmla="*/ 2147483647 w 30"/>
                <a:gd name="T7" fmla="*/ 2147483647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0" name="Freeform 5105"/>
            <p:cNvSpPr>
              <a:spLocks/>
            </p:cNvSpPr>
            <p:nvPr/>
          </p:nvSpPr>
          <p:spPr bwMode="auto">
            <a:xfrm>
              <a:off x="2892426" y="1641475"/>
              <a:ext cx="55563" cy="33338"/>
            </a:xfrm>
            <a:custGeom>
              <a:avLst/>
              <a:gdLst>
                <a:gd name="T0" fmla="*/ 2147483647 w 31"/>
                <a:gd name="T1" fmla="*/ 2147483647 h 17"/>
                <a:gd name="T2" fmla="*/ 2147483647 w 31"/>
                <a:gd name="T3" fmla="*/ 0 h 17"/>
                <a:gd name="T4" fmla="*/ 0 w 31"/>
                <a:gd name="T5" fmla="*/ 2147483647 h 17"/>
                <a:gd name="T6" fmla="*/ 0 w 31"/>
                <a:gd name="T7" fmla="*/ 2147483647 h 17"/>
                <a:gd name="T8" fmla="*/ 0 w 31"/>
                <a:gd name="T9" fmla="*/ 2147483647 h 17"/>
                <a:gd name="T10" fmla="*/ 2147483647 w 31"/>
                <a:gd name="T11" fmla="*/ 2147483647 h 17"/>
                <a:gd name="T12" fmla="*/ 2147483647 w 31"/>
                <a:gd name="T13" fmla="*/ 2147483647 h 17"/>
                <a:gd name="T14" fmla="*/ 2147483647 w 31"/>
                <a:gd name="T15" fmla="*/ 2147483647 h 17"/>
                <a:gd name="T16" fmla="*/ 2147483647 w 31"/>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1" name="Freeform 5106"/>
            <p:cNvSpPr>
              <a:spLocks/>
            </p:cNvSpPr>
            <p:nvPr/>
          </p:nvSpPr>
          <p:spPr bwMode="auto">
            <a:xfrm>
              <a:off x="3478213" y="1757363"/>
              <a:ext cx="227013" cy="95250"/>
            </a:xfrm>
            <a:custGeom>
              <a:avLst/>
              <a:gdLst>
                <a:gd name="T0" fmla="*/ 2147483647 w 126"/>
                <a:gd name="T1" fmla="*/ 0 h 48"/>
                <a:gd name="T2" fmla="*/ 2147483647 w 126"/>
                <a:gd name="T3" fmla="*/ 2147483647 h 48"/>
                <a:gd name="T4" fmla="*/ 2147483647 w 126"/>
                <a:gd name="T5" fmla="*/ 2147483647 h 48"/>
                <a:gd name="T6" fmla="*/ 2147483647 w 126"/>
                <a:gd name="T7" fmla="*/ 2147483647 h 48"/>
                <a:gd name="T8" fmla="*/ 2147483647 w 126"/>
                <a:gd name="T9" fmla="*/ 2147483647 h 48"/>
                <a:gd name="T10" fmla="*/ 2147483647 w 126"/>
                <a:gd name="T11" fmla="*/ 2147483647 h 48"/>
                <a:gd name="T12" fmla="*/ 2147483647 w 126"/>
                <a:gd name="T13" fmla="*/ 2147483647 h 48"/>
                <a:gd name="T14" fmla="*/ 2147483647 w 126"/>
                <a:gd name="T15" fmla="*/ 2147483647 h 48"/>
                <a:gd name="T16" fmla="*/ 2147483647 w 126"/>
                <a:gd name="T17" fmla="*/ 2147483647 h 48"/>
                <a:gd name="T18" fmla="*/ 2147483647 w 126"/>
                <a:gd name="T19" fmla="*/ 2147483647 h 48"/>
                <a:gd name="T20" fmla="*/ 2147483647 w 126"/>
                <a:gd name="T21" fmla="*/ 2147483647 h 48"/>
                <a:gd name="T22" fmla="*/ 2147483647 w 126"/>
                <a:gd name="T23" fmla="*/ 2147483647 h 48"/>
                <a:gd name="T24" fmla="*/ 2147483647 w 126"/>
                <a:gd name="T25" fmla="*/ 2147483647 h 48"/>
                <a:gd name="T26" fmla="*/ 2147483647 w 126"/>
                <a:gd name="T27" fmla="*/ 0 h 48"/>
                <a:gd name="T28" fmla="*/ 2147483647 w 126"/>
                <a:gd name="T29" fmla="*/ 2147483647 h 48"/>
                <a:gd name="T30" fmla="*/ 2147483647 w 126"/>
                <a:gd name="T31" fmla="*/ 2147483647 h 48"/>
                <a:gd name="T32" fmla="*/ 2147483647 w 126"/>
                <a:gd name="T33" fmla="*/ 2147483647 h 48"/>
                <a:gd name="T34" fmla="*/ 2147483647 w 126"/>
                <a:gd name="T35" fmla="*/ 2147483647 h 48"/>
                <a:gd name="T36" fmla="*/ 2147483647 w 126"/>
                <a:gd name="T37" fmla="*/ 2147483647 h 48"/>
                <a:gd name="T38" fmla="*/ 2147483647 w 126"/>
                <a:gd name="T39" fmla="*/ 2147483647 h 48"/>
                <a:gd name="T40" fmla="*/ 2147483647 w 126"/>
                <a:gd name="T41" fmla="*/ 2147483647 h 48"/>
                <a:gd name="T42" fmla="*/ 2147483647 w 126"/>
                <a:gd name="T43" fmla="*/ 2147483647 h 48"/>
                <a:gd name="T44" fmla="*/ 2147483647 w 126"/>
                <a:gd name="T45" fmla="*/ 2147483647 h 48"/>
                <a:gd name="T46" fmla="*/ 0 w 126"/>
                <a:gd name="T47" fmla="*/ 2147483647 h 48"/>
                <a:gd name="T48" fmla="*/ 2147483647 w 126"/>
                <a:gd name="T49" fmla="*/ 2147483647 h 48"/>
                <a:gd name="T50" fmla="*/ 2147483647 w 126"/>
                <a:gd name="T51" fmla="*/ 2147483647 h 48"/>
                <a:gd name="T52" fmla="*/ 2147483647 w 126"/>
                <a:gd name="T53" fmla="*/ 2147483647 h 48"/>
                <a:gd name="T54" fmla="*/ 2147483647 w 126"/>
                <a:gd name="T55" fmla="*/ 2147483647 h 48"/>
                <a:gd name="T56" fmla="*/ 2147483647 w 126"/>
                <a:gd name="T57" fmla="*/ 2147483647 h 48"/>
                <a:gd name="T58" fmla="*/ 2147483647 w 126"/>
                <a:gd name="T59" fmla="*/ 2147483647 h 48"/>
                <a:gd name="T60" fmla="*/ 2147483647 w 126"/>
                <a:gd name="T61" fmla="*/ 2147483647 h 48"/>
                <a:gd name="T62" fmla="*/ 2147483647 w 126"/>
                <a:gd name="T63" fmla="*/ 2147483647 h 48"/>
                <a:gd name="T64" fmla="*/ 2147483647 w 126"/>
                <a:gd name="T65" fmla="*/ 2147483647 h 48"/>
                <a:gd name="T66" fmla="*/ 2147483647 w 126"/>
                <a:gd name="T67" fmla="*/ 2147483647 h 48"/>
                <a:gd name="T68" fmla="*/ 2147483647 w 126"/>
                <a:gd name="T69" fmla="*/ 2147483647 h 48"/>
                <a:gd name="T70" fmla="*/ 2147483647 w 126"/>
                <a:gd name="T71" fmla="*/ 2147483647 h 48"/>
                <a:gd name="T72" fmla="*/ 2147483647 w 126"/>
                <a:gd name="T73" fmla="*/ 2147483647 h 48"/>
                <a:gd name="T74" fmla="*/ 2147483647 w 126"/>
                <a:gd name="T75" fmla="*/ 2147483647 h 48"/>
                <a:gd name="T76" fmla="*/ 2147483647 w 126"/>
                <a:gd name="T77" fmla="*/ 2147483647 h 48"/>
                <a:gd name="T78" fmla="*/ 2147483647 w 126"/>
                <a:gd name="T79" fmla="*/ 2147483647 h 48"/>
                <a:gd name="T80" fmla="*/ 2147483647 w 126"/>
                <a:gd name="T81" fmla="*/ 2147483647 h 48"/>
                <a:gd name="T82" fmla="*/ 2147483647 w 126"/>
                <a:gd name="T83" fmla="*/ 2147483647 h 48"/>
                <a:gd name="T84" fmla="*/ 2147483647 w 126"/>
                <a:gd name="T85" fmla="*/ 2147483647 h 48"/>
                <a:gd name="T86" fmla="*/ 2147483647 w 126"/>
                <a:gd name="T87" fmla="*/ 2147483647 h 48"/>
                <a:gd name="T88" fmla="*/ 2147483647 w 126"/>
                <a:gd name="T89" fmla="*/ 2147483647 h 48"/>
                <a:gd name="T90" fmla="*/ 2147483647 w 126"/>
                <a:gd name="T91" fmla="*/ 2147483647 h 48"/>
                <a:gd name="T92" fmla="*/ 2147483647 w 126"/>
                <a:gd name="T93" fmla="*/ 2147483647 h 48"/>
                <a:gd name="T94" fmla="*/ 2147483647 w 126"/>
                <a:gd name="T95" fmla="*/ 2147483647 h 48"/>
                <a:gd name="T96" fmla="*/ 2147483647 w 126"/>
                <a:gd name="T97" fmla="*/ 2147483647 h 48"/>
                <a:gd name="T98" fmla="*/ 2147483647 w 126"/>
                <a:gd name="T99" fmla="*/ 2147483647 h 48"/>
                <a:gd name="T100" fmla="*/ 2147483647 w 126"/>
                <a:gd name="T101" fmla="*/ 2147483647 h 48"/>
                <a:gd name="T102" fmla="*/ 2147483647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2" name="Freeform 5107"/>
            <p:cNvSpPr>
              <a:spLocks/>
            </p:cNvSpPr>
            <p:nvPr/>
          </p:nvSpPr>
          <p:spPr bwMode="auto">
            <a:xfrm>
              <a:off x="3746501" y="2116138"/>
              <a:ext cx="96838" cy="123825"/>
            </a:xfrm>
            <a:custGeom>
              <a:avLst/>
              <a:gdLst>
                <a:gd name="T0" fmla="*/ 2147483647 w 56"/>
                <a:gd name="T1" fmla="*/ 2147483647 h 64"/>
                <a:gd name="T2" fmla="*/ 2147483647 w 56"/>
                <a:gd name="T3" fmla="*/ 2147483647 h 64"/>
                <a:gd name="T4" fmla="*/ 2147483647 w 56"/>
                <a:gd name="T5" fmla="*/ 2147483647 h 64"/>
                <a:gd name="T6" fmla="*/ 2147483647 w 56"/>
                <a:gd name="T7" fmla="*/ 2147483647 h 64"/>
                <a:gd name="T8" fmla="*/ 2147483647 w 56"/>
                <a:gd name="T9" fmla="*/ 2147483647 h 64"/>
                <a:gd name="T10" fmla="*/ 2147483647 w 56"/>
                <a:gd name="T11" fmla="*/ 2147483647 h 64"/>
                <a:gd name="T12" fmla="*/ 2147483647 w 56"/>
                <a:gd name="T13" fmla="*/ 2147483647 h 64"/>
                <a:gd name="T14" fmla="*/ 2147483647 w 56"/>
                <a:gd name="T15" fmla="*/ 0 h 64"/>
                <a:gd name="T16" fmla="*/ 2147483647 w 56"/>
                <a:gd name="T17" fmla="*/ 2147483647 h 64"/>
                <a:gd name="T18" fmla="*/ 2147483647 w 56"/>
                <a:gd name="T19" fmla="*/ 2147483647 h 64"/>
                <a:gd name="T20" fmla="*/ 2147483647 w 56"/>
                <a:gd name="T21" fmla="*/ 2147483647 h 64"/>
                <a:gd name="T22" fmla="*/ 2147483647 w 56"/>
                <a:gd name="T23" fmla="*/ 2147483647 h 64"/>
                <a:gd name="T24" fmla="*/ 2147483647 w 56"/>
                <a:gd name="T25" fmla="*/ 2147483647 h 64"/>
                <a:gd name="T26" fmla="*/ 2147483647 w 56"/>
                <a:gd name="T27" fmla="*/ 2147483647 h 64"/>
                <a:gd name="T28" fmla="*/ 2147483647 w 56"/>
                <a:gd name="T29" fmla="*/ 2147483647 h 64"/>
                <a:gd name="T30" fmla="*/ 2147483647 w 56"/>
                <a:gd name="T31" fmla="*/ 2147483647 h 64"/>
                <a:gd name="T32" fmla="*/ 2147483647 w 56"/>
                <a:gd name="T33" fmla="*/ 2147483647 h 64"/>
                <a:gd name="T34" fmla="*/ 2147483647 w 56"/>
                <a:gd name="T35" fmla="*/ 2147483647 h 64"/>
                <a:gd name="T36" fmla="*/ 2147483647 w 56"/>
                <a:gd name="T37" fmla="*/ 2147483647 h 64"/>
                <a:gd name="T38" fmla="*/ 2147483647 w 56"/>
                <a:gd name="T39" fmla="*/ 2147483647 h 64"/>
                <a:gd name="T40" fmla="*/ 0 w 56"/>
                <a:gd name="T41" fmla="*/ 2147483647 h 64"/>
                <a:gd name="T42" fmla="*/ 2147483647 w 56"/>
                <a:gd name="T43" fmla="*/ 2147483647 h 64"/>
                <a:gd name="T44" fmla="*/ 0 w 56"/>
                <a:gd name="T45" fmla="*/ 2147483647 h 64"/>
                <a:gd name="T46" fmla="*/ 2147483647 w 56"/>
                <a:gd name="T47" fmla="*/ 2147483647 h 64"/>
                <a:gd name="T48" fmla="*/ 2147483647 w 56"/>
                <a:gd name="T49" fmla="*/ 2147483647 h 64"/>
                <a:gd name="T50" fmla="*/ 2147483647 w 56"/>
                <a:gd name="T51" fmla="*/ 2147483647 h 64"/>
                <a:gd name="T52" fmla="*/ 2147483647 w 56"/>
                <a:gd name="T53" fmla="*/ 2147483647 h 64"/>
                <a:gd name="T54" fmla="*/ 2147483647 w 56"/>
                <a:gd name="T55" fmla="*/ 2147483647 h 64"/>
                <a:gd name="T56" fmla="*/ 2147483647 w 56"/>
                <a:gd name="T57" fmla="*/ 2147483647 h 64"/>
                <a:gd name="T58" fmla="*/ 2147483647 w 56"/>
                <a:gd name="T59" fmla="*/ 2147483647 h 64"/>
                <a:gd name="T60" fmla="*/ 2147483647 w 56"/>
                <a:gd name="T61" fmla="*/ 2147483647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3" name="Freeform 5108"/>
            <p:cNvSpPr>
              <a:spLocks/>
            </p:cNvSpPr>
            <p:nvPr/>
          </p:nvSpPr>
          <p:spPr bwMode="auto">
            <a:xfrm>
              <a:off x="3854451" y="2009775"/>
              <a:ext cx="179388" cy="279400"/>
            </a:xfrm>
            <a:custGeom>
              <a:avLst/>
              <a:gdLst>
                <a:gd name="T0" fmla="*/ 2147483647 w 102"/>
                <a:gd name="T1" fmla="*/ 2147483647 h 142"/>
                <a:gd name="T2" fmla="*/ 2147483647 w 102"/>
                <a:gd name="T3" fmla="*/ 2147483647 h 142"/>
                <a:gd name="T4" fmla="*/ 2147483647 w 102"/>
                <a:gd name="T5" fmla="*/ 2147483647 h 142"/>
                <a:gd name="T6" fmla="*/ 2147483647 w 102"/>
                <a:gd name="T7" fmla="*/ 2147483647 h 142"/>
                <a:gd name="T8" fmla="*/ 2147483647 w 102"/>
                <a:gd name="T9" fmla="*/ 2147483647 h 142"/>
                <a:gd name="T10" fmla="*/ 2147483647 w 102"/>
                <a:gd name="T11" fmla="*/ 2147483647 h 142"/>
                <a:gd name="T12" fmla="*/ 2147483647 w 102"/>
                <a:gd name="T13" fmla="*/ 2147483647 h 142"/>
                <a:gd name="T14" fmla="*/ 2147483647 w 102"/>
                <a:gd name="T15" fmla="*/ 2147483647 h 142"/>
                <a:gd name="T16" fmla="*/ 2147483647 w 102"/>
                <a:gd name="T17" fmla="*/ 2147483647 h 142"/>
                <a:gd name="T18" fmla="*/ 2147483647 w 102"/>
                <a:gd name="T19" fmla="*/ 2147483647 h 142"/>
                <a:gd name="T20" fmla="*/ 2147483647 w 102"/>
                <a:gd name="T21" fmla="*/ 2147483647 h 142"/>
                <a:gd name="T22" fmla="*/ 2147483647 w 102"/>
                <a:gd name="T23" fmla="*/ 2147483647 h 142"/>
                <a:gd name="T24" fmla="*/ 2147483647 w 102"/>
                <a:gd name="T25" fmla="*/ 2147483647 h 142"/>
                <a:gd name="T26" fmla="*/ 2147483647 w 102"/>
                <a:gd name="T27" fmla="*/ 2147483647 h 142"/>
                <a:gd name="T28" fmla="*/ 2147483647 w 102"/>
                <a:gd name="T29" fmla="*/ 2147483647 h 142"/>
                <a:gd name="T30" fmla="*/ 2147483647 w 102"/>
                <a:gd name="T31" fmla="*/ 2147483647 h 142"/>
                <a:gd name="T32" fmla="*/ 2147483647 w 102"/>
                <a:gd name="T33" fmla="*/ 2147483647 h 142"/>
                <a:gd name="T34" fmla="*/ 2147483647 w 102"/>
                <a:gd name="T35" fmla="*/ 2147483647 h 142"/>
                <a:gd name="T36" fmla="*/ 2147483647 w 102"/>
                <a:gd name="T37" fmla="*/ 2147483647 h 142"/>
                <a:gd name="T38" fmla="*/ 2147483647 w 102"/>
                <a:gd name="T39" fmla="*/ 2147483647 h 142"/>
                <a:gd name="T40" fmla="*/ 2147483647 w 102"/>
                <a:gd name="T41" fmla="*/ 2147483647 h 142"/>
                <a:gd name="T42" fmla="*/ 2147483647 w 102"/>
                <a:gd name="T43" fmla="*/ 2147483647 h 142"/>
                <a:gd name="T44" fmla="*/ 2147483647 w 102"/>
                <a:gd name="T45" fmla="*/ 2147483647 h 142"/>
                <a:gd name="T46" fmla="*/ 2147483647 w 102"/>
                <a:gd name="T47" fmla="*/ 2147483647 h 142"/>
                <a:gd name="T48" fmla="*/ 2147483647 w 102"/>
                <a:gd name="T49" fmla="*/ 2147483647 h 142"/>
                <a:gd name="T50" fmla="*/ 2147483647 w 102"/>
                <a:gd name="T51" fmla="*/ 2147483647 h 142"/>
                <a:gd name="T52" fmla="*/ 2147483647 w 102"/>
                <a:gd name="T53" fmla="*/ 0 h 142"/>
                <a:gd name="T54" fmla="*/ 2147483647 w 102"/>
                <a:gd name="T55" fmla="*/ 2147483647 h 142"/>
                <a:gd name="T56" fmla="*/ 2147483647 w 102"/>
                <a:gd name="T57" fmla="*/ 2147483647 h 142"/>
                <a:gd name="T58" fmla="*/ 2147483647 w 102"/>
                <a:gd name="T59" fmla="*/ 2147483647 h 142"/>
                <a:gd name="T60" fmla="*/ 2147483647 w 102"/>
                <a:gd name="T61" fmla="*/ 2147483647 h 142"/>
                <a:gd name="T62" fmla="*/ 2147483647 w 102"/>
                <a:gd name="T63" fmla="*/ 2147483647 h 142"/>
                <a:gd name="T64" fmla="*/ 2147483647 w 102"/>
                <a:gd name="T65" fmla="*/ 2147483647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4" name="Freeform 5109"/>
            <p:cNvSpPr>
              <a:spLocks/>
            </p:cNvSpPr>
            <p:nvPr/>
          </p:nvSpPr>
          <p:spPr bwMode="auto">
            <a:xfrm>
              <a:off x="3808413" y="2116138"/>
              <a:ext cx="52388" cy="36513"/>
            </a:xfrm>
            <a:custGeom>
              <a:avLst/>
              <a:gdLst>
                <a:gd name="T0" fmla="*/ 2147483647 w 31"/>
                <a:gd name="T1" fmla="*/ 2147483647 h 19"/>
                <a:gd name="T2" fmla="*/ 2147483647 w 31"/>
                <a:gd name="T3" fmla="*/ 2147483647 h 19"/>
                <a:gd name="T4" fmla="*/ 2147483647 w 31"/>
                <a:gd name="T5" fmla="*/ 0 h 19"/>
                <a:gd name="T6" fmla="*/ 2147483647 w 31"/>
                <a:gd name="T7" fmla="*/ 2147483647 h 19"/>
                <a:gd name="T8" fmla="*/ 0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5" name="Freeform 5110"/>
            <p:cNvSpPr>
              <a:spLocks/>
            </p:cNvSpPr>
            <p:nvPr/>
          </p:nvSpPr>
          <p:spPr bwMode="auto">
            <a:xfrm>
              <a:off x="3840163" y="2041525"/>
              <a:ext cx="20638" cy="14288"/>
            </a:xfrm>
            <a:custGeom>
              <a:avLst/>
              <a:gdLst>
                <a:gd name="T0" fmla="*/ 2147483647 w 12"/>
                <a:gd name="T1" fmla="*/ 2147483647 h 7"/>
                <a:gd name="T2" fmla="*/ 2147483647 w 12"/>
                <a:gd name="T3" fmla="*/ 0 h 7"/>
                <a:gd name="T4" fmla="*/ 0 w 12"/>
                <a:gd name="T5" fmla="*/ 2147483647 h 7"/>
                <a:gd name="T6" fmla="*/ 2147483647 w 12"/>
                <a:gd name="T7" fmla="*/ 2147483647 h 7"/>
                <a:gd name="T8" fmla="*/ 2147483647 w 12"/>
                <a:gd name="T9" fmla="*/ 2147483647 h 7"/>
                <a:gd name="T10" fmla="*/ 2147483647 w 12"/>
                <a:gd name="T11" fmla="*/ 2147483647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6" name="Freeform 5111"/>
            <p:cNvSpPr>
              <a:spLocks/>
            </p:cNvSpPr>
            <p:nvPr/>
          </p:nvSpPr>
          <p:spPr bwMode="auto">
            <a:xfrm>
              <a:off x="3835401" y="2012950"/>
              <a:ext cx="19050" cy="20638"/>
            </a:xfrm>
            <a:custGeom>
              <a:avLst/>
              <a:gdLst>
                <a:gd name="T0" fmla="*/ 2147483647 w 12"/>
                <a:gd name="T1" fmla="*/ 2147483647 h 10"/>
                <a:gd name="T2" fmla="*/ 2147483647 w 12"/>
                <a:gd name="T3" fmla="*/ 0 h 10"/>
                <a:gd name="T4" fmla="*/ 2147483647 w 12"/>
                <a:gd name="T5" fmla="*/ 2147483647 h 10"/>
                <a:gd name="T6" fmla="*/ 0 w 12"/>
                <a:gd name="T7" fmla="*/ 2147483647 h 10"/>
                <a:gd name="T8" fmla="*/ 2147483647 w 12"/>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7" name="Freeform 5112"/>
            <p:cNvSpPr>
              <a:spLocks/>
            </p:cNvSpPr>
            <p:nvPr/>
          </p:nvSpPr>
          <p:spPr bwMode="auto">
            <a:xfrm>
              <a:off x="3965576" y="1944688"/>
              <a:ext cx="3175" cy="15875"/>
            </a:xfrm>
            <a:custGeom>
              <a:avLst/>
              <a:gdLst>
                <a:gd name="T0" fmla="*/ 0 w 2"/>
                <a:gd name="T1" fmla="*/ 0 h 9"/>
                <a:gd name="T2" fmla="*/ 0 w 2"/>
                <a:gd name="T3" fmla="*/ 2147483647 h 9"/>
                <a:gd name="T4" fmla="*/ 0 w 2"/>
                <a:gd name="T5" fmla="*/ 2147483647 h 9"/>
                <a:gd name="T6" fmla="*/ 0 w 2"/>
                <a:gd name="T7" fmla="*/ 2147483647 h 9"/>
                <a:gd name="T8" fmla="*/ 2147483647 w 2"/>
                <a:gd name="T9" fmla="*/ 2147483647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8" name="Freeform 5113"/>
            <p:cNvSpPr>
              <a:spLocks/>
            </p:cNvSpPr>
            <p:nvPr/>
          </p:nvSpPr>
          <p:spPr bwMode="auto">
            <a:xfrm>
              <a:off x="3851276" y="2078038"/>
              <a:ext cx="9525" cy="6350"/>
            </a:xfrm>
            <a:custGeom>
              <a:avLst/>
              <a:gdLst>
                <a:gd name="T0" fmla="*/ 0 w 7"/>
                <a:gd name="T1" fmla="*/ 2147483647 h 3"/>
                <a:gd name="T2" fmla="*/ 2147483647 w 7"/>
                <a:gd name="T3" fmla="*/ 0 h 3"/>
                <a:gd name="T4" fmla="*/ 0 w 7"/>
                <a:gd name="T5" fmla="*/ 0 h 3"/>
                <a:gd name="T6" fmla="*/ 0 w 7"/>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9" name="Freeform 5114"/>
            <p:cNvSpPr>
              <a:spLocks/>
            </p:cNvSpPr>
            <p:nvPr/>
          </p:nvSpPr>
          <p:spPr bwMode="auto">
            <a:xfrm>
              <a:off x="3887788" y="2176463"/>
              <a:ext cx="9525" cy="9525"/>
            </a:xfrm>
            <a:custGeom>
              <a:avLst/>
              <a:gdLst>
                <a:gd name="T0" fmla="*/ 2147483647 w 5"/>
                <a:gd name="T1" fmla="*/ 2147483647 h 5"/>
                <a:gd name="T2" fmla="*/ 0 w 5"/>
                <a:gd name="T3" fmla="*/ 0 h 5"/>
                <a:gd name="T4" fmla="*/ 0 w 5"/>
                <a:gd name="T5" fmla="*/ 2147483647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0" name="Rectangle 5115"/>
            <p:cNvSpPr>
              <a:spLocks noChangeArrowheads="1"/>
            </p:cNvSpPr>
            <p:nvPr/>
          </p:nvSpPr>
          <p:spPr bwMode="auto">
            <a:xfrm>
              <a:off x="4030663" y="2547938"/>
              <a:ext cx="7938" cy="0"/>
            </a:xfrm>
            <a:prstGeom prst="rect">
              <a:avLst/>
            </a:prstGeom>
            <a:solidFill>
              <a:srgbClr val="C0C0C0"/>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441" name="Freeform 5116"/>
            <p:cNvSpPr>
              <a:spLocks/>
            </p:cNvSpPr>
            <p:nvPr/>
          </p:nvSpPr>
          <p:spPr bwMode="auto">
            <a:xfrm>
              <a:off x="3316288" y="2711450"/>
              <a:ext cx="22225" cy="3175"/>
            </a:xfrm>
            <a:custGeom>
              <a:avLst/>
              <a:gdLst>
                <a:gd name="T0" fmla="*/ 2147483647 w 12"/>
                <a:gd name="T1" fmla="*/ 2147483647 h 2"/>
                <a:gd name="T2" fmla="*/ 0 w 12"/>
                <a:gd name="T3" fmla="*/ 0 h 2"/>
                <a:gd name="T4" fmla="*/ 2147483647 w 12"/>
                <a:gd name="T5" fmla="*/ 0 h 2"/>
                <a:gd name="T6" fmla="*/ 2147483647 w 1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2" name="Freeform 5117"/>
            <p:cNvSpPr>
              <a:spLocks/>
            </p:cNvSpPr>
            <p:nvPr/>
          </p:nvSpPr>
          <p:spPr bwMode="auto">
            <a:xfrm>
              <a:off x="3249613" y="2687638"/>
              <a:ext cx="11113" cy="4763"/>
            </a:xfrm>
            <a:custGeom>
              <a:avLst/>
              <a:gdLst>
                <a:gd name="T0" fmla="*/ 2147483647 w 7"/>
                <a:gd name="T1" fmla="*/ 0 h 3"/>
                <a:gd name="T2" fmla="*/ 0 w 7"/>
                <a:gd name="T3" fmla="*/ 2147483647 h 3"/>
                <a:gd name="T4" fmla="*/ 2147483647 w 7"/>
                <a:gd name="T5" fmla="*/ 2147483647 h 3"/>
                <a:gd name="T6" fmla="*/ 2147483647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3" name="Rectangle 5118"/>
            <p:cNvSpPr>
              <a:spLocks noChangeArrowheads="1"/>
            </p:cNvSpPr>
            <p:nvPr/>
          </p:nvSpPr>
          <p:spPr bwMode="auto">
            <a:xfrm>
              <a:off x="3284538" y="2682875"/>
              <a:ext cx="7938" cy="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444" name="Freeform 5119" descr="Large checker board"/>
            <p:cNvSpPr>
              <a:spLocks/>
            </p:cNvSpPr>
            <p:nvPr/>
          </p:nvSpPr>
          <p:spPr bwMode="auto">
            <a:xfrm>
              <a:off x="2262188" y="2905125"/>
              <a:ext cx="6350" cy="1588"/>
            </a:xfrm>
            <a:custGeom>
              <a:avLst/>
              <a:gdLst>
                <a:gd name="T0" fmla="*/ 2147483647 w 3"/>
                <a:gd name="T1" fmla="*/ 0 h 1588"/>
                <a:gd name="T2" fmla="*/ 2147483647 w 3"/>
                <a:gd name="T3" fmla="*/ 0 h 1588"/>
                <a:gd name="T4" fmla="*/ 0 w 3"/>
                <a:gd name="T5" fmla="*/ 0 h 1588"/>
                <a:gd name="T6" fmla="*/ 2147483647 w 3"/>
                <a:gd name="T7" fmla="*/ 0 h 1588"/>
                <a:gd name="T8" fmla="*/ 2147483647 w 3"/>
                <a:gd name="T9" fmla="*/ 0 h 1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88">
                  <a:moveTo>
                    <a:pt x="3" y="0"/>
                  </a:moveTo>
                  <a:lnTo>
                    <a:pt x="3" y="0"/>
                  </a:lnTo>
                  <a:lnTo>
                    <a:pt x="0" y="0"/>
                  </a:lnTo>
                  <a:lnTo>
                    <a:pt x="3"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5" name="Freeform 5120"/>
            <p:cNvSpPr>
              <a:spLocks/>
            </p:cNvSpPr>
            <p:nvPr/>
          </p:nvSpPr>
          <p:spPr bwMode="auto">
            <a:xfrm>
              <a:off x="3746501" y="2566988"/>
              <a:ext cx="82550" cy="176213"/>
            </a:xfrm>
            <a:custGeom>
              <a:avLst/>
              <a:gdLst>
                <a:gd name="T0" fmla="*/ 2147483647 w 47"/>
                <a:gd name="T1" fmla="*/ 0 h 90"/>
                <a:gd name="T2" fmla="*/ 2147483647 w 47"/>
                <a:gd name="T3" fmla="*/ 2147483647 h 90"/>
                <a:gd name="T4" fmla="*/ 2147483647 w 47"/>
                <a:gd name="T5" fmla="*/ 2147483647 h 90"/>
                <a:gd name="T6" fmla="*/ 2147483647 w 47"/>
                <a:gd name="T7" fmla="*/ 2147483647 h 90"/>
                <a:gd name="T8" fmla="*/ 2147483647 w 47"/>
                <a:gd name="T9" fmla="*/ 2147483647 h 90"/>
                <a:gd name="T10" fmla="*/ 0 w 47"/>
                <a:gd name="T11" fmla="*/ 2147483647 h 90"/>
                <a:gd name="T12" fmla="*/ 2147483647 w 47"/>
                <a:gd name="T13" fmla="*/ 2147483647 h 90"/>
                <a:gd name="T14" fmla="*/ 2147483647 w 47"/>
                <a:gd name="T15" fmla="*/ 2147483647 h 90"/>
                <a:gd name="T16" fmla="*/ 2147483647 w 47"/>
                <a:gd name="T17" fmla="*/ 2147483647 h 90"/>
                <a:gd name="T18" fmla="*/ 2147483647 w 47"/>
                <a:gd name="T19" fmla="*/ 2147483647 h 90"/>
                <a:gd name="T20" fmla="*/ 2147483647 w 47"/>
                <a:gd name="T21" fmla="*/ 2147483647 h 90"/>
                <a:gd name="T22" fmla="*/ 2147483647 w 47"/>
                <a:gd name="T23" fmla="*/ 2147483647 h 90"/>
                <a:gd name="T24" fmla="*/ 2147483647 w 47"/>
                <a:gd name="T25" fmla="*/ 2147483647 h 90"/>
                <a:gd name="T26" fmla="*/ 2147483647 w 47"/>
                <a:gd name="T27" fmla="*/ 2147483647 h 90"/>
                <a:gd name="T28" fmla="*/ 2147483647 w 47"/>
                <a:gd name="T29" fmla="*/ 2147483647 h 90"/>
                <a:gd name="T30" fmla="*/ 2147483647 w 47"/>
                <a:gd name="T31" fmla="*/ 2147483647 h 90"/>
                <a:gd name="T32" fmla="*/ 2147483647 w 47"/>
                <a:gd name="T33" fmla="*/ 2147483647 h 90"/>
                <a:gd name="T34" fmla="*/ 2147483647 w 47"/>
                <a:gd name="T35" fmla="*/ 2147483647 h 90"/>
                <a:gd name="T36" fmla="*/ 2147483647 w 47"/>
                <a:gd name="T37" fmla="*/ 2147483647 h 90"/>
                <a:gd name="T38" fmla="*/ 2147483647 w 47"/>
                <a:gd name="T39" fmla="*/ 2147483647 h 90"/>
                <a:gd name="T40" fmla="*/ 2147483647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6" name="Freeform 5121"/>
            <p:cNvSpPr>
              <a:spLocks/>
            </p:cNvSpPr>
            <p:nvPr/>
          </p:nvSpPr>
          <p:spPr bwMode="auto">
            <a:xfrm>
              <a:off x="3762376" y="2506663"/>
              <a:ext cx="311150" cy="265113"/>
            </a:xfrm>
            <a:custGeom>
              <a:avLst/>
              <a:gdLst>
                <a:gd name="T0" fmla="*/ 2147483647 w 175"/>
                <a:gd name="T1" fmla="*/ 2147483647 h 135"/>
                <a:gd name="T2" fmla="*/ 2147483647 w 175"/>
                <a:gd name="T3" fmla="*/ 2147483647 h 135"/>
                <a:gd name="T4" fmla="*/ 2147483647 w 175"/>
                <a:gd name="T5" fmla="*/ 2147483647 h 135"/>
                <a:gd name="T6" fmla="*/ 2147483647 w 175"/>
                <a:gd name="T7" fmla="*/ 2147483647 h 135"/>
                <a:gd name="T8" fmla="*/ 2147483647 w 175"/>
                <a:gd name="T9" fmla="*/ 2147483647 h 135"/>
                <a:gd name="T10" fmla="*/ 2147483647 w 175"/>
                <a:gd name="T11" fmla="*/ 2147483647 h 135"/>
                <a:gd name="T12" fmla="*/ 2147483647 w 175"/>
                <a:gd name="T13" fmla="*/ 2147483647 h 135"/>
                <a:gd name="T14" fmla="*/ 0 w 175"/>
                <a:gd name="T15" fmla="*/ 2147483647 h 135"/>
                <a:gd name="T16" fmla="*/ 0 w 175"/>
                <a:gd name="T17" fmla="*/ 2147483647 h 135"/>
                <a:gd name="T18" fmla="*/ 2147483647 w 175"/>
                <a:gd name="T19" fmla="*/ 0 h 135"/>
                <a:gd name="T20" fmla="*/ 2147483647 w 175"/>
                <a:gd name="T21" fmla="*/ 2147483647 h 135"/>
                <a:gd name="T22" fmla="*/ 2147483647 w 175"/>
                <a:gd name="T23" fmla="*/ 2147483647 h 135"/>
                <a:gd name="T24" fmla="*/ 2147483647 w 175"/>
                <a:gd name="T25" fmla="*/ 2147483647 h 135"/>
                <a:gd name="T26" fmla="*/ 2147483647 w 175"/>
                <a:gd name="T27" fmla="*/ 2147483647 h 135"/>
                <a:gd name="T28" fmla="*/ 2147483647 w 175"/>
                <a:gd name="T29" fmla="*/ 2147483647 h 135"/>
                <a:gd name="T30" fmla="*/ 2147483647 w 175"/>
                <a:gd name="T31" fmla="*/ 2147483647 h 135"/>
                <a:gd name="T32" fmla="*/ 2147483647 w 175"/>
                <a:gd name="T33" fmla="*/ 2147483647 h 135"/>
                <a:gd name="T34" fmla="*/ 2147483647 w 175"/>
                <a:gd name="T35" fmla="*/ 2147483647 h 135"/>
                <a:gd name="T36" fmla="*/ 2147483647 w 175"/>
                <a:gd name="T37" fmla="*/ 2147483647 h 135"/>
                <a:gd name="T38" fmla="*/ 2147483647 w 175"/>
                <a:gd name="T39" fmla="*/ 2147483647 h 135"/>
                <a:gd name="T40" fmla="*/ 2147483647 w 175"/>
                <a:gd name="T41" fmla="*/ 2147483647 h 135"/>
                <a:gd name="T42" fmla="*/ 2147483647 w 175"/>
                <a:gd name="T43" fmla="*/ 2147483647 h 135"/>
                <a:gd name="T44" fmla="*/ 2147483647 w 175"/>
                <a:gd name="T45" fmla="*/ 2147483647 h 135"/>
                <a:gd name="T46" fmla="*/ 2147483647 w 175"/>
                <a:gd name="T47" fmla="*/ 2147483647 h 135"/>
                <a:gd name="T48" fmla="*/ 2147483647 w 175"/>
                <a:gd name="T49" fmla="*/ 2147483647 h 135"/>
                <a:gd name="T50" fmla="*/ 2147483647 w 175"/>
                <a:gd name="T51" fmla="*/ 2147483647 h 135"/>
                <a:gd name="T52" fmla="*/ 2147483647 w 175"/>
                <a:gd name="T53" fmla="*/ 2147483647 h 135"/>
                <a:gd name="T54" fmla="*/ 2147483647 w 175"/>
                <a:gd name="T55" fmla="*/ 2147483647 h 135"/>
                <a:gd name="T56" fmla="*/ 2147483647 w 175"/>
                <a:gd name="T57" fmla="*/ 2147483647 h 135"/>
                <a:gd name="T58" fmla="*/ 2147483647 w 175"/>
                <a:gd name="T59" fmla="*/ 2147483647 h 135"/>
                <a:gd name="T60" fmla="*/ 2147483647 w 175"/>
                <a:gd name="T61" fmla="*/ 2147483647 h 135"/>
                <a:gd name="T62" fmla="*/ 2147483647 w 175"/>
                <a:gd name="T63" fmla="*/ 2147483647 h 135"/>
                <a:gd name="T64" fmla="*/ 2147483647 w 175"/>
                <a:gd name="T65" fmla="*/ 2147483647 h 135"/>
                <a:gd name="T66" fmla="*/ 2147483647 w 175"/>
                <a:gd name="T67" fmla="*/ 2147483647 h 135"/>
                <a:gd name="T68" fmla="*/ 2147483647 w 175"/>
                <a:gd name="T69" fmla="*/ 2147483647 h 135"/>
                <a:gd name="T70" fmla="*/ 2147483647 w 175"/>
                <a:gd name="T71" fmla="*/ 2147483647 h 135"/>
                <a:gd name="T72" fmla="*/ 2147483647 w 175"/>
                <a:gd name="T73" fmla="*/ 2147483647 h 135"/>
                <a:gd name="T74" fmla="*/ 2147483647 w 175"/>
                <a:gd name="T75" fmla="*/ 2147483647 h 135"/>
                <a:gd name="T76" fmla="*/ 2147483647 w 175"/>
                <a:gd name="T77" fmla="*/ 2147483647 h 135"/>
                <a:gd name="T78" fmla="*/ 2147483647 w 175"/>
                <a:gd name="T79" fmla="*/ 2147483647 h 135"/>
                <a:gd name="T80" fmla="*/ 2147483647 w 175"/>
                <a:gd name="T81" fmla="*/ 2147483647 h 135"/>
                <a:gd name="T82" fmla="*/ 2147483647 w 175"/>
                <a:gd name="T83" fmla="*/ 2147483647 h 135"/>
                <a:gd name="T84" fmla="*/ 2147483647 w 175"/>
                <a:gd name="T85" fmla="*/ 2147483647 h 135"/>
                <a:gd name="T86" fmla="*/ 2147483647 w 175"/>
                <a:gd name="T87" fmla="*/ 2147483647 h 135"/>
                <a:gd name="T88" fmla="*/ 2147483647 w 175"/>
                <a:gd name="T89" fmla="*/ 2147483647 h 135"/>
                <a:gd name="T90" fmla="*/ 2147483647 w 175"/>
                <a:gd name="T91" fmla="*/ 214748364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7" name="Freeform 5122"/>
            <p:cNvSpPr>
              <a:spLocks/>
            </p:cNvSpPr>
            <p:nvPr/>
          </p:nvSpPr>
          <p:spPr bwMode="auto">
            <a:xfrm>
              <a:off x="4056063" y="2643188"/>
              <a:ext cx="26988" cy="15875"/>
            </a:xfrm>
            <a:custGeom>
              <a:avLst/>
              <a:gdLst>
                <a:gd name="T0" fmla="*/ 2147483647 w 14"/>
                <a:gd name="T1" fmla="*/ 2147483647 h 9"/>
                <a:gd name="T2" fmla="*/ 2147483647 w 14"/>
                <a:gd name="T3" fmla="*/ 2147483647 h 9"/>
                <a:gd name="T4" fmla="*/ 0 w 14"/>
                <a:gd name="T5" fmla="*/ 2147483647 h 9"/>
                <a:gd name="T6" fmla="*/ 2147483647 w 14"/>
                <a:gd name="T7" fmla="*/ 0 h 9"/>
                <a:gd name="T8" fmla="*/ 2147483647 w 14"/>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8" name="Freeform 5123" descr="Large checker board"/>
            <p:cNvSpPr>
              <a:spLocks/>
            </p:cNvSpPr>
            <p:nvPr/>
          </p:nvSpPr>
          <p:spPr bwMode="auto">
            <a:xfrm>
              <a:off x="790576" y="2314575"/>
              <a:ext cx="1524000" cy="839788"/>
            </a:xfrm>
            <a:custGeom>
              <a:avLst/>
              <a:gdLst>
                <a:gd name="T0" fmla="*/ 2147483647 w 859"/>
                <a:gd name="T1" fmla="*/ 2147483647 h 426"/>
                <a:gd name="T2" fmla="*/ 2147483647 w 859"/>
                <a:gd name="T3" fmla="*/ 2147483647 h 426"/>
                <a:gd name="T4" fmla="*/ 2147483647 w 859"/>
                <a:gd name="T5" fmla="*/ 2147483647 h 426"/>
                <a:gd name="T6" fmla="*/ 2147483647 w 859"/>
                <a:gd name="T7" fmla="*/ 2147483647 h 426"/>
                <a:gd name="T8" fmla="*/ 2147483647 w 859"/>
                <a:gd name="T9" fmla="*/ 2147483647 h 426"/>
                <a:gd name="T10" fmla="*/ 2147483647 w 859"/>
                <a:gd name="T11" fmla="*/ 2147483647 h 426"/>
                <a:gd name="T12" fmla="*/ 2147483647 w 859"/>
                <a:gd name="T13" fmla="*/ 2147483647 h 426"/>
                <a:gd name="T14" fmla="*/ 2147483647 w 859"/>
                <a:gd name="T15" fmla="*/ 2147483647 h 426"/>
                <a:gd name="T16" fmla="*/ 2147483647 w 859"/>
                <a:gd name="T17" fmla="*/ 2147483647 h 426"/>
                <a:gd name="T18" fmla="*/ 2147483647 w 859"/>
                <a:gd name="T19" fmla="*/ 2147483647 h 426"/>
                <a:gd name="T20" fmla="*/ 2147483647 w 859"/>
                <a:gd name="T21" fmla="*/ 2147483647 h 426"/>
                <a:gd name="T22" fmla="*/ 2147483647 w 859"/>
                <a:gd name="T23" fmla="*/ 2147483647 h 426"/>
                <a:gd name="T24" fmla="*/ 2147483647 w 859"/>
                <a:gd name="T25" fmla="*/ 2147483647 h 426"/>
                <a:gd name="T26" fmla="*/ 2147483647 w 859"/>
                <a:gd name="T27" fmla="*/ 2147483647 h 426"/>
                <a:gd name="T28" fmla="*/ 2147483647 w 859"/>
                <a:gd name="T29" fmla="*/ 2147483647 h 426"/>
                <a:gd name="T30" fmla="*/ 2147483647 w 859"/>
                <a:gd name="T31" fmla="*/ 2147483647 h 426"/>
                <a:gd name="T32" fmla="*/ 0 w 859"/>
                <a:gd name="T33" fmla="*/ 2147483647 h 426"/>
                <a:gd name="T34" fmla="*/ 2147483647 w 859"/>
                <a:gd name="T35" fmla="*/ 2147483647 h 426"/>
                <a:gd name="T36" fmla="*/ 2147483647 w 859"/>
                <a:gd name="T37" fmla="*/ 2147483647 h 426"/>
                <a:gd name="T38" fmla="*/ 2147483647 w 859"/>
                <a:gd name="T39" fmla="*/ 2147483647 h 426"/>
                <a:gd name="T40" fmla="*/ 2147483647 w 859"/>
                <a:gd name="T41" fmla="*/ 2147483647 h 426"/>
                <a:gd name="T42" fmla="*/ 2147483647 w 859"/>
                <a:gd name="T43" fmla="*/ 2147483647 h 426"/>
                <a:gd name="T44" fmla="*/ 2147483647 w 859"/>
                <a:gd name="T45" fmla="*/ 2147483647 h 426"/>
                <a:gd name="T46" fmla="*/ 2147483647 w 859"/>
                <a:gd name="T47" fmla="*/ 2147483647 h 426"/>
                <a:gd name="T48" fmla="*/ 2147483647 w 859"/>
                <a:gd name="T49" fmla="*/ 2147483647 h 426"/>
                <a:gd name="T50" fmla="*/ 2147483647 w 859"/>
                <a:gd name="T51" fmla="*/ 2147483647 h 426"/>
                <a:gd name="T52" fmla="*/ 2147483647 w 859"/>
                <a:gd name="T53" fmla="*/ 2147483647 h 426"/>
                <a:gd name="T54" fmla="*/ 2147483647 w 859"/>
                <a:gd name="T55" fmla="*/ 2147483647 h 426"/>
                <a:gd name="T56" fmla="*/ 2147483647 w 859"/>
                <a:gd name="T57" fmla="*/ 2147483647 h 426"/>
                <a:gd name="T58" fmla="*/ 2147483647 w 859"/>
                <a:gd name="T59" fmla="*/ 2147483647 h 426"/>
                <a:gd name="T60" fmla="*/ 2147483647 w 859"/>
                <a:gd name="T61" fmla="*/ 2147483647 h 426"/>
                <a:gd name="T62" fmla="*/ 2147483647 w 859"/>
                <a:gd name="T63" fmla="*/ 2147483647 h 426"/>
                <a:gd name="T64" fmla="*/ 2147483647 w 859"/>
                <a:gd name="T65" fmla="*/ 2147483647 h 426"/>
                <a:gd name="T66" fmla="*/ 2147483647 w 859"/>
                <a:gd name="T67" fmla="*/ 2147483647 h 426"/>
                <a:gd name="T68" fmla="*/ 2147483647 w 859"/>
                <a:gd name="T69" fmla="*/ 2147483647 h 426"/>
                <a:gd name="T70" fmla="*/ 2147483647 w 859"/>
                <a:gd name="T71" fmla="*/ 2147483647 h 426"/>
                <a:gd name="T72" fmla="*/ 2147483647 w 859"/>
                <a:gd name="T73" fmla="*/ 2147483647 h 426"/>
                <a:gd name="T74" fmla="*/ 2147483647 w 859"/>
                <a:gd name="T75" fmla="*/ 2147483647 h 426"/>
                <a:gd name="T76" fmla="*/ 2147483647 w 859"/>
                <a:gd name="T77" fmla="*/ 2147483647 h 426"/>
                <a:gd name="T78" fmla="*/ 2147483647 w 859"/>
                <a:gd name="T79" fmla="*/ 2147483647 h 426"/>
                <a:gd name="T80" fmla="*/ 2147483647 w 859"/>
                <a:gd name="T81" fmla="*/ 2147483647 h 426"/>
                <a:gd name="T82" fmla="*/ 2147483647 w 859"/>
                <a:gd name="T83" fmla="*/ 2147483647 h 426"/>
                <a:gd name="T84" fmla="*/ 2147483647 w 859"/>
                <a:gd name="T85" fmla="*/ 2147483647 h 426"/>
                <a:gd name="T86" fmla="*/ 2147483647 w 859"/>
                <a:gd name="T87" fmla="*/ 2147483647 h 426"/>
                <a:gd name="T88" fmla="*/ 2147483647 w 859"/>
                <a:gd name="T89" fmla="*/ 2147483647 h 426"/>
                <a:gd name="T90" fmla="*/ 2147483647 w 859"/>
                <a:gd name="T91" fmla="*/ 2147483647 h 426"/>
                <a:gd name="T92" fmla="*/ 2147483647 w 859"/>
                <a:gd name="T93" fmla="*/ 2147483647 h 426"/>
                <a:gd name="T94" fmla="*/ 2147483647 w 859"/>
                <a:gd name="T95" fmla="*/ 2147483647 h 426"/>
                <a:gd name="T96" fmla="*/ 2147483647 w 859"/>
                <a:gd name="T97" fmla="*/ 2147483647 h 426"/>
                <a:gd name="T98" fmla="*/ 2147483647 w 859"/>
                <a:gd name="T99" fmla="*/ 2147483647 h 426"/>
                <a:gd name="T100" fmla="*/ 2147483647 w 859"/>
                <a:gd name="T101" fmla="*/ 2147483647 h 426"/>
                <a:gd name="T102" fmla="*/ 2147483647 w 859"/>
                <a:gd name="T103" fmla="*/ 2147483647 h 426"/>
                <a:gd name="T104" fmla="*/ 2147483647 w 859"/>
                <a:gd name="T105" fmla="*/ 2147483647 h 426"/>
                <a:gd name="T106" fmla="*/ 2147483647 w 859"/>
                <a:gd name="T107" fmla="*/ 2147483647 h 426"/>
                <a:gd name="T108" fmla="*/ 2147483647 w 859"/>
                <a:gd name="T109" fmla="*/ 2147483647 h 426"/>
                <a:gd name="T110" fmla="*/ 2147483647 w 859"/>
                <a:gd name="T111" fmla="*/ 2147483647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9" name="Freeform 5124" descr="Large checker board"/>
            <p:cNvSpPr>
              <a:spLocks/>
            </p:cNvSpPr>
            <p:nvPr/>
          </p:nvSpPr>
          <p:spPr bwMode="auto">
            <a:xfrm>
              <a:off x="179388" y="1617663"/>
              <a:ext cx="966788" cy="511175"/>
            </a:xfrm>
            <a:custGeom>
              <a:avLst/>
              <a:gdLst>
                <a:gd name="T0" fmla="*/ 2147483647 w 546"/>
                <a:gd name="T1" fmla="*/ 2147483647 h 260"/>
                <a:gd name="T2" fmla="*/ 2147483647 w 546"/>
                <a:gd name="T3" fmla="*/ 2147483647 h 260"/>
                <a:gd name="T4" fmla="*/ 2147483647 w 546"/>
                <a:gd name="T5" fmla="*/ 2147483647 h 260"/>
                <a:gd name="T6" fmla="*/ 2147483647 w 546"/>
                <a:gd name="T7" fmla="*/ 2147483647 h 260"/>
                <a:gd name="T8" fmla="*/ 2147483647 w 546"/>
                <a:gd name="T9" fmla="*/ 2147483647 h 260"/>
                <a:gd name="T10" fmla="*/ 2147483647 w 546"/>
                <a:gd name="T11" fmla="*/ 2147483647 h 260"/>
                <a:gd name="T12" fmla="*/ 2147483647 w 546"/>
                <a:gd name="T13" fmla="*/ 2147483647 h 260"/>
                <a:gd name="T14" fmla="*/ 2147483647 w 546"/>
                <a:gd name="T15" fmla="*/ 0 h 260"/>
                <a:gd name="T16" fmla="*/ 2147483647 w 546"/>
                <a:gd name="T17" fmla="*/ 2147483647 h 260"/>
                <a:gd name="T18" fmla="*/ 2147483647 w 546"/>
                <a:gd name="T19" fmla="*/ 2147483647 h 260"/>
                <a:gd name="T20" fmla="*/ 2147483647 w 546"/>
                <a:gd name="T21" fmla="*/ 2147483647 h 260"/>
                <a:gd name="T22" fmla="*/ 2147483647 w 546"/>
                <a:gd name="T23" fmla="*/ 2147483647 h 260"/>
                <a:gd name="T24" fmla="*/ 2147483647 w 546"/>
                <a:gd name="T25" fmla="*/ 2147483647 h 260"/>
                <a:gd name="T26" fmla="*/ 2147483647 w 546"/>
                <a:gd name="T27" fmla="*/ 2147483647 h 260"/>
                <a:gd name="T28" fmla="*/ 2147483647 w 546"/>
                <a:gd name="T29" fmla="*/ 2147483647 h 260"/>
                <a:gd name="T30" fmla="*/ 2147483647 w 546"/>
                <a:gd name="T31" fmla="*/ 2147483647 h 260"/>
                <a:gd name="T32" fmla="*/ 2147483647 w 546"/>
                <a:gd name="T33" fmla="*/ 2147483647 h 260"/>
                <a:gd name="T34" fmla="*/ 2147483647 w 546"/>
                <a:gd name="T35" fmla="*/ 2147483647 h 260"/>
                <a:gd name="T36" fmla="*/ 2147483647 w 546"/>
                <a:gd name="T37" fmla="*/ 2147483647 h 260"/>
                <a:gd name="T38" fmla="*/ 2147483647 w 546"/>
                <a:gd name="T39" fmla="*/ 2147483647 h 260"/>
                <a:gd name="T40" fmla="*/ 2147483647 w 546"/>
                <a:gd name="T41" fmla="*/ 2147483647 h 260"/>
                <a:gd name="T42" fmla="*/ 2147483647 w 546"/>
                <a:gd name="T43" fmla="*/ 2147483647 h 260"/>
                <a:gd name="T44" fmla="*/ 2147483647 w 546"/>
                <a:gd name="T45" fmla="*/ 2147483647 h 260"/>
                <a:gd name="T46" fmla="*/ 2147483647 w 546"/>
                <a:gd name="T47" fmla="*/ 2147483647 h 260"/>
                <a:gd name="T48" fmla="*/ 2147483647 w 546"/>
                <a:gd name="T49" fmla="*/ 2147483647 h 260"/>
                <a:gd name="T50" fmla="*/ 2147483647 w 546"/>
                <a:gd name="T51" fmla="*/ 2147483647 h 260"/>
                <a:gd name="T52" fmla="*/ 2147483647 w 546"/>
                <a:gd name="T53" fmla="*/ 2147483647 h 260"/>
                <a:gd name="T54" fmla="*/ 2147483647 w 546"/>
                <a:gd name="T55" fmla="*/ 2147483647 h 260"/>
                <a:gd name="T56" fmla="*/ 0 w 546"/>
                <a:gd name="T57" fmla="*/ 2147483647 h 260"/>
                <a:gd name="T58" fmla="*/ 2147483647 w 546"/>
                <a:gd name="T59" fmla="*/ 2147483647 h 260"/>
                <a:gd name="T60" fmla="*/ 2147483647 w 546"/>
                <a:gd name="T61" fmla="*/ 2147483647 h 260"/>
                <a:gd name="T62" fmla="*/ 2147483647 w 546"/>
                <a:gd name="T63" fmla="*/ 2147483647 h 260"/>
                <a:gd name="T64" fmla="*/ 2147483647 w 546"/>
                <a:gd name="T65" fmla="*/ 2147483647 h 260"/>
                <a:gd name="T66" fmla="*/ 2147483647 w 546"/>
                <a:gd name="T67" fmla="*/ 2147483647 h 260"/>
                <a:gd name="T68" fmla="*/ 2147483647 w 546"/>
                <a:gd name="T69" fmla="*/ 2147483647 h 260"/>
                <a:gd name="T70" fmla="*/ 2147483647 w 546"/>
                <a:gd name="T71" fmla="*/ 2147483647 h 260"/>
                <a:gd name="T72" fmla="*/ 2147483647 w 546"/>
                <a:gd name="T73" fmla="*/ 2147483647 h 260"/>
                <a:gd name="T74" fmla="*/ 2147483647 w 546"/>
                <a:gd name="T75" fmla="*/ 2147483647 h 260"/>
                <a:gd name="T76" fmla="*/ 2147483647 w 546"/>
                <a:gd name="T77" fmla="*/ 2147483647 h 260"/>
                <a:gd name="T78" fmla="*/ 2147483647 w 546"/>
                <a:gd name="T79" fmla="*/ 2147483647 h 260"/>
                <a:gd name="T80" fmla="*/ 2147483647 w 546"/>
                <a:gd name="T81" fmla="*/ 2147483647 h 260"/>
                <a:gd name="T82" fmla="*/ 2147483647 w 546"/>
                <a:gd name="T83" fmla="*/ 2147483647 h 260"/>
                <a:gd name="T84" fmla="*/ 2147483647 w 546"/>
                <a:gd name="T85" fmla="*/ 2147483647 h 260"/>
                <a:gd name="T86" fmla="*/ 2147483647 w 546"/>
                <a:gd name="T87" fmla="*/ 2147483647 h 260"/>
                <a:gd name="T88" fmla="*/ 2147483647 w 546"/>
                <a:gd name="T89" fmla="*/ 2147483647 h 260"/>
                <a:gd name="T90" fmla="*/ 2147483647 w 546"/>
                <a:gd name="T91" fmla="*/ 2147483647 h 260"/>
                <a:gd name="T92" fmla="*/ 2147483647 w 546"/>
                <a:gd name="T93" fmla="*/ 2147483647 h 260"/>
                <a:gd name="T94" fmla="*/ 2147483647 w 546"/>
                <a:gd name="T95" fmla="*/ 2147483647 h 260"/>
                <a:gd name="T96" fmla="*/ 2147483647 w 546"/>
                <a:gd name="T97" fmla="*/ 2147483647 h 260"/>
                <a:gd name="T98" fmla="*/ 2147483647 w 546"/>
                <a:gd name="T99" fmla="*/ 2147483647 h 260"/>
                <a:gd name="T100" fmla="*/ 2147483647 w 546"/>
                <a:gd name="T101" fmla="*/ 2147483647 h 260"/>
                <a:gd name="T102" fmla="*/ 2147483647 w 546"/>
                <a:gd name="T103" fmla="*/ 2147483647 h 260"/>
                <a:gd name="T104" fmla="*/ 2147483647 w 546"/>
                <a:gd name="T105" fmla="*/ 2147483647 h 260"/>
                <a:gd name="T106" fmla="*/ 2147483647 w 546"/>
                <a:gd name="T107" fmla="*/ 2147483647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0" name="Freeform 5125" descr="Large checker board"/>
            <p:cNvSpPr>
              <a:spLocks/>
            </p:cNvSpPr>
            <p:nvPr/>
          </p:nvSpPr>
          <p:spPr bwMode="auto">
            <a:xfrm>
              <a:off x="454026" y="2027238"/>
              <a:ext cx="65088" cy="48418"/>
            </a:xfrm>
            <a:custGeom>
              <a:avLst/>
              <a:gdLst>
                <a:gd name="T0" fmla="*/ 2147483647 w 37"/>
                <a:gd name="T1" fmla="*/ 2147483647 h 22"/>
                <a:gd name="T2" fmla="*/ 2147483647 w 37"/>
                <a:gd name="T3" fmla="*/ 2147483647 h 22"/>
                <a:gd name="T4" fmla="*/ 2147483647 w 37"/>
                <a:gd name="T5" fmla="*/ 2147483647 h 22"/>
                <a:gd name="T6" fmla="*/ 2147483647 w 37"/>
                <a:gd name="T7" fmla="*/ 2147483647 h 22"/>
                <a:gd name="T8" fmla="*/ 2147483647 w 37"/>
                <a:gd name="T9" fmla="*/ 0 h 22"/>
                <a:gd name="T10" fmla="*/ 2147483647 w 37"/>
                <a:gd name="T11" fmla="*/ 2147483647 h 22"/>
                <a:gd name="T12" fmla="*/ 2147483647 w 37"/>
                <a:gd name="T13" fmla="*/ 2147483647 h 22"/>
                <a:gd name="T14" fmla="*/ 2147483647 w 37"/>
                <a:gd name="T15" fmla="*/ 2147483647 h 22"/>
                <a:gd name="T16" fmla="*/ 2147483647 w 37"/>
                <a:gd name="T17" fmla="*/ 2147483647 h 22"/>
                <a:gd name="T18" fmla="*/ 2147483647 w 37"/>
                <a:gd name="T19" fmla="*/ 2147483647 h 22"/>
                <a:gd name="T20" fmla="*/ 0 w 37"/>
                <a:gd name="T21" fmla="*/ 2147483647 h 22"/>
                <a:gd name="T22" fmla="*/ 0 w 37"/>
                <a:gd name="T23" fmla="*/ 2147483647 h 22"/>
                <a:gd name="T24" fmla="*/ 2147483647 w 37"/>
                <a:gd name="T25" fmla="*/ 2147483647 h 22"/>
                <a:gd name="T26" fmla="*/ 2147483647 w 37"/>
                <a:gd name="T27" fmla="*/ 2147483647 h 22"/>
                <a:gd name="T28" fmla="*/ 0 w 37"/>
                <a:gd name="T29" fmla="*/ 2147483647 h 22"/>
                <a:gd name="T30" fmla="*/ 2147483647 w 37"/>
                <a:gd name="T31" fmla="*/ 2147483647 h 22"/>
                <a:gd name="T32" fmla="*/ 2147483647 w 37"/>
                <a:gd name="T33" fmla="*/ 2147483647 h 22"/>
                <a:gd name="T34" fmla="*/ 2147483647 w 37"/>
                <a:gd name="T35" fmla="*/ 2147483647 h 22"/>
                <a:gd name="T36" fmla="*/ 2147483647 w 37"/>
                <a:gd name="T37" fmla="*/ 2147483647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1" name="Freeform 5126" descr="Large checker board"/>
            <p:cNvSpPr>
              <a:spLocks/>
            </p:cNvSpPr>
            <p:nvPr/>
          </p:nvSpPr>
          <p:spPr bwMode="auto">
            <a:xfrm>
              <a:off x="284163" y="1846263"/>
              <a:ext cx="60325" cy="23813"/>
            </a:xfrm>
            <a:custGeom>
              <a:avLst/>
              <a:gdLst>
                <a:gd name="T0" fmla="*/ 2147483647 w 35"/>
                <a:gd name="T1" fmla="*/ 2147483647 h 12"/>
                <a:gd name="T2" fmla="*/ 2147483647 w 35"/>
                <a:gd name="T3" fmla="*/ 2147483647 h 12"/>
                <a:gd name="T4" fmla="*/ 2147483647 w 35"/>
                <a:gd name="T5" fmla="*/ 2147483647 h 12"/>
                <a:gd name="T6" fmla="*/ 2147483647 w 35"/>
                <a:gd name="T7" fmla="*/ 2147483647 h 12"/>
                <a:gd name="T8" fmla="*/ 0 w 35"/>
                <a:gd name="T9" fmla="*/ 2147483647 h 12"/>
                <a:gd name="T10" fmla="*/ 2147483647 w 35"/>
                <a:gd name="T11" fmla="*/ 0 h 12"/>
                <a:gd name="T12" fmla="*/ 2147483647 w 35"/>
                <a:gd name="T13" fmla="*/ 0 h 12"/>
                <a:gd name="T14" fmla="*/ 2147483647 w 35"/>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2" name="Freeform 5127" descr="Large checker board"/>
            <p:cNvSpPr>
              <a:spLocks/>
            </p:cNvSpPr>
            <p:nvPr/>
          </p:nvSpPr>
          <p:spPr bwMode="auto">
            <a:xfrm>
              <a:off x="887413" y="2084388"/>
              <a:ext cx="28575" cy="49213"/>
            </a:xfrm>
            <a:custGeom>
              <a:avLst/>
              <a:gdLst>
                <a:gd name="T0" fmla="*/ 2147483647 w 16"/>
                <a:gd name="T1" fmla="*/ 2147483647 h 26"/>
                <a:gd name="T2" fmla="*/ 2147483647 w 16"/>
                <a:gd name="T3" fmla="*/ 2147483647 h 26"/>
                <a:gd name="T4" fmla="*/ 2147483647 w 16"/>
                <a:gd name="T5" fmla="*/ 2147483647 h 26"/>
                <a:gd name="T6" fmla="*/ 0 w 16"/>
                <a:gd name="T7" fmla="*/ 2147483647 h 26"/>
                <a:gd name="T8" fmla="*/ 2147483647 w 16"/>
                <a:gd name="T9" fmla="*/ 2147483647 h 26"/>
                <a:gd name="T10" fmla="*/ 2147483647 w 16"/>
                <a:gd name="T11" fmla="*/ 2147483647 h 26"/>
                <a:gd name="T12" fmla="*/ 2147483647 w 16"/>
                <a:gd name="T13" fmla="*/ 2147483647 h 26"/>
                <a:gd name="T14" fmla="*/ 2147483647 w 16"/>
                <a:gd name="T15" fmla="*/ 2147483647 h 26"/>
                <a:gd name="T16" fmla="*/ 2147483647 w 16"/>
                <a:gd name="T17" fmla="*/ 0 h 26"/>
                <a:gd name="T18" fmla="*/ 2147483647 w 16"/>
                <a:gd name="T19" fmla="*/ 0 h 26"/>
                <a:gd name="T20" fmla="*/ 2147483647 w 16"/>
                <a:gd name="T21" fmla="*/ 2147483647 h 26"/>
                <a:gd name="T22" fmla="*/ 2147483647 w 16"/>
                <a:gd name="T23" fmla="*/ 2147483647 h 26"/>
                <a:gd name="T24" fmla="*/ 2147483647 w 16"/>
                <a:gd name="T25" fmla="*/ 2147483647 h 26"/>
                <a:gd name="T26" fmla="*/ 2147483647 w 16"/>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3" name="Freeform 5128" descr="Large checker board"/>
            <p:cNvSpPr>
              <a:spLocks/>
            </p:cNvSpPr>
            <p:nvPr/>
          </p:nvSpPr>
          <p:spPr bwMode="auto">
            <a:xfrm>
              <a:off x="903288" y="2019300"/>
              <a:ext cx="34925" cy="39688"/>
            </a:xfrm>
            <a:custGeom>
              <a:avLst/>
              <a:gdLst>
                <a:gd name="T0" fmla="*/ 2147483647 w 19"/>
                <a:gd name="T1" fmla="*/ 2147483647 h 21"/>
                <a:gd name="T2" fmla="*/ 2147483647 w 19"/>
                <a:gd name="T3" fmla="*/ 2147483647 h 21"/>
                <a:gd name="T4" fmla="*/ 0 w 19"/>
                <a:gd name="T5" fmla="*/ 2147483647 h 21"/>
                <a:gd name="T6" fmla="*/ 2147483647 w 19"/>
                <a:gd name="T7" fmla="*/ 2147483647 h 21"/>
                <a:gd name="T8" fmla="*/ 2147483647 w 19"/>
                <a:gd name="T9" fmla="*/ 0 h 21"/>
                <a:gd name="T10" fmla="*/ 2147483647 w 19"/>
                <a:gd name="T11" fmla="*/ 2147483647 h 21"/>
                <a:gd name="T12" fmla="*/ 2147483647 w 19"/>
                <a:gd name="T13" fmla="*/ 2147483647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4" name="Freeform 5129" descr="Large checker board"/>
            <p:cNvSpPr>
              <a:spLocks/>
            </p:cNvSpPr>
            <p:nvPr/>
          </p:nvSpPr>
          <p:spPr bwMode="auto">
            <a:xfrm>
              <a:off x="258763" y="1949450"/>
              <a:ext cx="33338" cy="17463"/>
            </a:xfrm>
            <a:custGeom>
              <a:avLst/>
              <a:gdLst>
                <a:gd name="T0" fmla="*/ 2147483647 w 19"/>
                <a:gd name="T1" fmla="*/ 2147483647 h 10"/>
                <a:gd name="T2" fmla="*/ 2147483647 w 19"/>
                <a:gd name="T3" fmla="*/ 2147483647 h 10"/>
                <a:gd name="T4" fmla="*/ 0 w 19"/>
                <a:gd name="T5" fmla="*/ 2147483647 h 10"/>
                <a:gd name="T6" fmla="*/ 2147483647 w 19"/>
                <a:gd name="T7" fmla="*/ 0 h 10"/>
                <a:gd name="T8" fmla="*/ 2147483647 w 19"/>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5" name="Freeform 5130" descr="Large checker board"/>
            <p:cNvSpPr>
              <a:spLocks/>
            </p:cNvSpPr>
            <p:nvPr/>
          </p:nvSpPr>
          <p:spPr bwMode="auto">
            <a:xfrm>
              <a:off x="884238" y="2019300"/>
              <a:ext cx="31750" cy="26988"/>
            </a:xfrm>
            <a:custGeom>
              <a:avLst/>
              <a:gdLst>
                <a:gd name="T0" fmla="*/ 2147483647 w 19"/>
                <a:gd name="T1" fmla="*/ 2147483647 h 14"/>
                <a:gd name="T2" fmla="*/ 2147483647 w 19"/>
                <a:gd name="T3" fmla="*/ 2147483647 h 14"/>
                <a:gd name="T4" fmla="*/ 2147483647 w 19"/>
                <a:gd name="T5" fmla="*/ 2147483647 h 14"/>
                <a:gd name="T6" fmla="*/ 2147483647 w 19"/>
                <a:gd name="T7" fmla="*/ 2147483647 h 14"/>
                <a:gd name="T8" fmla="*/ 2147483647 w 19"/>
                <a:gd name="T9" fmla="*/ 2147483647 h 14"/>
                <a:gd name="T10" fmla="*/ 2147483647 w 19"/>
                <a:gd name="T11" fmla="*/ 2147483647 h 14"/>
                <a:gd name="T12" fmla="*/ 2147483647 w 19"/>
                <a:gd name="T13" fmla="*/ 0 h 14"/>
                <a:gd name="T14" fmla="*/ 2147483647 w 19"/>
                <a:gd name="T15" fmla="*/ 2147483647 h 14"/>
                <a:gd name="T16" fmla="*/ 2147483647 w 19"/>
                <a:gd name="T17" fmla="*/ 2147483647 h 14"/>
                <a:gd name="T18" fmla="*/ 0 w 19"/>
                <a:gd name="T19" fmla="*/ 2147483647 h 14"/>
                <a:gd name="T20" fmla="*/ 2147483647 w 19"/>
                <a:gd name="T21" fmla="*/ 2147483647 h 14"/>
                <a:gd name="T22" fmla="*/ 2147483647 w 19"/>
                <a:gd name="T23" fmla="*/ 2147483647 h 14"/>
                <a:gd name="T24" fmla="*/ 2147483647 w 19"/>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6" name="Freeform 5131" descr="Large checker board"/>
            <p:cNvSpPr>
              <a:spLocks/>
            </p:cNvSpPr>
            <p:nvPr/>
          </p:nvSpPr>
          <p:spPr bwMode="auto">
            <a:xfrm>
              <a:off x="884238" y="2046288"/>
              <a:ext cx="15875" cy="38100"/>
            </a:xfrm>
            <a:custGeom>
              <a:avLst/>
              <a:gdLst>
                <a:gd name="T0" fmla="*/ 0 w 10"/>
                <a:gd name="T1" fmla="*/ 2147483647 h 19"/>
                <a:gd name="T2" fmla="*/ 2147483647 w 10"/>
                <a:gd name="T3" fmla="*/ 0 h 19"/>
                <a:gd name="T4" fmla="*/ 2147483647 w 10"/>
                <a:gd name="T5" fmla="*/ 2147483647 h 19"/>
                <a:gd name="T6" fmla="*/ 0 w 10"/>
                <a:gd name="T7" fmla="*/ 214748364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7" name="Freeform 5132" descr="Large checker board"/>
            <p:cNvSpPr>
              <a:spLocks/>
            </p:cNvSpPr>
            <p:nvPr/>
          </p:nvSpPr>
          <p:spPr bwMode="auto">
            <a:xfrm>
              <a:off x="912813" y="2055813"/>
              <a:ext cx="22225" cy="22225"/>
            </a:xfrm>
            <a:custGeom>
              <a:avLst/>
              <a:gdLst>
                <a:gd name="T0" fmla="*/ 2147483647 w 12"/>
                <a:gd name="T1" fmla="*/ 2147483647 h 11"/>
                <a:gd name="T2" fmla="*/ 2147483647 w 12"/>
                <a:gd name="T3" fmla="*/ 2147483647 h 11"/>
                <a:gd name="T4" fmla="*/ 2147483647 w 12"/>
                <a:gd name="T5" fmla="*/ 0 h 11"/>
                <a:gd name="T6" fmla="*/ 0 w 12"/>
                <a:gd name="T7" fmla="*/ 2147483647 h 11"/>
                <a:gd name="T8" fmla="*/ 2147483647 w 12"/>
                <a:gd name="T9" fmla="*/ 2147483647 h 11"/>
                <a:gd name="T10" fmla="*/ 2147483647 w 12"/>
                <a:gd name="T11" fmla="*/ 2147483647 h 11"/>
                <a:gd name="T12" fmla="*/ 2147483647 w 12"/>
                <a:gd name="T13" fmla="*/ 214748364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8" name="Freeform 5133" descr="Large checker board"/>
            <p:cNvSpPr>
              <a:spLocks/>
            </p:cNvSpPr>
            <p:nvPr/>
          </p:nvSpPr>
          <p:spPr bwMode="auto">
            <a:xfrm>
              <a:off x="893763" y="2063750"/>
              <a:ext cx="19050" cy="23813"/>
            </a:xfrm>
            <a:custGeom>
              <a:avLst/>
              <a:gdLst>
                <a:gd name="T0" fmla="*/ 2147483647 w 12"/>
                <a:gd name="T1" fmla="*/ 2147483647 h 12"/>
                <a:gd name="T2" fmla="*/ 0 w 12"/>
                <a:gd name="T3" fmla="*/ 2147483647 h 12"/>
                <a:gd name="T4" fmla="*/ 2147483647 w 12"/>
                <a:gd name="T5" fmla="*/ 0 h 12"/>
                <a:gd name="T6" fmla="*/ 2147483647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9" name="Freeform 5134" descr="Large checker board"/>
            <p:cNvSpPr>
              <a:spLocks/>
            </p:cNvSpPr>
            <p:nvPr/>
          </p:nvSpPr>
          <p:spPr bwMode="auto">
            <a:xfrm>
              <a:off x="2093913" y="2598738"/>
              <a:ext cx="57150" cy="20638"/>
            </a:xfrm>
            <a:custGeom>
              <a:avLst/>
              <a:gdLst>
                <a:gd name="T0" fmla="*/ 2147483647 w 33"/>
                <a:gd name="T1" fmla="*/ 0 h 10"/>
                <a:gd name="T2" fmla="*/ 2147483647 w 33"/>
                <a:gd name="T3" fmla="*/ 2147483647 h 10"/>
                <a:gd name="T4" fmla="*/ 2147483647 w 33"/>
                <a:gd name="T5" fmla="*/ 0 h 10"/>
                <a:gd name="T6" fmla="*/ 0 w 33"/>
                <a:gd name="T7" fmla="*/ 2147483647 h 10"/>
                <a:gd name="T8" fmla="*/ 2147483647 w 33"/>
                <a:gd name="T9" fmla="*/ 2147483647 h 10"/>
                <a:gd name="T10" fmla="*/ 2147483647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0" name="Freeform 5135"/>
            <p:cNvSpPr>
              <a:spLocks/>
            </p:cNvSpPr>
            <p:nvPr/>
          </p:nvSpPr>
          <p:spPr bwMode="auto">
            <a:xfrm>
              <a:off x="3529013" y="3068638"/>
              <a:ext cx="228600" cy="241300"/>
            </a:xfrm>
            <a:custGeom>
              <a:avLst/>
              <a:gdLst>
                <a:gd name="T0" fmla="*/ 0 w 130"/>
                <a:gd name="T1" fmla="*/ 2147483647 h 123"/>
                <a:gd name="T2" fmla="*/ 0 w 130"/>
                <a:gd name="T3" fmla="*/ 2147483647 h 123"/>
                <a:gd name="T4" fmla="*/ 0 w 130"/>
                <a:gd name="T5" fmla="*/ 2147483647 h 123"/>
                <a:gd name="T6" fmla="*/ 2147483647 w 130"/>
                <a:gd name="T7" fmla="*/ 2147483647 h 123"/>
                <a:gd name="T8" fmla="*/ 2147483647 w 130"/>
                <a:gd name="T9" fmla="*/ 2147483647 h 123"/>
                <a:gd name="T10" fmla="*/ 2147483647 w 130"/>
                <a:gd name="T11" fmla="*/ 2147483647 h 123"/>
                <a:gd name="T12" fmla="*/ 2147483647 w 130"/>
                <a:gd name="T13" fmla="*/ 2147483647 h 123"/>
                <a:gd name="T14" fmla="*/ 2147483647 w 130"/>
                <a:gd name="T15" fmla="*/ 2147483647 h 123"/>
                <a:gd name="T16" fmla="*/ 2147483647 w 130"/>
                <a:gd name="T17" fmla="*/ 2147483647 h 123"/>
                <a:gd name="T18" fmla="*/ 2147483647 w 130"/>
                <a:gd name="T19" fmla="*/ 2147483647 h 123"/>
                <a:gd name="T20" fmla="*/ 2147483647 w 130"/>
                <a:gd name="T21" fmla="*/ 0 h 123"/>
                <a:gd name="T22" fmla="*/ 2147483647 w 130"/>
                <a:gd name="T23" fmla="*/ 0 h 123"/>
                <a:gd name="T24" fmla="*/ 2147483647 w 130"/>
                <a:gd name="T25" fmla="*/ 0 h 123"/>
                <a:gd name="T26" fmla="*/ 2147483647 w 130"/>
                <a:gd name="T27" fmla="*/ 0 h 123"/>
                <a:gd name="T28" fmla="*/ 2147483647 w 130"/>
                <a:gd name="T29" fmla="*/ 0 h 123"/>
                <a:gd name="T30" fmla="*/ 2147483647 w 130"/>
                <a:gd name="T31" fmla="*/ 2147483647 h 123"/>
                <a:gd name="T32" fmla="*/ 2147483647 w 130"/>
                <a:gd name="T33" fmla="*/ 2147483647 h 123"/>
                <a:gd name="T34" fmla="*/ 2147483647 w 130"/>
                <a:gd name="T35" fmla="*/ 2147483647 h 123"/>
                <a:gd name="T36" fmla="*/ 2147483647 w 130"/>
                <a:gd name="T37" fmla="*/ 2147483647 h 123"/>
                <a:gd name="T38" fmla="*/ 2147483647 w 130"/>
                <a:gd name="T39" fmla="*/ 2147483647 h 123"/>
                <a:gd name="T40" fmla="*/ 2147483647 w 130"/>
                <a:gd name="T41" fmla="*/ 2147483647 h 123"/>
                <a:gd name="T42" fmla="*/ 2147483647 w 130"/>
                <a:gd name="T43" fmla="*/ 2147483647 h 123"/>
                <a:gd name="T44" fmla="*/ 2147483647 w 130"/>
                <a:gd name="T45" fmla="*/ 2147483647 h 123"/>
                <a:gd name="T46" fmla="*/ 2147483647 w 130"/>
                <a:gd name="T47" fmla="*/ 2147483647 h 123"/>
                <a:gd name="T48" fmla="*/ 2147483647 w 130"/>
                <a:gd name="T49" fmla="*/ 2147483647 h 123"/>
                <a:gd name="T50" fmla="*/ 2147483647 w 130"/>
                <a:gd name="T51" fmla="*/ 2147483647 h 123"/>
                <a:gd name="T52" fmla="*/ 2147483647 w 130"/>
                <a:gd name="T53" fmla="*/ 2147483647 h 123"/>
                <a:gd name="T54" fmla="*/ 2147483647 w 130"/>
                <a:gd name="T55" fmla="*/ 2147483647 h 123"/>
                <a:gd name="T56" fmla="*/ 2147483647 w 130"/>
                <a:gd name="T57" fmla="*/ 2147483647 h 123"/>
                <a:gd name="T58" fmla="*/ 0 w 130"/>
                <a:gd name="T59" fmla="*/ 2147483647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1" name="Freeform 5136"/>
            <p:cNvSpPr>
              <a:spLocks/>
            </p:cNvSpPr>
            <p:nvPr/>
          </p:nvSpPr>
          <p:spPr bwMode="auto">
            <a:xfrm>
              <a:off x="2130426" y="3587750"/>
              <a:ext cx="9525" cy="9525"/>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2" name="Freeform 5137"/>
            <p:cNvSpPr>
              <a:spLocks/>
            </p:cNvSpPr>
            <p:nvPr/>
          </p:nvSpPr>
          <p:spPr bwMode="auto">
            <a:xfrm>
              <a:off x="2093913" y="3609975"/>
              <a:ext cx="19050" cy="9525"/>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3" name="Freeform 5139"/>
            <p:cNvSpPr>
              <a:spLocks/>
            </p:cNvSpPr>
            <p:nvPr/>
          </p:nvSpPr>
          <p:spPr bwMode="auto">
            <a:xfrm>
              <a:off x="4460876" y="2428875"/>
              <a:ext cx="111125" cy="142875"/>
            </a:xfrm>
            <a:custGeom>
              <a:avLst/>
              <a:gdLst>
                <a:gd name="T0" fmla="*/ 2147483647 w 62"/>
                <a:gd name="T1" fmla="*/ 2147483647 h 90"/>
                <a:gd name="T2" fmla="*/ 2147483647 w 62"/>
                <a:gd name="T3" fmla="*/ 2147483647 h 90"/>
                <a:gd name="T4" fmla="*/ 2147483647 w 62"/>
                <a:gd name="T5" fmla="*/ 2147483647 h 90"/>
                <a:gd name="T6" fmla="*/ 2147483647 w 62"/>
                <a:gd name="T7" fmla="*/ 2147483647 h 90"/>
                <a:gd name="T8" fmla="*/ 2147483647 w 62"/>
                <a:gd name="T9" fmla="*/ 2147483647 h 90"/>
                <a:gd name="T10" fmla="*/ 2147483647 w 62"/>
                <a:gd name="T11" fmla="*/ 2147483647 h 90"/>
                <a:gd name="T12" fmla="*/ 2147483647 w 62"/>
                <a:gd name="T13" fmla="*/ 2147483647 h 90"/>
                <a:gd name="T14" fmla="*/ 2147483647 w 62"/>
                <a:gd name="T15" fmla="*/ 2147483647 h 90"/>
                <a:gd name="T16" fmla="*/ 2147483647 w 62"/>
                <a:gd name="T17" fmla="*/ 2147483647 h 90"/>
                <a:gd name="T18" fmla="*/ 2147483647 w 62"/>
                <a:gd name="T19" fmla="*/ 2147483647 h 90"/>
                <a:gd name="T20" fmla="*/ 2147483647 w 62"/>
                <a:gd name="T21" fmla="*/ 2147483647 h 90"/>
                <a:gd name="T22" fmla="*/ 2147483647 w 62"/>
                <a:gd name="T23" fmla="*/ 2147483647 h 90"/>
                <a:gd name="T24" fmla="*/ 2147483647 w 62"/>
                <a:gd name="T25" fmla="*/ 2147483647 h 90"/>
                <a:gd name="T26" fmla="*/ 2147483647 w 62"/>
                <a:gd name="T27" fmla="*/ 2147483647 h 90"/>
                <a:gd name="T28" fmla="*/ 2147483647 w 62"/>
                <a:gd name="T29" fmla="*/ 2147483647 h 90"/>
                <a:gd name="T30" fmla="*/ 2147483647 w 62"/>
                <a:gd name="T31" fmla="*/ 2147483647 h 90"/>
                <a:gd name="T32" fmla="*/ 2147483647 w 62"/>
                <a:gd name="T33" fmla="*/ 2147483647 h 90"/>
                <a:gd name="T34" fmla="*/ 2147483647 w 62"/>
                <a:gd name="T35" fmla="*/ 2147483647 h 90"/>
                <a:gd name="T36" fmla="*/ 2147483647 w 62"/>
                <a:gd name="T37" fmla="*/ 2147483647 h 90"/>
                <a:gd name="T38" fmla="*/ 2147483647 w 62"/>
                <a:gd name="T39" fmla="*/ 2147483647 h 90"/>
                <a:gd name="T40" fmla="*/ 2147483647 w 62"/>
                <a:gd name="T41" fmla="*/ 2147483647 h 90"/>
                <a:gd name="T42" fmla="*/ 2147483647 w 62"/>
                <a:gd name="T43" fmla="*/ 2147483647 h 90"/>
                <a:gd name="T44" fmla="*/ 2147483647 w 62"/>
                <a:gd name="T45" fmla="*/ 2147483647 h 90"/>
                <a:gd name="T46" fmla="*/ 2147483647 w 62"/>
                <a:gd name="T47" fmla="*/ 2147483647 h 90"/>
                <a:gd name="T48" fmla="*/ 2147483647 w 62"/>
                <a:gd name="T49" fmla="*/ 2147483647 h 90"/>
                <a:gd name="T50" fmla="*/ 2147483647 w 62"/>
                <a:gd name="T51" fmla="*/ 2147483647 h 90"/>
                <a:gd name="T52" fmla="*/ 2147483647 w 62"/>
                <a:gd name="T53" fmla="*/ 2147483647 h 90"/>
                <a:gd name="T54" fmla="*/ 2147483647 w 62"/>
                <a:gd name="T55" fmla="*/ 2147483647 h 90"/>
                <a:gd name="T56" fmla="*/ 2147483647 w 62"/>
                <a:gd name="T57" fmla="*/ 2147483647 h 90"/>
                <a:gd name="T58" fmla="*/ 2147483647 w 62"/>
                <a:gd name="T59" fmla="*/ 2147483647 h 90"/>
                <a:gd name="T60" fmla="*/ 2147483647 w 62"/>
                <a:gd name="T61" fmla="*/ 2147483647 h 90"/>
                <a:gd name="T62" fmla="*/ 2147483647 w 62"/>
                <a:gd name="T63" fmla="*/ 2147483647 h 90"/>
                <a:gd name="T64" fmla="*/ 2147483647 w 62"/>
                <a:gd name="T65" fmla="*/ 2147483647 h 90"/>
                <a:gd name="T66" fmla="*/ 2147483647 w 62"/>
                <a:gd name="T67" fmla="*/ 2147483647 h 90"/>
                <a:gd name="T68" fmla="*/ 2147483647 w 62"/>
                <a:gd name="T69" fmla="*/ 2147483647 h 90"/>
                <a:gd name="T70" fmla="*/ 2147483647 w 62"/>
                <a:gd name="T71" fmla="*/ 2147483647 h 90"/>
                <a:gd name="T72" fmla="*/ 2147483647 w 62"/>
                <a:gd name="T73" fmla="*/ 2147483647 h 90"/>
                <a:gd name="T74" fmla="*/ 2147483647 w 62"/>
                <a:gd name="T75" fmla="*/ 2147483647 h 90"/>
                <a:gd name="T76" fmla="*/ 2147483647 w 62"/>
                <a:gd name="T77" fmla="*/ 2147483647 h 90"/>
                <a:gd name="T78" fmla="*/ 2147483647 w 62"/>
                <a:gd name="T79" fmla="*/ 2147483647 h 90"/>
                <a:gd name="T80" fmla="*/ 2147483647 w 62"/>
                <a:gd name="T81" fmla="*/ 2147483647 h 90"/>
                <a:gd name="T82" fmla="*/ 2147483647 w 62"/>
                <a:gd name="T83" fmla="*/ 2147483647 h 90"/>
                <a:gd name="T84" fmla="*/ 2147483647 w 62"/>
                <a:gd name="T85" fmla="*/ 2147483647 h 90"/>
                <a:gd name="T86" fmla="*/ 2147483647 w 62"/>
                <a:gd name="T87" fmla="*/ 2147483647 h 90"/>
                <a:gd name="T88" fmla="*/ 2147483647 w 62"/>
                <a:gd name="T89" fmla="*/ 2147483647 h 90"/>
                <a:gd name="T90" fmla="*/ 2147483647 w 62"/>
                <a:gd name="T91" fmla="*/ 2147483647 h 90"/>
                <a:gd name="T92" fmla="*/ 2147483647 w 62"/>
                <a:gd name="T93" fmla="*/ 2147483647 h 90"/>
                <a:gd name="T94" fmla="*/ 2147483647 w 62"/>
                <a:gd name="T95" fmla="*/ 0 h 90"/>
                <a:gd name="T96" fmla="*/ 0 w 62"/>
                <a:gd name="T97" fmla="*/ 2147483647 h 90"/>
                <a:gd name="T98" fmla="*/ 2147483647 w 62"/>
                <a:gd name="T99" fmla="*/ 2147483647 h 90"/>
                <a:gd name="T100" fmla="*/ 2147483647 w 62"/>
                <a:gd name="T101" fmla="*/ 2147483647 h 90"/>
                <a:gd name="T102" fmla="*/ 2147483647 w 62"/>
                <a:gd name="T103" fmla="*/ 2147483647 h 90"/>
                <a:gd name="T104" fmla="*/ 2147483647 w 62"/>
                <a:gd name="T105" fmla="*/ 2147483647 h 90"/>
                <a:gd name="T106" fmla="*/ 2147483647 w 62"/>
                <a:gd name="T107" fmla="*/ 214748364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4" name="Freeform 5140"/>
            <p:cNvSpPr>
              <a:spLocks/>
            </p:cNvSpPr>
            <p:nvPr/>
          </p:nvSpPr>
          <p:spPr bwMode="auto">
            <a:xfrm>
              <a:off x="4592638" y="3216275"/>
              <a:ext cx="468313" cy="528638"/>
            </a:xfrm>
            <a:custGeom>
              <a:avLst/>
              <a:gdLst>
                <a:gd name="T0" fmla="*/ 2147483647 w 290"/>
                <a:gd name="T1" fmla="*/ 2147483647 h 322"/>
                <a:gd name="T2" fmla="*/ 2147483647 w 290"/>
                <a:gd name="T3" fmla="*/ 2147483647 h 322"/>
                <a:gd name="T4" fmla="*/ 2147483647 w 290"/>
                <a:gd name="T5" fmla="*/ 2147483647 h 322"/>
                <a:gd name="T6" fmla="*/ 2147483647 w 290"/>
                <a:gd name="T7" fmla="*/ 2147483647 h 322"/>
                <a:gd name="T8" fmla="*/ 2147483647 w 290"/>
                <a:gd name="T9" fmla="*/ 2147483647 h 322"/>
                <a:gd name="T10" fmla="*/ 2147483647 w 290"/>
                <a:gd name="T11" fmla="*/ 2147483647 h 322"/>
                <a:gd name="T12" fmla="*/ 2147483647 w 290"/>
                <a:gd name="T13" fmla="*/ 2147483647 h 322"/>
                <a:gd name="T14" fmla="*/ 2147483647 w 290"/>
                <a:gd name="T15" fmla="*/ 2147483647 h 322"/>
                <a:gd name="T16" fmla="*/ 2147483647 w 290"/>
                <a:gd name="T17" fmla="*/ 2147483647 h 322"/>
                <a:gd name="T18" fmla="*/ 2147483647 w 290"/>
                <a:gd name="T19" fmla="*/ 2147483647 h 322"/>
                <a:gd name="T20" fmla="*/ 2147483647 w 290"/>
                <a:gd name="T21" fmla="*/ 2147483647 h 322"/>
                <a:gd name="T22" fmla="*/ 2147483647 w 290"/>
                <a:gd name="T23" fmla="*/ 2147483647 h 322"/>
                <a:gd name="T24" fmla="*/ 2147483647 w 290"/>
                <a:gd name="T25" fmla="*/ 2147483647 h 322"/>
                <a:gd name="T26" fmla="*/ 2147483647 w 290"/>
                <a:gd name="T27" fmla="*/ 2147483647 h 322"/>
                <a:gd name="T28" fmla="*/ 2147483647 w 290"/>
                <a:gd name="T29" fmla="*/ 2147483647 h 322"/>
                <a:gd name="T30" fmla="*/ 2147483647 w 290"/>
                <a:gd name="T31" fmla="*/ 2147483647 h 322"/>
                <a:gd name="T32" fmla="*/ 2147483647 w 290"/>
                <a:gd name="T33" fmla="*/ 2147483647 h 322"/>
                <a:gd name="T34" fmla="*/ 2147483647 w 290"/>
                <a:gd name="T35" fmla="*/ 2147483647 h 322"/>
                <a:gd name="T36" fmla="*/ 2147483647 w 290"/>
                <a:gd name="T37" fmla="*/ 2147483647 h 322"/>
                <a:gd name="T38" fmla="*/ 2147483647 w 290"/>
                <a:gd name="T39" fmla="*/ 2147483647 h 322"/>
                <a:gd name="T40" fmla="*/ 2147483647 w 290"/>
                <a:gd name="T41" fmla="*/ 2147483647 h 322"/>
                <a:gd name="T42" fmla="*/ 2147483647 w 290"/>
                <a:gd name="T43" fmla="*/ 2147483647 h 322"/>
                <a:gd name="T44" fmla="*/ 2147483647 w 290"/>
                <a:gd name="T45" fmla="*/ 2147483647 h 322"/>
                <a:gd name="T46" fmla="*/ 2147483647 w 290"/>
                <a:gd name="T47" fmla="*/ 2147483647 h 322"/>
                <a:gd name="T48" fmla="*/ 2147483647 w 290"/>
                <a:gd name="T49" fmla="*/ 2147483647 h 322"/>
                <a:gd name="T50" fmla="*/ 2147483647 w 290"/>
                <a:gd name="T51" fmla="*/ 2147483647 h 322"/>
                <a:gd name="T52" fmla="*/ 2147483647 w 290"/>
                <a:gd name="T53" fmla="*/ 2147483647 h 322"/>
                <a:gd name="T54" fmla="*/ 2147483647 w 290"/>
                <a:gd name="T55" fmla="*/ 2147483647 h 322"/>
                <a:gd name="T56" fmla="*/ 2147483647 w 290"/>
                <a:gd name="T57" fmla="*/ 2147483647 h 322"/>
                <a:gd name="T58" fmla="*/ 2147483647 w 290"/>
                <a:gd name="T59" fmla="*/ 2147483647 h 322"/>
                <a:gd name="T60" fmla="*/ 2147483647 w 290"/>
                <a:gd name="T61" fmla="*/ 2147483647 h 322"/>
                <a:gd name="T62" fmla="*/ 2147483647 w 290"/>
                <a:gd name="T63" fmla="*/ 2147483647 h 322"/>
                <a:gd name="T64" fmla="*/ 2147483647 w 290"/>
                <a:gd name="T65" fmla="*/ 2147483647 h 322"/>
                <a:gd name="T66" fmla="*/ 2147483647 w 290"/>
                <a:gd name="T67" fmla="*/ 2147483647 h 322"/>
                <a:gd name="T68" fmla="*/ 2147483647 w 290"/>
                <a:gd name="T69" fmla="*/ 2147483647 h 322"/>
                <a:gd name="T70" fmla="*/ 2147483647 w 290"/>
                <a:gd name="T71" fmla="*/ 2147483647 h 322"/>
                <a:gd name="T72" fmla="*/ 2147483647 w 290"/>
                <a:gd name="T73" fmla="*/ 2147483647 h 322"/>
                <a:gd name="T74" fmla="*/ 2147483647 w 290"/>
                <a:gd name="T75" fmla="*/ 2147483647 h 322"/>
                <a:gd name="T76" fmla="*/ 2147483647 w 290"/>
                <a:gd name="T77" fmla="*/ 2147483647 h 322"/>
                <a:gd name="T78" fmla="*/ 2147483647 w 290"/>
                <a:gd name="T79" fmla="*/ 2147483647 h 322"/>
                <a:gd name="T80" fmla="*/ 2147483647 w 290"/>
                <a:gd name="T81" fmla="*/ 2147483647 h 322"/>
                <a:gd name="T82" fmla="*/ 2147483647 w 290"/>
                <a:gd name="T83" fmla="*/ 214748364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5" name="Freeform 5141"/>
            <p:cNvSpPr>
              <a:spLocks/>
            </p:cNvSpPr>
            <p:nvPr/>
          </p:nvSpPr>
          <p:spPr bwMode="auto">
            <a:xfrm>
              <a:off x="4659313" y="3636963"/>
              <a:ext cx="344488" cy="280988"/>
            </a:xfrm>
            <a:custGeom>
              <a:avLst/>
              <a:gdLst>
                <a:gd name="T0" fmla="*/ 2147483647 w 209"/>
                <a:gd name="T1" fmla="*/ 2147483647 h 198"/>
                <a:gd name="T2" fmla="*/ 2147483647 w 209"/>
                <a:gd name="T3" fmla="*/ 2147483647 h 198"/>
                <a:gd name="T4" fmla="*/ 2147483647 w 209"/>
                <a:gd name="T5" fmla="*/ 2147483647 h 198"/>
                <a:gd name="T6" fmla="*/ 2147483647 w 209"/>
                <a:gd name="T7" fmla="*/ 2147483647 h 198"/>
                <a:gd name="T8" fmla="*/ 2147483647 w 209"/>
                <a:gd name="T9" fmla="*/ 2147483647 h 198"/>
                <a:gd name="T10" fmla="*/ 2147483647 w 209"/>
                <a:gd name="T11" fmla="*/ 2147483647 h 198"/>
                <a:gd name="T12" fmla="*/ 2147483647 w 209"/>
                <a:gd name="T13" fmla="*/ 2147483647 h 198"/>
                <a:gd name="T14" fmla="*/ 2147483647 w 209"/>
                <a:gd name="T15" fmla="*/ 2147483647 h 198"/>
                <a:gd name="T16" fmla="*/ 2147483647 w 209"/>
                <a:gd name="T17" fmla="*/ 2147483647 h 198"/>
                <a:gd name="T18" fmla="*/ 2147483647 w 209"/>
                <a:gd name="T19" fmla="*/ 2147483647 h 198"/>
                <a:gd name="T20" fmla="*/ 2147483647 w 209"/>
                <a:gd name="T21" fmla="*/ 2147483647 h 198"/>
                <a:gd name="T22" fmla="*/ 2147483647 w 209"/>
                <a:gd name="T23" fmla="*/ 2147483647 h 198"/>
                <a:gd name="T24" fmla="*/ 2147483647 w 209"/>
                <a:gd name="T25" fmla="*/ 2147483647 h 198"/>
                <a:gd name="T26" fmla="*/ 2147483647 w 209"/>
                <a:gd name="T27" fmla="*/ 2147483647 h 198"/>
                <a:gd name="T28" fmla="*/ 2147483647 w 209"/>
                <a:gd name="T29" fmla="*/ 2147483647 h 198"/>
                <a:gd name="T30" fmla="*/ 2147483647 w 209"/>
                <a:gd name="T31" fmla="*/ 2147483647 h 198"/>
                <a:gd name="T32" fmla="*/ 2147483647 w 209"/>
                <a:gd name="T33" fmla="*/ 2147483647 h 198"/>
                <a:gd name="T34" fmla="*/ 2147483647 w 209"/>
                <a:gd name="T35" fmla="*/ 2147483647 h 198"/>
                <a:gd name="T36" fmla="*/ 2147483647 w 209"/>
                <a:gd name="T37" fmla="*/ 2147483647 h 198"/>
                <a:gd name="T38" fmla="*/ 2147483647 w 209"/>
                <a:gd name="T39" fmla="*/ 2147483647 h 198"/>
                <a:gd name="T40" fmla="*/ 2147483647 w 209"/>
                <a:gd name="T41" fmla="*/ 2147483647 h 198"/>
                <a:gd name="T42" fmla="*/ 2147483647 w 209"/>
                <a:gd name="T43" fmla="*/ 2147483647 h 198"/>
                <a:gd name="T44" fmla="*/ 2147483647 w 209"/>
                <a:gd name="T45" fmla="*/ 2147483647 h 198"/>
                <a:gd name="T46" fmla="*/ 2147483647 w 209"/>
                <a:gd name="T47" fmla="*/ 2147483647 h 198"/>
                <a:gd name="T48" fmla="*/ 2147483647 w 209"/>
                <a:gd name="T49" fmla="*/ 2147483647 h 198"/>
                <a:gd name="T50" fmla="*/ 2147483647 w 209"/>
                <a:gd name="T51" fmla="*/ 2147483647 h 198"/>
                <a:gd name="T52" fmla="*/ 2147483647 w 209"/>
                <a:gd name="T53" fmla="*/ 2147483647 h 198"/>
                <a:gd name="T54" fmla="*/ 2147483647 w 209"/>
                <a:gd name="T55" fmla="*/ 2147483647 h 198"/>
                <a:gd name="T56" fmla="*/ 2147483647 w 209"/>
                <a:gd name="T57" fmla="*/ 2147483647 h 198"/>
                <a:gd name="T58" fmla="*/ 2147483647 w 209"/>
                <a:gd name="T59" fmla="*/ 2147483647 h 198"/>
                <a:gd name="T60" fmla="*/ 2147483647 w 209"/>
                <a:gd name="T61" fmla="*/ 2147483647 h 198"/>
                <a:gd name="T62" fmla="*/ 2147483647 w 209"/>
                <a:gd name="T63" fmla="*/ 2147483647 h 198"/>
                <a:gd name="T64" fmla="*/ 2147483647 w 209"/>
                <a:gd name="T65" fmla="*/ 2147483647 h 198"/>
                <a:gd name="T66" fmla="*/ 2147483647 w 209"/>
                <a:gd name="T67" fmla="*/ 2147483647 h 198"/>
                <a:gd name="T68" fmla="*/ 2147483647 w 209"/>
                <a:gd name="T69" fmla="*/ 2147483647 h 198"/>
                <a:gd name="T70" fmla="*/ 0 w 209"/>
                <a:gd name="T71" fmla="*/ 2147483647 h 198"/>
                <a:gd name="T72" fmla="*/ 2147483647 w 209"/>
                <a:gd name="T73" fmla="*/ 2147483647 h 198"/>
                <a:gd name="T74" fmla="*/ 2147483647 w 209"/>
                <a:gd name="T75" fmla="*/ 2147483647 h 198"/>
                <a:gd name="T76" fmla="*/ 2147483647 w 209"/>
                <a:gd name="T77" fmla="*/ 2147483647 h 198"/>
                <a:gd name="T78" fmla="*/ 2147483647 w 209"/>
                <a:gd name="T79" fmla="*/ 2147483647 h 198"/>
                <a:gd name="T80" fmla="*/ 2147483647 w 209"/>
                <a:gd name="T81" fmla="*/ 2147483647 h 198"/>
                <a:gd name="T82" fmla="*/ 2147483647 w 209"/>
                <a:gd name="T83" fmla="*/ 2147483647 h 198"/>
                <a:gd name="T84" fmla="*/ 2147483647 w 209"/>
                <a:gd name="T85" fmla="*/ 2147483647 h 198"/>
                <a:gd name="T86" fmla="*/ 2147483647 w 209"/>
                <a:gd name="T87" fmla="*/ 2147483647 h 198"/>
                <a:gd name="T88" fmla="*/ 2147483647 w 209"/>
                <a:gd name="T89" fmla="*/ 2147483647 h 198"/>
                <a:gd name="T90" fmla="*/ 2147483647 w 209"/>
                <a:gd name="T91" fmla="*/ 2147483647 h 198"/>
                <a:gd name="T92" fmla="*/ 2147483647 w 209"/>
                <a:gd name="T93" fmla="*/ 2147483647 h 198"/>
                <a:gd name="T94" fmla="*/ 2147483647 w 209"/>
                <a:gd name="T95" fmla="*/ 0 h 198"/>
                <a:gd name="T96" fmla="*/ 2147483647 w 209"/>
                <a:gd name="T97" fmla="*/ 2147483647 h 198"/>
                <a:gd name="T98" fmla="*/ 2147483647 w 209"/>
                <a:gd name="T99" fmla="*/ 2147483647 h 198"/>
                <a:gd name="T100" fmla="*/ 2147483647 w 209"/>
                <a:gd name="T101" fmla="*/ 2147483647 h 198"/>
                <a:gd name="T102" fmla="*/ 2147483647 w 209"/>
                <a:gd name="T103" fmla="*/ 2147483647 h 198"/>
                <a:gd name="T104" fmla="*/ 2147483647 w 209"/>
                <a:gd name="T105" fmla="*/ 2147483647 h 198"/>
                <a:gd name="T106" fmla="*/ 2147483647 w 209"/>
                <a:gd name="T107" fmla="*/ 2147483647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6" name="Freeform 5142"/>
            <p:cNvSpPr>
              <a:spLocks/>
            </p:cNvSpPr>
            <p:nvPr/>
          </p:nvSpPr>
          <p:spPr bwMode="auto">
            <a:xfrm>
              <a:off x="2684463" y="1295400"/>
              <a:ext cx="1116013" cy="663575"/>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7" name="Rectangle 5150"/>
            <p:cNvSpPr>
              <a:spLocks noChangeArrowheads="1"/>
            </p:cNvSpPr>
            <p:nvPr/>
          </p:nvSpPr>
          <p:spPr bwMode="auto">
            <a:xfrm>
              <a:off x="7164388" y="37893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grpSp>
      <p:sp>
        <p:nvSpPr>
          <p:cNvPr id="468" name="Rectangle 1"/>
          <p:cNvSpPr>
            <a:spLocks noChangeArrowheads="1"/>
          </p:cNvSpPr>
          <p:nvPr/>
        </p:nvSpPr>
        <p:spPr bwMode="auto">
          <a:xfrm>
            <a:off x="7545388" y="6805613"/>
            <a:ext cx="2413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469" name="Group 475"/>
          <p:cNvGrpSpPr>
            <a:grpSpLocks/>
          </p:cNvGrpSpPr>
          <p:nvPr/>
        </p:nvGrpSpPr>
        <p:grpSpPr bwMode="auto">
          <a:xfrm>
            <a:off x="4174332" y="3856037"/>
            <a:ext cx="3105150" cy="254000"/>
            <a:chOff x="4197005" y="3863238"/>
            <a:chExt cx="3104969" cy="254672"/>
          </a:xfrm>
        </p:grpSpPr>
        <p:sp>
          <p:nvSpPr>
            <p:cNvPr id="470" name="Rectangle 5153"/>
            <p:cNvSpPr>
              <a:spLocks noChangeArrowheads="1"/>
            </p:cNvSpPr>
            <p:nvPr/>
          </p:nvSpPr>
          <p:spPr bwMode="auto">
            <a:xfrm>
              <a:off x="7210544" y="3863238"/>
              <a:ext cx="91430" cy="91419"/>
            </a:xfrm>
            <a:prstGeom prst="rect">
              <a:avLst/>
            </a:prstGeom>
            <a:noFill/>
            <a:ln w="19050" algn="ctr">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471" name="Rectangle 5154"/>
            <p:cNvSpPr>
              <a:spLocks noChangeArrowheads="1"/>
            </p:cNvSpPr>
            <p:nvPr/>
          </p:nvSpPr>
          <p:spPr bwMode="auto">
            <a:xfrm>
              <a:off x="6915302" y="3974499"/>
              <a:ext cx="91430" cy="91419"/>
            </a:xfrm>
            <a:prstGeom prst="rect">
              <a:avLst/>
            </a:prstGeom>
            <a:noFill/>
            <a:ln w="19050" algn="ctr">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472" name="Rectangle 5155"/>
            <p:cNvSpPr>
              <a:spLocks noChangeArrowheads="1"/>
            </p:cNvSpPr>
            <p:nvPr/>
          </p:nvSpPr>
          <p:spPr bwMode="auto">
            <a:xfrm>
              <a:off x="4197005" y="4026491"/>
              <a:ext cx="91430" cy="91419"/>
            </a:xfrm>
            <a:prstGeom prst="rect">
              <a:avLst/>
            </a:prstGeom>
            <a:noFill/>
            <a:ln w="19050" algn="ctr">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grpSp>
      <p:sp>
        <p:nvSpPr>
          <p:cNvPr id="473" name="TextBox 472"/>
          <p:cNvSpPr txBox="1"/>
          <p:nvPr/>
        </p:nvSpPr>
        <p:spPr>
          <a:xfrm>
            <a:off x="400050" y="6324600"/>
            <a:ext cx="914400" cy="914400"/>
          </a:xfrm>
          <a:prstGeom prst="rect">
            <a:avLst/>
          </a:prstGeom>
          <a:noFill/>
          <a:ln>
            <a:noFill/>
          </a:ln>
        </p:spPr>
        <p:txBody>
          <a:bodyPr wrap="none" rtlCol="0">
            <a:noAutofit/>
          </a:bodyPr>
          <a:lstStyle/>
          <a:p>
            <a:pPr fontAlgn="base">
              <a:spcBef>
                <a:spcPct val="0"/>
              </a:spcBef>
              <a:spcAft>
                <a:spcPct val="0"/>
              </a:spcAft>
            </a:pPr>
            <a:endParaRPr lang="en-US" sz="1600" b="1" dirty="0">
              <a:solidFill>
                <a:srgbClr val="0D0DE9"/>
              </a:solidFill>
            </a:endParaRPr>
          </a:p>
        </p:txBody>
      </p:sp>
    </p:spTree>
    <p:extLst>
      <p:ext uri="{BB962C8B-B14F-4D97-AF65-F5344CB8AC3E}">
        <p14:creationId xmlns:p14="http://schemas.microsoft.com/office/powerpoint/2010/main" val="1798175915"/>
      </p:ext>
    </p:extLst>
  </p:cSld>
  <p:clrMapOvr>
    <a:masterClrMapping/>
  </p:clrMapOvr>
  <p:transition spd="slow">
    <p:pull/>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388" y="457200"/>
            <a:ext cx="8497068" cy="639763"/>
          </a:xfrm>
        </p:spPr>
        <p:txBody>
          <a:bodyPr/>
          <a:lstStyle/>
          <a:p>
            <a:pPr>
              <a:spcBef>
                <a:spcPct val="50000"/>
              </a:spcBef>
              <a:defRPr/>
            </a:pPr>
            <a:r>
              <a:rPr lang="en-US" sz="3000" b="1" kern="1200" dirty="0" smtClean="0">
                <a:solidFill>
                  <a:srgbClr val="002060"/>
                </a:solidFill>
                <a:latin typeface="Calibri" panose="020F0502020204030204" pitchFamily="34" charset="0"/>
                <a:ea typeface="+mn-ea"/>
                <a:cs typeface="+mn-cs"/>
              </a:rPr>
              <a:t/>
            </a:r>
            <a:br>
              <a:rPr lang="en-US" sz="3000" b="1" kern="1200" dirty="0" smtClean="0">
                <a:solidFill>
                  <a:srgbClr val="002060"/>
                </a:solidFill>
                <a:latin typeface="Calibri" panose="020F0502020204030204" pitchFamily="34" charset="0"/>
                <a:ea typeface="+mn-ea"/>
                <a:cs typeface="+mn-cs"/>
              </a:rPr>
            </a:br>
            <a:r>
              <a:rPr lang="en-US" kern="1200" dirty="0" err="1"/>
              <a:t>Enregistrements</a:t>
            </a:r>
            <a:r>
              <a:rPr lang="en-US" kern="1200" dirty="0"/>
              <a:t> </a:t>
            </a:r>
            <a:r>
              <a:rPr lang="en-US" kern="1200" dirty="0" err="1"/>
              <a:t>internationaux</a:t>
            </a:r>
            <a:r>
              <a:rPr lang="en-US" kern="1200" dirty="0"/>
              <a:t> </a:t>
            </a:r>
            <a:r>
              <a:rPr lang="en-US" kern="1200" dirty="0" err="1"/>
              <a:t>inscrits</a:t>
            </a:r>
            <a:r>
              <a:rPr lang="en-US" kern="1200" dirty="0"/>
              <a:t> 2010-2015</a:t>
            </a:r>
            <a:br>
              <a:rPr lang="en-US" kern="1200" dirty="0"/>
            </a:br>
            <a:endParaRPr lang="en-US" kern="1200" dirty="0"/>
          </a:p>
        </p:txBody>
      </p:sp>
      <p:graphicFrame>
        <p:nvGraphicFramePr>
          <p:cNvPr id="7" name="Table 6"/>
          <p:cNvGraphicFramePr>
            <a:graphicFrameLocks noGrp="1"/>
          </p:cNvGraphicFramePr>
          <p:nvPr>
            <p:custDataLst>
              <p:tags r:id="rId2"/>
            </p:custDataLst>
            <p:extLst>
              <p:ext uri="{D42A27DB-BD31-4B8C-83A1-F6EECF244321}">
                <p14:modId xmlns:p14="http://schemas.microsoft.com/office/powerpoint/2010/main" val="1590635176"/>
              </p:ext>
            </p:extLst>
          </p:nvPr>
        </p:nvGraphicFramePr>
        <p:xfrm>
          <a:off x="539551" y="5157192"/>
          <a:ext cx="6264696" cy="719708"/>
        </p:xfrm>
        <a:graphic>
          <a:graphicData uri="http://schemas.openxmlformats.org/drawingml/2006/table">
            <a:tbl>
              <a:tblPr>
                <a:tableStyleId>{5C22544A-7EE6-4342-B048-85BDC9FD1C3A}</a:tableStyleId>
              </a:tblPr>
              <a:tblGrid>
                <a:gridCol w="1531368"/>
                <a:gridCol w="765686"/>
                <a:gridCol w="835292"/>
                <a:gridCol w="765686"/>
                <a:gridCol w="835292"/>
                <a:gridCol w="765686"/>
                <a:gridCol w="765686"/>
              </a:tblGrid>
              <a:tr h="393835">
                <a:tc>
                  <a:txBody>
                    <a:bodyPr/>
                    <a:lstStyle/>
                    <a:p>
                      <a:pPr algn="l" fontAlgn="b"/>
                      <a:r>
                        <a:rPr lang="en-US" sz="1000" u="none" strike="noStrike" dirty="0" err="1" smtClean="0">
                          <a:effectLst/>
                          <a:latin typeface="Calibri" panose="020F0502020204030204" pitchFamily="34" charset="0"/>
                        </a:rPr>
                        <a:t>Enregistrements</a:t>
                      </a:r>
                      <a:r>
                        <a:rPr lang="en-US" sz="1000" u="none" strike="noStrike" dirty="0" smtClean="0">
                          <a:effectLst/>
                          <a:latin typeface="Calibri" panose="020F0502020204030204" pitchFamily="34" charset="0"/>
                        </a:rPr>
                        <a:t> </a:t>
                      </a:r>
                      <a:r>
                        <a:rPr lang="en-US" sz="1000" u="none" strike="noStrike" dirty="0" err="1" smtClean="0">
                          <a:effectLst/>
                          <a:latin typeface="Calibri" panose="020F0502020204030204" pitchFamily="34" charset="0"/>
                        </a:rPr>
                        <a:t>internationaux</a:t>
                      </a:r>
                      <a:r>
                        <a:rPr lang="en-US" sz="1000" u="none" strike="noStrike" dirty="0" smtClean="0">
                          <a:effectLst/>
                          <a:latin typeface="Calibri" panose="020F0502020204030204" pitchFamily="34" charset="0"/>
                        </a:rPr>
                        <a:t> </a:t>
                      </a:r>
                      <a:r>
                        <a:rPr lang="en-US" sz="1000" u="none" strike="noStrike" dirty="0" err="1" smtClean="0">
                          <a:effectLst/>
                          <a:latin typeface="Calibri" panose="020F0502020204030204" pitchFamily="34" charset="0"/>
                        </a:rPr>
                        <a:t>inscrits</a:t>
                      </a:r>
                      <a:r>
                        <a:rPr lang="en-US" sz="1000" u="none" strike="noStrike" dirty="0" smtClean="0">
                          <a:effectLst/>
                          <a:latin typeface="Calibri" panose="020F0502020204030204" pitchFamily="34" charset="0"/>
                        </a:rPr>
                        <a:t> </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fr-CH" sz="1000" b="0" i="0" u="none" strike="noStrike" dirty="0" smtClean="0">
                          <a:solidFill>
                            <a:schemeClr val="dk1"/>
                          </a:solidFill>
                          <a:effectLst/>
                          <a:latin typeface="Calibri" panose="020F0502020204030204" pitchFamily="34" charset="0"/>
                        </a:rPr>
                        <a:t>2216</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2363</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2440</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fr-CH" sz="1000" b="0" i="0" u="none" strike="noStrike" dirty="0" smtClean="0">
                          <a:solidFill>
                            <a:schemeClr val="dk1"/>
                          </a:solidFill>
                          <a:effectLst/>
                          <a:latin typeface="Calibri" panose="020F0502020204030204" pitchFamily="34" charset="0"/>
                        </a:rPr>
                        <a:t>2734</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2703         </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fr-CH" sz="1000" b="0" i="0" u="none" strike="noStrike" dirty="0" smtClean="0">
                          <a:solidFill>
                            <a:srgbClr val="000000"/>
                          </a:solidFill>
                          <a:effectLst/>
                          <a:latin typeface="Calibri" panose="020F0502020204030204" pitchFamily="34" charset="0"/>
                        </a:rPr>
                        <a:t>3581</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r>
              <a:tr h="325873">
                <a:tc>
                  <a:txBody>
                    <a:bodyPr/>
                    <a:lstStyle/>
                    <a:p>
                      <a:pPr algn="l" fontAlgn="b"/>
                      <a:r>
                        <a:rPr lang="en-US" sz="1000" u="none" strike="noStrike" dirty="0" err="1" smtClean="0">
                          <a:effectLst/>
                          <a:latin typeface="Calibri" panose="020F0502020204030204" pitchFamily="34" charset="0"/>
                        </a:rPr>
                        <a:t>Croissance</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11,7%</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6,6%</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3,3%</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12,0%</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-1,1%</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endParaRPr lang="en-US" sz="1000" b="0" i="0" u="none" strike="noStrike" dirty="0" smtClean="0">
                        <a:solidFill>
                          <a:srgbClr val="000000"/>
                        </a:solidFill>
                        <a:effectLst/>
                        <a:latin typeface="Calibri" panose="020F0502020204030204" pitchFamily="34" charset="0"/>
                      </a:endParaRPr>
                    </a:p>
                    <a:p>
                      <a:pPr algn="ctr" fontAlgn="b"/>
                      <a:r>
                        <a:rPr lang="en-US" sz="1000" b="0" i="0" u="none" strike="noStrike" dirty="0" smtClean="0">
                          <a:solidFill>
                            <a:srgbClr val="000000"/>
                          </a:solidFill>
                          <a:effectLst/>
                          <a:latin typeface="Calibri" panose="020F0502020204030204" pitchFamily="34" charset="0"/>
                        </a:rPr>
                        <a:t>32,5%</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r>
            </a:tbl>
          </a:graphicData>
        </a:graphic>
      </p:graphicFrame>
      <p:graphicFrame>
        <p:nvGraphicFramePr>
          <p:cNvPr id="6" name="Chart 5"/>
          <p:cNvGraphicFramePr>
            <a:graphicFrameLocks/>
          </p:cNvGraphicFramePr>
          <p:nvPr>
            <p:custDataLst>
              <p:tags r:id="rId3"/>
            </p:custDataLst>
            <p:extLst>
              <p:ext uri="{D42A27DB-BD31-4B8C-83A1-F6EECF244321}">
                <p14:modId xmlns:p14="http://schemas.microsoft.com/office/powerpoint/2010/main" val="1596122230"/>
              </p:ext>
            </p:extLst>
          </p:nvPr>
        </p:nvGraphicFramePr>
        <p:xfrm>
          <a:off x="1187624" y="1052736"/>
          <a:ext cx="7056784" cy="36530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1198304625"/>
              </p:ext>
            </p:extLst>
          </p:nvPr>
        </p:nvGraphicFramePr>
        <p:xfrm>
          <a:off x="971600" y="1556792"/>
          <a:ext cx="7488832" cy="338437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9841408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147248" cy="944562"/>
          </a:xfrm>
        </p:spPr>
        <p:txBody>
          <a:bodyPr/>
          <a:lstStyle/>
          <a:p>
            <a:pPr fontAlgn="auto">
              <a:spcBef>
                <a:spcPts val="0"/>
              </a:spcBef>
              <a:spcAft>
                <a:spcPts val="0"/>
              </a:spcAft>
              <a:defRPr/>
            </a:pPr>
            <a:r>
              <a:rPr lang="en-US" sz="2600" b="1" kern="1200" dirty="0" smtClean="0">
                <a:solidFill>
                  <a:srgbClr val="002060"/>
                </a:solidFill>
                <a:latin typeface="Calibri" panose="020F0502020204030204" pitchFamily="34" charset="0"/>
                <a:ea typeface="+mn-ea"/>
                <a:cs typeface="+mn-cs"/>
              </a:rPr>
              <a:t/>
            </a:r>
            <a:br>
              <a:rPr lang="en-US" sz="2600" b="1" kern="1200" dirty="0" smtClean="0">
                <a:solidFill>
                  <a:srgbClr val="002060"/>
                </a:solidFill>
                <a:latin typeface="Calibri" panose="020F0502020204030204" pitchFamily="34" charset="0"/>
                <a:ea typeface="+mn-ea"/>
                <a:cs typeface="+mn-cs"/>
              </a:rPr>
            </a:br>
            <a:r>
              <a:rPr lang="fr-FR" kern="1200" dirty="0"/>
              <a:t>Parties contractantes les plus fréquemment désignées en </a:t>
            </a:r>
            <a:r>
              <a:rPr lang="en-US" kern="1200" dirty="0"/>
              <a:t>2015</a:t>
            </a:r>
            <a:r>
              <a:rPr lang="en-GB" kern="1200" dirty="0"/>
              <a:t/>
            </a:r>
            <a:br>
              <a:rPr lang="en-GB" kern="1200" dirty="0"/>
            </a:br>
            <a:endParaRPr lang="en-US" kern="1200" dirty="0"/>
          </a:p>
        </p:txBody>
      </p:sp>
      <p:graphicFrame>
        <p:nvGraphicFramePr>
          <p:cNvPr id="33795" name="Object 3"/>
          <p:cNvGraphicFramePr>
            <a:graphicFrameLocks/>
          </p:cNvGraphicFramePr>
          <p:nvPr>
            <p:custDataLst>
              <p:tags r:id="rId3"/>
            </p:custDataLst>
            <p:extLst>
              <p:ext uri="{D42A27DB-BD31-4B8C-83A1-F6EECF244321}">
                <p14:modId xmlns:p14="http://schemas.microsoft.com/office/powerpoint/2010/main" val="1024152041"/>
              </p:ext>
            </p:extLst>
          </p:nvPr>
        </p:nvGraphicFramePr>
        <p:xfrm>
          <a:off x="683568" y="1412776"/>
          <a:ext cx="7827963" cy="4287838"/>
        </p:xfrm>
        <a:graphic>
          <a:graphicData uri="http://schemas.openxmlformats.org/presentationml/2006/ole">
            <mc:AlternateContent xmlns:mc="http://schemas.openxmlformats.org/markup-compatibility/2006">
              <mc:Choice xmlns:v="urn:schemas-microsoft-com:vml" Requires="v">
                <p:oleObj spid="_x0000_s4099" name="Worksheet" r:id="rId6" imgW="8029457" imgH="4810065" progId="Excel.Sheet.8">
                  <p:embed/>
                </p:oleObj>
              </mc:Choice>
              <mc:Fallback>
                <p:oleObj name="Worksheet" r:id="rId6" imgW="8029457" imgH="4810065" progId="Excel.Sheet.8">
                  <p:embed/>
                  <p:pic>
                    <p:nvPicPr>
                      <p:cNvPr id="0" name=""/>
                      <p:cNvPicPr>
                        <a:picLocks noChangeArrowheads="1"/>
                      </p:cNvPicPr>
                      <p:nvPr/>
                    </p:nvPicPr>
                    <p:blipFill>
                      <a:blip r:embed="rId7"/>
                      <a:srcRect/>
                      <a:stretch>
                        <a:fillRect/>
                      </a:stretch>
                    </p:blipFill>
                    <p:spPr bwMode="auto">
                      <a:xfrm>
                        <a:off x="683568" y="1412776"/>
                        <a:ext cx="7827963" cy="4287838"/>
                      </a:xfrm>
                      <a:prstGeom prst="rect">
                        <a:avLst/>
                      </a:prstGeom>
                      <a:noFill/>
                      <a:ln>
                        <a:noFill/>
                      </a:ln>
                      <a:extLst/>
                    </p:spPr>
                  </p:pic>
                </p:oleObj>
              </mc:Fallback>
            </mc:AlternateContent>
          </a:graphicData>
        </a:graphic>
      </p:graphicFrame>
      <p:sp>
        <p:nvSpPr>
          <p:cNvPr id="4" name="Text Placeholder 13"/>
          <p:cNvSpPr txBox="1">
            <a:spLocks/>
          </p:cNvSpPr>
          <p:nvPr/>
        </p:nvSpPr>
        <p:spPr>
          <a:xfrm>
            <a:off x="683568" y="5733256"/>
            <a:ext cx="5486400" cy="804862"/>
          </a:xfrm>
          <a:prstGeom prst="rect">
            <a:avLst/>
          </a:prstGeom>
        </p:spPr>
        <p:txBody>
          <a:bodyPr/>
          <a:lstStyle>
            <a:lvl1pPr marL="342900" indent="-342900" algn="l" rtl="0" eaLnBrk="1" fontAlgn="base" hangingPunct="1">
              <a:spcBef>
                <a:spcPct val="20000"/>
              </a:spcBef>
              <a:spcAft>
                <a:spcPct val="0"/>
              </a:spcAft>
              <a:buBlip>
                <a:blip r:embed="rId8"/>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8"/>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8"/>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8"/>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8"/>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8"/>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8"/>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8"/>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8"/>
              </a:buBlip>
              <a:defRPr sz="2400">
                <a:solidFill>
                  <a:schemeClr val="tx1"/>
                </a:solidFill>
                <a:latin typeface="+mn-lt"/>
                <a:cs typeface="+mn-cs"/>
              </a:defRPr>
            </a:lvl9pPr>
          </a:lstStyle>
          <a:p>
            <a:pPr marL="0" indent="0">
              <a:buNone/>
            </a:pPr>
            <a:r>
              <a:rPr lang="fr-CH" sz="1000" kern="0" dirty="0" smtClean="0"/>
              <a:t>* </a:t>
            </a:r>
            <a:r>
              <a:rPr lang="en-US" sz="1000" kern="0" dirty="0" smtClean="0"/>
              <a:t>À </a:t>
            </a:r>
            <a:r>
              <a:rPr lang="en-US" sz="1000" kern="0" dirty="0" err="1" smtClean="0"/>
              <a:t>partir</a:t>
            </a:r>
            <a:r>
              <a:rPr lang="en-US" sz="1000" kern="0" dirty="0" smtClean="0"/>
              <a:t> du 13 Mai 2015</a:t>
            </a:r>
            <a:endParaRPr lang="en-US" sz="1000" kern="0" dirty="0"/>
          </a:p>
        </p:txBody>
      </p:sp>
    </p:spTree>
    <p:extLst>
      <p:ext uri="{BB962C8B-B14F-4D97-AF65-F5344CB8AC3E}">
        <p14:creationId xmlns:p14="http://schemas.microsoft.com/office/powerpoint/2010/main" val="110126893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23528" y="188640"/>
            <a:ext cx="8363272" cy="936104"/>
          </a:xfrm>
        </p:spPr>
        <p:txBody>
          <a:bodyPr/>
          <a:lstStyle/>
          <a:p>
            <a:pPr algn="r">
              <a:defRPr/>
            </a:pPr>
            <a:r>
              <a:rPr lang="en-US" altLang="en-US" sz="2400" b="1" kern="1200" dirty="0" smtClean="0">
                <a:solidFill>
                  <a:srgbClr val="002060"/>
                </a:solidFill>
                <a:latin typeface="Calibri" pitchFamily="34" charset="0"/>
              </a:rPr>
              <a:t/>
            </a:r>
            <a:br>
              <a:rPr lang="en-US" altLang="en-US" sz="2400" b="1" kern="1200" dirty="0" smtClean="0">
                <a:solidFill>
                  <a:srgbClr val="002060"/>
                </a:solidFill>
                <a:latin typeface="Calibri" pitchFamily="34" charset="0"/>
              </a:rPr>
            </a:br>
            <a:r>
              <a:rPr lang="en-US" altLang="en-US" sz="2400" kern="1200" dirty="0" err="1" smtClean="0">
                <a:solidFill>
                  <a:srgbClr val="0065B0"/>
                </a:solidFill>
                <a:latin typeface="Verdana" panose="020B0604030504040204" pitchFamily="34" charset="0"/>
                <a:ea typeface="Verdana" panose="020B0604030504040204" pitchFamily="34" charset="0"/>
                <a:cs typeface="Verdana" panose="020B0604030504040204" pitchFamily="34" charset="0"/>
              </a:rPr>
              <a:t>Origine</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de </a:t>
            </a:r>
            <a:r>
              <a:rPr lang="en-US" altLang="en-US" sz="2400" kern="1200" dirty="0" err="1" smtClean="0">
                <a:solidFill>
                  <a:srgbClr val="0065B0"/>
                </a:solidFill>
                <a:latin typeface="Verdana" panose="020B0604030504040204" pitchFamily="34" charset="0"/>
                <a:ea typeface="Verdana" panose="020B0604030504040204" pitchFamily="34" charset="0"/>
                <a:cs typeface="Verdana" panose="020B0604030504040204" pitchFamily="34" charset="0"/>
              </a:rPr>
              <a:t>déposants</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t>
            </a:r>
            <a:r>
              <a:rPr lang="fr-FR"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dans </a:t>
            </a:r>
            <a:r>
              <a:rPr lang="en-US" altLang="en-US" sz="2400" kern="1200" dirty="0">
                <a:solidFill>
                  <a:srgbClr val="0065B0"/>
                </a:solidFill>
                <a:latin typeface="Verdana" panose="020B0604030504040204" pitchFamily="34" charset="0"/>
                <a:ea typeface="Verdana" panose="020B0604030504040204" pitchFamily="34" charset="0"/>
                <a:cs typeface="Verdana" panose="020B0604030504040204" pitchFamily="34" charset="0"/>
              </a:rPr>
              <a:t>l</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es </a:t>
            </a:r>
            <a:r>
              <a:rPr lang="en-US" altLang="en-US" sz="2400" kern="1200" dirty="0" err="1" smtClean="0">
                <a:solidFill>
                  <a:srgbClr val="0065B0"/>
                </a:solidFill>
                <a:latin typeface="Verdana" panose="020B0604030504040204" pitchFamily="34" charset="0"/>
                <a:ea typeface="Verdana" panose="020B0604030504040204" pitchFamily="34" charset="0"/>
                <a:cs typeface="Verdana" panose="020B0604030504040204" pitchFamily="34" charset="0"/>
              </a:rPr>
              <a:t>dépôts</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t>
            </a:r>
            <a:r>
              <a:rPr lang="en-US" altLang="en-US" sz="2400" kern="1200" dirty="0" err="1" smtClean="0">
                <a:solidFill>
                  <a:srgbClr val="0065B0"/>
                </a:solidFill>
                <a:latin typeface="Verdana" panose="020B0604030504040204" pitchFamily="34" charset="0"/>
                <a:ea typeface="Verdana" panose="020B0604030504040204" pitchFamily="34" charset="0"/>
                <a:cs typeface="Verdana" panose="020B0604030504040204" pitchFamily="34" charset="0"/>
              </a:rPr>
              <a:t>internationaux</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r>
              <a:rPr lang="en-US" altLang="en-US" sz="2400" b="1" kern="1200" dirty="0"/>
              <a:t/>
            </a:r>
            <a:br>
              <a:rPr lang="en-US" altLang="en-US" sz="2400" b="1" kern="1200" dirty="0"/>
            </a:br>
            <a:endParaRPr lang="en-US" sz="2400" dirty="0"/>
          </a:p>
        </p:txBody>
      </p:sp>
      <p:graphicFrame>
        <p:nvGraphicFramePr>
          <p:cNvPr id="37891" name="Object 3"/>
          <p:cNvGraphicFramePr>
            <a:graphicFrameLocks noGrp="1"/>
          </p:cNvGraphicFramePr>
          <p:nvPr>
            <p:custDataLst>
              <p:tags r:id="rId3"/>
            </p:custDataLst>
            <p:extLst>
              <p:ext uri="{D42A27DB-BD31-4B8C-83A1-F6EECF244321}">
                <p14:modId xmlns:p14="http://schemas.microsoft.com/office/powerpoint/2010/main" val="833821479"/>
              </p:ext>
            </p:extLst>
          </p:nvPr>
        </p:nvGraphicFramePr>
        <p:xfrm>
          <a:off x="251520" y="1340768"/>
          <a:ext cx="8532440" cy="4333503"/>
        </p:xfrm>
        <a:graphic>
          <a:graphicData uri="http://schemas.openxmlformats.org/presentationml/2006/ole">
            <mc:AlternateContent xmlns:mc="http://schemas.openxmlformats.org/markup-compatibility/2006">
              <mc:Choice xmlns:v="urn:schemas-microsoft-com:vml" Requires="v">
                <p:oleObj spid="_x0000_s5123" name="Worksheet" r:id="rId6" imgW="8829759" imgH="4552851" progId="Excel.Sheet.8">
                  <p:embed/>
                </p:oleObj>
              </mc:Choice>
              <mc:Fallback>
                <p:oleObj name="Worksheet" r:id="rId6" imgW="8829759" imgH="4552851" progId="Excel.Sheet.8">
                  <p:embed/>
                  <p:pic>
                    <p:nvPicPr>
                      <p:cNvPr id="0" name=""/>
                      <p:cNvPicPr>
                        <a:picLocks noGrp="1" noChangeArrowheads="1"/>
                      </p:cNvPicPr>
                      <p:nvPr/>
                    </p:nvPicPr>
                    <p:blipFill>
                      <a:blip r:embed="rId7"/>
                      <a:srcRect/>
                      <a:stretch>
                        <a:fillRect/>
                      </a:stretch>
                    </p:blipFill>
                    <p:spPr bwMode="auto">
                      <a:xfrm>
                        <a:off x="251520" y="1340768"/>
                        <a:ext cx="8532440" cy="433350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26645054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512" y="116632"/>
            <a:ext cx="8425295" cy="868362"/>
          </a:xfrm>
        </p:spPr>
        <p:txBody>
          <a:bodyPr/>
          <a:lstStyle/>
          <a:p>
            <a:pPr>
              <a:defRPr/>
            </a:pPr>
            <a:r>
              <a:rPr lang="fr-FR" sz="3000" b="1" kern="1200" dirty="0"/>
              <a:t> </a:t>
            </a:r>
            <a:r>
              <a:rPr lang="fr-FR" kern="1200" dirty="0"/>
              <a:t>Base de données Hague Express </a:t>
            </a:r>
            <a:endParaRPr lang="en-US" kern="1200"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08720"/>
            <a:ext cx="8928992" cy="5064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986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custDataLst>
              <p:tags r:id="rId1"/>
            </p:custDataLst>
          </p:nvPr>
        </p:nvSpPr>
        <p:spPr>
          <a:xfrm>
            <a:off x="1259632" y="116632"/>
            <a:ext cx="7884368" cy="792162"/>
          </a:xfrm>
        </p:spPr>
        <p:txBody>
          <a:bodyPr>
            <a:normAutofit/>
          </a:bodyPr>
          <a:lstStyle/>
          <a:p>
            <a:r>
              <a:rPr lang="fr-FR" dirty="0" smtClean="0"/>
              <a:t>Indice mondial de l’innovation</a:t>
            </a:r>
            <a:endParaRPr lang="fr-FR" dirty="0"/>
          </a:p>
        </p:txBody>
      </p:sp>
      <p:sp>
        <p:nvSpPr>
          <p:cNvPr id="12" name="Espace réservé du contenu 5"/>
          <p:cNvSpPr>
            <a:spLocks noGrp="1"/>
          </p:cNvSpPr>
          <p:nvPr>
            <p:ph sz="quarter" idx="4"/>
          </p:nvPr>
        </p:nvSpPr>
        <p:spPr>
          <a:xfrm>
            <a:off x="5004048" y="1412776"/>
            <a:ext cx="3600400" cy="4896544"/>
          </a:xfrm>
        </p:spPr>
        <p:txBody>
          <a:bodyPr>
            <a:normAutofit/>
          </a:bodyPr>
          <a:lstStyle/>
          <a:p>
            <a:pPr algn="just">
              <a:buAutoNum type="arabicPeriod"/>
              <a:defRPr/>
            </a:pPr>
            <a:r>
              <a:rPr lang="fr-FR" sz="1600" dirty="0"/>
              <a:t>SUISSE </a:t>
            </a:r>
            <a:endParaRPr lang="fr-FR" sz="1600" dirty="0" smtClean="0"/>
          </a:p>
          <a:p>
            <a:pPr algn="just">
              <a:buAutoNum type="arabicPeriod"/>
              <a:defRPr/>
            </a:pPr>
            <a:r>
              <a:rPr lang="fr-FR" sz="1600" dirty="0" smtClean="0"/>
              <a:t>ROYAUME-UNI </a:t>
            </a:r>
          </a:p>
          <a:p>
            <a:pPr algn="just">
              <a:buAutoNum type="arabicPeriod"/>
              <a:defRPr/>
            </a:pPr>
            <a:r>
              <a:rPr lang="fr-FR" sz="1600" dirty="0" smtClean="0"/>
              <a:t>SUÈDE </a:t>
            </a:r>
          </a:p>
          <a:p>
            <a:pPr algn="just">
              <a:buAutoNum type="arabicPeriod"/>
              <a:defRPr/>
            </a:pPr>
            <a:r>
              <a:rPr lang="fr-FR" sz="1600" dirty="0" smtClean="0"/>
              <a:t>PAYS-BAS </a:t>
            </a:r>
          </a:p>
          <a:p>
            <a:pPr algn="just">
              <a:buAutoNum type="arabicPeriod"/>
              <a:defRPr/>
            </a:pPr>
            <a:r>
              <a:rPr lang="fr-FR" sz="1600" dirty="0" smtClean="0"/>
              <a:t>ETATS-UNIS </a:t>
            </a:r>
            <a:r>
              <a:rPr lang="fr-FR" sz="1600" dirty="0"/>
              <a:t>D'AMERIQUE </a:t>
            </a:r>
            <a:endParaRPr lang="fr-FR" sz="1600" dirty="0" smtClean="0"/>
          </a:p>
          <a:p>
            <a:pPr algn="just">
              <a:buAutoNum type="arabicPeriod"/>
              <a:defRPr/>
            </a:pPr>
            <a:r>
              <a:rPr lang="fr-FR" sz="1600" dirty="0" smtClean="0"/>
              <a:t>FINLANDE </a:t>
            </a:r>
          </a:p>
          <a:p>
            <a:pPr algn="just">
              <a:buAutoNum type="arabicPeriod"/>
              <a:defRPr/>
            </a:pPr>
            <a:r>
              <a:rPr lang="fr-FR" sz="1600" dirty="0" smtClean="0"/>
              <a:t>SINGAPOUR </a:t>
            </a:r>
          </a:p>
          <a:p>
            <a:pPr algn="just">
              <a:buAutoNum type="arabicPeriod"/>
              <a:defRPr/>
            </a:pPr>
            <a:r>
              <a:rPr lang="fr-FR" sz="1600" dirty="0" smtClean="0"/>
              <a:t>IRLANDE </a:t>
            </a:r>
          </a:p>
          <a:p>
            <a:pPr algn="just">
              <a:buAutoNum type="arabicPeriod"/>
              <a:defRPr/>
            </a:pPr>
            <a:r>
              <a:rPr lang="fr-FR" sz="1600" dirty="0" smtClean="0"/>
              <a:t>LUXEMBURG </a:t>
            </a:r>
          </a:p>
          <a:p>
            <a:pPr algn="just">
              <a:buAutoNum type="arabicPeriod"/>
              <a:defRPr/>
            </a:pPr>
            <a:r>
              <a:rPr lang="fr-FR" sz="1600" dirty="0" smtClean="0"/>
              <a:t>DANEMARK </a:t>
            </a:r>
          </a:p>
          <a:p>
            <a:pPr algn="just">
              <a:buAutoNum type="arabicPeriod"/>
              <a:defRPr/>
            </a:pPr>
            <a:r>
              <a:rPr lang="fr-FR" sz="1600" dirty="0" smtClean="0"/>
              <a:t>HONG KONG (CHINE) </a:t>
            </a:r>
          </a:p>
          <a:p>
            <a:pPr algn="just">
              <a:buAutoNum type="arabicPeriod"/>
              <a:defRPr/>
            </a:pPr>
            <a:r>
              <a:rPr lang="fr-FR" sz="1600" dirty="0" smtClean="0"/>
              <a:t>ALLEMAGNE </a:t>
            </a:r>
          </a:p>
          <a:p>
            <a:pPr algn="just">
              <a:buAutoNum type="arabicPeriod"/>
              <a:defRPr/>
            </a:pPr>
            <a:r>
              <a:rPr lang="fr-FR" sz="1600" dirty="0" smtClean="0"/>
              <a:t>ISLANDE </a:t>
            </a:r>
          </a:p>
          <a:p>
            <a:pPr algn="just">
              <a:buAutoNum type="arabicPeriod"/>
              <a:defRPr/>
            </a:pPr>
            <a:r>
              <a:rPr lang="fr-FR" sz="1600" dirty="0" smtClean="0"/>
              <a:t>RÉPUBLIQUE </a:t>
            </a:r>
            <a:r>
              <a:rPr lang="fr-FR" sz="1600" dirty="0"/>
              <a:t>DE CORÉE </a:t>
            </a:r>
            <a:endParaRPr lang="fr-FR" sz="1600" dirty="0" smtClean="0"/>
          </a:p>
          <a:p>
            <a:pPr algn="just">
              <a:buAutoNum type="arabicPeriod"/>
              <a:defRPr/>
            </a:pPr>
            <a:r>
              <a:rPr lang="fr-FR" sz="1600" dirty="0" smtClean="0"/>
              <a:t>NOUVELLE-ZÉLANDE</a:t>
            </a:r>
            <a:endParaRPr lang="fr-FR" sz="1600" b="1" dirty="0" smtClean="0">
              <a:solidFill>
                <a:srgbClr val="00B0F0"/>
              </a:solidFill>
              <a:cs typeface="Times New Roman"/>
            </a:endParaRPr>
          </a:p>
          <a:p>
            <a:pPr marL="0" indent="0" algn="just">
              <a:buNone/>
              <a:defRPr/>
            </a:pPr>
            <a:r>
              <a:rPr lang="fr-FR" sz="1600" b="1" dirty="0" smtClean="0">
                <a:solidFill>
                  <a:srgbClr val="00B0F0"/>
                </a:solidFill>
                <a:cs typeface="Times New Roman"/>
              </a:rPr>
              <a:t>21. France</a:t>
            </a:r>
            <a:endParaRPr lang="fr-FR" sz="1600" dirty="0">
              <a:solidFill>
                <a:srgbClr val="00B0F0"/>
              </a:solidFill>
              <a:cs typeface="Times New Roman"/>
            </a:endParaRPr>
          </a:p>
          <a:p>
            <a:pPr marL="0" indent="0" algn="just">
              <a:buNone/>
              <a:defRPr/>
            </a:pPr>
            <a:endParaRPr lang="fr-FR" sz="1600" dirty="0">
              <a:cs typeface="Times New Roman"/>
            </a:endParaRPr>
          </a:p>
        </p:txBody>
      </p:sp>
      <p:sp>
        <p:nvSpPr>
          <p:cNvPr id="13" name="Espace réservé du contenu 5"/>
          <p:cNvSpPr txBox="1">
            <a:spLocks/>
          </p:cNvSpPr>
          <p:nvPr/>
        </p:nvSpPr>
        <p:spPr bwMode="auto">
          <a:xfrm>
            <a:off x="1225108" y="1440160"/>
            <a:ext cx="3600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1600">
                <a:solidFill>
                  <a:schemeClr val="tx1"/>
                </a:solidFill>
                <a:latin typeface="+mn-lt"/>
                <a:cs typeface="+mn-cs"/>
              </a:defRPr>
            </a:lvl9pPr>
          </a:lstStyle>
          <a:p>
            <a:pPr algn="just">
              <a:buFont typeface="+mj-lt"/>
              <a:buAutoNum type="arabicPeriod"/>
              <a:defRPr/>
            </a:pPr>
            <a:r>
              <a:rPr lang="fr-FR" sz="1600" dirty="0"/>
              <a:t>SUISSE </a:t>
            </a:r>
            <a:endParaRPr lang="fr-FR" sz="1600" dirty="0" smtClean="0"/>
          </a:p>
          <a:p>
            <a:pPr algn="just">
              <a:buFont typeface="+mj-lt"/>
              <a:buAutoNum type="arabicPeriod"/>
              <a:defRPr/>
            </a:pPr>
            <a:r>
              <a:rPr lang="fr-FR" sz="1600" dirty="0" smtClean="0"/>
              <a:t>ROYAUME-UNI</a:t>
            </a:r>
          </a:p>
          <a:p>
            <a:pPr algn="just">
              <a:buFont typeface="+mj-lt"/>
              <a:buAutoNum type="arabicPeriod"/>
              <a:defRPr/>
            </a:pPr>
            <a:r>
              <a:rPr lang="fr-FR" sz="1600" dirty="0" smtClean="0"/>
              <a:t>SUÈDE</a:t>
            </a:r>
          </a:p>
          <a:p>
            <a:pPr algn="just">
              <a:buFont typeface="+mj-lt"/>
              <a:buAutoNum type="arabicPeriod"/>
              <a:defRPr/>
            </a:pPr>
            <a:r>
              <a:rPr lang="fr-FR" sz="1600" dirty="0" smtClean="0"/>
              <a:t>FINLANDE</a:t>
            </a:r>
          </a:p>
          <a:p>
            <a:pPr algn="just">
              <a:buFont typeface="+mj-lt"/>
              <a:buAutoNum type="arabicPeriod"/>
              <a:defRPr/>
            </a:pPr>
            <a:r>
              <a:rPr lang="fr-FR" sz="1600" dirty="0" smtClean="0"/>
              <a:t>PAYS-BAS </a:t>
            </a:r>
          </a:p>
          <a:p>
            <a:pPr algn="just">
              <a:buFont typeface="+mj-lt"/>
              <a:buAutoNum type="arabicPeriod"/>
              <a:defRPr/>
            </a:pPr>
            <a:r>
              <a:rPr lang="fr-FR" sz="1600" dirty="0" smtClean="0"/>
              <a:t>ETATS-UNIS D'AMERIQUE </a:t>
            </a:r>
          </a:p>
          <a:p>
            <a:pPr algn="just">
              <a:buFont typeface="+mj-lt"/>
              <a:buAutoNum type="arabicPeriod"/>
              <a:defRPr/>
            </a:pPr>
            <a:r>
              <a:rPr lang="fr-FR" sz="1600" dirty="0" smtClean="0"/>
              <a:t>SINGAPOUR </a:t>
            </a:r>
          </a:p>
          <a:p>
            <a:pPr algn="just">
              <a:buFont typeface="+mj-lt"/>
              <a:buAutoNum type="arabicPeriod"/>
              <a:defRPr/>
            </a:pPr>
            <a:r>
              <a:rPr lang="fr-FR" sz="1600" dirty="0" smtClean="0"/>
              <a:t>DANEMARK </a:t>
            </a:r>
          </a:p>
          <a:p>
            <a:pPr algn="just">
              <a:buFont typeface="+mj-lt"/>
              <a:buAutoNum type="arabicPeriod"/>
              <a:defRPr/>
            </a:pPr>
            <a:r>
              <a:rPr lang="fr-FR" sz="1600" dirty="0" smtClean="0"/>
              <a:t>LUXEMBOURG </a:t>
            </a:r>
          </a:p>
          <a:p>
            <a:pPr algn="just">
              <a:buFont typeface="+mj-lt"/>
              <a:buAutoNum type="arabicPeriod"/>
              <a:defRPr/>
            </a:pPr>
            <a:r>
              <a:rPr lang="fr-FR" sz="1600" dirty="0" smtClean="0"/>
              <a:t>HONG </a:t>
            </a:r>
            <a:r>
              <a:rPr lang="fr-FR" sz="1600" dirty="0"/>
              <a:t>KONG </a:t>
            </a:r>
            <a:r>
              <a:rPr lang="fr-FR" sz="1600" dirty="0" smtClean="0"/>
              <a:t>(CHINE) </a:t>
            </a:r>
          </a:p>
          <a:p>
            <a:pPr algn="just">
              <a:buFont typeface="+mj-lt"/>
              <a:buAutoNum type="arabicPeriod"/>
              <a:defRPr/>
            </a:pPr>
            <a:r>
              <a:rPr lang="fr-FR" sz="1600" dirty="0" smtClean="0"/>
              <a:t>IRLANDE </a:t>
            </a:r>
          </a:p>
          <a:p>
            <a:pPr algn="just">
              <a:buFont typeface="+mj-lt"/>
              <a:buAutoNum type="arabicPeriod"/>
              <a:defRPr/>
            </a:pPr>
            <a:r>
              <a:rPr lang="fr-FR" sz="1600" dirty="0" smtClean="0"/>
              <a:t>CANADA </a:t>
            </a:r>
          </a:p>
          <a:p>
            <a:pPr algn="just">
              <a:buFont typeface="+mj-lt"/>
              <a:buAutoNum type="arabicPeriod"/>
              <a:defRPr/>
            </a:pPr>
            <a:r>
              <a:rPr lang="fr-FR" sz="1600" dirty="0" smtClean="0"/>
              <a:t>ALLEMAGNE </a:t>
            </a:r>
          </a:p>
          <a:p>
            <a:pPr algn="just">
              <a:buFont typeface="+mj-lt"/>
              <a:buAutoNum type="arabicPeriod"/>
              <a:defRPr/>
            </a:pPr>
            <a:r>
              <a:rPr lang="fr-FR" sz="1600" dirty="0" smtClean="0"/>
              <a:t>NORVÈGE </a:t>
            </a:r>
          </a:p>
          <a:p>
            <a:pPr algn="just">
              <a:buFont typeface="+mj-lt"/>
              <a:buAutoNum type="arabicPeriod"/>
              <a:defRPr/>
            </a:pPr>
            <a:r>
              <a:rPr lang="fr-FR" sz="1600" dirty="0" smtClean="0"/>
              <a:t>ISRAËL</a:t>
            </a:r>
            <a:endParaRPr lang="fr-FR" sz="1600" kern="0" dirty="0">
              <a:solidFill>
                <a:prstClr val="black"/>
              </a:solidFill>
              <a:cs typeface="Times New Roman"/>
            </a:endParaRPr>
          </a:p>
          <a:p>
            <a:pPr marL="0" indent="0" algn="just">
              <a:buNone/>
              <a:defRPr/>
            </a:pPr>
            <a:r>
              <a:rPr lang="fr-FR" sz="1600" b="1" kern="0" dirty="0" smtClean="0">
                <a:solidFill>
                  <a:srgbClr val="00B0F0"/>
                </a:solidFill>
                <a:cs typeface="Times New Roman"/>
              </a:rPr>
              <a:t>22. FRANCE</a:t>
            </a:r>
          </a:p>
        </p:txBody>
      </p:sp>
      <p:sp>
        <p:nvSpPr>
          <p:cNvPr id="14" name="Espace réservé du texte 6"/>
          <p:cNvSpPr>
            <a:spLocks noGrp="1"/>
          </p:cNvSpPr>
          <p:nvPr>
            <p:ph type="body" idx="1"/>
          </p:nvPr>
        </p:nvSpPr>
        <p:spPr>
          <a:xfrm>
            <a:off x="827584" y="1080120"/>
            <a:ext cx="3600400" cy="360040"/>
          </a:xfrm>
        </p:spPr>
        <p:txBody>
          <a:bodyPr>
            <a:normAutofit fontScale="92500" lnSpcReduction="20000"/>
          </a:bodyPr>
          <a:lstStyle/>
          <a:p>
            <a:pPr algn="ctr"/>
            <a:r>
              <a:rPr lang="fr-FR" sz="2200" dirty="0" smtClean="0">
                <a:solidFill>
                  <a:srgbClr val="3399FF"/>
                </a:solidFill>
                <a:latin typeface="Arial" charset="0"/>
                <a:cs typeface="Times New Roman" charset="0"/>
              </a:rPr>
              <a:t>2014 </a:t>
            </a:r>
            <a:endParaRPr lang="fr-FR" sz="2200" dirty="0">
              <a:solidFill>
                <a:srgbClr val="3399FF"/>
              </a:solidFill>
              <a:latin typeface="Arial" charset="0"/>
              <a:cs typeface="Times New Roman" charset="0"/>
            </a:endParaRPr>
          </a:p>
        </p:txBody>
      </p:sp>
      <p:sp>
        <p:nvSpPr>
          <p:cNvPr id="15" name="Espace réservé du texte 4"/>
          <p:cNvSpPr>
            <a:spLocks noGrp="1"/>
          </p:cNvSpPr>
          <p:nvPr>
            <p:ph type="body" sz="quarter" idx="3"/>
          </p:nvPr>
        </p:nvSpPr>
        <p:spPr>
          <a:xfrm>
            <a:off x="4716016" y="1052736"/>
            <a:ext cx="3744416" cy="360040"/>
          </a:xfrm>
        </p:spPr>
        <p:txBody>
          <a:bodyPr>
            <a:normAutofit fontScale="92500" lnSpcReduction="20000"/>
          </a:bodyPr>
          <a:lstStyle/>
          <a:p>
            <a:pPr algn="ctr"/>
            <a:r>
              <a:rPr lang="fr-FR" sz="2200" dirty="0" smtClean="0">
                <a:solidFill>
                  <a:srgbClr val="3399FF"/>
                </a:solidFill>
                <a:latin typeface="Arial" charset="0"/>
                <a:cs typeface="Times New Roman" charset="0"/>
              </a:rPr>
              <a:t>2015</a:t>
            </a:r>
            <a:endParaRPr lang="fr-FR" sz="2200" dirty="0">
              <a:solidFill>
                <a:srgbClr val="3399FF"/>
              </a:solidFill>
              <a:latin typeface="Arial" charset="0"/>
              <a:cs typeface="Times New Roman" charset="0"/>
            </a:endParaRPr>
          </a:p>
        </p:txBody>
      </p:sp>
    </p:spTree>
    <p:extLst>
      <p:ext uri="{BB962C8B-B14F-4D97-AF65-F5344CB8AC3E}">
        <p14:creationId xmlns:p14="http://schemas.microsoft.com/office/powerpoint/2010/main" val="94122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4754" y="188640"/>
            <a:ext cx="8226570" cy="504056"/>
          </a:xfrm>
        </p:spPr>
        <p:txBody>
          <a:bodyPr/>
          <a:lstStyle/>
          <a:p>
            <a:pPr>
              <a:defRPr/>
            </a:pP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r>
              <a:rPr lang="en-US" altLang="en-US" kern="1200" dirty="0"/>
              <a:t>Plate-</a:t>
            </a:r>
            <a:r>
              <a:rPr lang="en-US" altLang="en-US" kern="1200" dirty="0" err="1"/>
              <a:t>forme</a:t>
            </a:r>
            <a:r>
              <a:rPr lang="en-US" altLang="en-US" kern="1200" dirty="0"/>
              <a:t> de </a:t>
            </a:r>
            <a:r>
              <a:rPr lang="en-US" altLang="en-US" kern="1200" dirty="0" err="1"/>
              <a:t>dépôt</a:t>
            </a:r>
            <a:r>
              <a:rPr lang="en-US" altLang="en-US" kern="1200" dirty="0"/>
              <a:t> </a:t>
            </a:r>
            <a:r>
              <a:rPr lang="en-US" altLang="en-US" kern="1200" dirty="0" err="1"/>
              <a:t>électronique</a:t>
            </a:r>
            <a:r>
              <a:rPr lang="en-US" altLang="en-US" sz="2400" kern="1200" dirty="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kern="1200" dirty="0">
                <a:solidFill>
                  <a:srgbClr val="0065B0"/>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0065B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le 4"/>
          <p:cNvGraphicFramePr>
            <a:graphicFrameLocks noGrp="1"/>
          </p:cNvGraphicFramePr>
          <p:nvPr>
            <p:custDataLst>
              <p:tags r:id="rId2"/>
            </p:custDataLst>
            <p:extLst>
              <p:ext uri="{D42A27DB-BD31-4B8C-83A1-F6EECF244321}">
                <p14:modId xmlns:p14="http://schemas.microsoft.com/office/powerpoint/2010/main" val="3355443887"/>
              </p:ext>
            </p:extLst>
          </p:nvPr>
        </p:nvGraphicFramePr>
        <p:xfrm>
          <a:off x="515472" y="1628800"/>
          <a:ext cx="7989888" cy="4535488"/>
        </p:xfrm>
        <a:graphic>
          <a:graphicData uri="http://schemas.openxmlformats.org/drawingml/2006/table">
            <a:tbl>
              <a:tblPr firstRow="1" bandRow="1">
                <a:tableStyleId>{5C22544A-7EE6-4342-B048-85BDC9FD1C3A}</a:tableStyleId>
              </a:tblPr>
              <a:tblGrid>
                <a:gridCol w="7989888"/>
              </a:tblGrid>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0" dirty="0" err="1" smtClean="0">
                          <a:solidFill>
                            <a:srgbClr val="000000"/>
                          </a:solidFill>
                        </a:rPr>
                        <a:t>compte</a:t>
                      </a:r>
                      <a:r>
                        <a:rPr lang="en-US" altLang="en-US" sz="1800" b="0" dirty="0" smtClean="0">
                          <a:solidFill>
                            <a:srgbClr val="000000"/>
                          </a:solidFill>
                        </a:rPr>
                        <a:t> </a:t>
                      </a:r>
                      <a:r>
                        <a:rPr lang="en-US" altLang="en-US" sz="1800" b="0" dirty="0" err="1" smtClean="0">
                          <a:solidFill>
                            <a:srgbClr val="000000"/>
                          </a:solidFill>
                        </a:rPr>
                        <a:t>utilisateur</a:t>
                      </a:r>
                      <a:r>
                        <a:rPr lang="en-US" altLang="en-US" sz="1800" b="0" dirty="0" smtClean="0">
                          <a:solidFill>
                            <a:srgbClr val="000000"/>
                          </a:solidFill>
                        </a:rPr>
                        <a:t> OMPI</a:t>
                      </a:r>
                    </a:p>
                    <a:p>
                      <a:pPr algn="ctr">
                        <a:tabLst/>
                      </a:pP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dirty="0" err="1" smtClean="0">
                          <a:solidFill>
                            <a:srgbClr val="000000"/>
                          </a:solidFill>
                        </a:rPr>
                        <a:t>téléchargement</a:t>
                      </a:r>
                      <a:r>
                        <a:rPr lang="en-US" altLang="en-US" sz="1800" baseline="0" dirty="0" smtClean="0">
                          <a:solidFill>
                            <a:srgbClr val="000000"/>
                          </a:solidFill>
                        </a:rPr>
                        <a:t> </a:t>
                      </a:r>
                      <a:r>
                        <a:rPr lang="en-US" altLang="en-US" sz="1800" dirty="0" err="1" smtClean="0">
                          <a:solidFill>
                            <a:srgbClr val="000000"/>
                          </a:solidFill>
                        </a:rPr>
                        <a:t>facilité</a:t>
                      </a:r>
                      <a:r>
                        <a:rPr lang="en-US" altLang="en-US" sz="1800" dirty="0" smtClean="0">
                          <a:solidFill>
                            <a:srgbClr val="000000"/>
                          </a:solidFill>
                        </a:rPr>
                        <a:t> des reproductions</a:t>
                      </a:r>
                    </a:p>
                    <a:p>
                      <a:pPr algn="ct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en-US" sz="1800" dirty="0" smtClean="0">
                          <a:solidFill>
                            <a:srgbClr val="000000"/>
                          </a:solidFill>
                        </a:rPr>
                        <a:t>vérification de certaines formalités en temps réel</a:t>
                      </a: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en-US" sz="1800" dirty="0" smtClean="0">
                          <a:solidFill>
                            <a:srgbClr val="000000"/>
                          </a:solidFill>
                        </a:rPr>
                        <a:t>enregistrement de demandes en instance</a:t>
                      </a: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94954">
                <a:tc>
                  <a:txBody>
                    <a:bodyPr/>
                    <a:lstStyle/>
                    <a:p>
                      <a:pPr algn="ctr" eaLnBrk="1" fontAlgn="base" hangingPunct="1">
                        <a:lnSpc>
                          <a:spcPct val="60000"/>
                        </a:lnSpc>
                        <a:spcAft>
                          <a:spcPct val="0"/>
                        </a:spcAft>
                      </a:pPr>
                      <a:r>
                        <a:rPr lang="fr-FR" altLang="en-US" sz="1800" dirty="0" smtClean="0">
                          <a:solidFill>
                            <a:srgbClr val="000000"/>
                          </a:solidFill>
                        </a:rPr>
                        <a:t>calculateur de taxes pleinement intégré</a:t>
                      </a:r>
                      <a:endParaRPr lang="en-US" altLang="en-US" sz="1800" dirty="0" smtClean="0">
                        <a:solidFill>
                          <a:srgbClr val="000000"/>
                        </a:solidFill>
                      </a:endParaRPr>
                    </a:p>
                    <a:p>
                      <a:pPr algn="ct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en-US" sz="1800" dirty="0" smtClean="0">
                          <a:solidFill>
                            <a:srgbClr val="000000"/>
                          </a:solidFill>
                        </a:rPr>
                        <a:t>paiement des taxes</a:t>
                      </a:r>
                      <a:r>
                        <a:rPr lang="fr-FR" altLang="en-US" sz="1800" baseline="0" dirty="0" smtClean="0">
                          <a:solidFill>
                            <a:srgbClr val="000000"/>
                          </a:solidFill>
                        </a:rPr>
                        <a:t> </a:t>
                      </a:r>
                      <a:r>
                        <a:rPr lang="fr-FR" altLang="en-US" sz="1800" dirty="0" smtClean="0">
                          <a:solidFill>
                            <a:srgbClr val="000000"/>
                          </a:solidFill>
                        </a:rPr>
                        <a:t>par carte de crédit</a:t>
                      </a: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dirty="0" smtClean="0">
                          <a:solidFill>
                            <a:srgbClr val="000000"/>
                          </a:solidFill>
                        </a:rPr>
                        <a:t>et </a:t>
                      </a:r>
                      <a:r>
                        <a:rPr lang="en-US" altLang="en-US" sz="1800" dirty="0" err="1" smtClean="0">
                          <a:solidFill>
                            <a:srgbClr val="000000"/>
                          </a:solidFill>
                        </a:rPr>
                        <a:t>bien</a:t>
                      </a:r>
                      <a:r>
                        <a:rPr lang="en-US" altLang="en-US" sz="1800" baseline="0" dirty="0" smtClean="0">
                          <a:solidFill>
                            <a:srgbClr val="000000"/>
                          </a:solidFill>
                        </a:rPr>
                        <a:t> plus encore </a:t>
                      </a:r>
                      <a:r>
                        <a:rPr lang="en-US" altLang="en-US" sz="1800" dirty="0" smtClean="0">
                          <a:solidFill>
                            <a:srgbClr val="000000"/>
                          </a:solidFill>
                        </a:rPr>
                        <a:t>…</a:t>
                      </a:r>
                    </a:p>
                    <a:p>
                      <a:pPr algn="ct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bl>
          </a:graphicData>
        </a:graphic>
      </p:graphicFrame>
      <p:sp>
        <p:nvSpPr>
          <p:cNvPr id="48149" name="Rectangle 5"/>
          <p:cNvSpPr>
            <a:spLocks noChangeArrowheads="1"/>
          </p:cNvSpPr>
          <p:nvPr>
            <p:custDataLst>
              <p:tags r:id="rId3"/>
            </p:custDataLst>
          </p:nvPr>
        </p:nvSpPr>
        <p:spPr bwMode="auto">
          <a:xfrm>
            <a:off x="494754" y="692696"/>
            <a:ext cx="85210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5"/>
              </a:buBlip>
              <a:defRPr sz="2400">
                <a:solidFill>
                  <a:schemeClr val="tx1"/>
                </a:solidFill>
                <a:latin typeface="Arial" charset="0"/>
                <a:cs typeface="Arial" charset="0"/>
              </a:defRPr>
            </a:lvl1pPr>
            <a:lvl2pPr marL="742950" indent="-285750" algn="l" eaLnBrk="0" hangingPunct="0">
              <a:spcBef>
                <a:spcPct val="20000"/>
              </a:spcBef>
              <a:buBlip>
                <a:blip r:embed="rId5"/>
              </a:buBlip>
              <a:defRPr sz="2400">
                <a:solidFill>
                  <a:schemeClr val="tx1"/>
                </a:solidFill>
                <a:latin typeface="Arial" charset="0"/>
                <a:cs typeface="Arial" charset="0"/>
              </a:defRPr>
            </a:lvl2pPr>
            <a:lvl3pPr marL="1143000" indent="-228600" algn="l" eaLnBrk="0" hangingPunct="0">
              <a:spcBef>
                <a:spcPct val="20000"/>
              </a:spcBef>
              <a:buBlip>
                <a:blip r:embed="rId5"/>
              </a:buBlip>
              <a:defRPr sz="2400">
                <a:solidFill>
                  <a:schemeClr val="tx1"/>
                </a:solidFill>
                <a:latin typeface="Arial" charset="0"/>
                <a:cs typeface="Arial" charset="0"/>
              </a:defRPr>
            </a:lvl3pPr>
            <a:lvl4pPr marL="1600200" indent="-228600" algn="l" eaLnBrk="0" hangingPunct="0">
              <a:spcBef>
                <a:spcPct val="20000"/>
              </a:spcBef>
              <a:buBlip>
                <a:blip r:embed="rId5"/>
              </a:buBlip>
              <a:defRPr sz="2400">
                <a:solidFill>
                  <a:schemeClr val="tx1"/>
                </a:solidFill>
                <a:latin typeface="Arial" charset="0"/>
                <a:cs typeface="Arial" charset="0"/>
              </a:defRPr>
            </a:lvl4pPr>
            <a:lvl5pPr marL="2057400" indent="-228600" algn="l"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eaLnBrk="1" hangingPunct="1">
              <a:spcBef>
                <a:spcPct val="50000"/>
              </a:spcBef>
              <a:buFontTx/>
              <a:buNone/>
            </a:pPr>
            <a:r>
              <a:rPr lang="en-US" altLang="en-US" sz="2800" dirty="0" smtClean="0">
                <a:solidFill>
                  <a:srgbClr val="70899B"/>
                </a:solidFill>
                <a:latin typeface="+mj-lt"/>
              </a:rPr>
              <a:t>La </a:t>
            </a:r>
            <a:r>
              <a:rPr lang="en-US" altLang="en-US" sz="2800" dirty="0">
                <a:solidFill>
                  <a:srgbClr val="70899B"/>
                </a:solidFill>
                <a:latin typeface="+mj-lt"/>
              </a:rPr>
              <a:t>plate-</a:t>
            </a:r>
            <a:r>
              <a:rPr lang="en-US" altLang="en-US" sz="2800" dirty="0" err="1">
                <a:solidFill>
                  <a:srgbClr val="70899B"/>
                </a:solidFill>
                <a:latin typeface="+mj-lt"/>
              </a:rPr>
              <a:t>forme</a:t>
            </a:r>
            <a:r>
              <a:rPr lang="en-US" altLang="en-US" sz="2800" dirty="0">
                <a:solidFill>
                  <a:srgbClr val="70899B"/>
                </a:solidFill>
                <a:latin typeface="+mj-lt"/>
              </a:rPr>
              <a:t> de </a:t>
            </a:r>
            <a:r>
              <a:rPr lang="en-US" altLang="en-US" sz="2800" dirty="0" err="1">
                <a:solidFill>
                  <a:srgbClr val="70899B"/>
                </a:solidFill>
                <a:latin typeface="+mj-lt"/>
              </a:rPr>
              <a:t>dépôt</a:t>
            </a:r>
            <a:r>
              <a:rPr lang="en-US" altLang="en-US" sz="2800" dirty="0">
                <a:solidFill>
                  <a:srgbClr val="70899B"/>
                </a:solidFill>
                <a:latin typeface="+mj-lt"/>
              </a:rPr>
              <a:t> </a:t>
            </a:r>
            <a:r>
              <a:rPr lang="en-US" altLang="en-US" sz="2800" dirty="0" err="1">
                <a:solidFill>
                  <a:srgbClr val="70899B"/>
                </a:solidFill>
                <a:latin typeface="+mj-lt"/>
              </a:rPr>
              <a:t>électronique</a:t>
            </a:r>
            <a:r>
              <a:rPr lang="en-US" altLang="en-US" sz="2800" dirty="0">
                <a:solidFill>
                  <a:srgbClr val="70899B"/>
                </a:solidFill>
                <a:latin typeface="+mj-lt"/>
              </a:rPr>
              <a:t> </a:t>
            </a:r>
            <a:r>
              <a:rPr lang="en-US" altLang="en-US" sz="2800" dirty="0" err="1">
                <a:solidFill>
                  <a:srgbClr val="70899B"/>
                </a:solidFill>
                <a:latin typeface="+mj-lt"/>
              </a:rPr>
              <a:t>comporte</a:t>
            </a:r>
            <a:r>
              <a:rPr lang="en-US" altLang="en-US" sz="2800" dirty="0">
                <a:solidFill>
                  <a:srgbClr val="70899B"/>
                </a:solidFill>
                <a:latin typeface="+mj-lt"/>
              </a:rPr>
              <a:t> les </a:t>
            </a:r>
            <a:r>
              <a:rPr lang="en-US" altLang="en-US" sz="2800" dirty="0" err="1" smtClean="0">
                <a:solidFill>
                  <a:srgbClr val="70899B"/>
                </a:solidFill>
                <a:latin typeface="+mj-lt"/>
              </a:rPr>
              <a:t>caractéristiques</a:t>
            </a:r>
            <a:r>
              <a:rPr lang="en-US" altLang="en-US" sz="2800" dirty="0" smtClean="0">
                <a:solidFill>
                  <a:srgbClr val="70899B"/>
                </a:solidFill>
                <a:latin typeface="+mj-lt"/>
              </a:rPr>
              <a:t> </a:t>
            </a:r>
            <a:r>
              <a:rPr lang="en-US" altLang="en-US" sz="2800" dirty="0" err="1">
                <a:solidFill>
                  <a:srgbClr val="70899B"/>
                </a:solidFill>
                <a:latin typeface="+mj-lt"/>
              </a:rPr>
              <a:t>suivantes</a:t>
            </a:r>
            <a:r>
              <a:rPr lang="en-US" altLang="en-US" sz="2800" dirty="0">
                <a:solidFill>
                  <a:srgbClr val="70899B"/>
                </a:solidFill>
                <a:latin typeface="+mj-lt"/>
              </a:rPr>
              <a:t> :</a:t>
            </a:r>
          </a:p>
        </p:txBody>
      </p:sp>
    </p:spTree>
    <p:extLst>
      <p:ext uri="{BB962C8B-B14F-4D97-AF65-F5344CB8AC3E}">
        <p14:creationId xmlns:p14="http://schemas.microsoft.com/office/powerpoint/2010/main" val="123288194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ctrTitle"/>
          </p:nvPr>
        </p:nvSpPr>
        <p:spPr>
          <a:xfrm>
            <a:off x="251520" y="1556792"/>
            <a:ext cx="8208912" cy="2808312"/>
          </a:xfrm>
          <a:noFill/>
        </p:spPr>
        <p:txBody>
          <a:bodyPr/>
          <a:lstStyle/>
          <a:p>
            <a:pPr eaLnBrk="1" hangingPunct="1">
              <a:lnSpc>
                <a:spcPct val="100000"/>
              </a:lnSpc>
              <a:spcBef>
                <a:spcPts val="1000"/>
              </a:spcBef>
              <a:buClr>
                <a:srgbClr val="00B0F0"/>
              </a:buClr>
            </a:pPr>
            <a:r>
              <a:rPr lang="en-US" altLang="en-US" dirty="0" smtClean="0">
                <a:latin typeface="Verdana" panose="020B0604030504040204" pitchFamily="34" charset="0"/>
                <a:ea typeface="Verdana" panose="020B0604030504040204" pitchFamily="34" charset="0"/>
                <a:cs typeface="Verdana" panose="020B0604030504040204" pitchFamily="34" charset="0"/>
              </a:rPr>
              <a:t/>
            </a:r>
            <a:br>
              <a:rPr lang="en-US" altLang="en-US" dirty="0" smtClean="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smtClean="0">
                <a:latin typeface="Verdana" panose="020B0604030504040204" pitchFamily="34" charset="0"/>
                <a:ea typeface="Verdana" panose="020B0604030504040204" pitchFamily="34" charset="0"/>
                <a:cs typeface="Verdana" panose="020B0604030504040204" pitchFamily="34" charset="0"/>
              </a:rPr>
              <a:t/>
            </a:r>
            <a:br>
              <a:rPr lang="en-US" altLang="en-US" dirty="0" smtClean="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kern="1200" dirty="0"/>
              <a:t>Le </a:t>
            </a:r>
            <a:r>
              <a:rPr lang="en-US" altLang="en-US" kern="1200" dirty="0" err="1"/>
              <a:t>Système</a:t>
            </a:r>
            <a:r>
              <a:rPr lang="en-US" altLang="en-US" kern="1200" dirty="0"/>
              <a:t> de </a:t>
            </a:r>
            <a:r>
              <a:rPr lang="en-US" altLang="en-US" kern="1200" dirty="0" err="1"/>
              <a:t>Lisbonne</a:t>
            </a:r>
            <a:r>
              <a:rPr lang="en-US" altLang="en-US" kern="1200" dirty="0"/>
              <a:t> </a:t>
            </a:r>
            <a:r>
              <a:rPr lang="en-US" altLang="en-US" kern="1200" dirty="0" err="1"/>
              <a:t>concernant</a:t>
            </a:r>
            <a:r>
              <a:rPr lang="en-US" altLang="en-US" kern="1200" dirty="0"/>
              <a:t> la protection des appellations </a:t>
            </a:r>
            <a:r>
              <a:rPr lang="en-US" altLang="en-US" kern="1200" dirty="0" err="1"/>
              <a:t>d’origine</a:t>
            </a:r>
            <a:r>
              <a:rPr lang="en-US" altLang="en-US" kern="1200" dirty="0"/>
              <a:t> et </a:t>
            </a:r>
            <a:r>
              <a:rPr lang="en-US" altLang="en-US" kern="1200" dirty="0" err="1"/>
              <a:t>leur</a:t>
            </a:r>
            <a:r>
              <a:rPr lang="en-US" altLang="en-US" kern="1200" dirty="0"/>
              <a:t> </a:t>
            </a:r>
            <a:r>
              <a:rPr lang="en-US" altLang="en-US" kern="1200" dirty="0" err="1"/>
              <a:t>enregistrement</a:t>
            </a:r>
            <a:r>
              <a:rPr lang="en-US" altLang="en-US" kern="1200" dirty="0"/>
              <a:t> international</a:t>
            </a:r>
            <a:br>
              <a:rPr lang="en-US" altLang="en-US" kern="1200" dirty="0"/>
            </a:br>
            <a:r>
              <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r>
              <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endPar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3371135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539552" y="1476375"/>
            <a:ext cx="7666038" cy="5105400"/>
          </a:xfrm>
        </p:spPr>
        <p:txBody>
          <a:bodyPr/>
          <a:lstStyle/>
          <a:p>
            <a:endParaRPr lang="en-US" altLang="en-US" sz="2000" dirty="0"/>
          </a:p>
          <a:p>
            <a:r>
              <a:rPr lang="en-US" altLang="en-US" sz="2000" dirty="0">
                <a:ea typeface="Verdana" panose="020B0604030504040204" pitchFamily="34" charset="0"/>
                <a:cs typeface="Verdana" panose="020B0604030504040204" pitchFamily="34" charset="0"/>
              </a:rPr>
              <a:t>Met </a:t>
            </a:r>
            <a:r>
              <a:rPr lang="en-US" altLang="en-US" sz="2000" dirty="0" err="1">
                <a:ea typeface="Verdana" panose="020B0604030504040204" pitchFamily="34" charset="0"/>
                <a:cs typeface="Verdana" panose="020B0604030504040204" pitchFamily="34" charset="0"/>
              </a:rPr>
              <a:t>en</a:t>
            </a:r>
            <a:r>
              <a:rPr lang="en-US" altLang="en-US" sz="2000" dirty="0">
                <a:ea typeface="Verdana" panose="020B0604030504040204" pitchFamily="34" charset="0"/>
                <a:cs typeface="Verdana" panose="020B0604030504040204" pitchFamily="34" charset="0"/>
              </a:rPr>
              <a:t> place un </a:t>
            </a:r>
            <a:r>
              <a:rPr lang="en-US" altLang="en-US" sz="2000" dirty="0" err="1">
                <a:solidFill>
                  <a:srgbClr val="0065B0"/>
                </a:solidFill>
                <a:ea typeface="Verdana" panose="020B0604030504040204" pitchFamily="34" charset="0"/>
                <a:cs typeface="Verdana" panose="020B0604030504040204" pitchFamily="34" charset="0"/>
              </a:rPr>
              <a:t>Registre</a:t>
            </a:r>
            <a:r>
              <a:rPr lang="en-US" altLang="en-US" sz="2000" dirty="0">
                <a:solidFill>
                  <a:srgbClr val="0065B0"/>
                </a:solidFill>
                <a:ea typeface="Verdana" panose="020B0604030504040204" pitchFamily="34" charset="0"/>
                <a:cs typeface="Verdana" panose="020B0604030504040204" pitchFamily="34" charset="0"/>
              </a:rPr>
              <a:t> international </a:t>
            </a:r>
            <a:r>
              <a:rPr lang="en-US" altLang="en-US" sz="2000" dirty="0">
                <a:ea typeface="Verdana" panose="020B0604030504040204" pitchFamily="34" charset="0"/>
                <a:cs typeface="Verdana" panose="020B0604030504040204" pitchFamily="34" charset="0"/>
              </a:rPr>
              <a:t>pour les appellations </a:t>
            </a:r>
            <a:r>
              <a:rPr lang="en-US" altLang="en-US" sz="2000" dirty="0" err="1">
                <a:ea typeface="Verdana" panose="020B0604030504040204" pitchFamily="34" charset="0"/>
                <a:cs typeface="Verdana" panose="020B0604030504040204" pitchFamily="34" charset="0"/>
              </a:rPr>
              <a:t>d’origine</a:t>
            </a:r>
            <a:r>
              <a:rPr lang="en-US" altLang="en-US" sz="2000" dirty="0">
                <a:ea typeface="Verdana" panose="020B0604030504040204" pitchFamily="34" charset="0"/>
                <a:cs typeface="Verdana" panose="020B0604030504040204" pitchFamily="34" charset="0"/>
              </a:rPr>
              <a:t> et </a:t>
            </a:r>
            <a:r>
              <a:rPr lang="en-US" altLang="en-US" sz="2000" dirty="0" err="1">
                <a:ea typeface="Verdana" panose="020B0604030504040204" pitchFamily="34" charset="0"/>
                <a:cs typeface="Verdana" panose="020B0604030504040204" pitchFamily="34" charset="0"/>
              </a:rPr>
              <a:t>une</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procédure</a:t>
            </a:r>
            <a:r>
              <a:rPr lang="en-US" altLang="en-US" sz="2000" dirty="0">
                <a:ea typeface="Verdana" panose="020B0604030504040204" pitchFamily="34" charset="0"/>
                <a:cs typeface="Verdana" panose="020B0604030504040204" pitchFamily="34" charset="0"/>
              </a:rPr>
              <a:t> pour </a:t>
            </a:r>
            <a:r>
              <a:rPr lang="en-US" altLang="en-US" sz="2000" dirty="0" err="1">
                <a:ea typeface="Verdana" panose="020B0604030504040204" pitchFamily="34" charset="0"/>
                <a:cs typeface="Verdana" panose="020B0604030504040204" pitchFamily="34" charset="0"/>
              </a:rPr>
              <a:t>leur</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enregistrement</a:t>
            </a:r>
            <a:endParaRPr lang="en-US" altLang="en-US" sz="2000" dirty="0">
              <a:ea typeface="Verdana" panose="020B0604030504040204" pitchFamily="34" charset="0"/>
              <a:cs typeface="Verdana" panose="020B0604030504040204" pitchFamily="34" charset="0"/>
            </a:endParaRPr>
          </a:p>
          <a:p>
            <a:pPr>
              <a:lnSpc>
                <a:spcPct val="20000"/>
              </a:lnSpc>
            </a:pPr>
            <a:endParaRPr lang="en-US" altLang="en-US" sz="2000" dirty="0">
              <a:ea typeface="Verdana" panose="020B0604030504040204" pitchFamily="34" charset="0"/>
              <a:cs typeface="Verdana" panose="020B0604030504040204" pitchFamily="34" charset="0"/>
            </a:endParaRPr>
          </a:p>
          <a:p>
            <a:pPr marL="0" indent="0">
              <a:buNone/>
            </a:pPr>
            <a:endParaRPr lang="en-US" altLang="en-US" sz="2000" dirty="0">
              <a:ea typeface="Verdana" panose="020B0604030504040204" pitchFamily="34" charset="0"/>
              <a:cs typeface="Verdana" panose="020B0604030504040204" pitchFamily="34" charset="0"/>
            </a:endParaRPr>
          </a:p>
          <a:p>
            <a:r>
              <a:rPr lang="en-US" altLang="en-US" sz="2000" dirty="0" err="1">
                <a:solidFill>
                  <a:srgbClr val="0065B0"/>
                </a:solidFill>
                <a:ea typeface="Verdana" panose="020B0604030504040204" pitchFamily="34" charset="0"/>
                <a:cs typeface="Verdana" panose="020B0604030504040204" pitchFamily="34" charset="0"/>
              </a:rPr>
              <a:t>Définition</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d’</a:t>
            </a:r>
            <a:r>
              <a:rPr lang="en-US" altLang="en-US" sz="2000" i="1" dirty="0" err="1">
                <a:ea typeface="Verdana" panose="020B0604030504040204" pitchFamily="34" charset="0"/>
                <a:cs typeface="Verdana" panose="020B0604030504040204" pitchFamily="34" charset="0"/>
              </a:rPr>
              <a:t>appellation</a:t>
            </a:r>
            <a:r>
              <a:rPr lang="en-US" altLang="en-US" sz="2000" i="1" dirty="0">
                <a:ea typeface="Verdana" panose="020B0604030504040204" pitchFamily="34" charset="0"/>
                <a:cs typeface="Verdana" panose="020B0604030504040204" pitchFamily="34" charset="0"/>
              </a:rPr>
              <a:t> </a:t>
            </a:r>
            <a:r>
              <a:rPr lang="en-US" altLang="en-US" sz="2000" i="1" dirty="0" err="1">
                <a:ea typeface="Verdana" panose="020B0604030504040204" pitchFamily="34" charset="0"/>
                <a:cs typeface="Verdana" panose="020B0604030504040204" pitchFamily="34" charset="0"/>
              </a:rPr>
              <a:t>d’origine</a:t>
            </a:r>
            <a:r>
              <a:rPr lang="en-US" altLang="en-US" sz="2000" dirty="0" smtClean="0">
                <a:ea typeface="Verdana" panose="020B0604030504040204" pitchFamily="34" charset="0"/>
                <a:cs typeface="Verdana" panose="020B0604030504040204" pitchFamily="34" charset="0"/>
              </a:rPr>
              <a:t>:</a:t>
            </a:r>
          </a:p>
          <a:p>
            <a:pPr marL="0" indent="0">
              <a:buNone/>
            </a:pPr>
            <a:endParaRPr lang="en-US" altLang="en-US" sz="2000" dirty="0">
              <a:ea typeface="Verdana" panose="020B0604030504040204" pitchFamily="34" charset="0"/>
              <a:cs typeface="Verdana" panose="020B0604030504040204" pitchFamily="34" charset="0"/>
            </a:endParaRPr>
          </a:p>
          <a:p>
            <a:pPr lvl="1">
              <a:lnSpc>
                <a:spcPct val="0"/>
              </a:lnSpc>
              <a:spcBef>
                <a:spcPts val="500"/>
              </a:spcBef>
              <a:spcAft>
                <a:spcPts val="500"/>
              </a:spcAft>
            </a:pPr>
            <a:endParaRPr lang="en-US" altLang="en-US" sz="2000" dirty="0">
              <a:ea typeface="Verdana" panose="020B0604030504040204" pitchFamily="34" charset="0"/>
              <a:cs typeface="Verdana" panose="020B0604030504040204" pitchFamily="34" charset="0"/>
            </a:endParaRPr>
          </a:p>
          <a:p>
            <a:pPr lvl="1">
              <a:lnSpc>
                <a:spcPct val="95000"/>
              </a:lnSpc>
              <a:spcBef>
                <a:spcPts val="500"/>
              </a:spcBef>
              <a:spcAft>
                <a:spcPts val="500"/>
              </a:spcAft>
            </a:pPr>
            <a:r>
              <a:rPr lang="en-US" altLang="en-US" sz="2000" dirty="0">
                <a:ea typeface="Verdana" panose="020B0604030504040204" pitchFamily="34" charset="0"/>
                <a:cs typeface="Verdana" panose="020B0604030504040204" pitchFamily="34" charset="0"/>
              </a:rPr>
              <a:t>le </a:t>
            </a:r>
            <a:r>
              <a:rPr lang="en-US" altLang="en-US" sz="2000" dirty="0" err="1">
                <a:solidFill>
                  <a:srgbClr val="0065B0"/>
                </a:solidFill>
                <a:ea typeface="Verdana" panose="020B0604030504040204" pitchFamily="34" charset="0"/>
                <a:cs typeface="Verdana" panose="020B0604030504040204" pitchFamily="34" charset="0"/>
              </a:rPr>
              <a:t>dénomination</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err="1">
                <a:solidFill>
                  <a:srgbClr val="0065B0"/>
                </a:solidFill>
                <a:ea typeface="Verdana" panose="020B0604030504040204" pitchFamily="34" charset="0"/>
                <a:cs typeface="Verdana" panose="020B0604030504040204" pitchFamily="34" charset="0"/>
              </a:rPr>
              <a:t>géographique</a:t>
            </a:r>
            <a:r>
              <a:rPr lang="en-US" altLang="en-US" sz="2000" b="1" dirty="0">
                <a:ea typeface="Verdana" panose="020B0604030504040204" pitchFamily="34" charset="0"/>
                <a:cs typeface="Verdana" panose="020B0604030504040204" pitchFamily="34" charset="0"/>
              </a:rPr>
              <a:t> </a:t>
            </a:r>
            <a:r>
              <a:rPr lang="en-US" altLang="en-US" sz="2000" dirty="0">
                <a:ea typeface="Verdana" panose="020B0604030504040204" pitchFamily="34" charset="0"/>
                <a:cs typeface="Verdana" panose="020B0604030504040204" pitchFamily="34" charset="0"/>
              </a:rPr>
              <a:t>d’un pays, </a:t>
            </a:r>
            <a:r>
              <a:rPr lang="en-US" altLang="en-US" sz="2000" dirty="0" err="1">
                <a:ea typeface="Verdana" panose="020B0604030504040204" pitchFamily="34" charset="0"/>
                <a:cs typeface="Verdana" panose="020B0604030504040204" pitchFamily="34" charset="0"/>
              </a:rPr>
              <a:t>région</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ou</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localité</a:t>
            </a:r>
            <a:r>
              <a:rPr lang="en-US" altLang="en-US" sz="2000" dirty="0">
                <a:ea typeface="Verdana" panose="020B0604030504040204" pitchFamily="34" charset="0"/>
                <a:cs typeface="Verdana" panose="020B0604030504040204" pitchFamily="34" charset="0"/>
              </a:rPr>
              <a:t> servant à </a:t>
            </a:r>
            <a:r>
              <a:rPr lang="en-US" altLang="en-US" sz="2000" dirty="0" err="1">
                <a:solidFill>
                  <a:srgbClr val="0065B0"/>
                </a:solidFill>
                <a:ea typeface="Verdana" panose="020B0604030504040204" pitchFamily="34" charset="0"/>
                <a:cs typeface="Verdana" panose="020B0604030504040204" pitchFamily="34" charset="0"/>
              </a:rPr>
              <a:t>désigner</a:t>
            </a:r>
            <a:r>
              <a:rPr lang="en-US" altLang="en-US" sz="2000" dirty="0">
                <a:solidFill>
                  <a:srgbClr val="0065B0"/>
                </a:solidFill>
                <a:ea typeface="Verdana" panose="020B0604030504040204" pitchFamily="34" charset="0"/>
                <a:cs typeface="Verdana" panose="020B0604030504040204" pitchFamily="34" charset="0"/>
              </a:rPr>
              <a:t> un </a:t>
            </a:r>
            <a:r>
              <a:rPr lang="en-US" altLang="en-US" sz="2000" dirty="0" err="1">
                <a:solidFill>
                  <a:srgbClr val="0065B0"/>
                </a:solidFill>
                <a:ea typeface="Verdana" panose="020B0604030504040204" pitchFamily="34" charset="0"/>
                <a:cs typeface="Verdana" panose="020B0604030504040204" pitchFamily="34" charset="0"/>
              </a:rPr>
              <a:t>produit</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a:ea typeface="Verdana" panose="020B0604030504040204" pitchFamily="34" charset="0"/>
                <a:cs typeface="Verdana" panose="020B0604030504040204" pitchFamily="34" charset="0"/>
              </a:rPr>
              <a:t>qui </a:t>
            </a:r>
            <a:r>
              <a:rPr lang="en-US" altLang="en-US" sz="2000" dirty="0" err="1">
                <a:ea typeface="Verdana" panose="020B0604030504040204" pitchFamily="34" charset="0"/>
                <a:cs typeface="Verdana" panose="020B0604030504040204" pitchFamily="34" charset="0"/>
              </a:rPr>
              <a:t>en</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est</a:t>
            </a:r>
            <a:r>
              <a:rPr lang="en-US" altLang="en-US" sz="2000" dirty="0">
                <a:ea typeface="Verdana" panose="020B0604030504040204" pitchFamily="34" charset="0"/>
                <a:cs typeface="Verdana" panose="020B0604030504040204" pitchFamily="34" charset="0"/>
              </a:rPr>
              <a:t> </a:t>
            </a:r>
            <a:r>
              <a:rPr lang="en-US" altLang="en-US" sz="2000" dirty="0" err="1">
                <a:solidFill>
                  <a:srgbClr val="0065B0"/>
                </a:solidFill>
                <a:ea typeface="Verdana" panose="020B0604030504040204" pitchFamily="34" charset="0"/>
                <a:cs typeface="Verdana" panose="020B0604030504040204" pitchFamily="34" charset="0"/>
              </a:rPr>
              <a:t>originaire</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a:ea typeface="Verdana" panose="020B0604030504040204" pitchFamily="34" charset="0"/>
                <a:cs typeface="Verdana" panose="020B0604030504040204" pitchFamily="34" charset="0"/>
              </a:rPr>
              <a:t>et </a:t>
            </a:r>
            <a:r>
              <a:rPr lang="en-US" altLang="en-US" sz="2000" dirty="0" err="1">
                <a:ea typeface="Verdana" panose="020B0604030504040204" pitchFamily="34" charset="0"/>
                <a:cs typeface="Verdana" panose="020B0604030504040204" pitchFamily="34" charset="0"/>
              </a:rPr>
              <a:t>dont</a:t>
            </a:r>
            <a:r>
              <a:rPr lang="en-US" altLang="en-US" sz="2000" dirty="0">
                <a:ea typeface="Verdana" panose="020B0604030504040204" pitchFamily="34" charset="0"/>
                <a:cs typeface="Verdana" panose="020B0604030504040204" pitchFamily="34" charset="0"/>
              </a:rPr>
              <a:t> la </a:t>
            </a:r>
            <a:r>
              <a:rPr lang="en-US" altLang="en-US" sz="2000" dirty="0" err="1">
                <a:solidFill>
                  <a:srgbClr val="0065B0"/>
                </a:solidFill>
                <a:ea typeface="Verdana" panose="020B0604030504040204" pitchFamily="34" charset="0"/>
                <a:cs typeface="Verdana" panose="020B0604030504040204" pitchFamily="34" charset="0"/>
              </a:rPr>
              <a:t>qualité</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err="1">
                <a:solidFill>
                  <a:srgbClr val="0065B0"/>
                </a:solidFill>
                <a:ea typeface="Verdana" panose="020B0604030504040204" pitchFamily="34" charset="0"/>
                <a:cs typeface="Verdana" panose="020B0604030504040204" pitchFamily="34" charset="0"/>
              </a:rPr>
              <a:t>ou</a:t>
            </a:r>
            <a:r>
              <a:rPr lang="en-US" altLang="en-US" sz="2000" dirty="0">
                <a:solidFill>
                  <a:srgbClr val="0065B0"/>
                </a:solidFill>
                <a:ea typeface="Verdana" panose="020B0604030504040204" pitchFamily="34" charset="0"/>
                <a:cs typeface="Verdana" panose="020B0604030504040204" pitchFamily="34" charset="0"/>
              </a:rPr>
              <a:t> les </a:t>
            </a:r>
            <a:r>
              <a:rPr lang="en-US" altLang="en-US" sz="2000" dirty="0" err="1">
                <a:solidFill>
                  <a:srgbClr val="0065B0"/>
                </a:solidFill>
                <a:ea typeface="Verdana" panose="020B0604030504040204" pitchFamily="34" charset="0"/>
                <a:cs typeface="Verdana" panose="020B0604030504040204" pitchFamily="34" charset="0"/>
              </a:rPr>
              <a:t>caractéristiques</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sont</a:t>
            </a:r>
            <a:r>
              <a:rPr lang="en-US" altLang="en-US" sz="2000" dirty="0">
                <a:ea typeface="Verdana" panose="020B0604030504040204" pitchFamily="34" charset="0"/>
                <a:cs typeface="Verdana" panose="020B0604030504040204" pitchFamily="34" charset="0"/>
              </a:rPr>
              <a:t> </a:t>
            </a:r>
            <a:r>
              <a:rPr lang="en-US" altLang="en-US" sz="2000" dirty="0">
                <a:solidFill>
                  <a:srgbClr val="0065B0"/>
                </a:solidFill>
                <a:ea typeface="Verdana" panose="020B0604030504040204" pitchFamily="34" charset="0"/>
                <a:cs typeface="Verdana" panose="020B0604030504040204" pitchFamily="34" charset="0"/>
              </a:rPr>
              <a:t>dues </a:t>
            </a:r>
            <a:r>
              <a:rPr lang="en-US" altLang="en-US" sz="2000" dirty="0" err="1">
                <a:ea typeface="Verdana" panose="020B0604030504040204" pitchFamily="34" charset="0"/>
                <a:cs typeface="Verdana" panose="020B0604030504040204" pitchFamily="34" charset="0"/>
              </a:rPr>
              <a:t>exclusivement</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ou</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essentiellement</a:t>
            </a:r>
            <a:r>
              <a:rPr lang="en-US" altLang="en-US" sz="2000" dirty="0">
                <a:ea typeface="Verdana" panose="020B0604030504040204" pitchFamily="34" charset="0"/>
                <a:cs typeface="Verdana" panose="020B0604030504040204" pitchFamily="34" charset="0"/>
              </a:rPr>
              <a:t> au milieu </a:t>
            </a:r>
            <a:r>
              <a:rPr lang="en-US" altLang="en-US" sz="2000" dirty="0" err="1">
                <a:ea typeface="Verdana" panose="020B0604030504040204" pitchFamily="34" charset="0"/>
                <a:cs typeface="Verdana" panose="020B0604030504040204" pitchFamily="34" charset="0"/>
              </a:rPr>
              <a:t>géographique</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comprenant</a:t>
            </a:r>
            <a:r>
              <a:rPr lang="en-US" altLang="en-US" sz="2000" dirty="0">
                <a:ea typeface="Verdana" panose="020B0604030504040204" pitchFamily="34" charset="0"/>
                <a:cs typeface="Verdana" panose="020B0604030504040204" pitchFamily="34" charset="0"/>
              </a:rPr>
              <a:t> les </a:t>
            </a:r>
            <a:r>
              <a:rPr lang="en-US" altLang="en-US" sz="2000" dirty="0" err="1">
                <a:ea typeface="Verdana" panose="020B0604030504040204" pitchFamily="34" charset="0"/>
                <a:cs typeface="Verdana" panose="020B0604030504040204" pitchFamily="34" charset="0"/>
              </a:rPr>
              <a:t>facteurs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naturels</a:t>
            </a:r>
            <a:r>
              <a:rPr lang="en-US" altLang="en-US" sz="2000" dirty="0">
                <a:ea typeface="Verdana" panose="020B0604030504040204" pitchFamily="34" charset="0"/>
                <a:cs typeface="Verdana" panose="020B0604030504040204" pitchFamily="34" charset="0"/>
              </a:rPr>
              <a:t> et </a:t>
            </a:r>
            <a:r>
              <a:rPr lang="en-US" altLang="en-US" sz="2000" dirty="0" err="1">
                <a:ea typeface="Verdana" panose="020B0604030504040204" pitchFamily="34" charset="0"/>
                <a:cs typeface="Verdana" panose="020B0604030504040204" pitchFamily="34" charset="0"/>
              </a:rPr>
              <a:t>humains</a:t>
            </a:r>
            <a:r>
              <a:rPr lang="en-US" altLang="en-US" sz="2000" dirty="0">
                <a:ea typeface="Verdana" panose="020B0604030504040204" pitchFamily="34" charset="0"/>
                <a:cs typeface="Verdana" panose="020B0604030504040204" pitchFamily="34" charset="0"/>
              </a:rPr>
              <a:t>.</a:t>
            </a:r>
          </a:p>
          <a:p>
            <a:pPr lvl="4">
              <a:lnSpc>
                <a:spcPct val="10000"/>
              </a:lnSpc>
              <a:spcBef>
                <a:spcPts val="500"/>
              </a:spcBef>
              <a:spcAft>
                <a:spcPts val="500"/>
              </a:spcAft>
            </a:pP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a:spcBef>
                <a:spcPts val="500"/>
              </a:spcBef>
              <a:spcAft>
                <a:spcPts val="500"/>
              </a:spcAft>
            </a:pPr>
            <a:endParaRPr lang="en-US" altLang="en-US" sz="2000" dirty="0"/>
          </a:p>
        </p:txBody>
      </p:sp>
      <p:sp>
        <p:nvSpPr>
          <p:cNvPr id="133123" name="Rectangle 3"/>
          <p:cNvSpPr>
            <a:spLocks noChangeArrowheads="1"/>
          </p:cNvSpPr>
          <p:nvPr/>
        </p:nvSpPr>
        <p:spPr bwMode="auto">
          <a:xfrm>
            <a:off x="755576" y="227806"/>
            <a:ext cx="78931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r>
              <a:rPr lang="fr-CH" altLang="en-US" sz="3600" dirty="0">
                <a:solidFill>
                  <a:srgbClr val="00408C"/>
                </a:solidFill>
                <a:latin typeface="+mj-lt"/>
                <a:ea typeface="+mj-ea"/>
                <a:cs typeface="+mj-cs"/>
              </a:rPr>
              <a:t>Arrangement de Lisbonne</a:t>
            </a:r>
            <a:endParaRPr lang="en-US" altLang="en-US" sz="3600" dirty="0">
              <a:solidFill>
                <a:srgbClr val="00408C"/>
              </a:solidFill>
              <a:latin typeface="+mj-lt"/>
              <a:ea typeface="+mj-ea"/>
              <a:cs typeface="+mj-cs"/>
            </a:endParaRPr>
          </a:p>
        </p:txBody>
      </p:sp>
      <p:sp>
        <p:nvSpPr>
          <p:cNvPr id="133124" name="Rectangle 4"/>
          <p:cNvSpPr>
            <a:spLocks noChangeArrowheads="1"/>
          </p:cNvSpPr>
          <p:nvPr/>
        </p:nvSpPr>
        <p:spPr bwMode="auto">
          <a:xfrm>
            <a:off x="2247900" y="1066800"/>
            <a:ext cx="640080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endParaRPr lang="en-GB" altLang="en-US" sz="2400">
              <a:latin typeface="Times New Roman" pitchFamily="18" charset="0"/>
            </a:endParaRPr>
          </a:p>
        </p:txBody>
      </p:sp>
    </p:spTree>
    <p:extLst>
      <p:ext uri="{BB962C8B-B14F-4D97-AF65-F5344CB8AC3E}">
        <p14:creationId xmlns:p14="http://schemas.microsoft.com/office/powerpoint/2010/main" val="109466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body" idx="1"/>
          </p:nvPr>
        </p:nvSpPr>
        <p:spPr>
          <a:xfrm>
            <a:off x="539750" y="1247775"/>
            <a:ext cx="7454900" cy="5257800"/>
          </a:xfrm>
        </p:spPr>
        <p:txBody>
          <a:bodyPr/>
          <a:lstStyle/>
          <a:p>
            <a:pPr marL="1217613" lvl="2">
              <a:lnSpc>
                <a:spcPct val="50000"/>
              </a:lnSpc>
            </a:pPr>
            <a:endParaRPr lang="en-US" altLang="en-US" sz="1800" b="1" dirty="0"/>
          </a:p>
          <a:p>
            <a:pPr marL="989013" lvl="2" indent="0">
              <a:lnSpc>
                <a:spcPct val="50000"/>
              </a:lnSpc>
              <a:buNone/>
            </a:pPr>
            <a:endParaRPr lang="en-US" altLang="en-US" sz="1800" b="1" dirty="0"/>
          </a:p>
          <a:p>
            <a:pPr marL="179388" lvl="1" indent="0">
              <a:lnSpc>
                <a:spcPct val="90000"/>
              </a:lnSpc>
              <a:spcBef>
                <a:spcPts val="500"/>
              </a:spcBef>
              <a:spcAft>
                <a:spcPts val="500"/>
              </a:spcAft>
              <a:buFontTx/>
              <a:buNone/>
            </a:pPr>
            <a:r>
              <a:rPr lang="en-US" altLang="en-US" sz="2000" dirty="0">
                <a:solidFill>
                  <a:srgbClr val="0065B0"/>
                </a:solidFill>
                <a:ea typeface="Verdana" panose="020B0604030504040204" pitchFamily="34" charset="0"/>
                <a:cs typeface="Verdana" panose="020B0604030504040204" pitchFamily="34" charset="0"/>
              </a:rPr>
              <a:t>Tout type de </a:t>
            </a:r>
            <a:r>
              <a:rPr lang="en-US" altLang="en-US" sz="2000" dirty="0" err="1">
                <a:solidFill>
                  <a:srgbClr val="0065B0"/>
                </a:solidFill>
                <a:ea typeface="Verdana" panose="020B0604030504040204" pitchFamily="34" charset="0"/>
                <a:cs typeface="Verdana" panose="020B0604030504040204" pitchFamily="34" charset="0"/>
              </a:rPr>
              <a:t>produit</a:t>
            </a:r>
            <a:r>
              <a:rPr lang="en-US" altLang="en-US" sz="2000" dirty="0">
                <a:solidFill>
                  <a:srgbClr val="0065B0"/>
                </a:solidFill>
                <a:ea typeface="Verdana" panose="020B0604030504040204" pitchFamily="34" charset="0"/>
                <a:cs typeface="Verdana" panose="020B0604030504040204" pitchFamily="34" charset="0"/>
              </a:rPr>
              <a:t>:</a:t>
            </a:r>
          </a:p>
          <a:p>
            <a:pPr marL="179388" lvl="1" indent="0">
              <a:lnSpc>
                <a:spcPct val="90000"/>
              </a:lnSpc>
              <a:spcBef>
                <a:spcPts val="500"/>
              </a:spcBef>
              <a:spcAft>
                <a:spcPts val="500"/>
              </a:spcAft>
              <a:buFontTx/>
              <a:buNone/>
            </a:pPr>
            <a:endParaRPr lang="en-US" altLang="en-US" sz="2000" dirty="0">
              <a:ea typeface="Verdana" panose="020B0604030504040204" pitchFamily="34" charset="0"/>
              <a:cs typeface="Verdana" panose="020B0604030504040204" pitchFamily="34" charset="0"/>
            </a:endParaRPr>
          </a:p>
          <a:p>
            <a:pPr marL="179388" lvl="1" indent="0">
              <a:lnSpc>
                <a:spcPct val="90000"/>
              </a:lnSpc>
              <a:spcBef>
                <a:spcPts val="500"/>
              </a:spcBef>
              <a:spcAft>
                <a:spcPts val="500"/>
              </a:spcAft>
              <a:buFontTx/>
              <a:buChar char="-"/>
            </a:pPr>
            <a:r>
              <a:rPr lang="es-E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produits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naturels</a:t>
            </a:r>
            <a:r>
              <a:rPr lang="en-US" altLang="en-US" sz="2000" dirty="0">
                <a:ea typeface="Verdana" panose="020B0604030504040204" pitchFamily="34" charset="0"/>
                <a:cs typeface="Verdana" panose="020B0604030504040204" pitchFamily="34" charset="0"/>
              </a:rPr>
              <a:t> (e.g. eau </a:t>
            </a:r>
            <a:r>
              <a:rPr lang="en-US" altLang="en-US" sz="2000" dirty="0" err="1">
                <a:ea typeface="Verdana" panose="020B0604030504040204" pitchFamily="34" charset="0"/>
                <a:cs typeface="Verdana" panose="020B0604030504040204" pitchFamily="34" charset="0"/>
              </a:rPr>
              <a:t>minérale</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marbre</a:t>
            </a:r>
            <a:r>
              <a:rPr lang="en-US" altLang="en-US" sz="2000" dirty="0">
                <a:ea typeface="Verdana" panose="020B0604030504040204" pitchFamily="34" charset="0"/>
                <a:cs typeface="Verdana" panose="020B0604030504040204" pitchFamily="34" charset="0"/>
              </a:rPr>
              <a:t>),</a:t>
            </a:r>
          </a:p>
          <a:p>
            <a:pPr marL="179388" lvl="1" indent="0">
              <a:lnSpc>
                <a:spcPct val="90000"/>
              </a:lnSpc>
              <a:spcBef>
                <a:spcPts val="500"/>
              </a:spcBef>
              <a:spcAft>
                <a:spcPts val="500"/>
              </a:spcAft>
              <a:buFontTx/>
              <a:buNone/>
            </a:pPr>
            <a:r>
              <a:rPr lang="fr-CH" altLang="en-US" sz="2000" dirty="0">
                <a:ea typeface="Verdana" panose="020B0604030504040204" pitchFamily="34" charset="0"/>
                <a:cs typeface="Verdana" panose="020B0604030504040204" pitchFamily="34" charset="0"/>
              </a:rPr>
              <a:t>	</a:t>
            </a:r>
            <a:r>
              <a:rPr lang="fr-CH" altLang="en-US" sz="2000" i="1" dirty="0">
                <a:solidFill>
                  <a:schemeClr val="tx1"/>
                </a:solidFill>
                <a:ea typeface="Verdana" panose="020B0604030504040204" pitchFamily="34" charset="0"/>
                <a:cs typeface="Verdana" panose="020B0604030504040204" pitchFamily="34" charset="0"/>
              </a:rPr>
              <a:t>Ambre de Chiapas, Eau de Carlsbad</a:t>
            </a:r>
            <a:endParaRPr lang="en-US" altLang="en-US" sz="2000" dirty="0">
              <a:solidFill>
                <a:schemeClr val="tx1"/>
              </a:solidFill>
              <a:ea typeface="Verdana" panose="020B0604030504040204" pitchFamily="34" charset="0"/>
              <a:cs typeface="Verdana" panose="020B0604030504040204" pitchFamily="34" charset="0"/>
            </a:endParaRPr>
          </a:p>
          <a:p>
            <a:pPr marL="179388" lvl="1" indent="0">
              <a:lnSpc>
                <a:spcPct val="90000"/>
              </a:lnSpc>
              <a:spcBef>
                <a:spcPts val="500"/>
              </a:spcBef>
              <a:spcAft>
                <a:spcPts val="500"/>
              </a:spcAft>
              <a:buFontTx/>
              <a:buNone/>
            </a:pPr>
            <a:r>
              <a:rPr lang="en-US" altLang="en-US" sz="2000" dirty="0">
                <a:ea typeface="Verdana" panose="020B0604030504040204" pitchFamily="34" charset="0"/>
                <a:cs typeface="Verdana" panose="020B0604030504040204" pitchFamily="34" charset="0"/>
              </a:rPr>
              <a:t> </a:t>
            </a:r>
          </a:p>
          <a:p>
            <a:pPr marL="179388" lvl="1" indent="0">
              <a:lnSpc>
                <a:spcPct val="90000"/>
              </a:lnSpc>
              <a:spcBef>
                <a:spcPts val="500"/>
              </a:spcBef>
              <a:spcAft>
                <a:spcPts val="500"/>
              </a:spcAft>
              <a:buFontTx/>
              <a:buChar char="-"/>
            </a:pP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produits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manufacturés</a:t>
            </a:r>
            <a:r>
              <a:rPr lang="en-US" altLang="en-US" sz="2000" dirty="0">
                <a:ea typeface="Verdana" panose="020B0604030504040204" pitchFamily="34" charset="0"/>
                <a:cs typeface="Verdana" panose="020B0604030504040204" pitchFamily="34" charset="0"/>
              </a:rPr>
              <a:t> (e.g. crystal, </a:t>
            </a:r>
            <a:r>
              <a:rPr lang="en-US" altLang="en-US" sz="2000" dirty="0" err="1">
                <a:ea typeface="Verdana" panose="020B0604030504040204" pitchFamily="34" charset="0"/>
                <a:cs typeface="Verdana" panose="020B0604030504040204" pitchFamily="34" charset="0"/>
              </a:rPr>
              <a:t>porcelaine</a:t>
            </a:r>
            <a:r>
              <a:rPr lang="en-US" altLang="en-US" sz="2000" dirty="0">
                <a:ea typeface="Verdana" panose="020B0604030504040204" pitchFamily="34" charset="0"/>
                <a:cs typeface="Verdana" panose="020B0604030504040204" pitchFamily="34" charset="0"/>
              </a:rPr>
              <a:t>), </a:t>
            </a:r>
            <a:r>
              <a:rPr lang="fr-CH" altLang="en-US" sz="2000" i="1" dirty="0">
                <a:ea typeface="Verdana" panose="020B0604030504040204" pitchFamily="34" charset="0"/>
                <a:cs typeface="Verdana" panose="020B0604030504040204" pitchFamily="34" charset="0"/>
              </a:rPr>
              <a:t>	</a:t>
            </a:r>
          </a:p>
          <a:p>
            <a:pPr marL="179388" lvl="1" indent="0">
              <a:lnSpc>
                <a:spcPct val="90000"/>
              </a:lnSpc>
              <a:spcBef>
                <a:spcPts val="500"/>
              </a:spcBef>
              <a:spcAft>
                <a:spcPts val="500"/>
              </a:spcAft>
              <a:buFontTx/>
              <a:buNone/>
            </a:pPr>
            <a:r>
              <a:rPr lang="fr-CH" altLang="en-US" sz="2000" i="1" dirty="0">
                <a:ea typeface="Verdana" panose="020B0604030504040204" pitchFamily="34" charset="0"/>
                <a:cs typeface="Verdana" panose="020B0604030504040204" pitchFamily="34" charset="0"/>
              </a:rPr>
              <a:t>	Porcelaine de </a:t>
            </a:r>
            <a:r>
              <a:rPr lang="fr-CH" altLang="en-US" sz="2000" i="1" dirty="0" err="1">
                <a:ea typeface="Verdana" panose="020B0604030504040204" pitchFamily="34" charset="0"/>
                <a:cs typeface="Verdana" panose="020B0604030504040204" pitchFamily="34" charset="0"/>
              </a:rPr>
              <a:t>Herend</a:t>
            </a:r>
            <a:endParaRPr lang="en-US" altLang="en-US" sz="2000" dirty="0">
              <a:ea typeface="Verdana" panose="020B0604030504040204" pitchFamily="34" charset="0"/>
              <a:cs typeface="Verdana" panose="020B0604030504040204" pitchFamily="34" charset="0"/>
            </a:endParaRPr>
          </a:p>
          <a:p>
            <a:pPr marL="179388" lvl="1" indent="0">
              <a:lnSpc>
                <a:spcPct val="90000"/>
              </a:lnSpc>
              <a:spcBef>
                <a:spcPts val="500"/>
              </a:spcBef>
              <a:spcAft>
                <a:spcPts val="500"/>
              </a:spcAft>
              <a:buFontTx/>
              <a:buNone/>
            </a:pPr>
            <a:r>
              <a:rPr lang="en-US" altLang="en-US" sz="2000" dirty="0">
                <a:ea typeface="Verdana" panose="020B0604030504040204" pitchFamily="34" charset="0"/>
                <a:cs typeface="Verdana" panose="020B0604030504040204" pitchFamily="34" charset="0"/>
              </a:rPr>
              <a:t> </a:t>
            </a:r>
          </a:p>
          <a:p>
            <a:pPr marL="179388" lvl="1" indent="0">
              <a:lnSpc>
                <a:spcPct val="90000"/>
              </a:lnSpc>
              <a:spcBef>
                <a:spcPts val="500"/>
              </a:spcBef>
              <a:spcAft>
                <a:spcPts val="500"/>
              </a:spcAft>
              <a:buFontTx/>
              <a:buChar char="-"/>
            </a:pP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produits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agricoles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artisanat</a:t>
            </a:r>
            <a:r>
              <a:rPr lang="en-US" altLang="en-US" sz="2000" dirty="0">
                <a:ea typeface="Verdana" panose="020B0604030504040204" pitchFamily="34" charset="0"/>
                <a:cs typeface="Verdana" panose="020B0604030504040204" pitchFamily="34" charset="0"/>
              </a:rPr>
              <a:t>…</a:t>
            </a:r>
          </a:p>
          <a:p>
            <a:pPr marL="179388" lvl="1" indent="0">
              <a:lnSpc>
                <a:spcPct val="90000"/>
              </a:lnSpc>
              <a:spcBef>
                <a:spcPts val="500"/>
              </a:spcBef>
              <a:spcAft>
                <a:spcPts val="500"/>
              </a:spcAft>
              <a:buFontTx/>
              <a:buNone/>
            </a:pPr>
            <a:r>
              <a:rPr lang="fr-CH" altLang="en-US" sz="2000" dirty="0">
                <a:ea typeface="Verdana" panose="020B0604030504040204" pitchFamily="34" charset="0"/>
                <a:cs typeface="Verdana" panose="020B0604030504040204" pitchFamily="34" charset="0"/>
              </a:rPr>
              <a:t>	</a:t>
            </a:r>
            <a:r>
              <a:rPr lang="fr-CH" altLang="en-US" sz="2000" i="1" dirty="0">
                <a:ea typeface="Verdana" panose="020B0604030504040204" pitchFamily="34" charset="0"/>
                <a:cs typeface="Verdana" panose="020B0604030504040204" pitchFamily="34" charset="0"/>
              </a:rPr>
              <a:t>Pisco, Huile d’olive de Nyons, Bordeaux, </a:t>
            </a:r>
            <a:r>
              <a:rPr lang="fr-CH" altLang="en-US" sz="2000" i="1" dirty="0" err="1">
                <a:ea typeface="Verdana" panose="020B0604030504040204" pitchFamily="34" charset="0"/>
                <a:cs typeface="Verdana" panose="020B0604030504040204" pitchFamily="34" charset="0"/>
              </a:rPr>
              <a:t>Olinalá</a:t>
            </a:r>
            <a:r>
              <a:rPr lang="fr-CH" altLang="en-US" sz="2000" i="1" dirty="0">
                <a:ea typeface="Verdana" panose="020B0604030504040204" pitchFamily="34" charset="0"/>
                <a:cs typeface="Verdana" panose="020B0604030504040204" pitchFamily="34" charset="0"/>
              </a:rPr>
              <a:t> </a:t>
            </a:r>
            <a:endParaRPr lang="en-US" altLang="en-US" sz="2000" i="1" dirty="0">
              <a:ea typeface="Verdana" panose="020B0604030504040204" pitchFamily="34" charset="0"/>
              <a:cs typeface="Verdana" panose="020B0604030504040204" pitchFamily="34" charset="0"/>
            </a:endParaRPr>
          </a:p>
          <a:p>
            <a:pPr marL="179388" lvl="1" indent="0">
              <a:lnSpc>
                <a:spcPct val="90000"/>
              </a:lnSpc>
              <a:spcBef>
                <a:spcPts val="500"/>
              </a:spcBef>
              <a:spcAft>
                <a:spcPts val="500"/>
              </a:spcAft>
              <a:buFontTx/>
              <a:buNone/>
            </a:pPr>
            <a:endParaRPr lang="en-US" altLang="en-US" sz="2000" b="1" dirty="0"/>
          </a:p>
          <a:p>
            <a:pPr marL="179388" lvl="1" indent="0">
              <a:lnSpc>
                <a:spcPct val="90000"/>
              </a:lnSpc>
              <a:buFontTx/>
              <a:buNone/>
            </a:pPr>
            <a:endParaRPr lang="en-US" altLang="en-US" sz="2000" dirty="0"/>
          </a:p>
          <a:p>
            <a:pPr marL="179388" lvl="1" indent="0">
              <a:lnSpc>
                <a:spcPct val="90000"/>
              </a:lnSpc>
              <a:buFontTx/>
              <a:buNone/>
            </a:pPr>
            <a:endParaRPr lang="en-US" altLang="en-US" sz="2000" dirty="0"/>
          </a:p>
          <a:p>
            <a:pPr marL="179388" lvl="1" indent="0">
              <a:lnSpc>
                <a:spcPct val="90000"/>
              </a:lnSpc>
              <a:buFontTx/>
              <a:buNone/>
            </a:pPr>
            <a:endParaRPr lang="en-US" altLang="en-US" sz="2000" dirty="0"/>
          </a:p>
          <a:p>
            <a:pPr marL="179388" lvl="1" indent="0">
              <a:lnSpc>
                <a:spcPct val="90000"/>
              </a:lnSpc>
              <a:spcBef>
                <a:spcPts val="500"/>
              </a:spcBef>
              <a:spcAft>
                <a:spcPts val="500"/>
              </a:spcAft>
              <a:buFontTx/>
              <a:buNone/>
            </a:pPr>
            <a:endParaRPr lang="en-US" altLang="en-US" sz="2000" b="1" dirty="0"/>
          </a:p>
          <a:p>
            <a:pPr marL="179388" lvl="1" indent="0">
              <a:lnSpc>
                <a:spcPct val="90000"/>
              </a:lnSpc>
              <a:spcBef>
                <a:spcPts val="500"/>
              </a:spcBef>
              <a:spcAft>
                <a:spcPts val="500"/>
              </a:spcAft>
              <a:buFontTx/>
              <a:buNone/>
            </a:pPr>
            <a:endParaRPr lang="en-US" altLang="en-US" sz="2000" b="1" dirty="0"/>
          </a:p>
        </p:txBody>
      </p:sp>
      <p:sp>
        <p:nvSpPr>
          <p:cNvPr id="260099" name="Rectangle 3"/>
          <p:cNvSpPr>
            <a:spLocks noChangeArrowheads="1"/>
          </p:cNvSpPr>
          <p:nvPr/>
        </p:nvSpPr>
        <p:spPr bwMode="auto">
          <a:xfrm>
            <a:off x="827584" y="358272"/>
            <a:ext cx="74722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r>
              <a:rPr lang="en-US" altLang="en-US" sz="3600" dirty="0">
                <a:solidFill>
                  <a:srgbClr val="00408C"/>
                </a:solidFill>
                <a:latin typeface="+mj-lt"/>
                <a:ea typeface="+mj-ea"/>
                <a:cs typeface="+mj-cs"/>
              </a:rPr>
              <a:t>L’ Arrangement de </a:t>
            </a:r>
            <a:r>
              <a:rPr lang="en-US" altLang="en-US" sz="3600" dirty="0" err="1">
                <a:solidFill>
                  <a:srgbClr val="00408C"/>
                </a:solidFill>
                <a:latin typeface="+mj-lt"/>
                <a:ea typeface="+mj-ea"/>
                <a:cs typeface="+mj-cs"/>
              </a:rPr>
              <a:t>Lisbonne</a:t>
            </a:r>
            <a:endParaRPr lang="en-US" altLang="en-US" sz="3600" dirty="0">
              <a:solidFill>
                <a:srgbClr val="00408C"/>
              </a:solidFill>
              <a:latin typeface="+mj-lt"/>
              <a:ea typeface="+mj-ea"/>
              <a:cs typeface="+mj-cs"/>
            </a:endParaRPr>
          </a:p>
        </p:txBody>
      </p:sp>
    </p:spTree>
    <p:extLst>
      <p:ext uri="{BB962C8B-B14F-4D97-AF65-F5344CB8AC3E}">
        <p14:creationId xmlns:p14="http://schemas.microsoft.com/office/powerpoint/2010/main" val="289373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body" idx="1"/>
          </p:nvPr>
        </p:nvSpPr>
        <p:spPr>
          <a:xfrm>
            <a:off x="428625" y="685800"/>
            <a:ext cx="8501063" cy="5697538"/>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defTabSz="3709988">
              <a:spcBef>
                <a:spcPct val="0"/>
              </a:spcBef>
              <a:buFontTx/>
              <a:buNone/>
              <a:tabLst>
                <a:tab pos="757238" algn="l"/>
                <a:tab pos="3714750" algn="l"/>
                <a:tab pos="4471988" algn="l"/>
              </a:tabLst>
            </a:pPr>
            <a:r>
              <a:rPr lang="en-US" altLang="en-US" sz="2000" dirty="0"/>
              <a:t>		</a:t>
            </a:r>
          </a:p>
          <a:p>
            <a:pPr marL="0" indent="0" defTabSz="3709988">
              <a:spcBef>
                <a:spcPct val="0"/>
              </a:spcBef>
              <a:buFontTx/>
              <a:buNone/>
              <a:tabLst>
                <a:tab pos="757238" algn="l"/>
                <a:tab pos="3714750" algn="l"/>
                <a:tab pos="4471988" algn="l"/>
              </a:tabLst>
            </a:pPr>
            <a:r>
              <a:rPr lang="en-US" altLang="en-US" sz="2000" dirty="0"/>
              <a:t>		</a:t>
            </a:r>
          </a:p>
          <a:p>
            <a:pPr marL="0" indent="0" defTabSz="3709988">
              <a:spcBef>
                <a:spcPct val="0"/>
              </a:spcBef>
              <a:buFontTx/>
              <a:buNone/>
              <a:tabLst>
                <a:tab pos="757238" algn="l"/>
                <a:tab pos="3714750" algn="l"/>
                <a:tab pos="4471988" algn="l"/>
              </a:tabLst>
            </a:pPr>
            <a:r>
              <a:rPr lang="en-US" altLang="en-US" sz="2000" dirty="0"/>
              <a:t>		</a:t>
            </a:r>
          </a:p>
        </p:txBody>
      </p:sp>
      <p:sp>
        <p:nvSpPr>
          <p:cNvPr id="262147" name="Line 3"/>
          <p:cNvSpPr>
            <a:spLocks noChangeShapeType="1"/>
          </p:cNvSpPr>
          <p:nvPr/>
        </p:nvSpPr>
        <p:spPr bwMode="auto">
          <a:xfrm>
            <a:off x="382588" y="1824038"/>
            <a:ext cx="8521700" cy="0"/>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8" name="AutoShape 4"/>
          <p:cNvSpPr>
            <a:spLocks noChangeArrowheads="1"/>
          </p:cNvSpPr>
          <p:nvPr/>
        </p:nvSpPr>
        <p:spPr bwMode="auto">
          <a:xfrm rot="4080000">
            <a:off x="659607" y="1666081"/>
            <a:ext cx="812800" cy="1325563"/>
          </a:xfrm>
          <a:prstGeom prst="parallelogram">
            <a:avLst>
              <a:gd name="adj" fmla="val 26639"/>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9" name="Rectangle 5"/>
          <p:cNvSpPr>
            <a:spLocks noChangeArrowheads="1"/>
          </p:cNvSpPr>
          <p:nvPr/>
        </p:nvSpPr>
        <p:spPr bwMode="auto">
          <a:xfrm rot="20880000">
            <a:off x="404813" y="2073275"/>
            <a:ext cx="14763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lnSpc>
                <a:spcPct val="80000"/>
              </a:lnSpc>
              <a:spcBef>
                <a:spcPct val="0"/>
              </a:spcBef>
            </a:pPr>
            <a:r>
              <a:rPr lang="en-US" altLang="en-US" sz="1800" i="1">
                <a:latin typeface="Times New Roman" pitchFamily="18" charset="0"/>
              </a:rPr>
              <a:t>Demande</a:t>
            </a:r>
          </a:p>
          <a:p>
            <a:pPr algn="ctr">
              <a:lnSpc>
                <a:spcPct val="80000"/>
              </a:lnSpc>
              <a:spcBef>
                <a:spcPct val="0"/>
              </a:spcBef>
            </a:pPr>
            <a:r>
              <a:rPr lang="en-US" altLang="en-US" sz="1800" i="1">
                <a:latin typeface="Times New Roman" pitchFamily="18" charset="0"/>
              </a:rPr>
              <a:t>internationale</a:t>
            </a:r>
          </a:p>
          <a:p>
            <a:pPr algn="ctr">
              <a:lnSpc>
                <a:spcPct val="80000"/>
              </a:lnSpc>
              <a:spcBef>
                <a:spcPct val="0"/>
              </a:spcBef>
            </a:pPr>
            <a:endParaRPr lang="en-US" altLang="en-US" sz="1800">
              <a:latin typeface="Times New Roman" pitchFamily="18" charset="0"/>
            </a:endParaRPr>
          </a:p>
          <a:p>
            <a:pPr algn="ctr">
              <a:lnSpc>
                <a:spcPct val="80000"/>
              </a:lnSpc>
              <a:spcBef>
                <a:spcPct val="0"/>
              </a:spcBef>
            </a:pPr>
            <a:endParaRPr lang="en-US" altLang="en-US" sz="1800">
              <a:latin typeface="Times New Roman" pitchFamily="18" charset="0"/>
            </a:endParaRPr>
          </a:p>
        </p:txBody>
      </p:sp>
      <p:sp>
        <p:nvSpPr>
          <p:cNvPr id="262150" name="Line 6"/>
          <p:cNvSpPr>
            <a:spLocks noChangeShapeType="1"/>
          </p:cNvSpPr>
          <p:nvPr/>
        </p:nvSpPr>
        <p:spPr bwMode="auto">
          <a:xfrm>
            <a:off x="1752600" y="2590800"/>
            <a:ext cx="428625" cy="1539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1" name="Rectangle 7"/>
          <p:cNvSpPr>
            <a:spLocks noChangeArrowheads="1"/>
          </p:cNvSpPr>
          <p:nvPr/>
        </p:nvSpPr>
        <p:spPr bwMode="auto">
          <a:xfrm>
            <a:off x="2209800" y="2743200"/>
            <a:ext cx="1965325" cy="1143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2" name="Rectangle 8"/>
          <p:cNvSpPr>
            <a:spLocks noChangeArrowheads="1"/>
          </p:cNvSpPr>
          <p:nvPr/>
        </p:nvSpPr>
        <p:spPr bwMode="auto">
          <a:xfrm>
            <a:off x="2133600" y="4800600"/>
            <a:ext cx="1963738" cy="1055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3" name="Rectangle 9"/>
          <p:cNvSpPr>
            <a:spLocks noChangeArrowheads="1"/>
          </p:cNvSpPr>
          <p:nvPr/>
        </p:nvSpPr>
        <p:spPr bwMode="auto">
          <a:xfrm>
            <a:off x="2195513" y="2708275"/>
            <a:ext cx="2046287" cy="113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0"/>
              </a:spcBef>
            </a:pPr>
            <a:endParaRPr lang="en-US" altLang="en-US" sz="1600" dirty="0">
              <a:solidFill>
                <a:srgbClr val="003366"/>
              </a:solidFill>
            </a:endParaRPr>
          </a:p>
          <a:p>
            <a:pPr algn="ctr">
              <a:spcBef>
                <a:spcPct val="0"/>
              </a:spcBef>
            </a:pPr>
            <a:r>
              <a:rPr lang="fr-CH" altLang="en-US" sz="1800" dirty="0">
                <a:solidFill>
                  <a:srgbClr val="0065B0"/>
                </a:solidFill>
                <a:latin typeface="+mn-lt"/>
              </a:rPr>
              <a:t>BUREAU</a:t>
            </a:r>
          </a:p>
          <a:p>
            <a:pPr algn="ctr">
              <a:spcBef>
                <a:spcPct val="0"/>
              </a:spcBef>
            </a:pPr>
            <a:r>
              <a:rPr lang="en-US" altLang="en-US" sz="1800" dirty="0">
                <a:solidFill>
                  <a:srgbClr val="0065B0"/>
                </a:solidFill>
                <a:latin typeface="+mn-lt"/>
              </a:rPr>
              <a:t>INTERNATIONAL</a:t>
            </a:r>
          </a:p>
          <a:p>
            <a:pPr algn="ctr">
              <a:spcBef>
                <a:spcPct val="0"/>
              </a:spcBef>
            </a:pPr>
            <a:endParaRPr lang="en-US" altLang="en-US" sz="1600" dirty="0">
              <a:solidFill>
                <a:srgbClr val="0065B0"/>
              </a:solidFill>
            </a:endParaRPr>
          </a:p>
        </p:txBody>
      </p:sp>
      <p:sp>
        <p:nvSpPr>
          <p:cNvPr id="262154" name="Rectangle 10"/>
          <p:cNvSpPr>
            <a:spLocks noChangeArrowheads="1"/>
          </p:cNvSpPr>
          <p:nvPr/>
        </p:nvSpPr>
        <p:spPr bwMode="auto">
          <a:xfrm>
            <a:off x="4905375" y="2743200"/>
            <a:ext cx="3427221"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spcBef>
                <a:spcPct val="0"/>
              </a:spcBef>
            </a:pPr>
            <a:r>
              <a:rPr lang="en-US" altLang="en-US" sz="1800" dirty="0" err="1">
                <a:latin typeface="+mn-lt"/>
              </a:rPr>
              <a:t>Inscrit</a:t>
            </a:r>
            <a:r>
              <a:rPr lang="en-US" altLang="en-US" sz="1800" dirty="0">
                <a:latin typeface="+mn-lt"/>
              </a:rPr>
              <a:t> au </a:t>
            </a:r>
            <a:r>
              <a:rPr lang="en-US" altLang="en-US" sz="1800" dirty="0" err="1">
                <a:latin typeface="+mn-lt"/>
              </a:rPr>
              <a:t>Registre</a:t>
            </a:r>
            <a:r>
              <a:rPr lang="en-US" altLang="en-US" sz="1800" dirty="0">
                <a:latin typeface="+mn-lt"/>
              </a:rPr>
              <a:t> international </a:t>
            </a:r>
          </a:p>
          <a:p>
            <a:pPr>
              <a:spcBef>
                <a:spcPct val="0"/>
              </a:spcBef>
            </a:pPr>
            <a:r>
              <a:rPr lang="en-US" altLang="en-US" sz="1800" dirty="0" err="1">
                <a:latin typeface="+mn-lt"/>
              </a:rPr>
              <a:t>Publie</a:t>
            </a:r>
            <a:r>
              <a:rPr lang="en-US" altLang="en-US" sz="1800" dirty="0">
                <a:latin typeface="+mn-lt"/>
              </a:rPr>
              <a:t> </a:t>
            </a:r>
            <a:r>
              <a:rPr lang="en-US" altLang="en-US" sz="1800" dirty="0" err="1">
                <a:latin typeface="+mn-lt"/>
              </a:rPr>
              <a:t>dans</a:t>
            </a:r>
            <a:r>
              <a:rPr lang="en-US" altLang="en-US" sz="1800" dirty="0">
                <a:latin typeface="+mn-lt"/>
              </a:rPr>
              <a:t> le Bulletin</a:t>
            </a:r>
          </a:p>
          <a:p>
            <a:pPr>
              <a:spcBef>
                <a:spcPct val="0"/>
              </a:spcBef>
            </a:pPr>
            <a:r>
              <a:rPr lang="en-US" altLang="en-US" sz="1800" dirty="0" err="1">
                <a:latin typeface="+mn-lt"/>
              </a:rPr>
              <a:t>Notifie</a:t>
            </a:r>
            <a:r>
              <a:rPr lang="en-US" altLang="en-US" sz="1800" dirty="0">
                <a:latin typeface="+mn-lt"/>
              </a:rPr>
              <a:t> les </a:t>
            </a:r>
            <a:r>
              <a:rPr lang="en-US" altLang="en-US" sz="1800" dirty="0" err="1">
                <a:latin typeface="+mn-lt"/>
              </a:rPr>
              <a:t>autres</a:t>
            </a:r>
            <a:r>
              <a:rPr lang="en-US" altLang="en-US" sz="1800" dirty="0">
                <a:latin typeface="+mn-lt"/>
              </a:rPr>
              <a:t> </a:t>
            </a:r>
            <a:r>
              <a:rPr lang="en-US" altLang="en-US" sz="1800" dirty="0" err="1">
                <a:latin typeface="+mn-lt"/>
              </a:rPr>
              <a:t>membres</a:t>
            </a:r>
            <a:r>
              <a:rPr lang="en-US" altLang="en-US" sz="1800" dirty="0">
                <a:latin typeface="+mn-lt"/>
              </a:rPr>
              <a:t> </a:t>
            </a:r>
          </a:p>
        </p:txBody>
      </p:sp>
      <p:sp>
        <p:nvSpPr>
          <p:cNvPr id="262155" name="Line 11"/>
          <p:cNvSpPr>
            <a:spLocks noChangeShapeType="1"/>
          </p:cNvSpPr>
          <p:nvPr/>
        </p:nvSpPr>
        <p:spPr bwMode="auto">
          <a:xfrm>
            <a:off x="4211638" y="2924175"/>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6" name="Line 12"/>
          <p:cNvSpPr>
            <a:spLocks noChangeShapeType="1"/>
          </p:cNvSpPr>
          <p:nvPr/>
        </p:nvSpPr>
        <p:spPr bwMode="auto">
          <a:xfrm>
            <a:off x="4211638" y="3213100"/>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7" name="Line 13"/>
          <p:cNvSpPr>
            <a:spLocks noChangeShapeType="1"/>
          </p:cNvSpPr>
          <p:nvPr/>
        </p:nvSpPr>
        <p:spPr bwMode="auto">
          <a:xfrm>
            <a:off x="4211638" y="3500438"/>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8" name="Line 14"/>
          <p:cNvSpPr>
            <a:spLocks noChangeShapeType="1"/>
          </p:cNvSpPr>
          <p:nvPr/>
        </p:nvSpPr>
        <p:spPr bwMode="auto">
          <a:xfrm>
            <a:off x="3124200" y="4038600"/>
            <a:ext cx="0" cy="454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9" name="Rectangle 15"/>
          <p:cNvSpPr>
            <a:spLocks noChangeArrowheads="1"/>
          </p:cNvSpPr>
          <p:nvPr/>
        </p:nvSpPr>
        <p:spPr bwMode="auto">
          <a:xfrm>
            <a:off x="2057400" y="5084763"/>
            <a:ext cx="2074863" cy="88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0"/>
              </a:spcBef>
            </a:pPr>
            <a:r>
              <a:rPr lang="fr-CH" altLang="en-US" sz="1800" dirty="0">
                <a:solidFill>
                  <a:srgbClr val="0065B0"/>
                </a:solidFill>
                <a:latin typeface="+mn-lt"/>
              </a:rPr>
              <a:t>AUTRES MEMBRES</a:t>
            </a:r>
            <a:endParaRPr lang="en-US" altLang="en-US" sz="1800" dirty="0">
              <a:solidFill>
                <a:srgbClr val="0065B0"/>
              </a:solidFill>
              <a:latin typeface="+mn-lt"/>
            </a:endParaRPr>
          </a:p>
          <a:p>
            <a:pPr algn="ctr">
              <a:spcBef>
                <a:spcPct val="0"/>
              </a:spcBef>
            </a:pPr>
            <a:r>
              <a:rPr lang="en-US" altLang="en-US" sz="1600" dirty="0">
                <a:solidFill>
                  <a:srgbClr val="003366"/>
                </a:solidFill>
              </a:rPr>
              <a:t> </a:t>
            </a:r>
          </a:p>
        </p:txBody>
      </p:sp>
      <p:sp>
        <p:nvSpPr>
          <p:cNvPr id="262160" name="Line 16"/>
          <p:cNvSpPr>
            <a:spLocks noChangeShapeType="1"/>
          </p:cNvSpPr>
          <p:nvPr/>
        </p:nvSpPr>
        <p:spPr bwMode="auto">
          <a:xfrm>
            <a:off x="4252913" y="5314950"/>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1" name="Rectangle 17"/>
          <p:cNvSpPr>
            <a:spLocks noChangeArrowheads="1"/>
          </p:cNvSpPr>
          <p:nvPr/>
        </p:nvSpPr>
        <p:spPr bwMode="auto">
          <a:xfrm>
            <a:off x="4879975" y="5129213"/>
            <a:ext cx="1003481"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spcBef>
                <a:spcPct val="0"/>
              </a:spcBef>
            </a:pPr>
            <a:r>
              <a:rPr lang="en-US" altLang="en-US" sz="1800" dirty="0" err="1">
                <a:latin typeface="+mn-lt"/>
              </a:rPr>
              <a:t>examen</a:t>
            </a:r>
            <a:endParaRPr lang="en-US" altLang="en-US" sz="1800" dirty="0">
              <a:latin typeface="+mn-lt"/>
            </a:endParaRPr>
          </a:p>
        </p:txBody>
      </p:sp>
      <p:sp>
        <p:nvSpPr>
          <p:cNvPr id="262162" name="Line 18"/>
          <p:cNvSpPr>
            <a:spLocks noChangeShapeType="1"/>
          </p:cNvSpPr>
          <p:nvPr/>
        </p:nvSpPr>
        <p:spPr bwMode="auto">
          <a:xfrm flipH="1">
            <a:off x="5121275" y="5440363"/>
            <a:ext cx="454025" cy="6699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3" name="Line 19"/>
          <p:cNvSpPr>
            <a:spLocks noChangeShapeType="1"/>
          </p:cNvSpPr>
          <p:nvPr/>
        </p:nvSpPr>
        <p:spPr bwMode="auto">
          <a:xfrm flipH="1" flipV="1">
            <a:off x="5951538" y="5427663"/>
            <a:ext cx="508000" cy="711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4" name="Rectangle 20"/>
          <p:cNvSpPr>
            <a:spLocks noChangeArrowheads="1"/>
          </p:cNvSpPr>
          <p:nvPr/>
        </p:nvSpPr>
        <p:spPr bwMode="auto">
          <a:xfrm>
            <a:off x="4416425" y="5522913"/>
            <a:ext cx="898525"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0"/>
              </a:spcBef>
            </a:pPr>
            <a:r>
              <a:rPr lang="en-US" altLang="en-US" sz="1800" dirty="0">
                <a:latin typeface="+mn-lt"/>
              </a:rPr>
              <a:t>12 </a:t>
            </a:r>
            <a:r>
              <a:rPr lang="en-US" altLang="en-US" sz="1800" dirty="0" err="1">
                <a:latin typeface="+mn-lt"/>
              </a:rPr>
              <a:t>mois</a:t>
            </a:r>
            <a:endParaRPr lang="en-US" altLang="en-US" sz="1800" dirty="0">
              <a:latin typeface="+mn-lt"/>
            </a:endParaRPr>
          </a:p>
        </p:txBody>
      </p:sp>
      <p:sp>
        <p:nvSpPr>
          <p:cNvPr id="262165" name="Rectangle 21"/>
          <p:cNvSpPr>
            <a:spLocks noChangeArrowheads="1"/>
          </p:cNvSpPr>
          <p:nvPr/>
        </p:nvSpPr>
        <p:spPr bwMode="auto">
          <a:xfrm>
            <a:off x="4516438" y="6088063"/>
            <a:ext cx="96500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spcBef>
                <a:spcPct val="0"/>
              </a:spcBef>
            </a:pPr>
            <a:r>
              <a:rPr lang="fr-CH" altLang="en-US" sz="1800" dirty="0">
                <a:latin typeface="+mn-lt"/>
              </a:rPr>
              <a:t>REFUS</a:t>
            </a:r>
            <a:endParaRPr lang="en-US" altLang="en-US" sz="1800" dirty="0">
              <a:latin typeface="+mn-lt"/>
            </a:endParaRPr>
          </a:p>
        </p:txBody>
      </p:sp>
      <p:sp>
        <p:nvSpPr>
          <p:cNvPr id="262166" name="Rectangle 22"/>
          <p:cNvSpPr>
            <a:spLocks noChangeArrowheads="1"/>
          </p:cNvSpPr>
          <p:nvPr/>
        </p:nvSpPr>
        <p:spPr bwMode="auto">
          <a:xfrm>
            <a:off x="6265863" y="5522913"/>
            <a:ext cx="933450"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0"/>
              </a:spcBef>
            </a:pPr>
            <a:r>
              <a:rPr lang="en-US" altLang="en-US" sz="1800" dirty="0">
                <a:latin typeface="+mn-lt"/>
              </a:rPr>
              <a:t>12</a:t>
            </a:r>
          </a:p>
          <a:p>
            <a:pPr algn="ctr">
              <a:lnSpc>
                <a:spcPct val="80000"/>
              </a:lnSpc>
              <a:spcBef>
                <a:spcPct val="0"/>
              </a:spcBef>
            </a:pPr>
            <a:r>
              <a:rPr lang="en-US" altLang="en-US" sz="1800" dirty="0" err="1">
                <a:latin typeface="+mn-lt"/>
              </a:rPr>
              <a:t>mois</a:t>
            </a:r>
            <a:endParaRPr lang="en-US" altLang="en-US" sz="1800" dirty="0">
              <a:latin typeface="+mn-lt"/>
            </a:endParaRPr>
          </a:p>
        </p:txBody>
      </p:sp>
      <p:sp>
        <p:nvSpPr>
          <p:cNvPr id="262167" name="Rectangle 23"/>
          <p:cNvSpPr>
            <a:spLocks noChangeArrowheads="1"/>
          </p:cNvSpPr>
          <p:nvPr/>
        </p:nvSpPr>
        <p:spPr bwMode="auto">
          <a:xfrm>
            <a:off x="5788025" y="6088063"/>
            <a:ext cx="274966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0"/>
              </a:spcBef>
              <a:tabLst>
                <a:tab pos="1143000" algn="l"/>
              </a:tabLst>
              <a:defRPr sz="2400">
                <a:solidFill>
                  <a:schemeClr val="tx1"/>
                </a:solidFill>
                <a:latin typeface="Times New Roman" pitchFamily="18" charset="0"/>
              </a:defRPr>
            </a:lvl1pPr>
            <a:lvl2pPr>
              <a:spcBef>
                <a:spcPct val="0"/>
              </a:spcBef>
              <a:tabLst>
                <a:tab pos="1143000" algn="l"/>
              </a:tabLst>
              <a:defRPr sz="2400">
                <a:solidFill>
                  <a:schemeClr val="tx1"/>
                </a:solidFill>
                <a:latin typeface="Times New Roman" pitchFamily="18" charset="0"/>
              </a:defRPr>
            </a:lvl2pPr>
            <a:lvl3pPr>
              <a:spcBef>
                <a:spcPct val="0"/>
              </a:spcBef>
              <a:tabLst>
                <a:tab pos="1143000" algn="l"/>
              </a:tabLst>
              <a:defRPr sz="2400">
                <a:solidFill>
                  <a:schemeClr val="tx1"/>
                </a:solidFill>
                <a:latin typeface="Times New Roman" pitchFamily="18" charset="0"/>
              </a:defRPr>
            </a:lvl3pPr>
            <a:lvl4pPr>
              <a:spcBef>
                <a:spcPct val="0"/>
              </a:spcBef>
              <a:tabLst>
                <a:tab pos="1143000" algn="l"/>
              </a:tabLst>
              <a:defRPr sz="2400">
                <a:solidFill>
                  <a:schemeClr val="tx1"/>
                </a:solidFill>
                <a:latin typeface="Times New Roman" pitchFamily="18" charset="0"/>
              </a:defRPr>
            </a:lvl4pPr>
            <a:lvl5pPr>
              <a:spcBef>
                <a:spcPct val="0"/>
              </a:spcBef>
              <a:tabLst>
                <a:tab pos="1143000" algn="l"/>
              </a:tabLst>
              <a:defRPr sz="2400">
                <a:solidFill>
                  <a:schemeClr val="tx1"/>
                </a:solidFill>
                <a:latin typeface="Times New Roman" pitchFamily="18" charset="0"/>
              </a:defRPr>
            </a:lvl5pPr>
            <a:lvl6pPr eaLnBrk="0" fontAlgn="base" hangingPunct="0">
              <a:spcBef>
                <a:spcPct val="0"/>
              </a:spcBef>
              <a:spcAft>
                <a:spcPct val="0"/>
              </a:spcAft>
              <a:tabLst>
                <a:tab pos="1143000" algn="l"/>
              </a:tabLst>
              <a:defRPr sz="2400">
                <a:solidFill>
                  <a:schemeClr val="tx1"/>
                </a:solidFill>
                <a:latin typeface="Times New Roman" pitchFamily="18" charset="0"/>
              </a:defRPr>
            </a:lvl6pPr>
            <a:lvl7pPr eaLnBrk="0" fontAlgn="base" hangingPunct="0">
              <a:spcBef>
                <a:spcPct val="0"/>
              </a:spcBef>
              <a:spcAft>
                <a:spcPct val="0"/>
              </a:spcAft>
              <a:tabLst>
                <a:tab pos="1143000" algn="l"/>
              </a:tabLst>
              <a:defRPr sz="2400">
                <a:solidFill>
                  <a:schemeClr val="tx1"/>
                </a:solidFill>
                <a:latin typeface="Times New Roman" pitchFamily="18" charset="0"/>
              </a:defRPr>
            </a:lvl7pPr>
            <a:lvl8pPr eaLnBrk="0" fontAlgn="base" hangingPunct="0">
              <a:spcBef>
                <a:spcPct val="0"/>
              </a:spcBef>
              <a:spcAft>
                <a:spcPct val="0"/>
              </a:spcAft>
              <a:tabLst>
                <a:tab pos="1143000" algn="l"/>
              </a:tabLst>
              <a:defRPr sz="2400">
                <a:solidFill>
                  <a:schemeClr val="tx1"/>
                </a:solidFill>
                <a:latin typeface="Times New Roman" pitchFamily="18" charset="0"/>
              </a:defRPr>
            </a:lvl8pPr>
            <a:lvl9pPr eaLnBrk="0" fontAlgn="base" hangingPunct="0">
              <a:spcBef>
                <a:spcPct val="0"/>
              </a:spcBef>
              <a:spcAft>
                <a:spcPct val="0"/>
              </a:spcAft>
              <a:tabLst>
                <a:tab pos="1143000" algn="l"/>
              </a:tabLst>
              <a:defRPr sz="2400">
                <a:solidFill>
                  <a:schemeClr val="tx1"/>
                </a:solidFill>
                <a:latin typeface="Times New Roman" pitchFamily="18" charset="0"/>
              </a:defRPr>
            </a:lvl9pPr>
          </a:lstStyle>
          <a:p>
            <a:r>
              <a:rPr lang="en-US" altLang="en-US" sz="1800" dirty="0">
                <a:latin typeface="+mn-lt"/>
              </a:rPr>
              <a:t>PAS REFUS = protection</a:t>
            </a:r>
          </a:p>
        </p:txBody>
      </p:sp>
      <p:sp>
        <p:nvSpPr>
          <p:cNvPr id="262168" name="Rectangle 24"/>
          <p:cNvSpPr>
            <a:spLocks noGrp="1" noChangeArrowheads="1"/>
          </p:cNvSpPr>
          <p:nvPr>
            <p:ph type="title"/>
          </p:nvPr>
        </p:nvSpPr>
        <p:spPr>
          <a:xfrm>
            <a:off x="414338" y="195263"/>
            <a:ext cx="8196262" cy="6191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kern="1200" dirty="0" err="1"/>
              <a:t>Procédure</a:t>
            </a:r>
            <a:endParaRPr lang="en-US" altLang="en-US" kern="1200" dirty="0"/>
          </a:p>
        </p:txBody>
      </p:sp>
      <p:sp>
        <p:nvSpPr>
          <p:cNvPr id="262169" name="Line 25"/>
          <p:cNvSpPr>
            <a:spLocks noChangeShapeType="1"/>
          </p:cNvSpPr>
          <p:nvPr/>
        </p:nvSpPr>
        <p:spPr bwMode="auto">
          <a:xfrm>
            <a:off x="3048000" y="1295400"/>
            <a:ext cx="990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70" name="Text Box 26"/>
          <p:cNvSpPr txBox="1">
            <a:spLocks noChangeArrowheads="1"/>
          </p:cNvSpPr>
          <p:nvPr/>
        </p:nvSpPr>
        <p:spPr bwMode="auto">
          <a:xfrm>
            <a:off x="2133600" y="990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altLang="en-US"/>
          </a:p>
        </p:txBody>
      </p:sp>
      <p:sp>
        <p:nvSpPr>
          <p:cNvPr id="262171" name="Rectangle 27"/>
          <p:cNvSpPr>
            <a:spLocks noChangeArrowheads="1"/>
          </p:cNvSpPr>
          <p:nvPr/>
        </p:nvSpPr>
        <p:spPr bwMode="auto">
          <a:xfrm>
            <a:off x="2195513" y="1125538"/>
            <a:ext cx="2057400" cy="3810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solidFill>
                  <a:srgbClr val="0065B0"/>
                </a:solidFill>
                <a:latin typeface="+mn-lt"/>
              </a:rPr>
              <a:t>Pays </a:t>
            </a:r>
            <a:r>
              <a:rPr lang="en-US" altLang="en-US" sz="1800" dirty="0" err="1">
                <a:solidFill>
                  <a:srgbClr val="0065B0"/>
                </a:solidFill>
                <a:latin typeface="+mn-lt"/>
              </a:rPr>
              <a:t>d’origine</a:t>
            </a:r>
            <a:endParaRPr lang="en-US" altLang="en-US" sz="1800" dirty="0">
              <a:solidFill>
                <a:srgbClr val="0065B0"/>
              </a:solidFill>
              <a:latin typeface="+mn-lt"/>
            </a:endParaRPr>
          </a:p>
        </p:txBody>
      </p:sp>
      <p:sp>
        <p:nvSpPr>
          <p:cNvPr id="262172" name="Text Box 28"/>
          <p:cNvSpPr txBox="1">
            <a:spLocks noChangeArrowheads="1"/>
          </p:cNvSpPr>
          <p:nvPr/>
        </p:nvSpPr>
        <p:spPr bwMode="auto">
          <a:xfrm>
            <a:off x="4876800" y="11430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en-US" altLang="en-US" sz="1800" dirty="0">
                <a:latin typeface="+mn-lt"/>
              </a:rPr>
              <a:t>Appellation protégée </a:t>
            </a:r>
            <a:r>
              <a:rPr lang="en-US" altLang="en-US" sz="1800" i="1" dirty="0">
                <a:latin typeface="+mn-lt"/>
              </a:rPr>
              <a:t> </a:t>
            </a:r>
            <a:endParaRPr lang="en-US" altLang="en-US" sz="1800" dirty="0">
              <a:latin typeface="+mn-lt"/>
            </a:endParaRPr>
          </a:p>
        </p:txBody>
      </p:sp>
      <p:sp>
        <p:nvSpPr>
          <p:cNvPr id="262173" name="Line 29"/>
          <p:cNvSpPr>
            <a:spLocks noChangeShapeType="1"/>
          </p:cNvSpPr>
          <p:nvPr/>
        </p:nvSpPr>
        <p:spPr bwMode="auto">
          <a:xfrm>
            <a:off x="4343400" y="1371600"/>
            <a:ext cx="3048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73064860"/>
      </p:ext>
    </p:extLst>
  </p:cSld>
  <p:clrMapOvr>
    <a:masterClrMapping/>
  </p:clrMapOvr>
  <p:transition>
    <p:dissolv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711478" y="1196752"/>
            <a:ext cx="7386638" cy="4876800"/>
          </a:xfrm>
        </p:spPr>
        <p:txBody>
          <a:bodyPr/>
          <a:lstStyle/>
          <a:p>
            <a:pPr>
              <a:lnSpc>
                <a:spcPct val="0"/>
              </a:lnSpc>
            </a:pPr>
            <a:endParaRPr lang="en-US" altLang="en-US" sz="2400" dirty="0"/>
          </a:p>
          <a:p>
            <a:pPr lvl="1">
              <a:lnSpc>
                <a:spcPct val="0"/>
              </a:lnSpc>
            </a:pPr>
            <a:endParaRPr lang="en-US" altLang="en-US" sz="2000" dirty="0"/>
          </a:p>
          <a:p>
            <a:pPr>
              <a:spcBef>
                <a:spcPts val="500"/>
              </a:spcBef>
              <a:spcAft>
                <a:spcPts val="500"/>
              </a:spcAft>
              <a:buFontTx/>
              <a:buNone/>
            </a:pPr>
            <a:endParaRPr lang="en-US" altLang="en-US" sz="2400" dirty="0"/>
          </a:p>
          <a:p>
            <a:pPr marL="0" indent="0">
              <a:spcBef>
                <a:spcPts val="500"/>
              </a:spcBef>
              <a:spcAft>
                <a:spcPts val="500"/>
              </a:spcAft>
              <a:buFontTx/>
              <a:buNone/>
            </a:pPr>
            <a:r>
              <a:rPr lang="en-US" altLang="en-US" sz="1800" dirty="0" err="1" smtClean="0">
                <a:ea typeface="Verdana" panose="020B0604030504040204" pitchFamily="34" charset="0"/>
                <a:cs typeface="Verdana" panose="020B0604030504040204" pitchFamily="34" charset="0"/>
              </a:rPr>
              <a:t>Etats</a:t>
            </a:r>
            <a:r>
              <a:rPr lang="en-US" altLang="en-US" sz="1800" dirty="0" smtClean="0">
                <a:ea typeface="Verdana" panose="020B0604030504040204" pitchFamily="34" charset="0"/>
                <a:cs typeface="Verdana" panose="020B0604030504040204" pitchFamily="34" charset="0"/>
              </a:rPr>
              <a:t> </a:t>
            </a:r>
            <a:r>
              <a:rPr lang="en-US" altLang="en-US" sz="1800" dirty="0">
                <a:ea typeface="Verdana" panose="020B0604030504040204" pitchFamily="34" charset="0"/>
                <a:cs typeface="Verdana" panose="020B0604030504040204" pitchFamily="34" charset="0"/>
              </a:rPr>
              <a:t>qui </a:t>
            </a:r>
            <a:r>
              <a:rPr lang="en-US" altLang="en-US" sz="1800" dirty="0" err="1">
                <a:ea typeface="Verdana" panose="020B0604030504040204" pitchFamily="34" charset="0"/>
                <a:cs typeface="Verdana" panose="020B0604030504040204" pitchFamily="34" charset="0"/>
              </a:rPr>
              <a:t>n’ont</a:t>
            </a:r>
            <a:r>
              <a:rPr lang="en-US" altLang="en-US" sz="1800" dirty="0">
                <a:ea typeface="Verdana" panose="020B0604030504040204" pitchFamily="34" charset="0"/>
                <a:cs typeface="Verdana" panose="020B0604030504040204" pitchFamily="34" charset="0"/>
              </a:rPr>
              <a:t> pas </a:t>
            </a:r>
            <a:r>
              <a:rPr lang="en-US" altLang="en-US" sz="1800" dirty="0" err="1">
                <a:ea typeface="Verdana" panose="020B0604030504040204" pitchFamily="34" charset="0"/>
                <a:cs typeface="Verdana" panose="020B0604030504040204" pitchFamily="34" charset="0"/>
              </a:rPr>
              <a:t>refusé</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l’AO</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dans</a:t>
            </a:r>
            <a:r>
              <a:rPr lang="en-US" altLang="en-US" sz="1800" dirty="0">
                <a:ea typeface="Verdana" panose="020B0604030504040204" pitchFamily="34" charset="0"/>
                <a:cs typeface="Verdana" panose="020B0604030504040204" pitchFamily="34" charset="0"/>
              </a:rPr>
              <a:t> un </a:t>
            </a:r>
            <a:r>
              <a:rPr lang="en-US" altLang="en-US" sz="1800" dirty="0" err="1">
                <a:ea typeface="Verdana" panose="020B0604030504040204" pitchFamily="34" charset="0"/>
                <a:cs typeface="Verdana" panose="020B0604030504040204" pitchFamily="34" charset="0"/>
              </a:rPr>
              <a:t>délai</a:t>
            </a:r>
            <a:r>
              <a:rPr lang="en-US" altLang="en-US" sz="1800" dirty="0">
                <a:ea typeface="Verdana" panose="020B0604030504040204" pitchFamily="34" charset="0"/>
                <a:cs typeface="Verdana" panose="020B0604030504040204" pitchFamily="34" charset="0"/>
              </a:rPr>
              <a:t> de 12 </a:t>
            </a:r>
            <a:r>
              <a:rPr lang="en-US" altLang="en-US" sz="1800" dirty="0" err="1" smtClean="0">
                <a:ea typeface="Verdana" panose="020B0604030504040204" pitchFamily="34" charset="0"/>
                <a:cs typeface="Verdana" panose="020B0604030504040204" pitchFamily="34" charset="0"/>
              </a:rPr>
              <a:t>mois</a:t>
            </a:r>
            <a:r>
              <a:rPr lang="en-US" altLang="en-US" sz="1800" dirty="0" smtClean="0">
                <a:ea typeface="Verdana" panose="020B0604030504040204" pitchFamily="34" charset="0"/>
                <a:cs typeface="Verdana" panose="020B0604030504040204" pitchFamily="34" charset="0"/>
              </a:rPr>
              <a:t>: </a:t>
            </a:r>
          </a:p>
          <a:p>
            <a:pPr marL="0" indent="0">
              <a:spcBef>
                <a:spcPts val="500"/>
              </a:spcBef>
              <a:spcAft>
                <a:spcPts val="500"/>
              </a:spcAft>
              <a:buFontTx/>
              <a:buNone/>
            </a:pPr>
            <a:endParaRPr lang="en-US" altLang="en-US" sz="1800" dirty="0">
              <a:ea typeface="Verdana" panose="020B0604030504040204" pitchFamily="34" charset="0"/>
              <a:cs typeface="Verdana" panose="020B0604030504040204" pitchFamily="34" charset="0"/>
            </a:endParaRPr>
          </a:p>
          <a:p>
            <a:pPr lvl="4">
              <a:lnSpc>
                <a:spcPct val="0"/>
              </a:lnSpc>
              <a:spcBef>
                <a:spcPts val="500"/>
              </a:spcBef>
              <a:spcAft>
                <a:spcPts val="500"/>
              </a:spcAft>
            </a:pPr>
            <a:endParaRPr lang="en-US" altLang="en-US" sz="1800" dirty="0">
              <a:ea typeface="Verdana" panose="020B0604030504040204" pitchFamily="34" charset="0"/>
              <a:cs typeface="Verdana" panose="020B0604030504040204" pitchFamily="34" charset="0"/>
            </a:endParaRPr>
          </a:p>
          <a:p>
            <a:pPr marL="747713" lvl="1">
              <a:spcBef>
                <a:spcPts val="500"/>
              </a:spcBef>
              <a:spcAft>
                <a:spcPts val="500"/>
              </a:spcAft>
              <a:buClr>
                <a:srgbClr val="00B0F0"/>
              </a:buClr>
              <a:buFont typeface="Arial" panose="020B0604020202020204" pitchFamily="34" charset="0"/>
              <a:buChar char="•"/>
            </a:pPr>
            <a:r>
              <a:rPr lang="en-US" altLang="en-US" sz="1800" dirty="0" err="1" smtClean="0">
                <a:ea typeface="Verdana" panose="020B0604030504040204" pitchFamily="34" charset="0"/>
                <a:cs typeface="Verdana" panose="020B0604030504040204" pitchFamily="34" charset="0"/>
              </a:rPr>
              <a:t>Doivent</a:t>
            </a:r>
            <a:r>
              <a:rPr lang="en-US" altLang="en-US" sz="1800" dirty="0" smtClean="0">
                <a:ea typeface="Verdana" panose="020B0604030504040204" pitchFamily="34" charset="0"/>
                <a:cs typeface="Verdana" panose="020B0604030504040204" pitchFamily="34" charset="0"/>
              </a:rPr>
              <a:t> </a:t>
            </a:r>
            <a:r>
              <a:rPr lang="en-US" altLang="en-US" sz="1800" dirty="0">
                <a:ea typeface="Verdana" panose="020B0604030504040204" pitchFamily="34" charset="0"/>
                <a:cs typeface="Verdana" panose="020B0604030504040204" pitchFamily="34" charset="0"/>
              </a:rPr>
              <a:t>assurer la</a:t>
            </a:r>
            <a:r>
              <a:rPr lang="en-US" altLang="en-US" sz="1800" b="1" dirty="0">
                <a:ea typeface="Verdana" panose="020B0604030504040204" pitchFamily="34" charset="0"/>
                <a:cs typeface="Verdana" panose="020B0604030504040204" pitchFamily="34" charset="0"/>
              </a:rPr>
              <a:t> </a:t>
            </a:r>
            <a:r>
              <a:rPr lang="en-US" altLang="en-US" sz="1800" dirty="0">
                <a:solidFill>
                  <a:srgbClr val="0065B0"/>
                </a:solidFill>
                <a:ea typeface="Verdana" panose="020B0604030504040204" pitchFamily="34" charset="0"/>
                <a:cs typeface="Verdana" panose="020B0604030504040204" pitchFamily="34" charset="0"/>
              </a:rPr>
              <a:t>protection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contre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toute</a:t>
            </a:r>
            <a:r>
              <a:rPr lang="en-US" altLang="en-US" sz="1800" dirty="0">
                <a:ea typeface="Verdana" panose="020B0604030504040204" pitchFamily="34" charset="0"/>
                <a:cs typeface="Verdana" panose="020B0604030504040204" pitchFamily="34" charset="0"/>
              </a:rPr>
              <a:t> </a:t>
            </a:r>
            <a:r>
              <a:rPr lang="en-US" altLang="en-US" sz="1800" dirty="0">
                <a:solidFill>
                  <a:srgbClr val="0065B0"/>
                </a:solidFill>
                <a:ea typeface="Verdana" panose="020B0604030504040204" pitchFamily="34" charset="0"/>
                <a:cs typeface="Verdana" panose="020B0604030504040204" pitchFamily="34" charset="0"/>
              </a:rPr>
              <a:t>usurpation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ou</a:t>
            </a:r>
            <a:r>
              <a:rPr lang="en-US" altLang="en-US" sz="1800" dirty="0">
                <a:ea typeface="Verdana" panose="020B0604030504040204" pitchFamily="34" charset="0"/>
                <a:cs typeface="Verdana" panose="020B0604030504040204" pitchFamily="34" charset="0"/>
              </a:rPr>
              <a:t> </a:t>
            </a:r>
            <a:r>
              <a:rPr lang="en-US" altLang="en-US" sz="1800" dirty="0">
                <a:solidFill>
                  <a:srgbClr val="0065B0"/>
                </a:solidFill>
                <a:ea typeface="Verdana" panose="020B0604030504040204" pitchFamily="34" charset="0"/>
                <a:cs typeface="Verdana" panose="020B0604030504040204" pitchFamily="34" charset="0"/>
              </a:rPr>
              <a:t>imitation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même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si</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l’origine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véritable</a:t>
            </a:r>
            <a:r>
              <a:rPr lang="en-US" altLang="en-US" sz="1800" dirty="0">
                <a:ea typeface="Verdana" panose="020B0604030504040204" pitchFamily="34" charset="0"/>
                <a:cs typeface="Verdana" panose="020B0604030504040204" pitchFamily="34" charset="0"/>
              </a:rPr>
              <a:t> du </a:t>
            </a:r>
            <a:r>
              <a:rPr lang="en-US" altLang="en-US" sz="1800" dirty="0" err="1">
                <a:ea typeface="Verdana" panose="020B0604030504040204" pitchFamily="34" charset="0"/>
                <a:cs typeface="Verdana" panose="020B0604030504040204" pitchFamily="34" charset="0"/>
              </a:rPr>
              <a:t>produit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est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indiquée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ou</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si</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l’appellation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est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employée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traduction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ou</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accompagnée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d’expressions</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telles</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que“type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méthode</a:t>
            </a:r>
            <a:r>
              <a:rPr lang="en-US" altLang="en-US" sz="1800" dirty="0">
                <a:ea typeface="Verdana" panose="020B0604030504040204" pitchFamily="34" charset="0"/>
                <a:cs typeface="Verdana" panose="020B0604030504040204" pitchFamily="34" charset="0"/>
              </a:rPr>
              <a:t>”, “genre</a:t>
            </a:r>
            <a:r>
              <a:rPr lang="en-US" altLang="en-US" sz="1800" dirty="0" smtClean="0">
                <a:ea typeface="Verdana" panose="020B0604030504040204" pitchFamily="34" charset="0"/>
                <a:cs typeface="Verdana" panose="020B0604030504040204" pitchFamily="34" charset="0"/>
              </a:rPr>
              <a:t>”)</a:t>
            </a:r>
          </a:p>
          <a:p>
            <a:pPr lvl="1">
              <a:spcBef>
                <a:spcPts val="500"/>
              </a:spcBef>
              <a:spcAft>
                <a:spcPts val="500"/>
              </a:spcAft>
              <a:buClr>
                <a:srgbClr val="00B0F0"/>
              </a:buClr>
              <a:buFont typeface="Arial" panose="020B0604020202020204" pitchFamily="34" charset="0"/>
              <a:buChar char="•"/>
            </a:pPr>
            <a:endParaRPr lang="en-US" altLang="en-US" sz="1800" dirty="0">
              <a:ea typeface="Verdana" panose="020B0604030504040204" pitchFamily="34" charset="0"/>
              <a:cs typeface="Verdana" panose="020B0604030504040204" pitchFamily="34" charset="0"/>
            </a:endParaRPr>
          </a:p>
          <a:p>
            <a:pPr lvl="1">
              <a:spcBef>
                <a:spcPts val="500"/>
              </a:spcBef>
              <a:spcAft>
                <a:spcPts val="500"/>
              </a:spcAft>
              <a:buClr>
                <a:srgbClr val="00B0F0"/>
              </a:buClr>
              <a:buFont typeface="Arial" panose="020B0604020202020204" pitchFamily="34" charset="0"/>
              <a:buChar char="•"/>
            </a:pPr>
            <a:r>
              <a:rPr lang="en-US" altLang="en-US" sz="1800" dirty="0">
                <a:solidFill>
                  <a:srgbClr val="0065B0"/>
                </a:solidFill>
                <a:ea typeface="Verdana" panose="020B0604030504040204" pitchFamily="34" charset="0"/>
                <a:cs typeface="Verdana" panose="020B0604030504040204" pitchFamily="34" charset="0"/>
              </a:rPr>
              <a:t>ne </a:t>
            </a:r>
            <a:r>
              <a:rPr lang="en-US" altLang="en-US" sz="1800" dirty="0" err="1">
                <a:solidFill>
                  <a:srgbClr val="0065B0"/>
                </a:solidFill>
                <a:ea typeface="Verdana" panose="020B0604030504040204" pitchFamily="34" charset="0"/>
                <a:cs typeface="Verdana" panose="020B0604030504040204" pitchFamily="34" charset="0"/>
              </a:rPr>
              <a:t>pourront</a:t>
            </a:r>
            <a:r>
              <a:rPr lang="en-US" altLang="en-US" sz="1800" dirty="0">
                <a:solidFill>
                  <a:srgbClr val="0065B0"/>
                </a:solidFill>
                <a:ea typeface="Verdana" panose="020B0604030504040204" pitchFamily="34" charset="0"/>
                <a:cs typeface="Verdana" panose="020B0604030504040204" pitchFamily="34" charset="0"/>
              </a:rPr>
              <a:t> pas </a:t>
            </a:r>
            <a:r>
              <a:rPr lang="en-US" altLang="en-US" sz="1800" dirty="0" err="1">
                <a:ea typeface="Verdana" panose="020B0604030504040204" pitchFamily="34" charset="0"/>
                <a:cs typeface="Verdana" panose="020B0604030504040204" pitchFamily="34" charset="0"/>
              </a:rPr>
              <a:t>considérer</a:t>
            </a:r>
            <a:r>
              <a:rPr lang="en-US" altLang="en-US" sz="1800" dirty="0">
                <a:ea typeface="Verdana" panose="020B0604030504040204" pitchFamily="34" charset="0"/>
                <a:cs typeface="Verdana" panose="020B0604030504040204" pitchFamily="34" charset="0"/>
              </a:rPr>
              <a:t> que </a:t>
            </a:r>
            <a:r>
              <a:rPr lang="en-US" altLang="en-US" sz="1800" dirty="0" err="1">
                <a:ea typeface="Verdana" panose="020B0604030504040204" pitchFamily="34" charset="0"/>
                <a:cs typeface="Verdana" panose="020B0604030504040204" pitchFamily="34" charset="0"/>
              </a:rPr>
              <a:t>l’appellation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est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devenue</a:t>
            </a:r>
            <a:r>
              <a:rPr lang="en-US" altLang="en-US" sz="1800" dirty="0">
                <a:ea typeface="Verdana" panose="020B0604030504040204" pitchFamily="34" charset="0"/>
                <a:cs typeface="Verdana" panose="020B0604030504040204" pitchFamily="34" charset="0"/>
              </a:rPr>
              <a:t> </a:t>
            </a:r>
            <a:r>
              <a:rPr lang="en-US" altLang="en-US" sz="1800" dirty="0" err="1">
                <a:solidFill>
                  <a:srgbClr val="0065B0"/>
                </a:solidFill>
                <a:ea typeface="Verdana" panose="020B0604030504040204" pitchFamily="34" charset="0"/>
                <a:cs typeface="Verdana" panose="020B0604030504040204" pitchFamily="34" charset="0"/>
              </a:rPr>
              <a:t>générique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tant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qu’elle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est</a:t>
            </a:r>
            <a:r>
              <a:rPr lang="en-US" altLang="en-US" sz="1800" dirty="0">
                <a:ea typeface="Verdana" panose="020B0604030504040204" pitchFamily="34" charset="0"/>
                <a:cs typeface="Verdana" panose="020B0604030504040204" pitchFamily="34" charset="0"/>
              </a:rPr>
              <a:t> protégée </a:t>
            </a:r>
            <a:r>
              <a:rPr lang="en-US" altLang="en-US" sz="1800" dirty="0" err="1">
                <a:ea typeface="Verdana" panose="020B0604030504040204" pitchFamily="34" charset="0"/>
                <a:cs typeface="Verdana" panose="020B0604030504040204" pitchFamily="34" charset="0"/>
              </a:rPr>
              <a:t>comme</a:t>
            </a:r>
            <a:r>
              <a:rPr lang="en-US" altLang="en-US" sz="1800" dirty="0">
                <a:ea typeface="Verdana" panose="020B0604030504040204" pitchFamily="34" charset="0"/>
                <a:cs typeface="Verdana" panose="020B0604030504040204" pitchFamily="34" charset="0"/>
              </a:rPr>
              <a:t> appellation </a:t>
            </a:r>
            <a:r>
              <a:rPr lang="en-US" altLang="en-US" sz="1800" dirty="0" err="1">
                <a:ea typeface="Verdana" panose="020B0604030504040204" pitchFamily="34" charset="0"/>
                <a:cs typeface="Verdana" panose="020B0604030504040204" pitchFamily="34" charset="0"/>
              </a:rPr>
              <a:t>d’origine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dans</a:t>
            </a:r>
            <a:r>
              <a:rPr lang="en-US" altLang="en-US" sz="1800" dirty="0">
                <a:ea typeface="Verdana" panose="020B0604030504040204" pitchFamily="34" charset="0"/>
                <a:cs typeface="Verdana" panose="020B0604030504040204" pitchFamily="34" charset="0"/>
              </a:rPr>
              <a:t> le pays </a:t>
            </a:r>
            <a:r>
              <a:rPr lang="en-US" altLang="en-US" sz="1800" dirty="0" err="1">
                <a:ea typeface="Verdana" panose="020B0604030504040204" pitchFamily="34" charset="0"/>
                <a:cs typeface="Verdana" panose="020B0604030504040204" pitchFamily="34" charset="0"/>
              </a:rPr>
              <a:t>d’origine</a:t>
            </a:r>
            <a:endParaRPr lang="en-US" altLang="en-US" sz="1800" dirty="0">
              <a:ea typeface="Verdana" panose="020B0604030504040204" pitchFamily="34" charset="0"/>
              <a:cs typeface="Verdana" panose="020B0604030504040204" pitchFamily="34" charset="0"/>
            </a:endParaRPr>
          </a:p>
          <a:p>
            <a:pPr lvl="1">
              <a:lnSpc>
                <a:spcPct val="0"/>
              </a:lnSpc>
              <a:spcBef>
                <a:spcPts val="500"/>
              </a:spcBef>
              <a:spcAft>
                <a:spcPts val="500"/>
              </a:spcAft>
            </a:pPr>
            <a:endParaRPr lang="en-US" altLang="en-US" sz="2000" dirty="0"/>
          </a:p>
          <a:p>
            <a:pPr marL="457200" lvl="1" indent="0">
              <a:spcBef>
                <a:spcPts val="500"/>
              </a:spcBef>
              <a:spcAft>
                <a:spcPts val="500"/>
              </a:spcAft>
              <a:buNone/>
            </a:pPr>
            <a:endParaRPr lang="en-US" altLang="en-US" dirty="0"/>
          </a:p>
        </p:txBody>
      </p:sp>
      <p:sp>
        <p:nvSpPr>
          <p:cNvPr id="139267" name="Rectangle 3"/>
          <p:cNvSpPr>
            <a:spLocks noChangeArrowheads="1"/>
          </p:cNvSpPr>
          <p:nvPr/>
        </p:nvSpPr>
        <p:spPr bwMode="auto">
          <a:xfrm>
            <a:off x="2182813" y="457200"/>
            <a:ext cx="668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pPr algn="r"/>
            <a:endParaRPr lang="en-US" altLang="en-US" sz="1600">
              <a:solidFill>
                <a:srgbClr val="0033CC"/>
              </a:solidFill>
            </a:endParaRPr>
          </a:p>
        </p:txBody>
      </p:sp>
      <p:sp>
        <p:nvSpPr>
          <p:cNvPr id="139272" name="Text Box 8"/>
          <p:cNvSpPr txBox="1">
            <a:spLocks noChangeArrowheads="1"/>
          </p:cNvSpPr>
          <p:nvPr/>
        </p:nvSpPr>
        <p:spPr bwMode="auto">
          <a:xfrm>
            <a:off x="755577" y="457200"/>
            <a:ext cx="78993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00408C"/>
                </a:solidFill>
                <a:latin typeface="+mj-lt"/>
                <a:ea typeface="+mj-ea"/>
                <a:cs typeface="+mj-cs"/>
              </a:rPr>
              <a:t>de </a:t>
            </a:r>
            <a:r>
              <a:rPr lang="en-US" altLang="en-US" sz="3600" dirty="0" err="1">
                <a:solidFill>
                  <a:srgbClr val="00408C"/>
                </a:solidFill>
                <a:latin typeface="+mj-lt"/>
                <a:ea typeface="+mj-ea"/>
                <a:cs typeface="+mj-cs"/>
              </a:rPr>
              <a:t>l’enregistrement</a:t>
            </a:r>
            <a:r>
              <a:rPr lang="en-US" altLang="en-US" sz="3600" dirty="0">
                <a:solidFill>
                  <a:srgbClr val="00408C"/>
                </a:solidFill>
                <a:latin typeface="+mj-lt"/>
                <a:ea typeface="+mj-ea"/>
                <a:cs typeface="+mj-cs"/>
              </a:rPr>
              <a:t> </a:t>
            </a:r>
            <a:r>
              <a:rPr lang="en-US" altLang="en-US" sz="3600" dirty="0" smtClean="0">
                <a:solidFill>
                  <a:srgbClr val="00408C"/>
                </a:solidFill>
                <a:latin typeface="+mj-lt"/>
                <a:ea typeface="+mj-ea"/>
                <a:cs typeface="+mj-cs"/>
              </a:rPr>
              <a:t>international</a:t>
            </a:r>
            <a:endParaRPr lang="en-US" altLang="en-US" sz="3600" dirty="0">
              <a:solidFill>
                <a:srgbClr val="00408C"/>
              </a:solidFill>
              <a:latin typeface="+mj-lt"/>
              <a:ea typeface="+mj-ea"/>
              <a:cs typeface="+mj-cs"/>
            </a:endParaRPr>
          </a:p>
        </p:txBody>
      </p:sp>
    </p:spTree>
    <p:extLst>
      <p:ext uri="{BB962C8B-B14F-4D97-AF65-F5344CB8AC3E}">
        <p14:creationId xmlns:p14="http://schemas.microsoft.com/office/powerpoint/2010/main" val="2280049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body" idx="1"/>
          </p:nvPr>
        </p:nvSpPr>
        <p:spPr>
          <a:xfrm>
            <a:off x="1043608" y="1374006"/>
            <a:ext cx="7385050" cy="4953000"/>
          </a:xfrm>
        </p:spPr>
        <p:txBody>
          <a:bodyPr/>
          <a:lstStyle/>
          <a:p>
            <a:pPr>
              <a:lnSpc>
                <a:spcPct val="0"/>
              </a:lnSpc>
            </a:pPr>
            <a:endParaRPr lang="en-US" altLang="en-US" sz="2400" dirty="0"/>
          </a:p>
          <a:p>
            <a:pPr lvl="1">
              <a:lnSpc>
                <a:spcPct val="0"/>
              </a:lnSpc>
            </a:pPr>
            <a:endParaRPr lang="en-US" altLang="en-US" sz="2000" dirty="0"/>
          </a:p>
          <a:p>
            <a:pPr marL="0" indent="0">
              <a:spcBef>
                <a:spcPts val="500"/>
              </a:spcBef>
              <a:spcAft>
                <a:spcPts val="500"/>
              </a:spcAft>
              <a:buNone/>
            </a:pPr>
            <a:r>
              <a:rPr lang="en-US" altLang="en-US" sz="2000" dirty="0" err="1">
                <a:ea typeface="Verdana" panose="020B0604030504040204" pitchFamily="34" charset="0"/>
                <a:cs typeface="Verdana" panose="020B0604030504040204" pitchFamily="34" charset="0"/>
              </a:rPr>
              <a:t>Effets</a:t>
            </a:r>
            <a:r>
              <a:rPr lang="en-US" altLang="en-US" sz="2000" dirty="0">
                <a:ea typeface="Verdana" panose="020B0604030504040204" pitchFamily="34" charset="0"/>
                <a:cs typeface="Verdana" panose="020B0604030504040204" pitchFamily="34" charset="0"/>
              </a:rPr>
              <a:t> de </a:t>
            </a:r>
            <a:r>
              <a:rPr lang="en-US" altLang="en-US" sz="2000" dirty="0" err="1">
                <a:ea typeface="Verdana" panose="020B0604030504040204" pitchFamily="34" charset="0"/>
                <a:cs typeface="Verdana" panose="020B0604030504040204" pitchFamily="34" charset="0"/>
              </a:rPr>
              <a:t>l’enregistrement</a:t>
            </a:r>
            <a:r>
              <a:rPr lang="en-US" altLang="en-US" sz="2000" dirty="0">
                <a:ea typeface="Verdana" panose="020B0604030504040204" pitchFamily="34" charset="0"/>
                <a:cs typeface="Verdana" panose="020B0604030504040204" pitchFamily="34" charset="0"/>
              </a:rPr>
              <a:t> international (</a:t>
            </a:r>
            <a:r>
              <a:rPr lang="en-US" altLang="en-US" sz="2000" dirty="0" err="1">
                <a:ea typeface="Verdana" panose="020B0604030504040204" pitchFamily="34" charset="0"/>
                <a:cs typeface="Verdana" panose="020B0604030504040204" pitchFamily="34" charset="0"/>
              </a:rPr>
              <a:t>cont</a:t>
            </a:r>
            <a:r>
              <a:rPr lang="en-US" altLang="en-US" sz="2000" dirty="0">
                <a:ea typeface="Verdana" panose="020B0604030504040204" pitchFamily="34" charset="0"/>
                <a:cs typeface="Verdana" panose="020B0604030504040204" pitchFamily="34" charset="0"/>
              </a:rPr>
              <a:t>):  </a:t>
            </a:r>
          </a:p>
          <a:p>
            <a:pPr>
              <a:lnSpc>
                <a:spcPct val="10000"/>
              </a:lnSpc>
              <a:spcBef>
                <a:spcPts val="500"/>
              </a:spcBef>
              <a:spcAft>
                <a:spcPts val="500"/>
              </a:spcAft>
            </a:pPr>
            <a:endParaRPr lang="en-US" altLang="en-US" sz="2000" dirty="0">
              <a:ea typeface="Verdana" panose="020B0604030504040204" pitchFamily="34" charset="0"/>
              <a:cs typeface="Verdana" panose="020B0604030504040204" pitchFamily="34" charset="0"/>
            </a:endParaRPr>
          </a:p>
          <a:p>
            <a:pPr lvl="1">
              <a:spcBef>
                <a:spcPts val="500"/>
              </a:spcBef>
              <a:spcAft>
                <a:spcPts val="500"/>
              </a:spcAft>
            </a:pPr>
            <a:endParaRPr lang="en-US" altLang="en-US" sz="2000" b="1" dirty="0">
              <a:ea typeface="Verdana" panose="020B0604030504040204" pitchFamily="34" charset="0"/>
              <a:cs typeface="Verdana" panose="020B0604030504040204" pitchFamily="34" charset="0"/>
            </a:endParaRPr>
          </a:p>
          <a:p>
            <a:pPr lvl="1">
              <a:spcBef>
                <a:spcPts val="500"/>
              </a:spcBef>
              <a:spcAft>
                <a:spcPts val="500"/>
              </a:spcAft>
            </a:pPr>
            <a:r>
              <a:rPr lang="en-US" altLang="en-US" sz="2000" dirty="0" err="1">
                <a:solidFill>
                  <a:srgbClr val="0065B0"/>
                </a:solidFill>
                <a:ea typeface="Verdana" panose="020B0604030504040204" pitchFamily="34" charset="0"/>
                <a:cs typeface="Verdana" panose="020B0604030504040204" pitchFamily="34" charset="0"/>
              </a:rPr>
              <a:t>Période</a:t>
            </a:r>
            <a:r>
              <a:rPr lang="en-US" altLang="en-US" sz="2000" dirty="0">
                <a:solidFill>
                  <a:srgbClr val="0065B0"/>
                </a:solidFill>
                <a:ea typeface="Verdana" panose="020B0604030504040204" pitchFamily="34" charset="0"/>
                <a:cs typeface="Verdana" panose="020B0604030504040204" pitchFamily="34" charset="0"/>
              </a:rPr>
              <a:t> de protection: </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tant</a:t>
            </a:r>
            <a:r>
              <a:rPr lang="en-US" altLang="en-US" sz="2000" dirty="0">
                <a:ea typeface="Verdana" panose="020B0604030504040204" pitchFamily="34" charset="0"/>
                <a:cs typeface="Verdana" panose="020B0604030504040204" pitchFamily="34" charset="0"/>
              </a:rPr>
              <a:t> que </a:t>
            </a:r>
            <a:r>
              <a:rPr lang="en-US" altLang="en-US" sz="2000" dirty="0" err="1">
                <a:ea typeface="Verdana" panose="020B0604030504040204" pitchFamily="34" charset="0"/>
                <a:cs typeface="Verdana" panose="020B0604030504040204" pitchFamily="34" charset="0"/>
              </a:rPr>
              <a:t>l’AO</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est</a:t>
            </a:r>
            <a:r>
              <a:rPr lang="en-US" altLang="en-US" sz="2000" dirty="0">
                <a:ea typeface="Verdana" panose="020B0604030504040204" pitchFamily="34" charset="0"/>
                <a:cs typeface="Verdana" panose="020B0604030504040204" pitchFamily="34" charset="0"/>
              </a:rPr>
              <a:t> protégée </a:t>
            </a:r>
            <a:r>
              <a:rPr lang="en-US" altLang="en-US" sz="2000" dirty="0" err="1">
                <a:ea typeface="Verdana" panose="020B0604030504040204" pitchFamily="34" charset="0"/>
                <a:cs typeface="Verdana" panose="020B0604030504040204" pitchFamily="34" charset="0"/>
              </a:rPr>
              <a:t>dans</a:t>
            </a:r>
            <a:r>
              <a:rPr lang="en-US" altLang="en-US" sz="2000" dirty="0">
                <a:ea typeface="Verdana" panose="020B0604030504040204" pitchFamily="34" charset="0"/>
                <a:cs typeface="Verdana" panose="020B0604030504040204" pitchFamily="34" charset="0"/>
              </a:rPr>
              <a:t> le pays </a:t>
            </a:r>
            <a:r>
              <a:rPr lang="en-US" altLang="en-US" sz="2000" dirty="0" err="1">
                <a:ea typeface="Verdana" panose="020B0604030504040204" pitchFamily="34" charset="0"/>
                <a:cs typeface="Verdana" panose="020B0604030504040204" pitchFamily="34" charset="0"/>
              </a:rPr>
              <a:t>d’origine</a:t>
            </a:r>
            <a:endParaRPr lang="en-US" altLang="en-US" sz="2000" dirty="0">
              <a:ea typeface="Verdana" panose="020B0604030504040204" pitchFamily="34" charset="0"/>
              <a:cs typeface="Verdana" panose="020B0604030504040204" pitchFamily="34" charset="0"/>
            </a:endParaRPr>
          </a:p>
          <a:p>
            <a:pPr lvl="4">
              <a:lnSpc>
                <a:spcPct val="30000"/>
              </a:lnSpc>
              <a:spcBef>
                <a:spcPts val="500"/>
              </a:spcBef>
              <a:spcAft>
                <a:spcPts val="500"/>
              </a:spcAft>
            </a:pPr>
            <a:endParaRPr lang="en-US" altLang="en-US" sz="2000" dirty="0">
              <a:ea typeface="Verdana" panose="020B0604030504040204" pitchFamily="34" charset="0"/>
              <a:cs typeface="Verdana" panose="020B0604030504040204" pitchFamily="34" charset="0"/>
            </a:endParaRPr>
          </a:p>
          <a:p>
            <a:pPr lvl="1">
              <a:spcBef>
                <a:spcPts val="500"/>
              </a:spcBef>
              <a:spcAft>
                <a:spcPts val="500"/>
              </a:spcAft>
            </a:pPr>
            <a:r>
              <a:rPr lang="en-US" altLang="en-US" sz="2000" dirty="0">
                <a:solidFill>
                  <a:srgbClr val="0065B0"/>
                </a:solidFill>
                <a:ea typeface="Verdana" panose="020B0604030504040204" pitchFamily="34" charset="0"/>
                <a:cs typeface="Verdana" panose="020B0604030504040204" pitchFamily="34" charset="0"/>
              </a:rPr>
              <a:t>Pas de </a:t>
            </a:r>
            <a:r>
              <a:rPr lang="en-US" altLang="en-US" sz="2000" dirty="0" err="1">
                <a:solidFill>
                  <a:srgbClr val="0065B0"/>
                </a:solidFill>
                <a:ea typeface="Verdana" panose="020B0604030504040204" pitchFamily="34" charset="0"/>
                <a:cs typeface="Verdana" panose="020B0604030504040204" pitchFamily="34" charset="0"/>
              </a:rPr>
              <a:t>renouvellement</a:t>
            </a:r>
            <a:endParaRPr lang="en-US" altLang="en-US" sz="2000" dirty="0">
              <a:solidFill>
                <a:srgbClr val="0065B0"/>
              </a:solidFill>
              <a:ea typeface="Verdana" panose="020B0604030504040204" pitchFamily="34" charset="0"/>
              <a:cs typeface="Verdana" panose="020B0604030504040204" pitchFamily="34" charset="0"/>
            </a:endParaRPr>
          </a:p>
          <a:p>
            <a:pPr lvl="4">
              <a:lnSpc>
                <a:spcPct val="30000"/>
              </a:lnSpc>
              <a:spcBef>
                <a:spcPts val="500"/>
              </a:spcBef>
              <a:spcAft>
                <a:spcPts val="500"/>
              </a:spcAft>
            </a:pPr>
            <a:endParaRPr lang="en-US" altLang="en-US" sz="1800" b="1" dirty="0"/>
          </a:p>
        </p:txBody>
      </p:sp>
      <p:sp>
        <p:nvSpPr>
          <p:cNvPr id="216068" name="Rectangle 4"/>
          <p:cNvSpPr>
            <a:spLocks noChangeArrowheads="1"/>
          </p:cNvSpPr>
          <p:nvPr/>
        </p:nvSpPr>
        <p:spPr bwMode="auto">
          <a:xfrm>
            <a:off x="2247900" y="1066800"/>
            <a:ext cx="640080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endParaRPr lang="en-GB" altLang="en-US" sz="2400">
              <a:latin typeface="Times New Roman" pitchFamily="18" charset="0"/>
            </a:endParaRPr>
          </a:p>
        </p:txBody>
      </p:sp>
    </p:spTree>
    <p:extLst>
      <p:ext uri="{BB962C8B-B14F-4D97-AF65-F5344CB8AC3E}">
        <p14:creationId xmlns:p14="http://schemas.microsoft.com/office/powerpoint/2010/main" val="1137469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584325" y="404813"/>
            <a:ext cx="10728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algn="r">
              <a:spcBef>
                <a:spcPct val="0"/>
              </a:spcBef>
              <a:buFontTx/>
              <a:buNone/>
            </a:pPr>
            <a:endParaRPr lang="en-US" altLang="en-US" sz="3200">
              <a:solidFill>
                <a:srgbClr val="00408C"/>
              </a:solidFill>
              <a:latin typeface="Arial" pitchFamily="34" charset="0"/>
              <a:ea typeface="MS PGothic" pitchFamily="34" charset="-128"/>
              <a:cs typeface="Arial" pitchFamily="34" charset="0"/>
            </a:endParaRPr>
          </a:p>
        </p:txBody>
      </p:sp>
      <p:sp>
        <p:nvSpPr>
          <p:cNvPr id="11267" name="Rectangle 3"/>
          <p:cNvSpPr>
            <a:spLocks noChangeArrowheads="1"/>
          </p:cNvSpPr>
          <p:nvPr/>
        </p:nvSpPr>
        <p:spPr bwMode="auto">
          <a:xfrm>
            <a:off x="468313" y="1412875"/>
            <a:ext cx="41036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a:buFontTx/>
              <a:buNone/>
            </a:pP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smtClean="0">
                <a:solidFill>
                  <a:schemeClr val="tx1"/>
                </a:solidFill>
                <a:latin typeface="Arial" pitchFamily="34" charset="0"/>
                <a:cs typeface="Arial" pitchFamily="34" charset="0"/>
              </a:rPr>
              <a:t>France</a:t>
            </a:r>
            <a:r>
              <a:rPr lang="en-US" altLang="en-US" sz="2000" dirty="0">
                <a:solidFill>
                  <a:schemeClr val="tx1"/>
                </a:solidFill>
                <a:latin typeface="Arial" pitchFamily="34" charset="0"/>
                <a:cs typeface="Arial" pitchFamily="34" charset="0"/>
              </a:rPr>
              <a:t>		509</a:t>
            </a:r>
          </a:p>
          <a:p>
            <a:pPr>
              <a:buFontTx/>
              <a:buBlip>
                <a:blip r:embed="rId3"/>
              </a:buBlip>
            </a:pPr>
            <a:r>
              <a:rPr lang="en-US" altLang="en-US" sz="2000" dirty="0" err="1" smtClean="0">
                <a:solidFill>
                  <a:schemeClr val="tx1"/>
                </a:solidFill>
                <a:latin typeface="Arial" pitchFamily="34" charset="0"/>
                <a:cs typeface="Arial" pitchFamily="34" charset="0"/>
              </a:rPr>
              <a:t>Italie</a:t>
            </a:r>
            <a:r>
              <a:rPr lang="en-US" altLang="en-US" sz="2000" dirty="0">
                <a:solidFill>
                  <a:schemeClr val="tx1"/>
                </a:solidFill>
                <a:latin typeface="Arial" pitchFamily="34" charset="0"/>
                <a:cs typeface="Arial" pitchFamily="34" charset="0"/>
              </a:rPr>
              <a:t>			118</a:t>
            </a:r>
          </a:p>
          <a:p>
            <a:pPr>
              <a:buFontTx/>
              <a:buBlip>
                <a:blip r:embed="rId3"/>
              </a:buBlip>
            </a:pPr>
            <a:r>
              <a:rPr lang="en-US" altLang="en-US" sz="2000" dirty="0" err="1" smtClean="0">
                <a:solidFill>
                  <a:schemeClr val="tx1"/>
                </a:solidFill>
                <a:latin typeface="Arial" pitchFamily="34" charset="0"/>
                <a:cs typeface="Arial" pitchFamily="34" charset="0"/>
              </a:rPr>
              <a:t>Rép</a:t>
            </a:r>
            <a:r>
              <a:rPr lang="en-US" altLang="en-US" sz="2000" dirty="0">
                <a:solidFill>
                  <a:schemeClr val="tx1"/>
                </a:solidFill>
                <a:latin typeface="Arial" pitchFamily="34" charset="0"/>
                <a:cs typeface="Arial" pitchFamily="34" charset="0"/>
              </a:rPr>
              <a:t>. </a:t>
            </a:r>
            <a:r>
              <a:rPr lang="en-US" altLang="en-US" sz="2000" dirty="0" err="1" smtClean="0">
                <a:solidFill>
                  <a:schemeClr val="tx1"/>
                </a:solidFill>
                <a:latin typeface="Arial" pitchFamily="34" charset="0"/>
                <a:cs typeface="Arial" pitchFamily="34" charset="0"/>
              </a:rPr>
              <a:t>Tchèque</a:t>
            </a:r>
            <a:r>
              <a:rPr lang="en-US" altLang="en-US" sz="2000" dirty="0" smtClean="0">
                <a:solidFill>
                  <a:schemeClr val="tx1"/>
                </a:solidFill>
                <a:latin typeface="Arial" pitchFamily="34" charset="0"/>
                <a:cs typeface="Arial" pitchFamily="34" charset="0"/>
              </a:rPr>
              <a:t>             76</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Bulgarie</a:t>
            </a:r>
            <a:r>
              <a:rPr lang="en-US" altLang="en-US" sz="2000" dirty="0" smtClean="0">
                <a:solidFill>
                  <a:schemeClr val="tx1"/>
                </a:solidFill>
                <a:latin typeface="Arial" pitchFamily="34" charset="0"/>
                <a:cs typeface="Arial" pitchFamily="34" charset="0"/>
              </a:rPr>
              <a:t> </a:t>
            </a:r>
            <a:r>
              <a:rPr lang="en-US" altLang="en-US" sz="2000" dirty="0">
                <a:solidFill>
                  <a:schemeClr val="tx1"/>
                </a:solidFill>
                <a:latin typeface="Arial" pitchFamily="34" charset="0"/>
                <a:cs typeface="Arial" pitchFamily="34" charset="0"/>
              </a:rPr>
              <a:t>		 51</a:t>
            </a:r>
          </a:p>
          <a:p>
            <a:pPr>
              <a:buFontTx/>
              <a:buBlip>
                <a:blip r:embed="rId3"/>
              </a:buBlip>
            </a:pPr>
            <a:r>
              <a:rPr lang="es-ES" altLang="en-US" sz="2000" dirty="0">
                <a:solidFill>
                  <a:schemeClr val="tx1"/>
                </a:solidFill>
                <a:latin typeface="Arial" pitchFamily="34" charset="0"/>
                <a:cs typeface="Arial" pitchFamily="34" charset="0"/>
              </a:rPr>
              <a:t>(</a:t>
            </a:r>
            <a:r>
              <a:rPr lang="es-ES" altLang="en-US" sz="2000" dirty="0" err="1" smtClean="0">
                <a:solidFill>
                  <a:schemeClr val="tx1"/>
                </a:solidFill>
                <a:latin typeface="Arial" pitchFamily="34" charset="0"/>
                <a:cs typeface="Arial" pitchFamily="34" charset="0"/>
              </a:rPr>
              <a:t>Rép</a:t>
            </a:r>
            <a:r>
              <a:rPr lang="es-ES" altLang="en-US" sz="2000" dirty="0">
                <a:solidFill>
                  <a:schemeClr val="tx1"/>
                </a:solidFill>
                <a:latin typeface="Arial" pitchFamily="34" charset="0"/>
                <a:cs typeface="Arial" pitchFamily="34" charset="0"/>
              </a:rPr>
              <a:t>. I) </a:t>
            </a:r>
            <a:r>
              <a:rPr lang="es-ES" altLang="en-US" sz="2000" dirty="0" err="1" smtClean="0">
                <a:solidFill>
                  <a:schemeClr val="tx1"/>
                </a:solidFill>
                <a:latin typeface="Arial" pitchFamily="34" charset="0"/>
                <a:cs typeface="Arial" pitchFamily="34" charset="0"/>
              </a:rPr>
              <a:t>Iran</a:t>
            </a:r>
            <a:r>
              <a:rPr lang="es-ES" altLang="en-US" sz="2000" dirty="0" smtClean="0">
                <a:solidFill>
                  <a:schemeClr val="tx1"/>
                </a:solidFill>
                <a:latin typeface="Arial" pitchFamily="34" charset="0"/>
                <a:cs typeface="Arial" pitchFamily="34" charset="0"/>
              </a:rPr>
              <a:t> </a:t>
            </a:r>
            <a:r>
              <a:rPr lang="es-ES" altLang="en-US" sz="2000" dirty="0">
                <a:solidFill>
                  <a:schemeClr val="tx1"/>
                </a:solidFill>
                <a:latin typeface="Arial" pitchFamily="34" charset="0"/>
                <a:cs typeface="Arial" pitchFamily="34" charset="0"/>
              </a:rPr>
              <a:t>		 32</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Hongrie</a:t>
            </a:r>
            <a:r>
              <a:rPr lang="en-US" altLang="en-US" sz="2000" dirty="0">
                <a:solidFill>
                  <a:schemeClr val="tx1"/>
                </a:solidFill>
                <a:latin typeface="Arial" pitchFamily="34" charset="0"/>
                <a:cs typeface="Arial" pitchFamily="34" charset="0"/>
              </a:rPr>
              <a:t>		 28</a:t>
            </a:r>
          </a:p>
          <a:p>
            <a:pPr>
              <a:buFontTx/>
              <a:buBlip>
                <a:blip r:embed="rId3"/>
              </a:buBlip>
            </a:pPr>
            <a:r>
              <a:rPr lang="en-US" altLang="en-US" sz="2000" dirty="0" err="1" smtClean="0">
                <a:solidFill>
                  <a:schemeClr val="tx1"/>
                </a:solidFill>
                <a:latin typeface="Arial" pitchFamily="34" charset="0"/>
                <a:cs typeface="Arial" pitchFamily="34" charset="0"/>
              </a:rPr>
              <a:t>Géorgie</a:t>
            </a:r>
            <a:r>
              <a:rPr lang="en-US" altLang="en-US" sz="2000" dirty="0">
                <a:solidFill>
                  <a:schemeClr val="tx1"/>
                </a:solidFill>
                <a:latin typeface="Arial" pitchFamily="34" charset="0"/>
                <a:cs typeface="Arial" pitchFamily="34" charset="0"/>
              </a:rPr>
              <a:t>		 28</a:t>
            </a:r>
          </a:p>
          <a:p>
            <a:pPr>
              <a:buFontTx/>
              <a:buBlip>
                <a:blip r:embed="rId3"/>
              </a:buBlip>
            </a:pPr>
            <a:r>
              <a:rPr lang="en-US" altLang="en-US" sz="2000" dirty="0">
                <a:solidFill>
                  <a:schemeClr val="tx1"/>
                </a:solidFill>
                <a:latin typeface="Arial" pitchFamily="34" charset="0"/>
                <a:cs typeface="Arial" pitchFamily="34" charset="0"/>
              </a:rPr>
              <a:t>Cuba 		 20</a:t>
            </a:r>
          </a:p>
          <a:p>
            <a:pPr>
              <a:buFontTx/>
              <a:buBlip>
                <a:blip r:embed="rId3"/>
              </a:buBlip>
            </a:pPr>
            <a:r>
              <a:rPr lang="en-US" altLang="en-US" sz="2000" dirty="0" err="1" smtClean="0">
                <a:solidFill>
                  <a:schemeClr val="tx1"/>
                </a:solidFill>
                <a:latin typeface="Arial" pitchFamily="34" charset="0"/>
                <a:cs typeface="Arial" pitchFamily="34" charset="0"/>
              </a:rPr>
              <a:t>Méxique</a:t>
            </a:r>
            <a:r>
              <a:rPr lang="en-US" altLang="en-US" sz="2000" dirty="0">
                <a:solidFill>
                  <a:schemeClr val="tx1"/>
                </a:solidFill>
                <a:latin typeface="Arial" pitchFamily="34" charset="0"/>
                <a:cs typeface="Arial" pitchFamily="34" charset="0"/>
              </a:rPr>
              <a:t>		 14</a:t>
            </a:r>
          </a:p>
          <a:p>
            <a:pPr defTabSz="115888">
              <a:buFontTx/>
              <a:buBlip>
                <a:blip r:embed="rId3"/>
              </a:buBlip>
            </a:pPr>
            <a:r>
              <a:rPr lang="en-US" altLang="en-US" sz="2000" dirty="0" err="1" smtClean="0">
                <a:solidFill>
                  <a:schemeClr val="tx1"/>
                </a:solidFill>
                <a:latin typeface="Arial" pitchFamily="34" charset="0"/>
                <a:cs typeface="Arial" pitchFamily="34" charset="0"/>
              </a:rPr>
              <a:t>Péro</a:t>
            </a:r>
            <a:r>
              <a:rPr lang="en-US" altLang="en-US" sz="2000" dirty="0" err="1">
                <a:solidFill>
                  <a:schemeClr val="tx1"/>
                </a:solidFill>
                <a:latin typeface="Arial" pitchFamily="34" charset="0"/>
                <a:cs typeface="Arial" pitchFamily="34" charset="0"/>
              </a:rPr>
              <a:t>u</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														8</a:t>
            </a:r>
            <a:endParaRPr lang="en-US" altLang="en-US" sz="2000" dirty="0">
              <a:solidFill>
                <a:schemeClr val="tx1"/>
              </a:solidFill>
              <a:latin typeface="Arial" pitchFamily="34" charset="0"/>
              <a:cs typeface="Arial" pitchFamily="34" charset="0"/>
            </a:endParaRPr>
          </a:p>
          <a:p>
            <a:pPr>
              <a:buFontTx/>
              <a:buBlip>
                <a:blip r:embed="rId3"/>
              </a:buBlip>
            </a:pPr>
            <a:endParaRPr lang="fr-CH" altLang="en-US" sz="2000" dirty="0">
              <a:solidFill>
                <a:schemeClr val="tx1"/>
              </a:solidFill>
              <a:latin typeface="Arial" pitchFamily="34" charset="0"/>
              <a:cs typeface="Arial" pitchFamily="34" charset="0"/>
            </a:endParaRPr>
          </a:p>
        </p:txBody>
      </p:sp>
      <p:sp>
        <p:nvSpPr>
          <p:cNvPr id="11268" name="Rectangle 4"/>
          <p:cNvSpPr>
            <a:spLocks noChangeArrowheads="1"/>
          </p:cNvSpPr>
          <p:nvPr/>
        </p:nvSpPr>
        <p:spPr bwMode="auto">
          <a:xfrm>
            <a:off x="4716463" y="1341438"/>
            <a:ext cx="424973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marL="0" indent="0">
              <a:buNone/>
            </a:pP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Algérie</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7</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a:solidFill>
                  <a:schemeClr val="tx1"/>
                </a:solidFill>
                <a:latin typeface="Arial" pitchFamily="34" charset="0"/>
                <a:cs typeface="Arial" pitchFamily="34" charset="0"/>
              </a:rPr>
              <a:t>Portugal		  	</a:t>
            </a:r>
            <a:r>
              <a:rPr lang="en-US" altLang="en-US" sz="2000" dirty="0" smtClean="0">
                <a:solidFill>
                  <a:schemeClr val="tx1"/>
                </a:solidFill>
                <a:latin typeface="Arial" pitchFamily="34" charset="0"/>
                <a:cs typeface="Arial" pitchFamily="34" charset="0"/>
              </a:rPr>
              <a:t>7</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Tunisie</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	7</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Slovaquie</a:t>
            </a:r>
            <a:r>
              <a:rPr lang="en-US" altLang="en-US" sz="2000" dirty="0" smtClean="0">
                <a:solidFill>
                  <a:schemeClr val="tx1"/>
                </a:solidFill>
                <a:latin typeface="Arial" pitchFamily="34" charset="0"/>
                <a:cs typeface="Arial" pitchFamily="34" charset="0"/>
              </a:rPr>
              <a:t> </a:t>
            </a:r>
            <a:r>
              <a:rPr lang="en-US" altLang="en-US" sz="2000" dirty="0">
                <a:solidFill>
                  <a:schemeClr val="tx1"/>
                </a:solidFill>
                <a:latin typeface="Arial" pitchFamily="34" charset="0"/>
                <a:cs typeface="Arial" pitchFamily="34" charset="0"/>
              </a:rPr>
              <a:t>		       	7</a:t>
            </a:r>
          </a:p>
          <a:p>
            <a:pPr>
              <a:buFontTx/>
              <a:buBlip>
                <a:blip r:embed="rId3"/>
              </a:buBlip>
            </a:pPr>
            <a:r>
              <a:rPr lang="en-US" altLang="en-US" sz="2000" dirty="0">
                <a:solidFill>
                  <a:schemeClr val="tx1"/>
                </a:solidFill>
                <a:latin typeface="Arial" pitchFamily="34" charset="0"/>
                <a:cs typeface="Arial" pitchFamily="34" charset="0"/>
              </a:rPr>
              <a:t>RDP de </a:t>
            </a:r>
            <a:r>
              <a:rPr lang="en-US" altLang="en-US" sz="2000" dirty="0" err="1" smtClean="0">
                <a:solidFill>
                  <a:schemeClr val="tx1"/>
                </a:solidFill>
                <a:latin typeface="Arial" pitchFamily="34" charset="0"/>
                <a:cs typeface="Arial" pitchFamily="34" charset="0"/>
              </a:rPr>
              <a:t>Corée</a:t>
            </a:r>
            <a:r>
              <a:rPr lang="en-US" altLang="en-US" sz="2000" dirty="0" smtClean="0">
                <a:solidFill>
                  <a:schemeClr val="tx1"/>
                </a:solidFill>
                <a:latin typeface="Arial" pitchFamily="34" charset="0"/>
                <a:cs typeface="Arial" pitchFamily="34" charset="0"/>
              </a:rPr>
              <a:t>                   </a:t>
            </a:r>
            <a:r>
              <a:rPr lang="en-US" altLang="en-US" sz="2000" dirty="0">
                <a:solidFill>
                  <a:schemeClr val="tx1"/>
                </a:solidFill>
                <a:latin typeface="Arial" pitchFamily="34" charset="0"/>
                <a:cs typeface="Arial" pitchFamily="34" charset="0"/>
              </a:rPr>
              <a:t>	6</a:t>
            </a:r>
          </a:p>
          <a:p>
            <a:pPr>
              <a:buFontTx/>
              <a:buBlip>
                <a:blip r:embed="rId3"/>
              </a:buBlip>
            </a:pPr>
            <a:r>
              <a:rPr lang="en-US" altLang="en-US" sz="2000" dirty="0" err="1">
                <a:solidFill>
                  <a:schemeClr val="tx1"/>
                </a:solidFill>
                <a:latin typeface="Arial" pitchFamily="34" charset="0"/>
                <a:cs typeface="Arial" pitchFamily="34" charset="0"/>
              </a:rPr>
              <a:t>ExRY</a:t>
            </a:r>
            <a:r>
              <a:rPr lang="en-US" altLang="en-US" sz="2000" dirty="0">
                <a:solidFill>
                  <a:schemeClr val="tx1"/>
                </a:solidFill>
                <a:latin typeface="Arial" pitchFamily="34" charset="0"/>
                <a:cs typeface="Arial" pitchFamily="34" charset="0"/>
              </a:rPr>
              <a:t> de </a:t>
            </a:r>
            <a:r>
              <a:rPr lang="en-US" altLang="en-US" sz="2000" dirty="0" err="1" smtClean="0">
                <a:solidFill>
                  <a:schemeClr val="tx1"/>
                </a:solidFill>
                <a:latin typeface="Arial" pitchFamily="34" charset="0"/>
                <a:cs typeface="Arial" pitchFamily="34" charset="0"/>
              </a:rPr>
              <a:t>Macedoine</a:t>
            </a:r>
            <a:r>
              <a:rPr lang="en-US" altLang="en-US" sz="2000" dirty="0">
                <a:solidFill>
                  <a:schemeClr val="tx1"/>
                </a:solidFill>
                <a:latin typeface="Arial" pitchFamily="34" charset="0"/>
                <a:cs typeface="Arial" pitchFamily="34" charset="0"/>
              </a:rPr>
              <a:t>	        	5</a:t>
            </a:r>
          </a:p>
          <a:p>
            <a:pPr>
              <a:buFontTx/>
              <a:buBlip>
                <a:blip r:embed="rId3"/>
              </a:buBlip>
            </a:pPr>
            <a:r>
              <a:rPr lang="en-US" altLang="en-US" sz="2000" dirty="0" err="1" smtClean="0">
                <a:solidFill>
                  <a:schemeClr val="tx1"/>
                </a:solidFill>
                <a:latin typeface="Arial" pitchFamily="34" charset="0"/>
                <a:cs typeface="Arial" pitchFamily="34" charset="0"/>
              </a:rPr>
              <a:t>Serbie</a:t>
            </a:r>
            <a:r>
              <a:rPr lang="en-US" altLang="en-US" sz="2000" dirty="0" smtClean="0">
                <a:solidFill>
                  <a:schemeClr val="tx1"/>
                </a:solidFill>
                <a:latin typeface="Arial" pitchFamily="34" charset="0"/>
                <a:cs typeface="Arial" pitchFamily="34" charset="0"/>
              </a:rPr>
              <a:t>		</a:t>
            </a:r>
            <a:r>
              <a:rPr lang="en-US" altLang="en-US" sz="2000" dirty="0">
                <a:solidFill>
                  <a:schemeClr val="tx1"/>
                </a:solidFill>
                <a:latin typeface="Arial" pitchFamily="34" charset="0"/>
                <a:cs typeface="Arial" pitchFamily="34" charset="0"/>
              </a:rPr>
              <a:t>	3</a:t>
            </a:r>
          </a:p>
          <a:p>
            <a:pPr>
              <a:buFontTx/>
              <a:buBlip>
                <a:blip r:embed="rId3"/>
              </a:buBlip>
            </a:pPr>
            <a:r>
              <a:rPr lang="en-US" altLang="en-US" sz="2000" dirty="0" err="1" smtClean="0">
                <a:solidFill>
                  <a:schemeClr val="tx1"/>
                </a:solidFill>
                <a:latin typeface="Arial" pitchFamily="34" charset="0"/>
                <a:cs typeface="Arial" pitchFamily="34" charset="0"/>
              </a:rPr>
              <a:t>Monténégro</a:t>
            </a:r>
            <a:r>
              <a:rPr lang="en-US" altLang="en-US" sz="2000" dirty="0">
                <a:solidFill>
                  <a:schemeClr val="tx1"/>
                </a:solidFill>
                <a:latin typeface="Arial" pitchFamily="34" charset="0"/>
                <a:cs typeface="Arial" pitchFamily="34" charset="0"/>
              </a:rPr>
              <a:t>	                     	2</a:t>
            </a:r>
          </a:p>
          <a:p>
            <a:pPr>
              <a:buFontTx/>
              <a:buBlip>
                <a:blip r:embed="rId3"/>
              </a:buBlip>
            </a:pPr>
            <a:r>
              <a:rPr lang="fr-CH" altLang="en-US" sz="2000" dirty="0">
                <a:solidFill>
                  <a:schemeClr val="tx1"/>
                </a:solidFill>
                <a:latin typeface="Arial" pitchFamily="34" charset="0"/>
                <a:cs typeface="Arial" pitchFamily="34" charset="0"/>
              </a:rPr>
              <a:t>Costa Rica			1</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Moldavie</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1</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Israël</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1</a:t>
            </a:r>
            <a:endParaRPr lang="en-US" altLang="en-US" sz="2000" dirty="0">
              <a:solidFill>
                <a:schemeClr val="tx1"/>
              </a:solidFill>
              <a:latin typeface="Arial" pitchFamily="34" charset="0"/>
              <a:cs typeface="Arial" pitchFamily="34" charset="0"/>
            </a:endParaRPr>
          </a:p>
          <a:p>
            <a:pPr>
              <a:buFontTx/>
              <a:buNone/>
            </a:pPr>
            <a:r>
              <a:rPr lang="en-US" altLang="en-US" sz="2000" dirty="0">
                <a:solidFill>
                  <a:schemeClr val="tx1"/>
                </a:solidFill>
                <a:latin typeface="Arial" pitchFamily="34" charset="0"/>
                <a:cs typeface="Arial" pitchFamily="34" charset="0"/>
              </a:rPr>
              <a:t>	</a:t>
            </a:r>
          </a:p>
          <a:p>
            <a:pPr>
              <a:buFontTx/>
              <a:buNone/>
            </a:pPr>
            <a:endParaRPr lang="fr-CH" altLang="en-US" sz="2000" dirty="0">
              <a:solidFill>
                <a:schemeClr val="accent2"/>
              </a:solidFill>
              <a:latin typeface="Arial" pitchFamily="34" charset="0"/>
              <a:cs typeface="Arial" pitchFamily="34" charset="0"/>
            </a:endParaRPr>
          </a:p>
        </p:txBody>
      </p:sp>
      <p:sp>
        <p:nvSpPr>
          <p:cNvPr id="63493" name="Text Box 5"/>
          <p:cNvSpPr txBox="1">
            <a:spLocks noChangeArrowheads="1"/>
          </p:cNvSpPr>
          <p:nvPr/>
        </p:nvSpPr>
        <p:spPr bwMode="auto">
          <a:xfrm>
            <a:off x="2987675" y="815035"/>
            <a:ext cx="7775575" cy="368300"/>
          </a:xfrm>
          <a:prstGeom prst="rect">
            <a:avLst/>
          </a:prstGeom>
          <a:noFill/>
          <a:ln w="9525">
            <a:noFill/>
            <a:miter lim="800000"/>
            <a:headEnd/>
            <a:tailEnd/>
          </a:ln>
          <a:effectLst/>
        </p:spPr>
        <p:txBody>
          <a:bodyPr>
            <a:spAutoFit/>
          </a:bodyP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CH" altLang="en-US" sz="1800" dirty="0" smtClean="0">
                <a:solidFill>
                  <a:srgbClr val="0065B0"/>
                </a:solidFill>
                <a:effectLst>
                  <a:outerShdw blurRad="38100" dist="38100" dir="2700000" algn="tl">
                    <a:srgbClr val="C0C0C0"/>
                  </a:outerShdw>
                </a:effectLst>
                <a:latin typeface="Verdana" pitchFamily="34" charset="0"/>
                <a:cs typeface="Arial" pitchFamily="34" charset="0"/>
              </a:rPr>
              <a:t>931 enregistrements en vigueur</a:t>
            </a:r>
            <a:endParaRPr lang="en-US" altLang="en-US" sz="1800" dirty="0" smtClean="0">
              <a:solidFill>
                <a:srgbClr val="0065B0"/>
              </a:solidFill>
              <a:effectLst>
                <a:outerShdw blurRad="38100" dist="38100" dir="2700000" algn="tl">
                  <a:srgbClr val="C0C0C0"/>
                </a:outerShdw>
              </a:effectLst>
              <a:latin typeface="Verdana" pitchFamily="34" charset="0"/>
              <a:cs typeface="Arial" pitchFamily="34" charset="0"/>
            </a:endParaRPr>
          </a:p>
        </p:txBody>
      </p:sp>
      <p:sp>
        <p:nvSpPr>
          <p:cNvPr id="11270" name="Text Box 6"/>
          <p:cNvSpPr txBox="1">
            <a:spLocks noChangeArrowheads="1"/>
          </p:cNvSpPr>
          <p:nvPr/>
        </p:nvSpPr>
        <p:spPr bwMode="auto">
          <a:xfrm>
            <a:off x="395288" y="333375"/>
            <a:ext cx="51847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a:spcBef>
                <a:spcPct val="50000"/>
              </a:spcBef>
              <a:buFontTx/>
              <a:buNone/>
            </a:pPr>
            <a:r>
              <a:rPr lang="fr-CH" altLang="en-US" sz="3600" dirty="0">
                <a:solidFill>
                  <a:srgbClr val="00408C"/>
                </a:solidFill>
                <a:latin typeface="+mj-lt"/>
                <a:ea typeface="+mj-ea"/>
                <a:cs typeface="+mj-cs"/>
              </a:rPr>
              <a:t>Arrangement de Lisbonne</a:t>
            </a:r>
            <a:endParaRPr lang="en-US" altLang="en-US" sz="3600" dirty="0">
              <a:solidFill>
                <a:srgbClr val="00408C"/>
              </a:solidFill>
              <a:latin typeface="+mj-lt"/>
              <a:ea typeface="+mj-ea"/>
              <a:cs typeface="+mj-cs"/>
            </a:endParaRPr>
          </a:p>
        </p:txBody>
      </p:sp>
      <p:sp>
        <p:nvSpPr>
          <p:cNvPr id="2" name="Oval 1"/>
          <p:cNvSpPr/>
          <p:nvPr/>
        </p:nvSpPr>
        <p:spPr bwMode="auto">
          <a:xfrm>
            <a:off x="395288" y="1628800"/>
            <a:ext cx="3528640" cy="648072"/>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Tree>
    <p:extLst>
      <p:ext uri="{BB962C8B-B14F-4D97-AF65-F5344CB8AC3E}">
        <p14:creationId xmlns:p14="http://schemas.microsoft.com/office/powerpoint/2010/main" val="322832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395288" y="300038"/>
            <a:ext cx="6169025"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r>
              <a:rPr lang="en-US" altLang="en-US" sz="2800"/>
              <a:t>Arrangement de Lisbonne</a:t>
            </a:r>
            <a:r>
              <a:rPr lang="en-US" altLang="en-US"/>
              <a:t> </a:t>
            </a:r>
            <a:br>
              <a:rPr lang="en-US" altLang="en-US"/>
            </a:br>
            <a:r>
              <a:rPr lang="en-US" altLang="en-US" sz="1200"/>
              <a:t/>
            </a:r>
            <a:br>
              <a:rPr lang="en-US" altLang="en-US" sz="1200"/>
            </a:br>
            <a:r>
              <a:rPr lang="en-US" altLang="en-US" sz="2000"/>
              <a:t/>
            </a:r>
            <a:br>
              <a:rPr lang="en-US" altLang="en-US" sz="2000"/>
            </a:br>
            <a:endParaRPr lang="en-US" altLang="en-US" sz="2000"/>
          </a:p>
        </p:txBody>
      </p:sp>
      <p:sp>
        <p:nvSpPr>
          <p:cNvPr id="215043" name="Rectangle 3"/>
          <p:cNvSpPr>
            <a:spLocks noChangeArrowheads="1"/>
          </p:cNvSpPr>
          <p:nvPr/>
        </p:nvSpPr>
        <p:spPr bwMode="auto">
          <a:xfrm>
            <a:off x="6457950" y="914400"/>
            <a:ext cx="262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rgbClr val="292929"/>
                </a:solidFill>
                <a:latin typeface="Verdana" pitchFamily="34" charset="0"/>
              </a:defRPr>
            </a:lvl1pPr>
            <a:lvl2pPr marL="825500" indent="-285750">
              <a:spcBef>
                <a:spcPct val="20000"/>
              </a:spcBef>
              <a:buChar char="–"/>
              <a:defRPr sz="2000">
                <a:solidFill>
                  <a:srgbClr val="292929"/>
                </a:solidFill>
                <a:latin typeface="Verdana" pitchFamily="34" charset="0"/>
              </a:defRPr>
            </a:lvl2pPr>
            <a:lvl3pPr marL="1233488" indent="-228600">
              <a:spcBef>
                <a:spcPct val="20000"/>
              </a:spcBef>
              <a:buChar char="•"/>
              <a:defRPr>
                <a:solidFill>
                  <a:srgbClr val="292929"/>
                </a:solidFill>
                <a:latin typeface="Verdana" pitchFamily="34" charset="0"/>
              </a:defRPr>
            </a:lvl3pPr>
            <a:lvl4pPr marL="1641475" indent="-228600">
              <a:spcBef>
                <a:spcPct val="20000"/>
              </a:spcBef>
              <a:buChar char="–"/>
              <a:defRPr sz="1200">
                <a:solidFill>
                  <a:srgbClr val="292929"/>
                </a:solidFill>
                <a:latin typeface="Verdana" pitchFamily="34" charset="0"/>
              </a:defRPr>
            </a:lvl4pPr>
            <a:lvl5pPr marL="2057400" indent="-228600">
              <a:spcBef>
                <a:spcPct val="20000"/>
              </a:spcBef>
              <a:buChar char="»"/>
              <a:defRPr sz="1200">
                <a:solidFill>
                  <a:srgbClr val="292929"/>
                </a:solidFill>
                <a:latin typeface="Verdana" pitchFamily="34" charset="0"/>
              </a:defRPr>
            </a:lvl5pPr>
            <a:lvl6pPr marL="2514600" indent="-228600" eaLnBrk="0" fontAlgn="base" hangingPunct="0">
              <a:spcBef>
                <a:spcPct val="20000"/>
              </a:spcBef>
              <a:spcAft>
                <a:spcPct val="0"/>
              </a:spcAft>
              <a:buChar char="»"/>
              <a:defRPr sz="1200">
                <a:solidFill>
                  <a:srgbClr val="292929"/>
                </a:solidFill>
                <a:latin typeface="Verdana" pitchFamily="34" charset="0"/>
              </a:defRPr>
            </a:lvl6pPr>
            <a:lvl7pPr marL="2971800" indent="-228600" eaLnBrk="0" fontAlgn="base" hangingPunct="0">
              <a:spcBef>
                <a:spcPct val="20000"/>
              </a:spcBef>
              <a:spcAft>
                <a:spcPct val="0"/>
              </a:spcAft>
              <a:buChar char="»"/>
              <a:defRPr sz="1200">
                <a:solidFill>
                  <a:srgbClr val="292929"/>
                </a:solidFill>
                <a:latin typeface="Verdana" pitchFamily="34" charset="0"/>
              </a:defRPr>
            </a:lvl7pPr>
            <a:lvl8pPr marL="3429000" indent="-228600" eaLnBrk="0" fontAlgn="base" hangingPunct="0">
              <a:spcBef>
                <a:spcPct val="20000"/>
              </a:spcBef>
              <a:spcAft>
                <a:spcPct val="0"/>
              </a:spcAft>
              <a:buChar char="»"/>
              <a:defRPr sz="1200">
                <a:solidFill>
                  <a:srgbClr val="292929"/>
                </a:solidFill>
                <a:latin typeface="Verdana" pitchFamily="34" charset="0"/>
              </a:defRPr>
            </a:lvl8pPr>
            <a:lvl9pPr marL="3886200" indent="-228600" eaLnBrk="0" fontAlgn="base" hangingPunct="0">
              <a:spcBef>
                <a:spcPct val="20000"/>
              </a:spcBef>
              <a:spcAft>
                <a:spcPct val="0"/>
              </a:spcAft>
              <a:buChar char="»"/>
              <a:defRPr sz="1200">
                <a:solidFill>
                  <a:srgbClr val="292929"/>
                </a:solidFill>
                <a:latin typeface="Verdana" pitchFamily="34" charset="0"/>
              </a:defRPr>
            </a:lvl9pPr>
          </a:lstStyle>
          <a:p>
            <a:pPr algn="ctr">
              <a:buFontTx/>
              <a:buNone/>
            </a:pPr>
            <a:r>
              <a:rPr lang="en-US" altLang="en-US" sz="1800">
                <a:solidFill>
                  <a:srgbClr val="003366"/>
                </a:solidFill>
              </a:rPr>
              <a:t>26 Etats membres</a:t>
            </a:r>
          </a:p>
        </p:txBody>
      </p:sp>
      <p:grpSp>
        <p:nvGrpSpPr>
          <p:cNvPr id="215044" name="Group 4"/>
          <p:cNvGrpSpPr>
            <a:grpSpLocks/>
          </p:cNvGrpSpPr>
          <p:nvPr/>
        </p:nvGrpSpPr>
        <p:grpSpPr bwMode="auto">
          <a:xfrm>
            <a:off x="827088" y="2276475"/>
            <a:ext cx="8281987" cy="4262438"/>
            <a:chOff x="144" y="1104"/>
            <a:chExt cx="5494" cy="2775"/>
          </a:xfrm>
        </p:grpSpPr>
        <p:sp>
          <p:nvSpPr>
            <p:cNvPr id="215045" name="Rectangle 5"/>
            <p:cNvSpPr>
              <a:spLocks noChangeArrowheads="1"/>
            </p:cNvSpPr>
            <p:nvPr/>
          </p:nvSpPr>
          <p:spPr bwMode="auto">
            <a:xfrm>
              <a:off x="4346" y="2730"/>
              <a:ext cx="8" cy="0"/>
            </a:xfrm>
            <a:prstGeom prst="rect">
              <a:avLst/>
            </a:prstGeom>
            <a:solidFill>
              <a:srgbClr val="E1E1E1"/>
            </a:solidFill>
            <a:ln w="12700">
              <a:solidFill>
                <a:srgbClr val="000000"/>
              </a:solidFill>
              <a:miter lim="800000"/>
              <a:headEnd/>
              <a:tailEnd/>
            </a:ln>
          </p:spPr>
          <p:txBody>
            <a:bodyPr/>
            <a:lstStyle/>
            <a:p>
              <a:endParaRPr lang="en-US"/>
            </a:p>
          </p:txBody>
        </p:sp>
        <p:sp>
          <p:nvSpPr>
            <p:cNvPr id="215046" name="Freeform 6"/>
            <p:cNvSpPr>
              <a:spLocks/>
            </p:cNvSpPr>
            <p:nvPr/>
          </p:nvSpPr>
          <p:spPr bwMode="auto">
            <a:xfrm>
              <a:off x="4438" y="2666"/>
              <a:ext cx="174" cy="174"/>
            </a:xfrm>
            <a:custGeom>
              <a:avLst/>
              <a:gdLst>
                <a:gd name="T0" fmla="*/ 174 w 174"/>
                <a:gd name="T1" fmla="*/ 71 h 174"/>
                <a:gd name="T2" fmla="*/ 159 w 174"/>
                <a:gd name="T3" fmla="*/ 71 h 174"/>
                <a:gd name="T4" fmla="*/ 159 w 174"/>
                <a:gd name="T5" fmla="*/ 71 h 174"/>
                <a:gd name="T6" fmla="*/ 152 w 174"/>
                <a:gd name="T7" fmla="*/ 103 h 174"/>
                <a:gd name="T8" fmla="*/ 152 w 174"/>
                <a:gd name="T9" fmla="*/ 103 h 174"/>
                <a:gd name="T10" fmla="*/ 152 w 174"/>
                <a:gd name="T11" fmla="*/ 111 h 174"/>
                <a:gd name="T12" fmla="*/ 136 w 174"/>
                <a:gd name="T13" fmla="*/ 119 h 174"/>
                <a:gd name="T14" fmla="*/ 129 w 174"/>
                <a:gd name="T15" fmla="*/ 127 h 174"/>
                <a:gd name="T16" fmla="*/ 129 w 174"/>
                <a:gd name="T17" fmla="*/ 135 h 174"/>
                <a:gd name="T18" fmla="*/ 136 w 174"/>
                <a:gd name="T19" fmla="*/ 135 h 174"/>
                <a:gd name="T20" fmla="*/ 129 w 174"/>
                <a:gd name="T21" fmla="*/ 143 h 174"/>
                <a:gd name="T22" fmla="*/ 129 w 174"/>
                <a:gd name="T23" fmla="*/ 151 h 174"/>
                <a:gd name="T24" fmla="*/ 121 w 174"/>
                <a:gd name="T25" fmla="*/ 167 h 174"/>
                <a:gd name="T26" fmla="*/ 98 w 174"/>
                <a:gd name="T27" fmla="*/ 174 h 174"/>
                <a:gd name="T28" fmla="*/ 98 w 174"/>
                <a:gd name="T29" fmla="*/ 167 h 174"/>
                <a:gd name="T30" fmla="*/ 91 w 174"/>
                <a:gd name="T31" fmla="*/ 159 h 174"/>
                <a:gd name="T32" fmla="*/ 83 w 174"/>
                <a:gd name="T33" fmla="*/ 159 h 174"/>
                <a:gd name="T34" fmla="*/ 68 w 174"/>
                <a:gd name="T35" fmla="*/ 159 h 174"/>
                <a:gd name="T36" fmla="*/ 60 w 174"/>
                <a:gd name="T37" fmla="*/ 159 h 174"/>
                <a:gd name="T38" fmla="*/ 53 w 174"/>
                <a:gd name="T39" fmla="*/ 159 h 174"/>
                <a:gd name="T40" fmla="*/ 45 w 174"/>
                <a:gd name="T41" fmla="*/ 151 h 174"/>
                <a:gd name="T42" fmla="*/ 30 w 174"/>
                <a:gd name="T43" fmla="*/ 151 h 174"/>
                <a:gd name="T44" fmla="*/ 30 w 174"/>
                <a:gd name="T45" fmla="*/ 151 h 174"/>
                <a:gd name="T46" fmla="*/ 30 w 174"/>
                <a:gd name="T47" fmla="*/ 151 h 174"/>
                <a:gd name="T48" fmla="*/ 22 w 174"/>
                <a:gd name="T49" fmla="*/ 151 h 174"/>
                <a:gd name="T50" fmla="*/ 15 w 174"/>
                <a:gd name="T51" fmla="*/ 127 h 174"/>
                <a:gd name="T52" fmla="*/ 15 w 174"/>
                <a:gd name="T53" fmla="*/ 119 h 174"/>
                <a:gd name="T54" fmla="*/ 7 w 174"/>
                <a:gd name="T55" fmla="*/ 103 h 174"/>
                <a:gd name="T56" fmla="*/ 7 w 174"/>
                <a:gd name="T57" fmla="*/ 103 h 174"/>
                <a:gd name="T58" fmla="*/ 7 w 174"/>
                <a:gd name="T59" fmla="*/ 95 h 174"/>
                <a:gd name="T60" fmla="*/ 7 w 174"/>
                <a:gd name="T61" fmla="*/ 87 h 174"/>
                <a:gd name="T62" fmla="*/ 0 w 174"/>
                <a:gd name="T63" fmla="*/ 71 h 174"/>
                <a:gd name="T64" fmla="*/ 7 w 174"/>
                <a:gd name="T65" fmla="*/ 64 h 174"/>
                <a:gd name="T66" fmla="*/ 0 w 174"/>
                <a:gd name="T67" fmla="*/ 64 h 174"/>
                <a:gd name="T68" fmla="*/ 15 w 174"/>
                <a:gd name="T69" fmla="*/ 48 h 174"/>
                <a:gd name="T70" fmla="*/ 15 w 174"/>
                <a:gd name="T71" fmla="*/ 64 h 174"/>
                <a:gd name="T72" fmla="*/ 30 w 174"/>
                <a:gd name="T73" fmla="*/ 71 h 174"/>
                <a:gd name="T74" fmla="*/ 53 w 174"/>
                <a:gd name="T75" fmla="*/ 71 h 174"/>
                <a:gd name="T76" fmla="*/ 60 w 174"/>
                <a:gd name="T77" fmla="*/ 64 h 174"/>
                <a:gd name="T78" fmla="*/ 83 w 174"/>
                <a:gd name="T79" fmla="*/ 64 h 174"/>
                <a:gd name="T80" fmla="*/ 98 w 174"/>
                <a:gd name="T81" fmla="*/ 64 h 174"/>
                <a:gd name="T82" fmla="*/ 106 w 174"/>
                <a:gd name="T83" fmla="*/ 40 h 174"/>
                <a:gd name="T84" fmla="*/ 114 w 174"/>
                <a:gd name="T85" fmla="*/ 32 h 174"/>
                <a:gd name="T86" fmla="*/ 114 w 174"/>
                <a:gd name="T87" fmla="*/ 16 h 174"/>
                <a:gd name="T88" fmla="*/ 121 w 174"/>
                <a:gd name="T89" fmla="*/ 0 h 174"/>
                <a:gd name="T90" fmla="*/ 136 w 174"/>
                <a:gd name="T91" fmla="*/ 8 h 174"/>
                <a:gd name="T92" fmla="*/ 152 w 174"/>
                <a:gd name="T93" fmla="*/ 8 h 174"/>
                <a:gd name="T94" fmla="*/ 144 w 174"/>
                <a:gd name="T95" fmla="*/ 8 h 174"/>
                <a:gd name="T96" fmla="*/ 152 w 174"/>
                <a:gd name="T97" fmla="*/ 8 h 174"/>
                <a:gd name="T98" fmla="*/ 152 w 174"/>
                <a:gd name="T99" fmla="*/ 16 h 174"/>
                <a:gd name="T100" fmla="*/ 152 w 174"/>
                <a:gd name="T101" fmla="*/ 16 h 174"/>
                <a:gd name="T102" fmla="*/ 144 w 174"/>
                <a:gd name="T103" fmla="*/ 16 h 174"/>
                <a:gd name="T104" fmla="*/ 144 w 174"/>
                <a:gd name="T105" fmla="*/ 24 h 174"/>
                <a:gd name="T106" fmla="*/ 159 w 174"/>
                <a:gd name="T107" fmla="*/ 48 h 174"/>
                <a:gd name="T108" fmla="*/ 152 w 174"/>
                <a:gd name="T109" fmla="*/ 56 h 174"/>
                <a:gd name="T110" fmla="*/ 167 w 174"/>
                <a:gd name="T111" fmla="*/ 64 h 174"/>
                <a:gd name="T112" fmla="*/ 174 w 174"/>
                <a:gd name="T113" fmla="*/ 7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4" h="174">
                  <a:moveTo>
                    <a:pt x="174" y="71"/>
                  </a:moveTo>
                  <a:lnTo>
                    <a:pt x="159" y="71"/>
                  </a:lnTo>
                  <a:lnTo>
                    <a:pt x="159" y="71"/>
                  </a:lnTo>
                  <a:lnTo>
                    <a:pt x="152" y="103"/>
                  </a:lnTo>
                  <a:lnTo>
                    <a:pt x="152" y="103"/>
                  </a:lnTo>
                  <a:lnTo>
                    <a:pt x="152" y="111"/>
                  </a:lnTo>
                  <a:lnTo>
                    <a:pt x="136" y="119"/>
                  </a:lnTo>
                  <a:lnTo>
                    <a:pt x="129" y="127"/>
                  </a:lnTo>
                  <a:lnTo>
                    <a:pt x="129" y="135"/>
                  </a:lnTo>
                  <a:lnTo>
                    <a:pt x="136" y="135"/>
                  </a:lnTo>
                  <a:lnTo>
                    <a:pt x="129" y="143"/>
                  </a:lnTo>
                  <a:lnTo>
                    <a:pt x="129" y="151"/>
                  </a:lnTo>
                  <a:lnTo>
                    <a:pt x="121" y="167"/>
                  </a:lnTo>
                  <a:lnTo>
                    <a:pt x="98" y="174"/>
                  </a:lnTo>
                  <a:lnTo>
                    <a:pt x="98" y="167"/>
                  </a:lnTo>
                  <a:lnTo>
                    <a:pt x="91" y="159"/>
                  </a:lnTo>
                  <a:lnTo>
                    <a:pt x="83" y="159"/>
                  </a:lnTo>
                  <a:lnTo>
                    <a:pt x="68" y="159"/>
                  </a:lnTo>
                  <a:lnTo>
                    <a:pt x="60" y="159"/>
                  </a:lnTo>
                  <a:lnTo>
                    <a:pt x="53" y="159"/>
                  </a:lnTo>
                  <a:lnTo>
                    <a:pt x="45" y="151"/>
                  </a:lnTo>
                  <a:lnTo>
                    <a:pt x="30" y="151"/>
                  </a:lnTo>
                  <a:lnTo>
                    <a:pt x="30" y="151"/>
                  </a:lnTo>
                  <a:lnTo>
                    <a:pt x="30" y="151"/>
                  </a:lnTo>
                  <a:lnTo>
                    <a:pt x="22" y="151"/>
                  </a:lnTo>
                  <a:lnTo>
                    <a:pt x="15" y="127"/>
                  </a:lnTo>
                  <a:lnTo>
                    <a:pt x="15" y="119"/>
                  </a:lnTo>
                  <a:lnTo>
                    <a:pt x="7" y="103"/>
                  </a:lnTo>
                  <a:lnTo>
                    <a:pt x="7" y="103"/>
                  </a:lnTo>
                  <a:lnTo>
                    <a:pt x="7" y="95"/>
                  </a:lnTo>
                  <a:lnTo>
                    <a:pt x="7" y="87"/>
                  </a:lnTo>
                  <a:lnTo>
                    <a:pt x="0" y="71"/>
                  </a:lnTo>
                  <a:lnTo>
                    <a:pt x="7" y="64"/>
                  </a:lnTo>
                  <a:lnTo>
                    <a:pt x="0" y="64"/>
                  </a:lnTo>
                  <a:lnTo>
                    <a:pt x="15" y="48"/>
                  </a:lnTo>
                  <a:lnTo>
                    <a:pt x="15" y="64"/>
                  </a:lnTo>
                  <a:lnTo>
                    <a:pt x="30" y="71"/>
                  </a:lnTo>
                  <a:lnTo>
                    <a:pt x="53" y="71"/>
                  </a:lnTo>
                  <a:lnTo>
                    <a:pt x="60" y="64"/>
                  </a:lnTo>
                  <a:lnTo>
                    <a:pt x="83" y="64"/>
                  </a:lnTo>
                  <a:lnTo>
                    <a:pt x="98" y="64"/>
                  </a:lnTo>
                  <a:lnTo>
                    <a:pt x="106" y="40"/>
                  </a:lnTo>
                  <a:lnTo>
                    <a:pt x="114" y="32"/>
                  </a:lnTo>
                  <a:lnTo>
                    <a:pt x="114" y="16"/>
                  </a:lnTo>
                  <a:lnTo>
                    <a:pt x="121" y="0"/>
                  </a:lnTo>
                  <a:lnTo>
                    <a:pt x="136" y="8"/>
                  </a:lnTo>
                  <a:lnTo>
                    <a:pt x="152" y="8"/>
                  </a:lnTo>
                  <a:lnTo>
                    <a:pt x="144" y="8"/>
                  </a:lnTo>
                  <a:lnTo>
                    <a:pt x="152" y="8"/>
                  </a:lnTo>
                  <a:lnTo>
                    <a:pt x="152" y="16"/>
                  </a:lnTo>
                  <a:lnTo>
                    <a:pt x="152" y="16"/>
                  </a:lnTo>
                  <a:lnTo>
                    <a:pt x="144" y="16"/>
                  </a:lnTo>
                  <a:lnTo>
                    <a:pt x="144" y="24"/>
                  </a:lnTo>
                  <a:lnTo>
                    <a:pt x="159" y="48"/>
                  </a:lnTo>
                  <a:lnTo>
                    <a:pt x="152" y="56"/>
                  </a:lnTo>
                  <a:lnTo>
                    <a:pt x="167" y="64"/>
                  </a:lnTo>
                  <a:lnTo>
                    <a:pt x="174" y="71"/>
                  </a:lnTo>
                  <a:close/>
                </a:path>
              </a:pathLst>
            </a:custGeom>
            <a:solidFill>
              <a:srgbClr val="E1E1E1"/>
            </a:solidFill>
            <a:ln w="12700">
              <a:solidFill>
                <a:srgbClr val="000000"/>
              </a:solidFill>
              <a:prstDash val="solid"/>
              <a:round/>
              <a:headEnd/>
              <a:tailEnd/>
            </a:ln>
          </p:spPr>
          <p:txBody>
            <a:bodyPr/>
            <a:lstStyle/>
            <a:p>
              <a:endParaRPr lang="en-US"/>
            </a:p>
          </p:txBody>
        </p:sp>
        <p:sp>
          <p:nvSpPr>
            <p:cNvPr id="215047" name="Freeform 7"/>
            <p:cNvSpPr>
              <a:spLocks/>
            </p:cNvSpPr>
            <p:nvPr/>
          </p:nvSpPr>
          <p:spPr bwMode="auto">
            <a:xfrm>
              <a:off x="4194" y="2642"/>
              <a:ext cx="190" cy="238"/>
            </a:xfrm>
            <a:custGeom>
              <a:avLst/>
              <a:gdLst>
                <a:gd name="T0" fmla="*/ 190 w 190"/>
                <a:gd name="T1" fmla="*/ 183 h 238"/>
                <a:gd name="T2" fmla="*/ 190 w 190"/>
                <a:gd name="T3" fmla="*/ 183 h 238"/>
                <a:gd name="T4" fmla="*/ 190 w 190"/>
                <a:gd name="T5" fmla="*/ 206 h 238"/>
                <a:gd name="T6" fmla="*/ 183 w 190"/>
                <a:gd name="T7" fmla="*/ 238 h 238"/>
                <a:gd name="T8" fmla="*/ 175 w 190"/>
                <a:gd name="T9" fmla="*/ 230 h 238"/>
                <a:gd name="T10" fmla="*/ 175 w 190"/>
                <a:gd name="T11" fmla="*/ 230 h 238"/>
                <a:gd name="T12" fmla="*/ 168 w 190"/>
                <a:gd name="T13" fmla="*/ 230 h 238"/>
                <a:gd name="T14" fmla="*/ 168 w 190"/>
                <a:gd name="T15" fmla="*/ 238 h 238"/>
                <a:gd name="T16" fmla="*/ 152 w 190"/>
                <a:gd name="T17" fmla="*/ 222 h 238"/>
                <a:gd name="T18" fmla="*/ 145 w 190"/>
                <a:gd name="T19" fmla="*/ 206 h 238"/>
                <a:gd name="T20" fmla="*/ 130 w 190"/>
                <a:gd name="T21" fmla="*/ 198 h 238"/>
                <a:gd name="T22" fmla="*/ 122 w 190"/>
                <a:gd name="T23" fmla="*/ 191 h 238"/>
                <a:gd name="T24" fmla="*/ 114 w 190"/>
                <a:gd name="T25" fmla="*/ 175 h 238"/>
                <a:gd name="T26" fmla="*/ 107 w 190"/>
                <a:gd name="T27" fmla="*/ 159 h 238"/>
                <a:gd name="T28" fmla="*/ 99 w 190"/>
                <a:gd name="T29" fmla="*/ 143 h 238"/>
                <a:gd name="T30" fmla="*/ 99 w 190"/>
                <a:gd name="T31" fmla="*/ 143 h 238"/>
                <a:gd name="T32" fmla="*/ 84 w 190"/>
                <a:gd name="T33" fmla="*/ 127 h 238"/>
                <a:gd name="T34" fmla="*/ 76 w 190"/>
                <a:gd name="T35" fmla="*/ 111 h 238"/>
                <a:gd name="T36" fmla="*/ 69 w 190"/>
                <a:gd name="T37" fmla="*/ 95 h 238"/>
                <a:gd name="T38" fmla="*/ 69 w 190"/>
                <a:gd name="T39" fmla="*/ 88 h 238"/>
                <a:gd name="T40" fmla="*/ 54 w 190"/>
                <a:gd name="T41" fmla="*/ 72 h 238"/>
                <a:gd name="T42" fmla="*/ 38 w 190"/>
                <a:gd name="T43" fmla="*/ 56 h 238"/>
                <a:gd name="T44" fmla="*/ 31 w 190"/>
                <a:gd name="T45" fmla="*/ 40 h 238"/>
                <a:gd name="T46" fmla="*/ 16 w 190"/>
                <a:gd name="T47" fmla="*/ 24 h 238"/>
                <a:gd name="T48" fmla="*/ 0 w 190"/>
                <a:gd name="T49" fmla="*/ 0 h 238"/>
                <a:gd name="T50" fmla="*/ 16 w 190"/>
                <a:gd name="T51" fmla="*/ 8 h 238"/>
                <a:gd name="T52" fmla="*/ 31 w 190"/>
                <a:gd name="T53" fmla="*/ 8 h 238"/>
                <a:gd name="T54" fmla="*/ 38 w 190"/>
                <a:gd name="T55" fmla="*/ 8 h 238"/>
                <a:gd name="T56" fmla="*/ 54 w 190"/>
                <a:gd name="T57" fmla="*/ 24 h 238"/>
                <a:gd name="T58" fmla="*/ 61 w 190"/>
                <a:gd name="T59" fmla="*/ 32 h 238"/>
                <a:gd name="T60" fmla="*/ 92 w 190"/>
                <a:gd name="T61" fmla="*/ 64 h 238"/>
                <a:gd name="T62" fmla="*/ 107 w 190"/>
                <a:gd name="T63" fmla="*/ 80 h 238"/>
                <a:gd name="T64" fmla="*/ 107 w 190"/>
                <a:gd name="T65" fmla="*/ 72 h 238"/>
                <a:gd name="T66" fmla="*/ 114 w 190"/>
                <a:gd name="T67" fmla="*/ 80 h 238"/>
                <a:gd name="T68" fmla="*/ 130 w 190"/>
                <a:gd name="T69" fmla="*/ 95 h 238"/>
                <a:gd name="T70" fmla="*/ 145 w 190"/>
                <a:gd name="T71" fmla="*/ 103 h 238"/>
                <a:gd name="T72" fmla="*/ 145 w 190"/>
                <a:gd name="T73" fmla="*/ 103 h 238"/>
                <a:gd name="T74" fmla="*/ 152 w 190"/>
                <a:gd name="T75" fmla="*/ 119 h 238"/>
                <a:gd name="T76" fmla="*/ 152 w 190"/>
                <a:gd name="T77" fmla="*/ 119 h 238"/>
                <a:gd name="T78" fmla="*/ 152 w 190"/>
                <a:gd name="T79" fmla="*/ 127 h 238"/>
                <a:gd name="T80" fmla="*/ 145 w 190"/>
                <a:gd name="T81" fmla="*/ 127 h 238"/>
                <a:gd name="T82" fmla="*/ 152 w 190"/>
                <a:gd name="T83" fmla="*/ 135 h 238"/>
                <a:gd name="T84" fmla="*/ 168 w 190"/>
                <a:gd name="T85" fmla="*/ 135 h 238"/>
                <a:gd name="T86" fmla="*/ 168 w 190"/>
                <a:gd name="T87" fmla="*/ 151 h 238"/>
                <a:gd name="T88" fmla="*/ 168 w 190"/>
                <a:gd name="T89" fmla="*/ 159 h 238"/>
                <a:gd name="T90" fmla="*/ 168 w 190"/>
                <a:gd name="T91" fmla="*/ 167 h 238"/>
                <a:gd name="T92" fmla="*/ 183 w 190"/>
                <a:gd name="T93" fmla="*/ 167 h 238"/>
                <a:gd name="T94" fmla="*/ 190 w 190"/>
                <a:gd name="T95" fmla="*/ 18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38">
                  <a:moveTo>
                    <a:pt x="190" y="183"/>
                  </a:moveTo>
                  <a:lnTo>
                    <a:pt x="190" y="183"/>
                  </a:lnTo>
                  <a:lnTo>
                    <a:pt x="190" y="206"/>
                  </a:lnTo>
                  <a:lnTo>
                    <a:pt x="183" y="238"/>
                  </a:lnTo>
                  <a:lnTo>
                    <a:pt x="175" y="230"/>
                  </a:lnTo>
                  <a:lnTo>
                    <a:pt x="175" y="230"/>
                  </a:lnTo>
                  <a:lnTo>
                    <a:pt x="168" y="230"/>
                  </a:lnTo>
                  <a:lnTo>
                    <a:pt x="168" y="238"/>
                  </a:lnTo>
                  <a:lnTo>
                    <a:pt x="152" y="222"/>
                  </a:lnTo>
                  <a:lnTo>
                    <a:pt x="145" y="206"/>
                  </a:lnTo>
                  <a:lnTo>
                    <a:pt x="130" y="198"/>
                  </a:lnTo>
                  <a:lnTo>
                    <a:pt x="122" y="191"/>
                  </a:lnTo>
                  <a:lnTo>
                    <a:pt x="114" y="175"/>
                  </a:lnTo>
                  <a:lnTo>
                    <a:pt x="107" y="159"/>
                  </a:lnTo>
                  <a:lnTo>
                    <a:pt x="99" y="143"/>
                  </a:lnTo>
                  <a:lnTo>
                    <a:pt x="99" y="143"/>
                  </a:lnTo>
                  <a:lnTo>
                    <a:pt x="84" y="127"/>
                  </a:lnTo>
                  <a:lnTo>
                    <a:pt x="76" y="111"/>
                  </a:lnTo>
                  <a:lnTo>
                    <a:pt x="69" y="95"/>
                  </a:lnTo>
                  <a:lnTo>
                    <a:pt x="69" y="88"/>
                  </a:lnTo>
                  <a:lnTo>
                    <a:pt x="54" y="72"/>
                  </a:lnTo>
                  <a:lnTo>
                    <a:pt x="38" y="56"/>
                  </a:lnTo>
                  <a:lnTo>
                    <a:pt x="31" y="40"/>
                  </a:lnTo>
                  <a:lnTo>
                    <a:pt x="16" y="24"/>
                  </a:lnTo>
                  <a:lnTo>
                    <a:pt x="0" y="0"/>
                  </a:lnTo>
                  <a:lnTo>
                    <a:pt x="16" y="8"/>
                  </a:lnTo>
                  <a:lnTo>
                    <a:pt x="31" y="8"/>
                  </a:lnTo>
                  <a:lnTo>
                    <a:pt x="38" y="8"/>
                  </a:lnTo>
                  <a:lnTo>
                    <a:pt x="54" y="24"/>
                  </a:lnTo>
                  <a:lnTo>
                    <a:pt x="61" y="32"/>
                  </a:lnTo>
                  <a:lnTo>
                    <a:pt x="92" y="64"/>
                  </a:lnTo>
                  <a:lnTo>
                    <a:pt x="107" y="80"/>
                  </a:lnTo>
                  <a:lnTo>
                    <a:pt x="107" y="72"/>
                  </a:lnTo>
                  <a:lnTo>
                    <a:pt x="114" y="80"/>
                  </a:lnTo>
                  <a:lnTo>
                    <a:pt x="130" y="95"/>
                  </a:lnTo>
                  <a:lnTo>
                    <a:pt x="145" y="103"/>
                  </a:lnTo>
                  <a:lnTo>
                    <a:pt x="145" y="103"/>
                  </a:lnTo>
                  <a:lnTo>
                    <a:pt x="152" y="119"/>
                  </a:lnTo>
                  <a:lnTo>
                    <a:pt x="152" y="119"/>
                  </a:lnTo>
                  <a:lnTo>
                    <a:pt x="152" y="127"/>
                  </a:lnTo>
                  <a:lnTo>
                    <a:pt x="145" y="127"/>
                  </a:lnTo>
                  <a:lnTo>
                    <a:pt x="152" y="135"/>
                  </a:lnTo>
                  <a:lnTo>
                    <a:pt x="168" y="135"/>
                  </a:lnTo>
                  <a:lnTo>
                    <a:pt x="168" y="151"/>
                  </a:lnTo>
                  <a:lnTo>
                    <a:pt x="168" y="159"/>
                  </a:lnTo>
                  <a:lnTo>
                    <a:pt x="168" y="167"/>
                  </a:lnTo>
                  <a:lnTo>
                    <a:pt x="183" y="167"/>
                  </a:lnTo>
                  <a:lnTo>
                    <a:pt x="190" y="183"/>
                  </a:lnTo>
                  <a:close/>
                </a:path>
              </a:pathLst>
            </a:custGeom>
            <a:solidFill>
              <a:srgbClr val="E1E1E1"/>
            </a:solidFill>
            <a:ln w="12700">
              <a:solidFill>
                <a:srgbClr val="000000"/>
              </a:solidFill>
              <a:prstDash val="solid"/>
              <a:round/>
              <a:headEnd/>
              <a:tailEnd/>
            </a:ln>
          </p:spPr>
          <p:txBody>
            <a:bodyPr/>
            <a:lstStyle/>
            <a:p>
              <a:endParaRPr lang="en-US"/>
            </a:p>
          </p:txBody>
        </p:sp>
        <p:sp>
          <p:nvSpPr>
            <p:cNvPr id="215048" name="Freeform 8"/>
            <p:cNvSpPr>
              <a:spLocks/>
            </p:cNvSpPr>
            <p:nvPr/>
          </p:nvSpPr>
          <p:spPr bwMode="auto">
            <a:xfrm>
              <a:off x="4825" y="2769"/>
              <a:ext cx="167" cy="175"/>
            </a:xfrm>
            <a:custGeom>
              <a:avLst/>
              <a:gdLst>
                <a:gd name="T0" fmla="*/ 129 w 167"/>
                <a:gd name="T1" fmla="*/ 151 h 175"/>
                <a:gd name="T2" fmla="*/ 129 w 167"/>
                <a:gd name="T3" fmla="*/ 151 h 175"/>
                <a:gd name="T4" fmla="*/ 129 w 167"/>
                <a:gd name="T5" fmla="*/ 159 h 175"/>
                <a:gd name="T6" fmla="*/ 129 w 167"/>
                <a:gd name="T7" fmla="*/ 159 h 175"/>
                <a:gd name="T8" fmla="*/ 145 w 167"/>
                <a:gd name="T9" fmla="*/ 151 h 175"/>
                <a:gd name="T10" fmla="*/ 152 w 167"/>
                <a:gd name="T11" fmla="*/ 167 h 175"/>
                <a:gd name="T12" fmla="*/ 160 w 167"/>
                <a:gd name="T13" fmla="*/ 175 h 175"/>
                <a:gd name="T14" fmla="*/ 160 w 167"/>
                <a:gd name="T15" fmla="*/ 159 h 175"/>
                <a:gd name="T16" fmla="*/ 167 w 167"/>
                <a:gd name="T17" fmla="*/ 143 h 175"/>
                <a:gd name="T18" fmla="*/ 167 w 167"/>
                <a:gd name="T19" fmla="*/ 127 h 175"/>
                <a:gd name="T20" fmla="*/ 167 w 167"/>
                <a:gd name="T21" fmla="*/ 111 h 175"/>
                <a:gd name="T22" fmla="*/ 167 w 167"/>
                <a:gd name="T23" fmla="*/ 95 h 175"/>
                <a:gd name="T24" fmla="*/ 167 w 167"/>
                <a:gd name="T25" fmla="*/ 64 h 175"/>
                <a:gd name="T26" fmla="*/ 167 w 167"/>
                <a:gd name="T27" fmla="*/ 40 h 175"/>
                <a:gd name="T28" fmla="*/ 160 w 167"/>
                <a:gd name="T29" fmla="*/ 40 h 175"/>
                <a:gd name="T30" fmla="*/ 137 w 167"/>
                <a:gd name="T31" fmla="*/ 32 h 175"/>
                <a:gd name="T32" fmla="*/ 114 w 167"/>
                <a:gd name="T33" fmla="*/ 16 h 175"/>
                <a:gd name="T34" fmla="*/ 107 w 167"/>
                <a:gd name="T35" fmla="*/ 32 h 175"/>
                <a:gd name="T36" fmla="*/ 91 w 167"/>
                <a:gd name="T37" fmla="*/ 40 h 175"/>
                <a:gd name="T38" fmla="*/ 69 w 167"/>
                <a:gd name="T39" fmla="*/ 56 h 175"/>
                <a:gd name="T40" fmla="*/ 61 w 167"/>
                <a:gd name="T41" fmla="*/ 48 h 175"/>
                <a:gd name="T42" fmla="*/ 53 w 167"/>
                <a:gd name="T43" fmla="*/ 40 h 175"/>
                <a:gd name="T44" fmla="*/ 53 w 167"/>
                <a:gd name="T45" fmla="*/ 48 h 175"/>
                <a:gd name="T46" fmla="*/ 53 w 167"/>
                <a:gd name="T47" fmla="*/ 24 h 175"/>
                <a:gd name="T48" fmla="*/ 53 w 167"/>
                <a:gd name="T49" fmla="*/ 16 h 175"/>
                <a:gd name="T50" fmla="*/ 46 w 167"/>
                <a:gd name="T51" fmla="*/ 8 h 175"/>
                <a:gd name="T52" fmla="*/ 15 w 167"/>
                <a:gd name="T53" fmla="*/ 0 h 175"/>
                <a:gd name="T54" fmla="*/ 0 w 167"/>
                <a:gd name="T55" fmla="*/ 8 h 175"/>
                <a:gd name="T56" fmla="*/ 0 w 167"/>
                <a:gd name="T57" fmla="*/ 16 h 175"/>
                <a:gd name="T58" fmla="*/ 15 w 167"/>
                <a:gd name="T59" fmla="*/ 24 h 175"/>
                <a:gd name="T60" fmla="*/ 23 w 167"/>
                <a:gd name="T61" fmla="*/ 32 h 175"/>
                <a:gd name="T62" fmla="*/ 31 w 167"/>
                <a:gd name="T63" fmla="*/ 32 h 175"/>
                <a:gd name="T64" fmla="*/ 46 w 167"/>
                <a:gd name="T65" fmla="*/ 32 h 175"/>
                <a:gd name="T66" fmla="*/ 46 w 167"/>
                <a:gd name="T67" fmla="*/ 40 h 175"/>
                <a:gd name="T68" fmla="*/ 46 w 167"/>
                <a:gd name="T69" fmla="*/ 40 h 175"/>
                <a:gd name="T70" fmla="*/ 38 w 167"/>
                <a:gd name="T71" fmla="*/ 40 h 175"/>
                <a:gd name="T72" fmla="*/ 38 w 167"/>
                <a:gd name="T73" fmla="*/ 40 h 175"/>
                <a:gd name="T74" fmla="*/ 23 w 167"/>
                <a:gd name="T75" fmla="*/ 48 h 175"/>
                <a:gd name="T76" fmla="*/ 15 w 167"/>
                <a:gd name="T77" fmla="*/ 48 h 175"/>
                <a:gd name="T78" fmla="*/ 31 w 167"/>
                <a:gd name="T79" fmla="*/ 64 h 175"/>
                <a:gd name="T80" fmla="*/ 23 w 167"/>
                <a:gd name="T81" fmla="*/ 71 h 175"/>
                <a:gd name="T82" fmla="*/ 38 w 167"/>
                <a:gd name="T83" fmla="*/ 71 h 175"/>
                <a:gd name="T84" fmla="*/ 46 w 167"/>
                <a:gd name="T85" fmla="*/ 56 h 175"/>
                <a:gd name="T86" fmla="*/ 46 w 167"/>
                <a:gd name="T87" fmla="*/ 64 h 175"/>
                <a:gd name="T88" fmla="*/ 61 w 167"/>
                <a:gd name="T89" fmla="*/ 71 h 175"/>
                <a:gd name="T90" fmla="*/ 61 w 167"/>
                <a:gd name="T91" fmla="*/ 71 h 175"/>
                <a:gd name="T92" fmla="*/ 61 w 167"/>
                <a:gd name="T93" fmla="*/ 79 h 175"/>
                <a:gd name="T94" fmla="*/ 84 w 167"/>
                <a:gd name="T95" fmla="*/ 87 h 175"/>
                <a:gd name="T96" fmla="*/ 99 w 167"/>
                <a:gd name="T97" fmla="*/ 95 h 175"/>
                <a:gd name="T98" fmla="*/ 114 w 167"/>
                <a:gd name="T99" fmla="*/ 95 h 175"/>
                <a:gd name="T100" fmla="*/ 122 w 167"/>
                <a:gd name="T101" fmla="*/ 103 h 175"/>
                <a:gd name="T102" fmla="*/ 129 w 167"/>
                <a:gd name="T103" fmla="*/ 127 h 175"/>
                <a:gd name="T104" fmla="*/ 129 w 167"/>
                <a:gd name="T105" fmla="*/ 135 h 175"/>
                <a:gd name="T106" fmla="*/ 122 w 167"/>
                <a:gd name="T107" fmla="*/ 135 h 175"/>
                <a:gd name="T108" fmla="*/ 137 w 167"/>
                <a:gd name="T109" fmla="*/ 135 h 175"/>
                <a:gd name="T110" fmla="*/ 122 w 167"/>
                <a:gd name="T111" fmla="*/ 135 h 175"/>
                <a:gd name="T112" fmla="*/ 129 w 167"/>
                <a:gd name="T113" fmla="*/ 143 h 175"/>
                <a:gd name="T114" fmla="*/ 114 w 167"/>
                <a:gd name="T115" fmla="*/ 143 h 175"/>
                <a:gd name="T116" fmla="*/ 107 w 167"/>
                <a:gd name="T117" fmla="*/ 159 h 175"/>
                <a:gd name="T118" fmla="*/ 122 w 167"/>
                <a:gd name="T119" fmla="*/ 159 h 175"/>
                <a:gd name="T120" fmla="*/ 129 w 167"/>
                <a:gd name="T121" fmla="*/ 1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7" h="175">
                  <a:moveTo>
                    <a:pt x="129" y="151"/>
                  </a:moveTo>
                  <a:lnTo>
                    <a:pt x="129" y="151"/>
                  </a:lnTo>
                  <a:lnTo>
                    <a:pt x="129" y="159"/>
                  </a:lnTo>
                  <a:lnTo>
                    <a:pt x="129" y="159"/>
                  </a:lnTo>
                  <a:lnTo>
                    <a:pt x="145" y="151"/>
                  </a:lnTo>
                  <a:lnTo>
                    <a:pt x="152" y="167"/>
                  </a:lnTo>
                  <a:lnTo>
                    <a:pt x="160" y="175"/>
                  </a:lnTo>
                  <a:lnTo>
                    <a:pt x="160" y="159"/>
                  </a:lnTo>
                  <a:lnTo>
                    <a:pt x="167" y="143"/>
                  </a:lnTo>
                  <a:lnTo>
                    <a:pt x="167" y="127"/>
                  </a:lnTo>
                  <a:lnTo>
                    <a:pt x="167" y="111"/>
                  </a:lnTo>
                  <a:lnTo>
                    <a:pt x="167" y="95"/>
                  </a:lnTo>
                  <a:lnTo>
                    <a:pt x="167" y="64"/>
                  </a:lnTo>
                  <a:lnTo>
                    <a:pt x="167" y="40"/>
                  </a:lnTo>
                  <a:lnTo>
                    <a:pt x="160" y="40"/>
                  </a:lnTo>
                  <a:lnTo>
                    <a:pt x="137" y="32"/>
                  </a:lnTo>
                  <a:lnTo>
                    <a:pt x="114" y="16"/>
                  </a:lnTo>
                  <a:lnTo>
                    <a:pt x="107" y="32"/>
                  </a:lnTo>
                  <a:lnTo>
                    <a:pt x="91" y="40"/>
                  </a:lnTo>
                  <a:lnTo>
                    <a:pt x="69" y="56"/>
                  </a:lnTo>
                  <a:lnTo>
                    <a:pt x="61" y="48"/>
                  </a:lnTo>
                  <a:lnTo>
                    <a:pt x="53" y="40"/>
                  </a:lnTo>
                  <a:lnTo>
                    <a:pt x="53" y="48"/>
                  </a:lnTo>
                  <a:lnTo>
                    <a:pt x="53" y="24"/>
                  </a:lnTo>
                  <a:lnTo>
                    <a:pt x="53" y="16"/>
                  </a:lnTo>
                  <a:lnTo>
                    <a:pt x="46" y="8"/>
                  </a:lnTo>
                  <a:lnTo>
                    <a:pt x="15" y="0"/>
                  </a:lnTo>
                  <a:lnTo>
                    <a:pt x="0" y="8"/>
                  </a:lnTo>
                  <a:lnTo>
                    <a:pt x="0" y="16"/>
                  </a:lnTo>
                  <a:lnTo>
                    <a:pt x="15" y="24"/>
                  </a:lnTo>
                  <a:lnTo>
                    <a:pt x="23" y="32"/>
                  </a:lnTo>
                  <a:lnTo>
                    <a:pt x="31" y="32"/>
                  </a:lnTo>
                  <a:lnTo>
                    <a:pt x="46" y="32"/>
                  </a:lnTo>
                  <a:lnTo>
                    <a:pt x="46" y="40"/>
                  </a:lnTo>
                  <a:lnTo>
                    <a:pt x="46" y="40"/>
                  </a:lnTo>
                  <a:lnTo>
                    <a:pt x="38" y="40"/>
                  </a:lnTo>
                  <a:lnTo>
                    <a:pt x="38" y="40"/>
                  </a:lnTo>
                  <a:lnTo>
                    <a:pt x="23" y="48"/>
                  </a:lnTo>
                  <a:lnTo>
                    <a:pt x="15" y="48"/>
                  </a:lnTo>
                  <a:lnTo>
                    <a:pt x="31" y="64"/>
                  </a:lnTo>
                  <a:lnTo>
                    <a:pt x="23" y="71"/>
                  </a:lnTo>
                  <a:lnTo>
                    <a:pt x="38" y="71"/>
                  </a:lnTo>
                  <a:lnTo>
                    <a:pt x="46" y="56"/>
                  </a:lnTo>
                  <a:lnTo>
                    <a:pt x="46" y="64"/>
                  </a:lnTo>
                  <a:lnTo>
                    <a:pt x="61" y="71"/>
                  </a:lnTo>
                  <a:lnTo>
                    <a:pt x="61" y="71"/>
                  </a:lnTo>
                  <a:lnTo>
                    <a:pt x="61" y="79"/>
                  </a:lnTo>
                  <a:lnTo>
                    <a:pt x="84" y="87"/>
                  </a:lnTo>
                  <a:lnTo>
                    <a:pt x="99" y="95"/>
                  </a:lnTo>
                  <a:lnTo>
                    <a:pt x="114" y="95"/>
                  </a:lnTo>
                  <a:lnTo>
                    <a:pt x="122" y="103"/>
                  </a:lnTo>
                  <a:lnTo>
                    <a:pt x="129" y="127"/>
                  </a:lnTo>
                  <a:lnTo>
                    <a:pt x="129" y="135"/>
                  </a:lnTo>
                  <a:lnTo>
                    <a:pt x="122" y="135"/>
                  </a:lnTo>
                  <a:lnTo>
                    <a:pt x="137" y="135"/>
                  </a:lnTo>
                  <a:lnTo>
                    <a:pt x="122" y="135"/>
                  </a:lnTo>
                  <a:lnTo>
                    <a:pt x="129" y="143"/>
                  </a:lnTo>
                  <a:lnTo>
                    <a:pt x="114" y="143"/>
                  </a:lnTo>
                  <a:lnTo>
                    <a:pt x="107" y="159"/>
                  </a:lnTo>
                  <a:lnTo>
                    <a:pt x="122" y="159"/>
                  </a:lnTo>
                  <a:lnTo>
                    <a:pt x="129" y="151"/>
                  </a:lnTo>
                  <a:close/>
                </a:path>
              </a:pathLst>
            </a:custGeom>
            <a:solidFill>
              <a:srgbClr val="E1E1E1"/>
            </a:solidFill>
            <a:ln w="12700">
              <a:solidFill>
                <a:srgbClr val="000000"/>
              </a:solidFill>
              <a:prstDash val="solid"/>
              <a:round/>
              <a:headEnd/>
              <a:tailEnd/>
            </a:ln>
          </p:spPr>
          <p:txBody>
            <a:bodyPr/>
            <a:lstStyle/>
            <a:p>
              <a:endParaRPr lang="en-US"/>
            </a:p>
          </p:txBody>
        </p:sp>
        <p:sp>
          <p:nvSpPr>
            <p:cNvPr id="215049" name="Freeform 9"/>
            <p:cNvSpPr>
              <a:spLocks/>
            </p:cNvSpPr>
            <p:nvPr/>
          </p:nvSpPr>
          <p:spPr bwMode="auto">
            <a:xfrm>
              <a:off x="4612" y="2722"/>
              <a:ext cx="107" cy="150"/>
            </a:xfrm>
            <a:custGeom>
              <a:avLst/>
              <a:gdLst>
                <a:gd name="T0" fmla="*/ 107 w 107"/>
                <a:gd name="T1" fmla="*/ 8 h 150"/>
                <a:gd name="T2" fmla="*/ 107 w 107"/>
                <a:gd name="T3" fmla="*/ 0 h 150"/>
                <a:gd name="T4" fmla="*/ 84 w 107"/>
                <a:gd name="T5" fmla="*/ 15 h 150"/>
                <a:gd name="T6" fmla="*/ 46 w 107"/>
                <a:gd name="T7" fmla="*/ 15 h 150"/>
                <a:gd name="T8" fmla="*/ 31 w 107"/>
                <a:gd name="T9" fmla="*/ 15 h 150"/>
                <a:gd name="T10" fmla="*/ 23 w 107"/>
                <a:gd name="T11" fmla="*/ 23 h 150"/>
                <a:gd name="T12" fmla="*/ 23 w 107"/>
                <a:gd name="T13" fmla="*/ 15 h 150"/>
                <a:gd name="T14" fmla="*/ 16 w 107"/>
                <a:gd name="T15" fmla="*/ 39 h 150"/>
                <a:gd name="T16" fmla="*/ 16 w 107"/>
                <a:gd name="T17" fmla="*/ 55 h 150"/>
                <a:gd name="T18" fmla="*/ 16 w 107"/>
                <a:gd name="T19" fmla="*/ 55 h 150"/>
                <a:gd name="T20" fmla="*/ 8 w 107"/>
                <a:gd name="T21" fmla="*/ 71 h 150"/>
                <a:gd name="T22" fmla="*/ 0 w 107"/>
                <a:gd name="T23" fmla="*/ 95 h 150"/>
                <a:gd name="T24" fmla="*/ 0 w 107"/>
                <a:gd name="T25" fmla="*/ 111 h 150"/>
                <a:gd name="T26" fmla="*/ 8 w 107"/>
                <a:gd name="T27" fmla="*/ 111 h 150"/>
                <a:gd name="T28" fmla="*/ 8 w 107"/>
                <a:gd name="T29" fmla="*/ 126 h 150"/>
                <a:gd name="T30" fmla="*/ 8 w 107"/>
                <a:gd name="T31" fmla="*/ 142 h 150"/>
                <a:gd name="T32" fmla="*/ 8 w 107"/>
                <a:gd name="T33" fmla="*/ 150 h 150"/>
                <a:gd name="T34" fmla="*/ 23 w 107"/>
                <a:gd name="T35" fmla="*/ 150 h 150"/>
                <a:gd name="T36" fmla="*/ 23 w 107"/>
                <a:gd name="T37" fmla="*/ 126 h 150"/>
                <a:gd name="T38" fmla="*/ 23 w 107"/>
                <a:gd name="T39" fmla="*/ 103 h 150"/>
                <a:gd name="T40" fmla="*/ 31 w 107"/>
                <a:gd name="T41" fmla="*/ 87 h 150"/>
                <a:gd name="T42" fmla="*/ 31 w 107"/>
                <a:gd name="T43" fmla="*/ 103 h 150"/>
                <a:gd name="T44" fmla="*/ 38 w 107"/>
                <a:gd name="T45" fmla="*/ 111 h 150"/>
                <a:gd name="T46" fmla="*/ 46 w 107"/>
                <a:gd name="T47" fmla="*/ 126 h 150"/>
                <a:gd name="T48" fmla="*/ 46 w 107"/>
                <a:gd name="T49" fmla="*/ 134 h 150"/>
                <a:gd name="T50" fmla="*/ 54 w 107"/>
                <a:gd name="T51" fmla="*/ 134 h 150"/>
                <a:gd name="T52" fmla="*/ 61 w 107"/>
                <a:gd name="T53" fmla="*/ 126 h 150"/>
                <a:gd name="T54" fmla="*/ 69 w 107"/>
                <a:gd name="T55" fmla="*/ 126 h 150"/>
                <a:gd name="T56" fmla="*/ 54 w 107"/>
                <a:gd name="T57" fmla="*/ 103 h 150"/>
                <a:gd name="T58" fmla="*/ 61 w 107"/>
                <a:gd name="T59" fmla="*/ 103 h 150"/>
                <a:gd name="T60" fmla="*/ 38 w 107"/>
                <a:gd name="T61" fmla="*/ 71 h 150"/>
                <a:gd name="T62" fmla="*/ 46 w 107"/>
                <a:gd name="T63" fmla="*/ 71 h 150"/>
                <a:gd name="T64" fmla="*/ 61 w 107"/>
                <a:gd name="T65" fmla="*/ 63 h 150"/>
                <a:gd name="T66" fmla="*/ 76 w 107"/>
                <a:gd name="T67" fmla="*/ 55 h 150"/>
                <a:gd name="T68" fmla="*/ 76 w 107"/>
                <a:gd name="T69" fmla="*/ 55 h 150"/>
                <a:gd name="T70" fmla="*/ 76 w 107"/>
                <a:gd name="T71" fmla="*/ 47 h 150"/>
                <a:gd name="T72" fmla="*/ 69 w 107"/>
                <a:gd name="T73" fmla="*/ 47 h 150"/>
                <a:gd name="T74" fmla="*/ 46 w 107"/>
                <a:gd name="T75" fmla="*/ 55 h 150"/>
                <a:gd name="T76" fmla="*/ 31 w 107"/>
                <a:gd name="T77" fmla="*/ 63 h 150"/>
                <a:gd name="T78" fmla="*/ 16 w 107"/>
                <a:gd name="T79" fmla="*/ 47 h 150"/>
                <a:gd name="T80" fmla="*/ 23 w 107"/>
                <a:gd name="T81" fmla="*/ 23 h 150"/>
                <a:gd name="T82" fmla="*/ 54 w 107"/>
                <a:gd name="T83" fmla="*/ 31 h 150"/>
                <a:gd name="T84" fmla="*/ 76 w 107"/>
                <a:gd name="T85" fmla="*/ 31 h 150"/>
                <a:gd name="T86" fmla="*/ 99 w 107"/>
                <a:gd name="T87" fmla="*/ 23 h 150"/>
                <a:gd name="T88" fmla="*/ 107 w 107"/>
                <a:gd name="T89"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 h="150">
                  <a:moveTo>
                    <a:pt x="107" y="8"/>
                  </a:moveTo>
                  <a:lnTo>
                    <a:pt x="107" y="0"/>
                  </a:lnTo>
                  <a:lnTo>
                    <a:pt x="84" y="15"/>
                  </a:lnTo>
                  <a:lnTo>
                    <a:pt x="46" y="15"/>
                  </a:lnTo>
                  <a:lnTo>
                    <a:pt x="31" y="15"/>
                  </a:lnTo>
                  <a:lnTo>
                    <a:pt x="23" y="23"/>
                  </a:lnTo>
                  <a:lnTo>
                    <a:pt x="23" y="15"/>
                  </a:lnTo>
                  <a:lnTo>
                    <a:pt x="16" y="39"/>
                  </a:lnTo>
                  <a:lnTo>
                    <a:pt x="16" y="55"/>
                  </a:lnTo>
                  <a:lnTo>
                    <a:pt x="16" y="55"/>
                  </a:lnTo>
                  <a:lnTo>
                    <a:pt x="8" y="71"/>
                  </a:lnTo>
                  <a:lnTo>
                    <a:pt x="0" y="95"/>
                  </a:lnTo>
                  <a:lnTo>
                    <a:pt x="0" y="111"/>
                  </a:lnTo>
                  <a:lnTo>
                    <a:pt x="8" y="111"/>
                  </a:lnTo>
                  <a:lnTo>
                    <a:pt x="8" y="126"/>
                  </a:lnTo>
                  <a:lnTo>
                    <a:pt x="8" y="142"/>
                  </a:lnTo>
                  <a:lnTo>
                    <a:pt x="8" y="150"/>
                  </a:lnTo>
                  <a:lnTo>
                    <a:pt x="23" y="150"/>
                  </a:lnTo>
                  <a:lnTo>
                    <a:pt x="23" y="126"/>
                  </a:lnTo>
                  <a:lnTo>
                    <a:pt x="23" y="103"/>
                  </a:lnTo>
                  <a:lnTo>
                    <a:pt x="31" y="87"/>
                  </a:lnTo>
                  <a:lnTo>
                    <a:pt x="31" y="103"/>
                  </a:lnTo>
                  <a:lnTo>
                    <a:pt x="38" y="111"/>
                  </a:lnTo>
                  <a:lnTo>
                    <a:pt x="46" y="126"/>
                  </a:lnTo>
                  <a:lnTo>
                    <a:pt x="46" y="134"/>
                  </a:lnTo>
                  <a:lnTo>
                    <a:pt x="54" y="134"/>
                  </a:lnTo>
                  <a:lnTo>
                    <a:pt x="61" y="126"/>
                  </a:lnTo>
                  <a:lnTo>
                    <a:pt x="69" y="126"/>
                  </a:lnTo>
                  <a:lnTo>
                    <a:pt x="54" y="103"/>
                  </a:lnTo>
                  <a:lnTo>
                    <a:pt x="61" y="103"/>
                  </a:lnTo>
                  <a:lnTo>
                    <a:pt x="38" y="71"/>
                  </a:lnTo>
                  <a:lnTo>
                    <a:pt x="46" y="71"/>
                  </a:lnTo>
                  <a:lnTo>
                    <a:pt x="61" y="63"/>
                  </a:lnTo>
                  <a:lnTo>
                    <a:pt x="76" y="55"/>
                  </a:lnTo>
                  <a:lnTo>
                    <a:pt x="76" y="55"/>
                  </a:lnTo>
                  <a:lnTo>
                    <a:pt x="76" y="47"/>
                  </a:lnTo>
                  <a:lnTo>
                    <a:pt x="69" y="47"/>
                  </a:lnTo>
                  <a:lnTo>
                    <a:pt x="46" y="55"/>
                  </a:lnTo>
                  <a:lnTo>
                    <a:pt x="31" y="63"/>
                  </a:lnTo>
                  <a:lnTo>
                    <a:pt x="16" y="47"/>
                  </a:lnTo>
                  <a:lnTo>
                    <a:pt x="23" y="23"/>
                  </a:lnTo>
                  <a:lnTo>
                    <a:pt x="54" y="31"/>
                  </a:lnTo>
                  <a:lnTo>
                    <a:pt x="76" y="31"/>
                  </a:lnTo>
                  <a:lnTo>
                    <a:pt x="99" y="23"/>
                  </a:lnTo>
                  <a:lnTo>
                    <a:pt x="107" y="8"/>
                  </a:lnTo>
                  <a:close/>
                </a:path>
              </a:pathLst>
            </a:custGeom>
            <a:solidFill>
              <a:srgbClr val="E1E1E1"/>
            </a:solidFill>
            <a:ln w="12700">
              <a:solidFill>
                <a:srgbClr val="000000"/>
              </a:solidFill>
              <a:prstDash val="solid"/>
              <a:round/>
              <a:headEnd/>
              <a:tailEnd/>
            </a:ln>
          </p:spPr>
          <p:txBody>
            <a:bodyPr/>
            <a:lstStyle/>
            <a:p>
              <a:endParaRPr lang="en-US"/>
            </a:p>
          </p:txBody>
        </p:sp>
        <p:sp>
          <p:nvSpPr>
            <p:cNvPr id="215050" name="Freeform 10"/>
            <p:cNvSpPr>
              <a:spLocks/>
            </p:cNvSpPr>
            <p:nvPr/>
          </p:nvSpPr>
          <p:spPr bwMode="auto">
            <a:xfrm>
              <a:off x="4369" y="2880"/>
              <a:ext cx="160" cy="56"/>
            </a:xfrm>
            <a:custGeom>
              <a:avLst/>
              <a:gdLst>
                <a:gd name="T0" fmla="*/ 160 w 160"/>
                <a:gd name="T1" fmla="*/ 56 h 56"/>
                <a:gd name="T2" fmla="*/ 160 w 160"/>
                <a:gd name="T3" fmla="*/ 56 h 56"/>
                <a:gd name="T4" fmla="*/ 160 w 160"/>
                <a:gd name="T5" fmla="*/ 40 h 56"/>
                <a:gd name="T6" fmla="*/ 145 w 160"/>
                <a:gd name="T7" fmla="*/ 40 h 56"/>
                <a:gd name="T8" fmla="*/ 137 w 160"/>
                <a:gd name="T9" fmla="*/ 32 h 56"/>
                <a:gd name="T10" fmla="*/ 129 w 160"/>
                <a:gd name="T11" fmla="*/ 24 h 56"/>
                <a:gd name="T12" fmla="*/ 107 w 160"/>
                <a:gd name="T13" fmla="*/ 16 h 56"/>
                <a:gd name="T14" fmla="*/ 99 w 160"/>
                <a:gd name="T15" fmla="*/ 8 h 56"/>
                <a:gd name="T16" fmla="*/ 91 w 160"/>
                <a:gd name="T17" fmla="*/ 16 h 56"/>
                <a:gd name="T18" fmla="*/ 69 w 160"/>
                <a:gd name="T19" fmla="*/ 16 h 56"/>
                <a:gd name="T20" fmla="*/ 61 w 160"/>
                <a:gd name="T21" fmla="*/ 8 h 56"/>
                <a:gd name="T22" fmla="*/ 38 w 160"/>
                <a:gd name="T23" fmla="*/ 0 h 56"/>
                <a:gd name="T24" fmla="*/ 15 w 160"/>
                <a:gd name="T25" fmla="*/ 0 h 56"/>
                <a:gd name="T26" fmla="*/ 8 w 160"/>
                <a:gd name="T27" fmla="*/ 16 h 56"/>
                <a:gd name="T28" fmla="*/ 0 w 160"/>
                <a:gd name="T29" fmla="*/ 16 h 56"/>
                <a:gd name="T30" fmla="*/ 23 w 160"/>
                <a:gd name="T31" fmla="*/ 24 h 56"/>
                <a:gd name="T32" fmla="*/ 23 w 160"/>
                <a:gd name="T33" fmla="*/ 24 h 56"/>
                <a:gd name="T34" fmla="*/ 38 w 160"/>
                <a:gd name="T35" fmla="*/ 32 h 56"/>
                <a:gd name="T36" fmla="*/ 53 w 160"/>
                <a:gd name="T37" fmla="*/ 40 h 56"/>
                <a:gd name="T38" fmla="*/ 69 w 160"/>
                <a:gd name="T39" fmla="*/ 40 h 56"/>
                <a:gd name="T40" fmla="*/ 91 w 160"/>
                <a:gd name="T41" fmla="*/ 48 h 56"/>
                <a:gd name="T42" fmla="*/ 114 w 160"/>
                <a:gd name="T43" fmla="*/ 48 h 56"/>
                <a:gd name="T44" fmla="*/ 129 w 160"/>
                <a:gd name="T45" fmla="*/ 48 h 56"/>
                <a:gd name="T46" fmla="*/ 145 w 160"/>
                <a:gd name="T47" fmla="*/ 56 h 56"/>
                <a:gd name="T48" fmla="*/ 160 w 160"/>
                <a:gd name="T4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56">
                  <a:moveTo>
                    <a:pt x="160" y="56"/>
                  </a:moveTo>
                  <a:lnTo>
                    <a:pt x="160" y="56"/>
                  </a:lnTo>
                  <a:lnTo>
                    <a:pt x="160" y="40"/>
                  </a:lnTo>
                  <a:lnTo>
                    <a:pt x="145" y="40"/>
                  </a:lnTo>
                  <a:lnTo>
                    <a:pt x="137" y="32"/>
                  </a:lnTo>
                  <a:lnTo>
                    <a:pt x="129" y="24"/>
                  </a:lnTo>
                  <a:lnTo>
                    <a:pt x="107" y="16"/>
                  </a:lnTo>
                  <a:lnTo>
                    <a:pt x="99" y="8"/>
                  </a:lnTo>
                  <a:lnTo>
                    <a:pt x="91" y="16"/>
                  </a:lnTo>
                  <a:lnTo>
                    <a:pt x="69" y="16"/>
                  </a:lnTo>
                  <a:lnTo>
                    <a:pt x="61" y="8"/>
                  </a:lnTo>
                  <a:lnTo>
                    <a:pt x="38" y="0"/>
                  </a:lnTo>
                  <a:lnTo>
                    <a:pt x="15" y="0"/>
                  </a:lnTo>
                  <a:lnTo>
                    <a:pt x="8" y="16"/>
                  </a:lnTo>
                  <a:lnTo>
                    <a:pt x="0" y="16"/>
                  </a:lnTo>
                  <a:lnTo>
                    <a:pt x="23" y="24"/>
                  </a:lnTo>
                  <a:lnTo>
                    <a:pt x="23" y="24"/>
                  </a:lnTo>
                  <a:lnTo>
                    <a:pt x="38" y="32"/>
                  </a:lnTo>
                  <a:lnTo>
                    <a:pt x="53" y="40"/>
                  </a:lnTo>
                  <a:lnTo>
                    <a:pt x="69" y="40"/>
                  </a:lnTo>
                  <a:lnTo>
                    <a:pt x="91" y="48"/>
                  </a:lnTo>
                  <a:lnTo>
                    <a:pt x="114" y="48"/>
                  </a:lnTo>
                  <a:lnTo>
                    <a:pt x="129" y="48"/>
                  </a:lnTo>
                  <a:lnTo>
                    <a:pt x="145" y="56"/>
                  </a:lnTo>
                  <a:lnTo>
                    <a:pt x="160" y="56"/>
                  </a:lnTo>
                  <a:close/>
                </a:path>
              </a:pathLst>
            </a:custGeom>
            <a:solidFill>
              <a:srgbClr val="E1E1E1"/>
            </a:solidFill>
            <a:ln w="12700">
              <a:solidFill>
                <a:srgbClr val="000000"/>
              </a:solidFill>
              <a:prstDash val="solid"/>
              <a:round/>
              <a:headEnd/>
              <a:tailEnd/>
            </a:ln>
          </p:spPr>
          <p:txBody>
            <a:bodyPr/>
            <a:lstStyle/>
            <a:p>
              <a:endParaRPr lang="en-US"/>
            </a:p>
          </p:txBody>
        </p:sp>
        <p:sp>
          <p:nvSpPr>
            <p:cNvPr id="215051" name="Freeform 11"/>
            <p:cNvSpPr>
              <a:spLocks/>
            </p:cNvSpPr>
            <p:nvPr/>
          </p:nvSpPr>
          <p:spPr bwMode="auto">
            <a:xfrm>
              <a:off x="4681" y="2936"/>
              <a:ext cx="68" cy="39"/>
            </a:xfrm>
            <a:custGeom>
              <a:avLst/>
              <a:gdLst>
                <a:gd name="T0" fmla="*/ 68 w 68"/>
                <a:gd name="T1" fmla="*/ 0 h 39"/>
                <a:gd name="T2" fmla="*/ 45 w 68"/>
                <a:gd name="T3" fmla="*/ 0 h 39"/>
                <a:gd name="T4" fmla="*/ 7 w 68"/>
                <a:gd name="T5" fmla="*/ 15 h 39"/>
                <a:gd name="T6" fmla="*/ 0 w 68"/>
                <a:gd name="T7" fmla="*/ 31 h 39"/>
                <a:gd name="T8" fmla="*/ 0 w 68"/>
                <a:gd name="T9" fmla="*/ 31 h 39"/>
                <a:gd name="T10" fmla="*/ 7 w 68"/>
                <a:gd name="T11" fmla="*/ 39 h 39"/>
                <a:gd name="T12" fmla="*/ 23 w 68"/>
                <a:gd name="T13" fmla="*/ 23 h 39"/>
                <a:gd name="T14" fmla="*/ 45 w 68"/>
                <a:gd name="T15" fmla="*/ 8 h 39"/>
                <a:gd name="T16" fmla="*/ 68 w 68"/>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9">
                  <a:moveTo>
                    <a:pt x="68" y="0"/>
                  </a:moveTo>
                  <a:lnTo>
                    <a:pt x="45" y="0"/>
                  </a:lnTo>
                  <a:lnTo>
                    <a:pt x="7" y="15"/>
                  </a:lnTo>
                  <a:lnTo>
                    <a:pt x="0" y="31"/>
                  </a:lnTo>
                  <a:lnTo>
                    <a:pt x="0" y="31"/>
                  </a:lnTo>
                  <a:lnTo>
                    <a:pt x="7" y="39"/>
                  </a:lnTo>
                  <a:lnTo>
                    <a:pt x="23" y="23"/>
                  </a:lnTo>
                  <a:lnTo>
                    <a:pt x="45" y="8"/>
                  </a:lnTo>
                  <a:lnTo>
                    <a:pt x="68" y="0"/>
                  </a:lnTo>
                  <a:close/>
                </a:path>
              </a:pathLst>
            </a:custGeom>
            <a:solidFill>
              <a:srgbClr val="E1E1E1"/>
            </a:solidFill>
            <a:ln w="12700">
              <a:solidFill>
                <a:srgbClr val="000000"/>
              </a:solidFill>
              <a:prstDash val="solid"/>
              <a:round/>
              <a:headEnd/>
              <a:tailEnd/>
            </a:ln>
          </p:spPr>
          <p:txBody>
            <a:bodyPr/>
            <a:lstStyle/>
            <a:p>
              <a:endParaRPr lang="en-US"/>
            </a:p>
          </p:txBody>
        </p:sp>
        <p:sp>
          <p:nvSpPr>
            <p:cNvPr id="215052" name="Freeform 12"/>
            <p:cNvSpPr>
              <a:spLocks/>
            </p:cNvSpPr>
            <p:nvPr/>
          </p:nvSpPr>
          <p:spPr bwMode="auto">
            <a:xfrm>
              <a:off x="4764" y="2714"/>
              <a:ext cx="23" cy="63"/>
            </a:xfrm>
            <a:custGeom>
              <a:avLst/>
              <a:gdLst>
                <a:gd name="T0" fmla="*/ 23 w 23"/>
                <a:gd name="T1" fmla="*/ 39 h 63"/>
                <a:gd name="T2" fmla="*/ 8 w 23"/>
                <a:gd name="T3" fmla="*/ 23 h 63"/>
                <a:gd name="T4" fmla="*/ 16 w 23"/>
                <a:gd name="T5" fmla="*/ 16 h 63"/>
                <a:gd name="T6" fmla="*/ 16 w 23"/>
                <a:gd name="T7" fmla="*/ 16 h 63"/>
                <a:gd name="T8" fmla="*/ 8 w 23"/>
                <a:gd name="T9" fmla="*/ 16 h 63"/>
                <a:gd name="T10" fmla="*/ 0 w 23"/>
                <a:gd name="T11" fmla="*/ 31 h 63"/>
                <a:gd name="T12" fmla="*/ 0 w 23"/>
                <a:gd name="T13" fmla="*/ 23 h 63"/>
                <a:gd name="T14" fmla="*/ 8 w 23"/>
                <a:gd name="T15" fmla="*/ 8 h 63"/>
                <a:gd name="T16" fmla="*/ 8 w 23"/>
                <a:gd name="T17" fmla="*/ 0 h 63"/>
                <a:gd name="T18" fmla="*/ 0 w 23"/>
                <a:gd name="T19" fmla="*/ 16 h 63"/>
                <a:gd name="T20" fmla="*/ 0 w 23"/>
                <a:gd name="T21" fmla="*/ 31 h 63"/>
                <a:gd name="T22" fmla="*/ 0 w 23"/>
                <a:gd name="T23" fmla="*/ 47 h 63"/>
                <a:gd name="T24" fmla="*/ 8 w 23"/>
                <a:gd name="T25" fmla="*/ 63 h 63"/>
                <a:gd name="T26" fmla="*/ 0 w 23"/>
                <a:gd name="T27" fmla="*/ 39 h 63"/>
                <a:gd name="T28" fmla="*/ 23 w 23"/>
                <a:gd name="T29" fmla="*/ 3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63">
                  <a:moveTo>
                    <a:pt x="23" y="39"/>
                  </a:moveTo>
                  <a:lnTo>
                    <a:pt x="8" y="23"/>
                  </a:lnTo>
                  <a:lnTo>
                    <a:pt x="16" y="16"/>
                  </a:lnTo>
                  <a:lnTo>
                    <a:pt x="16" y="16"/>
                  </a:lnTo>
                  <a:lnTo>
                    <a:pt x="8" y="16"/>
                  </a:lnTo>
                  <a:lnTo>
                    <a:pt x="0" y="31"/>
                  </a:lnTo>
                  <a:lnTo>
                    <a:pt x="0" y="23"/>
                  </a:lnTo>
                  <a:lnTo>
                    <a:pt x="8" y="8"/>
                  </a:lnTo>
                  <a:lnTo>
                    <a:pt x="8" y="0"/>
                  </a:lnTo>
                  <a:lnTo>
                    <a:pt x="0" y="16"/>
                  </a:lnTo>
                  <a:lnTo>
                    <a:pt x="0" y="31"/>
                  </a:lnTo>
                  <a:lnTo>
                    <a:pt x="0" y="47"/>
                  </a:lnTo>
                  <a:lnTo>
                    <a:pt x="8" y="63"/>
                  </a:lnTo>
                  <a:lnTo>
                    <a:pt x="0" y="39"/>
                  </a:lnTo>
                  <a:lnTo>
                    <a:pt x="23" y="39"/>
                  </a:lnTo>
                  <a:close/>
                </a:path>
              </a:pathLst>
            </a:custGeom>
            <a:solidFill>
              <a:srgbClr val="E1E1E1"/>
            </a:solidFill>
            <a:ln w="12700">
              <a:solidFill>
                <a:srgbClr val="000000"/>
              </a:solidFill>
              <a:prstDash val="solid"/>
              <a:round/>
              <a:headEnd/>
              <a:tailEnd/>
            </a:ln>
          </p:spPr>
          <p:txBody>
            <a:bodyPr/>
            <a:lstStyle/>
            <a:p>
              <a:endParaRPr lang="en-US"/>
            </a:p>
          </p:txBody>
        </p:sp>
        <p:sp>
          <p:nvSpPr>
            <p:cNvPr id="215053" name="Freeform 13"/>
            <p:cNvSpPr>
              <a:spLocks/>
            </p:cNvSpPr>
            <p:nvPr/>
          </p:nvSpPr>
          <p:spPr bwMode="auto">
            <a:xfrm>
              <a:off x="4764" y="2817"/>
              <a:ext cx="54" cy="23"/>
            </a:xfrm>
            <a:custGeom>
              <a:avLst/>
              <a:gdLst>
                <a:gd name="T0" fmla="*/ 54 w 54"/>
                <a:gd name="T1" fmla="*/ 16 h 23"/>
                <a:gd name="T2" fmla="*/ 54 w 54"/>
                <a:gd name="T3" fmla="*/ 23 h 23"/>
                <a:gd name="T4" fmla="*/ 31 w 54"/>
                <a:gd name="T5" fmla="*/ 8 h 23"/>
                <a:gd name="T6" fmla="*/ 16 w 54"/>
                <a:gd name="T7" fmla="*/ 8 h 23"/>
                <a:gd name="T8" fmla="*/ 8 w 54"/>
                <a:gd name="T9" fmla="*/ 8 h 23"/>
                <a:gd name="T10" fmla="*/ 0 w 54"/>
                <a:gd name="T11" fmla="*/ 16 h 23"/>
                <a:gd name="T12" fmla="*/ 8 w 54"/>
                <a:gd name="T13" fmla="*/ 8 h 23"/>
                <a:gd name="T14" fmla="*/ 16 w 54"/>
                <a:gd name="T15" fmla="*/ 0 h 23"/>
                <a:gd name="T16" fmla="*/ 46 w 54"/>
                <a:gd name="T17" fmla="*/ 0 h 23"/>
                <a:gd name="T18" fmla="*/ 54 w 54"/>
                <a:gd name="T1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3">
                  <a:moveTo>
                    <a:pt x="54" y="16"/>
                  </a:moveTo>
                  <a:lnTo>
                    <a:pt x="54" y="23"/>
                  </a:lnTo>
                  <a:lnTo>
                    <a:pt x="31" y="8"/>
                  </a:lnTo>
                  <a:lnTo>
                    <a:pt x="16" y="8"/>
                  </a:lnTo>
                  <a:lnTo>
                    <a:pt x="8" y="8"/>
                  </a:lnTo>
                  <a:lnTo>
                    <a:pt x="0" y="16"/>
                  </a:lnTo>
                  <a:lnTo>
                    <a:pt x="8" y="8"/>
                  </a:lnTo>
                  <a:lnTo>
                    <a:pt x="16" y="0"/>
                  </a:lnTo>
                  <a:lnTo>
                    <a:pt x="46" y="0"/>
                  </a:lnTo>
                  <a:lnTo>
                    <a:pt x="54"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54" name="Freeform 14"/>
            <p:cNvSpPr>
              <a:spLocks/>
            </p:cNvSpPr>
            <p:nvPr/>
          </p:nvSpPr>
          <p:spPr bwMode="auto">
            <a:xfrm>
              <a:off x="4620" y="2928"/>
              <a:ext cx="53" cy="8"/>
            </a:xfrm>
            <a:custGeom>
              <a:avLst/>
              <a:gdLst>
                <a:gd name="T0" fmla="*/ 53 w 53"/>
                <a:gd name="T1" fmla="*/ 0 h 8"/>
                <a:gd name="T2" fmla="*/ 53 w 53"/>
                <a:gd name="T3" fmla="*/ 0 h 8"/>
                <a:gd name="T4" fmla="*/ 53 w 53"/>
                <a:gd name="T5" fmla="*/ 0 h 8"/>
                <a:gd name="T6" fmla="*/ 46 w 53"/>
                <a:gd name="T7" fmla="*/ 8 h 8"/>
                <a:gd name="T8" fmla="*/ 38 w 53"/>
                <a:gd name="T9" fmla="*/ 8 h 8"/>
                <a:gd name="T10" fmla="*/ 23 w 53"/>
                <a:gd name="T11" fmla="*/ 0 h 8"/>
                <a:gd name="T12" fmla="*/ 8 w 53"/>
                <a:gd name="T13" fmla="*/ 0 h 8"/>
                <a:gd name="T14" fmla="*/ 0 w 53"/>
                <a:gd name="T15" fmla="*/ 8 h 8"/>
                <a:gd name="T16" fmla="*/ 8 w 53"/>
                <a:gd name="T17" fmla="*/ 8 h 8"/>
                <a:gd name="T18" fmla="*/ 23 w 53"/>
                <a:gd name="T19" fmla="*/ 8 h 8"/>
                <a:gd name="T20" fmla="*/ 46 w 53"/>
                <a:gd name="T21" fmla="*/ 8 h 8"/>
                <a:gd name="T22" fmla="*/ 53 w 5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
                  <a:moveTo>
                    <a:pt x="53" y="0"/>
                  </a:moveTo>
                  <a:lnTo>
                    <a:pt x="53" y="0"/>
                  </a:lnTo>
                  <a:lnTo>
                    <a:pt x="53" y="0"/>
                  </a:lnTo>
                  <a:lnTo>
                    <a:pt x="46" y="8"/>
                  </a:lnTo>
                  <a:lnTo>
                    <a:pt x="38" y="8"/>
                  </a:lnTo>
                  <a:lnTo>
                    <a:pt x="23" y="0"/>
                  </a:lnTo>
                  <a:lnTo>
                    <a:pt x="8" y="0"/>
                  </a:lnTo>
                  <a:lnTo>
                    <a:pt x="0" y="8"/>
                  </a:lnTo>
                  <a:lnTo>
                    <a:pt x="8" y="8"/>
                  </a:lnTo>
                  <a:lnTo>
                    <a:pt x="23" y="8"/>
                  </a:lnTo>
                  <a:lnTo>
                    <a:pt x="46" y="8"/>
                  </a:lnTo>
                  <a:lnTo>
                    <a:pt x="53" y="0"/>
                  </a:lnTo>
                  <a:close/>
                </a:path>
              </a:pathLst>
            </a:custGeom>
            <a:solidFill>
              <a:srgbClr val="E1E1E1"/>
            </a:solidFill>
            <a:ln w="12700">
              <a:solidFill>
                <a:srgbClr val="000000"/>
              </a:solidFill>
              <a:prstDash val="solid"/>
              <a:round/>
              <a:headEnd/>
              <a:tailEnd/>
            </a:ln>
          </p:spPr>
          <p:txBody>
            <a:bodyPr/>
            <a:lstStyle/>
            <a:p>
              <a:endParaRPr lang="en-US"/>
            </a:p>
          </p:txBody>
        </p:sp>
        <p:sp>
          <p:nvSpPr>
            <p:cNvPr id="215055" name="Freeform 15"/>
            <p:cNvSpPr>
              <a:spLocks/>
            </p:cNvSpPr>
            <p:nvPr/>
          </p:nvSpPr>
          <p:spPr bwMode="auto">
            <a:xfrm>
              <a:off x="4369" y="2793"/>
              <a:ext cx="31" cy="32"/>
            </a:xfrm>
            <a:custGeom>
              <a:avLst/>
              <a:gdLst>
                <a:gd name="T0" fmla="*/ 31 w 31"/>
                <a:gd name="T1" fmla="*/ 16 h 32"/>
                <a:gd name="T2" fmla="*/ 31 w 31"/>
                <a:gd name="T3" fmla="*/ 32 h 32"/>
                <a:gd name="T4" fmla="*/ 15 w 31"/>
                <a:gd name="T5" fmla="*/ 16 h 32"/>
                <a:gd name="T6" fmla="*/ 8 w 31"/>
                <a:gd name="T7" fmla="*/ 8 h 32"/>
                <a:gd name="T8" fmla="*/ 0 w 31"/>
                <a:gd name="T9" fmla="*/ 8 h 32"/>
                <a:gd name="T10" fmla="*/ 15 w 31"/>
                <a:gd name="T11" fmla="*/ 0 h 32"/>
                <a:gd name="T12" fmla="*/ 15 w 31"/>
                <a:gd name="T13" fmla="*/ 0 h 32"/>
                <a:gd name="T14" fmla="*/ 23 w 31"/>
                <a:gd name="T15" fmla="*/ 16 h 32"/>
                <a:gd name="T16" fmla="*/ 31 w 31"/>
                <a:gd name="T1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2">
                  <a:moveTo>
                    <a:pt x="31" y="16"/>
                  </a:moveTo>
                  <a:lnTo>
                    <a:pt x="31" y="32"/>
                  </a:lnTo>
                  <a:lnTo>
                    <a:pt x="15" y="16"/>
                  </a:lnTo>
                  <a:lnTo>
                    <a:pt x="8" y="8"/>
                  </a:lnTo>
                  <a:lnTo>
                    <a:pt x="0" y="8"/>
                  </a:lnTo>
                  <a:lnTo>
                    <a:pt x="15" y="0"/>
                  </a:lnTo>
                  <a:lnTo>
                    <a:pt x="15" y="0"/>
                  </a:lnTo>
                  <a:lnTo>
                    <a:pt x="23" y="16"/>
                  </a:lnTo>
                  <a:lnTo>
                    <a:pt x="31"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56" name="Freeform 16"/>
            <p:cNvSpPr>
              <a:spLocks/>
            </p:cNvSpPr>
            <p:nvPr/>
          </p:nvSpPr>
          <p:spPr bwMode="auto">
            <a:xfrm>
              <a:off x="4567" y="2928"/>
              <a:ext cx="45" cy="16"/>
            </a:xfrm>
            <a:custGeom>
              <a:avLst/>
              <a:gdLst>
                <a:gd name="T0" fmla="*/ 45 w 45"/>
                <a:gd name="T1" fmla="*/ 8 h 16"/>
                <a:gd name="T2" fmla="*/ 38 w 45"/>
                <a:gd name="T3" fmla="*/ 0 h 16"/>
                <a:gd name="T4" fmla="*/ 30 w 45"/>
                <a:gd name="T5" fmla="*/ 8 h 16"/>
                <a:gd name="T6" fmla="*/ 23 w 45"/>
                <a:gd name="T7" fmla="*/ 0 h 16"/>
                <a:gd name="T8" fmla="*/ 30 w 45"/>
                <a:gd name="T9" fmla="*/ 8 h 16"/>
                <a:gd name="T10" fmla="*/ 15 w 45"/>
                <a:gd name="T11" fmla="*/ 8 h 16"/>
                <a:gd name="T12" fmla="*/ 7 w 45"/>
                <a:gd name="T13" fmla="*/ 8 h 16"/>
                <a:gd name="T14" fmla="*/ 0 w 45"/>
                <a:gd name="T15" fmla="*/ 16 h 16"/>
                <a:gd name="T16" fmla="*/ 15 w 45"/>
                <a:gd name="T17" fmla="*/ 16 h 16"/>
                <a:gd name="T18" fmla="*/ 30 w 45"/>
                <a:gd name="T19" fmla="*/ 8 h 16"/>
                <a:gd name="T20" fmla="*/ 38 w 45"/>
                <a:gd name="T21" fmla="*/ 8 h 16"/>
                <a:gd name="T22" fmla="*/ 38 w 45"/>
                <a:gd name="T23" fmla="*/ 8 h 16"/>
                <a:gd name="T24" fmla="*/ 45 w 45"/>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6">
                  <a:moveTo>
                    <a:pt x="45" y="8"/>
                  </a:moveTo>
                  <a:lnTo>
                    <a:pt x="38" y="0"/>
                  </a:lnTo>
                  <a:lnTo>
                    <a:pt x="30" y="8"/>
                  </a:lnTo>
                  <a:lnTo>
                    <a:pt x="23" y="0"/>
                  </a:lnTo>
                  <a:lnTo>
                    <a:pt x="30" y="8"/>
                  </a:lnTo>
                  <a:lnTo>
                    <a:pt x="15" y="8"/>
                  </a:lnTo>
                  <a:lnTo>
                    <a:pt x="7" y="8"/>
                  </a:lnTo>
                  <a:lnTo>
                    <a:pt x="0" y="16"/>
                  </a:lnTo>
                  <a:lnTo>
                    <a:pt x="15" y="16"/>
                  </a:lnTo>
                  <a:lnTo>
                    <a:pt x="30" y="8"/>
                  </a:lnTo>
                  <a:lnTo>
                    <a:pt x="38" y="8"/>
                  </a:lnTo>
                  <a:lnTo>
                    <a:pt x="38" y="8"/>
                  </a:lnTo>
                  <a:lnTo>
                    <a:pt x="45" y="8"/>
                  </a:lnTo>
                  <a:close/>
                </a:path>
              </a:pathLst>
            </a:custGeom>
            <a:solidFill>
              <a:srgbClr val="E1E1E1"/>
            </a:solidFill>
            <a:ln w="12700">
              <a:solidFill>
                <a:srgbClr val="000000"/>
              </a:solidFill>
              <a:prstDash val="solid"/>
              <a:round/>
              <a:headEnd/>
              <a:tailEnd/>
            </a:ln>
          </p:spPr>
          <p:txBody>
            <a:bodyPr/>
            <a:lstStyle/>
            <a:p>
              <a:endParaRPr lang="en-US"/>
            </a:p>
          </p:txBody>
        </p:sp>
        <p:sp>
          <p:nvSpPr>
            <p:cNvPr id="215057" name="Freeform 17"/>
            <p:cNvSpPr>
              <a:spLocks/>
            </p:cNvSpPr>
            <p:nvPr/>
          </p:nvSpPr>
          <p:spPr bwMode="auto">
            <a:xfrm>
              <a:off x="4605" y="2951"/>
              <a:ext cx="30" cy="16"/>
            </a:xfrm>
            <a:custGeom>
              <a:avLst/>
              <a:gdLst>
                <a:gd name="T0" fmla="*/ 30 w 30"/>
                <a:gd name="T1" fmla="*/ 16 h 16"/>
                <a:gd name="T2" fmla="*/ 23 w 30"/>
                <a:gd name="T3" fmla="*/ 16 h 16"/>
                <a:gd name="T4" fmla="*/ 7 w 30"/>
                <a:gd name="T5" fmla="*/ 8 h 16"/>
                <a:gd name="T6" fmla="*/ 0 w 30"/>
                <a:gd name="T7" fmla="*/ 0 h 16"/>
                <a:gd name="T8" fmla="*/ 23 w 30"/>
                <a:gd name="T9" fmla="*/ 0 h 16"/>
                <a:gd name="T10" fmla="*/ 30 w 30"/>
                <a:gd name="T11" fmla="*/ 16 h 16"/>
              </a:gdLst>
              <a:ahLst/>
              <a:cxnLst>
                <a:cxn ang="0">
                  <a:pos x="T0" y="T1"/>
                </a:cxn>
                <a:cxn ang="0">
                  <a:pos x="T2" y="T3"/>
                </a:cxn>
                <a:cxn ang="0">
                  <a:pos x="T4" y="T5"/>
                </a:cxn>
                <a:cxn ang="0">
                  <a:pos x="T6" y="T7"/>
                </a:cxn>
                <a:cxn ang="0">
                  <a:pos x="T8" y="T9"/>
                </a:cxn>
                <a:cxn ang="0">
                  <a:pos x="T10" y="T11"/>
                </a:cxn>
              </a:cxnLst>
              <a:rect l="0" t="0" r="r" b="b"/>
              <a:pathLst>
                <a:path w="30" h="16">
                  <a:moveTo>
                    <a:pt x="30" y="16"/>
                  </a:moveTo>
                  <a:lnTo>
                    <a:pt x="23" y="16"/>
                  </a:lnTo>
                  <a:lnTo>
                    <a:pt x="7" y="8"/>
                  </a:lnTo>
                  <a:lnTo>
                    <a:pt x="0" y="0"/>
                  </a:lnTo>
                  <a:lnTo>
                    <a:pt x="23" y="0"/>
                  </a:lnTo>
                  <a:lnTo>
                    <a:pt x="30"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58" name="Freeform 18"/>
            <p:cNvSpPr>
              <a:spLocks/>
            </p:cNvSpPr>
            <p:nvPr/>
          </p:nvSpPr>
          <p:spPr bwMode="auto">
            <a:xfrm>
              <a:off x="4734" y="2825"/>
              <a:ext cx="23" cy="15"/>
            </a:xfrm>
            <a:custGeom>
              <a:avLst/>
              <a:gdLst>
                <a:gd name="T0" fmla="*/ 23 w 23"/>
                <a:gd name="T1" fmla="*/ 8 h 15"/>
                <a:gd name="T2" fmla="*/ 15 w 23"/>
                <a:gd name="T3" fmla="*/ 15 h 15"/>
                <a:gd name="T4" fmla="*/ 0 w 23"/>
                <a:gd name="T5" fmla="*/ 8 h 15"/>
                <a:gd name="T6" fmla="*/ 8 w 23"/>
                <a:gd name="T7" fmla="*/ 0 h 15"/>
                <a:gd name="T8" fmla="*/ 23 w 23"/>
                <a:gd name="T9" fmla="*/ 8 h 15"/>
              </a:gdLst>
              <a:ahLst/>
              <a:cxnLst>
                <a:cxn ang="0">
                  <a:pos x="T0" y="T1"/>
                </a:cxn>
                <a:cxn ang="0">
                  <a:pos x="T2" y="T3"/>
                </a:cxn>
                <a:cxn ang="0">
                  <a:pos x="T4" y="T5"/>
                </a:cxn>
                <a:cxn ang="0">
                  <a:pos x="T6" y="T7"/>
                </a:cxn>
                <a:cxn ang="0">
                  <a:pos x="T8" y="T9"/>
                </a:cxn>
              </a:cxnLst>
              <a:rect l="0" t="0" r="r" b="b"/>
              <a:pathLst>
                <a:path w="23" h="15">
                  <a:moveTo>
                    <a:pt x="23" y="8"/>
                  </a:moveTo>
                  <a:lnTo>
                    <a:pt x="15" y="15"/>
                  </a:lnTo>
                  <a:lnTo>
                    <a:pt x="0" y="8"/>
                  </a:lnTo>
                  <a:lnTo>
                    <a:pt x="8" y="0"/>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059" name="Freeform 19"/>
            <p:cNvSpPr>
              <a:spLocks/>
            </p:cNvSpPr>
            <p:nvPr/>
          </p:nvSpPr>
          <p:spPr bwMode="auto">
            <a:xfrm>
              <a:off x="4529" y="2928"/>
              <a:ext cx="23" cy="8"/>
            </a:xfrm>
            <a:custGeom>
              <a:avLst/>
              <a:gdLst>
                <a:gd name="T0" fmla="*/ 23 w 23"/>
                <a:gd name="T1" fmla="*/ 0 h 8"/>
                <a:gd name="T2" fmla="*/ 15 w 23"/>
                <a:gd name="T3" fmla="*/ 0 h 8"/>
                <a:gd name="T4" fmla="*/ 0 w 23"/>
                <a:gd name="T5" fmla="*/ 0 h 8"/>
                <a:gd name="T6" fmla="*/ 7 w 23"/>
                <a:gd name="T7" fmla="*/ 8 h 8"/>
                <a:gd name="T8" fmla="*/ 23 w 23"/>
                <a:gd name="T9" fmla="*/ 0 h 8"/>
              </a:gdLst>
              <a:ahLst/>
              <a:cxnLst>
                <a:cxn ang="0">
                  <a:pos x="T0" y="T1"/>
                </a:cxn>
                <a:cxn ang="0">
                  <a:pos x="T2" y="T3"/>
                </a:cxn>
                <a:cxn ang="0">
                  <a:pos x="T4" y="T5"/>
                </a:cxn>
                <a:cxn ang="0">
                  <a:pos x="T6" y="T7"/>
                </a:cxn>
                <a:cxn ang="0">
                  <a:pos x="T8" y="T9"/>
                </a:cxn>
              </a:cxnLst>
              <a:rect l="0" t="0" r="r" b="b"/>
              <a:pathLst>
                <a:path w="23" h="8">
                  <a:moveTo>
                    <a:pt x="23" y="0"/>
                  </a:moveTo>
                  <a:lnTo>
                    <a:pt x="15" y="0"/>
                  </a:lnTo>
                  <a:lnTo>
                    <a:pt x="0" y="0"/>
                  </a:lnTo>
                  <a:lnTo>
                    <a:pt x="7" y="8"/>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060" name="Freeform 20"/>
            <p:cNvSpPr>
              <a:spLocks/>
            </p:cNvSpPr>
            <p:nvPr/>
          </p:nvSpPr>
          <p:spPr bwMode="auto">
            <a:xfrm>
              <a:off x="4232" y="2730"/>
              <a:ext cx="16" cy="15"/>
            </a:xfrm>
            <a:custGeom>
              <a:avLst/>
              <a:gdLst>
                <a:gd name="T0" fmla="*/ 16 w 16"/>
                <a:gd name="T1" fmla="*/ 7 h 15"/>
                <a:gd name="T2" fmla="*/ 16 w 16"/>
                <a:gd name="T3" fmla="*/ 15 h 15"/>
                <a:gd name="T4" fmla="*/ 0 w 16"/>
                <a:gd name="T5" fmla="*/ 0 h 15"/>
                <a:gd name="T6" fmla="*/ 0 w 16"/>
                <a:gd name="T7" fmla="*/ 0 h 15"/>
                <a:gd name="T8" fmla="*/ 16 w 16"/>
                <a:gd name="T9" fmla="*/ 7 h 15"/>
              </a:gdLst>
              <a:ahLst/>
              <a:cxnLst>
                <a:cxn ang="0">
                  <a:pos x="T0" y="T1"/>
                </a:cxn>
                <a:cxn ang="0">
                  <a:pos x="T2" y="T3"/>
                </a:cxn>
                <a:cxn ang="0">
                  <a:pos x="T4" y="T5"/>
                </a:cxn>
                <a:cxn ang="0">
                  <a:pos x="T6" y="T7"/>
                </a:cxn>
                <a:cxn ang="0">
                  <a:pos x="T8" y="T9"/>
                </a:cxn>
              </a:cxnLst>
              <a:rect l="0" t="0" r="r" b="b"/>
              <a:pathLst>
                <a:path w="16" h="15">
                  <a:moveTo>
                    <a:pt x="16" y="7"/>
                  </a:moveTo>
                  <a:lnTo>
                    <a:pt x="16" y="15"/>
                  </a:lnTo>
                  <a:lnTo>
                    <a:pt x="0" y="0"/>
                  </a:lnTo>
                  <a:lnTo>
                    <a:pt x="0" y="0"/>
                  </a:lnTo>
                  <a:lnTo>
                    <a:pt x="16" y="7"/>
                  </a:lnTo>
                  <a:close/>
                </a:path>
              </a:pathLst>
            </a:custGeom>
            <a:solidFill>
              <a:srgbClr val="E1E1E1"/>
            </a:solidFill>
            <a:ln w="12700">
              <a:solidFill>
                <a:srgbClr val="000000"/>
              </a:solidFill>
              <a:prstDash val="solid"/>
              <a:round/>
              <a:headEnd/>
              <a:tailEnd/>
            </a:ln>
          </p:spPr>
          <p:txBody>
            <a:bodyPr/>
            <a:lstStyle/>
            <a:p>
              <a:endParaRPr lang="en-US"/>
            </a:p>
          </p:txBody>
        </p:sp>
        <p:sp>
          <p:nvSpPr>
            <p:cNvPr id="215061" name="Freeform 21"/>
            <p:cNvSpPr>
              <a:spLocks/>
            </p:cNvSpPr>
            <p:nvPr/>
          </p:nvSpPr>
          <p:spPr bwMode="auto">
            <a:xfrm>
              <a:off x="4552" y="2928"/>
              <a:ext cx="15" cy="16"/>
            </a:xfrm>
            <a:custGeom>
              <a:avLst/>
              <a:gdLst>
                <a:gd name="T0" fmla="*/ 15 w 15"/>
                <a:gd name="T1" fmla="*/ 0 h 16"/>
                <a:gd name="T2" fmla="*/ 7 w 15"/>
                <a:gd name="T3" fmla="*/ 0 h 16"/>
                <a:gd name="T4" fmla="*/ 0 w 15"/>
                <a:gd name="T5" fmla="*/ 8 h 16"/>
                <a:gd name="T6" fmla="*/ 7 w 15"/>
                <a:gd name="T7" fmla="*/ 16 h 16"/>
                <a:gd name="T8" fmla="*/ 15 w 15"/>
                <a:gd name="T9" fmla="*/ 0 h 16"/>
              </a:gdLst>
              <a:ahLst/>
              <a:cxnLst>
                <a:cxn ang="0">
                  <a:pos x="T0" y="T1"/>
                </a:cxn>
                <a:cxn ang="0">
                  <a:pos x="T2" y="T3"/>
                </a:cxn>
                <a:cxn ang="0">
                  <a:pos x="T4" y="T5"/>
                </a:cxn>
                <a:cxn ang="0">
                  <a:pos x="T6" y="T7"/>
                </a:cxn>
                <a:cxn ang="0">
                  <a:pos x="T8" y="T9"/>
                </a:cxn>
              </a:cxnLst>
              <a:rect l="0" t="0" r="r" b="b"/>
              <a:pathLst>
                <a:path w="15" h="16">
                  <a:moveTo>
                    <a:pt x="15" y="0"/>
                  </a:moveTo>
                  <a:lnTo>
                    <a:pt x="7" y="0"/>
                  </a:lnTo>
                  <a:lnTo>
                    <a:pt x="0" y="8"/>
                  </a:lnTo>
                  <a:lnTo>
                    <a:pt x="7" y="16"/>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062" name="Freeform 22"/>
            <p:cNvSpPr>
              <a:spLocks/>
            </p:cNvSpPr>
            <p:nvPr/>
          </p:nvSpPr>
          <p:spPr bwMode="auto">
            <a:xfrm>
              <a:off x="4415" y="2809"/>
              <a:ext cx="15" cy="16"/>
            </a:xfrm>
            <a:custGeom>
              <a:avLst/>
              <a:gdLst>
                <a:gd name="T0" fmla="*/ 15 w 15"/>
                <a:gd name="T1" fmla="*/ 8 h 16"/>
                <a:gd name="T2" fmla="*/ 7 w 15"/>
                <a:gd name="T3" fmla="*/ 16 h 16"/>
                <a:gd name="T4" fmla="*/ 0 w 15"/>
                <a:gd name="T5" fmla="*/ 16 h 16"/>
                <a:gd name="T6" fmla="*/ 0 w 15"/>
                <a:gd name="T7" fmla="*/ 0 h 16"/>
                <a:gd name="T8" fmla="*/ 15 w 15"/>
                <a:gd name="T9" fmla="*/ 8 h 16"/>
              </a:gdLst>
              <a:ahLst/>
              <a:cxnLst>
                <a:cxn ang="0">
                  <a:pos x="T0" y="T1"/>
                </a:cxn>
                <a:cxn ang="0">
                  <a:pos x="T2" y="T3"/>
                </a:cxn>
                <a:cxn ang="0">
                  <a:pos x="T4" y="T5"/>
                </a:cxn>
                <a:cxn ang="0">
                  <a:pos x="T6" y="T7"/>
                </a:cxn>
                <a:cxn ang="0">
                  <a:pos x="T8" y="T9"/>
                </a:cxn>
              </a:cxnLst>
              <a:rect l="0" t="0" r="r" b="b"/>
              <a:pathLst>
                <a:path w="15" h="16">
                  <a:moveTo>
                    <a:pt x="15" y="8"/>
                  </a:moveTo>
                  <a:lnTo>
                    <a:pt x="7" y="16"/>
                  </a:lnTo>
                  <a:lnTo>
                    <a:pt x="0" y="16"/>
                  </a:lnTo>
                  <a:lnTo>
                    <a:pt x="0" y="0"/>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3" name="Freeform 23"/>
            <p:cNvSpPr>
              <a:spLocks/>
            </p:cNvSpPr>
            <p:nvPr/>
          </p:nvSpPr>
          <p:spPr bwMode="auto">
            <a:xfrm>
              <a:off x="4673" y="2848"/>
              <a:ext cx="8" cy="24"/>
            </a:xfrm>
            <a:custGeom>
              <a:avLst/>
              <a:gdLst>
                <a:gd name="T0" fmla="*/ 8 w 8"/>
                <a:gd name="T1" fmla="*/ 16 h 24"/>
                <a:gd name="T2" fmla="*/ 8 w 8"/>
                <a:gd name="T3" fmla="*/ 16 h 24"/>
                <a:gd name="T4" fmla="*/ 8 w 8"/>
                <a:gd name="T5" fmla="*/ 8 h 24"/>
                <a:gd name="T6" fmla="*/ 8 w 8"/>
                <a:gd name="T7" fmla="*/ 0 h 24"/>
                <a:gd name="T8" fmla="*/ 0 w 8"/>
                <a:gd name="T9" fmla="*/ 24 h 24"/>
                <a:gd name="T10" fmla="*/ 8 w 8"/>
                <a:gd name="T11" fmla="*/ 16 h 24"/>
              </a:gdLst>
              <a:ahLst/>
              <a:cxnLst>
                <a:cxn ang="0">
                  <a:pos x="T0" y="T1"/>
                </a:cxn>
                <a:cxn ang="0">
                  <a:pos x="T2" y="T3"/>
                </a:cxn>
                <a:cxn ang="0">
                  <a:pos x="T4" y="T5"/>
                </a:cxn>
                <a:cxn ang="0">
                  <a:pos x="T6" y="T7"/>
                </a:cxn>
                <a:cxn ang="0">
                  <a:pos x="T8" y="T9"/>
                </a:cxn>
                <a:cxn ang="0">
                  <a:pos x="T10" y="T11"/>
                </a:cxn>
              </a:cxnLst>
              <a:rect l="0" t="0" r="r" b="b"/>
              <a:pathLst>
                <a:path w="8" h="24">
                  <a:moveTo>
                    <a:pt x="8" y="16"/>
                  </a:moveTo>
                  <a:lnTo>
                    <a:pt x="8" y="16"/>
                  </a:lnTo>
                  <a:lnTo>
                    <a:pt x="8" y="8"/>
                  </a:lnTo>
                  <a:lnTo>
                    <a:pt x="8" y="0"/>
                  </a:lnTo>
                  <a:lnTo>
                    <a:pt x="0" y="24"/>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64" name="Freeform 24"/>
            <p:cNvSpPr>
              <a:spLocks/>
            </p:cNvSpPr>
            <p:nvPr/>
          </p:nvSpPr>
          <p:spPr bwMode="auto">
            <a:xfrm>
              <a:off x="4878" y="2872"/>
              <a:ext cx="8" cy="16"/>
            </a:xfrm>
            <a:custGeom>
              <a:avLst/>
              <a:gdLst>
                <a:gd name="T0" fmla="*/ 8 w 8"/>
                <a:gd name="T1" fmla="*/ 8 h 16"/>
                <a:gd name="T2" fmla="*/ 8 w 8"/>
                <a:gd name="T3" fmla="*/ 0 h 16"/>
                <a:gd name="T4" fmla="*/ 0 w 8"/>
                <a:gd name="T5" fmla="*/ 0 h 16"/>
                <a:gd name="T6" fmla="*/ 0 w 8"/>
                <a:gd name="T7" fmla="*/ 16 h 16"/>
                <a:gd name="T8" fmla="*/ 8 w 8"/>
                <a:gd name="T9" fmla="*/ 8 h 16"/>
              </a:gdLst>
              <a:ahLst/>
              <a:cxnLst>
                <a:cxn ang="0">
                  <a:pos x="T0" y="T1"/>
                </a:cxn>
                <a:cxn ang="0">
                  <a:pos x="T2" y="T3"/>
                </a:cxn>
                <a:cxn ang="0">
                  <a:pos x="T4" y="T5"/>
                </a:cxn>
                <a:cxn ang="0">
                  <a:pos x="T6" y="T7"/>
                </a:cxn>
                <a:cxn ang="0">
                  <a:pos x="T8" y="T9"/>
                </a:cxn>
              </a:cxnLst>
              <a:rect l="0" t="0" r="r" b="b"/>
              <a:pathLst>
                <a:path w="8" h="16">
                  <a:moveTo>
                    <a:pt x="8" y="8"/>
                  </a:moveTo>
                  <a:lnTo>
                    <a:pt x="8" y="0"/>
                  </a:lnTo>
                  <a:lnTo>
                    <a:pt x="0" y="0"/>
                  </a:lnTo>
                  <a:lnTo>
                    <a:pt x="0" y="16"/>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5" name="Freeform 25"/>
            <p:cNvSpPr>
              <a:spLocks/>
            </p:cNvSpPr>
            <p:nvPr/>
          </p:nvSpPr>
          <p:spPr bwMode="auto">
            <a:xfrm>
              <a:off x="4263" y="2777"/>
              <a:ext cx="7" cy="16"/>
            </a:xfrm>
            <a:custGeom>
              <a:avLst/>
              <a:gdLst>
                <a:gd name="T0" fmla="*/ 7 w 7"/>
                <a:gd name="T1" fmla="*/ 16 h 16"/>
                <a:gd name="T2" fmla="*/ 0 w 7"/>
                <a:gd name="T3" fmla="*/ 16 h 16"/>
                <a:gd name="T4" fmla="*/ 0 w 7"/>
                <a:gd name="T5" fmla="*/ 0 h 16"/>
                <a:gd name="T6" fmla="*/ 7 w 7"/>
                <a:gd name="T7" fmla="*/ 16 h 16"/>
              </a:gdLst>
              <a:ahLst/>
              <a:cxnLst>
                <a:cxn ang="0">
                  <a:pos x="T0" y="T1"/>
                </a:cxn>
                <a:cxn ang="0">
                  <a:pos x="T2" y="T3"/>
                </a:cxn>
                <a:cxn ang="0">
                  <a:pos x="T4" y="T5"/>
                </a:cxn>
                <a:cxn ang="0">
                  <a:pos x="T6" y="T7"/>
                </a:cxn>
              </a:cxnLst>
              <a:rect l="0" t="0" r="r" b="b"/>
              <a:pathLst>
                <a:path w="7" h="16">
                  <a:moveTo>
                    <a:pt x="7" y="16"/>
                  </a:moveTo>
                  <a:lnTo>
                    <a:pt x="0" y="16"/>
                  </a:lnTo>
                  <a:lnTo>
                    <a:pt x="0" y="0"/>
                  </a:lnTo>
                  <a:lnTo>
                    <a:pt x="7"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66" name="Freeform 26"/>
            <p:cNvSpPr>
              <a:spLocks/>
            </p:cNvSpPr>
            <p:nvPr/>
          </p:nvSpPr>
          <p:spPr bwMode="auto">
            <a:xfrm>
              <a:off x="4673" y="2856"/>
              <a:ext cx="1" cy="16"/>
            </a:xfrm>
            <a:custGeom>
              <a:avLst/>
              <a:gdLst>
                <a:gd name="T0" fmla="*/ 8 h 16"/>
                <a:gd name="T1" fmla="*/ 0 h 16"/>
                <a:gd name="T2" fmla="*/ 0 h 16"/>
                <a:gd name="T3" fmla="*/ 16 h 16"/>
                <a:gd name="T4" fmla="*/ 8 h 16"/>
              </a:gdLst>
              <a:ahLst/>
              <a:cxnLst>
                <a:cxn ang="0">
                  <a:pos x="0" y="T0"/>
                </a:cxn>
                <a:cxn ang="0">
                  <a:pos x="0" y="T1"/>
                </a:cxn>
                <a:cxn ang="0">
                  <a:pos x="0" y="T2"/>
                </a:cxn>
                <a:cxn ang="0">
                  <a:pos x="0" y="T3"/>
                </a:cxn>
                <a:cxn ang="0">
                  <a:pos x="0" y="T4"/>
                </a:cxn>
              </a:cxnLst>
              <a:rect l="0" t="0" r="r" b="b"/>
              <a:pathLst>
                <a:path h="16">
                  <a:moveTo>
                    <a:pt x="0" y="8"/>
                  </a:moveTo>
                  <a:lnTo>
                    <a:pt x="0" y="0"/>
                  </a:lnTo>
                  <a:lnTo>
                    <a:pt x="0" y="0"/>
                  </a:lnTo>
                  <a:lnTo>
                    <a:pt x="0" y="16"/>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7" name="Freeform 27"/>
            <p:cNvSpPr>
              <a:spLocks/>
            </p:cNvSpPr>
            <p:nvPr/>
          </p:nvSpPr>
          <p:spPr bwMode="auto">
            <a:xfrm>
              <a:off x="4704" y="2793"/>
              <a:ext cx="22" cy="8"/>
            </a:xfrm>
            <a:custGeom>
              <a:avLst/>
              <a:gdLst>
                <a:gd name="T0" fmla="*/ 22 w 22"/>
                <a:gd name="T1" fmla="*/ 8 h 8"/>
                <a:gd name="T2" fmla="*/ 7 w 22"/>
                <a:gd name="T3" fmla="*/ 0 h 8"/>
                <a:gd name="T4" fmla="*/ 0 w 22"/>
                <a:gd name="T5" fmla="*/ 8 h 8"/>
                <a:gd name="T6" fmla="*/ 22 w 22"/>
                <a:gd name="T7" fmla="*/ 8 h 8"/>
              </a:gdLst>
              <a:ahLst/>
              <a:cxnLst>
                <a:cxn ang="0">
                  <a:pos x="T0" y="T1"/>
                </a:cxn>
                <a:cxn ang="0">
                  <a:pos x="T2" y="T3"/>
                </a:cxn>
                <a:cxn ang="0">
                  <a:pos x="T4" y="T5"/>
                </a:cxn>
                <a:cxn ang="0">
                  <a:pos x="T6" y="T7"/>
                </a:cxn>
              </a:cxnLst>
              <a:rect l="0" t="0" r="r" b="b"/>
              <a:pathLst>
                <a:path w="22" h="8">
                  <a:moveTo>
                    <a:pt x="22" y="8"/>
                  </a:moveTo>
                  <a:lnTo>
                    <a:pt x="7" y="0"/>
                  </a:lnTo>
                  <a:lnTo>
                    <a:pt x="0" y="8"/>
                  </a:lnTo>
                  <a:lnTo>
                    <a:pt x="22"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8" name="Freeform 28"/>
            <p:cNvSpPr>
              <a:spLocks/>
            </p:cNvSpPr>
            <p:nvPr/>
          </p:nvSpPr>
          <p:spPr bwMode="auto">
            <a:xfrm>
              <a:off x="4871" y="2888"/>
              <a:ext cx="7" cy="8"/>
            </a:xfrm>
            <a:custGeom>
              <a:avLst/>
              <a:gdLst>
                <a:gd name="T0" fmla="*/ 7 w 7"/>
                <a:gd name="T1" fmla="*/ 8 h 8"/>
                <a:gd name="T2" fmla="*/ 0 w 7"/>
                <a:gd name="T3" fmla="*/ 8 h 8"/>
                <a:gd name="T4" fmla="*/ 0 w 7"/>
                <a:gd name="T5" fmla="*/ 0 h 8"/>
                <a:gd name="T6" fmla="*/ 7 w 7"/>
                <a:gd name="T7" fmla="*/ 8 h 8"/>
              </a:gdLst>
              <a:ahLst/>
              <a:cxnLst>
                <a:cxn ang="0">
                  <a:pos x="T0" y="T1"/>
                </a:cxn>
                <a:cxn ang="0">
                  <a:pos x="T2" y="T3"/>
                </a:cxn>
                <a:cxn ang="0">
                  <a:pos x="T4" y="T5"/>
                </a:cxn>
                <a:cxn ang="0">
                  <a:pos x="T6" y="T7"/>
                </a:cxn>
              </a:cxnLst>
              <a:rect l="0" t="0" r="r" b="b"/>
              <a:pathLst>
                <a:path w="7" h="8">
                  <a:moveTo>
                    <a:pt x="7" y="8"/>
                  </a:moveTo>
                  <a:lnTo>
                    <a:pt x="0" y="8"/>
                  </a:lnTo>
                  <a:lnTo>
                    <a:pt x="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9" name="Freeform 29"/>
            <p:cNvSpPr>
              <a:spLocks/>
            </p:cNvSpPr>
            <p:nvPr/>
          </p:nvSpPr>
          <p:spPr bwMode="auto">
            <a:xfrm>
              <a:off x="4498" y="2904"/>
              <a:ext cx="23" cy="1"/>
            </a:xfrm>
            <a:custGeom>
              <a:avLst/>
              <a:gdLst>
                <a:gd name="T0" fmla="*/ 23 w 23"/>
                <a:gd name="T1" fmla="*/ 8 w 23"/>
                <a:gd name="T2" fmla="*/ 0 w 23"/>
                <a:gd name="T3" fmla="*/ 23 w 23"/>
              </a:gdLst>
              <a:ahLst/>
              <a:cxnLst>
                <a:cxn ang="0">
                  <a:pos x="T0" y="0"/>
                </a:cxn>
                <a:cxn ang="0">
                  <a:pos x="T1" y="0"/>
                </a:cxn>
                <a:cxn ang="0">
                  <a:pos x="T2" y="0"/>
                </a:cxn>
                <a:cxn ang="0">
                  <a:pos x="T3" y="0"/>
                </a:cxn>
              </a:cxnLst>
              <a:rect l="0" t="0" r="r" b="b"/>
              <a:pathLst>
                <a:path w="23">
                  <a:moveTo>
                    <a:pt x="23" y="0"/>
                  </a:moveTo>
                  <a:lnTo>
                    <a:pt x="8" y="0"/>
                  </a:lnTo>
                  <a:lnTo>
                    <a:pt x="0"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0" name="Freeform 30"/>
            <p:cNvSpPr>
              <a:spLocks/>
            </p:cNvSpPr>
            <p:nvPr/>
          </p:nvSpPr>
          <p:spPr bwMode="auto">
            <a:xfrm>
              <a:off x="4529" y="2658"/>
              <a:ext cx="15" cy="16"/>
            </a:xfrm>
            <a:custGeom>
              <a:avLst/>
              <a:gdLst>
                <a:gd name="T0" fmla="*/ 7 w 15"/>
                <a:gd name="T1" fmla="*/ 16 h 16"/>
                <a:gd name="T2" fmla="*/ 0 w 15"/>
                <a:gd name="T3" fmla="*/ 8 h 16"/>
                <a:gd name="T4" fmla="*/ 15 w 15"/>
                <a:gd name="T5" fmla="*/ 0 h 16"/>
                <a:gd name="T6" fmla="*/ 15 w 15"/>
                <a:gd name="T7" fmla="*/ 0 h 16"/>
                <a:gd name="T8" fmla="*/ 7 w 15"/>
                <a:gd name="T9" fmla="*/ 8 h 16"/>
                <a:gd name="T10" fmla="*/ 7 w 15"/>
                <a:gd name="T11" fmla="*/ 16 h 16"/>
              </a:gdLst>
              <a:ahLst/>
              <a:cxnLst>
                <a:cxn ang="0">
                  <a:pos x="T0" y="T1"/>
                </a:cxn>
                <a:cxn ang="0">
                  <a:pos x="T2" y="T3"/>
                </a:cxn>
                <a:cxn ang="0">
                  <a:pos x="T4" y="T5"/>
                </a:cxn>
                <a:cxn ang="0">
                  <a:pos x="T6" y="T7"/>
                </a:cxn>
                <a:cxn ang="0">
                  <a:pos x="T8" y="T9"/>
                </a:cxn>
                <a:cxn ang="0">
                  <a:pos x="T10" y="T11"/>
                </a:cxn>
              </a:cxnLst>
              <a:rect l="0" t="0" r="r" b="b"/>
              <a:pathLst>
                <a:path w="15" h="16">
                  <a:moveTo>
                    <a:pt x="7" y="16"/>
                  </a:moveTo>
                  <a:lnTo>
                    <a:pt x="0" y="8"/>
                  </a:lnTo>
                  <a:lnTo>
                    <a:pt x="15" y="0"/>
                  </a:lnTo>
                  <a:lnTo>
                    <a:pt x="15" y="0"/>
                  </a:lnTo>
                  <a:lnTo>
                    <a:pt x="7" y="8"/>
                  </a:lnTo>
                  <a:lnTo>
                    <a:pt x="7"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71" name="Freeform 31"/>
            <p:cNvSpPr>
              <a:spLocks/>
            </p:cNvSpPr>
            <p:nvPr/>
          </p:nvSpPr>
          <p:spPr bwMode="auto">
            <a:xfrm>
              <a:off x="5289" y="2619"/>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2" name="Freeform 32"/>
            <p:cNvSpPr>
              <a:spLocks/>
            </p:cNvSpPr>
            <p:nvPr/>
          </p:nvSpPr>
          <p:spPr bwMode="auto">
            <a:xfrm>
              <a:off x="5372" y="2650"/>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3" name="Freeform 33"/>
            <p:cNvSpPr>
              <a:spLocks/>
            </p:cNvSpPr>
            <p:nvPr/>
          </p:nvSpPr>
          <p:spPr bwMode="auto">
            <a:xfrm>
              <a:off x="4932" y="2563"/>
              <a:ext cx="7" cy="1"/>
            </a:xfrm>
            <a:custGeom>
              <a:avLst/>
              <a:gdLst>
                <a:gd name="T0" fmla="*/ 7 w 7"/>
                <a:gd name="T1" fmla="*/ 7 w 7"/>
                <a:gd name="T2" fmla="*/ 0 w 7"/>
                <a:gd name="T3" fmla="*/ 7 w 7"/>
                <a:gd name="T4" fmla="*/ 7 w 7"/>
                <a:gd name="T5" fmla="*/ 7 w 7"/>
                <a:gd name="T6" fmla="*/ 7 w 7"/>
                <a:gd name="T7" fmla="*/ 7 w 7"/>
                <a:gd name="T8" fmla="*/ 7 w 7"/>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7">
                  <a:moveTo>
                    <a:pt x="7" y="0"/>
                  </a:moveTo>
                  <a:lnTo>
                    <a:pt x="7" y="0"/>
                  </a:lnTo>
                  <a:lnTo>
                    <a:pt x="0" y="0"/>
                  </a:lnTo>
                  <a:lnTo>
                    <a:pt x="7" y="0"/>
                  </a:lnTo>
                  <a:lnTo>
                    <a:pt x="7" y="0"/>
                  </a:lnTo>
                  <a:lnTo>
                    <a:pt x="7" y="0"/>
                  </a:lnTo>
                  <a:lnTo>
                    <a:pt x="7"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4" name="Freeform 34"/>
            <p:cNvSpPr>
              <a:spLocks/>
            </p:cNvSpPr>
            <p:nvPr/>
          </p:nvSpPr>
          <p:spPr bwMode="auto">
            <a:xfrm>
              <a:off x="5175" y="2603"/>
              <a:ext cx="1" cy="8"/>
            </a:xfrm>
            <a:custGeom>
              <a:avLst/>
              <a:gdLst>
                <a:gd name="T0" fmla="*/ 8 h 8"/>
                <a:gd name="T1" fmla="*/ 8 h 8"/>
                <a:gd name="T2" fmla="*/ 8 h 8"/>
                <a:gd name="T3" fmla="*/ 8 h 8"/>
                <a:gd name="T4" fmla="*/ 8 h 8"/>
                <a:gd name="T5" fmla="*/ 0 h 8"/>
                <a:gd name="T6" fmla="*/ 8 h 8"/>
              </a:gdLst>
              <a:ahLst/>
              <a:cxnLst>
                <a:cxn ang="0">
                  <a:pos x="0" y="T0"/>
                </a:cxn>
                <a:cxn ang="0">
                  <a:pos x="0" y="T1"/>
                </a:cxn>
                <a:cxn ang="0">
                  <a:pos x="0" y="T2"/>
                </a:cxn>
                <a:cxn ang="0">
                  <a:pos x="0" y="T3"/>
                </a:cxn>
                <a:cxn ang="0">
                  <a:pos x="0" y="T4"/>
                </a:cxn>
                <a:cxn ang="0">
                  <a:pos x="0" y="T5"/>
                </a:cxn>
                <a:cxn ang="0">
                  <a:pos x="0" y="T6"/>
                </a:cxn>
              </a:cxnLst>
              <a:rect l="0" t="0" r="r" b="b"/>
              <a:pathLst>
                <a:path h="8">
                  <a:moveTo>
                    <a:pt x="0" y="8"/>
                  </a:moveTo>
                  <a:lnTo>
                    <a:pt x="0" y="8"/>
                  </a:lnTo>
                  <a:lnTo>
                    <a:pt x="0" y="8"/>
                  </a:lnTo>
                  <a:lnTo>
                    <a:pt x="0" y="8"/>
                  </a:lnTo>
                  <a:lnTo>
                    <a:pt x="0" y="8"/>
                  </a:lnTo>
                  <a:lnTo>
                    <a:pt x="0"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075" name="Rectangle 35"/>
            <p:cNvSpPr>
              <a:spLocks noChangeArrowheads="1"/>
            </p:cNvSpPr>
            <p:nvPr/>
          </p:nvSpPr>
          <p:spPr bwMode="auto">
            <a:xfrm>
              <a:off x="5175" y="2603"/>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76" name="Freeform 36"/>
            <p:cNvSpPr>
              <a:spLocks/>
            </p:cNvSpPr>
            <p:nvPr/>
          </p:nvSpPr>
          <p:spPr bwMode="auto">
            <a:xfrm>
              <a:off x="4453" y="2619"/>
              <a:ext cx="159" cy="118"/>
            </a:xfrm>
            <a:custGeom>
              <a:avLst/>
              <a:gdLst>
                <a:gd name="T0" fmla="*/ 121 w 159"/>
                <a:gd name="T1" fmla="*/ 0 h 118"/>
                <a:gd name="T2" fmla="*/ 129 w 159"/>
                <a:gd name="T3" fmla="*/ 7 h 118"/>
                <a:gd name="T4" fmla="*/ 129 w 159"/>
                <a:gd name="T5" fmla="*/ 15 h 118"/>
                <a:gd name="T6" fmla="*/ 137 w 159"/>
                <a:gd name="T7" fmla="*/ 15 h 118"/>
                <a:gd name="T8" fmla="*/ 137 w 159"/>
                <a:gd name="T9" fmla="*/ 23 h 118"/>
                <a:gd name="T10" fmla="*/ 144 w 159"/>
                <a:gd name="T11" fmla="*/ 23 h 118"/>
                <a:gd name="T12" fmla="*/ 159 w 159"/>
                <a:gd name="T13" fmla="*/ 31 h 118"/>
                <a:gd name="T14" fmla="*/ 144 w 159"/>
                <a:gd name="T15" fmla="*/ 39 h 118"/>
                <a:gd name="T16" fmla="*/ 152 w 159"/>
                <a:gd name="T17" fmla="*/ 47 h 118"/>
                <a:gd name="T18" fmla="*/ 137 w 159"/>
                <a:gd name="T19" fmla="*/ 47 h 118"/>
                <a:gd name="T20" fmla="*/ 137 w 159"/>
                <a:gd name="T21" fmla="*/ 55 h 118"/>
                <a:gd name="T22" fmla="*/ 121 w 159"/>
                <a:gd name="T23" fmla="*/ 55 h 118"/>
                <a:gd name="T24" fmla="*/ 106 w 159"/>
                <a:gd name="T25" fmla="*/ 47 h 118"/>
                <a:gd name="T26" fmla="*/ 99 w 159"/>
                <a:gd name="T27" fmla="*/ 63 h 118"/>
                <a:gd name="T28" fmla="*/ 99 w 159"/>
                <a:gd name="T29" fmla="*/ 79 h 118"/>
                <a:gd name="T30" fmla="*/ 91 w 159"/>
                <a:gd name="T31" fmla="*/ 87 h 118"/>
                <a:gd name="T32" fmla="*/ 83 w 159"/>
                <a:gd name="T33" fmla="*/ 111 h 118"/>
                <a:gd name="T34" fmla="*/ 68 w 159"/>
                <a:gd name="T35" fmla="*/ 111 h 118"/>
                <a:gd name="T36" fmla="*/ 45 w 159"/>
                <a:gd name="T37" fmla="*/ 111 h 118"/>
                <a:gd name="T38" fmla="*/ 38 w 159"/>
                <a:gd name="T39" fmla="*/ 118 h 118"/>
                <a:gd name="T40" fmla="*/ 15 w 159"/>
                <a:gd name="T41" fmla="*/ 118 h 118"/>
                <a:gd name="T42" fmla="*/ 0 w 159"/>
                <a:gd name="T43" fmla="*/ 111 h 118"/>
                <a:gd name="T44" fmla="*/ 0 w 159"/>
                <a:gd name="T45" fmla="*/ 95 h 118"/>
                <a:gd name="T46" fmla="*/ 0 w 159"/>
                <a:gd name="T47" fmla="*/ 95 h 118"/>
                <a:gd name="T48" fmla="*/ 15 w 159"/>
                <a:gd name="T49" fmla="*/ 103 h 118"/>
                <a:gd name="T50" fmla="*/ 23 w 159"/>
                <a:gd name="T51" fmla="*/ 111 h 118"/>
                <a:gd name="T52" fmla="*/ 23 w 159"/>
                <a:gd name="T53" fmla="*/ 111 h 118"/>
                <a:gd name="T54" fmla="*/ 23 w 159"/>
                <a:gd name="T55" fmla="*/ 103 h 118"/>
                <a:gd name="T56" fmla="*/ 23 w 159"/>
                <a:gd name="T57" fmla="*/ 95 h 118"/>
                <a:gd name="T58" fmla="*/ 30 w 159"/>
                <a:gd name="T59" fmla="*/ 95 h 118"/>
                <a:gd name="T60" fmla="*/ 30 w 159"/>
                <a:gd name="T61" fmla="*/ 87 h 118"/>
                <a:gd name="T62" fmla="*/ 38 w 159"/>
                <a:gd name="T63" fmla="*/ 79 h 118"/>
                <a:gd name="T64" fmla="*/ 53 w 159"/>
                <a:gd name="T65" fmla="*/ 79 h 118"/>
                <a:gd name="T66" fmla="*/ 61 w 159"/>
                <a:gd name="T67" fmla="*/ 63 h 118"/>
                <a:gd name="T68" fmla="*/ 76 w 159"/>
                <a:gd name="T69" fmla="*/ 47 h 118"/>
                <a:gd name="T70" fmla="*/ 83 w 159"/>
                <a:gd name="T71" fmla="*/ 55 h 118"/>
                <a:gd name="T72" fmla="*/ 83 w 159"/>
                <a:gd name="T73" fmla="*/ 47 h 118"/>
                <a:gd name="T74" fmla="*/ 91 w 159"/>
                <a:gd name="T75" fmla="*/ 39 h 118"/>
                <a:gd name="T76" fmla="*/ 91 w 159"/>
                <a:gd name="T77" fmla="*/ 47 h 118"/>
                <a:gd name="T78" fmla="*/ 91 w 159"/>
                <a:gd name="T79" fmla="*/ 39 h 118"/>
                <a:gd name="T80" fmla="*/ 99 w 159"/>
                <a:gd name="T81" fmla="*/ 39 h 118"/>
                <a:gd name="T82" fmla="*/ 99 w 159"/>
                <a:gd name="T83" fmla="*/ 31 h 118"/>
                <a:gd name="T84" fmla="*/ 99 w 159"/>
                <a:gd name="T85" fmla="*/ 23 h 118"/>
                <a:gd name="T86" fmla="*/ 114 w 159"/>
                <a:gd name="T87" fmla="*/ 0 h 118"/>
                <a:gd name="T88" fmla="*/ 114 w 159"/>
                <a:gd name="T89" fmla="*/ 0 h 118"/>
                <a:gd name="T90" fmla="*/ 121 w 159"/>
                <a:gd name="T9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118">
                  <a:moveTo>
                    <a:pt x="121" y="0"/>
                  </a:moveTo>
                  <a:lnTo>
                    <a:pt x="129" y="7"/>
                  </a:lnTo>
                  <a:lnTo>
                    <a:pt x="129" y="15"/>
                  </a:lnTo>
                  <a:lnTo>
                    <a:pt x="137" y="15"/>
                  </a:lnTo>
                  <a:lnTo>
                    <a:pt x="137" y="23"/>
                  </a:lnTo>
                  <a:lnTo>
                    <a:pt x="144" y="23"/>
                  </a:lnTo>
                  <a:lnTo>
                    <a:pt x="159" y="31"/>
                  </a:lnTo>
                  <a:lnTo>
                    <a:pt x="144" y="39"/>
                  </a:lnTo>
                  <a:lnTo>
                    <a:pt x="152" y="47"/>
                  </a:lnTo>
                  <a:lnTo>
                    <a:pt x="137" y="47"/>
                  </a:lnTo>
                  <a:lnTo>
                    <a:pt x="137" y="55"/>
                  </a:lnTo>
                  <a:lnTo>
                    <a:pt x="121" y="55"/>
                  </a:lnTo>
                  <a:lnTo>
                    <a:pt x="106" y="47"/>
                  </a:lnTo>
                  <a:lnTo>
                    <a:pt x="99" y="63"/>
                  </a:lnTo>
                  <a:lnTo>
                    <a:pt x="99" y="79"/>
                  </a:lnTo>
                  <a:lnTo>
                    <a:pt x="91" y="87"/>
                  </a:lnTo>
                  <a:lnTo>
                    <a:pt x="83" y="111"/>
                  </a:lnTo>
                  <a:lnTo>
                    <a:pt x="68" y="111"/>
                  </a:lnTo>
                  <a:lnTo>
                    <a:pt x="45" y="111"/>
                  </a:lnTo>
                  <a:lnTo>
                    <a:pt x="38" y="118"/>
                  </a:lnTo>
                  <a:lnTo>
                    <a:pt x="15" y="118"/>
                  </a:lnTo>
                  <a:lnTo>
                    <a:pt x="0" y="111"/>
                  </a:lnTo>
                  <a:lnTo>
                    <a:pt x="0" y="95"/>
                  </a:lnTo>
                  <a:lnTo>
                    <a:pt x="0" y="95"/>
                  </a:lnTo>
                  <a:lnTo>
                    <a:pt x="15" y="103"/>
                  </a:lnTo>
                  <a:lnTo>
                    <a:pt x="23" y="111"/>
                  </a:lnTo>
                  <a:lnTo>
                    <a:pt x="23" y="111"/>
                  </a:lnTo>
                  <a:lnTo>
                    <a:pt x="23" y="103"/>
                  </a:lnTo>
                  <a:lnTo>
                    <a:pt x="23" y="95"/>
                  </a:lnTo>
                  <a:lnTo>
                    <a:pt x="30" y="95"/>
                  </a:lnTo>
                  <a:lnTo>
                    <a:pt x="30" y="87"/>
                  </a:lnTo>
                  <a:lnTo>
                    <a:pt x="38" y="79"/>
                  </a:lnTo>
                  <a:lnTo>
                    <a:pt x="53" y="79"/>
                  </a:lnTo>
                  <a:lnTo>
                    <a:pt x="61" y="63"/>
                  </a:lnTo>
                  <a:lnTo>
                    <a:pt x="76" y="47"/>
                  </a:lnTo>
                  <a:lnTo>
                    <a:pt x="83" y="55"/>
                  </a:lnTo>
                  <a:lnTo>
                    <a:pt x="83" y="47"/>
                  </a:lnTo>
                  <a:lnTo>
                    <a:pt x="91" y="39"/>
                  </a:lnTo>
                  <a:lnTo>
                    <a:pt x="91" y="47"/>
                  </a:lnTo>
                  <a:lnTo>
                    <a:pt x="91" y="39"/>
                  </a:lnTo>
                  <a:lnTo>
                    <a:pt x="99" y="39"/>
                  </a:lnTo>
                  <a:lnTo>
                    <a:pt x="99" y="31"/>
                  </a:lnTo>
                  <a:lnTo>
                    <a:pt x="99" y="23"/>
                  </a:lnTo>
                  <a:lnTo>
                    <a:pt x="114" y="0"/>
                  </a:lnTo>
                  <a:lnTo>
                    <a:pt x="114" y="0"/>
                  </a:lnTo>
                  <a:lnTo>
                    <a:pt x="121"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7" name="Freeform 37"/>
            <p:cNvSpPr>
              <a:spLocks/>
            </p:cNvSpPr>
            <p:nvPr/>
          </p:nvSpPr>
          <p:spPr bwMode="auto">
            <a:xfrm>
              <a:off x="4278" y="2626"/>
              <a:ext cx="76" cy="104"/>
            </a:xfrm>
            <a:custGeom>
              <a:avLst/>
              <a:gdLst>
                <a:gd name="T0" fmla="*/ 68 w 76"/>
                <a:gd name="T1" fmla="*/ 104 h 104"/>
                <a:gd name="T2" fmla="*/ 46 w 76"/>
                <a:gd name="T3" fmla="*/ 88 h 104"/>
                <a:gd name="T4" fmla="*/ 23 w 76"/>
                <a:gd name="T5" fmla="*/ 72 h 104"/>
                <a:gd name="T6" fmla="*/ 15 w 76"/>
                <a:gd name="T7" fmla="*/ 48 h 104"/>
                <a:gd name="T8" fmla="*/ 8 w 76"/>
                <a:gd name="T9" fmla="*/ 24 h 104"/>
                <a:gd name="T10" fmla="*/ 0 w 76"/>
                <a:gd name="T11" fmla="*/ 0 h 104"/>
                <a:gd name="T12" fmla="*/ 8 w 76"/>
                <a:gd name="T13" fmla="*/ 0 h 104"/>
                <a:gd name="T14" fmla="*/ 15 w 76"/>
                <a:gd name="T15" fmla="*/ 8 h 104"/>
                <a:gd name="T16" fmla="*/ 23 w 76"/>
                <a:gd name="T17" fmla="*/ 16 h 104"/>
                <a:gd name="T18" fmla="*/ 30 w 76"/>
                <a:gd name="T19" fmla="*/ 16 h 104"/>
                <a:gd name="T20" fmla="*/ 38 w 76"/>
                <a:gd name="T21" fmla="*/ 8 h 104"/>
                <a:gd name="T22" fmla="*/ 46 w 76"/>
                <a:gd name="T23" fmla="*/ 16 h 104"/>
                <a:gd name="T24" fmla="*/ 61 w 76"/>
                <a:gd name="T25" fmla="*/ 24 h 104"/>
                <a:gd name="T26" fmla="*/ 61 w 76"/>
                <a:gd name="T27" fmla="*/ 48 h 104"/>
                <a:gd name="T28" fmla="*/ 61 w 76"/>
                <a:gd name="T29" fmla="*/ 64 h 104"/>
                <a:gd name="T30" fmla="*/ 68 w 76"/>
                <a:gd name="T31" fmla="*/ 88 h 104"/>
                <a:gd name="T32" fmla="*/ 76 w 76"/>
                <a:gd name="T33" fmla="*/ 104 h 104"/>
                <a:gd name="T34" fmla="*/ 76 w 76"/>
                <a:gd name="T35" fmla="*/ 104 h 104"/>
                <a:gd name="T36" fmla="*/ 68 w 76"/>
                <a:gd name="T3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04">
                  <a:moveTo>
                    <a:pt x="68" y="104"/>
                  </a:moveTo>
                  <a:lnTo>
                    <a:pt x="46" y="88"/>
                  </a:lnTo>
                  <a:lnTo>
                    <a:pt x="23" y="72"/>
                  </a:lnTo>
                  <a:lnTo>
                    <a:pt x="15" y="48"/>
                  </a:lnTo>
                  <a:lnTo>
                    <a:pt x="8" y="24"/>
                  </a:lnTo>
                  <a:lnTo>
                    <a:pt x="0" y="0"/>
                  </a:lnTo>
                  <a:lnTo>
                    <a:pt x="8" y="0"/>
                  </a:lnTo>
                  <a:lnTo>
                    <a:pt x="15" y="8"/>
                  </a:lnTo>
                  <a:lnTo>
                    <a:pt x="23" y="16"/>
                  </a:lnTo>
                  <a:lnTo>
                    <a:pt x="30" y="16"/>
                  </a:lnTo>
                  <a:lnTo>
                    <a:pt x="38" y="8"/>
                  </a:lnTo>
                  <a:lnTo>
                    <a:pt x="46" y="16"/>
                  </a:lnTo>
                  <a:lnTo>
                    <a:pt x="61" y="24"/>
                  </a:lnTo>
                  <a:lnTo>
                    <a:pt x="61" y="48"/>
                  </a:lnTo>
                  <a:lnTo>
                    <a:pt x="61" y="64"/>
                  </a:lnTo>
                  <a:lnTo>
                    <a:pt x="68" y="88"/>
                  </a:lnTo>
                  <a:lnTo>
                    <a:pt x="76" y="104"/>
                  </a:lnTo>
                  <a:lnTo>
                    <a:pt x="76" y="104"/>
                  </a:lnTo>
                  <a:lnTo>
                    <a:pt x="68" y="104"/>
                  </a:lnTo>
                  <a:close/>
                </a:path>
              </a:pathLst>
            </a:custGeom>
            <a:solidFill>
              <a:srgbClr val="E1E1E1"/>
            </a:solidFill>
            <a:ln w="12700">
              <a:solidFill>
                <a:srgbClr val="000000"/>
              </a:solidFill>
              <a:prstDash val="solid"/>
              <a:round/>
              <a:headEnd/>
              <a:tailEnd/>
            </a:ln>
          </p:spPr>
          <p:txBody>
            <a:bodyPr/>
            <a:lstStyle/>
            <a:p>
              <a:endParaRPr lang="en-US"/>
            </a:p>
          </p:txBody>
        </p:sp>
        <p:sp>
          <p:nvSpPr>
            <p:cNvPr id="215078" name="Rectangle 38"/>
            <p:cNvSpPr>
              <a:spLocks noChangeArrowheads="1"/>
            </p:cNvSpPr>
            <p:nvPr/>
          </p:nvSpPr>
          <p:spPr bwMode="auto">
            <a:xfrm>
              <a:off x="5471" y="261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79" name="Rectangle 39"/>
            <p:cNvSpPr>
              <a:spLocks noChangeArrowheads="1"/>
            </p:cNvSpPr>
            <p:nvPr/>
          </p:nvSpPr>
          <p:spPr bwMode="auto">
            <a:xfrm>
              <a:off x="5524" y="261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0" name="Rectangle 40"/>
            <p:cNvSpPr>
              <a:spLocks noChangeArrowheads="1"/>
            </p:cNvSpPr>
            <p:nvPr/>
          </p:nvSpPr>
          <p:spPr bwMode="auto">
            <a:xfrm>
              <a:off x="5463" y="264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1" name="Rectangle 41"/>
            <p:cNvSpPr>
              <a:spLocks noChangeArrowheads="1"/>
            </p:cNvSpPr>
            <p:nvPr/>
          </p:nvSpPr>
          <p:spPr bwMode="auto">
            <a:xfrm>
              <a:off x="5471" y="2603"/>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2" name="Rectangle 42"/>
            <p:cNvSpPr>
              <a:spLocks noChangeArrowheads="1"/>
            </p:cNvSpPr>
            <p:nvPr/>
          </p:nvSpPr>
          <p:spPr bwMode="auto">
            <a:xfrm>
              <a:off x="5448" y="276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3" name="Freeform 43"/>
            <p:cNvSpPr>
              <a:spLocks/>
            </p:cNvSpPr>
            <p:nvPr/>
          </p:nvSpPr>
          <p:spPr bwMode="auto">
            <a:xfrm>
              <a:off x="4878" y="2603"/>
              <a:ext cx="1" cy="8"/>
            </a:xfrm>
            <a:custGeom>
              <a:avLst/>
              <a:gdLst>
                <a:gd name="T0" fmla="*/ 0 h 8"/>
                <a:gd name="T1" fmla="*/ 0 h 8"/>
                <a:gd name="T2" fmla="*/ 0 h 8"/>
                <a:gd name="T3" fmla="*/ 0 h 8"/>
                <a:gd name="T4" fmla="*/ 0 h 8"/>
                <a:gd name="T5" fmla="*/ 0 h 8"/>
                <a:gd name="T6" fmla="*/ 0 h 8"/>
                <a:gd name="T7" fmla="*/ 0 h 8"/>
                <a:gd name="T8" fmla="*/ 0 h 8"/>
                <a:gd name="T9" fmla="*/ 8 h 8"/>
                <a:gd name="T10" fmla="*/ 8 h 8"/>
                <a:gd name="T11" fmla="*/ 0 h 8"/>
                <a:gd name="T12" fmla="*/ 0 h 8"/>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Lst>
              <a:rect l="0" t="0" r="r" b="b"/>
              <a:pathLst>
                <a:path h="8">
                  <a:moveTo>
                    <a:pt x="0" y="0"/>
                  </a:moveTo>
                  <a:lnTo>
                    <a:pt x="0" y="0"/>
                  </a:lnTo>
                  <a:lnTo>
                    <a:pt x="0" y="0"/>
                  </a:lnTo>
                  <a:lnTo>
                    <a:pt x="0" y="0"/>
                  </a:lnTo>
                  <a:lnTo>
                    <a:pt x="0" y="0"/>
                  </a:lnTo>
                  <a:lnTo>
                    <a:pt x="0" y="0"/>
                  </a:lnTo>
                  <a:lnTo>
                    <a:pt x="0" y="0"/>
                  </a:lnTo>
                  <a:lnTo>
                    <a:pt x="0" y="0"/>
                  </a:lnTo>
                  <a:lnTo>
                    <a:pt x="0" y="0"/>
                  </a:lnTo>
                  <a:lnTo>
                    <a:pt x="0" y="8"/>
                  </a:lnTo>
                  <a:lnTo>
                    <a:pt x="0" y="8"/>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84" name="Freeform 44"/>
            <p:cNvSpPr>
              <a:spLocks/>
            </p:cNvSpPr>
            <p:nvPr/>
          </p:nvSpPr>
          <p:spPr bwMode="auto">
            <a:xfrm>
              <a:off x="4871" y="2611"/>
              <a:ext cx="7" cy="1"/>
            </a:xfrm>
            <a:custGeom>
              <a:avLst/>
              <a:gdLst>
                <a:gd name="T0" fmla="*/ 7 w 7"/>
                <a:gd name="T1" fmla="*/ 0 w 7"/>
                <a:gd name="T2" fmla="*/ 0 w 7"/>
                <a:gd name="T3" fmla="*/ 7 w 7"/>
                <a:gd name="T4" fmla="*/ 7 w 7"/>
                <a:gd name="T5" fmla="*/ 7 w 7"/>
              </a:gdLst>
              <a:ahLst/>
              <a:cxnLst>
                <a:cxn ang="0">
                  <a:pos x="T0" y="0"/>
                </a:cxn>
                <a:cxn ang="0">
                  <a:pos x="T1" y="0"/>
                </a:cxn>
                <a:cxn ang="0">
                  <a:pos x="T2" y="0"/>
                </a:cxn>
                <a:cxn ang="0">
                  <a:pos x="T3" y="0"/>
                </a:cxn>
                <a:cxn ang="0">
                  <a:pos x="T4" y="0"/>
                </a:cxn>
                <a:cxn ang="0">
                  <a:pos x="T5" y="0"/>
                </a:cxn>
              </a:cxnLst>
              <a:rect l="0" t="0" r="r" b="b"/>
              <a:pathLst>
                <a:path w="7">
                  <a:moveTo>
                    <a:pt x="7" y="0"/>
                  </a:moveTo>
                  <a:lnTo>
                    <a:pt x="0" y="0"/>
                  </a:lnTo>
                  <a:lnTo>
                    <a:pt x="0" y="0"/>
                  </a:lnTo>
                  <a:lnTo>
                    <a:pt x="7"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085" name="Rectangle 45"/>
            <p:cNvSpPr>
              <a:spLocks noChangeArrowheads="1"/>
            </p:cNvSpPr>
            <p:nvPr/>
          </p:nvSpPr>
          <p:spPr bwMode="auto">
            <a:xfrm>
              <a:off x="4878" y="261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6" name="Rectangle 46"/>
            <p:cNvSpPr>
              <a:spLocks noChangeArrowheads="1"/>
            </p:cNvSpPr>
            <p:nvPr/>
          </p:nvSpPr>
          <p:spPr bwMode="auto">
            <a:xfrm>
              <a:off x="4871" y="261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7" name="Freeform 47"/>
            <p:cNvSpPr>
              <a:spLocks/>
            </p:cNvSpPr>
            <p:nvPr/>
          </p:nvSpPr>
          <p:spPr bwMode="auto">
            <a:xfrm>
              <a:off x="4871" y="2611"/>
              <a:ext cx="1" cy="8"/>
            </a:xfrm>
            <a:custGeom>
              <a:avLst/>
              <a:gdLst>
                <a:gd name="T0" fmla="*/ 0 h 8"/>
                <a:gd name="T1" fmla="*/ 0 h 8"/>
                <a:gd name="T2" fmla="*/ 8 h 8"/>
                <a:gd name="T3" fmla="*/ 0 h 8"/>
              </a:gdLst>
              <a:ahLst/>
              <a:cxnLst>
                <a:cxn ang="0">
                  <a:pos x="0" y="T0"/>
                </a:cxn>
                <a:cxn ang="0">
                  <a:pos x="0" y="T1"/>
                </a:cxn>
                <a:cxn ang="0">
                  <a:pos x="0" y="T2"/>
                </a:cxn>
                <a:cxn ang="0">
                  <a:pos x="0" y="T3"/>
                </a:cxn>
              </a:cxnLst>
              <a:rect l="0" t="0" r="r" b="b"/>
              <a:pathLst>
                <a:path h="8">
                  <a:moveTo>
                    <a:pt x="0" y="0"/>
                  </a:moveTo>
                  <a:lnTo>
                    <a:pt x="0" y="0"/>
                  </a:lnTo>
                  <a:lnTo>
                    <a:pt x="0" y="8"/>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88" name="Freeform 48"/>
            <p:cNvSpPr>
              <a:spLocks/>
            </p:cNvSpPr>
            <p:nvPr/>
          </p:nvSpPr>
          <p:spPr bwMode="auto">
            <a:xfrm>
              <a:off x="4985" y="2809"/>
              <a:ext cx="174" cy="166"/>
            </a:xfrm>
            <a:custGeom>
              <a:avLst/>
              <a:gdLst>
                <a:gd name="T0" fmla="*/ 174 w 174"/>
                <a:gd name="T1" fmla="*/ 158 h 166"/>
                <a:gd name="T2" fmla="*/ 167 w 174"/>
                <a:gd name="T3" fmla="*/ 166 h 166"/>
                <a:gd name="T4" fmla="*/ 167 w 174"/>
                <a:gd name="T5" fmla="*/ 166 h 166"/>
                <a:gd name="T6" fmla="*/ 152 w 174"/>
                <a:gd name="T7" fmla="*/ 166 h 166"/>
                <a:gd name="T8" fmla="*/ 136 w 174"/>
                <a:gd name="T9" fmla="*/ 158 h 166"/>
                <a:gd name="T10" fmla="*/ 121 w 174"/>
                <a:gd name="T11" fmla="*/ 158 h 166"/>
                <a:gd name="T12" fmla="*/ 106 w 174"/>
                <a:gd name="T13" fmla="*/ 135 h 166"/>
                <a:gd name="T14" fmla="*/ 91 w 174"/>
                <a:gd name="T15" fmla="*/ 127 h 166"/>
                <a:gd name="T16" fmla="*/ 83 w 174"/>
                <a:gd name="T17" fmla="*/ 111 h 166"/>
                <a:gd name="T18" fmla="*/ 60 w 174"/>
                <a:gd name="T19" fmla="*/ 103 h 166"/>
                <a:gd name="T20" fmla="*/ 60 w 174"/>
                <a:gd name="T21" fmla="*/ 111 h 166"/>
                <a:gd name="T22" fmla="*/ 53 w 174"/>
                <a:gd name="T23" fmla="*/ 103 h 166"/>
                <a:gd name="T24" fmla="*/ 53 w 174"/>
                <a:gd name="T25" fmla="*/ 111 h 166"/>
                <a:gd name="T26" fmla="*/ 45 w 174"/>
                <a:gd name="T27" fmla="*/ 111 h 166"/>
                <a:gd name="T28" fmla="*/ 45 w 174"/>
                <a:gd name="T29" fmla="*/ 119 h 166"/>
                <a:gd name="T30" fmla="*/ 22 w 174"/>
                <a:gd name="T31" fmla="*/ 119 h 166"/>
                <a:gd name="T32" fmla="*/ 45 w 174"/>
                <a:gd name="T33" fmla="*/ 127 h 166"/>
                <a:gd name="T34" fmla="*/ 38 w 174"/>
                <a:gd name="T35" fmla="*/ 135 h 166"/>
                <a:gd name="T36" fmla="*/ 15 w 174"/>
                <a:gd name="T37" fmla="*/ 135 h 166"/>
                <a:gd name="T38" fmla="*/ 0 w 174"/>
                <a:gd name="T39" fmla="*/ 135 h 166"/>
                <a:gd name="T40" fmla="*/ 0 w 174"/>
                <a:gd name="T41" fmla="*/ 119 h 166"/>
                <a:gd name="T42" fmla="*/ 7 w 174"/>
                <a:gd name="T43" fmla="*/ 103 h 166"/>
                <a:gd name="T44" fmla="*/ 7 w 174"/>
                <a:gd name="T45" fmla="*/ 87 h 166"/>
                <a:gd name="T46" fmla="*/ 7 w 174"/>
                <a:gd name="T47" fmla="*/ 71 h 166"/>
                <a:gd name="T48" fmla="*/ 7 w 174"/>
                <a:gd name="T49" fmla="*/ 55 h 166"/>
                <a:gd name="T50" fmla="*/ 7 w 174"/>
                <a:gd name="T51" fmla="*/ 24 h 166"/>
                <a:gd name="T52" fmla="*/ 7 w 174"/>
                <a:gd name="T53" fmla="*/ 0 h 166"/>
                <a:gd name="T54" fmla="*/ 22 w 174"/>
                <a:gd name="T55" fmla="*/ 8 h 166"/>
                <a:gd name="T56" fmla="*/ 45 w 174"/>
                <a:gd name="T57" fmla="*/ 16 h 166"/>
                <a:gd name="T58" fmla="*/ 76 w 174"/>
                <a:gd name="T59" fmla="*/ 31 h 166"/>
                <a:gd name="T60" fmla="*/ 91 w 174"/>
                <a:gd name="T61" fmla="*/ 55 h 166"/>
                <a:gd name="T62" fmla="*/ 91 w 174"/>
                <a:gd name="T63" fmla="*/ 63 h 166"/>
                <a:gd name="T64" fmla="*/ 106 w 174"/>
                <a:gd name="T65" fmla="*/ 71 h 166"/>
                <a:gd name="T66" fmla="*/ 121 w 174"/>
                <a:gd name="T67" fmla="*/ 79 h 166"/>
                <a:gd name="T68" fmla="*/ 121 w 174"/>
                <a:gd name="T69" fmla="*/ 87 h 166"/>
                <a:gd name="T70" fmla="*/ 106 w 174"/>
                <a:gd name="T71" fmla="*/ 87 h 166"/>
                <a:gd name="T72" fmla="*/ 114 w 174"/>
                <a:gd name="T73" fmla="*/ 111 h 166"/>
                <a:gd name="T74" fmla="*/ 129 w 174"/>
                <a:gd name="T75" fmla="*/ 119 h 166"/>
                <a:gd name="T76" fmla="*/ 136 w 174"/>
                <a:gd name="T77" fmla="*/ 135 h 166"/>
                <a:gd name="T78" fmla="*/ 144 w 174"/>
                <a:gd name="T79" fmla="*/ 135 h 166"/>
                <a:gd name="T80" fmla="*/ 144 w 174"/>
                <a:gd name="T81" fmla="*/ 142 h 166"/>
                <a:gd name="T82" fmla="*/ 152 w 174"/>
                <a:gd name="T83" fmla="*/ 150 h 166"/>
                <a:gd name="T84" fmla="*/ 152 w 174"/>
                <a:gd name="T85" fmla="*/ 150 h 166"/>
                <a:gd name="T86" fmla="*/ 174 w 174"/>
                <a:gd name="T8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66">
                  <a:moveTo>
                    <a:pt x="174" y="158"/>
                  </a:moveTo>
                  <a:lnTo>
                    <a:pt x="167" y="166"/>
                  </a:lnTo>
                  <a:lnTo>
                    <a:pt x="167" y="166"/>
                  </a:lnTo>
                  <a:lnTo>
                    <a:pt x="152" y="166"/>
                  </a:lnTo>
                  <a:lnTo>
                    <a:pt x="136" y="158"/>
                  </a:lnTo>
                  <a:lnTo>
                    <a:pt x="121" y="158"/>
                  </a:lnTo>
                  <a:lnTo>
                    <a:pt x="106" y="135"/>
                  </a:lnTo>
                  <a:lnTo>
                    <a:pt x="91" y="127"/>
                  </a:lnTo>
                  <a:lnTo>
                    <a:pt x="83" y="111"/>
                  </a:lnTo>
                  <a:lnTo>
                    <a:pt x="60" y="103"/>
                  </a:lnTo>
                  <a:lnTo>
                    <a:pt x="60" y="111"/>
                  </a:lnTo>
                  <a:lnTo>
                    <a:pt x="53" y="103"/>
                  </a:lnTo>
                  <a:lnTo>
                    <a:pt x="53" y="111"/>
                  </a:lnTo>
                  <a:lnTo>
                    <a:pt x="45" y="111"/>
                  </a:lnTo>
                  <a:lnTo>
                    <a:pt x="45" y="119"/>
                  </a:lnTo>
                  <a:lnTo>
                    <a:pt x="22" y="119"/>
                  </a:lnTo>
                  <a:lnTo>
                    <a:pt x="45" y="127"/>
                  </a:lnTo>
                  <a:lnTo>
                    <a:pt x="38" y="135"/>
                  </a:lnTo>
                  <a:lnTo>
                    <a:pt x="15" y="135"/>
                  </a:lnTo>
                  <a:lnTo>
                    <a:pt x="0" y="135"/>
                  </a:lnTo>
                  <a:lnTo>
                    <a:pt x="0" y="119"/>
                  </a:lnTo>
                  <a:lnTo>
                    <a:pt x="7" y="103"/>
                  </a:lnTo>
                  <a:lnTo>
                    <a:pt x="7" y="87"/>
                  </a:lnTo>
                  <a:lnTo>
                    <a:pt x="7" y="71"/>
                  </a:lnTo>
                  <a:lnTo>
                    <a:pt x="7" y="55"/>
                  </a:lnTo>
                  <a:lnTo>
                    <a:pt x="7" y="24"/>
                  </a:lnTo>
                  <a:lnTo>
                    <a:pt x="7" y="0"/>
                  </a:lnTo>
                  <a:lnTo>
                    <a:pt x="22" y="8"/>
                  </a:lnTo>
                  <a:lnTo>
                    <a:pt x="45" y="16"/>
                  </a:lnTo>
                  <a:lnTo>
                    <a:pt x="76" y="31"/>
                  </a:lnTo>
                  <a:lnTo>
                    <a:pt x="91" y="55"/>
                  </a:lnTo>
                  <a:lnTo>
                    <a:pt x="91" y="63"/>
                  </a:lnTo>
                  <a:lnTo>
                    <a:pt x="106" y="71"/>
                  </a:lnTo>
                  <a:lnTo>
                    <a:pt x="121" y="79"/>
                  </a:lnTo>
                  <a:lnTo>
                    <a:pt x="121" y="87"/>
                  </a:lnTo>
                  <a:lnTo>
                    <a:pt x="106" y="87"/>
                  </a:lnTo>
                  <a:lnTo>
                    <a:pt x="114" y="111"/>
                  </a:lnTo>
                  <a:lnTo>
                    <a:pt x="129" y="119"/>
                  </a:lnTo>
                  <a:lnTo>
                    <a:pt x="136" y="135"/>
                  </a:lnTo>
                  <a:lnTo>
                    <a:pt x="144" y="135"/>
                  </a:lnTo>
                  <a:lnTo>
                    <a:pt x="144" y="142"/>
                  </a:lnTo>
                  <a:lnTo>
                    <a:pt x="152" y="150"/>
                  </a:lnTo>
                  <a:lnTo>
                    <a:pt x="152" y="150"/>
                  </a:lnTo>
                  <a:lnTo>
                    <a:pt x="174" y="158"/>
                  </a:lnTo>
                  <a:close/>
                </a:path>
              </a:pathLst>
            </a:custGeom>
            <a:solidFill>
              <a:srgbClr val="E1E1E1"/>
            </a:solidFill>
            <a:ln w="12700">
              <a:solidFill>
                <a:srgbClr val="000000"/>
              </a:solidFill>
              <a:prstDash val="solid"/>
              <a:round/>
              <a:headEnd/>
              <a:tailEnd/>
            </a:ln>
          </p:spPr>
          <p:txBody>
            <a:bodyPr/>
            <a:lstStyle/>
            <a:p>
              <a:endParaRPr lang="en-US"/>
            </a:p>
          </p:txBody>
        </p:sp>
        <p:sp>
          <p:nvSpPr>
            <p:cNvPr id="215089" name="Freeform 49"/>
            <p:cNvSpPr>
              <a:spLocks/>
            </p:cNvSpPr>
            <p:nvPr/>
          </p:nvSpPr>
          <p:spPr bwMode="auto">
            <a:xfrm>
              <a:off x="5121" y="2848"/>
              <a:ext cx="69" cy="40"/>
            </a:xfrm>
            <a:custGeom>
              <a:avLst/>
              <a:gdLst>
                <a:gd name="T0" fmla="*/ 69 w 69"/>
                <a:gd name="T1" fmla="*/ 0 h 40"/>
                <a:gd name="T2" fmla="*/ 69 w 69"/>
                <a:gd name="T3" fmla="*/ 16 h 40"/>
                <a:gd name="T4" fmla="*/ 61 w 69"/>
                <a:gd name="T5" fmla="*/ 16 h 40"/>
                <a:gd name="T6" fmla="*/ 61 w 69"/>
                <a:gd name="T7" fmla="*/ 24 h 40"/>
                <a:gd name="T8" fmla="*/ 54 w 69"/>
                <a:gd name="T9" fmla="*/ 32 h 40"/>
                <a:gd name="T10" fmla="*/ 31 w 69"/>
                <a:gd name="T11" fmla="*/ 40 h 40"/>
                <a:gd name="T12" fmla="*/ 16 w 69"/>
                <a:gd name="T13" fmla="*/ 32 h 40"/>
                <a:gd name="T14" fmla="*/ 0 w 69"/>
                <a:gd name="T15" fmla="*/ 32 h 40"/>
                <a:gd name="T16" fmla="*/ 0 w 69"/>
                <a:gd name="T17" fmla="*/ 24 h 40"/>
                <a:gd name="T18" fmla="*/ 23 w 69"/>
                <a:gd name="T19" fmla="*/ 24 h 40"/>
                <a:gd name="T20" fmla="*/ 31 w 69"/>
                <a:gd name="T21" fmla="*/ 16 h 40"/>
                <a:gd name="T22" fmla="*/ 31 w 69"/>
                <a:gd name="T23" fmla="*/ 16 h 40"/>
                <a:gd name="T24" fmla="*/ 38 w 69"/>
                <a:gd name="T25" fmla="*/ 24 h 40"/>
                <a:gd name="T26" fmla="*/ 54 w 69"/>
                <a:gd name="T27" fmla="*/ 8 h 40"/>
                <a:gd name="T28" fmla="*/ 54 w 69"/>
                <a:gd name="T29" fmla="*/ 0 h 40"/>
                <a:gd name="T30" fmla="*/ 61 w 69"/>
                <a:gd name="T31" fmla="*/ 0 h 40"/>
                <a:gd name="T32" fmla="*/ 69 w 69"/>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40">
                  <a:moveTo>
                    <a:pt x="69" y="0"/>
                  </a:moveTo>
                  <a:lnTo>
                    <a:pt x="69" y="16"/>
                  </a:lnTo>
                  <a:lnTo>
                    <a:pt x="61" y="16"/>
                  </a:lnTo>
                  <a:lnTo>
                    <a:pt x="61" y="24"/>
                  </a:lnTo>
                  <a:lnTo>
                    <a:pt x="54" y="32"/>
                  </a:lnTo>
                  <a:lnTo>
                    <a:pt x="31" y="40"/>
                  </a:lnTo>
                  <a:lnTo>
                    <a:pt x="16" y="32"/>
                  </a:lnTo>
                  <a:lnTo>
                    <a:pt x="0" y="32"/>
                  </a:lnTo>
                  <a:lnTo>
                    <a:pt x="0" y="24"/>
                  </a:lnTo>
                  <a:lnTo>
                    <a:pt x="23" y="24"/>
                  </a:lnTo>
                  <a:lnTo>
                    <a:pt x="31" y="16"/>
                  </a:lnTo>
                  <a:lnTo>
                    <a:pt x="31" y="16"/>
                  </a:lnTo>
                  <a:lnTo>
                    <a:pt x="38" y="24"/>
                  </a:lnTo>
                  <a:lnTo>
                    <a:pt x="54" y="8"/>
                  </a:lnTo>
                  <a:lnTo>
                    <a:pt x="54" y="0"/>
                  </a:lnTo>
                  <a:lnTo>
                    <a:pt x="61" y="0"/>
                  </a:lnTo>
                  <a:lnTo>
                    <a:pt x="69"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0" name="Freeform 50"/>
            <p:cNvSpPr>
              <a:spLocks/>
            </p:cNvSpPr>
            <p:nvPr/>
          </p:nvSpPr>
          <p:spPr bwMode="auto">
            <a:xfrm>
              <a:off x="5228" y="2872"/>
              <a:ext cx="23" cy="24"/>
            </a:xfrm>
            <a:custGeom>
              <a:avLst/>
              <a:gdLst>
                <a:gd name="T0" fmla="*/ 23 w 23"/>
                <a:gd name="T1" fmla="*/ 24 h 24"/>
                <a:gd name="T2" fmla="*/ 15 w 23"/>
                <a:gd name="T3" fmla="*/ 24 h 24"/>
                <a:gd name="T4" fmla="*/ 7 w 23"/>
                <a:gd name="T5" fmla="*/ 16 h 24"/>
                <a:gd name="T6" fmla="*/ 0 w 23"/>
                <a:gd name="T7" fmla="*/ 0 h 24"/>
                <a:gd name="T8" fmla="*/ 15 w 23"/>
                <a:gd name="T9" fmla="*/ 8 h 24"/>
                <a:gd name="T10" fmla="*/ 23 w 23"/>
                <a:gd name="T11" fmla="*/ 24 h 24"/>
              </a:gdLst>
              <a:ahLst/>
              <a:cxnLst>
                <a:cxn ang="0">
                  <a:pos x="T0" y="T1"/>
                </a:cxn>
                <a:cxn ang="0">
                  <a:pos x="T2" y="T3"/>
                </a:cxn>
                <a:cxn ang="0">
                  <a:pos x="T4" y="T5"/>
                </a:cxn>
                <a:cxn ang="0">
                  <a:pos x="T6" y="T7"/>
                </a:cxn>
                <a:cxn ang="0">
                  <a:pos x="T8" y="T9"/>
                </a:cxn>
                <a:cxn ang="0">
                  <a:pos x="T10" y="T11"/>
                </a:cxn>
              </a:cxnLst>
              <a:rect l="0" t="0" r="r" b="b"/>
              <a:pathLst>
                <a:path w="23" h="24">
                  <a:moveTo>
                    <a:pt x="23" y="24"/>
                  </a:moveTo>
                  <a:lnTo>
                    <a:pt x="15" y="24"/>
                  </a:lnTo>
                  <a:lnTo>
                    <a:pt x="7" y="16"/>
                  </a:lnTo>
                  <a:lnTo>
                    <a:pt x="0" y="0"/>
                  </a:lnTo>
                  <a:lnTo>
                    <a:pt x="15" y="8"/>
                  </a:lnTo>
                  <a:lnTo>
                    <a:pt x="23" y="24"/>
                  </a:lnTo>
                  <a:close/>
                </a:path>
              </a:pathLst>
            </a:custGeom>
            <a:solidFill>
              <a:srgbClr val="E1E1E1"/>
            </a:solidFill>
            <a:ln w="12700">
              <a:solidFill>
                <a:srgbClr val="000000"/>
              </a:solidFill>
              <a:prstDash val="solid"/>
              <a:round/>
              <a:headEnd/>
              <a:tailEnd/>
            </a:ln>
          </p:spPr>
          <p:txBody>
            <a:bodyPr/>
            <a:lstStyle/>
            <a:p>
              <a:endParaRPr lang="en-US"/>
            </a:p>
          </p:txBody>
        </p:sp>
        <p:sp>
          <p:nvSpPr>
            <p:cNvPr id="215091" name="Freeform 51"/>
            <p:cNvSpPr>
              <a:spLocks/>
            </p:cNvSpPr>
            <p:nvPr/>
          </p:nvSpPr>
          <p:spPr bwMode="auto">
            <a:xfrm>
              <a:off x="5167" y="2817"/>
              <a:ext cx="38" cy="39"/>
            </a:xfrm>
            <a:custGeom>
              <a:avLst/>
              <a:gdLst>
                <a:gd name="T0" fmla="*/ 38 w 38"/>
                <a:gd name="T1" fmla="*/ 31 h 39"/>
                <a:gd name="T2" fmla="*/ 30 w 38"/>
                <a:gd name="T3" fmla="*/ 39 h 39"/>
                <a:gd name="T4" fmla="*/ 23 w 38"/>
                <a:gd name="T5" fmla="*/ 16 h 39"/>
                <a:gd name="T6" fmla="*/ 8 w 38"/>
                <a:gd name="T7" fmla="*/ 8 h 39"/>
                <a:gd name="T8" fmla="*/ 0 w 38"/>
                <a:gd name="T9" fmla="*/ 0 h 39"/>
                <a:gd name="T10" fmla="*/ 0 w 38"/>
                <a:gd name="T11" fmla="*/ 0 h 39"/>
                <a:gd name="T12" fmla="*/ 15 w 38"/>
                <a:gd name="T13" fmla="*/ 8 h 39"/>
                <a:gd name="T14" fmla="*/ 30 w 38"/>
                <a:gd name="T15" fmla="*/ 16 h 39"/>
                <a:gd name="T16" fmla="*/ 38 w 38"/>
                <a:gd name="T1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8" y="31"/>
                  </a:moveTo>
                  <a:lnTo>
                    <a:pt x="30" y="39"/>
                  </a:lnTo>
                  <a:lnTo>
                    <a:pt x="23" y="16"/>
                  </a:lnTo>
                  <a:lnTo>
                    <a:pt x="8" y="8"/>
                  </a:lnTo>
                  <a:lnTo>
                    <a:pt x="0" y="0"/>
                  </a:lnTo>
                  <a:lnTo>
                    <a:pt x="0" y="0"/>
                  </a:lnTo>
                  <a:lnTo>
                    <a:pt x="15" y="8"/>
                  </a:lnTo>
                  <a:lnTo>
                    <a:pt x="30" y="16"/>
                  </a:lnTo>
                  <a:lnTo>
                    <a:pt x="38" y="31"/>
                  </a:lnTo>
                  <a:close/>
                </a:path>
              </a:pathLst>
            </a:custGeom>
            <a:solidFill>
              <a:srgbClr val="E1E1E1"/>
            </a:solidFill>
            <a:ln w="12700">
              <a:solidFill>
                <a:srgbClr val="000000"/>
              </a:solidFill>
              <a:prstDash val="solid"/>
              <a:round/>
              <a:headEnd/>
              <a:tailEnd/>
            </a:ln>
          </p:spPr>
          <p:txBody>
            <a:bodyPr/>
            <a:lstStyle/>
            <a:p>
              <a:endParaRPr lang="en-US"/>
            </a:p>
          </p:txBody>
        </p:sp>
        <p:sp>
          <p:nvSpPr>
            <p:cNvPr id="215092" name="Freeform 52"/>
            <p:cNvSpPr>
              <a:spLocks/>
            </p:cNvSpPr>
            <p:nvPr/>
          </p:nvSpPr>
          <p:spPr bwMode="auto">
            <a:xfrm>
              <a:off x="5159" y="2959"/>
              <a:ext cx="8" cy="8"/>
            </a:xfrm>
            <a:custGeom>
              <a:avLst/>
              <a:gdLst>
                <a:gd name="T0" fmla="*/ 8 w 8"/>
                <a:gd name="T1" fmla="*/ 0 h 8"/>
                <a:gd name="T2" fmla="*/ 0 w 8"/>
                <a:gd name="T3" fmla="*/ 8 h 8"/>
                <a:gd name="T4" fmla="*/ 0 w 8"/>
                <a:gd name="T5" fmla="*/ 0 h 8"/>
                <a:gd name="T6" fmla="*/ 8 w 8"/>
                <a:gd name="T7" fmla="*/ 0 h 8"/>
              </a:gdLst>
              <a:ahLst/>
              <a:cxnLst>
                <a:cxn ang="0">
                  <a:pos x="T0" y="T1"/>
                </a:cxn>
                <a:cxn ang="0">
                  <a:pos x="T2" y="T3"/>
                </a:cxn>
                <a:cxn ang="0">
                  <a:pos x="T4" y="T5"/>
                </a:cxn>
                <a:cxn ang="0">
                  <a:pos x="T6" y="T7"/>
                </a:cxn>
              </a:cxnLst>
              <a:rect l="0" t="0" r="r" b="b"/>
              <a:pathLst>
                <a:path w="8" h="8">
                  <a:moveTo>
                    <a:pt x="8" y="0"/>
                  </a:moveTo>
                  <a:lnTo>
                    <a:pt x="0" y="8"/>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3" name="Freeform 53"/>
            <p:cNvSpPr>
              <a:spLocks/>
            </p:cNvSpPr>
            <p:nvPr/>
          </p:nvSpPr>
          <p:spPr bwMode="auto">
            <a:xfrm>
              <a:off x="5053" y="2444"/>
              <a:ext cx="1" cy="8"/>
            </a:xfrm>
            <a:custGeom>
              <a:avLst/>
              <a:gdLst>
                <a:gd name="T0" fmla="*/ 0 h 8"/>
                <a:gd name="T1" fmla="*/ 0 h 8"/>
                <a:gd name="T2" fmla="*/ 8 h 8"/>
                <a:gd name="T3" fmla="*/ 8 h 8"/>
                <a:gd name="T4" fmla="*/ 0 h 8"/>
                <a:gd name="T5" fmla="*/ 0 h 8"/>
                <a:gd name="T6" fmla="*/ 0 h 8"/>
              </a:gdLst>
              <a:ahLst/>
              <a:cxnLst>
                <a:cxn ang="0">
                  <a:pos x="0" y="T0"/>
                </a:cxn>
                <a:cxn ang="0">
                  <a:pos x="0" y="T1"/>
                </a:cxn>
                <a:cxn ang="0">
                  <a:pos x="0" y="T2"/>
                </a:cxn>
                <a:cxn ang="0">
                  <a:pos x="0" y="T3"/>
                </a:cxn>
                <a:cxn ang="0">
                  <a:pos x="0" y="T4"/>
                </a:cxn>
                <a:cxn ang="0">
                  <a:pos x="0" y="T5"/>
                </a:cxn>
                <a:cxn ang="0">
                  <a:pos x="0" y="T6"/>
                </a:cxn>
              </a:cxnLst>
              <a:rect l="0" t="0" r="r" b="b"/>
              <a:pathLst>
                <a:path h="8">
                  <a:moveTo>
                    <a:pt x="0" y="0"/>
                  </a:moveTo>
                  <a:lnTo>
                    <a:pt x="0" y="0"/>
                  </a:lnTo>
                  <a:lnTo>
                    <a:pt x="0" y="8"/>
                  </a:lnTo>
                  <a:lnTo>
                    <a:pt x="0" y="8"/>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4" name="Freeform 54"/>
            <p:cNvSpPr>
              <a:spLocks/>
            </p:cNvSpPr>
            <p:nvPr/>
          </p:nvSpPr>
          <p:spPr bwMode="auto">
            <a:xfrm>
              <a:off x="5053" y="2452"/>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5" name="Freeform 55"/>
            <p:cNvSpPr>
              <a:spLocks/>
            </p:cNvSpPr>
            <p:nvPr/>
          </p:nvSpPr>
          <p:spPr bwMode="auto">
            <a:xfrm>
              <a:off x="5045" y="2468"/>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6" name="Freeform 56"/>
            <p:cNvSpPr>
              <a:spLocks/>
            </p:cNvSpPr>
            <p:nvPr/>
          </p:nvSpPr>
          <p:spPr bwMode="auto">
            <a:xfrm>
              <a:off x="5038" y="2389"/>
              <a:ext cx="7" cy="1"/>
            </a:xfrm>
            <a:custGeom>
              <a:avLst/>
              <a:gdLst>
                <a:gd name="T0" fmla="*/ 7 w 7"/>
                <a:gd name="T1" fmla="*/ 7 w 7"/>
                <a:gd name="T2" fmla="*/ 0 w 7"/>
                <a:gd name="T3" fmla="*/ 0 w 7"/>
                <a:gd name="T4" fmla="*/ 7 w 7"/>
                <a:gd name="T5" fmla="*/ 7 w 7"/>
              </a:gdLst>
              <a:ahLst/>
              <a:cxnLst>
                <a:cxn ang="0">
                  <a:pos x="T0" y="0"/>
                </a:cxn>
                <a:cxn ang="0">
                  <a:pos x="T1" y="0"/>
                </a:cxn>
                <a:cxn ang="0">
                  <a:pos x="T2" y="0"/>
                </a:cxn>
                <a:cxn ang="0">
                  <a:pos x="T3" y="0"/>
                </a:cxn>
                <a:cxn ang="0">
                  <a:pos x="T4" y="0"/>
                </a:cxn>
                <a:cxn ang="0">
                  <a:pos x="T5" y="0"/>
                </a:cxn>
              </a:cxnLst>
              <a:rect l="0" t="0" r="r" b="b"/>
              <a:pathLst>
                <a:path w="7">
                  <a:moveTo>
                    <a:pt x="7" y="0"/>
                  </a:moveTo>
                  <a:lnTo>
                    <a:pt x="7" y="0"/>
                  </a:lnTo>
                  <a:lnTo>
                    <a:pt x="0" y="0"/>
                  </a:lnTo>
                  <a:lnTo>
                    <a:pt x="0"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7" name="Rectangle 57"/>
            <p:cNvSpPr>
              <a:spLocks noChangeArrowheads="1"/>
            </p:cNvSpPr>
            <p:nvPr/>
          </p:nvSpPr>
          <p:spPr bwMode="auto">
            <a:xfrm>
              <a:off x="5038" y="2373"/>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98" name="Rectangle 58"/>
            <p:cNvSpPr>
              <a:spLocks noChangeArrowheads="1"/>
            </p:cNvSpPr>
            <p:nvPr/>
          </p:nvSpPr>
          <p:spPr bwMode="auto">
            <a:xfrm>
              <a:off x="5045" y="2420"/>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99" name="Freeform 59"/>
            <p:cNvSpPr>
              <a:spLocks/>
            </p:cNvSpPr>
            <p:nvPr/>
          </p:nvSpPr>
          <p:spPr bwMode="auto">
            <a:xfrm>
              <a:off x="4035" y="2214"/>
              <a:ext cx="83" cy="119"/>
            </a:xfrm>
            <a:custGeom>
              <a:avLst/>
              <a:gdLst>
                <a:gd name="T0" fmla="*/ 30 w 83"/>
                <a:gd name="T1" fmla="*/ 95 h 119"/>
                <a:gd name="T2" fmla="*/ 30 w 83"/>
                <a:gd name="T3" fmla="*/ 95 h 119"/>
                <a:gd name="T4" fmla="*/ 23 w 83"/>
                <a:gd name="T5" fmla="*/ 95 h 119"/>
                <a:gd name="T6" fmla="*/ 23 w 83"/>
                <a:gd name="T7" fmla="*/ 95 h 119"/>
                <a:gd name="T8" fmla="*/ 23 w 83"/>
                <a:gd name="T9" fmla="*/ 79 h 119"/>
                <a:gd name="T10" fmla="*/ 15 w 83"/>
                <a:gd name="T11" fmla="*/ 64 h 119"/>
                <a:gd name="T12" fmla="*/ 15 w 83"/>
                <a:gd name="T13" fmla="*/ 48 h 119"/>
                <a:gd name="T14" fmla="*/ 0 w 83"/>
                <a:gd name="T15" fmla="*/ 40 h 119"/>
                <a:gd name="T16" fmla="*/ 7 w 83"/>
                <a:gd name="T17" fmla="*/ 32 h 119"/>
                <a:gd name="T18" fmla="*/ 15 w 83"/>
                <a:gd name="T19" fmla="*/ 24 h 119"/>
                <a:gd name="T20" fmla="*/ 0 w 83"/>
                <a:gd name="T21" fmla="*/ 16 h 119"/>
                <a:gd name="T22" fmla="*/ 0 w 83"/>
                <a:gd name="T23" fmla="*/ 0 h 119"/>
                <a:gd name="T24" fmla="*/ 7 w 83"/>
                <a:gd name="T25" fmla="*/ 8 h 119"/>
                <a:gd name="T26" fmla="*/ 15 w 83"/>
                <a:gd name="T27" fmla="*/ 8 h 119"/>
                <a:gd name="T28" fmla="*/ 23 w 83"/>
                <a:gd name="T29" fmla="*/ 8 h 119"/>
                <a:gd name="T30" fmla="*/ 30 w 83"/>
                <a:gd name="T31" fmla="*/ 24 h 119"/>
                <a:gd name="T32" fmla="*/ 45 w 83"/>
                <a:gd name="T33" fmla="*/ 24 h 119"/>
                <a:gd name="T34" fmla="*/ 61 w 83"/>
                <a:gd name="T35" fmla="*/ 24 h 119"/>
                <a:gd name="T36" fmla="*/ 76 w 83"/>
                <a:gd name="T37" fmla="*/ 32 h 119"/>
                <a:gd name="T38" fmla="*/ 68 w 83"/>
                <a:gd name="T39" fmla="*/ 40 h 119"/>
                <a:gd name="T40" fmla="*/ 61 w 83"/>
                <a:gd name="T41" fmla="*/ 48 h 119"/>
                <a:gd name="T42" fmla="*/ 61 w 83"/>
                <a:gd name="T43" fmla="*/ 72 h 119"/>
                <a:gd name="T44" fmla="*/ 61 w 83"/>
                <a:gd name="T45" fmla="*/ 72 h 119"/>
                <a:gd name="T46" fmla="*/ 68 w 83"/>
                <a:gd name="T47" fmla="*/ 56 h 119"/>
                <a:gd name="T48" fmla="*/ 76 w 83"/>
                <a:gd name="T49" fmla="*/ 72 h 119"/>
                <a:gd name="T50" fmla="*/ 83 w 83"/>
                <a:gd name="T51" fmla="*/ 95 h 119"/>
                <a:gd name="T52" fmla="*/ 83 w 83"/>
                <a:gd name="T53" fmla="*/ 103 h 119"/>
                <a:gd name="T54" fmla="*/ 83 w 83"/>
                <a:gd name="T55" fmla="*/ 111 h 119"/>
                <a:gd name="T56" fmla="*/ 83 w 83"/>
                <a:gd name="T57" fmla="*/ 119 h 119"/>
                <a:gd name="T58" fmla="*/ 76 w 83"/>
                <a:gd name="T59" fmla="*/ 95 h 119"/>
                <a:gd name="T60" fmla="*/ 61 w 83"/>
                <a:gd name="T61" fmla="*/ 79 h 119"/>
                <a:gd name="T62" fmla="*/ 53 w 83"/>
                <a:gd name="T63" fmla="*/ 72 h 119"/>
                <a:gd name="T64" fmla="*/ 45 w 83"/>
                <a:gd name="T65" fmla="*/ 64 h 119"/>
                <a:gd name="T66" fmla="*/ 30 w 83"/>
                <a:gd name="T67" fmla="*/ 56 h 119"/>
                <a:gd name="T68" fmla="*/ 23 w 83"/>
                <a:gd name="T69" fmla="*/ 56 h 119"/>
                <a:gd name="T70" fmla="*/ 45 w 83"/>
                <a:gd name="T71" fmla="*/ 64 h 119"/>
                <a:gd name="T72" fmla="*/ 45 w 83"/>
                <a:gd name="T73" fmla="*/ 79 h 119"/>
                <a:gd name="T74" fmla="*/ 45 w 83"/>
                <a:gd name="T75" fmla="*/ 79 h 119"/>
                <a:gd name="T76" fmla="*/ 45 w 83"/>
                <a:gd name="T77" fmla="*/ 95 h 119"/>
                <a:gd name="T78" fmla="*/ 45 w 83"/>
                <a:gd name="T79" fmla="*/ 87 h 119"/>
                <a:gd name="T80" fmla="*/ 38 w 83"/>
                <a:gd name="T81" fmla="*/ 95 h 119"/>
                <a:gd name="T82" fmla="*/ 38 w 83"/>
                <a:gd name="T83" fmla="*/ 95 h 119"/>
                <a:gd name="T84" fmla="*/ 30 w 83"/>
                <a:gd name="T85" fmla="*/ 9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9">
                  <a:moveTo>
                    <a:pt x="30" y="95"/>
                  </a:moveTo>
                  <a:lnTo>
                    <a:pt x="30" y="95"/>
                  </a:lnTo>
                  <a:lnTo>
                    <a:pt x="23" y="95"/>
                  </a:lnTo>
                  <a:lnTo>
                    <a:pt x="23" y="95"/>
                  </a:lnTo>
                  <a:lnTo>
                    <a:pt x="23" y="79"/>
                  </a:lnTo>
                  <a:lnTo>
                    <a:pt x="15" y="64"/>
                  </a:lnTo>
                  <a:lnTo>
                    <a:pt x="15" y="48"/>
                  </a:lnTo>
                  <a:lnTo>
                    <a:pt x="0" y="40"/>
                  </a:lnTo>
                  <a:lnTo>
                    <a:pt x="7" y="32"/>
                  </a:lnTo>
                  <a:lnTo>
                    <a:pt x="15" y="24"/>
                  </a:lnTo>
                  <a:lnTo>
                    <a:pt x="0" y="16"/>
                  </a:lnTo>
                  <a:lnTo>
                    <a:pt x="0" y="0"/>
                  </a:lnTo>
                  <a:lnTo>
                    <a:pt x="7" y="8"/>
                  </a:lnTo>
                  <a:lnTo>
                    <a:pt x="15" y="8"/>
                  </a:lnTo>
                  <a:lnTo>
                    <a:pt x="23" y="8"/>
                  </a:lnTo>
                  <a:lnTo>
                    <a:pt x="30" y="24"/>
                  </a:lnTo>
                  <a:lnTo>
                    <a:pt x="45" y="24"/>
                  </a:lnTo>
                  <a:lnTo>
                    <a:pt x="61" y="24"/>
                  </a:lnTo>
                  <a:lnTo>
                    <a:pt x="76" y="32"/>
                  </a:lnTo>
                  <a:lnTo>
                    <a:pt x="68" y="40"/>
                  </a:lnTo>
                  <a:lnTo>
                    <a:pt x="61" y="48"/>
                  </a:lnTo>
                  <a:lnTo>
                    <a:pt x="61" y="72"/>
                  </a:lnTo>
                  <a:lnTo>
                    <a:pt x="61" y="72"/>
                  </a:lnTo>
                  <a:lnTo>
                    <a:pt x="68" y="56"/>
                  </a:lnTo>
                  <a:lnTo>
                    <a:pt x="76" y="72"/>
                  </a:lnTo>
                  <a:lnTo>
                    <a:pt x="83" y="95"/>
                  </a:lnTo>
                  <a:lnTo>
                    <a:pt x="83" y="103"/>
                  </a:lnTo>
                  <a:lnTo>
                    <a:pt x="83" y="111"/>
                  </a:lnTo>
                  <a:lnTo>
                    <a:pt x="83" y="119"/>
                  </a:lnTo>
                  <a:lnTo>
                    <a:pt x="76" y="95"/>
                  </a:lnTo>
                  <a:lnTo>
                    <a:pt x="61" y="79"/>
                  </a:lnTo>
                  <a:lnTo>
                    <a:pt x="53" y="72"/>
                  </a:lnTo>
                  <a:lnTo>
                    <a:pt x="45" y="64"/>
                  </a:lnTo>
                  <a:lnTo>
                    <a:pt x="30" y="56"/>
                  </a:lnTo>
                  <a:lnTo>
                    <a:pt x="23" y="56"/>
                  </a:lnTo>
                  <a:lnTo>
                    <a:pt x="45" y="64"/>
                  </a:lnTo>
                  <a:lnTo>
                    <a:pt x="45" y="79"/>
                  </a:lnTo>
                  <a:lnTo>
                    <a:pt x="45" y="79"/>
                  </a:lnTo>
                  <a:lnTo>
                    <a:pt x="45" y="95"/>
                  </a:lnTo>
                  <a:lnTo>
                    <a:pt x="45" y="87"/>
                  </a:lnTo>
                  <a:lnTo>
                    <a:pt x="38" y="95"/>
                  </a:lnTo>
                  <a:lnTo>
                    <a:pt x="38" y="95"/>
                  </a:lnTo>
                  <a:lnTo>
                    <a:pt x="30" y="95"/>
                  </a:lnTo>
                  <a:close/>
                </a:path>
              </a:pathLst>
            </a:custGeom>
            <a:solidFill>
              <a:srgbClr val="E1E1E1"/>
            </a:solidFill>
            <a:ln w="12700">
              <a:solidFill>
                <a:srgbClr val="000000"/>
              </a:solidFill>
              <a:prstDash val="solid"/>
              <a:round/>
              <a:headEnd/>
              <a:tailEnd/>
            </a:ln>
          </p:spPr>
          <p:txBody>
            <a:bodyPr/>
            <a:lstStyle/>
            <a:p>
              <a:endParaRPr lang="en-US"/>
            </a:p>
          </p:txBody>
        </p:sp>
        <p:sp>
          <p:nvSpPr>
            <p:cNvPr id="215100" name="Freeform 60"/>
            <p:cNvSpPr>
              <a:spLocks/>
            </p:cNvSpPr>
            <p:nvPr/>
          </p:nvSpPr>
          <p:spPr bwMode="auto">
            <a:xfrm>
              <a:off x="4042" y="2182"/>
              <a:ext cx="54" cy="24"/>
            </a:xfrm>
            <a:custGeom>
              <a:avLst/>
              <a:gdLst>
                <a:gd name="T0" fmla="*/ 31 w 54"/>
                <a:gd name="T1" fmla="*/ 0 h 24"/>
                <a:gd name="T2" fmla="*/ 8 w 54"/>
                <a:gd name="T3" fmla="*/ 0 h 24"/>
                <a:gd name="T4" fmla="*/ 0 w 54"/>
                <a:gd name="T5" fmla="*/ 16 h 24"/>
                <a:gd name="T6" fmla="*/ 0 w 54"/>
                <a:gd name="T7" fmla="*/ 24 h 24"/>
                <a:gd name="T8" fmla="*/ 23 w 54"/>
                <a:gd name="T9" fmla="*/ 24 h 24"/>
                <a:gd name="T10" fmla="*/ 38 w 54"/>
                <a:gd name="T11" fmla="*/ 24 h 24"/>
                <a:gd name="T12" fmla="*/ 54 w 54"/>
                <a:gd name="T13" fmla="*/ 24 h 24"/>
                <a:gd name="T14" fmla="*/ 46 w 54"/>
                <a:gd name="T15" fmla="*/ 16 h 24"/>
                <a:gd name="T16" fmla="*/ 38 w 54"/>
                <a:gd name="T17" fmla="*/ 8 h 24"/>
                <a:gd name="T18" fmla="*/ 31 w 5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4">
                  <a:moveTo>
                    <a:pt x="31" y="0"/>
                  </a:moveTo>
                  <a:lnTo>
                    <a:pt x="8" y="0"/>
                  </a:lnTo>
                  <a:lnTo>
                    <a:pt x="0" y="16"/>
                  </a:lnTo>
                  <a:lnTo>
                    <a:pt x="0" y="24"/>
                  </a:lnTo>
                  <a:lnTo>
                    <a:pt x="23" y="24"/>
                  </a:lnTo>
                  <a:lnTo>
                    <a:pt x="38" y="24"/>
                  </a:lnTo>
                  <a:lnTo>
                    <a:pt x="54" y="24"/>
                  </a:lnTo>
                  <a:lnTo>
                    <a:pt x="46" y="16"/>
                  </a:lnTo>
                  <a:lnTo>
                    <a:pt x="38" y="8"/>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101" name="Freeform 61"/>
            <p:cNvSpPr>
              <a:spLocks/>
            </p:cNvSpPr>
            <p:nvPr/>
          </p:nvSpPr>
          <p:spPr bwMode="auto">
            <a:xfrm>
              <a:off x="4308" y="2460"/>
              <a:ext cx="92" cy="87"/>
            </a:xfrm>
            <a:custGeom>
              <a:avLst/>
              <a:gdLst>
                <a:gd name="T0" fmla="*/ 69 w 92"/>
                <a:gd name="T1" fmla="*/ 63 h 87"/>
                <a:gd name="T2" fmla="*/ 69 w 92"/>
                <a:gd name="T3" fmla="*/ 79 h 87"/>
                <a:gd name="T4" fmla="*/ 61 w 92"/>
                <a:gd name="T5" fmla="*/ 71 h 87"/>
                <a:gd name="T6" fmla="*/ 54 w 92"/>
                <a:gd name="T7" fmla="*/ 79 h 87"/>
                <a:gd name="T8" fmla="*/ 46 w 92"/>
                <a:gd name="T9" fmla="*/ 87 h 87"/>
                <a:gd name="T10" fmla="*/ 31 w 92"/>
                <a:gd name="T11" fmla="*/ 79 h 87"/>
                <a:gd name="T12" fmla="*/ 31 w 92"/>
                <a:gd name="T13" fmla="*/ 79 h 87"/>
                <a:gd name="T14" fmla="*/ 23 w 92"/>
                <a:gd name="T15" fmla="*/ 71 h 87"/>
                <a:gd name="T16" fmla="*/ 23 w 92"/>
                <a:gd name="T17" fmla="*/ 71 h 87"/>
                <a:gd name="T18" fmla="*/ 16 w 92"/>
                <a:gd name="T19" fmla="*/ 63 h 87"/>
                <a:gd name="T20" fmla="*/ 16 w 92"/>
                <a:gd name="T21" fmla="*/ 63 h 87"/>
                <a:gd name="T22" fmla="*/ 8 w 92"/>
                <a:gd name="T23" fmla="*/ 40 h 87"/>
                <a:gd name="T24" fmla="*/ 0 w 92"/>
                <a:gd name="T25" fmla="*/ 24 h 87"/>
                <a:gd name="T26" fmla="*/ 16 w 92"/>
                <a:gd name="T27" fmla="*/ 8 h 87"/>
                <a:gd name="T28" fmla="*/ 46 w 92"/>
                <a:gd name="T29" fmla="*/ 0 h 87"/>
                <a:gd name="T30" fmla="*/ 61 w 92"/>
                <a:gd name="T31" fmla="*/ 16 h 87"/>
                <a:gd name="T32" fmla="*/ 61 w 92"/>
                <a:gd name="T33" fmla="*/ 8 h 87"/>
                <a:gd name="T34" fmla="*/ 69 w 92"/>
                <a:gd name="T35" fmla="*/ 0 h 87"/>
                <a:gd name="T36" fmla="*/ 76 w 92"/>
                <a:gd name="T37" fmla="*/ 0 h 87"/>
                <a:gd name="T38" fmla="*/ 92 w 92"/>
                <a:gd name="T39" fmla="*/ 0 h 87"/>
                <a:gd name="T40" fmla="*/ 92 w 92"/>
                <a:gd name="T41" fmla="*/ 16 h 87"/>
                <a:gd name="T42" fmla="*/ 92 w 92"/>
                <a:gd name="T43" fmla="*/ 32 h 87"/>
                <a:gd name="T44" fmla="*/ 92 w 92"/>
                <a:gd name="T45" fmla="*/ 48 h 87"/>
                <a:gd name="T46" fmla="*/ 76 w 92"/>
                <a:gd name="T47" fmla="*/ 55 h 87"/>
                <a:gd name="T48" fmla="*/ 69 w 92"/>
                <a:gd name="T49"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87">
                  <a:moveTo>
                    <a:pt x="69" y="63"/>
                  </a:moveTo>
                  <a:lnTo>
                    <a:pt x="69" y="79"/>
                  </a:lnTo>
                  <a:lnTo>
                    <a:pt x="61" y="71"/>
                  </a:lnTo>
                  <a:lnTo>
                    <a:pt x="54" y="79"/>
                  </a:lnTo>
                  <a:lnTo>
                    <a:pt x="46" y="87"/>
                  </a:lnTo>
                  <a:lnTo>
                    <a:pt x="31" y="79"/>
                  </a:lnTo>
                  <a:lnTo>
                    <a:pt x="31" y="79"/>
                  </a:lnTo>
                  <a:lnTo>
                    <a:pt x="23" y="71"/>
                  </a:lnTo>
                  <a:lnTo>
                    <a:pt x="23" y="71"/>
                  </a:lnTo>
                  <a:lnTo>
                    <a:pt x="16" y="63"/>
                  </a:lnTo>
                  <a:lnTo>
                    <a:pt x="16" y="63"/>
                  </a:lnTo>
                  <a:lnTo>
                    <a:pt x="8" y="40"/>
                  </a:lnTo>
                  <a:lnTo>
                    <a:pt x="0" y="24"/>
                  </a:lnTo>
                  <a:lnTo>
                    <a:pt x="16" y="8"/>
                  </a:lnTo>
                  <a:lnTo>
                    <a:pt x="46" y="0"/>
                  </a:lnTo>
                  <a:lnTo>
                    <a:pt x="61" y="16"/>
                  </a:lnTo>
                  <a:lnTo>
                    <a:pt x="61" y="8"/>
                  </a:lnTo>
                  <a:lnTo>
                    <a:pt x="69" y="0"/>
                  </a:lnTo>
                  <a:lnTo>
                    <a:pt x="76" y="0"/>
                  </a:lnTo>
                  <a:lnTo>
                    <a:pt x="92" y="0"/>
                  </a:lnTo>
                  <a:lnTo>
                    <a:pt x="92" y="16"/>
                  </a:lnTo>
                  <a:lnTo>
                    <a:pt x="92" y="32"/>
                  </a:lnTo>
                  <a:lnTo>
                    <a:pt x="92" y="48"/>
                  </a:lnTo>
                  <a:lnTo>
                    <a:pt x="76" y="55"/>
                  </a:lnTo>
                  <a:lnTo>
                    <a:pt x="69" y="63"/>
                  </a:lnTo>
                  <a:close/>
                </a:path>
              </a:pathLst>
            </a:custGeom>
            <a:solidFill>
              <a:srgbClr val="E1E1E1"/>
            </a:solidFill>
            <a:ln w="12700">
              <a:solidFill>
                <a:srgbClr val="000000"/>
              </a:solidFill>
              <a:prstDash val="solid"/>
              <a:round/>
              <a:headEnd/>
              <a:tailEnd/>
            </a:ln>
          </p:spPr>
          <p:txBody>
            <a:bodyPr/>
            <a:lstStyle/>
            <a:p>
              <a:endParaRPr lang="en-US"/>
            </a:p>
          </p:txBody>
        </p:sp>
        <p:sp>
          <p:nvSpPr>
            <p:cNvPr id="215102" name="Freeform 62"/>
            <p:cNvSpPr>
              <a:spLocks/>
            </p:cNvSpPr>
            <p:nvPr/>
          </p:nvSpPr>
          <p:spPr bwMode="auto">
            <a:xfrm>
              <a:off x="5038" y="2476"/>
              <a:ext cx="7" cy="8"/>
            </a:xfrm>
            <a:custGeom>
              <a:avLst/>
              <a:gdLst>
                <a:gd name="T0" fmla="*/ 0 w 7"/>
                <a:gd name="T1" fmla="*/ 8 h 8"/>
                <a:gd name="T2" fmla="*/ 0 w 7"/>
                <a:gd name="T3" fmla="*/ 8 h 8"/>
                <a:gd name="T4" fmla="*/ 7 w 7"/>
                <a:gd name="T5" fmla="*/ 0 h 8"/>
                <a:gd name="T6" fmla="*/ 7 w 7"/>
                <a:gd name="T7" fmla="*/ 0 h 8"/>
                <a:gd name="T8" fmla="*/ 0 w 7"/>
                <a:gd name="T9" fmla="*/ 8 h 8"/>
              </a:gdLst>
              <a:ahLst/>
              <a:cxnLst>
                <a:cxn ang="0">
                  <a:pos x="T0" y="T1"/>
                </a:cxn>
                <a:cxn ang="0">
                  <a:pos x="T2" y="T3"/>
                </a:cxn>
                <a:cxn ang="0">
                  <a:pos x="T4" y="T5"/>
                </a:cxn>
                <a:cxn ang="0">
                  <a:pos x="T6" y="T7"/>
                </a:cxn>
                <a:cxn ang="0">
                  <a:pos x="T8" y="T9"/>
                </a:cxn>
              </a:cxnLst>
              <a:rect l="0" t="0" r="r" b="b"/>
              <a:pathLst>
                <a:path w="7" h="8">
                  <a:moveTo>
                    <a:pt x="0" y="8"/>
                  </a:moveTo>
                  <a:lnTo>
                    <a:pt x="0" y="8"/>
                  </a:lnTo>
                  <a:lnTo>
                    <a:pt x="7" y="0"/>
                  </a:lnTo>
                  <a:lnTo>
                    <a:pt x="7"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03" name="Rectangle 63"/>
            <p:cNvSpPr>
              <a:spLocks noChangeArrowheads="1"/>
            </p:cNvSpPr>
            <p:nvPr/>
          </p:nvSpPr>
          <p:spPr bwMode="auto">
            <a:xfrm>
              <a:off x="4483" y="230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04" name="Freeform 64"/>
            <p:cNvSpPr>
              <a:spLocks/>
            </p:cNvSpPr>
            <p:nvPr/>
          </p:nvSpPr>
          <p:spPr bwMode="auto">
            <a:xfrm>
              <a:off x="4255" y="2301"/>
              <a:ext cx="145" cy="175"/>
            </a:xfrm>
            <a:custGeom>
              <a:avLst/>
              <a:gdLst>
                <a:gd name="T0" fmla="*/ 76 w 145"/>
                <a:gd name="T1" fmla="*/ 40 h 175"/>
                <a:gd name="T2" fmla="*/ 76 w 145"/>
                <a:gd name="T3" fmla="*/ 32 h 175"/>
                <a:gd name="T4" fmla="*/ 61 w 145"/>
                <a:gd name="T5" fmla="*/ 24 h 175"/>
                <a:gd name="T6" fmla="*/ 53 w 145"/>
                <a:gd name="T7" fmla="*/ 32 h 175"/>
                <a:gd name="T8" fmla="*/ 46 w 145"/>
                <a:gd name="T9" fmla="*/ 16 h 175"/>
                <a:gd name="T10" fmla="*/ 38 w 145"/>
                <a:gd name="T11" fmla="*/ 8 h 175"/>
                <a:gd name="T12" fmla="*/ 23 w 145"/>
                <a:gd name="T13" fmla="*/ 0 h 175"/>
                <a:gd name="T14" fmla="*/ 15 w 145"/>
                <a:gd name="T15" fmla="*/ 0 h 175"/>
                <a:gd name="T16" fmla="*/ 23 w 145"/>
                <a:gd name="T17" fmla="*/ 24 h 175"/>
                <a:gd name="T18" fmla="*/ 15 w 145"/>
                <a:gd name="T19" fmla="*/ 16 h 175"/>
                <a:gd name="T20" fmla="*/ 15 w 145"/>
                <a:gd name="T21" fmla="*/ 16 h 175"/>
                <a:gd name="T22" fmla="*/ 8 w 145"/>
                <a:gd name="T23" fmla="*/ 32 h 175"/>
                <a:gd name="T24" fmla="*/ 0 w 145"/>
                <a:gd name="T25" fmla="*/ 40 h 175"/>
                <a:gd name="T26" fmla="*/ 0 w 145"/>
                <a:gd name="T27" fmla="*/ 40 h 175"/>
                <a:gd name="T28" fmla="*/ 8 w 145"/>
                <a:gd name="T29" fmla="*/ 56 h 175"/>
                <a:gd name="T30" fmla="*/ 23 w 145"/>
                <a:gd name="T31" fmla="*/ 56 h 175"/>
                <a:gd name="T32" fmla="*/ 23 w 145"/>
                <a:gd name="T33" fmla="*/ 96 h 175"/>
                <a:gd name="T34" fmla="*/ 38 w 145"/>
                <a:gd name="T35" fmla="*/ 88 h 175"/>
                <a:gd name="T36" fmla="*/ 46 w 145"/>
                <a:gd name="T37" fmla="*/ 88 h 175"/>
                <a:gd name="T38" fmla="*/ 53 w 145"/>
                <a:gd name="T39" fmla="*/ 88 h 175"/>
                <a:gd name="T40" fmla="*/ 61 w 145"/>
                <a:gd name="T41" fmla="*/ 80 h 175"/>
                <a:gd name="T42" fmla="*/ 84 w 145"/>
                <a:gd name="T43" fmla="*/ 96 h 175"/>
                <a:gd name="T44" fmla="*/ 91 w 145"/>
                <a:gd name="T45" fmla="*/ 111 h 175"/>
                <a:gd name="T46" fmla="*/ 107 w 145"/>
                <a:gd name="T47" fmla="*/ 135 h 175"/>
                <a:gd name="T48" fmla="*/ 107 w 145"/>
                <a:gd name="T49" fmla="*/ 151 h 175"/>
                <a:gd name="T50" fmla="*/ 99 w 145"/>
                <a:gd name="T51" fmla="*/ 159 h 175"/>
                <a:gd name="T52" fmla="*/ 114 w 145"/>
                <a:gd name="T53" fmla="*/ 175 h 175"/>
                <a:gd name="T54" fmla="*/ 114 w 145"/>
                <a:gd name="T55" fmla="*/ 167 h 175"/>
                <a:gd name="T56" fmla="*/ 122 w 145"/>
                <a:gd name="T57" fmla="*/ 159 h 175"/>
                <a:gd name="T58" fmla="*/ 129 w 145"/>
                <a:gd name="T59" fmla="*/ 159 h 175"/>
                <a:gd name="T60" fmla="*/ 145 w 145"/>
                <a:gd name="T61" fmla="*/ 159 h 175"/>
                <a:gd name="T62" fmla="*/ 137 w 145"/>
                <a:gd name="T63" fmla="*/ 135 h 175"/>
                <a:gd name="T64" fmla="*/ 137 w 145"/>
                <a:gd name="T65" fmla="*/ 135 h 175"/>
                <a:gd name="T66" fmla="*/ 137 w 145"/>
                <a:gd name="T67" fmla="*/ 127 h 175"/>
                <a:gd name="T68" fmla="*/ 122 w 145"/>
                <a:gd name="T69" fmla="*/ 111 h 175"/>
                <a:gd name="T70" fmla="*/ 114 w 145"/>
                <a:gd name="T71" fmla="*/ 103 h 175"/>
                <a:gd name="T72" fmla="*/ 99 w 145"/>
                <a:gd name="T73" fmla="*/ 88 h 175"/>
                <a:gd name="T74" fmla="*/ 91 w 145"/>
                <a:gd name="T75" fmla="*/ 72 h 175"/>
                <a:gd name="T76" fmla="*/ 69 w 145"/>
                <a:gd name="T77" fmla="*/ 56 h 175"/>
                <a:gd name="T78" fmla="*/ 69 w 145"/>
                <a:gd name="T79" fmla="*/ 56 h 175"/>
                <a:gd name="T80" fmla="*/ 84 w 145"/>
                <a:gd name="T81" fmla="*/ 48 h 175"/>
                <a:gd name="T82" fmla="*/ 76 w 145"/>
                <a:gd name="T83" fmla="*/ 4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75">
                  <a:moveTo>
                    <a:pt x="76" y="40"/>
                  </a:moveTo>
                  <a:lnTo>
                    <a:pt x="76" y="32"/>
                  </a:lnTo>
                  <a:lnTo>
                    <a:pt x="61" y="24"/>
                  </a:lnTo>
                  <a:lnTo>
                    <a:pt x="53" y="32"/>
                  </a:lnTo>
                  <a:lnTo>
                    <a:pt x="46" y="16"/>
                  </a:lnTo>
                  <a:lnTo>
                    <a:pt x="38" y="8"/>
                  </a:lnTo>
                  <a:lnTo>
                    <a:pt x="23" y="0"/>
                  </a:lnTo>
                  <a:lnTo>
                    <a:pt x="15" y="0"/>
                  </a:lnTo>
                  <a:lnTo>
                    <a:pt x="23" y="24"/>
                  </a:lnTo>
                  <a:lnTo>
                    <a:pt x="15" y="16"/>
                  </a:lnTo>
                  <a:lnTo>
                    <a:pt x="15" y="16"/>
                  </a:lnTo>
                  <a:lnTo>
                    <a:pt x="8" y="32"/>
                  </a:lnTo>
                  <a:lnTo>
                    <a:pt x="0" y="40"/>
                  </a:lnTo>
                  <a:lnTo>
                    <a:pt x="0" y="40"/>
                  </a:lnTo>
                  <a:lnTo>
                    <a:pt x="8" y="56"/>
                  </a:lnTo>
                  <a:lnTo>
                    <a:pt x="23" y="56"/>
                  </a:lnTo>
                  <a:lnTo>
                    <a:pt x="23" y="96"/>
                  </a:lnTo>
                  <a:lnTo>
                    <a:pt x="38" y="88"/>
                  </a:lnTo>
                  <a:lnTo>
                    <a:pt x="46" y="88"/>
                  </a:lnTo>
                  <a:lnTo>
                    <a:pt x="53" y="88"/>
                  </a:lnTo>
                  <a:lnTo>
                    <a:pt x="61" y="80"/>
                  </a:lnTo>
                  <a:lnTo>
                    <a:pt x="84" y="96"/>
                  </a:lnTo>
                  <a:lnTo>
                    <a:pt x="91" y="111"/>
                  </a:lnTo>
                  <a:lnTo>
                    <a:pt x="107" y="135"/>
                  </a:lnTo>
                  <a:lnTo>
                    <a:pt x="107" y="151"/>
                  </a:lnTo>
                  <a:lnTo>
                    <a:pt x="99" y="159"/>
                  </a:lnTo>
                  <a:lnTo>
                    <a:pt x="114" y="175"/>
                  </a:lnTo>
                  <a:lnTo>
                    <a:pt x="114" y="167"/>
                  </a:lnTo>
                  <a:lnTo>
                    <a:pt x="122" y="159"/>
                  </a:lnTo>
                  <a:lnTo>
                    <a:pt x="129" y="159"/>
                  </a:lnTo>
                  <a:lnTo>
                    <a:pt x="145" y="159"/>
                  </a:lnTo>
                  <a:lnTo>
                    <a:pt x="137" y="135"/>
                  </a:lnTo>
                  <a:lnTo>
                    <a:pt x="137" y="135"/>
                  </a:lnTo>
                  <a:lnTo>
                    <a:pt x="137" y="127"/>
                  </a:lnTo>
                  <a:lnTo>
                    <a:pt x="122" y="111"/>
                  </a:lnTo>
                  <a:lnTo>
                    <a:pt x="114" y="103"/>
                  </a:lnTo>
                  <a:lnTo>
                    <a:pt x="99" y="88"/>
                  </a:lnTo>
                  <a:lnTo>
                    <a:pt x="91" y="72"/>
                  </a:lnTo>
                  <a:lnTo>
                    <a:pt x="69" y="56"/>
                  </a:lnTo>
                  <a:lnTo>
                    <a:pt x="69" y="56"/>
                  </a:lnTo>
                  <a:lnTo>
                    <a:pt x="84" y="48"/>
                  </a:lnTo>
                  <a:lnTo>
                    <a:pt x="76" y="40"/>
                  </a:lnTo>
                  <a:close/>
                </a:path>
              </a:pathLst>
            </a:custGeom>
            <a:solidFill>
              <a:srgbClr val="E1E1E1"/>
            </a:solidFill>
            <a:ln w="12700">
              <a:solidFill>
                <a:srgbClr val="000000"/>
              </a:solidFill>
              <a:prstDash val="solid"/>
              <a:round/>
              <a:headEnd/>
              <a:tailEnd/>
            </a:ln>
          </p:spPr>
          <p:txBody>
            <a:bodyPr/>
            <a:lstStyle/>
            <a:p>
              <a:endParaRPr lang="en-US"/>
            </a:p>
          </p:txBody>
        </p:sp>
        <p:sp>
          <p:nvSpPr>
            <p:cNvPr id="215105" name="Freeform 65"/>
            <p:cNvSpPr>
              <a:spLocks/>
            </p:cNvSpPr>
            <p:nvPr/>
          </p:nvSpPr>
          <p:spPr bwMode="auto">
            <a:xfrm>
              <a:off x="4118" y="2175"/>
              <a:ext cx="152" cy="372"/>
            </a:xfrm>
            <a:custGeom>
              <a:avLst/>
              <a:gdLst>
                <a:gd name="T0" fmla="*/ 84 w 152"/>
                <a:gd name="T1" fmla="*/ 87 h 372"/>
                <a:gd name="T2" fmla="*/ 76 w 152"/>
                <a:gd name="T3" fmla="*/ 71 h 372"/>
                <a:gd name="T4" fmla="*/ 92 w 152"/>
                <a:gd name="T5" fmla="*/ 47 h 372"/>
                <a:gd name="T6" fmla="*/ 84 w 152"/>
                <a:gd name="T7" fmla="*/ 15 h 372"/>
                <a:gd name="T8" fmla="*/ 61 w 152"/>
                <a:gd name="T9" fmla="*/ 0 h 372"/>
                <a:gd name="T10" fmla="*/ 54 w 152"/>
                <a:gd name="T11" fmla="*/ 15 h 372"/>
                <a:gd name="T12" fmla="*/ 61 w 152"/>
                <a:gd name="T13" fmla="*/ 23 h 372"/>
                <a:gd name="T14" fmla="*/ 31 w 152"/>
                <a:gd name="T15" fmla="*/ 39 h 372"/>
                <a:gd name="T16" fmla="*/ 31 w 152"/>
                <a:gd name="T17" fmla="*/ 71 h 372"/>
                <a:gd name="T18" fmla="*/ 8 w 152"/>
                <a:gd name="T19" fmla="*/ 95 h 372"/>
                <a:gd name="T20" fmla="*/ 8 w 152"/>
                <a:gd name="T21" fmla="*/ 134 h 372"/>
                <a:gd name="T22" fmla="*/ 0 w 152"/>
                <a:gd name="T23" fmla="*/ 134 h 372"/>
                <a:gd name="T24" fmla="*/ 0 w 152"/>
                <a:gd name="T25" fmla="*/ 150 h 372"/>
                <a:gd name="T26" fmla="*/ 8 w 152"/>
                <a:gd name="T27" fmla="*/ 166 h 372"/>
                <a:gd name="T28" fmla="*/ 16 w 152"/>
                <a:gd name="T29" fmla="*/ 174 h 372"/>
                <a:gd name="T30" fmla="*/ 23 w 152"/>
                <a:gd name="T31" fmla="*/ 174 h 372"/>
                <a:gd name="T32" fmla="*/ 31 w 152"/>
                <a:gd name="T33" fmla="*/ 190 h 372"/>
                <a:gd name="T34" fmla="*/ 38 w 152"/>
                <a:gd name="T35" fmla="*/ 190 h 372"/>
                <a:gd name="T36" fmla="*/ 46 w 152"/>
                <a:gd name="T37" fmla="*/ 222 h 372"/>
                <a:gd name="T38" fmla="*/ 46 w 152"/>
                <a:gd name="T39" fmla="*/ 253 h 372"/>
                <a:gd name="T40" fmla="*/ 54 w 152"/>
                <a:gd name="T41" fmla="*/ 253 h 372"/>
                <a:gd name="T42" fmla="*/ 61 w 152"/>
                <a:gd name="T43" fmla="*/ 253 h 372"/>
                <a:gd name="T44" fmla="*/ 69 w 152"/>
                <a:gd name="T45" fmla="*/ 261 h 372"/>
                <a:gd name="T46" fmla="*/ 76 w 152"/>
                <a:gd name="T47" fmla="*/ 245 h 372"/>
                <a:gd name="T48" fmla="*/ 92 w 152"/>
                <a:gd name="T49" fmla="*/ 229 h 372"/>
                <a:gd name="T50" fmla="*/ 107 w 152"/>
                <a:gd name="T51" fmla="*/ 245 h 372"/>
                <a:gd name="T52" fmla="*/ 114 w 152"/>
                <a:gd name="T53" fmla="*/ 301 h 372"/>
                <a:gd name="T54" fmla="*/ 122 w 152"/>
                <a:gd name="T55" fmla="*/ 309 h 372"/>
                <a:gd name="T56" fmla="*/ 130 w 152"/>
                <a:gd name="T57" fmla="*/ 340 h 372"/>
                <a:gd name="T58" fmla="*/ 130 w 152"/>
                <a:gd name="T59" fmla="*/ 372 h 372"/>
                <a:gd name="T60" fmla="*/ 145 w 152"/>
                <a:gd name="T61" fmla="*/ 348 h 372"/>
                <a:gd name="T62" fmla="*/ 137 w 152"/>
                <a:gd name="T63" fmla="*/ 309 h 372"/>
                <a:gd name="T64" fmla="*/ 122 w 152"/>
                <a:gd name="T65" fmla="*/ 285 h 372"/>
                <a:gd name="T66" fmla="*/ 122 w 152"/>
                <a:gd name="T67" fmla="*/ 261 h 372"/>
                <a:gd name="T68" fmla="*/ 122 w 152"/>
                <a:gd name="T69" fmla="*/ 245 h 372"/>
                <a:gd name="T70" fmla="*/ 92 w 152"/>
                <a:gd name="T71" fmla="*/ 206 h 372"/>
                <a:gd name="T72" fmla="*/ 99 w 152"/>
                <a:gd name="T73" fmla="*/ 182 h 372"/>
                <a:gd name="T74" fmla="*/ 122 w 152"/>
                <a:gd name="T75" fmla="*/ 166 h 372"/>
                <a:gd name="T76" fmla="*/ 145 w 152"/>
                <a:gd name="T77" fmla="*/ 158 h 372"/>
                <a:gd name="T78" fmla="*/ 145 w 152"/>
                <a:gd name="T79" fmla="*/ 134 h 372"/>
                <a:gd name="T80" fmla="*/ 122 w 152"/>
                <a:gd name="T81" fmla="*/ 126 h 372"/>
                <a:gd name="T82" fmla="*/ 114 w 152"/>
                <a:gd name="T83" fmla="*/ 111 h 372"/>
                <a:gd name="T84" fmla="*/ 99 w 152"/>
                <a:gd name="T85" fmla="*/ 8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372">
                  <a:moveTo>
                    <a:pt x="99" y="87"/>
                  </a:moveTo>
                  <a:lnTo>
                    <a:pt x="84" y="87"/>
                  </a:lnTo>
                  <a:lnTo>
                    <a:pt x="84" y="79"/>
                  </a:lnTo>
                  <a:lnTo>
                    <a:pt x="76" y="71"/>
                  </a:lnTo>
                  <a:lnTo>
                    <a:pt x="84" y="55"/>
                  </a:lnTo>
                  <a:lnTo>
                    <a:pt x="92" y="47"/>
                  </a:lnTo>
                  <a:lnTo>
                    <a:pt x="84" y="31"/>
                  </a:lnTo>
                  <a:lnTo>
                    <a:pt x="84" y="15"/>
                  </a:lnTo>
                  <a:lnTo>
                    <a:pt x="76" y="15"/>
                  </a:lnTo>
                  <a:lnTo>
                    <a:pt x="61" y="0"/>
                  </a:lnTo>
                  <a:lnTo>
                    <a:pt x="61" y="7"/>
                  </a:lnTo>
                  <a:lnTo>
                    <a:pt x="54" y="15"/>
                  </a:lnTo>
                  <a:lnTo>
                    <a:pt x="54" y="23"/>
                  </a:lnTo>
                  <a:lnTo>
                    <a:pt x="61" y="23"/>
                  </a:lnTo>
                  <a:lnTo>
                    <a:pt x="46" y="23"/>
                  </a:lnTo>
                  <a:lnTo>
                    <a:pt x="31" y="39"/>
                  </a:lnTo>
                  <a:lnTo>
                    <a:pt x="31" y="55"/>
                  </a:lnTo>
                  <a:lnTo>
                    <a:pt x="31" y="71"/>
                  </a:lnTo>
                  <a:lnTo>
                    <a:pt x="23" y="95"/>
                  </a:lnTo>
                  <a:lnTo>
                    <a:pt x="8" y="95"/>
                  </a:lnTo>
                  <a:lnTo>
                    <a:pt x="8" y="111"/>
                  </a:lnTo>
                  <a:lnTo>
                    <a:pt x="8" y="134"/>
                  </a:lnTo>
                  <a:lnTo>
                    <a:pt x="0" y="134"/>
                  </a:lnTo>
                  <a:lnTo>
                    <a:pt x="0" y="134"/>
                  </a:lnTo>
                  <a:lnTo>
                    <a:pt x="0" y="142"/>
                  </a:lnTo>
                  <a:lnTo>
                    <a:pt x="0" y="150"/>
                  </a:lnTo>
                  <a:lnTo>
                    <a:pt x="8" y="166"/>
                  </a:lnTo>
                  <a:lnTo>
                    <a:pt x="8" y="166"/>
                  </a:lnTo>
                  <a:lnTo>
                    <a:pt x="16" y="166"/>
                  </a:lnTo>
                  <a:lnTo>
                    <a:pt x="16" y="174"/>
                  </a:lnTo>
                  <a:lnTo>
                    <a:pt x="16" y="174"/>
                  </a:lnTo>
                  <a:lnTo>
                    <a:pt x="23" y="174"/>
                  </a:lnTo>
                  <a:lnTo>
                    <a:pt x="31" y="182"/>
                  </a:lnTo>
                  <a:lnTo>
                    <a:pt x="31" y="190"/>
                  </a:lnTo>
                  <a:lnTo>
                    <a:pt x="31" y="198"/>
                  </a:lnTo>
                  <a:lnTo>
                    <a:pt x="38" y="190"/>
                  </a:lnTo>
                  <a:lnTo>
                    <a:pt x="38" y="206"/>
                  </a:lnTo>
                  <a:lnTo>
                    <a:pt x="46" y="222"/>
                  </a:lnTo>
                  <a:lnTo>
                    <a:pt x="46" y="237"/>
                  </a:lnTo>
                  <a:lnTo>
                    <a:pt x="46" y="253"/>
                  </a:lnTo>
                  <a:lnTo>
                    <a:pt x="54" y="245"/>
                  </a:lnTo>
                  <a:lnTo>
                    <a:pt x="54" y="253"/>
                  </a:lnTo>
                  <a:lnTo>
                    <a:pt x="54" y="261"/>
                  </a:lnTo>
                  <a:lnTo>
                    <a:pt x="61" y="253"/>
                  </a:lnTo>
                  <a:lnTo>
                    <a:pt x="69" y="253"/>
                  </a:lnTo>
                  <a:lnTo>
                    <a:pt x="69" y="261"/>
                  </a:lnTo>
                  <a:lnTo>
                    <a:pt x="76" y="245"/>
                  </a:lnTo>
                  <a:lnTo>
                    <a:pt x="76" y="245"/>
                  </a:lnTo>
                  <a:lnTo>
                    <a:pt x="84" y="245"/>
                  </a:lnTo>
                  <a:lnTo>
                    <a:pt x="92" y="229"/>
                  </a:lnTo>
                  <a:lnTo>
                    <a:pt x="99" y="237"/>
                  </a:lnTo>
                  <a:lnTo>
                    <a:pt x="107" y="245"/>
                  </a:lnTo>
                  <a:lnTo>
                    <a:pt x="114" y="277"/>
                  </a:lnTo>
                  <a:lnTo>
                    <a:pt x="114" y="301"/>
                  </a:lnTo>
                  <a:lnTo>
                    <a:pt x="122" y="301"/>
                  </a:lnTo>
                  <a:lnTo>
                    <a:pt x="122" y="309"/>
                  </a:lnTo>
                  <a:lnTo>
                    <a:pt x="130" y="325"/>
                  </a:lnTo>
                  <a:lnTo>
                    <a:pt x="130" y="340"/>
                  </a:lnTo>
                  <a:lnTo>
                    <a:pt x="130" y="356"/>
                  </a:lnTo>
                  <a:lnTo>
                    <a:pt x="130" y="372"/>
                  </a:lnTo>
                  <a:lnTo>
                    <a:pt x="137" y="372"/>
                  </a:lnTo>
                  <a:lnTo>
                    <a:pt x="145" y="348"/>
                  </a:lnTo>
                  <a:lnTo>
                    <a:pt x="145" y="325"/>
                  </a:lnTo>
                  <a:lnTo>
                    <a:pt x="137" y="309"/>
                  </a:lnTo>
                  <a:lnTo>
                    <a:pt x="130" y="293"/>
                  </a:lnTo>
                  <a:lnTo>
                    <a:pt x="122" y="285"/>
                  </a:lnTo>
                  <a:lnTo>
                    <a:pt x="122" y="269"/>
                  </a:lnTo>
                  <a:lnTo>
                    <a:pt x="122" y="261"/>
                  </a:lnTo>
                  <a:lnTo>
                    <a:pt x="122" y="245"/>
                  </a:lnTo>
                  <a:lnTo>
                    <a:pt x="122" y="245"/>
                  </a:lnTo>
                  <a:lnTo>
                    <a:pt x="107" y="222"/>
                  </a:lnTo>
                  <a:lnTo>
                    <a:pt x="92" y="206"/>
                  </a:lnTo>
                  <a:lnTo>
                    <a:pt x="99" y="206"/>
                  </a:lnTo>
                  <a:lnTo>
                    <a:pt x="99" y="182"/>
                  </a:lnTo>
                  <a:lnTo>
                    <a:pt x="114" y="174"/>
                  </a:lnTo>
                  <a:lnTo>
                    <a:pt x="122" y="166"/>
                  </a:lnTo>
                  <a:lnTo>
                    <a:pt x="137" y="166"/>
                  </a:lnTo>
                  <a:lnTo>
                    <a:pt x="145" y="158"/>
                  </a:lnTo>
                  <a:lnTo>
                    <a:pt x="152" y="142"/>
                  </a:lnTo>
                  <a:lnTo>
                    <a:pt x="145" y="134"/>
                  </a:lnTo>
                  <a:lnTo>
                    <a:pt x="130" y="142"/>
                  </a:lnTo>
                  <a:lnTo>
                    <a:pt x="122" y="126"/>
                  </a:lnTo>
                  <a:lnTo>
                    <a:pt x="114" y="126"/>
                  </a:lnTo>
                  <a:lnTo>
                    <a:pt x="114" y="111"/>
                  </a:lnTo>
                  <a:lnTo>
                    <a:pt x="107" y="103"/>
                  </a:lnTo>
                  <a:lnTo>
                    <a:pt x="99" y="87"/>
                  </a:lnTo>
                  <a:lnTo>
                    <a:pt x="99" y="87"/>
                  </a:lnTo>
                  <a:close/>
                </a:path>
              </a:pathLst>
            </a:custGeom>
            <a:solidFill>
              <a:srgbClr val="E1E1E1"/>
            </a:solidFill>
            <a:ln w="12700">
              <a:solidFill>
                <a:srgbClr val="000000"/>
              </a:solidFill>
              <a:prstDash val="solid"/>
              <a:round/>
              <a:headEnd/>
              <a:tailEnd/>
            </a:ln>
          </p:spPr>
          <p:txBody>
            <a:bodyPr/>
            <a:lstStyle/>
            <a:p>
              <a:endParaRPr lang="en-US"/>
            </a:p>
          </p:txBody>
        </p:sp>
        <p:sp>
          <p:nvSpPr>
            <p:cNvPr id="215106" name="Freeform 66"/>
            <p:cNvSpPr>
              <a:spLocks/>
            </p:cNvSpPr>
            <p:nvPr/>
          </p:nvSpPr>
          <p:spPr bwMode="auto">
            <a:xfrm>
              <a:off x="4605" y="2373"/>
              <a:ext cx="83" cy="127"/>
            </a:xfrm>
            <a:custGeom>
              <a:avLst/>
              <a:gdLst>
                <a:gd name="T0" fmla="*/ 15 w 83"/>
                <a:gd name="T1" fmla="*/ 79 h 127"/>
                <a:gd name="T2" fmla="*/ 15 w 83"/>
                <a:gd name="T3" fmla="*/ 87 h 127"/>
                <a:gd name="T4" fmla="*/ 0 w 83"/>
                <a:gd name="T5" fmla="*/ 71 h 127"/>
                <a:gd name="T6" fmla="*/ 0 w 83"/>
                <a:gd name="T7" fmla="*/ 55 h 127"/>
                <a:gd name="T8" fmla="*/ 7 w 83"/>
                <a:gd name="T9" fmla="*/ 55 h 127"/>
                <a:gd name="T10" fmla="*/ 7 w 83"/>
                <a:gd name="T11" fmla="*/ 31 h 127"/>
                <a:gd name="T12" fmla="*/ 7 w 83"/>
                <a:gd name="T13" fmla="*/ 8 h 127"/>
                <a:gd name="T14" fmla="*/ 7 w 83"/>
                <a:gd name="T15" fmla="*/ 0 h 127"/>
                <a:gd name="T16" fmla="*/ 30 w 83"/>
                <a:gd name="T17" fmla="*/ 8 h 127"/>
                <a:gd name="T18" fmla="*/ 30 w 83"/>
                <a:gd name="T19" fmla="*/ 16 h 127"/>
                <a:gd name="T20" fmla="*/ 38 w 83"/>
                <a:gd name="T21" fmla="*/ 31 h 127"/>
                <a:gd name="T22" fmla="*/ 38 w 83"/>
                <a:gd name="T23" fmla="*/ 39 h 127"/>
                <a:gd name="T24" fmla="*/ 38 w 83"/>
                <a:gd name="T25" fmla="*/ 55 h 127"/>
                <a:gd name="T26" fmla="*/ 30 w 83"/>
                <a:gd name="T27" fmla="*/ 63 h 127"/>
                <a:gd name="T28" fmla="*/ 30 w 83"/>
                <a:gd name="T29" fmla="*/ 79 h 127"/>
                <a:gd name="T30" fmla="*/ 38 w 83"/>
                <a:gd name="T31" fmla="*/ 95 h 127"/>
                <a:gd name="T32" fmla="*/ 45 w 83"/>
                <a:gd name="T33" fmla="*/ 95 h 127"/>
                <a:gd name="T34" fmla="*/ 45 w 83"/>
                <a:gd name="T35" fmla="*/ 95 h 127"/>
                <a:gd name="T36" fmla="*/ 53 w 83"/>
                <a:gd name="T37" fmla="*/ 95 h 127"/>
                <a:gd name="T38" fmla="*/ 61 w 83"/>
                <a:gd name="T39" fmla="*/ 103 h 127"/>
                <a:gd name="T40" fmla="*/ 68 w 83"/>
                <a:gd name="T41" fmla="*/ 95 h 127"/>
                <a:gd name="T42" fmla="*/ 76 w 83"/>
                <a:gd name="T43" fmla="*/ 103 h 127"/>
                <a:gd name="T44" fmla="*/ 68 w 83"/>
                <a:gd name="T45" fmla="*/ 111 h 127"/>
                <a:gd name="T46" fmla="*/ 76 w 83"/>
                <a:gd name="T47" fmla="*/ 119 h 127"/>
                <a:gd name="T48" fmla="*/ 83 w 83"/>
                <a:gd name="T49" fmla="*/ 119 h 127"/>
                <a:gd name="T50" fmla="*/ 76 w 83"/>
                <a:gd name="T51" fmla="*/ 127 h 127"/>
                <a:gd name="T52" fmla="*/ 76 w 83"/>
                <a:gd name="T53" fmla="*/ 119 h 127"/>
                <a:gd name="T54" fmla="*/ 68 w 83"/>
                <a:gd name="T55" fmla="*/ 111 h 127"/>
                <a:gd name="T56" fmla="*/ 61 w 83"/>
                <a:gd name="T57" fmla="*/ 103 h 127"/>
                <a:gd name="T58" fmla="*/ 53 w 83"/>
                <a:gd name="T59" fmla="*/ 103 h 127"/>
                <a:gd name="T60" fmla="*/ 53 w 83"/>
                <a:gd name="T61" fmla="*/ 119 h 127"/>
                <a:gd name="T62" fmla="*/ 38 w 83"/>
                <a:gd name="T63" fmla="*/ 103 h 127"/>
                <a:gd name="T64" fmla="*/ 23 w 83"/>
                <a:gd name="T65" fmla="*/ 103 h 127"/>
                <a:gd name="T66" fmla="*/ 23 w 83"/>
                <a:gd name="T67" fmla="*/ 103 h 127"/>
                <a:gd name="T68" fmla="*/ 23 w 83"/>
                <a:gd name="T69" fmla="*/ 95 h 127"/>
                <a:gd name="T70" fmla="*/ 23 w 83"/>
                <a:gd name="T71" fmla="*/ 87 h 127"/>
                <a:gd name="T72" fmla="*/ 15 w 83"/>
                <a:gd name="T7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127">
                  <a:moveTo>
                    <a:pt x="15" y="79"/>
                  </a:moveTo>
                  <a:lnTo>
                    <a:pt x="15" y="87"/>
                  </a:lnTo>
                  <a:lnTo>
                    <a:pt x="0" y="71"/>
                  </a:lnTo>
                  <a:lnTo>
                    <a:pt x="0" y="55"/>
                  </a:lnTo>
                  <a:lnTo>
                    <a:pt x="7" y="55"/>
                  </a:lnTo>
                  <a:lnTo>
                    <a:pt x="7" y="31"/>
                  </a:lnTo>
                  <a:lnTo>
                    <a:pt x="7" y="8"/>
                  </a:lnTo>
                  <a:lnTo>
                    <a:pt x="7" y="0"/>
                  </a:lnTo>
                  <a:lnTo>
                    <a:pt x="30" y="8"/>
                  </a:lnTo>
                  <a:lnTo>
                    <a:pt x="30" y="16"/>
                  </a:lnTo>
                  <a:lnTo>
                    <a:pt x="38" y="31"/>
                  </a:lnTo>
                  <a:lnTo>
                    <a:pt x="38" y="39"/>
                  </a:lnTo>
                  <a:lnTo>
                    <a:pt x="38" y="55"/>
                  </a:lnTo>
                  <a:lnTo>
                    <a:pt x="30" y="63"/>
                  </a:lnTo>
                  <a:lnTo>
                    <a:pt x="30" y="79"/>
                  </a:lnTo>
                  <a:lnTo>
                    <a:pt x="38" y="95"/>
                  </a:lnTo>
                  <a:lnTo>
                    <a:pt x="45" y="95"/>
                  </a:lnTo>
                  <a:lnTo>
                    <a:pt x="45" y="95"/>
                  </a:lnTo>
                  <a:lnTo>
                    <a:pt x="53" y="95"/>
                  </a:lnTo>
                  <a:lnTo>
                    <a:pt x="61" y="103"/>
                  </a:lnTo>
                  <a:lnTo>
                    <a:pt x="68" y="95"/>
                  </a:lnTo>
                  <a:lnTo>
                    <a:pt x="76" y="103"/>
                  </a:lnTo>
                  <a:lnTo>
                    <a:pt x="68" y="111"/>
                  </a:lnTo>
                  <a:lnTo>
                    <a:pt x="76" y="119"/>
                  </a:lnTo>
                  <a:lnTo>
                    <a:pt x="83" y="119"/>
                  </a:lnTo>
                  <a:lnTo>
                    <a:pt x="76" y="127"/>
                  </a:lnTo>
                  <a:lnTo>
                    <a:pt x="76" y="119"/>
                  </a:lnTo>
                  <a:lnTo>
                    <a:pt x="68" y="111"/>
                  </a:lnTo>
                  <a:lnTo>
                    <a:pt x="61" y="103"/>
                  </a:lnTo>
                  <a:lnTo>
                    <a:pt x="53" y="103"/>
                  </a:lnTo>
                  <a:lnTo>
                    <a:pt x="53" y="119"/>
                  </a:lnTo>
                  <a:lnTo>
                    <a:pt x="38" y="103"/>
                  </a:lnTo>
                  <a:lnTo>
                    <a:pt x="23" y="103"/>
                  </a:lnTo>
                  <a:lnTo>
                    <a:pt x="23" y="103"/>
                  </a:lnTo>
                  <a:lnTo>
                    <a:pt x="23" y="95"/>
                  </a:lnTo>
                  <a:lnTo>
                    <a:pt x="23" y="87"/>
                  </a:lnTo>
                  <a:lnTo>
                    <a:pt x="15" y="79"/>
                  </a:lnTo>
                  <a:close/>
                </a:path>
              </a:pathLst>
            </a:custGeom>
            <a:solidFill>
              <a:srgbClr val="E1E1E1"/>
            </a:solidFill>
            <a:ln w="12700">
              <a:solidFill>
                <a:srgbClr val="000000"/>
              </a:solidFill>
              <a:prstDash val="solid"/>
              <a:round/>
              <a:headEnd/>
              <a:tailEnd/>
            </a:ln>
          </p:spPr>
          <p:txBody>
            <a:bodyPr/>
            <a:lstStyle/>
            <a:p>
              <a:endParaRPr lang="en-US"/>
            </a:p>
          </p:txBody>
        </p:sp>
        <p:sp>
          <p:nvSpPr>
            <p:cNvPr id="215107" name="Freeform 67"/>
            <p:cNvSpPr>
              <a:spLocks/>
            </p:cNvSpPr>
            <p:nvPr/>
          </p:nvSpPr>
          <p:spPr bwMode="auto">
            <a:xfrm>
              <a:off x="4658" y="2555"/>
              <a:ext cx="84" cy="87"/>
            </a:xfrm>
            <a:custGeom>
              <a:avLst/>
              <a:gdLst>
                <a:gd name="T0" fmla="*/ 61 w 84"/>
                <a:gd name="T1" fmla="*/ 87 h 87"/>
                <a:gd name="T2" fmla="*/ 61 w 84"/>
                <a:gd name="T3" fmla="*/ 79 h 87"/>
                <a:gd name="T4" fmla="*/ 61 w 84"/>
                <a:gd name="T5" fmla="*/ 79 h 87"/>
                <a:gd name="T6" fmla="*/ 38 w 84"/>
                <a:gd name="T7" fmla="*/ 71 h 87"/>
                <a:gd name="T8" fmla="*/ 38 w 84"/>
                <a:gd name="T9" fmla="*/ 56 h 87"/>
                <a:gd name="T10" fmla="*/ 30 w 84"/>
                <a:gd name="T11" fmla="*/ 40 h 87"/>
                <a:gd name="T12" fmla="*/ 23 w 84"/>
                <a:gd name="T13" fmla="*/ 48 h 87"/>
                <a:gd name="T14" fmla="*/ 23 w 84"/>
                <a:gd name="T15" fmla="*/ 48 h 87"/>
                <a:gd name="T16" fmla="*/ 23 w 84"/>
                <a:gd name="T17" fmla="*/ 48 h 87"/>
                <a:gd name="T18" fmla="*/ 15 w 84"/>
                <a:gd name="T19" fmla="*/ 48 h 87"/>
                <a:gd name="T20" fmla="*/ 8 w 84"/>
                <a:gd name="T21" fmla="*/ 56 h 87"/>
                <a:gd name="T22" fmla="*/ 0 w 84"/>
                <a:gd name="T23" fmla="*/ 64 h 87"/>
                <a:gd name="T24" fmla="*/ 0 w 84"/>
                <a:gd name="T25" fmla="*/ 48 h 87"/>
                <a:gd name="T26" fmla="*/ 15 w 84"/>
                <a:gd name="T27" fmla="*/ 32 h 87"/>
                <a:gd name="T28" fmla="*/ 30 w 84"/>
                <a:gd name="T29" fmla="*/ 24 h 87"/>
                <a:gd name="T30" fmla="*/ 30 w 84"/>
                <a:gd name="T31" fmla="*/ 40 h 87"/>
                <a:gd name="T32" fmla="*/ 38 w 84"/>
                <a:gd name="T33" fmla="*/ 32 h 87"/>
                <a:gd name="T34" fmla="*/ 46 w 84"/>
                <a:gd name="T35" fmla="*/ 32 h 87"/>
                <a:gd name="T36" fmla="*/ 46 w 84"/>
                <a:gd name="T37" fmla="*/ 16 h 87"/>
                <a:gd name="T38" fmla="*/ 53 w 84"/>
                <a:gd name="T39" fmla="*/ 16 h 87"/>
                <a:gd name="T40" fmla="*/ 61 w 84"/>
                <a:gd name="T41" fmla="*/ 16 h 87"/>
                <a:gd name="T42" fmla="*/ 61 w 84"/>
                <a:gd name="T43" fmla="*/ 0 h 87"/>
                <a:gd name="T44" fmla="*/ 68 w 84"/>
                <a:gd name="T45" fmla="*/ 16 h 87"/>
                <a:gd name="T46" fmla="*/ 76 w 84"/>
                <a:gd name="T47" fmla="*/ 32 h 87"/>
                <a:gd name="T48" fmla="*/ 84 w 84"/>
                <a:gd name="T49" fmla="*/ 56 h 87"/>
                <a:gd name="T50" fmla="*/ 76 w 84"/>
                <a:gd name="T51" fmla="*/ 64 h 87"/>
                <a:gd name="T52" fmla="*/ 76 w 84"/>
                <a:gd name="T53" fmla="*/ 71 h 87"/>
                <a:gd name="T54" fmla="*/ 68 w 84"/>
                <a:gd name="T55" fmla="*/ 56 h 87"/>
                <a:gd name="T56" fmla="*/ 61 w 84"/>
                <a:gd name="T57" fmla="*/ 64 h 87"/>
                <a:gd name="T58" fmla="*/ 68 w 84"/>
                <a:gd name="T59" fmla="*/ 71 h 87"/>
                <a:gd name="T60" fmla="*/ 61 w 84"/>
                <a:gd name="T6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87">
                  <a:moveTo>
                    <a:pt x="61" y="87"/>
                  </a:moveTo>
                  <a:lnTo>
                    <a:pt x="61" y="79"/>
                  </a:lnTo>
                  <a:lnTo>
                    <a:pt x="61" y="79"/>
                  </a:lnTo>
                  <a:lnTo>
                    <a:pt x="38" y="71"/>
                  </a:lnTo>
                  <a:lnTo>
                    <a:pt x="38" y="56"/>
                  </a:lnTo>
                  <a:lnTo>
                    <a:pt x="30" y="40"/>
                  </a:lnTo>
                  <a:lnTo>
                    <a:pt x="23" y="48"/>
                  </a:lnTo>
                  <a:lnTo>
                    <a:pt x="23" y="48"/>
                  </a:lnTo>
                  <a:lnTo>
                    <a:pt x="23" y="48"/>
                  </a:lnTo>
                  <a:lnTo>
                    <a:pt x="15" y="48"/>
                  </a:lnTo>
                  <a:lnTo>
                    <a:pt x="8" y="56"/>
                  </a:lnTo>
                  <a:lnTo>
                    <a:pt x="0" y="64"/>
                  </a:lnTo>
                  <a:lnTo>
                    <a:pt x="0" y="48"/>
                  </a:lnTo>
                  <a:lnTo>
                    <a:pt x="15" y="32"/>
                  </a:lnTo>
                  <a:lnTo>
                    <a:pt x="30" y="24"/>
                  </a:lnTo>
                  <a:lnTo>
                    <a:pt x="30" y="40"/>
                  </a:lnTo>
                  <a:lnTo>
                    <a:pt x="38" y="32"/>
                  </a:lnTo>
                  <a:lnTo>
                    <a:pt x="46" y="32"/>
                  </a:lnTo>
                  <a:lnTo>
                    <a:pt x="46" y="16"/>
                  </a:lnTo>
                  <a:lnTo>
                    <a:pt x="53" y="16"/>
                  </a:lnTo>
                  <a:lnTo>
                    <a:pt x="61" y="16"/>
                  </a:lnTo>
                  <a:lnTo>
                    <a:pt x="61" y="0"/>
                  </a:lnTo>
                  <a:lnTo>
                    <a:pt x="68" y="16"/>
                  </a:lnTo>
                  <a:lnTo>
                    <a:pt x="76" y="32"/>
                  </a:lnTo>
                  <a:lnTo>
                    <a:pt x="84" y="56"/>
                  </a:lnTo>
                  <a:lnTo>
                    <a:pt x="76" y="64"/>
                  </a:lnTo>
                  <a:lnTo>
                    <a:pt x="76" y="71"/>
                  </a:lnTo>
                  <a:lnTo>
                    <a:pt x="68" y="56"/>
                  </a:lnTo>
                  <a:lnTo>
                    <a:pt x="61" y="64"/>
                  </a:lnTo>
                  <a:lnTo>
                    <a:pt x="68" y="71"/>
                  </a:lnTo>
                  <a:lnTo>
                    <a:pt x="61" y="87"/>
                  </a:lnTo>
                  <a:close/>
                </a:path>
              </a:pathLst>
            </a:custGeom>
            <a:solidFill>
              <a:srgbClr val="E1E1E1"/>
            </a:solidFill>
            <a:ln w="12700">
              <a:solidFill>
                <a:srgbClr val="000000"/>
              </a:solidFill>
              <a:prstDash val="solid"/>
              <a:round/>
              <a:headEnd/>
              <a:tailEnd/>
            </a:ln>
          </p:spPr>
          <p:txBody>
            <a:bodyPr/>
            <a:lstStyle/>
            <a:p>
              <a:endParaRPr lang="en-US"/>
            </a:p>
          </p:txBody>
        </p:sp>
        <p:sp>
          <p:nvSpPr>
            <p:cNvPr id="215108" name="Freeform 68"/>
            <p:cNvSpPr>
              <a:spLocks/>
            </p:cNvSpPr>
            <p:nvPr/>
          </p:nvSpPr>
          <p:spPr bwMode="auto">
            <a:xfrm>
              <a:off x="4666" y="2539"/>
              <a:ext cx="15" cy="32"/>
            </a:xfrm>
            <a:custGeom>
              <a:avLst/>
              <a:gdLst>
                <a:gd name="T0" fmla="*/ 15 w 15"/>
                <a:gd name="T1" fmla="*/ 0 h 32"/>
                <a:gd name="T2" fmla="*/ 15 w 15"/>
                <a:gd name="T3" fmla="*/ 24 h 32"/>
                <a:gd name="T4" fmla="*/ 15 w 15"/>
                <a:gd name="T5" fmla="*/ 32 h 32"/>
                <a:gd name="T6" fmla="*/ 0 w 15"/>
                <a:gd name="T7" fmla="*/ 24 h 32"/>
                <a:gd name="T8" fmla="*/ 0 w 15"/>
                <a:gd name="T9" fmla="*/ 16 h 32"/>
                <a:gd name="T10" fmla="*/ 7 w 15"/>
                <a:gd name="T11" fmla="*/ 0 h 32"/>
                <a:gd name="T12" fmla="*/ 15 w 15"/>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5" h="32">
                  <a:moveTo>
                    <a:pt x="15" y="0"/>
                  </a:moveTo>
                  <a:lnTo>
                    <a:pt x="15" y="24"/>
                  </a:lnTo>
                  <a:lnTo>
                    <a:pt x="15" y="32"/>
                  </a:lnTo>
                  <a:lnTo>
                    <a:pt x="0" y="24"/>
                  </a:lnTo>
                  <a:lnTo>
                    <a:pt x="0" y="16"/>
                  </a:lnTo>
                  <a:lnTo>
                    <a:pt x="7"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109" name="Freeform 69"/>
            <p:cNvSpPr>
              <a:spLocks/>
            </p:cNvSpPr>
            <p:nvPr/>
          </p:nvSpPr>
          <p:spPr bwMode="auto">
            <a:xfrm>
              <a:off x="4688" y="2500"/>
              <a:ext cx="31" cy="31"/>
            </a:xfrm>
            <a:custGeom>
              <a:avLst/>
              <a:gdLst>
                <a:gd name="T0" fmla="*/ 23 w 31"/>
                <a:gd name="T1" fmla="*/ 31 h 31"/>
                <a:gd name="T2" fmla="*/ 16 w 31"/>
                <a:gd name="T3" fmla="*/ 23 h 31"/>
                <a:gd name="T4" fmla="*/ 0 w 31"/>
                <a:gd name="T5" fmla="*/ 0 h 31"/>
                <a:gd name="T6" fmla="*/ 16 w 31"/>
                <a:gd name="T7" fmla="*/ 0 h 31"/>
                <a:gd name="T8" fmla="*/ 23 w 31"/>
                <a:gd name="T9" fmla="*/ 15 h 31"/>
                <a:gd name="T10" fmla="*/ 31 w 31"/>
                <a:gd name="T11" fmla="*/ 31 h 31"/>
                <a:gd name="T12" fmla="*/ 23 w 3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23" y="31"/>
                  </a:moveTo>
                  <a:lnTo>
                    <a:pt x="16" y="23"/>
                  </a:lnTo>
                  <a:lnTo>
                    <a:pt x="0" y="0"/>
                  </a:lnTo>
                  <a:lnTo>
                    <a:pt x="16" y="0"/>
                  </a:lnTo>
                  <a:lnTo>
                    <a:pt x="23" y="15"/>
                  </a:lnTo>
                  <a:lnTo>
                    <a:pt x="31" y="31"/>
                  </a:lnTo>
                  <a:lnTo>
                    <a:pt x="23" y="31"/>
                  </a:lnTo>
                  <a:close/>
                </a:path>
              </a:pathLst>
            </a:custGeom>
            <a:solidFill>
              <a:srgbClr val="E1E1E1"/>
            </a:solidFill>
            <a:ln w="12700">
              <a:solidFill>
                <a:srgbClr val="000000"/>
              </a:solidFill>
              <a:prstDash val="solid"/>
              <a:round/>
              <a:headEnd/>
              <a:tailEnd/>
            </a:ln>
          </p:spPr>
          <p:txBody>
            <a:bodyPr/>
            <a:lstStyle/>
            <a:p>
              <a:endParaRPr lang="en-US"/>
            </a:p>
          </p:txBody>
        </p:sp>
        <p:sp>
          <p:nvSpPr>
            <p:cNvPr id="215110" name="Freeform 70"/>
            <p:cNvSpPr>
              <a:spLocks/>
            </p:cNvSpPr>
            <p:nvPr/>
          </p:nvSpPr>
          <p:spPr bwMode="auto">
            <a:xfrm>
              <a:off x="4650" y="2515"/>
              <a:ext cx="23" cy="24"/>
            </a:xfrm>
            <a:custGeom>
              <a:avLst/>
              <a:gdLst>
                <a:gd name="T0" fmla="*/ 23 w 23"/>
                <a:gd name="T1" fmla="*/ 8 h 24"/>
                <a:gd name="T2" fmla="*/ 0 w 23"/>
                <a:gd name="T3" fmla="*/ 0 h 24"/>
                <a:gd name="T4" fmla="*/ 0 w 23"/>
                <a:gd name="T5" fmla="*/ 0 h 24"/>
                <a:gd name="T6" fmla="*/ 8 w 23"/>
                <a:gd name="T7" fmla="*/ 24 h 24"/>
                <a:gd name="T8" fmla="*/ 23 w 23"/>
                <a:gd name="T9" fmla="*/ 8 h 24"/>
                <a:gd name="T10" fmla="*/ 23 w 23"/>
                <a:gd name="T11" fmla="*/ 8 h 24"/>
                <a:gd name="T12" fmla="*/ 23 w 23"/>
                <a:gd name="T13" fmla="*/ 8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8"/>
                  </a:moveTo>
                  <a:lnTo>
                    <a:pt x="0" y="0"/>
                  </a:lnTo>
                  <a:lnTo>
                    <a:pt x="0" y="0"/>
                  </a:lnTo>
                  <a:lnTo>
                    <a:pt x="8" y="24"/>
                  </a:lnTo>
                  <a:lnTo>
                    <a:pt x="23" y="8"/>
                  </a:lnTo>
                  <a:lnTo>
                    <a:pt x="23"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111" name="Freeform 71"/>
            <p:cNvSpPr>
              <a:spLocks/>
            </p:cNvSpPr>
            <p:nvPr/>
          </p:nvSpPr>
          <p:spPr bwMode="auto">
            <a:xfrm>
              <a:off x="4574" y="2523"/>
              <a:ext cx="38" cy="64"/>
            </a:xfrm>
            <a:custGeom>
              <a:avLst/>
              <a:gdLst>
                <a:gd name="T0" fmla="*/ 38 w 38"/>
                <a:gd name="T1" fmla="*/ 16 h 64"/>
                <a:gd name="T2" fmla="*/ 16 w 38"/>
                <a:gd name="T3" fmla="*/ 48 h 64"/>
                <a:gd name="T4" fmla="*/ 0 w 38"/>
                <a:gd name="T5" fmla="*/ 64 h 64"/>
                <a:gd name="T6" fmla="*/ 0 w 38"/>
                <a:gd name="T7" fmla="*/ 56 h 64"/>
                <a:gd name="T8" fmla="*/ 16 w 38"/>
                <a:gd name="T9" fmla="*/ 40 h 64"/>
                <a:gd name="T10" fmla="*/ 31 w 38"/>
                <a:gd name="T11" fmla="*/ 24 h 64"/>
                <a:gd name="T12" fmla="*/ 31 w 38"/>
                <a:gd name="T13" fmla="*/ 16 h 64"/>
                <a:gd name="T14" fmla="*/ 31 w 38"/>
                <a:gd name="T15" fmla="*/ 16 h 64"/>
                <a:gd name="T16" fmla="*/ 31 w 38"/>
                <a:gd name="T17" fmla="*/ 0 h 64"/>
                <a:gd name="T18" fmla="*/ 38 w 38"/>
                <a:gd name="T1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64">
                  <a:moveTo>
                    <a:pt x="38" y="16"/>
                  </a:moveTo>
                  <a:lnTo>
                    <a:pt x="16" y="48"/>
                  </a:lnTo>
                  <a:lnTo>
                    <a:pt x="0" y="64"/>
                  </a:lnTo>
                  <a:lnTo>
                    <a:pt x="0" y="56"/>
                  </a:lnTo>
                  <a:lnTo>
                    <a:pt x="16" y="40"/>
                  </a:lnTo>
                  <a:lnTo>
                    <a:pt x="31" y="24"/>
                  </a:lnTo>
                  <a:lnTo>
                    <a:pt x="31" y="16"/>
                  </a:lnTo>
                  <a:lnTo>
                    <a:pt x="31" y="16"/>
                  </a:lnTo>
                  <a:lnTo>
                    <a:pt x="31" y="0"/>
                  </a:lnTo>
                  <a:lnTo>
                    <a:pt x="3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112" name="Freeform 72"/>
            <p:cNvSpPr>
              <a:spLocks/>
            </p:cNvSpPr>
            <p:nvPr/>
          </p:nvSpPr>
          <p:spPr bwMode="auto">
            <a:xfrm>
              <a:off x="4620" y="2484"/>
              <a:ext cx="23" cy="24"/>
            </a:xfrm>
            <a:custGeom>
              <a:avLst/>
              <a:gdLst>
                <a:gd name="T0" fmla="*/ 23 w 23"/>
                <a:gd name="T1" fmla="*/ 16 h 24"/>
                <a:gd name="T2" fmla="*/ 15 w 23"/>
                <a:gd name="T3" fmla="*/ 24 h 24"/>
                <a:gd name="T4" fmla="*/ 8 w 23"/>
                <a:gd name="T5" fmla="*/ 8 h 24"/>
                <a:gd name="T6" fmla="*/ 0 w 23"/>
                <a:gd name="T7" fmla="*/ 0 h 24"/>
                <a:gd name="T8" fmla="*/ 15 w 23"/>
                <a:gd name="T9" fmla="*/ 0 h 24"/>
                <a:gd name="T10" fmla="*/ 23 w 23"/>
                <a:gd name="T11" fmla="*/ 16 h 24"/>
              </a:gdLst>
              <a:ahLst/>
              <a:cxnLst>
                <a:cxn ang="0">
                  <a:pos x="T0" y="T1"/>
                </a:cxn>
                <a:cxn ang="0">
                  <a:pos x="T2" y="T3"/>
                </a:cxn>
                <a:cxn ang="0">
                  <a:pos x="T4" y="T5"/>
                </a:cxn>
                <a:cxn ang="0">
                  <a:pos x="T6" y="T7"/>
                </a:cxn>
                <a:cxn ang="0">
                  <a:pos x="T8" y="T9"/>
                </a:cxn>
                <a:cxn ang="0">
                  <a:pos x="T10" y="T11"/>
                </a:cxn>
              </a:cxnLst>
              <a:rect l="0" t="0" r="r" b="b"/>
              <a:pathLst>
                <a:path w="23" h="24">
                  <a:moveTo>
                    <a:pt x="23" y="16"/>
                  </a:moveTo>
                  <a:lnTo>
                    <a:pt x="15" y="24"/>
                  </a:lnTo>
                  <a:lnTo>
                    <a:pt x="8" y="8"/>
                  </a:lnTo>
                  <a:lnTo>
                    <a:pt x="0" y="0"/>
                  </a:lnTo>
                  <a:lnTo>
                    <a:pt x="15" y="0"/>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113" name="Freeform 73"/>
            <p:cNvSpPr>
              <a:spLocks/>
            </p:cNvSpPr>
            <p:nvPr/>
          </p:nvSpPr>
          <p:spPr bwMode="auto">
            <a:xfrm>
              <a:off x="4696" y="2523"/>
              <a:ext cx="15" cy="24"/>
            </a:xfrm>
            <a:custGeom>
              <a:avLst/>
              <a:gdLst>
                <a:gd name="T0" fmla="*/ 8 w 15"/>
                <a:gd name="T1" fmla="*/ 8 h 24"/>
                <a:gd name="T2" fmla="*/ 15 w 15"/>
                <a:gd name="T3" fmla="*/ 24 h 24"/>
                <a:gd name="T4" fmla="*/ 15 w 15"/>
                <a:gd name="T5" fmla="*/ 24 h 24"/>
                <a:gd name="T6" fmla="*/ 8 w 15"/>
                <a:gd name="T7" fmla="*/ 24 h 24"/>
                <a:gd name="T8" fmla="*/ 0 w 15"/>
                <a:gd name="T9" fmla="*/ 8 h 24"/>
                <a:gd name="T10" fmla="*/ 0 w 15"/>
                <a:gd name="T11" fmla="*/ 0 h 24"/>
                <a:gd name="T12" fmla="*/ 8 w 15"/>
                <a:gd name="T13" fmla="*/ 8 h 24"/>
              </a:gdLst>
              <a:ahLst/>
              <a:cxnLst>
                <a:cxn ang="0">
                  <a:pos x="T0" y="T1"/>
                </a:cxn>
                <a:cxn ang="0">
                  <a:pos x="T2" y="T3"/>
                </a:cxn>
                <a:cxn ang="0">
                  <a:pos x="T4" y="T5"/>
                </a:cxn>
                <a:cxn ang="0">
                  <a:pos x="T6" y="T7"/>
                </a:cxn>
                <a:cxn ang="0">
                  <a:pos x="T8" y="T9"/>
                </a:cxn>
                <a:cxn ang="0">
                  <a:pos x="T10" y="T11"/>
                </a:cxn>
                <a:cxn ang="0">
                  <a:pos x="T12" y="T13"/>
                </a:cxn>
              </a:cxnLst>
              <a:rect l="0" t="0" r="r" b="b"/>
              <a:pathLst>
                <a:path w="15" h="24">
                  <a:moveTo>
                    <a:pt x="8" y="8"/>
                  </a:moveTo>
                  <a:lnTo>
                    <a:pt x="15" y="24"/>
                  </a:lnTo>
                  <a:lnTo>
                    <a:pt x="15" y="24"/>
                  </a:lnTo>
                  <a:lnTo>
                    <a:pt x="8" y="24"/>
                  </a:lnTo>
                  <a:lnTo>
                    <a:pt x="0" y="8"/>
                  </a:lnTo>
                  <a:lnTo>
                    <a:pt x="0" y="0"/>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114" name="Freeform 74"/>
            <p:cNvSpPr>
              <a:spLocks/>
            </p:cNvSpPr>
            <p:nvPr/>
          </p:nvSpPr>
          <p:spPr bwMode="auto">
            <a:xfrm>
              <a:off x="4673" y="2500"/>
              <a:ext cx="15" cy="15"/>
            </a:xfrm>
            <a:custGeom>
              <a:avLst/>
              <a:gdLst>
                <a:gd name="T0" fmla="*/ 15 w 15"/>
                <a:gd name="T1" fmla="*/ 15 h 15"/>
                <a:gd name="T2" fmla="*/ 0 w 15"/>
                <a:gd name="T3" fmla="*/ 8 h 15"/>
                <a:gd name="T4" fmla="*/ 0 w 15"/>
                <a:gd name="T5" fmla="*/ 15 h 15"/>
                <a:gd name="T6" fmla="*/ 0 w 15"/>
                <a:gd name="T7" fmla="*/ 0 h 15"/>
                <a:gd name="T8" fmla="*/ 15 w 15"/>
                <a:gd name="T9" fmla="*/ 15 h 15"/>
                <a:gd name="T10" fmla="*/ 15 w 15"/>
                <a:gd name="T11" fmla="*/ 15 h 15"/>
              </a:gdLst>
              <a:ahLst/>
              <a:cxnLst>
                <a:cxn ang="0">
                  <a:pos x="T0" y="T1"/>
                </a:cxn>
                <a:cxn ang="0">
                  <a:pos x="T2" y="T3"/>
                </a:cxn>
                <a:cxn ang="0">
                  <a:pos x="T4" y="T5"/>
                </a:cxn>
                <a:cxn ang="0">
                  <a:pos x="T6" y="T7"/>
                </a:cxn>
                <a:cxn ang="0">
                  <a:pos x="T8" y="T9"/>
                </a:cxn>
                <a:cxn ang="0">
                  <a:pos x="T10" y="T11"/>
                </a:cxn>
              </a:cxnLst>
              <a:rect l="0" t="0" r="r" b="b"/>
              <a:pathLst>
                <a:path w="15" h="15">
                  <a:moveTo>
                    <a:pt x="15" y="15"/>
                  </a:moveTo>
                  <a:lnTo>
                    <a:pt x="0" y="8"/>
                  </a:lnTo>
                  <a:lnTo>
                    <a:pt x="0" y="15"/>
                  </a:lnTo>
                  <a:lnTo>
                    <a:pt x="0" y="0"/>
                  </a:lnTo>
                  <a:lnTo>
                    <a:pt x="15" y="15"/>
                  </a:lnTo>
                  <a:lnTo>
                    <a:pt x="15" y="15"/>
                  </a:lnTo>
                  <a:close/>
                </a:path>
              </a:pathLst>
            </a:custGeom>
            <a:solidFill>
              <a:srgbClr val="E1E1E1"/>
            </a:solidFill>
            <a:ln w="12700">
              <a:solidFill>
                <a:srgbClr val="000000"/>
              </a:solidFill>
              <a:prstDash val="solid"/>
              <a:round/>
              <a:headEnd/>
              <a:tailEnd/>
            </a:ln>
          </p:spPr>
          <p:txBody>
            <a:bodyPr/>
            <a:lstStyle/>
            <a:p>
              <a:endParaRPr lang="en-US"/>
            </a:p>
          </p:txBody>
        </p:sp>
        <p:sp>
          <p:nvSpPr>
            <p:cNvPr id="215115" name="Freeform 75"/>
            <p:cNvSpPr>
              <a:spLocks/>
            </p:cNvSpPr>
            <p:nvPr/>
          </p:nvSpPr>
          <p:spPr bwMode="auto">
            <a:xfrm>
              <a:off x="4688" y="2547"/>
              <a:ext cx="16" cy="8"/>
            </a:xfrm>
            <a:custGeom>
              <a:avLst/>
              <a:gdLst>
                <a:gd name="T0" fmla="*/ 16 w 16"/>
                <a:gd name="T1" fmla="*/ 8 h 8"/>
                <a:gd name="T2" fmla="*/ 8 w 16"/>
                <a:gd name="T3" fmla="*/ 0 h 8"/>
                <a:gd name="T4" fmla="*/ 0 w 16"/>
                <a:gd name="T5" fmla="*/ 8 h 8"/>
                <a:gd name="T6" fmla="*/ 16 w 16"/>
                <a:gd name="T7" fmla="*/ 8 h 8"/>
              </a:gdLst>
              <a:ahLst/>
              <a:cxnLst>
                <a:cxn ang="0">
                  <a:pos x="T0" y="T1"/>
                </a:cxn>
                <a:cxn ang="0">
                  <a:pos x="T2" y="T3"/>
                </a:cxn>
                <a:cxn ang="0">
                  <a:pos x="T4" y="T5"/>
                </a:cxn>
                <a:cxn ang="0">
                  <a:pos x="T6" y="T7"/>
                </a:cxn>
              </a:cxnLst>
              <a:rect l="0" t="0" r="r" b="b"/>
              <a:pathLst>
                <a:path w="16" h="8">
                  <a:moveTo>
                    <a:pt x="16" y="8"/>
                  </a:moveTo>
                  <a:lnTo>
                    <a:pt x="8" y="0"/>
                  </a:lnTo>
                  <a:lnTo>
                    <a:pt x="0" y="8"/>
                  </a:lnTo>
                  <a:lnTo>
                    <a:pt x="16" y="8"/>
                  </a:lnTo>
                  <a:close/>
                </a:path>
              </a:pathLst>
            </a:custGeom>
            <a:solidFill>
              <a:srgbClr val="E1E1E1"/>
            </a:solidFill>
            <a:ln w="12700">
              <a:solidFill>
                <a:srgbClr val="000000"/>
              </a:solidFill>
              <a:prstDash val="solid"/>
              <a:round/>
              <a:headEnd/>
              <a:tailEnd/>
            </a:ln>
          </p:spPr>
          <p:txBody>
            <a:bodyPr/>
            <a:lstStyle/>
            <a:p>
              <a:endParaRPr lang="en-US"/>
            </a:p>
          </p:txBody>
        </p:sp>
        <p:sp>
          <p:nvSpPr>
            <p:cNvPr id="215116" name="Freeform 76"/>
            <p:cNvSpPr>
              <a:spLocks/>
            </p:cNvSpPr>
            <p:nvPr/>
          </p:nvSpPr>
          <p:spPr bwMode="auto">
            <a:xfrm>
              <a:off x="4681" y="2531"/>
              <a:ext cx="7" cy="32"/>
            </a:xfrm>
            <a:custGeom>
              <a:avLst/>
              <a:gdLst>
                <a:gd name="T0" fmla="*/ 7 w 7"/>
                <a:gd name="T1" fmla="*/ 0 h 32"/>
                <a:gd name="T2" fmla="*/ 7 w 7"/>
                <a:gd name="T3" fmla="*/ 8 h 32"/>
                <a:gd name="T4" fmla="*/ 7 w 7"/>
                <a:gd name="T5" fmla="*/ 24 h 32"/>
                <a:gd name="T6" fmla="*/ 0 w 7"/>
                <a:gd name="T7" fmla="*/ 32 h 32"/>
                <a:gd name="T8" fmla="*/ 7 w 7"/>
                <a:gd name="T9" fmla="*/ 16 h 32"/>
                <a:gd name="T10" fmla="*/ 7 w 7"/>
                <a:gd name="T11" fmla="*/ 0 h 32"/>
              </a:gdLst>
              <a:ahLst/>
              <a:cxnLst>
                <a:cxn ang="0">
                  <a:pos x="T0" y="T1"/>
                </a:cxn>
                <a:cxn ang="0">
                  <a:pos x="T2" y="T3"/>
                </a:cxn>
                <a:cxn ang="0">
                  <a:pos x="T4" y="T5"/>
                </a:cxn>
                <a:cxn ang="0">
                  <a:pos x="T6" y="T7"/>
                </a:cxn>
                <a:cxn ang="0">
                  <a:pos x="T8" y="T9"/>
                </a:cxn>
                <a:cxn ang="0">
                  <a:pos x="T10" y="T11"/>
                </a:cxn>
              </a:cxnLst>
              <a:rect l="0" t="0" r="r" b="b"/>
              <a:pathLst>
                <a:path w="7" h="32">
                  <a:moveTo>
                    <a:pt x="7" y="0"/>
                  </a:moveTo>
                  <a:lnTo>
                    <a:pt x="7" y="8"/>
                  </a:lnTo>
                  <a:lnTo>
                    <a:pt x="7" y="24"/>
                  </a:lnTo>
                  <a:lnTo>
                    <a:pt x="0" y="32"/>
                  </a:lnTo>
                  <a:lnTo>
                    <a:pt x="7" y="16"/>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117" name="Freeform 77"/>
            <p:cNvSpPr>
              <a:spLocks/>
            </p:cNvSpPr>
            <p:nvPr/>
          </p:nvSpPr>
          <p:spPr bwMode="auto">
            <a:xfrm>
              <a:off x="4210" y="2341"/>
              <a:ext cx="152" cy="301"/>
            </a:xfrm>
            <a:custGeom>
              <a:avLst/>
              <a:gdLst>
                <a:gd name="T0" fmla="*/ 53 w 152"/>
                <a:gd name="T1" fmla="*/ 230 h 301"/>
                <a:gd name="T2" fmla="*/ 53 w 152"/>
                <a:gd name="T3" fmla="*/ 214 h 301"/>
                <a:gd name="T4" fmla="*/ 53 w 152"/>
                <a:gd name="T5" fmla="*/ 190 h 301"/>
                <a:gd name="T6" fmla="*/ 60 w 152"/>
                <a:gd name="T7" fmla="*/ 174 h 301"/>
                <a:gd name="T8" fmla="*/ 60 w 152"/>
                <a:gd name="T9" fmla="*/ 143 h 301"/>
                <a:gd name="T10" fmla="*/ 76 w 152"/>
                <a:gd name="T11" fmla="*/ 143 h 301"/>
                <a:gd name="T12" fmla="*/ 76 w 152"/>
                <a:gd name="T13" fmla="*/ 159 h 301"/>
                <a:gd name="T14" fmla="*/ 91 w 152"/>
                <a:gd name="T15" fmla="*/ 159 h 301"/>
                <a:gd name="T16" fmla="*/ 106 w 152"/>
                <a:gd name="T17" fmla="*/ 167 h 301"/>
                <a:gd name="T18" fmla="*/ 114 w 152"/>
                <a:gd name="T19" fmla="*/ 182 h 301"/>
                <a:gd name="T20" fmla="*/ 106 w 152"/>
                <a:gd name="T21" fmla="*/ 159 h 301"/>
                <a:gd name="T22" fmla="*/ 98 w 152"/>
                <a:gd name="T23" fmla="*/ 143 h 301"/>
                <a:gd name="T24" fmla="*/ 114 w 152"/>
                <a:gd name="T25" fmla="*/ 127 h 301"/>
                <a:gd name="T26" fmla="*/ 144 w 152"/>
                <a:gd name="T27" fmla="*/ 119 h 301"/>
                <a:gd name="T28" fmla="*/ 152 w 152"/>
                <a:gd name="T29" fmla="*/ 111 h 301"/>
                <a:gd name="T30" fmla="*/ 152 w 152"/>
                <a:gd name="T31" fmla="*/ 95 h 301"/>
                <a:gd name="T32" fmla="*/ 136 w 152"/>
                <a:gd name="T33" fmla="*/ 71 h 301"/>
                <a:gd name="T34" fmla="*/ 129 w 152"/>
                <a:gd name="T35" fmla="*/ 56 h 301"/>
                <a:gd name="T36" fmla="*/ 106 w 152"/>
                <a:gd name="T37" fmla="*/ 40 h 301"/>
                <a:gd name="T38" fmla="*/ 98 w 152"/>
                <a:gd name="T39" fmla="*/ 48 h 301"/>
                <a:gd name="T40" fmla="*/ 91 w 152"/>
                <a:gd name="T41" fmla="*/ 48 h 301"/>
                <a:gd name="T42" fmla="*/ 83 w 152"/>
                <a:gd name="T43" fmla="*/ 48 h 301"/>
                <a:gd name="T44" fmla="*/ 68 w 152"/>
                <a:gd name="T45" fmla="*/ 56 h 301"/>
                <a:gd name="T46" fmla="*/ 68 w 152"/>
                <a:gd name="T47" fmla="*/ 16 h 301"/>
                <a:gd name="T48" fmla="*/ 53 w 152"/>
                <a:gd name="T49" fmla="*/ 16 h 301"/>
                <a:gd name="T50" fmla="*/ 45 w 152"/>
                <a:gd name="T51" fmla="*/ 0 h 301"/>
                <a:gd name="T52" fmla="*/ 45 w 152"/>
                <a:gd name="T53" fmla="*/ 0 h 301"/>
                <a:gd name="T54" fmla="*/ 30 w 152"/>
                <a:gd name="T55" fmla="*/ 0 h 301"/>
                <a:gd name="T56" fmla="*/ 22 w 152"/>
                <a:gd name="T57" fmla="*/ 8 h 301"/>
                <a:gd name="T58" fmla="*/ 7 w 152"/>
                <a:gd name="T59" fmla="*/ 16 h 301"/>
                <a:gd name="T60" fmla="*/ 7 w 152"/>
                <a:gd name="T61" fmla="*/ 40 h 301"/>
                <a:gd name="T62" fmla="*/ 0 w 152"/>
                <a:gd name="T63" fmla="*/ 40 h 301"/>
                <a:gd name="T64" fmla="*/ 15 w 152"/>
                <a:gd name="T65" fmla="*/ 56 h 301"/>
                <a:gd name="T66" fmla="*/ 30 w 152"/>
                <a:gd name="T67" fmla="*/ 79 h 301"/>
                <a:gd name="T68" fmla="*/ 30 w 152"/>
                <a:gd name="T69" fmla="*/ 79 h 301"/>
                <a:gd name="T70" fmla="*/ 30 w 152"/>
                <a:gd name="T71" fmla="*/ 95 h 301"/>
                <a:gd name="T72" fmla="*/ 30 w 152"/>
                <a:gd name="T73" fmla="*/ 103 h 301"/>
                <a:gd name="T74" fmla="*/ 30 w 152"/>
                <a:gd name="T75" fmla="*/ 119 h 301"/>
                <a:gd name="T76" fmla="*/ 38 w 152"/>
                <a:gd name="T77" fmla="*/ 127 h 301"/>
                <a:gd name="T78" fmla="*/ 45 w 152"/>
                <a:gd name="T79" fmla="*/ 143 h 301"/>
                <a:gd name="T80" fmla="*/ 53 w 152"/>
                <a:gd name="T81" fmla="*/ 159 h 301"/>
                <a:gd name="T82" fmla="*/ 53 w 152"/>
                <a:gd name="T83" fmla="*/ 182 h 301"/>
                <a:gd name="T84" fmla="*/ 45 w 152"/>
                <a:gd name="T85" fmla="*/ 206 h 301"/>
                <a:gd name="T86" fmla="*/ 45 w 152"/>
                <a:gd name="T87" fmla="*/ 206 h 301"/>
                <a:gd name="T88" fmla="*/ 38 w 152"/>
                <a:gd name="T89" fmla="*/ 230 h 301"/>
                <a:gd name="T90" fmla="*/ 38 w 152"/>
                <a:gd name="T91" fmla="*/ 246 h 301"/>
                <a:gd name="T92" fmla="*/ 38 w 152"/>
                <a:gd name="T93" fmla="*/ 246 h 301"/>
                <a:gd name="T94" fmla="*/ 53 w 152"/>
                <a:gd name="T95" fmla="*/ 254 h 301"/>
                <a:gd name="T96" fmla="*/ 60 w 152"/>
                <a:gd name="T97" fmla="*/ 270 h 301"/>
                <a:gd name="T98" fmla="*/ 60 w 152"/>
                <a:gd name="T99" fmla="*/ 270 h 301"/>
                <a:gd name="T100" fmla="*/ 68 w 152"/>
                <a:gd name="T101" fmla="*/ 285 h 301"/>
                <a:gd name="T102" fmla="*/ 76 w 152"/>
                <a:gd name="T103" fmla="*/ 285 h 301"/>
                <a:gd name="T104" fmla="*/ 83 w 152"/>
                <a:gd name="T105" fmla="*/ 293 h 301"/>
                <a:gd name="T106" fmla="*/ 91 w 152"/>
                <a:gd name="T107" fmla="*/ 301 h 301"/>
                <a:gd name="T108" fmla="*/ 98 w 152"/>
                <a:gd name="T109" fmla="*/ 301 h 301"/>
                <a:gd name="T110" fmla="*/ 106 w 152"/>
                <a:gd name="T111" fmla="*/ 293 h 301"/>
                <a:gd name="T112" fmla="*/ 98 w 152"/>
                <a:gd name="T113" fmla="*/ 278 h 301"/>
                <a:gd name="T114" fmla="*/ 83 w 152"/>
                <a:gd name="T115" fmla="*/ 278 h 301"/>
                <a:gd name="T116" fmla="*/ 76 w 152"/>
                <a:gd name="T117" fmla="*/ 262 h 301"/>
                <a:gd name="T118" fmla="*/ 68 w 152"/>
                <a:gd name="T119" fmla="*/ 246 h 301"/>
                <a:gd name="T120" fmla="*/ 68 w 152"/>
                <a:gd name="T121" fmla="*/ 230 h 301"/>
                <a:gd name="T122" fmla="*/ 53 w 152"/>
                <a:gd name="T123" fmla="*/ 23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301">
                  <a:moveTo>
                    <a:pt x="53" y="230"/>
                  </a:moveTo>
                  <a:lnTo>
                    <a:pt x="53" y="214"/>
                  </a:lnTo>
                  <a:lnTo>
                    <a:pt x="53" y="190"/>
                  </a:lnTo>
                  <a:lnTo>
                    <a:pt x="60" y="174"/>
                  </a:lnTo>
                  <a:lnTo>
                    <a:pt x="60" y="143"/>
                  </a:lnTo>
                  <a:lnTo>
                    <a:pt x="76" y="143"/>
                  </a:lnTo>
                  <a:lnTo>
                    <a:pt x="76" y="159"/>
                  </a:lnTo>
                  <a:lnTo>
                    <a:pt x="91" y="159"/>
                  </a:lnTo>
                  <a:lnTo>
                    <a:pt x="106" y="167"/>
                  </a:lnTo>
                  <a:lnTo>
                    <a:pt x="114" y="182"/>
                  </a:lnTo>
                  <a:lnTo>
                    <a:pt x="106" y="159"/>
                  </a:lnTo>
                  <a:lnTo>
                    <a:pt x="98" y="143"/>
                  </a:lnTo>
                  <a:lnTo>
                    <a:pt x="114" y="127"/>
                  </a:lnTo>
                  <a:lnTo>
                    <a:pt x="144" y="119"/>
                  </a:lnTo>
                  <a:lnTo>
                    <a:pt x="152" y="111"/>
                  </a:lnTo>
                  <a:lnTo>
                    <a:pt x="152" y="95"/>
                  </a:lnTo>
                  <a:lnTo>
                    <a:pt x="136" y="71"/>
                  </a:lnTo>
                  <a:lnTo>
                    <a:pt x="129" y="56"/>
                  </a:lnTo>
                  <a:lnTo>
                    <a:pt x="106" y="40"/>
                  </a:lnTo>
                  <a:lnTo>
                    <a:pt x="98" y="48"/>
                  </a:lnTo>
                  <a:lnTo>
                    <a:pt x="91" y="48"/>
                  </a:lnTo>
                  <a:lnTo>
                    <a:pt x="83" y="48"/>
                  </a:lnTo>
                  <a:lnTo>
                    <a:pt x="68" y="56"/>
                  </a:lnTo>
                  <a:lnTo>
                    <a:pt x="68" y="16"/>
                  </a:lnTo>
                  <a:lnTo>
                    <a:pt x="53" y="16"/>
                  </a:lnTo>
                  <a:lnTo>
                    <a:pt x="45" y="0"/>
                  </a:lnTo>
                  <a:lnTo>
                    <a:pt x="45" y="0"/>
                  </a:lnTo>
                  <a:lnTo>
                    <a:pt x="30" y="0"/>
                  </a:lnTo>
                  <a:lnTo>
                    <a:pt x="22" y="8"/>
                  </a:lnTo>
                  <a:lnTo>
                    <a:pt x="7" y="16"/>
                  </a:lnTo>
                  <a:lnTo>
                    <a:pt x="7" y="40"/>
                  </a:lnTo>
                  <a:lnTo>
                    <a:pt x="0" y="40"/>
                  </a:lnTo>
                  <a:lnTo>
                    <a:pt x="15" y="56"/>
                  </a:lnTo>
                  <a:lnTo>
                    <a:pt x="30" y="79"/>
                  </a:lnTo>
                  <a:lnTo>
                    <a:pt x="30" y="79"/>
                  </a:lnTo>
                  <a:lnTo>
                    <a:pt x="30" y="95"/>
                  </a:lnTo>
                  <a:lnTo>
                    <a:pt x="30" y="103"/>
                  </a:lnTo>
                  <a:lnTo>
                    <a:pt x="30" y="119"/>
                  </a:lnTo>
                  <a:lnTo>
                    <a:pt x="38" y="127"/>
                  </a:lnTo>
                  <a:lnTo>
                    <a:pt x="45" y="143"/>
                  </a:lnTo>
                  <a:lnTo>
                    <a:pt x="53" y="159"/>
                  </a:lnTo>
                  <a:lnTo>
                    <a:pt x="53" y="182"/>
                  </a:lnTo>
                  <a:lnTo>
                    <a:pt x="45" y="206"/>
                  </a:lnTo>
                  <a:lnTo>
                    <a:pt x="45" y="206"/>
                  </a:lnTo>
                  <a:lnTo>
                    <a:pt x="38" y="230"/>
                  </a:lnTo>
                  <a:lnTo>
                    <a:pt x="38" y="246"/>
                  </a:lnTo>
                  <a:lnTo>
                    <a:pt x="38" y="246"/>
                  </a:lnTo>
                  <a:lnTo>
                    <a:pt x="53" y="254"/>
                  </a:lnTo>
                  <a:lnTo>
                    <a:pt x="60" y="270"/>
                  </a:lnTo>
                  <a:lnTo>
                    <a:pt x="60" y="270"/>
                  </a:lnTo>
                  <a:lnTo>
                    <a:pt x="68" y="285"/>
                  </a:lnTo>
                  <a:lnTo>
                    <a:pt x="76" y="285"/>
                  </a:lnTo>
                  <a:lnTo>
                    <a:pt x="83" y="293"/>
                  </a:lnTo>
                  <a:lnTo>
                    <a:pt x="91" y="301"/>
                  </a:lnTo>
                  <a:lnTo>
                    <a:pt x="98" y="301"/>
                  </a:lnTo>
                  <a:lnTo>
                    <a:pt x="106" y="293"/>
                  </a:lnTo>
                  <a:lnTo>
                    <a:pt x="98" y="278"/>
                  </a:lnTo>
                  <a:lnTo>
                    <a:pt x="83" y="278"/>
                  </a:lnTo>
                  <a:lnTo>
                    <a:pt x="76" y="262"/>
                  </a:lnTo>
                  <a:lnTo>
                    <a:pt x="68" y="246"/>
                  </a:lnTo>
                  <a:lnTo>
                    <a:pt x="68" y="230"/>
                  </a:lnTo>
                  <a:lnTo>
                    <a:pt x="53" y="230"/>
                  </a:lnTo>
                  <a:close/>
                </a:path>
              </a:pathLst>
            </a:custGeom>
            <a:solidFill>
              <a:srgbClr val="E1E1E1"/>
            </a:solidFill>
            <a:ln w="12700">
              <a:solidFill>
                <a:srgbClr val="000000"/>
              </a:solidFill>
              <a:prstDash val="solid"/>
              <a:round/>
              <a:headEnd/>
              <a:tailEnd/>
            </a:ln>
          </p:spPr>
          <p:txBody>
            <a:bodyPr/>
            <a:lstStyle/>
            <a:p>
              <a:endParaRPr lang="en-US"/>
            </a:p>
          </p:txBody>
        </p:sp>
        <p:sp>
          <p:nvSpPr>
            <p:cNvPr id="215118" name="Freeform 78"/>
            <p:cNvSpPr>
              <a:spLocks/>
            </p:cNvSpPr>
            <p:nvPr/>
          </p:nvSpPr>
          <p:spPr bwMode="auto">
            <a:xfrm>
              <a:off x="4278" y="2278"/>
              <a:ext cx="152" cy="301"/>
            </a:xfrm>
            <a:custGeom>
              <a:avLst/>
              <a:gdLst>
                <a:gd name="T0" fmla="*/ 53 w 152"/>
                <a:gd name="T1" fmla="*/ 55 h 301"/>
                <a:gd name="T2" fmla="*/ 30 w 152"/>
                <a:gd name="T3" fmla="*/ 55 h 301"/>
                <a:gd name="T4" fmla="*/ 15 w 152"/>
                <a:gd name="T5" fmla="*/ 31 h 301"/>
                <a:gd name="T6" fmla="*/ 8 w 152"/>
                <a:gd name="T7" fmla="*/ 15 h 301"/>
                <a:gd name="T8" fmla="*/ 23 w 152"/>
                <a:gd name="T9" fmla="*/ 15 h 301"/>
                <a:gd name="T10" fmla="*/ 30 w 152"/>
                <a:gd name="T11" fmla="*/ 15 h 301"/>
                <a:gd name="T12" fmla="*/ 38 w 152"/>
                <a:gd name="T13" fmla="*/ 15 h 301"/>
                <a:gd name="T14" fmla="*/ 61 w 152"/>
                <a:gd name="T15" fmla="*/ 8 h 301"/>
                <a:gd name="T16" fmla="*/ 84 w 152"/>
                <a:gd name="T17" fmla="*/ 23 h 301"/>
                <a:gd name="T18" fmla="*/ 106 w 152"/>
                <a:gd name="T19" fmla="*/ 39 h 301"/>
                <a:gd name="T20" fmla="*/ 84 w 152"/>
                <a:gd name="T21" fmla="*/ 47 h 301"/>
                <a:gd name="T22" fmla="*/ 84 w 152"/>
                <a:gd name="T23" fmla="*/ 71 h 301"/>
                <a:gd name="T24" fmla="*/ 84 w 152"/>
                <a:gd name="T25" fmla="*/ 103 h 301"/>
                <a:gd name="T26" fmla="*/ 114 w 152"/>
                <a:gd name="T27" fmla="*/ 142 h 301"/>
                <a:gd name="T28" fmla="*/ 137 w 152"/>
                <a:gd name="T29" fmla="*/ 166 h 301"/>
                <a:gd name="T30" fmla="*/ 152 w 152"/>
                <a:gd name="T31" fmla="*/ 222 h 301"/>
                <a:gd name="T32" fmla="*/ 152 w 152"/>
                <a:gd name="T33" fmla="*/ 237 h 301"/>
                <a:gd name="T34" fmla="*/ 137 w 152"/>
                <a:gd name="T35" fmla="*/ 253 h 301"/>
                <a:gd name="T36" fmla="*/ 114 w 152"/>
                <a:gd name="T37" fmla="*/ 261 h 301"/>
                <a:gd name="T38" fmla="*/ 114 w 152"/>
                <a:gd name="T39" fmla="*/ 277 h 301"/>
                <a:gd name="T40" fmla="*/ 114 w 152"/>
                <a:gd name="T41" fmla="*/ 285 h 301"/>
                <a:gd name="T42" fmla="*/ 91 w 152"/>
                <a:gd name="T43" fmla="*/ 301 h 301"/>
                <a:gd name="T44" fmla="*/ 84 w 152"/>
                <a:gd name="T45" fmla="*/ 277 h 301"/>
                <a:gd name="T46" fmla="*/ 84 w 152"/>
                <a:gd name="T47" fmla="*/ 261 h 301"/>
                <a:gd name="T48" fmla="*/ 99 w 152"/>
                <a:gd name="T49" fmla="*/ 261 h 301"/>
                <a:gd name="T50" fmla="*/ 106 w 152"/>
                <a:gd name="T51" fmla="*/ 237 h 301"/>
                <a:gd name="T52" fmla="*/ 122 w 152"/>
                <a:gd name="T53" fmla="*/ 214 h 301"/>
                <a:gd name="T54" fmla="*/ 122 w 152"/>
                <a:gd name="T55" fmla="*/ 182 h 301"/>
                <a:gd name="T56" fmla="*/ 114 w 152"/>
                <a:gd name="T57" fmla="*/ 158 h 301"/>
                <a:gd name="T58" fmla="*/ 99 w 152"/>
                <a:gd name="T59" fmla="*/ 134 h 301"/>
                <a:gd name="T60" fmla="*/ 76 w 152"/>
                <a:gd name="T61" fmla="*/ 111 h 301"/>
                <a:gd name="T62" fmla="*/ 46 w 152"/>
                <a:gd name="T63" fmla="*/ 79 h 301"/>
                <a:gd name="T64" fmla="*/ 61 w 152"/>
                <a:gd name="T65" fmla="*/ 7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301">
                  <a:moveTo>
                    <a:pt x="53" y="63"/>
                  </a:moveTo>
                  <a:lnTo>
                    <a:pt x="53" y="55"/>
                  </a:lnTo>
                  <a:lnTo>
                    <a:pt x="38" y="47"/>
                  </a:lnTo>
                  <a:lnTo>
                    <a:pt x="30" y="55"/>
                  </a:lnTo>
                  <a:lnTo>
                    <a:pt x="23" y="39"/>
                  </a:lnTo>
                  <a:lnTo>
                    <a:pt x="15" y="31"/>
                  </a:lnTo>
                  <a:lnTo>
                    <a:pt x="0" y="23"/>
                  </a:lnTo>
                  <a:lnTo>
                    <a:pt x="8" y="15"/>
                  </a:lnTo>
                  <a:lnTo>
                    <a:pt x="15" y="15"/>
                  </a:lnTo>
                  <a:lnTo>
                    <a:pt x="23" y="15"/>
                  </a:lnTo>
                  <a:lnTo>
                    <a:pt x="30" y="15"/>
                  </a:lnTo>
                  <a:lnTo>
                    <a:pt x="30" y="15"/>
                  </a:lnTo>
                  <a:lnTo>
                    <a:pt x="38" y="15"/>
                  </a:lnTo>
                  <a:lnTo>
                    <a:pt x="38" y="15"/>
                  </a:lnTo>
                  <a:lnTo>
                    <a:pt x="53" y="0"/>
                  </a:lnTo>
                  <a:lnTo>
                    <a:pt x="61" y="8"/>
                  </a:lnTo>
                  <a:lnTo>
                    <a:pt x="76" y="8"/>
                  </a:lnTo>
                  <a:lnTo>
                    <a:pt x="84" y="23"/>
                  </a:lnTo>
                  <a:lnTo>
                    <a:pt x="91" y="31"/>
                  </a:lnTo>
                  <a:lnTo>
                    <a:pt x="106" y="39"/>
                  </a:lnTo>
                  <a:lnTo>
                    <a:pt x="99" y="47"/>
                  </a:lnTo>
                  <a:lnTo>
                    <a:pt x="84" y="47"/>
                  </a:lnTo>
                  <a:lnTo>
                    <a:pt x="84" y="55"/>
                  </a:lnTo>
                  <a:lnTo>
                    <a:pt x="84" y="71"/>
                  </a:lnTo>
                  <a:lnTo>
                    <a:pt x="76" y="87"/>
                  </a:lnTo>
                  <a:lnTo>
                    <a:pt x="84" y="103"/>
                  </a:lnTo>
                  <a:lnTo>
                    <a:pt x="91" y="119"/>
                  </a:lnTo>
                  <a:lnTo>
                    <a:pt x="114" y="142"/>
                  </a:lnTo>
                  <a:lnTo>
                    <a:pt x="129" y="150"/>
                  </a:lnTo>
                  <a:lnTo>
                    <a:pt x="137" y="166"/>
                  </a:lnTo>
                  <a:lnTo>
                    <a:pt x="144" y="190"/>
                  </a:lnTo>
                  <a:lnTo>
                    <a:pt x="152" y="222"/>
                  </a:lnTo>
                  <a:lnTo>
                    <a:pt x="152" y="230"/>
                  </a:lnTo>
                  <a:lnTo>
                    <a:pt x="152" y="237"/>
                  </a:lnTo>
                  <a:lnTo>
                    <a:pt x="152" y="245"/>
                  </a:lnTo>
                  <a:lnTo>
                    <a:pt x="137" y="253"/>
                  </a:lnTo>
                  <a:lnTo>
                    <a:pt x="129" y="261"/>
                  </a:lnTo>
                  <a:lnTo>
                    <a:pt x="114" y="261"/>
                  </a:lnTo>
                  <a:lnTo>
                    <a:pt x="114" y="269"/>
                  </a:lnTo>
                  <a:lnTo>
                    <a:pt x="114" y="277"/>
                  </a:lnTo>
                  <a:lnTo>
                    <a:pt x="114" y="277"/>
                  </a:lnTo>
                  <a:lnTo>
                    <a:pt x="114" y="285"/>
                  </a:lnTo>
                  <a:lnTo>
                    <a:pt x="106" y="285"/>
                  </a:lnTo>
                  <a:lnTo>
                    <a:pt x="91" y="301"/>
                  </a:lnTo>
                  <a:lnTo>
                    <a:pt x="84" y="301"/>
                  </a:lnTo>
                  <a:lnTo>
                    <a:pt x="84" y="277"/>
                  </a:lnTo>
                  <a:lnTo>
                    <a:pt x="76" y="269"/>
                  </a:lnTo>
                  <a:lnTo>
                    <a:pt x="84" y="261"/>
                  </a:lnTo>
                  <a:lnTo>
                    <a:pt x="91" y="253"/>
                  </a:lnTo>
                  <a:lnTo>
                    <a:pt x="99" y="261"/>
                  </a:lnTo>
                  <a:lnTo>
                    <a:pt x="99" y="245"/>
                  </a:lnTo>
                  <a:lnTo>
                    <a:pt x="106" y="237"/>
                  </a:lnTo>
                  <a:lnTo>
                    <a:pt x="122" y="230"/>
                  </a:lnTo>
                  <a:lnTo>
                    <a:pt x="122" y="214"/>
                  </a:lnTo>
                  <a:lnTo>
                    <a:pt x="122" y="198"/>
                  </a:lnTo>
                  <a:lnTo>
                    <a:pt x="122" y="182"/>
                  </a:lnTo>
                  <a:lnTo>
                    <a:pt x="114" y="158"/>
                  </a:lnTo>
                  <a:lnTo>
                    <a:pt x="114" y="158"/>
                  </a:lnTo>
                  <a:lnTo>
                    <a:pt x="114" y="150"/>
                  </a:lnTo>
                  <a:lnTo>
                    <a:pt x="99" y="134"/>
                  </a:lnTo>
                  <a:lnTo>
                    <a:pt x="91" y="126"/>
                  </a:lnTo>
                  <a:lnTo>
                    <a:pt x="76" y="111"/>
                  </a:lnTo>
                  <a:lnTo>
                    <a:pt x="68" y="95"/>
                  </a:lnTo>
                  <a:lnTo>
                    <a:pt x="46" y="79"/>
                  </a:lnTo>
                  <a:lnTo>
                    <a:pt x="46" y="79"/>
                  </a:lnTo>
                  <a:lnTo>
                    <a:pt x="61" y="71"/>
                  </a:lnTo>
                  <a:lnTo>
                    <a:pt x="53" y="63"/>
                  </a:lnTo>
                  <a:close/>
                </a:path>
              </a:pathLst>
            </a:custGeom>
            <a:solidFill>
              <a:srgbClr val="E1E1E1"/>
            </a:solidFill>
            <a:ln w="12700">
              <a:solidFill>
                <a:srgbClr val="000000"/>
              </a:solidFill>
              <a:prstDash val="solid"/>
              <a:round/>
              <a:headEnd/>
              <a:tailEnd/>
            </a:ln>
          </p:spPr>
          <p:txBody>
            <a:bodyPr/>
            <a:lstStyle/>
            <a:p>
              <a:endParaRPr lang="en-US"/>
            </a:p>
          </p:txBody>
        </p:sp>
        <p:sp>
          <p:nvSpPr>
            <p:cNvPr id="215119" name="Freeform 79"/>
            <p:cNvSpPr>
              <a:spLocks/>
            </p:cNvSpPr>
            <p:nvPr/>
          </p:nvSpPr>
          <p:spPr bwMode="auto">
            <a:xfrm>
              <a:off x="3404" y="2222"/>
              <a:ext cx="15" cy="32"/>
            </a:xfrm>
            <a:custGeom>
              <a:avLst/>
              <a:gdLst>
                <a:gd name="T0" fmla="*/ 8 w 15"/>
                <a:gd name="T1" fmla="*/ 32 h 32"/>
                <a:gd name="T2" fmla="*/ 8 w 15"/>
                <a:gd name="T3" fmla="*/ 32 h 32"/>
                <a:gd name="T4" fmla="*/ 0 w 15"/>
                <a:gd name="T5" fmla="*/ 32 h 32"/>
                <a:gd name="T6" fmla="*/ 0 w 15"/>
                <a:gd name="T7" fmla="*/ 8 h 32"/>
                <a:gd name="T8" fmla="*/ 8 w 15"/>
                <a:gd name="T9" fmla="*/ 0 h 32"/>
                <a:gd name="T10" fmla="*/ 15 w 15"/>
                <a:gd name="T11" fmla="*/ 16 h 32"/>
                <a:gd name="T12" fmla="*/ 8 w 1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5" h="32">
                  <a:moveTo>
                    <a:pt x="8" y="32"/>
                  </a:moveTo>
                  <a:lnTo>
                    <a:pt x="8" y="32"/>
                  </a:lnTo>
                  <a:lnTo>
                    <a:pt x="0" y="32"/>
                  </a:lnTo>
                  <a:lnTo>
                    <a:pt x="0" y="8"/>
                  </a:lnTo>
                  <a:lnTo>
                    <a:pt x="8" y="0"/>
                  </a:lnTo>
                  <a:lnTo>
                    <a:pt x="15" y="16"/>
                  </a:lnTo>
                  <a:lnTo>
                    <a:pt x="8" y="32"/>
                  </a:lnTo>
                  <a:close/>
                </a:path>
              </a:pathLst>
            </a:custGeom>
            <a:solidFill>
              <a:srgbClr val="E1E1E1"/>
            </a:solidFill>
            <a:ln w="12700">
              <a:solidFill>
                <a:srgbClr val="000000"/>
              </a:solidFill>
              <a:prstDash val="solid"/>
              <a:round/>
              <a:headEnd/>
              <a:tailEnd/>
            </a:ln>
          </p:spPr>
          <p:txBody>
            <a:bodyPr/>
            <a:lstStyle/>
            <a:p>
              <a:endParaRPr lang="en-US"/>
            </a:p>
          </p:txBody>
        </p:sp>
        <p:sp>
          <p:nvSpPr>
            <p:cNvPr id="215120" name="Freeform 80"/>
            <p:cNvSpPr>
              <a:spLocks/>
            </p:cNvSpPr>
            <p:nvPr/>
          </p:nvSpPr>
          <p:spPr bwMode="auto">
            <a:xfrm>
              <a:off x="3252" y="1945"/>
              <a:ext cx="357" cy="293"/>
            </a:xfrm>
            <a:custGeom>
              <a:avLst/>
              <a:gdLst>
                <a:gd name="T0" fmla="*/ 46 w 357"/>
                <a:gd name="T1" fmla="*/ 119 h 293"/>
                <a:gd name="T2" fmla="*/ 46 w 357"/>
                <a:gd name="T3" fmla="*/ 87 h 293"/>
                <a:gd name="T4" fmla="*/ 38 w 357"/>
                <a:gd name="T5" fmla="*/ 71 h 293"/>
                <a:gd name="T6" fmla="*/ 8 w 357"/>
                <a:gd name="T7" fmla="*/ 39 h 293"/>
                <a:gd name="T8" fmla="*/ 0 w 357"/>
                <a:gd name="T9" fmla="*/ 8 h 293"/>
                <a:gd name="T10" fmla="*/ 15 w 357"/>
                <a:gd name="T11" fmla="*/ 0 h 293"/>
                <a:gd name="T12" fmla="*/ 31 w 357"/>
                <a:gd name="T13" fmla="*/ 15 h 293"/>
                <a:gd name="T14" fmla="*/ 61 w 357"/>
                <a:gd name="T15" fmla="*/ 0 h 293"/>
                <a:gd name="T16" fmla="*/ 69 w 357"/>
                <a:gd name="T17" fmla="*/ 15 h 293"/>
                <a:gd name="T18" fmla="*/ 91 w 357"/>
                <a:gd name="T19" fmla="*/ 39 h 293"/>
                <a:gd name="T20" fmla="*/ 137 w 357"/>
                <a:gd name="T21" fmla="*/ 63 h 293"/>
                <a:gd name="T22" fmla="*/ 167 w 357"/>
                <a:gd name="T23" fmla="*/ 55 h 293"/>
                <a:gd name="T24" fmla="*/ 167 w 357"/>
                <a:gd name="T25" fmla="*/ 47 h 293"/>
                <a:gd name="T26" fmla="*/ 183 w 357"/>
                <a:gd name="T27" fmla="*/ 31 h 293"/>
                <a:gd name="T28" fmla="*/ 221 w 357"/>
                <a:gd name="T29" fmla="*/ 31 h 293"/>
                <a:gd name="T30" fmla="*/ 259 w 357"/>
                <a:gd name="T31" fmla="*/ 47 h 293"/>
                <a:gd name="T32" fmla="*/ 289 w 357"/>
                <a:gd name="T33" fmla="*/ 63 h 293"/>
                <a:gd name="T34" fmla="*/ 289 w 357"/>
                <a:gd name="T35" fmla="*/ 103 h 293"/>
                <a:gd name="T36" fmla="*/ 289 w 357"/>
                <a:gd name="T37" fmla="*/ 119 h 293"/>
                <a:gd name="T38" fmla="*/ 296 w 357"/>
                <a:gd name="T39" fmla="*/ 126 h 293"/>
                <a:gd name="T40" fmla="*/ 304 w 357"/>
                <a:gd name="T41" fmla="*/ 166 h 293"/>
                <a:gd name="T42" fmla="*/ 319 w 357"/>
                <a:gd name="T43" fmla="*/ 174 h 293"/>
                <a:gd name="T44" fmla="*/ 334 w 357"/>
                <a:gd name="T45" fmla="*/ 230 h 293"/>
                <a:gd name="T46" fmla="*/ 350 w 357"/>
                <a:gd name="T47" fmla="*/ 253 h 293"/>
                <a:gd name="T48" fmla="*/ 357 w 357"/>
                <a:gd name="T49" fmla="*/ 269 h 293"/>
                <a:gd name="T50" fmla="*/ 334 w 357"/>
                <a:gd name="T51" fmla="*/ 277 h 293"/>
                <a:gd name="T52" fmla="*/ 319 w 357"/>
                <a:gd name="T53" fmla="*/ 293 h 293"/>
                <a:gd name="T54" fmla="*/ 281 w 357"/>
                <a:gd name="T55" fmla="*/ 285 h 293"/>
                <a:gd name="T56" fmla="*/ 243 w 357"/>
                <a:gd name="T57" fmla="*/ 253 h 293"/>
                <a:gd name="T58" fmla="*/ 190 w 357"/>
                <a:gd name="T59" fmla="*/ 261 h 293"/>
                <a:gd name="T60" fmla="*/ 160 w 357"/>
                <a:gd name="T61" fmla="*/ 245 h 293"/>
                <a:gd name="T62" fmla="*/ 137 w 357"/>
                <a:gd name="T63" fmla="*/ 214 h 293"/>
                <a:gd name="T64" fmla="*/ 114 w 357"/>
                <a:gd name="T65" fmla="*/ 198 h 293"/>
                <a:gd name="T66" fmla="*/ 107 w 357"/>
                <a:gd name="T67" fmla="*/ 190 h 293"/>
                <a:gd name="T68" fmla="*/ 107 w 357"/>
                <a:gd name="T69" fmla="*/ 198 h 293"/>
                <a:gd name="T70" fmla="*/ 91 w 357"/>
                <a:gd name="T71" fmla="*/ 174 h 293"/>
                <a:gd name="T72" fmla="*/ 84 w 357"/>
                <a:gd name="T73" fmla="*/ 158 h 293"/>
                <a:gd name="T74" fmla="*/ 69 w 357"/>
                <a:gd name="T75" fmla="*/ 14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7" h="293">
                  <a:moveTo>
                    <a:pt x="53" y="134"/>
                  </a:moveTo>
                  <a:lnTo>
                    <a:pt x="46" y="119"/>
                  </a:lnTo>
                  <a:lnTo>
                    <a:pt x="38" y="111"/>
                  </a:lnTo>
                  <a:lnTo>
                    <a:pt x="46" y="87"/>
                  </a:lnTo>
                  <a:lnTo>
                    <a:pt x="46" y="79"/>
                  </a:lnTo>
                  <a:lnTo>
                    <a:pt x="38" y="71"/>
                  </a:lnTo>
                  <a:lnTo>
                    <a:pt x="23" y="47"/>
                  </a:lnTo>
                  <a:lnTo>
                    <a:pt x="8" y="39"/>
                  </a:lnTo>
                  <a:lnTo>
                    <a:pt x="8" y="15"/>
                  </a:lnTo>
                  <a:lnTo>
                    <a:pt x="0" y="8"/>
                  </a:lnTo>
                  <a:lnTo>
                    <a:pt x="8" y="0"/>
                  </a:lnTo>
                  <a:lnTo>
                    <a:pt x="15" y="0"/>
                  </a:lnTo>
                  <a:lnTo>
                    <a:pt x="15" y="8"/>
                  </a:lnTo>
                  <a:lnTo>
                    <a:pt x="31" y="15"/>
                  </a:lnTo>
                  <a:lnTo>
                    <a:pt x="46" y="8"/>
                  </a:lnTo>
                  <a:lnTo>
                    <a:pt x="61" y="0"/>
                  </a:lnTo>
                  <a:lnTo>
                    <a:pt x="69" y="8"/>
                  </a:lnTo>
                  <a:lnTo>
                    <a:pt x="69" y="15"/>
                  </a:lnTo>
                  <a:lnTo>
                    <a:pt x="84" y="23"/>
                  </a:lnTo>
                  <a:lnTo>
                    <a:pt x="91" y="39"/>
                  </a:lnTo>
                  <a:lnTo>
                    <a:pt x="107" y="47"/>
                  </a:lnTo>
                  <a:lnTo>
                    <a:pt x="137" y="63"/>
                  </a:lnTo>
                  <a:lnTo>
                    <a:pt x="152" y="55"/>
                  </a:lnTo>
                  <a:lnTo>
                    <a:pt x="167" y="55"/>
                  </a:lnTo>
                  <a:lnTo>
                    <a:pt x="167" y="55"/>
                  </a:lnTo>
                  <a:lnTo>
                    <a:pt x="167" y="47"/>
                  </a:lnTo>
                  <a:lnTo>
                    <a:pt x="175" y="47"/>
                  </a:lnTo>
                  <a:lnTo>
                    <a:pt x="183" y="31"/>
                  </a:lnTo>
                  <a:lnTo>
                    <a:pt x="205" y="31"/>
                  </a:lnTo>
                  <a:lnTo>
                    <a:pt x="221" y="31"/>
                  </a:lnTo>
                  <a:lnTo>
                    <a:pt x="243" y="39"/>
                  </a:lnTo>
                  <a:lnTo>
                    <a:pt x="259" y="47"/>
                  </a:lnTo>
                  <a:lnTo>
                    <a:pt x="274" y="55"/>
                  </a:lnTo>
                  <a:lnTo>
                    <a:pt x="289" y="63"/>
                  </a:lnTo>
                  <a:lnTo>
                    <a:pt x="296" y="79"/>
                  </a:lnTo>
                  <a:lnTo>
                    <a:pt x="289" y="103"/>
                  </a:lnTo>
                  <a:lnTo>
                    <a:pt x="289" y="111"/>
                  </a:lnTo>
                  <a:lnTo>
                    <a:pt x="289" y="119"/>
                  </a:lnTo>
                  <a:lnTo>
                    <a:pt x="296" y="126"/>
                  </a:lnTo>
                  <a:lnTo>
                    <a:pt x="296" y="126"/>
                  </a:lnTo>
                  <a:lnTo>
                    <a:pt x="296" y="142"/>
                  </a:lnTo>
                  <a:lnTo>
                    <a:pt x="304" y="166"/>
                  </a:lnTo>
                  <a:lnTo>
                    <a:pt x="319" y="166"/>
                  </a:lnTo>
                  <a:lnTo>
                    <a:pt x="319" y="174"/>
                  </a:lnTo>
                  <a:lnTo>
                    <a:pt x="312" y="198"/>
                  </a:lnTo>
                  <a:lnTo>
                    <a:pt x="334" y="230"/>
                  </a:lnTo>
                  <a:lnTo>
                    <a:pt x="350" y="237"/>
                  </a:lnTo>
                  <a:lnTo>
                    <a:pt x="350" y="253"/>
                  </a:lnTo>
                  <a:lnTo>
                    <a:pt x="357" y="253"/>
                  </a:lnTo>
                  <a:lnTo>
                    <a:pt x="357" y="269"/>
                  </a:lnTo>
                  <a:lnTo>
                    <a:pt x="342" y="269"/>
                  </a:lnTo>
                  <a:lnTo>
                    <a:pt x="334" y="277"/>
                  </a:lnTo>
                  <a:lnTo>
                    <a:pt x="334" y="293"/>
                  </a:lnTo>
                  <a:lnTo>
                    <a:pt x="319" y="293"/>
                  </a:lnTo>
                  <a:lnTo>
                    <a:pt x="296" y="293"/>
                  </a:lnTo>
                  <a:lnTo>
                    <a:pt x="281" y="285"/>
                  </a:lnTo>
                  <a:lnTo>
                    <a:pt x="259" y="285"/>
                  </a:lnTo>
                  <a:lnTo>
                    <a:pt x="243" y="253"/>
                  </a:lnTo>
                  <a:lnTo>
                    <a:pt x="221" y="269"/>
                  </a:lnTo>
                  <a:lnTo>
                    <a:pt x="190" y="261"/>
                  </a:lnTo>
                  <a:lnTo>
                    <a:pt x="175" y="253"/>
                  </a:lnTo>
                  <a:lnTo>
                    <a:pt x="160" y="245"/>
                  </a:lnTo>
                  <a:lnTo>
                    <a:pt x="152" y="230"/>
                  </a:lnTo>
                  <a:lnTo>
                    <a:pt x="137" y="214"/>
                  </a:lnTo>
                  <a:lnTo>
                    <a:pt x="122" y="190"/>
                  </a:lnTo>
                  <a:lnTo>
                    <a:pt x="114" y="198"/>
                  </a:lnTo>
                  <a:lnTo>
                    <a:pt x="114" y="190"/>
                  </a:lnTo>
                  <a:lnTo>
                    <a:pt x="107" y="190"/>
                  </a:lnTo>
                  <a:lnTo>
                    <a:pt x="107" y="198"/>
                  </a:lnTo>
                  <a:lnTo>
                    <a:pt x="107" y="198"/>
                  </a:lnTo>
                  <a:lnTo>
                    <a:pt x="99" y="190"/>
                  </a:lnTo>
                  <a:lnTo>
                    <a:pt x="91" y="174"/>
                  </a:lnTo>
                  <a:lnTo>
                    <a:pt x="84" y="174"/>
                  </a:lnTo>
                  <a:lnTo>
                    <a:pt x="84" y="158"/>
                  </a:lnTo>
                  <a:lnTo>
                    <a:pt x="76" y="150"/>
                  </a:lnTo>
                  <a:lnTo>
                    <a:pt x="69" y="142"/>
                  </a:lnTo>
                  <a:lnTo>
                    <a:pt x="53" y="134"/>
                  </a:lnTo>
                  <a:close/>
                </a:path>
              </a:pathLst>
            </a:custGeom>
            <a:solidFill>
              <a:srgbClr val="6F73BF"/>
            </a:solidFill>
            <a:ln w="12700">
              <a:solidFill>
                <a:srgbClr val="000000"/>
              </a:solidFill>
              <a:prstDash val="solid"/>
              <a:round/>
              <a:headEnd/>
              <a:tailEnd/>
            </a:ln>
          </p:spPr>
          <p:txBody>
            <a:bodyPr/>
            <a:lstStyle/>
            <a:p>
              <a:endParaRPr lang="en-US"/>
            </a:p>
          </p:txBody>
        </p:sp>
        <p:sp>
          <p:nvSpPr>
            <p:cNvPr id="215121" name="Freeform 81"/>
            <p:cNvSpPr>
              <a:spLocks/>
            </p:cNvSpPr>
            <p:nvPr/>
          </p:nvSpPr>
          <p:spPr bwMode="auto">
            <a:xfrm>
              <a:off x="3184" y="1992"/>
              <a:ext cx="175" cy="167"/>
            </a:xfrm>
            <a:custGeom>
              <a:avLst/>
              <a:gdLst>
                <a:gd name="T0" fmla="*/ 114 w 175"/>
                <a:gd name="T1" fmla="*/ 72 h 167"/>
                <a:gd name="T2" fmla="*/ 106 w 175"/>
                <a:gd name="T3" fmla="*/ 64 h 167"/>
                <a:gd name="T4" fmla="*/ 114 w 175"/>
                <a:gd name="T5" fmla="*/ 40 h 167"/>
                <a:gd name="T6" fmla="*/ 114 w 175"/>
                <a:gd name="T7" fmla="*/ 32 h 167"/>
                <a:gd name="T8" fmla="*/ 106 w 175"/>
                <a:gd name="T9" fmla="*/ 24 h 167"/>
                <a:gd name="T10" fmla="*/ 91 w 175"/>
                <a:gd name="T11" fmla="*/ 0 h 167"/>
                <a:gd name="T12" fmla="*/ 76 w 175"/>
                <a:gd name="T13" fmla="*/ 8 h 167"/>
                <a:gd name="T14" fmla="*/ 76 w 175"/>
                <a:gd name="T15" fmla="*/ 0 h 167"/>
                <a:gd name="T16" fmla="*/ 53 w 175"/>
                <a:gd name="T17" fmla="*/ 0 h 167"/>
                <a:gd name="T18" fmla="*/ 45 w 175"/>
                <a:gd name="T19" fmla="*/ 8 h 167"/>
                <a:gd name="T20" fmla="*/ 30 w 175"/>
                <a:gd name="T21" fmla="*/ 24 h 167"/>
                <a:gd name="T22" fmla="*/ 38 w 175"/>
                <a:gd name="T23" fmla="*/ 64 h 167"/>
                <a:gd name="T24" fmla="*/ 15 w 175"/>
                <a:gd name="T25" fmla="*/ 72 h 167"/>
                <a:gd name="T26" fmla="*/ 0 w 175"/>
                <a:gd name="T27" fmla="*/ 79 h 167"/>
                <a:gd name="T28" fmla="*/ 15 w 175"/>
                <a:gd name="T29" fmla="*/ 103 h 167"/>
                <a:gd name="T30" fmla="*/ 30 w 175"/>
                <a:gd name="T31" fmla="*/ 111 h 167"/>
                <a:gd name="T32" fmla="*/ 45 w 175"/>
                <a:gd name="T33" fmla="*/ 119 h 167"/>
                <a:gd name="T34" fmla="*/ 61 w 175"/>
                <a:gd name="T35" fmla="*/ 127 h 167"/>
                <a:gd name="T36" fmla="*/ 76 w 175"/>
                <a:gd name="T37" fmla="*/ 135 h 167"/>
                <a:gd name="T38" fmla="*/ 91 w 175"/>
                <a:gd name="T39" fmla="*/ 151 h 167"/>
                <a:gd name="T40" fmla="*/ 106 w 175"/>
                <a:gd name="T41" fmla="*/ 167 h 167"/>
                <a:gd name="T42" fmla="*/ 137 w 175"/>
                <a:gd name="T43" fmla="*/ 167 h 167"/>
                <a:gd name="T44" fmla="*/ 144 w 175"/>
                <a:gd name="T45" fmla="*/ 151 h 167"/>
                <a:gd name="T46" fmla="*/ 159 w 175"/>
                <a:gd name="T47" fmla="*/ 151 h 167"/>
                <a:gd name="T48" fmla="*/ 175 w 175"/>
                <a:gd name="T49" fmla="*/ 151 h 167"/>
                <a:gd name="T50" fmla="*/ 167 w 175"/>
                <a:gd name="T51" fmla="*/ 143 h 167"/>
                <a:gd name="T52" fmla="*/ 159 w 175"/>
                <a:gd name="T53" fmla="*/ 127 h 167"/>
                <a:gd name="T54" fmla="*/ 152 w 175"/>
                <a:gd name="T55" fmla="*/ 127 h 167"/>
                <a:gd name="T56" fmla="*/ 152 w 175"/>
                <a:gd name="T57" fmla="*/ 111 h 167"/>
                <a:gd name="T58" fmla="*/ 144 w 175"/>
                <a:gd name="T59" fmla="*/ 103 h 167"/>
                <a:gd name="T60" fmla="*/ 137 w 175"/>
                <a:gd name="T61" fmla="*/ 95 h 167"/>
                <a:gd name="T62" fmla="*/ 121 w 175"/>
                <a:gd name="T63" fmla="*/ 87 h 167"/>
                <a:gd name="T64" fmla="*/ 114 w 175"/>
                <a:gd name="T65" fmla="*/ 7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167">
                  <a:moveTo>
                    <a:pt x="114" y="72"/>
                  </a:moveTo>
                  <a:lnTo>
                    <a:pt x="106" y="64"/>
                  </a:lnTo>
                  <a:lnTo>
                    <a:pt x="114" y="40"/>
                  </a:lnTo>
                  <a:lnTo>
                    <a:pt x="114" y="32"/>
                  </a:lnTo>
                  <a:lnTo>
                    <a:pt x="106" y="24"/>
                  </a:lnTo>
                  <a:lnTo>
                    <a:pt x="91" y="0"/>
                  </a:lnTo>
                  <a:lnTo>
                    <a:pt x="76" y="8"/>
                  </a:lnTo>
                  <a:lnTo>
                    <a:pt x="76" y="0"/>
                  </a:lnTo>
                  <a:lnTo>
                    <a:pt x="53" y="0"/>
                  </a:lnTo>
                  <a:lnTo>
                    <a:pt x="45" y="8"/>
                  </a:lnTo>
                  <a:lnTo>
                    <a:pt x="30" y="24"/>
                  </a:lnTo>
                  <a:lnTo>
                    <a:pt x="38" y="64"/>
                  </a:lnTo>
                  <a:lnTo>
                    <a:pt x="15" y="72"/>
                  </a:lnTo>
                  <a:lnTo>
                    <a:pt x="0" y="79"/>
                  </a:lnTo>
                  <a:lnTo>
                    <a:pt x="15" y="103"/>
                  </a:lnTo>
                  <a:lnTo>
                    <a:pt x="30" y="111"/>
                  </a:lnTo>
                  <a:lnTo>
                    <a:pt x="45" y="119"/>
                  </a:lnTo>
                  <a:lnTo>
                    <a:pt x="61" y="127"/>
                  </a:lnTo>
                  <a:lnTo>
                    <a:pt x="76" y="135"/>
                  </a:lnTo>
                  <a:lnTo>
                    <a:pt x="91" y="151"/>
                  </a:lnTo>
                  <a:lnTo>
                    <a:pt x="106" y="167"/>
                  </a:lnTo>
                  <a:lnTo>
                    <a:pt x="137" y="167"/>
                  </a:lnTo>
                  <a:lnTo>
                    <a:pt x="144" y="151"/>
                  </a:lnTo>
                  <a:lnTo>
                    <a:pt x="159" y="151"/>
                  </a:lnTo>
                  <a:lnTo>
                    <a:pt x="175" y="151"/>
                  </a:lnTo>
                  <a:lnTo>
                    <a:pt x="167" y="143"/>
                  </a:lnTo>
                  <a:lnTo>
                    <a:pt x="159" y="127"/>
                  </a:lnTo>
                  <a:lnTo>
                    <a:pt x="152" y="127"/>
                  </a:lnTo>
                  <a:lnTo>
                    <a:pt x="152" y="111"/>
                  </a:lnTo>
                  <a:lnTo>
                    <a:pt x="144" y="103"/>
                  </a:lnTo>
                  <a:lnTo>
                    <a:pt x="137" y="95"/>
                  </a:lnTo>
                  <a:lnTo>
                    <a:pt x="121" y="87"/>
                  </a:lnTo>
                  <a:lnTo>
                    <a:pt x="114" y="72"/>
                  </a:lnTo>
                  <a:close/>
                </a:path>
              </a:pathLst>
            </a:custGeom>
            <a:solidFill>
              <a:srgbClr val="E1E1E1"/>
            </a:solidFill>
            <a:ln w="12700">
              <a:solidFill>
                <a:srgbClr val="000000"/>
              </a:solidFill>
              <a:prstDash val="solid"/>
              <a:round/>
              <a:headEnd/>
              <a:tailEnd/>
            </a:ln>
          </p:spPr>
          <p:txBody>
            <a:bodyPr/>
            <a:lstStyle/>
            <a:p>
              <a:endParaRPr lang="en-US"/>
            </a:p>
          </p:txBody>
        </p:sp>
        <p:sp>
          <p:nvSpPr>
            <p:cNvPr id="215122" name="Freeform 82"/>
            <p:cNvSpPr>
              <a:spLocks/>
            </p:cNvSpPr>
            <p:nvPr/>
          </p:nvSpPr>
          <p:spPr bwMode="auto">
            <a:xfrm>
              <a:off x="3321" y="2143"/>
              <a:ext cx="38" cy="32"/>
            </a:xfrm>
            <a:custGeom>
              <a:avLst/>
              <a:gdLst>
                <a:gd name="T0" fmla="*/ 30 w 38"/>
                <a:gd name="T1" fmla="*/ 8 h 32"/>
                <a:gd name="T2" fmla="*/ 22 w 38"/>
                <a:gd name="T3" fmla="*/ 8 h 32"/>
                <a:gd name="T4" fmla="*/ 22 w 38"/>
                <a:gd name="T5" fmla="*/ 16 h 32"/>
                <a:gd name="T6" fmla="*/ 38 w 38"/>
                <a:gd name="T7" fmla="*/ 32 h 32"/>
                <a:gd name="T8" fmla="*/ 22 w 38"/>
                <a:gd name="T9" fmla="*/ 24 h 32"/>
                <a:gd name="T10" fmla="*/ 15 w 38"/>
                <a:gd name="T11" fmla="*/ 24 h 32"/>
                <a:gd name="T12" fmla="*/ 0 w 38"/>
                <a:gd name="T13" fmla="*/ 16 h 32"/>
                <a:gd name="T14" fmla="*/ 7 w 38"/>
                <a:gd name="T15" fmla="*/ 0 h 32"/>
                <a:gd name="T16" fmla="*/ 22 w 38"/>
                <a:gd name="T17" fmla="*/ 0 h 32"/>
                <a:gd name="T18" fmla="*/ 30 w 38"/>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2">
                  <a:moveTo>
                    <a:pt x="30" y="8"/>
                  </a:moveTo>
                  <a:lnTo>
                    <a:pt x="22" y="8"/>
                  </a:lnTo>
                  <a:lnTo>
                    <a:pt x="22" y="16"/>
                  </a:lnTo>
                  <a:lnTo>
                    <a:pt x="38" y="32"/>
                  </a:lnTo>
                  <a:lnTo>
                    <a:pt x="22" y="24"/>
                  </a:lnTo>
                  <a:lnTo>
                    <a:pt x="15" y="24"/>
                  </a:lnTo>
                  <a:lnTo>
                    <a:pt x="0" y="16"/>
                  </a:lnTo>
                  <a:lnTo>
                    <a:pt x="7" y="0"/>
                  </a:lnTo>
                  <a:lnTo>
                    <a:pt x="22" y="0"/>
                  </a:lnTo>
                  <a:lnTo>
                    <a:pt x="3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23" name="Freeform 83"/>
            <p:cNvSpPr>
              <a:spLocks/>
            </p:cNvSpPr>
            <p:nvPr/>
          </p:nvSpPr>
          <p:spPr bwMode="auto">
            <a:xfrm>
              <a:off x="3890" y="2135"/>
              <a:ext cx="137" cy="79"/>
            </a:xfrm>
            <a:custGeom>
              <a:avLst/>
              <a:gdLst>
                <a:gd name="T0" fmla="*/ 76 w 137"/>
                <a:gd name="T1" fmla="*/ 63 h 79"/>
                <a:gd name="T2" fmla="*/ 54 w 137"/>
                <a:gd name="T3" fmla="*/ 55 h 79"/>
                <a:gd name="T4" fmla="*/ 38 w 137"/>
                <a:gd name="T5" fmla="*/ 55 h 79"/>
                <a:gd name="T6" fmla="*/ 16 w 137"/>
                <a:gd name="T7" fmla="*/ 47 h 79"/>
                <a:gd name="T8" fmla="*/ 0 w 137"/>
                <a:gd name="T9" fmla="*/ 32 h 79"/>
                <a:gd name="T10" fmla="*/ 0 w 137"/>
                <a:gd name="T11" fmla="*/ 24 h 79"/>
                <a:gd name="T12" fmla="*/ 8 w 137"/>
                <a:gd name="T13" fmla="*/ 0 h 79"/>
                <a:gd name="T14" fmla="*/ 8 w 137"/>
                <a:gd name="T15" fmla="*/ 8 h 79"/>
                <a:gd name="T16" fmla="*/ 16 w 137"/>
                <a:gd name="T17" fmla="*/ 0 h 79"/>
                <a:gd name="T18" fmla="*/ 31 w 137"/>
                <a:gd name="T19" fmla="*/ 8 h 79"/>
                <a:gd name="T20" fmla="*/ 54 w 137"/>
                <a:gd name="T21" fmla="*/ 24 h 79"/>
                <a:gd name="T22" fmla="*/ 54 w 137"/>
                <a:gd name="T23" fmla="*/ 24 h 79"/>
                <a:gd name="T24" fmla="*/ 61 w 137"/>
                <a:gd name="T25" fmla="*/ 32 h 79"/>
                <a:gd name="T26" fmla="*/ 76 w 137"/>
                <a:gd name="T27" fmla="*/ 32 h 79"/>
                <a:gd name="T28" fmla="*/ 84 w 137"/>
                <a:gd name="T29" fmla="*/ 40 h 79"/>
                <a:gd name="T30" fmla="*/ 99 w 137"/>
                <a:gd name="T31" fmla="*/ 47 h 79"/>
                <a:gd name="T32" fmla="*/ 114 w 137"/>
                <a:gd name="T33" fmla="*/ 47 h 79"/>
                <a:gd name="T34" fmla="*/ 137 w 137"/>
                <a:gd name="T35" fmla="*/ 47 h 79"/>
                <a:gd name="T36" fmla="*/ 137 w 137"/>
                <a:gd name="T37" fmla="*/ 79 h 79"/>
                <a:gd name="T38" fmla="*/ 122 w 137"/>
                <a:gd name="T39" fmla="*/ 79 h 79"/>
                <a:gd name="T40" fmla="*/ 99 w 137"/>
                <a:gd name="T41" fmla="*/ 79 h 79"/>
                <a:gd name="T42" fmla="*/ 84 w 137"/>
                <a:gd name="T43" fmla="*/ 71 h 79"/>
                <a:gd name="T44" fmla="*/ 76 w 137"/>
                <a:gd name="T45"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79">
                  <a:moveTo>
                    <a:pt x="76" y="63"/>
                  </a:moveTo>
                  <a:lnTo>
                    <a:pt x="54" y="55"/>
                  </a:lnTo>
                  <a:lnTo>
                    <a:pt x="38" y="55"/>
                  </a:lnTo>
                  <a:lnTo>
                    <a:pt x="16" y="47"/>
                  </a:lnTo>
                  <a:lnTo>
                    <a:pt x="0" y="32"/>
                  </a:lnTo>
                  <a:lnTo>
                    <a:pt x="0" y="24"/>
                  </a:lnTo>
                  <a:lnTo>
                    <a:pt x="8" y="0"/>
                  </a:lnTo>
                  <a:lnTo>
                    <a:pt x="8" y="8"/>
                  </a:lnTo>
                  <a:lnTo>
                    <a:pt x="16" y="0"/>
                  </a:lnTo>
                  <a:lnTo>
                    <a:pt x="31" y="8"/>
                  </a:lnTo>
                  <a:lnTo>
                    <a:pt x="54" y="24"/>
                  </a:lnTo>
                  <a:lnTo>
                    <a:pt x="54" y="24"/>
                  </a:lnTo>
                  <a:lnTo>
                    <a:pt x="61" y="32"/>
                  </a:lnTo>
                  <a:lnTo>
                    <a:pt x="76" y="32"/>
                  </a:lnTo>
                  <a:lnTo>
                    <a:pt x="84" y="40"/>
                  </a:lnTo>
                  <a:lnTo>
                    <a:pt x="99" y="47"/>
                  </a:lnTo>
                  <a:lnTo>
                    <a:pt x="114" y="47"/>
                  </a:lnTo>
                  <a:lnTo>
                    <a:pt x="137" y="47"/>
                  </a:lnTo>
                  <a:lnTo>
                    <a:pt x="137" y="79"/>
                  </a:lnTo>
                  <a:lnTo>
                    <a:pt x="122" y="79"/>
                  </a:lnTo>
                  <a:lnTo>
                    <a:pt x="99" y="79"/>
                  </a:lnTo>
                  <a:lnTo>
                    <a:pt x="84" y="71"/>
                  </a:lnTo>
                  <a:lnTo>
                    <a:pt x="76" y="63"/>
                  </a:lnTo>
                  <a:close/>
                </a:path>
              </a:pathLst>
            </a:custGeom>
            <a:solidFill>
              <a:srgbClr val="E1E1E1"/>
            </a:solidFill>
            <a:ln w="12700">
              <a:solidFill>
                <a:srgbClr val="000000"/>
              </a:solidFill>
              <a:prstDash val="solid"/>
              <a:round/>
              <a:headEnd/>
              <a:tailEnd/>
            </a:ln>
          </p:spPr>
          <p:txBody>
            <a:bodyPr/>
            <a:lstStyle/>
            <a:p>
              <a:endParaRPr lang="en-US"/>
            </a:p>
          </p:txBody>
        </p:sp>
        <p:sp>
          <p:nvSpPr>
            <p:cNvPr id="215124" name="Freeform 84"/>
            <p:cNvSpPr>
              <a:spLocks/>
            </p:cNvSpPr>
            <p:nvPr/>
          </p:nvSpPr>
          <p:spPr bwMode="auto">
            <a:xfrm>
              <a:off x="3564" y="2000"/>
              <a:ext cx="250" cy="270"/>
            </a:xfrm>
            <a:custGeom>
              <a:avLst/>
              <a:gdLst>
                <a:gd name="T0" fmla="*/ 106 w 250"/>
                <a:gd name="T1" fmla="*/ 246 h 270"/>
                <a:gd name="T2" fmla="*/ 121 w 250"/>
                <a:gd name="T3" fmla="*/ 262 h 270"/>
                <a:gd name="T4" fmla="*/ 144 w 250"/>
                <a:gd name="T5" fmla="*/ 270 h 270"/>
                <a:gd name="T6" fmla="*/ 159 w 250"/>
                <a:gd name="T7" fmla="*/ 262 h 270"/>
                <a:gd name="T8" fmla="*/ 182 w 250"/>
                <a:gd name="T9" fmla="*/ 262 h 270"/>
                <a:gd name="T10" fmla="*/ 167 w 250"/>
                <a:gd name="T11" fmla="*/ 230 h 270"/>
                <a:gd name="T12" fmla="*/ 152 w 250"/>
                <a:gd name="T13" fmla="*/ 206 h 270"/>
                <a:gd name="T14" fmla="*/ 167 w 250"/>
                <a:gd name="T15" fmla="*/ 182 h 270"/>
                <a:gd name="T16" fmla="*/ 197 w 250"/>
                <a:gd name="T17" fmla="*/ 167 h 270"/>
                <a:gd name="T18" fmla="*/ 212 w 250"/>
                <a:gd name="T19" fmla="*/ 135 h 270"/>
                <a:gd name="T20" fmla="*/ 220 w 250"/>
                <a:gd name="T21" fmla="*/ 103 h 270"/>
                <a:gd name="T22" fmla="*/ 220 w 250"/>
                <a:gd name="T23" fmla="*/ 95 h 270"/>
                <a:gd name="T24" fmla="*/ 205 w 250"/>
                <a:gd name="T25" fmla="*/ 79 h 270"/>
                <a:gd name="T26" fmla="*/ 205 w 250"/>
                <a:gd name="T27" fmla="*/ 64 h 270"/>
                <a:gd name="T28" fmla="*/ 197 w 250"/>
                <a:gd name="T29" fmla="*/ 48 h 270"/>
                <a:gd name="T30" fmla="*/ 235 w 250"/>
                <a:gd name="T31" fmla="*/ 48 h 270"/>
                <a:gd name="T32" fmla="*/ 228 w 250"/>
                <a:gd name="T33" fmla="*/ 24 h 270"/>
                <a:gd name="T34" fmla="*/ 212 w 250"/>
                <a:gd name="T35" fmla="*/ 0 h 270"/>
                <a:gd name="T36" fmla="*/ 152 w 250"/>
                <a:gd name="T37" fmla="*/ 8 h 270"/>
                <a:gd name="T38" fmla="*/ 152 w 250"/>
                <a:gd name="T39" fmla="*/ 40 h 270"/>
                <a:gd name="T40" fmla="*/ 144 w 250"/>
                <a:gd name="T41" fmla="*/ 64 h 270"/>
                <a:gd name="T42" fmla="*/ 136 w 250"/>
                <a:gd name="T43" fmla="*/ 71 h 270"/>
                <a:gd name="T44" fmla="*/ 129 w 250"/>
                <a:gd name="T45" fmla="*/ 111 h 270"/>
                <a:gd name="T46" fmla="*/ 106 w 250"/>
                <a:gd name="T47" fmla="*/ 111 h 270"/>
                <a:gd name="T48" fmla="*/ 83 w 250"/>
                <a:gd name="T49" fmla="*/ 135 h 270"/>
                <a:gd name="T50" fmla="*/ 68 w 250"/>
                <a:gd name="T51" fmla="*/ 151 h 270"/>
                <a:gd name="T52" fmla="*/ 22 w 250"/>
                <a:gd name="T53" fmla="*/ 159 h 270"/>
                <a:gd name="T54" fmla="*/ 0 w 250"/>
                <a:gd name="T55" fmla="*/ 143 h 270"/>
                <a:gd name="T56" fmla="*/ 38 w 250"/>
                <a:gd name="T57" fmla="*/ 182 h 270"/>
                <a:gd name="T58" fmla="*/ 45 w 250"/>
                <a:gd name="T59" fmla="*/ 198 h 270"/>
                <a:gd name="T60" fmla="*/ 30 w 250"/>
                <a:gd name="T61" fmla="*/ 214 h 270"/>
                <a:gd name="T62" fmla="*/ 22 w 250"/>
                <a:gd name="T63" fmla="*/ 238 h 270"/>
                <a:gd name="T64" fmla="*/ 53 w 250"/>
                <a:gd name="T65" fmla="*/ 238 h 270"/>
                <a:gd name="T66" fmla="*/ 83 w 250"/>
                <a:gd name="T67" fmla="*/ 23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0" h="270">
                  <a:moveTo>
                    <a:pt x="98" y="238"/>
                  </a:moveTo>
                  <a:lnTo>
                    <a:pt x="106" y="246"/>
                  </a:lnTo>
                  <a:lnTo>
                    <a:pt x="114" y="246"/>
                  </a:lnTo>
                  <a:lnTo>
                    <a:pt x="121" y="262"/>
                  </a:lnTo>
                  <a:lnTo>
                    <a:pt x="136" y="270"/>
                  </a:lnTo>
                  <a:lnTo>
                    <a:pt x="144" y="270"/>
                  </a:lnTo>
                  <a:lnTo>
                    <a:pt x="144" y="262"/>
                  </a:lnTo>
                  <a:lnTo>
                    <a:pt x="159" y="262"/>
                  </a:lnTo>
                  <a:lnTo>
                    <a:pt x="174" y="254"/>
                  </a:lnTo>
                  <a:lnTo>
                    <a:pt x="182" y="262"/>
                  </a:lnTo>
                  <a:lnTo>
                    <a:pt x="174" y="230"/>
                  </a:lnTo>
                  <a:lnTo>
                    <a:pt x="167" y="230"/>
                  </a:lnTo>
                  <a:lnTo>
                    <a:pt x="167" y="214"/>
                  </a:lnTo>
                  <a:lnTo>
                    <a:pt x="152" y="206"/>
                  </a:lnTo>
                  <a:lnTo>
                    <a:pt x="159" y="182"/>
                  </a:lnTo>
                  <a:lnTo>
                    <a:pt x="167" y="182"/>
                  </a:lnTo>
                  <a:lnTo>
                    <a:pt x="182" y="182"/>
                  </a:lnTo>
                  <a:lnTo>
                    <a:pt x="197" y="167"/>
                  </a:lnTo>
                  <a:lnTo>
                    <a:pt x="205" y="151"/>
                  </a:lnTo>
                  <a:lnTo>
                    <a:pt x="212" y="135"/>
                  </a:lnTo>
                  <a:lnTo>
                    <a:pt x="220" y="119"/>
                  </a:lnTo>
                  <a:lnTo>
                    <a:pt x="220" y="103"/>
                  </a:lnTo>
                  <a:lnTo>
                    <a:pt x="228" y="95"/>
                  </a:lnTo>
                  <a:lnTo>
                    <a:pt x="220" y="95"/>
                  </a:lnTo>
                  <a:lnTo>
                    <a:pt x="212" y="87"/>
                  </a:lnTo>
                  <a:lnTo>
                    <a:pt x="205" y="79"/>
                  </a:lnTo>
                  <a:lnTo>
                    <a:pt x="205" y="71"/>
                  </a:lnTo>
                  <a:lnTo>
                    <a:pt x="205" y="64"/>
                  </a:lnTo>
                  <a:lnTo>
                    <a:pt x="197" y="56"/>
                  </a:lnTo>
                  <a:lnTo>
                    <a:pt x="197" y="48"/>
                  </a:lnTo>
                  <a:lnTo>
                    <a:pt x="220" y="48"/>
                  </a:lnTo>
                  <a:lnTo>
                    <a:pt x="235" y="48"/>
                  </a:lnTo>
                  <a:lnTo>
                    <a:pt x="250" y="32"/>
                  </a:lnTo>
                  <a:lnTo>
                    <a:pt x="228" y="24"/>
                  </a:lnTo>
                  <a:lnTo>
                    <a:pt x="220" y="16"/>
                  </a:lnTo>
                  <a:lnTo>
                    <a:pt x="212" y="0"/>
                  </a:lnTo>
                  <a:lnTo>
                    <a:pt x="190" y="0"/>
                  </a:lnTo>
                  <a:lnTo>
                    <a:pt x="152" y="8"/>
                  </a:lnTo>
                  <a:lnTo>
                    <a:pt x="144" y="24"/>
                  </a:lnTo>
                  <a:lnTo>
                    <a:pt x="152" y="40"/>
                  </a:lnTo>
                  <a:lnTo>
                    <a:pt x="152" y="56"/>
                  </a:lnTo>
                  <a:lnTo>
                    <a:pt x="144" y="64"/>
                  </a:lnTo>
                  <a:lnTo>
                    <a:pt x="129" y="64"/>
                  </a:lnTo>
                  <a:lnTo>
                    <a:pt x="136" y="71"/>
                  </a:lnTo>
                  <a:lnTo>
                    <a:pt x="129" y="87"/>
                  </a:lnTo>
                  <a:lnTo>
                    <a:pt x="129" y="111"/>
                  </a:lnTo>
                  <a:lnTo>
                    <a:pt x="106" y="111"/>
                  </a:lnTo>
                  <a:lnTo>
                    <a:pt x="106" y="111"/>
                  </a:lnTo>
                  <a:lnTo>
                    <a:pt x="91" y="119"/>
                  </a:lnTo>
                  <a:lnTo>
                    <a:pt x="83" y="135"/>
                  </a:lnTo>
                  <a:lnTo>
                    <a:pt x="83" y="143"/>
                  </a:lnTo>
                  <a:lnTo>
                    <a:pt x="68" y="151"/>
                  </a:lnTo>
                  <a:lnTo>
                    <a:pt x="53" y="151"/>
                  </a:lnTo>
                  <a:lnTo>
                    <a:pt x="22" y="159"/>
                  </a:lnTo>
                  <a:lnTo>
                    <a:pt x="7" y="151"/>
                  </a:lnTo>
                  <a:lnTo>
                    <a:pt x="0" y="143"/>
                  </a:lnTo>
                  <a:lnTo>
                    <a:pt x="22" y="175"/>
                  </a:lnTo>
                  <a:lnTo>
                    <a:pt x="38" y="182"/>
                  </a:lnTo>
                  <a:lnTo>
                    <a:pt x="38" y="198"/>
                  </a:lnTo>
                  <a:lnTo>
                    <a:pt x="45" y="198"/>
                  </a:lnTo>
                  <a:lnTo>
                    <a:pt x="45" y="214"/>
                  </a:lnTo>
                  <a:lnTo>
                    <a:pt x="30" y="214"/>
                  </a:lnTo>
                  <a:lnTo>
                    <a:pt x="22" y="222"/>
                  </a:lnTo>
                  <a:lnTo>
                    <a:pt x="22" y="238"/>
                  </a:lnTo>
                  <a:lnTo>
                    <a:pt x="38" y="238"/>
                  </a:lnTo>
                  <a:lnTo>
                    <a:pt x="53" y="238"/>
                  </a:lnTo>
                  <a:lnTo>
                    <a:pt x="68" y="238"/>
                  </a:lnTo>
                  <a:lnTo>
                    <a:pt x="83" y="238"/>
                  </a:lnTo>
                  <a:lnTo>
                    <a:pt x="98" y="238"/>
                  </a:lnTo>
                  <a:close/>
                </a:path>
              </a:pathLst>
            </a:custGeom>
            <a:solidFill>
              <a:srgbClr val="E1E1E1"/>
            </a:solidFill>
            <a:ln w="12700">
              <a:solidFill>
                <a:srgbClr val="000000"/>
              </a:solidFill>
              <a:prstDash val="solid"/>
              <a:round/>
              <a:headEnd/>
              <a:tailEnd/>
            </a:ln>
          </p:spPr>
          <p:txBody>
            <a:bodyPr/>
            <a:lstStyle/>
            <a:p>
              <a:endParaRPr lang="en-US"/>
            </a:p>
          </p:txBody>
        </p:sp>
        <p:sp>
          <p:nvSpPr>
            <p:cNvPr id="215125" name="Freeform 85"/>
            <p:cNvSpPr>
              <a:spLocks/>
            </p:cNvSpPr>
            <p:nvPr/>
          </p:nvSpPr>
          <p:spPr bwMode="auto">
            <a:xfrm>
              <a:off x="2956" y="2111"/>
              <a:ext cx="197" cy="198"/>
            </a:xfrm>
            <a:custGeom>
              <a:avLst/>
              <a:gdLst>
                <a:gd name="T0" fmla="*/ 152 w 197"/>
                <a:gd name="T1" fmla="*/ 71 h 198"/>
                <a:gd name="T2" fmla="*/ 144 w 197"/>
                <a:gd name="T3" fmla="*/ 56 h 198"/>
                <a:gd name="T4" fmla="*/ 137 w 197"/>
                <a:gd name="T5" fmla="*/ 32 h 198"/>
                <a:gd name="T6" fmla="*/ 129 w 197"/>
                <a:gd name="T7" fmla="*/ 40 h 198"/>
                <a:gd name="T8" fmla="*/ 137 w 197"/>
                <a:gd name="T9" fmla="*/ 48 h 198"/>
                <a:gd name="T10" fmla="*/ 144 w 197"/>
                <a:gd name="T11" fmla="*/ 64 h 198"/>
                <a:gd name="T12" fmla="*/ 159 w 197"/>
                <a:gd name="T13" fmla="*/ 95 h 198"/>
                <a:gd name="T14" fmla="*/ 167 w 197"/>
                <a:gd name="T15" fmla="*/ 111 h 198"/>
                <a:gd name="T16" fmla="*/ 175 w 197"/>
                <a:gd name="T17" fmla="*/ 127 h 198"/>
                <a:gd name="T18" fmla="*/ 182 w 197"/>
                <a:gd name="T19" fmla="*/ 143 h 198"/>
                <a:gd name="T20" fmla="*/ 197 w 197"/>
                <a:gd name="T21" fmla="*/ 151 h 198"/>
                <a:gd name="T22" fmla="*/ 190 w 197"/>
                <a:gd name="T23" fmla="*/ 159 h 198"/>
                <a:gd name="T24" fmla="*/ 190 w 197"/>
                <a:gd name="T25" fmla="*/ 175 h 198"/>
                <a:gd name="T26" fmla="*/ 190 w 197"/>
                <a:gd name="T27" fmla="*/ 182 h 198"/>
                <a:gd name="T28" fmla="*/ 182 w 197"/>
                <a:gd name="T29" fmla="*/ 175 h 198"/>
                <a:gd name="T30" fmla="*/ 182 w 197"/>
                <a:gd name="T31" fmla="*/ 190 h 198"/>
                <a:gd name="T32" fmla="*/ 167 w 197"/>
                <a:gd name="T33" fmla="*/ 190 h 198"/>
                <a:gd name="T34" fmla="*/ 167 w 197"/>
                <a:gd name="T35" fmla="*/ 198 h 198"/>
                <a:gd name="T36" fmla="*/ 144 w 197"/>
                <a:gd name="T37" fmla="*/ 198 h 198"/>
                <a:gd name="T38" fmla="*/ 121 w 197"/>
                <a:gd name="T39" fmla="*/ 198 h 198"/>
                <a:gd name="T40" fmla="*/ 121 w 197"/>
                <a:gd name="T41" fmla="*/ 190 h 198"/>
                <a:gd name="T42" fmla="*/ 121 w 197"/>
                <a:gd name="T43" fmla="*/ 198 h 198"/>
                <a:gd name="T44" fmla="*/ 15 w 197"/>
                <a:gd name="T45" fmla="*/ 198 h 198"/>
                <a:gd name="T46" fmla="*/ 7 w 197"/>
                <a:gd name="T47" fmla="*/ 119 h 198"/>
                <a:gd name="T48" fmla="*/ 7 w 197"/>
                <a:gd name="T49" fmla="*/ 79 h 198"/>
                <a:gd name="T50" fmla="*/ 7 w 197"/>
                <a:gd name="T51" fmla="*/ 64 h 198"/>
                <a:gd name="T52" fmla="*/ 7 w 197"/>
                <a:gd name="T53" fmla="*/ 40 h 198"/>
                <a:gd name="T54" fmla="*/ 7 w 197"/>
                <a:gd name="T55" fmla="*/ 24 h 198"/>
                <a:gd name="T56" fmla="*/ 0 w 197"/>
                <a:gd name="T57" fmla="*/ 8 h 198"/>
                <a:gd name="T58" fmla="*/ 7 w 197"/>
                <a:gd name="T59" fmla="*/ 0 h 198"/>
                <a:gd name="T60" fmla="*/ 15 w 197"/>
                <a:gd name="T61" fmla="*/ 0 h 198"/>
                <a:gd name="T62" fmla="*/ 45 w 197"/>
                <a:gd name="T63" fmla="*/ 8 h 198"/>
                <a:gd name="T64" fmla="*/ 68 w 197"/>
                <a:gd name="T65" fmla="*/ 16 h 198"/>
                <a:gd name="T66" fmla="*/ 91 w 197"/>
                <a:gd name="T67" fmla="*/ 8 h 198"/>
                <a:gd name="T68" fmla="*/ 106 w 197"/>
                <a:gd name="T69" fmla="*/ 0 h 198"/>
                <a:gd name="T70" fmla="*/ 99 w 197"/>
                <a:gd name="T71" fmla="*/ 0 h 198"/>
                <a:gd name="T72" fmla="*/ 106 w 197"/>
                <a:gd name="T73" fmla="*/ 0 h 198"/>
                <a:gd name="T74" fmla="*/ 121 w 197"/>
                <a:gd name="T75" fmla="*/ 8 h 198"/>
                <a:gd name="T76" fmla="*/ 121 w 197"/>
                <a:gd name="T77" fmla="*/ 8 h 198"/>
                <a:gd name="T78" fmla="*/ 137 w 197"/>
                <a:gd name="T79" fmla="*/ 8 h 198"/>
                <a:gd name="T80" fmla="*/ 159 w 197"/>
                <a:gd name="T81" fmla="*/ 8 h 198"/>
                <a:gd name="T82" fmla="*/ 175 w 197"/>
                <a:gd name="T83" fmla="*/ 40 h 198"/>
                <a:gd name="T84" fmla="*/ 167 w 197"/>
                <a:gd name="T85" fmla="*/ 56 h 198"/>
                <a:gd name="T86" fmla="*/ 167 w 197"/>
                <a:gd name="T87" fmla="*/ 79 h 198"/>
                <a:gd name="T88" fmla="*/ 152 w 197"/>
                <a:gd name="T89" fmla="*/ 7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198">
                  <a:moveTo>
                    <a:pt x="152" y="71"/>
                  </a:moveTo>
                  <a:lnTo>
                    <a:pt x="144" y="56"/>
                  </a:lnTo>
                  <a:lnTo>
                    <a:pt x="137" y="32"/>
                  </a:lnTo>
                  <a:lnTo>
                    <a:pt x="129" y="40"/>
                  </a:lnTo>
                  <a:lnTo>
                    <a:pt x="137" y="48"/>
                  </a:lnTo>
                  <a:lnTo>
                    <a:pt x="144" y="64"/>
                  </a:lnTo>
                  <a:lnTo>
                    <a:pt x="159" y="95"/>
                  </a:lnTo>
                  <a:lnTo>
                    <a:pt x="167" y="111"/>
                  </a:lnTo>
                  <a:lnTo>
                    <a:pt x="175" y="127"/>
                  </a:lnTo>
                  <a:lnTo>
                    <a:pt x="182" y="143"/>
                  </a:lnTo>
                  <a:lnTo>
                    <a:pt x="197" y="151"/>
                  </a:lnTo>
                  <a:lnTo>
                    <a:pt x="190" y="159"/>
                  </a:lnTo>
                  <a:lnTo>
                    <a:pt x="190" y="175"/>
                  </a:lnTo>
                  <a:lnTo>
                    <a:pt x="190" y="182"/>
                  </a:lnTo>
                  <a:lnTo>
                    <a:pt x="182" y="175"/>
                  </a:lnTo>
                  <a:lnTo>
                    <a:pt x="182" y="190"/>
                  </a:lnTo>
                  <a:lnTo>
                    <a:pt x="167" y="190"/>
                  </a:lnTo>
                  <a:lnTo>
                    <a:pt x="167" y="198"/>
                  </a:lnTo>
                  <a:lnTo>
                    <a:pt x="144" y="198"/>
                  </a:lnTo>
                  <a:lnTo>
                    <a:pt x="121" y="198"/>
                  </a:lnTo>
                  <a:lnTo>
                    <a:pt x="121" y="190"/>
                  </a:lnTo>
                  <a:lnTo>
                    <a:pt x="121" y="198"/>
                  </a:lnTo>
                  <a:lnTo>
                    <a:pt x="15" y="198"/>
                  </a:lnTo>
                  <a:lnTo>
                    <a:pt x="7" y="119"/>
                  </a:lnTo>
                  <a:lnTo>
                    <a:pt x="7" y="79"/>
                  </a:lnTo>
                  <a:lnTo>
                    <a:pt x="7" y="64"/>
                  </a:lnTo>
                  <a:lnTo>
                    <a:pt x="7" y="40"/>
                  </a:lnTo>
                  <a:lnTo>
                    <a:pt x="7" y="24"/>
                  </a:lnTo>
                  <a:lnTo>
                    <a:pt x="0" y="8"/>
                  </a:lnTo>
                  <a:lnTo>
                    <a:pt x="7" y="0"/>
                  </a:lnTo>
                  <a:lnTo>
                    <a:pt x="15" y="0"/>
                  </a:lnTo>
                  <a:lnTo>
                    <a:pt x="45" y="8"/>
                  </a:lnTo>
                  <a:lnTo>
                    <a:pt x="68" y="16"/>
                  </a:lnTo>
                  <a:lnTo>
                    <a:pt x="91" y="8"/>
                  </a:lnTo>
                  <a:lnTo>
                    <a:pt x="106" y="0"/>
                  </a:lnTo>
                  <a:lnTo>
                    <a:pt x="99" y="0"/>
                  </a:lnTo>
                  <a:lnTo>
                    <a:pt x="106" y="0"/>
                  </a:lnTo>
                  <a:lnTo>
                    <a:pt x="121" y="8"/>
                  </a:lnTo>
                  <a:lnTo>
                    <a:pt x="121" y="8"/>
                  </a:lnTo>
                  <a:lnTo>
                    <a:pt x="137" y="8"/>
                  </a:lnTo>
                  <a:lnTo>
                    <a:pt x="159" y="8"/>
                  </a:lnTo>
                  <a:lnTo>
                    <a:pt x="175" y="40"/>
                  </a:lnTo>
                  <a:lnTo>
                    <a:pt x="167" y="56"/>
                  </a:lnTo>
                  <a:lnTo>
                    <a:pt x="167" y="79"/>
                  </a:lnTo>
                  <a:lnTo>
                    <a:pt x="152" y="71"/>
                  </a:lnTo>
                  <a:close/>
                </a:path>
              </a:pathLst>
            </a:custGeom>
            <a:solidFill>
              <a:srgbClr val="E1E1E1"/>
            </a:solidFill>
            <a:ln w="12700">
              <a:solidFill>
                <a:srgbClr val="000000"/>
              </a:solidFill>
              <a:prstDash val="solid"/>
              <a:round/>
              <a:headEnd/>
              <a:tailEnd/>
            </a:ln>
          </p:spPr>
          <p:txBody>
            <a:bodyPr/>
            <a:lstStyle/>
            <a:p>
              <a:endParaRPr lang="en-US"/>
            </a:p>
          </p:txBody>
        </p:sp>
        <p:sp>
          <p:nvSpPr>
            <p:cNvPr id="215126" name="Freeform 86"/>
            <p:cNvSpPr>
              <a:spLocks/>
            </p:cNvSpPr>
            <p:nvPr/>
          </p:nvSpPr>
          <p:spPr bwMode="auto">
            <a:xfrm>
              <a:off x="3700" y="2032"/>
              <a:ext cx="479" cy="563"/>
            </a:xfrm>
            <a:custGeom>
              <a:avLst/>
              <a:gdLst>
                <a:gd name="T0" fmla="*/ 84 w 479"/>
                <a:gd name="T1" fmla="*/ 16 h 563"/>
                <a:gd name="T2" fmla="*/ 69 w 479"/>
                <a:gd name="T3" fmla="*/ 32 h 563"/>
                <a:gd name="T4" fmla="*/ 76 w 479"/>
                <a:gd name="T5" fmla="*/ 55 h 563"/>
                <a:gd name="T6" fmla="*/ 84 w 479"/>
                <a:gd name="T7" fmla="*/ 71 h 563"/>
                <a:gd name="T8" fmla="*/ 69 w 479"/>
                <a:gd name="T9" fmla="*/ 119 h 563"/>
                <a:gd name="T10" fmla="*/ 31 w 479"/>
                <a:gd name="T11" fmla="*/ 150 h 563"/>
                <a:gd name="T12" fmla="*/ 31 w 479"/>
                <a:gd name="T13" fmla="*/ 182 h 563"/>
                <a:gd name="T14" fmla="*/ 46 w 479"/>
                <a:gd name="T15" fmla="*/ 230 h 563"/>
                <a:gd name="T16" fmla="*/ 8 w 479"/>
                <a:gd name="T17" fmla="*/ 230 h 563"/>
                <a:gd name="T18" fmla="*/ 0 w 479"/>
                <a:gd name="T19" fmla="*/ 238 h 563"/>
                <a:gd name="T20" fmla="*/ 23 w 479"/>
                <a:gd name="T21" fmla="*/ 261 h 563"/>
                <a:gd name="T22" fmla="*/ 23 w 479"/>
                <a:gd name="T23" fmla="*/ 269 h 563"/>
                <a:gd name="T24" fmla="*/ 46 w 479"/>
                <a:gd name="T25" fmla="*/ 301 h 563"/>
                <a:gd name="T26" fmla="*/ 76 w 479"/>
                <a:gd name="T27" fmla="*/ 269 h 563"/>
                <a:gd name="T28" fmla="*/ 76 w 479"/>
                <a:gd name="T29" fmla="*/ 277 h 563"/>
                <a:gd name="T30" fmla="*/ 84 w 479"/>
                <a:gd name="T31" fmla="*/ 293 h 563"/>
                <a:gd name="T32" fmla="*/ 92 w 479"/>
                <a:gd name="T33" fmla="*/ 333 h 563"/>
                <a:gd name="T34" fmla="*/ 107 w 479"/>
                <a:gd name="T35" fmla="*/ 388 h 563"/>
                <a:gd name="T36" fmla="*/ 122 w 479"/>
                <a:gd name="T37" fmla="*/ 436 h 563"/>
                <a:gd name="T38" fmla="*/ 168 w 479"/>
                <a:gd name="T39" fmla="*/ 523 h 563"/>
                <a:gd name="T40" fmla="*/ 190 w 479"/>
                <a:gd name="T41" fmla="*/ 563 h 563"/>
                <a:gd name="T42" fmla="*/ 221 w 479"/>
                <a:gd name="T43" fmla="*/ 539 h 563"/>
                <a:gd name="T44" fmla="*/ 228 w 479"/>
                <a:gd name="T45" fmla="*/ 515 h 563"/>
                <a:gd name="T46" fmla="*/ 228 w 479"/>
                <a:gd name="T47" fmla="*/ 468 h 563"/>
                <a:gd name="T48" fmla="*/ 221 w 479"/>
                <a:gd name="T49" fmla="*/ 404 h 563"/>
                <a:gd name="T50" fmla="*/ 236 w 479"/>
                <a:gd name="T51" fmla="*/ 396 h 563"/>
                <a:gd name="T52" fmla="*/ 259 w 479"/>
                <a:gd name="T53" fmla="*/ 372 h 563"/>
                <a:gd name="T54" fmla="*/ 304 w 479"/>
                <a:gd name="T55" fmla="*/ 325 h 563"/>
                <a:gd name="T56" fmla="*/ 327 w 479"/>
                <a:gd name="T57" fmla="*/ 285 h 563"/>
                <a:gd name="T58" fmla="*/ 350 w 479"/>
                <a:gd name="T59" fmla="*/ 285 h 563"/>
                <a:gd name="T60" fmla="*/ 358 w 479"/>
                <a:gd name="T61" fmla="*/ 277 h 563"/>
                <a:gd name="T62" fmla="*/ 350 w 479"/>
                <a:gd name="T63" fmla="*/ 230 h 563"/>
                <a:gd name="T64" fmla="*/ 350 w 479"/>
                <a:gd name="T65" fmla="*/ 206 h 563"/>
                <a:gd name="T66" fmla="*/ 342 w 479"/>
                <a:gd name="T67" fmla="*/ 190 h 563"/>
                <a:gd name="T68" fmla="*/ 365 w 479"/>
                <a:gd name="T69" fmla="*/ 206 h 563"/>
                <a:gd name="T70" fmla="*/ 411 w 479"/>
                <a:gd name="T71" fmla="*/ 214 h 563"/>
                <a:gd name="T72" fmla="*/ 396 w 479"/>
                <a:gd name="T73" fmla="*/ 254 h 563"/>
                <a:gd name="T74" fmla="*/ 411 w 479"/>
                <a:gd name="T75" fmla="*/ 254 h 563"/>
                <a:gd name="T76" fmla="*/ 426 w 479"/>
                <a:gd name="T77" fmla="*/ 277 h 563"/>
                <a:gd name="T78" fmla="*/ 441 w 479"/>
                <a:gd name="T79" fmla="*/ 238 h 563"/>
                <a:gd name="T80" fmla="*/ 449 w 479"/>
                <a:gd name="T81" fmla="*/ 182 h 563"/>
                <a:gd name="T82" fmla="*/ 472 w 479"/>
                <a:gd name="T83" fmla="*/ 166 h 563"/>
                <a:gd name="T84" fmla="*/ 456 w 479"/>
                <a:gd name="T85" fmla="*/ 143 h 563"/>
                <a:gd name="T86" fmla="*/ 456 w 479"/>
                <a:gd name="T87" fmla="*/ 127 h 563"/>
                <a:gd name="T88" fmla="*/ 426 w 479"/>
                <a:gd name="T89" fmla="*/ 127 h 563"/>
                <a:gd name="T90" fmla="*/ 380 w 479"/>
                <a:gd name="T91" fmla="*/ 158 h 563"/>
                <a:gd name="T92" fmla="*/ 396 w 479"/>
                <a:gd name="T93" fmla="*/ 174 h 563"/>
                <a:gd name="T94" fmla="*/ 342 w 479"/>
                <a:gd name="T95" fmla="*/ 174 h 563"/>
                <a:gd name="T96" fmla="*/ 327 w 479"/>
                <a:gd name="T97" fmla="*/ 150 h 563"/>
                <a:gd name="T98" fmla="*/ 289 w 479"/>
                <a:gd name="T99" fmla="*/ 182 h 563"/>
                <a:gd name="T100" fmla="*/ 244 w 479"/>
                <a:gd name="T101" fmla="*/ 158 h 563"/>
                <a:gd name="T102" fmla="*/ 190 w 479"/>
                <a:gd name="T103" fmla="*/ 135 h 563"/>
                <a:gd name="T104" fmla="*/ 183 w 479"/>
                <a:gd name="T105" fmla="*/ 95 h 563"/>
                <a:gd name="T106" fmla="*/ 145 w 479"/>
                <a:gd name="T107" fmla="*/ 55 h 563"/>
                <a:gd name="T108" fmla="*/ 145 w 479"/>
                <a:gd name="T109" fmla="*/ 39 h 563"/>
                <a:gd name="T110" fmla="*/ 145 w 479"/>
                <a:gd name="T111" fmla="*/ 24 h 563"/>
                <a:gd name="T112" fmla="*/ 137 w 479"/>
                <a:gd name="T113" fmla="*/ 8 h 563"/>
                <a:gd name="T114" fmla="*/ 122 w 479"/>
                <a:gd name="T115"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9" h="563">
                  <a:moveTo>
                    <a:pt x="114" y="0"/>
                  </a:moveTo>
                  <a:lnTo>
                    <a:pt x="99" y="16"/>
                  </a:lnTo>
                  <a:lnTo>
                    <a:pt x="84" y="16"/>
                  </a:lnTo>
                  <a:lnTo>
                    <a:pt x="61" y="16"/>
                  </a:lnTo>
                  <a:lnTo>
                    <a:pt x="61" y="24"/>
                  </a:lnTo>
                  <a:lnTo>
                    <a:pt x="69" y="32"/>
                  </a:lnTo>
                  <a:lnTo>
                    <a:pt x="69" y="39"/>
                  </a:lnTo>
                  <a:lnTo>
                    <a:pt x="69" y="47"/>
                  </a:lnTo>
                  <a:lnTo>
                    <a:pt x="76" y="55"/>
                  </a:lnTo>
                  <a:lnTo>
                    <a:pt x="84" y="63"/>
                  </a:lnTo>
                  <a:lnTo>
                    <a:pt x="92" y="63"/>
                  </a:lnTo>
                  <a:lnTo>
                    <a:pt x="84" y="71"/>
                  </a:lnTo>
                  <a:lnTo>
                    <a:pt x="84" y="87"/>
                  </a:lnTo>
                  <a:lnTo>
                    <a:pt x="76" y="103"/>
                  </a:lnTo>
                  <a:lnTo>
                    <a:pt x="69" y="119"/>
                  </a:lnTo>
                  <a:lnTo>
                    <a:pt x="61" y="135"/>
                  </a:lnTo>
                  <a:lnTo>
                    <a:pt x="46" y="150"/>
                  </a:lnTo>
                  <a:lnTo>
                    <a:pt x="31" y="150"/>
                  </a:lnTo>
                  <a:lnTo>
                    <a:pt x="23" y="150"/>
                  </a:lnTo>
                  <a:lnTo>
                    <a:pt x="16" y="174"/>
                  </a:lnTo>
                  <a:lnTo>
                    <a:pt x="31" y="182"/>
                  </a:lnTo>
                  <a:lnTo>
                    <a:pt x="31" y="198"/>
                  </a:lnTo>
                  <a:lnTo>
                    <a:pt x="38" y="198"/>
                  </a:lnTo>
                  <a:lnTo>
                    <a:pt x="46" y="230"/>
                  </a:lnTo>
                  <a:lnTo>
                    <a:pt x="38" y="222"/>
                  </a:lnTo>
                  <a:lnTo>
                    <a:pt x="23" y="230"/>
                  </a:lnTo>
                  <a:lnTo>
                    <a:pt x="8" y="230"/>
                  </a:lnTo>
                  <a:lnTo>
                    <a:pt x="8" y="238"/>
                  </a:lnTo>
                  <a:lnTo>
                    <a:pt x="0" y="238"/>
                  </a:lnTo>
                  <a:lnTo>
                    <a:pt x="0" y="238"/>
                  </a:lnTo>
                  <a:lnTo>
                    <a:pt x="8" y="238"/>
                  </a:lnTo>
                  <a:lnTo>
                    <a:pt x="8" y="238"/>
                  </a:lnTo>
                  <a:lnTo>
                    <a:pt x="23" y="261"/>
                  </a:lnTo>
                  <a:lnTo>
                    <a:pt x="38" y="254"/>
                  </a:lnTo>
                  <a:lnTo>
                    <a:pt x="38" y="261"/>
                  </a:lnTo>
                  <a:lnTo>
                    <a:pt x="23" y="269"/>
                  </a:lnTo>
                  <a:lnTo>
                    <a:pt x="16" y="261"/>
                  </a:lnTo>
                  <a:lnTo>
                    <a:pt x="31" y="285"/>
                  </a:lnTo>
                  <a:lnTo>
                    <a:pt x="46" y="301"/>
                  </a:lnTo>
                  <a:lnTo>
                    <a:pt x="69" y="293"/>
                  </a:lnTo>
                  <a:lnTo>
                    <a:pt x="76" y="277"/>
                  </a:lnTo>
                  <a:lnTo>
                    <a:pt x="76" y="269"/>
                  </a:lnTo>
                  <a:lnTo>
                    <a:pt x="84" y="269"/>
                  </a:lnTo>
                  <a:lnTo>
                    <a:pt x="76" y="277"/>
                  </a:lnTo>
                  <a:lnTo>
                    <a:pt x="76" y="277"/>
                  </a:lnTo>
                  <a:lnTo>
                    <a:pt x="92" y="277"/>
                  </a:lnTo>
                  <a:lnTo>
                    <a:pt x="84" y="285"/>
                  </a:lnTo>
                  <a:lnTo>
                    <a:pt x="84" y="293"/>
                  </a:lnTo>
                  <a:lnTo>
                    <a:pt x="84" y="309"/>
                  </a:lnTo>
                  <a:lnTo>
                    <a:pt x="92" y="333"/>
                  </a:lnTo>
                  <a:lnTo>
                    <a:pt x="92" y="333"/>
                  </a:lnTo>
                  <a:lnTo>
                    <a:pt x="92" y="341"/>
                  </a:lnTo>
                  <a:lnTo>
                    <a:pt x="99" y="365"/>
                  </a:lnTo>
                  <a:lnTo>
                    <a:pt x="107" y="388"/>
                  </a:lnTo>
                  <a:lnTo>
                    <a:pt x="114" y="404"/>
                  </a:lnTo>
                  <a:lnTo>
                    <a:pt x="114" y="412"/>
                  </a:lnTo>
                  <a:lnTo>
                    <a:pt x="122" y="436"/>
                  </a:lnTo>
                  <a:lnTo>
                    <a:pt x="137" y="460"/>
                  </a:lnTo>
                  <a:lnTo>
                    <a:pt x="160" y="507"/>
                  </a:lnTo>
                  <a:lnTo>
                    <a:pt x="168" y="523"/>
                  </a:lnTo>
                  <a:lnTo>
                    <a:pt x="168" y="539"/>
                  </a:lnTo>
                  <a:lnTo>
                    <a:pt x="175" y="555"/>
                  </a:lnTo>
                  <a:lnTo>
                    <a:pt x="190" y="563"/>
                  </a:lnTo>
                  <a:lnTo>
                    <a:pt x="198" y="547"/>
                  </a:lnTo>
                  <a:lnTo>
                    <a:pt x="206" y="539"/>
                  </a:lnTo>
                  <a:lnTo>
                    <a:pt x="221" y="539"/>
                  </a:lnTo>
                  <a:lnTo>
                    <a:pt x="213" y="531"/>
                  </a:lnTo>
                  <a:lnTo>
                    <a:pt x="221" y="515"/>
                  </a:lnTo>
                  <a:lnTo>
                    <a:pt x="228" y="515"/>
                  </a:lnTo>
                  <a:lnTo>
                    <a:pt x="228" y="499"/>
                  </a:lnTo>
                  <a:lnTo>
                    <a:pt x="221" y="483"/>
                  </a:lnTo>
                  <a:lnTo>
                    <a:pt x="228" y="468"/>
                  </a:lnTo>
                  <a:lnTo>
                    <a:pt x="228" y="452"/>
                  </a:lnTo>
                  <a:lnTo>
                    <a:pt x="228" y="428"/>
                  </a:lnTo>
                  <a:lnTo>
                    <a:pt x="221" y="404"/>
                  </a:lnTo>
                  <a:lnTo>
                    <a:pt x="236" y="404"/>
                  </a:lnTo>
                  <a:lnTo>
                    <a:pt x="236" y="396"/>
                  </a:lnTo>
                  <a:lnTo>
                    <a:pt x="236" y="396"/>
                  </a:lnTo>
                  <a:lnTo>
                    <a:pt x="244" y="388"/>
                  </a:lnTo>
                  <a:lnTo>
                    <a:pt x="259" y="388"/>
                  </a:lnTo>
                  <a:lnTo>
                    <a:pt x="259" y="372"/>
                  </a:lnTo>
                  <a:lnTo>
                    <a:pt x="274" y="357"/>
                  </a:lnTo>
                  <a:lnTo>
                    <a:pt x="297" y="333"/>
                  </a:lnTo>
                  <a:lnTo>
                    <a:pt x="304" y="325"/>
                  </a:lnTo>
                  <a:lnTo>
                    <a:pt x="320" y="317"/>
                  </a:lnTo>
                  <a:lnTo>
                    <a:pt x="327" y="301"/>
                  </a:lnTo>
                  <a:lnTo>
                    <a:pt x="327" y="285"/>
                  </a:lnTo>
                  <a:lnTo>
                    <a:pt x="342" y="277"/>
                  </a:lnTo>
                  <a:lnTo>
                    <a:pt x="350" y="285"/>
                  </a:lnTo>
                  <a:lnTo>
                    <a:pt x="350" y="285"/>
                  </a:lnTo>
                  <a:lnTo>
                    <a:pt x="358" y="277"/>
                  </a:lnTo>
                  <a:lnTo>
                    <a:pt x="358" y="285"/>
                  </a:lnTo>
                  <a:lnTo>
                    <a:pt x="358" y="277"/>
                  </a:lnTo>
                  <a:lnTo>
                    <a:pt x="358" y="261"/>
                  </a:lnTo>
                  <a:lnTo>
                    <a:pt x="350" y="246"/>
                  </a:lnTo>
                  <a:lnTo>
                    <a:pt x="350" y="230"/>
                  </a:lnTo>
                  <a:lnTo>
                    <a:pt x="335" y="222"/>
                  </a:lnTo>
                  <a:lnTo>
                    <a:pt x="342" y="214"/>
                  </a:lnTo>
                  <a:lnTo>
                    <a:pt x="350" y="206"/>
                  </a:lnTo>
                  <a:lnTo>
                    <a:pt x="335" y="198"/>
                  </a:lnTo>
                  <a:lnTo>
                    <a:pt x="335" y="182"/>
                  </a:lnTo>
                  <a:lnTo>
                    <a:pt x="342" y="190"/>
                  </a:lnTo>
                  <a:lnTo>
                    <a:pt x="350" y="190"/>
                  </a:lnTo>
                  <a:lnTo>
                    <a:pt x="358" y="190"/>
                  </a:lnTo>
                  <a:lnTo>
                    <a:pt x="365" y="206"/>
                  </a:lnTo>
                  <a:lnTo>
                    <a:pt x="380" y="206"/>
                  </a:lnTo>
                  <a:lnTo>
                    <a:pt x="396" y="206"/>
                  </a:lnTo>
                  <a:lnTo>
                    <a:pt x="411" y="214"/>
                  </a:lnTo>
                  <a:lnTo>
                    <a:pt x="403" y="222"/>
                  </a:lnTo>
                  <a:lnTo>
                    <a:pt x="396" y="230"/>
                  </a:lnTo>
                  <a:lnTo>
                    <a:pt x="396" y="254"/>
                  </a:lnTo>
                  <a:lnTo>
                    <a:pt x="396" y="254"/>
                  </a:lnTo>
                  <a:lnTo>
                    <a:pt x="403" y="238"/>
                  </a:lnTo>
                  <a:lnTo>
                    <a:pt x="411" y="254"/>
                  </a:lnTo>
                  <a:lnTo>
                    <a:pt x="418" y="277"/>
                  </a:lnTo>
                  <a:lnTo>
                    <a:pt x="418" y="277"/>
                  </a:lnTo>
                  <a:lnTo>
                    <a:pt x="426" y="277"/>
                  </a:lnTo>
                  <a:lnTo>
                    <a:pt x="426" y="254"/>
                  </a:lnTo>
                  <a:lnTo>
                    <a:pt x="426" y="238"/>
                  </a:lnTo>
                  <a:lnTo>
                    <a:pt x="441" y="238"/>
                  </a:lnTo>
                  <a:lnTo>
                    <a:pt x="449" y="214"/>
                  </a:lnTo>
                  <a:lnTo>
                    <a:pt x="449" y="198"/>
                  </a:lnTo>
                  <a:lnTo>
                    <a:pt x="449" y="182"/>
                  </a:lnTo>
                  <a:lnTo>
                    <a:pt x="464" y="166"/>
                  </a:lnTo>
                  <a:lnTo>
                    <a:pt x="479" y="166"/>
                  </a:lnTo>
                  <a:lnTo>
                    <a:pt x="472" y="166"/>
                  </a:lnTo>
                  <a:lnTo>
                    <a:pt x="472" y="158"/>
                  </a:lnTo>
                  <a:lnTo>
                    <a:pt x="479" y="150"/>
                  </a:lnTo>
                  <a:lnTo>
                    <a:pt x="456" y="143"/>
                  </a:lnTo>
                  <a:lnTo>
                    <a:pt x="456" y="135"/>
                  </a:lnTo>
                  <a:lnTo>
                    <a:pt x="456" y="127"/>
                  </a:lnTo>
                  <a:lnTo>
                    <a:pt x="456" y="127"/>
                  </a:lnTo>
                  <a:lnTo>
                    <a:pt x="449" y="127"/>
                  </a:lnTo>
                  <a:lnTo>
                    <a:pt x="441" y="127"/>
                  </a:lnTo>
                  <a:lnTo>
                    <a:pt x="426" y="127"/>
                  </a:lnTo>
                  <a:lnTo>
                    <a:pt x="411" y="135"/>
                  </a:lnTo>
                  <a:lnTo>
                    <a:pt x="396" y="150"/>
                  </a:lnTo>
                  <a:lnTo>
                    <a:pt x="380" y="158"/>
                  </a:lnTo>
                  <a:lnTo>
                    <a:pt x="380" y="158"/>
                  </a:lnTo>
                  <a:lnTo>
                    <a:pt x="388" y="166"/>
                  </a:lnTo>
                  <a:lnTo>
                    <a:pt x="396" y="174"/>
                  </a:lnTo>
                  <a:lnTo>
                    <a:pt x="380" y="174"/>
                  </a:lnTo>
                  <a:lnTo>
                    <a:pt x="365" y="174"/>
                  </a:lnTo>
                  <a:lnTo>
                    <a:pt x="342" y="174"/>
                  </a:lnTo>
                  <a:lnTo>
                    <a:pt x="342" y="166"/>
                  </a:lnTo>
                  <a:lnTo>
                    <a:pt x="335" y="150"/>
                  </a:lnTo>
                  <a:lnTo>
                    <a:pt x="327" y="150"/>
                  </a:lnTo>
                  <a:lnTo>
                    <a:pt x="327" y="182"/>
                  </a:lnTo>
                  <a:lnTo>
                    <a:pt x="312" y="182"/>
                  </a:lnTo>
                  <a:lnTo>
                    <a:pt x="289" y="182"/>
                  </a:lnTo>
                  <a:lnTo>
                    <a:pt x="274" y="174"/>
                  </a:lnTo>
                  <a:lnTo>
                    <a:pt x="266" y="166"/>
                  </a:lnTo>
                  <a:lnTo>
                    <a:pt x="244" y="158"/>
                  </a:lnTo>
                  <a:lnTo>
                    <a:pt x="228" y="158"/>
                  </a:lnTo>
                  <a:lnTo>
                    <a:pt x="206" y="150"/>
                  </a:lnTo>
                  <a:lnTo>
                    <a:pt x="190" y="135"/>
                  </a:lnTo>
                  <a:lnTo>
                    <a:pt x="190" y="127"/>
                  </a:lnTo>
                  <a:lnTo>
                    <a:pt x="198" y="103"/>
                  </a:lnTo>
                  <a:lnTo>
                    <a:pt x="183" y="95"/>
                  </a:lnTo>
                  <a:lnTo>
                    <a:pt x="160" y="79"/>
                  </a:lnTo>
                  <a:lnTo>
                    <a:pt x="152" y="79"/>
                  </a:lnTo>
                  <a:lnTo>
                    <a:pt x="145" y="55"/>
                  </a:lnTo>
                  <a:lnTo>
                    <a:pt x="152" y="55"/>
                  </a:lnTo>
                  <a:lnTo>
                    <a:pt x="160" y="47"/>
                  </a:lnTo>
                  <a:lnTo>
                    <a:pt x="145" y="39"/>
                  </a:lnTo>
                  <a:lnTo>
                    <a:pt x="145" y="32"/>
                  </a:lnTo>
                  <a:lnTo>
                    <a:pt x="145" y="24"/>
                  </a:lnTo>
                  <a:lnTo>
                    <a:pt x="145" y="24"/>
                  </a:lnTo>
                  <a:lnTo>
                    <a:pt x="145" y="24"/>
                  </a:lnTo>
                  <a:lnTo>
                    <a:pt x="137" y="16"/>
                  </a:lnTo>
                  <a:lnTo>
                    <a:pt x="137" y="8"/>
                  </a:lnTo>
                  <a:lnTo>
                    <a:pt x="137" y="8"/>
                  </a:lnTo>
                  <a:lnTo>
                    <a:pt x="130" y="0"/>
                  </a:lnTo>
                  <a:lnTo>
                    <a:pt x="122" y="0"/>
                  </a:lnTo>
                  <a:lnTo>
                    <a:pt x="114" y="0"/>
                  </a:lnTo>
                  <a:lnTo>
                    <a:pt x="114" y="0"/>
                  </a:lnTo>
                  <a:close/>
                </a:path>
              </a:pathLst>
            </a:custGeom>
            <a:solidFill>
              <a:srgbClr val="E1E1E1"/>
            </a:solidFill>
            <a:ln w="12700">
              <a:solidFill>
                <a:srgbClr val="000000"/>
              </a:solidFill>
              <a:prstDash val="solid"/>
              <a:round/>
              <a:headEnd/>
              <a:tailEnd/>
            </a:ln>
          </p:spPr>
          <p:txBody>
            <a:bodyPr/>
            <a:lstStyle/>
            <a:p>
              <a:endParaRPr lang="en-US"/>
            </a:p>
          </p:txBody>
        </p:sp>
        <p:sp>
          <p:nvSpPr>
            <p:cNvPr id="215127" name="Freeform 87"/>
            <p:cNvSpPr>
              <a:spLocks/>
            </p:cNvSpPr>
            <p:nvPr/>
          </p:nvSpPr>
          <p:spPr bwMode="auto">
            <a:xfrm>
              <a:off x="3115" y="2079"/>
              <a:ext cx="16" cy="72"/>
            </a:xfrm>
            <a:custGeom>
              <a:avLst/>
              <a:gdLst>
                <a:gd name="T0" fmla="*/ 16 w 16"/>
                <a:gd name="T1" fmla="*/ 72 h 72"/>
                <a:gd name="T2" fmla="*/ 0 w 16"/>
                <a:gd name="T3" fmla="*/ 40 h 72"/>
                <a:gd name="T4" fmla="*/ 8 w 16"/>
                <a:gd name="T5" fmla="*/ 0 h 72"/>
                <a:gd name="T6" fmla="*/ 16 w 16"/>
                <a:gd name="T7" fmla="*/ 0 h 72"/>
                <a:gd name="T8" fmla="*/ 16 w 16"/>
                <a:gd name="T9" fmla="*/ 8 h 72"/>
                <a:gd name="T10" fmla="*/ 16 w 16"/>
                <a:gd name="T11" fmla="*/ 24 h 72"/>
                <a:gd name="T12" fmla="*/ 16 w 16"/>
                <a:gd name="T13" fmla="*/ 40 h 72"/>
                <a:gd name="T14" fmla="*/ 16 w 16"/>
                <a:gd name="T15" fmla="*/ 56 h 72"/>
                <a:gd name="T16" fmla="*/ 16 w 16"/>
                <a:gd name="T17" fmla="*/ 72 h 72"/>
                <a:gd name="T18" fmla="*/ 16 w 16"/>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2">
                  <a:moveTo>
                    <a:pt x="16" y="72"/>
                  </a:moveTo>
                  <a:lnTo>
                    <a:pt x="0" y="40"/>
                  </a:lnTo>
                  <a:lnTo>
                    <a:pt x="8" y="0"/>
                  </a:lnTo>
                  <a:lnTo>
                    <a:pt x="16" y="0"/>
                  </a:lnTo>
                  <a:lnTo>
                    <a:pt x="16" y="8"/>
                  </a:lnTo>
                  <a:lnTo>
                    <a:pt x="16" y="24"/>
                  </a:lnTo>
                  <a:lnTo>
                    <a:pt x="16" y="40"/>
                  </a:lnTo>
                  <a:lnTo>
                    <a:pt x="16" y="56"/>
                  </a:lnTo>
                  <a:lnTo>
                    <a:pt x="16" y="72"/>
                  </a:lnTo>
                  <a:lnTo>
                    <a:pt x="16" y="72"/>
                  </a:lnTo>
                  <a:close/>
                </a:path>
              </a:pathLst>
            </a:custGeom>
            <a:solidFill>
              <a:srgbClr val="6F73BF"/>
            </a:solidFill>
            <a:ln w="12700">
              <a:solidFill>
                <a:srgbClr val="000000"/>
              </a:solidFill>
              <a:prstDash val="solid"/>
              <a:round/>
              <a:headEnd/>
              <a:tailEnd/>
            </a:ln>
          </p:spPr>
          <p:txBody>
            <a:bodyPr/>
            <a:lstStyle/>
            <a:p>
              <a:endParaRPr lang="en-US"/>
            </a:p>
          </p:txBody>
        </p:sp>
        <p:sp>
          <p:nvSpPr>
            <p:cNvPr id="215128" name="Freeform 88"/>
            <p:cNvSpPr>
              <a:spLocks/>
            </p:cNvSpPr>
            <p:nvPr/>
          </p:nvSpPr>
          <p:spPr bwMode="auto">
            <a:xfrm>
              <a:off x="3131" y="2071"/>
              <a:ext cx="68" cy="88"/>
            </a:xfrm>
            <a:custGeom>
              <a:avLst/>
              <a:gdLst>
                <a:gd name="T0" fmla="*/ 22 w 68"/>
                <a:gd name="T1" fmla="*/ 24 h 88"/>
                <a:gd name="T2" fmla="*/ 0 w 68"/>
                <a:gd name="T3" fmla="*/ 16 h 88"/>
                <a:gd name="T4" fmla="*/ 0 w 68"/>
                <a:gd name="T5" fmla="*/ 32 h 88"/>
                <a:gd name="T6" fmla="*/ 0 w 68"/>
                <a:gd name="T7" fmla="*/ 48 h 88"/>
                <a:gd name="T8" fmla="*/ 0 w 68"/>
                <a:gd name="T9" fmla="*/ 64 h 88"/>
                <a:gd name="T10" fmla="*/ 0 w 68"/>
                <a:gd name="T11" fmla="*/ 80 h 88"/>
                <a:gd name="T12" fmla="*/ 0 w 68"/>
                <a:gd name="T13" fmla="*/ 88 h 88"/>
                <a:gd name="T14" fmla="*/ 15 w 68"/>
                <a:gd name="T15" fmla="*/ 88 h 88"/>
                <a:gd name="T16" fmla="*/ 30 w 68"/>
                <a:gd name="T17" fmla="*/ 72 h 88"/>
                <a:gd name="T18" fmla="*/ 38 w 68"/>
                <a:gd name="T19" fmla="*/ 72 h 88"/>
                <a:gd name="T20" fmla="*/ 45 w 68"/>
                <a:gd name="T21" fmla="*/ 64 h 88"/>
                <a:gd name="T22" fmla="*/ 30 w 68"/>
                <a:gd name="T23" fmla="*/ 40 h 88"/>
                <a:gd name="T24" fmla="*/ 45 w 68"/>
                <a:gd name="T25" fmla="*/ 32 h 88"/>
                <a:gd name="T26" fmla="*/ 68 w 68"/>
                <a:gd name="T27" fmla="*/ 24 h 88"/>
                <a:gd name="T28" fmla="*/ 53 w 68"/>
                <a:gd name="T29" fmla="*/ 0 h 88"/>
                <a:gd name="T30" fmla="*/ 22 w 68"/>
                <a:gd name="T31" fmla="*/ 2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 h="88">
                  <a:moveTo>
                    <a:pt x="22" y="24"/>
                  </a:moveTo>
                  <a:lnTo>
                    <a:pt x="0" y="16"/>
                  </a:lnTo>
                  <a:lnTo>
                    <a:pt x="0" y="32"/>
                  </a:lnTo>
                  <a:lnTo>
                    <a:pt x="0" y="48"/>
                  </a:lnTo>
                  <a:lnTo>
                    <a:pt x="0" y="64"/>
                  </a:lnTo>
                  <a:lnTo>
                    <a:pt x="0" y="80"/>
                  </a:lnTo>
                  <a:lnTo>
                    <a:pt x="0" y="88"/>
                  </a:lnTo>
                  <a:lnTo>
                    <a:pt x="15" y="88"/>
                  </a:lnTo>
                  <a:lnTo>
                    <a:pt x="30" y="72"/>
                  </a:lnTo>
                  <a:lnTo>
                    <a:pt x="38" y="72"/>
                  </a:lnTo>
                  <a:lnTo>
                    <a:pt x="45" y="64"/>
                  </a:lnTo>
                  <a:lnTo>
                    <a:pt x="30" y="40"/>
                  </a:lnTo>
                  <a:lnTo>
                    <a:pt x="45" y="32"/>
                  </a:lnTo>
                  <a:lnTo>
                    <a:pt x="68" y="24"/>
                  </a:lnTo>
                  <a:lnTo>
                    <a:pt x="53" y="0"/>
                  </a:lnTo>
                  <a:lnTo>
                    <a:pt x="22" y="24"/>
                  </a:lnTo>
                  <a:close/>
                </a:path>
              </a:pathLst>
            </a:custGeom>
            <a:solidFill>
              <a:srgbClr val="E1E1E1"/>
            </a:solidFill>
            <a:ln w="12700">
              <a:solidFill>
                <a:srgbClr val="000000"/>
              </a:solidFill>
              <a:prstDash val="solid"/>
              <a:round/>
              <a:headEnd/>
              <a:tailEnd/>
            </a:ln>
          </p:spPr>
          <p:txBody>
            <a:bodyPr/>
            <a:lstStyle/>
            <a:p>
              <a:endParaRPr lang="en-US"/>
            </a:p>
          </p:txBody>
        </p:sp>
        <p:sp>
          <p:nvSpPr>
            <p:cNvPr id="215129" name="Freeform 89"/>
            <p:cNvSpPr>
              <a:spLocks/>
            </p:cNvSpPr>
            <p:nvPr/>
          </p:nvSpPr>
          <p:spPr bwMode="auto">
            <a:xfrm>
              <a:off x="3435" y="2246"/>
              <a:ext cx="129" cy="174"/>
            </a:xfrm>
            <a:custGeom>
              <a:avLst/>
              <a:gdLst>
                <a:gd name="T0" fmla="*/ 129 w 129"/>
                <a:gd name="T1" fmla="*/ 55 h 174"/>
                <a:gd name="T2" fmla="*/ 113 w 129"/>
                <a:gd name="T3" fmla="*/ 40 h 174"/>
                <a:gd name="T4" fmla="*/ 98 w 129"/>
                <a:gd name="T5" fmla="*/ 24 h 174"/>
                <a:gd name="T6" fmla="*/ 83 w 129"/>
                <a:gd name="T7" fmla="*/ 24 h 174"/>
                <a:gd name="T8" fmla="*/ 76 w 129"/>
                <a:gd name="T9" fmla="*/ 16 h 174"/>
                <a:gd name="T10" fmla="*/ 60 w 129"/>
                <a:gd name="T11" fmla="*/ 0 h 174"/>
                <a:gd name="T12" fmla="*/ 60 w 129"/>
                <a:gd name="T13" fmla="*/ 8 h 174"/>
                <a:gd name="T14" fmla="*/ 53 w 129"/>
                <a:gd name="T15" fmla="*/ 0 h 174"/>
                <a:gd name="T16" fmla="*/ 60 w 129"/>
                <a:gd name="T17" fmla="*/ 16 h 174"/>
                <a:gd name="T18" fmla="*/ 53 w 129"/>
                <a:gd name="T19" fmla="*/ 24 h 174"/>
                <a:gd name="T20" fmla="*/ 45 w 129"/>
                <a:gd name="T21" fmla="*/ 47 h 174"/>
                <a:gd name="T22" fmla="*/ 60 w 129"/>
                <a:gd name="T23" fmla="*/ 63 h 174"/>
                <a:gd name="T24" fmla="*/ 53 w 129"/>
                <a:gd name="T25" fmla="*/ 79 h 174"/>
                <a:gd name="T26" fmla="*/ 45 w 129"/>
                <a:gd name="T27" fmla="*/ 103 h 174"/>
                <a:gd name="T28" fmla="*/ 38 w 129"/>
                <a:gd name="T29" fmla="*/ 111 h 174"/>
                <a:gd name="T30" fmla="*/ 22 w 129"/>
                <a:gd name="T31" fmla="*/ 111 h 174"/>
                <a:gd name="T32" fmla="*/ 0 w 129"/>
                <a:gd name="T33" fmla="*/ 119 h 174"/>
                <a:gd name="T34" fmla="*/ 0 w 129"/>
                <a:gd name="T35" fmla="*/ 135 h 174"/>
                <a:gd name="T36" fmla="*/ 7 w 129"/>
                <a:gd name="T37" fmla="*/ 151 h 174"/>
                <a:gd name="T38" fmla="*/ 22 w 129"/>
                <a:gd name="T39" fmla="*/ 174 h 174"/>
                <a:gd name="T40" fmla="*/ 38 w 129"/>
                <a:gd name="T41" fmla="*/ 166 h 174"/>
                <a:gd name="T42" fmla="*/ 45 w 129"/>
                <a:gd name="T43" fmla="*/ 166 h 174"/>
                <a:gd name="T44" fmla="*/ 60 w 129"/>
                <a:gd name="T45" fmla="*/ 158 h 174"/>
                <a:gd name="T46" fmla="*/ 60 w 129"/>
                <a:gd name="T47" fmla="*/ 143 h 174"/>
                <a:gd name="T48" fmla="*/ 76 w 129"/>
                <a:gd name="T49" fmla="*/ 143 h 174"/>
                <a:gd name="T50" fmla="*/ 83 w 129"/>
                <a:gd name="T51" fmla="*/ 127 h 174"/>
                <a:gd name="T52" fmla="*/ 98 w 129"/>
                <a:gd name="T53" fmla="*/ 119 h 174"/>
                <a:gd name="T54" fmla="*/ 98 w 129"/>
                <a:gd name="T55" fmla="*/ 95 h 174"/>
                <a:gd name="T56" fmla="*/ 106 w 129"/>
                <a:gd name="T57" fmla="*/ 95 h 174"/>
                <a:gd name="T58" fmla="*/ 106 w 129"/>
                <a:gd name="T59" fmla="*/ 87 h 174"/>
                <a:gd name="T60" fmla="*/ 121 w 129"/>
                <a:gd name="T61" fmla="*/ 71 h 174"/>
                <a:gd name="T62" fmla="*/ 129 w 129"/>
                <a:gd name="T63" fmla="*/ 5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 h="174">
                  <a:moveTo>
                    <a:pt x="129" y="55"/>
                  </a:moveTo>
                  <a:lnTo>
                    <a:pt x="113" y="40"/>
                  </a:lnTo>
                  <a:lnTo>
                    <a:pt x="98" y="24"/>
                  </a:lnTo>
                  <a:lnTo>
                    <a:pt x="83" y="24"/>
                  </a:lnTo>
                  <a:lnTo>
                    <a:pt x="76" y="16"/>
                  </a:lnTo>
                  <a:lnTo>
                    <a:pt x="60" y="0"/>
                  </a:lnTo>
                  <a:lnTo>
                    <a:pt x="60" y="8"/>
                  </a:lnTo>
                  <a:lnTo>
                    <a:pt x="53" y="0"/>
                  </a:lnTo>
                  <a:lnTo>
                    <a:pt x="60" y="16"/>
                  </a:lnTo>
                  <a:lnTo>
                    <a:pt x="53" y="24"/>
                  </a:lnTo>
                  <a:lnTo>
                    <a:pt x="45" y="47"/>
                  </a:lnTo>
                  <a:lnTo>
                    <a:pt x="60" y="63"/>
                  </a:lnTo>
                  <a:lnTo>
                    <a:pt x="53" y="79"/>
                  </a:lnTo>
                  <a:lnTo>
                    <a:pt x="45" y="103"/>
                  </a:lnTo>
                  <a:lnTo>
                    <a:pt x="38" y="111"/>
                  </a:lnTo>
                  <a:lnTo>
                    <a:pt x="22" y="111"/>
                  </a:lnTo>
                  <a:lnTo>
                    <a:pt x="0" y="119"/>
                  </a:lnTo>
                  <a:lnTo>
                    <a:pt x="0" y="135"/>
                  </a:lnTo>
                  <a:lnTo>
                    <a:pt x="7" y="151"/>
                  </a:lnTo>
                  <a:lnTo>
                    <a:pt x="22" y="174"/>
                  </a:lnTo>
                  <a:lnTo>
                    <a:pt x="38" y="166"/>
                  </a:lnTo>
                  <a:lnTo>
                    <a:pt x="45" y="166"/>
                  </a:lnTo>
                  <a:lnTo>
                    <a:pt x="60" y="158"/>
                  </a:lnTo>
                  <a:lnTo>
                    <a:pt x="60" y="143"/>
                  </a:lnTo>
                  <a:lnTo>
                    <a:pt x="76" y="143"/>
                  </a:lnTo>
                  <a:lnTo>
                    <a:pt x="83" y="127"/>
                  </a:lnTo>
                  <a:lnTo>
                    <a:pt x="98" y="119"/>
                  </a:lnTo>
                  <a:lnTo>
                    <a:pt x="98" y="95"/>
                  </a:lnTo>
                  <a:lnTo>
                    <a:pt x="106" y="95"/>
                  </a:lnTo>
                  <a:lnTo>
                    <a:pt x="106" y="87"/>
                  </a:lnTo>
                  <a:lnTo>
                    <a:pt x="121" y="71"/>
                  </a:lnTo>
                  <a:lnTo>
                    <a:pt x="129" y="55"/>
                  </a:lnTo>
                  <a:close/>
                </a:path>
              </a:pathLst>
            </a:custGeom>
            <a:solidFill>
              <a:srgbClr val="E1E1E1"/>
            </a:solidFill>
            <a:ln w="12700">
              <a:solidFill>
                <a:schemeClr val="tx1"/>
              </a:solidFill>
              <a:prstDash val="solid"/>
              <a:round/>
              <a:headEnd/>
              <a:tailEnd/>
            </a:ln>
          </p:spPr>
          <p:txBody>
            <a:bodyPr/>
            <a:lstStyle/>
            <a:p>
              <a:endParaRPr lang="en-US"/>
            </a:p>
          </p:txBody>
        </p:sp>
        <p:sp>
          <p:nvSpPr>
            <p:cNvPr id="215130" name="Freeform 90"/>
            <p:cNvSpPr>
              <a:spLocks/>
            </p:cNvSpPr>
            <p:nvPr/>
          </p:nvSpPr>
          <p:spPr bwMode="auto">
            <a:xfrm>
              <a:off x="3488" y="2222"/>
              <a:ext cx="7" cy="8"/>
            </a:xfrm>
            <a:custGeom>
              <a:avLst/>
              <a:gdLst>
                <a:gd name="T0" fmla="*/ 7 w 7"/>
                <a:gd name="T1" fmla="*/ 0 h 8"/>
                <a:gd name="T2" fmla="*/ 0 w 7"/>
                <a:gd name="T3" fmla="*/ 8 h 8"/>
                <a:gd name="T4" fmla="*/ 7 w 7"/>
                <a:gd name="T5" fmla="*/ 8 h 8"/>
                <a:gd name="T6" fmla="*/ 7 w 7"/>
                <a:gd name="T7" fmla="*/ 0 h 8"/>
              </a:gdLst>
              <a:ahLst/>
              <a:cxnLst>
                <a:cxn ang="0">
                  <a:pos x="T0" y="T1"/>
                </a:cxn>
                <a:cxn ang="0">
                  <a:pos x="T2" y="T3"/>
                </a:cxn>
                <a:cxn ang="0">
                  <a:pos x="T4" y="T5"/>
                </a:cxn>
                <a:cxn ang="0">
                  <a:pos x="T6" y="T7"/>
                </a:cxn>
              </a:cxnLst>
              <a:rect l="0" t="0" r="r" b="b"/>
              <a:pathLst>
                <a:path w="7" h="8">
                  <a:moveTo>
                    <a:pt x="7" y="0"/>
                  </a:moveTo>
                  <a:lnTo>
                    <a:pt x="0" y="8"/>
                  </a:lnTo>
                  <a:lnTo>
                    <a:pt x="7"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131" name="Freeform 91"/>
            <p:cNvSpPr>
              <a:spLocks/>
            </p:cNvSpPr>
            <p:nvPr/>
          </p:nvSpPr>
          <p:spPr bwMode="auto">
            <a:xfrm>
              <a:off x="3123" y="2095"/>
              <a:ext cx="372" cy="341"/>
            </a:xfrm>
            <a:custGeom>
              <a:avLst/>
              <a:gdLst>
                <a:gd name="T0" fmla="*/ 84 w 372"/>
                <a:gd name="T1" fmla="*/ 206 h 341"/>
                <a:gd name="T2" fmla="*/ 61 w 372"/>
                <a:gd name="T3" fmla="*/ 167 h 341"/>
                <a:gd name="T4" fmla="*/ 46 w 372"/>
                <a:gd name="T5" fmla="*/ 135 h 341"/>
                <a:gd name="T6" fmla="*/ 0 w 372"/>
                <a:gd name="T7" fmla="*/ 87 h 341"/>
                <a:gd name="T8" fmla="*/ 23 w 372"/>
                <a:gd name="T9" fmla="*/ 64 h 341"/>
                <a:gd name="T10" fmla="*/ 46 w 372"/>
                <a:gd name="T11" fmla="*/ 48 h 341"/>
                <a:gd name="T12" fmla="*/ 38 w 372"/>
                <a:gd name="T13" fmla="*/ 16 h 341"/>
                <a:gd name="T14" fmla="*/ 76 w 372"/>
                <a:gd name="T15" fmla="*/ 0 h 341"/>
                <a:gd name="T16" fmla="*/ 106 w 372"/>
                <a:gd name="T17" fmla="*/ 16 h 341"/>
                <a:gd name="T18" fmla="*/ 137 w 372"/>
                <a:gd name="T19" fmla="*/ 32 h 341"/>
                <a:gd name="T20" fmla="*/ 167 w 372"/>
                <a:gd name="T21" fmla="*/ 64 h 341"/>
                <a:gd name="T22" fmla="*/ 213 w 372"/>
                <a:gd name="T23" fmla="*/ 72 h 341"/>
                <a:gd name="T24" fmla="*/ 236 w 372"/>
                <a:gd name="T25" fmla="*/ 80 h 341"/>
                <a:gd name="T26" fmla="*/ 251 w 372"/>
                <a:gd name="T27" fmla="*/ 103 h 341"/>
                <a:gd name="T28" fmla="*/ 266 w 372"/>
                <a:gd name="T29" fmla="*/ 127 h 341"/>
                <a:gd name="T30" fmla="*/ 281 w 372"/>
                <a:gd name="T31" fmla="*/ 159 h 341"/>
                <a:gd name="T32" fmla="*/ 289 w 372"/>
                <a:gd name="T33" fmla="*/ 159 h 341"/>
                <a:gd name="T34" fmla="*/ 289 w 372"/>
                <a:gd name="T35" fmla="*/ 167 h 341"/>
                <a:gd name="T36" fmla="*/ 296 w 372"/>
                <a:gd name="T37" fmla="*/ 167 h 341"/>
                <a:gd name="T38" fmla="*/ 304 w 372"/>
                <a:gd name="T39" fmla="*/ 191 h 341"/>
                <a:gd name="T40" fmla="*/ 357 w 372"/>
                <a:gd name="T41" fmla="*/ 198 h 341"/>
                <a:gd name="T42" fmla="*/ 372 w 372"/>
                <a:gd name="T43" fmla="*/ 214 h 341"/>
                <a:gd name="T44" fmla="*/ 357 w 372"/>
                <a:gd name="T45" fmla="*/ 254 h 341"/>
                <a:gd name="T46" fmla="*/ 334 w 372"/>
                <a:gd name="T47" fmla="*/ 262 h 341"/>
                <a:gd name="T48" fmla="*/ 296 w 372"/>
                <a:gd name="T49" fmla="*/ 278 h 341"/>
                <a:gd name="T50" fmla="*/ 258 w 372"/>
                <a:gd name="T51" fmla="*/ 286 h 341"/>
                <a:gd name="T52" fmla="*/ 236 w 372"/>
                <a:gd name="T53" fmla="*/ 317 h 341"/>
                <a:gd name="T54" fmla="*/ 220 w 372"/>
                <a:gd name="T55" fmla="*/ 341 h 341"/>
                <a:gd name="T56" fmla="*/ 198 w 372"/>
                <a:gd name="T57" fmla="*/ 317 h 341"/>
                <a:gd name="T58" fmla="*/ 167 w 372"/>
                <a:gd name="T59" fmla="*/ 302 h 341"/>
                <a:gd name="T60" fmla="*/ 160 w 372"/>
                <a:gd name="T61" fmla="*/ 325 h 341"/>
                <a:gd name="T62" fmla="*/ 137 w 372"/>
                <a:gd name="T63" fmla="*/ 302 h 341"/>
                <a:gd name="T64" fmla="*/ 114 w 372"/>
                <a:gd name="T65" fmla="*/ 25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2" h="341">
                  <a:moveTo>
                    <a:pt x="91" y="238"/>
                  </a:moveTo>
                  <a:lnTo>
                    <a:pt x="84" y="206"/>
                  </a:lnTo>
                  <a:lnTo>
                    <a:pt x="76" y="175"/>
                  </a:lnTo>
                  <a:lnTo>
                    <a:pt x="61" y="167"/>
                  </a:lnTo>
                  <a:lnTo>
                    <a:pt x="53" y="159"/>
                  </a:lnTo>
                  <a:lnTo>
                    <a:pt x="46" y="135"/>
                  </a:lnTo>
                  <a:lnTo>
                    <a:pt x="8" y="87"/>
                  </a:lnTo>
                  <a:lnTo>
                    <a:pt x="0" y="87"/>
                  </a:lnTo>
                  <a:lnTo>
                    <a:pt x="8" y="64"/>
                  </a:lnTo>
                  <a:lnTo>
                    <a:pt x="23" y="64"/>
                  </a:lnTo>
                  <a:lnTo>
                    <a:pt x="38" y="48"/>
                  </a:lnTo>
                  <a:lnTo>
                    <a:pt x="46" y="48"/>
                  </a:lnTo>
                  <a:lnTo>
                    <a:pt x="53" y="40"/>
                  </a:lnTo>
                  <a:lnTo>
                    <a:pt x="38" y="16"/>
                  </a:lnTo>
                  <a:lnTo>
                    <a:pt x="53" y="8"/>
                  </a:lnTo>
                  <a:lnTo>
                    <a:pt x="76" y="0"/>
                  </a:lnTo>
                  <a:lnTo>
                    <a:pt x="91" y="8"/>
                  </a:lnTo>
                  <a:lnTo>
                    <a:pt x="106" y="16"/>
                  </a:lnTo>
                  <a:lnTo>
                    <a:pt x="122" y="24"/>
                  </a:lnTo>
                  <a:lnTo>
                    <a:pt x="137" y="32"/>
                  </a:lnTo>
                  <a:lnTo>
                    <a:pt x="152" y="48"/>
                  </a:lnTo>
                  <a:lnTo>
                    <a:pt x="167" y="64"/>
                  </a:lnTo>
                  <a:lnTo>
                    <a:pt x="198" y="64"/>
                  </a:lnTo>
                  <a:lnTo>
                    <a:pt x="213" y="72"/>
                  </a:lnTo>
                  <a:lnTo>
                    <a:pt x="220" y="72"/>
                  </a:lnTo>
                  <a:lnTo>
                    <a:pt x="236" y="80"/>
                  </a:lnTo>
                  <a:lnTo>
                    <a:pt x="243" y="95"/>
                  </a:lnTo>
                  <a:lnTo>
                    <a:pt x="251" y="103"/>
                  </a:lnTo>
                  <a:lnTo>
                    <a:pt x="266" y="119"/>
                  </a:lnTo>
                  <a:lnTo>
                    <a:pt x="266" y="127"/>
                  </a:lnTo>
                  <a:lnTo>
                    <a:pt x="274" y="143"/>
                  </a:lnTo>
                  <a:lnTo>
                    <a:pt x="281" y="159"/>
                  </a:lnTo>
                  <a:lnTo>
                    <a:pt x="289" y="159"/>
                  </a:lnTo>
                  <a:lnTo>
                    <a:pt x="289" y="159"/>
                  </a:lnTo>
                  <a:lnTo>
                    <a:pt x="289" y="159"/>
                  </a:lnTo>
                  <a:lnTo>
                    <a:pt x="289" y="167"/>
                  </a:lnTo>
                  <a:lnTo>
                    <a:pt x="296" y="167"/>
                  </a:lnTo>
                  <a:lnTo>
                    <a:pt x="296" y="167"/>
                  </a:lnTo>
                  <a:lnTo>
                    <a:pt x="296" y="175"/>
                  </a:lnTo>
                  <a:lnTo>
                    <a:pt x="304" y="191"/>
                  </a:lnTo>
                  <a:lnTo>
                    <a:pt x="334" y="198"/>
                  </a:lnTo>
                  <a:lnTo>
                    <a:pt x="357" y="198"/>
                  </a:lnTo>
                  <a:lnTo>
                    <a:pt x="357" y="198"/>
                  </a:lnTo>
                  <a:lnTo>
                    <a:pt x="372" y="214"/>
                  </a:lnTo>
                  <a:lnTo>
                    <a:pt x="365" y="230"/>
                  </a:lnTo>
                  <a:lnTo>
                    <a:pt x="357" y="254"/>
                  </a:lnTo>
                  <a:lnTo>
                    <a:pt x="350" y="262"/>
                  </a:lnTo>
                  <a:lnTo>
                    <a:pt x="334" y="262"/>
                  </a:lnTo>
                  <a:lnTo>
                    <a:pt x="312" y="270"/>
                  </a:lnTo>
                  <a:lnTo>
                    <a:pt x="296" y="278"/>
                  </a:lnTo>
                  <a:lnTo>
                    <a:pt x="281" y="278"/>
                  </a:lnTo>
                  <a:lnTo>
                    <a:pt x="258" y="286"/>
                  </a:lnTo>
                  <a:lnTo>
                    <a:pt x="243" y="302"/>
                  </a:lnTo>
                  <a:lnTo>
                    <a:pt x="236" y="317"/>
                  </a:lnTo>
                  <a:lnTo>
                    <a:pt x="228" y="333"/>
                  </a:lnTo>
                  <a:lnTo>
                    <a:pt x="220" y="341"/>
                  </a:lnTo>
                  <a:lnTo>
                    <a:pt x="220" y="317"/>
                  </a:lnTo>
                  <a:lnTo>
                    <a:pt x="198" y="317"/>
                  </a:lnTo>
                  <a:lnTo>
                    <a:pt x="182" y="309"/>
                  </a:lnTo>
                  <a:lnTo>
                    <a:pt x="167" y="302"/>
                  </a:lnTo>
                  <a:lnTo>
                    <a:pt x="160" y="317"/>
                  </a:lnTo>
                  <a:lnTo>
                    <a:pt x="160" y="325"/>
                  </a:lnTo>
                  <a:lnTo>
                    <a:pt x="144" y="309"/>
                  </a:lnTo>
                  <a:lnTo>
                    <a:pt x="137" y="302"/>
                  </a:lnTo>
                  <a:lnTo>
                    <a:pt x="122" y="278"/>
                  </a:lnTo>
                  <a:lnTo>
                    <a:pt x="114" y="254"/>
                  </a:lnTo>
                  <a:lnTo>
                    <a:pt x="91" y="238"/>
                  </a:lnTo>
                  <a:close/>
                </a:path>
              </a:pathLst>
            </a:custGeom>
            <a:solidFill>
              <a:srgbClr val="E1E1E1"/>
            </a:solidFill>
            <a:ln w="12700">
              <a:solidFill>
                <a:srgbClr val="000000"/>
              </a:solidFill>
              <a:prstDash val="solid"/>
              <a:round/>
              <a:headEnd/>
              <a:tailEnd/>
            </a:ln>
          </p:spPr>
          <p:txBody>
            <a:bodyPr/>
            <a:lstStyle/>
            <a:p>
              <a:endParaRPr lang="en-US"/>
            </a:p>
          </p:txBody>
        </p:sp>
        <p:sp>
          <p:nvSpPr>
            <p:cNvPr id="215132" name="Freeform 92"/>
            <p:cNvSpPr>
              <a:spLocks/>
            </p:cNvSpPr>
            <p:nvPr/>
          </p:nvSpPr>
          <p:spPr bwMode="auto">
            <a:xfrm>
              <a:off x="3419" y="2230"/>
              <a:ext cx="76" cy="63"/>
            </a:xfrm>
            <a:custGeom>
              <a:avLst/>
              <a:gdLst>
                <a:gd name="T0" fmla="*/ 0 w 76"/>
                <a:gd name="T1" fmla="*/ 32 h 63"/>
                <a:gd name="T2" fmla="*/ 0 w 76"/>
                <a:gd name="T3" fmla="*/ 40 h 63"/>
                <a:gd name="T4" fmla="*/ 8 w 76"/>
                <a:gd name="T5" fmla="*/ 56 h 63"/>
                <a:gd name="T6" fmla="*/ 38 w 76"/>
                <a:gd name="T7" fmla="*/ 63 h 63"/>
                <a:gd name="T8" fmla="*/ 61 w 76"/>
                <a:gd name="T9" fmla="*/ 63 h 63"/>
                <a:gd name="T10" fmla="*/ 61 w 76"/>
                <a:gd name="T11" fmla="*/ 63 h 63"/>
                <a:gd name="T12" fmla="*/ 69 w 76"/>
                <a:gd name="T13" fmla="*/ 40 h 63"/>
                <a:gd name="T14" fmla="*/ 76 w 76"/>
                <a:gd name="T15" fmla="*/ 32 h 63"/>
                <a:gd name="T16" fmla="*/ 69 w 76"/>
                <a:gd name="T17" fmla="*/ 16 h 63"/>
                <a:gd name="T18" fmla="*/ 76 w 76"/>
                <a:gd name="T19" fmla="*/ 24 h 63"/>
                <a:gd name="T20" fmla="*/ 76 w 76"/>
                <a:gd name="T21" fmla="*/ 16 h 63"/>
                <a:gd name="T22" fmla="*/ 76 w 76"/>
                <a:gd name="T23" fmla="*/ 0 h 63"/>
                <a:gd name="T24" fmla="*/ 69 w 76"/>
                <a:gd name="T25" fmla="*/ 0 h 63"/>
                <a:gd name="T26" fmla="*/ 54 w 76"/>
                <a:gd name="T27" fmla="*/ 16 h 63"/>
                <a:gd name="T28" fmla="*/ 38 w 76"/>
                <a:gd name="T29" fmla="*/ 32 h 63"/>
                <a:gd name="T30" fmla="*/ 16 w 76"/>
                <a:gd name="T31" fmla="*/ 32 h 63"/>
                <a:gd name="T32" fmla="*/ 0 w 76"/>
                <a:gd name="T33" fmla="*/ 32 h 63"/>
                <a:gd name="T34" fmla="*/ 0 w 76"/>
                <a:gd name="T35" fmla="*/ 32 h 63"/>
                <a:gd name="T36" fmla="*/ 0 w 76"/>
                <a:gd name="T37"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63">
                  <a:moveTo>
                    <a:pt x="0" y="32"/>
                  </a:moveTo>
                  <a:lnTo>
                    <a:pt x="0" y="40"/>
                  </a:lnTo>
                  <a:lnTo>
                    <a:pt x="8" y="56"/>
                  </a:lnTo>
                  <a:lnTo>
                    <a:pt x="38" y="63"/>
                  </a:lnTo>
                  <a:lnTo>
                    <a:pt x="61" y="63"/>
                  </a:lnTo>
                  <a:lnTo>
                    <a:pt x="61" y="63"/>
                  </a:lnTo>
                  <a:lnTo>
                    <a:pt x="69" y="40"/>
                  </a:lnTo>
                  <a:lnTo>
                    <a:pt x="76" y="32"/>
                  </a:lnTo>
                  <a:lnTo>
                    <a:pt x="69" y="16"/>
                  </a:lnTo>
                  <a:lnTo>
                    <a:pt x="76" y="24"/>
                  </a:lnTo>
                  <a:lnTo>
                    <a:pt x="76" y="16"/>
                  </a:lnTo>
                  <a:lnTo>
                    <a:pt x="76" y="0"/>
                  </a:lnTo>
                  <a:lnTo>
                    <a:pt x="69" y="0"/>
                  </a:lnTo>
                  <a:lnTo>
                    <a:pt x="54" y="16"/>
                  </a:lnTo>
                  <a:lnTo>
                    <a:pt x="38" y="32"/>
                  </a:lnTo>
                  <a:lnTo>
                    <a:pt x="16" y="32"/>
                  </a:lnTo>
                  <a:lnTo>
                    <a:pt x="0" y="32"/>
                  </a:lnTo>
                  <a:lnTo>
                    <a:pt x="0" y="32"/>
                  </a:lnTo>
                  <a:lnTo>
                    <a:pt x="0" y="32"/>
                  </a:lnTo>
                  <a:close/>
                </a:path>
              </a:pathLst>
            </a:custGeom>
            <a:solidFill>
              <a:srgbClr val="E1E1E1"/>
            </a:solidFill>
            <a:ln w="12700">
              <a:solidFill>
                <a:srgbClr val="000000"/>
              </a:solidFill>
              <a:prstDash val="solid"/>
              <a:round/>
              <a:headEnd/>
              <a:tailEnd/>
            </a:ln>
          </p:spPr>
          <p:txBody>
            <a:bodyPr/>
            <a:lstStyle/>
            <a:p>
              <a:endParaRPr lang="en-US"/>
            </a:p>
          </p:txBody>
        </p:sp>
        <p:sp>
          <p:nvSpPr>
            <p:cNvPr id="215133" name="Freeform 93"/>
            <p:cNvSpPr>
              <a:spLocks/>
            </p:cNvSpPr>
            <p:nvPr/>
          </p:nvSpPr>
          <p:spPr bwMode="auto">
            <a:xfrm>
              <a:off x="3283" y="2365"/>
              <a:ext cx="174" cy="135"/>
            </a:xfrm>
            <a:custGeom>
              <a:avLst/>
              <a:gdLst>
                <a:gd name="T0" fmla="*/ 0 w 174"/>
                <a:gd name="T1" fmla="*/ 47 h 135"/>
                <a:gd name="T2" fmla="*/ 0 w 174"/>
                <a:gd name="T3" fmla="*/ 55 h 135"/>
                <a:gd name="T4" fmla="*/ 0 w 174"/>
                <a:gd name="T5" fmla="*/ 79 h 135"/>
                <a:gd name="T6" fmla="*/ 7 w 174"/>
                <a:gd name="T7" fmla="*/ 111 h 135"/>
                <a:gd name="T8" fmla="*/ 15 w 174"/>
                <a:gd name="T9" fmla="*/ 135 h 135"/>
                <a:gd name="T10" fmla="*/ 30 w 174"/>
                <a:gd name="T11" fmla="*/ 135 h 135"/>
                <a:gd name="T12" fmla="*/ 53 w 174"/>
                <a:gd name="T13" fmla="*/ 119 h 135"/>
                <a:gd name="T14" fmla="*/ 91 w 174"/>
                <a:gd name="T15" fmla="*/ 103 h 135"/>
                <a:gd name="T16" fmla="*/ 106 w 174"/>
                <a:gd name="T17" fmla="*/ 103 h 135"/>
                <a:gd name="T18" fmla="*/ 121 w 174"/>
                <a:gd name="T19" fmla="*/ 95 h 135"/>
                <a:gd name="T20" fmla="*/ 129 w 174"/>
                <a:gd name="T21" fmla="*/ 87 h 135"/>
                <a:gd name="T22" fmla="*/ 144 w 174"/>
                <a:gd name="T23" fmla="*/ 79 h 135"/>
                <a:gd name="T24" fmla="*/ 159 w 174"/>
                <a:gd name="T25" fmla="*/ 71 h 135"/>
                <a:gd name="T26" fmla="*/ 159 w 174"/>
                <a:gd name="T27" fmla="*/ 63 h 135"/>
                <a:gd name="T28" fmla="*/ 174 w 174"/>
                <a:gd name="T29" fmla="*/ 55 h 135"/>
                <a:gd name="T30" fmla="*/ 159 w 174"/>
                <a:gd name="T31" fmla="*/ 32 h 135"/>
                <a:gd name="T32" fmla="*/ 152 w 174"/>
                <a:gd name="T33" fmla="*/ 16 h 135"/>
                <a:gd name="T34" fmla="*/ 152 w 174"/>
                <a:gd name="T35" fmla="*/ 0 h 135"/>
                <a:gd name="T36" fmla="*/ 136 w 174"/>
                <a:gd name="T37" fmla="*/ 8 h 135"/>
                <a:gd name="T38" fmla="*/ 121 w 174"/>
                <a:gd name="T39" fmla="*/ 8 h 135"/>
                <a:gd name="T40" fmla="*/ 98 w 174"/>
                <a:gd name="T41" fmla="*/ 16 h 135"/>
                <a:gd name="T42" fmla="*/ 83 w 174"/>
                <a:gd name="T43" fmla="*/ 32 h 135"/>
                <a:gd name="T44" fmla="*/ 76 w 174"/>
                <a:gd name="T45" fmla="*/ 47 h 135"/>
                <a:gd name="T46" fmla="*/ 68 w 174"/>
                <a:gd name="T47" fmla="*/ 63 h 135"/>
                <a:gd name="T48" fmla="*/ 60 w 174"/>
                <a:gd name="T49" fmla="*/ 71 h 135"/>
                <a:gd name="T50" fmla="*/ 60 w 174"/>
                <a:gd name="T51" fmla="*/ 47 h 135"/>
                <a:gd name="T52" fmla="*/ 38 w 174"/>
                <a:gd name="T53" fmla="*/ 47 h 135"/>
                <a:gd name="T54" fmla="*/ 22 w 174"/>
                <a:gd name="T55" fmla="*/ 39 h 135"/>
                <a:gd name="T56" fmla="*/ 7 w 174"/>
                <a:gd name="T57" fmla="*/ 32 h 135"/>
                <a:gd name="T58" fmla="*/ 0 w 174"/>
                <a:gd name="T59"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4" h="135">
                  <a:moveTo>
                    <a:pt x="0" y="47"/>
                  </a:moveTo>
                  <a:lnTo>
                    <a:pt x="0" y="55"/>
                  </a:lnTo>
                  <a:lnTo>
                    <a:pt x="0" y="79"/>
                  </a:lnTo>
                  <a:lnTo>
                    <a:pt x="7" y="111"/>
                  </a:lnTo>
                  <a:lnTo>
                    <a:pt x="15" y="135"/>
                  </a:lnTo>
                  <a:lnTo>
                    <a:pt x="30" y="135"/>
                  </a:lnTo>
                  <a:lnTo>
                    <a:pt x="53" y="119"/>
                  </a:lnTo>
                  <a:lnTo>
                    <a:pt x="91" y="103"/>
                  </a:lnTo>
                  <a:lnTo>
                    <a:pt x="106" y="103"/>
                  </a:lnTo>
                  <a:lnTo>
                    <a:pt x="121" y="95"/>
                  </a:lnTo>
                  <a:lnTo>
                    <a:pt x="129" y="87"/>
                  </a:lnTo>
                  <a:lnTo>
                    <a:pt x="144" y="79"/>
                  </a:lnTo>
                  <a:lnTo>
                    <a:pt x="159" y="71"/>
                  </a:lnTo>
                  <a:lnTo>
                    <a:pt x="159" y="63"/>
                  </a:lnTo>
                  <a:lnTo>
                    <a:pt x="174" y="55"/>
                  </a:lnTo>
                  <a:lnTo>
                    <a:pt x="159" y="32"/>
                  </a:lnTo>
                  <a:lnTo>
                    <a:pt x="152" y="16"/>
                  </a:lnTo>
                  <a:lnTo>
                    <a:pt x="152" y="0"/>
                  </a:lnTo>
                  <a:lnTo>
                    <a:pt x="136" y="8"/>
                  </a:lnTo>
                  <a:lnTo>
                    <a:pt x="121" y="8"/>
                  </a:lnTo>
                  <a:lnTo>
                    <a:pt x="98" y="16"/>
                  </a:lnTo>
                  <a:lnTo>
                    <a:pt x="83" y="32"/>
                  </a:lnTo>
                  <a:lnTo>
                    <a:pt x="76" y="47"/>
                  </a:lnTo>
                  <a:lnTo>
                    <a:pt x="68" y="63"/>
                  </a:lnTo>
                  <a:lnTo>
                    <a:pt x="60" y="71"/>
                  </a:lnTo>
                  <a:lnTo>
                    <a:pt x="60" y="47"/>
                  </a:lnTo>
                  <a:lnTo>
                    <a:pt x="38" y="47"/>
                  </a:lnTo>
                  <a:lnTo>
                    <a:pt x="22" y="39"/>
                  </a:lnTo>
                  <a:lnTo>
                    <a:pt x="7" y="32"/>
                  </a:lnTo>
                  <a:lnTo>
                    <a:pt x="0" y="47"/>
                  </a:lnTo>
                  <a:close/>
                </a:path>
              </a:pathLst>
            </a:custGeom>
            <a:solidFill>
              <a:srgbClr val="E1E1E1"/>
            </a:solidFill>
            <a:ln w="12700">
              <a:solidFill>
                <a:srgbClr val="000000"/>
              </a:solidFill>
              <a:prstDash val="solid"/>
              <a:round/>
              <a:headEnd/>
              <a:tailEnd/>
            </a:ln>
          </p:spPr>
          <p:txBody>
            <a:bodyPr/>
            <a:lstStyle/>
            <a:p>
              <a:endParaRPr lang="en-US"/>
            </a:p>
          </p:txBody>
        </p:sp>
        <p:sp>
          <p:nvSpPr>
            <p:cNvPr id="215134" name="Freeform 94"/>
            <p:cNvSpPr>
              <a:spLocks/>
            </p:cNvSpPr>
            <p:nvPr/>
          </p:nvSpPr>
          <p:spPr bwMode="auto">
            <a:xfrm>
              <a:off x="3928" y="2555"/>
              <a:ext cx="38" cy="79"/>
            </a:xfrm>
            <a:custGeom>
              <a:avLst/>
              <a:gdLst>
                <a:gd name="T0" fmla="*/ 8 w 38"/>
                <a:gd name="T1" fmla="*/ 8 h 79"/>
                <a:gd name="T2" fmla="*/ 16 w 38"/>
                <a:gd name="T3" fmla="*/ 16 h 79"/>
                <a:gd name="T4" fmla="*/ 23 w 38"/>
                <a:gd name="T5" fmla="*/ 32 h 79"/>
                <a:gd name="T6" fmla="*/ 31 w 38"/>
                <a:gd name="T7" fmla="*/ 48 h 79"/>
                <a:gd name="T8" fmla="*/ 38 w 38"/>
                <a:gd name="T9" fmla="*/ 64 h 79"/>
                <a:gd name="T10" fmla="*/ 31 w 38"/>
                <a:gd name="T11" fmla="*/ 79 h 79"/>
                <a:gd name="T12" fmla="*/ 8 w 38"/>
                <a:gd name="T13" fmla="*/ 79 h 79"/>
                <a:gd name="T14" fmla="*/ 0 w 38"/>
                <a:gd name="T15" fmla="*/ 56 h 79"/>
                <a:gd name="T16" fmla="*/ 0 w 38"/>
                <a:gd name="T17" fmla="*/ 32 h 79"/>
                <a:gd name="T18" fmla="*/ 0 w 38"/>
                <a:gd name="T19" fmla="*/ 40 h 79"/>
                <a:gd name="T20" fmla="*/ 0 w 38"/>
                <a:gd name="T21" fmla="*/ 24 h 79"/>
                <a:gd name="T22" fmla="*/ 0 w 38"/>
                <a:gd name="T23" fmla="*/ 8 h 79"/>
                <a:gd name="T24" fmla="*/ 8 w 38"/>
                <a:gd name="T25" fmla="*/ 8 h 79"/>
                <a:gd name="T26" fmla="*/ 0 w 38"/>
                <a:gd name="T27" fmla="*/ 0 h 79"/>
                <a:gd name="T28" fmla="*/ 8 w 38"/>
                <a:gd name="T29" fmla="*/ 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79">
                  <a:moveTo>
                    <a:pt x="8" y="8"/>
                  </a:moveTo>
                  <a:lnTo>
                    <a:pt x="16" y="16"/>
                  </a:lnTo>
                  <a:lnTo>
                    <a:pt x="23" y="32"/>
                  </a:lnTo>
                  <a:lnTo>
                    <a:pt x="31" y="48"/>
                  </a:lnTo>
                  <a:lnTo>
                    <a:pt x="38" y="64"/>
                  </a:lnTo>
                  <a:lnTo>
                    <a:pt x="31" y="79"/>
                  </a:lnTo>
                  <a:lnTo>
                    <a:pt x="8" y="79"/>
                  </a:lnTo>
                  <a:lnTo>
                    <a:pt x="0" y="56"/>
                  </a:lnTo>
                  <a:lnTo>
                    <a:pt x="0" y="32"/>
                  </a:lnTo>
                  <a:lnTo>
                    <a:pt x="0" y="40"/>
                  </a:lnTo>
                  <a:lnTo>
                    <a:pt x="0" y="24"/>
                  </a:lnTo>
                  <a:lnTo>
                    <a:pt x="0" y="8"/>
                  </a:lnTo>
                  <a:lnTo>
                    <a:pt x="8" y="8"/>
                  </a:lnTo>
                  <a:lnTo>
                    <a:pt x="0" y="0"/>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135" name="Freeform 95"/>
            <p:cNvSpPr>
              <a:spLocks/>
            </p:cNvSpPr>
            <p:nvPr/>
          </p:nvSpPr>
          <p:spPr bwMode="auto">
            <a:xfrm>
              <a:off x="3047" y="2777"/>
              <a:ext cx="30" cy="40"/>
            </a:xfrm>
            <a:custGeom>
              <a:avLst/>
              <a:gdLst>
                <a:gd name="T0" fmla="*/ 15 w 30"/>
                <a:gd name="T1" fmla="*/ 8 h 40"/>
                <a:gd name="T2" fmla="*/ 8 w 30"/>
                <a:gd name="T3" fmla="*/ 24 h 40"/>
                <a:gd name="T4" fmla="*/ 0 w 30"/>
                <a:gd name="T5" fmla="*/ 40 h 40"/>
                <a:gd name="T6" fmla="*/ 0 w 30"/>
                <a:gd name="T7" fmla="*/ 40 h 40"/>
                <a:gd name="T8" fmla="*/ 15 w 30"/>
                <a:gd name="T9" fmla="*/ 32 h 40"/>
                <a:gd name="T10" fmla="*/ 15 w 30"/>
                <a:gd name="T11" fmla="*/ 32 h 40"/>
                <a:gd name="T12" fmla="*/ 30 w 30"/>
                <a:gd name="T13" fmla="*/ 32 h 40"/>
                <a:gd name="T14" fmla="*/ 30 w 30"/>
                <a:gd name="T15" fmla="*/ 32 h 40"/>
                <a:gd name="T16" fmla="*/ 30 w 30"/>
                <a:gd name="T17" fmla="*/ 0 h 40"/>
                <a:gd name="T18" fmla="*/ 15 w 30"/>
                <a:gd name="T19" fmla="*/ 8 h 40"/>
                <a:gd name="T20" fmla="*/ 15 w 30"/>
                <a:gd name="T21"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0">
                  <a:moveTo>
                    <a:pt x="15" y="8"/>
                  </a:moveTo>
                  <a:lnTo>
                    <a:pt x="8" y="24"/>
                  </a:lnTo>
                  <a:lnTo>
                    <a:pt x="0" y="40"/>
                  </a:lnTo>
                  <a:lnTo>
                    <a:pt x="0" y="40"/>
                  </a:lnTo>
                  <a:lnTo>
                    <a:pt x="15" y="32"/>
                  </a:lnTo>
                  <a:lnTo>
                    <a:pt x="15" y="32"/>
                  </a:lnTo>
                  <a:lnTo>
                    <a:pt x="30" y="32"/>
                  </a:lnTo>
                  <a:lnTo>
                    <a:pt x="30" y="32"/>
                  </a:lnTo>
                  <a:lnTo>
                    <a:pt x="30" y="0"/>
                  </a:lnTo>
                  <a:lnTo>
                    <a:pt x="15" y="8"/>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136" name="Rectangle 96"/>
            <p:cNvSpPr>
              <a:spLocks noChangeArrowheads="1"/>
            </p:cNvSpPr>
            <p:nvPr/>
          </p:nvSpPr>
          <p:spPr bwMode="auto">
            <a:xfrm>
              <a:off x="3822" y="272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37" name="Rectangle 97"/>
            <p:cNvSpPr>
              <a:spLocks noChangeArrowheads="1"/>
            </p:cNvSpPr>
            <p:nvPr/>
          </p:nvSpPr>
          <p:spPr bwMode="auto">
            <a:xfrm>
              <a:off x="3830" y="276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38" name="Freeform 98"/>
            <p:cNvSpPr>
              <a:spLocks/>
            </p:cNvSpPr>
            <p:nvPr/>
          </p:nvSpPr>
          <p:spPr bwMode="auto">
            <a:xfrm>
              <a:off x="3822" y="2753"/>
              <a:ext cx="1" cy="8"/>
            </a:xfrm>
            <a:custGeom>
              <a:avLst/>
              <a:gdLst>
                <a:gd name="T0" fmla="*/ 0 h 8"/>
                <a:gd name="T1" fmla="*/ 8 h 8"/>
                <a:gd name="T2" fmla="*/ 0 h 8"/>
                <a:gd name="T3" fmla="*/ 0 h 8"/>
              </a:gdLst>
              <a:ahLst/>
              <a:cxnLst>
                <a:cxn ang="0">
                  <a:pos x="0" y="T0"/>
                </a:cxn>
                <a:cxn ang="0">
                  <a:pos x="0" y="T1"/>
                </a:cxn>
                <a:cxn ang="0">
                  <a:pos x="0" y="T2"/>
                </a:cxn>
                <a:cxn ang="0">
                  <a:pos x="0" y="T3"/>
                </a:cxn>
              </a:cxnLst>
              <a:rect l="0" t="0" r="r" b="b"/>
              <a:pathLst>
                <a:path h="8">
                  <a:moveTo>
                    <a:pt x="0" y="0"/>
                  </a:moveTo>
                  <a:lnTo>
                    <a:pt x="0" y="8"/>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139" name="Rectangle 99"/>
            <p:cNvSpPr>
              <a:spLocks noChangeArrowheads="1"/>
            </p:cNvSpPr>
            <p:nvPr/>
          </p:nvSpPr>
          <p:spPr bwMode="auto">
            <a:xfrm>
              <a:off x="3814" y="2769"/>
              <a:ext cx="8" cy="0"/>
            </a:xfrm>
            <a:prstGeom prst="rect">
              <a:avLst/>
            </a:prstGeom>
            <a:solidFill>
              <a:srgbClr val="E1E1E1"/>
            </a:solidFill>
            <a:ln w="12700">
              <a:solidFill>
                <a:srgbClr val="000000"/>
              </a:solidFill>
              <a:miter lim="800000"/>
              <a:headEnd/>
              <a:tailEnd/>
            </a:ln>
          </p:spPr>
          <p:txBody>
            <a:bodyPr/>
            <a:lstStyle/>
            <a:p>
              <a:endParaRPr lang="en-US"/>
            </a:p>
          </p:txBody>
        </p:sp>
        <p:sp>
          <p:nvSpPr>
            <p:cNvPr id="215140" name="Rectangle 100"/>
            <p:cNvSpPr>
              <a:spLocks noChangeArrowheads="1"/>
            </p:cNvSpPr>
            <p:nvPr/>
          </p:nvSpPr>
          <p:spPr bwMode="auto">
            <a:xfrm>
              <a:off x="3822" y="2777"/>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1" name="Rectangle 101"/>
            <p:cNvSpPr>
              <a:spLocks noChangeArrowheads="1"/>
            </p:cNvSpPr>
            <p:nvPr/>
          </p:nvSpPr>
          <p:spPr bwMode="auto">
            <a:xfrm>
              <a:off x="3822" y="264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2" name="Rectangle 102"/>
            <p:cNvSpPr>
              <a:spLocks noChangeArrowheads="1"/>
            </p:cNvSpPr>
            <p:nvPr/>
          </p:nvSpPr>
          <p:spPr bwMode="auto">
            <a:xfrm>
              <a:off x="3822" y="2769"/>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143" name="Rectangle 103"/>
            <p:cNvSpPr>
              <a:spLocks noChangeArrowheads="1"/>
            </p:cNvSpPr>
            <p:nvPr/>
          </p:nvSpPr>
          <p:spPr bwMode="auto">
            <a:xfrm>
              <a:off x="3830" y="2714"/>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4" name="Rectangle 104"/>
            <p:cNvSpPr>
              <a:spLocks noChangeArrowheads="1"/>
            </p:cNvSpPr>
            <p:nvPr/>
          </p:nvSpPr>
          <p:spPr bwMode="auto">
            <a:xfrm>
              <a:off x="3814" y="261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5" name="Rectangle 105"/>
            <p:cNvSpPr>
              <a:spLocks noChangeArrowheads="1"/>
            </p:cNvSpPr>
            <p:nvPr/>
          </p:nvSpPr>
          <p:spPr bwMode="auto">
            <a:xfrm>
              <a:off x="3822" y="272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6" name="Freeform 106"/>
            <p:cNvSpPr>
              <a:spLocks/>
            </p:cNvSpPr>
            <p:nvPr/>
          </p:nvSpPr>
          <p:spPr bwMode="auto">
            <a:xfrm>
              <a:off x="3822" y="2706"/>
              <a:ext cx="8" cy="8"/>
            </a:xfrm>
            <a:custGeom>
              <a:avLst/>
              <a:gdLst>
                <a:gd name="T0" fmla="*/ 8 w 8"/>
                <a:gd name="T1" fmla="*/ 8 h 8"/>
                <a:gd name="T2" fmla="*/ 0 w 8"/>
                <a:gd name="T3" fmla="*/ 0 h 8"/>
                <a:gd name="T4" fmla="*/ 0 w 8"/>
                <a:gd name="T5" fmla="*/ 8 h 8"/>
                <a:gd name="T6" fmla="*/ 8 w 8"/>
                <a:gd name="T7" fmla="*/ 8 h 8"/>
              </a:gdLst>
              <a:ahLst/>
              <a:cxnLst>
                <a:cxn ang="0">
                  <a:pos x="T0" y="T1"/>
                </a:cxn>
                <a:cxn ang="0">
                  <a:pos x="T2" y="T3"/>
                </a:cxn>
                <a:cxn ang="0">
                  <a:pos x="T4" y="T5"/>
                </a:cxn>
                <a:cxn ang="0">
                  <a:pos x="T6" y="T7"/>
                </a:cxn>
              </a:cxnLst>
              <a:rect l="0" t="0" r="r" b="b"/>
              <a:pathLst>
                <a:path w="8" h="8">
                  <a:moveTo>
                    <a:pt x="8" y="8"/>
                  </a:moveTo>
                  <a:lnTo>
                    <a:pt x="0" y="0"/>
                  </a:lnTo>
                  <a:lnTo>
                    <a:pt x="0"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147" name="Rectangle 107"/>
            <p:cNvSpPr>
              <a:spLocks noChangeArrowheads="1"/>
            </p:cNvSpPr>
            <p:nvPr/>
          </p:nvSpPr>
          <p:spPr bwMode="auto">
            <a:xfrm>
              <a:off x="3822" y="264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8" name="Rectangle 108"/>
            <p:cNvSpPr>
              <a:spLocks noChangeArrowheads="1"/>
            </p:cNvSpPr>
            <p:nvPr/>
          </p:nvSpPr>
          <p:spPr bwMode="auto">
            <a:xfrm>
              <a:off x="3814" y="261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9" name="Freeform 109"/>
            <p:cNvSpPr>
              <a:spLocks/>
            </p:cNvSpPr>
            <p:nvPr/>
          </p:nvSpPr>
          <p:spPr bwMode="auto">
            <a:xfrm>
              <a:off x="3807" y="2698"/>
              <a:ext cx="7" cy="8"/>
            </a:xfrm>
            <a:custGeom>
              <a:avLst/>
              <a:gdLst>
                <a:gd name="T0" fmla="*/ 7 w 7"/>
                <a:gd name="T1" fmla="*/ 8 h 8"/>
                <a:gd name="T2" fmla="*/ 7 w 7"/>
                <a:gd name="T3" fmla="*/ 8 h 8"/>
                <a:gd name="T4" fmla="*/ 0 w 7"/>
                <a:gd name="T5" fmla="*/ 0 h 8"/>
                <a:gd name="T6" fmla="*/ 7 w 7"/>
                <a:gd name="T7" fmla="*/ 8 h 8"/>
              </a:gdLst>
              <a:ahLst/>
              <a:cxnLst>
                <a:cxn ang="0">
                  <a:pos x="T0" y="T1"/>
                </a:cxn>
                <a:cxn ang="0">
                  <a:pos x="T2" y="T3"/>
                </a:cxn>
                <a:cxn ang="0">
                  <a:pos x="T4" y="T5"/>
                </a:cxn>
                <a:cxn ang="0">
                  <a:pos x="T6" y="T7"/>
                </a:cxn>
              </a:cxnLst>
              <a:rect l="0" t="0" r="r" b="b"/>
              <a:pathLst>
                <a:path w="7" h="8">
                  <a:moveTo>
                    <a:pt x="7" y="8"/>
                  </a:moveTo>
                  <a:lnTo>
                    <a:pt x="7" y="8"/>
                  </a:lnTo>
                  <a:lnTo>
                    <a:pt x="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150" name="Rectangle 110"/>
            <p:cNvSpPr>
              <a:spLocks noChangeArrowheads="1"/>
            </p:cNvSpPr>
            <p:nvPr/>
          </p:nvSpPr>
          <p:spPr bwMode="auto">
            <a:xfrm>
              <a:off x="3814" y="261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1" name="Rectangle 111"/>
            <p:cNvSpPr>
              <a:spLocks noChangeArrowheads="1"/>
            </p:cNvSpPr>
            <p:nvPr/>
          </p:nvSpPr>
          <p:spPr bwMode="auto">
            <a:xfrm>
              <a:off x="3822" y="2698"/>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2" name="Rectangle 112"/>
            <p:cNvSpPr>
              <a:spLocks noChangeArrowheads="1"/>
            </p:cNvSpPr>
            <p:nvPr/>
          </p:nvSpPr>
          <p:spPr bwMode="auto">
            <a:xfrm>
              <a:off x="3822" y="2745"/>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3" name="Rectangle 113"/>
            <p:cNvSpPr>
              <a:spLocks noChangeArrowheads="1"/>
            </p:cNvSpPr>
            <p:nvPr/>
          </p:nvSpPr>
          <p:spPr bwMode="auto">
            <a:xfrm>
              <a:off x="3814" y="261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4" name="Rectangle 114"/>
            <p:cNvSpPr>
              <a:spLocks noChangeArrowheads="1"/>
            </p:cNvSpPr>
            <p:nvPr/>
          </p:nvSpPr>
          <p:spPr bwMode="auto">
            <a:xfrm>
              <a:off x="3822" y="2706"/>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5" name="Rectangle 115"/>
            <p:cNvSpPr>
              <a:spLocks noChangeArrowheads="1"/>
            </p:cNvSpPr>
            <p:nvPr/>
          </p:nvSpPr>
          <p:spPr bwMode="auto">
            <a:xfrm>
              <a:off x="3822" y="2666"/>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6" name="Freeform 116"/>
            <p:cNvSpPr>
              <a:spLocks/>
            </p:cNvSpPr>
            <p:nvPr/>
          </p:nvSpPr>
          <p:spPr bwMode="auto">
            <a:xfrm>
              <a:off x="3503" y="2856"/>
              <a:ext cx="8" cy="1"/>
            </a:xfrm>
            <a:custGeom>
              <a:avLst/>
              <a:gdLst>
                <a:gd name="T0" fmla="*/ 8 w 8"/>
                <a:gd name="T1" fmla="*/ 8 w 8"/>
                <a:gd name="T2" fmla="*/ 0 w 8"/>
                <a:gd name="T3" fmla="*/ 8 w 8"/>
              </a:gdLst>
              <a:ahLst/>
              <a:cxnLst>
                <a:cxn ang="0">
                  <a:pos x="T0" y="0"/>
                </a:cxn>
                <a:cxn ang="0">
                  <a:pos x="T1" y="0"/>
                </a:cxn>
                <a:cxn ang="0">
                  <a:pos x="T2" y="0"/>
                </a:cxn>
                <a:cxn ang="0">
                  <a:pos x="T3" y="0"/>
                </a:cxn>
              </a:cxnLst>
              <a:rect l="0" t="0" r="r" b="b"/>
              <a:pathLst>
                <a:path w="8">
                  <a:moveTo>
                    <a:pt x="8" y="0"/>
                  </a:moveTo>
                  <a:lnTo>
                    <a:pt x="8" y="0"/>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57" name="Freeform 117"/>
            <p:cNvSpPr>
              <a:spLocks/>
            </p:cNvSpPr>
            <p:nvPr/>
          </p:nvSpPr>
          <p:spPr bwMode="auto">
            <a:xfrm>
              <a:off x="3343" y="2951"/>
              <a:ext cx="8" cy="1"/>
            </a:xfrm>
            <a:custGeom>
              <a:avLst/>
              <a:gdLst>
                <a:gd name="T0" fmla="*/ 8 w 8"/>
                <a:gd name="T1" fmla="*/ 8 w 8"/>
                <a:gd name="T2" fmla="*/ 0 w 8"/>
                <a:gd name="T3" fmla="*/ 8 w 8"/>
              </a:gdLst>
              <a:ahLst/>
              <a:cxnLst>
                <a:cxn ang="0">
                  <a:pos x="T0" y="0"/>
                </a:cxn>
                <a:cxn ang="0">
                  <a:pos x="T1" y="0"/>
                </a:cxn>
                <a:cxn ang="0">
                  <a:pos x="T2" y="0"/>
                </a:cxn>
                <a:cxn ang="0">
                  <a:pos x="T3" y="0"/>
                </a:cxn>
              </a:cxnLst>
              <a:rect l="0" t="0" r="r" b="b"/>
              <a:pathLst>
                <a:path w="8">
                  <a:moveTo>
                    <a:pt x="8" y="0"/>
                  </a:moveTo>
                  <a:lnTo>
                    <a:pt x="8" y="0"/>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58" name="Freeform 118"/>
            <p:cNvSpPr>
              <a:spLocks/>
            </p:cNvSpPr>
            <p:nvPr/>
          </p:nvSpPr>
          <p:spPr bwMode="auto">
            <a:xfrm>
              <a:off x="3397" y="2222"/>
              <a:ext cx="1" cy="8"/>
            </a:xfrm>
            <a:custGeom>
              <a:avLst/>
              <a:gdLst>
                <a:gd name="T0" fmla="*/ 0 h 8"/>
                <a:gd name="T1" fmla="*/ 8 h 8"/>
                <a:gd name="T2" fmla="*/ 0 h 8"/>
                <a:gd name="T3" fmla="*/ 0 h 8"/>
              </a:gdLst>
              <a:ahLst/>
              <a:cxnLst>
                <a:cxn ang="0">
                  <a:pos x="0" y="T0"/>
                </a:cxn>
                <a:cxn ang="0">
                  <a:pos x="0" y="T1"/>
                </a:cxn>
                <a:cxn ang="0">
                  <a:pos x="0" y="T2"/>
                </a:cxn>
                <a:cxn ang="0">
                  <a:pos x="0" y="T3"/>
                </a:cxn>
              </a:cxnLst>
              <a:rect l="0" t="0" r="r" b="b"/>
              <a:pathLst>
                <a:path h="8">
                  <a:moveTo>
                    <a:pt x="0" y="0"/>
                  </a:moveTo>
                  <a:lnTo>
                    <a:pt x="0" y="8"/>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159" name="Freeform 119"/>
            <p:cNvSpPr>
              <a:spLocks/>
            </p:cNvSpPr>
            <p:nvPr/>
          </p:nvSpPr>
          <p:spPr bwMode="auto">
            <a:xfrm>
              <a:off x="2781" y="2278"/>
              <a:ext cx="175" cy="325"/>
            </a:xfrm>
            <a:custGeom>
              <a:avLst/>
              <a:gdLst>
                <a:gd name="T0" fmla="*/ 175 w 175"/>
                <a:gd name="T1" fmla="*/ 79 h 325"/>
                <a:gd name="T2" fmla="*/ 160 w 175"/>
                <a:gd name="T3" fmla="*/ 71 h 325"/>
                <a:gd name="T4" fmla="*/ 122 w 175"/>
                <a:gd name="T5" fmla="*/ 47 h 325"/>
                <a:gd name="T6" fmla="*/ 106 w 175"/>
                <a:gd name="T7" fmla="*/ 39 h 325"/>
                <a:gd name="T8" fmla="*/ 84 w 175"/>
                <a:gd name="T9" fmla="*/ 31 h 325"/>
                <a:gd name="T10" fmla="*/ 53 w 175"/>
                <a:gd name="T11" fmla="*/ 8 h 325"/>
                <a:gd name="T12" fmla="*/ 38 w 175"/>
                <a:gd name="T13" fmla="*/ 0 h 325"/>
                <a:gd name="T14" fmla="*/ 15 w 175"/>
                <a:gd name="T15" fmla="*/ 8 h 325"/>
                <a:gd name="T16" fmla="*/ 23 w 175"/>
                <a:gd name="T17" fmla="*/ 23 h 325"/>
                <a:gd name="T18" fmla="*/ 23 w 175"/>
                <a:gd name="T19" fmla="*/ 39 h 325"/>
                <a:gd name="T20" fmla="*/ 38 w 175"/>
                <a:gd name="T21" fmla="*/ 63 h 325"/>
                <a:gd name="T22" fmla="*/ 30 w 175"/>
                <a:gd name="T23" fmla="*/ 71 h 325"/>
                <a:gd name="T24" fmla="*/ 30 w 175"/>
                <a:gd name="T25" fmla="*/ 87 h 325"/>
                <a:gd name="T26" fmla="*/ 30 w 175"/>
                <a:gd name="T27" fmla="*/ 103 h 325"/>
                <a:gd name="T28" fmla="*/ 30 w 175"/>
                <a:gd name="T29" fmla="*/ 134 h 325"/>
                <a:gd name="T30" fmla="*/ 23 w 175"/>
                <a:gd name="T31" fmla="*/ 142 h 325"/>
                <a:gd name="T32" fmla="*/ 15 w 175"/>
                <a:gd name="T33" fmla="*/ 158 h 325"/>
                <a:gd name="T34" fmla="*/ 8 w 175"/>
                <a:gd name="T35" fmla="*/ 174 h 325"/>
                <a:gd name="T36" fmla="*/ 0 w 175"/>
                <a:gd name="T37" fmla="*/ 182 h 325"/>
                <a:gd name="T38" fmla="*/ 0 w 175"/>
                <a:gd name="T39" fmla="*/ 198 h 325"/>
                <a:gd name="T40" fmla="*/ 8 w 175"/>
                <a:gd name="T41" fmla="*/ 214 h 325"/>
                <a:gd name="T42" fmla="*/ 15 w 175"/>
                <a:gd name="T43" fmla="*/ 214 h 325"/>
                <a:gd name="T44" fmla="*/ 23 w 175"/>
                <a:gd name="T45" fmla="*/ 230 h 325"/>
                <a:gd name="T46" fmla="*/ 23 w 175"/>
                <a:gd name="T47" fmla="*/ 253 h 325"/>
                <a:gd name="T48" fmla="*/ 38 w 175"/>
                <a:gd name="T49" fmla="*/ 277 h 325"/>
                <a:gd name="T50" fmla="*/ 15 w 175"/>
                <a:gd name="T51" fmla="*/ 277 h 325"/>
                <a:gd name="T52" fmla="*/ 8 w 175"/>
                <a:gd name="T53" fmla="*/ 277 h 325"/>
                <a:gd name="T54" fmla="*/ 23 w 175"/>
                <a:gd name="T55" fmla="*/ 301 h 325"/>
                <a:gd name="T56" fmla="*/ 30 w 175"/>
                <a:gd name="T57" fmla="*/ 325 h 325"/>
                <a:gd name="T58" fmla="*/ 46 w 175"/>
                <a:gd name="T59" fmla="*/ 317 h 325"/>
                <a:gd name="T60" fmla="*/ 53 w 175"/>
                <a:gd name="T61" fmla="*/ 325 h 325"/>
                <a:gd name="T62" fmla="*/ 61 w 175"/>
                <a:gd name="T63" fmla="*/ 325 h 325"/>
                <a:gd name="T64" fmla="*/ 84 w 175"/>
                <a:gd name="T65" fmla="*/ 317 h 325"/>
                <a:gd name="T66" fmla="*/ 91 w 175"/>
                <a:gd name="T67" fmla="*/ 309 h 325"/>
                <a:gd name="T68" fmla="*/ 91 w 175"/>
                <a:gd name="T69" fmla="*/ 301 h 325"/>
                <a:gd name="T70" fmla="*/ 114 w 175"/>
                <a:gd name="T71" fmla="*/ 293 h 325"/>
                <a:gd name="T72" fmla="*/ 144 w 175"/>
                <a:gd name="T73" fmla="*/ 261 h 325"/>
                <a:gd name="T74" fmla="*/ 160 w 175"/>
                <a:gd name="T75" fmla="*/ 253 h 325"/>
                <a:gd name="T76" fmla="*/ 160 w 175"/>
                <a:gd name="T77" fmla="*/ 245 h 325"/>
                <a:gd name="T78" fmla="*/ 152 w 175"/>
                <a:gd name="T79" fmla="*/ 237 h 325"/>
                <a:gd name="T80" fmla="*/ 144 w 175"/>
                <a:gd name="T81" fmla="*/ 222 h 325"/>
                <a:gd name="T82" fmla="*/ 137 w 175"/>
                <a:gd name="T83" fmla="*/ 222 h 325"/>
                <a:gd name="T84" fmla="*/ 144 w 175"/>
                <a:gd name="T85" fmla="*/ 206 h 325"/>
                <a:gd name="T86" fmla="*/ 144 w 175"/>
                <a:gd name="T87" fmla="*/ 190 h 325"/>
                <a:gd name="T88" fmla="*/ 152 w 175"/>
                <a:gd name="T89" fmla="*/ 190 h 325"/>
                <a:gd name="T90" fmla="*/ 152 w 175"/>
                <a:gd name="T91" fmla="*/ 182 h 325"/>
                <a:gd name="T92" fmla="*/ 160 w 175"/>
                <a:gd name="T93" fmla="*/ 166 h 325"/>
                <a:gd name="T94" fmla="*/ 167 w 175"/>
                <a:gd name="T95" fmla="*/ 158 h 325"/>
                <a:gd name="T96" fmla="*/ 175 w 175"/>
                <a:gd name="T97" fmla="*/ 158 h 325"/>
                <a:gd name="T98" fmla="*/ 175 w 175"/>
                <a:gd name="T99" fmla="*/ 142 h 325"/>
                <a:gd name="T100" fmla="*/ 175 w 175"/>
                <a:gd name="T101" fmla="*/ 119 h 325"/>
                <a:gd name="T102" fmla="*/ 175 w 175"/>
                <a:gd name="T103" fmla="*/ 103 h 325"/>
                <a:gd name="T104" fmla="*/ 175 w 175"/>
                <a:gd name="T105" fmla="*/ 7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325">
                  <a:moveTo>
                    <a:pt x="175" y="79"/>
                  </a:moveTo>
                  <a:lnTo>
                    <a:pt x="160" y="71"/>
                  </a:lnTo>
                  <a:lnTo>
                    <a:pt x="122" y="47"/>
                  </a:lnTo>
                  <a:lnTo>
                    <a:pt x="106" y="39"/>
                  </a:lnTo>
                  <a:lnTo>
                    <a:pt x="84" y="31"/>
                  </a:lnTo>
                  <a:lnTo>
                    <a:pt x="53" y="8"/>
                  </a:lnTo>
                  <a:lnTo>
                    <a:pt x="38" y="0"/>
                  </a:lnTo>
                  <a:lnTo>
                    <a:pt x="15" y="8"/>
                  </a:lnTo>
                  <a:lnTo>
                    <a:pt x="23" y="23"/>
                  </a:lnTo>
                  <a:lnTo>
                    <a:pt x="23" y="39"/>
                  </a:lnTo>
                  <a:lnTo>
                    <a:pt x="38" y="63"/>
                  </a:lnTo>
                  <a:lnTo>
                    <a:pt x="30" y="71"/>
                  </a:lnTo>
                  <a:lnTo>
                    <a:pt x="30" y="87"/>
                  </a:lnTo>
                  <a:lnTo>
                    <a:pt x="30" y="103"/>
                  </a:lnTo>
                  <a:lnTo>
                    <a:pt x="30" y="134"/>
                  </a:lnTo>
                  <a:lnTo>
                    <a:pt x="23" y="142"/>
                  </a:lnTo>
                  <a:lnTo>
                    <a:pt x="15" y="158"/>
                  </a:lnTo>
                  <a:lnTo>
                    <a:pt x="8" y="174"/>
                  </a:lnTo>
                  <a:lnTo>
                    <a:pt x="0" y="182"/>
                  </a:lnTo>
                  <a:lnTo>
                    <a:pt x="0" y="198"/>
                  </a:lnTo>
                  <a:lnTo>
                    <a:pt x="8" y="214"/>
                  </a:lnTo>
                  <a:lnTo>
                    <a:pt x="15" y="214"/>
                  </a:lnTo>
                  <a:lnTo>
                    <a:pt x="23" y="230"/>
                  </a:lnTo>
                  <a:lnTo>
                    <a:pt x="23" y="253"/>
                  </a:lnTo>
                  <a:lnTo>
                    <a:pt x="38" y="277"/>
                  </a:lnTo>
                  <a:lnTo>
                    <a:pt x="15" y="277"/>
                  </a:lnTo>
                  <a:lnTo>
                    <a:pt x="8" y="277"/>
                  </a:lnTo>
                  <a:lnTo>
                    <a:pt x="23" y="301"/>
                  </a:lnTo>
                  <a:lnTo>
                    <a:pt x="30" y="325"/>
                  </a:lnTo>
                  <a:lnTo>
                    <a:pt x="46" y="317"/>
                  </a:lnTo>
                  <a:lnTo>
                    <a:pt x="53" y="325"/>
                  </a:lnTo>
                  <a:lnTo>
                    <a:pt x="61" y="325"/>
                  </a:lnTo>
                  <a:lnTo>
                    <a:pt x="84" y="317"/>
                  </a:lnTo>
                  <a:lnTo>
                    <a:pt x="91" y="309"/>
                  </a:lnTo>
                  <a:lnTo>
                    <a:pt x="91" y="301"/>
                  </a:lnTo>
                  <a:lnTo>
                    <a:pt x="114" y="293"/>
                  </a:lnTo>
                  <a:lnTo>
                    <a:pt x="144" y="261"/>
                  </a:lnTo>
                  <a:lnTo>
                    <a:pt x="160" y="253"/>
                  </a:lnTo>
                  <a:lnTo>
                    <a:pt x="160" y="245"/>
                  </a:lnTo>
                  <a:lnTo>
                    <a:pt x="152" y="237"/>
                  </a:lnTo>
                  <a:lnTo>
                    <a:pt x="144" y="222"/>
                  </a:lnTo>
                  <a:lnTo>
                    <a:pt x="137" y="222"/>
                  </a:lnTo>
                  <a:lnTo>
                    <a:pt x="144" y="206"/>
                  </a:lnTo>
                  <a:lnTo>
                    <a:pt x="144" y="190"/>
                  </a:lnTo>
                  <a:lnTo>
                    <a:pt x="152" y="190"/>
                  </a:lnTo>
                  <a:lnTo>
                    <a:pt x="152" y="182"/>
                  </a:lnTo>
                  <a:lnTo>
                    <a:pt x="160" y="166"/>
                  </a:lnTo>
                  <a:lnTo>
                    <a:pt x="167" y="158"/>
                  </a:lnTo>
                  <a:lnTo>
                    <a:pt x="175" y="158"/>
                  </a:lnTo>
                  <a:lnTo>
                    <a:pt x="175" y="142"/>
                  </a:lnTo>
                  <a:lnTo>
                    <a:pt x="175" y="119"/>
                  </a:lnTo>
                  <a:lnTo>
                    <a:pt x="175" y="103"/>
                  </a:lnTo>
                  <a:lnTo>
                    <a:pt x="175" y="79"/>
                  </a:lnTo>
                  <a:close/>
                </a:path>
              </a:pathLst>
            </a:custGeom>
            <a:solidFill>
              <a:srgbClr val="E1E1E1"/>
            </a:solidFill>
            <a:ln w="12700">
              <a:solidFill>
                <a:srgbClr val="000000"/>
              </a:solidFill>
              <a:prstDash val="solid"/>
              <a:round/>
              <a:headEnd/>
              <a:tailEnd/>
            </a:ln>
          </p:spPr>
          <p:txBody>
            <a:bodyPr/>
            <a:lstStyle/>
            <a:p>
              <a:endParaRPr lang="en-US"/>
            </a:p>
          </p:txBody>
        </p:sp>
        <p:sp>
          <p:nvSpPr>
            <p:cNvPr id="215160" name="Freeform 120"/>
            <p:cNvSpPr>
              <a:spLocks/>
            </p:cNvSpPr>
            <p:nvPr/>
          </p:nvSpPr>
          <p:spPr bwMode="auto">
            <a:xfrm>
              <a:off x="3267" y="2500"/>
              <a:ext cx="23" cy="31"/>
            </a:xfrm>
            <a:custGeom>
              <a:avLst/>
              <a:gdLst>
                <a:gd name="T0" fmla="*/ 0 w 23"/>
                <a:gd name="T1" fmla="*/ 31 h 31"/>
                <a:gd name="T2" fmla="*/ 23 w 23"/>
                <a:gd name="T3" fmla="*/ 31 h 31"/>
                <a:gd name="T4" fmla="*/ 23 w 23"/>
                <a:gd name="T5" fmla="*/ 23 h 31"/>
                <a:gd name="T6" fmla="*/ 16 w 23"/>
                <a:gd name="T7" fmla="*/ 0 h 31"/>
                <a:gd name="T8" fmla="*/ 8 w 23"/>
                <a:gd name="T9" fmla="*/ 0 h 31"/>
                <a:gd name="T10" fmla="*/ 0 w 23"/>
                <a:gd name="T11" fmla="*/ 31 h 31"/>
              </a:gdLst>
              <a:ahLst/>
              <a:cxnLst>
                <a:cxn ang="0">
                  <a:pos x="T0" y="T1"/>
                </a:cxn>
                <a:cxn ang="0">
                  <a:pos x="T2" y="T3"/>
                </a:cxn>
                <a:cxn ang="0">
                  <a:pos x="T4" y="T5"/>
                </a:cxn>
                <a:cxn ang="0">
                  <a:pos x="T6" y="T7"/>
                </a:cxn>
                <a:cxn ang="0">
                  <a:pos x="T8" y="T9"/>
                </a:cxn>
                <a:cxn ang="0">
                  <a:pos x="T10" y="T11"/>
                </a:cxn>
              </a:cxnLst>
              <a:rect l="0" t="0" r="r" b="b"/>
              <a:pathLst>
                <a:path w="23" h="31">
                  <a:moveTo>
                    <a:pt x="0" y="31"/>
                  </a:moveTo>
                  <a:lnTo>
                    <a:pt x="23" y="31"/>
                  </a:lnTo>
                  <a:lnTo>
                    <a:pt x="23" y="23"/>
                  </a:lnTo>
                  <a:lnTo>
                    <a:pt x="16" y="0"/>
                  </a:lnTo>
                  <a:lnTo>
                    <a:pt x="8" y="0"/>
                  </a:lnTo>
                  <a:lnTo>
                    <a:pt x="0" y="31"/>
                  </a:lnTo>
                  <a:close/>
                </a:path>
              </a:pathLst>
            </a:custGeom>
            <a:solidFill>
              <a:srgbClr val="E1E1E1"/>
            </a:solidFill>
            <a:ln w="12700">
              <a:solidFill>
                <a:srgbClr val="000000"/>
              </a:solidFill>
              <a:prstDash val="solid"/>
              <a:round/>
              <a:headEnd/>
              <a:tailEnd/>
            </a:ln>
          </p:spPr>
          <p:txBody>
            <a:bodyPr/>
            <a:lstStyle/>
            <a:p>
              <a:endParaRPr lang="en-US"/>
            </a:p>
          </p:txBody>
        </p:sp>
        <p:sp>
          <p:nvSpPr>
            <p:cNvPr id="215161" name="Freeform 121"/>
            <p:cNvSpPr>
              <a:spLocks/>
            </p:cNvSpPr>
            <p:nvPr/>
          </p:nvSpPr>
          <p:spPr bwMode="auto">
            <a:xfrm>
              <a:off x="3169" y="2389"/>
              <a:ext cx="114" cy="119"/>
            </a:xfrm>
            <a:custGeom>
              <a:avLst/>
              <a:gdLst>
                <a:gd name="T0" fmla="*/ 0 w 114"/>
                <a:gd name="T1" fmla="*/ 87 h 119"/>
                <a:gd name="T2" fmla="*/ 7 w 114"/>
                <a:gd name="T3" fmla="*/ 71 h 119"/>
                <a:gd name="T4" fmla="*/ 7 w 114"/>
                <a:gd name="T5" fmla="*/ 47 h 119"/>
                <a:gd name="T6" fmla="*/ 15 w 114"/>
                <a:gd name="T7" fmla="*/ 23 h 119"/>
                <a:gd name="T8" fmla="*/ 22 w 114"/>
                <a:gd name="T9" fmla="*/ 8 h 119"/>
                <a:gd name="T10" fmla="*/ 38 w 114"/>
                <a:gd name="T11" fmla="*/ 0 h 119"/>
                <a:gd name="T12" fmla="*/ 38 w 114"/>
                <a:gd name="T13" fmla="*/ 0 h 119"/>
                <a:gd name="T14" fmla="*/ 53 w 114"/>
                <a:gd name="T15" fmla="*/ 47 h 119"/>
                <a:gd name="T16" fmla="*/ 60 w 114"/>
                <a:gd name="T17" fmla="*/ 55 h 119"/>
                <a:gd name="T18" fmla="*/ 60 w 114"/>
                <a:gd name="T19" fmla="*/ 55 h 119"/>
                <a:gd name="T20" fmla="*/ 60 w 114"/>
                <a:gd name="T21" fmla="*/ 55 h 119"/>
                <a:gd name="T22" fmla="*/ 76 w 114"/>
                <a:gd name="T23" fmla="*/ 71 h 119"/>
                <a:gd name="T24" fmla="*/ 114 w 114"/>
                <a:gd name="T25" fmla="*/ 111 h 119"/>
                <a:gd name="T26" fmla="*/ 114 w 114"/>
                <a:gd name="T27" fmla="*/ 111 h 119"/>
                <a:gd name="T28" fmla="*/ 114 w 114"/>
                <a:gd name="T29" fmla="*/ 111 h 119"/>
                <a:gd name="T30" fmla="*/ 106 w 114"/>
                <a:gd name="T31" fmla="*/ 111 h 119"/>
                <a:gd name="T32" fmla="*/ 98 w 114"/>
                <a:gd name="T33" fmla="*/ 119 h 119"/>
                <a:gd name="T34" fmla="*/ 98 w 114"/>
                <a:gd name="T35" fmla="*/ 111 h 119"/>
                <a:gd name="T36" fmla="*/ 83 w 114"/>
                <a:gd name="T37" fmla="*/ 111 h 119"/>
                <a:gd name="T38" fmla="*/ 76 w 114"/>
                <a:gd name="T39" fmla="*/ 95 h 119"/>
                <a:gd name="T40" fmla="*/ 68 w 114"/>
                <a:gd name="T41" fmla="*/ 87 h 119"/>
                <a:gd name="T42" fmla="*/ 60 w 114"/>
                <a:gd name="T43" fmla="*/ 79 h 119"/>
                <a:gd name="T44" fmla="*/ 45 w 114"/>
                <a:gd name="T45" fmla="*/ 79 h 119"/>
                <a:gd name="T46" fmla="*/ 38 w 114"/>
                <a:gd name="T47" fmla="*/ 79 h 119"/>
                <a:gd name="T48" fmla="*/ 30 w 114"/>
                <a:gd name="T49" fmla="*/ 71 h 119"/>
                <a:gd name="T50" fmla="*/ 30 w 114"/>
                <a:gd name="T51" fmla="*/ 87 h 119"/>
                <a:gd name="T52" fmla="*/ 15 w 114"/>
                <a:gd name="T53" fmla="*/ 79 h 119"/>
                <a:gd name="T54" fmla="*/ 7 w 114"/>
                <a:gd name="T55" fmla="*/ 95 h 119"/>
                <a:gd name="T56" fmla="*/ 0 w 114"/>
                <a:gd name="T57" fmla="*/ 8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19">
                  <a:moveTo>
                    <a:pt x="0" y="87"/>
                  </a:moveTo>
                  <a:lnTo>
                    <a:pt x="7" y="71"/>
                  </a:lnTo>
                  <a:lnTo>
                    <a:pt x="7" y="47"/>
                  </a:lnTo>
                  <a:lnTo>
                    <a:pt x="15" y="23"/>
                  </a:lnTo>
                  <a:lnTo>
                    <a:pt x="22" y="8"/>
                  </a:lnTo>
                  <a:lnTo>
                    <a:pt x="38" y="0"/>
                  </a:lnTo>
                  <a:lnTo>
                    <a:pt x="38" y="0"/>
                  </a:lnTo>
                  <a:lnTo>
                    <a:pt x="53" y="47"/>
                  </a:lnTo>
                  <a:lnTo>
                    <a:pt x="60" y="55"/>
                  </a:lnTo>
                  <a:lnTo>
                    <a:pt x="60" y="55"/>
                  </a:lnTo>
                  <a:lnTo>
                    <a:pt x="60" y="55"/>
                  </a:lnTo>
                  <a:lnTo>
                    <a:pt x="76" y="71"/>
                  </a:lnTo>
                  <a:lnTo>
                    <a:pt x="114" y="111"/>
                  </a:lnTo>
                  <a:lnTo>
                    <a:pt x="114" y="111"/>
                  </a:lnTo>
                  <a:lnTo>
                    <a:pt x="114" y="111"/>
                  </a:lnTo>
                  <a:lnTo>
                    <a:pt x="106" y="111"/>
                  </a:lnTo>
                  <a:lnTo>
                    <a:pt x="98" y="119"/>
                  </a:lnTo>
                  <a:lnTo>
                    <a:pt x="98" y="111"/>
                  </a:lnTo>
                  <a:lnTo>
                    <a:pt x="83" y="111"/>
                  </a:lnTo>
                  <a:lnTo>
                    <a:pt x="76" y="95"/>
                  </a:lnTo>
                  <a:lnTo>
                    <a:pt x="68" y="87"/>
                  </a:lnTo>
                  <a:lnTo>
                    <a:pt x="60" y="79"/>
                  </a:lnTo>
                  <a:lnTo>
                    <a:pt x="45" y="79"/>
                  </a:lnTo>
                  <a:lnTo>
                    <a:pt x="38" y="79"/>
                  </a:lnTo>
                  <a:lnTo>
                    <a:pt x="30" y="71"/>
                  </a:lnTo>
                  <a:lnTo>
                    <a:pt x="30" y="87"/>
                  </a:lnTo>
                  <a:lnTo>
                    <a:pt x="15" y="79"/>
                  </a:lnTo>
                  <a:lnTo>
                    <a:pt x="7" y="95"/>
                  </a:lnTo>
                  <a:lnTo>
                    <a:pt x="0" y="87"/>
                  </a:lnTo>
                  <a:close/>
                </a:path>
              </a:pathLst>
            </a:custGeom>
            <a:solidFill>
              <a:srgbClr val="E1E1E1"/>
            </a:solidFill>
            <a:ln w="12700">
              <a:solidFill>
                <a:srgbClr val="000000"/>
              </a:solidFill>
              <a:prstDash val="solid"/>
              <a:round/>
              <a:headEnd/>
              <a:tailEnd/>
            </a:ln>
          </p:spPr>
          <p:txBody>
            <a:bodyPr/>
            <a:lstStyle/>
            <a:p>
              <a:endParaRPr lang="en-US"/>
            </a:p>
          </p:txBody>
        </p:sp>
        <p:sp>
          <p:nvSpPr>
            <p:cNvPr id="215162" name="Freeform 122"/>
            <p:cNvSpPr>
              <a:spLocks/>
            </p:cNvSpPr>
            <p:nvPr/>
          </p:nvSpPr>
          <p:spPr bwMode="auto">
            <a:xfrm>
              <a:off x="3115" y="2460"/>
              <a:ext cx="259" cy="230"/>
            </a:xfrm>
            <a:custGeom>
              <a:avLst/>
              <a:gdLst>
                <a:gd name="T0" fmla="*/ 92 w 259"/>
                <a:gd name="T1" fmla="*/ 222 h 230"/>
                <a:gd name="T2" fmla="*/ 69 w 259"/>
                <a:gd name="T3" fmla="*/ 206 h 230"/>
                <a:gd name="T4" fmla="*/ 54 w 259"/>
                <a:gd name="T5" fmla="*/ 206 h 230"/>
                <a:gd name="T6" fmla="*/ 46 w 259"/>
                <a:gd name="T7" fmla="*/ 190 h 230"/>
                <a:gd name="T8" fmla="*/ 38 w 259"/>
                <a:gd name="T9" fmla="*/ 182 h 230"/>
                <a:gd name="T10" fmla="*/ 31 w 259"/>
                <a:gd name="T11" fmla="*/ 166 h 230"/>
                <a:gd name="T12" fmla="*/ 23 w 259"/>
                <a:gd name="T13" fmla="*/ 159 h 230"/>
                <a:gd name="T14" fmla="*/ 8 w 259"/>
                <a:gd name="T15" fmla="*/ 143 h 230"/>
                <a:gd name="T16" fmla="*/ 0 w 259"/>
                <a:gd name="T17" fmla="*/ 135 h 230"/>
                <a:gd name="T18" fmla="*/ 8 w 259"/>
                <a:gd name="T19" fmla="*/ 127 h 230"/>
                <a:gd name="T20" fmla="*/ 23 w 259"/>
                <a:gd name="T21" fmla="*/ 119 h 230"/>
                <a:gd name="T22" fmla="*/ 23 w 259"/>
                <a:gd name="T23" fmla="*/ 103 h 230"/>
                <a:gd name="T24" fmla="*/ 23 w 259"/>
                <a:gd name="T25" fmla="*/ 79 h 230"/>
                <a:gd name="T26" fmla="*/ 31 w 259"/>
                <a:gd name="T27" fmla="*/ 71 h 230"/>
                <a:gd name="T28" fmla="*/ 38 w 259"/>
                <a:gd name="T29" fmla="*/ 55 h 230"/>
                <a:gd name="T30" fmla="*/ 54 w 259"/>
                <a:gd name="T31" fmla="*/ 16 h 230"/>
                <a:gd name="T32" fmla="*/ 61 w 259"/>
                <a:gd name="T33" fmla="*/ 24 h 230"/>
                <a:gd name="T34" fmla="*/ 69 w 259"/>
                <a:gd name="T35" fmla="*/ 8 h 230"/>
                <a:gd name="T36" fmla="*/ 84 w 259"/>
                <a:gd name="T37" fmla="*/ 16 h 230"/>
                <a:gd name="T38" fmla="*/ 84 w 259"/>
                <a:gd name="T39" fmla="*/ 0 h 230"/>
                <a:gd name="T40" fmla="*/ 92 w 259"/>
                <a:gd name="T41" fmla="*/ 8 h 230"/>
                <a:gd name="T42" fmla="*/ 99 w 259"/>
                <a:gd name="T43" fmla="*/ 8 h 230"/>
                <a:gd name="T44" fmla="*/ 114 w 259"/>
                <a:gd name="T45" fmla="*/ 8 h 230"/>
                <a:gd name="T46" fmla="*/ 122 w 259"/>
                <a:gd name="T47" fmla="*/ 16 h 230"/>
                <a:gd name="T48" fmla="*/ 130 w 259"/>
                <a:gd name="T49" fmla="*/ 24 h 230"/>
                <a:gd name="T50" fmla="*/ 137 w 259"/>
                <a:gd name="T51" fmla="*/ 40 h 230"/>
                <a:gd name="T52" fmla="*/ 152 w 259"/>
                <a:gd name="T53" fmla="*/ 40 h 230"/>
                <a:gd name="T54" fmla="*/ 152 w 259"/>
                <a:gd name="T55" fmla="*/ 48 h 230"/>
                <a:gd name="T56" fmla="*/ 160 w 259"/>
                <a:gd name="T57" fmla="*/ 40 h 230"/>
                <a:gd name="T58" fmla="*/ 152 w 259"/>
                <a:gd name="T59" fmla="*/ 71 h 230"/>
                <a:gd name="T60" fmla="*/ 175 w 259"/>
                <a:gd name="T61" fmla="*/ 71 h 230"/>
                <a:gd name="T62" fmla="*/ 168 w 259"/>
                <a:gd name="T63" fmla="*/ 87 h 230"/>
                <a:gd name="T64" fmla="*/ 183 w 259"/>
                <a:gd name="T65" fmla="*/ 95 h 230"/>
                <a:gd name="T66" fmla="*/ 190 w 259"/>
                <a:gd name="T67" fmla="*/ 111 h 230"/>
                <a:gd name="T68" fmla="*/ 206 w 259"/>
                <a:gd name="T69" fmla="*/ 119 h 230"/>
                <a:gd name="T70" fmla="*/ 221 w 259"/>
                <a:gd name="T71" fmla="*/ 127 h 230"/>
                <a:gd name="T72" fmla="*/ 244 w 259"/>
                <a:gd name="T73" fmla="*/ 135 h 230"/>
                <a:gd name="T74" fmla="*/ 259 w 259"/>
                <a:gd name="T75" fmla="*/ 135 h 230"/>
                <a:gd name="T76" fmla="*/ 251 w 259"/>
                <a:gd name="T77" fmla="*/ 151 h 230"/>
                <a:gd name="T78" fmla="*/ 236 w 259"/>
                <a:gd name="T79" fmla="*/ 166 h 230"/>
                <a:gd name="T80" fmla="*/ 221 w 259"/>
                <a:gd name="T81" fmla="*/ 182 h 230"/>
                <a:gd name="T82" fmla="*/ 213 w 259"/>
                <a:gd name="T83" fmla="*/ 198 h 230"/>
                <a:gd name="T84" fmla="*/ 183 w 259"/>
                <a:gd name="T85" fmla="*/ 198 h 230"/>
                <a:gd name="T86" fmla="*/ 168 w 259"/>
                <a:gd name="T87" fmla="*/ 214 h 230"/>
                <a:gd name="T88" fmla="*/ 160 w 259"/>
                <a:gd name="T89" fmla="*/ 214 h 230"/>
                <a:gd name="T90" fmla="*/ 137 w 259"/>
                <a:gd name="T91" fmla="*/ 214 h 230"/>
                <a:gd name="T92" fmla="*/ 122 w 259"/>
                <a:gd name="T93" fmla="*/ 222 h 230"/>
                <a:gd name="T94" fmla="*/ 114 w 259"/>
                <a:gd name="T95" fmla="*/ 230 h 230"/>
                <a:gd name="T96" fmla="*/ 92 w 259"/>
                <a:gd name="T97" fmla="*/ 22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230">
                  <a:moveTo>
                    <a:pt x="92" y="222"/>
                  </a:moveTo>
                  <a:lnTo>
                    <a:pt x="69" y="206"/>
                  </a:lnTo>
                  <a:lnTo>
                    <a:pt x="54" y="206"/>
                  </a:lnTo>
                  <a:lnTo>
                    <a:pt x="46" y="190"/>
                  </a:lnTo>
                  <a:lnTo>
                    <a:pt x="38" y="182"/>
                  </a:lnTo>
                  <a:lnTo>
                    <a:pt x="31" y="166"/>
                  </a:lnTo>
                  <a:lnTo>
                    <a:pt x="23" y="159"/>
                  </a:lnTo>
                  <a:lnTo>
                    <a:pt x="8" y="143"/>
                  </a:lnTo>
                  <a:lnTo>
                    <a:pt x="0" y="135"/>
                  </a:lnTo>
                  <a:lnTo>
                    <a:pt x="8" y="127"/>
                  </a:lnTo>
                  <a:lnTo>
                    <a:pt x="23" y="119"/>
                  </a:lnTo>
                  <a:lnTo>
                    <a:pt x="23" y="103"/>
                  </a:lnTo>
                  <a:lnTo>
                    <a:pt x="23" y="79"/>
                  </a:lnTo>
                  <a:lnTo>
                    <a:pt x="31" y="71"/>
                  </a:lnTo>
                  <a:lnTo>
                    <a:pt x="38" y="55"/>
                  </a:lnTo>
                  <a:lnTo>
                    <a:pt x="54" y="16"/>
                  </a:lnTo>
                  <a:lnTo>
                    <a:pt x="61" y="24"/>
                  </a:lnTo>
                  <a:lnTo>
                    <a:pt x="69" y="8"/>
                  </a:lnTo>
                  <a:lnTo>
                    <a:pt x="84" y="16"/>
                  </a:lnTo>
                  <a:lnTo>
                    <a:pt x="84" y="0"/>
                  </a:lnTo>
                  <a:lnTo>
                    <a:pt x="92" y="8"/>
                  </a:lnTo>
                  <a:lnTo>
                    <a:pt x="99" y="8"/>
                  </a:lnTo>
                  <a:lnTo>
                    <a:pt x="114" y="8"/>
                  </a:lnTo>
                  <a:lnTo>
                    <a:pt x="122" y="16"/>
                  </a:lnTo>
                  <a:lnTo>
                    <a:pt x="130" y="24"/>
                  </a:lnTo>
                  <a:lnTo>
                    <a:pt x="137" y="40"/>
                  </a:lnTo>
                  <a:lnTo>
                    <a:pt x="152" y="40"/>
                  </a:lnTo>
                  <a:lnTo>
                    <a:pt x="152" y="48"/>
                  </a:lnTo>
                  <a:lnTo>
                    <a:pt x="160" y="40"/>
                  </a:lnTo>
                  <a:lnTo>
                    <a:pt x="152" y="71"/>
                  </a:lnTo>
                  <a:lnTo>
                    <a:pt x="175" y="71"/>
                  </a:lnTo>
                  <a:lnTo>
                    <a:pt x="168" y="87"/>
                  </a:lnTo>
                  <a:lnTo>
                    <a:pt x="183" y="95"/>
                  </a:lnTo>
                  <a:lnTo>
                    <a:pt x="190" y="111"/>
                  </a:lnTo>
                  <a:lnTo>
                    <a:pt x="206" y="119"/>
                  </a:lnTo>
                  <a:lnTo>
                    <a:pt x="221" y="127"/>
                  </a:lnTo>
                  <a:lnTo>
                    <a:pt x="244" y="135"/>
                  </a:lnTo>
                  <a:lnTo>
                    <a:pt x="259" y="135"/>
                  </a:lnTo>
                  <a:lnTo>
                    <a:pt x="251" y="151"/>
                  </a:lnTo>
                  <a:lnTo>
                    <a:pt x="236" y="166"/>
                  </a:lnTo>
                  <a:lnTo>
                    <a:pt x="221" y="182"/>
                  </a:lnTo>
                  <a:lnTo>
                    <a:pt x="213" y="198"/>
                  </a:lnTo>
                  <a:lnTo>
                    <a:pt x="183" y="198"/>
                  </a:lnTo>
                  <a:lnTo>
                    <a:pt x="168" y="214"/>
                  </a:lnTo>
                  <a:lnTo>
                    <a:pt x="160" y="214"/>
                  </a:lnTo>
                  <a:lnTo>
                    <a:pt x="137" y="214"/>
                  </a:lnTo>
                  <a:lnTo>
                    <a:pt x="122" y="222"/>
                  </a:lnTo>
                  <a:lnTo>
                    <a:pt x="114" y="230"/>
                  </a:lnTo>
                  <a:lnTo>
                    <a:pt x="92" y="222"/>
                  </a:lnTo>
                  <a:close/>
                </a:path>
              </a:pathLst>
            </a:custGeom>
            <a:solidFill>
              <a:srgbClr val="E1E1E1"/>
            </a:solidFill>
            <a:ln w="12700">
              <a:solidFill>
                <a:srgbClr val="000000"/>
              </a:solidFill>
              <a:prstDash val="solid"/>
              <a:round/>
              <a:headEnd/>
              <a:tailEnd/>
            </a:ln>
          </p:spPr>
          <p:txBody>
            <a:bodyPr/>
            <a:lstStyle/>
            <a:p>
              <a:endParaRPr lang="en-US"/>
            </a:p>
          </p:txBody>
        </p:sp>
        <p:sp>
          <p:nvSpPr>
            <p:cNvPr id="215163" name="Freeform 123"/>
            <p:cNvSpPr>
              <a:spLocks/>
            </p:cNvSpPr>
            <p:nvPr/>
          </p:nvSpPr>
          <p:spPr bwMode="auto">
            <a:xfrm>
              <a:off x="3260" y="2515"/>
              <a:ext cx="175" cy="278"/>
            </a:xfrm>
            <a:custGeom>
              <a:avLst/>
              <a:gdLst>
                <a:gd name="T0" fmla="*/ 167 w 175"/>
                <a:gd name="T1" fmla="*/ 32 h 278"/>
                <a:gd name="T2" fmla="*/ 159 w 175"/>
                <a:gd name="T3" fmla="*/ 56 h 278"/>
                <a:gd name="T4" fmla="*/ 152 w 175"/>
                <a:gd name="T5" fmla="*/ 88 h 278"/>
                <a:gd name="T6" fmla="*/ 137 w 175"/>
                <a:gd name="T7" fmla="*/ 111 h 278"/>
                <a:gd name="T8" fmla="*/ 121 w 175"/>
                <a:gd name="T9" fmla="*/ 135 h 278"/>
                <a:gd name="T10" fmla="*/ 114 w 175"/>
                <a:gd name="T11" fmla="*/ 159 h 278"/>
                <a:gd name="T12" fmla="*/ 106 w 175"/>
                <a:gd name="T13" fmla="*/ 167 h 278"/>
                <a:gd name="T14" fmla="*/ 91 w 175"/>
                <a:gd name="T15" fmla="*/ 183 h 278"/>
                <a:gd name="T16" fmla="*/ 83 w 175"/>
                <a:gd name="T17" fmla="*/ 191 h 278"/>
                <a:gd name="T18" fmla="*/ 68 w 175"/>
                <a:gd name="T19" fmla="*/ 207 h 278"/>
                <a:gd name="T20" fmla="*/ 61 w 175"/>
                <a:gd name="T21" fmla="*/ 215 h 278"/>
                <a:gd name="T22" fmla="*/ 45 w 175"/>
                <a:gd name="T23" fmla="*/ 230 h 278"/>
                <a:gd name="T24" fmla="*/ 38 w 175"/>
                <a:gd name="T25" fmla="*/ 238 h 278"/>
                <a:gd name="T26" fmla="*/ 23 w 175"/>
                <a:gd name="T27" fmla="*/ 254 h 278"/>
                <a:gd name="T28" fmla="*/ 15 w 175"/>
                <a:gd name="T29" fmla="*/ 262 h 278"/>
                <a:gd name="T30" fmla="*/ 7 w 175"/>
                <a:gd name="T31" fmla="*/ 278 h 278"/>
                <a:gd name="T32" fmla="*/ 0 w 175"/>
                <a:gd name="T33" fmla="*/ 262 h 278"/>
                <a:gd name="T34" fmla="*/ 0 w 175"/>
                <a:gd name="T35" fmla="*/ 222 h 278"/>
                <a:gd name="T36" fmla="*/ 0 w 175"/>
                <a:gd name="T37" fmla="*/ 207 h 278"/>
                <a:gd name="T38" fmla="*/ 0 w 175"/>
                <a:gd name="T39" fmla="*/ 183 h 278"/>
                <a:gd name="T40" fmla="*/ 7 w 175"/>
                <a:gd name="T41" fmla="*/ 175 h 278"/>
                <a:gd name="T42" fmla="*/ 15 w 175"/>
                <a:gd name="T43" fmla="*/ 159 h 278"/>
                <a:gd name="T44" fmla="*/ 23 w 175"/>
                <a:gd name="T45" fmla="*/ 159 h 278"/>
                <a:gd name="T46" fmla="*/ 38 w 175"/>
                <a:gd name="T47" fmla="*/ 143 h 278"/>
                <a:gd name="T48" fmla="*/ 68 w 175"/>
                <a:gd name="T49" fmla="*/ 143 h 278"/>
                <a:gd name="T50" fmla="*/ 76 w 175"/>
                <a:gd name="T51" fmla="*/ 127 h 278"/>
                <a:gd name="T52" fmla="*/ 91 w 175"/>
                <a:gd name="T53" fmla="*/ 111 h 278"/>
                <a:gd name="T54" fmla="*/ 106 w 175"/>
                <a:gd name="T55" fmla="*/ 96 h 278"/>
                <a:gd name="T56" fmla="*/ 114 w 175"/>
                <a:gd name="T57" fmla="*/ 80 h 278"/>
                <a:gd name="T58" fmla="*/ 99 w 175"/>
                <a:gd name="T59" fmla="*/ 80 h 278"/>
                <a:gd name="T60" fmla="*/ 76 w 175"/>
                <a:gd name="T61" fmla="*/ 72 h 278"/>
                <a:gd name="T62" fmla="*/ 61 w 175"/>
                <a:gd name="T63" fmla="*/ 64 h 278"/>
                <a:gd name="T64" fmla="*/ 45 w 175"/>
                <a:gd name="T65" fmla="*/ 56 h 278"/>
                <a:gd name="T66" fmla="*/ 38 w 175"/>
                <a:gd name="T67" fmla="*/ 40 h 278"/>
                <a:gd name="T68" fmla="*/ 23 w 175"/>
                <a:gd name="T69" fmla="*/ 32 h 278"/>
                <a:gd name="T70" fmla="*/ 30 w 175"/>
                <a:gd name="T71" fmla="*/ 16 h 278"/>
                <a:gd name="T72" fmla="*/ 30 w 175"/>
                <a:gd name="T73" fmla="*/ 8 h 278"/>
                <a:gd name="T74" fmla="*/ 45 w 175"/>
                <a:gd name="T75" fmla="*/ 16 h 278"/>
                <a:gd name="T76" fmla="*/ 53 w 175"/>
                <a:gd name="T77" fmla="*/ 32 h 278"/>
                <a:gd name="T78" fmla="*/ 76 w 175"/>
                <a:gd name="T79" fmla="*/ 24 h 278"/>
                <a:gd name="T80" fmla="*/ 91 w 175"/>
                <a:gd name="T81" fmla="*/ 24 h 278"/>
                <a:gd name="T82" fmla="*/ 106 w 175"/>
                <a:gd name="T83" fmla="*/ 16 h 278"/>
                <a:gd name="T84" fmla="*/ 129 w 175"/>
                <a:gd name="T85" fmla="*/ 8 h 278"/>
                <a:gd name="T86" fmla="*/ 159 w 175"/>
                <a:gd name="T87" fmla="*/ 0 h 278"/>
                <a:gd name="T88" fmla="*/ 167 w 175"/>
                <a:gd name="T89" fmla="*/ 0 h 278"/>
                <a:gd name="T90" fmla="*/ 167 w 175"/>
                <a:gd name="T91" fmla="*/ 0 h 278"/>
                <a:gd name="T92" fmla="*/ 167 w 175"/>
                <a:gd name="T93" fmla="*/ 32 h 278"/>
                <a:gd name="T94" fmla="*/ 175 w 175"/>
                <a:gd name="T95" fmla="*/ 32 h 278"/>
                <a:gd name="T96" fmla="*/ 167 w 175"/>
                <a:gd name="T97" fmla="*/ 3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5" h="278">
                  <a:moveTo>
                    <a:pt x="167" y="32"/>
                  </a:moveTo>
                  <a:lnTo>
                    <a:pt x="159" y="56"/>
                  </a:lnTo>
                  <a:lnTo>
                    <a:pt x="152" y="88"/>
                  </a:lnTo>
                  <a:lnTo>
                    <a:pt x="137" y="111"/>
                  </a:lnTo>
                  <a:lnTo>
                    <a:pt x="121" y="135"/>
                  </a:lnTo>
                  <a:lnTo>
                    <a:pt x="114" y="159"/>
                  </a:lnTo>
                  <a:lnTo>
                    <a:pt x="106" y="167"/>
                  </a:lnTo>
                  <a:lnTo>
                    <a:pt x="91" y="183"/>
                  </a:lnTo>
                  <a:lnTo>
                    <a:pt x="83" y="191"/>
                  </a:lnTo>
                  <a:lnTo>
                    <a:pt x="68" y="207"/>
                  </a:lnTo>
                  <a:lnTo>
                    <a:pt x="61" y="215"/>
                  </a:lnTo>
                  <a:lnTo>
                    <a:pt x="45" y="230"/>
                  </a:lnTo>
                  <a:lnTo>
                    <a:pt x="38" y="238"/>
                  </a:lnTo>
                  <a:lnTo>
                    <a:pt x="23" y="254"/>
                  </a:lnTo>
                  <a:lnTo>
                    <a:pt x="15" y="262"/>
                  </a:lnTo>
                  <a:lnTo>
                    <a:pt x="7" y="278"/>
                  </a:lnTo>
                  <a:lnTo>
                    <a:pt x="0" y="262"/>
                  </a:lnTo>
                  <a:lnTo>
                    <a:pt x="0" y="222"/>
                  </a:lnTo>
                  <a:lnTo>
                    <a:pt x="0" y="207"/>
                  </a:lnTo>
                  <a:lnTo>
                    <a:pt x="0" y="183"/>
                  </a:lnTo>
                  <a:lnTo>
                    <a:pt x="7" y="175"/>
                  </a:lnTo>
                  <a:lnTo>
                    <a:pt x="15" y="159"/>
                  </a:lnTo>
                  <a:lnTo>
                    <a:pt x="23" y="159"/>
                  </a:lnTo>
                  <a:lnTo>
                    <a:pt x="38" y="143"/>
                  </a:lnTo>
                  <a:lnTo>
                    <a:pt x="68" y="143"/>
                  </a:lnTo>
                  <a:lnTo>
                    <a:pt x="76" y="127"/>
                  </a:lnTo>
                  <a:lnTo>
                    <a:pt x="91" y="111"/>
                  </a:lnTo>
                  <a:lnTo>
                    <a:pt x="106" y="96"/>
                  </a:lnTo>
                  <a:lnTo>
                    <a:pt x="114" y="80"/>
                  </a:lnTo>
                  <a:lnTo>
                    <a:pt x="99" y="80"/>
                  </a:lnTo>
                  <a:lnTo>
                    <a:pt x="76" y="72"/>
                  </a:lnTo>
                  <a:lnTo>
                    <a:pt x="61" y="64"/>
                  </a:lnTo>
                  <a:lnTo>
                    <a:pt x="45" y="56"/>
                  </a:lnTo>
                  <a:lnTo>
                    <a:pt x="38" y="40"/>
                  </a:lnTo>
                  <a:lnTo>
                    <a:pt x="23" y="32"/>
                  </a:lnTo>
                  <a:lnTo>
                    <a:pt x="30" y="16"/>
                  </a:lnTo>
                  <a:lnTo>
                    <a:pt x="30" y="8"/>
                  </a:lnTo>
                  <a:lnTo>
                    <a:pt x="45" y="16"/>
                  </a:lnTo>
                  <a:lnTo>
                    <a:pt x="53" y="32"/>
                  </a:lnTo>
                  <a:lnTo>
                    <a:pt x="76" y="24"/>
                  </a:lnTo>
                  <a:lnTo>
                    <a:pt x="91" y="24"/>
                  </a:lnTo>
                  <a:lnTo>
                    <a:pt x="106" y="16"/>
                  </a:lnTo>
                  <a:lnTo>
                    <a:pt x="129" y="8"/>
                  </a:lnTo>
                  <a:lnTo>
                    <a:pt x="159" y="0"/>
                  </a:lnTo>
                  <a:lnTo>
                    <a:pt x="167" y="0"/>
                  </a:lnTo>
                  <a:lnTo>
                    <a:pt x="167" y="0"/>
                  </a:lnTo>
                  <a:lnTo>
                    <a:pt x="167" y="32"/>
                  </a:lnTo>
                  <a:lnTo>
                    <a:pt x="175" y="32"/>
                  </a:lnTo>
                  <a:lnTo>
                    <a:pt x="167" y="32"/>
                  </a:lnTo>
                  <a:close/>
                </a:path>
              </a:pathLst>
            </a:custGeom>
            <a:solidFill>
              <a:srgbClr val="E1E1E1"/>
            </a:solidFill>
            <a:ln w="12700">
              <a:solidFill>
                <a:srgbClr val="000000"/>
              </a:solidFill>
              <a:prstDash val="solid"/>
              <a:round/>
              <a:headEnd/>
              <a:tailEnd/>
            </a:ln>
          </p:spPr>
          <p:txBody>
            <a:bodyPr/>
            <a:lstStyle/>
            <a:p>
              <a:endParaRPr lang="en-US"/>
            </a:p>
          </p:txBody>
        </p:sp>
        <p:sp>
          <p:nvSpPr>
            <p:cNvPr id="215164" name="Freeform 124"/>
            <p:cNvSpPr>
              <a:spLocks/>
            </p:cNvSpPr>
            <p:nvPr/>
          </p:nvSpPr>
          <p:spPr bwMode="auto">
            <a:xfrm>
              <a:off x="2918" y="2286"/>
              <a:ext cx="289" cy="404"/>
            </a:xfrm>
            <a:custGeom>
              <a:avLst/>
              <a:gdLst>
                <a:gd name="T0" fmla="*/ 38 w 289"/>
                <a:gd name="T1" fmla="*/ 63 h 404"/>
                <a:gd name="T2" fmla="*/ 53 w 289"/>
                <a:gd name="T3" fmla="*/ 39 h 404"/>
                <a:gd name="T4" fmla="*/ 159 w 289"/>
                <a:gd name="T5" fmla="*/ 23 h 404"/>
                <a:gd name="T6" fmla="*/ 159 w 289"/>
                <a:gd name="T7" fmla="*/ 23 h 404"/>
                <a:gd name="T8" fmla="*/ 205 w 289"/>
                <a:gd name="T9" fmla="*/ 23 h 404"/>
                <a:gd name="T10" fmla="*/ 220 w 289"/>
                <a:gd name="T11" fmla="*/ 15 h 404"/>
                <a:gd name="T12" fmla="*/ 228 w 289"/>
                <a:gd name="T13" fmla="*/ 7 h 404"/>
                <a:gd name="T14" fmla="*/ 243 w 289"/>
                <a:gd name="T15" fmla="*/ 7 h 404"/>
                <a:gd name="T16" fmla="*/ 258 w 289"/>
                <a:gd name="T17" fmla="*/ 39 h 404"/>
                <a:gd name="T18" fmla="*/ 266 w 289"/>
                <a:gd name="T19" fmla="*/ 87 h 404"/>
                <a:gd name="T20" fmla="*/ 273 w 289"/>
                <a:gd name="T21" fmla="*/ 111 h 404"/>
                <a:gd name="T22" fmla="*/ 258 w 289"/>
                <a:gd name="T23" fmla="*/ 150 h 404"/>
                <a:gd name="T24" fmla="*/ 251 w 289"/>
                <a:gd name="T25" fmla="*/ 190 h 404"/>
                <a:gd name="T26" fmla="*/ 228 w 289"/>
                <a:gd name="T27" fmla="*/ 245 h 404"/>
                <a:gd name="T28" fmla="*/ 220 w 289"/>
                <a:gd name="T29" fmla="*/ 277 h 404"/>
                <a:gd name="T30" fmla="*/ 205 w 289"/>
                <a:gd name="T31" fmla="*/ 301 h 404"/>
                <a:gd name="T32" fmla="*/ 205 w 289"/>
                <a:gd name="T33" fmla="*/ 317 h 404"/>
                <a:gd name="T34" fmla="*/ 228 w 289"/>
                <a:gd name="T35" fmla="*/ 340 h 404"/>
                <a:gd name="T36" fmla="*/ 243 w 289"/>
                <a:gd name="T37" fmla="*/ 364 h 404"/>
                <a:gd name="T38" fmla="*/ 220 w 289"/>
                <a:gd name="T39" fmla="*/ 380 h 404"/>
                <a:gd name="T40" fmla="*/ 205 w 289"/>
                <a:gd name="T41" fmla="*/ 396 h 404"/>
                <a:gd name="T42" fmla="*/ 182 w 289"/>
                <a:gd name="T43" fmla="*/ 396 h 404"/>
                <a:gd name="T44" fmla="*/ 167 w 289"/>
                <a:gd name="T45" fmla="*/ 396 h 404"/>
                <a:gd name="T46" fmla="*/ 152 w 289"/>
                <a:gd name="T47" fmla="*/ 388 h 404"/>
                <a:gd name="T48" fmla="*/ 129 w 289"/>
                <a:gd name="T49" fmla="*/ 380 h 404"/>
                <a:gd name="T50" fmla="*/ 106 w 289"/>
                <a:gd name="T51" fmla="*/ 372 h 404"/>
                <a:gd name="T52" fmla="*/ 99 w 289"/>
                <a:gd name="T53" fmla="*/ 364 h 404"/>
                <a:gd name="T54" fmla="*/ 83 w 289"/>
                <a:gd name="T55" fmla="*/ 340 h 404"/>
                <a:gd name="T56" fmla="*/ 68 w 289"/>
                <a:gd name="T57" fmla="*/ 317 h 404"/>
                <a:gd name="T58" fmla="*/ 45 w 289"/>
                <a:gd name="T59" fmla="*/ 293 h 404"/>
                <a:gd name="T60" fmla="*/ 38 w 289"/>
                <a:gd name="T61" fmla="*/ 277 h 404"/>
                <a:gd name="T62" fmla="*/ 23 w 289"/>
                <a:gd name="T63" fmla="*/ 245 h 404"/>
                <a:gd name="T64" fmla="*/ 15 w 289"/>
                <a:gd name="T65" fmla="*/ 229 h 404"/>
                <a:gd name="T66" fmla="*/ 0 w 289"/>
                <a:gd name="T67" fmla="*/ 214 h 404"/>
                <a:gd name="T68" fmla="*/ 7 w 289"/>
                <a:gd name="T69" fmla="*/ 182 h 404"/>
                <a:gd name="T70" fmla="*/ 15 w 289"/>
                <a:gd name="T71" fmla="*/ 174 h 404"/>
                <a:gd name="T72" fmla="*/ 30 w 289"/>
                <a:gd name="T73" fmla="*/ 150 h 404"/>
                <a:gd name="T74" fmla="*/ 38 w 289"/>
                <a:gd name="T75" fmla="*/ 134 h 404"/>
                <a:gd name="T76" fmla="*/ 38 w 289"/>
                <a:gd name="T77" fmla="*/ 9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9" h="404">
                  <a:moveTo>
                    <a:pt x="38" y="71"/>
                  </a:moveTo>
                  <a:lnTo>
                    <a:pt x="38" y="63"/>
                  </a:lnTo>
                  <a:lnTo>
                    <a:pt x="53" y="63"/>
                  </a:lnTo>
                  <a:lnTo>
                    <a:pt x="53" y="39"/>
                  </a:lnTo>
                  <a:lnTo>
                    <a:pt x="53" y="23"/>
                  </a:lnTo>
                  <a:lnTo>
                    <a:pt x="159" y="23"/>
                  </a:lnTo>
                  <a:lnTo>
                    <a:pt x="159" y="15"/>
                  </a:lnTo>
                  <a:lnTo>
                    <a:pt x="159" y="23"/>
                  </a:lnTo>
                  <a:lnTo>
                    <a:pt x="182" y="23"/>
                  </a:lnTo>
                  <a:lnTo>
                    <a:pt x="205" y="23"/>
                  </a:lnTo>
                  <a:lnTo>
                    <a:pt x="205" y="15"/>
                  </a:lnTo>
                  <a:lnTo>
                    <a:pt x="220" y="15"/>
                  </a:lnTo>
                  <a:lnTo>
                    <a:pt x="220" y="0"/>
                  </a:lnTo>
                  <a:lnTo>
                    <a:pt x="228" y="7"/>
                  </a:lnTo>
                  <a:lnTo>
                    <a:pt x="228" y="0"/>
                  </a:lnTo>
                  <a:lnTo>
                    <a:pt x="243" y="7"/>
                  </a:lnTo>
                  <a:lnTo>
                    <a:pt x="251" y="23"/>
                  </a:lnTo>
                  <a:lnTo>
                    <a:pt x="258" y="39"/>
                  </a:lnTo>
                  <a:lnTo>
                    <a:pt x="266" y="63"/>
                  </a:lnTo>
                  <a:lnTo>
                    <a:pt x="266" y="87"/>
                  </a:lnTo>
                  <a:lnTo>
                    <a:pt x="289" y="103"/>
                  </a:lnTo>
                  <a:lnTo>
                    <a:pt x="273" y="111"/>
                  </a:lnTo>
                  <a:lnTo>
                    <a:pt x="266" y="126"/>
                  </a:lnTo>
                  <a:lnTo>
                    <a:pt x="258" y="150"/>
                  </a:lnTo>
                  <a:lnTo>
                    <a:pt x="258" y="174"/>
                  </a:lnTo>
                  <a:lnTo>
                    <a:pt x="251" y="190"/>
                  </a:lnTo>
                  <a:lnTo>
                    <a:pt x="235" y="229"/>
                  </a:lnTo>
                  <a:lnTo>
                    <a:pt x="228" y="245"/>
                  </a:lnTo>
                  <a:lnTo>
                    <a:pt x="220" y="253"/>
                  </a:lnTo>
                  <a:lnTo>
                    <a:pt x="220" y="277"/>
                  </a:lnTo>
                  <a:lnTo>
                    <a:pt x="220" y="293"/>
                  </a:lnTo>
                  <a:lnTo>
                    <a:pt x="205" y="301"/>
                  </a:lnTo>
                  <a:lnTo>
                    <a:pt x="197" y="309"/>
                  </a:lnTo>
                  <a:lnTo>
                    <a:pt x="205" y="317"/>
                  </a:lnTo>
                  <a:lnTo>
                    <a:pt x="220" y="333"/>
                  </a:lnTo>
                  <a:lnTo>
                    <a:pt x="228" y="340"/>
                  </a:lnTo>
                  <a:lnTo>
                    <a:pt x="235" y="356"/>
                  </a:lnTo>
                  <a:lnTo>
                    <a:pt x="243" y="364"/>
                  </a:lnTo>
                  <a:lnTo>
                    <a:pt x="251" y="380"/>
                  </a:lnTo>
                  <a:lnTo>
                    <a:pt x="220" y="380"/>
                  </a:lnTo>
                  <a:lnTo>
                    <a:pt x="220" y="388"/>
                  </a:lnTo>
                  <a:lnTo>
                    <a:pt x="205" y="396"/>
                  </a:lnTo>
                  <a:lnTo>
                    <a:pt x="190" y="396"/>
                  </a:lnTo>
                  <a:lnTo>
                    <a:pt x="182" y="396"/>
                  </a:lnTo>
                  <a:lnTo>
                    <a:pt x="175" y="396"/>
                  </a:lnTo>
                  <a:lnTo>
                    <a:pt x="167" y="396"/>
                  </a:lnTo>
                  <a:lnTo>
                    <a:pt x="159" y="404"/>
                  </a:lnTo>
                  <a:lnTo>
                    <a:pt x="152" y="388"/>
                  </a:lnTo>
                  <a:lnTo>
                    <a:pt x="137" y="380"/>
                  </a:lnTo>
                  <a:lnTo>
                    <a:pt x="129" y="380"/>
                  </a:lnTo>
                  <a:lnTo>
                    <a:pt x="121" y="380"/>
                  </a:lnTo>
                  <a:lnTo>
                    <a:pt x="106" y="372"/>
                  </a:lnTo>
                  <a:lnTo>
                    <a:pt x="106" y="372"/>
                  </a:lnTo>
                  <a:lnTo>
                    <a:pt x="99" y="364"/>
                  </a:lnTo>
                  <a:lnTo>
                    <a:pt x="91" y="348"/>
                  </a:lnTo>
                  <a:lnTo>
                    <a:pt x="83" y="340"/>
                  </a:lnTo>
                  <a:lnTo>
                    <a:pt x="68" y="325"/>
                  </a:lnTo>
                  <a:lnTo>
                    <a:pt x="68" y="317"/>
                  </a:lnTo>
                  <a:lnTo>
                    <a:pt x="45" y="301"/>
                  </a:lnTo>
                  <a:lnTo>
                    <a:pt x="45" y="293"/>
                  </a:lnTo>
                  <a:lnTo>
                    <a:pt x="30" y="293"/>
                  </a:lnTo>
                  <a:lnTo>
                    <a:pt x="38" y="277"/>
                  </a:lnTo>
                  <a:lnTo>
                    <a:pt x="30" y="261"/>
                  </a:lnTo>
                  <a:lnTo>
                    <a:pt x="23" y="245"/>
                  </a:lnTo>
                  <a:lnTo>
                    <a:pt x="23" y="237"/>
                  </a:lnTo>
                  <a:lnTo>
                    <a:pt x="15" y="229"/>
                  </a:lnTo>
                  <a:lnTo>
                    <a:pt x="7" y="214"/>
                  </a:lnTo>
                  <a:lnTo>
                    <a:pt x="0" y="214"/>
                  </a:lnTo>
                  <a:lnTo>
                    <a:pt x="7" y="198"/>
                  </a:lnTo>
                  <a:lnTo>
                    <a:pt x="7" y="182"/>
                  </a:lnTo>
                  <a:lnTo>
                    <a:pt x="15" y="182"/>
                  </a:lnTo>
                  <a:lnTo>
                    <a:pt x="15" y="174"/>
                  </a:lnTo>
                  <a:lnTo>
                    <a:pt x="23" y="158"/>
                  </a:lnTo>
                  <a:lnTo>
                    <a:pt x="30" y="150"/>
                  </a:lnTo>
                  <a:lnTo>
                    <a:pt x="38" y="150"/>
                  </a:lnTo>
                  <a:lnTo>
                    <a:pt x="38" y="134"/>
                  </a:lnTo>
                  <a:lnTo>
                    <a:pt x="38" y="111"/>
                  </a:lnTo>
                  <a:lnTo>
                    <a:pt x="38" y="95"/>
                  </a:lnTo>
                  <a:lnTo>
                    <a:pt x="38" y="71"/>
                  </a:lnTo>
                  <a:close/>
                </a:path>
              </a:pathLst>
            </a:custGeom>
            <a:solidFill>
              <a:srgbClr val="E1E1E1"/>
            </a:solidFill>
            <a:ln w="12700">
              <a:solidFill>
                <a:srgbClr val="000000"/>
              </a:solidFill>
              <a:prstDash val="solid"/>
              <a:round/>
              <a:headEnd/>
              <a:tailEnd/>
            </a:ln>
          </p:spPr>
          <p:txBody>
            <a:bodyPr/>
            <a:lstStyle/>
            <a:p>
              <a:endParaRPr lang="en-US"/>
            </a:p>
          </p:txBody>
        </p:sp>
        <p:sp>
          <p:nvSpPr>
            <p:cNvPr id="215165" name="Freeform 125"/>
            <p:cNvSpPr>
              <a:spLocks/>
            </p:cNvSpPr>
            <p:nvPr/>
          </p:nvSpPr>
          <p:spPr bwMode="auto">
            <a:xfrm>
              <a:off x="3047" y="2809"/>
              <a:ext cx="30" cy="39"/>
            </a:xfrm>
            <a:custGeom>
              <a:avLst/>
              <a:gdLst>
                <a:gd name="T0" fmla="*/ 30 w 30"/>
                <a:gd name="T1" fmla="*/ 8 h 39"/>
                <a:gd name="T2" fmla="*/ 30 w 30"/>
                <a:gd name="T3" fmla="*/ 0 h 39"/>
                <a:gd name="T4" fmla="*/ 15 w 30"/>
                <a:gd name="T5" fmla="*/ 0 h 39"/>
                <a:gd name="T6" fmla="*/ 15 w 30"/>
                <a:gd name="T7" fmla="*/ 0 h 39"/>
                <a:gd name="T8" fmla="*/ 0 w 30"/>
                <a:gd name="T9" fmla="*/ 8 h 39"/>
                <a:gd name="T10" fmla="*/ 0 w 30"/>
                <a:gd name="T11" fmla="*/ 8 h 39"/>
                <a:gd name="T12" fmla="*/ 0 w 30"/>
                <a:gd name="T13" fmla="*/ 8 h 39"/>
                <a:gd name="T14" fmla="*/ 8 w 30"/>
                <a:gd name="T15" fmla="*/ 24 h 39"/>
                <a:gd name="T16" fmla="*/ 8 w 30"/>
                <a:gd name="T17" fmla="*/ 39 h 39"/>
                <a:gd name="T18" fmla="*/ 15 w 30"/>
                <a:gd name="T19" fmla="*/ 39 h 39"/>
                <a:gd name="T20" fmla="*/ 23 w 30"/>
                <a:gd name="T21" fmla="*/ 31 h 39"/>
                <a:gd name="T22" fmla="*/ 30 w 30"/>
                <a:gd name="T23" fmla="*/ 16 h 39"/>
                <a:gd name="T24" fmla="*/ 30 w 30"/>
                <a:gd name="T25"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9">
                  <a:moveTo>
                    <a:pt x="30" y="8"/>
                  </a:moveTo>
                  <a:lnTo>
                    <a:pt x="30" y="0"/>
                  </a:lnTo>
                  <a:lnTo>
                    <a:pt x="15" y="0"/>
                  </a:lnTo>
                  <a:lnTo>
                    <a:pt x="15" y="0"/>
                  </a:lnTo>
                  <a:lnTo>
                    <a:pt x="0" y="8"/>
                  </a:lnTo>
                  <a:lnTo>
                    <a:pt x="0" y="8"/>
                  </a:lnTo>
                  <a:lnTo>
                    <a:pt x="0" y="8"/>
                  </a:lnTo>
                  <a:lnTo>
                    <a:pt x="8" y="24"/>
                  </a:lnTo>
                  <a:lnTo>
                    <a:pt x="8" y="39"/>
                  </a:lnTo>
                  <a:lnTo>
                    <a:pt x="15" y="39"/>
                  </a:lnTo>
                  <a:lnTo>
                    <a:pt x="23" y="31"/>
                  </a:lnTo>
                  <a:lnTo>
                    <a:pt x="30" y="16"/>
                  </a:lnTo>
                  <a:lnTo>
                    <a:pt x="3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66" name="Freeform 126"/>
            <p:cNvSpPr>
              <a:spLocks/>
            </p:cNvSpPr>
            <p:nvPr/>
          </p:nvSpPr>
          <p:spPr bwMode="auto">
            <a:xfrm>
              <a:off x="2735" y="2682"/>
              <a:ext cx="130" cy="182"/>
            </a:xfrm>
            <a:custGeom>
              <a:avLst/>
              <a:gdLst>
                <a:gd name="T0" fmla="*/ 23 w 130"/>
                <a:gd name="T1" fmla="*/ 127 h 182"/>
                <a:gd name="T2" fmla="*/ 8 w 130"/>
                <a:gd name="T3" fmla="*/ 127 h 182"/>
                <a:gd name="T4" fmla="*/ 8 w 130"/>
                <a:gd name="T5" fmla="*/ 135 h 182"/>
                <a:gd name="T6" fmla="*/ 16 w 130"/>
                <a:gd name="T7" fmla="*/ 143 h 182"/>
                <a:gd name="T8" fmla="*/ 16 w 130"/>
                <a:gd name="T9" fmla="*/ 151 h 182"/>
                <a:gd name="T10" fmla="*/ 16 w 130"/>
                <a:gd name="T11" fmla="*/ 151 h 182"/>
                <a:gd name="T12" fmla="*/ 8 w 130"/>
                <a:gd name="T13" fmla="*/ 151 h 182"/>
                <a:gd name="T14" fmla="*/ 0 w 130"/>
                <a:gd name="T15" fmla="*/ 158 h 182"/>
                <a:gd name="T16" fmla="*/ 16 w 130"/>
                <a:gd name="T17" fmla="*/ 182 h 182"/>
                <a:gd name="T18" fmla="*/ 31 w 130"/>
                <a:gd name="T19" fmla="*/ 166 h 182"/>
                <a:gd name="T20" fmla="*/ 38 w 130"/>
                <a:gd name="T21" fmla="*/ 174 h 182"/>
                <a:gd name="T22" fmla="*/ 46 w 130"/>
                <a:gd name="T23" fmla="*/ 174 h 182"/>
                <a:gd name="T24" fmla="*/ 54 w 130"/>
                <a:gd name="T25" fmla="*/ 166 h 182"/>
                <a:gd name="T26" fmla="*/ 61 w 130"/>
                <a:gd name="T27" fmla="*/ 166 h 182"/>
                <a:gd name="T28" fmla="*/ 61 w 130"/>
                <a:gd name="T29" fmla="*/ 174 h 182"/>
                <a:gd name="T30" fmla="*/ 76 w 130"/>
                <a:gd name="T31" fmla="*/ 166 h 182"/>
                <a:gd name="T32" fmla="*/ 92 w 130"/>
                <a:gd name="T33" fmla="*/ 151 h 182"/>
                <a:gd name="T34" fmla="*/ 92 w 130"/>
                <a:gd name="T35" fmla="*/ 119 h 182"/>
                <a:gd name="T36" fmla="*/ 114 w 130"/>
                <a:gd name="T37" fmla="*/ 87 h 182"/>
                <a:gd name="T38" fmla="*/ 122 w 130"/>
                <a:gd name="T39" fmla="*/ 71 h 182"/>
                <a:gd name="T40" fmla="*/ 122 w 130"/>
                <a:gd name="T41" fmla="*/ 55 h 182"/>
                <a:gd name="T42" fmla="*/ 130 w 130"/>
                <a:gd name="T43" fmla="*/ 40 h 182"/>
                <a:gd name="T44" fmla="*/ 130 w 130"/>
                <a:gd name="T45" fmla="*/ 24 h 182"/>
                <a:gd name="T46" fmla="*/ 130 w 130"/>
                <a:gd name="T47" fmla="*/ 8 h 182"/>
                <a:gd name="T48" fmla="*/ 107 w 130"/>
                <a:gd name="T49" fmla="*/ 0 h 182"/>
                <a:gd name="T50" fmla="*/ 99 w 130"/>
                <a:gd name="T51" fmla="*/ 8 h 182"/>
                <a:gd name="T52" fmla="*/ 92 w 130"/>
                <a:gd name="T53" fmla="*/ 32 h 182"/>
                <a:gd name="T54" fmla="*/ 84 w 130"/>
                <a:gd name="T55" fmla="*/ 40 h 182"/>
                <a:gd name="T56" fmla="*/ 69 w 130"/>
                <a:gd name="T57" fmla="*/ 40 h 182"/>
                <a:gd name="T58" fmla="*/ 61 w 130"/>
                <a:gd name="T59" fmla="*/ 32 h 182"/>
                <a:gd name="T60" fmla="*/ 38 w 130"/>
                <a:gd name="T61" fmla="*/ 32 h 182"/>
                <a:gd name="T62" fmla="*/ 38 w 130"/>
                <a:gd name="T63" fmla="*/ 55 h 182"/>
                <a:gd name="T64" fmla="*/ 61 w 130"/>
                <a:gd name="T65" fmla="*/ 48 h 182"/>
                <a:gd name="T66" fmla="*/ 61 w 130"/>
                <a:gd name="T67" fmla="*/ 63 h 182"/>
                <a:gd name="T68" fmla="*/ 54 w 130"/>
                <a:gd name="T69" fmla="*/ 71 h 182"/>
                <a:gd name="T70" fmla="*/ 61 w 130"/>
                <a:gd name="T71" fmla="*/ 95 h 182"/>
                <a:gd name="T72" fmla="*/ 54 w 130"/>
                <a:gd name="T73" fmla="*/ 119 h 182"/>
                <a:gd name="T74" fmla="*/ 54 w 130"/>
                <a:gd name="T75" fmla="*/ 127 h 182"/>
                <a:gd name="T76" fmla="*/ 46 w 130"/>
                <a:gd name="T77" fmla="*/ 119 h 182"/>
                <a:gd name="T78" fmla="*/ 38 w 130"/>
                <a:gd name="T79" fmla="*/ 127 h 182"/>
                <a:gd name="T80" fmla="*/ 31 w 130"/>
                <a:gd name="T81" fmla="*/ 111 h 182"/>
                <a:gd name="T82" fmla="*/ 23 w 130"/>
                <a:gd name="T83" fmla="*/ 12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182">
                  <a:moveTo>
                    <a:pt x="23" y="127"/>
                  </a:moveTo>
                  <a:lnTo>
                    <a:pt x="8" y="127"/>
                  </a:lnTo>
                  <a:lnTo>
                    <a:pt x="8" y="135"/>
                  </a:lnTo>
                  <a:lnTo>
                    <a:pt x="16" y="143"/>
                  </a:lnTo>
                  <a:lnTo>
                    <a:pt x="16" y="151"/>
                  </a:lnTo>
                  <a:lnTo>
                    <a:pt x="16" y="151"/>
                  </a:lnTo>
                  <a:lnTo>
                    <a:pt x="8" y="151"/>
                  </a:lnTo>
                  <a:lnTo>
                    <a:pt x="0" y="158"/>
                  </a:lnTo>
                  <a:lnTo>
                    <a:pt x="16" y="182"/>
                  </a:lnTo>
                  <a:lnTo>
                    <a:pt x="31" y="166"/>
                  </a:lnTo>
                  <a:lnTo>
                    <a:pt x="38" y="174"/>
                  </a:lnTo>
                  <a:lnTo>
                    <a:pt x="46" y="174"/>
                  </a:lnTo>
                  <a:lnTo>
                    <a:pt x="54" y="166"/>
                  </a:lnTo>
                  <a:lnTo>
                    <a:pt x="61" y="166"/>
                  </a:lnTo>
                  <a:lnTo>
                    <a:pt x="61" y="174"/>
                  </a:lnTo>
                  <a:lnTo>
                    <a:pt x="76" y="166"/>
                  </a:lnTo>
                  <a:lnTo>
                    <a:pt x="92" y="151"/>
                  </a:lnTo>
                  <a:lnTo>
                    <a:pt x="92" y="119"/>
                  </a:lnTo>
                  <a:lnTo>
                    <a:pt x="114" y="87"/>
                  </a:lnTo>
                  <a:lnTo>
                    <a:pt x="122" y="71"/>
                  </a:lnTo>
                  <a:lnTo>
                    <a:pt x="122" y="55"/>
                  </a:lnTo>
                  <a:lnTo>
                    <a:pt x="130" y="40"/>
                  </a:lnTo>
                  <a:lnTo>
                    <a:pt x="130" y="24"/>
                  </a:lnTo>
                  <a:lnTo>
                    <a:pt x="130" y="8"/>
                  </a:lnTo>
                  <a:lnTo>
                    <a:pt x="107" y="0"/>
                  </a:lnTo>
                  <a:lnTo>
                    <a:pt x="99" y="8"/>
                  </a:lnTo>
                  <a:lnTo>
                    <a:pt x="92" y="32"/>
                  </a:lnTo>
                  <a:lnTo>
                    <a:pt x="84" y="40"/>
                  </a:lnTo>
                  <a:lnTo>
                    <a:pt x="69" y="40"/>
                  </a:lnTo>
                  <a:lnTo>
                    <a:pt x="61" y="32"/>
                  </a:lnTo>
                  <a:lnTo>
                    <a:pt x="38" y="32"/>
                  </a:lnTo>
                  <a:lnTo>
                    <a:pt x="38" y="55"/>
                  </a:lnTo>
                  <a:lnTo>
                    <a:pt x="61" y="48"/>
                  </a:lnTo>
                  <a:lnTo>
                    <a:pt x="61" y="63"/>
                  </a:lnTo>
                  <a:lnTo>
                    <a:pt x="54" y="71"/>
                  </a:lnTo>
                  <a:lnTo>
                    <a:pt x="61" y="95"/>
                  </a:lnTo>
                  <a:lnTo>
                    <a:pt x="54" y="119"/>
                  </a:lnTo>
                  <a:lnTo>
                    <a:pt x="54" y="127"/>
                  </a:lnTo>
                  <a:lnTo>
                    <a:pt x="46" y="119"/>
                  </a:lnTo>
                  <a:lnTo>
                    <a:pt x="38" y="127"/>
                  </a:lnTo>
                  <a:lnTo>
                    <a:pt x="31" y="111"/>
                  </a:lnTo>
                  <a:lnTo>
                    <a:pt x="23" y="127"/>
                  </a:lnTo>
                  <a:close/>
                </a:path>
              </a:pathLst>
            </a:custGeom>
            <a:solidFill>
              <a:srgbClr val="6F73BF"/>
            </a:solidFill>
            <a:ln w="12700">
              <a:solidFill>
                <a:srgbClr val="000000"/>
              </a:solidFill>
              <a:prstDash val="solid"/>
              <a:round/>
              <a:headEnd/>
              <a:tailEnd/>
            </a:ln>
          </p:spPr>
          <p:txBody>
            <a:bodyPr/>
            <a:lstStyle/>
            <a:p>
              <a:endParaRPr lang="en-US"/>
            </a:p>
          </p:txBody>
        </p:sp>
        <p:sp>
          <p:nvSpPr>
            <p:cNvPr id="215167" name="Freeform 127"/>
            <p:cNvSpPr>
              <a:spLocks/>
            </p:cNvSpPr>
            <p:nvPr/>
          </p:nvSpPr>
          <p:spPr bwMode="auto">
            <a:xfrm>
              <a:off x="3131" y="2666"/>
              <a:ext cx="144" cy="190"/>
            </a:xfrm>
            <a:custGeom>
              <a:avLst/>
              <a:gdLst>
                <a:gd name="T0" fmla="*/ 68 w 144"/>
                <a:gd name="T1" fmla="*/ 151 h 190"/>
                <a:gd name="T2" fmla="*/ 45 w 144"/>
                <a:gd name="T3" fmla="*/ 143 h 190"/>
                <a:gd name="T4" fmla="*/ 30 w 144"/>
                <a:gd name="T5" fmla="*/ 135 h 190"/>
                <a:gd name="T6" fmla="*/ 0 w 144"/>
                <a:gd name="T7" fmla="*/ 111 h 190"/>
                <a:gd name="T8" fmla="*/ 0 w 144"/>
                <a:gd name="T9" fmla="*/ 87 h 190"/>
                <a:gd name="T10" fmla="*/ 7 w 144"/>
                <a:gd name="T11" fmla="*/ 71 h 190"/>
                <a:gd name="T12" fmla="*/ 22 w 144"/>
                <a:gd name="T13" fmla="*/ 56 h 190"/>
                <a:gd name="T14" fmla="*/ 15 w 144"/>
                <a:gd name="T15" fmla="*/ 40 h 190"/>
                <a:gd name="T16" fmla="*/ 7 w 144"/>
                <a:gd name="T17" fmla="*/ 24 h 190"/>
                <a:gd name="T18" fmla="*/ 0 w 144"/>
                <a:gd name="T19" fmla="*/ 8 h 190"/>
                <a:gd name="T20" fmla="*/ 7 w 144"/>
                <a:gd name="T21" fmla="*/ 0 h 190"/>
                <a:gd name="T22" fmla="*/ 38 w 144"/>
                <a:gd name="T23" fmla="*/ 0 h 190"/>
                <a:gd name="T24" fmla="*/ 53 w 144"/>
                <a:gd name="T25" fmla="*/ 0 h 190"/>
                <a:gd name="T26" fmla="*/ 76 w 144"/>
                <a:gd name="T27" fmla="*/ 16 h 190"/>
                <a:gd name="T28" fmla="*/ 98 w 144"/>
                <a:gd name="T29" fmla="*/ 16 h 190"/>
                <a:gd name="T30" fmla="*/ 106 w 144"/>
                <a:gd name="T31" fmla="*/ 8 h 190"/>
                <a:gd name="T32" fmla="*/ 121 w 144"/>
                <a:gd name="T33" fmla="*/ 8 h 190"/>
                <a:gd name="T34" fmla="*/ 144 w 144"/>
                <a:gd name="T35" fmla="*/ 8 h 190"/>
                <a:gd name="T36" fmla="*/ 136 w 144"/>
                <a:gd name="T37" fmla="*/ 24 h 190"/>
                <a:gd name="T38" fmla="*/ 129 w 144"/>
                <a:gd name="T39" fmla="*/ 32 h 190"/>
                <a:gd name="T40" fmla="*/ 129 w 144"/>
                <a:gd name="T41" fmla="*/ 56 h 190"/>
                <a:gd name="T42" fmla="*/ 129 w 144"/>
                <a:gd name="T43" fmla="*/ 71 h 190"/>
                <a:gd name="T44" fmla="*/ 129 w 144"/>
                <a:gd name="T45" fmla="*/ 111 h 190"/>
                <a:gd name="T46" fmla="*/ 136 w 144"/>
                <a:gd name="T47" fmla="*/ 127 h 190"/>
                <a:gd name="T48" fmla="*/ 129 w 144"/>
                <a:gd name="T49" fmla="*/ 135 h 190"/>
                <a:gd name="T50" fmla="*/ 121 w 144"/>
                <a:gd name="T51" fmla="*/ 143 h 190"/>
                <a:gd name="T52" fmla="*/ 114 w 144"/>
                <a:gd name="T53" fmla="*/ 151 h 190"/>
                <a:gd name="T54" fmla="*/ 106 w 144"/>
                <a:gd name="T55" fmla="*/ 167 h 190"/>
                <a:gd name="T56" fmla="*/ 98 w 144"/>
                <a:gd name="T57" fmla="*/ 190 h 190"/>
                <a:gd name="T58" fmla="*/ 91 w 144"/>
                <a:gd name="T59" fmla="*/ 190 h 190"/>
                <a:gd name="T60" fmla="*/ 68 w 144"/>
                <a:gd name="T61" fmla="*/ 159 h 190"/>
                <a:gd name="T62" fmla="*/ 68 w 144"/>
                <a:gd name="T63"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90">
                  <a:moveTo>
                    <a:pt x="68" y="151"/>
                  </a:moveTo>
                  <a:lnTo>
                    <a:pt x="45" y="143"/>
                  </a:lnTo>
                  <a:lnTo>
                    <a:pt x="30" y="135"/>
                  </a:lnTo>
                  <a:lnTo>
                    <a:pt x="0" y="111"/>
                  </a:lnTo>
                  <a:lnTo>
                    <a:pt x="0" y="87"/>
                  </a:lnTo>
                  <a:lnTo>
                    <a:pt x="7" y="71"/>
                  </a:lnTo>
                  <a:lnTo>
                    <a:pt x="22" y="56"/>
                  </a:lnTo>
                  <a:lnTo>
                    <a:pt x="15" y="40"/>
                  </a:lnTo>
                  <a:lnTo>
                    <a:pt x="7" y="24"/>
                  </a:lnTo>
                  <a:lnTo>
                    <a:pt x="0" y="8"/>
                  </a:lnTo>
                  <a:lnTo>
                    <a:pt x="7" y="0"/>
                  </a:lnTo>
                  <a:lnTo>
                    <a:pt x="38" y="0"/>
                  </a:lnTo>
                  <a:lnTo>
                    <a:pt x="53" y="0"/>
                  </a:lnTo>
                  <a:lnTo>
                    <a:pt x="76" y="16"/>
                  </a:lnTo>
                  <a:lnTo>
                    <a:pt x="98" y="16"/>
                  </a:lnTo>
                  <a:lnTo>
                    <a:pt x="106" y="8"/>
                  </a:lnTo>
                  <a:lnTo>
                    <a:pt x="121" y="8"/>
                  </a:lnTo>
                  <a:lnTo>
                    <a:pt x="144" y="8"/>
                  </a:lnTo>
                  <a:lnTo>
                    <a:pt x="136" y="24"/>
                  </a:lnTo>
                  <a:lnTo>
                    <a:pt x="129" y="32"/>
                  </a:lnTo>
                  <a:lnTo>
                    <a:pt x="129" y="56"/>
                  </a:lnTo>
                  <a:lnTo>
                    <a:pt x="129" y="71"/>
                  </a:lnTo>
                  <a:lnTo>
                    <a:pt x="129" y="111"/>
                  </a:lnTo>
                  <a:lnTo>
                    <a:pt x="136" y="127"/>
                  </a:lnTo>
                  <a:lnTo>
                    <a:pt x="129" y="135"/>
                  </a:lnTo>
                  <a:lnTo>
                    <a:pt x="121" y="143"/>
                  </a:lnTo>
                  <a:lnTo>
                    <a:pt x="114" y="151"/>
                  </a:lnTo>
                  <a:lnTo>
                    <a:pt x="106" y="167"/>
                  </a:lnTo>
                  <a:lnTo>
                    <a:pt x="98" y="190"/>
                  </a:lnTo>
                  <a:lnTo>
                    <a:pt x="91" y="190"/>
                  </a:lnTo>
                  <a:lnTo>
                    <a:pt x="68" y="159"/>
                  </a:lnTo>
                  <a:lnTo>
                    <a:pt x="68" y="151"/>
                  </a:lnTo>
                  <a:close/>
                </a:path>
              </a:pathLst>
            </a:custGeom>
            <a:solidFill>
              <a:srgbClr val="E1E1E1"/>
            </a:solidFill>
            <a:ln w="12700">
              <a:solidFill>
                <a:srgbClr val="000000"/>
              </a:solidFill>
              <a:prstDash val="solid"/>
              <a:round/>
              <a:headEnd/>
              <a:tailEnd/>
            </a:ln>
          </p:spPr>
          <p:txBody>
            <a:bodyPr/>
            <a:lstStyle/>
            <a:p>
              <a:endParaRPr lang="en-US"/>
            </a:p>
          </p:txBody>
        </p:sp>
        <p:sp>
          <p:nvSpPr>
            <p:cNvPr id="215168" name="Rectangle 128"/>
            <p:cNvSpPr>
              <a:spLocks noChangeArrowheads="1"/>
            </p:cNvSpPr>
            <p:nvPr/>
          </p:nvSpPr>
          <p:spPr bwMode="auto">
            <a:xfrm>
              <a:off x="5547" y="2698"/>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69" name="Freeform 129"/>
            <p:cNvSpPr>
              <a:spLocks/>
            </p:cNvSpPr>
            <p:nvPr/>
          </p:nvSpPr>
          <p:spPr bwMode="auto">
            <a:xfrm>
              <a:off x="5547" y="2722"/>
              <a:ext cx="8" cy="1"/>
            </a:xfrm>
            <a:custGeom>
              <a:avLst/>
              <a:gdLst>
                <a:gd name="T0" fmla="*/ 8 w 8"/>
                <a:gd name="T1" fmla="*/ 8 w 8"/>
                <a:gd name="T2" fmla="*/ 8 w 8"/>
                <a:gd name="T3" fmla="*/ 8 w 8"/>
                <a:gd name="T4" fmla="*/ 0 w 8"/>
                <a:gd name="T5" fmla="*/ 0 w 8"/>
                <a:gd name="T6" fmla="*/ 8 w 8"/>
                <a:gd name="T7" fmla="*/ 8 w 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8">
                  <a:moveTo>
                    <a:pt x="8" y="0"/>
                  </a:moveTo>
                  <a:lnTo>
                    <a:pt x="8" y="0"/>
                  </a:lnTo>
                  <a:lnTo>
                    <a:pt x="8" y="0"/>
                  </a:lnTo>
                  <a:lnTo>
                    <a:pt x="8" y="0"/>
                  </a:lnTo>
                  <a:lnTo>
                    <a:pt x="0" y="0"/>
                  </a:lnTo>
                  <a:lnTo>
                    <a:pt x="0" y="0"/>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70" name="Freeform 130"/>
            <p:cNvSpPr>
              <a:spLocks/>
            </p:cNvSpPr>
            <p:nvPr/>
          </p:nvSpPr>
          <p:spPr bwMode="auto">
            <a:xfrm>
              <a:off x="5555" y="2730"/>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171" name="Rectangle 131"/>
            <p:cNvSpPr>
              <a:spLocks noChangeArrowheads="1"/>
            </p:cNvSpPr>
            <p:nvPr/>
          </p:nvSpPr>
          <p:spPr bwMode="auto">
            <a:xfrm>
              <a:off x="5555" y="272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72" name="Freeform 132"/>
            <p:cNvSpPr>
              <a:spLocks/>
            </p:cNvSpPr>
            <p:nvPr/>
          </p:nvSpPr>
          <p:spPr bwMode="auto">
            <a:xfrm>
              <a:off x="5555" y="2722"/>
              <a:ext cx="1" cy="8"/>
            </a:xfrm>
            <a:custGeom>
              <a:avLst/>
              <a:gdLst>
                <a:gd name="T0" fmla="*/ 8 h 8"/>
                <a:gd name="T1" fmla="*/ 0 h 8"/>
                <a:gd name="T2" fmla="*/ 8 h 8"/>
              </a:gdLst>
              <a:ahLst/>
              <a:cxnLst>
                <a:cxn ang="0">
                  <a:pos x="0" y="T0"/>
                </a:cxn>
                <a:cxn ang="0">
                  <a:pos x="0" y="T1"/>
                </a:cxn>
                <a:cxn ang="0">
                  <a:pos x="0" y="T2"/>
                </a:cxn>
              </a:cxnLst>
              <a:rect l="0" t="0" r="r" b="b"/>
              <a:pathLst>
                <a:path h="8">
                  <a:moveTo>
                    <a:pt x="0" y="8"/>
                  </a:moveTo>
                  <a:lnTo>
                    <a:pt x="0"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73" name="Freeform 133"/>
            <p:cNvSpPr>
              <a:spLocks/>
            </p:cNvSpPr>
            <p:nvPr/>
          </p:nvSpPr>
          <p:spPr bwMode="auto">
            <a:xfrm>
              <a:off x="2591" y="2476"/>
              <a:ext cx="205" cy="190"/>
            </a:xfrm>
            <a:custGeom>
              <a:avLst/>
              <a:gdLst>
                <a:gd name="T0" fmla="*/ 137 w 205"/>
                <a:gd name="T1" fmla="*/ 135 h 190"/>
                <a:gd name="T2" fmla="*/ 122 w 205"/>
                <a:gd name="T3" fmla="*/ 143 h 190"/>
                <a:gd name="T4" fmla="*/ 114 w 205"/>
                <a:gd name="T5" fmla="*/ 158 h 190"/>
                <a:gd name="T6" fmla="*/ 106 w 205"/>
                <a:gd name="T7" fmla="*/ 166 h 190"/>
                <a:gd name="T8" fmla="*/ 106 w 205"/>
                <a:gd name="T9" fmla="*/ 182 h 190"/>
                <a:gd name="T10" fmla="*/ 99 w 205"/>
                <a:gd name="T11" fmla="*/ 182 h 190"/>
                <a:gd name="T12" fmla="*/ 99 w 205"/>
                <a:gd name="T13" fmla="*/ 190 h 190"/>
                <a:gd name="T14" fmla="*/ 84 w 205"/>
                <a:gd name="T15" fmla="*/ 190 h 190"/>
                <a:gd name="T16" fmla="*/ 76 w 205"/>
                <a:gd name="T17" fmla="*/ 190 h 190"/>
                <a:gd name="T18" fmla="*/ 76 w 205"/>
                <a:gd name="T19" fmla="*/ 190 h 190"/>
                <a:gd name="T20" fmla="*/ 76 w 205"/>
                <a:gd name="T21" fmla="*/ 190 h 190"/>
                <a:gd name="T22" fmla="*/ 68 w 205"/>
                <a:gd name="T23" fmla="*/ 182 h 190"/>
                <a:gd name="T24" fmla="*/ 68 w 205"/>
                <a:gd name="T25" fmla="*/ 190 h 190"/>
                <a:gd name="T26" fmla="*/ 68 w 205"/>
                <a:gd name="T27" fmla="*/ 190 h 190"/>
                <a:gd name="T28" fmla="*/ 68 w 205"/>
                <a:gd name="T29" fmla="*/ 190 h 190"/>
                <a:gd name="T30" fmla="*/ 61 w 205"/>
                <a:gd name="T31" fmla="*/ 190 h 190"/>
                <a:gd name="T32" fmla="*/ 53 w 205"/>
                <a:gd name="T33" fmla="*/ 190 h 190"/>
                <a:gd name="T34" fmla="*/ 46 w 205"/>
                <a:gd name="T35" fmla="*/ 174 h 190"/>
                <a:gd name="T36" fmla="*/ 46 w 205"/>
                <a:gd name="T37" fmla="*/ 174 h 190"/>
                <a:gd name="T38" fmla="*/ 46 w 205"/>
                <a:gd name="T39" fmla="*/ 166 h 190"/>
                <a:gd name="T40" fmla="*/ 46 w 205"/>
                <a:gd name="T41" fmla="*/ 166 h 190"/>
                <a:gd name="T42" fmla="*/ 46 w 205"/>
                <a:gd name="T43" fmla="*/ 166 h 190"/>
                <a:gd name="T44" fmla="*/ 23 w 205"/>
                <a:gd name="T45" fmla="*/ 150 h 190"/>
                <a:gd name="T46" fmla="*/ 15 w 205"/>
                <a:gd name="T47" fmla="*/ 150 h 190"/>
                <a:gd name="T48" fmla="*/ 15 w 205"/>
                <a:gd name="T49" fmla="*/ 150 h 190"/>
                <a:gd name="T50" fmla="*/ 0 w 205"/>
                <a:gd name="T51" fmla="*/ 150 h 190"/>
                <a:gd name="T52" fmla="*/ 0 w 205"/>
                <a:gd name="T53" fmla="*/ 95 h 190"/>
                <a:gd name="T54" fmla="*/ 15 w 205"/>
                <a:gd name="T55" fmla="*/ 71 h 190"/>
                <a:gd name="T56" fmla="*/ 15 w 205"/>
                <a:gd name="T57" fmla="*/ 55 h 190"/>
                <a:gd name="T58" fmla="*/ 15 w 205"/>
                <a:gd name="T59" fmla="*/ 39 h 190"/>
                <a:gd name="T60" fmla="*/ 15 w 205"/>
                <a:gd name="T61" fmla="*/ 39 h 190"/>
                <a:gd name="T62" fmla="*/ 15 w 205"/>
                <a:gd name="T63" fmla="*/ 32 h 190"/>
                <a:gd name="T64" fmla="*/ 23 w 205"/>
                <a:gd name="T65" fmla="*/ 24 h 190"/>
                <a:gd name="T66" fmla="*/ 23 w 205"/>
                <a:gd name="T67" fmla="*/ 8 h 190"/>
                <a:gd name="T68" fmla="*/ 38 w 205"/>
                <a:gd name="T69" fmla="*/ 0 h 190"/>
                <a:gd name="T70" fmla="*/ 61 w 205"/>
                <a:gd name="T71" fmla="*/ 0 h 190"/>
                <a:gd name="T72" fmla="*/ 68 w 205"/>
                <a:gd name="T73" fmla="*/ 16 h 190"/>
                <a:gd name="T74" fmla="*/ 91 w 205"/>
                <a:gd name="T75" fmla="*/ 8 h 190"/>
                <a:gd name="T76" fmla="*/ 99 w 205"/>
                <a:gd name="T77" fmla="*/ 16 h 190"/>
                <a:gd name="T78" fmla="*/ 114 w 205"/>
                <a:gd name="T79" fmla="*/ 16 h 190"/>
                <a:gd name="T80" fmla="*/ 137 w 205"/>
                <a:gd name="T81" fmla="*/ 8 h 190"/>
                <a:gd name="T82" fmla="*/ 152 w 205"/>
                <a:gd name="T83" fmla="*/ 8 h 190"/>
                <a:gd name="T84" fmla="*/ 167 w 205"/>
                <a:gd name="T85" fmla="*/ 16 h 190"/>
                <a:gd name="T86" fmla="*/ 190 w 205"/>
                <a:gd name="T87" fmla="*/ 0 h 190"/>
                <a:gd name="T88" fmla="*/ 198 w 205"/>
                <a:gd name="T89" fmla="*/ 16 h 190"/>
                <a:gd name="T90" fmla="*/ 198 w 205"/>
                <a:gd name="T91" fmla="*/ 32 h 190"/>
                <a:gd name="T92" fmla="*/ 205 w 205"/>
                <a:gd name="T93" fmla="*/ 39 h 190"/>
                <a:gd name="T94" fmla="*/ 205 w 205"/>
                <a:gd name="T95" fmla="*/ 47 h 190"/>
                <a:gd name="T96" fmla="*/ 190 w 205"/>
                <a:gd name="T97" fmla="*/ 63 h 190"/>
                <a:gd name="T98" fmla="*/ 182 w 205"/>
                <a:gd name="T99" fmla="*/ 71 h 190"/>
                <a:gd name="T100" fmla="*/ 175 w 205"/>
                <a:gd name="T101" fmla="*/ 87 h 190"/>
                <a:gd name="T102" fmla="*/ 175 w 205"/>
                <a:gd name="T103" fmla="*/ 103 h 190"/>
                <a:gd name="T104" fmla="*/ 167 w 205"/>
                <a:gd name="T105" fmla="*/ 119 h 190"/>
                <a:gd name="T106" fmla="*/ 160 w 205"/>
                <a:gd name="T107" fmla="*/ 135 h 190"/>
                <a:gd name="T108" fmla="*/ 144 w 205"/>
                <a:gd name="T109" fmla="*/ 150 h 190"/>
                <a:gd name="T110" fmla="*/ 137 w 205"/>
                <a:gd name="T111" fmla="*/ 1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190">
                  <a:moveTo>
                    <a:pt x="137" y="135"/>
                  </a:moveTo>
                  <a:lnTo>
                    <a:pt x="122" y="143"/>
                  </a:lnTo>
                  <a:lnTo>
                    <a:pt x="114" y="158"/>
                  </a:lnTo>
                  <a:lnTo>
                    <a:pt x="106" y="166"/>
                  </a:lnTo>
                  <a:lnTo>
                    <a:pt x="106" y="182"/>
                  </a:lnTo>
                  <a:lnTo>
                    <a:pt x="99" y="182"/>
                  </a:lnTo>
                  <a:lnTo>
                    <a:pt x="99" y="190"/>
                  </a:lnTo>
                  <a:lnTo>
                    <a:pt x="84" y="190"/>
                  </a:lnTo>
                  <a:lnTo>
                    <a:pt x="76" y="190"/>
                  </a:lnTo>
                  <a:lnTo>
                    <a:pt x="76" y="190"/>
                  </a:lnTo>
                  <a:lnTo>
                    <a:pt x="76" y="190"/>
                  </a:lnTo>
                  <a:lnTo>
                    <a:pt x="68" y="182"/>
                  </a:lnTo>
                  <a:lnTo>
                    <a:pt x="68" y="190"/>
                  </a:lnTo>
                  <a:lnTo>
                    <a:pt x="68" y="190"/>
                  </a:lnTo>
                  <a:lnTo>
                    <a:pt x="68" y="190"/>
                  </a:lnTo>
                  <a:lnTo>
                    <a:pt x="61" y="190"/>
                  </a:lnTo>
                  <a:lnTo>
                    <a:pt x="53" y="190"/>
                  </a:lnTo>
                  <a:lnTo>
                    <a:pt x="46" y="174"/>
                  </a:lnTo>
                  <a:lnTo>
                    <a:pt x="46" y="174"/>
                  </a:lnTo>
                  <a:lnTo>
                    <a:pt x="46" y="166"/>
                  </a:lnTo>
                  <a:lnTo>
                    <a:pt x="46" y="166"/>
                  </a:lnTo>
                  <a:lnTo>
                    <a:pt x="46" y="166"/>
                  </a:lnTo>
                  <a:lnTo>
                    <a:pt x="23" y="150"/>
                  </a:lnTo>
                  <a:lnTo>
                    <a:pt x="15" y="150"/>
                  </a:lnTo>
                  <a:lnTo>
                    <a:pt x="15" y="150"/>
                  </a:lnTo>
                  <a:lnTo>
                    <a:pt x="0" y="150"/>
                  </a:lnTo>
                  <a:lnTo>
                    <a:pt x="0" y="95"/>
                  </a:lnTo>
                  <a:lnTo>
                    <a:pt x="15" y="71"/>
                  </a:lnTo>
                  <a:lnTo>
                    <a:pt x="15" y="55"/>
                  </a:lnTo>
                  <a:lnTo>
                    <a:pt x="15" y="39"/>
                  </a:lnTo>
                  <a:lnTo>
                    <a:pt x="15" y="39"/>
                  </a:lnTo>
                  <a:lnTo>
                    <a:pt x="15" y="32"/>
                  </a:lnTo>
                  <a:lnTo>
                    <a:pt x="23" y="24"/>
                  </a:lnTo>
                  <a:lnTo>
                    <a:pt x="23" y="8"/>
                  </a:lnTo>
                  <a:lnTo>
                    <a:pt x="38" y="0"/>
                  </a:lnTo>
                  <a:lnTo>
                    <a:pt x="61" y="0"/>
                  </a:lnTo>
                  <a:lnTo>
                    <a:pt x="68" y="16"/>
                  </a:lnTo>
                  <a:lnTo>
                    <a:pt x="91" y="8"/>
                  </a:lnTo>
                  <a:lnTo>
                    <a:pt x="99" y="16"/>
                  </a:lnTo>
                  <a:lnTo>
                    <a:pt x="114" y="16"/>
                  </a:lnTo>
                  <a:lnTo>
                    <a:pt x="137" y="8"/>
                  </a:lnTo>
                  <a:lnTo>
                    <a:pt x="152" y="8"/>
                  </a:lnTo>
                  <a:lnTo>
                    <a:pt x="167" y="16"/>
                  </a:lnTo>
                  <a:lnTo>
                    <a:pt x="190" y="0"/>
                  </a:lnTo>
                  <a:lnTo>
                    <a:pt x="198" y="16"/>
                  </a:lnTo>
                  <a:lnTo>
                    <a:pt x="198" y="32"/>
                  </a:lnTo>
                  <a:lnTo>
                    <a:pt x="205" y="39"/>
                  </a:lnTo>
                  <a:lnTo>
                    <a:pt x="205" y="47"/>
                  </a:lnTo>
                  <a:lnTo>
                    <a:pt x="190" y="63"/>
                  </a:lnTo>
                  <a:lnTo>
                    <a:pt x="182" y="71"/>
                  </a:lnTo>
                  <a:lnTo>
                    <a:pt x="175" y="87"/>
                  </a:lnTo>
                  <a:lnTo>
                    <a:pt x="175" y="103"/>
                  </a:lnTo>
                  <a:lnTo>
                    <a:pt x="167" y="119"/>
                  </a:lnTo>
                  <a:lnTo>
                    <a:pt x="160" y="135"/>
                  </a:lnTo>
                  <a:lnTo>
                    <a:pt x="144" y="150"/>
                  </a:lnTo>
                  <a:lnTo>
                    <a:pt x="137" y="135"/>
                  </a:lnTo>
                  <a:close/>
                </a:path>
              </a:pathLst>
            </a:custGeom>
            <a:solidFill>
              <a:srgbClr val="E1E1E1"/>
            </a:solidFill>
            <a:ln w="12700">
              <a:solidFill>
                <a:srgbClr val="000000"/>
              </a:solidFill>
              <a:prstDash val="solid"/>
              <a:round/>
              <a:headEnd/>
              <a:tailEnd/>
            </a:ln>
          </p:spPr>
          <p:txBody>
            <a:bodyPr/>
            <a:lstStyle/>
            <a:p>
              <a:endParaRPr lang="en-US"/>
            </a:p>
          </p:txBody>
        </p:sp>
        <p:sp>
          <p:nvSpPr>
            <p:cNvPr id="215174" name="Freeform 134"/>
            <p:cNvSpPr>
              <a:spLocks/>
            </p:cNvSpPr>
            <p:nvPr/>
          </p:nvSpPr>
          <p:spPr bwMode="auto">
            <a:xfrm>
              <a:off x="2561" y="2508"/>
              <a:ext cx="45" cy="126"/>
            </a:xfrm>
            <a:custGeom>
              <a:avLst/>
              <a:gdLst>
                <a:gd name="T0" fmla="*/ 0 w 45"/>
                <a:gd name="T1" fmla="*/ 23 h 126"/>
                <a:gd name="T2" fmla="*/ 0 w 45"/>
                <a:gd name="T3" fmla="*/ 23 h 126"/>
                <a:gd name="T4" fmla="*/ 0 w 45"/>
                <a:gd name="T5" fmla="*/ 31 h 126"/>
                <a:gd name="T6" fmla="*/ 7 w 45"/>
                <a:gd name="T7" fmla="*/ 47 h 126"/>
                <a:gd name="T8" fmla="*/ 7 w 45"/>
                <a:gd name="T9" fmla="*/ 63 h 126"/>
                <a:gd name="T10" fmla="*/ 7 w 45"/>
                <a:gd name="T11" fmla="*/ 79 h 126"/>
                <a:gd name="T12" fmla="*/ 7 w 45"/>
                <a:gd name="T13" fmla="*/ 95 h 126"/>
                <a:gd name="T14" fmla="*/ 15 w 45"/>
                <a:gd name="T15" fmla="*/ 126 h 126"/>
                <a:gd name="T16" fmla="*/ 30 w 45"/>
                <a:gd name="T17" fmla="*/ 118 h 126"/>
                <a:gd name="T18" fmla="*/ 30 w 45"/>
                <a:gd name="T19" fmla="*/ 63 h 126"/>
                <a:gd name="T20" fmla="*/ 45 w 45"/>
                <a:gd name="T21" fmla="*/ 39 h 126"/>
                <a:gd name="T22" fmla="*/ 45 w 45"/>
                <a:gd name="T23" fmla="*/ 23 h 126"/>
                <a:gd name="T24" fmla="*/ 45 w 45"/>
                <a:gd name="T25" fmla="*/ 7 h 126"/>
                <a:gd name="T26" fmla="*/ 45 w 45"/>
                <a:gd name="T27" fmla="*/ 7 h 126"/>
                <a:gd name="T28" fmla="*/ 30 w 45"/>
                <a:gd name="T29" fmla="*/ 0 h 126"/>
                <a:gd name="T30" fmla="*/ 22 w 45"/>
                <a:gd name="T31" fmla="*/ 0 h 126"/>
                <a:gd name="T32" fmla="*/ 22 w 45"/>
                <a:gd name="T33" fmla="*/ 7 h 126"/>
                <a:gd name="T34" fmla="*/ 22 w 45"/>
                <a:gd name="T35" fmla="*/ 7 h 126"/>
                <a:gd name="T36" fmla="*/ 22 w 45"/>
                <a:gd name="T37" fmla="*/ 7 h 126"/>
                <a:gd name="T38" fmla="*/ 15 w 45"/>
                <a:gd name="T39" fmla="*/ 15 h 126"/>
                <a:gd name="T40" fmla="*/ 0 w 45"/>
                <a:gd name="T41"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126">
                  <a:moveTo>
                    <a:pt x="0" y="23"/>
                  </a:moveTo>
                  <a:lnTo>
                    <a:pt x="0" y="23"/>
                  </a:lnTo>
                  <a:lnTo>
                    <a:pt x="0" y="31"/>
                  </a:lnTo>
                  <a:lnTo>
                    <a:pt x="7" y="47"/>
                  </a:lnTo>
                  <a:lnTo>
                    <a:pt x="7" y="63"/>
                  </a:lnTo>
                  <a:lnTo>
                    <a:pt x="7" y="79"/>
                  </a:lnTo>
                  <a:lnTo>
                    <a:pt x="7" y="95"/>
                  </a:lnTo>
                  <a:lnTo>
                    <a:pt x="15" y="126"/>
                  </a:lnTo>
                  <a:lnTo>
                    <a:pt x="30" y="118"/>
                  </a:lnTo>
                  <a:lnTo>
                    <a:pt x="30" y="63"/>
                  </a:lnTo>
                  <a:lnTo>
                    <a:pt x="45" y="39"/>
                  </a:lnTo>
                  <a:lnTo>
                    <a:pt x="45" y="23"/>
                  </a:lnTo>
                  <a:lnTo>
                    <a:pt x="45" y="7"/>
                  </a:lnTo>
                  <a:lnTo>
                    <a:pt x="45" y="7"/>
                  </a:lnTo>
                  <a:lnTo>
                    <a:pt x="30" y="0"/>
                  </a:lnTo>
                  <a:lnTo>
                    <a:pt x="22" y="0"/>
                  </a:lnTo>
                  <a:lnTo>
                    <a:pt x="22" y="7"/>
                  </a:lnTo>
                  <a:lnTo>
                    <a:pt x="22" y="7"/>
                  </a:lnTo>
                  <a:lnTo>
                    <a:pt x="22" y="7"/>
                  </a:lnTo>
                  <a:lnTo>
                    <a:pt x="15" y="15"/>
                  </a:lnTo>
                  <a:lnTo>
                    <a:pt x="0" y="23"/>
                  </a:lnTo>
                  <a:close/>
                </a:path>
              </a:pathLst>
            </a:custGeom>
            <a:solidFill>
              <a:srgbClr val="E1E1E1"/>
            </a:solidFill>
            <a:ln w="12700">
              <a:solidFill>
                <a:srgbClr val="000000"/>
              </a:solidFill>
              <a:prstDash val="solid"/>
              <a:round/>
              <a:headEnd/>
              <a:tailEnd/>
            </a:ln>
          </p:spPr>
          <p:txBody>
            <a:bodyPr/>
            <a:lstStyle/>
            <a:p>
              <a:endParaRPr lang="en-US"/>
            </a:p>
          </p:txBody>
        </p:sp>
        <p:sp>
          <p:nvSpPr>
            <p:cNvPr id="215175" name="Freeform 135"/>
            <p:cNvSpPr>
              <a:spLocks/>
            </p:cNvSpPr>
            <p:nvPr/>
          </p:nvSpPr>
          <p:spPr bwMode="auto">
            <a:xfrm>
              <a:off x="2447" y="2452"/>
              <a:ext cx="136" cy="111"/>
            </a:xfrm>
            <a:custGeom>
              <a:avLst/>
              <a:gdLst>
                <a:gd name="T0" fmla="*/ 114 w 136"/>
                <a:gd name="T1" fmla="*/ 79 h 111"/>
                <a:gd name="T2" fmla="*/ 106 w 136"/>
                <a:gd name="T3" fmla="*/ 79 h 111"/>
                <a:gd name="T4" fmla="*/ 91 w 136"/>
                <a:gd name="T5" fmla="*/ 79 h 111"/>
                <a:gd name="T6" fmla="*/ 91 w 136"/>
                <a:gd name="T7" fmla="*/ 79 h 111"/>
                <a:gd name="T8" fmla="*/ 68 w 136"/>
                <a:gd name="T9" fmla="*/ 79 h 111"/>
                <a:gd name="T10" fmla="*/ 45 w 136"/>
                <a:gd name="T11" fmla="*/ 79 h 111"/>
                <a:gd name="T12" fmla="*/ 53 w 136"/>
                <a:gd name="T13" fmla="*/ 111 h 111"/>
                <a:gd name="T14" fmla="*/ 38 w 136"/>
                <a:gd name="T15" fmla="*/ 103 h 111"/>
                <a:gd name="T16" fmla="*/ 22 w 136"/>
                <a:gd name="T17" fmla="*/ 111 h 111"/>
                <a:gd name="T18" fmla="*/ 7 w 136"/>
                <a:gd name="T19" fmla="*/ 95 h 111"/>
                <a:gd name="T20" fmla="*/ 0 w 136"/>
                <a:gd name="T21" fmla="*/ 95 h 111"/>
                <a:gd name="T22" fmla="*/ 7 w 136"/>
                <a:gd name="T23" fmla="*/ 63 h 111"/>
                <a:gd name="T24" fmla="*/ 15 w 136"/>
                <a:gd name="T25" fmla="*/ 63 h 111"/>
                <a:gd name="T26" fmla="*/ 22 w 136"/>
                <a:gd name="T27" fmla="*/ 48 h 111"/>
                <a:gd name="T28" fmla="*/ 22 w 136"/>
                <a:gd name="T29" fmla="*/ 40 h 111"/>
                <a:gd name="T30" fmla="*/ 30 w 136"/>
                <a:gd name="T31" fmla="*/ 32 h 111"/>
                <a:gd name="T32" fmla="*/ 38 w 136"/>
                <a:gd name="T33" fmla="*/ 40 h 111"/>
                <a:gd name="T34" fmla="*/ 38 w 136"/>
                <a:gd name="T35" fmla="*/ 32 h 111"/>
                <a:gd name="T36" fmla="*/ 45 w 136"/>
                <a:gd name="T37" fmla="*/ 24 h 111"/>
                <a:gd name="T38" fmla="*/ 53 w 136"/>
                <a:gd name="T39" fmla="*/ 16 h 111"/>
                <a:gd name="T40" fmla="*/ 60 w 136"/>
                <a:gd name="T41" fmla="*/ 16 h 111"/>
                <a:gd name="T42" fmla="*/ 60 w 136"/>
                <a:gd name="T43" fmla="*/ 8 h 111"/>
                <a:gd name="T44" fmla="*/ 83 w 136"/>
                <a:gd name="T45" fmla="*/ 0 h 111"/>
                <a:gd name="T46" fmla="*/ 98 w 136"/>
                <a:gd name="T47" fmla="*/ 0 h 111"/>
                <a:gd name="T48" fmla="*/ 106 w 136"/>
                <a:gd name="T49" fmla="*/ 16 h 111"/>
                <a:gd name="T50" fmla="*/ 121 w 136"/>
                <a:gd name="T51" fmla="*/ 32 h 111"/>
                <a:gd name="T52" fmla="*/ 114 w 136"/>
                <a:gd name="T53" fmla="*/ 32 h 111"/>
                <a:gd name="T54" fmla="*/ 114 w 136"/>
                <a:gd name="T55" fmla="*/ 40 h 111"/>
                <a:gd name="T56" fmla="*/ 121 w 136"/>
                <a:gd name="T57" fmla="*/ 48 h 111"/>
                <a:gd name="T58" fmla="*/ 129 w 136"/>
                <a:gd name="T59" fmla="*/ 48 h 111"/>
                <a:gd name="T60" fmla="*/ 136 w 136"/>
                <a:gd name="T61" fmla="*/ 56 h 111"/>
                <a:gd name="T62" fmla="*/ 136 w 136"/>
                <a:gd name="T63" fmla="*/ 63 h 111"/>
                <a:gd name="T64" fmla="*/ 136 w 136"/>
                <a:gd name="T65" fmla="*/ 63 h 111"/>
                <a:gd name="T66" fmla="*/ 136 w 136"/>
                <a:gd name="T67" fmla="*/ 63 h 111"/>
                <a:gd name="T68" fmla="*/ 129 w 136"/>
                <a:gd name="T69" fmla="*/ 71 h 111"/>
                <a:gd name="T70" fmla="*/ 114 w 136"/>
                <a:gd name="T71" fmla="*/ 7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111">
                  <a:moveTo>
                    <a:pt x="114" y="79"/>
                  </a:moveTo>
                  <a:lnTo>
                    <a:pt x="106" y="79"/>
                  </a:lnTo>
                  <a:lnTo>
                    <a:pt x="91" y="79"/>
                  </a:lnTo>
                  <a:lnTo>
                    <a:pt x="91" y="79"/>
                  </a:lnTo>
                  <a:lnTo>
                    <a:pt x="68" y="79"/>
                  </a:lnTo>
                  <a:lnTo>
                    <a:pt x="45" y="79"/>
                  </a:lnTo>
                  <a:lnTo>
                    <a:pt x="53" y="111"/>
                  </a:lnTo>
                  <a:lnTo>
                    <a:pt x="38" y="103"/>
                  </a:lnTo>
                  <a:lnTo>
                    <a:pt x="22" y="111"/>
                  </a:lnTo>
                  <a:lnTo>
                    <a:pt x="7" y="95"/>
                  </a:lnTo>
                  <a:lnTo>
                    <a:pt x="0" y="95"/>
                  </a:lnTo>
                  <a:lnTo>
                    <a:pt x="7" y="63"/>
                  </a:lnTo>
                  <a:lnTo>
                    <a:pt x="15" y="63"/>
                  </a:lnTo>
                  <a:lnTo>
                    <a:pt x="22" y="48"/>
                  </a:lnTo>
                  <a:lnTo>
                    <a:pt x="22" y="40"/>
                  </a:lnTo>
                  <a:lnTo>
                    <a:pt x="30" y="32"/>
                  </a:lnTo>
                  <a:lnTo>
                    <a:pt x="38" y="40"/>
                  </a:lnTo>
                  <a:lnTo>
                    <a:pt x="38" y="32"/>
                  </a:lnTo>
                  <a:lnTo>
                    <a:pt x="45" y="24"/>
                  </a:lnTo>
                  <a:lnTo>
                    <a:pt x="53" y="16"/>
                  </a:lnTo>
                  <a:lnTo>
                    <a:pt x="60" y="16"/>
                  </a:lnTo>
                  <a:lnTo>
                    <a:pt x="60" y="8"/>
                  </a:lnTo>
                  <a:lnTo>
                    <a:pt x="83" y="0"/>
                  </a:lnTo>
                  <a:lnTo>
                    <a:pt x="98" y="0"/>
                  </a:lnTo>
                  <a:lnTo>
                    <a:pt x="106" y="16"/>
                  </a:lnTo>
                  <a:lnTo>
                    <a:pt x="121" y="32"/>
                  </a:lnTo>
                  <a:lnTo>
                    <a:pt x="114" y="32"/>
                  </a:lnTo>
                  <a:lnTo>
                    <a:pt x="114" y="40"/>
                  </a:lnTo>
                  <a:lnTo>
                    <a:pt x="121" y="48"/>
                  </a:lnTo>
                  <a:lnTo>
                    <a:pt x="129" y="48"/>
                  </a:lnTo>
                  <a:lnTo>
                    <a:pt x="136" y="56"/>
                  </a:lnTo>
                  <a:lnTo>
                    <a:pt x="136" y="63"/>
                  </a:lnTo>
                  <a:lnTo>
                    <a:pt x="136" y="63"/>
                  </a:lnTo>
                  <a:lnTo>
                    <a:pt x="136" y="63"/>
                  </a:lnTo>
                  <a:lnTo>
                    <a:pt x="129" y="71"/>
                  </a:lnTo>
                  <a:lnTo>
                    <a:pt x="114" y="79"/>
                  </a:lnTo>
                  <a:close/>
                </a:path>
              </a:pathLst>
            </a:custGeom>
            <a:solidFill>
              <a:srgbClr val="6F73BF"/>
            </a:solidFill>
            <a:ln w="12700">
              <a:solidFill>
                <a:srgbClr val="000000"/>
              </a:solidFill>
              <a:prstDash val="solid"/>
              <a:round/>
              <a:headEnd/>
              <a:tailEnd/>
            </a:ln>
          </p:spPr>
          <p:txBody>
            <a:bodyPr/>
            <a:lstStyle/>
            <a:p>
              <a:endParaRPr lang="en-US"/>
            </a:p>
          </p:txBody>
        </p:sp>
        <p:sp>
          <p:nvSpPr>
            <p:cNvPr id="215176" name="Freeform 136"/>
            <p:cNvSpPr>
              <a:spLocks/>
            </p:cNvSpPr>
            <p:nvPr/>
          </p:nvSpPr>
          <p:spPr bwMode="auto">
            <a:xfrm>
              <a:off x="2690" y="2492"/>
              <a:ext cx="137" cy="230"/>
            </a:xfrm>
            <a:custGeom>
              <a:avLst/>
              <a:gdLst>
                <a:gd name="T0" fmla="*/ 129 w 137"/>
                <a:gd name="T1" fmla="*/ 63 h 230"/>
                <a:gd name="T2" fmla="*/ 106 w 137"/>
                <a:gd name="T3" fmla="*/ 63 h 230"/>
                <a:gd name="T4" fmla="*/ 99 w 137"/>
                <a:gd name="T5" fmla="*/ 63 h 230"/>
                <a:gd name="T6" fmla="*/ 114 w 137"/>
                <a:gd name="T7" fmla="*/ 87 h 230"/>
                <a:gd name="T8" fmla="*/ 121 w 137"/>
                <a:gd name="T9" fmla="*/ 111 h 230"/>
                <a:gd name="T10" fmla="*/ 114 w 137"/>
                <a:gd name="T11" fmla="*/ 127 h 230"/>
                <a:gd name="T12" fmla="*/ 106 w 137"/>
                <a:gd name="T13" fmla="*/ 142 h 230"/>
                <a:gd name="T14" fmla="*/ 114 w 137"/>
                <a:gd name="T15" fmla="*/ 174 h 230"/>
                <a:gd name="T16" fmla="*/ 129 w 137"/>
                <a:gd name="T17" fmla="*/ 206 h 230"/>
                <a:gd name="T18" fmla="*/ 137 w 137"/>
                <a:gd name="T19" fmla="*/ 222 h 230"/>
                <a:gd name="T20" fmla="*/ 129 w 137"/>
                <a:gd name="T21" fmla="*/ 230 h 230"/>
                <a:gd name="T22" fmla="*/ 114 w 137"/>
                <a:gd name="T23" fmla="*/ 230 h 230"/>
                <a:gd name="T24" fmla="*/ 106 w 137"/>
                <a:gd name="T25" fmla="*/ 222 h 230"/>
                <a:gd name="T26" fmla="*/ 83 w 137"/>
                <a:gd name="T27" fmla="*/ 222 h 230"/>
                <a:gd name="T28" fmla="*/ 53 w 137"/>
                <a:gd name="T29" fmla="*/ 222 h 230"/>
                <a:gd name="T30" fmla="*/ 38 w 137"/>
                <a:gd name="T31" fmla="*/ 222 h 230"/>
                <a:gd name="T32" fmla="*/ 23 w 137"/>
                <a:gd name="T33" fmla="*/ 222 h 230"/>
                <a:gd name="T34" fmla="*/ 23 w 137"/>
                <a:gd name="T35" fmla="*/ 198 h 230"/>
                <a:gd name="T36" fmla="*/ 23 w 137"/>
                <a:gd name="T37" fmla="*/ 190 h 230"/>
                <a:gd name="T38" fmla="*/ 23 w 137"/>
                <a:gd name="T39" fmla="*/ 182 h 230"/>
                <a:gd name="T40" fmla="*/ 7 w 137"/>
                <a:gd name="T41" fmla="*/ 182 h 230"/>
                <a:gd name="T42" fmla="*/ 7 w 137"/>
                <a:gd name="T43" fmla="*/ 174 h 230"/>
                <a:gd name="T44" fmla="*/ 0 w 137"/>
                <a:gd name="T45" fmla="*/ 174 h 230"/>
                <a:gd name="T46" fmla="*/ 7 w 137"/>
                <a:gd name="T47" fmla="*/ 166 h 230"/>
                <a:gd name="T48" fmla="*/ 7 w 137"/>
                <a:gd name="T49" fmla="*/ 150 h 230"/>
                <a:gd name="T50" fmla="*/ 15 w 137"/>
                <a:gd name="T51" fmla="*/ 142 h 230"/>
                <a:gd name="T52" fmla="*/ 23 w 137"/>
                <a:gd name="T53" fmla="*/ 127 h 230"/>
                <a:gd name="T54" fmla="*/ 38 w 137"/>
                <a:gd name="T55" fmla="*/ 119 h 230"/>
                <a:gd name="T56" fmla="*/ 45 w 137"/>
                <a:gd name="T57" fmla="*/ 134 h 230"/>
                <a:gd name="T58" fmla="*/ 61 w 137"/>
                <a:gd name="T59" fmla="*/ 119 h 230"/>
                <a:gd name="T60" fmla="*/ 68 w 137"/>
                <a:gd name="T61" fmla="*/ 103 h 230"/>
                <a:gd name="T62" fmla="*/ 76 w 137"/>
                <a:gd name="T63" fmla="*/ 87 h 230"/>
                <a:gd name="T64" fmla="*/ 76 w 137"/>
                <a:gd name="T65" fmla="*/ 71 h 230"/>
                <a:gd name="T66" fmla="*/ 83 w 137"/>
                <a:gd name="T67" fmla="*/ 55 h 230"/>
                <a:gd name="T68" fmla="*/ 91 w 137"/>
                <a:gd name="T69" fmla="*/ 47 h 230"/>
                <a:gd name="T70" fmla="*/ 106 w 137"/>
                <a:gd name="T71" fmla="*/ 31 h 230"/>
                <a:gd name="T72" fmla="*/ 106 w 137"/>
                <a:gd name="T73" fmla="*/ 23 h 230"/>
                <a:gd name="T74" fmla="*/ 99 w 137"/>
                <a:gd name="T75" fmla="*/ 16 h 230"/>
                <a:gd name="T76" fmla="*/ 99 w 137"/>
                <a:gd name="T77" fmla="*/ 0 h 230"/>
                <a:gd name="T78" fmla="*/ 106 w 137"/>
                <a:gd name="T79" fmla="*/ 0 h 230"/>
                <a:gd name="T80" fmla="*/ 114 w 137"/>
                <a:gd name="T81" fmla="*/ 16 h 230"/>
                <a:gd name="T82" fmla="*/ 114 w 137"/>
                <a:gd name="T83" fmla="*/ 39 h 230"/>
                <a:gd name="T84" fmla="*/ 129 w 137"/>
                <a:gd name="T85" fmla="*/ 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230">
                  <a:moveTo>
                    <a:pt x="129" y="63"/>
                  </a:moveTo>
                  <a:lnTo>
                    <a:pt x="106" y="63"/>
                  </a:lnTo>
                  <a:lnTo>
                    <a:pt x="99" y="63"/>
                  </a:lnTo>
                  <a:lnTo>
                    <a:pt x="114" y="87"/>
                  </a:lnTo>
                  <a:lnTo>
                    <a:pt x="121" y="111"/>
                  </a:lnTo>
                  <a:lnTo>
                    <a:pt x="114" y="127"/>
                  </a:lnTo>
                  <a:lnTo>
                    <a:pt x="106" y="142"/>
                  </a:lnTo>
                  <a:lnTo>
                    <a:pt x="114" y="174"/>
                  </a:lnTo>
                  <a:lnTo>
                    <a:pt x="129" y="206"/>
                  </a:lnTo>
                  <a:lnTo>
                    <a:pt x="137" y="222"/>
                  </a:lnTo>
                  <a:lnTo>
                    <a:pt x="129" y="230"/>
                  </a:lnTo>
                  <a:lnTo>
                    <a:pt x="114" y="230"/>
                  </a:lnTo>
                  <a:lnTo>
                    <a:pt x="106" y="222"/>
                  </a:lnTo>
                  <a:lnTo>
                    <a:pt x="83" y="222"/>
                  </a:lnTo>
                  <a:lnTo>
                    <a:pt x="53" y="222"/>
                  </a:lnTo>
                  <a:lnTo>
                    <a:pt x="38" y="222"/>
                  </a:lnTo>
                  <a:lnTo>
                    <a:pt x="23" y="222"/>
                  </a:lnTo>
                  <a:lnTo>
                    <a:pt x="23" y="198"/>
                  </a:lnTo>
                  <a:lnTo>
                    <a:pt x="23" y="190"/>
                  </a:lnTo>
                  <a:lnTo>
                    <a:pt x="23" y="182"/>
                  </a:lnTo>
                  <a:lnTo>
                    <a:pt x="7" y="182"/>
                  </a:lnTo>
                  <a:lnTo>
                    <a:pt x="7" y="174"/>
                  </a:lnTo>
                  <a:lnTo>
                    <a:pt x="0" y="174"/>
                  </a:lnTo>
                  <a:lnTo>
                    <a:pt x="7" y="166"/>
                  </a:lnTo>
                  <a:lnTo>
                    <a:pt x="7" y="150"/>
                  </a:lnTo>
                  <a:lnTo>
                    <a:pt x="15" y="142"/>
                  </a:lnTo>
                  <a:lnTo>
                    <a:pt x="23" y="127"/>
                  </a:lnTo>
                  <a:lnTo>
                    <a:pt x="38" y="119"/>
                  </a:lnTo>
                  <a:lnTo>
                    <a:pt x="45" y="134"/>
                  </a:lnTo>
                  <a:lnTo>
                    <a:pt x="61" y="119"/>
                  </a:lnTo>
                  <a:lnTo>
                    <a:pt x="68" y="103"/>
                  </a:lnTo>
                  <a:lnTo>
                    <a:pt x="76" y="87"/>
                  </a:lnTo>
                  <a:lnTo>
                    <a:pt x="76" y="71"/>
                  </a:lnTo>
                  <a:lnTo>
                    <a:pt x="83" y="55"/>
                  </a:lnTo>
                  <a:lnTo>
                    <a:pt x="91" y="47"/>
                  </a:lnTo>
                  <a:lnTo>
                    <a:pt x="106" y="31"/>
                  </a:lnTo>
                  <a:lnTo>
                    <a:pt x="106" y="23"/>
                  </a:lnTo>
                  <a:lnTo>
                    <a:pt x="99" y="16"/>
                  </a:lnTo>
                  <a:lnTo>
                    <a:pt x="99" y="0"/>
                  </a:lnTo>
                  <a:lnTo>
                    <a:pt x="106" y="0"/>
                  </a:lnTo>
                  <a:lnTo>
                    <a:pt x="114" y="16"/>
                  </a:lnTo>
                  <a:lnTo>
                    <a:pt x="114" y="39"/>
                  </a:lnTo>
                  <a:lnTo>
                    <a:pt x="129" y="63"/>
                  </a:lnTo>
                  <a:close/>
                </a:path>
              </a:pathLst>
            </a:custGeom>
            <a:solidFill>
              <a:srgbClr val="E1E1E1"/>
            </a:solidFill>
            <a:ln w="12700">
              <a:solidFill>
                <a:srgbClr val="000000"/>
              </a:solidFill>
              <a:prstDash val="solid"/>
              <a:round/>
              <a:headEnd/>
              <a:tailEnd/>
            </a:ln>
          </p:spPr>
          <p:txBody>
            <a:bodyPr/>
            <a:lstStyle/>
            <a:p>
              <a:endParaRPr lang="en-US"/>
            </a:p>
          </p:txBody>
        </p:sp>
        <p:sp>
          <p:nvSpPr>
            <p:cNvPr id="215177" name="Freeform 137"/>
            <p:cNvSpPr>
              <a:spLocks/>
            </p:cNvSpPr>
            <p:nvPr/>
          </p:nvSpPr>
          <p:spPr bwMode="auto">
            <a:xfrm>
              <a:off x="2796" y="2531"/>
              <a:ext cx="228" cy="183"/>
            </a:xfrm>
            <a:custGeom>
              <a:avLst/>
              <a:gdLst>
                <a:gd name="T0" fmla="*/ 76 w 228"/>
                <a:gd name="T1" fmla="*/ 56 h 183"/>
                <a:gd name="T2" fmla="*/ 76 w 228"/>
                <a:gd name="T3" fmla="*/ 48 h 183"/>
                <a:gd name="T4" fmla="*/ 99 w 228"/>
                <a:gd name="T5" fmla="*/ 40 h 183"/>
                <a:gd name="T6" fmla="*/ 129 w 228"/>
                <a:gd name="T7" fmla="*/ 8 h 183"/>
                <a:gd name="T8" fmla="*/ 145 w 228"/>
                <a:gd name="T9" fmla="*/ 0 h 183"/>
                <a:gd name="T10" fmla="*/ 152 w 228"/>
                <a:gd name="T11" fmla="*/ 16 h 183"/>
                <a:gd name="T12" fmla="*/ 160 w 228"/>
                <a:gd name="T13" fmla="*/ 32 h 183"/>
                <a:gd name="T14" fmla="*/ 152 w 228"/>
                <a:gd name="T15" fmla="*/ 48 h 183"/>
                <a:gd name="T16" fmla="*/ 167 w 228"/>
                <a:gd name="T17" fmla="*/ 48 h 183"/>
                <a:gd name="T18" fmla="*/ 167 w 228"/>
                <a:gd name="T19" fmla="*/ 56 h 183"/>
                <a:gd name="T20" fmla="*/ 190 w 228"/>
                <a:gd name="T21" fmla="*/ 72 h 183"/>
                <a:gd name="T22" fmla="*/ 190 w 228"/>
                <a:gd name="T23" fmla="*/ 80 h 183"/>
                <a:gd name="T24" fmla="*/ 205 w 228"/>
                <a:gd name="T25" fmla="*/ 95 h 183"/>
                <a:gd name="T26" fmla="*/ 213 w 228"/>
                <a:gd name="T27" fmla="*/ 103 h 183"/>
                <a:gd name="T28" fmla="*/ 221 w 228"/>
                <a:gd name="T29" fmla="*/ 119 h 183"/>
                <a:gd name="T30" fmla="*/ 228 w 228"/>
                <a:gd name="T31" fmla="*/ 127 h 183"/>
                <a:gd name="T32" fmla="*/ 213 w 228"/>
                <a:gd name="T33" fmla="*/ 119 h 183"/>
                <a:gd name="T34" fmla="*/ 205 w 228"/>
                <a:gd name="T35" fmla="*/ 119 h 183"/>
                <a:gd name="T36" fmla="*/ 190 w 228"/>
                <a:gd name="T37" fmla="*/ 119 h 183"/>
                <a:gd name="T38" fmla="*/ 183 w 228"/>
                <a:gd name="T39" fmla="*/ 127 h 183"/>
                <a:gd name="T40" fmla="*/ 167 w 228"/>
                <a:gd name="T41" fmla="*/ 127 h 183"/>
                <a:gd name="T42" fmla="*/ 152 w 228"/>
                <a:gd name="T43" fmla="*/ 135 h 183"/>
                <a:gd name="T44" fmla="*/ 145 w 228"/>
                <a:gd name="T45" fmla="*/ 127 h 183"/>
                <a:gd name="T46" fmla="*/ 137 w 228"/>
                <a:gd name="T47" fmla="*/ 143 h 183"/>
                <a:gd name="T48" fmla="*/ 122 w 228"/>
                <a:gd name="T49" fmla="*/ 135 h 183"/>
                <a:gd name="T50" fmla="*/ 107 w 228"/>
                <a:gd name="T51" fmla="*/ 135 h 183"/>
                <a:gd name="T52" fmla="*/ 84 w 228"/>
                <a:gd name="T53" fmla="*/ 119 h 183"/>
                <a:gd name="T54" fmla="*/ 69 w 228"/>
                <a:gd name="T55" fmla="*/ 143 h 183"/>
                <a:gd name="T56" fmla="*/ 69 w 228"/>
                <a:gd name="T57" fmla="*/ 159 h 183"/>
                <a:gd name="T58" fmla="*/ 46 w 228"/>
                <a:gd name="T59" fmla="*/ 151 h 183"/>
                <a:gd name="T60" fmla="*/ 38 w 228"/>
                <a:gd name="T61" fmla="*/ 159 h 183"/>
                <a:gd name="T62" fmla="*/ 31 w 228"/>
                <a:gd name="T63" fmla="*/ 183 h 183"/>
                <a:gd name="T64" fmla="*/ 23 w 228"/>
                <a:gd name="T65" fmla="*/ 167 h 183"/>
                <a:gd name="T66" fmla="*/ 8 w 228"/>
                <a:gd name="T67" fmla="*/ 135 h 183"/>
                <a:gd name="T68" fmla="*/ 0 w 228"/>
                <a:gd name="T69" fmla="*/ 103 h 183"/>
                <a:gd name="T70" fmla="*/ 8 w 228"/>
                <a:gd name="T71" fmla="*/ 88 h 183"/>
                <a:gd name="T72" fmla="*/ 15 w 228"/>
                <a:gd name="T73" fmla="*/ 72 h 183"/>
                <a:gd name="T74" fmla="*/ 31 w 228"/>
                <a:gd name="T75" fmla="*/ 64 h 183"/>
                <a:gd name="T76" fmla="*/ 38 w 228"/>
                <a:gd name="T77" fmla="*/ 72 h 183"/>
                <a:gd name="T78" fmla="*/ 46 w 228"/>
                <a:gd name="T79" fmla="*/ 72 h 183"/>
                <a:gd name="T80" fmla="*/ 69 w 228"/>
                <a:gd name="T81" fmla="*/ 64 h 183"/>
                <a:gd name="T82" fmla="*/ 76 w 228"/>
                <a:gd name="T83" fmla="*/ 5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83">
                  <a:moveTo>
                    <a:pt x="76" y="56"/>
                  </a:moveTo>
                  <a:lnTo>
                    <a:pt x="76" y="48"/>
                  </a:lnTo>
                  <a:lnTo>
                    <a:pt x="99" y="40"/>
                  </a:lnTo>
                  <a:lnTo>
                    <a:pt x="129" y="8"/>
                  </a:lnTo>
                  <a:lnTo>
                    <a:pt x="145" y="0"/>
                  </a:lnTo>
                  <a:lnTo>
                    <a:pt x="152" y="16"/>
                  </a:lnTo>
                  <a:lnTo>
                    <a:pt x="160" y="32"/>
                  </a:lnTo>
                  <a:lnTo>
                    <a:pt x="152" y="48"/>
                  </a:lnTo>
                  <a:lnTo>
                    <a:pt x="167" y="48"/>
                  </a:lnTo>
                  <a:lnTo>
                    <a:pt x="167" y="56"/>
                  </a:lnTo>
                  <a:lnTo>
                    <a:pt x="190" y="72"/>
                  </a:lnTo>
                  <a:lnTo>
                    <a:pt x="190" y="80"/>
                  </a:lnTo>
                  <a:lnTo>
                    <a:pt x="205" y="95"/>
                  </a:lnTo>
                  <a:lnTo>
                    <a:pt x="213" y="103"/>
                  </a:lnTo>
                  <a:lnTo>
                    <a:pt x="221" y="119"/>
                  </a:lnTo>
                  <a:lnTo>
                    <a:pt x="228" y="127"/>
                  </a:lnTo>
                  <a:lnTo>
                    <a:pt x="213" y="119"/>
                  </a:lnTo>
                  <a:lnTo>
                    <a:pt x="205" y="119"/>
                  </a:lnTo>
                  <a:lnTo>
                    <a:pt x="190" y="119"/>
                  </a:lnTo>
                  <a:lnTo>
                    <a:pt x="183" y="127"/>
                  </a:lnTo>
                  <a:lnTo>
                    <a:pt x="167" y="127"/>
                  </a:lnTo>
                  <a:lnTo>
                    <a:pt x="152" y="135"/>
                  </a:lnTo>
                  <a:lnTo>
                    <a:pt x="145" y="127"/>
                  </a:lnTo>
                  <a:lnTo>
                    <a:pt x="137" y="143"/>
                  </a:lnTo>
                  <a:lnTo>
                    <a:pt x="122" y="135"/>
                  </a:lnTo>
                  <a:lnTo>
                    <a:pt x="107" y="135"/>
                  </a:lnTo>
                  <a:lnTo>
                    <a:pt x="84" y="119"/>
                  </a:lnTo>
                  <a:lnTo>
                    <a:pt x="69" y="143"/>
                  </a:lnTo>
                  <a:lnTo>
                    <a:pt x="69" y="159"/>
                  </a:lnTo>
                  <a:lnTo>
                    <a:pt x="46" y="151"/>
                  </a:lnTo>
                  <a:lnTo>
                    <a:pt x="38" y="159"/>
                  </a:lnTo>
                  <a:lnTo>
                    <a:pt x="31" y="183"/>
                  </a:lnTo>
                  <a:lnTo>
                    <a:pt x="23" y="167"/>
                  </a:lnTo>
                  <a:lnTo>
                    <a:pt x="8" y="135"/>
                  </a:lnTo>
                  <a:lnTo>
                    <a:pt x="0" y="103"/>
                  </a:lnTo>
                  <a:lnTo>
                    <a:pt x="8" y="88"/>
                  </a:lnTo>
                  <a:lnTo>
                    <a:pt x="15" y="72"/>
                  </a:lnTo>
                  <a:lnTo>
                    <a:pt x="31" y="64"/>
                  </a:lnTo>
                  <a:lnTo>
                    <a:pt x="38" y="72"/>
                  </a:lnTo>
                  <a:lnTo>
                    <a:pt x="46" y="72"/>
                  </a:lnTo>
                  <a:lnTo>
                    <a:pt x="69" y="64"/>
                  </a:lnTo>
                  <a:lnTo>
                    <a:pt x="76" y="56"/>
                  </a:lnTo>
                  <a:close/>
                </a:path>
              </a:pathLst>
            </a:custGeom>
            <a:solidFill>
              <a:srgbClr val="E1E1E1"/>
            </a:solidFill>
            <a:ln w="12700">
              <a:solidFill>
                <a:srgbClr val="000000"/>
              </a:solidFill>
              <a:prstDash val="solid"/>
              <a:round/>
              <a:headEnd/>
              <a:tailEnd/>
            </a:ln>
          </p:spPr>
          <p:txBody>
            <a:bodyPr/>
            <a:lstStyle/>
            <a:p>
              <a:endParaRPr lang="en-US"/>
            </a:p>
          </p:txBody>
        </p:sp>
        <p:sp>
          <p:nvSpPr>
            <p:cNvPr id="215178" name="Freeform 138"/>
            <p:cNvSpPr>
              <a:spLocks/>
            </p:cNvSpPr>
            <p:nvPr/>
          </p:nvSpPr>
          <p:spPr bwMode="auto">
            <a:xfrm>
              <a:off x="2257" y="2476"/>
              <a:ext cx="45" cy="16"/>
            </a:xfrm>
            <a:custGeom>
              <a:avLst/>
              <a:gdLst>
                <a:gd name="T0" fmla="*/ 0 w 45"/>
                <a:gd name="T1" fmla="*/ 8 h 16"/>
                <a:gd name="T2" fmla="*/ 0 w 45"/>
                <a:gd name="T3" fmla="*/ 16 h 16"/>
                <a:gd name="T4" fmla="*/ 15 w 45"/>
                <a:gd name="T5" fmla="*/ 8 h 16"/>
                <a:gd name="T6" fmla="*/ 22 w 45"/>
                <a:gd name="T7" fmla="*/ 8 h 16"/>
                <a:gd name="T8" fmla="*/ 45 w 45"/>
                <a:gd name="T9" fmla="*/ 8 h 16"/>
                <a:gd name="T10" fmla="*/ 45 w 45"/>
                <a:gd name="T11" fmla="*/ 8 h 16"/>
                <a:gd name="T12" fmla="*/ 22 w 45"/>
                <a:gd name="T13" fmla="*/ 0 h 16"/>
                <a:gd name="T14" fmla="*/ 22 w 45"/>
                <a:gd name="T15" fmla="*/ 0 h 16"/>
                <a:gd name="T16" fmla="*/ 0 w 45"/>
                <a:gd name="T17" fmla="*/ 0 h 16"/>
                <a:gd name="T18" fmla="*/ 0 w 45"/>
                <a:gd name="T19" fmla="*/ 8 h 16"/>
                <a:gd name="T20" fmla="*/ 15 w 45"/>
                <a:gd name="T21" fmla="*/ 8 h 16"/>
                <a:gd name="T22" fmla="*/ 7 w 45"/>
                <a:gd name="T23" fmla="*/ 8 h 16"/>
                <a:gd name="T24" fmla="*/ 0 w 45"/>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6">
                  <a:moveTo>
                    <a:pt x="0" y="8"/>
                  </a:moveTo>
                  <a:lnTo>
                    <a:pt x="0" y="16"/>
                  </a:lnTo>
                  <a:lnTo>
                    <a:pt x="15" y="8"/>
                  </a:lnTo>
                  <a:lnTo>
                    <a:pt x="22" y="8"/>
                  </a:lnTo>
                  <a:lnTo>
                    <a:pt x="45" y="8"/>
                  </a:lnTo>
                  <a:lnTo>
                    <a:pt x="45" y="8"/>
                  </a:lnTo>
                  <a:lnTo>
                    <a:pt x="22" y="0"/>
                  </a:lnTo>
                  <a:lnTo>
                    <a:pt x="22" y="0"/>
                  </a:lnTo>
                  <a:lnTo>
                    <a:pt x="0" y="0"/>
                  </a:lnTo>
                  <a:lnTo>
                    <a:pt x="0" y="8"/>
                  </a:lnTo>
                  <a:lnTo>
                    <a:pt x="15" y="8"/>
                  </a:lnTo>
                  <a:lnTo>
                    <a:pt x="7" y="8"/>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79" name="Freeform 139"/>
            <p:cNvSpPr>
              <a:spLocks/>
            </p:cNvSpPr>
            <p:nvPr/>
          </p:nvSpPr>
          <p:spPr bwMode="auto">
            <a:xfrm>
              <a:off x="2492" y="2531"/>
              <a:ext cx="76" cy="127"/>
            </a:xfrm>
            <a:custGeom>
              <a:avLst/>
              <a:gdLst>
                <a:gd name="T0" fmla="*/ 61 w 76"/>
                <a:gd name="T1" fmla="*/ 111 h 127"/>
                <a:gd name="T2" fmla="*/ 53 w 76"/>
                <a:gd name="T3" fmla="*/ 111 h 127"/>
                <a:gd name="T4" fmla="*/ 38 w 76"/>
                <a:gd name="T5" fmla="*/ 119 h 127"/>
                <a:gd name="T6" fmla="*/ 15 w 76"/>
                <a:gd name="T7" fmla="*/ 127 h 127"/>
                <a:gd name="T8" fmla="*/ 0 w 76"/>
                <a:gd name="T9" fmla="*/ 119 h 127"/>
                <a:gd name="T10" fmla="*/ 8 w 76"/>
                <a:gd name="T11" fmla="*/ 119 h 127"/>
                <a:gd name="T12" fmla="*/ 0 w 76"/>
                <a:gd name="T13" fmla="*/ 103 h 127"/>
                <a:gd name="T14" fmla="*/ 0 w 76"/>
                <a:gd name="T15" fmla="*/ 88 h 127"/>
                <a:gd name="T16" fmla="*/ 0 w 76"/>
                <a:gd name="T17" fmla="*/ 72 h 127"/>
                <a:gd name="T18" fmla="*/ 8 w 76"/>
                <a:gd name="T19" fmla="*/ 56 h 127"/>
                <a:gd name="T20" fmla="*/ 8 w 76"/>
                <a:gd name="T21" fmla="*/ 32 h 127"/>
                <a:gd name="T22" fmla="*/ 0 w 76"/>
                <a:gd name="T23" fmla="*/ 0 h 127"/>
                <a:gd name="T24" fmla="*/ 23 w 76"/>
                <a:gd name="T25" fmla="*/ 0 h 127"/>
                <a:gd name="T26" fmla="*/ 46 w 76"/>
                <a:gd name="T27" fmla="*/ 0 h 127"/>
                <a:gd name="T28" fmla="*/ 46 w 76"/>
                <a:gd name="T29" fmla="*/ 0 h 127"/>
                <a:gd name="T30" fmla="*/ 53 w 76"/>
                <a:gd name="T31" fmla="*/ 8 h 127"/>
                <a:gd name="T32" fmla="*/ 61 w 76"/>
                <a:gd name="T33" fmla="*/ 24 h 127"/>
                <a:gd name="T34" fmla="*/ 61 w 76"/>
                <a:gd name="T35" fmla="*/ 32 h 127"/>
                <a:gd name="T36" fmla="*/ 61 w 76"/>
                <a:gd name="T37" fmla="*/ 48 h 127"/>
                <a:gd name="T38" fmla="*/ 61 w 76"/>
                <a:gd name="T39" fmla="*/ 64 h 127"/>
                <a:gd name="T40" fmla="*/ 61 w 76"/>
                <a:gd name="T41" fmla="*/ 80 h 127"/>
                <a:gd name="T42" fmla="*/ 61 w 76"/>
                <a:gd name="T43" fmla="*/ 95 h 127"/>
                <a:gd name="T44" fmla="*/ 76 w 76"/>
                <a:gd name="T45" fmla="*/ 103 h 127"/>
                <a:gd name="T46" fmla="*/ 61 w 76"/>
                <a:gd name="T47" fmla="*/ 111 h 127"/>
                <a:gd name="T48" fmla="*/ 61 w 76"/>
                <a:gd name="T49" fmla="*/ 103 h 127"/>
                <a:gd name="T50" fmla="*/ 61 w 76"/>
                <a:gd name="T51" fmla="*/ 1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127">
                  <a:moveTo>
                    <a:pt x="61" y="111"/>
                  </a:moveTo>
                  <a:lnTo>
                    <a:pt x="53" y="111"/>
                  </a:lnTo>
                  <a:lnTo>
                    <a:pt x="38" y="119"/>
                  </a:lnTo>
                  <a:lnTo>
                    <a:pt x="15" y="127"/>
                  </a:lnTo>
                  <a:lnTo>
                    <a:pt x="0" y="119"/>
                  </a:lnTo>
                  <a:lnTo>
                    <a:pt x="8" y="119"/>
                  </a:lnTo>
                  <a:lnTo>
                    <a:pt x="0" y="103"/>
                  </a:lnTo>
                  <a:lnTo>
                    <a:pt x="0" y="88"/>
                  </a:lnTo>
                  <a:lnTo>
                    <a:pt x="0" y="72"/>
                  </a:lnTo>
                  <a:lnTo>
                    <a:pt x="8" y="56"/>
                  </a:lnTo>
                  <a:lnTo>
                    <a:pt x="8" y="32"/>
                  </a:lnTo>
                  <a:lnTo>
                    <a:pt x="0" y="0"/>
                  </a:lnTo>
                  <a:lnTo>
                    <a:pt x="23" y="0"/>
                  </a:lnTo>
                  <a:lnTo>
                    <a:pt x="46" y="0"/>
                  </a:lnTo>
                  <a:lnTo>
                    <a:pt x="46" y="0"/>
                  </a:lnTo>
                  <a:lnTo>
                    <a:pt x="53" y="8"/>
                  </a:lnTo>
                  <a:lnTo>
                    <a:pt x="61" y="24"/>
                  </a:lnTo>
                  <a:lnTo>
                    <a:pt x="61" y="32"/>
                  </a:lnTo>
                  <a:lnTo>
                    <a:pt x="61" y="48"/>
                  </a:lnTo>
                  <a:lnTo>
                    <a:pt x="61" y="64"/>
                  </a:lnTo>
                  <a:lnTo>
                    <a:pt x="61" y="80"/>
                  </a:lnTo>
                  <a:lnTo>
                    <a:pt x="61" y="95"/>
                  </a:lnTo>
                  <a:lnTo>
                    <a:pt x="76" y="103"/>
                  </a:lnTo>
                  <a:lnTo>
                    <a:pt x="61" y="111"/>
                  </a:lnTo>
                  <a:lnTo>
                    <a:pt x="61" y="103"/>
                  </a:lnTo>
                  <a:lnTo>
                    <a:pt x="61" y="111"/>
                  </a:lnTo>
                  <a:close/>
                </a:path>
              </a:pathLst>
            </a:custGeom>
            <a:solidFill>
              <a:srgbClr val="E1E1E1"/>
            </a:solidFill>
            <a:ln w="12700">
              <a:solidFill>
                <a:srgbClr val="000000"/>
              </a:solidFill>
              <a:prstDash val="solid"/>
              <a:round/>
              <a:headEnd/>
              <a:tailEnd/>
            </a:ln>
          </p:spPr>
          <p:txBody>
            <a:bodyPr/>
            <a:lstStyle/>
            <a:p>
              <a:endParaRPr lang="en-US"/>
            </a:p>
          </p:txBody>
        </p:sp>
        <p:sp>
          <p:nvSpPr>
            <p:cNvPr id="215180" name="Freeform 140"/>
            <p:cNvSpPr>
              <a:spLocks/>
            </p:cNvSpPr>
            <p:nvPr/>
          </p:nvSpPr>
          <p:spPr bwMode="auto">
            <a:xfrm>
              <a:off x="2287" y="2500"/>
              <a:ext cx="122" cy="111"/>
            </a:xfrm>
            <a:custGeom>
              <a:avLst/>
              <a:gdLst>
                <a:gd name="T0" fmla="*/ 114 w 122"/>
                <a:gd name="T1" fmla="*/ 23 h 111"/>
                <a:gd name="T2" fmla="*/ 106 w 122"/>
                <a:gd name="T3" fmla="*/ 31 h 111"/>
                <a:gd name="T4" fmla="*/ 114 w 122"/>
                <a:gd name="T5" fmla="*/ 31 h 111"/>
                <a:gd name="T6" fmla="*/ 122 w 122"/>
                <a:gd name="T7" fmla="*/ 47 h 111"/>
                <a:gd name="T8" fmla="*/ 114 w 122"/>
                <a:gd name="T9" fmla="*/ 63 h 111"/>
                <a:gd name="T10" fmla="*/ 122 w 122"/>
                <a:gd name="T11" fmla="*/ 71 h 111"/>
                <a:gd name="T12" fmla="*/ 122 w 122"/>
                <a:gd name="T13" fmla="*/ 71 h 111"/>
                <a:gd name="T14" fmla="*/ 122 w 122"/>
                <a:gd name="T15" fmla="*/ 79 h 111"/>
                <a:gd name="T16" fmla="*/ 122 w 122"/>
                <a:gd name="T17" fmla="*/ 87 h 111"/>
                <a:gd name="T18" fmla="*/ 114 w 122"/>
                <a:gd name="T19" fmla="*/ 87 h 111"/>
                <a:gd name="T20" fmla="*/ 114 w 122"/>
                <a:gd name="T21" fmla="*/ 95 h 111"/>
                <a:gd name="T22" fmla="*/ 114 w 122"/>
                <a:gd name="T23" fmla="*/ 103 h 111"/>
                <a:gd name="T24" fmla="*/ 114 w 122"/>
                <a:gd name="T25" fmla="*/ 103 h 111"/>
                <a:gd name="T26" fmla="*/ 106 w 122"/>
                <a:gd name="T27" fmla="*/ 103 h 111"/>
                <a:gd name="T28" fmla="*/ 99 w 122"/>
                <a:gd name="T29" fmla="*/ 111 h 111"/>
                <a:gd name="T30" fmla="*/ 91 w 122"/>
                <a:gd name="T31" fmla="*/ 103 h 111"/>
                <a:gd name="T32" fmla="*/ 91 w 122"/>
                <a:gd name="T33" fmla="*/ 87 h 111"/>
                <a:gd name="T34" fmla="*/ 76 w 122"/>
                <a:gd name="T35" fmla="*/ 87 h 111"/>
                <a:gd name="T36" fmla="*/ 76 w 122"/>
                <a:gd name="T37" fmla="*/ 87 h 111"/>
                <a:gd name="T38" fmla="*/ 76 w 122"/>
                <a:gd name="T39" fmla="*/ 71 h 111"/>
                <a:gd name="T40" fmla="*/ 61 w 122"/>
                <a:gd name="T41" fmla="*/ 55 h 111"/>
                <a:gd name="T42" fmla="*/ 38 w 122"/>
                <a:gd name="T43" fmla="*/ 63 h 111"/>
                <a:gd name="T44" fmla="*/ 30 w 122"/>
                <a:gd name="T45" fmla="*/ 71 h 111"/>
                <a:gd name="T46" fmla="*/ 23 w 122"/>
                <a:gd name="T47" fmla="*/ 63 h 111"/>
                <a:gd name="T48" fmla="*/ 23 w 122"/>
                <a:gd name="T49" fmla="*/ 63 h 111"/>
                <a:gd name="T50" fmla="*/ 15 w 122"/>
                <a:gd name="T51" fmla="*/ 55 h 111"/>
                <a:gd name="T52" fmla="*/ 15 w 122"/>
                <a:gd name="T53" fmla="*/ 55 h 111"/>
                <a:gd name="T54" fmla="*/ 8 w 122"/>
                <a:gd name="T55" fmla="*/ 39 h 111"/>
                <a:gd name="T56" fmla="*/ 8 w 122"/>
                <a:gd name="T57" fmla="*/ 39 h 111"/>
                <a:gd name="T58" fmla="*/ 0 w 122"/>
                <a:gd name="T59" fmla="*/ 39 h 111"/>
                <a:gd name="T60" fmla="*/ 0 w 122"/>
                <a:gd name="T61" fmla="*/ 31 h 111"/>
                <a:gd name="T62" fmla="*/ 0 w 122"/>
                <a:gd name="T63" fmla="*/ 31 h 111"/>
                <a:gd name="T64" fmla="*/ 0 w 122"/>
                <a:gd name="T65" fmla="*/ 31 h 111"/>
                <a:gd name="T66" fmla="*/ 0 w 122"/>
                <a:gd name="T67" fmla="*/ 23 h 111"/>
                <a:gd name="T68" fmla="*/ 15 w 122"/>
                <a:gd name="T69" fmla="*/ 15 h 111"/>
                <a:gd name="T70" fmla="*/ 15 w 122"/>
                <a:gd name="T71" fmla="*/ 8 h 111"/>
                <a:gd name="T72" fmla="*/ 23 w 122"/>
                <a:gd name="T73" fmla="*/ 0 h 111"/>
                <a:gd name="T74" fmla="*/ 38 w 122"/>
                <a:gd name="T75" fmla="*/ 0 h 111"/>
                <a:gd name="T76" fmla="*/ 61 w 122"/>
                <a:gd name="T77" fmla="*/ 8 h 111"/>
                <a:gd name="T78" fmla="*/ 61 w 122"/>
                <a:gd name="T79" fmla="*/ 8 h 111"/>
                <a:gd name="T80" fmla="*/ 68 w 122"/>
                <a:gd name="T81" fmla="*/ 8 h 111"/>
                <a:gd name="T82" fmla="*/ 76 w 122"/>
                <a:gd name="T83" fmla="*/ 8 h 111"/>
                <a:gd name="T84" fmla="*/ 84 w 122"/>
                <a:gd name="T85" fmla="*/ 8 h 111"/>
                <a:gd name="T86" fmla="*/ 99 w 122"/>
                <a:gd name="T87" fmla="*/ 8 h 111"/>
                <a:gd name="T88" fmla="*/ 99 w 122"/>
                <a:gd name="T89" fmla="*/ 0 h 111"/>
                <a:gd name="T90" fmla="*/ 106 w 122"/>
                <a:gd name="T91" fmla="*/ 15 h 111"/>
                <a:gd name="T92" fmla="*/ 114 w 122"/>
                <a:gd name="T93"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11">
                  <a:moveTo>
                    <a:pt x="114" y="23"/>
                  </a:moveTo>
                  <a:lnTo>
                    <a:pt x="106" y="31"/>
                  </a:lnTo>
                  <a:lnTo>
                    <a:pt x="114" y="31"/>
                  </a:lnTo>
                  <a:lnTo>
                    <a:pt x="122" y="47"/>
                  </a:lnTo>
                  <a:lnTo>
                    <a:pt x="114" y="63"/>
                  </a:lnTo>
                  <a:lnTo>
                    <a:pt x="122" y="71"/>
                  </a:lnTo>
                  <a:lnTo>
                    <a:pt x="122" y="71"/>
                  </a:lnTo>
                  <a:lnTo>
                    <a:pt x="122" y="79"/>
                  </a:lnTo>
                  <a:lnTo>
                    <a:pt x="122" y="87"/>
                  </a:lnTo>
                  <a:lnTo>
                    <a:pt x="114" y="87"/>
                  </a:lnTo>
                  <a:lnTo>
                    <a:pt x="114" y="95"/>
                  </a:lnTo>
                  <a:lnTo>
                    <a:pt x="114" y="103"/>
                  </a:lnTo>
                  <a:lnTo>
                    <a:pt x="114" y="103"/>
                  </a:lnTo>
                  <a:lnTo>
                    <a:pt x="106" y="103"/>
                  </a:lnTo>
                  <a:lnTo>
                    <a:pt x="99" y="111"/>
                  </a:lnTo>
                  <a:lnTo>
                    <a:pt x="91" y="103"/>
                  </a:lnTo>
                  <a:lnTo>
                    <a:pt x="91" y="87"/>
                  </a:lnTo>
                  <a:lnTo>
                    <a:pt x="76" y="87"/>
                  </a:lnTo>
                  <a:lnTo>
                    <a:pt x="76" y="87"/>
                  </a:lnTo>
                  <a:lnTo>
                    <a:pt x="76" y="71"/>
                  </a:lnTo>
                  <a:lnTo>
                    <a:pt x="61" y="55"/>
                  </a:lnTo>
                  <a:lnTo>
                    <a:pt x="38" y="63"/>
                  </a:lnTo>
                  <a:lnTo>
                    <a:pt x="30" y="71"/>
                  </a:lnTo>
                  <a:lnTo>
                    <a:pt x="23" y="63"/>
                  </a:lnTo>
                  <a:lnTo>
                    <a:pt x="23" y="63"/>
                  </a:lnTo>
                  <a:lnTo>
                    <a:pt x="15" y="55"/>
                  </a:lnTo>
                  <a:lnTo>
                    <a:pt x="15" y="55"/>
                  </a:lnTo>
                  <a:lnTo>
                    <a:pt x="8" y="39"/>
                  </a:lnTo>
                  <a:lnTo>
                    <a:pt x="8" y="39"/>
                  </a:lnTo>
                  <a:lnTo>
                    <a:pt x="0" y="39"/>
                  </a:lnTo>
                  <a:lnTo>
                    <a:pt x="0" y="31"/>
                  </a:lnTo>
                  <a:lnTo>
                    <a:pt x="0" y="31"/>
                  </a:lnTo>
                  <a:lnTo>
                    <a:pt x="0" y="31"/>
                  </a:lnTo>
                  <a:lnTo>
                    <a:pt x="0" y="23"/>
                  </a:lnTo>
                  <a:lnTo>
                    <a:pt x="15" y="15"/>
                  </a:lnTo>
                  <a:lnTo>
                    <a:pt x="15" y="8"/>
                  </a:lnTo>
                  <a:lnTo>
                    <a:pt x="23" y="0"/>
                  </a:lnTo>
                  <a:lnTo>
                    <a:pt x="38" y="0"/>
                  </a:lnTo>
                  <a:lnTo>
                    <a:pt x="61" y="8"/>
                  </a:lnTo>
                  <a:lnTo>
                    <a:pt x="61" y="8"/>
                  </a:lnTo>
                  <a:lnTo>
                    <a:pt x="68" y="8"/>
                  </a:lnTo>
                  <a:lnTo>
                    <a:pt x="76" y="8"/>
                  </a:lnTo>
                  <a:lnTo>
                    <a:pt x="84" y="8"/>
                  </a:lnTo>
                  <a:lnTo>
                    <a:pt x="99" y="8"/>
                  </a:lnTo>
                  <a:lnTo>
                    <a:pt x="99" y="0"/>
                  </a:lnTo>
                  <a:lnTo>
                    <a:pt x="106" y="15"/>
                  </a:lnTo>
                  <a:lnTo>
                    <a:pt x="114" y="23"/>
                  </a:lnTo>
                  <a:close/>
                </a:path>
              </a:pathLst>
            </a:custGeom>
            <a:solidFill>
              <a:srgbClr val="E1E1E1"/>
            </a:solidFill>
            <a:ln w="12700">
              <a:solidFill>
                <a:srgbClr val="000000"/>
              </a:solidFill>
              <a:prstDash val="solid"/>
              <a:round/>
              <a:headEnd/>
              <a:tailEnd/>
            </a:ln>
          </p:spPr>
          <p:txBody>
            <a:bodyPr/>
            <a:lstStyle/>
            <a:p>
              <a:endParaRPr lang="en-US"/>
            </a:p>
          </p:txBody>
        </p:sp>
        <p:sp>
          <p:nvSpPr>
            <p:cNvPr id="215181" name="Freeform 141"/>
            <p:cNvSpPr>
              <a:spLocks/>
            </p:cNvSpPr>
            <p:nvPr/>
          </p:nvSpPr>
          <p:spPr bwMode="auto">
            <a:xfrm>
              <a:off x="2257" y="2500"/>
              <a:ext cx="53" cy="31"/>
            </a:xfrm>
            <a:custGeom>
              <a:avLst/>
              <a:gdLst>
                <a:gd name="T0" fmla="*/ 22 w 53"/>
                <a:gd name="T1" fmla="*/ 23 h 31"/>
                <a:gd name="T2" fmla="*/ 22 w 53"/>
                <a:gd name="T3" fmla="*/ 23 h 31"/>
                <a:gd name="T4" fmla="*/ 22 w 53"/>
                <a:gd name="T5" fmla="*/ 31 h 31"/>
                <a:gd name="T6" fmla="*/ 30 w 53"/>
                <a:gd name="T7" fmla="*/ 31 h 31"/>
                <a:gd name="T8" fmla="*/ 30 w 53"/>
                <a:gd name="T9" fmla="*/ 23 h 31"/>
                <a:gd name="T10" fmla="*/ 45 w 53"/>
                <a:gd name="T11" fmla="*/ 15 h 31"/>
                <a:gd name="T12" fmla="*/ 45 w 53"/>
                <a:gd name="T13" fmla="*/ 8 h 31"/>
                <a:gd name="T14" fmla="*/ 53 w 53"/>
                <a:gd name="T15" fmla="*/ 0 h 31"/>
                <a:gd name="T16" fmla="*/ 22 w 53"/>
                <a:gd name="T17" fmla="*/ 0 h 31"/>
                <a:gd name="T18" fmla="*/ 0 w 53"/>
                <a:gd name="T19" fmla="*/ 8 h 31"/>
                <a:gd name="T20" fmla="*/ 7 w 53"/>
                <a:gd name="T21" fmla="*/ 8 h 31"/>
                <a:gd name="T22" fmla="*/ 7 w 53"/>
                <a:gd name="T23" fmla="*/ 8 h 31"/>
                <a:gd name="T24" fmla="*/ 15 w 53"/>
                <a:gd name="T25" fmla="*/ 15 h 31"/>
                <a:gd name="T26" fmla="*/ 15 w 53"/>
                <a:gd name="T27" fmla="*/ 15 h 31"/>
                <a:gd name="T28" fmla="*/ 22 w 53"/>
                <a:gd name="T29" fmla="*/ 15 h 31"/>
                <a:gd name="T30" fmla="*/ 30 w 53"/>
                <a:gd name="T31" fmla="*/ 15 h 31"/>
                <a:gd name="T32" fmla="*/ 15 w 53"/>
                <a:gd name="T33" fmla="*/ 15 h 31"/>
                <a:gd name="T34" fmla="*/ 22 w 53"/>
                <a:gd name="T35"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31">
                  <a:moveTo>
                    <a:pt x="22" y="23"/>
                  </a:moveTo>
                  <a:lnTo>
                    <a:pt x="22" y="23"/>
                  </a:lnTo>
                  <a:lnTo>
                    <a:pt x="22" y="31"/>
                  </a:lnTo>
                  <a:lnTo>
                    <a:pt x="30" y="31"/>
                  </a:lnTo>
                  <a:lnTo>
                    <a:pt x="30" y="23"/>
                  </a:lnTo>
                  <a:lnTo>
                    <a:pt x="45" y="15"/>
                  </a:lnTo>
                  <a:lnTo>
                    <a:pt x="45" y="8"/>
                  </a:lnTo>
                  <a:lnTo>
                    <a:pt x="53" y="0"/>
                  </a:lnTo>
                  <a:lnTo>
                    <a:pt x="22" y="0"/>
                  </a:lnTo>
                  <a:lnTo>
                    <a:pt x="0" y="8"/>
                  </a:lnTo>
                  <a:lnTo>
                    <a:pt x="7" y="8"/>
                  </a:lnTo>
                  <a:lnTo>
                    <a:pt x="7" y="8"/>
                  </a:lnTo>
                  <a:lnTo>
                    <a:pt x="15" y="15"/>
                  </a:lnTo>
                  <a:lnTo>
                    <a:pt x="15" y="15"/>
                  </a:lnTo>
                  <a:lnTo>
                    <a:pt x="22" y="15"/>
                  </a:lnTo>
                  <a:lnTo>
                    <a:pt x="30" y="15"/>
                  </a:lnTo>
                  <a:lnTo>
                    <a:pt x="15" y="15"/>
                  </a:lnTo>
                  <a:lnTo>
                    <a:pt x="22" y="23"/>
                  </a:lnTo>
                  <a:close/>
                </a:path>
              </a:pathLst>
            </a:custGeom>
            <a:solidFill>
              <a:srgbClr val="E1E1E1"/>
            </a:solidFill>
            <a:ln w="12700">
              <a:solidFill>
                <a:srgbClr val="000000"/>
              </a:solidFill>
              <a:prstDash val="solid"/>
              <a:round/>
              <a:headEnd/>
              <a:tailEnd/>
            </a:ln>
          </p:spPr>
          <p:txBody>
            <a:bodyPr/>
            <a:lstStyle/>
            <a:p>
              <a:endParaRPr lang="en-US"/>
            </a:p>
          </p:txBody>
        </p:sp>
        <p:sp>
          <p:nvSpPr>
            <p:cNvPr id="215182" name="Freeform 142"/>
            <p:cNvSpPr>
              <a:spLocks/>
            </p:cNvSpPr>
            <p:nvPr/>
          </p:nvSpPr>
          <p:spPr bwMode="auto">
            <a:xfrm>
              <a:off x="2401" y="2539"/>
              <a:ext cx="99" cy="127"/>
            </a:xfrm>
            <a:custGeom>
              <a:avLst/>
              <a:gdLst>
                <a:gd name="T0" fmla="*/ 53 w 99"/>
                <a:gd name="T1" fmla="*/ 8 h 127"/>
                <a:gd name="T2" fmla="*/ 46 w 99"/>
                <a:gd name="T3" fmla="*/ 8 h 127"/>
                <a:gd name="T4" fmla="*/ 38 w 99"/>
                <a:gd name="T5" fmla="*/ 8 h 127"/>
                <a:gd name="T6" fmla="*/ 30 w 99"/>
                <a:gd name="T7" fmla="*/ 0 h 127"/>
                <a:gd name="T8" fmla="*/ 30 w 99"/>
                <a:gd name="T9" fmla="*/ 8 h 127"/>
                <a:gd name="T10" fmla="*/ 23 w 99"/>
                <a:gd name="T11" fmla="*/ 8 h 127"/>
                <a:gd name="T12" fmla="*/ 8 w 99"/>
                <a:gd name="T13" fmla="*/ 8 h 127"/>
                <a:gd name="T14" fmla="*/ 8 w 99"/>
                <a:gd name="T15" fmla="*/ 8 h 127"/>
                <a:gd name="T16" fmla="*/ 0 w 99"/>
                <a:gd name="T17" fmla="*/ 24 h 127"/>
                <a:gd name="T18" fmla="*/ 8 w 99"/>
                <a:gd name="T19" fmla="*/ 32 h 127"/>
                <a:gd name="T20" fmla="*/ 8 w 99"/>
                <a:gd name="T21" fmla="*/ 32 h 127"/>
                <a:gd name="T22" fmla="*/ 8 w 99"/>
                <a:gd name="T23" fmla="*/ 40 h 127"/>
                <a:gd name="T24" fmla="*/ 8 w 99"/>
                <a:gd name="T25" fmla="*/ 48 h 127"/>
                <a:gd name="T26" fmla="*/ 0 w 99"/>
                <a:gd name="T27" fmla="*/ 48 h 127"/>
                <a:gd name="T28" fmla="*/ 0 w 99"/>
                <a:gd name="T29" fmla="*/ 56 h 127"/>
                <a:gd name="T30" fmla="*/ 0 w 99"/>
                <a:gd name="T31" fmla="*/ 64 h 127"/>
                <a:gd name="T32" fmla="*/ 0 w 99"/>
                <a:gd name="T33" fmla="*/ 64 h 127"/>
                <a:gd name="T34" fmla="*/ 0 w 99"/>
                <a:gd name="T35" fmla="*/ 80 h 127"/>
                <a:gd name="T36" fmla="*/ 0 w 99"/>
                <a:gd name="T37" fmla="*/ 87 h 127"/>
                <a:gd name="T38" fmla="*/ 8 w 99"/>
                <a:gd name="T39" fmla="*/ 95 h 127"/>
                <a:gd name="T40" fmla="*/ 15 w 99"/>
                <a:gd name="T41" fmla="*/ 103 h 127"/>
                <a:gd name="T42" fmla="*/ 15 w 99"/>
                <a:gd name="T43" fmla="*/ 127 h 127"/>
                <a:gd name="T44" fmla="*/ 38 w 99"/>
                <a:gd name="T45" fmla="*/ 119 h 127"/>
                <a:gd name="T46" fmla="*/ 53 w 99"/>
                <a:gd name="T47" fmla="*/ 111 h 127"/>
                <a:gd name="T48" fmla="*/ 53 w 99"/>
                <a:gd name="T49" fmla="*/ 111 h 127"/>
                <a:gd name="T50" fmla="*/ 76 w 99"/>
                <a:gd name="T51" fmla="*/ 111 h 127"/>
                <a:gd name="T52" fmla="*/ 61 w 99"/>
                <a:gd name="T53" fmla="*/ 111 h 127"/>
                <a:gd name="T54" fmla="*/ 76 w 99"/>
                <a:gd name="T55" fmla="*/ 111 h 127"/>
                <a:gd name="T56" fmla="*/ 84 w 99"/>
                <a:gd name="T57" fmla="*/ 111 h 127"/>
                <a:gd name="T58" fmla="*/ 91 w 99"/>
                <a:gd name="T59" fmla="*/ 111 h 127"/>
                <a:gd name="T60" fmla="*/ 99 w 99"/>
                <a:gd name="T61" fmla="*/ 111 h 127"/>
                <a:gd name="T62" fmla="*/ 91 w 99"/>
                <a:gd name="T63" fmla="*/ 95 h 127"/>
                <a:gd name="T64" fmla="*/ 91 w 99"/>
                <a:gd name="T65" fmla="*/ 80 h 127"/>
                <a:gd name="T66" fmla="*/ 91 w 99"/>
                <a:gd name="T67" fmla="*/ 64 h 127"/>
                <a:gd name="T68" fmla="*/ 99 w 99"/>
                <a:gd name="T69" fmla="*/ 48 h 127"/>
                <a:gd name="T70" fmla="*/ 99 w 99"/>
                <a:gd name="T71" fmla="*/ 24 h 127"/>
                <a:gd name="T72" fmla="*/ 84 w 99"/>
                <a:gd name="T73" fmla="*/ 16 h 127"/>
                <a:gd name="T74" fmla="*/ 68 w 99"/>
                <a:gd name="T75" fmla="*/ 24 h 127"/>
                <a:gd name="T76" fmla="*/ 53 w 99"/>
                <a:gd name="T77"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127">
                  <a:moveTo>
                    <a:pt x="53" y="8"/>
                  </a:moveTo>
                  <a:lnTo>
                    <a:pt x="46" y="8"/>
                  </a:lnTo>
                  <a:lnTo>
                    <a:pt x="38" y="8"/>
                  </a:lnTo>
                  <a:lnTo>
                    <a:pt x="30" y="0"/>
                  </a:lnTo>
                  <a:lnTo>
                    <a:pt x="30" y="8"/>
                  </a:lnTo>
                  <a:lnTo>
                    <a:pt x="23" y="8"/>
                  </a:lnTo>
                  <a:lnTo>
                    <a:pt x="8" y="8"/>
                  </a:lnTo>
                  <a:lnTo>
                    <a:pt x="8" y="8"/>
                  </a:lnTo>
                  <a:lnTo>
                    <a:pt x="0" y="24"/>
                  </a:lnTo>
                  <a:lnTo>
                    <a:pt x="8" y="32"/>
                  </a:lnTo>
                  <a:lnTo>
                    <a:pt x="8" y="32"/>
                  </a:lnTo>
                  <a:lnTo>
                    <a:pt x="8" y="40"/>
                  </a:lnTo>
                  <a:lnTo>
                    <a:pt x="8" y="48"/>
                  </a:lnTo>
                  <a:lnTo>
                    <a:pt x="0" y="48"/>
                  </a:lnTo>
                  <a:lnTo>
                    <a:pt x="0" y="56"/>
                  </a:lnTo>
                  <a:lnTo>
                    <a:pt x="0" y="64"/>
                  </a:lnTo>
                  <a:lnTo>
                    <a:pt x="0" y="64"/>
                  </a:lnTo>
                  <a:lnTo>
                    <a:pt x="0" y="80"/>
                  </a:lnTo>
                  <a:lnTo>
                    <a:pt x="0" y="87"/>
                  </a:lnTo>
                  <a:lnTo>
                    <a:pt x="8" y="95"/>
                  </a:lnTo>
                  <a:lnTo>
                    <a:pt x="15" y="103"/>
                  </a:lnTo>
                  <a:lnTo>
                    <a:pt x="15" y="127"/>
                  </a:lnTo>
                  <a:lnTo>
                    <a:pt x="38" y="119"/>
                  </a:lnTo>
                  <a:lnTo>
                    <a:pt x="53" y="111"/>
                  </a:lnTo>
                  <a:lnTo>
                    <a:pt x="53" y="111"/>
                  </a:lnTo>
                  <a:lnTo>
                    <a:pt x="76" y="111"/>
                  </a:lnTo>
                  <a:lnTo>
                    <a:pt x="61" y="111"/>
                  </a:lnTo>
                  <a:lnTo>
                    <a:pt x="76" y="111"/>
                  </a:lnTo>
                  <a:lnTo>
                    <a:pt x="84" y="111"/>
                  </a:lnTo>
                  <a:lnTo>
                    <a:pt x="91" y="111"/>
                  </a:lnTo>
                  <a:lnTo>
                    <a:pt x="99" y="111"/>
                  </a:lnTo>
                  <a:lnTo>
                    <a:pt x="91" y="95"/>
                  </a:lnTo>
                  <a:lnTo>
                    <a:pt x="91" y="80"/>
                  </a:lnTo>
                  <a:lnTo>
                    <a:pt x="91" y="64"/>
                  </a:lnTo>
                  <a:lnTo>
                    <a:pt x="99" y="48"/>
                  </a:lnTo>
                  <a:lnTo>
                    <a:pt x="99" y="24"/>
                  </a:lnTo>
                  <a:lnTo>
                    <a:pt x="84" y="16"/>
                  </a:lnTo>
                  <a:lnTo>
                    <a:pt x="68" y="24"/>
                  </a:lnTo>
                  <a:lnTo>
                    <a:pt x="53" y="8"/>
                  </a:lnTo>
                  <a:close/>
                </a:path>
              </a:pathLst>
            </a:custGeom>
            <a:solidFill>
              <a:srgbClr val="E1E1E1"/>
            </a:solidFill>
            <a:ln w="12700">
              <a:solidFill>
                <a:srgbClr val="000000"/>
              </a:solidFill>
              <a:prstDash val="solid"/>
              <a:round/>
              <a:headEnd/>
              <a:tailEnd/>
            </a:ln>
          </p:spPr>
          <p:txBody>
            <a:bodyPr/>
            <a:lstStyle/>
            <a:p>
              <a:endParaRPr lang="en-US"/>
            </a:p>
          </p:txBody>
        </p:sp>
        <p:sp>
          <p:nvSpPr>
            <p:cNvPr id="215183" name="Freeform 143"/>
            <p:cNvSpPr>
              <a:spLocks/>
            </p:cNvSpPr>
            <p:nvPr/>
          </p:nvSpPr>
          <p:spPr bwMode="auto">
            <a:xfrm>
              <a:off x="2317" y="2555"/>
              <a:ext cx="46" cy="64"/>
            </a:xfrm>
            <a:custGeom>
              <a:avLst/>
              <a:gdLst>
                <a:gd name="T0" fmla="*/ 46 w 46"/>
                <a:gd name="T1" fmla="*/ 32 h 64"/>
                <a:gd name="T2" fmla="*/ 38 w 46"/>
                <a:gd name="T3" fmla="*/ 40 h 64"/>
                <a:gd name="T4" fmla="*/ 31 w 46"/>
                <a:gd name="T5" fmla="*/ 56 h 64"/>
                <a:gd name="T6" fmla="*/ 31 w 46"/>
                <a:gd name="T7" fmla="*/ 64 h 64"/>
                <a:gd name="T8" fmla="*/ 8 w 46"/>
                <a:gd name="T9" fmla="*/ 56 h 64"/>
                <a:gd name="T10" fmla="*/ 16 w 46"/>
                <a:gd name="T11" fmla="*/ 48 h 64"/>
                <a:gd name="T12" fmla="*/ 8 w 46"/>
                <a:gd name="T13" fmla="*/ 48 h 64"/>
                <a:gd name="T14" fmla="*/ 0 w 46"/>
                <a:gd name="T15" fmla="*/ 32 h 64"/>
                <a:gd name="T16" fmla="*/ 0 w 46"/>
                <a:gd name="T17" fmla="*/ 24 h 64"/>
                <a:gd name="T18" fmla="*/ 0 w 46"/>
                <a:gd name="T19" fmla="*/ 24 h 64"/>
                <a:gd name="T20" fmla="*/ 0 w 46"/>
                <a:gd name="T21" fmla="*/ 24 h 64"/>
                <a:gd name="T22" fmla="*/ 0 w 46"/>
                <a:gd name="T23" fmla="*/ 16 h 64"/>
                <a:gd name="T24" fmla="*/ 8 w 46"/>
                <a:gd name="T25" fmla="*/ 8 h 64"/>
                <a:gd name="T26" fmla="*/ 31 w 46"/>
                <a:gd name="T27" fmla="*/ 0 h 64"/>
                <a:gd name="T28" fmla="*/ 46 w 46"/>
                <a:gd name="T29" fmla="*/ 16 h 64"/>
                <a:gd name="T30" fmla="*/ 46 w 46"/>
                <a:gd name="T31" fmla="*/ 32 h 64"/>
                <a:gd name="T32" fmla="*/ 46 w 46"/>
                <a:gd name="T3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4">
                  <a:moveTo>
                    <a:pt x="46" y="32"/>
                  </a:moveTo>
                  <a:lnTo>
                    <a:pt x="38" y="40"/>
                  </a:lnTo>
                  <a:lnTo>
                    <a:pt x="31" y="56"/>
                  </a:lnTo>
                  <a:lnTo>
                    <a:pt x="31" y="64"/>
                  </a:lnTo>
                  <a:lnTo>
                    <a:pt x="8" y="56"/>
                  </a:lnTo>
                  <a:lnTo>
                    <a:pt x="16" y="48"/>
                  </a:lnTo>
                  <a:lnTo>
                    <a:pt x="8" y="48"/>
                  </a:lnTo>
                  <a:lnTo>
                    <a:pt x="0" y="32"/>
                  </a:lnTo>
                  <a:lnTo>
                    <a:pt x="0" y="24"/>
                  </a:lnTo>
                  <a:lnTo>
                    <a:pt x="0" y="24"/>
                  </a:lnTo>
                  <a:lnTo>
                    <a:pt x="0" y="24"/>
                  </a:lnTo>
                  <a:lnTo>
                    <a:pt x="0" y="16"/>
                  </a:lnTo>
                  <a:lnTo>
                    <a:pt x="8" y="8"/>
                  </a:lnTo>
                  <a:lnTo>
                    <a:pt x="31" y="0"/>
                  </a:lnTo>
                  <a:lnTo>
                    <a:pt x="46" y="16"/>
                  </a:lnTo>
                  <a:lnTo>
                    <a:pt x="46" y="32"/>
                  </a:lnTo>
                  <a:lnTo>
                    <a:pt x="46" y="32"/>
                  </a:lnTo>
                  <a:close/>
                </a:path>
              </a:pathLst>
            </a:custGeom>
            <a:solidFill>
              <a:srgbClr val="E1E1E1"/>
            </a:solidFill>
            <a:ln w="12700">
              <a:solidFill>
                <a:srgbClr val="000000"/>
              </a:solidFill>
              <a:prstDash val="solid"/>
              <a:round/>
              <a:headEnd/>
              <a:tailEnd/>
            </a:ln>
          </p:spPr>
          <p:txBody>
            <a:bodyPr/>
            <a:lstStyle/>
            <a:p>
              <a:endParaRPr lang="en-US"/>
            </a:p>
          </p:txBody>
        </p:sp>
        <p:sp>
          <p:nvSpPr>
            <p:cNvPr id="215184" name="Freeform 144"/>
            <p:cNvSpPr>
              <a:spLocks/>
            </p:cNvSpPr>
            <p:nvPr/>
          </p:nvSpPr>
          <p:spPr bwMode="auto">
            <a:xfrm>
              <a:off x="2538" y="2531"/>
              <a:ext cx="38" cy="103"/>
            </a:xfrm>
            <a:custGeom>
              <a:avLst/>
              <a:gdLst>
                <a:gd name="T0" fmla="*/ 15 w 38"/>
                <a:gd name="T1" fmla="*/ 0 h 103"/>
                <a:gd name="T2" fmla="*/ 0 w 38"/>
                <a:gd name="T3" fmla="*/ 0 h 103"/>
                <a:gd name="T4" fmla="*/ 7 w 38"/>
                <a:gd name="T5" fmla="*/ 8 h 103"/>
                <a:gd name="T6" fmla="*/ 15 w 38"/>
                <a:gd name="T7" fmla="*/ 24 h 103"/>
                <a:gd name="T8" fmla="*/ 15 w 38"/>
                <a:gd name="T9" fmla="*/ 32 h 103"/>
                <a:gd name="T10" fmla="*/ 15 w 38"/>
                <a:gd name="T11" fmla="*/ 48 h 103"/>
                <a:gd name="T12" fmla="*/ 15 w 38"/>
                <a:gd name="T13" fmla="*/ 64 h 103"/>
                <a:gd name="T14" fmla="*/ 15 w 38"/>
                <a:gd name="T15" fmla="*/ 80 h 103"/>
                <a:gd name="T16" fmla="*/ 15 w 38"/>
                <a:gd name="T17" fmla="*/ 95 h 103"/>
                <a:gd name="T18" fmla="*/ 30 w 38"/>
                <a:gd name="T19" fmla="*/ 103 h 103"/>
                <a:gd name="T20" fmla="*/ 38 w 38"/>
                <a:gd name="T21" fmla="*/ 103 h 103"/>
                <a:gd name="T22" fmla="*/ 30 w 38"/>
                <a:gd name="T23" fmla="*/ 72 h 103"/>
                <a:gd name="T24" fmla="*/ 30 w 38"/>
                <a:gd name="T25" fmla="*/ 56 h 103"/>
                <a:gd name="T26" fmla="*/ 30 w 38"/>
                <a:gd name="T27" fmla="*/ 40 h 103"/>
                <a:gd name="T28" fmla="*/ 30 w 38"/>
                <a:gd name="T29" fmla="*/ 24 h 103"/>
                <a:gd name="T30" fmla="*/ 23 w 38"/>
                <a:gd name="T31" fmla="*/ 8 h 103"/>
                <a:gd name="T32" fmla="*/ 23 w 38"/>
                <a:gd name="T33" fmla="*/ 0 h 103"/>
                <a:gd name="T34" fmla="*/ 15 w 38"/>
                <a:gd name="T3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103">
                  <a:moveTo>
                    <a:pt x="15" y="0"/>
                  </a:moveTo>
                  <a:lnTo>
                    <a:pt x="0" y="0"/>
                  </a:lnTo>
                  <a:lnTo>
                    <a:pt x="7" y="8"/>
                  </a:lnTo>
                  <a:lnTo>
                    <a:pt x="15" y="24"/>
                  </a:lnTo>
                  <a:lnTo>
                    <a:pt x="15" y="32"/>
                  </a:lnTo>
                  <a:lnTo>
                    <a:pt x="15" y="48"/>
                  </a:lnTo>
                  <a:lnTo>
                    <a:pt x="15" y="64"/>
                  </a:lnTo>
                  <a:lnTo>
                    <a:pt x="15" y="80"/>
                  </a:lnTo>
                  <a:lnTo>
                    <a:pt x="15" y="95"/>
                  </a:lnTo>
                  <a:lnTo>
                    <a:pt x="30" y="103"/>
                  </a:lnTo>
                  <a:lnTo>
                    <a:pt x="38" y="103"/>
                  </a:lnTo>
                  <a:lnTo>
                    <a:pt x="30" y="72"/>
                  </a:lnTo>
                  <a:lnTo>
                    <a:pt x="30" y="56"/>
                  </a:lnTo>
                  <a:lnTo>
                    <a:pt x="30" y="40"/>
                  </a:lnTo>
                  <a:lnTo>
                    <a:pt x="30" y="24"/>
                  </a:lnTo>
                  <a:lnTo>
                    <a:pt x="23" y="8"/>
                  </a:lnTo>
                  <a:lnTo>
                    <a:pt x="23" y="0"/>
                  </a:lnTo>
                  <a:lnTo>
                    <a:pt x="15" y="0"/>
                  </a:lnTo>
                  <a:close/>
                </a:path>
              </a:pathLst>
            </a:custGeom>
            <a:solidFill>
              <a:srgbClr val="6F73BF"/>
            </a:solidFill>
            <a:ln w="12700">
              <a:solidFill>
                <a:srgbClr val="000000"/>
              </a:solidFill>
              <a:prstDash val="solid"/>
              <a:round/>
              <a:headEnd/>
              <a:tailEnd/>
            </a:ln>
          </p:spPr>
          <p:txBody>
            <a:bodyPr/>
            <a:lstStyle/>
            <a:p>
              <a:endParaRPr lang="en-US"/>
            </a:p>
          </p:txBody>
        </p:sp>
        <p:sp>
          <p:nvSpPr>
            <p:cNvPr id="215185" name="Freeform 145"/>
            <p:cNvSpPr>
              <a:spLocks/>
            </p:cNvSpPr>
            <p:nvPr/>
          </p:nvSpPr>
          <p:spPr bwMode="auto">
            <a:xfrm>
              <a:off x="2401" y="2000"/>
              <a:ext cx="350" cy="365"/>
            </a:xfrm>
            <a:custGeom>
              <a:avLst/>
              <a:gdLst>
                <a:gd name="T0" fmla="*/ 0 w 350"/>
                <a:gd name="T1" fmla="*/ 167 h 365"/>
                <a:gd name="T2" fmla="*/ 0 w 350"/>
                <a:gd name="T3" fmla="*/ 190 h 365"/>
                <a:gd name="T4" fmla="*/ 0 w 350"/>
                <a:gd name="T5" fmla="*/ 198 h 365"/>
                <a:gd name="T6" fmla="*/ 15 w 350"/>
                <a:gd name="T7" fmla="*/ 206 h 365"/>
                <a:gd name="T8" fmla="*/ 30 w 350"/>
                <a:gd name="T9" fmla="*/ 222 h 365"/>
                <a:gd name="T10" fmla="*/ 46 w 350"/>
                <a:gd name="T11" fmla="*/ 230 h 365"/>
                <a:gd name="T12" fmla="*/ 61 w 350"/>
                <a:gd name="T13" fmla="*/ 246 h 365"/>
                <a:gd name="T14" fmla="*/ 76 w 350"/>
                <a:gd name="T15" fmla="*/ 254 h 365"/>
                <a:gd name="T16" fmla="*/ 84 w 350"/>
                <a:gd name="T17" fmla="*/ 262 h 365"/>
                <a:gd name="T18" fmla="*/ 99 w 350"/>
                <a:gd name="T19" fmla="*/ 278 h 365"/>
                <a:gd name="T20" fmla="*/ 114 w 350"/>
                <a:gd name="T21" fmla="*/ 286 h 365"/>
                <a:gd name="T22" fmla="*/ 122 w 350"/>
                <a:gd name="T23" fmla="*/ 293 h 365"/>
                <a:gd name="T24" fmla="*/ 137 w 350"/>
                <a:gd name="T25" fmla="*/ 301 h 365"/>
                <a:gd name="T26" fmla="*/ 160 w 350"/>
                <a:gd name="T27" fmla="*/ 325 h 365"/>
                <a:gd name="T28" fmla="*/ 160 w 350"/>
                <a:gd name="T29" fmla="*/ 333 h 365"/>
                <a:gd name="T30" fmla="*/ 175 w 350"/>
                <a:gd name="T31" fmla="*/ 341 h 365"/>
                <a:gd name="T32" fmla="*/ 198 w 350"/>
                <a:gd name="T33" fmla="*/ 349 h 365"/>
                <a:gd name="T34" fmla="*/ 198 w 350"/>
                <a:gd name="T35" fmla="*/ 365 h 365"/>
                <a:gd name="T36" fmla="*/ 213 w 350"/>
                <a:gd name="T37" fmla="*/ 365 h 365"/>
                <a:gd name="T38" fmla="*/ 243 w 350"/>
                <a:gd name="T39" fmla="*/ 357 h 365"/>
                <a:gd name="T40" fmla="*/ 258 w 350"/>
                <a:gd name="T41" fmla="*/ 341 h 365"/>
                <a:gd name="T42" fmla="*/ 274 w 350"/>
                <a:gd name="T43" fmla="*/ 333 h 365"/>
                <a:gd name="T44" fmla="*/ 289 w 350"/>
                <a:gd name="T45" fmla="*/ 317 h 365"/>
                <a:gd name="T46" fmla="*/ 312 w 350"/>
                <a:gd name="T47" fmla="*/ 301 h 365"/>
                <a:gd name="T48" fmla="*/ 327 w 350"/>
                <a:gd name="T49" fmla="*/ 286 h 365"/>
                <a:gd name="T50" fmla="*/ 350 w 350"/>
                <a:gd name="T51" fmla="*/ 278 h 365"/>
                <a:gd name="T52" fmla="*/ 342 w 350"/>
                <a:gd name="T53" fmla="*/ 262 h 365"/>
                <a:gd name="T54" fmla="*/ 319 w 350"/>
                <a:gd name="T55" fmla="*/ 254 h 365"/>
                <a:gd name="T56" fmla="*/ 312 w 350"/>
                <a:gd name="T57" fmla="*/ 238 h 365"/>
                <a:gd name="T58" fmla="*/ 304 w 350"/>
                <a:gd name="T59" fmla="*/ 222 h 365"/>
                <a:gd name="T60" fmla="*/ 312 w 350"/>
                <a:gd name="T61" fmla="*/ 214 h 365"/>
                <a:gd name="T62" fmla="*/ 312 w 350"/>
                <a:gd name="T63" fmla="*/ 167 h 365"/>
                <a:gd name="T64" fmla="*/ 304 w 350"/>
                <a:gd name="T65" fmla="*/ 143 h 365"/>
                <a:gd name="T66" fmla="*/ 304 w 350"/>
                <a:gd name="T67" fmla="*/ 135 h 365"/>
                <a:gd name="T68" fmla="*/ 296 w 350"/>
                <a:gd name="T69" fmla="*/ 95 h 365"/>
                <a:gd name="T70" fmla="*/ 281 w 350"/>
                <a:gd name="T71" fmla="*/ 87 h 365"/>
                <a:gd name="T72" fmla="*/ 266 w 350"/>
                <a:gd name="T73" fmla="*/ 64 h 365"/>
                <a:gd name="T74" fmla="*/ 274 w 350"/>
                <a:gd name="T75" fmla="*/ 48 h 365"/>
                <a:gd name="T76" fmla="*/ 281 w 350"/>
                <a:gd name="T77" fmla="*/ 32 h 365"/>
                <a:gd name="T78" fmla="*/ 281 w 350"/>
                <a:gd name="T79" fmla="*/ 8 h 365"/>
                <a:gd name="T80" fmla="*/ 281 w 350"/>
                <a:gd name="T81" fmla="*/ 0 h 365"/>
                <a:gd name="T82" fmla="*/ 243 w 350"/>
                <a:gd name="T83" fmla="*/ 0 h 365"/>
                <a:gd name="T84" fmla="*/ 228 w 350"/>
                <a:gd name="T85" fmla="*/ 0 h 365"/>
                <a:gd name="T86" fmla="*/ 205 w 350"/>
                <a:gd name="T87" fmla="*/ 0 h 365"/>
                <a:gd name="T88" fmla="*/ 190 w 350"/>
                <a:gd name="T89" fmla="*/ 0 h 365"/>
                <a:gd name="T90" fmla="*/ 167 w 350"/>
                <a:gd name="T91" fmla="*/ 8 h 365"/>
                <a:gd name="T92" fmla="*/ 144 w 350"/>
                <a:gd name="T93" fmla="*/ 16 h 365"/>
                <a:gd name="T94" fmla="*/ 137 w 350"/>
                <a:gd name="T95" fmla="*/ 24 h 365"/>
                <a:gd name="T96" fmla="*/ 122 w 350"/>
                <a:gd name="T97" fmla="*/ 32 h 365"/>
                <a:gd name="T98" fmla="*/ 106 w 350"/>
                <a:gd name="T99" fmla="*/ 40 h 365"/>
                <a:gd name="T100" fmla="*/ 114 w 350"/>
                <a:gd name="T101" fmla="*/ 40 h 365"/>
                <a:gd name="T102" fmla="*/ 114 w 350"/>
                <a:gd name="T103" fmla="*/ 56 h 365"/>
                <a:gd name="T104" fmla="*/ 114 w 350"/>
                <a:gd name="T105" fmla="*/ 71 h 365"/>
                <a:gd name="T106" fmla="*/ 129 w 350"/>
                <a:gd name="T107" fmla="*/ 87 h 365"/>
                <a:gd name="T108" fmla="*/ 122 w 350"/>
                <a:gd name="T109" fmla="*/ 95 h 365"/>
                <a:gd name="T110" fmla="*/ 106 w 350"/>
                <a:gd name="T111" fmla="*/ 95 h 365"/>
                <a:gd name="T112" fmla="*/ 84 w 350"/>
                <a:gd name="T113" fmla="*/ 103 h 365"/>
                <a:gd name="T114" fmla="*/ 84 w 350"/>
                <a:gd name="T115" fmla="*/ 119 h 365"/>
                <a:gd name="T116" fmla="*/ 61 w 350"/>
                <a:gd name="T117" fmla="*/ 135 h 365"/>
                <a:gd name="T118" fmla="*/ 46 w 350"/>
                <a:gd name="T119" fmla="*/ 143 h 365"/>
                <a:gd name="T120" fmla="*/ 30 w 350"/>
                <a:gd name="T121" fmla="*/ 151 h 365"/>
                <a:gd name="T122" fmla="*/ 15 w 350"/>
                <a:gd name="T123" fmla="*/ 159 h 365"/>
                <a:gd name="T124" fmla="*/ 0 w 350"/>
                <a:gd name="T125" fmla="*/ 16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 h="365">
                  <a:moveTo>
                    <a:pt x="0" y="167"/>
                  </a:moveTo>
                  <a:lnTo>
                    <a:pt x="0" y="190"/>
                  </a:lnTo>
                  <a:lnTo>
                    <a:pt x="0" y="198"/>
                  </a:lnTo>
                  <a:lnTo>
                    <a:pt x="15" y="206"/>
                  </a:lnTo>
                  <a:lnTo>
                    <a:pt x="30" y="222"/>
                  </a:lnTo>
                  <a:lnTo>
                    <a:pt x="46" y="230"/>
                  </a:lnTo>
                  <a:lnTo>
                    <a:pt x="61" y="246"/>
                  </a:lnTo>
                  <a:lnTo>
                    <a:pt x="76" y="254"/>
                  </a:lnTo>
                  <a:lnTo>
                    <a:pt x="84" y="262"/>
                  </a:lnTo>
                  <a:lnTo>
                    <a:pt x="99" y="278"/>
                  </a:lnTo>
                  <a:lnTo>
                    <a:pt x="114" y="286"/>
                  </a:lnTo>
                  <a:lnTo>
                    <a:pt x="122" y="293"/>
                  </a:lnTo>
                  <a:lnTo>
                    <a:pt x="137" y="301"/>
                  </a:lnTo>
                  <a:lnTo>
                    <a:pt x="160" y="325"/>
                  </a:lnTo>
                  <a:lnTo>
                    <a:pt x="160" y="333"/>
                  </a:lnTo>
                  <a:lnTo>
                    <a:pt x="175" y="341"/>
                  </a:lnTo>
                  <a:lnTo>
                    <a:pt x="198" y="349"/>
                  </a:lnTo>
                  <a:lnTo>
                    <a:pt x="198" y="365"/>
                  </a:lnTo>
                  <a:lnTo>
                    <a:pt x="213" y="365"/>
                  </a:lnTo>
                  <a:lnTo>
                    <a:pt x="243" y="357"/>
                  </a:lnTo>
                  <a:lnTo>
                    <a:pt x="258" y="341"/>
                  </a:lnTo>
                  <a:lnTo>
                    <a:pt x="274" y="333"/>
                  </a:lnTo>
                  <a:lnTo>
                    <a:pt x="289" y="317"/>
                  </a:lnTo>
                  <a:lnTo>
                    <a:pt x="312" y="301"/>
                  </a:lnTo>
                  <a:lnTo>
                    <a:pt x="327" y="286"/>
                  </a:lnTo>
                  <a:lnTo>
                    <a:pt x="350" y="278"/>
                  </a:lnTo>
                  <a:lnTo>
                    <a:pt x="342" y="262"/>
                  </a:lnTo>
                  <a:lnTo>
                    <a:pt x="319" y="254"/>
                  </a:lnTo>
                  <a:lnTo>
                    <a:pt x="312" y="238"/>
                  </a:lnTo>
                  <a:lnTo>
                    <a:pt x="304" y="222"/>
                  </a:lnTo>
                  <a:lnTo>
                    <a:pt x="312" y="214"/>
                  </a:lnTo>
                  <a:lnTo>
                    <a:pt x="312" y="167"/>
                  </a:lnTo>
                  <a:lnTo>
                    <a:pt x="304" y="143"/>
                  </a:lnTo>
                  <a:lnTo>
                    <a:pt x="304" y="135"/>
                  </a:lnTo>
                  <a:lnTo>
                    <a:pt x="296" y="95"/>
                  </a:lnTo>
                  <a:lnTo>
                    <a:pt x="281" y="87"/>
                  </a:lnTo>
                  <a:lnTo>
                    <a:pt x="266" y="64"/>
                  </a:lnTo>
                  <a:lnTo>
                    <a:pt x="274" y="48"/>
                  </a:lnTo>
                  <a:lnTo>
                    <a:pt x="281" y="32"/>
                  </a:lnTo>
                  <a:lnTo>
                    <a:pt x="281" y="8"/>
                  </a:lnTo>
                  <a:lnTo>
                    <a:pt x="281" y="0"/>
                  </a:lnTo>
                  <a:lnTo>
                    <a:pt x="243" y="0"/>
                  </a:lnTo>
                  <a:lnTo>
                    <a:pt x="228" y="0"/>
                  </a:lnTo>
                  <a:lnTo>
                    <a:pt x="205" y="0"/>
                  </a:lnTo>
                  <a:lnTo>
                    <a:pt x="190" y="0"/>
                  </a:lnTo>
                  <a:lnTo>
                    <a:pt x="167" y="8"/>
                  </a:lnTo>
                  <a:lnTo>
                    <a:pt x="144" y="16"/>
                  </a:lnTo>
                  <a:lnTo>
                    <a:pt x="137" y="24"/>
                  </a:lnTo>
                  <a:lnTo>
                    <a:pt x="122" y="32"/>
                  </a:lnTo>
                  <a:lnTo>
                    <a:pt x="106" y="40"/>
                  </a:lnTo>
                  <a:lnTo>
                    <a:pt x="114" y="40"/>
                  </a:lnTo>
                  <a:lnTo>
                    <a:pt x="114" y="56"/>
                  </a:lnTo>
                  <a:lnTo>
                    <a:pt x="114" y="71"/>
                  </a:lnTo>
                  <a:lnTo>
                    <a:pt x="129" y="87"/>
                  </a:lnTo>
                  <a:lnTo>
                    <a:pt x="122" y="95"/>
                  </a:lnTo>
                  <a:lnTo>
                    <a:pt x="106" y="95"/>
                  </a:lnTo>
                  <a:lnTo>
                    <a:pt x="84" y="103"/>
                  </a:lnTo>
                  <a:lnTo>
                    <a:pt x="84" y="119"/>
                  </a:lnTo>
                  <a:lnTo>
                    <a:pt x="61" y="135"/>
                  </a:lnTo>
                  <a:lnTo>
                    <a:pt x="46" y="143"/>
                  </a:lnTo>
                  <a:lnTo>
                    <a:pt x="30" y="151"/>
                  </a:lnTo>
                  <a:lnTo>
                    <a:pt x="15" y="159"/>
                  </a:lnTo>
                  <a:lnTo>
                    <a:pt x="0" y="167"/>
                  </a:lnTo>
                  <a:close/>
                </a:path>
              </a:pathLst>
            </a:custGeom>
            <a:solidFill>
              <a:srgbClr val="6F73BF"/>
            </a:solidFill>
            <a:ln w="12700">
              <a:solidFill>
                <a:srgbClr val="000000"/>
              </a:solidFill>
              <a:prstDash val="solid"/>
              <a:round/>
              <a:headEnd/>
              <a:tailEnd/>
            </a:ln>
          </p:spPr>
          <p:txBody>
            <a:bodyPr/>
            <a:lstStyle/>
            <a:p>
              <a:endParaRPr lang="en-US"/>
            </a:p>
          </p:txBody>
        </p:sp>
        <p:sp>
          <p:nvSpPr>
            <p:cNvPr id="215186" name="Freeform 146"/>
            <p:cNvSpPr>
              <a:spLocks/>
            </p:cNvSpPr>
            <p:nvPr/>
          </p:nvSpPr>
          <p:spPr bwMode="auto">
            <a:xfrm>
              <a:off x="2302" y="2167"/>
              <a:ext cx="15" cy="8"/>
            </a:xfrm>
            <a:custGeom>
              <a:avLst/>
              <a:gdLst>
                <a:gd name="T0" fmla="*/ 15 w 15"/>
                <a:gd name="T1" fmla="*/ 0 h 8"/>
                <a:gd name="T2" fmla="*/ 15 w 15"/>
                <a:gd name="T3" fmla="*/ 8 h 8"/>
                <a:gd name="T4" fmla="*/ 0 w 15"/>
                <a:gd name="T5" fmla="*/ 8 h 8"/>
                <a:gd name="T6" fmla="*/ 15 w 15"/>
                <a:gd name="T7" fmla="*/ 0 h 8"/>
              </a:gdLst>
              <a:ahLst/>
              <a:cxnLst>
                <a:cxn ang="0">
                  <a:pos x="T0" y="T1"/>
                </a:cxn>
                <a:cxn ang="0">
                  <a:pos x="T2" y="T3"/>
                </a:cxn>
                <a:cxn ang="0">
                  <a:pos x="T4" y="T5"/>
                </a:cxn>
                <a:cxn ang="0">
                  <a:pos x="T6" y="T7"/>
                </a:cxn>
              </a:cxnLst>
              <a:rect l="0" t="0" r="r" b="b"/>
              <a:pathLst>
                <a:path w="15" h="8">
                  <a:moveTo>
                    <a:pt x="15" y="0"/>
                  </a:moveTo>
                  <a:lnTo>
                    <a:pt x="15" y="8"/>
                  </a:lnTo>
                  <a:lnTo>
                    <a:pt x="0" y="8"/>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187" name="Freeform 147"/>
            <p:cNvSpPr>
              <a:spLocks/>
            </p:cNvSpPr>
            <p:nvPr/>
          </p:nvSpPr>
          <p:spPr bwMode="auto">
            <a:xfrm>
              <a:off x="2264" y="2175"/>
              <a:ext cx="8" cy="7"/>
            </a:xfrm>
            <a:custGeom>
              <a:avLst/>
              <a:gdLst>
                <a:gd name="T0" fmla="*/ 8 w 8"/>
                <a:gd name="T1" fmla="*/ 0 h 7"/>
                <a:gd name="T2" fmla="*/ 0 w 8"/>
                <a:gd name="T3" fmla="*/ 7 h 7"/>
                <a:gd name="T4" fmla="*/ 0 w 8"/>
                <a:gd name="T5" fmla="*/ 0 h 7"/>
                <a:gd name="T6" fmla="*/ 8 w 8"/>
                <a:gd name="T7" fmla="*/ 0 h 7"/>
              </a:gdLst>
              <a:ahLst/>
              <a:cxnLst>
                <a:cxn ang="0">
                  <a:pos x="T0" y="T1"/>
                </a:cxn>
                <a:cxn ang="0">
                  <a:pos x="T2" y="T3"/>
                </a:cxn>
                <a:cxn ang="0">
                  <a:pos x="T4" y="T5"/>
                </a:cxn>
                <a:cxn ang="0">
                  <a:pos x="T6" y="T7"/>
                </a:cxn>
              </a:cxnLst>
              <a:rect l="0" t="0" r="r" b="b"/>
              <a:pathLst>
                <a:path w="8" h="7">
                  <a:moveTo>
                    <a:pt x="8" y="0"/>
                  </a:moveTo>
                  <a:lnTo>
                    <a:pt x="0" y="7"/>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88" name="Freeform 148"/>
            <p:cNvSpPr>
              <a:spLocks/>
            </p:cNvSpPr>
            <p:nvPr/>
          </p:nvSpPr>
          <p:spPr bwMode="auto">
            <a:xfrm>
              <a:off x="2279" y="2182"/>
              <a:ext cx="8" cy="8"/>
            </a:xfrm>
            <a:custGeom>
              <a:avLst/>
              <a:gdLst>
                <a:gd name="T0" fmla="*/ 8 w 8"/>
                <a:gd name="T1" fmla="*/ 0 h 8"/>
                <a:gd name="T2" fmla="*/ 8 w 8"/>
                <a:gd name="T3" fmla="*/ 8 h 8"/>
                <a:gd name="T4" fmla="*/ 0 w 8"/>
                <a:gd name="T5" fmla="*/ 0 h 8"/>
                <a:gd name="T6" fmla="*/ 8 w 8"/>
                <a:gd name="T7" fmla="*/ 0 h 8"/>
              </a:gdLst>
              <a:ahLst/>
              <a:cxnLst>
                <a:cxn ang="0">
                  <a:pos x="T0" y="T1"/>
                </a:cxn>
                <a:cxn ang="0">
                  <a:pos x="T2" y="T3"/>
                </a:cxn>
                <a:cxn ang="0">
                  <a:pos x="T4" y="T5"/>
                </a:cxn>
                <a:cxn ang="0">
                  <a:pos x="T6" y="T7"/>
                </a:cxn>
              </a:cxnLst>
              <a:rect l="0" t="0" r="r" b="b"/>
              <a:pathLst>
                <a:path w="8" h="8">
                  <a:moveTo>
                    <a:pt x="8" y="0"/>
                  </a:moveTo>
                  <a:lnTo>
                    <a:pt x="8" y="8"/>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89" name="Freeform 149"/>
            <p:cNvSpPr>
              <a:spLocks/>
            </p:cNvSpPr>
            <p:nvPr/>
          </p:nvSpPr>
          <p:spPr bwMode="auto">
            <a:xfrm>
              <a:off x="2317" y="2159"/>
              <a:ext cx="8" cy="1"/>
            </a:xfrm>
            <a:custGeom>
              <a:avLst/>
              <a:gdLst>
                <a:gd name="T0" fmla="*/ 0 w 8"/>
                <a:gd name="T1" fmla="*/ 8 w 8"/>
                <a:gd name="T2" fmla="*/ 0 w 8"/>
                <a:gd name="T3" fmla="*/ 0 w 8"/>
              </a:gdLst>
              <a:ahLst/>
              <a:cxnLst>
                <a:cxn ang="0">
                  <a:pos x="T0" y="0"/>
                </a:cxn>
                <a:cxn ang="0">
                  <a:pos x="T1" y="0"/>
                </a:cxn>
                <a:cxn ang="0">
                  <a:pos x="T2" y="0"/>
                </a:cxn>
                <a:cxn ang="0">
                  <a:pos x="T3" y="0"/>
                </a:cxn>
              </a:cxnLst>
              <a:rect l="0" t="0" r="r" b="b"/>
              <a:pathLst>
                <a:path w="8">
                  <a:moveTo>
                    <a:pt x="0" y="0"/>
                  </a:moveTo>
                  <a:lnTo>
                    <a:pt x="8"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190" name="Rectangle 150"/>
            <p:cNvSpPr>
              <a:spLocks noChangeArrowheads="1"/>
            </p:cNvSpPr>
            <p:nvPr/>
          </p:nvSpPr>
          <p:spPr bwMode="auto">
            <a:xfrm>
              <a:off x="2127" y="2420"/>
              <a:ext cx="8" cy="0"/>
            </a:xfrm>
            <a:prstGeom prst="rect">
              <a:avLst/>
            </a:prstGeom>
            <a:solidFill>
              <a:srgbClr val="E1E1E1"/>
            </a:solidFill>
            <a:ln w="12700">
              <a:solidFill>
                <a:srgbClr val="000000"/>
              </a:solidFill>
              <a:miter lim="800000"/>
              <a:headEnd/>
              <a:tailEnd/>
            </a:ln>
          </p:spPr>
          <p:txBody>
            <a:bodyPr/>
            <a:lstStyle/>
            <a:p>
              <a:endParaRPr lang="en-US"/>
            </a:p>
          </p:txBody>
        </p:sp>
        <p:sp>
          <p:nvSpPr>
            <p:cNvPr id="215191" name="Rectangle 151"/>
            <p:cNvSpPr>
              <a:spLocks noChangeArrowheads="1"/>
            </p:cNvSpPr>
            <p:nvPr/>
          </p:nvSpPr>
          <p:spPr bwMode="auto">
            <a:xfrm>
              <a:off x="2454" y="2016"/>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92" name="Freeform 152"/>
            <p:cNvSpPr>
              <a:spLocks/>
            </p:cNvSpPr>
            <p:nvPr/>
          </p:nvSpPr>
          <p:spPr bwMode="auto">
            <a:xfrm>
              <a:off x="2705" y="2079"/>
              <a:ext cx="266" cy="278"/>
            </a:xfrm>
            <a:custGeom>
              <a:avLst/>
              <a:gdLst>
                <a:gd name="T0" fmla="*/ 251 w 266"/>
                <a:gd name="T1" fmla="*/ 278 h 278"/>
                <a:gd name="T2" fmla="*/ 251 w 266"/>
                <a:gd name="T3" fmla="*/ 270 h 278"/>
                <a:gd name="T4" fmla="*/ 266 w 266"/>
                <a:gd name="T5" fmla="*/ 270 h 278"/>
                <a:gd name="T6" fmla="*/ 266 w 266"/>
                <a:gd name="T7" fmla="*/ 246 h 278"/>
                <a:gd name="T8" fmla="*/ 266 w 266"/>
                <a:gd name="T9" fmla="*/ 230 h 278"/>
                <a:gd name="T10" fmla="*/ 258 w 266"/>
                <a:gd name="T11" fmla="*/ 151 h 278"/>
                <a:gd name="T12" fmla="*/ 258 w 266"/>
                <a:gd name="T13" fmla="*/ 111 h 278"/>
                <a:gd name="T14" fmla="*/ 258 w 266"/>
                <a:gd name="T15" fmla="*/ 96 h 278"/>
                <a:gd name="T16" fmla="*/ 258 w 266"/>
                <a:gd name="T17" fmla="*/ 72 h 278"/>
                <a:gd name="T18" fmla="*/ 258 w 266"/>
                <a:gd name="T19" fmla="*/ 56 h 278"/>
                <a:gd name="T20" fmla="*/ 251 w 266"/>
                <a:gd name="T21" fmla="*/ 40 h 278"/>
                <a:gd name="T22" fmla="*/ 258 w 266"/>
                <a:gd name="T23" fmla="*/ 32 h 278"/>
                <a:gd name="T24" fmla="*/ 251 w 266"/>
                <a:gd name="T25" fmla="*/ 24 h 278"/>
                <a:gd name="T26" fmla="*/ 220 w 266"/>
                <a:gd name="T27" fmla="*/ 16 h 278"/>
                <a:gd name="T28" fmla="*/ 220 w 266"/>
                <a:gd name="T29" fmla="*/ 8 h 278"/>
                <a:gd name="T30" fmla="*/ 198 w 266"/>
                <a:gd name="T31" fmla="*/ 0 h 278"/>
                <a:gd name="T32" fmla="*/ 182 w 266"/>
                <a:gd name="T33" fmla="*/ 8 h 278"/>
                <a:gd name="T34" fmla="*/ 175 w 266"/>
                <a:gd name="T35" fmla="*/ 16 h 278"/>
                <a:gd name="T36" fmla="*/ 175 w 266"/>
                <a:gd name="T37" fmla="*/ 48 h 278"/>
                <a:gd name="T38" fmla="*/ 160 w 266"/>
                <a:gd name="T39" fmla="*/ 56 h 278"/>
                <a:gd name="T40" fmla="*/ 137 w 266"/>
                <a:gd name="T41" fmla="*/ 48 h 278"/>
                <a:gd name="T42" fmla="*/ 122 w 266"/>
                <a:gd name="T43" fmla="*/ 40 h 278"/>
                <a:gd name="T44" fmla="*/ 99 w 266"/>
                <a:gd name="T45" fmla="*/ 32 h 278"/>
                <a:gd name="T46" fmla="*/ 91 w 266"/>
                <a:gd name="T47" fmla="*/ 16 h 278"/>
                <a:gd name="T48" fmla="*/ 76 w 266"/>
                <a:gd name="T49" fmla="*/ 8 h 278"/>
                <a:gd name="T50" fmla="*/ 53 w 266"/>
                <a:gd name="T51" fmla="*/ 8 h 278"/>
                <a:gd name="T52" fmla="*/ 30 w 266"/>
                <a:gd name="T53" fmla="*/ 0 h 278"/>
                <a:gd name="T54" fmla="*/ 30 w 266"/>
                <a:gd name="T55" fmla="*/ 16 h 278"/>
                <a:gd name="T56" fmla="*/ 15 w 266"/>
                <a:gd name="T57" fmla="*/ 24 h 278"/>
                <a:gd name="T58" fmla="*/ 8 w 266"/>
                <a:gd name="T59" fmla="*/ 32 h 278"/>
                <a:gd name="T60" fmla="*/ 8 w 266"/>
                <a:gd name="T61" fmla="*/ 48 h 278"/>
                <a:gd name="T62" fmla="*/ 0 w 266"/>
                <a:gd name="T63" fmla="*/ 56 h 278"/>
                <a:gd name="T64" fmla="*/ 0 w 266"/>
                <a:gd name="T65" fmla="*/ 64 h 278"/>
                <a:gd name="T66" fmla="*/ 8 w 266"/>
                <a:gd name="T67" fmla="*/ 88 h 278"/>
                <a:gd name="T68" fmla="*/ 8 w 266"/>
                <a:gd name="T69" fmla="*/ 135 h 278"/>
                <a:gd name="T70" fmla="*/ 0 w 266"/>
                <a:gd name="T71" fmla="*/ 143 h 278"/>
                <a:gd name="T72" fmla="*/ 8 w 266"/>
                <a:gd name="T73" fmla="*/ 159 h 278"/>
                <a:gd name="T74" fmla="*/ 15 w 266"/>
                <a:gd name="T75" fmla="*/ 175 h 278"/>
                <a:gd name="T76" fmla="*/ 38 w 266"/>
                <a:gd name="T77" fmla="*/ 183 h 278"/>
                <a:gd name="T78" fmla="*/ 46 w 266"/>
                <a:gd name="T79" fmla="*/ 199 h 278"/>
                <a:gd name="T80" fmla="*/ 68 w 266"/>
                <a:gd name="T81" fmla="*/ 207 h 278"/>
                <a:gd name="T82" fmla="*/ 84 w 266"/>
                <a:gd name="T83" fmla="*/ 214 h 278"/>
                <a:gd name="T84" fmla="*/ 91 w 266"/>
                <a:gd name="T85" fmla="*/ 207 h 278"/>
                <a:gd name="T86" fmla="*/ 114 w 266"/>
                <a:gd name="T87" fmla="*/ 199 h 278"/>
                <a:gd name="T88" fmla="*/ 129 w 266"/>
                <a:gd name="T89" fmla="*/ 207 h 278"/>
                <a:gd name="T90" fmla="*/ 160 w 266"/>
                <a:gd name="T91" fmla="*/ 230 h 278"/>
                <a:gd name="T92" fmla="*/ 182 w 266"/>
                <a:gd name="T93" fmla="*/ 238 h 278"/>
                <a:gd name="T94" fmla="*/ 198 w 266"/>
                <a:gd name="T95" fmla="*/ 246 h 278"/>
                <a:gd name="T96" fmla="*/ 236 w 266"/>
                <a:gd name="T97" fmla="*/ 270 h 278"/>
                <a:gd name="T98" fmla="*/ 251 w 266"/>
                <a:gd name="T9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251" y="278"/>
                  </a:moveTo>
                  <a:lnTo>
                    <a:pt x="251" y="270"/>
                  </a:lnTo>
                  <a:lnTo>
                    <a:pt x="266" y="270"/>
                  </a:lnTo>
                  <a:lnTo>
                    <a:pt x="266" y="246"/>
                  </a:lnTo>
                  <a:lnTo>
                    <a:pt x="266" y="230"/>
                  </a:lnTo>
                  <a:lnTo>
                    <a:pt x="258" y="151"/>
                  </a:lnTo>
                  <a:lnTo>
                    <a:pt x="258" y="111"/>
                  </a:lnTo>
                  <a:lnTo>
                    <a:pt x="258" y="96"/>
                  </a:lnTo>
                  <a:lnTo>
                    <a:pt x="258" y="72"/>
                  </a:lnTo>
                  <a:lnTo>
                    <a:pt x="258" y="56"/>
                  </a:lnTo>
                  <a:lnTo>
                    <a:pt x="251" y="40"/>
                  </a:lnTo>
                  <a:lnTo>
                    <a:pt x="258" y="32"/>
                  </a:lnTo>
                  <a:lnTo>
                    <a:pt x="251" y="24"/>
                  </a:lnTo>
                  <a:lnTo>
                    <a:pt x="220" y="16"/>
                  </a:lnTo>
                  <a:lnTo>
                    <a:pt x="220" y="8"/>
                  </a:lnTo>
                  <a:lnTo>
                    <a:pt x="198" y="0"/>
                  </a:lnTo>
                  <a:lnTo>
                    <a:pt x="182" y="8"/>
                  </a:lnTo>
                  <a:lnTo>
                    <a:pt x="175" y="16"/>
                  </a:lnTo>
                  <a:lnTo>
                    <a:pt x="175" y="48"/>
                  </a:lnTo>
                  <a:lnTo>
                    <a:pt x="160" y="56"/>
                  </a:lnTo>
                  <a:lnTo>
                    <a:pt x="137" y="48"/>
                  </a:lnTo>
                  <a:lnTo>
                    <a:pt x="122" y="40"/>
                  </a:lnTo>
                  <a:lnTo>
                    <a:pt x="99" y="32"/>
                  </a:lnTo>
                  <a:lnTo>
                    <a:pt x="91" y="16"/>
                  </a:lnTo>
                  <a:lnTo>
                    <a:pt x="76" y="8"/>
                  </a:lnTo>
                  <a:lnTo>
                    <a:pt x="53" y="8"/>
                  </a:lnTo>
                  <a:lnTo>
                    <a:pt x="30" y="0"/>
                  </a:lnTo>
                  <a:lnTo>
                    <a:pt x="30" y="16"/>
                  </a:lnTo>
                  <a:lnTo>
                    <a:pt x="15" y="24"/>
                  </a:lnTo>
                  <a:lnTo>
                    <a:pt x="8" y="32"/>
                  </a:lnTo>
                  <a:lnTo>
                    <a:pt x="8" y="48"/>
                  </a:lnTo>
                  <a:lnTo>
                    <a:pt x="0" y="56"/>
                  </a:lnTo>
                  <a:lnTo>
                    <a:pt x="0" y="64"/>
                  </a:lnTo>
                  <a:lnTo>
                    <a:pt x="8" y="88"/>
                  </a:lnTo>
                  <a:lnTo>
                    <a:pt x="8" y="135"/>
                  </a:lnTo>
                  <a:lnTo>
                    <a:pt x="0" y="143"/>
                  </a:lnTo>
                  <a:lnTo>
                    <a:pt x="8" y="159"/>
                  </a:lnTo>
                  <a:lnTo>
                    <a:pt x="15" y="175"/>
                  </a:lnTo>
                  <a:lnTo>
                    <a:pt x="38" y="183"/>
                  </a:lnTo>
                  <a:lnTo>
                    <a:pt x="46" y="199"/>
                  </a:lnTo>
                  <a:lnTo>
                    <a:pt x="68" y="207"/>
                  </a:lnTo>
                  <a:lnTo>
                    <a:pt x="84" y="214"/>
                  </a:lnTo>
                  <a:lnTo>
                    <a:pt x="91" y="207"/>
                  </a:lnTo>
                  <a:lnTo>
                    <a:pt x="114" y="199"/>
                  </a:lnTo>
                  <a:lnTo>
                    <a:pt x="129" y="207"/>
                  </a:lnTo>
                  <a:lnTo>
                    <a:pt x="160" y="230"/>
                  </a:lnTo>
                  <a:lnTo>
                    <a:pt x="182" y="238"/>
                  </a:lnTo>
                  <a:lnTo>
                    <a:pt x="198" y="246"/>
                  </a:lnTo>
                  <a:lnTo>
                    <a:pt x="236" y="270"/>
                  </a:lnTo>
                  <a:lnTo>
                    <a:pt x="251" y="278"/>
                  </a:lnTo>
                  <a:close/>
                </a:path>
              </a:pathLst>
            </a:custGeom>
            <a:solidFill>
              <a:srgbClr val="E1E1E1"/>
            </a:solidFill>
            <a:ln w="12700">
              <a:solidFill>
                <a:srgbClr val="000000"/>
              </a:solidFill>
              <a:prstDash val="solid"/>
              <a:round/>
              <a:headEnd/>
              <a:tailEnd/>
            </a:ln>
          </p:spPr>
          <p:txBody>
            <a:bodyPr/>
            <a:lstStyle/>
            <a:p>
              <a:endParaRPr lang="en-US"/>
            </a:p>
          </p:txBody>
        </p:sp>
        <p:sp>
          <p:nvSpPr>
            <p:cNvPr id="215193" name="Freeform 153"/>
            <p:cNvSpPr>
              <a:spLocks/>
            </p:cNvSpPr>
            <p:nvPr/>
          </p:nvSpPr>
          <p:spPr bwMode="auto">
            <a:xfrm>
              <a:off x="2333" y="2246"/>
              <a:ext cx="281" cy="301"/>
            </a:xfrm>
            <a:custGeom>
              <a:avLst/>
              <a:gdLst>
                <a:gd name="T0" fmla="*/ 60 w 281"/>
                <a:gd name="T1" fmla="*/ 285 h 301"/>
                <a:gd name="T2" fmla="*/ 76 w 281"/>
                <a:gd name="T3" fmla="*/ 301 h 301"/>
                <a:gd name="T4" fmla="*/ 91 w 281"/>
                <a:gd name="T5" fmla="*/ 301 h 301"/>
                <a:gd name="T6" fmla="*/ 98 w 281"/>
                <a:gd name="T7" fmla="*/ 293 h 301"/>
                <a:gd name="T8" fmla="*/ 114 w 281"/>
                <a:gd name="T9" fmla="*/ 301 h 301"/>
                <a:gd name="T10" fmla="*/ 129 w 281"/>
                <a:gd name="T11" fmla="*/ 269 h 301"/>
                <a:gd name="T12" fmla="*/ 136 w 281"/>
                <a:gd name="T13" fmla="*/ 246 h 301"/>
                <a:gd name="T14" fmla="*/ 152 w 281"/>
                <a:gd name="T15" fmla="*/ 246 h 301"/>
                <a:gd name="T16" fmla="*/ 159 w 281"/>
                <a:gd name="T17" fmla="*/ 230 h 301"/>
                <a:gd name="T18" fmla="*/ 174 w 281"/>
                <a:gd name="T19" fmla="*/ 222 h 301"/>
                <a:gd name="T20" fmla="*/ 197 w 281"/>
                <a:gd name="T21" fmla="*/ 206 h 301"/>
                <a:gd name="T22" fmla="*/ 220 w 281"/>
                <a:gd name="T23" fmla="*/ 206 h 301"/>
                <a:gd name="T24" fmla="*/ 250 w 281"/>
                <a:gd name="T25" fmla="*/ 198 h 301"/>
                <a:gd name="T26" fmla="*/ 281 w 281"/>
                <a:gd name="T27" fmla="*/ 182 h 301"/>
                <a:gd name="T28" fmla="*/ 281 w 281"/>
                <a:gd name="T29" fmla="*/ 151 h 301"/>
                <a:gd name="T30" fmla="*/ 281 w 281"/>
                <a:gd name="T31" fmla="*/ 119 h 301"/>
                <a:gd name="T32" fmla="*/ 266 w 281"/>
                <a:gd name="T33" fmla="*/ 103 h 301"/>
                <a:gd name="T34" fmla="*/ 228 w 281"/>
                <a:gd name="T35" fmla="*/ 87 h 301"/>
                <a:gd name="T36" fmla="*/ 205 w 281"/>
                <a:gd name="T37" fmla="*/ 55 h 301"/>
                <a:gd name="T38" fmla="*/ 182 w 281"/>
                <a:gd name="T39" fmla="*/ 40 h 301"/>
                <a:gd name="T40" fmla="*/ 152 w 281"/>
                <a:gd name="T41" fmla="*/ 16 h 301"/>
                <a:gd name="T42" fmla="*/ 129 w 281"/>
                <a:gd name="T43" fmla="*/ 0 h 301"/>
                <a:gd name="T44" fmla="*/ 106 w 281"/>
                <a:gd name="T45" fmla="*/ 63 h 301"/>
                <a:gd name="T46" fmla="*/ 114 w 281"/>
                <a:gd name="T47" fmla="*/ 174 h 301"/>
                <a:gd name="T48" fmla="*/ 114 w 281"/>
                <a:gd name="T49" fmla="*/ 190 h 301"/>
                <a:gd name="T50" fmla="*/ 45 w 281"/>
                <a:gd name="T51" fmla="*/ 190 h 301"/>
                <a:gd name="T52" fmla="*/ 22 w 281"/>
                <a:gd name="T53" fmla="*/ 198 h 301"/>
                <a:gd name="T54" fmla="*/ 7 w 281"/>
                <a:gd name="T55" fmla="*/ 214 h 301"/>
                <a:gd name="T56" fmla="*/ 7 w 281"/>
                <a:gd name="T57" fmla="*/ 230 h 301"/>
                <a:gd name="T58" fmla="*/ 15 w 281"/>
                <a:gd name="T59" fmla="*/ 262 h 301"/>
                <a:gd name="T60" fmla="*/ 22 w 281"/>
                <a:gd name="T61" fmla="*/ 262 h 301"/>
                <a:gd name="T62" fmla="*/ 38 w 281"/>
                <a:gd name="T63" fmla="*/ 262 h 301"/>
                <a:gd name="T64" fmla="*/ 53 w 281"/>
                <a:gd name="T65" fmla="*/ 254 h 301"/>
                <a:gd name="T66" fmla="*/ 68 w 281"/>
                <a:gd name="T67" fmla="*/ 27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301">
                  <a:moveTo>
                    <a:pt x="68" y="277"/>
                  </a:moveTo>
                  <a:lnTo>
                    <a:pt x="60" y="285"/>
                  </a:lnTo>
                  <a:lnTo>
                    <a:pt x="68" y="285"/>
                  </a:lnTo>
                  <a:lnTo>
                    <a:pt x="76" y="301"/>
                  </a:lnTo>
                  <a:lnTo>
                    <a:pt x="76" y="301"/>
                  </a:lnTo>
                  <a:lnTo>
                    <a:pt x="91" y="301"/>
                  </a:lnTo>
                  <a:lnTo>
                    <a:pt x="98" y="301"/>
                  </a:lnTo>
                  <a:lnTo>
                    <a:pt x="98" y="293"/>
                  </a:lnTo>
                  <a:lnTo>
                    <a:pt x="106" y="301"/>
                  </a:lnTo>
                  <a:lnTo>
                    <a:pt x="114" y="301"/>
                  </a:lnTo>
                  <a:lnTo>
                    <a:pt x="121" y="269"/>
                  </a:lnTo>
                  <a:lnTo>
                    <a:pt x="129" y="269"/>
                  </a:lnTo>
                  <a:lnTo>
                    <a:pt x="136" y="254"/>
                  </a:lnTo>
                  <a:lnTo>
                    <a:pt x="136" y="246"/>
                  </a:lnTo>
                  <a:lnTo>
                    <a:pt x="144" y="238"/>
                  </a:lnTo>
                  <a:lnTo>
                    <a:pt x="152" y="246"/>
                  </a:lnTo>
                  <a:lnTo>
                    <a:pt x="152" y="238"/>
                  </a:lnTo>
                  <a:lnTo>
                    <a:pt x="159" y="230"/>
                  </a:lnTo>
                  <a:lnTo>
                    <a:pt x="167" y="222"/>
                  </a:lnTo>
                  <a:lnTo>
                    <a:pt x="174" y="222"/>
                  </a:lnTo>
                  <a:lnTo>
                    <a:pt x="174" y="214"/>
                  </a:lnTo>
                  <a:lnTo>
                    <a:pt x="197" y="206"/>
                  </a:lnTo>
                  <a:lnTo>
                    <a:pt x="212" y="206"/>
                  </a:lnTo>
                  <a:lnTo>
                    <a:pt x="220" y="206"/>
                  </a:lnTo>
                  <a:lnTo>
                    <a:pt x="235" y="198"/>
                  </a:lnTo>
                  <a:lnTo>
                    <a:pt x="250" y="198"/>
                  </a:lnTo>
                  <a:lnTo>
                    <a:pt x="273" y="198"/>
                  </a:lnTo>
                  <a:lnTo>
                    <a:pt x="281" y="182"/>
                  </a:lnTo>
                  <a:lnTo>
                    <a:pt x="281" y="166"/>
                  </a:lnTo>
                  <a:lnTo>
                    <a:pt x="281" y="151"/>
                  </a:lnTo>
                  <a:lnTo>
                    <a:pt x="281" y="135"/>
                  </a:lnTo>
                  <a:lnTo>
                    <a:pt x="281" y="119"/>
                  </a:lnTo>
                  <a:lnTo>
                    <a:pt x="266" y="119"/>
                  </a:lnTo>
                  <a:lnTo>
                    <a:pt x="266" y="103"/>
                  </a:lnTo>
                  <a:lnTo>
                    <a:pt x="243" y="95"/>
                  </a:lnTo>
                  <a:lnTo>
                    <a:pt x="228" y="87"/>
                  </a:lnTo>
                  <a:lnTo>
                    <a:pt x="228" y="79"/>
                  </a:lnTo>
                  <a:lnTo>
                    <a:pt x="205" y="55"/>
                  </a:lnTo>
                  <a:lnTo>
                    <a:pt x="190" y="47"/>
                  </a:lnTo>
                  <a:lnTo>
                    <a:pt x="182" y="40"/>
                  </a:lnTo>
                  <a:lnTo>
                    <a:pt x="167" y="32"/>
                  </a:lnTo>
                  <a:lnTo>
                    <a:pt x="152" y="16"/>
                  </a:lnTo>
                  <a:lnTo>
                    <a:pt x="144" y="8"/>
                  </a:lnTo>
                  <a:lnTo>
                    <a:pt x="129" y="0"/>
                  </a:lnTo>
                  <a:lnTo>
                    <a:pt x="98" y="0"/>
                  </a:lnTo>
                  <a:lnTo>
                    <a:pt x="106" y="63"/>
                  </a:lnTo>
                  <a:lnTo>
                    <a:pt x="106" y="87"/>
                  </a:lnTo>
                  <a:lnTo>
                    <a:pt x="114" y="174"/>
                  </a:lnTo>
                  <a:lnTo>
                    <a:pt x="121" y="174"/>
                  </a:lnTo>
                  <a:lnTo>
                    <a:pt x="114" y="190"/>
                  </a:lnTo>
                  <a:lnTo>
                    <a:pt x="53" y="190"/>
                  </a:lnTo>
                  <a:lnTo>
                    <a:pt x="45" y="190"/>
                  </a:lnTo>
                  <a:lnTo>
                    <a:pt x="22" y="198"/>
                  </a:lnTo>
                  <a:lnTo>
                    <a:pt x="22" y="198"/>
                  </a:lnTo>
                  <a:lnTo>
                    <a:pt x="15" y="190"/>
                  </a:lnTo>
                  <a:lnTo>
                    <a:pt x="7" y="214"/>
                  </a:lnTo>
                  <a:lnTo>
                    <a:pt x="0" y="206"/>
                  </a:lnTo>
                  <a:lnTo>
                    <a:pt x="7" y="230"/>
                  </a:lnTo>
                  <a:lnTo>
                    <a:pt x="7" y="238"/>
                  </a:lnTo>
                  <a:lnTo>
                    <a:pt x="15" y="262"/>
                  </a:lnTo>
                  <a:lnTo>
                    <a:pt x="15" y="262"/>
                  </a:lnTo>
                  <a:lnTo>
                    <a:pt x="22" y="262"/>
                  </a:lnTo>
                  <a:lnTo>
                    <a:pt x="30" y="262"/>
                  </a:lnTo>
                  <a:lnTo>
                    <a:pt x="38" y="262"/>
                  </a:lnTo>
                  <a:lnTo>
                    <a:pt x="53" y="262"/>
                  </a:lnTo>
                  <a:lnTo>
                    <a:pt x="53" y="254"/>
                  </a:lnTo>
                  <a:lnTo>
                    <a:pt x="60" y="269"/>
                  </a:lnTo>
                  <a:lnTo>
                    <a:pt x="68" y="277"/>
                  </a:lnTo>
                  <a:close/>
                </a:path>
              </a:pathLst>
            </a:custGeom>
            <a:solidFill>
              <a:srgbClr val="E1E1E1"/>
            </a:solidFill>
            <a:ln w="12700">
              <a:solidFill>
                <a:srgbClr val="000000"/>
              </a:solidFill>
              <a:prstDash val="solid"/>
              <a:round/>
              <a:headEnd/>
              <a:tailEnd/>
            </a:ln>
          </p:spPr>
          <p:txBody>
            <a:bodyPr/>
            <a:lstStyle/>
            <a:p>
              <a:endParaRPr lang="en-US"/>
            </a:p>
          </p:txBody>
        </p:sp>
        <p:sp>
          <p:nvSpPr>
            <p:cNvPr id="215194" name="Rectangle 154"/>
            <p:cNvSpPr>
              <a:spLocks noChangeArrowheads="1"/>
            </p:cNvSpPr>
            <p:nvPr/>
          </p:nvSpPr>
          <p:spPr bwMode="auto">
            <a:xfrm>
              <a:off x="2781" y="2024"/>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95" name="Freeform 155"/>
            <p:cNvSpPr>
              <a:spLocks/>
            </p:cNvSpPr>
            <p:nvPr/>
          </p:nvSpPr>
          <p:spPr bwMode="auto">
            <a:xfrm>
              <a:off x="2257" y="2198"/>
              <a:ext cx="205" cy="262"/>
            </a:xfrm>
            <a:custGeom>
              <a:avLst/>
              <a:gdLst>
                <a:gd name="T0" fmla="*/ 7 w 205"/>
                <a:gd name="T1" fmla="*/ 222 h 262"/>
                <a:gd name="T2" fmla="*/ 0 w 205"/>
                <a:gd name="T3" fmla="*/ 230 h 262"/>
                <a:gd name="T4" fmla="*/ 7 w 205"/>
                <a:gd name="T5" fmla="*/ 206 h 262"/>
                <a:gd name="T6" fmla="*/ 15 w 205"/>
                <a:gd name="T7" fmla="*/ 183 h 262"/>
                <a:gd name="T8" fmla="*/ 7 w 205"/>
                <a:gd name="T9" fmla="*/ 159 h 262"/>
                <a:gd name="T10" fmla="*/ 7 w 205"/>
                <a:gd name="T11" fmla="*/ 143 h 262"/>
                <a:gd name="T12" fmla="*/ 0 w 205"/>
                <a:gd name="T13" fmla="*/ 127 h 262"/>
                <a:gd name="T14" fmla="*/ 0 w 205"/>
                <a:gd name="T15" fmla="*/ 135 h 262"/>
                <a:gd name="T16" fmla="*/ 0 w 205"/>
                <a:gd name="T17" fmla="*/ 119 h 262"/>
                <a:gd name="T18" fmla="*/ 68 w 205"/>
                <a:gd name="T19" fmla="*/ 119 h 262"/>
                <a:gd name="T20" fmla="*/ 68 w 205"/>
                <a:gd name="T21" fmla="*/ 103 h 262"/>
                <a:gd name="T22" fmla="*/ 68 w 205"/>
                <a:gd name="T23" fmla="*/ 88 h 262"/>
                <a:gd name="T24" fmla="*/ 83 w 205"/>
                <a:gd name="T25" fmla="*/ 80 h 262"/>
                <a:gd name="T26" fmla="*/ 83 w 205"/>
                <a:gd name="T27" fmla="*/ 56 h 262"/>
                <a:gd name="T28" fmla="*/ 83 w 205"/>
                <a:gd name="T29" fmla="*/ 24 h 262"/>
                <a:gd name="T30" fmla="*/ 144 w 205"/>
                <a:gd name="T31" fmla="*/ 24 h 262"/>
                <a:gd name="T32" fmla="*/ 144 w 205"/>
                <a:gd name="T33" fmla="*/ 0 h 262"/>
                <a:gd name="T34" fmla="*/ 159 w 205"/>
                <a:gd name="T35" fmla="*/ 8 h 262"/>
                <a:gd name="T36" fmla="*/ 174 w 205"/>
                <a:gd name="T37" fmla="*/ 24 h 262"/>
                <a:gd name="T38" fmla="*/ 190 w 205"/>
                <a:gd name="T39" fmla="*/ 32 h 262"/>
                <a:gd name="T40" fmla="*/ 205 w 205"/>
                <a:gd name="T41" fmla="*/ 48 h 262"/>
                <a:gd name="T42" fmla="*/ 174 w 205"/>
                <a:gd name="T43" fmla="*/ 48 h 262"/>
                <a:gd name="T44" fmla="*/ 182 w 205"/>
                <a:gd name="T45" fmla="*/ 111 h 262"/>
                <a:gd name="T46" fmla="*/ 182 w 205"/>
                <a:gd name="T47" fmla="*/ 135 h 262"/>
                <a:gd name="T48" fmla="*/ 190 w 205"/>
                <a:gd name="T49" fmla="*/ 222 h 262"/>
                <a:gd name="T50" fmla="*/ 197 w 205"/>
                <a:gd name="T51" fmla="*/ 222 h 262"/>
                <a:gd name="T52" fmla="*/ 190 w 205"/>
                <a:gd name="T53" fmla="*/ 238 h 262"/>
                <a:gd name="T54" fmla="*/ 129 w 205"/>
                <a:gd name="T55" fmla="*/ 238 h 262"/>
                <a:gd name="T56" fmla="*/ 121 w 205"/>
                <a:gd name="T57" fmla="*/ 238 h 262"/>
                <a:gd name="T58" fmla="*/ 98 w 205"/>
                <a:gd name="T59" fmla="*/ 246 h 262"/>
                <a:gd name="T60" fmla="*/ 98 w 205"/>
                <a:gd name="T61" fmla="*/ 246 h 262"/>
                <a:gd name="T62" fmla="*/ 91 w 205"/>
                <a:gd name="T63" fmla="*/ 238 h 262"/>
                <a:gd name="T64" fmla="*/ 83 w 205"/>
                <a:gd name="T65" fmla="*/ 262 h 262"/>
                <a:gd name="T66" fmla="*/ 76 w 205"/>
                <a:gd name="T67" fmla="*/ 254 h 262"/>
                <a:gd name="T68" fmla="*/ 60 w 205"/>
                <a:gd name="T69" fmla="*/ 246 h 262"/>
                <a:gd name="T70" fmla="*/ 53 w 205"/>
                <a:gd name="T71" fmla="*/ 230 h 262"/>
                <a:gd name="T72" fmla="*/ 38 w 205"/>
                <a:gd name="T73" fmla="*/ 222 h 262"/>
                <a:gd name="T74" fmla="*/ 22 w 205"/>
                <a:gd name="T75" fmla="*/ 222 h 262"/>
                <a:gd name="T76" fmla="*/ 7 w 205"/>
                <a:gd name="T77" fmla="*/ 22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 h="262">
                  <a:moveTo>
                    <a:pt x="7" y="222"/>
                  </a:moveTo>
                  <a:lnTo>
                    <a:pt x="0" y="230"/>
                  </a:lnTo>
                  <a:lnTo>
                    <a:pt x="7" y="206"/>
                  </a:lnTo>
                  <a:lnTo>
                    <a:pt x="15" y="183"/>
                  </a:lnTo>
                  <a:lnTo>
                    <a:pt x="7" y="159"/>
                  </a:lnTo>
                  <a:lnTo>
                    <a:pt x="7" y="143"/>
                  </a:lnTo>
                  <a:lnTo>
                    <a:pt x="0" y="127"/>
                  </a:lnTo>
                  <a:lnTo>
                    <a:pt x="0" y="135"/>
                  </a:lnTo>
                  <a:lnTo>
                    <a:pt x="0" y="119"/>
                  </a:lnTo>
                  <a:lnTo>
                    <a:pt x="68" y="119"/>
                  </a:lnTo>
                  <a:lnTo>
                    <a:pt x="68" y="103"/>
                  </a:lnTo>
                  <a:lnTo>
                    <a:pt x="68" y="88"/>
                  </a:lnTo>
                  <a:lnTo>
                    <a:pt x="83" y="80"/>
                  </a:lnTo>
                  <a:lnTo>
                    <a:pt x="83" y="56"/>
                  </a:lnTo>
                  <a:lnTo>
                    <a:pt x="83" y="24"/>
                  </a:lnTo>
                  <a:lnTo>
                    <a:pt x="144" y="24"/>
                  </a:lnTo>
                  <a:lnTo>
                    <a:pt x="144" y="0"/>
                  </a:lnTo>
                  <a:lnTo>
                    <a:pt x="159" y="8"/>
                  </a:lnTo>
                  <a:lnTo>
                    <a:pt x="174" y="24"/>
                  </a:lnTo>
                  <a:lnTo>
                    <a:pt x="190" y="32"/>
                  </a:lnTo>
                  <a:lnTo>
                    <a:pt x="205" y="48"/>
                  </a:lnTo>
                  <a:lnTo>
                    <a:pt x="174" y="48"/>
                  </a:lnTo>
                  <a:lnTo>
                    <a:pt x="182" y="111"/>
                  </a:lnTo>
                  <a:lnTo>
                    <a:pt x="182" y="135"/>
                  </a:lnTo>
                  <a:lnTo>
                    <a:pt x="190" y="222"/>
                  </a:lnTo>
                  <a:lnTo>
                    <a:pt x="197" y="222"/>
                  </a:lnTo>
                  <a:lnTo>
                    <a:pt x="190" y="238"/>
                  </a:lnTo>
                  <a:lnTo>
                    <a:pt x="129" y="238"/>
                  </a:lnTo>
                  <a:lnTo>
                    <a:pt x="121" y="238"/>
                  </a:lnTo>
                  <a:lnTo>
                    <a:pt x="98" y="246"/>
                  </a:lnTo>
                  <a:lnTo>
                    <a:pt x="98" y="246"/>
                  </a:lnTo>
                  <a:lnTo>
                    <a:pt x="91" y="238"/>
                  </a:lnTo>
                  <a:lnTo>
                    <a:pt x="83" y="262"/>
                  </a:lnTo>
                  <a:lnTo>
                    <a:pt x="76" y="254"/>
                  </a:lnTo>
                  <a:lnTo>
                    <a:pt x="60" y="246"/>
                  </a:lnTo>
                  <a:lnTo>
                    <a:pt x="53" y="230"/>
                  </a:lnTo>
                  <a:lnTo>
                    <a:pt x="38" y="222"/>
                  </a:lnTo>
                  <a:lnTo>
                    <a:pt x="22" y="222"/>
                  </a:lnTo>
                  <a:lnTo>
                    <a:pt x="7" y="222"/>
                  </a:lnTo>
                  <a:close/>
                </a:path>
              </a:pathLst>
            </a:custGeom>
            <a:solidFill>
              <a:srgbClr val="E1E1E1"/>
            </a:solidFill>
            <a:ln w="12700">
              <a:solidFill>
                <a:srgbClr val="000000"/>
              </a:solidFill>
              <a:prstDash val="solid"/>
              <a:round/>
              <a:headEnd/>
              <a:tailEnd/>
            </a:ln>
          </p:spPr>
          <p:txBody>
            <a:bodyPr/>
            <a:lstStyle/>
            <a:p>
              <a:endParaRPr lang="en-US"/>
            </a:p>
          </p:txBody>
        </p:sp>
        <p:sp>
          <p:nvSpPr>
            <p:cNvPr id="215196" name="Freeform 156"/>
            <p:cNvSpPr>
              <a:spLocks/>
            </p:cNvSpPr>
            <p:nvPr/>
          </p:nvSpPr>
          <p:spPr bwMode="auto">
            <a:xfrm>
              <a:off x="2325" y="2024"/>
              <a:ext cx="205" cy="166"/>
            </a:xfrm>
            <a:custGeom>
              <a:avLst/>
              <a:gdLst>
                <a:gd name="T0" fmla="*/ 106 w 205"/>
                <a:gd name="T1" fmla="*/ 40 h 166"/>
                <a:gd name="T2" fmla="*/ 91 w 205"/>
                <a:gd name="T3" fmla="*/ 47 h 166"/>
                <a:gd name="T4" fmla="*/ 76 w 205"/>
                <a:gd name="T5" fmla="*/ 63 h 166"/>
                <a:gd name="T6" fmla="*/ 61 w 205"/>
                <a:gd name="T7" fmla="*/ 79 h 166"/>
                <a:gd name="T8" fmla="*/ 53 w 205"/>
                <a:gd name="T9" fmla="*/ 95 h 166"/>
                <a:gd name="T10" fmla="*/ 61 w 205"/>
                <a:gd name="T11" fmla="*/ 111 h 166"/>
                <a:gd name="T12" fmla="*/ 53 w 205"/>
                <a:gd name="T13" fmla="*/ 127 h 166"/>
                <a:gd name="T14" fmla="*/ 46 w 205"/>
                <a:gd name="T15" fmla="*/ 143 h 166"/>
                <a:gd name="T16" fmla="*/ 30 w 205"/>
                <a:gd name="T17" fmla="*/ 151 h 166"/>
                <a:gd name="T18" fmla="*/ 15 w 205"/>
                <a:gd name="T19" fmla="*/ 158 h 166"/>
                <a:gd name="T20" fmla="*/ 0 w 205"/>
                <a:gd name="T21" fmla="*/ 166 h 166"/>
                <a:gd name="T22" fmla="*/ 76 w 205"/>
                <a:gd name="T23" fmla="*/ 166 h 166"/>
                <a:gd name="T24" fmla="*/ 76 w 205"/>
                <a:gd name="T25" fmla="*/ 143 h 166"/>
                <a:gd name="T26" fmla="*/ 91 w 205"/>
                <a:gd name="T27" fmla="*/ 135 h 166"/>
                <a:gd name="T28" fmla="*/ 106 w 205"/>
                <a:gd name="T29" fmla="*/ 127 h 166"/>
                <a:gd name="T30" fmla="*/ 122 w 205"/>
                <a:gd name="T31" fmla="*/ 119 h 166"/>
                <a:gd name="T32" fmla="*/ 137 w 205"/>
                <a:gd name="T33" fmla="*/ 111 h 166"/>
                <a:gd name="T34" fmla="*/ 160 w 205"/>
                <a:gd name="T35" fmla="*/ 95 h 166"/>
                <a:gd name="T36" fmla="*/ 160 w 205"/>
                <a:gd name="T37" fmla="*/ 79 h 166"/>
                <a:gd name="T38" fmla="*/ 182 w 205"/>
                <a:gd name="T39" fmla="*/ 71 h 166"/>
                <a:gd name="T40" fmla="*/ 198 w 205"/>
                <a:gd name="T41" fmla="*/ 71 h 166"/>
                <a:gd name="T42" fmla="*/ 205 w 205"/>
                <a:gd name="T43" fmla="*/ 63 h 166"/>
                <a:gd name="T44" fmla="*/ 190 w 205"/>
                <a:gd name="T45" fmla="*/ 47 h 166"/>
                <a:gd name="T46" fmla="*/ 190 w 205"/>
                <a:gd name="T47" fmla="*/ 32 h 166"/>
                <a:gd name="T48" fmla="*/ 190 w 205"/>
                <a:gd name="T49" fmla="*/ 16 h 166"/>
                <a:gd name="T50" fmla="*/ 182 w 205"/>
                <a:gd name="T51" fmla="*/ 16 h 166"/>
                <a:gd name="T52" fmla="*/ 175 w 205"/>
                <a:gd name="T53" fmla="*/ 8 h 166"/>
                <a:gd name="T54" fmla="*/ 167 w 205"/>
                <a:gd name="T55" fmla="*/ 8 h 166"/>
                <a:gd name="T56" fmla="*/ 137 w 205"/>
                <a:gd name="T57" fmla="*/ 8 h 166"/>
                <a:gd name="T58" fmla="*/ 129 w 205"/>
                <a:gd name="T59" fmla="*/ 0 h 166"/>
                <a:gd name="T60" fmla="*/ 122 w 205"/>
                <a:gd name="T61" fmla="*/ 8 h 166"/>
                <a:gd name="T62" fmla="*/ 106 w 205"/>
                <a:gd name="T63" fmla="*/ 4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66">
                  <a:moveTo>
                    <a:pt x="106" y="40"/>
                  </a:moveTo>
                  <a:lnTo>
                    <a:pt x="91" y="47"/>
                  </a:lnTo>
                  <a:lnTo>
                    <a:pt x="76" y="63"/>
                  </a:lnTo>
                  <a:lnTo>
                    <a:pt x="61" y="79"/>
                  </a:lnTo>
                  <a:lnTo>
                    <a:pt x="53" y="95"/>
                  </a:lnTo>
                  <a:lnTo>
                    <a:pt x="61" y="111"/>
                  </a:lnTo>
                  <a:lnTo>
                    <a:pt x="53" y="127"/>
                  </a:lnTo>
                  <a:lnTo>
                    <a:pt x="46" y="143"/>
                  </a:lnTo>
                  <a:lnTo>
                    <a:pt x="30" y="151"/>
                  </a:lnTo>
                  <a:lnTo>
                    <a:pt x="15" y="158"/>
                  </a:lnTo>
                  <a:lnTo>
                    <a:pt x="0" y="166"/>
                  </a:lnTo>
                  <a:lnTo>
                    <a:pt x="76" y="166"/>
                  </a:lnTo>
                  <a:lnTo>
                    <a:pt x="76" y="143"/>
                  </a:lnTo>
                  <a:lnTo>
                    <a:pt x="91" y="135"/>
                  </a:lnTo>
                  <a:lnTo>
                    <a:pt x="106" y="127"/>
                  </a:lnTo>
                  <a:lnTo>
                    <a:pt x="122" y="119"/>
                  </a:lnTo>
                  <a:lnTo>
                    <a:pt x="137" y="111"/>
                  </a:lnTo>
                  <a:lnTo>
                    <a:pt x="160" y="95"/>
                  </a:lnTo>
                  <a:lnTo>
                    <a:pt x="160" y="79"/>
                  </a:lnTo>
                  <a:lnTo>
                    <a:pt x="182" y="71"/>
                  </a:lnTo>
                  <a:lnTo>
                    <a:pt x="198" y="71"/>
                  </a:lnTo>
                  <a:lnTo>
                    <a:pt x="205" y="63"/>
                  </a:lnTo>
                  <a:lnTo>
                    <a:pt x="190" y="47"/>
                  </a:lnTo>
                  <a:lnTo>
                    <a:pt x="190" y="32"/>
                  </a:lnTo>
                  <a:lnTo>
                    <a:pt x="190" y="16"/>
                  </a:lnTo>
                  <a:lnTo>
                    <a:pt x="182" y="16"/>
                  </a:lnTo>
                  <a:lnTo>
                    <a:pt x="175" y="8"/>
                  </a:lnTo>
                  <a:lnTo>
                    <a:pt x="167" y="8"/>
                  </a:lnTo>
                  <a:lnTo>
                    <a:pt x="137" y="8"/>
                  </a:lnTo>
                  <a:lnTo>
                    <a:pt x="129" y="0"/>
                  </a:lnTo>
                  <a:lnTo>
                    <a:pt x="122" y="8"/>
                  </a:lnTo>
                  <a:lnTo>
                    <a:pt x="106" y="40"/>
                  </a:lnTo>
                  <a:close/>
                </a:path>
              </a:pathLst>
            </a:custGeom>
            <a:solidFill>
              <a:srgbClr val="E1E1E1"/>
            </a:solidFill>
            <a:ln w="12700">
              <a:solidFill>
                <a:srgbClr val="000000"/>
              </a:solidFill>
              <a:prstDash val="solid"/>
              <a:round/>
              <a:headEnd/>
              <a:tailEnd/>
            </a:ln>
          </p:spPr>
          <p:txBody>
            <a:bodyPr/>
            <a:lstStyle/>
            <a:p>
              <a:endParaRPr lang="en-US"/>
            </a:p>
          </p:txBody>
        </p:sp>
        <p:sp>
          <p:nvSpPr>
            <p:cNvPr id="215197" name="Freeform 157"/>
            <p:cNvSpPr>
              <a:spLocks/>
            </p:cNvSpPr>
            <p:nvPr/>
          </p:nvSpPr>
          <p:spPr bwMode="auto">
            <a:xfrm>
              <a:off x="2545" y="2278"/>
              <a:ext cx="274" cy="237"/>
            </a:xfrm>
            <a:custGeom>
              <a:avLst/>
              <a:gdLst>
                <a:gd name="T0" fmla="*/ 31 w 274"/>
                <a:gd name="T1" fmla="*/ 222 h 237"/>
                <a:gd name="T2" fmla="*/ 23 w 274"/>
                <a:gd name="T3" fmla="*/ 222 h 237"/>
                <a:gd name="T4" fmla="*/ 16 w 274"/>
                <a:gd name="T5" fmla="*/ 214 h 237"/>
                <a:gd name="T6" fmla="*/ 16 w 274"/>
                <a:gd name="T7" fmla="*/ 206 h 237"/>
                <a:gd name="T8" fmla="*/ 23 w 274"/>
                <a:gd name="T9" fmla="*/ 206 h 237"/>
                <a:gd name="T10" fmla="*/ 8 w 274"/>
                <a:gd name="T11" fmla="*/ 190 h 237"/>
                <a:gd name="T12" fmla="*/ 0 w 274"/>
                <a:gd name="T13" fmla="*/ 174 h 237"/>
                <a:gd name="T14" fmla="*/ 8 w 274"/>
                <a:gd name="T15" fmla="*/ 174 h 237"/>
                <a:gd name="T16" fmla="*/ 23 w 274"/>
                <a:gd name="T17" fmla="*/ 166 h 237"/>
                <a:gd name="T18" fmla="*/ 38 w 274"/>
                <a:gd name="T19" fmla="*/ 166 h 237"/>
                <a:gd name="T20" fmla="*/ 61 w 274"/>
                <a:gd name="T21" fmla="*/ 166 h 237"/>
                <a:gd name="T22" fmla="*/ 69 w 274"/>
                <a:gd name="T23" fmla="*/ 150 h 237"/>
                <a:gd name="T24" fmla="*/ 69 w 274"/>
                <a:gd name="T25" fmla="*/ 134 h 237"/>
                <a:gd name="T26" fmla="*/ 69 w 274"/>
                <a:gd name="T27" fmla="*/ 119 h 237"/>
                <a:gd name="T28" fmla="*/ 69 w 274"/>
                <a:gd name="T29" fmla="*/ 103 h 237"/>
                <a:gd name="T30" fmla="*/ 69 w 274"/>
                <a:gd name="T31" fmla="*/ 87 h 237"/>
                <a:gd name="T32" fmla="*/ 99 w 274"/>
                <a:gd name="T33" fmla="*/ 79 h 237"/>
                <a:gd name="T34" fmla="*/ 114 w 274"/>
                <a:gd name="T35" fmla="*/ 63 h 237"/>
                <a:gd name="T36" fmla="*/ 130 w 274"/>
                <a:gd name="T37" fmla="*/ 55 h 237"/>
                <a:gd name="T38" fmla="*/ 145 w 274"/>
                <a:gd name="T39" fmla="*/ 39 h 237"/>
                <a:gd name="T40" fmla="*/ 168 w 274"/>
                <a:gd name="T41" fmla="*/ 23 h 237"/>
                <a:gd name="T42" fmla="*/ 183 w 274"/>
                <a:gd name="T43" fmla="*/ 8 h 237"/>
                <a:gd name="T44" fmla="*/ 206 w 274"/>
                <a:gd name="T45" fmla="*/ 0 h 237"/>
                <a:gd name="T46" fmla="*/ 228 w 274"/>
                <a:gd name="T47" fmla="*/ 8 h 237"/>
                <a:gd name="T48" fmla="*/ 244 w 274"/>
                <a:gd name="T49" fmla="*/ 15 h 237"/>
                <a:gd name="T50" fmla="*/ 251 w 274"/>
                <a:gd name="T51" fmla="*/ 8 h 237"/>
                <a:gd name="T52" fmla="*/ 251 w 274"/>
                <a:gd name="T53" fmla="*/ 8 h 237"/>
                <a:gd name="T54" fmla="*/ 259 w 274"/>
                <a:gd name="T55" fmla="*/ 23 h 237"/>
                <a:gd name="T56" fmla="*/ 259 w 274"/>
                <a:gd name="T57" fmla="*/ 39 h 237"/>
                <a:gd name="T58" fmla="*/ 274 w 274"/>
                <a:gd name="T59" fmla="*/ 63 h 237"/>
                <a:gd name="T60" fmla="*/ 266 w 274"/>
                <a:gd name="T61" fmla="*/ 71 h 237"/>
                <a:gd name="T62" fmla="*/ 266 w 274"/>
                <a:gd name="T63" fmla="*/ 87 h 237"/>
                <a:gd name="T64" fmla="*/ 266 w 274"/>
                <a:gd name="T65" fmla="*/ 103 h 237"/>
                <a:gd name="T66" fmla="*/ 266 w 274"/>
                <a:gd name="T67" fmla="*/ 134 h 237"/>
                <a:gd name="T68" fmla="*/ 259 w 274"/>
                <a:gd name="T69" fmla="*/ 142 h 237"/>
                <a:gd name="T70" fmla="*/ 251 w 274"/>
                <a:gd name="T71" fmla="*/ 158 h 237"/>
                <a:gd name="T72" fmla="*/ 244 w 274"/>
                <a:gd name="T73" fmla="*/ 174 h 237"/>
                <a:gd name="T74" fmla="*/ 236 w 274"/>
                <a:gd name="T75" fmla="*/ 182 h 237"/>
                <a:gd name="T76" fmla="*/ 236 w 274"/>
                <a:gd name="T77" fmla="*/ 198 h 237"/>
                <a:gd name="T78" fmla="*/ 213 w 274"/>
                <a:gd name="T79" fmla="*/ 214 h 237"/>
                <a:gd name="T80" fmla="*/ 198 w 274"/>
                <a:gd name="T81" fmla="*/ 206 h 237"/>
                <a:gd name="T82" fmla="*/ 183 w 274"/>
                <a:gd name="T83" fmla="*/ 206 h 237"/>
                <a:gd name="T84" fmla="*/ 160 w 274"/>
                <a:gd name="T85" fmla="*/ 214 h 237"/>
                <a:gd name="T86" fmla="*/ 145 w 274"/>
                <a:gd name="T87" fmla="*/ 214 h 237"/>
                <a:gd name="T88" fmla="*/ 137 w 274"/>
                <a:gd name="T89" fmla="*/ 206 h 237"/>
                <a:gd name="T90" fmla="*/ 114 w 274"/>
                <a:gd name="T91" fmla="*/ 214 h 237"/>
                <a:gd name="T92" fmla="*/ 107 w 274"/>
                <a:gd name="T93" fmla="*/ 198 h 237"/>
                <a:gd name="T94" fmla="*/ 84 w 274"/>
                <a:gd name="T95" fmla="*/ 198 h 237"/>
                <a:gd name="T96" fmla="*/ 69 w 274"/>
                <a:gd name="T97" fmla="*/ 206 h 237"/>
                <a:gd name="T98" fmla="*/ 69 w 274"/>
                <a:gd name="T99" fmla="*/ 222 h 237"/>
                <a:gd name="T100" fmla="*/ 61 w 274"/>
                <a:gd name="T101" fmla="*/ 230 h 237"/>
                <a:gd name="T102" fmla="*/ 61 w 274"/>
                <a:gd name="T103" fmla="*/ 237 h 237"/>
                <a:gd name="T104" fmla="*/ 46 w 274"/>
                <a:gd name="T105" fmla="*/ 230 h 237"/>
                <a:gd name="T106" fmla="*/ 38 w 274"/>
                <a:gd name="T107" fmla="*/ 230 h 237"/>
                <a:gd name="T108" fmla="*/ 38 w 274"/>
                <a:gd name="T109" fmla="*/ 237 h 237"/>
                <a:gd name="T110" fmla="*/ 38 w 274"/>
                <a:gd name="T111" fmla="*/ 237 h 237"/>
                <a:gd name="T112" fmla="*/ 38 w 274"/>
                <a:gd name="T113" fmla="*/ 230 h 237"/>
                <a:gd name="T114" fmla="*/ 31 w 274"/>
                <a:gd name="T115" fmla="*/ 22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4" h="237">
                  <a:moveTo>
                    <a:pt x="31" y="222"/>
                  </a:moveTo>
                  <a:lnTo>
                    <a:pt x="23" y="222"/>
                  </a:lnTo>
                  <a:lnTo>
                    <a:pt x="16" y="214"/>
                  </a:lnTo>
                  <a:lnTo>
                    <a:pt x="16" y="206"/>
                  </a:lnTo>
                  <a:lnTo>
                    <a:pt x="23" y="206"/>
                  </a:lnTo>
                  <a:lnTo>
                    <a:pt x="8" y="190"/>
                  </a:lnTo>
                  <a:lnTo>
                    <a:pt x="0" y="174"/>
                  </a:lnTo>
                  <a:lnTo>
                    <a:pt x="8" y="174"/>
                  </a:lnTo>
                  <a:lnTo>
                    <a:pt x="23" y="166"/>
                  </a:lnTo>
                  <a:lnTo>
                    <a:pt x="38" y="166"/>
                  </a:lnTo>
                  <a:lnTo>
                    <a:pt x="61" y="166"/>
                  </a:lnTo>
                  <a:lnTo>
                    <a:pt x="69" y="150"/>
                  </a:lnTo>
                  <a:lnTo>
                    <a:pt x="69" y="134"/>
                  </a:lnTo>
                  <a:lnTo>
                    <a:pt x="69" y="119"/>
                  </a:lnTo>
                  <a:lnTo>
                    <a:pt x="69" y="103"/>
                  </a:lnTo>
                  <a:lnTo>
                    <a:pt x="69" y="87"/>
                  </a:lnTo>
                  <a:lnTo>
                    <a:pt x="99" y="79"/>
                  </a:lnTo>
                  <a:lnTo>
                    <a:pt x="114" y="63"/>
                  </a:lnTo>
                  <a:lnTo>
                    <a:pt x="130" y="55"/>
                  </a:lnTo>
                  <a:lnTo>
                    <a:pt x="145" y="39"/>
                  </a:lnTo>
                  <a:lnTo>
                    <a:pt x="168" y="23"/>
                  </a:lnTo>
                  <a:lnTo>
                    <a:pt x="183" y="8"/>
                  </a:lnTo>
                  <a:lnTo>
                    <a:pt x="206" y="0"/>
                  </a:lnTo>
                  <a:lnTo>
                    <a:pt x="228" y="8"/>
                  </a:lnTo>
                  <a:lnTo>
                    <a:pt x="244" y="15"/>
                  </a:lnTo>
                  <a:lnTo>
                    <a:pt x="251" y="8"/>
                  </a:lnTo>
                  <a:lnTo>
                    <a:pt x="251" y="8"/>
                  </a:lnTo>
                  <a:lnTo>
                    <a:pt x="259" y="23"/>
                  </a:lnTo>
                  <a:lnTo>
                    <a:pt x="259" y="39"/>
                  </a:lnTo>
                  <a:lnTo>
                    <a:pt x="274" y="63"/>
                  </a:lnTo>
                  <a:lnTo>
                    <a:pt x="266" y="71"/>
                  </a:lnTo>
                  <a:lnTo>
                    <a:pt x="266" y="87"/>
                  </a:lnTo>
                  <a:lnTo>
                    <a:pt x="266" y="103"/>
                  </a:lnTo>
                  <a:lnTo>
                    <a:pt x="266" y="134"/>
                  </a:lnTo>
                  <a:lnTo>
                    <a:pt x="259" y="142"/>
                  </a:lnTo>
                  <a:lnTo>
                    <a:pt x="251" y="158"/>
                  </a:lnTo>
                  <a:lnTo>
                    <a:pt x="244" y="174"/>
                  </a:lnTo>
                  <a:lnTo>
                    <a:pt x="236" y="182"/>
                  </a:lnTo>
                  <a:lnTo>
                    <a:pt x="236" y="198"/>
                  </a:lnTo>
                  <a:lnTo>
                    <a:pt x="213" y="214"/>
                  </a:lnTo>
                  <a:lnTo>
                    <a:pt x="198" y="206"/>
                  </a:lnTo>
                  <a:lnTo>
                    <a:pt x="183" y="206"/>
                  </a:lnTo>
                  <a:lnTo>
                    <a:pt x="160" y="214"/>
                  </a:lnTo>
                  <a:lnTo>
                    <a:pt x="145" y="214"/>
                  </a:lnTo>
                  <a:lnTo>
                    <a:pt x="137" y="206"/>
                  </a:lnTo>
                  <a:lnTo>
                    <a:pt x="114" y="214"/>
                  </a:lnTo>
                  <a:lnTo>
                    <a:pt x="107" y="198"/>
                  </a:lnTo>
                  <a:lnTo>
                    <a:pt x="84" y="198"/>
                  </a:lnTo>
                  <a:lnTo>
                    <a:pt x="69" y="206"/>
                  </a:lnTo>
                  <a:lnTo>
                    <a:pt x="69" y="222"/>
                  </a:lnTo>
                  <a:lnTo>
                    <a:pt x="61" y="230"/>
                  </a:lnTo>
                  <a:lnTo>
                    <a:pt x="61" y="237"/>
                  </a:lnTo>
                  <a:lnTo>
                    <a:pt x="46" y="230"/>
                  </a:lnTo>
                  <a:lnTo>
                    <a:pt x="38" y="230"/>
                  </a:lnTo>
                  <a:lnTo>
                    <a:pt x="38" y="237"/>
                  </a:lnTo>
                  <a:lnTo>
                    <a:pt x="38" y="237"/>
                  </a:lnTo>
                  <a:lnTo>
                    <a:pt x="38" y="230"/>
                  </a:lnTo>
                  <a:lnTo>
                    <a:pt x="31" y="222"/>
                  </a:lnTo>
                  <a:close/>
                </a:path>
              </a:pathLst>
            </a:custGeom>
            <a:solidFill>
              <a:srgbClr val="E1E1E1"/>
            </a:solidFill>
            <a:ln w="12700">
              <a:solidFill>
                <a:srgbClr val="000000"/>
              </a:solidFill>
              <a:prstDash val="solid"/>
              <a:round/>
              <a:headEnd/>
              <a:tailEnd/>
            </a:ln>
          </p:spPr>
          <p:txBody>
            <a:bodyPr/>
            <a:lstStyle/>
            <a:p>
              <a:endParaRPr lang="en-US"/>
            </a:p>
          </p:txBody>
        </p:sp>
        <p:sp>
          <p:nvSpPr>
            <p:cNvPr id="215198" name="Freeform 158"/>
            <p:cNvSpPr>
              <a:spLocks/>
            </p:cNvSpPr>
            <p:nvPr/>
          </p:nvSpPr>
          <p:spPr bwMode="auto">
            <a:xfrm>
              <a:off x="2241" y="2420"/>
              <a:ext cx="107" cy="88"/>
            </a:xfrm>
            <a:custGeom>
              <a:avLst/>
              <a:gdLst>
                <a:gd name="T0" fmla="*/ 23 w 107"/>
                <a:gd name="T1" fmla="*/ 0 h 88"/>
                <a:gd name="T2" fmla="*/ 16 w 107"/>
                <a:gd name="T3" fmla="*/ 8 h 88"/>
                <a:gd name="T4" fmla="*/ 0 w 107"/>
                <a:gd name="T5" fmla="*/ 40 h 88"/>
                <a:gd name="T6" fmla="*/ 16 w 107"/>
                <a:gd name="T7" fmla="*/ 48 h 88"/>
                <a:gd name="T8" fmla="*/ 16 w 107"/>
                <a:gd name="T9" fmla="*/ 48 h 88"/>
                <a:gd name="T10" fmla="*/ 16 w 107"/>
                <a:gd name="T11" fmla="*/ 48 h 88"/>
                <a:gd name="T12" fmla="*/ 16 w 107"/>
                <a:gd name="T13" fmla="*/ 56 h 88"/>
                <a:gd name="T14" fmla="*/ 16 w 107"/>
                <a:gd name="T15" fmla="*/ 56 h 88"/>
                <a:gd name="T16" fmla="*/ 38 w 107"/>
                <a:gd name="T17" fmla="*/ 56 h 88"/>
                <a:gd name="T18" fmla="*/ 38 w 107"/>
                <a:gd name="T19" fmla="*/ 56 h 88"/>
                <a:gd name="T20" fmla="*/ 61 w 107"/>
                <a:gd name="T21" fmla="*/ 64 h 88"/>
                <a:gd name="T22" fmla="*/ 61 w 107"/>
                <a:gd name="T23" fmla="*/ 64 h 88"/>
                <a:gd name="T24" fmla="*/ 38 w 107"/>
                <a:gd name="T25" fmla="*/ 64 h 88"/>
                <a:gd name="T26" fmla="*/ 31 w 107"/>
                <a:gd name="T27" fmla="*/ 64 h 88"/>
                <a:gd name="T28" fmla="*/ 16 w 107"/>
                <a:gd name="T29" fmla="*/ 72 h 88"/>
                <a:gd name="T30" fmla="*/ 16 w 107"/>
                <a:gd name="T31" fmla="*/ 80 h 88"/>
                <a:gd name="T32" fmla="*/ 31 w 107"/>
                <a:gd name="T33" fmla="*/ 80 h 88"/>
                <a:gd name="T34" fmla="*/ 38 w 107"/>
                <a:gd name="T35" fmla="*/ 80 h 88"/>
                <a:gd name="T36" fmla="*/ 38 w 107"/>
                <a:gd name="T37" fmla="*/ 80 h 88"/>
                <a:gd name="T38" fmla="*/ 16 w 107"/>
                <a:gd name="T39" fmla="*/ 80 h 88"/>
                <a:gd name="T40" fmla="*/ 16 w 107"/>
                <a:gd name="T41" fmla="*/ 88 h 88"/>
                <a:gd name="T42" fmla="*/ 38 w 107"/>
                <a:gd name="T43" fmla="*/ 80 h 88"/>
                <a:gd name="T44" fmla="*/ 69 w 107"/>
                <a:gd name="T45" fmla="*/ 80 h 88"/>
                <a:gd name="T46" fmla="*/ 84 w 107"/>
                <a:gd name="T47" fmla="*/ 80 h 88"/>
                <a:gd name="T48" fmla="*/ 107 w 107"/>
                <a:gd name="T49" fmla="*/ 88 h 88"/>
                <a:gd name="T50" fmla="*/ 99 w 107"/>
                <a:gd name="T51" fmla="*/ 64 h 88"/>
                <a:gd name="T52" fmla="*/ 99 w 107"/>
                <a:gd name="T53" fmla="*/ 56 h 88"/>
                <a:gd name="T54" fmla="*/ 92 w 107"/>
                <a:gd name="T55" fmla="*/ 32 h 88"/>
                <a:gd name="T56" fmla="*/ 76 w 107"/>
                <a:gd name="T57" fmla="*/ 24 h 88"/>
                <a:gd name="T58" fmla="*/ 69 w 107"/>
                <a:gd name="T59" fmla="*/ 8 h 88"/>
                <a:gd name="T60" fmla="*/ 54 w 107"/>
                <a:gd name="T61" fmla="*/ 0 h 88"/>
                <a:gd name="T62" fmla="*/ 38 w 107"/>
                <a:gd name="T63" fmla="*/ 0 h 88"/>
                <a:gd name="T64" fmla="*/ 23 w 107"/>
                <a:gd name="T6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88">
                  <a:moveTo>
                    <a:pt x="23" y="0"/>
                  </a:moveTo>
                  <a:lnTo>
                    <a:pt x="16" y="8"/>
                  </a:lnTo>
                  <a:lnTo>
                    <a:pt x="0" y="40"/>
                  </a:lnTo>
                  <a:lnTo>
                    <a:pt x="16" y="48"/>
                  </a:lnTo>
                  <a:lnTo>
                    <a:pt x="16" y="48"/>
                  </a:lnTo>
                  <a:lnTo>
                    <a:pt x="16" y="48"/>
                  </a:lnTo>
                  <a:lnTo>
                    <a:pt x="16" y="56"/>
                  </a:lnTo>
                  <a:lnTo>
                    <a:pt x="16" y="56"/>
                  </a:lnTo>
                  <a:lnTo>
                    <a:pt x="38" y="56"/>
                  </a:lnTo>
                  <a:lnTo>
                    <a:pt x="38" y="56"/>
                  </a:lnTo>
                  <a:lnTo>
                    <a:pt x="61" y="64"/>
                  </a:lnTo>
                  <a:lnTo>
                    <a:pt x="61" y="64"/>
                  </a:lnTo>
                  <a:lnTo>
                    <a:pt x="38" y="64"/>
                  </a:lnTo>
                  <a:lnTo>
                    <a:pt x="31" y="64"/>
                  </a:lnTo>
                  <a:lnTo>
                    <a:pt x="16" y="72"/>
                  </a:lnTo>
                  <a:lnTo>
                    <a:pt x="16" y="80"/>
                  </a:lnTo>
                  <a:lnTo>
                    <a:pt x="31" y="80"/>
                  </a:lnTo>
                  <a:lnTo>
                    <a:pt x="38" y="80"/>
                  </a:lnTo>
                  <a:lnTo>
                    <a:pt x="38" y="80"/>
                  </a:lnTo>
                  <a:lnTo>
                    <a:pt x="16" y="80"/>
                  </a:lnTo>
                  <a:lnTo>
                    <a:pt x="16" y="88"/>
                  </a:lnTo>
                  <a:lnTo>
                    <a:pt x="38" y="80"/>
                  </a:lnTo>
                  <a:lnTo>
                    <a:pt x="69" y="80"/>
                  </a:lnTo>
                  <a:lnTo>
                    <a:pt x="84" y="80"/>
                  </a:lnTo>
                  <a:lnTo>
                    <a:pt x="107" y="88"/>
                  </a:lnTo>
                  <a:lnTo>
                    <a:pt x="99" y="64"/>
                  </a:lnTo>
                  <a:lnTo>
                    <a:pt x="99" y="56"/>
                  </a:lnTo>
                  <a:lnTo>
                    <a:pt x="92" y="32"/>
                  </a:lnTo>
                  <a:lnTo>
                    <a:pt x="76" y="24"/>
                  </a:lnTo>
                  <a:lnTo>
                    <a:pt x="69" y="8"/>
                  </a:lnTo>
                  <a:lnTo>
                    <a:pt x="54" y="0"/>
                  </a:lnTo>
                  <a:lnTo>
                    <a:pt x="38"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199" name="Freeform 159"/>
            <p:cNvSpPr>
              <a:spLocks/>
            </p:cNvSpPr>
            <p:nvPr/>
          </p:nvSpPr>
          <p:spPr bwMode="auto">
            <a:xfrm>
              <a:off x="2667" y="1992"/>
              <a:ext cx="68" cy="143"/>
            </a:xfrm>
            <a:custGeom>
              <a:avLst/>
              <a:gdLst>
                <a:gd name="T0" fmla="*/ 46 w 68"/>
                <a:gd name="T1" fmla="*/ 135 h 143"/>
                <a:gd name="T2" fmla="*/ 38 w 68"/>
                <a:gd name="T3" fmla="*/ 143 h 143"/>
                <a:gd name="T4" fmla="*/ 30 w 68"/>
                <a:gd name="T5" fmla="*/ 103 h 143"/>
                <a:gd name="T6" fmla="*/ 15 w 68"/>
                <a:gd name="T7" fmla="*/ 95 h 143"/>
                <a:gd name="T8" fmla="*/ 0 w 68"/>
                <a:gd name="T9" fmla="*/ 72 h 143"/>
                <a:gd name="T10" fmla="*/ 8 w 68"/>
                <a:gd name="T11" fmla="*/ 56 h 143"/>
                <a:gd name="T12" fmla="*/ 15 w 68"/>
                <a:gd name="T13" fmla="*/ 40 h 143"/>
                <a:gd name="T14" fmla="*/ 15 w 68"/>
                <a:gd name="T15" fmla="*/ 16 h 143"/>
                <a:gd name="T16" fmla="*/ 15 w 68"/>
                <a:gd name="T17" fmla="*/ 8 h 143"/>
                <a:gd name="T18" fmla="*/ 38 w 68"/>
                <a:gd name="T19" fmla="*/ 0 h 143"/>
                <a:gd name="T20" fmla="*/ 46 w 68"/>
                <a:gd name="T21" fmla="*/ 8 h 143"/>
                <a:gd name="T22" fmla="*/ 46 w 68"/>
                <a:gd name="T23" fmla="*/ 16 h 143"/>
                <a:gd name="T24" fmla="*/ 53 w 68"/>
                <a:gd name="T25" fmla="*/ 8 h 143"/>
                <a:gd name="T26" fmla="*/ 46 w 68"/>
                <a:gd name="T27" fmla="*/ 32 h 143"/>
                <a:gd name="T28" fmla="*/ 61 w 68"/>
                <a:gd name="T29" fmla="*/ 40 h 143"/>
                <a:gd name="T30" fmla="*/ 53 w 68"/>
                <a:gd name="T31" fmla="*/ 56 h 143"/>
                <a:gd name="T32" fmla="*/ 46 w 68"/>
                <a:gd name="T33" fmla="*/ 72 h 143"/>
                <a:gd name="T34" fmla="*/ 61 w 68"/>
                <a:gd name="T35" fmla="*/ 79 h 143"/>
                <a:gd name="T36" fmla="*/ 68 w 68"/>
                <a:gd name="T37" fmla="*/ 87 h 143"/>
                <a:gd name="T38" fmla="*/ 68 w 68"/>
                <a:gd name="T39" fmla="*/ 103 h 143"/>
                <a:gd name="T40" fmla="*/ 53 w 68"/>
                <a:gd name="T41" fmla="*/ 111 h 143"/>
                <a:gd name="T42" fmla="*/ 46 w 68"/>
                <a:gd name="T43" fmla="*/ 119 h 143"/>
                <a:gd name="T44" fmla="*/ 46 w 68"/>
                <a:gd name="T45"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143">
                  <a:moveTo>
                    <a:pt x="46" y="135"/>
                  </a:moveTo>
                  <a:lnTo>
                    <a:pt x="38" y="143"/>
                  </a:lnTo>
                  <a:lnTo>
                    <a:pt x="30" y="103"/>
                  </a:lnTo>
                  <a:lnTo>
                    <a:pt x="15" y="95"/>
                  </a:lnTo>
                  <a:lnTo>
                    <a:pt x="0" y="72"/>
                  </a:lnTo>
                  <a:lnTo>
                    <a:pt x="8" y="56"/>
                  </a:lnTo>
                  <a:lnTo>
                    <a:pt x="15" y="40"/>
                  </a:lnTo>
                  <a:lnTo>
                    <a:pt x="15" y="16"/>
                  </a:lnTo>
                  <a:lnTo>
                    <a:pt x="15" y="8"/>
                  </a:lnTo>
                  <a:lnTo>
                    <a:pt x="38" y="0"/>
                  </a:lnTo>
                  <a:lnTo>
                    <a:pt x="46" y="8"/>
                  </a:lnTo>
                  <a:lnTo>
                    <a:pt x="46" y="16"/>
                  </a:lnTo>
                  <a:lnTo>
                    <a:pt x="53" y="8"/>
                  </a:lnTo>
                  <a:lnTo>
                    <a:pt x="46" y="32"/>
                  </a:lnTo>
                  <a:lnTo>
                    <a:pt x="61" y="40"/>
                  </a:lnTo>
                  <a:lnTo>
                    <a:pt x="53" y="56"/>
                  </a:lnTo>
                  <a:lnTo>
                    <a:pt x="46" y="72"/>
                  </a:lnTo>
                  <a:lnTo>
                    <a:pt x="61" y="79"/>
                  </a:lnTo>
                  <a:lnTo>
                    <a:pt x="68" y="87"/>
                  </a:lnTo>
                  <a:lnTo>
                    <a:pt x="68" y="103"/>
                  </a:lnTo>
                  <a:lnTo>
                    <a:pt x="53" y="111"/>
                  </a:lnTo>
                  <a:lnTo>
                    <a:pt x="46" y="119"/>
                  </a:lnTo>
                  <a:lnTo>
                    <a:pt x="46" y="135"/>
                  </a:lnTo>
                  <a:close/>
                </a:path>
              </a:pathLst>
            </a:custGeom>
            <a:solidFill>
              <a:srgbClr val="6F73BF"/>
            </a:solidFill>
            <a:ln w="12700">
              <a:solidFill>
                <a:srgbClr val="000000"/>
              </a:solidFill>
              <a:prstDash val="solid"/>
              <a:round/>
              <a:headEnd/>
              <a:tailEnd/>
            </a:ln>
          </p:spPr>
          <p:txBody>
            <a:bodyPr/>
            <a:lstStyle/>
            <a:p>
              <a:endParaRPr lang="en-US"/>
            </a:p>
          </p:txBody>
        </p:sp>
        <p:sp>
          <p:nvSpPr>
            <p:cNvPr id="215200" name="Freeform 160"/>
            <p:cNvSpPr>
              <a:spLocks/>
            </p:cNvSpPr>
            <p:nvPr/>
          </p:nvSpPr>
          <p:spPr bwMode="auto">
            <a:xfrm>
              <a:off x="2348" y="2587"/>
              <a:ext cx="68" cy="79"/>
            </a:xfrm>
            <a:custGeom>
              <a:avLst/>
              <a:gdLst>
                <a:gd name="T0" fmla="*/ 68 w 68"/>
                <a:gd name="T1" fmla="*/ 79 h 79"/>
                <a:gd name="T2" fmla="*/ 45 w 68"/>
                <a:gd name="T3" fmla="*/ 71 h 79"/>
                <a:gd name="T4" fmla="*/ 30 w 68"/>
                <a:gd name="T5" fmla="*/ 55 h 79"/>
                <a:gd name="T6" fmla="*/ 15 w 68"/>
                <a:gd name="T7" fmla="*/ 47 h 79"/>
                <a:gd name="T8" fmla="*/ 0 w 68"/>
                <a:gd name="T9" fmla="*/ 32 h 79"/>
                <a:gd name="T10" fmla="*/ 0 w 68"/>
                <a:gd name="T11" fmla="*/ 24 h 79"/>
                <a:gd name="T12" fmla="*/ 7 w 68"/>
                <a:gd name="T13" fmla="*/ 8 h 79"/>
                <a:gd name="T14" fmla="*/ 15 w 68"/>
                <a:gd name="T15" fmla="*/ 0 h 79"/>
                <a:gd name="T16" fmla="*/ 30 w 68"/>
                <a:gd name="T17" fmla="*/ 0 h 79"/>
                <a:gd name="T18" fmla="*/ 30 w 68"/>
                <a:gd name="T19" fmla="*/ 16 h 79"/>
                <a:gd name="T20" fmla="*/ 38 w 68"/>
                <a:gd name="T21" fmla="*/ 24 h 79"/>
                <a:gd name="T22" fmla="*/ 45 w 68"/>
                <a:gd name="T23" fmla="*/ 16 h 79"/>
                <a:gd name="T24" fmla="*/ 53 w 68"/>
                <a:gd name="T25" fmla="*/ 16 h 79"/>
                <a:gd name="T26" fmla="*/ 53 w 68"/>
                <a:gd name="T27" fmla="*/ 32 h 79"/>
                <a:gd name="T28" fmla="*/ 53 w 68"/>
                <a:gd name="T29" fmla="*/ 39 h 79"/>
                <a:gd name="T30" fmla="*/ 61 w 68"/>
                <a:gd name="T31" fmla="*/ 47 h 79"/>
                <a:gd name="T32" fmla="*/ 68 w 68"/>
                <a:gd name="T33" fmla="*/ 55 h 79"/>
                <a:gd name="T34" fmla="*/ 68 w 68"/>
                <a:gd name="T3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79">
                  <a:moveTo>
                    <a:pt x="68" y="79"/>
                  </a:moveTo>
                  <a:lnTo>
                    <a:pt x="45" y="71"/>
                  </a:lnTo>
                  <a:lnTo>
                    <a:pt x="30" y="55"/>
                  </a:lnTo>
                  <a:lnTo>
                    <a:pt x="15" y="47"/>
                  </a:lnTo>
                  <a:lnTo>
                    <a:pt x="0" y="32"/>
                  </a:lnTo>
                  <a:lnTo>
                    <a:pt x="0" y="24"/>
                  </a:lnTo>
                  <a:lnTo>
                    <a:pt x="7" y="8"/>
                  </a:lnTo>
                  <a:lnTo>
                    <a:pt x="15" y="0"/>
                  </a:lnTo>
                  <a:lnTo>
                    <a:pt x="30" y="0"/>
                  </a:lnTo>
                  <a:lnTo>
                    <a:pt x="30" y="16"/>
                  </a:lnTo>
                  <a:lnTo>
                    <a:pt x="38" y="24"/>
                  </a:lnTo>
                  <a:lnTo>
                    <a:pt x="45" y="16"/>
                  </a:lnTo>
                  <a:lnTo>
                    <a:pt x="53" y="16"/>
                  </a:lnTo>
                  <a:lnTo>
                    <a:pt x="53" y="32"/>
                  </a:lnTo>
                  <a:lnTo>
                    <a:pt x="53" y="39"/>
                  </a:lnTo>
                  <a:lnTo>
                    <a:pt x="61" y="47"/>
                  </a:lnTo>
                  <a:lnTo>
                    <a:pt x="68" y="55"/>
                  </a:lnTo>
                  <a:lnTo>
                    <a:pt x="68" y="79"/>
                  </a:lnTo>
                  <a:close/>
                </a:path>
              </a:pathLst>
            </a:custGeom>
            <a:solidFill>
              <a:srgbClr val="E1E1E1"/>
            </a:solidFill>
            <a:ln w="12700">
              <a:solidFill>
                <a:srgbClr val="000000"/>
              </a:solidFill>
              <a:prstDash val="solid"/>
              <a:round/>
              <a:headEnd/>
              <a:tailEnd/>
            </a:ln>
          </p:spPr>
          <p:txBody>
            <a:bodyPr/>
            <a:lstStyle/>
            <a:p>
              <a:endParaRPr lang="en-US"/>
            </a:p>
          </p:txBody>
        </p:sp>
        <p:sp>
          <p:nvSpPr>
            <p:cNvPr id="215201" name="Freeform 161"/>
            <p:cNvSpPr>
              <a:spLocks/>
            </p:cNvSpPr>
            <p:nvPr/>
          </p:nvSpPr>
          <p:spPr bwMode="auto">
            <a:xfrm>
              <a:off x="1109" y="2563"/>
              <a:ext cx="53" cy="48"/>
            </a:xfrm>
            <a:custGeom>
              <a:avLst/>
              <a:gdLst>
                <a:gd name="T0" fmla="*/ 0 w 53"/>
                <a:gd name="T1" fmla="*/ 32 h 48"/>
                <a:gd name="T2" fmla="*/ 0 w 53"/>
                <a:gd name="T3" fmla="*/ 16 h 48"/>
                <a:gd name="T4" fmla="*/ 0 w 53"/>
                <a:gd name="T5" fmla="*/ 0 h 48"/>
                <a:gd name="T6" fmla="*/ 8 w 53"/>
                <a:gd name="T7" fmla="*/ 0 h 48"/>
                <a:gd name="T8" fmla="*/ 8 w 53"/>
                <a:gd name="T9" fmla="*/ 8 h 48"/>
                <a:gd name="T10" fmla="*/ 15 w 53"/>
                <a:gd name="T11" fmla="*/ 8 h 48"/>
                <a:gd name="T12" fmla="*/ 23 w 53"/>
                <a:gd name="T13" fmla="*/ 16 h 48"/>
                <a:gd name="T14" fmla="*/ 46 w 53"/>
                <a:gd name="T15" fmla="*/ 8 h 48"/>
                <a:gd name="T16" fmla="*/ 53 w 53"/>
                <a:gd name="T17" fmla="*/ 8 h 48"/>
                <a:gd name="T18" fmla="*/ 53 w 53"/>
                <a:gd name="T19" fmla="*/ 16 h 48"/>
                <a:gd name="T20" fmla="*/ 38 w 53"/>
                <a:gd name="T21" fmla="*/ 24 h 48"/>
                <a:gd name="T22" fmla="*/ 46 w 53"/>
                <a:gd name="T23" fmla="*/ 40 h 48"/>
                <a:gd name="T24" fmla="*/ 31 w 53"/>
                <a:gd name="T25" fmla="*/ 48 h 48"/>
                <a:gd name="T26" fmla="*/ 31 w 53"/>
                <a:gd name="T27" fmla="*/ 32 h 48"/>
                <a:gd name="T28" fmla="*/ 31 w 53"/>
                <a:gd name="T29" fmla="*/ 40 h 48"/>
                <a:gd name="T30" fmla="*/ 23 w 53"/>
                <a:gd name="T31" fmla="*/ 32 h 48"/>
                <a:gd name="T32" fmla="*/ 0 w 53"/>
                <a:gd name="T33" fmla="*/ 24 h 48"/>
                <a:gd name="T34" fmla="*/ 0 w 53"/>
                <a:gd name="T3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48">
                  <a:moveTo>
                    <a:pt x="0" y="32"/>
                  </a:moveTo>
                  <a:lnTo>
                    <a:pt x="0" y="16"/>
                  </a:lnTo>
                  <a:lnTo>
                    <a:pt x="0" y="0"/>
                  </a:lnTo>
                  <a:lnTo>
                    <a:pt x="8" y="0"/>
                  </a:lnTo>
                  <a:lnTo>
                    <a:pt x="8" y="8"/>
                  </a:lnTo>
                  <a:lnTo>
                    <a:pt x="15" y="8"/>
                  </a:lnTo>
                  <a:lnTo>
                    <a:pt x="23" y="16"/>
                  </a:lnTo>
                  <a:lnTo>
                    <a:pt x="46" y="8"/>
                  </a:lnTo>
                  <a:lnTo>
                    <a:pt x="53" y="8"/>
                  </a:lnTo>
                  <a:lnTo>
                    <a:pt x="53" y="16"/>
                  </a:lnTo>
                  <a:lnTo>
                    <a:pt x="38" y="24"/>
                  </a:lnTo>
                  <a:lnTo>
                    <a:pt x="46" y="40"/>
                  </a:lnTo>
                  <a:lnTo>
                    <a:pt x="31" y="48"/>
                  </a:lnTo>
                  <a:lnTo>
                    <a:pt x="31" y="32"/>
                  </a:lnTo>
                  <a:lnTo>
                    <a:pt x="31" y="40"/>
                  </a:lnTo>
                  <a:lnTo>
                    <a:pt x="23" y="32"/>
                  </a:lnTo>
                  <a:lnTo>
                    <a:pt x="0" y="24"/>
                  </a:lnTo>
                  <a:lnTo>
                    <a:pt x="0" y="32"/>
                  </a:lnTo>
                  <a:close/>
                </a:path>
              </a:pathLst>
            </a:custGeom>
            <a:solidFill>
              <a:srgbClr val="E1E1E1"/>
            </a:solidFill>
            <a:ln w="12700">
              <a:solidFill>
                <a:srgbClr val="000000"/>
              </a:solidFill>
              <a:prstDash val="solid"/>
              <a:round/>
              <a:headEnd/>
              <a:tailEnd/>
            </a:ln>
          </p:spPr>
          <p:txBody>
            <a:bodyPr/>
            <a:lstStyle/>
            <a:p>
              <a:endParaRPr lang="en-US"/>
            </a:p>
          </p:txBody>
        </p:sp>
        <p:sp>
          <p:nvSpPr>
            <p:cNvPr id="215202" name="Freeform 162"/>
            <p:cNvSpPr>
              <a:spLocks/>
            </p:cNvSpPr>
            <p:nvPr/>
          </p:nvSpPr>
          <p:spPr bwMode="auto">
            <a:xfrm>
              <a:off x="1162" y="2563"/>
              <a:ext cx="46" cy="48"/>
            </a:xfrm>
            <a:custGeom>
              <a:avLst/>
              <a:gdLst>
                <a:gd name="T0" fmla="*/ 23 w 46"/>
                <a:gd name="T1" fmla="*/ 24 h 48"/>
                <a:gd name="T2" fmla="*/ 31 w 46"/>
                <a:gd name="T3" fmla="*/ 24 h 48"/>
                <a:gd name="T4" fmla="*/ 31 w 46"/>
                <a:gd name="T5" fmla="*/ 24 h 48"/>
                <a:gd name="T6" fmla="*/ 23 w 46"/>
                <a:gd name="T7" fmla="*/ 24 h 48"/>
                <a:gd name="T8" fmla="*/ 23 w 46"/>
                <a:gd name="T9" fmla="*/ 16 h 48"/>
                <a:gd name="T10" fmla="*/ 8 w 46"/>
                <a:gd name="T11" fmla="*/ 8 h 48"/>
                <a:gd name="T12" fmla="*/ 0 w 46"/>
                <a:gd name="T13" fmla="*/ 8 h 48"/>
                <a:gd name="T14" fmla="*/ 0 w 46"/>
                <a:gd name="T15" fmla="*/ 0 h 48"/>
                <a:gd name="T16" fmla="*/ 16 w 46"/>
                <a:gd name="T17" fmla="*/ 0 h 48"/>
                <a:gd name="T18" fmla="*/ 31 w 46"/>
                <a:gd name="T19" fmla="*/ 8 h 48"/>
                <a:gd name="T20" fmla="*/ 38 w 46"/>
                <a:gd name="T21" fmla="*/ 16 h 48"/>
                <a:gd name="T22" fmla="*/ 46 w 46"/>
                <a:gd name="T23" fmla="*/ 32 h 48"/>
                <a:gd name="T24" fmla="*/ 38 w 46"/>
                <a:gd name="T25" fmla="*/ 40 h 48"/>
                <a:gd name="T26" fmla="*/ 31 w 46"/>
                <a:gd name="T27" fmla="*/ 48 h 48"/>
                <a:gd name="T28" fmla="*/ 31 w 46"/>
                <a:gd name="T29" fmla="*/ 40 h 48"/>
                <a:gd name="T30" fmla="*/ 23 w 46"/>
                <a:gd name="T3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8">
                  <a:moveTo>
                    <a:pt x="23" y="24"/>
                  </a:moveTo>
                  <a:lnTo>
                    <a:pt x="31" y="24"/>
                  </a:lnTo>
                  <a:lnTo>
                    <a:pt x="31" y="24"/>
                  </a:lnTo>
                  <a:lnTo>
                    <a:pt x="23" y="24"/>
                  </a:lnTo>
                  <a:lnTo>
                    <a:pt x="23" y="16"/>
                  </a:lnTo>
                  <a:lnTo>
                    <a:pt x="8" y="8"/>
                  </a:lnTo>
                  <a:lnTo>
                    <a:pt x="0" y="8"/>
                  </a:lnTo>
                  <a:lnTo>
                    <a:pt x="0" y="0"/>
                  </a:lnTo>
                  <a:lnTo>
                    <a:pt x="16" y="0"/>
                  </a:lnTo>
                  <a:lnTo>
                    <a:pt x="31" y="8"/>
                  </a:lnTo>
                  <a:lnTo>
                    <a:pt x="38" y="16"/>
                  </a:lnTo>
                  <a:lnTo>
                    <a:pt x="46" y="32"/>
                  </a:lnTo>
                  <a:lnTo>
                    <a:pt x="38" y="40"/>
                  </a:lnTo>
                  <a:lnTo>
                    <a:pt x="31" y="48"/>
                  </a:lnTo>
                  <a:lnTo>
                    <a:pt x="31" y="40"/>
                  </a:lnTo>
                  <a:lnTo>
                    <a:pt x="23" y="24"/>
                  </a:lnTo>
                  <a:close/>
                </a:path>
              </a:pathLst>
            </a:custGeom>
            <a:solidFill>
              <a:srgbClr val="E1E1E1"/>
            </a:solidFill>
            <a:ln w="12700">
              <a:solidFill>
                <a:srgbClr val="000000"/>
              </a:solidFill>
              <a:prstDash val="solid"/>
              <a:round/>
              <a:headEnd/>
              <a:tailEnd/>
            </a:ln>
          </p:spPr>
          <p:txBody>
            <a:bodyPr/>
            <a:lstStyle/>
            <a:p>
              <a:endParaRPr lang="en-US"/>
            </a:p>
          </p:txBody>
        </p:sp>
        <p:sp>
          <p:nvSpPr>
            <p:cNvPr id="215203" name="Freeform 163"/>
            <p:cNvSpPr>
              <a:spLocks/>
            </p:cNvSpPr>
            <p:nvPr/>
          </p:nvSpPr>
          <p:spPr bwMode="auto">
            <a:xfrm>
              <a:off x="1596" y="2642"/>
              <a:ext cx="53" cy="72"/>
            </a:xfrm>
            <a:custGeom>
              <a:avLst/>
              <a:gdLst>
                <a:gd name="T0" fmla="*/ 38 w 53"/>
                <a:gd name="T1" fmla="*/ 16 h 72"/>
                <a:gd name="T2" fmla="*/ 22 w 53"/>
                <a:gd name="T3" fmla="*/ 0 h 72"/>
                <a:gd name="T4" fmla="*/ 15 w 53"/>
                <a:gd name="T5" fmla="*/ 0 h 72"/>
                <a:gd name="T6" fmla="*/ 7 w 53"/>
                <a:gd name="T7" fmla="*/ 8 h 72"/>
                <a:gd name="T8" fmla="*/ 0 w 53"/>
                <a:gd name="T9" fmla="*/ 24 h 72"/>
                <a:gd name="T10" fmla="*/ 7 w 53"/>
                <a:gd name="T11" fmla="*/ 48 h 72"/>
                <a:gd name="T12" fmla="*/ 0 w 53"/>
                <a:gd name="T13" fmla="*/ 72 h 72"/>
                <a:gd name="T14" fmla="*/ 7 w 53"/>
                <a:gd name="T15" fmla="*/ 72 h 72"/>
                <a:gd name="T16" fmla="*/ 30 w 53"/>
                <a:gd name="T17" fmla="*/ 72 h 72"/>
                <a:gd name="T18" fmla="*/ 38 w 53"/>
                <a:gd name="T19" fmla="*/ 56 h 72"/>
                <a:gd name="T20" fmla="*/ 53 w 53"/>
                <a:gd name="T21" fmla="*/ 32 h 72"/>
                <a:gd name="T22" fmla="*/ 45 w 53"/>
                <a:gd name="T23" fmla="*/ 24 h 72"/>
                <a:gd name="T24" fmla="*/ 45 w 53"/>
                <a:gd name="T25" fmla="*/ 24 h 72"/>
                <a:gd name="T26" fmla="*/ 38 w 53"/>
                <a:gd name="T27"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72">
                  <a:moveTo>
                    <a:pt x="38" y="16"/>
                  </a:moveTo>
                  <a:lnTo>
                    <a:pt x="22" y="0"/>
                  </a:lnTo>
                  <a:lnTo>
                    <a:pt x="15" y="0"/>
                  </a:lnTo>
                  <a:lnTo>
                    <a:pt x="7" y="8"/>
                  </a:lnTo>
                  <a:lnTo>
                    <a:pt x="0" y="24"/>
                  </a:lnTo>
                  <a:lnTo>
                    <a:pt x="7" y="48"/>
                  </a:lnTo>
                  <a:lnTo>
                    <a:pt x="0" y="72"/>
                  </a:lnTo>
                  <a:lnTo>
                    <a:pt x="7" y="72"/>
                  </a:lnTo>
                  <a:lnTo>
                    <a:pt x="30" y="72"/>
                  </a:lnTo>
                  <a:lnTo>
                    <a:pt x="38" y="56"/>
                  </a:lnTo>
                  <a:lnTo>
                    <a:pt x="53" y="32"/>
                  </a:lnTo>
                  <a:lnTo>
                    <a:pt x="45" y="24"/>
                  </a:lnTo>
                  <a:lnTo>
                    <a:pt x="45" y="24"/>
                  </a:lnTo>
                  <a:lnTo>
                    <a:pt x="3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04" name="Freeform 164"/>
            <p:cNvSpPr>
              <a:spLocks/>
            </p:cNvSpPr>
            <p:nvPr/>
          </p:nvSpPr>
          <p:spPr bwMode="auto">
            <a:xfrm>
              <a:off x="1170" y="2508"/>
              <a:ext cx="213" cy="340"/>
            </a:xfrm>
            <a:custGeom>
              <a:avLst/>
              <a:gdLst>
                <a:gd name="T0" fmla="*/ 84 w 213"/>
                <a:gd name="T1" fmla="*/ 31 h 340"/>
                <a:gd name="T2" fmla="*/ 76 w 213"/>
                <a:gd name="T3" fmla="*/ 23 h 340"/>
                <a:gd name="T4" fmla="*/ 61 w 213"/>
                <a:gd name="T5" fmla="*/ 55 h 340"/>
                <a:gd name="T6" fmla="*/ 38 w 213"/>
                <a:gd name="T7" fmla="*/ 87 h 340"/>
                <a:gd name="T8" fmla="*/ 30 w 213"/>
                <a:gd name="T9" fmla="*/ 71 h 340"/>
                <a:gd name="T10" fmla="*/ 30 w 213"/>
                <a:gd name="T11" fmla="*/ 95 h 340"/>
                <a:gd name="T12" fmla="*/ 30 w 213"/>
                <a:gd name="T13" fmla="*/ 111 h 340"/>
                <a:gd name="T14" fmla="*/ 30 w 213"/>
                <a:gd name="T15" fmla="*/ 134 h 340"/>
                <a:gd name="T16" fmla="*/ 30 w 213"/>
                <a:gd name="T17" fmla="*/ 166 h 340"/>
                <a:gd name="T18" fmla="*/ 23 w 213"/>
                <a:gd name="T19" fmla="*/ 198 h 340"/>
                <a:gd name="T20" fmla="*/ 8 w 213"/>
                <a:gd name="T21" fmla="*/ 214 h 340"/>
                <a:gd name="T22" fmla="*/ 8 w 213"/>
                <a:gd name="T23" fmla="*/ 222 h 340"/>
                <a:gd name="T24" fmla="*/ 30 w 213"/>
                <a:gd name="T25" fmla="*/ 245 h 340"/>
                <a:gd name="T26" fmla="*/ 68 w 213"/>
                <a:gd name="T27" fmla="*/ 253 h 340"/>
                <a:gd name="T28" fmla="*/ 84 w 213"/>
                <a:gd name="T29" fmla="*/ 269 h 340"/>
                <a:gd name="T30" fmla="*/ 99 w 213"/>
                <a:gd name="T31" fmla="*/ 293 h 340"/>
                <a:gd name="T32" fmla="*/ 137 w 213"/>
                <a:gd name="T33" fmla="*/ 301 h 340"/>
                <a:gd name="T34" fmla="*/ 144 w 213"/>
                <a:gd name="T35" fmla="*/ 332 h 340"/>
                <a:gd name="T36" fmla="*/ 167 w 213"/>
                <a:gd name="T37" fmla="*/ 277 h 340"/>
                <a:gd name="T38" fmla="*/ 160 w 213"/>
                <a:gd name="T39" fmla="*/ 237 h 340"/>
                <a:gd name="T40" fmla="*/ 175 w 213"/>
                <a:gd name="T41" fmla="*/ 229 h 340"/>
                <a:gd name="T42" fmla="*/ 160 w 213"/>
                <a:gd name="T43" fmla="*/ 214 h 340"/>
                <a:gd name="T44" fmla="*/ 190 w 213"/>
                <a:gd name="T45" fmla="*/ 214 h 340"/>
                <a:gd name="T46" fmla="*/ 205 w 213"/>
                <a:gd name="T47" fmla="*/ 206 h 340"/>
                <a:gd name="T48" fmla="*/ 213 w 213"/>
                <a:gd name="T49" fmla="*/ 229 h 340"/>
                <a:gd name="T50" fmla="*/ 198 w 213"/>
                <a:gd name="T51" fmla="*/ 190 h 340"/>
                <a:gd name="T52" fmla="*/ 198 w 213"/>
                <a:gd name="T53" fmla="*/ 158 h 340"/>
                <a:gd name="T54" fmla="*/ 205 w 213"/>
                <a:gd name="T55" fmla="*/ 126 h 340"/>
                <a:gd name="T56" fmla="*/ 160 w 213"/>
                <a:gd name="T57" fmla="*/ 111 h 340"/>
                <a:gd name="T58" fmla="*/ 122 w 213"/>
                <a:gd name="T59" fmla="*/ 95 h 340"/>
                <a:gd name="T60" fmla="*/ 114 w 213"/>
                <a:gd name="T61" fmla="*/ 63 h 340"/>
                <a:gd name="T62" fmla="*/ 114 w 213"/>
                <a:gd name="T63" fmla="*/ 47 h 340"/>
                <a:gd name="T64" fmla="*/ 129 w 213"/>
                <a:gd name="T65" fmla="*/ 7 h 340"/>
                <a:gd name="T66" fmla="*/ 144 w 213"/>
                <a:gd name="T67" fmla="*/ 0 h 340"/>
                <a:gd name="T68" fmla="*/ 99 w 213"/>
                <a:gd name="T69" fmla="*/ 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340">
                  <a:moveTo>
                    <a:pt x="91" y="23"/>
                  </a:moveTo>
                  <a:lnTo>
                    <a:pt x="84" y="31"/>
                  </a:lnTo>
                  <a:lnTo>
                    <a:pt x="84" y="23"/>
                  </a:lnTo>
                  <a:lnTo>
                    <a:pt x="76" y="23"/>
                  </a:lnTo>
                  <a:lnTo>
                    <a:pt x="61" y="39"/>
                  </a:lnTo>
                  <a:lnTo>
                    <a:pt x="61" y="55"/>
                  </a:lnTo>
                  <a:lnTo>
                    <a:pt x="46" y="79"/>
                  </a:lnTo>
                  <a:lnTo>
                    <a:pt x="38" y="87"/>
                  </a:lnTo>
                  <a:lnTo>
                    <a:pt x="38" y="79"/>
                  </a:lnTo>
                  <a:lnTo>
                    <a:pt x="30" y="71"/>
                  </a:lnTo>
                  <a:lnTo>
                    <a:pt x="38" y="87"/>
                  </a:lnTo>
                  <a:lnTo>
                    <a:pt x="30" y="95"/>
                  </a:lnTo>
                  <a:lnTo>
                    <a:pt x="23" y="103"/>
                  </a:lnTo>
                  <a:lnTo>
                    <a:pt x="30" y="111"/>
                  </a:lnTo>
                  <a:lnTo>
                    <a:pt x="30" y="126"/>
                  </a:lnTo>
                  <a:lnTo>
                    <a:pt x="30" y="134"/>
                  </a:lnTo>
                  <a:lnTo>
                    <a:pt x="30" y="150"/>
                  </a:lnTo>
                  <a:lnTo>
                    <a:pt x="30" y="166"/>
                  </a:lnTo>
                  <a:lnTo>
                    <a:pt x="30" y="174"/>
                  </a:lnTo>
                  <a:lnTo>
                    <a:pt x="23" y="198"/>
                  </a:lnTo>
                  <a:lnTo>
                    <a:pt x="15" y="198"/>
                  </a:lnTo>
                  <a:lnTo>
                    <a:pt x="8" y="214"/>
                  </a:lnTo>
                  <a:lnTo>
                    <a:pt x="0" y="214"/>
                  </a:lnTo>
                  <a:lnTo>
                    <a:pt x="8" y="222"/>
                  </a:lnTo>
                  <a:lnTo>
                    <a:pt x="15" y="229"/>
                  </a:lnTo>
                  <a:lnTo>
                    <a:pt x="30" y="245"/>
                  </a:lnTo>
                  <a:lnTo>
                    <a:pt x="46" y="245"/>
                  </a:lnTo>
                  <a:lnTo>
                    <a:pt x="68" y="253"/>
                  </a:lnTo>
                  <a:lnTo>
                    <a:pt x="68" y="253"/>
                  </a:lnTo>
                  <a:lnTo>
                    <a:pt x="84" y="269"/>
                  </a:lnTo>
                  <a:lnTo>
                    <a:pt x="99" y="285"/>
                  </a:lnTo>
                  <a:lnTo>
                    <a:pt x="99" y="293"/>
                  </a:lnTo>
                  <a:lnTo>
                    <a:pt x="122" y="301"/>
                  </a:lnTo>
                  <a:lnTo>
                    <a:pt x="137" y="301"/>
                  </a:lnTo>
                  <a:lnTo>
                    <a:pt x="152" y="301"/>
                  </a:lnTo>
                  <a:lnTo>
                    <a:pt x="144" y="332"/>
                  </a:lnTo>
                  <a:lnTo>
                    <a:pt x="160" y="340"/>
                  </a:lnTo>
                  <a:lnTo>
                    <a:pt x="167" y="277"/>
                  </a:lnTo>
                  <a:lnTo>
                    <a:pt x="160" y="261"/>
                  </a:lnTo>
                  <a:lnTo>
                    <a:pt x="160" y="237"/>
                  </a:lnTo>
                  <a:lnTo>
                    <a:pt x="167" y="237"/>
                  </a:lnTo>
                  <a:lnTo>
                    <a:pt x="175" y="229"/>
                  </a:lnTo>
                  <a:lnTo>
                    <a:pt x="160" y="229"/>
                  </a:lnTo>
                  <a:lnTo>
                    <a:pt x="160" y="214"/>
                  </a:lnTo>
                  <a:lnTo>
                    <a:pt x="190" y="214"/>
                  </a:lnTo>
                  <a:lnTo>
                    <a:pt x="190" y="214"/>
                  </a:lnTo>
                  <a:lnTo>
                    <a:pt x="190" y="214"/>
                  </a:lnTo>
                  <a:lnTo>
                    <a:pt x="205" y="206"/>
                  </a:lnTo>
                  <a:lnTo>
                    <a:pt x="205" y="222"/>
                  </a:lnTo>
                  <a:lnTo>
                    <a:pt x="213" y="229"/>
                  </a:lnTo>
                  <a:lnTo>
                    <a:pt x="205" y="206"/>
                  </a:lnTo>
                  <a:lnTo>
                    <a:pt x="198" y="190"/>
                  </a:lnTo>
                  <a:lnTo>
                    <a:pt x="205" y="182"/>
                  </a:lnTo>
                  <a:lnTo>
                    <a:pt x="198" y="158"/>
                  </a:lnTo>
                  <a:lnTo>
                    <a:pt x="198" y="142"/>
                  </a:lnTo>
                  <a:lnTo>
                    <a:pt x="205" y="126"/>
                  </a:lnTo>
                  <a:lnTo>
                    <a:pt x="175" y="126"/>
                  </a:lnTo>
                  <a:lnTo>
                    <a:pt x="160" y="111"/>
                  </a:lnTo>
                  <a:lnTo>
                    <a:pt x="129" y="103"/>
                  </a:lnTo>
                  <a:lnTo>
                    <a:pt x="122" y="95"/>
                  </a:lnTo>
                  <a:lnTo>
                    <a:pt x="122" y="87"/>
                  </a:lnTo>
                  <a:lnTo>
                    <a:pt x="114" y="63"/>
                  </a:lnTo>
                  <a:lnTo>
                    <a:pt x="106" y="63"/>
                  </a:lnTo>
                  <a:lnTo>
                    <a:pt x="114" y="47"/>
                  </a:lnTo>
                  <a:lnTo>
                    <a:pt x="122" y="31"/>
                  </a:lnTo>
                  <a:lnTo>
                    <a:pt x="129" y="7"/>
                  </a:lnTo>
                  <a:lnTo>
                    <a:pt x="144" y="7"/>
                  </a:lnTo>
                  <a:lnTo>
                    <a:pt x="144" y="0"/>
                  </a:lnTo>
                  <a:lnTo>
                    <a:pt x="129" y="0"/>
                  </a:lnTo>
                  <a:lnTo>
                    <a:pt x="99" y="15"/>
                  </a:lnTo>
                  <a:lnTo>
                    <a:pt x="91" y="23"/>
                  </a:lnTo>
                  <a:close/>
                </a:path>
              </a:pathLst>
            </a:custGeom>
            <a:solidFill>
              <a:srgbClr val="E1E1E1"/>
            </a:solidFill>
            <a:ln w="12700">
              <a:solidFill>
                <a:srgbClr val="000000"/>
              </a:solidFill>
              <a:prstDash val="solid"/>
              <a:round/>
              <a:headEnd/>
              <a:tailEnd/>
            </a:ln>
          </p:spPr>
          <p:txBody>
            <a:bodyPr/>
            <a:lstStyle/>
            <a:p>
              <a:endParaRPr lang="en-US"/>
            </a:p>
          </p:txBody>
        </p:sp>
        <p:sp>
          <p:nvSpPr>
            <p:cNvPr id="215205" name="Freeform 165"/>
            <p:cNvSpPr>
              <a:spLocks/>
            </p:cNvSpPr>
            <p:nvPr/>
          </p:nvSpPr>
          <p:spPr bwMode="auto">
            <a:xfrm>
              <a:off x="1482" y="2587"/>
              <a:ext cx="83" cy="143"/>
            </a:xfrm>
            <a:custGeom>
              <a:avLst/>
              <a:gdLst>
                <a:gd name="T0" fmla="*/ 68 w 83"/>
                <a:gd name="T1" fmla="*/ 103 h 143"/>
                <a:gd name="T2" fmla="*/ 53 w 83"/>
                <a:gd name="T3" fmla="*/ 95 h 143"/>
                <a:gd name="T4" fmla="*/ 60 w 83"/>
                <a:gd name="T5" fmla="*/ 71 h 143"/>
                <a:gd name="T6" fmla="*/ 68 w 83"/>
                <a:gd name="T7" fmla="*/ 71 h 143"/>
                <a:gd name="T8" fmla="*/ 68 w 83"/>
                <a:gd name="T9" fmla="*/ 55 h 143"/>
                <a:gd name="T10" fmla="*/ 68 w 83"/>
                <a:gd name="T11" fmla="*/ 39 h 143"/>
                <a:gd name="T12" fmla="*/ 53 w 83"/>
                <a:gd name="T13" fmla="*/ 32 h 143"/>
                <a:gd name="T14" fmla="*/ 45 w 83"/>
                <a:gd name="T15" fmla="*/ 39 h 143"/>
                <a:gd name="T16" fmla="*/ 45 w 83"/>
                <a:gd name="T17" fmla="*/ 16 h 143"/>
                <a:gd name="T18" fmla="*/ 38 w 83"/>
                <a:gd name="T19" fmla="*/ 8 h 143"/>
                <a:gd name="T20" fmla="*/ 30 w 83"/>
                <a:gd name="T21" fmla="*/ 0 h 143"/>
                <a:gd name="T22" fmla="*/ 30 w 83"/>
                <a:gd name="T23" fmla="*/ 0 h 143"/>
                <a:gd name="T24" fmla="*/ 22 w 83"/>
                <a:gd name="T25" fmla="*/ 0 h 143"/>
                <a:gd name="T26" fmla="*/ 22 w 83"/>
                <a:gd name="T27" fmla="*/ 0 h 143"/>
                <a:gd name="T28" fmla="*/ 7 w 83"/>
                <a:gd name="T29" fmla="*/ 16 h 143"/>
                <a:gd name="T30" fmla="*/ 15 w 83"/>
                <a:gd name="T31" fmla="*/ 24 h 143"/>
                <a:gd name="T32" fmla="*/ 7 w 83"/>
                <a:gd name="T33" fmla="*/ 32 h 143"/>
                <a:gd name="T34" fmla="*/ 0 w 83"/>
                <a:gd name="T35" fmla="*/ 47 h 143"/>
                <a:gd name="T36" fmla="*/ 7 w 83"/>
                <a:gd name="T37" fmla="*/ 63 h 143"/>
                <a:gd name="T38" fmla="*/ 15 w 83"/>
                <a:gd name="T39" fmla="*/ 63 h 143"/>
                <a:gd name="T40" fmla="*/ 22 w 83"/>
                <a:gd name="T41" fmla="*/ 79 h 143"/>
                <a:gd name="T42" fmla="*/ 30 w 83"/>
                <a:gd name="T43" fmla="*/ 87 h 143"/>
                <a:gd name="T44" fmla="*/ 22 w 83"/>
                <a:gd name="T45" fmla="*/ 103 h 143"/>
                <a:gd name="T46" fmla="*/ 22 w 83"/>
                <a:gd name="T47" fmla="*/ 127 h 143"/>
                <a:gd name="T48" fmla="*/ 38 w 83"/>
                <a:gd name="T49" fmla="*/ 143 h 143"/>
                <a:gd name="T50" fmla="*/ 45 w 83"/>
                <a:gd name="T51" fmla="*/ 143 h 143"/>
                <a:gd name="T52" fmla="*/ 60 w 83"/>
                <a:gd name="T53" fmla="*/ 135 h 143"/>
                <a:gd name="T54" fmla="*/ 83 w 83"/>
                <a:gd name="T55" fmla="*/ 135 h 143"/>
                <a:gd name="T56" fmla="*/ 76 w 83"/>
                <a:gd name="T57" fmla="*/ 119 h 143"/>
                <a:gd name="T58" fmla="*/ 68 w 83"/>
                <a:gd name="T59" fmla="*/ 10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143">
                  <a:moveTo>
                    <a:pt x="68" y="103"/>
                  </a:moveTo>
                  <a:lnTo>
                    <a:pt x="53" y="95"/>
                  </a:lnTo>
                  <a:lnTo>
                    <a:pt x="60" y="71"/>
                  </a:lnTo>
                  <a:lnTo>
                    <a:pt x="68" y="71"/>
                  </a:lnTo>
                  <a:lnTo>
                    <a:pt x="68" y="55"/>
                  </a:lnTo>
                  <a:lnTo>
                    <a:pt x="68" y="39"/>
                  </a:lnTo>
                  <a:lnTo>
                    <a:pt x="53" y="32"/>
                  </a:lnTo>
                  <a:lnTo>
                    <a:pt x="45" y="39"/>
                  </a:lnTo>
                  <a:lnTo>
                    <a:pt x="45" y="16"/>
                  </a:lnTo>
                  <a:lnTo>
                    <a:pt x="38" y="8"/>
                  </a:lnTo>
                  <a:lnTo>
                    <a:pt x="30" y="0"/>
                  </a:lnTo>
                  <a:lnTo>
                    <a:pt x="30" y="0"/>
                  </a:lnTo>
                  <a:lnTo>
                    <a:pt x="22" y="0"/>
                  </a:lnTo>
                  <a:lnTo>
                    <a:pt x="22" y="0"/>
                  </a:lnTo>
                  <a:lnTo>
                    <a:pt x="7" y="16"/>
                  </a:lnTo>
                  <a:lnTo>
                    <a:pt x="15" y="24"/>
                  </a:lnTo>
                  <a:lnTo>
                    <a:pt x="7" y="32"/>
                  </a:lnTo>
                  <a:lnTo>
                    <a:pt x="0" y="47"/>
                  </a:lnTo>
                  <a:lnTo>
                    <a:pt x="7" y="63"/>
                  </a:lnTo>
                  <a:lnTo>
                    <a:pt x="15" y="63"/>
                  </a:lnTo>
                  <a:lnTo>
                    <a:pt x="22" y="79"/>
                  </a:lnTo>
                  <a:lnTo>
                    <a:pt x="30" y="87"/>
                  </a:lnTo>
                  <a:lnTo>
                    <a:pt x="22" y="103"/>
                  </a:lnTo>
                  <a:lnTo>
                    <a:pt x="22" y="127"/>
                  </a:lnTo>
                  <a:lnTo>
                    <a:pt x="38" y="143"/>
                  </a:lnTo>
                  <a:lnTo>
                    <a:pt x="45" y="143"/>
                  </a:lnTo>
                  <a:lnTo>
                    <a:pt x="60" y="135"/>
                  </a:lnTo>
                  <a:lnTo>
                    <a:pt x="83" y="135"/>
                  </a:lnTo>
                  <a:lnTo>
                    <a:pt x="76" y="119"/>
                  </a:lnTo>
                  <a:lnTo>
                    <a:pt x="68" y="103"/>
                  </a:lnTo>
                  <a:close/>
                </a:path>
              </a:pathLst>
            </a:custGeom>
            <a:solidFill>
              <a:srgbClr val="E1E1E1"/>
            </a:solidFill>
            <a:ln w="12700">
              <a:solidFill>
                <a:srgbClr val="000000"/>
              </a:solidFill>
              <a:prstDash val="solid"/>
              <a:round/>
              <a:headEnd/>
              <a:tailEnd/>
            </a:ln>
          </p:spPr>
          <p:txBody>
            <a:bodyPr/>
            <a:lstStyle/>
            <a:p>
              <a:endParaRPr lang="en-US"/>
            </a:p>
          </p:txBody>
        </p:sp>
        <p:sp>
          <p:nvSpPr>
            <p:cNvPr id="215206" name="Freeform 166"/>
            <p:cNvSpPr>
              <a:spLocks/>
            </p:cNvSpPr>
            <p:nvPr/>
          </p:nvSpPr>
          <p:spPr bwMode="auto">
            <a:xfrm>
              <a:off x="1535" y="2634"/>
              <a:ext cx="68" cy="88"/>
            </a:xfrm>
            <a:custGeom>
              <a:avLst/>
              <a:gdLst>
                <a:gd name="T0" fmla="*/ 15 w 68"/>
                <a:gd name="T1" fmla="*/ 56 h 88"/>
                <a:gd name="T2" fmla="*/ 0 w 68"/>
                <a:gd name="T3" fmla="*/ 48 h 88"/>
                <a:gd name="T4" fmla="*/ 7 w 68"/>
                <a:gd name="T5" fmla="*/ 24 h 88"/>
                <a:gd name="T6" fmla="*/ 15 w 68"/>
                <a:gd name="T7" fmla="*/ 24 h 88"/>
                <a:gd name="T8" fmla="*/ 15 w 68"/>
                <a:gd name="T9" fmla="*/ 8 h 88"/>
                <a:gd name="T10" fmla="*/ 15 w 68"/>
                <a:gd name="T11" fmla="*/ 0 h 88"/>
                <a:gd name="T12" fmla="*/ 38 w 68"/>
                <a:gd name="T13" fmla="*/ 8 h 88"/>
                <a:gd name="T14" fmla="*/ 53 w 68"/>
                <a:gd name="T15" fmla="*/ 0 h 88"/>
                <a:gd name="T16" fmla="*/ 53 w 68"/>
                <a:gd name="T17" fmla="*/ 0 h 88"/>
                <a:gd name="T18" fmla="*/ 68 w 68"/>
                <a:gd name="T19" fmla="*/ 8 h 88"/>
                <a:gd name="T20" fmla="*/ 68 w 68"/>
                <a:gd name="T21" fmla="*/ 16 h 88"/>
                <a:gd name="T22" fmla="*/ 61 w 68"/>
                <a:gd name="T23" fmla="*/ 32 h 88"/>
                <a:gd name="T24" fmla="*/ 68 w 68"/>
                <a:gd name="T25" fmla="*/ 56 h 88"/>
                <a:gd name="T26" fmla="*/ 61 w 68"/>
                <a:gd name="T27" fmla="*/ 80 h 88"/>
                <a:gd name="T28" fmla="*/ 53 w 68"/>
                <a:gd name="T29" fmla="*/ 72 h 88"/>
                <a:gd name="T30" fmla="*/ 38 w 68"/>
                <a:gd name="T31" fmla="*/ 80 h 88"/>
                <a:gd name="T32" fmla="*/ 38 w 68"/>
                <a:gd name="T33" fmla="*/ 88 h 88"/>
                <a:gd name="T34" fmla="*/ 30 w 68"/>
                <a:gd name="T35" fmla="*/ 88 h 88"/>
                <a:gd name="T36" fmla="*/ 23 w 68"/>
                <a:gd name="T37" fmla="*/ 72 h 88"/>
                <a:gd name="T38" fmla="*/ 15 w 68"/>
                <a:gd name="T39" fmla="*/ 5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88">
                  <a:moveTo>
                    <a:pt x="15" y="56"/>
                  </a:moveTo>
                  <a:lnTo>
                    <a:pt x="0" y="48"/>
                  </a:lnTo>
                  <a:lnTo>
                    <a:pt x="7" y="24"/>
                  </a:lnTo>
                  <a:lnTo>
                    <a:pt x="15" y="24"/>
                  </a:lnTo>
                  <a:lnTo>
                    <a:pt x="15" y="8"/>
                  </a:lnTo>
                  <a:lnTo>
                    <a:pt x="15" y="0"/>
                  </a:lnTo>
                  <a:lnTo>
                    <a:pt x="38" y="8"/>
                  </a:lnTo>
                  <a:lnTo>
                    <a:pt x="53" y="0"/>
                  </a:lnTo>
                  <a:lnTo>
                    <a:pt x="53" y="0"/>
                  </a:lnTo>
                  <a:lnTo>
                    <a:pt x="68" y="8"/>
                  </a:lnTo>
                  <a:lnTo>
                    <a:pt x="68" y="16"/>
                  </a:lnTo>
                  <a:lnTo>
                    <a:pt x="61" y="32"/>
                  </a:lnTo>
                  <a:lnTo>
                    <a:pt x="68" y="56"/>
                  </a:lnTo>
                  <a:lnTo>
                    <a:pt x="61" y="80"/>
                  </a:lnTo>
                  <a:lnTo>
                    <a:pt x="53" y="72"/>
                  </a:lnTo>
                  <a:lnTo>
                    <a:pt x="38" y="80"/>
                  </a:lnTo>
                  <a:lnTo>
                    <a:pt x="38" y="88"/>
                  </a:lnTo>
                  <a:lnTo>
                    <a:pt x="30" y="88"/>
                  </a:lnTo>
                  <a:lnTo>
                    <a:pt x="23" y="72"/>
                  </a:lnTo>
                  <a:lnTo>
                    <a:pt x="15" y="56"/>
                  </a:lnTo>
                  <a:close/>
                </a:path>
              </a:pathLst>
            </a:custGeom>
            <a:solidFill>
              <a:srgbClr val="E1E1E1"/>
            </a:solidFill>
            <a:ln w="12700">
              <a:solidFill>
                <a:srgbClr val="000000"/>
              </a:solidFill>
              <a:prstDash val="solid"/>
              <a:round/>
              <a:headEnd/>
              <a:tailEnd/>
            </a:ln>
          </p:spPr>
          <p:txBody>
            <a:bodyPr/>
            <a:lstStyle/>
            <a:p>
              <a:endParaRPr lang="en-US"/>
            </a:p>
          </p:txBody>
        </p:sp>
        <p:sp>
          <p:nvSpPr>
            <p:cNvPr id="215207" name="Freeform 167"/>
            <p:cNvSpPr>
              <a:spLocks/>
            </p:cNvSpPr>
            <p:nvPr/>
          </p:nvSpPr>
          <p:spPr bwMode="auto">
            <a:xfrm>
              <a:off x="1474" y="2539"/>
              <a:ext cx="15" cy="16"/>
            </a:xfrm>
            <a:custGeom>
              <a:avLst/>
              <a:gdLst>
                <a:gd name="T0" fmla="*/ 8 w 15"/>
                <a:gd name="T1" fmla="*/ 0 h 16"/>
                <a:gd name="T2" fmla="*/ 15 w 15"/>
                <a:gd name="T3" fmla="*/ 0 h 16"/>
                <a:gd name="T4" fmla="*/ 8 w 15"/>
                <a:gd name="T5" fmla="*/ 16 h 16"/>
                <a:gd name="T6" fmla="*/ 0 w 15"/>
                <a:gd name="T7" fmla="*/ 8 h 16"/>
                <a:gd name="T8" fmla="*/ 8 w 15"/>
                <a:gd name="T9" fmla="*/ 0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lnTo>
                    <a:pt x="15" y="0"/>
                  </a:lnTo>
                  <a:lnTo>
                    <a:pt x="8" y="16"/>
                  </a:lnTo>
                  <a:lnTo>
                    <a:pt x="0" y="8"/>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08" name="Freeform 168"/>
            <p:cNvSpPr>
              <a:spLocks/>
            </p:cNvSpPr>
            <p:nvPr/>
          </p:nvSpPr>
          <p:spPr bwMode="auto">
            <a:xfrm>
              <a:off x="1276" y="2508"/>
              <a:ext cx="228" cy="237"/>
            </a:xfrm>
            <a:custGeom>
              <a:avLst/>
              <a:gdLst>
                <a:gd name="T0" fmla="*/ 190 w 228"/>
                <a:gd name="T1" fmla="*/ 47 h 237"/>
                <a:gd name="T2" fmla="*/ 183 w 228"/>
                <a:gd name="T3" fmla="*/ 47 h 237"/>
                <a:gd name="T4" fmla="*/ 183 w 228"/>
                <a:gd name="T5" fmla="*/ 39 h 237"/>
                <a:gd name="T6" fmla="*/ 175 w 228"/>
                <a:gd name="T7" fmla="*/ 31 h 237"/>
                <a:gd name="T8" fmla="*/ 168 w 228"/>
                <a:gd name="T9" fmla="*/ 31 h 237"/>
                <a:gd name="T10" fmla="*/ 122 w 228"/>
                <a:gd name="T11" fmla="*/ 31 h 237"/>
                <a:gd name="T12" fmla="*/ 84 w 228"/>
                <a:gd name="T13" fmla="*/ 23 h 237"/>
                <a:gd name="T14" fmla="*/ 61 w 228"/>
                <a:gd name="T15" fmla="*/ 0 h 237"/>
                <a:gd name="T16" fmla="*/ 61 w 228"/>
                <a:gd name="T17" fmla="*/ 15 h 237"/>
                <a:gd name="T18" fmla="*/ 38 w 228"/>
                <a:gd name="T19" fmla="*/ 23 h 237"/>
                <a:gd name="T20" fmla="*/ 38 w 228"/>
                <a:gd name="T21" fmla="*/ 55 h 237"/>
                <a:gd name="T22" fmla="*/ 23 w 228"/>
                <a:gd name="T23" fmla="*/ 47 h 237"/>
                <a:gd name="T24" fmla="*/ 23 w 228"/>
                <a:gd name="T25" fmla="*/ 15 h 237"/>
                <a:gd name="T26" fmla="*/ 23 w 228"/>
                <a:gd name="T27" fmla="*/ 7 h 237"/>
                <a:gd name="T28" fmla="*/ 8 w 228"/>
                <a:gd name="T29" fmla="*/ 47 h 237"/>
                <a:gd name="T30" fmla="*/ 8 w 228"/>
                <a:gd name="T31" fmla="*/ 63 h 237"/>
                <a:gd name="T32" fmla="*/ 16 w 228"/>
                <a:gd name="T33" fmla="*/ 95 h 237"/>
                <a:gd name="T34" fmla="*/ 54 w 228"/>
                <a:gd name="T35" fmla="*/ 111 h 237"/>
                <a:gd name="T36" fmla="*/ 99 w 228"/>
                <a:gd name="T37" fmla="*/ 126 h 237"/>
                <a:gd name="T38" fmla="*/ 92 w 228"/>
                <a:gd name="T39" fmla="*/ 158 h 237"/>
                <a:gd name="T40" fmla="*/ 92 w 228"/>
                <a:gd name="T41" fmla="*/ 190 h 237"/>
                <a:gd name="T42" fmla="*/ 107 w 228"/>
                <a:gd name="T43" fmla="*/ 229 h 237"/>
                <a:gd name="T44" fmla="*/ 130 w 228"/>
                <a:gd name="T45" fmla="*/ 229 h 237"/>
                <a:gd name="T46" fmla="*/ 152 w 228"/>
                <a:gd name="T47" fmla="*/ 222 h 237"/>
                <a:gd name="T48" fmla="*/ 168 w 228"/>
                <a:gd name="T49" fmla="*/ 198 h 237"/>
                <a:gd name="T50" fmla="*/ 152 w 228"/>
                <a:gd name="T51" fmla="*/ 174 h 237"/>
                <a:gd name="T52" fmla="*/ 160 w 228"/>
                <a:gd name="T53" fmla="*/ 166 h 237"/>
                <a:gd name="T54" fmla="*/ 183 w 228"/>
                <a:gd name="T55" fmla="*/ 166 h 237"/>
                <a:gd name="T56" fmla="*/ 213 w 228"/>
                <a:gd name="T57" fmla="*/ 158 h 237"/>
                <a:gd name="T58" fmla="*/ 213 w 228"/>
                <a:gd name="T59" fmla="*/ 142 h 237"/>
                <a:gd name="T60" fmla="*/ 213 w 228"/>
                <a:gd name="T61" fmla="*/ 111 h 237"/>
                <a:gd name="T62" fmla="*/ 213 w 228"/>
                <a:gd name="T63" fmla="*/ 95 h 237"/>
                <a:gd name="T64" fmla="*/ 228 w 228"/>
                <a:gd name="T65" fmla="*/ 79 h 237"/>
                <a:gd name="T66" fmla="*/ 198 w 228"/>
                <a:gd name="T67" fmla="*/ 71 h 237"/>
                <a:gd name="T68" fmla="*/ 213 w 228"/>
                <a:gd name="T69" fmla="*/ 63 h 237"/>
                <a:gd name="T70" fmla="*/ 206 w 228"/>
                <a:gd name="T71" fmla="*/ 47 h 237"/>
                <a:gd name="T72" fmla="*/ 190 w 228"/>
                <a:gd name="T73" fmla="*/ 4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37">
                  <a:moveTo>
                    <a:pt x="190" y="55"/>
                  </a:moveTo>
                  <a:lnTo>
                    <a:pt x="190" y="47"/>
                  </a:lnTo>
                  <a:lnTo>
                    <a:pt x="190" y="47"/>
                  </a:lnTo>
                  <a:lnTo>
                    <a:pt x="183" y="47"/>
                  </a:lnTo>
                  <a:lnTo>
                    <a:pt x="183" y="47"/>
                  </a:lnTo>
                  <a:lnTo>
                    <a:pt x="183" y="39"/>
                  </a:lnTo>
                  <a:lnTo>
                    <a:pt x="198" y="31"/>
                  </a:lnTo>
                  <a:lnTo>
                    <a:pt x="175" y="31"/>
                  </a:lnTo>
                  <a:lnTo>
                    <a:pt x="160" y="31"/>
                  </a:lnTo>
                  <a:lnTo>
                    <a:pt x="168" y="31"/>
                  </a:lnTo>
                  <a:lnTo>
                    <a:pt x="145" y="39"/>
                  </a:lnTo>
                  <a:lnTo>
                    <a:pt x="122" y="31"/>
                  </a:lnTo>
                  <a:lnTo>
                    <a:pt x="92" y="31"/>
                  </a:lnTo>
                  <a:lnTo>
                    <a:pt x="84" y="23"/>
                  </a:lnTo>
                  <a:lnTo>
                    <a:pt x="69" y="15"/>
                  </a:lnTo>
                  <a:lnTo>
                    <a:pt x="61" y="0"/>
                  </a:lnTo>
                  <a:lnTo>
                    <a:pt x="54" y="7"/>
                  </a:lnTo>
                  <a:lnTo>
                    <a:pt x="61" y="15"/>
                  </a:lnTo>
                  <a:lnTo>
                    <a:pt x="61" y="15"/>
                  </a:lnTo>
                  <a:lnTo>
                    <a:pt x="38" y="23"/>
                  </a:lnTo>
                  <a:lnTo>
                    <a:pt x="31" y="31"/>
                  </a:lnTo>
                  <a:lnTo>
                    <a:pt x="38" y="55"/>
                  </a:lnTo>
                  <a:lnTo>
                    <a:pt x="31" y="63"/>
                  </a:lnTo>
                  <a:lnTo>
                    <a:pt x="23" y="47"/>
                  </a:lnTo>
                  <a:lnTo>
                    <a:pt x="31" y="31"/>
                  </a:lnTo>
                  <a:lnTo>
                    <a:pt x="23" y="15"/>
                  </a:lnTo>
                  <a:lnTo>
                    <a:pt x="38" y="7"/>
                  </a:lnTo>
                  <a:lnTo>
                    <a:pt x="23" y="7"/>
                  </a:lnTo>
                  <a:lnTo>
                    <a:pt x="16" y="31"/>
                  </a:lnTo>
                  <a:lnTo>
                    <a:pt x="8" y="47"/>
                  </a:lnTo>
                  <a:lnTo>
                    <a:pt x="0" y="63"/>
                  </a:lnTo>
                  <a:lnTo>
                    <a:pt x="8" y="63"/>
                  </a:lnTo>
                  <a:lnTo>
                    <a:pt x="16" y="87"/>
                  </a:lnTo>
                  <a:lnTo>
                    <a:pt x="16" y="95"/>
                  </a:lnTo>
                  <a:lnTo>
                    <a:pt x="23" y="103"/>
                  </a:lnTo>
                  <a:lnTo>
                    <a:pt x="54" y="111"/>
                  </a:lnTo>
                  <a:lnTo>
                    <a:pt x="69" y="126"/>
                  </a:lnTo>
                  <a:lnTo>
                    <a:pt x="99" y="126"/>
                  </a:lnTo>
                  <a:lnTo>
                    <a:pt x="92" y="142"/>
                  </a:lnTo>
                  <a:lnTo>
                    <a:pt x="92" y="158"/>
                  </a:lnTo>
                  <a:lnTo>
                    <a:pt x="99" y="182"/>
                  </a:lnTo>
                  <a:lnTo>
                    <a:pt x="92" y="190"/>
                  </a:lnTo>
                  <a:lnTo>
                    <a:pt x="99" y="206"/>
                  </a:lnTo>
                  <a:lnTo>
                    <a:pt x="107" y="229"/>
                  </a:lnTo>
                  <a:lnTo>
                    <a:pt x="122" y="237"/>
                  </a:lnTo>
                  <a:lnTo>
                    <a:pt x="130" y="229"/>
                  </a:lnTo>
                  <a:lnTo>
                    <a:pt x="130" y="237"/>
                  </a:lnTo>
                  <a:lnTo>
                    <a:pt x="152" y="222"/>
                  </a:lnTo>
                  <a:lnTo>
                    <a:pt x="168" y="206"/>
                  </a:lnTo>
                  <a:lnTo>
                    <a:pt x="168" y="198"/>
                  </a:lnTo>
                  <a:lnTo>
                    <a:pt x="160" y="198"/>
                  </a:lnTo>
                  <a:lnTo>
                    <a:pt x="152" y="174"/>
                  </a:lnTo>
                  <a:lnTo>
                    <a:pt x="145" y="166"/>
                  </a:lnTo>
                  <a:lnTo>
                    <a:pt x="160" y="166"/>
                  </a:lnTo>
                  <a:lnTo>
                    <a:pt x="175" y="174"/>
                  </a:lnTo>
                  <a:lnTo>
                    <a:pt x="183" y="166"/>
                  </a:lnTo>
                  <a:lnTo>
                    <a:pt x="198" y="158"/>
                  </a:lnTo>
                  <a:lnTo>
                    <a:pt x="213" y="158"/>
                  </a:lnTo>
                  <a:lnTo>
                    <a:pt x="213" y="142"/>
                  </a:lnTo>
                  <a:lnTo>
                    <a:pt x="213" y="142"/>
                  </a:lnTo>
                  <a:lnTo>
                    <a:pt x="206" y="126"/>
                  </a:lnTo>
                  <a:lnTo>
                    <a:pt x="213" y="111"/>
                  </a:lnTo>
                  <a:lnTo>
                    <a:pt x="221" y="103"/>
                  </a:lnTo>
                  <a:lnTo>
                    <a:pt x="213" y="95"/>
                  </a:lnTo>
                  <a:lnTo>
                    <a:pt x="228" y="79"/>
                  </a:lnTo>
                  <a:lnTo>
                    <a:pt x="228" y="79"/>
                  </a:lnTo>
                  <a:lnTo>
                    <a:pt x="213" y="71"/>
                  </a:lnTo>
                  <a:lnTo>
                    <a:pt x="198" y="71"/>
                  </a:lnTo>
                  <a:lnTo>
                    <a:pt x="206" y="71"/>
                  </a:lnTo>
                  <a:lnTo>
                    <a:pt x="213" y="63"/>
                  </a:lnTo>
                  <a:lnTo>
                    <a:pt x="213" y="63"/>
                  </a:lnTo>
                  <a:lnTo>
                    <a:pt x="206" y="47"/>
                  </a:lnTo>
                  <a:lnTo>
                    <a:pt x="198" y="47"/>
                  </a:lnTo>
                  <a:lnTo>
                    <a:pt x="190" y="47"/>
                  </a:lnTo>
                  <a:lnTo>
                    <a:pt x="190" y="55"/>
                  </a:lnTo>
                  <a:close/>
                </a:path>
              </a:pathLst>
            </a:custGeom>
            <a:solidFill>
              <a:srgbClr val="E1E1E1"/>
            </a:solidFill>
            <a:ln w="12700">
              <a:solidFill>
                <a:srgbClr val="000000"/>
              </a:solidFill>
              <a:prstDash val="solid"/>
              <a:round/>
              <a:headEnd/>
              <a:tailEnd/>
            </a:ln>
          </p:spPr>
          <p:txBody>
            <a:bodyPr/>
            <a:lstStyle/>
            <a:p>
              <a:endParaRPr lang="en-US"/>
            </a:p>
          </p:txBody>
        </p:sp>
        <p:sp>
          <p:nvSpPr>
            <p:cNvPr id="215209" name="Freeform 169"/>
            <p:cNvSpPr>
              <a:spLocks/>
            </p:cNvSpPr>
            <p:nvPr/>
          </p:nvSpPr>
          <p:spPr bwMode="auto">
            <a:xfrm>
              <a:off x="1436" y="2531"/>
              <a:ext cx="8" cy="1"/>
            </a:xfrm>
            <a:custGeom>
              <a:avLst/>
              <a:gdLst>
                <a:gd name="T0" fmla="*/ 8 w 8"/>
                <a:gd name="T1" fmla="*/ 8 w 8"/>
                <a:gd name="T2" fmla="*/ 0 w 8"/>
                <a:gd name="T3" fmla="*/ 8 w 8"/>
              </a:gdLst>
              <a:ahLst/>
              <a:cxnLst>
                <a:cxn ang="0">
                  <a:pos x="T0" y="0"/>
                </a:cxn>
                <a:cxn ang="0">
                  <a:pos x="T1" y="0"/>
                </a:cxn>
                <a:cxn ang="0">
                  <a:pos x="T2" y="0"/>
                </a:cxn>
                <a:cxn ang="0">
                  <a:pos x="T3" y="0"/>
                </a:cxn>
              </a:cxnLst>
              <a:rect l="0" t="0" r="r" b="b"/>
              <a:pathLst>
                <a:path w="8">
                  <a:moveTo>
                    <a:pt x="8" y="0"/>
                  </a:moveTo>
                  <a:lnTo>
                    <a:pt x="8" y="0"/>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0" name="Freeform 170"/>
            <p:cNvSpPr>
              <a:spLocks/>
            </p:cNvSpPr>
            <p:nvPr/>
          </p:nvSpPr>
          <p:spPr bwMode="auto">
            <a:xfrm>
              <a:off x="1102" y="2286"/>
              <a:ext cx="174" cy="63"/>
            </a:xfrm>
            <a:custGeom>
              <a:avLst/>
              <a:gdLst>
                <a:gd name="T0" fmla="*/ 121 w 174"/>
                <a:gd name="T1" fmla="*/ 23 h 63"/>
                <a:gd name="T2" fmla="*/ 121 w 174"/>
                <a:gd name="T3" fmla="*/ 23 h 63"/>
                <a:gd name="T4" fmla="*/ 106 w 174"/>
                <a:gd name="T5" fmla="*/ 15 h 63"/>
                <a:gd name="T6" fmla="*/ 91 w 174"/>
                <a:gd name="T7" fmla="*/ 7 h 63"/>
                <a:gd name="T8" fmla="*/ 76 w 174"/>
                <a:gd name="T9" fmla="*/ 0 h 63"/>
                <a:gd name="T10" fmla="*/ 60 w 174"/>
                <a:gd name="T11" fmla="*/ 0 h 63"/>
                <a:gd name="T12" fmla="*/ 60 w 174"/>
                <a:gd name="T13" fmla="*/ 0 h 63"/>
                <a:gd name="T14" fmla="*/ 38 w 174"/>
                <a:gd name="T15" fmla="*/ 0 h 63"/>
                <a:gd name="T16" fmla="*/ 15 w 174"/>
                <a:gd name="T17" fmla="*/ 7 h 63"/>
                <a:gd name="T18" fmla="*/ 7 w 174"/>
                <a:gd name="T19" fmla="*/ 15 h 63"/>
                <a:gd name="T20" fmla="*/ 0 w 174"/>
                <a:gd name="T21" fmla="*/ 23 h 63"/>
                <a:gd name="T22" fmla="*/ 7 w 174"/>
                <a:gd name="T23" fmla="*/ 23 h 63"/>
                <a:gd name="T24" fmla="*/ 15 w 174"/>
                <a:gd name="T25" fmla="*/ 15 h 63"/>
                <a:gd name="T26" fmla="*/ 30 w 174"/>
                <a:gd name="T27" fmla="*/ 7 h 63"/>
                <a:gd name="T28" fmla="*/ 53 w 174"/>
                <a:gd name="T29" fmla="*/ 7 h 63"/>
                <a:gd name="T30" fmla="*/ 45 w 174"/>
                <a:gd name="T31" fmla="*/ 15 h 63"/>
                <a:gd name="T32" fmla="*/ 60 w 174"/>
                <a:gd name="T33" fmla="*/ 15 h 63"/>
                <a:gd name="T34" fmla="*/ 68 w 174"/>
                <a:gd name="T35" fmla="*/ 23 h 63"/>
                <a:gd name="T36" fmla="*/ 76 w 174"/>
                <a:gd name="T37" fmla="*/ 23 h 63"/>
                <a:gd name="T38" fmla="*/ 98 w 174"/>
                <a:gd name="T39" fmla="*/ 31 h 63"/>
                <a:gd name="T40" fmla="*/ 106 w 174"/>
                <a:gd name="T41" fmla="*/ 39 h 63"/>
                <a:gd name="T42" fmla="*/ 129 w 174"/>
                <a:gd name="T43" fmla="*/ 47 h 63"/>
                <a:gd name="T44" fmla="*/ 114 w 174"/>
                <a:gd name="T45" fmla="*/ 63 h 63"/>
                <a:gd name="T46" fmla="*/ 129 w 174"/>
                <a:gd name="T47" fmla="*/ 63 h 63"/>
                <a:gd name="T48" fmla="*/ 152 w 174"/>
                <a:gd name="T49" fmla="*/ 63 h 63"/>
                <a:gd name="T50" fmla="*/ 159 w 174"/>
                <a:gd name="T51" fmla="*/ 63 h 63"/>
                <a:gd name="T52" fmla="*/ 174 w 174"/>
                <a:gd name="T53" fmla="*/ 55 h 63"/>
                <a:gd name="T54" fmla="*/ 167 w 174"/>
                <a:gd name="T55" fmla="*/ 55 h 63"/>
                <a:gd name="T56" fmla="*/ 152 w 174"/>
                <a:gd name="T57" fmla="*/ 47 h 63"/>
                <a:gd name="T58" fmla="*/ 152 w 174"/>
                <a:gd name="T59" fmla="*/ 39 h 63"/>
                <a:gd name="T60" fmla="*/ 136 w 174"/>
                <a:gd name="T61" fmla="*/ 31 h 63"/>
                <a:gd name="T62" fmla="*/ 129 w 174"/>
                <a:gd name="T63" fmla="*/ 31 h 63"/>
                <a:gd name="T64" fmla="*/ 121 w 174"/>
                <a:gd name="T65"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63">
                  <a:moveTo>
                    <a:pt x="121" y="23"/>
                  </a:moveTo>
                  <a:lnTo>
                    <a:pt x="121" y="23"/>
                  </a:lnTo>
                  <a:lnTo>
                    <a:pt x="106" y="15"/>
                  </a:lnTo>
                  <a:lnTo>
                    <a:pt x="91" y="7"/>
                  </a:lnTo>
                  <a:lnTo>
                    <a:pt x="76" y="0"/>
                  </a:lnTo>
                  <a:lnTo>
                    <a:pt x="60" y="0"/>
                  </a:lnTo>
                  <a:lnTo>
                    <a:pt x="60" y="0"/>
                  </a:lnTo>
                  <a:lnTo>
                    <a:pt x="38" y="0"/>
                  </a:lnTo>
                  <a:lnTo>
                    <a:pt x="15" y="7"/>
                  </a:lnTo>
                  <a:lnTo>
                    <a:pt x="7" y="15"/>
                  </a:lnTo>
                  <a:lnTo>
                    <a:pt x="0" y="23"/>
                  </a:lnTo>
                  <a:lnTo>
                    <a:pt x="7" y="23"/>
                  </a:lnTo>
                  <a:lnTo>
                    <a:pt x="15" y="15"/>
                  </a:lnTo>
                  <a:lnTo>
                    <a:pt x="30" y="7"/>
                  </a:lnTo>
                  <a:lnTo>
                    <a:pt x="53" y="7"/>
                  </a:lnTo>
                  <a:lnTo>
                    <a:pt x="45" y="15"/>
                  </a:lnTo>
                  <a:lnTo>
                    <a:pt x="60" y="15"/>
                  </a:lnTo>
                  <a:lnTo>
                    <a:pt x="68" y="23"/>
                  </a:lnTo>
                  <a:lnTo>
                    <a:pt x="76" y="23"/>
                  </a:lnTo>
                  <a:lnTo>
                    <a:pt x="98" y="31"/>
                  </a:lnTo>
                  <a:lnTo>
                    <a:pt x="106" y="39"/>
                  </a:lnTo>
                  <a:lnTo>
                    <a:pt x="129" y="47"/>
                  </a:lnTo>
                  <a:lnTo>
                    <a:pt x="114" y="63"/>
                  </a:lnTo>
                  <a:lnTo>
                    <a:pt x="129" y="63"/>
                  </a:lnTo>
                  <a:lnTo>
                    <a:pt x="152" y="63"/>
                  </a:lnTo>
                  <a:lnTo>
                    <a:pt x="159" y="63"/>
                  </a:lnTo>
                  <a:lnTo>
                    <a:pt x="174" y="55"/>
                  </a:lnTo>
                  <a:lnTo>
                    <a:pt x="167" y="55"/>
                  </a:lnTo>
                  <a:lnTo>
                    <a:pt x="152" y="47"/>
                  </a:lnTo>
                  <a:lnTo>
                    <a:pt x="152" y="39"/>
                  </a:lnTo>
                  <a:lnTo>
                    <a:pt x="136" y="31"/>
                  </a:lnTo>
                  <a:lnTo>
                    <a:pt x="129" y="31"/>
                  </a:lnTo>
                  <a:lnTo>
                    <a:pt x="121" y="23"/>
                  </a:lnTo>
                  <a:close/>
                </a:path>
              </a:pathLst>
            </a:custGeom>
            <a:solidFill>
              <a:srgbClr val="6F73BF"/>
            </a:solidFill>
            <a:ln w="12700">
              <a:solidFill>
                <a:srgbClr val="000000"/>
              </a:solidFill>
              <a:prstDash val="solid"/>
              <a:round/>
              <a:headEnd/>
              <a:tailEnd/>
            </a:ln>
          </p:spPr>
          <p:txBody>
            <a:bodyPr/>
            <a:lstStyle/>
            <a:p>
              <a:endParaRPr lang="en-US"/>
            </a:p>
          </p:txBody>
        </p:sp>
        <p:sp>
          <p:nvSpPr>
            <p:cNvPr id="215211" name="Freeform 171"/>
            <p:cNvSpPr>
              <a:spLocks/>
            </p:cNvSpPr>
            <p:nvPr/>
          </p:nvSpPr>
          <p:spPr bwMode="auto">
            <a:xfrm>
              <a:off x="1132" y="2309"/>
              <a:ext cx="8" cy="8"/>
            </a:xfrm>
            <a:custGeom>
              <a:avLst/>
              <a:gdLst>
                <a:gd name="T0" fmla="*/ 0 w 8"/>
                <a:gd name="T1" fmla="*/ 8 h 8"/>
                <a:gd name="T2" fmla="*/ 8 w 8"/>
                <a:gd name="T3" fmla="*/ 8 h 8"/>
                <a:gd name="T4" fmla="*/ 0 w 8"/>
                <a:gd name="T5" fmla="*/ 0 h 8"/>
                <a:gd name="T6" fmla="*/ 0 w 8"/>
                <a:gd name="T7" fmla="*/ 8 h 8"/>
              </a:gdLst>
              <a:ahLst/>
              <a:cxnLst>
                <a:cxn ang="0">
                  <a:pos x="T0" y="T1"/>
                </a:cxn>
                <a:cxn ang="0">
                  <a:pos x="T2" y="T3"/>
                </a:cxn>
                <a:cxn ang="0">
                  <a:pos x="T4" y="T5"/>
                </a:cxn>
                <a:cxn ang="0">
                  <a:pos x="T6" y="T7"/>
                </a:cxn>
              </a:cxnLst>
              <a:rect l="0" t="0" r="r" b="b"/>
              <a:pathLst>
                <a:path w="8" h="8">
                  <a:moveTo>
                    <a:pt x="0" y="8"/>
                  </a:moveTo>
                  <a:lnTo>
                    <a:pt x="8" y="8"/>
                  </a:lnTo>
                  <a:lnTo>
                    <a:pt x="0"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212" name="Freeform 172"/>
            <p:cNvSpPr>
              <a:spLocks/>
            </p:cNvSpPr>
            <p:nvPr/>
          </p:nvSpPr>
          <p:spPr bwMode="auto">
            <a:xfrm>
              <a:off x="1155" y="2357"/>
              <a:ext cx="1" cy="8"/>
            </a:xfrm>
            <a:custGeom>
              <a:avLst/>
              <a:gdLst>
                <a:gd name="T0" fmla="*/ 8 h 8"/>
                <a:gd name="T1" fmla="*/ 8 h 8"/>
                <a:gd name="T2" fmla="*/ 8 h 8"/>
                <a:gd name="T3" fmla="*/ 8 h 8"/>
                <a:gd name="T4" fmla="*/ 8 h 8"/>
                <a:gd name="T5" fmla="*/ 8 h 8"/>
                <a:gd name="T6" fmla="*/ 8 h 8"/>
                <a:gd name="T7" fmla="*/ 8 h 8"/>
                <a:gd name="T8" fmla="*/ 8 h 8"/>
                <a:gd name="T9" fmla="*/ 8 h 8"/>
                <a:gd name="T10" fmla="*/ 8 h 8"/>
                <a:gd name="T11" fmla="*/ 0 h 8"/>
                <a:gd name="T12" fmla="*/ 0 h 8"/>
                <a:gd name="T13" fmla="*/ 8 h 8"/>
                <a:gd name="T14" fmla="*/ 8 h 8"/>
                <a:gd name="T15" fmla="*/ 8 h 8"/>
                <a:gd name="T16" fmla="*/ 8 h 8"/>
                <a:gd name="T17" fmla="*/ 8 h 8"/>
                <a:gd name="T18" fmla="*/ 8 h 8"/>
                <a:gd name="T19" fmla="*/ 8 h 8"/>
                <a:gd name="T20" fmla="*/ 8 h 8"/>
                <a:gd name="T21" fmla="*/ 8 h 8"/>
                <a:gd name="T22" fmla="*/ 8 h 8"/>
                <a:gd name="T23" fmla="*/ 8 h 8"/>
                <a:gd name="T24" fmla="*/ 8 h 8"/>
                <a:gd name="T25" fmla="*/ 8 h 8"/>
                <a:gd name="T26" fmla="*/ 8 h 8"/>
                <a:gd name="T27" fmla="*/ 8 h 8"/>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Lst>
              <a:rect l="0" t="0" r="r" b="b"/>
              <a:pathLst>
                <a:path h="8">
                  <a:moveTo>
                    <a:pt x="0" y="8"/>
                  </a:moveTo>
                  <a:lnTo>
                    <a:pt x="0" y="8"/>
                  </a:lnTo>
                  <a:lnTo>
                    <a:pt x="0" y="8"/>
                  </a:lnTo>
                  <a:lnTo>
                    <a:pt x="0" y="8"/>
                  </a:lnTo>
                  <a:lnTo>
                    <a:pt x="0" y="8"/>
                  </a:lnTo>
                  <a:lnTo>
                    <a:pt x="0" y="8"/>
                  </a:lnTo>
                  <a:lnTo>
                    <a:pt x="0" y="8"/>
                  </a:lnTo>
                  <a:lnTo>
                    <a:pt x="0" y="8"/>
                  </a:lnTo>
                  <a:lnTo>
                    <a:pt x="0" y="8"/>
                  </a:lnTo>
                  <a:lnTo>
                    <a:pt x="0" y="8"/>
                  </a:lnTo>
                  <a:lnTo>
                    <a:pt x="0" y="8"/>
                  </a:lnTo>
                  <a:lnTo>
                    <a:pt x="0" y="0"/>
                  </a:lnTo>
                  <a:lnTo>
                    <a:pt x="0" y="0"/>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213" name="Freeform 173"/>
            <p:cNvSpPr>
              <a:spLocks/>
            </p:cNvSpPr>
            <p:nvPr/>
          </p:nvSpPr>
          <p:spPr bwMode="auto">
            <a:xfrm>
              <a:off x="1178" y="2349"/>
              <a:ext cx="7" cy="8"/>
            </a:xfrm>
            <a:custGeom>
              <a:avLst/>
              <a:gdLst>
                <a:gd name="T0" fmla="*/ 7 w 7"/>
                <a:gd name="T1" fmla="*/ 8 h 8"/>
                <a:gd name="T2" fmla="*/ 7 w 7"/>
                <a:gd name="T3" fmla="*/ 0 h 8"/>
                <a:gd name="T4" fmla="*/ 0 w 7"/>
                <a:gd name="T5" fmla="*/ 0 h 8"/>
                <a:gd name="T6" fmla="*/ 0 w 7"/>
                <a:gd name="T7" fmla="*/ 8 h 8"/>
                <a:gd name="T8" fmla="*/ 0 w 7"/>
                <a:gd name="T9" fmla="*/ 8 h 8"/>
                <a:gd name="T10" fmla="*/ 0 w 7"/>
                <a:gd name="T11" fmla="*/ 8 h 8"/>
                <a:gd name="T12" fmla="*/ 0 w 7"/>
                <a:gd name="T13" fmla="*/ 8 h 8"/>
                <a:gd name="T14" fmla="*/ 0 w 7"/>
                <a:gd name="T15" fmla="*/ 8 h 8"/>
                <a:gd name="T16" fmla="*/ 0 w 7"/>
                <a:gd name="T17" fmla="*/ 8 h 8"/>
                <a:gd name="T18" fmla="*/ 0 w 7"/>
                <a:gd name="T19" fmla="*/ 8 h 8"/>
                <a:gd name="T20" fmla="*/ 0 w 7"/>
                <a:gd name="T21" fmla="*/ 8 h 8"/>
                <a:gd name="T22" fmla="*/ 7 w 7"/>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7" y="8"/>
                  </a:moveTo>
                  <a:lnTo>
                    <a:pt x="7" y="0"/>
                  </a:lnTo>
                  <a:lnTo>
                    <a:pt x="0" y="0"/>
                  </a:lnTo>
                  <a:lnTo>
                    <a:pt x="0" y="8"/>
                  </a:lnTo>
                  <a:lnTo>
                    <a:pt x="0" y="8"/>
                  </a:lnTo>
                  <a:lnTo>
                    <a:pt x="0" y="8"/>
                  </a:lnTo>
                  <a:lnTo>
                    <a:pt x="0" y="8"/>
                  </a:lnTo>
                  <a:lnTo>
                    <a:pt x="0" y="8"/>
                  </a:lnTo>
                  <a:lnTo>
                    <a:pt x="0" y="8"/>
                  </a:lnTo>
                  <a:lnTo>
                    <a:pt x="0" y="8"/>
                  </a:lnTo>
                  <a:lnTo>
                    <a:pt x="0" y="8"/>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214" name="Freeform 174"/>
            <p:cNvSpPr>
              <a:spLocks/>
            </p:cNvSpPr>
            <p:nvPr/>
          </p:nvSpPr>
          <p:spPr bwMode="auto">
            <a:xfrm>
              <a:off x="1178" y="2357"/>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5" name="Freeform 175"/>
            <p:cNvSpPr>
              <a:spLocks/>
            </p:cNvSpPr>
            <p:nvPr/>
          </p:nvSpPr>
          <p:spPr bwMode="auto">
            <a:xfrm>
              <a:off x="1436" y="2381"/>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6" name="Freeform 176"/>
            <p:cNvSpPr>
              <a:spLocks/>
            </p:cNvSpPr>
            <p:nvPr/>
          </p:nvSpPr>
          <p:spPr bwMode="auto">
            <a:xfrm>
              <a:off x="1444" y="2373"/>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7" name="Oval 177"/>
            <p:cNvSpPr>
              <a:spLocks noChangeArrowheads="1"/>
            </p:cNvSpPr>
            <p:nvPr/>
          </p:nvSpPr>
          <p:spPr bwMode="auto">
            <a:xfrm>
              <a:off x="1444" y="2381"/>
              <a:ext cx="0" cy="0"/>
            </a:xfrm>
            <a:prstGeom prst="ellipse">
              <a:avLst/>
            </a:prstGeom>
            <a:solidFill>
              <a:srgbClr val="E1E1E1"/>
            </a:solidFill>
            <a:ln w="12700">
              <a:solidFill>
                <a:srgbClr val="000000"/>
              </a:solidFill>
              <a:round/>
              <a:headEnd/>
              <a:tailEnd/>
            </a:ln>
          </p:spPr>
          <p:txBody>
            <a:bodyPr/>
            <a:lstStyle/>
            <a:p>
              <a:endParaRPr lang="en-US"/>
            </a:p>
          </p:txBody>
        </p:sp>
        <p:sp>
          <p:nvSpPr>
            <p:cNvPr id="215218" name="Freeform 178"/>
            <p:cNvSpPr>
              <a:spLocks/>
            </p:cNvSpPr>
            <p:nvPr/>
          </p:nvSpPr>
          <p:spPr bwMode="auto">
            <a:xfrm>
              <a:off x="1436" y="2381"/>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9" name="Freeform 179"/>
            <p:cNvSpPr>
              <a:spLocks/>
            </p:cNvSpPr>
            <p:nvPr/>
          </p:nvSpPr>
          <p:spPr bwMode="auto">
            <a:xfrm>
              <a:off x="1436" y="2381"/>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20" name="Freeform 180"/>
            <p:cNvSpPr>
              <a:spLocks/>
            </p:cNvSpPr>
            <p:nvPr/>
          </p:nvSpPr>
          <p:spPr bwMode="auto">
            <a:xfrm>
              <a:off x="1436" y="2381"/>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21" name="Freeform 181"/>
            <p:cNvSpPr>
              <a:spLocks/>
            </p:cNvSpPr>
            <p:nvPr/>
          </p:nvSpPr>
          <p:spPr bwMode="auto">
            <a:xfrm>
              <a:off x="1314" y="2349"/>
              <a:ext cx="61" cy="48"/>
            </a:xfrm>
            <a:custGeom>
              <a:avLst/>
              <a:gdLst>
                <a:gd name="T0" fmla="*/ 0 w 61"/>
                <a:gd name="T1" fmla="*/ 8 h 48"/>
                <a:gd name="T2" fmla="*/ 0 w 61"/>
                <a:gd name="T3" fmla="*/ 16 h 48"/>
                <a:gd name="T4" fmla="*/ 0 w 61"/>
                <a:gd name="T5" fmla="*/ 24 h 48"/>
                <a:gd name="T6" fmla="*/ 0 w 61"/>
                <a:gd name="T7" fmla="*/ 40 h 48"/>
                <a:gd name="T8" fmla="*/ 8 w 61"/>
                <a:gd name="T9" fmla="*/ 48 h 48"/>
                <a:gd name="T10" fmla="*/ 16 w 61"/>
                <a:gd name="T11" fmla="*/ 40 h 48"/>
                <a:gd name="T12" fmla="*/ 23 w 61"/>
                <a:gd name="T13" fmla="*/ 32 h 48"/>
                <a:gd name="T14" fmla="*/ 31 w 61"/>
                <a:gd name="T15" fmla="*/ 32 h 48"/>
                <a:gd name="T16" fmla="*/ 54 w 61"/>
                <a:gd name="T17" fmla="*/ 32 h 48"/>
                <a:gd name="T18" fmla="*/ 61 w 61"/>
                <a:gd name="T19" fmla="*/ 24 h 48"/>
                <a:gd name="T20" fmla="*/ 38 w 61"/>
                <a:gd name="T21" fmla="*/ 16 h 48"/>
                <a:gd name="T22" fmla="*/ 46 w 61"/>
                <a:gd name="T23" fmla="*/ 16 h 48"/>
                <a:gd name="T24" fmla="*/ 38 w 61"/>
                <a:gd name="T25" fmla="*/ 8 h 48"/>
                <a:gd name="T26" fmla="*/ 16 w 61"/>
                <a:gd name="T27" fmla="*/ 0 h 48"/>
                <a:gd name="T28" fmla="*/ 0 w 61"/>
                <a:gd name="T2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48">
                  <a:moveTo>
                    <a:pt x="0" y="8"/>
                  </a:moveTo>
                  <a:lnTo>
                    <a:pt x="0" y="16"/>
                  </a:lnTo>
                  <a:lnTo>
                    <a:pt x="0" y="24"/>
                  </a:lnTo>
                  <a:lnTo>
                    <a:pt x="0" y="40"/>
                  </a:lnTo>
                  <a:lnTo>
                    <a:pt x="8" y="48"/>
                  </a:lnTo>
                  <a:lnTo>
                    <a:pt x="16" y="40"/>
                  </a:lnTo>
                  <a:lnTo>
                    <a:pt x="23" y="32"/>
                  </a:lnTo>
                  <a:lnTo>
                    <a:pt x="31" y="32"/>
                  </a:lnTo>
                  <a:lnTo>
                    <a:pt x="54" y="32"/>
                  </a:lnTo>
                  <a:lnTo>
                    <a:pt x="61" y="24"/>
                  </a:lnTo>
                  <a:lnTo>
                    <a:pt x="38" y="16"/>
                  </a:lnTo>
                  <a:lnTo>
                    <a:pt x="46" y="16"/>
                  </a:lnTo>
                  <a:lnTo>
                    <a:pt x="38" y="8"/>
                  </a:lnTo>
                  <a:lnTo>
                    <a:pt x="16"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222" name="Freeform 182"/>
            <p:cNvSpPr>
              <a:spLocks/>
            </p:cNvSpPr>
            <p:nvPr/>
          </p:nvSpPr>
          <p:spPr bwMode="auto">
            <a:xfrm>
              <a:off x="1269" y="2349"/>
              <a:ext cx="45" cy="40"/>
            </a:xfrm>
            <a:custGeom>
              <a:avLst/>
              <a:gdLst>
                <a:gd name="T0" fmla="*/ 45 w 45"/>
                <a:gd name="T1" fmla="*/ 8 h 40"/>
                <a:gd name="T2" fmla="*/ 45 w 45"/>
                <a:gd name="T3" fmla="*/ 16 h 40"/>
                <a:gd name="T4" fmla="*/ 45 w 45"/>
                <a:gd name="T5" fmla="*/ 24 h 40"/>
                <a:gd name="T6" fmla="*/ 45 w 45"/>
                <a:gd name="T7" fmla="*/ 40 h 40"/>
                <a:gd name="T8" fmla="*/ 7 w 45"/>
                <a:gd name="T9" fmla="*/ 40 h 40"/>
                <a:gd name="T10" fmla="*/ 0 w 45"/>
                <a:gd name="T11" fmla="*/ 32 h 40"/>
                <a:gd name="T12" fmla="*/ 7 w 45"/>
                <a:gd name="T13" fmla="*/ 24 h 40"/>
                <a:gd name="T14" fmla="*/ 23 w 45"/>
                <a:gd name="T15" fmla="*/ 32 h 40"/>
                <a:gd name="T16" fmla="*/ 38 w 45"/>
                <a:gd name="T17" fmla="*/ 32 h 40"/>
                <a:gd name="T18" fmla="*/ 30 w 45"/>
                <a:gd name="T19" fmla="*/ 16 h 40"/>
                <a:gd name="T20" fmla="*/ 23 w 45"/>
                <a:gd name="T21" fmla="*/ 8 h 40"/>
                <a:gd name="T22" fmla="*/ 23 w 45"/>
                <a:gd name="T23" fmla="*/ 0 h 40"/>
                <a:gd name="T24" fmla="*/ 38 w 45"/>
                <a:gd name="T25" fmla="*/ 8 h 40"/>
                <a:gd name="T26" fmla="*/ 45 w 45"/>
                <a:gd name="T2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0">
                  <a:moveTo>
                    <a:pt x="45" y="8"/>
                  </a:moveTo>
                  <a:lnTo>
                    <a:pt x="45" y="16"/>
                  </a:lnTo>
                  <a:lnTo>
                    <a:pt x="45" y="24"/>
                  </a:lnTo>
                  <a:lnTo>
                    <a:pt x="45" y="40"/>
                  </a:lnTo>
                  <a:lnTo>
                    <a:pt x="7" y="40"/>
                  </a:lnTo>
                  <a:lnTo>
                    <a:pt x="0" y="32"/>
                  </a:lnTo>
                  <a:lnTo>
                    <a:pt x="7" y="24"/>
                  </a:lnTo>
                  <a:lnTo>
                    <a:pt x="23" y="32"/>
                  </a:lnTo>
                  <a:lnTo>
                    <a:pt x="38" y="32"/>
                  </a:lnTo>
                  <a:lnTo>
                    <a:pt x="30" y="16"/>
                  </a:lnTo>
                  <a:lnTo>
                    <a:pt x="23" y="8"/>
                  </a:lnTo>
                  <a:lnTo>
                    <a:pt x="23" y="0"/>
                  </a:lnTo>
                  <a:lnTo>
                    <a:pt x="38" y="8"/>
                  </a:lnTo>
                  <a:lnTo>
                    <a:pt x="45" y="8"/>
                  </a:lnTo>
                  <a:close/>
                </a:path>
              </a:pathLst>
            </a:custGeom>
            <a:solidFill>
              <a:srgbClr val="6F73BF"/>
            </a:solidFill>
            <a:ln w="12700">
              <a:solidFill>
                <a:srgbClr val="000000"/>
              </a:solidFill>
              <a:prstDash val="solid"/>
              <a:round/>
              <a:headEnd/>
              <a:tailEnd/>
            </a:ln>
          </p:spPr>
          <p:txBody>
            <a:bodyPr/>
            <a:lstStyle/>
            <a:p>
              <a:endParaRPr lang="en-US"/>
            </a:p>
          </p:txBody>
        </p:sp>
        <p:sp>
          <p:nvSpPr>
            <p:cNvPr id="215223" name="Rectangle 183"/>
            <p:cNvSpPr>
              <a:spLocks noChangeArrowheads="1"/>
            </p:cNvSpPr>
            <p:nvPr/>
          </p:nvSpPr>
          <p:spPr bwMode="auto">
            <a:xfrm>
              <a:off x="1314" y="230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24" name="Rectangle 184"/>
            <p:cNvSpPr>
              <a:spLocks noChangeArrowheads="1"/>
            </p:cNvSpPr>
            <p:nvPr/>
          </p:nvSpPr>
          <p:spPr bwMode="auto">
            <a:xfrm>
              <a:off x="1322" y="230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25" name="Freeform 185"/>
            <p:cNvSpPr>
              <a:spLocks/>
            </p:cNvSpPr>
            <p:nvPr/>
          </p:nvSpPr>
          <p:spPr bwMode="auto">
            <a:xfrm>
              <a:off x="1489" y="2468"/>
              <a:ext cx="8" cy="8"/>
            </a:xfrm>
            <a:custGeom>
              <a:avLst/>
              <a:gdLst>
                <a:gd name="T0" fmla="*/ 8 w 8"/>
                <a:gd name="T1" fmla="*/ 8 h 8"/>
                <a:gd name="T2" fmla="*/ 0 w 8"/>
                <a:gd name="T3" fmla="*/ 8 h 8"/>
                <a:gd name="T4" fmla="*/ 8 w 8"/>
                <a:gd name="T5" fmla="*/ 0 h 8"/>
                <a:gd name="T6" fmla="*/ 8 w 8"/>
                <a:gd name="T7" fmla="*/ 8 h 8"/>
              </a:gdLst>
              <a:ahLst/>
              <a:cxnLst>
                <a:cxn ang="0">
                  <a:pos x="T0" y="T1"/>
                </a:cxn>
                <a:cxn ang="0">
                  <a:pos x="T2" y="T3"/>
                </a:cxn>
                <a:cxn ang="0">
                  <a:pos x="T4" y="T5"/>
                </a:cxn>
                <a:cxn ang="0">
                  <a:pos x="T6" y="T7"/>
                </a:cxn>
              </a:cxnLst>
              <a:rect l="0" t="0" r="r" b="b"/>
              <a:pathLst>
                <a:path w="8" h="8">
                  <a:moveTo>
                    <a:pt x="8" y="8"/>
                  </a:moveTo>
                  <a:lnTo>
                    <a:pt x="0" y="8"/>
                  </a:lnTo>
                  <a:lnTo>
                    <a:pt x="8" y="0"/>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26" name="Freeform 186"/>
            <p:cNvSpPr>
              <a:spLocks/>
            </p:cNvSpPr>
            <p:nvPr/>
          </p:nvSpPr>
          <p:spPr bwMode="auto">
            <a:xfrm>
              <a:off x="1056" y="2531"/>
              <a:ext cx="61" cy="64"/>
            </a:xfrm>
            <a:custGeom>
              <a:avLst/>
              <a:gdLst>
                <a:gd name="T0" fmla="*/ 15 w 61"/>
                <a:gd name="T1" fmla="*/ 32 h 64"/>
                <a:gd name="T2" fmla="*/ 0 w 61"/>
                <a:gd name="T3" fmla="*/ 16 h 64"/>
                <a:gd name="T4" fmla="*/ 8 w 61"/>
                <a:gd name="T5" fmla="*/ 8 h 64"/>
                <a:gd name="T6" fmla="*/ 8 w 61"/>
                <a:gd name="T7" fmla="*/ 0 h 64"/>
                <a:gd name="T8" fmla="*/ 8 w 61"/>
                <a:gd name="T9" fmla="*/ 0 h 64"/>
                <a:gd name="T10" fmla="*/ 30 w 61"/>
                <a:gd name="T11" fmla="*/ 8 h 64"/>
                <a:gd name="T12" fmla="*/ 46 w 61"/>
                <a:gd name="T13" fmla="*/ 0 h 64"/>
                <a:gd name="T14" fmla="*/ 53 w 61"/>
                <a:gd name="T15" fmla="*/ 16 h 64"/>
                <a:gd name="T16" fmla="*/ 61 w 61"/>
                <a:gd name="T17" fmla="*/ 32 h 64"/>
                <a:gd name="T18" fmla="*/ 53 w 61"/>
                <a:gd name="T19" fmla="*/ 32 h 64"/>
                <a:gd name="T20" fmla="*/ 53 w 61"/>
                <a:gd name="T21" fmla="*/ 48 h 64"/>
                <a:gd name="T22" fmla="*/ 53 w 61"/>
                <a:gd name="T23" fmla="*/ 64 h 64"/>
                <a:gd name="T24" fmla="*/ 46 w 61"/>
                <a:gd name="T25" fmla="*/ 48 h 64"/>
                <a:gd name="T26" fmla="*/ 46 w 61"/>
                <a:gd name="T27" fmla="*/ 56 h 64"/>
                <a:gd name="T28" fmla="*/ 38 w 61"/>
                <a:gd name="T29" fmla="*/ 48 h 64"/>
                <a:gd name="T30" fmla="*/ 38 w 61"/>
                <a:gd name="T31" fmla="*/ 40 h 64"/>
                <a:gd name="T32" fmla="*/ 23 w 61"/>
                <a:gd name="T33" fmla="*/ 24 h 64"/>
                <a:gd name="T34" fmla="*/ 15 w 61"/>
                <a:gd name="T35" fmla="*/ 16 h 64"/>
                <a:gd name="T36" fmla="*/ 15 w 61"/>
                <a:gd name="T37" fmla="*/ 24 h 64"/>
                <a:gd name="T38" fmla="*/ 15 w 61"/>
                <a:gd name="T3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4">
                  <a:moveTo>
                    <a:pt x="15" y="32"/>
                  </a:moveTo>
                  <a:lnTo>
                    <a:pt x="0" y="16"/>
                  </a:lnTo>
                  <a:lnTo>
                    <a:pt x="8" y="8"/>
                  </a:lnTo>
                  <a:lnTo>
                    <a:pt x="8" y="0"/>
                  </a:lnTo>
                  <a:lnTo>
                    <a:pt x="8" y="0"/>
                  </a:lnTo>
                  <a:lnTo>
                    <a:pt x="30" y="8"/>
                  </a:lnTo>
                  <a:lnTo>
                    <a:pt x="46" y="0"/>
                  </a:lnTo>
                  <a:lnTo>
                    <a:pt x="53" y="16"/>
                  </a:lnTo>
                  <a:lnTo>
                    <a:pt x="61" y="32"/>
                  </a:lnTo>
                  <a:lnTo>
                    <a:pt x="53" y="32"/>
                  </a:lnTo>
                  <a:lnTo>
                    <a:pt x="53" y="48"/>
                  </a:lnTo>
                  <a:lnTo>
                    <a:pt x="53" y="64"/>
                  </a:lnTo>
                  <a:lnTo>
                    <a:pt x="46" y="48"/>
                  </a:lnTo>
                  <a:lnTo>
                    <a:pt x="46" y="56"/>
                  </a:lnTo>
                  <a:lnTo>
                    <a:pt x="38" y="48"/>
                  </a:lnTo>
                  <a:lnTo>
                    <a:pt x="38" y="40"/>
                  </a:lnTo>
                  <a:lnTo>
                    <a:pt x="23" y="24"/>
                  </a:lnTo>
                  <a:lnTo>
                    <a:pt x="15" y="16"/>
                  </a:lnTo>
                  <a:lnTo>
                    <a:pt x="15" y="24"/>
                  </a:lnTo>
                  <a:lnTo>
                    <a:pt x="15" y="32"/>
                  </a:lnTo>
                  <a:close/>
                </a:path>
              </a:pathLst>
            </a:custGeom>
            <a:solidFill>
              <a:srgbClr val="6F73BF"/>
            </a:solidFill>
            <a:ln w="12700">
              <a:solidFill>
                <a:srgbClr val="000000"/>
              </a:solidFill>
              <a:prstDash val="solid"/>
              <a:round/>
              <a:headEnd/>
              <a:tailEnd/>
            </a:ln>
          </p:spPr>
          <p:txBody>
            <a:bodyPr/>
            <a:lstStyle/>
            <a:p>
              <a:endParaRPr lang="en-US"/>
            </a:p>
          </p:txBody>
        </p:sp>
        <p:sp>
          <p:nvSpPr>
            <p:cNvPr id="215227" name="Rectangle 187"/>
            <p:cNvSpPr>
              <a:spLocks noChangeArrowheads="1"/>
            </p:cNvSpPr>
            <p:nvPr/>
          </p:nvSpPr>
          <p:spPr bwMode="auto">
            <a:xfrm>
              <a:off x="1337" y="2500"/>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28" name="Freeform 188"/>
            <p:cNvSpPr>
              <a:spLocks/>
            </p:cNvSpPr>
            <p:nvPr/>
          </p:nvSpPr>
          <p:spPr bwMode="auto">
            <a:xfrm>
              <a:off x="1512" y="2484"/>
              <a:ext cx="8" cy="8"/>
            </a:xfrm>
            <a:custGeom>
              <a:avLst/>
              <a:gdLst>
                <a:gd name="T0" fmla="*/ 8 w 8"/>
                <a:gd name="T1" fmla="*/ 8 h 8"/>
                <a:gd name="T2" fmla="*/ 8 w 8"/>
                <a:gd name="T3" fmla="*/ 8 h 8"/>
                <a:gd name="T4" fmla="*/ 0 w 8"/>
                <a:gd name="T5" fmla="*/ 0 h 8"/>
                <a:gd name="T6" fmla="*/ 8 w 8"/>
                <a:gd name="T7" fmla="*/ 8 h 8"/>
                <a:gd name="T8" fmla="*/ 8 w 8"/>
                <a:gd name="T9" fmla="*/ 8 h 8"/>
              </a:gdLst>
              <a:ahLst/>
              <a:cxnLst>
                <a:cxn ang="0">
                  <a:pos x="T0" y="T1"/>
                </a:cxn>
                <a:cxn ang="0">
                  <a:pos x="T2" y="T3"/>
                </a:cxn>
                <a:cxn ang="0">
                  <a:pos x="T4" y="T5"/>
                </a:cxn>
                <a:cxn ang="0">
                  <a:pos x="T6" y="T7"/>
                </a:cxn>
                <a:cxn ang="0">
                  <a:pos x="T8" y="T9"/>
                </a:cxn>
              </a:cxnLst>
              <a:rect l="0" t="0" r="r" b="b"/>
              <a:pathLst>
                <a:path w="8" h="8">
                  <a:moveTo>
                    <a:pt x="8" y="8"/>
                  </a:moveTo>
                  <a:lnTo>
                    <a:pt x="8" y="8"/>
                  </a:lnTo>
                  <a:lnTo>
                    <a:pt x="0" y="0"/>
                  </a:lnTo>
                  <a:lnTo>
                    <a:pt x="8"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29" name="Rectangle 189"/>
            <p:cNvSpPr>
              <a:spLocks noChangeArrowheads="1"/>
            </p:cNvSpPr>
            <p:nvPr/>
          </p:nvSpPr>
          <p:spPr bwMode="auto">
            <a:xfrm>
              <a:off x="1489" y="2436"/>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230" name="Freeform 190"/>
            <p:cNvSpPr>
              <a:spLocks/>
            </p:cNvSpPr>
            <p:nvPr/>
          </p:nvSpPr>
          <p:spPr bwMode="auto">
            <a:xfrm>
              <a:off x="988" y="2460"/>
              <a:ext cx="45" cy="32"/>
            </a:xfrm>
            <a:custGeom>
              <a:avLst/>
              <a:gdLst>
                <a:gd name="T0" fmla="*/ 45 w 45"/>
                <a:gd name="T1" fmla="*/ 24 h 32"/>
                <a:gd name="T2" fmla="*/ 38 w 45"/>
                <a:gd name="T3" fmla="*/ 32 h 32"/>
                <a:gd name="T4" fmla="*/ 30 w 45"/>
                <a:gd name="T5" fmla="*/ 24 h 32"/>
                <a:gd name="T6" fmla="*/ 15 w 45"/>
                <a:gd name="T7" fmla="*/ 24 h 32"/>
                <a:gd name="T8" fmla="*/ 0 w 45"/>
                <a:gd name="T9" fmla="*/ 16 h 32"/>
                <a:gd name="T10" fmla="*/ 15 w 45"/>
                <a:gd name="T11" fmla="*/ 0 h 32"/>
                <a:gd name="T12" fmla="*/ 30 w 45"/>
                <a:gd name="T13" fmla="*/ 8 h 32"/>
                <a:gd name="T14" fmla="*/ 45 w 45"/>
                <a:gd name="T15" fmla="*/ 16 h 32"/>
                <a:gd name="T16" fmla="*/ 45 w 45"/>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2">
                  <a:moveTo>
                    <a:pt x="45" y="24"/>
                  </a:moveTo>
                  <a:lnTo>
                    <a:pt x="38" y="32"/>
                  </a:lnTo>
                  <a:lnTo>
                    <a:pt x="30" y="24"/>
                  </a:lnTo>
                  <a:lnTo>
                    <a:pt x="15" y="24"/>
                  </a:lnTo>
                  <a:lnTo>
                    <a:pt x="0" y="16"/>
                  </a:lnTo>
                  <a:lnTo>
                    <a:pt x="15" y="0"/>
                  </a:lnTo>
                  <a:lnTo>
                    <a:pt x="30" y="8"/>
                  </a:lnTo>
                  <a:lnTo>
                    <a:pt x="45" y="16"/>
                  </a:lnTo>
                  <a:lnTo>
                    <a:pt x="45" y="24"/>
                  </a:lnTo>
                  <a:close/>
                </a:path>
              </a:pathLst>
            </a:custGeom>
            <a:solidFill>
              <a:srgbClr val="E1E1E1"/>
            </a:solidFill>
            <a:ln w="12700">
              <a:solidFill>
                <a:srgbClr val="000000"/>
              </a:solidFill>
              <a:prstDash val="solid"/>
              <a:round/>
              <a:headEnd/>
              <a:tailEnd/>
            </a:ln>
          </p:spPr>
          <p:txBody>
            <a:bodyPr/>
            <a:lstStyle/>
            <a:p>
              <a:endParaRPr lang="en-US"/>
            </a:p>
          </p:txBody>
        </p:sp>
        <p:sp>
          <p:nvSpPr>
            <p:cNvPr id="215231" name="Freeform 191"/>
            <p:cNvSpPr>
              <a:spLocks/>
            </p:cNvSpPr>
            <p:nvPr/>
          </p:nvSpPr>
          <p:spPr bwMode="auto">
            <a:xfrm>
              <a:off x="1474" y="2508"/>
              <a:ext cx="8" cy="7"/>
            </a:xfrm>
            <a:custGeom>
              <a:avLst/>
              <a:gdLst>
                <a:gd name="T0" fmla="*/ 8 w 8"/>
                <a:gd name="T1" fmla="*/ 0 h 7"/>
                <a:gd name="T2" fmla="*/ 8 w 8"/>
                <a:gd name="T3" fmla="*/ 0 h 7"/>
                <a:gd name="T4" fmla="*/ 8 w 8"/>
                <a:gd name="T5" fmla="*/ 0 h 7"/>
                <a:gd name="T6" fmla="*/ 8 w 8"/>
                <a:gd name="T7" fmla="*/ 0 h 7"/>
                <a:gd name="T8" fmla="*/ 8 w 8"/>
                <a:gd name="T9" fmla="*/ 0 h 7"/>
                <a:gd name="T10" fmla="*/ 8 w 8"/>
                <a:gd name="T11" fmla="*/ 0 h 7"/>
                <a:gd name="T12" fmla="*/ 8 w 8"/>
                <a:gd name="T13" fmla="*/ 0 h 7"/>
                <a:gd name="T14" fmla="*/ 8 w 8"/>
                <a:gd name="T15" fmla="*/ 0 h 7"/>
                <a:gd name="T16" fmla="*/ 0 w 8"/>
                <a:gd name="T17" fmla="*/ 0 h 7"/>
                <a:gd name="T18" fmla="*/ 0 w 8"/>
                <a:gd name="T19" fmla="*/ 7 h 7"/>
                <a:gd name="T20" fmla="*/ 0 w 8"/>
                <a:gd name="T21" fmla="*/ 7 h 7"/>
                <a:gd name="T22" fmla="*/ 8 w 8"/>
                <a:gd name="T23" fmla="*/ 7 h 7"/>
                <a:gd name="T24" fmla="*/ 8 w 8"/>
                <a:gd name="T25" fmla="*/ 0 h 7"/>
                <a:gd name="T26" fmla="*/ 8 w 8"/>
                <a:gd name="T27" fmla="*/ 0 h 7"/>
                <a:gd name="T28" fmla="*/ 8 w 8"/>
                <a:gd name="T29" fmla="*/ 0 h 7"/>
                <a:gd name="T30" fmla="*/ 8 w 8"/>
                <a:gd name="T31" fmla="*/ 0 h 7"/>
                <a:gd name="T32" fmla="*/ 8 w 8"/>
                <a:gd name="T33" fmla="*/ 0 h 7"/>
                <a:gd name="T34" fmla="*/ 8 w 8"/>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7">
                  <a:moveTo>
                    <a:pt x="8" y="0"/>
                  </a:moveTo>
                  <a:lnTo>
                    <a:pt x="8" y="0"/>
                  </a:lnTo>
                  <a:lnTo>
                    <a:pt x="8" y="0"/>
                  </a:lnTo>
                  <a:lnTo>
                    <a:pt x="8" y="0"/>
                  </a:lnTo>
                  <a:lnTo>
                    <a:pt x="8" y="0"/>
                  </a:lnTo>
                  <a:lnTo>
                    <a:pt x="8" y="0"/>
                  </a:lnTo>
                  <a:lnTo>
                    <a:pt x="8" y="0"/>
                  </a:lnTo>
                  <a:lnTo>
                    <a:pt x="8" y="0"/>
                  </a:lnTo>
                  <a:lnTo>
                    <a:pt x="0" y="0"/>
                  </a:lnTo>
                  <a:lnTo>
                    <a:pt x="0" y="7"/>
                  </a:lnTo>
                  <a:lnTo>
                    <a:pt x="0" y="7"/>
                  </a:lnTo>
                  <a:lnTo>
                    <a:pt x="8" y="7"/>
                  </a:lnTo>
                  <a:lnTo>
                    <a:pt x="8" y="0"/>
                  </a:lnTo>
                  <a:lnTo>
                    <a:pt x="8" y="0"/>
                  </a:lnTo>
                  <a:lnTo>
                    <a:pt x="8" y="0"/>
                  </a:lnTo>
                  <a:lnTo>
                    <a:pt x="8" y="0"/>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32" name="Rectangle 192"/>
            <p:cNvSpPr>
              <a:spLocks noChangeArrowheads="1"/>
            </p:cNvSpPr>
            <p:nvPr/>
          </p:nvSpPr>
          <p:spPr bwMode="auto">
            <a:xfrm>
              <a:off x="1482" y="2508"/>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33" name="Freeform 193"/>
            <p:cNvSpPr>
              <a:spLocks/>
            </p:cNvSpPr>
            <p:nvPr/>
          </p:nvSpPr>
          <p:spPr bwMode="auto">
            <a:xfrm>
              <a:off x="1003" y="2428"/>
              <a:ext cx="106" cy="64"/>
            </a:xfrm>
            <a:custGeom>
              <a:avLst/>
              <a:gdLst>
                <a:gd name="T0" fmla="*/ 61 w 106"/>
                <a:gd name="T1" fmla="*/ 48 h 64"/>
                <a:gd name="T2" fmla="*/ 53 w 106"/>
                <a:gd name="T3" fmla="*/ 48 h 64"/>
                <a:gd name="T4" fmla="*/ 45 w 106"/>
                <a:gd name="T5" fmla="*/ 48 h 64"/>
                <a:gd name="T6" fmla="*/ 38 w 106"/>
                <a:gd name="T7" fmla="*/ 64 h 64"/>
                <a:gd name="T8" fmla="*/ 38 w 106"/>
                <a:gd name="T9" fmla="*/ 64 h 64"/>
                <a:gd name="T10" fmla="*/ 30 w 106"/>
                <a:gd name="T11" fmla="*/ 56 h 64"/>
                <a:gd name="T12" fmla="*/ 30 w 106"/>
                <a:gd name="T13" fmla="*/ 56 h 64"/>
                <a:gd name="T14" fmla="*/ 30 w 106"/>
                <a:gd name="T15" fmla="*/ 48 h 64"/>
                <a:gd name="T16" fmla="*/ 15 w 106"/>
                <a:gd name="T17" fmla="*/ 40 h 64"/>
                <a:gd name="T18" fmla="*/ 0 w 106"/>
                <a:gd name="T19" fmla="*/ 32 h 64"/>
                <a:gd name="T20" fmla="*/ 15 w 106"/>
                <a:gd name="T21" fmla="*/ 16 h 64"/>
                <a:gd name="T22" fmla="*/ 23 w 106"/>
                <a:gd name="T23" fmla="*/ 8 h 64"/>
                <a:gd name="T24" fmla="*/ 30 w 106"/>
                <a:gd name="T25" fmla="*/ 8 h 64"/>
                <a:gd name="T26" fmla="*/ 61 w 106"/>
                <a:gd name="T27" fmla="*/ 0 h 64"/>
                <a:gd name="T28" fmla="*/ 76 w 106"/>
                <a:gd name="T29" fmla="*/ 8 h 64"/>
                <a:gd name="T30" fmla="*/ 91 w 106"/>
                <a:gd name="T31" fmla="*/ 8 h 64"/>
                <a:gd name="T32" fmla="*/ 99 w 106"/>
                <a:gd name="T33" fmla="*/ 16 h 64"/>
                <a:gd name="T34" fmla="*/ 99 w 106"/>
                <a:gd name="T35" fmla="*/ 8 h 64"/>
                <a:gd name="T36" fmla="*/ 99 w 106"/>
                <a:gd name="T37" fmla="*/ 16 h 64"/>
                <a:gd name="T38" fmla="*/ 106 w 106"/>
                <a:gd name="T39" fmla="*/ 16 h 64"/>
                <a:gd name="T40" fmla="*/ 106 w 106"/>
                <a:gd name="T41" fmla="*/ 24 h 64"/>
                <a:gd name="T42" fmla="*/ 83 w 106"/>
                <a:gd name="T43" fmla="*/ 24 h 64"/>
                <a:gd name="T44" fmla="*/ 61 w 106"/>
                <a:gd name="T45"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64">
                  <a:moveTo>
                    <a:pt x="61" y="48"/>
                  </a:moveTo>
                  <a:lnTo>
                    <a:pt x="53" y="48"/>
                  </a:lnTo>
                  <a:lnTo>
                    <a:pt x="45" y="48"/>
                  </a:lnTo>
                  <a:lnTo>
                    <a:pt x="38" y="64"/>
                  </a:lnTo>
                  <a:lnTo>
                    <a:pt x="38" y="64"/>
                  </a:lnTo>
                  <a:lnTo>
                    <a:pt x="30" y="56"/>
                  </a:lnTo>
                  <a:lnTo>
                    <a:pt x="30" y="56"/>
                  </a:lnTo>
                  <a:lnTo>
                    <a:pt x="30" y="48"/>
                  </a:lnTo>
                  <a:lnTo>
                    <a:pt x="15" y="40"/>
                  </a:lnTo>
                  <a:lnTo>
                    <a:pt x="0" y="32"/>
                  </a:lnTo>
                  <a:lnTo>
                    <a:pt x="15" y="16"/>
                  </a:lnTo>
                  <a:lnTo>
                    <a:pt x="23" y="8"/>
                  </a:lnTo>
                  <a:lnTo>
                    <a:pt x="30" y="8"/>
                  </a:lnTo>
                  <a:lnTo>
                    <a:pt x="61" y="0"/>
                  </a:lnTo>
                  <a:lnTo>
                    <a:pt x="76" y="8"/>
                  </a:lnTo>
                  <a:lnTo>
                    <a:pt x="91" y="8"/>
                  </a:lnTo>
                  <a:lnTo>
                    <a:pt x="99" y="16"/>
                  </a:lnTo>
                  <a:lnTo>
                    <a:pt x="99" y="8"/>
                  </a:lnTo>
                  <a:lnTo>
                    <a:pt x="99" y="16"/>
                  </a:lnTo>
                  <a:lnTo>
                    <a:pt x="106" y="16"/>
                  </a:lnTo>
                  <a:lnTo>
                    <a:pt x="106" y="24"/>
                  </a:lnTo>
                  <a:lnTo>
                    <a:pt x="83" y="24"/>
                  </a:lnTo>
                  <a:lnTo>
                    <a:pt x="61" y="48"/>
                  </a:lnTo>
                  <a:close/>
                </a:path>
              </a:pathLst>
            </a:custGeom>
            <a:solidFill>
              <a:srgbClr val="E1E1E1"/>
            </a:solidFill>
            <a:ln w="12700">
              <a:solidFill>
                <a:srgbClr val="000000"/>
              </a:solidFill>
              <a:prstDash val="solid"/>
              <a:round/>
              <a:headEnd/>
              <a:tailEnd/>
            </a:ln>
          </p:spPr>
          <p:txBody>
            <a:bodyPr/>
            <a:lstStyle/>
            <a:p>
              <a:endParaRPr lang="en-US"/>
            </a:p>
          </p:txBody>
        </p:sp>
        <p:sp>
          <p:nvSpPr>
            <p:cNvPr id="215234" name="Freeform 194"/>
            <p:cNvSpPr>
              <a:spLocks/>
            </p:cNvSpPr>
            <p:nvPr/>
          </p:nvSpPr>
          <p:spPr bwMode="auto">
            <a:xfrm>
              <a:off x="1489" y="2452"/>
              <a:ext cx="8" cy="8"/>
            </a:xfrm>
            <a:custGeom>
              <a:avLst/>
              <a:gdLst>
                <a:gd name="T0" fmla="*/ 8 w 8"/>
                <a:gd name="T1" fmla="*/ 8 h 8"/>
                <a:gd name="T2" fmla="*/ 0 w 8"/>
                <a:gd name="T3" fmla="*/ 0 h 8"/>
                <a:gd name="T4" fmla="*/ 8 w 8"/>
                <a:gd name="T5" fmla="*/ 8 h 8"/>
                <a:gd name="T6" fmla="*/ 8 w 8"/>
                <a:gd name="T7" fmla="*/ 8 h 8"/>
              </a:gdLst>
              <a:ahLst/>
              <a:cxnLst>
                <a:cxn ang="0">
                  <a:pos x="T0" y="T1"/>
                </a:cxn>
                <a:cxn ang="0">
                  <a:pos x="T2" y="T3"/>
                </a:cxn>
                <a:cxn ang="0">
                  <a:pos x="T4" y="T5"/>
                </a:cxn>
                <a:cxn ang="0">
                  <a:pos x="T6" y="T7"/>
                </a:cxn>
              </a:cxnLst>
              <a:rect l="0" t="0" r="r" b="b"/>
              <a:pathLst>
                <a:path w="8" h="8">
                  <a:moveTo>
                    <a:pt x="8" y="8"/>
                  </a:moveTo>
                  <a:lnTo>
                    <a:pt x="0" y="0"/>
                  </a:lnTo>
                  <a:lnTo>
                    <a:pt x="8"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35" name="Freeform 195"/>
            <p:cNvSpPr>
              <a:spLocks/>
            </p:cNvSpPr>
            <p:nvPr/>
          </p:nvSpPr>
          <p:spPr bwMode="auto">
            <a:xfrm>
              <a:off x="1033" y="2452"/>
              <a:ext cx="76" cy="87"/>
            </a:xfrm>
            <a:custGeom>
              <a:avLst/>
              <a:gdLst>
                <a:gd name="T0" fmla="*/ 31 w 76"/>
                <a:gd name="T1" fmla="*/ 24 h 87"/>
                <a:gd name="T2" fmla="*/ 23 w 76"/>
                <a:gd name="T3" fmla="*/ 24 h 87"/>
                <a:gd name="T4" fmla="*/ 15 w 76"/>
                <a:gd name="T5" fmla="*/ 24 h 87"/>
                <a:gd name="T6" fmla="*/ 8 w 76"/>
                <a:gd name="T7" fmla="*/ 40 h 87"/>
                <a:gd name="T8" fmla="*/ 8 w 76"/>
                <a:gd name="T9" fmla="*/ 40 h 87"/>
                <a:gd name="T10" fmla="*/ 0 w 76"/>
                <a:gd name="T11" fmla="*/ 40 h 87"/>
                <a:gd name="T12" fmla="*/ 15 w 76"/>
                <a:gd name="T13" fmla="*/ 63 h 87"/>
                <a:gd name="T14" fmla="*/ 31 w 76"/>
                <a:gd name="T15" fmla="*/ 79 h 87"/>
                <a:gd name="T16" fmla="*/ 53 w 76"/>
                <a:gd name="T17" fmla="*/ 87 h 87"/>
                <a:gd name="T18" fmla="*/ 69 w 76"/>
                <a:gd name="T19" fmla="*/ 79 h 87"/>
                <a:gd name="T20" fmla="*/ 61 w 76"/>
                <a:gd name="T21" fmla="*/ 71 h 87"/>
                <a:gd name="T22" fmla="*/ 69 w 76"/>
                <a:gd name="T23" fmla="*/ 56 h 87"/>
                <a:gd name="T24" fmla="*/ 69 w 76"/>
                <a:gd name="T25" fmla="*/ 48 h 87"/>
                <a:gd name="T26" fmla="*/ 69 w 76"/>
                <a:gd name="T27" fmla="*/ 48 h 87"/>
                <a:gd name="T28" fmla="*/ 69 w 76"/>
                <a:gd name="T29" fmla="*/ 32 h 87"/>
                <a:gd name="T30" fmla="*/ 76 w 76"/>
                <a:gd name="T31" fmla="*/ 16 h 87"/>
                <a:gd name="T32" fmla="*/ 76 w 76"/>
                <a:gd name="T33" fmla="*/ 0 h 87"/>
                <a:gd name="T34" fmla="*/ 76 w 76"/>
                <a:gd name="T35" fmla="*/ 0 h 87"/>
                <a:gd name="T36" fmla="*/ 53 w 76"/>
                <a:gd name="T37" fmla="*/ 0 h 87"/>
                <a:gd name="T38" fmla="*/ 31 w 76"/>
                <a:gd name="T39" fmla="*/ 2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87">
                  <a:moveTo>
                    <a:pt x="31" y="24"/>
                  </a:moveTo>
                  <a:lnTo>
                    <a:pt x="23" y="24"/>
                  </a:lnTo>
                  <a:lnTo>
                    <a:pt x="15" y="24"/>
                  </a:lnTo>
                  <a:lnTo>
                    <a:pt x="8" y="40"/>
                  </a:lnTo>
                  <a:lnTo>
                    <a:pt x="8" y="40"/>
                  </a:lnTo>
                  <a:lnTo>
                    <a:pt x="0" y="40"/>
                  </a:lnTo>
                  <a:lnTo>
                    <a:pt x="15" y="63"/>
                  </a:lnTo>
                  <a:lnTo>
                    <a:pt x="31" y="79"/>
                  </a:lnTo>
                  <a:lnTo>
                    <a:pt x="53" y="87"/>
                  </a:lnTo>
                  <a:lnTo>
                    <a:pt x="69" y="79"/>
                  </a:lnTo>
                  <a:lnTo>
                    <a:pt x="61" y="71"/>
                  </a:lnTo>
                  <a:lnTo>
                    <a:pt x="69" y="56"/>
                  </a:lnTo>
                  <a:lnTo>
                    <a:pt x="69" y="48"/>
                  </a:lnTo>
                  <a:lnTo>
                    <a:pt x="69" y="48"/>
                  </a:lnTo>
                  <a:lnTo>
                    <a:pt x="69" y="32"/>
                  </a:lnTo>
                  <a:lnTo>
                    <a:pt x="76" y="16"/>
                  </a:lnTo>
                  <a:lnTo>
                    <a:pt x="76" y="0"/>
                  </a:lnTo>
                  <a:lnTo>
                    <a:pt x="76" y="0"/>
                  </a:lnTo>
                  <a:lnTo>
                    <a:pt x="53" y="0"/>
                  </a:lnTo>
                  <a:lnTo>
                    <a:pt x="31" y="24"/>
                  </a:lnTo>
                  <a:close/>
                </a:path>
              </a:pathLst>
            </a:custGeom>
            <a:solidFill>
              <a:srgbClr val="6F73BF"/>
            </a:solidFill>
            <a:ln w="12700">
              <a:solidFill>
                <a:srgbClr val="000000"/>
              </a:solidFill>
              <a:prstDash val="solid"/>
              <a:round/>
              <a:headEnd/>
              <a:tailEnd/>
            </a:ln>
          </p:spPr>
          <p:txBody>
            <a:bodyPr/>
            <a:lstStyle/>
            <a:p>
              <a:endParaRPr lang="en-US"/>
            </a:p>
          </p:txBody>
        </p:sp>
        <p:sp>
          <p:nvSpPr>
            <p:cNvPr id="215236" name="Rectangle 196"/>
            <p:cNvSpPr>
              <a:spLocks noChangeArrowheads="1"/>
            </p:cNvSpPr>
            <p:nvPr/>
          </p:nvSpPr>
          <p:spPr bwMode="auto">
            <a:xfrm>
              <a:off x="1489" y="2484"/>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237" name="Freeform 197"/>
            <p:cNvSpPr>
              <a:spLocks/>
            </p:cNvSpPr>
            <p:nvPr/>
          </p:nvSpPr>
          <p:spPr bwMode="auto">
            <a:xfrm>
              <a:off x="1466" y="2404"/>
              <a:ext cx="8" cy="1"/>
            </a:xfrm>
            <a:custGeom>
              <a:avLst/>
              <a:gdLst>
                <a:gd name="T0" fmla="*/ 8 w 8"/>
                <a:gd name="T1" fmla="*/ 0 w 8"/>
                <a:gd name="T2" fmla="*/ 8 w 8"/>
                <a:gd name="T3" fmla="*/ 8 w 8"/>
              </a:gdLst>
              <a:ahLst/>
              <a:cxnLst>
                <a:cxn ang="0">
                  <a:pos x="T0" y="0"/>
                </a:cxn>
                <a:cxn ang="0">
                  <a:pos x="T1" y="0"/>
                </a:cxn>
                <a:cxn ang="0">
                  <a:pos x="T2" y="0"/>
                </a:cxn>
                <a:cxn ang="0">
                  <a:pos x="T3" y="0"/>
                </a:cxn>
              </a:cxnLst>
              <a:rect l="0" t="0" r="r" b="b"/>
              <a:pathLst>
                <a:path w="8">
                  <a:moveTo>
                    <a:pt x="8" y="0"/>
                  </a:moveTo>
                  <a:lnTo>
                    <a:pt x="0" y="0"/>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38" name="Rectangle 198"/>
            <p:cNvSpPr>
              <a:spLocks noChangeArrowheads="1"/>
            </p:cNvSpPr>
            <p:nvPr/>
          </p:nvSpPr>
          <p:spPr bwMode="auto">
            <a:xfrm>
              <a:off x="1466" y="2404"/>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39" name="Freeform 199"/>
            <p:cNvSpPr>
              <a:spLocks/>
            </p:cNvSpPr>
            <p:nvPr/>
          </p:nvSpPr>
          <p:spPr bwMode="auto">
            <a:xfrm>
              <a:off x="1482" y="2420"/>
              <a:ext cx="7" cy="8"/>
            </a:xfrm>
            <a:custGeom>
              <a:avLst/>
              <a:gdLst>
                <a:gd name="T0" fmla="*/ 7 w 7"/>
                <a:gd name="T1" fmla="*/ 0 h 8"/>
                <a:gd name="T2" fmla="*/ 7 w 7"/>
                <a:gd name="T3" fmla="*/ 8 h 8"/>
                <a:gd name="T4" fmla="*/ 0 w 7"/>
                <a:gd name="T5" fmla="*/ 8 h 8"/>
                <a:gd name="T6" fmla="*/ 7 w 7"/>
                <a:gd name="T7" fmla="*/ 0 h 8"/>
              </a:gdLst>
              <a:ahLst/>
              <a:cxnLst>
                <a:cxn ang="0">
                  <a:pos x="T0" y="T1"/>
                </a:cxn>
                <a:cxn ang="0">
                  <a:pos x="T2" y="T3"/>
                </a:cxn>
                <a:cxn ang="0">
                  <a:pos x="T4" y="T5"/>
                </a:cxn>
                <a:cxn ang="0">
                  <a:pos x="T6" y="T7"/>
                </a:cxn>
              </a:cxnLst>
              <a:rect l="0" t="0" r="r" b="b"/>
              <a:pathLst>
                <a:path w="7" h="8">
                  <a:moveTo>
                    <a:pt x="7" y="0"/>
                  </a:moveTo>
                  <a:lnTo>
                    <a:pt x="7" y="8"/>
                  </a:lnTo>
                  <a:lnTo>
                    <a:pt x="0"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0" name="Freeform 200"/>
            <p:cNvSpPr>
              <a:spLocks/>
            </p:cNvSpPr>
            <p:nvPr/>
          </p:nvSpPr>
          <p:spPr bwMode="auto">
            <a:xfrm>
              <a:off x="1459" y="2381"/>
              <a:ext cx="7" cy="8"/>
            </a:xfrm>
            <a:custGeom>
              <a:avLst/>
              <a:gdLst>
                <a:gd name="T0" fmla="*/ 7 w 7"/>
                <a:gd name="T1" fmla="*/ 0 h 8"/>
                <a:gd name="T2" fmla="*/ 7 w 7"/>
                <a:gd name="T3" fmla="*/ 0 h 8"/>
                <a:gd name="T4" fmla="*/ 7 w 7"/>
                <a:gd name="T5" fmla="*/ 0 h 8"/>
                <a:gd name="T6" fmla="*/ 7 w 7"/>
                <a:gd name="T7" fmla="*/ 0 h 8"/>
                <a:gd name="T8" fmla="*/ 7 w 7"/>
                <a:gd name="T9" fmla="*/ 8 h 8"/>
                <a:gd name="T10" fmla="*/ 7 w 7"/>
                <a:gd name="T11" fmla="*/ 8 h 8"/>
                <a:gd name="T12" fmla="*/ 7 w 7"/>
                <a:gd name="T13" fmla="*/ 8 h 8"/>
                <a:gd name="T14" fmla="*/ 0 w 7"/>
                <a:gd name="T15" fmla="*/ 8 h 8"/>
                <a:gd name="T16" fmla="*/ 7 w 7"/>
                <a:gd name="T17" fmla="*/ 8 h 8"/>
                <a:gd name="T18" fmla="*/ 7 w 7"/>
                <a:gd name="T19" fmla="*/ 8 h 8"/>
                <a:gd name="T20" fmla="*/ 7 w 7"/>
                <a:gd name="T21" fmla="*/ 8 h 8"/>
                <a:gd name="T22" fmla="*/ 7 w 7"/>
                <a:gd name="T23" fmla="*/ 8 h 8"/>
                <a:gd name="T24" fmla="*/ 7 w 7"/>
                <a:gd name="T25" fmla="*/ 8 h 8"/>
                <a:gd name="T26" fmla="*/ 7 w 7"/>
                <a:gd name="T27" fmla="*/ 8 h 8"/>
                <a:gd name="T28" fmla="*/ 7 w 7"/>
                <a:gd name="T29" fmla="*/ 0 h 8"/>
                <a:gd name="T30" fmla="*/ 7 w 7"/>
                <a:gd name="T31" fmla="*/ 0 h 8"/>
                <a:gd name="T32" fmla="*/ 7 w 7"/>
                <a:gd name="T33" fmla="*/ 0 h 8"/>
                <a:gd name="T34" fmla="*/ 7 w 7"/>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8">
                  <a:moveTo>
                    <a:pt x="7" y="0"/>
                  </a:moveTo>
                  <a:lnTo>
                    <a:pt x="7" y="0"/>
                  </a:lnTo>
                  <a:lnTo>
                    <a:pt x="7" y="0"/>
                  </a:lnTo>
                  <a:lnTo>
                    <a:pt x="7" y="0"/>
                  </a:lnTo>
                  <a:lnTo>
                    <a:pt x="7" y="8"/>
                  </a:lnTo>
                  <a:lnTo>
                    <a:pt x="7" y="8"/>
                  </a:lnTo>
                  <a:lnTo>
                    <a:pt x="7" y="8"/>
                  </a:lnTo>
                  <a:lnTo>
                    <a:pt x="0" y="8"/>
                  </a:lnTo>
                  <a:lnTo>
                    <a:pt x="7" y="8"/>
                  </a:lnTo>
                  <a:lnTo>
                    <a:pt x="7" y="8"/>
                  </a:lnTo>
                  <a:lnTo>
                    <a:pt x="7" y="8"/>
                  </a:lnTo>
                  <a:lnTo>
                    <a:pt x="7" y="8"/>
                  </a:lnTo>
                  <a:lnTo>
                    <a:pt x="7" y="8"/>
                  </a:lnTo>
                  <a:lnTo>
                    <a:pt x="7" y="8"/>
                  </a:lnTo>
                  <a:lnTo>
                    <a:pt x="7" y="0"/>
                  </a:lnTo>
                  <a:lnTo>
                    <a:pt x="7"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1" name="Freeform 201"/>
            <p:cNvSpPr>
              <a:spLocks/>
            </p:cNvSpPr>
            <p:nvPr/>
          </p:nvSpPr>
          <p:spPr bwMode="auto">
            <a:xfrm>
              <a:off x="1482" y="2404"/>
              <a:ext cx="7" cy="8"/>
            </a:xfrm>
            <a:custGeom>
              <a:avLst/>
              <a:gdLst>
                <a:gd name="T0" fmla="*/ 0 w 7"/>
                <a:gd name="T1" fmla="*/ 0 h 8"/>
                <a:gd name="T2" fmla="*/ 0 w 7"/>
                <a:gd name="T3" fmla="*/ 0 h 8"/>
                <a:gd name="T4" fmla="*/ 0 w 7"/>
                <a:gd name="T5" fmla="*/ 8 h 8"/>
                <a:gd name="T6" fmla="*/ 7 w 7"/>
                <a:gd name="T7" fmla="*/ 0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0" y="0"/>
                  </a:lnTo>
                  <a:lnTo>
                    <a:pt x="0" y="8"/>
                  </a:lnTo>
                  <a:lnTo>
                    <a:pt x="7"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2" name="Freeform 202"/>
            <p:cNvSpPr>
              <a:spLocks/>
            </p:cNvSpPr>
            <p:nvPr/>
          </p:nvSpPr>
          <p:spPr bwMode="auto">
            <a:xfrm>
              <a:off x="1482" y="2397"/>
              <a:ext cx="7" cy="1"/>
            </a:xfrm>
            <a:custGeom>
              <a:avLst/>
              <a:gdLst>
                <a:gd name="T0" fmla="*/ 7 w 7"/>
                <a:gd name="T1" fmla="*/ 0 w 7"/>
                <a:gd name="T2" fmla="*/ 0 w 7"/>
                <a:gd name="T3" fmla="*/ 0 w 7"/>
                <a:gd name="T4" fmla="*/ 0 w 7"/>
                <a:gd name="T5" fmla="*/ 7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3" name="Freeform 203"/>
            <p:cNvSpPr>
              <a:spLocks/>
            </p:cNvSpPr>
            <p:nvPr/>
          </p:nvSpPr>
          <p:spPr bwMode="auto">
            <a:xfrm>
              <a:off x="1010" y="2381"/>
              <a:ext cx="23" cy="47"/>
            </a:xfrm>
            <a:custGeom>
              <a:avLst/>
              <a:gdLst>
                <a:gd name="T0" fmla="*/ 16 w 23"/>
                <a:gd name="T1" fmla="*/ 39 h 47"/>
                <a:gd name="T2" fmla="*/ 8 w 23"/>
                <a:gd name="T3" fmla="*/ 47 h 47"/>
                <a:gd name="T4" fmla="*/ 0 w 23"/>
                <a:gd name="T5" fmla="*/ 47 h 47"/>
                <a:gd name="T6" fmla="*/ 0 w 23"/>
                <a:gd name="T7" fmla="*/ 31 h 47"/>
                <a:gd name="T8" fmla="*/ 8 w 23"/>
                <a:gd name="T9" fmla="*/ 16 h 47"/>
                <a:gd name="T10" fmla="*/ 23 w 23"/>
                <a:gd name="T11" fmla="*/ 0 h 47"/>
                <a:gd name="T12" fmla="*/ 23 w 23"/>
                <a:gd name="T13" fmla="*/ 0 h 47"/>
                <a:gd name="T14" fmla="*/ 23 w 23"/>
                <a:gd name="T15" fmla="*/ 23 h 47"/>
                <a:gd name="T16" fmla="*/ 16 w 23"/>
                <a:gd name="T17"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16" y="39"/>
                  </a:moveTo>
                  <a:lnTo>
                    <a:pt x="8" y="47"/>
                  </a:lnTo>
                  <a:lnTo>
                    <a:pt x="0" y="47"/>
                  </a:lnTo>
                  <a:lnTo>
                    <a:pt x="0" y="31"/>
                  </a:lnTo>
                  <a:lnTo>
                    <a:pt x="8" y="16"/>
                  </a:lnTo>
                  <a:lnTo>
                    <a:pt x="23" y="0"/>
                  </a:lnTo>
                  <a:lnTo>
                    <a:pt x="23" y="0"/>
                  </a:lnTo>
                  <a:lnTo>
                    <a:pt x="23" y="23"/>
                  </a:lnTo>
                  <a:lnTo>
                    <a:pt x="16" y="39"/>
                  </a:lnTo>
                  <a:close/>
                </a:path>
              </a:pathLst>
            </a:custGeom>
            <a:solidFill>
              <a:srgbClr val="E1E1E1"/>
            </a:solidFill>
            <a:ln w="12700">
              <a:solidFill>
                <a:srgbClr val="000000"/>
              </a:solidFill>
              <a:prstDash val="solid"/>
              <a:round/>
              <a:headEnd/>
              <a:tailEnd/>
            </a:ln>
          </p:spPr>
          <p:txBody>
            <a:bodyPr/>
            <a:lstStyle/>
            <a:p>
              <a:endParaRPr lang="en-US"/>
            </a:p>
          </p:txBody>
        </p:sp>
        <p:sp>
          <p:nvSpPr>
            <p:cNvPr id="215244" name="Freeform 204"/>
            <p:cNvSpPr>
              <a:spLocks/>
            </p:cNvSpPr>
            <p:nvPr/>
          </p:nvSpPr>
          <p:spPr bwMode="auto">
            <a:xfrm>
              <a:off x="957" y="2397"/>
              <a:ext cx="69" cy="79"/>
            </a:xfrm>
            <a:custGeom>
              <a:avLst/>
              <a:gdLst>
                <a:gd name="T0" fmla="*/ 8 w 69"/>
                <a:gd name="T1" fmla="*/ 71 h 79"/>
                <a:gd name="T2" fmla="*/ 0 w 69"/>
                <a:gd name="T3" fmla="*/ 63 h 79"/>
                <a:gd name="T4" fmla="*/ 0 w 69"/>
                <a:gd name="T5" fmla="*/ 47 h 79"/>
                <a:gd name="T6" fmla="*/ 8 w 69"/>
                <a:gd name="T7" fmla="*/ 31 h 79"/>
                <a:gd name="T8" fmla="*/ 31 w 69"/>
                <a:gd name="T9" fmla="*/ 31 h 79"/>
                <a:gd name="T10" fmla="*/ 23 w 69"/>
                <a:gd name="T11" fmla="*/ 7 h 79"/>
                <a:gd name="T12" fmla="*/ 23 w 69"/>
                <a:gd name="T13" fmla="*/ 7 h 79"/>
                <a:gd name="T14" fmla="*/ 31 w 69"/>
                <a:gd name="T15" fmla="*/ 0 h 79"/>
                <a:gd name="T16" fmla="*/ 61 w 69"/>
                <a:gd name="T17" fmla="*/ 0 h 79"/>
                <a:gd name="T18" fmla="*/ 53 w 69"/>
                <a:gd name="T19" fmla="*/ 15 h 79"/>
                <a:gd name="T20" fmla="*/ 53 w 69"/>
                <a:gd name="T21" fmla="*/ 31 h 79"/>
                <a:gd name="T22" fmla="*/ 61 w 69"/>
                <a:gd name="T23" fmla="*/ 31 h 79"/>
                <a:gd name="T24" fmla="*/ 69 w 69"/>
                <a:gd name="T25" fmla="*/ 39 h 79"/>
                <a:gd name="T26" fmla="*/ 69 w 69"/>
                <a:gd name="T27" fmla="*/ 39 h 79"/>
                <a:gd name="T28" fmla="*/ 61 w 69"/>
                <a:gd name="T29" fmla="*/ 47 h 79"/>
                <a:gd name="T30" fmla="*/ 46 w 69"/>
                <a:gd name="T31" fmla="*/ 63 h 79"/>
                <a:gd name="T32" fmla="*/ 31 w 69"/>
                <a:gd name="T33" fmla="*/ 79 h 79"/>
                <a:gd name="T34" fmla="*/ 8 w 69"/>
                <a:gd name="T35" fmla="*/ 7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79">
                  <a:moveTo>
                    <a:pt x="8" y="71"/>
                  </a:moveTo>
                  <a:lnTo>
                    <a:pt x="0" y="63"/>
                  </a:lnTo>
                  <a:lnTo>
                    <a:pt x="0" y="47"/>
                  </a:lnTo>
                  <a:lnTo>
                    <a:pt x="8" y="31"/>
                  </a:lnTo>
                  <a:lnTo>
                    <a:pt x="31" y="31"/>
                  </a:lnTo>
                  <a:lnTo>
                    <a:pt x="23" y="7"/>
                  </a:lnTo>
                  <a:lnTo>
                    <a:pt x="23" y="7"/>
                  </a:lnTo>
                  <a:lnTo>
                    <a:pt x="31" y="0"/>
                  </a:lnTo>
                  <a:lnTo>
                    <a:pt x="61" y="0"/>
                  </a:lnTo>
                  <a:lnTo>
                    <a:pt x="53" y="15"/>
                  </a:lnTo>
                  <a:lnTo>
                    <a:pt x="53" y="31"/>
                  </a:lnTo>
                  <a:lnTo>
                    <a:pt x="61" y="31"/>
                  </a:lnTo>
                  <a:lnTo>
                    <a:pt x="69" y="39"/>
                  </a:lnTo>
                  <a:lnTo>
                    <a:pt x="69" y="39"/>
                  </a:lnTo>
                  <a:lnTo>
                    <a:pt x="61" y="47"/>
                  </a:lnTo>
                  <a:lnTo>
                    <a:pt x="46" y="63"/>
                  </a:lnTo>
                  <a:lnTo>
                    <a:pt x="31" y="79"/>
                  </a:lnTo>
                  <a:lnTo>
                    <a:pt x="8" y="71"/>
                  </a:lnTo>
                  <a:close/>
                </a:path>
              </a:pathLst>
            </a:custGeom>
            <a:solidFill>
              <a:srgbClr val="E1E1E1"/>
            </a:solidFill>
            <a:ln w="12700">
              <a:solidFill>
                <a:srgbClr val="000000"/>
              </a:solidFill>
              <a:prstDash val="solid"/>
              <a:round/>
              <a:headEnd/>
              <a:tailEnd/>
            </a:ln>
          </p:spPr>
          <p:txBody>
            <a:bodyPr/>
            <a:lstStyle/>
            <a:p>
              <a:endParaRPr lang="en-US"/>
            </a:p>
          </p:txBody>
        </p:sp>
        <p:sp>
          <p:nvSpPr>
            <p:cNvPr id="215245" name="Freeform 205"/>
            <p:cNvSpPr>
              <a:spLocks/>
            </p:cNvSpPr>
            <p:nvPr/>
          </p:nvSpPr>
          <p:spPr bwMode="auto">
            <a:xfrm>
              <a:off x="1200" y="2381"/>
              <a:ext cx="38" cy="16"/>
            </a:xfrm>
            <a:custGeom>
              <a:avLst/>
              <a:gdLst>
                <a:gd name="T0" fmla="*/ 16 w 38"/>
                <a:gd name="T1" fmla="*/ 0 h 16"/>
                <a:gd name="T2" fmla="*/ 0 w 38"/>
                <a:gd name="T3" fmla="*/ 0 h 16"/>
                <a:gd name="T4" fmla="*/ 23 w 38"/>
                <a:gd name="T5" fmla="*/ 16 h 16"/>
                <a:gd name="T6" fmla="*/ 38 w 38"/>
                <a:gd name="T7" fmla="*/ 8 h 16"/>
                <a:gd name="T8" fmla="*/ 16 w 38"/>
                <a:gd name="T9" fmla="*/ 0 h 16"/>
              </a:gdLst>
              <a:ahLst/>
              <a:cxnLst>
                <a:cxn ang="0">
                  <a:pos x="T0" y="T1"/>
                </a:cxn>
                <a:cxn ang="0">
                  <a:pos x="T2" y="T3"/>
                </a:cxn>
                <a:cxn ang="0">
                  <a:pos x="T4" y="T5"/>
                </a:cxn>
                <a:cxn ang="0">
                  <a:pos x="T6" y="T7"/>
                </a:cxn>
                <a:cxn ang="0">
                  <a:pos x="T8" y="T9"/>
                </a:cxn>
              </a:cxnLst>
              <a:rect l="0" t="0" r="r" b="b"/>
              <a:pathLst>
                <a:path w="38" h="16">
                  <a:moveTo>
                    <a:pt x="16" y="0"/>
                  </a:moveTo>
                  <a:lnTo>
                    <a:pt x="0" y="0"/>
                  </a:lnTo>
                  <a:lnTo>
                    <a:pt x="23" y="16"/>
                  </a:lnTo>
                  <a:lnTo>
                    <a:pt x="38" y="8"/>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6" name="Freeform 206"/>
            <p:cNvSpPr>
              <a:spLocks/>
            </p:cNvSpPr>
            <p:nvPr/>
          </p:nvSpPr>
          <p:spPr bwMode="auto">
            <a:xfrm>
              <a:off x="1390" y="2381"/>
              <a:ext cx="31" cy="8"/>
            </a:xfrm>
            <a:custGeom>
              <a:avLst/>
              <a:gdLst>
                <a:gd name="T0" fmla="*/ 31 w 31"/>
                <a:gd name="T1" fmla="*/ 0 h 8"/>
                <a:gd name="T2" fmla="*/ 31 w 31"/>
                <a:gd name="T3" fmla="*/ 8 h 8"/>
                <a:gd name="T4" fmla="*/ 8 w 31"/>
                <a:gd name="T5" fmla="*/ 8 h 8"/>
                <a:gd name="T6" fmla="*/ 0 w 31"/>
                <a:gd name="T7" fmla="*/ 8 h 8"/>
                <a:gd name="T8" fmla="*/ 8 w 31"/>
                <a:gd name="T9" fmla="*/ 0 h 8"/>
                <a:gd name="T10" fmla="*/ 31 w 31"/>
                <a:gd name="T11" fmla="*/ 0 h 8"/>
              </a:gdLst>
              <a:ahLst/>
              <a:cxnLst>
                <a:cxn ang="0">
                  <a:pos x="T0" y="T1"/>
                </a:cxn>
                <a:cxn ang="0">
                  <a:pos x="T2" y="T3"/>
                </a:cxn>
                <a:cxn ang="0">
                  <a:pos x="T4" y="T5"/>
                </a:cxn>
                <a:cxn ang="0">
                  <a:pos x="T6" y="T7"/>
                </a:cxn>
                <a:cxn ang="0">
                  <a:pos x="T8" y="T9"/>
                </a:cxn>
                <a:cxn ang="0">
                  <a:pos x="T10" y="T11"/>
                </a:cxn>
              </a:cxnLst>
              <a:rect l="0" t="0" r="r" b="b"/>
              <a:pathLst>
                <a:path w="31" h="8">
                  <a:moveTo>
                    <a:pt x="31" y="0"/>
                  </a:moveTo>
                  <a:lnTo>
                    <a:pt x="31" y="8"/>
                  </a:lnTo>
                  <a:lnTo>
                    <a:pt x="8" y="8"/>
                  </a:lnTo>
                  <a:lnTo>
                    <a:pt x="0" y="8"/>
                  </a:lnTo>
                  <a:lnTo>
                    <a:pt x="8" y="0"/>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7" name="Rectangle 207"/>
            <p:cNvSpPr>
              <a:spLocks noChangeArrowheads="1"/>
            </p:cNvSpPr>
            <p:nvPr/>
          </p:nvSpPr>
          <p:spPr bwMode="auto">
            <a:xfrm>
              <a:off x="1436" y="2397"/>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48" name="Freeform 208"/>
            <p:cNvSpPr>
              <a:spLocks/>
            </p:cNvSpPr>
            <p:nvPr/>
          </p:nvSpPr>
          <p:spPr bwMode="auto">
            <a:xfrm>
              <a:off x="608" y="2087"/>
              <a:ext cx="456" cy="373"/>
            </a:xfrm>
            <a:custGeom>
              <a:avLst/>
              <a:gdLst>
                <a:gd name="T0" fmla="*/ 68 w 456"/>
                <a:gd name="T1" fmla="*/ 199 h 373"/>
                <a:gd name="T2" fmla="*/ 38 w 456"/>
                <a:gd name="T3" fmla="*/ 159 h 373"/>
                <a:gd name="T4" fmla="*/ 38 w 456"/>
                <a:gd name="T5" fmla="*/ 127 h 373"/>
                <a:gd name="T6" fmla="*/ 23 w 456"/>
                <a:gd name="T7" fmla="*/ 119 h 373"/>
                <a:gd name="T8" fmla="*/ 23 w 456"/>
                <a:gd name="T9" fmla="*/ 103 h 373"/>
                <a:gd name="T10" fmla="*/ 15 w 456"/>
                <a:gd name="T11" fmla="*/ 72 h 373"/>
                <a:gd name="T12" fmla="*/ 0 w 456"/>
                <a:gd name="T13" fmla="*/ 0 h 373"/>
                <a:gd name="T14" fmla="*/ 53 w 456"/>
                <a:gd name="T15" fmla="*/ 8 h 373"/>
                <a:gd name="T16" fmla="*/ 91 w 456"/>
                <a:gd name="T17" fmla="*/ 32 h 373"/>
                <a:gd name="T18" fmla="*/ 144 w 456"/>
                <a:gd name="T19" fmla="*/ 16 h 373"/>
                <a:gd name="T20" fmla="*/ 182 w 456"/>
                <a:gd name="T21" fmla="*/ 40 h 373"/>
                <a:gd name="T22" fmla="*/ 197 w 456"/>
                <a:gd name="T23" fmla="*/ 72 h 373"/>
                <a:gd name="T24" fmla="*/ 220 w 456"/>
                <a:gd name="T25" fmla="*/ 64 h 373"/>
                <a:gd name="T26" fmla="*/ 250 w 456"/>
                <a:gd name="T27" fmla="*/ 80 h 373"/>
                <a:gd name="T28" fmla="*/ 266 w 456"/>
                <a:gd name="T29" fmla="*/ 127 h 373"/>
                <a:gd name="T30" fmla="*/ 296 w 456"/>
                <a:gd name="T31" fmla="*/ 135 h 373"/>
                <a:gd name="T32" fmla="*/ 273 w 456"/>
                <a:gd name="T33" fmla="*/ 191 h 373"/>
                <a:gd name="T34" fmla="*/ 281 w 456"/>
                <a:gd name="T35" fmla="*/ 238 h 373"/>
                <a:gd name="T36" fmla="*/ 288 w 456"/>
                <a:gd name="T37" fmla="*/ 270 h 373"/>
                <a:gd name="T38" fmla="*/ 296 w 456"/>
                <a:gd name="T39" fmla="*/ 286 h 373"/>
                <a:gd name="T40" fmla="*/ 334 w 456"/>
                <a:gd name="T41" fmla="*/ 294 h 373"/>
                <a:gd name="T42" fmla="*/ 364 w 456"/>
                <a:gd name="T43" fmla="*/ 294 h 373"/>
                <a:gd name="T44" fmla="*/ 372 w 456"/>
                <a:gd name="T45" fmla="*/ 286 h 373"/>
                <a:gd name="T46" fmla="*/ 387 w 456"/>
                <a:gd name="T47" fmla="*/ 270 h 373"/>
                <a:gd name="T48" fmla="*/ 410 w 456"/>
                <a:gd name="T49" fmla="*/ 230 h 373"/>
                <a:gd name="T50" fmla="*/ 448 w 456"/>
                <a:gd name="T51" fmla="*/ 230 h 373"/>
                <a:gd name="T52" fmla="*/ 456 w 456"/>
                <a:gd name="T53" fmla="*/ 238 h 373"/>
                <a:gd name="T54" fmla="*/ 440 w 456"/>
                <a:gd name="T55" fmla="*/ 270 h 373"/>
                <a:gd name="T56" fmla="*/ 440 w 456"/>
                <a:gd name="T57" fmla="*/ 278 h 373"/>
                <a:gd name="T58" fmla="*/ 425 w 456"/>
                <a:gd name="T59" fmla="*/ 286 h 373"/>
                <a:gd name="T60" fmla="*/ 410 w 456"/>
                <a:gd name="T61" fmla="*/ 310 h 373"/>
                <a:gd name="T62" fmla="*/ 372 w 456"/>
                <a:gd name="T63" fmla="*/ 317 h 373"/>
                <a:gd name="T64" fmla="*/ 380 w 456"/>
                <a:gd name="T65" fmla="*/ 341 h 373"/>
                <a:gd name="T66" fmla="*/ 349 w 456"/>
                <a:gd name="T67" fmla="*/ 357 h 373"/>
                <a:gd name="T68" fmla="*/ 334 w 456"/>
                <a:gd name="T69" fmla="*/ 357 h 373"/>
                <a:gd name="T70" fmla="*/ 319 w 456"/>
                <a:gd name="T71" fmla="*/ 341 h 373"/>
                <a:gd name="T72" fmla="*/ 304 w 456"/>
                <a:gd name="T73" fmla="*/ 341 h 373"/>
                <a:gd name="T74" fmla="*/ 288 w 456"/>
                <a:gd name="T75" fmla="*/ 341 h 373"/>
                <a:gd name="T76" fmla="*/ 235 w 456"/>
                <a:gd name="T77" fmla="*/ 333 h 373"/>
                <a:gd name="T78" fmla="*/ 197 w 456"/>
                <a:gd name="T79" fmla="*/ 310 h 373"/>
                <a:gd name="T80" fmla="*/ 159 w 456"/>
                <a:gd name="T81" fmla="*/ 294 h 373"/>
                <a:gd name="T82" fmla="*/ 136 w 456"/>
                <a:gd name="T83" fmla="*/ 262 h 373"/>
                <a:gd name="T84" fmla="*/ 144 w 456"/>
                <a:gd name="T85" fmla="*/ 246 h 373"/>
                <a:gd name="T86" fmla="*/ 144 w 456"/>
                <a:gd name="T87" fmla="*/ 230 h 373"/>
                <a:gd name="T88" fmla="*/ 129 w 456"/>
                <a:gd name="T89" fmla="*/ 199 h 373"/>
                <a:gd name="T90" fmla="*/ 114 w 456"/>
                <a:gd name="T91" fmla="*/ 167 h 373"/>
                <a:gd name="T92" fmla="*/ 106 w 456"/>
                <a:gd name="T93" fmla="*/ 159 h 373"/>
                <a:gd name="T94" fmla="*/ 106 w 456"/>
                <a:gd name="T95" fmla="*/ 159 h 373"/>
                <a:gd name="T96" fmla="*/ 98 w 456"/>
                <a:gd name="T97" fmla="*/ 143 h 373"/>
                <a:gd name="T98" fmla="*/ 98 w 456"/>
                <a:gd name="T99" fmla="*/ 127 h 373"/>
                <a:gd name="T100" fmla="*/ 76 w 456"/>
                <a:gd name="T101" fmla="*/ 103 h 373"/>
                <a:gd name="T102" fmla="*/ 68 w 456"/>
                <a:gd name="T103" fmla="*/ 88 h 373"/>
                <a:gd name="T104" fmla="*/ 53 w 456"/>
                <a:gd name="T105" fmla="*/ 32 h 373"/>
                <a:gd name="T106" fmla="*/ 30 w 456"/>
                <a:gd name="T107" fmla="*/ 16 h 373"/>
                <a:gd name="T108" fmla="*/ 23 w 456"/>
                <a:gd name="T109" fmla="*/ 56 h 373"/>
                <a:gd name="T110" fmla="*/ 45 w 456"/>
                <a:gd name="T111" fmla="*/ 111 h 373"/>
                <a:gd name="T112" fmla="*/ 53 w 456"/>
                <a:gd name="T113" fmla="*/ 119 h 373"/>
                <a:gd name="T114" fmla="*/ 60 w 456"/>
                <a:gd name="T115" fmla="*/ 167 h 373"/>
                <a:gd name="T116" fmla="*/ 76 w 456"/>
                <a:gd name="T117" fmla="*/ 18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 h="373">
                  <a:moveTo>
                    <a:pt x="76" y="191"/>
                  </a:moveTo>
                  <a:lnTo>
                    <a:pt x="68" y="199"/>
                  </a:lnTo>
                  <a:lnTo>
                    <a:pt x="60" y="183"/>
                  </a:lnTo>
                  <a:lnTo>
                    <a:pt x="38" y="159"/>
                  </a:lnTo>
                  <a:lnTo>
                    <a:pt x="45" y="143"/>
                  </a:lnTo>
                  <a:lnTo>
                    <a:pt x="38" y="127"/>
                  </a:lnTo>
                  <a:lnTo>
                    <a:pt x="30" y="119"/>
                  </a:lnTo>
                  <a:lnTo>
                    <a:pt x="23" y="119"/>
                  </a:lnTo>
                  <a:lnTo>
                    <a:pt x="7" y="103"/>
                  </a:lnTo>
                  <a:lnTo>
                    <a:pt x="23" y="103"/>
                  </a:lnTo>
                  <a:lnTo>
                    <a:pt x="23" y="80"/>
                  </a:lnTo>
                  <a:lnTo>
                    <a:pt x="15" y="72"/>
                  </a:lnTo>
                  <a:lnTo>
                    <a:pt x="7" y="56"/>
                  </a:lnTo>
                  <a:lnTo>
                    <a:pt x="0" y="0"/>
                  </a:lnTo>
                  <a:lnTo>
                    <a:pt x="38" y="0"/>
                  </a:lnTo>
                  <a:lnTo>
                    <a:pt x="53" y="8"/>
                  </a:lnTo>
                  <a:lnTo>
                    <a:pt x="68" y="16"/>
                  </a:lnTo>
                  <a:lnTo>
                    <a:pt x="91" y="32"/>
                  </a:lnTo>
                  <a:lnTo>
                    <a:pt x="136" y="32"/>
                  </a:lnTo>
                  <a:lnTo>
                    <a:pt x="144" y="16"/>
                  </a:lnTo>
                  <a:lnTo>
                    <a:pt x="167" y="16"/>
                  </a:lnTo>
                  <a:lnTo>
                    <a:pt x="182" y="40"/>
                  </a:lnTo>
                  <a:lnTo>
                    <a:pt x="190" y="56"/>
                  </a:lnTo>
                  <a:lnTo>
                    <a:pt x="197" y="72"/>
                  </a:lnTo>
                  <a:lnTo>
                    <a:pt x="212" y="80"/>
                  </a:lnTo>
                  <a:lnTo>
                    <a:pt x="220" y="64"/>
                  </a:lnTo>
                  <a:lnTo>
                    <a:pt x="243" y="64"/>
                  </a:lnTo>
                  <a:lnTo>
                    <a:pt x="250" y="80"/>
                  </a:lnTo>
                  <a:lnTo>
                    <a:pt x="258" y="103"/>
                  </a:lnTo>
                  <a:lnTo>
                    <a:pt x="266" y="127"/>
                  </a:lnTo>
                  <a:lnTo>
                    <a:pt x="273" y="135"/>
                  </a:lnTo>
                  <a:lnTo>
                    <a:pt x="296" y="135"/>
                  </a:lnTo>
                  <a:lnTo>
                    <a:pt x="288" y="167"/>
                  </a:lnTo>
                  <a:lnTo>
                    <a:pt x="273" y="191"/>
                  </a:lnTo>
                  <a:lnTo>
                    <a:pt x="273" y="222"/>
                  </a:lnTo>
                  <a:lnTo>
                    <a:pt x="281" y="238"/>
                  </a:lnTo>
                  <a:lnTo>
                    <a:pt x="288" y="262"/>
                  </a:lnTo>
                  <a:lnTo>
                    <a:pt x="288" y="270"/>
                  </a:lnTo>
                  <a:lnTo>
                    <a:pt x="296" y="286"/>
                  </a:lnTo>
                  <a:lnTo>
                    <a:pt x="296" y="286"/>
                  </a:lnTo>
                  <a:lnTo>
                    <a:pt x="319" y="294"/>
                  </a:lnTo>
                  <a:lnTo>
                    <a:pt x="334" y="294"/>
                  </a:lnTo>
                  <a:lnTo>
                    <a:pt x="349" y="294"/>
                  </a:lnTo>
                  <a:lnTo>
                    <a:pt x="364" y="294"/>
                  </a:lnTo>
                  <a:lnTo>
                    <a:pt x="372" y="294"/>
                  </a:lnTo>
                  <a:lnTo>
                    <a:pt x="372" y="286"/>
                  </a:lnTo>
                  <a:lnTo>
                    <a:pt x="372" y="286"/>
                  </a:lnTo>
                  <a:lnTo>
                    <a:pt x="387" y="270"/>
                  </a:lnTo>
                  <a:lnTo>
                    <a:pt x="395" y="246"/>
                  </a:lnTo>
                  <a:lnTo>
                    <a:pt x="410" y="230"/>
                  </a:lnTo>
                  <a:lnTo>
                    <a:pt x="448" y="230"/>
                  </a:lnTo>
                  <a:lnTo>
                    <a:pt x="448" y="230"/>
                  </a:lnTo>
                  <a:lnTo>
                    <a:pt x="456" y="230"/>
                  </a:lnTo>
                  <a:lnTo>
                    <a:pt x="456" y="238"/>
                  </a:lnTo>
                  <a:lnTo>
                    <a:pt x="440" y="262"/>
                  </a:lnTo>
                  <a:lnTo>
                    <a:pt x="440" y="270"/>
                  </a:lnTo>
                  <a:lnTo>
                    <a:pt x="440" y="270"/>
                  </a:lnTo>
                  <a:lnTo>
                    <a:pt x="440" y="278"/>
                  </a:lnTo>
                  <a:lnTo>
                    <a:pt x="433" y="294"/>
                  </a:lnTo>
                  <a:lnTo>
                    <a:pt x="425" y="286"/>
                  </a:lnTo>
                  <a:lnTo>
                    <a:pt x="425" y="294"/>
                  </a:lnTo>
                  <a:lnTo>
                    <a:pt x="410" y="310"/>
                  </a:lnTo>
                  <a:lnTo>
                    <a:pt x="380" y="310"/>
                  </a:lnTo>
                  <a:lnTo>
                    <a:pt x="372" y="317"/>
                  </a:lnTo>
                  <a:lnTo>
                    <a:pt x="372" y="317"/>
                  </a:lnTo>
                  <a:lnTo>
                    <a:pt x="380" y="341"/>
                  </a:lnTo>
                  <a:lnTo>
                    <a:pt x="357" y="341"/>
                  </a:lnTo>
                  <a:lnTo>
                    <a:pt x="349" y="357"/>
                  </a:lnTo>
                  <a:lnTo>
                    <a:pt x="349" y="373"/>
                  </a:lnTo>
                  <a:lnTo>
                    <a:pt x="334" y="357"/>
                  </a:lnTo>
                  <a:lnTo>
                    <a:pt x="311" y="333"/>
                  </a:lnTo>
                  <a:lnTo>
                    <a:pt x="319" y="341"/>
                  </a:lnTo>
                  <a:lnTo>
                    <a:pt x="311" y="333"/>
                  </a:lnTo>
                  <a:lnTo>
                    <a:pt x="304" y="341"/>
                  </a:lnTo>
                  <a:lnTo>
                    <a:pt x="304" y="341"/>
                  </a:lnTo>
                  <a:lnTo>
                    <a:pt x="288" y="341"/>
                  </a:lnTo>
                  <a:lnTo>
                    <a:pt x="273" y="349"/>
                  </a:lnTo>
                  <a:lnTo>
                    <a:pt x="235" y="333"/>
                  </a:lnTo>
                  <a:lnTo>
                    <a:pt x="212" y="317"/>
                  </a:lnTo>
                  <a:lnTo>
                    <a:pt x="197" y="310"/>
                  </a:lnTo>
                  <a:lnTo>
                    <a:pt x="190" y="302"/>
                  </a:lnTo>
                  <a:lnTo>
                    <a:pt x="159" y="294"/>
                  </a:lnTo>
                  <a:lnTo>
                    <a:pt x="152" y="278"/>
                  </a:lnTo>
                  <a:lnTo>
                    <a:pt x="136" y="262"/>
                  </a:lnTo>
                  <a:lnTo>
                    <a:pt x="136" y="254"/>
                  </a:lnTo>
                  <a:lnTo>
                    <a:pt x="144" y="246"/>
                  </a:lnTo>
                  <a:lnTo>
                    <a:pt x="136" y="238"/>
                  </a:lnTo>
                  <a:lnTo>
                    <a:pt x="144" y="230"/>
                  </a:lnTo>
                  <a:lnTo>
                    <a:pt x="136" y="214"/>
                  </a:lnTo>
                  <a:lnTo>
                    <a:pt x="129" y="199"/>
                  </a:lnTo>
                  <a:lnTo>
                    <a:pt x="121" y="183"/>
                  </a:lnTo>
                  <a:lnTo>
                    <a:pt x="114" y="167"/>
                  </a:lnTo>
                  <a:lnTo>
                    <a:pt x="114" y="175"/>
                  </a:lnTo>
                  <a:lnTo>
                    <a:pt x="106" y="159"/>
                  </a:lnTo>
                  <a:lnTo>
                    <a:pt x="106" y="159"/>
                  </a:lnTo>
                  <a:lnTo>
                    <a:pt x="106" y="159"/>
                  </a:lnTo>
                  <a:lnTo>
                    <a:pt x="91" y="151"/>
                  </a:lnTo>
                  <a:lnTo>
                    <a:pt x="98" y="143"/>
                  </a:lnTo>
                  <a:lnTo>
                    <a:pt x="91" y="143"/>
                  </a:lnTo>
                  <a:lnTo>
                    <a:pt x="98" y="127"/>
                  </a:lnTo>
                  <a:lnTo>
                    <a:pt x="91" y="127"/>
                  </a:lnTo>
                  <a:lnTo>
                    <a:pt x="76" y="103"/>
                  </a:lnTo>
                  <a:lnTo>
                    <a:pt x="76" y="95"/>
                  </a:lnTo>
                  <a:lnTo>
                    <a:pt x="68" y="88"/>
                  </a:lnTo>
                  <a:lnTo>
                    <a:pt x="53" y="56"/>
                  </a:lnTo>
                  <a:lnTo>
                    <a:pt x="53" y="32"/>
                  </a:lnTo>
                  <a:lnTo>
                    <a:pt x="45" y="24"/>
                  </a:lnTo>
                  <a:lnTo>
                    <a:pt x="30" y="16"/>
                  </a:lnTo>
                  <a:lnTo>
                    <a:pt x="30" y="40"/>
                  </a:lnTo>
                  <a:lnTo>
                    <a:pt x="23" y="56"/>
                  </a:lnTo>
                  <a:lnTo>
                    <a:pt x="45" y="95"/>
                  </a:lnTo>
                  <a:lnTo>
                    <a:pt x="45" y="111"/>
                  </a:lnTo>
                  <a:lnTo>
                    <a:pt x="53" y="119"/>
                  </a:lnTo>
                  <a:lnTo>
                    <a:pt x="53" y="119"/>
                  </a:lnTo>
                  <a:lnTo>
                    <a:pt x="60" y="143"/>
                  </a:lnTo>
                  <a:lnTo>
                    <a:pt x="60" y="167"/>
                  </a:lnTo>
                  <a:lnTo>
                    <a:pt x="68" y="175"/>
                  </a:lnTo>
                  <a:lnTo>
                    <a:pt x="76" y="183"/>
                  </a:lnTo>
                  <a:lnTo>
                    <a:pt x="76" y="191"/>
                  </a:lnTo>
                  <a:close/>
                </a:path>
              </a:pathLst>
            </a:custGeom>
            <a:solidFill>
              <a:srgbClr val="6F73BF"/>
            </a:solidFill>
            <a:ln w="12700">
              <a:solidFill>
                <a:srgbClr val="000000"/>
              </a:solidFill>
              <a:prstDash val="solid"/>
              <a:round/>
              <a:headEnd/>
              <a:tailEnd/>
            </a:ln>
          </p:spPr>
          <p:txBody>
            <a:bodyPr/>
            <a:lstStyle/>
            <a:p>
              <a:endParaRPr lang="en-US"/>
            </a:p>
          </p:txBody>
        </p:sp>
        <p:sp>
          <p:nvSpPr>
            <p:cNvPr id="215249" name="Freeform 209"/>
            <p:cNvSpPr>
              <a:spLocks/>
            </p:cNvSpPr>
            <p:nvPr/>
          </p:nvSpPr>
          <p:spPr bwMode="auto">
            <a:xfrm>
              <a:off x="1216" y="2238"/>
              <a:ext cx="15" cy="16"/>
            </a:xfrm>
            <a:custGeom>
              <a:avLst/>
              <a:gdLst>
                <a:gd name="T0" fmla="*/ 15 w 15"/>
                <a:gd name="T1" fmla="*/ 16 h 16"/>
                <a:gd name="T2" fmla="*/ 7 w 15"/>
                <a:gd name="T3" fmla="*/ 0 h 16"/>
                <a:gd name="T4" fmla="*/ 0 w 15"/>
                <a:gd name="T5" fmla="*/ 16 h 16"/>
                <a:gd name="T6" fmla="*/ 7 w 15"/>
                <a:gd name="T7" fmla="*/ 16 h 16"/>
                <a:gd name="T8" fmla="*/ 15 w 15"/>
                <a:gd name="T9" fmla="*/ 16 h 16"/>
              </a:gdLst>
              <a:ahLst/>
              <a:cxnLst>
                <a:cxn ang="0">
                  <a:pos x="T0" y="T1"/>
                </a:cxn>
                <a:cxn ang="0">
                  <a:pos x="T2" y="T3"/>
                </a:cxn>
                <a:cxn ang="0">
                  <a:pos x="T4" y="T5"/>
                </a:cxn>
                <a:cxn ang="0">
                  <a:pos x="T6" y="T7"/>
                </a:cxn>
                <a:cxn ang="0">
                  <a:pos x="T8" y="T9"/>
                </a:cxn>
              </a:cxnLst>
              <a:rect l="0" t="0" r="r" b="b"/>
              <a:pathLst>
                <a:path w="15" h="16">
                  <a:moveTo>
                    <a:pt x="15" y="16"/>
                  </a:moveTo>
                  <a:lnTo>
                    <a:pt x="7" y="0"/>
                  </a:lnTo>
                  <a:lnTo>
                    <a:pt x="0" y="16"/>
                  </a:lnTo>
                  <a:lnTo>
                    <a:pt x="7" y="16"/>
                  </a:lnTo>
                  <a:lnTo>
                    <a:pt x="15"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50" name="Freeform 210"/>
            <p:cNvSpPr>
              <a:spLocks/>
            </p:cNvSpPr>
            <p:nvPr/>
          </p:nvSpPr>
          <p:spPr bwMode="auto">
            <a:xfrm>
              <a:off x="1231" y="2206"/>
              <a:ext cx="15" cy="16"/>
            </a:xfrm>
            <a:custGeom>
              <a:avLst/>
              <a:gdLst>
                <a:gd name="T0" fmla="*/ 7 w 15"/>
                <a:gd name="T1" fmla="*/ 16 h 16"/>
                <a:gd name="T2" fmla="*/ 15 w 15"/>
                <a:gd name="T3" fmla="*/ 8 h 16"/>
                <a:gd name="T4" fmla="*/ 0 w 15"/>
                <a:gd name="T5" fmla="*/ 0 h 16"/>
                <a:gd name="T6" fmla="*/ 15 w 15"/>
                <a:gd name="T7" fmla="*/ 16 h 16"/>
                <a:gd name="T8" fmla="*/ 7 w 15"/>
                <a:gd name="T9" fmla="*/ 16 h 16"/>
              </a:gdLst>
              <a:ahLst/>
              <a:cxnLst>
                <a:cxn ang="0">
                  <a:pos x="T0" y="T1"/>
                </a:cxn>
                <a:cxn ang="0">
                  <a:pos x="T2" y="T3"/>
                </a:cxn>
                <a:cxn ang="0">
                  <a:pos x="T4" y="T5"/>
                </a:cxn>
                <a:cxn ang="0">
                  <a:pos x="T6" y="T7"/>
                </a:cxn>
                <a:cxn ang="0">
                  <a:pos x="T8" y="T9"/>
                </a:cxn>
              </a:cxnLst>
              <a:rect l="0" t="0" r="r" b="b"/>
              <a:pathLst>
                <a:path w="15" h="16">
                  <a:moveTo>
                    <a:pt x="7" y="16"/>
                  </a:moveTo>
                  <a:lnTo>
                    <a:pt x="15" y="8"/>
                  </a:lnTo>
                  <a:lnTo>
                    <a:pt x="0" y="0"/>
                  </a:lnTo>
                  <a:lnTo>
                    <a:pt x="15" y="16"/>
                  </a:lnTo>
                  <a:lnTo>
                    <a:pt x="7"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51" name="Freeform 211"/>
            <p:cNvSpPr>
              <a:spLocks/>
            </p:cNvSpPr>
            <p:nvPr/>
          </p:nvSpPr>
          <p:spPr bwMode="auto">
            <a:xfrm>
              <a:off x="1246" y="2238"/>
              <a:ext cx="8" cy="16"/>
            </a:xfrm>
            <a:custGeom>
              <a:avLst/>
              <a:gdLst>
                <a:gd name="T0" fmla="*/ 8 w 8"/>
                <a:gd name="T1" fmla="*/ 16 h 16"/>
                <a:gd name="T2" fmla="*/ 8 w 8"/>
                <a:gd name="T3" fmla="*/ 8 h 16"/>
                <a:gd name="T4" fmla="*/ 0 w 8"/>
                <a:gd name="T5" fmla="*/ 0 h 16"/>
                <a:gd name="T6" fmla="*/ 0 w 8"/>
                <a:gd name="T7" fmla="*/ 0 h 16"/>
                <a:gd name="T8" fmla="*/ 8 w 8"/>
                <a:gd name="T9" fmla="*/ 0 h 16"/>
                <a:gd name="T10" fmla="*/ 8 w 8"/>
                <a:gd name="T11" fmla="*/ 8 h 16"/>
                <a:gd name="T12" fmla="*/ 8 w 8"/>
                <a:gd name="T13" fmla="*/ 8 h 16"/>
                <a:gd name="T14" fmla="*/ 8 w 8"/>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8" y="16"/>
                  </a:moveTo>
                  <a:lnTo>
                    <a:pt x="8" y="8"/>
                  </a:lnTo>
                  <a:lnTo>
                    <a:pt x="0" y="0"/>
                  </a:lnTo>
                  <a:lnTo>
                    <a:pt x="0" y="0"/>
                  </a:lnTo>
                  <a:lnTo>
                    <a:pt x="8" y="0"/>
                  </a:lnTo>
                  <a:lnTo>
                    <a:pt x="8" y="8"/>
                  </a:lnTo>
                  <a:lnTo>
                    <a:pt x="8" y="8"/>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52" name="Freeform 212"/>
            <p:cNvSpPr>
              <a:spLocks/>
            </p:cNvSpPr>
            <p:nvPr/>
          </p:nvSpPr>
          <p:spPr bwMode="auto">
            <a:xfrm>
              <a:off x="1292" y="2317"/>
              <a:ext cx="7" cy="8"/>
            </a:xfrm>
            <a:custGeom>
              <a:avLst/>
              <a:gdLst>
                <a:gd name="T0" fmla="*/ 7 w 7"/>
                <a:gd name="T1" fmla="*/ 0 h 8"/>
                <a:gd name="T2" fmla="*/ 7 w 7"/>
                <a:gd name="T3" fmla="*/ 8 h 8"/>
                <a:gd name="T4" fmla="*/ 0 w 7"/>
                <a:gd name="T5" fmla="*/ 8 h 8"/>
                <a:gd name="T6" fmla="*/ 7 w 7"/>
                <a:gd name="T7" fmla="*/ 0 h 8"/>
              </a:gdLst>
              <a:ahLst/>
              <a:cxnLst>
                <a:cxn ang="0">
                  <a:pos x="T0" y="T1"/>
                </a:cxn>
                <a:cxn ang="0">
                  <a:pos x="T2" y="T3"/>
                </a:cxn>
                <a:cxn ang="0">
                  <a:pos x="T4" y="T5"/>
                </a:cxn>
                <a:cxn ang="0">
                  <a:pos x="T6" y="T7"/>
                </a:cxn>
              </a:cxnLst>
              <a:rect l="0" t="0" r="r" b="b"/>
              <a:pathLst>
                <a:path w="7" h="8">
                  <a:moveTo>
                    <a:pt x="7" y="0"/>
                  </a:moveTo>
                  <a:lnTo>
                    <a:pt x="7" y="8"/>
                  </a:lnTo>
                  <a:lnTo>
                    <a:pt x="0"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53" name="Freeform 213"/>
            <p:cNvSpPr>
              <a:spLocks/>
            </p:cNvSpPr>
            <p:nvPr/>
          </p:nvSpPr>
          <p:spPr bwMode="auto">
            <a:xfrm>
              <a:off x="1284" y="2293"/>
              <a:ext cx="8" cy="8"/>
            </a:xfrm>
            <a:custGeom>
              <a:avLst/>
              <a:gdLst>
                <a:gd name="T0" fmla="*/ 8 w 8"/>
                <a:gd name="T1" fmla="*/ 0 h 8"/>
                <a:gd name="T2" fmla="*/ 0 w 8"/>
                <a:gd name="T3" fmla="*/ 0 h 8"/>
                <a:gd name="T4" fmla="*/ 0 w 8"/>
                <a:gd name="T5" fmla="*/ 8 h 8"/>
                <a:gd name="T6" fmla="*/ 8 w 8"/>
                <a:gd name="T7" fmla="*/ 0 h 8"/>
              </a:gdLst>
              <a:ahLst/>
              <a:cxnLst>
                <a:cxn ang="0">
                  <a:pos x="T0" y="T1"/>
                </a:cxn>
                <a:cxn ang="0">
                  <a:pos x="T2" y="T3"/>
                </a:cxn>
                <a:cxn ang="0">
                  <a:pos x="T4" y="T5"/>
                </a:cxn>
                <a:cxn ang="0">
                  <a:pos x="T6" y="T7"/>
                </a:cxn>
              </a:cxnLst>
              <a:rect l="0" t="0" r="r" b="b"/>
              <a:pathLst>
                <a:path w="8" h="8">
                  <a:moveTo>
                    <a:pt x="8" y="0"/>
                  </a:moveTo>
                  <a:lnTo>
                    <a:pt x="0" y="0"/>
                  </a:lnTo>
                  <a:lnTo>
                    <a:pt x="0" y="8"/>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54" name="Freeform 214"/>
            <p:cNvSpPr>
              <a:spLocks/>
            </p:cNvSpPr>
            <p:nvPr/>
          </p:nvSpPr>
          <p:spPr bwMode="auto">
            <a:xfrm>
              <a:off x="1216" y="2214"/>
              <a:ext cx="15" cy="1"/>
            </a:xfrm>
            <a:custGeom>
              <a:avLst/>
              <a:gdLst>
                <a:gd name="T0" fmla="*/ 7 w 15"/>
                <a:gd name="T1" fmla="*/ 15 w 15"/>
                <a:gd name="T2" fmla="*/ 7 w 15"/>
                <a:gd name="T3" fmla="*/ 0 w 15"/>
                <a:gd name="T4" fmla="*/ 7 w 15"/>
              </a:gdLst>
              <a:ahLst/>
              <a:cxnLst>
                <a:cxn ang="0">
                  <a:pos x="T0" y="0"/>
                </a:cxn>
                <a:cxn ang="0">
                  <a:pos x="T1" y="0"/>
                </a:cxn>
                <a:cxn ang="0">
                  <a:pos x="T2" y="0"/>
                </a:cxn>
                <a:cxn ang="0">
                  <a:pos x="T3" y="0"/>
                </a:cxn>
                <a:cxn ang="0">
                  <a:pos x="T4" y="0"/>
                </a:cxn>
              </a:cxnLst>
              <a:rect l="0" t="0" r="r" b="b"/>
              <a:pathLst>
                <a:path w="15">
                  <a:moveTo>
                    <a:pt x="7" y="0"/>
                  </a:moveTo>
                  <a:lnTo>
                    <a:pt x="15" y="0"/>
                  </a:lnTo>
                  <a:lnTo>
                    <a:pt x="7" y="0"/>
                  </a:lnTo>
                  <a:lnTo>
                    <a:pt x="0"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55" name="Freeform 215"/>
            <p:cNvSpPr>
              <a:spLocks/>
            </p:cNvSpPr>
            <p:nvPr/>
          </p:nvSpPr>
          <p:spPr bwMode="auto">
            <a:xfrm>
              <a:off x="1223" y="2262"/>
              <a:ext cx="8" cy="8"/>
            </a:xfrm>
            <a:custGeom>
              <a:avLst/>
              <a:gdLst>
                <a:gd name="T0" fmla="*/ 8 w 8"/>
                <a:gd name="T1" fmla="*/ 8 h 8"/>
                <a:gd name="T2" fmla="*/ 8 w 8"/>
                <a:gd name="T3" fmla="*/ 0 h 8"/>
                <a:gd name="T4" fmla="*/ 0 w 8"/>
                <a:gd name="T5" fmla="*/ 0 h 8"/>
                <a:gd name="T6" fmla="*/ 8 w 8"/>
                <a:gd name="T7" fmla="*/ 8 h 8"/>
                <a:gd name="T8" fmla="*/ 8 w 8"/>
                <a:gd name="T9" fmla="*/ 8 h 8"/>
              </a:gdLst>
              <a:ahLst/>
              <a:cxnLst>
                <a:cxn ang="0">
                  <a:pos x="T0" y="T1"/>
                </a:cxn>
                <a:cxn ang="0">
                  <a:pos x="T2" y="T3"/>
                </a:cxn>
                <a:cxn ang="0">
                  <a:pos x="T4" y="T5"/>
                </a:cxn>
                <a:cxn ang="0">
                  <a:pos x="T6" y="T7"/>
                </a:cxn>
                <a:cxn ang="0">
                  <a:pos x="T8" y="T9"/>
                </a:cxn>
              </a:cxnLst>
              <a:rect l="0" t="0" r="r" b="b"/>
              <a:pathLst>
                <a:path w="8" h="8">
                  <a:moveTo>
                    <a:pt x="8" y="8"/>
                  </a:moveTo>
                  <a:lnTo>
                    <a:pt x="8" y="0"/>
                  </a:lnTo>
                  <a:lnTo>
                    <a:pt x="0" y="0"/>
                  </a:lnTo>
                  <a:lnTo>
                    <a:pt x="8"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56" name="Freeform 216"/>
            <p:cNvSpPr>
              <a:spLocks/>
            </p:cNvSpPr>
            <p:nvPr/>
          </p:nvSpPr>
          <p:spPr bwMode="auto">
            <a:xfrm>
              <a:off x="3526" y="3173"/>
              <a:ext cx="7" cy="8"/>
            </a:xfrm>
            <a:custGeom>
              <a:avLst/>
              <a:gdLst>
                <a:gd name="T0" fmla="*/ 7 w 7"/>
                <a:gd name="T1" fmla="*/ 0 h 8"/>
                <a:gd name="T2" fmla="*/ 0 w 7"/>
                <a:gd name="T3" fmla="*/ 8 h 8"/>
                <a:gd name="T4" fmla="*/ 7 w 7"/>
                <a:gd name="T5" fmla="*/ 0 h 8"/>
                <a:gd name="T6" fmla="*/ 7 w 7"/>
                <a:gd name="T7" fmla="*/ 0 h 8"/>
              </a:gdLst>
              <a:ahLst/>
              <a:cxnLst>
                <a:cxn ang="0">
                  <a:pos x="T0" y="T1"/>
                </a:cxn>
                <a:cxn ang="0">
                  <a:pos x="T2" y="T3"/>
                </a:cxn>
                <a:cxn ang="0">
                  <a:pos x="T4" y="T5"/>
                </a:cxn>
                <a:cxn ang="0">
                  <a:pos x="T6" y="T7"/>
                </a:cxn>
              </a:cxnLst>
              <a:rect l="0" t="0" r="r" b="b"/>
              <a:pathLst>
                <a:path w="7" h="8">
                  <a:moveTo>
                    <a:pt x="7" y="0"/>
                  </a:moveTo>
                  <a:lnTo>
                    <a:pt x="0" y="8"/>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57" name="Freeform 217"/>
            <p:cNvSpPr>
              <a:spLocks/>
            </p:cNvSpPr>
            <p:nvPr/>
          </p:nvSpPr>
          <p:spPr bwMode="auto">
            <a:xfrm>
              <a:off x="4438" y="2983"/>
              <a:ext cx="691" cy="579"/>
            </a:xfrm>
            <a:custGeom>
              <a:avLst/>
              <a:gdLst>
                <a:gd name="T0" fmla="*/ 387 w 691"/>
                <a:gd name="T1" fmla="*/ 8 h 579"/>
                <a:gd name="T2" fmla="*/ 395 w 691"/>
                <a:gd name="T3" fmla="*/ 24 h 579"/>
                <a:gd name="T4" fmla="*/ 364 w 691"/>
                <a:gd name="T5" fmla="*/ 32 h 579"/>
                <a:gd name="T6" fmla="*/ 349 w 691"/>
                <a:gd name="T7" fmla="*/ 48 h 579"/>
                <a:gd name="T8" fmla="*/ 342 w 691"/>
                <a:gd name="T9" fmla="*/ 79 h 579"/>
                <a:gd name="T10" fmla="*/ 326 w 691"/>
                <a:gd name="T11" fmla="*/ 87 h 579"/>
                <a:gd name="T12" fmla="*/ 311 w 691"/>
                <a:gd name="T13" fmla="*/ 95 h 579"/>
                <a:gd name="T14" fmla="*/ 296 w 691"/>
                <a:gd name="T15" fmla="*/ 64 h 579"/>
                <a:gd name="T16" fmla="*/ 281 w 691"/>
                <a:gd name="T17" fmla="*/ 64 h 579"/>
                <a:gd name="T18" fmla="*/ 266 w 691"/>
                <a:gd name="T19" fmla="*/ 87 h 579"/>
                <a:gd name="T20" fmla="*/ 243 w 691"/>
                <a:gd name="T21" fmla="*/ 103 h 579"/>
                <a:gd name="T22" fmla="*/ 243 w 691"/>
                <a:gd name="T23" fmla="*/ 111 h 579"/>
                <a:gd name="T24" fmla="*/ 228 w 691"/>
                <a:gd name="T25" fmla="*/ 111 h 579"/>
                <a:gd name="T26" fmla="*/ 228 w 691"/>
                <a:gd name="T27" fmla="*/ 143 h 579"/>
                <a:gd name="T28" fmla="*/ 197 w 691"/>
                <a:gd name="T29" fmla="*/ 135 h 579"/>
                <a:gd name="T30" fmla="*/ 136 w 691"/>
                <a:gd name="T31" fmla="*/ 190 h 579"/>
                <a:gd name="T32" fmla="*/ 53 w 691"/>
                <a:gd name="T33" fmla="*/ 230 h 579"/>
                <a:gd name="T34" fmla="*/ 30 w 691"/>
                <a:gd name="T35" fmla="*/ 262 h 579"/>
                <a:gd name="T36" fmla="*/ 30 w 691"/>
                <a:gd name="T37" fmla="*/ 309 h 579"/>
                <a:gd name="T38" fmla="*/ 15 w 691"/>
                <a:gd name="T39" fmla="*/ 309 h 579"/>
                <a:gd name="T40" fmla="*/ 30 w 691"/>
                <a:gd name="T41" fmla="*/ 389 h 579"/>
                <a:gd name="T42" fmla="*/ 22 w 691"/>
                <a:gd name="T43" fmla="*/ 444 h 579"/>
                <a:gd name="T44" fmla="*/ 7 w 691"/>
                <a:gd name="T45" fmla="*/ 492 h 579"/>
                <a:gd name="T46" fmla="*/ 68 w 691"/>
                <a:gd name="T47" fmla="*/ 484 h 579"/>
                <a:gd name="T48" fmla="*/ 152 w 691"/>
                <a:gd name="T49" fmla="*/ 452 h 579"/>
                <a:gd name="T50" fmla="*/ 258 w 691"/>
                <a:gd name="T51" fmla="*/ 428 h 579"/>
                <a:gd name="T52" fmla="*/ 319 w 691"/>
                <a:gd name="T53" fmla="*/ 444 h 579"/>
                <a:gd name="T54" fmla="*/ 326 w 691"/>
                <a:gd name="T55" fmla="*/ 484 h 579"/>
                <a:gd name="T56" fmla="*/ 357 w 691"/>
                <a:gd name="T57" fmla="*/ 468 h 579"/>
                <a:gd name="T58" fmla="*/ 372 w 691"/>
                <a:gd name="T59" fmla="*/ 476 h 579"/>
                <a:gd name="T60" fmla="*/ 372 w 691"/>
                <a:gd name="T61" fmla="*/ 476 h 579"/>
                <a:gd name="T62" fmla="*/ 380 w 691"/>
                <a:gd name="T63" fmla="*/ 508 h 579"/>
                <a:gd name="T64" fmla="*/ 395 w 691"/>
                <a:gd name="T65" fmla="*/ 563 h 579"/>
                <a:gd name="T66" fmla="*/ 448 w 691"/>
                <a:gd name="T67" fmla="*/ 555 h 579"/>
                <a:gd name="T68" fmla="*/ 456 w 691"/>
                <a:gd name="T69" fmla="*/ 571 h 579"/>
                <a:gd name="T70" fmla="*/ 516 w 691"/>
                <a:gd name="T71" fmla="*/ 555 h 579"/>
                <a:gd name="T72" fmla="*/ 577 w 691"/>
                <a:gd name="T73" fmla="*/ 492 h 579"/>
                <a:gd name="T74" fmla="*/ 630 w 691"/>
                <a:gd name="T75" fmla="*/ 444 h 579"/>
                <a:gd name="T76" fmla="*/ 676 w 691"/>
                <a:gd name="T77" fmla="*/ 365 h 579"/>
                <a:gd name="T78" fmla="*/ 691 w 691"/>
                <a:gd name="T79" fmla="*/ 301 h 579"/>
                <a:gd name="T80" fmla="*/ 661 w 691"/>
                <a:gd name="T81" fmla="*/ 262 h 579"/>
                <a:gd name="T82" fmla="*/ 653 w 691"/>
                <a:gd name="T83" fmla="*/ 238 h 579"/>
                <a:gd name="T84" fmla="*/ 645 w 691"/>
                <a:gd name="T85" fmla="*/ 198 h 579"/>
                <a:gd name="T86" fmla="*/ 607 w 691"/>
                <a:gd name="T87" fmla="*/ 143 h 579"/>
                <a:gd name="T88" fmla="*/ 607 w 691"/>
                <a:gd name="T89" fmla="*/ 79 h 579"/>
                <a:gd name="T90" fmla="*/ 577 w 691"/>
                <a:gd name="T91" fmla="*/ 24 h 579"/>
                <a:gd name="T92" fmla="*/ 562 w 691"/>
                <a:gd name="T93" fmla="*/ 16 h 579"/>
                <a:gd name="T94" fmla="*/ 554 w 691"/>
                <a:gd name="T95" fmla="*/ 40 h 579"/>
                <a:gd name="T96" fmla="*/ 539 w 691"/>
                <a:gd name="T97" fmla="*/ 87 h 579"/>
                <a:gd name="T98" fmla="*/ 478 w 691"/>
                <a:gd name="T99" fmla="*/ 111 h 579"/>
                <a:gd name="T100" fmla="*/ 448 w 691"/>
                <a:gd name="T101" fmla="*/ 56 h 579"/>
                <a:gd name="T102" fmla="*/ 471 w 691"/>
                <a:gd name="T103" fmla="*/ 32 h 579"/>
                <a:gd name="T104" fmla="*/ 448 w 691"/>
                <a:gd name="T105" fmla="*/ 24 h 579"/>
                <a:gd name="T106" fmla="*/ 418 w 691"/>
                <a:gd name="T107" fmla="*/ 16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1" h="579">
                  <a:moveTo>
                    <a:pt x="402" y="8"/>
                  </a:moveTo>
                  <a:lnTo>
                    <a:pt x="395" y="8"/>
                  </a:lnTo>
                  <a:lnTo>
                    <a:pt x="395" y="8"/>
                  </a:lnTo>
                  <a:lnTo>
                    <a:pt x="387" y="8"/>
                  </a:lnTo>
                  <a:lnTo>
                    <a:pt x="387" y="8"/>
                  </a:lnTo>
                  <a:lnTo>
                    <a:pt x="395" y="8"/>
                  </a:lnTo>
                  <a:lnTo>
                    <a:pt x="395" y="16"/>
                  </a:lnTo>
                  <a:lnTo>
                    <a:pt x="395" y="24"/>
                  </a:lnTo>
                  <a:lnTo>
                    <a:pt x="387" y="24"/>
                  </a:lnTo>
                  <a:lnTo>
                    <a:pt x="372" y="24"/>
                  </a:lnTo>
                  <a:lnTo>
                    <a:pt x="372" y="32"/>
                  </a:lnTo>
                  <a:lnTo>
                    <a:pt x="364" y="32"/>
                  </a:lnTo>
                  <a:lnTo>
                    <a:pt x="364" y="32"/>
                  </a:lnTo>
                  <a:lnTo>
                    <a:pt x="357" y="32"/>
                  </a:lnTo>
                  <a:lnTo>
                    <a:pt x="349" y="48"/>
                  </a:lnTo>
                  <a:lnTo>
                    <a:pt x="349" y="48"/>
                  </a:lnTo>
                  <a:lnTo>
                    <a:pt x="342" y="56"/>
                  </a:lnTo>
                  <a:lnTo>
                    <a:pt x="334" y="72"/>
                  </a:lnTo>
                  <a:lnTo>
                    <a:pt x="342" y="72"/>
                  </a:lnTo>
                  <a:lnTo>
                    <a:pt x="342" y="79"/>
                  </a:lnTo>
                  <a:lnTo>
                    <a:pt x="342" y="87"/>
                  </a:lnTo>
                  <a:lnTo>
                    <a:pt x="342" y="95"/>
                  </a:lnTo>
                  <a:lnTo>
                    <a:pt x="334" y="79"/>
                  </a:lnTo>
                  <a:lnTo>
                    <a:pt x="326" y="87"/>
                  </a:lnTo>
                  <a:lnTo>
                    <a:pt x="319" y="79"/>
                  </a:lnTo>
                  <a:lnTo>
                    <a:pt x="311" y="87"/>
                  </a:lnTo>
                  <a:lnTo>
                    <a:pt x="311" y="87"/>
                  </a:lnTo>
                  <a:lnTo>
                    <a:pt x="311" y="95"/>
                  </a:lnTo>
                  <a:lnTo>
                    <a:pt x="311" y="87"/>
                  </a:lnTo>
                  <a:lnTo>
                    <a:pt x="311" y="79"/>
                  </a:lnTo>
                  <a:lnTo>
                    <a:pt x="296" y="56"/>
                  </a:lnTo>
                  <a:lnTo>
                    <a:pt x="296" y="64"/>
                  </a:lnTo>
                  <a:lnTo>
                    <a:pt x="288" y="64"/>
                  </a:lnTo>
                  <a:lnTo>
                    <a:pt x="288" y="64"/>
                  </a:lnTo>
                  <a:lnTo>
                    <a:pt x="281" y="64"/>
                  </a:lnTo>
                  <a:lnTo>
                    <a:pt x="281" y="64"/>
                  </a:lnTo>
                  <a:lnTo>
                    <a:pt x="273" y="72"/>
                  </a:lnTo>
                  <a:lnTo>
                    <a:pt x="273" y="72"/>
                  </a:lnTo>
                  <a:lnTo>
                    <a:pt x="266" y="79"/>
                  </a:lnTo>
                  <a:lnTo>
                    <a:pt x="266" y="87"/>
                  </a:lnTo>
                  <a:lnTo>
                    <a:pt x="258" y="87"/>
                  </a:lnTo>
                  <a:lnTo>
                    <a:pt x="258" y="95"/>
                  </a:lnTo>
                  <a:lnTo>
                    <a:pt x="250" y="87"/>
                  </a:lnTo>
                  <a:lnTo>
                    <a:pt x="243" y="103"/>
                  </a:lnTo>
                  <a:lnTo>
                    <a:pt x="250" y="103"/>
                  </a:lnTo>
                  <a:lnTo>
                    <a:pt x="250" y="103"/>
                  </a:lnTo>
                  <a:lnTo>
                    <a:pt x="243" y="103"/>
                  </a:lnTo>
                  <a:lnTo>
                    <a:pt x="243" y="111"/>
                  </a:lnTo>
                  <a:lnTo>
                    <a:pt x="250" y="111"/>
                  </a:lnTo>
                  <a:lnTo>
                    <a:pt x="243" y="111"/>
                  </a:lnTo>
                  <a:lnTo>
                    <a:pt x="235" y="111"/>
                  </a:lnTo>
                  <a:lnTo>
                    <a:pt x="228" y="111"/>
                  </a:lnTo>
                  <a:lnTo>
                    <a:pt x="228" y="111"/>
                  </a:lnTo>
                  <a:lnTo>
                    <a:pt x="235" y="127"/>
                  </a:lnTo>
                  <a:lnTo>
                    <a:pt x="228" y="127"/>
                  </a:lnTo>
                  <a:lnTo>
                    <a:pt x="228" y="143"/>
                  </a:lnTo>
                  <a:lnTo>
                    <a:pt x="220" y="127"/>
                  </a:lnTo>
                  <a:lnTo>
                    <a:pt x="220" y="111"/>
                  </a:lnTo>
                  <a:lnTo>
                    <a:pt x="212" y="119"/>
                  </a:lnTo>
                  <a:lnTo>
                    <a:pt x="197" y="135"/>
                  </a:lnTo>
                  <a:lnTo>
                    <a:pt x="197" y="151"/>
                  </a:lnTo>
                  <a:lnTo>
                    <a:pt x="182" y="167"/>
                  </a:lnTo>
                  <a:lnTo>
                    <a:pt x="159" y="183"/>
                  </a:lnTo>
                  <a:lnTo>
                    <a:pt x="136" y="190"/>
                  </a:lnTo>
                  <a:lnTo>
                    <a:pt x="121" y="190"/>
                  </a:lnTo>
                  <a:lnTo>
                    <a:pt x="106" y="198"/>
                  </a:lnTo>
                  <a:lnTo>
                    <a:pt x="98" y="198"/>
                  </a:lnTo>
                  <a:lnTo>
                    <a:pt x="53" y="230"/>
                  </a:lnTo>
                  <a:lnTo>
                    <a:pt x="45" y="238"/>
                  </a:lnTo>
                  <a:lnTo>
                    <a:pt x="45" y="222"/>
                  </a:lnTo>
                  <a:lnTo>
                    <a:pt x="38" y="246"/>
                  </a:lnTo>
                  <a:lnTo>
                    <a:pt x="30" y="262"/>
                  </a:lnTo>
                  <a:lnTo>
                    <a:pt x="30" y="286"/>
                  </a:lnTo>
                  <a:lnTo>
                    <a:pt x="30" y="309"/>
                  </a:lnTo>
                  <a:lnTo>
                    <a:pt x="30" y="317"/>
                  </a:lnTo>
                  <a:lnTo>
                    <a:pt x="30" y="309"/>
                  </a:lnTo>
                  <a:lnTo>
                    <a:pt x="22" y="301"/>
                  </a:lnTo>
                  <a:lnTo>
                    <a:pt x="22" y="325"/>
                  </a:lnTo>
                  <a:lnTo>
                    <a:pt x="22" y="309"/>
                  </a:lnTo>
                  <a:lnTo>
                    <a:pt x="15" y="309"/>
                  </a:lnTo>
                  <a:lnTo>
                    <a:pt x="22" y="333"/>
                  </a:lnTo>
                  <a:lnTo>
                    <a:pt x="22" y="349"/>
                  </a:lnTo>
                  <a:lnTo>
                    <a:pt x="22" y="365"/>
                  </a:lnTo>
                  <a:lnTo>
                    <a:pt x="30" y="389"/>
                  </a:lnTo>
                  <a:lnTo>
                    <a:pt x="22" y="397"/>
                  </a:lnTo>
                  <a:lnTo>
                    <a:pt x="22" y="412"/>
                  </a:lnTo>
                  <a:lnTo>
                    <a:pt x="22" y="428"/>
                  </a:lnTo>
                  <a:lnTo>
                    <a:pt x="22" y="444"/>
                  </a:lnTo>
                  <a:lnTo>
                    <a:pt x="7" y="468"/>
                  </a:lnTo>
                  <a:lnTo>
                    <a:pt x="0" y="468"/>
                  </a:lnTo>
                  <a:lnTo>
                    <a:pt x="0" y="484"/>
                  </a:lnTo>
                  <a:lnTo>
                    <a:pt x="7" y="492"/>
                  </a:lnTo>
                  <a:lnTo>
                    <a:pt x="22" y="492"/>
                  </a:lnTo>
                  <a:lnTo>
                    <a:pt x="45" y="492"/>
                  </a:lnTo>
                  <a:lnTo>
                    <a:pt x="60" y="484"/>
                  </a:lnTo>
                  <a:lnTo>
                    <a:pt x="68" y="484"/>
                  </a:lnTo>
                  <a:lnTo>
                    <a:pt x="76" y="476"/>
                  </a:lnTo>
                  <a:lnTo>
                    <a:pt x="114" y="476"/>
                  </a:lnTo>
                  <a:lnTo>
                    <a:pt x="136" y="476"/>
                  </a:lnTo>
                  <a:lnTo>
                    <a:pt x="152" y="452"/>
                  </a:lnTo>
                  <a:lnTo>
                    <a:pt x="174" y="444"/>
                  </a:lnTo>
                  <a:lnTo>
                    <a:pt x="197" y="436"/>
                  </a:lnTo>
                  <a:lnTo>
                    <a:pt x="243" y="428"/>
                  </a:lnTo>
                  <a:lnTo>
                    <a:pt x="258" y="428"/>
                  </a:lnTo>
                  <a:lnTo>
                    <a:pt x="281" y="420"/>
                  </a:lnTo>
                  <a:lnTo>
                    <a:pt x="296" y="428"/>
                  </a:lnTo>
                  <a:lnTo>
                    <a:pt x="319" y="436"/>
                  </a:lnTo>
                  <a:lnTo>
                    <a:pt x="319" y="444"/>
                  </a:lnTo>
                  <a:lnTo>
                    <a:pt x="326" y="444"/>
                  </a:lnTo>
                  <a:lnTo>
                    <a:pt x="326" y="460"/>
                  </a:lnTo>
                  <a:lnTo>
                    <a:pt x="326" y="468"/>
                  </a:lnTo>
                  <a:lnTo>
                    <a:pt x="326" y="484"/>
                  </a:lnTo>
                  <a:lnTo>
                    <a:pt x="326" y="484"/>
                  </a:lnTo>
                  <a:lnTo>
                    <a:pt x="334" y="492"/>
                  </a:lnTo>
                  <a:lnTo>
                    <a:pt x="334" y="492"/>
                  </a:lnTo>
                  <a:lnTo>
                    <a:pt x="357" y="468"/>
                  </a:lnTo>
                  <a:lnTo>
                    <a:pt x="380" y="452"/>
                  </a:lnTo>
                  <a:lnTo>
                    <a:pt x="387" y="444"/>
                  </a:lnTo>
                  <a:lnTo>
                    <a:pt x="380" y="460"/>
                  </a:lnTo>
                  <a:lnTo>
                    <a:pt x="372" y="476"/>
                  </a:lnTo>
                  <a:lnTo>
                    <a:pt x="357" y="492"/>
                  </a:lnTo>
                  <a:lnTo>
                    <a:pt x="349" y="500"/>
                  </a:lnTo>
                  <a:lnTo>
                    <a:pt x="357" y="500"/>
                  </a:lnTo>
                  <a:lnTo>
                    <a:pt x="372" y="476"/>
                  </a:lnTo>
                  <a:lnTo>
                    <a:pt x="380" y="492"/>
                  </a:lnTo>
                  <a:lnTo>
                    <a:pt x="364" y="508"/>
                  </a:lnTo>
                  <a:lnTo>
                    <a:pt x="372" y="508"/>
                  </a:lnTo>
                  <a:lnTo>
                    <a:pt x="380" y="508"/>
                  </a:lnTo>
                  <a:lnTo>
                    <a:pt x="380" y="516"/>
                  </a:lnTo>
                  <a:lnTo>
                    <a:pt x="380" y="531"/>
                  </a:lnTo>
                  <a:lnTo>
                    <a:pt x="380" y="555"/>
                  </a:lnTo>
                  <a:lnTo>
                    <a:pt x="395" y="563"/>
                  </a:lnTo>
                  <a:lnTo>
                    <a:pt x="418" y="571"/>
                  </a:lnTo>
                  <a:lnTo>
                    <a:pt x="440" y="563"/>
                  </a:lnTo>
                  <a:lnTo>
                    <a:pt x="440" y="555"/>
                  </a:lnTo>
                  <a:lnTo>
                    <a:pt x="448" y="555"/>
                  </a:lnTo>
                  <a:lnTo>
                    <a:pt x="448" y="563"/>
                  </a:lnTo>
                  <a:lnTo>
                    <a:pt x="448" y="563"/>
                  </a:lnTo>
                  <a:lnTo>
                    <a:pt x="456" y="563"/>
                  </a:lnTo>
                  <a:lnTo>
                    <a:pt x="456" y="571"/>
                  </a:lnTo>
                  <a:lnTo>
                    <a:pt x="463" y="579"/>
                  </a:lnTo>
                  <a:lnTo>
                    <a:pt x="463" y="571"/>
                  </a:lnTo>
                  <a:lnTo>
                    <a:pt x="501" y="555"/>
                  </a:lnTo>
                  <a:lnTo>
                    <a:pt x="516" y="555"/>
                  </a:lnTo>
                  <a:lnTo>
                    <a:pt x="532" y="547"/>
                  </a:lnTo>
                  <a:lnTo>
                    <a:pt x="539" y="531"/>
                  </a:lnTo>
                  <a:lnTo>
                    <a:pt x="562" y="516"/>
                  </a:lnTo>
                  <a:lnTo>
                    <a:pt x="577" y="492"/>
                  </a:lnTo>
                  <a:lnTo>
                    <a:pt x="592" y="468"/>
                  </a:lnTo>
                  <a:lnTo>
                    <a:pt x="600" y="468"/>
                  </a:lnTo>
                  <a:lnTo>
                    <a:pt x="623" y="444"/>
                  </a:lnTo>
                  <a:lnTo>
                    <a:pt x="630" y="444"/>
                  </a:lnTo>
                  <a:lnTo>
                    <a:pt x="638" y="420"/>
                  </a:lnTo>
                  <a:lnTo>
                    <a:pt x="653" y="405"/>
                  </a:lnTo>
                  <a:lnTo>
                    <a:pt x="668" y="389"/>
                  </a:lnTo>
                  <a:lnTo>
                    <a:pt x="676" y="365"/>
                  </a:lnTo>
                  <a:lnTo>
                    <a:pt x="683" y="349"/>
                  </a:lnTo>
                  <a:lnTo>
                    <a:pt x="683" y="341"/>
                  </a:lnTo>
                  <a:lnTo>
                    <a:pt x="683" y="325"/>
                  </a:lnTo>
                  <a:lnTo>
                    <a:pt x="691" y="301"/>
                  </a:lnTo>
                  <a:lnTo>
                    <a:pt x="691" y="294"/>
                  </a:lnTo>
                  <a:lnTo>
                    <a:pt x="683" y="278"/>
                  </a:lnTo>
                  <a:lnTo>
                    <a:pt x="676" y="270"/>
                  </a:lnTo>
                  <a:lnTo>
                    <a:pt x="661" y="262"/>
                  </a:lnTo>
                  <a:lnTo>
                    <a:pt x="668" y="230"/>
                  </a:lnTo>
                  <a:lnTo>
                    <a:pt x="668" y="238"/>
                  </a:lnTo>
                  <a:lnTo>
                    <a:pt x="661" y="230"/>
                  </a:lnTo>
                  <a:lnTo>
                    <a:pt x="653" y="238"/>
                  </a:lnTo>
                  <a:lnTo>
                    <a:pt x="653" y="230"/>
                  </a:lnTo>
                  <a:lnTo>
                    <a:pt x="653" y="214"/>
                  </a:lnTo>
                  <a:lnTo>
                    <a:pt x="645" y="198"/>
                  </a:lnTo>
                  <a:lnTo>
                    <a:pt x="645" y="198"/>
                  </a:lnTo>
                  <a:lnTo>
                    <a:pt x="638" y="190"/>
                  </a:lnTo>
                  <a:lnTo>
                    <a:pt x="630" y="175"/>
                  </a:lnTo>
                  <a:lnTo>
                    <a:pt x="607" y="159"/>
                  </a:lnTo>
                  <a:lnTo>
                    <a:pt x="607" y="143"/>
                  </a:lnTo>
                  <a:lnTo>
                    <a:pt x="607" y="119"/>
                  </a:lnTo>
                  <a:lnTo>
                    <a:pt x="607" y="111"/>
                  </a:lnTo>
                  <a:lnTo>
                    <a:pt x="607" y="87"/>
                  </a:lnTo>
                  <a:lnTo>
                    <a:pt x="607" y="79"/>
                  </a:lnTo>
                  <a:lnTo>
                    <a:pt x="592" y="72"/>
                  </a:lnTo>
                  <a:lnTo>
                    <a:pt x="585" y="72"/>
                  </a:lnTo>
                  <a:lnTo>
                    <a:pt x="577" y="40"/>
                  </a:lnTo>
                  <a:lnTo>
                    <a:pt x="577" y="24"/>
                  </a:lnTo>
                  <a:lnTo>
                    <a:pt x="577" y="8"/>
                  </a:lnTo>
                  <a:lnTo>
                    <a:pt x="569" y="0"/>
                  </a:lnTo>
                  <a:lnTo>
                    <a:pt x="569" y="0"/>
                  </a:lnTo>
                  <a:lnTo>
                    <a:pt x="562" y="16"/>
                  </a:lnTo>
                  <a:lnTo>
                    <a:pt x="554" y="24"/>
                  </a:lnTo>
                  <a:lnTo>
                    <a:pt x="554" y="32"/>
                  </a:lnTo>
                  <a:lnTo>
                    <a:pt x="554" y="32"/>
                  </a:lnTo>
                  <a:lnTo>
                    <a:pt x="554" y="40"/>
                  </a:lnTo>
                  <a:lnTo>
                    <a:pt x="547" y="48"/>
                  </a:lnTo>
                  <a:lnTo>
                    <a:pt x="547" y="56"/>
                  </a:lnTo>
                  <a:lnTo>
                    <a:pt x="547" y="56"/>
                  </a:lnTo>
                  <a:lnTo>
                    <a:pt x="539" y="87"/>
                  </a:lnTo>
                  <a:lnTo>
                    <a:pt x="516" y="135"/>
                  </a:lnTo>
                  <a:lnTo>
                    <a:pt x="509" y="135"/>
                  </a:lnTo>
                  <a:lnTo>
                    <a:pt x="494" y="127"/>
                  </a:lnTo>
                  <a:lnTo>
                    <a:pt x="478" y="111"/>
                  </a:lnTo>
                  <a:lnTo>
                    <a:pt x="456" y="103"/>
                  </a:lnTo>
                  <a:lnTo>
                    <a:pt x="448" y="87"/>
                  </a:lnTo>
                  <a:lnTo>
                    <a:pt x="440" y="79"/>
                  </a:lnTo>
                  <a:lnTo>
                    <a:pt x="448" y="56"/>
                  </a:lnTo>
                  <a:lnTo>
                    <a:pt x="456" y="48"/>
                  </a:lnTo>
                  <a:lnTo>
                    <a:pt x="456" y="48"/>
                  </a:lnTo>
                  <a:lnTo>
                    <a:pt x="463" y="40"/>
                  </a:lnTo>
                  <a:lnTo>
                    <a:pt x="471" y="32"/>
                  </a:lnTo>
                  <a:lnTo>
                    <a:pt x="463" y="24"/>
                  </a:lnTo>
                  <a:lnTo>
                    <a:pt x="456" y="32"/>
                  </a:lnTo>
                  <a:lnTo>
                    <a:pt x="456" y="24"/>
                  </a:lnTo>
                  <a:lnTo>
                    <a:pt x="448" y="24"/>
                  </a:lnTo>
                  <a:lnTo>
                    <a:pt x="448" y="24"/>
                  </a:lnTo>
                  <a:lnTo>
                    <a:pt x="433" y="24"/>
                  </a:lnTo>
                  <a:lnTo>
                    <a:pt x="425" y="24"/>
                  </a:lnTo>
                  <a:lnTo>
                    <a:pt x="418" y="16"/>
                  </a:lnTo>
                  <a:lnTo>
                    <a:pt x="402" y="8"/>
                  </a:lnTo>
                  <a:close/>
                </a:path>
              </a:pathLst>
            </a:custGeom>
            <a:solidFill>
              <a:srgbClr val="E1E1E1"/>
            </a:solidFill>
            <a:ln w="12700">
              <a:solidFill>
                <a:srgbClr val="000000"/>
              </a:solidFill>
              <a:prstDash val="solid"/>
              <a:round/>
              <a:headEnd/>
              <a:tailEnd/>
            </a:ln>
          </p:spPr>
          <p:txBody>
            <a:bodyPr/>
            <a:lstStyle/>
            <a:p>
              <a:endParaRPr lang="en-US"/>
            </a:p>
          </p:txBody>
        </p:sp>
        <p:sp>
          <p:nvSpPr>
            <p:cNvPr id="215258" name="Freeform 218"/>
            <p:cNvSpPr>
              <a:spLocks/>
            </p:cNvSpPr>
            <p:nvPr/>
          </p:nvSpPr>
          <p:spPr bwMode="auto">
            <a:xfrm>
              <a:off x="4840" y="3594"/>
              <a:ext cx="69" cy="55"/>
            </a:xfrm>
            <a:custGeom>
              <a:avLst/>
              <a:gdLst>
                <a:gd name="T0" fmla="*/ 31 w 69"/>
                <a:gd name="T1" fmla="*/ 47 h 55"/>
                <a:gd name="T2" fmla="*/ 8 w 69"/>
                <a:gd name="T3" fmla="*/ 55 h 55"/>
                <a:gd name="T4" fmla="*/ 0 w 69"/>
                <a:gd name="T5" fmla="*/ 55 h 55"/>
                <a:gd name="T6" fmla="*/ 0 w 69"/>
                <a:gd name="T7" fmla="*/ 55 h 55"/>
                <a:gd name="T8" fmla="*/ 0 w 69"/>
                <a:gd name="T9" fmla="*/ 31 h 55"/>
                <a:gd name="T10" fmla="*/ 0 w 69"/>
                <a:gd name="T11" fmla="*/ 31 h 55"/>
                <a:gd name="T12" fmla="*/ 8 w 69"/>
                <a:gd name="T13" fmla="*/ 31 h 55"/>
                <a:gd name="T14" fmla="*/ 8 w 69"/>
                <a:gd name="T15" fmla="*/ 8 h 55"/>
                <a:gd name="T16" fmla="*/ 16 w 69"/>
                <a:gd name="T17" fmla="*/ 0 h 55"/>
                <a:gd name="T18" fmla="*/ 31 w 69"/>
                <a:gd name="T19" fmla="*/ 8 h 55"/>
                <a:gd name="T20" fmla="*/ 46 w 69"/>
                <a:gd name="T21" fmla="*/ 16 h 55"/>
                <a:gd name="T22" fmla="*/ 46 w 69"/>
                <a:gd name="T23" fmla="*/ 8 h 55"/>
                <a:gd name="T24" fmla="*/ 69 w 69"/>
                <a:gd name="T25" fmla="*/ 0 h 55"/>
                <a:gd name="T26" fmla="*/ 54 w 69"/>
                <a:gd name="T27" fmla="*/ 31 h 55"/>
                <a:gd name="T28" fmla="*/ 54 w 69"/>
                <a:gd name="T29" fmla="*/ 31 h 55"/>
                <a:gd name="T30" fmla="*/ 31 w 69"/>
                <a:gd name="T31" fmla="*/ 47 h 55"/>
                <a:gd name="T32" fmla="*/ 31 w 69"/>
                <a:gd name="T33" fmla="*/ 47 h 55"/>
                <a:gd name="T34" fmla="*/ 31 w 69"/>
                <a:gd name="T35" fmla="*/ 47 h 55"/>
                <a:gd name="T36" fmla="*/ 31 w 69"/>
                <a:gd name="T37"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55">
                  <a:moveTo>
                    <a:pt x="31" y="47"/>
                  </a:moveTo>
                  <a:lnTo>
                    <a:pt x="8" y="55"/>
                  </a:lnTo>
                  <a:lnTo>
                    <a:pt x="0" y="55"/>
                  </a:lnTo>
                  <a:lnTo>
                    <a:pt x="0" y="55"/>
                  </a:lnTo>
                  <a:lnTo>
                    <a:pt x="0" y="31"/>
                  </a:lnTo>
                  <a:lnTo>
                    <a:pt x="0" y="31"/>
                  </a:lnTo>
                  <a:lnTo>
                    <a:pt x="8" y="31"/>
                  </a:lnTo>
                  <a:lnTo>
                    <a:pt x="8" y="8"/>
                  </a:lnTo>
                  <a:lnTo>
                    <a:pt x="16" y="0"/>
                  </a:lnTo>
                  <a:lnTo>
                    <a:pt x="31" y="8"/>
                  </a:lnTo>
                  <a:lnTo>
                    <a:pt x="46" y="16"/>
                  </a:lnTo>
                  <a:lnTo>
                    <a:pt x="46" y="8"/>
                  </a:lnTo>
                  <a:lnTo>
                    <a:pt x="69" y="0"/>
                  </a:lnTo>
                  <a:lnTo>
                    <a:pt x="54" y="31"/>
                  </a:lnTo>
                  <a:lnTo>
                    <a:pt x="54" y="31"/>
                  </a:lnTo>
                  <a:lnTo>
                    <a:pt x="31" y="47"/>
                  </a:lnTo>
                  <a:lnTo>
                    <a:pt x="31" y="47"/>
                  </a:lnTo>
                  <a:lnTo>
                    <a:pt x="31" y="47"/>
                  </a:lnTo>
                  <a:lnTo>
                    <a:pt x="31" y="47"/>
                  </a:lnTo>
                  <a:close/>
                </a:path>
              </a:pathLst>
            </a:custGeom>
            <a:solidFill>
              <a:srgbClr val="E1E1E1"/>
            </a:solidFill>
            <a:ln w="12700">
              <a:solidFill>
                <a:srgbClr val="000000"/>
              </a:solidFill>
              <a:prstDash val="solid"/>
              <a:round/>
              <a:headEnd/>
              <a:tailEnd/>
            </a:ln>
          </p:spPr>
          <p:txBody>
            <a:bodyPr/>
            <a:lstStyle/>
            <a:p>
              <a:endParaRPr lang="en-US"/>
            </a:p>
          </p:txBody>
        </p:sp>
        <p:sp>
          <p:nvSpPr>
            <p:cNvPr id="215259" name="Freeform 219"/>
            <p:cNvSpPr>
              <a:spLocks/>
            </p:cNvSpPr>
            <p:nvPr/>
          </p:nvSpPr>
          <p:spPr bwMode="auto">
            <a:xfrm>
              <a:off x="5585" y="3118"/>
              <a:ext cx="23" cy="16"/>
            </a:xfrm>
            <a:custGeom>
              <a:avLst/>
              <a:gdLst>
                <a:gd name="T0" fmla="*/ 23 w 23"/>
                <a:gd name="T1" fmla="*/ 8 h 16"/>
                <a:gd name="T2" fmla="*/ 0 w 23"/>
                <a:gd name="T3" fmla="*/ 16 h 16"/>
                <a:gd name="T4" fmla="*/ 0 w 23"/>
                <a:gd name="T5" fmla="*/ 8 h 16"/>
                <a:gd name="T6" fmla="*/ 15 w 23"/>
                <a:gd name="T7" fmla="*/ 0 h 16"/>
                <a:gd name="T8" fmla="*/ 23 w 23"/>
                <a:gd name="T9" fmla="*/ 8 h 16"/>
                <a:gd name="T10" fmla="*/ 23 w 23"/>
                <a:gd name="T11" fmla="*/ 8 h 16"/>
              </a:gdLst>
              <a:ahLst/>
              <a:cxnLst>
                <a:cxn ang="0">
                  <a:pos x="T0" y="T1"/>
                </a:cxn>
                <a:cxn ang="0">
                  <a:pos x="T2" y="T3"/>
                </a:cxn>
                <a:cxn ang="0">
                  <a:pos x="T4" y="T5"/>
                </a:cxn>
                <a:cxn ang="0">
                  <a:pos x="T6" y="T7"/>
                </a:cxn>
                <a:cxn ang="0">
                  <a:pos x="T8" y="T9"/>
                </a:cxn>
                <a:cxn ang="0">
                  <a:pos x="T10" y="T11"/>
                </a:cxn>
              </a:cxnLst>
              <a:rect l="0" t="0" r="r" b="b"/>
              <a:pathLst>
                <a:path w="23" h="16">
                  <a:moveTo>
                    <a:pt x="23" y="8"/>
                  </a:moveTo>
                  <a:lnTo>
                    <a:pt x="0" y="16"/>
                  </a:lnTo>
                  <a:lnTo>
                    <a:pt x="0" y="8"/>
                  </a:lnTo>
                  <a:lnTo>
                    <a:pt x="15" y="0"/>
                  </a:lnTo>
                  <a:lnTo>
                    <a:pt x="23"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260" name="Freeform 220"/>
            <p:cNvSpPr>
              <a:spLocks/>
            </p:cNvSpPr>
            <p:nvPr/>
          </p:nvSpPr>
          <p:spPr bwMode="auto">
            <a:xfrm>
              <a:off x="5608" y="3094"/>
              <a:ext cx="30" cy="8"/>
            </a:xfrm>
            <a:custGeom>
              <a:avLst/>
              <a:gdLst>
                <a:gd name="T0" fmla="*/ 23 w 30"/>
                <a:gd name="T1" fmla="*/ 8 h 8"/>
                <a:gd name="T2" fmla="*/ 30 w 30"/>
                <a:gd name="T3" fmla="*/ 0 h 8"/>
                <a:gd name="T4" fmla="*/ 7 w 30"/>
                <a:gd name="T5" fmla="*/ 8 h 8"/>
                <a:gd name="T6" fmla="*/ 0 w 30"/>
                <a:gd name="T7" fmla="*/ 8 h 8"/>
                <a:gd name="T8" fmla="*/ 23 w 30"/>
                <a:gd name="T9" fmla="*/ 8 h 8"/>
              </a:gdLst>
              <a:ahLst/>
              <a:cxnLst>
                <a:cxn ang="0">
                  <a:pos x="T0" y="T1"/>
                </a:cxn>
                <a:cxn ang="0">
                  <a:pos x="T2" y="T3"/>
                </a:cxn>
                <a:cxn ang="0">
                  <a:pos x="T4" y="T5"/>
                </a:cxn>
                <a:cxn ang="0">
                  <a:pos x="T6" y="T7"/>
                </a:cxn>
                <a:cxn ang="0">
                  <a:pos x="T8" y="T9"/>
                </a:cxn>
              </a:cxnLst>
              <a:rect l="0" t="0" r="r" b="b"/>
              <a:pathLst>
                <a:path w="30" h="8">
                  <a:moveTo>
                    <a:pt x="23" y="8"/>
                  </a:moveTo>
                  <a:lnTo>
                    <a:pt x="30" y="0"/>
                  </a:lnTo>
                  <a:lnTo>
                    <a:pt x="7" y="8"/>
                  </a:lnTo>
                  <a:lnTo>
                    <a:pt x="0"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261" name="Freeform 221"/>
            <p:cNvSpPr>
              <a:spLocks/>
            </p:cNvSpPr>
            <p:nvPr/>
          </p:nvSpPr>
          <p:spPr bwMode="auto">
            <a:xfrm>
              <a:off x="5349" y="3173"/>
              <a:ext cx="38" cy="40"/>
            </a:xfrm>
            <a:custGeom>
              <a:avLst/>
              <a:gdLst>
                <a:gd name="T0" fmla="*/ 38 w 38"/>
                <a:gd name="T1" fmla="*/ 40 h 40"/>
                <a:gd name="T2" fmla="*/ 23 w 38"/>
                <a:gd name="T3" fmla="*/ 40 h 40"/>
                <a:gd name="T4" fmla="*/ 16 w 38"/>
                <a:gd name="T5" fmla="*/ 24 h 40"/>
                <a:gd name="T6" fmla="*/ 0 w 38"/>
                <a:gd name="T7" fmla="*/ 8 h 40"/>
                <a:gd name="T8" fmla="*/ 0 w 38"/>
                <a:gd name="T9" fmla="*/ 0 h 40"/>
                <a:gd name="T10" fmla="*/ 8 w 38"/>
                <a:gd name="T11" fmla="*/ 8 h 40"/>
                <a:gd name="T12" fmla="*/ 16 w 38"/>
                <a:gd name="T13" fmla="*/ 24 h 40"/>
                <a:gd name="T14" fmla="*/ 23 w 38"/>
                <a:gd name="T15" fmla="*/ 32 h 40"/>
                <a:gd name="T16" fmla="*/ 38 w 38"/>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0">
                  <a:moveTo>
                    <a:pt x="38" y="40"/>
                  </a:moveTo>
                  <a:lnTo>
                    <a:pt x="23" y="40"/>
                  </a:lnTo>
                  <a:lnTo>
                    <a:pt x="16" y="24"/>
                  </a:lnTo>
                  <a:lnTo>
                    <a:pt x="0" y="8"/>
                  </a:lnTo>
                  <a:lnTo>
                    <a:pt x="0" y="0"/>
                  </a:lnTo>
                  <a:lnTo>
                    <a:pt x="8" y="8"/>
                  </a:lnTo>
                  <a:lnTo>
                    <a:pt x="16" y="24"/>
                  </a:lnTo>
                  <a:lnTo>
                    <a:pt x="23" y="32"/>
                  </a:lnTo>
                  <a:lnTo>
                    <a:pt x="38" y="40"/>
                  </a:lnTo>
                  <a:close/>
                </a:path>
              </a:pathLst>
            </a:custGeom>
            <a:solidFill>
              <a:srgbClr val="E1E1E1"/>
            </a:solidFill>
            <a:ln w="12700">
              <a:solidFill>
                <a:srgbClr val="000000"/>
              </a:solidFill>
              <a:prstDash val="solid"/>
              <a:round/>
              <a:headEnd/>
              <a:tailEnd/>
            </a:ln>
          </p:spPr>
          <p:txBody>
            <a:bodyPr/>
            <a:lstStyle/>
            <a:p>
              <a:endParaRPr lang="en-US"/>
            </a:p>
          </p:txBody>
        </p:sp>
        <p:sp>
          <p:nvSpPr>
            <p:cNvPr id="215262" name="Freeform 222"/>
            <p:cNvSpPr>
              <a:spLocks/>
            </p:cNvSpPr>
            <p:nvPr/>
          </p:nvSpPr>
          <p:spPr bwMode="auto">
            <a:xfrm>
              <a:off x="5121" y="3594"/>
              <a:ext cx="198" cy="119"/>
            </a:xfrm>
            <a:custGeom>
              <a:avLst/>
              <a:gdLst>
                <a:gd name="T0" fmla="*/ 130 w 198"/>
                <a:gd name="T1" fmla="*/ 63 h 119"/>
                <a:gd name="T2" fmla="*/ 122 w 198"/>
                <a:gd name="T3" fmla="*/ 47 h 119"/>
                <a:gd name="T4" fmla="*/ 122 w 198"/>
                <a:gd name="T5" fmla="*/ 47 h 119"/>
                <a:gd name="T6" fmla="*/ 114 w 198"/>
                <a:gd name="T7" fmla="*/ 55 h 119"/>
                <a:gd name="T8" fmla="*/ 122 w 198"/>
                <a:gd name="T9" fmla="*/ 63 h 119"/>
                <a:gd name="T10" fmla="*/ 107 w 198"/>
                <a:gd name="T11" fmla="*/ 71 h 119"/>
                <a:gd name="T12" fmla="*/ 99 w 198"/>
                <a:gd name="T13" fmla="*/ 71 h 119"/>
                <a:gd name="T14" fmla="*/ 99 w 198"/>
                <a:gd name="T15" fmla="*/ 79 h 119"/>
                <a:gd name="T16" fmla="*/ 92 w 198"/>
                <a:gd name="T17" fmla="*/ 87 h 119"/>
                <a:gd name="T18" fmla="*/ 92 w 198"/>
                <a:gd name="T19" fmla="*/ 87 h 119"/>
                <a:gd name="T20" fmla="*/ 69 w 198"/>
                <a:gd name="T21" fmla="*/ 103 h 119"/>
                <a:gd name="T22" fmla="*/ 31 w 198"/>
                <a:gd name="T23" fmla="*/ 119 h 119"/>
                <a:gd name="T24" fmla="*/ 23 w 198"/>
                <a:gd name="T25" fmla="*/ 119 h 119"/>
                <a:gd name="T26" fmla="*/ 8 w 198"/>
                <a:gd name="T27" fmla="*/ 111 h 119"/>
                <a:gd name="T28" fmla="*/ 0 w 198"/>
                <a:gd name="T29" fmla="*/ 111 h 119"/>
                <a:gd name="T30" fmla="*/ 8 w 198"/>
                <a:gd name="T31" fmla="*/ 111 h 119"/>
                <a:gd name="T32" fmla="*/ 0 w 198"/>
                <a:gd name="T33" fmla="*/ 103 h 119"/>
                <a:gd name="T34" fmla="*/ 8 w 198"/>
                <a:gd name="T35" fmla="*/ 103 h 119"/>
                <a:gd name="T36" fmla="*/ 16 w 198"/>
                <a:gd name="T37" fmla="*/ 95 h 119"/>
                <a:gd name="T38" fmla="*/ 23 w 198"/>
                <a:gd name="T39" fmla="*/ 95 h 119"/>
                <a:gd name="T40" fmla="*/ 23 w 198"/>
                <a:gd name="T41" fmla="*/ 95 h 119"/>
                <a:gd name="T42" fmla="*/ 31 w 198"/>
                <a:gd name="T43" fmla="*/ 87 h 119"/>
                <a:gd name="T44" fmla="*/ 38 w 198"/>
                <a:gd name="T45" fmla="*/ 87 h 119"/>
                <a:gd name="T46" fmla="*/ 46 w 198"/>
                <a:gd name="T47" fmla="*/ 79 h 119"/>
                <a:gd name="T48" fmla="*/ 69 w 198"/>
                <a:gd name="T49" fmla="*/ 63 h 119"/>
                <a:gd name="T50" fmla="*/ 76 w 198"/>
                <a:gd name="T51" fmla="*/ 63 h 119"/>
                <a:gd name="T52" fmla="*/ 107 w 198"/>
                <a:gd name="T53" fmla="*/ 47 h 119"/>
                <a:gd name="T54" fmla="*/ 122 w 198"/>
                <a:gd name="T55" fmla="*/ 39 h 119"/>
                <a:gd name="T56" fmla="*/ 137 w 198"/>
                <a:gd name="T57" fmla="*/ 31 h 119"/>
                <a:gd name="T58" fmla="*/ 137 w 198"/>
                <a:gd name="T59" fmla="*/ 31 h 119"/>
                <a:gd name="T60" fmla="*/ 145 w 198"/>
                <a:gd name="T61" fmla="*/ 23 h 119"/>
                <a:gd name="T62" fmla="*/ 183 w 198"/>
                <a:gd name="T63" fmla="*/ 0 h 119"/>
                <a:gd name="T64" fmla="*/ 190 w 198"/>
                <a:gd name="T65" fmla="*/ 0 h 119"/>
                <a:gd name="T66" fmla="*/ 183 w 198"/>
                <a:gd name="T67" fmla="*/ 0 h 119"/>
                <a:gd name="T68" fmla="*/ 175 w 198"/>
                <a:gd name="T69" fmla="*/ 8 h 119"/>
                <a:gd name="T70" fmla="*/ 198 w 198"/>
                <a:gd name="T71" fmla="*/ 8 h 119"/>
                <a:gd name="T72" fmla="*/ 190 w 198"/>
                <a:gd name="T73" fmla="*/ 8 h 119"/>
                <a:gd name="T74" fmla="*/ 198 w 198"/>
                <a:gd name="T75" fmla="*/ 8 h 119"/>
                <a:gd name="T76" fmla="*/ 190 w 198"/>
                <a:gd name="T77" fmla="*/ 8 h 119"/>
                <a:gd name="T78" fmla="*/ 198 w 198"/>
                <a:gd name="T79" fmla="*/ 8 h 119"/>
                <a:gd name="T80" fmla="*/ 190 w 198"/>
                <a:gd name="T81" fmla="*/ 23 h 119"/>
                <a:gd name="T82" fmla="*/ 168 w 198"/>
                <a:gd name="T83" fmla="*/ 31 h 119"/>
                <a:gd name="T84" fmla="*/ 145 w 198"/>
                <a:gd name="T85" fmla="*/ 47 h 119"/>
                <a:gd name="T86" fmla="*/ 137 w 198"/>
                <a:gd name="T87" fmla="*/ 55 h 119"/>
                <a:gd name="T88" fmla="*/ 137 w 198"/>
                <a:gd name="T89" fmla="*/ 55 h 119"/>
                <a:gd name="T90" fmla="*/ 130 w 198"/>
                <a:gd name="T91" fmla="*/ 55 h 119"/>
                <a:gd name="T92" fmla="*/ 137 w 198"/>
                <a:gd name="T93" fmla="*/ 55 h 119"/>
                <a:gd name="T94" fmla="*/ 137 w 198"/>
                <a:gd name="T95" fmla="*/ 63 h 119"/>
                <a:gd name="T96" fmla="*/ 130 w 198"/>
                <a:gd name="T97" fmla="*/ 6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 h="119">
                  <a:moveTo>
                    <a:pt x="130" y="63"/>
                  </a:moveTo>
                  <a:lnTo>
                    <a:pt x="122" y="47"/>
                  </a:lnTo>
                  <a:lnTo>
                    <a:pt x="122" y="47"/>
                  </a:lnTo>
                  <a:lnTo>
                    <a:pt x="114" y="55"/>
                  </a:lnTo>
                  <a:lnTo>
                    <a:pt x="122" y="63"/>
                  </a:lnTo>
                  <a:lnTo>
                    <a:pt x="107" y="71"/>
                  </a:lnTo>
                  <a:lnTo>
                    <a:pt x="99" y="71"/>
                  </a:lnTo>
                  <a:lnTo>
                    <a:pt x="99" y="79"/>
                  </a:lnTo>
                  <a:lnTo>
                    <a:pt x="92" y="87"/>
                  </a:lnTo>
                  <a:lnTo>
                    <a:pt x="92" y="87"/>
                  </a:lnTo>
                  <a:lnTo>
                    <a:pt x="69" y="103"/>
                  </a:lnTo>
                  <a:lnTo>
                    <a:pt x="31" y="119"/>
                  </a:lnTo>
                  <a:lnTo>
                    <a:pt x="23" y="119"/>
                  </a:lnTo>
                  <a:lnTo>
                    <a:pt x="8" y="111"/>
                  </a:lnTo>
                  <a:lnTo>
                    <a:pt x="0" y="111"/>
                  </a:lnTo>
                  <a:lnTo>
                    <a:pt x="8" y="111"/>
                  </a:lnTo>
                  <a:lnTo>
                    <a:pt x="0" y="103"/>
                  </a:lnTo>
                  <a:lnTo>
                    <a:pt x="8" y="103"/>
                  </a:lnTo>
                  <a:lnTo>
                    <a:pt x="16" y="95"/>
                  </a:lnTo>
                  <a:lnTo>
                    <a:pt x="23" y="95"/>
                  </a:lnTo>
                  <a:lnTo>
                    <a:pt x="23" y="95"/>
                  </a:lnTo>
                  <a:lnTo>
                    <a:pt x="31" y="87"/>
                  </a:lnTo>
                  <a:lnTo>
                    <a:pt x="38" y="87"/>
                  </a:lnTo>
                  <a:lnTo>
                    <a:pt x="46" y="79"/>
                  </a:lnTo>
                  <a:lnTo>
                    <a:pt x="69" y="63"/>
                  </a:lnTo>
                  <a:lnTo>
                    <a:pt x="76" y="63"/>
                  </a:lnTo>
                  <a:lnTo>
                    <a:pt x="107" y="47"/>
                  </a:lnTo>
                  <a:lnTo>
                    <a:pt x="122" y="39"/>
                  </a:lnTo>
                  <a:lnTo>
                    <a:pt x="137" y="31"/>
                  </a:lnTo>
                  <a:lnTo>
                    <a:pt x="137" y="31"/>
                  </a:lnTo>
                  <a:lnTo>
                    <a:pt x="145" y="23"/>
                  </a:lnTo>
                  <a:lnTo>
                    <a:pt x="183" y="0"/>
                  </a:lnTo>
                  <a:lnTo>
                    <a:pt x="190" y="0"/>
                  </a:lnTo>
                  <a:lnTo>
                    <a:pt x="183" y="0"/>
                  </a:lnTo>
                  <a:lnTo>
                    <a:pt x="175" y="8"/>
                  </a:lnTo>
                  <a:lnTo>
                    <a:pt x="198" y="8"/>
                  </a:lnTo>
                  <a:lnTo>
                    <a:pt x="190" y="8"/>
                  </a:lnTo>
                  <a:lnTo>
                    <a:pt x="198" y="8"/>
                  </a:lnTo>
                  <a:lnTo>
                    <a:pt x="190" y="8"/>
                  </a:lnTo>
                  <a:lnTo>
                    <a:pt x="198" y="8"/>
                  </a:lnTo>
                  <a:lnTo>
                    <a:pt x="190" y="23"/>
                  </a:lnTo>
                  <a:lnTo>
                    <a:pt x="168" y="31"/>
                  </a:lnTo>
                  <a:lnTo>
                    <a:pt x="145" y="47"/>
                  </a:lnTo>
                  <a:lnTo>
                    <a:pt x="137" y="55"/>
                  </a:lnTo>
                  <a:lnTo>
                    <a:pt x="137" y="55"/>
                  </a:lnTo>
                  <a:lnTo>
                    <a:pt x="130" y="55"/>
                  </a:lnTo>
                  <a:lnTo>
                    <a:pt x="137" y="55"/>
                  </a:lnTo>
                  <a:lnTo>
                    <a:pt x="137" y="63"/>
                  </a:lnTo>
                  <a:lnTo>
                    <a:pt x="130" y="63"/>
                  </a:lnTo>
                  <a:close/>
                </a:path>
              </a:pathLst>
            </a:custGeom>
            <a:solidFill>
              <a:srgbClr val="E1E1E1"/>
            </a:solidFill>
            <a:ln w="12700">
              <a:solidFill>
                <a:srgbClr val="000000"/>
              </a:solidFill>
              <a:prstDash val="solid"/>
              <a:round/>
              <a:headEnd/>
              <a:tailEnd/>
            </a:ln>
          </p:spPr>
          <p:txBody>
            <a:bodyPr/>
            <a:lstStyle/>
            <a:p>
              <a:endParaRPr lang="en-US"/>
            </a:p>
          </p:txBody>
        </p:sp>
        <p:sp>
          <p:nvSpPr>
            <p:cNvPr id="215263" name="Freeform 223"/>
            <p:cNvSpPr>
              <a:spLocks/>
            </p:cNvSpPr>
            <p:nvPr/>
          </p:nvSpPr>
          <p:spPr bwMode="auto">
            <a:xfrm>
              <a:off x="5327" y="3467"/>
              <a:ext cx="106" cy="143"/>
            </a:xfrm>
            <a:custGeom>
              <a:avLst/>
              <a:gdLst>
                <a:gd name="T0" fmla="*/ 15 w 106"/>
                <a:gd name="T1" fmla="*/ 95 h 143"/>
                <a:gd name="T2" fmla="*/ 22 w 106"/>
                <a:gd name="T3" fmla="*/ 119 h 143"/>
                <a:gd name="T4" fmla="*/ 0 w 106"/>
                <a:gd name="T5" fmla="*/ 143 h 143"/>
                <a:gd name="T6" fmla="*/ 0 w 106"/>
                <a:gd name="T7" fmla="*/ 143 h 143"/>
                <a:gd name="T8" fmla="*/ 22 w 106"/>
                <a:gd name="T9" fmla="*/ 127 h 143"/>
                <a:gd name="T10" fmla="*/ 53 w 106"/>
                <a:gd name="T11" fmla="*/ 119 h 143"/>
                <a:gd name="T12" fmla="*/ 60 w 106"/>
                <a:gd name="T13" fmla="*/ 103 h 143"/>
                <a:gd name="T14" fmla="*/ 83 w 106"/>
                <a:gd name="T15" fmla="*/ 95 h 143"/>
                <a:gd name="T16" fmla="*/ 91 w 106"/>
                <a:gd name="T17" fmla="*/ 87 h 143"/>
                <a:gd name="T18" fmla="*/ 106 w 106"/>
                <a:gd name="T19" fmla="*/ 63 h 143"/>
                <a:gd name="T20" fmla="*/ 106 w 106"/>
                <a:gd name="T21" fmla="*/ 63 h 143"/>
                <a:gd name="T22" fmla="*/ 91 w 106"/>
                <a:gd name="T23" fmla="*/ 71 h 143"/>
                <a:gd name="T24" fmla="*/ 68 w 106"/>
                <a:gd name="T25" fmla="*/ 63 h 143"/>
                <a:gd name="T26" fmla="*/ 76 w 106"/>
                <a:gd name="T27" fmla="*/ 39 h 143"/>
                <a:gd name="T28" fmla="*/ 68 w 106"/>
                <a:gd name="T29" fmla="*/ 55 h 143"/>
                <a:gd name="T30" fmla="*/ 60 w 106"/>
                <a:gd name="T31" fmla="*/ 47 h 143"/>
                <a:gd name="T32" fmla="*/ 60 w 106"/>
                <a:gd name="T33" fmla="*/ 39 h 143"/>
                <a:gd name="T34" fmla="*/ 68 w 106"/>
                <a:gd name="T35" fmla="*/ 24 h 143"/>
                <a:gd name="T36" fmla="*/ 68 w 106"/>
                <a:gd name="T37" fmla="*/ 16 h 143"/>
                <a:gd name="T38" fmla="*/ 68 w 106"/>
                <a:gd name="T39" fmla="*/ 16 h 143"/>
                <a:gd name="T40" fmla="*/ 60 w 106"/>
                <a:gd name="T41" fmla="*/ 8 h 143"/>
                <a:gd name="T42" fmla="*/ 60 w 106"/>
                <a:gd name="T43" fmla="*/ 0 h 143"/>
                <a:gd name="T44" fmla="*/ 53 w 106"/>
                <a:gd name="T45" fmla="*/ 0 h 143"/>
                <a:gd name="T46" fmla="*/ 53 w 106"/>
                <a:gd name="T47" fmla="*/ 16 h 143"/>
                <a:gd name="T48" fmla="*/ 60 w 106"/>
                <a:gd name="T49" fmla="*/ 16 h 143"/>
                <a:gd name="T50" fmla="*/ 53 w 106"/>
                <a:gd name="T51" fmla="*/ 39 h 143"/>
                <a:gd name="T52" fmla="*/ 53 w 106"/>
                <a:gd name="T53" fmla="*/ 32 h 143"/>
                <a:gd name="T54" fmla="*/ 60 w 106"/>
                <a:gd name="T55" fmla="*/ 32 h 143"/>
                <a:gd name="T56" fmla="*/ 60 w 106"/>
                <a:gd name="T57" fmla="*/ 39 h 143"/>
                <a:gd name="T58" fmla="*/ 53 w 106"/>
                <a:gd name="T59" fmla="*/ 39 h 143"/>
                <a:gd name="T60" fmla="*/ 53 w 106"/>
                <a:gd name="T61" fmla="*/ 55 h 143"/>
                <a:gd name="T62" fmla="*/ 60 w 106"/>
                <a:gd name="T63" fmla="*/ 47 h 143"/>
                <a:gd name="T64" fmla="*/ 53 w 106"/>
                <a:gd name="T65" fmla="*/ 55 h 143"/>
                <a:gd name="T66" fmla="*/ 53 w 106"/>
                <a:gd name="T67" fmla="*/ 63 h 143"/>
                <a:gd name="T68" fmla="*/ 30 w 106"/>
                <a:gd name="T69" fmla="*/ 87 h 143"/>
                <a:gd name="T70" fmla="*/ 15 w 106"/>
                <a:gd name="T71" fmla="*/ 9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43">
                  <a:moveTo>
                    <a:pt x="15" y="95"/>
                  </a:moveTo>
                  <a:lnTo>
                    <a:pt x="22" y="119"/>
                  </a:lnTo>
                  <a:lnTo>
                    <a:pt x="0" y="143"/>
                  </a:lnTo>
                  <a:lnTo>
                    <a:pt x="0" y="143"/>
                  </a:lnTo>
                  <a:lnTo>
                    <a:pt x="22" y="127"/>
                  </a:lnTo>
                  <a:lnTo>
                    <a:pt x="53" y="119"/>
                  </a:lnTo>
                  <a:lnTo>
                    <a:pt x="60" y="103"/>
                  </a:lnTo>
                  <a:lnTo>
                    <a:pt x="83" y="95"/>
                  </a:lnTo>
                  <a:lnTo>
                    <a:pt x="91" y="87"/>
                  </a:lnTo>
                  <a:lnTo>
                    <a:pt x="106" y="63"/>
                  </a:lnTo>
                  <a:lnTo>
                    <a:pt x="106" y="63"/>
                  </a:lnTo>
                  <a:lnTo>
                    <a:pt x="91" y="71"/>
                  </a:lnTo>
                  <a:lnTo>
                    <a:pt x="68" y="63"/>
                  </a:lnTo>
                  <a:lnTo>
                    <a:pt x="76" y="39"/>
                  </a:lnTo>
                  <a:lnTo>
                    <a:pt x="68" y="55"/>
                  </a:lnTo>
                  <a:lnTo>
                    <a:pt x="60" y="47"/>
                  </a:lnTo>
                  <a:lnTo>
                    <a:pt x="60" y="39"/>
                  </a:lnTo>
                  <a:lnTo>
                    <a:pt x="68" y="24"/>
                  </a:lnTo>
                  <a:lnTo>
                    <a:pt x="68" y="16"/>
                  </a:lnTo>
                  <a:lnTo>
                    <a:pt x="68" y="16"/>
                  </a:lnTo>
                  <a:lnTo>
                    <a:pt x="60" y="8"/>
                  </a:lnTo>
                  <a:lnTo>
                    <a:pt x="60" y="0"/>
                  </a:lnTo>
                  <a:lnTo>
                    <a:pt x="53" y="0"/>
                  </a:lnTo>
                  <a:lnTo>
                    <a:pt x="53" y="16"/>
                  </a:lnTo>
                  <a:lnTo>
                    <a:pt x="60" y="16"/>
                  </a:lnTo>
                  <a:lnTo>
                    <a:pt x="53" y="39"/>
                  </a:lnTo>
                  <a:lnTo>
                    <a:pt x="53" y="32"/>
                  </a:lnTo>
                  <a:lnTo>
                    <a:pt x="60" y="32"/>
                  </a:lnTo>
                  <a:lnTo>
                    <a:pt x="60" y="39"/>
                  </a:lnTo>
                  <a:lnTo>
                    <a:pt x="53" y="39"/>
                  </a:lnTo>
                  <a:lnTo>
                    <a:pt x="53" y="55"/>
                  </a:lnTo>
                  <a:lnTo>
                    <a:pt x="60" y="47"/>
                  </a:lnTo>
                  <a:lnTo>
                    <a:pt x="53" y="55"/>
                  </a:lnTo>
                  <a:lnTo>
                    <a:pt x="53" y="63"/>
                  </a:lnTo>
                  <a:lnTo>
                    <a:pt x="30" y="87"/>
                  </a:lnTo>
                  <a:lnTo>
                    <a:pt x="15" y="95"/>
                  </a:lnTo>
                  <a:close/>
                </a:path>
              </a:pathLst>
            </a:custGeom>
            <a:solidFill>
              <a:srgbClr val="E1E1E1"/>
            </a:solidFill>
            <a:ln w="12700">
              <a:solidFill>
                <a:srgbClr val="000000"/>
              </a:solidFill>
              <a:prstDash val="solid"/>
              <a:round/>
              <a:headEnd/>
              <a:tailEnd/>
            </a:ln>
          </p:spPr>
          <p:txBody>
            <a:bodyPr/>
            <a:lstStyle/>
            <a:p>
              <a:endParaRPr lang="en-US"/>
            </a:p>
          </p:txBody>
        </p:sp>
        <p:sp>
          <p:nvSpPr>
            <p:cNvPr id="215264" name="Freeform 224"/>
            <p:cNvSpPr>
              <a:spLocks/>
            </p:cNvSpPr>
            <p:nvPr/>
          </p:nvSpPr>
          <p:spPr bwMode="auto">
            <a:xfrm>
              <a:off x="5121" y="3721"/>
              <a:ext cx="16" cy="1"/>
            </a:xfrm>
            <a:custGeom>
              <a:avLst/>
              <a:gdLst>
                <a:gd name="T0" fmla="*/ 16 w 16"/>
                <a:gd name="T1" fmla="*/ 16 w 16"/>
                <a:gd name="T2" fmla="*/ 8 w 16"/>
                <a:gd name="T3" fmla="*/ 0 w 16"/>
                <a:gd name="T4" fmla="*/ 16 w 16"/>
              </a:gdLst>
              <a:ahLst/>
              <a:cxnLst>
                <a:cxn ang="0">
                  <a:pos x="T0" y="0"/>
                </a:cxn>
                <a:cxn ang="0">
                  <a:pos x="T1" y="0"/>
                </a:cxn>
                <a:cxn ang="0">
                  <a:pos x="T2" y="0"/>
                </a:cxn>
                <a:cxn ang="0">
                  <a:pos x="T3" y="0"/>
                </a:cxn>
                <a:cxn ang="0">
                  <a:pos x="T4" y="0"/>
                </a:cxn>
              </a:cxnLst>
              <a:rect l="0" t="0" r="r" b="b"/>
              <a:pathLst>
                <a:path w="16">
                  <a:moveTo>
                    <a:pt x="16" y="0"/>
                  </a:moveTo>
                  <a:lnTo>
                    <a:pt x="16" y="0"/>
                  </a:lnTo>
                  <a:lnTo>
                    <a:pt x="8" y="0"/>
                  </a:lnTo>
                  <a:lnTo>
                    <a:pt x="0" y="0"/>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265" name="Freeform 225"/>
            <p:cNvSpPr>
              <a:spLocks/>
            </p:cNvSpPr>
            <p:nvPr/>
          </p:nvSpPr>
          <p:spPr bwMode="auto">
            <a:xfrm>
              <a:off x="3488" y="3189"/>
              <a:ext cx="7" cy="8"/>
            </a:xfrm>
            <a:custGeom>
              <a:avLst/>
              <a:gdLst>
                <a:gd name="T0" fmla="*/ 0 w 7"/>
                <a:gd name="T1" fmla="*/ 0 h 8"/>
                <a:gd name="T2" fmla="*/ 0 w 7"/>
                <a:gd name="T3" fmla="*/ 8 h 8"/>
                <a:gd name="T4" fmla="*/ 7 w 7"/>
                <a:gd name="T5" fmla="*/ 0 h 8"/>
                <a:gd name="T6" fmla="*/ 0 w 7"/>
                <a:gd name="T7" fmla="*/ 0 h 8"/>
              </a:gdLst>
              <a:ahLst/>
              <a:cxnLst>
                <a:cxn ang="0">
                  <a:pos x="T0" y="T1"/>
                </a:cxn>
                <a:cxn ang="0">
                  <a:pos x="T2" y="T3"/>
                </a:cxn>
                <a:cxn ang="0">
                  <a:pos x="T4" y="T5"/>
                </a:cxn>
                <a:cxn ang="0">
                  <a:pos x="T6" y="T7"/>
                </a:cxn>
              </a:cxnLst>
              <a:rect l="0" t="0" r="r" b="b"/>
              <a:pathLst>
                <a:path w="7" h="8">
                  <a:moveTo>
                    <a:pt x="0" y="0"/>
                  </a:moveTo>
                  <a:lnTo>
                    <a:pt x="0" y="8"/>
                  </a:lnTo>
                  <a:lnTo>
                    <a:pt x="7"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66" name="Freeform 226"/>
            <p:cNvSpPr>
              <a:spLocks/>
            </p:cNvSpPr>
            <p:nvPr/>
          </p:nvSpPr>
          <p:spPr bwMode="auto">
            <a:xfrm>
              <a:off x="5311" y="2951"/>
              <a:ext cx="16" cy="8"/>
            </a:xfrm>
            <a:custGeom>
              <a:avLst/>
              <a:gdLst>
                <a:gd name="T0" fmla="*/ 16 w 16"/>
                <a:gd name="T1" fmla="*/ 8 h 8"/>
                <a:gd name="T2" fmla="*/ 16 w 16"/>
                <a:gd name="T3" fmla="*/ 8 h 8"/>
                <a:gd name="T4" fmla="*/ 0 w 16"/>
                <a:gd name="T5" fmla="*/ 0 h 8"/>
                <a:gd name="T6" fmla="*/ 0 w 16"/>
                <a:gd name="T7" fmla="*/ 0 h 8"/>
                <a:gd name="T8" fmla="*/ 16 w 16"/>
                <a:gd name="T9" fmla="*/ 8 h 8"/>
              </a:gdLst>
              <a:ahLst/>
              <a:cxnLst>
                <a:cxn ang="0">
                  <a:pos x="T0" y="T1"/>
                </a:cxn>
                <a:cxn ang="0">
                  <a:pos x="T2" y="T3"/>
                </a:cxn>
                <a:cxn ang="0">
                  <a:pos x="T4" y="T5"/>
                </a:cxn>
                <a:cxn ang="0">
                  <a:pos x="T6" y="T7"/>
                </a:cxn>
                <a:cxn ang="0">
                  <a:pos x="T8" y="T9"/>
                </a:cxn>
              </a:cxnLst>
              <a:rect l="0" t="0" r="r" b="b"/>
              <a:pathLst>
                <a:path w="16" h="8">
                  <a:moveTo>
                    <a:pt x="16" y="8"/>
                  </a:moveTo>
                  <a:lnTo>
                    <a:pt x="16" y="8"/>
                  </a:lnTo>
                  <a:lnTo>
                    <a:pt x="0" y="0"/>
                  </a:lnTo>
                  <a:lnTo>
                    <a:pt x="0" y="0"/>
                  </a:lnTo>
                  <a:lnTo>
                    <a:pt x="16" y="8"/>
                  </a:lnTo>
                  <a:close/>
                </a:path>
              </a:pathLst>
            </a:custGeom>
            <a:solidFill>
              <a:srgbClr val="E1E1E1"/>
            </a:solidFill>
            <a:ln w="12700">
              <a:solidFill>
                <a:srgbClr val="000000"/>
              </a:solidFill>
              <a:prstDash val="solid"/>
              <a:round/>
              <a:headEnd/>
              <a:tailEnd/>
            </a:ln>
          </p:spPr>
          <p:txBody>
            <a:bodyPr/>
            <a:lstStyle/>
            <a:p>
              <a:endParaRPr lang="en-US"/>
            </a:p>
          </p:txBody>
        </p:sp>
        <p:sp>
          <p:nvSpPr>
            <p:cNvPr id="215267" name="Freeform 227"/>
            <p:cNvSpPr>
              <a:spLocks/>
            </p:cNvSpPr>
            <p:nvPr/>
          </p:nvSpPr>
          <p:spPr bwMode="auto">
            <a:xfrm>
              <a:off x="5258" y="2896"/>
              <a:ext cx="15" cy="16"/>
            </a:xfrm>
            <a:custGeom>
              <a:avLst/>
              <a:gdLst>
                <a:gd name="T0" fmla="*/ 0 w 15"/>
                <a:gd name="T1" fmla="*/ 0 h 16"/>
                <a:gd name="T2" fmla="*/ 15 w 15"/>
                <a:gd name="T3" fmla="*/ 16 h 16"/>
                <a:gd name="T4" fmla="*/ 8 w 15"/>
                <a:gd name="T5" fmla="*/ 8 h 16"/>
                <a:gd name="T6" fmla="*/ 0 w 15"/>
                <a:gd name="T7" fmla="*/ 0 h 16"/>
              </a:gdLst>
              <a:ahLst/>
              <a:cxnLst>
                <a:cxn ang="0">
                  <a:pos x="T0" y="T1"/>
                </a:cxn>
                <a:cxn ang="0">
                  <a:pos x="T2" y="T3"/>
                </a:cxn>
                <a:cxn ang="0">
                  <a:pos x="T4" y="T5"/>
                </a:cxn>
                <a:cxn ang="0">
                  <a:pos x="T6" y="T7"/>
                </a:cxn>
              </a:cxnLst>
              <a:rect l="0" t="0" r="r" b="b"/>
              <a:pathLst>
                <a:path w="15" h="16">
                  <a:moveTo>
                    <a:pt x="0" y="0"/>
                  </a:moveTo>
                  <a:lnTo>
                    <a:pt x="15" y="16"/>
                  </a:lnTo>
                  <a:lnTo>
                    <a:pt x="8" y="8"/>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68" name="Freeform 228"/>
            <p:cNvSpPr>
              <a:spLocks/>
            </p:cNvSpPr>
            <p:nvPr/>
          </p:nvSpPr>
          <p:spPr bwMode="auto">
            <a:xfrm>
              <a:off x="5334" y="2967"/>
              <a:ext cx="15" cy="16"/>
            </a:xfrm>
            <a:custGeom>
              <a:avLst/>
              <a:gdLst>
                <a:gd name="T0" fmla="*/ 15 w 15"/>
                <a:gd name="T1" fmla="*/ 16 h 16"/>
                <a:gd name="T2" fmla="*/ 8 w 15"/>
                <a:gd name="T3" fmla="*/ 8 h 16"/>
                <a:gd name="T4" fmla="*/ 0 w 15"/>
                <a:gd name="T5" fmla="*/ 0 h 16"/>
                <a:gd name="T6" fmla="*/ 15 w 15"/>
                <a:gd name="T7" fmla="*/ 8 h 16"/>
                <a:gd name="T8" fmla="*/ 15 w 15"/>
                <a:gd name="T9" fmla="*/ 16 h 16"/>
              </a:gdLst>
              <a:ahLst/>
              <a:cxnLst>
                <a:cxn ang="0">
                  <a:pos x="T0" y="T1"/>
                </a:cxn>
                <a:cxn ang="0">
                  <a:pos x="T2" y="T3"/>
                </a:cxn>
                <a:cxn ang="0">
                  <a:pos x="T4" y="T5"/>
                </a:cxn>
                <a:cxn ang="0">
                  <a:pos x="T6" y="T7"/>
                </a:cxn>
                <a:cxn ang="0">
                  <a:pos x="T8" y="T9"/>
                </a:cxn>
              </a:cxnLst>
              <a:rect l="0" t="0" r="r" b="b"/>
              <a:pathLst>
                <a:path w="15" h="16">
                  <a:moveTo>
                    <a:pt x="15" y="16"/>
                  </a:moveTo>
                  <a:lnTo>
                    <a:pt x="8" y="8"/>
                  </a:lnTo>
                  <a:lnTo>
                    <a:pt x="0" y="0"/>
                  </a:lnTo>
                  <a:lnTo>
                    <a:pt x="15" y="8"/>
                  </a:lnTo>
                  <a:lnTo>
                    <a:pt x="15"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69" name="Freeform 229"/>
            <p:cNvSpPr>
              <a:spLocks/>
            </p:cNvSpPr>
            <p:nvPr/>
          </p:nvSpPr>
          <p:spPr bwMode="auto">
            <a:xfrm>
              <a:off x="5273" y="2920"/>
              <a:ext cx="8" cy="16"/>
            </a:xfrm>
            <a:custGeom>
              <a:avLst/>
              <a:gdLst>
                <a:gd name="T0" fmla="*/ 8 w 8"/>
                <a:gd name="T1" fmla="*/ 16 h 16"/>
                <a:gd name="T2" fmla="*/ 0 w 8"/>
                <a:gd name="T3" fmla="*/ 0 h 16"/>
                <a:gd name="T4" fmla="*/ 0 w 8"/>
                <a:gd name="T5" fmla="*/ 8 h 16"/>
                <a:gd name="T6" fmla="*/ 0 w 8"/>
                <a:gd name="T7" fmla="*/ 8 h 16"/>
                <a:gd name="T8" fmla="*/ 8 w 8"/>
                <a:gd name="T9" fmla="*/ 16 h 16"/>
              </a:gdLst>
              <a:ahLst/>
              <a:cxnLst>
                <a:cxn ang="0">
                  <a:pos x="T0" y="T1"/>
                </a:cxn>
                <a:cxn ang="0">
                  <a:pos x="T2" y="T3"/>
                </a:cxn>
                <a:cxn ang="0">
                  <a:pos x="T4" y="T5"/>
                </a:cxn>
                <a:cxn ang="0">
                  <a:pos x="T6" y="T7"/>
                </a:cxn>
                <a:cxn ang="0">
                  <a:pos x="T8" y="T9"/>
                </a:cxn>
              </a:cxnLst>
              <a:rect l="0" t="0" r="r" b="b"/>
              <a:pathLst>
                <a:path w="8" h="16">
                  <a:moveTo>
                    <a:pt x="8" y="16"/>
                  </a:moveTo>
                  <a:lnTo>
                    <a:pt x="0" y="0"/>
                  </a:lnTo>
                  <a:lnTo>
                    <a:pt x="0" y="8"/>
                  </a:lnTo>
                  <a:lnTo>
                    <a:pt x="0" y="8"/>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70" name="Freeform 230"/>
            <p:cNvSpPr>
              <a:spLocks/>
            </p:cNvSpPr>
            <p:nvPr/>
          </p:nvSpPr>
          <p:spPr bwMode="auto">
            <a:xfrm>
              <a:off x="5327" y="2928"/>
              <a:ext cx="7" cy="23"/>
            </a:xfrm>
            <a:custGeom>
              <a:avLst/>
              <a:gdLst>
                <a:gd name="T0" fmla="*/ 0 w 7"/>
                <a:gd name="T1" fmla="*/ 0 h 23"/>
                <a:gd name="T2" fmla="*/ 7 w 7"/>
                <a:gd name="T3" fmla="*/ 23 h 23"/>
                <a:gd name="T4" fmla="*/ 0 w 7"/>
                <a:gd name="T5" fmla="*/ 8 h 23"/>
                <a:gd name="T6" fmla="*/ 0 w 7"/>
                <a:gd name="T7" fmla="*/ 0 h 23"/>
              </a:gdLst>
              <a:ahLst/>
              <a:cxnLst>
                <a:cxn ang="0">
                  <a:pos x="T0" y="T1"/>
                </a:cxn>
                <a:cxn ang="0">
                  <a:pos x="T2" y="T3"/>
                </a:cxn>
                <a:cxn ang="0">
                  <a:pos x="T4" y="T5"/>
                </a:cxn>
                <a:cxn ang="0">
                  <a:pos x="T6" y="T7"/>
                </a:cxn>
              </a:cxnLst>
              <a:rect l="0" t="0" r="r" b="b"/>
              <a:pathLst>
                <a:path w="7" h="23">
                  <a:moveTo>
                    <a:pt x="0" y="0"/>
                  </a:moveTo>
                  <a:lnTo>
                    <a:pt x="7" y="23"/>
                  </a:lnTo>
                  <a:lnTo>
                    <a:pt x="0" y="8"/>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71" name="Freeform 231"/>
            <p:cNvSpPr>
              <a:spLocks/>
            </p:cNvSpPr>
            <p:nvPr/>
          </p:nvSpPr>
          <p:spPr bwMode="auto">
            <a:xfrm>
              <a:off x="5296" y="2920"/>
              <a:ext cx="23" cy="16"/>
            </a:xfrm>
            <a:custGeom>
              <a:avLst/>
              <a:gdLst>
                <a:gd name="T0" fmla="*/ 23 w 23"/>
                <a:gd name="T1" fmla="*/ 16 h 16"/>
                <a:gd name="T2" fmla="*/ 23 w 23"/>
                <a:gd name="T3" fmla="*/ 16 h 16"/>
                <a:gd name="T4" fmla="*/ 15 w 23"/>
                <a:gd name="T5" fmla="*/ 8 h 16"/>
                <a:gd name="T6" fmla="*/ 0 w 23"/>
                <a:gd name="T7" fmla="*/ 0 h 16"/>
                <a:gd name="T8" fmla="*/ 15 w 23"/>
                <a:gd name="T9" fmla="*/ 8 h 16"/>
                <a:gd name="T10" fmla="*/ 23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23" y="16"/>
                  </a:moveTo>
                  <a:lnTo>
                    <a:pt x="23" y="16"/>
                  </a:lnTo>
                  <a:lnTo>
                    <a:pt x="15" y="8"/>
                  </a:lnTo>
                  <a:lnTo>
                    <a:pt x="0" y="0"/>
                  </a:lnTo>
                  <a:lnTo>
                    <a:pt x="15" y="8"/>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72" name="Rectangle 232"/>
            <p:cNvSpPr>
              <a:spLocks noChangeArrowheads="1"/>
            </p:cNvSpPr>
            <p:nvPr/>
          </p:nvSpPr>
          <p:spPr bwMode="auto">
            <a:xfrm>
              <a:off x="5600" y="3015"/>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73" name="Freeform 233"/>
            <p:cNvSpPr>
              <a:spLocks/>
            </p:cNvSpPr>
            <p:nvPr/>
          </p:nvSpPr>
          <p:spPr bwMode="auto">
            <a:xfrm>
              <a:off x="5410" y="3070"/>
              <a:ext cx="15" cy="16"/>
            </a:xfrm>
            <a:custGeom>
              <a:avLst/>
              <a:gdLst>
                <a:gd name="T0" fmla="*/ 8 w 15"/>
                <a:gd name="T1" fmla="*/ 16 h 16"/>
                <a:gd name="T2" fmla="*/ 15 w 15"/>
                <a:gd name="T3" fmla="*/ 8 h 16"/>
                <a:gd name="T4" fmla="*/ 8 w 15"/>
                <a:gd name="T5" fmla="*/ 8 h 16"/>
                <a:gd name="T6" fmla="*/ 8 w 15"/>
                <a:gd name="T7" fmla="*/ 0 h 16"/>
                <a:gd name="T8" fmla="*/ 0 w 15"/>
                <a:gd name="T9" fmla="*/ 16 h 16"/>
                <a:gd name="T10" fmla="*/ 8 w 15"/>
                <a:gd name="T11" fmla="*/ 16 h 16"/>
              </a:gdLst>
              <a:ahLst/>
              <a:cxnLst>
                <a:cxn ang="0">
                  <a:pos x="T0" y="T1"/>
                </a:cxn>
                <a:cxn ang="0">
                  <a:pos x="T2" y="T3"/>
                </a:cxn>
                <a:cxn ang="0">
                  <a:pos x="T4" y="T5"/>
                </a:cxn>
                <a:cxn ang="0">
                  <a:pos x="T6" y="T7"/>
                </a:cxn>
                <a:cxn ang="0">
                  <a:pos x="T8" y="T9"/>
                </a:cxn>
                <a:cxn ang="0">
                  <a:pos x="T10" y="T11"/>
                </a:cxn>
              </a:cxnLst>
              <a:rect l="0" t="0" r="r" b="b"/>
              <a:pathLst>
                <a:path w="15" h="16">
                  <a:moveTo>
                    <a:pt x="8" y="16"/>
                  </a:moveTo>
                  <a:lnTo>
                    <a:pt x="15" y="8"/>
                  </a:lnTo>
                  <a:lnTo>
                    <a:pt x="8" y="8"/>
                  </a:lnTo>
                  <a:lnTo>
                    <a:pt x="8" y="0"/>
                  </a:lnTo>
                  <a:lnTo>
                    <a:pt x="0" y="16"/>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74" name="Freeform 234"/>
            <p:cNvSpPr>
              <a:spLocks/>
            </p:cNvSpPr>
            <p:nvPr/>
          </p:nvSpPr>
          <p:spPr bwMode="auto">
            <a:xfrm>
              <a:off x="5418" y="3086"/>
              <a:ext cx="7" cy="8"/>
            </a:xfrm>
            <a:custGeom>
              <a:avLst/>
              <a:gdLst>
                <a:gd name="T0" fmla="*/ 7 w 7"/>
                <a:gd name="T1" fmla="*/ 8 h 8"/>
                <a:gd name="T2" fmla="*/ 0 w 7"/>
                <a:gd name="T3" fmla="*/ 8 h 8"/>
                <a:gd name="T4" fmla="*/ 0 w 7"/>
                <a:gd name="T5" fmla="*/ 0 h 8"/>
                <a:gd name="T6" fmla="*/ 7 w 7"/>
                <a:gd name="T7" fmla="*/ 8 h 8"/>
              </a:gdLst>
              <a:ahLst/>
              <a:cxnLst>
                <a:cxn ang="0">
                  <a:pos x="T0" y="T1"/>
                </a:cxn>
                <a:cxn ang="0">
                  <a:pos x="T2" y="T3"/>
                </a:cxn>
                <a:cxn ang="0">
                  <a:pos x="T4" y="T5"/>
                </a:cxn>
                <a:cxn ang="0">
                  <a:pos x="T6" y="T7"/>
                </a:cxn>
              </a:cxnLst>
              <a:rect l="0" t="0" r="r" b="b"/>
              <a:pathLst>
                <a:path w="7" h="8">
                  <a:moveTo>
                    <a:pt x="7" y="8"/>
                  </a:moveTo>
                  <a:lnTo>
                    <a:pt x="0" y="8"/>
                  </a:lnTo>
                  <a:lnTo>
                    <a:pt x="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275" name="Rectangle 235"/>
            <p:cNvSpPr>
              <a:spLocks noChangeArrowheads="1"/>
            </p:cNvSpPr>
            <p:nvPr/>
          </p:nvSpPr>
          <p:spPr bwMode="auto">
            <a:xfrm>
              <a:off x="5433" y="3086"/>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276" name="Freeform 236"/>
            <p:cNvSpPr>
              <a:spLocks/>
            </p:cNvSpPr>
            <p:nvPr/>
          </p:nvSpPr>
          <p:spPr bwMode="auto">
            <a:xfrm>
              <a:off x="5441" y="3142"/>
              <a:ext cx="1" cy="8"/>
            </a:xfrm>
            <a:custGeom>
              <a:avLst/>
              <a:gdLst>
                <a:gd name="T0" fmla="*/ 0 h 8"/>
                <a:gd name="T1" fmla="*/ 0 h 8"/>
                <a:gd name="T2" fmla="*/ 8 h 8"/>
                <a:gd name="T3" fmla="*/ 0 h 8"/>
              </a:gdLst>
              <a:ahLst/>
              <a:cxnLst>
                <a:cxn ang="0">
                  <a:pos x="0" y="T0"/>
                </a:cxn>
                <a:cxn ang="0">
                  <a:pos x="0" y="T1"/>
                </a:cxn>
                <a:cxn ang="0">
                  <a:pos x="0" y="T2"/>
                </a:cxn>
                <a:cxn ang="0">
                  <a:pos x="0" y="T3"/>
                </a:cxn>
              </a:cxnLst>
              <a:rect l="0" t="0" r="r" b="b"/>
              <a:pathLst>
                <a:path h="8">
                  <a:moveTo>
                    <a:pt x="0" y="0"/>
                  </a:moveTo>
                  <a:lnTo>
                    <a:pt x="0" y="0"/>
                  </a:lnTo>
                  <a:lnTo>
                    <a:pt x="0" y="8"/>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77" name="Freeform 237"/>
            <p:cNvSpPr>
              <a:spLocks/>
            </p:cNvSpPr>
            <p:nvPr/>
          </p:nvSpPr>
          <p:spPr bwMode="auto">
            <a:xfrm>
              <a:off x="1656" y="3808"/>
              <a:ext cx="31" cy="16"/>
            </a:xfrm>
            <a:custGeom>
              <a:avLst/>
              <a:gdLst>
                <a:gd name="T0" fmla="*/ 31 w 31"/>
                <a:gd name="T1" fmla="*/ 8 h 16"/>
                <a:gd name="T2" fmla="*/ 23 w 31"/>
                <a:gd name="T3" fmla="*/ 0 h 16"/>
                <a:gd name="T4" fmla="*/ 16 w 31"/>
                <a:gd name="T5" fmla="*/ 0 h 16"/>
                <a:gd name="T6" fmla="*/ 16 w 31"/>
                <a:gd name="T7" fmla="*/ 0 h 16"/>
                <a:gd name="T8" fmla="*/ 8 w 31"/>
                <a:gd name="T9" fmla="*/ 0 h 16"/>
                <a:gd name="T10" fmla="*/ 8 w 31"/>
                <a:gd name="T11" fmla="*/ 8 h 16"/>
                <a:gd name="T12" fmla="*/ 0 w 31"/>
                <a:gd name="T13" fmla="*/ 16 h 16"/>
                <a:gd name="T14" fmla="*/ 8 w 31"/>
                <a:gd name="T15" fmla="*/ 16 h 16"/>
                <a:gd name="T16" fmla="*/ 8 w 31"/>
                <a:gd name="T17" fmla="*/ 16 h 16"/>
                <a:gd name="T18" fmla="*/ 16 w 31"/>
                <a:gd name="T19" fmla="*/ 16 h 16"/>
                <a:gd name="T20" fmla="*/ 16 w 31"/>
                <a:gd name="T21" fmla="*/ 8 h 16"/>
                <a:gd name="T22" fmla="*/ 31 w 31"/>
                <a:gd name="T2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6">
                  <a:moveTo>
                    <a:pt x="31" y="8"/>
                  </a:moveTo>
                  <a:lnTo>
                    <a:pt x="23" y="0"/>
                  </a:lnTo>
                  <a:lnTo>
                    <a:pt x="16" y="0"/>
                  </a:lnTo>
                  <a:lnTo>
                    <a:pt x="16" y="0"/>
                  </a:lnTo>
                  <a:lnTo>
                    <a:pt x="8" y="0"/>
                  </a:lnTo>
                  <a:lnTo>
                    <a:pt x="8" y="8"/>
                  </a:lnTo>
                  <a:lnTo>
                    <a:pt x="0" y="16"/>
                  </a:lnTo>
                  <a:lnTo>
                    <a:pt x="8" y="16"/>
                  </a:lnTo>
                  <a:lnTo>
                    <a:pt x="8" y="16"/>
                  </a:lnTo>
                  <a:lnTo>
                    <a:pt x="16" y="16"/>
                  </a:lnTo>
                  <a:lnTo>
                    <a:pt x="16" y="8"/>
                  </a:lnTo>
                  <a:lnTo>
                    <a:pt x="31" y="8"/>
                  </a:lnTo>
                  <a:close/>
                </a:path>
              </a:pathLst>
            </a:custGeom>
            <a:solidFill>
              <a:srgbClr val="E1E1E1"/>
            </a:solidFill>
            <a:ln w="12700">
              <a:solidFill>
                <a:srgbClr val="000000"/>
              </a:solidFill>
              <a:prstDash val="solid"/>
              <a:round/>
              <a:headEnd/>
              <a:tailEnd/>
            </a:ln>
          </p:spPr>
          <p:txBody>
            <a:bodyPr/>
            <a:lstStyle/>
            <a:p>
              <a:endParaRPr lang="en-US"/>
            </a:p>
          </p:txBody>
        </p:sp>
        <p:sp>
          <p:nvSpPr>
            <p:cNvPr id="215278" name="Freeform 238"/>
            <p:cNvSpPr>
              <a:spLocks/>
            </p:cNvSpPr>
            <p:nvPr/>
          </p:nvSpPr>
          <p:spPr bwMode="auto">
            <a:xfrm>
              <a:off x="1641" y="3808"/>
              <a:ext cx="23" cy="16"/>
            </a:xfrm>
            <a:custGeom>
              <a:avLst/>
              <a:gdLst>
                <a:gd name="T0" fmla="*/ 8 w 23"/>
                <a:gd name="T1" fmla="*/ 8 h 16"/>
                <a:gd name="T2" fmla="*/ 0 w 23"/>
                <a:gd name="T3" fmla="*/ 0 h 16"/>
                <a:gd name="T4" fmla="*/ 23 w 23"/>
                <a:gd name="T5" fmla="*/ 0 h 16"/>
                <a:gd name="T6" fmla="*/ 8 w 23"/>
                <a:gd name="T7" fmla="*/ 8 h 16"/>
                <a:gd name="T8" fmla="*/ 0 w 23"/>
                <a:gd name="T9" fmla="*/ 16 h 16"/>
                <a:gd name="T10" fmla="*/ 8 w 23"/>
                <a:gd name="T11" fmla="*/ 8 h 16"/>
                <a:gd name="T12" fmla="*/ 0 w 23"/>
                <a:gd name="T13" fmla="*/ 8 h 16"/>
                <a:gd name="T14" fmla="*/ 8 w 23"/>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8" y="8"/>
                  </a:moveTo>
                  <a:lnTo>
                    <a:pt x="0" y="0"/>
                  </a:lnTo>
                  <a:lnTo>
                    <a:pt x="23" y="0"/>
                  </a:lnTo>
                  <a:lnTo>
                    <a:pt x="8" y="8"/>
                  </a:lnTo>
                  <a:lnTo>
                    <a:pt x="0" y="16"/>
                  </a:lnTo>
                  <a:lnTo>
                    <a:pt x="8" y="8"/>
                  </a:lnTo>
                  <a:lnTo>
                    <a:pt x="0"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79" name="Freeform 239"/>
            <p:cNvSpPr>
              <a:spLocks/>
            </p:cNvSpPr>
            <p:nvPr/>
          </p:nvSpPr>
          <p:spPr bwMode="auto">
            <a:xfrm>
              <a:off x="2743" y="3110"/>
              <a:ext cx="236" cy="238"/>
            </a:xfrm>
            <a:custGeom>
              <a:avLst/>
              <a:gdLst>
                <a:gd name="T0" fmla="*/ 137 w 236"/>
                <a:gd name="T1" fmla="*/ 159 h 238"/>
                <a:gd name="T2" fmla="*/ 144 w 236"/>
                <a:gd name="T3" fmla="*/ 127 h 238"/>
                <a:gd name="T4" fmla="*/ 144 w 236"/>
                <a:gd name="T5" fmla="*/ 103 h 238"/>
                <a:gd name="T6" fmla="*/ 160 w 236"/>
                <a:gd name="T7" fmla="*/ 103 h 238"/>
                <a:gd name="T8" fmla="*/ 160 w 236"/>
                <a:gd name="T9" fmla="*/ 79 h 238"/>
                <a:gd name="T10" fmla="*/ 160 w 236"/>
                <a:gd name="T11" fmla="*/ 40 h 238"/>
                <a:gd name="T12" fmla="*/ 160 w 236"/>
                <a:gd name="T13" fmla="*/ 24 h 238"/>
                <a:gd name="T14" fmla="*/ 182 w 236"/>
                <a:gd name="T15" fmla="*/ 24 h 238"/>
                <a:gd name="T16" fmla="*/ 198 w 236"/>
                <a:gd name="T17" fmla="*/ 16 h 238"/>
                <a:gd name="T18" fmla="*/ 205 w 236"/>
                <a:gd name="T19" fmla="*/ 24 h 238"/>
                <a:gd name="T20" fmla="*/ 220 w 236"/>
                <a:gd name="T21" fmla="*/ 16 h 238"/>
                <a:gd name="T22" fmla="*/ 236 w 236"/>
                <a:gd name="T23" fmla="*/ 16 h 238"/>
                <a:gd name="T24" fmla="*/ 213 w 236"/>
                <a:gd name="T25" fmla="*/ 8 h 238"/>
                <a:gd name="T26" fmla="*/ 205 w 236"/>
                <a:gd name="T27" fmla="*/ 8 h 238"/>
                <a:gd name="T28" fmla="*/ 152 w 236"/>
                <a:gd name="T29" fmla="*/ 16 h 238"/>
                <a:gd name="T30" fmla="*/ 137 w 236"/>
                <a:gd name="T31" fmla="*/ 16 h 238"/>
                <a:gd name="T32" fmla="*/ 122 w 236"/>
                <a:gd name="T33" fmla="*/ 8 h 238"/>
                <a:gd name="T34" fmla="*/ 114 w 236"/>
                <a:gd name="T35" fmla="*/ 8 h 238"/>
                <a:gd name="T36" fmla="*/ 99 w 236"/>
                <a:gd name="T37" fmla="*/ 8 h 238"/>
                <a:gd name="T38" fmla="*/ 76 w 236"/>
                <a:gd name="T39" fmla="*/ 0 h 238"/>
                <a:gd name="T40" fmla="*/ 38 w 236"/>
                <a:gd name="T41" fmla="*/ 0 h 238"/>
                <a:gd name="T42" fmla="*/ 23 w 236"/>
                <a:gd name="T43" fmla="*/ 0 h 238"/>
                <a:gd name="T44" fmla="*/ 0 w 236"/>
                <a:gd name="T45" fmla="*/ 0 h 238"/>
                <a:gd name="T46" fmla="*/ 0 w 236"/>
                <a:gd name="T47" fmla="*/ 16 h 238"/>
                <a:gd name="T48" fmla="*/ 46 w 236"/>
                <a:gd name="T49" fmla="*/ 111 h 238"/>
                <a:gd name="T50" fmla="*/ 53 w 236"/>
                <a:gd name="T51" fmla="*/ 127 h 238"/>
                <a:gd name="T52" fmla="*/ 46 w 236"/>
                <a:gd name="T53" fmla="*/ 127 h 238"/>
                <a:gd name="T54" fmla="*/ 53 w 236"/>
                <a:gd name="T55" fmla="*/ 182 h 238"/>
                <a:gd name="T56" fmla="*/ 61 w 236"/>
                <a:gd name="T57" fmla="*/ 206 h 238"/>
                <a:gd name="T58" fmla="*/ 68 w 236"/>
                <a:gd name="T59" fmla="*/ 222 h 238"/>
                <a:gd name="T60" fmla="*/ 76 w 236"/>
                <a:gd name="T61" fmla="*/ 238 h 238"/>
                <a:gd name="T62" fmla="*/ 91 w 236"/>
                <a:gd name="T63" fmla="*/ 222 h 238"/>
                <a:gd name="T64" fmla="*/ 91 w 236"/>
                <a:gd name="T65" fmla="*/ 238 h 238"/>
                <a:gd name="T66" fmla="*/ 122 w 236"/>
                <a:gd name="T67" fmla="*/ 238 h 238"/>
                <a:gd name="T68" fmla="*/ 137 w 236"/>
                <a:gd name="T69" fmla="*/ 230 h 238"/>
                <a:gd name="T70" fmla="*/ 137 w 236"/>
                <a:gd name="T71" fmla="*/ 214 h 238"/>
                <a:gd name="T72" fmla="*/ 137 w 236"/>
                <a:gd name="T73" fmla="*/ 198 h 238"/>
                <a:gd name="T74" fmla="*/ 137 w 236"/>
                <a:gd name="T75" fmla="*/ 174 h 238"/>
                <a:gd name="T76" fmla="*/ 137 w 236"/>
                <a:gd name="T77" fmla="*/ 15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6" h="238">
                  <a:moveTo>
                    <a:pt x="137" y="159"/>
                  </a:moveTo>
                  <a:lnTo>
                    <a:pt x="144" y="127"/>
                  </a:lnTo>
                  <a:lnTo>
                    <a:pt x="144" y="103"/>
                  </a:lnTo>
                  <a:lnTo>
                    <a:pt x="160" y="103"/>
                  </a:lnTo>
                  <a:lnTo>
                    <a:pt x="160" y="79"/>
                  </a:lnTo>
                  <a:lnTo>
                    <a:pt x="160" y="40"/>
                  </a:lnTo>
                  <a:lnTo>
                    <a:pt x="160" y="24"/>
                  </a:lnTo>
                  <a:lnTo>
                    <a:pt x="182" y="24"/>
                  </a:lnTo>
                  <a:lnTo>
                    <a:pt x="198" y="16"/>
                  </a:lnTo>
                  <a:lnTo>
                    <a:pt x="205" y="24"/>
                  </a:lnTo>
                  <a:lnTo>
                    <a:pt x="220" y="16"/>
                  </a:lnTo>
                  <a:lnTo>
                    <a:pt x="236" y="16"/>
                  </a:lnTo>
                  <a:lnTo>
                    <a:pt x="213" y="8"/>
                  </a:lnTo>
                  <a:lnTo>
                    <a:pt x="205" y="8"/>
                  </a:lnTo>
                  <a:lnTo>
                    <a:pt x="152" y="16"/>
                  </a:lnTo>
                  <a:lnTo>
                    <a:pt x="137" y="16"/>
                  </a:lnTo>
                  <a:lnTo>
                    <a:pt x="122" y="8"/>
                  </a:lnTo>
                  <a:lnTo>
                    <a:pt x="114" y="8"/>
                  </a:lnTo>
                  <a:lnTo>
                    <a:pt x="99" y="8"/>
                  </a:lnTo>
                  <a:lnTo>
                    <a:pt x="76" y="0"/>
                  </a:lnTo>
                  <a:lnTo>
                    <a:pt x="38" y="0"/>
                  </a:lnTo>
                  <a:lnTo>
                    <a:pt x="23" y="0"/>
                  </a:lnTo>
                  <a:lnTo>
                    <a:pt x="0" y="0"/>
                  </a:lnTo>
                  <a:lnTo>
                    <a:pt x="0" y="16"/>
                  </a:lnTo>
                  <a:lnTo>
                    <a:pt x="46" y="111"/>
                  </a:lnTo>
                  <a:lnTo>
                    <a:pt x="53" y="127"/>
                  </a:lnTo>
                  <a:lnTo>
                    <a:pt x="46" y="127"/>
                  </a:lnTo>
                  <a:lnTo>
                    <a:pt x="53" y="182"/>
                  </a:lnTo>
                  <a:lnTo>
                    <a:pt x="61" y="206"/>
                  </a:lnTo>
                  <a:lnTo>
                    <a:pt x="68" y="222"/>
                  </a:lnTo>
                  <a:lnTo>
                    <a:pt x="76" y="238"/>
                  </a:lnTo>
                  <a:lnTo>
                    <a:pt x="91" y="222"/>
                  </a:lnTo>
                  <a:lnTo>
                    <a:pt x="91" y="238"/>
                  </a:lnTo>
                  <a:lnTo>
                    <a:pt x="122" y="238"/>
                  </a:lnTo>
                  <a:lnTo>
                    <a:pt x="137" y="230"/>
                  </a:lnTo>
                  <a:lnTo>
                    <a:pt x="137" y="214"/>
                  </a:lnTo>
                  <a:lnTo>
                    <a:pt x="137" y="198"/>
                  </a:lnTo>
                  <a:lnTo>
                    <a:pt x="137" y="174"/>
                  </a:lnTo>
                  <a:lnTo>
                    <a:pt x="137" y="159"/>
                  </a:lnTo>
                  <a:close/>
                </a:path>
              </a:pathLst>
            </a:custGeom>
            <a:solidFill>
              <a:srgbClr val="E1E1E1"/>
            </a:solidFill>
            <a:ln w="12700">
              <a:solidFill>
                <a:srgbClr val="000000"/>
              </a:solidFill>
              <a:prstDash val="solid"/>
              <a:round/>
              <a:headEnd/>
              <a:tailEnd/>
            </a:ln>
          </p:spPr>
          <p:txBody>
            <a:bodyPr/>
            <a:lstStyle/>
            <a:p>
              <a:endParaRPr lang="en-US"/>
            </a:p>
          </p:txBody>
        </p:sp>
        <p:sp>
          <p:nvSpPr>
            <p:cNvPr id="215280" name="Freeform 240"/>
            <p:cNvSpPr>
              <a:spLocks/>
            </p:cNvSpPr>
            <p:nvPr/>
          </p:nvSpPr>
          <p:spPr bwMode="auto">
            <a:xfrm>
              <a:off x="1345" y="2959"/>
              <a:ext cx="213" cy="270"/>
            </a:xfrm>
            <a:custGeom>
              <a:avLst/>
              <a:gdLst>
                <a:gd name="T0" fmla="*/ 144 w 213"/>
                <a:gd name="T1" fmla="*/ 214 h 270"/>
                <a:gd name="T2" fmla="*/ 137 w 213"/>
                <a:gd name="T3" fmla="*/ 230 h 270"/>
                <a:gd name="T4" fmla="*/ 137 w 213"/>
                <a:gd name="T5" fmla="*/ 254 h 270"/>
                <a:gd name="T6" fmla="*/ 129 w 213"/>
                <a:gd name="T7" fmla="*/ 254 h 270"/>
                <a:gd name="T8" fmla="*/ 114 w 213"/>
                <a:gd name="T9" fmla="*/ 254 h 270"/>
                <a:gd name="T10" fmla="*/ 106 w 213"/>
                <a:gd name="T11" fmla="*/ 262 h 270"/>
                <a:gd name="T12" fmla="*/ 99 w 213"/>
                <a:gd name="T13" fmla="*/ 254 h 270"/>
                <a:gd name="T14" fmla="*/ 76 w 213"/>
                <a:gd name="T15" fmla="*/ 246 h 270"/>
                <a:gd name="T16" fmla="*/ 68 w 213"/>
                <a:gd name="T17" fmla="*/ 246 h 270"/>
                <a:gd name="T18" fmla="*/ 61 w 213"/>
                <a:gd name="T19" fmla="*/ 270 h 270"/>
                <a:gd name="T20" fmla="*/ 45 w 213"/>
                <a:gd name="T21" fmla="*/ 262 h 270"/>
                <a:gd name="T22" fmla="*/ 38 w 213"/>
                <a:gd name="T23" fmla="*/ 246 h 270"/>
                <a:gd name="T24" fmla="*/ 30 w 213"/>
                <a:gd name="T25" fmla="*/ 230 h 270"/>
                <a:gd name="T26" fmla="*/ 23 w 213"/>
                <a:gd name="T27" fmla="*/ 214 h 270"/>
                <a:gd name="T28" fmla="*/ 30 w 213"/>
                <a:gd name="T29" fmla="*/ 199 h 270"/>
                <a:gd name="T30" fmla="*/ 15 w 213"/>
                <a:gd name="T31" fmla="*/ 183 h 270"/>
                <a:gd name="T32" fmla="*/ 15 w 213"/>
                <a:gd name="T33" fmla="*/ 167 h 270"/>
                <a:gd name="T34" fmla="*/ 7 w 213"/>
                <a:gd name="T35" fmla="*/ 159 h 270"/>
                <a:gd name="T36" fmla="*/ 7 w 213"/>
                <a:gd name="T37" fmla="*/ 151 h 270"/>
                <a:gd name="T38" fmla="*/ 15 w 213"/>
                <a:gd name="T39" fmla="*/ 135 h 270"/>
                <a:gd name="T40" fmla="*/ 7 w 213"/>
                <a:gd name="T41" fmla="*/ 135 h 270"/>
                <a:gd name="T42" fmla="*/ 7 w 213"/>
                <a:gd name="T43" fmla="*/ 111 h 270"/>
                <a:gd name="T44" fmla="*/ 7 w 213"/>
                <a:gd name="T45" fmla="*/ 96 h 270"/>
                <a:gd name="T46" fmla="*/ 7 w 213"/>
                <a:gd name="T47" fmla="*/ 88 h 270"/>
                <a:gd name="T48" fmla="*/ 7 w 213"/>
                <a:gd name="T49" fmla="*/ 64 h 270"/>
                <a:gd name="T50" fmla="*/ 15 w 213"/>
                <a:gd name="T51" fmla="*/ 56 h 270"/>
                <a:gd name="T52" fmla="*/ 7 w 213"/>
                <a:gd name="T53" fmla="*/ 40 h 270"/>
                <a:gd name="T54" fmla="*/ 0 w 213"/>
                <a:gd name="T55" fmla="*/ 24 h 270"/>
                <a:gd name="T56" fmla="*/ 15 w 213"/>
                <a:gd name="T57" fmla="*/ 24 h 270"/>
                <a:gd name="T58" fmla="*/ 23 w 213"/>
                <a:gd name="T59" fmla="*/ 16 h 270"/>
                <a:gd name="T60" fmla="*/ 38 w 213"/>
                <a:gd name="T61" fmla="*/ 8 h 270"/>
                <a:gd name="T62" fmla="*/ 53 w 213"/>
                <a:gd name="T63" fmla="*/ 0 h 270"/>
                <a:gd name="T64" fmla="*/ 68 w 213"/>
                <a:gd name="T65" fmla="*/ 0 h 270"/>
                <a:gd name="T66" fmla="*/ 68 w 213"/>
                <a:gd name="T67" fmla="*/ 32 h 270"/>
                <a:gd name="T68" fmla="*/ 83 w 213"/>
                <a:gd name="T69" fmla="*/ 48 h 270"/>
                <a:gd name="T70" fmla="*/ 99 w 213"/>
                <a:gd name="T71" fmla="*/ 56 h 270"/>
                <a:gd name="T72" fmla="*/ 114 w 213"/>
                <a:gd name="T73" fmla="*/ 64 h 270"/>
                <a:gd name="T74" fmla="*/ 129 w 213"/>
                <a:gd name="T75" fmla="*/ 80 h 270"/>
                <a:gd name="T76" fmla="*/ 152 w 213"/>
                <a:gd name="T77" fmla="*/ 80 h 270"/>
                <a:gd name="T78" fmla="*/ 159 w 213"/>
                <a:gd name="T79" fmla="*/ 88 h 270"/>
                <a:gd name="T80" fmla="*/ 159 w 213"/>
                <a:gd name="T81" fmla="*/ 111 h 270"/>
                <a:gd name="T82" fmla="*/ 159 w 213"/>
                <a:gd name="T83" fmla="*/ 111 h 270"/>
                <a:gd name="T84" fmla="*/ 159 w 213"/>
                <a:gd name="T85" fmla="*/ 119 h 270"/>
                <a:gd name="T86" fmla="*/ 167 w 213"/>
                <a:gd name="T87" fmla="*/ 135 h 270"/>
                <a:gd name="T88" fmla="*/ 182 w 213"/>
                <a:gd name="T89" fmla="*/ 135 h 270"/>
                <a:gd name="T90" fmla="*/ 197 w 213"/>
                <a:gd name="T91" fmla="*/ 135 h 270"/>
                <a:gd name="T92" fmla="*/ 197 w 213"/>
                <a:gd name="T93" fmla="*/ 151 h 270"/>
                <a:gd name="T94" fmla="*/ 213 w 213"/>
                <a:gd name="T95" fmla="*/ 167 h 270"/>
                <a:gd name="T96" fmla="*/ 213 w 213"/>
                <a:gd name="T97" fmla="*/ 175 h 270"/>
                <a:gd name="T98" fmla="*/ 213 w 213"/>
                <a:gd name="T99" fmla="*/ 191 h 270"/>
                <a:gd name="T100" fmla="*/ 205 w 213"/>
                <a:gd name="T101" fmla="*/ 207 h 270"/>
                <a:gd name="T102" fmla="*/ 213 w 213"/>
                <a:gd name="T103" fmla="*/ 214 h 270"/>
                <a:gd name="T104" fmla="*/ 205 w 213"/>
                <a:gd name="T105" fmla="*/ 214 h 270"/>
                <a:gd name="T106" fmla="*/ 205 w 213"/>
                <a:gd name="T107" fmla="*/ 207 h 270"/>
                <a:gd name="T108" fmla="*/ 190 w 213"/>
                <a:gd name="T109" fmla="*/ 199 h 270"/>
                <a:gd name="T110" fmla="*/ 144 w 213"/>
                <a:gd name="T111" fmla="*/ 207 h 270"/>
                <a:gd name="T112" fmla="*/ 144 w 213"/>
                <a:gd name="T113" fmla="*/ 2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270">
                  <a:moveTo>
                    <a:pt x="144" y="214"/>
                  </a:moveTo>
                  <a:lnTo>
                    <a:pt x="137" y="230"/>
                  </a:lnTo>
                  <a:lnTo>
                    <a:pt x="137" y="254"/>
                  </a:lnTo>
                  <a:lnTo>
                    <a:pt x="129" y="254"/>
                  </a:lnTo>
                  <a:lnTo>
                    <a:pt x="114" y="254"/>
                  </a:lnTo>
                  <a:lnTo>
                    <a:pt x="106" y="262"/>
                  </a:lnTo>
                  <a:lnTo>
                    <a:pt x="99" y="254"/>
                  </a:lnTo>
                  <a:lnTo>
                    <a:pt x="76" y="246"/>
                  </a:lnTo>
                  <a:lnTo>
                    <a:pt x="68" y="246"/>
                  </a:lnTo>
                  <a:lnTo>
                    <a:pt x="61" y="270"/>
                  </a:lnTo>
                  <a:lnTo>
                    <a:pt x="45" y="262"/>
                  </a:lnTo>
                  <a:lnTo>
                    <a:pt x="38" y="246"/>
                  </a:lnTo>
                  <a:lnTo>
                    <a:pt x="30" y="230"/>
                  </a:lnTo>
                  <a:lnTo>
                    <a:pt x="23" y="214"/>
                  </a:lnTo>
                  <a:lnTo>
                    <a:pt x="30" y="199"/>
                  </a:lnTo>
                  <a:lnTo>
                    <a:pt x="15" y="183"/>
                  </a:lnTo>
                  <a:lnTo>
                    <a:pt x="15" y="167"/>
                  </a:lnTo>
                  <a:lnTo>
                    <a:pt x="7" y="159"/>
                  </a:lnTo>
                  <a:lnTo>
                    <a:pt x="7" y="151"/>
                  </a:lnTo>
                  <a:lnTo>
                    <a:pt x="15" y="135"/>
                  </a:lnTo>
                  <a:lnTo>
                    <a:pt x="7" y="135"/>
                  </a:lnTo>
                  <a:lnTo>
                    <a:pt x="7" y="111"/>
                  </a:lnTo>
                  <a:lnTo>
                    <a:pt x="7" y="96"/>
                  </a:lnTo>
                  <a:lnTo>
                    <a:pt x="7" y="88"/>
                  </a:lnTo>
                  <a:lnTo>
                    <a:pt x="7" y="64"/>
                  </a:lnTo>
                  <a:lnTo>
                    <a:pt x="15" y="56"/>
                  </a:lnTo>
                  <a:lnTo>
                    <a:pt x="7" y="40"/>
                  </a:lnTo>
                  <a:lnTo>
                    <a:pt x="0" y="24"/>
                  </a:lnTo>
                  <a:lnTo>
                    <a:pt x="15" y="24"/>
                  </a:lnTo>
                  <a:lnTo>
                    <a:pt x="23" y="16"/>
                  </a:lnTo>
                  <a:lnTo>
                    <a:pt x="38" y="8"/>
                  </a:lnTo>
                  <a:lnTo>
                    <a:pt x="53" y="0"/>
                  </a:lnTo>
                  <a:lnTo>
                    <a:pt x="68" y="0"/>
                  </a:lnTo>
                  <a:lnTo>
                    <a:pt x="68" y="32"/>
                  </a:lnTo>
                  <a:lnTo>
                    <a:pt x="83" y="48"/>
                  </a:lnTo>
                  <a:lnTo>
                    <a:pt x="99" y="56"/>
                  </a:lnTo>
                  <a:lnTo>
                    <a:pt x="114" y="64"/>
                  </a:lnTo>
                  <a:lnTo>
                    <a:pt x="129" y="80"/>
                  </a:lnTo>
                  <a:lnTo>
                    <a:pt x="152" y="80"/>
                  </a:lnTo>
                  <a:lnTo>
                    <a:pt x="159" y="88"/>
                  </a:lnTo>
                  <a:lnTo>
                    <a:pt x="159" y="111"/>
                  </a:lnTo>
                  <a:lnTo>
                    <a:pt x="159" y="111"/>
                  </a:lnTo>
                  <a:lnTo>
                    <a:pt x="159" y="119"/>
                  </a:lnTo>
                  <a:lnTo>
                    <a:pt x="167" y="135"/>
                  </a:lnTo>
                  <a:lnTo>
                    <a:pt x="182" y="135"/>
                  </a:lnTo>
                  <a:lnTo>
                    <a:pt x="197" y="135"/>
                  </a:lnTo>
                  <a:lnTo>
                    <a:pt x="197" y="151"/>
                  </a:lnTo>
                  <a:lnTo>
                    <a:pt x="213" y="167"/>
                  </a:lnTo>
                  <a:lnTo>
                    <a:pt x="213" y="175"/>
                  </a:lnTo>
                  <a:lnTo>
                    <a:pt x="213" y="191"/>
                  </a:lnTo>
                  <a:lnTo>
                    <a:pt x="205" y="207"/>
                  </a:lnTo>
                  <a:lnTo>
                    <a:pt x="213" y="214"/>
                  </a:lnTo>
                  <a:lnTo>
                    <a:pt x="205" y="214"/>
                  </a:lnTo>
                  <a:lnTo>
                    <a:pt x="205" y="207"/>
                  </a:lnTo>
                  <a:lnTo>
                    <a:pt x="190" y="199"/>
                  </a:lnTo>
                  <a:lnTo>
                    <a:pt x="144" y="207"/>
                  </a:lnTo>
                  <a:lnTo>
                    <a:pt x="144" y="214"/>
                  </a:lnTo>
                  <a:close/>
                </a:path>
              </a:pathLst>
            </a:custGeom>
            <a:solidFill>
              <a:srgbClr val="E1E1E1"/>
            </a:solidFill>
            <a:ln w="12700">
              <a:solidFill>
                <a:srgbClr val="000000"/>
              </a:solidFill>
              <a:prstDash val="solid"/>
              <a:round/>
              <a:headEnd/>
              <a:tailEnd/>
            </a:ln>
          </p:spPr>
          <p:txBody>
            <a:bodyPr/>
            <a:lstStyle/>
            <a:p>
              <a:endParaRPr lang="en-US"/>
            </a:p>
          </p:txBody>
        </p:sp>
        <p:sp>
          <p:nvSpPr>
            <p:cNvPr id="215281" name="Freeform 241"/>
            <p:cNvSpPr>
              <a:spLocks/>
            </p:cNvSpPr>
            <p:nvPr/>
          </p:nvSpPr>
          <p:spPr bwMode="auto">
            <a:xfrm>
              <a:off x="2880" y="3126"/>
              <a:ext cx="159" cy="182"/>
            </a:xfrm>
            <a:custGeom>
              <a:avLst/>
              <a:gdLst>
                <a:gd name="T0" fmla="*/ 0 w 159"/>
                <a:gd name="T1" fmla="*/ 143 h 182"/>
                <a:gd name="T2" fmla="*/ 7 w 159"/>
                <a:gd name="T3" fmla="*/ 111 h 182"/>
                <a:gd name="T4" fmla="*/ 7 w 159"/>
                <a:gd name="T5" fmla="*/ 87 h 182"/>
                <a:gd name="T6" fmla="*/ 23 w 159"/>
                <a:gd name="T7" fmla="*/ 87 h 182"/>
                <a:gd name="T8" fmla="*/ 23 w 159"/>
                <a:gd name="T9" fmla="*/ 63 h 182"/>
                <a:gd name="T10" fmla="*/ 23 w 159"/>
                <a:gd name="T11" fmla="*/ 24 h 182"/>
                <a:gd name="T12" fmla="*/ 23 w 159"/>
                <a:gd name="T13" fmla="*/ 8 h 182"/>
                <a:gd name="T14" fmla="*/ 45 w 159"/>
                <a:gd name="T15" fmla="*/ 8 h 182"/>
                <a:gd name="T16" fmla="*/ 61 w 159"/>
                <a:gd name="T17" fmla="*/ 0 h 182"/>
                <a:gd name="T18" fmla="*/ 68 w 159"/>
                <a:gd name="T19" fmla="*/ 8 h 182"/>
                <a:gd name="T20" fmla="*/ 83 w 159"/>
                <a:gd name="T21" fmla="*/ 0 h 182"/>
                <a:gd name="T22" fmla="*/ 99 w 159"/>
                <a:gd name="T23" fmla="*/ 0 h 182"/>
                <a:gd name="T24" fmla="*/ 106 w 159"/>
                <a:gd name="T25" fmla="*/ 16 h 182"/>
                <a:gd name="T26" fmla="*/ 121 w 159"/>
                <a:gd name="T27" fmla="*/ 40 h 182"/>
                <a:gd name="T28" fmla="*/ 129 w 159"/>
                <a:gd name="T29" fmla="*/ 47 h 182"/>
                <a:gd name="T30" fmla="*/ 137 w 159"/>
                <a:gd name="T31" fmla="*/ 55 h 182"/>
                <a:gd name="T32" fmla="*/ 137 w 159"/>
                <a:gd name="T33" fmla="*/ 55 h 182"/>
                <a:gd name="T34" fmla="*/ 144 w 159"/>
                <a:gd name="T35" fmla="*/ 79 h 182"/>
                <a:gd name="T36" fmla="*/ 159 w 159"/>
                <a:gd name="T37" fmla="*/ 79 h 182"/>
                <a:gd name="T38" fmla="*/ 159 w 159"/>
                <a:gd name="T39" fmla="*/ 87 h 182"/>
                <a:gd name="T40" fmla="*/ 159 w 159"/>
                <a:gd name="T41" fmla="*/ 87 h 182"/>
                <a:gd name="T42" fmla="*/ 137 w 159"/>
                <a:gd name="T43" fmla="*/ 103 h 182"/>
                <a:gd name="T44" fmla="*/ 121 w 159"/>
                <a:gd name="T45" fmla="*/ 119 h 182"/>
                <a:gd name="T46" fmla="*/ 114 w 159"/>
                <a:gd name="T47" fmla="*/ 135 h 182"/>
                <a:gd name="T48" fmla="*/ 99 w 159"/>
                <a:gd name="T49" fmla="*/ 143 h 182"/>
                <a:gd name="T50" fmla="*/ 91 w 159"/>
                <a:gd name="T51" fmla="*/ 158 h 182"/>
                <a:gd name="T52" fmla="*/ 68 w 159"/>
                <a:gd name="T53" fmla="*/ 158 h 182"/>
                <a:gd name="T54" fmla="*/ 53 w 159"/>
                <a:gd name="T55" fmla="*/ 151 h 182"/>
                <a:gd name="T56" fmla="*/ 45 w 159"/>
                <a:gd name="T57" fmla="*/ 166 h 182"/>
                <a:gd name="T58" fmla="*/ 38 w 159"/>
                <a:gd name="T59" fmla="*/ 182 h 182"/>
                <a:gd name="T60" fmla="*/ 15 w 159"/>
                <a:gd name="T61" fmla="*/ 182 h 182"/>
                <a:gd name="T62" fmla="*/ 15 w 159"/>
                <a:gd name="T63" fmla="*/ 182 h 182"/>
                <a:gd name="T64" fmla="*/ 15 w 159"/>
                <a:gd name="T65" fmla="*/ 158 h 182"/>
                <a:gd name="T66" fmla="*/ 0 w 159"/>
                <a:gd name="T67" fmla="*/ 14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182">
                  <a:moveTo>
                    <a:pt x="0" y="143"/>
                  </a:moveTo>
                  <a:lnTo>
                    <a:pt x="7" y="111"/>
                  </a:lnTo>
                  <a:lnTo>
                    <a:pt x="7" y="87"/>
                  </a:lnTo>
                  <a:lnTo>
                    <a:pt x="23" y="87"/>
                  </a:lnTo>
                  <a:lnTo>
                    <a:pt x="23" y="63"/>
                  </a:lnTo>
                  <a:lnTo>
                    <a:pt x="23" y="24"/>
                  </a:lnTo>
                  <a:lnTo>
                    <a:pt x="23" y="8"/>
                  </a:lnTo>
                  <a:lnTo>
                    <a:pt x="45" y="8"/>
                  </a:lnTo>
                  <a:lnTo>
                    <a:pt x="61" y="0"/>
                  </a:lnTo>
                  <a:lnTo>
                    <a:pt x="68" y="8"/>
                  </a:lnTo>
                  <a:lnTo>
                    <a:pt x="83" y="0"/>
                  </a:lnTo>
                  <a:lnTo>
                    <a:pt x="99" y="0"/>
                  </a:lnTo>
                  <a:lnTo>
                    <a:pt x="106" y="16"/>
                  </a:lnTo>
                  <a:lnTo>
                    <a:pt x="121" y="40"/>
                  </a:lnTo>
                  <a:lnTo>
                    <a:pt x="129" y="47"/>
                  </a:lnTo>
                  <a:lnTo>
                    <a:pt x="137" y="55"/>
                  </a:lnTo>
                  <a:lnTo>
                    <a:pt x="137" y="55"/>
                  </a:lnTo>
                  <a:lnTo>
                    <a:pt x="144" y="79"/>
                  </a:lnTo>
                  <a:lnTo>
                    <a:pt x="159" y="79"/>
                  </a:lnTo>
                  <a:lnTo>
                    <a:pt x="159" y="87"/>
                  </a:lnTo>
                  <a:lnTo>
                    <a:pt x="159" y="87"/>
                  </a:lnTo>
                  <a:lnTo>
                    <a:pt x="137" y="103"/>
                  </a:lnTo>
                  <a:lnTo>
                    <a:pt x="121" y="119"/>
                  </a:lnTo>
                  <a:lnTo>
                    <a:pt x="114" y="135"/>
                  </a:lnTo>
                  <a:lnTo>
                    <a:pt x="99" y="143"/>
                  </a:lnTo>
                  <a:lnTo>
                    <a:pt x="91" y="158"/>
                  </a:lnTo>
                  <a:lnTo>
                    <a:pt x="68" y="158"/>
                  </a:lnTo>
                  <a:lnTo>
                    <a:pt x="53" y="151"/>
                  </a:lnTo>
                  <a:lnTo>
                    <a:pt x="45" y="166"/>
                  </a:lnTo>
                  <a:lnTo>
                    <a:pt x="38" y="182"/>
                  </a:lnTo>
                  <a:lnTo>
                    <a:pt x="15" y="182"/>
                  </a:lnTo>
                  <a:lnTo>
                    <a:pt x="15" y="182"/>
                  </a:lnTo>
                  <a:lnTo>
                    <a:pt x="15" y="158"/>
                  </a:lnTo>
                  <a:lnTo>
                    <a:pt x="0" y="143"/>
                  </a:lnTo>
                  <a:close/>
                </a:path>
              </a:pathLst>
            </a:custGeom>
            <a:solidFill>
              <a:srgbClr val="E1E1E1"/>
            </a:solidFill>
            <a:ln w="12700">
              <a:solidFill>
                <a:srgbClr val="000000"/>
              </a:solidFill>
              <a:prstDash val="solid"/>
              <a:round/>
              <a:headEnd/>
              <a:tailEnd/>
            </a:ln>
          </p:spPr>
          <p:txBody>
            <a:bodyPr/>
            <a:lstStyle/>
            <a:p>
              <a:endParaRPr lang="en-US"/>
            </a:p>
          </p:txBody>
        </p:sp>
        <p:sp>
          <p:nvSpPr>
            <p:cNvPr id="215282" name="Freeform 242"/>
            <p:cNvSpPr>
              <a:spLocks/>
            </p:cNvSpPr>
            <p:nvPr/>
          </p:nvSpPr>
          <p:spPr bwMode="auto">
            <a:xfrm>
              <a:off x="3290" y="2991"/>
              <a:ext cx="8" cy="16"/>
            </a:xfrm>
            <a:custGeom>
              <a:avLst/>
              <a:gdLst>
                <a:gd name="T0" fmla="*/ 8 w 8"/>
                <a:gd name="T1" fmla="*/ 16 h 16"/>
                <a:gd name="T2" fmla="*/ 8 w 8"/>
                <a:gd name="T3" fmla="*/ 8 h 16"/>
                <a:gd name="T4" fmla="*/ 0 w 8"/>
                <a:gd name="T5" fmla="*/ 0 h 16"/>
                <a:gd name="T6" fmla="*/ 8 w 8"/>
                <a:gd name="T7" fmla="*/ 16 h 16"/>
              </a:gdLst>
              <a:ahLst/>
              <a:cxnLst>
                <a:cxn ang="0">
                  <a:pos x="T0" y="T1"/>
                </a:cxn>
                <a:cxn ang="0">
                  <a:pos x="T2" y="T3"/>
                </a:cxn>
                <a:cxn ang="0">
                  <a:pos x="T4" y="T5"/>
                </a:cxn>
                <a:cxn ang="0">
                  <a:pos x="T6" y="T7"/>
                </a:cxn>
              </a:cxnLst>
              <a:rect l="0" t="0" r="r" b="b"/>
              <a:pathLst>
                <a:path w="8" h="16">
                  <a:moveTo>
                    <a:pt x="8" y="16"/>
                  </a:moveTo>
                  <a:lnTo>
                    <a:pt x="8" y="8"/>
                  </a:lnTo>
                  <a:lnTo>
                    <a:pt x="0" y="0"/>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83" name="Freeform 243"/>
            <p:cNvSpPr>
              <a:spLocks/>
            </p:cNvSpPr>
            <p:nvPr/>
          </p:nvSpPr>
          <p:spPr bwMode="auto">
            <a:xfrm>
              <a:off x="2994" y="3348"/>
              <a:ext cx="38" cy="40"/>
            </a:xfrm>
            <a:custGeom>
              <a:avLst/>
              <a:gdLst>
                <a:gd name="T0" fmla="*/ 23 w 38"/>
                <a:gd name="T1" fmla="*/ 0 h 40"/>
                <a:gd name="T2" fmla="*/ 0 w 38"/>
                <a:gd name="T3" fmla="*/ 24 h 40"/>
                <a:gd name="T4" fmla="*/ 15 w 38"/>
                <a:gd name="T5" fmla="*/ 40 h 40"/>
                <a:gd name="T6" fmla="*/ 23 w 38"/>
                <a:gd name="T7" fmla="*/ 32 h 40"/>
                <a:gd name="T8" fmla="*/ 38 w 38"/>
                <a:gd name="T9" fmla="*/ 24 h 40"/>
                <a:gd name="T10" fmla="*/ 38 w 38"/>
                <a:gd name="T11" fmla="*/ 8 h 40"/>
                <a:gd name="T12" fmla="*/ 23 w 38"/>
                <a:gd name="T13" fmla="*/ 0 h 40"/>
                <a:gd name="T14" fmla="*/ 23 w 38"/>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0">
                  <a:moveTo>
                    <a:pt x="23" y="0"/>
                  </a:moveTo>
                  <a:lnTo>
                    <a:pt x="0" y="24"/>
                  </a:lnTo>
                  <a:lnTo>
                    <a:pt x="15" y="40"/>
                  </a:lnTo>
                  <a:lnTo>
                    <a:pt x="23" y="32"/>
                  </a:lnTo>
                  <a:lnTo>
                    <a:pt x="38" y="24"/>
                  </a:lnTo>
                  <a:lnTo>
                    <a:pt x="38" y="8"/>
                  </a:lnTo>
                  <a:lnTo>
                    <a:pt x="23"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284" name="Freeform 244"/>
            <p:cNvSpPr>
              <a:spLocks/>
            </p:cNvSpPr>
            <p:nvPr/>
          </p:nvSpPr>
          <p:spPr bwMode="auto">
            <a:xfrm>
              <a:off x="3283" y="3007"/>
              <a:ext cx="129" cy="277"/>
            </a:xfrm>
            <a:custGeom>
              <a:avLst/>
              <a:gdLst>
                <a:gd name="T0" fmla="*/ 45 w 129"/>
                <a:gd name="T1" fmla="*/ 79 h 277"/>
                <a:gd name="T2" fmla="*/ 38 w 129"/>
                <a:gd name="T3" fmla="*/ 79 h 277"/>
                <a:gd name="T4" fmla="*/ 22 w 129"/>
                <a:gd name="T5" fmla="*/ 87 h 277"/>
                <a:gd name="T6" fmla="*/ 22 w 129"/>
                <a:gd name="T7" fmla="*/ 103 h 277"/>
                <a:gd name="T8" fmla="*/ 15 w 129"/>
                <a:gd name="T9" fmla="*/ 119 h 277"/>
                <a:gd name="T10" fmla="*/ 15 w 129"/>
                <a:gd name="T11" fmla="*/ 143 h 277"/>
                <a:gd name="T12" fmla="*/ 22 w 129"/>
                <a:gd name="T13" fmla="*/ 159 h 277"/>
                <a:gd name="T14" fmla="*/ 15 w 129"/>
                <a:gd name="T15" fmla="*/ 174 h 277"/>
                <a:gd name="T16" fmla="*/ 0 w 129"/>
                <a:gd name="T17" fmla="*/ 190 h 277"/>
                <a:gd name="T18" fmla="*/ 0 w 129"/>
                <a:gd name="T19" fmla="*/ 214 h 277"/>
                <a:gd name="T20" fmla="*/ 0 w 129"/>
                <a:gd name="T21" fmla="*/ 238 h 277"/>
                <a:gd name="T22" fmla="*/ 7 w 129"/>
                <a:gd name="T23" fmla="*/ 270 h 277"/>
                <a:gd name="T24" fmla="*/ 30 w 129"/>
                <a:gd name="T25" fmla="*/ 277 h 277"/>
                <a:gd name="T26" fmla="*/ 45 w 129"/>
                <a:gd name="T27" fmla="*/ 270 h 277"/>
                <a:gd name="T28" fmla="*/ 60 w 129"/>
                <a:gd name="T29" fmla="*/ 262 h 277"/>
                <a:gd name="T30" fmla="*/ 68 w 129"/>
                <a:gd name="T31" fmla="*/ 238 h 277"/>
                <a:gd name="T32" fmla="*/ 76 w 129"/>
                <a:gd name="T33" fmla="*/ 222 h 277"/>
                <a:gd name="T34" fmla="*/ 83 w 129"/>
                <a:gd name="T35" fmla="*/ 206 h 277"/>
                <a:gd name="T36" fmla="*/ 83 w 129"/>
                <a:gd name="T37" fmla="*/ 182 h 277"/>
                <a:gd name="T38" fmla="*/ 91 w 129"/>
                <a:gd name="T39" fmla="*/ 166 h 277"/>
                <a:gd name="T40" fmla="*/ 98 w 129"/>
                <a:gd name="T41" fmla="*/ 151 h 277"/>
                <a:gd name="T42" fmla="*/ 106 w 129"/>
                <a:gd name="T43" fmla="*/ 127 h 277"/>
                <a:gd name="T44" fmla="*/ 114 w 129"/>
                <a:gd name="T45" fmla="*/ 111 h 277"/>
                <a:gd name="T46" fmla="*/ 114 w 129"/>
                <a:gd name="T47" fmla="*/ 95 h 277"/>
                <a:gd name="T48" fmla="*/ 114 w 129"/>
                <a:gd name="T49" fmla="*/ 71 h 277"/>
                <a:gd name="T50" fmla="*/ 129 w 129"/>
                <a:gd name="T51" fmla="*/ 79 h 277"/>
                <a:gd name="T52" fmla="*/ 129 w 129"/>
                <a:gd name="T53" fmla="*/ 63 h 277"/>
                <a:gd name="T54" fmla="*/ 121 w 129"/>
                <a:gd name="T55" fmla="*/ 40 h 277"/>
                <a:gd name="T56" fmla="*/ 121 w 129"/>
                <a:gd name="T57" fmla="*/ 16 h 277"/>
                <a:gd name="T58" fmla="*/ 114 w 129"/>
                <a:gd name="T59" fmla="*/ 0 h 277"/>
                <a:gd name="T60" fmla="*/ 114 w 129"/>
                <a:gd name="T61" fmla="*/ 0 h 277"/>
                <a:gd name="T62" fmla="*/ 106 w 129"/>
                <a:gd name="T63" fmla="*/ 8 h 277"/>
                <a:gd name="T64" fmla="*/ 98 w 129"/>
                <a:gd name="T65" fmla="*/ 24 h 277"/>
                <a:gd name="T66" fmla="*/ 98 w 129"/>
                <a:gd name="T67" fmla="*/ 32 h 277"/>
                <a:gd name="T68" fmla="*/ 91 w 129"/>
                <a:gd name="T69" fmla="*/ 32 h 277"/>
                <a:gd name="T70" fmla="*/ 91 w 129"/>
                <a:gd name="T71" fmla="*/ 32 h 277"/>
                <a:gd name="T72" fmla="*/ 91 w 129"/>
                <a:gd name="T73" fmla="*/ 40 h 277"/>
                <a:gd name="T74" fmla="*/ 83 w 129"/>
                <a:gd name="T75" fmla="*/ 48 h 277"/>
                <a:gd name="T76" fmla="*/ 83 w 129"/>
                <a:gd name="T77" fmla="*/ 55 h 277"/>
                <a:gd name="T78" fmla="*/ 76 w 129"/>
                <a:gd name="T79" fmla="*/ 55 h 277"/>
                <a:gd name="T80" fmla="*/ 76 w 129"/>
                <a:gd name="T81" fmla="*/ 55 h 277"/>
                <a:gd name="T82" fmla="*/ 76 w 129"/>
                <a:gd name="T83" fmla="*/ 63 h 277"/>
                <a:gd name="T84" fmla="*/ 68 w 129"/>
                <a:gd name="T85" fmla="*/ 63 h 277"/>
                <a:gd name="T86" fmla="*/ 68 w 129"/>
                <a:gd name="T87" fmla="*/ 63 h 277"/>
                <a:gd name="T88" fmla="*/ 60 w 129"/>
                <a:gd name="T89" fmla="*/ 79 h 277"/>
                <a:gd name="T90" fmla="*/ 45 w 129"/>
                <a:gd name="T91" fmla="*/ 7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277">
                  <a:moveTo>
                    <a:pt x="45" y="79"/>
                  </a:moveTo>
                  <a:lnTo>
                    <a:pt x="38" y="79"/>
                  </a:lnTo>
                  <a:lnTo>
                    <a:pt x="22" y="87"/>
                  </a:lnTo>
                  <a:lnTo>
                    <a:pt x="22" y="103"/>
                  </a:lnTo>
                  <a:lnTo>
                    <a:pt x="15" y="119"/>
                  </a:lnTo>
                  <a:lnTo>
                    <a:pt x="15" y="143"/>
                  </a:lnTo>
                  <a:lnTo>
                    <a:pt x="22" y="159"/>
                  </a:lnTo>
                  <a:lnTo>
                    <a:pt x="15" y="174"/>
                  </a:lnTo>
                  <a:lnTo>
                    <a:pt x="0" y="190"/>
                  </a:lnTo>
                  <a:lnTo>
                    <a:pt x="0" y="214"/>
                  </a:lnTo>
                  <a:lnTo>
                    <a:pt x="0" y="238"/>
                  </a:lnTo>
                  <a:lnTo>
                    <a:pt x="7" y="270"/>
                  </a:lnTo>
                  <a:lnTo>
                    <a:pt x="30" y="277"/>
                  </a:lnTo>
                  <a:lnTo>
                    <a:pt x="45" y="270"/>
                  </a:lnTo>
                  <a:lnTo>
                    <a:pt x="60" y="262"/>
                  </a:lnTo>
                  <a:lnTo>
                    <a:pt x="68" y="238"/>
                  </a:lnTo>
                  <a:lnTo>
                    <a:pt x="76" y="222"/>
                  </a:lnTo>
                  <a:lnTo>
                    <a:pt x="83" y="206"/>
                  </a:lnTo>
                  <a:lnTo>
                    <a:pt x="83" y="182"/>
                  </a:lnTo>
                  <a:lnTo>
                    <a:pt x="91" y="166"/>
                  </a:lnTo>
                  <a:lnTo>
                    <a:pt x="98" y="151"/>
                  </a:lnTo>
                  <a:lnTo>
                    <a:pt x="106" y="127"/>
                  </a:lnTo>
                  <a:lnTo>
                    <a:pt x="114" y="111"/>
                  </a:lnTo>
                  <a:lnTo>
                    <a:pt x="114" y="95"/>
                  </a:lnTo>
                  <a:lnTo>
                    <a:pt x="114" y="71"/>
                  </a:lnTo>
                  <a:lnTo>
                    <a:pt x="129" y="79"/>
                  </a:lnTo>
                  <a:lnTo>
                    <a:pt x="129" y="63"/>
                  </a:lnTo>
                  <a:lnTo>
                    <a:pt x="121" y="40"/>
                  </a:lnTo>
                  <a:lnTo>
                    <a:pt x="121" y="16"/>
                  </a:lnTo>
                  <a:lnTo>
                    <a:pt x="114" y="0"/>
                  </a:lnTo>
                  <a:lnTo>
                    <a:pt x="114" y="0"/>
                  </a:lnTo>
                  <a:lnTo>
                    <a:pt x="106" y="8"/>
                  </a:lnTo>
                  <a:lnTo>
                    <a:pt x="98" y="24"/>
                  </a:lnTo>
                  <a:lnTo>
                    <a:pt x="98" y="32"/>
                  </a:lnTo>
                  <a:lnTo>
                    <a:pt x="91" y="32"/>
                  </a:lnTo>
                  <a:lnTo>
                    <a:pt x="91" y="32"/>
                  </a:lnTo>
                  <a:lnTo>
                    <a:pt x="91" y="40"/>
                  </a:lnTo>
                  <a:lnTo>
                    <a:pt x="83" y="48"/>
                  </a:lnTo>
                  <a:lnTo>
                    <a:pt x="83" y="55"/>
                  </a:lnTo>
                  <a:lnTo>
                    <a:pt x="76" y="55"/>
                  </a:lnTo>
                  <a:lnTo>
                    <a:pt x="76" y="55"/>
                  </a:lnTo>
                  <a:lnTo>
                    <a:pt x="76" y="63"/>
                  </a:lnTo>
                  <a:lnTo>
                    <a:pt x="68" y="63"/>
                  </a:lnTo>
                  <a:lnTo>
                    <a:pt x="68" y="63"/>
                  </a:lnTo>
                  <a:lnTo>
                    <a:pt x="60" y="79"/>
                  </a:lnTo>
                  <a:lnTo>
                    <a:pt x="45" y="79"/>
                  </a:lnTo>
                  <a:close/>
                </a:path>
              </a:pathLst>
            </a:custGeom>
            <a:solidFill>
              <a:srgbClr val="E1E1E1"/>
            </a:solidFill>
            <a:ln w="12700">
              <a:solidFill>
                <a:srgbClr val="000000"/>
              </a:solidFill>
              <a:prstDash val="solid"/>
              <a:round/>
              <a:headEnd/>
              <a:tailEnd/>
            </a:ln>
          </p:spPr>
          <p:txBody>
            <a:bodyPr/>
            <a:lstStyle/>
            <a:p>
              <a:endParaRPr lang="en-US"/>
            </a:p>
          </p:txBody>
        </p:sp>
        <p:sp>
          <p:nvSpPr>
            <p:cNvPr id="215285" name="Freeform 245"/>
            <p:cNvSpPr>
              <a:spLocks/>
            </p:cNvSpPr>
            <p:nvPr/>
          </p:nvSpPr>
          <p:spPr bwMode="auto">
            <a:xfrm>
              <a:off x="3108" y="2951"/>
              <a:ext cx="53" cy="159"/>
            </a:xfrm>
            <a:custGeom>
              <a:avLst/>
              <a:gdLst>
                <a:gd name="T0" fmla="*/ 30 w 53"/>
                <a:gd name="T1" fmla="*/ 111 h 159"/>
                <a:gd name="T2" fmla="*/ 23 w 53"/>
                <a:gd name="T3" fmla="*/ 135 h 159"/>
                <a:gd name="T4" fmla="*/ 30 w 53"/>
                <a:gd name="T5" fmla="*/ 143 h 159"/>
                <a:gd name="T6" fmla="*/ 45 w 53"/>
                <a:gd name="T7" fmla="*/ 159 h 159"/>
                <a:gd name="T8" fmla="*/ 38 w 53"/>
                <a:gd name="T9" fmla="*/ 151 h 159"/>
                <a:gd name="T10" fmla="*/ 53 w 53"/>
                <a:gd name="T11" fmla="*/ 135 h 159"/>
                <a:gd name="T12" fmla="*/ 53 w 53"/>
                <a:gd name="T13" fmla="*/ 111 h 159"/>
                <a:gd name="T14" fmla="*/ 45 w 53"/>
                <a:gd name="T15" fmla="*/ 96 h 159"/>
                <a:gd name="T16" fmla="*/ 30 w 53"/>
                <a:gd name="T17" fmla="*/ 88 h 159"/>
                <a:gd name="T18" fmla="*/ 30 w 53"/>
                <a:gd name="T19" fmla="*/ 64 h 159"/>
                <a:gd name="T20" fmla="*/ 38 w 53"/>
                <a:gd name="T21" fmla="*/ 48 h 159"/>
                <a:gd name="T22" fmla="*/ 38 w 53"/>
                <a:gd name="T23" fmla="*/ 48 h 159"/>
                <a:gd name="T24" fmla="*/ 38 w 53"/>
                <a:gd name="T25" fmla="*/ 48 h 159"/>
                <a:gd name="T26" fmla="*/ 38 w 53"/>
                <a:gd name="T27" fmla="*/ 32 h 159"/>
                <a:gd name="T28" fmla="*/ 30 w 53"/>
                <a:gd name="T29" fmla="*/ 8 h 159"/>
                <a:gd name="T30" fmla="*/ 23 w 53"/>
                <a:gd name="T31" fmla="*/ 0 h 159"/>
                <a:gd name="T32" fmla="*/ 7 w 53"/>
                <a:gd name="T33" fmla="*/ 0 h 159"/>
                <a:gd name="T34" fmla="*/ 7 w 53"/>
                <a:gd name="T35" fmla="*/ 8 h 159"/>
                <a:gd name="T36" fmla="*/ 15 w 53"/>
                <a:gd name="T37" fmla="*/ 24 h 159"/>
                <a:gd name="T38" fmla="*/ 15 w 53"/>
                <a:gd name="T39" fmla="*/ 32 h 159"/>
                <a:gd name="T40" fmla="*/ 15 w 53"/>
                <a:gd name="T41" fmla="*/ 48 h 159"/>
                <a:gd name="T42" fmla="*/ 15 w 53"/>
                <a:gd name="T43" fmla="*/ 64 h 159"/>
                <a:gd name="T44" fmla="*/ 7 w 53"/>
                <a:gd name="T45" fmla="*/ 64 h 159"/>
                <a:gd name="T46" fmla="*/ 0 w 53"/>
                <a:gd name="T47" fmla="*/ 88 h 159"/>
                <a:gd name="T48" fmla="*/ 7 w 53"/>
                <a:gd name="T49" fmla="*/ 96 h 159"/>
                <a:gd name="T50" fmla="*/ 15 w 53"/>
                <a:gd name="T51" fmla="*/ 104 h 159"/>
                <a:gd name="T52" fmla="*/ 23 w 53"/>
                <a:gd name="T53" fmla="*/ 104 h 159"/>
                <a:gd name="T54" fmla="*/ 30 w 53"/>
                <a:gd name="T55" fmla="*/ 11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159">
                  <a:moveTo>
                    <a:pt x="30" y="111"/>
                  </a:moveTo>
                  <a:lnTo>
                    <a:pt x="23" y="135"/>
                  </a:lnTo>
                  <a:lnTo>
                    <a:pt x="30" y="143"/>
                  </a:lnTo>
                  <a:lnTo>
                    <a:pt x="45" y="159"/>
                  </a:lnTo>
                  <a:lnTo>
                    <a:pt x="38" y="151"/>
                  </a:lnTo>
                  <a:lnTo>
                    <a:pt x="53" y="135"/>
                  </a:lnTo>
                  <a:lnTo>
                    <a:pt x="53" y="111"/>
                  </a:lnTo>
                  <a:lnTo>
                    <a:pt x="45" y="96"/>
                  </a:lnTo>
                  <a:lnTo>
                    <a:pt x="30" y="88"/>
                  </a:lnTo>
                  <a:lnTo>
                    <a:pt x="30" y="64"/>
                  </a:lnTo>
                  <a:lnTo>
                    <a:pt x="38" y="48"/>
                  </a:lnTo>
                  <a:lnTo>
                    <a:pt x="38" y="48"/>
                  </a:lnTo>
                  <a:lnTo>
                    <a:pt x="38" y="48"/>
                  </a:lnTo>
                  <a:lnTo>
                    <a:pt x="38" y="32"/>
                  </a:lnTo>
                  <a:lnTo>
                    <a:pt x="30" y="8"/>
                  </a:lnTo>
                  <a:lnTo>
                    <a:pt x="23" y="0"/>
                  </a:lnTo>
                  <a:lnTo>
                    <a:pt x="7" y="0"/>
                  </a:lnTo>
                  <a:lnTo>
                    <a:pt x="7" y="8"/>
                  </a:lnTo>
                  <a:lnTo>
                    <a:pt x="15" y="24"/>
                  </a:lnTo>
                  <a:lnTo>
                    <a:pt x="15" y="32"/>
                  </a:lnTo>
                  <a:lnTo>
                    <a:pt x="15" y="48"/>
                  </a:lnTo>
                  <a:lnTo>
                    <a:pt x="15" y="64"/>
                  </a:lnTo>
                  <a:lnTo>
                    <a:pt x="7" y="64"/>
                  </a:lnTo>
                  <a:lnTo>
                    <a:pt x="0" y="88"/>
                  </a:lnTo>
                  <a:lnTo>
                    <a:pt x="7" y="96"/>
                  </a:lnTo>
                  <a:lnTo>
                    <a:pt x="15" y="104"/>
                  </a:lnTo>
                  <a:lnTo>
                    <a:pt x="23" y="104"/>
                  </a:lnTo>
                  <a:lnTo>
                    <a:pt x="30" y="111"/>
                  </a:lnTo>
                  <a:close/>
                </a:path>
              </a:pathLst>
            </a:custGeom>
            <a:solidFill>
              <a:srgbClr val="E1E1E1"/>
            </a:solidFill>
            <a:ln w="12700">
              <a:solidFill>
                <a:srgbClr val="000000"/>
              </a:solidFill>
              <a:prstDash val="solid"/>
              <a:round/>
              <a:headEnd/>
              <a:tailEnd/>
            </a:ln>
          </p:spPr>
          <p:txBody>
            <a:bodyPr/>
            <a:lstStyle/>
            <a:p>
              <a:endParaRPr lang="en-US"/>
            </a:p>
          </p:txBody>
        </p:sp>
        <p:sp>
          <p:nvSpPr>
            <p:cNvPr id="215286" name="Freeform 246"/>
            <p:cNvSpPr>
              <a:spLocks/>
            </p:cNvSpPr>
            <p:nvPr/>
          </p:nvSpPr>
          <p:spPr bwMode="auto">
            <a:xfrm>
              <a:off x="3062" y="2975"/>
              <a:ext cx="183" cy="333"/>
            </a:xfrm>
            <a:custGeom>
              <a:avLst/>
              <a:gdLst>
                <a:gd name="T0" fmla="*/ 76 w 183"/>
                <a:gd name="T1" fmla="*/ 198 h 333"/>
                <a:gd name="T2" fmla="*/ 84 w 183"/>
                <a:gd name="T3" fmla="*/ 191 h 333"/>
                <a:gd name="T4" fmla="*/ 114 w 183"/>
                <a:gd name="T5" fmla="*/ 151 h 333"/>
                <a:gd name="T6" fmla="*/ 145 w 183"/>
                <a:gd name="T7" fmla="*/ 135 h 333"/>
                <a:gd name="T8" fmla="*/ 183 w 183"/>
                <a:gd name="T9" fmla="*/ 95 h 333"/>
                <a:gd name="T10" fmla="*/ 183 w 183"/>
                <a:gd name="T11" fmla="*/ 80 h 333"/>
                <a:gd name="T12" fmla="*/ 183 w 183"/>
                <a:gd name="T13" fmla="*/ 40 h 333"/>
                <a:gd name="T14" fmla="*/ 183 w 183"/>
                <a:gd name="T15" fmla="*/ 0 h 333"/>
                <a:gd name="T16" fmla="*/ 167 w 183"/>
                <a:gd name="T17" fmla="*/ 8 h 333"/>
                <a:gd name="T18" fmla="*/ 137 w 183"/>
                <a:gd name="T19" fmla="*/ 16 h 333"/>
                <a:gd name="T20" fmla="*/ 107 w 183"/>
                <a:gd name="T21" fmla="*/ 16 h 333"/>
                <a:gd name="T22" fmla="*/ 84 w 183"/>
                <a:gd name="T23" fmla="*/ 24 h 333"/>
                <a:gd name="T24" fmla="*/ 76 w 183"/>
                <a:gd name="T25" fmla="*/ 40 h 333"/>
                <a:gd name="T26" fmla="*/ 91 w 183"/>
                <a:gd name="T27" fmla="*/ 72 h 333"/>
                <a:gd name="T28" fmla="*/ 99 w 183"/>
                <a:gd name="T29" fmla="*/ 111 h 333"/>
                <a:gd name="T30" fmla="*/ 91 w 183"/>
                <a:gd name="T31" fmla="*/ 135 h 333"/>
                <a:gd name="T32" fmla="*/ 69 w 183"/>
                <a:gd name="T33" fmla="*/ 111 h 333"/>
                <a:gd name="T34" fmla="*/ 69 w 183"/>
                <a:gd name="T35" fmla="*/ 80 h 333"/>
                <a:gd name="T36" fmla="*/ 53 w 183"/>
                <a:gd name="T37" fmla="*/ 72 h 333"/>
                <a:gd name="T38" fmla="*/ 31 w 183"/>
                <a:gd name="T39" fmla="*/ 80 h 333"/>
                <a:gd name="T40" fmla="*/ 0 w 183"/>
                <a:gd name="T41" fmla="*/ 95 h 333"/>
                <a:gd name="T42" fmla="*/ 8 w 183"/>
                <a:gd name="T43" fmla="*/ 111 h 333"/>
                <a:gd name="T44" fmla="*/ 31 w 183"/>
                <a:gd name="T45" fmla="*/ 119 h 333"/>
                <a:gd name="T46" fmla="*/ 46 w 183"/>
                <a:gd name="T47" fmla="*/ 151 h 333"/>
                <a:gd name="T48" fmla="*/ 46 w 183"/>
                <a:gd name="T49" fmla="*/ 191 h 333"/>
                <a:gd name="T50" fmla="*/ 38 w 183"/>
                <a:gd name="T51" fmla="*/ 222 h 333"/>
                <a:gd name="T52" fmla="*/ 15 w 183"/>
                <a:gd name="T53" fmla="*/ 246 h 333"/>
                <a:gd name="T54" fmla="*/ 23 w 183"/>
                <a:gd name="T55" fmla="*/ 270 h 333"/>
                <a:gd name="T56" fmla="*/ 23 w 183"/>
                <a:gd name="T57" fmla="*/ 317 h 333"/>
                <a:gd name="T58" fmla="*/ 38 w 183"/>
                <a:gd name="T59" fmla="*/ 333 h 333"/>
                <a:gd name="T60" fmla="*/ 31 w 183"/>
                <a:gd name="T61" fmla="*/ 317 h 333"/>
                <a:gd name="T62" fmla="*/ 84 w 183"/>
                <a:gd name="T63" fmla="*/ 278 h 333"/>
                <a:gd name="T64" fmla="*/ 84 w 183"/>
                <a:gd name="T65" fmla="*/ 254 h 333"/>
                <a:gd name="T66" fmla="*/ 84 w 183"/>
                <a:gd name="T67" fmla="*/ 246 h 333"/>
                <a:gd name="T68" fmla="*/ 76 w 183"/>
                <a:gd name="T69" fmla="*/ 20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333">
                  <a:moveTo>
                    <a:pt x="76" y="206"/>
                  </a:moveTo>
                  <a:lnTo>
                    <a:pt x="76" y="198"/>
                  </a:lnTo>
                  <a:lnTo>
                    <a:pt x="76" y="191"/>
                  </a:lnTo>
                  <a:lnTo>
                    <a:pt x="84" y="191"/>
                  </a:lnTo>
                  <a:lnTo>
                    <a:pt x="99" y="175"/>
                  </a:lnTo>
                  <a:lnTo>
                    <a:pt x="114" y="151"/>
                  </a:lnTo>
                  <a:lnTo>
                    <a:pt x="129" y="143"/>
                  </a:lnTo>
                  <a:lnTo>
                    <a:pt x="145" y="135"/>
                  </a:lnTo>
                  <a:lnTo>
                    <a:pt x="167" y="119"/>
                  </a:lnTo>
                  <a:lnTo>
                    <a:pt x="183" y="95"/>
                  </a:lnTo>
                  <a:lnTo>
                    <a:pt x="183" y="80"/>
                  </a:lnTo>
                  <a:lnTo>
                    <a:pt x="183" y="80"/>
                  </a:lnTo>
                  <a:lnTo>
                    <a:pt x="183" y="48"/>
                  </a:lnTo>
                  <a:lnTo>
                    <a:pt x="183" y="40"/>
                  </a:lnTo>
                  <a:lnTo>
                    <a:pt x="183" y="16"/>
                  </a:lnTo>
                  <a:lnTo>
                    <a:pt x="183" y="0"/>
                  </a:lnTo>
                  <a:lnTo>
                    <a:pt x="183" y="0"/>
                  </a:lnTo>
                  <a:lnTo>
                    <a:pt x="167" y="8"/>
                  </a:lnTo>
                  <a:lnTo>
                    <a:pt x="145" y="16"/>
                  </a:lnTo>
                  <a:lnTo>
                    <a:pt x="137" y="16"/>
                  </a:lnTo>
                  <a:lnTo>
                    <a:pt x="122" y="24"/>
                  </a:lnTo>
                  <a:lnTo>
                    <a:pt x="107" y="16"/>
                  </a:lnTo>
                  <a:lnTo>
                    <a:pt x="91" y="24"/>
                  </a:lnTo>
                  <a:lnTo>
                    <a:pt x="84" y="24"/>
                  </a:lnTo>
                  <a:lnTo>
                    <a:pt x="84" y="24"/>
                  </a:lnTo>
                  <a:lnTo>
                    <a:pt x="76" y="40"/>
                  </a:lnTo>
                  <a:lnTo>
                    <a:pt x="76" y="64"/>
                  </a:lnTo>
                  <a:lnTo>
                    <a:pt x="91" y="72"/>
                  </a:lnTo>
                  <a:lnTo>
                    <a:pt x="99" y="87"/>
                  </a:lnTo>
                  <a:lnTo>
                    <a:pt x="99" y="111"/>
                  </a:lnTo>
                  <a:lnTo>
                    <a:pt x="84" y="127"/>
                  </a:lnTo>
                  <a:lnTo>
                    <a:pt x="91" y="135"/>
                  </a:lnTo>
                  <a:lnTo>
                    <a:pt x="76" y="119"/>
                  </a:lnTo>
                  <a:lnTo>
                    <a:pt x="69" y="111"/>
                  </a:lnTo>
                  <a:lnTo>
                    <a:pt x="76" y="87"/>
                  </a:lnTo>
                  <a:lnTo>
                    <a:pt x="69" y="80"/>
                  </a:lnTo>
                  <a:lnTo>
                    <a:pt x="61" y="80"/>
                  </a:lnTo>
                  <a:lnTo>
                    <a:pt x="53" y="72"/>
                  </a:lnTo>
                  <a:lnTo>
                    <a:pt x="38" y="80"/>
                  </a:lnTo>
                  <a:lnTo>
                    <a:pt x="31" y="80"/>
                  </a:lnTo>
                  <a:lnTo>
                    <a:pt x="15" y="87"/>
                  </a:lnTo>
                  <a:lnTo>
                    <a:pt x="0" y="95"/>
                  </a:lnTo>
                  <a:lnTo>
                    <a:pt x="8" y="103"/>
                  </a:lnTo>
                  <a:lnTo>
                    <a:pt x="8" y="111"/>
                  </a:lnTo>
                  <a:lnTo>
                    <a:pt x="15" y="111"/>
                  </a:lnTo>
                  <a:lnTo>
                    <a:pt x="31" y="119"/>
                  </a:lnTo>
                  <a:lnTo>
                    <a:pt x="46" y="127"/>
                  </a:lnTo>
                  <a:lnTo>
                    <a:pt x="46" y="151"/>
                  </a:lnTo>
                  <a:lnTo>
                    <a:pt x="46" y="167"/>
                  </a:lnTo>
                  <a:lnTo>
                    <a:pt x="46" y="191"/>
                  </a:lnTo>
                  <a:lnTo>
                    <a:pt x="38" y="206"/>
                  </a:lnTo>
                  <a:lnTo>
                    <a:pt x="38" y="222"/>
                  </a:lnTo>
                  <a:lnTo>
                    <a:pt x="23" y="230"/>
                  </a:lnTo>
                  <a:lnTo>
                    <a:pt x="15" y="246"/>
                  </a:lnTo>
                  <a:lnTo>
                    <a:pt x="15" y="262"/>
                  </a:lnTo>
                  <a:lnTo>
                    <a:pt x="23" y="270"/>
                  </a:lnTo>
                  <a:lnTo>
                    <a:pt x="23" y="294"/>
                  </a:lnTo>
                  <a:lnTo>
                    <a:pt x="23" y="317"/>
                  </a:lnTo>
                  <a:lnTo>
                    <a:pt x="23" y="333"/>
                  </a:lnTo>
                  <a:lnTo>
                    <a:pt x="38" y="333"/>
                  </a:lnTo>
                  <a:lnTo>
                    <a:pt x="38" y="325"/>
                  </a:lnTo>
                  <a:lnTo>
                    <a:pt x="31" y="317"/>
                  </a:lnTo>
                  <a:lnTo>
                    <a:pt x="53" y="302"/>
                  </a:lnTo>
                  <a:lnTo>
                    <a:pt x="84" y="278"/>
                  </a:lnTo>
                  <a:lnTo>
                    <a:pt x="84" y="270"/>
                  </a:lnTo>
                  <a:lnTo>
                    <a:pt x="84" y="254"/>
                  </a:lnTo>
                  <a:lnTo>
                    <a:pt x="84" y="238"/>
                  </a:lnTo>
                  <a:lnTo>
                    <a:pt x="84" y="246"/>
                  </a:lnTo>
                  <a:lnTo>
                    <a:pt x="76" y="222"/>
                  </a:lnTo>
                  <a:lnTo>
                    <a:pt x="76" y="206"/>
                  </a:lnTo>
                  <a:close/>
                </a:path>
              </a:pathLst>
            </a:custGeom>
            <a:solidFill>
              <a:srgbClr val="E1E1E1"/>
            </a:solidFill>
            <a:ln w="12700">
              <a:solidFill>
                <a:srgbClr val="000000"/>
              </a:solidFill>
              <a:prstDash val="solid"/>
              <a:round/>
              <a:headEnd/>
              <a:tailEnd/>
            </a:ln>
          </p:spPr>
          <p:txBody>
            <a:bodyPr/>
            <a:lstStyle/>
            <a:p>
              <a:endParaRPr lang="en-US"/>
            </a:p>
          </p:txBody>
        </p:sp>
        <p:sp>
          <p:nvSpPr>
            <p:cNvPr id="215287" name="Freeform 247"/>
            <p:cNvSpPr>
              <a:spLocks/>
            </p:cNvSpPr>
            <p:nvPr/>
          </p:nvSpPr>
          <p:spPr bwMode="auto">
            <a:xfrm>
              <a:off x="2819" y="3213"/>
              <a:ext cx="281" cy="262"/>
            </a:xfrm>
            <a:custGeom>
              <a:avLst/>
              <a:gdLst>
                <a:gd name="T0" fmla="*/ 61 w 281"/>
                <a:gd name="T1" fmla="*/ 71 h 262"/>
                <a:gd name="T2" fmla="*/ 61 w 281"/>
                <a:gd name="T3" fmla="*/ 111 h 262"/>
                <a:gd name="T4" fmla="*/ 46 w 281"/>
                <a:gd name="T5" fmla="*/ 135 h 262"/>
                <a:gd name="T6" fmla="*/ 15 w 281"/>
                <a:gd name="T7" fmla="*/ 119 h 262"/>
                <a:gd name="T8" fmla="*/ 8 w 281"/>
                <a:gd name="T9" fmla="*/ 151 h 262"/>
                <a:gd name="T10" fmla="*/ 23 w 281"/>
                <a:gd name="T11" fmla="*/ 190 h 262"/>
                <a:gd name="T12" fmla="*/ 23 w 281"/>
                <a:gd name="T13" fmla="*/ 214 h 262"/>
                <a:gd name="T14" fmla="*/ 30 w 281"/>
                <a:gd name="T15" fmla="*/ 246 h 262"/>
                <a:gd name="T16" fmla="*/ 46 w 281"/>
                <a:gd name="T17" fmla="*/ 254 h 262"/>
                <a:gd name="T18" fmla="*/ 68 w 281"/>
                <a:gd name="T19" fmla="*/ 254 h 262"/>
                <a:gd name="T20" fmla="*/ 106 w 281"/>
                <a:gd name="T21" fmla="*/ 246 h 262"/>
                <a:gd name="T22" fmla="*/ 144 w 281"/>
                <a:gd name="T23" fmla="*/ 246 h 262"/>
                <a:gd name="T24" fmla="*/ 175 w 281"/>
                <a:gd name="T25" fmla="*/ 230 h 262"/>
                <a:gd name="T26" fmla="*/ 205 w 281"/>
                <a:gd name="T27" fmla="*/ 206 h 262"/>
                <a:gd name="T28" fmla="*/ 236 w 281"/>
                <a:gd name="T29" fmla="*/ 167 h 262"/>
                <a:gd name="T30" fmla="*/ 266 w 281"/>
                <a:gd name="T31" fmla="*/ 135 h 262"/>
                <a:gd name="T32" fmla="*/ 281 w 281"/>
                <a:gd name="T33" fmla="*/ 95 h 262"/>
                <a:gd name="T34" fmla="*/ 266 w 281"/>
                <a:gd name="T35" fmla="*/ 103 h 262"/>
                <a:gd name="T36" fmla="*/ 251 w 281"/>
                <a:gd name="T37" fmla="*/ 87 h 262"/>
                <a:gd name="T38" fmla="*/ 266 w 281"/>
                <a:gd name="T39" fmla="*/ 79 h 262"/>
                <a:gd name="T40" fmla="*/ 266 w 281"/>
                <a:gd name="T41" fmla="*/ 32 h 262"/>
                <a:gd name="T42" fmla="*/ 258 w 281"/>
                <a:gd name="T43" fmla="*/ 8 h 262"/>
                <a:gd name="T44" fmla="*/ 228 w 281"/>
                <a:gd name="T45" fmla="*/ 0 h 262"/>
                <a:gd name="T46" fmla="*/ 198 w 281"/>
                <a:gd name="T47" fmla="*/ 16 h 262"/>
                <a:gd name="T48" fmla="*/ 175 w 281"/>
                <a:gd name="T49" fmla="*/ 48 h 262"/>
                <a:gd name="T50" fmla="*/ 152 w 281"/>
                <a:gd name="T51" fmla="*/ 71 h 262"/>
                <a:gd name="T52" fmla="*/ 114 w 281"/>
                <a:gd name="T53" fmla="*/ 64 h 262"/>
                <a:gd name="T54" fmla="*/ 99 w 281"/>
                <a:gd name="T55" fmla="*/ 95 h 262"/>
                <a:gd name="T56" fmla="*/ 76 w 281"/>
                <a:gd name="T57" fmla="*/ 95 h 262"/>
                <a:gd name="T58" fmla="*/ 61 w 281"/>
                <a:gd name="T59" fmla="*/ 56 h 262"/>
                <a:gd name="T60" fmla="*/ 175 w 281"/>
                <a:gd name="T61" fmla="*/ 159 h 262"/>
                <a:gd name="T62" fmla="*/ 198 w 281"/>
                <a:gd name="T63" fmla="*/ 167 h 262"/>
                <a:gd name="T64" fmla="*/ 213 w 281"/>
                <a:gd name="T65" fmla="*/ 143 h 262"/>
                <a:gd name="T66" fmla="*/ 198 w 281"/>
                <a:gd name="T67" fmla="*/ 1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62">
                  <a:moveTo>
                    <a:pt x="61" y="56"/>
                  </a:moveTo>
                  <a:lnTo>
                    <a:pt x="61" y="71"/>
                  </a:lnTo>
                  <a:lnTo>
                    <a:pt x="61" y="95"/>
                  </a:lnTo>
                  <a:lnTo>
                    <a:pt x="61" y="111"/>
                  </a:lnTo>
                  <a:lnTo>
                    <a:pt x="61" y="127"/>
                  </a:lnTo>
                  <a:lnTo>
                    <a:pt x="46" y="135"/>
                  </a:lnTo>
                  <a:lnTo>
                    <a:pt x="15" y="135"/>
                  </a:lnTo>
                  <a:lnTo>
                    <a:pt x="15" y="119"/>
                  </a:lnTo>
                  <a:lnTo>
                    <a:pt x="0" y="135"/>
                  </a:lnTo>
                  <a:lnTo>
                    <a:pt x="8" y="151"/>
                  </a:lnTo>
                  <a:lnTo>
                    <a:pt x="15" y="167"/>
                  </a:lnTo>
                  <a:lnTo>
                    <a:pt x="23" y="190"/>
                  </a:lnTo>
                  <a:lnTo>
                    <a:pt x="30" y="206"/>
                  </a:lnTo>
                  <a:lnTo>
                    <a:pt x="23" y="214"/>
                  </a:lnTo>
                  <a:lnTo>
                    <a:pt x="23" y="230"/>
                  </a:lnTo>
                  <a:lnTo>
                    <a:pt x="30" y="246"/>
                  </a:lnTo>
                  <a:lnTo>
                    <a:pt x="38" y="246"/>
                  </a:lnTo>
                  <a:lnTo>
                    <a:pt x="46" y="254"/>
                  </a:lnTo>
                  <a:lnTo>
                    <a:pt x="53" y="262"/>
                  </a:lnTo>
                  <a:lnTo>
                    <a:pt x="68" y="254"/>
                  </a:lnTo>
                  <a:lnTo>
                    <a:pt x="91" y="246"/>
                  </a:lnTo>
                  <a:lnTo>
                    <a:pt x="106" y="246"/>
                  </a:lnTo>
                  <a:lnTo>
                    <a:pt x="122" y="246"/>
                  </a:lnTo>
                  <a:lnTo>
                    <a:pt x="144" y="246"/>
                  </a:lnTo>
                  <a:lnTo>
                    <a:pt x="160" y="238"/>
                  </a:lnTo>
                  <a:lnTo>
                    <a:pt x="175" y="230"/>
                  </a:lnTo>
                  <a:lnTo>
                    <a:pt x="198" y="214"/>
                  </a:lnTo>
                  <a:lnTo>
                    <a:pt x="205" y="206"/>
                  </a:lnTo>
                  <a:lnTo>
                    <a:pt x="213" y="190"/>
                  </a:lnTo>
                  <a:lnTo>
                    <a:pt x="236" y="167"/>
                  </a:lnTo>
                  <a:lnTo>
                    <a:pt x="251" y="151"/>
                  </a:lnTo>
                  <a:lnTo>
                    <a:pt x="266" y="135"/>
                  </a:lnTo>
                  <a:lnTo>
                    <a:pt x="274" y="119"/>
                  </a:lnTo>
                  <a:lnTo>
                    <a:pt x="281" y="95"/>
                  </a:lnTo>
                  <a:lnTo>
                    <a:pt x="266" y="95"/>
                  </a:lnTo>
                  <a:lnTo>
                    <a:pt x="266" y="103"/>
                  </a:lnTo>
                  <a:lnTo>
                    <a:pt x="243" y="95"/>
                  </a:lnTo>
                  <a:lnTo>
                    <a:pt x="251" y="87"/>
                  </a:lnTo>
                  <a:lnTo>
                    <a:pt x="258" y="71"/>
                  </a:lnTo>
                  <a:lnTo>
                    <a:pt x="266" y="79"/>
                  </a:lnTo>
                  <a:lnTo>
                    <a:pt x="266" y="56"/>
                  </a:lnTo>
                  <a:lnTo>
                    <a:pt x="266" y="32"/>
                  </a:lnTo>
                  <a:lnTo>
                    <a:pt x="258" y="24"/>
                  </a:lnTo>
                  <a:lnTo>
                    <a:pt x="258" y="8"/>
                  </a:lnTo>
                  <a:lnTo>
                    <a:pt x="243" y="0"/>
                  </a:lnTo>
                  <a:lnTo>
                    <a:pt x="228" y="0"/>
                  </a:lnTo>
                  <a:lnTo>
                    <a:pt x="220" y="0"/>
                  </a:lnTo>
                  <a:lnTo>
                    <a:pt x="198" y="16"/>
                  </a:lnTo>
                  <a:lnTo>
                    <a:pt x="182" y="32"/>
                  </a:lnTo>
                  <a:lnTo>
                    <a:pt x="175" y="48"/>
                  </a:lnTo>
                  <a:lnTo>
                    <a:pt x="160" y="56"/>
                  </a:lnTo>
                  <a:lnTo>
                    <a:pt x="152" y="71"/>
                  </a:lnTo>
                  <a:lnTo>
                    <a:pt x="129" y="71"/>
                  </a:lnTo>
                  <a:lnTo>
                    <a:pt x="114" y="64"/>
                  </a:lnTo>
                  <a:lnTo>
                    <a:pt x="106" y="79"/>
                  </a:lnTo>
                  <a:lnTo>
                    <a:pt x="99" y="95"/>
                  </a:lnTo>
                  <a:lnTo>
                    <a:pt x="76" y="95"/>
                  </a:lnTo>
                  <a:lnTo>
                    <a:pt x="76" y="95"/>
                  </a:lnTo>
                  <a:lnTo>
                    <a:pt x="76" y="71"/>
                  </a:lnTo>
                  <a:lnTo>
                    <a:pt x="61" y="56"/>
                  </a:lnTo>
                  <a:lnTo>
                    <a:pt x="198" y="135"/>
                  </a:lnTo>
                  <a:lnTo>
                    <a:pt x="175" y="159"/>
                  </a:lnTo>
                  <a:lnTo>
                    <a:pt x="190" y="175"/>
                  </a:lnTo>
                  <a:lnTo>
                    <a:pt x="198" y="167"/>
                  </a:lnTo>
                  <a:lnTo>
                    <a:pt x="213" y="159"/>
                  </a:lnTo>
                  <a:lnTo>
                    <a:pt x="213" y="143"/>
                  </a:lnTo>
                  <a:lnTo>
                    <a:pt x="198" y="135"/>
                  </a:lnTo>
                  <a:lnTo>
                    <a:pt x="198" y="135"/>
                  </a:lnTo>
                  <a:lnTo>
                    <a:pt x="61" y="56"/>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88" name="Freeform 248"/>
            <p:cNvSpPr>
              <a:spLocks/>
            </p:cNvSpPr>
            <p:nvPr/>
          </p:nvSpPr>
          <p:spPr bwMode="auto">
            <a:xfrm>
              <a:off x="2819" y="3213"/>
              <a:ext cx="281" cy="262"/>
            </a:xfrm>
            <a:custGeom>
              <a:avLst/>
              <a:gdLst>
                <a:gd name="T0" fmla="*/ 61 w 281"/>
                <a:gd name="T1" fmla="*/ 56 h 262"/>
                <a:gd name="T2" fmla="*/ 61 w 281"/>
                <a:gd name="T3" fmla="*/ 71 h 262"/>
                <a:gd name="T4" fmla="*/ 61 w 281"/>
                <a:gd name="T5" fmla="*/ 95 h 262"/>
                <a:gd name="T6" fmla="*/ 61 w 281"/>
                <a:gd name="T7" fmla="*/ 111 h 262"/>
                <a:gd name="T8" fmla="*/ 61 w 281"/>
                <a:gd name="T9" fmla="*/ 127 h 262"/>
                <a:gd name="T10" fmla="*/ 46 w 281"/>
                <a:gd name="T11" fmla="*/ 135 h 262"/>
                <a:gd name="T12" fmla="*/ 15 w 281"/>
                <a:gd name="T13" fmla="*/ 135 h 262"/>
                <a:gd name="T14" fmla="*/ 15 w 281"/>
                <a:gd name="T15" fmla="*/ 119 h 262"/>
                <a:gd name="T16" fmla="*/ 0 w 281"/>
                <a:gd name="T17" fmla="*/ 135 h 262"/>
                <a:gd name="T18" fmla="*/ 8 w 281"/>
                <a:gd name="T19" fmla="*/ 151 h 262"/>
                <a:gd name="T20" fmla="*/ 15 w 281"/>
                <a:gd name="T21" fmla="*/ 167 h 262"/>
                <a:gd name="T22" fmla="*/ 23 w 281"/>
                <a:gd name="T23" fmla="*/ 190 h 262"/>
                <a:gd name="T24" fmla="*/ 30 w 281"/>
                <a:gd name="T25" fmla="*/ 206 h 262"/>
                <a:gd name="T26" fmla="*/ 23 w 281"/>
                <a:gd name="T27" fmla="*/ 214 h 262"/>
                <a:gd name="T28" fmla="*/ 23 w 281"/>
                <a:gd name="T29" fmla="*/ 230 h 262"/>
                <a:gd name="T30" fmla="*/ 30 w 281"/>
                <a:gd name="T31" fmla="*/ 246 h 262"/>
                <a:gd name="T32" fmla="*/ 38 w 281"/>
                <a:gd name="T33" fmla="*/ 246 h 262"/>
                <a:gd name="T34" fmla="*/ 46 w 281"/>
                <a:gd name="T35" fmla="*/ 254 h 262"/>
                <a:gd name="T36" fmla="*/ 53 w 281"/>
                <a:gd name="T37" fmla="*/ 262 h 262"/>
                <a:gd name="T38" fmla="*/ 68 w 281"/>
                <a:gd name="T39" fmla="*/ 254 h 262"/>
                <a:gd name="T40" fmla="*/ 91 w 281"/>
                <a:gd name="T41" fmla="*/ 246 h 262"/>
                <a:gd name="T42" fmla="*/ 106 w 281"/>
                <a:gd name="T43" fmla="*/ 246 h 262"/>
                <a:gd name="T44" fmla="*/ 122 w 281"/>
                <a:gd name="T45" fmla="*/ 246 h 262"/>
                <a:gd name="T46" fmla="*/ 144 w 281"/>
                <a:gd name="T47" fmla="*/ 246 h 262"/>
                <a:gd name="T48" fmla="*/ 160 w 281"/>
                <a:gd name="T49" fmla="*/ 238 h 262"/>
                <a:gd name="T50" fmla="*/ 175 w 281"/>
                <a:gd name="T51" fmla="*/ 230 h 262"/>
                <a:gd name="T52" fmla="*/ 198 w 281"/>
                <a:gd name="T53" fmla="*/ 214 h 262"/>
                <a:gd name="T54" fmla="*/ 205 w 281"/>
                <a:gd name="T55" fmla="*/ 206 h 262"/>
                <a:gd name="T56" fmla="*/ 213 w 281"/>
                <a:gd name="T57" fmla="*/ 190 h 262"/>
                <a:gd name="T58" fmla="*/ 236 w 281"/>
                <a:gd name="T59" fmla="*/ 167 h 262"/>
                <a:gd name="T60" fmla="*/ 251 w 281"/>
                <a:gd name="T61" fmla="*/ 151 h 262"/>
                <a:gd name="T62" fmla="*/ 266 w 281"/>
                <a:gd name="T63" fmla="*/ 135 h 262"/>
                <a:gd name="T64" fmla="*/ 274 w 281"/>
                <a:gd name="T65" fmla="*/ 119 h 262"/>
                <a:gd name="T66" fmla="*/ 281 w 281"/>
                <a:gd name="T67" fmla="*/ 95 h 262"/>
                <a:gd name="T68" fmla="*/ 266 w 281"/>
                <a:gd name="T69" fmla="*/ 95 h 262"/>
                <a:gd name="T70" fmla="*/ 266 w 281"/>
                <a:gd name="T71" fmla="*/ 103 h 262"/>
                <a:gd name="T72" fmla="*/ 243 w 281"/>
                <a:gd name="T73" fmla="*/ 95 h 262"/>
                <a:gd name="T74" fmla="*/ 251 w 281"/>
                <a:gd name="T75" fmla="*/ 87 h 262"/>
                <a:gd name="T76" fmla="*/ 258 w 281"/>
                <a:gd name="T77" fmla="*/ 71 h 262"/>
                <a:gd name="T78" fmla="*/ 266 w 281"/>
                <a:gd name="T79" fmla="*/ 79 h 262"/>
                <a:gd name="T80" fmla="*/ 266 w 281"/>
                <a:gd name="T81" fmla="*/ 56 h 262"/>
                <a:gd name="T82" fmla="*/ 266 w 281"/>
                <a:gd name="T83" fmla="*/ 32 h 262"/>
                <a:gd name="T84" fmla="*/ 258 w 281"/>
                <a:gd name="T85" fmla="*/ 24 h 262"/>
                <a:gd name="T86" fmla="*/ 258 w 281"/>
                <a:gd name="T87" fmla="*/ 8 h 262"/>
                <a:gd name="T88" fmla="*/ 243 w 281"/>
                <a:gd name="T89" fmla="*/ 0 h 262"/>
                <a:gd name="T90" fmla="*/ 228 w 281"/>
                <a:gd name="T91" fmla="*/ 0 h 262"/>
                <a:gd name="T92" fmla="*/ 220 w 281"/>
                <a:gd name="T93" fmla="*/ 0 h 262"/>
                <a:gd name="T94" fmla="*/ 198 w 281"/>
                <a:gd name="T95" fmla="*/ 16 h 262"/>
                <a:gd name="T96" fmla="*/ 182 w 281"/>
                <a:gd name="T97" fmla="*/ 32 h 262"/>
                <a:gd name="T98" fmla="*/ 175 w 281"/>
                <a:gd name="T99" fmla="*/ 48 h 262"/>
                <a:gd name="T100" fmla="*/ 160 w 281"/>
                <a:gd name="T101" fmla="*/ 56 h 262"/>
                <a:gd name="T102" fmla="*/ 152 w 281"/>
                <a:gd name="T103" fmla="*/ 71 h 262"/>
                <a:gd name="T104" fmla="*/ 129 w 281"/>
                <a:gd name="T105" fmla="*/ 71 h 262"/>
                <a:gd name="T106" fmla="*/ 114 w 281"/>
                <a:gd name="T107" fmla="*/ 64 h 262"/>
                <a:gd name="T108" fmla="*/ 106 w 281"/>
                <a:gd name="T109" fmla="*/ 79 h 262"/>
                <a:gd name="T110" fmla="*/ 99 w 281"/>
                <a:gd name="T111" fmla="*/ 95 h 262"/>
                <a:gd name="T112" fmla="*/ 76 w 281"/>
                <a:gd name="T113" fmla="*/ 95 h 262"/>
                <a:gd name="T114" fmla="*/ 76 w 281"/>
                <a:gd name="T115" fmla="*/ 95 h 262"/>
                <a:gd name="T116" fmla="*/ 76 w 281"/>
                <a:gd name="T117" fmla="*/ 71 h 262"/>
                <a:gd name="T118" fmla="*/ 61 w 281"/>
                <a:gd name="T119" fmla="*/ 5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1" h="262">
                  <a:moveTo>
                    <a:pt x="61" y="56"/>
                  </a:moveTo>
                  <a:lnTo>
                    <a:pt x="61" y="71"/>
                  </a:lnTo>
                  <a:lnTo>
                    <a:pt x="61" y="95"/>
                  </a:lnTo>
                  <a:lnTo>
                    <a:pt x="61" y="111"/>
                  </a:lnTo>
                  <a:lnTo>
                    <a:pt x="61" y="127"/>
                  </a:lnTo>
                  <a:lnTo>
                    <a:pt x="46" y="135"/>
                  </a:lnTo>
                  <a:lnTo>
                    <a:pt x="15" y="135"/>
                  </a:lnTo>
                  <a:lnTo>
                    <a:pt x="15" y="119"/>
                  </a:lnTo>
                  <a:lnTo>
                    <a:pt x="0" y="135"/>
                  </a:lnTo>
                  <a:lnTo>
                    <a:pt x="8" y="151"/>
                  </a:lnTo>
                  <a:lnTo>
                    <a:pt x="15" y="167"/>
                  </a:lnTo>
                  <a:lnTo>
                    <a:pt x="23" y="190"/>
                  </a:lnTo>
                  <a:lnTo>
                    <a:pt x="30" y="206"/>
                  </a:lnTo>
                  <a:lnTo>
                    <a:pt x="23" y="214"/>
                  </a:lnTo>
                  <a:lnTo>
                    <a:pt x="23" y="230"/>
                  </a:lnTo>
                  <a:lnTo>
                    <a:pt x="30" y="246"/>
                  </a:lnTo>
                  <a:lnTo>
                    <a:pt x="38" y="246"/>
                  </a:lnTo>
                  <a:lnTo>
                    <a:pt x="46" y="254"/>
                  </a:lnTo>
                  <a:lnTo>
                    <a:pt x="53" y="262"/>
                  </a:lnTo>
                  <a:lnTo>
                    <a:pt x="68" y="254"/>
                  </a:lnTo>
                  <a:lnTo>
                    <a:pt x="91" y="246"/>
                  </a:lnTo>
                  <a:lnTo>
                    <a:pt x="106" y="246"/>
                  </a:lnTo>
                  <a:lnTo>
                    <a:pt x="122" y="246"/>
                  </a:lnTo>
                  <a:lnTo>
                    <a:pt x="144" y="246"/>
                  </a:lnTo>
                  <a:lnTo>
                    <a:pt x="160" y="238"/>
                  </a:lnTo>
                  <a:lnTo>
                    <a:pt x="175" y="230"/>
                  </a:lnTo>
                  <a:lnTo>
                    <a:pt x="198" y="214"/>
                  </a:lnTo>
                  <a:lnTo>
                    <a:pt x="205" y="206"/>
                  </a:lnTo>
                  <a:lnTo>
                    <a:pt x="213" y="190"/>
                  </a:lnTo>
                  <a:lnTo>
                    <a:pt x="236" y="167"/>
                  </a:lnTo>
                  <a:lnTo>
                    <a:pt x="251" y="151"/>
                  </a:lnTo>
                  <a:lnTo>
                    <a:pt x="266" y="135"/>
                  </a:lnTo>
                  <a:lnTo>
                    <a:pt x="274" y="119"/>
                  </a:lnTo>
                  <a:lnTo>
                    <a:pt x="281" y="95"/>
                  </a:lnTo>
                  <a:lnTo>
                    <a:pt x="266" y="95"/>
                  </a:lnTo>
                  <a:lnTo>
                    <a:pt x="266" y="103"/>
                  </a:lnTo>
                  <a:lnTo>
                    <a:pt x="243" y="95"/>
                  </a:lnTo>
                  <a:lnTo>
                    <a:pt x="251" y="87"/>
                  </a:lnTo>
                  <a:lnTo>
                    <a:pt x="258" y="71"/>
                  </a:lnTo>
                  <a:lnTo>
                    <a:pt x="266" y="79"/>
                  </a:lnTo>
                  <a:lnTo>
                    <a:pt x="266" y="56"/>
                  </a:lnTo>
                  <a:lnTo>
                    <a:pt x="266" y="32"/>
                  </a:lnTo>
                  <a:lnTo>
                    <a:pt x="258" y="24"/>
                  </a:lnTo>
                  <a:lnTo>
                    <a:pt x="258" y="8"/>
                  </a:lnTo>
                  <a:lnTo>
                    <a:pt x="243" y="0"/>
                  </a:lnTo>
                  <a:lnTo>
                    <a:pt x="228" y="0"/>
                  </a:lnTo>
                  <a:lnTo>
                    <a:pt x="220" y="0"/>
                  </a:lnTo>
                  <a:lnTo>
                    <a:pt x="198" y="16"/>
                  </a:lnTo>
                  <a:lnTo>
                    <a:pt x="182" y="32"/>
                  </a:lnTo>
                  <a:lnTo>
                    <a:pt x="175" y="48"/>
                  </a:lnTo>
                  <a:lnTo>
                    <a:pt x="160" y="56"/>
                  </a:lnTo>
                  <a:lnTo>
                    <a:pt x="152" y="71"/>
                  </a:lnTo>
                  <a:lnTo>
                    <a:pt x="129" y="71"/>
                  </a:lnTo>
                  <a:lnTo>
                    <a:pt x="114" y="64"/>
                  </a:lnTo>
                  <a:lnTo>
                    <a:pt x="106" y="79"/>
                  </a:lnTo>
                  <a:lnTo>
                    <a:pt x="99" y="95"/>
                  </a:lnTo>
                  <a:lnTo>
                    <a:pt x="76" y="95"/>
                  </a:lnTo>
                  <a:lnTo>
                    <a:pt x="76" y="95"/>
                  </a:lnTo>
                  <a:lnTo>
                    <a:pt x="76" y="71"/>
                  </a:lnTo>
                  <a:lnTo>
                    <a:pt x="61" y="56"/>
                  </a:lnTo>
                </a:path>
              </a:pathLst>
            </a:custGeom>
            <a:solidFill>
              <a:srgbClr val="E1E1E1"/>
            </a:solidFill>
            <a:ln w="12700">
              <a:solidFill>
                <a:srgbClr val="000000"/>
              </a:solidFill>
              <a:prstDash val="solid"/>
              <a:round/>
              <a:headEnd/>
              <a:tailEnd/>
            </a:ln>
          </p:spPr>
          <p:txBody>
            <a:bodyPr/>
            <a:lstStyle/>
            <a:p>
              <a:endParaRPr lang="en-US"/>
            </a:p>
          </p:txBody>
        </p:sp>
        <p:sp>
          <p:nvSpPr>
            <p:cNvPr id="215289" name="Freeform 249"/>
            <p:cNvSpPr>
              <a:spLocks/>
            </p:cNvSpPr>
            <p:nvPr/>
          </p:nvSpPr>
          <p:spPr bwMode="auto">
            <a:xfrm>
              <a:off x="2994" y="3348"/>
              <a:ext cx="38" cy="40"/>
            </a:xfrm>
            <a:custGeom>
              <a:avLst/>
              <a:gdLst>
                <a:gd name="T0" fmla="*/ 23 w 38"/>
                <a:gd name="T1" fmla="*/ 0 h 40"/>
                <a:gd name="T2" fmla="*/ 0 w 38"/>
                <a:gd name="T3" fmla="*/ 24 h 40"/>
                <a:gd name="T4" fmla="*/ 15 w 38"/>
                <a:gd name="T5" fmla="*/ 40 h 40"/>
                <a:gd name="T6" fmla="*/ 23 w 38"/>
                <a:gd name="T7" fmla="*/ 32 h 40"/>
                <a:gd name="T8" fmla="*/ 38 w 38"/>
                <a:gd name="T9" fmla="*/ 24 h 40"/>
                <a:gd name="T10" fmla="*/ 38 w 38"/>
                <a:gd name="T11" fmla="*/ 8 h 40"/>
                <a:gd name="T12" fmla="*/ 23 w 38"/>
                <a:gd name="T13" fmla="*/ 0 h 40"/>
                <a:gd name="T14" fmla="*/ 23 w 38"/>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0">
                  <a:moveTo>
                    <a:pt x="23" y="0"/>
                  </a:moveTo>
                  <a:lnTo>
                    <a:pt x="0" y="24"/>
                  </a:lnTo>
                  <a:lnTo>
                    <a:pt x="15" y="40"/>
                  </a:lnTo>
                  <a:lnTo>
                    <a:pt x="23" y="32"/>
                  </a:lnTo>
                  <a:lnTo>
                    <a:pt x="38" y="24"/>
                  </a:lnTo>
                  <a:lnTo>
                    <a:pt x="38" y="8"/>
                  </a:lnTo>
                  <a:lnTo>
                    <a:pt x="23"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290" name="Freeform 250"/>
            <p:cNvSpPr>
              <a:spLocks/>
            </p:cNvSpPr>
            <p:nvPr/>
          </p:nvSpPr>
          <p:spPr bwMode="auto">
            <a:xfrm>
              <a:off x="2789" y="3221"/>
              <a:ext cx="7" cy="16"/>
            </a:xfrm>
            <a:custGeom>
              <a:avLst/>
              <a:gdLst>
                <a:gd name="T0" fmla="*/ 7 w 7"/>
                <a:gd name="T1" fmla="*/ 16 h 16"/>
                <a:gd name="T2" fmla="*/ 0 w 7"/>
                <a:gd name="T3" fmla="*/ 16 h 16"/>
                <a:gd name="T4" fmla="*/ 0 w 7"/>
                <a:gd name="T5" fmla="*/ 0 h 16"/>
                <a:gd name="T6" fmla="*/ 7 w 7"/>
                <a:gd name="T7" fmla="*/ 16 h 16"/>
              </a:gdLst>
              <a:ahLst/>
              <a:cxnLst>
                <a:cxn ang="0">
                  <a:pos x="T0" y="T1"/>
                </a:cxn>
                <a:cxn ang="0">
                  <a:pos x="T2" y="T3"/>
                </a:cxn>
                <a:cxn ang="0">
                  <a:pos x="T4" y="T5"/>
                </a:cxn>
                <a:cxn ang="0">
                  <a:pos x="T6" y="T7"/>
                </a:cxn>
              </a:cxnLst>
              <a:rect l="0" t="0" r="r" b="b"/>
              <a:pathLst>
                <a:path w="7" h="16">
                  <a:moveTo>
                    <a:pt x="7" y="16"/>
                  </a:moveTo>
                  <a:lnTo>
                    <a:pt x="0" y="16"/>
                  </a:lnTo>
                  <a:lnTo>
                    <a:pt x="0" y="0"/>
                  </a:lnTo>
                  <a:lnTo>
                    <a:pt x="7"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91" name="Freeform 251"/>
            <p:cNvSpPr>
              <a:spLocks/>
            </p:cNvSpPr>
            <p:nvPr/>
          </p:nvSpPr>
          <p:spPr bwMode="auto">
            <a:xfrm>
              <a:off x="3062" y="3292"/>
              <a:ext cx="23" cy="32"/>
            </a:xfrm>
            <a:custGeom>
              <a:avLst/>
              <a:gdLst>
                <a:gd name="T0" fmla="*/ 15 w 23"/>
                <a:gd name="T1" fmla="*/ 0 h 32"/>
                <a:gd name="T2" fmla="*/ 0 w 23"/>
                <a:gd name="T3" fmla="*/ 8 h 32"/>
                <a:gd name="T4" fmla="*/ 0 w 23"/>
                <a:gd name="T5" fmla="*/ 24 h 32"/>
                <a:gd name="T6" fmla="*/ 23 w 23"/>
                <a:gd name="T7" fmla="*/ 32 h 32"/>
                <a:gd name="T8" fmla="*/ 23 w 23"/>
                <a:gd name="T9" fmla="*/ 24 h 32"/>
                <a:gd name="T10" fmla="*/ 23 w 23"/>
                <a:gd name="T11" fmla="*/ 0 h 32"/>
                <a:gd name="T12" fmla="*/ 15 w 2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3" h="32">
                  <a:moveTo>
                    <a:pt x="15" y="0"/>
                  </a:moveTo>
                  <a:lnTo>
                    <a:pt x="0" y="8"/>
                  </a:lnTo>
                  <a:lnTo>
                    <a:pt x="0" y="24"/>
                  </a:lnTo>
                  <a:lnTo>
                    <a:pt x="23" y="32"/>
                  </a:lnTo>
                  <a:lnTo>
                    <a:pt x="23" y="24"/>
                  </a:lnTo>
                  <a:lnTo>
                    <a:pt x="23"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292" name="Freeform 252"/>
            <p:cNvSpPr>
              <a:spLocks/>
            </p:cNvSpPr>
            <p:nvPr/>
          </p:nvSpPr>
          <p:spPr bwMode="auto">
            <a:xfrm>
              <a:off x="2743" y="2880"/>
              <a:ext cx="213" cy="246"/>
            </a:xfrm>
            <a:custGeom>
              <a:avLst/>
              <a:gdLst>
                <a:gd name="T0" fmla="*/ 213 w 213"/>
                <a:gd name="T1" fmla="*/ 143 h 246"/>
                <a:gd name="T2" fmla="*/ 198 w 213"/>
                <a:gd name="T3" fmla="*/ 143 h 246"/>
                <a:gd name="T4" fmla="*/ 182 w 213"/>
                <a:gd name="T5" fmla="*/ 143 h 246"/>
                <a:gd name="T6" fmla="*/ 182 w 213"/>
                <a:gd name="T7" fmla="*/ 159 h 246"/>
                <a:gd name="T8" fmla="*/ 182 w 213"/>
                <a:gd name="T9" fmla="*/ 190 h 246"/>
                <a:gd name="T10" fmla="*/ 182 w 213"/>
                <a:gd name="T11" fmla="*/ 214 h 246"/>
                <a:gd name="T12" fmla="*/ 205 w 213"/>
                <a:gd name="T13" fmla="*/ 238 h 246"/>
                <a:gd name="T14" fmla="*/ 152 w 213"/>
                <a:gd name="T15" fmla="*/ 246 h 246"/>
                <a:gd name="T16" fmla="*/ 137 w 213"/>
                <a:gd name="T17" fmla="*/ 246 h 246"/>
                <a:gd name="T18" fmla="*/ 122 w 213"/>
                <a:gd name="T19" fmla="*/ 238 h 246"/>
                <a:gd name="T20" fmla="*/ 114 w 213"/>
                <a:gd name="T21" fmla="*/ 238 h 246"/>
                <a:gd name="T22" fmla="*/ 99 w 213"/>
                <a:gd name="T23" fmla="*/ 238 h 246"/>
                <a:gd name="T24" fmla="*/ 76 w 213"/>
                <a:gd name="T25" fmla="*/ 230 h 246"/>
                <a:gd name="T26" fmla="*/ 38 w 213"/>
                <a:gd name="T27" fmla="*/ 230 h 246"/>
                <a:gd name="T28" fmla="*/ 23 w 213"/>
                <a:gd name="T29" fmla="*/ 230 h 246"/>
                <a:gd name="T30" fmla="*/ 0 w 213"/>
                <a:gd name="T31" fmla="*/ 230 h 246"/>
                <a:gd name="T32" fmla="*/ 8 w 213"/>
                <a:gd name="T33" fmla="*/ 214 h 246"/>
                <a:gd name="T34" fmla="*/ 8 w 213"/>
                <a:gd name="T35" fmla="*/ 198 h 246"/>
                <a:gd name="T36" fmla="*/ 23 w 213"/>
                <a:gd name="T37" fmla="*/ 151 h 246"/>
                <a:gd name="T38" fmla="*/ 30 w 213"/>
                <a:gd name="T39" fmla="*/ 135 h 246"/>
                <a:gd name="T40" fmla="*/ 38 w 213"/>
                <a:gd name="T41" fmla="*/ 119 h 246"/>
                <a:gd name="T42" fmla="*/ 38 w 213"/>
                <a:gd name="T43" fmla="*/ 95 h 246"/>
                <a:gd name="T44" fmla="*/ 30 w 213"/>
                <a:gd name="T45" fmla="*/ 79 h 246"/>
                <a:gd name="T46" fmla="*/ 30 w 213"/>
                <a:gd name="T47" fmla="*/ 64 h 246"/>
                <a:gd name="T48" fmla="*/ 30 w 213"/>
                <a:gd name="T49" fmla="*/ 56 h 246"/>
                <a:gd name="T50" fmla="*/ 23 w 213"/>
                <a:gd name="T51" fmla="*/ 24 h 246"/>
                <a:gd name="T52" fmla="*/ 15 w 213"/>
                <a:gd name="T53" fmla="*/ 0 h 246"/>
                <a:gd name="T54" fmla="*/ 30 w 213"/>
                <a:gd name="T55" fmla="*/ 0 h 246"/>
                <a:gd name="T56" fmla="*/ 46 w 213"/>
                <a:gd name="T57" fmla="*/ 0 h 246"/>
                <a:gd name="T58" fmla="*/ 61 w 213"/>
                <a:gd name="T59" fmla="*/ 0 h 246"/>
                <a:gd name="T60" fmla="*/ 76 w 213"/>
                <a:gd name="T61" fmla="*/ 0 h 246"/>
                <a:gd name="T62" fmla="*/ 91 w 213"/>
                <a:gd name="T63" fmla="*/ 0 h 246"/>
                <a:gd name="T64" fmla="*/ 106 w 213"/>
                <a:gd name="T65" fmla="*/ 40 h 246"/>
                <a:gd name="T66" fmla="*/ 114 w 213"/>
                <a:gd name="T67" fmla="*/ 48 h 246"/>
                <a:gd name="T68" fmla="*/ 137 w 213"/>
                <a:gd name="T69" fmla="*/ 40 h 246"/>
                <a:gd name="T70" fmla="*/ 137 w 213"/>
                <a:gd name="T71" fmla="*/ 24 h 246"/>
                <a:gd name="T72" fmla="*/ 160 w 213"/>
                <a:gd name="T73" fmla="*/ 24 h 246"/>
                <a:gd name="T74" fmla="*/ 160 w 213"/>
                <a:gd name="T75" fmla="*/ 24 h 246"/>
                <a:gd name="T76" fmla="*/ 182 w 213"/>
                <a:gd name="T77" fmla="*/ 32 h 246"/>
                <a:gd name="T78" fmla="*/ 182 w 213"/>
                <a:gd name="T79" fmla="*/ 79 h 246"/>
                <a:gd name="T80" fmla="*/ 190 w 213"/>
                <a:gd name="T81" fmla="*/ 103 h 246"/>
                <a:gd name="T82" fmla="*/ 190 w 213"/>
                <a:gd name="T83" fmla="*/ 111 h 246"/>
                <a:gd name="T84" fmla="*/ 213 w 213"/>
                <a:gd name="T85" fmla="*/ 103 h 246"/>
                <a:gd name="T86" fmla="*/ 213 w 213"/>
                <a:gd name="T87" fmla="*/ 119 h 246"/>
                <a:gd name="T88" fmla="*/ 213 w 213"/>
                <a:gd name="T89" fmla="*/ 14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246">
                  <a:moveTo>
                    <a:pt x="213" y="143"/>
                  </a:moveTo>
                  <a:lnTo>
                    <a:pt x="198" y="143"/>
                  </a:lnTo>
                  <a:lnTo>
                    <a:pt x="182" y="143"/>
                  </a:lnTo>
                  <a:lnTo>
                    <a:pt x="182" y="159"/>
                  </a:lnTo>
                  <a:lnTo>
                    <a:pt x="182" y="190"/>
                  </a:lnTo>
                  <a:lnTo>
                    <a:pt x="182" y="214"/>
                  </a:lnTo>
                  <a:lnTo>
                    <a:pt x="205" y="238"/>
                  </a:lnTo>
                  <a:lnTo>
                    <a:pt x="152" y="246"/>
                  </a:lnTo>
                  <a:lnTo>
                    <a:pt x="137" y="246"/>
                  </a:lnTo>
                  <a:lnTo>
                    <a:pt x="122" y="238"/>
                  </a:lnTo>
                  <a:lnTo>
                    <a:pt x="114" y="238"/>
                  </a:lnTo>
                  <a:lnTo>
                    <a:pt x="99" y="238"/>
                  </a:lnTo>
                  <a:lnTo>
                    <a:pt x="76" y="230"/>
                  </a:lnTo>
                  <a:lnTo>
                    <a:pt x="38" y="230"/>
                  </a:lnTo>
                  <a:lnTo>
                    <a:pt x="23" y="230"/>
                  </a:lnTo>
                  <a:lnTo>
                    <a:pt x="0" y="230"/>
                  </a:lnTo>
                  <a:lnTo>
                    <a:pt x="8" y="214"/>
                  </a:lnTo>
                  <a:lnTo>
                    <a:pt x="8" y="198"/>
                  </a:lnTo>
                  <a:lnTo>
                    <a:pt x="23" y="151"/>
                  </a:lnTo>
                  <a:lnTo>
                    <a:pt x="30" y="135"/>
                  </a:lnTo>
                  <a:lnTo>
                    <a:pt x="38" y="119"/>
                  </a:lnTo>
                  <a:lnTo>
                    <a:pt x="38" y="95"/>
                  </a:lnTo>
                  <a:lnTo>
                    <a:pt x="30" y="79"/>
                  </a:lnTo>
                  <a:lnTo>
                    <a:pt x="30" y="64"/>
                  </a:lnTo>
                  <a:lnTo>
                    <a:pt x="30" y="56"/>
                  </a:lnTo>
                  <a:lnTo>
                    <a:pt x="23" y="24"/>
                  </a:lnTo>
                  <a:lnTo>
                    <a:pt x="15" y="0"/>
                  </a:lnTo>
                  <a:lnTo>
                    <a:pt x="30" y="0"/>
                  </a:lnTo>
                  <a:lnTo>
                    <a:pt x="46" y="0"/>
                  </a:lnTo>
                  <a:lnTo>
                    <a:pt x="61" y="0"/>
                  </a:lnTo>
                  <a:lnTo>
                    <a:pt x="76" y="0"/>
                  </a:lnTo>
                  <a:lnTo>
                    <a:pt x="91" y="0"/>
                  </a:lnTo>
                  <a:lnTo>
                    <a:pt x="106" y="40"/>
                  </a:lnTo>
                  <a:lnTo>
                    <a:pt x="114" y="48"/>
                  </a:lnTo>
                  <a:lnTo>
                    <a:pt x="137" y="40"/>
                  </a:lnTo>
                  <a:lnTo>
                    <a:pt x="137" y="24"/>
                  </a:lnTo>
                  <a:lnTo>
                    <a:pt x="160" y="24"/>
                  </a:lnTo>
                  <a:lnTo>
                    <a:pt x="160" y="24"/>
                  </a:lnTo>
                  <a:lnTo>
                    <a:pt x="182" y="32"/>
                  </a:lnTo>
                  <a:lnTo>
                    <a:pt x="182" y="79"/>
                  </a:lnTo>
                  <a:lnTo>
                    <a:pt x="190" y="103"/>
                  </a:lnTo>
                  <a:lnTo>
                    <a:pt x="190" y="111"/>
                  </a:lnTo>
                  <a:lnTo>
                    <a:pt x="213" y="103"/>
                  </a:lnTo>
                  <a:lnTo>
                    <a:pt x="213" y="119"/>
                  </a:lnTo>
                  <a:lnTo>
                    <a:pt x="213" y="143"/>
                  </a:lnTo>
                  <a:close/>
                </a:path>
              </a:pathLst>
            </a:custGeom>
            <a:solidFill>
              <a:srgbClr val="E1E1E1"/>
            </a:solidFill>
            <a:ln w="12700">
              <a:solidFill>
                <a:srgbClr val="000000"/>
              </a:solidFill>
              <a:prstDash val="solid"/>
              <a:round/>
              <a:headEnd/>
              <a:tailEnd/>
            </a:ln>
          </p:spPr>
          <p:txBody>
            <a:bodyPr/>
            <a:lstStyle/>
            <a:p>
              <a:endParaRPr lang="en-US"/>
            </a:p>
          </p:txBody>
        </p:sp>
        <p:sp>
          <p:nvSpPr>
            <p:cNvPr id="215293" name="Freeform 253"/>
            <p:cNvSpPr>
              <a:spLocks/>
            </p:cNvSpPr>
            <p:nvPr/>
          </p:nvSpPr>
          <p:spPr bwMode="auto">
            <a:xfrm>
              <a:off x="2751" y="2848"/>
              <a:ext cx="22" cy="32"/>
            </a:xfrm>
            <a:custGeom>
              <a:avLst/>
              <a:gdLst>
                <a:gd name="T0" fmla="*/ 7 w 22"/>
                <a:gd name="T1" fmla="*/ 32 h 32"/>
                <a:gd name="T2" fmla="*/ 0 w 22"/>
                <a:gd name="T3" fmla="*/ 16 h 32"/>
                <a:gd name="T4" fmla="*/ 15 w 22"/>
                <a:gd name="T5" fmla="*/ 0 h 32"/>
                <a:gd name="T6" fmla="*/ 22 w 22"/>
                <a:gd name="T7" fmla="*/ 8 h 32"/>
                <a:gd name="T8" fmla="*/ 15 w 22"/>
                <a:gd name="T9" fmla="*/ 8 h 32"/>
                <a:gd name="T10" fmla="*/ 15 w 22"/>
                <a:gd name="T11" fmla="*/ 24 h 32"/>
                <a:gd name="T12" fmla="*/ 7 w 2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2" h="32">
                  <a:moveTo>
                    <a:pt x="7" y="32"/>
                  </a:moveTo>
                  <a:lnTo>
                    <a:pt x="0" y="16"/>
                  </a:lnTo>
                  <a:lnTo>
                    <a:pt x="15" y="0"/>
                  </a:lnTo>
                  <a:lnTo>
                    <a:pt x="22" y="8"/>
                  </a:lnTo>
                  <a:lnTo>
                    <a:pt x="15" y="8"/>
                  </a:lnTo>
                  <a:lnTo>
                    <a:pt x="15" y="24"/>
                  </a:lnTo>
                  <a:lnTo>
                    <a:pt x="7" y="32"/>
                  </a:lnTo>
                  <a:close/>
                </a:path>
              </a:pathLst>
            </a:custGeom>
            <a:solidFill>
              <a:srgbClr val="E1E1E1"/>
            </a:solidFill>
            <a:ln w="12700">
              <a:solidFill>
                <a:srgbClr val="000000"/>
              </a:solidFill>
              <a:prstDash val="solid"/>
              <a:round/>
              <a:headEnd/>
              <a:tailEnd/>
            </a:ln>
          </p:spPr>
          <p:txBody>
            <a:bodyPr/>
            <a:lstStyle/>
            <a:p>
              <a:endParaRPr lang="en-US"/>
            </a:p>
          </p:txBody>
        </p:sp>
        <p:sp>
          <p:nvSpPr>
            <p:cNvPr id="215294" name="Freeform 254"/>
            <p:cNvSpPr>
              <a:spLocks/>
            </p:cNvSpPr>
            <p:nvPr/>
          </p:nvSpPr>
          <p:spPr bwMode="auto">
            <a:xfrm>
              <a:off x="1261" y="2650"/>
              <a:ext cx="677" cy="801"/>
            </a:xfrm>
            <a:custGeom>
              <a:avLst/>
              <a:gdLst>
                <a:gd name="T0" fmla="*/ 509 w 677"/>
                <a:gd name="T1" fmla="*/ 159 h 801"/>
                <a:gd name="T2" fmla="*/ 502 w 677"/>
                <a:gd name="T3" fmla="*/ 143 h 801"/>
                <a:gd name="T4" fmla="*/ 479 w 677"/>
                <a:gd name="T5" fmla="*/ 127 h 801"/>
                <a:gd name="T6" fmla="*/ 456 w 677"/>
                <a:gd name="T7" fmla="*/ 127 h 801"/>
                <a:gd name="T8" fmla="*/ 433 w 677"/>
                <a:gd name="T9" fmla="*/ 143 h 801"/>
                <a:gd name="T10" fmla="*/ 411 w 677"/>
                <a:gd name="T11" fmla="*/ 151 h 801"/>
                <a:gd name="T12" fmla="*/ 373 w 677"/>
                <a:gd name="T13" fmla="*/ 143 h 801"/>
                <a:gd name="T14" fmla="*/ 403 w 677"/>
                <a:gd name="T15" fmla="*/ 95 h 801"/>
                <a:gd name="T16" fmla="*/ 395 w 677"/>
                <a:gd name="T17" fmla="*/ 32 h 801"/>
                <a:gd name="T18" fmla="*/ 388 w 677"/>
                <a:gd name="T19" fmla="*/ 24 h 801"/>
                <a:gd name="T20" fmla="*/ 342 w 677"/>
                <a:gd name="T21" fmla="*/ 64 h 801"/>
                <a:gd name="T22" fmla="*/ 312 w 677"/>
                <a:gd name="T23" fmla="*/ 72 h 801"/>
                <a:gd name="T24" fmla="*/ 259 w 677"/>
                <a:gd name="T25" fmla="*/ 80 h 801"/>
                <a:gd name="T26" fmla="*/ 243 w 677"/>
                <a:gd name="T27" fmla="*/ 16 h 801"/>
                <a:gd name="T28" fmla="*/ 228 w 677"/>
                <a:gd name="T29" fmla="*/ 16 h 801"/>
                <a:gd name="T30" fmla="*/ 175 w 677"/>
                <a:gd name="T31" fmla="*/ 24 h 801"/>
                <a:gd name="T32" fmla="*/ 183 w 677"/>
                <a:gd name="T33" fmla="*/ 56 h 801"/>
                <a:gd name="T34" fmla="*/ 145 w 677"/>
                <a:gd name="T35" fmla="*/ 87 h 801"/>
                <a:gd name="T36" fmla="*/ 114 w 677"/>
                <a:gd name="T37" fmla="*/ 64 h 801"/>
                <a:gd name="T38" fmla="*/ 69 w 677"/>
                <a:gd name="T39" fmla="*/ 72 h 801"/>
                <a:gd name="T40" fmla="*/ 69 w 677"/>
                <a:gd name="T41" fmla="*/ 95 h 801"/>
                <a:gd name="T42" fmla="*/ 61 w 677"/>
                <a:gd name="T43" fmla="*/ 190 h 801"/>
                <a:gd name="T44" fmla="*/ 15 w 677"/>
                <a:gd name="T45" fmla="*/ 230 h 801"/>
                <a:gd name="T46" fmla="*/ 15 w 677"/>
                <a:gd name="T47" fmla="*/ 294 h 801"/>
                <a:gd name="T48" fmla="*/ 46 w 677"/>
                <a:gd name="T49" fmla="*/ 317 h 801"/>
                <a:gd name="T50" fmla="*/ 84 w 677"/>
                <a:gd name="T51" fmla="*/ 333 h 801"/>
                <a:gd name="T52" fmla="*/ 137 w 677"/>
                <a:gd name="T53" fmla="*/ 309 h 801"/>
                <a:gd name="T54" fmla="*/ 183 w 677"/>
                <a:gd name="T55" fmla="*/ 365 h 801"/>
                <a:gd name="T56" fmla="*/ 243 w 677"/>
                <a:gd name="T57" fmla="*/ 397 h 801"/>
                <a:gd name="T58" fmla="*/ 251 w 677"/>
                <a:gd name="T59" fmla="*/ 444 h 801"/>
                <a:gd name="T60" fmla="*/ 297 w 677"/>
                <a:gd name="T61" fmla="*/ 476 h 801"/>
                <a:gd name="T62" fmla="*/ 297 w 677"/>
                <a:gd name="T63" fmla="*/ 523 h 801"/>
                <a:gd name="T64" fmla="*/ 319 w 677"/>
                <a:gd name="T65" fmla="*/ 563 h 801"/>
                <a:gd name="T66" fmla="*/ 350 w 677"/>
                <a:gd name="T67" fmla="*/ 603 h 801"/>
                <a:gd name="T68" fmla="*/ 373 w 677"/>
                <a:gd name="T69" fmla="*/ 634 h 801"/>
                <a:gd name="T70" fmla="*/ 319 w 677"/>
                <a:gd name="T71" fmla="*/ 730 h 801"/>
                <a:gd name="T72" fmla="*/ 357 w 677"/>
                <a:gd name="T73" fmla="*/ 745 h 801"/>
                <a:gd name="T74" fmla="*/ 403 w 677"/>
                <a:gd name="T75" fmla="*/ 785 h 801"/>
                <a:gd name="T76" fmla="*/ 418 w 677"/>
                <a:gd name="T77" fmla="*/ 761 h 801"/>
                <a:gd name="T78" fmla="*/ 426 w 677"/>
                <a:gd name="T79" fmla="*/ 730 h 801"/>
                <a:gd name="T80" fmla="*/ 418 w 677"/>
                <a:gd name="T81" fmla="*/ 761 h 801"/>
                <a:gd name="T82" fmla="*/ 449 w 677"/>
                <a:gd name="T83" fmla="*/ 714 h 801"/>
                <a:gd name="T84" fmla="*/ 464 w 677"/>
                <a:gd name="T85" fmla="*/ 658 h 801"/>
                <a:gd name="T86" fmla="*/ 464 w 677"/>
                <a:gd name="T87" fmla="*/ 634 h 801"/>
                <a:gd name="T88" fmla="*/ 525 w 677"/>
                <a:gd name="T89" fmla="*/ 587 h 801"/>
                <a:gd name="T90" fmla="*/ 547 w 677"/>
                <a:gd name="T91" fmla="*/ 579 h 801"/>
                <a:gd name="T92" fmla="*/ 585 w 677"/>
                <a:gd name="T93" fmla="*/ 563 h 801"/>
                <a:gd name="T94" fmla="*/ 608 w 677"/>
                <a:gd name="T95" fmla="*/ 476 h 801"/>
                <a:gd name="T96" fmla="*/ 608 w 677"/>
                <a:gd name="T97" fmla="*/ 397 h 801"/>
                <a:gd name="T98" fmla="*/ 616 w 677"/>
                <a:gd name="T99" fmla="*/ 373 h 801"/>
                <a:gd name="T100" fmla="*/ 639 w 677"/>
                <a:gd name="T101" fmla="*/ 333 h 801"/>
                <a:gd name="T102" fmla="*/ 677 w 677"/>
                <a:gd name="T103" fmla="*/ 254 h 801"/>
                <a:gd name="T104" fmla="*/ 639 w 677"/>
                <a:gd name="T105" fmla="*/ 206 h 801"/>
                <a:gd name="T106" fmla="*/ 563 w 677"/>
                <a:gd name="T107" fmla="*/ 167 h 801"/>
                <a:gd name="T108" fmla="*/ 517 w 677"/>
                <a:gd name="T109" fmla="*/ 15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7" h="801">
                  <a:moveTo>
                    <a:pt x="517" y="159"/>
                  </a:moveTo>
                  <a:lnTo>
                    <a:pt x="509" y="159"/>
                  </a:lnTo>
                  <a:lnTo>
                    <a:pt x="509" y="175"/>
                  </a:lnTo>
                  <a:lnTo>
                    <a:pt x="509" y="159"/>
                  </a:lnTo>
                  <a:lnTo>
                    <a:pt x="509" y="151"/>
                  </a:lnTo>
                  <a:lnTo>
                    <a:pt x="509" y="159"/>
                  </a:lnTo>
                  <a:lnTo>
                    <a:pt x="509" y="143"/>
                  </a:lnTo>
                  <a:lnTo>
                    <a:pt x="502" y="143"/>
                  </a:lnTo>
                  <a:lnTo>
                    <a:pt x="494" y="143"/>
                  </a:lnTo>
                  <a:lnTo>
                    <a:pt x="494" y="135"/>
                  </a:lnTo>
                  <a:lnTo>
                    <a:pt x="487" y="135"/>
                  </a:lnTo>
                  <a:lnTo>
                    <a:pt x="479" y="127"/>
                  </a:lnTo>
                  <a:lnTo>
                    <a:pt x="471" y="127"/>
                  </a:lnTo>
                  <a:lnTo>
                    <a:pt x="464" y="127"/>
                  </a:lnTo>
                  <a:lnTo>
                    <a:pt x="456" y="119"/>
                  </a:lnTo>
                  <a:lnTo>
                    <a:pt x="456" y="127"/>
                  </a:lnTo>
                  <a:lnTo>
                    <a:pt x="449" y="127"/>
                  </a:lnTo>
                  <a:lnTo>
                    <a:pt x="441" y="135"/>
                  </a:lnTo>
                  <a:lnTo>
                    <a:pt x="441" y="143"/>
                  </a:lnTo>
                  <a:lnTo>
                    <a:pt x="433" y="143"/>
                  </a:lnTo>
                  <a:lnTo>
                    <a:pt x="418" y="159"/>
                  </a:lnTo>
                  <a:lnTo>
                    <a:pt x="426" y="143"/>
                  </a:lnTo>
                  <a:lnTo>
                    <a:pt x="418" y="151"/>
                  </a:lnTo>
                  <a:lnTo>
                    <a:pt x="411" y="151"/>
                  </a:lnTo>
                  <a:lnTo>
                    <a:pt x="403" y="151"/>
                  </a:lnTo>
                  <a:lnTo>
                    <a:pt x="403" y="127"/>
                  </a:lnTo>
                  <a:lnTo>
                    <a:pt x="388" y="135"/>
                  </a:lnTo>
                  <a:lnTo>
                    <a:pt x="373" y="143"/>
                  </a:lnTo>
                  <a:lnTo>
                    <a:pt x="373" y="143"/>
                  </a:lnTo>
                  <a:lnTo>
                    <a:pt x="380" y="135"/>
                  </a:lnTo>
                  <a:lnTo>
                    <a:pt x="395" y="111"/>
                  </a:lnTo>
                  <a:lnTo>
                    <a:pt x="403" y="95"/>
                  </a:lnTo>
                  <a:lnTo>
                    <a:pt x="418" y="80"/>
                  </a:lnTo>
                  <a:lnTo>
                    <a:pt x="411" y="72"/>
                  </a:lnTo>
                  <a:lnTo>
                    <a:pt x="403" y="64"/>
                  </a:lnTo>
                  <a:lnTo>
                    <a:pt x="395" y="32"/>
                  </a:lnTo>
                  <a:lnTo>
                    <a:pt x="395" y="32"/>
                  </a:lnTo>
                  <a:lnTo>
                    <a:pt x="388" y="24"/>
                  </a:lnTo>
                  <a:lnTo>
                    <a:pt x="388" y="24"/>
                  </a:lnTo>
                  <a:lnTo>
                    <a:pt x="388" y="24"/>
                  </a:lnTo>
                  <a:lnTo>
                    <a:pt x="388" y="24"/>
                  </a:lnTo>
                  <a:lnTo>
                    <a:pt x="373" y="48"/>
                  </a:lnTo>
                  <a:lnTo>
                    <a:pt x="365" y="64"/>
                  </a:lnTo>
                  <a:lnTo>
                    <a:pt x="342" y="64"/>
                  </a:lnTo>
                  <a:lnTo>
                    <a:pt x="335" y="64"/>
                  </a:lnTo>
                  <a:lnTo>
                    <a:pt x="327" y="56"/>
                  </a:lnTo>
                  <a:lnTo>
                    <a:pt x="312" y="64"/>
                  </a:lnTo>
                  <a:lnTo>
                    <a:pt x="312" y="72"/>
                  </a:lnTo>
                  <a:lnTo>
                    <a:pt x="304" y="72"/>
                  </a:lnTo>
                  <a:lnTo>
                    <a:pt x="281" y="72"/>
                  </a:lnTo>
                  <a:lnTo>
                    <a:pt x="266" y="80"/>
                  </a:lnTo>
                  <a:lnTo>
                    <a:pt x="259" y="80"/>
                  </a:lnTo>
                  <a:lnTo>
                    <a:pt x="243" y="64"/>
                  </a:lnTo>
                  <a:lnTo>
                    <a:pt x="243" y="40"/>
                  </a:lnTo>
                  <a:lnTo>
                    <a:pt x="251" y="24"/>
                  </a:lnTo>
                  <a:lnTo>
                    <a:pt x="243" y="16"/>
                  </a:lnTo>
                  <a:lnTo>
                    <a:pt x="236" y="0"/>
                  </a:lnTo>
                  <a:lnTo>
                    <a:pt x="228" y="0"/>
                  </a:lnTo>
                  <a:lnTo>
                    <a:pt x="228" y="0"/>
                  </a:lnTo>
                  <a:lnTo>
                    <a:pt x="228" y="16"/>
                  </a:lnTo>
                  <a:lnTo>
                    <a:pt x="213" y="16"/>
                  </a:lnTo>
                  <a:lnTo>
                    <a:pt x="198" y="24"/>
                  </a:lnTo>
                  <a:lnTo>
                    <a:pt x="190" y="32"/>
                  </a:lnTo>
                  <a:lnTo>
                    <a:pt x="175" y="24"/>
                  </a:lnTo>
                  <a:lnTo>
                    <a:pt x="160" y="24"/>
                  </a:lnTo>
                  <a:lnTo>
                    <a:pt x="167" y="32"/>
                  </a:lnTo>
                  <a:lnTo>
                    <a:pt x="175" y="56"/>
                  </a:lnTo>
                  <a:lnTo>
                    <a:pt x="183" y="56"/>
                  </a:lnTo>
                  <a:lnTo>
                    <a:pt x="183" y="64"/>
                  </a:lnTo>
                  <a:lnTo>
                    <a:pt x="167" y="80"/>
                  </a:lnTo>
                  <a:lnTo>
                    <a:pt x="145" y="95"/>
                  </a:lnTo>
                  <a:lnTo>
                    <a:pt x="145" y="87"/>
                  </a:lnTo>
                  <a:lnTo>
                    <a:pt x="137" y="95"/>
                  </a:lnTo>
                  <a:lnTo>
                    <a:pt x="122" y="87"/>
                  </a:lnTo>
                  <a:lnTo>
                    <a:pt x="114" y="80"/>
                  </a:lnTo>
                  <a:lnTo>
                    <a:pt x="114" y="64"/>
                  </a:lnTo>
                  <a:lnTo>
                    <a:pt x="99" y="72"/>
                  </a:lnTo>
                  <a:lnTo>
                    <a:pt x="99" y="72"/>
                  </a:lnTo>
                  <a:lnTo>
                    <a:pt x="99" y="72"/>
                  </a:lnTo>
                  <a:lnTo>
                    <a:pt x="69" y="72"/>
                  </a:lnTo>
                  <a:lnTo>
                    <a:pt x="69" y="87"/>
                  </a:lnTo>
                  <a:lnTo>
                    <a:pt x="84" y="87"/>
                  </a:lnTo>
                  <a:lnTo>
                    <a:pt x="76" y="95"/>
                  </a:lnTo>
                  <a:lnTo>
                    <a:pt x="69" y="95"/>
                  </a:lnTo>
                  <a:lnTo>
                    <a:pt x="69" y="119"/>
                  </a:lnTo>
                  <a:lnTo>
                    <a:pt x="76" y="135"/>
                  </a:lnTo>
                  <a:lnTo>
                    <a:pt x="69" y="198"/>
                  </a:lnTo>
                  <a:lnTo>
                    <a:pt x="61" y="190"/>
                  </a:lnTo>
                  <a:lnTo>
                    <a:pt x="46" y="198"/>
                  </a:lnTo>
                  <a:lnTo>
                    <a:pt x="31" y="206"/>
                  </a:lnTo>
                  <a:lnTo>
                    <a:pt x="23" y="214"/>
                  </a:lnTo>
                  <a:lnTo>
                    <a:pt x="15" y="230"/>
                  </a:lnTo>
                  <a:lnTo>
                    <a:pt x="8" y="246"/>
                  </a:lnTo>
                  <a:lnTo>
                    <a:pt x="0" y="262"/>
                  </a:lnTo>
                  <a:lnTo>
                    <a:pt x="8" y="278"/>
                  </a:lnTo>
                  <a:lnTo>
                    <a:pt x="15" y="294"/>
                  </a:lnTo>
                  <a:lnTo>
                    <a:pt x="15" y="301"/>
                  </a:lnTo>
                  <a:lnTo>
                    <a:pt x="23" y="301"/>
                  </a:lnTo>
                  <a:lnTo>
                    <a:pt x="31" y="309"/>
                  </a:lnTo>
                  <a:lnTo>
                    <a:pt x="46" y="317"/>
                  </a:lnTo>
                  <a:lnTo>
                    <a:pt x="61" y="301"/>
                  </a:lnTo>
                  <a:lnTo>
                    <a:pt x="61" y="317"/>
                  </a:lnTo>
                  <a:lnTo>
                    <a:pt x="61" y="333"/>
                  </a:lnTo>
                  <a:lnTo>
                    <a:pt x="84" y="333"/>
                  </a:lnTo>
                  <a:lnTo>
                    <a:pt x="99" y="333"/>
                  </a:lnTo>
                  <a:lnTo>
                    <a:pt x="107" y="325"/>
                  </a:lnTo>
                  <a:lnTo>
                    <a:pt x="122" y="317"/>
                  </a:lnTo>
                  <a:lnTo>
                    <a:pt x="137" y="309"/>
                  </a:lnTo>
                  <a:lnTo>
                    <a:pt x="152" y="309"/>
                  </a:lnTo>
                  <a:lnTo>
                    <a:pt x="152" y="341"/>
                  </a:lnTo>
                  <a:lnTo>
                    <a:pt x="167" y="357"/>
                  </a:lnTo>
                  <a:lnTo>
                    <a:pt x="183" y="365"/>
                  </a:lnTo>
                  <a:lnTo>
                    <a:pt x="198" y="373"/>
                  </a:lnTo>
                  <a:lnTo>
                    <a:pt x="213" y="389"/>
                  </a:lnTo>
                  <a:lnTo>
                    <a:pt x="236" y="389"/>
                  </a:lnTo>
                  <a:lnTo>
                    <a:pt x="243" y="397"/>
                  </a:lnTo>
                  <a:lnTo>
                    <a:pt x="243" y="420"/>
                  </a:lnTo>
                  <a:lnTo>
                    <a:pt x="243" y="420"/>
                  </a:lnTo>
                  <a:lnTo>
                    <a:pt x="243" y="428"/>
                  </a:lnTo>
                  <a:lnTo>
                    <a:pt x="251" y="444"/>
                  </a:lnTo>
                  <a:lnTo>
                    <a:pt x="266" y="444"/>
                  </a:lnTo>
                  <a:lnTo>
                    <a:pt x="281" y="444"/>
                  </a:lnTo>
                  <a:lnTo>
                    <a:pt x="281" y="460"/>
                  </a:lnTo>
                  <a:lnTo>
                    <a:pt x="297" y="476"/>
                  </a:lnTo>
                  <a:lnTo>
                    <a:pt x="297" y="484"/>
                  </a:lnTo>
                  <a:lnTo>
                    <a:pt x="297" y="500"/>
                  </a:lnTo>
                  <a:lnTo>
                    <a:pt x="289" y="516"/>
                  </a:lnTo>
                  <a:lnTo>
                    <a:pt x="297" y="523"/>
                  </a:lnTo>
                  <a:lnTo>
                    <a:pt x="289" y="523"/>
                  </a:lnTo>
                  <a:lnTo>
                    <a:pt x="297" y="531"/>
                  </a:lnTo>
                  <a:lnTo>
                    <a:pt x="297" y="563"/>
                  </a:lnTo>
                  <a:lnTo>
                    <a:pt x="319" y="563"/>
                  </a:lnTo>
                  <a:lnTo>
                    <a:pt x="335" y="563"/>
                  </a:lnTo>
                  <a:lnTo>
                    <a:pt x="342" y="587"/>
                  </a:lnTo>
                  <a:lnTo>
                    <a:pt x="342" y="603"/>
                  </a:lnTo>
                  <a:lnTo>
                    <a:pt x="350" y="603"/>
                  </a:lnTo>
                  <a:lnTo>
                    <a:pt x="365" y="603"/>
                  </a:lnTo>
                  <a:lnTo>
                    <a:pt x="365" y="619"/>
                  </a:lnTo>
                  <a:lnTo>
                    <a:pt x="357" y="634"/>
                  </a:lnTo>
                  <a:lnTo>
                    <a:pt x="373" y="634"/>
                  </a:lnTo>
                  <a:lnTo>
                    <a:pt x="380" y="658"/>
                  </a:lnTo>
                  <a:lnTo>
                    <a:pt x="373" y="674"/>
                  </a:lnTo>
                  <a:lnTo>
                    <a:pt x="357" y="682"/>
                  </a:lnTo>
                  <a:lnTo>
                    <a:pt x="319" y="730"/>
                  </a:lnTo>
                  <a:lnTo>
                    <a:pt x="319" y="730"/>
                  </a:lnTo>
                  <a:lnTo>
                    <a:pt x="335" y="730"/>
                  </a:lnTo>
                  <a:lnTo>
                    <a:pt x="350" y="745"/>
                  </a:lnTo>
                  <a:lnTo>
                    <a:pt x="357" y="745"/>
                  </a:lnTo>
                  <a:lnTo>
                    <a:pt x="365" y="753"/>
                  </a:lnTo>
                  <a:lnTo>
                    <a:pt x="388" y="761"/>
                  </a:lnTo>
                  <a:lnTo>
                    <a:pt x="403" y="777"/>
                  </a:lnTo>
                  <a:lnTo>
                    <a:pt x="403" y="785"/>
                  </a:lnTo>
                  <a:lnTo>
                    <a:pt x="403" y="801"/>
                  </a:lnTo>
                  <a:lnTo>
                    <a:pt x="411" y="785"/>
                  </a:lnTo>
                  <a:lnTo>
                    <a:pt x="418" y="777"/>
                  </a:lnTo>
                  <a:lnTo>
                    <a:pt x="418" y="761"/>
                  </a:lnTo>
                  <a:lnTo>
                    <a:pt x="426" y="753"/>
                  </a:lnTo>
                  <a:lnTo>
                    <a:pt x="433" y="738"/>
                  </a:lnTo>
                  <a:lnTo>
                    <a:pt x="426" y="730"/>
                  </a:lnTo>
                  <a:lnTo>
                    <a:pt x="426" y="730"/>
                  </a:lnTo>
                  <a:lnTo>
                    <a:pt x="433" y="730"/>
                  </a:lnTo>
                  <a:lnTo>
                    <a:pt x="441" y="730"/>
                  </a:lnTo>
                  <a:lnTo>
                    <a:pt x="426" y="761"/>
                  </a:lnTo>
                  <a:lnTo>
                    <a:pt x="418" y="761"/>
                  </a:lnTo>
                  <a:lnTo>
                    <a:pt x="426" y="769"/>
                  </a:lnTo>
                  <a:lnTo>
                    <a:pt x="433" y="753"/>
                  </a:lnTo>
                  <a:lnTo>
                    <a:pt x="441" y="738"/>
                  </a:lnTo>
                  <a:lnTo>
                    <a:pt x="449" y="714"/>
                  </a:lnTo>
                  <a:lnTo>
                    <a:pt x="456" y="698"/>
                  </a:lnTo>
                  <a:lnTo>
                    <a:pt x="464" y="690"/>
                  </a:lnTo>
                  <a:lnTo>
                    <a:pt x="464" y="690"/>
                  </a:lnTo>
                  <a:lnTo>
                    <a:pt x="464" y="658"/>
                  </a:lnTo>
                  <a:lnTo>
                    <a:pt x="464" y="650"/>
                  </a:lnTo>
                  <a:lnTo>
                    <a:pt x="464" y="642"/>
                  </a:lnTo>
                  <a:lnTo>
                    <a:pt x="464" y="634"/>
                  </a:lnTo>
                  <a:lnTo>
                    <a:pt x="464" y="634"/>
                  </a:lnTo>
                  <a:lnTo>
                    <a:pt x="471" y="627"/>
                  </a:lnTo>
                  <a:lnTo>
                    <a:pt x="502" y="603"/>
                  </a:lnTo>
                  <a:lnTo>
                    <a:pt x="509" y="595"/>
                  </a:lnTo>
                  <a:lnTo>
                    <a:pt x="525" y="587"/>
                  </a:lnTo>
                  <a:lnTo>
                    <a:pt x="532" y="579"/>
                  </a:lnTo>
                  <a:lnTo>
                    <a:pt x="540" y="579"/>
                  </a:lnTo>
                  <a:lnTo>
                    <a:pt x="540" y="579"/>
                  </a:lnTo>
                  <a:lnTo>
                    <a:pt x="547" y="579"/>
                  </a:lnTo>
                  <a:lnTo>
                    <a:pt x="555" y="579"/>
                  </a:lnTo>
                  <a:lnTo>
                    <a:pt x="570" y="579"/>
                  </a:lnTo>
                  <a:lnTo>
                    <a:pt x="578" y="563"/>
                  </a:lnTo>
                  <a:lnTo>
                    <a:pt x="585" y="563"/>
                  </a:lnTo>
                  <a:lnTo>
                    <a:pt x="585" y="539"/>
                  </a:lnTo>
                  <a:lnTo>
                    <a:pt x="593" y="523"/>
                  </a:lnTo>
                  <a:lnTo>
                    <a:pt x="608" y="508"/>
                  </a:lnTo>
                  <a:lnTo>
                    <a:pt x="608" y="476"/>
                  </a:lnTo>
                  <a:lnTo>
                    <a:pt x="608" y="468"/>
                  </a:lnTo>
                  <a:lnTo>
                    <a:pt x="616" y="428"/>
                  </a:lnTo>
                  <a:lnTo>
                    <a:pt x="616" y="412"/>
                  </a:lnTo>
                  <a:lnTo>
                    <a:pt x="608" y="397"/>
                  </a:lnTo>
                  <a:lnTo>
                    <a:pt x="608" y="389"/>
                  </a:lnTo>
                  <a:lnTo>
                    <a:pt x="616" y="373"/>
                  </a:lnTo>
                  <a:lnTo>
                    <a:pt x="616" y="373"/>
                  </a:lnTo>
                  <a:lnTo>
                    <a:pt x="616" y="373"/>
                  </a:lnTo>
                  <a:lnTo>
                    <a:pt x="631" y="357"/>
                  </a:lnTo>
                  <a:lnTo>
                    <a:pt x="639" y="341"/>
                  </a:lnTo>
                  <a:lnTo>
                    <a:pt x="639" y="341"/>
                  </a:lnTo>
                  <a:lnTo>
                    <a:pt x="639" y="333"/>
                  </a:lnTo>
                  <a:lnTo>
                    <a:pt x="654" y="325"/>
                  </a:lnTo>
                  <a:lnTo>
                    <a:pt x="661" y="309"/>
                  </a:lnTo>
                  <a:lnTo>
                    <a:pt x="677" y="286"/>
                  </a:lnTo>
                  <a:lnTo>
                    <a:pt x="677" y="254"/>
                  </a:lnTo>
                  <a:lnTo>
                    <a:pt x="669" y="238"/>
                  </a:lnTo>
                  <a:lnTo>
                    <a:pt x="669" y="214"/>
                  </a:lnTo>
                  <a:lnTo>
                    <a:pt x="654" y="214"/>
                  </a:lnTo>
                  <a:lnTo>
                    <a:pt x="639" y="206"/>
                  </a:lnTo>
                  <a:lnTo>
                    <a:pt x="616" y="190"/>
                  </a:lnTo>
                  <a:lnTo>
                    <a:pt x="601" y="175"/>
                  </a:lnTo>
                  <a:lnTo>
                    <a:pt x="578" y="167"/>
                  </a:lnTo>
                  <a:lnTo>
                    <a:pt x="563" y="167"/>
                  </a:lnTo>
                  <a:lnTo>
                    <a:pt x="540" y="167"/>
                  </a:lnTo>
                  <a:lnTo>
                    <a:pt x="532" y="159"/>
                  </a:lnTo>
                  <a:lnTo>
                    <a:pt x="517" y="167"/>
                  </a:lnTo>
                  <a:lnTo>
                    <a:pt x="517" y="159"/>
                  </a:lnTo>
                  <a:close/>
                </a:path>
              </a:pathLst>
            </a:custGeom>
            <a:solidFill>
              <a:srgbClr val="E1E1E1"/>
            </a:solidFill>
            <a:ln w="12700">
              <a:solidFill>
                <a:srgbClr val="000000"/>
              </a:solidFill>
              <a:prstDash val="solid"/>
              <a:round/>
              <a:headEnd/>
              <a:tailEnd/>
            </a:ln>
          </p:spPr>
          <p:txBody>
            <a:bodyPr/>
            <a:lstStyle/>
            <a:p>
              <a:endParaRPr lang="en-US"/>
            </a:p>
          </p:txBody>
        </p:sp>
        <p:sp>
          <p:nvSpPr>
            <p:cNvPr id="215295" name="Freeform 255"/>
            <p:cNvSpPr>
              <a:spLocks/>
            </p:cNvSpPr>
            <p:nvPr/>
          </p:nvSpPr>
          <p:spPr bwMode="auto">
            <a:xfrm>
              <a:off x="1664" y="2761"/>
              <a:ext cx="38" cy="32"/>
            </a:xfrm>
            <a:custGeom>
              <a:avLst/>
              <a:gdLst>
                <a:gd name="T0" fmla="*/ 23 w 38"/>
                <a:gd name="T1" fmla="*/ 32 h 32"/>
                <a:gd name="T2" fmla="*/ 15 w 38"/>
                <a:gd name="T3" fmla="*/ 32 h 32"/>
                <a:gd name="T4" fmla="*/ 8 w 38"/>
                <a:gd name="T5" fmla="*/ 32 h 32"/>
                <a:gd name="T6" fmla="*/ 0 w 38"/>
                <a:gd name="T7" fmla="*/ 32 h 32"/>
                <a:gd name="T8" fmla="*/ 0 w 38"/>
                <a:gd name="T9" fmla="*/ 16 h 32"/>
                <a:gd name="T10" fmla="*/ 0 w 38"/>
                <a:gd name="T11" fmla="*/ 16 h 32"/>
                <a:gd name="T12" fmla="*/ 0 w 38"/>
                <a:gd name="T13" fmla="*/ 8 h 32"/>
                <a:gd name="T14" fmla="*/ 8 w 38"/>
                <a:gd name="T15" fmla="*/ 0 h 32"/>
                <a:gd name="T16" fmla="*/ 38 w 38"/>
                <a:gd name="T17" fmla="*/ 8 h 32"/>
                <a:gd name="T18" fmla="*/ 30 w 38"/>
                <a:gd name="T19" fmla="*/ 24 h 32"/>
                <a:gd name="T20" fmla="*/ 30 w 38"/>
                <a:gd name="T21" fmla="*/ 24 h 32"/>
                <a:gd name="T22" fmla="*/ 30 w 38"/>
                <a:gd name="T23" fmla="*/ 32 h 32"/>
                <a:gd name="T24" fmla="*/ 23 w 38"/>
                <a:gd name="T25" fmla="*/ 32 h 32"/>
                <a:gd name="T26" fmla="*/ 23 w 38"/>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2">
                  <a:moveTo>
                    <a:pt x="23" y="32"/>
                  </a:moveTo>
                  <a:lnTo>
                    <a:pt x="15" y="32"/>
                  </a:lnTo>
                  <a:lnTo>
                    <a:pt x="8" y="32"/>
                  </a:lnTo>
                  <a:lnTo>
                    <a:pt x="0" y="32"/>
                  </a:lnTo>
                  <a:lnTo>
                    <a:pt x="0" y="16"/>
                  </a:lnTo>
                  <a:lnTo>
                    <a:pt x="0" y="16"/>
                  </a:lnTo>
                  <a:lnTo>
                    <a:pt x="0" y="8"/>
                  </a:lnTo>
                  <a:lnTo>
                    <a:pt x="8" y="0"/>
                  </a:lnTo>
                  <a:lnTo>
                    <a:pt x="38" y="8"/>
                  </a:lnTo>
                  <a:lnTo>
                    <a:pt x="30" y="24"/>
                  </a:lnTo>
                  <a:lnTo>
                    <a:pt x="30" y="24"/>
                  </a:lnTo>
                  <a:lnTo>
                    <a:pt x="30" y="32"/>
                  </a:lnTo>
                  <a:lnTo>
                    <a:pt x="23" y="32"/>
                  </a:lnTo>
                  <a:lnTo>
                    <a:pt x="23" y="32"/>
                  </a:lnTo>
                  <a:close/>
                </a:path>
              </a:pathLst>
            </a:custGeom>
            <a:solidFill>
              <a:srgbClr val="E1E1E1"/>
            </a:solidFill>
            <a:ln w="12700">
              <a:solidFill>
                <a:srgbClr val="000000"/>
              </a:solidFill>
              <a:prstDash val="solid"/>
              <a:round/>
              <a:headEnd/>
              <a:tailEnd/>
            </a:ln>
          </p:spPr>
          <p:txBody>
            <a:bodyPr/>
            <a:lstStyle/>
            <a:p>
              <a:endParaRPr lang="en-US"/>
            </a:p>
          </p:txBody>
        </p:sp>
        <p:sp>
          <p:nvSpPr>
            <p:cNvPr id="215296" name="Freeform 256"/>
            <p:cNvSpPr>
              <a:spLocks/>
            </p:cNvSpPr>
            <p:nvPr/>
          </p:nvSpPr>
          <p:spPr bwMode="auto">
            <a:xfrm>
              <a:off x="2713" y="2714"/>
              <a:ext cx="30" cy="23"/>
            </a:xfrm>
            <a:custGeom>
              <a:avLst/>
              <a:gdLst>
                <a:gd name="T0" fmla="*/ 0 w 30"/>
                <a:gd name="T1" fmla="*/ 23 h 23"/>
                <a:gd name="T2" fmla="*/ 0 w 30"/>
                <a:gd name="T3" fmla="*/ 23 h 23"/>
                <a:gd name="T4" fmla="*/ 0 w 30"/>
                <a:gd name="T5" fmla="*/ 16 h 23"/>
                <a:gd name="T6" fmla="*/ 0 w 30"/>
                <a:gd name="T7" fmla="*/ 0 h 23"/>
                <a:gd name="T8" fmla="*/ 15 w 30"/>
                <a:gd name="T9" fmla="*/ 0 h 23"/>
                <a:gd name="T10" fmla="*/ 30 w 30"/>
                <a:gd name="T11" fmla="*/ 0 h 23"/>
                <a:gd name="T12" fmla="*/ 30 w 30"/>
                <a:gd name="T13" fmla="*/ 23 h 23"/>
                <a:gd name="T14" fmla="*/ 0 w 30"/>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3">
                  <a:moveTo>
                    <a:pt x="0" y="23"/>
                  </a:moveTo>
                  <a:lnTo>
                    <a:pt x="0" y="23"/>
                  </a:lnTo>
                  <a:lnTo>
                    <a:pt x="0" y="16"/>
                  </a:lnTo>
                  <a:lnTo>
                    <a:pt x="0" y="0"/>
                  </a:lnTo>
                  <a:lnTo>
                    <a:pt x="15" y="0"/>
                  </a:lnTo>
                  <a:lnTo>
                    <a:pt x="30" y="0"/>
                  </a:lnTo>
                  <a:lnTo>
                    <a:pt x="30" y="23"/>
                  </a:lnTo>
                  <a:lnTo>
                    <a:pt x="0" y="23"/>
                  </a:lnTo>
                  <a:close/>
                </a:path>
              </a:pathLst>
            </a:custGeom>
            <a:solidFill>
              <a:srgbClr val="E1E1E1"/>
            </a:solidFill>
            <a:ln w="12700">
              <a:solidFill>
                <a:srgbClr val="000000"/>
              </a:solidFill>
              <a:prstDash val="solid"/>
              <a:round/>
              <a:headEnd/>
              <a:tailEnd/>
            </a:ln>
          </p:spPr>
          <p:txBody>
            <a:bodyPr/>
            <a:lstStyle/>
            <a:p>
              <a:endParaRPr lang="en-US"/>
            </a:p>
          </p:txBody>
        </p:sp>
        <p:sp>
          <p:nvSpPr>
            <p:cNvPr id="215297" name="Freeform 257"/>
            <p:cNvSpPr>
              <a:spLocks/>
            </p:cNvSpPr>
            <p:nvPr/>
          </p:nvSpPr>
          <p:spPr bwMode="auto">
            <a:xfrm>
              <a:off x="2690" y="2682"/>
              <a:ext cx="7" cy="8"/>
            </a:xfrm>
            <a:custGeom>
              <a:avLst/>
              <a:gdLst>
                <a:gd name="T0" fmla="*/ 7 w 7"/>
                <a:gd name="T1" fmla="*/ 0 h 8"/>
                <a:gd name="T2" fmla="*/ 7 w 7"/>
                <a:gd name="T3" fmla="*/ 0 h 8"/>
                <a:gd name="T4" fmla="*/ 0 w 7"/>
                <a:gd name="T5" fmla="*/ 8 h 8"/>
                <a:gd name="T6" fmla="*/ 7 w 7"/>
                <a:gd name="T7" fmla="*/ 0 h 8"/>
              </a:gdLst>
              <a:ahLst/>
              <a:cxnLst>
                <a:cxn ang="0">
                  <a:pos x="T0" y="T1"/>
                </a:cxn>
                <a:cxn ang="0">
                  <a:pos x="T2" y="T3"/>
                </a:cxn>
                <a:cxn ang="0">
                  <a:pos x="T4" y="T5"/>
                </a:cxn>
                <a:cxn ang="0">
                  <a:pos x="T6" y="T7"/>
                </a:cxn>
              </a:cxnLst>
              <a:rect l="0" t="0" r="r" b="b"/>
              <a:pathLst>
                <a:path w="7" h="8">
                  <a:moveTo>
                    <a:pt x="7" y="0"/>
                  </a:moveTo>
                  <a:lnTo>
                    <a:pt x="7" y="0"/>
                  </a:lnTo>
                  <a:lnTo>
                    <a:pt x="0"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98" name="Freeform 258"/>
            <p:cNvSpPr>
              <a:spLocks/>
            </p:cNvSpPr>
            <p:nvPr/>
          </p:nvSpPr>
          <p:spPr bwMode="auto">
            <a:xfrm>
              <a:off x="2697" y="2714"/>
              <a:ext cx="99" cy="126"/>
            </a:xfrm>
            <a:custGeom>
              <a:avLst/>
              <a:gdLst>
                <a:gd name="T0" fmla="*/ 16 w 99"/>
                <a:gd name="T1" fmla="*/ 23 h 126"/>
                <a:gd name="T2" fmla="*/ 16 w 99"/>
                <a:gd name="T3" fmla="*/ 31 h 126"/>
                <a:gd name="T4" fmla="*/ 8 w 99"/>
                <a:gd name="T5" fmla="*/ 31 h 126"/>
                <a:gd name="T6" fmla="*/ 23 w 99"/>
                <a:gd name="T7" fmla="*/ 39 h 126"/>
                <a:gd name="T8" fmla="*/ 8 w 99"/>
                <a:gd name="T9" fmla="*/ 39 h 126"/>
                <a:gd name="T10" fmla="*/ 8 w 99"/>
                <a:gd name="T11" fmla="*/ 55 h 126"/>
                <a:gd name="T12" fmla="*/ 0 w 99"/>
                <a:gd name="T13" fmla="*/ 55 h 126"/>
                <a:gd name="T14" fmla="*/ 8 w 99"/>
                <a:gd name="T15" fmla="*/ 71 h 126"/>
                <a:gd name="T16" fmla="*/ 8 w 99"/>
                <a:gd name="T17" fmla="*/ 79 h 126"/>
                <a:gd name="T18" fmla="*/ 8 w 99"/>
                <a:gd name="T19" fmla="*/ 71 h 126"/>
                <a:gd name="T20" fmla="*/ 16 w 99"/>
                <a:gd name="T21" fmla="*/ 87 h 126"/>
                <a:gd name="T22" fmla="*/ 8 w 99"/>
                <a:gd name="T23" fmla="*/ 87 h 126"/>
                <a:gd name="T24" fmla="*/ 23 w 99"/>
                <a:gd name="T25" fmla="*/ 95 h 126"/>
                <a:gd name="T26" fmla="*/ 16 w 99"/>
                <a:gd name="T27" fmla="*/ 95 h 126"/>
                <a:gd name="T28" fmla="*/ 31 w 99"/>
                <a:gd name="T29" fmla="*/ 111 h 126"/>
                <a:gd name="T30" fmla="*/ 38 w 99"/>
                <a:gd name="T31" fmla="*/ 126 h 126"/>
                <a:gd name="T32" fmla="*/ 46 w 99"/>
                <a:gd name="T33" fmla="*/ 119 h 126"/>
                <a:gd name="T34" fmla="*/ 54 w 99"/>
                <a:gd name="T35" fmla="*/ 119 h 126"/>
                <a:gd name="T36" fmla="*/ 54 w 99"/>
                <a:gd name="T37" fmla="*/ 119 h 126"/>
                <a:gd name="T38" fmla="*/ 54 w 99"/>
                <a:gd name="T39" fmla="*/ 111 h 126"/>
                <a:gd name="T40" fmla="*/ 46 w 99"/>
                <a:gd name="T41" fmla="*/ 103 h 126"/>
                <a:gd name="T42" fmla="*/ 46 w 99"/>
                <a:gd name="T43" fmla="*/ 95 h 126"/>
                <a:gd name="T44" fmla="*/ 61 w 99"/>
                <a:gd name="T45" fmla="*/ 95 h 126"/>
                <a:gd name="T46" fmla="*/ 69 w 99"/>
                <a:gd name="T47" fmla="*/ 79 h 126"/>
                <a:gd name="T48" fmla="*/ 76 w 99"/>
                <a:gd name="T49" fmla="*/ 95 h 126"/>
                <a:gd name="T50" fmla="*/ 84 w 99"/>
                <a:gd name="T51" fmla="*/ 87 h 126"/>
                <a:gd name="T52" fmla="*/ 92 w 99"/>
                <a:gd name="T53" fmla="*/ 95 h 126"/>
                <a:gd name="T54" fmla="*/ 92 w 99"/>
                <a:gd name="T55" fmla="*/ 87 h 126"/>
                <a:gd name="T56" fmla="*/ 99 w 99"/>
                <a:gd name="T57" fmla="*/ 63 h 126"/>
                <a:gd name="T58" fmla="*/ 92 w 99"/>
                <a:gd name="T59" fmla="*/ 39 h 126"/>
                <a:gd name="T60" fmla="*/ 99 w 99"/>
                <a:gd name="T61" fmla="*/ 31 h 126"/>
                <a:gd name="T62" fmla="*/ 99 w 99"/>
                <a:gd name="T63" fmla="*/ 16 h 126"/>
                <a:gd name="T64" fmla="*/ 76 w 99"/>
                <a:gd name="T65" fmla="*/ 23 h 126"/>
                <a:gd name="T66" fmla="*/ 76 w 99"/>
                <a:gd name="T67" fmla="*/ 0 h 126"/>
                <a:gd name="T68" fmla="*/ 46 w 99"/>
                <a:gd name="T69" fmla="*/ 0 h 126"/>
                <a:gd name="T70" fmla="*/ 46 w 99"/>
                <a:gd name="T71" fmla="*/ 23 h 126"/>
                <a:gd name="T72" fmla="*/ 16 w 99"/>
                <a:gd name="T73" fmla="*/ 23 h 126"/>
                <a:gd name="T74" fmla="*/ 16 w 99"/>
                <a:gd name="T75"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126">
                  <a:moveTo>
                    <a:pt x="16" y="23"/>
                  </a:moveTo>
                  <a:lnTo>
                    <a:pt x="16" y="31"/>
                  </a:lnTo>
                  <a:lnTo>
                    <a:pt x="8" y="31"/>
                  </a:lnTo>
                  <a:lnTo>
                    <a:pt x="23" y="39"/>
                  </a:lnTo>
                  <a:lnTo>
                    <a:pt x="8" y="39"/>
                  </a:lnTo>
                  <a:lnTo>
                    <a:pt x="8" y="55"/>
                  </a:lnTo>
                  <a:lnTo>
                    <a:pt x="0" y="55"/>
                  </a:lnTo>
                  <a:lnTo>
                    <a:pt x="8" y="71"/>
                  </a:lnTo>
                  <a:lnTo>
                    <a:pt x="8" y="79"/>
                  </a:lnTo>
                  <a:lnTo>
                    <a:pt x="8" y="71"/>
                  </a:lnTo>
                  <a:lnTo>
                    <a:pt x="16" y="87"/>
                  </a:lnTo>
                  <a:lnTo>
                    <a:pt x="8" y="87"/>
                  </a:lnTo>
                  <a:lnTo>
                    <a:pt x="23" y="95"/>
                  </a:lnTo>
                  <a:lnTo>
                    <a:pt x="16" y="95"/>
                  </a:lnTo>
                  <a:lnTo>
                    <a:pt x="31" y="111"/>
                  </a:lnTo>
                  <a:lnTo>
                    <a:pt x="38" y="126"/>
                  </a:lnTo>
                  <a:lnTo>
                    <a:pt x="46" y="119"/>
                  </a:lnTo>
                  <a:lnTo>
                    <a:pt x="54" y="119"/>
                  </a:lnTo>
                  <a:lnTo>
                    <a:pt x="54" y="119"/>
                  </a:lnTo>
                  <a:lnTo>
                    <a:pt x="54" y="111"/>
                  </a:lnTo>
                  <a:lnTo>
                    <a:pt x="46" y="103"/>
                  </a:lnTo>
                  <a:lnTo>
                    <a:pt x="46" y="95"/>
                  </a:lnTo>
                  <a:lnTo>
                    <a:pt x="61" y="95"/>
                  </a:lnTo>
                  <a:lnTo>
                    <a:pt x="69" y="79"/>
                  </a:lnTo>
                  <a:lnTo>
                    <a:pt x="76" y="95"/>
                  </a:lnTo>
                  <a:lnTo>
                    <a:pt x="84" y="87"/>
                  </a:lnTo>
                  <a:lnTo>
                    <a:pt x="92" y="95"/>
                  </a:lnTo>
                  <a:lnTo>
                    <a:pt x="92" y="87"/>
                  </a:lnTo>
                  <a:lnTo>
                    <a:pt x="99" y="63"/>
                  </a:lnTo>
                  <a:lnTo>
                    <a:pt x="92" y="39"/>
                  </a:lnTo>
                  <a:lnTo>
                    <a:pt x="99" y="31"/>
                  </a:lnTo>
                  <a:lnTo>
                    <a:pt x="99" y="16"/>
                  </a:lnTo>
                  <a:lnTo>
                    <a:pt x="76" y="23"/>
                  </a:lnTo>
                  <a:lnTo>
                    <a:pt x="76" y="0"/>
                  </a:lnTo>
                  <a:lnTo>
                    <a:pt x="46" y="0"/>
                  </a:lnTo>
                  <a:lnTo>
                    <a:pt x="46" y="23"/>
                  </a:lnTo>
                  <a:lnTo>
                    <a:pt x="16" y="23"/>
                  </a:lnTo>
                  <a:lnTo>
                    <a:pt x="16" y="23"/>
                  </a:lnTo>
                  <a:close/>
                </a:path>
              </a:pathLst>
            </a:custGeom>
            <a:solidFill>
              <a:srgbClr val="6F73BF"/>
            </a:solidFill>
            <a:ln w="12700">
              <a:solidFill>
                <a:srgbClr val="000000"/>
              </a:solidFill>
              <a:prstDash val="solid"/>
              <a:round/>
              <a:headEnd/>
              <a:tailEnd/>
            </a:ln>
          </p:spPr>
          <p:txBody>
            <a:bodyPr/>
            <a:lstStyle/>
            <a:p>
              <a:endParaRPr lang="en-US"/>
            </a:p>
          </p:txBody>
        </p:sp>
        <p:sp>
          <p:nvSpPr>
            <p:cNvPr id="215299" name="Freeform 259"/>
            <p:cNvSpPr>
              <a:spLocks/>
            </p:cNvSpPr>
            <p:nvPr/>
          </p:nvSpPr>
          <p:spPr bwMode="auto">
            <a:xfrm>
              <a:off x="1482" y="3158"/>
              <a:ext cx="144" cy="166"/>
            </a:xfrm>
            <a:custGeom>
              <a:avLst/>
              <a:gdLst>
                <a:gd name="T0" fmla="*/ 7 w 144"/>
                <a:gd name="T1" fmla="*/ 15 h 166"/>
                <a:gd name="T2" fmla="*/ 0 w 144"/>
                <a:gd name="T3" fmla="*/ 31 h 166"/>
                <a:gd name="T4" fmla="*/ 0 w 144"/>
                <a:gd name="T5" fmla="*/ 55 h 166"/>
                <a:gd name="T6" fmla="*/ 15 w 144"/>
                <a:gd name="T7" fmla="*/ 71 h 166"/>
                <a:gd name="T8" fmla="*/ 30 w 144"/>
                <a:gd name="T9" fmla="*/ 87 h 166"/>
                <a:gd name="T10" fmla="*/ 45 w 144"/>
                <a:gd name="T11" fmla="*/ 95 h 166"/>
                <a:gd name="T12" fmla="*/ 60 w 144"/>
                <a:gd name="T13" fmla="*/ 103 h 166"/>
                <a:gd name="T14" fmla="*/ 76 w 144"/>
                <a:gd name="T15" fmla="*/ 111 h 166"/>
                <a:gd name="T16" fmla="*/ 91 w 144"/>
                <a:gd name="T17" fmla="*/ 119 h 166"/>
                <a:gd name="T18" fmla="*/ 83 w 144"/>
                <a:gd name="T19" fmla="*/ 142 h 166"/>
                <a:gd name="T20" fmla="*/ 76 w 144"/>
                <a:gd name="T21" fmla="*/ 158 h 166"/>
                <a:gd name="T22" fmla="*/ 98 w 144"/>
                <a:gd name="T23" fmla="*/ 166 h 166"/>
                <a:gd name="T24" fmla="*/ 114 w 144"/>
                <a:gd name="T25" fmla="*/ 166 h 166"/>
                <a:gd name="T26" fmla="*/ 129 w 144"/>
                <a:gd name="T27" fmla="*/ 158 h 166"/>
                <a:gd name="T28" fmla="*/ 144 w 144"/>
                <a:gd name="T29" fmla="*/ 142 h 166"/>
                <a:gd name="T30" fmla="*/ 136 w 144"/>
                <a:gd name="T31" fmla="*/ 126 h 166"/>
                <a:gd name="T32" fmla="*/ 144 w 144"/>
                <a:gd name="T33" fmla="*/ 111 h 166"/>
                <a:gd name="T34" fmla="*/ 144 w 144"/>
                <a:gd name="T35" fmla="*/ 95 h 166"/>
                <a:gd name="T36" fmla="*/ 129 w 144"/>
                <a:gd name="T37" fmla="*/ 95 h 166"/>
                <a:gd name="T38" fmla="*/ 121 w 144"/>
                <a:gd name="T39" fmla="*/ 95 h 166"/>
                <a:gd name="T40" fmla="*/ 121 w 144"/>
                <a:gd name="T41" fmla="*/ 79 h 166"/>
                <a:gd name="T42" fmla="*/ 114 w 144"/>
                <a:gd name="T43" fmla="*/ 55 h 166"/>
                <a:gd name="T44" fmla="*/ 98 w 144"/>
                <a:gd name="T45" fmla="*/ 55 h 166"/>
                <a:gd name="T46" fmla="*/ 76 w 144"/>
                <a:gd name="T47" fmla="*/ 55 h 166"/>
                <a:gd name="T48" fmla="*/ 76 w 144"/>
                <a:gd name="T49" fmla="*/ 23 h 166"/>
                <a:gd name="T50" fmla="*/ 68 w 144"/>
                <a:gd name="T51" fmla="*/ 15 h 166"/>
                <a:gd name="T52" fmla="*/ 68 w 144"/>
                <a:gd name="T53" fmla="*/ 8 h 166"/>
                <a:gd name="T54" fmla="*/ 53 w 144"/>
                <a:gd name="T55" fmla="*/ 0 h 166"/>
                <a:gd name="T56" fmla="*/ 7 w 144"/>
                <a:gd name="T57" fmla="*/ 8 h 166"/>
                <a:gd name="T58" fmla="*/ 7 w 144"/>
                <a:gd name="T59" fmla="*/ 1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 h="166">
                  <a:moveTo>
                    <a:pt x="7" y="15"/>
                  </a:moveTo>
                  <a:lnTo>
                    <a:pt x="0" y="31"/>
                  </a:lnTo>
                  <a:lnTo>
                    <a:pt x="0" y="55"/>
                  </a:lnTo>
                  <a:lnTo>
                    <a:pt x="15" y="71"/>
                  </a:lnTo>
                  <a:lnTo>
                    <a:pt x="30" y="87"/>
                  </a:lnTo>
                  <a:lnTo>
                    <a:pt x="45" y="95"/>
                  </a:lnTo>
                  <a:lnTo>
                    <a:pt x="60" y="103"/>
                  </a:lnTo>
                  <a:lnTo>
                    <a:pt x="76" y="111"/>
                  </a:lnTo>
                  <a:lnTo>
                    <a:pt x="91" y="119"/>
                  </a:lnTo>
                  <a:lnTo>
                    <a:pt x="83" y="142"/>
                  </a:lnTo>
                  <a:lnTo>
                    <a:pt x="76" y="158"/>
                  </a:lnTo>
                  <a:lnTo>
                    <a:pt x="98" y="166"/>
                  </a:lnTo>
                  <a:lnTo>
                    <a:pt x="114" y="166"/>
                  </a:lnTo>
                  <a:lnTo>
                    <a:pt x="129" y="158"/>
                  </a:lnTo>
                  <a:lnTo>
                    <a:pt x="144" y="142"/>
                  </a:lnTo>
                  <a:lnTo>
                    <a:pt x="136" y="126"/>
                  </a:lnTo>
                  <a:lnTo>
                    <a:pt x="144" y="111"/>
                  </a:lnTo>
                  <a:lnTo>
                    <a:pt x="144" y="95"/>
                  </a:lnTo>
                  <a:lnTo>
                    <a:pt x="129" y="95"/>
                  </a:lnTo>
                  <a:lnTo>
                    <a:pt x="121" y="95"/>
                  </a:lnTo>
                  <a:lnTo>
                    <a:pt x="121" y="79"/>
                  </a:lnTo>
                  <a:lnTo>
                    <a:pt x="114" y="55"/>
                  </a:lnTo>
                  <a:lnTo>
                    <a:pt x="98" y="55"/>
                  </a:lnTo>
                  <a:lnTo>
                    <a:pt x="76" y="55"/>
                  </a:lnTo>
                  <a:lnTo>
                    <a:pt x="76" y="23"/>
                  </a:lnTo>
                  <a:lnTo>
                    <a:pt x="68" y="15"/>
                  </a:lnTo>
                  <a:lnTo>
                    <a:pt x="68" y="8"/>
                  </a:lnTo>
                  <a:lnTo>
                    <a:pt x="53" y="0"/>
                  </a:lnTo>
                  <a:lnTo>
                    <a:pt x="7" y="8"/>
                  </a:lnTo>
                  <a:lnTo>
                    <a:pt x="7" y="15"/>
                  </a:lnTo>
                  <a:close/>
                </a:path>
              </a:pathLst>
            </a:custGeom>
            <a:solidFill>
              <a:srgbClr val="E1E1E1"/>
            </a:solidFill>
            <a:ln w="12700">
              <a:solidFill>
                <a:srgbClr val="000000"/>
              </a:solidFill>
              <a:prstDash val="solid"/>
              <a:round/>
              <a:headEnd/>
              <a:tailEnd/>
            </a:ln>
          </p:spPr>
          <p:txBody>
            <a:bodyPr/>
            <a:lstStyle/>
            <a:p>
              <a:endParaRPr lang="en-US"/>
            </a:p>
          </p:txBody>
        </p:sp>
        <p:sp>
          <p:nvSpPr>
            <p:cNvPr id="215300" name="Freeform 260"/>
            <p:cNvSpPr>
              <a:spLocks/>
            </p:cNvSpPr>
            <p:nvPr/>
          </p:nvSpPr>
          <p:spPr bwMode="auto">
            <a:xfrm>
              <a:off x="2659" y="2753"/>
              <a:ext cx="1" cy="8"/>
            </a:xfrm>
            <a:custGeom>
              <a:avLst/>
              <a:gdLst>
                <a:gd name="T0" fmla="*/ 0 h 8"/>
                <a:gd name="T1" fmla="*/ 8 h 8"/>
                <a:gd name="T2" fmla="*/ 0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01" name="Rectangle 261"/>
            <p:cNvSpPr>
              <a:spLocks noChangeArrowheads="1"/>
            </p:cNvSpPr>
            <p:nvPr/>
          </p:nvSpPr>
          <p:spPr bwMode="auto">
            <a:xfrm>
              <a:off x="2675" y="2722"/>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302" name="Freeform 262"/>
            <p:cNvSpPr>
              <a:spLocks/>
            </p:cNvSpPr>
            <p:nvPr/>
          </p:nvSpPr>
          <p:spPr bwMode="auto">
            <a:xfrm>
              <a:off x="3055" y="2777"/>
              <a:ext cx="190" cy="222"/>
            </a:xfrm>
            <a:custGeom>
              <a:avLst/>
              <a:gdLst>
                <a:gd name="T0" fmla="*/ 144 w 190"/>
                <a:gd name="T1" fmla="*/ 48 h 222"/>
                <a:gd name="T2" fmla="*/ 144 w 190"/>
                <a:gd name="T3" fmla="*/ 40 h 222"/>
                <a:gd name="T4" fmla="*/ 129 w 190"/>
                <a:gd name="T5" fmla="*/ 32 h 222"/>
                <a:gd name="T6" fmla="*/ 114 w 190"/>
                <a:gd name="T7" fmla="*/ 24 h 222"/>
                <a:gd name="T8" fmla="*/ 76 w 190"/>
                <a:gd name="T9" fmla="*/ 0 h 222"/>
                <a:gd name="T10" fmla="*/ 60 w 190"/>
                <a:gd name="T11" fmla="*/ 0 h 222"/>
                <a:gd name="T12" fmla="*/ 53 w 190"/>
                <a:gd name="T13" fmla="*/ 0 h 222"/>
                <a:gd name="T14" fmla="*/ 38 w 190"/>
                <a:gd name="T15" fmla="*/ 0 h 222"/>
                <a:gd name="T16" fmla="*/ 22 w 190"/>
                <a:gd name="T17" fmla="*/ 0 h 222"/>
                <a:gd name="T18" fmla="*/ 22 w 190"/>
                <a:gd name="T19" fmla="*/ 32 h 222"/>
                <a:gd name="T20" fmla="*/ 22 w 190"/>
                <a:gd name="T21" fmla="*/ 32 h 222"/>
                <a:gd name="T22" fmla="*/ 22 w 190"/>
                <a:gd name="T23" fmla="*/ 40 h 222"/>
                <a:gd name="T24" fmla="*/ 22 w 190"/>
                <a:gd name="T25" fmla="*/ 48 h 222"/>
                <a:gd name="T26" fmla="*/ 15 w 190"/>
                <a:gd name="T27" fmla="*/ 63 h 222"/>
                <a:gd name="T28" fmla="*/ 7 w 190"/>
                <a:gd name="T29" fmla="*/ 71 h 222"/>
                <a:gd name="T30" fmla="*/ 0 w 190"/>
                <a:gd name="T31" fmla="*/ 71 h 222"/>
                <a:gd name="T32" fmla="*/ 0 w 190"/>
                <a:gd name="T33" fmla="*/ 103 h 222"/>
                <a:gd name="T34" fmla="*/ 7 w 190"/>
                <a:gd name="T35" fmla="*/ 119 h 222"/>
                <a:gd name="T36" fmla="*/ 15 w 190"/>
                <a:gd name="T37" fmla="*/ 135 h 222"/>
                <a:gd name="T38" fmla="*/ 22 w 190"/>
                <a:gd name="T39" fmla="*/ 151 h 222"/>
                <a:gd name="T40" fmla="*/ 22 w 190"/>
                <a:gd name="T41" fmla="*/ 151 h 222"/>
                <a:gd name="T42" fmla="*/ 45 w 190"/>
                <a:gd name="T43" fmla="*/ 167 h 222"/>
                <a:gd name="T44" fmla="*/ 60 w 190"/>
                <a:gd name="T45" fmla="*/ 174 h 222"/>
                <a:gd name="T46" fmla="*/ 76 w 190"/>
                <a:gd name="T47" fmla="*/ 174 h 222"/>
                <a:gd name="T48" fmla="*/ 83 w 190"/>
                <a:gd name="T49" fmla="*/ 182 h 222"/>
                <a:gd name="T50" fmla="*/ 91 w 190"/>
                <a:gd name="T51" fmla="*/ 206 h 222"/>
                <a:gd name="T52" fmla="*/ 91 w 190"/>
                <a:gd name="T53" fmla="*/ 222 h 222"/>
                <a:gd name="T54" fmla="*/ 98 w 190"/>
                <a:gd name="T55" fmla="*/ 222 h 222"/>
                <a:gd name="T56" fmla="*/ 114 w 190"/>
                <a:gd name="T57" fmla="*/ 214 h 222"/>
                <a:gd name="T58" fmla="*/ 129 w 190"/>
                <a:gd name="T59" fmla="*/ 222 h 222"/>
                <a:gd name="T60" fmla="*/ 144 w 190"/>
                <a:gd name="T61" fmla="*/ 214 h 222"/>
                <a:gd name="T62" fmla="*/ 152 w 190"/>
                <a:gd name="T63" fmla="*/ 214 h 222"/>
                <a:gd name="T64" fmla="*/ 174 w 190"/>
                <a:gd name="T65" fmla="*/ 206 h 222"/>
                <a:gd name="T66" fmla="*/ 190 w 190"/>
                <a:gd name="T67" fmla="*/ 198 h 222"/>
                <a:gd name="T68" fmla="*/ 174 w 190"/>
                <a:gd name="T69" fmla="*/ 182 h 222"/>
                <a:gd name="T70" fmla="*/ 174 w 190"/>
                <a:gd name="T71" fmla="*/ 167 h 222"/>
                <a:gd name="T72" fmla="*/ 174 w 190"/>
                <a:gd name="T73" fmla="*/ 151 h 222"/>
                <a:gd name="T74" fmla="*/ 167 w 190"/>
                <a:gd name="T75" fmla="*/ 143 h 222"/>
                <a:gd name="T76" fmla="*/ 174 w 190"/>
                <a:gd name="T77" fmla="*/ 119 h 222"/>
                <a:gd name="T78" fmla="*/ 159 w 190"/>
                <a:gd name="T79" fmla="*/ 103 h 222"/>
                <a:gd name="T80" fmla="*/ 167 w 190"/>
                <a:gd name="T81" fmla="*/ 79 h 222"/>
                <a:gd name="T82" fmla="*/ 144 w 190"/>
                <a:gd name="T83" fmla="*/ 4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222">
                  <a:moveTo>
                    <a:pt x="144" y="48"/>
                  </a:moveTo>
                  <a:lnTo>
                    <a:pt x="144" y="40"/>
                  </a:lnTo>
                  <a:lnTo>
                    <a:pt x="129" y="32"/>
                  </a:lnTo>
                  <a:lnTo>
                    <a:pt x="114" y="24"/>
                  </a:lnTo>
                  <a:lnTo>
                    <a:pt x="76" y="0"/>
                  </a:lnTo>
                  <a:lnTo>
                    <a:pt x="60" y="0"/>
                  </a:lnTo>
                  <a:lnTo>
                    <a:pt x="53" y="0"/>
                  </a:lnTo>
                  <a:lnTo>
                    <a:pt x="38" y="0"/>
                  </a:lnTo>
                  <a:lnTo>
                    <a:pt x="22" y="0"/>
                  </a:lnTo>
                  <a:lnTo>
                    <a:pt x="22" y="32"/>
                  </a:lnTo>
                  <a:lnTo>
                    <a:pt x="22" y="32"/>
                  </a:lnTo>
                  <a:lnTo>
                    <a:pt x="22" y="40"/>
                  </a:lnTo>
                  <a:lnTo>
                    <a:pt x="22" y="48"/>
                  </a:lnTo>
                  <a:lnTo>
                    <a:pt x="15" y="63"/>
                  </a:lnTo>
                  <a:lnTo>
                    <a:pt x="7" y="71"/>
                  </a:lnTo>
                  <a:lnTo>
                    <a:pt x="0" y="71"/>
                  </a:lnTo>
                  <a:lnTo>
                    <a:pt x="0" y="103"/>
                  </a:lnTo>
                  <a:lnTo>
                    <a:pt x="7" y="119"/>
                  </a:lnTo>
                  <a:lnTo>
                    <a:pt x="15" y="135"/>
                  </a:lnTo>
                  <a:lnTo>
                    <a:pt x="22" y="151"/>
                  </a:lnTo>
                  <a:lnTo>
                    <a:pt x="22" y="151"/>
                  </a:lnTo>
                  <a:lnTo>
                    <a:pt x="45" y="167"/>
                  </a:lnTo>
                  <a:lnTo>
                    <a:pt x="60" y="174"/>
                  </a:lnTo>
                  <a:lnTo>
                    <a:pt x="76" y="174"/>
                  </a:lnTo>
                  <a:lnTo>
                    <a:pt x="83" y="182"/>
                  </a:lnTo>
                  <a:lnTo>
                    <a:pt x="91" y="206"/>
                  </a:lnTo>
                  <a:lnTo>
                    <a:pt x="91" y="222"/>
                  </a:lnTo>
                  <a:lnTo>
                    <a:pt x="98" y="222"/>
                  </a:lnTo>
                  <a:lnTo>
                    <a:pt x="114" y="214"/>
                  </a:lnTo>
                  <a:lnTo>
                    <a:pt x="129" y="222"/>
                  </a:lnTo>
                  <a:lnTo>
                    <a:pt x="144" y="214"/>
                  </a:lnTo>
                  <a:lnTo>
                    <a:pt x="152" y="214"/>
                  </a:lnTo>
                  <a:lnTo>
                    <a:pt x="174" y="206"/>
                  </a:lnTo>
                  <a:lnTo>
                    <a:pt x="190" y="198"/>
                  </a:lnTo>
                  <a:lnTo>
                    <a:pt x="174" y="182"/>
                  </a:lnTo>
                  <a:lnTo>
                    <a:pt x="174" y="167"/>
                  </a:lnTo>
                  <a:lnTo>
                    <a:pt x="174" y="151"/>
                  </a:lnTo>
                  <a:lnTo>
                    <a:pt x="167" y="143"/>
                  </a:lnTo>
                  <a:lnTo>
                    <a:pt x="174" y="119"/>
                  </a:lnTo>
                  <a:lnTo>
                    <a:pt x="159" y="103"/>
                  </a:lnTo>
                  <a:lnTo>
                    <a:pt x="167" y="79"/>
                  </a:lnTo>
                  <a:lnTo>
                    <a:pt x="144" y="48"/>
                  </a:lnTo>
                  <a:close/>
                </a:path>
              </a:pathLst>
            </a:custGeom>
            <a:solidFill>
              <a:srgbClr val="E1E1E1"/>
            </a:solidFill>
            <a:ln w="12700">
              <a:solidFill>
                <a:srgbClr val="000000"/>
              </a:solidFill>
              <a:prstDash val="solid"/>
              <a:round/>
              <a:headEnd/>
              <a:tailEnd/>
            </a:ln>
          </p:spPr>
          <p:txBody>
            <a:bodyPr/>
            <a:lstStyle/>
            <a:p>
              <a:endParaRPr lang="en-US"/>
            </a:p>
          </p:txBody>
        </p:sp>
        <p:sp>
          <p:nvSpPr>
            <p:cNvPr id="215303" name="Freeform 263"/>
            <p:cNvSpPr>
              <a:spLocks/>
            </p:cNvSpPr>
            <p:nvPr/>
          </p:nvSpPr>
          <p:spPr bwMode="auto">
            <a:xfrm>
              <a:off x="3222" y="2880"/>
              <a:ext cx="7" cy="8"/>
            </a:xfrm>
            <a:custGeom>
              <a:avLst/>
              <a:gdLst>
                <a:gd name="T0" fmla="*/ 7 w 7"/>
                <a:gd name="T1" fmla="*/ 8 h 8"/>
                <a:gd name="T2" fmla="*/ 7 w 7"/>
                <a:gd name="T3" fmla="*/ 0 h 8"/>
                <a:gd name="T4" fmla="*/ 0 w 7"/>
                <a:gd name="T5" fmla="*/ 0 h 8"/>
                <a:gd name="T6" fmla="*/ 7 w 7"/>
                <a:gd name="T7" fmla="*/ 8 h 8"/>
              </a:gdLst>
              <a:ahLst/>
              <a:cxnLst>
                <a:cxn ang="0">
                  <a:pos x="T0" y="T1"/>
                </a:cxn>
                <a:cxn ang="0">
                  <a:pos x="T2" y="T3"/>
                </a:cxn>
                <a:cxn ang="0">
                  <a:pos x="T4" y="T5"/>
                </a:cxn>
                <a:cxn ang="0">
                  <a:pos x="T6" y="T7"/>
                </a:cxn>
              </a:cxnLst>
              <a:rect l="0" t="0" r="r" b="b"/>
              <a:pathLst>
                <a:path w="7" h="8">
                  <a:moveTo>
                    <a:pt x="7" y="8"/>
                  </a:moveTo>
                  <a:lnTo>
                    <a:pt x="7" y="0"/>
                  </a:lnTo>
                  <a:lnTo>
                    <a:pt x="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304" name="Freeform 264"/>
            <p:cNvSpPr>
              <a:spLocks/>
            </p:cNvSpPr>
            <p:nvPr/>
          </p:nvSpPr>
          <p:spPr bwMode="auto">
            <a:xfrm>
              <a:off x="3062" y="2674"/>
              <a:ext cx="91" cy="111"/>
            </a:xfrm>
            <a:custGeom>
              <a:avLst/>
              <a:gdLst>
                <a:gd name="T0" fmla="*/ 84 w 91"/>
                <a:gd name="T1" fmla="*/ 16 h 111"/>
                <a:gd name="T2" fmla="*/ 76 w 91"/>
                <a:gd name="T3" fmla="*/ 0 h 111"/>
                <a:gd name="T4" fmla="*/ 61 w 91"/>
                <a:gd name="T5" fmla="*/ 8 h 111"/>
                <a:gd name="T6" fmla="*/ 46 w 91"/>
                <a:gd name="T7" fmla="*/ 8 h 111"/>
                <a:gd name="T8" fmla="*/ 38 w 91"/>
                <a:gd name="T9" fmla="*/ 8 h 111"/>
                <a:gd name="T10" fmla="*/ 31 w 91"/>
                <a:gd name="T11" fmla="*/ 8 h 111"/>
                <a:gd name="T12" fmla="*/ 23 w 91"/>
                <a:gd name="T13" fmla="*/ 8 h 111"/>
                <a:gd name="T14" fmla="*/ 15 w 91"/>
                <a:gd name="T15" fmla="*/ 16 h 111"/>
                <a:gd name="T16" fmla="*/ 15 w 91"/>
                <a:gd name="T17" fmla="*/ 32 h 111"/>
                <a:gd name="T18" fmla="*/ 23 w 91"/>
                <a:gd name="T19" fmla="*/ 40 h 111"/>
                <a:gd name="T20" fmla="*/ 15 w 91"/>
                <a:gd name="T21" fmla="*/ 56 h 111"/>
                <a:gd name="T22" fmla="*/ 0 w 91"/>
                <a:gd name="T23" fmla="*/ 63 h 111"/>
                <a:gd name="T24" fmla="*/ 0 w 91"/>
                <a:gd name="T25" fmla="*/ 111 h 111"/>
                <a:gd name="T26" fmla="*/ 0 w 91"/>
                <a:gd name="T27" fmla="*/ 111 h 111"/>
                <a:gd name="T28" fmla="*/ 15 w 91"/>
                <a:gd name="T29" fmla="*/ 103 h 111"/>
                <a:gd name="T30" fmla="*/ 31 w 91"/>
                <a:gd name="T31" fmla="*/ 103 h 111"/>
                <a:gd name="T32" fmla="*/ 46 w 91"/>
                <a:gd name="T33" fmla="*/ 103 h 111"/>
                <a:gd name="T34" fmla="*/ 53 w 91"/>
                <a:gd name="T35" fmla="*/ 103 h 111"/>
                <a:gd name="T36" fmla="*/ 69 w 91"/>
                <a:gd name="T37" fmla="*/ 103 h 111"/>
                <a:gd name="T38" fmla="*/ 69 w 91"/>
                <a:gd name="T39" fmla="*/ 79 h 111"/>
                <a:gd name="T40" fmla="*/ 84 w 91"/>
                <a:gd name="T41" fmla="*/ 63 h 111"/>
                <a:gd name="T42" fmla="*/ 91 w 91"/>
                <a:gd name="T43" fmla="*/ 48 h 111"/>
                <a:gd name="T44" fmla="*/ 84 w 91"/>
                <a:gd name="T45" fmla="*/ 32 h 111"/>
                <a:gd name="T46" fmla="*/ 84 w 91"/>
                <a:gd name="T47" fmla="*/ 1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111">
                  <a:moveTo>
                    <a:pt x="84" y="16"/>
                  </a:moveTo>
                  <a:lnTo>
                    <a:pt x="76" y="0"/>
                  </a:lnTo>
                  <a:lnTo>
                    <a:pt x="61" y="8"/>
                  </a:lnTo>
                  <a:lnTo>
                    <a:pt x="46" y="8"/>
                  </a:lnTo>
                  <a:lnTo>
                    <a:pt x="38" y="8"/>
                  </a:lnTo>
                  <a:lnTo>
                    <a:pt x="31" y="8"/>
                  </a:lnTo>
                  <a:lnTo>
                    <a:pt x="23" y="8"/>
                  </a:lnTo>
                  <a:lnTo>
                    <a:pt x="15" y="16"/>
                  </a:lnTo>
                  <a:lnTo>
                    <a:pt x="15" y="32"/>
                  </a:lnTo>
                  <a:lnTo>
                    <a:pt x="23" y="40"/>
                  </a:lnTo>
                  <a:lnTo>
                    <a:pt x="15" y="56"/>
                  </a:lnTo>
                  <a:lnTo>
                    <a:pt x="0" y="63"/>
                  </a:lnTo>
                  <a:lnTo>
                    <a:pt x="0" y="111"/>
                  </a:lnTo>
                  <a:lnTo>
                    <a:pt x="0" y="111"/>
                  </a:lnTo>
                  <a:lnTo>
                    <a:pt x="15" y="103"/>
                  </a:lnTo>
                  <a:lnTo>
                    <a:pt x="31" y="103"/>
                  </a:lnTo>
                  <a:lnTo>
                    <a:pt x="46" y="103"/>
                  </a:lnTo>
                  <a:lnTo>
                    <a:pt x="53" y="103"/>
                  </a:lnTo>
                  <a:lnTo>
                    <a:pt x="69" y="103"/>
                  </a:lnTo>
                  <a:lnTo>
                    <a:pt x="69" y="79"/>
                  </a:lnTo>
                  <a:lnTo>
                    <a:pt x="84" y="63"/>
                  </a:lnTo>
                  <a:lnTo>
                    <a:pt x="91" y="48"/>
                  </a:lnTo>
                  <a:lnTo>
                    <a:pt x="84" y="32"/>
                  </a:lnTo>
                  <a:lnTo>
                    <a:pt x="84" y="16"/>
                  </a:lnTo>
                  <a:close/>
                </a:path>
              </a:pathLst>
            </a:custGeom>
            <a:solidFill>
              <a:srgbClr val="E1E1E1"/>
            </a:solidFill>
            <a:ln w="12700">
              <a:solidFill>
                <a:srgbClr val="000000"/>
              </a:solidFill>
              <a:prstDash val="solid"/>
              <a:round/>
              <a:headEnd/>
              <a:tailEnd/>
            </a:ln>
          </p:spPr>
          <p:txBody>
            <a:bodyPr/>
            <a:lstStyle/>
            <a:p>
              <a:endParaRPr lang="en-US"/>
            </a:p>
          </p:txBody>
        </p:sp>
        <p:sp>
          <p:nvSpPr>
            <p:cNvPr id="215305" name="Freeform 265"/>
            <p:cNvSpPr>
              <a:spLocks/>
            </p:cNvSpPr>
            <p:nvPr/>
          </p:nvSpPr>
          <p:spPr bwMode="auto">
            <a:xfrm>
              <a:off x="2758" y="2650"/>
              <a:ext cx="327" cy="381"/>
            </a:xfrm>
            <a:custGeom>
              <a:avLst/>
              <a:gdLst>
                <a:gd name="T0" fmla="*/ 297 w 327"/>
                <a:gd name="T1" fmla="*/ 151 h 381"/>
                <a:gd name="T2" fmla="*/ 289 w 327"/>
                <a:gd name="T3" fmla="*/ 167 h 381"/>
                <a:gd name="T4" fmla="*/ 289 w 327"/>
                <a:gd name="T5" fmla="*/ 167 h 381"/>
                <a:gd name="T6" fmla="*/ 297 w 327"/>
                <a:gd name="T7" fmla="*/ 198 h 381"/>
                <a:gd name="T8" fmla="*/ 304 w 327"/>
                <a:gd name="T9" fmla="*/ 246 h 381"/>
                <a:gd name="T10" fmla="*/ 319 w 327"/>
                <a:gd name="T11" fmla="*/ 278 h 381"/>
                <a:gd name="T12" fmla="*/ 281 w 327"/>
                <a:gd name="T13" fmla="*/ 301 h 381"/>
                <a:gd name="T14" fmla="*/ 281 w 327"/>
                <a:gd name="T15" fmla="*/ 349 h 381"/>
                <a:gd name="T16" fmla="*/ 304 w 327"/>
                <a:gd name="T17" fmla="*/ 357 h 381"/>
                <a:gd name="T18" fmla="*/ 297 w 327"/>
                <a:gd name="T19" fmla="*/ 381 h 381"/>
                <a:gd name="T20" fmla="*/ 274 w 327"/>
                <a:gd name="T21" fmla="*/ 365 h 381"/>
                <a:gd name="T22" fmla="*/ 251 w 327"/>
                <a:gd name="T23" fmla="*/ 349 h 381"/>
                <a:gd name="T24" fmla="*/ 221 w 327"/>
                <a:gd name="T25" fmla="*/ 349 h 381"/>
                <a:gd name="T26" fmla="*/ 205 w 327"/>
                <a:gd name="T27" fmla="*/ 341 h 381"/>
                <a:gd name="T28" fmla="*/ 175 w 327"/>
                <a:gd name="T29" fmla="*/ 341 h 381"/>
                <a:gd name="T30" fmla="*/ 167 w 327"/>
                <a:gd name="T31" fmla="*/ 309 h 381"/>
                <a:gd name="T32" fmla="*/ 145 w 327"/>
                <a:gd name="T33" fmla="*/ 254 h 381"/>
                <a:gd name="T34" fmla="*/ 122 w 327"/>
                <a:gd name="T35" fmla="*/ 254 h 381"/>
                <a:gd name="T36" fmla="*/ 99 w 327"/>
                <a:gd name="T37" fmla="*/ 278 h 381"/>
                <a:gd name="T38" fmla="*/ 76 w 327"/>
                <a:gd name="T39" fmla="*/ 230 h 381"/>
                <a:gd name="T40" fmla="*/ 46 w 327"/>
                <a:gd name="T41" fmla="*/ 230 h 381"/>
                <a:gd name="T42" fmla="*/ 15 w 327"/>
                <a:gd name="T43" fmla="*/ 230 h 381"/>
                <a:gd name="T44" fmla="*/ 0 w 327"/>
                <a:gd name="T45" fmla="*/ 230 h 381"/>
                <a:gd name="T46" fmla="*/ 8 w 327"/>
                <a:gd name="T47" fmla="*/ 206 h 381"/>
                <a:gd name="T48" fmla="*/ 23 w 327"/>
                <a:gd name="T49" fmla="*/ 206 h 381"/>
                <a:gd name="T50" fmla="*/ 38 w 327"/>
                <a:gd name="T51" fmla="*/ 198 h 381"/>
                <a:gd name="T52" fmla="*/ 53 w 327"/>
                <a:gd name="T53" fmla="*/ 198 h 381"/>
                <a:gd name="T54" fmla="*/ 69 w 327"/>
                <a:gd name="T55" fmla="*/ 151 h 381"/>
                <a:gd name="T56" fmla="*/ 99 w 327"/>
                <a:gd name="T57" fmla="*/ 103 h 381"/>
                <a:gd name="T58" fmla="*/ 107 w 327"/>
                <a:gd name="T59" fmla="*/ 72 h 381"/>
                <a:gd name="T60" fmla="*/ 107 w 327"/>
                <a:gd name="T61" fmla="*/ 40 h 381"/>
                <a:gd name="T62" fmla="*/ 122 w 327"/>
                <a:gd name="T63" fmla="*/ 0 h 381"/>
                <a:gd name="T64" fmla="*/ 160 w 327"/>
                <a:gd name="T65" fmla="*/ 16 h 381"/>
                <a:gd name="T66" fmla="*/ 183 w 327"/>
                <a:gd name="T67" fmla="*/ 8 h 381"/>
                <a:gd name="T68" fmla="*/ 205 w 327"/>
                <a:gd name="T69" fmla="*/ 8 h 381"/>
                <a:gd name="T70" fmla="*/ 228 w 327"/>
                <a:gd name="T71" fmla="*/ 0 h 381"/>
                <a:gd name="T72" fmla="*/ 251 w 327"/>
                <a:gd name="T73" fmla="*/ 0 h 381"/>
                <a:gd name="T74" fmla="*/ 266 w 327"/>
                <a:gd name="T75" fmla="*/ 8 h 381"/>
                <a:gd name="T76" fmla="*/ 289 w 327"/>
                <a:gd name="T77" fmla="*/ 16 h 381"/>
                <a:gd name="T78" fmla="*/ 312 w 327"/>
                <a:gd name="T79" fmla="*/ 24 h 381"/>
                <a:gd name="T80" fmla="*/ 319 w 327"/>
                <a:gd name="T81" fmla="*/ 56 h 381"/>
                <a:gd name="T82" fmla="*/ 319 w 327"/>
                <a:gd name="T83" fmla="*/ 80 h 381"/>
                <a:gd name="T84" fmla="*/ 304 w 327"/>
                <a:gd name="T85" fmla="*/ 13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7" h="381">
                  <a:moveTo>
                    <a:pt x="304" y="135"/>
                  </a:moveTo>
                  <a:lnTo>
                    <a:pt x="297" y="151"/>
                  </a:lnTo>
                  <a:lnTo>
                    <a:pt x="289" y="167"/>
                  </a:lnTo>
                  <a:lnTo>
                    <a:pt x="289" y="167"/>
                  </a:lnTo>
                  <a:lnTo>
                    <a:pt x="289" y="167"/>
                  </a:lnTo>
                  <a:lnTo>
                    <a:pt x="289" y="167"/>
                  </a:lnTo>
                  <a:lnTo>
                    <a:pt x="297" y="183"/>
                  </a:lnTo>
                  <a:lnTo>
                    <a:pt x="297" y="198"/>
                  </a:lnTo>
                  <a:lnTo>
                    <a:pt x="297" y="230"/>
                  </a:lnTo>
                  <a:lnTo>
                    <a:pt x="304" y="246"/>
                  </a:lnTo>
                  <a:lnTo>
                    <a:pt x="312" y="262"/>
                  </a:lnTo>
                  <a:lnTo>
                    <a:pt x="319" y="278"/>
                  </a:lnTo>
                  <a:lnTo>
                    <a:pt x="289" y="286"/>
                  </a:lnTo>
                  <a:lnTo>
                    <a:pt x="281" y="301"/>
                  </a:lnTo>
                  <a:lnTo>
                    <a:pt x="281" y="317"/>
                  </a:lnTo>
                  <a:lnTo>
                    <a:pt x="281" y="349"/>
                  </a:lnTo>
                  <a:lnTo>
                    <a:pt x="297" y="365"/>
                  </a:lnTo>
                  <a:lnTo>
                    <a:pt x="304" y="357"/>
                  </a:lnTo>
                  <a:lnTo>
                    <a:pt x="297" y="381"/>
                  </a:lnTo>
                  <a:lnTo>
                    <a:pt x="297" y="381"/>
                  </a:lnTo>
                  <a:lnTo>
                    <a:pt x="289" y="381"/>
                  </a:lnTo>
                  <a:lnTo>
                    <a:pt x="274" y="365"/>
                  </a:lnTo>
                  <a:lnTo>
                    <a:pt x="259" y="357"/>
                  </a:lnTo>
                  <a:lnTo>
                    <a:pt x="251" y="349"/>
                  </a:lnTo>
                  <a:lnTo>
                    <a:pt x="243" y="357"/>
                  </a:lnTo>
                  <a:lnTo>
                    <a:pt x="221" y="349"/>
                  </a:lnTo>
                  <a:lnTo>
                    <a:pt x="221" y="341"/>
                  </a:lnTo>
                  <a:lnTo>
                    <a:pt x="205" y="341"/>
                  </a:lnTo>
                  <a:lnTo>
                    <a:pt x="198" y="333"/>
                  </a:lnTo>
                  <a:lnTo>
                    <a:pt x="175" y="341"/>
                  </a:lnTo>
                  <a:lnTo>
                    <a:pt x="175" y="333"/>
                  </a:lnTo>
                  <a:lnTo>
                    <a:pt x="167" y="309"/>
                  </a:lnTo>
                  <a:lnTo>
                    <a:pt x="167" y="262"/>
                  </a:lnTo>
                  <a:lnTo>
                    <a:pt x="145" y="254"/>
                  </a:lnTo>
                  <a:lnTo>
                    <a:pt x="145" y="254"/>
                  </a:lnTo>
                  <a:lnTo>
                    <a:pt x="122" y="254"/>
                  </a:lnTo>
                  <a:lnTo>
                    <a:pt x="122" y="270"/>
                  </a:lnTo>
                  <a:lnTo>
                    <a:pt x="99" y="278"/>
                  </a:lnTo>
                  <a:lnTo>
                    <a:pt x="91" y="270"/>
                  </a:lnTo>
                  <a:lnTo>
                    <a:pt x="76" y="230"/>
                  </a:lnTo>
                  <a:lnTo>
                    <a:pt x="61" y="230"/>
                  </a:lnTo>
                  <a:lnTo>
                    <a:pt x="46" y="230"/>
                  </a:lnTo>
                  <a:lnTo>
                    <a:pt x="31" y="230"/>
                  </a:lnTo>
                  <a:lnTo>
                    <a:pt x="15" y="230"/>
                  </a:lnTo>
                  <a:lnTo>
                    <a:pt x="0" y="230"/>
                  </a:lnTo>
                  <a:lnTo>
                    <a:pt x="0" y="230"/>
                  </a:lnTo>
                  <a:lnTo>
                    <a:pt x="8" y="222"/>
                  </a:lnTo>
                  <a:lnTo>
                    <a:pt x="8" y="206"/>
                  </a:lnTo>
                  <a:lnTo>
                    <a:pt x="15" y="206"/>
                  </a:lnTo>
                  <a:lnTo>
                    <a:pt x="23" y="206"/>
                  </a:lnTo>
                  <a:lnTo>
                    <a:pt x="31" y="198"/>
                  </a:lnTo>
                  <a:lnTo>
                    <a:pt x="38" y="198"/>
                  </a:lnTo>
                  <a:lnTo>
                    <a:pt x="38" y="206"/>
                  </a:lnTo>
                  <a:lnTo>
                    <a:pt x="53" y="198"/>
                  </a:lnTo>
                  <a:lnTo>
                    <a:pt x="69" y="183"/>
                  </a:lnTo>
                  <a:lnTo>
                    <a:pt x="69" y="151"/>
                  </a:lnTo>
                  <a:lnTo>
                    <a:pt x="91" y="119"/>
                  </a:lnTo>
                  <a:lnTo>
                    <a:pt x="99" y="103"/>
                  </a:lnTo>
                  <a:lnTo>
                    <a:pt x="99" y="87"/>
                  </a:lnTo>
                  <a:lnTo>
                    <a:pt x="107" y="72"/>
                  </a:lnTo>
                  <a:lnTo>
                    <a:pt x="107" y="56"/>
                  </a:lnTo>
                  <a:lnTo>
                    <a:pt x="107" y="40"/>
                  </a:lnTo>
                  <a:lnTo>
                    <a:pt x="107" y="24"/>
                  </a:lnTo>
                  <a:lnTo>
                    <a:pt x="122" y="0"/>
                  </a:lnTo>
                  <a:lnTo>
                    <a:pt x="145" y="16"/>
                  </a:lnTo>
                  <a:lnTo>
                    <a:pt x="160" y="16"/>
                  </a:lnTo>
                  <a:lnTo>
                    <a:pt x="175" y="24"/>
                  </a:lnTo>
                  <a:lnTo>
                    <a:pt x="183" y="8"/>
                  </a:lnTo>
                  <a:lnTo>
                    <a:pt x="190" y="16"/>
                  </a:lnTo>
                  <a:lnTo>
                    <a:pt x="205" y="8"/>
                  </a:lnTo>
                  <a:lnTo>
                    <a:pt x="221" y="8"/>
                  </a:lnTo>
                  <a:lnTo>
                    <a:pt x="228" y="0"/>
                  </a:lnTo>
                  <a:lnTo>
                    <a:pt x="243" y="0"/>
                  </a:lnTo>
                  <a:lnTo>
                    <a:pt x="251" y="0"/>
                  </a:lnTo>
                  <a:lnTo>
                    <a:pt x="266" y="8"/>
                  </a:lnTo>
                  <a:lnTo>
                    <a:pt x="266" y="8"/>
                  </a:lnTo>
                  <a:lnTo>
                    <a:pt x="281" y="16"/>
                  </a:lnTo>
                  <a:lnTo>
                    <a:pt x="289" y="16"/>
                  </a:lnTo>
                  <a:lnTo>
                    <a:pt x="297" y="16"/>
                  </a:lnTo>
                  <a:lnTo>
                    <a:pt x="312" y="24"/>
                  </a:lnTo>
                  <a:lnTo>
                    <a:pt x="319" y="40"/>
                  </a:lnTo>
                  <a:lnTo>
                    <a:pt x="319" y="56"/>
                  </a:lnTo>
                  <a:lnTo>
                    <a:pt x="327" y="64"/>
                  </a:lnTo>
                  <a:lnTo>
                    <a:pt x="319" y="80"/>
                  </a:lnTo>
                  <a:lnTo>
                    <a:pt x="304" y="87"/>
                  </a:lnTo>
                  <a:lnTo>
                    <a:pt x="304" y="135"/>
                  </a:lnTo>
                  <a:close/>
                </a:path>
              </a:pathLst>
            </a:custGeom>
            <a:solidFill>
              <a:srgbClr val="E1E1E1"/>
            </a:solidFill>
            <a:ln w="12700">
              <a:solidFill>
                <a:srgbClr val="000000"/>
              </a:solidFill>
              <a:prstDash val="solid"/>
              <a:round/>
              <a:headEnd/>
              <a:tailEnd/>
            </a:ln>
          </p:spPr>
          <p:txBody>
            <a:bodyPr/>
            <a:lstStyle/>
            <a:p>
              <a:endParaRPr lang="en-US"/>
            </a:p>
          </p:txBody>
        </p:sp>
        <p:sp>
          <p:nvSpPr>
            <p:cNvPr id="215306" name="Freeform 266"/>
            <p:cNvSpPr>
              <a:spLocks/>
            </p:cNvSpPr>
            <p:nvPr/>
          </p:nvSpPr>
          <p:spPr bwMode="auto">
            <a:xfrm>
              <a:off x="2925" y="2928"/>
              <a:ext cx="198" cy="198"/>
            </a:xfrm>
            <a:custGeom>
              <a:avLst/>
              <a:gdLst>
                <a:gd name="T0" fmla="*/ 31 w 198"/>
                <a:gd name="T1" fmla="*/ 95 h 198"/>
                <a:gd name="T2" fmla="*/ 16 w 198"/>
                <a:gd name="T3" fmla="*/ 95 h 198"/>
                <a:gd name="T4" fmla="*/ 0 w 198"/>
                <a:gd name="T5" fmla="*/ 95 h 198"/>
                <a:gd name="T6" fmla="*/ 0 w 198"/>
                <a:gd name="T7" fmla="*/ 111 h 198"/>
                <a:gd name="T8" fmla="*/ 0 w 198"/>
                <a:gd name="T9" fmla="*/ 142 h 198"/>
                <a:gd name="T10" fmla="*/ 0 w 198"/>
                <a:gd name="T11" fmla="*/ 166 h 198"/>
                <a:gd name="T12" fmla="*/ 23 w 198"/>
                <a:gd name="T13" fmla="*/ 190 h 198"/>
                <a:gd name="T14" fmla="*/ 31 w 198"/>
                <a:gd name="T15" fmla="*/ 190 h 198"/>
                <a:gd name="T16" fmla="*/ 54 w 198"/>
                <a:gd name="T17" fmla="*/ 198 h 198"/>
                <a:gd name="T18" fmla="*/ 76 w 198"/>
                <a:gd name="T19" fmla="*/ 198 h 198"/>
                <a:gd name="T20" fmla="*/ 92 w 198"/>
                <a:gd name="T21" fmla="*/ 190 h 198"/>
                <a:gd name="T22" fmla="*/ 114 w 198"/>
                <a:gd name="T23" fmla="*/ 174 h 198"/>
                <a:gd name="T24" fmla="*/ 114 w 198"/>
                <a:gd name="T25" fmla="*/ 158 h 198"/>
                <a:gd name="T26" fmla="*/ 130 w 198"/>
                <a:gd name="T27" fmla="*/ 158 h 198"/>
                <a:gd name="T28" fmla="*/ 145 w 198"/>
                <a:gd name="T29" fmla="*/ 150 h 198"/>
                <a:gd name="T30" fmla="*/ 137 w 198"/>
                <a:gd name="T31" fmla="*/ 142 h 198"/>
                <a:gd name="T32" fmla="*/ 152 w 198"/>
                <a:gd name="T33" fmla="*/ 134 h 198"/>
                <a:gd name="T34" fmla="*/ 168 w 198"/>
                <a:gd name="T35" fmla="*/ 127 h 198"/>
                <a:gd name="T36" fmla="*/ 175 w 198"/>
                <a:gd name="T37" fmla="*/ 127 h 198"/>
                <a:gd name="T38" fmla="*/ 190 w 198"/>
                <a:gd name="T39" fmla="*/ 119 h 198"/>
                <a:gd name="T40" fmla="*/ 183 w 198"/>
                <a:gd name="T41" fmla="*/ 111 h 198"/>
                <a:gd name="T42" fmla="*/ 190 w 198"/>
                <a:gd name="T43" fmla="*/ 87 h 198"/>
                <a:gd name="T44" fmla="*/ 198 w 198"/>
                <a:gd name="T45" fmla="*/ 87 h 198"/>
                <a:gd name="T46" fmla="*/ 198 w 198"/>
                <a:gd name="T47" fmla="*/ 71 h 198"/>
                <a:gd name="T48" fmla="*/ 198 w 198"/>
                <a:gd name="T49" fmla="*/ 55 h 198"/>
                <a:gd name="T50" fmla="*/ 198 w 198"/>
                <a:gd name="T51" fmla="*/ 47 h 198"/>
                <a:gd name="T52" fmla="*/ 190 w 198"/>
                <a:gd name="T53" fmla="*/ 31 h 198"/>
                <a:gd name="T54" fmla="*/ 190 w 198"/>
                <a:gd name="T55" fmla="*/ 23 h 198"/>
                <a:gd name="T56" fmla="*/ 175 w 198"/>
                <a:gd name="T57" fmla="*/ 16 h 198"/>
                <a:gd name="T58" fmla="*/ 152 w 198"/>
                <a:gd name="T59" fmla="*/ 0 h 198"/>
                <a:gd name="T60" fmla="*/ 152 w 198"/>
                <a:gd name="T61" fmla="*/ 0 h 198"/>
                <a:gd name="T62" fmla="*/ 122 w 198"/>
                <a:gd name="T63" fmla="*/ 8 h 198"/>
                <a:gd name="T64" fmla="*/ 114 w 198"/>
                <a:gd name="T65" fmla="*/ 23 h 198"/>
                <a:gd name="T66" fmla="*/ 114 w 198"/>
                <a:gd name="T67" fmla="*/ 39 h 198"/>
                <a:gd name="T68" fmla="*/ 114 w 198"/>
                <a:gd name="T69" fmla="*/ 71 h 198"/>
                <a:gd name="T70" fmla="*/ 130 w 198"/>
                <a:gd name="T71" fmla="*/ 87 h 198"/>
                <a:gd name="T72" fmla="*/ 137 w 198"/>
                <a:gd name="T73" fmla="*/ 79 h 198"/>
                <a:gd name="T74" fmla="*/ 130 w 198"/>
                <a:gd name="T75" fmla="*/ 103 h 198"/>
                <a:gd name="T76" fmla="*/ 130 w 198"/>
                <a:gd name="T77" fmla="*/ 103 h 198"/>
                <a:gd name="T78" fmla="*/ 122 w 198"/>
                <a:gd name="T79" fmla="*/ 103 h 198"/>
                <a:gd name="T80" fmla="*/ 107 w 198"/>
                <a:gd name="T81" fmla="*/ 87 h 198"/>
                <a:gd name="T82" fmla="*/ 92 w 198"/>
                <a:gd name="T83" fmla="*/ 79 h 198"/>
                <a:gd name="T84" fmla="*/ 84 w 198"/>
                <a:gd name="T85" fmla="*/ 71 h 198"/>
                <a:gd name="T86" fmla="*/ 76 w 198"/>
                <a:gd name="T87" fmla="*/ 79 h 198"/>
                <a:gd name="T88" fmla="*/ 54 w 198"/>
                <a:gd name="T89" fmla="*/ 71 h 198"/>
                <a:gd name="T90" fmla="*/ 54 w 198"/>
                <a:gd name="T91" fmla="*/ 63 h 198"/>
                <a:gd name="T92" fmla="*/ 38 w 198"/>
                <a:gd name="T93" fmla="*/ 63 h 198"/>
                <a:gd name="T94" fmla="*/ 31 w 198"/>
                <a:gd name="T95" fmla="*/ 55 h 198"/>
                <a:gd name="T96" fmla="*/ 31 w 198"/>
                <a:gd name="T97" fmla="*/ 71 h 198"/>
                <a:gd name="T98" fmla="*/ 31 w 198"/>
                <a:gd name="T99" fmla="*/ 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 h="198">
                  <a:moveTo>
                    <a:pt x="31" y="95"/>
                  </a:moveTo>
                  <a:lnTo>
                    <a:pt x="16" y="95"/>
                  </a:lnTo>
                  <a:lnTo>
                    <a:pt x="0" y="95"/>
                  </a:lnTo>
                  <a:lnTo>
                    <a:pt x="0" y="111"/>
                  </a:lnTo>
                  <a:lnTo>
                    <a:pt x="0" y="142"/>
                  </a:lnTo>
                  <a:lnTo>
                    <a:pt x="0" y="166"/>
                  </a:lnTo>
                  <a:lnTo>
                    <a:pt x="23" y="190"/>
                  </a:lnTo>
                  <a:lnTo>
                    <a:pt x="31" y="190"/>
                  </a:lnTo>
                  <a:lnTo>
                    <a:pt x="54" y="198"/>
                  </a:lnTo>
                  <a:lnTo>
                    <a:pt x="76" y="198"/>
                  </a:lnTo>
                  <a:lnTo>
                    <a:pt x="92" y="190"/>
                  </a:lnTo>
                  <a:lnTo>
                    <a:pt x="114" y="174"/>
                  </a:lnTo>
                  <a:lnTo>
                    <a:pt x="114" y="158"/>
                  </a:lnTo>
                  <a:lnTo>
                    <a:pt x="130" y="158"/>
                  </a:lnTo>
                  <a:lnTo>
                    <a:pt x="145" y="150"/>
                  </a:lnTo>
                  <a:lnTo>
                    <a:pt x="137" y="142"/>
                  </a:lnTo>
                  <a:lnTo>
                    <a:pt x="152" y="134"/>
                  </a:lnTo>
                  <a:lnTo>
                    <a:pt x="168" y="127"/>
                  </a:lnTo>
                  <a:lnTo>
                    <a:pt x="175" y="127"/>
                  </a:lnTo>
                  <a:lnTo>
                    <a:pt x="190" y="119"/>
                  </a:lnTo>
                  <a:lnTo>
                    <a:pt x="183" y="111"/>
                  </a:lnTo>
                  <a:lnTo>
                    <a:pt x="190" y="87"/>
                  </a:lnTo>
                  <a:lnTo>
                    <a:pt x="198" y="87"/>
                  </a:lnTo>
                  <a:lnTo>
                    <a:pt x="198" y="71"/>
                  </a:lnTo>
                  <a:lnTo>
                    <a:pt x="198" y="55"/>
                  </a:lnTo>
                  <a:lnTo>
                    <a:pt x="198" y="47"/>
                  </a:lnTo>
                  <a:lnTo>
                    <a:pt x="190" y="31"/>
                  </a:lnTo>
                  <a:lnTo>
                    <a:pt x="190" y="23"/>
                  </a:lnTo>
                  <a:lnTo>
                    <a:pt x="175" y="16"/>
                  </a:lnTo>
                  <a:lnTo>
                    <a:pt x="152" y="0"/>
                  </a:lnTo>
                  <a:lnTo>
                    <a:pt x="152" y="0"/>
                  </a:lnTo>
                  <a:lnTo>
                    <a:pt x="122" y="8"/>
                  </a:lnTo>
                  <a:lnTo>
                    <a:pt x="114" y="23"/>
                  </a:lnTo>
                  <a:lnTo>
                    <a:pt x="114" y="39"/>
                  </a:lnTo>
                  <a:lnTo>
                    <a:pt x="114" y="71"/>
                  </a:lnTo>
                  <a:lnTo>
                    <a:pt x="130" y="87"/>
                  </a:lnTo>
                  <a:lnTo>
                    <a:pt x="137" y="79"/>
                  </a:lnTo>
                  <a:lnTo>
                    <a:pt x="130" y="103"/>
                  </a:lnTo>
                  <a:lnTo>
                    <a:pt x="130" y="103"/>
                  </a:lnTo>
                  <a:lnTo>
                    <a:pt x="122" y="103"/>
                  </a:lnTo>
                  <a:lnTo>
                    <a:pt x="107" y="87"/>
                  </a:lnTo>
                  <a:lnTo>
                    <a:pt x="92" y="79"/>
                  </a:lnTo>
                  <a:lnTo>
                    <a:pt x="84" y="71"/>
                  </a:lnTo>
                  <a:lnTo>
                    <a:pt x="76" y="79"/>
                  </a:lnTo>
                  <a:lnTo>
                    <a:pt x="54" y="71"/>
                  </a:lnTo>
                  <a:lnTo>
                    <a:pt x="54" y="63"/>
                  </a:lnTo>
                  <a:lnTo>
                    <a:pt x="38" y="63"/>
                  </a:lnTo>
                  <a:lnTo>
                    <a:pt x="31" y="55"/>
                  </a:lnTo>
                  <a:lnTo>
                    <a:pt x="31" y="71"/>
                  </a:lnTo>
                  <a:lnTo>
                    <a:pt x="31" y="95"/>
                  </a:lnTo>
                  <a:close/>
                </a:path>
              </a:pathLst>
            </a:custGeom>
            <a:solidFill>
              <a:srgbClr val="E1E1E1"/>
            </a:solidFill>
            <a:ln w="12700">
              <a:solidFill>
                <a:srgbClr val="000000"/>
              </a:solidFill>
              <a:prstDash val="solid"/>
              <a:round/>
              <a:headEnd/>
              <a:tailEnd/>
            </a:ln>
          </p:spPr>
          <p:txBody>
            <a:bodyPr/>
            <a:lstStyle/>
            <a:p>
              <a:endParaRPr lang="en-US"/>
            </a:p>
          </p:txBody>
        </p:sp>
        <p:sp>
          <p:nvSpPr>
            <p:cNvPr id="215307" name="Freeform 267"/>
            <p:cNvSpPr>
              <a:spLocks/>
            </p:cNvSpPr>
            <p:nvPr/>
          </p:nvSpPr>
          <p:spPr bwMode="auto">
            <a:xfrm>
              <a:off x="2979" y="3078"/>
              <a:ext cx="129" cy="143"/>
            </a:xfrm>
            <a:custGeom>
              <a:avLst/>
              <a:gdLst>
                <a:gd name="T0" fmla="*/ 60 w 129"/>
                <a:gd name="T1" fmla="*/ 135 h 143"/>
                <a:gd name="T2" fmla="*/ 60 w 129"/>
                <a:gd name="T3" fmla="*/ 127 h 143"/>
                <a:gd name="T4" fmla="*/ 45 w 129"/>
                <a:gd name="T5" fmla="*/ 127 h 143"/>
                <a:gd name="T6" fmla="*/ 38 w 129"/>
                <a:gd name="T7" fmla="*/ 103 h 143"/>
                <a:gd name="T8" fmla="*/ 38 w 129"/>
                <a:gd name="T9" fmla="*/ 103 h 143"/>
                <a:gd name="T10" fmla="*/ 30 w 129"/>
                <a:gd name="T11" fmla="*/ 95 h 143"/>
                <a:gd name="T12" fmla="*/ 22 w 129"/>
                <a:gd name="T13" fmla="*/ 88 h 143"/>
                <a:gd name="T14" fmla="*/ 7 w 129"/>
                <a:gd name="T15" fmla="*/ 64 h 143"/>
                <a:gd name="T16" fmla="*/ 0 w 129"/>
                <a:gd name="T17" fmla="*/ 48 h 143"/>
                <a:gd name="T18" fmla="*/ 22 w 129"/>
                <a:gd name="T19" fmla="*/ 48 h 143"/>
                <a:gd name="T20" fmla="*/ 38 w 129"/>
                <a:gd name="T21" fmla="*/ 40 h 143"/>
                <a:gd name="T22" fmla="*/ 60 w 129"/>
                <a:gd name="T23" fmla="*/ 24 h 143"/>
                <a:gd name="T24" fmla="*/ 60 w 129"/>
                <a:gd name="T25" fmla="*/ 8 h 143"/>
                <a:gd name="T26" fmla="*/ 76 w 129"/>
                <a:gd name="T27" fmla="*/ 8 h 143"/>
                <a:gd name="T28" fmla="*/ 91 w 129"/>
                <a:gd name="T29" fmla="*/ 0 h 143"/>
                <a:gd name="T30" fmla="*/ 91 w 129"/>
                <a:gd name="T31" fmla="*/ 8 h 143"/>
                <a:gd name="T32" fmla="*/ 98 w 129"/>
                <a:gd name="T33" fmla="*/ 8 h 143"/>
                <a:gd name="T34" fmla="*/ 114 w 129"/>
                <a:gd name="T35" fmla="*/ 16 h 143"/>
                <a:gd name="T36" fmla="*/ 129 w 129"/>
                <a:gd name="T37" fmla="*/ 24 h 143"/>
                <a:gd name="T38" fmla="*/ 129 w 129"/>
                <a:gd name="T39" fmla="*/ 48 h 143"/>
                <a:gd name="T40" fmla="*/ 129 w 129"/>
                <a:gd name="T41" fmla="*/ 64 h 143"/>
                <a:gd name="T42" fmla="*/ 129 w 129"/>
                <a:gd name="T43" fmla="*/ 88 h 143"/>
                <a:gd name="T44" fmla="*/ 121 w 129"/>
                <a:gd name="T45" fmla="*/ 103 h 143"/>
                <a:gd name="T46" fmla="*/ 121 w 129"/>
                <a:gd name="T47" fmla="*/ 119 h 143"/>
                <a:gd name="T48" fmla="*/ 106 w 129"/>
                <a:gd name="T49" fmla="*/ 127 h 143"/>
                <a:gd name="T50" fmla="*/ 98 w 129"/>
                <a:gd name="T51" fmla="*/ 143 h 143"/>
                <a:gd name="T52" fmla="*/ 83 w 129"/>
                <a:gd name="T53" fmla="*/ 135 h 143"/>
                <a:gd name="T54" fmla="*/ 68 w 129"/>
                <a:gd name="T55" fmla="*/ 135 h 143"/>
                <a:gd name="T56" fmla="*/ 60 w 129"/>
                <a:gd name="T57"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43">
                  <a:moveTo>
                    <a:pt x="60" y="135"/>
                  </a:moveTo>
                  <a:lnTo>
                    <a:pt x="60" y="127"/>
                  </a:lnTo>
                  <a:lnTo>
                    <a:pt x="45" y="127"/>
                  </a:lnTo>
                  <a:lnTo>
                    <a:pt x="38" y="103"/>
                  </a:lnTo>
                  <a:lnTo>
                    <a:pt x="38" y="103"/>
                  </a:lnTo>
                  <a:lnTo>
                    <a:pt x="30" y="95"/>
                  </a:lnTo>
                  <a:lnTo>
                    <a:pt x="22" y="88"/>
                  </a:lnTo>
                  <a:lnTo>
                    <a:pt x="7" y="64"/>
                  </a:lnTo>
                  <a:lnTo>
                    <a:pt x="0" y="48"/>
                  </a:lnTo>
                  <a:lnTo>
                    <a:pt x="22" y="48"/>
                  </a:lnTo>
                  <a:lnTo>
                    <a:pt x="38" y="40"/>
                  </a:lnTo>
                  <a:lnTo>
                    <a:pt x="60" y="24"/>
                  </a:lnTo>
                  <a:lnTo>
                    <a:pt x="60" y="8"/>
                  </a:lnTo>
                  <a:lnTo>
                    <a:pt x="76" y="8"/>
                  </a:lnTo>
                  <a:lnTo>
                    <a:pt x="91" y="0"/>
                  </a:lnTo>
                  <a:lnTo>
                    <a:pt x="91" y="8"/>
                  </a:lnTo>
                  <a:lnTo>
                    <a:pt x="98" y="8"/>
                  </a:lnTo>
                  <a:lnTo>
                    <a:pt x="114" y="16"/>
                  </a:lnTo>
                  <a:lnTo>
                    <a:pt x="129" y="24"/>
                  </a:lnTo>
                  <a:lnTo>
                    <a:pt x="129" y="48"/>
                  </a:lnTo>
                  <a:lnTo>
                    <a:pt x="129" y="64"/>
                  </a:lnTo>
                  <a:lnTo>
                    <a:pt x="129" y="88"/>
                  </a:lnTo>
                  <a:lnTo>
                    <a:pt x="121" y="103"/>
                  </a:lnTo>
                  <a:lnTo>
                    <a:pt x="121" y="119"/>
                  </a:lnTo>
                  <a:lnTo>
                    <a:pt x="106" y="127"/>
                  </a:lnTo>
                  <a:lnTo>
                    <a:pt x="98" y="143"/>
                  </a:lnTo>
                  <a:lnTo>
                    <a:pt x="83" y="135"/>
                  </a:lnTo>
                  <a:lnTo>
                    <a:pt x="68" y="135"/>
                  </a:lnTo>
                  <a:lnTo>
                    <a:pt x="60" y="135"/>
                  </a:lnTo>
                  <a:close/>
                </a:path>
              </a:pathLst>
            </a:custGeom>
            <a:solidFill>
              <a:srgbClr val="E1E1E1"/>
            </a:solidFill>
            <a:ln w="12700">
              <a:solidFill>
                <a:srgbClr val="000000"/>
              </a:solidFill>
              <a:prstDash val="solid"/>
              <a:round/>
              <a:headEnd/>
              <a:tailEnd/>
            </a:ln>
          </p:spPr>
          <p:txBody>
            <a:bodyPr/>
            <a:lstStyle/>
            <a:p>
              <a:endParaRPr lang="en-US"/>
            </a:p>
          </p:txBody>
        </p:sp>
        <p:sp>
          <p:nvSpPr>
            <p:cNvPr id="215308" name="Freeform 268"/>
            <p:cNvSpPr>
              <a:spLocks/>
            </p:cNvSpPr>
            <p:nvPr/>
          </p:nvSpPr>
          <p:spPr bwMode="auto">
            <a:xfrm>
              <a:off x="1580" y="3380"/>
              <a:ext cx="84" cy="95"/>
            </a:xfrm>
            <a:custGeom>
              <a:avLst/>
              <a:gdLst>
                <a:gd name="T0" fmla="*/ 84 w 84"/>
                <a:gd name="T1" fmla="*/ 47 h 95"/>
                <a:gd name="T2" fmla="*/ 69 w 84"/>
                <a:gd name="T3" fmla="*/ 31 h 95"/>
                <a:gd name="T4" fmla="*/ 46 w 84"/>
                <a:gd name="T5" fmla="*/ 23 h 95"/>
                <a:gd name="T6" fmla="*/ 38 w 84"/>
                <a:gd name="T7" fmla="*/ 15 h 95"/>
                <a:gd name="T8" fmla="*/ 31 w 84"/>
                <a:gd name="T9" fmla="*/ 15 h 95"/>
                <a:gd name="T10" fmla="*/ 16 w 84"/>
                <a:gd name="T11" fmla="*/ 0 h 95"/>
                <a:gd name="T12" fmla="*/ 0 w 84"/>
                <a:gd name="T13" fmla="*/ 0 h 95"/>
                <a:gd name="T14" fmla="*/ 0 w 84"/>
                <a:gd name="T15" fmla="*/ 0 h 95"/>
                <a:gd name="T16" fmla="*/ 0 w 84"/>
                <a:gd name="T17" fmla="*/ 23 h 95"/>
                <a:gd name="T18" fmla="*/ 0 w 84"/>
                <a:gd name="T19" fmla="*/ 47 h 95"/>
                <a:gd name="T20" fmla="*/ 0 w 84"/>
                <a:gd name="T21" fmla="*/ 47 h 95"/>
                <a:gd name="T22" fmla="*/ 0 w 84"/>
                <a:gd name="T23" fmla="*/ 63 h 95"/>
                <a:gd name="T24" fmla="*/ 8 w 84"/>
                <a:gd name="T25" fmla="*/ 79 h 95"/>
                <a:gd name="T26" fmla="*/ 31 w 84"/>
                <a:gd name="T27" fmla="*/ 87 h 95"/>
                <a:gd name="T28" fmla="*/ 61 w 84"/>
                <a:gd name="T29" fmla="*/ 95 h 95"/>
                <a:gd name="T30" fmla="*/ 76 w 84"/>
                <a:gd name="T31" fmla="*/ 87 h 95"/>
                <a:gd name="T32" fmla="*/ 84 w 84"/>
                <a:gd name="T33" fmla="*/ 71 h 95"/>
                <a:gd name="T34" fmla="*/ 84 w 84"/>
                <a:gd name="T35" fmla="*/ 55 h 95"/>
                <a:gd name="T36" fmla="*/ 84 w 84"/>
                <a:gd name="T37"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95">
                  <a:moveTo>
                    <a:pt x="84" y="47"/>
                  </a:moveTo>
                  <a:lnTo>
                    <a:pt x="69" y="31"/>
                  </a:lnTo>
                  <a:lnTo>
                    <a:pt x="46" y="23"/>
                  </a:lnTo>
                  <a:lnTo>
                    <a:pt x="38" y="15"/>
                  </a:lnTo>
                  <a:lnTo>
                    <a:pt x="31" y="15"/>
                  </a:lnTo>
                  <a:lnTo>
                    <a:pt x="16" y="0"/>
                  </a:lnTo>
                  <a:lnTo>
                    <a:pt x="0" y="0"/>
                  </a:lnTo>
                  <a:lnTo>
                    <a:pt x="0" y="0"/>
                  </a:lnTo>
                  <a:lnTo>
                    <a:pt x="0" y="23"/>
                  </a:lnTo>
                  <a:lnTo>
                    <a:pt x="0" y="47"/>
                  </a:lnTo>
                  <a:lnTo>
                    <a:pt x="0" y="47"/>
                  </a:lnTo>
                  <a:lnTo>
                    <a:pt x="0" y="63"/>
                  </a:lnTo>
                  <a:lnTo>
                    <a:pt x="8" y="79"/>
                  </a:lnTo>
                  <a:lnTo>
                    <a:pt x="31" y="87"/>
                  </a:lnTo>
                  <a:lnTo>
                    <a:pt x="61" y="95"/>
                  </a:lnTo>
                  <a:lnTo>
                    <a:pt x="76" y="87"/>
                  </a:lnTo>
                  <a:lnTo>
                    <a:pt x="84" y="71"/>
                  </a:lnTo>
                  <a:lnTo>
                    <a:pt x="84" y="55"/>
                  </a:lnTo>
                  <a:lnTo>
                    <a:pt x="84" y="47"/>
                  </a:lnTo>
                  <a:close/>
                </a:path>
              </a:pathLst>
            </a:custGeom>
            <a:solidFill>
              <a:srgbClr val="E1E1E1"/>
            </a:solidFill>
            <a:ln w="12700">
              <a:solidFill>
                <a:srgbClr val="000000"/>
              </a:solidFill>
              <a:prstDash val="solid"/>
              <a:round/>
              <a:headEnd/>
              <a:tailEnd/>
            </a:ln>
          </p:spPr>
          <p:txBody>
            <a:bodyPr/>
            <a:lstStyle/>
            <a:p>
              <a:endParaRPr lang="en-US"/>
            </a:p>
          </p:txBody>
        </p:sp>
        <p:sp>
          <p:nvSpPr>
            <p:cNvPr id="215309" name="Freeform 269"/>
            <p:cNvSpPr>
              <a:spLocks/>
            </p:cNvSpPr>
            <p:nvPr/>
          </p:nvSpPr>
          <p:spPr bwMode="auto">
            <a:xfrm>
              <a:off x="1375" y="3205"/>
              <a:ext cx="266" cy="627"/>
            </a:xfrm>
            <a:custGeom>
              <a:avLst/>
              <a:gdLst>
                <a:gd name="T0" fmla="*/ 145 w 266"/>
                <a:gd name="T1" fmla="*/ 397 h 627"/>
                <a:gd name="T2" fmla="*/ 145 w 266"/>
                <a:gd name="T3" fmla="*/ 420 h 627"/>
                <a:gd name="T4" fmla="*/ 152 w 266"/>
                <a:gd name="T5" fmla="*/ 420 h 627"/>
                <a:gd name="T6" fmla="*/ 167 w 266"/>
                <a:gd name="T7" fmla="*/ 428 h 627"/>
                <a:gd name="T8" fmla="*/ 145 w 266"/>
                <a:gd name="T9" fmla="*/ 428 h 627"/>
                <a:gd name="T10" fmla="*/ 145 w 266"/>
                <a:gd name="T11" fmla="*/ 452 h 627"/>
                <a:gd name="T12" fmla="*/ 145 w 266"/>
                <a:gd name="T13" fmla="*/ 476 h 627"/>
                <a:gd name="T14" fmla="*/ 129 w 266"/>
                <a:gd name="T15" fmla="*/ 508 h 627"/>
                <a:gd name="T16" fmla="*/ 160 w 266"/>
                <a:gd name="T17" fmla="*/ 523 h 627"/>
                <a:gd name="T18" fmla="*/ 160 w 266"/>
                <a:gd name="T19" fmla="*/ 539 h 627"/>
                <a:gd name="T20" fmla="*/ 145 w 266"/>
                <a:gd name="T21" fmla="*/ 579 h 627"/>
                <a:gd name="T22" fmla="*/ 129 w 266"/>
                <a:gd name="T23" fmla="*/ 579 h 627"/>
                <a:gd name="T24" fmla="*/ 129 w 266"/>
                <a:gd name="T25" fmla="*/ 587 h 627"/>
                <a:gd name="T26" fmla="*/ 137 w 266"/>
                <a:gd name="T27" fmla="*/ 611 h 627"/>
                <a:gd name="T28" fmla="*/ 145 w 266"/>
                <a:gd name="T29" fmla="*/ 611 h 627"/>
                <a:gd name="T30" fmla="*/ 129 w 266"/>
                <a:gd name="T31" fmla="*/ 619 h 627"/>
                <a:gd name="T32" fmla="*/ 91 w 266"/>
                <a:gd name="T33" fmla="*/ 603 h 627"/>
                <a:gd name="T34" fmla="*/ 69 w 266"/>
                <a:gd name="T35" fmla="*/ 587 h 627"/>
                <a:gd name="T36" fmla="*/ 69 w 266"/>
                <a:gd name="T37" fmla="*/ 547 h 627"/>
                <a:gd name="T38" fmla="*/ 61 w 266"/>
                <a:gd name="T39" fmla="*/ 500 h 627"/>
                <a:gd name="T40" fmla="*/ 53 w 266"/>
                <a:gd name="T41" fmla="*/ 476 h 627"/>
                <a:gd name="T42" fmla="*/ 61 w 266"/>
                <a:gd name="T43" fmla="*/ 468 h 627"/>
                <a:gd name="T44" fmla="*/ 38 w 266"/>
                <a:gd name="T45" fmla="*/ 436 h 627"/>
                <a:gd name="T46" fmla="*/ 31 w 266"/>
                <a:gd name="T47" fmla="*/ 412 h 627"/>
                <a:gd name="T48" fmla="*/ 23 w 266"/>
                <a:gd name="T49" fmla="*/ 365 h 627"/>
                <a:gd name="T50" fmla="*/ 23 w 266"/>
                <a:gd name="T51" fmla="*/ 333 h 627"/>
                <a:gd name="T52" fmla="*/ 23 w 266"/>
                <a:gd name="T53" fmla="*/ 286 h 627"/>
                <a:gd name="T54" fmla="*/ 15 w 266"/>
                <a:gd name="T55" fmla="*/ 246 h 627"/>
                <a:gd name="T56" fmla="*/ 8 w 266"/>
                <a:gd name="T57" fmla="*/ 222 h 627"/>
                <a:gd name="T58" fmla="*/ 0 w 266"/>
                <a:gd name="T59" fmla="*/ 190 h 627"/>
                <a:gd name="T60" fmla="*/ 0 w 266"/>
                <a:gd name="T61" fmla="*/ 167 h 627"/>
                <a:gd name="T62" fmla="*/ 8 w 266"/>
                <a:gd name="T63" fmla="*/ 127 h 627"/>
                <a:gd name="T64" fmla="*/ 23 w 266"/>
                <a:gd name="T65" fmla="*/ 103 h 627"/>
                <a:gd name="T66" fmla="*/ 8 w 266"/>
                <a:gd name="T67" fmla="*/ 64 h 627"/>
                <a:gd name="T68" fmla="*/ 31 w 266"/>
                <a:gd name="T69" fmla="*/ 48 h 627"/>
                <a:gd name="T70" fmla="*/ 31 w 266"/>
                <a:gd name="T71" fmla="*/ 24 h 627"/>
                <a:gd name="T72" fmla="*/ 46 w 266"/>
                <a:gd name="T73" fmla="*/ 0 h 627"/>
                <a:gd name="T74" fmla="*/ 76 w 266"/>
                <a:gd name="T75" fmla="*/ 16 h 627"/>
                <a:gd name="T76" fmla="*/ 99 w 266"/>
                <a:gd name="T77" fmla="*/ 8 h 627"/>
                <a:gd name="T78" fmla="*/ 122 w 266"/>
                <a:gd name="T79" fmla="*/ 24 h 627"/>
                <a:gd name="T80" fmla="*/ 152 w 266"/>
                <a:gd name="T81" fmla="*/ 48 h 627"/>
                <a:gd name="T82" fmla="*/ 183 w 266"/>
                <a:gd name="T83" fmla="*/ 64 h 627"/>
                <a:gd name="T84" fmla="*/ 190 w 266"/>
                <a:gd name="T85" fmla="*/ 95 h 627"/>
                <a:gd name="T86" fmla="*/ 205 w 266"/>
                <a:gd name="T87" fmla="*/ 119 h 627"/>
                <a:gd name="T88" fmla="*/ 236 w 266"/>
                <a:gd name="T89" fmla="*/ 111 h 627"/>
                <a:gd name="T90" fmla="*/ 243 w 266"/>
                <a:gd name="T91" fmla="*/ 79 h 627"/>
                <a:gd name="T92" fmla="*/ 266 w 266"/>
                <a:gd name="T93" fmla="*/ 103 h 627"/>
                <a:gd name="T94" fmla="*/ 243 w 266"/>
                <a:gd name="T95" fmla="*/ 127 h 627"/>
                <a:gd name="T96" fmla="*/ 205 w 266"/>
                <a:gd name="T97" fmla="*/ 175 h 627"/>
                <a:gd name="T98" fmla="*/ 205 w 266"/>
                <a:gd name="T99" fmla="*/ 222 h 627"/>
                <a:gd name="T100" fmla="*/ 205 w 266"/>
                <a:gd name="T101" fmla="*/ 238 h 627"/>
                <a:gd name="T102" fmla="*/ 236 w 266"/>
                <a:gd name="T103" fmla="*/ 278 h 627"/>
                <a:gd name="T104" fmla="*/ 243 w 266"/>
                <a:gd name="T105" fmla="*/ 301 h 627"/>
                <a:gd name="T106" fmla="*/ 205 w 266"/>
                <a:gd name="T107" fmla="*/ 349 h 627"/>
                <a:gd name="T108" fmla="*/ 175 w 266"/>
                <a:gd name="T109" fmla="*/ 357 h 627"/>
                <a:gd name="T110" fmla="*/ 167 w 266"/>
                <a:gd name="T111" fmla="*/ 357 h 627"/>
                <a:gd name="T112" fmla="*/ 167 w 266"/>
                <a:gd name="T113" fmla="*/ 39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6" h="627">
                  <a:moveTo>
                    <a:pt x="167" y="397"/>
                  </a:moveTo>
                  <a:lnTo>
                    <a:pt x="145" y="397"/>
                  </a:lnTo>
                  <a:lnTo>
                    <a:pt x="129" y="389"/>
                  </a:lnTo>
                  <a:lnTo>
                    <a:pt x="145" y="420"/>
                  </a:lnTo>
                  <a:lnTo>
                    <a:pt x="145" y="420"/>
                  </a:lnTo>
                  <a:lnTo>
                    <a:pt x="152" y="420"/>
                  </a:lnTo>
                  <a:lnTo>
                    <a:pt x="160" y="420"/>
                  </a:lnTo>
                  <a:lnTo>
                    <a:pt x="167" y="428"/>
                  </a:lnTo>
                  <a:lnTo>
                    <a:pt x="152" y="428"/>
                  </a:lnTo>
                  <a:lnTo>
                    <a:pt x="145" y="428"/>
                  </a:lnTo>
                  <a:lnTo>
                    <a:pt x="160" y="436"/>
                  </a:lnTo>
                  <a:lnTo>
                    <a:pt x="145" y="452"/>
                  </a:lnTo>
                  <a:lnTo>
                    <a:pt x="145" y="468"/>
                  </a:lnTo>
                  <a:lnTo>
                    <a:pt x="145" y="476"/>
                  </a:lnTo>
                  <a:lnTo>
                    <a:pt x="122" y="484"/>
                  </a:lnTo>
                  <a:lnTo>
                    <a:pt x="129" y="508"/>
                  </a:lnTo>
                  <a:lnTo>
                    <a:pt x="152" y="516"/>
                  </a:lnTo>
                  <a:lnTo>
                    <a:pt x="160" y="523"/>
                  </a:lnTo>
                  <a:lnTo>
                    <a:pt x="152" y="531"/>
                  </a:lnTo>
                  <a:lnTo>
                    <a:pt x="160" y="539"/>
                  </a:lnTo>
                  <a:lnTo>
                    <a:pt x="145" y="563"/>
                  </a:lnTo>
                  <a:lnTo>
                    <a:pt x="145" y="579"/>
                  </a:lnTo>
                  <a:lnTo>
                    <a:pt x="137" y="571"/>
                  </a:lnTo>
                  <a:lnTo>
                    <a:pt x="129" y="579"/>
                  </a:lnTo>
                  <a:lnTo>
                    <a:pt x="137" y="579"/>
                  </a:lnTo>
                  <a:lnTo>
                    <a:pt x="129" y="587"/>
                  </a:lnTo>
                  <a:lnTo>
                    <a:pt x="129" y="595"/>
                  </a:lnTo>
                  <a:lnTo>
                    <a:pt x="137" y="611"/>
                  </a:lnTo>
                  <a:lnTo>
                    <a:pt x="137" y="611"/>
                  </a:lnTo>
                  <a:lnTo>
                    <a:pt x="145" y="611"/>
                  </a:lnTo>
                  <a:lnTo>
                    <a:pt x="152" y="627"/>
                  </a:lnTo>
                  <a:lnTo>
                    <a:pt x="129" y="619"/>
                  </a:lnTo>
                  <a:lnTo>
                    <a:pt x="99" y="611"/>
                  </a:lnTo>
                  <a:lnTo>
                    <a:pt x="91" y="603"/>
                  </a:lnTo>
                  <a:lnTo>
                    <a:pt x="76" y="587"/>
                  </a:lnTo>
                  <a:lnTo>
                    <a:pt x="69" y="587"/>
                  </a:lnTo>
                  <a:lnTo>
                    <a:pt x="53" y="563"/>
                  </a:lnTo>
                  <a:lnTo>
                    <a:pt x="69" y="547"/>
                  </a:lnTo>
                  <a:lnTo>
                    <a:pt x="61" y="523"/>
                  </a:lnTo>
                  <a:lnTo>
                    <a:pt x="61" y="500"/>
                  </a:lnTo>
                  <a:lnTo>
                    <a:pt x="61" y="484"/>
                  </a:lnTo>
                  <a:lnTo>
                    <a:pt x="53" y="476"/>
                  </a:lnTo>
                  <a:lnTo>
                    <a:pt x="46" y="468"/>
                  </a:lnTo>
                  <a:lnTo>
                    <a:pt x="61" y="468"/>
                  </a:lnTo>
                  <a:lnTo>
                    <a:pt x="46" y="460"/>
                  </a:lnTo>
                  <a:lnTo>
                    <a:pt x="38" y="436"/>
                  </a:lnTo>
                  <a:lnTo>
                    <a:pt x="31" y="428"/>
                  </a:lnTo>
                  <a:lnTo>
                    <a:pt x="31" y="412"/>
                  </a:lnTo>
                  <a:lnTo>
                    <a:pt x="23" y="381"/>
                  </a:lnTo>
                  <a:lnTo>
                    <a:pt x="23" y="365"/>
                  </a:lnTo>
                  <a:lnTo>
                    <a:pt x="23" y="349"/>
                  </a:lnTo>
                  <a:lnTo>
                    <a:pt x="23" y="333"/>
                  </a:lnTo>
                  <a:lnTo>
                    <a:pt x="15" y="301"/>
                  </a:lnTo>
                  <a:lnTo>
                    <a:pt x="23" y="286"/>
                  </a:lnTo>
                  <a:lnTo>
                    <a:pt x="15" y="278"/>
                  </a:lnTo>
                  <a:lnTo>
                    <a:pt x="15" y="246"/>
                  </a:lnTo>
                  <a:lnTo>
                    <a:pt x="15" y="238"/>
                  </a:lnTo>
                  <a:lnTo>
                    <a:pt x="8" y="222"/>
                  </a:lnTo>
                  <a:lnTo>
                    <a:pt x="0" y="206"/>
                  </a:lnTo>
                  <a:lnTo>
                    <a:pt x="0" y="190"/>
                  </a:lnTo>
                  <a:lnTo>
                    <a:pt x="0" y="175"/>
                  </a:lnTo>
                  <a:lnTo>
                    <a:pt x="0" y="167"/>
                  </a:lnTo>
                  <a:lnTo>
                    <a:pt x="0" y="151"/>
                  </a:lnTo>
                  <a:lnTo>
                    <a:pt x="8" y="127"/>
                  </a:lnTo>
                  <a:lnTo>
                    <a:pt x="15" y="111"/>
                  </a:lnTo>
                  <a:lnTo>
                    <a:pt x="23" y="103"/>
                  </a:lnTo>
                  <a:lnTo>
                    <a:pt x="15" y="95"/>
                  </a:lnTo>
                  <a:lnTo>
                    <a:pt x="8" y="64"/>
                  </a:lnTo>
                  <a:lnTo>
                    <a:pt x="15" y="56"/>
                  </a:lnTo>
                  <a:lnTo>
                    <a:pt x="31" y="48"/>
                  </a:lnTo>
                  <a:lnTo>
                    <a:pt x="31" y="24"/>
                  </a:lnTo>
                  <a:lnTo>
                    <a:pt x="31" y="24"/>
                  </a:lnTo>
                  <a:lnTo>
                    <a:pt x="38" y="0"/>
                  </a:lnTo>
                  <a:lnTo>
                    <a:pt x="46" y="0"/>
                  </a:lnTo>
                  <a:lnTo>
                    <a:pt x="69" y="8"/>
                  </a:lnTo>
                  <a:lnTo>
                    <a:pt x="76" y="16"/>
                  </a:lnTo>
                  <a:lnTo>
                    <a:pt x="84" y="8"/>
                  </a:lnTo>
                  <a:lnTo>
                    <a:pt x="99" y="8"/>
                  </a:lnTo>
                  <a:lnTo>
                    <a:pt x="107" y="8"/>
                  </a:lnTo>
                  <a:lnTo>
                    <a:pt x="122" y="24"/>
                  </a:lnTo>
                  <a:lnTo>
                    <a:pt x="137" y="40"/>
                  </a:lnTo>
                  <a:lnTo>
                    <a:pt x="152" y="48"/>
                  </a:lnTo>
                  <a:lnTo>
                    <a:pt x="167" y="56"/>
                  </a:lnTo>
                  <a:lnTo>
                    <a:pt x="183" y="64"/>
                  </a:lnTo>
                  <a:lnTo>
                    <a:pt x="198" y="72"/>
                  </a:lnTo>
                  <a:lnTo>
                    <a:pt x="190" y="95"/>
                  </a:lnTo>
                  <a:lnTo>
                    <a:pt x="183" y="111"/>
                  </a:lnTo>
                  <a:lnTo>
                    <a:pt x="205" y="119"/>
                  </a:lnTo>
                  <a:lnTo>
                    <a:pt x="221" y="119"/>
                  </a:lnTo>
                  <a:lnTo>
                    <a:pt x="236" y="111"/>
                  </a:lnTo>
                  <a:lnTo>
                    <a:pt x="251" y="95"/>
                  </a:lnTo>
                  <a:lnTo>
                    <a:pt x="243" y="79"/>
                  </a:lnTo>
                  <a:lnTo>
                    <a:pt x="259" y="79"/>
                  </a:lnTo>
                  <a:lnTo>
                    <a:pt x="266" y="103"/>
                  </a:lnTo>
                  <a:lnTo>
                    <a:pt x="259" y="119"/>
                  </a:lnTo>
                  <a:lnTo>
                    <a:pt x="243" y="127"/>
                  </a:lnTo>
                  <a:lnTo>
                    <a:pt x="205" y="175"/>
                  </a:lnTo>
                  <a:lnTo>
                    <a:pt x="205" y="175"/>
                  </a:lnTo>
                  <a:lnTo>
                    <a:pt x="205" y="198"/>
                  </a:lnTo>
                  <a:lnTo>
                    <a:pt x="205" y="222"/>
                  </a:lnTo>
                  <a:lnTo>
                    <a:pt x="205" y="230"/>
                  </a:lnTo>
                  <a:lnTo>
                    <a:pt x="205" y="238"/>
                  </a:lnTo>
                  <a:lnTo>
                    <a:pt x="213" y="262"/>
                  </a:lnTo>
                  <a:lnTo>
                    <a:pt x="236" y="278"/>
                  </a:lnTo>
                  <a:lnTo>
                    <a:pt x="236" y="294"/>
                  </a:lnTo>
                  <a:lnTo>
                    <a:pt x="243" y="301"/>
                  </a:lnTo>
                  <a:lnTo>
                    <a:pt x="236" y="341"/>
                  </a:lnTo>
                  <a:lnTo>
                    <a:pt x="205" y="349"/>
                  </a:lnTo>
                  <a:lnTo>
                    <a:pt x="190" y="349"/>
                  </a:lnTo>
                  <a:lnTo>
                    <a:pt x="175" y="357"/>
                  </a:lnTo>
                  <a:lnTo>
                    <a:pt x="167" y="349"/>
                  </a:lnTo>
                  <a:lnTo>
                    <a:pt x="167" y="357"/>
                  </a:lnTo>
                  <a:lnTo>
                    <a:pt x="175" y="389"/>
                  </a:lnTo>
                  <a:lnTo>
                    <a:pt x="167" y="397"/>
                  </a:lnTo>
                  <a:close/>
                </a:path>
              </a:pathLst>
            </a:custGeom>
            <a:solidFill>
              <a:srgbClr val="E1E1E1"/>
            </a:solidFill>
            <a:ln w="12700">
              <a:solidFill>
                <a:srgbClr val="000000"/>
              </a:solidFill>
              <a:prstDash val="solid"/>
              <a:round/>
              <a:headEnd/>
              <a:tailEnd/>
            </a:ln>
          </p:spPr>
          <p:txBody>
            <a:bodyPr/>
            <a:lstStyle/>
            <a:p>
              <a:endParaRPr lang="en-US"/>
            </a:p>
          </p:txBody>
        </p:sp>
        <p:sp>
          <p:nvSpPr>
            <p:cNvPr id="215310" name="Freeform 270"/>
            <p:cNvSpPr>
              <a:spLocks/>
            </p:cNvSpPr>
            <p:nvPr/>
          </p:nvSpPr>
          <p:spPr bwMode="auto">
            <a:xfrm>
              <a:off x="1527" y="3832"/>
              <a:ext cx="69" cy="47"/>
            </a:xfrm>
            <a:custGeom>
              <a:avLst/>
              <a:gdLst>
                <a:gd name="T0" fmla="*/ 8 w 69"/>
                <a:gd name="T1" fmla="*/ 7 h 47"/>
                <a:gd name="T2" fmla="*/ 0 w 69"/>
                <a:gd name="T3" fmla="*/ 0 h 47"/>
                <a:gd name="T4" fmla="*/ 8 w 69"/>
                <a:gd name="T5" fmla="*/ 23 h 47"/>
                <a:gd name="T6" fmla="*/ 23 w 69"/>
                <a:gd name="T7" fmla="*/ 47 h 47"/>
                <a:gd name="T8" fmla="*/ 46 w 69"/>
                <a:gd name="T9" fmla="*/ 47 h 47"/>
                <a:gd name="T10" fmla="*/ 69 w 69"/>
                <a:gd name="T11" fmla="*/ 47 h 47"/>
                <a:gd name="T12" fmla="*/ 69 w 69"/>
                <a:gd name="T13" fmla="*/ 39 h 47"/>
                <a:gd name="T14" fmla="*/ 31 w 69"/>
                <a:gd name="T15" fmla="*/ 31 h 47"/>
                <a:gd name="T16" fmla="*/ 8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8" y="7"/>
                  </a:moveTo>
                  <a:lnTo>
                    <a:pt x="0" y="0"/>
                  </a:lnTo>
                  <a:lnTo>
                    <a:pt x="8" y="23"/>
                  </a:lnTo>
                  <a:lnTo>
                    <a:pt x="23" y="47"/>
                  </a:lnTo>
                  <a:lnTo>
                    <a:pt x="46" y="47"/>
                  </a:lnTo>
                  <a:lnTo>
                    <a:pt x="69" y="47"/>
                  </a:lnTo>
                  <a:lnTo>
                    <a:pt x="69" y="39"/>
                  </a:lnTo>
                  <a:lnTo>
                    <a:pt x="31" y="31"/>
                  </a:lnTo>
                  <a:lnTo>
                    <a:pt x="8" y="7"/>
                  </a:lnTo>
                  <a:close/>
                </a:path>
              </a:pathLst>
            </a:custGeom>
            <a:solidFill>
              <a:srgbClr val="E1E1E1"/>
            </a:solidFill>
            <a:ln w="12700">
              <a:solidFill>
                <a:srgbClr val="000000"/>
              </a:solidFill>
              <a:prstDash val="solid"/>
              <a:round/>
              <a:headEnd/>
              <a:tailEnd/>
            </a:ln>
          </p:spPr>
          <p:txBody>
            <a:bodyPr/>
            <a:lstStyle/>
            <a:p>
              <a:endParaRPr lang="en-US"/>
            </a:p>
          </p:txBody>
        </p:sp>
        <p:sp>
          <p:nvSpPr>
            <p:cNvPr id="215311" name="Freeform 271"/>
            <p:cNvSpPr>
              <a:spLocks/>
            </p:cNvSpPr>
            <p:nvPr/>
          </p:nvSpPr>
          <p:spPr bwMode="auto">
            <a:xfrm>
              <a:off x="1337" y="3118"/>
              <a:ext cx="190" cy="737"/>
            </a:xfrm>
            <a:custGeom>
              <a:avLst/>
              <a:gdLst>
                <a:gd name="T0" fmla="*/ 23 w 190"/>
                <a:gd name="T1" fmla="*/ 293 h 737"/>
                <a:gd name="T2" fmla="*/ 23 w 190"/>
                <a:gd name="T3" fmla="*/ 381 h 737"/>
                <a:gd name="T4" fmla="*/ 23 w 190"/>
                <a:gd name="T5" fmla="*/ 420 h 737"/>
                <a:gd name="T6" fmla="*/ 31 w 190"/>
                <a:gd name="T7" fmla="*/ 476 h 737"/>
                <a:gd name="T8" fmla="*/ 46 w 190"/>
                <a:gd name="T9" fmla="*/ 492 h 737"/>
                <a:gd name="T10" fmla="*/ 53 w 190"/>
                <a:gd name="T11" fmla="*/ 499 h 737"/>
                <a:gd name="T12" fmla="*/ 61 w 190"/>
                <a:gd name="T13" fmla="*/ 515 h 737"/>
                <a:gd name="T14" fmla="*/ 61 w 190"/>
                <a:gd name="T15" fmla="*/ 547 h 737"/>
                <a:gd name="T16" fmla="*/ 69 w 190"/>
                <a:gd name="T17" fmla="*/ 571 h 737"/>
                <a:gd name="T18" fmla="*/ 69 w 190"/>
                <a:gd name="T19" fmla="*/ 579 h 737"/>
                <a:gd name="T20" fmla="*/ 69 w 190"/>
                <a:gd name="T21" fmla="*/ 595 h 737"/>
                <a:gd name="T22" fmla="*/ 61 w 190"/>
                <a:gd name="T23" fmla="*/ 579 h 737"/>
                <a:gd name="T24" fmla="*/ 38 w 190"/>
                <a:gd name="T25" fmla="*/ 603 h 737"/>
                <a:gd name="T26" fmla="*/ 61 w 190"/>
                <a:gd name="T27" fmla="*/ 603 h 737"/>
                <a:gd name="T28" fmla="*/ 69 w 190"/>
                <a:gd name="T29" fmla="*/ 618 h 737"/>
                <a:gd name="T30" fmla="*/ 76 w 190"/>
                <a:gd name="T31" fmla="*/ 618 h 737"/>
                <a:gd name="T32" fmla="*/ 76 w 190"/>
                <a:gd name="T33" fmla="*/ 626 h 737"/>
                <a:gd name="T34" fmla="*/ 84 w 190"/>
                <a:gd name="T35" fmla="*/ 650 h 737"/>
                <a:gd name="T36" fmla="*/ 84 w 190"/>
                <a:gd name="T37" fmla="*/ 666 h 737"/>
                <a:gd name="T38" fmla="*/ 99 w 190"/>
                <a:gd name="T39" fmla="*/ 682 h 737"/>
                <a:gd name="T40" fmla="*/ 107 w 190"/>
                <a:gd name="T41" fmla="*/ 690 h 737"/>
                <a:gd name="T42" fmla="*/ 122 w 190"/>
                <a:gd name="T43" fmla="*/ 714 h 737"/>
                <a:gd name="T44" fmla="*/ 137 w 190"/>
                <a:gd name="T45" fmla="*/ 729 h 737"/>
                <a:gd name="T46" fmla="*/ 160 w 190"/>
                <a:gd name="T47" fmla="*/ 737 h 737"/>
                <a:gd name="T48" fmla="*/ 190 w 190"/>
                <a:gd name="T49" fmla="*/ 714 h 737"/>
                <a:gd name="T50" fmla="*/ 129 w 190"/>
                <a:gd name="T51" fmla="*/ 690 h 737"/>
                <a:gd name="T52" fmla="*/ 91 w 190"/>
                <a:gd name="T53" fmla="*/ 650 h 737"/>
                <a:gd name="T54" fmla="*/ 99 w 190"/>
                <a:gd name="T55" fmla="*/ 587 h 737"/>
                <a:gd name="T56" fmla="*/ 84 w 190"/>
                <a:gd name="T57" fmla="*/ 555 h 737"/>
                <a:gd name="T58" fmla="*/ 76 w 190"/>
                <a:gd name="T59" fmla="*/ 523 h 737"/>
                <a:gd name="T60" fmla="*/ 61 w 190"/>
                <a:gd name="T61" fmla="*/ 468 h 737"/>
                <a:gd name="T62" fmla="*/ 61 w 190"/>
                <a:gd name="T63" fmla="*/ 420 h 737"/>
                <a:gd name="T64" fmla="*/ 53 w 190"/>
                <a:gd name="T65" fmla="*/ 365 h 737"/>
                <a:gd name="T66" fmla="*/ 46 w 190"/>
                <a:gd name="T67" fmla="*/ 309 h 737"/>
                <a:gd name="T68" fmla="*/ 38 w 190"/>
                <a:gd name="T69" fmla="*/ 262 h 737"/>
                <a:gd name="T70" fmla="*/ 46 w 190"/>
                <a:gd name="T71" fmla="*/ 214 h 737"/>
                <a:gd name="T72" fmla="*/ 53 w 190"/>
                <a:gd name="T73" fmla="*/ 182 h 737"/>
                <a:gd name="T74" fmla="*/ 69 w 190"/>
                <a:gd name="T75" fmla="*/ 135 h 737"/>
                <a:gd name="T76" fmla="*/ 53 w 190"/>
                <a:gd name="T77" fmla="*/ 103 h 737"/>
                <a:gd name="T78" fmla="*/ 31 w 190"/>
                <a:gd name="T79" fmla="*/ 55 h 737"/>
                <a:gd name="T80" fmla="*/ 23 w 190"/>
                <a:gd name="T81" fmla="*/ 8 h 737"/>
                <a:gd name="T82" fmla="*/ 8 w 190"/>
                <a:gd name="T83" fmla="*/ 16 h 737"/>
                <a:gd name="T84" fmla="*/ 8 w 190"/>
                <a:gd name="T85" fmla="*/ 71 h 737"/>
                <a:gd name="T86" fmla="*/ 8 w 190"/>
                <a:gd name="T87" fmla="*/ 127 h 737"/>
                <a:gd name="T88" fmla="*/ 15 w 190"/>
                <a:gd name="T89" fmla="*/ 23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737">
                  <a:moveTo>
                    <a:pt x="15" y="262"/>
                  </a:moveTo>
                  <a:lnTo>
                    <a:pt x="15" y="277"/>
                  </a:lnTo>
                  <a:lnTo>
                    <a:pt x="23" y="293"/>
                  </a:lnTo>
                  <a:lnTo>
                    <a:pt x="23" y="325"/>
                  </a:lnTo>
                  <a:lnTo>
                    <a:pt x="23" y="365"/>
                  </a:lnTo>
                  <a:lnTo>
                    <a:pt x="23" y="381"/>
                  </a:lnTo>
                  <a:lnTo>
                    <a:pt x="15" y="396"/>
                  </a:lnTo>
                  <a:lnTo>
                    <a:pt x="15" y="404"/>
                  </a:lnTo>
                  <a:lnTo>
                    <a:pt x="23" y="420"/>
                  </a:lnTo>
                  <a:lnTo>
                    <a:pt x="23" y="436"/>
                  </a:lnTo>
                  <a:lnTo>
                    <a:pt x="31" y="460"/>
                  </a:lnTo>
                  <a:lnTo>
                    <a:pt x="31" y="476"/>
                  </a:lnTo>
                  <a:lnTo>
                    <a:pt x="38" y="492"/>
                  </a:lnTo>
                  <a:lnTo>
                    <a:pt x="38" y="499"/>
                  </a:lnTo>
                  <a:lnTo>
                    <a:pt x="46" y="492"/>
                  </a:lnTo>
                  <a:lnTo>
                    <a:pt x="53" y="492"/>
                  </a:lnTo>
                  <a:lnTo>
                    <a:pt x="61" y="492"/>
                  </a:lnTo>
                  <a:lnTo>
                    <a:pt x="53" y="499"/>
                  </a:lnTo>
                  <a:lnTo>
                    <a:pt x="61" y="507"/>
                  </a:lnTo>
                  <a:lnTo>
                    <a:pt x="61" y="507"/>
                  </a:lnTo>
                  <a:lnTo>
                    <a:pt x="61" y="515"/>
                  </a:lnTo>
                  <a:lnTo>
                    <a:pt x="61" y="523"/>
                  </a:lnTo>
                  <a:lnTo>
                    <a:pt x="61" y="539"/>
                  </a:lnTo>
                  <a:lnTo>
                    <a:pt x="61" y="547"/>
                  </a:lnTo>
                  <a:lnTo>
                    <a:pt x="69" y="555"/>
                  </a:lnTo>
                  <a:lnTo>
                    <a:pt x="69" y="563"/>
                  </a:lnTo>
                  <a:lnTo>
                    <a:pt x="69" y="571"/>
                  </a:lnTo>
                  <a:lnTo>
                    <a:pt x="69" y="571"/>
                  </a:lnTo>
                  <a:lnTo>
                    <a:pt x="69" y="579"/>
                  </a:lnTo>
                  <a:lnTo>
                    <a:pt x="69" y="579"/>
                  </a:lnTo>
                  <a:lnTo>
                    <a:pt x="69" y="587"/>
                  </a:lnTo>
                  <a:lnTo>
                    <a:pt x="69" y="587"/>
                  </a:lnTo>
                  <a:lnTo>
                    <a:pt x="69" y="595"/>
                  </a:lnTo>
                  <a:lnTo>
                    <a:pt x="61" y="587"/>
                  </a:lnTo>
                  <a:lnTo>
                    <a:pt x="61" y="587"/>
                  </a:lnTo>
                  <a:lnTo>
                    <a:pt x="61" y="579"/>
                  </a:lnTo>
                  <a:lnTo>
                    <a:pt x="53" y="579"/>
                  </a:lnTo>
                  <a:lnTo>
                    <a:pt x="53" y="587"/>
                  </a:lnTo>
                  <a:lnTo>
                    <a:pt x="38" y="603"/>
                  </a:lnTo>
                  <a:lnTo>
                    <a:pt x="46" y="595"/>
                  </a:lnTo>
                  <a:lnTo>
                    <a:pt x="53" y="595"/>
                  </a:lnTo>
                  <a:lnTo>
                    <a:pt x="61" y="603"/>
                  </a:lnTo>
                  <a:lnTo>
                    <a:pt x="69" y="610"/>
                  </a:lnTo>
                  <a:lnTo>
                    <a:pt x="69" y="610"/>
                  </a:lnTo>
                  <a:lnTo>
                    <a:pt x="69" y="618"/>
                  </a:lnTo>
                  <a:lnTo>
                    <a:pt x="61" y="618"/>
                  </a:lnTo>
                  <a:lnTo>
                    <a:pt x="76" y="618"/>
                  </a:lnTo>
                  <a:lnTo>
                    <a:pt x="76" y="618"/>
                  </a:lnTo>
                  <a:lnTo>
                    <a:pt x="84" y="626"/>
                  </a:lnTo>
                  <a:lnTo>
                    <a:pt x="84" y="626"/>
                  </a:lnTo>
                  <a:lnTo>
                    <a:pt x="76" y="626"/>
                  </a:lnTo>
                  <a:lnTo>
                    <a:pt x="69" y="626"/>
                  </a:lnTo>
                  <a:lnTo>
                    <a:pt x="76" y="634"/>
                  </a:lnTo>
                  <a:lnTo>
                    <a:pt x="84" y="650"/>
                  </a:lnTo>
                  <a:lnTo>
                    <a:pt x="84" y="658"/>
                  </a:lnTo>
                  <a:lnTo>
                    <a:pt x="84" y="666"/>
                  </a:lnTo>
                  <a:lnTo>
                    <a:pt x="84" y="666"/>
                  </a:lnTo>
                  <a:lnTo>
                    <a:pt x="91" y="674"/>
                  </a:lnTo>
                  <a:lnTo>
                    <a:pt x="99" y="682"/>
                  </a:lnTo>
                  <a:lnTo>
                    <a:pt x="99" y="682"/>
                  </a:lnTo>
                  <a:lnTo>
                    <a:pt x="107" y="690"/>
                  </a:lnTo>
                  <a:lnTo>
                    <a:pt x="107" y="698"/>
                  </a:lnTo>
                  <a:lnTo>
                    <a:pt x="107" y="690"/>
                  </a:lnTo>
                  <a:lnTo>
                    <a:pt x="114" y="698"/>
                  </a:lnTo>
                  <a:lnTo>
                    <a:pt x="114" y="706"/>
                  </a:lnTo>
                  <a:lnTo>
                    <a:pt x="122" y="714"/>
                  </a:lnTo>
                  <a:lnTo>
                    <a:pt x="122" y="721"/>
                  </a:lnTo>
                  <a:lnTo>
                    <a:pt x="129" y="721"/>
                  </a:lnTo>
                  <a:lnTo>
                    <a:pt x="137" y="729"/>
                  </a:lnTo>
                  <a:lnTo>
                    <a:pt x="129" y="729"/>
                  </a:lnTo>
                  <a:lnTo>
                    <a:pt x="137" y="729"/>
                  </a:lnTo>
                  <a:lnTo>
                    <a:pt x="160" y="737"/>
                  </a:lnTo>
                  <a:lnTo>
                    <a:pt x="167" y="714"/>
                  </a:lnTo>
                  <a:lnTo>
                    <a:pt x="175" y="706"/>
                  </a:lnTo>
                  <a:lnTo>
                    <a:pt x="190" y="714"/>
                  </a:lnTo>
                  <a:lnTo>
                    <a:pt x="167" y="706"/>
                  </a:lnTo>
                  <a:lnTo>
                    <a:pt x="137" y="698"/>
                  </a:lnTo>
                  <a:lnTo>
                    <a:pt x="129" y="690"/>
                  </a:lnTo>
                  <a:lnTo>
                    <a:pt x="114" y="674"/>
                  </a:lnTo>
                  <a:lnTo>
                    <a:pt x="107" y="674"/>
                  </a:lnTo>
                  <a:lnTo>
                    <a:pt x="91" y="650"/>
                  </a:lnTo>
                  <a:lnTo>
                    <a:pt x="107" y="634"/>
                  </a:lnTo>
                  <a:lnTo>
                    <a:pt x="99" y="610"/>
                  </a:lnTo>
                  <a:lnTo>
                    <a:pt x="99" y="587"/>
                  </a:lnTo>
                  <a:lnTo>
                    <a:pt x="99" y="571"/>
                  </a:lnTo>
                  <a:lnTo>
                    <a:pt x="91" y="563"/>
                  </a:lnTo>
                  <a:lnTo>
                    <a:pt x="84" y="555"/>
                  </a:lnTo>
                  <a:lnTo>
                    <a:pt x="99" y="555"/>
                  </a:lnTo>
                  <a:lnTo>
                    <a:pt x="84" y="547"/>
                  </a:lnTo>
                  <a:lnTo>
                    <a:pt x="76" y="523"/>
                  </a:lnTo>
                  <a:lnTo>
                    <a:pt x="69" y="515"/>
                  </a:lnTo>
                  <a:lnTo>
                    <a:pt x="69" y="499"/>
                  </a:lnTo>
                  <a:lnTo>
                    <a:pt x="61" y="468"/>
                  </a:lnTo>
                  <a:lnTo>
                    <a:pt x="61" y="452"/>
                  </a:lnTo>
                  <a:lnTo>
                    <a:pt x="61" y="436"/>
                  </a:lnTo>
                  <a:lnTo>
                    <a:pt x="61" y="420"/>
                  </a:lnTo>
                  <a:lnTo>
                    <a:pt x="53" y="388"/>
                  </a:lnTo>
                  <a:lnTo>
                    <a:pt x="61" y="373"/>
                  </a:lnTo>
                  <a:lnTo>
                    <a:pt x="53" y="365"/>
                  </a:lnTo>
                  <a:lnTo>
                    <a:pt x="53" y="333"/>
                  </a:lnTo>
                  <a:lnTo>
                    <a:pt x="53" y="325"/>
                  </a:lnTo>
                  <a:lnTo>
                    <a:pt x="46" y="309"/>
                  </a:lnTo>
                  <a:lnTo>
                    <a:pt x="38" y="293"/>
                  </a:lnTo>
                  <a:lnTo>
                    <a:pt x="38" y="277"/>
                  </a:lnTo>
                  <a:lnTo>
                    <a:pt x="38" y="262"/>
                  </a:lnTo>
                  <a:lnTo>
                    <a:pt x="38" y="254"/>
                  </a:lnTo>
                  <a:lnTo>
                    <a:pt x="38" y="238"/>
                  </a:lnTo>
                  <a:lnTo>
                    <a:pt x="46" y="214"/>
                  </a:lnTo>
                  <a:lnTo>
                    <a:pt x="53" y="198"/>
                  </a:lnTo>
                  <a:lnTo>
                    <a:pt x="61" y="190"/>
                  </a:lnTo>
                  <a:lnTo>
                    <a:pt x="53" y="182"/>
                  </a:lnTo>
                  <a:lnTo>
                    <a:pt x="46" y="151"/>
                  </a:lnTo>
                  <a:lnTo>
                    <a:pt x="53" y="143"/>
                  </a:lnTo>
                  <a:lnTo>
                    <a:pt x="69" y="135"/>
                  </a:lnTo>
                  <a:lnTo>
                    <a:pt x="69" y="111"/>
                  </a:lnTo>
                  <a:lnTo>
                    <a:pt x="69" y="111"/>
                  </a:lnTo>
                  <a:lnTo>
                    <a:pt x="53" y="103"/>
                  </a:lnTo>
                  <a:lnTo>
                    <a:pt x="46" y="87"/>
                  </a:lnTo>
                  <a:lnTo>
                    <a:pt x="38" y="71"/>
                  </a:lnTo>
                  <a:lnTo>
                    <a:pt x="31" y="55"/>
                  </a:lnTo>
                  <a:lnTo>
                    <a:pt x="38" y="40"/>
                  </a:lnTo>
                  <a:lnTo>
                    <a:pt x="23" y="24"/>
                  </a:lnTo>
                  <a:lnTo>
                    <a:pt x="23" y="8"/>
                  </a:lnTo>
                  <a:lnTo>
                    <a:pt x="15" y="0"/>
                  </a:lnTo>
                  <a:lnTo>
                    <a:pt x="8" y="8"/>
                  </a:lnTo>
                  <a:lnTo>
                    <a:pt x="8" y="16"/>
                  </a:lnTo>
                  <a:lnTo>
                    <a:pt x="0" y="16"/>
                  </a:lnTo>
                  <a:lnTo>
                    <a:pt x="8" y="40"/>
                  </a:lnTo>
                  <a:lnTo>
                    <a:pt x="8" y="71"/>
                  </a:lnTo>
                  <a:lnTo>
                    <a:pt x="8" y="95"/>
                  </a:lnTo>
                  <a:lnTo>
                    <a:pt x="8" y="111"/>
                  </a:lnTo>
                  <a:lnTo>
                    <a:pt x="8" y="127"/>
                  </a:lnTo>
                  <a:lnTo>
                    <a:pt x="15" y="151"/>
                  </a:lnTo>
                  <a:lnTo>
                    <a:pt x="15" y="174"/>
                  </a:lnTo>
                  <a:lnTo>
                    <a:pt x="15" y="230"/>
                  </a:lnTo>
                  <a:lnTo>
                    <a:pt x="15" y="246"/>
                  </a:lnTo>
                  <a:lnTo>
                    <a:pt x="15" y="262"/>
                  </a:lnTo>
                  <a:close/>
                </a:path>
              </a:pathLst>
            </a:custGeom>
            <a:solidFill>
              <a:srgbClr val="E1E1E1"/>
            </a:solidFill>
            <a:ln w="12700">
              <a:solidFill>
                <a:srgbClr val="000000"/>
              </a:solidFill>
              <a:prstDash val="solid"/>
              <a:round/>
              <a:headEnd/>
              <a:tailEnd/>
            </a:ln>
          </p:spPr>
          <p:txBody>
            <a:bodyPr/>
            <a:lstStyle/>
            <a:p>
              <a:endParaRPr lang="en-US"/>
            </a:p>
          </p:txBody>
        </p:sp>
        <p:sp>
          <p:nvSpPr>
            <p:cNvPr id="215312" name="Freeform 272"/>
            <p:cNvSpPr>
              <a:spLocks/>
            </p:cNvSpPr>
            <p:nvPr/>
          </p:nvSpPr>
          <p:spPr bwMode="auto">
            <a:xfrm>
              <a:off x="1497" y="3832"/>
              <a:ext cx="53" cy="47"/>
            </a:xfrm>
            <a:custGeom>
              <a:avLst/>
              <a:gdLst>
                <a:gd name="T0" fmla="*/ 30 w 53"/>
                <a:gd name="T1" fmla="*/ 0 h 47"/>
                <a:gd name="T2" fmla="*/ 38 w 53"/>
                <a:gd name="T3" fmla="*/ 23 h 47"/>
                <a:gd name="T4" fmla="*/ 53 w 53"/>
                <a:gd name="T5" fmla="*/ 47 h 47"/>
                <a:gd name="T6" fmla="*/ 45 w 53"/>
                <a:gd name="T7" fmla="*/ 47 h 47"/>
                <a:gd name="T8" fmla="*/ 38 w 53"/>
                <a:gd name="T9" fmla="*/ 47 h 47"/>
                <a:gd name="T10" fmla="*/ 23 w 53"/>
                <a:gd name="T11" fmla="*/ 39 h 47"/>
                <a:gd name="T12" fmla="*/ 15 w 53"/>
                <a:gd name="T13" fmla="*/ 39 h 47"/>
                <a:gd name="T14" fmla="*/ 0 w 53"/>
                <a:gd name="T15" fmla="*/ 39 h 47"/>
                <a:gd name="T16" fmla="*/ 0 w 53"/>
                <a:gd name="T17" fmla="*/ 39 h 47"/>
                <a:gd name="T18" fmla="*/ 15 w 53"/>
                <a:gd name="T19" fmla="*/ 31 h 47"/>
                <a:gd name="T20" fmla="*/ 15 w 53"/>
                <a:gd name="T21" fmla="*/ 39 h 47"/>
                <a:gd name="T22" fmla="*/ 23 w 53"/>
                <a:gd name="T23" fmla="*/ 39 h 47"/>
                <a:gd name="T24" fmla="*/ 15 w 53"/>
                <a:gd name="T25" fmla="*/ 31 h 47"/>
                <a:gd name="T26" fmla="*/ 23 w 53"/>
                <a:gd name="T27" fmla="*/ 31 h 47"/>
                <a:gd name="T28" fmla="*/ 30 w 53"/>
                <a:gd name="T29" fmla="*/ 39 h 47"/>
                <a:gd name="T30" fmla="*/ 38 w 53"/>
                <a:gd name="T31" fmla="*/ 39 h 47"/>
                <a:gd name="T32" fmla="*/ 38 w 53"/>
                <a:gd name="T33" fmla="*/ 39 h 47"/>
                <a:gd name="T34" fmla="*/ 23 w 53"/>
                <a:gd name="T35" fmla="*/ 23 h 47"/>
                <a:gd name="T36" fmla="*/ 30 w 53"/>
                <a:gd name="T37" fmla="*/ 15 h 47"/>
                <a:gd name="T38" fmla="*/ 15 w 53"/>
                <a:gd name="T39" fmla="*/ 15 h 47"/>
                <a:gd name="T40" fmla="*/ 7 w 53"/>
                <a:gd name="T41" fmla="*/ 0 h 47"/>
                <a:gd name="T42" fmla="*/ 15 w 53"/>
                <a:gd name="T43" fmla="*/ 0 h 47"/>
                <a:gd name="T44" fmla="*/ 30 w 53"/>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47">
                  <a:moveTo>
                    <a:pt x="30" y="0"/>
                  </a:moveTo>
                  <a:lnTo>
                    <a:pt x="38" y="23"/>
                  </a:lnTo>
                  <a:lnTo>
                    <a:pt x="53" y="47"/>
                  </a:lnTo>
                  <a:lnTo>
                    <a:pt x="45" y="47"/>
                  </a:lnTo>
                  <a:lnTo>
                    <a:pt x="38" y="47"/>
                  </a:lnTo>
                  <a:lnTo>
                    <a:pt x="23" y="39"/>
                  </a:lnTo>
                  <a:lnTo>
                    <a:pt x="15" y="39"/>
                  </a:lnTo>
                  <a:lnTo>
                    <a:pt x="0" y="39"/>
                  </a:lnTo>
                  <a:lnTo>
                    <a:pt x="0" y="39"/>
                  </a:lnTo>
                  <a:lnTo>
                    <a:pt x="15" y="31"/>
                  </a:lnTo>
                  <a:lnTo>
                    <a:pt x="15" y="39"/>
                  </a:lnTo>
                  <a:lnTo>
                    <a:pt x="23" y="39"/>
                  </a:lnTo>
                  <a:lnTo>
                    <a:pt x="15" y="31"/>
                  </a:lnTo>
                  <a:lnTo>
                    <a:pt x="23" y="31"/>
                  </a:lnTo>
                  <a:lnTo>
                    <a:pt x="30" y="39"/>
                  </a:lnTo>
                  <a:lnTo>
                    <a:pt x="38" y="39"/>
                  </a:lnTo>
                  <a:lnTo>
                    <a:pt x="38" y="39"/>
                  </a:lnTo>
                  <a:lnTo>
                    <a:pt x="23" y="23"/>
                  </a:lnTo>
                  <a:lnTo>
                    <a:pt x="30" y="15"/>
                  </a:lnTo>
                  <a:lnTo>
                    <a:pt x="15" y="15"/>
                  </a:lnTo>
                  <a:lnTo>
                    <a:pt x="7" y="0"/>
                  </a:lnTo>
                  <a:lnTo>
                    <a:pt x="15" y="0"/>
                  </a:lnTo>
                  <a:lnTo>
                    <a:pt x="3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3" name="Freeform 273"/>
            <p:cNvSpPr>
              <a:spLocks/>
            </p:cNvSpPr>
            <p:nvPr/>
          </p:nvSpPr>
          <p:spPr bwMode="auto">
            <a:xfrm>
              <a:off x="1368" y="3617"/>
              <a:ext cx="15" cy="32"/>
            </a:xfrm>
            <a:custGeom>
              <a:avLst/>
              <a:gdLst>
                <a:gd name="T0" fmla="*/ 7 w 15"/>
                <a:gd name="T1" fmla="*/ 0 h 32"/>
                <a:gd name="T2" fmla="*/ 0 w 15"/>
                <a:gd name="T3" fmla="*/ 0 h 32"/>
                <a:gd name="T4" fmla="*/ 7 w 15"/>
                <a:gd name="T5" fmla="*/ 32 h 32"/>
                <a:gd name="T6" fmla="*/ 15 w 15"/>
                <a:gd name="T7" fmla="*/ 24 h 32"/>
                <a:gd name="T8" fmla="*/ 15 w 15"/>
                <a:gd name="T9" fmla="*/ 24 h 32"/>
                <a:gd name="T10" fmla="*/ 15 w 15"/>
                <a:gd name="T11" fmla="*/ 8 h 32"/>
                <a:gd name="T12" fmla="*/ 15 w 15"/>
                <a:gd name="T13" fmla="*/ 8 h 32"/>
                <a:gd name="T14" fmla="*/ 7 w 15"/>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2">
                  <a:moveTo>
                    <a:pt x="7" y="0"/>
                  </a:moveTo>
                  <a:lnTo>
                    <a:pt x="0" y="0"/>
                  </a:lnTo>
                  <a:lnTo>
                    <a:pt x="7" y="32"/>
                  </a:lnTo>
                  <a:lnTo>
                    <a:pt x="15" y="24"/>
                  </a:lnTo>
                  <a:lnTo>
                    <a:pt x="15" y="24"/>
                  </a:lnTo>
                  <a:lnTo>
                    <a:pt x="15" y="8"/>
                  </a:lnTo>
                  <a:lnTo>
                    <a:pt x="15"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4" name="Freeform 274"/>
            <p:cNvSpPr>
              <a:spLocks/>
            </p:cNvSpPr>
            <p:nvPr/>
          </p:nvSpPr>
          <p:spPr bwMode="auto">
            <a:xfrm>
              <a:off x="1398" y="3760"/>
              <a:ext cx="15" cy="24"/>
            </a:xfrm>
            <a:custGeom>
              <a:avLst/>
              <a:gdLst>
                <a:gd name="T0" fmla="*/ 8 w 15"/>
                <a:gd name="T1" fmla="*/ 0 h 24"/>
                <a:gd name="T2" fmla="*/ 0 w 15"/>
                <a:gd name="T3" fmla="*/ 8 h 24"/>
                <a:gd name="T4" fmla="*/ 15 w 15"/>
                <a:gd name="T5" fmla="*/ 16 h 24"/>
                <a:gd name="T6" fmla="*/ 15 w 15"/>
                <a:gd name="T7" fmla="*/ 24 h 24"/>
                <a:gd name="T8" fmla="*/ 15 w 15"/>
                <a:gd name="T9" fmla="*/ 16 h 24"/>
                <a:gd name="T10" fmla="*/ 8 w 15"/>
                <a:gd name="T11" fmla="*/ 0 h 24"/>
              </a:gdLst>
              <a:ahLst/>
              <a:cxnLst>
                <a:cxn ang="0">
                  <a:pos x="T0" y="T1"/>
                </a:cxn>
                <a:cxn ang="0">
                  <a:pos x="T2" y="T3"/>
                </a:cxn>
                <a:cxn ang="0">
                  <a:pos x="T4" y="T5"/>
                </a:cxn>
                <a:cxn ang="0">
                  <a:pos x="T6" y="T7"/>
                </a:cxn>
                <a:cxn ang="0">
                  <a:pos x="T8" y="T9"/>
                </a:cxn>
                <a:cxn ang="0">
                  <a:pos x="T10" y="T11"/>
                </a:cxn>
              </a:cxnLst>
              <a:rect l="0" t="0" r="r" b="b"/>
              <a:pathLst>
                <a:path w="15" h="24">
                  <a:moveTo>
                    <a:pt x="8" y="0"/>
                  </a:moveTo>
                  <a:lnTo>
                    <a:pt x="0" y="8"/>
                  </a:lnTo>
                  <a:lnTo>
                    <a:pt x="15" y="16"/>
                  </a:lnTo>
                  <a:lnTo>
                    <a:pt x="15" y="24"/>
                  </a:lnTo>
                  <a:lnTo>
                    <a:pt x="15" y="16"/>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5" name="Freeform 275"/>
            <p:cNvSpPr>
              <a:spLocks/>
            </p:cNvSpPr>
            <p:nvPr/>
          </p:nvSpPr>
          <p:spPr bwMode="auto">
            <a:xfrm>
              <a:off x="1140" y="2730"/>
              <a:ext cx="98" cy="134"/>
            </a:xfrm>
            <a:custGeom>
              <a:avLst/>
              <a:gdLst>
                <a:gd name="T0" fmla="*/ 0 w 98"/>
                <a:gd name="T1" fmla="*/ 55 h 134"/>
                <a:gd name="T2" fmla="*/ 0 w 98"/>
                <a:gd name="T3" fmla="*/ 71 h 134"/>
                <a:gd name="T4" fmla="*/ 0 w 98"/>
                <a:gd name="T5" fmla="*/ 79 h 134"/>
                <a:gd name="T6" fmla="*/ 7 w 98"/>
                <a:gd name="T7" fmla="*/ 79 h 134"/>
                <a:gd name="T8" fmla="*/ 15 w 98"/>
                <a:gd name="T9" fmla="*/ 79 h 134"/>
                <a:gd name="T10" fmla="*/ 15 w 98"/>
                <a:gd name="T11" fmla="*/ 79 h 134"/>
                <a:gd name="T12" fmla="*/ 15 w 98"/>
                <a:gd name="T13" fmla="*/ 95 h 134"/>
                <a:gd name="T14" fmla="*/ 7 w 98"/>
                <a:gd name="T15" fmla="*/ 95 h 134"/>
                <a:gd name="T16" fmla="*/ 7 w 98"/>
                <a:gd name="T17" fmla="*/ 110 h 134"/>
                <a:gd name="T18" fmla="*/ 7 w 98"/>
                <a:gd name="T19" fmla="*/ 118 h 134"/>
                <a:gd name="T20" fmla="*/ 15 w 98"/>
                <a:gd name="T21" fmla="*/ 118 h 134"/>
                <a:gd name="T22" fmla="*/ 30 w 98"/>
                <a:gd name="T23" fmla="*/ 134 h 134"/>
                <a:gd name="T24" fmla="*/ 38 w 98"/>
                <a:gd name="T25" fmla="*/ 126 h 134"/>
                <a:gd name="T26" fmla="*/ 38 w 98"/>
                <a:gd name="T27" fmla="*/ 110 h 134"/>
                <a:gd name="T28" fmla="*/ 45 w 98"/>
                <a:gd name="T29" fmla="*/ 110 h 134"/>
                <a:gd name="T30" fmla="*/ 45 w 98"/>
                <a:gd name="T31" fmla="*/ 95 h 134"/>
                <a:gd name="T32" fmla="*/ 45 w 98"/>
                <a:gd name="T33" fmla="*/ 95 h 134"/>
                <a:gd name="T34" fmla="*/ 45 w 98"/>
                <a:gd name="T35" fmla="*/ 103 h 134"/>
                <a:gd name="T36" fmla="*/ 53 w 98"/>
                <a:gd name="T37" fmla="*/ 95 h 134"/>
                <a:gd name="T38" fmla="*/ 53 w 98"/>
                <a:gd name="T39" fmla="*/ 95 h 134"/>
                <a:gd name="T40" fmla="*/ 53 w 98"/>
                <a:gd name="T41" fmla="*/ 87 h 134"/>
                <a:gd name="T42" fmla="*/ 60 w 98"/>
                <a:gd name="T43" fmla="*/ 87 h 134"/>
                <a:gd name="T44" fmla="*/ 83 w 98"/>
                <a:gd name="T45" fmla="*/ 71 h 134"/>
                <a:gd name="T46" fmla="*/ 91 w 98"/>
                <a:gd name="T47" fmla="*/ 47 h 134"/>
                <a:gd name="T48" fmla="*/ 98 w 98"/>
                <a:gd name="T49" fmla="*/ 47 h 134"/>
                <a:gd name="T50" fmla="*/ 91 w 98"/>
                <a:gd name="T51" fmla="*/ 31 h 134"/>
                <a:gd name="T52" fmla="*/ 98 w 98"/>
                <a:gd name="T53" fmla="*/ 31 h 134"/>
                <a:gd name="T54" fmla="*/ 76 w 98"/>
                <a:gd name="T55" fmla="*/ 23 h 134"/>
                <a:gd name="T56" fmla="*/ 60 w 98"/>
                <a:gd name="T57" fmla="*/ 23 h 134"/>
                <a:gd name="T58" fmla="*/ 45 w 98"/>
                <a:gd name="T59" fmla="*/ 7 h 134"/>
                <a:gd name="T60" fmla="*/ 38 w 98"/>
                <a:gd name="T61" fmla="*/ 0 h 134"/>
                <a:gd name="T62" fmla="*/ 30 w 98"/>
                <a:gd name="T63" fmla="*/ 7 h 134"/>
                <a:gd name="T64" fmla="*/ 15 w 98"/>
                <a:gd name="T65" fmla="*/ 15 h 134"/>
                <a:gd name="T66" fmla="*/ 7 w 98"/>
                <a:gd name="T67" fmla="*/ 31 h 134"/>
                <a:gd name="T68" fmla="*/ 7 w 98"/>
                <a:gd name="T69" fmla="*/ 39 h 134"/>
                <a:gd name="T70" fmla="*/ 0 w 98"/>
                <a:gd name="T71"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134">
                  <a:moveTo>
                    <a:pt x="0" y="55"/>
                  </a:moveTo>
                  <a:lnTo>
                    <a:pt x="0" y="71"/>
                  </a:lnTo>
                  <a:lnTo>
                    <a:pt x="0" y="79"/>
                  </a:lnTo>
                  <a:lnTo>
                    <a:pt x="7" y="79"/>
                  </a:lnTo>
                  <a:lnTo>
                    <a:pt x="15" y="79"/>
                  </a:lnTo>
                  <a:lnTo>
                    <a:pt x="15" y="79"/>
                  </a:lnTo>
                  <a:lnTo>
                    <a:pt x="15" y="95"/>
                  </a:lnTo>
                  <a:lnTo>
                    <a:pt x="7" y="95"/>
                  </a:lnTo>
                  <a:lnTo>
                    <a:pt x="7" y="110"/>
                  </a:lnTo>
                  <a:lnTo>
                    <a:pt x="7" y="118"/>
                  </a:lnTo>
                  <a:lnTo>
                    <a:pt x="15" y="118"/>
                  </a:lnTo>
                  <a:lnTo>
                    <a:pt x="30" y="134"/>
                  </a:lnTo>
                  <a:lnTo>
                    <a:pt x="38" y="126"/>
                  </a:lnTo>
                  <a:lnTo>
                    <a:pt x="38" y="110"/>
                  </a:lnTo>
                  <a:lnTo>
                    <a:pt x="45" y="110"/>
                  </a:lnTo>
                  <a:lnTo>
                    <a:pt x="45" y="95"/>
                  </a:lnTo>
                  <a:lnTo>
                    <a:pt x="45" y="95"/>
                  </a:lnTo>
                  <a:lnTo>
                    <a:pt x="45" y="103"/>
                  </a:lnTo>
                  <a:lnTo>
                    <a:pt x="53" y="95"/>
                  </a:lnTo>
                  <a:lnTo>
                    <a:pt x="53" y="95"/>
                  </a:lnTo>
                  <a:lnTo>
                    <a:pt x="53" y="87"/>
                  </a:lnTo>
                  <a:lnTo>
                    <a:pt x="60" y="87"/>
                  </a:lnTo>
                  <a:lnTo>
                    <a:pt x="83" y="71"/>
                  </a:lnTo>
                  <a:lnTo>
                    <a:pt x="91" y="47"/>
                  </a:lnTo>
                  <a:lnTo>
                    <a:pt x="98" y="47"/>
                  </a:lnTo>
                  <a:lnTo>
                    <a:pt x="91" y="31"/>
                  </a:lnTo>
                  <a:lnTo>
                    <a:pt x="98" y="31"/>
                  </a:lnTo>
                  <a:lnTo>
                    <a:pt x="76" y="23"/>
                  </a:lnTo>
                  <a:lnTo>
                    <a:pt x="60" y="23"/>
                  </a:lnTo>
                  <a:lnTo>
                    <a:pt x="45" y="7"/>
                  </a:lnTo>
                  <a:lnTo>
                    <a:pt x="38" y="0"/>
                  </a:lnTo>
                  <a:lnTo>
                    <a:pt x="30" y="7"/>
                  </a:lnTo>
                  <a:lnTo>
                    <a:pt x="15" y="15"/>
                  </a:lnTo>
                  <a:lnTo>
                    <a:pt x="7" y="31"/>
                  </a:lnTo>
                  <a:lnTo>
                    <a:pt x="7" y="39"/>
                  </a:lnTo>
                  <a:lnTo>
                    <a:pt x="0" y="55"/>
                  </a:lnTo>
                  <a:close/>
                </a:path>
              </a:pathLst>
            </a:custGeom>
            <a:solidFill>
              <a:srgbClr val="E1E1E1"/>
            </a:solidFill>
            <a:ln w="12700">
              <a:solidFill>
                <a:srgbClr val="000000"/>
              </a:solidFill>
              <a:prstDash val="solid"/>
              <a:round/>
              <a:headEnd/>
              <a:tailEnd/>
            </a:ln>
          </p:spPr>
          <p:txBody>
            <a:bodyPr/>
            <a:lstStyle/>
            <a:p>
              <a:endParaRPr lang="en-US"/>
            </a:p>
          </p:txBody>
        </p:sp>
        <p:sp>
          <p:nvSpPr>
            <p:cNvPr id="215316" name="Freeform 276"/>
            <p:cNvSpPr>
              <a:spLocks/>
            </p:cNvSpPr>
            <p:nvPr/>
          </p:nvSpPr>
          <p:spPr bwMode="auto">
            <a:xfrm>
              <a:off x="950" y="2761"/>
              <a:ext cx="15" cy="16"/>
            </a:xfrm>
            <a:custGeom>
              <a:avLst/>
              <a:gdLst>
                <a:gd name="T0" fmla="*/ 0 w 15"/>
                <a:gd name="T1" fmla="*/ 0 h 16"/>
                <a:gd name="T2" fmla="*/ 7 w 15"/>
                <a:gd name="T3" fmla="*/ 8 h 16"/>
                <a:gd name="T4" fmla="*/ 7 w 15"/>
                <a:gd name="T5" fmla="*/ 16 h 16"/>
                <a:gd name="T6" fmla="*/ 15 w 15"/>
                <a:gd name="T7" fmla="*/ 16 h 16"/>
                <a:gd name="T8" fmla="*/ 7 w 15"/>
                <a:gd name="T9" fmla="*/ 0 h 16"/>
                <a:gd name="T10" fmla="*/ 0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0" y="0"/>
                  </a:moveTo>
                  <a:lnTo>
                    <a:pt x="7" y="8"/>
                  </a:lnTo>
                  <a:lnTo>
                    <a:pt x="7" y="16"/>
                  </a:lnTo>
                  <a:lnTo>
                    <a:pt x="15" y="16"/>
                  </a:lnTo>
                  <a:lnTo>
                    <a:pt x="7"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7" name="Freeform 277"/>
            <p:cNvSpPr>
              <a:spLocks/>
            </p:cNvSpPr>
            <p:nvPr/>
          </p:nvSpPr>
          <p:spPr bwMode="auto">
            <a:xfrm>
              <a:off x="1147" y="2817"/>
              <a:ext cx="8" cy="1"/>
            </a:xfrm>
            <a:custGeom>
              <a:avLst/>
              <a:gdLst>
                <a:gd name="T0" fmla="*/ 8 w 8"/>
                <a:gd name="T1" fmla="*/ 8 w 8"/>
                <a:gd name="T2" fmla="*/ 0 w 8"/>
                <a:gd name="T3" fmla="*/ 8 w 8"/>
              </a:gdLst>
              <a:ahLst/>
              <a:cxnLst>
                <a:cxn ang="0">
                  <a:pos x="T0" y="0"/>
                </a:cxn>
                <a:cxn ang="0">
                  <a:pos x="T1" y="0"/>
                </a:cxn>
                <a:cxn ang="0">
                  <a:pos x="T2" y="0"/>
                </a:cxn>
                <a:cxn ang="0">
                  <a:pos x="T3" y="0"/>
                </a:cxn>
              </a:cxnLst>
              <a:rect l="0" t="0" r="r" b="b"/>
              <a:pathLst>
                <a:path w="8">
                  <a:moveTo>
                    <a:pt x="8" y="0"/>
                  </a:moveTo>
                  <a:lnTo>
                    <a:pt x="8" y="0"/>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8" name="Rectangle 278"/>
            <p:cNvSpPr>
              <a:spLocks noChangeArrowheads="1"/>
            </p:cNvSpPr>
            <p:nvPr/>
          </p:nvSpPr>
          <p:spPr bwMode="auto">
            <a:xfrm>
              <a:off x="972" y="276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319" name="Freeform 279"/>
            <p:cNvSpPr>
              <a:spLocks/>
            </p:cNvSpPr>
            <p:nvPr/>
          </p:nvSpPr>
          <p:spPr bwMode="auto">
            <a:xfrm>
              <a:off x="1132" y="2761"/>
              <a:ext cx="228" cy="373"/>
            </a:xfrm>
            <a:custGeom>
              <a:avLst/>
              <a:gdLst>
                <a:gd name="T0" fmla="*/ 220 w 228"/>
                <a:gd name="T1" fmla="*/ 294 h 373"/>
                <a:gd name="T2" fmla="*/ 220 w 228"/>
                <a:gd name="T3" fmla="*/ 333 h 373"/>
                <a:gd name="T4" fmla="*/ 220 w 228"/>
                <a:gd name="T5" fmla="*/ 349 h 373"/>
                <a:gd name="T6" fmla="*/ 213 w 228"/>
                <a:gd name="T7" fmla="*/ 365 h 373"/>
                <a:gd name="T8" fmla="*/ 205 w 228"/>
                <a:gd name="T9" fmla="*/ 373 h 373"/>
                <a:gd name="T10" fmla="*/ 190 w 228"/>
                <a:gd name="T11" fmla="*/ 357 h 373"/>
                <a:gd name="T12" fmla="*/ 129 w 228"/>
                <a:gd name="T13" fmla="*/ 317 h 373"/>
                <a:gd name="T14" fmla="*/ 99 w 228"/>
                <a:gd name="T15" fmla="*/ 286 h 373"/>
                <a:gd name="T16" fmla="*/ 84 w 228"/>
                <a:gd name="T17" fmla="*/ 254 h 373"/>
                <a:gd name="T18" fmla="*/ 68 w 228"/>
                <a:gd name="T19" fmla="*/ 214 h 373"/>
                <a:gd name="T20" fmla="*/ 46 w 228"/>
                <a:gd name="T21" fmla="*/ 175 h 373"/>
                <a:gd name="T22" fmla="*/ 30 w 228"/>
                <a:gd name="T23" fmla="*/ 143 h 373"/>
                <a:gd name="T24" fmla="*/ 8 w 228"/>
                <a:gd name="T25" fmla="*/ 119 h 373"/>
                <a:gd name="T26" fmla="*/ 8 w 228"/>
                <a:gd name="T27" fmla="*/ 79 h 373"/>
                <a:gd name="T28" fmla="*/ 15 w 228"/>
                <a:gd name="T29" fmla="*/ 79 h 373"/>
                <a:gd name="T30" fmla="*/ 23 w 228"/>
                <a:gd name="T31" fmla="*/ 87 h 373"/>
                <a:gd name="T32" fmla="*/ 46 w 228"/>
                <a:gd name="T33" fmla="*/ 95 h 373"/>
                <a:gd name="T34" fmla="*/ 53 w 228"/>
                <a:gd name="T35" fmla="*/ 79 h 373"/>
                <a:gd name="T36" fmla="*/ 53 w 228"/>
                <a:gd name="T37" fmla="*/ 64 h 373"/>
                <a:gd name="T38" fmla="*/ 61 w 228"/>
                <a:gd name="T39" fmla="*/ 64 h 373"/>
                <a:gd name="T40" fmla="*/ 61 w 228"/>
                <a:gd name="T41" fmla="*/ 56 h 373"/>
                <a:gd name="T42" fmla="*/ 91 w 228"/>
                <a:gd name="T43" fmla="*/ 40 h 373"/>
                <a:gd name="T44" fmla="*/ 106 w 228"/>
                <a:gd name="T45" fmla="*/ 16 h 373"/>
                <a:gd name="T46" fmla="*/ 106 w 228"/>
                <a:gd name="T47" fmla="*/ 0 h 373"/>
                <a:gd name="T48" fmla="*/ 122 w 228"/>
                <a:gd name="T49" fmla="*/ 16 h 373"/>
                <a:gd name="T50" fmla="*/ 137 w 228"/>
                <a:gd name="T51" fmla="*/ 40 h 373"/>
                <a:gd name="T52" fmla="*/ 175 w 228"/>
                <a:gd name="T53" fmla="*/ 48 h 373"/>
                <a:gd name="T54" fmla="*/ 182 w 228"/>
                <a:gd name="T55" fmla="*/ 79 h 373"/>
                <a:gd name="T56" fmla="*/ 190 w 228"/>
                <a:gd name="T57" fmla="*/ 79 h 373"/>
                <a:gd name="T58" fmla="*/ 160 w 228"/>
                <a:gd name="T59" fmla="*/ 95 h 373"/>
                <a:gd name="T60" fmla="*/ 144 w 228"/>
                <a:gd name="T61" fmla="*/ 119 h 373"/>
                <a:gd name="T62" fmla="*/ 129 w 228"/>
                <a:gd name="T63" fmla="*/ 151 h 373"/>
                <a:gd name="T64" fmla="*/ 144 w 228"/>
                <a:gd name="T65" fmla="*/ 183 h 373"/>
                <a:gd name="T66" fmla="*/ 152 w 228"/>
                <a:gd name="T67" fmla="*/ 190 h 373"/>
                <a:gd name="T68" fmla="*/ 175 w 228"/>
                <a:gd name="T69" fmla="*/ 206 h 373"/>
                <a:gd name="T70" fmla="*/ 190 w 228"/>
                <a:gd name="T71" fmla="*/ 206 h 373"/>
                <a:gd name="T72" fmla="*/ 213 w 228"/>
                <a:gd name="T73" fmla="*/ 222 h 373"/>
                <a:gd name="T74" fmla="*/ 228 w 228"/>
                <a:gd name="T75" fmla="*/ 254 h 373"/>
                <a:gd name="T76" fmla="*/ 220 w 228"/>
                <a:gd name="T77" fmla="*/ 2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373">
                  <a:moveTo>
                    <a:pt x="220" y="286"/>
                  </a:moveTo>
                  <a:lnTo>
                    <a:pt x="220" y="294"/>
                  </a:lnTo>
                  <a:lnTo>
                    <a:pt x="220" y="309"/>
                  </a:lnTo>
                  <a:lnTo>
                    <a:pt x="220" y="333"/>
                  </a:lnTo>
                  <a:lnTo>
                    <a:pt x="228" y="333"/>
                  </a:lnTo>
                  <a:lnTo>
                    <a:pt x="220" y="349"/>
                  </a:lnTo>
                  <a:lnTo>
                    <a:pt x="220" y="357"/>
                  </a:lnTo>
                  <a:lnTo>
                    <a:pt x="213" y="365"/>
                  </a:lnTo>
                  <a:lnTo>
                    <a:pt x="213" y="373"/>
                  </a:lnTo>
                  <a:lnTo>
                    <a:pt x="205" y="373"/>
                  </a:lnTo>
                  <a:lnTo>
                    <a:pt x="198" y="365"/>
                  </a:lnTo>
                  <a:lnTo>
                    <a:pt x="190" y="357"/>
                  </a:lnTo>
                  <a:lnTo>
                    <a:pt x="144" y="325"/>
                  </a:lnTo>
                  <a:lnTo>
                    <a:pt x="129" y="317"/>
                  </a:lnTo>
                  <a:lnTo>
                    <a:pt x="114" y="301"/>
                  </a:lnTo>
                  <a:lnTo>
                    <a:pt x="99" y="286"/>
                  </a:lnTo>
                  <a:lnTo>
                    <a:pt x="99" y="278"/>
                  </a:lnTo>
                  <a:lnTo>
                    <a:pt x="84" y="254"/>
                  </a:lnTo>
                  <a:lnTo>
                    <a:pt x="76" y="230"/>
                  </a:lnTo>
                  <a:lnTo>
                    <a:pt x="68" y="214"/>
                  </a:lnTo>
                  <a:lnTo>
                    <a:pt x="61" y="206"/>
                  </a:lnTo>
                  <a:lnTo>
                    <a:pt x="46" y="175"/>
                  </a:lnTo>
                  <a:lnTo>
                    <a:pt x="38" y="159"/>
                  </a:lnTo>
                  <a:lnTo>
                    <a:pt x="30" y="143"/>
                  </a:lnTo>
                  <a:lnTo>
                    <a:pt x="8" y="119"/>
                  </a:lnTo>
                  <a:lnTo>
                    <a:pt x="8" y="119"/>
                  </a:lnTo>
                  <a:lnTo>
                    <a:pt x="0" y="87"/>
                  </a:lnTo>
                  <a:lnTo>
                    <a:pt x="8" y="79"/>
                  </a:lnTo>
                  <a:lnTo>
                    <a:pt x="15" y="64"/>
                  </a:lnTo>
                  <a:lnTo>
                    <a:pt x="15" y="79"/>
                  </a:lnTo>
                  <a:lnTo>
                    <a:pt x="15" y="87"/>
                  </a:lnTo>
                  <a:lnTo>
                    <a:pt x="23" y="87"/>
                  </a:lnTo>
                  <a:lnTo>
                    <a:pt x="38" y="103"/>
                  </a:lnTo>
                  <a:lnTo>
                    <a:pt x="46" y="95"/>
                  </a:lnTo>
                  <a:lnTo>
                    <a:pt x="46" y="79"/>
                  </a:lnTo>
                  <a:lnTo>
                    <a:pt x="53" y="79"/>
                  </a:lnTo>
                  <a:lnTo>
                    <a:pt x="53" y="64"/>
                  </a:lnTo>
                  <a:lnTo>
                    <a:pt x="53" y="64"/>
                  </a:lnTo>
                  <a:lnTo>
                    <a:pt x="53" y="72"/>
                  </a:lnTo>
                  <a:lnTo>
                    <a:pt x="61" y="64"/>
                  </a:lnTo>
                  <a:lnTo>
                    <a:pt x="61" y="64"/>
                  </a:lnTo>
                  <a:lnTo>
                    <a:pt x="61" y="56"/>
                  </a:lnTo>
                  <a:lnTo>
                    <a:pt x="68" y="56"/>
                  </a:lnTo>
                  <a:lnTo>
                    <a:pt x="91" y="40"/>
                  </a:lnTo>
                  <a:lnTo>
                    <a:pt x="99" y="16"/>
                  </a:lnTo>
                  <a:lnTo>
                    <a:pt x="106" y="16"/>
                  </a:lnTo>
                  <a:lnTo>
                    <a:pt x="99" y="0"/>
                  </a:lnTo>
                  <a:lnTo>
                    <a:pt x="106" y="0"/>
                  </a:lnTo>
                  <a:lnTo>
                    <a:pt x="106" y="0"/>
                  </a:lnTo>
                  <a:lnTo>
                    <a:pt x="122" y="16"/>
                  </a:lnTo>
                  <a:lnTo>
                    <a:pt x="137" y="32"/>
                  </a:lnTo>
                  <a:lnTo>
                    <a:pt x="137" y="40"/>
                  </a:lnTo>
                  <a:lnTo>
                    <a:pt x="160" y="48"/>
                  </a:lnTo>
                  <a:lnTo>
                    <a:pt x="175" y="48"/>
                  </a:lnTo>
                  <a:lnTo>
                    <a:pt x="190" y="48"/>
                  </a:lnTo>
                  <a:lnTo>
                    <a:pt x="182" y="79"/>
                  </a:lnTo>
                  <a:lnTo>
                    <a:pt x="198" y="87"/>
                  </a:lnTo>
                  <a:lnTo>
                    <a:pt x="190" y="79"/>
                  </a:lnTo>
                  <a:lnTo>
                    <a:pt x="175" y="87"/>
                  </a:lnTo>
                  <a:lnTo>
                    <a:pt x="160" y="95"/>
                  </a:lnTo>
                  <a:lnTo>
                    <a:pt x="152" y="103"/>
                  </a:lnTo>
                  <a:lnTo>
                    <a:pt x="144" y="119"/>
                  </a:lnTo>
                  <a:lnTo>
                    <a:pt x="137" y="135"/>
                  </a:lnTo>
                  <a:lnTo>
                    <a:pt x="129" y="151"/>
                  </a:lnTo>
                  <a:lnTo>
                    <a:pt x="137" y="167"/>
                  </a:lnTo>
                  <a:lnTo>
                    <a:pt x="144" y="183"/>
                  </a:lnTo>
                  <a:lnTo>
                    <a:pt x="144" y="190"/>
                  </a:lnTo>
                  <a:lnTo>
                    <a:pt x="152" y="190"/>
                  </a:lnTo>
                  <a:lnTo>
                    <a:pt x="160" y="198"/>
                  </a:lnTo>
                  <a:lnTo>
                    <a:pt x="175" y="206"/>
                  </a:lnTo>
                  <a:lnTo>
                    <a:pt x="190" y="190"/>
                  </a:lnTo>
                  <a:lnTo>
                    <a:pt x="190" y="206"/>
                  </a:lnTo>
                  <a:lnTo>
                    <a:pt x="190" y="222"/>
                  </a:lnTo>
                  <a:lnTo>
                    <a:pt x="213" y="222"/>
                  </a:lnTo>
                  <a:lnTo>
                    <a:pt x="220" y="238"/>
                  </a:lnTo>
                  <a:lnTo>
                    <a:pt x="228" y="254"/>
                  </a:lnTo>
                  <a:lnTo>
                    <a:pt x="220" y="262"/>
                  </a:lnTo>
                  <a:lnTo>
                    <a:pt x="220" y="286"/>
                  </a:lnTo>
                  <a:close/>
                </a:path>
              </a:pathLst>
            </a:custGeom>
            <a:solidFill>
              <a:srgbClr val="6F73BF"/>
            </a:solidFill>
            <a:ln w="12700">
              <a:solidFill>
                <a:srgbClr val="000000"/>
              </a:solidFill>
              <a:prstDash val="solid"/>
              <a:round/>
              <a:headEnd/>
              <a:tailEnd/>
            </a:ln>
          </p:spPr>
          <p:txBody>
            <a:bodyPr/>
            <a:lstStyle/>
            <a:p>
              <a:endParaRPr lang="en-US"/>
            </a:p>
          </p:txBody>
        </p:sp>
        <p:sp>
          <p:nvSpPr>
            <p:cNvPr id="215320" name="Freeform 280"/>
            <p:cNvSpPr>
              <a:spLocks/>
            </p:cNvSpPr>
            <p:nvPr/>
          </p:nvSpPr>
          <p:spPr bwMode="auto">
            <a:xfrm>
              <a:off x="3731" y="1667"/>
              <a:ext cx="881" cy="674"/>
            </a:xfrm>
            <a:custGeom>
              <a:avLst/>
              <a:gdLst>
                <a:gd name="T0" fmla="*/ 349 w 881"/>
                <a:gd name="T1" fmla="*/ 523 h 674"/>
                <a:gd name="T2" fmla="*/ 296 w 881"/>
                <a:gd name="T3" fmla="*/ 515 h 674"/>
                <a:gd name="T4" fmla="*/ 220 w 881"/>
                <a:gd name="T5" fmla="*/ 500 h 674"/>
                <a:gd name="T6" fmla="*/ 167 w 881"/>
                <a:gd name="T7" fmla="*/ 476 h 674"/>
                <a:gd name="T8" fmla="*/ 114 w 881"/>
                <a:gd name="T9" fmla="*/ 420 h 674"/>
                <a:gd name="T10" fmla="*/ 114 w 881"/>
                <a:gd name="T11" fmla="*/ 389 h 674"/>
                <a:gd name="T12" fmla="*/ 99 w 881"/>
                <a:gd name="T13" fmla="*/ 365 h 674"/>
                <a:gd name="T14" fmla="*/ 45 w 881"/>
                <a:gd name="T15" fmla="*/ 333 h 674"/>
                <a:gd name="T16" fmla="*/ 30 w 881"/>
                <a:gd name="T17" fmla="*/ 325 h 674"/>
                <a:gd name="T18" fmla="*/ 15 w 881"/>
                <a:gd name="T19" fmla="*/ 262 h 674"/>
                <a:gd name="T20" fmla="*/ 83 w 881"/>
                <a:gd name="T21" fmla="*/ 222 h 674"/>
                <a:gd name="T22" fmla="*/ 68 w 881"/>
                <a:gd name="T23" fmla="*/ 175 h 674"/>
                <a:gd name="T24" fmla="*/ 91 w 881"/>
                <a:gd name="T25" fmla="*/ 143 h 674"/>
                <a:gd name="T26" fmla="*/ 129 w 881"/>
                <a:gd name="T27" fmla="*/ 103 h 674"/>
                <a:gd name="T28" fmla="*/ 175 w 881"/>
                <a:gd name="T29" fmla="*/ 111 h 674"/>
                <a:gd name="T30" fmla="*/ 258 w 881"/>
                <a:gd name="T31" fmla="*/ 167 h 674"/>
                <a:gd name="T32" fmla="*/ 357 w 881"/>
                <a:gd name="T33" fmla="*/ 214 h 674"/>
                <a:gd name="T34" fmla="*/ 448 w 881"/>
                <a:gd name="T35" fmla="*/ 230 h 674"/>
                <a:gd name="T36" fmla="*/ 539 w 881"/>
                <a:gd name="T37" fmla="*/ 222 h 674"/>
                <a:gd name="T38" fmla="*/ 593 w 881"/>
                <a:gd name="T39" fmla="*/ 167 h 674"/>
                <a:gd name="T40" fmla="*/ 653 w 881"/>
                <a:gd name="T41" fmla="*/ 127 h 674"/>
                <a:gd name="T42" fmla="*/ 577 w 881"/>
                <a:gd name="T43" fmla="*/ 103 h 674"/>
                <a:gd name="T44" fmla="*/ 608 w 881"/>
                <a:gd name="T45" fmla="*/ 64 h 674"/>
                <a:gd name="T46" fmla="*/ 600 w 881"/>
                <a:gd name="T47" fmla="*/ 0 h 674"/>
                <a:gd name="T48" fmla="*/ 707 w 881"/>
                <a:gd name="T49" fmla="*/ 40 h 674"/>
                <a:gd name="T50" fmla="*/ 798 w 881"/>
                <a:gd name="T51" fmla="*/ 95 h 674"/>
                <a:gd name="T52" fmla="*/ 881 w 881"/>
                <a:gd name="T53" fmla="*/ 143 h 674"/>
                <a:gd name="T54" fmla="*/ 881 w 881"/>
                <a:gd name="T55" fmla="*/ 214 h 674"/>
                <a:gd name="T56" fmla="*/ 851 w 881"/>
                <a:gd name="T57" fmla="*/ 230 h 674"/>
                <a:gd name="T58" fmla="*/ 813 w 881"/>
                <a:gd name="T59" fmla="*/ 254 h 674"/>
                <a:gd name="T60" fmla="*/ 767 w 881"/>
                <a:gd name="T61" fmla="*/ 293 h 674"/>
                <a:gd name="T62" fmla="*/ 745 w 881"/>
                <a:gd name="T63" fmla="*/ 254 h 674"/>
                <a:gd name="T64" fmla="*/ 714 w 881"/>
                <a:gd name="T65" fmla="*/ 301 h 674"/>
                <a:gd name="T66" fmla="*/ 790 w 881"/>
                <a:gd name="T67" fmla="*/ 325 h 674"/>
                <a:gd name="T68" fmla="*/ 775 w 881"/>
                <a:gd name="T69" fmla="*/ 349 h 674"/>
                <a:gd name="T70" fmla="*/ 821 w 881"/>
                <a:gd name="T71" fmla="*/ 420 h 674"/>
                <a:gd name="T72" fmla="*/ 828 w 881"/>
                <a:gd name="T73" fmla="*/ 468 h 674"/>
                <a:gd name="T74" fmla="*/ 843 w 881"/>
                <a:gd name="T75" fmla="*/ 484 h 674"/>
                <a:gd name="T76" fmla="*/ 851 w 881"/>
                <a:gd name="T77" fmla="*/ 500 h 674"/>
                <a:gd name="T78" fmla="*/ 843 w 881"/>
                <a:gd name="T79" fmla="*/ 523 h 674"/>
                <a:gd name="T80" fmla="*/ 828 w 881"/>
                <a:gd name="T81" fmla="*/ 555 h 674"/>
                <a:gd name="T82" fmla="*/ 828 w 881"/>
                <a:gd name="T83" fmla="*/ 571 h 674"/>
                <a:gd name="T84" fmla="*/ 813 w 881"/>
                <a:gd name="T85" fmla="*/ 595 h 674"/>
                <a:gd name="T86" fmla="*/ 790 w 881"/>
                <a:gd name="T87" fmla="*/ 619 h 674"/>
                <a:gd name="T88" fmla="*/ 760 w 881"/>
                <a:gd name="T89" fmla="*/ 626 h 674"/>
                <a:gd name="T90" fmla="*/ 737 w 881"/>
                <a:gd name="T91" fmla="*/ 619 h 674"/>
                <a:gd name="T92" fmla="*/ 729 w 881"/>
                <a:gd name="T93" fmla="*/ 642 h 674"/>
                <a:gd name="T94" fmla="*/ 699 w 881"/>
                <a:gd name="T95" fmla="*/ 650 h 674"/>
                <a:gd name="T96" fmla="*/ 684 w 881"/>
                <a:gd name="T97" fmla="*/ 650 h 674"/>
                <a:gd name="T98" fmla="*/ 661 w 881"/>
                <a:gd name="T99" fmla="*/ 642 h 674"/>
                <a:gd name="T100" fmla="*/ 608 w 881"/>
                <a:gd name="T101" fmla="*/ 619 h 674"/>
                <a:gd name="T102" fmla="*/ 577 w 881"/>
                <a:gd name="T103" fmla="*/ 626 h 674"/>
                <a:gd name="T104" fmla="*/ 539 w 881"/>
                <a:gd name="T105" fmla="*/ 634 h 674"/>
                <a:gd name="T106" fmla="*/ 517 w 881"/>
                <a:gd name="T107" fmla="*/ 650 h 674"/>
                <a:gd name="T108" fmla="*/ 486 w 881"/>
                <a:gd name="T109" fmla="*/ 595 h 674"/>
                <a:gd name="T110" fmla="*/ 471 w 881"/>
                <a:gd name="T111" fmla="*/ 563 h 674"/>
                <a:gd name="T112" fmla="*/ 448 w 881"/>
                <a:gd name="T113" fmla="*/ 508 h 674"/>
                <a:gd name="T114" fmla="*/ 425 w 881"/>
                <a:gd name="T115" fmla="*/ 492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81" h="674">
                  <a:moveTo>
                    <a:pt x="395" y="492"/>
                  </a:moveTo>
                  <a:lnTo>
                    <a:pt x="380" y="500"/>
                  </a:lnTo>
                  <a:lnTo>
                    <a:pt x="365" y="515"/>
                  </a:lnTo>
                  <a:lnTo>
                    <a:pt x="349" y="523"/>
                  </a:lnTo>
                  <a:lnTo>
                    <a:pt x="349" y="523"/>
                  </a:lnTo>
                  <a:lnTo>
                    <a:pt x="342" y="515"/>
                  </a:lnTo>
                  <a:lnTo>
                    <a:pt x="319" y="515"/>
                  </a:lnTo>
                  <a:lnTo>
                    <a:pt x="311" y="531"/>
                  </a:lnTo>
                  <a:lnTo>
                    <a:pt x="304" y="515"/>
                  </a:lnTo>
                  <a:lnTo>
                    <a:pt x="296" y="515"/>
                  </a:lnTo>
                  <a:lnTo>
                    <a:pt x="273" y="515"/>
                  </a:lnTo>
                  <a:lnTo>
                    <a:pt x="258" y="515"/>
                  </a:lnTo>
                  <a:lnTo>
                    <a:pt x="243" y="508"/>
                  </a:lnTo>
                  <a:lnTo>
                    <a:pt x="235" y="500"/>
                  </a:lnTo>
                  <a:lnTo>
                    <a:pt x="220" y="500"/>
                  </a:lnTo>
                  <a:lnTo>
                    <a:pt x="213" y="492"/>
                  </a:lnTo>
                  <a:lnTo>
                    <a:pt x="213" y="492"/>
                  </a:lnTo>
                  <a:lnTo>
                    <a:pt x="190" y="476"/>
                  </a:lnTo>
                  <a:lnTo>
                    <a:pt x="175" y="468"/>
                  </a:lnTo>
                  <a:lnTo>
                    <a:pt x="167" y="476"/>
                  </a:lnTo>
                  <a:lnTo>
                    <a:pt x="167" y="468"/>
                  </a:lnTo>
                  <a:lnTo>
                    <a:pt x="152" y="460"/>
                  </a:lnTo>
                  <a:lnTo>
                    <a:pt x="129" y="444"/>
                  </a:lnTo>
                  <a:lnTo>
                    <a:pt x="121" y="444"/>
                  </a:lnTo>
                  <a:lnTo>
                    <a:pt x="114" y="420"/>
                  </a:lnTo>
                  <a:lnTo>
                    <a:pt x="121" y="420"/>
                  </a:lnTo>
                  <a:lnTo>
                    <a:pt x="129" y="412"/>
                  </a:lnTo>
                  <a:lnTo>
                    <a:pt x="114" y="404"/>
                  </a:lnTo>
                  <a:lnTo>
                    <a:pt x="114" y="397"/>
                  </a:lnTo>
                  <a:lnTo>
                    <a:pt x="114" y="389"/>
                  </a:lnTo>
                  <a:lnTo>
                    <a:pt x="114" y="389"/>
                  </a:lnTo>
                  <a:lnTo>
                    <a:pt x="106" y="381"/>
                  </a:lnTo>
                  <a:lnTo>
                    <a:pt x="106" y="373"/>
                  </a:lnTo>
                  <a:lnTo>
                    <a:pt x="106" y="373"/>
                  </a:lnTo>
                  <a:lnTo>
                    <a:pt x="99" y="365"/>
                  </a:lnTo>
                  <a:lnTo>
                    <a:pt x="91" y="365"/>
                  </a:lnTo>
                  <a:lnTo>
                    <a:pt x="83" y="365"/>
                  </a:lnTo>
                  <a:lnTo>
                    <a:pt x="61" y="357"/>
                  </a:lnTo>
                  <a:lnTo>
                    <a:pt x="53" y="349"/>
                  </a:lnTo>
                  <a:lnTo>
                    <a:pt x="45" y="333"/>
                  </a:lnTo>
                  <a:lnTo>
                    <a:pt x="23" y="333"/>
                  </a:lnTo>
                  <a:lnTo>
                    <a:pt x="23" y="325"/>
                  </a:lnTo>
                  <a:lnTo>
                    <a:pt x="30" y="325"/>
                  </a:lnTo>
                  <a:lnTo>
                    <a:pt x="30" y="325"/>
                  </a:lnTo>
                  <a:lnTo>
                    <a:pt x="30" y="325"/>
                  </a:lnTo>
                  <a:lnTo>
                    <a:pt x="23" y="301"/>
                  </a:lnTo>
                  <a:lnTo>
                    <a:pt x="7" y="301"/>
                  </a:lnTo>
                  <a:lnTo>
                    <a:pt x="0" y="286"/>
                  </a:lnTo>
                  <a:lnTo>
                    <a:pt x="0" y="270"/>
                  </a:lnTo>
                  <a:lnTo>
                    <a:pt x="15" y="262"/>
                  </a:lnTo>
                  <a:lnTo>
                    <a:pt x="23" y="262"/>
                  </a:lnTo>
                  <a:lnTo>
                    <a:pt x="30" y="262"/>
                  </a:lnTo>
                  <a:lnTo>
                    <a:pt x="45" y="254"/>
                  </a:lnTo>
                  <a:lnTo>
                    <a:pt x="61" y="246"/>
                  </a:lnTo>
                  <a:lnTo>
                    <a:pt x="83" y="222"/>
                  </a:lnTo>
                  <a:lnTo>
                    <a:pt x="83" y="214"/>
                  </a:lnTo>
                  <a:lnTo>
                    <a:pt x="83" y="214"/>
                  </a:lnTo>
                  <a:lnTo>
                    <a:pt x="83" y="206"/>
                  </a:lnTo>
                  <a:lnTo>
                    <a:pt x="76" y="190"/>
                  </a:lnTo>
                  <a:lnTo>
                    <a:pt x="68" y="175"/>
                  </a:lnTo>
                  <a:lnTo>
                    <a:pt x="61" y="175"/>
                  </a:lnTo>
                  <a:lnTo>
                    <a:pt x="76" y="167"/>
                  </a:lnTo>
                  <a:lnTo>
                    <a:pt x="99" y="167"/>
                  </a:lnTo>
                  <a:lnTo>
                    <a:pt x="91" y="159"/>
                  </a:lnTo>
                  <a:lnTo>
                    <a:pt x="91" y="143"/>
                  </a:lnTo>
                  <a:lnTo>
                    <a:pt x="91" y="127"/>
                  </a:lnTo>
                  <a:lnTo>
                    <a:pt x="114" y="127"/>
                  </a:lnTo>
                  <a:lnTo>
                    <a:pt x="129" y="127"/>
                  </a:lnTo>
                  <a:lnTo>
                    <a:pt x="121" y="103"/>
                  </a:lnTo>
                  <a:lnTo>
                    <a:pt x="129" y="103"/>
                  </a:lnTo>
                  <a:lnTo>
                    <a:pt x="137" y="87"/>
                  </a:lnTo>
                  <a:lnTo>
                    <a:pt x="144" y="87"/>
                  </a:lnTo>
                  <a:lnTo>
                    <a:pt x="144" y="87"/>
                  </a:lnTo>
                  <a:lnTo>
                    <a:pt x="152" y="95"/>
                  </a:lnTo>
                  <a:lnTo>
                    <a:pt x="175" y="111"/>
                  </a:lnTo>
                  <a:lnTo>
                    <a:pt x="190" y="111"/>
                  </a:lnTo>
                  <a:lnTo>
                    <a:pt x="213" y="127"/>
                  </a:lnTo>
                  <a:lnTo>
                    <a:pt x="220" y="143"/>
                  </a:lnTo>
                  <a:lnTo>
                    <a:pt x="228" y="159"/>
                  </a:lnTo>
                  <a:lnTo>
                    <a:pt x="258" y="167"/>
                  </a:lnTo>
                  <a:lnTo>
                    <a:pt x="281" y="175"/>
                  </a:lnTo>
                  <a:lnTo>
                    <a:pt x="304" y="182"/>
                  </a:lnTo>
                  <a:lnTo>
                    <a:pt x="319" y="198"/>
                  </a:lnTo>
                  <a:lnTo>
                    <a:pt x="334" y="214"/>
                  </a:lnTo>
                  <a:lnTo>
                    <a:pt x="357" y="214"/>
                  </a:lnTo>
                  <a:lnTo>
                    <a:pt x="380" y="214"/>
                  </a:lnTo>
                  <a:lnTo>
                    <a:pt x="403" y="222"/>
                  </a:lnTo>
                  <a:lnTo>
                    <a:pt x="425" y="222"/>
                  </a:lnTo>
                  <a:lnTo>
                    <a:pt x="433" y="222"/>
                  </a:lnTo>
                  <a:lnTo>
                    <a:pt x="448" y="230"/>
                  </a:lnTo>
                  <a:lnTo>
                    <a:pt x="471" y="230"/>
                  </a:lnTo>
                  <a:lnTo>
                    <a:pt x="479" y="238"/>
                  </a:lnTo>
                  <a:lnTo>
                    <a:pt x="494" y="230"/>
                  </a:lnTo>
                  <a:lnTo>
                    <a:pt x="501" y="222"/>
                  </a:lnTo>
                  <a:lnTo>
                    <a:pt x="539" y="222"/>
                  </a:lnTo>
                  <a:lnTo>
                    <a:pt x="570" y="198"/>
                  </a:lnTo>
                  <a:lnTo>
                    <a:pt x="562" y="182"/>
                  </a:lnTo>
                  <a:lnTo>
                    <a:pt x="555" y="167"/>
                  </a:lnTo>
                  <a:lnTo>
                    <a:pt x="577" y="175"/>
                  </a:lnTo>
                  <a:lnTo>
                    <a:pt x="593" y="167"/>
                  </a:lnTo>
                  <a:lnTo>
                    <a:pt x="608" y="159"/>
                  </a:lnTo>
                  <a:lnTo>
                    <a:pt x="615" y="143"/>
                  </a:lnTo>
                  <a:lnTo>
                    <a:pt x="631" y="135"/>
                  </a:lnTo>
                  <a:lnTo>
                    <a:pt x="661" y="135"/>
                  </a:lnTo>
                  <a:lnTo>
                    <a:pt x="653" y="127"/>
                  </a:lnTo>
                  <a:lnTo>
                    <a:pt x="623" y="111"/>
                  </a:lnTo>
                  <a:lnTo>
                    <a:pt x="615" y="119"/>
                  </a:lnTo>
                  <a:lnTo>
                    <a:pt x="608" y="111"/>
                  </a:lnTo>
                  <a:lnTo>
                    <a:pt x="593" y="111"/>
                  </a:lnTo>
                  <a:lnTo>
                    <a:pt x="577" y="103"/>
                  </a:lnTo>
                  <a:lnTo>
                    <a:pt x="585" y="103"/>
                  </a:lnTo>
                  <a:lnTo>
                    <a:pt x="577" y="87"/>
                  </a:lnTo>
                  <a:lnTo>
                    <a:pt x="577" y="71"/>
                  </a:lnTo>
                  <a:lnTo>
                    <a:pt x="600" y="79"/>
                  </a:lnTo>
                  <a:lnTo>
                    <a:pt x="608" y="64"/>
                  </a:lnTo>
                  <a:lnTo>
                    <a:pt x="608" y="48"/>
                  </a:lnTo>
                  <a:lnTo>
                    <a:pt x="608" y="24"/>
                  </a:lnTo>
                  <a:lnTo>
                    <a:pt x="593" y="16"/>
                  </a:lnTo>
                  <a:lnTo>
                    <a:pt x="585" y="16"/>
                  </a:lnTo>
                  <a:lnTo>
                    <a:pt x="600" y="0"/>
                  </a:lnTo>
                  <a:lnTo>
                    <a:pt x="615" y="0"/>
                  </a:lnTo>
                  <a:lnTo>
                    <a:pt x="638" y="0"/>
                  </a:lnTo>
                  <a:lnTo>
                    <a:pt x="676" y="16"/>
                  </a:lnTo>
                  <a:lnTo>
                    <a:pt x="691" y="32"/>
                  </a:lnTo>
                  <a:lnTo>
                    <a:pt x="707" y="40"/>
                  </a:lnTo>
                  <a:lnTo>
                    <a:pt x="722" y="56"/>
                  </a:lnTo>
                  <a:lnTo>
                    <a:pt x="737" y="71"/>
                  </a:lnTo>
                  <a:lnTo>
                    <a:pt x="760" y="79"/>
                  </a:lnTo>
                  <a:lnTo>
                    <a:pt x="783" y="87"/>
                  </a:lnTo>
                  <a:lnTo>
                    <a:pt x="798" y="95"/>
                  </a:lnTo>
                  <a:lnTo>
                    <a:pt x="821" y="111"/>
                  </a:lnTo>
                  <a:lnTo>
                    <a:pt x="843" y="111"/>
                  </a:lnTo>
                  <a:lnTo>
                    <a:pt x="866" y="103"/>
                  </a:lnTo>
                  <a:lnTo>
                    <a:pt x="874" y="119"/>
                  </a:lnTo>
                  <a:lnTo>
                    <a:pt x="881" y="143"/>
                  </a:lnTo>
                  <a:lnTo>
                    <a:pt x="881" y="167"/>
                  </a:lnTo>
                  <a:lnTo>
                    <a:pt x="866" y="167"/>
                  </a:lnTo>
                  <a:lnTo>
                    <a:pt x="859" y="175"/>
                  </a:lnTo>
                  <a:lnTo>
                    <a:pt x="874" y="190"/>
                  </a:lnTo>
                  <a:lnTo>
                    <a:pt x="881" y="214"/>
                  </a:lnTo>
                  <a:lnTo>
                    <a:pt x="874" y="214"/>
                  </a:lnTo>
                  <a:lnTo>
                    <a:pt x="881" y="222"/>
                  </a:lnTo>
                  <a:lnTo>
                    <a:pt x="859" y="214"/>
                  </a:lnTo>
                  <a:lnTo>
                    <a:pt x="859" y="222"/>
                  </a:lnTo>
                  <a:lnTo>
                    <a:pt x="851" y="230"/>
                  </a:lnTo>
                  <a:lnTo>
                    <a:pt x="843" y="230"/>
                  </a:lnTo>
                  <a:lnTo>
                    <a:pt x="851" y="246"/>
                  </a:lnTo>
                  <a:lnTo>
                    <a:pt x="828" y="238"/>
                  </a:lnTo>
                  <a:lnTo>
                    <a:pt x="828" y="238"/>
                  </a:lnTo>
                  <a:lnTo>
                    <a:pt x="813" y="254"/>
                  </a:lnTo>
                  <a:lnTo>
                    <a:pt x="805" y="270"/>
                  </a:lnTo>
                  <a:lnTo>
                    <a:pt x="798" y="278"/>
                  </a:lnTo>
                  <a:lnTo>
                    <a:pt x="790" y="278"/>
                  </a:lnTo>
                  <a:lnTo>
                    <a:pt x="775" y="286"/>
                  </a:lnTo>
                  <a:lnTo>
                    <a:pt x="767" y="293"/>
                  </a:lnTo>
                  <a:lnTo>
                    <a:pt x="775" y="286"/>
                  </a:lnTo>
                  <a:lnTo>
                    <a:pt x="760" y="278"/>
                  </a:lnTo>
                  <a:lnTo>
                    <a:pt x="767" y="262"/>
                  </a:lnTo>
                  <a:lnTo>
                    <a:pt x="752" y="254"/>
                  </a:lnTo>
                  <a:lnTo>
                    <a:pt x="745" y="254"/>
                  </a:lnTo>
                  <a:lnTo>
                    <a:pt x="737" y="270"/>
                  </a:lnTo>
                  <a:lnTo>
                    <a:pt x="729" y="286"/>
                  </a:lnTo>
                  <a:lnTo>
                    <a:pt x="714" y="286"/>
                  </a:lnTo>
                  <a:lnTo>
                    <a:pt x="707" y="293"/>
                  </a:lnTo>
                  <a:lnTo>
                    <a:pt x="714" y="301"/>
                  </a:lnTo>
                  <a:lnTo>
                    <a:pt x="737" y="309"/>
                  </a:lnTo>
                  <a:lnTo>
                    <a:pt x="745" y="325"/>
                  </a:lnTo>
                  <a:lnTo>
                    <a:pt x="760" y="325"/>
                  </a:lnTo>
                  <a:lnTo>
                    <a:pt x="767" y="317"/>
                  </a:lnTo>
                  <a:lnTo>
                    <a:pt x="790" y="325"/>
                  </a:lnTo>
                  <a:lnTo>
                    <a:pt x="798" y="325"/>
                  </a:lnTo>
                  <a:lnTo>
                    <a:pt x="805" y="333"/>
                  </a:lnTo>
                  <a:lnTo>
                    <a:pt x="790" y="333"/>
                  </a:lnTo>
                  <a:lnTo>
                    <a:pt x="783" y="341"/>
                  </a:lnTo>
                  <a:lnTo>
                    <a:pt x="775" y="349"/>
                  </a:lnTo>
                  <a:lnTo>
                    <a:pt x="775" y="357"/>
                  </a:lnTo>
                  <a:lnTo>
                    <a:pt x="767" y="381"/>
                  </a:lnTo>
                  <a:lnTo>
                    <a:pt x="790" y="389"/>
                  </a:lnTo>
                  <a:lnTo>
                    <a:pt x="805" y="404"/>
                  </a:lnTo>
                  <a:lnTo>
                    <a:pt x="821" y="420"/>
                  </a:lnTo>
                  <a:lnTo>
                    <a:pt x="836" y="444"/>
                  </a:lnTo>
                  <a:lnTo>
                    <a:pt x="805" y="436"/>
                  </a:lnTo>
                  <a:lnTo>
                    <a:pt x="813" y="436"/>
                  </a:lnTo>
                  <a:lnTo>
                    <a:pt x="843" y="452"/>
                  </a:lnTo>
                  <a:lnTo>
                    <a:pt x="828" y="468"/>
                  </a:lnTo>
                  <a:lnTo>
                    <a:pt x="821" y="468"/>
                  </a:lnTo>
                  <a:lnTo>
                    <a:pt x="828" y="476"/>
                  </a:lnTo>
                  <a:lnTo>
                    <a:pt x="843" y="468"/>
                  </a:lnTo>
                  <a:lnTo>
                    <a:pt x="851" y="476"/>
                  </a:lnTo>
                  <a:lnTo>
                    <a:pt x="843" y="484"/>
                  </a:lnTo>
                  <a:lnTo>
                    <a:pt x="851" y="484"/>
                  </a:lnTo>
                  <a:lnTo>
                    <a:pt x="851" y="492"/>
                  </a:lnTo>
                  <a:lnTo>
                    <a:pt x="843" y="492"/>
                  </a:lnTo>
                  <a:lnTo>
                    <a:pt x="851" y="500"/>
                  </a:lnTo>
                  <a:lnTo>
                    <a:pt x="851" y="500"/>
                  </a:lnTo>
                  <a:lnTo>
                    <a:pt x="843" y="500"/>
                  </a:lnTo>
                  <a:lnTo>
                    <a:pt x="851" y="508"/>
                  </a:lnTo>
                  <a:lnTo>
                    <a:pt x="843" y="508"/>
                  </a:lnTo>
                  <a:lnTo>
                    <a:pt x="836" y="515"/>
                  </a:lnTo>
                  <a:lnTo>
                    <a:pt x="843" y="523"/>
                  </a:lnTo>
                  <a:lnTo>
                    <a:pt x="836" y="531"/>
                  </a:lnTo>
                  <a:lnTo>
                    <a:pt x="836" y="547"/>
                  </a:lnTo>
                  <a:lnTo>
                    <a:pt x="828" y="547"/>
                  </a:lnTo>
                  <a:lnTo>
                    <a:pt x="836" y="555"/>
                  </a:lnTo>
                  <a:lnTo>
                    <a:pt x="828" y="555"/>
                  </a:lnTo>
                  <a:lnTo>
                    <a:pt x="828" y="555"/>
                  </a:lnTo>
                  <a:lnTo>
                    <a:pt x="836" y="563"/>
                  </a:lnTo>
                  <a:lnTo>
                    <a:pt x="836" y="571"/>
                  </a:lnTo>
                  <a:lnTo>
                    <a:pt x="828" y="571"/>
                  </a:lnTo>
                  <a:lnTo>
                    <a:pt x="828" y="571"/>
                  </a:lnTo>
                  <a:lnTo>
                    <a:pt x="828" y="579"/>
                  </a:lnTo>
                  <a:lnTo>
                    <a:pt x="821" y="579"/>
                  </a:lnTo>
                  <a:lnTo>
                    <a:pt x="821" y="587"/>
                  </a:lnTo>
                  <a:lnTo>
                    <a:pt x="813" y="587"/>
                  </a:lnTo>
                  <a:lnTo>
                    <a:pt x="813" y="595"/>
                  </a:lnTo>
                  <a:lnTo>
                    <a:pt x="813" y="595"/>
                  </a:lnTo>
                  <a:lnTo>
                    <a:pt x="805" y="603"/>
                  </a:lnTo>
                  <a:lnTo>
                    <a:pt x="790" y="611"/>
                  </a:lnTo>
                  <a:lnTo>
                    <a:pt x="798" y="611"/>
                  </a:lnTo>
                  <a:lnTo>
                    <a:pt x="790" y="619"/>
                  </a:lnTo>
                  <a:lnTo>
                    <a:pt x="775" y="619"/>
                  </a:lnTo>
                  <a:lnTo>
                    <a:pt x="775" y="626"/>
                  </a:lnTo>
                  <a:lnTo>
                    <a:pt x="775" y="626"/>
                  </a:lnTo>
                  <a:lnTo>
                    <a:pt x="767" y="626"/>
                  </a:lnTo>
                  <a:lnTo>
                    <a:pt x="760" y="626"/>
                  </a:lnTo>
                  <a:lnTo>
                    <a:pt x="760" y="626"/>
                  </a:lnTo>
                  <a:lnTo>
                    <a:pt x="760" y="634"/>
                  </a:lnTo>
                  <a:lnTo>
                    <a:pt x="752" y="626"/>
                  </a:lnTo>
                  <a:lnTo>
                    <a:pt x="745" y="619"/>
                  </a:lnTo>
                  <a:lnTo>
                    <a:pt x="737" y="619"/>
                  </a:lnTo>
                  <a:lnTo>
                    <a:pt x="745" y="634"/>
                  </a:lnTo>
                  <a:lnTo>
                    <a:pt x="737" y="634"/>
                  </a:lnTo>
                  <a:lnTo>
                    <a:pt x="737" y="642"/>
                  </a:lnTo>
                  <a:lnTo>
                    <a:pt x="737" y="634"/>
                  </a:lnTo>
                  <a:lnTo>
                    <a:pt x="729" y="642"/>
                  </a:lnTo>
                  <a:lnTo>
                    <a:pt x="722" y="642"/>
                  </a:lnTo>
                  <a:lnTo>
                    <a:pt x="722" y="642"/>
                  </a:lnTo>
                  <a:lnTo>
                    <a:pt x="722" y="642"/>
                  </a:lnTo>
                  <a:lnTo>
                    <a:pt x="707" y="650"/>
                  </a:lnTo>
                  <a:lnTo>
                    <a:pt x="699" y="650"/>
                  </a:lnTo>
                  <a:lnTo>
                    <a:pt x="691" y="650"/>
                  </a:lnTo>
                  <a:lnTo>
                    <a:pt x="691" y="666"/>
                  </a:lnTo>
                  <a:lnTo>
                    <a:pt x="699" y="674"/>
                  </a:lnTo>
                  <a:lnTo>
                    <a:pt x="691" y="674"/>
                  </a:lnTo>
                  <a:lnTo>
                    <a:pt x="684" y="650"/>
                  </a:lnTo>
                  <a:lnTo>
                    <a:pt x="676" y="650"/>
                  </a:lnTo>
                  <a:lnTo>
                    <a:pt x="669" y="650"/>
                  </a:lnTo>
                  <a:lnTo>
                    <a:pt x="669" y="650"/>
                  </a:lnTo>
                  <a:lnTo>
                    <a:pt x="661" y="642"/>
                  </a:lnTo>
                  <a:lnTo>
                    <a:pt x="661" y="642"/>
                  </a:lnTo>
                  <a:lnTo>
                    <a:pt x="653" y="650"/>
                  </a:lnTo>
                  <a:lnTo>
                    <a:pt x="638" y="642"/>
                  </a:lnTo>
                  <a:lnTo>
                    <a:pt x="631" y="634"/>
                  </a:lnTo>
                  <a:lnTo>
                    <a:pt x="623" y="619"/>
                  </a:lnTo>
                  <a:lnTo>
                    <a:pt x="608" y="619"/>
                  </a:lnTo>
                  <a:lnTo>
                    <a:pt x="600" y="611"/>
                  </a:lnTo>
                  <a:lnTo>
                    <a:pt x="585" y="626"/>
                  </a:lnTo>
                  <a:lnTo>
                    <a:pt x="585" y="626"/>
                  </a:lnTo>
                  <a:lnTo>
                    <a:pt x="577" y="626"/>
                  </a:lnTo>
                  <a:lnTo>
                    <a:pt x="577" y="626"/>
                  </a:lnTo>
                  <a:lnTo>
                    <a:pt x="570" y="626"/>
                  </a:lnTo>
                  <a:lnTo>
                    <a:pt x="562" y="626"/>
                  </a:lnTo>
                  <a:lnTo>
                    <a:pt x="555" y="626"/>
                  </a:lnTo>
                  <a:lnTo>
                    <a:pt x="547" y="634"/>
                  </a:lnTo>
                  <a:lnTo>
                    <a:pt x="539" y="634"/>
                  </a:lnTo>
                  <a:lnTo>
                    <a:pt x="547" y="658"/>
                  </a:lnTo>
                  <a:lnTo>
                    <a:pt x="539" y="650"/>
                  </a:lnTo>
                  <a:lnTo>
                    <a:pt x="539" y="650"/>
                  </a:lnTo>
                  <a:lnTo>
                    <a:pt x="532" y="642"/>
                  </a:lnTo>
                  <a:lnTo>
                    <a:pt x="517" y="650"/>
                  </a:lnTo>
                  <a:lnTo>
                    <a:pt x="509" y="634"/>
                  </a:lnTo>
                  <a:lnTo>
                    <a:pt x="501" y="634"/>
                  </a:lnTo>
                  <a:lnTo>
                    <a:pt x="501" y="619"/>
                  </a:lnTo>
                  <a:lnTo>
                    <a:pt x="494" y="611"/>
                  </a:lnTo>
                  <a:lnTo>
                    <a:pt x="486" y="595"/>
                  </a:lnTo>
                  <a:lnTo>
                    <a:pt x="486" y="595"/>
                  </a:lnTo>
                  <a:lnTo>
                    <a:pt x="471" y="595"/>
                  </a:lnTo>
                  <a:lnTo>
                    <a:pt x="471" y="587"/>
                  </a:lnTo>
                  <a:lnTo>
                    <a:pt x="463" y="579"/>
                  </a:lnTo>
                  <a:lnTo>
                    <a:pt x="471" y="563"/>
                  </a:lnTo>
                  <a:lnTo>
                    <a:pt x="479" y="555"/>
                  </a:lnTo>
                  <a:lnTo>
                    <a:pt x="471" y="539"/>
                  </a:lnTo>
                  <a:lnTo>
                    <a:pt x="471" y="523"/>
                  </a:lnTo>
                  <a:lnTo>
                    <a:pt x="463" y="523"/>
                  </a:lnTo>
                  <a:lnTo>
                    <a:pt x="448" y="508"/>
                  </a:lnTo>
                  <a:lnTo>
                    <a:pt x="448" y="515"/>
                  </a:lnTo>
                  <a:lnTo>
                    <a:pt x="425" y="508"/>
                  </a:lnTo>
                  <a:lnTo>
                    <a:pt x="425" y="500"/>
                  </a:lnTo>
                  <a:lnTo>
                    <a:pt x="425" y="492"/>
                  </a:lnTo>
                  <a:lnTo>
                    <a:pt x="425" y="492"/>
                  </a:lnTo>
                  <a:lnTo>
                    <a:pt x="418" y="492"/>
                  </a:lnTo>
                  <a:lnTo>
                    <a:pt x="410" y="492"/>
                  </a:lnTo>
                  <a:lnTo>
                    <a:pt x="395" y="492"/>
                  </a:lnTo>
                  <a:close/>
                </a:path>
              </a:pathLst>
            </a:custGeom>
            <a:solidFill>
              <a:srgbClr val="E1E1E1"/>
            </a:solidFill>
            <a:ln w="12700">
              <a:solidFill>
                <a:srgbClr val="000000"/>
              </a:solidFill>
              <a:prstDash val="solid"/>
              <a:round/>
              <a:headEnd/>
              <a:tailEnd/>
            </a:ln>
          </p:spPr>
          <p:txBody>
            <a:bodyPr/>
            <a:lstStyle/>
            <a:p>
              <a:endParaRPr lang="en-US"/>
            </a:p>
          </p:txBody>
        </p:sp>
        <p:sp>
          <p:nvSpPr>
            <p:cNvPr id="215321" name="Freeform 281"/>
            <p:cNvSpPr>
              <a:spLocks/>
            </p:cNvSpPr>
            <p:nvPr/>
          </p:nvSpPr>
          <p:spPr bwMode="auto">
            <a:xfrm>
              <a:off x="4407" y="2349"/>
              <a:ext cx="38" cy="32"/>
            </a:xfrm>
            <a:custGeom>
              <a:avLst/>
              <a:gdLst>
                <a:gd name="T0" fmla="*/ 23 w 38"/>
                <a:gd name="T1" fmla="*/ 0 h 32"/>
                <a:gd name="T2" fmla="*/ 8 w 38"/>
                <a:gd name="T3" fmla="*/ 0 h 32"/>
                <a:gd name="T4" fmla="*/ 0 w 38"/>
                <a:gd name="T5" fmla="*/ 8 h 32"/>
                <a:gd name="T6" fmla="*/ 0 w 38"/>
                <a:gd name="T7" fmla="*/ 24 h 32"/>
                <a:gd name="T8" fmla="*/ 15 w 38"/>
                <a:gd name="T9" fmla="*/ 32 h 32"/>
                <a:gd name="T10" fmla="*/ 15 w 38"/>
                <a:gd name="T11" fmla="*/ 32 h 32"/>
                <a:gd name="T12" fmla="*/ 31 w 38"/>
                <a:gd name="T13" fmla="*/ 16 h 32"/>
                <a:gd name="T14" fmla="*/ 38 w 38"/>
                <a:gd name="T15" fmla="*/ 8 h 32"/>
                <a:gd name="T16" fmla="*/ 31 w 38"/>
                <a:gd name="T17" fmla="*/ 0 h 32"/>
                <a:gd name="T18" fmla="*/ 23 w 38"/>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2">
                  <a:moveTo>
                    <a:pt x="23" y="0"/>
                  </a:moveTo>
                  <a:lnTo>
                    <a:pt x="8" y="0"/>
                  </a:lnTo>
                  <a:lnTo>
                    <a:pt x="0" y="8"/>
                  </a:lnTo>
                  <a:lnTo>
                    <a:pt x="0" y="24"/>
                  </a:lnTo>
                  <a:lnTo>
                    <a:pt x="15" y="32"/>
                  </a:lnTo>
                  <a:lnTo>
                    <a:pt x="15" y="32"/>
                  </a:lnTo>
                  <a:lnTo>
                    <a:pt x="31" y="16"/>
                  </a:lnTo>
                  <a:lnTo>
                    <a:pt x="38" y="8"/>
                  </a:lnTo>
                  <a:lnTo>
                    <a:pt x="31"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322" name="Freeform 282"/>
            <p:cNvSpPr>
              <a:spLocks/>
            </p:cNvSpPr>
            <p:nvPr/>
          </p:nvSpPr>
          <p:spPr bwMode="auto">
            <a:xfrm>
              <a:off x="4696" y="1905"/>
              <a:ext cx="144" cy="166"/>
            </a:xfrm>
            <a:custGeom>
              <a:avLst/>
              <a:gdLst>
                <a:gd name="T0" fmla="*/ 137 w 144"/>
                <a:gd name="T1" fmla="*/ 127 h 166"/>
                <a:gd name="T2" fmla="*/ 137 w 144"/>
                <a:gd name="T3" fmla="*/ 119 h 166"/>
                <a:gd name="T4" fmla="*/ 137 w 144"/>
                <a:gd name="T5" fmla="*/ 127 h 166"/>
                <a:gd name="T6" fmla="*/ 129 w 144"/>
                <a:gd name="T7" fmla="*/ 135 h 166"/>
                <a:gd name="T8" fmla="*/ 129 w 144"/>
                <a:gd name="T9" fmla="*/ 143 h 166"/>
                <a:gd name="T10" fmla="*/ 122 w 144"/>
                <a:gd name="T11" fmla="*/ 135 h 166"/>
                <a:gd name="T12" fmla="*/ 122 w 144"/>
                <a:gd name="T13" fmla="*/ 143 h 166"/>
                <a:gd name="T14" fmla="*/ 99 w 144"/>
                <a:gd name="T15" fmla="*/ 143 h 166"/>
                <a:gd name="T16" fmla="*/ 91 w 144"/>
                <a:gd name="T17" fmla="*/ 143 h 166"/>
                <a:gd name="T18" fmla="*/ 91 w 144"/>
                <a:gd name="T19" fmla="*/ 135 h 166"/>
                <a:gd name="T20" fmla="*/ 91 w 144"/>
                <a:gd name="T21" fmla="*/ 143 h 166"/>
                <a:gd name="T22" fmla="*/ 99 w 144"/>
                <a:gd name="T23" fmla="*/ 151 h 166"/>
                <a:gd name="T24" fmla="*/ 91 w 144"/>
                <a:gd name="T25" fmla="*/ 159 h 166"/>
                <a:gd name="T26" fmla="*/ 84 w 144"/>
                <a:gd name="T27" fmla="*/ 166 h 166"/>
                <a:gd name="T28" fmla="*/ 68 w 144"/>
                <a:gd name="T29" fmla="*/ 151 h 166"/>
                <a:gd name="T30" fmla="*/ 68 w 144"/>
                <a:gd name="T31" fmla="*/ 143 h 166"/>
                <a:gd name="T32" fmla="*/ 46 w 144"/>
                <a:gd name="T33" fmla="*/ 143 h 166"/>
                <a:gd name="T34" fmla="*/ 23 w 144"/>
                <a:gd name="T35" fmla="*/ 151 h 166"/>
                <a:gd name="T36" fmla="*/ 23 w 144"/>
                <a:gd name="T37" fmla="*/ 159 h 166"/>
                <a:gd name="T38" fmla="*/ 0 w 144"/>
                <a:gd name="T39" fmla="*/ 151 h 166"/>
                <a:gd name="T40" fmla="*/ 8 w 144"/>
                <a:gd name="T41" fmla="*/ 143 h 166"/>
                <a:gd name="T42" fmla="*/ 15 w 144"/>
                <a:gd name="T43" fmla="*/ 135 h 166"/>
                <a:gd name="T44" fmla="*/ 23 w 144"/>
                <a:gd name="T45" fmla="*/ 127 h 166"/>
                <a:gd name="T46" fmla="*/ 61 w 144"/>
                <a:gd name="T47" fmla="*/ 119 h 166"/>
                <a:gd name="T48" fmla="*/ 61 w 144"/>
                <a:gd name="T49" fmla="*/ 127 h 166"/>
                <a:gd name="T50" fmla="*/ 68 w 144"/>
                <a:gd name="T51" fmla="*/ 119 h 166"/>
                <a:gd name="T52" fmla="*/ 68 w 144"/>
                <a:gd name="T53" fmla="*/ 111 h 166"/>
                <a:gd name="T54" fmla="*/ 68 w 144"/>
                <a:gd name="T55" fmla="*/ 87 h 166"/>
                <a:gd name="T56" fmla="*/ 76 w 144"/>
                <a:gd name="T57" fmla="*/ 87 h 166"/>
                <a:gd name="T58" fmla="*/ 76 w 144"/>
                <a:gd name="T59" fmla="*/ 95 h 166"/>
                <a:gd name="T60" fmla="*/ 84 w 144"/>
                <a:gd name="T61" fmla="*/ 95 h 166"/>
                <a:gd name="T62" fmla="*/ 99 w 144"/>
                <a:gd name="T63" fmla="*/ 79 h 166"/>
                <a:gd name="T64" fmla="*/ 99 w 144"/>
                <a:gd name="T65" fmla="*/ 63 h 166"/>
                <a:gd name="T66" fmla="*/ 99 w 144"/>
                <a:gd name="T67" fmla="*/ 48 h 166"/>
                <a:gd name="T68" fmla="*/ 91 w 144"/>
                <a:gd name="T69" fmla="*/ 32 h 166"/>
                <a:gd name="T70" fmla="*/ 84 w 144"/>
                <a:gd name="T71" fmla="*/ 16 h 166"/>
                <a:gd name="T72" fmla="*/ 84 w 144"/>
                <a:gd name="T73" fmla="*/ 8 h 166"/>
                <a:gd name="T74" fmla="*/ 91 w 144"/>
                <a:gd name="T75" fmla="*/ 16 h 166"/>
                <a:gd name="T76" fmla="*/ 99 w 144"/>
                <a:gd name="T77" fmla="*/ 8 h 166"/>
                <a:gd name="T78" fmla="*/ 99 w 144"/>
                <a:gd name="T79" fmla="*/ 8 h 166"/>
                <a:gd name="T80" fmla="*/ 91 w 144"/>
                <a:gd name="T81" fmla="*/ 8 h 166"/>
                <a:gd name="T82" fmla="*/ 91 w 144"/>
                <a:gd name="T83" fmla="*/ 0 h 166"/>
                <a:gd name="T84" fmla="*/ 99 w 144"/>
                <a:gd name="T85" fmla="*/ 8 h 166"/>
                <a:gd name="T86" fmla="*/ 114 w 144"/>
                <a:gd name="T87" fmla="*/ 24 h 166"/>
                <a:gd name="T88" fmla="*/ 129 w 144"/>
                <a:gd name="T89" fmla="*/ 40 h 166"/>
                <a:gd name="T90" fmla="*/ 129 w 144"/>
                <a:gd name="T91" fmla="*/ 63 h 166"/>
                <a:gd name="T92" fmla="*/ 129 w 144"/>
                <a:gd name="T93" fmla="*/ 71 h 166"/>
                <a:gd name="T94" fmla="*/ 137 w 144"/>
                <a:gd name="T95" fmla="*/ 95 h 166"/>
                <a:gd name="T96" fmla="*/ 144 w 144"/>
                <a:gd name="T97" fmla="*/ 119 h 166"/>
                <a:gd name="T98" fmla="*/ 144 w 144"/>
                <a:gd name="T99" fmla="*/ 135 h 166"/>
                <a:gd name="T100" fmla="*/ 137 w 144"/>
                <a:gd name="T101" fmla="*/ 12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 h="166">
                  <a:moveTo>
                    <a:pt x="137" y="127"/>
                  </a:moveTo>
                  <a:lnTo>
                    <a:pt x="137" y="119"/>
                  </a:lnTo>
                  <a:lnTo>
                    <a:pt x="137" y="127"/>
                  </a:lnTo>
                  <a:lnTo>
                    <a:pt x="129" y="135"/>
                  </a:lnTo>
                  <a:lnTo>
                    <a:pt x="129" y="143"/>
                  </a:lnTo>
                  <a:lnTo>
                    <a:pt x="122" y="135"/>
                  </a:lnTo>
                  <a:lnTo>
                    <a:pt x="122" y="143"/>
                  </a:lnTo>
                  <a:lnTo>
                    <a:pt x="99" y="143"/>
                  </a:lnTo>
                  <a:lnTo>
                    <a:pt x="91" y="143"/>
                  </a:lnTo>
                  <a:lnTo>
                    <a:pt x="91" y="135"/>
                  </a:lnTo>
                  <a:lnTo>
                    <a:pt x="91" y="143"/>
                  </a:lnTo>
                  <a:lnTo>
                    <a:pt x="99" y="151"/>
                  </a:lnTo>
                  <a:lnTo>
                    <a:pt x="91" y="159"/>
                  </a:lnTo>
                  <a:lnTo>
                    <a:pt x="84" y="166"/>
                  </a:lnTo>
                  <a:lnTo>
                    <a:pt x="68" y="151"/>
                  </a:lnTo>
                  <a:lnTo>
                    <a:pt x="68" y="143"/>
                  </a:lnTo>
                  <a:lnTo>
                    <a:pt x="46" y="143"/>
                  </a:lnTo>
                  <a:lnTo>
                    <a:pt x="23" y="151"/>
                  </a:lnTo>
                  <a:lnTo>
                    <a:pt x="23" y="159"/>
                  </a:lnTo>
                  <a:lnTo>
                    <a:pt x="0" y="151"/>
                  </a:lnTo>
                  <a:lnTo>
                    <a:pt x="8" y="143"/>
                  </a:lnTo>
                  <a:lnTo>
                    <a:pt x="15" y="135"/>
                  </a:lnTo>
                  <a:lnTo>
                    <a:pt x="23" y="127"/>
                  </a:lnTo>
                  <a:lnTo>
                    <a:pt x="61" y="119"/>
                  </a:lnTo>
                  <a:lnTo>
                    <a:pt x="61" y="127"/>
                  </a:lnTo>
                  <a:lnTo>
                    <a:pt x="68" y="119"/>
                  </a:lnTo>
                  <a:lnTo>
                    <a:pt x="68" y="111"/>
                  </a:lnTo>
                  <a:lnTo>
                    <a:pt x="68" y="87"/>
                  </a:lnTo>
                  <a:lnTo>
                    <a:pt x="76" y="87"/>
                  </a:lnTo>
                  <a:lnTo>
                    <a:pt x="76" y="95"/>
                  </a:lnTo>
                  <a:lnTo>
                    <a:pt x="84" y="95"/>
                  </a:lnTo>
                  <a:lnTo>
                    <a:pt x="99" y="79"/>
                  </a:lnTo>
                  <a:lnTo>
                    <a:pt x="99" y="63"/>
                  </a:lnTo>
                  <a:lnTo>
                    <a:pt x="99" y="48"/>
                  </a:lnTo>
                  <a:lnTo>
                    <a:pt x="91" y="32"/>
                  </a:lnTo>
                  <a:lnTo>
                    <a:pt x="84" y="16"/>
                  </a:lnTo>
                  <a:lnTo>
                    <a:pt x="84" y="8"/>
                  </a:lnTo>
                  <a:lnTo>
                    <a:pt x="91" y="16"/>
                  </a:lnTo>
                  <a:lnTo>
                    <a:pt x="99" y="8"/>
                  </a:lnTo>
                  <a:lnTo>
                    <a:pt x="99" y="8"/>
                  </a:lnTo>
                  <a:lnTo>
                    <a:pt x="91" y="8"/>
                  </a:lnTo>
                  <a:lnTo>
                    <a:pt x="91" y="0"/>
                  </a:lnTo>
                  <a:lnTo>
                    <a:pt x="99" y="8"/>
                  </a:lnTo>
                  <a:lnTo>
                    <a:pt x="114" y="24"/>
                  </a:lnTo>
                  <a:lnTo>
                    <a:pt x="129" y="40"/>
                  </a:lnTo>
                  <a:lnTo>
                    <a:pt x="129" y="63"/>
                  </a:lnTo>
                  <a:lnTo>
                    <a:pt x="129" y="71"/>
                  </a:lnTo>
                  <a:lnTo>
                    <a:pt x="137" y="95"/>
                  </a:lnTo>
                  <a:lnTo>
                    <a:pt x="144" y="119"/>
                  </a:lnTo>
                  <a:lnTo>
                    <a:pt x="144" y="135"/>
                  </a:lnTo>
                  <a:lnTo>
                    <a:pt x="137" y="127"/>
                  </a:lnTo>
                  <a:close/>
                </a:path>
              </a:pathLst>
            </a:custGeom>
            <a:solidFill>
              <a:srgbClr val="E1E1E1"/>
            </a:solidFill>
            <a:ln w="12700">
              <a:solidFill>
                <a:srgbClr val="000000"/>
              </a:solidFill>
              <a:prstDash val="solid"/>
              <a:round/>
              <a:headEnd/>
              <a:tailEnd/>
            </a:ln>
          </p:spPr>
          <p:txBody>
            <a:bodyPr/>
            <a:lstStyle/>
            <a:p>
              <a:endParaRPr lang="en-US"/>
            </a:p>
          </p:txBody>
        </p:sp>
        <p:sp>
          <p:nvSpPr>
            <p:cNvPr id="215323" name="Freeform 283"/>
            <p:cNvSpPr>
              <a:spLocks/>
            </p:cNvSpPr>
            <p:nvPr/>
          </p:nvSpPr>
          <p:spPr bwMode="auto">
            <a:xfrm>
              <a:off x="4749" y="1826"/>
              <a:ext cx="84" cy="79"/>
            </a:xfrm>
            <a:custGeom>
              <a:avLst/>
              <a:gdLst>
                <a:gd name="T0" fmla="*/ 69 w 84"/>
                <a:gd name="T1" fmla="*/ 31 h 79"/>
                <a:gd name="T2" fmla="*/ 53 w 84"/>
                <a:gd name="T3" fmla="*/ 23 h 79"/>
                <a:gd name="T4" fmla="*/ 23 w 84"/>
                <a:gd name="T5" fmla="*/ 16 h 79"/>
                <a:gd name="T6" fmla="*/ 0 w 84"/>
                <a:gd name="T7" fmla="*/ 0 h 79"/>
                <a:gd name="T8" fmla="*/ 8 w 84"/>
                <a:gd name="T9" fmla="*/ 8 h 79"/>
                <a:gd name="T10" fmla="*/ 15 w 84"/>
                <a:gd name="T11" fmla="*/ 23 h 79"/>
                <a:gd name="T12" fmla="*/ 23 w 84"/>
                <a:gd name="T13" fmla="*/ 47 h 79"/>
                <a:gd name="T14" fmla="*/ 8 w 84"/>
                <a:gd name="T15" fmla="*/ 47 h 79"/>
                <a:gd name="T16" fmla="*/ 8 w 84"/>
                <a:gd name="T17" fmla="*/ 47 h 79"/>
                <a:gd name="T18" fmla="*/ 8 w 84"/>
                <a:gd name="T19" fmla="*/ 55 h 79"/>
                <a:gd name="T20" fmla="*/ 8 w 84"/>
                <a:gd name="T21" fmla="*/ 63 h 79"/>
                <a:gd name="T22" fmla="*/ 23 w 84"/>
                <a:gd name="T23" fmla="*/ 79 h 79"/>
                <a:gd name="T24" fmla="*/ 23 w 84"/>
                <a:gd name="T25" fmla="*/ 79 h 79"/>
                <a:gd name="T26" fmla="*/ 31 w 84"/>
                <a:gd name="T27" fmla="*/ 79 h 79"/>
                <a:gd name="T28" fmla="*/ 15 w 84"/>
                <a:gd name="T29" fmla="*/ 63 h 79"/>
                <a:gd name="T30" fmla="*/ 23 w 84"/>
                <a:gd name="T31" fmla="*/ 63 h 79"/>
                <a:gd name="T32" fmla="*/ 31 w 84"/>
                <a:gd name="T33" fmla="*/ 63 h 79"/>
                <a:gd name="T34" fmla="*/ 61 w 84"/>
                <a:gd name="T35" fmla="*/ 71 h 79"/>
                <a:gd name="T36" fmla="*/ 61 w 84"/>
                <a:gd name="T37" fmla="*/ 63 h 79"/>
                <a:gd name="T38" fmla="*/ 69 w 84"/>
                <a:gd name="T39" fmla="*/ 55 h 79"/>
                <a:gd name="T40" fmla="*/ 84 w 84"/>
                <a:gd name="T41" fmla="*/ 47 h 79"/>
                <a:gd name="T42" fmla="*/ 76 w 84"/>
                <a:gd name="T43" fmla="*/ 39 h 79"/>
                <a:gd name="T44" fmla="*/ 69 w 84"/>
                <a:gd name="T45" fmla="*/ 23 h 79"/>
                <a:gd name="T46" fmla="*/ 69 w 84"/>
                <a:gd name="T47" fmla="*/ 3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79">
                  <a:moveTo>
                    <a:pt x="69" y="31"/>
                  </a:moveTo>
                  <a:lnTo>
                    <a:pt x="53" y="23"/>
                  </a:lnTo>
                  <a:lnTo>
                    <a:pt x="23" y="16"/>
                  </a:lnTo>
                  <a:lnTo>
                    <a:pt x="0" y="0"/>
                  </a:lnTo>
                  <a:lnTo>
                    <a:pt x="8" y="8"/>
                  </a:lnTo>
                  <a:lnTo>
                    <a:pt x="15" y="23"/>
                  </a:lnTo>
                  <a:lnTo>
                    <a:pt x="23" y="47"/>
                  </a:lnTo>
                  <a:lnTo>
                    <a:pt x="8" y="47"/>
                  </a:lnTo>
                  <a:lnTo>
                    <a:pt x="8" y="47"/>
                  </a:lnTo>
                  <a:lnTo>
                    <a:pt x="8" y="55"/>
                  </a:lnTo>
                  <a:lnTo>
                    <a:pt x="8" y="63"/>
                  </a:lnTo>
                  <a:lnTo>
                    <a:pt x="23" y="79"/>
                  </a:lnTo>
                  <a:lnTo>
                    <a:pt x="23" y="79"/>
                  </a:lnTo>
                  <a:lnTo>
                    <a:pt x="31" y="79"/>
                  </a:lnTo>
                  <a:lnTo>
                    <a:pt x="15" y="63"/>
                  </a:lnTo>
                  <a:lnTo>
                    <a:pt x="23" y="63"/>
                  </a:lnTo>
                  <a:lnTo>
                    <a:pt x="31" y="63"/>
                  </a:lnTo>
                  <a:lnTo>
                    <a:pt x="61" y="71"/>
                  </a:lnTo>
                  <a:lnTo>
                    <a:pt x="61" y="63"/>
                  </a:lnTo>
                  <a:lnTo>
                    <a:pt x="69" y="55"/>
                  </a:lnTo>
                  <a:lnTo>
                    <a:pt x="84" y="47"/>
                  </a:lnTo>
                  <a:lnTo>
                    <a:pt x="76" y="39"/>
                  </a:lnTo>
                  <a:lnTo>
                    <a:pt x="69" y="23"/>
                  </a:lnTo>
                  <a:lnTo>
                    <a:pt x="69" y="31"/>
                  </a:lnTo>
                  <a:close/>
                </a:path>
              </a:pathLst>
            </a:custGeom>
            <a:solidFill>
              <a:srgbClr val="E1E1E1"/>
            </a:solidFill>
            <a:ln w="12700">
              <a:solidFill>
                <a:srgbClr val="000000"/>
              </a:solidFill>
              <a:prstDash val="solid"/>
              <a:round/>
              <a:headEnd/>
              <a:tailEnd/>
            </a:ln>
          </p:spPr>
          <p:txBody>
            <a:bodyPr/>
            <a:lstStyle/>
            <a:p>
              <a:endParaRPr lang="en-US"/>
            </a:p>
          </p:txBody>
        </p:sp>
        <p:sp>
          <p:nvSpPr>
            <p:cNvPr id="215324" name="Freeform 284"/>
            <p:cNvSpPr>
              <a:spLocks/>
            </p:cNvSpPr>
            <p:nvPr/>
          </p:nvSpPr>
          <p:spPr bwMode="auto">
            <a:xfrm>
              <a:off x="4681" y="2064"/>
              <a:ext cx="45" cy="55"/>
            </a:xfrm>
            <a:custGeom>
              <a:avLst/>
              <a:gdLst>
                <a:gd name="T0" fmla="*/ 45 w 45"/>
                <a:gd name="T1" fmla="*/ 15 h 55"/>
                <a:gd name="T2" fmla="*/ 45 w 45"/>
                <a:gd name="T3" fmla="*/ 31 h 55"/>
                <a:gd name="T4" fmla="*/ 45 w 45"/>
                <a:gd name="T5" fmla="*/ 47 h 55"/>
                <a:gd name="T6" fmla="*/ 38 w 45"/>
                <a:gd name="T7" fmla="*/ 55 h 55"/>
                <a:gd name="T8" fmla="*/ 30 w 45"/>
                <a:gd name="T9" fmla="*/ 47 h 55"/>
                <a:gd name="T10" fmla="*/ 30 w 45"/>
                <a:gd name="T11" fmla="*/ 55 h 55"/>
                <a:gd name="T12" fmla="*/ 30 w 45"/>
                <a:gd name="T13" fmla="*/ 47 h 55"/>
                <a:gd name="T14" fmla="*/ 23 w 45"/>
                <a:gd name="T15" fmla="*/ 31 h 55"/>
                <a:gd name="T16" fmla="*/ 23 w 45"/>
                <a:gd name="T17" fmla="*/ 23 h 55"/>
                <a:gd name="T18" fmla="*/ 15 w 45"/>
                <a:gd name="T19" fmla="*/ 15 h 55"/>
                <a:gd name="T20" fmla="*/ 15 w 45"/>
                <a:gd name="T21" fmla="*/ 23 h 55"/>
                <a:gd name="T22" fmla="*/ 7 w 45"/>
                <a:gd name="T23" fmla="*/ 23 h 55"/>
                <a:gd name="T24" fmla="*/ 7 w 45"/>
                <a:gd name="T25" fmla="*/ 15 h 55"/>
                <a:gd name="T26" fmla="*/ 7 w 45"/>
                <a:gd name="T27" fmla="*/ 15 h 55"/>
                <a:gd name="T28" fmla="*/ 0 w 45"/>
                <a:gd name="T29" fmla="*/ 7 h 55"/>
                <a:gd name="T30" fmla="*/ 23 w 45"/>
                <a:gd name="T31" fmla="*/ 0 h 55"/>
                <a:gd name="T32" fmla="*/ 30 w 45"/>
                <a:gd name="T33" fmla="*/ 7 h 55"/>
                <a:gd name="T34" fmla="*/ 38 w 45"/>
                <a:gd name="T35" fmla="*/ 7 h 55"/>
                <a:gd name="T36" fmla="*/ 38 w 45"/>
                <a:gd name="T37" fmla="*/ 15 h 55"/>
                <a:gd name="T38" fmla="*/ 45 w 45"/>
                <a:gd name="T39"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55">
                  <a:moveTo>
                    <a:pt x="45" y="15"/>
                  </a:moveTo>
                  <a:lnTo>
                    <a:pt x="45" y="31"/>
                  </a:lnTo>
                  <a:lnTo>
                    <a:pt x="45" y="47"/>
                  </a:lnTo>
                  <a:lnTo>
                    <a:pt x="38" y="55"/>
                  </a:lnTo>
                  <a:lnTo>
                    <a:pt x="30" y="47"/>
                  </a:lnTo>
                  <a:lnTo>
                    <a:pt x="30" y="55"/>
                  </a:lnTo>
                  <a:lnTo>
                    <a:pt x="30" y="47"/>
                  </a:lnTo>
                  <a:lnTo>
                    <a:pt x="23" y="31"/>
                  </a:lnTo>
                  <a:lnTo>
                    <a:pt x="23" y="23"/>
                  </a:lnTo>
                  <a:lnTo>
                    <a:pt x="15" y="15"/>
                  </a:lnTo>
                  <a:lnTo>
                    <a:pt x="15" y="23"/>
                  </a:lnTo>
                  <a:lnTo>
                    <a:pt x="7" y="23"/>
                  </a:lnTo>
                  <a:lnTo>
                    <a:pt x="7" y="15"/>
                  </a:lnTo>
                  <a:lnTo>
                    <a:pt x="7" y="15"/>
                  </a:lnTo>
                  <a:lnTo>
                    <a:pt x="0" y="7"/>
                  </a:lnTo>
                  <a:lnTo>
                    <a:pt x="23" y="0"/>
                  </a:lnTo>
                  <a:lnTo>
                    <a:pt x="30" y="7"/>
                  </a:lnTo>
                  <a:lnTo>
                    <a:pt x="38" y="7"/>
                  </a:lnTo>
                  <a:lnTo>
                    <a:pt x="38" y="15"/>
                  </a:lnTo>
                  <a:lnTo>
                    <a:pt x="45" y="15"/>
                  </a:lnTo>
                  <a:close/>
                </a:path>
              </a:pathLst>
            </a:custGeom>
            <a:solidFill>
              <a:srgbClr val="E1E1E1"/>
            </a:solidFill>
            <a:ln w="12700">
              <a:solidFill>
                <a:srgbClr val="000000"/>
              </a:solidFill>
              <a:prstDash val="solid"/>
              <a:round/>
              <a:headEnd/>
              <a:tailEnd/>
            </a:ln>
          </p:spPr>
          <p:txBody>
            <a:bodyPr/>
            <a:lstStyle/>
            <a:p>
              <a:endParaRPr lang="en-US"/>
            </a:p>
          </p:txBody>
        </p:sp>
        <p:sp>
          <p:nvSpPr>
            <p:cNvPr id="215325" name="Freeform 285"/>
            <p:cNvSpPr>
              <a:spLocks/>
            </p:cNvSpPr>
            <p:nvPr/>
          </p:nvSpPr>
          <p:spPr bwMode="auto">
            <a:xfrm>
              <a:off x="4726" y="2056"/>
              <a:ext cx="38" cy="31"/>
            </a:xfrm>
            <a:custGeom>
              <a:avLst/>
              <a:gdLst>
                <a:gd name="T0" fmla="*/ 31 w 38"/>
                <a:gd name="T1" fmla="*/ 15 h 31"/>
                <a:gd name="T2" fmla="*/ 16 w 38"/>
                <a:gd name="T3" fmla="*/ 15 h 31"/>
                <a:gd name="T4" fmla="*/ 16 w 38"/>
                <a:gd name="T5" fmla="*/ 31 h 31"/>
                <a:gd name="T6" fmla="*/ 8 w 38"/>
                <a:gd name="T7" fmla="*/ 23 h 31"/>
                <a:gd name="T8" fmla="*/ 0 w 38"/>
                <a:gd name="T9" fmla="*/ 15 h 31"/>
                <a:gd name="T10" fmla="*/ 0 w 38"/>
                <a:gd name="T11" fmla="*/ 15 h 31"/>
                <a:gd name="T12" fmla="*/ 8 w 38"/>
                <a:gd name="T13" fmla="*/ 8 h 31"/>
                <a:gd name="T14" fmla="*/ 16 w 38"/>
                <a:gd name="T15" fmla="*/ 0 h 31"/>
                <a:gd name="T16" fmla="*/ 23 w 38"/>
                <a:gd name="T17" fmla="*/ 0 h 31"/>
                <a:gd name="T18" fmla="*/ 31 w 38"/>
                <a:gd name="T19" fmla="*/ 0 h 31"/>
                <a:gd name="T20" fmla="*/ 38 w 38"/>
                <a:gd name="T21" fmla="*/ 8 h 31"/>
                <a:gd name="T22" fmla="*/ 31 w 38"/>
                <a:gd name="T2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1">
                  <a:moveTo>
                    <a:pt x="31" y="15"/>
                  </a:moveTo>
                  <a:lnTo>
                    <a:pt x="16" y="15"/>
                  </a:lnTo>
                  <a:lnTo>
                    <a:pt x="16" y="31"/>
                  </a:lnTo>
                  <a:lnTo>
                    <a:pt x="8" y="23"/>
                  </a:lnTo>
                  <a:lnTo>
                    <a:pt x="0" y="15"/>
                  </a:lnTo>
                  <a:lnTo>
                    <a:pt x="0" y="15"/>
                  </a:lnTo>
                  <a:lnTo>
                    <a:pt x="8" y="8"/>
                  </a:lnTo>
                  <a:lnTo>
                    <a:pt x="16" y="0"/>
                  </a:lnTo>
                  <a:lnTo>
                    <a:pt x="23" y="0"/>
                  </a:lnTo>
                  <a:lnTo>
                    <a:pt x="31" y="0"/>
                  </a:lnTo>
                  <a:lnTo>
                    <a:pt x="38" y="8"/>
                  </a:lnTo>
                  <a:lnTo>
                    <a:pt x="31" y="15"/>
                  </a:lnTo>
                  <a:close/>
                </a:path>
              </a:pathLst>
            </a:custGeom>
            <a:solidFill>
              <a:srgbClr val="E1E1E1"/>
            </a:solidFill>
            <a:ln w="12700">
              <a:solidFill>
                <a:srgbClr val="000000"/>
              </a:solidFill>
              <a:prstDash val="solid"/>
              <a:round/>
              <a:headEnd/>
              <a:tailEnd/>
            </a:ln>
          </p:spPr>
          <p:txBody>
            <a:bodyPr/>
            <a:lstStyle/>
            <a:p>
              <a:endParaRPr lang="en-US"/>
            </a:p>
          </p:txBody>
        </p:sp>
        <p:sp>
          <p:nvSpPr>
            <p:cNvPr id="215326" name="Freeform 286"/>
            <p:cNvSpPr>
              <a:spLocks/>
            </p:cNvSpPr>
            <p:nvPr/>
          </p:nvSpPr>
          <p:spPr bwMode="auto">
            <a:xfrm>
              <a:off x="4696" y="2206"/>
              <a:ext cx="8" cy="16"/>
            </a:xfrm>
            <a:custGeom>
              <a:avLst/>
              <a:gdLst>
                <a:gd name="T0" fmla="*/ 0 w 8"/>
                <a:gd name="T1" fmla="*/ 16 h 16"/>
                <a:gd name="T2" fmla="*/ 8 w 8"/>
                <a:gd name="T3" fmla="*/ 0 h 16"/>
                <a:gd name="T4" fmla="*/ 8 w 8"/>
                <a:gd name="T5" fmla="*/ 0 h 16"/>
                <a:gd name="T6" fmla="*/ 0 w 8"/>
                <a:gd name="T7" fmla="*/ 16 h 16"/>
              </a:gdLst>
              <a:ahLst/>
              <a:cxnLst>
                <a:cxn ang="0">
                  <a:pos x="T0" y="T1"/>
                </a:cxn>
                <a:cxn ang="0">
                  <a:pos x="T2" y="T3"/>
                </a:cxn>
                <a:cxn ang="0">
                  <a:pos x="T4" y="T5"/>
                </a:cxn>
                <a:cxn ang="0">
                  <a:pos x="T6" y="T7"/>
                </a:cxn>
              </a:cxnLst>
              <a:rect l="0" t="0" r="r" b="b"/>
              <a:pathLst>
                <a:path w="8" h="16">
                  <a:moveTo>
                    <a:pt x="0" y="16"/>
                  </a:moveTo>
                  <a:lnTo>
                    <a:pt x="8" y="0"/>
                  </a:lnTo>
                  <a:lnTo>
                    <a:pt x="8" y="0"/>
                  </a:lnTo>
                  <a:lnTo>
                    <a:pt x="0" y="16"/>
                  </a:lnTo>
                  <a:close/>
                </a:path>
              </a:pathLst>
            </a:custGeom>
            <a:solidFill>
              <a:srgbClr val="E1E1E1"/>
            </a:solidFill>
            <a:ln w="12700">
              <a:solidFill>
                <a:srgbClr val="000000"/>
              </a:solidFill>
              <a:prstDash val="solid"/>
              <a:round/>
              <a:headEnd/>
              <a:tailEnd/>
            </a:ln>
          </p:spPr>
          <p:txBody>
            <a:bodyPr/>
            <a:lstStyle/>
            <a:p>
              <a:endParaRPr lang="en-US"/>
            </a:p>
          </p:txBody>
        </p:sp>
        <p:sp>
          <p:nvSpPr>
            <p:cNvPr id="215327" name="Rectangle 287"/>
            <p:cNvSpPr>
              <a:spLocks noChangeArrowheads="1"/>
            </p:cNvSpPr>
            <p:nvPr/>
          </p:nvSpPr>
          <p:spPr bwMode="auto">
            <a:xfrm>
              <a:off x="4780" y="1976"/>
              <a:ext cx="7" cy="0"/>
            </a:xfrm>
            <a:prstGeom prst="rect">
              <a:avLst/>
            </a:prstGeom>
            <a:solidFill>
              <a:srgbClr val="E1E1E1"/>
            </a:solidFill>
            <a:ln w="12700">
              <a:solidFill>
                <a:srgbClr val="000000"/>
              </a:solidFill>
              <a:miter lim="800000"/>
              <a:headEnd/>
              <a:tailEnd/>
            </a:ln>
          </p:spPr>
          <p:txBody>
            <a:bodyPr/>
            <a:lstStyle/>
            <a:p>
              <a:endParaRPr lang="en-US"/>
            </a:p>
          </p:txBody>
        </p:sp>
        <p:sp>
          <p:nvSpPr>
            <p:cNvPr id="215328" name="Rectangle 288"/>
            <p:cNvSpPr>
              <a:spLocks noChangeArrowheads="1"/>
            </p:cNvSpPr>
            <p:nvPr/>
          </p:nvSpPr>
          <p:spPr bwMode="auto">
            <a:xfrm>
              <a:off x="4696" y="2087"/>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329" name="Freeform 289"/>
            <p:cNvSpPr>
              <a:spLocks/>
            </p:cNvSpPr>
            <p:nvPr/>
          </p:nvSpPr>
          <p:spPr bwMode="auto">
            <a:xfrm>
              <a:off x="4536" y="1881"/>
              <a:ext cx="76" cy="103"/>
            </a:xfrm>
            <a:custGeom>
              <a:avLst/>
              <a:gdLst>
                <a:gd name="T0" fmla="*/ 23 w 76"/>
                <a:gd name="T1" fmla="*/ 64 h 103"/>
                <a:gd name="T2" fmla="*/ 8 w 76"/>
                <a:gd name="T3" fmla="*/ 64 h 103"/>
                <a:gd name="T4" fmla="*/ 0 w 76"/>
                <a:gd name="T5" fmla="*/ 56 h 103"/>
                <a:gd name="T6" fmla="*/ 8 w 76"/>
                <a:gd name="T7" fmla="*/ 40 h 103"/>
                <a:gd name="T8" fmla="*/ 23 w 76"/>
                <a:gd name="T9" fmla="*/ 24 h 103"/>
                <a:gd name="T10" fmla="*/ 23 w 76"/>
                <a:gd name="T11" fmla="*/ 24 h 103"/>
                <a:gd name="T12" fmla="*/ 46 w 76"/>
                <a:gd name="T13" fmla="*/ 32 h 103"/>
                <a:gd name="T14" fmla="*/ 38 w 76"/>
                <a:gd name="T15" fmla="*/ 16 h 103"/>
                <a:gd name="T16" fmla="*/ 46 w 76"/>
                <a:gd name="T17" fmla="*/ 16 h 103"/>
                <a:gd name="T18" fmla="*/ 54 w 76"/>
                <a:gd name="T19" fmla="*/ 8 h 103"/>
                <a:gd name="T20" fmla="*/ 54 w 76"/>
                <a:gd name="T21" fmla="*/ 0 h 103"/>
                <a:gd name="T22" fmla="*/ 76 w 76"/>
                <a:gd name="T23" fmla="*/ 8 h 103"/>
                <a:gd name="T24" fmla="*/ 76 w 76"/>
                <a:gd name="T25" fmla="*/ 8 h 103"/>
                <a:gd name="T26" fmla="*/ 69 w 76"/>
                <a:gd name="T27" fmla="*/ 24 h 103"/>
                <a:gd name="T28" fmla="*/ 76 w 76"/>
                <a:gd name="T29" fmla="*/ 40 h 103"/>
                <a:gd name="T30" fmla="*/ 69 w 76"/>
                <a:gd name="T31" fmla="*/ 56 h 103"/>
                <a:gd name="T32" fmla="*/ 54 w 76"/>
                <a:gd name="T33" fmla="*/ 64 h 103"/>
                <a:gd name="T34" fmla="*/ 61 w 76"/>
                <a:gd name="T35" fmla="*/ 72 h 103"/>
                <a:gd name="T36" fmla="*/ 76 w 76"/>
                <a:gd name="T37" fmla="*/ 87 h 103"/>
                <a:gd name="T38" fmla="*/ 69 w 76"/>
                <a:gd name="T39" fmla="*/ 87 h 103"/>
                <a:gd name="T40" fmla="*/ 61 w 76"/>
                <a:gd name="T41" fmla="*/ 95 h 103"/>
                <a:gd name="T42" fmla="*/ 61 w 76"/>
                <a:gd name="T43" fmla="*/ 103 h 103"/>
                <a:gd name="T44" fmla="*/ 46 w 76"/>
                <a:gd name="T45" fmla="*/ 95 h 103"/>
                <a:gd name="T46" fmla="*/ 38 w 76"/>
                <a:gd name="T47" fmla="*/ 103 h 103"/>
                <a:gd name="T48" fmla="*/ 31 w 76"/>
                <a:gd name="T49" fmla="*/ 95 h 103"/>
                <a:gd name="T50" fmla="*/ 23 w 76"/>
                <a:gd name="T51" fmla="*/ 95 h 103"/>
                <a:gd name="T52" fmla="*/ 31 w 76"/>
                <a:gd name="T53" fmla="*/ 87 h 103"/>
                <a:gd name="T54" fmla="*/ 31 w 76"/>
                <a:gd name="T55" fmla="*/ 79 h 103"/>
                <a:gd name="T56" fmla="*/ 23 w 76"/>
                <a:gd name="T57" fmla="*/ 79 h 103"/>
                <a:gd name="T58" fmla="*/ 23 w 76"/>
                <a:gd name="T59" fmla="*/ 6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 h="103">
                  <a:moveTo>
                    <a:pt x="23" y="64"/>
                  </a:moveTo>
                  <a:lnTo>
                    <a:pt x="8" y="64"/>
                  </a:lnTo>
                  <a:lnTo>
                    <a:pt x="0" y="56"/>
                  </a:lnTo>
                  <a:lnTo>
                    <a:pt x="8" y="40"/>
                  </a:lnTo>
                  <a:lnTo>
                    <a:pt x="23" y="24"/>
                  </a:lnTo>
                  <a:lnTo>
                    <a:pt x="23" y="24"/>
                  </a:lnTo>
                  <a:lnTo>
                    <a:pt x="46" y="32"/>
                  </a:lnTo>
                  <a:lnTo>
                    <a:pt x="38" y="16"/>
                  </a:lnTo>
                  <a:lnTo>
                    <a:pt x="46" y="16"/>
                  </a:lnTo>
                  <a:lnTo>
                    <a:pt x="54" y="8"/>
                  </a:lnTo>
                  <a:lnTo>
                    <a:pt x="54" y="0"/>
                  </a:lnTo>
                  <a:lnTo>
                    <a:pt x="76" y="8"/>
                  </a:lnTo>
                  <a:lnTo>
                    <a:pt x="76" y="8"/>
                  </a:lnTo>
                  <a:lnTo>
                    <a:pt x="69" y="24"/>
                  </a:lnTo>
                  <a:lnTo>
                    <a:pt x="76" y="40"/>
                  </a:lnTo>
                  <a:lnTo>
                    <a:pt x="69" y="56"/>
                  </a:lnTo>
                  <a:lnTo>
                    <a:pt x="54" y="64"/>
                  </a:lnTo>
                  <a:lnTo>
                    <a:pt x="61" y="72"/>
                  </a:lnTo>
                  <a:lnTo>
                    <a:pt x="76" y="87"/>
                  </a:lnTo>
                  <a:lnTo>
                    <a:pt x="69" y="87"/>
                  </a:lnTo>
                  <a:lnTo>
                    <a:pt x="61" y="95"/>
                  </a:lnTo>
                  <a:lnTo>
                    <a:pt x="61" y="103"/>
                  </a:lnTo>
                  <a:lnTo>
                    <a:pt x="46" y="95"/>
                  </a:lnTo>
                  <a:lnTo>
                    <a:pt x="38" y="103"/>
                  </a:lnTo>
                  <a:lnTo>
                    <a:pt x="31" y="95"/>
                  </a:lnTo>
                  <a:lnTo>
                    <a:pt x="23" y="95"/>
                  </a:lnTo>
                  <a:lnTo>
                    <a:pt x="31" y="87"/>
                  </a:lnTo>
                  <a:lnTo>
                    <a:pt x="31" y="79"/>
                  </a:lnTo>
                  <a:lnTo>
                    <a:pt x="23" y="79"/>
                  </a:lnTo>
                  <a:lnTo>
                    <a:pt x="23" y="64"/>
                  </a:lnTo>
                  <a:close/>
                </a:path>
              </a:pathLst>
            </a:custGeom>
            <a:solidFill>
              <a:srgbClr val="6F73BF"/>
            </a:solidFill>
            <a:ln w="12700">
              <a:solidFill>
                <a:srgbClr val="000000"/>
              </a:solidFill>
              <a:prstDash val="solid"/>
              <a:round/>
              <a:headEnd/>
              <a:tailEnd/>
            </a:ln>
          </p:spPr>
          <p:txBody>
            <a:bodyPr/>
            <a:lstStyle/>
            <a:p>
              <a:endParaRPr lang="en-US"/>
            </a:p>
          </p:txBody>
        </p:sp>
        <p:sp>
          <p:nvSpPr>
            <p:cNvPr id="215330" name="Freeform 290"/>
            <p:cNvSpPr>
              <a:spLocks/>
            </p:cNvSpPr>
            <p:nvPr/>
          </p:nvSpPr>
          <p:spPr bwMode="auto">
            <a:xfrm>
              <a:off x="4597" y="1968"/>
              <a:ext cx="61" cy="80"/>
            </a:xfrm>
            <a:custGeom>
              <a:avLst/>
              <a:gdLst>
                <a:gd name="T0" fmla="*/ 38 w 61"/>
                <a:gd name="T1" fmla="*/ 80 h 80"/>
                <a:gd name="T2" fmla="*/ 38 w 61"/>
                <a:gd name="T3" fmla="*/ 80 h 80"/>
                <a:gd name="T4" fmla="*/ 31 w 61"/>
                <a:gd name="T5" fmla="*/ 80 h 80"/>
                <a:gd name="T6" fmla="*/ 23 w 61"/>
                <a:gd name="T7" fmla="*/ 80 h 80"/>
                <a:gd name="T8" fmla="*/ 23 w 61"/>
                <a:gd name="T9" fmla="*/ 80 h 80"/>
                <a:gd name="T10" fmla="*/ 23 w 61"/>
                <a:gd name="T11" fmla="*/ 80 h 80"/>
                <a:gd name="T12" fmla="*/ 23 w 61"/>
                <a:gd name="T13" fmla="*/ 72 h 80"/>
                <a:gd name="T14" fmla="*/ 23 w 61"/>
                <a:gd name="T15" fmla="*/ 72 h 80"/>
                <a:gd name="T16" fmla="*/ 15 w 61"/>
                <a:gd name="T17" fmla="*/ 56 h 80"/>
                <a:gd name="T18" fmla="*/ 15 w 61"/>
                <a:gd name="T19" fmla="*/ 56 h 80"/>
                <a:gd name="T20" fmla="*/ 15 w 61"/>
                <a:gd name="T21" fmla="*/ 48 h 80"/>
                <a:gd name="T22" fmla="*/ 0 w 61"/>
                <a:gd name="T23" fmla="*/ 40 h 80"/>
                <a:gd name="T24" fmla="*/ 0 w 61"/>
                <a:gd name="T25" fmla="*/ 32 h 80"/>
                <a:gd name="T26" fmla="*/ 0 w 61"/>
                <a:gd name="T27" fmla="*/ 32 h 80"/>
                <a:gd name="T28" fmla="*/ 8 w 61"/>
                <a:gd name="T29" fmla="*/ 32 h 80"/>
                <a:gd name="T30" fmla="*/ 8 w 61"/>
                <a:gd name="T31" fmla="*/ 32 h 80"/>
                <a:gd name="T32" fmla="*/ 0 w 61"/>
                <a:gd name="T33" fmla="*/ 16 h 80"/>
                <a:gd name="T34" fmla="*/ 0 w 61"/>
                <a:gd name="T35" fmla="*/ 16 h 80"/>
                <a:gd name="T36" fmla="*/ 0 w 61"/>
                <a:gd name="T37" fmla="*/ 8 h 80"/>
                <a:gd name="T38" fmla="*/ 8 w 61"/>
                <a:gd name="T39" fmla="*/ 0 h 80"/>
                <a:gd name="T40" fmla="*/ 15 w 61"/>
                <a:gd name="T41" fmla="*/ 0 h 80"/>
                <a:gd name="T42" fmla="*/ 53 w 61"/>
                <a:gd name="T43" fmla="*/ 40 h 80"/>
                <a:gd name="T44" fmla="*/ 61 w 61"/>
                <a:gd name="T45" fmla="*/ 64 h 80"/>
                <a:gd name="T46" fmla="*/ 53 w 61"/>
                <a:gd name="T47" fmla="*/ 72 h 80"/>
                <a:gd name="T48" fmla="*/ 46 w 61"/>
                <a:gd name="T49" fmla="*/ 72 h 80"/>
                <a:gd name="T50" fmla="*/ 46 w 61"/>
                <a:gd name="T51" fmla="*/ 72 h 80"/>
                <a:gd name="T52" fmla="*/ 46 w 61"/>
                <a:gd name="T53" fmla="*/ 72 h 80"/>
                <a:gd name="T54" fmla="*/ 38 w 61"/>
                <a:gd name="T55" fmla="*/ 80 h 80"/>
                <a:gd name="T56" fmla="*/ 38 w 61"/>
                <a:gd name="T57" fmla="*/ 80 h 80"/>
                <a:gd name="T58" fmla="*/ 38 w 61"/>
                <a:gd name="T5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80">
                  <a:moveTo>
                    <a:pt x="38" y="80"/>
                  </a:moveTo>
                  <a:lnTo>
                    <a:pt x="38" y="80"/>
                  </a:lnTo>
                  <a:lnTo>
                    <a:pt x="31" y="80"/>
                  </a:lnTo>
                  <a:lnTo>
                    <a:pt x="23" y="80"/>
                  </a:lnTo>
                  <a:lnTo>
                    <a:pt x="23" y="80"/>
                  </a:lnTo>
                  <a:lnTo>
                    <a:pt x="23" y="80"/>
                  </a:lnTo>
                  <a:lnTo>
                    <a:pt x="23" y="72"/>
                  </a:lnTo>
                  <a:lnTo>
                    <a:pt x="23" y="72"/>
                  </a:lnTo>
                  <a:lnTo>
                    <a:pt x="15" y="56"/>
                  </a:lnTo>
                  <a:lnTo>
                    <a:pt x="15" y="56"/>
                  </a:lnTo>
                  <a:lnTo>
                    <a:pt x="15" y="48"/>
                  </a:lnTo>
                  <a:lnTo>
                    <a:pt x="0" y="40"/>
                  </a:lnTo>
                  <a:lnTo>
                    <a:pt x="0" y="32"/>
                  </a:lnTo>
                  <a:lnTo>
                    <a:pt x="0" y="32"/>
                  </a:lnTo>
                  <a:lnTo>
                    <a:pt x="8" y="32"/>
                  </a:lnTo>
                  <a:lnTo>
                    <a:pt x="8" y="32"/>
                  </a:lnTo>
                  <a:lnTo>
                    <a:pt x="0" y="16"/>
                  </a:lnTo>
                  <a:lnTo>
                    <a:pt x="0" y="16"/>
                  </a:lnTo>
                  <a:lnTo>
                    <a:pt x="0" y="8"/>
                  </a:lnTo>
                  <a:lnTo>
                    <a:pt x="8" y="0"/>
                  </a:lnTo>
                  <a:lnTo>
                    <a:pt x="15" y="0"/>
                  </a:lnTo>
                  <a:lnTo>
                    <a:pt x="53" y="40"/>
                  </a:lnTo>
                  <a:lnTo>
                    <a:pt x="61" y="64"/>
                  </a:lnTo>
                  <a:lnTo>
                    <a:pt x="53" y="72"/>
                  </a:lnTo>
                  <a:lnTo>
                    <a:pt x="46" y="72"/>
                  </a:lnTo>
                  <a:lnTo>
                    <a:pt x="46" y="72"/>
                  </a:lnTo>
                  <a:lnTo>
                    <a:pt x="46" y="72"/>
                  </a:lnTo>
                  <a:lnTo>
                    <a:pt x="38" y="80"/>
                  </a:lnTo>
                  <a:lnTo>
                    <a:pt x="38" y="80"/>
                  </a:lnTo>
                  <a:lnTo>
                    <a:pt x="38" y="80"/>
                  </a:lnTo>
                  <a:close/>
                </a:path>
              </a:pathLst>
            </a:custGeom>
            <a:solidFill>
              <a:srgbClr val="E1E1E1"/>
            </a:solidFill>
            <a:ln w="12700">
              <a:solidFill>
                <a:srgbClr val="000000"/>
              </a:solidFill>
              <a:prstDash val="solid"/>
              <a:round/>
              <a:headEnd/>
              <a:tailEnd/>
            </a:ln>
          </p:spPr>
          <p:txBody>
            <a:bodyPr/>
            <a:lstStyle/>
            <a:p>
              <a:endParaRPr lang="en-US"/>
            </a:p>
          </p:txBody>
        </p:sp>
        <p:sp>
          <p:nvSpPr>
            <p:cNvPr id="215331" name="Freeform 291"/>
            <p:cNvSpPr>
              <a:spLocks/>
            </p:cNvSpPr>
            <p:nvPr/>
          </p:nvSpPr>
          <p:spPr bwMode="auto">
            <a:xfrm>
              <a:off x="4582" y="2238"/>
              <a:ext cx="30" cy="71"/>
            </a:xfrm>
            <a:custGeom>
              <a:avLst/>
              <a:gdLst>
                <a:gd name="T0" fmla="*/ 15 w 30"/>
                <a:gd name="T1" fmla="*/ 71 h 71"/>
                <a:gd name="T2" fmla="*/ 8 w 30"/>
                <a:gd name="T3" fmla="*/ 55 h 71"/>
                <a:gd name="T4" fmla="*/ 0 w 30"/>
                <a:gd name="T5" fmla="*/ 32 h 71"/>
                <a:gd name="T6" fmla="*/ 8 w 30"/>
                <a:gd name="T7" fmla="*/ 16 h 71"/>
                <a:gd name="T8" fmla="*/ 15 w 30"/>
                <a:gd name="T9" fmla="*/ 0 h 71"/>
                <a:gd name="T10" fmla="*/ 30 w 30"/>
                <a:gd name="T11" fmla="*/ 8 h 71"/>
                <a:gd name="T12" fmla="*/ 23 w 30"/>
                <a:gd name="T13" fmla="*/ 55 h 71"/>
                <a:gd name="T14" fmla="*/ 15 w 30"/>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71">
                  <a:moveTo>
                    <a:pt x="15" y="71"/>
                  </a:moveTo>
                  <a:lnTo>
                    <a:pt x="8" y="55"/>
                  </a:lnTo>
                  <a:lnTo>
                    <a:pt x="0" y="32"/>
                  </a:lnTo>
                  <a:lnTo>
                    <a:pt x="8" y="16"/>
                  </a:lnTo>
                  <a:lnTo>
                    <a:pt x="15" y="0"/>
                  </a:lnTo>
                  <a:lnTo>
                    <a:pt x="30" y="8"/>
                  </a:lnTo>
                  <a:lnTo>
                    <a:pt x="23" y="55"/>
                  </a:lnTo>
                  <a:lnTo>
                    <a:pt x="15" y="71"/>
                  </a:lnTo>
                  <a:close/>
                </a:path>
              </a:pathLst>
            </a:custGeom>
            <a:solidFill>
              <a:srgbClr val="E1E1E1"/>
            </a:solidFill>
            <a:ln w="12700">
              <a:solidFill>
                <a:srgbClr val="000000"/>
              </a:solidFill>
              <a:prstDash val="solid"/>
              <a:round/>
              <a:headEnd/>
              <a:tailEnd/>
            </a:ln>
          </p:spPr>
          <p:txBody>
            <a:bodyPr/>
            <a:lstStyle/>
            <a:p>
              <a:endParaRPr lang="en-US"/>
            </a:p>
          </p:txBody>
        </p:sp>
        <p:sp>
          <p:nvSpPr>
            <p:cNvPr id="215332" name="Freeform 292"/>
            <p:cNvSpPr>
              <a:spLocks/>
            </p:cNvSpPr>
            <p:nvPr/>
          </p:nvSpPr>
          <p:spPr bwMode="auto">
            <a:xfrm>
              <a:off x="3875" y="1699"/>
              <a:ext cx="517" cy="206"/>
            </a:xfrm>
            <a:custGeom>
              <a:avLst/>
              <a:gdLst>
                <a:gd name="T0" fmla="*/ 304 w 517"/>
                <a:gd name="T1" fmla="*/ 198 h 206"/>
                <a:gd name="T2" fmla="*/ 281 w 517"/>
                <a:gd name="T3" fmla="*/ 190 h 206"/>
                <a:gd name="T4" fmla="*/ 236 w 517"/>
                <a:gd name="T5" fmla="*/ 182 h 206"/>
                <a:gd name="T6" fmla="*/ 190 w 517"/>
                <a:gd name="T7" fmla="*/ 182 h 206"/>
                <a:gd name="T8" fmla="*/ 160 w 517"/>
                <a:gd name="T9" fmla="*/ 150 h 206"/>
                <a:gd name="T10" fmla="*/ 114 w 517"/>
                <a:gd name="T11" fmla="*/ 135 h 206"/>
                <a:gd name="T12" fmla="*/ 76 w 517"/>
                <a:gd name="T13" fmla="*/ 111 h 206"/>
                <a:gd name="T14" fmla="*/ 46 w 517"/>
                <a:gd name="T15" fmla="*/ 79 h 206"/>
                <a:gd name="T16" fmla="*/ 8 w 517"/>
                <a:gd name="T17" fmla="*/ 63 h 206"/>
                <a:gd name="T18" fmla="*/ 0 w 517"/>
                <a:gd name="T19" fmla="*/ 55 h 206"/>
                <a:gd name="T20" fmla="*/ 23 w 517"/>
                <a:gd name="T21" fmla="*/ 39 h 206"/>
                <a:gd name="T22" fmla="*/ 53 w 517"/>
                <a:gd name="T23" fmla="*/ 24 h 206"/>
                <a:gd name="T24" fmla="*/ 91 w 517"/>
                <a:gd name="T25" fmla="*/ 32 h 206"/>
                <a:gd name="T26" fmla="*/ 137 w 517"/>
                <a:gd name="T27" fmla="*/ 39 h 206"/>
                <a:gd name="T28" fmla="*/ 137 w 517"/>
                <a:gd name="T29" fmla="*/ 16 h 206"/>
                <a:gd name="T30" fmla="*/ 167 w 517"/>
                <a:gd name="T31" fmla="*/ 0 h 206"/>
                <a:gd name="T32" fmla="*/ 205 w 517"/>
                <a:gd name="T33" fmla="*/ 24 h 206"/>
                <a:gd name="T34" fmla="*/ 251 w 517"/>
                <a:gd name="T35" fmla="*/ 24 h 206"/>
                <a:gd name="T36" fmla="*/ 304 w 517"/>
                <a:gd name="T37" fmla="*/ 47 h 206"/>
                <a:gd name="T38" fmla="*/ 357 w 517"/>
                <a:gd name="T39" fmla="*/ 47 h 206"/>
                <a:gd name="T40" fmla="*/ 388 w 517"/>
                <a:gd name="T41" fmla="*/ 32 h 206"/>
                <a:gd name="T42" fmla="*/ 433 w 517"/>
                <a:gd name="T43" fmla="*/ 39 h 206"/>
                <a:gd name="T44" fmla="*/ 441 w 517"/>
                <a:gd name="T45" fmla="*/ 71 h 206"/>
                <a:gd name="T46" fmla="*/ 449 w 517"/>
                <a:gd name="T47" fmla="*/ 79 h 206"/>
                <a:gd name="T48" fmla="*/ 471 w 517"/>
                <a:gd name="T49" fmla="*/ 87 h 206"/>
                <a:gd name="T50" fmla="*/ 509 w 517"/>
                <a:gd name="T51" fmla="*/ 95 h 206"/>
                <a:gd name="T52" fmla="*/ 487 w 517"/>
                <a:gd name="T53" fmla="*/ 103 h 206"/>
                <a:gd name="T54" fmla="*/ 464 w 517"/>
                <a:gd name="T55" fmla="*/ 127 h 206"/>
                <a:gd name="T56" fmla="*/ 433 w 517"/>
                <a:gd name="T57" fmla="*/ 143 h 206"/>
                <a:gd name="T58" fmla="*/ 418 w 517"/>
                <a:gd name="T59" fmla="*/ 150 h 206"/>
                <a:gd name="T60" fmla="*/ 395 w 517"/>
                <a:gd name="T61" fmla="*/ 190 h 206"/>
                <a:gd name="T62" fmla="*/ 350 w 517"/>
                <a:gd name="T63" fmla="*/ 198 h 206"/>
                <a:gd name="T64" fmla="*/ 327 w 517"/>
                <a:gd name="T65" fmla="*/ 19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7" h="206">
                  <a:moveTo>
                    <a:pt x="327" y="198"/>
                  </a:moveTo>
                  <a:lnTo>
                    <a:pt x="304" y="198"/>
                  </a:lnTo>
                  <a:lnTo>
                    <a:pt x="289" y="190"/>
                  </a:lnTo>
                  <a:lnTo>
                    <a:pt x="281" y="190"/>
                  </a:lnTo>
                  <a:lnTo>
                    <a:pt x="259" y="190"/>
                  </a:lnTo>
                  <a:lnTo>
                    <a:pt x="236" y="182"/>
                  </a:lnTo>
                  <a:lnTo>
                    <a:pt x="213" y="182"/>
                  </a:lnTo>
                  <a:lnTo>
                    <a:pt x="190" y="182"/>
                  </a:lnTo>
                  <a:lnTo>
                    <a:pt x="175" y="166"/>
                  </a:lnTo>
                  <a:lnTo>
                    <a:pt x="160" y="150"/>
                  </a:lnTo>
                  <a:lnTo>
                    <a:pt x="137" y="143"/>
                  </a:lnTo>
                  <a:lnTo>
                    <a:pt x="114" y="135"/>
                  </a:lnTo>
                  <a:lnTo>
                    <a:pt x="84" y="127"/>
                  </a:lnTo>
                  <a:lnTo>
                    <a:pt x="76" y="111"/>
                  </a:lnTo>
                  <a:lnTo>
                    <a:pt x="69" y="95"/>
                  </a:lnTo>
                  <a:lnTo>
                    <a:pt x="46" y="79"/>
                  </a:lnTo>
                  <a:lnTo>
                    <a:pt x="31" y="79"/>
                  </a:lnTo>
                  <a:lnTo>
                    <a:pt x="8" y="63"/>
                  </a:lnTo>
                  <a:lnTo>
                    <a:pt x="0" y="55"/>
                  </a:lnTo>
                  <a:lnTo>
                    <a:pt x="0" y="55"/>
                  </a:lnTo>
                  <a:lnTo>
                    <a:pt x="8" y="47"/>
                  </a:lnTo>
                  <a:lnTo>
                    <a:pt x="23" y="39"/>
                  </a:lnTo>
                  <a:lnTo>
                    <a:pt x="38" y="32"/>
                  </a:lnTo>
                  <a:lnTo>
                    <a:pt x="53" y="24"/>
                  </a:lnTo>
                  <a:lnTo>
                    <a:pt x="84" y="24"/>
                  </a:lnTo>
                  <a:lnTo>
                    <a:pt x="91" y="32"/>
                  </a:lnTo>
                  <a:lnTo>
                    <a:pt x="114" y="39"/>
                  </a:lnTo>
                  <a:lnTo>
                    <a:pt x="137" y="39"/>
                  </a:lnTo>
                  <a:lnTo>
                    <a:pt x="152" y="32"/>
                  </a:lnTo>
                  <a:lnTo>
                    <a:pt x="137" y="16"/>
                  </a:lnTo>
                  <a:lnTo>
                    <a:pt x="137" y="0"/>
                  </a:lnTo>
                  <a:lnTo>
                    <a:pt x="167" y="0"/>
                  </a:lnTo>
                  <a:lnTo>
                    <a:pt x="190" y="8"/>
                  </a:lnTo>
                  <a:lnTo>
                    <a:pt x="205" y="24"/>
                  </a:lnTo>
                  <a:lnTo>
                    <a:pt x="228" y="32"/>
                  </a:lnTo>
                  <a:lnTo>
                    <a:pt x="251" y="24"/>
                  </a:lnTo>
                  <a:lnTo>
                    <a:pt x="297" y="39"/>
                  </a:lnTo>
                  <a:lnTo>
                    <a:pt x="304" y="47"/>
                  </a:lnTo>
                  <a:lnTo>
                    <a:pt x="335" y="55"/>
                  </a:lnTo>
                  <a:lnTo>
                    <a:pt x="357" y="47"/>
                  </a:lnTo>
                  <a:lnTo>
                    <a:pt x="373" y="47"/>
                  </a:lnTo>
                  <a:lnTo>
                    <a:pt x="388" y="32"/>
                  </a:lnTo>
                  <a:lnTo>
                    <a:pt x="418" y="39"/>
                  </a:lnTo>
                  <a:lnTo>
                    <a:pt x="433" y="39"/>
                  </a:lnTo>
                  <a:lnTo>
                    <a:pt x="433" y="55"/>
                  </a:lnTo>
                  <a:lnTo>
                    <a:pt x="441" y="71"/>
                  </a:lnTo>
                  <a:lnTo>
                    <a:pt x="433" y="71"/>
                  </a:lnTo>
                  <a:lnTo>
                    <a:pt x="449" y="79"/>
                  </a:lnTo>
                  <a:lnTo>
                    <a:pt x="464" y="79"/>
                  </a:lnTo>
                  <a:lnTo>
                    <a:pt x="471" y="87"/>
                  </a:lnTo>
                  <a:lnTo>
                    <a:pt x="479" y="79"/>
                  </a:lnTo>
                  <a:lnTo>
                    <a:pt x="509" y="95"/>
                  </a:lnTo>
                  <a:lnTo>
                    <a:pt x="517" y="103"/>
                  </a:lnTo>
                  <a:lnTo>
                    <a:pt x="487" y="103"/>
                  </a:lnTo>
                  <a:lnTo>
                    <a:pt x="471" y="111"/>
                  </a:lnTo>
                  <a:lnTo>
                    <a:pt x="464" y="127"/>
                  </a:lnTo>
                  <a:lnTo>
                    <a:pt x="449" y="135"/>
                  </a:lnTo>
                  <a:lnTo>
                    <a:pt x="433" y="143"/>
                  </a:lnTo>
                  <a:lnTo>
                    <a:pt x="411" y="135"/>
                  </a:lnTo>
                  <a:lnTo>
                    <a:pt x="418" y="150"/>
                  </a:lnTo>
                  <a:lnTo>
                    <a:pt x="426" y="166"/>
                  </a:lnTo>
                  <a:lnTo>
                    <a:pt x="395" y="190"/>
                  </a:lnTo>
                  <a:lnTo>
                    <a:pt x="357" y="190"/>
                  </a:lnTo>
                  <a:lnTo>
                    <a:pt x="350" y="198"/>
                  </a:lnTo>
                  <a:lnTo>
                    <a:pt x="335" y="206"/>
                  </a:lnTo>
                  <a:lnTo>
                    <a:pt x="327" y="198"/>
                  </a:lnTo>
                  <a:close/>
                </a:path>
              </a:pathLst>
            </a:custGeom>
            <a:solidFill>
              <a:srgbClr val="E1E1E1"/>
            </a:solidFill>
            <a:ln w="12700">
              <a:solidFill>
                <a:srgbClr val="000000"/>
              </a:solidFill>
              <a:prstDash val="solid"/>
              <a:round/>
              <a:headEnd/>
              <a:tailEnd/>
            </a:ln>
          </p:spPr>
          <p:txBody>
            <a:bodyPr/>
            <a:lstStyle/>
            <a:p>
              <a:endParaRPr lang="en-US"/>
            </a:p>
          </p:txBody>
        </p:sp>
        <p:sp>
          <p:nvSpPr>
            <p:cNvPr id="215333" name="Freeform 293"/>
            <p:cNvSpPr>
              <a:spLocks/>
            </p:cNvSpPr>
            <p:nvPr/>
          </p:nvSpPr>
          <p:spPr bwMode="auto">
            <a:xfrm>
              <a:off x="3260" y="1627"/>
              <a:ext cx="608" cy="286"/>
            </a:xfrm>
            <a:custGeom>
              <a:avLst/>
              <a:gdLst>
                <a:gd name="T0" fmla="*/ 68 w 608"/>
                <a:gd name="T1" fmla="*/ 167 h 286"/>
                <a:gd name="T2" fmla="*/ 45 w 608"/>
                <a:gd name="T3" fmla="*/ 183 h 286"/>
                <a:gd name="T4" fmla="*/ 0 w 608"/>
                <a:gd name="T5" fmla="*/ 127 h 286"/>
                <a:gd name="T6" fmla="*/ 0 w 608"/>
                <a:gd name="T7" fmla="*/ 88 h 286"/>
                <a:gd name="T8" fmla="*/ 23 w 608"/>
                <a:gd name="T9" fmla="*/ 88 h 286"/>
                <a:gd name="T10" fmla="*/ 45 w 608"/>
                <a:gd name="T11" fmla="*/ 64 h 286"/>
                <a:gd name="T12" fmla="*/ 106 w 608"/>
                <a:gd name="T13" fmla="*/ 88 h 286"/>
                <a:gd name="T14" fmla="*/ 159 w 608"/>
                <a:gd name="T15" fmla="*/ 88 h 286"/>
                <a:gd name="T16" fmla="*/ 197 w 608"/>
                <a:gd name="T17" fmla="*/ 88 h 286"/>
                <a:gd name="T18" fmla="*/ 182 w 608"/>
                <a:gd name="T19" fmla="*/ 40 h 286"/>
                <a:gd name="T20" fmla="*/ 182 w 608"/>
                <a:gd name="T21" fmla="*/ 32 h 286"/>
                <a:gd name="T22" fmla="*/ 220 w 608"/>
                <a:gd name="T23" fmla="*/ 24 h 286"/>
                <a:gd name="T24" fmla="*/ 258 w 608"/>
                <a:gd name="T25" fmla="*/ 16 h 286"/>
                <a:gd name="T26" fmla="*/ 288 w 608"/>
                <a:gd name="T27" fmla="*/ 0 h 286"/>
                <a:gd name="T28" fmla="*/ 319 w 608"/>
                <a:gd name="T29" fmla="*/ 16 h 286"/>
                <a:gd name="T30" fmla="*/ 357 w 608"/>
                <a:gd name="T31" fmla="*/ 32 h 286"/>
                <a:gd name="T32" fmla="*/ 387 w 608"/>
                <a:gd name="T33" fmla="*/ 24 h 286"/>
                <a:gd name="T34" fmla="*/ 410 w 608"/>
                <a:gd name="T35" fmla="*/ 24 h 286"/>
                <a:gd name="T36" fmla="*/ 433 w 608"/>
                <a:gd name="T37" fmla="*/ 48 h 286"/>
                <a:gd name="T38" fmla="*/ 494 w 608"/>
                <a:gd name="T39" fmla="*/ 88 h 286"/>
                <a:gd name="T40" fmla="*/ 509 w 608"/>
                <a:gd name="T41" fmla="*/ 88 h 286"/>
                <a:gd name="T42" fmla="*/ 547 w 608"/>
                <a:gd name="T43" fmla="*/ 96 h 286"/>
                <a:gd name="T44" fmla="*/ 585 w 608"/>
                <a:gd name="T45" fmla="*/ 111 h 286"/>
                <a:gd name="T46" fmla="*/ 600 w 608"/>
                <a:gd name="T47" fmla="*/ 143 h 286"/>
                <a:gd name="T48" fmla="*/ 600 w 608"/>
                <a:gd name="T49" fmla="*/ 167 h 286"/>
                <a:gd name="T50" fmla="*/ 562 w 608"/>
                <a:gd name="T51" fmla="*/ 167 h 286"/>
                <a:gd name="T52" fmla="*/ 562 w 608"/>
                <a:gd name="T53" fmla="*/ 199 h 286"/>
                <a:gd name="T54" fmla="*/ 547 w 608"/>
                <a:gd name="T55" fmla="*/ 207 h 286"/>
                <a:gd name="T56" fmla="*/ 539 w 608"/>
                <a:gd name="T57" fmla="*/ 215 h 286"/>
                <a:gd name="T58" fmla="*/ 554 w 608"/>
                <a:gd name="T59" fmla="*/ 246 h 286"/>
                <a:gd name="T60" fmla="*/ 554 w 608"/>
                <a:gd name="T61" fmla="*/ 254 h 286"/>
                <a:gd name="T62" fmla="*/ 509 w 608"/>
                <a:gd name="T63" fmla="*/ 246 h 286"/>
                <a:gd name="T64" fmla="*/ 463 w 608"/>
                <a:gd name="T65" fmla="*/ 246 h 286"/>
                <a:gd name="T66" fmla="*/ 440 w 608"/>
                <a:gd name="T67" fmla="*/ 254 h 286"/>
                <a:gd name="T68" fmla="*/ 410 w 608"/>
                <a:gd name="T69" fmla="*/ 254 h 286"/>
                <a:gd name="T70" fmla="*/ 372 w 608"/>
                <a:gd name="T71" fmla="*/ 286 h 286"/>
                <a:gd name="T72" fmla="*/ 342 w 608"/>
                <a:gd name="T73" fmla="*/ 270 h 286"/>
                <a:gd name="T74" fmla="*/ 319 w 608"/>
                <a:gd name="T75" fmla="*/ 238 h 286"/>
                <a:gd name="T76" fmla="*/ 273 w 608"/>
                <a:gd name="T77" fmla="*/ 238 h 286"/>
                <a:gd name="T78" fmla="*/ 235 w 608"/>
                <a:gd name="T79" fmla="*/ 215 h 286"/>
                <a:gd name="T80" fmla="*/ 197 w 608"/>
                <a:gd name="T81" fmla="*/ 191 h 286"/>
                <a:gd name="T82" fmla="*/ 159 w 608"/>
                <a:gd name="T83" fmla="*/ 222 h 286"/>
                <a:gd name="T84" fmla="*/ 175 w 608"/>
                <a:gd name="T85" fmla="*/ 278 h 286"/>
                <a:gd name="T86" fmla="*/ 137 w 608"/>
                <a:gd name="T87" fmla="*/ 270 h 286"/>
                <a:gd name="T88" fmla="*/ 114 w 608"/>
                <a:gd name="T89" fmla="*/ 254 h 286"/>
                <a:gd name="T90" fmla="*/ 91 w 608"/>
                <a:gd name="T91" fmla="*/ 246 h 286"/>
                <a:gd name="T92" fmla="*/ 68 w 608"/>
                <a:gd name="T93" fmla="*/ 215 h 286"/>
                <a:gd name="T94" fmla="*/ 83 w 608"/>
                <a:gd name="T95" fmla="*/ 207 h 286"/>
                <a:gd name="T96" fmla="*/ 106 w 608"/>
                <a:gd name="T97" fmla="*/ 199 h 286"/>
                <a:gd name="T98" fmla="*/ 99 w 608"/>
                <a:gd name="T99" fmla="*/ 16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8" h="286">
                  <a:moveTo>
                    <a:pt x="83" y="167"/>
                  </a:moveTo>
                  <a:lnTo>
                    <a:pt x="68" y="167"/>
                  </a:lnTo>
                  <a:lnTo>
                    <a:pt x="45" y="175"/>
                  </a:lnTo>
                  <a:lnTo>
                    <a:pt x="45" y="183"/>
                  </a:lnTo>
                  <a:lnTo>
                    <a:pt x="30" y="159"/>
                  </a:lnTo>
                  <a:lnTo>
                    <a:pt x="0" y="127"/>
                  </a:lnTo>
                  <a:lnTo>
                    <a:pt x="0" y="104"/>
                  </a:lnTo>
                  <a:lnTo>
                    <a:pt x="0" y="88"/>
                  </a:lnTo>
                  <a:lnTo>
                    <a:pt x="23" y="96"/>
                  </a:lnTo>
                  <a:lnTo>
                    <a:pt x="23" y="88"/>
                  </a:lnTo>
                  <a:lnTo>
                    <a:pt x="38" y="80"/>
                  </a:lnTo>
                  <a:lnTo>
                    <a:pt x="45" y="64"/>
                  </a:lnTo>
                  <a:lnTo>
                    <a:pt x="68" y="64"/>
                  </a:lnTo>
                  <a:lnTo>
                    <a:pt x="106" y="88"/>
                  </a:lnTo>
                  <a:lnTo>
                    <a:pt x="129" y="88"/>
                  </a:lnTo>
                  <a:lnTo>
                    <a:pt x="159" y="88"/>
                  </a:lnTo>
                  <a:lnTo>
                    <a:pt x="190" y="88"/>
                  </a:lnTo>
                  <a:lnTo>
                    <a:pt x="197" y="88"/>
                  </a:lnTo>
                  <a:lnTo>
                    <a:pt x="175" y="64"/>
                  </a:lnTo>
                  <a:lnTo>
                    <a:pt x="182" y="40"/>
                  </a:lnTo>
                  <a:lnTo>
                    <a:pt x="197" y="40"/>
                  </a:lnTo>
                  <a:lnTo>
                    <a:pt x="182" y="32"/>
                  </a:lnTo>
                  <a:lnTo>
                    <a:pt x="197" y="32"/>
                  </a:lnTo>
                  <a:lnTo>
                    <a:pt x="220" y="24"/>
                  </a:lnTo>
                  <a:lnTo>
                    <a:pt x="235" y="16"/>
                  </a:lnTo>
                  <a:lnTo>
                    <a:pt x="258" y="16"/>
                  </a:lnTo>
                  <a:lnTo>
                    <a:pt x="273" y="8"/>
                  </a:lnTo>
                  <a:lnTo>
                    <a:pt x="288" y="0"/>
                  </a:lnTo>
                  <a:lnTo>
                    <a:pt x="304" y="0"/>
                  </a:lnTo>
                  <a:lnTo>
                    <a:pt x="319" y="16"/>
                  </a:lnTo>
                  <a:lnTo>
                    <a:pt x="349" y="24"/>
                  </a:lnTo>
                  <a:lnTo>
                    <a:pt x="357" y="32"/>
                  </a:lnTo>
                  <a:lnTo>
                    <a:pt x="372" y="32"/>
                  </a:lnTo>
                  <a:lnTo>
                    <a:pt x="387" y="24"/>
                  </a:lnTo>
                  <a:lnTo>
                    <a:pt x="410" y="16"/>
                  </a:lnTo>
                  <a:lnTo>
                    <a:pt x="410" y="24"/>
                  </a:lnTo>
                  <a:lnTo>
                    <a:pt x="410" y="32"/>
                  </a:lnTo>
                  <a:lnTo>
                    <a:pt x="433" y="48"/>
                  </a:lnTo>
                  <a:lnTo>
                    <a:pt x="448" y="64"/>
                  </a:lnTo>
                  <a:lnTo>
                    <a:pt x="494" y="88"/>
                  </a:lnTo>
                  <a:lnTo>
                    <a:pt x="494" y="88"/>
                  </a:lnTo>
                  <a:lnTo>
                    <a:pt x="509" y="88"/>
                  </a:lnTo>
                  <a:lnTo>
                    <a:pt x="524" y="88"/>
                  </a:lnTo>
                  <a:lnTo>
                    <a:pt x="547" y="96"/>
                  </a:lnTo>
                  <a:lnTo>
                    <a:pt x="570" y="111"/>
                  </a:lnTo>
                  <a:lnTo>
                    <a:pt x="585" y="111"/>
                  </a:lnTo>
                  <a:lnTo>
                    <a:pt x="608" y="127"/>
                  </a:lnTo>
                  <a:lnTo>
                    <a:pt x="600" y="143"/>
                  </a:lnTo>
                  <a:lnTo>
                    <a:pt x="592" y="143"/>
                  </a:lnTo>
                  <a:lnTo>
                    <a:pt x="600" y="167"/>
                  </a:lnTo>
                  <a:lnTo>
                    <a:pt x="585" y="167"/>
                  </a:lnTo>
                  <a:lnTo>
                    <a:pt x="562" y="167"/>
                  </a:lnTo>
                  <a:lnTo>
                    <a:pt x="562" y="183"/>
                  </a:lnTo>
                  <a:lnTo>
                    <a:pt x="562" y="199"/>
                  </a:lnTo>
                  <a:lnTo>
                    <a:pt x="570" y="207"/>
                  </a:lnTo>
                  <a:lnTo>
                    <a:pt x="547" y="207"/>
                  </a:lnTo>
                  <a:lnTo>
                    <a:pt x="532" y="215"/>
                  </a:lnTo>
                  <a:lnTo>
                    <a:pt x="539" y="215"/>
                  </a:lnTo>
                  <a:lnTo>
                    <a:pt x="547" y="230"/>
                  </a:lnTo>
                  <a:lnTo>
                    <a:pt x="554" y="246"/>
                  </a:lnTo>
                  <a:lnTo>
                    <a:pt x="554" y="254"/>
                  </a:lnTo>
                  <a:lnTo>
                    <a:pt x="554" y="254"/>
                  </a:lnTo>
                  <a:lnTo>
                    <a:pt x="532" y="238"/>
                  </a:lnTo>
                  <a:lnTo>
                    <a:pt x="509" y="246"/>
                  </a:lnTo>
                  <a:lnTo>
                    <a:pt x="486" y="246"/>
                  </a:lnTo>
                  <a:lnTo>
                    <a:pt x="463" y="246"/>
                  </a:lnTo>
                  <a:lnTo>
                    <a:pt x="448" y="246"/>
                  </a:lnTo>
                  <a:lnTo>
                    <a:pt x="440" y="254"/>
                  </a:lnTo>
                  <a:lnTo>
                    <a:pt x="425" y="254"/>
                  </a:lnTo>
                  <a:lnTo>
                    <a:pt x="410" y="254"/>
                  </a:lnTo>
                  <a:lnTo>
                    <a:pt x="402" y="262"/>
                  </a:lnTo>
                  <a:lnTo>
                    <a:pt x="372" y="286"/>
                  </a:lnTo>
                  <a:lnTo>
                    <a:pt x="357" y="278"/>
                  </a:lnTo>
                  <a:lnTo>
                    <a:pt x="342" y="270"/>
                  </a:lnTo>
                  <a:lnTo>
                    <a:pt x="334" y="254"/>
                  </a:lnTo>
                  <a:lnTo>
                    <a:pt x="319" y="238"/>
                  </a:lnTo>
                  <a:lnTo>
                    <a:pt x="304" y="238"/>
                  </a:lnTo>
                  <a:lnTo>
                    <a:pt x="273" y="238"/>
                  </a:lnTo>
                  <a:lnTo>
                    <a:pt x="251" y="230"/>
                  </a:lnTo>
                  <a:lnTo>
                    <a:pt x="235" y="215"/>
                  </a:lnTo>
                  <a:lnTo>
                    <a:pt x="220" y="199"/>
                  </a:lnTo>
                  <a:lnTo>
                    <a:pt x="197" y="191"/>
                  </a:lnTo>
                  <a:lnTo>
                    <a:pt x="159" y="207"/>
                  </a:lnTo>
                  <a:lnTo>
                    <a:pt x="159" y="222"/>
                  </a:lnTo>
                  <a:lnTo>
                    <a:pt x="167" y="246"/>
                  </a:lnTo>
                  <a:lnTo>
                    <a:pt x="175" y="278"/>
                  </a:lnTo>
                  <a:lnTo>
                    <a:pt x="159" y="270"/>
                  </a:lnTo>
                  <a:lnTo>
                    <a:pt x="137" y="270"/>
                  </a:lnTo>
                  <a:lnTo>
                    <a:pt x="137" y="254"/>
                  </a:lnTo>
                  <a:lnTo>
                    <a:pt x="114" y="254"/>
                  </a:lnTo>
                  <a:lnTo>
                    <a:pt x="99" y="246"/>
                  </a:lnTo>
                  <a:lnTo>
                    <a:pt x="91" y="246"/>
                  </a:lnTo>
                  <a:lnTo>
                    <a:pt x="76" y="222"/>
                  </a:lnTo>
                  <a:lnTo>
                    <a:pt x="68" y="215"/>
                  </a:lnTo>
                  <a:lnTo>
                    <a:pt x="91" y="215"/>
                  </a:lnTo>
                  <a:lnTo>
                    <a:pt x="83" y="207"/>
                  </a:lnTo>
                  <a:lnTo>
                    <a:pt x="91" y="199"/>
                  </a:lnTo>
                  <a:lnTo>
                    <a:pt x="106" y="199"/>
                  </a:lnTo>
                  <a:lnTo>
                    <a:pt x="106" y="191"/>
                  </a:lnTo>
                  <a:lnTo>
                    <a:pt x="99" y="167"/>
                  </a:lnTo>
                  <a:lnTo>
                    <a:pt x="83" y="167"/>
                  </a:lnTo>
                  <a:close/>
                </a:path>
              </a:pathLst>
            </a:custGeom>
            <a:solidFill>
              <a:srgbClr val="E1E1E1"/>
            </a:solidFill>
            <a:ln w="12700">
              <a:solidFill>
                <a:srgbClr val="000000"/>
              </a:solidFill>
              <a:prstDash val="solid"/>
              <a:round/>
              <a:headEnd/>
              <a:tailEnd/>
            </a:ln>
          </p:spPr>
          <p:txBody>
            <a:bodyPr/>
            <a:lstStyle/>
            <a:p>
              <a:endParaRPr lang="en-US"/>
            </a:p>
          </p:txBody>
        </p:sp>
        <p:sp>
          <p:nvSpPr>
            <p:cNvPr id="215334" name="Freeform 294"/>
            <p:cNvSpPr>
              <a:spLocks/>
            </p:cNvSpPr>
            <p:nvPr/>
          </p:nvSpPr>
          <p:spPr bwMode="auto">
            <a:xfrm>
              <a:off x="3161" y="1857"/>
              <a:ext cx="129" cy="48"/>
            </a:xfrm>
            <a:custGeom>
              <a:avLst/>
              <a:gdLst>
                <a:gd name="T0" fmla="*/ 23 w 129"/>
                <a:gd name="T1" fmla="*/ 16 h 48"/>
                <a:gd name="T2" fmla="*/ 0 w 129"/>
                <a:gd name="T3" fmla="*/ 0 h 48"/>
                <a:gd name="T4" fmla="*/ 0 w 129"/>
                <a:gd name="T5" fmla="*/ 0 h 48"/>
                <a:gd name="T6" fmla="*/ 15 w 129"/>
                <a:gd name="T7" fmla="*/ 0 h 48"/>
                <a:gd name="T8" fmla="*/ 38 w 129"/>
                <a:gd name="T9" fmla="*/ 0 h 48"/>
                <a:gd name="T10" fmla="*/ 61 w 129"/>
                <a:gd name="T11" fmla="*/ 8 h 48"/>
                <a:gd name="T12" fmla="*/ 84 w 129"/>
                <a:gd name="T13" fmla="*/ 24 h 48"/>
                <a:gd name="T14" fmla="*/ 106 w 129"/>
                <a:gd name="T15" fmla="*/ 32 h 48"/>
                <a:gd name="T16" fmla="*/ 129 w 129"/>
                <a:gd name="T17" fmla="*/ 40 h 48"/>
                <a:gd name="T18" fmla="*/ 129 w 129"/>
                <a:gd name="T19" fmla="*/ 48 h 48"/>
                <a:gd name="T20" fmla="*/ 114 w 129"/>
                <a:gd name="T21" fmla="*/ 48 h 48"/>
                <a:gd name="T22" fmla="*/ 84 w 129"/>
                <a:gd name="T23" fmla="*/ 48 h 48"/>
                <a:gd name="T24" fmla="*/ 61 w 129"/>
                <a:gd name="T25" fmla="*/ 48 h 48"/>
                <a:gd name="T26" fmla="*/ 46 w 129"/>
                <a:gd name="T27" fmla="*/ 48 h 48"/>
                <a:gd name="T28" fmla="*/ 46 w 129"/>
                <a:gd name="T29" fmla="*/ 32 h 48"/>
                <a:gd name="T30" fmla="*/ 23 w 129"/>
                <a:gd name="T31"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48">
                  <a:moveTo>
                    <a:pt x="23" y="16"/>
                  </a:moveTo>
                  <a:lnTo>
                    <a:pt x="0" y="0"/>
                  </a:lnTo>
                  <a:lnTo>
                    <a:pt x="0" y="0"/>
                  </a:lnTo>
                  <a:lnTo>
                    <a:pt x="15" y="0"/>
                  </a:lnTo>
                  <a:lnTo>
                    <a:pt x="38" y="0"/>
                  </a:lnTo>
                  <a:lnTo>
                    <a:pt x="61" y="8"/>
                  </a:lnTo>
                  <a:lnTo>
                    <a:pt x="84" y="24"/>
                  </a:lnTo>
                  <a:lnTo>
                    <a:pt x="106" y="32"/>
                  </a:lnTo>
                  <a:lnTo>
                    <a:pt x="129" y="40"/>
                  </a:lnTo>
                  <a:lnTo>
                    <a:pt x="129" y="48"/>
                  </a:lnTo>
                  <a:lnTo>
                    <a:pt x="114" y="48"/>
                  </a:lnTo>
                  <a:lnTo>
                    <a:pt x="84" y="48"/>
                  </a:lnTo>
                  <a:lnTo>
                    <a:pt x="61" y="48"/>
                  </a:lnTo>
                  <a:lnTo>
                    <a:pt x="46" y="48"/>
                  </a:lnTo>
                  <a:lnTo>
                    <a:pt x="46" y="32"/>
                  </a:lnTo>
                  <a:lnTo>
                    <a:pt x="23" y="16"/>
                  </a:lnTo>
                  <a:close/>
                </a:path>
              </a:pathLst>
            </a:custGeom>
            <a:solidFill>
              <a:srgbClr val="6F73BF"/>
            </a:solidFill>
            <a:ln w="12700">
              <a:solidFill>
                <a:srgbClr val="000000"/>
              </a:solidFill>
              <a:prstDash val="solid"/>
              <a:round/>
              <a:headEnd/>
              <a:tailEnd/>
            </a:ln>
          </p:spPr>
          <p:txBody>
            <a:bodyPr/>
            <a:lstStyle/>
            <a:p>
              <a:endParaRPr lang="en-US"/>
            </a:p>
          </p:txBody>
        </p:sp>
        <p:sp>
          <p:nvSpPr>
            <p:cNvPr id="215335" name="Freeform 295"/>
            <p:cNvSpPr>
              <a:spLocks/>
            </p:cNvSpPr>
            <p:nvPr/>
          </p:nvSpPr>
          <p:spPr bwMode="auto">
            <a:xfrm>
              <a:off x="3662" y="1865"/>
              <a:ext cx="152" cy="88"/>
            </a:xfrm>
            <a:custGeom>
              <a:avLst/>
              <a:gdLst>
                <a:gd name="T0" fmla="*/ 46 w 152"/>
                <a:gd name="T1" fmla="*/ 48 h 88"/>
                <a:gd name="T2" fmla="*/ 31 w 152"/>
                <a:gd name="T3" fmla="*/ 40 h 88"/>
                <a:gd name="T4" fmla="*/ 8 w 152"/>
                <a:gd name="T5" fmla="*/ 40 h 88"/>
                <a:gd name="T6" fmla="*/ 0 w 152"/>
                <a:gd name="T7" fmla="*/ 24 h 88"/>
                <a:gd name="T8" fmla="*/ 8 w 152"/>
                <a:gd name="T9" fmla="*/ 16 h 88"/>
                <a:gd name="T10" fmla="*/ 23 w 152"/>
                <a:gd name="T11" fmla="*/ 16 h 88"/>
                <a:gd name="T12" fmla="*/ 38 w 152"/>
                <a:gd name="T13" fmla="*/ 16 h 88"/>
                <a:gd name="T14" fmla="*/ 46 w 152"/>
                <a:gd name="T15" fmla="*/ 8 h 88"/>
                <a:gd name="T16" fmla="*/ 61 w 152"/>
                <a:gd name="T17" fmla="*/ 8 h 88"/>
                <a:gd name="T18" fmla="*/ 84 w 152"/>
                <a:gd name="T19" fmla="*/ 8 h 88"/>
                <a:gd name="T20" fmla="*/ 107 w 152"/>
                <a:gd name="T21" fmla="*/ 8 h 88"/>
                <a:gd name="T22" fmla="*/ 130 w 152"/>
                <a:gd name="T23" fmla="*/ 0 h 88"/>
                <a:gd name="T24" fmla="*/ 152 w 152"/>
                <a:gd name="T25" fmla="*/ 16 h 88"/>
                <a:gd name="T26" fmla="*/ 152 w 152"/>
                <a:gd name="T27" fmla="*/ 24 h 88"/>
                <a:gd name="T28" fmla="*/ 130 w 152"/>
                <a:gd name="T29" fmla="*/ 48 h 88"/>
                <a:gd name="T30" fmla="*/ 114 w 152"/>
                <a:gd name="T31" fmla="*/ 56 h 88"/>
                <a:gd name="T32" fmla="*/ 99 w 152"/>
                <a:gd name="T33" fmla="*/ 64 h 88"/>
                <a:gd name="T34" fmla="*/ 92 w 152"/>
                <a:gd name="T35" fmla="*/ 64 h 88"/>
                <a:gd name="T36" fmla="*/ 84 w 152"/>
                <a:gd name="T37" fmla="*/ 64 h 88"/>
                <a:gd name="T38" fmla="*/ 69 w 152"/>
                <a:gd name="T39" fmla="*/ 72 h 88"/>
                <a:gd name="T40" fmla="*/ 69 w 152"/>
                <a:gd name="T41" fmla="*/ 88 h 88"/>
                <a:gd name="T42" fmla="*/ 38 w 152"/>
                <a:gd name="T43" fmla="*/ 80 h 88"/>
                <a:gd name="T44" fmla="*/ 8 w 152"/>
                <a:gd name="T45" fmla="*/ 80 h 88"/>
                <a:gd name="T46" fmla="*/ 8 w 152"/>
                <a:gd name="T47" fmla="*/ 64 h 88"/>
                <a:gd name="T48" fmla="*/ 46 w 152"/>
                <a:gd name="T49"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88">
                  <a:moveTo>
                    <a:pt x="46" y="48"/>
                  </a:moveTo>
                  <a:lnTo>
                    <a:pt x="31" y="40"/>
                  </a:lnTo>
                  <a:lnTo>
                    <a:pt x="8" y="40"/>
                  </a:lnTo>
                  <a:lnTo>
                    <a:pt x="0" y="24"/>
                  </a:lnTo>
                  <a:lnTo>
                    <a:pt x="8" y="16"/>
                  </a:lnTo>
                  <a:lnTo>
                    <a:pt x="23" y="16"/>
                  </a:lnTo>
                  <a:lnTo>
                    <a:pt x="38" y="16"/>
                  </a:lnTo>
                  <a:lnTo>
                    <a:pt x="46" y="8"/>
                  </a:lnTo>
                  <a:lnTo>
                    <a:pt x="61" y="8"/>
                  </a:lnTo>
                  <a:lnTo>
                    <a:pt x="84" y="8"/>
                  </a:lnTo>
                  <a:lnTo>
                    <a:pt x="107" y="8"/>
                  </a:lnTo>
                  <a:lnTo>
                    <a:pt x="130" y="0"/>
                  </a:lnTo>
                  <a:lnTo>
                    <a:pt x="152" y="16"/>
                  </a:lnTo>
                  <a:lnTo>
                    <a:pt x="152" y="24"/>
                  </a:lnTo>
                  <a:lnTo>
                    <a:pt x="130" y="48"/>
                  </a:lnTo>
                  <a:lnTo>
                    <a:pt x="114" y="56"/>
                  </a:lnTo>
                  <a:lnTo>
                    <a:pt x="99" y="64"/>
                  </a:lnTo>
                  <a:lnTo>
                    <a:pt x="92" y="64"/>
                  </a:lnTo>
                  <a:lnTo>
                    <a:pt x="84" y="64"/>
                  </a:lnTo>
                  <a:lnTo>
                    <a:pt x="69" y="72"/>
                  </a:lnTo>
                  <a:lnTo>
                    <a:pt x="69" y="88"/>
                  </a:lnTo>
                  <a:lnTo>
                    <a:pt x="38" y="80"/>
                  </a:lnTo>
                  <a:lnTo>
                    <a:pt x="8" y="80"/>
                  </a:lnTo>
                  <a:lnTo>
                    <a:pt x="8" y="64"/>
                  </a:lnTo>
                  <a:lnTo>
                    <a:pt x="46" y="48"/>
                  </a:lnTo>
                  <a:close/>
                </a:path>
              </a:pathLst>
            </a:custGeom>
            <a:solidFill>
              <a:srgbClr val="E1E1E1"/>
            </a:solidFill>
            <a:ln w="12700">
              <a:solidFill>
                <a:srgbClr val="000000"/>
              </a:solidFill>
              <a:prstDash val="solid"/>
              <a:round/>
              <a:headEnd/>
              <a:tailEnd/>
            </a:ln>
          </p:spPr>
          <p:txBody>
            <a:bodyPr/>
            <a:lstStyle/>
            <a:p>
              <a:endParaRPr lang="en-US"/>
            </a:p>
          </p:txBody>
        </p:sp>
        <p:sp>
          <p:nvSpPr>
            <p:cNvPr id="215336" name="Freeform 296"/>
            <p:cNvSpPr>
              <a:spLocks/>
            </p:cNvSpPr>
            <p:nvPr/>
          </p:nvSpPr>
          <p:spPr bwMode="auto">
            <a:xfrm>
              <a:off x="3374" y="1881"/>
              <a:ext cx="235" cy="151"/>
            </a:xfrm>
            <a:custGeom>
              <a:avLst/>
              <a:gdLst>
                <a:gd name="T0" fmla="*/ 220 w 235"/>
                <a:gd name="T1" fmla="*/ 119 h 151"/>
                <a:gd name="T2" fmla="*/ 220 w 235"/>
                <a:gd name="T3" fmla="*/ 135 h 151"/>
                <a:gd name="T4" fmla="*/ 205 w 235"/>
                <a:gd name="T5" fmla="*/ 143 h 151"/>
                <a:gd name="T6" fmla="*/ 197 w 235"/>
                <a:gd name="T7" fmla="*/ 151 h 151"/>
                <a:gd name="T8" fmla="*/ 190 w 235"/>
                <a:gd name="T9" fmla="*/ 151 h 151"/>
                <a:gd name="T10" fmla="*/ 174 w 235"/>
                <a:gd name="T11" fmla="*/ 143 h 151"/>
                <a:gd name="T12" fmla="*/ 167 w 235"/>
                <a:gd name="T13" fmla="*/ 127 h 151"/>
                <a:gd name="T14" fmla="*/ 152 w 235"/>
                <a:gd name="T15" fmla="*/ 119 h 151"/>
                <a:gd name="T16" fmla="*/ 137 w 235"/>
                <a:gd name="T17" fmla="*/ 111 h 151"/>
                <a:gd name="T18" fmla="*/ 121 w 235"/>
                <a:gd name="T19" fmla="*/ 103 h 151"/>
                <a:gd name="T20" fmla="*/ 99 w 235"/>
                <a:gd name="T21" fmla="*/ 95 h 151"/>
                <a:gd name="T22" fmla="*/ 83 w 235"/>
                <a:gd name="T23" fmla="*/ 95 h 151"/>
                <a:gd name="T24" fmla="*/ 61 w 235"/>
                <a:gd name="T25" fmla="*/ 95 h 151"/>
                <a:gd name="T26" fmla="*/ 53 w 235"/>
                <a:gd name="T27" fmla="*/ 111 h 151"/>
                <a:gd name="T28" fmla="*/ 45 w 235"/>
                <a:gd name="T29" fmla="*/ 111 h 151"/>
                <a:gd name="T30" fmla="*/ 38 w 235"/>
                <a:gd name="T31" fmla="*/ 79 h 151"/>
                <a:gd name="T32" fmla="*/ 23 w 235"/>
                <a:gd name="T33" fmla="*/ 72 h 151"/>
                <a:gd name="T34" fmla="*/ 23 w 235"/>
                <a:gd name="T35" fmla="*/ 72 h 151"/>
                <a:gd name="T36" fmla="*/ 30 w 235"/>
                <a:gd name="T37" fmla="*/ 64 h 151"/>
                <a:gd name="T38" fmla="*/ 30 w 235"/>
                <a:gd name="T39" fmla="*/ 64 h 151"/>
                <a:gd name="T40" fmla="*/ 23 w 235"/>
                <a:gd name="T41" fmla="*/ 56 h 151"/>
                <a:gd name="T42" fmla="*/ 23 w 235"/>
                <a:gd name="T43" fmla="*/ 56 h 151"/>
                <a:gd name="T44" fmla="*/ 23 w 235"/>
                <a:gd name="T45" fmla="*/ 56 h 151"/>
                <a:gd name="T46" fmla="*/ 15 w 235"/>
                <a:gd name="T47" fmla="*/ 40 h 151"/>
                <a:gd name="T48" fmla="*/ 15 w 235"/>
                <a:gd name="T49" fmla="*/ 40 h 151"/>
                <a:gd name="T50" fmla="*/ 23 w 235"/>
                <a:gd name="T51" fmla="*/ 40 h 151"/>
                <a:gd name="T52" fmla="*/ 30 w 235"/>
                <a:gd name="T53" fmla="*/ 40 h 151"/>
                <a:gd name="T54" fmla="*/ 38 w 235"/>
                <a:gd name="T55" fmla="*/ 40 h 151"/>
                <a:gd name="T56" fmla="*/ 38 w 235"/>
                <a:gd name="T57" fmla="*/ 40 h 151"/>
                <a:gd name="T58" fmla="*/ 38 w 235"/>
                <a:gd name="T59" fmla="*/ 32 h 151"/>
                <a:gd name="T60" fmla="*/ 23 w 235"/>
                <a:gd name="T61" fmla="*/ 16 h 151"/>
                <a:gd name="T62" fmla="*/ 15 w 235"/>
                <a:gd name="T63" fmla="*/ 16 h 151"/>
                <a:gd name="T64" fmla="*/ 15 w 235"/>
                <a:gd name="T65" fmla="*/ 32 h 151"/>
                <a:gd name="T66" fmla="*/ 15 w 235"/>
                <a:gd name="T67" fmla="*/ 32 h 151"/>
                <a:gd name="T68" fmla="*/ 0 w 235"/>
                <a:gd name="T69" fmla="*/ 8 h 151"/>
                <a:gd name="T70" fmla="*/ 0 w 235"/>
                <a:gd name="T71" fmla="*/ 0 h 151"/>
                <a:gd name="T72" fmla="*/ 0 w 235"/>
                <a:gd name="T73" fmla="*/ 0 h 151"/>
                <a:gd name="T74" fmla="*/ 23 w 235"/>
                <a:gd name="T75" fmla="*/ 0 h 151"/>
                <a:gd name="T76" fmla="*/ 23 w 235"/>
                <a:gd name="T77" fmla="*/ 16 h 151"/>
                <a:gd name="T78" fmla="*/ 45 w 235"/>
                <a:gd name="T79" fmla="*/ 16 h 151"/>
                <a:gd name="T80" fmla="*/ 61 w 235"/>
                <a:gd name="T81" fmla="*/ 24 h 151"/>
                <a:gd name="T82" fmla="*/ 83 w 235"/>
                <a:gd name="T83" fmla="*/ 32 h 151"/>
                <a:gd name="T84" fmla="*/ 83 w 235"/>
                <a:gd name="T85" fmla="*/ 16 h 151"/>
                <a:gd name="T86" fmla="*/ 91 w 235"/>
                <a:gd name="T87" fmla="*/ 16 h 151"/>
                <a:gd name="T88" fmla="*/ 99 w 235"/>
                <a:gd name="T89" fmla="*/ 0 h 151"/>
                <a:gd name="T90" fmla="*/ 121 w 235"/>
                <a:gd name="T91" fmla="*/ 16 h 151"/>
                <a:gd name="T92" fmla="*/ 137 w 235"/>
                <a:gd name="T93" fmla="*/ 32 h 151"/>
                <a:gd name="T94" fmla="*/ 159 w 235"/>
                <a:gd name="T95" fmla="*/ 40 h 151"/>
                <a:gd name="T96" fmla="*/ 167 w 235"/>
                <a:gd name="T97" fmla="*/ 48 h 151"/>
                <a:gd name="T98" fmla="*/ 228 w 235"/>
                <a:gd name="T99" fmla="*/ 87 h 151"/>
                <a:gd name="T100" fmla="*/ 235 w 235"/>
                <a:gd name="T101" fmla="*/ 111 h 151"/>
                <a:gd name="T102" fmla="*/ 228 w 235"/>
                <a:gd name="T103" fmla="*/ 111 h 151"/>
                <a:gd name="T104" fmla="*/ 220 w 235"/>
                <a:gd name="T105" fmla="*/ 1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5" h="151">
                  <a:moveTo>
                    <a:pt x="220" y="119"/>
                  </a:moveTo>
                  <a:lnTo>
                    <a:pt x="220" y="135"/>
                  </a:lnTo>
                  <a:lnTo>
                    <a:pt x="205" y="143"/>
                  </a:lnTo>
                  <a:lnTo>
                    <a:pt x="197" y="151"/>
                  </a:lnTo>
                  <a:lnTo>
                    <a:pt x="190" y="151"/>
                  </a:lnTo>
                  <a:lnTo>
                    <a:pt x="174" y="143"/>
                  </a:lnTo>
                  <a:lnTo>
                    <a:pt x="167" y="127"/>
                  </a:lnTo>
                  <a:lnTo>
                    <a:pt x="152" y="119"/>
                  </a:lnTo>
                  <a:lnTo>
                    <a:pt x="137" y="111"/>
                  </a:lnTo>
                  <a:lnTo>
                    <a:pt x="121" y="103"/>
                  </a:lnTo>
                  <a:lnTo>
                    <a:pt x="99" y="95"/>
                  </a:lnTo>
                  <a:lnTo>
                    <a:pt x="83" y="95"/>
                  </a:lnTo>
                  <a:lnTo>
                    <a:pt x="61" y="95"/>
                  </a:lnTo>
                  <a:lnTo>
                    <a:pt x="53" y="111"/>
                  </a:lnTo>
                  <a:lnTo>
                    <a:pt x="45" y="111"/>
                  </a:lnTo>
                  <a:lnTo>
                    <a:pt x="38" y="79"/>
                  </a:lnTo>
                  <a:lnTo>
                    <a:pt x="23" y="72"/>
                  </a:lnTo>
                  <a:lnTo>
                    <a:pt x="23" y="72"/>
                  </a:lnTo>
                  <a:lnTo>
                    <a:pt x="30" y="64"/>
                  </a:lnTo>
                  <a:lnTo>
                    <a:pt x="30" y="64"/>
                  </a:lnTo>
                  <a:lnTo>
                    <a:pt x="23" y="56"/>
                  </a:lnTo>
                  <a:lnTo>
                    <a:pt x="23" y="56"/>
                  </a:lnTo>
                  <a:lnTo>
                    <a:pt x="23" y="56"/>
                  </a:lnTo>
                  <a:lnTo>
                    <a:pt x="15" y="40"/>
                  </a:lnTo>
                  <a:lnTo>
                    <a:pt x="15" y="40"/>
                  </a:lnTo>
                  <a:lnTo>
                    <a:pt x="23" y="40"/>
                  </a:lnTo>
                  <a:lnTo>
                    <a:pt x="30" y="40"/>
                  </a:lnTo>
                  <a:lnTo>
                    <a:pt x="38" y="40"/>
                  </a:lnTo>
                  <a:lnTo>
                    <a:pt x="38" y="40"/>
                  </a:lnTo>
                  <a:lnTo>
                    <a:pt x="38" y="32"/>
                  </a:lnTo>
                  <a:lnTo>
                    <a:pt x="23" y="16"/>
                  </a:lnTo>
                  <a:lnTo>
                    <a:pt x="15" y="16"/>
                  </a:lnTo>
                  <a:lnTo>
                    <a:pt x="15" y="32"/>
                  </a:lnTo>
                  <a:lnTo>
                    <a:pt x="15" y="32"/>
                  </a:lnTo>
                  <a:lnTo>
                    <a:pt x="0" y="8"/>
                  </a:lnTo>
                  <a:lnTo>
                    <a:pt x="0" y="0"/>
                  </a:lnTo>
                  <a:lnTo>
                    <a:pt x="0" y="0"/>
                  </a:lnTo>
                  <a:lnTo>
                    <a:pt x="23" y="0"/>
                  </a:lnTo>
                  <a:lnTo>
                    <a:pt x="23" y="16"/>
                  </a:lnTo>
                  <a:lnTo>
                    <a:pt x="45" y="16"/>
                  </a:lnTo>
                  <a:lnTo>
                    <a:pt x="61" y="24"/>
                  </a:lnTo>
                  <a:lnTo>
                    <a:pt x="83" y="32"/>
                  </a:lnTo>
                  <a:lnTo>
                    <a:pt x="83" y="16"/>
                  </a:lnTo>
                  <a:lnTo>
                    <a:pt x="91" y="16"/>
                  </a:lnTo>
                  <a:lnTo>
                    <a:pt x="99" y="0"/>
                  </a:lnTo>
                  <a:lnTo>
                    <a:pt x="121" y="16"/>
                  </a:lnTo>
                  <a:lnTo>
                    <a:pt x="137" y="32"/>
                  </a:lnTo>
                  <a:lnTo>
                    <a:pt x="159" y="40"/>
                  </a:lnTo>
                  <a:lnTo>
                    <a:pt x="167" y="48"/>
                  </a:lnTo>
                  <a:lnTo>
                    <a:pt x="228" y="87"/>
                  </a:lnTo>
                  <a:lnTo>
                    <a:pt x="235" y="111"/>
                  </a:lnTo>
                  <a:lnTo>
                    <a:pt x="228" y="111"/>
                  </a:lnTo>
                  <a:lnTo>
                    <a:pt x="220" y="119"/>
                  </a:lnTo>
                  <a:close/>
                </a:path>
              </a:pathLst>
            </a:custGeom>
            <a:solidFill>
              <a:srgbClr val="E1E1E1"/>
            </a:solidFill>
            <a:ln w="12700">
              <a:solidFill>
                <a:srgbClr val="000000"/>
              </a:solidFill>
              <a:prstDash val="solid"/>
              <a:round/>
              <a:headEnd/>
              <a:tailEnd/>
            </a:ln>
          </p:spPr>
          <p:txBody>
            <a:bodyPr/>
            <a:lstStyle/>
            <a:p>
              <a:endParaRPr lang="en-US"/>
            </a:p>
          </p:txBody>
        </p:sp>
        <p:sp>
          <p:nvSpPr>
            <p:cNvPr id="215337" name="Freeform 297"/>
            <p:cNvSpPr>
              <a:spLocks/>
            </p:cNvSpPr>
            <p:nvPr/>
          </p:nvSpPr>
          <p:spPr bwMode="auto">
            <a:xfrm>
              <a:off x="3541" y="1968"/>
              <a:ext cx="220" cy="191"/>
            </a:xfrm>
            <a:custGeom>
              <a:avLst/>
              <a:gdLst>
                <a:gd name="T0" fmla="*/ 0 w 220"/>
                <a:gd name="T1" fmla="*/ 80 h 191"/>
                <a:gd name="T2" fmla="*/ 0 w 220"/>
                <a:gd name="T3" fmla="*/ 88 h 191"/>
                <a:gd name="T4" fmla="*/ 0 w 220"/>
                <a:gd name="T5" fmla="*/ 96 h 191"/>
                <a:gd name="T6" fmla="*/ 7 w 220"/>
                <a:gd name="T7" fmla="*/ 103 h 191"/>
                <a:gd name="T8" fmla="*/ 7 w 220"/>
                <a:gd name="T9" fmla="*/ 103 h 191"/>
                <a:gd name="T10" fmla="*/ 7 w 220"/>
                <a:gd name="T11" fmla="*/ 119 h 191"/>
                <a:gd name="T12" fmla="*/ 15 w 220"/>
                <a:gd name="T13" fmla="*/ 143 h 191"/>
                <a:gd name="T14" fmla="*/ 30 w 220"/>
                <a:gd name="T15" fmla="*/ 143 h 191"/>
                <a:gd name="T16" fmla="*/ 30 w 220"/>
                <a:gd name="T17" fmla="*/ 151 h 191"/>
                <a:gd name="T18" fmla="*/ 23 w 220"/>
                <a:gd name="T19" fmla="*/ 175 h 191"/>
                <a:gd name="T20" fmla="*/ 30 w 220"/>
                <a:gd name="T21" fmla="*/ 183 h 191"/>
                <a:gd name="T22" fmla="*/ 45 w 220"/>
                <a:gd name="T23" fmla="*/ 191 h 191"/>
                <a:gd name="T24" fmla="*/ 76 w 220"/>
                <a:gd name="T25" fmla="*/ 183 h 191"/>
                <a:gd name="T26" fmla="*/ 91 w 220"/>
                <a:gd name="T27" fmla="*/ 183 h 191"/>
                <a:gd name="T28" fmla="*/ 106 w 220"/>
                <a:gd name="T29" fmla="*/ 175 h 191"/>
                <a:gd name="T30" fmla="*/ 106 w 220"/>
                <a:gd name="T31" fmla="*/ 167 h 191"/>
                <a:gd name="T32" fmla="*/ 114 w 220"/>
                <a:gd name="T33" fmla="*/ 151 h 191"/>
                <a:gd name="T34" fmla="*/ 129 w 220"/>
                <a:gd name="T35" fmla="*/ 143 h 191"/>
                <a:gd name="T36" fmla="*/ 129 w 220"/>
                <a:gd name="T37" fmla="*/ 143 h 191"/>
                <a:gd name="T38" fmla="*/ 152 w 220"/>
                <a:gd name="T39" fmla="*/ 143 h 191"/>
                <a:gd name="T40" fmla="*/ 152 w 220"/>
                <a:gd name="T41" fmla="*/ 119 h 191"/>
                <a:gd name="T42" fmla="*/ 159 w 220"/>
                <a:gd name="T43" fmla="*/ 103 h 191"/>
                <a:gd name="T44" fmla="*/ 152 w 220"/>
                <a:gd name="T45" fmla="*/ 96 h 191"/>
                <a:gd name="T46" fmla="*/ 167 w 220"/>
                <a:gd name="T47" fmla="*/ 96 h 191"/>
                <a:gd name="T48" fmla="*/ 175 w 220"/>
                <a:gd name="T49" fmla="*/ 88 h 191"/>
                <a:gd name="T50" fmla="*/ 175 w 220"/>
                <a:gd name="T51" fmla="*/ 72 h 191"/>
                <a:gd name="T52" fmla="*/ 167 w 220"/>
                <a:gd name="T53" fmla="*/ 56 h 191"/>
                <a:gd name="T54" fmla="*/ 175 w 220"/>
                <a:gd name="T55" fmla="*/ 40 h 191"/>
                <a:gd name="T56" fmla="*/ 213 w 220"/>
                <a:gd name="T57" fmla="*/ 32 h 191"/>
                <a:gd name="T58" fmla="*/ 213 w 220"/>
                <a:gd name="T59" fmla="*/ 24 h 191"/>
                <a:gd name="T60" fmla="*/ 220 w 220"/>
                <a:gd name="T61" fmla="*/ 24 h 191"/>
                <a:gd name="T62" fmla="*/ 205 w 220"/>
                <a:gd name="T63" fmla="*/ 24 h 191"/>
                <a:gd name="T64" fmla="*/ 197 w 220"/>
                <a:gd name="T65" fmla="*/ 24 h 191"/>
                <a:gd name="T66" fmla="*/ 190 w 220"/>
                <a:gd name="T67" fmla="*/ 24 h 191"/>
                <a:gd name="T68" fmla="*/ 167 w 220"/>
                <a:gd name="T69" fmla="*/ 32 h 191"/>
                <a:gd name="T70" fmla="*/ 159 w 220"/>
                <a:gd name="T71" fmla="*/ 8 h 191"/>
                <a:gd name="T72" fmla="*/ 159 w 220"/>
                <a:gd name="T73" fmla="*/ 8 h 191"/>
                <a:gd name="T74" fmla="*/ 152 w 220"/>
                <a:gd name="T75" fmla="*/ 0 h 191"/>
                <a:gd name="T76" fmla="*/ 144 w 220"/>
                <a:gd name="T77" fmla="*/ 8 h 191"/>
                <a:gd name="T78" fmla="*/ 144 w 220"/>
                <a:gd name="T79" fmla="*/ 16 h 191"/>
                <a:gd name="T80" fmla="*/ 129 w 220"/>
                <a:gd name="T81" fmla="*/ 24 h 191"/>
                <a:gd name="T82" fmla="*/ 121 w 220"/>
                <a:gd name="T83" fmla="*/ 24 h 191"/>
                <a:gd name="T84" fmla="*/ 114 w 220"/>
                <a:gd name="T85" fmla="*/ 24 h 191"/>
                <a:gd name="T86" fmla="*/ 106 w 220"/>
                <a:gd name="T87" fmla="*/ 32 h 191"/>
                <a:gd name="T88" fmla="*/ 99 w 220"/>
                <a:gd name="T89" fmla="*/ 24 h 191"/>
                <a:gd name="T90" fmla="*/ 83 w 220"/>
                <a:gd name="T91" fmla="*/ 24 h 191"/>
                <a:gd name="T92" fmla="*/ 68 w 220"/>
                <a:gd name="T93" fmla="*/ 24 h 191"/>
                <a:gd name="T94" fmla="*/ 61 w 220"/>
                <a:gd name="T95" fmla="*/ 24 h 191"/>
                <a:gd name="T96" fmla="*/ 53 w 220"/>
                <a:gd name="T97" fmla="*/ 32 h 191"/>
                <a:gd name="T98" fmla="*/ 53 w 220"/>
                <a:gd name="T99" fmla="*/ 48 h 191"/>
                <a:gd name="T100" fmla="*/ 38 w 220"/>
                <a:gd name="T101" fmla="*/ 56 h 191"/>
                <a:gd name="T102" fmla="*/ 30 w 220"/>
                <a:gd name="T103" fmla="*/ 64 h 191"/>
                <a:gd name="T104" fmla="*/ 23 w 220"/>
                <a:gd name="T105" fmla="*/ 64 h 191"/>
                <a:gd name="T106" fmla="*/ 7 w 220"/>
                <a:gd name="T107" fmla="*/ 56 h 191"/>
                <a:gd name="T108" fmla="*/ 0 w 220"/>
                <a:gd name="T109" fmla="*/ 8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 h="191">
                  <a:moveTo>
                    <a:pt x="0" y="80"/>
                  </a:moveTo>
                  <a:lnTo>
                    <a:pt x="0" y="88"/>
                  </a:lnTo>
                  <a:lnTo>
                    <a:pt x="0" y="96"/>
                  </a:lnTo>
                  <a:lnTo>
                    <a:pt x="7" y="103"/>
                  </a:lnTo>
                  <a:lnTo>
                    <a:pt x="7" y="103"/>
                  </a:lnTo>
                  <a:lnTo>
                    <a:pt x="7" y="119"/>
                  </a:lnTo>
                  <a:lnTo>
                    <a:pt x="15" y="143"/>
                  </a:lnTo>
                  <a:lnTo>
                    <a:pt x="30" y="143"/>
                  </a:lnTo>
                  <a:lnTo>
                    <a:pt x="30" y="151"/>
                  </a:lnTo>
                  <a:lnTo>
                    <a:pt x="23" y="175"/>
                  </a:lnTo>
                  <a:lnTo>
                    <a:pt x="30" y="183"/>
                  </a:lnTo>
                  <a:lnTo>
                    <a:pt x="45" y="191"/>
                  </a:lnTo>
                  <a:lnTo>
                    <a:pt x="76" y="183"/>
                  </a:lnTo>
                  <a:lnTo>
                    <a:pt x="91" y="183"/>
                  </a:lnTo>
                  <a:lnTo>
                    <a:pt x="106" y="175"/>
                  </a:lnTo>
                  <a:lnTo>
                    <a:pt x="106" y="167"/>
                  </a:lnTo>
                  <a:lnTo>
                    <a:pt x="114" y="151"/>
                  </a:lnTo>
                  <a:lnTo>
                    <a:pt x="129" y="143"/>
                  </a:lnTo>
                  <a:lnTo>
                    <a:pt x="129" y="143"/>
                  </a:lnTo>
                  <a:lnTo>
                    <a:pt x="152" y="143"/>
                  </a:lnTo>
                  <a:lnTo>
                    <a:pt x="152" y="119"/>
                  </a:lnTo>
                  <a:lnTo>
                    <a:pt x="159" y="103"/>
                  </a:lnTo>
                  <a:lnTo>
                    <a:pt x="152" y="96"/>
                  </a:lnTo>
                  <a:lnTo>
                    <a:pt x="167" y="96"/>
                  </a:lnTo>
                  <a:lnTo>
                    <a:pt x="175" y="88"/>
                  </a:lnTo>
                  <a:lnTo>
                    <a:pt x="175" y="72"/>
                  </a:lnTo>
                  <a:lnTo>
                    <a:pt x="167" y="56"/>
                  </a:lnTo>
                  <a:lnTo>
                    <a:pt x="175" y="40"/>
                  </a:lnTo>
                  <a:lnTo>
                    <a:pt x="213" y="32"/>
                  </a:lnTo>
                  <a:lnTo>
                    <a:pt x="213" y="24"/>
                  </a:lnTo>
                  <a:lnTo>
                    <a:pt x="220" y="24"/>
                  </a:lnTo>
                  <a:lnTo>
                    <a:pt x="205" y="24"/>
                  </a:lnTo>
                  <a:lnTo>
                    <a:pt x="197" y="24"/>
                  </a:lnTo>
                  <a:lnTo>
                    <a:pt x="190" y="24"/>
                  </a:lnTo>
                  <a:lnTo>
                    <a:pt x="167" y="32"/>
                  </a:lnTo>
                  <a:lnTo>
                    <a:pt x="159" y="8"/>
                  </a:lnTo>
                  <a:lnTo>
                    <a:pt x="159" y="8"/>
                  </a:lnTo>
                  <a:lnTo>
                    <a:pt x="152" y="0"/>
                  </a:lnTo>
                  <a:lnTo>
                    <a:pt x="144" y="8"/>
                  </a:lnTo>
                  <a:lnTo>
                    <a:pt x="144" y="16"/>
                  </a:lnTo>
                  <a:lnTo>
                    <a:pt x="129" y="24"/>
                  </a:lnTo>
                  <a:lnTo>
                    <a:pt x="121" y="24"/>
                  </a:lnTo>
                  <a:lnTo>
                    <a:pt x="114" y="24"/>
                  </a:lnTo>
                  <a:lnTo>
                    <a:pt x="106" y="32"/>
                  </a:lnTo>
                  <a:lnTo>
                    <a:pt x="99" y="24"/>
                  </a:lnTo>
                  <a:lnTo>
                    <a:pt x="83" y="24"/>
                  </a:lnTo>
                  <a:lnTo>
                    <a:pt x="68" y="24"/>
                  </a:lnTo>
                  <a:lnTo>
                    <a:pt x="61" y="24"/>
                  </a:lnTo>
                  <a:lnTo>
                    <a:pt x="53" y="32"/>
                  </a:lnTo>
                  <a:lnTo>
                    <a:pt x="53" y="48"/>
                  </a:lnTo>
                  <a:lnTo>
                    <a:pt x="38" y="56"/>
                  </a:lnTo>
                  <a:lnTo>
                    <a:pt x="30" y="64"/>
                  </a:lnTo>
                  <a:lnTo>
                    <a:pt x="23" y="64"/>
                  </a:lnTo>
                  <a:lnTo>
                    <a:pt x="7" y="56"/>
                  </a:lnTo>
                  <a:lnTo>
                    <a:pt x="0" y="80"/>
                  </a:lnTo>
                  <a:close/>
                </a:path>
              </a:pathLst>
            </a:custGeom>
            <a:solidFill>
              <a:srgbClr val="E1E1E1"/>
            </a:solidFill>
            <a:ln w="12700">
              <a:solidFill>
                <a:srgbClr val="000000"/>
              </a:solidFill>
              <a:prstDash val="solid"/>
              <a:round/>
              <a:headEnd/>
              <a:tailEnd/>
            </a:ln>
          </p:spPr>
          <p:txBody>
            <a:bodyPr/>
            <a:lstStyle/>
            <a:p>
              <a:endParaRPr lang="en-US"/>
            </a:p>
          </p:txBody>
        </p:sp>
        <p:sp>
          <p:nvSpPr>
            <p:cNvPr id="215338" name="Freeform 298"/>
            <p:cNvSpPr>
              <a:spLocks/>
            </p:cNvSpPr>
            <p:nvPr/>
          </p:nvSpPr>
          <p:spPr bwMode="auto">
            <a:xfrm>
              <a:off x="3077" y="2024"/>
              <a:ext cx="31" cy="24"/>
            </a:xfrm>
            <a:custGeom>
              <a:avLst/>
              <a:gdLst>
                <a:gd name="T0" fmla="*/ 31 w 31"/>
                <a:gd name="T1" fmla="*/ 0 h 24"/>
                <a:gd name="T2" fmla="*/ 8 w 31"/>
                <a:gd name="T3" fmla="*/ 8 h 24"/>
                <a:gd name="T4" fmla="*/ 0 w 31"/>
                <a:gd name="T5" fmla="*/ 16 h 24"/>
                <a:gd name="T6" fmla="*/ 8 w 31"/>
                <a:gd name="T7" fmla="*/ 24 h 24"/>
                <a:gd name="T8" fmla="*/ 23 w 31"/>
                <a:gd name="T9" fmla="*/ 16 h 24"/>
                <a:gd name="T10" fmla="*/ 23 w 31"/>
                <a:gd name="T11" fmla="*/ 16 h 24"/>
                <a:gd name="T12" fmla="*/ 31 w 31"/>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1" h="24">
                  <a:moveTo>
                    <a:pt x="31" y="0"/>
                  </a:moveTo>
                  <a:lnTo>
                    <a:pt x="8" y="8"/>
                  </a:lnTo>
                  <a:lnTo>
                    <a:pt x="0" y="16"/>
                  </a:lnTo>
                  <a:lnTo>
                    <a:pt x="8" y="24"/>
                  </a:lnTo>
                  <a:lnTo>
                    <a:pt x="23" y="16"/>
                  </a:lnTo>
                  <a:lnTo>
                    <a:pt x="23" y="16"/>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339" name="Line 299"/>
            <p:cNvSpPr>
              <a:spLocks noChangeShapeType="1"/>
            </p:cNvSpPr>
            <p:nvPr/>
          </p:nvSpPr>
          <p:spPr bwMode="auto">
            <a:xfrm>
              <a:off x="3746" y="200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0" name="Line 300"/>
            <p:cNvSpPr>
              <a:spLocks noChangeShapeType="1"/>
            </p:cNvSpPr>
            <p:nvPr/>
          </p:nvSpPr>
          <p:spPr bwMode="auto">
            <a:xfrm>
              <a:off x="3754" y="2000"/>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1" name="Line 301"/>
            <p:cNvSpPr>
              <a:spLocks noChangeShapeType="1"/>
            </p:cNvSpPr>
            <p:nvPr/>
          </p:nvSpPr>
          <p:spPr bwMode="auto">
            <a:xfrm flipH="1">
              <a:off x="3746" y="200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2" name="Line 302"/>
            <p:cNvSpPr>
              <a:spLocks noChangeShapeType="1"/>
            </p:cNvSpPr>
            <p:nvPr/>
          </p:nvSpPr>
          <p:spPr bwMode="auto">
            <a:xfrm>
              <a:off x="3746" y="2008"/>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3" name="Line 303"/>
            <p:cNvSpPr>
              <a:spLocks noChangeShapeType="1"/>
            </p:cNvSpPr>
            <p:nvPr/>
          </p:nvSpPr>
          <p:spPr bwMode="auto">
            <a:xfrm flipH="1">
              <a:off x="3738" y="2008"/>
              <a:ext cx="8"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4" name="Line 304"/>
            <p:cNvSpPr>
              <a:spLocks noChangeShapeType="1"/>
            </p:cNvSpPr>
            <p:nvPr/>
          </p:nvSpPr>
          <p:spPr bwMode="auto">
            <a:xfrm>
              <a:off x="3738" y="201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5" name="Line 305"/>
            <p:cNvSpPr>
              <a:spLocks noChangeShapeType="1"/>
            </p:cNvSpPr>
            <p:nvPr/>
          </p:nvSpPr>
          <p:spPr bwMode="auto">
            <a:xfrm>
              <a:off x="3738" y="2016"/>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6" name="Line 306"/>
            <p:cNvSpPr>
              <a:spLocks noChangeShapeType="1"/>
            </p:cNvSpPr>
            <p:nvPr/>
          </p:nvSpPr>
          <p:spPr bwMode="auto">
            <a:xfrm>
              <a:off x="3738" y="2024"/>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7" name="Line 307"/>
            <p:cNvSpPr>
              <a:spLocks noChangeShapeType="1"/>
            </p:cNvSpPr>
            <p:nvPr/>
          </p:nvSpPr>
          <p:spPr bwMode="auto">
            <a:xfrm>
              <a:off x="3738" y="203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8" name="Line 308"/>
            <p:cNvSpPr>
              <a:spLocks noChangeShapeType="1"/>
            </p:cNvSpPr>
            <p:nvPr/>
          </p:nvSpPr>
          <p:spPr bwMode="auto">
            <a:xfrm>
              <a:off x="3746" y="2048"/>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9" name="Line 309"/>
            <p:cNvSpPr>
              <a:spLocks noChangeShapeType="1"/>
            </p:cNvSpPr>
            <p:nvPr/>
          </p:nvSpPr>
          <p:spPr bwMode="auto">
            <a:xfrm>
              <a:off x="3746" y="2056"/>
              <a:ext cx="8"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0" name="Line 310"/>
            <p:cNvSpPr>
              <a:spLocks noChangeShapeType="1"/>
            </p:cNvSpPr>
            <p:nvPr/>
          </p:nvSpPr>
          <p:spPr bwMode="auto">
            <a:xfrm>
              <a:off x="3754" y="2064"/>
              <a:ext cx="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1" name="Line 311"/>
            <p:cNvSpPr>
              <a:spLocks noChangeShapeType="1"/>
            </p:cNvSpPr>
            <p:nvPr/>
          </p:nvSpPr>
          <p:spPr bwMode="auto">
            <a:xfrm>
              <a:off x="3761" y="2064"/>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2" name="Line 312"/>
            <p:cNvSpPr>
              <a:spLocks noChangeShapeType="1"/>
            </p:cNvSpPr>
            <p:nvPr/>
          </p:nvSpPr>
          <p:spPr bwMode="auto">
            <a:xfrm>
              <a:off x="3761" y="2071"/>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3" name="Line 313"/>
            <p:cNvSpPr>
              <a:spLocks noChangeShapeType="1"/>
            </p:cNvSpPr>
            <p:nvPr/>
          </p:nvSpPr>
          <p:spPr bwMode="auto">
            <a:xfrm>
              <a:off x="3761" y="2079"/>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4" name="Line 314"/>
            <p:cNvSpPr>
              <a:spLocks noChangeShapeType="1"/>
            </p:cNvSpPr>
            <p:nvPr/>
          </p:nvSpPr>
          <p:spPr bwMode="auto">
            <a:xfrm flipV="1">
              <a:off x="3845" y="2056"/>
              <a:ext cx="7"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5" name="Line 315"/>
            <p:cNvSpPr>
              <a:spLocks noChangeShapeType="1"/>
            </p:cNvSpPr>
            <p:nvPr/>
          </p:nvSpPr>
          <p:spPr bwMode="auto">
            <a:xfrm flipV="1">
              <a:off x="3852" y="2048"/>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6" name="Line 316"/>
            <p:cNvSpPr>
              <a:spLocks noChangeShapeType="1"/>
            </p:cNvSpPr>
            <p:nvPr/>
          </p:nvSpPr>
          <p:spPr bwMode="auto">
            <a:xfrm flipV="1">
              <a:off x="3852" y="2032"/>
              <a:ext cx="8"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7" name="Line 317"/>
            <p:cNvSpPr>
              <a:spLocks noChangeShapeType="1"/>
            </p:cNvSpPr>
            <p:nvPr/>
          </p:nvSpPr>
          <p:spPr bwMode="auto">
            <a:xfrm flipH="1" flipV="1">
              <a:off x="3852" y="2024"/>
              <a:ext cx="8"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8" name="Line 318"/>
            <p:cNvSpPr>
              <a:spLocks noChangeShapeType="1"/>
            </p:cNvSpPr>
            <p:nvPr/>
          </p:nvSpPr>
          <p:spPr bwMode="auto">
            <a:xfrm flipH="1">
              <a:off x="3830" y="2024"/>
              <a:ext cx="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9" name="Line 319"/>
            <p:cNvSpPr>
              <a:spLocks noChangeShapeType="1"/>
            </p:cNvSpPr>
            <p:nvPr/>
          </p:nvSpPr>
          <p:spPr bwMode="auto">
            <a:xfrm flipH="1">
              <a:off x="3814" y="2024"/>
              <a:ext cx="16"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60" name="Freeform 320"/>
            <p:cNvSpPr>
              <a:spLocks/>
            </p:cNvSpPr>
            <p:nvPr/>
          </p:nvSpPr>
          <p:spPr bwMode="auto">
            <a:xfrm>
              <a:off x="3123" y="2048"/>
              <a:ext cx="23" cy="31"/>
            </a:xfrm>
            <a:custGeom>
              <a:avLst/>
              <a:gdLst>
                <a:gd name="T0" fmla="*/ 23 w 23"/>
                <a:gd name="T1" fmla="*/ 16 h 31"/>
                <a:gd name="T2" fmla="*/ 8 w 23"/>
                <a:gd name="T3" fmla="*/ 31 h 31"/>
                <a:gd name="T4" fmla="*/ 0 w 23"/>
                <a:gd name="T5" fmla="*/ 31 h 31"/>
                <a:gd name="T6" fmla="*/ 8 w 23"/>
                <a:gd name="T7" fmla="*/ 16 h 31"/>
                <a:gd name="T8" fmla="*/ 15 w 23"/>
                <a:gd name="T9" fmla="*/ 0 h 31"/>
                <a:gd name="T10" fmla="*/ 23 w 23"/>
                <a:gd name="T11" fmla="*/ 8 h 31"/>
                <a:gd name="T12" fmla="*/ 23 w 23"/>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23" h="31">
                  <a:moveTo>
                    <a:pt x="23" y="16"/>
                  </a:moveTo>
                  <a:lnTo>
                    <a:pt x="8" y="31"/>
                  </a:lnTo>
                  <a:lnTo>
                    <a:pt x="0" y="31"/>
                  </a:lnTo>
                  <a:lnTo>
                    <a:pt x="8" y="16"/>
                  </a:lnTo>
                  <a:lnTo>
                    <a:pt x="15" y="0"/>
                  </a:lnTo>
                  <a:lnTo>
                    <a:pt x="23" y="8"/>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361" name="Freeform 321"/>
            <p:cNvSpPr>
              <a:spLocks/>
            </p:cNvSpPr>
            <p:nvPr/>
          </p:nvSpPr>
          <p:spPr bwMode="auto">
            <a:xfrm>
              <a:off x="3131" y="1992"/>
              <a:ext cx="98" cy="103"/>
            </a:xfrm>
            <a:custGeom>
              <a:avLst/>
              <a:gdLst>
                <a:gd name="T0" fmla="*/ 60 w 98"/>
                <a:gd name="T1" fmla="*/ 8 h 103"/>
                <a:gd name="T2" fmla="*/ 38 w 98"/>
                <a:gd name="T3" fmla="*/ 8 h 103"/>
                <a:gd name="T4" fmla="*/ 15 w 98"/>
                <a:gd name="T5" fmla="*/ 8 h 103"/>
                <a:gd name="T6" fmla="*/ 7 w 98"/>
                <a:gd name="T7" fmla="*/ 16 h 103"/>
                <a:gd name="T8" fmla="*/ 7 w 98"/>
                <a:gd name="T9" fmla="*/ 24 h 103"/>
                <a:gd name="T10" fmla="*/ 0 w 98"/>
                <a:gd name="T11" fmla="*/ 32 h 103"/>
                <a:gd name="T12" fmla="*/ 0 w 98"/>
                <a:gd name="T13" fmla="*/ 32 h 103"/>
                <a:gd name="T14" fmla="*/ 7 w 98"/>
                <a:gd name="T15" fmla="*/ 56 h 103"/>
                <a:gd name="T16" fmla="*/ 15 w 98"/>
                <a:gd name="T17" fmla="*/ 64 h 103"/>
                <a:gd name="T18" fmla="*/ 15 w 98"/>
                <a:gd name="T19" fmla="*/ 72 h 103"/>
                <a:gd name="T20" fmla="*/ 0 w 98"/>
                <a:gd name="T21" fmla="*/ 87 h 103"/>
                <a:gd name="T22" fmla="*/ 0 w 98"/>
                <a:gd name="T23" fmla="*/ 95 h 103"/>
                <a:gd name="T24" fmla="*/ 22 w 98"/>
                <a:gd name="T25" fmla="*/ 103 h 103"/>
                <a:gd name="T26" fmla="*/ 53 w 98"/>
                <a:gd name="T27" fmla="*/ 79 h 103"/>
                <a:gd name="T28" fmla="*/ 68 w 98"/>
                <a:gd name="T29" fmla="*/ 72 h 103"/>
                <a:gd name="T30" fmla="*/ 91 w 98"/>
                <a:gd name="T31" fmla="*/ 64 h 103"/>
                <a:gd name="T32" fmla="*/ 83 w 98"/>
                <a:gd name="T33" fmla="*/ 24 h 103"/>
                <a:gd name="T34" fmla="*/ 98 w 98"/>
                <a:gd name="T35" fmla="*/ 8 h 103"/>
                <a:gd name="T36" fmla="*/ 98 w 98"/>
                <a:gd name="T37" fmla="*/ 0 h 103"/>
                <a:gd name="T38" fmla="*/ 83 w 98"/>
                <a:gd name="T39" fmla="*/ 8 h 103"/>
                <a:gd name="T40" fmla="*/ 60 w 98"/>
                <a:gd name="T41" fmla="*/ 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03">
                  <a:moveTo>
                    <a:pt x="60" y="8"/>
                  </a:moveTo>
                  <a:lnTo>
                    <a:pt x="38" y="8"/>
                  </a:lnTo>
                  <a:lnTo>
                    <a:pt x="15" y="8"/>
                  </a:lnTo>
                  <a:lnTo>
                    <a:pt x="7" y="16"/>
                  </a:lnTo>
                  <a:lnTo>
                    <a:pt x="7" y="24"/>
                  </a:lnTo>
                  <a:lnTo>
                    <a:pt x="0" y="32"/>
                  </a:lnTo>
                  <a:lnTo>
                    <a:pt x="0" y="32"/>
                  </a:lnTo>
                  <a:lnTo>
                    <a:pt x="7" y="56"/>
                  </a:lnTo>
                  <a:lnTo>
                    <a:pt x="15" y="64"/>
                  </a:lnTo>
                  <a:lnTo>
                    <a:pt x="15" y="72"/>
                  </a:lnTo>
                  <a:lnTo>
                    <a:pt x="0" y="87"/>
                  </a:lnTo>
                  <a:lnTo>
                    <a:pt x="0" y="95"/>
                  </a:lnTo>
                  <a:lnTo>
                    <a:pt x="22" y="103"/>
                  </a:lnTo>
                  <a:lnTo>
                    <a:pt x="53" y="79"/>
                  </a:lnTo>
                  <a:lnTo>
                    <a:pt x="68" y="72"/>
                  </a:lnTo>
                  <a:lnTo>
                    <a:pt x="91" y="64"/>
                  </a:lnTo>
                  <a:lnTo>
                    <a:pt x="83" y="24"/>
                  </a:lnTo>
                  <a:lnTo>
                    <a:pt x="98" y="8"/>
                  </a:lnTo>
                  <a:lnTo>
                    <a:pt x="98" y="0"/>
                  </a:lnTo>
                  <a:lnTo>
                    <a:pt x="83" y="8"/>
                  </a:lnTo>
                  <a:lnTo>
                    <a:pt x="60" y="8"/>
                  </a:lnTo>
                  <a:close/>
                </a:path>
              </a:pathLst>
            </a:custGeom>
            <a:solidFill>
              <a:srgbClr val="E1E1E1"/>
            </a:solidFill>
            <a:ln w="12700">
              <a:solidFill>
                <a:srgbClr val="000000"/>
              </a:solidFill>
              <a:prstDash val="solid"/>
              <a:round/>
              <a:headEnd/>
              <a:tailEnd/>
            </a:ln>
          </p:spPr>
          <p:txBody>
            <a:bodyPr/>
            <a:lstStyle/>
            <a:p>
              <a:endParaRPr lang="en-US"/>
            </a:p>
          </p:txBody>
        </p:sp>
        <p:sp>
          <p:nvSpPr>
            <p:cNvPr id="215362" name="Freeform 322"/>
            <p:cNvSpPr>
              <a:spLocks/>
            </p:cNvSpPr>
            <p:nvPr/>
          </p:nvSpPr>
          <p:spPr bwMode="auto">
            <a:xfrm>
              <a:off x="3624" y="1905"/>
              <a:ext cx="137" cy="95"/>
            </a:xfrm>
            <a:custGeom>
              <a:avLst/>
              <a:gdLst>
                <a:gd name="T0" fmla="*/ 114 w 137"/>
                <a:gd name="T1" fmla="*/ 87 h 95"/>
                <a:gd name="T2" fmla="*/ 107 w 137"/>
                <a:gd name="T3" fmla="*/ 87 h 95"/>
                <a:gd name="T4" fmla="*/ 84 w 137"/>
                <a:gd name="T5" fmla="*/ 95 h 95"/>
                <a:gd name="T6" fmla="*/ 76 w 137"/>
                <a:gd name="T7" fmla="*/ 71 h 95"/>
                <a:gd name="T8" fmla="*/ 76 w 137"/>
                <a:gd name="T9" fmla="*/ 71 h 95"/>
                <a:gd name="T10" fmla="*/ 69 w 137"/>
                <a:gd name="T11" fmla="*/ 63 h 95"/>
                <a:gd name="T12" fmla="*/ 61 w 137"/>
                <a:gd name="T13" fmla="*/ 71 h 95"/>
                <a:gd name="T14" fmla="*/ 61 w 137"/>
                <a:gd name="T15" fmla="*/ 79 h 95"/>
                <a:gd name="T16" fmla="*/ 46 w 137"/>
                <a:gd name="T17" fmla="*/ 87 h 95"/>
                <a:gd name="T18" fmla="*/ 38 w 137"/>
                <a:gd name="T19" fmla="*/ 87 h 95"/>
                <a:gd name="T20" fmla="*/ 31 w 137"/>
                <a:gd name="T21" fmla="*/ 87 h 95"/>
                <a:gd name="T22" fmla="*/ 23 w 137"/>
                <a:gd name="T23" fmla="*/ 95 h 95"/>
                <a:gd name="T24" fmla="*/ 16 w 137"/>
                <a:gd name="T25" fmla="*/ 87 h 95"/>
                <a:gd name="T26" fmla="*/ 23 w 137"/>
                <a:gd name="T27" fmla="*/ 63 h 95"/>
                <a:gd name="T28" fmla="*/ 23 w 137"/>
                <a:gd name="T29" fmla="*/ 55 h 95"/>
                <a:gd name="T30" fmla="*/ 8 w 137"/>
                <a:gd name="T31" fmla="*/ 48 h 95"/>
                <a:gd name="T32" fmla="*/ 0 w 137"/>
                <a:gd name="T33" fmla="*/ 40 h 95"/>
                <a:gd name="T34" fmla="*/ 38 w 137"/>
                <a:gd name="T35" fmla="*/ 8 h 95"/>
                <a:gd name="T36" fmla="*/ 46 w 137"/>
                <a:gd name="T37" fmla="*/ 0 h 95"/>
                <a:gd name="T38" fmla="*/ 69 w 137"/>
                <a:gd name="T39" fmla="*/ 0 h 95"/>
                <a:gd name="T40" fmla="*/ 84 w 137"/>
                <a:gd name="T41" fmla="*/ 8 h 95"/>
                <a:gd name="T42" fmla="*/ 46 w 137"/>
                <a:gd name="T43" fmla="*/ 24 h 95"/>
                <a:gd name="T44" fmla="*/ 46 w 137"/>
                <a:gd name="T45" fmla="*/ 40 h 95"/>
                <a:gd name="T46" fmla="*/ 76 w 137"/>
                <a:gd name="T47" fmla="*/ 40 h 95"/>
                <a:gd name="T48" fmla="*/ 107 w 137"/>
                <a:gd name="T49" fmla="*/ 48 h 95"/>
                <a:gd name="T50" fmla="*/ 114 w 137"/>
                <a:gd name="T51" fmla="*/ 63 h 95"/>
                <a:gd name="T52" fmla="*/ 130 w 137"/>
                <a:gd name="T53" fmla="*/ 63 h 95"/>
                <a:gd name="T54" fmla="*/ 137 w 137"/>
                <a:gd name="T55" fmla="*/ 87 h 95"/>
                <a:gd name="T56" fmla="*/ 137 w 137"/>
                <a:gd name="T57" fmla="*/ 87 h 95"/>
                <a:gd name="T58" fmla="*/ 137 w 137"/>
                <a:gd name="T59" fmla="*/ 87 h 95"/>
                <a:gd name="T60" fmla="*/ 122 w 137"/>
                <a:gd name="T61" fmla="*/ 87 h 95"/>
                <a:gd name="T62" fmla="*/ 114 w 137"/>
                <a:gd name="T63" fmla="*/ 8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95">
                  <a:moveTo>
                    <a:pt x="114" y="87"/>
                  </a:moveTo>
                  <a:lnTo>
                    <a:pt x="107" y="87"/>
                  </a:lnTo>
                  <a:lnTo>
                    <a:pt x="84" y="95"/>
                  </a:lnTo>
                  <a:lnTo>
                    <a:pt x="76" y="71"/>
                  </a:lnTo>
                  <a:lnTo>
                    <a:pt x="76" y="71"/>
                  </a:lnTo>
                  <a:lnTo>
                    <a:pt x="69" y="63"/>
                  </a:lnTo>
                  <a:lnTo>
                    <a:pt x="61" y="71"/>
                  </a:lnTo>
                  <a:lnTo>
                    <a:pt x="61" y="79"/>
                  </a:lnTo>
                  <a:lnTo>
                    <a:pt x="46" y="87"/>
                  </a:lnTo>
                  <a:lnTo>
                    <a:pt x="38" y="87"/>
                  </a:lnTo>
                  <a:lnTo>
                    <a:pt x="31" y="87"/>
                  </a:lnTo>
                  <a:lnTo>
                    <a:pt x="23" y="95"/>
                  </a:lnTo>
                  <a:lnTo>
                    <a:pt x="16" y="87"/>
                  </a:lnTo>
                  <a:lnTo>
                    <a:pt x="23" y="63"/>
                  </a:lnTo>
                  <a:lnTo>
                    <a:pt x="23" y="55"/>
                  </a:lnTo>
                  <a:lnTo>
                    <a:pt x="8" y="48"/>
                  </a:lnTo>
                  <a:lnTo>
                    <a:pt x="0" y="40"/>
                  </a:lnTo>
                  <a:lnTo>
                    <a:pt x="38" y="8"/>
                  </a:lnTo>
                  <a:lnTo>
                    <a:pt x="46" y="0"/>
                  </a:lnTo>
                  <a:lnTo>
                    <a:pt x="69" y="0"/>
                  </a:lnTo>
                  <a:lnTo>
                    <a:pt x="84" y="8"/>
                  </a:lnTo>
                  <a:lnTo>
                    <a:pt x="46" y="24"/>
                  </a:lnTo>
                  <a:lnTo>
                    <a:pt x="46" y="40"/>
                  </a:lnTo>
                  <a:lnTo>
                    <a:pt x="76" y="40"/>
                  </a:lnTo>
                  <a:lnTo>
                    <a:pt x="107" y="48"/>
                  </a:lnTo>
                  <a:lnTo>
                    <a:pt x="114" y="63"/>
                  </a:lnTo>
                  <a:lnTo>
                    <a:pt x="130" y="63"/>
                  </a:lnTo>
                  <a:lnTo>
                    <a:pt x="137" y="87"/>
                  </a:lnTo>
                  <a:lnTo>
                    <a:pt x="137" y="87"/>
                  </a:lnTo>
                  <a:lnTo>
                    <a:pt x="137" y="87"/>
                  </a:lnTo>
                  <a:lnTo>
                    <a:pt x="122" y="87"/>
                  </a:lnTo>
                  <a:lnTo>
                    <a:pt x="114" y="87"/>
                  </a:lnTo>
                  <a:close/>
                </a:path>
              </a:pathLst>
            </a:custGeom>
            <a:solidFill>
              <a:srgbClr val="E1E1E1"/>
            </a:solidFill>
            <a:ln w="12700">
              <a:solidFill>
                <a:srgbClr val="000000"/>
              </a:solidFill>
              <a:prstDash val="solid"/>
              <a:round/>
              <a:headEnd/>
              <a:tailEnd/>
            </a:ln>
          </p:spPr>
          <p:txBody>
            <a:bodyPr/>
            <a:lstStyle/>
            <a:p>
              <a:endParaRPr lang="en-US"/>
            </a:p>
          </p:txBody>
        </p:sp>
        <p:sp>
          <p:nvSpPr>
            <p:cNvPr id="215363" name="Freeform 323"/>
            <p:cNvSpPr>
              <a:spLocks/>
            </p:cNvSpPr>
            <p:nvPr/>
          </p:nvSpPr>
          <p:spPr bwMode="auto">
            <a:xfrm>
              <a:off x="3419" y="1818"/>
              <a:ext cx="251" cy="174"/>
            </a:xfrm>
            <a:custGeom>
              <a:avLst/>
              <a:gdLst>
                <a:gd name="T0" fmla="*/ 183 w 251"/>
                <a:gd name="T1" fmla="*/ 150 h 174"/>
                <a:gd name="T2" fmla="*/ 122 w 251"/>
                <a:gd name="T3" fmla="*/ 111 h 174"/>
                <a:gd name="T4" fmla="*/ 114 w 251"/>
                <a:gd name="T5" fmla="*/ 103 h 174"/>
                <a:gd name="T6" fmla="*/ 92 w 251"/>
                <a:gd name="T7" fmla="*/ 95 h 174"/>
                <a:gd name="T8" fmla="*/ 76 w 251"/>
                <a:gd name="T9" fmla="*/ 79 h 174"/>
                <a:gd name="T10" fmla="*/ 54 w 251"/>
                <a:gd name="T11" fmla="*/ 63 h 174"/>
                <a:gd name="T12" fmla="*/ 46 w 251"/>
                <a:gd name="T13" fmla="*/ 79 h 174"/>
                <a:gd name="T14" fmla="*/ 38 w 251"/>
                <a:gd name="T15" fmla="*/ 79 h 174"/>
                <a:gd name="T16" fmla="*/ 38 w 251"/>
                <a:gd name="T17" fmla="*/ 95 h 174"/>
                <a:gd name="T18" fmla="*/ 16 w 251"/>
                <a:gd name="T19" fmla="*/ 87 h 174"/>
                <a:gd name="T20" fmla="*/ 8 w 251"/>
                <a:gd name="T21" fmla="*/ 55 h 174"/>
                <a:gd name="T22" fmla="*/ 0 w 251"/>
                <a:gd name="T23" fmla="*/ 31 h 174"/>
                <a:gd name="T24" fmla="*/ 0 w 251"/>
                <a:gd name="T25" fmla="*/ 16 h 174"/>
                <a:gd name="T26" fmla="*/ 38 w 251"/>
                <a:gd name="T27" fmla="*/ 0 h 174"/>
                <a:gd name="T28" fmla="*/ 61 w 251"/>
                <a:gd name="T29" fmla="*/ 8 h 174"/>
                <a:gd name="T30" fmla="*/ 76 w 251"/>
                <a:gd name="T31" fmla="*/ 24 h 174"/>
                <a:gd name="T32" fmla="*/ 92 w 251"/>
                <a:gd name="T33" fmla="*/ 39 h 174"/>
                <a:gd name="T34" fmla="*/ 114 w 251"/>
                <a:gd name="T35" fmla="*/ 47 h 174"/>
                <a:gd name="T36" fmla="*/ 145 w 251"/>
                <a:gd name="T37" fmla="*/ 47 h 174"/>
                <a:gd name="T38" fmla="*/ 160 w 251"/>
                <a:gd name="T39" fmla="*/ 47 h 174"/>
                <a:gd name="T40" fmla="*/ 175 w 251"/>
                <a:gd name="T41" fmla="*/ 63 h 174"/>
                <a:gd name="T42" fmla="*/ 183 w 251"/>
                <a:gd name="T43" fmla="*/ 79 h 174"/>
                <a:gd name="T44" fmla="*/ 198 w 251"/>
                <a:gd name="T45" fmla="*/ 87 h 174"/>
                <a:gd name="T46" fmla="*/ 213 w 251"/>
                <a:gd name="T47" fmla="*/ 95 h 174"/>
                <a:gd name="T48" fmla="*/ 243 w 251"/>
                <a:gd name="T49" fmla="*/ 71 h 174"/>
                <a:gd name="T50" fmla="*/ 251 w 251"/>
                <a:gd name="T51" fmla="*/ 87 h 174"/>
                <a:gd name="T52" fmla="*/ 243 w 251"/>
                <a:gd name="T53" fmla="*/ 95 h 174"/>
                <a:gd name="T54" fmla="*/ 205 w 251"/>
                <a:gd name="T55" fmla="*/ 127 h 174"/>
                <a:gd name="T56" fmla="*/ 213 w 251"/>
                <a:gd name="T57" fmla="*/ 135 h 174"/>
                <a:gd name="T58" fmla="*/ 228 w 251"/>
                <a:gd name="T59" fmla="*/ 142 h 174"/>
                <a:gd name="T60" fmla="*/ 228 w 251"/>
                <a:gd name="T61" fmla="*/ 150 h 174"/>
                <a:gd name="T62" fmla="*/ 221 w 251"/>
                <a:gd name="T63" fmla="*/ 174 h 174"/>
                <a:gd name="T64" fmla="*/ 205 w 251"/>
                <a:gd name="T65" fmla="*/ 174 h 174"/>
                <a:gd name="T66" fmla="*/ 190 w 251"/>
                <a:gd name="T67" fmla="*/ 174 h 174"/>
                <a:gd name="T68" fmla="*/ 183 w 251"/>
                <a:gd name="T69" fmla="*/ 15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1" h="174">
                  <a:moveTo>
                    <a:pt x="183" y="150"/>
                  </a:moveTo>
                  <a:lnTo>
                    <a:pt x="122" y="111"/>
                  </a:lnTo>
                  <a:lnTo>
                    <a:pt x="114" y="103"/>
                  </a:lnTo>
                  <a:lnTo>
                    <a:pt x="92" y="95"/>
                  </a:lnTo>
                  <a:lnTo>
                    <a:pt x="76" y="79"/>
                  </a:lnTo>
                  <a:lnTo>
                    <a:pt x="54" y="63"/>
                  </a:lnTo>
                  <a:lnTo>
                    <a:pt x="46" y="79"/>
                  </a:lnTo>
                  <a:lnTo>
                    <a:pt x="38" y="79"/>
                  </a:lnTo>
                  <a:lnTo>
                    <a:pt x="38" y="95"/>
                  </a:lnTo>
                  <a:lnTo>
                    <a:pt x="16" y="87"/>
                  </a:lnTo>
                  <a:lnTo>
                    <a:pt x="8" y="55"/>
                  </a:lnTo>
                  <a:lnTo>
                    <a:pt x="0" y="31"/>
                  </a:lnTo>
                  <a:lnTo>
                    <a:pt x="0" y="16"/>
                  </a:lnTo>
                  <a:lnTo>
                    <a:pt x="38" y="0"/>
                  </a:lnTo>
                  <a:lnTo>
                    <a:pt x="61" y="8"/>
                  </a:lnTo>
                  <a:lnTo>
                    <a:pt x="76" y="24"/>
                  </a:lnTo>
                  <a:lnTo>
                    <a:pt x="92" y="39"/>
                  </a:lnTo>
                  <a:lnTo>
                    <a:pt x="114" y="47"/>
                  </a:lnTo>
                  <a:lnTo>
                    <a:pt x="145" y="47"/>
                  </a:lnTo>
                  <a:lnTo>
                    <a:pt x="160" y="47"/>
                  </a:lnTo>
                  <a:lnTo>
                    <a:pt x="175" y="63"/>
                  </a:lnTo>
                  <a:lnTo>
                    <a:pt x="183" y="79"/>
                  </a:lnTo>
                  <a:lnTo>
                    <a:pt x="198" y="87"/>
                  </a:lnTo>
                  <a:lnTo>
                    <a:pt x="213" y="95"/>
                  </a:lnTo>
                  <a:lnTo>
                    <a:pt x="243" y="71"/>
                  </a:lnTo>
                  <a:lnTo>
                    <a:pt x="251" y="87"/>
                  </a:lnTo>
                  <a:lnTo>
                    <a:pt x="243" y="95"/>
                  </a:lnTo>
                  <a:lnTo>
                    <a:pt x="205" y="127"/>
                  </a:lnTo>
                  <a:lnTo>
                    <a:pt x="213" y="135"/>
                  </a:lnTo>
                  <a:lnTo>
                    <a:pt x="228" y="142"/>
                  </a:lnTo>
                  <a:lnTo>
                    <a:pt x="228" y="150"/>
                  </a:lnTo>
                  <a:lnTo>
                    <a:pt x="221" y="174"/>
                  </a:lnTo>
                  <a:lnTo>
                    <a:pt x="205" y="174"/>
                  </a:lnTo>
                  <a:lnTo>
                    <a:pt x="190" y="174"/>
                  </a:lnTo>
                  <a:lnTo>
                    <a:pt x="183" y="150"/>
                  </a:lnTo>
                  <a:close/>
                </a:path>
              </a:pathLst>
            </a:custGeom>
            <a:solidFill>
              <a:srgbClr val="E1E1E1"/>
            </a:solidFill>
            <a:ln w="12700">
              <a:solidFill>
                <a:srgbClr val="000000"/>
              </a:solidFill>
              <a:prstDash val="solid"/>
              <a:round/>
              <a:headEnd/>
              <a:tailEnd/>
            </a:ln>
          </p:spPr>
          <p:txBody>
            <a:bodyPr/>
            <a:lstStyle/>
            <a:p>
              <a:endParaRPr lang="en-US"/>
            </a:p>
          </p:txBody>
        </p:sp>
        <p:sp>
          <p:nvSpPr>
            <p:cNvPr id="215364" name="Freeform 324"/>
            <p:cNvSpPr>
              <a:spLocks/>
            </p:cNvSpPr>
            <p:nvPr/>
          </p:nvSpPr>
          <p:spPr bwMode="auto">
            <a:xfrm>
              <a:off x="2872" y="1889"/>
              <a:ext cx="38" cy="32"/>
            </a:xfrm>
            <a:custGeom>
              <a:avLst/>
              <a:gdLst>
                <a:gd name="T0" fmla="*/ 8 w 38"/>
                <a:gd name="T1" fmla="*/ 32 h 32"/>
                <a:gd name="T2" fmla="*/ 0 w 38"/>
                <a:gd name="T3" fmla="*/ 8 h 32"/>
                <a:gd name="T4" fmla="*/ 0 w 38"/>
                <a:gd name="T5" fmla="*/ 8 h 32"/>
                <a:gd name="T6" fmla="*/ 0 w 38"/>
                <a:gd name="T7" fmla="*/ 8 h 32"/>
                <a:gd name="T8" fmla="*/ 8 w 38"/>
                <a:gd name="T9" fmla="*/ 8 h 32"/>
                <a:gd name="T10" fmla="*/ 8 w 38"/>
                <a:gd name="T11" fmla="*/ 8 h 32"/>
                <a:gd name="T12" fmla="*/ 8 w 38"/>
                <a:gd name="T13" fmla="*/ 0 h 32"/>
                <a:gd name="T14" fmla="*/ 15 w 38"/>
                <a:gd name="T15" fmla="*/ 0 h 32"/>
                <a:gd name="T16" fmla="*/ 15 w 38"/>
                <a:gd name="T17" fmla="*/ 0 h 32"/>
                <a:gd name="T18" fmla="*/ 15 w 38"/>
                <a:gd name="T19" fmla="*/ 0 h 32"/>
                <a:gd name="T20" fmla="*/ 23 w 38"/>
                <a:gd name="T21" fmla="*/ 0 h 32"/>
                <a:gd name="T22" fmla="*/ 31 w 38"/>
                <a:gd name="T23" fmla="*/ 8 h 32"/>
                <a:gd name="T24" fmla="*/ 31 w 38"/>
                <a:gd name="T25" fmla="*/ 0 h 32"/>
                <a:gd name="T26" fmla="*/ 31 w 38"/>
                <a:gd name="T27" fmla="*/ 8 h 32"/>
                <a:gd name="T28" fmla="*/ 38 w 38"/>
                <a:gd name="T29" fmla="*/ 24 h 32"/>
                <a:gd name="T30" fmla="*/ 8 w 38"/>
                <a:gd name="T3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2">
                  <a:moveTo>
                    <a:pt x="8" y="32"/>
                  </a:moveTo>
                  <a:lnTo>
                    <a:pt x="0" y="8"/>
                  </a:lnTo>
                  <a:lnTo>
                    <a:pt x="0" y="8"/>
                  </a:lnTo>
                  <a:lnTo>
                    <a:pt x="0" y="8"/>
                  </a:lnTo>
                  <a:lnTo>
                    <a:pt x="8" y="8"/>
                  </a:lnTo>
                  <a:lnTo>
                    <a:pt x="8" y="8"/>
                  </a:lnTo>
                  <a:lnTo>
                    <a:pt x="8" y="0"/>
                  </a:lnTo>
                  <a:lnTo>
                    <a:pt x="15" y="0"/>
                  </a:lnTo>
                  <a:lnTo>
                    <a:pt x="15" y="0"/>
                  </a:lnTo>
                  <a:lnTo>
                    <a:pt x="15" y="0"/>
                  </a:lnTo>
                  <a:lnTo>
                    <a:pt x="23" y="0"/>
                  </a:lnTo>
                  <a:lnTo>
                    <a:pt x="31" y="8"/>
                  </a:lnTo>
                  <a:lnTo>
                    <a:pt x="31" y="0"/>
                  </a:lnTo>
                  <a:lnTo>
                    <a:pt x="31" y="8"/>
                  </a:lnTo>
                  <a:lnTo>
                    <a:pt x="38" y="24"/>
                  </a:lnTo>
                  <a:lnTo>
                    <a:pt x="8" y="32"/>
                  </a:lnTo>
                  <a:close/>
                </a:path>
              </a:pathLst>
            </a:custGeom>
            <a:solidFill>
              <a:srgbClr val="E1E1E1"/>
            </a:solidFill>
            <a:ln w="12700">
              <a:solidFill>
                <a:srgbClr val="000000"/>
              </a:solidFill>
              <a:prstDash val="solid"/>
              <a:round/>
              <a:headEnd/>
              <a:tailEnd/>
            </a:ln>
          </p:spPr>
          <p:txBody>
            <a:bodyPr/>
            <a:lstStyle/>
            <a:p>
              <a:endParaRPr lang="en-US"/>
            </a:p>
          </p:txBody>
        </p:sp>
        <p:sp>
          <p:nvSpPr>
            <p:cNvPr id="215365" name="Freeform 325"/>
            <p:cNvSpPr>
              <a:spLocks/>
            </p:cNvSpPr>
            <p:nvPr/>
          </p:nvSpPr>
          <p:spPr bwMode="auto">
            <a:xfrm>
              <a:off x="2895" y="1849"/>
              <a:ext cx="99" cy="64"/>
            </a:xfrm>
            <a:custGeom>
              <a:avLst/>
              <a:gdLst>
                <a:gd name="T0" fmla="*/ 8 w 99"/>
                <a:gd name="T1" fmla="*/ 8 h 64"/>
                <a:gd name="T2" fmla="*/ 8 w 99"/>
                <a:gd name="T3" fmla="*/ 0 h 64"/>
                <a:gd name="T4" fmla="*/ 0 w 99"/>
                <a:gd name="T5" fmla="*/ 16 h 64"/>
                <a:gd name="T6" fmla="*/ 8 w 99"/>
                <a:gd name="T7" fmla="*/ 24 h 64"/>
                <a:gd name="T8" fmla="*/ 0 w 99"/>
                <a:gd name="T9" fmla="*/ 40 h 64"/>
                <a:gd name="T10" fmla="*/ 8 w 99"/>
                <a:gd name="T11" fmla="*/ 40 h 64"/>
                <a:gd name="T12" fmla="*/ 8 w 99"/>
                <a:gd name="T13" fmla="*/ 48 h 64"/>
                <a:gd name="T14" fmla="*/ 15 w 99"/>
                <a:gd name="T15" fmla="*/ 64 h 64"/>
                <a:gd name="T16" fmla="*/ 30 w 99"/>
                <a:gd name="T17" fmla="*/ 56 h 64"/>
                <a:gd name="T18" fmla="*/ 61 w 99"/>
                <a:gd name="T19" fmla="*/ 64 h 64"/>
                <a:gd name="T20" fmla="*/ 68 w 99"/>
                <a:gd name="T21" fmla="*/ 56 h 64"/>
                <a:gd name="T22" fmla="*/ 68 w 99"/>
                <a:gd name="T23" fmla="*/ 56 h 64"/>
                <a:gd name="T24" fmla="*/ 68 w 99"/>
                <a:gd name="T25" fmla="*/ 48 h 64"/>
                <a:gd name="T26" fmla="*/ 91 w 99"/>
                <a:gd name="T27" fmla="*/ 48 h 64"/>
                <a:gd name="T28" fmla="*/ 84 w 99"/>
                <a:gd name="T29" fmla="*/ 40 h 64"/>
                <a:gd name="T30" fmla="*/ 91 w 99"/>
                <a:gd name="T31" fmla="*/ 32 h 64"/>
                <a:gd name="T32" fmla="*/ 91 w 99"/>
                <a:gd name="T33" fmla="*/ 16 h 64"/>
                <a:gd name="T34" fmla="*/ 99 w 99"/>
                <a:gd name="T35" fmla="*/ 8 h 64"/>
                <a:gd name="T36" fmla="*/ 68 w 99"/>
                <a:gd name="T37" fmla="*/ 8 h 64"/>
                <a:gd name="T38" fmla="*/ 46 w 99"/>
                <a:gd name="T39" fmla="*/ 16 h 64"/>
                <a:gd name="T40" fmla="*/ 23 w 99"/>
                <a:gd name="T41" fmla="*/ 8 h 64"/>
                <a:gd name="T42" fmla="*/ 8 w 99"/>
                <a:gd name="T43"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64">
                  <a:moveTo>
                    <a:pt x="8" y="8"/>
                  </a:moveTo>
                  <a:lnTo>
                    <a:pt x="8" y="0"/>
                  </a:lnTo>
                  <a:lnTo>
                    <a:pt x="0" y="16"/>
                  </a:lnTo>
                  <a:lnTo>
                    <a:pt x="8" y="24"/>
                  </a:lnTo>
                  <a:lnTo>
                    <a:pt x="0" y="40"/>
                  </a:lnTo>
                  <a:lnTo>
                    <a:pt x="8" y="40"/>
                  </a:lnTo>
                  <a:lnTo>
                    <a:pt x="8" y="48"/>
                  </a:lnTo>
                  <a:lnTo>
                    <a:pt x="15" y="64"/>
                  </a:lnTo>
                  <a:lnTo>
                    <a:pt x="30" y="56"/>
                  </a:lnTo>
                  <a:lnTo>
                    <a:pt x="61" y="64"/>
                  </a:lnTo>
                  <a:lnTo>
                    <a:pt x="68" y="56"/>
                  </a:lnTo>
                  <a:lnTo>
                    <a:pt x="68" y="56"/>
                  </a:lnTo>
                  <a:lnTo>
                    <a:pt x="68" y="48"/>
                  </a:lnTo>
                  <a:lnTo>
                    <a:pt x="91" y="48"/>
                  </a:lnTo>
                  <a:lnTo>
                    <a:pt x="84" y="40"/>
                  </a:lnTo>
                  <a:lnTo>
                    <a:pt x="91" y="32"/>
                  </a:lnTo>
                  <a:lnTo>
                    <a:pt x="91" y="16"/>
                  </a:lnTo>
                  <a:lnTo>
                    <a:pt x="99" y="8"/>
                  </a:lnTo>
                  <a:lnTo>
                    <a:pt x="68" y="8"/>
                  </a:lnTo>
                  <a:lnTo>
                    <a:pt x="46" y="16"/>
                  </a:lnTo>
                  <a:lnTo>
                    <a:pt x="23" y="8"/>
                  </a:lnTo>
                  <a:lnTo>
                    <a:pt x="8" y="8"/>
                  </a:lnTo>
                  <a:close/>
                </a:path>
              </a:pathLst>
            </a:custGeom>
            <a:solidFill>
              <a:srgbClr val="6F73BF"/>
            </a:solidFill>
            <a:ln w="12700">
              <a:solidFill>
                <a:srgbClr val="000000"/>
              </a:solidFill>
              <a:prstDash val="solid"/>
              <a:round/>
              <a:headEnd/>
              <a:tailEnd/>
            </a:ln>
          </p:spPr>
          <p:txBody>
            <a:bodyPr/>
            <a:lstStyle/>
            <a:p>
              <a:endParaRPr lang="en-US"/>
            </a:p>
          </p:txBody>
        </p:sp>
        <p:sp>
          <p:nvSpPr>
            <p:cNvPr id="215366" name="Freeform 326"/>
            <p:cNvSpPr>
              <a:spLocks/>
            </p:cNvSpPr>
            <p:nvPr/>
          </p:nvSpPr>
          <p:spPr bwMode="auto">
            <a:xfrm>
              <a:off x="2849" y="1889"/>
              <a:ext cx="31" cy="56"/>
            </a:xfrm>
            <a:custGeom>
              <a:avLst/>
              <a:gdLst>
                <a:gd name="T0" fmla="*/ 0 w 31"/>
                <a:gd name="T1" fmla="*/ 8 h 56"/>
                <a:gd name="T2" fmla="*/ 8 w 31"/>
                <a:gd name="T3" fmla="*/ 40 h 56"/>
                <a:gd name="T4" fmla="*/ 16 w 31"/>
                <a:gd name="T5" fmla="*/ 56 h 56"/>
                <a:gd name="T6" fmla="*/ 23 w 31"/>
                <a:gd name="T7" fmla="*/ 48 h 56"/>
                <a:gd name="T8" fmla="*/ 31 w 31"/>
                <a:gd name="T9" fmla="*/ 32 h 56"/>
                <a:gd name="T10" fmla="*/ 31 w 31"/>
                <a:gd name="T11" fmla="*/ 32 h 56"/>
                <a:gd name="T12" fmla="*/ 23 w 31"/>
                <a:gd name="T13" fmla="*/ 8 h 56"/>
                <a:gd name="T14" fmla="*/ 16 w 31"/>
                <a:gd name="T15" fmla="*/ 0 h 56"/>
                <a:gd name="T16" fmla="*/ 8 w 31"/>
                <a:gd name="T17" fmla="*/ 0 h 56"/>
                <a:gd name="T18" fmla="*/ 0 w 31"/>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6">
                  <a:moveTo>
                    <a:pt x="0" y="8"/>
                  </a:moveTo>
                  <a:lnTo>
                    <a:pt x="8" y="40"/>
                  </a:lnTo>
                  <a:lnTo>
                    <a:pt x="16" y="56"/>
                  </a:lnTo>
                  <a:lnTo>
                    <a:pt x="23" y="48"/>
                  </a:lnTo>
                  <a:lnTo>
                    <a:pt x="31" y="32"/>
                  </a:lnTo>
                  <a:lnTo>
                    <a:pt x="31" y="32"/>
                  </a:lnTo>
                  <a:lnTo>
                    <a:pt x="23" y="8"/>
                  </a:lnTo>
                  <a:lnTo>
                    <a:pt x="16" y="0"/>
                  </a:lnTo>
                  <a:lnTo>
                    <a:pt x="8"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367" name="Freeform 327"/>
            <p:cNvSpPr>
              <a:spLocks/>
            </p:cNvSpPr>
            <p:nvPr/>
          </p:nvSpPr>
          <p:spPr bwMode="auto">
            <a:xfrm>
              <a:off x="3222" y="1905"/>
              <a:ext cx="76" cy="55"/>
            </a:xfrm>
            <a:custGeom>
              <a:avLst/>
              <a:gdLst>
                <a:gd name="T0" fmla="*/ 15 w 76"/>
                <a:gd name="T1" fmla="*/ 8 h 55"/>
                <a:gd name="T2" fmla="*/ 0 w 76"/>
                <a:gd name="T3" fmla="*/ 0 h 55"/>
                <a:gd name="T4" fmla="*/ 23 w 76"/>
                <a:gd name="T5" fmla="*/ 0 h 55"/>
                <a:gd name="T6" fmla="*/ 53 w 76"/>
                <a:gd name="T7" fmla="*/ 0 h 55"/>
                <a:gd name="T8" fmla="*/ 68 w 76"/>
                <a:gd name="T9" fmla="*/ 0 h 55"/>
                <a:gd name="T10" fmla="*/ 68 w 76"/>
                <a:gd name="T11" fmla="*/ 24 h 55"/>
                <a:gd name="T12" fmla="*/ 68 w 76"/>
                <a:gd name="T13" fmla="*/ 24 h 55"/>
                <a:gd name="T14" fmla="*/ 68 w 76"/>
                <a:gd name="T15" fmla="*/ 32 h 55"/>
                <a:gd name="T16" fmla="*/ 76 w 76"/>
                <a:gd name="T17" fmla="*/ 48 h 55"/>
                <a:gd name="T18" fmla="*/ 68 w 76"/>
                <a:gd name="T19" fmla="*/ 55 h 55"/>
                <a:gd name="T20" fmla="*/ 68 w 76"/>
                <a:gd name="T21" fmla="*/ 48 h 55"/>
                <a:gd name="T22" fmla="*/ 61 w 76"/>
                <a:gd name="T23" fmla="*/ 48 h 55"/>
                <a:gd name="T24" fmla="*/ 61 w 76"/>
                <a:gd name="T25" fmla="*/ 40 h 55"/>
                <a:gd name="T26" fmla="*/ 53 w 76"/>
                <a:gd name="T27" fmla="*/ 40 h 55"/>
                <a:gd name="T28" fmla="*/ 53 w 76"/>
                <a:gd name="T29" fmla="*/ 40 h 55"/>
                <a:gd name="T30" fmla="*/ 45 w 76"/>
                <a:gd name="T31" fmla="*/ 40 h 55"/>
                <a:gd name="T32" fmla="*/ 38 w 76"/>
                <a:gd name="T33" fmla="*/ 40 h 55"/>
                <a:gd name="T34" fmla="*/ 38 w 76"/>
                <a:gd name="T35" fmla="*/ 40 h 55"/>
                <a:gd name="T36" fmla="*/ 30 w 76"/>
                <a:gd name="T37" fmla="*/ 32 h 55"/>
                <a:gd name="T38" fmla="*/ 23 w 76"/>
                <a:gd name="T39" fmla="*/ 24 h 55"/>
                <a:gd name="T40" fmla="*/ 15 w 76"/>
                <a:gd name="T41"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55">
                  <a:moveTo>
                    <a:pt x="15" y="8"/>
                  </a:moveTo>
                  <a:lnTo>
                    <a:pt x="0" y="0"/>
                  </a:lnTo>
                  <a:lnTo>
                    <a:pt x="23" y="0"/>
                  </a:lnTo>
                  <a:lnTo>
                    <a:pt x="53" y="0"/>
                  </a:lnTo>
                  <a:lnTo>
                    <a:pt x="68" y="0"/>
                  </a:lnTo>
                  <a:lnTo>
                    <a:pt x="68" y="24"/>
                  </a:lnTo>
                  <a:lnTo>
                    <a:pt x="68" y="24"/>
                  </a:lnTo>
                  <a:lnTo>
                    <a:pt x="68" y="32"/>
                  </a:lnTo>
                  <a:lnTo>
                    <a:pt x="76" y="48"/>
                  </a:lnTo>
                  <a:lnTo>
                    <a:pt x="68" y="55"/>
                  </a:lnTo>
                  <a:lnTo>
                    <a:pt x="68" y="48"/>
                  </a:lnTo>
                  <a:lnTo>
                    <a:pt x="61" y="48"/>
                  </a:lnTo>
                  <a:lnTo>
                    <a:pt x="61" y="40"/>
                  </a:lnTo>
                  <a:lnTo>
                    <a:pt x="53" y="40"/>
                  </a:lnTo>
                  <a:lnTo>
                    <a:pt x="53" y="40"/>
                  </a:lnTo>
                  <a:lnTo>
                    <a:pt x="45" y="40"/>
                  </a:lnTo>
                  <a:lnTo>
                    <a:pt x="38" y="40"/>
                  </a:lnTo>
                  <a:lnTo>
                    <a:pt x="38" y="40"/>
                  </a:lnTo>
                  <a:lnTo>
                    <a:pt x="30" y="32"/>
                  </a:lnTo>
                  <a:lnTo>
                    <a:pt x="23" y="24"/>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368" name="Freeform 328"/>
            <p:cNvSpPr>
              <a:spLocks/>
            </p:cNvSpPr>
            <p:nvPr/>
          </p:nvSpPr>
          <p:spPr bwMode="auto">
            <a:xfrm>
              <a:off x="3290" y="1897"/>
              <a:ext cx="61" cy="71"/>
            </a:xfrm>
            <a:custGeom>
              <a:avLst/>
              <a:gdLst>
                <a:gd name="T0" fmla="*/ 8 w 61"/>
                <a:gd name="T1" fmla="*/ 56 h 71"/>
                <a:gd name="T2" fmla="*/ 0 w 61"/>
                <a:gd name="T3" fmla="*/ 40 h 71"/>
                <a:gd name="T4" fmla="*/ 0 w 61"/>
                <a:gd name="T5" fmla="*/ 32 h 71"/>
                <a:gd name="T6" fmla="*/ 0 w 61"/>
                <a:gd name="T7" fmla="*/ 32 h 71"/>
                <a:gd name="T8" fmla="*/ 0 w 61"/>
                <a:gd name="T9" fmla="*/ 8 h 71"/>
                <a:gd name="T10" fmla="*/ 0 w 61"/>
                <a:gd name="T11" fmla="*/ 0 h 71"/>
                <a:gd name="T12" fmla="*/ 31 w 61"/>
                <a:gd name="T13" fmla="*/ 8 h 71"/>
                <a:gd name="T14" fmla="*/ 38 w 61"/>
                <a:gd name="T15" fmla="*/ 16 h 71"/>
                <a:gd name="T16" fmla="*/ 61 w 61"/>
                <a:gd name="T17" fmla="*/ 32 h 71"/>
                <a:gd name="T18" fmla="*/ 53 w 61"/>
                <a:gd name="T19" fmla="*/ 32 h 71"/>
                <a:gd name="T20" fmla="*/ 46 w 61"/>
                <a:gd name="T21" fmla="*/ 56 h 71"/>
                <a:gd name="T22" fmla="*/ 46 w 61"/>
                <a:gd name="T23" fmla="*/ 71 h 71"/>
                <a:gd name="T24" fmla="*/ 31 w 61"/>
                <a:gd name="T25" fmla="*/ 63 h 71"/>
                <a:gd name="T26" fmla="*/ 31 w 61"/>
                <a:gd name="T27" fmla="*/ 56 h 71"/>
                <a:gd name="T28" fmla="*/ 23 w 61"/>
                <a:gd name="T29" fmla="*/ 48 h 71"/>
                <a:gd name="T30" fmla="*/ 8 w 61"/>
                <a:gd name="T3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71">
                  <a:moveTo>
                    <a:pt x="8" y="56"/>
                  </a:moveTo>
                  <a:lnTo>
                    <a:pt x="0" y="40"/>
                  </a:lnTo>
                  <a:lnTo>
                    <a:pt x="0" y="32"/>
                  </a:lnTo>
                  <a:lnTo>
                    <a:pt x="0" y="32"/>
                  </a:lnTo>
                  <a:lnTo>
                    <a:pt x="0" y="8"/>
                  </a:lnTo>
                  <a:lnTo>
                    <a:pt x="0" y="0"/>
                  </a:lnTo>
                  <a:lnTo>
                    <a:pt x="31" y="8"/>
                  </a:lnTo>
                  <a:lnTo>
                    <a:pt x="38" y="16"/>
                  </a:lnTo>
                  <a:lnTo>
                    <a:pt x="61" y="32"/>
                  </a:lnTo>
                  <a:lnTo>
                    <a:pt x="53" y="32"/>
                  </a:lnTo>
                  <a:lnTo>
                    <a:pt x="46" y="56"/>
                  </a:lnTo>
                  <a:lnTo>
                    <a:pt x="46" y="71"/>
                  </a:lnTo>
                  <a:lnTo>
                    <a:pt x="31" y="63"/>
                  </a:lnTo>
                  <a:lnTo>
                    <a:pt x="31" y="56"/>
                  </a:lnTo>
                  <a:lnTo>
                    <a:pt x="23" y="48"/>
                  </a:lnTo>
                  <a:lnTo>
                    <a:pt x="8" y="56"/>
                  </a:lnTo>
                  <a:close/>
                </a:path>
              </a:pathLst>
            </a:custGeom>
            <a:solidFill>
              <a:srgbClr val="E1E1E1"/>
            </a:solidFill>
            <a:ln w="12700">
              <a:solidFill>
                <a:srgbClr val="000000"/>
              </a:solidFill>
              <a:prstDash val="solid"/>
              <a:round/>
              <a:headEnd/>
              <a:tailEnd/>
            </a:ln>
          </p:spPr>
          <p:txBody>
            <a:bodyPr/>
            <a:lstStyle/>
            <a:p>
              <a:endParaRPr lang="en-US"/>
            </a:p>
          </p:txBody>
        </p:sp>
        <p:sp>
          <p:nvSpPr>
            <p:cNvPr id="215369" name="Freeform 329"/>
            <p:cNvSpPr>
              <a:spLocks/>
            </p:cNvSpPr>
            <p:nvPr/>
          </p:nvSpPr>
          <p:spPr bwMode="auto">
            <a:xfrm>
              <a:off x="3260" y="1945"/>
              <a:ext cx="30" cy="15"/>
            </a:xfrm>
            <a:custGeom>
              <a:avLst/>
              <a:gdLst>
                <a:gd name="T0" fmla="*/ 30 w 30"/>
                <a:gd name="T1" fmla="*/ 15 h 15"/>
                <a:gd name="T2" fmla="*/ 23 w 30"/>
                <a:gd name="T3" fmla="*/ 15 h 15"/>
                <a:gd name="T4" fmla="*/ 7 w 30"/>
                <a:gd name="T5" fmla="*/ 8 h 15"/>
                <a:gd name="T6" fmla="*/ 7 w 30"/>
                <a:gd name="T7" fmla="*/ 0 h 15"/>
                <a:gd name="T8" fmla="*/ 0 w 30"/>
                <a:gd name="T9" fmla="*/ 0 h 15"/>
                <a:gd name="T10" fmla="*/ 7 w 30"/>
                <a:gd name="T11" fmla="*/ 0 h 15"/>
                <a:gd name="T12" fmla="*/ 15 w 30"/>
                <a:gd name="T13" fmla="*/ 0 h 15"/>
                <a:gd name="T14" fmla="*/ 15 w 30"/>
                <a:gd name="T15" fmla="*/ 0 h 15"/>
                <a:gd name="T16" fmla="*/ 23 w 30"/>
                <a:gd name="T17" fmla="*/ 0 h 15"/>
                <a:gd name="T18" fmla="*/ 23 w 30"/>
                <a:gd name="T19" fmla="*/ 8 h 15"/>
                <a:gd name="T20" fmla="*/ 30 w 30"/>
                <a:gd name="T21" fmla="*/ 8 h 15"/>
                <a:gd name="T22" fmla="*/ 30 w 30"/>
                <a:gd name="T23" fmla="*/ 15 h 15"/>
                <a:gd name="T24" fmla="*/ 30 w 30"/>
                <a:gd name="T2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15">
                  <a:moveTo>
                    <a:pt x="30" y="15"/>
                  </a:moveTo>
                  <a:lnTo>
                    <a:pt x="23" y="15"/>
                  </a:lnTo>
                  <a:lnTo>
                    <a:pt x="7" y="8"/>
                  </a:lnTo>
                  <a:lnTo>
                    <a:pt x="7" y="0"/>
                  </a:lnTo>
                  <a:lnTo>
                    <a:pt x="0" y="0"/>
                  </a:lnTo>
                  <a:lnTo>
                    <a:pt x="7" y="0"/>
                  </a:lnTo>
                  <a:lnTo>
                    <a:pt x="15" y="0"/>
                  </a:lnTo>
                  <a:lnTo>
                    <a:pt x="15" y="0"/>
                  </a:lnTo>
                  <a:lnTo>
                    <a:pt x="23" y="0"/>
                  </a:lnTo>
                  <a:lnTo>
                    <a:pt x="23" y="8"/>
                  </a:lnTo>
                  <a:lnTo>
                    <a:pt x="30" y="8"/>
                  </a:lnTo>
                  <a:lnTo>
                    <a:pt x="30" y="15"/>
                  </a:lnTo>
                  <a:lnTo>
                    <a:pt x="30" y="15"/>
                  </a:lnTo>
                  <a:close/>
                </a:path>
              </a:pathLst>
            </a:custGeom>
            <a:solidFill>
              <a:srgbClr val="E1E1E1"/>
            </a:solidFill>
            <a:ln w="12700">
              <a:solidFill>
                <a:srgbClr val="000000"/>
              </a:solidFill>
              <a:prstDash val="solid"/>
              <a:round/>
              <a:headEnd/>
              <a:tailEnd/>
            </a:ln>
          </p:spPr>
          <p:txBody>
            <a:bodyPr/>
            <a:lstStyle/>
            <a:p>
              <a:endParaRPr lang="en-US"/>
            </a:p>
          </p:txBody>
        </p:sp>
        <p:sp>
          <p:nvSpPr>
            <p:cNvPr id="215370" name="Freeform 330"/>
            <p:cNvSpPr>
              <a:spLocks/>
            </p:cNvSpPr>
            <p:nvPr/>
          </p:nvSpPr>
          <p:spPr bwMode="auto">
            <a:xfrm>
              <a:off x="2865" y="1905"/>
              <a:ext cx="98" cy="103"/>
            </a:xfrm>
            <a:custGeom>
              <a:avLst/>
              <a:gdLst>
                <a:gd name="T0" fmla="*/ 22 w 98"/>
                <a:gd name="T1" fmla="*/ 55 h 103"/>
                <a:gd name="T2" fmla="*/ 7 w 98"/>
                <a:gd name="T3" fmla="*/ 48 h 103"/>
                <a:gd name="T4" fmla="*/ 0 w 98"/>
                <a:gd name="T5" fmla="*/ 40 h 103"/>
                <a:gd name="T6" fmla="*/ 7 w 98"/>
                <a:gd name="T7" fmla="*/ 32 h 103"/>
                <a:gd name="T8" fmla="*/ 15 w 98"/>
                <a:gd name="T9" fmla="*/ 16 h 103"/>
                <a:gd name="T10" fmla="*/ 15 w 98"/>
                <a:gd name="T11" fmla="*/ 16 h 103"/>
                <a:gd name="T12" fmla="*/ 45 w 98"/>
                <a:gd name="T13" fmla="*/ 8 h 103"/>
                <a:gd name="T14" fmla="*/ 60 w 98"/>
                <a:gd name="T15" fmla="*/ 0 h 103"/>
                <a:gd name="T16" fmla="*/ 91 w 98"/>
                <a:gd name="T17" fmla="*/ 8 h 103"/>
                <a:gd name="T18" fmla="*/ 98 w 98"/>
                <a:gd name="T19" fmla="*/ 0 h 103"/>
                <a:gd name="T20" fmla="*/ 98 w 98"/>
                <a:gd name="T21" fmla="*/ 0 h 103"/>
                <a:gd name="T22" fmla="*/ 98 w 98"/>
                <a:gd name="T23" fmla="*/ 8 h 103"/>
                <a:gd name="T24" fmla="*/ 98 w 98"/>
                <a:gd name="T25" fmla="*/ 16 h 103"/>
                <a:gd name="T26" fmla="*/ 76 w 98"/>
                <a:gd name="T27" fmla="*/ 16 h 103"/>
                <a:gd name="T28" fmla="*/ 60 w 98"/>
                <a:gd name="T29" fmla="*/ 16 h 103"/>
                <a:gd name="T30" fmla="*/ 68 w 98"/>
                <a:gd name="T31" fmla="*/ 32 h 103"/>
                <a:gd name="T32" fmla="*/ 60 w 98"/>
                <a:gd name="T33" fmla="*/ 32 h 103"/>
                <a:gd name="T34" fmla="*/ 60 w 98"/>
                <a:gd name="T35" fmla="*/ 32 h 103"/>
                <a:gd name="T36" fmla="*/ 53 w 98"/>
                <a:gd name="T37" fmla="*/ 32 h 103"/>
                <a:gd name="T38" fmla="*/ 60 w 98"/>
                <a:gd name="T39" fmla="*/ 32 h 103"/>
                <a:gd name="T40" fmla="*/ 45 w 98"/>
                <a:gd name="T41" fmla="*/ 24 h 103"/>
                <a:gd name="T42" fmla="*/ 45 w 98"/>
                <a:gd name="T43" fmla="*/ 24 h 103"/>
                <a:gd name="T44" fmla="*/ 53 w 98"/>
                <a:gd name="T45" fmla="*/ 40 h 103"/>
                <a:gd name="T46" fmla="*/ 53 w 98"/>
                <a:gd name="T47" fmla="*/ 48 h 103"/>
                <a:gd name="T48" fmla="*/ 45 w 98"/>
                <a:gd name="T49" fmla="*/ 48 h 103"/>
                <a:gd name="T50" fmla="*/ 45 w 98"/>
                <a:gd name="T51" fmla="*/ 55 h 103"/>
                <a:gd name="T52" fmla="*/ 45 w 98"/>
                <a:gd name="T53" fmla="*/ 55 h 103"/>
                <a:gd name="T54" fmla="*/ 68 w 98"/>
                <a:gd name="T55" fmla="*/ 71 h 103"/>
                <a:gd name="T56" fmla="*/ 68 w 98"/>
                <a:gd name="T57" fmla="*/ 79 h 103"/>
                <a:gd name="T58" fmla="*/ 60 w 98"/>
                <a:gd name="T59" fmla="*/ 71 h 103"/>
                <a:gd name="T60" fmla="*/ 53 w 98"/>
                <a:gd name="T61" fmla="*/ 79 h 103"/>
                <a:gd name="T62" fmla="*/ 60 w 98"/>
                <a:gd name="T63" fmla="*/ 87 h 103"/>
                <a:gd name="T64" fmla="*/ 45 w 98"/>
                <a:gd name="T65" fmla="*/ 87 h 103"/>
                <a:gd name="T66" fmla="*/ 53 w 98"/>
                <a:gd name="T67" fmla="*/ 103 h 103"/>
                <a:gd name="T68" fmla="*/ 45 w 98"/>
                <a:gd name="T69" fmla="*/ 103 h 103"/>
                <a:gd name="T70" fmla="*/ 45 w 98"/>
                <a:gd name="T71" fmla="*/ 103 h 103"/>
                <a:gd name="T72" fmla="*/ 38 w 98"/>
                <a:gd name="T73" fmla="*/ 95 h 103"/>
                <a:gd name="T74" fmla="*/ 30 w 98"/>
                <a:gd name="T75" fmla="*/ 95 h 103"/>
                <a:gd name="T76" fmla="*/ 22 w 98"/>
                <a:gd name="T77" fmla="*/ 79 h 103"/>
                <a:gd name="T78" fmla="*/ 22 w 98"/>
                <a:gd name="T79" fmla="*/ 71 h 103"/>
                <a:gd name="T80" fmla="*/ 38 w 98"/>
                <a:gd name="T81" fmla="*/ 71 h 103"/>
                <a:gd name="T82" fmla="*/ 53 w 98"/>
                <a:gd name="T83" fmla="*/ 71 h 103"/>
                <a:gd name="T84" fmla="*/ 53 w 98"/>
                <a:gd name="T85" fmla="*/ 71 h 103"/>
                <a:gd name="T86" fmla="*/ 45 w 98"/>
                <a:gd name="T87" fmla="*/ 63 h 103"/>
                <a:gd name="T88" fmla="*/ 22 w 98"/>
                <a:gd name="T89" fmla="*/ 63 h 103"/>
                <a:gd name="T90" fmla="*/ 22 w 98"/>
                <a:gd name="T91" fmla="*/ 63 h 103"/>
                <a:gd name="T92" fmla="*/ 15 w 98"/>
                <a:gd name="T93" fmla="*/ 55 h 103"/>
                <a:gd name="T94" fmla="*/ 22 w 98"/>
                <a:gd name="T95" fmla="*/ 5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 h="103">
                  <a:moveTo>
                    <a:pt x="22" y="55"/>
                  </a:moveTo>
                  <a:lnTo>
                    <a:pt x="7" y="48"/>
                  </a:lnTo>
                  <a:lnTo>
                    <a:pt x="0" y="40"/>
                  </a:lnTo>
                  <a:lnTo>
                    <a:pt x="7" y="32"/>
                  </a:lnTo>
                  <a:lnTo>
                    <a:pt x="15" y="16"/>
                  </a:lnTo>
                  <a:lnTo>
                    <a:pt x="15" y="16"/>
                  </a:lnTo>
                  <a:lnTo>
                    <a:pt x="45" y="8"/>
                  </a:lnTo>
                  <a:lnTo>
                    <a:pt x="60" y="0"/>
                  </a:lnTo>
                  <a:lnTo>
                    <a:pt x="91" y="8"/>
                  </a:lnTo>
                  <a:lnTo>
                    <a:pt x="98" y="0"/>
                  </a:lnTo>
                  <a:lnTo>
                    <a:pt x="98" y="0"/>
                  </a:lnTo>
                  <a:lnTo>
                    <a:pt x="98" y="8"/>
                  </a:lnTo>
                  <a:lnTo>
                    <a:pt x="98" y="16"/>
                  </a:lnTo>
                  <a:lnTo>
                    <a:pt x="76" y="16"/>
                  </a:lnTo>
                  <a:lnTo>
                    <a:pt x="60" y="16"/>
                  </a:lnTo>
                  <a:lnTo>
                    <a:pt x="68" y="32"/>
                  </a:lnTo>
                  <a:lnTo>
                    <a:pt x="60" y="32"/>
                  </a:lnTo>
                  <a:lnTo>
                    <a:pt x="60" y="32"/>
                  </a:lnTo>
                  <a:lnTo>
                    <a:pt x="53" y="32"/>
                  </a:lnTo>
                  <a:lnTo>
                    <a:pt x="60" y="32"/>
                  </a:lnTo>
                  <a:lnTo>
                    <a:pt x="45" y="24"/>
                  </a:lnTo>
                  <a:lnTo>
                    <a:pt x="45" y="24"/>
                  </a:lnTo>
                  <a:lnTo>
                    <a:pt x="53" y="40"/>
                  </a:lnTo>
                  <a:lnTo>
                    <a:pt x="53" y="48"/>
                  </a:lnTo>
                  <a:lnTo>
                    <a:pt x="45" y="48"/>
                  </a:lnTo>
                  <a:lnTo>
                    <a:pt x="45" y="55"/>
                  </a:lnTo>
                  <a:lnTo>
                    <a:pt x="45" y="55"/>
                  </a:lnTo>
                  <a:lnTo>
                    <a:pt x="68" y="71"/>
                  </a:lnTo>
                  <a:lnTo>
                    <a:pt x="68" y="79"/>
                  </a:lnTo>
                  <a:lnTo>
                    <a:pt x="60" y="71"/>
                  </a:lnTo>
                  <a:lnTo>
                    <a:pt x="53" y="79"/>
                  </a:lnTo>
                  <a:lnTo>
                    <a:pt x="60" y="87"/>
                  </a:lnTo>
                  <a:lnTo>
                    <a:pt x="45" y="87"/>
                  </a:lnTo>
                  <a:lnTo>
                    <a:pt x="53" y="103"/>
                  </a:lnTo>
                  <a:lnTo>
                    <a:pt x="45" y="103"/>
                  </a:lnTo>
                  <a:lnTo>
                    <a:pt x="45" y="103"/>
                  </a:lnTo>
                  <a:lnTo>
                    <a:pt x="38" y="95"/>
                  </a:lnTo>
                  <a:lnTo>
                    <a:pt x="30" y="95"/>
                  </a:lnTo>
                  <a:lnTo>
                    <a:pt x="22" y="79"/>
                  </a:lnTo>
                  <a:lnTo>
                    <a:pt x="22" y="71"/>
                  </a:lnTo>
                  <a:lnTo>
                    <a:pt x="38" y="71"/>
                  </a:lnTo>
                  <a:lnTo>
                    <a:pt x="53" y="71"/>
                  </a:lnTo>
                  <a:lnTo>
                    <a:pt x="53" y="71"/>
                  </a:lnTo>
                  <a:lnTo>
                    <a:pt x="45" y="63"/>
                  </a:lnTo>
                  <a:lnTo>
                    <a:pt x="22" y="63"/>
                  </a:lnTo>
                  <a:lnTo>
                    <a:pt x="22" y="63"/>
                  </a:lnTo>
                  <a:lnTo>
                    <a:pt x="15" y="55"/>
                  </a:lnTo>
                  <a:lnTo>
                    <a:pt x="22" y="55"/>
                  </a:lnTo>
                  <a:close/>
                </a:path>
              </a:pathLst>
            </a:custGeom>
            <a:solidFill>
              <a:srgbClr val="E1E1E1"/>
            </a:solidFill>
            <a:ln w="12700">
              <a:solidFill>
                <a:srgbClr val="000000"/>
              </a:solidFill>
              <a:prstDash val="solid"/>
              <a:round/>
              <a:headEnd/>
              <a:tailEnd/>
            </a:ln>
          </p:spPr>
          <p:txBody>
            <a:bodyPr/>
            <a:lstStyle/>
            <a:p>
              <a:endParaRPr lang="en-US"/>
            </a:p>
          </p:txBody>
        </p:sp>
        <p:sp>
          <p:nvSpPr>
            <p:cNvPr id="215371" name="Freeform 331"/>
            <p:cNvSpPr>
              <a:spLocks/>
            </p:cNvSpPr>
            <p:nvPr/>
          </p:nvSpPr>
          <p:spPr bwMode="auto">
            <a:xfrm>
              <a:off x="2933" y="2032"/>
              <a:ext cx="46" cy="8"/>
            </a:xfrm>
            <a:custGeom>
              <a:avLst/>
              <a:gdLst>
                <a:gd name="T0" fmla="*/ 30 w 46"/>
                <a:gd name="T1" fmla="*/ 0 h 8"/>
                <a:gd name="T2" fmla="*/ 8 w 46"/>
                <a:gd name="T3" fmla="*/ 0 h 8"/>
                <a:gd name="T4" fmla="*/ 0 w 46"/>
                <a:gd name="T5" fmla="*/ 0 h 8"/>
                <a:gd name="T6" fmla="*/ 0 w 46"/>
                <a:gd name="T7" fmla="*/ 0 h 8"/>
                <a:gd name="T8" fmla="*/ 15 w 46"/>
                <a:gd name="T9" fmla="*/ 8 h 8"/>
                <a:gd name="T10" fmla="*/ 30 w 46"/>
                <a:gd name="T11" fmla="*/ 8 h 8"/>
                <a:gd name="T12" fmla="*/ 46 w 46"/>
                <a:gd name="T13" fmla="*/ 8 h 8"/>
                <a:gd name="T14" fmla="*/ 30 w 4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8">
                  <a:moveTo>
                    <a:pt x="30" y="0"/>
                  </a:moveTo>
                  <a:lnTo>
                    <a:pt x="8" y="0"/>
                  </a:lnTo>
                  <a:lnTo>
                    <a:pt x="0" y="0"/>
                  </a:lnTo>
                  <a:lnTo>
                    <a:pt x="0" y="0"/>
                  </a:lnTo>
                  <a:lnTo>
                    <a:pt x="15" y="8"/>
                  </a:lnTo>
                  <a:lnTo>
                    <a:pt x="30" y="8"/>
                  </a:lnTo>
                  <a:lnTo>
                    <a:pt x="46" y="8"/>
                  </a:lnTo>
                  <a:lnTo>
                    <a:pt x="3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72" name="Freeform 332"/>
            <p:cNvSpPr>
              <a:spLocks/>
            </p:cNvSpPr>
            <p:nvPr/>
          </p:nvSpPr>
          <p:spPr bwMode="auto">
            <a:xfrm>
              <a:off x="2918" y="1960"/>
              <a:ext cx="23" cy="16"/>
            </a:xfrm>
            <a:custGeom>
              <a:avLst/>
              <a:gdLst>
                <a:gd name="T0" fmla="*/ 23 w 23"/>
                <a:gd name="T1" fmla="*/ 16 h 16"/>
                <a:gd name="T2" fmla="*/ 7 w 23"/>
                <a:gd name="T3" fmla="*/ 0 h 16"/>
                <a:gd name="T4" fmla="*/ 0 w 23"/>
                <a:gd name="T5" fmla="*/ 0 h 16"/>
                <a:gd name="T6" fmla="*/ 7 w 23"/>
                <a:gd name="T7" fmla="*/ 8 h 16"/>
                <a:gd name="T8" fmla="*/ 23 w 23"/>
                <a:gd name="T9" fmla="*/ 16 h 16"/>
                <a:gd name="T10" fmla="*/ 23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23" y="16"/>
                  </a:moveTo>
                  <a:lnTo>
                    <a:pt x="7" y="0"/>
                  </a:lnTo>
                  <a:lnTo>
                    <a:pt x="0" y="0"/>
                  </a:lnTo>
                  <a:lnTo>
                    <a:pt x="7" y="8"/>
                  </a:lnTo>
                  <a:lnTo>
                    <a:pt x="23" y="16"/>
                  </a:lnTo>
                  <a:lnTo>
                    <a:pt x="23" y="16"/>
                  </a:lnTo>
                  <a:close/>
                </a:path>
              </a:pathLst>
            </a:custGeom>
            <a:solidFill>
              <a:srgbClr val="C0C0C0"/>
            </a:solidFill>
            <a:ln w="12700">
              <a:solidFill>
                <a:srgbClr val="000000"/>
              </a:solidFill>
              <a:prstDash val="solid"/>
              <a:round/>
              <a:headEnd/>
              <a:tailEnd/>
            </a:ln>
          </p:spPr>
          <p:txBody>
            <a:bodyPr/>
            <a:lstStyle/>
            <a:p>
              <a:endParaRPr lang="en-US"/>
            </a:p>
          </p:txBody>
        </p:sp>
        <p:sp>
          <p:nvSpPr>
            <p:cNvPr id="215373" name="Rectangle 333"/>
            <p:cNvSpPr>
              <a:spLocks noChangeArrowheads="1"/>
            </p:cNvSpPr>
            <p:nvPr/>
          </p:nvSpPr>
          <p:spPr bwMode="auto">
            <a:xfrm>
              <a:off x="2963" y="1953"/>
              <a:ext cx="8" cy="0"/>
            </a:xfrm>
            <a:prstGeom prst="rect">
              <a:avLst/>
            </a:prstGeom>
            <a:solidFill>
              <a:srgbClr val="C0C0C0"/>
            </a:solidFill>
            <a:ln w="12700">
              <a:solidFill>
                <a:srgbClr val="000000"/>
              </a:solidFill>
              <a:miter lim="800000"/>
              <a:headEnd/>
              <a:tailEnd/>
            </a:ln>
          </p:spPr>
          <p:txBody>
            <a:bodyPr/>
            <a:lstStyle/>
            <a:p>
              <a:endParaRPr lang="en-US"/>
            </a:p>
          </p:txBody>
        </p:sp>
        <p:sp>
          <p:nvSpPr>
            <p:cNvPr id="215374" name="Freeform 334"/>
            <p:cNvSpPr>
              <a:spLocks/>
            </p:cNvSpPr>
            <p:nvPr/>
          </p:nvSpPr>
          <p:spPr bwMode="auto">
            <a:xfrm>
              <a:off x="2872" y="1968"/>
              <a:ext cx="8" cy="8"/>
            </a:xfrm>
            <a:custGeom>
              <a:avLst/>
              <a:gdLst>
                <a:gd name="T0" fmla="*/ 0 w 8"/>
                <a:gd name="T1" fmla="*/ 0 h 8"/>
                <a:gd name="T2" fmla="*/ 8 w 8"/>
                <a:gd name="T3" fmla="*/ 8 h 8"/>
                <a:gd name="T4" fmla="*/ 0 w 8"/>
                <a:gd name="T5" fmla="*/ 8 h 8"/>
                <a:gd name="T6" fmla="*/ 0 w 8"/>
                <a:gd name="T7" fmla="*/ 0 h 8"/>
              </a:gdLst>
              <a:ahLst/>
              <a:cxnLst>
                <a:cxn ang="0">
                  <a:pos x="T0" y="T1"/>
                </a:cxn>
                <a:cxn ang="0">
                  <a:pos x="T2" y="T3"/>
                </a:cxn>
                <a:cxn ang="0">
                  <a:pos x="T4" y="T5"/>
                </a:cxn>
                <a:cxn ang="0">
                  <a:pos x="T6" y="T7"/>
                </a:cxn>
              </a:cxnLst>
              <a:rect l="0" t="0" r="r" b="b"/>
              <a:pathLst>
                <a:path w="8" h="8">
                  <a:moveTo>
                    <a:pt x="0" y="0"/>
                  </a:moveTo>
                  <a:lnTo>
                    <a:pt x="8" y="8"/>
                  </a:lnTo>
                  <a:lnTo>
                    <a:pt x="0" y="8"/>
                  </a:lnTo>
                  <a:lnTo>
                    <a:pt x="0" y="0"/>
                  </a:lnTo>
                  <a:close/>
                </a:path>
              </a:pathLst>
            </a:custGeom>
            <a:solidFill>
              <a:srgbClr val="C0C0C0"/>
            </a:solidFill>
            <a:ln w="12700">
              <a:solidFill>
                <a:srgbClr val="000000"/>
              </a:solidFill>
              <a:prstDash val="solid"/>
              <a:round/>
              <a:headEnd/>
              <a:tailEnd/>
            </a:ln>
          </p:spPr>
          <p:txBody>
            <a:bodyPr/>
            <a:lstStyle/>
            <a:p>
              <a:endParaRPr lang="en-US"/>
            </a:p>
          </p:txBody>
        </p:sp>
        <p:sp>
          <p:nvSpPr>
            <p:cNvPr id="215375" name="Rectangle 335"/>
            <p:cNvSpPr>
              <a:spLocks noChangeArrowheads="1"/>
            </p:cNvSpPr>
            <p:nvPr/>
          </p:nvSpPr>
          <p:spPr bwMode="auto">
            <a:xfrm>
              <a:off x="2963" y="1968"/>
              <a:ext cx="0" cy="0"/>
            </a:xfrm>
            <a:prstGeom prst="rect">
              <a:avLst/>
            </a:prstGeom>
            <a:solidFill>
              <a:srgbClr val="C0C0C0"/>
            </a:solidFill>
            <a:ln w="12700">
              <a:solidFill>
                <a:srgbClr val="000000"/>
              </a:solidFill>
              <a:miter lim="800000"/>
              <a:headEnd/>
              <a:tailEnd/>
            </a:ln>
          </p:spPr>
          <p:txBody>
            <a:bodyPr/>
            <a:lstStyle/>
            <a:p>
              <a:endParaRPr lang="en-US"/>
            </a:p>
          </p:txBody>
        </p:sp>
        <p:sp>
          <p:nvSpPr>
            <p:cNvPr id="215376" name="Freeform 336"/>
            <p:cNvSpPr>
              <a:spLocks/>
            </p:cNvSpPr>
            <p:nvPr/>
          </p:nvSpPr>
          <p:spPr bwMode="auto">
            <a:xfrm>
              <a:off x="2652" y="1794"/>
              <a:ext cx="190" cy="182"/>
            </a:xfrm>
            <a:custGeom>
              <a:avLst/>
              <a:gdLst>
                <a:gd name="T0" fmla="*/ 83 w 190"/>
                <a:gd name="T1" fmla="*/ 0 h 182"/>
                <a:gd name="T2" fmla="*/ 53 w 190"/>
                <a:gd name="T3" fmla="*/ 8 h 182"/>
                <a:gd name="T4" fmla="*/ 53 w 190"/>
                <a:gd name="T5" fmla="*/ 8 h 182"/>
                <a:gd name="T6" fmla="*/ 38 w 190"/>
                <a:gd name="T7" fmla="*/ 16 h 182"/>
                <a:gd name="T8" fmla="*/ 23 w 190"/>
                <a:gd name="T9" fmla="*/ 16 h 182"/>
                <a:gd name="T10" fmla="*/ 0 w 190"/>
                <a:gd name="T11" fmla="*/ 24 h 182"/>
                <a:gd name="T12" fmla="*/ 0 w 190"/>
                <a:gd name="T13" fmla="*/ 40 h 182"/>
                <a:gd name="T14" fmla="*/ 0 w 190"/>
                <a:gd name="T15" fmla="*/ 55 h 182"/>
                <a:gd name="T16" fmla="*/ 7 w 190"/>
                <a:gd name="T17" fmla="*/ 63 h 182"/>
                <a:gd name="T18" fmla="*/ 45 w 190"/>
                <a:gd name="T19" fmla="*/ 63 h 182"/>
                <a:gd name="T20" fmla="*/ 76 w 190"/>
                <a:gd name="T21" fmla="*/ 95 h 182"/>
                <a:gd name="T22" fmla="*/ 91 w 190"/>
                <a:gd name="T23" fmla="*/ 111 h 182"/>
                <a:gd name="T24" fmla="*/ 121 w 190"/>
                <a:gd name="T25" fmla="*/ 127 h 182"/>
                <a:gd name="T26" fmla="*/ 144 w 190"/>
                <a:gd name="T27" fmla="*/ 143 h 182"/>
                <a:gd name="T28" fmla="*/ 144 w 190"/>
                <a:gd name="T29" fmla="*/ 182 h 182"/>
                <a:gd name="T30" fmla="*/ 159 w 190"/>
                <a:gd name="T31" fmla="*/ 174 h 182"/>
                <a:gd name="T32" fmla="*/ 167 w 190"/>
                <a:gd name="T33" fmla="*/ 159 h 182"/>
                <a:gd name="T34" fmla="*/ 159 w 190"/>
                <a:gd name="T35" fmla="*/ 135 h 182"/>
                <a:gd name="T36" fmla="*/ 182 w 190"/>
                <a:gd name="T37" fmla="*/ 151 h 182"/>
                <a:gd name="T38" fmla="*/ 167 w 190"/>
                <a:gd name="T39" fmla="*/ 127 h 182"/>
                <a:gd name="T40" fmla="*/ 152 w 190"/>
                <a:gd name="T41" fmla="*/ 111 h 182"/>
                <a:gd name="T42" fmla="*/ 121 w 190"/>
                <a:gd name="T43" fmla="*/ 95 h 182"/>
                <a:gd name="T44" fmla="*/ 106 w 190"/>
                <a:gd name="T45" fmla="*/ 71 h 182"/>
                <a:gd name="T46" fmla="*/ 83 w 190"/>
                <a:gd name="T47" fmla="*/ 48 h 182"/>
                <a:gd name="T48" fmla="*/ 99 w 190"/>
                <a:gd name="T49" fmla="*/ 24 h 182"/>
                <a:gd name="T50" fmla="*/ 99 w 190"/>
                <a:gd name="T51" fmla="*/ 16 h 182"/>
                <a:gd name="T52" fmla="*/ 91 w 190"/>
                <a:gd name="T53" fmla="*/ 63 h 182"/>
                <a:gd name="T54" fmla="*/ 91 w 190"/>
                <a:gd name="T55" fmla="*/ 63 h 182"/>
                <a:gd name="T56" fmla="*/ 91 w 190"/>
                <a:gd name="T57" fmla="*/ 63 h 182"/>
                <a:gd name="T58" fmla="*/ 106 w 190"/>
                <a:gd name="T59" fmla="*/ 8 h 182"/>
                <a:gd name="T60" fmla="*/ 91 w 190"/>
                <a:gd name="T61" fmla="*/ 111 h 182"/>
                <a:gd name="T62" fmla="*/ 106 w 190"/>
                <a:gd name="T63" fmla="*/ 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 h="182">
                  <a:moveTo>
                    <a:pt x="106" y="8"/>
                  </a:moveTo>
                  <a:lnTo>
                    <a:pt x="83" y="0"/>
                  </a:lnTo>
                  <a:lnTo>
                    <a:pt x="61" y="8"/>
                  </a:lnTo>
                  <a:lnTo>
                    <a:pt x="53" y="8"/>
                  </a:lnTo>
                  <a:lnTo>
                    <a:pt x="53" y="8"/>
                  </a:lnTo>
                  <a:lnTo>
                    <a:pt x="53" y="8"/>
                  </a:lnTo>
                  <a:lnTo>
                    <a:pt x="45" y="16"/>
                  </a:lnTo>
                  <a:lnTo>
                    <a:pt x="38" y="16"/>
                  </a:lnTo>
                  <a:lnTo>
                    <a:pt x="30" y="24"/>
                  </a:lnTo>
                  <a:lnTo>
                    <a:pt x="23" y="16"/>
                  </a:lnTo>
                  <a:lnTo>
                    <a:pt x="7" y="24"/>
                  </a:lnTo>
                  <a:lnTo>
                    <a:pt x="0" y="24"/>
                  </a:lnTo>
                  <a:lnTo>
                    <a:pt x="0" y="32"/>
                  </a:lnTo>
                  <a:lnTo>
                    <a:pt x="0" y="40"/>
                  </a:lnTo>
                  <a:lnTo>
                    <a:pt x="0" y="48"/>
                  </a:lnTo>
                  <a:lnTo>
                    <a:pt x="0" y="55"/>
                  </a:lnTo>
                  <a:lnTo>
                    <a:pt x="7" y="55"/>
                  </a:lnTo>
                  <a:lnTo>
                    <a:pt x="7" y="63"/>
                  </a:lnTo>
                  <a:lnTo>
                    <a:pt x="23" y="55"/>
                  </a:lnTo>
                  <a:lnTo>
                    <a:pt x="45" y="63"/>
                  </a:lnTo>
                  <a:lnTo>
                    <a:pt x="61" y="79"/>
                  </a:lnTo>
                  <a:lnTo>
                    <a:pt x="76" y="95"/>
                  </a:lnTo>
                  <a:lnTo>
                    <a:pt x="83" y="111"/>
                  </a:lnTo>
                  <a:lnTo>
                    <a:pt x="91" y="111"/>
                  </a:lnTo>
                  <a:lnTo>
                    <a:pt x="106" y="119"/>
                  </a:lnTo>
                  <a:lnTo>
                    <a:pt x="121" y="127"/>
                  </a:lnTo>
                  <a:lnTo>
                    <a:pt x="129" y="135"/>
                  </a:lnTo>
                  <a:lnTo>
                    <a:pt x="144" y="143"/>
                  </a:lnTo>
                  <a:lnTo>
                    <a:pt x="152" y="166"/>
                  </a:lnTo>
                  <a:lnTo>
                    <a:pt x="144" y="182"/>
                  </a:lnTo>
                  <a:lnTo>
                    <a:pt x="152" y="182"/>
                  </a:lnTo>
                  <a:lnTo>
                    <a:pt x="159" y="174"/>
                  </a:lnTo>
                  <a:lnTo>
                    <a:pt x="167" y="166"/>
                  </a:lnTo>
                  <a:lnTo>
                    <a:pt x="167" y="159"/>
                  </a:lnTo>
                  <a:lnTo>
                    <a:pt x="159" y="151"/>
                  </a:lnTo>
                  <a:lnTo>
                    <a:pt x="159" y="135"/>
                  </a:lnTo>
                  <a:lnTo>
                    <a:pt x="175" y="135"/>
                  </a:lnTo>
                  <a:lnTo>
                    <a:pt x="182" y="151"/>
                  </a:lnTo>
                  <a:lnTo>
                    <a:pt x="190" y="135"/>
                  </a:lnTo>
                  <a:lnTo>
                    <a:pt x="167" y="127"/>
                  </a:lnTo>
                  <a:lnTo>
                    <a:pt x="144" y="111"/>
                  </a:lnTo>
                  <a:lnTo>
                    <a:pt x="152" y="111"/>
                  </a:lnTo>
                  <a:lnTo>
                    <a:pt x="144" y="103"/>
                  </a:lnTo>
                  <a:lnTo>
                    <a:pt x="121" y="95"/>
                  </a:lnTo>
                  <a:lnTo>
                    <a:pt x="114" y="87"/>
                  </a:lnTo>
                  <a:lnTo>
                    <a:pt x="106" y="71"/>
                  </a:lnTo>
                  <a:lnTo>
                    <a:pt x="91" y="63"/>
                  </a:lnTo>
                  <a:lnTo>
                    <a:pt x="83" y="48"/>
                  </a:lnTo>
                  <a:lnTo>
                    <a:pt x="83" y="40"/>
                  </a:lnTo>
                  <a:lnTo>
                    <a:pt x="99" y="24"/>
                  </a:lnTo>
                  <a:lnTo>
                    <a:pt x="106" y="32"/>
                  </a:lnTo>
                  <a:lnTo>
                    <a:pt x="99" y="16"/>
                  </a:lnTo>
                  <a:lnTo>
                    <a:pt x="106" y="8"/>
                  </a:lnTo>
                  <a:lnTo>
                    <a:pt x="91" y="63"/>
                  </a:lnTo>
                  <a:lnTo>
                    <a:pt x="91" y="63"/>
                  </a:lnTo>
                  <a:lnTo>
                    <a:pt x="91" y="63"/>
                  </a:lnTo>
                  <a:lnTo>
                    <a:pt x="83" y="63"/>
                  </a:lnTo>
                  <a:lnTo>
                    <a:pt x="91" y="63"/>
                  </a:lnTo>
                  <a:lnTo>
                    <a:pt x="91" y="63"/>
                  </a:lnTo>
                  <a:lnTo>
                    <a:pt x="106" y="8"/>
                  </a:lnTo>
                  <a:lnTo>
                    <a:pt x="91" y="111"/>
                  </a:lnTo>
                  <a:lnTo>
                    <a:pt x="91" y="111"/>
                  </a:lnTo>
                  <a:lnTo>
                    <a:pt x="91" y="111"/>
                  </a:lnTo>
                  <a:lnTo>
                    <a:pt x="106" y="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77" name="Freeform 337"/>
            <p:cNvSpPr>
              <a:spLocks/>
            </p:cNvSpPr>
            <p:nvPr/>
          </p:nvSpPr>
          <p:spPr bwMode="auto">
            <a:xfrm>
              <a:off x="2652" y="1794"/>
              <a:ext cx="190" cy="182"/>
            </a:xfrm>
            <a:custGeom>
              <a:avLst/>
              <a:gdLst>
                <a:gd name="T0" fmla="*/ 106 w 190"/>
                <a:gd name="T1" fmla="*/ 8 h 182"/>
                <a:gd name="T2" fmla="*/ 83 w 190"/>
                <a:gd name="T3" fmla="*/ 0 h 182"/>
                <a:gd name="T4" fmla="*/ 61 w 190"/>
                <a:gd name="T5" fmla="*/ 8 h 182"/>
                <a:gd name="T6" fmla="*/ 53 w 190"/>
                <a:gd name="T7" fmla="*/ 8 h 182"/>
                <a:gd name="T8" fmla="*/ 53 w 190"/>
                <a:gd name="T9" fmla="*/ 8 h 182"/>
                <a:gd name="T10" fmla="*/ 53 w 190"/>
                <a:gd name="T11" fmla="*/ 8 h 182"/>
                <a:gd name="T12" fmla="*/ 45 w 190"/>
                <a:gd name="T13" fmla="*/ 16 h 182"/>
                <a:gd name="T14" fmla="*/ 38 w 190"/>
                <a:gd name="T15" fmla="*/ 16 h 182"/>
                <a:gd name="T16" fmla="*/ 30 w 190"/>
                <a:gd name="T17" fmla="*/ 24 h 182"/>
                <a:gd name="T18" fmla="*/ 23 w 190"/>
                <a:gd name="T19" fmla="*/ 16 h 182"/>
                <a:gd name="T20" fmla="*/ 7 w 190"/>
                <a:gd name="T21" fmla="*/ 24 h 182"/>
                <a:gd name="T22" fmla="*/ 0 w 190"/>
                <a:gd name="T23" fmla="*/ 24 h 182"/>
                <a:gd name="T24" fmla="*/ 0 w 190"/>
                <a:gd name="T25" fmla="*/ 32 h 182"/>
                <a:gd name="T26" fmla="*/ 0 w 190"/>
                <a:gd name="T27" fmla="*/ 40 h 182"/>
                <a:gd name="T28" fmla="*/ 0 w 190"/>
                <a:gd name="T29" fmla="*/ 48 h 182"/>
                <a:gd name="T30" fmla="*/ 0 w 190"/>
                <a:gd name="T31" fmla="*/ 55 h 182"/>
                <a:gd name="T32" fmla="*/ 7 w 190"/>
                <a:gd name="T33" fmla="*/ 55 h 182"/>
                <a:gd name="T34" fmla="*/ 7 w 190"/>
                <a:gd name="T35" fmla="*/ 63 h 182"/>
                <a:gd name="T36" fmla="*/ 23 w 190"/>
                <a:gd name="T37" fmla="*/ 55 h 182"/>
                <a:gd name="T38" fmla="*/ 45 w 190"/>
                <a:gd name="T39" fmla="*/ 63 h 182"/>
                <a:gd name="T40" fmla="*/ 61 w 190"/>
                <a:gd name="T41" fmla="*/ 79 h 182"/>
                <a:gd name="T42" fmla="*/ 76 w 190"/>
                <a:gd name="T43" fmla="*/ 95 h 182"/>
                <a:gd name="T44" fmla="*/ 83 w 190"/>
                <a:gd name="T45" fmla="*/ 111 h 182"/>
                <a:gd name="T46" fmla="*/ 91 w 190"/>
                <a:gd name="T47" fmla="*/ 111 h 182"/>
                <a:gd name="T48" fmla="*/ 106 w 190"/>
                <a:gd name="T49" fmla="*/ 119 h 182"/>
                <a:gd name="T50" fmla="*/ 121 w 190"/>
                <a:gd name="T51" fmla="*/ 127 h 182"/>
                <a:gd name="T52" fmla="*/ 129 w 190"/>
                <a:gd name="T53" fmla="*/ 135 h 182"/>
                <a:gd name="T54" fmla="*/ 144 w 190"/>
                <a:gd name="T55" fmla="*/ 143 h 182"/>
                <a:gd name="T56" fmla="*/ 152 w 190"/>
                <a:gd name="T57" fmla="*/ 166 h 182"/>
                <a:gd name="T58" fmla="*/ 144 w 190"/>
                <a:gd name="T59" fmla="*/ 182 h 182"/>
                <a:gd name="T60" fmla="*/ 152 w 190"/>
                <a:gd name="T61" fmla="*/ 182 h 182"/>
                <a:gd name="T62" fmla="*/ 159 w 190"/>
                <a:gd name="T63" fmla="*/ 174 h 182"/>
                <a:gd name="T64" fmla="*/ 167 w 190"/>
                <a:gd name="T65" fmla="*/ 166 h 182"/>
                <a:gd name="T66" fmla="*/ 167 w 190"/>
                <a:gd name="T67" fmla="*/ 159 h 182"/>
                <a:gd name="T68" fmla="*/ 159 w 190"/>
                <a:gd name="T69" fmla="*/ 151 h 182"/>
                <a:gd name="T70" fmla="*/ 159 w 190"/>
                <a:gd name="T71" fmla="*/ 135 h 182"/>
                <a:gd name="T72" fmla="*/ 175 w 190"/>
                <a:gd name="T73" fmla="*/ 135 h 182"/>
                <a:gd name="T74" fmla="*/ 182 w 190"/>
                <a:gd name="T75" fmla="*/ 151 h 182"/>
                <a:gd name="T76" fmla="*/ 190 w 190"/>
                <a:gd name="T77" fmla="*/ 135 h 182"/>
                <a:gd name="T78" fmla="*/ 167 w 190"/>
                <a:gd name="T79" fmla="*/ 127 h 182"/>
                <a:gd name="T80" fmla="*/ 144 w 190"/>
                <a:gd name="T81" fmla="*/ 111 h 182"/>
                <a:gd name="T82" fmla="*/ 152 w 190"/>
                <a:gd name="T83" fmla="*/ 111 h 182"/>
                <a:gd name="T84" fmla="*/ 144 w 190"/>
                <a:gd name="T85" fmla="*/ 103 h 182"/>
                <a:gd name="T86" fmla="*/ 121 w 190"/>
                <a:gd name="T87" fmla="*/ 95 h 182"/>
                <a:gd name="T88" fmla="*/ 114 w 190"/>
                <a:gd name="T89" fmla="*/ 87 h 182"/>
                <a:gd name="T90" fmla="*/ 106 w 190"/>
                <a:gd name="T91" fmla="*/ 71 h 182"/>
                <a:gd name="T92" fmla="*/ 91 w 190"/>
                <a:gd name="T93" fmla="*/ 63 h 182"/>
                <a:gd name="T94" fmla="*/ 83 w 190"/>
                <a:gd name="T95" fmla="*/ 48 h 182"/>
                <a:gd name="T96" fmla="*/ 83 w 190"/>
                <a:gd name="T97" fmla="*/ 40 h 182"/>
                <a:gd name="T98" fmla="*/ 99 w 190"/>
                <a:gd name="T99" fmla="*/ 24 h 182"/>
                <a:gd name="T100" fmla="*/ 106 w 190"/>
                <a:gd name="T101" fmla="*/ 32 h 182"/>
                <a:gd name="T102" fmla="*/ 99 w 190"/>
                <a:gd name="T103" fmla="*/ 16 h 182"/>
                <a:gd name="T104" fmla="*/ 106 w 190"/>
                <a:gd name="T105" fmla="*/ 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 h="182">
                  <a:moveTo>
                    <a:pt x="106" y="8"/>
                  </a:moveTo>
                  <a:lnTo>
                    <a:pt x="83" y="0"/>
                  </a:lnTo>
                  <a:lnTo>
                    <a:pt x="61" y="8"/>
                  </a:lnTo>
                  <a:lnTo>
                    <a:pt x="53" y="8"/>
                  </a:lnTo>
                  <a:lnTo>
                    <a:pt x="53" y="8"/>
                  </a:lnTo>
                  <a:lnTo>
                    <a:pt x="53" y="8"/>
                  </a:lnTo>
                  <a:lnTo>
                    <a:pt x="45" y="16"/>
                  </a:lnTo>
                  <a:lnTo>
                    <a:pt x="38" y="16"/>
                  </a:lnTo>
                  <a:lnTo>
                    <a:pt x="30" y="24"/>
                  </a:lnTo>
                  <a:lnTo>
                    <a:pt x="23" y="16"/>
                  </a:lnTo>
                  <a:lnTo>
                    <a:pt x="7" y="24"/>
                  </a:lnTo>
                  <a:lnTo>
                    <a:pt x="0" y="24"/>
                  </a:lnTo>
                  <a:lnTo>
                    <a:pt x="0" y="32"/>
                  </a:lnTo>
                  <a:lnTo>
                    <a:pt x="0" y="40"/>
                  </a:lnTo>
                  <a:lnTo>
                    <a:pt x="0" y="48"/>
                  </a:lnTo>
                  <a:lnTo>
                    <a:pt x="0" y="55"/>
                  </a:lnTo>
                  <a:lnTo>
                    <a:pt x="7" y="55"/>
                  </a:lnTo>
                  <a:lnTo>
                    <a:pt x="7" y="63"/>
                  </a:lnTo>
                  <a:lnTo>
                    <a:pt x="23" y="55"/>
                  </a:lnTo>
                  <a:lnTo>
                    <a:pt x="45" y="63"/>
                  </a:lnTo>
                  <a:lnTo>
                    <a:pt x="61" y="79"/>
                  </a:lnTo>
                  <a:lnTo>
                    <a:pt x="76" y="95"/>
                  </a:lnTo>
                  <a:lnTo>
                    <a:pt x="83" y="111"/>
                  </a:lnTo>
                  <a:lnTo>
                    <a:pt x="91" y="111"/>
                  </a:lnTo>
                  <a:lnTo>
                    <a:pt x="106" y="119"/>
                  </a:lnTo>
                  <a:lnTo>
                    <a:pt x="121" y="127"/>
                  </a:lnTo>
                  <a:lnTo>
                    <a:pt x="129" y="135"/>
                  </a:lnTo>
                  <a:lnTo>
                    <a:pt x="144" y="143"/>
                  </a:lnTo>
                  <a:lnTo>
                    <a:pt x="152" y="166"/>
                  </a:lnTo>
                  <a:lnTo>
                    <a:pt x="144" y="182"/>
                  </a:lnTo>
                  <a:lnTo>
                    <a:pt x="152" y="182"/>
                  </a:lnTo>
                  <a:lnTo>
                    <a:pt x="159" y="174"/>
                  </a:lnTo>
                  <a:lnTo>
                    <a:pt x="167" y="166"/>
                  </a:lnTo>
                  <a:lnTo>
                    <a:pt x="167" y="159"/>
                  </a:lnTo>
                  <a:lnTo>
                    <a:pt x="159" y="151"/>
                  </a:lnTo>
                  <a:lnTo>
                    <a:pt x="159" y="135"/>
                  </a:lnTo>
                  <a:lnTo>
                    <a:pt x="175" y="135"/>
                  </a:lnTo>
                  <a:lnTo>
                    <a:pt x="182" y="151"/>
                  </a:lnTo>
                  <a:lnTo>
                    <a:pt x="190" y="135"/>
                  </a:lnTo>
                  <a:lnTo>
                    <a:pt x="167" y="127"/>
                  </a:lnTo>
                  <a:lnTo>
                    <a:pt x="144" y="111"/>
                  </a:lnTo>
                  <a:lnTo>
                    <a:pt x="152" y="111"/>
                  </a:lnTo>
                  <a:lnTo>
                    <a:pt x="144" y="103"/>
                  </a:lnTo>
                  <a:lnTo>
                    <a:pt x="121" y="95"/>
                  </a:lnTo>
                  <a:lnTo>
                    <a:pt x="114" y="87"/>
                  </a:lnTo>
                  <a:lnTo>
                    <a:pt x="106" y="71"/>
                  </a:lnTo>
                  <a:lnTo>
                    <a:pt x="91" y="63"/>
                  </a:lnTo>
                  <a:lnTo>
                    <a:pt x="83" y="48"/>
                  </a:lnTo>
                  <a:lnTo>
                    <a:pt x="83" y="40"/>
                  </a:lnTo>
                  <a:lnTo>
                    <a:pt x="99" y="24"/>
                  </a:lnTo>
                  <a:lnTo>
                    <a:pt x="106" y="32"/>
                  </a:lnTo>
                  <a:lnTo>
                    <a:pt x="99" y="16"/>
                  </a:lnTo>
                  <a:lnTo>
                    <a:pt x="106" y="8"/>
                  </a:lnTo>
                  <a:close/>
                </a:path>
              </a:pathLst>
            </a:custGeom>
            <a:solidFill>
              <a:srgbClr val="6F73BF"/>
            </a:solidFill>
            <a:ln w="12700">
              <a:solidFill>
                <a:srgbClr val="000000"/>
              </a:solidFill>
              <a:prstDash val="solid"/>
              <a:round/>
              <a:headEnd/>
              <a:tailEnd/>
            </a:ln>
          </p:spPr>
          <p:txBody>
            <a:bodyPr/>
            <a:lstStyle/>
            <a:p>
              <a:endParaRPr lang="en-US"/>
            </a:p>
          </p:txBody>
        </p:sp>
        <p:sp>
          <p:nvSpPr>
            <p:cNvPr id="215378" name="Freeform 338"/>
            <p:cNvSpPr>
              <a:spLocks/>
            </p:cNvSpPr>
            <p:nvPr/>
          </p:nvSpPr>
          <p:spPr bwMode="auto">
            <a:xfrm>
              <a:off x="2735" y="1857"/>
              <a:ext cx="8" cy="1"/>
            </a:xfrm>
            <a:custGeom>
              <a:avLst/>
              <a:gdLst>
                <a:gd name="T0" fmla="*/ 8 w 8"/>
                <a:gd name="T1" fmla="*/ 8 w 8"/>
                <a:gd name="T2" fmla="*/ 8 w 8"/>
                <a:gd name="T3" fmla="*/ 0 w 8"/>
                <a:gd name="T4" fmla="*/ 8 w 8"/>
                <a:gd name="T5" fmla="*/ 8 w 8"/>
              </a:gdLst>
              <a:ahLst/>
              <a:cxnLst>
                <a:cxn ang="0">
                  <a:pos x="T0" y="0"/>
                </a:cxn>
                <a:cxn ang="0">
                  <a:pos x="T1" y="0"/>
                </a:cxn>
                <a:cxn ang="0">
                  <a:pos x="T2" y="0"/>
                </a:cxn>
                <a:cxn ang="0">
                  <a:pos x="T3" y="0"/>
                </a:cxn>
                <a:cxn ang="0">
                  <a:pos x="T4" y="0"/>
                </a:cxn>
                <a:cxn ang="0">
                  <a:pos x="T5" y="0"/>
                </a:cxn>
              </a:cxnLst>
              <a:rect l="0" t="0" r="r" b="b"/>
              <a:pathLst>
                <a:path w="8">
                  <a:moveTo>
                    <a:pt x="8" y="0"/>
                  </a:moveTo>
                  <a:lnTo>
                    <a:pt x="8" y="0"/>
                  </a:lnTo>
                  <a:lnTo>
                    <a:pt x="8" y="0"/>
                  </a:lnTo>
                  <a:lnTo>
                    <a:pt x="0" y="0"/>
                  </a:lnTo>
                  <a:lnTo>
                    <a:pt x="8" y="0"/>
                  </a:lnTo>
                  <a:lnTo>
                    <a:pt x="8" y="0"/>
                  </a:lnTo>
                </a:path>
              </a:pathLst>
            </a:custGeom>
            <a:solidFill>
              <a:srgbClr val="C0C0C0"/>
            </a:solidFill>
            <a:ln w="12700">
              <a:solidFill>
                <a:srgbClr val="000000"/>
              </a:solidFill>
              <a:prstDash val="solid"/>
              <a:round/>
              <a:headEnd/>
              <a:tailEnd/>
            </a:ln>
          </p:spPr>
          <p:txBody>
            <a:bodyPr/>
            <a:lstStyle/>
            <a:p>
              <a:endParaRPr lang="en-US"/>
            </a:p>
          </p:txBody>
        </p:sp>
        <p:sp>
          <p:nvSpPr>
            <p:cNvPr id="215379" name="Freeform 339"/>
            <p:cNvSpPr>
              <a:spLocks/>
            </p:cNvSpPr>
            <p:nvPr/>
          </p:nvSpPr>
          <p:spPr bwMode="auto">
            <a:xfrm>
              <a:off x="2743" y="1905"/>
              <a:ext cx="1" cy="1"/>
            </a:xfrm>
            <a:custGeom>
              <a:avLst/>
              <a:gdLst/>
              <a:ahLst/>
              <a:cxnLst>
                <a:cxn ang="0">
                  <a:pos x="0" y="0"/>
                </a:cxn>
                <a:cxn ang="0">
                  <a:pos x="0" y="0"/>
                </a:cxn>
                <a:cxn ang="0">
                  <a:pos x="0" y="0"/>
                </a:cxn>
              </a:cxnLst>
              <a:rect l="0" t="0" r="r" b="b"/>
              <a:pathLst>
                <a:path>
                  <a:moveTo>
                    <a:pt x="0" y="0"/>
                  </a:moveTo>
                  <a:lnTo>
                    <a:pt x="0" y="0"/>
                  </a:lnTo>
                  <a:lnTo>
                    <a:pt x="0" y="0"/>
                  </a:lnTo>
                </a:path>
              </a:pathLst>
            </a:custGeom>
            <a:solidFill>
              <a:srgbClr val="C0C0C0"/>
            </a:solidFill>
            <a:ln w="12700">
              <a:solidFill>
                <a:srgbClr val="000000"/>
              </a:solidFill>
              <a:prstDash val="solid"/>
              <a:round/>
              <a:headEnd/>
              <a:tailEnd/>
            </a:ln>
          </p:spPr>
          <p:txBody>
            <a:bodyPr/>
            <a:lstStyle/>
            <a:p>
              <a:endParaRPr lang="en-US"/>
            </a:p>
          </p:txBody>
        </p:sp>
        <p:sp>
          <p:nvSpPr>
            <p:cNvPr id="215380" name="Freeform 340"/>
            <p:cNvSpPr>
              <a:spLocks/>
            </p:cNvSpPr>
            <p:nvPr/>
          </p:nvSpPr>
          <p:spPr bwMode="auto">
            <a:xfrm>
              <a:off x="2743" y="1976"/>
              <a:ext cx="53" cy="32"/>
            </a:xfrm>
            <a:custGeom>
              <a:avLst/>
              <a:gdLst>
                <a:gd name="T0" fmla="*/ 46 w 53"/>
                <a:gd name="T1" fmla="*/ 16 h 32"/>
                <a:gd name="T2" fmla="*/ 46 w 53"/>
                <a:gd name="T3" fmla="*/ 32 h 32"/>
                <a:gd name="T4" fmla="*/ 30 w 53"/>
                <a:gd name="T5" fmla="*/ 24 h 32"/>
                <a:gd name="T6" fmla="*/ 8 w 53"/>
                <a:gd name="T7" fmla="*/ 8 h 32"/>
                <a:gd name="T8" fmla="*/ 0 w 53"/>
                <a:gd name="T9" fmla="*/ 0 h 32"/>
                <a:gd name="T10" fmla="*/ 15 w 53"/>
                <a:gd name="T11" fmla="*/ 0 h 32"/>
                <a:gd name="T12" fmla="*/ 38 w 53"/>
                <a:gd name="T13" fmla="*/ 0 h 32"/>
                <a:gd name="T14" fmla="*/ 53 w 53"/>
                <a:gd name="T15" fmla="*/ 0 h 32"/>
                <a:gd name="T16" fmla="*/ 46 w 53"/>
                <a:gd name="T1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2">
                  <a:moveTo>
                    <a:pt x="46" y="16"/>
                  </a:moveTo>
                  <a:lnTo>
                    <a:pt x="46" y="32"/>
                  </a:lnTo>
                  <a:lnTo>
                    <a:pt x="30" y="24"/>
                  </a:lnTo>
                  <a:lnTo>
                    <a:pt x="8" y="8"/>
                  </a:lnTo>
                  <a:lnTo>
                    <a:pt x="0" y="0"/>
                  </a:lnTo>
                  <a:lnTo>
                    <a:pt x="15" y="0"/>
                  </a:lnTo>
                  <a:lnTo>
                    <a:pt x="38" y="0"/>
                  </a:lnTo>
                  <a:lnTo>
                    <a:pt x="53" y="0"/>
                  </a:lnTo>
                  <a:lnTo>
                    <a:pt x="46" y="16"/>
                  </a:lnTo>
                  <a:close/>
                </a:path>
              </a:pathLst>
            </a:custGeom>
            <a:solidFill>
              <a:srgbClr val="6F73BF"/>
            </a:solidFill>
            <a:ln w="12700">
              <a:solidFill>
                <a:srgbClr val="000000"/>
              </a:solidFill>
              <a:prstDash val="solid"/>
              <a:round/>
              <a:headEnd/>
              <a:tailEnd/>
            </a:ln>
          </p:spPr>
          <p:txBody>
            <a:bodyPr/>
            <a:lstStyle/>
            <a:p>
              <a:endParaRPr lang="en-US"/>
            </a:p>
          </p:txBody>
        </p:sp>
        <p:sp>
          <p:nvSpPr>
            <p:cNvPr id="215381" name="Freeform 341"/>
            <p:cNvSpPr>
              <a:spLocks/>
            </p:cNvSpPr>
            <p:nvPr/>
          </p:nvSpPr>
          <p:spPr bwMode="auto">
            <a:xfrm>
              <a:off x="2675" y="1913"/>
              <a:ext cx="30" cy="47"/>
            </a:xfrm>
            <a:custGeom>
              <a:avLst/>
              <a:gdLst>
                <a:gd name="T0" fmla="*/ 15 w 30"/>
                <a:gd name="T1" fmla="*/ 40 h 47"/>
                <a:gd name="T2" fmla="*/ 7 w 30"/>
                <a:gd name="T3" fmla="*/ 47 h 47"/>
                <a:gd name="T4" fmla="*/ 7 w 30"/>
                <a:gd name="T5" fmla="*/ 40 h 47"/>
                <a:gd name="T6" fmla="*/ 0 w 30"/>
                <a:gd name="T7" fmla="*/ 24 h 47"/>
                <a:gd name="T8" fmla="*/ 0 w 30"/>
                <a:gd name="T9" fmla="*/ 8 h 47"/>
                <a:gd name="T10" fmla="*/ 15 w 30"/>
                <a:gd name="T11" fmla="*/ 0 h 47"/>
                <a:gd name="T12" fmla="*/ 30 w 30"/>
                <a:gd name="T13" fmla="*/ 16 h 47"/>
                <a:gd name="T14" fmla="*/ 22 w 30"/>
                <a:gd name="T15" fmla="*/ 40 h 47"/>
                <a:gd name="T16" fmla="*/ 15 w 30"/>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7">
                  <a:moveTo>
                    <a:pt x="15" y="40"/>
                  </a:moveTo>
                  <a:lnTo>
                    <a:pt x="7" y="47"/>
                  </a:lnTo>
                  <a:lnTo>
                    <a:pt x="7" y="40"/>
                  </a:lnTo>
                  <a:lnTo>
                    <a:pt x="0" y="24"/>
                  </a:lnTo>
                  <a:lnTo>
                    <a:pt x="0" y="8"/>
                  </a:lnTo>
                  <a:lnTo>
                    <a:pt x="15" y="0"/>
                  </a:lnTo>
                  <a:lnTo>
                    <a:pt x="30" y="16"/>
                  </a:lnTo>
                  <a:lnTo>
                    <a:pt x="22" y="40"/>
                  </a:lnTo>
                  <a:lnTo>
                    <a:pt x="15" y="40"/>
                  </a:lnTo>
                  <a:close/>
                </a:path>
              </a:pathLst>
            </a:custGeom>
            <a:solidFill>
              <a:srgbClr val="6F73BF"/>
            </a:solidFill>
            <a:ln w="12700">
              <a:solidFill>
                <a:srgbClr val="000000"/>
              </a:solidFill>
              <a:prstDash val="solid"/>
              <a:round/>
              <a:headEnd/>
              <a:tailEnd/>
            </a:ln>
          </p:spPr>
          <p:txBody>
            <a:bodyPr/>
            <a:lstStyle/>
            <a:p>
              <a:endParaRPr lang="en-US"/>
            </a:p>
          </p:txBody>
        </p:sp>
        <p:sp>
          <p:nvSpPr>
            <p:cNvPr id="215382" name="Freeform 342"/>
            <p:cNvSpPr>
              <a:spLocks/>
            </p:cNvSpPr>
            <p:nvPr/>
          </p:nvSpPr>
          <p:spPr bwMode="auto">
            <a:xfrm>
              <a:off x="2659" y="1857"/>
              <a:ext cx="1" cy="8"/>
            </a:xfrm>
            <a:custGeom>
              <a:avLst/>
              <a:gdLst>
                <a:gd name="T0" fmla="*/ 0 h 8"/>
                <a:gd name="T1" fmla="*/ 0 h 8"/>
                <a:gd name="T2" fmla="*/ 0 h 8"/>
                <a:gd name="T3" fmla="*/ 8 h 8"/>
                <a:gd name="T4" fmla="*/ 0 h 8"/>
              </a:gdLst>
              <a:ahLst/>
              <a:cxnLst>
                <a:cxn ang="0">
                  <a:pos x="0" y="T0"/>
                </a:cxn>
                <a:cxn ang="0">
                  <a:pos x="0" y="T1"/>
                </a:cxn>
                <a:cxn ang="0">
                  <a:pos x="0" y="T2"/>
                </a:cxn>
                <a:cxn ang="0">
                  <a:pos x="0" y="T3"/>
                </a:cxn>
                <a:cxn ang="0">
                  <a:pos x="0" y="T4"/>
                </a:cxn>
              </a:cxnLst>
              <a:rect l="0" t="0" r="r" b="b"/>
              <a:pathLst>
                <a:path h="8">
                  <a:moveTo>
                    <a:pt x="0" y="0"/>
                  </a:moveTo>
                  <a:lnTo>
                    <a:pt x="0" y="0"/>
                  </a:lnTo>
                  <a:lnTo>
                    <a:pt x="0" y="0"/>
                  </a:lnTo>
                  <a:lnTo>
                    <a:pt x="0" y="8"/>
                  </a:lnTo>
                  <a:lnTo>
                    <a:pt x="0" y="0"/>
                  </a:lnTo>
                  <a:close/>
                </a:path>
              </a:pathLst>
            </a:custGeom>
            <a:solidFill>
              <a:srgbClr val="C0C0C0"/>
            </a:solidFill>
            <a:ln w="12700">
              <a:solidFill>
                <a:srgbClr val="000000"/>
              </a:solidFill>
              <a:prstDash val="solid"/>
              <a:round/>
              <a:headEnd/>
              <a:tailEnd/>
            </a:ln>
          </p:spPr>
          <p:txBody>
            <a:bodyPr/>
            <a:lstStyle/>
            <a:p>
              <a:endParaRPr lang="en-US"/>
            </a:p>
          </p:txBody>
        </p:sp>
        <p:sp>
          <p:nvSpPr>
            <p:cNvPr id="215383" name="Freeform 343"/>
            <p:cNvSpPr>
              <a:spLocks/>
            </p:cNvSpPr>
            <p:nvPr/>
          </p:nvSpPr>
          <p:spPr bwMode="auto">
            <a:xfrm>
              <a:off x="2963" y="1897"/>
              <a:ext cx="312" cy="127"/>
            </a:xfrm>
            <a:custGeom>
              <a:avLst/>
              <a:gdLst>
                <a:gd name="T0" fmla="*/ 206 w 312"/>
                <a:gd name="T1" fmla="*/ 103 h 127"/>
                <a:gd name="T2" fmla="*/ 175 w 312"/>
                <a:gd name="T3" fmla="*/ 111 h 127"/>
                <a:gd name="T4" fmla="*/ 168 w 312"/>
                <a:gd name="T5" fmla="*/ 127 h 127"/>
                <a:gd name="T6" fmla="*/ 168 w 312"/>
                <a:gd name="T7" fmla="*/ 119 h 127"/>
                <a:gd name="T8" fmla="*/ 160 w 312"/>
                <a:gd name="T9" fmla="*/ 111 h 127"/>
                <a:gd name="T10" fmla="*/ 137 w 312"/>
                <a:gd name="T11" fmla="*/ 111 h 127"/>
                <a:gd name="T12" fmla="*/ 107 w 312"/>
                <a:gd name="T13" fmla="*/ 119 h 127"/>
                <a:gd name="T14" fmla="*/ 76 w 312"/>
                <a:gd name="T15" fmla="*/ 111 h 127"/>
                <a:gd name="T16" fmla="*/ 54 w 312"/>
                <a:gd name="T17" fmla="*/ 111 h 127"/>
                <a:gd name="T18" fmla="*/ 38 w 312"/>
                <a:gd name="T19" fmla="*/ 111 h 127"/>
                <a:gd name="T20" fmla="*/ 38 w 312"/>
                <a:gd name="T21" fmla="*/ 103 h 127"/>
                <a:gd name="T22" fmla="*/ 31 w 312"/>
                <a:gd name="T23" fmla="*/ 95 h 127"/>
                <a:gd name="T24" fmla="*/ 23 w 312"/>
                <a:gd name="T25" fmla="*/ 87 h 127"/>
                <a:gd name="T26" fmla="*/ 8 w 312"/>
                <a:gd name="T27" fmla="*/ 71 h 127"/>
                <a:gd name="T28" fmla="*/ 16 w 312"/>
                <a:gd name="T29" fmla="*/ 71 h 127"/>
                <a:gd name="T30" fmla="*/ 16 w 312"/>
                <a:gd name="T31" fmla="*/ 63 h 127"/>
                <a:gd name="T32" fmla="*/ 0 w 312"/>
                <a:gd name="T33" fmla="*/ 48 h 127"/>
                <a:gd name="T34" fmla="*/ 23 w 312"/>
                <a:gd name="T35" fmla="*/ 32 h 127"/>
                <a:gd name="T36" fmla="*/ 46 w 312"/>
                <a:gd name="T37" fmla="*/ 32 h 127"/>
                <a:gd name="T38" fmla="*/ 54 w 312"/>
                <a:gd name="T39" fmla="*/ 24 h 127"/>
                <a:gd name="T40" fmla="*/ 76 w 312"/>
                <a:gd name="T41" fmla="*/ 16 h 127"/>
                <a:gd name="T42" fmla="*/ 114 w 312"/>
                <a:gd name="T43" fmla="*/ 0 h 127"/>
                <a:gd name="T44" fmla="*/ 137 w 312"/>
                <a:gd name="T45" fmla="*/ 0 h 127"/>
                <a:gd name="T46" fmla="*/ 152 w 312"/>
                <a:gd name="T47" fmla="*/ 8 h 127"/>
                <a:gd name="T48" fmla="*/ 198 w 312"/>
                <a:gd name="T49" fmla="*/ 24 h 127"/>
                <a:gd name="T50" fmla="*/ 244 w 312"/>
                <a:gd name="T51" fmla="*/ 8 h 127"/>
                <a:gd name="T52" fmla="*/ 274 w 312"/>
                <a:gd name="T53" fmla="*/ 16 h 127"/>
                <a:gd name="T54" fmla="*/ 289 w 312"/>
                <a:gd name="T55" fmla="*/ 40 h 127"/>
                <a:gd name="T56" fmla="*/ 289 w 312"/>
                <a:gd name="T57" fmla="*/ 56 h 127"/>
                <a:gd name="T58" fmla="*/ 297 w 312"/>
                <a:gd name="T59" fmla="*/ 87 h 127"/>
                <a:gd name="T60" fmla="*/ 297 w 312"/>
                <a:gd name="T61" fmla="*/ 103 h 127"/>
                <a:gd name="T62" fmla="*/ 274 w 312"/>
                <a:gd name="T63" fmla="*/ 95 h 127"/>
                <a:gd name="T64" fmla="*/ 266 w 312"/>
                <a:gd name="T65" fmla="*/ 95 h 127"/>
                <a:gd name="T66" fmla="*/ 228 w 312"/>
                <a:gd name="T67" fmla="*/ 10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2" h="127">
                  <a:moveTo>
                    <a:pt x="228" y="103"/>
                  </a:moveTo>
                  <a:lnTo>
                    <a:pt x="206" y="103"/>
                  </a:lnTo>
                  <a:lnTo>
                    <a:pt x="183" y="103"/>
                  </a:lnTo>
                  <a:lnTo>
                    <a:pt x="175" y="111"/>
                  </a:lnTo>
                  <a:lnTo>
                    <a:pt x="175" y="119"/>
                  </a:lnTo>
                  <a:lnTo>
                    <a:pt x="168" y="127"/>
                  </a:lnTo>
                  <a:lnTo>
                    <a:pt x="168" y="127"/>
                  </a:lnTo>
                  <a:lnTo>
                    <a:pt x="168" y="119"/>
                  </a:lnTo>
                  <a:lnTo>
                    <a:pt x="168" y="103"/>
                  </a:lnTo>
                  <a:lnTo>
                    <a:pt x="160" y="111"/>
                  </a:lnTo>
                  <a:lnTo>
                    <a:pt x="152" y="111"/>
                  </a:lnTo>
                  <a:lnTo>
                    <a:pt x="137" y="111"/>
                  </a:lnTo>
                  <a:lnTo>
                    <a:pt x="122" y="119"/>
                  </a:lnTo>
                  <a:lnTo>
                    <a:pt x="107" y="119"/>
                  </a:lnTo>
                  <a:lnTo>
                    <a:pt x="84" y="103"/>
                  </a:lnTo>
                  <a:lnTo>
                    <a:pt x="76" y="111"/>
                  </a:lnTo>
                  <a:lnTo>
                    <a:pt x="69" y="119"/>
                  </a:lnTo>
                  <a:lnTo>
                    <a:pt x="54" y="111"/>
                  </a:lnTo>
                  <a:lnTo>
                    <a:pt x="46" y="111"/>
                  </a:lnTo>
                  <a:lnTo>
                    <a:pt x="38" y="111"/>
                  </a:lnTo>
                  <a:lnTo>
                    <a:pt x="31" y="111"/>
                  </a:lnTo>
                  <a:lnTo>
                    <a:pt x="38" y="103"/>
                  </a:lnTo>
                  <a:lnTo>
                    <a:pt x="23" y="103"/>
                  </a:lnTo>
                  <a:lnTo>
                    <a:pt x="31" y="95"/>
                  </a:lnTo>
                  <a:lnTo>
                    <a:pt x="23" y="87"/>
                  </a:lnTo>
                  <a:lnTo>
                    <a:pt x="23" y="87"/>
                  </a:lnTo>
                  <a:lnTo>
                    <a:pt x="8" y="79"/>
                  </a:lnTo>
                  <a:lnTo>
                    <a:pt x="8" y="71"/>
                  </a:lnTo>
                  <a:lnTo>
                    <a:pt x="8" y="71"/>
                  </a:lnTo>
                  <a:lnTo>
                    <a:pt x="16" y="71"/>
                  </a:lnTo>
                  <a:lnTo>
                    <a:pt x="16" y="63"/>
                  </a:lnTo>
                  <a:lnTo>
                    <a:pt x="16" y="63"/>
                  </a:lnTo>
                  <a:lnTo>
                    <a:pt x="16" y="56"/>
                  </a:lnTo>
                  <a:lnTo>
                    <a:pt x="0" y="48"/>
                  </a:lnTo>
                  <a:lnTo>
                    <a:pt x="0" y="40"/>
                  </a:lnTo>
                  <a:lnTo>
                    <a:pt x="23" y="32"/>
                  </a:lnTo>
                  <a:lnTo>
                    <a:pt x="23" y="32"/>
                  </a:lnTo>
                  <a:lnTo>
                    <a:pt x="46" y="32"/>
                  </a:lnTo>
                  <a:lnTo>
                    <a:pt x="54" y="24"/>
                  </a:lnTo>
                  <a:lnTo>
                    <a:pt x="54" y="24"/>
                  </a:lnTo>
                  <a:lnTo>
                    <a:pt x="46" y="16"/>
                  </a:lnTo>
                  <a:lnTo>
                    <a:pt x="76" y="16"/>
                  </a:lnTo>
                  <a:lnTo>
                    <a:pt x="99" y="8"/>
                  </a:lnTo>
                  <a:lnTo>
                    <a:pt x="114" y="0"/>
                  </a:lnTo>
                  <a:lnTo>
                    <a:pt x="130" y="0"/>
                  </a:lnTo>
                  <a:lnTo>
                    <a:pt x="137" y="0"/>
                  </a:lnTo>
                  <a:lnTo>
                    <a:pt x="152" y="8"/>
                  </a:lnTo>
                  <a:lnTo>
                    <a:pt x="152" y="8"/>
                  </a:lnTo>
                  <a:lnTo>
                    <a:pt x="175" y="16"/>
                  </a:lnTo>
                  <a:lnTo>
                    <a:pt x="198" y="24"/>
                  </a:lnTo>
                  <a:lnTo>
                    <a:pt x="221" y="24"/>
                  </a:lnTo>
                  <a:lnTo>
                    <a:pt x="244" y="8"/>
                  </a:lnTo>
                  <a:lnTo>
                    <a:pt x="259" y="8"/>
                  </a:lnTo>
                  <a:lnTo>
                    <a:pt x="274" y="16"/>
                  </a:lnTo>
                  <a:lnTo>
                    <a:pt x="282" y="32"/>
                  </a:lnTo>
                  <a:lnTo>
                    <a:pt x="289" y="40"/>
                  </a:lnTo>
                  <a:lnTo>
                    <a:pt x="297" y="48"/>
                  </a:lnTo>
                  <a:lnTo>
                    <a:pt x="289" y="56"/>
                  </a:lnTo>
                  <a:lnTo>
                    <a:pt x="297" y="63"/>
                  </a:lnTo>
                  <a:lnTo>
                    <a:pt x="297" y="87"/>
                  </a:lnTo>
                  <a:lnTo>
                    <a:pt x="312" y="95"/>
                  </a:lnTo>
                  <a:lnTo>
                    <a:pt x="297" y="103"/>
                  </a:lnTo>
                  <a:lnTo>
                    <a:pt x="297" y="95"/>
                  </a:lnTo>
                  <a:lnTo>
                    <a:pt x="274" y="95"/>
                  </a:lnTo>
                  <a:lnTo>
                    <a:pt x="266" y="103"/>
                  </a:lnTo>
                  <a:lnTo>
                    <a:pt x="266" y="95"/>
                  </a:lnTo>
                  <a:lnTo>
                    <a:pt x="251" y="103"/>
                  </a:lnTo>
                  <a:lnTo>
                    <a:pt x="228" y="103"/>
                  </a:lnTo>
                  <a:close/>
                </a:path>
              </a:pathLst>
            </a:custGeom>
            <a:solidFill>
              <a:srgbClr val="E1E1E1"/>
            </a:solidFill>
            <a:ln w="12700">
              <a:solidFill>
                <a:srgbClr val="000000"/>
              </a:solidFill>
              <a:prstDash val="solid"/>
              <a:round/>
              <a:headEnd/>
              <a:tailEnd/>
            </a:ln>
          </p:spPr>
          <p:txBody>
            <a:bodyPr/>
            <a:lstStyle/>
            <a:p>
              <a:endParaRPr lang="en-US"/>
            </a:p>
          </p:txBody>
        </p:sp>
        <p:sp>
          <p:nvSpPr>
            <p:cNvPr id="215384" name="Freeform 344"/>
            <p:cNvSpPr>
              <a:spLocks/>
            </p:cNvSpPr>
            <p:nvPr/>
          </p:nvSpPr>
          <p:spPr bwMode="auto">
            <a:xfrm>
              <a:off x="2963" y="1897"/>
              <a:ext cx="46" cy="40"/>
            </a:xfrm>
            <a:custGeom>
              <a:avLst/>
              <a:gdLst>
                <a:gd name="T0" fmla="*/ 0 w 46"/>
                <a:gd name="T1" fmla="*/ 0 h 40"/>
                <a:gd name="T2" fmla="*/ 0 w 46"/>
                <a:gd name="T3" fmla="*/ 8 h 40"/>
                <a:gd name="T4" fmla="*/ 0 w 46"/>
                <a:gd name="T5" fmla="*/ 16 h 40"/>
                <a:gd name="T6" fmla="*/ 0 w 46"/>
                <a:gd name="T7" fmla="*/ 24 h 40"/>
                <a:gd name="T8" fmla="*/ 8 w 46"/>
                <a:gd name="T9" fmla="*/ 24 h 40"/>
                <a:gd name="T10" fmla="*/ 0 w 46"/>
                <a:gd name="T11" fmla="*/ 40 h 40"/>
                <a:gd name="T12" fmla="*/ 16 w 46"/>
                <a:gd name="T13" fmla="*/ 24 h 40"/>
                <a:gd name="T14" fmla="*/ 46 w 46"/>
                <a:gd name="T15" fmla="*/ 16 h 40"/>
                <a:gd name="T16" fmla="*/ 38 w 46"/>
                <a:gd name="T17" fmla="*/ 16 h 40"/>
                <a:gd name="T18" fmla="*/ 23 w 46"/>
                <a:gd name="T19" fmla="*/ 0 h 40"/>
                <a:gd name="T20" fmla="*/ 0 w 4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0">
                  <a:moveTo>
                    <a:pt x="0" y="0"/>
                  </a:moveTo>
                  <a:lnTo>
                    <a:pt x="0" y="8"/>
                  </a:lnTo>
                  <a:lnTo>
                    <a:pt x="0" y="16"/>
                  </a:lnTo>
                  <a:lnTo>
                    <a:pt x="0" y="24"/>
                  </a:lnTo>
                  <a:lnTo>
                    <a:pt x="8" y="24"/>
                  </a:lnTo>
                  <a:lnTo>
                    <a:pt x="0" y="40"/>
                  </a:lnTo>
                  <a:lnTo>
                    <a:pt x="16" y="24"/>
                  </a:lnTo>
                  <a:lnTo>
                    <a:pt x="46" y="16"/>
                  </a:lnTo>
                  <a:lnTo>
                    <a:pt x="38" y="16"/>
                  </a:lnTo>
                  <a:lnTo>
                    <a:pt x="23"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85" name="Freeform 345"/>
            <p:cNvSpPr>
              <a:spLocks/>
            </p:cNvSpPr>
            <p:nvPr/>
          </p:nvSpPr>
          <p:spPr bwMode="auto">
            <a:xfrm>
              <a:off x="2887" y="1620"/>
              <a:ext cx="130" cy="87"/>
            </a:xfrm>
            <a:custGeom>
              <a:avLst/>
              <a:gdLst>
                <a:gd name="T0" fmla="*/ 130 w 130"/>
                <a:gd name="T1" fmla="*/ 47 h 87"/>
                <a:gd name="T2" fmla="*/ 130 w 130"/>
                <a:gd name="T3" fmla="*/ 55 h 87"/>
                <a:gd name="T4" fmla="*/ 130 w 130"/>
                <a:gd name="T5" fmla="*/ 71 h 87"/>
                <a:gd name="T6" fmla="*/ 114 w 130"/>
                <a:gd name="T7" fmla="*/ 79 h 87"/>
                <a:gd name="T8" fmla="*/ 114 w 130"/>
                <a:gd name="T9" fmla="*/ 87 h 87"/>
                <a:gd name="T10" fmla="*/ 84 w 130"/>
                <a:gd name="T11" fmla="*/ 79 h 87"/>
                <a:gd name="T12" fmla="*/ 61 w 130"/>
                <a:gd name="T13" fmla="*/ 79 h 87"/>
                <a:gd name="T14" fmla="*/ 38 w 130"/>
                <a:gd name="T15" fmla="*/ 79 h 87"/>
                <a:gd name="T16" fmla="*/ 8 w 130"/>
                <a:gd name="T17" fmla="*/ 79 h 87"/>
                <a:gd name="T18" fmla="*/ 0 w 130"/>
                <a:gd name="T19" fmla="*/ 71 h 87"/>
                <a:gd name="T20" fmla="*/ 8 w 130"/>
                <a:gd name="T21" fmla="*/ 55 h 87"/>
                <a:gd name="T22" fmla="*/ 0 w 130"/>
                <a:gd name="T23" fmla="*/ 31 h 87"/>
                <a:gd name="T24" fmla="*/ 46 w 130"/>
                <a:gd name="T25" fmla="*/ 0 h 87"/>
                <a:gd name="T26" fmla="*/ 61 w 130"/>
                <a:gd name="T27" fmla="*/ 0 h 87"/>
                <a:gd name="T28" fmla="*/ 84 w 130"/>
                <a:gd name="T29" fmla="*/ 0 h 87"/>
                <a:gd name="T30" fmla="*/ 107 w 130"/>
                <a:gd name="T31" fmla="*/ 7 h 87"/>
                <a:gd name="T32" fmla="*/ 114 w 130"/>
                <a:gd name="T33" fmla="*/ 31 h 87"/>
                <a:gd name="T34" fmla="*/ 130 w 130"/>
                <a:gd name="T35" fmla="*/ 4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87">
                  <a:moveTo>
                    <a:pt x="130" y="47"/>
                  </a:moveTo>
                  <a:lnTo>
                    <a:pt x="130" y="55"/>
                  </a:lnTo>
                  <a:lnTo>
                    <a:pt x="130" y="71"/>
                  </a:lnTo>
                  <a:lnTo>
                    <a:pt x="114" y="79"/>
                  </a:lnTo>
                  <a:lnTo>
                    <a:pt x="114" y="87"/>
                  </a:lnTo>
                  <a:lnTo>
                    <a:pt x="84" y="79"/>
                  </a:lnTo>
                  <a:lnTo>
                    <a:pt x="61" y="79"/>
                  </a:lnTo>
                  <a:lnTo>
                    <a:pt x="38" y="79"/>
                  </a:lnTo>
                  <a:lnTo>
                    <a:pt x="8" y="79"/>
                  </a:lnTo>
                  <a:lnTo>
                    <a:pt x="0" y="71"/>
                  </a:lnTo>
                  <a:lnTo>
                    <a:pt x="8" y="55"/>
                  </a:lnTo>
                  <a:lnTo>
                    <a:pt x="0" y="31"/>
                  </a:lnTo>
                  <a:lnTo>
                    <a:pt x="46" y="0"/>
                  </a:lnTo>
                  <a:lnTo>
                    <a:pt x="61" y="0"/>
                  </a:lnTo>
                  <a:lnTo>
                    <a:pt x="84" y="0"/>
                  </a:lnTo>
                  <a:lnTo>
                    <a:pt x="107" y="7"/>
                  </a:lnTo>
                  <a:lnTo>
                    <a:pt x="114" y="31"/>
                  </a:lnTo>
                  <a:lnTo>
                    <a:pt x="130" y="47"/>
                  </a:lnTo>
                  <a:close/>
                </a:path>
              </a:pathLst>
            </a:custGeom>
            <a:solidFill>
              <a:srgbClr val="E1E1E1"/>
            </a:solidFill>
            <a:ln w="12700">
              <a:solidFill>
                <a:srgbClr val="000000"/>
              </a:solidFill>
              <a:prstDash val="solid"/>
              <a:round/>
              <a:headEnd/>
              <a:tailEnd/>
            </a:ln>
          </p:spPr>
          <p:txBody>
            <a:bodyPr/>
            <a:lstStyle/>
            <a:p>
              <a:endParaRPr lang="en-US"/>
            </a:p>
          </p:txBody>
        </p:sp>
        <p:sp>
          <p:nvSpPr>
            <p:cNvPr id="215386" name="Freeform 346"/>
            <p:cNvSpPr>
              <a:spLocks/>
            </p:cNvSpPr>
            <p:nvPr/>
          </p:nvSpPr>
          <p:spPr bwMode="auto">
            <a:xfrm>
              <a:off x="2667" y="1604"/>
              <a:ext cx="30" cy="39"/>
            </a:xfrm>
            <a:custGeom>
              <a:avLst/>
              <a:gdLst>
                <a:gd name="T0" fmla="*/ 15 w 30"/>
                <a:gd name="T1" fmla="*/ 31 h 39"/>
                <a:gd name="T2" fmla="*/ 15 w 30"/>
                <a:gd name="T3" fmla="*/ 39 h 39"/>
                <a:gd name="T4" fmla="*/ 0 w 30"/>
                <a:gd name="T5" fmla="*/ 31 h 39"/>
                <a:gd name="T6" fmla="*/ 0 w 30"/>
                <a:gd name="T7" fmla="*/ 31 h 39"/>
                <a:gd name="T8" fmla="*/ 0 w 30"/>
                <a:gd name="T9" fmla="*/ 23 h 39"/>
                <a:gd name="T10" fmla="*/ 0 w 30"/>
                <a:gd name="T11" fmla="*/ 8 h 39"/>
                <a:gd name="T12" fmla="*/ 8 w 30"/>
                <a:gd name="T13" fmla="*/ 0 h 39"/>
                <a:gd name="T14" fmla="*/ 8 w 30"/>
                <a:gd name="T15" fmla="*/ 8 h 39"/>
                <a:gd name="T16" fmla="*/ 8 w 30"/>
                <a:gd name="T17" fmla="*/ 0 h 39"/>
                <a:gd name="T18" fmla="*/ 23 w 30"/>
                <a:gd name="T19" fmla="*/ 0 h 39"/>
                <a:gd name="T20" fmla="*/ 23 w 30"/>
                <a:gd name="T21" fmla="*/ 8 h 39"/>
                <a:gd name="T22" fmla="*/ 30 w 30"/>
                <a:gd name="T23" fmla="*/ 8 h 39"/>
                <a:gd name="T24" fmla="*/ 30 w 30"/>
                <a:gd name="T25" fmla="*/ 16 h 39"/>
                <a:gd name="T26" fmla="*/ 15 w 30"/>
                <a:gd name="T27" fmla="*/ 23 h 39"/>
                <a:gd name="T28" fmla="*/ 15 w 30"/>
                <a:gd name="T29" fmla="*/ 23 h 39"/>
                <a:gd name="T30" fmla="*/ 15 w 30"/>
                <a:gd name="T31"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9">
                  <a:moveTo>
                    <a:pt x="15" y="31"/>
                  </a:moveTo>
                  <a:lnTo>
                    <a:pt x="15" y="39"/>
                  </a:lnTo>
                  <a:lnTo>
                    <a:pt x="0" y="31"/>
                  </a:lnTo>
                  <a:lnTo>
                    <a:pt x="0" y="31"/>
                  </a:lnTo>
                  <a:lnTo>
                    <a:pt x="0" y="23"/>
                  </a:lnTo>
                  <a:lnTo>
                    <a:pt x="0" y="8"/>
                  </a:lnTo>
                  <a:lnTo>
                    <a:pt x="8" y="0"/>
                  </a:lnTo>
                  <a:lnTo>
                    <a:pt x="8" y="8"/>
                  </a:lnTo>
                  <a:lnTo>
                    <a:pt x="8" y="0"/>
                  </a:lnTo>
                  <a:lnTo>
                    <a:pt x="23" y="0"/>
                  </a:lnTo>
                  <a:lnTo>
                    <a:pt x="23" y="8"/>
                  </a:lnTo>
                  <a:lnTo>
                    <a:pt x="30" y="8"/>
                  </a:lnTo>
                  <a:lnTo>
                    <a:pt x="30" y="16"/>
                  </a:lnTo>
                  <a:lnTo>
                    <a:pt x="15" y="23"/>
                  </a:lnTo>
                  <a:lnTo>
                    <a:pt x="15" y="23"/>
                  </a:lnTo>
                  <a:lnTo>
                    <a:pt x="15" y="31"/>
                  </a:lnTo>
                  <a:close/>
                </a:path>
              </a:pathLst>
            </a:custGeom>
            <a:solidFill>
              <a:srgbClr val="E1E1E1"/>
            </a:solidFill>
            <a:ln w="12700">
              <a:solidFill>
                <a:srgbClr val="000000"/>
              </a:solidFill>
              <a:prstDash val="solid"/>
              <a:round/>
              <a:headEnd/>
              <a:tailEnd/>
            </a:ln>
          </p:spPr>
          <p:txBody>
            <a:bodyPr/>
            <a:lstStyle/>
            <a:p>
              <a:endParaRPr lang="en-US"/>
            </a:p>
          </p:txBody>
        </p:sp>
        <p:sp>
          <p:nvSpPr>
            <p:cNvPr id="215387" name="Freeform 347"/>
            <p:cNvSpPr>
              <a:spLocks/>
            </p:cNvSpPr>
            <p:nvPr/>
          </p:nvSpPr>
          <p:spPr bwMode="auto">
            <a:xfrm>
              <a:off x="2705" y="1620"/>
              <a:ext cx="23" cy="15"/>
            </a:xfrm>
            <a:custGeom>
              <a:avLst/>
              <a:gdLst>
                <a:gd name="T0" fmla="*/ 23 w 23"/>
                <a:gd name="T1" fmla="*/ 7 h 15"/>
                <a:gd name="T2" fmla="*/ 23 w 23"/>
                <a:gd name="T3" fmla="*/ 0 h 15"/>
                <a:gd name="T4" fmla="*/ 15 w 23"/>
                <a:gd name="T5" fmla="*/ 0 h 15"/>
                <a:gd name="T6" fmla="*/ 15 w 23"/>
                <a:gd name="T7" fmla="*/ 0 h 15"/>
                <a:gd name="T8" fmla="*/ 8 w 23"/>
                <a:gd name="T9" fmla="*/ 0 h 15"/>
                <a:gd name="T10" fmla="*/ 0 w 23"/>
                <a:gd name="T11" fmla="*/ 0 h 15"/>
                <a:gd name="T12" fmla="*/ 0 w 23"/>
                <a:gd name="T13" fmla="*/ 0 h 15"/>
                <a:gd name="T14" fmla="*/ 0 w 23"/>
                <a:gd name="T15" fmla="*/ 7 h 15"/>
                <a:gd name="T16" fmla="*/ 8 w 23"/>
                <a:gd name="T17" fmla="*/ 15 h 15"/>
                <a:gd name="T18" fmla="*/ 15 w 23"/>
                <a:gd name="T19" fmla="*/ 15 h 15"/>
                <a:gd name="T20" fmla="*/ 15 w 23"/>
                <a:gd name="T21" fmla="*/ 7 h 15"/>
                <a:gd name="T22" fmla="*/ 23 w 23"/>
                <a:gd name="T2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5">
                  <a:moveTo>
                    <a:pt x="23" y="7"/>
                  </a:moveTo>
                  <a:lnTo>
                    <a:pt x="23" y="0"/>
                  </a:lnTo>
                  <a:lnTo>
                    <a:pt x="15" y="0"/>
                  </a:lnTo>
                  <a:lnTo>
                    <a:pt x="15" y="0"/>
                  </a:lnTo>
                  <a:lnTo>
                    <a:pt x="8" y="0"/>
                  </a:lnTo>
                  <a:lnTo>
                    <a:pt x="0" y="0"/>
                  </a:lnTo>
                  <a:lnTo>
                    <a:pt x="0" y="0"/>
                  </a:lnTo>
                  <a:lnTo>
                    <a:pt x="0" y="7"/>
                  </a:lnTo>
                  <a:lnTo>
                    <a:pt x="8" y="15"/>
                  </a:lnTo>
                  <a:lnTo>
                    <a:pt x="15" y="15"/>
                  </a:lnTo>
                  <a:lnTo>
                    <a:pt x="15" y="7"/>
                  </a:lnTo>
                  <a:lnTo>
                    <a:pt x="23" y="7"/>
                  </a:lnTo>
                  <a:close/>
                </a:path>
              </a:pathLst>
            </a:custGeom>
            <a:solidFill>
              <a:srgbClr val="E1E1E1"/>
            </a:solidFill>
            <a:ln w="12700">
              <a:solidFill>
                <a:srgbClr val="000000"/>
              </a:solidFill>
              <a:prstDash val="solid"/>
              <a:round/>
              <a:headEnd/>
              <a:tailEnd/>
            </a:ln>
          </p:spPr>
          <p:txBody>
            <a:bodyPr/>
            <a:lstStyle/>
            <a:p>
              <a:endParaRPr lang="en-US"/>
            </a:p>
          </p:txBody>
        </p:sp>
        <p:sp>
          <p:nvSpPr>
            <p:cNvPr id="215388" name="Freeform 348"/>
            <p:cNvSpPr>
              <a:spLocks/>
            </p:cNvSpPr>
            <p:nvPr/>
          </p:nvSpPr>
          <p:spPr bwMode="auto">
            <a:xfrm>
              <a:off x="2667" y="1588"/>
              <a:ext cx="30" cy="16"/>
            </a:xfrm>
            <a:custGeom>
              <a:avLst/>
              <a:gdLst>
                <a:gd name="T0" fmla="*/ 23 w 30"/>
                <a:gd name="T1" fmla="*/ 8 h 16"/>
                <a:gd name="T2" fmla="*/ 0 w 30"/>
                <a:gd name="T3" fmla="*/ 16 h 16"/>
                <a:gd name="T4" fmla="*/ 0 w 30"/>
                <a:gd name="T5" fmla="*/ 16 h 16"/>
                <a:gd name="T6" fmla="*/ 0 w 30"/>
                <a:gd name="T7" fmla="*/ 8 h 16"/>
                <a:gd name="T8" fmla="*/ 15 w 30"/>
                <a:gd name="T9" fmla="*/ 8 h 16"/>
                <a:gd name="T10" fmla="*/ 30 w 30"/>
                <a:gd name="T11" fmla="*/ 0 h 16"/>
                <a:gd name="T12" fmla="*/ 23 w 30"/>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30" h="16">
                  <a:moveTo>
                    <a:pt x="23" y="8"/>
                  </a:moveTo>
                  <a:lnTo>
                    <a:pt x="0" y="16"/>
                  </a:lnTo>
                  <a:lnTo>
                    <a:pt x="0" y="16"/>
                  </a:lnTo>
                  <a:lnTo>
                    <a:pt x="0" y="8"/>
                  </a:lnTo>
                  <a:lnTo>
                    <a:pt x="15" y="8"/>
                  </a:lnTo>
                  <a:lnTo>
                    <a:pt x="30" y="0"/>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389" name="Freeform 349"/>
            <p:cNvSpPr>
              <a:spLocks/>
            </p:cNvSpPr>
            <p:nvPr/>
          </p:nvSpPr>
          <p:spPr bwMode="auto">
            <a:xfrm>
              <a:off x="2682" y="1627"/>
              <a:ext cx="15" cy="8"/>
            </a:xfrm>
            <a:custGeom>
              <a:avLst/>
              <a:gdLst>
                <a:gd name="T0" fmla="*/ 15 w 15"/>
                <a:gd name="T1" fmla="*/ 8 h 8"/>
                <a:gd name="T2" fmla="*/ 15 w 15"/>
                <a:gd name="T3" fmla="*/ 0 h 8"/>
                <a:gd name="T4" fmla="*/ 0 w 15"/>
                <a:gd name="T5" fmla="*/ 0 h 8"/>
                <a:gd name="T6" fmla="*/ 15 w 15"/>
                <a:gd name="T7" fmla="*/ 8 h 8"/>
                <a:gd name="T8" fmla="*/ 15 w 15"/>
                <a:gd name="T9" fmla="*/ 8 h 8"/>
              </a:gdLst>
              <a:ahLst/>
              <a:cxnLst>
                <a:cxn ang="0">
                  <a:pos x="T0" y="T1"/>
                </a:cxn>
                <a:cxn ang="0">
                  <a:pos x="T2" y="T3"/>
                </a:cxn>
                <a:cxn ang="0">
                  <a:pos x="T4" y="T5"/>
                </a:cxn>
                <a:cxn ang="0">
                  <a:pos x="T6" y="T7"/>
                </a:cxn>
                <a:cxn ang="0">
                  <a:pos x="T8" y="T9"/>
                </a:cxn>
              </a:cxnLst>
              <a:rect l="0" t="0" r="r" b="b"/>
              <a:pathLst>
                <a:path w="15" h="8">
                  <a:moveTo>
                    <a:pt x="15" y="8"/>
                  </a:moveTo>
                  <a:lnTo>
                    <a:pt x="15" y="0"/>
                  </a:lnTo>
                  <a:lnTo>
                    <a:pt x="0" y="0"/>
                  </a:lnTo>
                  <a:lnTo>
                    <a:pt x="15" y="8"/>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390" name="Freeform 350"/>
            <p:cNvSpPr>
              <a:spLocks/>
            </p:cNvSpPr>
            <p:nvPr/>
          </p:nvSpPr>
          <p:spPr bwMode="auto">
            <a:xfrm>
              <a:off x="2720" y="1635"/>
              <a:ext cx="1" cy="8"/>
            </a:xfrm>
            <a:custGeom>
              <a:avLst/>
              <a:gdLst>
                <a:gd name="T0" fmla="*/ 8 h 8"/>
                <a:gd name="T1" fmla="*/ 0 h 8"/>
                <a:gd name="T2" fmla="*/ 8 h 8"/>
                <a:gd name="T3" fmla="*/ 8 h 8"/>
              </a:gdLst>
              <a:ahLst/>
              <a:cxnLst>
                <a:cxn ang="0">
                  <a:pos x="0" y="T0"/>
                </a:cxn>
                <a:cxn ang="0">
                  <a:pos x="0" y="T1"/>
                </a:cxn>
                <a:cxn ang="0">
                  <a:pos x="0" y="T2"/>
                </a:cxn>
                <a:cxn ang="0">
                  <a:pos x="0" y="T3"/>
                </a:cxn>
              </a:cxnLst>
              <a:rect l="0" t="0" r="r" b="b"/>
              <a:pathLst>
                <a:path h="8">
                  <a:moveTo>
                    <a:pt x="0" y="8"/>
                  </a:moveTo>
                  <a:lnTo>
                    <a:pt x="0" y="0"/>
                  </a:lnTo>
                  <a:lnTo>
                    <a:pt x="0" y="8"/>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391" name="Freeform 351"/>
            <p:cNvSpPr>
              <a:spLocks/>
            </p:cNvSpPr>
            <p:nvPr/>
          </p:nvSpPr>
          <p:spPr bwMode="auto">
            <a:xfrm>
              <a:off x="2872" y="1548"/>
              <a:ext cx="69" cy="32"/>
            </a:xfrm>
            <a:custGeom>
              <a:avLst/>
              <a:gdLst>
                <a:gd name="T0" fmla="*/ 69 w 69"/>
                <a:gd name="T1" fmla="*/ 24 h 32"/>
                <a:gd name="T2" fmla="*/ 61 w 69"/>
                <a:gd name="T3" fmla="*/ 8 h 32"/>
                <a:gd name="T4" fmla="*/ 31 w 69"/>
                <a:gd name="T5" fmla="*/ 0 h 32"/>
                <a:gd name="T6" fmla="*/ 0 w 69"/>
                <a:gd name="T7" fmla="*/ 8 h 32"/>
                <a:gd name="T8" fmla="*/ 0 w 69"/>
                <a:gd name="T9" fmla="*/ 16 h 32"/>
                <a:gd name="T10" fmla="*/ 15 w 69"/>
                <a:gd name="T11" fmla="*/ 24 h 32"/>
                <a:gd name="T12" fmla="*/ 15 w 69"/>
                <a:gd name="T13" fmla="*/ 24 h 32"/>
                <a:gd name="T14" fmla="*/ 38 w 69"/>
                <a:gd name="T15" fmla="*/ 32 h 32"/>
                <a:gd name="T16" fmla="*/ 61 w 69"/>
                <a:gd name="T17" fmla="*/ 32 h 32"/>
                <a:gd name="T18" fmla="*/ 69 w 69"/>
                <a:gd name="T19"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2">
                  <a:moveTo>
                    <a:pt x="69" y="24"/>
                  </a:moveTo>
                  <a:lnTo>
                    <a:pt x="61" y="8"/>
                  </a:lnTo>
                  <a:lnTo>
                    <a:pt x="31" y="0"/>
                  </a:lnTo>
                  <a:lnTo>
                    <a:pt x="0" y="8"/>
                  </a:lnTo>
                  <a:lnTo>
                    <a:pt x="0" y="16"/>
                  </a:lnTo>
                  <a:lnTo>
                    <a:pt x="15" y="24"/>
                  </a:lnTo>
                  <a:lnTo>
                    <a:pt x="15" y="24"/>
                  </a:lnTo>
                  <a:lnTo>
                    <a:pt x="38" y="32"/>
                  </a:lnTo>
                  <a:lnTo>
                    <a:pt x="61" y="32"/>
                  </a:lnTo>
                  <a:lnTo>
                    <a:pt x="69" y="24"/>
                  </a:lnTo>
                  <a:close/>
                </a:path>
              </a:pathLst>
            </a:custGeom>
            <a:solidFill>
              <a:srgbClr val="E1E1E1"/>
            </a:solidFill>
            <a:ln w="12700">
              <a:solidFill>
                <a:srgbClr val="000000"/>
              </a:solidFill>
              <a:prstDash val="solid"/>
              <a:round/>
              <a:headEnd/>
              <a:tailEnd/>
            </a:ln>
          </p:spPr>
          <p:txBody>
            <a:bodyPr/>
            <a:lstStyle/>
            <a:p>
              <a:endParaRPr lang="en-US"/>
            </a:p>
          </p:txBody>
        </p:sp>
        <p:sp>
          <p:nvSpPr>
            <p:cNvPr id="215392" name="Freeform 352"/>
            <p:cNvSpPr>
              <a:spLocks/>
            </p:cNvSpPr>
            <p:nvPr/>
          </p:nvSpPr>
          <p:spPr bwMode="auto">
            <a:xfrm>
              <a:off x="2849" y="1572"/>
              <a:ext cx="99" cy="48"/>
            </a:xfrm>
            <a:custGeom>
              <a:avLst/>
              <a:gdLst>
                <a:gd name="T0" fmla="*/ 54 w 99"/>
                <a:gd name="T1" fmla="*/ 32 h 48"/>
                <a:gd name="T2" fmla="*/ 23 w 99"/>
                <a:gd name="T3" fmla="*/ 40 h 48"/>
                <a:gd name="T4" fmla="*/ 0 w 99"/>
                <a:gd name="T5" fmla="*/ 40 h 48"/>
                <a:gd name="T6" fmla="*/ 0 w 99"/>
                <a:gd name="T7" fmla="*/ 40 h 48"/>
                <a:gd name="T8" fmla="*/ 0 w 99"/>
                <a:gd name="T9" fmla="*/ 16 h 48"/>
                <a:gd name="T10" fmla="*/ 16 w 99"/>
                <a:gd name="T11" fmla="*/ 16 h 48"/>
                <a:gd name="T12" fmla="*/ 38 w 99"/>
                <a:gd name="T13" fmla="*/ 32 h 48"/>
                <a:gd name="T14" fmla="*/ 46 w 99"/>
                <a:gd name="T15" fmla="*/ 24 h 48"/>
                <a:gd name="T16" fmla="*/ 38 w 99"/>
                <a:gd name="T17" fmla="*/ 0 h 48"/>
                <a:gd name="T18" fmla="*/ 61 w 99"/>
                <a:gd name="T19" fmla="*/ 8 h 48"/>
                <a:gd name="T20" fmla="*/ 84 w 99"/>
                <a:gd name="T21" fmla="*/ 8 h 48"/>
                <a:gd name="T22" fmla="*/ 92 w 99"/>
                <a:gd name="T23" fmla="*/ 24 h 48"/>
                <a:gd name="T24" fmla="*/ 99 w 99"/>
                <a:gd name="T25" fmla="*/ 48 h 48"/>
                <a:gd name="T26" fmla="*/ 84 w 99"/>
                <a:gd name="T27" fmla="*/ 48 h 48"/>
                <a:gd name="T28" fmla="*/ 54 w 99"/>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48">
                  <a:moveTo>
                    <a:pt x="54" y="32"/>
                  </a:moveTo>
                  <a:lnTo>
                    <a:pt x="23" y="40"/>
                  </a:lnTo>
                  <a:lnTo>
                    <a:pt x="0" y="40"/>
                  </a:lnTo>
                  <a:lnTo>
                    <a:pt x="0" y="40"/>
                  </a:lnTo>
                  <a:lnTo>
                    <a:pt x="0" y="16"/>
                  </a:lnTo>
                  <a:lnTo>
                    <a:pt x="16" y="16"/>
                  </a:lnTo>
                  <a:lnTo>
                    <a:pt x="38" y="32"/>
                  </a:lnTo>
                  <a:lnTo>
                    <a:pt x="46" y="24"/>
                  </a:lnTo>
                  <a:lnTo>
                    <a:pt x="38" y="0"/>
                  </a:lnTo>
                  <a:lnTo>
                    <a:pt x="61" y="8"/>
                  </a:lnTo>
                  <a:lnTo>
                    <a:pt x="84" y="8"/>
                  </a:lnTo>
                  <a:lnTo>
                    <a:pt x="92" y="24"/>
                  </a:lnTo>
                  <a:lnTo>
                    <a:pt x="99" y="48"/>
                  </a:lnTo>
                  <a:lnTo>
                    <a:pt x="84" y="48"/>
                  </a:lnTo>
                  <a:lnTo>
                    <a:pt x="54" y="32"/>
                  </a:lnTo>
                  <a:close/>
                </a:path>
              </a:pathLst>
            </a:custGeom>
            <a:solidFill>
              <a:srgbClr val="E1E1E1"/>
            </a:solidFill>
            <a:ln w="12700">
              <a:solidFill>
                <a:srgbClr val="000000"/>
              </a:solidFill>
              <a:prstDash val="solid"/>
              <a:round/>
              <a:headEnd/>
              <a:tailEnd/>
            </a:ln>
          </p:spPr>
          <p:txBody>
            <a:bodyPr/>
            <a:lstStyle/>
            <a:p>
              <a:endParaRPr lang="en-US"/>
            </a:p>
          </p:txBody>
        </p:sp>
        <p:sp>
          <p:nvSpPr>
            <p:cNvPr id="215393" name="Freeform 353"/>
            <p:cNvSpPr>
              <a:spLocks/>
            </p:cNvSpPr>
            <p:nvPr/>
          </p:nvSpPr>
          <p:spPr bwMode="auto">
            <a:xfrm>
              <a:off x="2849" y="1604"/>
              <a:ext cx="84" cy="47"/>
            </a:xfrm>
            <a:custGeom>
              <a:avLst/>
              <a:gdLst>
                <a:gd name="T0" fmla="*/ 0 w 84"/>
                <a:gd name="T1" fmla="*/ 39 h 47"/>
                <a:gd name="T2" fmla="*/ 0 w 84"/>
                <a:gd name="T3" fmla="*/ 8 h 47"/>
                <a:gd name="T4" fmla="*/ 0 w 84"/>
                <a:gd name="T5" fmla="*/ 8 h 47"/>
                <a:gd name="T6" fmla="*/ 23 w 84"/>
                <a:gd name="T7" fmla="*/ 8 h 47"/>
                <a:gd name="T8" fmla="*/ 54 w 84"/>
                <a:gd name="T9" fmla="*/ 0 h 47"/>
                <a:gd name="T10" fmla="*/ 84 w 84"/>
                <a:gd name="T11" fmla="*/ 16 h 47"/>
                <a:gd name="T12" fmla="*/ 38 w 84"/>
                <a:gd name="T13" fmla="*/ 47 h 47"/>
                <a:gd name="T14" fmla="*/ 23 w 84"/>
                <a:gd name="T15" fmla="*/ 47 h 47"/>
                <a:gd name="T16" fmla="*/ 23 w 84"/>
                <a:gd name="T17" fmla="*/ 39 h 47"/>
                <a:gd name="T18" fmla="*/ 8 w 84"/>
                <a:gd name="T19" fmla="*/ 39 h 47"/>
                <a:gd name="T20" fmla="*/ 0 w 84"/>
                <a:gd name="T2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47">
                  <a:moveTo>
                    <a:pt x="0" y="39"/>
                  </a:moveTo>
                  <a:lnTo>
                    <a:pt x="0" y="8"/>
                  </a:lnTo>
                  <a:lnTo>
                    <a:pt x="0" y="8"/>
                  </a:lnTo>
                  <a:lnTo>
                    <a:pt x="23" y="8"/>
                  </a:lnTo>
                  <a:lnTo>
                    <a:pt x="54" y="0"/>
                  </a:lnTo>
                  <a:lnTo>
                    <a:pt x="84" y="16"/>
                  </a:lnTo>
                  <a:lnTo>
                    <a:pt x="38" y="47"/>
                  </a:lnTo>
                  <a:lnTo>
                    <a:pt x="23" y="47"/>
                  </a:lnTo>
                  <a:lnTo>
                    <a:pt x="23" y="39"/>
                  </a:lnTo>
                  <a:lnTo>
                    <a:pt x="8" y="39"/>
                  </a:lnTo>
                  <a:lnTo>
                    <a:pt x="0" y="39"/>
                  </a:lnTo>
                  <a:close/>
                </a:path>
              </a:pathLst>
            </a:custGeom>
            <a:solidFill>
              <a:srgbClr val="E1E1E1"/>
            </a:solidFill>
            <a:ln w="12700">
              <a:solidFill>
                <a:srgbClr val="000000"/>
              </a:solidFill>
              <a:prstDash val="solid"/>
              <a:round/>
              <a:headEnd/>
              <a:tailEnd/>
            </a:ln>
          </p:spPr>
          <p:txBody>
            <a:bodyPr/>
            <a:lstStyle/>
            <a:p>
              <a:endParaRPr lang="en-US"/>
            </a:p>
          </p:txBody>
        </p:sp>
        <p:sp>
          <p:nvSpPr>
            <p:cNvPr id="215394" name="Freeform 354"/>
            <p:cNvSpPr>
              <a:spLocks/>
            </p:cNvSpPr>
            <p:nvPr/>
          </p:nvSpPr>
          <p:spPr bwMode="auto">
            <a:xfrm>
              <a:off x="2591" y="1667"/>
              <a:ext cx="61" cy="56"/>
            </a:xfrm>
            <a:custGeom>
              <a:avLst/>
              <a:gdLst>
                <a:gd name="T0" fmla="*/ 46 w 61"/>
                <a:gd name="T1" fmla="*/ 32 h 56"/>
                <a:gd name="T2" fmla="*/ 61 w 61"/>
                <a:gd name="T3" fmla="*/ 24 h 56"/>
                <a:gd name="T4" fmla="*/ 53 w 61"/>
                <a:gd name="T5" fmla="*/ 16 h 56"/>
                <a:gd name="T6" fmla="*/ 61 w 61"/>
                <a:gd name="T7" fmla="*/ 8 h 56"/>
                <a:gd name="T8" fmla="*/ 38 w 61"/>
                <a:gd name="T9" fmla="*/ 0 h 56"/>
                <a:gd name="T10" fmla="*/ 23 w 61"/>
                <a:gd name="T11" fmla="*/ 16 h 56"/>
                <a:gd name="T12" fmla="*/ 8 w 61"/>
                <a:gd name="T13" fmla="*/ 32 h 56"/>
                <a:gd name="T14" fmla="*/ 0 w 61"/>
                <a:gd name="T15" fmla="*/ 40 h 56"/>
                <a:gd name="T16" fmla="*/ 15 w 61"/>
                <a:gd name="T17" fmla="*/ 40 h 56"/>
                <a:gd name="T18" fmla="*/ 38 w 61"/>
                <a:gd name="T19" fmla="*/ 40 h 56"/>
                <a:gd name="T20" fmla="*/ 38 w 61"/>
                <a:gd name="T21" fmla="*/ 48 h 56"/>
                <a:gd name="T22" fmla="*/ 46 w 61"/>
                <a:gd name="T23" fmla="*/ 56 h 56"/>
                <a:gd name="T24" fmla="*/ 46 w 61"/>
                <a:gd name="T25"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6">
                  <a:moveTo>
                    <a:pt x="46" y="32"/>
                  </a:moveTo>
                  <a:lnTo>
                    <a:pt x="61" y="24"/>
                  </a:lnTo>
                  <a:lnTo>
                    <a:pt x="53" y="16"/>
                  </a:lnTo>
                  <a:lnTo>
                    <a:pt x="61" y="8"/>
                  </a:lnTo>
                  <a:lnTo>
                    <a:pt x="38" y="0"/>
                  </a:lnTo>
                  <a:lnTo>
                    <a:pt x="23" y="16"/>
                  </a:lnTo>
                  <a:lnTo>
                    <a:pt x="8" y="32"/>
                  </a:lnTo>
                  <a:lnTo>
                    <a:pt x="0" y="40"/>
                  </a:lnTo>
                  <a:lnTo>
                    <a:pt x="15" y="40"/>
                  </a:lnTo>
                  <a:lnTo>
                    <a:pt x="38" y="40"/>
                  </a:lnTo>
                  <a:lnTo>
                    <a:pt x="38" y="48"/>
                  </a:lnTo>
                  <a:lnTo>
                    <a:pt x="46" y="56"/>
                  </a:lnTo>
                  <a:lnTo>
                    <a:pt x="46" y="32"/>
                  </a:lnTo>
                  <a:close/>
                </a:path>
              </a:pathLst>
            </a:custGeom>
            <a:solidFill>
              <a:srgbClr val="E1E1E1"/>
            </a:solidFill>
            <a:ln w="12700">
              <a:solidFill>
                <a:srgbClr val="000000"/>
              </a:solidFill>
              <a:prstDash val="solid"/>
              <a:round/>
              <a:headEnd/>
              <a:tailEnd/>
            </a:ln>
          </p:spPr>
          <p:txBody>
            <a:bodyPr/>
            <a:lstStyle/>
            <a:p>
              <a:endParaRPr lang="en-US"/>
            </a:p>
          </p:txBody>
        </p:sp>
        <p:sp>
          <p:nvSpPr>
            <p:cNvPr id="215395" name="Freeform 355"/>
            <p:cNvSpPr>
              <a:spLocks/>
            </p:cNvSpPr>
            <p:nvPr/>
          </p:nvSpPr>
          <p:spPr bwMode="auto">
            <a:xfrm>
              <a:off x="2751" y="1643"/>
              <a:ext cx="152" cy="111"/>
            </a:xfrm>
            <a:custGeom>
              <a:avLst/>
              <a:gdLst>
                <a:gd name="T0" fmla="*/ 60 w 152"/>
                <a:gd name="T1" fmla="*/ 8 h 111"/>
                <a:gd name="T2" fmla="*/ 60 w 152"/>
                <a:gd name="T3" fmla="*/ 0 h 111"/>
                <a:gd name="T4" fmla="*/ 45 w 152"/>
                <a:gd name="T5" fmla="*/ 0 h 111"/>
                <a:gd name="T6" fmla="*/ 22 w 152"/>
                <a:gd name="T7" fmla="*/ 8 h 111"/>
                <a:gd name="T8" fmla="*/ 0 w 152"/>
                <a:gd name="T9" fmla="*/ 16 h 111"/>
                <a:gd name="T10" fmla="*/ 7 w 152"/>
                <a:gd name="T11" fmla="*/ 16 h 111"/>
                <a:gd name="T12" fmla="*/ 0 w 152"/>
                <a:gd name="T13" fmla="*/ 16 h 111"/>
                <a:gd name="T14" fmla="*/ 7 w 152"/>
                <a:gd name="T15" fmla="*/ 40 h 111"/>
                <a:gd name="T16" fmla="*/ 15 w 152"/>
                <a:gd name="T17" fmla="*/ 64 h 111"/>
                <a:gd name="T18" fmla="*/ 15 w 152"/>
                <a:gd name="T19" fmla="*/ 72 h 111"/>
                <a:gd name="T20" fmla="*/ 15 w 152"/>
                <a:gd name="T21" fmla="*/ 72 h 111"/>
                <a:gd name="T22" fmla="*/ 38 w 152"/>
                <a:gd name="T23" fmla="*/ 80 h 111"/>
                <a:gd name="T24" fmla="*/ 45 w 152"/>
                <a:gd name="T25" fmla="*/ 88 h 111"/>
                <a:gd name="T26" fmla="*/ 53 w 152"/>
                <a:gd name="T27" fmla="*/ 88 h 111"/>
                <a:gd name="T28" fmla="*/ 60 w 152"/>
                <a:gd name="T29" fmla="*/ 88 h 111"/>
                <a:gd name="T30" fmla="*/ 76 w 152"/>
                <a:gd name="T31" fmla="*/ 103 h 111"/>
                <a:gd name="T32" fmla="*/ 98 w 152"/>
                <a:gd name="T33" fmla="*/ 103 h 111"/>
                <a:gd name="T34" fmla="*/ 98 w 152"/>
                <a:gd name="T35" fmla="*/ 103 h 111"/>
                <a:gd name="T36" fmla="*/ 114 w 152"/>
                <a:gd name="T37" fmla="*/ 103 h 111"/>
                <a:gd name="T38" fmla="*/ 136 w 152"/>
                <a:gd name="T39" fmla="*/ 111 h 111"/>
                <a:gd name="T40" fmla="*/ 136 w 152"/>
                <a:gd name="T41" fmla="*/ 103 h 111"/>
                <a:gd name="T42" fmla="*/ 152 w 152"/>
                <a:gd name="T43" fmla="*/ 88 h 111"/>
                <a:gd name="T44" fmla="*/ 152 w 152"/>
                <a:gd name="T45" fmla="*/ 72 h 111"/>
                <a:gd name="T46" fmla="*/ 144 w 152"/>
                <a:gd name="T47" fmla="*/ 56 h 111"/>
                <a:gd name="T48" fmla="*/ 136 w 152"/>
                <a:gd name="T49" fmla="*/ 48 h 111"/>
                <a:gd name="T50" fmla="*/ 144 w 152"/>
                <a:gd name="T51" fmla="*/ 32 h 111"/>
                <a:gd name="T52" fmla="*/ 136 w 152"/>
                <a:gd name="T53" fmla="*/ 8 h 111"/>
                <a:gd name="T54" fmla="*/ 83 w 152"/>
                <a:gd name="T55" fmla="*/ 8 h 111"/>
                <a:gd name="T56" fmla="*/ 60 w 152"/>
                <a:gd name="T57"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2" h="111">
                  <a:moveTo>
                    <a:pt x="60" y="8"/>
                  </a:moveTo>
                  <a:lnTo>
                    <a:pt x="60" y="0"/>
                  </a:lnTo>
                  <a:lnTo>
                    <a:pt x="45" y="0"/>
                  </a:lnTo>
                  <a:lnTo>
                    <a:pt x="22" y="8"/>
                  </a:lnTo>
                  <a:lnTo>
                    <a:pt x="0" y="16"/>
                  </a:lnTo>
                  <a:lnTo>
                    <a:pt x="7" y="16"/>
                  </a:lnTo>
                  <a:lnTo>
                    <a:pt x="0" y="16"/>
                  </a:lnTo>
                  <a:lnTo>
                    <a:pt x="7" y="40"/>
                  </a:lnTo>
                  <a:lnTo>
                    <a:pt x="15" y="64"/>
                  </a:lnTo>
                  <a:lnTo>
                    <a:pt x="15" y="72"/>
                  </a:lnTo>
                  <a:lnTo>
                    <a:pt x="15" y="72"/>
                  </a:lnTo>
                  <a:lnTo>
                    <a:pt x="38" y="80"/>
                  </a:lnTo>
                  <a:lnTo>
                    <a:pt x="45" y="88"/>
                  </a:lnTo>
                  <a:lnTo>
                    <a:pt x="53" y="88"/>
                  </a:lnTo>
                  <a:lnTo>
                    <a:pt x="60" y="88"/>
                  </a:lnTo>
                  <a:lnTo>
                    <a:pt x="76" y="103"/>
                  </a:lnTo>
                  <a:lnTo>
                    <a:pt x="98" y="103"/>
                  </a:lnTo>
                  <a:lnTo>
                    <a:pt x="98" y="103"/>
                  </a:lnTo>
                  <a:lnTo>
                    <a:pt x="114" y="103"/>
                  </a:lnTo>
                  <a:lnTo>
                    <a:pt x="136" y="111"/>
                  </a:lnTo>
                  <a:lnTo>
                    <a:pt x="136" y="103"/>
                  </a:lnTo>
                  <a:lnTo>
                    <a:pt x="152" y="88"/>
                  </a:lnTo>
                  <a:lnTo>
                    <a:pt x="152" y="72"/>
                  </a:lnTo>
                  <a:lnTo>
                    <a:pt x="144" y="56"/>
                  </a:lnTo>
                  <a:lnTo>
                    <a:pt x="136" y="48"/>
                  </a:lnTo>
                  <a:lnTo>
                    <a:pt x="144" y="32"/>
                  </a:lnTo>
                  <a:lnTo>
                    <a:pt x="136" y="8"/>
                  </a:lnTo>
                  <a:lnTo>
                    <a:pt x="83" y="8"/>
                  </a:lnTo>
                  <a:lnTo>
                    <a:pt x="60" y="8"/>
                  </a:lnTo>
                  <a:close/>
                </a:path>
              </a:pathLst>
            </a:custGeom>
            <a:solidFill>
              <a:srgbClr val="E1E1E1"/>
            </a:solidFill>
            <a:ln w="12700">
              <a:solidFill>
                <a:srgbClr val="000000"/>
              </a:solidFill>
              <a:prstDash val="solid"/>
              <a:round/>
              <a:headEnd/>
              <a:tailEnd/>
            </a:ln>
          </p:spPr>
          <p:txBody>
            <a:bodyPr/>
            <a:lstStyle/>
            <a:p>
              <a:endParaRPr lang="en-US"/>
            </a:p>
          </p:txBody>
        </p:sp>
        <p:sp>
          <p:nvSpPr>
            <p:cNvPr id="215396" name="Freeform 356"/>
            <p:cNvSpPr>
              <a:spLocks/>
            </p:cNvSpPr>
            <p:nvPr/>
          </p:nvSpPr>
          <p:spPr bwMode="auto">
            <a:xfrm>
              <a:off x="2857" y="1770"/>
              <a:ext cx="152" cy="95"/>
            </a:xfrm>
            <a:custGeom>
              <a:avLst/>
              <a:gdLst>
                <a:gd name="T0" fmla="*/ 137 w 152"/>
                <a:gd name="T1" fmla="*/ 79 h 95"/>
                <a:gd name="T2" fmla="*/ 137 w 152"/>
                <a:gd name="T3" fmla="*/ 87 h 95"/>
                <a:gd name="T4" fmla="*/ 106 w 152"/>
                <a:gd name="T5" fmla="*/ 87 h 95"/>
                <a:gd name="T6" fmla="*/ 84 w 152"/>
                <a:gd name="T7" fmla="*/ 95 h 95"/>
                <a:gd name="T8" fmla="*/ 61 w 152"/>
                <a:gd name="T9" fmla="*/ 87 h 95"/>
                <a:gd name="T10" fmla="*/ 46 w 152"/>
                <a:gd name="T11" fmla="*/ 87 h 95"/>
                <a:gd name="T12" fmla="*/ 46 w 152"/>
                <a:gd name="T13" fmla="*/ 79 h 95"/>
                <a:gd name="T14" fmla="*/ 38 w 152"/>
                <a:gd name="T15" fmla="*/ 72 h 95"/>
                <a:gd name="T16" fmla="*/ 38 w 152"/>
                <a:gd name="T17" fmla="*/ 72 h 95"/>
                <a:gd name="T18" fmla="*/ 30 w 152"/>
                <a:gd name="T19" fmla="*/ 72 h 95"/>
                <a:gd name="T20" fmla="*/ 23 w 152"/>
                <a:gd name="T21" fmla="*/ 72 h 95"/>
                <a:gd name="T22" fmla="*/ 0 w 152"/>
                <a:gd name="T23" fmla="*/ 40 h 95"/>
                <a:gd name="T24" fmla="*/ 8 w 152"/>
                <a:gd name="T25" fmla="*/ 40 h 95"/>
                <a:gd name="T26" fmla="*/ 23 w 152"/>
                <a:gd name="T27" fmla="*/ 24 h 95"/>
                <a:gd name="T28" fmla="*/ 38 w 152"/>
                <a:gd name="T29" fmla="*/ 8 h 95"/>
                <a:gd name="T30" fmla="*/ 38 w 152"/>
                <a:gd name="T31" fmla="*/ 8 h 95"/>
                <a:gd name="T32" fmla="*/ 68 w 152"/>
                <a:gd name="T33" fmla="*/ 8 h 95"/>
                <a:gd name="T34" fmla="*/ 91 w 152"/>
                <a:gd name="T35" fmla="*/ 0 h 95"/>
                <a:gd name="T36" fmla="*/ 91 w 152"/>
                <a:gd name="T37" fmla="*/ 0 h 95"/>
                <a:gd name="T38" fmla="*/ 106 w 152"/>
                <a:gd name="T39" fmla="*/ 16 h 95"/>
                <a:gd name="T40" fmla="*/ 114 w 152"/>
                <a:gd name="T41" fmla="*/ 24 h 95"/>
                <a:gd name="T42" fmla="*/ 129 w 152"/>
                <a:gd name="T43" fmla="*/ 56 h 95"/>
                <a:gd name="T44" fmla="*/ 137 w 152"/>
                <a:gd name="T45" fmla="*/ 56 h 95"/>
                <a:gd name="T46" fmla="*/ 152 w 152"/>
                <a:gd name="T47" fmla="*/ 64 h 95"/>
                <a:gd name="T48" fmla="*/ 152 w 152"/>
                <a:gd name="T49" fmla="*/ 64 h 95"/>
                <a:gd name="T50" fmla="*/ 144 w 152"/>
                <a:gd name="T51" fmla="*/ 72 h 95"/>
                <a:gd name="T52" fmla="*/ 144 w 152"/>
                <a:gd name="T53" fmla="*/ 72 h 95"/>
                <a:gd name="T54" fmla="*/ 137 w 152"/>
                <a:gd name="T55" fmla="*/ 7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95">
                  <a:moveTo>
                    <a:pt x="137" y="79"/>
                  </a:moveTo>
                  <a:lnTo>
                    <a:pt x="137" y="87"/>
                  </a:lnTo>
                  <a:lnTo>
                    <a:pt x="106" y="87"/>
                  </a:lnTo>
                  <a:lnTo>
                    <a:pt x="84" y="95"/>
                  </a:lnTo>
                  <a:lnTo>
                    <a:pt x="61" y="87"/>
                  </a:lnTo>
                  <a:lnTo>
                    <a:pt x="46" y="87"/>
                  </a:lnTo>
                  <a:lnTo>
                    <a:pt x="46" y="79"/>
                  </a:lnTo>
                  <a:lnTo>
                    <a:pt x="38" y="72"/>
                  </a:lnTo>
                  <a:lnTo>
                    <a:pt x="38" y="72"/>
                  </a:lnTo>
                  <a:lnTo>
                    <a:pt x="30" y="72"/>
                  </a:lnTo>
                  <a:lnTo>
                    <a:pt x="23" y="72"/>
                  </a:lnTo>
                  <a:lnTo>
                    <a:pt x="0" y="40"/>
                  </a:lnTo>
                  <a:lnTo>
                    <a:pt x="8" y="40"/>
                  </a:lnTo>
                  <a:lnTo>
                    <a:pt x="23" y="24"/>
                  </a:lnTo>
                  <a:lnTo>
                    <a:pt x="38" y="8"/>
                  </a:lnTo>
                  <a:lnTo>
                    <a:pt x="38" y="8"/>
                  </a:lnTo>
                  <a:lnTo>
                    <a:pt x="68" y="8"/>
                  </a:lnTo>
                  <a:lnTo>
                    <a:pt x="91" y="0"/>
                  </a:lnTo>
                  <a:lnTo>
                    <a:pt x="91" y="0"/>
                  </a:lnTo>
                  <a:lnTo>
                    <a:pt x="106" y="16"/>
                  </a:lnTo>
                  <a:lnTo>
                    <a:pt x="114" y="24"/>
                  </a:lnTo>
                  <a:lnTo>
                    <a:pt x="129" y="56"/>
                  </a:lnTo>
                  <a:lnTo>
                    <a:pt x="137" y="56"/>
                  </a:lnTo>
                  <a:lnTo>
                    <a:pt x="152" y="64"/>
                  </a:lnTo>
                  <a:lnTo>
                    <a:pt x="152" y="64"/>
                  </a:lnTo>
                  <a:lnTo>
                    <a:pt x="144" y="72"/>
                  </a:lnTo>
                  <a:lnTo>
                    <a:pt x="144" y="72"/>
                  </a:lnTo>
                  <a:lnTo>
                    <a:pt x="137" y="79"/>
                  </a:lnTo>
                  <a:close/>
                </a:path>
              </a:pathLst>
            </a:custGeom>
            <a:solidFill>
              <a:srgbClr val="E1E1E1"/>
            </a:solidFill>
            <a:ln w="12700">
              <a:solidFill>
                <a:srgbClr val="000000"/>
              </a:solidFill>
              <a:prstDash val="solid"/>
              <a:round/>
              <a:headEnd/>
              <a:tailEnd/>
            </a:ln>
          </p:spPr>
          <p:txBody>
            <a:bodyPr/>
            <a:lstStyle/>
            <a:p>
              <a:endParaRPr lang="en-US"/>
            </a:p>
          </p:txBody>
        </p:sp>
        <p:sp>
          <p:nvSpPr>
            <p:cNvPr id="215397" name="Freeform 357"/>
            <p:cNvSpPr>
              <a:spLocks/>
            </p:cNvSpPr>
            <p:nvPr/>
          </p:nvSpPr>
          <p:spPr bwMode="auto">
            <a:xfrm>
              <a:off x="2728" y="1715"/>
              <a:ext cx="99" cy="47"/>
            </a:xfrm>
            <a:custGeom>
              <a:avLst/>
              <a:gdLst>
                <a:gd name="T0" fmla="*/ 83 w 99"/>
                <a:gd name="T1" fmla="*/ 16 h 47"/>
                <a:gd name="T2" fmla="*/ 99 w 99"/>
                <a:gd name="T3" fmla="*/ 31 h 47"/>
                <a:gd name="T4" fmla="*/ 99 w 99"/>
                <a:gd name="T5" fmla="*/ 31 h 47"/>
                <a:gd name="T6" fmla="*/ 99 w 99"/>
                <a:gd name="T7" fmla="*/ 39 h 47"/>
                <a:gd name="T8" fmla="*/ 91 w 99"/>
                <a:gd name="T9" fmla="*/ 39 h 47"/>
                <a:gd name="T10" fmla="*/ 91 w 99"/>
                <a:gd name="T11" fmla="*/ 39 h 47"/>
                <a:gd name="T12" fmla="*/ 91 w 99"/>
                <a:gd name="T13" fmla="*/ 47 h 47"/>
                <a:gd name="T14" fmla="*/ 76 w 99"/>
                <a:gd name="T15" fmla="*/ 47 h 47"/>
                <a:gd name="T16" fmla="*/ 76 w 99"/>
                <a:gd name="T17" fmla="*/ 47 h 47"/>
                <a:gd name="T18" fmla="*/ 68 w 99"/>
                <a:gd name="T19" fmla="*/ 47 h 47"/>
                <a:gd name="T20" fmla="*/ 45 w 99"/>
                <a:gd name="T21" fmla="*/ 39 h 47"/>
                <a:gd name="T22" fmla="*/ 38 w 99"/>
                <a:gd name="T23" fmla="*/ 47 h 47"/>
                <a:gd name="T24" fmla="*/ 30 w 99"/>
                <a:gd name="T25" fmla="*/ 47 h 47"/>
                <a:gd name="T26" fmla="*/ 7 w 99"/>
                <a:gd name="T27" fmla="*/ 23 h 47"/>
                <a:gd name="T28" fmla="*/ 0 w 99"/>
                <a:gd name="T29" fmla="*/ 16 h 47"/>
                <a:gd name="T30" fmla="*/ 38 w 99"/>
                <a:gd name="T31" fmla="*/ 0 h 47"/>
                <a:gd name="T32" fmla="*/ 38 w 99"/>
                <a:gd name="T33" fmla="*/ 0 h 47"/>
                <a:gd name="T34" fmla="*/ 38 w 99"/>
                <a:gd name="T35" fmla="*/ 0 h 47"/>
                <a:gd name="T36" fmla="*/ 61 w 99"/>
                <a:gd name="T37" fmla="*/ 8 h 47"/>
                <a:gd name="T38" fmla="*/ 68 w 99"/>
                <a:gd name="T39" fmla="*/ 16 h 47"/>
                <a:gd name="T40" fmla="*/ 76 w 99"/>
                <a:gd name="T41" fmla="*/ 16 h 47"/>
                <a:gd name="T42" fmla="*/ 83 w 99"/>
                <a:gd name="T4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47">
                  <a:moveTo>
                    <a:pt x="83" y="16"/>
                  </a:moveTo>
                  <a:lnTo>
                    <a:pt x="99" y="31"/>
                  </a:lnTo>
                  <a:lnTo>
                    <a:pt x="99" y="31"/>
                  </a:lnTo>
                  <a:lnTo>
                    <a:pt x="99" y="39"/>
                  </a:lnTo>
                  <a:lnTo>
                    <a:pt x="91" y="39"/>
                  </a:lnTo>
                  <a:lnTo>
                    <a:pt x="91" y="39"/>
                  </a:lnTo>
                  <a:lnTo>
                    <a:pt x="91" y="47"/>
                  </a:lnTo>
                  <a:lnTo>
                    <a:pt x="76" y="47"/>
                  </a:lnTo>
                  <a:lnTo>
                    <a:pt x="76" y="47"/>
                  </a:lnTo>
                  <a:lnTo>
                    <a:pt x="68" y="47"/>
                  </a:lnTo>
                  <a:lnTo>
                    <a:pt x="45" y="39"/>
                  </a:lnTo>
                  <a:lnTo>
                    <a:pt x="38" y="47"/>
                  </a:lnTo>
                  <a:lnTo>
                    <a:pt x="30" y="47"/>
                  </a:lnTo>
                  <a:lnTo>
                    <a:pt x="7" y="23"/>
                  </a:lnTo>
                  <a:lnTo>
                    <a:pt x="0" y="16"/>
                  </a:lnTo>
                  <a:lnTo>
                    <a:pt x="38" y="0"/>
                  </a:lnTo>
                  <a:lnTo>
                    <a:pt x="38" y="0"/>
                  </a:lnTo>
                  <a:lnTo>
                    <a:pt x="38" y="0"/>
                  </a:lnTo>
                  <a:lnTo>
                    <a:pt x="61" y="8"/>
                  </a:lnTo>
                  <a:lnTo>
                    <a:pt x="68" y="16"/>
                  </a:lnTo>
                  <a:lnTo>
                    <a:pt x="76" y="16"/>
                  </a:lnTo>
                  <a:lnTo>
                    <a:pt x="83" y="16"/>
                  </a:lnTo>
                  <a:close/>
                </a:path>
              </a:pathLst>
            </a:custGeom>
            <a:solidFill>
              <a:srgbClr val="6F73BF"/>
            </a:solidFill>
            <a:ln w="12700">
              <a:solidFill>
                <a:srgbClr val="000000"/>
              </a:solidFill>
              <a:prstDash val="solid"/>
              <a:round/>
              <a:headEnd/>
              <a:tailEnd/>
            </a:ln>
          </p:spPr>
          <p:txBody>
            <a:bodyPr/>
            <a:lstStyle/>
            <a:p>
              <a:endParaRPr lang="en-US"/>
            </a:p>
          </p:txBody>
        </p:sp>
        <p:sp>
          <p:nvSpPr>
            <p:cNvPr id="215398" name="Freeform 358"/>
            <p:cNvSpPr>
              <a:spLocks/>
            </p:cNvSpPr>
            <p:nvPr/>
          </p:nvSpPr>
          <p:spPr bwMode="auto">
            <a:xfrm>
              <a:off x="2583" y="1707"/>
              <a:ext cx="54" cy="39"/>
            </a:xfrm>
            <a:custGeom>
              <a:avLst/>
              <a:gdLst>
                <a:gd name="T0" fmla="*/ 8 w 54"/>
                <a:gd name="T1" fmla="*/ 0 h 39"/>
                <a:gd name="T2" fmla="*/ 0 w 54"/>
                <a:gd name="T3" fmla="*/ 8 h 39"/>
                <a:gd name="T4" fmla="*/ 8 w 54"/>
                <a:gd name="T5" fmla="*/ 16 h 39"/>
                <a:gd name="T6" fmla="*/ 23 w 54"/>
                <a:gd name="T7" fmla="*/ 24 h 39"/>
                <a:gd name="T8" fmla="*/ 31 w 54"/>
                <a:gd name="T9" fmla="*/ 24 h 39"/>
                <a:gd name="T10" fmla="*/ 31 w 54"/>
                <a:gd name="T11" fmla="*/ 31 h 39"/>
                <a:gd name="T12" fmla="*/ 46 w 54"/>
                <a:gd name="T13" fmla="*/ 39 h 39"/>
                <a:gd name="T14" fmla="*/ 46 w 54"/>
                <a:gd name="T15" fmla="*/ 39 h 39"/>
                <a:gd name="T16" fmla="*/ 54 w 54"/>
                <a:gd name="T17" fmla="*/ 31 h 39"/>
                <a:gd name="T18" fmla="*/ 54 w 54"/>
                <a:gd name="T19" fmla="*/ 24 h 39"/>
                <a:gd name="T20" fmla="*/ 54 w 54"/>
                <a:gd name="T21" fmla="*/ 16 h 39"/>
                <a:gd name="T22" fmla="*/ 46 w 54"/>
                <a:gd name="T23" fmla="*/ 8 h 39"/>
                <a:gd name="T24" fmla="*/ 46 w 54"/>
                <a:gd name="T25" fmla="*/ 0 h 39"/>
                <a:gd name="T26" fmla="*/ 23 w 54"/>
                <a:gd name="T27" fmla="*/ 0 h 39"/>
                <a:gd name="T28" fmla="*/ 8 w 54"/>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39">
                  <a:moveTo>
                    <a:pt x="8" y="0"/>
                  </a:moveTo>
                  <a:lnTo>
                    <a:pt x="0" y="8"/>
                  </a:lnTo>
                  <a:lnTo>
                    <a:pt x="8" y="16"/>
                  </a:lnTo>
                  <a:lnTo>
                    <a:pt x="23" y="24"/>
                  </a:lnTo>
                  <a:lnTo>
                    <a:pt x="31" y="24"/>
                  </a:lnTo>
                  <a:lnTo>
                    <a:pt x="31" y="31"/>
                  </a:lnTo>
                  <a:lnTo>
                    <a:pt x="46" y="39"/>
                  </a:lnTo>
                  <a:lnTo>
                    <a:pt x="46" y="39"/>
                  </a:lnTo>
                  <a:lnTo>
                    <a:pt x="54" y="31"/>
                  </a:lnTo>
                  <a:lnTo>
                    <a:pt x="54" y="24"/>
                  </a:lnTo>
                  <a:lnTo>
                    <a:pt x="54" y="16"/>
                  </a:lnTo>
                  <a:lnTo>
                    <a:pt x="46" y="8"/>
                  </a:lnTo>
                  <a:lnTo>
                    <a:pt x="46" y="0"/>
                  </a:lnTo>
                  <a:lnTo>
                    <a:pt x="23"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399" name="Freeform 359"/>
            <p:cNvSpPr>
              <a:spLocks/>
            </p:cNvSpPr>
            <p:nvPr/>
          </p:nvSpPr>
          <p:spPr bwMode="auto">
            <a:xfrm>
              <a:off x="2637" y="1635"/>
              <a:ext cx="129" cy="151"/>
            </a:xfrm>
            <a:custGeom>
              <a:avLst/>
              <a:gdLst>
                <a:gd name="T0" fmla="*/ 30 w 129"/>
                <a:gd name="T1" fmla="*/ 32 h 151"/>
                <a:gd name="T2" fmla="*/ 30 w 129"/>
                <a:gd name="T3" fmla="*/ 32 h 151"/>
                <a:gd name="T4" fmla="*/ 30 w 129"/>
                <a:gd name="T5" fmla="*/ 32 h 151"/>
                <a:gd name="T6" fmla="*/ 38 w 129"/>
                <a:gd name="T7" fmla="*/ 24 h 151"/>
                <a:gd name="T8" fmla="*/ 45 w 129"/>
                <a:gd name="T9" fmla="*/ 32 h 151"/>
                <a:gd name="T10" fmla="*/ 45 w 129"/>
                <a:gd name="T11" fmla="*/ 24 h 151"/>
                <a:gd name="T12" fmla="*/ 38 w 129"/>
                <a:gd name="T13" fmla="*/ 16 h 151"/>
                <a:gd name="T14" fmla="*/ 38 w 129"/>
                <a:gd name="T15" fmla="*/ 16 h 151"/>
                <a:gd name="T16" fmla="*/ 30 w 129"/>
                <a:gd name="T17" fmla="*/ 0 h 151"/>
                <a:gd name="T18" fmla="*/ 45 w 129"/>
                <a:gd name="T19" fmla="*/ 8 h 151"/>
                <a:gd name="T20" fmla="*/ 45 w 129"/>
                <a:gd name="T21" fmla="*/ 8 h 151"/>
                <a:gd name="T22" fmla="*/ 53 w 129"/>
                <a:gd name="T23" fmla="*/ 16 h 151"/>
                <a:gd name="T24" fmla="*/ 68 w 129"/>
                <a:gd name="T25" fmla="*/ 16 h 151"/>
                <a:gd name="T26" fmla="*/ 68 w 129"/>
                <a:gd name="T27" fmla="*/ 16 h 151"/>
                <a:gd name="T28" fmla="*/ 68 w 129"/>
                <a:gd name="T29" fmla="*/ 24 h 151"/>
                <a:gd name="T30" fmla="*/ 91 w 129"/>
                <a:gd name="T31" fmla="*/ 16 h 151"/>
                <a:gd name="T32" fmla="*/ 91 w 129"/>
                <a:gd name="T33" fmla="*/ 16 h 151"/>
                <a:gd name="T34" fmla="*/ 106 w 129"/>
                <a:gd name="T35" fmla="*/ 24 h 151"/>
                <a:gd name="T36" fmla="*/ 114 w 129"/>
                <a:gd name="T37" fmla="*/ 24 h 151"/>
                <a:gd name="T38" fmla="*/ 121 w 129"/>
                <a:gd name="T39" fmla="*/ 24 h 151"/>
                <a:gd name="T40" fmla="*/ 114 w 129"/>
                <a:gd name="T41" fmla="*/ 24 h 151"/>
                <a:gd name="T42" fmla="*/ 121 w 129"/>
                <a:gd name="T43" fmla="*/ 48 h 151"/>
                <a:gd name="T44" fmla="*/ 129 w 129"/>
                <a:gd name="T45" fmla="*/ 72 h 151"/>
                <a:gd name="T46" fmla="*/ 129 w 129"/>
                <a:gd name="T47" fmla="*/ 80 h 151"/>
                <a:gd name="T48" fmla="*/ 129 w 129"/>
                <a:gd name="T49" fmla="*/ 80 h 151"/>
                <a:gd name="T50" fmla="*/ 91 w 129"/>
                <a:gd name="T51" fmla="*/ 96 h 151"/>
                <a:gd name="T52" fmla="*/ 98 w 129"/>
                <a:gd name="T53" fmla="*/ 103 h 151"/>
                <a:gd name="T54" fmla="*/ 121 w 129"/>
                <a:gd name="T55" fmla="*/ 127 h 151"/>
                <a:gd name="T56" fmla="*/ 106 w 129"/>
                <a:gd name="T57" fmla="*/ 135 h 151"/>
                <a:gd name="T58" fmla="*/ 106 w 129"/>
                <a:gd name="T59" fmla="*/ 151 h 151"/>
                <a:gd name="T60" fmla="*/ 106 w 129"/>
                <a:gd name="T61" fmla="*/ 151 h 151"/>
                <a:gd name="T62" fmla="*/ 83 w 129"/>
                <a:gd name="T63" fmla="*/ 151 h 151"/>
                <a:gd name="T64" fmla="*/ 76 w 129"/>
                <a:gd name="T65" fmla="*/ 151 h 151"/>
                <a:gd name="T66" fmla="*/ 68 w 129"/>
                <a:gd name="T67" fmla="*/ 151 h 151"/>
                <a:gd name="T68" fmla="*/ 53 w 129"/>
                <a:gd name="T69" fmla="*/ 151 h 151"/>
                <a:gd name="T70" fmla="*/ 38 w 129"/>
                <a:gd name="T71" fmla="*/ 151 h 151"/>
                <a:gd name="T72" fmla="*/ 22 w 129"/>
                <a:gd name="T73" fmla="*/ 151 h 151"/>
                <a:gd name="T74" fmla="*/ 30 w 129"/>
                <a:gd name="T75" fmla="*/ 119 h 151"/>
                <a:gd name="T76" fmla="*/ 7 w 129"/>
                <a:gd name="T77" fmla="*/ 111 h 151"/>
                <a:gd name="T78" fmla="*/ 7 w 129"/>
                <a:gd name="T79" fmla="*/ 111 h 151"/>
                <a:gd name="T80" fmla="*/ 7 w 129"/>
                <a:gd name="T81" fmla="*/ 111 h 151"/>
                <a:gd name="T82" fmla="*/ 0 w 129"/>
                <a:gd name="T83" fmla="*/ 96 h 151"/>
                <a:gd name="T84" fmla="*/ 0 w 129"/>
                <a:gd name="T85" fmla="*/ 88 h 151"/>
                <a:gd name="T86" fmla="*/ 0 w 129"/>
                <a:gd name="T87" fmla="*/ 88 h 151"/>
                <a:gd name="T88" fmla="*/ 0 w 129"/>
                <a:gd name="T89" fmla="*/ 64 h 151"/>
                <a:gd name="T90" fmla="*/ 15 w 129"/>
                <a:gd name="T91" fmla="*/ 56 h 151"/>
                <a:gd name="T92" fmla="*/ 7 w 129"/>
                <a:gd name="T93" fmla="*/ 48 h 151"/>
                <a:gd name="T94" fmla="*/ 15 w 129"/>
                <a:gd name="T95" fmla="*/ 40 h 151"/>
                <a:gd name="T96" fmla="*/ 15 w 129"/>
                <a:gd name="T97" fmla="*/ 32 h 151"/>
                <a:gd name="T98" fmla="*/ 15 w 129"/>
                <a:gd name="T99" fmla="*/ 32 h 151"/>
                <a:gd name="T100" fmla="*/ 30 w 129"/>
                <a:gd name="T101" fmla="*/ 3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9" h="151">
                  <a:moveTo>
                    <a:pt x="30" y="32"/>
                  </a:moveTo>
                  <a:lnTo>
                    <a:pt x="30" y="32"/>
                  </a:lnTo>
                  <a:lnTo>
                    <a:pt x="30" y="32"/>
                  </a:lnTo>
                  <a:lnTo>
                    <a:pt x="38" y="24"/>
                  </a:lnTo>
                  <a:lnTo>
                    <a:pt x="45" y="32"/>
                  </a:lnTo>
                  <a:lnTo>
                    <a:pt x="45" y="24"/>
                  </a:lnTo>
                  <a:lnTo>
                    <a:pt x="38" y="16"/>
                  </a:lnTo>
                  <a:lnTo>
                    <a:pt x="38" y="16"/>
                  </a:lnTo>
                  <a:lnTo>
                    <a:pt x="30" y="0"/>
                  </a:lnTo>
                  <a:lnTo>
                    <a:pt x="45" y="8"/>
                  </a:lnTo>
                  <a:lnTo>
                    <a:pt x="45" y="8"/>
                  </a:lnTo>
                  <a:lnTo>
                    <a:pt x="53" y="16"/>
                  </a:lnTo>
                  <a:lnTo>
                    <a:pt x="68" y="16"/>
                  </a:lnTo>
                  <a:lnTo>
                    <a:pt x="68" y="16"/>
                  </a:lnTo>
                  <a:lnTo>
                    <a:pt x="68" y="24"/>
                  </a:lnTo>
                  <a:lnTo>
                    <a:pt x="91" y="16"/>
                  </a:lnTo>
                  <a:lnTo>
                    <a:pt x="91" y="16"/>
                  </a:lnTo>
                  <a:lnTo>
                    <a:pt x="106" y="24"/>
                  </a:lnTo>
                  <a:lnTo>
                    <a:pt x="114" y="24"/>
                  </a:lnTo>
                  <a:lnTo>
                    <a:pt x="121" y="24"/>
                  </a:lnTo>
                  <a:lnTo>
                    <a:pt x="114" y="24"/>
                  </a:lnTo>
                  <a:lnTo>
                    <a:pt x="121" y="48"/>
                  </a:lnTo>
                  <a:lnTo>
                    <a:pt x="129" y="72"/>
                  </a:lnTo>
                  <a:lnTo>
                    <a:pt x="129" y="80"/>
                  </a:lnTo>
                  <a:lnTo>
                    <a:pt x="129" y="80"/>
                  </a:lnTo>
                  <a:lnTo>
                    <a:pt x="91" y="96"/>
                  </a:lnTo>
                  <a:lnTo>
                    <a:pt x="98" y="103"/>
                  </a:lnTo>
                  <a:lnTo>
                    <a:pt x="121" y="127"/>
                  </a:lnTo>
                  <a:lnTo>
                    <a:pt x="106" y="135"/>
                  </a:lnTo>
                  <a:lnTo>
                    <a:pt x="106" y="151"/>
                  </a:lnTo>
                  <a:lnTo>
                    <a:pt x="106" y="151"/>
                  </a:lnTo>
                  <a:lnTo>
                    <a:pt x="83" y="151"/>
                  </a:lnTo>
                  <a:lnTo>
                    <a:pt x="76" y="151"/>
                  </a:lnTo>
                  <a:lnTo>
                    <a:pt x="68" y="151"/>
                  </a:lnTo>
                  <a:lnTo>
                    <a:pt x="53" y="151"/>
                  </a:lnTo>
                  <a:lnTo>
                    <a:pt x="38" y="151"/>
                  </a:lnTo>
                  <a:lnTo>
                    <a:pt x="22" y="151"/>
                  </a:lnTo>
                  <a:lnTo>
                    <a:pt x="30" y="119"/>
                  </a:lnTo>
                  <a:lnTo>
                    <a:pt x="7" y="111"/>
                  </a:lnTo>
                  <a:lnTo>
                    <a:pt x="7" y="111"/>
                  </a:lnTo>
                  <a:lnTo>
                    <a:pt x="7" y="111"/>
                  </a:lnTo>
                  <a:lnTo>
                    <a:pt x="0" y="96"/>
                  </a:lnTo>
                  <a:lnTo>
                    <a:pt x="0" y="88"/>
                  </a:lnTo>
                  <a:lnTo>
                    <a:pt x="0" y="88"/>
                  </a:lnTo>
                  <a:lnTo>
                    <a:pt x="0" y="64"/>
                  </a:lnTo>
                  <a:lnTo>
                    <a:pt x="15" y="56"/>
                  </a:lnTo>
                  <a:lnTo>
                    <a:pt x="7" y="48"/>
                  </a:lnTo>
                  <a:lnTo>
                    <a:pt x="15" y="40"/>
                  </a:lnTo>
                  <a:lnTo>
                    <a:pt x="15" y="32"/>
                  </a:lnTo>
                  <a:lnTo>
                    <a:pt x="15" y="32"/>
                  </a:lnTo>
                  <a:lnTo>
                    <a:pt x="30" y="32"/>
                  </a:lnTo>
                  <a:close/>
                </a:path>
              </a:pathLst>
            </a:custGeom>
            <a:solidFill>
              <a:srgbClr val="E1E1E1"/>
            </a:solidFill>
            <a:ln w="12700">
              <a:solidFill>
                <a:srgbClr val="000000"/>
              </a:solidFill>
              <a:prstDash val="solid"/>
              <a:round/>
              <a:headEnd/>
              <a:tailEnd/>
            </a:ln>
          </p:spPr>
          <p:txBody>
            <a:bodyPr/>
            <a:lstStyle/>
            <a:p>
              <a:endParaRPr lang="en-US"/>
            </a:p>
          </p:txBody>
        </p:sp>
        <p:sp>
          <p:nvSpPr>
            <p:cNvPr id="215400" name="Freeform 360"/>
            <p:cNvSpPr>
              <a:spLocks/>
            </p:cNvSpPr>
            <p:nvPr/>
          </p:nvSpPr>
          <p:spPr bwMode="auto">
            <a:xfrm>
              <a:off x="2735" y="1643"/>
              <a:ext cx="8" cy="8"/>
            </a:xfrm>
            <a:custGeom>
              <a:avLst/>
              <a:gdLst>
                <a:gd name="T0" fmla="*/ 0 w 8"/>
                <a:gd name="T1" fmla="*/ 8 h 8"/>
                <a:gd name="T2" fmla="*/ 8 w 8"/>
                <a:gd name="T3" fmla="*/ 8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lnTo>
                    <a:pt x="8" y="8"/>
                  </a:lnTo>
                  <a:lnTo>
                    <a:pt x="8"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01" name="Freeform 361"/>
            <p:cNvSpPr>
              <a:spLocks/>
            </p:cNvSpPr>
            <p:nvPr/>
          </p:nvSpPr>
          <p:spPr bwMode="auto">
            <a:xfrm>
              <a:off x="2629" y="1731"/>
              <a:ext cx="15" cy="15"/>
            </a:xfrm>
            <a:custGeom>
              <a:avLst/>
              <a:gdLst>
                <a:gd name="T0" fmla="*/ 8 w 15"/>
                <a:gd name="T1" fmla="*/ 0 h 15"/>
                <a:gd name="T2" fmla="*/ 8 w 15"/>
                <a:gd name="T3" fmla="*/ 7 h 15"/>
                <a:gd name="T4" fmla="*/ 0 w 15"/>
                <a:gd name="T5" fmla="*/ 15 h 15"/>
                <a:gd name="T6" fmla="*/ 15 w 15"/>
                <a:gd name="T7" fmla="*/ 15 h 15"/>
                <a:gd name="T8" fmla="*/ 15 w 15"/>
                <a:gd name="T9" fmla="*/ 15 h 15"/>
                <a:gd name="T10" fmla="*/ 8 w 15"/>
                <a:gd name="T11" fmla="*/ 0 h 15"/>
              </a:gdLst>
              <a:ahLst/>
              <a:cxnLst>
                <a:cxn ang="0">
                  <a:pos x="T0" y="T1"/>
                </a:cxn>
                <a:cxn ang="0">
                  <a:pos x="T2" y="T3"/>
                </a:cxn>
                <a:cxn ang="0">
                  <a:pos x="T4" y="T5"/>
                </a:cxn>
                <a:cxn ang="0">
                  <a:pos x="T6" y="T7"/>
                </a:cxn>
                <a:cxn ang="0">
                  <a:pos x="T8" y="T9"/>
                </a:cxn>
                <a:cxn ang="0">
                  <a:pos x="T10" y="T11"/>
                </a:cxn>
              </a:cxnLst>
              <a:rect l="0" t="0" r="r" b="b"/>
              <a:pathLst>
                <a:path w="15" h="15">
                  <a:moveTo>
                    <a:pt x="8" y="0"/>
                  </a:moveTo>
                  <a:lnTo>
                    <a:pt x="8" y="7"/>
                  </a:lnTo>
                  <a:lnTo>
                    <a:pt x="0" y="15"/>
                  </a:lnTo>
                  <a:lnTo>
                    <a:pt x="15" y="15"/>
                  </a:lnTo>
                  <a:lnTo>
                    <a:pt x="15" y="15"/>
                  </a:lnTo>
                  <a:lnTo>
                    <a:pt x="8" y="0"/>
                  </a:lnTo>
                  <a:close/>
                </a:path>
              </a:pathLst>
            </a:custGeom>
            <a:solidFill>
              <a:srgbClr val="C0C0C0"/>
            </a:solidFill>
            <a:ln w="12700">
              <a:solidFill>
                <a:srgbClr val="000000"/>
              </a:solidFill>
              <a:prstDash val="solid"/>
              <a:round/>
              <a:headEnd/>
              <a:tailEnd/>
            </a:ln>
          </p:spPr>
          <p:txBody>
            <a:bodyPr/>
            <a:lstStyle/>
            <a:p>
              <a:endParaRPr lang="en-US"/>
            </a:p>
          </p:txBody>
        </p:sp>
        <p:sp>
          <p:nvSpPr>
            <p:cNvPr id="215402" name="Freeform 362"/>
            <p:cNvSpPr>
              <a:spLocks/>
            </p:cNvSpPr>
            <p:nvPr/>
          </p:nvSpPr>
          <p:spPr bwMode="auto">
            <a:xfrm>
              <a:off x="2948" y="1762"/>
              <a:ext cx="69" cy="72"/>
            </a:xfrm>
            <a:custGeom>
              <a:avLst/>
              <a:gdLst>
                <a:gd name="T0" fmla="*/ 15 w 69"/>
                <a:gd name="T1" fmla="*/ 0 h 72"/>
                <a:gd name="T2" fmla="*/ 0 w 69"/>
                <a:gd name="T3" fmla="*/ 8 h 72"/>
                <a:gd name="T4" fmla="*/ 0 w 69"/>
                <a:gd name="T5" fmla="*/ 8 h 72"/>
                <a:gd name="T6" fmla="*/ 15 w 69"/>
                <a:gd name="T7" fmla="*/ 24 h 72"/>
                <a:gd name="T8" fmla="*/ 23 w 69"/>
                <a:gd name="T9" fmla="*/ 32 h 72"/>
                <a:gd name="T10" fmla="*/ 38 w 69"/>
                <a:gd name="T11" fmla="*/ 64 h 72"/>
                <a:gd name="T12" fmla="*/ 46 w 69"/>
                <a:gd name="T13" fmla="*/ 64 h 72"/>
                <a:gd name="T14" fmla="*/ 61 w 69"/>
                <a:gd name="T15" fmla="*/ 72 h 72"/>
                <a:gd name="T16" fmla="*/ 53 w 69"/>
                <a:gd name="T17" fmla="*/ 56 h 72"/>
                <a:gd name="T18" fmla="*/ 69 w 69"/>
                <a:gd name="T19" fmla="*/ 48 h 72"/>
                <a:gd name="T20" fmla="*/ 61 w 69"/>
                <a:gd name="T21" fmla="*/ 32 h 72"/>
                <a:gd name="T22" fmla="*/ 31 w 69"/>
                <a:gd name="T23" fmla="*/ 8 h 72"/>
                <a:gd name="T24" fmla="*/ 23 w 69"/>
                <a:gd name="T25" fmla="*/ 0 h 72"/>
                <a:gd name="T26" fmla="*/ 15 w 69"/>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2">
                  <a:moveTo>
                    <a:pt x="15" y="0"/>
                  </a:moveTo>
                  <a:lnTo>
                    <a:pt x="0" y="8"/>
                  </a:lnTo>
                  <a:lnTo>
                    <a:pt x="0" y="8"/>
                  </a:lnTo>
                  <a:lnTo>
                    <a:pt x="15" y="24"/>
                  </a:lnTo>
                  <a:lnTo>
                    <a:pt x="23" y="32"/>
                  </a:lnTo>
                  <a:lnTo>
                    <a:pt x="38" y="64"/>
                  </a:lnTo>
                  <a:lnTo>
                    <a:pt x="46" y="64"/>
                  </a:lnTo>
                  <a:lnTo>
                    <a:pt x="61" y="72"/>
                  </a:lnTo>
                  <a:lnTo>
                    <a:pt x="53" y="56"/>
                  </a:lnTo>
                  <a:lnTo>
                    <a:pt x="69" y="48"/>
                  </a:lnTo>
                  <a:lnTo>
                    <a:pt x="61" y="32"/>
                  </a:lnTo>
                  <a:lnTo>
                    <a:pt x="31" y="8"/>
                  </a:lnTo>
                  <a:lnTo>
                    <a:pt x="23" y="0"/>
                  </a:lnTo>
                  <a:lnTo>
                    <a:pt x="15" y="0"/>
                  </a:lnTo>
                  <a:close/>
                </a:path>
              </a:pathLst>
            </a:custGeom>
            <a:solidFill>
              <a:srgbClr val="6F73BF"/>
            </a:solidFill>
            <a:ln w="12700">
              <a:solidFill>
                <a:srgbClr val="000000"/>
              </a:solidFill>
              <a:prstDash val="solid"/>
              <a:round/>
              <a:headEnd/>
              <a:tailEnd/>
            </a:ln>
          </p:spPr>
          <p:txBody>
            <a:bodyPr/>
            <a:lstStyle/>
            <a:p>
              <a:endParaRPr lang="en-US"/>
            </a:p>
          </p:txBody>
        </p:sp>
        <p:sp>
          <p:nvSpPr>
            <p:cNvPr id="215403" name="Freeform 363"/>
            <p:cNvSpPr>
              <a:spLocks/>
            </p:cNvSpPr>
            <p:nvPr/>
          </p:nvSpPr>
          <p:spPr bwMode="auto">
            <a:xfrm>
              <a:off x="2614" y="1342"/>
              <a:ext cx="319" cy="238"/>
            </a:xfrm>
            <a:custGeom>
              <a:avLst/>
              <a:gdLst>
                <a:gd name="T0" fmla="*/ 182 w 319"/>
                <a:gd name="T1" fmla="*/ 32 h 238"/>
                <a:gd name="T2" fmla="*/ 175 w 319"/>
                <a:gd name="T3" fmla="*/ 32 h 238"/>
                <a:gd name="T4" fmla="*/ 175 w 319"/>
                <a:gd name="T5" fmla="*/ 32 h 238"/>
                <a:gd name="T6" fmla="*/ 159 w 319"/>
                <a:gd name="T7" fmla="*/ 32 h 238"/>
                <a:gd name="T8" fmla="*/ 152 w 319"/>
                <a:gd name="T9" fmla="*/ 40 h 238"/>
                <a:gd name="T10" fmla="*/ 152 w 319"/>
                <a:gd name="T11" fmla="*/ 48 h 238"/>
                <a:gd name="T12" fmla="*/ 137 w 319"/>
                <a:gd name="T13" fmla="*/ 56 h 238"/>
                <a:gd name="T14" fmla="*/ 129 w 319"/>
                <a:gd name="T15" fmla="*/ 56 h 238"/>
                <a:gd name="T16" fmla="*/ 129 w 319"/>
                <a:gd name="T17" fmla="*/ 63 h 238"/>
                <a:gd name="T18" fmla="*/ 121 w 319"/>
                <a:gd name="T19" fmla="*/ 63 h 238"/>
                <a:gd name="T20" fmla="*/ 121 w 319"/>
                <a:gd name="T21" fmla="*/ 71 h 238"/>
                <a:gd name="T22" fmla="*/ 106 w 319"/>
                <a:gd name="T23" fmla="*/ 79 h 238"/>
                <a:gd name="T24" fmla="*/ 114 w 319"/>
                <a:gd name="T25" fmla="*/ 87 h 238"/>
                <a:gd name="T26" fmla="*/ 99 w 319"/>
                <a:gd name="T27" fmla="*/ 103 h 238"/>
                <a:gd name="T28" fmla="*/ 83 w 319"/>
                <a:gd name="T29" fmla="*/ 111 h 238"/>
                <a:gd name="T30" fmla="*/ 83 w 319"/>
                <a:gd name="T31" fmla="*/ 111 h 238"/>
                <a:gd name="T32" fmla="*/ 68 w 319"/>
                <a:gd name="T33" fmla="*/ 127 h 238"/>
                <a:gd name="T34" fmla="*/ 76 w 319"/>
                <a:gd name="T35" fmla="*/ 127 h 238"/>
                <a:gd name="T36" fmla="*/ 68 w 319"/>
                <a:gd name="T37" fmla="*/ 135 h 238"/>
                <a:gd name="T38" fmla="*/ 53 w 319"/>
                <a:gd name="T39" fmla="*/ 135 h 238"/>
                <a:gd name="T40" fmla="*/ 45 w 319"/>
                <a:gd name="T41" fmla="*/ 143 h 238"/>
                <a:gd name="T42" fmla="*/ 23 w 319"/>
                <a:gd name="T43" fmla="*/ 143 h 238"/>
                <a:gd name="T44" fmla="*/ 30 w 319"/>
                <a:gd name="T45" fmla="*/ 151 h 238"/>
                <a:gd name="T46" fmla="*/ 23 w 319"/>
                <a:gd name="T47" fmla="*/ 159 h 238"/>
                <a:gd name="T48" fmla="*/ 7 w 319"/>
                <a:gd name="T49" fmla="*/ 159 h 238"/>
                <a:gd name="T50" fmla="*/ 0 w 319"/>
                <a:gd name="T51" fmla="*/ 159 h 238"/>
                <a:gd name="T52" fmla="*/ 0 w 319"/>
                <a:gd name="T53" fmla="*/ 167 h 238"/>
                <a:gd name="T54" fmla="*/ 7 w 319"/>
                <a:gd name="T55" fmla="*/ 174 h 238"/>
                <a:gd name="T56" fmla="*/ 30 w 319"/>
                <a:gd name="T57" fmla="*/ 174 h 238"/>
                <a:gd name="T58" fmla="*/ 30 w 319"/>
                <a:gd name="T59" fmla="*/ 182 h 238"/>
                <a:gd name="T60" fmla="*/ 0 w 319"/>
                <a:gd name="T61" fmla="*/ 182 h 238"/>
                <a:gd name="T62" fmla="*/ 7 w 319"/>
                <a:gd name="T63" fmla="*/ 190 h 238"/>
                <a:gd name="T64" fmla="*/ 7 w 319"/>
                <a:gd name="T65" fmla="*/ 198 h 238"/>
                <a:gd name="T66" fmla="*/ 23 w 319"/>
                <a:gd name="T67" fmla="*/ 190 h 238"/>
                <a:gd name="T68" fmla="*/ 15 w 319"/>
                <a:gd name="T69" fmla="*/ 206 h 238"/>
                <a:gd name="T70" fmla="*/ 7 w 319"/>
                <a:gd name="T71" fmla="*/ 214 h 238"/>
                <a:gd name="T72" fmla="*/ 15 w 319"/>
                <a:gd name="T73" fmla="*/ 214 h 238"/>
                <a:gd name="T74" fmla="*/ 15 w 319"/>
                <a:gd name="T75" fmla="*/ 230 h 238"/>
                <a:gd name="T76" fmla="*/ 68 w 319"/>
                <a:gd name="T77" fmla="*/ 214 h 238"/>
                <a:gd name="T78" fmla="*/ 83 w 319"/>
                <a:gd name="T79" fmla="*/ 206 h 238"/>
                <a:gd name="T80" fmla="*/ 99 w 319"/>
                <a:gd name="T81" fmla="*/ 206 h 238"/>
                <a:gd name="T82" fmla="*/ 106 w 319"/>
                <a:gd name="T83" fmla="*/ 174 h 238"/>
                <a:gd name="T84" fmla="*/ 91 w 319"/>
                <a:gd name="T85" fmla="*/ 135 h 238"/>
                <a:gd name="T86" fmla="*/ 114 w 319"/>
                <a:gd name="T87" fmla="*/ 119 h 238"/>
                <a:gd name="T88" fmla="*/ 129 w 319"/>
                <a:gd name="T89" fmla="*/ 87 h 238"/>
                <a:gd name="T90" fmla="*/ 159 w 319"/>
                <a:gd name="T91" fmla="*/ 56 h 238"/>
                <a:gd name="T92" fmla="*/ 182 w 319"/>
                <a:gd name="T93" fmla="*/ 40 h 238"/>
                <a:gd name="T94" fmla="*/ 213 w 319"/>
                <a:gd name="T95" fmla="*/ 40 h 238"/>
                <a:gd name="T96" fmla="*/ 251 w 319"/>
                <a:gd name="T97" fmla="*/ 40 h 238"/>
                <a:gd name="T98" fmla="*/ 296 w 319"/>
                <a:gd name="T99" fmla="*/ 24 h 238"/>
                <a:gd name="T100" fmla="*/ 319 w 319"/>
                <a:gd name="T101" fmla="*/ 32 h 238"/>
                <a:gd name="T102" fmla="*/ 304 w 319"/>
                <a:gd name="T103" fmla="*/ 24 h 238"/>
                <a:gd name="T104" fmla="*/ 304 w 319"/>
                <a:gd name="T105" fmla="*/ 8 h 238"/>
                <a:gd name="T106" fmla="*/ 281 w 319"/>
                <a:gd name="T107" fmla="*/ 16 h 238"/>
                <a:gd name="T108" fmla="*/ 281 w 319"/>
                <a:gd name="T109" fmla="*/ 8 h 238"/>
                <a:gd name="T110" fmla="*/ 258 w 319"/>
                <a:gd name="T111" fmla="*/ 16 h 238"/>
                <a:gd name="T112" fmla="*/ 251 w 319"/>
                <a:gd name="T113" fmla="*/ 8 h 238"/>
                <a:gd name="T114" fmla="*/ 235 w 319"/>
                <a:gd name="T115" fmla="*/ 8 h 238"/>
                <a:gd name="T116" fmla="*/ 213 w 319"/>
                <a:gd name="T117" fmla="*/ 16 h 238"/>
                <a:gd name="T118" fmla="*/ 205 w 319"/>
                <a:gd name="T119" fmla="*/ 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9" h="238">
                  <a:moveTo>
                    <a:pt x="190" y="24"/>
                  </a:moveTo>
                  <a:lnTo>
                    <a:pt x="190" y="24"/>
                  </a:lnTo>
                  <a:lnTo>
                    <a:pt x="182" y="32"/>
                  </a:lnTo>
                  <a:lnTo>
                    <a:pt x="182" y="24"/>
                  </a:lnTo>
                  <a:lnTo>
                    <a:pt x="182" y="24"/>
                  </a:lnTo>
                  <a:lnTo>
                    <a:pt x="175" y="32"/>
                  </a:lnTo>
                  <a:lnTo>
                    <a:pt x="175" y="24"/>
                  </a:lnTo>
                  <a:lnTo>
                    <a:pt x="175" y="24"/>
                  </a:lnTo>
                  <a:lnTo>
                    <a:pt x="175" y="32"/>
                  </a:lnTo>
                  <a:lnTo>
                    <a:pt x="167" y="32"/>
                  </a:lnTo>
                  <a:lnTo>
                    <a:pt x="167" y="32"/>
                  </a:lnTo>
                  <a:lnTo>
                    <a:pt x="159" y="32"/>
                  </a:lnTo>
                  <a:lnTo>
                    <a:pt x="152" y="32"/>
                  </a:lnTo>
                  <a:lnTo>
                    <a:pt x="152" y="40"/>
                  </a:lnTo>
                  <a:lnTo>
                    <a:pt x="152" y="40"/>
                  </a:lnTo>
                  <a:lnTo>
                    <a:pt x="137" y="48"/>
                  </a:lnTo>
                  <a:lnTo>
                    <a:pt x="152" y="48"/>
                  </a:lnTo>
                  <a:lnTo>
                    <a:pt x="152" y="48"/>
                  </a:lnTo>
                  <a:lnTo>
                    <a:pt x="144" y="48"/>
                  </a:lnTo>
                  <a:lnTo>
                    <a:pt x="137" y="48"/>
                  </a:lnTo>
                  <a:lnTo>
                    <a:pt x="137" y="56"/>
                  </a:lnTo>
                  <a:lnTo>
                    <a:pt x="137" y="56"/>
                  </a:lnTo>
                  <a:lnTo>
                    <a:pt x="137" y="56"/>
                  </a:lnTo>
                  <a:lnTo>
                    <a:pt x="129" y="56"/>
                  </a:lnTo>
                  <a:lnTo>
                    <a:pt x="121" y="63"/>
                  </a:lnTo>
                  <a:lnTo>
                    <a:pt x="129" y="63"/>
                  </a:lnTo>
                  <a:lnTo>
                    <a:pt x="129" y="63"/>
                  </a:lnTo>
                  <a:lnTo>
                    <a:pt x="129" y="63"/>
                  </a:lnTo>
                  <a:lnTo>
                    <a:pt x="129" y="63"/>
                  </a:lnTo>
                  <a:lnTo>
                    <a:pt x="121" y="63"/>
                  </a:lnTo>
                  <a:lnTo>
                    <a:pt x="121" y="71"/>
                  </a:lnTo>
                  <a:lnTo>
                    <a:pt x="129" y="71"/>
                  </a:lnTo>
                  <a:lnTo>
                    <a:pt x="121" y="71"/>
                  </a:lnTo>
                  <a:lnTo>
                    <a:pt x="106" y="79"/>
                  </a:lnTo>
                  <a:lnTo>
                    <a:pt x="106" y="79"/>
                  </a:lnTo>
                  <a:lnTo>
                    <a:pt x="106" y="79"/>
                  </a:lnTo>
                  <a:lnTo>
                    <a:pt x="99" y="87"/>
                  </a:lnTo>
                  <a:lnTo>
                    <a:pt x="106" y="87"/>
                  </a:lnTo>
                  <a:lnTo>
                    <a:pt x="114" y="87"/>
                  </a:lnTo>
                  <a:lnTo>
                    <a:pt x="99" y="87"/>
                  </a:lnTo>
                  <a:lnTo>
                    <a:pt x="99" y="95"/>
                  </a:lnTo>
                  <a:lnTo>
                    <a:pt x="99" y="103"/>
                  </a:lnTo>
                  <a:lnTo>
                    <a:pt x="99" y="103"/>
                  </a:lnTo>
                  <a:lnTo>
                    <a:pt x="99" y="103"/>
                  </a:lnTo>
                  <a:lnTo>
                    <a:pt x="83" y="111"/>
                  </a:lnTo>
                  <a:lnTo>
                    <a:pt x="83" y="111"/>
                  </a:lnTo>
                  <a:lnTo>
                    <a:pt x="91" y="111"/>
                  </a:lnTo>
                  <a:lnTo>
                    <a:pt x="83" y="111"/>
                  </a:lnTo>
                  <a:lnTo>
                    <a:pt x="76" y="119"/>
                  </a:lnTo>
                  <a:lnTo>
                    <a:pt x="76" y="119"/>
                  </a:lnTo>
                  <a:lnTo>
                    <a:pt x="68" y="127"/>
                  </a:lnTo>
                  <a:lnTo>
                    <a:pt x="61" y="135"/>
                  </a:lnTo>
                  <a:lnTo>
                    <a:pt x="68" y="135"/>
                  </a:lnTo>
                  <a:lnTo>
                    <a:pt x="76" y="127"/>
                  </a:lnTo>
                  <a:lnTo>
                    <a:pt x="83" y="127"/>
                  </a:lnTo>
                  <a:lnTo>
                    <a:pt x="83" y="135"/>
                  </a:lnTo>
                  <a:lnTo>
                    <a:pt x="68" y="135"/>
                  </a:lnTo>
                  <a:lnTo>
                    <a:pt x="61" y="135"/>
                  </a:lnTo>
                  <a:lnTo>
                    <a:pt x="53" y="135"/>
                  </a:lnTo>
                  <a:lnTo>
                    <a:pt x="53" y="135"/>
                  </a:lnTo>
                  <a:lnTo>
                    <a:pt x="45" y="143"/>
                  </a:lnTo>
                  <a:lnTo>
                    <a:pt x="45" y="143"/>
                  </a:lnTo>
                  <a:lnTo>
                    <a:pt x="45" y="143"/>
                  </a:lnTo>
                  <a:lnTo>
                    <a:pt x="38" y="143"/>
                  </a:lnTo>
                  <a:lnTo>
                    <a:pt x="45" y="151"/>
                  </a:lnTo>
                  <a:lnTo>
                    <a:pt x="23" y="143"/>
                  </a:lnTo>
                  <a:lnTo>
                    <a:pt x="23" y="151"/>
                  </a:lnTo>
                  <a:lnTo>
                    <a:pt x="38" y="151"/>
                  </a:lnTo>
                  <a:lnTo>
                    <a:pt x="30" y="151"/>
                  </a:lnTo>
                  <a:lnTo>
                    <a:pt x="15" y="151"/>
                  </a:lnTo>
                  <a:lnTo>
                    <a:pt x="30" y="159"/>
                  </a:lnTo>
                  <a:lnTo>
                    <a:pt x="23" y="159"/>
                  </a:lnTo>
                  <a:lnTo>
                    <a:pt x="15" y="159"/>
                  </a:lnTo>
                  <a:lnTo>
                    <a:pt x="15" y="159"/>
                  </a:lnTo>
                  <a:lnTo>
                    <a:pt x="7" y="159"/>
                  </a:lnTo>
                  <a:lnTo>
                    <a:pt x="15" y="159"/>
                  </a:lnTo>
                  <a:lnTo>
                    <a:pt x="7" y="159"/>
                  </a:lnTo>
                  <a:lnTo>
                    <a:pt x="0" y="159"/>
                  </a:lnTo>
                  <a:lnTo>
                    <a:pt x="0" y="167"/>
                  </a:lnTo>
                  <a:lnTo>
                    <a:pt x="23" y="167"/>
                  </a:lnTo>
                  <a:lnTo>
                    <a:pt x="0" y="167"/>
                  </a:lnTo>
                  <a:lnTo>
                    <a:pt x="7" y="174"/>
                  </a:lnTo>
                  <a:lnTo>
                    <a:pt x="0" y="174"/>
                  </a:lnTo>
                  <a:lnTo>
                    <a:pt x="7" y="174"/>
                  </a:lnTo>
                  <a:lnTo>
                    <a:pt x="0" y="182"/>
                  </a:lnTo>
                  <a:lnTo>
                    <a:pt x="23" y="174"/>
                  </a:lnTo>
                  <a:lnTo>
                    <a:pt x="30" y="174"/>
                  </a:lnTo>
                  <a:lnTo>
                    <a:pt x="30" y="174"/>
                  </a:lnTo>
                  <a:lnTo>
                    <a:pt x="30" y="182"/>
                  </a:lnTo>
                  <a:lnTo>
                    <a:pt x="30" y="182"/>
                  </a:lnTo>
                  <a:lnTo>
                    <a:pt x="15" y="182"/>
                  </a:lnTo>
                  <a:lnTo>
                    <a:pt x="0" y="182"/>
                  </a:lnTo>
                  <a:lnTo>
                    <a:pt x="0" y="182"/>
                  </a:lnTo>
                  <a:lnTo>
                    <a:pt x="0" y="190"/>
                  </a:lnTo>
                  <a:lnTo>
                    <a:pt x="0" y="190"/>
                  </a:lnTo>
                  <a:lnTo>
                    <a:pt x="7" y="190"/>
                  </a:lnTo>
                  <a:lnTo>
                    <a:pt x="7" y="190"/>
                  </a:lnTo>
                  <a:lnTo>
                    <a:pt x="0" y="198"/>
                  </a:lnTo>
                  <a:lnTo>
                    <a:pt x="7" y="198"/>
                  </a:lnTo>
                  <a:lnTo>
                    <a:pt x="15" y="198"/>
                  </a:lnTo>
                  <a:lnTo>
                    <a:pt x="23" y="190"/>
                  </a:lnTo>
                  <a:lnTo>
                    <a:pt x="23" y="190"/>
                  </a:lnTo>
                  <a:lnTo>
                    <a:pt x="23" y="198"/>
                  </a:lnTo>
                  <a:lnTo>
                    <a:pt x="23" y="190"/>
                  </a:lnTo>
                  <a:lnTo>
                    <a:pt x="15" y="206"/>
                  </a:lnTo>
                  <a:lnTo>
                    <a:pt x="15" y="206"/>
                  </a:lnTo>
                  <a:lnTo>
                    <a:pt x="7" y="206"/>
                  </a:lnTo>
                  <a:lnTo>
                    <a:pt x="7" y="214"/>
                  </a:lnTo>
                  <a:lnTo>
                    <a:pt x="15" y="214"/>
                  </a:lnTo>
                  <a:lnTo>
                    <a:pt x="15" y="206"/>
                  </a:lnTo>
                  <a:lnTo>
                    <a:pt x="15" y="214"/>
                  </a:lnTo>
                  <a:lnTo>
                    <a:pt x="15" y="222"/>
                  </a:lnTo>
                  <a:lnTo>
                    <a:pt x="7" y="222"/>
                  </a:lnTo>
                  <a:lnTo>
                    <a:pt x="15" y="230"/>
                  </a:lnTo>
                  <a:lnTo>
                    <a:pt x="23" y="238"/>
                  </a:lnTo>
                  <a:lnTo>
                    <a:pt x="45" y="238"/>
                  </a:lnTo>
                  <a:lnTo>
                    <a:pt x="68" y="214"/>
                  </a:lnTo>
                  <a:lnTo>
                    <a:pt x="76" y="214"/>
                  </a:lnTo>
                  <a:lnTo>
                    <a:pt x="76" y="206"/>
                  </a:lnTo>
                  <a:lnTo>
                    <a:pt x="83" y="206"/>
                  </a:lnTo>
                  <a:lnTo>
                    <a:pt x="83" y="214"/>
                  </a:lnTo>
                  <a:lnTo>
                    <a:pt x="91" y="222"/>
                  </a:lnTo>
                  <a:lnTo>
                    <a:pt x="99" y="206"/>
                  </a:lnTo>
                  <a:lnTo>
                    <a:pt x="99" y="182"/>
                  </a:lnTo>
                  <a:lnTo>
                    <a:pt x="99" y="182"/>
                  </a:lnTo>
                  <a:lnTo>
                    <a:pt x="106" y="174"/>
                  </a:lnTo>
                  <a:lnTo>
                    <a:pt x="99" y="167"/>
                  </a:lnTo>
                  <a:lnTo>
                    <a:pt x="99" y="151"/>
                  </a:lnTo>
                  <a:lnTo>
                    <a:pt x="91" y="135"/>
                  </a:lnTo>
                  <a:lnTo>
                    <a:pt x="106" y="127"/>
                  </a:lnTo>
                  <a:lnTo>
                    <a:pt x="121" y="127"/>
                  </a:lnTo>
                  <a:lnTo>
                    <a:pt x="114" y="119"/>
                  </a:lnTo>
                  <a:lnTo>
                    <a:pt x="121" y="95"/>
                  </a:lnTo>
                  <a:lnTo>
                    <a:pt x="121" y="87"/>
                  </a:lnTo>
                  <a:lnTo>
                    <a:pt x="129" y="87"/>
                  </a:lnTo>
                  <a:lnTo>
                    <a:pt x="137" y="71"/>
                  </a:lnTo>
                  <a:lnTo>
                    <a:pt x="144" y="56"/>
                  </a:lnTo>
                  <a:lnTo>
                    <a:pt x="159" y="56"/>
                  </a:lnTo>
                  <a:lnTo>
                    <a:pt x="167" y="48"/>
                  </a:lnTo>
                  <a:lnTo>
                    <a:pt x="182" y="48"/>
                  </a:lnTo>
                  <a:lnTo>
                    <a:pt x="182" y="40"/>
                  </a:lnTo>
                  <a:lnTo>
                    <a:pt x="190" y="40"/>
                  </a:lnTo>
                  <a:lnTo>
                    <a:pt x="197" y="32"/>
                  </a:lnTo>
                  <a:lnTo>
                    <a:pt x="213" y="40"/>
                  </a:lnTo>
                  <a:lnTo>
                    <a:pt x="228" y="40"/>
                  </a:lnTo>
                  <a:lnTo>
                    <a:pt x="243" y="40"/>
                  </a:lnTo>
                  <a:lnTo>
                    <a:pt x="251" y="40"/>
                  </a:lnTo>
                  <a:lnTo>
                    <a:pt x="258" y="24"/>
                  </a:lnTo>
                  <a:lnTo>
                    <a:pt x="273" y="16"/>
                  </a:lnTo>
                  <a:lnTo>
                    <a:pt x="296" y="24"/>
                  </a:lnTo>
                  <a:lnTo>
                    <a:pt x="296" y="40"/>
                  </a:lnTo>
                  <a:lnTo>
                    <a:pt x="311" y="32"/>
                  </a:lnTo>
                  <a:lnTo>
                    <a:pt x="319" y="32"/>
                  </a:lnTo>
                  <a:lnTo>
                    <a:pt x="319" y="24"/>
                  </a:lnTo>
                  <a:lnTo>
                    <a:pt x="311" y="24"/>
                  </a:lnTo>
                  <a:lnTo>
                    <a:pt x="304" y="24"/>
                  </a:lnTo>
                  <a:lnTo>
                    <a:pt x="289" y="16"/>
                  </a:lnTo>
                  <a:lnTo>
                    <a:pt x="319" y="16"/>
                  </a:lnTo>
                  <a:lnTo>
                    <a:pt x="304" y="8"/>
                  </a:lnTo>
                  <a:lnTo>
                    <a:pt x="296" y="8"/>
                  </a:lnTo>
                  <a:lnTo>
                    <a:pt x="281" y="8"/>
                  </a:lnTo>
                  <a:lnTo>
                    <a:pt x="281" y="16"/>
                  </a:lnTo>
                  <a:lnTo>
                    <a:pt x="281" y="8"/>
                  </a:lnTo>
                  <a:lnTo>
                    <a:pt x="281" y="8"/>
                  </a:lnTo>
                  <a:lnTo>
                    <a:pt x="281" y="8"/>
                  </a:lnTo>
                  <a:lnTo>
                    <a:pt x="273" y="0"/>
                  </a:lnTo>
                  <a:lnTo>
                    <a:pt x="266" y="8"/>
                  </a:lnTo>
                  <a:lnTo>
                    <a:pt x="258" y="16"/>
                  </a:lnTo>
                  <a:lnTo>
                    <a:pt x="258" y="8"/>
                  </a:lnTo>
                  <a:lnTo>
                    <a:pt x="243" y="16"/>
                  </a:lnTo>
                  <a:lnTo>
                    <a:pt x="251" y="8"/>
                  </a:lnTo>
                  <a:lnTo>
                    <a:pt x="243" y="8"/>
                  </a:lnTo>
                  <a:lnTo>
                    <a:pt x="235" y="8"/>
                  </a:lnTo>
                  <a:lnTo>
                    <a:pt x="235" y="8"/>
                  </a:lnTo>
                  <a:lnTo>
                    <a:pt x="220" y="16"/>
                  </a:lnTo>
                  <a:lnTo>
                    <a:pt x="213" y="16"/>
                  </a:lnTo>
                  <a:lnTo>
                    <a:pt x="213" y="16"/>
                  </a:lnTo>
                  <a:lnTo>
                    <a:pt x="197" y="16"/>
                  </a:lnTo>
                  <a:lnTo>
                    <a:pt x="205" y="16"/>
                  </a:lnTo>
                  <a:lnTo>
                    <a:pt x="205" y="24"/>
                  </a:lnTo>
                  <a:lnTo>
                    <a:pt x="197" y="24"/>
                  </a:lnTo>
                  <a:lnTo>
                    <a:pt x="190" y="24"/>
                  </a:lnTo>
                  <a:close/>
                </a:path>
              </a:pathLst>
            </a:custGeom>
            <a:solidFill>
              <a:srgbClr val="E1E1E1"/>
            </a:solidFill>
            <a:ln w="12700">
              <a:solidFill>
                <a:srgbClr val="000000"/>
              </a:solidFill>
              <a:prstDash val="solid"/>
              <a:round/>
              <a:headEnd/>
              <a:tailEnd/>
            </a:ln>
          </p:spPr>
          <p:txBody>
            <a:bodyPr/>
            <a:lstStyle/>
            <a:p>
              <a:endParaRPr lang="en-US"/>
            </a:p>
          </p:txBody>
        </p:sp>
        <p:sp>
          <p:nvSpPr>
            <p:cNvPr id="215404" name="Freeform 364"/>
            <p:cNvSpPr>
              <a:spLocks/>
            </p:cNvSpPr>
            <p:nvPr/>
          </p:nvSpPr>
          <p:spPr bwMode="auto">
            <a:xfrm>
              <a:off x="2667" y="1199"/>
              <a:ext cx="114" cy="56"/>
            </a:xfrm>
            <a:custGeom>
              <a:avLst/>
              <a:gdLst>
                <a:gd name="T0" fmla="*/ 23 w 114"/>
                <a:gd name="T1" fmla="*/ 8 h 56"/>
                <a:gd name="T2" fmla="*/ 8 w 114"/>
                <a:gd name="T3" fmla="*/ 8 h 56"/>
                <a:gd name="T4" fmla="*/ 0 w 114"/>
                <a:gd name="T5" fmla="*/ 8 h 56"/>
                <a:gd name="T6" fmla="*/ 0 w 114"/>
                <a:gd name="T7" fmla="*/ 16 h 56"/>
                <a:gd name="T8" fmla="*/ 8 w 114"/>
                <a:gd name="T9" fmla="*/ 16 h 56"/>
                <a:gd name="T10" fmla="*/ 8 w 114"/>
                <a:gd name="T11" fmla="*/ 16 h 56"/>
                <a:gd name="T12" fmla="*/ 0 w 114"/>
                <a:gd name="T13" fmla="*/ 16 h 56"/>
                <a:gd name="T14" fmla="*/ 15 w 114"/>
                <a:gd name="T15" fmla="*/ 24 h 56"/>
                <a:gd name="T16" fmla="*/ 30 w 114"/>
                <a:gd name="T17" fmla="*/ 32 h 56"/>
                <a:gd name="T18" fmla="*/ 38 w 114"/>
                <a:gd name="T19" fmla="*/ 24 h 56"/>
                <a:gd name="T20" fmla="*/ 46 w 114"/>
                <a:gd name="T21" fmla="*/ 24 h 56"/>
                <a:gd name="T22" fmla="*/ 46 w 114"/>
                <a:gd name="T23" fmla="*/ 24 h 56"/>
                <a:gd name="T24" fmla="*/ 61 w 114"/>
                <a:gd name="T25" fmla="*/ 24 h 56"/>
                <a:gd name="T26" fmla="*/ 61 w 114"/>
                <a:gd name="T27" fmla="*/ 24 h 56"/>
                <a:gd name="T28" fmla="*/ 30 w 114"/>
                <a:gd name="T29" fmla="*/ 32 h 56"/>
                <a:gd name="T30" fmla="*/ 30 w 114"/>
                <a:gd name="T31" fmla="*/ 40 h 56"/>
                <a:gd name="T32" fmla="*/ 61 w 114"/>
                <a:gd name="T33" fmla="*/ 40 h 56"/>
                <a:gd name="T34" fmla="*/ 53 w 114"/>
                <a:gd name="T35" fmla="*/ 40 h 56"/>
                <a:gd name="T36" fmla="*/ 53 w 114"/>
                <a:gd name="T37" fmla="*/ 40 h 56"/>
                <a:gd name="T38" fmla="*/ 38 w 114"/>
                <a:gd name="T39" fmla="*/ 40 h 56"/>
                <a:gd name="T40" fmla="*/ 61 w 114"/>
                <a:gd name="T41" fmla="*/ 48 h 56"/>
                <a:gd name="T42" fmla="*/ 68 w 114"/>
                <a:gd name="T43" fmla="*/ 56 h 56"/>
                <a:gd name="T44" fmla="*/ 68 w 114"/>
                <a:gd name="T45" fmla="*/ 56 h 56"/>
                <a:gd name="T46" fmla="*/ 84 w 114"/>
                <a:gd name="T47" fmla="*/ 40 h 56"/>
                <a:gd name="T48" fmla="*/ 84 w 114"/>
                <a:gd name="T49" fmla="*/ 32 h 56"/>
                <a:gd name="T50" fmla="*/ 91 w 114"/>
                <a:gd name="T51" fmla="*/ 32 h 56"/>
                <a:gd name="T52" fmla="*/ 114 w 114"/>
                <a:gd name="T53" fmla="*/ 24 h 56"/>
                <a:gd name="T54" fmla="*/ 84 w 114"/>
                <a:gd name="T55" fmla="*/ 16 h 56"/>
                <a:gd name="T56" fmla="*/ 84 w 114"/>
                <a:gd name="T57" fmla="*/ 8 h 56"/>
                <a:gd name="T58" fmla="*/ 76 w 114"/>
                <a:gd name="T59" fmla="*/ 16 h 56"/>
                <a:gd name="T60" fmla="*/ 68 w 114"/>
                <a:gd name="T61" fmla="*/ 8 h 56"/>
                <a:gd name="T62" fmla="*/ 53 w 114"/>
                <a:gd name="T63" fmla="*/ 0 h 56"/>
                <a:gd name="T64" fmla="*/ 61 w 114"/>
                <a:gd name="T65" fmla="*/ 24 h 56"/>
                <a:gd name="T66" fmla="*/ 38 w 114"/>
                <a:gd name="T67" fmla="*/ 8 h 56"/>
                <a:gd name="T68" fmla="*/ 30 w 114"/>
                <a:gd name="T69" fmla="*/ 16 h 56"/>
                <a:gd name="T70" fmla="*/ 23 w 114"/>
                <a:gd name="T71" fmla="*/ 8 h 56"/>
                <a:gd name="T72" fmla="*/ 23 w 114"/>
                <a:gd name="T73"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56">
                  <a:moveTo>
                    <a:pt x="23" y="8"/>
                  </a:moveTo>
                  <a:lnTo>
                    <a:pt x="8" y="8"/>
                  </a:lnTo>
                  <a:lnTo>
                    <a:pt x="0" y="8"/>
                  </a:lnTo>
                  <a:lnTo>
                    <a:pt x="0" y="16"/>
                  </a:lnTo>
                  <a:lnTo>
                    <a:pt x="8" y="16"/>
                  </a:lnTo>
                  <a:lnTo>
                    <a:pt x="8" y="16"/>
                  </a:lnTo>
                  <a:lnTo>
                    <a:pt x="0" y="16"/>
                  </a:lnTo>
                  <a:lnTo>
                    <a:pt x="15" y="24"/>
                  </a:lnTo>
                  <a:lnTo>
                    <a:pt x="30" y="32"/>
                  </a:lnTo>
                  <a:lnTo>
                    <a:pt x="38" y="24"/>
                  </a:lnTo>
                  <a:lnTo>
                    <a:pt x="46" y="24"/>
                  </a:lnTo>
                  <a:lnTo>
                    <a:pt x="46" y="24"/>
                  </a:lnTo>
                  <a:lnTo>
                    <a:pt x="61" y="24"/>
                  </a:lnTo>
                  <a:lnTo>
                    <a:pt x="61" y="24"/>
                  </a:lnTo>
                  <a:lnTo>
                    <a:pt x="30" y="32"/>
                  </a:lnTo>
                  <a:lnTo>
                    <a:pt x="30" y="40"/>
                  </a:lnTo>
                  <a:lnTo>
                    <a:pt x="61" y="40"/>
                  </a:lnTo>
                  <a:lnTo>
                    <a:pt x="53" y="40"/>
                  </a:lnTo>
                  <a:lnTo>
                    <a:pt x="53" y="40"/>
                  </a:lnTo>
                  <a:lnTo>
                    <a:pt x="38" y="40"/>
                  </a:lnTo>
                  <a:lnTo>
                    <a:pt x="61" y="48"/>
                  </a:lnTo>
                  <a:lnTo>
                    <a:pt x="68" y="56"/>
                  </a:lnTo>
                  <a:lnTo>
                    <a:pt x="68" y="56"/>
                  </a:lnTo>
                  <a:lnTo>
                    <a:pt x="84" y="40"/>
                  </a:lnTo>
                  <a:lnTo>
                    <a:pt x="84" y="32"/>
                  </a:lnTo>
                  <a:lnTo>
                    <a:pt x="91" y="32"/>
                  </a:lnTo>
                  <a:lnTo>
                    <a:pt x="114" y="24"/>
                  </a:lnTo>
                  <a:lnTo>
                    <a:pt x="84" y="16"/>
                  </a:lnTo>
                  <a:lnTo>
                    <a:pt x="84" y="8"/>
                  </a:lnTo>
                  <a:lnTo>
                    <a:pt x="76" y="16"/>
                  </a:lnTo>
                  <a:lnTo>
                    <a:pt x="68" y="8"/>
                  </a:lnTo>
                  <a:lnTo>
                    <a:pt x="53" y="0"/>
                  </a:lnTo>
                  <a:lnTo>
                    <a:pt x="61" y="24"/>
                  </a:lnTo>
                  <a:lnTo>
                    <a:pt x="38" y="8"/>
                  </a:lnTo>
                  <a:lnTo>
                    <a:pt x="30" y="16"/>
                  </a:lnTo>
                  <a:lnTo>
                    <a:pt x="23"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405" name="Freeform 365"/>
            <p:cNvSpPr>
              <a:spLocks/>
            </p:cNvSpPr>
            <p:nvPr/>
          </p:nvSpPr>
          <p:spPr bwMode="auto">
            <a:xfrm>
              <a:off x="2743" y="1199"/>
              <a:ext cx="99" cy="16"/>
            </a:xfrm>
            <a:custGeom>
              <a:avLst/>
              <a:gdLst>
                <a:gd name="T0" fmla="*/ 38 w 99"/>
                <a:gd name="T1" fmla="*/ 0 h 16"/>
                <a:gd name="T2" fmla="*/ 15 w 99"/>
                <a:gd name="T3" fmla="*/ 0 h 16"/>
                <a:gd name="T4" fmla="*/ 8 w 99"/>
                <a:gd name="T5" fmla="*/ 0 h 16"/>
                <a:gd name="T6" fmla="*/ 0 w 99"/>
                <a:gd name="T7" fmla="*/ 0 h 16"/>
                <a:gd name="T8" fmla="*/ 0 w 99"/>
                <a:gd name="T9" fmla="*/ 8 h 16"/>
                <a:gd name="T10" fmla="*/ 38 w 99"/>
                <a:gd name="T11" fmla="*/ 8 h 16"/>
                <a:gd name="T12" fmla="*/ 23 w 99"/>
                <a:gd name="T13" fmla="*/ 8 h 16"/>
                <a:gd name="T14" fmla="*/ 46 w 99"/>
                <a:gd name="T15" fmla="*/ 16 h 16"/>
                <a:gd name="T16" fmla="*/ 84 w 99"/>
                <a:gd name="T17" fmla="*/ 16 h 16"/>
                <a:gd name="T18" fmla="*/ 99 w 99"/>
                <a:gd name="T19" fmla="*/ 8 h 16"/>
                <a:gd name="T20" fmla="*/ 91 w 99"/>
                <a:gd name="T21" fmla="*/ 0 h 16"/>
                <a:gd name="T22" fmla="*/ 53 w 99"/>
                <a:gd name="T23" fmla="*/ 0 h 16"/>
                <a:gd name="T24" fmla="*/ 53 w 99"/>
                <a:gd name="T25" fmla="*/ 0 h 16"/>
                <a:gd name="T26" fmla="*/ 46 w 99"/>
                <a:gd name="T27" fmla="*/ 0 h 16"/>
                <a:gd name="T28" fmla="*/ 46 w 99"/>
                <a:gd name="T29" fmla="*/ 0 h 16"/>
                <a:gd name="T30" fmla="*/ 38 w 99"/>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6">
                  <a:moveTo>
                    <a:pt x="38" y="0"/>
                  </a:moveTo>
                  <a:lnTo>
                    <a:pt x="15" y="0"/>
                  </a:lnTo>
                  <a:lnTo>
                    <a:pt x="8" y="0"/>
                  </a:lnTo>
                  <a:lnTo>
                    <a:pt x="0" y="0"/>
                  </a:lnTo>
                  <a:lnTo>
                    <a:pt x="0" y="8"/>
                  </a:lnTo>
                  <a:lnTo>
                    <a:pt x="38" y="8"/>
                  </a:lnTo>
                  <a:lnTo>
                    <a:pt x="23" y="8"/>
                  </a:lnTo>
                  <a:lnTo>
                    <a:pt x="46" y="16"/>
                  </a:lnTo>
                  <a:lnTo>
                    <a:pt x="84" y="16"/>
                  </a:lnTo>
                  <a:lnTo>
                    <a:pt x="99" y="8"/>
                  </a:lnTo>
                  <a:lnTo>
                    <a:pt x="91" y="0"/>
                  </a:lnTo>
                  <a:lnTo>
                    <a:pt x="53" y="0"/>
                  </a:lnTo>
                  <a:lnTo>
                    <a:pt x="53" y="0"/>
                  </a:lnTo>
                  <a:lnTo>
                    <a:pt x="46" y="0"/>
                  </a:lnTo>
                  <a:lnTo>
                    <a:pt x="46" y="0"/>
                  </a:lnTo>
                  <a:lnTo>
                    <a:pt x="3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06" name="Freeform 366"/>
            <p:cNvSpPr>
              <a:spLocks/>
            </p:cNvSpPr>
            <p:nvPr/>
          </p:nvSpPr>
          <p:spPr bwMode="auto">
            <a:xfrm>
              <a:off x="2773" y="1231"/>
              <a:ext cx="54" cy="8"/>
            </a:xfrm>
            <a:custGeom>
              <a:avLst/>
              <a:gdLst>
                <a:gd name="T0" fmla="*/ 38 w 54"/>
                <a:gd name="T1" fmla="*/ 8 h 8"/>
                <a:gd name="T2" fmla="*/ 23 w 54"/>
                <a:gd name="T3" fmla="*/ 8 h 8"/>
                <a:gd name="T4" fmla="*/ 8 w 54"/>
                <a:gd name="T5" fmla="*/ 8 h 8"/>
                <a:gd name="T6" fmla="*/ 16 w 54"/>
                <a:gd name="T7" fmla="*/ 8 h 8"/>
                <a:gd name="T8" fmla="*/ 0 w 54"/>
                <a:gd name="T9" fmla="*/ 0 h 8"/>
                <a:gd name="T10" fmla="*/ 31 w 54"/>
                <a:gd name="T11" fmla="*/ 0 h 8"/>
                <a:gd name="T12" fmla="*/ 54 w 54"/>
                <a:gd name="T13" fmla="*/ 8 h 8"/>
                <a:gd name="T14" fmla="*/ 38 w 5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8">
                  <a:moveTo>
                    <a:pt x="38" y="8"/>
                  </a:moveTo>
                  <a:lnTo>
                    <a:pt x="23" y="8"/>
                  </a:lnTo>
                  <a:lnTo>
                    <a:pt x="8" y="8"/>
                  </a:lnTo>
                  <a:lnTo>
                    <a:pt x="16" y="8"/>
                  </a:lnTo>
                  <a:lnTo>
                    <a:pt x="0" y="0"/>
                  </a:lnTo>
                  <a:lnTo>
                    <a:pt x="31" y="0"/>
                  </a:lnTo>
                  <a:lnTo>
                    <a:pt x="54" y="8"/>
                  </a:lnTo>
                  <a:lnTo>
                    <a:pt x="3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07" name="Freeform 367"/>
            <p:cNvSpPr>
              <a:spLocks/>
            </p:cNvSpPr>
            <p:nvPr/>
          </p:nvSpPr>
          <p:spPr bwMode="auto">
            <a:xfrm>
              <a:off x="2735" y="1382"/>
              <a:ext cx="16" cy="8"/>
            </a:xfrm>
            <a:custGeom>
              <a:avLst/>
              <a:gdLst>
                <a:gd name="T0" fmla="*/ 8 w 16"/>
                <a:gd name="T1" fmla="*/ 0 h 8"/>
                <a:gd name="T2" fmla="*/ 8 w 16"/>
                <a:gd name="T3" fmla="*/ 8 h 8"/>
                <a:gd name="T4" fmla="*/ 0 w 16"/>
                <a:gd name="T5" fmla="*/ 8 h 8"/>
                <a:gd name="T6" fmla="*/ 8 w 16"/>
                <a:gd name="T7" fmla="*/ 8 h 8"/>
                <a:gd name="T8" fmla="*/ 8 w 16"/>
                <a:gd name="T9" fmla="*/ 8 h 8"/>
                <a:gd name="T10" fmla="*/ 16 w 16"/>
                <a:gd name="T11" fmla="*/ 0 h 8"/>
                <a:gd name="T12" fmla="*/ 16 w 16"/>
                <a:gd name="T13" fmla="*/ 0 h 8"/>
                <a:gd name="T14" fmla="*/ 8 w 1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8" y="0"/>
                  </a:moveTo>
                  <a:lnTo>
                    <a:pt x="8" y="8"/>
                  </a:lnTo>
                  <a:lnTo>
                    <a:pt x="0" y="8"/>
                  </a:lnTo>
                  <a:lnTo>
                    <a:pt x="8" y="8"/>
                  </a:lnTo>
                  <a:lnTo>
                    <a:pt x="8" y="8"/>
                  </a:lnTo>
                  <a:lnTo>
                    <a:pt x="16" y="0"/>
                  </a:lnTo>
                  <a:lnTo>
                    <a:pt x="16"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08" name="Freeform 368"/>
            <p:cNvSpPr>
              <a:spLocks/>
            </p:cNvSpPr>
            <p:nvPr/>
          </p:nvSpPr>
          <p:spPr bwMode="auto">
            <a:xfrm>
              <a:off x="2804" y="1358"/>
              <a:ext cx="167" cy="190"/>
            </a:xfrm>
            <a:custGeom>
              <a:avLst/>
              <a:gdLst>
                <a:gd name="T0" fmla="*/ 137 w 167"/>
                <a:gd name="T1" fmla="*/ 103 h 190"/>
                <a:gd name="T2" fmla="*/ 137 w 167"/>
                <a:gd name="T3" fmla="*/ 95 h 190"/>
                <a:gd name="T4" fmla="*/ 137 w 167"/>
                <a:gd name="T5" fmla="*/ 79 h 190"/>
                <a:gd name="T6" fmla="*/ 114 w 167"/>
                <a:gd name="T7" fmla="*/ 55 h 190"/>
                <a:gd name="T8" fmla="*/ 129 w 167"/>
                <a:gd name="T9" fmla="*/ 47 h 190"/>
                <a:gd name="T10" fmla="*/ 106 w 167"/>
                <a:gd name="T11" fmla="*/ 32 h 190"/>
                <a:gd name="T12" fmla="*/ 106 w 167"/>
                <a:gd name="T13" fmla="*/ 24 h 190"/>
                <a:gd name="T14" fmla="*/ 106 w 167"/>
                <a:gd name="T15" fmla="*/ 24 h 190"/>
                <a:gd name="T16" fmla="*/ 106 w 167"/>
                <a:gd name="T17" fmla="*/ 8 h 190"/>
                <a:gd name="T18" fmla="*/ 83 w 167"/>
                <a:gd name="T19" fmla="*/ 0 h 190"/>
                <a:gd name="T20" fmla="*/ 68 w 167"/>
                <a:gd name="T21" fmla="*/ 8 h 190"/>
                <a:gd name="T22" fmla="*/ 61 w 167"/>
                <a:gd name="T23" fmla="*/ 24 h 190"/>
                <a:gd name="T24" fmla="*/ 53 w 167"/>
                <a:gd name="T25" fmla="*/ 24 h 190"/>
                <a:gd name="T26" fmla="*/ 38 w 167"/>
                <a:gd name="T27" fmla="*/ 24 h 190"/>
                <a:gd name="T28" fmla="*/ 23 w 167"/>
                <a:gd name="T29" fmla="*/ 24 h 190"/>
                <a:gd name="T30" fmla="*/ 7 w 167"/>
                <a:gd name="T31" fmla="*/ 16 h 190"/>
                <a:gd name="T32" fmla="*/ 0 w 167"/>
                <a:gd name="T33" fmla="*/ 24 h 190"/>
                <a:gd name="T34" fmla="*/ 38 w 167"/>
                <a:gd name="T35" fmla="*/ 40 h 190"/>
                <a:gd name="T36" fmla="*/ 53 w 167"/>
                <a:gd name="T37" fmla="*/ 63 h 190"/>
                <a:gd name="T38" fmla="*/ 61 w 167"/>
                <a:gd name="T39" fmla="*/ 79 h 190"/>
                <a:gd name="T40" fmla="*/ 61 w 167"/>
                <a:gd name="T41" fmla="*/ 79 h 190"/>
                <a:gd name="T42" fmla="*/ 68 w 167"/>
                <a:gd name="T43" fmla="*/ 79 h 190"/>
                <a:gd name="T44" fmla="*/ 76 w 167"/>
                <a:gd name="T45" fmla="*/ 95 h 190"/>
                <a:gd name="T46" fmla="*/ 53 w 167"/>
                <a:gd name="T47" fmla="*/ 111 h 190"/>
                <a:gd name="T48" fmla="*/ 38 w 167"/>
                <a:gd name="T49" fmla="*/ 119 h 190"/>
                <a:gd name="T50" fmla="*/ 30 w 167"/>
                <a:gd name="T51" fmla="*/ 127 h 190"/>
                <a:gd name="T52" fmla="*/ 30 w 167"/>
                <a:gd name="T53" fmla="*/ 151 h 190"/>
                <a:gd name="T54" fmla="*/ 38 w 167"/>
                <a:gd name="T55" fmla="*/ 174 h 190"/>
                <a:gd name="T56" fmla="*/ 53 w 167"/>
                <a:gd name="T57" fmla="*/ 174 h 190"/>
                <a:gd name="T58" fmla="*/ 53 w 167"/>
                <a:gd name="T59" fmla="*/ 182 h 190"/>
                <a:gd name="T60" fmla="*/ 61 w 167"/>
                <a:gd name="T61" fmla="*/ 182 h 190"/>
                <a:gd name="T62" fmla="*/ 61 w 167"/>
                <a:gd name="T63" fmla="*/ 190 h 190"/>
                <a:gd name="T64" fmla="*/ 68 w 167"/>
                <a:gd name="T65" fmla="*/ 182 h 190"/>
                <a:gd name="T66" fmla="*/ 99 w 167"/>
                <a:gd name="T67" fmla="*/ 174 h 190"/>
                <a:gd name="T68" fmla="*/ 106 w 167"/>
                <a:gd name="T69" fmla="*/ 174 h 190"/>
                <a:gd name="T70" fmla="*/ 129 w 167"/>
                <a:gd name="T71" fmla="*/ 174 h 190"/>
                <a:gd name="T72" fmla="*/ 137 w 167"/>
                <a:gd name="T73" fmla="*/ 166 h 190"/>
                <a:gd name="T74" fmla="*/ 144 w 167"/>
                <a:gd name="T75" fmla="*/ 151 h 190"/>
                <a:gd name="T76" fmla="*/ 159 w 167"/>
                <a:gd name="T77" fmla="*/ 143 h 190"/>
                <a:gd name="T78" fmla="*/ 167 w 167"/>
                <a:gd name="T79" fmla="*/ 127 h 190"/>
                <a:gd name="T80" fmla="*/ 144 w 167"/>
                <a:gd name="T81" fmla="*/ 119 h 190"/>
                <a:gd name="T82" fmla="*/ 152 w 167"/>
                <a:gd name="T83" fmla="*/ 111 h 190"/>
                <a:gd name="T84" fmla="*/ 137 w 167"/>
                <a:gd name="T85" fmla="*/ 10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90">
                  <a:moveTo>
                    <a:pt x="137" y="103"/>
                  </a:moveTo>
                  <a:lnTo>
                    <a:pt x="137" y="95"/>
                  </a:lnTo>
                  <a:lnTo>
                    <a:pt x="137" y="79"/>
                  </a:lnTo>
                  <a:lnTo>
                    <a:pt x="114" y="55"/>
                  </a:lnTo>
                  <a:lnTo>
                    <a:pt x="129" y="47"/>
                  </a:lnTo>
                  <a:lnTo>
                    <a:pt x="106" y="32"/>
                  </a:lnTo>
                  <a:lnTo>
                    <a:pt x="106" y="24"/>
                  </a:lnTo>
                  <a:lnTo>
                    <a:pt x="106" y="24"/>
                  </a:lnTo>
                  <a:lnTo>
                    <a:pt x="106" y="8"/>
                  </a:lnTo>
                  <a:lnTo>
                    <a:pt x="83" y="0"/>
                  </a:lnTo>
                  <a:lnTo>
                    <a:pt x="68" y="8"/>
                  </a:lnTo>
                  <a:lnTo>
                    <a:pt x="61" y="24"/>
                  </a:lnTo>
                  <a:lnTo>
                    <a:pt x="53" y="24"/>
                  </a:lnTo>
                  <a:lnTo>
                    <a:pt x="38" y="24"/>
                  </a:lnTo>
                  <a:lnTo>
                    <a:pt x="23" y="24"/>
                  </a:lnTo>
                  <a:lnTo>
                    <a:pt x="7" y="16"/>
                  </a:lnTo>
                  <a:lnTo>
                    <a:pt x="0" y="24"/>
                  </a:lnTo>
                  <a:lnTo>
                    <a:pt x="38" y="40"/>
                  </a:lnTo>
                  <a:lnTo>
                    <a:pt x="53" y="63"/>
                  </a:lnTo>
                  <a:lnTo>
                    <a:pt x="61" y="79"/>
                  </a:lnTo>
                  <a:lnTo>
                    <a:pt x="61" y="79"/>
                  </a:lnTo>
                  <a:lnTo>
                    <a:pt x="68" y="79"/>
                  </a:lnTo>
                  <a:lnTo>
                    <a:pt x="76" y="95"/>
                  </a:lnTo>
                  <a:lnTo>
                    <a:pt x="53" y="111"/>
                  </a:lnTo>
                  <a:lnTo>
                    <a:pt x="38" y="119"/>
                  </a:lnTo>
                  <a:lnTo>
                    <a:pt x="30" y="127"/>
                  </a:lnTo>
                  <a:lnTo>
                    <a:pt x="30" y="151"/>
                  </a:lnTo>
                  <a:lnTo>
                    <a:pt x="38" y="174"/>
                  </a:lnTo>
                  <a:lnTo>
                    <a:pt x="53" y="174"/>
                  </a:lnTo>
                  <a:lnTo>
                    <a:pt x="53" y="182"/>
                  </a:lnTo>
                  <a:lnTo>
                    <a:pt x="61" y="182"/>
                  </a:lnTo>
                  <a:lnTo>
                    <a:pt x="61" y="190"/>
                  </a:lnTo>
                  <a:lnTo>
                    <a:pt x="68" y="182"/>
                  </a:lnTo>
                  <a:lnTo>
                    <a:pt x="99" y="174"/>
                  </a:lnTo>
                  <a:lnTo>
                    <a:pt x="106" y="174"/>
                  </a:lnTo>
                  <a:lnTo>
                    <a:pt x="129" y="174"/>
                  </a:lnTo>
                  <a:lnTo>
                    <a:pt x="137" y="166"/>
                  </a:lnTo>
                  <a:lnTo>
                    <a:pt x="144" y="151"/>
                  </a:lnTo>
                  <a:lnTo>
                    <a:pt x="159" y="143"/>
                  </a:lnTo>
                  <a:lnTo>
                    <a:pt x="167" y="127"/>
                  </a:lnTo>
                  <a:lnTo>
                    <a:pt x="144" y="119"/>
                  </a:lnTo>
                  <a:lnTo>
                    <a:pt x="152" y="111"/>
                  </a:lnTo>
                  <a:lnTo>
                    <a:pt x="137" y="103"/>
                  </a:lnTo>
                  <a:close/>
                </a:path>
              </a:pathLst>
            </a:custGeom>
            <a:solidFill>
              <a:srgbClr val="E1E1E1"/>
            </a:solidFill>
            <a:ln w="12700">
              <a:solidFill>
                <a:srgbClr val="000000"/>
              </a:solidFill>
              <a:prstDash val="solid"/>
              <a:round/>
              <a:headEnd/>
              <a:tailEnd/>
            </a:ln>
          </p:spPr>
          <p:txBody>
            <a:bodyPr/>
            <a:lstStyle/>
            <a:p>
              <a:endParaRPr lang="en-US"/>
            </a:p>
          </p:txBody>
        </p:sp>
        <p:sp>
          <p:nvSpPr>
            <p:cNvPr id="215409" name="Rectangle 369"/>
            <p:cNvSpPr>
              <a:spLocks noChangeArrowheads="1"/>
            </p:cNvSpPr>
            <p:nvPr/>
          </p:nvSpPr>
          <p:spPr bwMode="auto">
            <a:xfrm>
              <a:off x="2690" y="1794"/>
              <a:ext cx="0" cy="0"/>
            </a:xfrm>
            <a:prstGeom prst="rect">
              <a:avLst/>
            </a:prstGeom>
            <a:solidFill>
              <a:srgbClr val="C0C0C0"/>
            </a:solidFill>
            <a:ln w="12700">
              <a:solidFill>
                <a:srgbClr val="000000"/>
              </a:solidFill>
              <a:miter lim="800000"/>
              <a:headEnd/>
              <a:tailEnd/>
            </a:ln>
          </p:spPr>
          <p:txBody>
            <a:bodyPr/>
            <a:lstStyle/>
            <a:p>
              <a:endParaRPr lang="en-US"/>
            </a:p>
          </p:txBody>
        </p:sp>
        <p:sp>
          <p:nvSpPr>
            <p:cNvPr id="215410" name="Freeform 370"/>
            <p:cNvSpPr>
              <a:spLocks/>
            </p:cNvSpPr>
            <p:nvPr/>
          </p:nvSpPr>
          <p:spPr bwMode="auto">
            <a:xfrm>
              <a:off x="2690" y="1754"/>
              <a:ext cx="114" cy="56"/>
            </a:xfrm>
            <a:custGeom>
              <a:avLst/>
              <a:gdLst>
                <a:gd name="T0" fmla="*/ 45 w 114"/>
                <a:gd name="T1" fmla="*/ 40 h 56"/>
                <a:gd name="T2" fmla="*/ 23 w 114"/>
                <a:gd name="T3" fmla="*/ 48 h 56"/>
                <a:gd name="T4" fmla="*/ 15 w 114"/>
                <a:gd name="T5" fmla="*/ 48 h 56"/>
                <a:gd name="T6" fmla="*/ 0 w 114"/>
                <a:gd name="T7" fmla="*/ 40 h 56"/>
                <a:gd name="T8" fmla="*/ 0 w 114"/>
                <a:gd name="T9" fmla="*/ 40 h 56"/>
                <a:gd name="T10" fmla="*/ 0 w 114"/>
                <a:gd name="T11" fmla="*/ 40 h 56"/>
                <a:gd name="T12" fmla="*/ 0 w 114"/>
                <a:gd name="T13" fmla="*/ 40 h 56"/>
                <a:gd name="T14" fmla="*/ 0 w 114"/>
                <a:gd name="T15" fmla="*/ 32 h 56"/>
                <a:gd name="T16" fmla="*/ 15 w 114"/>
                <a:gd name="T17" fmla="*/ 32 h 56"/>
                <a:gd name="T18" fmla="*/ 15 w 114"/>
                <a:gd name="T19" fmla="*/ 32 h 56"/>
                <a:gd name="T20" fmla="*/ 23 w 114"/>
                <a:gd name="T21" fmla="*/ 32 h 56"/>
                <a:gd name="T22" fmla="*/ 30 w 114"/>
                <a:gd name="T23" fmla="*/ 32 h 56"/>
                <a:gd name="T24" fmla="*/ 53 w 114"/>
                <a:gd name="T25" fmla="*/ 32 h 56"/>
                <a:gd name="T26" fmla="*/ 53 w 114"/>
                <a:gd name="T27" fmla="*/ 32 h 56"/>
                <a:gd name="T28" fmla="*/ 53 w 114"/>
                <a:gd name="T29" fmla="*/ 16 h 56"/>
                <a:gd name="T30" fmla="*/ 68 w 114"/>
                <a:gd name="T31" fmla="*/ 8 h 56"/>
                <a:gd name="T32" fmla="*/ 76 w 114"/>
                <a:gd name="T33" fmla="*/ 8 h 56"/>
                <a:gd name="T34" fmla="*/ 83 w 114"/>
                <a:gd name="T35" fmla="*/ 0 h 56"/>
                <a:gd name="T36" fmla="*/ 106 w 114"/>
                <a:gd name="T37" fmla="*/ 8 h 56"/>
                <a:gd name="T38" fmla="*/ 114 w 114"/>
                <a:gd name="T39" fmla="*/ 24 h 56"/>
                <a:gd name="T40" fmla="*/ 114 w 114"/>
                <a:gd name="T41" fmla="*/ 32 h 56"/>
                <a:gd name="T42" fmla="*/ 106 w 114"/>
                <a:gd name="T43" fmla="*/ 32 h 56"/>
                <a:gd name="T44" fmla="*/ 106 w 114"/>
                <a:gd name="T45" fmla="*/ 40 h 56"/>
                <a:gd name="T46" fmla="*/ 106 w 114"/>
                <a:gd name="T47" fmla="*/ 48 h 56"/>
                <a:gd name="T48" fmla="*/ 76 w 114"/>
                <a:gd name="T49" fmla="*/ 56 h 56"/>
                <a:gd name="T50" fmla="*/ 68 w 114"/>
                <a:gd name="T51" fmla="*/ 48 h 56"/>
                <a:gd name="T52" fmla="*/ 45 w 114"/>
                <a:gd name="T53"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56">
                  <a:moveTo>
                    <a:pt x="45" y="40"/>
                  </a:moveTo>
                  <a:lnTo>
                    <a:pt x="23" y="48"/>
                  </a:lnTo>
                  <a:lnTo>
                    <a:pt x="15" y="48"/>
                  </a:lnTo>
                  <a:lnTo>
                    <a:pt x="0" y="40"/>
                  </a:lnTo>
                  <a:lnTo>
                    <a:pt x="0" y="40"/>
                  </a:lnTo>
                  <a:lnTo>
                    <a:pt x="0" y="40"/>
                  </a:lnTo>
                  <a:lnTo>
                    <a:pt x="0" y="40"/>
                  </a:lnTo>
                  <a:lnTo>
                    <a:pt x="0" y="32"/>
                  </a:lnTo>
                  <a:lnTo>
                    <a:pt x="15" y="32"/>
                  </a:lnTo>
                  <a:lnTo>
                    <a:pt x="15" y="32"/>
                  </a:lnTo>
                  <a:lnTo>
                    <a:pt x="23" y="32"/>
                  </a:lnTo>
                  <a:lnTo>
                    <a:pt x="30" y="32"/>
                  </a:lnTo>
                  <a:lnTo>
                    <a:pt x="53" y="32"/>
                  </a:lnTo>
                  <a:lnTo>
                    <a:pt x="53" y="32"/>
                  </a:lnTo>
                  <a:lnTo>
                    <a:pt x="53" y="16"/>
                  </a:lnTo>
                  <a:lnTo>
                    <a:pt x="68" y="8"/>
                  </a:lnTo>
                  <a:lnTo>
                    <a:pt x="76" y="8"/>
                  </a:lnTo>
                  <a:lnTo>
                    <a:pt x="83" y="0"/>
                  </a:lnTo>
                  <a:lnTo>
                    <a:pt x="106" y="8"/>
                  </a:lnTo>
                  <a:lnTo>
                    <a:pt x="114" y="24"/>
                  </a:lnTo>
                  <a:lnTo>
                    <a:pt x="114" y="32"/>
                  </a:lnTo>
                  <a:lnTo>
                    <a:pt x="106" y="32"/>
                  </a:lnTo>
                  <a:lnTo>
                    <a:pt x="106" y="40"/>
                  </a:lnTo>
                  <a:lnTo>
                    <a:pt x="106" y="48"/>
                  </a:lnTo>
                  <a:lnTo>
                    <a:pt x="76" y="56"/>
                  </a:lnTo>
                  <a:lnTo>
                    <a:pt x="68" y="48"/>
                  </a:lnTo>
                  <a:lnTo>
                    <a:pt x="45" y="40"/>
                  </a:lnTo>
                  <a:close/>
                </a:path>
              </a:pathLst>
            </a:custGeom>
            <a:solidFill>
              <a:srgbClr val="E1E1E1"/>
            </a:solidFill>
            <a:ln w="12700">
              <a:solidFill>
                <a:srgbClr val="000000"/>
              </a:solidFill>
              <a:prstDash val="solid"/>
              <a:round/>
              <a:headEnd/>
              <a:tailEnd/>
            </a:ln>
          </p:spPr>
          <p:txBody>
            <a:bodyPr/>
            <a:lstStyle/>
            <a:p>
              <a:endParaRPr lang="en-US"/>
            </a:p>
          </p:txBody>
        </p:sp>
        <p:sp>
          <p:nvSpPr>
            <p:cNvPr id="215411" name="Freeform 371"/>
            <p:cNvSpPr>
              <a:spLocks/>
            </p:cNvSpPr>
            <p:nvPr/>
          </p:nvSpPr>
          <p:spPr bwMode="auto">
            <a:xfrm>
              <a:off x="2789" y="1834"/>
              <a:ext cx="60" cy="55"/>
            </a:xfrm>
            <a:custGeom>
              <a:avLst/>
              <a:gdLst>
                <a:gd name="T0" fmla="*/ 60 w 60"/>
                <a:gd name="T1" fmla="*/ 8 h 55"/>
                <a:gd name="T2" fmla="*/ 60 w 60"/>
                <a:gd name="T3" fmla="*/ 8 h 55"/>
                <a:gd name="T4" fmla="*/ 53 w 60"/>
                <a:gd name="T5" fmla="*/ 8 h 55"/>
                <a:gd name="T6" fmla="*/ 53 w 60"/>
                <a:gd name="T7" fmla="*/ 15 h 55"/>
                <a:gd name="T8" fmla="*/ 53 w 60"/>
                <a:gd name="T9" fmla="*/ 15 h 55"/>
                <a:gd name="T10" fmla="*/ 60 w 60"/>
                <a:gd name="T11" fmla="*/ 15 h 55"/>
                <a:gd name="T12" fmla="*/ 60 w 60"/>
                <a:gd name="T13" fmla="*/ 23 h 55"/>
                <a:gd name="T14" fmla="*/ 60 w 60"/>
                <a:gd name="T15" fmla="*/ 23 h 55"/>
                <a:gd name="T16" fmla="*/ 60 w 60"/>
                <a:gd name="T17" fmla="*/ 23 h 55"/>
                <a:gd name="T18" fmla="*/ 60 w 60"/>
                <a:gd name="T19" fmla="*/ 31 h 55"/>
                <a:gd name="T20" fmla="*/ 53 w 60"/>
                <a:gd name="T21" fmla="*/ 31 h 55"/>
                <a:gd name="T22" fmla="*/ 60 w 60"/>
                <a:gd name="T23" fmla="*/ 39 h 55"/>
                <a:gd name="T24" fmla="*/ 53 w 60"/>
                <a:gd name="T25" fmla="*/ 39 h 55"/>
                <a:gd name="T26" fmla="*/ 53 w 60"/>
                <a:gd name="T27" fmla="*/ 39 h 55"/>
                <a:gd name="T28" fmla="*/ 45 w 60"/>
                <a:gd name="T29" fmla="*/ 39 h 55"/>
                <a:gd name="T30" fmla="*/ 45 w 60"/>
                <a:gd name="T31" fmla="*/ 47 h 55"/>
                <a:gd name="T32" fmla="*/ 53 w 60"/>
                <a:gd name="T33" fmla="*/ 47 h 55"/>
                <a:gd name="T34" fmla="*/ 45 w 60"/>
                <a:gd name="T35" fmla="*/ 55 h 55"/>
                <a:gd name="T36" fmla="*/ 45 w 60"/>
                <a:gd name="T37" fmla="*/ 47 h 55"/>
                <a:gd name="T38" fmla="*/ 38 w 60"/>
                <a:gd name="T39" fmla="*/ 47 h 55"/>
                <a:gd name="T40" fmla="*/ 38 w 60"/>
                <a:gd name="T41" fmla="*/ 47 h 55"/>
                <a:gd name="T42" fmla="*/ 38 w 60"/>
                <a:gd name="T43" fmla="*/ 39 h 55"/>
                <a:gd name="T44" fmla="*/ 30 w 60"/>
                <a:gd name="T45" fmla="*/ 39 h 55"/>
                <a:gd name="T46" fmla="*/ 30 w 60"/>
                <a:gd name="T47" fmla="*/ 31 h 55"/>
                <a:gd name="T48" fmla="*/ 22 w 60"/>
                <a:gd name="T49" fmla="*/ 31 h 55"/>
                <a:gd name="T50" fmla="*/ 7 w 60"/>
                <a:gd name="T51" fmla="*/ 15 h 55"/>
                <a:gd name="T52" fmla="*/ 7 w 60"/>
                <a:gd name="T53" fmla="*/ 15 h 55"/>
                <a:gd name="T54" fmla="*/ 7 w 60"/>
                <a:gd name="T55" fmla="*/ 15 h 55"/>
                <a:gd name="T56" fmla="*/ 7 w 60"/>
                <a:gd name="T57" fmla="*/ 8 h 55"/>
                <a:gd name="T58" fmla="*/ 0 w 60"/>
                <a:gd name="T59" fmla="*/ 8 h 55"/>
                <a:gd name="T60" fmla="*/ 0 w 60"/>
                <a:gd name="T61" fmla="*/ 0 h 55"/>
                <a:gd name="T62" fmla="*/ 7 w 60"/>
                <a:gd name="T63" fmla="*/ 0 h 55"/>
                <a:gd name="T64" fmla="*/ 7 w 60"/>
                <a:gd name="T65" fmla="*/ 0 h 55"/>
                <a:gd name="T66" fmla="*/ 15 w 60"/>
                <a:gd name="T67" fmla="*/ 0 h 55"/>
                <a:gd name="T68" fmla="*/ 15 w 60"/>
                <a:gd name="T69" fmla="*/ 0 h 55"/>
                <a:gd name="T70" fmla="*/ 22 w 60"/>
                <a:gd name="T71" fmla="*/ 0 h 55"/>
                <a:gd name="T72" fmla="*/ 30 w 60"/>
                <a:gd name="T73" fmla="*/ 0 h 55"/>
                <a:gd name="T74" fmla="*/ 38 w 60"/>
                <a:gd name="T75" fmla="*/ 0 h 55"/>
                <a:gd name="T76" fmla="*/ 38 w 60"/>
                <a:gd name="T77" fmla="*/ 0 h 55"/>
                <a:gd name="T78" fmla="*/ 38 w 60"/>
                <a:gd name="T79" fmla="*/ 0 h 55"/>
                <a:gd name="T80" fmla="*/ 45 w 60"/>
                <a:gd name="T81" fmla="*/ 0 h 55"/>
                <a:gd name="T82" fmla="*/ 45 w 60"/>
                <a:gd name="T83" fmla="*/ 0 h 55"/>
                <a:gd name="T84" fmla="*/ 45 w 60"/>
                <a:gd name="T85" fmla="*/ 0 h 55"/>
                <a:gd name="T86" fmla="*/ 53 w 60"/>
                <a:gd name="T87" fmla="*/ 8 h 55"/>
                <a:gd name="T88" fmla="*/ 60 w 60"/>
                <a:gd name="T89"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55">
                  <a:moveTo>
                    <a:pt x="60" y="8"/>
                  </a:moveTo>
                  <a:lnTo>
                    <a:pt x="60" y="8"/>
                  </a:lnTo>
                  <a:lnTo>
                    <a:pt x="53" y="8"/>
                  </a:lnTo>
                  <a:lnTo>
                    <a:pt x="53" y="15"/>
                  </a:lnTo>
                  <a:lnTo>
                    <a:pt x="53" y="15"/>
                  </a:lnTo>
                  <a:lnTo>
                    <a:pt x="60" y="15"/>
                  </a:lnTo>
                  <a:lnTo>
                    <a:pt x="60" y="23"/>
                  </a:lnTo>
                  <a:lnTo>
                    <a:pt x="60" y="23"/>
                  </a:lnTo>
                  <a:lnTo>
                    <a:pt x="60" y="23"/>
                  </a:lnTo>
                  <a:lnTo>
                    <a:pt x="60" y="31"/>
                  </a:lnTo>
                  <a:lnTo>
                    <a:pt x="53" y="31"/>
                  </a:lnTo>
                  <a:lnTo>
                    <a:pt x="60" y="39"/>
                  </a:lnTo>
                  <a:lnTo>
                    <a:pt x="53" y="39"/>
                  </a:lnTo>
                  <a:lnTo>
                    <a:pt x="53" y="39"/>
                  </a:lnTo>
                  <a:lnTo>
                    <a:pt x="45" y="39"/>
                  </a:lnTo>
                  <a:lnTo>
                    <a:pt x="45" y="47"/>
                  </a:lnTo>
                  <a:lnTo>
                    <a:pt x="53" y="47"/>
                  </a:lnTo>
                  <a:lnTo>
                    <a:pt x="45" y="55"/>
                  </a:lnTo>
                  <a:lnTo>
                    <a:pt x="45" y="47"/>
                  </a:lnTo>
                  <a:lnTo>
                    <a:pt x="38" y="47"/>
                  </a:lnTo>
                  <a:lnTo>
                    <a:pt x="38" y="47"/>
                  </a:lnTo>
                  <a:lnTo>
                    <a:pt x="38" y="39"/>
                  </a:lnTo>
                  <a:lnTo>
                    <a:pt x="30" y="39"/>
                  </a:lnTo>
                  <a:lnTo>
                    <a:pt x="30" y="31"/>
                  </a:lnTo>
                  <a:lnTo>
                    <a:pt x="22" y="31"/>
                  </a:lnTo>
                  <a:lnTo>
                    <a:pt x="7" y="15"/>
                  </a:lnTo>
                  <a:lnTo>
                    <a:pt x="7" y="15"/>
                  </a:lnTo>
                  <a:lnTo>
                    <a:pt x="7" y="15"/>
                  </a:lnTo>
                  <a:lnTo>
                    <a:pt x="7" y="8"/>
                  </a:lnTo>
                  <a:lnTo>
                    <a:pt x="0" y="8"/>
                  </a:lnTo>
                  <a:lnTo>
                    <a:pt x="0" y="0"/>
                  </a:lnTo>
                  <a:lnTo>
                    <a:pt x="7" y="0"/>
                  </a:lnTo>
                  <a:lnTo>
                    <a:pt x="7" y="0"/>
                  </a:lnTo>
                  <a:lnTo>
                    <a:pt x="15" y="0"/>
                  </a:lnTo>
                  <a:lnTo>
                    <a:pt x="15" y="0"/>
                  </a:lnTo>
                  <a:lnTo>
                    <a:pt x="22" y="0"/>
                  </a:lnTo>
                  <a:lnTo>
                    <a:pt x="30" y="0"/>
                  </a:lnTo>
                  <a:lnTo>
                    <a:pt x="38" y="0"/>
                  </a:lnTo>
                  <a:lnTo>
                    <a:pt x="38" y="0"/>
                  </a:lnTo>
                  <a:lnTo>
                    <a:pt x="38" y="0"/>
                  </a:lnTo>
                  <a:lnTo>
                    <a:pt x="45" y="0"/>
                  </a:lnTo>
                  <a:lnTo>
                    <a:pt x="45" y="0"/>
                  </a:lnTo>
                  <a:lnTo>
                    <a:pt x="45" y="0"/>
                  </a:lnTo>
                  <a:lnTo>
                    <a:pt x="53" y="8"/>
                  </a:lnTo>
                  <a:lnTo>
                    <a:pt x="6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12" name="Freeform 372"/>
            <p:cNvSpPr>
              <a:spLocks/>
            </p:cNvSpPr>
            <p:nvPr/>
          </p:nvSpPr>
          <p:spPr bwMode="auto">
            <a:xfrm>
              <a:off x="2758" y="1802"/>
              <a:ext cx="91" cy="79"/>
            </a:xfrm>
            <a:custGeom>
              <a:avLst/>
              <a:gdLst>
                <a:gd name="T0" fmla="*/ 76 w 91"/>
                <a:gd name="T1" fmla="*/ 32 h 79"/>
                <a:gd name="T2" fmla="*/ 84 w 91"/>
                <a:gd name="T3" fmla="*/ 40 h 79"/>
                <a:gd name="T4" fmla="*/ 84 w 91"/>
                <a:gd name="T5" fmla="*/ 32 h 79"/>
                <a:gd name="T6" fmla="*/ 91 w 91"/>
                <a:gd name="T7" fmla="*/ 32 h 79"/>
                <a:gd name="T8" fmla="*/ 91 w 91"/>
                <a:gd name="T9" fmla="*/ 32 h 79"/>
                <a:gd name="T10" fmla="*/ 84 w 91"/>
                <a:gd name="T11" fmla="*/ 24 h 79"/>
                <a:gd name="T12" fmla="*/ 84 w 91"/>
                <a:gd name="T13" fmla="*/ 24 h 79"/>
                <a:gd name="T14" fmla="*/ 84 w 91"/>
                <a:gd name="T15" fmla="*/ 24 h 79"/>
                <a:gd name="T16" fmla="*/ 84 w 91"/>
                <a:gd name="T17" fmla="*/ 24 h 79"/>
                <a:gd name="T18" fmla="*/ 76 w 91"/>
                <a:gd name="T19" fmla="*/ 16 h 79"/>
                <a:gd name="T20" fmla="*/ 53 w 91"/>
                <a:gd name="T21" fmla="*/ 16 h 79"/>
                <a:gd name="T22" fmla="*/ 38 w 91"/>
                <a:gd name="T23" fmla="*/ 0 h 79"/>
                <a:gd name="T24" fmla="*/ 38 w 91"/>
                <a:gd name="T25" fmla="*/ 0 h 79"/>
                <a:gd name="T26" fmla="*/ 38 w 91"/>
                <a:gd name="T27" fmla="*/ 0 h 79"/>
                <a:gd name="T28" fmla="*/ 38 w 91"/>
                <a:gd name="T29" fmla="*/ 8 h 79"/>
                <a:gd name="T30" fmla="*/ 31 w 91"/>
                <a:gd name="T31" fmla="*/ 8 h 79"/>
                <a:gd name="T32" fmla="*/ 31 w 91"/>
                <a:gd name="T33" fmla="*/ 8 h 79"/>
                <a:gd name="T34" fmla="*/ 31 w 91"/>
                <a:gd name="T35" fmla="*/ 8 h 79"/>
                <a:gd name="T36" fmla="*/ 31 w 91"/>
                <a:gd name="T37" fmla="*/ 16 h 79"/>
                <a:gd name="T38" fmla="*/ 31 w 91"/>
                <a:gd name="T39" fmla="*/ 16 h 79"/>
                <a:gd name="T40" fmla="*/ 31 w 91"/>
                <a:gd name="T41" fmla="*/ 16 h 79"/>
                <a:gd name="T42" fmla="*/ 31 w 91"/>
                <a:gd name="T43" fmla="*/ 16 h 79"/>
                <a:gd name="T44" fmla="*/ 23 w 91"/>
                <a:gd name="T45" fmla="*/ 16 h 79"/>
                <a:gd name="T46" fmla="*/ 23 w 91"/>
                <a:gd name="T47" fmla="*/ 24 h 79"/>
                <a:gd name="T48" fmla="*/ 23 w 91"/>
                <a:gd name="T49" fmla="*/ 24 h 79"/>
                <a:gd name="T50" fmla="*/ 23 w 91"/>
                <a:gd name="T51" fmla="*/ 24 h 79"/>
                <a:gd name="T52" fmla="*/ 15 w 91"/>
                <a:gd name="T53" fmla="*/ 24 h 79"/>
                <a:gd name="T54" fmla="*/ 15 w 91"/>
                <a:gd name="T55" fmla="*/ 24 h 79"/>
                <a:gd name="T56" fmla="*/ 15 w 91"/>
                <a:gd name="T57" fmla="*/ 24 h 79"/>
                <a:gd name="T58" fmla="*/ 8 w 91"/>
                <a:gd name="T59" fmla="*/ 24 h 79"/>
                <a:gd name="T60" fmla="*/ 0 w 91"/>
                <a:gd name="T61" fmla="*/ 24 h 79"/>
                <a:gd name="T62" fmla="*/ 0 w 91"/>
                <a:gd name="T63" fmla="*/ 24 h 79"/>
                <a:gd name="T64" fmla="*/ 0 w 91"/>
                <a:gd name="T65" fmla="*/ 32 h 79"/>
                <a:gd name="T66" fmla="*/ 8 w 91"/>
                <a:gd name="T67" fmla="*/ 32 h 79"/>
                <a:gd name="T68" fmla="*/ 8 w 91"/>
                <a:gd name="T69" fmla="*/ 32 h 79"/>
                <a:gd name="T70" fmla="*/ 23 w 91"/>
                <a:gd name="T71" fmla="*/ 47 h 79"/>
                <a:gd name="T72" fmla="*/ 23 w 91"/>
                <a:gd name="T73" fmla="*/ 55 h 79"/>
                <a:gd name="T74" fmla="*/ 38 w 91"/>
                <a:gd name="T75" fmla="*/ 63 h 79"/>
                <a:gd name="T76" fmla="*/ 61 w 91"/>
                <a:gd name="T77" fmla="*/ 71 h 79"/>
                <a:gd name="T78" fmla="*/ 61 w 91"/>
                <a:gd name="T79" fmla="*/ 79 h 79"/>
                <a:gd name="T80" fmla="*/ 69 w 91"/>
                <a:gd name="T81" fmla="*/ 79 h 79"/>
                <a:gd name="T82" fmla="*/ 69 w 91"/>
                <a:gd name="T83" fmla="*/ 71 h 79"/>
                <a:gd name="T84" fmla="*/ 61 w 91"/>
                <a:gd name="T85" fmla="*/ 71 h 79"/>
                <a:gd name="T86" fmla="*/ 61 w 91"/>
                <a:gd name="T87" fmla="*/ 63 h 79"/>
                <a:gd name="T88" fmla="*/ 53 w 91"/>
                <a:gd name="T89" fmla="*/ 63 h 79"/>
                <a:gd name="T90" fmla="*/ 38 w 91"/>
                <a:gd name="T91" fmla="*/ 47 h 79"/>
                <a:gd name="T92" fmla="*/ 38 w 91"/>
                <a:gd name="T93" fmla="*/ 47 h 79"/>
                <a:gd name="T94" fmla="*/ 38 w 91"/>
                <a:gd name="T95" fmla="*/ 47 h 79"/>
                <a:gd name="T96" fmla="*/ 38 w 91"/>
                <a:gd name="T97" fmla="*/ 40 h 79"/>
                <a:gd name="T98" fmla="*/ 31 w 91"/>
                <a:gd name="T99" fmla="*/ 40 h 79"/>
                <a:gd name="T100" fmla="*/ 31 w 91"/>
                <a:gd name="T101" fmla="*/ 32 h 79"/>
                <a:gd name="T102" fmla="*/ 38 w 91"/>
                <a:gd name="T103" fmla="*/ 32 h 79"/>
                <a:gd name="T104" fmla="*/ 38 w 91"/>
                <a:gd name="T105" fmla="*/ 32 h 79"/>
                <a:gd name="T106" fmla="*/ 46 w 91"/>
                <a:gd name="T107" fmla="*/ 32 h 79"/>
                <a:gd name="T108" fmla="*/ 46 w 91"/>
                <a:gd name="T109" fmla="*/ 32 h 79"/>
                <a:gd name="T110" fmla="*/ 53 w 91"/>
                <a:gd name="T111" fmla="*/ 32 h 79"/>
                <a:gd name="T112" fmla="*/ 61 w 91"/>
                <a:gd name="T113" fmla="*/ 32 h 79"/>
                <a:gd name="T114" fmla="*/ 69 w 91"/>
                <a:gd name="T115" fmla="*/ 32 h 79"/>
                <a:gd name="T116" fmla="*/ 69 w 91"/>
                <a:gd name="T117" fmla="*/ 32 h 79"/>
                <a:gd name="T118" fmla="*/ 69 w 91"/>
                <a:gd name="T119" fmla="*/ 32 h 79"/>
                <a:gd name="T120" fmla="*/ 76 w 91"/>
                <a:gd name="T121" fmla="*/ 32 h 79"/>
                <a:gd name="T122" fmla="*/ 76 w 91"/>
                <a:gd name="T123" fmla="*/ 32 h 79"/>
                <a:gd name="T124" fmla="*/ 76 w 91"/>
                <a:gd name="T125" fmla="*/ 3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79">
                  <a:moveTo>
                    <a:pt x="76" y="32"/>
                  </a:moveTo>
                  <a:lnTo>
                    <a:pt x="84" y="40"/>
                  </a:lnTo>
                  <a:lnTo>
                    <a:pt x="84" y="32"/>
                  </a:lnTo>
                  <a:lnTo>
                    <a:pt x="91" y="32"/>
                  </a:lnTo>
                  <a:lnTo>
                    <a:pt x="91" y="32"/>
                  </a:lnTo>
                  <a:lnTo>
                    <a:pt x="84" y="24"/>
                  </a:lnTo>
                  <a:lnTo>
                    <a:pt x="84" y="24"/>
                  </a:lnTo>
                  <a:lnTo>
                    <a:pt x="84" y="24"/>
                  </a:lnTo>
                  <a:lnTo>
                    <a:pt x="84" y="24"/>
                  </a:lnTo>
                  <a:lnTo>
                    <a:pt x="76" y="16"/>
                  </a:lnTo>
                  <a:lnTo>
                    <a:pt x="53" y="16"/>
                  </a:lnTo>
                  <a:lnTo>
                    <a:pt x="38" y="0"/>
                  </a:lnTo>
                  <a:lnTo>
                    <a:pt x="38" y="0"/>
                  </a:lnTo>
                  <a:lnTo>
                    <a:pt x="38" y="0"/>
                  </a:lnTo>
                  <a:lnTo>
                    <a:pt x="38" y="8"/>
                  </a:lnTo>
                  <a:lnTo>
                    <a:pt x="31" y="8"/>
                  </a:lnTo>
                  <a:lnTo>
                    <a:pt x="31" y="8"/>
                  </a:lnTo>
                  <a:lnTo>
                    <a:pt x="31" y="8"/>
                  </a:lnTo>
                  <a:lnTo>
                    <a:pt x="31" y="16"/>
                  </a:lnTo>
                  <a:lnTo>
                    <a:pt x="31" y="16"/>
                  </a:lnTo>
                  <a:lnTo>
                    <a:pt x="31" y="16"/>
                  </a:lnTo>
                  <a:lnTo>
                    <a:pt x="31" y="16"/>
                  </a:lnTo>
                  <a:lnTo>
                    <a:pt x="23" y="16"/>
                  </a:lnTo>
                  <a:lnTo>
                    <a:pt x="23" y="24"/>
                  </a:lnTo>
                  <a:lnTo>
                    <a:pt x="23" y="24"/>
                  </a:lnTo>
                  <a:lnTo>
                    <a:pt x="23" y="24"/>
                  </a:lnTo>
                  <a:lnTo>
                    <a:pt x="15" y="24"/>
                  </a:lnTo>
                  <a:lnTo>
                    <a:pt x="15" y="24"/>
                  </a:lnTo>
                  <a:lnTo>
                    <a:pt x="15" y="24"/>
                  </a:lnTo>
                  <a:lnTo>
                    <a:pt x="8" y="24"/>
                  </a:lnTo>
                  <a:lnTo>
                    <a:pt x="0" y="24"/>
                  </a:lnTo>
                  <a:lnTo>
                    <a:pt x="0" y="24"/>
                  </a:lnTo>
                  <a:lnTo>
                    <a:pt x="0" y="32"/>
                  </a:lnTo>
                  <a:lnTo>
                    <a:pt x="8" y="32"/>
                  </a:lnTo>
                  <a:lnTo>
                    <a:pt x="8" y="32"/>
                  </a:lnTo>
                  <a:lnTo>
                    <a:pt x="23" y="47"/>
                  </a:lnTo>
                  <a:lnTo>
                    <a:pt x="23" y="55"/>
                  </a:lnTo>
                  <a:lnTo>
                    <a:pt x="38" y="63"/>
                  </a:lnTo>
                  <a:lnTo>
                    <a:pt x="61" y="71"/>
                  </a:lnTo>
                  <a:lnTo>
                    <a:pt x="61" y="79"/>
                  </a:lnTo>
                  <a:lnTo>
                    <a:pt x="69" y="79"/>
                  </a:lnTo>
                  <a:lnTo>
                    <a:pt x="69" y="71"/>
                  </a:lnTo>
                  <a:lnTo>
                    <a:pt x="61" y="71"/>
                  </a:lnTo>
                  <a:lnTo>
                    <a:pt x="61" y="63"/>
                  </a:lnTo>
                  <a:lnTo>
                    <a:pt x="53" y="63"/>
                  </a:lnTo>
                  <a:lnTo>
                    <a:pt x="38" y="47"/>
                  </a:lnTo>
                  <a:lnTo>
                    <a:pt x="38" y="47"/>
                  </a:lnTo>
                  <a:lnTo>
                    <a:pt x="38" y="47"/>
                  </a:lnTo>
                  <a:lnTo>
                    <a:pt x="38" y="40"/>
                  </a:lnTo>
                  <a:lnTo>
                    <a:pt x="31" y="40"/>
                  </a:lnTo>
                  <a:lnTo>
                    <a:pt x="31" y="32"/>
                  </a:lnTo>
                  <a:lnTo>
                    <a:pt x="38" y="32"/>
                  </a:lnTo>
                  <a:lnTo>
                    <a:pt x="38" y="32"/>
                  </a:lnTo>
                  <a:lnTo>
                    <a:pt x="46" y="32"/>
                  </a:lnTo>
                  <a:lnTo>
                    <a:pt x="46" y="32"/>
                  </a:lnTo>
                  <a:lnTo>
                    <a:pt x="53" y="32"/>
                  </a:lnTo>
                  <a:lnTo>
                    <a:pt x="61" y="32"/>
                  </a:lnTo>
                  <a:lnTo>
                    <a:pt x="69" y="32"/>
                  </a:lnTo>
                  <a:lnTo>
                    <a:pt x="69" y="32"/>
                  </a:lnTo>
                  <a:lnTo>
                    <a:pt x="69" y="32"/>
                  </a:lnTo>
                  <a:lnTo>
                    <a:pt x="76" y="32"/>
                  </a:lnTo>
                  <a:lnTo>
                    <a:pt x="76" y="32"/>
                  </a:lnTo>
                  <a:lnTo>
                    <a:pt x="76" y="32"/>
                  </a:lnTo>
                  <a:close/>
                </a:path>
              </a:pathLst>
            </a:custGeom>
            <a:solidFill>
              <a:srgbClr val="E1E1E1"/>
            </a:solidFill>
            <a:ln w="12700">
              <a:solidFill>
                <a:srgbClr val="000000"/>
              </a:solidFill>
              <a:prstDash val="solid"/>
              <a:round/>
              <a:headEnd/>
              <a:tailEnd/>
            </a:ln>
          </p:spPr>
          <p:txBody>
            <a:bodyPr/>
            <a:lstStyle/>
            <a:p>
              <a:endParaRPr lang="en-US"/>
            </a:p>
          </p:txBody>
        </p:sp>
        <p:sp>
          <p:nvSpPr>
            <p:cNvPr id="215413" name="Freeform 373"/>
            <p:cNvSpPr>
              <a:spLocks/>
            </p:cNvSpPr>
            <p:nvPr/>
          </p:nvSpPr>
          <p:spPr bwMode="auto">
            <a:xfrm>
              <a:off x="2811" y="1881"/>
              <a:ext cx="23" cy="8"/>
            </a:xfrm>
            <a:custGeom>
              <a:avLst/>
              <a:gdLst>
                <a:gd name="T0" fmla="*/ 23 w 23"/>
                <a:gd name="T1" fmla="*/ 8 h 8"/>
                <a:gd name="T2" fmla="*/ 23 w 23"/>
                <a:gd name="T3" fmla="*/ 8 h 8"/>
                <a:gd name="T4" fmla="*/ 23 w 23"/>
                <a:gd name="T5" fmla="*/ 0 h 8"/>
                <a:gd name="T6" fmla="*/ 16 w 23"/>
                <a:gd name="T7" fmla="*/ 0 h 8"/>
                <a:gd name="T8" fmla="*/ 16 w 23"/>
                <a:gd name="T9" fmla="*/ 0 h 8"/>
                <a:gd name="T10" fmla="*/ 8 w 23"/>
                <a:gd name="T11" fmla="*/ 0 h 8"/>
                <a:gd name="T12" fmla="*/ 0 w 23"/>
                <a:gd name="T13" fmla="*/ 0 h 8"/>
                <a:gd name="T14" fmla="*/ 23 w 2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
                  <a:moveTo>
                    <a:pt x="23" y="8"/>
                  </a:moveTo>
                  <a:lnTo>
                    <a:pt x="23" y="8"/>
                  </a:lnTo>
                  <a:lnTo>
                    <a:pt x="23" y="0"/>
                  </a:lnTo>
                  <a:lnTo>
                    <a:pt x="16" y="0"/>
                  </a:lnTo>
                  <a:lnTo>
                    <a:pt x="16" y="0"/>
                  </a:lnTo>
                  <a:lnTo>
                    <a:pt x="8" y="0"/>
                  </a:lnTo>
                  <a:lnTo>
                    <a:pt x="0" y="0"/>
                  </a:lnTo>
                  <a:lnTo>
                    <a:pt x="23" y="8"/>
                  </a:lnTo>
                  <a:close/>
                </a:path>
              </a:pathLst>
            </a:custGeom>
            <a:solidFill>
              <a:srgbClr val="C0C0C0"/>
            </a:solidFill>
            <a:ln w="12700">
              <a:solidFill>
                <a:srgbClr val="000000"/>
              </a:solidFill>
              <a:prstDash val="solid"/>
              <a:round/>
              <a:headEnd/>
              <a:tailEnd/>
            </a:ln>
          </p:spPr>
          <p:txBody>
            <a:bodyPr/>
            <a:lstStyle/>
            <a:p>
              <a:endParaRPr lang="en-US"/>
            </a:p>
          </p:txBody>
        </p:sp>
        <p:sp>
          <p:nvSpPr>
            <p:cNvPr id="215414" name="Freeform 374"/>
            <p:cNvSpPr>
              <a:spLocks/>
            </p:cNvSpPr>
            <p:nvPr/>
          </p:nvSpPr>
          <p:spPr bwMode="auto">
            <a:xfrm>
              <a:off x="2469" y="1715"/>
              <a:ext cx="198" cy="174"/>
            </a:xfrm>
            <a:custGeom>
              <a:avLst/>
              <a:gdLst>
                <a:gd name="T0" fmla="*/ 190 w 198"/>
                <a:gd name="T1" fmla="*/ 142 h 174"/>
                <a:gd name="T2" fmla="*/ 190 w 198"/>
                <a:gd name="T3" fmla="*/ 142 h 174"/>
                <a:gd name="T4" fmla="*/ 190 w 198"/>
                <a:gd name="T5" fmla="*/ 150 h 174"/>
                <a:gd name="T6" fmla="*/ 152 w 198"/>
                <a:gd name="T7" fmla="*/ 150 h 174"/>
                <a:gd name="T8" fmla="*/ 145 w 198"/>
                <a:gd name="T9" fmla="*/ 150 h 174"/>
                <a:gd name="T10" fmla="*/ 122 w 198"/>
                <a:gd name="T11" fmla="*/ 158 h 174"/>
                <a:gd name="T12" fmla="*/ 99 w 198"/>
                <a:gd name="T13" fmla="*/ 174 h 174"/>
                <a:gd name="T14" fmla="*/ 99 w 198"/>
                <a:gd name="T15" fmla="*/ 166 h 174"/>
                <a:gd name="T16" fmla="*/ 46 w 198"/>
                <a:gd name="T17" fmla="*/ 150 h 174"/>
                <a:gd name="T18" fmla="*/ 54 w 198"/>
                <a:gd name="T19" fmla="*/ 127 h 174"/>
                <a:gd name="T20" fmla="*/ 61 w 198"/>
                <a:gd name="T21" fmla="*/ 119 h 174"/>
                <a:gd name="T22" fmla="*/ 61 w 198"/>
                <a:gd name="T23" fmla="*/ 103 h 174"/>
                <a:gd name="T24" fmla="*/ 46 w 198"/>
                <a:gd name="T25" fmla="*/ 79 h 174"/>
                <a:gd name="T26" fmla="*/ 38 w 198"/>
                <a:gd name="T27" fmla="*/ 71 h 174"/>
                <a:gd name="T28" fmla="*/ 16 w 198"/>
                <a:gd name="T29" fmla="*/ 63 h 174"/>
                <a:gd name="T30" fmla="*/ 8 w 198"/>
                <a:gd name="T31" fmla="*/ 55 h 174"/>
                <a:gd name="T32" fmla="*/ 0 w 198"/>
                <a:gd name="T33" fmla="*/ 55 h 174"/>
                <a:gd name="T34" fmla="*/ 31 w 198"/>
                <a:gd name="T35" fmla="*/ 47 h 174"/>
                <a:gd name="T36" fmla="*/ 46 w 198"/>
                <a:gd name="T37" fmla="*/ 31 h 174"/>
                <a:gd name="T38" fmla="*/ 61 w 198"/>
                <a:gd name="T39" fmla="*/ 31 h 174"/>
                <a:gd name="T40" fmla="*/ 76 w 198"/>
                <a:gd name="T41" fmla="*/ 31 h 174"/>
                <a:gd name="T42" fmla="*/ 99 w 198"/>
                <a:gd name="T43" fmla="*/ 8 h 174"/>
                <a:gd name="T44" fmla="*/ 122 w 198"/>
                <a:gd name="T45" fmla="*/ 8 h 174"/>
                <a:gd name="T46" fmla="*/ 145 w 198"/>
                <a:gd name="T47" fmla="*/ 16 h 174"/>
                <a:gd name="T48" fmla="*/ 160 w 198"/>
                <a:gd name="T49" fmla="*/ 31 h 174"/>
                <a:gd name="T50" fmla="*/ 175 w 198"/>
                <a:gd name="T51" fmla="*/ 31 h 174"/>
                <a:gd name="T52" fmla="*/ 198 w 198"/>
                <a:gd name="T53" fmla="*/ 39 h 174"/>
                <a:gd name="T54" fmla="*/ 183 w 198"/>
                <a:gd name="T55" fmla="*/ 71 h 174"/>
                <a:gd name="T56" fmla="*/ 168 w 198"/>
                <a:gd name="T57" fmla="*/ 95 h 174"/>
                <a:gd name="T58" fmla="*/ 183 w 198"/>
                <a:gd name="T59" fmla="*/ 103 h 174"/>
                <a:gd name="T60" fmla="*/ 183 w 198"/>
                <a:gd name="T61" fmla="*/ 119 h 174"/>
                <a:gd name="T62" fmla="*/ 183 w 198"/>
                <a:gd name="T63" fmla="*/ 1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174">
                  <a:moveTo>
                    <a:pt x="190" y="134"/>
                  </a:moveTo>
                  <a:lnTo>
                    <a:pt x="190" y="142"/>
                  </a:lnTo>
                  <a:lnTo>
                    <a:pt x="190" y="142"/>
                  </a:lnTo>
                  <a:lnTo>
                    <a:pt x="190" y="142"/>
                  </a:lnTo>
                  <a:lnTo>
                    <a:pt x="190" y="142"/>
                  </a:lnTo>
                  <a:lnTo>
                    <a:pt x="190" y="150"/>
                  </a:lnTo>
                  <a:lnTo>
                    <a:pt x="175" y="158"/>
                  </a:lnTo>
                  <a:lnTo>
                    <a:pt x="152" y="150"/>
                  </a:lnTo>
                  <a:lnTo>
                    <a:pt x="152" y="150"/>
                  </a:lnTo>
                  <a:lnTo>
                    <a:pt x="145" y="150"/>
                  </a:lnTo>
                  <a:lnTo>
                    <a:pt x="137" y="150"/>
                  </a:lnTo>
                  <a:lnTo>
                    <a:pt x="122" y="158"/>
                  </a:lnTo>
                  <a:lnTo>
                    <a:pt x="130" y="174"/>
                  </a:lnTo>
                  <a:lnTo>
                    <a:pt x="99" y="174"/>
                  </a:lnTo>
                  <a:lnTo>
                    <a:pt x="107" y="166"/>
                  </a:lnTo>
                  <a:lnTo>
                    <a:pt x="99" y="166"/>
                  </a:lnTo>
                  <a:lnTo>
                    <a:pt x="54" y="158"/>
                  </a:lnTo>
                  <a:lnTo>
                    <a:pt x="46" y="150"/>
                  </a:lnTo>
                  <a:lnTo>
                    <a:pt x="54" y="142"/>
                  </a:lnTo>
                  <a:lnTo>
                    <a:pt x="54" y="127"/>
                  </a:lnTo>
                  <a:lnTo>
                    <a:pt x="61" y="111"/>
                  </a:lnTo>
                  <a:lnTo>
                    <a:pt x="61" y="119"/>
                  </a:lnTo>
                  <a:lnTo>
                    <a:pt x="61" y="103"/>
                  </a:lnTo>
                  <a:lnTo>
                    <a:pt x="61" y="103"/>
                  </a:lnTo>
                  <a:lnTo>
                    <a:pt x="54" y="95"/>
                  </a:lnTo>
                  <a:lnTo>
                    <a:pt x="46" y="79"/>
                  </a:lnTo>
                  <a:lnTo>
                    <a:pt x="46" y="79"/>
                  </a:lnTo>
                  <a:lnTo>
                    <a:pt x="38" y="71"/>
                  </a:lnTo>
                  <a:lnTo>
                    <a:pt x="31" y="71"/>
                  </a:lnTo>
                  <a:lnTo>
                    <a:pt x="16" y="63"/>
                  </a:lnTo>
                  <a:lnTo>
                    <a:pt x="8" y="63"/>
                  </a:lnTo>
                  <a:lnTo>
                    <a:pt x="8" y="55"/>
                  </a:lnTo>
                  <a:lnTo>
                    <a:pt x="8" y="55"/>
                  </a:lnTo>
                  <a:lnTo>
                    <a:pt x="0" y="55"/>
                  </a:lnTo>
                  <a:lnTo>
                    <a:pt x="23" y="47"/>
                  </a:lnTo>
                  <a:lnTo>
                    <a:pt x="31" y="47"/>
                  </a:lnTo>
                  <a:lnTo>
                    <a:pt x="54" y="47"/>
                  </a:lnTo>
                  <a:lnTo>
                    <a:pt x="46" y="31"/>
                  </a:lnTo>
                  <a:lnTo>
                    <a:pt x="54" y="31"/>
                  </a:lnTo>
                  <a:lnTo>
                    <a:pt x="61" y="31"/>
                  </a:lnTo>
                  <a:lnTo>
                    <a:pt x="84" y="31"/>
                  </a:lnTo>
                  <a:lnTo>
                    <a:pt x="76" y="31"/>
                  </a:lnTo>
                  <a:lnTo>
                    <a:pt x="99" y="16"/>
                  </a:lnTo>
                  <a:lnTo>
                    <a:pt x="99" y="8"/>
                  </a:lnTo>
                  <a:lnTo>
                    <a:pt x="114" y="0"/>
                  </a:lnTo>
                  <a:lnTo>
                    <a:pt x="122" y="8"/>
                  </a:lnTo>
                  <a:lnTo>
                    <a:pt x="137" y="16"/>
                  </a:lnTo>
                  <a:lnTo>
                    <a:pt x="145" y="16"/>
                  </a:lnTo>
                  <a:lnTo>
                    <a:pt x="145" y="23"/>
                  </a:lnTo>
                  <a:lnTo>
                    <a:pt x="160" y="31"/>
                  </a:lnTo>
                  <a:lnTo>
                    <a:pt x="160" y="31"/>
                  </a:lnTo>
                  <a:lnTo>
                    <a:pt x="175" y="31"/>
                  </a:lnTo>
                  <a:lnTo>
                    <a:pt x="175" y="31"/>
                  </a:lnTo>
                  <a:lnTo>
                    <a:pt x="198" y="39"/>
                  </a:lnTo>
                  <a:lnTo>
                    <a:pt x="190" y="71"/>
                  </a:lnTo>
                  <a:lnTo>
                    <a:pt x="183" y="71"/>
                  </a:lnTo>
                  <a:lnTo>
                    <a:pt x="183" y="71"/>
                  </a:lnTo>
                  <a:lnTo>
                    <a:pt x="168" y="95"/>
                  </a:lnTo>
                  <a:lnTo>
                    <a:pt x="175" y="95"/>
                  </a:lnTo>
                  <a:lnTo>
                    <a:pt x="183" y="103"/>
                  </a:lnTo>
                  <a:lnTo>
                    <a:pt x="183" y="111"/>
                  </a:lnTo>
                  <a:lnTo>
                    <a:pt x="183" y="119"/>
                  </a:lnTo>
                  <a:lnTo>
                    <a:pt x="183" y="127"/>
                  </a:lnTo>
                  <a:lnTo>
                    <a:pt x="183" y="134"/>
                  </a:lnTo>
                  <a:lnTo>
                    <a:pt x="190" y="134"/>
                  </a:lnTo>
                  <a:close/>
                </a:path>
              </a:pathLst>
            </a:custGeom>
            <a:solidFill>
              <a:srgbClr val="6F73BF"/>
            </a:solidFill>
            <a:ln w="12700">
              <a:solidFill>
                <a:srgbClr val="000000"/>
              </a:solidFill>
              <a:prstDash val="solid"/>
              <a:round/>
              <a:headEnd/>
              <a:tailEnd/>
            </a:ln>
          </p:spPr>
          <p:txBody>
            <a:bodyPr/>
            <a:lstStyle/>
            <a:p>
              <a:endParaRPr lang="en-US"/>
            </a:p>
          </p:txBody>
        </p:sp>
        <p:sp>
          <p:nvSpPr>
            <p:cNvPr id="215415" name="Freeform 375"/>
            <p:cNvSpPr>
              <a:spLocks/>
            </p:cNvSpPr>
            <p:nvPr/>
          </p:nvSpPr>
          <p:spPr bwMode="auto">
            <a:xfrm>
              <a:off x="2682" y="1881"/>
              <a:ext cx="15" cy="24"/>
            </a:xfrm>
            <a:custGeom>
              <a:avLst/>
              <a:gdLst>
                <a:gd name="T0" fmla="*/ 8 w 15"/>
                <a:gd name="T1" fmla="*/ 24 h 24"/>
                <a:gd name="T2" fmla="*/ 0 w 15"/>
                <a:gd name="T3" fmla="*/ 24 h 24"/>
                <a:gd name="T4" fmla="*/ 0 w 15"/>
                <a:gd name="T5" fmla="*/ 8 h 24"/>
                <a:gd name="T6" fmla="*/ 8 w 15"/>
                <a:gd name="T7" fmla="*/ 0 h 24"/>
                <a:gd name="T8" fmla="*/ 15 w 15"/>
                <a:gd name="T9" fmla="*/ 8 h 24"/>
                <a:gd name="T10" fmla="*/ 8 w 15"/>
                <a:gd name="T11" fmla="*/ 24 h 24"/>
              </a:gdLst>
              <a:ahLst/>
              <a:cxnLst>
                <a:cxn ang="0">
                  <a:pos x="T0" y="T1"/>
                </a:cxn>
                <a:cxn ang="0">
                  <a:pos x="T2" y="T3"/>
                </a:cxn>
                <a:cxn ang="0">
                  <a:pos x="T4" y="T5"/>
                </a:cxn>
                <a:cxn ang="0">
                  <a:pos x="T6" y="T7"/>
                </a:cxn>
                <a:cxn ang="0">
                  <a:pos x="T8" y="T9"/>
                </a:cxn>
                <a:cxn ang="0">
                  <a:pos x="T10" y="T11"/>
                </a:cxn>
              </a:cxnLst>
              <a:rect l="0" t="0" r="r" b="b"/>
              <a:pathLst>
                <a:path w="15" h="24">
                  <a:moveTo>
                    <a:pt x="8" y="24"/>
                  </a:moveTo>
                  <a:lnTo>
                    <a:pt x="0" y="24"/>
                  </a:lnTo>
                  <a:lnTo>
                    <a:pt x="0" y="8"/>
                  </a:lnTo>
                  <a:lnTo>
                    <a:pt x="8" y="0"/>
                  </a:lnTo>
                  <a:lnTo>
                    <a:pt x="15" y="8"/>
                  </a:lnTo>
                  <a:lnTo>
                    <a:pt x="8" y="24"/>
                  </a:lnTo>
                  <a:close/>
                </a:path>
              </a:pathLst>
            </a:custGeom>
            <a:solidFill>
              <a:srgbClr val="6F73BF"/>
            </a:solidFill>
            <a:ln w="12700">
              <a:solidFill>
                <a:srgbClr val="000000"/>
              </a:solidFill>
              <a:prstDash val="solid"/>
              <a:round/>
              <a:headEnd/>
              <a:tailEnd/>
            </a:ln>
          </p:spPr>
          <p:txBody>
            <a:bodyPr/>
            <a:lstStyle/>
            <a:p>
              <a:endParaRPr lang="en-US"/>
            </a:p>
          </p:txBody>
        </p:sp>
        <p:sp>
          <p:nvSpPr>
            <p:cNvPr id="215416" name="Freeform 376"/>
            <p:cNvSpPr>
              <a:spLocks/>
            </p:cNvSpPr>
            <p:nvPr/>
          </p:nvSpPr>
          <p:spPr bwMode="auto">
            <a:xfrm>
              <a:off x="2796" y="1770"/>
              <a:ext cx="99" cy="48"/>
            </a:xfrm>
            <a:custGeom>
              <a:avLst/>
              <a:gdLst>
                <a:gd name="T0" fmla="*/ 38 w 99"/>
                <a:gd name="T1" fmla="*/ 48 h 48"/>
                <a:gd name="T2" fmla="*/ 15 w 99"/>
                <a:gd name="T3" fmla="*/ 48 h 48"/>
                <a:gd name="T4" fmla="*/ 0 w 99"/>
                <a:gd name="T5" fmla="*/ 32 h 48"/>
                <a:gd name="T6" fmla="*/ 0 w 99"/>
                <a:gd name="T7" fmla="*/ 32 h 48"/>
                <a:gd name="T8" fmla="*/ 0 w 99"/>
                <a:gd name="T9" fmla="*/ 32 h 48"/>
                <a:gd name="T10" fmla="*/ 0 w 99"/>
                <a:gd name="T11" fmla="*/ 24 h 48"/>
                <a:gd name="T12" fmla="*/ 0 w 99"/>
                <a:gd name="T13" fmla="*/ 16 h 48"/>
                <a:gd name="T14" fmla="*/ 8 w 99"/>
                <a:gd name="T15" fmla="*/ 16 h 48"/>
                <a:gd name="T16" fmla="*/ 8 w 99"/>
                <a:gd name="T17" fmla="*/ 8 h 48"/>
                <a:gd name="T18" fmla="*/ 15 w 99"/>
                <a:gd name="T19" fmla="*/ 8 h 48"/>
                <a:gd name="T20" fmla="*/ 38 w 99"/>
                <a:gd name="T21" fmla="*/ 8 h 48"/>
                <a:gd name="T22" fmla="*/ 61 w 99"/>
                <a:gd name="T23" fmla="*/ 0 h 48"/>
                <a:gd name="T24" fmla="*/ 84 w 99"/>
                <a:gd name="T25" fmla="*/ 0 h 48"/>
                <a:gd name="T26" fmla="*/ 99 w 99"/>
                <a:gd name="T27" fmla="*/ 8 h 48"/>
                <a:gd name="T28" fmla="*/ 84 w 99"/>
                <a:gd name="T29" fmla="*/ 24 h 48"/>
                <a:gd name="T30" fmla="*/ 69 w 99"/>
                <a:gd name="T31" fmla="*/ 40 h 48"/>
                <a:gd name="T32" fmla="*/ 61 w 99"/>
                <a:gd name="T33" fmla="*/ 40 h 48"/>
                <a:gd name="T34" fmla="*/ 38 w 99"/>
                <a:gd name="T3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48">
                  <a:moveTo>
                    <a:pt x="38" y="48"/>
                  </a:moveTo>
                  <a:lnTo>
                    <a:pt x="15" y="48"/>
                  </a:lnTo>
                  <a:lnTo>
                    <a:pt x="0" y="32"/>
                  </a:lnTo>
                  <a:lnTo>
                    <a:pt x="0" y="32"/>
                  </a:lnTo>
                  <a:lnTo>
                    <a:pt x="0" y="32"/>
                  </a:lnTo>
                  <a:lnTo>
                    <a:pt x="0" y="24"/>
                  </a:lnTo>
                  <a:lnTo>
                    <a:pt x="0" y="16"/>
                  </a:lnTo>
                  <a:lnTo>
                    <a:pt x="8" y="16"/>
                  </a:lnTo>
                  <a:lnTo>
                    <a:pt x="8" y="8"/>
                  </a:lnTo>
                  <a:lnTo>
                    <a:pt x="15" y="8"/>
                  </a:lnTo>
                  <a:lnTo>
                    <a:pt x="38" y="8"/>
                  </a:lnTo>
                  <a:lnTo>
                    <a:pt x="61" y="0"/>
                  </a:lnTo>
                  <a:lnTo>
                    <a:pt x="84" y="0"/>
                  </a:lnTo>
                  <a:lnTo>
                    <a:pt x="99" y="8"/>
                  </a:lnTo>
                  <a:lnTo>
                    <a:pt x="84" y="24"/>
                  </a:lnTo>
                  <a:lnTo>
                    <a:pt x="69" y="40"/>
                  </a:lnTo>
                  <a:lnTo>
                    <a:pt x="61" y="40"/>
                  </a:lnTo>
                  <a:lnTo>
                    <a:pt x="38" y="48"/>
                  </a:lnTo>
                  <a:close/>
                </a:path>
              </a:pathLst>
            </a:custGeom>
            <a:solidFill>
              <a:srgbClr val="6F73BF"/>
            </a:solidFill>
            <a:ln w="12700">
              <a:solidFill>
                <a:srgbClr val="000000"/>
              </a:solidFill>
              <a:prstDash val="solid"/>
              <a:round/>
              <a:headEnd/>
              <a:tailEnd/>
            </a:ln>
          </p:spPr>
          <p:txBody>
            <a:bodyPr/>
            <a:lstStyle/>
            <a:p>
              <a:endParaRPr lang="en-US"/>
            </a:p>
          </p:txBody>
        </p:sp>
        <p:sp>
          <p:nvSpPr>
            <p:cNvPr id="215417" name="Freeform 377"/>
            <p:cNvSpPr>
              <a:spLocks/>
            </p:cNvSpPr>
            <p:nvPr/>
          </p:nvSpPr>
          <p:spPr bwMode="auto">
            <a:xfrm>
              <a:off x="2743" y="1905"/>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0C0C0"/>
            </a:solidFill>
            <a:ln w="12700">
              <a:solidFill>
                <a:srgbClr val="000000"/>
              </a:solidFill>
              <a:prstDash val="solid"/>
              <a:round/>
              <a:headEnd/>
              <a:tailEnd/>
            </a:ln>
          </p:spPr>
          <p:txBody>
            <a:bodyPr/>
            <a:lstStyle/>
            <a:p>
              <a:endParaRPr lang="en-US"/>
            </a:p>
          </p:txBody>
        </p:sp>
        <p:sp>
          <p:nvSpPr>
            <p:cNvPr id="215418" name="Freeform 378"/>
            <p:cNvSpPr>
              <a:spLocks/>
            </p:cNvSpPr>
            <p:nvPr/>
          </p:nvSpPr>
          <p:spPr bwMode="auto">
            <a:xfrm>
              <a:off x="2910" y="1239"/>
              <a:ext cx="2067" cy="666"/>
            </a:xfrm>
            <a:custGeom>
              <a:avLst/>
              <a:gdLst>
                <a:gd name="T0" fmla="*/ 1778 w 2067"/>
                <a:gd name="T1" fmla="*/ 143 h 666"/>
                <a:gd name="T2" fmla="*/ 1611 w 2067"/>
                <a:gd name="T3" fmla="*/ 111 h 666"/>
                <a:gd name="T4" fmla="*/ 1459 w 2067"/>
                <a:gd name="T5" fmla="*/ 95 h 666"/>
                <a:gd name="T6" fmla="*/ 1322 w 2067"/>
                <a:gd name="T7" fmla="*/ 87 h 666"/>
                <a:gd name="T8" fmla="*/ 1284 w 2067"/>
                <a:gd name="T9" fmla="*/ 103 h 666"/>
                <a:gd name="T10" fmla="*/ 1193 w 2067"/>
                <a:gd name="T11" fmla="*/ 103 h 666"/>
                <a:gd name="T12" fmla="*/ 958 w 2067"/>
                <a:gd name="T13" fmla="*/ 55 h 666"/>
                <a:gd name="T14" fmla="*/ 950 w 2067"/>
                <a:gd name="T15" fmla="*/ 32 h 666"/>
                <a:gd name="T16" fmla="*/ 851 w 2067"/>
                <a:gd name="T17" fmla="*/ 8 h 666"/>
                <a:gd name="T18" fmla="*/ 783 w 2067"/>
                <a:gd name="T19" fmla="*/ 24 h 666"/>
                <a:gd name="T20" fmla="*/ 646 w 2067"/>
                <a:gd name="T21" fmla="*/ 48 h 666"/>
                <a:gd name="T22" fmla="*/ 638 w 2067"/>
                <a:gd name="T23" fmla="*/ 87 h 666"/>
                <a:gd name="T24" fmla="*/ 623 w 2067"/>
                <a:gd name="T25" fmla="*/ 95 h 666"/>
                <a:gd name="T26" fmla="*/ 547 w 2067"/>
                <a:gd name="T27" fmla="*/ 79 h 666"/>
                <a:gd name="T28" fmla="*/ 616 w 2067"/>
                <a:gd name="T29" fmla="*/ 143 h 666"/>
                <a:gd name="T30" fmla="*/ 578 w 2067"/>
                <a:gd name="T31" fmla="*/ 182 h 666"/>
                <a:gd name="T32" fmla="*/ 570 w 2067"/>
                <a:gd name="T33" fmla="*/ 159 h 666"/>
                <a:gd name="T34" fmla="*/ 464 w 2067"/>
                <a:gd name="T35" fmla="*/ 95 h 666"/>
                <a:gd name="T36" fmla="*/ 502 w 2067"/>
                <a:gd name="T37" fmla="*/ 151 h 666"/>
                <a:gd name="T38" fmla="*/ 380 w 2067"/>
                <a:gd name="T39" fmla="*/ 143 h 666"/>
                <a:gd name="T40" fmla="*/ 297 w 2067"/>
                <a:gd name="T41" fmla="*/ 151 h 666"/>
                <a:gd name="T42" fmla="*/ 213 w 2067"/>
                <a:gd name="T43" fmla="*/ 151 h 666"/>
                <a:gd name="T44" fmla="*/ 167 w 2067"/>
                <a:gd name="T45" fmla="*/ 190 h 666"/>
                <a:gd name="T46" fmla="*/ 99 w 2067"/>
                <a:gd name="T47" fmla="*/ 214 h 666"/>
                <a:gd name="T48" fmla="*/ 129 w 2067"/>
                <a:gd name="T49" fmla="*/ 190 h 666"/>
                <a:gd name="T50" fmla="*/ 46 w 2067"/>
                <a:gd name="T51" fmla="*/ 135 h 666"/>
                <a:gd name="T52" fmla="*/ 0 w 2067"/>
                <a:gd name="T53" fmla="*/ 143 h 666"/>
                <a:gd name="T54" fmla="*/ 61 w 2067"/>
                <a:gd name="T55" fmla="*/ 246 h 666"/>
                <a:gd name="T56" fmla="*/ 38 w 2067"/>
                <a:gd name="T57" fmla="*/ 301 h 666"/>
                <a:gd name="T58" fmla="*/ 91 w 2067"/>
                <a:gd name="T59" fmla="*/ 412 h 666"/>
                <a:gd name="T60" fmla="*/ 221 w 2067"/>
                <a:gd name="T61" fmla="*/ 499 h 666"/>
                <a:gd name="T62" fmla="*/ 228 w 2067"/>
                <a:gd name="T63" fmla="*/ 571 h 666"/>
                <a:gd name="T64" fmla="*/ 266 w 2067"/>
                <a:gd name="T65" fmla="*/ 618 h 666"/>
                <a:gd name="T66" fmla="*/ 380 w 2067"/>
                <a:gd name="T67" fmla="*/ 626 h 666"/>
                <a:gd name="T68" fmla="*/ 350 w 2067"/>
                <a:gd name="T69" fmla="*/ 492 h 666"/>
                <a:gd name="T70" fmla="*/ 509 w 2067"/>
                <a:gd name="T71" fmla="*/ 476 h 666"/>
                <a:gd name="T72" fmla="*/ 585 w 2067"/>
                <a:gd name="T73" fmla="*/ 404 h 666"/>
                <a:gd name="T74" fmla="*/ 737 w 2067"/>
                <a:gd name="T75" fmla="*/ 412 h 666"/>
                <a:gd name="T76" fmla="*/ 874 w 2067"/>
                <a:gd name="T77" fmla="*/ 476 h 666"/>
                <a:gd name="T78" fmla="*/ 1018 w 2067"/>
                <a:gd name="T79" fmla="*/ 484 h 666"/>
                <a:gd name="T80" fmla="*/ 1155 w 2067"/>
                <a:gd name="T81" fmla="*/ 468 h 666"/>
                <a:gd name="T82" fmla="*/ 1353 w 2067"/>
                <a:gd name="T83" fmla="*/ 492 h 666"/>
                <a:gd name="T84" fmla="*/ 1421 w 2067"/>
                <a:gd name="T85" fmla="*/ 428 h 666"/>
                <a:gd name="T86" fmla="*/ 1604 w 2067"/>
                <a:gd name="T87" fmla="*/ 515 h 666"/>
                <a:gd name="T88" fmla="*/ 1680 w 2067"/>
                <a:gd name="T89" fmla="*/ 603 h 666"/>
                <a:gd name="T90" fmla="*/ 1718 w 2067"/>
                <a:gd name="T91" fmla="*/ 634 h 666"/>
                <a:gd name="T92" fmla="*/ 1763 w 2067"/>
                <a:gd name="T93" fmla="*/ 515 h 666"/>
                <a:gd name="T94" fmla="*/ 1657 w 2067"/>
                <a:gd name="T95" fmla="*/ 412 h 666"/>
                <a:gd name="T96" fmla="*/ 1611 w 2067"/>
                <a:gd name="T97" fmla="*/ 373 h 666"/>
                <a:gd name="T98" fmla="*/ 1680 w 2067"/>
                <a:gd name="T99" fmla="*/ 317 h 666"/>
                <a:gd name="T100" fmla="*/ 1786 w 2067"/>
                <a:gd name="T101" fmla="*/ 317 h 666"/>
                <a:gd name="T102" fmla="*/ 1832 w 2067"/>
                <a:gd name="T103" fmla="*/ 285 h 666"/>
                <a:gd name="T104" fmla="*/ 1862 w 2067"/>
                <a:gd name="T105" fmla="*/ 262 h 666"/>
                <a:gd name="T106" fmla="*/ 1877 w 2067"/>
                <a:gd name="T107" fmla="*/ 381 h 666"/>
                <a:gd name="T108" fmla="*/ 1991 w 2067"/>
                <a:gd name="T109" fmla="*/ 436 h 666"/>
                <a:gd name="T110" fmla="*/ 1968 w 2067"/>
                <a:gd name="T111" fmla="*/ 365 h 666"/>
                <a:gd name="T112" fmla="*/ 1923 w 2067"/>
                <a:gd name="T113" fmla="*/ 301 h 666"/>
                <a:gd name="T114" fmla="*/ 2006 w 2067"/>
                <a:gd name="T115" fmla="*/ 277 h 666"/>
                <a:gd name="T116" fmla="*/ 2037 w 2067"/>
                <a:gd name="T117" fmla="*/ 238 h 666"/>
                <a:gd name="T118" fmla="*/ 1938 w 2067"/>
                <a:gd name="T119" fmla="*/ 15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7" h="666">
                  <a:moveTo>
                    <a:pt x="1908" y="143"/>
                  </a:moveTo>
                  <a:lnTo>
                    <a:pt x="1870" y="135"/>
                  </a:lnTo>
                  <a:lnTo>
                    <a:pt x="1832" y="127"/>
                  </a:lnTo>
                  <a:lnTo>
                    <a:pt x="1794" y="127"/>
                  </a:lnTo>
                  <a:lnTo>
                    <a:pt x="1763" y="119"/>
                  </a:lnTo>
                  <a:lnTo>
                    <a:pt x="1778" y="127"/>
                  </a:lnTo>
                  <a:lnTo>
                    <a:pt x="1794" y="143"/>
                  </a:lnTo>
                  <a:lnTo>
                    <a:pt x="1794" y="143"/>
                  </a:lnTo>
                  <a:lnTo>
                    <a:pt x="1778" y="143"/>
                  </a:lnTo>
                  <a:lnTo>
                    <a:pt x="1763" y="135"/>
                  </a:lnTo>
                  <a:lnTo>
                    <a:pt x="1756" y="135"/>
                  </a:lnTo>
                  <a:lnTo>
                    <a:pt x="1733" y="127"/>
                  </a:lnTo>
                  <a:lnTo>
                    <a:pt x="1725" y="135"/>
                  </a:lnTo>
                  <a:lnTo>
                    <a:pt x="1672" y="127"/>
                  </a:lnTo>
                  <a:lnTo>
                    <a:pt x="1672" y="135"/>
                  </a:lnTo>
                  <a:lnTo>
                    <a:pt x="1649" y="127"/>
                  </a:lnTo>
                  <a:lnTo>
                    <a:pt x="1634" y="127"/>
                  </a:lnTo>
                  <a:lnTo>
                    <a:pt x="1611" y="111"/>
                  </a:lnTo>
                  <a:lnTo>
                    <a:pt x="1581" y="103"/>
                  </a:lnTo>
                  <a:lnTo>
                    <a:pt x="1550" y="103"/>
                  </a:lnTo>
                  <a:lnTo>
                    <a:pt x="1520" y="111"/>
                  </a:lnTo>
                  <a:lnTo>
                    <a:pt x="1512" y="103"/>
                  </a:lnTo>
                  <a:lnTo>
                    <a:pt x="1490" y="103"/>
                  </a:lnTo>
                  <a:lnTo>
                    <a:pt x="1482" y="103"/>
                  </a:lnTo>
                  <a:lnTo>
                    <a:pt x="1482" y="95"/>
                  </a:lnTo>
                  <a:lnTo>
                    <a:pt x="1474" y="95"/>
                  </a:lnTo>
                  <a:lnTo>
                    <a:pt x="1459" y="95"/>
                  </a:lnTo>
                  <a:lnTo>
                    <a:pt x="1467" y="95"/>
                  </a:lnTo>
                  <a:lnTo>
                    <a:pt x="1436" y="87"/>
                  </a:lnTo>
                  <a:lnTo>
                    <a:pt x="1421" y="87"/>
                  </a:lnTo>
                  <a:lnTo>
                    <a:pt x="1414" y="87"/>
                  </a:lnTo>
                  <a:lnTo>
                    <a:pt x="1414" y="87"/>
                  </a:lnTo>
                  <a:lnTo>
                    <a:pt x="1414" y="87"/>
                  </a:lnTo>
                  <a:lnTo>
                    <a:pt x="1330" y="79"/>
                  </a:lnTo>
                  <a:lnTo>
                    <a:pt x="1338" y="79"/>
                  </a:lnTo>
                  <a:lnTo>
                    <a:pt x="1322" y="87"/>
                  </a:lnTo>
                  <a:lnTo>
                    <a:pt x="1330" y="87"/>
                  </a:lnTo>
                  <a:lnTo>
                    <a:pt x="1338" y="87"/>
                  </a:lnTo>
                  <a:lnTo>
                    <a:pt x="1338" y="95"/>
                  </a:lnTo>
                  <a:lnTo>
                    <a:pt x="1345" y="95"/>
                  </a:lnTo>
                  <a:lnTo>
                    <a:pt x="1322" y="95"/>
                  </a:lnTo>
                  <a:lnTo>
                    <a:pt x="1330" y="103"/>
                  </a:lnTo>
                  <a:lnTo>
                    <a:pt x="1330" y="103"/>
                  </a:lnTo>
                  <a:lnTo>
                    <a:pt x="1300" y="95"/>
                  </a:lnTo>
                  <a:lnTo>
                    <a:pt x="1284" y="103"/>
                  </a:lnTo>
                  <a:lnTo>
                    <a:pt x="1254" y="95"/>
                  </a:lnTo>
                  <a:lnTo>
                    <a:pt x="1254" y="95"/>
                  </a:lnTo>
                  <a:lnTo>
                    <a:pt x="1262" y="103"/>
                  </a:lnTo>
                  <a:lnTo>
                    <a:pt x="1254" y="111"/>
                  </a:lnTo>
                  <a:lnTo>
                    <a:pt x="1231" y="103"/>
                  </a:lnTo>
                  <a:lnTo>
                    <a:pt x="1208" y="95"/>
                  </a:lnTo>
                  <a:lnTo>
                    <a:pt x="1186" y="87"/>
                  </a:lnTo>
                  <a:lnTo>
                    <a:pt x="1178" y="87"/>
                  </a:lnTo>
                  <a:lnTo>
                    <a:pt x="1193" y="103"/>
                  </a:lnTo>
                  <a:lnTo>
                    <a:pt x="1163" y="87"/>
                  </a:lnTo>
                  <a:lnTo>
                    <a:pt x="1117" y="79"/>
                  </a:lnTo>
                  <a:lnTo>
                    <a:pt x="1072" y="71"/>
                  </a:lnTo>
                  <a:lnTo>
                    <a:pt x="1049" y="63"/>
                  </a:lnTo>
                  <a:lnTo>
                    <a:pt x="1056" y="63"/>
                  </a:lnTo>
                  <a:lnTo>
                    <a:pt x="1034" y="63"/>
                  </a:lnTo>
                  <a:lnTo>
                    <a:pt x="988" y="63"/>
                  </a:lnTo>
                  <a:lnTo>
                    <a:pt x="973" y="55"/>
                  </a:lnTo>
                  <a:lnTo>
                    <a:pt x="958" y="55"/>
                  </a:lnTo>
                  <a:lnTo>
                    <a:pt x="958" y="55"/>
                  </a:lnTo>
                  <a:lnTo>
                    <a:pt x="935" y="55"/>
                  </a:lnTo>
                  <a:lnTo>
                    <a:pt x="958" y="63"/>
                  </a:lnTo>
                  <a:lnTo>
                    <a:pt x="935" y="71"/>
                  </a:lnTo>
                  <a:lnTo>
                    <a:pt x="912" y="71"/>
                  </a:lnTo>
                  <a:lnTo>
                    <a:pt x="912" y="71"/>
                  </a:lnTo>
                  <a:lnTo>
                    <a:pt x="935" y="48"/>
                  </a:lnTo>
                  <a:lnTo>
                    <a:pt x="958" y="32"/>
                  </a:lnTo>
                  <a:lnTo>
                    <a:pt x="950" y="32"/>
                  </a:lnTo>
                  <a:lnTo>
                    <a:pt x="935" y="24"/>
                  </a:lnTo>
                  <a:lnTo>
                    <a:pt x="950" y="32"/>
                  </a:lnTo>
                  <a:lnTo>
                    <a:pt x="935" y="24"/>
                  </a:lnTo>
                  <a:lnTo>
                    <a:pt x="935" y="24"/>
                  </a:lnTo>
                  <a:lnTo>
                    <a:pt x="927" y="24"/>
                  </a:lnTo>
                  <a:lnTo>
                    <a:pt x="904" y="16"/>
                  </a:lnTo>
                  <a:lnTo>
                    <a:pt x="866" y="16"/>
                  </a:lnTo>
                  <a:lnTo>
                    <a:pt x="851" y="16"/>
                  </a:lnTo>
                  <a:lnTo>
                    <a:pt x="851" y="8"/>
                  </a:lnTo>
                  <a:lnTo>
                    <a:pt x="836" y="8"/>
                  </a:lnTo>
                  <a:lnTo>
                    <a:pt x="813" y="8"/>
                  </a:lnTo>
                  <a:lnTo>
                    <a:pt x="828" y="0"/>
                  </a:lnTo>
                  <a:lnTo>
                    <a:pt x="798" y="0"/>
                  </a:lnTo>
                  <a:lnTo>
                    <a:pt x="783" y="8"/>
                  </a:lnTo>
                  <a:lnTo>
                    <a:pt x="790" y="16"/>
                  </a:lnTo>
                  <a:lnTo>
                    <a:pt x="798" y="16"/>
                  </a:lnTo>
                  <a:lnTo>
                    <a:pt x="768" y="16"/>
                  </a:lnTo>
                  <a:lnTo>
                    <a:pt x="783" y="24"/>
                  </a:lnTo>
                  <a:lnTo>
                    <a:pt x="760" y="24"/>
                  </a:lnTo>
                  <a:lnTo>
                    <a:pt x="745" y="24"/>
                  </a:lnTo>
                  <a:lnTo>
                    <a:pt x="707" y="24"/>
                  </a:lnTo>
                  <a:lnTo>
                    <a:pt x="722" y="24"/>
                  </a:lnTo>
                  <a:lnTo>
                    <a:pt x="692" y="32"/>
                  </a:lnTo>
                  <a:lnTo>
                    <a:pt x="661" y="40"/>
                  </a:lnTo>
                  <a:lnTo>
                    <a:pt x="654" y="40"/>
                  </a:lnTo>
                  <a:lnTo>
                    <a:pt x="654" y="48"/>
                  </a:lnTo>
                  <a:lnTo>
                    <a:pt x="646" y="48"/>
                  </a:lnTo>
                  <a:lnTo>
                    <a:pt x="661" y="48"/>
                  </a:lnTo>
                  <a:lnTo>
                    <a:pt x="654" y="48"/>
                  </a:lnTo>
                  <a:lnTo>
                    <a:pt x="669" y="55"/>
                  </a:lnTo>
                  <a:lnTo>
                    <a:pt x="669" y="55"/>
                  </a:lnTo>
                  <a:lnTo>
                    <a:pt x="631" y="63"/>
                  </a:lnTo>
                  <a:lnTo>
                    <a:pt x="601" y="63"/>
                  </a:lnTo>
                  <a:lnTo>
                    <a:pt x="601" y="71"/>
                  </a:lnTo>
                  <a:lnTo>
                    <a:pt x="616" y="87"/>
                  </a:lnTo>
                  <a:lnTo>
                    <a:pt x="638" y="87"/>
                  </a:lnTo>
                  <a:lnTo>
                    <a:pt x="661" y="95"/>
                  </a:lnTo>
                  <a:lnTo>
                    <a:pt x="669" y="111"/>
                  </a:lnTo>
                  <a:lnTo>
                    <a:pt x="676" y="119"/>
                  </a:lnTo>
                  <a:lnTo>
                    <a:pt x="669" y="119"/>
                  </a:lnTo>
                  <a:lnTo>
                    <a:pt x="654" y="103"/>
                  </a:lnTo>
                  <a:lnTo>
                    <a:pt x="654" y="111"/>
                  </a:lnTo>
                  <a:lnTo>
                    <a:pt x="646" y="103"/>
                  </a:lnTo>
                  <a:lnTo>
                    <a:pt x="654" y="95"/>
                  </a:lnTo>
                  <a:lnTo>
                    <a:pt x="623" y="95"/>
                  </a:lnTo>
                  <a:lnTo>
                    <a:pt x="601" y="79"/>
                  </a:lnTo>
                  <a:lnTo>
                    <a:pt x="578" y="87"/>
                  </a:lnTo>
                  <a:lnTo>
                    <a:pt x="585" y="95"/>
                  </a:lnTo>
                  <a:lnTo>
                    <a:pt x="563" y="87"/>
                  </a:lnTo>
                  <a:lnTo>
                    <a:pt x="570" y="95"/>
                  </a:lnTo>
                  <a:lnTo>
                    <a:pt x="601" y="103"/>
                  </a:lnTo>
                  <a:lnTo>
                    <a:pt x="608" y="103"/>
                  </a:lnTo>
                  <a:lnTo>
                    <a:pt x="563" y="95"/>
                  </a:lnTo>
                  <a:lnTo>
                    <a:pt x="547" y="79"/>
                  </a:lnTo>
                  <a:lnTo>
                    <a:pt x="532" y="79"/>
                  </a:lnTo>
                  <a:lnTo>
                    <a:pt x="547" y="87"/>
                  </a:lnTo>
                  <a:lnTo>
                    <a:pt x="532" y="95"/>
                  </a:lnTo>
                  <a:lnTo>
                    <a:pt x="540" y="103"/>
                  </a:lnTo>
                  <a:lnTo>
                    <a:pt x="555" y="111"/>
                  </a:lnTo>
                  <a:lnTo>
                    <a:pt x="555" y="127"/>
                  </a:lnTo>
                  <a:lnTo>
                    <a:pt x="570" y="143"/>
                  </a:lnTo>
                  <a:lnTo>
                    <a:pt x="601" y="135"/>
                  </a:lnTo>
                  <a:lnTo>
                    <a:pt x="616" y="143"/>
                  </a:lnTo>
                  <a:lnTo>
                    <a:pt x="623" y="151"/>
                  </a:lnTo>
                  <a:lnTo>
                    <a:pt x="631" y="159"/>
                  </a:lnTo>
                  <a:lnTo>
                    <a:pt x="646" y="166"/>
                  </a:lnTo>
                  <a:lnTo>
                    <a:pt x="623" y="159"/>
                  </a:lnTo>
                  <a:lnTo>
                    <a:pt x="608" y="143"/>
                  </a:lnTo>
                  <a:lnTo>
                    <a:pt x="601" y="143"/>
                  </a:lnTo>
                  <a:lnTo>
                    <a:pt x="578" y="143"/>
                  </a:lnTo>
                  <a:lnTo>
                    <a:pt x="593" y="166"/>
                  </a:lnTo>
                  <a:lnTo>
                    <a:pt x="578" y="182"/>
                  </a:lnTo>
                  <a:lnTo>
                    <a:pt x="578" y="182"/>
                  </a:lnTo>
                  <a:lnTo>
                    <a:pt x="570" y="190"/>
                  </a:lnTo>
                  <a:lnTo>
                    <a:pt x="532" y="182"/>
                  </a:lnTo>
                  <a:lnTo>
                    <a:pt x="525" y="182"/>
                  </a:lnTo>
                  <a:lnTo>
                    <a:pt x="555" y="182"/>
                  </a:lnTo>
                  <a:lnTo>
                    <a:pt x="547" y="182"/>
                  </a:lnTo>
                  <a:lnTo>
                    <a:pt x="563" y="182"/>
                  </a:lnTo>
                  <a:lnTo>
                    <a:pt x="563" y="174"/>
                  </a:lnTo>
                  <a:lnTo>
                    <a:pt x="570" y="159"/>
                  </a:lnTo>
                  <a:lnTo>
                    <a:pt x="570" y="151"/>
                  </a:lnTo>
                  <a:lnTo>
                    <a:pt x="547" y="135"/>
                  </a:lnTo>
                  <a:lnTo>
                    <a:pt x="540" y="119"/>
                  </a:lnTo>
                  <a:lnTo>
                    <a:pt x="532" y="103"/>
                  </a:lnTo>
                  <a:lnTo>
                    <a:pt x="517" y="95"/>
                  </a:lnTo>
                  <a:lnTo>
                    <a:pt x="517" y="79"/>
                  </a:lnTo>
                  <a:lnTo>
                    <a:pt x="494" y="71"/>
                  </a:lnTo>
                  <a:lnTo>
                    <a:pt x="471" y="79"/>
                  </a:lnTo>
                  <a:lnTo>
                    <a:pt x="464" y="95"/>
                  </a:lnTo>
                  <a:lnTo>
                    <a:pt x="456" y="103"/>
                  </a:lnTo>
                  <a:lnTo>
                    <a:pt x="456" y="111"/>
                  </a:lnTo>
                  <a:lnTo>
                    <a:pt x="471" y="111"/>
                  </a:lnTo>
                  <a:lnTo>
                    <a:pt x="471" y="119"/>
                  </a:lnTo>
                  <a:lnTo>
                    <a:pt x="471" y="127"/>
                  </a:lnTo>
                  <a:lnTo>
                    <a:pt x="494" y="135"/>
                  </a:lnTo>
                  <a:lnTo>
                    <a:pt x="502" y="143"/>
                  </a:lnTo>
                  <a:lnTo>
                    <a:pt x="509" y="143"/>
                  </a:lnTo>
                  <a:lnTo>
                    <a:pt x="502" y="151"/>
                  </a:lnTo>
                  <a:lnTo>
                    <a:pt x="487" y="143"/>
                  </a:lnTo>
                  <a:lnTo>
                    <a:pt x="456" y="135"/>
                  </a:lnTo>
                  <a:lnTo>
                    <a:pt x="395" y="127"/>
                  </a:lnTo>
                  <a:lnTo>
                    <a:pt x="388" y="127"/>
                  </a:lnTo>
                  <a:lnTo>
                    <a:pt x="403" y="143"/>
                  </a:lnTo>
                  <a:lnTo>
                    <a:pt x="395" y="151"/>
                  </a:lnTo>
                  <a:lnTo>
                    <a:pt x="395" y="151"/>
                  </a:lnTo>
                  <a:lnTo>
                    <a:pt x="388" y="151"/>
                  </a:lnTo>
                  <a:lnTo>
                    <a:pt x="380" y="143"/>
                  </a:lnTo>
                  <a:lnTo>
                    <a:pt x="365" y="143"/>
                  </a:lnTo>
                  <a:lnTo>
                    <a:pt x="350" y="151"/>
                  </a:lnTo>
                  <a:lnTo>
                    <a:pt x="335" y="151"/>
                  </a:lnTo>
                  <a:lnTo>
                    <a:pt x="312" y="151"/>
                  </a:lnTo>
                  <a:lnTo>
                    <a:pt x="319" y="151"/>
                  </a:lnTo>
                  <a:lnTo>
                    <a:pt x="312" y="143"/>
                  </a:lnTo>
                  <a:lnTo>
                    <a:pt x="327" y="143"/>
                  </a:lnTo>
                  <a:lnTo>
                    <a:pt x="304" y="151"/>
                  </a:lnTo>
                  <a:lnTo>
                    <a:pt x="297" y="151"/>
                  </a:lnTo>
                  <a:lnTo>
                    <a:pt x="274" y="159"/>
                  </a:lnTo>
                  <a:lnTo>
                    <a:pt x="259" y="159"/>
                  </a:lnTo>
                  <a:lnTo>
                    <a:pt x="259" y="166"/>
                  </a:lnTo>
                  <a:lnTo>
                    <a:pt x="251" y="166"/>
                  </a:lnTo>
                  <a:lnTo>
                    <a:pt x="251" y="174"/>
                  </a:lnTo>
                  <a:lnTo>
                    <a:pt x="228" y="174"/>
                  </a:lnTo>
                  <a:lnTo>
                    <a:pt x="213" y="166"/>
                  </a:lnTo>
                  <a:lnTo>
                    <a:pt x="228" y="159"/>
                  </a:lnTo>
                  <a:lnTo>
                    <a:pt x="213" y="151"/>
                  </a:lnTo>
                  <a:lnTo>
                    <a:pt x="183" y="143"/>
                  </a:lnTo>
                  <a:lnTo>
                    <a:pt x="198" y="151"/>
                  </a:lnTo>
                  <a:lnTo>
                    <a:pt x="205" y="174"/>
                  </a:lnTo>
                  <a:lnTo>
                    <a:pt x="213" y="182"/>
                  </a:lnTo>
                  <a:lnTo>
                    <a:pt x="213" y="190"/>
                  </a:lnTo>
                  <a:lnTo>
                    <a:pt x="205" y="190"/>
                  </a:lnTo>
                  <a:lnTo>
                    <a:pt x="198" y="182"/>
                  </a:lnTo>
                  <a:lnTo>
                    <a:pt x="183" y="182"/>
                  </a:lnTo>
                  <a:lnTo>
                    <a:pt x="167" y="190"/>
                  </a:lnTo>
                  <a:lnTo>
                    <a:pt x="160" y="206"/>
                  </a:lnTo>
                  <a:lnTo>
                    <a:pt x="167" y="222"/>
                  </a:lnTo>
                  <a:lnTo>
                    <a:pt x="137" y="214"/>
                  </a:lnTo>
                  <a:lnTo>
                    <a:pt x="122" y="206"/>
                  </a:lnTo>
                  <a:lnTo>
                    <a:pt x="122" y="214"/>
                  </a:lnTo>
                  <a:lnTo>
                    <a:pt x="137" y="222"/>
                  </a:lnTo>
                  <a:lnTo>
                    <a:pt x="145" y="230"/>
                  </a:lnTo>
                  <a:lnTo>
                    <a:pt x="122" y="230"/>
                  </a:lnTo>
                  <a:lnTo>
                    <a:pt x="99" y="214"/>
                  </a:lnTo>
                  <a:lnTo>
                    <a:pt x="91" y="206"/>
                  </a:lnTo>
                  <a:lnTo>
                    <a:pt x="91" y="198"/>
                  </a:lnTo>
                  <a:lnTo>
                    <a:pt x="91" y="198"/>
                  </a:lnTo>
                  <a:lnTo>
                    <a:pt x="76" y="190"/>
                  </a:lnTo>
                  <a:lnTo>
                    <a:pt x="69" y="182"/>
                  </a:lnTo>
                  <a:lnTo>
                    <a:pt x="46" y="174"/>
                  </a:lnTo>
                  <a:lnTo>
                    <a:pt x="61" y="174"/>
                  </a:lnTo>
                  <a:lnTo>
                    <a:pt x="91" y="182"/>
                  </a:lnTo>
                  <a:lnTo>
                    <a:pt x="129" y="190"/>
                  </a:lnTo>
                  <a:lnTo>
                    <a:pt x="160" y="182"/>
                  </a:lnTo>
                  <a:lnTo>
                    <a:pt x="167" y="174"/>
                  </a:lnTo>
                  <a:lnTo>
                    <a:pt x="152" y="159"/>
                  </a:lnTo>
                  <a:lnTo>
                    <a:pt x="114" y="151"/>
                  </a:lnTo>
                  <a:lnTo>
                    <a:pt x="76" y="135"/>
                  </a:lnTo>
                  <a:lnTo>
                    <a:pt x="53" y="135"/>
                  </a:lnTo>
                  <a:lnTo>
                    <a:pt x="53" y="143"/>
                  </a:lnTo>
                  <a:lnTo>
                    <a:pt x="53" y="135"/>
                  </a:lnTo>
                  <a:lnTo>
                    <a:pt x="46" y="135"/>
                  </a:lnTo>
                  <a:lnTo>
                    <a:pt x="38" y="127"/>
                  </a:lnTo>
                  <a:lnTo>
                    <a:pt x="46" y="127"/>
                  </a:lnTo>
                  <a:lnTo>
                    <a:pt x="31" y="127"/>
                  </a:lnTo>
                  <a:lnTo>
                    <a:pt x="31" y="127"/>
                  </a:lnTo>
                  <a:lnTo>
                    <a:pt x="23" y="127"/>
                  </a:lnTo>
                  <a:lnTo>
                    <a:pt x="23" y="135"/>
                  </a:lnTo>
                  <a:lnTo>
                    <a:pt x="15" y="135"/>
                  </a:lnTo>
                  <a:lnTo>
                    <a:pt x="0" y="143"/>
                  </a:lnTo>
                  <a:lnTo>
                    <a:pt x="0" y="143"/>
                  </a:lnTo>
                  <a:lnTo>
                    <a:pt x="0" y="151"/>
                  </a:lnTo>
                  <a:lnTo>
                    <a:pt x="23" y="166"/>
                  </a:lnTo>
                  <a:lnTo>
                    <a:pt x="8" y="174"/>
                  </a:lnTo>
                  <a:lnTo>
                    <a:pt x="31" y="198"/>
                  </a:lnTo>
                  <a:lnTo>
                    <a:pt x="31" y="214"/>
                  </a:lnTo>
                  <a:lnTo>
                    <a:pt x="31" y="222"/>
                  </a:lnTo>
                  <a:lnTo>
                    <a:pt x="46" y="230"/>
                  </a:lnTo>
                  <a:lnTo>
                    <a:pt x="38" y="238"/>
                  </a:lnTo>
                  <a:lnTo>
                    <a:pt x="61" y="246"/>
                  </a:lnTo>
                  <a:lnTo>
                    <a:pt x="53" y="262"/>
                  </a:lnTo>
                  <a:lnTo>
                    <a:pt x="38" y="270"/>
                  </a:lnTo>
                  <a:lnTo>
                    <a:pt x="31" y="285"/>
                  </a:lnTo>
                  <a:lnTo>
                    <a:pt x="23" y="293"/>
                  </a:lnTo>
                  <a:lnTo>
                    <a:pt x="31" y="293"/>
                  </a:lnTo>
                  <a:lnTo>
                    <a:pt x="31" y="293"/>
                  </a:lnTo>
                  <a:lnTo>
                    <a:pt x="31" y="293"/>
                  </a:lnTo>
                  <a:lnTo>
                    <a:pt x="53" y="301"/>
                  </a:lnTo>
                  <a:lnTo>
                    <a:pt x="38" y="301"/>
                  </a:lnTo>
                  <a:lnTo>
                    <a:pt x="31" y="309"/>
                  </a:lnTo>
                  <a:lnTo>
                    <a:pt x="23" y="317"/>
                  </a:lnTo>
                  <a:lnTo>
                    <a:pt x="31" y="333"/>
                  </a:lnTo>
                  <a:lnTo>
                    <a:pt x="23" y="341"/>
                  </a:lnTo>
                  <a:lnTo>
                    <a:pt x="31" y="357"/>
                  </a:lnTo>
                  <a:lnTo>
                    <a:pt x="38" y="381"/>
                  </a:lnTo>
                  <a:lnTo>
                    <a:pt x="61" y="381"/>
                  </a:lnTo>
                  <a:lnTo>
                    <a:pt x="84" y="388"/>
                  </a:lnTo>
                  <a:lnTo>
                    <a:pt x="91" y="412"/>
                  </a:lnTo>
                  <a:lnTo>
                    <a:pt x="107" y="428"/>
                  </a:lnTo>
                  <a:lnTo>
                    <a:pt x="107" y="436"/>
                  </a:lnTo>
                  <a:lnTo>
                    <a:pt x="107" y="452"/>
                  </a:lnTo>
                  <a:lnTo>
                    <a:pt x="122" y="444"/>
                  </a:lnTo>
                  <a:lnTo>
                    <a:pt x="145" y="452"/>
                  </a:lnTo>
                  <a:lnTo>
                    <a:pt x="145" y="460"/>
                  </a:lnTo>
                  <a:lnTo>
                    <a:pt x="190" y="492"/>
                  </a:lnTo>
                  <a:lnTo>
                    <a:pt x="198" y="492"/>
                  </a:lnTo>
                  <a:lnTo>
                    <a:pt x="221" y="499"/>
                  </a:lnTo>
                  <a:lnTo>
                    <a:pt x="243" y="507"/>
                  </a:lnTo>
                  <a:lnTo>
                    <a:pt x="251" y="531"/>
                  </a:lnTo>
                  <a:lnTo>
                    <a:pt x="243" y="539"/>
                  </a:lnTo>
                  <a:lnTo>
                    <a:pt x="236" y="547"/>
                  </a:lnTo>
                  <a:lnTo>
                    <a:pt x="236" y="555"/>
                  </a:lnTo>
                  <a:lnTo>
                    <a:pt x="228" y="563"/>
                  </a:lnTo>
                  <a:lnTo>
                    <a:pt x="221" y="563"/>
                  </a:lnTo>
                  <a:lnTo>
                    <a:pt x="228" y="579"/>
                  </a:lnTo>
                  <a:lnTo>
                    <a:pt x="228" y="571"/>
                  </a:lnTo>
                  <a:lnTo>
                    <a:pt x="221" y="579"/>
                  </a:lnTo>
                  <a:lnTo>
                    <a:pt x="221" y="579"/>
                  </a:lnTo>
                  <a:lnTo>
                    <a:pt x="221" y="587"/>
                  </a:lnTo>
                  <a:lnTo>
                    <a:pt x="205" y="587"/>
                  </a:lnTo>
                  <a:lnTo>
                    <a:pt x="205" y="595"/>
                  </a:lnTo>
                  <a:lnTo>
                    <a:pt x="228" y="603"/>
                  </a:lnTo>
                  <a:lnTo>
                    <a:pt x="251" y="618"/>
                  </a:lnTo>
                  <a:lnTo>
                    <a:pt x="251" y="618"/>
                  </a:lnTo>
                  <a:lnTo>
                    <a:pt x="266" y="618"/>
                  </a:lnTo>
                  <a:lnTo>
                    <a:pt x="289" y="618"/>
                  </a:lnTo>
                  <a:lnTo>
                    <a:pt x="312" y="626"/>
                  </a:lnTo>
                  <a:lnTo>
                    <a:pt x="335" y="642"/>
                  </a:lnTo>
                  <a:lnTo>
                    <a:pt x="357" y="650"/>
                  </a:lnTo>
                  <a:lnTo>
                    <a:pt x="380" y="658"/>
                  </a:lnTo>
                  <a:lnTo>
                    <a:pt x="411" y="666"/>
                  </a:lnTo>
                  <a:lnTo>
                    <a:pt x="380" y="634"/>
                  </a:lnTo>
                  <a:lnTo>
                    <a:pt x="380" y="618"/>
                  </a:lnTo>
                  <a:lnTo>
                    <a:pt x="380" y="626"/>
                  </a:lnTo>
                  <a:lnTo>
                    <a:pt x="373" y="610"/>
                  </a:lnTo>
                  <a:lnTo>
                    <a:pt x="365" y="603"/>
                  </a:lnTo>
                  <a:lnTo>
                    <a:pt x="373" y="587"/>
                  </a:lnTo>
                  <a:lnTo>
                    <a:pt x="388" y="579"/>
                  </a:lnTo>
                  <a:lnTo>
                    <a:pt x="395" y="571"/>
                  </a:lnTo>
                  <a:lnTo>
                    <a:pt x="395" y="571"/>
                  </a:lnTo>
                  <a:lnTo>
                    <a:pt x="380" y="547"/>
                  </a:lnTo>
                  <a:lnTo>
                    <a:pt x="350" y="515"/>
                  </a:lnTo>
                  <a:lnTo>
                    <a:pt x="350" y="492"/>
                  </a:lnTo>
                  <a:lnTo>
                    <a:pt x="350" y="476"/>
                  </a:lnTo>
                  <a:lnTo>
                    <a:pt x="373" y="484"/>
                  </a:lnTo>
                  <a:lnTo>
                    <a:pt x="373" y="476"/>
                  </a:lnTo>
                  <a:lnTo>
                    <a:pt x="388" y="468"/>
                  </a:lnTo>
                  <a:lnTo>
                    <a:pt x="395" y="452"/>
                  </a:lnTo>
                  <a:lnTo>
                    <a:pt x="418" y="452"/>
                  </a:lnTo>
                  <a:lnTo>
                    <a:pt x="456" y="476"/>
                  </a:lnTo>
                  <a:lnTo>
                    <a:pt x="479" y="476"/>
                  </a:lnTo>
                  <a:lnTo>
                    <a:pt x="509" y="476"/>
                  </a:lnTo>
                  <a:lnTo>
                    <a:pt x="540" y="476"/>
                  </a:lnTo>
                  <a:lnTo>
                    <a:pt x="547" y="476"/>
                  </a:lnTo>
                  <a:lnTo>
                    <a:pt x="525" y="452"/>
                  </a:lnTo>
                  <a:lnTo>
                    <a:pt x="532" y="428"/>
                  </a:lnTo>
                  <a:lnTo>
                    <a:pt x="547" y="428"/>
                  </a:lnTo>
                  <a:lnTo>
                    <a:pt x="532" y="420"/>
                  </a:lnTo>
                  <a:lnTo>
                    <a:pt x="547" y="420"/>
                  </a:lnTo>
                  <a:lnTo>
                    <a:pt x="570" y="412"/>
                  </a:lnTo>
                  <a:lnTo>
                    <a:pt x="585" y="404"/>
                  </a:lnTo>
                  <a:lnTo>
                    <a:pt x="608" y="404"/>
                  </a:lnTo>
                  <a:lnTo>
                    <a:pt x="623" y="396"/>
                  </a:lnTo>
                  <a:lnTo>
                    <a:pt x="638" y="388"/>
                  </a:lnTo>
                  <a:lnTo>
                    <a:pt x="654" y="388"/>
                  </a:lnTo>
                  <a:lnTo>
                    <a:pt x="669" y="404"/>
                  </a:lnTo>
                  <a:lnTo>
                    <a:pt x="699" y="412"/>
                  </a:lnTo>
                  <a:lnTo>
                    <a:pt x="707" y="420"/>
                  </a:lnTo>
                  <a:lnTo>
                    <a:pt x="722" y="420"/>
                  </a:lnTo>
                  <a:lnTo>
                    <a:pt x="737" y="412"/>
                  </a:lnTo>
                  <a:lnTo>
                    <a:pt x="760" y="404"/>
                  </a:lnTo>
                  <a:lnTo>
                    <a:pt x="760" y="412"/>
                  </a:lnTo>
                  <a:lnTo>
                    <a:pt x="760" y="420"/>
                  </a:lnTo>
                  <a:lnTo>
                    <a:pt x="783" y="436"/>
                  </a:lnTo>
                  <a:lnTo>
                    <a:pt x="798" y="452"/>
                  </a:lnTo>
                  <a:lnTo>
                    <a:pt x="844" y="476"/>
                  </a:lnTo>
                  <a:lnTo>
                    <a:pt x="844" y="476"/>
                  </a:lnTo>
                  <a:lnTo>
                    <a:pt x="859" y="476"/>
                  </a:lnTo>
                  <a:lnTo>
                    <a:pt x="874" y="476"/>
                  </a:lnTo>
                  <a:lnTo>
                    <a:pt x="897" y="484"/>
                  </a:lnTo>
                  <a:lnTo>
                    <a:pt x="920" y="499"/>
                  </a:lnTo>
                  <a:lnTo>
                    <a:pt x="935" y="499"/>
                  </a:lnTo>
                  <a:lnTo>
                    <a:pt x="958" y="515"/>
                  </a:lnTo>
                  <a:lnTo>
                    <a:pt x="965" y="515"/>
                  </a:lnTo>
                  <a:lnTo>
                    <a:pt x="973" y="507"/>
                  </a:lnTo>
                  <a:lnTo>
                    <a:pt x="988" y="499"/>
                  </a:lnTo>
                  <a:lnTo>
                    <a:pt x="1003" y="492"/>
                  </a:lnTo>
                  <a:lnTo>
                    <a:pt x="1018" y="484"/>
                  </a:lnTo>
                  <a:lnTo>
                    <a:pt x="1049" y="484"/>
                  </a:lnTo>
                  <a:lnTo>
                    <a:pt x="1056" y="492"/>
                  </a:lnTo>
                  <a:lnTo>
                    <a:pt x="1079" y="499"/>
                  </a:lnTo>
                  <a:lnTo>
                    <a:pt x="1102" y="499"/>
                  </a:lnTo>
                  <a:lnTo>
                    <a:pt x="1117" y="492"/>
                  </a:lnTo>
                  <a:lnTo>
                    <a:pt x="1102" y="476"/>
                  </a:lnTo>
                  <a:lnTo>
                    <a:pt x="1102" y="460"/>
                  </a:lnTo>
                  <a:lnTo>
                    <a:pt x="1132" y="460"/>
                  </a:lnTo>
                  <a:lnTo>
                    <a:pt x="1155" y="468"/>
                  </a:lnTo>
                  <a:lnTo>
                    <a:pt x="1170" y="484"/>
                  </a:lnTo>
                  <a:lnTo>
                    <a:pt x="1193" y="492"/>
                  </a:lnTo>
                  <a:lnTo>
                    <a:pt x="1216" y="484"/>
                  </a:lnTo>
                  <a:lnTo>
                    <a:pt x="1262" y="499"/>
                  </a:lnTo>
                  <a:lnTo>
                    <a:pt x="1269" y="507"/>
                  </a:lnTo>
                  <a:lnTo>
                    <a:pt x="1300" y="515"/>
                  </a:lnTo>
                  <a:lnTo>
                    <a:pt x="1322" y="507"/>
                  </a:lnTo>
                  <a:lnTo>
                    <a:pt x="1338" y="507"/>
                  </a:lnTo>
                  <a:lnTo>
                    <a:pt x="1353" y="492"/>
                  </a:lnTo>
                  <a:lnTo>
                    <a:pt x="1383" y="499"/>
                  </a:lnTo>
                  <a:lnTo>
                    <a:pt x="1398" y="499"/>
                  </a:lnTo>
                  <a:lnTo>
                    <a:pt x="1421" y="507"/>
                  </a:lnTo>
                  <a:lnTo>
                    <a:pt x="1429" y="492"/>
                  </a:lnTo>
                  <a:lnTo>
                    <a:pt x="1429" y="476"/>
                  </a:lnTo>
                  <a:lnTo>
                    <a:pt x="1429" y="452"/>
                  </a:lnTo>
                  <a:lnTo>
                    <a:pt x="1414" y="444"/>
                  </a:lnTo>
                  <a:lnTo>
                    <a:pt x="1406" y="444"/>
                  </a:lnTo>
                  <a:lnTo>
                    <a:pt x="1421" y="428"/>
                  </a:lnTo>
                  <a:lnTo>
                    <a:pt x="1436" y="428"/>
                  </a:lnTo>
                  <a:lnTo>
                    <a:pt x="1459" y="428"/>
                  </a:lnTo>
                  <a:lnTo>
                    <a:pt x="1497" y="444"/>
                  </a:lnTo>
                  <a:lnTo>
                    <a:pt x="1512" y="460"/>
                  </a:lnTo>
                  <a:lnTo>
                    <a:pt x="1528" y="468"/>
                  </a:lnTo>
                  <a:lnTo>
                    <a:pt x="1543" y="484"/>
                  </a:lnTo>
                  <a:lnTo>
                    <a:pt x="1558" y="499"/>
                  </a:lnTo>
                  <a:lnTo>
                    <a:pt x="1581" y="507"/>
                  </a:lnTo>
                  <a:lnTo>
                    <a:pt x="1604" y="515"/>
                  </a:lnTo>
                  <a:lnTo>
                    <a:pt x="1619" y="523"/>
                  </a:lnTo>
                  <a:lnTo>
                    <a:pt x="1642" y="539"/>
                  </a:lnTo>
                  <a:lnTo>
                    <a:pt x="1664" y="539"/>
                  </a:lnTo>
                  <a:lnTo>
                    <a:pt x="1687" y="531"/>
                  </a:lnTo>
                  <a:lnTo>
                    <a:pt x="1695" y="547"/>
                  </a:lnTo>
                  <a:lnTo>
                    <a:pt x="1702" y="571"/>
                  </a:lnTo>
                  <a:lnTo>
                    <a:pt x="1702" y="595"/>
                  </a:lnTo>
                  <a:lnTo>
                    <a:pt x="1687" y="595"/>
                  </a:lnTo>
                  <a:lnTo>
                    <a:pt x="1680" y="603"/>
                  </a:lnTo>
                  <a:lnTo>
                    <a:pt x="1695" y="618"/>
                  </a:lnTo>
                  <a:lnTo>
                    <a:pt x="1702" y="642"/>
                  </a:lnTo>
                  <a:lnTo>
                    <a:pt x="1695" y="642"/>
                  </a:lnTo>
                  <a:lnTo>
                    <a:pt x="1702" y="650"/>
                  </a:lnTo>
                  <a:lnTo>
                    <a:pt x="1702" y="650"/>
                  </a:lnTo>
                  <a:lnTo>
                    <a:pt x="1702" y="642"/>
                  </a:lnTo>
                  <a:lnTo>
                    <a:pt x="1702" y="642"/>
                  </a:lnTo>
                  <a:lnTo>
                    <a:pt x="1710" y="634"/>
                  </a:lnTo>
                  <a:lnTo>
                    <a:pt x="1718" y="634"/>
                  </a:lnTo>
                  <a:lnTo>
                    <a:pt x="1725" y="642"/>
                  </a:lnTo>
                  <a:lnTo>
                    <a:pt x="1733" y="642"/>
                  </a:lnTo>
                  <a:lnTo>
                    <a:pt x="1748" y="634"/>
                  </a:lnTo>
                  <a:lnTo>
                    <a:pt x="1756" y="618"/>
                  </a:lnTo>
                  <a:lnTo>
                    <a:pt x="1763" y="610"/>
                  </a:lnTo>
                  <a:lnTo>
                    <a:pt x="1763" y="587"/>
                  </a:lnTo>
                  <a:lnTo>
                    <a:pt x="1771" y="547"/>
                  </a:lnTo>
                  <a:lnTo>
                    <a:pt x="1771" y="531"/>
                  </a:lnTo>
                  <a:lnTo>
                    <a:pt x="1763" y="515"/>
                  </a:lnTo>
                  <a:lnTo>
                    <a:pt x="1756" y="499"/>
                  </a:lnTo>
                  <a:lnTo>
                    <a:pt x="1748" y="484"/>
                  </a:lnTo>
                  <a:lnTo>
                    <a:pt x="1740" y="476"/>
                  </a:lnTo>
                  <a:lnTo>
                    <a:pt x="1733" y="460"/>
                  </a:lnTo>
                  <a:lnTo>
                    <a:pt x="1725" y="444"/>
                  </a:lnTo>
                  <a:lnTo>
                    <a:pt x="1710" y="436"/>
                  </a:lnTo>
                  <a:lnTo>
                    <a:pt x="1718" y="436"/>
                  </a:lnTo>
                  <a:lnTo>
                    <a:pt x="1680" y="412"/>
                  </a:lnTo>
                  <a:lnTo>
                    <a:pt x="1657" y="412"/>
                  </a:lnTo>
                  <a:lnTo>
                    <a:pt x="1664" y="420"/>
                  </a:lnTo>
                  <a:lnTo>
                    <a:pt x="1649" y="428"/>
                  </a:lnTo>
                  <a:lnTo>
                    <a:pt x="1649" y="420"/>
                  </a:lnTo>
                  <a:lnTo>
                    <a:pt x="1642" y="420"/>
                  </a:lnTo>
                  <a:lnTo>
                    <a:pt x="1642" y="420"/>
                  </a:lnTo>
                  <a:lnTo>
                    <a:pt x="1626" y="404"/>
                  </a:lnTo>
                  <a:lnTo>
                    <a:pt x="1604" y="404"/>
                  </a:lnTo>
                  <a:lnTo>
                    <a:pt x="1611" y="388"/>
                  </a:lnTo>
                  <a:lnTo>
                    <a:pt x="1611" y="373"/>
                  </a:lnTo>
                  <a:lnTo>
                    <a:pt x="1619" y="357"/>
                  </a:lnTo>
                  <a:lnTo>
                    <a:pt x="1626" y="349"/>
                  </a:lnTo>
                  <a:lnTo>
                    <a:pt x="1619" y="333"/>
                  </a:lnTo>
                  <a:lnTo>
                    <a:pt x="1626" y="317"/>
                  </a:lnTo>
                  <a:lnTo>
                    <a:pt x="1642" y="317"/>
                  </a:lnTo>
                  <a:lnTo>
                    <a:pt x="1664" y="317"/>
                  </a:lnTo>
                  <a:lnTo>
                    <a:pt x="1664" y="317"/>
                  </a:lnTo>
                  <a:lnTo>
                    <a:pt x="1672" y="317"/>
                  </a:lnTo>
                  <a:lnTo>
                    <a:pt x="1680" y="317"/>
                  </a:lnTo>
                  <a:lnTo>
                    <a:pt x="1710" y="317"/>
                  </a:lnTo>
                  <a:lnTo>
                    <a:pt x="1710" y="317"/>
                  </a:lnTo>
                  <a:lnTo>
                    <a:pt x="1710" y="309"/>
                  </a:lnTo>
                  <a:lnTo>
                    <a:pt x="1740" y="309"/>
                  </a:lnTo>
                  <a:lnTo>
                    <a:pt x="1763" y="317"/>
                  </a:lnTo>
                  <a:lnTo>
                    <a:pt x="1756" y="317"/>
                  </a:lnTo>
                  <a:lnTo>
                    <a:pt x="1756" y="325"/>
                  </a:lnTo>
                  <a:lnTo>
                    <a:pt x="1771" y="325"/>
                  </a:lnTo>
                  <a:lnTo>
                    <a:pt x="1786" y="317"/>
                  </a:lnTo>
                  <a:lnTo>
                    <a:pt x="1809" y="317"/>
                  </a:lnTo>
                  <a:lnTo>
                    <a:pt x="1801" y="317"/>
                  </a:lnTo>
                  <a:lnTo>
                    <a:pt x="1786" y="317"/>
                  </a:lnTo>
                  <a:lnTo>
                    <a:pt x="1778" y="309"/>
                  </a:lnTo>
                  <a:lnTo>
                    <a:pt x="1778" y="293"/>
                  </a:lnTo>
                  <a:lnTo>
                    <a:pt x="1778" y="270"/>
                  </a:lnTo>
                  <a:lnTo>
                    <a:pt x="1809" y="270"/>
                  </a:lnTo>
                  <a:lnTo>
                    <a:pt x="1816" y="270"/>
                  </a:lnTo>
                  <a:lnTo>
                    <a:pt x="1832" y="285"/>
                  </a:lnTo>
                  <a:lnTo>
                    <a:pt x="1839" y="285"/>
                  </a:lnTo>
                  <a:lnTo>
                    <a:pt x="1847" y="293"/>
                  </a:lnTo>
                  <a:lnTo>
                    <a:pt x="1854" y="277"/>
                  </a:lnTo>
                  <a:lnTo>
                    <a:pt x="1862" y="277"/>
                  </a:lnTo>
                  <a:lnTo>
                    <a:pt x="1847" y="262"/>
                  </a:lnTo>
                  <a:lnTo>
                    <a:pt x="1847" y="254"/>
                  </a:lnTo>
                  <a:lnTo>
                    <a:pt x="1877" y="254"/>
                  </a:lnTo>
                  <a:lnTo>
                    <a:pt x="1877" y="262"/>
                  </a:lnTo>
                  <a:lnTo>
                    <a:pt x="1862" y="262"/>
                  </a:lnTo>
                  <a:lnTo>
                    <a:pt x="1885" y="285"/>
                  </a:lnTo>
                  <a:lnTo>
                    <a:pt x="1877" y="293"/>
                  </a:lnTo>
                  <a:lnTo>
                    <a:pt x="1877" y="309"/>
                  </a:lnTo>
                  <a:lnTo>
                    <a:pt x="1870" y="325"/>
                  </a:lnTo>
                  <a:lnTo>
                    <a:pt x="1870" y="341"/>
                  </a:lnTo>
                  <a:lnTo>
                    <a:pt x="1854" y="341"/>
                  </a:lnTo>
                  <a:lnTo>
                    <a:pt x="1862" y="349"/>
                  </a:lnTo>
                  <a:lnTo>
                    <a:pt x="1870" y="365"/>
                  </a:lnTo>
                  <a:lnTo>
                    <a:pt x="1877" y="381"/>
                  </a:lnTo>
                  <a:lnTo>
                    <a:pt x="1892" y="396"/>
                  </a:lnTo>
                  <a:lnTo>
                    <a:pt x="1915" y="412"/>
                  </a:lnTo>
                  <a:lnTo>
                    <a:pt x="1938" y="436"/>
                  </a:lnTo>
                  <a:lnTo>
                    <a:pt x="1961" y="460"/>
                  </a:lnTo>
                  <a:lnTo>
                    <a:pt x="1984" y="476"/>
                  </a:lnTo>
                  <a:lnTo>
                    <a:pt x="1991" y="468"/>
                  </a:lnTo>
                  <a:lnTo>
                    <a:pt x="1976" y="436"/>
                  </a:lnTo>
                  <a:lnTo>
                    <a:pt x="1984" y="436"/>
                  </a:lnTo>
                  <a:lnTo>
                    <a:pt x="1991" y="436"/>
                  </a:lnTo>
                  <a:lnTo>
                    <a:pt x="1991" y="436"/>
                  </a:lnTo>
                  <a:lnTo>
                    <a:pt x="1976" y="412"/>
                  </a:lnTo>
                  <a:lnTo>
                    <a:pt x="1991" y="404"/>
                  </a:lnTo>
                  <a:lnTo>
                    <a:pt x="1968" y="388"/>
                  </a:lnTo>
                  <a:lnTo>
                    <a:pt x="1968" y="373"/>
                  </a:lnTo>
                  <a:lnTo>
                    <a:pt x="1968" y="373"/>
                  </a:lnTo>
                  <a:lnTo>
                    <a:pt x="1968" y="373"/>
                  </a:lnTo>
                  <a:lnTo>
                    <a:pt x="1984" y="381"/>
                  </a:lnTo>
                  <a:lnTo>
                    <a:pt x="1968" y="365"/>
                  </a:lnTo>
                  <a:lnTo>
                    <a:pt x="1961" y="365"/>
                  </a:lnTo>
                  <a:lnTo>
                    <a:pt x="1946" y="341"/>
                  </a:lnTo>
                  <a:lnTo>
                    <a:pt x="1938" y="349"/>
                  </a:lnTo>
                  <a:lnTo>
                    <a:pt x="1923" y="341"/>
                  </a:lnTo>
                  <a:lnTo>
                    <a:pt x="1915" y="317"/>
                  </a:lnTo>
                  <a:lnTo>
                    <a:pt x="1908" y="309"/>
                  </a:lnTo>
                  <a:lnTo>
                    <a:pt x="1915" y="301"/>
                  </a:lnTo>
                  <a:lnTo>
                    <a:pt x="1930" y="309"/>
                  </a:lnTo>
                  <a:lnTo>
                    <a:pt x="1923" y="301"/>
                  </a:lnTo>
                  <a:lnTo>
                    <a:pt x="1930" y="293"/>
                  </a:lnTo>
                  <a:lnTo>
                    <a:pt x="1946" y="309"/>
                  </a:lnTo>
                  <a:lnTo>
                    <a:pt x="1946" y="301"/>
                  </a:lnTo>
                  <a:lnTo>
                    <a:pt x="1968" y="293"/>
                  </a:lnTo>
                  <a:lnTo>
                    <a:pt x="1999" y="301"/>
                  </a:lnTo>
                  <a:lnTo>
                    <a:pt x="1999" y="301"/>
                  </a:lnTo>
                  <a:lnTo>
                    <a:pt x="2006" y="285"/>
                  </a:lnTo>
                  <a:lnTo>
                    <a:pt x="2006" y="285"/>
                  </a:lnTo>
                  <a:lnTo>
                    <a:pt x="2006" y="277"/>
                  </a:lnTo>
                  <a:lnTo>
                    <a:pt x="2006" y="277"/>
                  </a:lnTo>
                  <a:lnTo>
                    <a:pt x="2022" y="262"/>
                  </a:lnTo>
                  <a:lnTo>
                    <a:pt x="2037" y="254"/>
                  </a:lnTo>
                  <a:lnTo>
                    <a:pt x="2029" y="254"/>
                  </a:lnTo>
                  <a:lnTo>
                    <a:pt x="2029" y="254"/>
                  </a:lnTo>
                  <a:lnTo>
                    <a:pt x="2060" y="262"/>
                  </a:lnTo>
                  <a:lnTo>
                    <a:pt x="2067" y="254"/>
                  </a:lnTo>
                  <a:lnTo>
                    <a:pt x="2052" y="246"/>
                  </a:lnTo>
                  <a:lnTo>
                    <a:pt x="2037" y="238"/>
                  </a:lnTo>
                  <a:lnTo>
                    <a:pt x="2029" y="238"/>
                  </a:lnTo>
                  <a:lnTo>
                    <a:pt x="2006" y="222"/>
                  </a:lnTo>
                  <a:lnTo>
                    <a:pt x="1999" y="222"/>
                  </a:lnTo>
                  <a:lnTo>
                    <a:pt x="1984" y="214"/>
                  </a:lnTo>
                  <a:lnTo>
                    <a:pt x="1991" y="214"/>
                  </a:lnTo>
                  <a:lnTo>
                    <a:pt x="2014" y="214"/>
                  </a:lnTo>
                  <a:lnTo>
                    <a:pt x="1984" y="198"/>
                  </a:lnTo>
                  <a:lnTo>
                    <a:pt x="1961" y="174"/>
                  </a:lnTo>
                  <a:lnTo>
                    <a:pt x="1938" y="159"/>
                  </a:lnTo>
                  <a:lnTo>
                    <a:pt x="1908" y="143"/>
                  </a:lnTo>
                  <a:close/>
                </a:path>
              </a:pathLst>
            </a:custGeom>
            <a:solidFill>
              <a:srgbClr val="E1E1E1"/>
            </a:solidFill>
            <a:ln w="12700">
              <a:solidFill>
                <a:srgbClr val="000000"/>
              </a:solidFill>
              <a:prstDash val="solid"/>
              <a:round/>
              <a:headEnd/>
              <a:tailEnd/>
            </a:ln>
          </p:spPr>
          <p:txBody>
            <a:bodyPr/>
            <a:lstStyle/>
            <a:p>
              <a:endParaRPr lang="en-US"/>
            </a:p>
          </p:txBody>
        </p:sp>
        <p:sp>
          <p:nvSpPr>
            <p:cNvPr id="215419" name="Freeform 379"/>
            <p:cNvSpPr>
              <a:spLocks/>
            </p:cNvSpPr>
            <p:nvPr/>
          </p:nvSpPr>
          <p:spPr bwMode="auto">
            <a:xfrm>
              <a:off x="4620" y="1651"/>
              <a:ext cx="144" cy="167"/>
            </a:xfrm>
            <a:custGeom>
              <a:avLst/>
              <a:gdLst>
                <a:gd name="T0" fmla="*/ 129 w 144"/>
                <a:gd name="T1" fmla="*/ 111 h 167"/>
                <a:gd name="T2" fmla="*/ 114 w 144"/>
                <a:gd name="T3" fmla="*/ 95 h 167"/>
                <a:gd name="T4" fmla="*/ 91 w 144"/>
                <a:gd name="T5" fmla="*/ 80 h 167"/>
                <a:gd name="T6" fmla="*/ 68 w 144"/>
                <a:gd name="T7" fmla="*/ 64 h 167"/>
                <a:gd name="T8" fmla="*/ 53 w 144"/>
                <a:gd name="T9" fmla="*/ 40 h 167"/>
                <a:gd name="T10" fmla="*/ 46 w 144"/>
                <a:gd name="T11" fmla="*/ 40 h 167"/>
                <a:gd name="T12" fmla="*/ 23 w 144"/>
                <a:gd name="T13" fmla="*/ 16 h 167"/>
                <a:gd name="T14" fmla="*/ 8 w 144"/>
                <a:gd name="T15" fmla="*/ 0 h 167"/>
                <a:gd name="T16" fmla="*/ 0 w 144"/>
                <a:gd name="T17" fmla="*/ 0 h 167"/>
                <a:gd name="T18" fmla="*/ 15 w 144"/>
                <a:gd name="T19" fmla="*/ 8 h 167"/>
                <a:gd name="T20" fmla="*/ 15 w 144"/>
                <a:gd name="T21" fmla="*/ 16 h 167"/>
                <a:gd name="T22" fmla="*/ 8 w 144"/>
                <a:gd name="T23" fmla="*/ 16 h 167"/>
                <a:gd name="T24" fmla="*/ 38 w 144"/>
                <a:gd name="T25" fmla="*/ 56 h 167"/>
                <a:gd name="T26" fmla="*/ 53 w 144"/>
                <a:gd name="T27" fmla="*/ 72 h 167"/>
                <a:gd name="T28" fmla="*/ 68 w 144"/>
                <a:gd name="T29" fmla="*/ 87 h 167"/>
                <a:gd name="T30" fmla="*/ 84 w 144"/>
                <a:gd name="T31" fmla="*/ 111 h 167"/>
                <a:gd name="T32" fmla="*/ 99 w 144"/>
                <a:gd name="T33" fmla="*/ 127 h 167"/>
                <a:gd name="T34" fmla="*/ 106 w 144"/>
                <a:gd name="T35" fmla="*/ 143 h 167"/>
                <a:gd name="T36" fmla="*/ 122 w 144"/>
                <a:gd name="T37" fmla="*/ 167 h 167"/>
                <a:gd name="T38" fmla="*/ 129 w 144"/>
                <a:gd name="T39" fmla="*/ 167 h 167"/>
                <a:gd name="T40" fmla="*/ 122 w 144"/>
                <a:gd name="T41" fmla="*/ 151 h 167"/>
                <a:gd name="T42" fmla="*/ 137 w 144"/>
                <a:gd name="T43" fmla="*/ 159 h 167"/>
                <a:gd name="T44" fmla="*/ 144 w 144"/>
                <a:gd name="T45" fmla="*/ 167 h 167"/>
                <a:gd name="T46" fmla="*/ 137 w 144"/>
                <a:gd name="T47" fmla="*/ 151 h 167"/>
                <a:gd name="T48" fmla="*/ 106 w 144"/>
                <a:gd name="T49" fmla="*/ 127 h 167"/>
                <a:gd name="T50" fmla="*/ 99 w 144"/>
                <a:gd name="T51" fmla="*/ 103 h 167"/>
                <a:gd name="T52" fmla="*/ 106 w 144"/>
                <a:gd name="T53" fmla="*/ 95 h 167"/>
                <a:gd name="T54" fmla="*/ 122 w 144"/>
                <a:gd name="T55" fmla="*/ 103 h 167"/>
                <a:gd name="T56" fmla="*/ 129 w 144"/>
                <a:gd name="T57" fmla="*/ 11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67">
                  <a:moveTo>
                    <a:pt x="129" y="111"/>
                  </a:moveTo>
                  <a:lnTo>
                    <a:pt x="114" y="95"/>
                  </a:lnTo>
                  <a:lnTo>
                    <a:pt x="91" y="80"/>
                  </a:lnTo>
                  <a:lnTo>
                    <a:pt x="68" y="64"/>
                  </a:lnTo>
                  <a:lnTo>
                    <a:pt x="53" y="40"/>
                  </a:lnTo>
                  <a:lnTo>
                    <a:pt x="46" y="40"/>
                  </a:lnTo>
                  <a:lnTo>
                    <a:pt x="23" y="16"/>
                  </a:lnTo>
                  <a:lnTo>
                    <a:pt x="8" y="0"/>
                  </a:lnTo>
                  <a:lnTo>
                    <a:pt x="0" y="0"/>
                  </a:lnTo>
                  <a:lnTo>
                    <a:pt x="15" y="8"/>
                  </a:lnTo>
                  <a:lnTo>
                    <a:pt x="15" y="16"/>
                  </a:lnTo>
                  <a:lnTo>
                    <a:pt x="8" y="16"/>
                  </a:lnTo>
                  <a:lnTo>
                    <a:pt x="38" y="56"/>
                  </a:lnTo>
                  <a:lnTo>
                    <a:pt x="53" y="72"/>
                  </a:lnTo>
                  <a:lnTo>
                    <a:pt x="68" y="87"/>
                  </a:lnTo>
                  <a:lnTo>
                    <a:pt x="84" y="111"/>
                  </a:lnTo>
                  <a:lnTo>
                    <a:pt x="99" y="127"/>
                  </a:lnTo>
                  <a:lnTo>
                    <a:pt x="106" y="143"/>
                  </a:lnTo>
                  <a:lnTo>
                    <a:pt x="122" y="167"/>
                  </a:lnTo>
                  <a:lnTo>
                    <a:pt x="129" y="167"/>
                  </a:lnTo>
                  <a:lnTo>
                    <a:pt x="122" y="151"/>
                  </a:lnTo>
                  <a:lnTo>
                    <a:pt x="137" y="159"/>
                  </a:lnTo>
                  <a:lnTo>
                    <a:pt x="144" y="167"/>
                  </a:lnTo>
                  <a:lnTo>
                    <a:pt x="137" y="151"/>
                  </a:lnTo>
                  <a:lnTo>
                    <a:pt x="106" y="127"/>
                  </a:lnTo>
                  <a:lnTo>
                    <a:pt x="99" y="103"/>
                  </a:lnTo>
                  <a:lnTo>
                    <a:pt x="106" y="95"/>
                  </a:lnTo>
                  <a:lnTo>
                    <a:pt x="122" y="103"/>
                  </a:lnTo>
                  <a:lnTo>
                    <a:pt x="129" y="111"/>
                  </a:lnTo>
                  <a:close/>
                </a:path>
              </a:pathLst>
            </a:custGeom>
            <a:solidFill>
              <a:srgbClr val="E1E1E1"/>
            </a:solidFill>
            <a:ln w="12700">
              <a:solidFill>
                <a:srgbClr val="000000"/>
              </a:solidFill>
              <a:prstDash val="solid"/>
              <a:round/>
              <a:headEnd/>
              <a:tailEnd/>
            </a:ln>
          </p:spPr>
          <p:txBody>
            <a:bodyPr/>
            <a:lstStyle/>
            <a:p>
              <a:endParaRPr lang="en-US"/>
            </a:p>
          </p:txBody>
        </p:sp>
        <p:sp>
          <p:nvSpPr>
            <p:cNvPr id="215420" name="Freeform 380"/>
            <p:cNvSpPr>
              <a:spLocks/>
            </p:cNvSpPr>
            <p:nvPr/>
          </p:nvSpPr>
          <p:spPr bwMode="auto">
            <a:xfrm>
              <a:off x="3184" y="1247"/>
              <a:ext cx="144" cy="63"/>
            </a:xfrm>
            <a:custGeom>
              <a:avLst/>
              <a:gdLst>
                <a:gd name="T0" fmla="*/ 144 w 144"/>
                <a:gd name="T1" fmla="*/ 8 h 63"/>
                <a:gd name="T2" fmla="*/ 137 w 144"/>
                <a:gd name="T3" fmla="*/ 16 h 63"/>
                <a:gd name="T4" fmla="*/ 106 w 144"/>
                <a:gd name="T5" fmla="*/ 24 h 63"/>
                <a:gd name="T6" fmla="*/ 68 w 144"/>
                <a:gd name="T7" fmla="*/ 32 h 63"/>
                <a:gd name="T8" fmla="*/ 61 w 144"/>
                <a:gd name="T9" fmla="*/ 32 h 63"/>
                <a:gd name="T10" fmla="*/ 68 w 144"/>
                <a:gd name="T11" fmla="*/ 32 h 63"/>
                <a:gd name="T12" fmla="*/ 61 w 144"/>
                <a:gd name="T13" fmla="*/ 40 h 63"/>
                <a:gd name="T14" fmla="*/ 61 w 144"/>
                <a:gd name="T15" fmla="*/ 40 h 63"/>
                <a:gd name="T16" fmla="*/ 61 w 144"/>
                <a:gd name="T17" fmla="*/ 40 h 63"/>
                <a:gd name="T18" fmla="*/ 45 w 144"/>
                <a:gd name="T19" fmla="*/ 40 h 63"/>
                <a:gd name="T20" fmla="*/ 53 w 144"/>
                <a:gd name="T21" fmla="*/ 47 h 63"/>
                <a:gd name="T22" fmla="*/ 45 w 144"/>
                <a:gd name="T23" fmla="*/ 47 h 63"/>
                <a:gd name="T24" fmla="*/ 45 w 144"/>
                <a:gd name="T25" fmla="*/ 55 h 63"/>
                <a:gd name="T26" fmla="*/ 30 w 144"/>
                <a:gd name="T27" fmla="*/ 47 h 63"/>
                <a:gd name="T28" fmla="*/ 45 w 144"/>
                <a:gd name="T29" fmla="*/ 55 h 63"/>
                <a:gd name="T30" fmla="*/ 38 w 144"/>
                <a:gd name="T31" fmla="*/ 55 h 63"/>
                <a:gd name="T32" fmla="*/ 45 w 144"/>
                <a:gd name="T33" fmla="*/ 63 h 63"/>
                <a:gd name="T34" fmla="*/ 7 w 144"/>
                <a:gd name="T35" fmla="*/ 55 h 63"/>
                <a:gd name="T36" fmla="*/ 15 w 144"/>
                <a:gd name="T37" fmla="*/ 55 h 63"/>
                <a:gd name="T38" fmla="*/ 0 w 144"/>
                <a:gd name="T39" fmla="*/ 55 h 63"/>
                <a:gd name="T40" fmla="*/ 15 w 144"/>
                <a:gd name="T41" fmla="*/ 47 h 63"/>
                <a:gd name="T42" fmla="*/ 15 w 144"/>
                <a:gd name="T43" fmla="*/ 47 h 63"/>
                <a:gd name="T44" fmla="*/ 15 w 144"/>
                <a:gd name="T45" fmla="*/ 40 h 63"/>
                <a:gd name="T46" fmla="*/ 15 w 144"/>
                <a:gd name="T47" fmla="*/ 40 h 63"/>
                <a:gd name="T48" fmla="*/ 23 w 144"/>
                <a:gd name="T49" fmla="*/ 32 h 63"/>
                <a:gd name="T50" fmla="*/ 15 w 144"/>
                <a:gd name="T51" fmla="*/ 32 h 63"/>
                <a:gd name="T52" fmla="*/ 23 w 144"/>
                <a:gd name="T53" fmla="*/ 32 h 63"/>
                <a:gd name="T54" fmla="*/ 15 w 144"/>
                <a:gd name="T55" fmla="*/ 32 h 63"/>
                <a:gd name="T56" fmla="*/ 23 w 144"/>
                <a:gd name="T57" fmla="*/ 24 h 63"/>
                <a:gd name="T58" fmla="*/ 30 w 144"/>
                <a:gd name="T59" fmla="*/ 24 h 63"/>
                <a:gd name="T60" fmla="*/ 61 w 144"/>
                <a:gd name="T61" fmla="*/ 16 h 63"/>
                <a:gd name="T62" fmla="*/ 61 w 144"/>
                <a:gd name="T63" fmla="*/ 16 h 63"/>
                <a:gd name="T64" fmla="*/ 114 w 144"/>
                <a:gd name="T65" fmla="*/ 8 h 63"/>
                <a:gd name="T66" fmla="*/ 137 w 144"/>
                <a:gd name="T67" fmla="*/ 0 h 63"/>
                <a:gd name="T68" fmla="*/ 144 w 144"/>
                <a:gd name="T69"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63">
                  <a:moveTo>
                    <a:pt x="144" y="8"/>
                  </a:moveTo>
                  <a:lnTo>
                    <a:pt x="137" y="16"/>
                  </a:lnTo>
                  <a:lnTo>
                    <a:pt x="106" y="24"/>
                  </a:lnTo>
                  <a:lnTo>
                    <a:pt x="68" y="32"/>
                  </a:lnTo>
                  <a:lnTo>
                    <a:pt x="61" y="32"/>
                  </a:lnTo>
                  <a:lnTo>
                    <a:pt x="68" y="32"/>
                  </a:lnTo>
                  <a:lnTo>
                    <a:pt x="61" y="40"/>
                  </a:lnTo>
                  <a:lnTo>
                    <a:pt x="61" y="40"/>
                  </a:lnTo>
                  <a:lnTo>
                    <a:pt x="61" y="40"/>
                  </a:lnTo>
                  <a:lnTo>
                    <a:pt x="45" y="40"/>
                  </a:lnTo>
                  <a:lnTo>
                    <a:pt x="53" y="47"/>
                  </a:lnTo>
                  <a:lnTo>
                    <a:pt x="45" y="47"/>
                  </a:lnTo>
                  <a:lnTo>
                    <a:pt x="45" y="55"/>
                  </a:lnTo>
                  <a:lnTo>
                    <a:pt x="30" y="47"/>
                  </a:lnTo>
                  <a:lnTo>
                    <a:pt x="45" y="55"/>
                  </a:lnTo>
                  <a:lnTo>
                    <a:pt x="38" y="55"/>
                  </a:lnTo>
                  <a:lnTo>
                    <a:pt x="45" y="63"/>
                  </a:lnTo>
                  <a:lnTo>
                    <a:pt x="7" y="55"/>
                  </a:lnTo>
                  <a:lnTo>
                    <a:pt x="15" y="55"/>
                  </a:lnTo>
                  <a:lnTo>
                    <a:pt x="0" y="55"/>
                  </a:lnTo>
                  <a:lnTo>
                    <a:pt x="15" y="47"/>
                  </a:lnTo>
                  <a:lnTo>
                    <a:pt x="15" y="47"/>
                  </a:lnTo>
                  <a:lnTo>
                    <a:pt x="15" y="40"/>
                  </a:lnTo>
                  <a:lnTo>
                    <a:pt x="15" y="40"/>
                  </a:lnTo>
                  <a:lnTo>
                    <a:pt x="23" y="32"/>
                  </a:lnTo>
                  <a:lnTo>
                    <a:pt x="15" y="32"/>
                  </a:lnTo>
                  <a:lnTo>
                    <a:pt x="23" y="32"/>
                  </a:lnTo>
                  <a:lnTo>
                    <a:pt x="15" y="32"/>
                  </a:lnTo>
                  <a:lnTo>
                    <a:pt x="23" y="24"/>
                  </a:lnTo>
                  <a:lnTo>
                    <a:pt x="30" y="24"/>
                  </a:lnTo>
                  <a:lnTo>
                    <a:pt x="61" y="16"/>
                  </a:lnTo>
                  <a:lnTo>
                    <a:pt x="61" y="16"/>
                  </a:lnTo>
                  <a:lnTo>
                    <a:pt x="114" y="8"/>
                  </a:lnTo>
                  <a:lnTo>
                    <a:pt x="137" y="0"/>
                  </a:lnTo>
                  <a:lnTo>
                    <a:pt x="144"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1" name="Freeform 381"/>
            <p:cNvSpPr>
              <a:spLocks/>
            </p:cNvSpPr>
            <p:nvPr/>
          </p:nvSpPr>
          <p:spPr bwMode="auto">
            <a:xfrm>
              <a:off x="3169" y="1310"/>
              <a:ext cx="91" cy="40"/>
            </a:xfrm>
            <a:custGeom>
              <a:avLst/>
              <a:gdLst>
                <a:gd name="T0" fmla="*/ 91 w 91"/>
                <a:gd name="T1" fmla="*/ 40 h 40"/>
                <a:gd name="T2" fmla="*/ 60 w 91"/>
                <a:gd name="T3" fmla="*/ 24 h 40"/>
                <a:gd name="T4" fmla="*/ 45 w 91"/>
                <a:gd name="T5" fmla="*/ 8 h 40"/>
                <a:gd name="T6" fmla="*/ 45 w 91"/>
                <a:gd name="T7" fmla="*/ 8 h 40"/>
                <a:gd name="T8" fmla="*/ 53 w 91"/>
                <a:gd name="T9" fmla="*/ 0 h 40"/>
                <a:gd name="T10" fmla="*/ 53 w 91"/>
                <a:gd name="T11" fmla="*/ 0 h 40"/>
                <a:gd name="T12" fmla="*/ 22 w 91"/>
                <a:gd name="T13" fmla="*/ 0 h 40"/>
                <a:gd name="T14" fmla="*/ 15 w 91"/>
                <a:gd name="T15" fmla="*/ 0 h 40"/>
                <a:gd name="T16" fmla="*/ 7 w 91"/>
                <a:gd name="T17" fmla="*/ 8 h 40"/>
                <a:gd name="T18" fmla="*/ 15 w 91"/>
                <a:gd name="T19" fmla="*/ 8 h 40"/>
                <a:gd name="T20" fmla="*/ 7 w 91"/>
                <a:gd name="T21" fmla="*/ 16 h 40"/>
                <a:gd name="T22" fmla="*/ 0 w 91"/>
                <a:gd name="T23" fmla="*/ 16 h 40"/>
                <a:gd name="T24" fmla="*/ 15 w 91"/>
                <a:gd name="T25" fmla="*/ 24 h 40"/>
                <a:gd name="T26" fmla="*/ 22 w 91"/>
                <a:gd name="T27" fmla="*/ 24 h 40"/>
                <a:gd name="T28" fmla="*/ 30 w 91"/>
                <a:gd name="T29" fmla="*/ 24 h 40"/>
                <a:gd name="T30" fmla="*/ 38 w 91"/>
                <a:gd name="T31" fmla="*/ 32 h 40"/>
                <a:gd name="T32" fmla="*/ 38 w 91"/>
                <a:gd name="T33" fmla="*/ 32 h 40"/>
                <a:gd name="T34" fmla="*/ 38 w 91"/>
                <a:gd name="T35" fmla="*/ 32 h 40"/>
                <a:gd name="T36" fmla="*/ 53 w 91"/>
                <a:gd name="T37" fmla="*/ 40 h 40"/>
                <a:gd name="T38" fmla="*/ 60 w 91"/>
                <a:gd name="T39" fmla="*/ 40 h 40"/>
                <a:gd name="T40" fmla="*/ 76 w 91"/>
                <a:gd name="T41" fmla="*/ 40 h 40"/>
                <a:gd name="T42" fmla="*/ 83 w 91"/>
                <a:gd name="T43" fmla="*/ 40 h 40"/>
                <a:gd name="T44" fmla="*/ 91 w 91"/>
                <a:gd name="T4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40">
                  <a:moveTo>
                    <a:pt x="91" y="40"/>
                  </a:moveTo>
                  <a:lnTo>
                    <a:pt x="60" y="24"/>
                  </a:lnTo>
                  <a:lnTo>
                    <a:pt x="45" y="8"/>
                  </a:lnTo>
                  <a:lnTo>
                    <a:pt x="45" y="8"/>
                  </a:lnTo>
                  <a:lnTo>
                    <a:pt x="53" y="0"/>
                  </a:lnTo>
                  <a:lnTo>
                    <a:pt x="53" y="0"/>
                  </a:lnTo>
                  <a:lnTo>
                    <a:pt x="22" y="0"/>
                  </a:lnTo>
                  <a:lnTo>
                    <a:pt x="15" y="0"/>
                  </a:lnTo>
                  <a:lnTo>
                    <a:pt x="7" y="8"/>
                  </a:lnTo>
                  <a:lnTo>
                    <a:pt x="15" y="8"/>
                  </a:lnTo>
                  <a:lnTo>
                    <a:pt x="7" y="16"/>
                  </a:lnTo>
                  <a:lnTo>
                    <a:pt x="0" y="16"/>
                  </a:lnTo>
                  <a:lnTo>
                    <a:pt x="15" y="24"/>
                  </a:lnTo>
                  <a:lnTo>
                    <a:pt x="22" y="24"/>
                  </a:lnTo>
                  <a:lnTo>
                    <a:pt x="30" y="24"/>
                  </a:lnTo>
                  <a:lnTo>
                    <a:pt x="38" y="32"/>
                  </a:lnTo>
                  <a:lnTo>
                    <a:pt x="38" y="32"/>
                  </a:lnTo>
                  <a:lnTo>
                    <a:pt x="38" y="32"/>
                  </a:lnTo>
                  <a:lnTo>
                    <a:pt x="53" y="40"/>
                  </a:lnTo>
                  <a:lnTo>
                    <a:pt x="60" y="40"/>
                  </a:lnTo>
                  <a:lnTo>
                    <a:pt x="76" y="40"/>
                  </a:lnTo>
                  <a:lnTo>
                    <a:pt x="83" y="40"/>
                  </a:lnTo>
                  <a:lnTo>
                    <a:pt x="91" y="40"/>
                  </a:lnTo>
                  <a:close/>
                </a:path>
              </a:pathLst>
            </a:custGeom>
            <a:solidFill>
              <a:srgbClr val="E1E1E1"/>
            </a:solidFill>
            <a:ln w="12700">
              <a:solidFill>
                <a:srgbClr val="000000"/>
              </a:solidFill>
              <a:prstDash val="solid"/>
              <a:round/>
              <a:headEnd/>
              <a:tailEnd/>
            </a:ln>
          </p:spPr>
          <p:txBody>
            <a:bodyPr/>
            <a:lstStyle/>
            <a:p>
              <a:endParaRPr lang="en-US"/>
            </a:p>
          </p:txBody>
        </p:sp>
        <p:sp>
          <p:nvSpPr>
            <p:cNvPr id="215422" name="Freeform 382"/>
            <p:cNvSpPr>
              <a:spLocks/>
            </p:cNvSpPr>
            <p:nvPr/>
          </p:nvSpPr>
          <p:spPr bwMode="auto">
            <a:xfrm>
              <a:off x="4134" y="1263"/>
              <a:ext cx="98" cy="24"/>
            </a:xfrm>
            <a:custGeom>
              <a:avLst/>
              <a:gdLst>
                <a:gd name="T0" fmla="*/ 98 w 98"/>
                <a:gd name="T1" fmla="*/ 8 h 24"/>
                <a:gd name="T2" fmla="*/ 38 w 98"/>
                <a:gd name="T3" fmla="*/ 0 h 24"/>
                <a:gd name="T4" fmla="*/ 45 w 98"/>
                <a:gd name="T5" fmla="*/ 0 h 24"/>
                <a:gd name="T6" fmla="*/ 38 w 98"/>
                <a:gd name="T7" fmla="*/ 0 h 24"/>
                <a:gd name="T8" fmla="*/ 38 w 98"/>
                <a:gd name="T9" fmla="*/ 8 h 24"/>
                <a:gd name="T10" fmla="*/ 7 w 98"/>
                <a:gd name="T11" fmla="*/ 0 h 24"/>
                <a:gd name="T12" fmla="*/ 0 w 98"/>
                <a:gd name="T13" fmla="*/ 0 h 24"/>
                <a:gd name="T14" fmla="*/ 0 w 98"/>
                <a:gd name="T15" fmla="*/ 8 h 24"/>
                <a:gd name="T16" fmla="*/ 0 w 98"/>
                <a:gd name="T17" fmla="*/ 8 h 24"/>
                <a:gd name="T18" fmla="*/ 7 w 98"/>
                <a:gd name="T19" fmla="*/ 16 h 24"/>
                <a:gd name="T20" fmla="*/ 45 w 98"/>
                <a:gd name="T21" fmla="*/ 24 h 24"/>
                <a:gd name="T22" fmla="*/ 45 w 98"/>
                <a:gd name="T23" fmla="*/ 16 h 24"/>
                <a:gd name="T24" fmla="*/ 76 w 98"/>
                <a:gd name="T25" fmla="*/ 16 h 24"/>
                <a:gd name="T26" fmla="*/ 91 w 98"/>
                <a:gd name="T27" fmla="*/ 16 h 24"/>
                <a:gd name="T28" fmla="*/ 91 w 98"/>
                <a:gd name="T29" fmla="*/ 16 h 24"/>
                <a:gd name="T30" fmla="*/ 98 w 98"/>
                <a:gd name="T31" fmla="*/ 16 h 24"/>
                <a:gd name="T32" fmla="*/ 98 w 98"/>
                <a:gd name="T33"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24">
                  <a:moveTo>
                    <a:pt x="98" y="8"/>
                  </a:moveTo>
                  <a:lnTo>
                    <a:pt x="38" y="0"/>
                  </a:lnTo>
                  <a:lnTo>
                    <a:pt x="45" y="0"/>
                  </a:lnTo>
                  <a:lnTo>
                    <a:pt x="38" y="0"/>
                  </a:lnTo>
                  <a:lnTo>
                    <a:pt x="38" y="8"/>
                  </a:lnTo>
                  <a:lnTo>
                    <a:pt x="7" y="0"/>
                  </a:lnTo>
                  <a:lnTo>
                    <a:pt x="0" y="0"/>
                  </a:lnTo>
                  <a:lnTo>
                    <a:pt x="0" y="8"/>
                  </a:lnTo>
                  <a:lnTo>
                    <a:pt x="0" y="8"/>
                  </a:lnTo>
                  <a:lnTo>
                    <a:pt x="7" y="16"/>
                  </a:lnTo>
                  <a:lnTo>
                    <a:pt x="45" y="24"/>
                  </a:lnTo>
                  <a:lnTo>
                    <a:pt x="45" y="16"/>
                  </a:lnTo>
                  <a:lnTo>
                    <a:pt x="76" y="16"/>
                  </a:lnTo>
                  <a:lnTo>
                    <a:pt x="91" y="16"/>
                  </a:lnTo>
                  <a:lnTo>
                    <a:pt x="91" y="16"/>
                  </a:lnTo>
                  <a:lnTo>
                    <a:pt x="98" y="16"/>
                  </a:lnTo>
                  <a:lnTo>
                    <a:pt x="9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3" name="Freeform 383"/>
            <p:cNvSpPr>
              <a:spLocks/>
            </p:cNvSpPr>
            <p:nvPr/>
          </p:nvSpPr>
          <p:spPr bwMode="auto">
            <a:xfrm>
              <a:off x="3564" y="1199"/>
              <a:ext cx="76" cy="24"/>
            </a:xfrm>
            <a:custGeom>
              <a:avLst/>
              <a:gdLst>
                <a:gd name="T0" fmla="*/ 68 w 76"/>
                <a:gd name="T1" fmla="*/ 8 h 24"/>
                <a:gd name="T2" fmla="*/ 45 w 76"/>
                <a:gd name="T3" fmla="*/ 8 h 24"/>
                <a:gd name="T4" fmla="*/ 38 w 76"/>
                <a:gd name="T5" fmla="*/ 8 h 24"/>
                <a:gd name="T6" fmla="*/ 30 w 76"/>
                <a:gd name="T7" fmla="*/ 0 h 24"/>
                <a:gd name="T8" fmla="*/ 0 w 76"/>
                <a:gd name="T9" fmla="*/ 8 h 24"/>
                <a:gd name="T10" fmla="*/ 0 w 76"/>
                <a:gd name="T11" fmla="*/ 8 h 24"/>
                <a:gd name="T12" fmla="*/ 7 w 76"/>
                <a:gd name="T13" fmla="*/ 8 h 24"/>
                <a:gd name="T14" fmla="*/ 22 w 76"/>
                <a:gd name="T15" fmla="*/ 16 h 24"/>
                <a:gd name="T16" fmla="*/ 76 w 76"/>
                <a:gd name="T17" fmla="*/ 24 h 24"/>
                <a:gd name="T18" fmla="*/ 68 w 76"/>
                <a:gd name="T19" fmla="*/ 16 h 24"/>
                <a:gd name="T20" fmla="*/ 68 w 76"/>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4">
                  <a:moveTo>
                    <a:pt x="68" y="8"/>
                  </a:moveTo>
                  <a:lnTo>
                    <a:pt x="45" y="8"/>
                  </a:lnTo>
                  <a:lnTo>
                    <a:pt x="38" y="8"/>
                  </a:lnTo>
                  <a:lnTo>
                    <a:pt x="30" y="0"/>
                  </a:lnTo>
                  <a:lnTo>
                    <a:pt x="0" y="8"/>
                  </a:lnTo>
                  <a:lnTo>
                    <a:pt x="0" y="8"/>
                  </a:lnTo>
                  <a:lnTo>
                    <a:pt x="7" y="8"/>
                  </a:lnTo>
                  <a:lnTo>
                    <a:pt x="22" y="16"/>
                  </a:lnTo>
                  <a:lnTo>
                    <a:pt x="76" y="24"/>
                  </a:lnTo>
                  <a:lnTo>
                    <a:pt x="68" y="16"/>
                  </a:lnTo>
                  <a:lnTo>
                    <a:pt x="6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4" name="Freeform 384"/>
            <p:cNvSpPr>
              <a:spLocks/>
            </p:cNvSpPr>
            <p:nvPr/>
          </p:nvSpPr>
          <p:spPr bwMode="auto">
            <a:xfrm>
              <a:off x="3655" y="1215"/>
              <a:ext cx="53" cy="16"/>
            </a:xfrm>
            <a:custGeom>
              <a:avLst/>
              <a:gdLst>
                <a:gd name="T0" fmla="*/ 53 w 53"/>
                <a:gd name="T1" fmla="*/ 8 h 16"/>
                <a:gd name="T2" fmla="*/ 23 w 53"/>
                <a:gd name="T3" fmla="*/ 0 h 16"/>
                <a:gd name="T4" fmla="*/ 15 w 53"/>
                <a:gd name="T5" fmla="*/ 8 h 16"/>
                <a:gd name="T6" fmla="*/ 15 w 53"/>
                <a:gd name="T7" fmla="*/ 0 h 16"/>
                <a:gd name="T8" fmla="*/ 7 w 53"/>
                <a:gd name="T9" fmla="*/ 0 h 16"/>
                <a:gd name="T10" fmla="*/ 7 w 53"/>
                <a:gd name="T11" fmla="*/ 0 h 16"/>
                <a:gd name="T12" fmla="*/ 0 w 53"/>
                <a:gd name="T13" fmla="*/ 0 h 16"/>
                <a:gd name="T14" fmla="*/ 0 w 53"/>
                <a:gd name="T15" fmla="*/ 0 h 16"/>
                <a:gd name="T16" fmla="*/ 7 w 53"/>
                <a:gd name="T17" fmla="*/ 8 h 16"/>
                <a:gd name="T18" fmla="*/ 0 w 53"/>
                <a:gd name="T19" fmla="*/ 8 h 16"/>
                <a:gd name="T20" fmla="*/ 0 w 53"/>
                <a:gd name="T21" fmla="*/ 16 h 16"/>
                <a:gd name="T22" fmla="*/ 53 w 53"/>
                <a:gd name="T23" fmla="*/ 8 h 16"/>
                <a:gd name="T24" fmla="*/ 53 w 53"/>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16">
                  <a:moveTo>
                    <a:pt x="53" y="8"/>
                  </a:moveTo>
                  <a:lnTo>
                    <a:pt x="23" y="0"/>
                  </a:lnTo>
                  <a:lnTo>
                    <a:pt x="15" y="8"/>
                  </a:lnTo>
                  <a:lnTo>
                    <a:pt x="15" y="0"/>
                  </a:lnTo>
                  <a:lnTo>
                    <a:pt x="7" y="0"/>
                  </a:lnTo>
                  <a:lnTo>
                    <a:pt x="7" y="0"/>
                  </a:lnTo>
                  <a:lnTo>
                    <a:pt x="0" y="0"/>
                  </a:lnTo>
                  <a:lnTo>
                    <a:pt x="0" y="0"/>
                  </a:lnTo>
                  <a:lnTo>
                    <a:pt x="7" y="8"/>
                  </a:lnTo>
                  <a:lnTo>
                    <a:pt x="0" y="8"/>
                  </a:lnTo>
                  <a:lnTo>
                    <a:pt x="0" y="16"/>
                  </a:lnTo>
                  <a:lnTo>
                    <a:pt x="53" y="8"/>
                  </a:lnTo>
                  <a:lnTo>
                    <a:pt x="53"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5" name="Freeform 385"/>
            <p:cNvSpPr>
              <a:spLocks/>
            </p:cNvSpPr>
            <p:nvPr/>
          </p:nvSpPr>
          <p:spPr bwMode="auto">
            <a:xfrm>
              <a:off x="3533" y="1199"/>
              <a:ext cx="69" cy="16"/>
            </a:xfrm>
            <a:custGeom>
              <a:avLst/>
              <a:gdLst>
                <a:gd name="T0" fmla="*/ 69 w 69"/>
                <a:gd name="T1" fmla="*/ 8 h 16"/>
                <a:gd name="T2" fmla="*/ 38 w 69"/>
                <a:gd name="T3" fmla="*/ 0 h 16"/>
                <a:gd name="T4" fmla="*/ 8 w 69"/>
                <a:gd name="T5" fmla="*/ 8 h 16"/>
                <a:gd name="T6" fmla="*/ 15 w 69"/>
                <a:gd name="T7" fmla="*/ 8 h 16"/>
                <a:gd name="T8" fmla="*/ 15 w 69"/>
                <a:gd name="T9" fmla="*/ 8 h 16"/>
                <a:gd name="T10" fmla="*/ 0 w 69"/>
                <a:gd name="T11" fmla="*/ 8 h 16"/>
                <a:gd name="T12" fmla="*/ 23 w 69"/>
                <a:gd name="T13" fmla="*/ 8 h 16"/>
                <a:gd name="T14" fmla="*/ 15 w 69"/>
                <a:gd name="T15" fmla="*/ 16 h 16"/>
                <a:gd name="T16" fmla="*/ 69 w 69"/>
                <a:gd name="T17" fmla="*/ 16 h 16"/>
                <a:gd name="T18" fmla="*/ 61 w 69"/>
                <a:gd name="T19" fmla="*/ 8 h 16"/>
                <a:gd name="T20" fmla="*/ 69 w 69"/>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6">
                  <a:moveTo>
                    <a:pt x="69" y="8"/>
                  </a:moveTo>
                  <a:lnTo>
                    <a:pt x="38" y="0"/>
                  </a:lnTo>
                  <a:lnTo>
                    <a:pt x="8" y="8"/>
                  </a:lnTo>
                  <a:lnTo>
                    <a:pt x="15" y="8"/>
                  </a:lnTo>
                  <a:lnTo>
                    <a:pt x="15" y="8"/>
                  </a:lnTo>
                  <a:lnTo>
                    <a:pt x="0" y="8"/>
                  </a:lnTo>
                  <a:lnTo>
                    <a:pt x="23" y="8"/>
                  </a:lnTo>
                  <a:lnTo>
                    <a:pt x="15" y="16"/>
                  </a:lnTo>
                  <a:lnTo>
                    <a:pt x="69" y="16"/>
                  </a:lnTo>
                  <a:lnTo>
                    <a:pt x="61" y="8"/>
                  </a:lnTo>
                  <a:lnTo>
                    <a:pt x="69"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6" name="Freeform 386"/>
            <p:cNvSpPr>
              <a:spLocks/>
            </p:cNvSpPr>
            <p:nvPr/>
          </p:nvSpPr>
          <p:spPr bwMode="auto">
            <a:xfrm>
              <a:off x="4240" y="1271"/>
              <a:ext cx="68" cy="8"/>
            </a:xfrm>
            <a:custGeom>
              <a:avLst/>
              <a:gdLst>
                <a:gd name="T0" fmla="*/ 68 w 68"/>
                <a:gd name="T1" fmla="*/ 8 h 8"/>
                <a:gd name="T2" fmla="*/ 15 w 68"/>
                <a:gd name="T3" fmla="*/ 0 h 8"/>
                <a:gd name="T4" fmla="*/ 0 w 68"/>
                <a:gd name="T5" fmla="*/ 0 h 8"/>
                <a:gd name="T6" fmla="*/ 8 w 68"/>
                <a:gd name="T7" fmla="*/ 8 h 8"/>
                <a:gd name="T8" fmla="*/ 61 w 68"/>
                <a:gd name="T9" fmla="*/ 8 h 8"/>
                <a:gd name="T10" fmla="*/ 68 w 68"/>
                <a:gd name="T11" fmla="*/ 8 h 8"/>
              </a:gdLst>
              <a:ahLst/>
              <a:cxnLst>
                <a:cxn ang="0">
                  <a:pos x="T0" y="T1"/>
                </a:cxn>
                <a:cxn ang="0">
                  <a:pos x="T2" y="T3"/>
                </a:cxn>
                <a:cxn ang="0">
                  <a:pos x="T4" y="T5"/>
                </a:cxn>
                <a:cxn ang="0">
                  <a:pos x="T6" y="T7"/>
                </a:cxn>
                <a:cxn ang="0">
                  <a:pos x="T8" y="T9"/>
                </a:cxn>
                <a:cxn ang="0">
                  <a:pos x="T10" y="T11"/>
                </a:cxn>
              </a:cxnLst>
              <a:rect l="0" t="0" r="r" b="b"/>
              <a:pathLst>
                <a:path w="68" h="8">
                  <a:moveTo>
                    <a:pt x="68" y="8"/>
                  </a:moveTo>
                  <a:lnTo>
                    <a:pt x="15" y="0"/>
                  </a:lnTo>
                  <a:lnTo>
                    <a:pt x="0" y="0"/>
                  </a:lnTo>
                  <a:lnTo>
                    <a:pt x="8" y="8"/>
                  </a:lnTo>
                  <a:lnTo>
                    <a:pt x="61" y="8"/>
                  </a:lnTo>
                  <a:lnTo>
                    <a:pt x="6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7" name="Freeform 387"/>
            <p:cNvSpPr>
              <a:spLocks/>
            </p:cNvSpPr>
            <p:nvPr/>
          </p:nvSpPr>
          <p:spPr bwMode="auto">
            <a:xfrm>
              <a:off x="2842" y="1643"/>
              <a:ext cx="30" cy="8"/>
            </a:xfrm>
            <a:custGeom>
              <a:avLst/>
              <a:gdLst>
                <a:gd name="T0" fmla="*/ 7 w 30"/>
                <a:gd name="T1" fmla="*/ 0 h 8"/>
                <a:gd name="T2" fmla="*/ 7 w 30"/>
                <a:gd name="T3" fmla="*/ 0 h 8"/>
                <a:gd name="T4" fmla="*/ 0 w 30"/>
                <a:gd name="T5" fmla="*/ 0 h 8"/>
                <a:gd name="T6" fmla="*/ 0 w 30"/>
                <a:gd name="T7" fmla="*/ 0 h 8"/>
                <a:gd name="T8" fmla="*/ 0 w 30"/>
                <a:gd name="T9" fmla="*/ 0 h 8"/>
                <a:gd name="T10" fmla="*/ 0 w 30"/>
                <a:gd name="T11" fmla="*/ 0 h 8"/>
                <a:gd name="T12" fmla="*/ 0 w 30"/>
                <a:gd name="T13" fmla="*/ 0 h 8"/>
                <a:gd name="T14" fmla="*/ 0 w 30"/>
                <a:gd name="T15" fmla="*/ 8 h 8"/>
                <a:gd name="T16" fmla="*/ 7 w 30"/>
                <a:gd name="T17" fmla="*/ 8 h 8"/>
                <a:gd name="T18" fmla="*/ 30 w 30"/>
                <a:gd name="T19" fmla="*/ 8 h 8"/>
                <a:gd name="T20" fmla="*/ 30 w 30"/>
                <a:gd name="T21" fmla="*/ 0 h 8"/>
                <a:gd name="T22" fmla="*/ 15 w 30"/>
                <a:gd name="T23" fmla="*/ 0 h 8"/>
                <a:gd name="T24" fmla="*/ 7 w 30"/>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
                  <a:moveTo>
                    <a:pt x="7" y="0"/>
                  </a:moveTo>
                  <a:lnTo>
                    <a:pt x="7" y="0"/>
                  </a:lnTo>
                  <a:lnTo>
                    <a:pt x="0" y="0"/>
                  </a:lnTo>
                  <a:lnTo>
                    <a:pt x="0" y="0"/>
                  </a:lnTo>
                  <a:lnTo>
                    <a:pt x="0" y="0"/>
                  </a:lnTo>
                  <a:lnTo>
                    <a:pt x="0" y="0"/>
                  </a:lnTo>
                  <a:lnTo>
                    <a:pt x="0" y="0"/>
                  </a:lnTo>
                  <a:lnTo>
                    <a:pt x="0" y="8"/>
                  </a:lnTo>
                  <a:lnTo>
                    <a:pt x="7" y="8"/>
                  </a:lnTo>
                  <a:lnTo>
                    <a:pt x="30" y="8"/>
                  </a:lnTo>
                  <a:lnTo>
                    <a:pt x="30" y="0"/>
                  </a:lnTo>
                  <a:lnTo>
                    <a:pt x="15"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28" name="Freeform 388"/>
            <p:cNvSpPr>
              <a:spLocks/>
            </p:cNvSpPr>
            <p:nvPr/>
          </p:nvSpPr>
          <p:spPr bwMode="auto">
            <a:xfrm>
              <a:off x="4217" y="1294"/>
              <a:ext cx="46" cy="16"/>
            </a:xfrm>
            <a:custGeom>
              <a:avLst/>
              <a:gdLst>
                <a:gd name="T0" fmla="*/ 46 w 46"/>
                <a:gd name="T1" fmla="*/ 16 h 16"/>
                <a:gd name="T2" fmla="*/ 0 w 46"/>
                <a:gd name="T3" fmla="*/ 8 h 16"/>
                <a:gd name="T4" fmla="*/ 15 w 46"/>
                <a:gd name="T5" fmla="*/ 0 h 16"/>
                <a:gd name="T6" fmla="*/ 46 w 46"/>
                <a:gd name="T7" fmla="*/ 8 h 16"/>
                <a:gd name="T8" fmla="*/ 46 w 46"/>
                <a:gd name="T9" fmla="*/ 16 h 16"/>
              </a:gdLst>
              <a:ahLst/>
              <a:cxnLst>
                <a:cxn ang="0">
                  <a:pos x="T0" y="T1"/>
                </a:cxn>
                <a:cxn ang="0">
                  <a:pos x="T2" y="T3"/>
                </a:cxn>
                <a:cxn ang="0">
                  <a:pos x="T4" y="T5"/>
                </a:cxn>
                <a:cxn ang="0">
                  <a:pos x="T6" y="T7"/>
                </a:cxn>
                <a:cxn ang="0">
                  <a:pos x="T8" y="T9"/>
                </a:cxn>
              </a:cxnLst>
              <a:rect l="0" t="0" r="r" b="b"/>
              <a:pathLst>
                <a:path w="46" h="16">
                  <a:moveTo>
                    <a:pt x="46" y="16"/>
                  </a:moveTo>
                  <a:lnTo>
                    <a:pt x="0" y="8"/>
                  </a:lnTo>
                  <a:lnTo>
                    <a:pt x="15" y="0"/>
                  </a:lnTo>
                  <a:lnTo>
                    <a:pt x="46" y="8"/>
                  </a:lnTo>
                  <a:lnTo>
                    <a:pt x="46"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29" name="Freeform 389"/>
            <p:cNvSpPr>
              <a:spLocks/>
            </p:cNvSpPr>
            <p:nvPr/>
          </p:nvSpPr>
          <p:spPr bwMode="auto">
            <a:xfrm>
              <a:off x="3153" y="1374"/>
              <a:ext cx="23" cy="8"/>
            </a:xfrm>
            <a:custGeom>
              <a:avLst/>
              <a:gdLst>
                <a:gd name="T0" fmla="*/ 23 w 23"/>
                <a:gd name="T1" fmla="*/ 0 h 8"/>
                <a:gd name="T2" fmla="*/ 8 w 23"/>
                <a:gd name="T3" fmla="*/ 8 h 8"/>
                <a:gd name="T4" fmla="*/ 0 w 23"/>
                <a:gd name="T5" fmla="*/ 0 h 8"/>
                <a:gd name="T6" fmla="*/ 8 w 23"/>
                <a:gd name="T7" fmla="*/ 0 h 8"/>
                <a:gd name="T8" fmla="*/ 23 w 23"/>
                <a:gd name="T9" fmla="*/ 0 h 8"/>
              </a:gdLst>
              <a:ahLst/>
              <a:cxnLst>
                <a:cxn ang="0">
                  <a:pos x="T0" y="T1"/>
                </a:cxn>
                <a:cxn ang="0">
                  <a:pos x="T2" y="T3"/>
                </a:cxn>
                <a:cxn ang="0">
                  <a:pos x="T4" y="T5"/>
                </a:cxn>
                <a:cxn ang="0">
                  <a:pos x="T6" y="T7"/>
                </a:cxn>
                <a:cxn ang="0">
                  <a:pos x="T8" y="T9"/>
                </a:cxn>
              </a:cxnLst>
              <a:rect l="0" t="0" r="r" b="b"/>
              <a:pathLst>
                <a:path w="23" h="8">
                  <a:moveTo>
                    <a:pt x="23" y="0"/>
                  </a:moveTo>
                  <a:lnTo>
                    <a:pt x="8" y="8"/>
                  </a:lnTo>
                  <a:lnTo>
                    <a:pt x="0" y="0"/>
                  </a:lnTo>
                  <a:lnTo>
                    <a:pt x="8"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0" name="Freeform 390"/>
            <p:cNvSpPr>
              <a:spLocks/>
            </p:cNvSpPr>
            <p:nvPr/>
          </p:nvSpPr>
          <p:spPr bwMode="auto">
            <a:xfrm>
              <a:off x="3047" y="1191"/>
              <a:ext cx="53" cy="8"/>
            </a:xfrm>
            <a:custGeom>
              <a:avLst/>
              <a:gdLst>
                <a:gd name="T0" fmla="*/ 53 w 53"/>
                <a:gd name="T1" fmla="*/ 0 h 8"/>
                <a:gd name="T2" fmla="*/ 23 w 53"/>
                <a:gd name="T3" fmla="*/ 8 h 8"/>
                <a:gd name="T4" fmla="*/ 8 w 53"/>
                <a:gd name="T5" fmla="*/ 8 h 8"/>
                <a:gd name="T6" fmla="*/ 0 w 53"/>
                <a:gd name="T7" fmla="*/ 8 h 8"/>
                <a:gd name="T8" fmla="*/ 15 w 53"/>
                <a:gd name="T9" fmla="*/ 8 h 8"/>
                <a:gd name="T10" fmla="*/ 30 w 53"/>
                <a:gd name="T11" fmla="*/ 0 h 8"/>
                <a:gd name="T12" fmla="*/ 38 w 53"/>
                <a:gd name="T13" fmla="*/ 0 h 8"/>
                <a:gd name="T14" fmla="*/ 53 w 53"/>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8">
                  <a:moveTo>
                    <a:pt x="53" y="0"/>
                  </a:moveTo>
                  <a:lnTo>
                    <a:pt x="23" y="8"/>
                  </a:lnTo>
                  <a:lnTo>
                    <a:pt x="8" y="8"/>
                  </a:lnTo>
                  <a:lnTo>
                    <a:pt x="0" y="8"/>
                  </a:lnTo>
                  <a:lnTo>
                    <a:pt x="15" y="8"/>
                  </a:lnTo>
                  <a:lnTo>
                    <a:pt x="30" y="0"/>
                  </a:lnTo>
                  <a:lnTo>
                    <a:pt x="38" y="0"/>
                  </a:lnTo>
                  <a:lnTo>
                    <a:pt x="5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1" name="Freeform 391"/>
            <p:cNvSpPr>
              <a:spLocks/>
            </p:cNvSpPr>
            <p:nvPr/>
          </p:nvSpPr>
          <p:spPr bwMode="auto">
            <a:xfrm>
              <a:off x="4840" y="1826"/>
              <a:ext cx="16" cy="23"/>
            </a:xfrm>
            <a:custGeom>
              <a:avLst/>
              <a:gdLst>
                <a:gd name="T0" fmla="*/ 16 w 16"/>
                <a:gd name="T1" fmla="*/ 0 h 23"/>
                <a:gd name="T2" fmla="*/ 8 w 16"/>
                <a:gd name="T3" fmla="*/ 8 h 23"/>
                <a:gd name="T4" fmla="*/ 0 w 16"/>
                <a:gd name="T5" fmla="*/ 23 h 23"/>
                <a:gd name="T6" fmla="*/ 8 w 16"/>
                <a:gd name="T7" fmla="*/ 16 h 23"/>
                <a:gd name="T8" fmla="*/ 16 w 16"/>
                <a:gd name="T9" fmla="*/ 0 h 23"/>
                <a:gd name="T10" fmla="*/ 16 w 16"/>
                <a:gd name="T11" fmla="*/ 0 h 23"/>
              </a:gdLst>
              <a:ahLst/>
              <a:cxnLst>
                <a:cxn ang="0">
                  <a:pos x="T0" y="T1"/>
                </a:cxn>
                <a:cxn ang="0">
                  <a:pos x="T2" y="T3"/>
                </a:cxn>
                <a:cxn ang="0">
                  <a:pos x="T4" y="T5"/>
                </a:cxn>
                <a:cxn ang="0">
                  <a:pos x="T6" y="T7"/>
                </a:cxn>
                <a:cxn ang="0">
                  <a:pos x="T8" y="T9"/>
                </a:cxn>
                <a:cxn ang="0">
                  <a:pos x="T10" y="T11"/>
                </a:cxn>
              </a:cxnLst>
              <a:rect l="0" t="0" r="r" b="b"/>
              <a:pathLst>
                <a:path w="16" h="23">
                  <a:moveTo>
                    <a:pt x="16" y="0"/>
                  </a:moveTo>
                  <a:lnTo>
                    <a:pt x="8" y="8"/>
                  </a:lnTo>
                  <a:lnTo>
                    <a:pt x="0" y="23"/>
                  </a:lnTo>
                  <a:lnTo>
                    <a:pt x="8" y="16"/>
                  </a:lnTo>
                  <a:lnTo>
                    <a:pt x="16" y="0"/>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2" name="Freeform 392"/>
            <p:cNvSpPr>
              <a:spLocks/>
            </p:cNvSpPr>
            <p:nvPr/>
          </p:nvSpPr>
          <p:spPr bwMode="auto">
            <a:xfrm>
              <a:off x="4749" y="1334"/>
              <a:ext cx="15" cy="16"/>
            </a:xfrm>
            <a:custGeom>
              <a:avLst/>
              <a:gdLst>
                <a:gd name="T0" fmla="*/ 0 w 15"/>
                <a:gd name="T1" fmla="*/ 0 h 16"/>
                <a:gd name="T2" fmla="*/ 0 w 15"/>
                <a:gd name="T3" fmla="*/ 8 h 16"/>
                <a:gd name="T4" fmla="*/ 8 w 15"/>
                <a:gd name="T5" fmla="*/ 16 h 16"/>
                <a:gd name="T6" fmla="*/ 15 w 15"/>
                <a:gd name="T7" fmla="*/ 16 h 16"/>
                <a:gd name="T8" fmla="*/ 0 w 15"/>
                <a:gd name="T9" fmla="*/ 0 h 16"/>
              </a:gdLst>
              <a:ahLst/>
              <a:cxnLst>
                <a:cxn ang="0">
                  <a:pos x="T0" y="T1"/>
                </a:cxn>
                <a:cxn ang="0">
                  <a:pos x="T2" y="T3"/>
                </a:cxn>
                <a:cxn ang="0">
                  <a:pos x="T4" y="T5"/>
                </a:cxn>
                <a:cxn ang="0">
                  <a:pos x="T6" y="T7"/>
                </a:cxn>
                <a:cxn ang="0">
                  <a:pos x="T8" y="T9"/>
                </a:cxn>
              </a:cxnLst>
              <a:rect l="0" t="0" r="r" b="b"/>
              <a:pathLst>
                <a:path w="15" h="16">
                  <a:moveTo>
                    <a:pt x="0" y="0"/>
                  </a:moveTo>
                  <a:lnTo>
                    <a:pt x="0" y="8"/>
                  </a:lnTo>
                  <a:lnTo>
                    <a:pt x="8" y="16"/>
                  </a:lnTo>
                  <a:lnTo>
                    <a:pt x="15" y="16"/>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3" name="Freeform 393"/>
            <p:cNvSpPr>
              <a:spLocks/>
            </p:cNvSpPr>
            <p:nvPr/>
          </p:nvSpPr>
          <p:spPr bwMode="auto">
            <a:xfrm>
              <a:off x="3275" y="1358"/>
              <a:ext cx="30" cy="8"/>
            </a:xfrm>
            <a:custGeom>
              <a:avLst/>
              <a:gdLst>
                <a:gd name="T0" fmla="*/ 30 w 30"/>
                <a:gd name="T1" fmla="*/ 8 h 8"/>
                <a:gd name="T2" fmla="*/ 0 w 30"/>
                <a:gd name="T3" fmla="*/ 0 h 8"/>
                <a:gd name="T4" fmla="*/ 0 w 30"/>
                <a:gd name="T5" fmla="*/ 0 h 8"/>
                <a:gd name="T6" fmla="*/ 15 w 30"/>
                <a:gd name="T7" fmla="*/ 8 h 8"/>
                <a:gd name="T8" fmla="*/ 30 w 30"/>
                <a:gd name="T9" fmla="*/ 8 h 8"/>
              </a:gdLst>
              <a:ahLst/>
              <a:cxnLst>
                <a:cxn ang="0">
                  <a:pos x="T0" y="T1"/>
                </a:cxn>
                <a:cxn ang="0">
                  <a:pos x="T2" y="T3"/>
                </a:cxn>
                <a:cxn ang="0">
                  <a:pos x="T4" y="T5"/>
                </a:cxn>
                <a:cxn ang="0">
                  <a:pos x="T6" y="T7"/>
                </a:cxn>
                <a:cxn ang="0">
                  <a:pos x="T8" y="T9"/>
                </a:cxn>
              </a:cxnLst>
              <a:rect l="0" t="0" r="r" b="b"/>
              <a:pathLst>
                <a:path w="30" h="8">
                  <a:moveTo>
                    <a:pt x="30" y="8"/>
                  </a:moveTo>
                  <a:lnTo>
                    <a:pt x="0" y="0"/>
                  </a:lnTo>
                  <a:lnTo>
                    <a:pt x="0" y="0"/>
                  </a:lnTo>
                  <a:lnTo>
                    <a:pt x="15" y="8"/>
                  </a:lnTo>
                  <a:lnTo>
                    <a:pt x="3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34" name="Freeform 394"/>
            <p:cNvSpPr>
              <a:spLocks/>
            </p:cNvSpPr>
            <p:nvPr/>
          </p:nvSpPr>
          <p:spPr bwMode="auto">
            <a:xfrm>
              <a:off x="2857" y="1572"/>
              <a:ext cx="15" cy="8"/>
            </a:xfrm>
            <a:custGeom>
              <a:avLst/>
              <a:gdLst>
                <a:gd name="T0" fmla="*/ 15 w 15"/>
                <a:gd name="T1" fmla="*/ 0 h 8"/>
                <a:gd name="T2" fmla="*/ 0 w 15"/>
                <a:gd name="T3" fmla="*/ 8 h 8"/>
                <a:gd name="T4" fmla="*/ 0 w 15"/>
                <a:gd name="T5" fmla="*/ 0 h 8"/>
                <a:gd name="T6" fmla="*/ 15 w 15"/>
                <a:gd name="T7" fmla="*/ 0 h 8"/>
                <a:gd name="T8" fmla="*/ 15 w 15"/>
                <a:gd name="T9" fmla="*/ 0 h 8"/>
              </a:gdLst>
              <a:ahLst/>
              <a:cxnLst>
                <a:cxn ang="0">
                  <a:pos x="T0" y="T1"/>
                </a:cxn>
                <a:cxn ang="0">
                  <a:pos x="T2" y="T3"/>
                </a:cxn>
                <a:cxn ang="0">
                  <a:pos x="T4" y="T5"/>
                </a:cxn>
                <a:cxn ang="0">
                  <a:pos x="T6" y="T7"/>
                </a:cxn>
                <a:cxn ang="0">
                  <a:pos x="T8" y="T9"/>
                </a:cxn>
              </a:cxnLst>
              <a:rect l="0" t="0" r="r" b="b"/>
              <a:pathLst>
                <a:path w="15" h="8">
                  <a:moveTo>
                    <a:pt x="15" y="0"/>
                  </a:moveTo>
                  <a:lnTo>
                    <a:pt x="0" y="8"/>
                  </a:lnTo>
                  <a:lnTo>
                    <a:pt x="0" y="0"/>
                  </a:lnTo>
                  <a:lnTo>
                    <a:pt x="15"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5" name="Freeform 395"/>
            <p:cNvSpPr>
              <a:spLocks/>
            </p:cNvSpPr>
            <p:nvPr/>
          </p:nvSpPr>
          <p:spPr bwMode="auto">
            <a:xfrm>
              <a:off x="4840" y="1556"/>
              <a:ext cx="16" cy="16"/>
            </a:xfrm>
            <a:custGeom>
              <a:avLst/>
              <a:gdLst>
                <a:gd name="T0" fmla="*/ 16 w 16"/>
                <a:gd name="T1" fmla="*/ 8 h 16"/>
                <a:gd name="T2" fmla="*/ 8 w 16"/>
                <a:gd name="T3" fmla="*/ 16 h 16"/>
                <a:gd name="T4" fmla="*/ 0 w 16"/>
                <a:gd name="T5" fmla="*/ 8 h 16"/>
                <a:gd name="T6" fmla="*/ 8 w 16"/>
                <a:gd name="T7" fmla="*/ 0 h 16"/>
                <a:gd name="T8" fmla="*/ 16 w 16"/>
                <a:gd name="T9" fmla="*/ 8 h 16"/>
              </a:gdLst>
              <a:ahLst/>
              <a:cxnLst>
                <a:cxn ang="0">
                  <a:pos x="T0" y="T1"/>
                </a:cxn>
                <a:cxn ang="0">
                  <a:pos x="T2" y="T3"/>
                </a:cxn>
                <a:cxn ang="0">
                  <a:pos x="T4" y="T5"/>
                </a:cxn>
                <a:cxn ang="0">
                  <a:pos x="T6" y="T7"/>
                </a:cxn>
                <a:cxn ang="0">
                  <a:pos x="T8" y="T9"/>
                </a:cxn>
              </a:cxnLst>
              <a:rect l="0" t="0" r="r" b="b"/>
              <a:pathLst>
                <a:path w="16" h="16">
                  <a:moveTo>
                    <a:pt x="16" y="8"/>
                  </a:moveTo>
                  <a:lnTo>
                    <a:pt x="8" y="16"/>
                  </a:lnTo>
                  <a:lnTo>
                    <a:pt x="0" y="8"/>
                  </a:lnTo>
                  <a:lnTo>
                    <a:pt x="8" y="0"/>
                  </a:lnTo>
                  <a:lnTo>
                    <a:pt x="16" y="8"/>
                  </a:lnTo>
                  <a:close/>
                </a:path>
              </a:pathLst>
            </a:custGeom>
            <a:solidFill>
              <a:srgbClr val="E1E1E1"/>
            </a:solidFill>
            <a:ln w="12700">
              <a:solidFill>
                <a:srgbClr val="000000"/>
              </a:solidFill>
              <a:prstDash val="solid"/>
              <a:round/>
              <a:headEnd/>
              <a:tailEnd/>
            </a:ln>
          </p:spPr>
          <p:txBody>
            <a:bodyPr/>
            <a:lstStyle/>
            <a:p>
              <a:endParaRPr lang="en-US"/>
            </a:p>
          </p:txBody>
        </p:sp>
        <p:sp>
          <p:nvSpPr>
            <p:cNvPr id="215436" name="Freeform 396"/>
            <p:cNvSpPr>
              <a:spLocks/>
            </p:cNvSpPr>
            <p:nvPr/>
          </p:nvSpPr>
          <p:spPr bwMode="auto">
            <a:xfrm>
              <a:off x="4643" y="1366"/>
              <a:ext cx="23" cy="1"/>
            </a:xfrm>
            <a:custGeom>
              <a:avLst/>
              <a:gdLst>
                <a:gd name="T0" fmla="*/ 23 w 23"/>
                <a:gd name="T1" fmla="*/ 23 w 23"/>
                <a:gd name="T2" fmla="*/ 0 w 23"/>
                <a:gd name="T3" fmla="*/ 23 w 23"/>
                <a:gd name="T4" fmla="*/ 23 w 23"/>
              </a:gdLst>
              <a:ahLst/>
              <a:cxnLst>
                <a:cxn ang="0">
                  <a:pos x="T0" y="0"/>
                </a:cxn>
                <a:cxn ang="0">
                  <a:pos x="T1" y="0"/>
                </a:cxn>
                <a:cxn ang="0">
                  <a:pos x="T2" y="0"/>
                </a:cxn>
                <a:cxn ang="0">
                  <a:pos x="T3" y="0"/>
                </a:cxn>
                <a:cxn ang="0">
                  <a:pos x="T4" y="0"/>
                </a:cxn>
              </a:cxnLst>
              <a:rect l="0" t="0" r="r" b="b"/>
              <a:pathLst>
                <a:path w="23">
                  <a:moveTo>
                    <a:pt x="23" y="0"/>
                  </a:moveTo>
                  <a:lnTo>
                    <a:pt x="23" y="0"/>
                  </a:lnTo>
                  <a:lnTo>
                    <a:pt x="0" y="0"/>
                  </a:lnTo>
                  <a:lnTo>
                    <a:pt x="23"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7" name="Freeform 397"/>
            <p:cNvSpPr>
              <a:spLocks/>
            </p:cNvSpPr>
            <p:nvPr/>
          </p:nvSpPr>
          <p:spPr bwMode="auto">
            <a:xfrm>
              <a:off x="3381" y="1302"/>
              <a:ext cx="23" cy="8"/>
            </a:xfrm>
            <a:custGeom>
              <a:avLst/>
              <a:gdLst>
                <a:gd name="T0" fmla="*/ 23 w 23"/>
                <a:gd name="T1" fmla="*/ 8 h 8"/>
                <a:gd name="T2" fmla="*/ 0 w 23"/>
                <a:gd name="T3" fmla="*/ 8 h 8"/>
                <a:gd name="T4" fmla="*/ 8 w 23"/>
                <a:gd name="T5" fmla="*/ 0 h 8"/>
                <a:gd name="T6" fmla="*/ 16 w 23"/>
                <a:gd name="T7" fmla="*/ 8 h 8"/>
                <a:gd name="T8" fmla="*/ 23 w 23"/>
                <a:gd name="T9" fmla="*/ 8 h 8"/>
              </a:gdLst>
              <a:ahLst/>
              <a:cxnLst>
                <a:cxn ang="0">
                  <a:pos x="T0" y="T1"/>
                </a:cxn>
                <a:cxn ang="0">
                  <a:pos x="T2" y="T3"/>
                </a:cxn>
                <a:cxn ang="0">
                  <a:pos x="T4" y="T5"/>
                </a:cxn>
                <a:cxn ang="0">
                  <a:pos x="T6" y="T7"/>
                </a:cxn>
                <a:cxn ang="0">
                  <a:pos x="T8" y="T9"/>
                </a:cxn>
              </a:cxnLst>
              <a:rect l="0" t="0" r="r" b="b"/>
              <a:pathLst>
                <a:path w="23" h="8">
                  <a:moveTo>
                    <a:pt x="23" y="8"/>
                  </a:moveTo>
                  <a:lnTo>
                    <a:pt x="0" y="8"/>
                  </a:lnTo>
                  <a:lnTo>
                    <a:pt x="8" y="0"/>
                  </a:lnTo>
                  <a:lnTo>
                    <a:pt x="16"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438" name="Freeform 398"/>
            <p:cNvSpPr>
              <a:spLocks/>
            </p:cNvSpPr>
            <p:nvPr/>
          </p:nvSpPr>
          <p:spPr bwMode="auto">
            <a:xfrm>
              <a:off x="3176" y="1191"/>
              <a:ext cx="31" cy="8"/>
            </a:xfrm>
            <a:custGeom>
              <a:avLst/>
              <a:gdLst>
                <a:gd name="T0" fmla="*/ 31 w 31"/>
                <a:gd name="T1" fmla="*/ 0 h 8"/>
                <a:gd name="T2" fmla="*/ 0 w 31"/>
                <a:gd name="T3" fmla="*/ 0 h 8"/>
                <a:gd name="T4" fmla="*/ 15 w 31"/>
                <a:gd name="T5" fmla="*/ 8 h 8"/>
                <a:gd name="T6" fmla="*/ 31 w 31"/>
                <a:gd name="T7" fmla="*/ 0 h 8"/>
              </a:gdLst>
              <a:ahLst/>
              <a:cxnLst>
                <a:cxn ang="0">
                  <a:pos x="T0" y="T1"/>
                </a:cxn>
                <a:cxn ang="0">
                  <a:pos x="T2" y="T3"/>
                </a:cxn>
                <a:cxn ang="0">
                  <a:pos x="T4" y="T5"/>
                </a:cxn>
                <a:cxn ang="0">
                  <a:pos x="T6" y="T7"/>
                </a:cxn>
              </a:cxnLst>
              <a:rect l="0" t="0" r="r" b="b"/>
              <a:pathLst>
                <a:path w="31" h="8">
                  <a:moveTo>
                    <a:pt x="31" y="0"/>
                  </a:moveTo>
                  <a:lnTo>
                    <a:pt x="0" y="0"/>
                  </a:lnTo>
                  <a:lnTo>
                    <a:pt x="15" y="8"/>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9" name="Freeform 399"/>
            <p:cNvSpPr>
              <a:spLocks/>
            </p:cNvSpPr>
            <p:nvPr/>
          </p:nvSpPr>
          <p:spPr bwMode="auto">
            <a:xfrm>
              <a:off x="3214" y="1191"/>
              <a:ext cx="31" cy="1"/>
            </a:xfrm>
            <a:custGeom>
              <a:avLst/>
              <a:gdLst>
                <a:gd name="T0" fmla="*/ 31 w 31"/>
                <a:gd name="T1" fmla="*/ 0 w 31"/>
                <a:gd name="T2" fmla="*/ 23 w 31"/>
                <a:gd name="T3" fmla="*/ 31 w 31"/>
              </a:gdLst>
              <a:ahLst/>
              <a:cxnLst>
                <a:cxn ang="0">
                  <a:pos x="T0" y="0"/>
                </a:cxn>
                <a:cxn ang="0">
                  <a:pos x="T1" y="0"/>
                </a:cxn>
                <a:cxn ang="0">
                  <a:pos x="T2" y="0"/>
                </a:cxn>
                <a:cxn ang="0">
                  <a:pos x="T3" y="0"/>
                </a:cxn>
              </a:cxnLst>
              <a:rect l="0" t="0" r="r" b="b"/>
              <a:pathLst>
                <a:path w="31">
                  <a:moveTo>
                    <a:pt x="31" y="0"/>
                  </a:moveTo>
                  <a:lnTo>
                    <a:pt x="0" y="0"/>
                  </a:lnTo>
                  <a:lnTo>
                    <a:pt x="23" y="0"/>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0" name="Freeform 400"/>
            <p:cNvSpPr>
              <a:spLocks/>
            </p:cNvSpPr>
            <p:nvPr/>
          </p:nvSpPr>
          <p:spPr bwMode="auto">
            <a:xfrm>
              <a:off x="3860" y="1287"/>
              <a:ext cx="23" cy="7"/>
            </a:xfrm>
            <a:custGeom>
              <a:avLst/>
              <a:gdLst>
                <a:gd name="T0" fmla="*/ 23 w 23"/>
                <a:gd name="T1" fmla="*/ 0 h 7"/>
                <a:gd name="T2" fmla="*/ 0 w 23"/>
                <a:gd name="T3" fmla="*/ 0 h 7"/>
                <a:gd name="T4" fmla="*/ 23 w 23"/>
                <a:gd name="T5" fmla="*/ 7 h 7"/>
                <a:gd name="T6" fmla="*/ 23 w 23"/>
                <a:gd name="T7" fmla="*/ 0 h 7"/>
              </a:gdLst>
              <a:ahLst/>
              <a:cxnLst>
                <a:cxn ang="0">
                  <a:pos x="T0" y="T1"/>
                </a:cxn>
                <a:cxn ang="0">
                  <a:pos x="T2" y="T3"/>
                </a:cxn>
                <a:cxn ang="0">
                  <a:pos x="T4" y="T5"/>
                </a:cxn>
                <a:cxn ang="0">
                  <a:pos x="T6" y="T7"/>
                </a:cxn>
              </a:cxnLst>
              <a:rect l="0" t="0" r="r" b="b"/>
              <a:pathLst>
                <a:path w="23" h="7">
                  <a:moveTo>
                    <a:pt x="23" y="0"/>
                  </a:moveTo>
                  <a:lnTo>
                    <a:pt x="0" y="0"/>
                  </a:lnTo>
                  <a:lnTo>
                    <a:pt x="23" y="7"/>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1" name="Freeform 401"/>
            <p:cNvSpPr>
              <a:spLocks/>
            </p:cNvSpPr>
            <p:nvPr/>
          </p:nvSpPr>
          <p:spPr bwMode="auto">
            <a:xfrm>
              <a:off x="4886" y="1723"/>
              <a:ext cx="8" cy="15"/>
            </a:xfrm>
            <a:custGeom>
              <a:avLst/>
              <a:gdLst>
                <a:gd name="T0" fmla="*/ 8 w 8"/>
                <a:gd name="T1" fmla="*/ 0 h 15"/>
                <a:gd name="T2" fmla="*/ 0 w 8"/>
                <a:gd name="T3" fmla="*/ 15 h 15"/>
                <a:gd name="T4" fmla="*/ 0 w 8"/>
                <a:gd name="T5" fmla="*/ 0 h 15"/>
                <a:gd name="T6" fmla="*/ 8 w 8"/>
                <a:gd name="T7" fmla="*/ 0 h 15"/>
              </a:gdLst>
              <a:ahLst/>
              <a:cxnLst>
                <a:cxn ang="0">
                  <a:pos x="T0" y="T1"/>
                </a:cxn>
                <a:cxn ang="0">
                  <a:pos x="T2" y="T3"/>
                </a:cxn>
                <a:cxn ang="0">
                  <a:pos x="T4" y="T5"/>
                </a:cxn>
                <a:cxn ang="0">
                  <a:pos x="T6" y="T7"/>
                </a:cxn>
              </a:cxnLst>
              <a:rect l="0" t="0" r="r" b="b"/>
              <a:pathLst>
                <a:path w="8" h="15">
                  <a:moveTo>
                    <a:pt x="8" y="0"/>
                  </a:moveTo>
                  <a:lnTo>
                    <a:pt x="0" y="15"/>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2" name="Freeform 402"/>
            <p:cNvSpPr>
              <a:spLocks/>
            </p:cNvSpPr>
            <p:nvPr/>
          </p:nvSpPr>
          <p:spPr bwMode="auto">
            <a:xfrm>
              <a:off x="4825" y="1849"/>
              <a:ext cx="8" cy="8"/>
            </a:xfrm>
            <a:custGeom>
              <a:avLst/>
              <a:gdLst>
                <a:gd name="T0" fmla="*/ 8 w 8"/>
                <a:gd name="T1" fmla="*/ 0 h 8"/>
                <a:gd name="T2" fmla="*/ 0 w 8"/>
                <a:gd name="T3" fmla="*/ 8 h 8"/>
                <a:gd name="T4" fmla="*/ 0 w 8"/>
                <a:gd name="T5" fmla="*/ 0 h 8"/>
                <a:gd name="T6" fmla="*/ 8 w 8"/>
                <a:gd name="T7" fmla="*/ 0 h 8"/>
              </a:gdLst>
              <a:ahLst/>
              <a:cxnLst>
                <a:cxn ang="0">
                  <a:pos x="T0" y="T1"/>
                </a:cxn>
                <a:cxn ang="0">
                  <a:pos x="T2" y="T3"/>
                </a:cxn>
                <a:cxn ang="0">
                  <a:pos x="T4" y="T5"/>
                </a:cxn>
                <a:cxn ang="0">
                  <a:pos x="T6" y="T7"/>
                </a:cxn>
              </a:cxnLst>
              <a:rect l="0" t="0" r="r" b="b"/>
              <a:pathLst>
                <a:path w="8" h="8">
                  <a:moveTo>
                    <a:pt x="8" y="0"/>
                  </a:moveTo>
                  <a:lnTo>
                    <a:pt x="0" y="8"/>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3" name="Freeform 403"/>
            <p:cNvSpPr>
              <a:spLocks/>
            </p:cNvSpPr>
            <p:nvPr/>
          </p:nvSpPr>
          <p:spPr bwMode="auto">
            <a:xfrm>
              <a:off x="4202" y="1294"/>
              <a:ext cx="15" cy="1"/>
            </a:xfrm>
            <a:custGeom>
              <a:avLst/>
              <a:gdLst>
                <a:gd name="T0" fmla="*/ 15 w 15"/>
                <a:gd name="T1" fmla="*/ 0 w 15"/>
                <a:gd name="T2" fmla="*/ 8 w 15"/>
                <a:gd name="T3" fmla="*/ 15 w 15"/>
              </a:gdLst>
              <a:ahLst/>
              <a:cxnLst>
                <a:cxn ang="0">
                  <a:pos x="T0" y="0"/>
                </a:cxn>
                <a:cxn ang="0">
                  <a:pos x="T1" y="0"/>
                </a:cxn>
                <a:cxn ang="0">
                  <a:pos x="T2" y="0"/>
                </a:cxn>
                <a:cxn ang="0">
                  <a:pos x="T3" y="0"/>
                </a:cxn>
              </a:cxnLst>
              <a:rect l="0" t="0" r="r" b="b"/>
              <a:pathLst>
                <a:path w="15">
                  <a:moveTo>
                    <a:pt x="15" y="0"/>
                  </a:moveTo>
                  <a:lnTo>
                    <a:pt x="0" y="0"/>
                  </a:lnTo>
                  <a:lnTo>
                    <a:pt x="8"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4" name="Freeform 404"/>
            <p:cNvSpPr>
              <a:spLocks/>
            </p:cNvSpPr>
            <p:nvPr/>
          </p:nvSpPr>
          <p:spPr bwMode="auto">
            <a:xfrm>
              <a:off x="3032" y="1191"/>
              <a:ext cx="30" cy="8"/>
            </a:xfrm>
            <a:custGeom>
              <a:avLst/>
              <a:gdLst>
                <a:gd name="T0" fmla="*/ 30 w 30"/>
                <a:gd name="T1" fmla="*/ 0 h 8"/>
                <a:gd name="T2" fmla="*/ 0 w 30"/>
                <a:gd name="T3" fmla="*/ 8 h 8"/>
                <a:gd name="T4" fmla="*/ 7 w 30"/>
                <a:gd name="T5" fmla="*/ 0 h 8"/>
                <a:gd name="T6" fmla="*/ 30 w 30"/>
                <a:gd name="T7" fmla="*/ 0 h 8"/>
              </a:gdLst>
              <a:ahLst/>
              <a:cxnLst>
                <a:cxn ang="0">
                  <a:pos x="T0" y="T1"/>
                </a:cxn>
                <a:cxn ang="0">
                  <a:pos x="T2" y="T3"/>
                </a:cxn>
                <a:cxn ang="0">
                  <a:pos x="T4" y="T5"/>
                </a:cxn>
                <a:cxn ang="0">
                  <a:pos x="T6" y="T7"/>
                </a:cxn>
              </a:cxnLst>
              <a:rect l="0" t="0" r="r" b="b"/>
              <a:pathLst>
                <a:path w="30" h="8">
                  <a:moveTo>
                    <a:pt x="30" y="0"/>
                  </a:moveTo>
                  <a:lnTo>
                    <a:pt x="0" y="8"/>
                  </a:lnTo>
                  <a:lnTo>
                    <a:pt x="7" y="0"/>
                  </a:lnTo>
                  <a:lnTo>
                    <a:pt x="3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5" name="Freeform 405"/>
            <p:cNvSpPr>
              <a:spLocks/>
            </p:cNvSpPr>
            <p:nvPr/>
          </p:nvSpPr>
          <p:spPr bwMode="auto">
            <a:xfrm>
              <a:off x="3480" y="1318"/>
              <a:ext cx="15" cy="8"/>
            </a:xfrm>
            <a:custGeom>
              <a:avLst/>
              <a:gdLst>
                <a:gd name="T0" fmla="*/ 15 w 15"/>
                <a:gd name="T1" fmla="*/ 0 h 8"/>
                <a:gd name="T2" fmla="*/ 0 w 15"/>
                <a:gd name="T3" fmla="*/ 8 h 8"/>
                <a:gd name="T4" fmla="*/ 0 w 15"/>
                <a:gd name="T5" fmla="*/ 0 h 8"/>
                <a:gd name="T6" fmla="*/ 15 w 15"/>
                <a:gd name="T7" fmla="*/ 0 h 8"/>
              </a:gdLst>
              <a:ahLst/>
              <a:cxnLst>
                <a:cxn ang="0">
                  <a:pos x="T0" y="T1"/>
                </a:cxn>
                <a:cxn ang="0">
                  <a:pos x="T2" y="T3"/>
                </a:cxn>
                <a:cxn ang="0">
                  <a:pos x="T4" y="T5"/>
                </a:cxn>
                <a:cxn ang="0">
                  <a:pos x="T6" y="T7"/>
                </a:cxn>
              </a:cxnLst>
              <a:rect l="0" t="0" r="r" b="b"/>
              <a:pathLst>
                <a:path w="15" h="8">
                  <a:moveTo>
                    <a:pt x="15" y="0"/>
                  </a:moveTo>
                  <a:lnTo>
                    <a:pt x="0" y="8"/>
                  </a:lnTo>
                  <a:lnTo>
                    <a:pt x="0"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6" name="Freeform 406"/>
            <p:cNvSpPr>
              <a:spLocks/>
            </p:cNvSpPr>
            <p:nvPr/>
          </p:nvSpPr>
          <p:spPr bwMode="auto">
            <a:xfrm>
              <a:off x="3161" y="1199"/>
              <a:ext cx="23" cy="1"/>
            </a:xfrm>
            <a:custGeom>
              <a:avLst/>
              <a:gdLst>
                <a:gd name="T0" fmla="*/ 23 w 23"/>
                <a:gd name="T1" fmla="*/ 0 w 23"/>
                <a:gd name="T2" fmla="*/ 8 w 23"/>
                <a:gd name="T3" fmla="*/ 23 w 23"/>
              </a:gdLst>
              <a:ahLst/>
              <a:cxnLst>
                <a:cxn ang="0">
                  <a:pos x="T0" y="0"/>
                </a:cxn>
                <a:cxn ang="0">
                  <a:pos x="T1" y="0"/>
                </a:cxn>
                <a:cxn ang="0">
                  <a:pos x="T2" y="0"/>
                </a:cxn>
                <a:cxn ang="0">
                  <a:pos x="T3" y="0"/>
                </a:cxn>
              </a:cxnLst>
              <a:rect l="0" t="0" r="r" b="b"/>
              <a:pathLst>
                <a:path w="23">
                  <a:moveTo>
                    <a:pt x="23" y="0"/>
                  </a:moveTo>
                  <a:lnTo>
                    <a:pt x="0" y="0"/>
                  </a:lnTo>
                  <a:lnTo>
                    <a:pt x="8"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7" name="Freeform 407"/>
            <p:cNvSpPr>
              <a:spLocks/>
            </p:cNvSpPr>
            <p:nvPr/>
          </p:nvSpPr>
          <p:spPr bwMode="auto">
            <a:xfrm>
              <a:off x="4947" y="1627"/>
              <a:ext cx="23" cy="16"/>
            </a:xfrm>
            <a:custGeom>
              <a:avLst/>
              <a:gdLst>
                <a:gd name="T0" fmla="*/ 23 w 23"/>
                <a:gd name="T1" fmla="*/ 16 h 16"/>
                <a:gd name="T2" fmla="*/ 0 w 23"/>
                <a:gd name="T3" fmla="*/ 0 h 16"/>
                <a:gd name="T4" fmla="*/ 23 w 23"/>
                <a:gd name="T5" fmla="*/ 16 h 16"/>
                <a:gd name="T6" fmla="*/ 23 w 23"/>
                <a:gd name="T7" fmla="*/ 16 h 16"/>
              </a:gdLst>
              <a:ahLst/>
              <a:cxnLst>
                <a:cxn ang="0">
                  <a:pos x="T0" y="T1"/>
                </a:cxn>
                <a:cxn ang="0">
                  <a:pos x="T2" y="T3"/>
                </a:cxn>
                <a:cxn ang="0">
                  <a:pos x="T4" y="T5"/>
                </a:cxn>
                <a:cxn ang="0">
                  <a:pos x="T6" y="T7"/>
                </a:cxn>
              </a:cxnLst>
              <a:rect l="0" t="0" r="r" b="b"/>
              <a:pathLst>
                <a:path w="23" h="16">
                  <a:moveTo>
                    <a:pt x="23" y="16"/>
                  </a:moveTo>
                  <a:lnTo>
                    <a:pt x="0" y="0"/>
                  </a:lnTo>
                  <a:lnTo>
                    <a:pt x="23" y="16"/>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48" name="Freeform 408"/>
            <p:cNvSpPr>
              <a:spLocks/>
            </p:cNvSpPr>
            <p:nvPr/>
          </p:nvSpPr>
          <p:spPr bwMode="auto">
            <a:xfrm>
              <a:off x="4111" y="1263"/>
              <a:ext cx="15" cy="8"/>
            </a:xfrm>
            <a:custGeom>
              <a:avLst/>
              <a:gdLst>
                <a:gd name="T0" fmla="*/ 15 w 15"/>
                <a:gd name="T1" fmla="*/ 8 h 8"/>
                <a:gd name="T2" fmla="*/ 0 w 15"/>
                <a:gd name="T3" fmla="*/ 0 h 8"/>
                <a:gd name="T4" fmla="*/ 15 w 15"/>
                <a:gd name="T5" fmla="*/ 8 h 8"/>
                <a:gd name="T6" fmla="*/ 15 w 15"/>
                <a:gd name="T7" fmla="*/ 8 h 8"/>
              </a:gdLst>
              <a:ahLst/>
              <a:cxnLst>
                <a:cxn ang="0">
                  <a:pos x="T0" y="T1"/>
                </a:cxn>
                <a:cxn ang="0">
                  <a:pos x="T2" y="T3"/>
                </a:cxn>
                <a:cxn ang="0">
                  <a:pos x="T4" y="T5"/>
                </a:cxn>
                <a:cxn ang="0">
                  <a:pos x="T6" y="T7"/>
                </a:cxn>
              </a:cxnLst>
              <a:rect l="0" t="0" r="r" b="b"/>
              <a:pathLst>
                <a:path w="15" h="8">
                  <a:moveTo>
                    <a:pt x="15" y="8"/>
                  </a:moveTo>
                  <a:lnTo>
                    <a:pt x="0" y="0"/>
                  </a:lnTo>
                  <a:lnTo>
                    <a:pt x="15" y="8"/>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449" name="Rectangle 409"/>
            <p:cNvSpPr>
              <a:spLocks noChangeArrowheads="1"/>
            </p:cNvSpPr>
            <p:nvPr/>
          </p:nvSpPr>
          <p:spPr bwMode="auto">
            <a:xfrm>
              <a:off x="2857" y="1564"/>
              <a:ext cx="8" cy="0"/>
            </a:xfrm>
            <a:prstGeom prst="rect">
              <a:avLst/>
            </a:prstGeom>
            <a:solidFill>
              <a:srgbClr val="E1E1E1"/>
            </a:solidFill>
            <a:ln w="12700">
              <a:solidFill>
                <a:srgbClr val="000000"/>
              </a:solidFill>
              <a:miter lim="800000"/>
              <a:headEnd/>
              <a:tailEnd/>
            </a:ln>
          </p:spPr>
          <p:txBody>
            <a:bodyPr/>
            <a:lstStyle/>
            <a:p>
              <a:endParaRPr lang="en-US"/>
            </a:p>
          </p:txBody>
        </p:sp>
        <p:sp>
          <p:nvSpPr>
            <p:cNvPr id="215450" name="Freeform 410"/>
            <p:cNvSpPr>
              <a:spLocks/>
            </p:cNvSpPr>
            <p:nvPr/>
          </p:nvSpPr>
          <p:spPr bwMode="auto">
            <a:xfrm>
              <a:off x="2735" y="1857"/>
              <a:ext cx="8" cy="1"/>
            </a:xfrm>
            <a:custGeom>
              <a:avLst/>
              <a:gdLst>
                <a:gd name="T0" fmla="*/ 8 w 8"/>
                <a:gd name="T1" fmla="*/ 8 w 8"/>
                <a:gd name="T2" fmla="*/ 8 w 8"/>
                <a:gd name="T3" fmla="*/ 0 w 8"/>
                <a:gd name="T4" fmla="*/ 8 w 8"/>
                <a:gd name="T5" fmla="*/ 8 w 8"/>
              </a:gdLst>
              <a:ahLst/>
              <a:cxnLst>
                <a:cxn ang="0">
                  <a:pos x="T0" y="0"/>
                </a:cxn>
                <a:cxn ang="0">
                  <a:pos x="T1" y="0"/>
                </a:cxn>
                <a:cxn ang="0">
                  <a:pos x="T2" y="0"/>
                </a:cxn>
                <a:cxn ang="0">
                  <a:pos x="T3" y="0"/>
                </a:cxn>
                <a:cxn ang="0">
                  <a:pos x="T4" y="0"/>
                </a:cxn>
                <a:cxn ang="0">
                  <a:pos x="T5" y="0"/>
                </a:cxn>
              </a:cxnLst>
              <a:rect l="0" t="0" r="r" b="b"/>
              <a:pathLst>
                <a:path w="8">
                  <a:moveTo>
                    <a:pt x="8" y="0"/>
                  </a:moveTo>
                  <a:lnTo>
                    <a:pt x="8" y="0"/>
                  </a:lnTo>
                  <a:lnTo>
                    <a:pt x="8" y="0"/>
                  </a:lnTo>
                  <a:lnTo>
                    <a:pt x="0" y="0"/>
                  </a:lnTo>
                  <a:lnTo>
                    <a:pt x="8" y="0"/>
                  </a:lnTo>
                  <a:lnTo>
                    <a:pt x="8" y="0"/>
                  </a:lnTo>
                  <a:close/>
                </a:path>
              </a:pathLst>
            </a:custGeom>
            <a:solidFill>
              <a:srgbClr val="C0C0C0"/>
            </a:solidFill>
            <a:ln w="12700">
              <a:solidFill>
                <a:srgbClr val="000000"/>
              </a:solidFill>
              <a:prstDash val="solid"/>
              <a:round/>
              <a:headEnd/>
              <a:tailEnd/>
            </a:ln>
          </p:spPr>
          <p:txBody>
            <a:bodyPr/>
            <a:lstStyle/>
            <a:p>
              <a:endParaRPr lang="en-US"/>
            </a:p>
          </p:txBody>
        </p:sp>
        <p:sp>
          <p:nvSpPr>
            <p:cNvPr id="215451" name="Freeform 411"/>
            <p:cNvSpPr>
              <a:spLocks/>
            </p:cNvSpPr>
            <p:nvPr/>
          </p:nvSpPr>
          <p:spPr bwMode="auto">
            <a:xfrm>
              <a:off x="2796" y="1746"/>
              <a:ext cx="91" cy="32"/>
            </a:xfrm>
            <a:custGeom>
              <a:avLst/>
              <a:gdLst>
                <a:gd name="T0" fmla="*/ 31 w 91"/>
                <a:gd name="T1" fmla="*/ 0 h 32"/>
                <a:gd name="T2" fmla="*/ 31 w 91"/>
                <a:gd name="T3" fmla="*/ 0 h 32"/>
                <a:gd name="T4" fmla="*/ 31 w 91"/>
                <a:gd name="T5" fmla="*/ 8 h 32"/>
                <a:gd name="T6" fmla="*/ 23 w 91"/>
                <a:gd name="T7" fmla="*/ 8 h 32"/>
                <a:gd name="T8" fmla="*/ 23 w 91"/>
                <a:gd name="T9" fmla="*/ 8 h 32"/>
                <a:gd name="T10" fmla="*/ 23 w 91"/>
                <a:gd name="T11" fmla="*/ 16 h 32"/>
                <a:gd name="T12" fmla="*/ 8 w 91"/>
                <a:gd name="T13" fmla="*/ 16 h 32"/>
                <a:gd name="T14" fmla="*/ 8 w 91"/>
                <a:gd name="T15" fmla="*/ 16 h 32"/>
                <a:gd name="T16" fmla="*/ 0 w 91"/>
                <a:gd name="T17" fmla="*/ 16 h 32"/>
                <a:gd name="T18" fmla="*/ 8 w 91"/>
                <a:gd name="T19" fmla="*/ 32 h 32"/>
                <a:gd name="T20" fmla="*/ 15 w 91"/>
                <a:gd name="T21" fmla="*/ 32 h 32"/>
                <a:gd name="T22" fmla="*/ 38 w 91"/>
                <a:gd name="T23" fmla="*/ 32 h 32"/>
                <a:gd name="T24" fmla="*/ 61 w 91"/>
                <a:gd name="T25" fmla="*/ 24 h 32"/>
                <a:gd name="T26" fmla="*/ 84 w 91"/>
                <a:gd name="T27" fmla="*/ 24 h 32"/>
                <a:gd name="T28" fmla="*/ 91 w 91"/>
                <a:gd name="T29" fmla="*/ 8 h 32"/>
                <a:gd name="T30" fmla="*/ 69 w 91"/>
                <a:gd name="T31" fmla="*/ 0 h 32"/>
                <a:gd name="T32" fmla="*/ 53 w 91"/>
                <a:gd name="T33" fmla="*/ 0 h 32"/>
                <a:gd name="T34" fmla="*/ 53 w 91"/>
                <a:gd name="T35" fmla="*/ 0 h 32"/>
                <a:gd name="T36" fmla="*/ 31 w 91"/>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32">
                  <a:moveTo>
                    <a:pt x="31" y="0"/>
                  </a:moveTo>
                  <a:lnTo>
                    <a:pt x="31" y="0"/>
                  </a:lnTo>
                  <a:lnTo>
                    <a:pt x="31" y="8"/>
                  </a:lnTo>
                  <a:lnTo>
                    <a:pt x="23" y="8"/>
                  </a:lnTo>
                  <a:lnTo>
                    <a:pt x="23" y="8"/>
                  </a:lnTo>
                  <a:lnTo>
                    <a:pt x="23" y="16"/>
                  </a:lnTo>
                  <a:lnTo>
                    <a:pt x="8" y="16"/>
                  </a:lnTo>
                  <a:lnTo>
                    <a:pt x="8" y="16"/>
                  </a:lnTo>
                  <a:lnTo>
                    <a:pt x="0" y="16"/>
                  </a:lnTo>
                  <a:lnTo>
                    <a:pt x="8" y="32"/>
                  </a:lnTo>
                  <a:lnTo>
                    <a:pt x="15" y="32"/>
                  </a:lnTo>
                  <a:lnTo>
                    <a:pt x="38" y="32"/>
                  </a:lnTo>
                  <a:lnTo>
                    <a:pt x="61" y="24"/>
                  </a:lnTo>
                  <a:lnTo>
                    <a:pt x="84" y="24"/>
                  </a:lnTo>
                  <a:lnTo>
                    <a:pt x="91" y="8"/>
                  </a:lnTo>
                  <a:lnTo>
                    <a:pt x="69" y="0"/>
                  </a:lnTo>
                  <a:lnTo>
                    <a:pt x="53" y="0"/>
                  </a:lnTo>
                  <a:lnTo>
                    <a:pt x="53" y="0"/>
                  </a:lnTo>
                  <a:lnTo>
                    <a:pt x="31" y="0"/>
                  </a:lnTo>
                  <a:close/>
                </a:path>
              </a:pathLst>
            </a:custGeom>
            <a:solidFill>
              <a:srgbClr val="6F73BF"/>
            </a:solidFill>
            <a:ln w="12700">
              <a:solidFill>
                <a:srgbClr val="000000"/>
              </a:solidFill>
              <a:prstDash val="solid"/>
              <a:round/>
              <a:headEnd/>
              <a:tailEnd/>
            </a:ln>
          </p:spPr>
          <p:txBody>
            <a:bodyPr/>
            <a:lstStyle/>
            <a:p>
              <a:endParaRPr lang="en-US"/>
            </a:p>
          </p:txBody>
        </p:sp>
        <p:sp>
          <p:nvSpPr>
            <p:cNvPr id="215452" name="Freeform 412"/>
            <p:cNvSpPr>
              <a:spLocks/>
            </p:cNvSpPr>
            <p:nvPr/>
          </p:nvSpPr>
          <p:spPr bwMode="auto">
            <a:xfrm>
              <a:off x="2751" y="1802"/>
              <a:ext cx="45" cy="24"/>
            </a:xfrm>
            <a:custGeom>
              <a:avLst/>
              <a:gdLst>
                <a:gd name="T0" fmla="*/ 7 w 45"/>
                <a:gd name="T1" fmla="*/ 24 h 24"/>
                <a:gd name="T2" fmla="*/ 15 w 45"/>
                <a:gd name="T3" fmla="*/ 24 h 24"/>
                <a:gd name="T4" fmla="*/ 22 w 45"/>
                <a:gd name="T5" fmla="*/ 24 h 24"/>
                <a:gd name="T6" fmla="*/ 22 w 45"/>
                <a:gd name="T7" fmla="*/ 24 h 24"/>
                <a:gd name="T8" fmla="*/ 22 w 45"/>
                <a:gd name="T9" fmla="*/ 24 h 24"/>
                <a:gd name="T10" fmla="*/ 30 w 45"/>
                <a:gd name="T11" fmla="*/ 24 h 24"/>
                <a:gd name="T12" fmla="*/ 30 w 45"/>
                <a:gd name="T13" fmla="*/ 24 h 24"/>
                <a:gd name="T14" fmla="*/ 30 w 45"/>
                <a:gd name="T15" fmla="*/ 24 h 24"/>
                <a:gd name="T16" fmla="*/ 30 w 45"/>
                <a:gd name="T17" fmla="*/ 16 h 24"/>
                <a:gd name="T18" fmla="*/ 38 w 45"/>
                <a:gd name="T19" fmla="*/ 16 h 24"/>
                <a:gd name="T20" fmla="*/ 38 w 45"/>
                <a:gd name="T21" fmla="*/ 16 h 24"/>
                <a:gd name="T22" fmla="*/ 38 w 45"/>
                <a:gd name="T23" fmla="*/ 16 h 24"/>
                <a:gd name="T24" fmla="*/ 38 w 45"/>
                <a:gd name="T25" fmla="*/ 16 h 24"/>
                <a:gd name="T26" fmla="*/ 38 w 45"/>
                <a:gd name="T27" fmla="*/ 8 h 24"/>
                <a:gd name="T28" fmla="*/ 38 w 45"/>
                <a:gd name="T29" fmla="*/ 8 h 24"/>
                <a:gd name="T30" fmla="*/ 38 w 45"/>
                <a:gd name="T31" fmla="*/ 8 h 24"/>
                <a:gd name="T32" fmla="*/ 45 w 45"/>
                <a:gd name="T33" fmla="*/ 8 h 24"/>
                <a:gd name="T34" fmla="*/ 45 w 45"/>
                <a:gd name="T35" fmla="*/ 0 h 24"/>
                <a:gd name="T36" fmla="*/ 45 w 45"/>
                <a:gd name="T37" fmla="*/ 0 h 24"/>
                <a:gd name="T38" fmla="*/ 45 w 45"/>
                <a:gd name="T39" fmla="*/ 0 h 24"/>
                <a:gd name="T40" fmla="*/ 45 w 45"/>
                <a:gd name="T41" fmla="*/ 0 h 24"/>
                <a:gd name="T42" fmla="*/ 45 w 45"/>
                <a:gd name="T43" fmla="*/ 0 h 24"/>
                <a:gd name="T44" fmla="*/ 15 w 45"/>
                <a:gd name="T45" fmla="*/ 8 h 24"/>
                <a:gd name="T46" fmla="*/ 7 w 45"/>
                <a:gd name="T47" fmla="*/ 0 h 24"/>
                <a:gd name="T48" fmla="*/ 0 w 45"/>
                <a:gd name="T49" fmla="*/ 8 h 24"/>
                <a:gd name="T50" fmla="*/ 7 w 45"/>
                <a:gd name="T51" fmla="*/ 24 h 24"/>
                <a:gd name="T52" fmla="*/ 7 w 45"/>
                <a:gd name="T5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24">
                  <a:moveTo>
                    <a:pt x="7" y="24"/>
                  </a:moveTo>
                  <a:lnTo>
                    <a:pt x="15" y="24"/>
                  </a:lnTo>
                  <a:lnTo>
                    <a:pt x="22" y="24"/>
                  </a:lnTo>
                  <a:lnTo>
                    <a:pt x="22" y="24"/>
                  </a:lnTo>
                  <a:lnTo>
                    <a:pt x="22" y="24"/>
                  </a:lnTo>
                  <a:lnTo>
                    <a:pt x="30" y="24"/>
                  </a:lnTo>
                  <a:lnTo>
                    <a:pt x="30" y="24"/>
                  </a:lnTo>
                  <a:lnTo>
                    <a:pt x="30" y="24"/>
                  </a:lnTo>
                  <a:lnTo>
                    <a:pt x="30" y="16"/>
                  </a:lnTo>
                  <a:lnTo>
                    <a:pt x="38" y="16"/>
                  </a:lnTo>
                  <a:lnTo>
                    <a:pt x="38" y="16"/>
                  </a:lnTo>
                  <a:lnTo>
                    <a:pt x="38" y="16"/>
                  </a:lnTo>
                  <a:lnTo>
                    <a:pt x="38" y="16"/>
                  </a:lnTo>
                  <a:lnTo>
                    <a:pt x="38" y="8"/>
                  </a:lnTo>
                  <a:lnTo>
                    <a:pt x="38" y="8"/>
                  </a:lnTo>
                  <a:lnTo>
                    <a:pt x="38" y="8"/>
                  </a:lnTo>
                  <a:lnTo>
                    <a:pt x="45" y="8"/>
                  </a:lnTo>
                  <a:lnTo>
                    <a:pt x="45" y="0"/>
                  </a:lnTo>
                  <a:lnTo>
                    <a:pt x="45" y="0"/>
                  </a:lnTo>
                  <a:lnTo>
                    <a:pt x="45" y="0"/>
                  </a:lnTo>
                  <a:lnTo>
                    <a:pt x="45" y="0"/>
                  </a:lnTo>
                  <a:lnTo>
                    <a:pt x="45" y="0"/>
                  </a:lnTo>
                  <a:lnTo>
                    <a:pt x="15" y="8"/>
                  </a:lnTo>
                  <a:lnTo>
                    <a:pt x="7" y="0"/>
                  </a:lnTo>
                  <a:lnTo>
                    <a:pt x="0" y="8"/>
                  </a:lnTo>
                  <a:lnTo>
                    <a:pt x="7" y="24"/>
                  </a:lnTo>
                  <a:lnTo>
                    <a:pt x="7" y="24"/>
                  </a:lnTo>
                  <a:close/>
                </a:path>
              </a:pathLst>
            </a:custGeom>
            <a:solidFill>
              <a:srgbClr val="E1E1E1"/>
            </a:solidFill>
            <a:ln w="12700">
              <a:solidFill>
                <a:srgbClr val="000000"/>
              </a:solidFill>
              <a:prstDash val="solid"/>
              <a:round/>
              <a:headEnd/>
              <a:tailEnd/>
            </a:ln>
          </p:spPr>
          <p:txBody>
            <a:bodyPr/>
            <a:lstStyle/>
            <a:p>
              <a:endParaRPr lang="en-US"/>
            </a:p>
          </p:txBody>
        </p:sp>
        <p:sp>
          <p:nvSpPr>
            <p:cNvPr id="215453" name="Freeform 413"/>
            <p:cNvSpPr>
              <a:spLocks/>
            </p:cNvSpPr>
            <p:nvPr/>
          </p:nvSpPr>
          <p:spPr bwMode="auto">
            <a:xfrm>
              <a:off x="2705" y="1382"/>
              <a:ext cx="160" cy="245"/>
            </a:xfrm>
            <a:custGeom>
              <a:avLst/>
              <a:gdLst>
                <a:gd name="T0" fmla="*/ 106 w 160"/>
                <a:gd name="T1" fmla="*/ 95 h 245"/>
                <a:gd name="T2" fmla="*/ 91 w 160"/>
                <a:gd name="T3" fmla="*/ 103 h 245"/>
                <a:gd name="T4" fmla="*/ 76 w 160"/>
                <a:gd name="T5" fmla="*/ 111 h 245"/>
                <a:gd name="T6" fmla="*/ 76 w 160"/>
                <a:gd name="T7" fmla="*/ 127 h 245"/>
                <a:gd name="T8" fmla="*/ 91 w 160"/>
                <a:gd name="T9" fmla="*/ 158 h 245"/>
                <a:gd name="T10" fmla="*/ 91 w 160"/>
                <a:gd name="T11" fmla="*/ 174 h 245"/>
                <a:gd name="T12" fmla="*/ 84 w 160"/>
                <a:gd name="T13" fmla="*/ 166 h 245"/>
                <a:gd name="T14" fmla="*/ 99 w 160"/>
                <a:gd name="T15" fmla="*/ 174 h 245"/>
                <a:gd name="T16" fmla="*/ 84 w 160"/>
                <a:gd name="T17" fmla="*/ 174 h 245"/>
                <a:gd name="T18" fmla="*/ 68 w 160"/>
                <a:gd name="T19" fmla="*/ 190 h 245"/>
                <a:gd name="T20" fmla="*/ 76 w 160"/>
                <a:gd name="T21" fmla="*/ 190 h 245"/>
                <a:gd name="T22" fmla="*/ 76 w 160"/>
                <a:gd name="T23" fmla="*/ 206 h 245"/>
                <a:gd name="T24" fmla="*/ 68 w 160"/>
                <a:gd name="T25" fmla="*/ 214 h 245"/>
                <a:gd name="T26" fmla="*/ 46 w 160"/>
                <a:gd name="T27" fmla="*/ 238 h 245"/>
                <a:gd name="T28" fmla="*/ 30 w 160"/>
                <a:gd name="T29" fmla="*/ 245 h 245"/>
                <a:gd name="T30" fmla="*/ 23 w 160"/>
                <a:gd name="T31" fmla="*/ 222 h 245"/>
                <a:gd name="T32" fmla="*/ 8 w 160"/>
                <a:gd name="T33" fmla="*/ 198 h 245"/>
                <a:gd name="T34" fmla="*/ 0 w 160"/>
                <a:gd name="T35" fmla="*/ 190 h 245"/>
                <a:gd name="T36" fmla="*/ 0 w 160"/>
                <a:gd name="T37" fmla="*/ 182 h 245"/>
                <a:gd name="T38" fmla="*/ 8 w 160"/>
                <a:gd name="T39" fmla="*/ 142 h 245"/>
                <a:gd name="T40" fmla="*/ 15 w 160"/>
                <a:gd name="T41" fmla="*/ 134 h 245"/>
                <a:gd name="T42" fmla="*/ 8 w 160"/>
                <a:gd name="T43" fmla="*/ 111 h 245"/>
                <a:gd name="T44" fmla="*/ 15 w 160"/>
                <a:gd name="T45" fmla="*/ 87 h 245"/>
                <a:gd name="T46" fmla="*/ 23 w 160"/>
                <a:gd name="T47" fmla="*/ 79 h 245"/>
                <a:gd name="T48" fmla="*/ 30 w 160"/>
                <a:gd name="T49" fmla="*/ 47 h 245"/>
                <a:gd name="T50" fmla="*/ 46 w 160"/>
                <a:gd name="T51" fmla="*/ 31 h 245"/>
                <a:gd name="T52" fmla="*/ 68 w 160"/>
                <a:gd name="T53" fmla="*/ 16 h 245"/>
                <a:gd name="T54" fmla="*/ 91 w 160"/>
                <a:gd name="T55" fmla="*/ 8 h 245"/>
                <a:gd name="T56" fmla="*/ 99 w 160"/>
                <a:gd name="T57" fmla="*/ 0 h 245"/>
                <a:gd name="T58" fmla="*/ 152 w 160"/>
                <a:gd name="T59" fmla="*/ 39 h 245"/>
                <a:gd name="T60" fmla="*/ 137 w 160"/>
                <a:gd name="T61" fmla="*/ 55 h 245"/>
                <a:gd name="T62" fmla="*/ 129 w 160"/>
                <a:gd name="T63" fmla="*/ 55 h 245"/>
                <a:gd name="T64" fmla="*/ 122 w 160"/>
                <a:gd name="T65" fmla="*/ 63 h 245"/>
                <a:gd name="T66" fmla="*/ 122 w 160"/>
                <a:gd name="T67" fmla="*/ 7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245">
                  <a:moveTo>
                    <a:pt x="122" y="79"/>
                  </a:moveTo>
                  <a:lnTo>
                    <a:pt x="106" y="95"/>
                  </a:lnTo>
                  <a:lnTo>
                    <a:pt x="99" y="103"/>
                  </a:lnTo>
                  <a:lnTo>
                    <a:pt x="91" y="103"/>
                  </a:lnTo>
                  <a:lnTo>
                    <a:pt x="84" y="103"/>
                  </a:lnTo>
                  <a:lnTo>
                    <a:pt x="76" y="111"/>
                  </a:lnTo>
                  <a:lnTo>
                    <a:pt x="76" y="119"/>
                  </a:lnTo>
                  <a:lnTo>
                    <a:pt x="76" y="127"/>
                  </a:lnTo>
                  <a:lnTo>
                    <a:pt x="76" y="150"/>
                  </a:lnTo>
                  <a:lnTo>
                    <a:pt x="91" y="158"/>
                  </a:lnTo>
                  <a:lnTo>
                    <a:pt x="99" y="166"/>
                  </a:lnTo>
                  <a:lnTo>
                    <a:pt x="91" y="174"/>
                  </a:lnTo>
                  <a:lnTo>
                    <a:pt x="84" y="166"/>
                  </a:lnTo>
                  <a:lnTo>
                    <a:pt x="84" y="166"/>
                  </a:lnTo>
                  <a:lnTo>
                    <a:pt x="68" y="174"/>
                  </a:lnTo>
                  <a:lnTo>
                    <a:pt x="99" y="174"/>
                  </a:lnTo>
                  <a:lnTo>
                    <a:pt x="91" y="182"/>
                  </a:lnTo>
                  <a:lnTo>
                    <a:pt x="84" y="174"/>
                  </a:lnTo>
                  <a:lnTo>
                    <a:pt x="76" y="190"/>
                  </a:lnTo>
                  <a:lnTo>
                    <a:pt x="68" y="190"/>
                  </a:lnTo>
                  <a:lnTo>
                    <a:pt x="76" y="190"/>
                  </a:lnTo>
                  <a:lnTo>
                    <a:pt x="76" y="190"/>
                  </a:lnTo>
                  <a:lnTo>
                    <a:pt x="76" y="198"/>
                  </a:lnTo>
                  <a:lnTo>
                    <a:pt x="76" y="206"/>
                  </a:lnTo>
                  <a:lnTo>
                    <a:pt x="76" y="206"/>
                  </a:lnTo>
                  <a:lnTo>
                    <a:pt x="68" y="214"/>
                  </a:lnTo>
                  <a:lnTo>
                    <a:pt x="68" y="230"/>
                  </a:lnTo>
                  <a:lnTo>
                    <a:pt x="46" y="238"/>
                  </a:lnTo>
                  <a:lnTo>
                    <a:pt x="46" y="245"/>
                  </a:lnTo>
                  <a:lnTo>
                    <a:pt x="30" y="245"/>
                  </a:lnTo>
                  <a:lnTo>
                    <a:pt x="23" y="230"/>
                  </a:lnTo>
                  <a:lnTo>
                    <a:pt x="23" y="222"/>
                  </a:lnTo>
                  <a:lnTo>
                    <a:pt x="8" y="198"/>
                  </a:lnTo>
                  <a:lnTo>
                    <a:pt x="8" y="198"/>
                  </a:lnTo>
                  <a:lnTo>
                    <a:pt x="0" y="190"/>
                  </a:lnTo>
                  <a:lnTo>
                    <a:pt x="0" y="190"/>
                  </a:lnTo>
                  <a:lnTo>
                    <a:pt x="0" y="182"/>
                  </a:lnTo>
                  <a:lnTo>
                    <a:pt x="0" y="182"/>
                  </a:lnTo>
                  <a:lnTo>
                    <a:pt x="8" y="166"/>
                  </a:lnTo>
                  <a:lnTo>
                    <a:pt x="8" y="142"/>
                  </a:lnTo>
                  <a:lnTo>
                    <a:pt x="8" y="142"/>
                  </a:lnTo>
                  <a:lnTo>
                    <a:pt x="15" y="134"/>
                  </a:lnTo>
                  <a:lnTo>
                    <a:pt x="8" y="127"/>
                  </a:lnTo>
                  <a:lnTo>
                    <a:pt x="8" y="111"/>
                  </a:lnTo>
                  <a:lnTo>
                    <a:pt x="0" y="95"/>
                  </a:lnTo>
                  <a:lnTo>
                    <a:pt x="15" y="87"/>
                  </a:lnTo>
                  <a:lnTo>
                    <a:pt x="30" y="87"/>
                  </a:lnTo>
                  <a:lnTo>
                    <a:pt x="23" y="79"/>
                  </a:lnTo>
                  <a:lnTo>
                    <a:pt x="30" y="55"/>
                  </a:lnTo>
                  <a:lnTo>
                    <a:pt x="30" y="47"/>
                  </a:lnTo>
                  <a:lnTo>
                    <a:pt x="38" y="47"/>
                  </a:lnTo>
                  <a:lnTo>
                    <a:pt x="46" y="31"/>
                  </a:lnTo>
                  <a:lnTo>
                    <a:pt x="53" y="16"/>
                  </a:lnTo>
                  <a:lnTo>
                    <a:pt x="68" y="16"/>
                  </a:lnTo>
                  <a:lnTo>
                    <a:pt x="76" y="8"/>
                  </a:lnTo>
                  <a:lnTo>
                    <a:pt x="91" y="8"/>
                  </a:lnTo>
                  <a:lnTo>
                    <a:pt x="91" y="0"/>
                  </a:lnTo>
                  <a:lnTo>
                    <a:pt x="99" y="0"/>
                  </a:lnTo>
                  <a:lnTo>
                    <a:pt x="137" y="16"/>
                  </a:lnTo>
                  <a:lnTo>
                    <a:pt x="152" y="39"/>
                  </a:lnTo>
                  <a:lnTo>
                    <a:pt x="160" y="55"/>
                  </a:lnTo>
                  <a:lnTo>
                    <a:pt x="137" y="55"/>
                  </a:lnTo>
                  <a:lnTo>
                    <a:pt x="129" y="55"/>
                  </a:lnTo>
                  <a:lnTo>
                    <a:pt x="129" y="55"/>
                  </a:lnTo>
                  <a:lnTo>
                    <a:pt x="129" y="55"/>
                  </a:lnTo>
                  <a:lnTo>
                    <a:pt x="122" y="63"/>
                  </a:lnTo>
                  <a:lnTo>
                    <a:pt x="122" y="71"/>
                  </a:lnTo>
                  <a:lnTo>
                    <a:pt x="122" y="79"/>
                  </a:lnTo>
                  <a:close/>
                </a:path>
              </a:pathLst>
            </a:custGeom>
            <a:solidFill>
              <a:srgbClr val="E1E1E1"/>
            </a:solidFill>
            <a:ln w="12700">
              <a:solidFill>
                <a:srgbClr val="000000"/>
              </a:solidFill>
              <a:prstDash val="solid"/>
              <a:round/>
              <a:headEnd/>
              <a:tailEnd/>
            </a:ln>
          </p:spPr>
          <p:txBody>
            <a:bodyPr/>
            <a:lstStyle/>
            <a:p>
              <a:endParaRPr lang="en-US"/>
            </a:p>
          </p:txBody>
        </p:sp>
        <p:sp>
          <p:nvSpPr>
            <p:cNvPr id="215454" name="Freeform 414"/>
            <p:cNvSpPr>
              <a:spLocks/>
            </p:cNvSpPr>
            <p:nvPr/>
          </p:nvSpPr>
          <p:spPr bwMode="auto">
            <a:xfrm>
              <a:off x="2804" y="1580"/>
              <a:ext cx="7" cy="16"/>
            </a:xfrm>
            <a:custGeom>
              <a:avLst/>
              <a:gdLst>
                <a:gd name="T0" fmla="*/ 7 w 7"/>
                <a:gd name="T1" fmla="*/ 0 h 16"/>
                <a:gd name="T2" fmla="*/ 7 w 7"/>
                <a:gd name="T3" fmla="*/ 8 h 16"/>
                <a:gd name="T4" fmla="*/ 0 w 7"/>
                <a:gd name="T5" fmla="*/ 16 h 16"/>
                <a:gd name="T6" fmla="*/ 0 w 7"/>
                <a:gd name="T7" fmla="*/ 16 h 16"/>
                <a:gd name="T8" fmla="*/ 0 w 7"/>
                <a:gd name="T9" fmla="*/ 16 h 16"/>
                <a:gd name="T10" fmla="*/ 7 w 7"/>
                <a:gd name="T11" fmla="*/ 0 h 16"/>
              </a:gdLst>
              <a:ahLst/>
              <a:cxnLst>
                <a:cxn ang="0">
                  <a:pos x="T0" y="T1"/>
                </a:cxn>
                <a:cxn ang="0">
                  <a:pos x="T2" y="T3"/>
                </a:cxn>
                <a:cxn ang="0">
                  <a:pos x="T4" y="T5"/>
                </a:cxn>
                <a:cxn ang="0">
                  <a:pos x="T6" y="T7"/>
                </a:cxn>
                <a:cxn ang="0">
                  <a:pos x="T8" y="T9"/>
                </a:cxn>
                <a:cxn ang="0">
                  <a:pos x="T10" y="T11"/>
                </a:cxn>
              </a:cxnLst>
              <a:rect l="0" t="0" r="r" b="b"/>
              <a:pathLst>
                <a:path w="7" h="16">
                  <a:moveTo>
                    <a:pt x="7" y="0"/>
                  </a:moveTo>
                  <a:lnTo>
                    <a:pt x="7" y="8"/>
                  </a:lnTo>
                  <a:lnTo>
                    <a:pt x="0" y="16"/>
                  </a:lnTo>
                  <a:lnTo>
                    <a:pt x="0" y="16"/>
                  </a:lnTo>
                  <a:lnTo>
                    <a:pt x="0" y="16"/>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55" name="Freeform 415"/>
            <p:cNvSpPr>
              <a:spLocks/>
            </p:cNvSpPr>
            <p:nvPr/>
          </p:nvSpPr>
          <p:spPr bwMode="auto">
            <a:xfrm>
              <a:off x="2637" y="1786"/>
              <a:ext cx="68" cy="32"/>
            </a:xfrm>
            <a:custGeom>
              <a:avLst/>
              <a:gdLst>
                <a:gd name="T0" fmla="*/ 68 w 68"/>
                <a:gd name="T1" fmla="*/ 16 h 32"/>
                <a:gd name="T2" fmla="*/ 60 w 68"/>
                <a:gd name="T3" fmla="*/ 24 h 32"/>
                <a:gd name="T4" fmla="*/ 53 w 68"/>
                <a:gd name="T5" fmla="*/ 24 h 32"/>
                <a:gd name="T6" fmla="*/ 45 w 68"/>
                <a:gd name="T7" fmla="*/ 32 h 32"/>
                <a:gd name="T8" fmla="*/ 38 w 68"/>
                <a:gd name="T9" fmla="*/ 24 h 32"/>
                <a:gd name="T10" fmla="*/ 22 w 68"/>
                <a:gd name="T11" fmla="*/ 32 h 32"/>
                <a:gd name="T12" fmla="*/ 15 w 68"/>
                <a:gd name="T13" fmla="*/ 32 h 32"/>
                <a:gd name="T14" fmla="*/ 7 w 68"/>
                <a:gd name="T15" fmla="*/ 24 h 32"/>
                <a:gd name="T16" fmla="*/ 0 w 68"/>
                <a:gd name="T17" fmla="*/ 24 h 32"/>
                <a:gd name="T18" fmla="*/ 15 w 68"/>
                <a:gd name="T19" fmla="*/ 0 h 32"/>
                <a:gd name="T20" fmla="*/ 15 w 68"/>
                <a:gd name="T21" fmla="*/ 0 h 32"/>
                <a:gd name="T22" fmla="*/ 22 w 68"/>
                <a:gd name="T23" fmla="*/ 0 h 32"/>
                <a:gd name="T24" fmla="*/ 38 w 68"/>
                <a:gd name="T25" fmla="*/ 0 h 32"/>
                <a:gd name="T26" fmla="*/ 53 w 68"/>
                <a:gd name="T27" fmla="*/ 0 h 32"/>
                <a:gd name="T28" fmla="*/ 53 w 68"/>
                <a:gd name="T29" fmla="*/ 8 h 32"/>
                <a:gd name="T30" fmla="*/ 53 w 68"/>
                <a:gd name="T31" fmla="*/ 8 h 32"/>
                <a:gd name="T32" fmla="*/ 53 w 68"/>
                <a:gd name="T33" fmla="*/ 8 h 32"/>
                <a:gd name="T34" fmla="*/ 53 w 68"/>
                <a:gd name="T35" fmla="*/ 8 h 32"/>
                <a:gd name="T36" fmla="*/ 68 w 68"/>
                <a:gd name="T37" fmla="*/ 16 h 32"/>
                <a:gd name="T38" fmla="*/ 68 w 68"/>
                <a:gd name="T39" fmla="*/ 16 h 32"/>
                <a:gd name="T40" fmla="*/ 68 w 68"/>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2">
                  <a:moveTo>
                    <a:pt x="68" y="16"/>
                  </a:moveTo>
                  <a:lnTo>
                    <a:pt x="60" y="24"/>
                  </a:lnTo>
                  <a:lnTo>
                    <a:pt x="53" y="24"/>
                  </a:lnTo>
                  <a:lnTo>
                    <a:pt x="45" y="32"/>
                  </a:lnTo>
                  <a:lnTo>
                    <a:pt x="38" y="24"/>
                  </a:lnTo>
                  <a:lnTo>
                    <a:pt x="22" y="32"/>
                  </a:lnTo>
                  <a:lnTo>
                    <a:pt x="15" y="32"/>
                  </a:lnTo>
                  <a:lnTo>
                    <a:pt x="7" y="24"/>
                  </a:lnTo>
                  <a:lnTo>
                    <a:pt x="0" y="24"/>
                  </a:lnTo>
                  <a:lnTo>
                    <a:pt x="15" y="0"/>
                  </a:lnTo>
                  <a:lnTo>
                    <a:pt x="15" y="0"/>
                  </a:lnTo>
                  <a:lnTo>
                    <a:pt x="22" y="0"/>
                  </a:lnTo>
                  <a:lnTo>
                    <a:pt x="38" y="0"/>
                  </a:lnTo>
                  <a:lnTo>
                    <a:pt x="53" y="0"/>
                  </a:lnTo>
                  <a:lnTo>
                    <a:pt x="53" y="8"/>
                  </a:lnTo>
                  <a:lnTo>
                    <a:pt x="53" y="8"/>
                  </a:lnTo>
                  <a:lnTo>
                    <a:pt x="53" y="8"/>
                  </a:lnTo>
                  <a:lnTo>
                    <a:pt x="53" y="8"/>
                  </a:lnTo>
                  <a:lnTo>
                    <a:pt x="68" y="16"/>
                  </a:lnTo>
                  <a:lnTo>
                    <a:pt x="68" y="16"/>
                  </a:lnTo>
                  <a:lnTo>
                    <a:pt x="6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56" name="Freeform 416"/>
            <p:cNvSpPr>
              <a:spLocks/>
            </p:cNvSpPr>
            <p:nvPr/>
          </p:nvSpPr>
          <p:spPr bwMode="auto">
            <a:xfrm>
              <a:off x="2880" y="1683"/>
              <a:ext cx="281" cy="166"/>
            </a:xfrm>
            <a:custGeom>
              <a:avLst/>
              <a:gdLst>
                <a:gd name="T0" fmla="*/ 152 w 281"/>
                <a:gd name="T1" fmla="*/ 0 h 166"/>
                <a:gd name="T2" fmla="*/ 137 w 281"/>
                <a:gd name="T3" fmla="*/ 8 h 166"/>
                <a:gd name="T4" fmla="*/ 121 w 281"/>
                <a:gd name="T5" fmla="*/ 16 h 166"/>
                <a:gd name="T6" fmla="*/ 121 w 281"/>
                <a:gd name="T7" fmla="*/ 24 h 166"/>
                <a:gd name="T8" fmla="*/ 91 w 281"/>
                <a:gd name="T9" fmla="*/ 16 h 166"/>
                <a:gd name="T10" fmla="*/ 68 w 281"/>
                <a:gd name="T11" fmla="*/ 16 h 166"/>
                <a:gd name="T12" fmla="*/ 45 w 281"/>
                <a:gd name="T13" fmla="*/ 16 h 166"/>
                <a:gd name="T14" fmla="*/ 15 w 281"/>
                <a:gd name="T15" fmla="*/ 16 h 166"/>
                <a:gd name="T16" fmla="*/ 23 w 281"/>
                <a:gd name="T17" fmla="*/ 32 h 166"/>
                <a:gd name="T18" fmla="*/ 23 w 281"/>
                <a:gd name="T19" fmla="*/ 48 h 166"/>
                <a:gd name="T20" fmla="*/ 7 w 281"/>
                <a:gd name="T21" fmla="*/ 63 h 166"/>
                <a:gd name="T22" fmla="*/ 7 w 281"/>
                <a:gd name="T23" fmla="*/ 71 h 166"/>
                <a:gd name="T24" fmla="*/ 0 w 281"/>
                <a:gd name="T25" fmla="*/ 87 h 166"/>
                <a:gd name="T26" fmla="*/ 15 w 281"/>
                <a:gd name="T27" fmla="*/ 95 h 166"/>
                <a:gd name="T28" fmla="*/ 15 w 281"/>
                <a:gd name="T29" fmla="*/ 95 h 166"/>
                <a:gd name="T30" fmla="*/ 45 w 281"/>
                <a:gd name="T31" fmla="*/ 95 h 166"/>
                <a:gd name="T32" fmla="*/ 68 w 281"/>
                <a:gd name="T33" fmla="*/ 87 h 166"/>
                <a:gd name="T34" fmla="*/ 83 w 281"/>
                <a:gd name="T35" fmla="*/ 79 h 166"/>
                <a:gd name="T36" fmla="*/ 91 w 281"/>
                <a:gd name="T37" fmla="*/ 79 h 166"/>
                <a:gd name="T38" fmla="*/ 99 w 281"/>
                <a:gd name="T39" fmla="*/ 87 h 166"/>
                <a:gd name="T40" fmla="*/ 129 w 281"/>
                <a:gd name="T41" fmla="*/ 111 h 166"/>
                <a:gd name="T42" fmla="*/ 137 w 281"/>
                <a:gd name="T43" fmla="*/ 127 h 166"/>
                <a:gd name="T44" fmla="*/ 152 w 281"/>
                <a:gd name="T45" fmla="*/ 119 h 166"/>
                <a:gd name="T46" fmla="*/ 152 w 281"/>
                <a:gd name="T47" fmla="*/ 119 h 166"/>
                <a:gd name="T48" fmla="*/ 152 w 281"/>
                <a:gd name="T49" fmla="*/ 111 h 166"/>
                <a:gd name="T50" fmla="*/ 159 w 281"/>
                <a:gd name="T51" fmla="*/ 119 h 166"/>
                <a:gd name="T52" fmla="*/ 167 w 281"/>
                <a:gd name="T53" fmla="*/ 119 h 166"/>
                <a:gd name="T54" fmla="*/ 152 w 281"/>
                <a:gd name="T55" fmla="*/ 119 h 166"/>
                <a:gd name="T56" fmla="*/ 159 w 281"/>
                <a:gd name="T57" fmla="*/ 127 h 166"/>
                <a:gd name="T58" fmla="*/ 175 w 281"/>
                <a:gd name="T59" fmla="*/ 127 h 166"/>
                <a:gd name="T60" fmla="*/ 182 w 281"/>
                <a:gd name="T61" fmla="*/ 135 h 166"/>
                <a:gd name="T62" fmla="*/ 167 w 281"/>
                <a:gd name="T63" fmla="*/ 143 h 166"/>
                <a:gd name="T64" fmla="*/ 182 w 281"/>
                <a:gd name="T65" fmla="*/ 151 h 166"/>
                <a:gd name="T66" fmla="*/ 190 w 281"/>
                <a:gd name="T67" fmla="*/ 159 h 166"/>
                <a:gd name="T68" fmla="*/ 190 w 281"/>
                <a:gd name="T69" fmla="*/ 166 h 166"/>
                <a:gd name="T70" fmla="*/ 213 w 281"/>
                <a:gd name="T71" fmla="*/ 159 h 166"/>
                <a:gd name="T72" fmla="*/ 220 w 281"/>
                <a:gd name="T73" fmla="*/ 151 h 166"/>
                <a:gd name="T74" fmla="*/ 235 w 281"/>
                <a:gd name="T75" fmla="*/ 151 h 166"/>
                <a:gd name="T76" fmla="*/ 220 w 281"/>
                <a:gd name="T77" fmla="*/ 143 h 166"/>
                <a:gd name="T78" fmla="*/ 205 w 281"/>
                <a:gd name="T79" fmla="*/ 135 h 166"/>
                <a:gd name="T80" fmla="*/ 205 w 281"/>
                <a:gd name="T81" fmla="*/ 127 h 166"/>
                <a:gd name="T82" fmla="*/ 205 w 281"/>
                <a:gd name="T83" fmla="*/ 127 h 166"/>
                <a:gd name="T84" fmla="*/ 213 w 281"/>
                <a:gd name="T85" fmla="*/ 127 h 166"/>
                <a:gd name="T86" fmla="*/ 235 w 281"/>
                <a:gd name="T87" fmla="*/ 119 h 166"/>
                <a:gd name="T88" fmla="*/ 258 w 281"/>
                <a:gd name="T89" fmla="*/ 111 h 166"/>
                <a:gd name="T90" fmla="*/ 266 w 281"/>
                <a:gd name="T91" fmla="*/ 103 h 166"/>
                <a:gd name="T92" fmla="*/ 273 w 281"/>
                <a:gd name="T93" fmla="*/ 95 h 166"/>
                <a:gd name="T94" fmla="*/ 281 w 281"/>
                <a:gd name="T95" fmla="*/ 87 h 166"/>
                <a:gd name="T96" fmla="*/ 273 w 281"/>
                <a:gd name="T97" fmla="*/ 63 h 166"/>
                <a:gd name="T98" fmla="*/ 251 w 281"/>
                <a:gd name="T99" fmla="*/ 55 h 166"/>
                <a:gd name="T100" fmla="*/ 228 w 281"/>
                <a:gd name="T101" fmla="*/ 48 h 166"/>
                <a:gd name="T102" fmla="*/ 220 w 281"/>
                <a:gd name="T103" fmla="*/ 48 h 166"/>
                <a:gd name="T104" fmla="*/ 175 w 281"/>
                <a:gd name="T105" fmla="*/ 16 h 166"/>
                <a:gd name="T106" fmla="*/ 175 w 281"/>
                <a:gd name="T107" fmla="*/ 8 h 166"/>
                <a:gd name="T108" fmla="*/ 152 w 281"/>
                <a:gd name="T10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1" h="166">
                  <a:moveTo>
                    <a:pt x="152" y="0"/>
                  </a:moveTo>
                  <a:lnTo>
                    <a:pt x="137" y="8"/>
                  </a:lnTo>
                  <a:lnTo>
                    <a:pt x="121" y="16"/>
                  </a:lnTo>
                  <a:lnTo>
                    <a:pt x="121" y="24"/>
                  </a:lnTo>
                  <a:lnTo>
                    <a:pt x="91" y="16"/>
                  </a:lnTo>
                  <a:lnTo>
                    <a:pt x="68" y="16"/>
                  </a:lnTo>
                  <a:lnTo>
                    <a:pt x="45" y="16"/>
                  </a:lnTo>
                  <a:lnTo>
                    <a:pt x="15" y="16"/>
                  </a:lnTo>
                  <a:lnTo>
                    <a:pt x="23" y="32"/>
                  </a:lnTo>
                  <a:lnTo>
                    <a:pt x="23" y="48"/>
                  </a:lnTo>
                  <a:lnTo>
                    <a:pt x="7" y="63"/>
                  </a:lnTo>
                  <a:lnTo>
                    <a:pt x="7" y="71"/>
                  </a:lnTo>
                  <a:lnTo>
                    <a:pt x="0" y="87"/>
                  </a:lnTo>
                  <a:lnTo>
                    <a:pt x="15" y="95"/>
                  </a:lnTo>
                  <a:lnTo>
                    <a:pt x="15" y="95"/>
                  </a:lnTo>
                  <a:lnTo>
                    <a:pt x="45" y="95"/>
                  </a:lnTo>
                  <a:lnTo>
                    <a:pt x="68" y="87"/>
                  </a:lnTo>
                  <a:lnTo>
                    <a:pt x="83" y="79"/>
                  </a:lnTo>
                  <a:lnTo>
                    <a:pt x="91" y="79"/>
                  </a:lnTo>
                  <a:lnTo>
                    <a:pt x="99" y="87"/>
                  </a:lnTo>
                  <a:lnTo>
                    <a:pt x="129" y="111"/>
                  </a:lnTo>
                  <a:lnTo>
                    <a:pt x="137" y="127"/>
                  </a:lnTo>
                  <a:lnTo>
                    <a:pt x="152" y="119"/>
                  </a:lnTo>
                  <a:lnTo>
                    <a:pt x="152" y="119"/>
                  </a:lnTo>
                  <a:lnTo>
                    <a:pt x="152" y="111"/>
                  </a:lnTo>
                  <a:lnTo>
                    <a:pt x="159" y="119"/>
                  </a:lnTo>
                  <a:lnTo>
                    <a:pt x="167" y="119"/>
                  </a:lnTo>
                  <a:lnTo>
                    <a:pt x="152" y="119"/>
                  </a:lnTo>
                  <a:lnTo>
                    <a:pt x="159" y="127"/>
                  </a:lnTo>
                  <a:lnTo>
                    <a:pt x="175" y="127"/>
                  </a:lnTo>
                  <a:lnTo>
                    <a:pt x="182" y="135"/>
                  </a:lnTo>
                  <a:lnTo>
                    <a:pt x="167" y="143"/>
                  </a:lnTo>
                  <a:lnTo>
                    <a:pt x="182" y="151"/>
                  </a:lnTo>
                  <a:lnTo>
                    <a:pt x="190" y="159"/>
                  </a:lnTo>
                  <a:lnTo>
                    <a:pt x="190" y="166"/>
                  </a:lnTo>
                  <a:lnTo>
                    <a:pt x="213" y="159"/>
                  </a:lnTo>
                  <a:lnTo>
                    <a:pt x="220" y="151"/>
                  </a:lnTo>
                  <a:lnTo>
                    <a:pt x="235" y="151"/>
                  </a:lnTo>
                  <a:lnTo>
                    <a:pt x="220" y="143"/>
                  </a:lnTo>
                  <a:lnTo>
                    <a:pt x="205" y="135"/>
                  </a:lnTo>
                  <a:lnTo>
                    <a:pt x="205" y="127"/>
                  </a:lnTo>
                  <a:lnTo>
                    <a:pt x="205" y="127"/>
                  </a:lnTo>
                  <a:lnTo>
                    <a:pt x="213" y="127"/>
                  </a:lnTo>
                  <a:lnTo>
                    <a:pt x="235" y="119"/>
                  </a:lnTo>
                  <a:lnTo>
                    <a:pt x="258" y="111"/>
                  </a:lnTo>
                  <a:lnTo>
                    <a:pt x="266" y="103"/>
                  </a:lnTo>
                  <a:lnTo>
                    <a:pt x="273" y="95"/>
                  </a:lnTo>
                  <a:lnTo>
                    <a:pt x="281" y="87"/>
                  </a:lnTo>
                  <a:lnTo>
                    <a:pt x="273" y="63"/>
                  </a:lnTo>
                  <a:lnTo>
                    <a:pt x="251" y="55"/>
                  </a:lnTo>
                  <a:lnTo>
                    <a:pt x="228" y="48"/>
                  </a:lnTo>
                  <a:lnTo>
                    <a:pt x="220" y="48"/>
                  </a:lnTo>
                  <a:lnTo>
                    <a:pt x="175" y="16"/>
                  </a:lnTo>
                  <a:lnTo>
                    <a:pt x="175" y="8"/>
                  </a:lnTo>
                  <a:lnTo>
                    <a:pt x="152" y="0"/>
                  </a:lnTo>
                  <a:close/>
                </a:path>
              </a:pathLst>
            </a:custGeom>
            <a:solidFill>
              <a:srgbClr val="E1E1E1"/>
            </a:solidFill>
            <a:ln w="12700">
              <a:solidFill>
                <a:srgbClr val="000000"/>
              </a:solidFill>
              <a:prstDash val="solid"/>
              <a:round/>
              <a:headEnd/>
              <a:tailEnd/>
            </a:ln>
          </p:spPr>
          <p:txBody>
            <a:bodyPr/>
            <a:lstStyle/>
            <a:p>
              <a:endParaRPr lang="en-US"/>
            </a:p>
          </p:txBody>
        </p:sp>
        <p:sp>
          <p:nvSpPr>
            <p:cNvPr id="215457" name="Freeform 417"/>
            <p:cNvSpPr>
              <a:spLocks/>
            </p:cNvSpPr>
            <p:nvPr/>
          </p:nvSpPr>
          <p:spPr bwMode="auto">
            <a:xfrm>
              <a:off x="593" y="1326"/>
              <a:ext cx="1132" cy="579"/>
            </a:xfrm>
            <a:custGeom>
              <a:avLst/>
              <a:gdLst>
                <a:gd name="T0" fmla="*/ 866 w 1132"/>
                <a:gd name="T1" fmla="*/ 95 h 579"/>
                <a:gd name="T2" fmla="*/ 927 w 1132"/>
                <a:gd name="T3" fmla="*/ 48 h 579"/>
                <a:gd name="T4" fmla="*/ 835 w 1132"/>
                <a:gd name="T5" fmla="*/ 79 h 579"/>
                <a:gd name="T6" fmla="*/ 805 w 1132"/>
                <a:gd name="T7" fmla="*/ 48 h 579"/>
                <a:gd name="T8" fmla="*/ 805 w 1132"/>
                <a:gd name="T9" fmla="*/ 24 h 579"/>
                <a:gd name="T10" fmla="*/ 775 w 1132"/>
                <a:gd name="T11" fmla="*/ 16 h 579"/>
                <a:gd name="T12" fmla="*/ 767 w 1132"/>
                <a:gd name="T13" fmla="*/ 48 h 579"/>
                <a:gd name="T14" fmla="*/ 706 w 1132"/>
                <a:gd name="T15" fmla="*/ 87 h 579"/>
                <a:gd name="T16" fmla="*/ 729 w 1132"/>
                <a:gd name="T17" fmla="*/ 64 h 579"/>
                <a:gd name="T18" fmla="*/ 691 w 1132"/>
                <a:gd name="T19" fmla="*/ 72 h 579"/>
                <a:gd name="T20" fmla="*/ 577 w 1132"/>
                <a:gd name="T21" fmla="*/ 72 h 579"/>
                <a:gd name="T22" fmla="*/ 562 w 1132"/>
                <a:gd name="T23" fmla="*/ 87 h 579"/>
                <a:gd name="T24" fmla="*/ 501 w 1132"/>
                <a:gd name="T25" fmla="*/ 64 h 579"/>
                <a:gd name="T26" fmla="*/ 395 w 1132"/>
                <a:gd name="T27" fmla="*/ 40 h 579"/>
                <a:gd name="T28" fmla="*/ 334 w 1132"/>
                <a:gd name="T29" fmla="*/ 40 h 579"/>
                <a:gd name="T30" fmla="*/ 235 w 1132"/>
                <a:gd name="T31" fmla="*/ 56 h 579"/>
                <a:gd name="T32" fmla="*/ 45 w 1132"/>
                <a:gd name="T33" fmla="*/ 167 h 579"/>
                <a:gd name="T34" fmla="*/ 45 w 1132"/>
                <a:gd name="T35" fmla="*/ 222 h 579"/>
                <a:gd name="T36" fmla="*/ 75 w 1132"/>
                <a:gd name="T37" fmla="*/ 301 h 579"/>
                <a:gd name="T38" fmla="*/ 60 w 1132"/>
                <a:gd name="T39" fmla="*/ 325 h 579"/>
                <a:gd name="T40" fmla="*/ 60 w 1132"/>
                <a:gd name="T41" fmla="*/ 341 h 579"/>
                <a:gd name="T42" fmla="*/ 68 w 1132"/>
                <a:gd name="T43" fmla="*/ 373 h 579"/>
                <a:gd name="T44" fmla="*/ 53 w 1132"/>
                <a:gd name="T45" fmla="*/ 381 h 579"/>
                <a:gd name="T46" fmla="*/ 68 w 1132"/>
                <a:gd name="T47" fmla="*/ 389 h 579"/>
                <a:gd name="T48" fmla="*/ 75 w 1132"/>
                <a:gd name="T49" fmla="*/ 405 h 579"/>
                <a:gd name="T50" fmla="*/ 83 w 1132"/>
                <a:gd name="T51" fmla="*/ 420 h 579"/>
                <a:gd name="T52" fmla="*/ 509 w 1132"/>
                <a:gd name="T53" fmla="*/ 428 h 579"/>
                <a:gd name="T54" fmla="*/ 623 w 1132"/>
                <a:gd name="T55" fmla="*/ 460 h 579"/>
                <a:gd name="T56" fmla="*/ 661 w 1132"/>
                <a:gd name="T57" fmla="*/ 539 h 579"/>
                <a:gd name="T58" fmla="*/ 706 w 1132"/>
                <a:gd name="T59" fmla="*/ 539 h 579"/>
                <a:gd name="T60" fmla="*/ 866 w 1132"/>
                <a:gd name="T61" fmla="*/ 492 h 579"/>
                <a:gd name="T62" fmla="*/ 911 w 1132"/>
                <a:gd name="T63" fmla="*/ 508 h 579"/>
                <a:gd name="T64" fmla="*/ 965 w 1132"/>
                <a:gd name="T65" fmla="*/ 500 h 579"/>
                <a:gd name="T66" fmla="*/ 919 w 1132"/>
                <a:gd name="T67" fmla="*/ 539 h 579"/>
                <a:gd name="T68" fmla="*/ 1003 w 1132"/>
                <a:gd name="T69" fmla="*/ 500 h 579"/>
                <a:gd name="T70" fmla="*/ 957 w 1132"/>
                <a:gd name="T71" fmla="*/ 452 h 579"/>
                <a:gd name="T72" fmla="*/ 972 w 1132"/>
                <a:gd name="T73" fmla="*/ 436 h 579"/>
                <a:gd name="T74" fmla="*/ 873 w 1132"/>
                <a:gd name="T75" fmla="*/ 460 h 579"/>
                <a:gd name="T76" fmla="*/ 1010 w 1132"/>
                <a:gd name="T77" fmla="*/ 405 h 579"/>
                <a:gd name="T78" fmla="*/ 1124 w 1132"/>
                <a:gd name="T79" fmla="*/ 357 h 579"/>
                <a:gd name="T80" fmla="*/ 1101 w 1132"/>
                <a:gd name="T81" fmla="*/ 333 h 579"/>
                <a:gd name="T82" fmla="*/ 1079 w 1132"/>
                <a:gd name="T83" fmla="*/ 333 h 579"/>
                <a:gd name="T84" fmla="*/ 1079 w 1132"/>
                <a:gd name="T85" fmla="*/ 309 h 579"/>
                <a:gd name="T86" fmla="*/ 1071 w 1132"/>
                <a:gd name="T87" fmla="*/ 294 h 579"/>
                <a:gd name="T88" fmla="*/ 1063 w 1132"/>
                <a:gd name="T89" fmla="*/ 278 h 579"/>
                <a:gd name="T90" fmla="*/ 1056 w 1132"/>
                <a:gd name="T91" fmla="*/ 254 h 579"/>
                <a:gd name="T92" fmla="*/ 1063 w 1132"/>
                <a:gd name="T93" fmla="*/ 230 h 579"/>
                <a:gd name="T94" fmla="*/ 1041 w 1132"/>
                <a:gd name="T95" fmla="*/ 222 h 579"/>
                <a:gd name="T96" fmla="*/ 995 w 1132"/>
                <a:gd name="T97" fmla="*/ 246 h 579"/>
                <a:gd name="T98" fmla="*/ 965 w 1132"/>
                <a:gd name="T99" fmla="*/ 238 h 579"/>
                <a:gd name="T100" fmla="*/ 987 w 1132"/>
                <a:gd name="T101" fmla="*/ 206 h 579"/>
                <a:gd name="T102" fmla="*/ 949 w 1132"/>
                <a:gd name="T103" fmla="*/ 175 h 579"/>
                <a:gd name="T104" fmla="*/ 881 w 1132"/>
                <a:gd name="T105" fmla="*/ 198 h 579"/>
                <a:gd name="T106" fmla="*/ 820 w 1132"/>
                <a:gd name="T107" fmla="*/ 301 h 579"/>
                <a:gd name="T108" fmla="*/ 767 w 1132"/>
                <a:gd name="T109" fmla="*/ 381 h 579"/>
                <a:gd name="T110" fmla="*/ 744 w 1132"/>
                <a:gd name="T111" fmla="*/ 349 h 579"/>
                <a:gd name="T112" fmla="*/ 676 w 1132"/>
                <a:gd name="T113" fmla="*/ 278 h 579"/>
                <a:gd name="T114" fmla="*/ 623 w 1132"/>
                <a:gd name="T115" fmla="*/ 254 h 579"/>
                <a:gd name="T116" fmla="*/ 691 w 1132"/>
                <a:gd name="T117" fmla="*/ 175 h 579"/>
                <a:gd name="T118" fmla="*/ 706 w 1132"/>
                <a:gd name="T119" fmla="*/ 143 h 579"/>
                <a:gd name="T120" fmla="*/ 767 w 1132"/>
                <a:gd name="T121" fmla="*/ 14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2" h="579">
                  <a:moveTo>
                    <a:pt x="828" y="103"/>
                  </a:moveTo>
                  <a:lnTo>
                    <a:pt x="828" y="95"/>
                  </a:lnTo>
                  <a:lnTo>
                    <a:pt x="843" y="95"/>
                  </a:lnTo>
                  <a:lnTo>
                    <a:pt x="851" y="103"/>
                  </a:lnTo>
                  <a:lnTo>
                    <a:pt x="858" y="103"/>
                  </a:lnTo>
                  <a:lnTo>
                    <a:pt x="851" y="87"/>
                  </a:lnTo>
                  <a:lnTo>
                    <a:pt x="858" y="95"/>
                  </a:lnTo>
                  <a:lnTo>
                    <a:pt x="866" y="95"/>
                  </a:lnTo>
                  <a:lnTo>
                    <a:pt x="866" y="95"/>
                  </a:lnTo>
                  <a:lnTo>
                    <a:pt x="904" y="87"/>
                  </a:lnTo>
                  <a:lnTo>
                    <a:pt x="904" y="79"/>
                  </a:lnTo>
                  <a:lnTo>
                    <a:pt x="904" y="72"/>
                  </a:lnTo>
                  <a:lnTo>
                    <a:pt x="904" y="64"/>
                  </a:lnTo>
                  <a:lnTo>
                    <a:pt x="919" y="56"/>
                  </a:lnTo>
                  <a:lnTo>
                    <a:pt x="911" y="56"/>
                  </a:lnTo>
                  <a:lnTo>
                    <a:pt x="927" y="48"/>
                  </a:lnTo>
                  <a:lnTo>
                    <a:pt x="904" y="48"/>
                  </a:lnTo>
                  <a:lnTo>
                    <a:pt x="919" y="40"/>
                  </a:lnTo>
                  <a:lnTo>
                    <a:pt x="881" y="40"/>
                  </a:lnTo>
                  <a:lnTo>
                    <a:pt x="873" y="48"/>
                  </a:lnTo>
                  <a:lnTo>
                    <a:pt x="881" y="56"/>
                  </a:lnTo>
                  <a:lnTo>
                    <a:pt x="873" y="56"/>
                  </a:lnTo>
                  <a:lnTo>
                    <a:pt x="866" y="56"/>
                  </a:lnTo>
                  <a:lnTo>
                    <a:pt x="835" y="79"/>
                  </a:lnTo>
                  <a:lnTo>
                    <a:pt x="828" y="87"/>
                  </a:lnTo>
                  <a:lnTo>
                    <a:pt x="820" y="72"/>
                  </a:lnTo>
                  <a:lnTo>
                    <a:pt x="828" y="64"/>
                  </a:lnTo>
                  <a:lnTo>
                    <a:pt x="835" y="56"/>
                  </a:lnTo>
                  <a:lnTo>
                    <a:pt x="828" y="48"/>
                  </a:lnTo>
                  <a:lnTo>
                    <a:pt x="797" y="64"/>
                  </a:lnTo>
                  <a:lnTo>
                    <a:pt x="805" y="56"/>
                  </a:lnTo>
                  <a:lnTo>
                    <a:pt x="805" y="48"/>
                  </a:lnTo>
                  <a:lnTo>
                    <a:pt x="813" y="48"/>
                  </a:lnTo>
                  <a:lnTo>
                    <a:pt x="805" y="40"/>
                  </a:lnTo>
                  <a:lnTo>
                    <a:pt x="790" y="40"/>
                  </a:lnTo>
                  <a:lnTo>
                    <a:pt x="790" y="40"/>
                  </a:lnTo>
                  <a:lnTo>
                    <a:pt x="805" y="32"/>
                  </a:lnTo>
                  <a:lnTo>
                    <a:pt x="805" y="32"/>
                  </a:lnTo>
                  <a:lnTo>
                    <a:pt x="805" y="32"/>
                  </a:lnTo>
                  <a:lnTo>
                    <a:pt x="805" y="24"/>
                  </a:lnTo>
                  <a:lnTo>
                    <a:pt x="805" y="8"/>
                  </a:lnTo>
                  <a:lnTo>
                    <a:pt x="797" y="8"/>
                  </a:lnTo>
                  <a:lnTo>
                    <a:pt x="797" y="8"/>
                  </a:lnTo>
                  <a:lnTo>
                    <a:pt x="797" y="0"/>
                  </a:lnTo>
                  <a:lnTo>
                    <a:pt x="790" y="8"/>
                  </a:lnTo>
                  <a:lnTo>
                    <a:pt x="797" y="8"/>
                  </a:lnTo>
                  <a:lnTo>
                    <a:pt x="775" y="8"/>
                  </a:lnTo>
                  <a:lnTo>
                    <a:pt x="775" y="16"/>
                  </a:lnTo>
                  <a:lnTo>
                    <a:pt x="767" y="16"/>
                  </a:lnTo>
                  <a:lnTo>
                    <a:pt x="759" y="24"/>
                  </a:lnTo>
                  <a:lnTo>
                    <a:pt x="759" y="24"/>
                  </a:lnTo>
                  <a:lnTo>
                    <a:pt x="752" y="32"/>
                  </a:lnTo>
                  <a:lnTo>
                    <a:pt x="744" y="40"/>
                  </a:lnTo>
                  <a:lnTo>
                    <a:pt x="775" y="48"/>
                  </a:lnTo>
                  <a:lnTo>
                    <a:pt x="767" y="48"/>
                  </a:lnTo>
                  <a:lnTo>
                    <a:pt x="767" y="48"/>
                  </a:lnTo>
                  <a:lnTo>
                    <a:pt x="759" y="48"/>
                  </a:lnTo>
                  <a:lnTo>
                    <a:pt x="752" y="56"/>
                  </a:lnTo>
                  <a:lnTo>
                    <a:pt x="767" y="56"/>
                  </a:lnTo>
                  <a:lnTo>
                    <a:pt x="759" y="64"/>
                  </a:lnTo>
                  <a:lnTo>
                    <a:pt x="737" y="72"/>
                  </a:lnTo>
                  <a:lnTo>
                    <a:pt x="721" y="79"/>
                  </a:lnTo>
                  <a:lnTo>
                    <a:pt x="714" y="87"/>
                  </a:lnTo>
                  <a:lnTo>
                    <a:pt x="706" y="87"/>
                  </a:lnTo>
                  <a:lnTo>
                    <a:pt x="706" y="95"/>
                  </a:lnTo>
                  <a:lnTo>
                    <a:pt x="706" y="87"/>
                  </a:lnTo>
                  <a:lnTo>
                    <a:pt x="706" y="87"/>
                  </a:lnTo>
                  <a:lnTo>
                    <a:pt x="721" y="87"/>
                  </a:lnTo>
                  <a:lnTo>
                    <a:pt x="714" y="87"/>
                  </a:lnTo>
                  <a:lnTo>
                    <a:pt x="721" y="79"/>
                  </a:lnTo>
                  <a:lnTo>
                    <a:pt x="714" y="79"/>
                  </a:lnTo>
                  <a:lnTo>
                    <a:pt x="729" y="64"/>
                  </a:lnTo>
                  <a:lnTo>
                    <a:pt x="721" y="72"/>
                  </a:lnTo>
                  <a:lnTo>
                    <a:pt x="721" y="64"/>
                  </a:lnTo>
                  <a:lnTo>
                    <a:pt x="706" y="64"/>
                  </a:lnTo>
                  <a:lnTo>
                    <a:pt x="699" y="64"/>
                  </a:lnTo>
                  <a:lnTo>
                    <a:pt x="699" y="72"/>
                  </a:lnTo>
                  <a:lnTo>
                    <a:pt x="706" y="72"/>
                  </a:lnTo>
                  <a:lnTo>
                    <a:pt x="691" y="72"/>
                  </a:lnTo>
                  <a:lnTo>
                    <a:pt x="691" y="72"/>
                  </a:lnTo>
                  <a:lnTo>
                    <a:pt x="683" y="72"/>
                  </a:lnTo>
                  <a:lnTo>
                    <a:pt x="638" y="72"/>
                  </a:lnTo>
                  <a:lnTo>
                    <a:pt x="630" y="72"/>
                  </a:lnTo>
                  <a:lnTo>
                    <a:pt x="615" y="72"/>
                  </a:lnTo>
                  <a:lnTo>
                    <a:pt x="615" y="64"/>
                  </a:lnTo>
                  <a:lnTo>
                    <a:pt x="607" y="56"/>
                  </a:lnTo>
                  <a:lnTo>
                    <a:pt x="569" y="64"/>
                  </a:lnTo>
                  <a:lnTo>
                    <a:pt x="577" y="72"/>
                  </a:lnTo>
                  <a:lnTo>
                    <a:pt x="607" y="64"/>
                  </a:lnTo>
                  <a:lnTo>
                    <a:pt x="585" y="72"/>
                  </a:lnTo>
                  <a:lnTo>
                    <a:pt x="569" y="72"/>
                  </a:lnTo>
                  <a:lnTo>
                    <a:pt x="562" y="95"/>
                  </a:lnTo>
                  <a:lnTo>
                    <a:pt x="562" y="87"/>
                  </a:lnTo>
                  <a:lnTo>
                    <a:pt x="554" y="103"/>
                  </a:lnTo>
                  <a:lnTo>
                    <a:pt x="547" y="87"/>
                  </a:lnTo>
                  <a:lnTo>
                    <a:pt x="562" y="87"/>
                  </a:lnTo>
                  <a:lnTo>
                    <a:pt x="554" y="79"/>
                  </a:lnTo>
                  <a:lnTo>
                    <a:pt x="547" y="79"/>
                  </a:lnTo>
                  <a:lnTo>
                    <a:pt x="547" y="72"/>
                  </a:lnTo>
                  <a:lnTo>
                    <a:pt x="539" y="72"/>
                  </a:lnTo>
                  <a:lnTo>
                    <a:pt x="493" y="79"/>
                  </a:lnTo>
                  <a:lnTo>
                    <a:pt x="471" y="72"/>
                  </a:lnTo>
                  <a:lnTo>
                    <a:pt x="493" y="64"/>
                  </a:lnTo>
                  <a:lnTo>
                    <a:pt x="501" y="64"/>
                  </a:lnTo>
                  <a:lnTo>
                    <a:pt x="486" y="56"/>
                  </a:lnTo>
                  <a:lnTo>
                    <a:pt x="478" y="56"/>
                  </a:lnTo>
                  <a:lnTo>
                    <a:pt x="410" y="40"/>
                  </a:lnTo>
                  <a:lnTo>
                    <a:pt x="395" y="48"/>
                  </a:lnTo>
                  <a:lnTo>
                    <a:pt x="387" y="48"/>
                  </a:lnTo>
                  <a:lnTo>
                    <a:pt x="395" y="40"/>
                  </a:lnTo>
                  <a:lnTo>
                    <a:pt x="395" y="32"/>
                  </a:lnTo>
                  <a:lnTo>
                    <a:pt x="395" y="40"/>
                  </a:lnTo>
                  <a:lnTo>
                    <a:pt x="387" y="40"/>
                  </a:lnTo>
                  <a:lnTo>
                    <a:pt x="379" y="48"/>
                  </a:lnTo>
                  <a:lnTo>
                    <a:pt x="372" y="48"/>
                  </a:lnTo>
                  <a:lnTo>
                    <a:pt x="364" y="32"/>
                  </a:lnTo>
                  <a:lnTo>
                    <a:pt x="364" y="24"/>
                  </a:lnTo>
                  <a:lnTo>
                    <a:pt x="364" y="32"/>
                  </a:lnTo>
                  <a:lnTo>
                    <a:pt x="334" y="40"/>
                  </a:lnTo>
                  <a:lnTo>
                    <a:pt x="334" y="40"/>
                  </a:lnTo>
                  <a:lnTo>
                    <a:pt x="303" y="40"/>
                  </a:lnTo>
                  <a:lnTo>
                    <a:pt x="334" y="32"/>
                  </a:lnTo>
                  <a:lnTo>
                    <a:pt x="319" y="32"/>
                  </a:lnTo>
                  <a:lnTo>
                    <a:pt x="281" y="48"/>
                  </a:lnTo>
                  <a:lnTo>
                    <a:pt x="250" y="56"/>
                  </a:lnTo>
                  <a:lnTo>
                    <a:pt x="243" y="56"/>
                  </a:lnTo>
                  <a:lnTo>
                    <a:pt x="235" y="56"/>
                  </a:lnTo>
                  <a:lnTo>
                    <a:pt x="235" y="56"/>
                  </a:lnTo>
                  <a:lnTo>
                    <a:pt x="205" y="48"/>
                  </a:lnTo>
                  <a:lnTo>
                    <a:pt x="182" y="40"/>
                  </a:lnTo>
                  <a:lnTo>
                    <a:pt x="159" y="64"/>
                  </a:lnTo>
                  <a:lnTo>
                    <a:pt x="136" y="79"/>
                  </a:lnTo>
                  <a:lnTo>
                    <a:pt x="113" y="103"/>
                  </a:lnTo>
                  <a:lnTo>
                    <a:pt x="91" y="127"/>
                  </a:lnTo>
                  <a:lnTo>
                    <a:pt x="68" y="143"/>
                  </a:lnTo>
                  <a:lnTo>
                    <a:pt x="45" y="167"/>
                  </a:lnTo>
                  <a:lnTo>
                    <a:pt x="22" y="190"/>
                  </a:lnTo>
                  <a:lnTo>
                    <a:pt x="0" y="214"/>
                  </a:lnTo>
                  <a:lnTo>
                    <a:pt x="30" y="206"/>
                  </a:lnTo>
                  <a:lnTo>
                    <a:pt x="22" y="214"/>
                  </a:lnTo>
                  <a:lnTo>
                    <a:pt x="22" y="214"/>
                  </a:lnTo>
                  <a:lnTo>
                    <a:pt x="22" y="238"/>
                  </a:lnTo>
                  <a:lnTo>
                    <a:pt x="38" y="230"/>
                  </a:lnTo>
                  <a:lnTo>
                    <a:pt x="45" y="222"/>
                  </a:lnTo>
                  <a:lnTo>
                    <a:pt x="68" y="222"/>
                  </a:lnTo>
                  <a:lnTo>
                    <a:pt x="68" y="238"/>
                  </a:lnTo>
                  <a:lnTo>
                    <a:pt x="68" y="278"/>
                  </a:lnTo>
                  <a:lnTo>
                    <a:pt x="68" y="286"/>
                  </a:lnTo>
                  <a:lnTo>
                    <a:pt x="75" y="294"/>
                  </a:lnTo>
                  <a:lnTo>
                    <a:pt x="60" y="309"/>
                  </a:lnTo>
                  <a:lnTo>
                    <a:pt x="75" y="301"/>
                  </a:lnTo>
                  <a:lnTo>
                    <a:pt x="75" y="301"/>
                  </a:lnTo>
                  <a:lnTo>
                    <a:pt x="60" y="309"/>
                  </a:lnTo>
                  <a:lnTo>
                    <a:pt x="68" y="309"/>
                  </a:lnTo>
                  <a:lnTo>
                    <a:pt x="60" y="317"/>
                  </a:lnTo>
                  <a:lnTo>
                    <a:pt x="53" y="317"/>
                  </a:lnTo>
                  <a:lnTo>
                    <a:pt x="53" y="325"/>
                  </a:lnTo>
                  <a:lnTo>
                    <a:pt x="53" y="317"/>
                  </a:lnTo>
                  <a:lnTo>
                    <a:pt x="53" y="325"/>
                  </a:lnTo>
                  <a:lnTo>
                    <a:pt x="60" y="325"/>
                  </a:lnTo>
                  <a:lnTo>
                    <a:pt x="53" y="325"/>
                  </a:lnTo>
                  <a:lnTo>
                    <a:pt x="53" y="333"/>
                  </a:lnTo>
                  <a:lnTo>
                    <a:pt x="45" y="333"/>
                  </a:lnTo>
                  <a:lnTo>
                    <a:pt x="53" y="341"/>
                  </a:lnTo>
                  <a:lnTo>
                    <a:pt x="68" y="333"/>
                  </a:lnTo>
                  <a:lnTo>
                    <a:pt x="60" y="341"/>
                  </a:lnTo>
                  <a:lnTo>
                    <a:pt x="68" y="341"/>
                  </a:lnTo>
                  <a:lnTo>
                    <a:pt x="60" y="341"/>
                  </a:lnTo>
                  <a:lnTo>
                    <a:pt x="53" y="357"/>
                  </a:lnTo>
                  <a:lnTo>
                    <a:pt x="60" y="357"/>
                  </a:lnTo>
                  <a:lnTo>
                    <a:pt x="45" y="365"/>
                  </a:lnTo>
                  <a:lnTo>
                    <a:pt x="53" y="365"/>
                  </a:lnTo>
                  <a:lnTo>
                    <a:pt x="53" y="365"/>
                  </a:lnTo>
                  <a:lnTo>
                    <a:pt x="75" y="357"/>
                  </a:lnTo>
                  <a:lnTo>
                    <a:pt x="68" y="365"/>
                  </a:lnTo>
                  <a:lnTo>
                    <a:pt x="68" y="373"/>
                  </a:lnTo>
                  <a:lnTo>
                    <a:pt x="68" y="365"/>
                  </a:lnTo>
                  <a:lnTo>
                    <a:pt x="45" y="373"/>
                  </a:lnTo>
                  <a:lnTo>
                    <a:pt x="45" y="381"/>
                  </a:lnTo>
                  <a:lnTo>
                    <a:pt x="53" y="373"/>
                  </a:lnTo>
                  <a:lnTo>
                    <a:pt x="60" y="381"/>
                  </a:lnTo>
                  <a:lnTo>
                    <a:pt x="45" y="381"/>
                  </a:lnTo>
                  <a:lnTo>
                    <a:pt x="45" y="381"/>
                  </a:lnTo>
                  <a:lnTo>
                    <a:pt x="53" y="381"/>
                  </a:lnTo>
                  <a:lnTo>
                    <a:pt x="38" y="389"/>
                  </a:lnTo>
                  <a:lnTo>
                    <a:pt x="53" y="389"/>
                  </a:lnTo>
                  <a:lnTo>
                    <a:pt x="53" y="389"/>
                  </a:lnTo>
                  <a:lnTo>
                    <a:pt x="60" y="389"/>
                  </a:lnTo>
                  <a:lnTo>
                    <a:pt x="53" y="397"/>
                  </a:lnTo>
                  <a:lnTo>
                    <a:pt x="60" y="397"/>
                  </a:lnTo>
                  <a:lnTo>
                    <a:pt x="53" y="397"/>
                  </a:lnTo>
                  <a:lnTo>
                    <a:pt x="68" y="389"/>
                  </a:lnTo>
                  <a:lnTo>
                    <a:pt x="68" y="389"/>
                  </a:lnTo>
                  <a:lnTo>
                    <a:pt x="60" y="397"/>
                  </a:lnTo>
                  <a:lnTo>
                    <a:pt x="60" y="397"/>
                  </a:lnTo>
                  <a:lnTo>
                    <a:pt x="53" y="397"/>
                  </a:lnTo>
                  <a:lnTo>
                    <a:pt x="68" y="397"/>
                  </a:lnTo>
                  <a:lnTo>
                    <a:pt x="68" y="405"/>
                  </a:lnTo>
                  <a:lnTo>
                    <a:pt x="75" y="397"/>
                  </a:lnTo>
                  <a:lnTo>
                    <a:pt x="75" y="405"/>
                  </a:lnTo>
                  <a:lnTo>
                    <a:pt x="83" y="397"/>
                  </a:lnTo>
                  <a:lnTo>
                    <a:pt x="68" y="405"/>
                  </a:lnTo>
                  <a:lnTo>
                    <a:pt x="75" y="412"/>
                  </a:lnTo>
                  <a:lnTo>
                    <a:pt x="83" y="405"/>
                  </a:lnTo>
                  <a:lnTo>
                    <a:pt x="75" y="420"/>
                  </a:lnTo>
                  <a:lnTo>
                    <a:pt x="83" y="420"/>
                  </a:lnTo>
                  <a:lnTo>
                    <a:pt x="75" y="420"/>
                  </a:lnTo>
                  <a:lnTo>
                    <a:pt x="83" y="420"/>
                  </a:lnTo>
                  <a:lnTo>
                    <a:pt x="91" y="420"/>
                  </a:lnTo>
                  <a:lnTo>
                    <a:pt x="83" y="420"/>
                  </a:lnTo>
                  <a:lnTo>
                    <a:pt x="91" y="420"/>
                  </a:lnTo>
                  <a:lnTo>
                    <a:pt x="83" y="428"/>
                  </a:lnTo>
                  <a:lnTo>
                    <a:pt x="83" y="428"/>
                  </a:lnTo>
                  <a:lnTo>
                    <a:pt x="296" y="428"/>
                  </a:lnTo>
                  <a:lnTo>
                    <a:pt x="319" y="428"/>
                  </a:lnTo>
                  <a:lnTo>
                    <a:pt x="509" y="428"/>
                  </a:lnTo>
                  <a:lnTo>
                    <a:pt x="509" y="420"/>
                  </a:lnTo>
                  <a:lnTo>
                    <a:pt x="509" y="436"/>
                  </a:lnTo>
                  <a:lnTo>
                    <a:pt x="531" y="436"/>
                  </a:lnTo>
                  <a:lnTo>
                    <a:pt x="547" y="444"/>
                  </a:lnTo>
                  <a:lnTo>
                    <a:pt x="562" y="444"/>
                  </a:lnTo>
                  <a:lnTo>
                    <a:pt x="577" y="452"/>
                  </a:lnTo>
                  <a:lnTo>
                    <a:pt x="600" y="444"/>
                  </a:lnTo>
                  <a:lnTo>
                    <a:pt x="623" y="460"/>
                  </a:lnTo>
                  <a:lnTo>
                    <a:pt x="638" y="468"/>
                  </a:lnTo>
                  <a:lnTo>
                    <a:pt x="653" y="476"/>
                  </a:lnTo>
                  <a:lnTo>
                    <a:pt x="653" y="492"/>
                  </a:lnTo>
                  <a:lnTo>
                    <a:pt x="661" y="484"/>
                  </a:lnTo>
                  <a:lnTo>
                    <a:pt x="653" y="492"/>
                  </a:lnTo>
                  <a:lnTo>
                    <a:pt x="668" y="500"/>
                  </a:lnTo>
                  <a:lnTo>
                    <a:pt x="661" y="523"/>
                  </a:lnTo>
                  <a:lnTo>
                    <a:pt x="661" y="539"/>
                  </a:lnTo>
                  <a:lnTo>
                    <a:pt x="653" y="547"/>
                  </a:lnTo>
                  <a:lnTo>
                    <a:pt x="630" y="571"/>
                  </a:lnTo>
                  <a:lnTo>
                    <a:pt x="638" y="579"/>
                  </a:lnTo>
                  <a:lnTo>
                    <a:pt x="653" y="571"/>
                  </a:lnTo>
                  <a:lnTo>
                    <a:pt x="668" y="563"/>
                  </a:lnTo>
                  <a:lnTo>
                    <a:pt x="691" y="563"/>
                  </a:lnTo>
                  <a:lnTo>
                    <a:pt x="706" y="555"/>
                  </a:lnTo>
                  <a:lnTo>
                    <a:pt x="706" y="539"/>
                  </a:lnTo>
                  <a:lnTo>
                    <a:pt x="729" y="539"/>
                  </a:lnTo>
                  <a:lnTo>
                    <a:pt x="744" y="539"/>
                  </a:lnTo>
                  <a:lnTo>
                    <a:pt x="759" y="523"/>
                  </a:lnTo>
                  <a:lnTo>
                    <a:pt x="775" y="516"/>
                  </a:lnTo>
                  <a:lnTo>
                    <a:pt x="805" y="508"/>
                  </a:lnTo>
                  <a:lnTo>
                    <a:pt x="835" y="508"/>
                  </a:lnTo>
                  <a:lnTo>
                    <a:pt x="851" y="500"/>
                  </a:lnTo>
                  <a:lnTo>
                    <a:pt x="866" y="492"/>
                  </a:lnTo>
                  <a:lnTo>
                    <a:pt x="873" y="476"/>
                  </a:lnTo>
                  <a:lnTo>
                    <a:pt x="889" y="460"/>
                  </a:lnTo>
                  <a:lnTo>
                    <a:pt x="889" y="468"/>
                  </a:lnTo>
                  <a:lnTo>
                    <a:pt x="896" y="460"/>
                  </a:lnTo>
                  <a:lnTo>
                    <a:pt x="911" y="468"/>
                  </a:lnTo>
                  <a:lnTo>
                    <a:pt x="904" y="492"/>
                  </a:lnTo>
                  <a:lnTo>
                    <a:pt x="904" y="508"/>
                  </a:lnTo>
                  <a:lnTo>
                    <a:pt x="911" y="508"/>
                  </a:lnTo>
                  <a:lnTo>
                    <a:pt x="927" y="500"/>
                  </a:lnTo>
                  <a:lnTo>
                    <a:pt x="919" y="508"/>
                  </a:lnTo>
                  <a:lnTo>
                    <a:pt x="942" y="500"/>
                  </a:lnTo>
                  <a:lnTo>
                    <a:pt x="949" y="492"/>
                  </a:lnTo>
                  <a:lnTo>
                    <a:pt x="949" y="492"/>
                  </a:lnTo>
                  <a:lnTo>
                    <a:pt x="957" y="492"/>
                  </a:lnTo>
                  <a:lnTo>
                    <a:pt x="942" y="500"/>
                  </a:lnTo>
                  <a:lnTo>
                    <a:pt x="965" y="500"/>
                  </a:lnTo>
                  <a:lnTo>
                    <a:pt x="949" y="508"/>
                  </a:lnTo>
                  <a:lnTo>
                    <a:pt x="949" y="508"/>
                  </a:lnTo>
                  <a:lnTo>
                    <a:pt x="927" y="516"/>
                  </a:lnTo>
                  <a:lnTo>
                    <a:pt x="934" y="516"/>
                  </a:lnTo>
                  <a:lnTo>
                    <a:pt x="919" y="523"/>
                  </a:lnTo>
                  <a:lnTo>
                    <a:pt x="919" y="516"/>
                  </a:lnTo>
                  <a:lnTo>
                    <a:pt x="911" y="531"/>
                  </a:lnTo>
                  <a:lnTo>
                    <a:pt x="919" y="539"/>
                  </a:lnTo>
                  <a:lnTo>
                    <a:pt x="927" y="539"/>
                  </a:lnTo>
                  <a:lnTo>
                    <a:pt x="949" y="516"/>
                  </a:lnTo>
                  <a:lnTo>
                    <a:pt x="957" y="523"/>
                  </a:lnTo>
                  <a:lnTo>
                    <a:pt x="957" y="516"/>
                  </a:lnTo>
                  <a:lnTo>
                    <a:pt x="957" y="516"/>
                  </a:lnTo>
                  <a:lnTo>
                    <a:pt x="1003" y="508"/>
                  </a:lnTo>
                  <a:lnTo>
                    <a:pt x="995" y="500"/>
                  </a:lnTo>
                  <a:lnTo>
                    <a:pt x="1003" y="500"/>
                  </a:lnTo>
                  <a:lnTo>
                    <a:pt x="995" y="492"/>
                  </a:lnTo>
                  <a:lnTo>
                    <a:pt x="987" y="492"/>
                  </a:lnTo>
                  <a:lnTo>
                    <a:pt x="972" y="492"/>
                  </a:lnTo>
                  <a:lnTo>
                    <a:pt x="965" y="492"/>
                  </a:lnTo>
                  <a:lnTo>
                    <a:pt x="957" y="484"/>
                  </a:lnTo>
                  <a:lnTo>
                    <a:pt x="957" y="468"/>
                  </a:lnTo>
                  <a:lnTo>
                    <a:pt x="949" y="468"/>
                  </a:lnTo>
                  <a:lnTo>
                    <a:pt x="957" y="452"/>
                  </a:lnTo>
                  <a:lnTo>
                    <a:pt x="949" y="460"/>
                  </a:lnTo>
                  <a:lnTo>
                    <a:pt x="942" y="452"/>
                  </a:lnTo>
                  <a:lnTo>
                    <a:pt x="934" y="452"/>
                  </a:lnTo>
                  <a:lnTo>
                    <a:pt x="934" y="452"/>
                  </a:lnTo>
                  <a:lnTo>
                    <a:pt x="949" y="452"/>
                  </a:lnTo>
                  <a:lnTo>
                    <a:pt x="972" y="444"/>
                  </a:lnTo>
                  <a:lnTo>
                    <a:pt x="972" y="436"/>
                  </a:lnTo>
                  <a:lnTo>
                    <a:pt x="972" y="436"/>
                  </a:lnTo>
                  <a:lnTo>
                    <a:pt x="972" y="428"/>
                  </a:lnTo>
                  <a:lnTo>
                    <a:pt x="957" y="428"/>
                  </a:lnTo>
                  <a:lnTo>
                    <a:pt x="934" y="428"/>
                  </a:lnTo>
                  <a:lnTo>
                    <a:pt x="911" y="436"/>
                  </a:lnTo>
                  <a:lnTo>
                    <a:pt x="896" y="452"/>
                  </a:lnTo>
                  <a:lnTo>
                    <a:pt x="881" y="460"/>
                  </a:lnTo>
                  <a:lnTo>
                    <a:pt x="858" y="476"/>
                  </a:lnTo>
                  <a:lnTo>
                    <a:pt x="873" y="460"/>
                  </a:lnTo>
                  <a:lnTo>
                    <a:pt x="889" y="444"/>
                  </a:lnTo>
                  <a:lnTo>
                    <a:pt x="866" y="444"/>
                  </a:lnTo>
                  <a:lnTo>
                    <a:pt x="881" y="444"/>
                  </a:lnTo>
                  <a:lnTo>
                    <a:pt x="904" y="428"/>
                  </a:lnTo>
                  <a:lnTo>
                    <a:pt x="927" y="420"/>
                  </a:lnTo>
                  <a:lnTo>
                    <a:pt x="949" y="405"/>
                  </a:lnTo>
                  <a:lnTo>
                    <a:pt x="980" y="405"/>
                  </a:lnTo>
                  <a:lnTo>
                    <a:pt x="1010" y="405"/>
                  </a:lnTo>
                  <a:lnTo>
                    <a:pt x="1041" y="405"/>
                  </a:lnTo>
                  <a:lnTo>
                    <a:pt x="1071" y="389"/>
                  </a:lnTo>
                  <a:lnTo>
                    <a:pt x="1094" y="381"/>
                  </a:lnTo>
                  <a:lnTo>
                    <a:pt x="1124" y="365"/>
                  </a:lnTo>
                  <a:lnTo>
                    <a:pt x="1117" y="365"/>
                  </a:lnTo>
                  <a:lnTo>
                    <a:pt x="1124" y="357"/>
                  </a:lnTo>
                  <a:lnTo>
                    <a:pt x="1117" y="357"/>
                  </a:lnTo>
                  <a:lnTo>
                    <a:pt x="1124" y="357"/>
                  </a:lnTo>
                  <a:lnTo>
                    <a:pt x="1124" y="357"/>
                  </a:lnTo>
                  <a:lnTo>
                    <a:pt x="1124" y="349"/>
                  </a:lnTo>
                  <a:lnTo>
                    <a:pt x="1132" y="341"/>
                  </a:lnTo>
                  <a:lnTo>
                    <a:pt x="1117" y="341"/>
                  </a:lnTo>
                  <a:lnTo>
                    <a:pt x="1117" y="333"/>
                  </a:lnTo>
                  <a:lnTo>
                    <a:pt x="1109" y="341"/>
                  </a:lnTo>
                  <a:lnTo>
                    <a:pt x="1109" y="325"/>
                  </a:lnTo>
                  <a:lnTo>
                    <a:pt x="1101" y="333"/>
                  </a:lnTo>
                  <a:lnTo>
                    <a:pt x="1109" y="333"/>
                  </a:lnTo>
                  <a:lnTo>
                    <a:pt x="1079" y="341"/>
                  </a:lnTo>
                  <a:lnTo>
                    <a:pt x="1063" y="341"/>
                  </a:lnTo>
                  <a:lnTo>
                    <a:pt x="1071" y="341"/>
                  </a:lnTo>
                  <a:lnTo>
                    <a:pt x="1063" y="333"/>
                  </a:lnTo>
                  <a:lnTo>
                    <a:pt x="1071" y="333"/>
                  </a:lnTo>
                  <a:lnTo>
                    <a:pt x="1101" y="325"/>
                  </a:lnTo>
                  <a:lnTo>
                    <a:pt x="1079" y="333"/>
                  </a:lnTo>
                  <a:lnTo>
                    <a:pt x="1117" y="317"/>
                  </a:lnTo>
                  <a:lnTo>
                    <a:pt x="1094" y="309"/>
                  </a:lnTo>
                  <a:lnTo>
                    <a:pt x="1086" y="309"/>
                  </a:lnTo>
                  <a:lnTo>
                    <a:pt x="1094" y="309"/>
                  </a:lnTo>
                  <a:lnTo>
                    <a:pt x="1079" y="317"/>
                  </a:lnTo>
                  <a:lnTo>
                    <a:pt x="1086" y="309"/>
                  </a:lnTo>
                  <a:lnTo>
                    <a:pt x="1086" y="309"/>
                  </a:lnTo>
                  <a:lnTo>
                    <a:pt x="1079" y="309"/>
                  </a:lnTo>
                  <a:lnTo>
                    <a:pt x="1079" y="309"/>
                  </a:lnTo>
                  <a:lnTo>
                    <a:pt x="1071" y="309"/>
                  </a:lnTo>
                  <a:lnTo>
                    <a:pt x="1071" y="309"/>
                  </a:lnTo>
                  <a:lnTo>
                    <a:pt x="1079" y="301"/>
                  </a:lnTo>
                  <a:lnTo>
                    <a:pt x="1079" y="294"/>
                  </a:lnTo>
                  <a:lnTo>
                    <a:pt x="1071" y="301"/>
                  </a:lnTo>
                  <a:lnTo>
                    <a:pt x="1071" y="294"/>
                  </a:lnTo>
                  <a:lnTo>
                    <a:pt x="1071" y="294"/>
                  </a:lnTo>
                  <a:lnTo>
                    <a:pt x="1063" y="286"/>
                  </a:lnTo>
                  <a:lnTo>
                    <a:pt x="1071" y="286"/>
                  </a:lnTo>
                  <a:lnTo>
                    <a:pt x="1063" y="286"/>
                  </a:lnTo>
                  <a:lnTo>
                    <a:pt x="1063" y="286"/>
                  </a:lnTo>
                  <a:lnTo>
                    <a:pt x="1063" y="278"/>
                  </a:lnTo>
                  <a:lnTo>
                    <a:pt x="1063" y="278"/>
                  </a:lnTo>
                  <a:lnTo>
                    <a:pt x="1056" y="278"/>
                  </a:lnTo>
                  <a:lnTo>
                    <a:pt x="1063" y="278"/>
                  </a:lnTo>
                  <a:lnTo>
                    <a:pt x="1063" y="278"/>
                  </a:lnTo>
                  <a:lnTo>
                    <a:pt x="1079" y="270"/>
                  </a:lnTo>
                  <a:lnTo>
                    <a:pt x="1071" y="270"/>
                  </a:lnTo>
                  <a:lnTo>
                    <a:pt x="1071" y="262"/>
                  </a:lnTo>
                  <a:lnTo>
                    <a:pt x="1071" y="262"/>
                  </a:lnTo>
                  <a:lnTo>
                    <a:pt x="1071" y="254"/>
                  </a:lnTo>
                  <a:lnTo>
                    <a:pt x="1063" y="254"/>
                  </a:lnTo>
                  <a:lnTo>
                    <a:pt x="1056" y="254"/>
                  </a:lnTo>
                  <a:lnTo>
                    <a:pt x="1071" y="246"/>
                  </a:lnTo>
                  <a:lnTo>
                    <a:pt x="1071" y="246"/>
                  </a:lnTo>
                  <a:lnTo>
                    <a:pt x="1056" y="246"/>
                  </a:lnTo>
                  <a:lnTo>
                    <a:pt x="1071" y="238"/>
                  </a:lnTo>
                  <a:lnTo>
                    <a:pt x="1063" y="238"/>
                  </a:lnTo>
                  <a:lnTo>
                    <a:pt x="1056" y="230"/>
                  </a:lnTo>
                  <a:lnTo>
                    <a:pt x="1063" y="230"/>
                  </a:lnTo>
                  <a:lnTo>
                    <a:pt x="1063" y="230"/>
                  </a:lnTo>
                  <a:lnTo>
                    <a:pt x="1056" y="214"/>
                  </a:lnTo>
                  <a:lnTo>
                    <a:pt x="1056" y="214"/>
                  </a:lnTo>
                  <a:lnTo>
                    <a:pt x="1048" y="214"/>
                  </a:lnTo>
                  <a:lnTo>
                    <a:pt x="1056" y="214"/>
                  </a:lnTo>
                  <a:lnTo>
                    <a:pt x="1048" y="214"/>
                  </a:lnTo>
                  <a:lnTo>
                    <a:pt x="1048" y="222"/>
                  </a:lnTo>
                  <a:lnTo>
                    <a:pt x="1041" y="222"/>
                  </a:lnTo>
                  <a:lnTo>
                    <a:pt x="1041" y="222"/>
                  </a:lnTo>
                  <a:lnTo>
                    <a:pt x="1041" y="230"/>
                  </a:lnTo>
                  <a:lnTo>
                    <a:pt x="1033" y="230"/>
                  </a:lnTo>
                  <a:lnTo>
                    <a:pt x="1025" y="238"/>
                  </a:lnTo>
                  <a:lnTo>
                    <a:pt x="1018" y="246"/>
                  </a:lnTo>
                  <a:lnTo>
                    <a:pt x="1018" y="238"/>
                  </a:lnTo>
                  <a:lnTo>
                    <a:pt x="1003" y="246"/>
                  </a:lnTo>
                  <a:lnTo>
                    <a:pt x="995" y="254"/>
                  </a:lnTo>
                  <a:lnTo>
                    <a:pt x="995" y="246"/>
                  </a:lnTo>
                  <a:lnTo>
                    <a:pt x="987" y="254"/>
                  </a:lnTo>
                  <a:lnTo>
                    <a:pt x="995" y="246"/>
                  </a:lnTo>
                  <a:lnTo>
                    <a:pt x="987" y="254"/>
                  </a:lnTo>
                  <a:lnTo>
                    <a:pt x="972" y="262"/>
                  </a:lnTo>
                  <a:lnTo>
                    <a:pt x="987" y="246"/>
                  </a:lnTo>
                  <a:lnTo>
                    <a:pt x="987" y="238"/>
                  </a:lnTo>
                  <a:lnTo>
                    <a:pt x="972" y="238"/>
                  </a:lnTo>
                  <a:lnTo>
                    <a:pt x="965" y="238"/>
                  </a:lnTo>
                  <a:lnTo>
                    <a:pt x="972" y="238"/>
                  </a:lnTo>
                  <a:lnTo>
                    <a:pt x="980" y="238"/>
                  </a:lnTo>
                  <a:lnTo>
                    <a:pt x="980" y="230"/>
                  </a:lnTo>
                  <a:lnTo>
                    <a:pt x="980" y="222"/>
                  </a:lnTo>
                  <a:lnTo>
                    <a:pt x="980" y="214"/>
                  </a:lnTo>
                  <a:lnTo>
                    <a:pt x="965" y="214"/>
                  </a:lnTo>
                  <a:lnTo>
                    <a:pt x="987" y="214"/>
                  </a:lnTo>
                  <a:lnTo>
                    <a:pt x="987" y="206"/>
                  </a:lnTo>
                  <a:lnTo>
                    <a:pt x="995" y="198"/>
                  </a:lnTo>
                  <a:lnTo>
                    <a:pt x="987" y="198"/>
                  </a:lnTo>
                  <a:lnTo>
                    <a:pt x="965" y="190"/>
                  </a:lnTo>
                  <a:lnTo>
                    <a:pt x="972" y="183"/>
                  </a:lnTo>
                  <a:lnTo>
                    <a:pt x="965" y="183"/>
                  </a:lnTo>
                  <a:lnTo>
                    <a:pt x="965" y="183"/>
                  </a:lnTo>
                  <a:lnTo>
                    <a:pt x="965" y="175"/>
                  </a:lnTo>
                  <a:lnTo>
                    <a:pt x="949" y="175"/>
                  </a:lnTo>
                  <a:lnTo>
                    <a:pt x="934" y="175"/>
                  </a:lnTo>
                  <a:lnTo>
                    <a:pt x="919" y="175"/>
                  </a:lnTo>
                  <a:lnTo>
                    <a:pt x="927" y="175"/>
                  </a:lnTo>
                  <a:lnTo>
                    <a:pt x="896" y="167"/>
                  </a:lnTo>
                  <a:lnTo>
                    <a:pt x="889" y="183"/>
                  </a:lnTo>
                  <a:lnTo>
                    <a:pt x="889" y="190"/>
                  </a:lnTo>
                  <a:lnTo>
                    <a:pt x="881" y="198"/>
                  </a:lnTo>
                  <a:lnTo>
                    <a:pt x="881" y="198"/>
                  </a:lnTo>
                  <a:lnTo>
                    <a:pt x="881" y="214"/>
                  </a:lnTo>
                  <a:lnTo>
                    <a:pt x="873" y="222"/>
                  </a:lnTo>
                  <a:lnTo>
                    <a:pt x="866" y="222"/>
                  </a:lnTo>
                  <a:lnTo>
                    <a:pt x="843" y="246"/>
                  </a:lnTo>
                  <a:lnTo>
                    <a:pt x="866" y="262"/>
                  </a:lnTo>
                  <a:lnTo>
                    <a:pt x="851" y="278"/>
                  </a:lnTo>
                  <a:lnTo>
                    <a:pt x="843" y="294"/>
                  </a:lnTo>
                  <a:lnTo>
                    <a:pt x="820" y="301"/>
                  </a:lnTo>
                  <a:lnTo>
                    <a:pt x="805" y="317"/>
                  </a:lnTo>
                  <a:lnTo>
                    <a:pt x="790" y="317"/>
                  </a:lnTo>
                  <a:lnTo>
                    <a:pt x="797" y="333"/>
                  </a:lnTo>
                  <a:lnTo>
                    <a:pt x="790" y="357"/>
                  </a:lnTo>
                  <a:lnTo>
                    <a:pt x="782" y="373"/>
                  </a:lnTo>
                  <a:lnTo>
                    <a:pt x="775" y="381"/>
                  </a:lnTo>
                  <a:lnTo>
                    <a:pt x="775" y="381"/>
                  </a:lnTo>
                  <a:lnTo>
                    <a:pt x="767" y="381"/>
                  </a:lnTo>
                  <a:lnTo>
                    <a:pt x="759" y="389"/>
                  </a:lnTo>
                  <a:lnTo>
                    <a:pt x="759" y="397"/>
                  </a:lnTo>
                  <a:lnTo>
                    <a:pt x="752" y="381"/>
                  </a:lnTo>
                  <a:lnTo>
                    <a:pt x="737" y="389"/>
                  </a:lnTo>
                  <a:lnTo>
                    <a:pt x="752" y="381"/>
                  </a:lnTo>
                  <a:lnTo>
                    <a:pt x="737" y="365"/>
                  </a:lnTo>
                  <a:lnTo>
                    <a:pt x="744" y="357"/>
                  </a:lnTo>
                  <a:lnTo>
                    <a:pt x="744" y="349"/>
                  </a:lnTo>
                  <a:lnTo>
                    <a:pt x="744" y="325"/>
                  </a:lnTo>
                  <a:lnTo>
                    <a:pt x="752" y="309"/>
                  </a:lnTo>
                  <a:lnTo>
                    <a:pt x="714" y="309"/>
                  </a:lnTo>
                  <a:lnTo>
                    <a:pt x="714" y="309"/>
                  </a:lnTo>
                  <a:lnTo>
                    <a:pt x="721" y="301"/>
                  </a:lnTo>
                  <a:lnTo>
                    <a:pt x="706" y="301"/>
                  </a:lnTo>
                  <a:lnTo>
                    <a:pt x="691" y="294"/>
                  </a:lnTo>
                  <a:lnTo>
                    <a:pt x="676" y="278"/>
                  </a:lnTo>
                  <a:lnTo>
                    <a:pt x="653" y="270"/>
                  </a:lnTo>
                  <a:lnTo>
                    <a:pt x="630" y="278"/>
                  </a:lnTo>
                  <a:lnTo>
                    <a:pt x="630" y="270"/>
                  </a:lnTo>
                  <a:lnTo>
                    <a:pt x="630" y="278"/>
                  </a:lnTo>
                  <a:lnTo>
                    <a:pt x="638" y="254"/>
                  </a:lnTo>
                  <a:lnTo>
                    <a:pt x="638" y="238"/>
                  </a:lnTo>
                  <a:lnTo>
                    <a:pt x="623" y="246"/>
                  </a:lnTo>
                  <a:lnTo>
                    <a:pt x="623" y="254"/>
                  </a:lnTo>
                  <a:lnTo>
                    <a:pt x="623" y="238"/>
                  </a:lnTo>
                  <a:lnTo>
                    <a:pt x="623" y="230"/>
                  </a:lnTo>
                  <a:lnTo>
                    <a:pt x="645" y="206"/>
                  </a:lnTo>
                  <a:lnTo>
                    <a:pt x="676" y="183"/>
                  </a:lnTo>
                  <a:lnTo>
                    <a:pt x="676" y="183"/>
                  </a:lnTo>
                  <a:lnTo>
                    <a:pt x="691" y="175"/>
                  </a:lnTo>
                  <a:lnTo>
                    <a:pt x="683" y="175"/>
                  </a:lnTo>
                  <a:lnTo>
                    <a:pt x="691" y="175"/>
                  </a:lnTo>
                  <a:lnTo>
                    <a:pt x="699" y="167"/>
                  </a:lnTo>
                  <a:lnTo>
                    <a:pt x="706" y="167"/>
                  </a:lnTo>
                  <a:lnTo>
                    <a:pt x="706" y="167"/>
                  </a:lnTo>
                  <a:lnTo>
                    <a:pt x="729" y="159"/>
                  </a:lnTo>
                  <a:lnTo>
                    <a:pt x="729" y="151"/>
                  </a:lnTo>
                  <a:lnTo>
                    <a:pt x="714" y="151"/>
                  </a:lnTo>
                  <a:lnTo>
                    <a:pt x="721" y="151"/>
                  </a:lnTo>
                  <a:lnTo>
                    <a:pt x="706" y="143"/>
                  </a:lnTo>
                  <a:lnTo>
                    <a:pt x="706" y="143"/>
                  </a:lnTo>
                  <a:lnTo>
                    <a:pt x="721" y="143"/>
                  </a:lnTo>
                  <a:lnTo>
                    <a:pt x="744" y="151"/>
                  </a:lnTo>
                  <a:lnTo>
                    <a:pt x="752" y="143"/>
                  </a:lnTo>
                  <a:lnTo>
                    <a:pt x="752" y="143"/>
                  </a:lnTo>
                  <a:lnTo>
                    <a:pt x="759" y="143"/>
                  </a:lnTo>
                  <a:lnTo>
                    <a:pt x="759" y="143"/>
                  </a:lnTo>
                  <a:lnTo>
                    <a:pt x="767" y="143"/>
                  </a:lnTo>
                  <a:lnTo>
                    <a:pt x="797" y="127"/>
                  </a:lnTo>
                  <a:lnTo>
                    <a:pt x="805" y="119"/>
                  </a:lnTo>
                  <a:lnTo>
                    <a:pt x="775" y="111"/>
                  </a:lnTo>
                  <a:lnTo>
                    <a:pt x="759" y="103"/>
                  </a:lnTo>
                  <a:lnTo>
                    <a:pt x="790" y="111"/>
                  </a:lnTo>
                  <a:lnTo>
                    <a:pt x="797" y="119"/>
                  </a:lnTo>
                  <a:lnTo>
                    <a:pt x="828" y="103"/>
                  </a:lnTo>
                  <a:close/>
                </a:path>
              </a:pathLst>
            </a:custGeom>
            <a:solidFill>
              <a:srgbClr val="E1E1E1"/>
            </a:solidFill>
            <a:ln w="12700">
              <a:solidFill>
                <a:srgbClr val="000000"/>
              </a:solidFill>
              <a:prstDash val="solid"/>
              <a:round/>
              <a:headEnd/>
              <a:tailEnd/>
            </a:ln>
          </p:spPr>
          <p:txBody>
            <a:bodyPr/>
            <a:lstStyle/>
            <a:p>
              <a:endParaRPr lang="en-US"/>
            </a:p>
          </p:txBody>
        </p:sp>
        <p:sp>
          <p:nvSpPr>
            <p:cNvPr id="215458" name="Freeform 418"/>
            <p:cNvSpPr>
              <a:spLocks/>
            </p:cNvSpPr>
            <p:nvPr/>
          </p:nvSpPr>
          <p:spPr bwMode="auto">
            <a:xfrm>
              <a:off x="1444" y="1302"/>
              <a:ext cx="304" cy="207"/>
            </a:xfrm>
            <a:custGeom>
              <a:avLst/>
              <a:gdLst>
                <a:gd name="T0" fmla="*/ 220 w 304"/>
                <a:gd name="T1" fmla="*/ 40 h 207"/>
                <a:gd name="T2" fmla="*/ 212 w 304"/>
                <a:gd name="T3" fmla="*/ 32 h 207"/>
                <a:gd name="T4" fmla="*/ 197 w 304"/>
                <a:gd name="T5" fmla="*/ 32 h 207"/>
                <a:gd name="T6" fmla="*/ 174 w 304"/>
                <a:gd name="T7" fmla="*/ 40 h 207"/>
                <a:gd name="T8" fmla="*/ 182 w 304"/>
                <a:gd name="T9" fmla="*/ 24 h 207"/>
                <a:gd name="T10" fmla="*/ 190 w 304"/>
                <a:gd name="T11" fmla="*/ 24 h 207"/>
                <a:gd name="T12" fmla="*/ 144 w 304"/>
                <a:gd name="T13" fmla="*/ 24 h 207"/>
                <a:gd name="T14" fmla="*/ 136 w 304"/>
                <a:gd name="T15" fmla="*/ 24 h 207"/>
                <a:gd name="T16" fmla="*/ 129 w 304"/>
                <a:gd name="T17" fmla="*/ 24 h 207"/>
                <a:gd name="T18" fmla="*/ 114 w 304"/>
                <a:gd name="T19" fmla="*/ 24 h 207"/>
                <a:gd name="T20" fmla="*/ 98 w 304"/>
                <a:gd name="T21" fmla="*/ 0 h 207"/>
                <a:gd name="T22" fmla="*/ 76 w 304"/>
                <a:gd name="T23" fmla="*/ 8 h 207"/>
                <a:gd name="T24" fmla="*/ 76 w 304"/>
                <a:gd name="T25" fmla="*/ 24 h 207"/>
                <a:gd name="T26" fmla="*/ 60 w 304"/>
                <a:gd name="T27" fmla="*/ 32 h 207"/>
                <a:gd name="T28" fmla="*/ 45 w 304"/>
                <a:gd name="T29" fmla="*/ 24 h 207"/>
                <a:gd name="T30" fmla="*/ 22 w 304"/>
                <a:gd name="T31" fmla="*/ 16 h 207"/>
                <a:gd name="T32" fmla="*/ 0 w 304"/>
                <a:gd name="T33" fmla="*/ 56 h 207"/>
                <a:gd name="T34" fmla="*/ 30 w 304"/>
                <a:gd name="T35" fmla="*/ 56 h 207"/>
                <a:gd name="T36" fmla="*/ 83 w 304"/>
                <a:gd name="T37" fmla="*/ 56 h 207"/>
                <a:gd name="T38" fmla="*/ 121 w 304"/>
                <a:gd name="T39" fmla="*/ 56 h 207"/>
                <a:gd name="T40" fmla="*/ 136 w 304"/>
                <a:gd name="T41" fmla="*/ 64 h 207"/>
                <a:gd name="T42" fmla="*/ 129 w 304"/>
                <a:gd name="T43" fmla="*/ 80 h 207"/>
                <a:gd name="T44" fmla="*/ 167 w 304"/>
                <a:gd name="T45" fmla="*/ 80 h 207"/>
                <a:gd name="T46" fmla="*/ 152 w 304"/>
                <a:gd name="T47" fmla="*/ 119 h 207"/>
                <a:gd name="T48" fmla="*/ 190 w 304"/>
                <a:gd name="T49" fmla="*/ 127 h 207"/>
                <a:gd name="T50" fmla="*/ 144 w 304"/>
                <a:gd name="T51" fmla="*/ 119 h 207"/>
                <a:gd name="T52" fmla="*/ 106 w 304"/>
                <a:gd name="T53" fmla="*/ 151 h 207"/>
                <a:gd name="T54" fmla="*/ 60 w 304"/>
                <a:gd name="T55" fmla="*/ 159 h 207"/>
                <a:gd name="T56" fmla="*/ 106 w 304"/>
                <a:gd name="T57" fmla="*/ 159 h 207"/>
                <a:gd name="T58" fmla="*/ 121 w 304"/>
                <a:gd name="T59" fmla="*/ 151 h 207"/>
                <a:gd name="T60" fmla="*/ 136 w 304"/>
                <a:gd name="T61" fmla="*/ 175 h 207"/>
                <a:gd name="T62" fmla="*/ 159 w 304"/>
                <a:gd name="T63" fmla="*/ 191 h 207"/>
                <a:gd name="T64" fmla="*/ 174 w 304"/>
                <a:gd name="T65" fmla="*/ 175 h 207"/>
                <a:gd name="T66" fmla="*/ 205 w 304"/>
                <a:gd name="T67" fmla="*/ 183 h 207"/>
                <a:gd name="T68" fmla="*/ 220 w 304"/>
                <a:gd name="T69" fmla="*/ 183 h 207"/>
                <a:gd name="T70" fmla="*/ 235 w 304"/>
                <a:gd name="T71" fmla="*/ 175 h 207"/>
                <a:gd name="T72" fmla="*/ 235 w 304"/>
                <a:gd name="T73" fmla="*/ 159 h 207"/>
                <a:gd name="T74" fmla="*/ 220 w 304"/>
                <a:gd name="T75" fmla="*/ 143 h 207"/>
                <a:gd name="T76" fmla="*/ 220 w 304"/>
                <a:gd name="T77" fmla="*/ 143 h 207"/>
                <a:gd name="T78" fmla="*/ 212 w 304"/>
                <a:gd name="T79" fmla="*/ 127 h 207"/>
                <a:gd name="T80" fmla="*/ 220 w 304"/>
                <a:gd name="T81" fmla="*/ 119 h 207"/>
                <a:gd name="T82" fmla="*/ 243 w 304"/>
                <a:gd name="T83" fmla="*/ 127 h 207"/>
                <a:gd name="T84" fmla="*/ 250 w 304"/>
                <a:gd name="T85" fmla="*/ 127 h 207"/>
                <a:gd name="T86" fmla="*/ 250 w 304"/>
                <a:gd name="T87" fmla="*/ 143 h 207"/>
                <a:gd name="T88" fmla="*/ 266 w 304"/>
                <a:gd name="T89" fmla="*/ 143 h 207"/>
                <a:gd name="T90" fmla="*/ 273 w 304"/>
                <a:gd name="T91" fmla="*/ 135 h 207"/>
                <a:gd name="T92" fmla="*/ 288 w 304"/>
                <a:gd name="T93" fmla="*/ 127 h 207"/>
                <a:gd name="T94" fmla="*/ 296 w 304"/>
                <a:gd name="T95" fmla="*/ 119 h 207"/>
                <a:gd name="T96" fmla="*/ 288 w 304"/>
                <a:gd name="T97" fmla="*/ 119 h 207"/>
                <a:gd name="T98" fmla="*/ 281 w 304"/>
                <a:gd name="T99" fmla="*/ 119 h 207"/>
                <a:gd name="T100" fmla="*/ 273 w 304"/>
                <a:gd name="T101" fmla="*/ 111 h 207"/>
                <a:gd name="T102" fmla="*/ 281 w 304"/>
                <a:gd name="T103" fmla="*/ 103 h 207"/>
                <a:gd name="T104" fmla="*/ 273 w 304"/>
                <a:gd name="T105" fmla="*/ 96 h 207"/>
                <a:gd name="T106" fmla="*/ 258 w 304"/>
                <a:gd name="T107" fmla="*/ 96 h 207"/>
                <a:gd name="T108" fmla="*/ 243 w 304"/>
                <a:gd name="T109" fmla="*/ 88 h 207"/>
                <a:gd name="T110" fmla="*/ 235 w 304"/>
                <a:gd name="T111" fmla="*/ 80 h 207"/>
                <a:gd name="T112" fmla="*/ 243 w 304"/>
                <a:gd name="T113" fmla="*/ 80 h 207"/>
                <a:gd name="T114" fmla="*/ 243 w 304"/>
                <a:gd name="T115" fmla="*/ 72 h 207"/>
                <a:gd name="T116" fmla="*/ 220 w 304"/>
                <a:gd name="T117" fmla="*/ 64 h 207"/>
                <a:gd name="T118" fmla="*/ 220 w 304"/>
                <a:gd name="T119" fmla="*/ 64 h 207"/>
                <a:gd name="T120" fmla="*/ 235 w 304"/>
                <a:gd name="T121" fmla="*/ 48 h 207"/>
                <a:gd name="T122" fmla="*/ 205 w 304"/>
                <a:gd name="T123" fmla="*/ 5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4" h="207">
                  <a:moveTo>
                    <a:pt x="212" y="48"/>
                  </a:moveTo>
                  <a:lnTo>
                    <a:pt x="212" y="56"/>
                  </a:lnTo>
                  <a:lnTo>
                    <a:pt x="228" y="40"/>
                  </a:lnTo>
                  <a:lnTo>
                    <a:pt x="220" y="40"/>
                  </a:lnTo>
                  <a:lnTo>
                    <a:pt x="205" y="48"/>
                  </a:lnTo>
                  <a:lnTo>
                    <a:pt x="212" y="40"/>
                  </a:lnTo>
                  <a:lnTo>
                    <a:pt x="228" y="40"/>
                  </a:lnTo>
                  <a:lnTo>
                    <a:pt x="212" y="32"/>
                  </a:lnTo>
                  <a:lnTo>
                    <a:pt x="197" y="40"/>
                  </a:lnTo>
                  <a:lnTo>
                    <a:pt x="197" y="40"/>
                  </a:lnTo>
                  <a:lnTo>
                    <a:pt x="190" y="40"/>
                  </a:lnTo>
                  <a:lnTo>
                    <a:pt x="197" y="32"/>
                  </a:lnTo>
                  <a:lnTo>
                    <a:pt x="190" y="40"/>
                  </a:lnTo>
                  <a:lnTo>
                    <a:pt x="197" y="32"/>
                  </a:lnTo>
                  <a:lnTo>
                    <a:pt x="190" y="32"/>
                  </a:lnTo>
                  <a:lnTo>
                    <a:pt x="174" y="40"/>
                  </a:lnTo>
                  <a:lnTo>
                    <a:pt x="182" y="32"/>
                  </a:lnTo>
                  <a:lnTo>
                    <a:pt x="182" y="32"/>
                  </a:lnTo>
                  <a:lnTo>
                    <a:pt x="197" y="24"/>
                  </a:lnTo>
                  <a:lnTo>
                    <a:pt x="182" y="24"/>
                  </a:lnTo>
                  <a:lnTo>
                    <a:pt x="174" y="32"/>
                  </a:lnTo>
                  <a:lnTo>
                    <a:pt x="182" y="24"/>
                  </a:lnTo>
                  <a:lnTo>
                    <a:pt x="167" y="32"/>
                  </a:lnTo>
                  <a:lnTo>
                    <a:pt x="190" y="24"/>
                  </a:lnTo>
                  <a:lnTo>
                    <a:pt x="182" y="16"/>
                  </a:lnTo>
                  <a:lnTo>
                    <a:pt x="152" y="16"/>
                  </a:lnTo>
                  <a:lnTo>
                    <a:pt x="159" y="24"/>
                  </a:lnTo>
                  <a:lnTo>
                    <a:pt x="144" y="24"/>
                  </a:lnTo>
                  <a:lnTo>
                    <a:pt x="152" y="32"/>
                  </a:lnTo>
                  <a:lnTo>
                    <a:pt x="136" y="24"/>
                  </a:lnTo>
                  <a:lnTo>
                    <a:pt x="144" y="24"/>
                  </a:lnTo>
                  <a:lnTo>
                    <a:pt x="136" y="24"/>
                  </a:lnTo>
                  <a:lnTo>
                    <a:pt x="136" y="16"/>
                  </a:lnTo>
                  <a:lnTo>
                    <a:pt x="136" y="24"/>
                  </a:lnTo>
                  <a:lnTo>
                    <a:pt x="129" y="24"/>
                  </a:lnTo>
                  <a:lnTo>
                    <a:pt x="129" y="24"/>
                  </a:lnTo>
                  <a:lnTo>
                    <a:pt x="121" y="24"/>
                  </a:lnTo>
                  <a:lnTo>
                    <a:pt x="114" y="24"/>
                  </a:lnTo>
                  <a:lnTo>
                    <a:pt x="121" y="16"/>
                  </a:lnTo>
                  <a:lnTo>
                    <a:pt x="114" y="24"/>
                  </a:lnTo>
                  <a:lnTo>
                    <a:pt x="129" y="16"/>
                  </a:lnTo>
                  <a:lnTo>
                    <a:pt x="129" y="0"/>
                  </a:lnTo>
                  <a:lnTo>
                    <a:pt x="98" y="0"/>
                  </a:lnTo>
                  <a:lnTo>
                    <a:pt x="98" y="0"/>
                  </a:lnTo>
                  <a:lnTo>
                    <a:pt x="91" y="8"/>
                  </a:lnTo>
                  <a:lnTo>
                    <a:pt x="83" y="8"/>
                  </a:lnTo>
                  <a:lnTo>
                    <a:pt x="91" y="8"/>
                  </a:lnTo>
                  <a:lnTo>
                    <a:pt x="76" y="8"/>
                  </a:lnTo>
                  <a:lnTo>
                    <a:pt x="91" y="16"/>
                  </a:lnTo>
                  <a:lnTo>
                    <a:pt x="68" y="8"/>
                  </a:lnTo>
                  <a:lnTo>
                    <a:pt x="68" y="24"/>
                  </a:lnTo>
                  <a:lnTo>
                    <a:pt x="76" y="24"/>
                  </a:lnTo>
                  <a:lnTo>
                    <a:pt x="76" y="24"/>
                  </a:lnTo>
                  <a:lnTo>
                    <a:pt x="60" y="24"/>
                  </a:lnTo>
                  <a:lnTo>
                    <a:pt x="53" y="24"/>
                  </a:lnTo>
                  <a:lnTo>
                    <a:pt x="60" y="32"/>
                  </a:lnTo>
                  <a:lnTo>
                    <a:pt x="53" y="40"/>
                  </a:lnTo>
                  <a:lnTo>
                    <a:pt x="38" y="40"/>
                  </a:lnTo>
                  <a:lnTo>
                    <a:pt x="60" y="40"/>
                  </a:lnTo>
                  <a:lnTo>
                    <a:pt x="45" y="24"/>
                  </a:lnTo>
                  <a:lnTo>
                    <a:pt x="68" y="8"/>
                  </a:lnTo>
                  <a:lnTo>
                    <a:pt x="91" y="0"/>
                  </a:lnTo>
                  <a:lnTo>
                    <a:pt x="45" y="0"/>
                  </a:lnTo>
                  <a:lnTo>
                    <a:pt x="22" y="16"/>
                  </a:lnTo>
                  <a:lnTo>
                    <a:pt x="0" y="40"/>
                  </a:lnTo>
                  <a:lnTo>
                    <a:pt x="22" y="40"/>
                  </a:lnTo>
                  <a:lnTo>
                    <a:pt x="0" y="40"/>
                  </a:lnTo>
                  <a:lnTo>
                    <a:pt x="0" y="56"/>
                  </a:lnTo>
                  <a:lnTo>
                    <a:pt x="15" y="56"/>
                  </a:lnTo>
                  <a:lnTo>
                    <a:pt x="22" y="56"/>
                  </a:lnTo>
                  <a:lnTo>
                    <a:pt x="22" y="56"/>
                  </a:lnTo>
                  <a:lnTo>
                    <a:pt x="30" y="56"/>
                  </a:lnTo>
                  <a:lnTo>
                    <a:pt x="76" y="64"/>
                  </a:lnTo>
                  <a:lnTo>
                    <a:pt x="68" y="56"/>
                  </a:lnTo>
                  <a:lnTo>
                    <a:pt x="91" y="64"/>
                  </a:lnTo>
                  <a:lnTo>
                    <a:pt x="83" y="56"/>
                  </a:lnTo>
                  <a:lnTo>
                    <a:pt x="114" y="64"/>
                  </a:lnTo>
                  <a:lnTo>
                    <a:pt x="114" y="56"/>
                  </a:lnTo>
                  <a:lnTo>
                    <a:pt x="121" y="48"/>
                  </a:lnTo>
                  <a:lnTo>
                    <a:pt x="121" y="56"/>
                  </a:lnTo>
                  <a:lnTo>
                    <a:pt x="129" y="56"/>
                  </a:lnTo>
                  <a:lnTo>
                    <a:pt x="129" y="64"/>
                  </a:lnTo>
                  <a:lnTo>
                    <a:pt x="136" y="64"/>
                  </a:lnTo>
                  <a:lnTo>
                    <a:pt x="136" y="64"/>
                  </a:lnTo>
                  <a:lnTo>
                    <a:pt x="144" y="64"/>
                  </a:lnTo>
                  <a:lnTo>
                    <a:pt x="144" y="80"/>
                  </a:lnTo>
                  <a:lnTo>
                    <a:pt x="129" y="80"/>
                  </a:lnTo>
                  <a:lnTo>
                    <a:pt x="129" y="80"/>
                  </a:lnTo>
                  <a:lnTo>
                    <a:pt x="144" y="80"/>
                  </a:lnTo>
                  <a:lnTo>
                    <a:pt x="152" y="80"/>
                  </a:lnTo>
                  <a:lnTo>
                    <a:pt x="159" y="88"/>
                  </a:lnTo>
                  <a:lnTo>
                    <a:pt x="167" y="80"/>
                  </a:lnTo>
                  <a:lnTo>
                    <a:pt x="159" y="88"/>
                  </a:lnTo>
                  <a:lnTo>
                    <a:pt x="167" y="88"/>
                  </a:lnTo>
                  <a:lnTo>
                    <a:pt x="167" y="111"/>
                  </a:lnTo>
                  <a:lnTo>
                    <a:pt x="152" y="119"/>
                  </a:lnTo>
                  <a:lnTo>
                    <a:pt x="174" y="119"/>
                  </a:lnTo>
                  <a:lnTo>
                    <a:pt x="182" y="111"/>
                  </a:lnTo>
                  <a:lnTo>
                    <a:pt x="197" y="119"/>
                  </a:lnTo>
                  <a:lnTo>
                    <a:pt x="190" y="127"/>
                  </a:lnTo>
                  <a:lnTo>
                    <a:pt x="174" y="127"/>
                  </a:lnTo>
                  <a:lnTo>
                    <a:pt x="167" y="127"/>
                  </a:lnTo>
                  <a:lnTo>
                    <a:pt x="174" y="119"/>
                  </a:lnTo>
                  <a:lnTo>
                    <a:pt x="144" y="119"/>
                  </a:lnTo>
                  <a:lnTo>
                    <a:pt x="129" y="127"/>
                  </a:lnTo>
                  <a:lnTo>
                    <a:pt x="129" y="135"/>
                  </a:lnTo>
                  <a:lnTo>
                    <a:pt x="98" y="143"/>
                  </a:lnTo>
                  <a:lnTo>
                    <a:pt x="106" y="151"/>
                  </a:lnTo>
                  <a:lnTo>
                    <a:pt x="98" y="151"/>
                  </a:lnTo>
                  <a:lnTo>
                    <a:pt x="98" y="143"/>
                  </a:lnTo>
                  <a:lnTo>
                    <a:pt x="83" y="143"/>
                  </a:lnTo>
                  <a:lnTo>
                    <a:pt x="60" y="159"/>
                  </a:lnTo>
                  <a:lnTo>
                    <a:pt x="76" y="159"/>
                  </a:lnTo>
                  <a:lnTo>
                    <a:pt x="98" y="159"/>
                  </a:lnTo>
                  <a:lnTo>
                    <a:pt x="98" y="159"/>
                  </a:lnTo>
                  <a:lnTo>
                    <a:pt x="106" y="159"/>
                  </a:lnTo>
                  <a:lnTo>
                    <a:pt x="114" y="151"/>
                  </a:lnTo>
                  <a:lnTo>
                    <a:pt x="114" y="151"/>
                  </a:lnTo>
                  <a:lnTo>
                    <a:pt x="114" y="159"/>
                  </a:lnTo>
                  <a:lnTo>
                    <a:pt x="121" y="151"/>
                  </a:lnTo>
                  <a:lnTo>
                    <a:pt x="129" y="159"/>
                  </a:lnTo>
                  <a:lnTo>
                    <a:pt x="129" y="159"/>
                  </a:lnTo>
                  <a:lnTo>
                    <a:pt x="136" y="167"/>
                  </a:lnTo>
                  <a:lnTo>
                    <a:pt x="136" y="175"/>
                  </a:lnTo>
                  <a:lnTo>
                    <a:pt x="144" y="175"/>
                  </a:lnTo>
                  <a:lnTo>
                    <a:pt x="136" y="175"/>
                  </a:lnTo>
                  <a:lnTo>
                    <a:pt x="144" y="183"/>
                  </a:lnTo>
                  <a:lnTo>
                    <a:pt x="159" y="191"/>
                  </a:lnTo>
                  <a:lnTo>
                    <a:pt x="197" y="207"/>
                  </a:lnTo>
                  <a:lnTo>
                    <a:pt x="197" y="199"/>
                  </a:lnTo>
                  <a:lnTo>
                    <a:pt x="190" y="183"/>
                  </a:lnTo>
                  <a:lnTo>
                    <a:pt x="174" y="175"/>
                  </a:lnTo>
                  <a:lnTo>
                    <a:pt x="190" y="175"/>
                  </a:lnTo>
                  <a:lnTo>
                    <a:pt x="197" y="175"/>
                  </a:lnTo>
                  <a:lnTo>
                    <a:pt x="205" y="183"/>
                  </a:lnTo>
                  <a:lnTo>
                    <a:pt x="205" y="183"/>
                  </a:lnTo>
                  <a:lnTo>
                    <a:pt x="212" y="183"/>
                  </a:lnTo>
                  <a:lnTo>
                    <a:pt x="220" y="191"/>
                  </a:lnTo>
                  <a:lnTo>
                    <a:pt x="220" y="191"/>
                  </a:lnTo>
                  <a:lnTo>
                    <a:pt x="220" y="183"/>
                  </a:lnTo>
                  <a:lnTo>
                    <a:pt x="228" y="183"/>
                  </a:lnTo>
                  <a:lnTo>
                    <a:pt x="228" y="175"/>
                  </a:lnTo>
                  <a:lnTo>
                    <a:pt x="235" y="175"/>
                  </a:lnTo>
                  <a:lnTo>
                    <a:pt x="235" y="175"/>
                  </a:lnTo>
                  <a:lnTo>
                    <a:pt x="235" y="167"/>
                  </a:lnTo>
                  <a:lnTo>
                    <a:pt x="235" y="167"/>
                  </a:lnTo>
                  <a:lnTo>
                    <a:pt x="228" y="159"/>
                  </a:lnTo>
                  <a:lnTo>
                    <a:pt x="235" y="159"/>
                  </a:lnTo>
                  <a:lnTo>
                    <a:pt x="228" y="151"/>
                  </a:lnTo>
                  <a:lnTo>
                    <a:pt x="228" y="151"/>
                  </a:lnTo>
                  <a:lnTo>
                    <a:pt x="220" y="151"/>
                  </a:lnTo>
                  <a:lnTo>
                    <a:pt x="220" y="143"/>
                  </a:lnTo>
                  <a:lnTo>
                    <a:pt x="220" y="151"/>
                  </a:lnTo>
                  <a:lnTo>
                    <a:pt x="220" y="143"/>
                  </a:lnTo>
                  <a:lnTo>
                    <a:pt x="220" y="143"/>
                  </a:lnTo>
                  <a:lnTo>
                    <a:pt x="220" y="143"/>
                  </a:lnTo>
                  <a:lnTo>
                    <a:pt x="220" y="135"/>
                  </a:lnTo>
                  <a:lnTo>
                    <a:pt x="212" y="135"/>
                  </a:lnTo>
                  <a:lnTo>
                    <a:pt x="212" y="135"/>
                  </a:lnTo>
                  <a:lnTo>
                    <a:pt x="212" y="127"/>
                  </a:lnTo>
                  <a:lnTo>
                    <a:pt x="205" y="127"/>
                  </a:lnTo>
                  <a:lnTo>
                    <a:pt x="220" y="135"/>
                  </a:lnTo>
                  <a:lnTo>
                    <a:pt x="220" y="127"/>
                  </a:lnTo>
                  <a:lnTo>
                    <a:pt x="220" y="119"/>
                  </a:lnTo>
                  <a:lnTo>
                    <a:pt x="228" y="119"/>
                  </a:lnTo>
                  <a:lnTo>
                    <a:pt x="228" y="119"/>
                  </a:lnTo>
                  <a:lnTo>
                    <a:pt x="235" y="119"/>
                  </a:lnTo>
                  <a:lnTo>
                    <a:pt x="243" y="127"/>
                  </a:lnTo>
                  <a:lnTo>
                    <a:pt x="250" y="127"/>
                  </a:lnTo>
                  <a:lnTo>
                    <a:pt x="235" y="127"/>
                  </a:lnTo>
                  <a:lnTo>
                    <a:pt x="266" y="127"/>
                  </a:lnTo>
                  <a:lnTo>
                    <a:pt x="250" y="127"/>
                  </a:lnTo>
                  <a:lnTo>
                    <a:pt x="243" y="135"/>
                  </a:lnTo>
                  <a:lnTo>
                    <a:pt x="243" y="135"/>
                  </a:lnTo>
                  <a:lnTo>
                    <a:pt x="243" y="143"/>
                  </a:lnTo>
                  <a:lnTo>
                    <a:pt x="250" y="143"/>
                  </a:lnTo>
                  <a:lnTo>
                    <a:pt x="250" y="143"/>
                  </a:lnTo>
                  <a:lnTo>
                    <a:pt x="250" y="143"/>
                  </a:lnTo>
                  <a:lnTo>
                    <a:pt x="258" y="143"/>
                  </a:lnTo>
                  <a:lnTo>
                    <a:pt x="266" y="143"/>
                  </a:lnTo>
                  <a:lnTo>
                    <a:pt x="266" y="143"/>
                  </a:lnTo>
                  <a:lnTo>
                    <a:pt x="266" y="135"/>
                  </a:lnTo>
                  <a:lnTo>
                    <a:pt x="273" y="135"/>
                  </a:lnTo>
                  <a:lnTo>
                    <a:pt x="273" y="135"/>
                  </a:lnTo>
                  <a:lnTo>
                    <a:pt x="281" y="135"/>
                  </a:lnTo>
                  <a:lnTo>
                    <a:pt x="288" y="135"/>
                  </a:lnTo>
                  <a:lnTo>
                    <a:pt x="281" y="127"/>
                  </a:lnTo>
                  <a:lnTo>
                    <a:pt x="288" y="127"/>
                  </a:lnTo>
                  <a:lnTo>
                    <a:pt x="281" y="127"/>
                  </a:lnTo>
                  <a:lnTo>
                    <a:pt x="288" y="119"/>
                  </a:lnTo>
                  <a:lnTo>
                    <a:pt x="296" y="119"/>
                  </a:lnTo>
                  <a:lnTo>
                    <a:pt x="296" y="119"/>
                  </a:lnTo>
                  <a:lnTo>
                    <a:pt x="296" y="119"/>
                  </a:lnTo>
                  <a:lnTo>
                    <a:pt x="304" y="119"/>
                  </a:lnTo>
                  <a:lnTo>
                    <a:pt x="296" y="111"/>
                  </a:lnTo>
                  <a:lnTo>
                    <a:pt x="288" y="119"/>
                  </a:lnTo>
                  <a:lnTo>
                    <a:pt x="288" y="119"/>
                  </a:lnTo>
                  <a:lnTo>
                    <a:pt x="288" y="111"/>
                  </a:lnTo>
                  <a:lnTo>
                    <a:pt x="281" y="119"/>
                  </a:lnTo>
                  <a:lnTo>
                    <a:pt x="281" y="119"/>
                  </a:lnTo>
                  <a:lnTo>
                    <a:pt x="281" y="111"/>
                  </a:lnTo>
                  <a:lnTo>
                    <a:pt x="281" y="111"/>
                  </a:lnTo>
                  <a:lnTo>
                    <a:pt x="266" y="111"/>
                  </a:lnTo>
                  <a:lnTo>
                    <a:pt x="273" y="111"/>
                  </a:lnTo>
                  <a:lnTo>
                    <a:pt x="266" y="111"/>
                  </a:lnTo>
                  <a:lnTo>
                    <a:pt x="273" y="103"/>
                  </a:lnTo>
                  <a:lnTo>
                    <a:pt x="266" y="103"/>
                  </a:lnTo>
                  <a:lnTo>
                    <a:pt x="281" y="103"/>
                  </a:lnTo>
                  <a:lnTo>
                    <a:pt x="273" y="103"/>
                  </a:lnTo>
                  <a:lnTo>
                    <a:pt x="273" y="103"/>
                  </a:lnTo>
                  <a:lnTo>
                    <a:pt x="266" y="96"/>
                  </a:lnTo>
                  <a:lnTo>
                    <a:pt x="273" y="96"/>
                  </a:lnTo>
                  <a:lnTo>
                    <a:pt x="266" y="103"/>
                  </a:lnTo>
                  <a:lnTo>
                    <a:pt x="258" y="96"/>
                  </a:lnTo>
                  <a:lnTo>
                    <a:pt x="258" y="96"/>
                  </a:lnTo>
                  <a:lnTo>
                    <a:pt x="258" y="96"/>
                  </a:lnTo>
                  <a:lnTo>
                    <a:pt x="250" y="96"/>
                  </a:lnTo>
                  <a:lnTo>
                    <a:pt x="250" y="96"/>
                  </a:lnTo>
                  <a:lnTo>
                    <a:pt x="250" y="96"/>
                  </a:lnTo>
                  <a:lnTo>
                    <a:pt x="243" y="88"/>
                  </a:lnTo>
                  <a:lnTo>
                    <a:pt x="235" y="88"/>
                  </a:lnTo>
                  <a:lnTo>
                    <a:pt x="250" y="88"/>
                  </a:lnTo>
                  <a:lnTo>
                    <a:pt x="228" y="80"/>
                  </a:lnTo>
                  <a:lnTo>
                    <a:pt x="235" y="80"/>
                  </a:lnTo>
                  <a:lnTo>
                    <a:pt x="228" y="80"/>
                  </a:lnTo>
                  <a:lnTo>
                    <a:pt x="243" y="80"/>
                  </a:lnTo>
                  <a:lnTo>
                    <a:pt x="235" y="80"/>
                  </a:lnTo>
                  <a:lnTo>
                    <a:pt x="243" y="80"/>
                  </a:lnTo>
                  <a:lnTo>
                    <a:pt x="228" y="80"/>
                  </a:lnTo>
                  <a:lnTo>
                    <a:pt x="235" y="72"/>
                  </a:lnTo>
                  <a:lnTo>
                    <a:pt x="228" y="72"/>
                  </a:lnTo>
                  <a:lnTo>
                    <a:pt x="243" y="72"/>
                  </a:lnTo>
                  <a:lnTo>
                    <a:pt x="235" y="72"/>
                  </a:lnTo>
                  <a:lnTo>
                    <a:pt x="258" y="72"/>
                  </a:lnTo>
                  <a:lnTo>
                    <a:pt x="235" y="64"/>
                  </a:lnTo>
                  <a:lnTo>
                    <a:pt x="220" y="64"/>
                  </a:lnTo>
                  <a:lnTo>
                    <a:pt x="258" y="64"/>
                  </a:lnTo>
                  <a:lnTo>
                    <a:pt x="250" y="56"/>
                  </a:lnTo>
                  <a:lnTo>
                    <a:pt x="235" y="64"/>
                  </a:lnTo>
                  <a:lnTo>
                    <a:pt x="220" y="64"/>
                  </a:lnTo>
                  <a:lnTo>
                    <a:pt x="243" y="56"/>
                  </a:lnTo>
                  <a:lnTo>
                    <a:pt x="220" y="64"/>
                  </a:lnTo>
                  <a:lnTo>
                    <a:pt x="250" y="48"/>
                  </a:lnTo>
                  <a:lnTo>
                    <a:pt x="235" y="48"/>
                  </a:lnTo>
                  <a:lnTo>
                    <a:pt x="228" y="48"/>
                  </a:lnTo>
                  <a:lnTo>
                    <a:pt x="235" y="48"/>
                  </a:lnTo>
                  <a:lnTo>
                    <a:pt x="220" y="48"/>
                  </a:lnTo>
                  <a:lnTo>
                    <a:pt x="205" y="56"/>
                  </a:lnTo>
                  <a:lnTo>
                    <a:pt x="212" y="48"/>
                  </a:lnTo>
                  <a:close/>
                </a:path>
              </a:pathLst>
            </a:custGeom>
            <a:solidFill>
              <a:srgbClr val="E1E1E1"/>
            </a:solidFill>
            <a:ln w="12700">
              <a:solidFill>
                <a:srgbClr val="000000"/>
              </a:solidFill>
              <a:prstDash val="solid"/>
              <a:round/>
              <a:headEnd/>
              <a:tailEnd/>
            </a:ln>
          </p:spPr>
          <p:txBody>
            <a:bodyPr/>
            <a:lstStyle/>
            <a:p>
              <a:endParaRPr lang="en-US"/>
            </a:p>
          </p:txBody>
        </p:sp>
        <p:sp>
          <p:nvSpPr>
            <p:cNvPr id="215459" name="Freeform 419"/>
            <p:cNvSpPr>
              <a:spLocks/>
            </p:cNvSpPr>
            <p:nvPr/>
          </p:nvSpPr>
          <p:spPr bwMode="auto">
            <a:xfrm>
              <a:off x="1535" y="1168"/>
              <a:ext cx="372" cy="87"/>
            </a:xfrm>
            <a:custGeom>
              <a:avLst/>
              <a:gdLst>
                <a:gd name="T0" fmla="*/ 91 w 372"/>
                <a:gd name="T1" fmla="*/ 63 h 87"/>
                <a:gd name="T2" fmla="*/ 68 w 372"/>
                <a:gd name="T3" fmla="*/ 71 h 87"/>
                <a:gd name="T4" fmla="*/ 53 w 372"/>
                <a:gd name="T5" fmla="*/ 63 h 87"/>
                <a:gd name="T6" fmla="*/ 68 w 372"/>
                <a:gd name="T7" fmla="*/ 63 h 87"/>
                <a:gd name="T8" fmla="*/ 45 w 372"/>
                <a:gd name="T9" fmla="*/ 55 h 87"/>
                <a:gd name="T10" fmla="*/ 99 w 372"/>
                <a:gd name="T11" fmla="*/ 55 h 87"/>
                <a:gd name="T12" fmla="*/ 76 w 372"/>
                <a:gd name="T13" fmla="*/ 31 h 87"/>
                <a:gd name="T14" fmla="*/ 106 w 372"/>
                <a:gd name="T15" fmla="*/ 31 h 87"/>
                <a:gd name="T16" fmla="*/ 121 w 372"/>
                <a:gd name="T17" fmla="*/ 39 h 87"/>
                <a:gd name="T18" fmla="*/ 114 w 372"/>
                <a:gd name="T19" fmla="*/ 31 h 87"/>
                <a:gd name="T20" fmla="*/ 167 w 372"/>
                <a:gd name="T21" fmla="*/ 23 h 87"/>
                <a:gd name="T22" fmla="*/ 197 w 372"/>
                <a:gd name="T23" fmla="*/ 16 h 87"/>
                <a:gd name="T24" fmla="*/ 137 w 372"/>
                <a:gd name="T25" fmla="*/ 23 h 87"/>
                <a:gd name="T26" fmla="*/ 83 w 372"/>
                <a:gd name="T27" fmla="*/ 23 h 87"/>
                <a:gd name="T28" fmla="*/ 129 w 372"/>
                <a:gd name="T29" fmla="*/ 23 h 87"/>
                <a:gd name="T30" fmla="*/ 76 w 372"/>
                <a:gd name="T31" fmla="*/ 23 h 87"/>
                <a:gd name="T32" fmla="*/ 61 w 372"/>
                <a:gd name="T33" fmla="*/ 23 h 87"/>
                <a:gd name="T34" fmla="*/ 114 w 372"/>
                <a:gd name="T35" fmla="*/ 16 h 87"/>
                <a:gd name="T36" fmla="*/ 53 w 372"/>
                <a:gd name="T37" fmla="*/ 23 h 87"/>
                <a:gd name="T38" fmla="*/ 91 w 372"/>
                <a:gd name="T39" fmla="*/ 16 h 87"/>
                <a:gd name="T40" fmla="*/ 45 w 372"/>
                <a:gd name="T41" fmla="*/ 16 h 87"/>
                <a:gd name="T42" fmla="*/ 106 w 372"/>
                <a:gd name="T43" fmla="*/ 8 h 87"/>
                <a:gd name="T44" fmla="*/ 175 w 372"/>
                <a:gd name="T45" fmla="*/ 16 h 87"/>
                <a:gd name="T46" fmla="*/ 167 w 372"/>
                <a:gd name="T47" fmla="*/ 0 h 87"/>
                <a:gd name="T48" fmla="*/ 228 w 372"/>
                <a:gd name="T49" fmla="*/ 0 h 87"/>
                <a:gd name="T50" fmla="*/ 213 w 372"/>
                <a:gd name="T51" fmla="*/ 0 h 87"/>
                <a:gd name="T52" fmla="*/ 296 w 372"/>
                <a:gd name="T53" fmla="*/ 0 h 87"/>
                <a:gd name="T54" fmla="*/ 372 w 372"/>
                <a:gd name="T55" fmla="*/ 8 h 87"/>
                <a:gd name="T56" fmla="*/ 319 w 372"/>
                <a:gd name="T57" fmla="*/ 16 h 87"/>
                <a:gd name="T58" fmla="*/ 266 w 372"/>
                <a:gd name="T59" fmla="*/ 23 h 87"/>
                <a:gd name="T60" fmla="*/ 327 w 372"/>
                <a:gd name="T61" fmla="*/ 16 h 87"/>
                <a:gd name="T62" fmla="*/ 273 w 372"/>
                <a:gd name="T63" fmla="*/ 23 h 87"/>
                <a:gd name="T64" fmla="*/ 213 w 372"/>
                <a:gd name="T65" fmla="*/ 39 h 87"/>
                <a:gd name="T66" fmla="*/ 159 w 372"/>
                <a:gd name="T67" fmla="*/ 47 h 87"/>
                <a:gd name="T68" fmla="*/ 190 w 372"/>
                <a:gd name="T69" fmla="*/ 47 h 87"/>
                <a:gd name="T70" fmla="*/ 144 w 372"/>
                <a:gd name="T71" fmla="*/ 55 h 87"/>
                <a:gd name="T72" fmla="*/ 182 w 372"/>
                <a:gd name="T73" fmla="*/ 55 h 87"/>
                <a:gd name="T74" fmla="*/ 137 w 372"/>
                <a:gd name="T75" fmla="*/ 63 h 87"/>
                <a:gd name="T76" fmla="*/ 129 w 372"/>
                <a:gd name="T77" fmla="*/ 71 h 87"/>
                <a:gd name="T78" fmla="*/ 91 w 372"/>
                <a:gd name="T79" fmla="*/ 79 h 87"/>
                <a:gd name="T80" fmla="*/ 121 w 372"/>
                <a:gd name="T81" fmla="*/ 87 h 87"/>
                <a:gd name="T82" fmla="*/ 83 w 372"/>
                <a:gd name="T83" fmla="*/ 87 h 87"/>
                <a:gd name="T84" fmla="*/ 0 w 372"/>
                <a:gd name="T85" fmla="*/ 87 h 87"/>
                <a:gd name="T86" fmla="*/ 23 w 372"/>
                <a:gd name="T87" fmla="*/ 79 h 87"/>
                <a:gd name="T88" fmla="*/ 23 w 372"/>
                <a:gd name="T89" fmla="*/ 71 h 87"/>
                <a:gd name="T90" fmla="*/ 68 w 372"/>
                <a:gd name="T91" fmla="*/ 71 h 87"/>
                <a:gd name="T92" fmla="*/ 91 w 372"/>
                <a:gd name="T93"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2" h="87">
                  <a:moveTo>
                    <a:pt x="91" y="63"/>
                  </a:moveTo>
                  <a:lnTo>
                    <a:pt x="68" y="71"/>
                  </a:lnTo>
                  <a:lnTo>
                    <a:pt x="53" y="63"/>
                  </a:lnTo>
                  <a:lnTo>
                    <a:pt x="68" y="63"/>
                  </a:lnTo>
                  <a:lnTo>
                    <a:pt x="45" y="55"/>
                  </a:lnTo>
                  <a:lnTo>
                    <a:pt x="99" y="55"/>
                  </a:lnTo>
                  <a:lnTo>
                    <a:pt x="76" y="31"/>
                  </a:lnTo>
                  <a:lnTo>
                    <a:pt x="106" y="31"/>
                  </a:lnTo>
                  <a:lnTo>
                    <a:pt x="121" y="39"/>
                  </a:lnTo>
                  <a:lnTo>
                    <a:pt x="114" y="31"/>
                  </a:lnTo>
                  <a:lnTo>
                    <a:pt x="167" y="23"/>
                  </a:lnTo>
                  <a:lnTo>
                    <a:pt x="197" y="16"/>
                  </a:lnTo>
                  <a:lnTo>
                    <a:pt x="137" y="23"/>
                  </a:lnTo>
                  <a:lnTo>
                    <a:pt x="83" y="23"/>
                  </a:lnTo>
                  <a:lnTo>
                    <a:pt x="129" y="23"/>
                  </a:lnTo>
                  <a:lnTo>
                    <a:pt x="76" y="23"/>
                  </a:lnTo>
                  <a:lnTo>
                    <a:pt x="61" y="23"/>
                  </a:lnTo>
                  <a:lnTo>
                    <a:pt x="114" y="16"/>
                  </a:lnTo>
                  <a:lnTo>
                    <a:pt x="53" y="23"/>
                  </a:lnTo>
                  <a:lnTo>
                    <a:pt x="91" y="16"/>
                  </a:lnTo>
                  <a:lnTo>
                    <a:pt x="45" y="16"/>
                  </a:lnTo>
                  <a:lnTo>
                    <a:pt x="106" y="8"/>
                  </a:lnTo>
                  <a:lnTo>
                    <a:pt x="175" y="16"/>
                  </a:lnTo>
                  <a:lnTo>
                    <a:pt x="167" y="0"/>
                  </a:lnTo>
                  <a:lnTo>
                    <a:pt x="228" y="0"/>
                  </a:lnTo>
                  <a:lnTo>
                    <a:pt x="213" y="0"/>
                  </a:lnTo>
                  <a:lnTo>
                    <a:pt x="296" y="0"/>
                  </a:lnTo>
                  <a:lnTo>
                    <a:pt x="372" y="8"/>
                  </a:lnTo>
                  <a:lnTo>
                    <a:pt x="319" y="16"/>
                  </a:lnTo>
                  <a:lnTo>
                    <a:pt x="266" y="23"/>
                  </a:lnTo>
                  <a:lnTo>
                    <a:pt x="327" y="16"/>
                  </a:lnTo>
                  <a:lnTo>
                    <a:pt x="273" y="23"/>
                  </a:lnTo>
                  <a:lnTo>
                    <a:pt x="213" y="39"/>
                  </a:lnTo>
                  <a:lnTo>
                    <a:pt x="159" y="47"/>
                  </a:lnTo>
                  <a:lnTo>
                    <a:pt x="190" y="47"/>
                  </a:lnTo>
                  <a:lnTo>
                    <a:pt x="144" y="55"/>
                  </a:lnTo>
                  <a:lnTo>
                    <a:pt x="182" y="55"/>
                  </a:lnTo>
                  <a:lnTo>
                    <a:pt x="137" y="63"/>
                  </a:lnTo>
                  <a:lnTo>
                    <a:pt x="129" y="71"/>
                  </a:lnTo>
                  <a:lnTo>
                    <a:pt x="91" y="79"/>
                  </a:lnTo>
                  <a:lnTo>
                    <a:pt x="121" y="87"/>
                  </a:lnTo>
                  <a:lnTo>
                    <a:pt x="83" y="87"/>
                  </a:lnTo>
                  <a:lnTo>
                    <a:pt x="0" y="87"/>
                  </a:lnTo>
                  <a:lnTo>
                    <a:pt x="23" y="79"/>
                  </a:lnTo>
                  <a:lnTo>
                    <a:pt x="23" y="71"/>
                  </a:lnTo>
                  <a:lnTo>
                    <a:pt x="68" y="71"/>
                  </a:lnTo>
                  <a:lnTo>
                    <a:pt x="91" y="63"/>
                  </a:lnTo>
                  <a:close/>
                </a:path>
              </a:pathLst>
            </a:custGeom>
            <a:solidFill>
              <a:srgbClr val="E1E1E1"/>
            </a:solidFill>
            <a:ln w="12700">
              <a:solidFill>
                <a:srgbClr val="000000"/>
              </a:solidFill>
              <a:prstDash val="solid"/>
              <a:round/>
              <a:headEnd/>
              <a:tailEnd/>
            </a:ln>
          </p:spPr>
          <p:txBody>
            <a:bodyPr/>
            <a:lstStyle/>
            <a:p>
              <a:endParaRPr lang="en-US"/>
            </a:p>
          </p:txBody>
        </p:sp>
        <p:sp>
          <p:nvSpPr>
            <p:cNvPr id="215460" name="Freeform 420"/>
            <p:cNvSpPr>
              <a:spLocks/>
            </p:cNvSpPr>
            <p:nvPr/>
          </p:nvSpPr>
          <p:spPr bwMode="auto">
            <a:xfrm>
              <a:off x="1079" y="1302"/>
              <a:ext cx="205" cy="88"/>
            </a:xfrm>
            <a:custGeom>
              <a:avLst/>
              <a:gdLst>
                <a:gd name="T0" fmla="*/ 137 w 205"/>
                <a:gd name="T1" fmla="*/ 80 h 88"/>
                <a:gd name="T2" fmla="*/ 129 w 205"/>
                <a:gd name="T3" fmla="*/ 72 h 88"/>
                <a:gd name="T4" fmla="*/ 121 w 205"/>
                <a:gd name="T5" fmla="*/ 72 h 88"/>
                <a:gd name="T6" fmla="*/ 99 w 205"/>
                <a:gd name="T7" fmla="*/ 80 h 88"/>
                <a:gd name="T8" fmla="*/ 61 w 205"/>
                <a:gd name="T9" fmla="*/ 80 h 88"/>
                <a:gd name="T10" fmla="*/ 30 w 205"/>
                <a:gd name="T11" fmla="*/ 88 h 88"/>
                <a:gd name="T12" fmla="*/ 30 w 205"/>
                <a:gd name="T13" fmla="*/ 80 h 88"/>
                <a:gd name="T14" fmla="*/ 0 w 205"/>
                <a:gd name="T15" fmla="*/ 64 h 88"/>
                <a:gd name="T16" fmla="*/ 7 w 205"/>
                <a:gd name="T17" fmla="*/ 56 h 88"/>
                <a:gd name="T18" fmla="*/ 38 w 205"/>
                <a:gd name="T19" fmla="*/ 56 h 88"/>
                <a:gd name="T20" fmla="*/ 76 w 205"/>
                <a:gd name="T21" fmla="*/ 56 h 88"/>
                <a:gd name="T22" fmla="*/ 45 w 205"/>
                <a:gd name="T23" fmla="*/ 48 h 88"/>
                <a:gd name="T24" fmla="*/ 7 w 205"/>
                <a:gd name="T25" fmla="*/ 48 h 88"/>
                <a:gd name="T26" fmla="*/ 7 w 205"/>
                <a:gd name="T27" fmla="*/ 40 h 88"/>
                <a:gd name="T28" fmla="*/ 53 w 205"/>
                <a:gd name="T29" fmla="*/ 32 h 88"/>
                <a:gd name="T30" fmla="*/ 15 w 205"/>
                <a:gd name="T31" fmla="*/ 32 h 88"/>
                <a:gd name="T32" fmla="*/ 23 w 205"/>
                <a:gd name="T33" fmla="*/ 32 h 88"/>
                <a:gd name="T34" fmla="*/ 7 w 205"/>
                <a:gd name="T35" fmla="*/ 32 h 88"/>
                <a:gd name="T36" fmla="*/ 30 w 205"/>
                <a:gd name="T37" fmla="*/ 24 h 88"/>
                <a:gd name="T38" fmla="*/ 30 w 205"/>
                <a:gd name="T39" fmla="*/ 16 h 88"/>
                <a:gd name="T40" fmla="*/ 91 w 205"/>
                <a:gd name="T41" fmla="*/ 0 h 88"/>
                <a:gd name="T42" fmla="*/ 99 w 205"/>
                <a:gd name="T43" fmla="*/ 8 h 88"/>
                <a:gd name="T44" fmla="*/ 83 w 205"/>
                <a:gd name="T45" fmla="*/ 16 h 88"/>
                <a:gd name="T46" fmla="*/ 99 w 205"/>
                <a:gd name="T47" fmla="*/ 16 h 88"/>
                <a:gd name="T48" fmla="*/ 106 w 205"/>
                <a:gd name="T49" fmla="*/ 8 h 88"/>
                <a:gd name="T50" fmla="*/ 121 w 205"/>
                <a:gd name="T51" fmla="*/ 16 h 88"/>
                <a:gd name="T52" fmla="*/ 114 w 205"/>
                <a:gd name="T53" fmla="*/ 24 h 88"/>
                <a:gd name="T54" fmla="*/ 114 w 205"/>
                <a:gd name="T55" fmla="*/ 16 h 88"/>
                <a:gd name="T56" fmla="*/ 137 w 205"/>
                <a:gd name="T57" fmla="*/ 16 h 88"/>
                <a:gd name="T58" fmla="*/ 137 w 205"/>
                <a:gd name="T59" fmla="*/ 16 h 88"/>
                <a:gd name="T60" fmla="*/ 137 w 205"/>
                <a:gd name="T61" fmla="*/ 8 h 88"/>
                <a:gd name="T62" fmla="*/ 152 w 205"/>
                <a:gd name="T63" fmla="*/ 16 h 88"/>
                <a:gd name="T64" fmla="*/ 144 w 205"/>
                <a:gd name="T65" fmla="*/ 32 h 88"/>
                <a:gd name="T66" fmla="*/ 159 w 205"/>
                <a:gd name="T67" fmla="*/ 24 h 88"/>
                <a:gd name="T68" fmla="*/ 167 w 205"/>
                <a:gd name="T69" fmla="*/ 8 h 88"/>
                <a:gd name="T70" fmla="*/ 190 w 205"/>
                <a:gd name="T71" fmla="*/ 8 h 88"/>
                <a:gd name="T72" fmla="*/ 190 w 205"/>
                <a:gd name="T73" fmla="*/ 16 h 88"/>
                <a:gd name="T74" fmla="*/ 182 w 205"/>
                <a:gd name="T75" fmla="*/ 40 h 88"/>
                <a:gd name="T76" fmla="*/ 182 w 205"/>
                <a:gd name="T77" fmla="*/ 48 h 88"/>
                <a:gd name="T78" fmla="*/ 182 w 205"/>
                <a:gd name="T79" fmla="*/ 48 h 88"/>
                <a:gd name="T80" fmla="*/ 205 w 205"/>
                <a:gd name="T81" fmla="*/ 56 h 88"/>
                <a:gd name="T82" fmla="*/ 205 w 205"/>
                <a:gd name="T83" fmla="*/ 64 h 88"/>
                <a:gd name="T84" fmla="*/ 197 w 205"/>
                <a:gd name="T85" fmla="*/ 64 h 88"/>
                <a:gd name="T86" fmla="*/ 197 w 205"/>
                <a:gd name="T87" fmla="*/ 64 h 88"/>
                <a:gd name="T88" fmla="*/ 190 w 205"/>
                <a:gd name="T89" fmla="*/ 64 h 88"/>
                <a:gd name="T90" fmla="*/ 182 w 205"/>
                <a:gd name="T91" fmla="*/ 64 h 88"/>
                <a:gd name="T92" fmla="*/ 175 w 205"/>
                <a:gd name="T93" fmla="*/ 72 h 88"/>
                <a:gd name="T94" fmla="*/ 167 w 205"/>
                <a:gd name="T95" fmla="*/ 64 h 88"/>
                <a:gd name="T96" fmla="*/ 159 w 205"/>
                <a:gd name="T97" fmla="*/ 72 h 88"/>
                <a:gd name="T98" fmla="*/ 182 w 205"/>
                <a:gd name="T99" fmla="*/ 72 h 88"/>
                <a:gd name="T100" fmla="*/ 182 w 205"/>
                <a:gd name="T101" fmla="*/ 72 h 88"/>
                <a:gd name="T102" fmla="*/ 175 w 205"/>
                <a:gd name="T103" fmla="*/ 80 h 88"/>
                <a:gd name="T104" fmla="*/ 137 w 205"/>
                <a:gd name="T105"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 h="88">
                  <a:moveTo>
                    <a:pt x="137" y="80"/>
                  </a:moveTo>
                  <a:lnTo>
                    <a:pt x="129" y="72"/>
                  </a:lnTo>
                  <a:lnTo>
                    <a:pt x="121" y="72"/>
                  </a:lnTo>
                  <a:lnTo>
                    <a:pt x="99" y="80"/>
                  </a:lnTo>
                  <a:lnTo>
                    <a:pt x="61" y="80"/>
                  </a:lnTo>
                  <a:lnTo>
                    <a:pt x="30" y="88"/>
                  </a:lnTo>
                  <a:lnTo>
                    <a:pt x="30" y="80"/>
                  </a:lnTo>
                  <a:lnTo>
                    <a:pt x="0" y="64"/>
                  </a:lnTo>
                  <a:lnTo>
                    <a:pt x="7" y="56"/>
                  </a:lnTo>
                  <a:lnTo>
                    <a:pt x="38" y="56"/>
                  </a:lnTo>
                  <a:lnTo>
                    <a:pt x="76" y="56"/>
                  </a:lnTo>
                  <a:lnTo>
                    <a:pt x="45" y="48"/>
                  </a:lnTo>
                  <a:lnTo>
                    <a:pt x="7" y="48"/>
                  </a:lnTo>
                  <a:lnTo>
                    <a:pt x="7" y="40"/>
                  </a:lnTo>
                  <a:lnTo>
                    <a:pt x="53" y="32"/>
                  </a:lnTo>
                  <a:lnTo>
                    <a:pt x="15" y="32"/>
                  </a:lnTo>
                  <a:lnTo>
                    <a:pt x="23" y="32"/>
                  </a:lnTo>
                  <a:lnTo>
                    <a:pt x="7" y="32"/>
                  </a:lnTo>
                  <a:lnTo>
                    <a:pt x="30" y="24"/>
                  </a:lnTo>
                  <a:lnTo>
                    <a:pt x="30" y="16"/>
                  </a:lnTo>
                  <a:lnTo>
                    <a:pt x="91" y="0"/>
                  </a:lnTo>
                  <a:lnTo>
                    <a:pt x="99" y="8"/>
                  </a:lnTo>
                  <a:lnTo>
                    <a:pt x="83" y="16"/>
                  </a:lnTo>
                  <a:lnTo>
                    <a:pt x="99" y="16"/>
                  </a:lnTo>
                  <a:lnTo>
                    <a:pt x="106" y="8"/>
                  </a:lnTo>
                  <a:lnTo>
                    <a:pt x="121" y="16"/>
                  </a:lnTo>
                  <a:lnTo>
                    <a:pt x="114" y="24"/>
                  </a:lnTo>
                  <a:lnTo>
                    <a:pt x="114" y="16"/>
                  </a:lnTo>
                  <a:lnTo>
                    <a:pt x="137" y="16"/>
                  </a:lnTo>
                  <a:lnTo>
                    <a:pt x="137" y="16"/>
                  </a:lnTo>
                  <a:lnTo>
                    <a:pt x="137" y="8"/>
                  </a:lnTo>
                  <a:lnTo>
                    <a:pt x="152" y="16"/>
                  </a:lnTo>
                  <a:lnTo>
                    <a:pt x="144" y="32"/>
                  </a:lnTo>
                  <a:lnTo>
                    <a:pt x="159" y="24"/>
                  </a:lnTo>
                  <a:lnTo>
                    <a:pt x="167" y="8"/>
                  </a:lnTo>
                  <a:lnTo>
                    <a:pt x="190" y="8"/>
                  </a:lnTo>
                  <a:lnTo>
                    <a:pt x="190" y="16"/>
                  </a:lnTo>
                  <a:lnTo>
                    <a:pt x="182" y="40"/>
                  </a:lnTo>
                  <a:lnTo>
                    <a:pt x="182" y="48"/>
                  </a:lnTo>
                  <a:lnTo>
                    <a:pt x="182" y="48"/>
                  </a:lnTo>
                  <a:lnTo>
                    <a:pt x="205" y="56"/>
                  </a:lnTo>
                  <a:lnTo>
                    <a:pt x="205" y="64"/>
                  </a:lnTo>
                  <a:lnTo>
                    <a:pt x="197" y="64"/>
                  </a:lnTo>
                  <a:lnTo>
                    <a:pt x="197" y="64"/>
                  </a:lnTo>
                  <a:lnTo>
                    <a:pt x="190" y="64"/>
                  </a:lnTo>
                  <a:lnTo>
                    <a:pt x="182" y="64"/>
                  </a:lnTo>
                  <a:lnTo>
                    <a:pt x="175" y="72"/>
                  </a:lnTo>
                  <a:lnTo>
                    <a:pt x="167" y="64"/>
                  </a:lnTo>
                  <a:lnTo>
                    <a:pt x="159" y="72"/>
                  </a:lnTo>
                  <a:lnTo>
                    <a:pt x="182" y="72"/>
                  </a:lnTo>
                  <a:lnTo>
                    <a:pt x="182" y="72"/>
                  </a:lnTo>
                  <a:lnTo>
                    <a:pt x="175" y="80"/>
                  </a:lnTo>
                  <a:lnTo>
                    <a:pt x="137" y="80"/>
                  </a:lnTo>
                  <a:close/>
                </a:path>
              </a:pathLst>
            </a:custGeom>
            <a:solidFill>
              <a:srgbClr val="E1E1E1"/>
            </a:solidFill>
            <a:ln w="12700">
              <a:solidFill>
                <a:srgbClr val="000000"/>
              </a:solidFill>
              <a:prstDash val="solid"/>
              <a:round/>
              <a:headEnd/>
              <a:tailEnd/>
            </a:ln>
          </p:spPr>
          <p:txBody>
            <a:bodyPr/>
            <a:lstStyle/>
            <a:p>
              <a:endParaRPr lang="en-US"/>
            </a:p>
          </p:txBody>
        </p:sp>
        <p:sp>
          <p:nvSpPr>
            <p:cNvPr id="215461" name="Freeform 421"/>
            <p:cNvSpPr>
              <a:spLocks/>
            </p:cNvSpPr>
            <p:nvPr/>
          </p:nvSpPr>
          <p:spPr bwMode="auto">
            <a:xfrm>
              <a:off x="1018" y="1287"/>
              <a:ext cx="152" cy="55"/>
            </a:xfrm>
            <a:custGeom>
              <a:avLst/>
              <a:gdLst>
                <a:gd name="T0" fmla="*/ 68 w 152"/>
                <a:gd name="T1" fmla="*/ 39 h 55"/>
                <a:gd name="T2" fmla="*/ 46 w 152"/>
                <a:gd name="T3" fmla="*/ 47 h 55"/>
                <a:gd name="T4" fmla="*/ 8 w 152"/>
                <a:gd name="T5" fmla="*/ 55 h 55"/>
                <a:gd name="T6" fmla="*/ 0 w 152"/>
                <a:gd name="T7" fmla="*/ 47 h 55"/>
                <a:gd name="T8" fmla="*/ 0 w 152"/>
                <a:gd name="T9" fmla="*/ 39 h 55"/>
                <a:gd name="T10" fmla="*/ 15 w 152"/>
                <a:gd name="T11" fmla="*/ 31 h 55"/>
                <a:gd name="T12" fmla="*/ 23 w 152"/>
                <a:gd name="T13" fmla="*/ 23 h 55"/>
                <a:gd name="T14" fmla="*/ 53 w 152"/>
                <a:gd name="T15" fmla="*/ 7 h 55"/>
                <a:gd name="T16" fmla="*/ 53 w 152"/>
                <a:gd name="T17" fmla="*/ 0 h 55"/>
                <a:gd name="T18" fmla="*/ 99 w 152"/>
                <a:gd name="T19" fmla="*/ 0 h 55"/>
                <a:gd name="T20" fmla="*/ 114 w 152"/>
                <a:gd name="T21" fmla="*/ 7 h 55"/>
                <a:gd name="T22" fmla="*/ 114 w 152"/>
                <a:gd name="T23" fmla="*/ 7 h 55"/>
                <a:gd name="T24" fmla="*/ 137 w 152"/>
                <a:gd name="T25" fmla="*/ 7 h 55"/>
                <a:gd name="T26" fmla="*/ 152 w 152"/>
                <a:gd name="T27" fmla="*/ 15 h 55"/>
                <a:gd name="T28" fmla="*/ 114 w 152"/>
                <a:gd name="T29" fmla="*/ 23 h 55"/>
                <a:gd name="T30" fmla="*/ 84 w 152"/>
                <a:gd name="T31" fmla="*/ 31 h 55"/>
                <a:gd name="T32" fmla="*/ 68 w 152"/>
                <a:gd name="T3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55">
                  <a:moveTo>
                    <a:pt x="68" y="39"/>
                  </a:moveTo>
                  <a:lnTo>
                    <a:pt x="46" y="47"/>
                  </a:lnTo>
                  <a:lnTo>
                    <a:pt x="8" y="55"/>
                  </a:lnTo>
                  <a:lnTo>
                    <a:pt x="0" y="47"/>
                  </a:lnTo>
                  <a:lnTo>
                    <a:pt x="0" y="39"/>
                  </a:lnTo>
                  <a:lnTo>
                    <a:pt x="15" y="31"/>
                  </a:lnTo>
                  <a:lnTo>
                    <a:pt x="23" y="23"/>
                  </a:lnTo>
                  <a:lnTo>
                    <a:pt x="53" y="7"/>
                  </a:lnTo>
                  <a:lnTo>
                    <a:pt x="53" y="0"/>
                  </a:lnTo>
                  <a:lnTo>
                    <a:pt x="99" y="0"/>
                  </a:lnTo>
                  <a:lnTo>
                    <a:pt x="114" y="7"/>
                  </a:lnTo>
                  <a:lnTo>
                    <a:pt x="114" y="7"/>
                  </a:lnTo>
                  <a:lnTo>
                    <a:pt x="137" y="7"/>
                  </a:lnTo>
                  <a:lnTo>
                    <a:pt x="152" y="15"/>
                  </a:lnTo>
                  <a:lnTo>
                    <a:pt x="114" y="23"/>
                  </a:lnTo>
                  <a:lnTo>
                    <a:pt x="84" y="31"/>
                  </a:lnTo>
                  <a:lnTo>
                    <a:pt x="68" y="39"/>
                  </a:lnTo>
                  <a:close/>
                </a:path>
              </a:pathLst>
            </a:custGeom>
            <a:solidFill>
              <a:srgbClr val="E1E1E1"/>
            </a:solidFill>
            <a:ln w="12700">
              <a:solidFill>
                <a:srgbClr val="000000"/>
              </a:solidFill>
              <a:prstDash val="solid"/>
              <a:round/>
              <a:headEnd/>
              <a:tailEnd/>
            </a:ln>
          </p:spPr>
          <p:txBody>
            <a:bodyPr/>
            <a:lstStyle/>
            <a:p>
              <a:endParaRPr lang="en-US"/>
            </a:p>
          </p:txBody>
        </p:sp>
        <p:sp>
          <p:nvSpPr>
            <p:cNvPr id="215462" name="Freeform 422"/>
            <p:cNvSpPr>
              <a:spLocks/>
            </p:cNvSpPr>
            <p:nvPr/>
          </p:nvSpPr>
          <p:spPr bwMode="auto">
            <a:xfrm>
              <a:off x="1634" y="1707"/>
              <a:ext cx="106" cy="95"/>
            </a:xfrm>
            <a:custGeom>
              <a:avLst/>
              <a:gdLst>
                <a:gd name="T0" fmla="*/ 53 w 106"/>
                <a:gd name="T1" fmla="*/ 79 h 95"/>
                <a:gd name="T2" fmla="*/ 53 w 106"/>
                <a:gd name="T3" fmla="*/ 71 h 95"/>
                <a:gd name="T4" fmla="*/ 30 w 106"/>
                <a:gd name="T5" fmla="*/ 79 h 95"/>
                <a:gd name="T6" fmla="*/ 0 w 106"/>
                <a:gd name="T7" fmla="*/ 71 h 95"/>
                <a:gd name="T8" fmla="*/ 7 w 106"/>
                <a:gd name="T9" fmla="*/ 63 h 95"/>
                <a:gd name="T10" fmla="*/ 22 w 106"/>
                <a:gd name="T11" fmla="*/ 55 h 95"/>
                <a:gd name="T12" fmla="*/ 7 w 106"/>
                <a:gd name="T13" fmla="*/ 55 h 95"/>
                <a:gd name="T14" fmla="*/ 15 w 106"/>
                <a:gd name="T15" fmla="*/ 55 h 95"/>
                <a:gd name="T16" fmla="*/ 30 w 106"/>
                <a:gd name="T17" fmla="*/ 47 h 95"/>
                <a:gd name="T18" fmla="*/ 30 w 106"/>
                <a:gd name="T19" fmla="*/ 47 h 95"/>
                <a:gd name="T20" fmla="*/ 30 w 106"/>
                <a:gd name="T21" fmla="*/ 47 h 95"/>
                <a:gd name="T22" fmla="*/ 30 w 106"/>
                <a:gd name="T23" fmla="*/ 39 h 95"/>
                <a:gd name="T24" fmla="*/ 38 w 106"/>
                <a:gd name="T25" fmla="*/ 39 h 95"/>
                <a:gd name="T26" fmla="*/ 53 w 106"/>
                <a:gd name="T27" fmla="*/ 16 h 95"/>
                <a:gd name="T28" fmla="*/ 68 w 106"/>
                <a:gd name="T29" fmla="*/ 0 h 95"/>
                <a:gd name="T30" fmla="*/ 76 w 106"/>
                <a:gd name="T31" fmla="*/ 0 h 95"/>
                <a:gd name="T32" fmla="*/ 83 w 106"/>
                <a:gd name="T33" fmla="*/ 0 h 95"/>
                <a:gd name="T34" fmla="*/ 76 w 106"/>
                <a:gd name="T35" fmla="*/ 8 h 95"/>
                <a:gd name="T36" fmla="*/ 76 w 106"/>
                <a:gd name="T37" fmla="*/ 8 h 95"/>
                <a:gd name="T38" fmla="*/ 68 w 106"/>
                <a:gd name="T39" fmla="*/ 16 h 95"/>
                <a:gd name="T40" fmla="*/ 53 w 106"/>
                <a:gd name="T41" fmla="*/ 39 h 95"/>
                <a:gd name="T42" fmla="*/ 68 w 106"/>
                <a:gd name="T43" fmla="*/ 24 h 95"/>
                <a:gd name="T44" fmla="*/ 60 w 106"/>
                <a:gd name="T45" fmla="*/ 31 h 95"/>
                <a:gd name="T46" fmla="*/ 76 w 106"/>
                <a:gd name="T47" fmla="*/ 31 h 95"/>
                <a:gd name="T48" fmla="*/ 60 w 106"/>
                <a:gd name="T49" fmla="*/ 39 h 95"/>
                <a:gd name="T50" fmla="*/ 60 w 106"/>
                <a:gd name="T51" fmla="*/ 39 h 95"/>
                <a:gd name="T52" fmla="*/ 76 w 106"/>
                <a:gd name="T53" fmla="*/ 39 h 95"/>
                <a:gd name="T54" fmla="*/ 68 w 106"/>
                <a:gd name="T55" fmla="*/ 47 h 95"/>
                <a:gd name="T56" fmla="*/ 83 w 106"/>
                <a:gd name="T57" fmla="*/ 39 h 95"/>
                <a:gd name="T58" fmla="*/ 83 w 106"/>
                <a:gd name="T59" fmla="*/ 39 h 95"/>
                <a:gd name="T60" fmla="*/ 98 w 106"/>
                <a:gd name="T61" fmla="*/ 39 h 95"/>
                <a:gd name="T62" fmla="*/ 91 w 106"/>
                <a:gd name="T63" fmla="*/ 55 h 95"/>
                <a:gd name="T64" fmla="*/ 91 w 106"/>
                <a:gd name="T65" fmla="*/ 55 h 95"/>
                <a:gd name="T66" fmla="*/ 83 w 106"/>
                <a:gd name="T67" fmla="*/ 63 h 95"/>
                <a:gd name="T68" fmla="*/ 106 w 106"/>
                <a:gd name="T69" fmla="*/ 55 h 95"/>
                <a:gd name="T70" fmla="*/ 83 w 106"/>
                <a:gd name="T71" fmla="*/ 71 h 95"/>
                <a:gd name="T72" fmla="*/ 91 w 106"/>
                <a:gd name="T73" fmla="*/ 71 h 95"/>
                <a:gd name="T74" fmla="*/ 91 w 106"/>
                <a:gd name="T75" fmla="*/ 71 h 95"/>
                <a:gd name="T76" fmla="*/ 91 w 106"/>
                <a:gd name="T77" fmla="*/ 79 h 95"/>
                <a:gd name="T78" fmla="*/ 98 w 106"/>
                <a:gd name="T79" fmla="*/ 63 h 95"/>
                <a:gd name="T80" fmla="*/ 98 w 106"/>
                <a:gd name="T81" fmla="*/ 79 h 95"/>
                <a:gd name="T82" fmla="*/ 98 w 106"/>
                <a:gd name="T83" fmla="*/ 71 h 95"/>
                <a:gd name="T84" fmla="*/ 106 w 106"/>
                <a:gd name="T85" fmla="*/ 79 h 95"/>
                <a:gd name="T86" fmla="*/ 91 w 106"/>
                <a:gd name="T87" fmla="*/ 95 h 95"/>
                <a:gd name="T88" fmla="*/ 83 w 106"/>
                <a:gd name="T89" fmla="*/ 95 h 95"/>
                <a:gd name="T90" fmla="*/ 83 w 106"/>
                <a:gd name="T91" fmla="*/ 87 h 95"/>
                <a:gd name="T92" fmla="*/ 76 w 106"/>
                <a:gd name="T93" fmla="*/ 95 h 95"/>
                <a:gd name="T94" fmla="*/ 83 w 106"/>
                <a:gd name="T95" fmla="*/ 79 h 95"/>
                <a:gd name="T96" fmla="*/ 83 w 106"/>
                <a:gd name="T97" fmla="*/ 71 h 95"/>
                <a:gd name="T98" fmla="*/ 76 w 106"/>
                <a:gd name="T99" fmla="*/ 79 h 95"/>
                <a:gd name="T100" fmla="*/ 76 w 106"/>
                <a:gd name="T101" fmla="*/ 79 h 95"/>
                <a:gd name="T102" fmla="*/ 53 w 106"/>
                <a:gd name="T103" fmla="*/ 95 h 95"/>
                <a:gd name="T104" fmla="*/ 53 w 106"/>
                <a:gd name="T105" fmla="*/ 87 h 95"/>
                <a:gd name="T106" fmla="*/ 68 w 106"/>
                <a:gd name="T107" fmla="*/ 79 h 95"/>
                <a:gd name="T108" fmla="*/ 68 w 106"/>
                <a:gd name="T109" fmla="*/ 79 h 95"/>
                <a:gd name="T110" fmla="*/ 68 w 106"/>
                <a:gd name="T111" fmla="*/ 71 h 95"/>
                <a:gd name="T112" fmla="*/ 60 w 106"/>
                <a:gd name="T113" fmla="*/ 79 h 95"/>
                <a:gd name="T114" fmla="*/ 53 w 106"/>
                <a:gd name="T115" fmla="*/ 79 h 95"/>
                <a:gd name="T116" fmla="*/ 45 w 106"/>
                <a:gd name="T117" fmla="*/ 79 h 95"/>
                <a:gd name="T118" fmla="*/ 53 w 106"/>
                <a:gd name="T119" fmla="*/ 7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 h="95">
                  <a:moveTo>
                    <a:pt x="53" y="79"/>
                  </a:moveTo>
                  <a:lnTo>
                    <a:pt x="53" y="71"/>
                  </a:lnTo>
                  <a:lnTo>
                    <a:pt x="30" y="79"/>
                  </a:lnTo>
                  <a:lnTo>
                    <a:pt x="0" y="71"/>
                  </a:lnTo>
                  <a:lnTo>
                    <a:pt x="7" y="63"/>
                  </a:lnTo>
                  <a:lnTo>
                    <a:pt x="22" y="55"/>
                  </a:lnTo>
                  <a:lnTo>
                    <a:pt x="7" y="55"/>
                  </a:lnTo>
                  <a:lnTo>
                    <a:pt x="15" y="55"/>
                  </a:lnTo>
                  <a:lnTo>
                    <a:pt x="30" y="47"/>
                  </a:lnTo>
                  <a:lnTo>
                    <a:pt x="30" y="47"/>
                  </a:lnTo>
                  <a:lnTo>
                    <a:pt x="30" y="47"/>
                  </a:lnTo>
                  <a:lnTo>
                    <a:pt x="30" y="39"/>
                  </a:lnTo>
                  <a:lnTo>
                    <a:pt x="38" y="39"/>
                  </a:lnTo>
                  <a:lnTo>
                    <a:pt x="53" y="16"/>
                  </a:lnTo>
                  <a:lnTo>
                    <a:pt x="68" y="0"/>
                  </a:lnTo>
                  <a:lnTo>
                    <a:pt x="76" y="0"/>
                  </a:lnTo>
                  <a:lnTo>
                    <a:pt x="83" y="0"/>
                  </a:lnTo>
                  <a:lnTo>
                    <a:pt x="76" y="8"/>
                  </a:lnTo>
                  <a:lnTo>
                    <a:pt x="76" y="8"/>
                  </a:lnTo>
                  <a:lnTo>
                    <a:pt x="68" y="16"/>
                  </a:lnTo>
                  <a:lnTo>
                    <a:pt x="53" y="39"/>
                  </a:lnTo>
                  <a:lnTo>
                    <a:pt x="68" y="24"/>
                  </a:lnTo>
                  <a:lnTo>
                    <a:pt x="60" y="31"/>
                  </a:lnTo>
                  <a:lnTo>
                    <a:pt x="76" y="31"/>
                  </a:lnTo>
                  <a:lnTo>
                    <a:pt x="60" y="39"/>
                  </a:lnTo>
                  <a:lnTo>
                    <a:pt x="60" y="39"/>
                  </a:lnTo>
                  <a:lnTo>
                    <a:pt x="76" y="39"/>
                  </a:lnTo>
                  <a:lnTo>
                    <a:pt x="68" y="47"/>
                  </a:lnTo>
                  <a:lnTo>
                    <a:pt x="83" y="39"/>
                  </a:lnTo>
                  <a:lnTo>
                    <a:pt x="83" y="39"/>
                  </a:lnTo>
                  <a:lnTo>
                    <a:pt x="98" y="39"/>
                  </a:lnTo>
                  <a:lnTo>
                    <a:pt x="91" y="55"/>
                  </a:lnTo>
                  <a:lnTo>
                    <a:pt x="91" y="55"/>
                  </a:lnTo>
                  <a:lnTo>
                    <a:pt x="83" y="63"/>
                  </a:lnTo>
                  <a:lnTo>
                    <a:pt x="106" y="55"/>
                  </a:lnTo>
                  <a:lnTo>
                    <a:pt x="83" y="71"/>
                  </a:lnTo>
                  <a:lnTo>
                    <a:pt x="91" y="71"/>
                  </a:lnTo>
                  <a:lnTo>
                    <a:pt x="91" y="71"/>
                  </a:lnTo>
                  <a:lnTo>
                    <a:pt x="91" y="79"/>
                  </a:lnTo>
                  <a:lnTo>
                    <a:pt x="98" y="63"/>
                  </a:lnTo>
                  <a:lnTo>
                    <a:pt x="98" y="79"/>
                  </a:lnTo>
                  <a:lnTo>
                    <a:pt x="98" y="71"/>
                  </a:lnTo>
                  <a:lnTo>
                    <a:pt x="106" y="79"/>
                  </a:lnTo>
                  <a:lnTo>
                    <a:pt x="91" y="95"/>
                  </a:lnTo>
                  <a:lnTo>
                    <a:pt x="83" y="95"/>
                  </a:lnTo>
                  <a:lnTo>
                    <a:pt x="83" y="87"/>
                  </a:lnTo>
                  <a:lnTo>
                    <a:pt x="76" y="95"/>
                  </a:lnTo>
                  <a:lnTo>
                    <a:pt x="83" y="79"/>
                  </a:lnTo>
                  <a:lnTo>
                    <a:pt x="83" y="71"/>
                  </a:lnTo>
                  <a:lnTo>
                    <a:pt x="76" y="79"/>
                  </a:lnTo>
                  <a:lnTo>
                    <a:pt x="76" y="79"/>
                  </a:lnTo>
                  <a:lnTo>
                    <a:pt x="53" y="95"/>
                  </a:lnTo>
                  <a:lnTo>
                    <a:pt x="53" y="87"/>
                  </a:lnTo>
                  <a:lnTo>
                    <a:pt x="68" y="79"/>
                  </a:lnTo>
                  <a:lnTo>
                    <a:pt x="68" y="79"/>
                  </a:lnTo>
                  <a:lnTo>
                    <a:pt x="68" y="71"/>
                  </a:lnTo>
                  <a:lnTo>
                    <a:pt x="60" y="79"/>
                  </a:lnTo>
                  <a:lnTo>
                    <a:pt x="53" y="79"/>
                  </a:lnTo>
                  <a:lnTo>
                    <a:pt x="45" y="79"/>
                  </a:lnTo>
                  <a:lnTo>
                    <a:pt x="53" y="79"/>
                  </a:lnTo>
                  <a:close/>
                </a:path>
              </a:pathLst>
            </a:custGeom>
            <a:solidFill>
              <a:srgbClr val="E1E1E1"/>
            </a:solidFill>
            <a:ln w="12700">
              <a:solidFill>
                <a:srgbClr val="000000"/>
              </a:solidFill>
              <a:prstDash val="solid"/>
              <a:round/>
              <a:headEnd/>
              <a:tailEnd/>
            </a:ln>
          </p:spPr>
          <p:txBody>
            <a:bodyPr/>
            <a:lstStyle/>
            <a:p>
              <a:endParaRPr lang="en-US"/>
            </a:p>
          </p:txBody>
        </p:sp>
        <p:sp>
          <p:nvSpPr>
            <p:cNvPr id="215463" name="Freeform 423"/>
            <p:cNvSpPr>
              <a:spLocks/>
            </p:cNvSpPr>
            <p:nvPr/>
          </p:nvSpPr>
          <p:spPr bwMode="auto">
            <a:xfrm>
              <a:off x="1444" y="1247"/>
              <a:ext cx="174" cy="40"/>
            </a:xfrm>
            <a:custGeom>
              <a:avLst/>
              <a:gdLst>
                <a:gd name="T0" fmla="*/ 68 w 174"/>
                <a:gd name="T1" fmla="*/ 24 h 40"/>
                <a:gd name="T2" fmla="*/ 53 w 174"/>
                <a:gd name="T3" fmla="*/ 16 h 40"/>
                <a:gd name="T4" fmla="*/ 76 w 174"/>
                <a:gd name="T5" fmla="*/ 16 h 40"/>
                <a:gd name="T6" fmla="*/ 30 w 174"/>
                <a:gd name="T7" fmla="*/ 8 h 40"/>
                <a:gd name="T8" fmla="*/ 38 w 174"/>
                <a:gd name="T9" fmla="*/ 0 h 40"/>
                <a:gd name="T10" fmla="*/ 0 w 174"/>
                <a:gd name="T11" fmla="*/ 8 h 40"/>
                <a:gd name="T12" fmla="*/ 30 w 174"/>
                <a:gd name="T13" fmla="*/ 8 h 40"/>
                <a:gd name="T14" fmla="*/ 30 w 174"/>
                <a:gd name="T15" fmla="*/ 24 h 40"/>
                <a:gd name="T16" fmla="*/ 22 w 174"/>
                <a:gd name="T17" fmla="*/ 40 h 40"/>
                <a:gd name="T18" fmla="*/ 60 w 174"/>
                <a:gd name="T19" fmla="*/ 32 h 40"/>
                <a:gd name="T20" fmla="*/ 98 w 174"/>
                <a:gd name="T21" fmla="*/ 32 h 40"/>
                <a:gd name="T22" fmla="*/ 136 w 174"/>
                <a:gd name="T23" fmla="*/ 32 h 40"/>
                <a:gd name="T24" fmla="*/ 167 w 174"/>
                <a:gd name="T25" fmla="*/ 32 h 40"/>
                <a:gd name="T26" fmla="*/ 174 w 174"/>
                <a:gd name="T27" fmla="*/ 24 h 40"/>
                <a:gd name="T28" fmla="*/ 144 w 174"/>
                <a:gd name="T29" fmla="*/ 16 h 40"/>
                <a:gd name="T30" fmla="*/ 68 w 174"/>
                <a:gd name="T31"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40">
                  <a:moveTo>
                    <a:pt x="68" y="24"/>
                  </a:moveTo>
                  <a:lnTo>
                    <a:pt x="53" y="16"/>
                  </a:lnTo>
                  <a:lnTo>
                    <a:pt x="76" y="16"/>
                  </a:lnTo>
                  <a:lnTo>
                    <a:pt x="30" y="8"/>
                  </a:lnTo>
                  <a:lnTo>
                    <a:pt x="38" y="0"/>
                  </a:lnTo>
                  <a:lnTo>
                    <a:pt x="0" y="8"/>
                  </a:lnTo>
                  <a:lnTo>
                    <a:pt x="30" y="8"/>
                  </a:lnTo>
                  <a:lnTo>
                    <a:pt x="30" y="24"/>
                  </a:lnTo>
                  <a:lnTo>
                    <a:pt x="22" y="40"/>
                  </a:lnTo>
                  <a:lnTo>
                    <a:pt x="60" y="32"/>
                  </a:lnTo>
                  <a:lnTo>
                    <a:pt x="98" y="32"/>
                  </a:lnTo>
                  <a:lnTo>
                    <a:pt x="136" y="32"/>
                  </a:lnTo>
                  <a:lnTo>
                    <a:pt x="167" y="32"/>
                  </a:lnTo>
                  <a:lnTo>
                    <a:pt x="174" y="24"/>
                  </a:lnTo>
                  <a:lnTo>
                    <a:pt x="144" y="16"/>
                  </a:lnTo>
                  <a:lnTo>
                    <a:pt x="68" y="24"/>
                  </a:lnTo>
                  <a:close/>
                </a:path>
              </a:pathLst>
            </a:custGeom>
            <a:solidFill>
              <a:srgbClr val="E1E1E1"/>
            </a:solidFill>
            <a:ln w="12700">
              <a:solidFill>
                <a:srgbClr val="000000"/>
              </a:solidFill>
              <a:prstDash val="solid"/>
              <a:round/>
              <a:headEnd/>
              <a:tailEnd/>
            </a:ln>
          </p:spPr>
          <p:txBody>
            <a:bodyPr/>
            <a:lstStyle/>
            <a:p>
              <a:endParaRPr lang="en-US"/>
            </a:p>
          </p:txBody>
        </p:sp>
        <p:sp>
          <p:nvSpPr>
            <p:cNvPr id="215464" name="Freeform 424"/>
            <p:cNvSpPr>
              <a:spLocks/>
            </p:cNvSpPr>
            <p:nvPr/>
          </p:nvSpPr>
          <p:spPr bwMode="auto">
            <a:xfrm>
              <a:off x="1504" y="1191"/>
              <a:ext cx="114" cy="40"/>
            </a:xfrm>
            <a:custGeom>
              <a:avLst/>
              <a:gdLst>
                <a:gd name="T0" fmla="*/ 23 w 114"/>
                <a:gd name="T1" fmla="*/ 8 h 40"/>
                <a:gd name="T2" fmla="*/ 16 w 114"/>
                <a:gd name="T3" fmla="*/ 8 h 40"/>
                <a:gd name="T4" fmla="*/ 54 w 114"/>
                <a:gd name="T5" fmla="*/ 0 h 40"/>
                <a:gd name="T6" fmla="*/ 99 w 114"/>
                <a:gd name="T7" fmla="*/ 8 h 40"/>
                <a:gd name="T8" fmla="*/ 92 w 114"/>
                <a:gd name="T9" fmla="*/ 16 h 40"/>
                <a:gd name="T10" fmla="*/ 114 w 114"/>
                <a:gd name="T11" fmla="*/ 24 h 40"/>
                <a:gd name="T12" fmla="*/ 69 w 114"/>
                <a:gd name="T13" fmla="*/ 32 h 40"/>
                <a:gd name="T14" fmla="*/ 54 w 114"/>
                <a:gd name="T15" fmla="*/ 40 h 40"/>
                <a:gd name="T16" fmla="*/ 46 w 114"/>
                <a:gd name="T17" fmla="*/ 32 h 40"/>
                <a:gd name="T18" fmla="*/ 46 w 114"/>
                <a:gd name="T19" fmla="*/ 40 h 40"/>
                <a:gd name="T20" fmla="*/ 8 w 114"/>
                <a:gd name="T21" fmla="*/ 24 h 40"/>
                <a:gd name="T22" fmla="*/ 54 w 114"/>
                <a:gd name="T23" fmla="*/ 24 h 40"/>
                <a:gd name="T24" fmla="*/ 0 w 114"/>
                <a:gd name="T25" fmla="*/ 16 h 40"/>
                <a:gd name="T26" fmla="*/ 23 w 114"/>
                <a:gd name="T2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40">
                  <a:moveTo>
                    <a:pt x="23" y="8"/>
                  </a:moveTo>
                  <a:lnTo>
                    <a:pt x="16" y="8"/>
                  </a:lnTo>
                  <a:lnTo>
                    <a:pt x="54" y="0"/>
                  </a:lnTo>
                  <a:lnTo>
                    <a:pt x="99" y="8"/>
                  </a:lnTo>
                  <a:lnTo>
                    <a:pt x="92" y="16"/>
                  </a:lnTo>
                  <a:lnTo>
                    <a:pt x="114" y="24"/>
                  </a:lnTo>
                  <a:lnTo>
                    <a:pt x="69" y="32"/>
                  </a:lnTo>
                  <a:lnTo>
                    <a:pt x="54" y="40"/>
                  </a:lnTo>
                  <a:lnTo>
                    <a:pt x="46" y="32"/>
                  </a:lnTo>
                  <a:lnTo>
                    <a:pt x="46" y="40"/>
                  </a:lnTo>
                  <a:lnTo>
                    <a:pt x="8" y="24"/>
                  </a:lnTo>
                  <a:lnTo>
                    <a:pt x="54" y="24"/>
                  </a:lnTo>
                  <a:lnTo>
                    <a:pt x="0" y="16"/>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465" name="Freeform 425"/>
            <p:cNvSpPr>
              <a:spLocks/>
            </p:cNvSpPr>
            <p:nvPr/>
          </p:nvSpPr>
          <p:spPr bwMode="auto">
            <a:xfrm>
              <a:off x="1170" y="1247"/>
              <a:ext cx="160" cy="40"/>
            </a:xfrm>
            <a:custGeom>
              <a:avLst/>
              <a:gdLst>
                <a:gd name="T0" fmla="*/ 46 w 160"/>
                <a:gd name="T1" fmla="*/ 40 h 40"/>
                <a:gd name="T2" fmla="*/ 30 w 160"/>
                <a:gd name="T3" fmla="*/ 40 h 40"/>
                <a:gd name="T4" fmla="*/ 76 w 160"/>
                <a:gd name="T5" fmla="*/ 32 h 40"/>
                <a:gd name="T6" fmla="*/ 38 w 160"/>
                <a:gd name="T7" fmla="*/ 24 h 40"/>
                <a:gd name="T8" fmla="*/ 0 w 160"/>
                <a:gd name="T9" fmla="*/ 24 h 40"/>
                <a:gd name="T10" fmla="*/ 38 w 160"/>
                <a:gd name="T11" fmla="*/ 24 h 40"/>
                <a:gd name="T12" fmla="*/ 23 w 160"/>
                <a:gd name="T13" fmla="*/ 16 h 40"/>
                <a:gd name="T14" fmla="*/ 46 w 160"/>
                <a:gd name="T15" fmla="*/ 16 h 40"/>
                <a:gd name="T16" fmla="*/ 38 w 160"/>
                <a:gd name="T17" fmla="*/ 16 h 40"/>
                <a:gd name="T18" fmla="*/ 76 w 160"/>
                <a:gd name="T19" fmla="*/ 16 h 40"/>
                <a:gd name="T20" fmla="*/ 106 w 160"/>
                <a:gd name="T21" fmla="*/ 24 h 40"/>
                <a:gd name="T22" fmla="*/ 114 w 160"/>
                <a:gd name="T23" fmla="*/ 8 h 40"/>
                <a:gd name="T24" fmla="*/ 137 w 160"/>
                <a:gd name="T25" fmla="*/ 0 h 40"/>
                <a:gd name="T26" fmla="*/ 129 w 160"/>
                <a:gd name="T27" fmla="*/ 16 h 40"/>
                <a:gd name="T28" fmla="*/ 160 w 160"/>
                <a:gd name="T29" fmla="*/ 16 h 40"/>
                <a:gd name="T30" fmla="*/ 129 w 160"/>
                <a:gd name="T31" fmla="*/ 32 h 40"/>
                <a:gd name="T32" fmla="*/ 114 w 160"/>
                <a:gd name="T33" fmla="*/ 32 h 40"/>
                <a:gd name="T34" fmla="*/ 46 w 160"/>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40">
                  <a:moveTo>
                    <a:pt x="46" y="40"/>
                  </a:moveTo>
                  <a:lnTo>
                    <a:pt x="30" y="40"/>
                  </a:lnTo>
                  <a:lnTo>
                    <a:pt x="76" y="32"/>
                  </a:lnTo>
                  <a:lnTo>
                    <a:pt x="38" y="24"/>
                  </a:lnTo>
                  <a:lnTo>
                    <a:pt x="0" y="24"/>
                  </a:lnTo>
                  <a:lnTo>
                    <a:pt x="38" y="24"/>
                  </a:lnTo>
                  <a:lnTo>
                    <a:pt x="23" y="16"/>
                  </a:lnTo>
                  <a:lnTo>
                    <a:pt x="46" y="16"/>
                  </a:lnTo>
                  <a:lnTo>
                    <a:pt x="38" y="16"/>
                  </a:lnTo>
                  <a:lnTo>
                    <a:pt x="76" y="16"/>
                  </a:lnTo>
                  <a:lnTo>
                    <a:pt x="106" y="24"/>
                  </a:lnTo>
                  <a:lnTo>
                    <a:pt x="114" y="8"/>
                  </a:lnTo>
                  <a:lnTo>
                    <a:pt x="137" y="0"/>
                  </a:lnTo>
                  <a:lnTo>
                    <a:pt x="129" y="16"/>
                  </a:lnTo>
                  <a:lnTo>
                    <a:pt x="160" y="16"/>
                  </a:lnTo>
                  <a:lnTo>
                    <a:pt x="129" y="32"/>
                  </a:lnTo>
                  <a:lnTo>
                    <a:pt x="114" y="32"/>
                  </a:lnTo>
                  <a:lnTo>
                    <a:pt x="46" y="40"/>
                  </a:lnTo>
                  <a:close/>
                </a:path>
              </a:pathLst>
            </a:custGeom>
            <a:solidFill>
              <a:srgbClr val="E1E1E1"/>
            </a:solidFill>
            <a:ln w="12700">
              <a:solidFill>
                <a:srgbClr val="000000"/>
              </a:solidFill>
              <a:prstDash val="solid"/>
              <a:round/>
              <a:headEnd/>
              <a:tailEnd/>
            </a:ln>
          </p:spPr>
          <p:txBody>
            <a:bodyPr/>
            <a:lstStyle/>
            <a:p>
              <a:endParaRPr lang="en-US"/>
            </a:p>
          </p:txBody>
        </p:sp>
        <p:sp>
          <p:nvSpPr>
            <p:cNvPr id="215466" name="Freeform 426"/>
            <p:cNvSpPr>
              <a:spLocks/>
            </p:cNvSpPr>
            <p:nvPr/>
          </p:nvSpPr>
          <p:spPr bwMode="auto">
            <a:xfrm>
              <a:off x="1375" y="1437"/>
              <a:ext cx="99" cy="48"/>
            </a:xfrm>
            <a:custGeom>
              <a:avLst/>
              <a:gdLst>
                <a:gd name="T0" fmla="*/ 69 w 99"/>
                <a:gd name="T1" fmla="*/ 32 h 48"/>
                <a:gd name="T2" fmla="*/ 61 w 99"/>
                <a:gd name="T3" fmla="*/ 32 h 48"/>
                <a:gd name="T4" fmla="*/ 61 w 99"/>
                <a:gd name="T5" fmla="*/ 32 h 48"/>
                <a:gd name="T6" fmla="*/ 53 w 99"/>
                <a:gd name="T7" fmla="*/ 32 h 48"/>
                <a:gd name="T8" fmla="*/ 23 w 99"/>
                <a:gd name="T9" fmla="*/ 48 h 48"/>
                <a:gd name="T10" fmla="*/ 23 w 99"/>
                <a:gd name="T11" fmla="*/ 40 h 48"/>
                <a:gd name="T12" fmla="*/ 0 w 99"/>
                <a:gd name="T13" fmla="*/ 40 h 48"/>
                <a:gd name="T14" fmla="*/ 23 w 99"/>
                <a:gd name="T15" fmla="*/ 24 h 48"/>
                <a:gd name="T16" fmla="*/ 31 w 99"/>
                <a:gd name="T17" fmla="*/ 16 h 48"/>
                <a:gd name="T18" fmla="*/ 46 w 99"/>
                <a:gd name="T19" fmla="*/ 0 h 48"/>
                <a:gd name="T20" fmla="*/ 53 w 99"/>
                <a:gd name="T21" fmla="*/ 0 h 48"/>
                <a:gd name="T22" fmla="*/ 53 w 99"/>
                <a:gd name="T23" fmla="*/ 8 h 48"/>
                <a:gd name="T24" fmla="*/ 61 w 99"/>
                <a:gd name="T25" fmla="*/ 8 h 48"/>
                <a:gd name="T26" fmla="*/ 84 w 99"/>
                <a:gd name="T27" fmla="*/ 24 h 48"/>
                <a:gd name="T28" fmla="*/ 76 w 99"/>
                <a:gd name="T29" fmla="*/ 32 h 48"/>
                <a:gd name="T30" fmla="*/ 91 w 99"/>
                <a:gd name="T31" fmla="*/ 32 h 48"/>
                <a:gd name="T32" fmla="*/ 99 w 99"/>
                <a:gd name="T33" fmla="*/ 40 h 48"/>
                <a:gd name="T34" fmla="*/ 76 w 99"/>
                <a:gd name="T35" fmla="*/ 40 h 48"/>
                <a:gd name="T36" fmla="*/ 69 w 99"/>
                <a:gd name="T3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48">
                  <a:moveTo>
                    <a:pt x="69" y="32"/>
                  </a:moveTo>
                  <a:lnTo>
                    <a:pt x="61" y="32"/>
                  </a:lnTo>
                  <a:lnTo>
                    <a:pt x="61" y="32"/>
                  </a:lnTo>
                  <a:lnTo>
                    <a:pt x="53" y="32"/>
                  </a:lnTo>
                  <a:lnTo>
                    <a:pt x="23" y="48"/>
                  </a:lnTo>
                  <a:lnTo>
                    <a:pt x="23" y="40"/>
                  </a:lnTo>
                  <a:lnTo>
                    <a:pt x="0" y="40"/>
                  </a:lnTo>
                  <a:lnTo>
                    <a:pt x="23" y="24"/>
                  </a:lnTo>
                  <a:lnTo>
                    <a:pt x="31" y="16"/>
                  </a:lnTo>
                  <a:lnTo>
                    <a:pt x="46" y="0"/>
                  </a:lnTo>
                  <a:lnTo>
                    <a:pt x="53" y="0"/>
                  </a:lnTo>
                  <a:lnTo>
                    <a:pt x="53" y="8"/>
                  </a:lnTo>
                  <a:lnTo>
                    <a:pt x="61" y="8"/>
                  </a:lnTo>
                  <a:lnTo>
                    <a:pt x="84" y="24"/>
                  </a:lnTo>
                  <a:lnTo>
                    <a:pt x="76" y="32"/>
                  </a:lnTo>
                  <a:lnTo>
                    <a:pt x="91" y="32"/>
                  </a:lnTo>
                  <a:lnTo>
                    <a:pt x="99" y="40"/>
                  </a:lnTo>
                  <a:lnTo>
                    <a:pt x="76" y="40"/>
                  </a:lnTo>
                  <a:lnTo>
                    <a:pt x="69" y="32"/>
                  </a:lnTo>
                  <a:close/>
                </a:path>
              </a:pathLst>
            </a:custGeom>
            <a:solidFill>
              <a:srgbClr val="E1E1E1"/>
            </a:solidFill>
            <a:ln w="12700">
              <a:solidFill>
                <a:srgbClr val="000000"/>
              </a:solidFill>
              <a:prstDash val="solid"/>
              <a:round/>
              <a:headEnd/>
              <a:tailEnd/>
            </a:ln>
          </p:spPr>
          <p:txBody>
            <a:bodyPr/>
            <a:lstStyle/>
            <a:p>
              <a:endParaRPr lang="en-US"/>
            </a:p>
          </p:txBody>
        </p:sp>
        <p:sp>
          <p:nvSpPr>
            <p:cNvPr id="215467" name="Freeform 427"/>
            <p:cNvSpPr>
              <a:spLocks/>
            </p:cNvSpPr>
            <p:nvPr/>
          </p:nvSpPr>
          <p:spPr bwMode="auto">
            <a:xfrm>
              <a:off x="1307" y="1302"/>
              <a:ext cx="83" cy="32"/>
            </a:xfrm>
            <a:custGeom>
              <a:avLst/>
              <a:gdLst>
                <a:gd name="T0" fmla="*/ 83 w 83"/>
                <a:gd name="T1" fmla="*/ 0 h 32"/>
                <a:gd name="T2" fmla="*/ 30 w 83"/>
                <a:gd name="T3" fmla="*/ 0 h 32"/>
                <a:gd name="T4" fmla="*/ 38 w 83"/>
                <a:gd name="T5" fmla="*/ 8 h 32"/>
                <a:gd name="T6" fmla="*/ 30 w 83"/>
                <a:gd name="T7" fmla="*/ 16 h 32"/>
                <a:gd name="T8" fmla="*/ 0 w 83"/>
                <a:gd name="T9" fmla="*/ 16 h 32"/>
                <a:gd name="T10" fmla="*/ 15 w 83"/>
                <a:gd name="T11" fmla="*/ 24 h 32"/>
                <a:gd name="T12" fmla="*/ 30 w 83"/>
                <a:gd name="T13" fmla="*/ 32 h 32"/>
                <a:gd name="T14" fmla="*/ 38 w 83"/>
                <a:gd name="T15" fmla="*/ 32 h 32"/>
                <a:gd name="T16" fmla="*/ 61 w 83"/>
                <a:gd name="T17" fmla="*/ 32 h 32"/>
                <a:gd name="T18" fmla="*/ 68 w 83"/>
                <a:gd name="T19" fmla="*/ 16 h 32"/>
                <a:gd name="T20" fmla="*/ 83 w 83"/>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32">
                  <a:moveTo>
                    <a:pt x="83" y="0"/>
                  </a:moveTo>
                  <a:lnTo>
                    <a:pt x="30" y="0"/>
                  </a:lnTo>
                  <a:lnTo>
                    <a:pt x="38" y="8"/>
                  </a:lnTo>
                  <a:lnTo>
                    <a:pt x="30" y="16"/>
                  </a:lnTo>
                  <a:lnTo>
                    <a:pt x="0" y="16"/>
                  </a:lnTo>
                  <a:lnTo>
                    <a:pt x="15" y="24"/>
                  </a:lnTo>
                  <a:lnTo>
                    <a:pt x="30" y="32"/>
                  </a:lnTo>
                  <a:lnTo>
                    <a:pt x="38" y="32"/>
                  </a:lnTo>
                  <a:lnTo>
                    <a:pt x="61" y="32"/>
                  </a:lnTo>
                  <a:lnTo>
                    <a:pt x="68" y="16"/>
                  </a:lnTo>
                  <a:lnTo>
                    <a:pt x="8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68" name="Freeform 428"/>
            <p:cNvSpPr>
              <a:spLocks/>
            </p:cNvSpPr>
            <p:nvPr/>
          </p:nvSpPr>
          <p:spPr bwMode="auto">
            <a:xfrm>
              <a:off x="1383" y="1294"/>
              <a:ext cx="91" cy="32"/>
            </a:xfrm>
            <a:custGeom>
              <a:avLst/>
              <a:gdLst>
                <a:gd name="T0" fmla="*/ 53 w 91"/>
                <a:gd name="T1" fmla="*/ 16 h 32"/>
                <a:gd name="T2" fmla="*/ 23 w 91"/>
                <a:gd name="T3" fmla="*/ 24 h 32"/>
                <a:gd name="T4" fmla="*/ 30 w 91"/>
                <a:gd name="T5" fmla="*/ 24 h 32"/>
                <a:gd name="T6" fmla="*/ 15 w 91"/>
                <a:gd name="T7" fmla="*/ 32 h 32"/>
                <a:gd name="T8" fmla="*/ 0 w 91"/>
                <a:gd name="T9" fmla="*/ 32 h 32"/>
                <a:gd name="T10" fmla="*/ 7 w 91"/>
                <a:gd name="T11" fmla="*/ 32 h 32"/>
                <a:gd name="T12" fmla="*/ 23 w 91"/>
                <a:gd name="T13" fmla="*/ 8 h 32"/>
                <a:gd name="T14" fmla="*/ 30 w 91"/>
                <a:gd name="T15" fmla="*/ 8 h 32"/>
                <a:gd name="T16" fmla="*/ 30 w 91"/>
                <a:gd name="T17" fmla="*/ 0 h 32"/>
                <a:gd name="T18" fmla="*/ 38 w 91"/>
                <a:gd name="T19" fmla="*/ 0 h 32"/>
                <a:gd name="T20" fmla="*/ 91 w 91"/>
                <a:gd name="T21" fmla="*/ 0 h 32"/>
                <a:gd name="T22" fmla="*/ 76 w 91"/>
                <a:gd name="T23" fmla="*/ 8 h 32"/>
                <a:gd name="T24" fmla="*/ 53 w 91"/>
                <a:gd name="T2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32">
                  <a:moveTo>
                    <a:pt x="53" y="16"/>
                  </a:moveTo>
                  <a:lnTo>
                    <a:pt x="23" y="24"/>
                  </a:lnTo>
                  <a:lnTo>
                    <a:pt x="30" y="24"/>
                  </a:lnTo>
                  <a:lnTo>
                    <a:pt x="15" y="32"/>
                  </a:lnTo>
                  <a:lnTo>
                    <a:pt x="0" y="32"/>
                  </a:lnTo>
                  <a:lnTo>
                    <a:pt x="7" y="32"/>
                  </a:lnTo>
                  <a:lnTo>
                    <a:pt x="23" y="8"/>
                  </a:lnTo>
                  <a:lnTo>
                    <a:pt x="30" y="8"/>
                  </a:lnTo>
                  <a:lnTo>
                    <a:pt x="30" y="0"/>
                  </a:lnTo>
                  <a:lnTo>
                    <a:pt x="38" y="0"/>
                  </a:lnTo>
                  <a:lnTo>
                    <a:pt x="91" y="0"/>
                  </a:lnTo>
                  <a:lnTo>
                    <a:pt x="76" y="8"/>
                  </a:lnTo>
                  <a:lnTo>
                    <a:pt x="5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69" name="Freeform 429"/>
            <p:cNvSpPr>
              <a:spLocks/>
            </p:cNvSpPr>
            <p:nvPr/>
          </p:nvSpPr>
          <p:spPr bwMode="auto">
            <a:xfrm>
              <a:off x="615" y="1723"/>
              <a:ext cx="46" cy="47"/>
            </a:xfrm>
            <a:custGeom>
              <a:avLst/>
              <a:gdLst>
                <a:gd name="T0" fmla="*/ 38 w 46"/>
                <a:gd name="T1" fmla="*/ 31 h 47"/>
                <a:gd name="T2" fmla="*/ 31 w 46"/>
                <a:gd name="T3" fmla="*/ 31 h 47"/>
                <a:gd name="T4" fmla="*/ 23 w 46"/>
                <a:gd name="T5" fmla="*/ 31 h 47"/>
                <a:gd name="T6" fmla="*/ 23 w 46"/>
                <a:gd name="T7" fmla="*/ 31 h 47"/>
                <a:gd name="T8" fmla="*/ 16 w 46"/>
                <a:gd name="T9" fmla="*/ 23 h 47"/>
                <a:gd name="T10" fmla="*/ 8 w 46"/>
                <a:gd name="T11" fmla="*/ 23 h 47"/>
                <a:gd name="T12" fmla="*/ 23 w 46"/>
                <a:gd name="T13" fmla="*/ 23 h 47"/>
                <a:gd name="T14" fmla="*/ 16 w 46"/>
                <a:gd name="T15" fmla="*/ 15 h 47"/>
                <a:gd name="T16" fmla="*/ 8 w 46"/>
                <a:gd name="T17" fmla="*/ 8 h 47"/>
                <a:gd name="T18" fmla="*/ 8 w 46"/>
                <a:gd name="T19" fmla="*/ 8 h 47"/>
                <a:gd name="T20" fmla="*/ 0 w 46"/>
                <a:gd name="T21" fmla="*/ 8 h 47"/>
                <a:gd name="T22" fmla="*/ 8 w 46"/>
                <a:gd name="T23" fmla="*/ 0 h 47"/>
                <a:gd name="T24" fmla="*/ 8 w 46"/>
                <a:gd name="T25" fmla="*/ 0 h 47"/>
                <a:gd name="T26" fmla="*/ 0 w 46"/>
                <a:gd name="T27" fmla="*/ 0 h 47"/>
                <a:gd name="T28" fmla="*/ 38 w 46"/>
                <a:gd name="T29" fmla="*/ 8 h 47"/>
                <a:gd name="T30" fmla="*/ 38 w 46"/>
                <a:gd name="T31" fmla="*/ 15 h 47"/>
                <a:gd name="T32" fmla="*/ 46 w 46"/>
                <a:gd name="T33" fmla="*/ 23 h 47"/>
                <a:gd name="T34" fmla="*/ 46 w 46"/>
                <a:gd name="T35" fmla="*/ 39 h 47"/>
                <a:gd name="T36" fmla="*/ 46 w 46"/>
                <a:gd name="T37" fmla="*/ 47 h 47"/>
                <a:gd name="T38" fmla="*/ 23 w 46"/>
                <a:gd name="T39" fmla="*/ 39 h 47"/>
                <a:gd name="T40" fmla="*/ 38 w 46"/>
                <a:gd name="T4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7">
                  <a:moveTo>
                    <a:pt x="38" y="31"/>
                  </a:moveTo>
                  <a:lnTo>
                    <a:pt x="31" y="31"/>
                  </a:lnTo>
                  <a:lnTo>
                    <a:pt x="23" y="31"/>
                  </a:lnTo>
                  <a:lnTo>
                    <a:pt x="23" y="31"/>
                  </a:lnTo>
                  <a:lnTo>
                    <a:pt x="16" y="23"/>
                  </a:lnTo>
                  <a:lnTo>
                    <a:pt x="8" y="23"/>
                  </a:lnTo>
                  <a:lnTo>
                    <a:pt x="23" y="23"/>
                  </a:lnTo>
                  <a:lnTo>
                    <a:pt x="16" y="15"/>
                  </a:lnTo>
                  <a:lnTo>
                    <a:pt x="8" y="8"/>
                  </a:lnTo>
                  <a:lnTo>
                    <a:pt x="8" y="8"/>
                  </a:lnTo>
                  <a:lnTo>
                    <a:pt x="0" y="8"/>
                  </a:lnTo>
                  <a:lnTo>
                    <a:pt x="8" y="0"/>
                  </a:lnTo>
                  <a:lnTo>
                    <a:pt x="8" y="0"/>
                  </a:lnTo>
                  <a:lnTo>
                    <a:pt x="0" y="0"/>
                  </a:lnTo>
                  <a:lnTo>
                    <a:pt x="38" y="8"/>
                  </a:lnTo>
                  <a:lnTo>
                    <a:pt x="38" y="15"/>
                  </a:lnTo>
                  <a:lnTo>
                    <a:pt x="46" y="23"/>
                  </a:lnTo>
                  <a:lnTo>
                    <a:pt x="46" y="39"/>
                  </a:lnTo>
                  <a:lnTo>
                    <a:pt x="46" y="47"/>
                  </a:lnTo>
                  <a:lnTo>
                    <a:pt x="23" y="39"/>
                  </a:lnTo>
                  <a:lnTo>
                    <a:pt x="38" y="31"/>
                  </a:lnTo>
                  <a:close/>
                </a:path>
              </a:pathLst>
            </a:custGeom>
            <a:solidFill>
              <a:srgbClr val="E1E1E1"/>
            </a:solidFill>
            <a:ln w="12700">
              <a:solidFill>
                <a:srgbClr val="000000"/>
              </a:solidFill>
              <a:prstDash val="solid"/>
              <a:round/>
              <a:headEnd/>
              <a:tailEnd/>
            </a:ln>
          </p:spPr>
          <p:txBody>
            <a:bodyPr/>
            <a:lstStyle/>
            <a:p>
              <a:endParaRPr lang="en-US"/>
            </a:p>
          </p:txBody>
        </p:sp>
        <p:sp>
          <p:nvSpPr>
            <p:cNvPr id="215470" name="Freeform 430"/>
            <p:cNvSpPr>
              <a:spLocks/>
            </p:cNvSpPr>
            <p:nvPr/>
          </p:nvSpPr>
          <p:spPr bwMode="auto">
            <a:xfrm>
              <a:off x="1132" y="1239"/>
              <a:ext cx="106" cy="24"/>
            </a:xfrm>
            <a:custGeom>
              <a:avLst/>
              <a:gdLst>
                <a:gd name="T0" fmla="*/ 68 w 106"/>
                <a:gd name="T1" fmla="*/ 16 h 24"/>
                <a:gd name="T2" fmla="*/ 68 w 106"/>
                <a:gd name="T3" fmla="*/ 16 h 24"/>
                <a:gd name="T4" fmla="*/ 53 w 106"/>
                <a:gd name="T5" fmla="*/ 16 h 24"/>
                <a:gd name="T6" fmla="*/ 38 w 106"/>
                <a:gd name="T7" fmla="*/ 24 h 24"/>
                <a:gd name="T8" fmla="*/ 38 w 106"/>
                <a:gd name="T9" fmla="*/ 16 h 24"/>
                <a:gd name="T10" fmla="*/ 30 w 106"/>
                <a:gd name="T11" fmla="*/ 24 h 24"/>
                <a:gd name="T12" fmla="*/ 23 w 106"/>
                <a:gd name="T13" fmla="*/ 24 h 24"/>
                <a:gd name="T14" fmla="*/ 23 w 106"/>
                <a:gd name="T15" fmla="*/ 24 h 24"/>
                <a:gd name="T16" fmla="*/ 8 w 106"/>
                <a:gd name="T17" fmla="*/ 24 h 24"/>
                <a:gd name="T18" fmla="*/ 0 w 106"/>
                <a:gd name="T19" fmla="*/ 24 h 24"/>
                <a:gd name="T20" fmla="*/ 8 w 106"/>
                <a:gd name="T21" fmla="*/ 16 h 24"/>
                <a:gd name="T22" fmla="*/ 46 w 106"/>
                <a:gd name="T23" fmla="*/ 8 h 24"/>
                <a:gd name="T24" fmla="*/ 76 w 106"/>
                <a:gd name="T25" fmla="*/ 8 h 24"/>
                <a:gd name="T26" fmla="*/ 91 w 106"/>
                <a:gd name="T27" fmla="*/ 0 h 24"/>
                <a:gd name="T28" fmla="*/ 106 w 106"/>
                <a:gd name="T29" fmla="*/ 8 h 24"/>
                <a:gd name="T30" fmla="*/ 91 w 106"/>
                <a:gd name="T31" fmla="*/ 8 h 24"/>
                <a:gd name="T32" fmla="*/ 99 w 106"/>
                <a:gd name="T33" fmla="*/ 8 h 24"/>
                <a:gd name="T34" fmla="*/ 91 w 106"/>
                <a:gd name="T35" fmla="*/ 16 h 24"/>
                <a:gd name="T36" fmla="*/ 76 w 106"/>
                <a:gd name="T37" fmla="*/ 16 h 24"/>
                <a:gd name="T38" fmla="*/ 68 w 106"/>
                <a:gd name="T39" fmla="*/ 24 h 24"/>
                <a:gd name="T40" fmla="*/ 68 w 106"/>
                <a:gd name="T41"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24">
                  <a:moveTo>
                    <a:pt x="68" y="16"/>
                  </a:moveTo>
                  <a:lnTo>
                    <a:pt x="68" y="16"/>
                  </a:lnTo>
                  <a:lnTo>
                    <a:pt x="53" y="16"/>
                  </a:lnTo>
                  <a:lnTo>
                    <a:pt x="38" y="24"/>
                  </a:lnTo>
                  <a:lnTo>
                    <a:pt x="38" y="16"/>
                  </a:lnTo>
                  <a:lnTo>
                    <a:pt x="30" y="24"/>
                  </a:lnTo>
                  <a:lnTo>
                    <a:pt x="23" y="24"/>
                  </a:lnTo>
                  <a:lnTo>
                    <a:pt x="23" y="24"/>
                  </a:lnTo>
                  <a:lnTo>
                    <a:pt x="8" y="24"/>
                  </a:lnTo>
                  <a:lnTo>
                    <a:pt x="0" y="24"/>
                  </a:lnTo>
                  <a:lnTo>
                    <a:pt x="8" y="16"/>
                  </a:lnTo>
                  <a:lnTo>
                    <a:pt x="46" y="8"/>
                  </a:lnTo>
                  <a:lnTo>
                    <a:pt x="76" y="8"/>
                  </a:lnTo>
                  <a:lnTo>
                    <a:pt x="91" y="0"/>
                  </a:lnTo>
                  <a:lnTo>
                    <a:pt x="106" y="8"/>
                  </a:lnTo>
                  <a:lnTo>
                    <a:pt x="91" y="8"/>
                  </a:lnTo>
                  <a:lnTo>
                    <a:pt x="99" y="8"/>
                  </a:lnTo>
                  <a:lnTo>
                    <a:pt x="91" y="16"/>
                  </a:lnTo>
                  <a:lnTo>
                    <a:pt x="76" y="16"/>
                  </a:lnTo>
                  <a:lnTo>
                    <a:pt x="68" y="24"/>
                  </a:lnTo>
                  <a:lnTo>
                    <a:pt x="6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71" name="Freeform 431"/>
            <p:cNvSpPr>
              <a:spLocks/>
            </p:cNvSpPr>
            <p:nvPr/>
          </p:nvSpPr>
          <p:spPr bwMode="auto">
            <a:xfrm>
              <a:off x="1352" y="1255"/>
              <a:ext cx="69" cy="24"/>
            </a:xfrm>
            <a:custGeom>
              <a:avLst/>
              <a:gdLst>
                <a:gd name="T0" fmla="*/ 38 w 69"/>
                <a:gd name="T1" fmla="*/ 8 h 24"/>
                <a:gd name="T2" fmla="*/ 23 w 69"/>
                <a:gd name="T3" fmla="*/ 0 h 24"/>
                <a:gd name="T4" fmla="*/ 31 w 69"/>
                <a:gd name="T5" fmla="*/ 8 h 24"/>
                <a:gd name="T6" fmla="*/ 23 w 69"/>
                <a:gd name="T7" fmla="*/ 8 h 24"/>
                <a:gd name="T8" fmla="*/ 23 w 69"/>
                <a:gd name="T9" fmla="*/ 8 h 24"/>
                <a:gd name="T10" fmla="*/ 16 w 69"/>
                <a:gd name="T11" fmla="*/ 8 h 24"/>
                <a:gd name="T12" fmla="*/ 0 w 69"/>
                <a:gd name="T13" fmla="*/ 16 h 24"/>
                <a:gd name="T14" fmla="*/ 46 w 69"/>
                <a:gd name="T15" fmla="*/ 16 h 24"/>
                <a:gd name="T16" fmla="*/ 23 w 69"/>
                <a:gd name="T17" fmla="*/ 16 h 24"/>
                <a:gd name="T18" fmla="*/ 16 w 69"/>
                <a:gd name="T19" fmla="*/ 24 h 24"/>
                <a:gd name="T20" fmla="*/ 46 w 69"/>
                <a:gd name="T21" fmla="*/ 24 h 24"/>
                <a:gd name="T22" fmla="*/ 46 w 69"/>
                <a:gd name="T23" fmla="*/ 24 h 24"/>
                <a:gd name="T24" fmla="*/ 54 w 69"/>
                <a:gd name="T25" fmla="*/ 16 h 24"/>
                <a:gd name="T26" fmla="*/ 61 w 69"/>
                <a:gd name="T27" fmla="*/ 16 h 24"/>
                <a:gd name="T28" fmla="*/ 61 w 69"/>
                <a:gd name="T29" fmla="*/ 16 h 24"/>
                <a:gd name="T30" fmla="*/ 61 w 69"/>
                <a:gd name="T31" fmla="*/ 16 h 24"/>
                <a:gd name="T32" fmla="*/ 69 w 69"/>
                <a:gd name="T33" fmla="*/ 0 h 24"/>
                <a:gd name="T34" fmla="*/ 69 w 69"/>
                <a:gd name="T35" fmla="*/ 0 h 24"/>
                <a:gd name="T36" fmla="*/ 54 w 69"/>
                <a:gd name="T37" fmla="*/ 0 h 24"/>
                <a:gd name="T38" fmla="*/ 38 w 69"/>
                <a:gd name="T39" fmla="*/ 0 h 24"/>
                <a:gd name="T40" fmla="*/ 46 w 69"/>
                <a:gd name="T41" fmla="*/ 8 h 24"/>
                <a:gd name="T42" fmla="*/ 38 w 69"/>
                <a:gd name="T43" fmla="*/ 8 h 24"/>
                <a:gd name="T44" fmla="*/ 38 w 69"/>
                <a:gd name="T45"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 h="24">
                  <a:moveTo>
                    <a:pt x="38" y="8"/>
                  </a:moveTo>
                  <a:lnTo>
                    <a:pt x="23" y="0"/>
                  </a:lnTo>
                  <a:lnTo>
                    <a:pt x="31" y="8"/>
                  </a:lnTo>
                  <a:lnTo>
                    <a:pt x="23" y="8"/>
                  </a:lnTo>
                  <a:lnTo>
                    <a:pt x="23" y="8"/>
                  </a:lnTo>
                  <a:lnTo>
                    <a:pt x="16" y="8"/>
                  </a:lnTo>
                  <a:lnTo>
                    <a:pt x="0" y="16"/>
                  </a:lnTo>
                  <a:lnTo>
                    <a:pt x="46" y="16"/>
                  </a:lnTo>
                  <a:lnTo>
                    <a:pt x="23" y="16"/>
                  </a:lnTo>
                  <a:lnTo>
                    <a:pt x="16" y="24"/>
                  </a:lnTo>
                  <a:lnTo>
                    <a:pt x="46" y="24"/>
                  </a:lnTo>
                  <a:lnTo>
                    <a:pt x="46" y="24"/>
                  </a:lnTo>
                  <a:lnTo>
                    <a:pt x="54" y="16"/>
                  </a:lnTo>
                  <a:lnTo>
                    <a:pt x="61" y="16"/>
                  </a:lnTo>
                  <a:lnTo>
                    <a:pt x="61" y="16"/>
                  </a:lnTo>
                  <a:lnTo>
                    <a:pt x="61" y="16"/>
                  </a:lnTo>
                  <a:lnTo>
                    <a:pt x="69" y="0"/>
                  </a:lnTo>
                  <a:lnTo>
                    <a:pt x="69" y="0"/>
                  </a:lnTo>
                  <a:lnTo>
                    <a:pt x="54" y="0"/>
                  </a:lnTo>
                  <a:lnTo>
                    <a:pt x="38" y="0"/>
                  </a:lnTo>
                  <a:lnTo>
                    <a:pt x="46" y="8"/>
                  </a:lnTo>
                  <a:lnTo>
                    <a:pt x="38" y="8"/>
                  </a:lnTo>
                  <a:lnTo>
                    <a:pt x="3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2" name="Freeform 432"/>
            <p:cNvSpPr>
              <a:spLocks/>
            </p:cNvSpPr>
            <p:nvPr/>
          </p:nvSpPr>
          <p:spPr bwMode="auto">
            <a:xfrm>
              <a:off x="1383" y="1215"/>
              <a:ext cx="61" cy="24"/>
            </a:xfrm>
            <a:custGeom>
              <a:avLst/>
              <a:gdLst>
                <a:gd name="T0" fmla="*/ 38 w 61"/>
                <a:gd name="T1" fmla="*/ 0 h 24"/>
                <a:gd name="T2" fmla="*/ 38 w 61"/>
                <a:gd name="T3" fmla="*/ 0 h 24"/>
                <a:gd name="T4" fmla="*/ 53 w 61"/>
                <a:gd name="T5" fmla="*/ 0 h 24"/>
                <a:gd name="T6" fmla="*/ 53 w 61"/>
                <a:gd name="T7" fmla="*/ 8 h 24"/>
                <a:gd name="T8" fmla="*/ 53 w 61"/>
                <a:gd name="T9" fmla="*/ 8 h 24"/>
                <a:gd name="T10" fmla="*/ 61 w 61"/>
                <a:gd name="T11" fmla="*/ 16 h 24"/>
                <a:gd name="T12" fmla="*/ 45 w 61"/>
                <a:gd name="T13" fmla="*/ 24 h 24"/>
                <a:gd name="T14" fmla="*/ 23 w 61"/>
                <a:gd name="T15" fmla="*/ 16 h 24"/>
                <a:gd name="T16" fmla="*/ 0 w 61"/>
                <a:gd name="T17" fmla="*/ 16 h 24"/>
                <a:gd name="T18" fmla="*/ 7 w 61"/>
                <a:gd name="T19" fmla="*/ 8 h 24"/>
                <a:gd name="T20" fmla="*/ 15 w 61"/>
                <a:gd name="T21" fmla="*/ 8 h 24"/>
                <a:gd name="T22" fmla="*/ 15 w 61"/>
                <a:gd name="T23" fmla="*/ 0 h 24"/>
                <a:gd name="T24" fmla="*/ 7 w 61"/>
                <a:gd name="T25" fmla="*/ 8 h 24"/>
                <a:gd name="T26" fmla="*/ 7 w 61"/>
                <a:gd name="T27" fmla="*/ 0 h 24"/>
                <a:gd name="T28" fmla="*/ 38 w 61"/>
                <a:gd name="T29" fmla="*/ 0 h 24"/>
                <a:gd name="T30" fmla="*/ 38 w 61"/>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24">
                  <a:moveTo>
                    <a:pt x="38" y="0"/>
                  </a:moveTo>
                  <a:lnTo>
                    <a:pt x="38" y="0"/>
                  </a:lnTo>
                  <a:lnTo>
                    <a:pt x="53" y="0"/>
                  </a:lnTo>
                  <a:lnTo>
                    <a:pt x="53" y="8"/>
                  </a:lnTo>
                  <a:lnTo>
                    <a:pt x="53" y="8"/>
                  </a:lnTo>
                  <a:lnTo>
                    <a:pt x="61" y="16"/>
                  </a:lnTo>
                  <a:lnTo>
                    <a:pt x="45" y="24"/>
                  </a:lnTo>
                  <a:lnTo>
                    <a:pt x="23" y="16"/>
                  </a:lnTo>
                  <a:lnTo>
                    <a:pt x="0" y="16"/>
                  </a:lnTo>
                  <a:lnTo>
                    <a:pt x="7" y="8"/>
                  </a:lnTo>
                  <a:lnTo>
                    <a:pt x="15" y="8"/>
                  </a:lnTo>
                  <a:lnTo>
                    <a:pt x="15" y="0"/>
                  </a:lnTo>
                  <a:lnTo>
                    <a:pt x="7" y="8"/>
                  </a:lnTo>
                  <a:lnTo>
                    <a:pt x="7" y="0"/>
                  </a:lnTo>
                  <a:lnTo>
                    <a:pt x="38" y="0"/>
                  </a:lnTo>
                  <a:lnTo>
                    <a:pt x="3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73" name="Freeform 433"/>
            <p:cNvSpPr>
              <a:spLocks/>
            </p:cNvSpPr>
            <p:nvPr/>
          </p:nvSpPr>
          <p:spPr bwMode="auto">
            <a:xfrm>
              <a:off x="1284" y="1366"/>
              <a:ext cx="53" cy="24"/>
            </a:xfrm>
            <a:custGeom>
              <a:avLst/>
              <a:gdLst>
                <a:gd name="T0" fmla="*/ 46 w 53"/>
                <a:gd name="T1" fmla="*/ 8 h 24"/>
                <a:gd name="T2" fmla="*/ 46 w 53"/>
                <a:gd name="T3" fmla="*/ 8 h 24"/>
                <a:gd name="T4" fmla="*/ 30 w 53"/>
                <a:gd name="T5" fmla="*/ 0 h 24"/>
                <a:gd name="T6" fmla="*/ 23 w 53"/>
                <a:gd name="T7" fmla="*/ 8 h 24"/>
                <a:gd name="T8" fmla="*/ 23 w 53"/>
                <a:gd name="T9" fmla="*/ 0 h 24"/>
                <a:gd name="T10" fmla="*/ 23 w 53"/>
                <a:gd name="T11" fmla="*/ 8 h 24"/>
                <a:gd name="T12" fmla="*/ 0 w 53"/>
                <a:gd name="T13" fmla="*/ 16 h 24"/>
                <a:gd name="T14" fmla="*/ 30 w 53"/>
                <a:gd name="T15" fmla="*/ 24 h 24"/>
                <a:gd name="T16" fmla="*/ 53 w 53"/>
                <a:gd name="T17" fmla="*/ 16 h 24"/>
                <a:gd name="T18" fmla="*/ 46 w 53"/>
                <a:gd name="T19" fmla="*/ 16 h 24"/>
                <a:gd name="T20" fmla="*/ 46 w 53"/>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4">
                  <a:moveTo>
                    <a:pt x="46" y="8"/>
                  </a:moveTo>
                  <a:lnTo>
                    <a:pt x="46" y="8"/>
                  </a:lnTo>
                  <a:lnTo>
                    <a:pt x="30" y="0"/>
                  </a:lnTo>
                  <a:lnTo>
                    <a:pt x="23" y="8"/>
                  </a:lnTo>
                  <a:lnTo>
                    <a:pt x="23" y="0"/>
                  </a:lnTo>
                  <a:lnTo>
                    <a:pt x="23" y="8"/>
                  </a:lnTo>
                  <a:lnTo>
                    <a:pt x="0" y="16"/>
                  </a:lnTo>
                  <a:lnTo>
                    <a:pt x="30" y="24"/>
                  </a:lnTo>
                  <a:lnTo>
                    <a:pt x="53" y="16"/>
                  </a:lnTo>
                  <a:lnTo>
                    <a:pt x="46" y="16"/>
                  </a:lnTo>
                  <a:lnTo>
                    <a:pt x="46"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4" name="Freeform 434"/>
            <p:cNvSpPr>
              <a:spLocks/>
            </p:cNvSpPr>
            <p:nvPr/>
          </p:nvSpPr>
          <p:spPr bwMode="auto">
            <a:xfrm>
              <a:off x="1573" y="1302"/>
              <a:ext cx="53" cy="16"/>
            </a:xfrm>
            <a:custGeom>
              <a:avLst/>
              <a:gdLst>
                <a:gd name="T0" fmla="*/ 38 w 53"/>
                <a:gd name="T1" fmla="*/ 0 h 16"/>
                <a:gd name="T2" fmla="*/ 7 w 53"/>
                <a:gd name="T3" fmla="*/ 0 h 16"/>
                <a:gd name="T4" fmla="*/ 0 w 53"/>
                <a:gd name="T5" fmla="*/ 8 h 16"/>
                <a:gd name="T6" fmla="*/ 7 w 53"/>
                <a:gd name="T7" fmla="*/ 8 h 16"/>
                <a:gd name="T8" fmla="*/ 15 w 53"/>
                <a:gd name="T9" fmla="*/ 16 h 16"/>
                <a:gd name="T10" fmla="*/ 53 w 53"/>
                <a:gd name="T11" fmla="*/ 8 h 16"/>
                <a:gd name="T12" fmla="*/ 38 w 53"/>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3" h="16">
                  <a:moveTo>
                    <a:pt x="38" y="0"/>
                  </a:moveTo>
                  <a:lnTo>
                    <a:pt x="7" y="0"/>
                  </a:lnTo>
                  <a:lnTo>
                    <a:pt x="0" y="8"/>
                  </a:lnTo>
                  <a:lnTo>
                    <a:pt x="7" y="8"/>
                  </a:lnTo>
                  <a:lnTo>
                    <a:pt x="15" y="16"/>
                  </a:lnTo>
                  <a:lnTo>
                    <a:pt x="53" y="8"/>
                  </a:lnTo>
                  <a:lnTo>
                    <a:pt x="3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75" name="Freeform 435"/>
            <p:cNvSpPr>
              <a:spLocks/>
            </p:cNvSpPr>
            <p:nvPr/>
          </p:nvSpPr>
          <p:spPr bwMode="auto">
            <a:xfrm>
              <a:off x="1550" y="1390"/>
              <a:ext cx="38" cy="23"/>
            </a:xfrm>
            <a:custGeom>
              <a:avLst/>
              <a:gdLst>
                <a:gd name="T0" fmla="*/ 30 w 38"/>
                <a:gd name="T1" fmla="*/ 15 h 23"/>
                <a:gd name="T2" fmla="*/ 8 w 38"/>
                <a:gd name="T3" fmla="*/ 23 h 23"/>
                <a:gd name="T4" fmla="*/ 0 w 38"/>
                <a:gd name="T5" fmla="*/ 15 h 23"/>
                <a:gd name="T6" fmla="*/ 23 w 38"/>
                <a:gd name="T7" fmla="*/ 0 h 23"/>
                <a:gd name="T8" fmla="*/ 38 w 38"/>
                <a:gd name="T9" fmla="*/ 8 h 23"/>
                <a:gd name="T10" fmla="*/ 30 w 38"/>
                <a:gd name="T11" fmla="*/ 15 h 23"/>
              </a:gdLst>
              <a:ahLst/>
              <a:cxnLst>
                <a:cxn ang="0">
                  <a:pos x="T0" y="T1"/>
                </a:cxn>
                <a:cxn ang="0">
                  <a:pos x="T2" y="T3"/>
                </a:cxn>
                <a:cxn ang="0">
                  <a:pos x="T4" y="T5"/>
                </a:cxn>
                <a:cxn ang="0">
                  <a:pos x="T6" y="T7"/>
                </a:cxn>
                <a:cxn ang="0">
                  <a:pos x="T8" y="T9"/>
                </a:cxn>
                <a:cxn ang="0">
                  <a:pos x="T10" y="T11"/>
                </a:cxn>
              </a:cxnLst>
              <a:rect l="0" t="0" r="r" b="b"/>
              <a:pathLst>
                <a:path w="38" h="23">
                  <a:moveTo>
                    <a:pt x="30" y="15"/>
                  </a:moveTo>
                  <a:lnTo>
                    <a:pt x="8" y="23"/>
                  </a:lnTo>
                  <a:lnTo>
                    <a:pt x="0" y="15"/>
                  </a:lnTo>
                  <a:lnTo>
                    <a:pt x="23" y="0"/>
                  </a:lnTo>
                  <a:lnTo>
                    <a:pt x="38" y="8"/>
                  </a:lnTo>
                  <a:lnTo>
                    <a:pt x="30" y="15"/>
                  </a:lnTo>
                  <a:close/>
                </a:path>
              </a:pathLst>
            </a:custGeom>
            <a:solidFill>
              <a:srgbClr val="E1E1E1"/>
            </a:solidFill>
            <a:ln w="12700">
              <a:solidFill>
                <a:srgbClr val="000000"/>
              </a:solidFill>
              <a:prstDash val="solid"/>
              <a:round/>
              <a:headEnd/>
              <a:tailEnd/>
            </a:ln>
          </p:spPr>
          <p:txBody>
            <a:bodyPr/>
            <a:lstStyle/>
            <a:p>
              <a:endParaRPr lang="en-US"/>
            </a:p>
          </p:txBody>
        </p:sp>
        <p:sp>
          <p:nvSpPr>
            <p:cNvPr id="215476" name="Freeform 436"/>
            <p:cNvSpPr>
              <a:spLocks/>
            </p:cNvSpPr>
            <p:nvPr/>
          </p:nvSpPr>
          <p:spPr bwMode="auto">
            <a:xfrm>
              <a:off x="1451" y="1223"/>
              <a:ext cx="38" cy="16"/>
            </a:xfrm>
            <a:custGeom>
              <a:avLst/>
              <a:gdLst>
                <a:gd name="T0" fmla="*/ 0 w 38"/>
                <a:gd name="T1" fmla="*/ 8 h 16"/>
                <a:gd name="T2" fmla="*/ 8 w 38"/>
                <a:gd name="T3" fmla="*/ 0 h 16"/>
                <a:gd name="T4" fmla="*/ 38 w 38"/>
                <a:gd name="T5" fmla="*/ 8 h 16"/>
                <a:gd name="T6" fmla="*/ 38 w 38"/>
                <a:gd name="T7" fmla="*/ 8 h 16"/>
                <a:gd name="T8" fmla="*/ 8 w 38"/>
                <a:gd name="T9" fmla="*/ 16 h 16"/>
                <a:gd name="T10" fmla="*/ 8 w 38"/>
                <a:gd name="T11" fmla="*/ 8 h 16"/>
                <a:gd name="T12" fmla="*/ 0 w 38"/>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38" h="16">
                  <a:moveTo>
                    <a:pt x="0" y="8"/>
                  </a:moveTo>
                  <a:lnTo>
                    <a:pt x="8" y="0"/>
                  </a:lnTo>
                  <a:lnTo>
                    <a:pt x="38" y="8"/>
                  </a:lnTo>
                  <a:lnTo>
                    <a:pt x="38" y="8"/>
                  </a:lnTo>
                  <a:lnTo>
                    <a:pt x="8" y="16"/>
                  </a:lnTo>
                  <a:lnTo>
                    <a:pt x="8" y="8"/>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7" name="Freeform 437"/>
            <p:cNvSpPr>
              <a:spLocks/>
            </p:cNvSpPr>
            <p:nvPr/>
          </p:nvSpPr>
          <p:spPr bwMode="auto">
            <a:xfrm>
              <a:off x="1413" y="1271"/>
              <a:ext cx="38" cy="16"/>
            </a:xfrm>
            <a:custGeom>
              <a:avLst/>
              <a:gdLst>
                <a:gd name="T0" fmla="*/ 8 w 38"/>
                <a:gd name="T1" fmla="*/ 8 h 16"/>
                <a:gd name="T2" fmla="*/ 0 w 38"/>
                <a:gd name="T3" fmla="*/ 8 h 16"/>
                <a:gd name="T4" fmla="*/ 31 w 38"/>
                <a:gd name="T5" fmla="*/ 0 h 16"/>
                <a:gd name="T6" fmla="*/ 38 w 38"/>
                <a:gd name="T7" fmla="*/ 8 h 16"/>
                <a:gd name="T8" fmla="*/ 31 w 38"/>
                <a:gd name="T9" fmla="*/ 16 h 16"/>
                <a:gd name="T10" fmla="*/ 8 w 38"/>
                <a:gd name="T11" fmla="*/ 8 h 16"/>
              </a:gdLst>
              <a:ahLst/>
              <a:cxnLst>
                <a:cxn ang="0">
                  <a:pos x="T0" y="T1"/>
                </a:cxn>
                <a:cxn ang="0">
                  <a:pos x="T2" y="T3"/>
                </a:cxn>
                <a:cxn ang="0">
                  <a:pos x="T4" y="T5"/>
                </a:cxn>
                <a:cxn ang="0">
                  <a:pos x="T6" y="T7"/>
                </a:cxn>
                <a:cxn ang="0">
                  <a:pos x="T8" y="T9"/>
                </a:cxn>
                <a:cxn ang="0">
                  <a:pos x="T10" y="T11"/>
                </a:cxn>
              </a:cxnLst>
              <a:rect l="0" t="0" r="r" b="b"/>
              <a:pathLst>
                <a:path w="38" h="16">
                  <a:moveTo>
                    <a:pt x="8" y="8"/>
                  </a:moveTo>
                  <a:lnTo>
                    <a:pt x="0" y="8"/>
                  </a:lnTo>
                  <a:lnTo>
                    <a:pt x="31" y="0"/>
                  </a:lnTo>
                  <a:lnTo>
                    <a:pt x="38" y="8"/>
                  </a:lnTo>
                  <a:lnTo>
                    <a:pt x="31" y="16"/>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8" name="Freeform 438"/>
            <p:cNvSpPr>
              <a:spLocks/>
            </p:cNvSpPr>
            <p:nvPr/>
          </p:nvSpPr>
          <p:spPr bwMode="auto">
            <a:xfrm>
              <a:off x="1269" y="1302"/>
              <a:ext cx="30" cy="8"/>
            </a:xfrm>
            <a:custGeom>
              <a:avLst/>
              <a:gdLst>
                <a:gd name="T0" fmla="*/ 7 w 30"/>
                <a:gd name="T1" fmla="*/ 8 h 8"/>
                <a:gd name="T2" fmla="*/ 0 w 30"/>
                <a:gd name="T3" fmla="*/ 0 h 8"/>
                <a:gd name="T4" fmla="*/ 23 w 30"/>
                <a:gd name="T5" fmla="*/ 0 h 8"/>
                <a:gd name="T6" fmla="*/ 30 w 30"/>
                <a:gd name="T7" fmla="*/ 0 h 8"/>
                <a:gd name="T8" fmla="*/ 7 w 30"/>
                <a:gd name="T9" fmla="*/ 8 h 8"/>
              </a:gdLst>
              <a:ahLst/>
              <a:cxnLst>
                <a:cxn ang="0">
                  <a:pos x="T0" y="T1"/>
                </a:cxn>
                <a:cxn ang="0">
                  <a:pos x="T2" y="T3"/>
                </a:cxn>
                <a:cxn ang="0">
                  <a:pos x="T4" y="T5"/>
                </a:cxn>
                <a:cxn ang="0">
                  <a:pos x="T6" y="T7"/>
                </a:cxn>
                <a:cxn ang="0">
                  <a:pos x="T8" y="T9"/>
                </a:cxn>
              </a:cxnLst>
              <a:rect l="0" t="0" r="r" b="b"/>
              <a:pathLst>
                <a:path w="30" h="8">
                  <a:moveTo>
                    <a:pt x="7" y="8"/>
                  </a:moveTo>
                  <a:lnTo>
                    <a:pt x="0" y="0"/>
                  </a:lnTo>
                  <a:lnTo>
                    <a:pt x="23" y="0"/>
                  </a:lnTo>
                  <a:lnTo>
                    <a:pt x="3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9" name="Freeform 439"/>
            <p:cNvSpPr>
              <a:spLocks/>
            </p:cNvSpPr>
            <p:nvPr/>
          </p:nvSpPr>
          <p:spPr bwMode="auto">
            <a:xfrm>
              <a:off x="1732" y="1160"/>
              <a:ext cx="684" cy="380"/>
            </a:xfrm>
            <a:custGeom>
              <a:avLst/>
              <a:gdLst>
                <a:gd name="T0" fmla="*/ 122 w 684"/>
                <a:gd name="T1" fmla="*/ 301 h 380"/>
                <a:gd name="T2" fmla="*/ 145 w 684"/>
                <a:gd name="T3" fmla="*/ 293 h 380"/>
                <a:gd name="T4" fmla="*/ 122 w 684"/>
                <a:gd name="T5" fmla="*/ 317 h 380"/>
                <a:gd name="T6" fmla="*/ 137 w 684"/>
                <a:gd name="T7" fmla="*/ 325 h 380"/>
                <a:gd name="T8" fmla="*/ 145 w 684"/>
                <a:gd name="T9" fmla="*/ 349 h 380"/>
                <a:gd name="T10" fmla="*/ 145 w 684"/>
                <a:gd name="T11" fmla="*/ 356 h 380"/>
                <a:gd name="T12" fmla="*/ 168 w 684"/>
                <a:gd name="T13" fmla="*/ 364 h 380"/>
                <a:gd name="T14" fmla="*/ 190 w 684"/>
                <a:gd name="T15" fmla="*/ 372 h 380"/>
                <a:gd name="T16" fmla="*/ 206 w 684"/>
                <a:gd name="T17" fmla="*/ 372 h 380"/>
                <a:gd name="T18" fmla="*/ 221 w 684"/>
                <a:gd name="T19" fmla="*/ 364 h 380"/>
                <a:gd name="T20" fmla="*/ 228 w 684"/>
                <a:gd name="T21" fmla="*/ 356 h 380"/>
                <a:gd name="T22" fmla="*/ 236 w 684"/>
                <a:gd name="T23" fmla="*/ 341 h 380"/>
                <a:gd name="T24" fmla="*/ 251 w 684"/>
                <a:gd name="T25" fmla="*/ 317 h 380"/>
                <a:gd name="T26" fmla="*/ 266 w 684"/>
                <a:gd name="T27" fmla="*/ 309 h 380"/>
                <a:gd name="T28" fmla="*/ 297 w 684"/>
                <a:gd name="T29" fmla="*/ 277 h 380"/>
                <a:gd name="T30" fmla="*/ 350 w 684"/>
                <a:gd name="T31" fmla="*/ 269 h 380"/>
                <a:gd name="T32" fmla="*/ 403 w 684"/>
                <a:gd name="T33" fmla="*/ 230 h 380"/>
                <a:gd name="T34" fmla="*/ 487 w 684"/>
                <a:gd name="T35" fmla="*/ 222 h 380"/>
                <a:gd name="T36" fmla="*/ 464 w 684"/>
                <a:gd name="T37" fmla="*/ 198 h 380"/>
                <a:gd name="T38" fmla="*/ 494 w 684"/>
                <a:gd name="T39" fmla="*/ 174 h 380"/>
                <a:gd name="T40" fmla="*/ 525 w 684"/>
                <a:gd name="T41" fmla="*/ 198 h 380"/>
                <a:gd name="T42" fmla="*/ 532 w 684"/>
                <a:gd name="T43" fmla="*/ 182 h 380"/>
                <a:gd name="T44" fmla="*/ 502 w 684"/>
                <a:gd name="T45" fmla="*/ 158 h 380"/>
                <a:gd name="T46" fmla="*/ 487 w 684"/>
                <a:gd name="T47" fmla="*/ 150 h 380"/>
                <a:gd name="T48" fmla="*/ 517 w 684"/>
                <a:gd name="T49" fmla="*/ 142 h 380"/>
                <a:gd name="T50" fmla="*/ 555 w 684"/>
                <a:gd name="T51" fmla="*/ 134 h 380"/>
                <a:gd name="T52" fmla="*/ 570 w 684"/>
                <a:gd name="T53" fmla="*/ 119 h 380"/>
                <a:gd name="T54" fmla="*/ 563 w 684"/>
                <a:gd name="T55" fmla="*/ 103 h 380"/>
                <a:gd name="T56" fmla="*/ 608 w 684"/>
                <a:gd name="T57" fmla="*/ 87 h 380"/>
                <a:gd name="T58" fmla="*/ 570 w 684"/>
                <a:gd name="T59" fmla="*/ 79 h 380"/>
                <a:gd name="T60" fmla="*/ 616 w 684"/>
                <a:gd name="T61" fmla="*/ 39 h 380"/>
                <a:gd name="T62" fmla="*/ 654 w 684"/>
                <a:gd name="T63" fmla="*/ 31 h 380"/>
                <a:gd name="T64" fmla="*/ 570 w 684"/>
                <a:gd name="T65" fmla="*/ 24 h 380"/>
                <a:gd name="T66" fmla="*/ 471 w 684"/>
                <a:gd name="T67" fmla="*/ 24 h 380"/>
                <a:gd name="T68" fmla="*/ 464 w 684"/>
                <a:gd name="T69" fmla="*/ 8 h 380"/>
                <a:gd name="T70" fmla="*/ 388 w 684"/>
                <a:gd name="T71" fmla="*/ 8 h 380"/>
                <a:gd name="T72" fmla="*/ 380 w 684"/>
                <a:gd name="T73" fmla="*/ 8 h 380"/>
                <a:gd name="T74" fmla="*/ 289 w 684"/>
                <a:gd name="T75" fmla="*/ 16 h 380"/>
                <a:gd name="T76" fmla="*/ 213 w 684"/>
                <a:gd name="T77" fmla="*/ 24 h 380"/>
                <a:gd name="T78" fmla="*/ 137 w 684"/>
                <a:gd name="T79" fmla="*/ 31 h 380"/>
                <a:gd name="T80" fmla="*/ 8 w 684"/>
                <a:gd name="T81" fmla="*/ 63 h 380"/>
                <a:gd name="T82" fmla="*/ 61 w 684"/>
                <a:gd name="T83" fmla="*/ 79 h 380"/>
                <a:gd name="T84" fmla="*/ 31 w 684"/>
                <a:gd name="T85" fmla="*/ 95 h 380"/>
                <a:gd name="T86" fmla="*/ 84 w 684"/>
                <a:gd name="T87" fmla="*/ 95 h 380"/>
                <a:gd name="T88" fmla="*/ 145 w 684"/>
                <a:gd name="T89" fmla="*/ 134 h 380"/>
                <a:gd name="T90" fmla="*/ 137 w 684"/>
                <a:gd name="T91" fmla="*/ 166 h 380"/>
                <a:gd name="T92" fmla="*/ 168 w 684"/>
                <a:gd name="T93" fmla="*/ 166 h 380"/>
                <a:gd name="T94" fmla="*/ 175 w 684"/>
                <a:gd name="T95" fmla="*/ 182 h 380"/>
                <a:gd name="T96" fmla="*/ 145 w 684"/>
                <a:gd name="T97" fmla="*/ 190 h 380"/>
                <a:gd name="T98" fmla="*/ 175 w 684"/>
                <a:gd name="T99" fmla="*/ 214 h 380"/>
                <a:gd name="T100" fmla="*/ 160 w 684"/>
                <a:gd name="T101" fmla="*/ 230 h 380"/>
                <a:gd name="T102" fmla="*/ 130 w 684"/>
                <a:gd name="T103" fmla="*/ 238 h 380"/>
                <a:gd name="T104" fmla="*/ 160 w 684"/>
                <a:gd name="T105" fmla="*/ 245 h 380"/>
                <a:gd name="T106" fmla="*/ 160 w 684"/>
                <a:gd name="T107" fmla="*/ 253 h 380"/>
                <a:gd name="T108" fmla="*/ 122 w 684"/>
                <a:gd name="T109" fmla="*/ 261 h 380"/>
                <a:gd name="T110" fmla="*/ 114 w 684"/>
                <a:gd name="T111" fmla="*/ 269 h 380"/>
                <a:gd name="T112" fmla="*/ 145 w 684"/>
                <a:gd name="T113" fmla="*/ 27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4" h="380">
                  <a:moveTo>
                    <a:pt x="145" y="277"/>
                  </a:moveTo>
                  <a:lnTo>
                    <a:pt x="130" y="285"/>
                  </a:lnTo>
                  <a:lnTo>
                    <a:pt x="122" y="285"/>
                  </a:lnTo>
                  <a:lnTo>
                    <a:pt x="122" y="293"/>
                  </a:lnTo>
                  <a:lnTo>
                    <a:pt x="137" y="293"/>
                  </a:lnTo>
                  <a:lnTo>
                    <a:pt x="130" y="293"/>
                  </a:lnTo>
                  <a:lnTo>
                    <a:pt x="122" y="301"/>
                  </a:lnTo>
                  <a:lnTo>
                    <a:pt x="130" y="301"/>
                  </a:lnTo>
                  <a:lnTo>
                    <a:pt x="137" y="293"/>
                  </a:lnTo>
                  <a:lnTo>
                    <a:pt x="137" y="285"/>
                  </a:lnTo>
                  <a:lnTo>
                    <a:pt x="145" y="293"/>
                  </a:lnTo>
                  <a:lnTo>
                    <a:pt x="145" y="293"/>
                  </a:lnTo>
                  <a:lnTo>
                    <a:pt x="152" y="301"/>
                  </a:lnTo>
                  <a:lnTo>
                    <a:pt x="145" y="293"/>
                  </a:lnTo>
                  <a:lnTo>
                    <a:pt x="145" y="301"/>
                  </a:lnTo>
                  <a:lnTo>
                    <a:pt x="130" y="301"/>
                  </a:lnTo>
                  <a:lnTo>
                    <a:pt x="137" y="301"/>
                  </a:lnTo>
                  <a:lnTo>
                    <a:pt x="145" y="301"/>
                  </a:lnTo>
                  <a:lnTo>
                    <a:pt x="122" y="309"/>
                  </a:lnTo>
                  <a:lnTo>
                    <a:pt x="130" y="309"/>
                  </a:lnTo>
                  <a:lnTo>
                    <a:pt x="122" y="317"/>
                  </a:lnTo>
                  <a:lnTo>
                    <a:pt x="130" y="317"/>
                  </a:lnTo>
                  <a:lnTo>
                    <a:pt x="130" y="317"/>
                  </a:lnTo>
                  <a:lnTo>
                    <a:pt x="130" y="317"/>
                  </a:lnTo>
                  <a:lnTo>
                    <a:pt x="130" y="317"/>
                  </a:lnTo>
                  <a:lnTo>
                    <a:pt x="137" y="325"/>
                  </a:lnTo>
                  <a:lnTo>
                    <a:pt x="137" y="325"/>
                  </a:lnTo>
                  <a:lnTo>
                    <a:pt x="137" y="325"/>
                  </a:lnTo>
                  <a:lnTo>
                    <a:pt x="137" y="333"/>
                  </a:lnTo>
                  <a:lnTo>
                    <a:pt x="130" y="333"/>
                  </a:lnTo>
                  <a:lnTo>
                    <a:pt x="137" y="341"/>
                  </a:lnTo>
                  <a:lnTo>
                    <a:pt x="137" y="341"/>
                  </a:lnTo>
                  <a:lnTo>
                    <a:pt x="145" y="341"/>
                  </a:lnTo>
                  <a:lnTo>
                    <a:pt x="145" y="349"/>
                  </a:lnTo>
                  <a:lnTo>
                    <a:pt x="145" y="349"/>
                  </a:lnTo>
                  <a:lnTo>
                    <a:pt x="145" y="349"/>
                  </a:lnTo>
                  <a:lnTo>
                    <a:pt x="145" y="349"/>
                  </a:lnTo>
                  <a:lnTo>
                    <a:pt x="145" y="356"/>
                  </a:lnTo>
                  <a:lnTo>
                    <a:pt x="145" y="356"/>
                  </a:lnTo>
                  <a:lnTo>
                    <a:pt x="145" y="356"/>
                  </a:lnTo>
                  <a:lnTo>
                    <a:pt x="145" y="356"/>
                  </a:lnTo>
                  <a:lnTo>
                    <a:pt x="145" y="356"/>
                  </a:lnTo>
                  <a:lnTo>
                    <a:pt x="152" y="356"/>
                  </a:lnTo>
                  <a:lnTo>
                    <a:pt x="152" y="364"/>
                  </a:lnTo>
                  <a:lnTo>
                    <a:pt x="152" y="364"/>
                  </a:lnTo>
                  <a:lnTo>
                    <a:pt x="152" y="364"/>
                  </a:lnTo>
                  <a:lnTo>
                    <a:pt x="152" y="364"/>
                  </a:lnTo>
                  <a:lnTo>
                    <a:pt x="160" y="364"/>
                  </a:lnTo>
                  <a:lnTo>
                    <a:pt x="168" y="364"/>
                  </a:lnTo>
                  <a:lnTo>
                    <a:pt x="183" y="356"/>
                  </a:lnTo>
                  <a:lnTo>
                    <a:pt x="183" y="364"/>
                  </a:lnTo>
                  <a:lnTo>
                    <a:pt x="190" y="356"/>
                  </a:lnTo>
                  <a:lnTo>
                    <a:pt x="175" y="364"/>
                  </a:lnTo>
                  <a:lnTo>
                    <a:pt x="183" y="364"/>
                  </a:lnTo>
                  <a:lnTo>
                    <a:pt x="183" y="372"/>
                  </a:lnTo>
                  <a:lnTo>
                    <a:pt x="190" y="372"/>
                  </a:lnTo>
                  <a:lnTo>
                    <a:pt x="190" y="372"/>
                  </a:lnTo>
                  <a:lnTo>
                    <a:pt x="190" y="372"/>
                  </a:lnTo>
                  <a:lnTo>
                    <a:pt x="190" y="380"/>
                  </a:lnTo>
                  <a:lnTo>
                    <a:pt x="198" y="372"/>
                  </a:lnTo>
                  <a:lnTo>
                    <a:pt x="190" y="380"/>
                  </a:lnTo>
                  <a:lnTo>
                    <a:pt x="190" y="380"/>
                  </a:lnTo>
                  <a:lnTo>
                    <a:pt x="206" y="372"/>
                  </a:lnTo>
                  <a:lnTo>
                    <a:pt x="213" y="380"/>
                  </a:lnTo>
                  <a:lnTo>
                    <a:pt x="213" y="380"/>
                  </a:lnTo>
                  <a:lnTo>
                    <a:pt x="213" y="372"/>
                  </a:lnTo>
                  <a:lnTo>
                    <a:pt x="206" y="372"/>
                  </a:lnTo>
                  <a:lnTo>
                    <a:pt x="213" y="372"/>
                  </a:lnTo>
                  <a:lnTo>
                    <a:pt x="221" y="372"/>
                  </a:lnTo>
                  <a:lnTo>
                    <a:pt x="221" y="364"/>
                  </a:lnTo>
                  <a:lnTo>
                    <a:pt x="221" y="364"/>
                  </a:lnTo>
                  <a:lnTo>
                    <a:pt x="213" y="364"/>
                  </a:lnTo>
                  <a:lnTo>
                    <a:pt x="221" y="364"/>
                  </a:lnTo>
                  <a:lnTo>
                    <a:pt x="213" y="364"/>
                  </a:lnTo>
                  <a:lnTo>
                    <a:pt x="221" y="364"/>
                  </a:lnTo>
                  <a:lnTo>
                    <a:pt x="221" y="356"/>
                  </a:lnTo>
                  <a:lnTo>
                    <a:pt x="228" y="356"/>
                  </a:lnTo>
                  <a:lnTo>
                    <a:pt x="228" y="356"/>
                  </a:lnTo>
                  <a:lnTo>
                    <a:pt x="236" y="356"/>
                  </a:lnTo>
                  <a:lnTo>
                    <a:pt x="228" y="349"/>
                  </a:lnTo>
                  <a:lnTo>
                    <a:pt x="236" y="349"/>
                  </a:lnTo>
                  <a:lnTo>
                    <a:pt x="236" y="341"/>
                  </a:lnTo>
                  <a:lnTo>
                    <a:pt x="236" y="341"/>
                  </a:lnTo>
                  <a:lnTo>
                    <a:pt x="236" y="341"/>
                  </a:lnTo>
                  <a:lnTo>
                    <a:pt x="228" y="333"/>
                  </a:lnTo>
                  <a:lnTo>
                    <a:pt x="244" y="325"/>
                  </a:lnTo>
                  <a:lnTo>
                    <a:pt x="251" y="325"/>
                  </a:lnTo>
                  <a:lnTo>
                    <a:pt x="251" y="325"/>
                  </a:lnTo>
                  <a:lnTo>
                    <a:pt x="244" y="325"/>
                  </a:lnTo>
                  <a:lnTo>
                    <a:pt x="251" y="325"/>
                  </a:lnTo>
                  <a:lnTo>
                    <a:pt x="251" y="317"/>
                  </a:lnTo>
                  <a:lnTo>
                    <a:pt x="259" y="317"/>
                  </a:lnTo>
                  <a:lnTo>
                    <a:pt x="259" y="317"/>
                  </a:lnTo>
                  <a:lnTo>
                    <a:pt x="259" y="317"/>
                  </a:lnTo>
                  <a:lnTo>
                    <a:pt x="266" y="317"/>
                  </a:lnTo>
                  <a:lnTo>
                    <a:pt x="259" y="309"/>
                  </a:lnTo>
                  <a:lnTo>
                    <a:pt x="266" y="309"/>
                  </a:lnTo>
                  <a:lnTo>
                    <a:pt x="266" y="309"/>
                  </a:lnTo>
                  <a:lnTo>
                    <a:pt x="259" y="301"/>
                  </a:lnTo>
                  <a:lnTo>
                    <a:pt x="274" y="301"/>
                  </a:lnTo>
                  <a:lnTo>
                    <a:pt x="274" y="285"/>
                  </a:lnTo>
                  <a:lnTo>
                    <a:pt x="289" y="285"/>
                  </a:lnTo>
                  <a:lnTo>
                    <a:pt x="282" y="285"/>
                  </a:lnTo>
                  <a:lnTo>
                    <a:pt x="297" y="277"/>
                  </a:lnTo>
                  <a:lnTo>
                    <a:pt x="297" y="277"/>
                  </a:lnTo>
                  <a:lnTo>
                    <a:pt x="312" y="277"/>
                  </a:lnTo>
                  <a:lnTo>
                    <a:pt x="312" y="277"/>
                  </a:lnTo>
                  <a:lnTo>
                    <a:pt x="320" y="269"/>
                  </a:lnTo>
                  <a:lnTo>
                    <a:pt x="327" y="269"/>
                  </a:lnTo>
                  <a:lnTo>
                    <a:pt x="320" y="277"/>
                  </a:lnTo>
                  <a:lnTo>
                    <a:pt x="327" y="277"/>
                  </a:lnTo>
                  <a:lnTo>
                    <a:pt x="350" y="269"/>
                  </a:lnTo>
                  <a:lnTo>
                    <a:pt x="350" y="261"/>
                  </a:lnTo>
                  <a:lnTo>
                    <a:pt x="358" y="269"/>
                  </a:lnTo>
                  <a:lnTo>
                    <a:pt x="365" y="261"/>
                  </a:lnTo>
                  <a:lnTo>
                    <a:pt x="365" y="261"/>
                  </a:lnTo>
                  <a:lnTo>
                    <a:pt x="380" y="245"/>
                  </a:lnTo>
                  <a:lnTo>
                    <a:pt x="395" y="238"/>
                  </a:lnTo>
                  <a:lnTo>
                    <a:pt x="403" y="230"/>
                  </a:lnTo>
                  <a:lnTo>
                    <a:pt x="403" y="230"/>
                  </a:lnTo>
                  <a:lnTo>
                    <a:pt x="418" y="238"/>
                  </a:lnTo>
                  <a:lnTo>
                    <a:pt x="426" y="238"/>
                  </a:lnTo>
                  <a:lnTo>
                    <a:pt x="433" y="230"/>
                  </a:lnTo>
                  <a:lnTo>
                    <a:pt x="433" y="230"/>
                  </a:lnTo>
                  <a:lnTo>
                    <a:pt x="464" y="230"/>
                  </a:lnTo>
                  <a:lnTo>
                    <a:pt x="487" y="222"/>
                  </a:lnTo>
                  <a:lnTo>
                    <a:pt x="502" y="214"/>
                  </a:lnTo>
                  <a:lnTo>
                    <a:pt x="517" y="206"/>
                  </a:lnTo>
                  <a:lnTo>
                    <a:pt x="525" y="206"/>
                  </a:lnTo>
                  <a:lnTo>
                    <a:pt x="532" y="198"/>
                  </a:lnTo>
                  <a:lnTo>
                    <a:pt x="494" y="198"/>
                  </a:lnTo>
                  <a:lnTo>
                    <a:pt x="464" y="198"/>
                  </a:lnTo>
                  <a:lnTo>
                    <a:pt x="464" y="198"/>
                  </a:lnTo>
                  <a:lnTo>
                    <a:pt x="487" y="190"/>
                  </a:lnTo>
                  <a:lnTo>
                    <a:pt x="449" y="190"/>
                  </a:lnTo>
                  <a:lnTo>
                    <a:pt x="464" y="190"/>
                  </a:lnTo>
                  <a:lnTo>
                    <a:pt x="464" y="182"/>
                  </a:lnTo>
                  <a:lnTo>
                    <a:pt x="471" y="182"/>
                  </a:lnTo>
                  <a:lnTo>
                    <a:pt x="494" y="182"/>
                  </a:lnTo>
                  <a:lnTo>
                    <a:pt x="494" y="174"/>
                  </a:lnTo>
                  <a:lnTo>
                    <a:pt x="494" y="174"/>
                  </a:lnTo>
                  <a:lnTo>
                    <a:pt x="471" y="174"/>
                  </a:lnTo>
                  <a:lnTo>
                    <a:pt x="479" y="174"/>
                  </a:lnTo>
                  <a:lnTo>
                    <a:pt x="471" y="166"/>
                  </a:lnTo>
                  <a:lnTo>
                    <a:pt x="494" y="174"/>
                  </a:lnTo>
                  <a:lnTo>
                    <a:pt x="509" y="182"/>
                  </a:lnTo>
                  <a:lnTo>
                    <a:pt x="525" y="198"/>
                  </a:lnTo>
                  <a:lnTo>
                    <a:pt x="532" y="190"/>
                  </a:lnTo>
                  <a:lnTo>
                    <a:pt x="532" y="190"/>
                  </a:lnTo>
                  <a:lnTo>
                    <a:pt x="532" y="198"/>
                  </a:lnTo>
                  <a:lnTo>
                    <a:pt x="540" y="190"/>
                  </a:lnTo>
                  <a:lnTo>
                    <a:pt x="540" y="182"/>
                  </a:lnTo>
                  <a:lnTo>
                    <a:pt x="540" y="174"/>
                  </a:lnTo>
                  <a:lnTo>
                    <a:pt x="532" y="182"/>
                  </a:lnTo>
                  <a:lnTo>
                    <a:pt x="540" y="174"/>
                  </a:lnTo>
                  <a:lnTo>
                    <a:pt x="532" y="174"/>
                  </a:lnTo>
                  <a:lnTo>
                    <a:pt x="532" y="174"/>
                  </a:lnTo>
                  <a:lnTo>
                    <a:pt x="532" y="166"/>
                  </a:lnTo>
                  <a:lnTo>
                    <a:pt x="509" y="166"/>
                  </a:lnTo>
                  <a:lnTo>
                    <a:pt x="502" y="166"/>
                  </a:lnTo>
                  <a:lnTo>
                    <a:pt x="502" y="158"/>
                  </a:lnTo>
                  <a:lnTo>
                    <a:pt x="517" y="158"/>
                  </a:lnTo>
                  <a:lnTo>
                    <a:pt x="494" y="158"/>
                  </a:lnTo>
                  <a:lnTo>
                    <a:pt x="487" y="158"/>
                  </a:lnTo>
                  <a:lnTo>
                    <a:pt x="487" y="158"/>
                  </a:lnTo>
                  <a:lnTo>
                    <a:pt x="509" y="150"/>
                  </a:lnTo>
                  <a:lnTo>
                    <a:pt x="487" y="150"/>
                  </a:lnTo>
                  <a:lnTo>
                    <a:pt x="487" y="150"/>
                  </a:lnTo>
                  <a:lnTo>
                    <a:pt x="487" y="150"/>
                  </a:lnTo>
                  <a:lnTo>
                    <a:pt x="494" y="150"/>
                  </a:lnTo>
                  <a:lnTo>
                    <a:pt x="487" y="142"/>
                  </a:lnTo>
                  <a:lnTo>
                    <a:pt x="509" y="142"/>
                  </a:lnTo>
                  <a:lnTo>
                    <a:pt x="509" y="142"/>
                  </a:lnTo>
                  <a:lnTo>
                    <a:pt x="509" y="134"/>
                  </a:lnTo>
                  <a:lnTo>
                    <a:pt x="517" y="142"/>
                  </a:lnTo>
                  <a:lnTo>
                    <a:pt x="532" y="142"/>
                  </a:lnTo>
                  <a:lnTo>
                    <a:pt x="540" y="142"/>
                  </a:lnTo>
                  <a:lnTo>
                    <a:pt x="525" y="142"/>
                  </a:lnTo>
                  <a:lnTo>
                    <a:pt x="547" y="150"/>
                  </a:lnTo>
                  <a:lnTo>
                    <a:pt x="570" y="142"/>
                  </a:lnTo>
                  <a:lnTo>
                    <a:pt x="570" y="134"/>
                  </a:lnTo>
                  <a:lnTo>
                    <a:pt x="555" y="134"/>
                  </a:lnTo>
                  <a:lnTo>
                    <a:pt x="555" y="142"/>
                  </a:lnTo>
                  <a:lnTo>
                    <a:pt x="547" y="134"/>
                  </a:lnTo>
                  <a:lnTo>
                    <a:pt x="555" y="127"/>
                  </a:lnTo>
                  <a:lnTo>
                    <a:pt x="585" y="127"/>
                  </a:lnTo>
                  <a:lnTo>
                    <a:pt x="585" y="127"/>
                  </a:lnTo>
                  <a:lnTo>
                    <a:pt x="570" y="127"/>
                  </a:lnTo>
                  <a:lnTo>
                    <a:pt x="570" y="119"/>
                  </a:lnTo>
                  <a:lnTo>
                    <a:pt x="555" y="119"/>
                  </a:lnTo>
                  <a:lnTo>
                    <a:pt x="570" y="119"/>
                  </a:lnTo>
                  <a:lnTo>
                    <a:pt x="555" y="111"/>
                  </a:lnTo>
                  <a:lnTo>
                    <a:pt x="555" y="111"/>
                  </a:lnTo>
                  <a:lnTo>
                    <a:pt x="585" y="119"/>
                  </a:lnTo>
                  <a:lnTo>
                    <a:pt x="585" y="103"/>
                  </a:lnTo>
                  <a:lnTo>
                    <a:pt x="563" y="103"/>
                  </a:lnTo>
                  <a:lnTo>
                    <a:pt x="585" y="103"/>
                  </a:lnTo>
                  <a:lnTo>
                    <a:pt x="570" y="103"/>
                  </a:lnTo>
                  <a:lnTo>
                    <a:pt x="563" y="95"/>
                  </a:lnTo>
                  <a:lnTo>
                    <a:pt x="563" y="95"/>
                  </a:lnTo>
                  <a:lnTo>
                    <a:pt x="555" y="95"/>
                  </a:lnTo>
                  <a:lnTo>
                    <a:pt x="570" y="87"/>
                  </a:lnTo>
                  <a:lnTo>
                    <a:pt x="608" y="87"/>
                  </a:lnTo>
                  <a:lnTo>
                    <a:pt x="608" y="87"/>
                  </a:lnTo>
                  <a:lnTo>
                    <a:pt x="585" y="79"/>
                  </a:lnTo>
                  <a:lnTo>
                    <a:pt x="578" y="79"/>
                  </a:lnTo>
                  <a:lnTo>
                    <a:pt x="601" y="79"/>
                  </a:lnTo>
                  <a:lnTo>
                    <a:pt x="578" y="71"/>
                  </a:lnTo>
                  <a:lnTo>
                    <a:pt x="570" y="79"/>
                  </a:lnTo>
                  <a:lnTo>
                    <a:pt x="570" y="79"/>
                  </a:lnTo>
                  <a:lnTo>
                    <a:pt x="578" y="63"/>
                  </a:lnTo>
                  <a:lnTo>
                    <a:pt x="593" y="55"/>
                  </a:lnTo>
                  <a:lnTo>
                    <a:pt x="601" y="55"/>
                  </a:lnTo>
                  <a:lnTo>
                    <a:pt x="593" y="55"/>
                  </a:lnTo>
                  <a:lnTo>
                    <a:pt x="601" y="47"/>
                  </a:lnTo>
                  <a:lnTo>
                    <a:pt x="616" y="47"/>
                  </a:lnTo>
                  <a:lnTo>
                    <a:pt x="616" y="39"/>
                  </a:lnTo>
                  <a:lnTo>
                    <a:pt x="593" y="47"/>
                  </a:lnTo>
                  <a:lnTo>
                    <a:pt x="593" y="39"/>
                  </a:lnTo>
                  <a:lnTo>
                    <a:pt x="616" y="39"/>
                  </a:lnTo>
                  <a:lnTo>
                    <a:pt x="639" y="39"/>
                  </a:lnTo>
                  <a:lnTo>
                    <a:pt x="593" y="39"/>
                  </a:lnTo>
                  <a:lnTo>
                    <a:pt x="654" y="31"/>
                  </a:lnTo>
                  <a:lnTo>
                    <a:pt x="654" y="31"/>
                  </a:lnTo>
                  <a:lnTo>
                    <a:pt x="684" y="24"/>
                  </a:lnTo>
                  <a:lnTo>
                    <a:pt x="646" y="16"/>
                  </a:lnTo>
                  <a:lnTo>
                    <a:pt x="623" y="24"/>
                  </a:lnTo>
                  <a:lnTo>
                    <a:pt x="601" y="24"/>
                  </a:lnTo>
                  <a:lnTo>
                    <a:pt x="601" y="24"/>
                  </a:lnTo>
                  <a:lnTo>
                    <a:pt x="555" y="31"/>
                  </a:lnTo>
                  <a:lnTo>
                    <a:pt x="570" y="24"/>
                  </a:lnTo>
                  <a:lnTo>
                    <a:pt x="578" y="16"/>
                  </a:lnTo>
                  <a:lnTo>
                    <a:pt x="563" y="16"/>
                  </a:lnTo>
                  <a:lnTo>
                    <a:pt x="563" y="24"/>
                  </a:lnTo>
                  <a:lnTo>
                    <a:pt x="532" y="24"/>
                  </a:lnTo>
                  <a:lnTo>
                    <a:pt x="547" y="24"/>
                  </a:lnTo>
                  <a:lnTo>
                    <a:pt x="547" y="16"/>
                  </a:lnTo>
                  <a:lnTo>
                    <a:pt x="471" y="24"/>
                  </a:lnTo>
                  <a:lnTo>
                    <a:pt x="494" y="16"/>
                  </a:lnTo>
                  <a:lnTo>
                    <a:pt x="540" y="16"/>
                  </a:lnTo>
                  <a:lnTo>
                    <a:pt x="593" y="16"/>
                  </a:lnTo>
                  <a:lnTo>
                    <a:pt x="555" y="8"/>
                  </a:lnTo>
                  <a:lnTo>
                    <a:pt x="555" y="8"/>
                  </a:lnTo>
                  <a:lnTo>
                    <a:pt x="456" y="8"/>
                  </a:lnTo>
                  <a:lnTo>
                    <a:pt x="464" y="8"/>
                  </a:lnTo>
                  <a:lnTo>
                    <a:pt x="547" y="8"/>
                  </a:lnTo>
                  <a:lnTo>
                    <a:pt x="517" y="0"/>
                  </a:lnTo>
                  <a:lnTo>
                    <a:pt x="418" y="0"/>
                  </a:lnTo>
                  <a:lnTo>
                    <a:pt x="426" y="8"/>
                  </a:lnTo>
                  <a:lnTo>
                    <a:pt x="418" y="8"/>
                  </a:lnTo>
                  <a:lnTo>
                    <a:pt x="411" y="8"/>
                  </a:lnTo>
                  <a:lnTo>
                    <a:pt x="388" y="8"/>
                  </a:lnTo>
                  <a:lnTo>
                    <a:pt x="350" y="8"/>
                  </a:lnTo>
                  <a:lnTo>
                    <a:pt x="358" y="8"/>
                  </a:lnTo>
                  <a:lnTo>
                    <a:pt x="335" y="8"/>
                  </a:lnTo>
                  <a:lnTo>
                    <a:pt x="380" y="8"/>
                  </a:lnTo>
                  <a:lnTo>
                    <a:pt x="403" y="16"/>
                  </a:lnTo>
                  <a:lnTo>
                    <a:pt x="380" y="8"/>
                  </a:lnTo>
                  <a:lnTo>
                    <a:pt x="380" y="8"/>
                  </a:lnTo>
                  <a:lnTo>
                    <a:pt x="350" y="8"/>
                  </a:lnTo>
                  <a:lnTo>
                    <a:pt x="365" y="16"/>
                  </a:lnTo>
                  <a:lnTo>
                    <a:pt x="350" y="16"/>
                  </a:lnTo>
                  <a:lnTo>
                    <a:pt x="350" y="16"/>
                  </a:lnTo>
                  <a:lnTo>
                    <a:pt x="350" y="24"/>
                  </a:lnTo>
                  <a:lnTo>
                    <a:pt x="289" y="16"/>
                  </a:lnTo>
                  <a:lnTo>
                    <a:pt x="289" y="16"/>
                  </a:lnTo>
                  <a:lnTo>
                    <a:pt x="289" y="24"/>
                  </a:lnTo>
                  <a:lnTo>
                    <a:pt x="259" y="16"/>
                  </a:lnTo>
                  <a:lnTo>
                    <a:pt x="251" y="24"/>
                  </a:lnTo>
                  <a:lnTo>
                    <a:pt x="244" y="24"/>
                  </a:lnTo>
                  <a:lnTo>
                    <a:pt x="251" y="16"/>
                  </a:lnTo>
                  <a:lnTo>
                    <a:pt x="190" y="16"/>
                  </a:lnTo>
                  <a:lnTo>
                    <a:pt x="213" y="24"/>
                  </a:lnTo>
                  <a:lnTo>
                    <a:pt x="198" y="24"/>
                  </a:lnTo>
                  <a:lnTo>
                    <a:pt x="168" y="24"/>
                  </a:lnTo>
                  <a:lnTo>
                    <a:pt x="168" y="24"/>
                  </a:lnTo>
                  <a:lnTo>
                    <a:pt x="168" y="31"/>
                  </a:lnTo>
                  <a:lnTo>
                    <a:pt x="145" y="31"/>
                  </a:lnTo>
                  <a:lnTo>
                    <a:pt x="145" y="31"/>
                  </a:lnTo>
                  <a:lnTo>
                    <a:pt x="137" y="31"/>
                  </a:lnTo>
                  <a:lnTo>
                    <a:pt x="84" y="39"/>
                  </a:lnTo>
                  <a:lnTo>
                    <a:pt x="122" y="39"/>
                  </a:lnTo>
                  <a:lnTo>
                    <a:pt x="107" y="39"/>
                  </a:lnTo>
                  <a:lnTo>
                    <a:pt x="107" y="47"/>
                  </a:lnTo>
                  <a:lnTo>
                    <a:pt x="99" y="55"/>
                  </a:lnTo>
                  <a:lnTo>
                    <a:pt x="54" y="55"/>
                  </a:lnTo>
                  <a:lnTo>
                    <a:pt x="8" y="63"/>
                  </a:lnTo>
                  <a:lnTo>
                    <a:pt x="8" y="71"/>
                  </a:lnTo>
                  <a:lnTo>
                    <a:pt x="8" y="71"/>
                  </a:lnTo>
                  <a:lnTo>
                    <a:pt x="31" y="79"/>
                  </a:lnTo>
                  <a:lnTo>
                    <a:pt x="23" y="79"/>
                  </a:lnTo>
                  <a:lnTo>
                    <a:pt x="23" y="79"/>
                  </a:lnTo>
                  <a:lnTo>
                    <a:pt x="38" y="79"/>
                  </a:lnTo>
                  <a:lnTo>
                    <a:pt x="61" y="79"/>
                  </a:lnTo>
                  <a:lnTo>
                    <a:pt x="61" y="87"/>
                  </a:lnTo>
                  <a:lnTo>
                    <a:pt x="31" y="87"/>
                  </a:lnTo>
                  <a:lnTo>
                    <a:pt x="54" y="87"/>
                  </a:lnTo>
                  <a:lnTo>
                    <a:pt x="46" y="87"/>
                  </a:lnTo>
                  <a:lnTo>
                    <a:pt x="0" y="87"/>
                  </a:lnTo>
                  <a:lnTo>
                    <a:pt x="16" y="87"/>
                  </a:lnTo>
                  <a:lnTo>
                    <a:pt x="31" y="95"/>
                  </a:lnTo>
                  <a:lnTo>
                    <a:pt x="16" y="95"/>
                  </a:lnTo>
                  <a:lnTo>
                    <a:pt x="46" y="103"/>
                  </a:lnTo>
                  <a:lnTo>
                    <a:pt x="38" y="103"/>
                  </a:lnTo>
                  <a:lnTo>
                    <a:pt x="46" y="103"/>
                  </a:lnTo>
                  <a:lnTo>
                    <a:pt x="54" y="103"/>
                  </a:lnTo>
                  <a:lnTo>
                    <a:pt x="76" y="103"/>
                  </a:lnTo>
                  <a:lnTo>
                    <a:pt x="84" y="95"/>
                  </a:lnTo>
                  <a:lnTo>
                    <a:pt x="137" y="111"/>
                  </a:lnTo>
                  <a:lnTo>
                    <a:pt x="130" y="111"/>
                  </a:lnTo>
                  <a:lnTo>
                    <a:pt x="145" y="119"/>
                  </a:lnTo>
                  <a:lnTo>
                    <a:pt x="145" y="127"/>
                  </a:lnTo>
                  <a:lnTo>
                    <a:pt x="145" y="127"/>
                  </a:lnTo>
                  <a:lnTo>
                    <a:pt x="137" y="134"/>
                  </a:lnTo>
                  <a:lnTo>
                    <a:pt x="145" y="134"/>
                  </a:lnTo>
                  <a:lnTo>
                    <a:pt x="145" y="142"/>
                  </a:lnTo>
                  <a:lnTo>
                    <a:pt x="152" y="142"/>
                  </a:lnTo>
                  <a:lnTo>
                    <a:pt x="145" y="150"/>
                  </a:lnTo>
                  <a:lnTo>
                    <a:pt x="152" y="150"/>
                  </a:lnTo>
                  <a:lnTo>
                    <a:pt x="152" y="158"/>
                  </a:lnTo>
                  <a:lnTo>
                    <a:pt x="145" y="158"/>
                  </a:lnTo>
                  <a:lnTo>
                    <a:pt x="137" y="166"/>
                  </a:lnTo>
                  <a:lnTo>
                    <a:pt x="145" y="166"/>
                  </a:lnTo>
                  <a:lnTo>
                    <a:pt x="130" y="174"/>
                  </a:lnTo>
                  <a:lnTo>
                    <a:pt x="137" y="182"/>
                  </a:lnTo>
                  <a:lnTo>
                    <a:pt x="152" y="174"/>
                  </a:lnTo>
                  <a:lnTo>
                    <a:pt x="160" y="166"/>
                  </a:lnTo>
                  <a:lnTo>
                    <a:pt x="160" y="174"/>
                  </a:lnTo>
                  <a:lnTo>
                    <a:pt x="168" y="166"/>
                  </a:lnTo>
                  <a:lnTo>
                    <a:pt x="168" y="174"/>
                  </a:lnTo>
                  <a:lnTo>
                    <a:pt x="175" y="174"/>
                  </a:lnTo>
                  <a:lnTo>
                    <a:pt x="168" y="174"/>
                  </a:lnTo>
                  <a:lnTo>
                    <a:pt x="175" y="174"/>
                  </a:lnTo>
                  <a:lnTo>
                    <a:pt x="168" y="182"/>
                  </a:lnTo>
                  <a:lnTo>
                    <a:pt x="175" y="182"/>
                  </a:lnTo>
                  <a:lnTo>
                    <a:pt x="175" y="182"/>
                  </a:lnTo>
                  <a:lnTo>
                    <a:pt x="183" y="182"/>
                  </a:lnTo>
                  <a:lnTo>
                    <a:pt x="175" y="182"/>
                  </a:lnTo>
                  <a:lnTo>
                    <a:pt x="183" y="190"/>
                  </a:lnTo>
                  <a:lnTo>
                    <a:pt x="183" y="190"/>
                  </a:lnTo>
                  <a:lnTo>
                    <a:pt x="183" y="190"/>
                  </a:lnTo>
                  <a:lnTo>
                    <a:pt x="183" y="198"/>
                  </a:lnTo>
                  <a:lnTo>
                    <a:pt x="145" y="190"/>
                  </a:lnTo>
                  <a:lnTo>
                    <a:pt x="137" y="190"/>
                  </a:lnTo>
                  <a:lnTo>
                    <a:pt x="183" y="206"/>
                  </a:lnTo>
                  <a:lnTo>
                    <a:pt x="175" y="206"/>
                  </a:lnTo>
                  <a:lnTo>
                    <a:pt x="175" y="214"/>
                  </a:lnTo>
                  <a:lnTo>
                    <a:pt x="175" y="214"/>
                  </a:lnTo>
                  <a:lnTo>
                    <a:pt x="175" y="214"/>
                  </a:lnTo>
                  <a:lnTo>
                    <a:pt x="175" y="214"/>
                  </a:lnTo>
                  <a:lnTo>
                    <a:pt x="175" y="222"/>
                  </a:lnTo>
                  <a:lnTo>
                    <a:pt x="168" y="214"/>
                  </a:lnTo>
                  <a:lnTo>
                    <a:pt x="168" y="222"/>
                  </a:lnTo>
                  <a:lnTo>
                    <a:pt x="168" y="222"/>
                  </a:lnTo>
                  <a:lnTo>
                    <a:pt x="137" y="230"/>
                  </a:lnTo>
                  <a:lnTo>
                    <a:pt x="137" y="230"/>
                  </a:lnTo>
                  <a:lnTo>
                    <a:pt x="160" y="230"/>
                  </a:lnTo>
                  <a:lnTo>
                    <a:pt x="168" y="230"/>
                  </a:lnTo>
                  <a:lnTo>
                    <a:pt x="160" y="230"/>
                  </a:lnTo>
                  <a:lnTo>
                    <a:pt x="168" y="238"/>
                  </a:lnTo>
                  <a:lnTo>
                    <a:pt x="137" y="238"/>
                  </a:lnTo>
                  <a:lnTo>
                    <a:pt x="137" y="230"/>
                  </a:lnTo>
                  <a:lnTo>
                    <a:pt x="145" y="238"/>
                  </a:lnTo>
                  <a:lnTo>
                    <a:pt x="130" y="238"/>
                  </a:lnTo>
                  <a:lnTo>
                    <a:pt x="122" y="245"/>
                  </a:lnTo>
                  <a:lnTo>
                    <a:pt x="145" y="238"/>
                  </a:lnTo>
                  <a:lnTo>
                    <a:pt x="145" y="238"/>
                  </a:lnTo>
                  <a:lnTo>
                    <a:pt x="152" y="238"/>
                  </a:lnTo>
                  <a:lnTo>
                    <a:pt x="160" y="238"/>
                  </a:lnTo>
                  <a:lnTo>
                    <a:pt x="168" y="238"/>
                  </a:lnTo>
                  <a:lnTo>
                    <a:pt x="160" y="245"/>
                  </a:lnTo>
                  <a:lnTo>
                    <a:pt x="168" y="238"/>
                  </a:lnTo>
                  <a:lnTo>
                    <a:pt x="160" y="245"/>
                  </a:lnTo>
                  <a:lnTo>
                    <a:pt x="168" y="245"/>
                  </a:lnTo>
                  <a:lnTo>
                    <a:pt x="145" y="245"/>
                  </a:lnTo>
                  <a:lnTo>
                    <a:pt x="122" y="245"/>
                  </a:lnTo>
                  <a:lnTo>
                    <a:pt x="152" y="245"/>
                  </a:lnTo>
                  <a:lnTo>
                    <a:pt x="160" y="253"/>
                  </a:lnTo>
                  <a:lnTo>
                    <a:pt x="152" y="245"/>
                  </a:lnTo>
                  <a:lnTo>
                    <a:pt x="122" y="253"/>
                  </a:lnTo>
                  <a:lnTo>
                    <a:pt x="122" y="253"/>
                  </a:lnTo>
                  <a:lnTo>
                    <a:pt x="137" y="253"/>
                  </a:lnTo>
                  <a:lnTo>
                    <a:pt x="130" y="261"/>
                  </a:lnTo>
                  <a:lnTo>
                    <a:pt x="122" y="261"/>
                  </a:lnTo>
                  <a:lnTo>
                    <a:pt x="122" y="261"/>
                  </a:lnTo>
                  <a:lnTo>
                    <a:pt x="130" y="261"/>
                  </a:lnTo>
                  <a:lnTo>
                    <a:pt x="114" y="261"/>
                  </a:lnTo>
                  <a:lnTo>
                    <a:pt x="114" y="269"/>
                  </a:lnTo>
                  <a:lnTo>
                    <a:pt x="137" y="261"/>
                  </a:lnTo>
                  <a:lnTo>
                    <a:pt x="160" y="253"/>
                  </a:lnTo>
                  <a:lnTo>
                    <a:pt x="160" y="253"/>
                  </a:lnTo>
                  <a:lnTo>
                    <a:pt x="114" y="269"/>
                  </a:lnTo>
                  <a:lnTo>
                    <a:pt x="122" y="269"/>
                  </a:lnTo>
                  <a:lnTo>
                    <a:pt x="114" y="277"/>
                  </a:lnTo>
                  <a:lnTo>
                    <a:pt x="137" y="269"/>
                  </a:lnTo>
                  <a:lnTo>
                    <a:pt x="114" y="277"/>
                  </a:lnTo>
                  <a:lnTo>
                    <a:pt x="122" y="277"/>
                  </a:lnTo>
                  <a:lnTo>
                    <a:pt x="130" y="277"/>
                  </a:lnTo>
                  <a:lnTo>
                    <a:pt x="145" y="277"/>
                  </a:lnTo>
                  <a:close/>
                </a:path>
              </a:pathLst>
            </a:custGeom>
            <a:solidFill>
              <a:srgbClr val="E1E1E1"/>
            </a:solidFill>
            <a:ln w="12700">
              <a:solidFill>
                <a:srgbClr val="000000"/>
              </a:solidFill>
              <a:prstDash val="solid"/>
              <a:round/>
              <a:headEnd/>
              <a:tailEnd/>
            </a:ln>
          </p:spPr>
          <p:txBody>
            <a:bodyPr/>
            <a:lstStyle/>
            <a:p>
              <a:endParaRPr lang="en-US"/>
            </a:p>
          </p:txBody>
        </p:sp>
        <p:sp>
          <p:nvSpPr>
            <p:cNvPr id="215480" name="Freeform 440"/>
            <p:cNvSpPr>
              <a:spLocks/>
            </p:cNvSpPr>
            <p:nvPr/>
          </p:nvSpPr>
          <p:spPr bwMode="auto">
            <a:xfrm>
              <a:off x="1862" y="1358"/>
              <a:ext cx="30" cy="16"/>
            </a:xfrm>
            <a:custGeom>
              <a:avLst/>
              <a:gdLst>
                <a:gd name="T0" fmla="*/ 30 w 30"/>
                <a:gd name="T1" fmla="*/ 8 h 16"/>
                <a:gd name="T2" fmla="*/ 7 w 30"/>
                <a:gd name="T3" fmla="*/ 0 h 16"/>
                <a:gd name="T4" fmla="*/ 0 w 30"/>
                <a:gd name="T5" fmla="*/ 0 h 16"/>
                <a:gd name="T6" fmla="*/ 0 w 30"/>
                <a:gd name="T7" fmla="*/ 8 h 16"/>
                <a:gd name="T8" fmla="*/ 0 w 30"/>
                <a:gd name="T9" fmla="*/ 8 h 16"/>
                <a:gd name="T10" fmla="*/ 0 w 30"/>
                <a:gd name="T11" fmla="*/ 8 h 16"/>
                <a:gd name="T12" fmla="*/ 7 w 30"/>
                <a:gd name="T13" fmla="*/ 16 h 16"/>
                <a:gd name="T14" fmla="*/ 0 w 30"/>
                <a:gd name="T15" fmla="*/ 16 h 16"/>
                <a:gd name="T16" fmla="*/ 30 w 30"/>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30" y="8"/>
                  </a:moveTo>
                  <a:lnTo>
                    <a:pt x="7" y="0"/>
                  </a:lnTo>
                  <a:lnTo>
                    <a:pt x="0" y="0"/>
                  </a:lnTo>
                  <a:lnTo>
                    <a:pt x="0" y="8"/>
                  </a:lnTo>
                  <a:lnTo>
                    <a:pt x="0" y="8"/>
                  </a:lnTo>
                  <a:lnTo>
                    <a:pt x="0" y="8"/>
                  </a:lnTo>
                  <a:lnTo>
                    <a:pt x="7" y="16"/>
                  </a:lnTo>
                  <a:lnTo>
                    <a:pt x="0" y="16"/>
                  </a:lnTo>
                  <a:lnTo>
                    <a:pt x="3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81" name="Freeform 441"/>
            <p:cNvSpPr>
              <a:spLocks/>
            </p:cNvSpPr>
            <p:nvPr/>
          </p:nvSpPr>
          <p:spPr bwMode="auto">
            <a:xfrm>
              <a:off x="2226" y="1421"/>
              <a:ext cx="137" cy="56"/>
            </a:xfrm>
            <a:custGeom>
              <a:avLst/>
              <a:gdLst>
                <a:gd name="T0" fmla="*/ 107 w 137"/>
                <a:gd name="T1" fmla="*/ 0 h 56"/>
                <a:gd name="T2" fmla="*/ 107 w 137"/>
                <a:gd name="T3" fmla="*/ 8 h 56"/>
                <a:gd name="T4" fmla="*/ 91 w 137"/>
                <a:gd name="T5" fmla="*/ 8 h 56"/>
                <a:gd name="T6" fmla="*/ 84 w 137"/>
                <a:gd name="T7" fmla="*/ 8 h 56"/>
                <a:gd name="T8" fmla="*/ 84 w 137"/>
                <a:gd name="T9" fmla="*/ 16 h 56"/>
                <a:gd name="T10" fmla="*/ 76 w 137"/>
                <a:gd name="T11" fmla="*/ 16 h 56"/>
                <a:gd name="T12" fmla="*/ 69 w 137"/>
                <a:gd name="T13" fmla="*/ 8 h 56"/>
                <a:gd name="T14" fmla="*/ 61 w 137"/>
                <a:gd name="T15" fmla="*/ 16 h 56"/>
                <a:gd name="T16" fmla="*/ 53 w 137"/>
                <a:gd name="T17" fmla="*/ 8 h 56"/>
                <a:gd name="T18" fmla="*/ 46 w 137"/>
                <a:gd name="T19" fmla="*/ 16 h 56"/>
                <a:gd name="T20" fmla="*/ 38 w 137"/>
                <a:gd name="T21" fmla="*/ 24 h 56"/>
                <a:gd name="T22" fmla="*/ 38 w 137"/>
                <a:gd name="T23" fmla="*/ 16 h 56"/>
                <a:gd name="T24" fmla="*/ 38 w 137"/>
                <a:gd name="T25" fmla="*/ 16 h 56"/>
                <a:gd name="T26" fmla="*/ 23 w 137"/>
                <a:gd name="T27" fmla="*/ 0 h 56"/>
                <a:gd name="T28" fmla="*/ 23 w 137"/>
                <a:gd name="T29" fmla="*/ 8 h 56"/>
                <a:gd name="T30" fmla="*/ 23 w 137"/>
                <a:gd name="T31" fmla="*/ 16 h 56"/>
                <a:gd name="T32" fmla="*/ 15 w 137"/>
                <a:gd name="T33" fmla="*/ 8 h 56"/>
                <a:gd name="T34" fmla="*/ 15 w 137"/>
                <a:gd name="T35" fmla="*/ 8 h 56"/>
                <a:gd name="T36" fmla="*/ 8 w 137"/>
                <a:gd name="T37" fmla="*/ 16 h 56"/>
                <a:gd name="T38" fmla="*/ 15 w 137"/>
                <a:gd name="T39" fmla="*/ 16 h 56"/>
                <a:gd name="T40" fmla="*/ 15 w 137"/>
                <a:gd name="T41" fmla="*/ 16 h 56"/>
                <a:gd name="T42" fmla="*/ 0 w 137"/>
                <a:gd name="T43" fmla="*/ 16 h 56"/>
                <a:gd name="T44" fmla="*/ 8 w 137"/>
                <a:gd name="T45" fmla="*/ 16 h 56"/>
                <a:gd name="T46" fmla="*/ 0 w 137"/>
                <a:gd name="T47" fmla="*/ 16 h 56"/>
                <a:gd name="T48" fmla="*/ 31 w 137"/>
                <a:gd name="T49" fmla="*/ 16 h 56"/>
                <a:gd name="T50" fmla="*/ 23 w 137"/>
                <a:gd name="T51" fmla="*/ 24 h 56"/>
                <a:gd name="T52" fmla="*/ 31 w 137"/>
                <a:gd name="T53" fmla="*/ 24 h 56"/>
                <a:gd name="T54" fmla="*/ 0 w 137"/>
                <a:gd name="T55" fmla="*/ 32 h 56"/>
                <a:gd name="T56" fmla="*/ 23 w 137"/>
                <a:gd name="T57" fmla="*/ 32 h 56"/>
                <a:gd name="T58" fmla="*/ 31 w 137"/>
                <a:gd name="T59" fmla="*/ 40 h 56"/>
                <a:gd name="T60" fmla="*/ 23 w 137"/>
                <a:gd name="T61" fmla="*/ 40 h 56"/>
                <a:gd name="T62" fmla="*/ 31 w 137"/>
                <a:gd name="T63" fmla="*/ 40 h 56"/>
                <a:gd name="T64" fmla="*/ 23 w 137"/>
                <a:gd name="T65" fmla="*/ 40 h 56"/>
                <a:gd name="T66" fmla="*/ 15 w 137"/>
                <a:gd name="T67" fmla="*/ 48 h 56"/>
                <a:gd name="T68" fmla="*/ 23 w 137"/>
                <a:gd name="T69" fmla="*/ 48 h 56"/>
                <a:gd name="T70" fmla="*/ 46 w 137"/>
                <a:gd name="T71" fmla="*/ 56 h 56"/>
                <a:gd name="T72" fmla="*/ 76 w 137"/>
                <a:gd name="T73" fmla="*/ 56 h 56"/>
                <a:gd name="T74" fmla="*/ 91 w 137"/>
                <a:gd name="T75" fmla="*/ 48 h 56"/>
                <a:gd name="T76" fmla="*/ 114 w 137"/>
                <a:gd name="T77" fmla="*/ 40 h 56"/>
                <a:gd name="T78" fmla="*/ 129 w 137"/>
                <a:gd name="T79" fmla="*/ 32 h 56"/>
                <a:gd name="T80" fmla="*/ 137 w 137"/>
                <a:gd name="T81" fmla="*/ 32 h 56"/>
                <a:gd name="T82" fmla="*/ 137 w 137"/>
                <a:gd name="T83" fmla="*/ 32 h 56"/>
                <a:gd name="T84" fmla="*/ 137 w 137"/>
                <a:gd name="T85" fmla="*/ 24 h 56"/>
                <a:gd name="T86" fmla="*/ 137 w 137"/>
                <a:gd name="T87" fmla="*/ 24 h 56"/>
                <a:gd name="T88" fmla="*/ 137 w 137"/>
                <a:gd name="T89" fmla="*/ 24 h 56"/>
                <a:gd name="T90" fmla="*/ 129 w 137"/>
                <a:gd name="T91" fmla="*/ 16 h 56"/>
                <a:gd name="T92" fmla="*/ 129 w 137"/>
                <a:gd name="T93" fmla="*/ 16 h 56"/>
                <a:gd name="T94" fmla="*/ 122 w 137"/>
                <a:gd name="T95" fmla="*/ 16 h 56"/>
                <a:gd name="T96" fmla="*/ 122 w 137"/>
                <a:gd name="T97" fmla="*/ 8 h 56"/>
                <a:gd name="T98" fmla="*/ 129 w 137"/>
                <a:gd name="T99" fmla="*/ 0 h 56"/>
                <a:gd name="T100" fmla="*/ 122 w 137"/>
                <a:gd name="T101" fmla="*/ 8 h 56"/>
                <a:gd name="T102" fmla="*/ 107 w 137"/>
                <a:gd name="T10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7" h="56">
                  <a:moveTo>
                    <a:pt x="107" y="0"/>
                  </a:moveTo>
                  <a:lnTo>
                    <a:pt x="107" y="8"/>
                  </a:lnTo>
                  <a:lnTo>
                    <a:pt x="91" y="8"/>
                  </a:lnTo>
                  <a:lnTo>
                    <a:pt x="84" y="8"/>
                  </a:lnTo>
                  <a:lnTo>
                    <a:pt x="84" y="16"/>
                  </a:lnTo>
                  <a:lnTo>
                    <a:pt x="76" y="16"/>
                  </a:lnTo>
                  <a:lnTo>
                    <a:pt x="69" y="8"/>
                  </a:lnTo>
                  <a:lnTo>
                    <a:pt x="61" y="16"/>
                  </a:lnTo>
                  <a:lnTo>
                    <a:pt x="53" y="8"/>
                  </a:lnTo>
                  <a:lnTo>
                    <a:pt x="46" y="16"/>
                  </a:lnTo>
                  <a:lnTo>
                    <a:pt x="38" y="24"/>
                  </a:lnTo>
                  <a:lnTo>
                    <a:pt x="38" y="16"/>
                  </a:lnTo>
                  <a:lnTo>
                    <a:pt x="38" y="16"/>
                  </a:lnTo>
                  <a:lnTo>
                    <a:pt x="23" y="0"/>
                  </a:lnTo>
                  <a:lnTo>
                    <a:pt x="23" y="8"/>
                  </a:lnTo>
                  <a:lnTo>
                    <a:pt x="23" y="16"/>
                  </a:lnTo>
                  <a:lnTo>
                    <a:pt x="15" y="8"/>
                  </a:lnTo>
                  <a:lnTo>
                    <a:pt x="15" y="8"/>
                  </a:lnTo>
                  <a:lnTo>
                    <a:pt x="8" y="16"/>
                  </a:lnTo>
                  <a:lnTo>
                    <a:pt x="15" y="16"/>
                  </a:lnTo>
                  <a:lnTo>
                    <a:pt x="15" y="16"/>
                  </a:lnTo>
                  <a:lnTo>
                    <a:pt x="0" y="16"/>
                  </a:lnTo>
                  <a:lnTo>
                    <a:pt x="8" y="16"/>
                  </a:lnTo>
                  <a:lnTo>
                    <a:pt x="0" y="16"/>
                  </a:lnTo>
                  <a:lnTo>
                    <a:pt x="31" y="16"/>
                  </a:lnTo>
                  <a:lnTo>
                    <a:pt x="23" y="24"/>
                  </a:lnTo>
                  <a:lnTo>
                    <a:pt x="31" y="24"/>
                  </a:lnTo>
                  <a:lnTo>
                    <a:pt x="0" y="32"/>
                  </a:lnTo>
                  <a:lnTo>
                    <a:pt x="23" y="32"/>
                  </a:lnTo>
                  <a:lnTo>
                    <a:pt x="31" y="40"/>
                  </a:lnTo>
                  <a:lnTo>
                    <a:pt x="23" y="40"/>
                  </a:lnTo>
                  <a:lnTo>
                    <a:pt x="31" y="40"/>
                  </a:lnTo>
                  <a:lnTo>
                    <a:pt x="23" y="40"/>
                  </a:lnTo>
                  <a:lnTo>
                    <a:pt x="15" y="48"/>
                  </a:lnTo>
                  <a:lnTo>
                    <a:pt x="23" y="48"/>
                  </a:lnTo>
                  <a:lnTo>
                    <a:pt x="46" y="56"/>
                  </a:lnTo>
                  <a:lnTo>
                    <a:pt x="76" y="56"/>
                  </a:lnTo>
                  <a:lnTo>
                    <a:pt x="91" y="48"/>
                  </a:lnTo>
                  <a:lnTo>
                    <a:pt x="114" y="40"/>
                  </a:lnTo>
                  <a:lnTo>
                    <a:pt x="129" y="32"/>
                  </a:lnTo>
                  <a:lnTo>
                    <a:pt x="137" y="32"/>
                  </a:lnTo>
                  <a:lnTo>
                    <a:pt x="137" y="32"/>
                  </a:lnTo>
                  <a:lnTo>
                    <a:pt x="137" y="24"/>
                  </a:lnTo>
                  <a:lnTo>
                    <a:pt x="137" y="24"/>
                  </a:lnTo>
                  <a:lnTo>
                    <a:pt x="137" y="24"/>
                  </a:lnTo>
                  <a:lnTo>
                    <a:pt x="129" y="16"/>
                  </a:lnTo>
                  <a:lnTo>
                    <a:pt x="129" y="16"/>
                  </a:lnTo>
                  <a:lnTo>
                    <a:pt x="122" y="16"/>
                  </a:lnTo>
                  <a:lnTo>
                    <a:pt x="122" y="8"/>
                  </a:lnTo>
                  <a:lnTo>
                    <a:pt x="129" y="0"/>
                  </a:lnTo>
                  <a:lnTo>
                    <a:pt x="122" y="8"/>
                  </a:lnTo>
                  <a:lnTo>
                    <a:pt x="10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82" name="Freeform 442"/>
            <p:cNvSpPr>
              <a:spLocks/>
            </p:cNvSpPr>
            <p:nvPr/>
          </p:nvSpPr>
          <p:spPr bwMode="auto">
            <a:xfrm>
              <a:off x="2393" y="1635"/>
              <a:ext cx="61" cy="72"/>
            </a:xfrm>
            <a:custGeom>
              <a:avLst/>
              <a:gdLst>
                <a:gd name="T0" fmla="*/ 61 w 61"/>
                <a:gd name="T1" fmla="*/ 48 h 72"/>
                <a:gd name="T2" fmla="*/ 61 w 61"/>
                <a:gd name="T3" fmla="*/ 24 h 72"/>
                <a:gd name="T4" fmla="*/ 54 w 61"/>
                <a:gd name="T5" fmla="*/ 16 h 72"/>
                <a:gd name="T6" fmla="*/ 46 w 61"/>
                <a:gd name="T7" fmla="*/ 16 h 72"/>
                <a:gd name="T8" fmla="*/ 38 w 61"/>
                <a:gd name="T9" fmla="*/ 16 h 72"/>
                <a:gd name="T10" fmla="*/ 46 w 61"/>
                <a:gd name="T11" fmla="*/ 0 h 72"/>
                <a:gd name="T12" fmla="*/ 46 w 61"/>
                <a:gd name="T13" fmla="*/ 0 h 72"/>
                <a:gd name="T14" fmla="*/ 38 w 61"/>
                <a:gd name="T15" fmla="*/ 0 h 72"/>
                <a:gd name="T16" fmla="*/ 38 w 61"/>
                <a:gd name="T17" fmla="*/ 0 h 72"/>
                <a:gd name="T18" fmla="*/ 23 w 61"/>
                <a:gd name="T19" fmla="*/ 8 h 72"/>
                <a:gd name="T20" fmla="*/ 31 w 61"/>
                <a:gd name="T21" fmla="*/ 8 h 72"/>
                <a:gd name="T22" fmla="*/ 23 w 61"/>
                <a:gd name="T23" fmla="*/ 16 h 72"/>
                <a:gd name="T24" fmla="*/ 8 w 61"/>
                <a:gd name="T25" fmla="*/ 16 h 72"/>
                <a:gd name="T26" fmla="*/ 8 w 61"/>
                <a:gd name="T27" fmla="*/ 24 h 72"/>
                <a:gd name="T28" fmla="*/ 0 w 61"/>
                <a:gd name="T29" fmla="*/ 32 h 72"/>
                <a:gd name="T30" fmla="*/ 16 w 61"/>
                <a:gd name="T31" fmla="*/ 40 h 72"/>
                <a:gd name="T32" fmla="*/ 8 w 61"/>
                <a:gd name="T33" fmla="*/ 48 h 72"/>
                <a:gd name="T34" fmla="*/ 16 w 61"/>
                <a:gd name="T35" fmla="*/ 48 h 72"/>
                <a:gd name="T36" fmla="*/ 8 w 61"/>
                <a:gd name="T37" fmla="*/ 56 h 72"/>
                <a:gd name="T38" fmla="*/ 0 w 61"/>
                <a:gd name="T39" fmla="*/ 56 h 72"/>
                <a:gd name="T40" fmla="*/ 0 w 61"/>
                <a:gd name="T41" fmla="*/ 56 h 72"/>
                <a:gd name="T42" fmla="*/ 0 w 61"/>
                <a:gd name="T43" fmla="*/ 64 h 72"/>
                <a:gd name="T44" fmla="*/ 8 w 61"/>
                <a:gd name="T45" fmla="*/ 64 h 72"/>
                <a:gd name="T46" fmla="*/ 0 w 61"/>
                <a:gd name="T47" fmla="*/ 64 h 72"/>
                <a:gd name="T48" fmla="*/ 8 w 61"/>
                <a:gd name="T49" fmla="*/ 64 h 72"/>
                <a:gd name="T50" fmla="*/ 8 w 61"/>
                <a:gd name="T51" fmla="*/ 72 h 72"/>
                <a:gd name="T52" fmla="*/ 23 w 61"/>
                <a:gd name="T53" fmla="*/ 72 h 72"/>
                <a:gd name="T54" fmla="*/ 38 w 61"/>
                <a:gd name="T55" fmla="*/ 64 h 72"/>
                <a:gd name="T56" fmla="*/ 54 w 61"/>
                <a:gd name="T57" fmla="*/ 56 h 72"/>
                <a:gd name="T58" fmla="*/ 61 w 61"/>
                <a:gd name="T5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72">
                  <a:moveTo>
                    <a:pt x="61" y="48"/>
                  </a:moveTo>
                  <a:lnTo>
                    <a:pt x="61" y="24"/>
                  </a:lnTo>
                  <a:lnTo>
                    <a:pt x="54" y="16"/>
                  </a:lnTo>
                  <a:lnTo>
                    <a:pt x="46" y="16"/>
                  </a:lnTo>
                  <a:lnTo>
                    <a:pt x="38" y="16"/>
                  </a:lnTo>
                  <a:lnTo>
                    <a:pt x="46" y="0"/>
                  </a:lnTo>
                  <a:lnTo>
                    <a:pt x="46" y="0"/>
                  </a:lnTo>
                  <a:lnTo>
                    <a:pt x="38" y="0"/>
                  </a:lnTo>
                  <a:lnTo>
                    <a:pt x="38" y="0"/>
                  </a:lnTo>
                  <a:lnTo>
                    <a:pt x="23" y="8"/>
                  </a:lnTo>
                  <a:lnTo>
                    <a:pt x="31" y="8"/>
                  </a:lnTo>
                  <a:lnTo>
                    <a:pt x="23" y="16"/>
                  </a:lnTo>
                  <a:lnTo>
                    <a:pt x="8" y="16"/>
                  </a:lnTo>
                  <a:lnTo>
                    <a:pt x="8" y="24"/>
                  </a:lnTo>
                  <a:lnTo>
                    <a:pt x="0" y="32"/>
                  </a:lnTo>
                  <a:lnTo>
                    <a:pt x="16" y="40"/>
                  </a:lnTo>
                  <a:lnTo>
                    <a:pt x="8" y="48"/>
                  </a:lnTo>
                  <a:lnTo>
                    <a:pt x="16" y="48"/>
                  </a:lnTo>
                  <a:lnTo>
                    <a:pt x="8" y="56"/>
                  </a:lnTo>
                  <a:lnTo>
                    <a:pt x="0" y="56"/>
                  </a:lnTo>
                  <a:lnTo>
                    <a:pt x="0" y="56"/>
                  </a:lnTo>
                  <a:lnTo>
                    <a:pt x="0" y="64"/>
                  </a:lnTo>
                  <a:lnTo>
                    <a:pt x="8" y="64"/>
                  </a:lnTo>
                  <a:lnTo>
                    <a:pt x="0" y="64"/>
                  </a:lnTo>
                  <a:lnTo>
                    <a:pt x="8" y="64"/>
                  </a:lnTo>
                  <a:lnTo>
                    <a:pt x="8" y="72"/>
                  </a:lnTo>
                  <a:lnTo>
                    <a:pt x="23" y="72"/>
                  </a:lnTo>
                  <a:lnTo>
                    <a:pt x="38" y="64"/>
                  </a:lnTo>
                  <a:lnTo>
                    <a:pt x="54" y="56"/>
                  </a:lnTo>
                  <a:lnTo>
                    <a:pt x="61" y="48"/>
                  </a:lnTo>
                  <a:close/>
                </a:path>
              </a:pathLst>
            </a:custGeom>
            <a:solidFill>
              <a:srgbClr val="E1E1E1"/>
            </a:solidFill>
            <a:ln w="12700">
              <a:solidFill>
                <a:srgbClr val="000000"/>
              </a:solidFill>
              <a:prstDash val="solid"/>
              <a:round/>
              <a:headEnd/>
              <a:tailEnd/>
            </a:ln>
          </p:spPr>
          <p:txBody>
            <a:bodyPr/>
            <a:lstStyle/>
            <a:p>
              <a:endParaRPr lang="en-US"/>
            </a:p>
          </p:txBody>
        </p:sp>
        <p:sp>
          <p:nvSpPr>
            <p:cNvPr id="215483" name="Freeform 443"/>
            <p:cNvSpPr>
              <a:spLocks/>
            </p:cNvSpPr>
            <p:nvPr/>
          </p:nvSpPr>
          <p:spPr bwMode="auto">
            <a:xfrm>
              <a:off x="2462" y="1572"/>
              <a:ext cx="106" cy="159"/>
            </a:xfrm>
            <a:custGeom>
              <a:avLst/>
              <a:gdLst>
                <a:gd name="T0" fmla="*/ 7 w 106"/>
                <a:gd name="T1" fmla="*/ 48 h 159"/>
                <a:gd name="T2" fmla="*/ 15 w 106"/>
                <a:gd name="T3" fmla="*/ 48 h 159"/>
                <a:gd name="T4" fmla="*/ 7 w 106"/>
                <a:gd name="T5" fmla="*/ 63 h 159"/>
                <a:gd name="T6" fmla="*/ 15 w 106"/>
                <a:gd name="T7" fmla="*/ 71 h 159"/>
                <a:gd name="T8" fmla="*/ 30 w 106"/>
                <a:gd name="T9" fmla="*/ 71 h 159"/>
                <a:gd name="T10" fmla="*/ 38 w 106"/>
                <a:gd name="T11" fmla="*/ 95 h 159"/>
                <a:gd name="T12" fmla="*/ 15 w 106"/>
                <a:gd name="T13" fmla="*/ 103 h 159"/>
                <a:gd name="T14" fmla="*/ 23 w 106"/>
                <a:gd name="T15" fmla="*/ 111 h 159"/>
                <a:gd name="T16" fmla="*/ 7 w 106"/>
                <a:gd name="T17" fmla="*/ 127 h 159"/>
                <a:gd name="T18" fmla="*/ 30 w 106"/>
                <a:gd name="T19" fmla="*/ 135 h 159"/>
                <a:gd name="T20" fmla="*/ 38 w 106"/>
                <a:gd name="T21" fmla="*/ 135 h 159"/>
                <a:gd name="T22" fmla="*/ 7 w 106"/>
                <a:gd name="T23" fmla="*/ 151 h 159"/>
                <a:gd name="T24" fmla="*/ 0 w 106"/>
                <a:gd name="T25" fmla="*/ 159 h 159"/>
                <a:gd name="T26" fmla="*/ 23 w 106"/>
                <a:gd name="T27" fmla="*/ 159 h 159"/>
                <a:gd name="T28" fmla="*/ 45 w 106"/>
                <a:gd name="T29" fmla="*/ 151 h 159"/>
                <a:gd name="T30" fmla="*/ 83 w 106"/>
                <a:gd name="T31" fmla="*/ 151 h 159"/>
                <a:gd name="T32" fmla="*/ 91 w 106"/>
                <a:gd name="T33" fmla="*/ 135 h 159"/>
                <a:gd name="T34" fmla="*/ 106 w 106"/>
                <a:gd name="T35" fmla="*/ 111 h 159"/>
                <a:gd name="T36" fmla="*/ 83 w 106"/>
                <a:gd name="T37" fmla="*/ 111 h 159"/>
                <a:gd name="T38" fmla="*/ 76 w 106"/>
                <a:gd name="T39" fmla="*/ 95 h 159"/>
                <a:gd name="T40" fmla="*/ 76 w 106"/>
                <a:gd name="T41" fmla="*/ 87 h 159"/>
                <a:gd name="T42" fmla="*/ 53 w 106"/>
                <a:gd name="T43" fmla="*/ 48 h 159"/>
                <a:gd name="T44" fmla="*/ 45 w 106"/>
                <a:gd name="T45" fmla="*/ 40 h 159"/>
                <a:gd name="T46" fmla="*/ 38 w 106"/>
                <a:gd name="T47" fmla="*/ 40 h 159"/>
                <a:gd name="T48" fmla="*/ 30 w 106"/>
                <a:gd name="T49" fmla="*/ 16 h 159"/>
                <a:gd name="T50" fmla="*/ 23 w 106"/>
                <a:gd name="T51" fmla="*/ 8 h 159"/>
                <a:gd name="T52" fmla="*/ 15 w 106"/>
                <a:gd name="T53" fmla="*/ 0 h 159"/>
                <a:gd name="T54" fmla="*/ 7 w 106"/>
                <a:gd name="T55" fmla="*/ 8 h 159"/>
                <a:gd name="T56" fmla="*/ 0 w 106"/>
                <a:gd name="T57" fmla="*/ 16 h 159"/>
                <a:gd name="T58" fmla="*/ 0 w 106"/>
                <a:gd name="T59" fmla="*/ 24 h 159"/>
                <a:gd name="T60" fmla="*/ 0 w 106"/>
                <a:gd name="T61" fmla="*/ 32 h 159"/>
                <a:gd name="T62" fmla="*/ 7 w 106"/>
                <a:gd name="T63" fmla="*/ 32 h 159"/>
                <a:gd name="T64" fmla="*/ 0 w 106"/>
                <a:gd name="T65" fmla="*/ 6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59">
                  <a:moveTo>
                    <a:pt x="0" y="63"/>
                  </a:moveTo>
                  <a:lnTo>
                    <a:pt x="7" y="48"/>
                  </a:lnTo>
                  <a:lnTo>
                    <a:pt x="7" y="48"/>
                  </a:lnTo>
                  <a:lnTo>
                    <a:pt x="15" y="48"/>
                  </a:lnTo>
                  <a:lnTo>
                    <a:pt x="15" y="55"/>
                  </a:lnTo>
                  <a:lnTo>
                    <a:pt x="7" y="63"/>
                  </a:lnTo>
                  <a:lnTo>
                    <a:pt x="15" y="71"/>
                  </a:lnTo>
                  <a:lnTo>
                    <a:pt x="15" y="71"/>
                  </a:lnTo>
                  <a:lnTo>
                    <a:pt x="38" y="63"/>
                  </a:lnTo>
                  <a:lnTo>
                    <a:pt x="30" y="71"/>
                  </a:lnTo>
                  <a:lnTo>
                    <a:pt x="38" y="79"/>
                  </a:lnTo>
                  <a:lnTo>
                    <a:pt x="38" y="95"/>
                  </a:lnTo>
                  <a:lnTo>
                    <a:pt x="38" y="95"/>
                  </a:lnTo>
                  <a:lnTo>
                    <a:pt x="15" y="103"/>
                  </a:lnTo>
                  <a:lnTo>
                    <a:pt x="15" y="111"/>
                  </a:lnTo>
                  <a:lnTo>
                    <a:pt x="23" y="111"/>
                  </a:lnTo>
                  <a:lnTo>
                    <a:pt x="7" y="127"/>
                  </a:lnTo>
                  <a:lnTo>
                    <a:pt x="7" y="127"/>
                  </a:lnTo>
                  <a:lnTo>
                    <a:pt x="23" y="135"/>
                  </a:lnTo>
                  <a:lnTo>
                    <a:pt x="30" y="135"/>
                  </a:lnTo>
                  <a:lnTo>
                    <a:pt x="45" y="127"/>
                  </a:lnTo>
                  <a:lnTo>
                    <a:pt x="38" y="135"/>
                  </a:lnTo>
                  <a:lnTo>
                    <a:pt x="23" y="143"/>
                  </a:lnTo>
                  <a:lnTo>
                    <a:pt x="7" y="151"/>
                  </a:lnTo>
                  <a:lnTo>
                    <a:pt x="0" y="159"/>
                  </a:lnTo>
                  <a:lnTo>
                    <a:pt x="0" y="159"/>
                  </a:lnTo>
                  <a:lnTo>
                    <a:pt x="7" y="159"/>
                  </a:lnTo>
                  <a:lnTo>
                    <a:pt x="23" y="159"/>
                  </a:lnTo>
                  <a:lnTo>
                    <a:pt x="30" y="151"/>
                  </a:lnTo>
                  <a:lnTo>
                    <a:pt x="45" y="151"/>
                  </a:lnTo>
                  <a:lnTo>
                    <a:pt x="61" y="151"/>
                  </a:lnTo>
                  <a:lnTo>
                    <a:pt x="83" y="151"/>
                  </a:lnTo>
                  <a:lnTo>
                    <a:pt x="106" y="135"/>
                  </a:lnTo>
                  <a:lnTo>
                    <a:pt x="91" y="135"/>
                  </a:lnTo>
                  <a:lnTo>
                    <a:pt x="99" y="127"/>
                  </a:lnTo>
                  <a:lnTo>
                    <a:pt x="106" y="111"/>
                  </a:lnTo>
                  <a:lnTo>
                    <a:pt x="106" y="111"/>
                  </a:lnTo>
                  <a:lnTo>
                    <a:pt x="83" y="111"/>
                  </a:lnTo>
                  <a:lnTo>
                    <a:pt x="83" y="103"/>
                  </a:lnTo>
                  <a:lnTo>
                    <a:pt x="76" y="95"/>
                  </a:lnTo>
                  <a:lnTo>
                    <a:pt x="83" y="95"/>
                  </a:lnTo>
                  <a:lnTo>
                    <a:pt x="76" y="87"/>
                  </a:lnTo>
                  <a:lnTo>
                    <a:pt x="68" y="71"/>
                  </a:lnTo>
                  <a:lnTo>
                    <a:pt x="53" y="48"/>
                  </a:lnTo>
                  <a:lnTo>
                    <a:pt x="30" y="48"/>
                  </a:lnTo>
                  <a:lnTo>
                    <a:pt x="45" y="40"/>
                  </a:lnTo>
                  <a:lnTo>
                    <a:pt x="38" y="40"/>
                  </a:lnTo>
                  <a:lnTo>
                    <a:pt x="38" y="40"/>
                  </a:lnTo>
                  <a:lnTo>
                    <a:pt x="53" y="16"/>
                  </a:lnTo>
                  <a:lnTo>
                    <a:pt x="30" y="16"/>
                  </a:lnTo>
                  <a:lnTo>
                    <a:pt x="23" y="16"/>
                  </a:lnTo>
                  <a:lnTo>
                    <a:pt x="23" y="8"/>
                  </a:lnTo>
                  <a:lnTo>
                    <a:pt x="38" y="0"/>
                  </a:lnTo>
                  <a:lnTo>
                    <a:pt x="15" y="0"/>
                  </a:lnTo>
                  <a:lnTo>
                    <a:pt x="7" y="0"/>
                  </a:lnTo>
                  <a:lnTo>
                    <a:pt x="7" y="8"/>
                  </a:lnTo>
                  <a:lnTo>
                    <a:pt x="7" y="8"/>
                  </a:lnTo>
                  <a:lnTo>
                    <a:pt x="0" y="16"/>
                  </a:lnTo>
                  <a:lnTo>
                    <a:pt x="0" y="16"/>
                  </a:lnTo>
                  <a:lnTo>
                    <a:pt x="0" y="24"/>
                  </a:lnTo>
                  <a:lnTo>
                    <a:pt x="0" y="32"/>
                  </a:lnTo>
                  <a:lnTo>
                    <a:pt x="0" y="32"/>
                  </a:lnTo>
                  <a:lnTo>
                    <a:pt x="0" y="32"/>
                  </a:lnTo>
                  <a:lnTo>
                    <a:pt x="7" y="32"/>
                  </a:lnTo>
                  <a:lnTo>
                    <a:pt x="7" y="32"/>
                  </a:lnTo>
                  <a:lnTo>
                    <a:pt x="0" y="63"/>
                  </a:lnTo>
                  <a:close/>
                </a:path>
              </a:pathLst>
            </a:custGeom>
            <a:solidFill>
              <a:srgbClr val="E1E1E1"/>
            </a:solidFill>
            <a:ln w="12700">
              <a:solidFill>
                <a:srgbClr val="000000"/>
              </a:solidFill>
              <a:prstDash val="solid"/>
              <a:round/>
              <a:headEnd/>
              <a:tailEnd/>
            </a:ln>
          </p:spPr>
          <p:txBody>
            <a:bodyPr/>
            <a:lstStyle/>
            <a:p>
              <a:endParaRPr lang="en-US"/>
            </a:p>
          </p:txBody>
        </p:sp>
        <p:sp>
          <p:nvSpPr>
            <p:cNvPr id="215484" name="Freeform 444"/>
            <p:cNvSpPr>
              <a:spLocks/>
            </p:cNvSpPr>
            <p:nvPr/>
          </p:nvSpPr>
          <p:spPr bwMode="auto">
            <a:xfrm>
              <a:off x="2431" y="1635"/>
              <a:ext cx="31" cy="24"/>
            </a:xfrm>
            <a:custGeom>
              <a:avLst/>
              <a:gdLst>
                <a:gd name="T0" fmla="*/ 31 w 31"/>
                <a:gd name="T1" fmla="*/ 16 h 24"/>
                <a:gd name="T2" fmla="*/ 31 w 31"/>
                <a:gd name="T3" fmla="*/ 8 h 24"/>
                <a:gd name="T4" fmla="*/ 23 w 31"/>
                <a:gd name="T5" fmla="*/ 0 h 24"/>
                <a:gd name="T6" fmla="*/ 8 w 31"/>
                <a:gd name="T7" fmla="*/ 0 h 24"/>
                <a:gd name="T8" fmla="*/ 0 w 31"/>
                <a:gd name="T9" fmla="*/ 16 h 24"/>
                <a:gd name="T10" fmla="*/ 8 w 31"/>
                <a:gd name="T11" fmla="*/ 16 h 24"/>
                <a:gd name="T12" fmla="*/ 16 w 31"/>
                <a:gd name="T13" fmla="*/ 16 h 24"/>
                <a:gd name="T14" fmla="*/ 23 w 31"/>
                <a:gd name="T15" fmla="*/ 24 h 24"/>
                <a:gd name="T16" fmla="*/ 31 w 31"/>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4">
                  <a:moveTo>
                    <a:pt x="31" y="16"/>
                  </a:moveTo>
                  <a:lnTo>
                    <a:pt x="31" y="8"/>
                  </a:lnTo>
                  <a:lnTo>
                    <a:pt x="23" y="0"/>
                  </a:lnTo>
                  <a:lnTo>
                    <a:pt x="8" y="0"/>
                  </a:lnTo>
                  <a:lnTo>
                    <a:pt x="0" y="16"/>
                  </a:lnTo>
                  <a:lnTo>
                    <a:pt x="8" y="16"/>
                  </a:lnTo>
                  <a:lnTo>
                    <a:pt x="16" y="16"/>
                  </a:lnTo>
                  <a:lnTo>
                    <a:pt x="23" y="24"/>
                  </a:lnTo>
                  <a:lnTo>
                    <a:pt x="31"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85" name="Freeform 445"/>
            <p:cNvSpPr>
              <a:spLocks/>
            </p:cNvSpPr>
            <p:nvPr/>
          </p:nvSpPr>
          <p:spPr bwMode="auto">
            <a:xfrm>
              <a:off x="2447" y="1588"/>
              <a:ext cx="15" cy="8"/>
            </a:xfrm>
            <a:custGeom>
              <a:avLst/>
              <a:gdLst>
                <a:gd name="T0" fmla="*/ 7 w 15"/>
                <a:gd name="T1" fmla="*/ 0 h 8"/>
                <a:gd name="T2" fmla="*/ 7 w 15"/>
                <a:gd name="T3" fmla="*/ 0 h 8"/>
                <a:gd name="T4" fmla="*/ 0 w 15"/>
                <a:gd name="T5" fmla="*/ 8 h 8"/>
                <a:gd name="T6" fmla="*/ 15 w 15"/>
                <a:gd name="T7" fmla="*/ 8 h 8"/>
                <a:gd name="T8" fmla="*/ 15 w 15"/>
                <a:gd name="T9" fmla="*/ 8 h 8"/>
                <a:gd name="T10" fmla="*/ 7 w 15"/>
                <a:gd name="T11" fmla="*/ 0 h 8"/>
              </a:gdLst>
              <a:ahLst/>
              <a:cxnLst>
                <a:cxn ang="0">
                  <a:pos x="T0" y="T1"/>
                </a:cxn>
                <a:cxn ang="0">
                  <a:pos x="T2" y="T3"/>
                </a:cxn>
                <a:cxn ang="0">
                  <a:pos x="T4" y="T5"/>
                </a:cxn>
                <a:cxn ang="0">
                  <a:pos x="T6" y="T7"/>
                </a:cxn>
                <a:cxn ang="0">
                  <a:pos x="T8" y="T9"/>
                </a:cxn>
                <a:cxn ang="0">
                  <a:pos x="T10" y="T11"/>
                </a:cxn>
              </a:cxnLst>
              <a:rect l="0" t="0" r="r" b="b"/>
              <a:pathLst>
                <a:path w="15" h="8">
                  <a:moveTo>
                    <a:pt x="7" y="0"/>
                  </a:moveTo>
                  <a:lnTo>
                    <a:pt x="7" y="0"/>
                  </a:lnTo>
                  <a:lnTo>
                    <a:pt x="0" y="8"/>
                  </a:lnTo>
                  <a:lnTo>
                    <a:pt x="15" y="8"/>
                  </a:lnTo>
                  <a:lnTo>
                    <a:pt x="15"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86" name="Freeform 446"/>
            <p:cNvSpPr>
              <a:spLocks/>
            </p:cNvSpPr>
            <p:nvPr/>
          </p:nvSpPr>
          <p:spPr bwMode="auto">
            <a:xfrm>
              <a:off x="2447" y="1572"/>
              <a:ext cx="7" cy="8"/>
            </a:xfrm>
            <a:custGeom>
              <a:avLst/>
              <a:gdLst>
                <a:gd name="T0" fmla="*/ 7 w 7"/>
                <a:gd name="T1" fmla="*/ 8 h 8"/>
                <a:gd name="T2" fmla="*/ 7 w 7"/>
                <a:gd name="T3" fmla="*/ 0 h 8"/>
                <a:gd name="T4" fmla="*/ 0 w 7"/>
                <a:gd name="T5" fmla="*/ 8 h 8"/>
                <a:gd name="T6" fmla="*/ 0 w 7"/>
                <a:gd name="T7" fmla="*/ 8 h 8"/>
                <a:gd name="T8" fmla="*/ 7 w 7"/>
                <a:gd name="T9" fmla="*/ 8 h 8"/>
              </a:gdLst>
              <a:ahLst/>
              <a:cxnLst>
                <a:cxn ang="0">
                  <a:pos x="T0" y="T1"/>
                </a:cxn>
                <a:cxn ang="0">
                  <a:pos x="T2" y="T3"/>
                </a:cxn>
                <a:cxn ang="0">
                  <a:pos x="T4" y="T5"/>
                </a:cxn>
                <a:cxn ang="0">
                  <a:pos x="T6" y="T7"/>
                </a:cxn>
                <a:cxn ang="0">
                  <a:pos x="T8" y="T9"/>
                </a:cxn>
              </a:cxnLst>
              <a:rect l="0" t="0" r="r" b="b"/>
              <a:pathLst>
                <a:path w="7" h="8">
                  <a:moveTo>
                    <a:pt x="7" y="8"/>
                  </a:moveTo>
                  <a:lnTo>
                    <a:pt x="7" y="0"/>
                  </a:lnTo>
                  <a:lnTo>
                    <a:pt x="0" y="8"/>
                  </a:lnTo>
                  <a:lnTo>
                    <a:pt x="0" y="8"/>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487" name="Freeform 447"/>
            <p:cNvSpPr>
              <a:spLocks/>
            </p:cNvSpPr>
            <p:nvPr/>
          </p:nvSpPr>
          <p:spPr bwMode="auto">
            <a:xfrm>
              <a:off x="2523" y="1532"/>
              <a:ext cx="7" cy="8"/>
            </a:xfrm>
            <a:custGeom>
              <a:avLst/>
              <a:gdLst>
                <a:gd name="T0" fmla="*/ 7 w 7"/>
                <a:gd name="T1" fmla="*/ 0 h 8"/>
                <a:gd name="T2" fmla="*/ 0 w 7"/>
                <a:gd name="T3" fmla="*/ 0 h 8"/>
                <a:gd name="T4" fmla="*/ 0 w 7"/>
                <a:gd name="T5" fmla="*/ 8 h 8"/>
                <a:gd name="T6" fmla="*/ 0 w 7"/>
                <a:gd name="T7" fmla="*/ 8 h 8"/>
                <a:gd name="T8" fmla="*/ 7 w 7"/>
                <a:gd name="T9" fmla="*/ 0 h 8"/>
                <a:gd name="T10" fmla="*/ 7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7" y="0"/>
                  </a:moveTo>
                  <a:lnTo>
                    <a:pt x="0" y="0"/>
                  </a:lnTo>
                  <a:lnTo>
                    <a:pt x="0" y="8"/>
                  </a:lnTo>
                  <a:lnTo>
                    <a:pt x="0" y="8"/>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88" name="Freeform 448"/>
            <p:cNvSpPr>
              <a:spLocks/>
            </p:cNvSpPr>
            <p:nvPr/>
          </p:nvSpPr>
          <p:spPr bwMode="auto">
            <a:xfrm>
              <a:off x="2454" y="1612"/>
              <a:ext cx="8" cy="1"/>
            </a:xfrm>
            <a:custGeom>
              <a:avLst/>
              <a:gdLst>
                <a:gd name="T0" fmla="*/ 0 w 8"/>
                <a:gd name="T1" fmla="*/ 8 w 8"/>
                <a:gd name="T2" fmla="*/ 0 w 8"/>
                <a:gd name="T3" fmla="*/ 0 w 8"/>
              </a:gdLst>
              <a:ahLst/>
              <a:cxnLst>
                <a:cxn ang="0">
                  <a:pos x="T0" y="0"/>
                </a:cxn>
                <a:cxn ang="0">
                  <a:pos x="T1" y="0"/>
                </a:cxn>
                <a:cxn ang="0">
                  <a:pos x="T2" y="0"/>
                </a:cxn>
                <a:cxn ang="0">
                  <a:pos x="T3" y="0"/>
                </a:cxn>
              </a:cxnLst>
              <a:rect l="0" t="0" r="r" b="b"/>
              <a:pathLst>
                <a:path w="8">
                  <a:moveTo>
                    <a:pt x="0" y="0"/>
                  </a:moveTo>
                  <a:lnTo>
                    <a:pt x="8"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89" name="Freeform 449"/>
            <p:cNvSpPr>
              <a:spLocks/>
            </p:cNvSpPr>
            <p:nvPr/>
          </p:nvSpPr>
          <p:spPr bwMode="auto">
            <a:xfrm>
              <a:off x="2477" y="1667"/>
              <a:ext cx="8" cy="8"/>
            </a:xfrm>
            <a:custGeom>
              <a:avLst/>
              <a:gdLst>
                <a:gd name="T0" fmla="*/ 8 w 8"/>
                <a:gd name="T1" fmla="*/ 8 h 8"/>
                <a:gd name="T2" fmla="*/ 0 w 8"/>
                <a:gd name="T3" fmla="*/ 0 h 8"/>
                <a:gd name="T4" fmla="*/ 0 w 8"/>
                <a:gd name="T5" fmla="*/ 8 h 8"/>
                <a:gd name="T6" fmla="*/ 8 w 8"/>
                <a:gd name="T7" fmla="*/ 8 h 8"/>
              </a:gdLst>
              <a:ahLst/>
              <a:cxnLst>
                <a:cxn ang="0">
                  <a:pos x="T0" y="T1"/>
                </a:cxn>
                <a:cxn ang="0">
                  <a:pos x="T2" y="T3"/>
                </a:cxn>
                <a:cxn ang="0">
                  <a:pos x="T4" y="T5"/>
                </a:cxn>
                <a:cxn ang="0">
                  <a:pos x="T6" y="T7"/>
                </a:cxn>
              </a:cxnLst>
              <a:rect l="0" t="0" r="r" b="b"/>
              <a:pathLst>
                <a:path w="8" h="8">
                  <a:moveTo>
                    <a:pt x="8" y="8"/>
                  </a:moveTo>
                  <a:lnTo>
                    <a:pt x="0" y="0"/>
                  </a:lnTo>
                  <a:lnTo>
                    <a:pt x="0"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90" name="Freeform 450"/>
            <p:cNvSpPr>
              <a:spLocks/>
            </p:cNvSpPr>
            <p:nvPr/>
          </p:nvSpPr>
          <p:spPr bwMode="auto">
            <a:xfrm>
              <a:off x="2568" y="1881"/>
              <a:ext cx="8" cy="8"/>
            </a:xfrm>
            <a:custGeom>
              <a:avLst/>
              <a:gdLst>
                <a:gd name="T0" fmla="*/ 8 w 8"/>
                <a:gd name="T1" fmla="*/ 0 h 8"/>
                <a:gd name="T2" fmla="*/ 0 w 8"/>
                <a:gd name="T3" fmla="*/ 0 h 8"/>
                <a:gd name="T4" fmla="*/ 0 w 8"/>
                <a:gd name="T5" fmla="*/ 8 h 8"/>
                <a:gd name="T6" fmla="*/ 0 w 8"/>
                <a:gd name="T7" fmla="*/ 8 h 8"/>
                <a:gd name="T8" fmla="*/ 8 w 8"/>
                <a:gd name="T9" fmla="*/ 0 h 8"/>
              </a:gdLst>
              <a:ahLst/>
              <a:cxnLst>
                <a:cxn ang="0">
                  <a:pos x="T0" y="T1"/>
                </a:cxn>
                <a:cxn ang="0">
                  <a:pos x="T2" y="T3"/>
                </a:cxn>
                <a:cxn ang="0">
                  <a:pos x="T4" y="T5"/>
                </a:cxn>
                <a:cxn ang="0">
                  <a:pos x="T6" y="T7"/>
                </a:cxn>
                <a:cxn ang="0">
                  <a:pos x="T8" y="T9"/>
                </a:cxn>
              </a:cxnLst>
              <a:rect l="0" t="0" r="r" b="b"/>
              <a:pathLst>
                <a:path w="8" h="8">
                  <a:moveTo>
                    <a:pt x="8" y="0"/>
                  </a:moveTo>
                  <a:lnTo>
                    <a:pt x="0" y="0"/>
                  </a:lnTo>
                  <a:lnTo>
                    <a:pt x="0" y="8"/>
                  </a:lnTo>
                  <a:lnTo>
                    <a:pt x="0" y="8"/>
                  </a:lnTo>
                  <a:lnTo>
                    <a:pt x="8" y="0"/>
                  </a:lnTo>
                  <a:close/>
                </a:path>
              </a:pathLst>
            </a:custGeom>
            <a:solidFill>
              <a:srgbClr val="C0C0C0"/>
            </a:solidFill>
            <a:ln w="12700">
              <a:solidFill>
                <a:srgbClr val="000000"/>
              </a:solidFill>
              <a:prstDash val="solid"/>
              <a:round/>
              <a:headEnd/>
              <a:tailEnd/>
            </a:ln>
          </p:spPr>
          <p:txBody>
            <a:bodyPr/>
            <a:lstStyle/>
            <a:p>
              <a:endParaRPr lang="en-US"/>
            </a:p>
          </p:txBody>
        </p:sp>
        <p:sp>
          <p:nvSpPr>
            <p:cNvPr id="215491" name="Freeform 451"/>
            <p:cNvSpPr>
              <a:spLocks/>
            </p:cNvSpPr>
            <p:nvPr/>
          </p:nvSpPr>
          <p:spPr bwMode="auto">
            <a:xfrm>
              <a:off x="2127" y="1984"/>
              <a:ext cx="8" cy="1"/>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92" name="Freeform 452"/>
            <p:cNvSpPr>
              <a:spLocks/>
            </p:cNvSpPr>
            <p:nvPr/>
          </p:nvSpPr>
          <p:spPr bwMode="auto">
            <a:xfrm>
              <a:off x="2082" y="1968"/>
              <a:ext cx="8" cy="1"/>
            </a:xfrm>
            <a:custGeom>
              <a:avLst/>
              <a:gdLst>
                <a:gd name="T0" fmla="*/ 8 w 8"/>
                <a:gd name="T1" fmla="*/ 0 w 8"/>
                <a:gd name="T2" fmla="*/ 8 w 8"/>
                <a:gd name="T3" fmla="*/ 8 w 8"/>
              </a:gdLst>
              <a:ahLst/>
              <a:cxnLst>
                <a:cxn ang="0">
                  <a:pos x="T0" y="0"/>
                </a:cxn>
                <a:cxn ang="0">
                  <a:pos x="T1" y="0"/>
                </a:cxn>
                <a:cxn ang="0">
                  <a:pos x="T2" y="0"/>
                </a:cxn>
                <a:cxn ang="0">
                  <a:pos x="T3" y="0"/>
                </a:cxn>
              </a:cxnLst>
              <a:rect l="0" t="0" r="r" b="b"/>
              <a:pathLst>
                <a:path w="8">
                  <a:moveTo>
                    <a:pt x="8" y="0"/>
                  </a:moveTo>
                  <a:lnTo>
                    <a:pt x="0" y="0"/>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93" name="Rectangle 453"/>
            <p:cNvSpPr>
              <a:spLocks noChangeArrowheads="1"/>
            </p:cNvSpPr>
            <p:nvPr/>
          </p:nvSpPr>
          <p:spPr bwMode="auto">
            <a:xfrm>
              <a:off x="2105" y="1960"/>
              <a:ext cx="7" cy="0"/>
            </a:xfrm>
            <a:prstGeom prst="rect">
              <a:avLst/>
            </a:prstGeom>
            <a:solidFill>
              <a:srgbClr val="E1E1E1"/>
            </a:solidFill>
            <a:ln w="12700">
              <a:solidFill>
                <a:srgbClr val="000000"/>
              </a:solidFill>
              <a:miter lim="800000"/>
              <a:headEnd/>
              <a:tailEnd/>
            </a:ln>
          </p:spPr>
          <p:txBody>
            <a:bodyPr/>
            <a:lstStyle/>
            <a:p>
              <a:endParaRPr lang="en-US"/>
            </a:p>
          </p:txBody>
        </p:sp>
        <p:sp>
          <p:nvSpPr>
            <p:cNvPr id="215494" name="Freeform 454"/>
            <p:cNvSpPr>
              <a:spLocks/>
            </p:cNvSpPr>
            <p:nvPr/>
          </p:nvSpPr>
          <p:spPr bwMode="auto">
            <a:xfrm>
              <a:off x="1474" y="2095"/>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95" name="Freeform 455"/>
            <p:cNvSpPr>
              <a:spLocks/>
            </p:cNvSpPr>
            <p:nvPr/>
          </p:nvSpPr>
          <p:spPr bwMode="auto">
            <a:xfrm>
              <a:off x="2393" y="1897"/>
              <a:ext cx="54" cy="103"/>
            </a:xfrm>
            <a:custGeom>
              <a:avLst/>
              <a:gdLst>
                <a:gd name="T0" fmla="*/ 23 w 54"/>
                <a:gd name="T1" fmla="*/ 0 h 103"/>
                <a:gd name="T2" fmla="*/ 16 w 54"/>
                <a:gd name="T3" fmla="*/ 0 h 103"/>
                <a:gd name="T4" fmla="*/ 16 w 54"/>
                <a:gd name="T5" fmla="*/ 24 h 103"/>
                <a:gd name="T6" fmla="*/ 0 w 54"/>
                <a:gd name="T7" fmla="*/ 56 h 103"/>
                <a:gd name="T8" fmla="*/ 0 w 54"/>
                <a:gd name="T9" fmla="*/ 63 h 103"/>
                <a:gd name="T10" fmla="*/ 8 w 54"/>
                <a:gd name="T11" fmla="*/ 71 h 103"/>
                <a:gd name="T12" fmla="*/ 8 w 54"/>
                <a:gd name="T13" fmla="*/ 71 h 103"/>
                <a:gd name="T14" fmla="*/ 8 w 54"/>
                <a:gd name="T15" fmla="*/ 103 h 103"/>
                <a:gd name="T16" fmla="*/ 31 w 54"/>
                <a:gd name="T17" fmla="*/ 95 h 103"/>
                <a:gd name="T18" fmla="*/ 31 w 54"/>
                <a:gd name="T19" fmla="*/ 95 h 103"/>
                <a:gd name="T20" fmla="*/ 38 w 54"/>
                <a:gd name="T21" fmla="*/ 79 h 103"/>
                <a:gd name="T22" fmla="*/ 38 w 54"/>
                <a:gd name="T23" fmla="*/ 79 h 103"/>
                <a:gd name="T24" fmla="*/ 38 w 54"/>
                <a:gd name="T25" fmla="*/ 63 h 103"/>
                <a:gd name="T26" fmla="*/ 31 w 54"/>
                <a:gd name="T27" fmla="*/ 48 h 103"/>
                <a:gd name="T28" fmla="*/ 38 w 54"/>
                <a:gd name="T29" fmla="*/ 48 h 103"/>
                <a:gd name="T30" fmla="*/ 38 w 54"/>
                <a:gd name="T31" fmla="*/ 24 h 103"/>
                <a:gd name="T32" fmla="*/ 54 w 54"/>
                <a:gd name="T33" fmla="*/ 16 h 103"/>
                <a:gd name="T34" fmla="*/ 46 w 54"/>
                <a:gd name="T35" fmla="*/ 0 h 103"/>
                <a:gd name="T36" fmla="*/ 31 w 54"/>
                <a:gd name="T37" fmla="*/ 0 h 103"/>
                <a:gd name="T38" fmla="*/ 23 w 54"/>
                <a:gd name="T3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103">
                  <a:moveTo>
                    <a:pt x="23" y="0"/>
                  </a:moveTo>
                  <a:lnTo>
                    <a:pt x="16" y="0"/>
                  </a:lnTo>
                  <a:lnTo>
                    <a:pt x="16" y="24"/>
                  </a:lnTo>
                  <a:lnTo>
                    <a:pt x="0" y="56"/>
                  </a:lnTo>
                  <a:lnTo>
                    <a:pt x="0" y="63"/>
                  </a:lnTo>
                  <a:lnTo>
                    <a:pt x="8" y="71"/>
                  </a:lnTo>
                  <a:lnTo>
                    <a:pt x="8" y="71"/>
                  </a:lnTo>
                  <a:lnTo>
                    <a:pt x="8" y="103"/>
                  </a:lnTo>
                  <a:lnTo>
                    <a:pt x="31" y="95"/>
                  </a:lnTo>
                  <a:lnTo>
                    <a:pt x="31" y="95"/>
                  </a:lnTo>
                  <a:lnTo>
                    <a:pt x="38" y="79"/>
                  </a:lnTo>
                  <a:lnTo>
                    <a:pt x="38" y="79"/>
                  </a:lnTo>
                  <a:lnTo>
                    <a:pt x="38" y="63"/>
                  </a:lnTo>
                  <a:lnTo>
                    <a:pt x="31" y="48"/>
                  </a:lnTo>
                  <a:lnTo>
                    <a:pt x="38" y="48"/>
                  </a:lnTo>
                  <a:lnTo>
                    <a:pt x="38" y="24"/>
                  </a:lnTo>
                  <a:lnTo>
                    <a:pt x="54" y="16"/>
                  </a:lnTo>
                  <a:lnTo>
                    <a:pt x="46" y="0"/>
                  </a:lnTo>
                  <a:lnTo>
                    <a:pt x="31" y="0"/>
                  </a:lnTo>
                  <a:lnTo>
                    <a:pt x="23" y="0"/>
                  </a:lnTo>
                  <a:close/>
                </a:path>
              </a:pathLst>
            </a:custGeom>
            <a:solidFill>
              <a:srgbClr val="6F73BF"/>
            </a:solidFill>
            <a:ln w="12700">
              <a:solidFill>
                <a:srgbClr val="000000"/>
              </a:solidFill>
              <a:prstDash val="solid"/>
              <a:round/>
              <a:headEnd/>
              <a:tailEnd/>
            </a:ln>
          </p:spPr>
          <p:txBody>
            <a:bodyPr/>
            <a:lstStyle/>
            <a:p>
              <a:endParaRPr lang="en-US"/>
            </a:p>
          </p:txBody>
        </p:sp>
        <p:sp>
          <p:nvSpPr>
            <p:cNvPr id="215496" name="Freeform 456"/>
            <p:cNvSpPr>
              <a:spLocks/>
            </p:cNvSpPr>
            <p:nvPr/>
          </p:nvSpPr>
          <p:spPr bwMode="auto">
            <a:xfrm>
              <a:off x="2401" y="1857"/>
              <a:ext cx="198" cy="159"/>
            </a:xfrm>
            <a:custGeom>
              <a:avLst/>
              <a:gdLst>
                <a:gd name="T0" fmla="*/ 38 w 198"/>
                <a:gd name="T1" fmla="*/ 40 h 159"/>
                <a:gd name="T2" fmla="*/ 23 w 198"/>
                <a:gd name="T3" fmla="*/ 40 h 159"/>
                <a:gd name="T4" fmla="*/ 15 w 198"/>
                <a:gd name="T5" fmla="*/ 40 h 159"/>
                <a:gd name="T6" fmla="*/ 8 w 198"/>
                <a:gd name="T7" fmla="*/ 40 h 159"/>
                <a:gd name="T8" fmla="*/ 8 w 198"/>
                <a:gd name="T9" fmla="*/ 32 h 159"/>
                <a:gd name="T10" fmla="*/ 0 w 198"/>
                <a:gd name="T11" fmla="*/ 32 h 159"/>
                <a:gd name="T12" fmla="*/ 0 w 198"/>
                <a:gd name="T13" fmla="*/ 24 h 159"/>
                <a:gd name="T14" fmla="*/ 0 w 198"/>
                <a:gd name="T15" fmla="*/ 24 h 159"/>
                <a:gd name="T16" fmla="*/ 0 w 198"/>
                <a:gd name="T17" fmla="*/ 16 h 159"/>
                <a:gd name="T18" fmla="*/ 23 w 198"/>
                <a:gd name="T19" fmla="*/ 0 h 159"/>
                <a:gd name="T20" fmla="*/ 46 w 198"/>
                <a:gd name="T21" fmla="*/ 8 h 159"/>
                <a:gd name="T22" fmla="*/ 61 w 198"/>
                <a:gd name="T23" fmla="*/ 8 h 159"/>
                <a:gd name="T24" fmla="*/ 76 w 198"/>
                <a:gd name="T25" fmla="*/ 8 h 159"/>
                <a:gd name="T26" fmla="*/ 99 w 198"/>
                <a:gd name="T27" fmla="*/ 8 h 159"/>
                <a:gd name="T28" fmla="*/ 114 w 198"/>
                <a:gd name="T29" fmla="*/ 8 h 159"/>
                <a:gd name="T30" fmla="*/ 122 w 198"/>
                <a:gd name="T31" fmla="*/ 16 h 159"/>
                <a:gd name="T32" fmla="*/ 167 w 198"/>
                <a:gd name="T33" fmla="*/ 24 h 159"/>
                <a:gd name="T34" fmla="*/ 167 w 198"/>
                <a:gd name="T35" fmla="*/ 32 h 159"/>
                <a:gd name="T36" fmla="*/ 167 w 198"/>
                <a:gd name="T37" fmla="*/ 32 h 159"/>
                <a:gd name="T38" fmla="*/ 198 w 198"/>
                <a:gd name="T39" fmla="*/ 32 h 159"/>
                <a:gd name="T40" fmla="*/ 190 w 198"/>
                <a:gd name="T41" fmla="*/ 48 h 159"/>
                <a:gd name="T42" fmla="*/ 175 w 198"/>
                <a:gd name="T43" fmla="*/ 56 h 159"/>
                <a:gd name="T44" fmla="*/ 160 w 198"/>
                <a:gd name="T45" fmla="*/ 64 h 159"/>
                <a:gd name="T46" fmla="*/ 144 w 198"/>
                <a:gd name="T47" fmla="*/ 80 h 159"/>
                <a:gd name="T48" fmla="*/ 137 w 198"/>
                <a:gd name="T49" fmla="*/ 96 h 159"/>
                <a:gd name="T50" fmla="*/ 144 w 198"/>
                <a:gd name="T51" fmla="*/ 111 h 159"/>
                <a:gd name="T52" fmla="*/ 129 w 198"/>
                <a:gd name="T53" fmla="*/ 127 h 159"/>
                <a:gd name="T54" fmla="*/ 129 w 198"/>
                <a:gd name="T55" fmla="*/ 127 h 159"/>
                <a:gd name="T56" fmla="*/ 114 w 198"/>
                <a:gd name="T57" fmla="*/ 135 h 159"/>
                <a:gd name="T58" fmla="*/ 106 w 198"/>
                <a:gd name="T59" fmla="*/ 143 h 159"/>
                <a:gd name="T60" fmla="*/ 84 w 198"/>
                <a:gd name="T61" fmla="*/ 151 h 159"/>
                <a:gd name="T62" fmla="*/ 68 w 198"/>
                <a:gd name="T63" fmla="*/ 151 h 159"/>
                <a:gd name="T64" fmla="*/ 53 w 198"/>
                <a:gd name="T65" fmla="*/ 159 h 159"/>
                <a:gd name="T66" fmla="*/ 46 w 198"/>
                <a:gd name="T67" fmla="*/ 159 h 159"/>
                <a:gd name="T68" fmla="*/ 38 w 198"/>
                <a:gd name="T69" fmla="*/ 143 h 159"/>
                <a:gd name="T70" fmla="*/ 30 w 198"/>
                <a:gd name="T71" fmla="*/ 135 h 159"/>
                <a:gd name="T72" fmla="*/ 23 w 198"/>
                <a:gd name="T73" fmla="*/ 135 h 159"/>
                <a:gd name="T74" fmla="*/ 23 w 198"/>
                <a:gd name="T75" fmla="*/ 135 h 159"/>
                <a:gd name="T76" fmla="*/ 30 w 198"/>
                <a:gd name="T77" fmla="*/ 119 h 159"/>
                <a:gd name="T78" fmla="*/ 30 w 198"/>
                <a:gd name="T79" fmla="*/ 119 h 159"/>
                <a:gd name="T80" fmla="*/ 30 w 198"/>
                <a:gd name="T81" fmla="*/ 103 h 159"/>
                <a:gd name="T82" fmla="*/ 23 w 198"/>
                <a:gd name="T83" fmla="*/ 88 h 159"/>
                <a:gd name="T84" fmla="*/ 30 w 198"/>
                <a:gd name="T85" fmla="*/ 88 h 159"/>
                <a:gd name="T86" fmla="*/ 30 w 198"/>
                <a:gd name="T87" fmla="*/ 64 h 159"/>
                <a:gd name="T88" fmla="*/ 46 w 198"/>
                <a:gd name="T89" fmla="*/ 56 h 159"/>
                <a:gd name="T90" fmla="*/ 38 w 198"/>
                <a:gd name="T91" fmla="*/ 4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159">
                  <a:moveTo>
                    <a:pt x="38" y="40"/>
                  </a:moveTo>
                  <a:lnTo>
                    <a:pt x="23" y="40"/>
                  </a:lnTo>
                  <a:lnTo>
                    <a:pt x="15" y="40"/>
                  </a:lnTo>
                  <a:lnTo>
                    <a:pt x="8" y="40"/>
                  </a:lnTo>
                  <a:lnTo>
                    <a:pt x="8" y="32"/>
                  </a:lnTo>
                  <a:lnTo>
                    <a:pt x="0" y="32"/>
                  </a:lnTo>
                  <a:lnTo>
                    <a:pt x="0" y="24"/>
                  </a:lnTo>
                  <a:lnTo>
                    <a:pt x="0" y="24"/>
                  </a:lnTo>
                  <a:lnTo>
                    <a:pt x="0" y="16"/>
                  </a:lnTo>
                  <a:lnTo>
                    <a:pt x="23" y="0"/>
                  </a:lnTo>
                  <a:lnTo>
                    <a:pt x="46" y="8"/>
                  </a:lnTo>
                  <a:lnTo>
                    <a:pt x="61" y="8"/>
                  </a:lnTo>
                  <a:lnTo>
                    <a:pt x="76" y="8"/>
                  </a:lnTo>
                  <a:lnTo>
                    <a:pt x="99" y="8"/>
                  </a:lnTo>
                  <a:lnTo>
                    <a:pt x="114" y="8"/>
                  </a:lnTo>
                  <a:lnTo>
                    <a:pt x="122" y="16"/>
                  </a:lnTo>
                  <a:lnTo>
                    <a:pt x="167" y="24"/>
                  </a:lnTo>
                  <a:lnTo>
                    <a:pt x="167" y="32"/>
                  </a:lnTo>
                  <a:lnTo>
                    <a:pt x="167" y="32"/>
                  </a:lnTo>
                  <a:lnTo>
                    <a:pt x="198" y="32"/>
                  </a:lnTo>
                  <a:lnTo>
                    <a:pt x="190" y="48"/>
                  </a:lnTo>
                  <a:lnTo>
                    <a:pt x="175" y="56"/>
                  </a:lnTo>
                  <a:lnTo>
                    <a:pt x="160" y="64"/>
                  </a:lnTo>
                  <a:lnTo>
                    <a:pt x="144" y="80"/>
                  </a:lnTo>
                  <a:lnTo>
                    <a:pt x="137" y="96"/>
                  </a:lnTo>
                  <a:lnTo>
                    <a:pt x="144" y="111"/>
                  </a:lnTo>
                  <a:lnTo>
                    <a:pt x="129" y="127"/>
                  </a:lnTo>
                  <a:lnTo>
                    <a:pt x="129" y="127"/>
                  </a:lnTo>
                  <a:lnTo>
                    <a:pt x="114" y="135"/>
                  </a:lnTo>
                  <a:lnTo>
                    <a:pt x="106" y="143"/>
                  </a:lnTo>
                  <a:lnTo>
                    <a:pt x="84" y="151"/>
                  </a:lnTo>
                  <a:lnTo>
                    <a:pt x="68" y="151"/>
                  </a:lnTo>
                  <a:lnTo>
                    <a:pt x="53" y="159"/>
                  </a:lnTo>
                  <a:lnTo>
                    <a:pt x="46" y="159"/>
                  </a:lnTo>
                  <a:lnTo>
                    <a:pt x="38" y="143"/>
                  </a:lnTo>
                  <a:lnTo>
                    <a:pt x="30" y="135"/>
                  </a:lnTo>
                  <a:lnTo>
                    <a:pt x="23" y="135"/>
                  </a:lnTo>
                  <a:lnTo>
                    <a:pt x="23" y="135"/>
                  </a:lnTo>
                  <a:lnTo>
                    <a:pt x="30" y="119"/>
                  </a:lnTo>
                  <a:lnTo>
                    <a:pt x="30" y="119"/>
                  </a:lnTo>
                  <a:lnTo>
                    <a:pt x="30" y="103"/>
                  </a:lnTo>
                  <a:lnTo>
                    <a:pt x="23" y="88"/>
                  </a:lnTo>
                  <a:lnTo>
                    <a:pt x="30" y="88"/>
                  </a:lnTo>
                  <a:lnTo>
                    <a:pt x="30" y="64"/>
                  </a:lnTo>
                  <a:lnTo>
                    <a:pt x="46" y="56"/>
                  </a:lnTo>
                  <a:lnTo>
                    <a:pt x="38" y="40"/>
                  </a:lnTo>
                  <a:close/>
                </a:path>
              </a:pathLst>
            </a:custGeom>
            <a:solidFill>
              <a:srgbClr val="E1E1E1"/>
            </a:solidFill>
            <a:ln w="12700">
              <a:solidFill>
                <a:srgbClr val="000000"/>
              </a:solidFill>
              <a:prstDash val="solid"/>
              <a:round/>
              <a:headEnd/>
              <a:tailEnd/>
            </a:ln>
          </p:spPr>
          <p:txBody>
            <a:bodyPr/>
            <a:lstStyle/>
            <a:p>
              <a:endParaRPr lang="en-US"/>
            </a:p>
          </p:txBody>
        </p:sp>
        <p:sp>
          <p:nvSpPr>
            <p:cNvPr id="215497" name="Freeform 457"/>
            <p:cNvSpPr>
              <a:spLocks/>
            </p:cNvSpPr>
            <p:nvPr/>
          </p:nvSpPr>
          <p:spPr bwMode="auto">
            <a:xfrm>
              <a:off x="2583" y="1945"/>
              <a:ext cx="16" cy="8"/>
            </a:xfrm>
            <a:custGeom>
              <a:avLst/>
              <a:gdLst>
                <a:gd name="T0" fmla="*/ 16 w 16"/>
                <a:gd name="T1" fmla="*/ 0 h 8"/>
                <a:gd name="T2" fmla="*/ 8 w 16"/>
                <a:gd name="T3" fmla="*/ 8 h 8"/>
                <a:gd name="T4" fmla="*/ 0 w 16"/>
                <a:gd name="T5" fmla="*/ 0 h 8"/>
                <a:gd name="T6" fmla="*/ 8 w 16"/>
                <a:gd name="T7" fmla="*/ 0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lnTo>
                    <a:pt x="8" y="8"/>
                  </a:lnTo>
                  <a:lnTo>
                    <a:pt x="0" y="0"/>
                  </a:lnTo>
                  <a:lnTo>
                    <a:pt x="8" y="0"/>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498" name="Freeform 458"/>
            <p:cNvSpPr>
              <a:spLocks/>
            </p:cNvSpPr>
            <p:nvPr/>
          </p:nvSpPr>
          <p:spPr bwMode="auto">
            <a:xfrm>
              <a:off x="555" y="1746"/>
              <a:ext cx="949" cy="492"/>
            </a:xfrm>
            <a:custGeom>
              <a:avLst/>
              <a:gdLst>
                <a:gd name="T0" fmla="*/ 934 w 949"/>
                <a:gd name="T1" fmla="*/ 40 h 492"/>
                <a:gd name="T2" fmla="*/ 889 w 949"/>
                <a:gd name="T3" fmla="*/ 80 h 492"/>
                <a:gd name="T4" fmla="*/ 782 w 949"/>
                <a:gd name="T5" fmla="*/ 119 h 492"/>
                <a:gd name="T6" fmla="*/ 706 w 949"/>
                <a:gd name="T7" fmla="*/ 143 h 492"/>
                <a:gd name="T8" fmla="*/ 699 w 949"/>
                <a:gd name="T9" fmla="*/ 119 h 492"/>
                <a:gd name="T10" fmla="*/ 691 w 949"/>
                <a:gd name="T11" fmla="*/ 72 h 492"/>
                <a:gd name="T12" fmla="*/ 615 w 949"/>
                <a:gd name="T13" fmla="*/ 32 h 492"/>
                <a:gd name="T14" fmla="*/ 547 w 949"/>
                <a:gd name="T15" fmla="*/ 0 h 492"/>
                <a:gd name="T16" fmla="*/ 121 w 949"/>
                <a:gd name="T17" fmla="*/ 24 h 492"/>
                <a:gd name="T18" fmla="*/ 113 w 949"/>
                <a:gd name="T19" fmla="*/ 32 h 492"/>
                <a:gd name="T20" fmla="*/ 91 w 949"/>
                <a:gd name="T21" fmla="*/ 24 h 492"/>
                <a:gd name="T22" fmla="*/ 76 w 949"/>
                <a:gd name="T23" fmla="*/ 56 h 492"/>
                <a:gd name="T24" fmla="*/ 45 w 949"/>
                <a:gd name="T25" fmla="*/ 103 h 492"/>
                <a:gd name="T26" fmla="*/ 0 w 949"/>
                <a:gd name="T27" fmla="*/ 191 h 492"/>
                <a:gd name="T28" fmla="*/ 0 w 949"/>
                <a:gd name="T29" fmla="*/ 230 h 492"/>
                <a:gd name="T30" fmla="*/ 7 w 949"/>
                <a:gd name="T31" fmla="*/ 246 h 492"/>
                <a:gd name="T32" fmla="*/ 7 w 949"/>
                <a:gd name="T33" fmla="*/ 302 h 492"/>
                <a:gd name="T34" fmla="*/ 91 w 949"/>
                <a:gd name="T35" fmla="*/ 341 h 492"/>
                <a:gd name="T36" fmla="*/ 197 w 949"/>
                <a:gd name="T37" fmla="*/ 357 h 492"/>
                <a:gd name="T38" fmla="*/ 265 w 949"/>
                <a:gd name="T39" fmla="*/ 421 h 492"/>
                <a:gd name="T40" fmla="*/ 319 w 949"/>
                <a:gd name="T41" fmla="*/ 468 h 492"/>
                <a:gd name="T42" fmla="*/ 349 w 949"/>
                <a:gd name="T43" fmla="*/ 444 h 492"/>
                <a:gd name="T44" fmla="*/ 372 w 949"/>
                <a:gd name="T45" fmla="*/ 429 h 492"/>
                <a:gd name="T46" fmla="*/ 379 w 949"/>
                <a:gd name="T47" fmla="*/ 421 h 492"/>
                <a:gd name="T48" fmla="*/ 417 w 949"/>
                <a:gd name="T49" fmla="*/ 397 h 492"/>
                <a:gd name="T50" fmla="*/ 463 w 949"/>
                <a:gd name="T51" fmla="*/ 413 h 492"/>
                <a:gd name="T52" fmla="*/ 493 w 949"/>
                <a:gd name="T53" fmla="*/ 421 h 492"/>
                <a:gd name="T54" fmla="*/ 493 w 949"/>
                <a:gd name="T55" fmla="*/ 397 h 492"/>
                <a:gd name="T56" fmla="*/ 524 w 949"/>
                <a:gd name="T57" fmla="*/ 389 h 492"/>
                <a:gd name="T58" fmla="*/ 547 w 949"/>
                <a:gd name="T59" fmla="*/ 389 h 492"/>
                <a:gd name="T60" fmla="*/ 562 w 949"/>
                <a:gd name="T61" fmla="*/ 405 h 492"/>
                <a:gd name="T62" fmla="*/ 600 w 949"/>
                <a:gd name="T63" fmla="*/ 444 h 492"/>
                <a:gd name="T64" fmla="*/ 607 w 949"/>
                <a:gd name="T65" fmla="*/ 460 h 492"/>
                <a:gd name="T66" fmla="*/ 623 w 949"/>
                <a:gd name="T67" fmla="*/ 492 h 492"/>
                <a:gd name="T68" fmla="*/ 638 w 949"/>
                <a:gd name="T69" fmla="*/ 436 h 492"/>
                <a:gd name="T70" fmla="*/ 638 w 949"/>
                <a:gd name="T71" fmla="*/ 373 h 492"/>
                <a:gd name="T72" fmla="*/ 661 w 949"/>
                <a:gd name="T73" fmla="*/ 349 h 492"/>
                <a:gd name="T74" fmla="*/ 721 w 949"/>
                <a:gd name="T75" fmla="*/ 302 h 492"/>
                <a:gd name="T76" fmla="*/ 729 w 949"/>
                <a:gd name="T77" fmla="*/ 286 h 492"/>
                <a:gd name="T78" fmla="*/ 737 w 949"/>
                <a:gd name="T79" fmla="*/ 270 h 492"/>
                <a:gd name="T80" fmla="*/ 752 w 949"/>
                <a:gd name="T81" fmla="*/ 262 h 492"/>
                <a:gd name="T82" fmla="*/ 752 w 949"/>
                <a:gd name="T83" fmla="*/ 254 h 492"/>
                <a:gd name="T84" fmla="*/ 744 w 949"/>
                <a:gd name="T85" fmla="*/ 222 h 492"/>
                <a:gd name="T86" fmla="*/ 752 w 949"/>
                <a:gd name="T87" fmla="*/ 214 h 492"/>
                <a:gd name="T88" fmla="*/ 759 w 949"/>
                <a:gd name="T89" fmla="*/ 222 h 492"/>
                <a:gd name="T90" fmla="*/ 759 w 949"/>
                <a:gd name="T91" fmla="*/ 238 h 492"/>
                <a:gd name="T92" fmla="*/ 775 w 949"/>
                <a:gd name="T93" fmla="*/ 199 h 492"/>
                <a:gd name="T94" fmla="*/ 805 w 949"/>
                <a:gd name="T95" fmla="*/ 183 h 492"/>
                <a:gd name="T96" fmla="*/ 851 w 949"/>
                <a:gd name="T97" fmla="*/ 167 h 492"/>
                <a:gd name="T98" fmla="*/ 866 w 949"/>
                <a:gd name="T99" fmla="*/ 159 h 492"/>
                <a:gd name="T100" fmla="*/ 873 w 949"/>
                <a:gd name="T101" fmla="*/ 143 h 492"/>
                <a:gd name="T102" fmla="*/ 911 w 949"/>
                <a:gd name="T103" fmla="*/ 10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9" h="492">
                  <a:moveTo>
                    <a:pt x="942" y="96"/>
                  </a:moveTo>
                  <a:lnTo>
                    <a:pt x="942" y="88"/>
                  </a:lnTo>
                  <a:lnTo>
                    <a:pt x="942" y="72"/>
                  </a:lnTo>
                  <a:lnTo>
                    <a:pt x="949" y="48"/>
                  </a:lnTo>
                  <a:lnTo>
                    <a:pt x="934" y="40"/>
                  </a:lnTo>
                  <a:lnTo>
                    <a:pt x="927" y="48"/>
                  </a:lnTo>
                  <a:lnTo>
                    <a:pt x="927" y="40"/>
                  </a:lnTo>
                  <a:lnTo>
                    <a:pt x="911" y="56"/>
                  </a:lnTo>
                  <a:lnTo>
                    <a:pt x="904" y="72"/>
                  </a:lnTo>
                  <a:lnTo>
                    <a:pt x="889" y="80"/>
                  </a:lnTo>
                  <a:lnTo>
                    <a:pt x="873" y="88"/>
                  </a:lnTo>
                  <a:lnTo>
                    <a:pt x="843" y="88"/>
                  </a:lnTo>
                  <a:lnTo>
                    <a:pt x="813" y="96"/>
                  </a:lnTo>
                  <a:lnTo>
                    <a:pt x="797" y="103"/>
                  </a:lnTo>
                  <a:lnTo>
                    <a:pt x="782" y="119"/>
                  </a:lnTo>
                  <a:lnTo>
                    <a:pt x="767" y="119"/>
                  </a:lnTo>
                  <a:lnTo>
                    <a:pt x="744" y="119"/>
                  </a:lnTo>
                  <a:lnTo>
                    <a:pt x="744" y="135"/>
                  </a:lnTo>
                  <a:lnTo>
                    <a:pt x="729" y="143"/>
                  </a:lnTo>
                  <a:lnTo>
                    <a:pt x="706" y="143"/>
                  </a:lnTo>
                  <a:lnTo>
                    <a:pt x="691" y="151"/>
                  </a:lnTo>
                  <a:lnTo>
                    <a:pt x="676" y="159"/>
                  </a:lnTo>
                  <a:lnTo>
                    <a:pt x="668" y="151"/>
                  </a:lnTo>
                  <a:lnTo>
                    <a:pt x="691" y="127"/>
                  </a:lnTo>
                  <a:lnTo>
                    <a:pt x="699" y="119"/>
                  </a:lnTo>
                  <a:lnTo>
                    <a:pt x="699" y="103"/>
                  </a:lnTo>
                  <a:lnTo>
                    <a:pt x="706" y="80"/>
                  </a:lnTo>
                  <a:lnTo>
                    <a:pt x="691" y="72"/>
                  </a:lnTo>
                  <a:lnTo>
                    <a:pt x="699" y="64"/>
                  </a:lnTo>
                  <a:lnTo>
                    <a:pt x="691" y="72"/>
                  </a:lnTo>
                  <a:lnTo>
                    <a:pt x="691" y="56"/>
                  </a:lnTo>
                  <a:lnTo>
                    <a:pt x="676" y="48"/>
                  </a:lnTo>
                  <a:lnTo>
                    <a:pt x="661" y="40"/>
                  </a:lnTo>
                  <a:lnTo>
                    <a:pt x="638" y="24"/>
                  </a:lnTo>
                  <a:lnTo>
                    <a:pt x="615" y="32"/>
                  </a:lnTo>
                  <a:lnTo>
                    <a:pt x="600" y="24"/>
                  </a:lnTo>
                  <a:lnTo>
                    <a:pt x="585" y="24"/>
                  </a:lnTo>
                  <a:lnTo>
                    <a:pt x="569" y="16"/>
                  </a:lnTo>
                  <a:lnTo>
                    <a:pt x="547" y="16"/>
                  </a:lnTo>
                  <a:lnTo>
                    <a:pt x="547" y="0"/>
                  </a:lnTo>
                  <a:lnTo>
                    <a:pt x="547" y="8"/>
                  </a:lnTo>
                  <a:lnTo>
                    <a:pt x="357" y="8"/>
                  </a:lnTo>
                  <a:lnTo>
                    <a:pt x="334" y="8"/>
                  </a:lnTo>
                  <a:lnTo>
                    <a:pt x="121" y="8"/>
                  </a:lnTo>
                  <a:lnTo>
                    <a:pt x="121" y="24"/>
                  </a:lnTo>
                  <a:lnTo>
                    <a:pt x="113" y="40"/>
                  </a:lnTo>
                  <a:lnTo>
                    <a:pt x="98" y="48"/>
                  </a:lnTo>
                  <a:lnTo>
                    <a:pt x="98" y="40"/>
                  </a:lnTo>
                  <a:lnTo>
                    <a:pt x="106" y="48"/>
                  </a:lnTo>
                  <a:lnTo>
                    <a:pt x="113" y="32"/>
                  </a:lnTo>
                  <a:lnTo>
                    <a:pt x="98" y="40"/>
                  </a:lnTo>
                  <a:lnTo>
                    <a:pt x="98" y="40"/>
                  </a:lnTo>
                  <a:lnTo>
                    <a:pt x="106" y="32"/>
                  </a:lnTo>
                  <a:lnTo>
                    <a:pt x="113" y="24"/>
                  </a:lnTo>
                  <a:lnTo>
                    <a:pt x="91" y="24"/>
                  </a:lnTo>
                  <a:lnTo>
                    <a:pt x="83" y="48"/>
                  </a:lnTo>
                  <a:lnTo>
                    <a:pt x="83" y="56"/>
                  </a:lnTo>
                  <a:lnTo>
                    <a:pt x="76" y="56"/>
                  </a:lnTo>
                  <a:lnTo>
                    <a:pt x="76" y="56"/>
                  </a:lnTo>
                  <a:lnTo>
                    <a:pt x="76" y="56"/>
                  </a:lnTo>
                  <a:lnTo>
                    <a:pt x="68" y="64"/>
                  </a:lnTo>
                  <a:lnTo>
                    <a:pt x="83" y="64"/>
                  </a:lnTo>
                  <a:lnTo>
                    <a:pt x="76" y="64"/>
                  </a:lnTo>
                  <a:lnTo>
                    <a:pt x="68" y="80"/>
                  </a:lnTo>
                  <a:lnTo>
                    <a:pt x="45" y="103"/>
                  </a:lnTo>
                  <a:lnTo>
                    <a:pt x="30" y="127"/>
                  </a:lnTo>
                  <a:lnTo>
                    <a:pt x="22" y="143"/>
                  </a:lnTo>
                  <a:lnTo>
                    <a:pt x="15" y="159"/>
                  </a:lnTo>
                  <a:lnTo>
                    <a:pt x="0" y="183"/>
                  </a:lnTo>
                  <a:lnTo>
                    <a:pt x="0" y="191"/>
                  </a:lnTo>
                  <a:lnTo>
                    <a:pt x="0" y="207"/>
                  </a:lnTo>
                  <a:lnTo>
                    <a:pt x="0" y="214"/>
                  </a:lnTo>
                  <a:lnTo>
                    <a:pt x="7" y="230"/>
                  </a:lnTo>
                  <a:lnTo>
                    <a:pt x="0" y="230"/>
                  </a:lnTo>
                  <a:lnTo>
                    <a:pt x="0" y="230"/>
                  </a:lnTo>
                  <a:lnTo>
                    <a:pt x="7" y="230"/>
                  </a:lnTo>
                  <a:lnTo>
                    <a:pt x="15" y="230"/>
                  </a:lnTo>
                  <a:lnTo>
                    <a:pt x="7" y="246"/>
                  </a:lnTo>
                  <a:lnTo>
                    <a:pt x="7" y="238"/>
                  </a:lnTo>
                  <a:lnTo>
                    <a:pt x="7" y="246"/>
                  </a:lnTo>
                  <a:lnTo>
                    <a:pt x="7" y="254"/>
                  </a:lnTo>
                  <a:lnTo>
                    <a:pt x="7" y="262"/>
                  </a:lnTo>
                  <a:lnTo>
                    <a:pt x="7" y="270"/>
                  </a:lnTo>
                  <a:lnTo>
                    <a:pt x="15" y="286"/>
                  </a:lnTo>
                  <a:lnTo>
                    <a:pt x="7" y="302"/>
                  </a:lnTo>
                  <a:lnTo>
                    <a:pt x="15" y="302"/>
                  </a:lnTo>
                  <a:lnTo>
                    <a:pt x="38" y="310"/>
                  </a:lnTo>
                  <a:lnTo>
                    <a:pt x="53" y="325"/>
                  </a:lnTo>
                  <a:lnTo>
                    <a:pt x="53" y="341"/>
                  </a:lnTo>
                  <a:lnTo>
                    <a:pt x="91" y="341"/>
                  </a:lnTo>
                  <a:lnTo>
                    <a:pt x="106" y="349"/>
                  </a:lnTo>
                  <a:lnTo>
                    <a:pt x="121" y="357"/>
                  </a:lnTo>
                  <a:lnTo>
                    <a:pt x="144" y="373"/>
                  </a:lnTo>
                  <a:lnTo>
                    <a:pt x="189" y="373"/>
                  </a:lnTo>
                  <a:lnTo>
                    <a:pt x="197" y="357"/>
                  </a:lnTo>
                  <a:lnTo>
                    <a:pt x="220" y="357"/>
                  </a:lnTo>
                  <a:lnTo>
                    <a:pt x="235" y="381"/>
                  </a:lnTo>
                  <a:lnTo>
                    <a:pt x="243" y="397"/>
                  </a:lnTo>
                  <a:lnTo>
                    <a:pt x="250" y="413"/>
                  </a:lnTo>
                  <a:lnTo>
                    <a:pt x="265" y="421"/>
                  </a:lnTo>
                  <a:lnTo>
                    <a:pt x="273" y="405"/>
                  </a:lnTo>
                  <a:lnTo>
                    <a:pt x="296" y="405"/>
                  </a:lnTo>
                  <a:lnTo>
                    <a:pt x="303" y="421"/>
                  </a:lnTo>
                  <a:lnTo>
                    <a:pt x="311" y="444"/>
                  </a:lnTo>
                  <a:lnTo>
                    <a:pt x="319" y="468"/>
                  </a:lnTo>
                  <a:lnTo>
                    <a:pt x="326" y="476"/>
                  </a:lnTo>
                  <a:lnTo>
                    <a:pt x="349" y="476"/>
                  </a:lnTo>
                  <a:lnTo>
                    <a:pt x="349" y="452"/>
                  </a:lnTo>
                  <a:lnTo>
                    <a:pt x="349" y="452"/>
                  </a:lnTo>
                  <a:lnTo>
                    <a:pt x="349" y="444"/>
                  </a:lnTo>
                  <a:lnTo>
                    <a:pt x="349" y="452"/>
                  </a:lnTo>
                  <a:lnTo>
                    <a:pt x="357" y="444"/>
                  </a:lnTo>
                  <a:lnTo>
                    <a:pt x="357" y="436"/>
                  </a:lnTo>
                  <a:lnTo>
                    <a:pt x="364" y="429"/>
                  </a:lnTo>
                  <a:lnTo>
                    <a:pt x="372" y="429"/>
                  </a:lnTo>
                  <a:lnTo>
                    <a:pt x="372" y="421"/>
                  </a:lnTo>
                  <a:lnTo>
                    <a:pt x="379" y="421"/>
                  </a:lnTo>
                  <a:lnTo>
                    <a:pt x="379" y="429"/>
                  </a:lnTo>
                  <a:lnTo>
                    <a:pt x="387" y="421"/>
                  </a:lnTo>
                  <a:lnTo>
                    <a:pt x="379" y="421"/>
                  </a:lnTo>
                  <a:lnTo>
                    <a:pt x="402" y="405"/>
                  </a:lnTo>
                  <a:lnTo>
                    <a:pt x="402" y="405"/>
                  </a:lnTo>
                  <a:lnTo>
                    <a:pt x="410" y="405"/>
                  </a:lnTo>
                  <a:lnTo>
                    <a:pt x="410" y="405"/>
                  </a:lnTo>
                  <a:lnTo>
                    <a:pt x="417" y="397"/>
                  </a:lnTo>
                  <a:lnTo>
                    <a:pt x="425" y="397"/>
                  </a:lnTo>
                  <a:lnTo>
                    <a:pt x="433" y="405"/>
                  </a:lnTo>
                  <a:lnTo>
                    <a:pt x="448" y="405"/>
                  </a:lnTo>
                  <a:lnTo>
                    <a:pt x="455" y="405"/>
                  </a:lnTo>
                  <a:lnTo>
                    <a:pt x="463" y="413"/>
                  </a:lnTo>
                  <a:lnTo>
                    <a:pt x="471" y="413"/>
                  </a:lnTo>
                  <a:lnTo>
                    <a:pt x="486" y="413"/>
                  </a:lnTo>
                  <a:lnTo>
                    <a:pt x="478" y="405"/>
                  </a:lnTo>
                  <a:lnTo>
                    <a:pt x="493" y="413"/>
                  </a:lnTo>
                  <a:lnTo>
                    <a:pt x="493" y="421"/>
                  </a:lnTo>
                  <a:lnTo>
                    <a:pt x="501" y="413"/>
                  </a:lnTo>
                  <a:lnTo>
                    <a:pt x="493" y="405"/>
                  </a:lnTo>
                  <a:lnTo>
                    <a:pt x="493" y="397"/>
                  </a:lnTo>
                  <a:lnTo>
                    <a:pt x="493" y="397"/>
                  </a:lnTo>
                  <a:lnTo>
                    <a:pt x="493" y="397"/>
                  </a:lnTo>
                  <a:lnTo>
                    <a:pt x="478" y="389"/>
                  </a:lnTo>
                  <a:lnTo>
                    <a:pt x="493" y="389"/>
                  </a:lnTo>
                  <a:lnTo>
                    <a:pt x="516" y="389"/>
                  </a:lnTo>
                  <a:lnTo>
                    <a:pt x="524" y="381"/>
                  </a:lnTo>
                  <a:lnTo>
                    <a:pt x="524" y="389"/>
                  </a:lnTo>
                  <a:lnTo>
                    <a:pt x="531" y="389"/>
                  </a:lnTo>
                  <a:lnTo>
                    <a:pt x="539" y="389"/>
                  </a:lnTo>
                  <a:lnTo>
                    <a:pt x="539" y="389"/>
                  </a:lnTo>
                  <a:lnTo>
                    <a:pt x="554" y="389"/>
                  </a:lnTo>
                  <a:lnTo>
                    <a:pt x="547" y="389"/>
                  </a:lnTo>
                  <a:lnTo>
                    <a:pt x="554" y="389"/>
                  </a:lnTo>
                  <a:lnTo>
                    <a:pt x="562" y="389"/>
                  </a:lnTo>
                  <a:lnTo>
                    <a:pt x="562" y="397"/>
                  </a:lnTo>
                  <a:lnTo>
                    <a:pt x="562" y="397"/>
                  </a:lnTo>
                  <a:lnTo>
                    <a:pt x="562" y="405"/>
                  </a:lnTo>
                  <a:lnTo>
                    <a:pt x="562" y="405"/>
                  </a:lnTo>
                  <a:lnTo>
                    <a:pt x="585" y="397"/>
                  </a:lnTo>
                  <a:lnTo>
                    <a:pt x="607" y="421"/>
                  </a:lnTo>
                  <a:lnTo>
                    <a:pt x="600" y="444"/>
                  </a:lnTo>
                  <a:lnTo>
                    <a:pt x="600" y="444"/>
                  </a:lnTo>
                  <a:lnTo>
                    <a:pt x="600" y="444"/>
                  </a:lnTo>
                  <a:lnTo>
                    <a:pt x="607" y="436"/>
                  </a:lnTo>
                  <a:lnTo>
                    <a:pt x="600" y="452"/>
                  </a:lnTo>
                  <a:lnTo>
                    <a:pt x="607" y="460"/>
                  </a:lnTo>
                  <a:lnTo>
                    <a:pt x="607" y="460"/>
                  </a:lnTo>
                  <a:lnTo>
                    <a:pt x="607" y="468"/>
                  </a:lnTo>
                  <a:lnTo>
                    <a:pt x="615" y="460"/>
                  </a:lnTo>
                  <a:lnTo>
                    <a:pt x="607" y="468"/>
                  </a:lnTo>
                  <a:lnTo>
                    <a:pt x="615" y="484"/>
                  </a:lnTo>
                  <a:lnTo>
                    <a:pt x="623" y="492"/>
                  </a:lnTo>
                  <a:lnTo>
                    <a:pt x="630" y="492"/>
                  </a:lnTo>
                  <a:lnTo>
                    <a:pt x="638" y="476"/>
                  </a:lnTo>
                  <a:lnTo>
                    <a:pt x="645" y="460"/>
                  </a:lnTo>
                  <a:lnTo>
                    <a:pt x="638" y="421"/>
                  </a:lnTo>
                  <a:lnTo>
                    <a:pt x="638" y="436"/>
                  </a:lnTo>
                  <a:lnTo>
                    <a:pt x="638" y="421"/>
                  </a:lnTo>
                  <a:lnTo>
                    <a:pt x="638" y="405"/>
                  </a:lnTo>
                  <a:lnTo>
                    <a:pt x="638" y="389"/>
                  </a:lnTo>
                  <a:lnTo>
                    <a:pt x="630" y="373"/>
                  </a:lnTo>
                  <a:lnTo>
                    <a:pt x="638" y="373"/>
                  </a:lnTo>
                  <a:lnTo>
                    <a:pt x="638" y="365"/>
                  </a:lnTo>
                  <a:lnTo>
                    <a:pt x="645" y="357"/>
                  </a:lnTo>
                  <a:lnTo>
                    <a:pt x="653" y="349"/>
                  </a:lnTo>
                  <a:lnTo>
                    <a:pt x="653" y="349"/>
                  </a:lnTo>
                  <a:lnTo>
                    <a:pt x="661" y="349"/>
                  </a:lnTo>
                  <a:lnTo>
                    <a:pt x="683" y="325"/>
                  </a:lnTo>
                  <a:lnTo>
                    <a:pt x="683" y="325"/>
                  </a:lnTo>
                  <a:lnTo>
                    <a:pt x="699" y="318"/>
                  </a:lnTo>
                  <a:lnTo>
                    <a:pt x="706" y="318"/>
                  </a:lnTo>
                  <a:lnTo>
                    <a:pt x="721" y="302"/>
                  </a:lnTo>
                  <a:lnTo>
                    <a:pt x="737" y="294"/>
                  </a:lnTo>
                  <a:lnTo>
                    <a:pt x="729" y="294"/>
                  </a:lnTo>
                  <a:lnTo>
                    <a:pt x="737" y="294"/>
                  </a:lnTo>
                  <a:lnTo>
                    <a:pt x="737" y="286"/>
                  </a:lnTo>
                  <a:lnTo>
                    <a:pt x="729" y="286"/>
                  </a:lnTo>
                  <a:lnTo>
                    <a:pt x="744" y="286"/>
                  </a:lnTo>
                  <a:lnTo>
                    <a:pt x="752" y="278"/>
                  </a:lnTo>
                  <a:lnTo>
                    <a:pt x="744" y="278"/>
                  </a:lnTo>
                  <a:lnTo>
                    <a:pt x="744" y="270"/>
                  </a:lnTo>
                  <a:lnTo>
                    <a:pt x="737" y="270"/>
                  </a:lnTo>
                  <a:lnTo>
                    <a:pt x="737" y="270"/>
                  </a:lnTo>
                  <a:lnTo>
                    <a:pt x="744" y="270"/>
                  </a:lnTo>
                  <a:lnTo>
                    <a:pt x="752" y="270"/>
                  </a:lnTo>
                  <a:lnTo>
                    <a:pt x="752" y="270"/>
                  </a:lnTo>
                  <a:lnTo>
                    <a:pt x="752" y="262"/>
                  </a:lnTo>
                  <a:lnTo>
                    <a:pt x="752" y="278"/>
                  </a:lnTo>
                  <a:lnTo>
                    <a:pt x="752" y="254"/>
                  </a:lnTo>
                  <a:lnTo>
                    <a:pt x="744" y="254"/>
                  </a:lnTo>
                  <a:lnTo>
                    <a:pt x="737" y="246"/>
                  </a:lnTo>
                  <a:lnTo>
                    <a:pt x="752" y="254"/>
                  </a:lnTo>
                  <a:lnTo>
                    <a:pt x="744" y="238"/>
                  </a:lnTo>
                  <a:lnTo>
                    <a:pt x="752" y="246"/>
                  </a:lnTo>
                  <a:lnTo>
                    <a:pt x="744" y="230"/>
                  </a:lnTo>
                  <a:lnTo>
                    <a:pt x="752" y="238"/>
                  </a:lnTo>
                  <a:lnTo>
                    <a:pt x="744" y="222"/>
                  </a:lnTo>
                  <a:lnTo>
                    <a:pt x="744" y="222"/>
                  </a:lnTo>
                  <a:lnTo>
                    <a:pt x="744" y="214"/>
                  </a:lnTo>
                  <a:lnTo>
                    <a:pt x="744" y="222"/>
                  </a:lnTo>
                  <a:lnTo>
                    <a:pt x="759" y="230"/>
                  </a:lnTo>
                  <a:lnTo>
                    <a:pt x="752" y="214"/>
                  </a:lnTo>
                  <a:lnTo>
                    <a:pt x="759" y="222"/>
                  </a:lnTo>
                  <a:lnTo>
                    <a:pt x="759" y="207"/>
                  </a:lnTo>
                  <a:lnTo>
                    <a:pt x="767" y="199"/>
                  </a:lnTo>
                  <a:lnTo>
                    <a:pt x="759" y="214"/>
                  </a:lnTo>
                  <a:lnTo>
                    <a:pt x="759" y="222"/>
                  </a:lnTo>
                  <a:lnTo>
                    <a:pt x="759" y="222"/>
                  </a:lnTo>
                  <a:lnTo>
                    <a:pt x="767" y="230"/>
                  </a:lnTo>
                  <a:lnTo>
                    <a:pt x="759" y="230"/>
                  </a:lnTo>
                  <a:lnTo>
                    <a:pt x="759" y="238"/>
                  </a:lnTo>
                  <a:lnTo>
                    <a:pt x="759" y="238"/>
                  </a:lnTo>
                  <a:lnTo>
                    <a:pt x="759" y="246"/>
                  </a:lnTo>
                  <a:lnTo>
                    <a:pt x="775" y="222"/>
                  </a:lnTo>
                  <a:lnTo>
                    <a:pt x="775" y="199"/>
                  </a:lnTo>
                  <a:lnTo>
                    <a:pt x="782" y="191"/>
                  </a:lnTo>
                  <a:lnTo>
                    <a:pt x="775" y="199"/>
                  </a:lnTo>
                  <a:lnTo>
                    <a:pt x="782" y="207"/>
                  </a:lnTo>
                  <a:lnTo>
                    <a:pt x="782" y="214"/>
                  </a:lnTo>
                  <a:lnTo>
                    <a:pt x="805" y="191"/>
                  </a:lnTo>
                  <a:lnTo>
                    <a:pt x="797" y="199"/>
                  </a:lnTo>
                  <a:lnTo>
                    <a:pt x="805" y="183"/>
                  </a:lnTo>
                  <a:lnTo>
                    <a:pt x="813" y="167"/>
                  </a:lnTo>
                  <a:lnTo>
                    <a:pt x="813" y="175"/>
                  </a:lnTo>
                  <a:lnTo>
                    <a:pt x="813" y="175"/>
                  </a:lnTo>
                  <a:lnTo>
                    <a:pt x="835" y="167"/>
                  </a:lnTo>
                  <a:lnTo>
                    <a:pt x="851" y="167"/>
                  </a:lnTo>
                  <a:lnTo>
                    <a:pt x="858" y="159"/>
                  </a:lnTo>
                  <a:lnTo>
                    <a:pt x="858" y="159"/>
                  </a:lnTo>
                  <a:lnTo>
                    <a:pt x="858" y="159"/>
                  </a:lnTo>
                  <a:lnTo>
                    <a:pt x="866" y="159"/>
                  </a:lnTo>
                  <a:lnTo>
                    <a:pt x="866" y="159"/>
                  </a:lnTo>
                  <a:lnTo>
                    <a:pt x="881" y="159"/>
                  </a:lnTo>
                  <a:lnTo>
                    <a:pt x="881" y="151"/>
                  </a:lnTo>
                  <a:lnTo>
                    <a:pt x="881" y="151"/>
                  </a:lnTo>
                  <a:lnTo>
                    <a:pt x="873" y="151"/>
                  </a:lnTo>
                  <a:lnTo>
                    <a:pt x="873" y="143"/>
                  </a:lnTo>
                  <a:lnTo>
                    <a:pt x="873" y="135"/>
                  </a:lnTo>
                  <a:lnTo>
                    <a:pt x="889" y="111"/>
                  </a:lnTo>
                  <a:lnTo>
                    <a:pt x="896" y="111"/>
                  </a:lnTo>
                  <a:lnTo>
                    <a:pt x="896" y="111"/>
                  </a:lnTo>
                  <a:lnTo>
                    <a:pt x="911" y="103"/>
                  </a:lnTo>
                  <a:lnTo>
                    <a:pt x="911" y="103"/>
                  </a:lnTo>
                  <a:lnTo>
                    <a:pt x="919" y="103"/>
                  </a:lnTo>
                  <a:lnTo>
                    <a:pt x="927" y="103"/>
                  </a:lnTo>
                  <a:lnTo>
                    <a:pt x="942" y="96"/>
                  </a:lnTo>
                  <a:close/>
                </a:path>
              </a:pathLst>
            </a:custGeom>
            <a:solidFill>
              <a:srgbClr val="E1E1E1"/>
            </a:solidFill>
            <a:ln w="12700">
              <a:solidFill>
                <a:srgbClr val="000000"/>
              </a:solidFill>
              <a:prstDash val="solid"/>
              <a:round/>
              <a:headEnd/>
              <a:tailEnd/>
            </a:ln>
          </p:spPr>
          <p:txBody>
            <a:bodyPr/>
            <a:lstStyle/>
            <a:p>
              <a:endParaRPr lang="en-US"/>
            </a:p>
          </p:txBody>
        </p:sp>
        <p:sp>
          <p:nvSpPr>
            <p:cNvPr id="215499" name="Freeform 459"/>
            <p:cNvSpPr>
              <a:spLocks/>
            </p:cNvSpPr>
            <p:nvPr/>
          </p:nvSpPr>
          <p:spPr bwMode="auto">
            <a:xfrm>
              <a:off x="175" y="1342"/>
              <a:ext cx="600" cy="301"/>
            </a:xfrm>
            <a:custGeom>
              <a:avLst/>
              <a:gdLst>
                <a:gd name="T0" fmla="*/ 486 w 600"/>
                <a:gd name="T1" fmla="*/ 262 h 301"/>
                <a:gd name="T2" fmla="*/ 456 w 600"/>
                <a:gd name="T3" fmla="*/ 214 h 301"/>
                <a:gd name="T4" fmla="*/ 448 w 600"/>
                <a:gd name="T5" fmla="*/ 190 h 301"/>
                <a:gd name="T6" fmla="*/ 486 w 600"/>
                <a:gd name="T7" fmla="*/ 127 h 301"/>
                <a:gd name="T8" fmla="*/ 577 w 600"/>
                <a:gd name="T9" fmla="*/ 48 h 301"/>
                <a:gd name="T10" fmla="*/ 516 w 600"/>
                <a:gd name="T11" fmla="*/ 16 h 301"/>
                <a:gd name="T12" fmla="*/ 463 w 600"/>
                <a:gd name="T13" fmla="*/ 8 h 301"/>
                <a:gd name="T14" fmla="*/ 440 w 600"/>
                <a:gd name="T15" fmla="*/ 0 h 301"/>
                <a:gd name="T16" fmla="*/ 387 w 600"/>
                <a:gd name="T17" fmla="*/ 8 h 301"/>
                <a:gd name="T18" fmla="*/ 319 w 600"/>
                <a:gd name="T19" fmla="*/ 24 h 301"/>
                <a:gd name="T20" fmla="*/ 258 w 600"/>
                <a:gd name="T21" fmla="*/ 63 h 301"/>
                <a:gd name="T22" fmla="*/ 288 w 600"/>
                <a:gd name="T23" fmla="*/ 79 h 301"/>
                <a:gd name="T24" fmla="*/ 266 w 600"/>
                <a:gd name="T25" fmla="*/ 87 h 301"/>
                <a:gd name="T26" fmla="*/ 205 w 600"/>
                <a:gd name="T27" fmla="*/ 87 h 301"/>
                <a:gd name="T28" fmla="*/ 167 w 600"/>
                <a:gd name="T29" fmla="*/ 119 h 301"/>
                <a:gd name="T30" fmla="*/ 235 w 600"/>
                <a:gd name="T31" fmla="*/ 119 h 301"/>
                <a:gd name="T32" fmla="*/ 159 w 600"/>
                <a:gd name="T33" fmla="*/ 143 h 301"/>
                <a:gd name="T34" fmla="*/ 144 w 600"/>
                <a:gd name="T35" fmla="*/ 151 h 301"/>
                <a:gd name="T36" fmla="*/ 106 w 600"/>
                <a:gd name="T37" fmla="*/ 167 h 301"/>
                <a:gd name="T38" fmla="*/ 98 w 600"/>
                <a:gd name="T39" fmla="*/ 182 h 301"/>
                <a:gd name="T40" fmla="*/ 114 w 600"/>
                <a:gd name="T41" fmla="*/ 190 h 301"/>
                <a:gd name="T42" fmla="*/ 91 w 600"/>
                <a:gd name="T43" fmla="*/ 206 h 301"/>
                <a:gd name="T44" fmla="*/ 106 w 600"/>
                <a:gd name="T45" fmla="*/ 214 h 301"/>
                <a:gd name="T46" fmla="*/ 121 w 600"/>
                <a:gd name="T47" fmla="*/ 222 h 301"/>
                <a:gd name="T48" fmla="*/ 152 w 600"/>
                <a:gd name="T49" fmla="*/ 222 h 301"/>
                <a:gd name="T50" fmla="*/ 144 w 600"/>
                <a:gd name="T51" fmla="*/ 238 h 301"/>
                <a:gd name="T52" fmla="*/ 129 w 600"/>
                <a:gd name="T53" fmla="*/ 246 h 301"/>
                <a:gd name="T54" fmla="*/ 53 w 600"/>
                <a:gd name="T55" fmla="*/ 278 h 301"/>
                <a:gd name="T56" fmla="*/ 0 w 600"/>
                <a:gd name="T57" fmla="*/ 293 h 301"/>
                <a:gd name="T58" fmla="*/ 15 w 600"/>
                <a:gd name="T59" fmla="*/ 293 h 301"/>
                <a:gd name="T60" fmla="*/ 53 w 600"/>
                <a:gd name="T61" fmla="*/ 285 h 301"/>
                <a:gd name="T62" fmla="*/ 91 w 600"/>
                <a:gd name="T63" fmla="*/ 278 h 301"/>
                <a:gd name="T64" fmla="*/ 220 w 600"/>
                <a:gd name="T65" fmla="*/ 222 h 301"/>
                <a:gd name="T66" fmla="*/ 250 w 600"/>
                <a:gd name="T67" fmla="*/ 198 h 301"/>
                <a:gd name="T68" fmla="*/ 311 w 600"/>
                <a:gd name="T69" fmla="*/ 174 h 301"/>
                <a:gd name="T70" fmla="*/ 258 w 600"/>
                <a:gd name="T71" fmla="*/ 206 h 301"/>
                <a:gd name="T72" fmla="*/ 281 w 600"/>
                <a:gd name="T73" fmla="*/ 206 h 301"/>
                <a:gd name="T74" fmla="*/ 288 w 600"/>
                <a:gd name="T75" fmla="*/ 206 h 301"/>
                <a:gd name="T76" fmla="*/ 319 w 600"/>
                <a:gd name="T77" fmla="*/ 190 h 301"/>
                <a:gd name="T78" fmla="*/ 326 w 600"/>
                <a:gd name="T79" fmla="*/ 182 h 301"/>
                <a:gd name="T80" fmla="*/ 342 w 600"/>
                <a:gd name="T81" fmla="*/ 182 h 301"/>
                <a:gd name="T82" fmla="*/ 349 w 600"/>
                <a:gd name="T83" fmla="*/ 182 h 301"/>
                <a:gd name="T84" fmla="*/ 357 w 600"/>
                <a:gd name="T85" fmla="*/ 190 h 301"/>
                <a:gd name="T86" fmla="*/ 387 w 600"/>
                <a:gd name="T87" fmla="*/ 198 h 301"/>
                <a:gd name="T88" fmla="*/ 433 w 600"/>
                <a:gd name="T89" fmla="*/ 206 h 301"/>
                <a:gd name="T90" fmla="*/ 433 w 600"/>
                <a:gd name="T91" fmla="*/ 222 h 301"/>
                <a:gd name="T92" fmla="*/ 456 w 600"/>
                <a:gd name="T93" fmla="*/ 222 h 301"/>
                <a:gd name="T94" fmla="*/ 456 w 600"/>
                <a:gd name="T95" fmla="*/ 230 h 301"/>
                <a:gd name="T96" fmla="*/ 478 w 600"/>
                <a:gd name="T97" fmla="*/ 238 h 301"/>
                <a:gd name="T98" fmla="*/ 486 w 600"/>
                <a:gd name="T99" fmla="*/ 238 h 301"/>
                <a:gd name="T100" fmla="*/ 478 w 600"/>
                <a:gd name="T101" fmla="*/ 254 h 301"/>
                <a:gd name="T102" fmla="*/ 478 w 600"/>
                <a:gd name="T103" fmla="*/ 270 h 301"/>
                <a:gd name="T104" fmla="*/ 486 w 600"/>
                <a:gd name="T105" fmla="*/ 278 h 301"/>
                <a:gd name="T106" fmla="*/ 471 w 600"/>
                <a:gd name="T107" fmla="*/ 29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0" h="301">
                  <a:moveTo>
                    <a:pt x="486" y="293"/>
                  </a:moveTo>
                  <a:lnTo>
                    <a:pt x="493" y="278"/>
                  </a:lnTo>
                  <a:lnTo>
                    <a:pt x="486" y="270"/>
                  </a:lnTo>
                  <a:lnTo>
                    <a:pt x="486" y="262"/>
                  </a:lnTo>
                  <a:lnTo>
                    <a:pt x="486" y="222"/>
                  </a:lnTo>
                  <a:lnTo>
                    <a:pt x="486" y="206"/>
                  </a:lnTo>
                  <a:lnTo>
                    <a:pt x="463" y="206"/>
                  </a:lnTo>
                  <a:lnTo>
                    <a:pt x="456" y="214"/>
                  </a:lnTo>
                  <a:lnTo>
                    <a:pt x="440" y="222"/>
                  </a:lnTo>
                  <a:lnTo>
                    <a:pt x="440" y="198"/>
                  </a:lnTo>
                  <a:lnTo>
                    <a:pt x="440" y="198"/>
                  </a:lnTo>
                  <a:lnTo>
                    <a:pt x="448" y="190"/>
                  </a:lnTo>
                  <a:lnTo>
                    <a:pt x="418" y="198"/>
                  </a:lnTo>
                  <a:lnTo>
                    <a:pt x="440" y="174"/>
                  </a:lnTo>
                  <a:lnTo>
                    <a:pt x="463" y="151"/>
                  </a:lnTo>
                  <a:lnTo>
                    <a:pt x="486" y="127"/>
                  </a:lnTo>
                  <a:lnTo>
                    <a:pt x="509" y="111"/>
                  </a:lnTo>
                  <a:lnTo>
                    <a:pt x="531" y="87"/>
                  </a:lnTo>
                  <a:lnTo>
                    <a:pt x="554" y="63"/>
                  </a:lnTo>
                  <a:lnTo>
                    <a:pt x="577" y="48"/>
                  </a:lnTo>
                  <a:lnTo>
                    <a:pt x="600" y="24"/>
                  </a:lnTo>
                  <a:lnTo>
                    <a:pt x="569" y="16"/>
                  </a:lnTo>
                  <a:lnTo>
                    <a:pt x="547" y="16"/>
                  </a:lnTo>
                  <a:lnTo>
                    <a:pt x="516" y="16"/>
                  </a:lnTo>
                  <a:lnTo>
                    <a:pt x="486" y="8"/>
                  </a:lnTo>
                  <a:lnTo>
                    <a:pt x="478" y="8"/>
                  </a:lnTo>
                  <a:lnTo>
                    <a:pt x="471" y="8"/>
                  </a:lnTo>
                  <a:lnTo>
                    <a:pt x="463" y="8"/>
                  </a:lnTo>
                  <a:lnTo>
                    <a:pt x="456" y="0"/>
                  </a:lnTo>
                  <a:lnTo>
                    <a:pt x="440" y="8"/>
                  </a:lnTo>
                  <a:lnTo>
                    <a:pt x="448" y="0"/>
                  </a:lnTo>
                  <a:lnTo>
                    <a:pt x="440" y="0"/>
                  </a:lnTo>
                  <a:lnTo>
                    <a:pt x="402" y="8"/>
                  </a:lnTo>
                  <a:lnTo>
                    <a:pt x="402" y="8"/>
                  </a:lnTo>
                  <a:lnTo>
                    <a:pt x="387" y="8"/>
                  </a:lnTo>
                  <a:lnTo>
                    <a:pt x="387" y="8"/>
                  </a:lnTo>
                  <a:lnTo>
                    <a:pt x="380" y="16"/>
                  </a:lnTo>
                  <a:lnTo>
                    <a:pt x="380" y="8"/>
                  </a:lnTo>
                  <a:lnTo>
                    <a:pt x="349" y="16"/>
                  </a:lnTo>
                  <a:lnTo>
                    <a:pt x="319" y="24"/>
                  </a:lnTo>
                  <a:lnTo>
                    <a:pt x="288" y="40"/>
                  </a:lnTo>
                  <a:lnTo>
                    <a:pt x="266" y="40"/>
                  </a:lnTo>
                  <a:lnTo>
                    <a:pt x="250" y="48"/>
                  </a:lnTo>
                  <a:lnTo>
                    <a:pt x="258" y="63"/>
                  </a:lnTo>
                  <a:lnTo>
                    <a:pt x="258" y="71"/>
                  </a:lnTo>
                  <a:lnTo>
                    <a:pt x="281" y="71"/>
                  </a:lnTo>
                  <a:lnTo>
                    <a:pt x="273" y="79"/>
                  </a:lnTo>
                  <a:lnTo>
                    <a:pt x="288" y="79"/>
                  </a:lnTo>
                  <a:lnTo>
                    <a:pt x="266" y="79"/>
                  </a:lnTo>
                  <a:lnTo>
                    <a:pt x="266" y="71"/>
                  </a:lnTo>
                  <a:lnTo>
                    <a:pt x="258" y="87"/>
                  </a:lnTo>
                  <a:lnTo>
                    <a:pt x="266" y="87"/>
                  </a:lnTo>
                  <a:lnTo>
                    <a:pt x="258" y="87"/>
                  </a:lnTo>
                  <a:lnTo>
                    <a:pt x="228" y="87"/>
                  </a:lnTo>
                  <a:lnTo>
                    <a:pt x="243" y="79"/>
                  </a:lnTo>
                  <a:lnTo>
                    <a:pt x="205" y="87"/>
                  </a:lnTo>
                  <a:lnTo>
                    <a:pt x="159" y="95"/>
                  </a:lnTo>
                  <a:lnTo>
                    <a:pt x="174" y="103"/>
                  </a:lnTo>
                  <a:lnTo>
                    <a:pt x="167" y="103"/>
                  </a:lnTo>
                  <a:lnTo>
                    <a:pt x="167" y="119"/>
                  </a:lnTo>
                  <a:lnTo>
                    <a:pt x="205" y="119"/>
                  </a:lnTo>
                  <a:lnTo>
                    <a:pt x="205" y="119"/>
                  </a:lnTo>
                  <a:lnTo>
                    <a:pt x="235" y="111"/>
                  </a:lnTo>
                  <a:lnTo>
                    <a:pt x="235" y="119"/>
                  </a:lnTo>
                  <a:lnTo>
                    <a:pt x="228" y="119"/>
                  </a:lnTo>
                  <a:lnTo>
                    <a:pt x="220" y="127"/>
                  </a:lnTo>
                  <a:lnTo>
                    <a:pt x="197" y="135"/>
                  </a:lnTo>
                  <a:lnTo>
                    <a:pt x="159" y="143"/>
                  </a:lnTo>
                  <a:lnTo>
                    <a:pt x="167" y="143"/>
                  </a:lnTo>
                  <a:lnTo>
                    <a:pt x="152" y="143"/>
                  </a:lnTo>
                  <a:lnTo>
                    <a:pt x="136" y="151"/>
                  </a:lnTo>
                  <a:lnTo>
                    <a:pt x="144" y="151"/>
                  </a:lnTo>
                  <a:lnTo>
                    <a:pt x="136" y="151"/>
                  </a:lnTo>
                  <a:lnTo>
                    <a:pt x="114" y="167"/>
                  </a:lnTo>
                  <a:lnTo>
                    <a:pt x="106" y="167"/>
                  </a:lnTo>
                  <a:lnTo>
                    <a:pt x="106" y="167"/>
                  </a:lnTo>
                  <a:lnTo>
                    <a:pt x="98" y="174"/>
                  </a:lnTo>
                  <a:lnTo>
                    <a:pt x="98" y="174"/>
                  </a:lnTo>
                  <a:lnTo>
                    <a:pt x="114" y="174"/>
                  </a:lnTo>
                  <a:lnTo>
                    <a:pt x="98" y="182"/>
                  </a:lnTo>
                  <a:lnTo>
                    <a:pt x="98" y="182"/>
                  </a:lnTo>
                  <a:lnTo>
                    <a:pt x="121" y="182"/>
                  </a:lnTo>
                  <a:lnTo>
                    <a:pt x="114" y="182"/>
                  </a:lnTo>
                  <a:lnTo>
                    <a:pt x="114" y="190"/>
                  </a:lnTo>
                  <a:lnTo>
                    <a:pt x="106" y="190"/>
                  </a:lnTo>
                  <a:lnTo>
                    <a:pt x="98" y="182"/>
                  </a:lnTo>
                  <a:lnTo>
                    <a:pt x="83" y="190"/>
                  </a:lnTo>
                  <a:lnTo>
                    <a:pt x="91" y="206"/>
                  </a:lnTo>
                  <a:lnTo>
                    <a:pt x="121" y="198"/>
                  </a:lnTo>
                  <a:lnTo>
                    <a:pt x="129" y="190"/>
                  </a:lnTo>
                  <a:lnTo>
                    <a:pt x="114" y="198"/>
                  </a:lnTo>
                  <a:lnTo>
                    <a:pt x="106" y="214"/>
                  </a:lnTo>
                  <a:lnTo>
                    <a:pt x="106" y="214"/>
                  </a:lnTo>
                  <a:lnTo>
                    <a:pt x="106" y="214"/>
                  </a:lnTo>
                  <a:lnTo>
                    <a:pt x="91" y="222"/>
                  </a:lnTo>
                  <a:lnTo>
                    <a:pt x="121" y="222"/>
                  </a:lnTo>
                  <a:lnTo>
                    <a:pt x="129" y="222"/>
                  </a:lnTo>
                  <a:lnTo>
                    <a:pt x="129" y="230"/>
                  </a:lnTo>
                  <a:lnTo>
                    <a:pt x="152" y="222"/>
                  </a:lnTo>
                  <a:lnTo>
                    <a:pt x="152" y="222"/>
                  </a:lnTo>
                  <a:lnTo>
                    <a:pt x="144" y="222"/>
                  </a:lnTo>
                  <a:lnTo>
                    <a:pt x="144" y="230"/>
                  </a:lnTo>
                  <a:lnTo>
                    <a:pt x="174" y="222"/>
                  </a:lnTo>
                  <a:lnTo>
                    <a:pt x="144" y="238"/>
                  </a:lnTo>
                  <a:lnTo>
                    <a:pt x="152" y="238"/>
                  </a:lnTo>
                  <a:lnTo>
                    <a:pt x="144" y="238"/>
                  </a:lnTo>
                  <a:lnTo>
                    <a:pt x="136" y="246"/>
                  </a:lnTo>
                  <a:lnTo>
                    <a:pt x="129" y="246"/>
                  </a:lnTo>
                  <a:lnTo>
                    <a:pt x="98" y="262"/>
                  </a:lnTo>
                  <a:lnTo>
                    <a:pt x="60" y="270"/>
                  </a:lnTo>
                  <a:lnTo>
                    <a:pt x="60" y="278"/>
                  </a:lnTo>
                  <a:lnTo>
                    <a:pt x="53" y="278"/>
                  </a:lnTo>
                  <a:lnTo>
                    <a:pt x="53" y="285"/>
                  </a:lnTo>
                  <a:lnTo>
                    <a:pt x="53" y="278"/>
                  </a:lnTo>
                  <a:lnTo>
                    <a:pt x="38" y="278"/>
                  </a:lnTo>
                  <a:lnTo>
                    <a:pt x="0" y="293"/>
                  </a:lnTo>
                  <a:lnTo>
                    <a:pt x="0" y="293"/>
                  </a:lnTo>
                  <a:lnTo>
                    <a:pt x="0" y="293"/>
                  </a:lnTo>
                  <a:lnTo>
                    <a:pt x="15" y="293"/>
                  </a:lnTo>
                  <a:lnTo>
                    <a:pt x="15" y="293"/>
                  </a:lnTo>
                  <a:lnTo>
                    <a:pt x="30" y="285"/>
                  </a:lnTo>
                  <a:lnTo>
                    <a:pt x="38" y="285"/>
                  </a:lnTo>
                  <a:lnTo>
                    <a:pt x="38" y="285"/>
                  </a:lnTo>
                  <a:lnTo>
                    <a:pt x="53" y="285"/>
                  </a:lnTo>
                  <a:lnTo>
                    <a:pt x="68" y="285"/>
                  </a:lnTo>
                  <a:lnTo>
                    <a:pt x="68" y="278"/>
                  </a:lnTo>
                  <a:lnTo>
                    <a:pt x="83" y="278"/>
                  </a:lnTo>
                  <a:lnTo>
                    <a:pt x="91" y="278"/>
                  </a:lnTo>
                  <a:lnTo>
                    <a:pt x="98" y="270"/>
                  </a:lnTo>
                  <a:lnTo>
                    <a:pt x="144" y="254"/>
                  </a:lnTo>
                  <a:lnTo>
                    <a:pt x="182" y="238"/>
                  </a:lnTo>
                  <a:lnTo>
                    <a:pt x="220" y="222"/>
                  </a:lnTo>
                  <a:lnTo>
                    <a:pt x="212" y="214"/>
                  </a:lnTo>
                  <a:lnTo>
                    <a:pt x="243" y="206"/>
                  </a:lnTo>
                  <a:lnTo>
                    <a:pt x="250" y="198"/>
                  </a:lnTo>
                  <a:lnTo>
                    <a:pt x="250" y="198"/>
                  </a:lnTo>
                  <a:lnTo>
                    <a:pt x="281" y="182"/>
                  </a:lnTo>
                  <a:lnTo>
                    <a:pt x="304" y="174"/>
                  </a:lnTo>
                  <a:lnTo>
                    <a:pt x="326" y="174"/>
                  </a:lnTo>
                  <a:lnTo>
                    <a:pt x="311" y="174"/>
                  </a:lnTo>
                  <a:lnTo>
                    <a:pt x="311" y="182"/>
                  </a:lnTo>
                  <a:lnTo>
                    <a:pt x="311" y="182"/>
                  </a:lnTo>
                  <a:lnTo>
                    <a:pt x="281" y="190"/>
                  </a:lnTo>
                  <a:lnTo>
                    <a:pt x="258" y="206"/>
                  </a:lnTo>
                  <a:lnTo>
                    <a:pt x="266" y="206"/>
                  </a:lnTo>
                  <a:lnTo>
                    <a:pt x="250" y="214"/>
                  </a:lnTo>
                  <a:lnTo>
                    <a:pt x="258" y="214"/>
                  </a:lnTo>
                  <a:lnTo>
                    <a:pt x="281" y="206"/>
                  </a:lnTo>
                  <a:lnTo>
                    <a:pt x="273" y="206"/>
                  </a:lnTo>
                  <a:lnTo>
                    <a:pt x="281" y="206"/>
                  </a:lnTo>
                  <a:lnTo>
                    <a:pt x="281" y="206"/>
                  </a:lnTo>
                  <a:lnTo>
                    <a:pt x="288" y="206"/>
                  </a:lnTo>
                  <a:lnTo>
                    <a:pt x="288" y="206"/>
                  </a:lnTo>
                  <a:lnTo>
                    <a:pt x="296" y="198"/>
                  </a:lnTo>
                  <a:lnTo>
                    <a:pt x="304" y="198"/>
                  </a:lnTo>
                  <a:lnTo>
                    <a:pt x="319" y="190"/>
                  </a:lnTo>
                  <a:lnTo>
                    <a:pt x="319" y="190"/>
                  </a:lnTo>
                  <a:lnTo>
                    <a:pt x="326" y="190"/>
                  </a:lnTo>
                  <a:lnTo>
                    <a:pt x="319" y="182"/>
                  </a:lnTo>
                  <a:lnTo>
                    <a:pt x="326" y="182"/>
                  </a:lnTo>
                  <a:lnTo>
                    <a:pt x="342" y="174"/>
                  </a:lnTo>
                  <a:lnTo>
                    <a:pt x="334" y="182"/>
                  </a:lnTo>
                  <a:lnTo>
                    <a:pt x="342" y="182"/>
                  </a:lnTo>
                  <a:lnTo>
                    <a:pt x="342" y="182"/>
                  </a:lnTo>
                  <a:lnTo>
                    <a:pt x="357" y="182"/>
                  </a:lnTo>
                  <a:lnTo>
                    <a:pt x="357" y="182"/>
                  </a:lnTo>
                  <a:lnTo>
                    <a:pt x="357" y="182"/>
                  </a:lnTo>
                  <a:lnTo>
                    <a:pt x="349" y="182"/>
                  </a:lnTo>
                  <a:lnTo>
                    <a:pt x="357" y="182"/>
                  </a:lnTo>
                  <a:lnTo>
                    <a:pt x="357" y="190"/>
                  </a:lnTo>
                  <a:lnTo>
                    <a:pt x="349" y="190"/>
                  </a:lnTo>
                  <a:lnTo>
                    <a:pt x="357" y="190"/>
                  </a:lnTo>
                  <a:lnTo>
                    <a:pt x="372" y="190"/>
                  </a:lnTo>
                  <a:lnTo>
                    <a:pt x="364" y="190"/>
                  </a:lnTo>
                  <a:lnTo>
                    <a:pt x="372" y="198"/>
                  </a:lnTo>
                  <a:lnTo>
                    <a:pt x="387" y="198"/>
                  </a:lnTo>
                  <a:lnTo>
                    <a:pt x="410" y="198"/>
                  </a:lnTo>
                  <a:lnTo>
                    <a:pt x="410" y="206"/>
                  </a:lnTo>
                  <a:lnTo>
                    <a:pt x="425" y="198"/>
                  </a:lnTo>
                  <a:lnTo>
                    <a:pt x="433" y="206"/>
                  </a:lnTo>
                  <a:lnTo>
                    <a:pt x="433" y="206"/>
                  </a:lnTo>
                  <a:lnTo>
                    <a:pt x="433" y="198"/>
                  </a:lnTo>
                  <a:lnTo>
                    <a:pt x="425" y="206"/>
                  </a:lnTo>
                  <a:lnTo>
                    <a:pt x="433" y="222"/>
                  </a:lnTo>
                  <a:lnTo>
                    <a:pt x="440" y="230"/>
                  </a:lnTo>
                  <a:lnTo>
                    <a:pt x="448" y="230"/>
                  </a:lnTo>
                  <a:lnTo>
                    <a:pt x="448" y="222"/>
                  </a:lnTo>
                  <a:lnTo>
                    <a:pt x="456" y="222"/>
                  </a:lnTo>
                  <a:lnTo>
                    <a:pt x="463" y="222"/>
                  </a:lnTo>
                  <a:lnTo>
                    <a:pt x="463" y="222"/>
                  </a:lnTo>
                  <a:lnTo>
                    <a:pt x="456" y="230"/>
                  </a:lnTo>
                  <a:lnTo>
                    <a:pt x="456" y="230"/>
                  </a:lnTo>
                  <a:lnTo>
                    <a:pt x="463" y="230"/>
                  </a:lnTo>
                  <a:lnTo>
                    <a:pt x="478" y="214"/>
                  </a:lnTo>
                  <a:lnTo>
                    <a:pt x="471" y="222"/>
                  </a:lnTo>
                  <a:lnTo>
                    <a:pt x="478" y="238"/>
                  </a:lnTo>
                  <a:lnTo>
                    <a:pt x="478" y="230"/>
                  </a:lnTo>
                  <a:lnTo>
                    <a:pt x="478" y="238"/>
                  </a:lnTo>
                  <a:lnTo>
                    <a:pt x="478" y="238"/>
                  </a:lnTo>
                  <a:lnTo>
                    <a:pt x="486" y="238"/>
                  </a:lnTo>
                  <a:lnTo>
                    <a:pt x="478" y="238"/>
                  </a:lnTo>
                  <a:lnTo>
                    <a:pt x="478" y="246"/>
                  </a:lnTo>
                  <a:lnTo>
                    <a:pt x="478" y="246"/>
                  </a:lnTo>
                  <a:lnTo>
                    <a:pt x="478" y="254"/>
                  </a:lnTo>
                  <a:lnTo>
                    <a:pt x="471" y="254"/>
                  </a:lnTo>
                  <a:lnTo>
                    <a:pt x="471" y="254"/>
                  </a:lnTo>
                  <a:lnTo>
                    <a:pt x="471" y="262"/>
                  </a:lnTo>
                  <a:lnTo>
                    <a:pt x="478" y="270"/>
                  </a:lnTo>
                  <a:lnTo>
                    <a:pt x="471" y="270"/>
                  </a:lnTo>
                  <a:lnTo>
                    <a:pt x="463" y="285"/>
                  </a:lnTo>
                  <a:lnTo>
                    <a:pt x="463" y="285"/>
                  </a:lnTo>
                  <a:lnTo>
                    <a:pt x="486" y="278"/>
                  </a:lnTo>
                  <a:lnTo>
                    <a:pt x="471" y="293"/>
                  </a:lnTo>
                  <a:lnTo>
                    <a:pt x="471" y="293"/>
                  </a:lnTo>
                  <a:lnTo>
                    <a:pt x="478" y="285"/>
                  </a:lnTo>
                  <a:lnTo>
                    <a:pt x="471" y="293"/>
                  </a:lnTo>
                  <a:lnTo>
                    <a:pt x="471" y="301"/>
                  </a:lnTo>
                  <a:lnTo>
                    <a:pt x="486" y="293"/>
                  </a:lnTo>
                  <a:close/>
                </a:path>
              </a:pathLst>
            </a:custGeom>
            <a:solidFill>
              <a:srgbClr val="E1E1E1"/>
            </a:solidFill>
            <a:ln w="12700">
              <a:solidFill>
                <a:srgbClr val="000000"/>
              </a:solidFill>
              <a:prstDash val="solid"/>
              <a:round/>
              <a:headEnd/>
              <a:tailEnd/>
            </a:ln>
          </p:spPr>
          <p:txBody>
            <a:bodyPr/>
            <a:lstStyle/>
            <a:p>
              <a:endParaRPr lang="en-US"/>
            </a:p>
          </p:txBody>
        </p:sp>
        <p:sp>
          <p:nvSpPr>
            <p:cNvPr id="215500" name="Freeform 460"/>
            <p:cNvSpPr>
              <a:spLocks/>
            </p:cNvSpPr>
            <p:nvPr/>
          </p:nvSpPr>
          <p:spPr bwMode="auto">
            <a:xfrm>
              <a:off x="342" y="1580"/>
              <a:ext cx="45" cy="24"/>
            </a:xfrm>
            <a:custGeom>
              <a:avLst/>
              <a:gdLst>
                <a:gd name="T0" fmla="*/ 45 w 45"/>
                <a:gd name="T1" fmla="*/ 8 h 24"/>
                <a:gd name="T2" fmla="*/ 38 w 45"/>
                <a:gd name="T3" fmla="*/ 8 h 24"/>
                <a:gd name="T4" fmla="*/ 38 w 45"/>
                <a:gd name="T5" fmla="*/ 0 h 24"/>
                <a:gd name="T6" fmla="*/ 38 w 45"/>
                <a:gd name="T7" fmla="*/ 0 h 24"/>
                <a:gd name="T8" fmla="*/ 38 w 45"/>
                <a:gd name="T9" fmla="*/ 0 h 24"/>
                <a:gd name="T10" fmla="*/ 30 w 45"/>
                <a:gd name="T11" fmla="*/ 8 h 24"/>
                <a:gd name="T12" fmla="*/ 30 w 45"/>
                <a:gd name="T13" fmla="*/ 0 h 24"/>
                <a:gd name="T14" fmla="*/ 23 w 45"/>
                <a:gd name="T15" fmla="*/ 8 h 24"/>
                <a:gd name="T16" fmla="*/ 15 w 45"/>
                <a:gd name="T17" fmla="*/ 16 h 24"/>
                <a:gd name="T18" fmla="*/ 15 w 45"/>
                <a:gd name="T19" fmla="*/ 8 h 24"/>
                <a:gd name="T20" fmla="*/ 0 w 45"/>
                <a:gd name="T21" fmla="*/ 16 h 24"/>
                <a:gd name="T22" fmla="*/ 0 w 45"/>
                <a:gd name="T23" fmla="*/ 24 h 24"/>
                <a:gd name="T24" fmla="*/ 0 w 45"/>
                <a:gd name="T25" fmla="*/ 16 h 24"/>
                <a:gd name="T26" fmla="*/ 7 w 45"/>
                <a:gd name="T27" fmla="*/ 16 h 24"/>
                <a:gd name="T28" fmla="*/ 0 w 45"/>
                <a:gd name="T29" fmla="*/ 24 h 24"/>
                <a:gd name="T30" fmla="*/ 7 w 45"/>
                <a:gd name="T31" fmla="*/ 16 h 24"/>
                <a:gd name="T32" fmla="*/ 30 w 45"/>
                <a:gd name="T33" fmla="*/ 16 h 24"/>
                <a:gd name="T34" fmla="*/ 30 w 45"/>
                <a:gd name="T35" fmla="*/ 8 h 24"/>
                <a:gd name="T36" fmla="*/ 45 w 45"/>
                <a:gd name="T37"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24">
                  <a:moveTo>
                    <a:pt x="45" y="8"/>
                  </a:moveTo>
                  <a:lnTo>
                    <a:pt x="38" y="8"/>
                  </a:lnTo>
                  <a:lnTo>
                    <a:pt x="38" y="0"/>
                  </a:lnTo>
                  <a:lnTo>
                    <a:pt x="38" y="0"/>
                  </a:lnTo>
                  <a:lnTo>
                    <a:pt x="38" y="0"/>
                  </a:lnTo>
                  <a:lnTo>
                    <a:pt x="30" y="8"/>
                  </a:lnTo>
                  <a:lnTo>
                    <a:pt x="30" y="0"/>
                  </a:lnTo>
                  <a:lnTo>
                    <a:pt x="23" y="8"/>
                  </a:lnTo>
                  <a:lnTo>
                    <a:pt x="15" y="16"/>
                  </a:lnTo>
                  <a:lnTo>
                    <a:pt x="15" y="8"/>
                  </a:lnTo>
                  <a:lnTo>
                    <a:pt x="0" y="16"/>
                  </a:lnTo>
                  <a:lnTo>
                    <a:pt x="0" y="24"/>
                  </a:lnTo>
                  <a:lnTo>
                    <a:pt x="0" y="16"/>
                  </a:lnTo>
                  <a:lnTo>
                    <a:pt x="7" y="16"/>
                  </a:lnTo>
                  <a:lnTo>
                    <a:pt x="0" y="24"/>
                  </a:lnTo>
                  <a:lnTo>
                    <a:pt x="7" y="16"/>
                  </a:lnTo>
                  <a:lnTo>
                    <a:pt x="30" y="16"/>
                  </a:lnTo>
                  <a:lnTo>
                    <a:pt x="30" y="8"/>
                  </a:lnTo>
                  <a:lnTo>
                    <a:pt x="45" y="8"/>
                  </a:lnTo>
                  <a:close/>
                </a:path>
              </a:pathLst>
            </a:custGeom>
            <a:solidFill>
              <a:srgbClr val="E1E1E1"/>
            </a:solidFill>
            <a:ln w="12700">
              <a:solidFill>
                <a:srgbClr val="000000"/>
              </a:solidFill>
              <a:prstDash val="solid"/>
              <a:round/>
              <a:headEnd/>
              <a:tailEnd/>
            </a:ln>
          </p:spPr>
          <p:txBody>
            <a:bodyPr/>
            <a:lstStyle/>
            <a:p>
              <a:endParaRPr lang="en-US"/>
            </a:p>
          </p:txBody>
        </p:sp>
        <p:sp>
          <p:nvSpPr>
            <p:cNvPr id="215501" name="Freeform 461"/>
            <p:cNvSpPr>
              <a:spLocks/>
            </p:cNvSpPr>
            <p:nvPr/>
          </p:nvSpPr>
          <p:spPr bwMode="auto">
            <a:xfrm>
              <a:off x="243" y="1477"/>
              <a:ext cx="30" cy="8"/>
            </a:xfrm>
            <a:custGeom>
              <a:avLst/>
              <a:gdLst>
                <a:gd name="T0" fmla="*/ 30 w 30"/>
                <a:gd name="T1" fmla="*/ 0 h 8"/>
                <a:gd name="T2" fmla="*/ 15 w 30"/>
                <a:gd name="T3" fmla="*/ 8 h 8"/>
                <a:gd name="T4" fmla="*/ 8 w 30"/>
                <a:gd name="T5" fmla="*/ 0 h 8"/>
                <a:gd name="T6" fmla="*/ 8 w 30"/>
                <a:gd name="T7" fmla="*/ 8 h 8"/>
                <a:gd name="T8" fmla="*/ 0 w 30"/>
                <a:gd name="T9" fmla="*/ 0 h 8"/>
                <a:gd name="T10" fmla="*/ 0 w 30"/>
                <a:gd name="T11" fmla="*/ 0 h 8"/>
                <a:gd name="T12" fmla="*/ 15 w 30"/>
                <a:gd name="T13" fmla="*/ 0 h 8"/>
                <a:gd name="T14" fmla="*/ 30 w 30"/>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8">
                  <a:moveTo>
                    <a:pt x="30" y="0"/>
                  </a:moveTo>
                  <a:lnTo>
                    <a:pt x="15" y="8"/>
                  </a:lnTo>
                  <a:lnTo>
                    <a:pt x="8" y="0"/>
                  </a:lnTo>
                  <a:lnTo>
                    <a:pt x="8" y="8"/>
                  </a:lnTo>
                  <a:lnTo>
                    <a:pt x="0" y="0"/>
                  </a:lnTo>
                  <a:lnTo>
                    <a:pt x="0" y="0"/>
                  </a:lnTo>
                  <a:lnTo>
                    <a:pt x="15" y="0"/>
                  </a:lnTo>
                  <a:lnTo>
                    <a:pt x="30" y="0"/>
                  </a:lnTo>
                  <a:close/>
                </a:path>
              </a:pathLst>
            </a:custGeom>
            <a:solidFill>
              <a:srgbClr val="E1E1E1"/>
            </a:solidFill>
            <a:ln w="12700">
              <a:solidFill>
                <a:srgbClr val="000000"/>
              </a:solidFill>
              <a:prstDash val="solid"/>
              <a:round/>
              <a:headEnd/>
              <a:tailEnd/>
            </a:ln>
          </p:spPr>
          <p:txBody>
            <a:bodyPr/>
            <a:lstStyle/>
            <a:p>
              <a:endParaRPr lang="en-US"/>
            </a:p>
          </p:txBody>
        </p:sp>
        <p:sp>
          <p:nvSpPr>
            <p:cNvPr id="215502" name="Freeform 462"/>
            <p:cNvSpPr>
              <a:spLocks/>
            </p:cNvSpPr>
            <p:nvPr/>
          </p:nvSpPr>
          <p:spPr bwMode="auto">
            <a:xfrm>
              <a:off x="615" y="1612"/>
              <a:ext cx="16" cy="31"/>
            </a:xfrm>
            <a:custGeom>
              <a:avLst/>
              <a:gdLst>
                <a:gd name="T0" fmla="*/ 8 w 16"/>
                <a:gd name="T1" fmla="*/ 31 h 31"/>
                <a:gd name="T2" fmla="*/ 8 w 16"/>
                <a:gd name="T3" fmla="*/ 31 h 31"/>
                <a:gd name="T4" fmla="*/ 8 w 16"/>
                <a:gd name="T5" fmla="*/ 23 h 31"/>
                <a:gd name="T6" fmla="*/ 0 w 16"/>
                <a:gd name="T7" fmla="*/ 23 h 31"/>
                <a:gd name="T8" fmla="*/ 8 w 16"/>
                <a:gd name="T9" fmla="*/ 15 h 31"/>
                <a:gd name="T10" fmla="*/ 8 w 16"/>
                <a:gd name="T11" fmla="*/ 15 h 31"/>
                <a:gd name="T12" fmla="*/ 0 w 16"/>
                <a:gd name="T13" fmla="*/ 15 h 31"/>
                <a:gd name="T14" fmla="*/ 8 w 16"/>
                <a:gd name="T15" fmla="*/ 8 h 31"/>
                <a:gd name="T16" fmla="*/ 8 w 16"/>
                <a:gd name="T17" fmla="*/ 0 h 31"/>
                <a:gd name="T18" fmla="*/ 16 w 16"/>
                <a:gd name="T19" fmla="*/ 0 h 31"/>
                <a:gd name="T20" fmla="*/ 16 w 16"/>
                <a:gd name="T21" fmla="*/ 15 h 31"/>
                <a:gd name="T22" fmla="*/ 16 w 16"/>
                <a:gd name="T23" fmla="*/ 15 h 31"/>
                <a:gd name="T24" fmla="*/ 16 w 16"/>
                <a:gd name="T25" fmla="*/ 15 h 31"/>
                <a:gd name="T26" fmla="*/ 8 w 16"/>
                <a:gd name="T2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1">
                  <a:moveTo>
                    <a:pt x="8" y="31"/>
                  </a:moveTo>
                  <a:lnTo>
                    <a:pt x="8" y="31"/>
                  </a:lnTo>
                  <a:lnTo>
                    <a:pt x="8" y="23"/>
                  </a:lnTo>
                  <a:lnTo>
                    <a:pt x="0" y="23"/>
                  </a:lnTo>
                  <a:lnTo>
                    <a:pt x="8" y="15"/>
                  </a:lnTo>
                  <a:lnTo>
                    <a:pt x="8" y="15"/>
                  </a:lnTo>
                  <a:lnTo>
                    <a:pt x="0" y="15"/>
                  </a:lnTo>
                  <a:lnTo>
                    <a:pt x="8" y="8"/>
                  </a:lnTo>
                  <a:lnTo>
                    <a:pt x="8" y="0"/>
                  </a:lnTo>
                  <a:lnTo>
                    <a:pt x="16" y="0"/>
                  </a:lnTo>
                  <a:lnTo>
                    <a:pt x="16" y="15"/>
                  </a:lnTo>
                  <a:lnTo>
                    <a:pt x="16" y="15"/>
                  </a:lnTo>
                  <a:lnTo>
                    <a:pt x="16" y="15"/>
                  </a:lnTo>
                  <a:lnTo>
                    <a:pt x="8" y="31"/>
                  </a:lnTo>
                  <a:close/>
                </a:path>
              </a:pathLst>
            </a:custGeom>
            <a:solidFill>
              <a:srgbClr val="E1E1E1"/>
            </a:solidFill>
            <a:ln w="12700">
              <a:solidFill>
                <a:srgbClr val="000000"/>
              </a:solidFill>
              <a:prstDash val="solid"/>
              <a:round/>
              <a:headEnd/>
              <a:tailEnd/>
            </a:ln>
          </p:spPr>
          <p:txBody>
            <a:bodyPr/>
            <a:lstStyle/>
            <a:p>
              <a:endParaRPr lang="en-US"/>
            </a:p>
          </p:txBody>
        </p:sp>
        <p:sp>
          <p:nvSpPr>
            <p:cNvPr id="215503" name="Freeform 463"/>
            <p:cNvSpPr>
              <a:spLocks/>
            </p:cNvSpPr>
            <p:nvPr/>
          </p:nvSpPr>
          <p:spPr bwMode="auto">
            <a:xfrm>
              <a:off x="623" y="1572"/>
              <a:ext cx="23" cy="24"/>
            </a:xfrm>
            <a:custGeom>
              <a:avLst/>
              <a:gdLst>
                <a:gd name="T0" fmla="*/ 23 w 23"/>
                <a:gd name="T1" fmla="*/ 16 h 24"/>
                <a:gd name="T2" fmla="*/ 15 w 23"/>
                <a:gd name="T3" fmla="*/ 16 h 24"/>
                <a:gd name="T4" fmla="*/ 0 w 23"/>
                <a:gd name="T5" fmla="*/ 24 h 24"/>
                <a:gd name="T6" fmla="*/ 8 w 23"/>
                <a:gd name="T7" fmla="*/ 24 h 24"/>
                <a:gd name="T8" fmla="*/ 15 w 23"/>
                <a:gd name="T9" fmla="*/ 0 h 24"/>
                <a:gd name="T10" fmla="*/ 23 w 23"/>
                <a:gd name="T11" fmla="*/ 8 h 24"/>
                <a:gd name="T12" fmla="*/ 23 w 23"/>
                <a:gd name="T13" fmla="*/ 16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16"/>
                  </a:moveTo>
                  <a:lnTo>
                    <a:pt x="15" y="16"/>
                  </a:lnTo>
                  <a:lnTo>
                    <a:pt x="0" y="24"/>
                  </a:lnTo>
                  <a:lnTo>
                    <a:pt x="8" y="24"/>
                  </a:lnTo>
                  <a:lnTo>
                    <a:pt x="15" y="0"/>
                  </a:lnTo>
                  <a:lnTo>
                    <a:pt x="23" y="8"/>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504" name="Freeform 464"/>
            <p:cNvSpPr>
              <a:spLocks/>
            </p:cNvSpPr>
            <p:nvPr/>
          </p:nvSpPr>
          <p:spPr bwMode="auto">
            <a:xfrm>
              <a:off x="144" y="1635"/>
              <a:ext cx="23" cy="16"/>
            </a:xfrm>
            <a:custGeom>
              <a:avLst/>
              <a:gdLst>
                <a:gd name="T0" fmla="*/ 23 w 23"/>
                <a:gd name="T1" fmla="*/ 8 h 16"/>
                <a:gd name="T2" fmla="*/ 23 w 23"/>
                <a:gd name="T3" fmla="*/ 0 h 16"/>
                <a:gd name="T4" fmla="*/ 0 w 23"/>
                <a:gd name="T5" fmla="*/ 8 h 16"/>
                <a:gd name="T6" fmla="*/ 8 w 23"/>
                <a:gd name="T7" fmla="*/ 16 h 16"/>
                <a:gd name="T8" fmla="*/ 23 w 23"/>
                <a:gd name="T9" fmla="*/ 8 h 16"/>
              </a:gdLst>
              <a:ahLst/>
              <a:cxnLst>
                <a:cxn ang="0">
                  <a:pos x="T0" y="T1"/>
                </a:cxn>
                <a:cxn ang="0">
                  <a:pos x="T2" y="T3"/>
                </a:cxn>
                <a:cxn ang="0">
                  <a:pos x="T4" y="T5"/>
                </a:cxn>
                <a:cxn ang="0">
                  <a:pos x="T6" y="T7"/>
                </a:cxn>
                <a:cxn ang="0">
                  <a:pos x="T8" y="T9"/>
                </a:cxn>
              </a:cxnLst>
              <a:rect l="0" t="0" r="r" b="b"/>
              <a:pathLst>
                <a:path w="23" h="16">
                  <a:moveTo>
                    <a:pt x="23" y="8"/>
                  </a:moveTo>
                  <a:lnTo>
                    <a:pt x="23" y="0"/>
                  </a:lnTo>
                  <a:lnTo>
                    <a:pt x="0" y="8"/>
                  </a:lnTo>
                  <a:lnTo>
                    <a:pt x="8" y="16"/>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505" name="Freeform 465"/>
            <p:cNvSpPr>
              <a:spLocks/>
            </p:cNvSpPr>
            <p:nvPr/>
          </p:nvSpPr>
          <p:spPr bwMode="auto">
            <a:xfrm>
              <a:off x="220" y="1532"/>
              <a:ext cx="23" cy="16"/>
            </a:xfrm>
            <a:custGeom>
              <a:avLst/>
              <a:gdLst>
                <a:gd name="T0" fmla="*/ 23 w 23"/>
                <a:gd name="T1" fmla="*/ 8 h 16"/>
                <a:gd name="T2" fmla="*/ 15 w 23"/>
                <a:gd name="T3" fmla="*/ 16 h 16"/>
                <a:gd name="T4" fmla="*/ 0 w 23"/>
                <a:gd name="T5" fmla="*/ 8 h 16"/>
                <a:gd name="T6" fmla="*/ 23 w 23"/>
                <a:gd name="T7" fmla="*/ 0 h 16"/>
                <a:gd name="T8" fmla="*/ 23 w 23"/>
                <a:gd name="T9" fmla="*/ 8 h 16"/>
              </a:gdLst>
              <a:ahLst/>
              <a:cxnLst>
                <a:cxn ang="0">
                  <a:pos x="T0" y="T1"/>
                </a:cxn>
                <a:cxn ang="0">
                  <a:pos x="T2" y="T3"/>
                </a:cxn>
                <a:cxn ang="0">
                  <a:pos x="T4" y="T5"/>
                </a:cxn>
                <a:cxn ang="0">
                  <a:pos x="T6" y="T7"/>
                </a:cxn>
                <a:cxn ang="0">
                  <a:pos x="T8" y="T9"/>
                </a:cxn>
              </a:cxnLst>
              <a:rect l="0" t="0" r="r" b="b"/>
              <a:pathLst>
                <a:path w="23" h="16">
                  <a:moveTo>
                    <a:pt x="23" y="8"/>
                  </a:moveTo>
                  <a:lnTo>
                    <a:pt x="15" y="16"/>
                  </a:lnTo>
                  <a:lnTo>
                    <a:pt x="0" y="8"/>
                  </a:lnTo>
                  <a:lnTo>
                    <a:pt x="23" y="0"/>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506" name="Freeform 466"/>
            <p:cNvSpPr>
              <a:spLocks/>
            </p:cNvSpPr>
            <p:nvPr/>
          </p:nvSpPr>
          <p:spPr bwMode="auto">
            <a:xfrm>
              <a:off x="615" y="1572"/>
              <a:ext cx="16" cy="16"/>
            </a:xfrm>
            <a:custGeom>
              <a:avLst/>
              <a:gdLst>
                <a:gd name="T0" fmla="*/ 16 w 16"/>
                <a:gd name="T1" fmla="*/ 16 h 16"/>
                <a:gd name="T2" fmla="*/ 16 w 16"/>
                <a:gd name="T3" fmla="*/ 16 h 16"/>
                <a:gd name="T4" fmla="*/ 8 w 16"/>
                <a:gd name="T5" fmla="*/ 8 h 16"/>
                <a:gd name="T6" fmla="*/ 16 w 16"/>
                <a:gd name="T7" fmla="*/ 8 h 16"/>
                <a:gd name="T8" fmla="*/ 16 w 16"/>
                <a:gd name="T9" fmla="*/ 8 h 16"/>
                <a:gd name="T10" fmla="*/ 8 w 16"/>
                <a:gd name="T11" fmla="*/ 8 h 16"/>
                <a:gd name="T12" fmla="*/ 16 w 16"/>
                <a:gd name="T13" fmla="*/ 0 h 16"/>
                <a:gd name="T14" fmla="*/ 8 w 16"/>
                <a:gd name="T15" fmla="*/ 8 h 16"/>
                <a:gd name="T16" fmla="*/ 0 w 16"/>
                <a:gd name="T17" fmla="*/ 8 h 16"/>
                <a:gd name="T18" fmla="*/ 0 w 16"/>
                <a:gd name="T19" fmla="*/ 8 h 16"/>
                <a:gd name="T20" fmla="*/ 0 w 16"/>
                <a:gd name="T21" fmla="*/ 16 h 16"/>
                <a:gd name="T22" fmla="*/ 8 w 16"/>
                <a:gd name="T23" fmla="*/ 16 h 16"/>
                <a:gd name="T24" fmla="*/ 16 w 16"/>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16" y="16"/>
                  </a:moveTo>
                  <a:lnTo>
                    <a:pt x="16" y="16"/>
                  </a:lnTo>
                  <a:lnTo>
                    <a:pt x="8" y="8"/>
                  </a:lnTo>
                  <a:lnTo>
                    <a:pt x="16" y="8"/>
                  </a:lnTo>
                  <a:lnTo>
                    <a:pt x="16" y="8"/>
                  </a:lnTo>
                  <a:lnTo>
                    <a:pt x="8" y="8"/>
                  </a:lnTo>
                  <a:lnTo>
                    <a:pt x="16" y="0"/>
                  </a:lnTo>
                  <a:lnTo>
                    <a:pt x="8" y="8"/>
                  </a:lnTo>
                  <a:lnTo>
                    <a:pt x="0" y="8"/>
                  </a:lnTo>
                  <a:lnTo>
                    <a:pt x="0" y="8"/>
                  </a:lnTo>
                  <a:lnTo>
                    <a:pt x="0" y="16"/>
                  </a:lnTo>
                  <a:lnTo>
                    <a:pt x="8" y="16"/>
                  </a:lnTo>
                  <a:lnTo>
                    <a:pt x="16" y="16"/>
                  </a:lnTo>
                  <a:close/>
                </a:path>
              </a:pathLst>
            </a:custGeom>
            <a:solidFill>
              <a:srgbClr val="E1E1E1"/>
            </a:solidFill>
            <a:ln w="12700">
              <a:solidFill>
                <a:srgbClr val="000000"/>
              </a:solidFill>
              <a:prstDash val="solid"/>
              <a:round/>
              <a:headEnd/>
              <a:tailEnd/>
            </a:ln>
          </p:spPr>
          <p:txBody>
            <a:bodyPr/>
            <a:lstStyle/>
            <a:p>
              <a:endParaRPr lang="en-US"/>
            </a:p>
          </p:txBody>
        </p:sp>
        <p:sp>
          <p:nvSpPr>
            <p:cNvPr id="215507" name="Freeform 467"/>
            <p:cNvSpPr>
              <a:spLocks/>
            </p:cNvSpPr>
            <p:nvPr/>
          </p:nvSpPr>
          <p:spPr bwMode="auto">
            <a:xfrm>
              <a:off x="608" y="1588"/>
              <a:ext cx="15" cy="24"/>
            </a:xfrm>
            <a:custGeom>
              <a:avLst/>
              <a:gdLst>
                <a:gd name="T0" fmla="*/ 0 w 15"/>
                <a:gd name="T1" fmla="*/ 24 h 24"/>
                <a:gd name="T2" fmla="*/ 15 w 15"/>
                <a:gd name="T3" fmla="*/ 0 h 24"/>
                <a:gd name="T4" fmla="*/ 7 w 15"/>
                <a:gd name="T5" fmla="*/ 8 h 24"/>
                <a:gd name="T6" fmla="*/ 0 w 15"/>
                <a:gd name="T7" fmla="*/ 24 h 24"/>
              </a:gdLst>
              <a:ahLst/>
              <a:cxnLst>
                <a:cxn ang="0">
                  <a:pos x="T0" y="T1"/>
                </a:cxn>
                <a:cxn ang="0">
                  <a:pos x="T2" y="T3"/>
                </a:cxn>
                <a:cxn ang="0">
                  <a:pos x="T4" y="T5"/>
                </a:cxn>
                <a:cxn ang="0">
                  <a:pos x="T6" y="T7"/>
                </a:cxn>
              </a:cxnLst>
              <a:rect l="0" t="0" r="r" b="b"/>
              <a:pathLst>
                <a:path w="15" h="24">
                  <a:moveTo>
                    <a:pt x="0" y="24"/>
                  </a:moveTo>
                  <a:lnTo>
                    <a:pt x="15" y="0"/>
                  </a:lnTo>
                  <a:lnTo>
                    <a:pt x="7" y="8"/>
                  </a:lnTo>
                  <a:lnTo>
                    <a:pt x="0" y="24"/>
                  </a:lnTo>
                  <a:close/>
                </a:path>
              </a:pathLst>
            </a:custGeom>
            <a:solidFill>
              <a:srgbClr val="E1E1E1"/>
            </a:solidFill>
            <a:ln w="12700">
              <a:solidFill>
                <a:srgbClr val="000000"/>
              </a:solidFill>
              <a:prstDash val="solid"/>
              <a:round/>
              <a:headEnd/>
              <a:tailEnd/>
            </a:ln>
          </p:spPr>
          <p:txBody>
            <a:bodyPr/>
            <a:lstStyle/>
            <a:p>
              <a:endParaRPr lang="en-US"/>
            </a:p>
          </p:txBody>
        </p:sp>
        <p:sp>
          <p:nvSpPr>
            <p:cNvPr id="215508" name="Freeform 468"/>
            <p:cNvSpPr>
              <a:spLocks/>
            </p:cNvSpPr>
            <p:nvPr/>
          </p:nvSpPr>
          <p:spPr bwMode="auto">
            <a:xfrm>
              <a:off x="631" y="1596"/>
              <a:ext cx="15" cy="16"/>
            </a:xfrm>
            <a:custGeom>
              <a:avLst/>
              <a:gdLst>
                <a:gd name="T0" fmla="*/ 15 w 15"/>
                <a:gd name="T1" fmla="*/ 8 h 16"/>
                <a:gd name="T2" fmla="*/ 15 w 15"/>
                <a:gd name="T3" fmla="*/ 8 h 16"/>
                <a:gd name="T4" fmla="*/ 7 w 15"/>
                <a:gd name="T5" fmla="*/ 0 h 16"/>
                <a:gd name="T6" fmla="*/ 0 w 15"/>
                <a:gd name="T7" fmla="*/ 8 h 16"/>
                <a:gd name="T8" fmla="*/ 7 w 15"/>
                <a:gd name="T9" fmla="*/ 16 h 16"/>
                <a:gd name="T10" fmla="*/ 7 w 15"/>
                <a:gd name="T11" fmla="*/ 8 h 16"/>
                <a:gd name="T12" fmla="*/ 15 w 15"/>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5" y="8"/>
                  </a:moveTo>
                  <a:lnTo>
                    <a:pt x="15" y="8"/>
                  </a:lnTo>
                  <a:lnTo>
                    <a:pt x="7" y="0"/>
                  </a:lnTo>
                  <a:lnTo>
                    <a:pt x="0" y="8"/>
                  </a:lnTo>
                  <a:lnTo>
                    <a:pt x="7" y="16"/>
                  </a:lnTo>
                  <a:lnTo>
                    <a:pt x="7" y="8"/>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509" name="Freeform 469"/>
            <p:cNvSpPr>
              <a:spLocks/>
            </p:cNvSpPr>
            <p:nvPr/>
          </p:nvSpPr>
          <p:spPr bwMode="auto">
            <a:xfrm>
              <a:off x="615" y="1604"/>
              <a:ext cx="16" cy="8"/>
            </a:xfrm>
            <a:custGeom>
              <a:avLst/>
              <a:gdLst>
                <a:gd name="T0" fmla="*/ 16 w 16"/>
                <a:gd name="T1" fmla="*/ 0 h 8"/>
                <a:gd name="T2" fmla="*/ 0 w 16"/>
                <a:gd name="T3" fmla="*/ 8 h 8"/>
                <a:gd name="T4" fmla="*/ 8 w 16"/>
                <a:gd name="T5" fmla="*/ 0 h 8"/>
                <a:gd name="T6" fmla="*/ 16 w 16"/>
                <a:gd name="T7" fmla="*/ 0 h 8"/>
              </a:gdLst>
              <a:ahLst/>
              <a:cxnLst>
                <a:cxn ang="0">
                  <a:pos x="T0" y="T1"/>
                </a:cxn>
                <a:cxn ang="0">
                  <a:pos x="T2" y="T3"/>
                </a:cxn>
                <a:cxn ang="0">
                  <a:pos x="T4" y="T5"/>
                </a:cxn>
                <a:cxn ang="0">
                  <a:pos x="T6" y="T7"/>
                </a:cxn>
              </a:cxnLst>
              <a:rect l="0" t="0" r="r" b="b"/>
              <a:pathLst>
                <a:path w="16" h="8">
                  <a:moveTo>
                    <a:pt x="16" y="0"/>
                  </a:moveTo>
                  <a:lnTo>
                    <a:pt x="0" y="8"/>
                  </a:lnTo>
                  <a:lnTo>
                    <a:pt x="8" y="0"/>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510" name="Freeform 470"/>
            <p:cNvSpPr>
              <a:spLocks/>
            </p:cNvSpPr>
            <p:nvPr/>
          </p:nvSpPr>
          <p:spPr bwMode="auto">
            <a:xfrm>
              <a:off x="1360" y="1913"/>
              <a:ext cx="38" cy="8"/>
            </a:xfrm>
            <a:custGeom>
              <a:avLst/>
              <a:gdLst>
                <a:gd name="T0" fmla="*/ 38 w 38"/>
                <a:gd name="T1" fmla="*/ 0 h 8"/>
                <a:gd name="T2" fmla="*/ 30 w 38"/>
                <a:gd name="T3" fmla="*/ 8 h 8"/>
                <a:gd name="T4" fmla="*/ 30 w 38"/>
                <a:gd name="T5" fmla="*/ 0 h 8"/>
                <a:gd name="T6" fmla="*/ 0 w 38"/>
                <a:gd name="T7" fmla="*/ 8 h 8"/>
                <a:gd name="T8" fmla="*/ 23 w 38"/>
                <a:gd name="T9" fmla="*/ 8 h 8"/>
                <a:gd name="T10" fmla="*/ 38 w 38"/>
                <a:gd name="T11" fmla="*/ 0 h 8"/>
              </a:gdLst>
              <a:ahLst/>
              <a:cxnLst>
                <a:cxn ang="0">
                  <a:pos x="T0" y="T1"/>
                </a:cxn>
                <a:cxn ang="0">
                  <a:pos x="T2" y="T3"/>
                </a:cxn>
                <a:cxn ang="0">
                  <a:pos x="T4" y="T5"/>
                </a:cxn>
                <a:cxn ang="0">
                  <a:pos x="T6" y="T7"/>
                </a:cxn>
                <a:cxn ang="0">
                  <a:pos x="T8" y="T9"/>
                </a:cxn>
                <a:cxn ang="0">
                  <a:pos x="T10" y="T11"/>
                </a:cxn>
              </a:cxnLst>
              <a:rect l="0" t="0" r="r" b="b"/>
              <a:pathLst>
                <a:path w="38" h="8">
                  <a:moveTo>
                    <a:pt x="38" y="0"/>
                  </a:moveTo>
                  <a:lnTo>
                    <a:pt x="30" y="8"/>
                  </a:lnTo>
                  <a:lnTo>
                    <a:pt x="30" y="0"/>
                  </a:lnTo>
                  <a:lnTo>
                    <a:pt x="0" y="8"/>
                  </a:lnTo>
                  <a:lnTo>
                    <a:pt x="23" y="8"/>
                  </a:lnTo>
                  <a:lnTo>
                    <a:pt x="38" y="0"/>
                  </a:lnTo>
                  <a:close/>
                </a:path>
              </a:pathLst>
            </a:custGeom>
            <a:solidFill>
              <a:srgbClr val="E1E1E1"/>
            </a:solidFill>
            <a:ln w="12700">
              <a:solidFill>
                <a:srgbClr val="000000"/>
              </a:solidFill>
              <a:prstDash val="solid"/>
              <a:round/>
              <a:headEnd/>
              <a:tailEnd/>
            </a:ln>
          </p:spPr>
          <p:txBody>
            <a:bodyPr/>
            <a:lstStyle/>
            <a:p>
              <a:endParaRPr lang="en-US"/>
            </a:p>
          </p:txBody>
        </p:sp>
        <p:sp>
          <p:nvSpPr>
            <p:cNvPr id="215511" name="Freeform 471"/>
            <p:cNvSpPr>
              <a:spLocks/>
            </p:cNvSpPr>
            <p:nvPr/>
          </p:nvSpPr>
          <p:spPr bwMode="auto">
            <a:xfrm>
              <a:off x="2257" y="2190"/>
              <a:ext cx="144" cy="143"/>
            </a:xfrm>
            <a:custGeom>
              <a:avLst/>
              <a:gdLst>
                <a:gd name="T0" fmla="*/ 0 w 144"/>
                <a:gd name="T1" fmla="*/ 127 h 143"/>
                <a:gd name="T2" fmla="*/ 0 w 144"/>
                <a:gd name="T3" fmla="*/ 143 h 143"/>
                <a:gd name="T4" fmla="*/ 0 w 144"/>
                <a:gd name="T5" fmla="*/ 127 h 143"/>
                <a:gd name="T6" fmla="*/ 7 w 144"/>
                <a:gd name="T7" fmla="*/ 103 h 143"/>
                <a:gd name="T8" fmla="*/ 22 w 144"/>
                <a:gd name="T9" fmla="*/ 80 h 143"/>
                <a:gd name="T10" fmla="*/ 15 w 144"/>
                <a:gd name="T11" fmla="*/ 80 h 143"/>
                <a:gd name="T12" fmla="*/ 30 w 144"/>
                <a:gd name="T13" fmla="*/ 64 h 143"/>
                <a:gd name="T14" fmla="*/ 38 w 144"/>
                <a:gd name="T15" fmla="*/ 48 h 143"/>
                <a:gd name="T16" fmla="*/ 45 w 144"/>
                <a:gd name="T17" fmla="*/ 32 h 143"/>
                <a:gd name="T18" fmla="*/ 53 w 144"/>
                <a:gd name="T19" fmla="*/ 24 h 143"/>
                <a:gd name="T20" fmla="*/ 68 w 144"/>
                <a:gd name="T21" fmla="*/ 0 h 143"/>
                <a:gd name="T22" fmla="*/ 144 w 144"/>
                <a:gd name="T23" fmla="*/ 0 h 143"/>
                <a:gd name="T24" fmla="*/ 144 w 144"/>
                <a:gd name="T25" fmla="*/ 8 h 143"/>
                <a:gd name="T26" fmla="*/ 144 w 144"/>
                <a:gd name="T27" fmla="*/ 32 h 143"/>
                <a:gd name="T28" fmla="*/ 83 w 144"/>
                <a:gd name="T29" fmla="*/ 32 h 143"/>
                <a:gd name="T30" fmla="*/ 83 w 144"/>
                <a:gd name="T31" fmla="*/ 64 h 143"/>
                <a:gd name="T32" fmla="*/ 83 w 144"/>
                <a:gd name="T33" fmla="*/ 88 h 143"/>
                <a:gd name="T34" fmla="*/ 68 w 144"/>
                <a:gd name="T35" fmla="*/ 96 h 143"/>
                <a:gd name="T36" fmla="*/ 68 w 144"/>
                <a:gd name="T37" fmla="*/ 111 h 143"/>
                <a:gd name="T38" fmla="*/ 68 w 144"/>
                <a:gd name="T39" fmla="*/ 127 h 143"/>
                <a:gd name="T40" fmla="*/ 0 w 144"/>
                <a:gd name="T41" fmla="*/ 12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3">
                  <a:moveTo>
                    <a:pt x="0" y="127"/>
                  </a:moveTo>
                  <a:lnTo>
                    <a:pt x="0" y="143"/>
                  </a:lnTo>
                  <a:lnTo>
                    <a:pt x="0" y="127"/>
                  </a:lnTo>
                  <a:lnTo>
                    <a:pt x="7" y="103"/>
                  </a:lnTo>
                  <a:lnTo>
                    <a:pt x="22" y="80"/>
                  </a:lnTo>
                  <a:lnTo>
                    <a:pt x="15" y="80"/>
                  </a:lnTo>
                  <a:lnTo>
                    <a:pt x="30" y="64"/>
                  </a:lnTo>
                  <a:lnTo>
                    <a:pt x="38" y="48"/>
                  </a:lnTo>
                  <a:lnTo>
                    <a:pt x="45" y="32"/>
                  </a:lnTo>
                  <a:lnTo>
                    <a:pt x="53" y="24"/>
                  </a:lnTo>
                  <a:lnTo>
                    <a:pt x="68" y="0"/>
                  </a:lnTo>
                  <a:lnTo>
                    <a:pt x="144" y="0"/>
                  </a:lnTo>
                  <a:lnTo>
                    <a:pt x="144" y="8"/>
                  </a:lnTo>
                  <a:lnTo>
                    <a:pt x="144" y="32"/>
                  </a:lnTo>
                  <a:lnTo>
                    <a:pt x="83" y="32"/>
                  </a:lnTo>
                  <a:lnTo>
                    <a:pt x="83" y="64"/>
                  </a:lnTo>
                  <a:lnTo>
                    <a:pt x="83" y="88"/>
                  </a:lnTo>
                  <a:lnTo>
                    <a:pt x="68" y="96"/>
                  </a:lnTo>
                  <a:lnTo>
                    <a:pt x="68" y="111"/>
                  </a:lnTo>
                  <a:lnTo>
                    <a:pt x="68" y="127"/>
                  </a:lnTo>
                  <a:lnTo>
                    <a:pt x="0" y="127"/>
                  </a:lnTo>
                  <a:close/>
                </a:path>
              </a:pathLst>
            </a:custGeom>
            <a:solidFill>
              <a:srgbClr val="E1E1E1"/>
            </a:solidFill>
            <a:ln w="12700">
              <a:solidFill>
                <a:srgbClr val="000000"/>
              </a:solidFill>
              <a:prstDash val="solid"/>
              <a:round/>
              <a:headEnd/>
              <a:tailEnd/>
            </a:ln>
          </p:spPr>
          <p:txBody>
            <a:bodyPr/>
            <a:lstStyle/>
            <a:p>
              <a:endParaRPr lang="en-US"/>
            </a:p>
          </p:txBody>
        </p:sp>
        <p:sp>
          <p:nvSpPr>
            <p:cNvPr id="215512" name="Freeform 472"/>
            <p:cNvSpPr>
              <a:spLocks/>
            </p:cNvSpPr>
            <p:nvPr/>
          </p:nvSpPr>
          <p:spPr bwMode="auto">
            <a:xfrm>
              <a:off x="2196" y="1104"/>
              <a:ext cx="1421" cy="1"/>
            </a:xfrm>
            <a:custGeom>
              <a:avLst/>
              <a:gdLst>
                <a:gd name="T0" fmla="*/ 0 w 1421"/>
                <a:gd name="T1" fmla="*/ 1421 w 1421"/>
                <a:gd name="T2" fmla="*/ 0 w 1421"/>
              </a:gdLst>
              <a:ahLst/>
              <a:cxnLst>
                <a:cxn ang="0">
                  <a:pos x="T0" y="0"/>
                </a:cxn>
                <a:cxn ang="0">
                  <a:pos x="T1" y="0"/>
                </a:cxn>
                <a:cxn ang="0">
                  <a:pos x="T2" y="0"/>
                </a:cxn>
              </a:cxnLst>
              <a:rect l="0" t="0" r="r" b="b"/>
              <a:pathLst>
                <a:path w="1421">
                  <a:moveTo>
                    <a:pt x="0" y="0"/>
                  </a:moveTo>
                  <a:lnTo>
                    <a:pt x="1421"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513" name="Freeform 473"/>
            <p:cNvSpPr>
              <a:spLocks/>
            </p:cNvSpPr>
            <p:nvPr/>
          </p:nvSpPr>
          <p:spPr bwMode="auto">
            <a:xfrm>
              <a:off x="1482" y="2476"/>
              <a:ext cx="22" cy="24"/>
            </a:xfrm>
            <a:custGeom>
              <a:avLst/>
              <a:gdLst>
                <a:gd name="T0" fmla="*/ 22 w 22"/>
                <a:gd name="T1" fmla="*/ 16 h 24"/>
                <a:gd name="T2" fmla="*/ 7 w 22"/>
                <a:gd name="T3" fmla="*/ 0 h 24"/>
                <a:gd name="T4" fmla="*/ 0 w 22"/>
                <a:gd name="T5" fmla="*/ 16 h 24"/>
                <a:gd name="T6" fmla="*/ 7 w 22"/>
                <a:gd name="T7" fmla="*/ 24 h 24"/>
                <a:gd name="T8" fmla="*/ 22 w 22"/>
                <a:gd name="T9" fmla="*/ 16 h 24"/>
              </a:gdLst>
              <a:ahLst/>
              <a:cxnLst>
                <a:cxn ang="0">
                  <a:pos x="T0" y="T1"/>
                </a:cxn>
                <a:cxn ang="0">
                  <a:pos x="T2" y="T3"/>
                </a:cxn>
                <a:cxn ang="0">
                  <a:pos x="T4" y="T5"/>
                </a:cxn>
                <a:cxn ang="0">
                  <a:pos x="T6" y="T7"/>
                </a:cxn>
                <a:cxn ang="0">
                  <a:pos x="T8" y="T9"/>
                </a:cxn>
              </a:cxnLst>
              <a:rect l="0" t="0" r="r" b="b"/>
              <a:pathLst>
                <a:path w="22" h="24">
                  <a:moveTo>
                    <a:pt x="22" y="16"/>
                  </a:moveTo>
                  <a:lnTo>
                    <a:pt x="7" y="0"/>
                  </a:lnTo>
                  <a:lnTo>
                    <a:pt x="0" y="16"/>
                  </a:lnTo>
                  <a:lnTo>
                    <a:pt x="7" y="24"/>
                  </a:lnTo>
                  <a:lnTo>
                    <a:pt x="22" y="16"/>
                  </a:lnTo>
                </a:path>
              </a:pathLst>
            </a:custGeom>
            <a:solidFill>
              <a:srgbClr val="E1E1E1"/>
            </a:solidFill>
            <a:ln w="12700">
              <a:solidFill>
                <a:schemeClr val="tx1"/>
              </a:solidFill>
              <a:prstDash val="solid"/>
              <a:round/>
              <a:headEnd/>
              <a:tailEnd/>
            </a:ln>
          </p:spPr>
          <p:txBody>
            <a:bodyPr/>
            <a:lstStyle/>
            <a:p>
              <a:endParaRPr lang="en-US"/>
            </a:p>
          </p:txBody>
        </p:sp>
        <p:sp>
          <p:nvSpPr>
            <p:cNvPr id="215514" name="Freeform 474"/>
            <p:cNvSpPr>
              <a:spLocks/>
            </p:cNvSpPr>
            <p:nvPr/>
          </p:nvSpPr>
          <p:spPr bwMode="auto">
            <a:xfrm>
              <a:off x="1482" y="2444"/>
              <a:ext cx="22" cy="24"/>
            </a:xfrm>
            <a:custGeom>
              <a:avLst/>
              <a:gdLst>
                <a:gd name="T0" fmla="*/ 22 w 22"/>
                <a:gd name="T1" fmla="*/ 16 h 24"/>
                <a:gd name="T2" fmla="*/ 15 w 22"/>
                <a:gd name="T3" fmla="*/ 0 h 24"/>
                <a:gd name="T4" fmla="*/ 0 w 22"/>
                <a:gd name="T5" fmla="*/ 16 h 24"/>
                <a:gd name="T6" fmla="*/ 15 w 22"/>
                <a:gd name="T7" fmla="*/ 24 h 24"/>
                <a:gd name="T8" fmla="*/ 22 w 22"/>
                <a:gd name="T9" fmla="*/ 16 h 24"/>
              </a:gdLst>
              <a:ahLst/>
              <a:cxnLst>
                <a:cxn ang="0">
                  <a:pos x="T0" y="T1"/>
                </a:cxn>
                <a:cxn ang="0">
                  <a:pos x="T2" y="T3"/>
                </a:cxn>
                <a:cxn ang="0">
                  <a:pos x="T4" y="T5"/>
                </a:cxn>
                <a:cxn ang="0">
                  <a:pos x="T6" y="T7"/>
                </a:cxn>
                <a:cxn ang="0">
                  <a:pos x="T8" y="T9"/>
                </a:cxn>
              </a:cxnLst>
              <a:rect l="0" t="0" r="r" b="b"/>
              <a:pathLst>
                <a:path w="22" h="24">
                  <a:moveTo>
                    <a:pt x="22" y="16"/>
                  </a:moveTo>
                  <a:lnTo>
                    <a:pt x="15" y="0"/>
                  </a:lnTo>
                  <a:lnTo>
                    <a:pt x="0" y="16"/>
                  </a:lnTo>
                  <a:lnTo>
                    <a:pt x="15" y="24"/>
                  </a:lnTo>
                  <a:lnTo>
                    <a:pt x="22" y="16"/>
                  </a:lnTo>
                </a:path>
              </a:pathLst>
            </a:custGeom>
            <a:solidFill>
              <a:srgbClr val="E1E1E1"/>
            </a:solidFill>
            <a:ln w="12700">
              <a:solidFill>
                <a:schemeClr val="tx1"/>
              </a:solidFill>
              <a:prstDash val="solid"/>
              <a:round/>
              <a:headEnd/>
              <a:tailEnd/>
            </a:ln>
          </p:spPr>
          <p:txBody>
            <a:bodyPr/>
            <a:lstStyle/>
            <a:p>
              <a:endParaRPr lang="en-US"/>
            </a:p>
          </p:txBody>
        </p:sp>
        <p:sp>
          <p:nvSpPr>
            <p:cNvPr id="215515" name="Freeform 475"/>
            <p:cNvSpPr>
              <a:spLocks/>
            </p:cNvSpPr>
            <p:nvPr/>
          </p:nvSpPr>
          <p:spPr bwMode="auto">
            <a:xfrm>
              <a:off x="2838" y="1863"/>
              <a:ext cx="27" cy="35"/>
            </a:xfrm>
            <a:custGeom>
              <a:avLst/>
              <a:gdLst>
                <a:gd name="T0" fmla="*/ 5 w 27"/>
                <a:gd name="T1" fmla="*/ 1 h 35"/>
                <a:gd name="T2" fmla="*/ 5 w 27"/>
                <a:gd name="T3" fmla="*/ 8 h 35"/>
                <a:gd name="T4" fmla="*/ 5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11 w 27"/>
                <a:gd name="T17" fmla="*/ 28 h 35"/>
                <a:gd name="T18" fmla="*/ 11 w 27"/>
                <a:gd name="T19" fmla="*/ 35 h 35"/>
                <a:gd name="T20" fmla="*/ 16 w 27"/>
                <a:gd name="T21" fmla="*/ 21 h 35"/>
                <a:gd name="T22" fmla="*/ 20 w 27"/>
                <a:gd name="T23" fmla="*/ 16 h 35"/>
                <a:gd name="T24" fmla="*/ 27 w 27"/>
                <a:gd name="T25" fmla="*/ 21 h 35"/>
                <a:gd name="T26" fmla="*/ 17 w 27"/>
                <a:gd name="T27" fmla="*/ 12 h 35"/>
                <a:gd name="T28" fmla="*/ 12 w 27"/>
                <a:gd name="T29" fmla="*/ 6 h 35"/>
                <a:gd name="T30" fmla="*/ 11 w 27"/>
                <a:gd name="T31" fmla="*/ 0 h 35"/>
                <a:gd name="T32" fmla="*/ 5 w 27"/>
                <a:gd name="T33"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5" y="1"/>
                  </a:moveTo>
                  <a:lnTo>
                    <a:pt x="5" y="8"/>
                  </a:lnTo>
                  <a:lnTo>
                    <a:pt x="5" y="1"/>
                  </a:lnTo>
                  <a:lnTo>
                    <a:pt x="0" y="8"/>
                  </a:lnTo>
                  <a:lnTo>
                    <a:pt x="0" y="8"/>
                  </a:lnTo>
                  <a:lnTo>
                    <a:pt x="0" y="15"/>
                  </a:lnTo>
                  <a:lnTo>
                    <a:pt x="0" y="21"/>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p>
          </p:txBody>
        </p:sp>
        <p:sp>
          <p:nvSpPr>
            <p:cNvPr id="215516" name="Freeform 476"/>
            <p:cNvSpPr>
              <a:spLocks/>
            </p:cNvSpPr>
            <p:nvPr/>
          </p:nvSpPr>
          <p:spPr bwMode="auto">
            <a:xfrm>
              <a:off x="2841" y="1811"/>
              <a:ext cx="65" cy="87"/>
            </a:xfrm>
            <a:custGeom>
              <a:avLst/>
              <a:gdLst>
                <a:gd name="T0" fmla="*/ 11 w 65"/>
                <a:gd name="T1" fmla="*/ 19 h 87"/>
                <a:gd name="T2" fmla="*/ 11 w 65"/>
                <a:gd name="T3" fmla="*/ 19 h 87"/>
                <a:gd name="T4" fmla="*/ 5 w 65"/>
                <a:gd name="T5" fmla="*/ 19 h 87"/>
                <a:gd name="T6" fmla="*/ 5 w 65"/>
                <a:gd name="T7" fmla="*/ 26 h 87"/>
                <a:gd name="T8" fmla="*/ 11 w 65"/>
                <a:gd name="T9" fmla="*/ 26 h 87"/>
                <a:gd name="T10" fmla="*/ 11 w 65"/>
                <a:gd name="T11" fmla="*/ 26 h 87"/>
                <a:gd name="T12" fmla="*/ 5 w 65"/>
                <a:gd name="T13" fmla="*/ 33 h 87"/>
                <a:gd name="T14" fmla="*/ 5 w 65"/>
                <a:gd name="T15" fmla="*/ 33 h 87"/>
                <a:gd name="T16" fmla="*/ 5 w 65"/>
                <a:gd name="T17" fmla="*/ 40 h 87"/>
                <a:gd name="T18" fmla="*/ 11 w 65"/>
                <a:gd name="T19" fmla="*/ 40 h 87"/>
                <a:gd name="T20" fmla="*/ 16 w 65"/>
                <a:gd name="T21" fmla="*/ 46 h 87"/>
                <a:gd name="T22" fmla="*/ 11 w 65"/>
                <a:gd name="T23" fmla="*/ 46 h 87"/>
                <a:gd name="T24" fmla="*/ 11 w 65"/>
                <a:gd name="T25" fmla="*/ 53 h 87"/>
                <a:gd name="T26" fmla="*/ 11 w 65"/>
                <a:gd name="T27" fmla="*/ 53 h 87"/>
                <a:gd name="T28" fmla="*/ 13 w 65"/>
                <a:gd name="T29" fmla="*/ 64 h 87"/>
                <a:gd name="T30" fmla="*/ 17 w 65"/>
                <a:gd name="T31" fmla="*/ 69 h 87"/>
                <a:gd name="T32" fmla="*/ 20 w 65"/>
                <a:gd name="T33" fmla="*/ 70 h 87"/>
                <a:gd name="T34" fmla="*/ 22 w 65"/>
                <a:gd name="T35" fmla="*/ 73 h 87"/>
                <a:gd name="T36" fmla="*/ 22 w 65"/>
                <a:gd name="T37" fmla="*/ 78 h 87"/>
                <a:gd name="T38" fmla="*/ 20 w 65"/>
                <a:gd name="T39" fmla="*/ 73 h 87"/>
                <a:gd name="T40" fmla="*/ 27 w 65"/>
                <a:gd name="T41" fmla="*/ 80 h 87"/>
                <a:gd name="T42" fmla="*/ 33 w 65"/>
                <a:gd name="T43" fmla="*/ 87 h 87"/>
                <a:gd name="T44" fmla="*/ 38 w 65"/>
                <a:gd name="T45" fmla="*/ 87 h 87"/>
                <a:gd name="T46" fmla="*/ 38 w 65"/>
                <a:gd name="T47" fmla="*/ 87 h 87"/>
                <a:gd name="T48" fmla="*/ 43 w 65"/>
                <a:gd name="T49" fmla="*/ 87 h 87"/>
                <a:gd name="T50" fmla="*/ 43 w 65"/>
                <a:gd name="T51" fmla="*/ 87 h 87"/>
                <a:gd name="T52" fmla="*/ 49 w 65"/>
                <a:gd name="T53" fmla="*/ 87 h 87"/>
                <a:gd name="T54" fmla="*/ 49 w 65"/>
                <a:gd name="T55" fmla="*/ 87 h 87"/>
                <a:gd name="T56" fmla="*/ 54 w 65"/>
                <a:gd name="T57" fmla="*/ 80 h 87"/>
                <a:gd name="T58" fmla="*/ 54 w 65"/>
                <a:gd name="T59" fmla="*/ 80 h 87"/>
                <a:gd name="T60" fmla="*/ 65 w 65"/>
                <a:gd name="T61" fmla="*/ 67 h 87"/>
                <a:gd name="T62" fmla="*/ 54 w 65"/>
                <a:gd name="T63" fmla="*/ 53 h 87"/>
                <a:gd name="T64" fmla="*/ 60 w 65"/>
                <a:gd name="T65" fmla="*/ 40 h 87"/>
                <a:gd name="T66" fmla="*/ 54 w 65"/>
                <a:gd name="T67" fmla="*/ 33 h 87"/>
                <a:gd name="T68" fmla="*/ 49 w 65"/>
                <a:gd name="T69" fmla="*/ 33 h 87"/>
                <a:gd name="T70" fmla="*/ 49 w 65"/>
                <a:gd name="T71" fmla="*/ 33 h 87"/>
                <a:gd name="T72" fmla="*/ 38 w 65"/>
                <a:gd name="T73" fmla="*/ 26 h 87"/>
                <a:gd name="T74" fmla="*/ 22 w 65"/>
                <a:gd name="T75" fmla="*/ 0 h 87"/>
                <a:gd name="T76" fmla="*/ 0 w 65"/>
                <a:gd name="T77" fmla="*/ 6 h 87"/>
                <a:gd name="T78" fmla="*/ 0 w 65"/>
                <a:gd name="T79" fmla="*/ 12 h 87"/>
                <a:gd name="T80" fmla="*/ 5 w 65"/>
                <a:gd name="T81" fmla="*/ 12 h 87"/>
                <a:gd name="T82" fmla="*/ 0 w 65"/>
                <a:gd name="T83" fmla="*/ 12 h 87"/>
                <a:gd name="T84" fmla="*/ 5 w 65"/>
                <a:gd name="T85" fmla="*/ 19 h 87"/>
                <a:gd name="T86" fmla="*/ 11 w 65"/>
                <a:gd name="T8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87">
                  <a:moveTo>
                    <a:pt x="11" y="19"/>
                  </a:moveTo>
                  <a:lnTo>
                    <a:pt x="11" y="19"/>
                  </a:lnTo>
                  <a:lnTo>
                    <a:pt x="5" y="19"/>
                  </a:lnTo>
                  <a:lnTo>
                    <a:pt x="5" y="26"/>
                  </a:lnTo>
                  <a:lnTo>
                    <a:pt x="11" y="26"/>
                  </a:lnTo>
                  <a:lnTo>
                    <a:pt x="11" y="26"/>
                  </a:lnTo>
                  <a:lnTo>
                    <a:pt x="5" y="33"/>
                  </a:lnTo>
                  <a:lnTo>
                    <a:pt x="5" y="33"/>
                  </a:lnTo>
                  <a:lnTo>
                    <a:pt x="5" y="40"/>
                  </a:lnTo>
                  <a:lnTo>
                    <a:pt x="11" y="40"/>
                  </a:lnTo>
                  <a:lnTo>
                    <a:pt x="16" y="46"/>
                  </a:lnTo>
                  <a:lnTo>
                    <a:pt x="11" y="46"/>
                  </a:lnTo>
                  <a:lnTo>
                    <a:pt x="11" y="53"/>
                  </a:lnTo>
                  <a:lnTo>
                    <a:pt x="11" y="53"/>
                  </a:lnTo>
                  <a:lnTo>
                    <a:pt x="13" y="64"/>
                  </a:lnTo>
                  <a:lnTo>
                    <a:pt x="17" y="69"/>
                  </a:lnTo>
                  <a:lnTo>
                    <a:pt x="20" y="70"/>
                  </a:lnTo>
                  <a:lnTo>
                    <a:pt x="22" y="73"/>
                  </a:lnTo>
                  <a:lnTo>
                    <a:pt x="22" y="78"/>
                  </a:lnTo>
                  <a:lnTo>
                    <a:pt x="20" y="73"/>
                  </a:lnTo>
                  <a:lnTo>
                    <a:pt x="27" y="80"/>
                  </a:lnTo>
                  <a:lnTo>
                    <a:pt x="33" y="87"/>
                  </a:lnTo>
                  <a:lnTo>
                    <a:pt x="38" y="87"/>
                  </a:lnTo>
                  <a:lnTo>
                    <a:pt x="38" y="87"/>
                  </a:lnTo>
                  <a:lnTo>
                    <a:pt x="43" y="87"/>
                  </a:lnTo>
                  <a:lnTo>
                    <a:pt x="43" y="87"/>
                  </a:lnTo>
                  <a:lnTo>
                    <a:pt x="49" y="87"/>
                  </a:lnTo>
                  <a:lnTo>
                    <a:pt x="49" y="87"/>
                  </a:lnTo>
                  <a:lnTo>
                    <a:pt x="54" y="80"/>
                  </a:lnTo>
                  <a:lnTo>
                    <a:pt x="54" y="80"/>
                  </a:lnTo>
                  <a:lnTo>
                    <a:pt x="65" y="67"/>
                  </a:lnTo>
                  <a:lnTo>
                    <a:pt x="54" y="53"/>
                  </a:lnTo>
                  <a:lnTo>
                    <a:pt x="60" y="40"/>
                  </a:lnTo>
                  <a:lnTo>
                    <a:pt x="54" y="33"/>
                  </a:lnTo>
                  <a:lnTo>
                    <a:pt x="49"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p>
          </p:txBody>
        </p:sp>
      </p:grpSp>
      <p:pic>
        <p:nvPicPr>
          <p:cNvPr id="215517" name="Picture 4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379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57200" y="152400"/>
            <a:ext cx="8229600" cy="1066800"/>
          </a:xfrm>
          <a:prstGeom prst="rect">
            <a:avLst/>
          </a:prstGeom>
          <a:noFill/>
          <a:ln w="9525">
            <a:noFill/>
            <a:miter lim="800000"/>
            <a:headEnd/>
            <a:tailEnd/>
          </a:ln>
        </p:spPr>
        <p:txBody>
          <a:bodyPr anchor="ctr"/>
          <a:lstStyle/>
          <a:p>
            <a:pPr>
              <a:spcBef>
                <a:spcPct val="0"/>
              </a:spcBef>
              <a:defRPr/>
            </a:pPr>
            <a:r>
              <a:rPr lang="en-US" sz="3600" dirty="0">
                <a:solidFill>
                  <a:srgbClr val="00408C"/>
                </a:solidFill>
                <a:latin typeface="+mj-lt"/>
                <a:ea typeface="+mj-ea"/>
                <a:cs typeface="+mj-cs"/>
              </a:rPr>
              <a:t>Union de </a:t>
            </a:r>
            <a:r>
              <a:rPr lang="en-US" sz="3600" dirty="0" err="1">
                <a:solidFill>
                  <a:srgbClr val="00408C"/>
                </a:solidFill>
                <a:latin typeface="+mj-lt"/>
                <a:ea typeface="+mj-ea"/>
                <a:cs typeface="+mj-cs"/>
              </a:rPr>
              <a:t>Lisbonne</a:t>
            </a:r>
            <a:r>
              <a:rPr lang="en-US" sz="3600" dirty="0">
                <a:solidFill>
                  <a:srgbClr val="00408C"/>
                </a:solidFill>
                <a:latin typeface="+mj-lt"/>
                <a:ea typeface="+mj-ea"/>
                <a:cs typeface="+mj-cs"/>
              </a:rPr>
              <a:t>: 28 </a:t>
            </a:r>
            <a:r>
              <a:rPr lang="en-US" sz="3600" dirty="0" err="1">
                <a:solidFill>
                  <a:srgbClr val="00408C"/>
                </a:solidFill>
                <a:latin typeface="+mj-lt"/>
                <a:ea typeface="+mj-ea"/>
                <a:cs typeface="+mj-cs"/>
              </a:rPr>
              <a:t>États</a:t>
            </a:r>
            <a:r>
              <a:rPr lang="en-US" sz="3600" dirty="0">
                <a:solidFill>
                  <a:srgbClr val="00408C"/>
                </a:solidFill>
                <a:latin typeface="+mj-lt"/>
                <a:ea typeface="+mj-ea"/>
                <a:cs typeface="+mj-cs"/>
              </a:rPr>
              <a:t> </a:t>
            </a:r>
            <a:r>
              <a:rPr lang="en-US" sz="3600" dirty="0" err="1">
                <a:solidFill>
                  <a:srgbClr val="00408C"/>
                </a:solidFill>
                <a:latin typeface="+mj-lt"/>
                <a:ea typeface="+mj-ea"/>
                <a:cs typeface="+mj-cs"/>
              </a:rPr>
              <a:t>membres</a:t>
            </a:r>
            <a:endParaRPr lang="en-US" sz="3600" dirty="0">
              <a:solidFill>
                <a:srgbClr val="00408C"/>
              </a:solidFill>
              <a:latin typeface="+mj-lt"/>
              <a:ea typeface="+mj-ea"/>
              <a:cs typeface="+mj-cs"/>
            </a:endParaRPr>
          </a:p>
        </p:txBody>
      </p:sp>
      <p:sp>
        <p:nvSpPr>
          <p:cNvPr id="10243" name="Rectangle 3"/>
          <p:cNvSpPr>
            <a:spLocks noChangeArrowheads="1"/>
          </p:cNvSpPr>
          <p:nvPr/>
        </p:nvSpPr>
        <p:spPr bwMode="auto">
          <a:xfrm>
            <a:off x="457200" y="1773238"/>
            <a:ext cx="2819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lvl="1" algn="ctr" eaLnBrk="1" hangingPunct="1">
              <a:buFontTx/>
              <a:buNone/>
            </a:pPr>
            <a:r>
              <a:rPr lang="en-US" altLang="en-US" sz="1800" b="1" u="sng" dirty="0" err="1" smtClean="0">
                <a:solidFill>
                  <a:srgbClr val="0070C0"/>
                </a:solidFill>
                <a:latin typeface="Arial" pitchFamily="34" charset="0"/>
                <a:cs typeface="Arial" pitchFamily="34" charset="0"/>
              </a:rPr>
              <a:t>Afrique</a:t>
            </a:r>
            <a:r>
              <a:rPr lang="en-US" altLang="en-US" sz="1800" b="1" u="sng" dirty="0" smtClean="0">
                <a:solidFill>
                  <a:srgbClr val="0070C0"/>
                </a:solidFill>
                <a:latin typeface="Arial" pitchFamily="34" charset="0"/>
                <a:cs typeface="Arial" pitchFamily="34" charset="0"/>
              </a:rPr>
              <a:t> </a:t>
            </a:r>
            <a:r>
              <a:rPr lang="en-US" altLang="en-US" sz="1800" b="1" u="sng" dirty="0">
                <a:solidFill>
                  <a:srgbClr val="0070C0"/>
                </a:solidFill>
                <a:latin typeface="Arial" pitchFamily="34" charset="0"/>
                <a:cs typeface="Arial" pitchFamily="34" charset="0"/>
              </a:rPr>
              <a:t>(6)</a:t>
            </a:r>
            <a:endParaRPr lang="en-US" altLang="en-US" sz="1800" b="1" dirty="0">
              <a:solidFill>
                <a:srgbClr val="0070C0"/>
              </a:solidFill>
              <a:latin typeface="Arial" pitchFamily="34" charset="0"/>
              <a:cs typeface="Arial" pitchFamily="34" charset="0"/>
            </a:endParaRPr>
          </a:p>
          <a:p>
            <a:pPr lvl="1" algn="ctr" eaLnBrk="1" hangingPunct="1">
              <a:buFontTx/>
              <a:buNone/>
            </a:pPr>
            <a:r>
              <a:rPr lang="en-US" altLang="en-US" sz="1600" b="1" dirty="0" err="1" smtClean="0">
                <a:solidFill>
                  <a:srgbClr val="000000"/>
                </a:solidFill>
                <a:latin typeface="Arial" pitchFamily="34" charset="0"/>
                <a:cs typeface="Arial" pitchFamily="34" charset="0"/>
              </a:rPr>
              <a:t>Algérie</a:t>
            </a:r>
            <a:endParaRPr lang="en-US" altLang="en-US" sz="1600" b="1" dirty="0">
              <a:solidFill>
                <a:srgbClr val="000000"/>
              </a:solidFill>
              <a:latin typeface="Arial" pitchFamily="34" charset="0"/>
              <a:cs typeface="Arial" pitchFamily="34" charset="0"/>
            </a:endParaRPr>
          </a:p>
          <a:p>
            <a:pPr lvl="1" algn="ctr" eaLnBrk="1" hangingPunct="1">
              <a:buFontTx/>
              <a:buNone/>
            </a:pPr>
            <a:r>
              <a:rPr lang="en-US" altLang="en-US" sz="1600" b="1" dirty="0">
                <a:solidFill>
                  <a:srgbClr val="000000"/>
                </a:solidFill>
                <a:latin typeface="Arial" pitchFamily="34" charset="0"/>
                <a:cs typeface="Arial" pitchFamily="34" charset="0"/>
              </a:rPr>
              <a:t>Burkina Faso</a:t>
            </a:r>
          </a:p>
          <a:p>
            <a:pPr lvl="1" algn="ctr" eaLnBrk="1" hangingPunct="1">
              <a:buFontTx/>
              <a:buNone/>
            </a:pPr>
            <a:r>
              <a:rPr lang="en-US" altLang="en-US" sz="1600" b="1" dirty="0">
                <a:solidFill>
                  <a:srgbClr val="000000"/>
                </a:solidFill>
                <a:latin typeface="Arial" pitchFamily="34" charset="0"/>
                <a:cs typeface="Arial" pitchFamily="34" charset="0"/>
              </a:rPr>
              <a:t>Congo</a:t>
            </a:r>
          </a:p>
          <a:p>
            <a:pPr lvl="1" algn="ctr" eaLnBrk="1" hangingPunct="1">
              <a:buFontTx/>
              <a:buNone/>
            </a:pPr>
            <a:r>
              <a:rPr lang="en-US" altLang="en-US" sz="1600" b="1" dirty="0" smtClean="0">
                <a:solidFill>
                  <a:srgbClr val="000000"/>
                </a:solidFill>
                <a:latin typeface="Arial" pitchFamily="34" charset="0"/>
                <a:cs typeface="Arial" pitchFamily="34" charset="0"/>
              </a:rPr>
              <a:t>Gabon</a:t>
            </a:r>
            <a:endParaRPr lang="en-US" altLang="en-US" sz="1600" b="1" dirty="0">
              <a:solidFill>
                <a:srgbClr val="000000"/>
              </a:solidFill>
              <a:latin typeface="Arial" pitchFamily="34" charset="0"/>
              <a:cs typeface="Arial" pitchFamily="34" charset="0"/>
            </a:endParaRPr>
          </a:p>
          <a:p>
            <a:pPr lvl="1" algn="ctr" eaLnBrk="1" hangingPunct="1">
              <a:buFontTx/>
              <a:buNone/>
            </a:pPr>
            <a:r>
              <a:rPr lang="en-US" altLang="en-US" sz="1600" b="1" dirty="0">
                <a:solidFill>
                  <a:srgbClr val="000000"/>
                </a:solidFill>
                <a:latin typeface="Arial" pitchFamily="34" charset="0"/>
                <a:cs typeface="Arial" pitchFamily="34" charset="0"/>
              </a:rPr>
              <a:t>Togo</a:t>
            </a:r>
          </a:p>
          <a:p>
            <a:pPr lvl="1" algn="ctr" eaLnBrk="1" hangingPunct="1">
              <a:buFontTx/>
              <a:buNone/>
            </a:pPr>
            <a:r>
              <a:rPr lang="en-US" altLang="en-US" sz="1600" b="1" dirty="0" err="1" smtClean="0">
                <a:solidFill>
                  <a:srgbClr val="000000"/>
                </a:solidFill>
                <a:latin typeface="Arial" pitchFamily="34" charset="0"/>
                <a:cs typeface="Arial" pitchFamily="34" charset="0"/>
              </a:rPr>
              <a:t>Tunisie</a:t>
            </a:r>
            <a:endParaRPr lang="en-US" altLang="en-US" sz="1600" b="1" dirty="0">
              <a:solidFill>
                <a:srgbClr val="000000"/>
              </a:solidFill>
              <a:latin typeface="Arial" pitchFamily="34" charset="0"/>
              <a:cs typeface="Arial" pitchFamily="34" charset="0"/>
            </a:endParaRPr>
          </a:p>
          <a:p>
            <a:pPr eaLnBrk="1" hangingPunct="1">
              <a:buFontTx/>
              <a:buBlip>
                <a:blip r:embed="rId3"/>
              </a:buBlip>
            </a:pPr>
            <a:endParaRPr lang="en-US" altLang="en-US" sz="1800" b="1" dirty="0">
              <a:solidFill>
                <a:srgbClr val="000000"/>
              </a:solidFill>
              <a:latin typeface="Arial" pitchFamily="34" charset="0"/>
              <a:cs typeface="Arial" pitchFamily="34" charset="0"/>
            </a:endParaRPr>
          </a:p>
        </p:txBody>
      </p:sp>
      <p:sp>
        <p:nvSpPr>
          <p:cNvPr id="10244" name="Rectangle 4"/>
          <p:cNvSpPr>
            <a:spLocks noChangeArrowheads="1"/>
          </p:cNvSpPr>
          <p:nvPr/>
        </p:nvSpPr>
        <p:spPr bwMode="auto">
          <a:xfrm>
            <a:off x="3059113" y="1557338"/>
            <a:ext cx="25209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lvl="1" algn="ctr" eaLnBrk="1" hangingPunct="1">
              <a:buFontTx/>
              <a:buNone/>
            </a:pPr>
            <a:r>
              <a:rPr lang="en-US" altLang="en-US" sz="1800" b="1" u="sng" dirty="0" smtClean="0">
                <a:solidFill>
                  <a:srgbClr val="0070C0"/>
                </a:solidFill>
                <a:latin typeface="Arial" pitchFamily="34" charset="0"/>
                <a:cs typeface="Arial" pitchFamily="34" charset="0"/>
              </a:rPr>
              <a:t>Orient </a:t>
            </a:r>
            <a:r>
              <a:rPr lang="en-US" altLang="en-US" sz="1800" b="1" u="sng" dirty="0">
                <a:solidFill>
                  <a:srgbClr val="0070C0"/>
                </a:solidFill>
                <a:latin typeface="Arial" pitchFamily="34" charset="0"/>
                <a:cs typeface="Arial" pitchFamily="34" charset="0"/>
              </a:rPr>
              <a:t>(3)</a:t>
            </a:r>
            <a:endParaRPr lang="en-US" altLang="en-US" sz="1800" b="1" dirty="0">
              <a:solidFill>
                <a:srgbClr val="0070C0"/>
              </a:solidFill>
              <a:latin typeface="Arial" pitchFamily="34" charset="0"/>
              <a:cs typeface="Arial" pitchFamily="34" charset="0"/>
            </a:endParaRPr>
          </a:p>
          <a:p>
            <a:pPr lvl="1" algn="ctr" eaLnBrk="1" hangingPunct="1">
              <a:buFontTx/>
              <a:buNone/>
            </a:pPr>
            <a:r>
              <a:rPr lang="en-US" altLang="en-US" sz="1600" b="1" dirty="0">
                <a:solidFill>
                  <a:schemeClr val="tx1"/>
                </a:solidFill>
                <a:latin typeface="Arial" pitchFamily="34" charset="0"/>
                <a:cs typeface="Arial" pitchFamily="34" charset="0"/>
              </a:rPr>
              <a:t>Rep. </a:t>
            </a:r>
            <a:r>
              <a:rPr lang="en-US" altLang="en-US" sz="1600" b="1" dirty="0" err="1" smtClean="0">
                <a:solidFill>
                  <a:schemeClr val="tx1"/>
                </a:solidFill>
                <a:latin typeface="Arial" pitchFamily="34" charset="0"/>
                <a:cs typeface="Arial" pitchFamily="34" charset="0"/>
              </a:rPr>
              <a:t>Islamique</a:t>
            </a:r>
            <a:r>
              <a:rPr lang="en-US" altLang="en-US" sz="1600" b="1" dirty="0" smtClean="0">
                <a:solidFill>
                  <a:schemeClr val="tx1"/>
                </a:solidFill>
                <a:latin typeface="Arial" pitchFamily="34" charset="0"/>
                <a:cs typeface="Arial" pitchFamily="34" charset="0"/>
              </a:rPr>
              <a:t> </a:t>
            </a:r>
            <a:r>
              <a:rPr lang="en-US" altLang="en-US" sz="1600" b="1" dirty="0">
                <a:solidFill>
                  <a:schemeClr val="tx1"/>
                </a:solidFill>
                <a:latin typeface="Arial" pitchFamily="34" charset="0"/>
                <a:cs typeface="Arial" pitchFamily="34" charset="0"/>
              </a:rPr>
              <a:t>Iran</a:t>
            </a:r>
          </a:p>
          <a:p>
            <a:pPr lvl="1" algn="ctr" eaLnBrk="1" hangingPunct="1">
              <a:buFontTx/>
              <a:buNone/>
            </a:pPr>
            <a:r>
              <a:rPr lang="en-US" altLang="en-US" sz="1600" b="1" dirty="0" err="1" smtClean="0">
                <a:solidFill>
                  <a:schemeClr val="tx1"/>
                </a:solidFill>
                <a:latin typeface="Arial" pitchFamily="34" charset="0"/>
                <a:cs typeface="Arial" pitchFamily="34" charset="0"/>
              </a:rPr>
              <a:t>Israël</a:t>
            </a:r>
            <a:endParaRPr lang="en-US" altLang="en-US" sz="1600" b="1" dirty="0">
              <a:solidFill>
                <a:schemeClr val="tx1"/>
              </a:solidFill>
              <a:latin typeface="Arial" pitchFamily="34" charset="0"/>
              <a:cs typeface="Arial" pitchFamily="34" charset="0"/>
            </a:endParaRPr>
          </a:p>
          <a:p>
            <a:pPr lvl="1" algn="ctr" eaLnBrk="1" hangingPunct="1">
              <a:buFontTx/>
              <a:buNone/>
            </a:pPr>
            <a:r>
              <a:rPr lang="en-US" altLang="en-US" sz="1600" b="1" dirty="0">
                <a:solidFill>
                  <a:schemeClr val="tx1"/>
                </a:solidFill>
                <a:latin typeface="Arial" pitchFamily="34" charset="0"/>
                <a:cs typeface="Arial" pitchFamily="34" charset="0"/>
              </a:rPr>
              <a:t>RPD de </a:t>
            </a:r>
            <a:r>
              <a:rPr lang="en-US" altLang="en-US" sz="1600" b="1" dirty="0" err="1" smtClean="0">
                <a:solidFill>
                  <a:schemeClr val="tx1"/>
                </a:solidFill>
                <a:latin typeface="Arial" pitchFamily="34" charset="0"/>
                <a:cs typeface="Arial" pitchFamily="34" charset="0"/>
              </a:rPr>
              <a:t>Corée</a:t>
            </a:r>
            <a:endParaRPr lang="en-US" altLang="en-US" sz="1600" b="1" dirty="0">
              <a:solidFill>
                <a:schemeClr val="tx1"/>
              </a:solidFill>
              <a:latin typeface="Arial" pitchFamily="34" charset="0"/>
              <a:cs typeface="Arial" pitchFamily="34" charset="0"/>
            </a:endParaRPr>
          </a:p>
          <a:p>
            <a:pPr eaLnBrk="1" hangingPunct="1">
              <a:buFontTx/>
              <a:buBlip>
                <a:blip r:embed="rId3"/>
              </a:buBlip>
            </a:pPr>
            <a:endParaRPr lang="en-US" altLang="en-US" sz="1800" b="1" dirty="0">
              <a:solidFill>
                <a:srgbClr val="000000"/>
              </a:solidFill>
              <a:latin typeface="Arial" pitchFamily="34" charset="0"/>
              <a:cs typeface="Arial" pitchFamily="34" charset="0"/>
            </a:endParaRPr>
          </a:p>
        </p:txBody>
      </p:sp>
      <p:sp>
        <p:nvSpPr>
          <p:cNvPr id="10245" name="Rectangle 5"/>
          <p:cNvSpPr>
            <a:spLocks noChangeArrowheads="1"/>
          </p:cNvSpPr>
          <p:nvPr/>
        </p:nvSpPr>
        <p:spPr bwMode="auto">
          <a:xfrm>
            <a:off x="2268538" y="4030663"/>
            <a:ext cx="30956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lvl="1" algn="ctr" eaLnBrk="1" hangingPunct="1">
              <a:buFontTx/>
              <a:buNone/>
            </a:pPr>
            <a:r>
              <a:rPr lang="en-US" altLang="en-US" sz="1800" b="1" u="sng" dirty="0" err="1" smtClean="0">
                <a:solidFill>
                  <a:srgbClr val="0070C0"/>
                </a:solidFill>
                <a:latin typeface="Arial" pitchFamily="34" charset="0"/>
                <a:cs typeface="Arial" pitchFamily="34" charset="0"/>
              </a:rPr>
              <a:t>Amérique</a:t>
            </a:r>
            <a:r>
              <a:rPr lang="en-US" altLang="en-US" sz="1800" b="1" u="sng" dirty="0" smtClean="0">
                <a:solidFill>
                  <a:srgbClr val="0070C0"/>
                </a:solidFill>
                <a:latin typeface="Arial" pitchFamily="34" charset="0"/>
                <a:cs typeface="Arial" pitchFamily="34" charset="0"/>
              </a:rPr>
              <a:t> </a:t>
            </a:r>
            <a:r>
              <a:rPr lang="en-US" altLang="en-US" sz="1800" b="1" u="sng" dirty="0">
                <a:solidFill>
                  <a:srgbClr val="0070C0"/>
                </a:solidFill>
                <a:latin typeface="Arial" pitchFamily="34" charset="0"/>
                <a:cs typeface="Arial" pitchFamily="34" charset="0"/>
              </a:rPr>
              <a:t>(6)</a:t>
            </a:r>
          </a:p>
          <a:p>
            <a:pPr lvl="1" algn="ctr" eaLnBrk="1" hangingPunct="1">
              <a:buFontTx/>
              <a:buNone/>
            </a:pPr>
            <a:r>
              <a:rPr lang="en-US" altLang="en-US" sz="1600" b="1" dirty="0">
                <a:solidFill>
                  <a:schemeClr val="tx1"/>
                </a:solidFill>
                <a:latin typeface="Arial" pitchFamily="34" charset="0"/>
                <a:cs typeface="Arial" pitchFamily="34" charset="0"/>
              </a:rPr>
              <a:t>Costa Rica</a:t>
            </a:r>
          </a:p>
          <a:p>
            <a:pPr lvl="1" algn="ctr" eaLnBrk="1" hangingPunct="1">
              <a:buFontTx/>
              <a:buNone/>
            </a:pPr>
            <a:r>
              <a:rPr lang="en-US" altLang="en-US" sz="1600" b="1" dirty="0">
                <a:solidFill>
                  <a:schemeClr val="tx1"/>
                </a:solidFill>
                <a:latin typeface="Arial" pitchFamily="34" charset="0"/>
                <a:cs typeface="Arial" pitchFamily="34" charset="0"/>
              </a:rPr>
              <a:t>Cuba</a:t>
            </a:r>
          </a:p>
          <a:p>
            <a:pPr lvl="1" algn="ctr" eaLnBrk="1" hangingPunct="1">
              <a:buFontTx/>
              <a:buNone/>
            </a:pPr>
            <a:r>
              <a:rPr lang="en-US" altLang="en-US" sz="1600" b="1" dirty="0" err="1" smtClean="0">
                <a:solidFill>
                  <a:schemeClr val="tx1"/>
                </a:solidFill>
                <a:latin typeface="Arial" pitchFamily="34" charset="0"/>
                <a:cs typeface="Arial" pitchFamily="34" charset="0"/>
              </a:rPr>
              <a:t>Haïti</a:t>
            </a:r>
            <a:endParaRPr lang="en-US" altLang="en-US" sz="1600" b="1" dirty="0">
              <a:solidFill>
                <a:schemeClr val="tx1"/>
              </a:solidFill>
              <a:latin typeface="Arial" pitchFamily="34" charset="0"/>
              <a:cs typeface="Arial" pitchFamily="34" charset="0"/>
            </a:endParaRPr>
          </a:p>
          <a:p>
            <a:pPr lvl="1" algn="ctr" eaLnBrk="1" hangingPunct="1">
              <a:buFontTx/>
              <a:buNone/>
            </a:pPr>
            <a:r>
              <a:rPr lang="en-US" altLang="en-US" sz="1600" b="1" dirty="0" err="1" smtClean="0">
                <a:solidFill>
                  <a:schemeClr val="tx1"/>
                </a:solidFill>
                <a:latin typeface="Arial" pitchFamily="34" charset="0"/>
                <a:cs typeface="Arial" pitchFamily="34" charset="0"/>
              </a:rPr>
              <a:t>Méxique</a:t>
            </a:r>
            <a:endParaRPr lang="en-US" altLang="en-US" sz="1600" b="1" dirty="0">
              <a:solidFill>
                <a:schemeClr val="tx1"/>
              </a:solidFill>
              <a:latin typeface="Arial" pitchFamily="34" charset="0"/>
              <a:cs typeface="Arial" pitchFamily="34" charset="0"/>
            </a:endParaRPr>
          </a:p>
          <a:p>
            <a:pPr lvl="1" algn="ctr" eaLnBrk="1" hangingPunct="1">
              <a:buFontTx/>
              <a:buNone/>
            </a:pPr>
            <a:r>
              <a:rPr lang="en-US" altLang="en-US" sz="1600" b="1" dirty="0">
                <a:solidFill>
                  <a:schemeClr val="tx1"/>
                </a:solidFill>
                <a:latin typeface="Arial" pitchFamily="34" charset="0"/>
                <a:cs typeface="Arial" pitchFamily="34" charset="0"/>
              </a:rPr>
              <a:t>Nicaragua</a:t>
            </a:r>
          </a:p>
          <a:p>
            <a:pPr lvl="1" algn="ctr" eaLnBrk="1" hangingPunct="1">
              <a:buFontTx/>
              <a:buNone/>
            </a:pPr>
            <a:r>
              <a:rPr lang="en-US" altLang="en-US" sz="1600" b="1" dirty="0" err="1" smtClean="0">
                <a:solidFill>
                  <a:schemeClr val="tx1"/>
                </a:solidFill>
                <a:latin typeface="Arial" pitchFamily="34" charset="0"/>
                <a:cs typeface="Arial" pitchFamily="34" charset="0"/>
              </a:rPr>
              <a:t>Pérou</a:t>
            </a:r>
            <a:endParaRPr lang="en-US" altLang="en-US" sz="1600" b="1" dirty="0">
              <a:solidFill>
                <a:schemeClr val="tx1"/>
              </a:solidFill>
              <a:latin typeface="Arial" pitchFamily="34" charset="0"/>
              <a:cs typeface="Arial" pitchFamily="34" charset="0"/>
            </a:endParaRPr>
          </a:p>
          <a:p>
            <a:pPr eaLnBrk="1" hangingPunct="1">
              <a:buFontTx/>
              <a:buBlip>
                <a:blip r:embed="rId3"/>
              </a:buBlip>
            </a:pPr>
            <a:endParaRPr lang="en-US" altLang="en-US" sz="1600" b="1" dirty="0">
              <a:solidFill>
                <a:srgbClr val="000000"/>
              </a:solidFill>
              <a:latin typeface="Arial" pitchFamily="34" charset="0"/>
              <a:cs typeface="Arial" pitchFamily="34" charset="0"/>
            </a:endParaRPr>
          </a:p>
        </p:txBody>
      </p:sp>
      <p:sp>
        <p:nvSpPr>
          <p:cNvPr id="10246" name="Rectangle 6"/>
          <p:cNvSpPr>
            <a:spLocks noChangeArrowheads="1"/>
          </p:cNvSpPr>
          <p:nvPr/>
        </p:nvSpPr>
        <p:spPr bwMode="auto">
          <a:xfrm>
            <a:off x="5580063" y="1700213"/>
            <a:ext cx="32702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lvl="1" algn="ctr">
              <a:buFontTx/>
              <a:buNone/>
            </a:pPr>
            <a:r>
              <a:rPr lang="en-US" altLang="en-US" sz="1800" b="1" u="sng" dirty="0" smtClean="0">
                <a:solidFill>
                  <a:srgbClr val="0070C0"/>
                </a:solidFill>
                <a:latin typeface="Arial" pitchFamily="34" charset="0"/>
                <a:cs typeface="Arial" pitchFamily="34" charset="0"/>
              </a:rPr>
              <a:t>Europe </a:t>
            </a:r>
            <a:r>
              <a:rPr lang="en-US" altLang="en-US" sz="1800" b="1" u="sng" dirty="0">
                <a:solidFill>
                  <a:srgbClr val="0070C0"/>
                </a:solidFill>
                <a:latin typeface="Arial" pitchFamily="34" charset="0"/>
                <a:cs typeface="Arial" pitchFamily="34" charset="0"/>
              </a:rPr>
              <a:t>(13)</a:t>
            </a:r>
            <a:endParaRPr lang="en-US" altLang="en-US" sz="1800" b="1" dirty="0">
              <a:solidFill>
                <a:srgbClr val="0070C0"/>
              </a:solidFill>
              <a:latin typeface="Arial" pitchFamily="34" charset="0"/>
              <a:cs typeface="Arial" pitchFamily="34" charset="0"/>
            </a:endParaRPr>
          </a:p>
          <a:p>
            <a:pPr lvl="1" algn="ctr">
              <a:buFontTx/>
              <a:buNone/>
            </a:pPr>
            <a:r>
              <a:rPr lang="fr-CH" altLang="en-US" sz="1600" b="1" dirty="0" smtClean="0">
                <a:solidFill>
                  <a:schemeClr val="tx1"/>
                </a:solidFill>
                <a:latin typeface="Arial" pitchFamily="34" charset="0"/>
                <a:cs typeface="Arial" pitchFamily="34" charset="0"/>
              </a:rPr>
              <a:t>Bosnie et Herzégovine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rgbClr val="000000"/>
                </a:solidFill>
                <a:latin typeface="Arial" pitchFamily="34" charset="0"/>
                <a:cs typeface="Arial" pitchFamily="34" charset="0"/>
              </a:rPr>
              <a:t>Bulgarie</a:t>
            </a:r>
            <a:endParaRPr lang="en-US" altLang="en-US" sz="1600" b="1" dirty="0">
              <a:solidFill>
                <a:srgbClr val="000000"/>
              </a:solidFill>
              <a:latin typeface="Arial" pitchFamily="34" charset="0"/>
              <a:cs typeface="Arial" pitchFamily="34" charset="0"/>
            </a:endParaRPr>
          </a:p>
          <a:p>
            <a:pPr lvl="1" algn="ctr">
              <a:buFontTx/>
              <a:buNone/>
            </a:pPr>
            <a:r>
              <a:rPr lang="en-US" altLang="en-US" sz="1600" b="1" dirty="0" smtClean="0">
                <a:solidFill>
                  <a:schemeClr val="tx1"/>
                </a:solidFill>
                <a:latin typeface="Arial" pitchFamily="34" charset="0"/>
                <a:cs typeface="Arial" pitchFamily="34" charset="0"/>
              </a:rPr>
              <a:t>Ex </a:t>
            </a:r>
            <a:r>
              <a:rPr lang="en-US" altLang="en-US" sz="1600" b="1" dirty="0">
                <a:solidFill>
                  <a:schemeClr val="tx1"/>
                </a:solidFill>
                <a:latin typeface="Arial" pitchFamily="34" charset="0"/>
                <a:cs typeface="Arial" pitchFamily="34" charset="0"/>
              </a:rPr>
              <a:t>RY de </a:t>
            </a:r>
            <a:r>
              <a:rPr lang="en-US" altLang="en-US" sz="1600" b="1" dirty="0" err="1" smtClean="0">
                <a:solidFill>
                  <a:schemeClr val="tx1"/>
                </a:solidFill>
                <a:latin typeface="Arial" pitchFamily="34" charset="0"/>
                <a:cs typeface="Arial" pitchFamily="34" charset="0"/>
              </a:rPr>
              <a:t>Macédoine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smtClean="0">
                <a:solidFill>
                  <a:srgbClr val="000000"/>
                </a:solidFill>
                <a:latin typeface="Arial" pitchFamily="34" charset="0"/>
                <a:cs typeface="Arial" pitchFamily="34" charset="0"/>
              </a:rPr>
              <a:t>France</a:t>
            </a:r>
            <a:endParaRPr lang="en-US" altLang="en-US" sz="1600" b="1" dirty="0">
              <a:solidFill>
                <a:srgbClr val="000000"/>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Géorgie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Hongrie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Italie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Moldavie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Monténégro</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a:solidFill>
                  <a:schemeClr val="tx1"/>
                </a:solidFill>
                <a:latin typeface="Arial" pitchFamily="34" charset="0"/>
                <a:cs typeface="Arial" pitchFamily="34" charset="0"/>
              </a:rPr>
              <a:t>Portugal</a:t>
            </a:r>
          </a:p>
          <a:p>
            <a:pPr lvl="1" algn="ctr">
              <a:buFontTx/>
              <a:buNone/>
            </a:pPr>
            <a:r>
              <a:rPr lang="en-US" altLang="en-US" sz="1600" b="1" dirty="0">
                <a:solidFill>
                  <a:srgbClr val="000000"/>
                </a:solidFill>
                <a:latin typeface="Arial" pitchFamily="34" charset="0"/>
                <a:cs typeface="Arial" pitchFamily="34" charset="0"/>
              </a:rPr>
              <a:t>Rep. </a:t>
            </a:r>
            <a:r>
              <a:rPr lang="en-US" altLang="en-US" sz="1600" b="1" dirty="0" err="1" smtClean="0">
                <a:solidFill>
                  <a:srgbClr val="000000"/>
                </a:solidFill>
                <a:latin typeface="Arial" pitchFamily="34" charset="0"/>
                <a:cs typeface="Arial" pitchFamily="34" charset="0"/>
              </a:rPr>
              <a:t>Tchèque</a:t>
            </a:r>
            <a:endParaRPr lang="en-US" altLang="en-US" sz="1600" b="1" dirty="0">
              <a:solidFill>
                <a:srgbClr val="000000"/>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Serbie</a:t>
            </a:r>
            <a:endParaRPr lang="en-US" altLang="en-US" sz="1600" b="1" dirty="0" smtClean="0">
              <a:solidFill>
                <a:schemeClr val="tx1"/>
              </a:solidFill>
              <a:latin typeface="Arial" pitchFamily="34" charset="0"/>
              <a:cs typeface="Arial" pitchFamily="34" charset="0"/>
            </a:endParaRPr>
          </a:p>
          <a:p>
            <a:pPr lvl="1" algn="ctr">
              <a:buNone/>
            </a:pPr>
            <a:r>
              <a:rPr lang="en-US" altLang="en-US" sz="1600" b="1" dirty="0" err="1">
                <a:solidFill>
                  <a:schemeClr val="tx1"/>
                </a:solidFill>
                <a:latin typeface="Arial" pitchFamily="34" charset="0"/>
                <a:cs typeface="Arial" pitchFamily="34" charset="0"/>
              </a:rPr>
              <a:t>Slovaquie</a:t>
            </a:r>
            <a:endParaRPr lang="en-US" altLang="en-US" sz="1600" b="1" dirty="0">
              <a:solidFill>
                <a:schemeClr val="tx1"/>
              </a:solidFill>
              <a:latin typeface="Arial" pitchFamily="34" charset="0"/>
              <a:cs typeface="Arial" pitchFamily="34" charset="0"/>
            </a:endParaRPr>
          </a:p>
          <a:p>
            <a:pPr lvl="1" algn="ctr">
              <a:buFontTx/>
              <a:buNone/>
            </a:pPr>
            <a:endParaRPr lang="en-US" altLang="en-US" sz="1600" b="1" dirty="0">
              <a:solidFill>
                <a:schemeClr val="tx1"/>
              </a:solidFill>
              <a:latin typeface="Arial" pitchFamily="34" charset="0"/>
              <a:cs typeface="Arial" pitchFamily="34" charset="0"/>
            </a:endParaRPr>
          </a:p>
          <a:p>
            <a:pPr>
              <a:buFontTx/>
              <a:buBlip>
                <a:blip r:embed="rId3"/>
              </a:buBlip>
            </a:pPr>
            <a:endParaRPr lang="en-US" altLang="en-US" sz="16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73926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custDataLst>
              <p:tags r:id="rId1"/>
            </p:custDataLst>
          </p:nvPr>
        </p:nvSpPr>
        <p:spPr>
          <a:xfrm>
            <a:off x="971600" y="44624"/>
            <a:ext cx="8172400" cy="576064"/>
          </a:xfrm>
        </p:spPr>
        <p:txBody>
          <a:bodyPr>
            <a:noAutofit/>
          </a:bodyPr>
          <a:lstStyle/>
          <a:p>
            <a:r>
              <a:rPr lang="fr-FR" dirty="0" smtClean="0"/>
              <a:t>France : réussites et défis</a:t>
            </a:r>
            <a:endParaRPr lang="fr-FR" dirty="0"/>
          </a:p>
        </p:txBody>
      </p:sp>
      <p:sp>
        <p:nvSpPr>
          <p:cNvPr id="3" name="Espace réservé du contenu 2"/>
          <p:cNvSpPr>
            <a:spLocks noGrp="1"/>
          </p:cNvSpPr>
          <p:nvPr>
            <p:ph idx="1"/>
            <p:custDataLst>
              <p:tags r:id="rId2"/>
            </p:custDataLst>
          </p:nvPr>
        </p:nvSpPr>
        <p:spPr>
          <a:xfrm>
            <a:off x="251520" y="450090"/>
            <a:ext cx="8640960" cy="6264696"/>
          </a:xfrm>
        </p:spPr>
        <p:txBody>
          <a:bodyPr>
            <a:noAutofit/>
          </a:bodyPr>
          <a:lstStyle/>
          <a:p>
            <a:pPr lvl="1" algn="just">
              <a:lnSpc>
                <a:spcPct val="110000"/>
              </a:lnSpc>
            </a:pPr>
            <a:endParaRPr lang="fr-FR" sz="2000" dirty="0" smtClean="0">
              <a:ea typeface="ＭＳ Ｐゴシック" charset="0"/>
              <a:cs typeface="Times New Roman" charset="0"/>
            </a:endParaRPr>
          </a:p>
          <a:p>
            <a:pPr lvl="1" algn="just">
              <a:lnSpc>
                <a:spcPct val="110000"/>
              </a:lnSpc>
            </a:pPr>
            <a:r>
              <a:rPr lang="fr-FR" sz="1800" dirty="0" smtClean="0">
                <a:ea typeface="ＭＳ Ｐゴシック" charset="0"/>
                <a:cs typeface="Times New Roman" charset="0"/>
              </a:rPr>
              <a:t>La France est classée 21</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dans l’Indice mondial de l’innovation 2015.</a:t>
            </a:r>
          </a:p>
          <a:p>
            <a:pPr marL="457200" lvl="1" indent="0" algn="just">
              <a:lnSpc>
                <a:spcPct val="110000"/>
              </a:lnSpc>
              <a:buNone/>
            </a:pPr>
            <a:endParaRPr lang="fr-FR" sz="1000" dirty="0" smtClean="0">
              <a:ea typeface="ＭＳ Ｐゴシック" charset="0"/>
              <a:cs typeface="Times New Roman" charset="0"/>
            </a:endParaRPr>
          </a:p>
          <a:p>
            <a:pPr lvl="1" algn="just">
              <a:lnSpc>
                <a:spcPct val="110000"/>
              </a:lnSpc>
              <a:spcBef>
                <a:spcPts val="1200"/>
              </a:spcBef>
            </a:pPr>
            <a:r>
              <a:rPr lang="fr-FR" sz="1800" dirty="0" smtClean="0">
                <a:ea typeface="ＭＳ Ｐゴシック" charset="0"/>
                <a:cs typeface="Times New Roman" charset="0"/>
              </a:rPr>
              <a:t>La France obtient de meilleurs résultats pour le sous-indice des </a:t>
            </a:r>
            <a:r>
              <a:rPr lang="fr-FR" sz="1800" b="1" i="1" dirty="0" smtClean="0">
                <a:ea typeface="ＭＳ Ｐゴシック" charset="0"/>
                <a:cs typeface="Times New Roman" charset="0"/>
              </a:rPr>
              <a:t>moyens</a:t>
            </a:r>
            <a:r>
              <a:rPr lang="fr-FR" sz="1800" b="1" dirty="0" smtClean="0">
                <a:ea typeface="ＭＳ Ｐゴシック" charset="0"/>
                <a:cs typeface="Times New Roman" charset="0"/>
              </a:rPr>
              <a:t> mis en œuvre</a:t>
            </a:r>
            <a:r>
              <a:rPr lang="fr-FR" sz="1800" dirty="0" smtClean="0">
                <a:ea typeface="ＭＳ Ｐゴシック" charset="0"/>
                <a:cs typeface="Times New Roman" charset="0"/>
              </a:rPr>
              <a:t> en matière d’innovation (17</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que pour le sous-indice des </a:t>
            </a:r>
            <a:r>
              <a:rPr lang="fr-FR" sz="1800" b="1" dirty="0" smtClean="0">
                <a:ea typeface="ＭＳ Ｐゴシック" charset="0"/>
                <a:cs typeface="Times New Roman" charset="0"/>
              </a:rPr>
              <a:t>résultats</a:t>
            </a:r>
            <a:r>
              <a:rPr lang="fr-FR" sz="1800" dirty="0" smtClean="0">
                <a:ea typeface="ＭＳ Ｐゴシック" charset="0"/>
                <a:cs typeface="Times New Roman" charset="0"/>
              </a:rPr>
              <a:t> (23</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endParaRPr lang="fr-FR" sz="1000" dirty="0" smtClean="0">
              <a:ea typeface="ＭＳ Ｐゴシック" charset="0"/>
              <a:cs typeface="Times New Roman" charset="0"/>
            </a:endParaRPr>
          </a:p>
          <a:p>
            <a:pPr lvl="1" algn="just">
              <a:lnSpc>
                <a:spcPct val="110000"/>
              </a:lnSpc>
              <a:spcBef>
                <a:spcPts val="1200"/>
              </a:spcBef>
            </a:pPr>
            <a:r>
              <a:rPr lang="fr-FR" sz="1800" u="sng" dirty="0" smtClean="0">
                <a:ea typeface="ＭＳ Ｐゴシック" charset="0"/>
                <a:cs typeface="Times New Roman" charset="0"/>
              </a:rPr>
              <a:t>Sous-indice des moyens mis en œuvre en matière d’innovation</a:t>
            </a:r>
            <a:r>
              <a:rPr lang="fr-FR" sz="1800" dirty="0" smtClean="0">
                <a:ea typeface="ＭＳ Ｐゴシック" charset="0"/>
                <a:cs typeface="Times New Roman" charset="0"/>
              </a:rPr>
              <a:t> : </a:t>
            </a:r>
            <a:r>
              <a:rPr lang="fr-FR" sz="1800" dirty="0">
                <a:ea typeface="ＭＳ Ｐゴシック" charset="0"/>
                <a:cs typeface="Times New Roman" charset="0"/>
              </a:rPr>
              <a:t>l</a:t>
            </a:r>
            <a:r>
              <a:rPr lang="fr-FR" sz="1800" dirty="0" smtClean="0">
                <a:ea typeface="ＭＳ Ｐゴシック" charset="0"/>
                <a:cs typeface="Times New Roman" charset="0"/>
              </a:rPr>
              <a:t>a France se classe parmi les 20 premiers pays pour deux piliers relatifs aux moyens mis en œuvre: </a:t>
            </a:r>
            <a:r>
              <a:rPr lang="fr-FR" sz="1800" i="1" dirty="0" smtClean="0">
                <a:ea typeface="ＭＳ Ｐゴシック" charset="0"/>
                <a:cs typeface="Times New Roman" charset="0"/>
              </a:rPr>
              <a:t>le capital humain et la recherche </a:t>
            </a:r>
            <a:r>
              <a:rPr lang="fr-FR" sz="1800" dirty="0" smtClean="0">
                <a:ea typeface="ＭＳ Ｐゴシック" charset="0"/>
                <a:cs typeface="Times New Roman" charset="0"/>
              </a:rPr>
              <a:t>(12</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et </a:t>
            </a:r>
            <a:r>
              <a:rPr lang="fr-FR" sz="1800" i="1" dirty="0" smtClean="0">
                <a:ea typeface="ＭＳ Ｐゴシック" charset="0"/>
                <a:cs typeface="Times New Roman" charset="0"/>
              </a:rPr>
              <a:t>l’infrastructure </a:t>
            </a:r>
            <a:r>
              <a:rPr lang="fr-FR" sz="1800" dirty="0" smtClean="0">
                <a:ea typeface="ＭＳ Ｐゴシック" charset="0"/>
                <a:cs typeface="Times New Roman" charset="0"/>
              </a:rPr>
              <a:t>(12</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p>
          <a:p>
            <a:pPr lvl="1" algn="just">
              <a:lnSpc>
                <a:spcPct val="110000"/>
              </a:lnSpc>
              <a:spcBef>
                <a:spcPts val="1200"/>
              </a:spcBef>
            </a:pPr>
            <a:r>
              <a:rPr lang="fr-FR" sz="1800" dirty="0" smtClean="0">
                <a:ea typeface="ＭＳ Ｐゴシック" charset="0"/>
                <a:cs typeface="Times New Roman" charset="0"/>
              </a:rPr>
              <a:t>Ses points forts dans les sous-piliers concernent </a:t>
            </a:r>
            <a:r>
              <a:rPr lang="fr-FR" sz="1800" u="sng" dirty="0">
                <a:ea typeface="ＭＳ Ｐゴシック" charset="0"/>
                <a:cs typeface="Times New Roman" charset="0"/>
              </a:rPr>
              <a:t>Recherche et développement </a:t>
            </a:r>
            <a:r>
              <a:rPr lang="fr-FR" sz="1800" dirty="0">
                <a:ea typeface="ＭＳ Ｐゴシック" charset="0"/>
                <a:cs typeface="Times New Roman" charset="0"/>
              </a:rPr>
              <a:t>(12</a:t>
            </a:r>
            <a:r>
              <a:rPr lang="fr-FR" sz="1800" baseline="30000" dirty="0">
                <a:ea typeface="ＭＳ Ｐゴシック" charset="0"/>
                <a:cs typeface="Times New Roman" charset="0"/>
              </a:rPr>
              <a:t>e</a:t>
            </a:r>
            <a:r>
              <a:rPr lang="fr-FR" sz="1800" dirty="0">
                <a:ea typeface="ＭＳ Ｐゴシック" charset="0"/>
                <a:cs typeface="Times New Roman" charset="0"/>
              </a:rPr>
              <a:t>), </a:t>
            </a:r>
            <a:r>
              <a:rPr lang="fr-FR" sz="1800" u="sng" dirty="0" smtClean="0">
                <a:ea typeface="ＭＳ Ｐゴシック" charset="0"/>
                <a:cs typeface="Times New Roman" charset="0"/>
              </a:rPr>
              <a:t>le niveau du résultat moyen </a:t>
            </a:r>
            <a:r>
              <a:rPr lang="fr-FR" sz="1800" u="sng" dirty="0">
                <a:ea typeface="ＭＳ Ｐゴシック" charset="0"/>
                <a:cs typeface="Times New Roman" charset="0"/>
              </a:rPr>
              <a:t>des trois meilleures universités </a:t>
            </a:r>
            <a:r>
              <a:rPr lang="fr-FR" sz="1800" u="sng" dirty="0" smtClean="0">
                <a:ea typeface="ＭＳ Ｐゴシック" charset="0"/>
                <a:cs typeface="Times New Roman" charset="0"/>
              </a:rPr>
              <a:t>au classement mondial des universités </a:t>
            </a:r>
            <a:r>
              <a:rPr lang="fr-FR" sz="1800" dirty="0" smtClean="0">
                <a:ea typeface="ＭＳ Ｐゴシック" charset="0"/>
                <a:cs typeface="Times New Roman" charset="0"/>
              </a:rPr>
              <a:t>QS (8</a:t>
            </a:r>
            <a:r>
              <a:rPr lang="fr-FR" sz="1800" baseline="30000" dirty="0" smtClean="0">
                <a:ea typeface="ＭＳ Ｐゴシック" charset="0"/>
                <a:cs typeface="Times New Roman" charset="0"/>
              </a:rPr>
              <a:t>e</a:t>
            </a:r>
            <a:r>
              <a:rPr lang="fr-FR" sz="1800" dirty="0">
                <a:ea typeface="ＭＳ Ｐゴシック" charset="0"/>
                <a:cs typeface="Times New Roman" charset="0"/>
              </a:rPr>
              <a:t>), </a:t>
            </a:r>
            <a:r>
              <a:rPr lang="fr-FR" sz="1800" u="sng" dirty="0"/>
              <a:t>Technologies de l'information et de la communication</a:t>
            </a:r>
            <a:r>
              <a:rPr lang="fr-FR" sz="1800" dirty="0"/>
              <a:t> </a:t>
            </a:r>
            <a:r>
              <a:rPr lang="fr-FR" sz="1800" dirty="0" smtClean="0"/>
              <a:t>(5</a:t>
            </a:r>
            <a:r>
              <a:rPr lang="fr-FR" sz="1800" baseline="30000" dirty="0" smtClean="0"/>
              <a:t>e</a:t>
            </a:r>
            <a:r>
              <a:rPr lang="fr-FR" sz="1800" dirty="0" smtClean="0"/>
              <a:t>) </a:t>
            </a:r>
            <a:r>
              <a:rPr lang="fr-FR" sz="1800" u="sng" dirty="0" smtClean="0">
                <a:ea typeface="ＭＳ Ｐゴシック" charset="0"/>
                <a:cs typeface="Times New Roman" charset="0"/>
              </a:rPr>
              <a:t>l’accès aux TIC </a:t>
            </a:r>
            <a:r>
              <a:rPr lang="fr-FR" sz="1800" dirty="0" smtClean="0">
                <a:ea typeface="ＭＳ Ｐゴシック" charset="0"/>
                <a:cs typeface="Times New Roman" charset="0"/>
              </a:rPr>
              <a:t>(12</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r>
              <a:rPr lang="fr-FR" sz="1800" u="sng" dirty="0" smtClean="0">
                <a:ea typeface="ＭＳ Ｐゴシック" charset="0"/>
                <a:cs typeface="Times New Roman" charset="0"/>
              </a:rPr>
              <a:t>la performance logistique </a:t>
            </a:r>
            <a:r>
              <a:rPr lang="fr-FR" sz="1800" dirty="0" smtClean="0">
                <a:ea typeface="ＭＳ Ｐゴシック" charset="0"/>
                <a:cs typeface="Times New Roman" charset="0"/>
              </a:rPr>
              <a:t>(13</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r>
              <a:rPr lang="fr-FR" sz="1800" u="sng" dirty="0" smtClean="0">
                <a:ea typeface="ＭＳ Ｐゴシック" charset="0"/>
                <a:cs typeface="Times New Roman" charset="0"/>
              </a:rPr>
              <a:t>les services en ligne du gouvernement</a:t>
            </a:r>
            <a:r>
              <a:rPr lang="fr-FR" sz="1800" dirty="0" smtClean="0">
                <a:ea typeface="ＭＳ Ｐゴシック" charset="0"/>
                <a:cs typeface="Times New Roman" charset="0"/>
              </a:rPr>
              <a:t> (1</a:t>
            </a:r>
            <a:r>
              <a:rPr lang="fr-FR" sz="1800" baseline="30000" dirty="0" smtClean="0">
                <a:ea typeface="ＭＳ Ｐゴシック" charset="0"/>
                <a:cs typeface="Times New Roman" charset="0"/>
              </a:rPr>
              <a:t>re</a:t>
            </a:r>
            <a:r>
              <a:rPr lang="fr-FR" sz="1800" dirty="0">
                <a:ea typeface="ＭＳ Ｐゴシック" charset="0"/>
                <a:cs typeface="Times New Roman" charset="0"/>
              </a:rPr>
              <a:t>), </a:t>
            </a:r>
            <a:r>
              <a:rPr lang="fr-FR" sz="1800" dirty="0" smtClean="0">
                <a:ea typeface="ＭＳ Ｐゴシック" charset="0"/>
                <a:cs typeface="Times New Roman" charset="0"/>
              </a:rPr>
              <a:t>Participation en ligne </a:t>
            </a:r>
            <a:r>
              <a:rPr lang="fr-FR" sz="1800" dirty="0">
                <a:ea typeface="ＭＳ Ｐゴシック" charset="0"/>
                <a:cs typeface="Times New Roman" charset="0"/>
              </a:rPr>
              <a:t>(</a:t>
            </a:r>
            <a:r>
              <a:rPr lang="fr-FR" sz="1800" dirty="0" smtClean="0">
                <a:ea typeface="ＭＳ Ｐゴシック" charset="0"/>
                <a:cs typeface="Times New Roman" charset="0"/>
              </a:rPr>
              <a:t>4</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r>
              <a:rPr lang="fr-FR" sz="1800" u="sng" dirty="0" smtClean="0">
                <a:ea typeface="ＭＳ Ｐゴシック" charset="0"/>
                <a:cs typeface="Times New Roman" charset="0"/>
              </a:rPr>
              <a:t>Travailleurs </a:t>
            </a:r>
            <a:r>
              <a:rPr lang="fr-FR" sz="1800" u="sng" dirty="0">
                <a:ea typeface="ＭＳ Ｐゴシック" charset="0"/>
                <a:cs typeface="Times New Roman" charset="0"/>
              </a:rPr>
              <a:t>du </a:t>
            </a:r>
            <a:r>
              <a:rPr lang="fr-FR" sz="1800" u="sng" dirty="0" smtClean="0">
                <a:ea typeface="ＭＳ Ｐゴシック" charset="0"/>
                <a:cs typeface="Times New Roman" charset="0"/>
              </a:rPr>
              <a:t>savoir </a:t>
            </a:r>
            <a:r>
              <a:rPr lang="fr-FR" sz="1800" dirty="0" smtClean="0">
                <a:ea typeface="ＭＳ Ｐゴシック" charset="0"/>
                <a:cs typeface="Times New Roman" charset="0"/>
              </a:rPr>
              <a:t>(12</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y inclus </a:t>
            </a:r>
            <a:r>
              <a:rPr lang="fr-FR" sz="1800" u="sng" dirty="0" smtClean="0">
                <a:ea typeface="ＭＳ Ｐゴシック" charset="0"/>
                <a:cs typeface="Times New Roman" charset="0"/>
              </a:rPr>
              <a:t>l’emploi à forte intensité de savoir % </a:t>
            </a:r>
            <a:r>
              <a:rPr lang="fr-FR" sz="1800" dirty="0" smtClean="0">
                <a:ea typeface="ＭＳ Ｐゴシック" charset="0"/>
                <a:cs typeface="Times New Roman" charset="0"/>
              </a:rPr>
              <a:t>(13</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a:t>
            </a:r>
          </a:p>
          <a:p>
            <a:pPr marL="457200" lvl="1" indent="0" algn="just">
              <a:lnSpc>
                <a:spcPct val="110000"/>
              </a:lnSpc>
              <a:spcBef>
                <a:spcPts val="1200"/>
              </a:spcBef>
              <a:buNone/>
            </a:pPr>
            <a:endParaRPr lang="fr-FR" sz="1800" dirty="0">
              <a:ea typeface="ＭＳ Ｐゴシック" charset="0"/>
              <a:cs typeface="Times New Roman" charset="0"/>
            </a:endParaRPr>
          </a:p>
        </p:txBody>
      </p:sp>
    </p:spTree>
    <p:extLst>
      <p:ext uri="{BB962C8B-B14F-4D97-AF65-F5344CB8AC3E}">
        <p14:creationId xmlns:p14="http://schemas.microsoft.com/office/powerpoint/2010/main" val="2752463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51520" y="476672"/>
            <a:ext cx="9001000" cy="1080120"/>
          </a:xfrm>
        </p:spPr>
        <p:txBody>
          <a:bodyPr rtlCol="0">
            <a:normAutofit fontScale="90000"/>
          </a:bodyPr>
          <a:lstStyle/>
          <a:p>
            <a:pPr fontAlgn="auto">
              <a:spcAft>
                <a:spcPts val="0"/>
              </a:spcAft>
              <a:defRPr/>
            </a:pPr>
            <a:r>
              <a:rPr lang="fr-CH" altLang="en-US" dirty="0" smtClean="0"/>
              <a:t/>
            </a:r>
            <a:br>
              <a:rPr lang="fr-CH" altLang="en-US" dirty="0" smtClean="0"/>
            </a:br>
            <a:r>
              <a:rPr lang="fr-CH" altLang="en-US" sz="4000" kern="1200" dirty="0"/>
              <a:t>Révision de l’Arrangement de Lisbonne</a:t>
            </a:r>
            <a:br>
              <a:rPr lang="fr-CH" altLang="en-US" sz="4000" kern="1200" dirty="0"/>
            </a:br>
            <a:r>
              <a:rPr lang="fr-CH" altLang="en-US" sz="4000" kern="1200" dirty="0"/>
              <a:t>Acte de Genève de l’Arrangement de Lisbonne</a:t>
            </a:r>
            <a:r>
              <a:rPr lang="fr-CH" altLang="en-US" sz="2700" dirty="0">
                <a:latin typeface="Verdana" panose="020B0604030504040204" pitchFamily="34" charset="0"/>
                <a:ea typeface="Verdana" panose="020B0604030504040204" pitchFamily="34" charset="0"/>
                <a:cs typeface="Verdana" panose="020B0604030504040204" pitchFamily="34" charset="0"/>
              </a:rPr>
              <a:t/>
            </a:r>
            <a:br>
              <a:rPr lang="fr-CH" altLang="en-US" sz="2700" dirty="0">
                <a:latin typeface="Verdana" panose="020B0604030504040204" pitchFamily="34" charset="0"/>
                <a:ea typeface="Verdana" panose="020B0604030504040204" pitchFamily="34" charset="0"/>
                <a:cs typeface="Verdana" panose="020B0604030504040204" pitchFamily="34" charset="0"/>
              </a:rPr>
            </a:br>
            <a:endParaRPr lang="en-US" altLang="en-US" sz="2700" dirty="0" smtClean="0">
              <a:solidFill>
                <a:schemeClr val="accent6"/>
              </a:solidFill>
              <a:latin typeface="Verdana" panose="020B0604030504040204" pitchFamily="34" charset="0"/>
              <a:ea typeface="Verdana" panose="020B0604030504040204" pitchFamily="34" charset="0"/>
              <a:cs typeface="Verdana" panose="020B0604030504040204" pitchFamily="34" charset="0"/>
            </a:endParaRPr>
          </a:p>
        </p:txBody>
      </p:sp>
      <p:sp>
        <p:nvSpPr>
          <p:cNvPr id="7171" name="Content Placeholder 2"/>
          <p:cNvSpPr>
            <a:spLocks noGrp="1"/>
          </p:cNvSpPr>
          <p:nvPr>
            <p:ph idx="1"/>
          </p:nvPr>
        </p:nvSpPr>
        <p:spPr>
          <a:xfrm>
            <a:off x="457200" y="1828800"/>
            <a:ext cx="8382000" cy="4696544"/>
          </a:xfrm>
        </p:spPr>
        <p:txBody>
          <a:bodyPr/>
          <a:lstStyle/>
          <a:p>
            <a:pPr marL="0" indent="0">
              <a:buFontTx/>
              <a:buNone/>
              <a:defRPr/>
            </a:pPr>
            <a:endParaRPr lang="fr-CH" altLang="en-US" dirty="0" smtClean="0">
              <a:ea typeface="Verdana" panose="020B0604030504040204" pitchFamily="34" charset="0"/>
              <a:cs typeface="Verdana" panose="020B0604030504040204" pitchFamily="34" charset="0"/>
            </a:endParaRPr>
          </a:p>
          <a:p>
            <a:pPr>
              <a:defRPr/>
            </a:pPr>
            <a:endParaRPr lang="fr-CH" sz="2200" dirty="0" smtClean="0">
              <a:ea typeface="Verdana" panose="020B0604030504040204" pitchFamily="34" charset="0"/>
              <a:cs typeface="Verdana" panose="020B0604030504040204" pitchFamily="34" charset="0"/>
            </a:endParaRPr>
          </a:p>
          <a:p>
            <a:pPr>
              <a:defRPr/>
            </a:pPr>
            <a:r>
              <a:rPr lang="fr-CH" sz="1800" dirty="0" smtClean="0">
                <a:ea typeface="Verdana" panose="020B0604030504040204" pitchFamily="34" charset="0"/>
                <a:cs typeface="Verdana" panose="020B0604030504040204" pitchFamily="34" charset="0"/>
              </a:rPr>
              <a:t>Adoptée le 20 mai 2015</a:t>
            </a:r>
          </a:p>
          <a:p>
            <a:pPr marL="0" indent="0">
              <a:buFontTx/>
              <a:buNone/>
              <a:defRPr/>
            </a:pPr>
            <a:endParaRPr lang="fr-CH" sz="1800" dirty="0">
              <a:ea typeface="Verdana" panose="020B0604030504040204" pitchFamily="34" charset="0"/>
              <a:cs typeface="Verdana" panose="020B0604030504040204" pitchFamily="34" charset="0"/>
            </a:endParaRPr>
          </a:p>
          <a:p>
            <a:pPr>
              <a:defRPr/>
            </a:pPr>
            <a:endParaRPr lang="fr-CH" sz="1800" dirty="0" smtClean="0">
              <a:ea typeface="Verdana" panose="020B0604030504040204" pitchFamily="34" charset="0"/>
              <a:cs typeface="Verdana" panose="020B0604030504040204" pitchFamily="34" charset="0"/>
            </a:endParaRPr>
          </a:p>
          <a:p>
            <a:pPr>
              <a:defRPr/>
            </a:pPr>
            <a:endParaRPr lang="fr-CH" sz="1800" dirty="0">
              <a:ea typeface="Verdana" panose="020B0604030504040204" pitchFamily="34" charset="0"/>
              <a:cs typeface="Verdana" panose="020B0604030504040204" pitchFamily="34" charset="0"/>
            </a:endParaRPr>
          </a:p>
          <a:p>
            <a:pPr>
              <a:defRPr/>
            </a:pPr>
            <a:endParaRPr lang="fr-CH" sz="1800" dirty="0" smtClean="0">
              <a:ea typeface="Verdana" panose="020B0604030504040204" pitchFamily="34" charset="0"/>
              <a:cs typeface="Verdana" panose="020B0604030504040204" pitchFamily="34" charset="0"/>
            </a:endParaRPr>
          </a:p>
          <a:p>
            <a:pPr>
              <a:defRPr/>
            </a:pPr>
            <a:r>
              <a:rPr lang="fr-CH" sz="1800" dirty="0" smtClean="0">
                <a:ea typeface="Verdana" panose="020B0604030504040204" pitchFamily="34" charset="0"/>
                <a:cs typeface="Verdana" panose="020B0604030504040204" pitchFamily="34" charset="0"/>
              </a:rPr>
              <a:t>Entrera en vigueur avec </a:t>
            </a:r>
            <a:r>
              <a:rPr lang="fr-CH" sz="1800" dirty="0" smtClean="0">
                <a:solidFill>
                  <a:srgbClr val="0065B0"/>
                </a:solidFill>
                <a:ea typeface="Verdana" panose="020B0604030504040204" pitchFamily="34" charset="0"/>
                <a:cs typeface="Verdana" panose="020B0604030504040204" pitchFamily="34" charset="0"/>
              </a:rPr>
              <a:t>cinq </a:t>
            </a:r>
            <a:r>
              <a:rPr lang="fr-CH" sz="1800" dirty="0" smtClean="0">
                <a:ea typeface="Verdana" panose="020B0604030504040204" pitchFamily="34" charset="0"/>
                <a:cs typeface="Verdana" panose="020B0604030504040204" pitchFamily="34" charset="0"/>
              </a:rPr>
              <a:t>ratifications ou adhésions</a:t>
            </a:r>
            <a:endParaRPr lang="en-US" sz="1800" dirty="0">
              <a:ea typeface="Verdana" panose="020B0604030504040204" pitchFamily="34" charset="0"/>
              <a:cs typeface="Verdana" panose="020B0604030504040204" pitchFamily="34" charset="0"/>
            </a:endParaRPr>
          </a:p>
          <a:p>
            <a:pPr marL="0" indent="0">
              <a:buFontTx/>
              <a:buNone/>
              <a:defRPr/>
            </a:pPr>
            <a:endParaRPr lang="en-US" altLang="en-US" sz="18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28800"/>
            <a:ext cx="3962400" cy="2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35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51520" y="548680"/>
            <a:ext cx="8586787" cy="747043"/>
          </a:xfrm>
        </p:spPr>
        <p:txBody>
          <a:bodyPr rtlCol="0">
            <a:normAutofit fontScale="90000"/>
          </a:bodyPr>
          <a:lstStyle/>
          <a:p>
            <a:pPr fontAlgn="auto">
              <a:spcAft>
                <a:spcPts val="0"/>
              </a:spcAft>
              <a:defRPr/>
            </a:pPr>
            <a:r>
              <a:rPr lang="fr-CH" altLang="en-US" dirty="0" smtClean="0"/>
              <a:t/>
            </a:r>
            <a:br>
              <a:rPr lang="fr-CH" altLang="en-US" dirty="0" smtClean="0"/>
            </a:br>
            <a:r>
              <a:rPr lang="fr-CH" altLang="en-US" sz="4000" kern="1200" dirty="0"/>
              <a:t>Acte de Genève:  nouveautés apportées à l’Arrangement de Lisbonne</a:t>
            </a:r>
            <a:br>
              <a:rPr lang="fr-CH" altLang="en-US" sz="4000" kern="1200" dirty="0"/>
            </a:br>
            <a:endParaRPr lang="en-US" altLang="en-US" sz="4000" kern="1200" dirty="0"/>
          </a:p>
        </p:txBody>
      </p:sp>
      <p:sp>
        <p:nvSpPr>
          <p:cNvPr id="7171" name="Content Placeholder 2"/>
          <p:cNvSpPr>
            <a:spLocks noGrp="1"/>
          </p:cNvSpPr>
          <p:nvPr>
            <p:ph idx="1"/>
          </p:nvPr>
        </p:nvSpPr>
        <p:spPr>
          <a:xfrm>
            <a:off x="539552" y="2132856"/>
            <a:ext cx="8435975" cy="4392488"/>
          </a:xfrm>
        </p:spPr>
        <p:txBody>
          <a:bodyPr/>
          <a:lstStyle/>
          <a:p>
            <a:pPr marL="344488" indent="-344488" defTabSz="346075">
              <a:defRPr/>
            </a:pPr>
            <a:r>
              <a:rPr lang="fr-CH" altLang="en-US" sz="1800" dirty="0" smtClean="0">
                <a:ea typeface="Verdana" panose="020B0604030504040204" pitchFamily="34" charset="0"/>
                <a:cs typeface="Verdana" panose="020B0604030504040204" pitchFamily="34" charset="0"/>
              </a:rPr>
              <a:t>Couvre les </a:t>
            </a:r>
            <a:r>
              <a:rPr lang="fr-CH" altLang="en-US" sz="1800" dirty="0" smtClean="0">
                <a:solidFill>
                  <a:srgbClr val="0065B0"/>
                </a:solidFill>
                <a:ea typeface="Verdana" panose="020B0604030504040204" pitchFamily="34" charset="0"/>
                <a:cs typeface="Verdana" panose="020B0604030504040204" pitchFamily="34" charset="0"/>
              </a:rPr>
              <a:t>appellations d’origine </a:t>
            </a:r>
            <a:r>
              <a:rPr lang="fr-CH" altLang="en-US" sz="1800" dirty="0" smtClean="0">
                <a:ea typeface="Verdana" panose="020B0604030504040204" pitchFamily="34" charset="0"/>
                <a:cs typeface="Verdana" panose="020B0604030504040204" pitchFamily="34" charset="0"/>
              </a:rPr>
              <a:t>et</a:t>
            </a:r>
            <a:r>
              <a:rPr lang="fr-CH" altLang="en-US" sz="1800" dirty="0">
                <a:solidFill>
                  <a:srgbClr val="C00000"/>
                </a:solidFill>
                <a:ea typeface="Verdana" panose="020B0604030504040204" pitchFamily="34" charset="0"/>
                <a:cs typeface="Verdana" panose="020B0604030504040204" pitchFamily="34" charset="0"/>
              </a:rPr>
              <a:t> </a:t>
            </a:r>
            <a:r>
              <a:rPr lang="fr-CH" altLang="en-US" sz="1800" dirty="0" smtClean="0">
                <a:ea typeface="Verdana" panose="020B0604030504040204" pitchFamily="34" charset="0"/>
                <a:cs typeface="Verdana" panose="020B0604030504040204" pitchFamily="34" charset="0"/>
              </a:rPr>
              <a:t>les </a:t>
            </a:r>
            <a:r>
              <a:rPr lang="fr-CH" altLang="en-US" sz="1800" dirty="0" smtClean="0">
                <a:solidFill>
                  <a:srgbClr val="0065B0"/>
                </a:solidFill>
                <a:ea typeface="Verdana" panose="020B0604030504040204" pitchFamily="34" charset="0"/>
                <a:cs typeface="Verdana" panose="020B0604030504040204" pitchFamily="34" charset="0"/>
              </a:rPr>
              <a:t>indications géographiques       </a:t>
            </a:r>
            <a:r>
              <a:rPr lang="fr-CH" altLang="en-US" sz="1800" dirty="0">
                <a:ea typeface="Verdana" panose="020B0604030504040204" pitchFamily="34" charset="0"/>
                <a:cs typeface="Verdana" panose="020B0604030504040204" pitchFamily="34" charset="0"/>
              </a:rPr>
              <a:t>	</a:t>
            </a:r>
          </a:p>
          <a:p>
            <a:pPr marL="0" indent="0" defTabSz="346075">
              <a:buFontTx/>
              <a:buNone/>
              <a:defRPr/>
            </a:pPr>
            <a:endParaRPr lang="fr-CH" altLang="en-US" sz="1800" dirty="0">
              <a:ea typeface="Verdana" panose="020B0604030504040204" pitchFamily="34" charset="0"/>
              <a:cs typeface="Verdana" panose="020B0604030504040204" pitchFamily="34" charset="0"/>
            </a:endParaRPr>
          </a:p>
          <a:p>
            <a:pPr marL="0" indent="0" defTabSz="346075">
              <a:defRPr/>
            </a:pPr>
            <a:r>
              <a:rPr lang="fr-CH" altLang="en-US" sz="1800" dirty="0" smtClean="0">
                <a:ea typeface="Verdana" panose="020B0604030504040204" pitchFamily="34" charset="0"/>
                <a:cs typeface="Verdana" panose="020B0604030504040204" pitchFamily="34" charset="0"/>
              </a:rPr>
              <a:t>  Possibilité d’adhésion des organisations intergouvernementales </a:t>
            </a:r>
          </a:p>
          <a:p>
            <a:pPr marL="0" indent="0" defTabSz="346075">
              <a:buFontTx/>
              <a:buNone/>
              <a:defRPr/>
            </a:pPr>
            <a:endParaRPr lang="fr-CH" altLang="en-US" sz="1800" dirty="0">
              <a:ea typeface="Verdana" panose="020B0604030504040204" pitchFamily="34" charset="0"/>
              <a:cs typeface="Verdana" panose="020B0604030504040204" pitchFamily="34" charset="0"/>
            </a:endParaRPr>
          </a:p>
          <a:p>
            <a:pPr marL="404813" indent="-404813" defTabSz="346075">
              <a:defRPr/>
            </a:pPr>
            <a:r>
              <a:rPr lang="fr-CH" altLang="en-US" sz="1800" dirty="0" smtClean="0">
                <a:ea typeface="Verdana" panose="020B0604030504040204" pitchFamily="34" charset="0"/>
                <a:cs typeface="Verdana" panose="020B0604030504040204" pitchFamily="34" charset="0"/>
              </a:rPr>
              <a:t>Flexibilité quant au système de protection (système </a:t>
            </a:r>
            <a:r>
              <a:rPr lang="fr-CH" altLang="en-US" sz="1800" i="1" dirty="0" smtClean="0">
                <a:ea typeface="Verdana" panose="020B0604030504040204" pitchFamily="34" charset="0"/>
                <a:cs typeface="Verdana" panose="020B0604030504040204" pitchFamily="34" charset="0"/>
              </a:rPr>
              <a:t>sui </a:t>
            </a:r>
            <a:r>
              <a:rPr lang="fr-CH" altLang="en-US" sz="1800" i="1" dirty="0">
                <a:ea typeface="Verdana" panose="020B0604030504040204" pitchFamily="34" charset="0"/>
                <a:cs typeface="Verdana" panose="020B0604030504040204" pitchFamily="34" charset="0"/>
              </a:rPr>
              <a:t>generis</a:t>
            </a:r>
            <a:r>
              <a:rPr lang="fr-CH" altLang="en-US" sz="1800" dirty="0">
                <a:ea typeface="Verdana" panose="020B0604030504040204" pitchFamily="34" charset="0"/>
                <a:cs typeface="Verdana" panose="020B0604030504040204" pitchFamily="34" charset="0"/>
              </a:rPr>
              <a:t> </a:t>
            </a:r>
            <a:r>
              <a:rPr lang="fr-CH" altLang="en-US" sz="1800" dirty="0" smtClean="0">
                <a:ea typeface="Verdana" panose="020B0604030504040204" pitchFamily="34" charset="0"/>
                <a:cs typeface="Verdana" panose="020B0604030504040204" pitchFamily="34" charset="0"/>
              </a:rPr>
              <a:t>o système de marques)</a:t>
            </a:r>
            <a:endParaRPr lang="fr-CH" altLang="en-US" sz="1800" dirty="0">
              <a:ea typeface="Verdana" panose="020B0604030504040204" pitchFamily="34" charset="0"/>
              <a:cs typeface="Verdana" panose="020B0604030504040204" pitchFamily="34" charset="0"/>
            </a:endParaRPr>
          </a:p>
          <a:p>
            <a:pPr marL="0" indent="0" defTabSz="346075">
              <a:buFontTx/>
              <a:buNone/>
              <a:defRPr/>
            </a:pPr>
            <a:r>
              <a:rPr lang="fr-CH" altLang="en-US" sz="2200" dirty="0">
                <a:ea typeface="Verdana" panose="020B0604030504040204" pitchFamily="34" charset="0"/>
                <a:cs typeface="Verdana" panose="020B0604030504040204" pitchFamily="34" charset="0"/>
              </a:rPr>
              <a:t>  </a:t>
            </a:r>
          </a:p>
          <a:p>
            <a:pPr marL="0" indent="0" defTabSz="346075">
              <a:buFontTx/>
              <a:buNone/>
              <a:defRPr/>
            </a:pPr>
            <a:endParaRPr lang="fr-CH" altLang="en-US" dirty="0"/>
          </a:p>
          <a:p>
            <a:pPr marL="0" indent="0">
              <a:buFontTx/>
              <a:buNone/>
              <a:defRPr/>
            </a:pPr>
            <a:endParaRPr lang="fr-CH" altLang="en-US" dirty="0" smtClean="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00223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11560" y="692696"/>
            <a:ext cx="7975227" cy="628650"/>
          </a:xfrm>
        </p:spPr>
        <p:txBody>
          <a:bodyPr/>
          <a:lstStyle/>
          <a:p>
            <a:r>
              <a:rPr lang="fr-CH" altLang="en-US" kern="1200" dirty="0"/>
              <a:t>Acte de Genève (</a:t>
            </a:r>
            <a:r>
              <a:rPr lang="fr-CH" altLang="en-US" kern="1200" dirty="0" err="1"/>
              <a:t>cont</a:t>
            </a:r>
            <a:r>
              <a:rPr lang="fr-CH" altLang="en-US" kern="1200" dirty="0"/>
              <a:t>.)</a:t>
            </a:r>
            <a:endParaRPr lang="en-US" altLang="en-US" kern="1200" dirty="0"/>
          </a:p>
        </p:txBody>
      </p:sp>
      <p:sp>
        <p:nvSpPr>
          <p:cNvPr id="7171" name="Content Placeholder 2"/>
          <p:cNvSpPr>
            <a:spLocks noGrp="1"/>
          </p:cNvSpPr>
          <p:nvPr>
            <p:ph idx="1"/>
          </p:nvPr>
        </p:nvSpPr>
        <p:spPr>
          <a:xfrm>
            <a:off x="609601" y="2438400"/>
            <a:ext cx="7922840" cy="3510880"/>
          </a:xfrm>
        </p:spPr>
        <p:txBody>
          <a:bodyPr/>
          <a:lstStyle/>
          <a:p>
            <a:pPr marL="404813" indent="-404813" defTabSz="346075">
              <a:defRPr/>
            </a:pPr>
            <a:r>
              <a:rPr lang="fr-CH" altLang="en-US" sz="2000" dirty="0" smtClean="0">
                <a:ea typeface="Verdana" panose="020B0604030504040204" pitchFamily="34" charset="0"/>
                <a:cs typeface="Verdana" panose="020B0604030504040204" pitchFamily="34" charset="0"/>
              </a:rPr>
              <a:t>Taxes individuelles</a:t>
            </a:r>
            <a:endParaRPr lang="fr-CH" altLang="en-US" sz="2000" dirty="0">
              <a:ea typeface="Verdana" panose="020B0604030504040204" pitchFamily="34" charset="0"/>
              <a:cs typeface="Verdana" panose="020B0604030504040204" pitchFamily="34" charset="0"/>
            </a:endParaRPr>
          </a:p>
          <a:p>
            <a:pPr marL="0" indent="0" defTabSz="346075">
              <a:buFontTx/>
              <a:buNone/>
              <a:defRPr/>
            </a:pPr>
            <a:endParaRPr lang="fr-CH" altLang="en-US" sz="2000" dirty="0" smtClean="0">
              <a:ea typeface="Verdana" panose="020B0604030504040204" pitchFamily="34" charset="0"/>
              <a:cs typeface="Verdana" panose="020B0604030504040204" pitchFamily="34" charset="0"/>
            </a:endParaRPr>
          </a:p>
          <a:p>
            <a:pPr marL="346075" indent="-346075" defTabSz="346075">
              <a:defRPr/>
            </a:pPr>
            <a:r>
              <a:rPr lang="fr-CH" altLang="en-US" sz="2000" dirty="0" smtClean="0">
                <a:ea typeface="Verdana" panose="020B0604030504040204" pitchFamily="34" charset="0"/>
                <a:cs typeface="Verdana" panose="020B0604030504040204" pitchFamily="34" charset="0"/>
              </a:rPr>
              <a:t> Un seul niveau de protection élevée</a:t>
            </a:r>
            <a:endParaRPr lang="fr-CH" altLang="en-US" sz="2000" dirty="0">
              <a:ea typeface="Verdana" panose="020B0604030504040204" pitchFamily="34" charset="0"/>
              <a:cs typeface="Verdana" panose="020B0604030504040204" pitchFamily="34" charset="0"/>
            </a:endParaRPr>
          </a:p>
          <a:p>
            <a:pPr marL="0" indent="0" defTabSz="346075">
              <a:buFontTx/>
              <a:buNone/>
              <a:defRPr/>
            </a:pPr>
            <a:endParaRPr lang="fr-CH" altLang="en-US" sz="2000" dirty="0" smtClean="0">
              <a:ea typeface="Verdana" panose="020B0604030504040204" pitchFamily="34" charset="0"/>
              <a:cs typeface="Verdana" panose="020B0604030504040204" pitchFamily="34" charset="0"/>
            </a:endParaRPr>
          </a:p>
          <a:p>
            <a:pPr marL="404813" indent="-404813" defTabSz="346075">
              <a:defRPr/>
            </a:pPr>
            <a:r>
              <a:rPr lang="fr-CH" altLang="en-US" sz="2000" dirty="0" smtClean="0">
                <a:ea typeface="Verdana" panose="020B0604030504040204" pitchFamily="34" charset="0"/>
                <a:cs typeface="Verdana" panose="020B0604030504040204" pitchFamily="34" charset="0"/>
              </a:rPr>
              <a:t> Sauvegarde de droits antérieurs </a:t>
            </a:r>
            <a:endParaRPr lang="fr-CH" altLang="en-US" sz="2000" dirty="0">
              <a:ea typeface="Verdana" panose="020B0604030504040204" pitchFamily="34" charset="0"/>
              <a:cs typeface="Verdana" panose="020B0604030504040204" pitchFamily="34" charset="0"/>
            </a:endParaRPr>
          </a:p>
          <a:p>
            <a:pPr marL="0" indent="0" defTabSz="346075">
              <a:defRPr/>
            </a:pPr>
            <a:endParaRPr lang="fr-CH" altLang="en-US" sz="2000" dirty="0"/>
          </a:p>
          <a:p>
            <a:pPr marL="0" indent="0">
              <a:buFontTx/>
              <a:buNone/>
              <a:defRPr/>
            </a:pPr>
            <a:endParaRPr lang="fr-CH" altLang="en-US" dirty="0" smtClean="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9030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custDataLst>
              <p:tags r:id="rId1"/>
            </p:custDataLst>
          </p:nvPr>
        </p:nvSpPr>
        <p:spPr>
          <a:xfrm>
            <a:off x="683569" y="0"/>
            <a:ext cx="7903628" cy="814134"/>
          </a:xfrm>
        </p:spPr>
        <p:txBody>
          <a:bodyPr>
            <a:noAutofit/>
          </a:bodyPr>
          <a:lstStyle/>
          <a:p>
            <a:r>
              <a:rPr lang="fr-FR" dirty="0" smtClean="0"/>
              <a:t>France : réussites et défis</a:t>
            </a:r>
            <a:endParaRPr lang="fr-FR" dirty="0"/>
          </a:p>
        </p:txBody>
      </p:sp>
      <p:sp>
        <p:nvSpPr>
          <p:cNvPr id="3" name="Espace réservé du contenu 2"/>
          <p:cNvSpPr>
            <a:spLocks noGrp="1"/>
          </p:cNvSpPr>
          <p:nvPr>
            <p:ph idx="1"/>
            <p:custDataLst>
              <p:tags r:id="rId2"/>
            </p:custDataLst>
          </p:nvPr>
        </p:nvSpPr>
        <p:spPr>
          <a:xfrm>
            <a:off x="-27994" y="1124744"/>
            <a:ext cx="8776457" cy="4608512"/>
          </a:xfrm>
        </p:spPr>
        <p:txBody>
          <a:bodyPr>
            <a:noAutofit/>
          </a:bodyPr>
          <a:lstStyle/>
          <a:p>
            <a:pPr lvl="1" algn="just">
              <a:lnSpc>
                <a:spcPct val="110000"/>
              </a:lnSpc>
              <a:spcBef>
                <a:spcPts val="1200"/>
              </a:spcBef>
            </a:pPr>
            <a:r>
              <a:rPr lang="fr-FR" sz="1600" u="sng" dirty="0" smtClean="0">
                <a:ea typeface="ＭＳ Ｐゴシック" charset="0"/>
                <a:cs typeface="Times New Roman" charset="0"/>
              </a:rPr>
              <a:t>Sous-indice des résultats</a:t>
            </a:r>
            <a:r>
              <a:rPr lang="fr-FR" sz="1600" dirty="0" smtClean="0">
                <a:ea typeface="ＭＳ Ｐゴシック" charset="0"/>
                <a:cs typeface="Times New Roman" charset="0"/>
              </a:rPr>
              <a:t> : </a:t>
            </a:r>
            <a:r>
              <a:rPr lang="fr-FR" sz="1600" dirty="0">
                <a:ea typeface="ＭＳ Ｐゴシック" charset="0"/>
                <a:cs typeface="Times New Roman" charset="0"/>
              </a:rPr>
              <a:t>l</a:t>
            </a:r>
            <a:r>
              <a:rPr lang="fr-FR" sz="1600" dirty="0" smtClean="0">
                <a:ea typeface="ＭＳ Ｐゴシック" charset="0"/>
                <a:cs typeface="Times New Roman" charset="0"/>
              </a:rPr>
              <a:t>a France obtient de meilleurs résultats en matière </a:t>
            </a:r>
            <a:r>
              <a:rPr lang="fr-FR" sz="1600" dirty="0">
                <a:ea typeface="ＭＳ Ｐゴシック" charset="0"/>
                <a:cs typeface="Times New Roman" charset="0"/>
              </a:rPr>
              <a:t>de </a:t>
            </a:r>
            <a:r>
              <a:rPr lang="fr-FR" sz="1600" b="1" dirty="0">
                <a:ea typeface="ＭＳ Ｐゴシック" charset="0"/>
                <a:cs typeface="Times New Roman" charset="0"/>
              </a:rPr>
              <a:t>résultats </a:t>
            </a:r>
            <a:r>
              <a:rPr lang="fr-FR" sz="1600" b="1" i="1" dirty="0" smtClean="0">
                <a:ea typeface="ＭＳ Ｐゴシック" charset="0"/>
                <a:cs typeface="Times New Roman" charset="0"/>
              </a:rPr>
              <a:t>créatifs</a:t>
            </a:r>
            <a:r>
              <a:rPr lang="fr-FR" sz="1600" dirty="0" smtClean="0">
                <a:ea typeface="ＭＳ Ｐゴシック" charset="0"/>
                <a:cs typeface="Times New Roman" charset="0"/>
              </a:rPr>
              <a:t> (19</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que pour le sous-pilier des </a:t>
            </a:r>
            <a:r>
              <a:rPr lang="fr-FR" sz="1600" b="1" dirty="0" smtClean="0">
                <a:ea typeface="ＭＳ Ｐゴシック" charset="0"/>
                <a:cs typeface="Times New Roman" charset="0"/>
              </a:rPr>
              <a:t>connaissances </a:t>
            </a:r>
            <a:r>
              <a:rPr lang="fr-FR" sz="1600" b="1" dirty="0">
                <a:ea typeface="ＭＳ Ｐゴシック" charset="0"/>
                <a:cs typeface="Times New Roman" charset="0"/>
              </a:rPr>
              <a:t>et de technologie</a:t>
            </a:r>
            <a:r>
              <a:rPr lang="fr-FR" sz="1600" b="1" dirty="0" smtClean="0">
                <a:ea typeface="ＭＳ Ｐゴシック" charset="0"/>
                <a:cs typeface="Times New Roman" charset="0"/>
              </a:rPr>
              <a:t> </a:t>
            </a:r>
            <a:r>
              <a:rPr lang="fr-FR" sz="1600" dirty="0" smtClean="0">
                <a:ea typeface="ＭＳ Ｐゴシック" charset="0"/>
                <a:cs typeface="Times New Roman" charset="0"/>
              </a:rPr>
              <a:t>(23</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a:t>
            </a:r>
          </a:p>
          <a:p>
            <a:pPr lvl="1" algn="just">
              <a:lnSpc>
                <a:spcPct val="110000"/>
              </a:lnSpc>
              <a:spcBef>
                <a:spcPts val="1200"/>
              </a:spcBef>
            </a:pPr>
            <a:r>
              <a:rPr lang="fr-FR" sz="1600" dirty="0" smtClean="0">
                <a:ea typeface="ＭＳ Ｐゴシック" charset="0"/>
                <a:cs typeface="Times New Roman" charset="0"/>
              </a:rPr>
              <a:t>Les valeurs élevées dans les résultats en matière </a:t>
            </a:r>
            <a:r>
              <a:rPr lang="fr-FR" sz="1600" b="1" dirty="0" smtClean="0">
                <a:ea typeface="ＭＳ Ｐゴシック" charset="0"/>
                <a:cs typeface="Times New Roman" charset="0"/>
              </a:rPr>
              <a:t>de connaissances et de technologie </a:t>
            </a:r>
            <a:r>
              <a:rPr lang="fr-FR" sz="1600" dirty="0" smtClean="0">
                <a:ea typeface="ＭＳ Ｐゴシック" charset="0"/>
                <a:cs typeface="Times New Roman" charset="0"/>
              </a:rPr>
              <a:t>comprennent le </a:t>
            </a:r>
            <a:r>
              <a:rPr lang="fr-FR" sz="1600" u="sng" dirty="0" smtClean="0">
                <a:ea typeface="ＭＳ Ｐゴシック" charset="0"/>
                <a:cs typeface="Times New Roman" charset="0"/>
              </a:rPr>
              <a:t>nombre de documents cités dans les publications scientifiques, H index</a:t>
            </a:r>
            <a:r>
              <a:rPr lang="fr-FR" sz="1600" dirty="0" smtClean="0">
                <a:ea typeface="ＭＳ Ｐゴシック" charset="0"/>
                <a:cs typeface="Times New Roman" charset="0"/>
              </a:rPr>
              <a:t> (4</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les encaissements de </a:t>
            </a:r>
            <a:r>
              <a:rPr lang="fr-FR" sz="1600" u="sng" dirty="0" smtClean="0">
                <a:ea typeface="ＭＳ Ｐゴシック" charset="0"/>
                <a:cs typeface="Times New Roman" charset="0"/>
              </a:rPr>
              <a:t>redevances et droits de licence</a:t>
            </a:r>
            <a:r>
              <a:rPr lang="fr-FR" sz="1600" dirty="0" smtClean="0">
                <a:ea typeface="ＭＳ Ｐゴシック" charset="0"/>
                <a:cs typeface="Times New Roman" charset="0"/>
              </a:rPr>
              <a:t> </a:t>
            </a:r>
            <a:r>
              <a:rPr lang="fr-FR" sz="1600" u="sng" dirty="0" smtClean="0">
                <a:ea typeface="ＭＳ Ｐゴシック" charset="0"/>
                <a:cs typeface="Times New Roman" charset="0"/>
              </a:rPr>
              <a:t>en pourcentage du commerce total </a:t>
            </a:r>
            <a:r>
              <a:rPr lang="fr-FR" sz="1600" dirty="0" smtClean="0">
                <a:ea typeface="ＭＳ Ｐゴシック" charset="0"/>
                <a:cs typeface="Times New Roman" charset="0"/>
              </a:rPr>
              <a:t>(12</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et les </a:t>
            </a:r>
            <a:r>
              <a:rPr lang="fr-FR" sz="1600" u="sng" dirty="0" smtClean="0">
                <a:ea typeface="ＭＳ Ｐゴシック" charset="0"/>
                <a:cs typeface="Times New Roman" charset="0"/>
              </a:rPr>
              <a:t>exportations de hautes technologies  </a:t>
            </a:r>
            <a:r>
              <a:rPr lang="fr-FR" sz="1600" dirty="0" smtClean="0">
                <a:ea typeface="ＭＳ Ｐゴシック" charset="0"/>
                <a:cs typeface="Times New Roman" charset="0"/>
              </a:rPr>
              <a:t>(12</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a:t>
            </a:r>
            <a:endParaRPr lang="fr-FR" sz="1600" baseline="30000" dirty="0" smtClean="0">
              <a:ea typeface="ＭＳ Ｐゴシック" charset="0"/>
              <a:cs typeface="Times New Roman" charset="0"/>
            </a:endParaRPr>
          </a:p>
          <a:p>
            <a:pPr lvl="1" algn="just">
              <a:lnSpc>
                <a:spcPct val="110000"/>
              </a:lnSpc>
              <a:spcBef>
                <a:spcPts val="1200"/>
              </a:spcBef>
            </a:pPr>
            <a:r>
              <a:rPr lang="fr-FR" sz="1600" dirty="0" smtClean="0">
                <a:ea typeface="ＭＳ Ｐゴシック" charset="0"/>
                <a:cs typeface="Times New Roman" charset="0"/>
              </a:rPr>
              <a:t>Pour les </a:t>
            </a:r>
            <a:r>
              <a:rPr lang="fr-FR" sz="1600" b="1" dirty="0" smtClean="0">
                <a:ea typeface="ＭＳ Ｐゴシック" charset="0"/>
                <a:cs typeface="Times New Roman" charset="0"/>
              </a:rPr>
              <a:t>résultats créatifs</a:t>
            </a:r>
            <a:r>
              <a:rPr lang="fr-FR" sz="1600" i="1" dirty="0" smtClean="0">
                <a:ea typeface="ＭＳ Ｐゴシック" charset="0"/>
                <a:cs typeface="Times New Roman" charset="0"/>
              </a:rPr>
              <a:t>, </a:t>
            </a:r>
            <a:r>
              <a:rPr lang="fr-FR" sz="1600" dirty="0" smtClean="0">
                <a:ea typeface="ＭＳ Ｐゴシック" charset="0"/>
                <a:cs typeface="Times New Roman" charset="0"/>
              </a:rPr>
              <a:t>les chiffres sont variables</a:t>
            </a:r>
            <a:r>
              <a:rPr lang="fr-FR" sz="1600" dirty="0">
                <a:ea typeface="ＭＳ Ｐゴシック" charset="0"/>
                <a:cs typeface="Times New Roman" charset="0"/>
              </a:rPr>
              <a:t>;</a:t>
            </a:r>
            <a:r>
              <a:rPr lang="fr-FR" sz="1600" dirty="0" smtClean="0">
                <a:ea typeface="ＭＳ Ｐゴシック" charset="0"/>
                <a:cs typeface="Times New Roman" charset="0"/>
              </a:rPr>
              <a:t> parmi les </a:t>
            </a:r>
            <a:r>
              <a:rPr lang="fr-FR" sz="1600" i="1" dirty="0" smtClean="0">
                <a:ea typeface="ＭＳ Ｐゴシック" charset="0"/>
                <a:cs typeface="Times New Roman" charset="0"/>
              </a:rPr>
              <a:t>points forts </a:t>
            </a:r>
            <a:r>
              <a:rPr lang="fr-FR" sz="1600" dirty="0" smtClean="0">
                <a:ea typeface="ＭＳ Ｐゴシック" charset="0"/>
                <a:cs typeface="Times New Roman" charset="0"/>
              </a:rPr>
              <a:t>de la France on peut citer les </a:t>
            </a:r>
            <a:r>
              <a:rPr lang="fr-FR" sz="1600" u="sng" dirty="0" smtClean="0">
                <a:ea typeface="ＭＳ Ｐゴシック" charset="0"/>
                <a:cs typeface="Times New Roman" charset="0"/>
              </a:rPr>
              <a:t>immobilisations incorporelles </a:t>
            </a:r>
            <a:r>
              <a:rPr lang="fr-FR" sz="1600" dirty="0" smtClean="0">
                <a:ea typeface="ＭＳ Ｐゴシック" charset="0"/>
                <a:cs typeface="Times New Roman" charset="0"/>
              </a:rPr>
              <a:t>(14</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et les </a:t>
            </a:r>
            <a:r>
              <a:rPr lang="fr-FR" sz="1600" u="sng" dirty="0">
                <a:ea typeface="ＭＳ Ｐゴシック" charset="0"/>
                <a:cs typeface="Times New Roman" charset="0"/>
              </a:rPr>
              <a:t>demandes de marques </a:t>
            </a:r>
            <a:r>
              <a:rPr lang="fr-FR" sz="1600" u="sng" dirty="0" smtClean="0">
                <a:ea typeface="ＭＳ Ｐゴシック" charset="0"/>
                <a:cs typeface="Times New Roman" charset="0"/>
              </a:rPr>
              <a:t>par résidents locaux /  </a:t>
            </a:r>
            <a:r>
              <a:rPr lang="fr-FR" sz="1600" u="sng" dirty="0">
                <a:ea typeface="ＭＳ Ｐゴシック" charset="0"/>
                <a:cs typeface="Times New Roman" charset="0"/>
              </a:rPr>
              <a:t>milliards $ </a:t>
            </a:r>
            <a:r>
              <a:rPr lang="fr-FR" sz="1600" u="sng" dirty="0" smtClean="0">
                <a:ea typeface="ＭＳ Ｐゴシック" charset="0"/>
                <a:cs typeface="Times New Roman" charset="0"/>
              </a:rPr>
              <a:t>PIB </a:t>
            </a:r>
            <a:r>
              <a:rPr lang="fr-FR" sz="1600" dirty="0" smtClean="0">
                <a:ea typeface="ＭＳ Ｐゴシック" charset="0"/>
                <a:cs typeface="Times New Roman" charset="0"/>
              </a:rPr>
              <a:t>(7</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l´exportation des services culturels et créatifs % commerce total (12).  </a:t>
            </a:r>
            <a:endParaRPr lang="fr-FR" sz="1600" dirty="0">
              <a:ea typeface="ＭＳ Ｐゴシック" charset="0"/>
              <a:cs typeface="Times New Roman" charset="0"/>
            </a:endParaRPr>
          </a:p>
        </p:txBody>
      </p:sp>
    </p:spTree>
    <p:extLst>
      <p:ext uri="{BB962C8B-B14F-4D97-AF65-F5344CB8AC3E}">
        <p14:creationId xmlns:p14="http://schemas.microsoft.com/office/powerpoint/2010/main" val="148683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ipo.int/ipstats/fr/statistics/country_profile/countries/graphs/fr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1392" y="1700808"/>
            <a:ext cx="5472608" cy="41044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1"/>
            </p:custDataLst>
          </p:nvPr>
        </p:nvSpPr>
        <p:spPr>
          <a:xfrm>
            <a:off x="0" y="404664"/>
            <a:ext cx="9180512" cy="922114"/>
          </a:xfrm>
        </p:spPr>
        <p:txBody>
          <a:bodyPr>
            <a:noAutofit/>
          </a:bodyPr>
          <a:lstStyle/>
          <a:p>
            <a:r>
              <a:rPr lang="fr-FR" dirty="0" smtClean="0"/>
              <a:t>Évolution de la situation en France en </a:t>
            </a:r>
            <a:br>
              <a:rPr lang="fr-FR" dirty="0" smtClean="0"/>
            </a:br>
            <a:r>
              <a:rPr lang="fr-FR" dirty="0" smtClean="0"/>
              <a:t>ce qui concerne les dépôts et la croissance économique entre 2000 et 2014 </a:t>
            </a:r>
            <a:endParaRPr lang="fr-FR" dirty="0"/>
          </a:p>
        </p:txBody>
      </p:sp>
      <p:sp>
        <p:nvSpPr>
          <p:cNvPr id="5" name="TextBox 4"/>
          <p:cNvSpPr txBox="1"/>
          <p:nvPr>
            <p:custDataLst>
              <p:tags r:id="rId2"/>
            </p:custDataLst>
          </p:nvPr>
        </p:nvSpPr>
        <p:spPr>
          <a:xfrm>
            <a:off x="0" y="1988840"/>
            <a:ext cx="3851920" cy="3985706"/>
          </a:xfrm>
          <a:prstGeom prst="rect">
            <a:avLst/>
          </a:prstGeom>
          <a:noFill/>
        </p:spPr>
        <p:txBody>
          <a:bodyPr wrap="square" rtlCol="0" anchor="t">
            <a:spAutoFit/>
          </a:bodyPr>
          <a:lstStyle/>
          <a:p>
            <a:pPr marL="285750" indent="-285750" algn="just" fontAlgn="base">
              <a:spcBef>
                <a:spcPct val="50000"/>
              </a:spcBef>
              <a:spcAft>
                <a:spcPct val="0"/>
              </a:spcAft>
              <a:buFont typeface="Arial" panose="020B0604020202020204" pitchFamily="34" charset="0"/>
              <a:buChar char="•"/>
            </a:pPr>
            <a:r>
              <a:rPr lang="fr-FR" sz="1400" dirty="0" smtClean="0">
                <a:solidFill>
                  <a:prstClr val="black"/>
                </a:solidFill>
              </a:rPr>
              <a:t>Les dépôts de demandes d’enregistrement de </a:t>
            </a:r>
            <a:r>
              <a:rPr lang="fr-FR" sz="1400" i="1" dirty="0" smtClean="0">
                <a:solidFill>
                  <a:prstClr val="black"/>
                </a:solidFill>
              </a:rPr>
              <a:t>dessins et modèles industriels</a:t>
            </a:r>
            <a:r>
              <a:rPr lang="fr-FR" sz="1400" dirty="0" smtClean="0">
                <a:solidFill>
                  <a:prstClr val="black"/>
                </a:solidFill>
              </a:rPr>
              <a:t> ont fortement augmenté depuis 1998, malgré un ralentissement autour de 2008</a:t>
            </a:r>
            <a:r>
              <a:rPr lang="fr-FR" sz="1400" smtClean="0">
                <a:solidFill>
                  <a:prstClr val="black"/>
                </a:solidFill>
              </a:rPr>
              <a:t>.  </a:t>
            </a:r>
          </a:p>
          <a:p>
            <a:pPr algn="just" fontAlgn="base">
              <a:spcBef>
                <a:spcPct val="50000"/>
              </a:spcBef>
              <a:spcAft>
                <a:spcPct val="0"/>
              </a:spcAft>
            </a:pPr>
            <a:endParaRPr lang="fr-FR" sz="1200" dirty="0" smtClean="0">
              <a:solidFill>
                <a:prstClr val="black"/>
              </a:solidFill>
            </a:endParaRPr>
          </a:p>
          <a:p>
            <a:pPr marL="285750" indent="-285750" algn="just" fontAlgn="base">
              <a:spcBef>
                <a:spcPct val="50000"/>
              </a:spcBef>
              <a:spcAft>
                <a:spcPct val="0"/>
              </a:spcAft>
              <a:buFont typeface="Arial" panose="020B0604020202020204" pitchFamily="34" charset="0"/>
              <a:buChar char="•"/>
            </a:pPr>
            <a:r>
              <a:rPr lang="fr-FR" sz="1400" dirty="0" smtClean="0">
                <a:solidFill>
                  <a:prstClr val="black"/>
                </a:solidFill>
              </a:rPr>
              <a:t>La croissance du nombre de dépôts de demandes d’enregistrement de </a:t>
            </a:r>
            <a:r>
              <a:rPr lang="fr-FR" sz="1400" i="1" dirty="0" smtClean="0">
                <a:solidFill>
                  <a:prstClr val="black"/>
                </a:solidFill>
              </a:rPr>
              <a:t>marques</a:t>
            </a:r>
            <a:r>
              <a:rPr lang="fr-FR" sz="1400" dirty="0" smtClean="0">
                <a:solidFill>
                  <a:prstClr val="black"/>
                </a:solidFill>
              </a:rPr>
              <a:t> a été forte, malgré un ralentissement autour de 2009.</a:t>
            </a:r>
          </a:p>
          <a:p>
            <a:pPr marL="285750" indent="-285750" algn="just" fontAlgn="base">
              <a:spcBef>
                <a:spcPct val="50000"/>
              </a:spcBef>
              <a:spcAft>
                <a:spcPct val="0"/>
              </a:spcAft>
              <a:buFont typeface="Arial" panose="020B0604020202020204" pitchFamily="34" charset="0"/>
              <a:buChar char="•"/>
            </a:pPr>
            <a:endParaRPr lang="fr-FR" sz="1200" dirty="0" smtClean="0">
              <a:solidFill>
                <a:prstClr val="black"/>
              </a:solidFill>
            </a:endParaRPr>
          </a:p>
          <a:p>
            <a:pPr marL="285750" indent="-285750" algn="just" fontAlgn="base">
              <a:spcBef>
                <a:spcPct val="50000"/>
              </a:spcBef>
              <a:spcAft>
                <a:spcPct val="0"/>
              </a:spcAft>
              <a:buFont typeface="Arial" panose="020B0604020202020204" pitchFamily="34" charset="0"/>
              <a:buChar char="•"/>
            </a:pPr>
            <a:r>
              <a:rPr lang="fr-FR" sz="1400" dirty="0" smtClean="0">
                <a:solidFill>
                  <a:prstClr val="black"/>
                </a:solidFill>
              </a:rPr>
              <a:t>La croissance du nombre de dépôts de demandes de </a:t>
            </a:r>
            <a:r>
              <a:rPr lang="fr-FR" sz="1400" i="1" dirty="0" smtClean="0">
                <a:solidFill>
                  <a:prstClr val="black"/>
                </a:solidFill>
              </a:rPr>
              <a:t>brevet</a:t>
            </a:r>
            <a:r>
              <a:rPr lang="fr-FR" sz="1400" dirty="0" smtClean="0">
                <a:solidFill>
                  <a:prstClr val="black"/>
                </a:solidFill>
              </a:rPr>
              <a:t> a été plus lente à partir de 2007, mais s’est maintenue à un bon niveau avec une hausse notable en 2013.</a:t>
            </a:r>
          </a:p>
          <a:p>
            <a:pPr marL="171450" indent="-171450" algn="just" fontAlgn="base">
              <a:spcBef>
                <a:spcPct val="50000"/>
              </a:spcBef>
              <a:spcAft>
                <a:spcPct val="0"/>
              </a:spcAft>
              <a:buFont typeface="Wingdings" pitchFamily="2" charset="2"/>
              <a:buChar char="Ø"/>
            </a:pPr>
            <a:endParaRPr lang="fr-FR" sz="1400" dirty="0">
              <a:solidFill>
                <a:prstClr val="black"/>
              </a:solidFill>
            </a:endParaRPr>
          </a:p>
        </p:txBody>
      </p:sp>
    </p:spTree>
    <p:extLst>
      <p:ext uri="{BB962C8B-B14F-4D97-AF65-F5344CB8AC3E}">
        <p14:creationId xmlns:p14="http://schemas.microsoft.com/office/powerpoint/2010/main" val="3659219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3850" y="1460500"/>
            <a:ext cx="6264275"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sz="800" b="1" dirty="0"/>
          </a:p>
          <a:p>
            <a:pPr eaLnBrk="1" hangingPunct="1">
              <a:spcBef>
                <a:spcPct val="0"/>
              </a:spcBef>
              <a:spcAft>
                <a:spcPts val="1200"/>
              </a:spcAft>
              <a:buFontTx/>
              <a:buChar char="•"/>
            </a:pPr>
            <a:r>
              <a:rPr lang="en-US" altLang="en-US" dirty="0"/>
              <a:t> Twitter: </a:t>
            </a:r>
            <a:r>
              <a:rPr lang="en-US" altLang="en-US" b="1" dirty="0">
                <a:solidFill>
                  <a:srgbClr val="00B0F0"/>
                </a:solidFill>
              </a:rPr>
              <a:t>@</a:t>
            </a:r>
            <a:r>
              <a:rPr lang="en-US" altLang="en-US" b="1" dirty="0" err="1">
                <a:solidFill>
                  <a:srgbClr val="00B0F0"/>
                </a:solidFill>
              </a:rPr>
              <a:t>wipo</a:t>
            </a:r>
            <a:endParaRPr lang="en-US" altLang="en-US" b="1" dirty="0">
              <a:solidFill>
                <a:srgbClr val="00B0F0"/>
              </a:solidFill>
            </a:endParaRPr>
          </a:p>
          <a:p>
            <a:pPr eaLnBrk="1" hangingPunct="1">
              <a:spcBef>
                <a:spcPct val="0"/>
              </a:spcBef>
              <a:spcAft>
                <a:spcPts val="1200"/>
              </a:spcAft>
              <a:buFontTx/>
              <a:buChar char="•"/>
            </a:pPr>
            <a:endParaRPr lang="en-US" altLang="en-US" sz="800" b="1" dirty="0">
              <a:solidFill>
                <a:srgbClr val="00B0F0"/>
              </a:solidFill>
            </a:endParaRPr>
          </a:p>
          <a:p>
            <a:pPr eaLnBrk="1" hangingPunct="1">
              <a:spcBef>
                <a:spcPct val="0"/>
              </a:spcBef>
              <a:buFontTx/>
              <a:buChar char="•"/>
            </a:pPr>
            <a:r>
              <a:rPr lang="en-US" altLang="en-US" dirty="0">
                <a:latin typeface="Arial Unicode MS" pitchFamily="34" charset="-128"/>
                <a:ea typeface="Arial Unicode MS" pitchFamily="34" charset="-128"/>
                <a:cs typeface="Arial Unicode MS" pitchFamily="34" charset="-128"/>
              </a:rPr>
              <a:t> WIPO Magazine</a:t>
            </a:r>
          </a:p>
          <a:p>
            <a:pPr lvl="1" eaLnBrk="1" hangingPunct="1">
              <a:spcBef>
                <a:spcPct val="0"/>
              </a:spcBef>
              <a:buFontTx/>
              <a:buNone/>
            </a:pPr>
            <a:r>
              <a:rPr lang="en-US" altLang="en-US" dirty="0">
                <a:solidFill>
                  <a:srgbClr val="0070C0"/>
                </a:solidFill>
                <a:latin typeface="Arial Unicode MS" pitchFamily="34" charset="-128"/>
                <a:ea typeface="Arial Unicode MS" pitchFamily="34" charset="-128"/>
                <a:cs typeface="Arial Unicode MS" pitchFamily="34" charset="-128"/>
              </a:rPr>
              <a:t>www.wipo.int/wipo_magazine/en/</a:t>
            </a:r>
          </a:p>
          <a:p>
            <a:pPr lvl="1" eaLnBrk="1" hangingPunct="1">
              <a:spcBef>
                <a:spcPct val="0"/>
              </a:spcBef>
              <a:buFontTx/>
              <a:buNone/>
            </a:pPr>
            <a:r>
              <a:rPr lang="en-US" altLang="en-US" sz="800" dirty="0">
                <a:latin typeface="Arial Unicode MS" pitchFamily="34" charset="-128"/>
                <a:ea typeface="Arial Unicode MS" pitchFamily="34" charset="-128"/>
                <a:cs typeface="Arial Unicode MS" pitchFamily="34" charset="-128"/>
              </a:rPr>
              <a:t> 	</a:t>
            </a:r>
            <a:endParaRPr lang="en-US" altLang="en-US" sz="800" b="1" dirty="0">
              <a:solidFill>
                <a:srgbClr val="0070C0"/>
              </a:solidFill>
              <a:latin typeface="Arial Unicode MS" pitchFamily="34" charset="-128"/>
              <a:ea typeface="Arial Unicode MS" pitchFamily="34" charset="-128"/>
              <a:cs typeface="Arial Unicode MS" pitchFamily="34" charset="-128"/>
            </a:endParaRPr>
          </a:p>
          <a:p>
            <a:pPr eaLnBrk="1" hangingPunct="1">
              <a:spcBef>
                <a:spcPts val="1200"/>
              </a:spcBef>
              <a:buFontTx/>
              <a:buChar char="•"/>
            </a:pPr>
            <a:r>
              <a:rPr lang="en-US" altLang="en-US" dirty="0">
                <a:latin typeface="Arial Unicode MS" pitchFamily="34" charset="-128"/>
                <a:ea typeface="Arial Unicode MS" pitchFamily="34" charset="-128"/>
                <a:cs typeface="Arial Unicode MS" pitchFamily="34" charset="-128"/>
              </a:rPr>
              <a:t> WIPO </a:t>
            </a:r>
            <a:r>
              <a:rPr lang="en-US" altLang="en-US" dirty="0" smtClean="0">
                <a:latin typeface="Arial Unicode MS" pitchFamily="34" charset="-128"/>
                <a:ea typeface="Arial Unicode MS" pitchFamily="34" charset="-128"/>
                <a:cs typeface="Arial Unicode MS" pitchFamily="34" charset="-128"/>
              </a:rPr>
              <a:t>Wire</a:t>
            </a:r>
            <a:endParaRPr lang="en-US" altLang="en-US" dirty="0">
              <a:latin typeface="Arial Unicode MS" pitchFamily="34" charset="-128"/>
              <a:ea typeface="Arial Unicode MS" pitchFamily="34" charset="-128"/>
              <a:cs typeface="Arial Unicode MS" pitchFamily="34" charset="-128"/>
            </a:endParaRPr>
          </a:p>
          <a:p>
            <a:pPr lvl="1" eaLnBrk="1" hangingPunct="1">
              <a:spcBef>
                <a:spcPct val="0"/>
              </a:spcBef>
              <a:spcAft>
                <a:spcPts val="600"/>
              </a:spcAft>
              <a:buFontTx/>
              <a:buNone/>
            </a:pPr>
            <a:r>
              <a:rPr lang="en-US" altLang="en-US" dirty="0">
                <a:latin typeface="Arial Unicode MS" pitchFamily="34" charset="-128"/>
                <a:ea typeface="Arial Unicode MS" pitchFamily="34" charset="-128"/>
                <a:cs typeface="Arial Unicode MS" pitchFamily="34" charset="-128"/>
              </a:rPr>
              <a:t> </a:t>
            </a:r>
            <a:r>
              <a:rPr lang="en-US" altLang="en-US" dirty="0">
                <a:solidFill>
                  <a:srgbClr val="0070C0"/>
                </a:solidFill>
                <a:latin typeface="Arial Unicode MS" pitchFamily="34" charset="-128"/>
                <a:ea typeface="Arial Unicode MS" pitchFamily="34" charset="-128"/>
                <a:cs typeface="Arial Unicode MS" pitchFamily="34" charset="-128"/>
              </a:rPr>
              <a:t>www.wipo.int/newsletters/en</a:t>
            </a:r>
          </a:p>
          <a:p>
            <a:pPr lvl="1" eaLnBrk="1" hangingPunct="1">
              <a:spcBef>
                <a:spcPct val="0"/>
              </a:spcBef>
              <a:spcAft>
                <a:spcPts val="600"/>
              </a:spcAft>
              <a:buFontTx/>
              <a:buNone/>
            </a:pPr>
            <a:endParaRPr lang="en-US" altLang="en-US" sz="800" dirty="0">
              <a:solidFill>
                <a:srgbClr val="0070C0"/>
              </a:solidFill>
              <a:latin typeface="Arial Unicode MS" pitchFamily="34" charset="-128"/>
              <a:ea typeface="Arial Unicode MS" pitchFamily="34" charset="-128"/>
              <a:cs typeface="Arial Unicode MS" pitchFamily="34" charset="-128"/>
            </a:endParaRPr>
          </a:p>
          <a:p>
            <a:pPr eaLnBrk="1" hangingPunct="1">
              <a:spcBef>
                <a:spcPct val="0"/>
              </a:spcBef>
              <a:spcAft>
                <a:spcPts val="600"/>
              </a:spcAft>
              <a:buFontTx/>
              <a:buChar char="•"/>
            </a:pPr>
            <a:r>
              <a:rPr lang="en-US" altLang="en-US" dirty="0">
                <a:latin typeface="Arial Unicode MS" pitchFamily="34" charset="-128"/>
                <a:ea typeface="Arial Unicode MS" pitchFamily="34" charset="-128"/>
                <a:cs typeface="Arial Unicode MS" pitchFamily="34" charset="-128"/>
              </a:rPr>
              <a:t> </a:t>
            </a:r>
            <a:r>
              <a:rPr lang="fr-FR" altLang="en-US" dirty="0"/>
              <a:t>C</a:t>
            </a:r>
            <a:r>
              <a:rPr lang="fr-FR" dirty="0" smtClean="0"/>
              <a:t>ommuniqués </a:t>
            </a:r>
            <a:r>
              <a:rPr lang="fr-FR" dirty="0"/>
              <a:t>de </a:t>
            </a:r>
            <a:r>
              <a:rPr lang="fr-FR" dirty="0" smtClean="0"/>
              <a:t>presse</a:t>
            </a:r>
          </a:p>
          <a:p>
            <a:pPr eaLnBrk="1" hangingPunct="1">
              <a:spcBef>
                <a:spcPct val="0"/>
              </a:spcBef>
              <a:spcAft>
                <a:spcPts val="600"/>
              </a:spcAft>
              <a:buNone/>
            </a:pPr>
            <a:r>
              <a:rPr lang="fr-FR" altLang="en-US" dirty="0">
                <a:solidFill>
                  <a:srgbClr val="0070C0"/>
                </a:solidFill>
                <a:latin typeface="Arial Unicode MS" pitchFamily="34" charset="-128"/>
                <a:ea typeface="Arial Unicode MS" pitchFamily="34" charset="-128"/>
                <a:cs typeface="Arial Unicode MS" pitchFamily="34" charset="-128"/>
              </a:rPr>
              <a:t>	</a:t>
            </a:r>
            <a:r>
              <a:rPr lang="en-US" altLang="en-US" dirty="0" smtClean="0">
                <a:solidFill>
                  <a:srgbClr val="0070C0"/>
                </a:solidFill>
                <a:latin typeface="Arial Unicode MS" pitchFamily="34" charset="-128"/>
                <a:ea typeface="Arial Unicode MS" pitchFamily="34" charset="-128"/>
                <a:cs typeface="Arial Unicode MS" pitchFamily="34" charset="-128"/>
              </a:rPr>
              <a:t>www.wipo.int/pressroom/en</a:t>
            </a:r>
            <a:r>
              <a:rPr lang="en-US" altLang="en-US" dirty="0">
                <a:solidFill>
                  <a:srgbClr val="0070C0"/>
                </a:solidFill>
                <a:latin typeface="Arial Unicode MS" pitchFamily="34" charset="-128"/>
                <a:ea typeface="Arial Unicode MS" pitchFamily="34" charset="-128"/>
                <a:cs typeface="Arial Unicode MS" pitchFamily="34" charset="-128"/>
              </a:rPr>
              <a:t>/ </a:t>
            </a:r>
          </a:p>
          <a:p>
            <a:pPr algn="ctr" eaLnBrk="1" hangingPunct="1">
              <a:spcBef>
                <a:spcPct val="0"/>
              </a:spcBef>
              <a:buFontTx/>
              <a:buNone/>
            </a:pPr>
            <a:endParaRPr lang="en-US" altLang="en-US" sz="1800" dirty="0"/>
          </a:p>
          <a:p>
            <a:pPr algn="ctr" eaLnBrk="1" hangingPunct="1">
              <a:spcBef>
                <a:spcPct val="50000"/>
              </a:spcBef>
              <a:buFontTx/>
              <a:buNone/>
            </a:pPr>
            <a:r>
              <a:rPr lang="en-US" altLang="en-US" sz="1200" dirty="0">
                <a:solidFill>
                  <a:srgbClr val="FF0000"/>
                </a:solidFill>
              </a:rPr>
              <a:t/>
            </a:r>
            <a:br>
              <a:rPr lang="en-US" altLang="en-US" sz="1200" dirty="0">
                <a:solidFill>
                  <a:srgbClr val="FF0000"/>
                </a:solidFill>
              </a:rPr>
            </a:br>
            <a:r>
              <a:rPr lang="en-US" altLang="en-US" sz="1200" b="1" i="1" dirty="0">
                <a:solidFill>
                  <a:schemeClr val="accent2"/>
                </a:solidFill>
                <a:latin typeface="Arial Unicode MS" pitchFamily="34" charset="-128"/>
                <a:ea typeface="Arial Unicode MS" pitchFamily="34" charset="-128"/>
                <a:cs typeface="Arial Unicode MS" pitchFamily="34" charset="-128"/>
              </a:rPr>
              <a:t/>
            </a:r>
            <a:br>
              <a:rPr lang="en-US" altLang="en-US" sz="1200" b="1" i="1" dirty="0">
                <a:solidFill>
                  <a:schemeClr val="accent2"/>
                </a:solidFill>
                <a:latin typeface="Arial Unicode MS" pitchFamily="34" charset="-128"/>
                <a:ea typeface="Arial Unicode MS" pitchFamily="34" charset="-128"/>
                <a:cs typeface="Arial Unicode MS" pitchFamily="34" charset="-128"/>
              </a:rPr>
            </a:br>
            <a:endParaRPr lang="en-US" altLang="en-US" dirty="0"/>
          </a:p>
        </p:txBody>
      </p:sp>
      <p:sp>
        <p:nvSpPr>
          <p:cNvPr id="5" name="TextBox 1"/>
          <p:cNvSpPr txBox="1">
            <a:spLocks noChangeArrowheads="1"/>
          </p:cNvSpPr>
          <p:nvPr/>
        </p:nvSpPr>
        <p:spPr bwMode="auto">
          <a:xfrm>
            <a:off x="323850" y="476250"/>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fr-FR" sz="3600" dirty="0"/>
              <a:t>Suivez-nous</a:t>
            </a:r>
            <a:endParaRPr lang="en-US" altLang="en-US"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28" t="7155" r="8110" b="4097"/>
          <a:stretch/>
        </p:blipFill>
        <p:spPr bwMode="auto">
          <a:xfrm rot="1150812">
            <a:off x="5717127" y="1022525"/>
            <a:ext cx="2883227" cy="438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4222479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custDataLst>
              <p:tags r:id="rId1"/>
            </p:custDataLst>
          </p:nvPr>
        </p:nvSpPr>
        <p:spPr>
          <a:xfrm>
            <a:off x="352612" y="2564904"/>
            <a:ext cx="8568952" cy="2304256"/>
          </a:xfrm>
          <a:noFill/>
        </p:spPr>
        <p:txBody>
          <a:bodyPr/>
          <a:lstStyle/>
          <a:p>
            <a:r>
              <a:rPr lang="fr-FR" sz="3200" dirty="0" smtClean="0">
                <a:solidFill>
                  <a:srgbClr val="00408C"/>
                </a:solidFill>
                <a:latin typeface="+mj-lt"/>
                <a:ea typeface="+mj-ea"/>
                <a:cs typeface="+mj-cs"/>
              </a:rPr>
              <a:t>Introduction à l’OMPI</a:t>
            </a:r>
          </a:p>
          <a:p>
            <a:r>
              <a:rPr lang="fr-FR" sz="3200" dirty="0" smtClean="0">
                <a:solidFill>
                  <a:srgbClr val="00408C"/>
                </a:solidFill>
              </a:rPr>
              <a:t>Développement du cadre </a:t>
            </a:r>
            <a:r>
              <a:rPr lang="fr-FR" sz="3200" dirty="0">
                <a:solidFill>
                  <a:srgbClr val="00408C"/>
                </a:solidFill>
              </a:rPr>
              <a:t>j</a:t>
            </a:r>
            <a:r>
              <a:rPr lang="fr-FR" sz="3200" dirty="0" smtClean="0">
                <a:solidFill>
                  <a:srgbClr val="00408C"/>
                </a:solidFill>
              </a:rPr>
              <a:t>uridique international- Principales études économiques dans le domaine de la propriété intellectuelle</a:t>
            </a:r>
          </a:p>
        </p:txBody>
      </p:sp>
      <p:sp>
        <p:nvSpPr>
          <p:cNvPr id="3075" name="Text Box 5"/>
          <p:cNvSpPr txBox="1">
            <a:spLocks noChangeArrowheads="1"/>
          </p:cNvSpPr>
          <p:nvPr>
            <p:custDataLst>
              <p:tags r:id="rId2"/>
            </p:custDataLst>
          </p:nvPr>
        </p:nvSpPr>
        <p:spPr bwMode="auto">
          <a:xfrm>
            <a:off x="6249987" y="5253038"/>
            <a:ext cx="3650605" cy="242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endParaRPr lang="en-US" sz="1300" dirty="0">
              <a:solidFill>
                <a:srgbClr val="3399FF"/>
              </a:solidFill>
              <a:latin typeface="Arial Black" pitchFamily="34" charset="0"/>
              <a:ea typeface="ヒラギノ角ゴ Pro W3" pitchFamily="1" charset="-128"/>
            </a:endParaRPr>
          </a:p>
        </p:txBody>
      </p:sp>
      <p:sp>
        <p:nvSpPr>
          <p:cNvPr id="3077" name="Rectangle 7"/>
          <p:cNvSpPr>
            <a:spLocks noChangeArrowheads="1"/>
          </p:cNvSpPr>
          <p:nvPr>
            <p:custDataLst>
              <p:tags r:id="rId3"/>
            </p:custDataLst>
          </p:nvPr>
        </p:nvSpPr>
        <p:spPr bwMode="auto">
          <a:xfrm>
            <a:off x="1169988" y="5774231"/>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endParaRPr lang="en-US" sz="1800" dirty="0">
              <a:solidFill>
                <a:srgbClr val="00408C"/>
              </a:solidFill>
              <a:ea typeface="ヒラギノ角ゴ Pro W3" pitchFamily="1" charset="-128"/>
            </a:endParaRPr>
          </a:p>
        </p:txBody>
      </p:sp>
      <p:pic>
        <p:nvPicPr>
          <p:cNvPr id="5" name="Picture 4"/>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138454" y="4758231"/>
            <a:ext cx="723780" cy="1016000"/>
          </a:xfrm>
          <a:prstGeom prst="rect">
            <a:avLst/>
          </a:prstGeom>
        </p:spPr>
      </p:pic>
      <p:sp>
        <p:nvSpPr>
          <p:cNvPr id="2" name="Rectangle 1"/>
          <p:cNvSpPr/>
          <p:nvPr>
            <p:custDataLst>
              <p:tags r:id="rId5"/>
            </p:custDataLst>
          </p:nvPr>
        </p:nvSpPr>
        <p:spPr>
          <a:xfrm>
            <a:off x="1862234" y="4758231"/>
            <a:ext cx="5616624" cy="830997"/>
          </a:xfrm>
          <a:prstGeom prst="rect">
            <a:avLst/>
          </a:prstGeom>
        </p:spPr>
        <p:txBody>
          <a:bodyPr wrap="square">
            <a:spAutoFit/>
          </a:bodyPr>
          <a:lstStyle/>
          <a:p>
            <a:pPr marL="285750" indent="-285750" defTabSz="193675" eaLnBrk="1" hangingPunct="1">
              <a:spcBef>
                <a:spcPct val="0"/>
              </a:spcBef>
              <a:buClr>
                <a:srgbClr val="00B0F0"/>
              </a:buClr>
              <a:buSzPct val="100000"/>
              <a:buFont typeface="Wingdings" panose="05000000000000000000" pitchFamily="2" charset="2"/>
              <a:buChar char="n"/>
              <a:tabLst>
                <a:tab pos="1708150" algn="l"/>
              </a:tabLst>
            </a:pPr>
            <a:r>
              <a:rPr lang="fr-FR" altLang="en-US" sz="1600" u="sng" dirty="0" smtClean="0">
                <a:solidFill>
                  <a:srgbClr val="002060"/>
                </a:solidFill>
              </a:rPr>
              <a:t>Conférencier</a:t>
            </a:r>
            <a:r>
              <a:rPr lang="fr-FR" altLang="en-US" sz="1600" dirty="0" smtClean="0">
                <a:solidFill>
                  <a:srgbClr val="002060"/>
                </a:solidFill>
              </a:rPr>
              <a:t> : 	M. Victor </a:t>
            </a:r>
            <a:r>
              <a:rPr lang="fr-FR" altLang="en-US" sz="1600" dirty="0" err="1" smtClean="0">
                <a:solidFill>
                  <a:srgbClr val="002060"/>
                </a:solidFill>
              </a:rPr>
              <a:t>Vázquez</a:t>
            </a:r>
            <a:r>
              <a:rPr lang="fr-FR" altLang="en-US" sz="1600" dirty="0" smtClean="0">
                <a:solidFill>
                  <a:srgbClr val="002060"/>
                </a:solidFill>
              </a:rPr>
              <a:t>, chef </a:t>
            </a:r>
            <a:br>
              <a:rPr lang="fr-FR" altLang="en-US" sz="1600" dirty="0" smtClean="0">
                <a:solidFill>
                  <a:srgbClr val="002060"/>
                </a:solidFill>
              </a:rPr>
            </a:br>
            <a:r>
              <a:rPr lang="fr-FR" altLang="en-US" sz="1600" dirty="0" smtClean="0">
                <a:solidFill>
                  <a:srgbClr val="002060"/>
                </a:solidFill>
              </a:rPr>
              <a:t>	de la Section de la coordination </a:t>
            </a:r>
            <a:br>
              <a:rPr lang="fr-FR" altLang="en-US" sz="1600" dirty="0" smtClean="0">
                <a:solidFill>
                  <a:srgbClr val="002060"/>
                </a:solidFill>
              </a:rPr>
            </a:br>
            <a:r>
              <a:rPr lang="fr-FR" altLang="en-US" sz="1600" dirty="0" smtClean="0">
                <a:solidFill>
                  <a:srgbClr val="002060"/>
                </a:solidFill>
              </a:rPr>
              <a:t>	pour les pays développés</a:t>
            </a:r>
            <a:endParaRPr lang="fr-FR" altLang="en-US" sz="1600" dirty="0">
              <a:solidFill>
                <a:srgbClr val="002060"/>
              </a:solidFill>
            </a:endParaRPr>
          </a:p>
        </p:txBody>
      </p:sp>
    </p:spTree>
    <p:extLst>
      <p:ext uri="{BB962C8B-B14F-4D97-AF65-F5344CB8AC3E}">
        <p14:creationId xmlns:p14="http://schemas.microsoft.com/office/powerpoint/2010/main" val="1389163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60648"/>
            <a:ext cx="4968552" cy="6120680"/>
          </a:xfrm>
        </p:spPr>
        <p:txBody>
          <a:bodyPr/>
          <a:lstStyle/>
          <a:p>
            <a:r>
              <a:rPr lang="fr-FR" sz="3200" dirty="0"/>
              <a:t>Merci pour votre attention</a:t>
            </a:r>
            <a:r>
              <a:rPr lang="fr-CH" dirty="0" smtClean="0"/>
              <a:t/>
            </a:r>
            <a:br>
              <a:rPr lang="fr-CH" dirty="0" smtClean="0"/>
            </a:br>
            <a:r>
              <a:rPr lang="fr-CH" sz="2400" dirty="0" smtClean="0"/>
              <a:t/>
            </a:r>
            <a:br>
              <a:rPr lang="fr-CH" sz="2400" dirty="0" smtClean="0"/>
            </a:br>
            <a:r>
              <a:rPr lang="fr-CH" altLang="en-US" sz="2000" dirty="0"/>
              <a:t>E-mail:  </a:t>
            </a:r>
            <a:r>
              <a:rPr lang="fr-CH" altLang="en-US" sz="2000" dirty="0" smtClean="0"/>
              <a:t>Victor.Vazquez-Lopez@wipo.int</a:t>
            </a:r>
            <a:r>
              <a:rPr lang="en-US" altLang="en-US" sz="2000" dirty="0"/>
              <a:t/>
            </a:r>
            <a:br>
              <a:rPr lang="en-US" altLang="en-US" sz="2000" dirty="0"/>
            </a:br>
            <a:r>
              <a:rPr lang="en-US" altLang="en-US" sz="2000" dirty="0"/>
              <a:t/>
            </a:r>
            <a:br>
              <a:rPr lang="en-US" altLang="en-US" sz="2000" dirty="0"/>
            </a:br>
            <a:r>
              <a:rPr lang="fr-CH" sz="2400" dirty="0"/>
              <a:t/>
            </a:r>
            <a:br>
              <a:rPr lang="fr-CH" sz="2400" dirty="0"/>
            </a:br>
            <a:endParaRPr lang="en-US" sz="24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499" y="116632"/>
            <a:ext cx="3908382" cy="571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72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1" y="1916832"/>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Content Placeholder 3"/>
          <p:cNvSpPr txBox="1">
            <a:spLocks/>
          </p:cNvSpPr>
          <p:nvPr/>
        </p:nvSpPr>
        <p:spPr bwMode="auto">
          <a:xfrm>
            <a:off x="403369" y="4365104"/>
            <a:ext cx="822960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4"/>
              </a:buBlip>
              <a:defRPr sz="2400">
                <a:solidFill>
                  <a:schemeClr val="tx1"/>
                </a:solidFill>
                <a:latin typeface="+mn-lt"/>
                <a:cs typeface="+mn-cs"/>
              </a:defRPr>
            </a:lvl9pPr>
          </a:lstStyle>
          <a:p>
            <a:r>
              <a:rPr lang="fr-CH" sz="2000" kern="0" dirty="0" smtClean="0">
                <a:solidFill>
                  <a:srgbClr val="70869B"/>
                </a:solidFill>
              </a:rPr>
              <a:t>Services </a:t>
            </a:r>
            <a:r>
              <a:rPr lang="fr-CH" sz="2000" kern="0" dirty="0">
                <a:solidFill>
                  <a:srgbClr val="70869B"/>
                </a:solidFill>
              </a:rPr>
              <a:t>&amp; Initiatives de l’OMPI</a:t>
            </a:r>
          </a:p>
          <a:p>
            <a:pPr marL="182563" indent="-182563"/>
            <a:r>
              <a:rPr lang="fr-CH" sz="2000" kern="0" dirty="0" smtClean="0">
                <a:solidFill>
                  <a:srgbClr val="70869B"/>
                </a:solidFill>
              </a:rPr>
              <a:t>Paris</a:t>
            </a:r>
            <a:r>
              <a:rPr lang="fr-CH" sz="2000" kern="0" dirty="0">
                <a:solidFill>
                  <a:srgbClr val="70869B"/>
                </a:solidFill>
              </a:rPr>
              <a:t>, France – 7 juin 2016</a:t>
            </a:r>
          </a:p>
          <a:p>
            <a:pPr marL="182563" indent="-182563"/>
            <a:endParaRPr lang="fr-CH" sz="2000" kern="0" dirty="0" smtClean="0">
              <a:solidFill>
                <a:srgbClr val="70869B"/>
              </a:solidFill>
            </a:endParaRPr>
          </a:p>
          <a:p>
            <a:pPr marL="171450" indent="-171450" defTabSz="895350">
              <a:spcBef>
                <a:spcPts val="0"/>
              </a:spcBef>
              <a:buClr>
                <a:srgbClr val="00B0F0"/>
              </a:buClr>
              <a:buFont typeface="Wingdings" panose="05000000000000000000" pitchFamily="2" charset="2"/>
              <a:buChar char="n"/>
            </a:pPr>
            <a:r>
              <a:rPr lang="fr-CH" sz="1100" dirty="0" smtClean="0">
                <a:solidFill>
                  <a:srgbClr val="00408C"/>
                </a:solidFill>
                <a:latin typeface="+mj-lt"/>
                <a:ea typeface="+mj-ea"/>
                <a:cs typeface="+mj-cs"/>
              </a:rPr>
              <a:t>Intervenante:</a:t>
            </a:r>
            <a:r>
              <a:rPr lang="fr-CH" sz="1600" kern="0" dirty="0" smtClean="0">
                <a:solidFill>
                  <a:srgbClr val="70869B"/>
                </a:solidFill>
              </a:rPr>
              <a:t>  </a:t>
            </a:r>
            <a:r>
              <a:rPr lang="fr-CH" sz="1100" dirty="0" smtClean="0">
                <a:solidFill>
                  <a:srgbClr val="00408C"/>
                </a:solidFill>
                <a:latin typeface="+mj-lt"/>
                <a:ea typeface="+mj-ea"/>
                <a:cs typeface="+mj-cs"/>
              </a:rPr>
              <a:t>Christine </a:t>
            </a:r>
            <a:r>
              <a:rPr lang="fr-CH" sz="1100" dirty="0">
                <a:solidFill>
                  <a:srgbClr val="00408C"/>
                </a:solidFill>
                <a:latin typeface="+mj-lt"/>
                <a:ea typeface="+mj-ea"/>
                <a:cs typeface="+mj-cs"/>
              </a:rPr>
              <a:t>Bonvallet, Juriste </a:t>
            </a:r>
            <a:r>
              <a:rPr lang="fr-CH" sz="1100" dirty="0" smtClean="0">
                <a:solidFill>
                  <a:srgbClr val="00408C"/>
                </a:solidFill>
                <a:latin typeface="+mj-lt"/>
                <a:ea typeface="+mj-ea"/>
                <a:cs typeface="+mj-cs"/>
              </a:rPr>
              <a:t>principale</a:t>
            </a:r>
          </a:p>
          <a:p>
            <a:pPr defTabSz="895350">
              <a:spcBef>
                <a:spcPts val="0"/>
              </a:spcBef>
            </a:pPr>
            <a:r>
              <a:rPr lang="fr-CH" sz="1100" dirty="0">
                <a:solidFill>
                  <a:srgbClr val="00408C"/>
                </a:solidFill>
                <a:latin typeface="+mj-lt"/>
                <a:ea typeface="+mj-ea"/>
                <a:cs typeface="+mj-cs"/>
              </a:rPr>
              <a:t>	 </a:t>
            </a:r>
            <a:r>
              <a:rPr lang="fr-CH" sz="1100" dirty="0" smtClean="0">
                <a:solidFill>
                  <a:srgbClr val="00408C"/>
                </a:solidFill>
                <a:latin typeface="+mj-lt"/>
                <a:ea typeface="+mj-ea"/>
                <a:cs typeface="+mj-cs"/>
              </a:rPr>
              <a:t>     Division </a:t>
            </a:r>
            <a:r>
              <a:rPr lang="fr-CH" sz="1100" dirty="0">
                <a:solidFill>
                  <a:srgbClr val="00408C"/>
                </a:solidFill>
                <a:latin typeface="+mj-lt"/>
                <a:ea typeface="+mj-ea"/>
                <a:cs typeface="+mj-cs"/>
              </a:rPr>
              <a:t>juridique du PCT</a:t>
            </a:r>
          </a:p>
          <a:p>
            <a:endParaRPr lang="fr-CH" sz="1600" kern="0" dirty="0" smtClean="0">
              <a:solidFill>
                <a:schemeClr val="accent2">
                  <a:lumMod val="75000"/>
                </a:schemeClr>
              </a:solidFill>
            </a:endParaRPr>
          </a:p>
          <a:p>
            <a:endParaRPr lang="fr-CH" kern="0" dirty="0" smtClean="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97275" y="4533650"/>
            <a:ext cx="914166" cy="13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305702" y="116632"/>
            <a:ext cx="8424936" cy="1583581"/>
          </a:xfrm>
        </p:spPr>
        <p:txBody>
          <a:bodyPr/>
          <a:lstStyle/>
          <a:p>
            <a:pPr marL="279400" indent="-279400" eaLnBrk="1" hangingPunct="1"/>
            <a:r>
              <a:rPr lang="fr-CH" altLang="en-US" dirty="0" smtClean="0">
                <a:solidFill>
                  <a:srgbClr val="00408C"/>
                </a:solidFill>
              </a:rPr>
              <a:t>  Le </a:t>
            </a:r>
            <a:r>
              <a:rPr lang="fr-CH" altLang="en-US" dirty="0">
                <a:solidFill>
                  <a:srgbClr val="00408C"/>
                </a:solidFill>
              </a:rPr>
              <a:t>Traité de coopération </a:t>
            </a:r>
            <a:r>
              <a:rPr lang="fr-CH" altLang="en-US" dirty="0" smtClean="0">
                <a:solidFill>
                  <a:srgbClr val="00408C"/>
                </a:solidFill>
              </a:rPr>
              <a:t>en </a:t>
            </a:r>
            <a:r>
              <a:rPr lang="fr-CH" altLang="en-US" dirty="0">
                <a:solidFill>
                  <a:srgbClr val="00408C"/>
                </a:solidFill>
              </a:rPr>
              <a:t>matière </a:t>
            </a:r>
            <a:r>
              <a:rPr lang="fr-CH" altLang="en-US" dirty="0" smtClean="0">
                <a:solidFill>
                  <a:srgbClr val="00408C"/>
                </a:solidFill>
              </a:rPr>
              <a:t>de brevets </a:t>
            </a:r>
            <a:r>
              <a:rPr lang="fr-CH" altLang="en-US" dirty="0">
                <a:solidFill>
                  <a:srgbClr val="00408C"/>
                </a:solidFill>
              </a:rPr>
              <a:t>(PCT): </a:t>
            </a:r>
            <a:br>
              <a:rPr lang="fr-CH" altLang="en-US" dirty="0">
                <a:solidFill>
                  <a:srgbClr val="00408C"/>
                </a:solidFill>
              </a:rPr>
            </a:br>
            <a:r>
              <a:rPr lang="fr-CH" altLang="en-US" dirty="0">
                <a:solidFill>
                  <a:srgbClr val="00408C"/>
                </a:solidFill>
              </a:rPr>
              <a:t>Quels avantages ?</a:t>
            </a:r>
          </a:p>
        </p:txBody>
      </p:sp>
    </p:spTree>
    <p:extLst>
      <p:ext uri="{BB962C8B-B14F-4D97-AF65-F5344CB8AC3E}">
        <p14:creationId xmlns:p14="http://schemas.microsoft.com/office/powerpoint/2010/main" val="225666702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179512" y="0"/>
            <a:ext cx="8628055" cy="17008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defRPr sz="2400">
                <a:solidFill>
                  <a:schemeClr val="tx1"/>
                </a:solidFill>
                <a:latin typeface="Arial" pitchFamily="34" charset="0"/>
                <a:cs typeface="Arial" pitchFamily="34" charset="0"/>
              </a:defRPr>
            </a:lvl1pPr>
            <a:lvl2pPr marL="571500" defTabSz="762000" eaLnBrk="0" hangingPunct="0">
              <a:defRPr sz="2400">
                <a:solidFill>
                  <a:schemeClr val="tx1"/>
                </a:solidFill>
                <a:latin typeface="Arial" pitchFamily="34" charset="0"/>
                <a:cs typeface="Arial" pitchFamily="34" charset="0"/>
              </a:defRPr>
            </a:lvl2pPr>
            <a:lvl3pPr marL="1143000" defTabSz="762000" eaLnBrk="0" hangingPunct="0">
              <a:defRPr sz="2400">
                <a:solidFill>
                  <a:schemeClr val="tx1"/>
                </a:solidFill>
                <a:latin typeface="Arial" pitchFamily="34" charset="0"/>
                <a:cs typeface="Arial" pitchFamily="34" charset="0"/>
              </a:defRPr>
            </a:lvl3pPr>
            <a:lvl4pPr marL="1714500" defTabSz="762000" eaLnBrk="0" hangingPunct="0">
              <a:defRPr sz="2400">
                <a:solidFill>
                  <a:schemeClr val="tx1"/>
                </a:solidFill>
                <a:latin typeface="Arial" pitchFamily="34" charset="0"/>
                <a:cs typeface="Arial" pitchFamily="34" charset="0"/>
              </a:defRPr>
            </a:lvl4pPr>
            <a:lvl5pPr marL="2286000" defTabSz="762000" eaLnBrk="0" hangingPunct="0">
              <a:defRPr sz="2400">
                <a:solidFill>
                  <a:schemeClr val="tx1"/>
                </a:solidFill>
                <a:latin typeface="Arial" pitchFamily="34" charset="0"/>
                <a:cs typeface="Arial" pitchFamily="34" charset="0"/>
              </a:defRPr>
            </a:lvl5pPr>
            <a:lvl6pPr marL="2743200" algn="ctr" defTabSz="762000" eaLnBrk="0" fontAlgn="base" hangingPunct="0">
              <a:spcBef>
                <a:spcPct val="0"/>
              </a:spcBef>
              <a:spcAft>
                <a:spcPct val="0"/>
              </a:spcAft>
              <a:defRPr sz="2400">
                <a:solidFill>
                  <a:schemeClr val="tx1"/>
                </a:solidFill>
                <a:latin typeface="Arial" pitchFamily="34" charset="0"/>
                <a:cs typeface="Arial" pitchFamily="34" charset="0"/>
              </a:defRPr>
            </a:lvl6pPr>
            <a:lvl7pPr marL="3200400" algn="ctr" defTabSz="762000" eaLnBrk="0" fontAlgn="base" hangingPunct="0">
              <a:spcBef>
                <a:spcPct val="0"/>
              </a:spcBef>
              <a:spcAft>
                <a:spcPct val="0"/>
              </a:spcAft>
              <a:defRPr sz="2400">
                <a:solidFill>
                  <a:schemeClr val="tx1"/>
                </a:solidFill>
                <a:latin typeface="Arial" pitchFamily="34" charset="0"/>
                <a:cs typeface="Arial" pitchFamily="34" charset="0"/>
              </a:defRPr>
            </a:lvl7pPr>
            <a:lvl8pPr marL="3657600" algn="ctr" defTabSz="762000" eaLnBrk="0" fontAlgn="base" hangingPunct="0">
              <a:spcBef>
                <a:spcPct val="0"/>
              </a:spcBef>
              <a:spcAft>
                <a:spcPct val="0"/>
              </a:spcAft>
              <a:defRPr sz="2400">
                <a:solidFill>
                  <a:schemeClr val="tx1"/>
                </a:solidFill>
                <a:latin typeface="Arial" pitchFamily="34" charset="0"/>
                <a:cs typeface="Arial" pitchFamily="34" charset="0"/>
              </a:defRPr>
            </a:lvl8pPr>
            <a:lvl9pPr marL="4114800" algn="ctr" defTabSz="762000" eaLnBrk="0" fontAlgn="base" hangingPunct="0">
              <a:spcBef>
                <a:spcPct val="0"/>
              </a:spcBef>
              <a:spcAft>
                <a:spcPct val="0"/>
              </a:spcAft>
              <a:defRPr sz="2400">
                <a:solidFill>
                  <a:schemeClr val="tx1"/>
                </a:solidFill>
                <a:latin typeface="Arial" pitchFamily="34" charset="0"/>
                <a:cs typeface="Arial" pitchFamily="34" charset="0"/>
              </a:defRPr>
            </a:lvl9pPr>
          </a:lstStyle>
          <a:p>
            <a:pPr marL="279400" indent="-279400" eaLnBrk="1" hangingPunct="1">
              <a:spcBef>
                <a:spcPct val="0"/>
              </a:spcBef>
              <a:buNone/>
            </a:pPr>
            <a:r>
              <a:rPr lang="en-US" altLang="en-US" sz="3600" dirty="0">
                <a:solidFill>
                  <a:srgbClr val="00408C"/>
                </a:solidFill>
                <a:latin typeface="+mj-lt"/>
                <a:ea typeface="+mj-ea"/>
                <a:cs typeface="+mj-cs"/>
              </a:rPr>
              <a:t>La protection par brevets au </a:t>
            </a:r>
            <a:r>
              <a:rPr lang="en-US" altLang="en-US" sz="3600" dirty="0" smtClean="0">
                <a:solidFill>
                  <a:srgbClr val="00408C"/>
                </a:solidFill>
                <a:latin typeface="+mj-lt"/>
                <a:ea typeface="+mj-ea"/>
                <a:cs typeface="+mj-cs"/>
              </a:rPr>
              <a:t>plan </a:t>
            </a:r>
          </a:p>
          <a:p>
            <a:pPr marL="279400" indent="-279400" eaLnBrk="1" hangingPunct="1">
              <a:spcBef>
                <a:spcPct val="0"/>
              </a:spcBef>
              <a:buNone/>
            </a:pPr>
            <a:r>
              <a:rPr lang="en-US" altLang="en-US" sz="3600" dirty="0" smtClean="0">
                <a:solidFill>
                  <a:srgbClr val="00408C"/>
                </a:solidFill>
                <a:latin typeface="+mj-lt"/>
                <a:ea typeface="+mj-ea"/>
                <a:cs typeface="+mj-cs"/>
              </a:rPr>
              <a:t>international </a:t>
            </a:r>
            <a:r>
              <a:rPr lang="en-US" altLang="en-US" sz="3600" dirty="0">
                <a:solidFill>
                  <a:srgbClr val="00408C"/>
                </a:solidFill>
                <a:latin typeface="+mj-lt"/>
                <a:ea typeface="+mj-ea"/>
                <a:cs typeface="+mj-cs"/>
              </a:rPr>
              <a:t>: </a:t>
            </a:r>
            <a:r>
              <a:rPr lang="fr-CH" altLang="en-US" sz="3600" dirty="0">
                <a:solidFill>
                  <a:srgbClr val="00408C"/>
                </a:solidFill>
                <a:latin typeface="+mj-lt"/>
                <a:ea typeface="+mj-ea"/>
                <a:cs typeface="+mj-cs"/>
              </a:rPr>
              <a:t>Voie traditionnelle (“CUP”) </a:t>
            </a:r>
          </a:p>
          <a:p>
            <a:pPr marL="279400" indent="-279400" eaLnBrk="1" hangingPunct="1">
              <a:spcBef>
                <a:spcPct val="0"/>
              </a:spcBef>
              <a:buNone/>
            </a:pPr>
            <a:r>
              <a:rPr lang="fr-CH" altLang="en-US" sz="3600" dirty="0">
                <a:solidFill>
                  <a:srgbClr val="00408C"/>
                </a:solidFill>
                <a:latin typeface="+mj-lt"/>
                <a:ea typeface="+mj-ea"/>
                <a:cs typeface="+mj-cs"/>
              </a:rPr>
              <a:t>ou demande PCT</a:t>
            </a:r>
          </a:p>
        </p:txBody>
      </p:sp>
      <p:sp>
        <p:nvSpPr>
          <p:cNvPr id="334854" name="Rectangle 6"/>
          <p:cNvSpPr>
            <a:spLocks noChangeArrowheads="1"/>
          </p:cNvSpPr>
          <p:nvPr/>
        </p:nvSpPr>
        <p:spPr bwMode="auto">
          <a:xfrm>
            <a:off x="1403140" y="2470150"/>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B050"/>
                </a:solidFill>
                <a:ea typeface="ヒラギノ角ゴ Pro W3"/>
                <a:cs typeface="ヒラギノ角ゴ Pro W3"/>
              </a:rPr>
              <a:t>0</a:t>
            </a:r>
          </a:p>
        </p:txBody>
      </p:sp>
      <p:sp>
        <p:nvSpPr>
          <p:cNvPr id="334855" name="Rectangle 7"/>
          <p:cNvSpPr>
            <a:spLocks noChangeArrowheads="1"/>
          </p:cNvSpPr>
          <p:nvPr/>
        </p:nvSpPr>
        <p:spPr bwMode="auto">
          <a:xfrm>
            <a:off x="2590800" y="2492896"/>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920000"/>
                </a:solidFill>
                <a:ea typeface="ヒラギノ角ゴ Pro W3"/>
                <a:cs typeface="ヒラギノ角ゴ Pro W3"/>
              </a:rPr>
              <a:t>12</a:t>
            </a:r>
          </a:p>
        </p:txBody>
      </p:sp>
      <p:sp>
        <p:nvSpPr>
          <p:cNvPr id="334856" name="Rectangle 8"/>
          <p:cNvSpPr>
            <a:spLocks noChangeArrowheads="1"/>
          </p:cNvSpPr>
          <p:nvPr/>
        </p:nvSpPr>
        <p:spPr bwMode="auto">
          <a:xfrm>
            <a:off x="1158875" y="2924175"/>
            <a:ext cx="1760096"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spcBef>
                <a:spcPts val="0"/>
              </a:spcBef>
            </a:pPr>
            <a:r>
              <a:rPr lang="fr-CH" altLang="en-US" sz="1300" b="1" dirty="0">
                <a:solidFill>
                  <a:schemeClr val="accent2">
                    <a:lumMod val="75000"/>
                  </a:schemeClr>
                </a:solidFill>
                <a:ea typeface="ヒラギノ角ゴ Pro W3"/>
                <a:cs typeface="ヒラギノ角ゴ Pro W3"/>
              </a:rPr>
              <a:t>Dépôt </a:t>
            </a:r>
            <a:r>
              <a:rPr lang="fr-CH" altLang="en-US" sz="1300" b="1" dirty="0" smtClean="0">
                <a:solidFill>
                  <a:schemeClr val="accent2">
                    <a:lumMod val="75000"/>
                  </a:schemeClr>
                </a:solidFill>
                <a:ea typeface="ヒラギノ角ゴ Pro W3"/>
                <a:cs typeface="ヒラギノ角ゴ Pro W3"/>
              </a:rPr>
              <a:t>d’une </a:t>
            </a:r>
          </a:p>
          <a:p>
            <a:pPr>
              <a:spcBef>
                <a:spcPts val="0"/>
              </a:spcBef>
            </a:pPr>
            <a:r>
              <a:rPr lang="fr-CH" altLang="en-US" sz="1300" b="1" dirty="0">
                <a:solidFill>
                  <a:schemeClr val="accent2">
                    <a:lumMod val="75000"/>
                  </a:schemeClr>
                </a:solidFill>
                <a:ea typeface="ヒラギノ角ゴ Pro W3"/>
                <a:cs typeface="ヒラギノ角ゴ Pro W3"/>
              </a:rPr>
              <a:t>d</a:t>
            </a:r>
            <a:r>
              <a:rPr lang="fr-CH" altLang="en-US" sz="1300" b="1" dirty="0" smtClean="0">
                <a:solidFill>
                  <a:schemeClr val="accent2">
                    <a:lumMod val="75000"/>
                  </a:schemeClr>
                </a:solidFill>
                <a:ea typeface="ヒラギノ角ゴ Pro W3"/>
                <a:cs typeface="ヒラギノ角ゴ Pro W3"/>
              </a:rPr>
              <a:t>emande de </a:t>
            </a:r>
            <a:r>
              <a:rPr lang="fr-CH" altLang="en-US" sz="1300" b="1" dirty="0">
                <a:solidFill>
                  <a:schemeClr val="accent2">
                    <a:lumMod val="75000"/>
                  </a:schemeClr>
                </a:solidFill>
                <a:ea typeface="ヒラギノ角ゴ Pro W3"/>
                <a:cs typeface="ヒラギノ角ゴ Pro W3"/>
              </a:rPr>
              <a:t>brevet </a:t>
            </a:r>
            <a:endParaRPr lang="fr-CH" altLang="en-US" sz="1300" b="1" dirty="0" smtClean="0">
              <a:solidFill>
                <a:schemeClr val="accent2">
                  <a:lumMod val="75000"/>
                </a:schemeClr>
              </a:solidFill>
              <a:ea typeface="ヒラギノ角ゴ Pro W3"/>
              <a:cs typeface="ヒラギノ角ゴ Pro W3"/>
            </a:endParaRPr>
          </a:p>
          <a:p>
            <a:pPr>
              <a:spcBef>
                <a:spcPts val="0"/>
              </a:spcBef>
            </a:pPr>
            <a:r>
              <a:rPr lang="fr-CH" altLang="en-US" sz="1300" b="1" dirty="0" smtClean="0">
                <a:solidFill>
                  <a:schemeClr val="accent2">
                    <a:lumMod val="75000"/>
                  </a:schemeClr>
                </a:solidFill>
                <a:ea typeface="ヒラギノ角ゴ Pro W3"/>
                <a:cs typeface="ヒラギノ角ゴ Pro W3"/>
              </a:rPr>
              <a:t>localement</a:t>
            </a:r>
            <a:endParaRPr lang="fr-CH" altLang="en-US" sz="1300" b="1" dirty="0">
              <a:solidFill>
                <a:schemeClr val="accent2">
                  <a:lumMod val="75000"/>
                </a:schemeClr>
              </a:solidFill>
              <a:ea typeface="ヒラギノ角ゴ Pro W3"/>
              <a:cs typeface="ヒラギノ角ゴ Pro W3"/>
            </a:endParaRPr>
          </a:p>
        </p:txBody>
      </p:sp>
      <p:sp>
        <p:nvSpPr>
          <p:cNvPr id="334857" name="Rectangle 9"/>
          <p:cNvSpPr>
            <a:spLocks noChangeArrowheads="1"/>
          </p:cNvSpPr>
          <p:nvPr/>
        </p:nvSpPr>
        <p:spPr bwMode="auto">
          <a:xfrm>
            <a:off x="3714303" y="2420888"/>
            <a:ext cx="1825820" cy="896399"/>
          </a:xfrm>
          <a:prstGeom prst="rect">
            <a:avLst/>
          </a:prstGeom>
          <a:ln>
            <a:headEnd/>
            <a:tailEnd/>
          </a:ln>
          <a:extLst/>
        </p:spPr>
        <p:style>
          <a:lnRef idx="0">
            <a:schemeClr val="accent3"/>
          </a:lnRef>
          <a:fillRef idx="3">
            <a:schemeClr val="accent3"/>
          </a:fillRef>
          <a:effectRef idx="3">
            <a:schemeClr val="accent3"/>
          </a:effectRef>
          <a:fontRef idx="minor">
            <a:schemeClr val="lt1"/>
          </a:fontRef>
        </p:style>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spcBef>
                <a:spcPts val="0"/>
              </a:spcBef>
              <a:buNone/>
            </a:pPr>
            <a:r>
              <a:rPr lang="fr-CH" altLang="en-US" sz="1300" b="1" dirty="0" smtClean="0">
                <a:solidFill>
                  <a:srgbClr val="920000"/>
                </a:solidFill>
                <a:ea typeface="ヒラギノ角ゴ Pro W3"/>
                <a:cs typeface="ヒラギノ角ゴ Pro W3"/>
              </a:rPr>
              <a:t>Dépôt de demandes </a:t>
            </a:r>
          </a:p>
          <a:p>
            <a:pPr>
              <a:spcBef>
                <a:spcPts val="0"/>
              </a:spcBef>
              <a:buNone/>
            </a:pPr>
            <a:r>
              <a:rPr lang="fr-CH" altLang="en-US" sz="1300" b="1" dirty="0" smtClean="0">
                <a:solidFill>
                  <a:srgbClr val="920000"/>
                </a:solidFill>
                <a:ea typeface="ヒラギノ角ゴ Pro W3"/>
                <a:cs typeface="ヒラギノ角ゴ Pro W3"/>
              </a:rPr>
              <a:t>à l’étranger</a:t>
            </a:r>
          </a:p>
          <a:p>
            <a:pPr>
              <a:spcBef>
                <a:spcPts val="0"/>
              </a:spcBef>
              <a:buNone/>
            </a:pPr>
            <a:endParaRPr lang="fr-CH" altLang="en-US" sz="1300" b="1" dirty="0" smtClean="0">
              <a:solidFill>
                <a:srgbClr val="920000"/>
              </a:solidFill>
              <a:ea typeface="ヒラギノ角ゴ Pro W3"/>
              <a:cs typeface="ヒラギノ角ゴ Pro W3"/>
            </a:endParaRPr>
          </a:p>
          <a:p>
            <a:pPr>
              <a:spcBef>
                <a:spcPts val="0"/>
              </a:spcBef>
              <a:buNone/>
            </a:pPr>
            <a:r>
              <a:rPr lang="fr-CH" altLang="en-US" sz="1300" b="1" dirty="0" smtClean="0">
                <a:solidFill>
                  <a:srgbClr val="920000"/>
                </a:solidFill>
                <a:ea typeface="ヒラギノ角ゴ Pro W3"/>
                <a:cs typeface="ヒラギノ角ゴ Pro W3"/>
              </a:rPr>
              <a:t>1 pays = 1 dépôt</a:t>
            </a:r>
            <a:endParaRPr lang="fr-CH" altLang="en-US" sz="1300" b="1" dirty="0">
              <a:solidFill>
                <a:srgbClr val="920000"/>
              </a:solidFill>
              <a:ea typeface="ヒラギノ角ゴ Pro W3"/>
              <a:cs typeface="ヒラギノ角ゴ Pro W3"/>
            </a:endParaRPr>
          </a:p>
        </p:txBody>
      </p:sp>
      <p:sp>
        <p:nvSpPr>
          <p:cNvPr id="334858" name="Rectangle 10"/>
          <p:cNvSpPr>
            <a:spLocks noChangeArrowheads="1"/>
          </p:cNvSpPr>
          <p:nvPr/>
        </p:nvSpPr>
        <p:spPr bwMode="auto">
          <a:xfrm>
            <a:off x="1196975" y="2209800"/>
            <a:ext cx="690894" cy="29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300" b="1" dirty="0" smtClean="0">
                <a:solidFill>
                  <a:srgbClr val="002060"/>
                </a:solidFill>
                <a:ea typeface="ヒラギノ角ゴ Pro W3"/>
                <a:cs typeface="ヒラギノ角ゴ Pro W3"/>
              </a:rPr>
              <a:t>(mois)</a:t>
            </a:r>
            <a:endParaRPr lang="en-US" altLang="en-US" sz="1300" b="1" dirty="0">
              <a:solidFill>
                <a:srgbClr val="002060"/>
              </a:solidFill>
              <a:ea typeface="ヒラギノ角ゴ Pro W3"/>
              <a:cs typeface="ヒラギノ角ゴ Pro W3"/>
            </a:endParaRPr>
          </a:p>
        </p:txBody>
      </p:sp>
      <p:sp>
        <p:nvSpPr>
          <p:cNvPr id="334859" name="Line 11"/>
          <p:cNvSpPr>
            <a:spLocks noChangeShapeType="1"/>
          </p:cNvSpPr>
          <p:nvPr/>
        </p:nvSpPr>
        <p:spPr bwMode="auto">
          <a:xfrm>
            <a:off x="1524000" y="2708920"/>
            <a:ext cx="0" cy="152400"/>
          </a:xfrm>
          <a:prstGeom prst="line">
            <a:avLst/>
          </a:prstGeom>
          <a:noFill/>
          <a:ln w="9525">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0" name="Line 12"/>
          <p:cNvSpPr>
            <a:spLocks noChangeShapeType="1"/>
          </p:cNvSpPr>
          <p:nvPr/>
        </p:nvSpPr>
        <p:spPr bwMode="auto">
          <a:xfrm flipH="1">
            <a:off x="1547813" y="2852936"/>
            <a:ext cx="1447800" cy="0"/>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34861" name="Group 13"/>
          <p:cNvGrpSpPr>
            <a:grpSpLocks/>
          </p:cNvGrpSpPr>
          <p:nvPr/>
        </p:nvGrpSpPr>
        <p:grpSpPr bwMode="auto">
          <a:xfrm>
            <a:off x="2884488" y="2362200"/>
            <a:ext cx="606425" cy="1017588"/>
            <a:chOff x="2016" y="1519"/>
            <a:chExt cx="414" cy="641"/>
          </a:xfrm>
        </p:grpSpPr>
        <p:sp>
          <p:nvSpPr>
            <p:cNvPr id="334862" name="Line 14"/>
            <p:cNvSpPr>
              <a:spLocks noChangeShapeType="1"/>
            </p:cNvSpPr>
            <p:nvPr/>
          </p:nvSpPr>
          <p:spPr bwMode="auto">
            <a:xfrm rot="18900000">
              <a:off x="2016" y="1724"/>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3" name="Line 15"/>
            <p:cNvSpPr>
              <a:spLocks noChangeShapeType="1"/>
            </p:cNvSpPr>
            <p:nvPr/>
          </p:nvSpPr>
          <p:spPr bwMode="auto">
            <a:xfrm rot="900000">
              <a:off x="2064" y="1882"/>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4" name="Line 16"/>
            <p:cNvSpPr>
              <a:spLocks noChangeShapeType="1"/>
            </p:cNvSpPr>
            <p:nvPr/>
          </p:nvSpPr>
          <p:spPr bwMode="auto">
            <a:xfrm rot="2700000">
              <a:off x="2036" y="1955"/>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5" name="Line 17"/>
            <p:cNvSpPr>
              <a:spLocks noChangeShapeType="1"/>
            </p:cNvSpPr>
            <p:nvPr/>
          </p:nvSpPr>
          <p:spPr bwMode="auto">
            <a:xfrm rot="4500000">
              <a:off x="1954" y="1997"/>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6" name="Line 18"/>
            <p:cNvSpPr>
              <a:spLocks noChangeShapeType="1"/>
            </p:cNvSpPr>
            <p:nvPr/>
          </p:nvSpPr>
          <p:spPr bwMode="auto">
            <a:xfrm rot="20700000">
              <a:off x="2064" y="1797"/>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7" name="Line 19"/>
            <p:cNvSpPr>
              <a:spLocks noChangeShapeType="1"/>
            </p:cNvSpPr>
            <p:nvPr/>
          </p:nvSpPr>
          <p:spPr bwMode="auto">
            <a:xfrm rot="17100000">
              <a:off x="1955" y="1681"/>
              <a:ext cx="32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68" name="Text Box 20"/>
          <p:cNvSpPr txBox="1">
            <a:spLocks noChangeArrowheads="1"/>
          </p:cNvSpPr>
          <p:nvPr/>
        </p:nvSpPr>
        <p:spPr bwMode="auto">
          <a:xfrm>
            <a:off x="35496" y="2590800"/>
            <a:ext cx="11953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Système</a:t>
            </a:r>
          </a:p>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traditionnel</a:t>
            </a:r>
          </a:p>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"CUP"</a:t>
            </a:r>
            <a:r>
              <a:rPr lang="en-US" altLang="en-US" sz="1400" b="1" dirty="0" smtClean="0">
                <a:solidFill>
                  <a:schemeClr val="accent2">
                    <a:lumMod val="75000"/>
                  </a:schemeClr>
                </a:solidFill>
                <a:ea typeface="ヒラギノ角ゴ Pro W3"/>
                <a:cs typeface="ヒラギノ角ゴ Pro W3"/>
              </a:rPr>
              <a:t> </a:t>
            </a:r>
            <a:endParaRPr lang="en-US" altLang="en-US" sz="2400" b="1" dirty="0">
              <a:solidFill>
                <a:schemeClr val="accent2">
                  <a:lumMod val="75000"/>
                </a:schemeClr>
              </a:solidFill>
              <a:ea typeface="ヒラギノ角ゴ Pro W3"/>
              <a:cs typeface="ヒラギノ角ゴ Pro W3"/>
            </a:endParaRPr>
          </a:p>
        </p:txBody>
      </p:sp>
      <p:sp>
        <p:nvSpPr>
          <p:cNvPr id="334870"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1" name="Rectangle 23"/>
          <p:cNvSpPr>
            <a:spLocks noChangeArrowheads="1"/>
          </p:cNvSpPr>
          <p:nvPr/>
        </p:nvSpPr>
        <p:spPr bwMode="auto">
          <a:xfrm>
            <a:off x="1195388" y="3962400"/>
            <a:ext cx="690894" cy="6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300" b="1" dirty="0" smtClean="0">
                <a:solidFill>
                  <a:schemeClr val="accent2">
                    <a:lumMod val="75000"/>
                  </a:schemeClr>
                </a:solidFill>
                <a:ea typeface="ヒラギノ角ゴ Pro W3"/>
                <a:cs typeface="ヒラギノ角ゴ Pro W3"/>
              </a:rPr>
              <a:t>(mois)</a:t>
            </a:r>
            <a:endParaRPr lang="en-US" altLang="en-US" sz="1300" dirty="0">
              <a:solidFill>
                <a:schemeClr val="accent2">
                  <a:lumMod val="75000"/>
                </a:schemeClr>
              </a:solidFill>
              <a:ea typeface="ヒラギノ角ゴ Pro W3"/>
              <a:cs typeface="ヒラギノ角ゴ Pro W3"/>
            </a:endParaRPr>
          </a:p>
          <a:p>
            <a:pPr eaLnBrk="0" hangingPunct="0">
              <a:buNone/>
            </a:pPr>
            <a:endParaRPr lang="en-US" altLang="en-US" sz="1400" dirty="0">
              <a:ea typeface="ヒラギノ角ゴ Pro W3"/>
              <a:cs typeface="ヒラギノ角ゴ Pro W3"/>
            </a:endParaRPr>
          </a:p>
        </p:txBody>
      </p:sp>
      <p:sp>
        <p:nvSpPr>
          <p:cNvPr id="334872" name="Rectangle 24"/>
          <p:cNvSpPr>
            <a:spLocks noChangeArrowheads="1"/>
          </p:cNvSpPr>
          <p:nvPr/>
        </p:nvSpPr>
        <p:spPr bwMode="auto">
          <a:xfrm>
            <a:off x="2267744" y="4725144"/>
            <a:ext cx="1303241" cy="496290"/>
          </a:xfrm>
          <a:prstGeom prst="rect">
            <a:avLst/>
          </a:prstGeom>
          <a:ln/>
          <a:extLst/>
        </p:spPr>
        <p:style>
          <a:lnRef idx="0">
            <a:schemeClr val="accent1"/>
          </a:lnRef>
          <a:fillRef idx="3">
            <a:schemeClr val="accent1"/>
          </a:fillRef>
          <a:effectRef idx="3">
            <a:schemeClr val="accent1"/>
          </a:effectRef>
          <a:fontRef idx="minor">
            <a:schemeClr val="lt1"/>
          </a:fontRef>
        </p:style>
        <p:txBody>
          <a:bodyPr wrap="none" lIns="93662" tIns="47625" rIns="93662" bIns="47625">
            <a:spAutoFit/>
          </a:bodyPr>
          <a:lstStyle/>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Dépôt </a:t>
            </a:r>
            <a:r>
              <a:rPr lang="fr-CH" altLang="en-US" sz="1300" b="1" dirty="0" smtClean="0">
                <a:solidFill>
                  <a:srgbClr val="0070C0"/>
                </a:solidFill>
                <a:ea typeface="ヒラギノ角ゴ Pro W3"/>
                <a:cs typeface="ヒラギノ角ゴ Pro W3"/>
              </a:rPr>
              <a:t>d’UNE</a:t>
            </a:r>
          </a:p>
          <a:p>
            <a:pPr eaLnBrk="0" hangingPunct="0">
              <a:spcBef>
                <a:spcPts val="0"/>
              </a:spcBef>
              <a:buNone/>
            </a:pPr>
            <a:r>
              <a:rPr lang="fr-CH" altLang="en-US" sz="1300" b="1" dirty="0" smtClean="0">
                <a:solidFill>
                  <a:srgbClr val="0070C0"/>
                </a:solidFill>
                <a:ea typeface="ヒラギノ角ゴ Pro W3"/>
                <a:cs typeface="ヒラギノ角ゴ Pro W3"/>
              </a:rPr>
              <a:t>demande PCT</a:t>
            </a:r>
            <a:endParaRPr lang="fr-CH" altLang="en-US" sz="1300" dirty="0">
              <a:solidFill>
                <a:srgbClr val="0070C0"/>
              </a:solidFill>
              <a:ea typeface="ヒラギノ角ゴ Pro W3"/>
              <a:cs typeface="ヒラギノ角ゴ Pro W3"/>
            </a:endParaRPr>
          </a:p>
        </p:txBody>
      </p:sp>
      <p:sp>
        <p:nvSpPr>
          <p:cNvPr id="334873" name="Rectangle 25"/>
          <p:cNvSpPr>
            <a:spLocks noChangeArrowheads="1"/>
          </p:cNvSpPr>
          <p:nvPr/>
        </p:nvSpPr>
        <p:spPr bwMode="auto">
          <a:xfrm>
            <a:off x="2801938"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12</a:t>
            </a:r>
            <a:endParaRPr lang="en-US" altLang="en-US" sz="1400" dirty="0">
              <a:solidFill>
                <a:srgbClr val="0070C0"/>
              </a:solidFill>
              <a:ea typeface="ヒラギノ角ゴ Pro W3"/>
              <a:cs typeface="ヒラギノ角ゴ Pro W3"/>
            </a:endParaRPr>
          </a:p>
        </p:txBody>
      </p:sp>
      <p:sp>
        <p:nvSpPr>
          <p:cNvPr id="334874" name="Rectangle 26"/>
          <p:cNvSpPr>
            <a:spLocks noChangeArrowheads="1"/>
          </p:cNvSpPr>
          <p:nvPr/>
        </p:nvSpPr>
        <p:spPr bwMode="auto">
          <a:xfrm>
            <a:off x="1477963" y="4343400"/>
            <a:ext cx="18921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endParaRPr lang="en-US" altLang="en-US" sz="1400" dirty="0">
              <a:ea typeface="ヒラギノ角ゴ Pro W3"/>
              <a:cs typeface="ヒラギノ角ゴ Pro W3"/>
            </a:endParaRPr>
          </a:p>
        </p:txBody>
      </p:sp>
      <p:sp>
        <p:nvSpPr>
          <p:cNvPr id="334875" name="Rectangle 27"/>
          <p:cNvSpPr>
            <a:spLocks noChangeArrowheads="1"/>
          </p:cNvSpPr>
          <p:nvPr/>
        </p:nvSpPr>
        <p:spPr bwMode="auto">
          <a:xfrm>
            <a:off x="7848600" y="4267200"/>
            <a:ext cx="52705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30</a:t>
            </a:r>
            <a:endParaRPr lang="en-US" altLang="en-US" sz="1400" dirty="0">
              <a:solidFill>
                <a:srgbClr val="0070C0"/>
              </a:solidFill>
              <a:ea typeface="ヒラギノ角ゴ Pro W3"/>
              <a:cs typeface="ヒラギノ角ゴ Pro W3"/>
            </a:endParaRPr>
          </a:p>
        </p:txBody>
      </p:sp>
      <p:sp>
        <p:nvSpPr>
          <p:cNvPr id="334876" name="Line 28"/>
          <p:cNvSpPr>
            <a:spLocks noChangeShapeType="1"/>
          </p:cNvSpPr>
          <p:nvPr/>
        </p:nvSpPr>
        <p:spPr bwMode="auto">
          <a:xfrm>
            <a:off x="1528763" y="4645025"/>
            <a:ext cx="6692900"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7" name="Line 29"/>
          <p:cNvSpPr>
            <a:spLocks noChangeShapeType="1"/>
          </p:cNvSpPr>
          <p:nvPr/>
        </p:nvSpPr>
        <p:spPr bwMode="auto">
          <a:xfrm flipV="1">
            <a:off x="29829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8" name="Rectangle 30"/>
          <p:cNvSpPr>
            <a:spLocks noChangeArrowheads="1"/>
          </p:cNvSpPr>
          <p:nvPr/>
        </p:nvSpPr>
        <p:spPr bwMode="auto">
          <a:xfrm>
            <a:off x="3662610" y="4694238"/>
            <a:ext cx="1341438" cy="109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300" b="1" dirty="0" smtClean="0">
                <a:solidFill>
                  <a:schemeClr val="accent2">
                    <a:lumMod val="75000"/>
                  </a:schemeClr>
                </a:solidFill>
                <a:ea typeface="ヒラギノ角ゴ Pro W3"/>
                <a:cs typeface="ヒラギノ角ゴ Pro W3"/>
              </a:rPr>
              <a:t>Rapport de recherche internationale &amp; opinion écrite</a:t>
            </a:r>
            <a:endParaRPr lang="fr-CH" altLang="en-US" sz="1300" dirty="0">
              <a:solidFill>
                <a:schemeClr val="accent2">
                  <a:lumMod val="75000"/>
                </a:schemeClr>
              </a:solidFill>
              <a:ea typeface="ヒラギノ角ゴ Pro W3"/>
              <a:cs typeface="ヒラギノ角ゴ Pro W3"/>
            </a:endParaRPr>
          </a:p>
        </p:txBody>
      </p:sp>
      <p:sp>
        <p:nvSpPr>
          <p:cNvPr id="334879" name="Rectangle 31"/>
          <p:cNvSpPr>
            <a:spLocks noChangeArrowheads="1"/>
          </p:cNvSpPr>
          <p:nvPr/>
        </p:nvSpPr>
        <p:spPr bwMode="auto">
          <a:xfrm>
            <a:off x="3940175" y="4267200"/>
            <a:ext cx="6334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16</a:t>
            </a:r>
            <a:endParaRPr lang="en-US" altLang="en-US" sz="1400" dirty="0">
              <a:solidFill>
                <a:schemeClr val="accent2">
                  <a:lumMod val="75000"/>
                </a:schemeClr>
              </a:solidFill>
              <a:ea typeface="ヒラギノ角ゴ Pro W3"/>
              <a:cs typeface="ヒラギノ角ゴ Pro W3"/>
            </a:endParaRPr>
          </a:p>
        </p:txBody>
      </p:sp>
      <p:sp>
        <p:nvSpPr>
          <p:cNvPr id="334880" name="Rectangle 32"/>
          <p:cNvSpPr>
            <a:spLocks noChangeArrowheads="1"/>
          </p:cNvSpPr>
          <p:nvPr/>
        </p:nvSpPr>
        <p:spPr bwMode="auto">
          <a:xfrm>
            <a:off x="4768850"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18</a:t>
            </a:r>
          </a:p>
        </p:txBody>
      </p:sp>
      <p:sp>
        <p:nvSpPr>
          <p:cNvPr id="334881" name="Text Box 33"/>
          <p:cNvSpPr txBox="1">
            <a:spLocks noChangeArrowheads="1"/>
          </p:cNvSpPr>
          <p:nvPr/>
        </p:nvSpPr>
        <p:spPr bwMode="auto">
          <a:xfrm>
            <a:off x="4484415" y="3886200"/>
            <a:ext cx="145573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fr-CH" altLang="en-US" sz="1300" b="1" dirty="0" smtClean="0">
                <a:solidFill>
                  <a:schemeClr val="accent2">
                    <a:lumMod val="75000"/>
                  </a:schemeClr>
                </a:solidFill>
                <a:ea typeface="ヒラギノ角ゴ Pro W3"/>
                <a:cs typeface="ヒラギノ角ゴ Pro W3"/>
              </a:rPr>
              <a:t>Publication internationale</a:t>
            </a:r>
            <a:endParaRPr lang="fr-CH" altLang="en-US" sz="1300" b="1" dirty="0">
              <a:solidFill>
                <a:schemeClr val="accent2">
                  <a:lumMod val="75000"/>
                </a:schemeClr>
              </a:solidFill>
              <a:ea typeface="ヒラギノ角ゴ Pro W3"/>
              <a:cs typeface="ヒラギノ角ゴ Pro W3"/>
            </a:endParaRPr>
          </a:p>
        </p:txBody>
      </p:sp>
      <p:grpSp>
        <p:nvGrpSpPr>
          <p:cNvPr id="334884" name="Group 36"/>
          <p:cNvGrpSpPr>
            <a:grpSpLocks/>
          </p:cNvGrpSpPr>
          <p:nvPr/>
        </p:nvGrpSpPr>
        <p:grpSpPr bwMode="auto">
          <a:xfrm>
            <a:off x="8148638" y="4149725"/>
            <a:ext cx="600075" cy="989013"/>
            <a:chOff x="4047" y="342"/>
            <a:chExt cx="651" cy="1134"/>
          </a:xfrm>
        </p:grpSpPr>
        <p:sp>
          <p:nvSpPr>
            <p:cNvPr id="334885" name="Line 37"/>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6" name="Line 38"/>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7" name="Line 39"/>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8" name="Line 40"/>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9" name="Line 41"/>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0" name="Line 42"/>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91" name="Rectangle 43"/>
          <p:cNvSpPr>
            <a:spLocks noChangeArrowheads="1"/>
          </p:cNvSpPr>
          <p:nvPr/>
        </p:nvSpPr>
        <p:spPr bwMode="auto">
          <a:xfrm>
            <a:off x="1143001" y="4708525"/>
            <a:ext cx="1128712"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buNone/>
            </a:pPr>
            <a:r>
              <a:rPr lang="fr-CH" altLang="en-US" sz="1300" b="1" dirty="0" smtClean="0">
                <a:solidFill>
                  <a:schemeClr val="accent2">
                    <a:lumMod val="75000"/>
                  </a:schemeClr>
                </a:solidFill>
                <a:ea typeface="ヒラギノ角ゴ Pro W3"/>
                <a:cs typeface="ヒラギノ角ゴ Pro W3"/>
              </a:rPr>
              <a:t>Dépôt d’une demande de brevet localement</a:t>
            </a:r>
          </a:p>
          <a:p>
            <a:pPr algn="l" eaLnBrk="0" hangingPunct="0">
              <a:buNone/>
            </a:pPr>
            <a:endParaRPr lang="en-US" altLang="en-US" sz="1100" dirty="0">
              <a:solidFill>
                <a:schemeClr val="accent2">
                  <a:lumMod val="75000"/>
                </a:schemeClr>
              </a:solidFill>
              <a:ea typeface="ヒラギノ角ゴ Pro W3"/>
              <a:cs typeface="ヒラギノ角ゴ Pro W3"/>
            </a:endParaRPr>
          </a:p>
          <a:p>
            <a:pPr algn="l" eaLnBrk="0" hangingPunct="0">
              <a:buNone/>
            </a:pPr>
            <a:endParaRPr lang="en-US" altLang="en-US" sz="1100" dirty="0">
              <a:ea typeface="ヒラギノ角ゴ Pro W3"/>
              <a:cs typeface="ヒラギノ角ゴ Pro W3"/>
            </a:endParaRPr>
          </a:p>
        </p:txBody>
      </p:sp>
      <p:sp>
        <p:nvSpPr>
          <p:cNvPr id="334892" name="Rectangle 44"/>
          <p:cNvSpPr>
            <a:spLocks noChangeArrowheads="1"/>
          </p:cNvSpPr>
          <p:nvPr/>
        </p:nvSpPr>
        <p:spPr bwMode="auto">
          <a:xfrm>
            <a:off x="7810500" y="3532188"/>
            <a:ext cx="1147749"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Ouverture </a:t>
            </a:r>
          </a:p>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des phases </a:t>
            </a:r>
          </a:p>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nationales</a:t>
            </a:r>
            <a:endParaRPr lang="fr-CH" altLang="en-US" sz="1300" dirty="0">
              <a:solidFill>
                <a:schemeClr val="accent2">
                  <a:lumMod val="75000"/>
                </a:schemeClr>
              </a:solidFill>
              <a:ea typeface="ヒラギノ角ゴ Pro W3"/>
              <a:cs typeface="ヒラギノ角ゴ Pro W3"/>
            </a:endParaRPr>
          </a:p>
        </p:txBody>
      </p:sp>
      <p:sp>
        <p:nvSpPr>
          <p:cNvPr id="334893" name="Line 45"/>
          <p:cNvSpPr>
            <a:spLocks noChangeShapeType="1"/>
          </p:cNvSpPr>
          <p:nvPr/>
        </p:nvSpPr>
        <p:spPr bwMode="auto">
          <a:xfrm flipV="1">
            <a:off x="498157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4" name="Line 46"/>
          <p:cNvSpPr>
            <a:spLocks noChangeShapeType="1"/>
          </p:cNvSpPr>
          <p:nvPr/>
        </p:nvSpPr>
        <p:spPr bwMode="auto">
          <a:xfrm flipV="1">
            <a:off x="152876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900" name="Text Box 52"/>
          <p:cNvSpPr txBox="1">
            <a:spLocks noChangeArrowheads="1"/>
          </p:cNvSpPr>
          <p:nvPr/>
        </p:nvSpPr>
        <p:spPr bwMode="auto">
          <a:xfrm>
            <a:off x="64815" y="4191000"/>
            <a:ext cx="1266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Système</a:t>
            </a:r>
          </a:p>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PCT</a:t>
            </a:r>
            <a:endParaRPr lang="fr-CH" altLang="en-US" sz="2400" b="1" dirty="0">
              <a:solidFill>
                <a:schemeClr val="accent2">
                  <a:lumMod val="75000"/>
                </a:schemeClr>
              </a:solidFill>
              <a:ea typeface="ヒラギノ角ゴ Pro W3"/>
              <a:cs typeface="ヒラギノ角ゴ Pro W3"/>
            </a:endParaRPr>
          </a:p>
        </p:txBody>
      </p:sp>
      <p:sp>
        <p:nvSpPr>
          <p:cNvPr id="334901" name="Rectangle 53"/>
          <p:cNvSpPr>
            <a:spLocks noChangeArrowheads="1"/>
          </p:cNvSpPr>
          <p:nvPr/>
        </p:nvSpPr>
        <p:spPr bwMode="auto">
          <a:xfrm>
            <a:off x="1408113" y="4269504"/>
            <a:ext cx="26352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B050"/>
                </a:solidFill>
                <a:ea typeface="ヒラギノ角ゴ Pro W3"/>
                <a:cs typeface="ヒラギノ角ゴ Pro W3"/>
              </a:rPr>
              <a:t>0</a:t>
            </a:r>
          </a:p>
        </p:txBody>
      </p:sp>
      <p:sp>
        <p:nvSpPr>
          <p:cNvPr id="2" name="TextBox 1"/>
          <p:cNvSpPr txBox="1"/>
          <p:nvPr/>
        </p:nvSpPr>
        <p:spPr>
          <a:xfrm>
            <a:off x="2954337" y="3383671"/>
            <a:ext cx="1481395" cy="369332"/>
          </a:xfrm>
          <a:prstGeom prst="rect">
            <a:avLst/>
          </a:prstGeom>
          <a:noFill/>
        </p:spPr>
        <p:txBody>
          <a:bodyPr wrap="square" rtlCol="0">
            <a:spAutoFit/>
          </a:bodyPr>
          <a:lstStyle/>
          <a:p>
            <a:pPr>
              <a:buNone/>
            </a:pPr>
            <a:r>
              <a:rPr lang="en-US" sz="1800" b="1" u="sng" dirty="0" smtClean="0">
                <a:solidFill>
                  <a:srgbClr val="990033"/>
                </a:solidFill>
              </a:rPr>
              <a:t>176 États</a:t>
            </a:r>
            <a:endParaRPr lang="en-US" sz="1800" b="1" u="sng" dirty="0">
              <a:solidFill>
                <a:srgbClr val="990033"/>
              </a:solidFill>
            </a:endParaRPr>
          </a:p>
        </p:txBody>
      </p:sp>
      <p:sp>
        <p:nvSpPr>
          <p:cNvPr id="52" name="TextBox 51"/>
          <p:cNvSpPr txBox="1"/>
          <p:nvPr/>
        </p:nvSpPr>
        <p:spPr>
          <a:xfrm>
            <a:off x="7596336" y="5217938"/>
            <a:ext cx="1267563" cy="369332"/>
          </a:xfrm>
          <a:prstGeom prst="rect">
            <a:avLst/>
          </a:prstGeom>
          <a:noFill/>
        </p:spPr>
        <p:txBody>
          <a:bodyPr wrap="square" rtlCol="0">
            <a:spAutoFit/>
          </a:bodyPr>
          <a:lstStyle/>
          <a:p>
            <a:pPr algn="ctr">
              <a:buNone/>
            </a:pPr>
            <a:r>
              <a:rPr lang="en-US" sz="1800" b="1" u="sng" dirty="0" smtClean="0">
                <a:solidFill>
                  <a:srgbClr val="0070C0"/>
                </a:solidFill>
              </a:rPr>
              <a:t>148 États</a:t>
            </a:r>
            <a:endParaRPr lang="en-US" sz="1800" b="1" u="sng" dirty="0">
              <a:solidFill>
                <a:srgbClr val="0070C0"/>
              </a:solidFill>
            </a:endParaRPr>
          </a:p>
        </p:txBody>
      </p:sp>
      <p:sp>
        <p:nvSpPr>
          <p:cNvPr id="55" name="Line 48"/>
          <p:cNvSpPr>
            <a:spLocks noChangeShapeType="1"/>
          </p:cNvSpPr>
          <p:nvPr/>
        </p:nvSpPr>
        <p:spPr bwMode="auto">
          <a:xfrm flipV="1">
            <a:off x="4139952" y="4581128"/>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Tree>
    <p:extLst>
      <p:ext uri="{BB962C8B-B14F-4D97-AF65-F5344CB8AC3E}">
        <p14:creationId xmlns:p14="http://schemas.microsoft.com/office/powerpoint/2010/main" val="4214826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44624"/>
            <a:ext cx="8352928" cy="1168301"/>
          </a:xfrm>
        </p:spPr>
        <p:txBody>
          <a:bodyPr/>
          <a:lstStyle/>
          <a:p>
            <a:r>
              <a:rPr lang="en-US" altLang="en-US" kern="1200" dirty="0">
                <a:solidFill>
                  <a:srgbClr val="00408C"/>
                </a:solidFill>
              </a:rPr>
              <a:t>La protection par brevets au plan international : </a:t>
            </a:r>
            <a:r>
              <a:rPr lang="en-US" altLang="en-US" dirty="0" smtClean="0">
                <a:solidFill>
                  <a:srgbClr val="920000"/>
                </a:solidFill>
                <a:ea typeface="ヒラギノ角ゴ Pro W3" pitchFamily="1" charset="-128"/>
              </a:rPr>
              <a:t>le système traditionnel</a:t>
            </a:r>
            <a:endParaRPr lang="en-US" altLang="en-US" dirty="0">
              <a:solidFill>
                <a:srgbClr val="920000"/>
              </a:solidFill>
              <a:ea typeface="ヒラギノ角ゴ Pro W3" pitchFamily="1" charset="-128"/>
            </a:endParaRPr>
          </a:p>
        </p:txBody>
      </p:sp>
      <p:sp>
        <p:nvSpPr>
          <p:cNvPr id="4" name="Rectangle 2"/>
          <p:cNvSpPr>
            <a:spLocks noChangeArrowheads="1"/>
          </p:cNvSpPr>
          <p:nvPr/>
        </p:nvSpPr>
        <p:spPr bwMode="auto">
          <a:xfrm>
            <a:off x="179512" y="3011189"/>
            <a:ext cx="8893051"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82550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fr-FR" altLang="en-US" sz="2000" dirty="0">
                <a:solidFill>
                  <a:srgbClr val="002060"/>
                </a:solidFill>
                <a:ea typeface="ヒラギノ角ゴ Pro W3" pitchFamily="1" charset="-128"/>
              </a:rPr>
              <a:t>Dépôt d’une demande de brevet à l’échelon local suivi, dans les 12 mois, de </a:t>
            </a:r>
            <a:r>
              <a:rPr lang="fr-FR" altLang="en-US" sz="2000" dirty="0">
                <a:solidFill>
                  <a:srgbClr val="920000"/>
                </a:solidFill>
                <a:ea typeface="ヒラギノ角ゴ Pro W3" pitchFamily="1" charset="-128"/>
              </a:rPr>
              <a:t>dépôts multiples </a:t>
            </a:r>
            <a:r>
              <a:rPr lang="fr-FR" altLang="en-US" sz="2000" dirty="0">
                <a:solidFill>
                  <a:srgbClr val="002060"/>
                </a:solidFill>
                <a:ea typeface="ヒラギノ角ゴ Pro W3" pitchFamily="1" charset="-128"/>
              </a:rPr>
              <a:t>à l’étranger, revendiquant la priorité selon la Convention de </a:t>
            </a:r>
            <a:r>
              <a:rPr lang="fr-FR" altLang="en-US" sz="2000" dirty="0" smtClean="0">
                <a:solidFill>
                  <a:srgbClr val="002060"/>
                </a:solidFill>
                <a:ea typeface="ヒラギノ角ゴ Pro W3" pitchFamily="1" charset="-128"/>
              </a:rPr>
              <a:t>Paris (CUP) </a:t>
            </a:r>
            <a:r>
              <a:rPr lang="fr-FR" altLang="en-US" sz="2000" dirty="0">
                <a:solidFill>
                  <a:srgbClr val="002060"/>
                </a:solidFill>
                <a:ea typeface="ヒラギノ角ゴ Pro W3" pitchFamily="1" charset="-128"/>
              </a:rPr>
              <a:t>:</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contrôles multiples des conditions de forme</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recherches multiples</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publications multiples </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traitements et/ou examens multiples des demandes</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traductions et taxes nationales exigées au </a:t>
            </a:r>
            <a:r>
              <a:rPr lang="fr-FR" altLang="en-US" sz="2000" dirty="0" smtClean="0">
                <a:solidFill>
                  <a:srgbClr val="002060"/>
                </a:solidFill>
                <a:ea typeface="ヒラギノ角ゴ Pro W3" pitchFamily="1" charset="-128"/>
              </a:rPr>
              <a:t>12</a:t>
            </a:r>
            <a:r>
              <a:rPr lang="fr-FR" altLang="en-US" sz="2000" baseline="30000" dirty="0" smtClean="0">
                <a:solidFill>
                  <a:srgbClr val="002060"/>
                </a:solidFill>
                <a:ea typeface="ヒラギノ角ゴ Pro W3" pitchFamily="1" charset="-128"/>
              </a:rPr>
              <a:t>e</a:t>
            </a:r>
            <a:r>
              <a:rPr lang="fr-FR" altLang="en-US" sz="2000" dirty="0" smtClean="0">
                <a:solidFill>
                  <a:srgbClr val="002060"/>
                </a:solidFill>
                <a:ea typeface="ヒラギノ角ゴ Pro W3" pitchFamily="1" charset="-128"/>
              </a:rPr>
              <a:t> mois</a:t>
            </a:r>
            <a:endParaRPr lang="fr-FR" altLang="en-US" sz="2000" dirty="0">
              <a:solidFill>
                <a:srgbClr val="002060"/>
              </a:solidFill>
              <a:ea typeface="ヒラギノ角ゴ Pro W3" pitchFamily="1" charset="-128"/>
            </a:endParaRPr>
          </a:p>
          <a:p>
            <a:pPr eaLnBrk="1" hangingPunct="1">
              <a:spcBef>
                <a:spcPct val="20000"/>
              </a:spcBef>
            </a:pPr>
            <a:r>
              <a:rPr lang="fr-FR" altLang="en-US" sz="2000" dirty="0">
                <a:solidFill>
                  <a:srgbClr val="002060"/>
                </a:solidFill>
                <a:ea typeface="ヒラギノ角ゴ Pro W3" pitchFamily="1" charset="-128"/>
              </a:rPr>
              <a:t>Existence d’une certaine rationalisation dans le cadre d’arrangements régionaux (ARIPO, OAPI, OEAB, OEB)</a:t>
            </a:r>
          </a:p>
        </p:txBody>
      </p:sp>
      <p:sp>
        <p:nvSpPr>
          <p:cNvPr id="5" name="Line 3"/>
          <p:cNvSpPr>
            <a:spLocks noChangeShapeType="1"/>
          </p:cNvSpPr>
          <p:nvPr/>
        </p:nvSpPr>
        <p:spPr bwMode="auto">
          <a:xfrm>
            <a:off x="4551363" y="1952154"/>
            <a:ext cx="0" cy="9112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 name="Line 4"/>
          <p:cNvSpPr>
            <a:spLocks noChangeShapeType="1"/>
          </p:cNvSpPr>
          <p:nvPr/>
        </p:nvSpPr>
        <p:spPr bwMode="auto">
          <a:xfrm>
            <a:off x="4551362" y="2139578"/>
            <a:ext cx="549275" cy="6413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7" name="Group 5"/>
          <p:cNvGrpSpPr>
            <a:grpSpLocks/>
          </p:cNvGrpSpPr>
          <p:nvPr/>
        </p:nvGrpSpPr>
        <p:grpSpPr bwMode="auto">
          <a:xfrm>
            <a:off x="1771653" y="1288678"/>
            <a:ext cx="5305433" cy="1589088"/>
            <a:chOff x="1116" y="653"/>
            <a:chExt cx="3342" cy="1001"/>
          </a:xfrm>
        </p:grpSpPr>
        <p:sp>
          <p:nvSpPr>
            <p:cNvPr id="8" name="Line 6"/>
            <p:cNvSpPr>
              <a:spLocks noChangeShapeType="1"/>
            </p:cNvSpPr>
            <p:nvPr/>
          </p:nvSpPr>
          <p:spPr bwMode="auto">
            <a:xfrm flipV="1">
              <a:off x="2867" y="653"/>
              <a:ext cx="0" cy="59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2060"/>
                </a:solidFill>
              </a:endParaRPr>
            </a:p>
          </p:txBody>
        </p:sp>
        <p:sp>
          <p:nvSpPr>
            <p:cNvPr id="9" name="Line 7"/>
            <p:cNvSpPr>
              <a:spLocks noChangeShapeType="1"/>
            </p:cNvSpPr>
            <p:nvPr/>
          </p:nvSpPr>
          <p:spPr bwMode="auto">
            <a:xfrm flipV="1">
              <a:off x="2871" y="696"/>
              <a:ext cx="342" cy="49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2060"/>
                </a:solidFill>
              </a:endParaRPr>
            </a:p>
          </p:txBody>
        </p:sp>
        <p:sp>
          <p:nvSpPr>
            <p:cNvPr id="10" name="Rectangle 8"/>
            <p:cNvSpPr>
              <a:spLocks noChangeArrowheads="1"/>
            </p:cNvSpPr>
            <p:nvPr/>
          </p:nvSpPr>
          <p:spPr bwMode="auto">
            <a:xfrm>
              <a:off x="1568" y="943"/>
              <a:ext cx="18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400" b="1" dirty="0">
                  <a:solidFill>
                    <a:srgbClr val="00B050"/>
                  </a:solidFill>
                  <a:ea typeface="ヒラギノ角ゴ Pro W3" pitchFamily="1" charset="-128"/>
                </a:rPr>
                <a:t>0</a:t>
              </a:r>
            </a:p>
          </p:txBody>
        </p:sp>
        <p:sp>
          <p:nvSpPr>
            <p:cNvPr id="11" name="Rectangle 9"/>
            <p:cNvSpPr>
              <a:spLocks noChangeArrowheads="1"/>
            </p:cNvSpPr>
            <p:nvPr/>
          </p:nvSpPr>
          <p:spPr bwMode="auto">
            <a:xfrm>
              <a:off x="2600" y="953"/>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400" b="1" dirty="0">
                  <a:solidFill>
                    <a:srgbClr val="920000"/>
                  </a:solidFill>
                  <a:ea typeface="ヒラギノ角ゴ Pro W3" pitchFamily="1" charset="-128"/>
                </a:rPr>
                <a:t>12</a:t>
              </a:r>
            </a:p>
          </p:txBody>
        </p:sp>
        <p:sp>
          <p:nvSpPr>
            <p:cNvPr id="12" name="Rectangle 10"/>
            <p:cNvSpPr>
              <a:spLocks noChangeArrowheads="1"/>
            </p:cNvSpPr>
            <p:nvPr/>
          </p:nvSpPr>
          <p:spPr bwMode="auto">
            <a:xfrm>
              <a:off x="1149" y="1215"/>
              <a:ext cx="1109"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spcBef>
                  <a:spcPts val="0"/>
                </a:spcBef>
              </a:pPr>
              <a:r>
                <a:rPr lang="fr-FR" altLang="en-US" sz="1300" b="1" dirty="0">
                  <a:solidFill>
                    <a:srgbClr val="002060"/>
                  </a:solidFill>
                  <a:ea typeface="ヒラギノ角ゴ Pro W3" pitchFamily="1" charset="-128"/>
                </a:rPr>
                <a:t>Dépôt </a:t>
              </a:r>
              <a:r>
                <a:rPr lang="fr-FR" altLang="en-US" sz="1300" b="1" dirty="0" smtClean="0">
                  <a:solidFill>
                    <a:srgbClr val="002060"/>
                  </a:solidFill>
                  <a:ea typeface="ヒラギノ角ゴ Pro W3" pitchFamily="1" charset="-128"/>
                </a:rPr>
                <a:t>d’une</a:t>
              </a:r>
              <a:endParaRPr lang="fr-FR" altLang="en-US" sz="1300" b="1" dirty="0">
                <a:solidFill>
                  <a:srgbClr val="002060"/>
                </a:solidFill>
                <a:ea typeface="ヒラギノ角ゴ Pro W3" pitchFamily="1" charset="-128"/>
              </a:endParaRPr>
            </a:p>
            <a:p>
              <a:pPr algn="ctr">
                <a:spcBef>
                  <a:spcPts val="0"/>
                </a:spcBef>
              </a:pPr>
              <a:r>
                <a:rPr lang="fr-FR" altLang="en-US" sz="1300" b="1" dirty="0">
                  <a:solidFill>
                    <a:srgbClr val="002060"/>
                  </a:solidFill>
                  <a:ea typeface="ヒラギノ角ゴ Pro W3" pitchFamily="1" charset="-128"/>
                </a:rPr>
                <a:t>demande </a:t>
              </a:r>
              <a:r>
                <a:rPr lang="fr-FR" altLang="en-US" sz="1300" b="1" dirty="0" smtClean="0">
                  <a:solidFill>
                    <a:srgbClr val="002060"/>
                  </a:solidFill>
                  <a:ea typeface="ヒラギノ角ゴ Pro W3" pitchFamily="1" charset="-128"/>
                </a:rPr>
                <a:t>de brevet </a:t>
              </a:r>
            </a:p>
            <a:p>
              <a:pPr algn="ctr">
                <a:spcBef>
                  <a:spcPts val="0"/>
                </a:spcBef>
              </a:pPr>
              <a:r>
                <a:rPr lang="fr-FR" altLang="en-US" sz="1300" b="1" dirty="0" smtClean="0">
                  <a:solidFill>
                    <a:srgbClr val="002060"/>
                  </a:solidFill>
                  <a:ea typeface="ヒラギノ角ゴ Pro W3" pitchFamily="1" charset="-128"/>
                </a:rPr>
                <a:t>localement</a:t>
              </a:r>
              <a:endParaRPr lang="fr-FR" altLang="en-US" sz="1300" b="1" dirty="0">
                <a:solidFill>
                  <a:srgbClr val="002060"/>
                </a:solidFill>
                <a:ea typeface="ヒラギノ角ゴ Pro W3" pitchFamily="1" charset="-128"/>
              </a:endParaRPr>
            </a:p>
          </p:txBody>
        </p:sp>
        <p:sp>
          <p:nvSpPr>
            <p:cNvPr id="13" name="Rectangle 11"/>
            <p:cNvSpPr>
              <a:spLocks noChangeArrowheads="1"/>
            </p:cNvSpPr>
            <p:nvPr/>
          </p:nvSpPr>
          <p:spPr bwMode="auto">
            <a:xfrm>
              <a:off x="3515" y="811"/>
              <a:ext cx="943" cy="691"/>
            </a:xfrm>
            <a:prstGeom prst="rect">
              <a:avLst/>
            </a:prstGeom>
            <a:ln/>
            <a:extLst/>
          </p:spPr>
          <p:style>
            <a:lnRef idx="0">
              <a:schemeClr val="accent3"/>
            </a:lnRef>
            <a:fillRef idx="3">
              <a:schemeClr val="accent3"/>
            </a:fillRef>
            <a:effectRef idx="3">
              <a:schemeClr val="accent3"/>
            </a:effectRef>
            <a:fontRef idx="minor">
              <a:schemeClr val="lt1"/>
            </a:fontRef>
          </p:style>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spcBef>
                  <a:spcPts val="0"/>
                </a:spcBef>
              </a:pPr>
              <a:r>
                <a:rPr lang="fr-FR" altLang="en-US" sz="1300" b="1" dirty="0" smtClean="0">
                  <a:solidFill>
                    <a:srgbClr val="920000"/>
                  </a:solidFill>
                  <a:ea typeface="ヒラギノ角ゴ Pro W3" pitchFamily="1" charset="-128"/>
                </a:rPr>
                <a:t>Dépôt</a:t>
              </a:r>
              <a:endParaRPr lang="fr-FR" altLang="en-US" sz="1300" b="1" dirty="0">
                <a:solidFill>
                  <a:srgbClr val="920000"/>
                </a:solidFill>
                <a:ea typeface="ヒラギノ角ゴ Pro W3" pitchFamily="1" charset="-128"/>
              </a:endParaRPr>
            </a:p>
            <a:p>
              <a:pPr algn="ctr">
                <a:spcBef>
                  <a:spcPts val="0"/>
                </a:spcBef>
              </a:pPr>
              <a:r>
                <a:rPr lang="fr-FR" altLang="en-US" sz="1300" b="1" dirty="0">
                  <a:solidFill>
                    <a:srgbClr val="920000"/>
                  </a:solidFill>
                  <a:ea typeface="ヒラギノ角ゴ Pro W3" pitchFamily="1" charset="-128"/>
                </a:rPr>
                <a:t>de demandes</a:t>
              </a:r>
            </a:p>
            <a:p>
              <a:pPr algn="ctr">
                <a:spcBef>
                  <a:spcPts val="0"/>
                </a:spcBef>
              </a:pPr>
              <a:r>
                <a:rPr lang="fr-FR" altLang="en-US" sz="1300" b="1" dirty="0">
                  <a:solidFill>
                    <a:srgbClr val="920000"/>
                  </a:solidFill>
                  <a:ea typeface="ヒラギノ角ゴ Pro W3" pitchFamily="1" charset="-128"/>
                </a:rPr>
                <a:t>à </a:t>
              </a:r>
              <a:r>
                <a:rPr lang="fr-FR" altLang="en-US" sz="1300" b="1" dirty="0" smtClean="0">
                  <a:solidFill>
                    <a:srgbClr val="920000"/>
                  </a:solidFill>
                  <a:ea typeface="ヒラギノ角ゴ Pro W3" pitchFamily="1" charset="-128"/>
                </a:rPr>
                <a:t>l’étranger</a:t>
              </a:r>
            </a:p>
            <a:p>
              <a:pPr algn="ctr">
                <a:spcBef>
                  <a:spcPts val="0"/>
                </a:spcBef>
              </a:pPr>
              <a:endParaRPr lang="fr-FR" altLang="en-US" sz="1300" b="1" dirty="0">
                <a:solidFill>
                  <a:srgbClr val="920000"/>
                </a:solidFill>
                <a:ea typeface="ヒラギノ角ゴ Pro W3" pitchFamily="1" charset="-128"/>
              </a:endParaRPr>
            </a:p>
            <a:p>
              <a:pPr algn="ctr">
                <a:spcBef>
                  <a:spcPts val="0"/>
                </a:spcBef>
              </a:pPr>
              <a:r>
                <a:rPr lang="fr-FR" altLang="en-US" sz="1300" b="1" dirty="0" smtClean="0">
                  <a:solidFill>
                    <a:srgbClr val="920000"/>
                  </a:solidFill>
                  <a:ea typeface="ヒラギノ角ゴ Pro W3" pitchFamily="1" charset="-128"/>
                </a:rPr>
                <a:t>1 pays = 1 dépôt</a:t>
              </a:r>
              <a:endParaRPr lang="fr-FR" altLang="en-US" sz="1300" b="1" dirty="0">
                <a:solidFill>
                  <a:srgbClr val="920000"/>
                </a:solidFill>
                <a:ea typeface="ヒラギノ角ゴ Pro W3" pitchFamily="1" charset="-128"/>
              </a:endParaRPr>
            </a:p>
          </p:txBody>
        </p:sp>
        <p:sp>
          <p:nvSpPr>
            <p:cNvPr id="14" name="Line 12"/>
            <p:cNvSpPr>
              <a:spLocks noChangeShapeType="1"/>
            </p:cNvSpPr>
            <p:nvPr/>
          </p:nvSpPr>
          <p:spPr bwMode="auto">
            <a:xfrm>
              <a:off x="1669" y="1185"/>
              <a:ext cx="119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Line 13"/>
            <p:cNvSpPr>
              <a:spLocks noChangeShapeType="1"/>
            </p:cNvSpPr>
            <p:nvPr/>
          </p:nvSpPr>
          <p:spPr bwMode="auto">
            <a:xfrm>
              <a:off x="2871" y="1189"/>
              <a:ext cx="542" cy="23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 name="Line 14"/>
            <p:cNvSpPr>
              <a:spLocks noChangeShapeType="1"/>
            </p:cNvSpPr>
            <p:nvPr/>
          </p:nvSpPr>
          <p:spPr bwMode="auto">
            <a:xfrm flipV="1">
              <a:off x="2871" y="938"/>
              <a:ext cx="542" cy="25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15"/>
            <p:cNvSpPr>
              <a:spLocks noChangeShapeType="1"/>
            </p:cNvSpPr>
            <p:nvPr/>
          </p:nvSpPr>
          <p:spPr bwMode="auto">
            <a:xfrm>
              <a:off x="1666" y="1144"/>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Rectangle 16"/>
            <p:cNvSpPr>
              <a:spLocks noChangeArrowheads="1"/>
            </p:cNvSpPr>
            <p:nvPr/>
          </p:nvSpPr>
          <p:spPr bwMode="auto">
            <a:xfrm>
              <a:off x="1116" y="949"/>
              <a:ext cx="429"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a:solidFill>
                    <a:schemeClr val="tx1"/>
                  </a:solidFill>
                  <a:latin typeface="Arial" charset="0"/>
                  <a:cs typeface="Arial" charset="0"/>
                </a:defRPr>
              </a:lvl1pPr>
              <a:lvl2pPr marL="742950" indent="-285750" defTabSz="933450" eaLnBrk="0" hangingPunct="0">
                <a:defRPr>
                  <a:solidFill>
                    <a:schemeClr val="tx1"/>
                  </a:solidFill>
                  <a:latin typeface="Arial" charset="0"/>
                  <a:cs typeface="Arial" charset="0"/>
                </a:defRPr>
              </a:lvl2pPr>
              <a:lvl3pPr marL="1143000" indent="-228600" defTabSz="933450" eaLnBrk="0" hangingPunct="0">
                <a:defRPr>
                  <a:solidFill>
                    <a:schemeClr val="tx1"/>
                  </a:solidFill>
                  <a:latin typeface="Arial" charset="0"/>
                  <a:cs typeface="Arial" charset="0"/>
                </a:defRPr>
              </a:lvl3pPr>
              <a:lvl4pPr marL="1600200" indent="-228600" defTabSz="933450" eaLnBrk="0" hangingPunct="0">
                <a:defRPr>
                  <a:solidFill>
                    <a:schemeClr val="tx1"/>
                  </a:solidFill>
                  <a:latin typeface="Arial" charset="0"/>
                  <a:cs typeface="Arial" charset="0"/>
                </a:defRPr>
              </a:lvl4pPr>
              <a:lvl5pPr marL="2057400" indent="-228600" defTabSz="933450" eaLnBrk="0" hangingPunct="0">
                <a:defRPr>
                  <a:solidFill>
                    <a:schemeClr val="tx1"/>
                  </a:solidFill>
                  <a:latin typeface="Arial" charset="0"/>
                  <a:cs typeface="Arial" charset="0"/>
                </a:defRPr>
              </a:lvl5pPr>
              <a:lvl6pPr marL="2514600" indent="-228600" defTabSz="933450" eaLnBrk="0" fontAlgn="base" hangingPunct="0">
                <a:spcBef>
                  <a:spcPct val="0"/>
                </a:spcBef>
                <a:spcAft>
                  <a:spcPct val="0"/>
                </a:spcAft>
                <a:defRPr>
                  <a:solidFill>
                    <a:schemeClr val="tx1"/>
                  </a:solidFill>
                  <a:latin typeface="Arial" charset="0"/>
                  <a:cs typeface="Arial" charset="0"/>
                </a:defRPr>
              </a:lvl6pPr>
              <a:lvl7pPr marL="2971800" indent="-228600" defTabSz="933450" eaLnBrk="0" fontAlgn="base" hangingPunct="0">
                <a:spcBef>
                  <a:spcPct val="0"/>
                </a:spcBef>
                <a:spcAft>
                  <a:spcPct val="0"/>
                </a:spcAft>
                <a:defRPr>
                  <a:solidFill>
                    <a:schemeClr val="tx1"/>
                  </a:solidFill>
                  <a:latin typeface="Arial" charset="0"/>
                  <a:cs typeface="Arial" charset="0"/>
                </a:defRPr>
              </a:lvl7pPr>
              <a:lvl8pPr marL="3429000" indent="-228600" defTabSz="933450" eaLnBrk="0" fontAlgn="base" hangingPunct="0">
                <a:spcBef>
                  <a:spcPct val="0"/>
                </a:spcBef>
                <a:spcAft>
                  <a:spcPct val="0"/>
                </a:spcAft>
                <a:defRPr>
                  <a:solidFill>
                    <a:schemeClr val="tx1"/>
                  </a:solidFill>
                  <a:latin typeface="Arial" charset="0"/>
                  <a:cs typeface="Arial" charset="0"/>
                </a:defRPr>
              </a:lvl8pPr>
              <a:lvl9pPr marL="3886200" indent="-228600" defTabSz="933450" eaLnBrk="0" fontAlgn="base" hangingPunct="0">
                <a:spcBef>
                  <a:spcPct val="0"/>
                </a:spcBef>
                <a:spcAft>
                  <a:spcPct val="0"/>
                </a:spcAft>
                <a:defRPr>
                  <a:solidFill>
                    <a:schemeClr val="tx1"/>
                  </a:solidFill>
                  <a:latin typeface="Arial" charset="0"/>
                  <a:cs typeface="Arial" charset="0"/>
                </a:defRPr>
              </a:lvl9pPr>
            </a:lstStyle>
            <a:p>
              <a:r>
                <a:rPr lang="fr-FR" altLang="en-US" sz="1300" b="1" dirty="0">
                  <a:solidFill>
                    <a:srgbClr val="002060"/>
                  </a:solidFill>
                  <a:ea typeface="ヒラギノ角ゴ Pro W3" pitchFamily="1" charset="-128"/>
                </a:rPr>
                <a:t>(mois</a:t>
              </a:r>
              <a:r>
                <a:rPr lang="fr-FR" altLang="en-US" sz="1100" b="1" dirty="0">
                  <a:solidFill>
                    <a:srgbClr val="002060"/>
                  </a:solidFill>
                  <a:ea typeface="ヒラギノ角ゴ Pro W3" pitchFamily="1" charset="-128"/>
                </a:rPr>
                <a:t>)</a:t>
              </a:r>
            </a:p>
          </p:txBody>
        </p:sp>
      </p:grpSp>
    </p:spTree>
    <p:extLst>
      <p:ext uri="{BB962C8B-B14F-4D97-AF65-F5344CB8AC3E}">
        <p14:creationId xmlns:p14="http://schemas.microsoft.com/office/powerpoint/2010/main" val="1251147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ChangeArrowheads="1"/>
          </p:cNvSpPr>
          <p:nvPr/>
        </p:nvSpPr>
        <p:spPr bwMode="auto">
          <a:xfrm>
            <a:off x="3411538" y="2762250"/>
            <a:ext cx="224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0" name="Rectangle 4"/>
          <p:cNvSpPr>
            <a:spLocks noChangeArrowheads="1"/>
          </p:cNvSpPr>
          <p:nvPr/>
        </p:nvSpPr>
        <p:spPr bwMode="auto">
          <a:xfrm>
            <a:off x="2625725" y="4205288"/>
            <a:ext cx="2889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1" name="Rectangle 5"/>
          <p:cNvSpPr>
            <a:spLocks noChangeArrowheads="1"/>
          </p:cNvSpPr>
          <p:nvPr/>
        </p:nvSpPr>
        <p:spPr bwMode="auto">
          <a:xfrm>
            <a:off x="158750" y="2784475"/>
            <a:ext cx="686084"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smtClean="0">
                <a:solidFill>
                  <a:schemeClr val="accent2">
                    <a:lumMod val="75000"/>
                  </a:schemeClr>
                </a:solidFill>
                <a:ea typeface="ヒラギノ角ゴ Pro W3"/>
                <a:cs typeface="ヒラギノ角ゴ Pro W3"/>
              </a:rPr>
              <a:t>(</a:t>
            </a:r>
            <a:r>
              <a:rPr lang="fr-CH" altLang="en-US" sz="1400" dirty="0" smtClean="0">
                <a:solidFill>
                  <a:schemeClr val="accent2">
                    <a:lumMod val="75000"/>
                  </a:schemeClr>
                </a:solidFill>
                <a:ea typeface="ヒラギノ角ゴ Pro W3"/>
                <a:cs typeface="ヒラギノ角ゴ Pro W3"/>
              </a:rPr>
              <a:t>mois</a:t>
            </a:r>
            <a:r>
              <a:rPr lang="en-US" altLang="en-US" sz="1400" dirty="0" smtClean="0">
                <a:solidFill>
                  <a:schemeClr val="accent2">
                    <a:lumMod val="75000"/>
                  </a:schemeClr>
                </a:solidFill>
                <a:ea typeface="ヒラギノ角ゴ Pro W3"/>
                <a:cs typeface="ヒラギノ角ゴ Pro W3"/>
              </a:rPr>
              <a:t>)</a:t>
            </a:r>
            <a:endParaRPr lang="en-US" altLang="en-US" sz="1400" dirty="0">
              <a:solidFill>
                <a:schemeClr val="accent2">
                  <a:lumMod val="75000"/>
                </a:schemeClr>
              </a:solidFill>
              <a:ea typeface="ヒラギノ角ゴ Pro W3"/>
              <a:cs typeface="ヒラギノ角ゴ Pro W3"/>
            </a:endParaRPr>
          </a:p>
        </p:txBody>
      </p:sp>
      <p:sp>
        <p:nvSpPr>
          <p:cNvPr id="321543" name="Rectangle 7"/>
          <p:cNvSpPr>
            <a:spLocks noChangeArrowheads="1"/>
          </p:cNvSpPr>
          <p:nvPr/>
        </p:nvSpPr>
        <p:spPr bwMode="auto">
          <a:xfrm>
            <a:off x="2081213" y="3052763"/>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12</a:t>
            </a:r>
          </a:p>
        </p:txBody>
      </p:sp>
      <p:sp>
        <p:nvSpPr>
          <p:cNvPr id="321544" name="Rectangle 8"/>
          <p:cNvSpPr>
            <a:spLocks noChangeArrowheads="1"/>
          </p:cNvSpPr>
          <p:nvPr/>
        </p:nvSpPr>
        <p:spPr bwMode="auto">
          <a:xfrm>
            <a:off x="412750" y="3052763"/>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B050"/>
                </a:solidFill>
                <a:ea typeface="ヒラギノ角ゴ Pro W3"/>
                <a:cs typeface="ヒラギノ角ゴ Pro W3"/>
              </a:rPr>
              <a:t>0</a:t>
            </a:r>
          </a:p>
        </p:txBody>
      </p:sp>
      <p:sp>
        <p:nvSpPr>
          <p:cNvPr id="321545" name="Rectangle 9"/>
          <p:cNvSpPr>
            <a:spLocks noChangeArrowheads="1"/>
          </p:cNvSpPr>
          <p:nvPr/>
        </p:nvSpPr>
        <p:spPr bwMode="auto">
          <a:xfrm>
            <a:off x="8213725" y="3073400"/>
            <a:ext cx="47148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30</a:t>
            </a:r>
          </a:p>
        </p:txBody>
      </p:sp>
      <p:sp>
        <p:nvSpPr>
          <p:cNvPr id="321546" name="Line 10"/>
          <p:cNvSpPr>
            <a:spLocks noChangeShapeType="1"/>
          </p:cNvSpPr>
          <p:nvPr/>
        </p:nvSpPr>
        <p:spPr bwMode="auto">
          <a:xfrm>
            <a:off x="536575" y="3476625"/>
            <a:ext cx="7978775"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7" name="Line 11"/>
          <p:cNvSpPr>
            <a:spLocks noChangeShapeType="1"/>
          </p:cNvSpPr>
          <p:nvPr/>
        </p:nvSpPr>
        <p:spPr bwMode="auto">
          <a:xfrm flipV="1">
            <a:off x="2298700" y="3330575"/>
            <a:ext cx="0" cy="14605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8" name="Rectangle 12"/>
          <p:cNvSpPr>
            <a:spLocks noChangeArrowheads="1"/>
          </p:cNvSpPr>
          <p:nvPr/>
        </p:nvSpPr>
        <p:spPr bwMode="auto">
          <a:xfrm>
            <a:off x="2995613" y="3541713"/>
            <a:ext cx="1597025"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400" b="1" dirty="0" smtClean="0">
                <a:solidFill>
                  <a:schemeClr val="accent2">
                    <a:lumMod val="75000"/>
                  </a:schemeClr>
                </a:solidFill>
                <a:ea typeface="ヒラギノ角ゴ Pro W3"/>
                <a:cs typeface="ヒラギノ角ゴ Pro W3"/>
              </a:rPr>
              <a:t>Rapport de recherche internationale</a:t>
            </a:r>
            <a:endParaRPr lang="fr-CH" altLang="en-US" sz="1400" b="1" dirty="0">
              <a:solidFill>
                <a:schemeClr val="accent2">
                  <a:lumMod val="75000"/>
                </a:schemeClr>
              </a:solidFill>
              <a:ea typeface="ヒラギノ角ゴ Pro W3"/>
              <a:cs typeface="ヒラギノ角ゴ Pro W3"/>
            </a:endParaRPr>
          </a:p>
        </p:txBody>
      </p:sp>
      <p:sp>
        <p:nvSpPr>
          <p:cNvPr id="321549" name="Rectangle 13"/>
          <p:cNvSpPr>
            <a:spLocks noChangeArrowheads="1"/>
          </p:cNvSpPr>
          <p:nvPr/>
        </p:nvSpPr>
        <p:spPr bwMode="auto">
          <a:xfrm>
            <a:off x="3598863" y="3052763"/>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16</a:t>
            </a:r>
          </a:p>
        </p:txBody>
      </p:sp>
      <p:sp>
        <p:nvSpPr>
          <p:cNvPr id="321550" name="Rectangle 14"/>
          <p:cNvSpPr>
            <a:spLocks noChangeArrowheads="1"/>
          </p:cNvSpPr>
          <p:nvPr/>
        </p:nvSpPr>
        <p:spPr bwMode="auto">
          <a:xfrm>
            <a:off x="4465638" y="305435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18</a:t>
            </a:r>
          </a:p>
        </p:txBody>
      </p:sp>
      <p:sp>
        <p:nvSpPr>
          <p:cNvPr id="321551" name="Text Box 15"/>
          <p:cNvSpPr txBox="1">
            <a:spLocks noChangeArrowheads="1"/>
          </p:cNvSpPr>
          <p:nvPr/>
        </p:nvSpPr>
        <p:spPr bwMode="auto">
          <a:xfrm>
            <a:off x="4087813" y="2377512"/>
            <a:ext cx="15402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fr-CH" altLang="en-US" sz="1400" b="1" dirty="0" smtClean="0">
                <a:solidFill>
                  <a:schemeClr val="accent2">
                    <a:lumMod val="75000"/>
                  </a:schemeClr>
                </a:solidFill>
                <a:ea typeface="ヒラギノ角ゴ Pro W3"/>
                <a:cs typeface="ヒラギノ角ゴ Pro W3"/>
                <a:hlinkClick r:id="rId2"/>
              </a:rPr>
              <a:t>Publication internationale</a:t>
            </a:r>
            <a:endParaRPr lang="fr-CH" altLang="en-US" sz="1400" b="1" dirty="0">
              <a:solidFill>
                <a:schemeClr val="accent2">
                  <a:lumMod val="75000"/>
                </a:schemeClr>
              </a:solidFill>
              <a:ea typeface="ヒラギノ角ゴ Pro W3"/>
              <a:cs typeface="ヒラギノ角ゴ Pro W3"/>
            </a:endParaRPr>
          </a:p>
        </p:txBody>
      </p:sp>
      <p:sp>
        <p:nvSpPr>
          <p:cNvPr id="321552" name="Line 16"/>
          <p:cNvSpPr>
            <a:spLocks noChangeShapeType="1"/>
          </p:cNvSpPr>
          <p:nvPr/>
        </p:nvSpPr>
        <p:spPr bwMode="auto">
          <a:xfrm flipV="1">
            <a:off x="3783013" y="3332163"/>
            <a:ext cx="0" cy="14287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3" name="Rectangle 17"/>
          <p:cNvSpPr>
            <a:spLocks noChangeArrowheads="1"/>
          </p:cNvSpPr>
          <p:nvPr/>
        </p:nvSpPr>
        <p:spPr bwMode="auto">
          <a:xfrm>
            <a:off x="5251451" y="3562090"/>
            <a:ext cx="1846262" cy="19236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fr-CH" altLang="en-US" sz="1400" i="1" dirty="0" smtClean="0">
                <a:solidFill>
                  <a:schemeClr val="accent2">
                    <a:lumMod val="75000"/>
                  </a:schemeClr>
                </a:solidFill>
                <a:ea typeface="ヒラギノ角ゴ Pro W3"/>
                <a:cs typeface="ヒラギノ角ゴ Pro W3"/>
              </a:rPr>
              <a:t>(optionnel)</a:t>
            </a:r>
          </a:p>
          <a:p>
            <a:pPr>
              <a:spcBef>
                <a:spcPts val="0"/>
              </a:spcBef>
              <a:buNone/>
            </a:pPr>
            <a:endParaRPr lang="fr-CH" altLang="en-US" sz="1400" i="1" dirty="0" smtClean="0">
              <a:solidFill>
                <a:schemeClr val="accent2">
                  <a:lumMod val="75000"/>
                </a:schemeClr>
              </a:solidFill>
              <a:ea typeface="ヒラギノ角ゴ Pro W3"/>
              <a:cs typeface="ヒラギノ角ゴ Pro W3"/>
            </a:endParaRPr>
          </a:p>
          <a:p>
            <a:pPr>
              <a:spcBef>
                <a:spcPts val="0"/>
              </a:spcBef>
              <a:buNone/>
            </a:pPr>
            <a:r>
              <a:rPr lang="fr-CH" altLang="en-US" sz="1400" i="1" dirty="0" smtClean="0">
                <a:solidFill>
                  <a:schemeClr val="accent2">
                    <a:lumMod val="75000"/>
                  </a:schemeClr>
                </a:solidFill>
                <a:ea typeface="ヒラギノ角ゴ Pro W3"/>
                <a:cs typeface="ヒラギノ角ゴ Pro W3"/>
              </a:rPr>
              <a:t>Demande </a:t>
            </a:r>
          </a:p>
          <a:p>
            <a:pPr>
              <a:spcBef>
                <a:spcPts val="0"/>
              </a:spcBef>
              <a:buNone/>
            </a:pPr>
            <a:r>
              <a:rPr lang="fr-CH" altLang="en-US" sz="1400" i="1" dirty="0" smtClean="0">
                <a:solidFill>
                  <a:schemeClr val="accent2">
                    <a:lumMod val="75000"/>
                  </a:schemeClr>
                </a:solidFill>
                <a:ea typeface="ヒラギノ角ゴ Pro W3"/>
                <a:cs typeface="ヒラギノ角ゴ Pro W3"/>
              </a:rPr>
              <a:t>d’examen préliminaire international</a:t>
            </a:r>
          </a:p>
          <a:p>
            <a:pPr>
              <a:spcBef>
                <a:spcPts val="0"/>
              </a:spcBef>
              <a:buNone/>
            </a:pPr>
            <a:r>
              <a:rPr lang="fr-CH" altLang="en-US" sz="1400" i="1" dirty="0" smtClean="0">
                <a:solidFill>
                  <a:schemeClr val="accent2">
                    <a:lumMod val="75000"/>
                  </a:schemeClr>
                </a:solidFill>
                <a:ea typeface="ヒラギノ角ゴ Pro W3"/>
                <a:cs typeface="ヒラギノ角ゴ Pro W3"/>
              </a:rPr>
              <a:t>(Chapitre II)</a:t>
            </a:r>
          </a:p>
          <a:p>
            <a:pPr algn="l" eaLnBrk="0" hangingPunct="0">
              <a:buNone/>
            </a:pPr>
            <a:endParaRPr lang="en-US" altLang="en-US" sz="1400" dirty="0">
              <a:ea typeface="ヒラギノ角ゴ Pro W3"/>
              <a:cs typeface="ヒラギノ角ゴ Pro W3"/>
            </a:endParaRPr>
          </a:p>
        </p:txBody>
      </p:sp>
      <p:grpSp>
        <p:nvGrpSpPr>
          <p:cNvPr id="321554" name="Group 18"/>
          <p:cNvGrpSpPr>
            <a:grpSpLocks/>
          </p:cNvGrpSpPr>
          <p:nvPr/>
        </p:nvGrpSpPr>
        <p:grpSpPr bwMode="auto">
          <a:xfrm>
            <a:off x="8429625" y="2830513"/>
            <a:ext cx="714375" cy="1292225"/>
            <a:chOff x="4047" y="342"/>
            <a:chExt cx="651" cy="1134"/>
          </a:xfrm>
        </p:grpSpPr>
        <p:sp>
          <p:nvSpPr>
            <p:cNvPr id="321555" name="Line 19"/>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6" name="Line 20"/>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7" name="Line 21"/>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8" name="Line 22"/>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9" name="Line 23"/>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0" name="Line 24"/>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21562" name="Line 26"/>
          <p:cNvSpPr>
            <a:spLocks noChangeShapeType="1"/>
          </p:cNvSpPr>
          <p:nvPr/>
        </p:nvSpPr>
        <p:spPr bwMode="auto">
          <a:xfrm flipV="1">
            <a:off x="4651375" y="3314700"/>
            <a:ext cx="0" cy="1476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3" name="Line 27"/>
          <p:cNvSpPr>
            <a:spLocks noChangeShapeType="1"/>
          </p:cNvSpPr>
          <p:nvPr/>
        </p:nvSpPr>
        <p:spPr bwMode="auto">
          <a:xfrm flipV="1">
            <a:off x="536575" y="3314700"/>
            <a:ext cx="0" cy="1476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4" name="Rectangle 28"/>
          <p:cNvSpPr>
            <a:spLocks noChangeArrowheads="1"/>
          </p:cNvSpPr>
          <p:nvPr/>
        </p:nvSpPr>
        <p:spPr bwMode="auto">
          <a:xfrm>
            <a:off x="5436096" y="3073400"/>
            <a:ext cx="385267"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22</a:t>
            </a:r>
          </a:p>
        </p:txBody>
      </p:sp>
      <p:sp>
        <p:nvSpPr>
          <p:cNvPr id="321565" name="Line 29"/>
          <p:cNvSpPr>
            <a:spLocks noChangeShapeType="1"/>
          </p:cNvSpPr>
          <p:nvPr/>
        </p:nvSpPr>
        <p:spPr bwMode="auto">
          <a:xfrm flipV="1">
            <a:off x="5657850" y="3314700"/>
            <a:ext cx="0" cy="14763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6" name="Rectangle 30"/>
          <p:cNvSpPr>
            <a:spLocks noChangeArrowheads="1"/>
          </p:cNvSpPr>
          <p:nvPr/>
        </p:nvSpPr>
        <p:spPr bwMode="auto">
          <a:xfrm>
            <a:off x="7481441" y="3073400"/>
            <a:ext cx="47493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28</a:t>
            </a:r>
          </a:p>
        </p:txBody>
      </p:sp>
      <p:sp>
        <p:nvSpPr>
          <p:cNvPr id="321567" name="Line 31"/>
          <p:cNvSpPr>
            <a:spLocks noChangeShapeType="1"/>
          </p:cNvSpPr>
          <p:nvPr/>
        </p:nvSpPr>
        <p:spPr bwMode="auto">
          <a:xfrm flipV="1">
            <a:off x="7675563" y="3314700"/>
            <a:ext cx="0" cy="14763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8" name="Rectangle 32"/>
          <p:cNvSpPr>
            <a:spLocks noChangeArrowheads="1"/>
          </p:cNvSpPr>
          <p:nvPr/>
        </p:nvSpPr>
        <p:spPr bwMode="auto">
          <a:xfrm>
            <a:off x="6918325" y="3557588"/>
            <a:ext cx="1598613" cy="149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400" i="1" dirty="0" smtClean="0">
                <a:solidFill>
                  <a:schemeClr val="accent2">
                    <a:lumMod val="75000"/>
                  </a:schemeClr>
                </a:solidFill>
                <a:ea typeface="ヒラギノ角ゴ Pro W3"/>
                <a:cs typeface="ヒラギノ角ゴ Pro W3"/>
              </a:rPr>
              <a:t>(optionnel)</a:t>
            </a:r>
          </a:p>
          <a:p>
            <a:pPr eaLnBrk="0" hangingPunct="0">
              <a:buNone/>
            </a:pPr>
            <a:r>
              <a:rPr lang="fr-CH" altLang="en-US" sz="1400" i="1" dirty="0" smtClean="0">
                <a:solidFill>
                  <a:schemeClr val="accent2">
                    <a:lumMod val="75000"/>
                  </a:schemeClr>
                </a:solidFill>
                <a:ea typeface="ヒラギノ角ゴ Pro W3"/>
                <a:cs typeface="ヒラギノ角ゴ Pro W3"/>
              </a:rPr>
              <a:t>Rapport préliminaire international sur la brevetabilité (Chapitre II)</a:t>
            </a:r>
            <a:endParaRPr lang="fr-CH" altLang="en-US" sz="1400" i="1" dirty="0">
              <a:solidFill>
                <a:schemeClr val="accent2">
                  <a:lumMod val="75000"/>
                </a:schemeClr>
              </a:solidFill>
              <a:ea typeface="ヒラギノ角ゴ Pro W3"/>
              <a:cs typeface="ヒラギノ角ゴ Pro W3"/>
            </a:endParaRPr>
          </a:p>
        </p:txBody>
      </p:sp>
      <p:sp>
        <p:nvSpPr>
          <p:cNvPr id="321569" name="Rectangle 33"/>
          <p:cNvSpPr>
            <a:spLocks noChangeArrowheads="1"/>
          </p:cNvSpPr>
          <p:nvPr/>
        </p:nvSpPr>
        <p:spPr bwMode="auto">
          <a:xfrm>
            <a:off x="4733925" y="306896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19</a:t>
            </a:r>
          </a:p>
        </p:txBody>
      </p:sp>
      <p:sp>
        <p:nvSpPr>
          <p:cNvPr id="321570" name="Line 34"/>
          <p:cNvSpPr>
            <a:spLocks noChangeShapeType="1"/>
          </p:cNvSpPr>
          <p:nvPr/>
        </p:nvSpPr>
        <p:spPr bwMode="auto">
          <a:xfrm flipV="1">
            <a:off x="4932363" y="3316288"/>
            <a:ext cx="0" cy="14287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21571" name="Group 35"/>
          <p:cNvGrpSpPr>
            <a:grpSpLocks/>
          </p:cNvGrpSpPr>
          <p:nvPr/>
        </p:nvGrpSpPr>
        <p:grpSpPr bwMode="auto">
          <a:xfrm>
            <a:off x="3203575" y="3429001"/>
            <a:ext cx="1728788" cy="2649538"/>
            <a:chOff x="2018" y="2160"/>
            <a:chExt cx="1089" cy="1669"/>
          </a:xfrm>
        </p:grpSpPr>
        <p:sp>
          <p:nvSpPr>
            <p:cNvPr id="321572" name="Line 36"/>
            <p:cNvSpPr>
              <a:spLocks noChangeShapeType="1"/>
            </p:cNvSpPr>
            <p:nvPr/>
          </p:nvSpPr>
          <p:spPr bwMode="auto">
            <a:xfrm flipV="1">
              <a:off x="2575" y="2160"/>
              <a:ext cx="532" cy="907"/>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321573" name="Rectangle 37"/>
            <p:cNvSpPr>
              <a:spLocks noChangeArrowheads="1"/>
            </p:cNvSpPr>
            <p:nvPr/>
          </p:nvSpPr>
          <p:spPr bwMode="auto">
            <a:xfrm>
              <a:off x="2018" y="3022"/>
              <a:ext cx="1006" cy="807"/>
            </a:xfrm>
            <a:prstGeom prst="rect">
              <a:avLst/>
            </a:prstGeom>
            <a:noFill/>
            <a:ln w="5715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smtClean="0">
                  <a:solidFill>
                    <a:schemeClr val="accent2">
                      <a:lumMod val="75000"/>
                    </a:schemeClr>
                  </a:solidFill>
                  <a:ea typeface="ヒラギノ角ゴ Pro W3"/>
                  <a:cs typeface="ヒラギノ角ゴ Pro W3"/>
                </a:rPr>
                <a:t>(</a:t>
              </a:r>
              <a:r>
                <a:rPr lang="fr-CH" altLang="en-US" sz="1400" i="1" dirty="0" smtClean="0">
                  <a:solidFill>
                    <a:schemeClr val="accent2">
                      <a:lumMod val="75000"/>
                    </a:schemeClr>
                  </a:solidFill>
                  <a:ea typeface="ヒラギノ角ゴ Pro W3"/>
                  <a:cs typeface="ヒラギノ角ゴ Pro W3"/>
                </a:rPr>
                <a:t>optionnel)</a:t>
              </a:r>
            </a:p>
            <a:p>
              <a:pPr eaLnBrk="0" hangingPunct="0">
                <a:buNone/>
              </a:pPr>
              <a:r>
                <a:rPr lang="fr-CH" altLang="en-US" sz="1400" i="1" dirty="0" smtClean="0">
                  <a:solidFill>
                    <a:schemeClr val="accent2">
                      <a:lumMod val="75000"/>
                    </a:schemeClr>
                  </a:solidFill>
                  <a:ea typeface="ヒラギノ角ゴ Pro W3"/>
                  <a:cs typeface="ヒラギノ角ゴ Pro W3"/>
                </a:rPr>
                <a:t>Demande de recherche internationale supplémentaire</a:t>
              </a:r>
              <a:endParaRPr lang="fr-CH" altLang="en-US" sz="1400" i="1" dirty="0">
                <a:solidFill>
                  <a:schemeClr val="accent2">
                    <a:lumMod val="75000"/>
                  </a:schemeClr>
                </a:solidFill>
                <a:ea typeface="ヒラギノ角ゴ Pro W3"/>
                <a:cs typeface="ヒラギノ角ゴ Pro W3"/>
              </a:endParaRPr>
            </a:p>
          </p:txBody>
        </p:sp>
      </p:grpSp>
      <p:sp>
        <p:nvSpPr>
          <p:cNvPr id="321574" name="Rectangle 38"/>
          <p:cNvSpPr>
            <a:spLocks noChangeArrowheads="1"/>
          </p:cNvSpPr>
          <p:nvPr/>
        </p:nvSpPr>
        <p:spPr bwMode="auto">
          <a:xfrm>
            <a:off x="6877050" y="1844675"/>
            <a:ext cx="1597025" cy="106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400" i="1" dirty="0" smtClean="0">
                <a:solidFill>
                  <a:schemeClr val="accent2">
                    <a:lumMod val="75000"/>
                  </a:schemeClr>
                </a:solidFill>
                <a:ea typeface="ヒラギノ角ゴ Pro W3"/>
                <a:cs typeface="ヒラギノ角ゴ Pro W3"/>
              </a:rPr>
              <a:t>(optionnel)</a:t>
            </a:r>
          </a:p>
          <a:p>
            <a:pPr eaLnBrk="0" hangingPunct="0">
              <a:buNone/>
            </a:pPr>
            <a:r>
              <a:rPr lang="fr-CH" altLang="en-US" sz="1400" i="1" dirty="0" smtClean="0">
                <a:solidFill>
                  <a:schemeClr val="accent2">
                    <a:lumMod val="75000"/>
                  </a:schemeClr>
                </a:solidFill>
                <a:ea typeface="ヒラギノ角ゴ Pro W3"/>
                <a:cs typeface="ヒラギノ角ゴ Pro W3"/>
              </a:rPr>
              <a:t>Rapport de recherche supplémentaire</a:t>
            </a:r>
            <a:endParaRPr lang="fr-CH" altLang="en-US" sz="1400" i="1" dirty="0">
              <a:solidFill>
                <a:schemeClr val="accent2">
                  <a:lumMod val="75000"/>
                </a:schemeClr>
              </a:solidFill>
              <a:ea typeface="ヒラギノ角ゴ Pro W3"/>
              <a:cs typeface="ヒラギノ角ゴ Pro W3"/>
            </a:endParaRPr>
          </a:p>
        </p:txBody>
      </p:sp>
      <p:sp>
        <p:nvSpPr>
          <p:cNvPr id="321575" name="Line 39"/>
          <p:cNvSpPr>
            <a:spLocks noChangeShapeType="1"/>
          </p:cNvSpPr>
          <p:nvPr/>
        </p:nvSpPr>
        <p:spPr bwMode="auto">
          <a:xfrm>
            <a:off x="7667625" y="2852738"/>
            <a:ext cx="0" cy="215900"/>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41" name="Rectangle 8"/>
          <p:cNvSpPr>
            <a:spLocks noChangeArrowheads="1"/>
          </p:cNvSpPr>
          <p:nvPr/>
        </p:nvSpPr>
        <p:spPr bwMode="auto">
          <a:xfrm>
            <a:off x="132467" y="3501008"/>
            <a:ext cx="1208856" cy="11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spcBef>
                <a:spcPts val="0"/>
              </a:spcBef>
            </a:pPr>
            <a:r>
              <a:rPr lang="fr-CH" altLang="en-US" sz="1400" dirty="0">
                <a:solidFill>
                  <a:schemeClr val="accent2">
                    <a:lumMod val="75000"/>
                  </a:schemeClr>
                </a:solidFill>
                <a:ea typeface="ヒラギノ角ゴ Pro W3"/>
                <a:cs typeface="ヒラギノ角ゴ Pro W3"/>
              </a:rPr>
              <a:t>Dépôt </a:t>
            </a:r>
            <a:r>
              <a:rPr lang="fr-CH" altLang="en-US" sz="1400" dirty="0" smtClean="0">
                <a:solidFill>
                  <a:schemeClr val="accent2">
                    <a:lumMod val="75000"/>
                  </a:schemeClr>
                </a:solidFill>
                <a:ea typeface="ヒラギノ角ゴ Pro W3"/>
                <a:cs typeface="ヒラギノ角ゴ Pro W3"/>
              </a:rPr>
              <a:t>d’une </a:t>
            </a:r>
          </a:p>
          <a:p>
            <a:pPr>
              <a:spcBef>
                <a:spcPts val="0"/>
              </a:spcBef>
            </a:pPr>
            <a:r>
              <a:rPr lang="fr-CH" altLang="en-US" sz="1400" dirty="0">
                <a:solidFill>
                  <a:schemeClr val="accent2">
                    <a:lumMod val="75000"/>
                  </a:schemeClr>
                </a:solidFill>
                <a:ea typeface="ヒラギノ角ゴ Pro W3"/>
                <a:cs typeface="ヒラギノ角ゴ Pro W3"/>
              </a:rPr>
              <a:t>d</a:t>
            </a:r>
            <a:r>
              <a:rPr lang="fr-CH" altLang="en-US" sz="1400" dirty="0" smtClean="0">
                <a:solidFill>
                  <a:schemeClr val="accent2">
                    <a:lumMod val="75000"/>
                  </a:schemeClr>
                </a:solidFill>
                <a:ea typeface="ヒラギノ角ゴ Pro W3"/>
                <a:cs typeface="ヒラギノ角ゴ Pro W3"/>
              </a:rPr>
              <a:t>emande </a:t>
            </a:r>
          </a:p>
          <a:p>
            <a:pPr>
              <a:spcBef>
                <a:spcPts val="0"/>
              </a:spcBef>
            </a:pPr>
            <a:r>
              <a:rPr lang="fr-CH" altLang="en-US" sz="1400" dirty="0" smtClean="0">
                <a:solidFill>
                  <a:schemeClr val="accent2">
                    <a:lumMod val="75000"/>
                  </a:schemeClr>
                </a:solidFill>
                <a:ea typeface="ヒラギノ角ゴ Pro W3"/>
                <a:cs typeface="ヒラギノ角ゴ Pro W3"/>
              </a:rPr>
              <a:t>de </a:t>
            </a:r>
            <a:r>
              <a:rPr lang="fr-CH" altLang="en-US" sz="1400" dirty="0">
                <a:solidFill>
                  <a:schemeClr val="accent2">
                    <a:lumMod val="75000"/>
                  </a:schemeClr>
                </a:solidFill>
                <a:ea typeface="ヒラギノ角ゴ Pro W3"/>
                <a:cs typeface="ヒラギノ角ゴ Pro W3"/>
              </a:rPr>
              <a:t>brevet </a:t>
            </a:r>
            <a:endParaRPr lang="fr-CH" altLang="en-US" sz="1400" dirty="0" smtClean="0">
              <a:solidFill>
                <a:schemeClr val="accent2">
                  <a:lumMod val="75000"/>
                </a:schemeClr>
              </a:solidFill>
              <a:ea typeface="ヒラギノ角ゴ Pro W3"/>
              <a:cs typeface="ヒラギノ角ゴ Pro W3"/>
            </a:endParaRPr>
          </a:p>
          <a:p>
            <a:pPr>
              <a:spcBef>
                <a:spcPts val="0"/>
              </a:spcBef>
            </a:pPr>
            <a:r>
              <a:rPr lang="fr-CH" altLang="en-US" sz="1400" dirty="0">
                <a:solidFill>
                  <a:schemeClr val="accent2">
                    <a:lumMod val="75000"/>
                  </a:schemeClr>
                </a:solidFill>
                <a:ea typeface="ヒラギノ角ゴ Pro W3"/>
                <a:cs typeface="ヒラギノ角ゴ Pro W3"/>
              </a:rPr>
              <a:t>l</a:t>
            </a:r>
            <a:r>
              <a:rPr lang="fr-CH" altLang="en-US" sz="1400" dirty="0" smtClean="0">
                <a:solidFill>
                  <a:schemeClr val="accent2">
                    <a:lumMod val="75000"/>
                  </a:schemeClr>
                </a:solidFill>
                <a:ea typeface="ヒラギノ角ゴ Pro W3"/>
                <a:cs typeface="ヒラギノ角ゴ Pro W3"/>
              </a:rPr>
              <a:t>ocalement</a:t>
            </a:r>
          </a:p>
          <a:p>
            <a:pPr>
              <a:spcBef>
                <a:spcPts val="0"/>
              </a:spcBef>
            </a:pPr>
            <a:r>
              <a:rPr lang="fr-CH" altLang="en-US" sz="1400" dirty="0" smtClean="0">
                <a:solidFill>
                  <a:schemeClr val="accent2">
                    <a:lumMod val="75000"/>
                  </a:schemeClr>
                </a:solidFill>
                <a:ea typeface="ヒラギノ角ゴ Pro W3"/>
                <a:cs typeface="ヒラギノ角ゴ Pro W3"/>
              </a:rPr>
              <a:t>(FR, EP...)</a:t>
            </a:r>
            <a:endParaRPr lang="fr-CH" altLang="en-US" sz="1400" dirty="0">
              <a:solidFill>
                <a:schemeClr val="accent2">
                  <a:lumMod val="75000"/>
                </a:schemeClr>
              </a:solidFill>
              <a:ea typeface="ヒラギノ角ゴ Pro W3"/>
              <a:cs typeface="ヒラギノ角ゴ Pro W3"/>
            </a:endParaRPr>
          </a:p>
        </p:txBody>
      </p:sp>
      <p:sp>
        <p:nvSpPr>
          <p:cNvPr id="42" name="Rectangle 2"/>
          <p:cNvSpPr>
            <a:spLocks noGrp="1" noChangeArrowheads="1"/>
          </p:cNvSpPr>
          <p:nvPr>
            <p:ph type="title"/>
          </p:nvPr>
        </p:nvSpPr>
        <p:spPr>
          <a:xfrm>
            <a:off x="326330" y="116632"/>
            <a:ext cx="8566150" cy="1168301"/>
          </a:xfrm>
        </p:spPr>
        <p:txBody>
          <a:bodyPr/>
          <a:lstStyle/>
          <a:p>
            <a:r>
              <a:rPr lang="en-US" altLang="en-US" kern="1200" dirty="0">
                <a:solidFill>
                  <a:srgbClr val="00408C"/>
                </a:solidFill>
              </a:rPr>
              <a:t>La protection par brevets au plan international : </a:t>
            </a:r>
            <a:r>
              <a:rPr lang="en-US" altLang="en-US" dirty="0" smtClean="0">
                <a:solidFill>
                  <a:srgbClr val="920000"/>
                </a:solidFill>
                <a:ea typeface="ヒラギノ角ゴ Pro W3" pitchFamily="1" charset="-128"/>
              </a:rPr>
              <a:t>le système PCT</a:t>
            </a:r>
            <a:endParaRPr lang="en-US" altLang="en-US" dirty="0">
              <a:solidFill>
                <a:srgbClr val="920000"/>
              </a:solidFill>
              <a:ea typeface="ヒラギノ角ゴ Pro W3" pitchFamily="1" charset="-128"/>
            </a:endParaRPr>
          </a:p>
        </p:txBody>
      </p:sp>
      <p:sp>
        <p:nvSpPr>
          <p:cNvPr id="40" name="Line 36"/>
          <p:cNvSpPr>
            <a:spLocks noChangeShapeType="1"/>
          </p:cNvSpPr>
          <p:nvPr/>
        </p:nvSpPr>
        <p:spPr bwMode="auto">
          <a:xfrm>
            <a:off x="4465638" y="2840984"/>
            <a:ext cx="193963" cy="642813"/>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43" name="Rectangle 24"/>
          <p:cNvSpPr>
            <a:spLocks noChangeArrowheads="1"/>
          </p:cNvSpPr>
          <p:nvPr/>
        </p:nvSpPr>
        <p:spPr bwMode="auto">
          <a:xfrm>
            <a:off x="1547664" y="3573016"/>
            <a:ext cx="1375941" cy="496290"/>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lIns="93662" tIns="47625" rIns="93662" bIns="47625">
            <a:spAutoFit/>
          </a:bodyPr>
          <a:lstStyle/>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Dépôt </a:t>
            </a:r>
            <a:r>
              <a:rPr lang="fr-CH" altLang="en-US" sz="1300" b="1" dirty="0" smtClean="0">
                <a:solidFill>
                  <a:srgbClr val="0070C0"/>
                </a:solidFill>
                <a:ea typeface="ヒラギノ角ゴ Pro W3"/>
                <a:cs typeface="ヒラギノ角ゴ Pro W3"/>
              </a:rPr>
              <a:t>d’UNE</a:t>
            </a:r>
          </a:p>
          <a:p>
            <a:pPr eaLnBrk="0" hangingPunct="0">
              <a:spcBef>
                <a:spcPts val="0"/>
              </a:spcBef>
              <a:buNone/>
            </a:pPr>
            <a:r>
              <a:rPr lang="fr-CH" altLang="en-US" sz="1300" b="1" dirty="0" smtClean="0">
                <a:solidFill>
                  <a:srgbClr val="0070C0"/>
                </a:solidFill>
                <a:ea typeface="ヒラギノ角ゴ Pro W3"/>
                <a:cs typeface="ヒラギノ角ゴ Pro W3"/>
              </a:rPr>
              <a:t>demande PCT</a:t>
            </a:r>
            <a:endParaRPr lang="fr-CH" altLang="en-US" sz="1300" dirty="0">
              <a:solidFill>
                <a:srgbClr val="0070C0"/>
              </a:solidFill>
              <a:ea typeface="ヒラギノ角ゴ Pro W3"/>
              <a:cs typeface="ヒラギノ角ゴ Pro W3"/>
            </a:endParaRPr>
          </a:p>
        </p:txBody>
      </p:sp>
    </p:spTree>
    <p:extLst>
      <p:ext uri="{BB962C8B-B14F-4D97-AF65-F5344CB8AC3E}">
        <p14:creationId xmlns:p14="http://schemas.microsoft.com/office/powerpoint/2010/main" val="345488774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23528" y="125760"/>
            <a:ext cx="84241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r>
              <a:rPr lang="fr-CH" altLang="en-US" dirty="0"/>
              <a:t>Voie “CUP” / entrées en phase nationale de demandes PCT</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797" y="1556792"/>
            <a:ext cx="8505675" cy="468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5"/>
          <p:cNvSpPr>
            <a:spLocks noChangeArrowheads="1"/>
          </p:cNvSpPr>
          <p:nvPr/>
        </p:nvSpPr>
        <p:spPr bwMode="auto">
          <a:xfrm>
            <a:off x="4386926" y="1988840"/>
            <a:ext cx="1553226" cy="415280"/>
          </a:xfrm>
          <a:prstGeom prst="ellipse">
            <a:avLst/>
          </a:prstGeom>
          <a:noFill/>
          <a:ln w="9525">
            <a:solidFill>
              <a:srgbClr val="7030A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8" name="Line 36"/>
          <p:cNvSpPr>
            <a:spLocks noChangeShapeType="1"/>
          </p:cNvSpPr>
          <p:nvPr/>
        </p:nvSpPr>
        <p:spPr bwMode="auto">
          <a:xfrm>
            <a:off x="4644008" y="2348880"/>
            <a:ext cx="69885" cy="1076268"/>
          </a:xfrm>
          <a:prstGeom prst="line">
            <a:avLst/>
          </a:prstGeom>
          <a:noFill/>
          <a:ln w="9525">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Tree>
    <p:extLst>
      <p:ext uri="{BB962C8B-B14F-4D97-AF65-F5344CB8AC3E}">
        <p14:creationId xmlns:p14="http://schemas.microsoft.com/office/powerpoint/2010/main" val="3573258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44624"/>
            <a:ext cx="8229600" cy="994122"/>
          </a:xfrm>
        </p:spPr>
        <p:txBody>
          <a:bodyPr/>
          <a:lstStyle/>
          <a:p>
            <a:r>
              <a:rPr lang="fr-CH" kern="1200" dirty="0">
                <a:solidFill>
                  <a:srgbClr val="00408C"/>
                </a:solidFill>
              </a:rPr>
              <a:t>Le PCT en 1978 = 18 États membres</a:t>
            </a:r>
          </a:p>
        </p:txBody>
      </p:sp>
      <p:pic>
        <p:nvPicPr>
          <p:cNvPr id="4" name="Picture 3" descr="14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15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16632"/>
            <a:ext cx="8229600" cy="994122"/>
          </a:xfrm>
        </p:spPr>
        <p:txBody>
          <a:bodyPr/>
          <a:lstStyle/>
          <a:p>
            <a:r>
              <a:rPr lang="en-US" altLang="fr-FR" kern="1200" dirty="0">
                <a:solidFill>
                  <a:srgbClr val="00408C"/>
                </a:solidFill>
              </a:rPr>
              <a:t>2015 : 148 États membres du PCT</a:t>
            </a:r>
            <a:endParaRPr lang="fr-CH" kern="1200" dirty="0">
              <a:solidFill>
                <a:srgbClr val="00408C"/>
              </a:solidFill>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02" y="1268760"/>
            <a:ext cx="863946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8337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384"/>
            <a:ext cx="9144000" cy="635000"/>
          </a:xfrm>
          <a:noFill/>
          <a:extLst>
            <a:ext uri="{91240B29-F687-4F45-9708-019B960494DF}">
              <a14:hiddenLine xmlns:a14="http://schemas.microsoft.com/office/drawing/2010/main" w="12700" cap="flat" cmpd="sng" algn="ctr">
                <a:solidFill>
                  <a:schemeClr val="tx1"/>
                </a:solidFill>
                <a:prstDash val="solid"/>
                <a:miter lim="800000"/>
                <a:headEnd/>
                <a:tailEnd/>
              </a14:hiddenLine>
            </a:ext>
          </a:extLst>
        </p:spPr>
        <p:txBody>
          <a:bodyPr lIns="85725" tIns="42862" rIns="85725" bIns="42862">
            <a:spAutoFit/>
          </a:bodyPr>
          <a:lstStyle/>
          <a:p>
            <a:pPr eaLnBrk="1" hangingPunct="1"/>
            <a:r>
              <a:rPr lang="fr-FR" altLang="en-US" kern="1200" dirty="0">
                <a:solidFill>
                  <a:srgbClr val="00408C"/>
                </a:solidFill>
              </a:rPr>
              <a:t>États membres du PCT (148) (suite)</a:t>
            </a:r>
          </a:p>
        </p:txBody>
      </p:sp>
      <p:sp>
        <p:nvSpPr>
          <p:cNvPr id="12" name="Rectangle 5"/>
          <p:cNvSpPr>
            <a:spLocks noChangeArrowheads="1"/>
          </p:cNvSpPr>
          <p:nvPr/>
        </p:nvSpPr>
        <p:spPr bwMode="auto">
          <a:xfrm>
            <a:off x="0" y="19843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1338" indent="-541338" eaLnBrk="0" hangingPunct="0">
              <a:spcBef>
                <a:spcPct val="20000"/>
              </a:spcBef>
              <a:buBlip>
                <a:blip r:embed="rId2"/>
              </a:buBlip>
              <a:defRPr sz="2400">
                <a:solidFill>
                  <a:schemeClr val="tx1"/>
                </a:solidFill>
                <a:latin typeface="Arial" charset="0"/>
                <a:cs typeface="Arial" charset="0"/>
              </a:defRPr>
            </a:lvl1pPr>
            <a:lvl2pPr marL="541338" indent="-541338" eaLnBrk="0" hangingPunct="0">
              <a:spcBef>
                <a:spcPct val="20000"/>
              </a:spcBef>
              <a:buBlip>
                <a:blip r:embed="rId2"/>
              </a:buBlip>
              <a:defRPr sz="2400">
                <a:solidFill>
                  <a:schemeClr val="tx1"/>
                </a:solidFill>
                <a:latin typeface="Arial" charset="0"/>
                <a:cs typeface="Arial" charset="0"/>
              </a:defRPr>
            </a:lvl2pPr>
            <a:lvl3pPr marL="541338" indent="-541338" eaLnBrk="0" hangingPunct="0">
              <a:spcBef>
                <a:spcPct val="20000"/>
              </a:spcBef>
              <a:buBlip>
                <a:blip r:embed="rId2"/>
              </a:buBlip>
              <a:defRPr sz="2400">
                <a:solidFill>
                  <a:schemeClr val="tx1"/>
                </a:solidFill>
                <a:latin typeface="Arial" charset="0"/>
                <a:cs typeface="Arial" charset="0"/>
              </a:defRPr>
            </a:lvl3pPr>
            <a:lvl4pPr marL="541338" indent="-541338" eaLnBrk="0" hangingPunct="0">
              <a:spcBef>
                <a:spcPct val="20000"/>
              </a:spcBef>
              <a:buBlip>
                <a:blip r:embed="rId2"/>
              </a:buBlip>
              <a:defRPr sz="2400">
                <a:solidFill>
                  <a:schemeClr val="tx1"/>
                </a:solidFill>
                <a:latin typeface="Arial" charset="0"/>
                <a:cs typeface="Arial" charset="0"/>
              </a:defRPr>
            </a:lvl4pPr>
            <a:lvl5pPr marL="541338" indent="-541338" eaLnBrk="0" hangingPunct="0">
              <a:spcBef>
                <a:spcPct val="20000"/>
              </a:spcBef>
              <a:buBlip>
                <a:blip r:embed="rId2"/>
              </a:buBlip>
              <a:defRPr sz="2400">
                <a:solidFill>
                  <a:schemeClr val="tx1"/>
                </a:solidFill>
                <a:latin typeface="Arial" charset="0"/>
                <a:cs typeface="Arial" charset="0"/>
              </a:defRPr>
            </a:lvl5pPr>
            <a:lvl6pPr marL="998538" indent="-541338" eaLnBrk="0" fontAlgn="base" hangingPunct="0">
              <a:spcBef>
                <a:spcPct val="20000"/>
              </a:spcBef>
              <a:spcAft>
                <a:spcPct val="0"/>
              </a:spcAft>
              <a:buBlip>
                <a:blip r:embed="rId2"/>
              </a:buBlip>
              <a:defRPr sz="2400">
                <a:solidFill>
                  <a:schemeClr val="tx1"/>
                </a:solidFill>
                <a:latin typeface="Arial" charset="0"/>
                <a:cs typeface="Arial" charset="0"/>
              </a:defRPr>
            </a:lvl6pPr>
            <a:lvl7pPr marL="1455738" indent="-541338" eaLnBrk="0" fontAlgn="base" hangingPunct="0">
              <a:spcBef>
                <a:spcPct val="20000"/>
              </a:spcBef>
              <a:spcAft>
                <a:spcPct val="0"/>
              </a:spcAft>
              <a:buBlip>
                <a:blip r:embed="rId2"/>
              </a:buBlip>
              <a:defRPr sz="2400">
                <a:solidFill>
                  <a:schemeClr val="tx1"/>
                </a:solidFill>
                <a:latin typeface="Arial" charset="0"/>
                <a:cs typeface="Arial" charset="0"/>
              </a:defRPr>
            </a:lvl7pPr>
            <a:lvl8pPr marL="1912938" indent="-541338" eaLnBrk="0" fontAlgn="base" hangingPunct="0">
              <a:spcBef>
                <a:spcPct val="20000"/>
              </a:spcBef>
              <a:spcAft>
                <a:spcPct val="0"/>
              </a:spcAft>
              <a:buBlip>
                <a:blip r:embed="rId2"/>
              </a:buBlip>
              <a:defRPr sz="2400">
                <a:solidFill>
                  <a:schemeClr val="tx1"/>
                </a:solidFill>
                <a:latin typeface="Arial" charset="0"/>
                <a:cs typeface="Arial" charset="0"/>
              </a:defRPr>
            </a:lvl8pPr>
            <a:lvl9pPr marL="2370138" indent="-541338"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buFontTx/>
              <a:buNone/>
            </a:pPr>
            <a:endParaRPr lang="en-US" altLang="en-US" sz="3000" b="1" dirty="0">
              <a:solidFill>
                <a:schemeClr val="accent2"/>
              </a:solidFill>
            </a:endParaRPr>
          </a:p>
        </p:txBody>
      </p:sp>
      <p:sp>
        <p:nvSpPr>
          <p:cNvPr id="13" name="Text Box 6"/>
          <p:cNvSpPr txBox="1">
            <a:spLocks noChangeArrowheads="1"/>
          </p:cNvSpPr>
          <p:nvPr/>
        </p:nvSpPr>
        <p:spPr bwMode="auto">
          <a:xfrm>
            <a:off x="179388" y="692696"/>
            <a:ext cx="1584300" cy="630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r>
              <a:rPr lang="fr-CH" altLang="en-US" sz="1200" dirty="0">
                <a:ea typeface="ヒラギノ角ゴ Pro W3" pitchFamily="1" charset="-128"/>
              </a:rPr>
              <a:t>Afrique du Sud</a:t>
            </a:r>
          </a:p>
          <a:p>
            <a:pPr>
              <a:lnSpc>
                <a:spcPct val="50000"/>
              </a:lnSpc>
              <a:spcBef>
                <a:spcPct val="50000"/>
              </a:spcBef>
              <a:buFontTx/>
              <a:buNone/>
            </a:pPr>
            <a:r>
              <a:rPr lang="fr-CH" altLang="en-US" sz="1200" dirty="0">
                <a:ea typeface="ヒラギノ角ゴ Pro W3" pitchFamily="1" charset="-128"/>
              </a:rPr>
              <a:t>Angola</a:t>
            </a:r>
          </a:p>
          <a:p>
            <a:pPr>
              <a:lnSpc>
                <a:spcPct val="50000"/>
              </a:lnSpc>
              <a:spcBef>
                <a:spcPct val="50000"/>
              </a:spcBef>
              <a:buFontTx/>
              <a:buNone/>
            </a:pPr>
            <a:r>
              <a:rPr lang="fr-CH" altLang="en-US" sz="1200" dirty="0">
                <a:ea typeface="ヒラギノ角ゴ Pro W3" pitchFamily="1" charset="-128"/>
              </a:rPr>
              <a:t>Albanie</a:t>
            </a:r>
          </a:p>
          <a:p>
            <a:pPr>
              <a:lnSpc>
                <a:spcPct val="50000"/>
              </a:lnSpc>
              <a:spcBef>
                <a:spcPct val="50000"/>
              </a:spcBef>
              <a:buFontTx/>
              <a:buNone/>
            </a:pPr>
            <a:r>
              <a:rPr lang="fr-CH" altLang="en-US" sz="1200" dirty="0">
                <a:ea typeface="ヒラギノ角ゴ Pro W3" pitchFamily="1" charset="-128"/>
              </a:rPr>
              <a:t>Algérie</a:t>
            </a:r>
          </a:p>
          <a:p>
            <a:pPr>
              <a:lnSpc>
                <a:spcPct val="50000"/>
              </a:lnSpc>
              <a:spcBef>
                <a:spcPct val="50000"/>
              </a:spcBef>
              <a:buFontTx/>
              <a:buNone/>
            </a:pPr>
            <a:r>
              <a:rPr lang="fr-CH" altLang="en-US" sz="1200" dirty="0">
                <a:ea typeface="ヒラギノ角ゴ Pro W3" pitchFamily="1" charset="-128"/>
              </a:rPr>
              <a:t>Allemagne</a:t>
            </a:r>
          </a:p>
          <a:p>
            <a:pPr>
              <a:lnSpc>
                <a:spcPct val="50000"/>
              </a:lnSpc>
              <a:spcBef>
                <a:spcPct val="50000"/>
              </a:spcBef>
              <a:buFontTx/>
              <a:buNone/>
            </a:pPr>
            <a:r>
              <a:rPr lang="fr-CH" altLang="en-US" sz="1200" dirty="0" smtClean="0">
                <a:ea typeface="ヒラギノ角ゴ Pro W3" pitchFamily="1" charset="-128"/>
              </a:rPr>
              <a:t>Antigua-et-Barbuda</a:t>
            </a:r>
          </a:p>
          <a:p>
            <a:pPr>
              <a:lnSpc>
                <a:spcPct val="50000"/>
              </a:lnSpc>
              <a:spcBef>
                <a:spcPct val="50000"/>
              </a:spcBef>
              <a:buFontTx/>
              <a:buNone/>
            </a:pPr>
            <a:r>
              <a:rPr lang="fr-CH" altLang="en-US" sz="1200" dirty="0" smtClean="0">
                <a:ea typeface="ヒラギノ角ゴ Pro W3" pitchFamily="1" charset="-128"/>
              </a:rPr>
              <a:t>Arabie Saoudite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Arménie</a:t>
            </a:r>
          </a:p>
          <a:p>
            <a:pPr>
              <a:lnSpc>
                <a:spcPct val="50000"/>
              </a:lnSpc>
              <a:spcBef>
                <a:spcPct val="50000"/>
              </a:spcBef>
              <a:buFontTx/>
              <a:buNone/>
            </a:pPr>
            <a:r>
              <a:rPr lang="fr-CH" altLang="en-US" sz="1200" dirty="0">
                <a:ea typeface="ヒラギノ角ゴ Pro W3" pitchFamily="1" charset="-128"/>
              </a:rPr>
              <a:t>Australie</a:t>
            </a:r>
          </a:p>
          <a:p>
            <a:pPr>
              <a:lnSpc>
                <a:spcPct val="50000"/>
              </a:lnSpc>
              <a:spcBef>
                <a:spcPct val="50000"/>
              </a:spcBef>
              <a:buFontTx/>
              <a:buNone/>
            </a:pPr>
            <a:r>
              <a:rPr lang="fr-CH" altLang="en-US" sz="1200" dirty="0">
                <a:ea typeface="ヒラギノ角ゴ Pro W3" pitchFamily="1" charset="-128"/>
              </a:rPr>
              <a:t>Autriche</a:t>
            </a:r>
          </a:p>
          <a:p>
            <a:pPr>
              <a:lnSpc>
                <a:spcPct val="50000"/>
              </a:lnSpc>
              <a:spcBef>
                <a:spcPct val="50000"/>
              </a:spcBef>
              <a:buFontTx/>
              <a:buNone/>
            </a:pPr>
            <a:r>
              <a:rPr lang="fr-CH" altLang="en-US" sz="1200" dirty="0">
                <a:ea typeface="ヒラギノ角ゴ Pro W3" pitchFamily="1" charset="-128"/>
              </a:rPr>
              <a:t>Azerbaïdjan</a:t>
            </a:r>
          </a:p>
          <a:p>
            <a:pPr>
              <a:lnSpc>
                <a:spcPct val="50000"/>
              </a:lnSpc>
              <a:spcBef>
                <a:spcPct val="50000"/>
              </a:spcBef>
              <a:buFontTx/>
              <a:buNone/>
            </a:pPr>
            <a:r>
              <a:rPr lang="fr-CH" altLang="en-US" sz="1200" dirty="0">
                <a:ea typeface="ヒラギノ角ゴ Pro W3" pitchFamily="1" charset="-128"/>
              </a:rPr>
              <a:t>Bahreïn</a:t>
            </a:r>
          </a:p>
          <a:p>
            <a:pPr>
              <a:lnSpc>
                <a:spcPct val="50000"/>
              </a:lnSpc>
              <a:spcBef>
                <a:spcPct val="50000"/>
              </a:spcBef>
              <a:buFontTx/>
              <a:buNone/>
            </a:pPr>
            <a:r>
              <a:rPr lang="fr-CH" altLang="en-US" sz="1200" dirty="0">
                <a:ea typeface="ヒラギノ角ゴ Pro W3" pitchFamily="1" charset="-128"/>
              </a:rPr>
              <a:t>Barbade</a:t>
            </a:r>
          </a:p>
          <a:p>
            <a:pPr>
              <a:lnSpc>
                <a:spcPct val="50000"/>
              </a:lnSpc>
              <a:spcBef>
                <a:spcPct val="50000"/>
              </a:spcBef>
              <a:buFontTx/>
              <a:buNone/>
            </a:pPr>
            <a:r>
              <a:rPr lang="fr-CH" altLang="en-US" sz="1200" dirty="0" smtClean="0">
                <a:ea typeface="ヒラギノ角ゴ Pro W3" pitchFamily="1" charset="-128"/>
              </a:rPr>
              <a:t>Bélarus</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Belgique</a:t>
            </a:r>
          </a:p>
          <a:p>
            <a:pPr>
              <a:lnSpc>
                <a:spcPct val="50000"/>
              </a:lnSpc>
              <a:spcBef>
                <a:spcPct val="50000"/>
              </a:spcBef>
              <a:buFontTx/>
              <a:buNone/>
            </a:pPr>
            <a:r>
              <a:rPr lang="fr-CH" altLang="en-US" sz="1200" dirty="0">
                <a:ea typeface="ヒラギノ角ゴ Pro W3" pitchFamily="1" charset="-128"/>
              </a:rPr>
              <a:t>Belize</a:t>
            </a:r>
          </a:p>
          <a:p>
            <a:pPr>
              <a:lnSpc>
                <a:spcPct val="50000"/>
              </a:lnSpc>
              <a:spcBef>
                <a:spcPct val="50000"/>
              </a:spcBef>
              <a:buFontTx/>
              <a:buNone/>
            </a:pPr>
            <a:r>
              <a:rPr lang="fr-CH" altLang="en-US" sz="1200" dirty="0">
                <a:ea typeface="ヒラギノ角ゴ Pro W3" pitchFamily="1" charset="-128"/>
              </a:rPr>
              <a:t>Bénin</a:t>
            </a:r>
          </a:p>
          <a:p>
            <a:pPr>
              <a:lnSpc>
                <a:spcPct val="50000"/>
              </a:lnSpc>
              <a:spcBef>
                <a:spcPct val="50000"/>
              </a:spcBef>
              <a:buFontTx/>
              <a:buNone/>
            </a:pPr>
            <a:r>
              <a:rPr lang="fr-CH" altLang="en-US" sz="1200" dirty="0" smtClean="0">
                <a:ea typeface="ヒラギノ角ゴ Pro W3" pitchFamily="1" charset="-128"/>
              </a:rPr>
              <a:t>Bosnie-Herzégovine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Botswana</a:t>
            </a:r>
          </a:p>
          <a:p>
            <a:pPr>
              <a:lnSpc>
                <a:spcPct val="50000"/>
              </a:lnSpc>
              <a:spcBef>
                <a:spcPct val="50000"/>
              </a:spcBef>
              <a:buFontTx/>
              <a:buNone/>
            </a:pPr>
            <a:r>
              <a:rPr lang="fr-CH" altLang="en-US" sz="1200" dirty="0" smtClean="0">
                <a:ea typeface="ヒラギノ角ゴ Pro W3" pitchFamily="1" charset="-128"/>
              </a:rPr>
              <a:t>Brésil</a:t>
            </a:r>
          </a:p>
          <a:p>
            <a:pPr>
              <a:lnSpc>
                <a:spcPct val="50000"/>
              </a:lnSpc>
              <a:spcBef>
                <a:spcPct val="50000"/>
              </a:spcBef>
              <a:buFontTx/>
              <a:buNone/>
            </a:pPr>
            <a:r>
              <a:rPr lang="fr-CH" altLang="en-US" sz="1200" dirty="0" smtClean="0">
                <a:ea typeface="ヒラギノ角ゴ Pro W3" pitchFamily="1" charset="-128"/>
              </a:rPr>
              <a:t>Brunéi</a:t>
            </a:r>
            <a:r>
              <a:rPr lang="fr-CH" altLang="en-US" sz="1200" dirty="0">
                <a:ea typeface="ヒラギノ角ゴ Pro W3" pitchFamily="1" charset="-128"/>
              </a:rPr>
              <a:t> </a:t>
            </a:r>
            <a:r>
              <a:rPr lang="fr-CH" altLang="en-US" sz="1200" dirty="0" smtClean="0">
                <a:ea typeface="ヒラギノ角ゴ Pro W3" pitchFamily="1" charset="-128"/>
              </a:rPr>
              <a:t>Darussalam</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Bulgarie</a:t>
            </a:r>
          </a:p>
          <a:p>
            <a:pPr>
              <a:lnSpc>
                <a:spcPct val="50000"/>
              </a:lnSpc>
              <a:spcBef>
                <a:spcPct val="50000"/>
              </a:spcBef>
              <a:buFontTx/>
              <a:buNone/>
            </a:pPr>
            <a:r>
              <a:rPr lang="fr-CH" altLang="en-US" sz="1200" dirty="0">
                <a:ea typeface="ヒラギノ角ゴ Pro W3" pitchFamily="1" charset="-128"/>
              </a:rPr>
              <a:t>Burkina Faso</a:t>
            </a:r>
          </a:p>
          <a:p>
            <a:pPr>
              <a:lnSpc>
                <a:spcPct val="50000"/>
              </a:lnSpc>
              <a:spcBef>
                <a:spcPct val="50000"/>
              </a:spcBef>
              <a:buFontTx/>
              <a:buNone/>
            </a:pPr>
            <a:r>
              <a:rPr lang="fr-CH" altLang="en-US" sz="1200" dirty="0">
                <a:ea typeface="ヒラギノ角ゴ Pro W3" pitchFamily="1" charset="-128"/>
              </a:rPr>
              <a:t>Cameroun</a:t>
            </a:r>
          </a:p>
          <a:p>
            <a:pPr>
              <a:lnSpc>
                <a:spcPct val="50000"/>
              </a:lnSpc>
              <a:spcBef>
                <a:spcPct val="50000"/>
              </a:spcBef>
              <a:buFontTx/>
              <a:buNone/>
            </a:pPr>
            <a:r>
              <a:rPr lang="fr-CH" altLang="en-US" sz="1200" dirty="0">
                <a:ea typeface="ヒラギノ角ゴ Pro W3" pitchFamily="1" charset="-128"/>
              </a:rPr>
              <a:t>Canada</a:t>
            </a:r>
          </a:p>
          <a:p>
            <a:pPr>
              <a:lnSpc>
                <a:spcPct val="50000"/>
              </a:lnSpc>
              <a:spcBef>
                <a:spcPct val="50000"/>
              </a:spcBef>
              <a:buFontTx/>
              <a:buNone/>
            </a:pPr>
            <a:r>
              <a:rPr lang="fr-CH" altLang="en-US" sz="1200" dirty="0">
                <a:ea typeface="ヒラギノ角ゴ Pro W3" pitchFamily="1" charset="-128"/>
              </a:rPr>
              <a:t>Chili</a:t>
            </a:r>
          </a:p>
          <a:p>
            <a:pPr>
              <a:lnSpc>
                <a:spcPct val="50000"/>
              </a:lnSpc>
              <a:spcBef>
                <a:spcPct val="50000"/>
              </a:spcBef>
              <a:buFontTx/>
              <a:buNone/>
            </a:pPr>
            <a:r>
              <a:rPr lang="fr-CH" altLang="en-US" sz="1200" dirty="0">
                <a:ea typeface="ヒラギノ角ゴ Pro W3" pitchFamily="1" charset="-128"/>
              </a:rPr>
              <a:t>Chine</a:t>
            </a:r>
          </a:p>
          <a:p>
            <a:pPr>
              <a:lnSpc>
                <a:spcPct val="50000"/>
              </a:lnSpc>
              <a:spcBef>
                <a:spcPct val="50000"/>
              </a:spcBef>
              <a:buFontTx/>
              <a:buNone/>
            </a:pPr>
            <a:r>
              <a:rPr lang="fr-CH" altLang="en-US" sz="1200" dirty="0">
                <a:ea typeface="ヒラギノ角ゴ Pro W3" pitchFamily="1" charset="-128"/>
              </a:rPr>
              <a:t>Chypre</a:t>
            </a:r>
          </a:p>
          <a:p>
            <a:pPr>
              <a:lnSpc>
                <a:spcPct val="50000"/>
              </a:lnSpc>
              <a:spcBef>
                <a:spcPct val="50000"/>
              </a:spcBef>
              <a:buFontTx/>
              <a:buNone/>
            </a:pPr>
            <a:r>
              <a:rPr lang="fr-CH" altLang="en-US" sz="1200" dirty="0">
                <a:ea typeface="ヒラギノ角ゴ Pro W3" pitchFamily="1" charset="-128"/>
              </a:rPr>
              <a:t>Colombie</a:t>
            </a:r>
          </a:p>
          <a:p>
            <a:pPr>
              <a:lnSpc>
                <a:spcPct val="50000"/>
              </a:lnSpc>
              <a:spcBef>
                <a:spcPct val="50000"/>
              </a:spcBef>
              <a:buFontTx/>
              <a:buNone/>
            </a:pPr>
            <a:r>
              <a:rPr lang="fr-CH" altLang="en-US" sz="1200" dirty="0">
                <a:ea typeface="ヒラギノ角ゴ Pro W3" pitchFamily="1" charset="-128"/>
              </a:rPr>
              <a:t>Comores</a:t>
            </a:r>
          </a:p>
          <a:p>
            <a:pPr>
              <a:lnSpc>
                <a:spcPct val="50000"/>
              </a:lnSpc>
              <a:spcBef>
                <a:spcPct val="50000"/>
              </a:spcBef>
              <a:buFontTx/>
              <a:buNone/>
            </a:pPr>
            <a:r>
              <a:rPr lang="fr-CH" altLang="en-US" sz="1200" dirty="0">
                <a:ea typeface="ヒラギノ角ゴ Pro W3" pitchFamily="1" charset="-128"/>
              </a:rPr>
              <a:t>Congo</a:t>
            </a: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4" name="Text Box 7"/>
          <p:cNvSpPr txBox="1">
            <a:spLocks noChangeArrowheads="1"/>
          </p:cNvSpPr>
          <p:nvPr/>
        </p:nvSpPr>
        <p:spPr bwMode="auto">
          <a:xfrm>
            <a:off x="1906117" y="692696"/>
            <a:ext cx="1729779" cy="694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None/>
            </a:pPr>
            <a:r>
              <a:rPr lang="fr-CH" altLang="en-US" sz="1200" dirty="0">
                <a:ea typeface="ヒラギノ角ゴ Pro W3" pitchFamily="1" charset="-128"/>
              </a:rPr>
              <a:t>Costa Rica</a:t>
            </a:r>
          </a:p>
          <a:p>
            <a:pPr>
              <a:lnSpc>
                <a:spcPct val="50000"/>
              </a:lnSpc>
              <a:spcBef>
                <a:spcPct val="50000"/>
              </a:spcBef>
              <a:buNone/>
            </a:pPr>
            <a:r>
              <a:rPr lang="fr-CH" altLang="en-US" sz="1200" dirty="0" smtClean="0">
                <a:ea typeface="ヒラギノ角ゴ Pro W3" pitchFamily="1" charset="-128"/>
              </a:rPr>
              <a:t>Côte </a:t>
            </a:r>
            <a:r>
              <a:rPr lang="fr-CH" altLang="en-US" sz="1200" dirty="0">
                <a:ea typeface="ヒラギノ角ゴ Pro W3" pitchFamily="1" charset="-128"/>
              </a:rPr>
              <a:t>d’Ivoire</a:t>
            </a:r>
          </a:p>
          <a:p>
            <a:pPr>
              <a:lnSpc>
                <a:spcPct val="50000"/>
              </a:lnSpc>
              <a:spcBef>
                <a:spcPct val="50000"/>
              </a:spcBef>
              <a:buFontTx/>
              <a:buNone/>
            </a:pPr>
            <a:r>
              <a:rPr lang="fr-CH" altLang="en-US" sz="1200" dirty="0" smtClean="0">
                <a:ea typeface="ヒラギノ角ゴ Pro W3" pitchFamily="1" charset="-128"/>
              </a:rPr>
              <a:t>Croatie </a:t>
            </a:r>
          </a:p>
          <a:p>
            <a:pPr>
              <a:lnSpc>
                <a:spcPct val="50000"/>
              </a:lnSpc>
              <a:spcBef>
                <a:spcPct val="50000"/>
              </a:spcBef>
              <a:buFontTx/>
              <a:buNone/>
            </a:pPr>
            <a:r>
              <a:rPr lang="fr-CH" altLang="en-US" sz="1200" dirty="0" smtClean="0">
                <a:ea typeface="ヒラギノ角ゴ Pro W3" pitchFamily="1" charset="-128"/>
              </a:rPr>
              <a:t>Cuba </a:t>
            </a:r>
          </a:p>
          <a:p>
            <a:pPr>
              <a:lnSpc>
                <a:spcPct val="50000"/>
              </a:lnSpc>
              <a:spcBef>
                <a:spcPct val="50000"/>
              </a:spcBef>
              <a:buFontTx/>
              <a:buNone/>
            </a:pPr>
            <a:r>
              <a:rPr lang="fr-CH" altLang="en-US" sz="1200" dirty="0" smtClean="0">
                <a:ea typeface="ヒラギノ角ゴ Pro W3" pitchFamily="1" charset="-128"/>
              </a:rPr>
              <a:t>Danemark</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Dominique</a:t>
            </a:r>
          </a:p>
          <a:p>
            <a:pPr>
              <a:lnSpc>
                <a:spcPct val="50000"/>
              </a:lnSpc>
              <a:spcBef>
                <a:spcPct val="50000"/>
              </a:spcBef>
              <a:buFontTx/>
              <a:buNone/>
            </a:pPr>
            <a:r>
              <a:rPr lang="fr-CH" altLang="en-US" sz="1200" dirty="0">
                <a:ea typeface="ヒラギノ角ゴ Pro W3" pitchFamily="1" charset="-128"/>
              </a:rPr>
              <a:t>Égypte</a:t>
            </a:r>
          </a:p>
          <a:p>
            <a:pPr>
              <a:lnSpc>
                <a:spcPct val="50000"/>
              </a:lnSpc>
              <a:spcBef>
                <a:spcPct val="50000"/>
              </a:spcBef>
              <a:buFontTx/>
              <a:buNone/>
            </a:pPr>
            <a:r>
              <a:rPr lang="fr-CH" altLang="en-US" sz="1200" dirty="0">
                <a:ea typeface="ヒラギノ角ゴ Pro W3" pitchFamily="1" charset="-128"/>
              </a:rPr>
              <a:t>El Salvador</a:t>
            </a:r>
          </a:p>
          <a:p>
            <a:pPr>
              <a:lnSpc>
                <a:spcPct val="50000"/>
              </a:lnSpc>
              <a:spcBef>
                <a:spcPct val="50000"/>
              </a:spcBef>
              <a:buFontTx/>
              <a:buNone/>
            </a:pPr>
            <a:r>
              <a:rPr lang="fr-CH" altLang="en-US" sz="1200" dirty="0">
                <a:ea typeface="ヒラギノ角ゴ Pro W3" pitchFamily="1" charset="-128"/>
              </a:rPr>
              <a:t>Émirats arabes unis</a:t>
            </a:r>
          </a:p>
          <a:p>
            <a:pPr>
              <a:lnSpc>
                <a:spcPct val="50000"/>
              </a:lnSpc>
              <a:spcBef>
                <a:spcPct val="50000"/>
              </a:spcBef>
              <a:buFontTx/>
              <a:buNone/>
            </a:pPr>
            <a:r>
              <a:rPr lang="fr-CH" altLang="en-US" sz="1200" dirty="0">
                <a:ea typeface="ヒラギノ角ゴ Pro W3" pitchFamily="1" charset="-128"/>
              </a:rPr>
              <a:t>Équateur</a:t>
            </a:r>
          </a:p>
          <a:p>
            <a:pPr>
              <a:lnSpc>
                <a:spcPct val="50000"/>
              </a:lnSpc>
              <a:spcBef>
                <a:spcPct val="50000"/>
              </a:spcBef>
              <a:buFontTx/>
              <a:buNone/>
            </a:pPr>
            <a:r>
              <a:rPr lang="fr-CH" altLang="en-US" sz="1200" dirty="0">
                <a:ea typeface="ヒラギノ角ゴ Pro W3" pitchFamily="1" charset="-128"/>
              </a:rPr>
              <a:t>Espagne</a:t>
            </a:r>
          </a:p>
          <a:p>
            <a:pPr>
              <a:lnSpc>
                <a:spcPct val="50000"/>
              </a:lnSpc>
              <a:spcBef>
                <a:spcPct val="50000"/>
              </a:spcBef>
              <a:buFontTx/>
              <a:buNone/>
            </a:pPr>
            <a:r>
              <a:rPr lang="fr-CH" altLang="en-US" sz="1200" dirty="0" smtClean="0">
                <a:ea typeface="ヒラギノ角ゴ Pro W3" pitchFamily="1" charset="-128"/>
              </a:rPr>
              <a:t>Estonie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États-Unis </a:t>
            </a:r>
            <a:r>
              <a:rPr lang="fr-CH" altLang="en-US" sz="1200" dirty="0" smtClean="0">
                <a:ea typeface="ヒラギノ角ゴ Pro W3" pitchFamily="1" charset="-128"/>
              </a:rPr>
              <a:t>d’Amérique</a:t>
            </a:r>
          </a:p>
          <a:p>
            <a:pPr>
              <a:lnSpc>
                <a:spcPct val="50000"/>
              </a:lnSpc>
              <a:spcBef>
                <a:spcPct val="50000"/>
              </a:spcBef>
              <a:buFontTx/>
              <a:buNone/>
            </a:pPr>
            <a:r>
              <a:rPr lang="fr-CH" altLang="en-US" sz="1200" dirty="0" smtClean="0">
                <a:ea typeface="ヒラギノ角ゴ Pro W3" pitchFamily="1" charset="-128"/>
              </a:rPr>
              <a:t>Ex-République</a:t>
            </a:r>
          </a:p>
          <a:p>
            <a:pPr>
              <a:lnSpc>
                <a:spcPct val="50000"/>
              </a:lnSpc>
              <a:spcBef>
                <a:spcPts val="600"/>
              </a:spcBef>
              <a:buFontTx/>
              <a:buNone/>
              <a:tabLst>
                <a:tab pos="180975" algn="l"/>
              </a:tabLst>
            </a:pPr>
            <a:r>
              <a:rPr lang="fr-CH" altLang="en-US" sz="1200" dirty="0" smtClean="0">
                <a:ea typeface="ヒラギノ角ゴ Pro W3" pitchFamily="1" charset="-128"/>
              </a:rPr>
              <a:t>	yougoslave de 	</a:t>
            </a:r>
          </a:p>
          <a:p>
            <a:pPr>
              <a:lnSpc>
                <a:spcPct val="50000"/>
              </a:lnSpc>
              <a:spcBef>
                <a:spcPts val="0"/>
              </a:spcBef>
              <a:buFontTx/>
              <a:buNone/>
              <a:tabLst>
                <a:tab pos="180975" algn="l"/>
              </a:tabLst>
            </a:pPr>
            <a:r>
              <a:rPr lang="fr-CH" altLang="en-US" sz="1200" dirty="0">
                <a:ea typeface="ヒラギノ角ゴ Pro W3" pitchFamily="1" charset="-128"/>
              </a:rPr>
              <a:t>	</a:t>
            </a:r>
            <a:r>
              <a:rPr lang="fr-CH" altLang="en-US" sz="1200" dirty="0" smtClean="0">
                <a:ea typeface="ヒラギノ角ゴ Pro W3" pitchFamily="1" charset="-128"/>
              </a:rPr>
              <a:t>Macédoine</a:t>
            </a:r>
            <a:endParaRPr lang="fr-CH" altLang="en-US" sz="1200" dirty="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Fédération de Russie</a:t>
            </a:r>
          </a:p>
          <a:p>
            <a:pPr>
              <a:lnSpc>
                <a:spcPct val="50000"/>
              </a:lnSpc>
              <a:spcBef>
                <a:spcPct val="50000"/>
              </a:spcBef>
              <a:buFontTx/>
              <a:buNone/>
            </a:pPr>
            <a:r>
              <a:rPr lang="fr-CH" altLang="en-US" sz="1200" dirty="0" smtClean="0">
                <a:ea typeface="ヒラギノ角ゴ Pro W3" pitchFamily="1" charset="-128"/>
              </a:rPr>
              <a:t>Finlande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France</a:t>
            </a:r>
          </a:p>
          <a:p>
            <a:pPr>
              <a:lnSpc>
                <a:spcPct val="50000"/>
              </a:lnSpc>
              <a:spcBef>
                <a:spcPct val="50000"/>
              </a:spcBef>
              <a:buFontTx/>
              <a:buNone/>
            </a:pPr>
            <a:r>
              <a:rPr lang="fr-CH" altLang="en-US" sz="1200" dirty="0">
                <a:ea typeface="ヒラギノ角ゴ Pro W3" pitchFamily="1" charset="-128"/>
              </a:rPr>
              <a:t>Gabon</a:t>
            </a:r>
          </a:p>
          <a:p>
            <a:pPr>
              <a:lnSpc>
                <a:spcPct val="50000"/>
              </a:lnSpc>
              <a:spcBef>
                <a:spcPct val="50000"/>
              </a:spcBef>
              <a:buFontTx/>
              <a:buNone/>
            </a:pPr>
            <a:r>
              <a:rPr lang="fr-CH" altLang="en-US" sz="1200" dirty="0">
                <a:ea typeface="ヒラギノ角ゴ Pro W3" pitchFamily="1" charset="-128"/>
              </a:rPr>
              <a:t>Gambie</a:t>
            </a:r>
          </a:p>
          <a:p>
            <a:pPr>
              <a:lnSpc>
                <a:spcPct val="50000"/>
              </a:lnSpc>
              <a:spcBef>
                <a:spcPct val="50000"/>
              </a:spcBef>
              <a:buFontTx/>
              <a:buNone/>
            </a:pPr>
            <a:r>
              <a:rPr lang="fr-CH" altLang="en-US" sz="1200" dirty="0">
                <a:ea typeface="ヒラギノ角ゴ Pro W3" pitchFamily="1" charset="-128"/>
              </a:rPr>
              <a:t>Géorgie</a:t>
            </a:r>
          </a:p>
          <a:p>
            <a:pPr>
              <a:lnSpc>
                <a:spcPct val="50000"/>
              </a:lnSpc>
              <a:spcBef>
                <a:spcPct val="50000"/>
              </a:spcBef>
              <a:buFontTx/>
              <a:buNone/>
            </a:pPr>
            <a:r>
              <a:rPr lang="fr-CH" altLang="en-US" sz="1200" dirty="0">
                <a:ea typeface="ヒラギノ角ゴ Pro W3" pitchFamily="1" charset="-128"/>
              </a:rPr>
              <a:t>Ghana</a:t>
            </a:r>
          </a:p>
          <a:p>
            <a:pPr>
              <a:lnSpc>
                <a:spcPct val="50000"/>
              </a:lnSpc>
              <a:spcBef>
                <a:spcPct val="50000"/>
              </a:spcBef>
              <a:buFontTx/>
              <a:buNone/>
            </a:pPr>
            <a:r>
              <a:rPr lang="fr-CH" altLang="en-US" sz="1200" dirty="0">
                <a:ea typeface="ヒラギノ角ゴ Pro W3" pitchFamily="1" charset="-128"/>
              </a:rPr>
              <a:t>Grèce</a:t>
            </a:r>
          </a:p>
          <a:p>
            <a:pPr>
              <a:lnSpc>
                <a:spcPct val="50000"/>
              </a:lnSpc>
              <a:spcBef>
                <a:spcPct val="50000"/>
              </a:spcBef>
              <a:buFontTx/>
              <a:buNone/>
            </a:pPr>
            <a:r>
              <a:rPr lang="fr-CH" altLang="en-US" sz="1200" dirty="0">
                <a:ea typeface="ヒラギノ角ゴ Pro W3" pitchFamily="1" charset="-128"/>
              </a:rPr>
              <a:t>Grenade</a:t>
            </a:r>
          </a:p>
          <a:p>
            <a:pPr>
              <a:lnSpc>
                <a:spcPct val="50000"/>
              </a:lnSpc>
              <a:spcBef>
                <a:spcPct val="50000"/>
              </a:spcBef>
              <a:buFontTx/>
              <a:buNone/>
            </a:pPr>
            <a:r>
              <a:rPr lang="fr-CH" altLang="en-US" sz="1200" dirty="0">
                <a:ea typeface="ヒラギノ角ゴ Pro W3" pitchFamily="1" charset="-128"/>
              </a:rPr>
              <a:t>Guatemala</a:t>
            </a:r>
          </a:p>
          <a:p>
            <a:pPr>
              <a:lnSpc>
                <a:spcPct val="50000"/>
              </a:lnSpc>
              <a:spcBef>
                <a:spcPct val="50000"/>
              </a:spcBef>
              <a:buFontTx/>
              <a:buNone/>
            </a:pPr>
            <a:r>
              <a:rPr lang="fr-CH" altLang="en-US" sz="1200" dirty="0">
                <a:ea typeface="ヒラギノ角ゴ Pro W3" pitchFamily="1" charset="-128"/>
              </a:rPr>
              <a:t>Guinée</a:t>
            </a:r>
          </a:p>
          <a:p>
            <a:pPr>
              <a:lnSpc>
                <a:spcPct val="50000"/>
              </a:lnSpc>
              <a:spcBef>
                <a:spcPct val="50000"/>
              </a:spcBef>
              <a:buFontTx/>
              <a:buNone/>
            </a:pPr>
            <a:r>
              <a:rPr lang="fr-CH" altLang="en-US" sz="1200" dirty="0">
                <a:ea typeface="ヒラギノ角ゴ Pro W3" pitchFamily="1" charset="-128"/>
              </a:rPr>
              <a:t>Guinée-Bissau</a:t>
            </a:r>
          </a:p>
          <a:p>
            <a:pPr>
              <a:lnSpc>
                <a:spcPct val="50000"/>
              </a:lnSpc>
              <a:spcBef>
                <a:spcPct val="50000"/>
              </a:spcBef>
              <a:buFontTx/>
              <a:buNone/>
            </a:pPr>
            <a:r>
              <a:rPr lang="fr-CH" altLang="en-US" sz="1200" dirty="0" smtClean="0">
                <a:ea typeface="ヒラギノ角ゴ Pro W3" pitchFamily="1" charset="-128"/>
              </a:rPr>
              <a:t>Guinée équatoriale</a:t>
            </a:r>
          </a:p>
          <a:p>
            <a:pPr>
              <a:lnSpc>
                <a:spcPct val="50000"/>
              </a:lnSpc>
              <a:spcBef>
                <a:spcPct val="50000"/>
              </a:spcBef>
              <a:buFontTx/>
              <a:buNone/>
            </a:pPr>
            <a:r>
              <a:rPr lang="fr-CH" altLang="en-US" sz="1200" dirty="0">
                <a:ea typeface="ヒラギノ角ゴ Pro W3" pitchFamily="1" charset="-128"/>
              </a:rPr>
              <a:t>Honduras</a:t>
            </a:r>
          </a:p>
          <a:p>
            <a:pPr>
              <a:lnSpc>
                <a:spcPct val="50000"/>
              </a:lnSpc>
              <a:spcBef>
                <a:spcPct val="50000"/>
              </a:spcBef>
              <a:buFontTx/>
              <a:buNone/>
            </a:pPr>
            <a:r>
              <a:rPr lang="fr-CH" altLang="en-US" sz="1200" dirty="0">
                <a:ea typeface="ヒラギノ角ゴ Pro W3" pitchFamily="1" charset="-128"/>
              </a:rPr>
              <a:t>Hongrie</a:t>
            </a: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6" name="Text Box 9"/>
          <p:cNvSpPr txBox="1">
            <a:spLocks noChangeArrowheads="1"/>
          </p:cNvSpPr>
          <p:nvPr/>
        </p:nvSpPr>
        <p:spPr bwMode="auto">
          <a:xfrm>
            <a:off x="3708772" y="548680"/>
            <a:ext cx="1655316" cy="739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Inde </a:t>
            </a:r>
            <a:endParaRPr lang="fr-CH" altLang="en-US" sz="1200" dirty="0" smtClean="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Indonésie </a:t>
            </a:r>
          </a:p>
          <a:p>
            <a:pPr>
              <a:lnSpc>
                <a:spcPct val="50000"/>
              </a:lnSpc>
              <a:spcBef>
                <a:spcPct val="50000"/>
              </a:spcBef>
              <a:buFontTx/>
              <a:buNone/>
            </a:pPr>
            <a:r>
              <a:rPr lang="fr-CH" altLang="en-US" sz="1200" dirty="0" smtClean="0">
                <a:ea typeface="ヒラギノ角ゴ Pro W3" pitchFamily="1" charset="-128"/>
              </a:rPr>
              <a:t>Irlande </a:t>
            </a:r>
          </a:p>
          <a:p>
            <a:pPr>
              <a:lnSpc>
                <a:spcPct val="50000"/>
              </a:lnSpc>
              <a:spcBef>
                <a:spcPct val="50000"/>
              </a:spcBef>
              <a:buFontTx/>
              <a:buNone/>
            </a:pPr>
            <a:r>
              <a:rPr lang="fr-CH" altLang="en-US" sz="1200" dirty="0" smtClean="0">
                <a:ea typeface="ヒラギノ角ゴ Pro W3" pitchFamily="1" charset="-128"/>
              </a:rPr>
              <a:t>Islande </a:t>
            </a:r>
          </a:p>
          <a:p>
            <a:pPr>
              <a:lnSpc>
                <a:spcPct val="50000"/>
              </a:lnSpc>
              <a:spcBef>
                <a:spcPct val="50000"/>
              </a:spcBef>
              <a:buFontTx/>
              <a:buNone/>
            </a:pPr>
            <a:r>
              <a:rPr lang="fr-CH" altLang="en-US" sz="1200" dirty="0" smtClean="0">
                <a:ea typeface="ヒラギノ角ゴ Pro W3" pitchFamily="1" charset="-128"/>
              </a:rPr>
              <a:t>Israël </a:t>
            </a:r>
          </a:p>
          <a:p>
            <a:pPr>
              <a:lnSpc>
                <a:spcPct val="50000"/>
              </a:lnSpc>
              <a:spcBef>
                <a:spcPct val="50000"/>
              </a:spcBef>
              <a:buFontTx/>
              <a:buNone/>
            </a:pPr>
            <a:r>
              <a:rPr lang="fr-CH" altLang="en-US" sz="1200" dirty="0" smtClean="0">
                <a:ea typeface="ヒラギノ角ゴ Pro W3" pitchFamily="1" charset="-128"/>
              </a:rPr>
              <a:t>Italie </a:t>
            </a:r>
          </a:p>
          <a:p>
            <a:pPr>
              <a:lnSpc>
                <a:spcPct val="50000"/>
              </a:lnSpc>
              <a:spcBef>
                <a:spcPct val="50000"/>
              </a:spcBef>
              <a:buFontTx/>
              <a:buNone/>
            </a:pPr>
            <a:r>
              <a:rPr lang="fr-CH" altLang="en-US" sz="1200" dirty="0" smtClean="0">
                <a:ea typeface="ヒラギノ角ゴ Pro W3" pitchFamily="1" charset="-128"/>
              </a:rPr>
              <a:t>La Lybie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Japon</a:t>
            </a:r>
          </a:p>
          <a:p>
            <a:pPr>
              <a:lnSpc>
                <a:spcPct val="50000"/>
              </a:lnSpc>
              <a:spcBef>
                <a:spcPct val="50000"/>
              </a:spcBef>
              <a:buFontTx/>
              <a:buNone/>
            </a:pPr>
            <a:r>
              <a:rPr lang="fr-CH" altLang="en-US" sz="1200" dirty="0">
                <a:ea typeface="ヒラギノ角ゴ Pro W3" pitchFamily="1" charset="-128"/>
              </a:rPr>
              <a:t>Kazakhstan</a:t>
            </a:r>
          </a:p>
          <a:p>
            <a:pPr>
              <a:lnSpc>
                <a:spcPct val="50000"/>
              </a:lnSpc>
              <a:spcBef>
                <a:spcPct val="50000"/>
              </a:spcBef>
              <a:buFontTx/>
              <a:buNone/>
            </a:pPr>
            <a:r>
              <a:rPr lang="fr-CH" altLang="en-US" sz="1200" dirty="0">
                <a:ea typeface="ヒラギノ角ゴ Pro W3" pitchFamily="1" charset="-128"/>
              </a:rPr>
              <a:t>Kenya</a:t>
            </a:r>
          </a:p>
          <a:p>
            <a:pPr>
              <a:lnSpc>
                <a:spcPct val="50000"/>
              </a:lnSpc>
              <a:spcBef>
                <a:spcPct val="50000"/>
              </a:spcBef>
              <a:buFontTx/>
              <a:buNone/>
            </a:pPr>
            <a:r>
              <a:rPr lang="fr-CH" altLang="en-US" sz="1200" dirty="0">
                <a:ea typeface="ヒラギノ角ゴ Pro W3" pitchFamily="1" charset="-128"/>
              </a:rPr>
              <a:t>Kirghizistan</a:t>
            </a:r>
          </a:p>
          <a:p>
            <a:pPr>
              <a:lnSpc>
                <a:spcPct val="50000"/>
              </a:lnSpc>
              <a:spcBef>
                <a:spcPct val="50000"/>
              </a:spcBef>
              <a:buFontTx/>
              <a:buNone/>
            </a:pPr>
            <a:r>
              <a:rPr lang="fr-CH" altLang="en-US" sz="1200" dirty="0">
                <a:ea typeface="ヒラギノ角ゴ Pro W3" pitchFamily="1" charset="-128"/>
              </a:rPr>
              <a:t>Lesotho</a:t>
            </a:r>
          </a:p>
          <a:p>
            <a:pPr>
              <a:lnSpc>
                <a:spcPct val="50000"/>
              </a:lnSpc>
              <a:spcBef>
                <a:spcPct val="50000"/>
              </a:spcBef>
              <a:buFontTx/>
              <a:buNone/>
            </a:pPr>
            <a:r>
              <a:rPr lang="fr-CH" altLang="en-US" sz="1200" dirty="0" smtClean="0">
                <a:ea typeface="ヒラギノ角ゴ Pro W3" pitchFamily="1" charset="-128"/>
              </a:rPr>
              <a:t>Lettonie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Libéria</a:t>
            </a:r>
          </a:p>
          <a:p>
            <a:pPr>
              <a:lnSpc>
                <a:spcPct val="50000"/>
              </a:lnSpc>
              <a:spcBef>
                <a:spcPct val="50000"/>
              </a:spcBef>
              <a:buFontTx/>
              <a:buNone/>
            </a:pPr>
            <a:r>
              <a:rPr lang="fr-CH" altLang="en-US" sz="1200" dirty="0">
                <a:ea typeface="ヒラギノ角ゴ Pro W3" pitchFamily="1" charset="-128"/>
              </a:rPr>
              <a:t>Liechtenstein</a:t>
            </a:r>
          </a:p>
          <a:p>
            <a:pPr>
              <a:lnSpc>
                <a:spcPct val="50000"/>
              </a:lnSpc>
              <a:spcBef>
                <a:spcPct val="50000"/>
              </a:spcBef>
              <a:buFontTx/>
              <a:buNone/>
            </a:pPr>
            <a:r>
              <a:rPr lang="fr-CH" altLang="en-US" sz="1200" dirty="0">
                <a:ea typeface="ヒラギノ角ゴ Pro W3" pitchFamily="1" charset="-128"/>
              </a:rPr>
              <a:t>Lituanie</a:t>
            </a:r>
          </a:p>
          <a:p>
            <a:pPr>
              <a:lnSpc>
                <a:spcPct val="50000"/>
              </a:lnSpc>
              <a:spcBef>
                <a:spcPct val="50000"/>
              </a:spcBef>
              <a:buFontTx/>
              <a:buNone/>
            </a:pPr>
            <a:r>
              <a:rPr lang="fr-CH" altLang="en-US" sz="1200" dirty="0">
                <a:ea typeface="ヒラギノ角ゴ Pro W3" pitchFamily="1" charset="-128"/>
              </a:rPr>
              <a:t>Luxembourg</a:t>
            </a:r>
          </a:p>
          <a:p>
            <a:pPr>
              <a:lnSpc>
                <a:spcPct val="50000"/>
              </a:lnSpc>
              <a:spcBef>
                <a:spcPct val="50000"/>
              </a:spcBef>
              <a:buFontTx/>
              <a:buNone/>
            </a:pPr>
            <a:r>
              <a:rPr lang="fr-CH" altLang="en-US" sz="1200" dirty="0">
                <a:ea typeface="ヒラギノ角ゴ Pro W3" pitchFamily="1" charset="-128"/>
              </a:rPr>
              <a:t>Madagascar</a:t>
            </a:r>
          </a:p>
          <a:p>
            <a:pPr>
              <a:lnSpc>
                <a:spcPct val="50000"/>
              </a:lnSpc>
              <a:spcBef>
                <a:spcPct val="50000"/>
              </a:spcBef>
              <a:buFontTx/>
              <a:buNone/>
            </a:pPr>
            <a:r>
              <a:rPr lang="fr-CH" altLang="en-US" sz="1200" dirty="0">
                <a:ea typeface="ヒラギノ角ゴ Pro W3" pitchFamily="1" charset="-128"/>
              </a:rPr>
              <a:t>Malaisie</a:t>
            </a:r>
          </a:p>
          <a:p>
            <a:pPr>
              <a:lnSpc>
                <a:spcPct val="50000"/>
              </a:lnSpc>
              <a:spcBef>
                <a:spcPct val="50000"/>
              </a:spcBef>
              <a:buFontTx/>
              <a:buNone/>
            </a:pPr>
            <a:r>
              <a:rPr lang="fr-CH" altLang="en-US" sz="1200" dirty="0">
                <a:ea typeface="ヒラギノ角ゴ Pro W3" pitchFamily="1" charset="-128"/>
              </a:rPr>
              <a:t>Malawi</a:t>
            </a:r>
          </a:p>
          <a:p>
            <a:pPr>
              <a:lnSpc>
                <a:spcPct val="50000"/>
              </a:lnSpc>
              <a:spcBef>
                <a:spcPct val="50000"/>
              </a:spcBef>
              <a:buFontTx/>
              <a:buNone/>
            </a:pPr>
            <a:r>
              <a:rPr lang="fr-CH" altLang="en-US" sz="1200" dirty="0">
                <a:ea typeface="ヒラギノ角ゴ Pro W3" pitchFamily="1" charset="-128"/>
              </a:rPr>
              <a:t>Mali</a:t>
            </a:r>
          </a:p>
          <a:p>
            <a:pPr>
              <a:lnSpc>
                <a:spcPct val="50000"/>
              </a:lnSpc>
              <a:spcBef>
                <a:spcPct val="50000"/>
              </a:spcBef>
              <a:buFontTx/>
              <a:buNone/>
            </a:pPr>
            <a:r>
              <a:rPr lang="fr-CH" altLang="en-US" sz="1200" dirty="0" smtClean="0">
                <a:ea typeface="ヒラギノ角ゴ Pro W3" pitchFamily="1" charset="-128"/>
              </a:rPr>
              <a:t>Malte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Maroc</a:t>
            </a:r>
          </a:p>
          <a:p>
            <a:pPr>
              <a:lnSpc>
                <a:spcPct val="50000"/>
              </a:lnSpc>
              <a:spcBef>
                <a:spcPct val="50000"/>
              </a:spcBef>
              <a:buFontTx/>
              <a:buNone/>
            </a:pPr>
            <a:r>
              <a:rPr lang="fr-CH" altLang="en-US" sz="1200" dirty="0">
                <a:ea typeface="ヒラギノ角ゴ Pro W3" pitchFamily="1" charset="-128"/>
              </a:rPr>
              <a:t>Mauritanie</a:t>
            </a:r>
          </a:p>
          <a:p>
            <a:pPr>
              <a:lnSpc>
                <a:spcPct val="50000"/>
              </a:lnSpc>
              <a:spcBef>
                <a:spcPct val="50000"/>
              </a:spcBef>
              <a:buFontTx/>
              <a:buNone/>
            </a:pPr>
            <a:r>
              <a:rPr lang="fr-CH" altLang="en-US" sz="1200" dirty="0">
                <a:ea typeface="ヒラギノ角ゴ Pro W3" pitchFamily="1" charset="-128"/>
              </a:rPr>
              <a:t>Mexique</a:t>
            </a:r>
          </a:p>
          <a:p>
            <a:pPr>
              <a:lnSpc>
                <a:spcPct val="50000"/>
              </a:lnSpc>
              <a:spcBef>
                <a:spcPct val="50000"/>
              </a:spcBef>
              <a:buFontTx/>
              <a:buNone/>
            </a:pPr>
            <a:r>
              <a:rPr lang="fr-CH" altLang="en-US" sz="1200" dirty="0">
                <a:ea typeface="ヒラギノ角ゴ Pro W3" pitchFamily="1" charset="-128"/>
              </a:rPr>
              <a:t>Monaco</a:t>
            </a:r>
          </a:p>
          <a:p>
            <a:pPr>
              <a:lnSpc>
                <a:spcPct val="50000"/>
              </a:lnSpc>
              <a:spcBef>
                <a:spcPct val="50000"/>
              </a:spcBef>
              <a:buFontTx/>
              <a:buNone/>
            </a:pPr>
            <a:r>
              <a:rPr lang="fr-CH" altLang="en-US" sz="1200" dirty="0">
                <a:ea typeface="ヒラギノ角ゴ Pro W3" pitchFamily="1" charset="-128"/>
              </a:rPr>
              <a:t>Mongolie</a:t>
            </a:r>
          </a:p>
          <a:p>
            <a:pPr>
              <a:lnSpc>
                <a:spcPct val="50000"/>
              </a:lnSpc>
              <a:spcBef>
                <a:spcPct val="50000"/>
              </a:spcBef>
              <a:buFontTx/>
              <a:buNone/>
            </a:pPr>
            <a:r>
              <a:rPr lang="fr-CH" altLang="en-US" sz="1200" dirty="0">
                <a:ea typeface="ヒラギノ角ゴ Pro W3" pitchFamily="1" charset="-128"/>
              </a:rPr>
              <a:t>Monténégro</a:t>
            </a:r>
          </a:p>
          <a:p>
            <a:pPr>
              <a:lnSpc>
                <a:spcPct val="50000"/>
              </a:lnSpc>
              <a:spcBef>
                <a:spcPct val="50000"/>
              </a:spcBef>
              <a:buFontTx/>
              <a:buNone/>
            </a:pPr>
            <a:r>
              <a:rPr lang="fr-CH" altLang="en-US" sz="1200" dirty="0">
                <a:ea typeface="ヒラギノ角ゴ Pro W3" pitchFamily="1" charset="-128"/>
              </a:rPr>
              <a:t>Mozambique</a:t>
            </a:r>
          </a:p>
          <a:p>
            <a:pPr>
              <a:lnSpc>
                <a:spcPct val="50000"/>
              </a:lnSpc>
              <a:spcBef>
                <a:spcPct val="50000"/>
              </a:spcBef>
              <a:buFontTx/>
              <a:buNone/>
            </a:pPr>
            <a:r>
              <a:rPr lang="fr-CH" altLang="en-US" sz="1200" dirty="0">
                <a:ea typeface="ヒラギノ角ゴ Pro W3" pitchFamily="1" charset="-128"/>
              </a:rPr>
              <a:t>Namibie</a:t>
            </a:r>
          </a:p>
          <a:p>
            <a:pPr>
              <a:lnSpc>
                <a:spcPct val="50000"/>
              </a:lnSpc>
              <a:spcBef>
                <a:spcPct val="50000"/>
              </a:spcBef>
              <a:buFontTx/>
              <a:buNone/>
            </a:pPr>
            <a:r>
              <a:rPr lang="fr-CH" altLang="en-US" sz="1200" dirty="0">
                <a:ea typeface="ヒラギノ角ゴ Pro W3" pitchFamily="1" charset="-128"/>
              </a:rPr>
              <a:t>Nicaragua</a:t>
            </a: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05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7" name="Text Box 10"/>
          <p:cNvSpPr txBox="1">
            <a:spLocks noChangeArrowheads="1"/>
          </p:cNvSpPr>
          <p:nvPr/>
        </p:nvSpPr>
        <p:spPr bwMode="auto">
          <a:xfrm>
            <a:off x="5795963" y="994346"/>
            <a:ext cx="1547812" cy="16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p:txBody>
      </p:sp>
      <p:sp>
        <p:nvSpPr>
          <p:cNvPr id="18" name="Text Box 11"/>
          <p:cNvSpPr txBox="1">
            <a:spLocks noChangeArrowheads="1"/>
          </p:cNvSpPr>
          <p:nvPr/>
        </p:nvSpPr>
        <p:spPr bwMode="auto">
          <a:xfrm>
            <a:off x="7452320" y="548680"/>
            <a:ext cx="1655887"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p>
          <a:p>
            <a:pPr>
              <a:lnSpc>
                <a:spcPct val="50000"/>
              </a:lnSpc>
              <a:spcBef>
                <a:spcPct val="50000"/>
              </a:spcBef>
              <a:buNone/>
            </a:pPr>
            <a:r>
              <a:rPr lang="fr-CH" altLang="en-US" sz="1200" dirty="0"/>
              <a:t>Saint-Kitts-et-Nevis</a:t>
            </a:r>
          </a:p>
          <a:p>
            <a:pPr>
              <a:lnSpc>
                <a:spcPct val="50000"/>
              </a:lnSpc>
              <a:spcBef>
                <a:spcPct val="50000"/>
              </a:spcBef>
              <a:buFontTx/>
              <a:buNone/>
            </a:pPr>
            <a:r>
              <a:rPr lang="fr-CH" altLang="en-US" sz="1200" dirty="0" smtClean="0"/>
              <a:t>Saint-Marin </a:t>
            </a:r>
          </a:p>
          <a:p>
            <a:pPr>
              <a:lnSpc>
                <a:spcPct val="50000"/>
              </a:lnSpc>
              <a:spcBef>
                <a:spcPct val="50000"/>
              </a:spcBef>
              <a:buFontTx/>
              <a:buNone/>
            </a:pPr>
            <a:r>
              <a:rPr lang="fr-CH" altLang="en-US" sz="1200" dirty="0" smtClean="0">
                <a:ea typeface="ヒラギノ角ゴ Pro W3" pitchFamily="1" charset="-128"/>
              </a:rPr>
              <a:t>Saint-Vincent-et-les-</a:t>
            </a:r>
            <a:endParaRPr lang="fr-CH" altLang="en-US" sz="1200" dirty="0">
              <a:ea typeface="ヒラギノ角ゴ Pro W3" pitchFamily="1" charset="-128"/>
            </a:endParaRPr>
          </a:p>
          <a:p>
            <a:pPr>
              <a:lnSpc>
                <a:spcPct val="50000"/>
              </a:lnSpc>
              <a:spcBef>
                <a:spcPct val="50000"/>
              </a:spcBef>
              <a:buFontTx/>
              <a:buNone/>
              <a:tabLst>
                <a:tab pos="180975" algn="l"/>
              </a:tabLst>
            </a:pPr>
            <a:r>
              <a:rPr lang="fr-CH" altLang="en-US" sz="1200" dirty="0">
                <a:ea typeface="ヒラギノ角ゴ Pro W3" pitchFamily="1" charset="-128"/>
              </a:rPr>
              <a:t>	Grenadines</a:t>
            </a:r>
          </a:p>
          <a:p>
            <a:pPr>
              <a:lnSpc>
                <a:spcPct val="50000"/>
              </a:lnSpc>
              <a:spcBef>
                <a:spcPct val="50000"/>
              </a:spcBef>
              <a:buFontTx/>
              <a:buNone/>
            </a:pPr>
            <a:r>
              <a:rPr lang="fr-CH" altLang="en-US" sz="1200" dirty="0" smtClean="0">
                <a:ea typeface="ヒラギノ角ゴ Pro W3" pitchFamily="1" charset="-128"/>
              </a:rPr>
              <a:t>Sao </a:t>
            </a:r>
            <a:r>
              <a:rPr lang="fr-CH" altLang="en-US" sz="1200" dirty="0">
                <a:ea typeface="ヒラギノ角ゴ Pro W3" pitchFamily="1" charset="-128"/>
              </a:rPr>
              <a:t>Tomé-et-Principe</a:t>
            </a:r>
          </a:p>
          <a:p>
            <a:pPr>
              <a:lnSpc>
                <a:spcPct val="50000"/>
              </a:lnSpc>
              <a:spcBef>
                <a:spcPct val="50000"/>
              </a:spcBef>
              <a:buFontTx/>
              <a:buNone/>
            </a:pPr>
            <a:r>
              <a:rPr lang="fr-CH" altLang="en-US" sz="1200" dirty="0">
                <a:ea typeface="ヒラギノ角ゴ Pro W3" pitchFamily="1" charset="-128"/>
              </a:rPr>
              <a:t>Sénégal</a:t>
            </a:r>
          </a:p>
          <a:p>
            <a:pPr>
              <a:lnSpc>
                <a:spcPct val="50000"/>
              </a:lnSpc>
              <a:spcBef>
                <a:spcPct val="50000"/>
              </a:spcBef>
              <a:buFontTx/>
              <a:buNone/>
            </a:pPr>
            <a:r>
              <a:rPr lang="fr-CH" altLang="en-US" sz="1200" dirty="0">
                <a:ea typeface="ヒラギノ角ゴ Pro W3" pitchFamily="1" charset="-128"/>
              </a:rPr>
              <a:t>Serbie</a:t>
            </a:r>
          </a:p>
          <a:p>
            <a:pPr>
              <a:lnSpc>
                <a:spcPct val="50000"/>
              </a:lnSpc>
              <a:spcBef>
                <a:spcPct val="50000"/>
              </a:spcBef>
              <a:buFontTx/>
              <a:buNone/>
            </a:pPr>
            <a:r>
              <a:rPr lang="fr-CH" altLang="en-US" sz="1200" dirty="0">
                <a:ea typeface="ヒラギノ角ゴ Pro W3" pitchFamily="1" charset="-128"/>
              </a:rPr>
              <a:t>Seychelles</a:t>
            </a:r>
          </a:p>
          <a:p>
            <a:pPr>
              <a:lnSpc>
                <a:spcPct val="50000"/>
              </a:lnSpc>
              <a:spcBef>
                <a:spcPct val="50000"/>
              </a:spcBef>
              <a:buFontTx/>
              <a:buNone/>
            </a:pPr>
            <a:r>
              <a:rPr lang="fr-CH" altLang="en-US" sz="1200" dirty="0">
                <a:ea typeface="ヒラギノ角ゴ Pro W3" pitchFamily="1" charset="-128"/>
              </a:rPr>
              <a:t>Sierra Leone</a:t>
            </a:r>
          </a:p>
          <a:p>
            <a:pPr>
              <a:lnSpc>
                <a:spcPct val="50000"/>
              </a:lnSpc>
              <a:spcBef>
                <a:spcPct val="50000"/>
              </a:spcBef>
              <a:buFontTx/>
              <a:buNone/>
            </a:pPr>
            <a:r>
              <a:rPr lang="fr-CH" altLang="en-US" sz="1200" dirty="0">
                <a:ea typeface="ヒラギノ角ゴ Pro W3" pitchFamily="1" charset="-128"/>
              </a:rPr>
              <a:t>Singapour</a:t>
            </a:r>
          </a:p>
          <a:p>
            <a:pPr>
              <a:lnSpc>
                <a:spcPct val="50000"/>
              </a:lnSpc>
              <a:spcBef>
                <a:spcPct val="50000"/>
              </a:spcBef>
              <a:buFontTx/>
              <a:buNone/>
            </a:pPr>
            <a:r>
              <a:rPr lang="fr-CH" altLang="en-US" sz="1200" dirty="0">
                <a:ea typeface="ヒラギノ角ゴ Pro W3" pitchFamily="1" charset="-128"/>
              </a:rPr>
              <a:t>Slovaquie</a:t>
            </a:r>
          </a:p>
          <a:p>
            <a:pPr>
              <a:lnSpc>
                <a:spcPct val="50000"/>
              </a:lnSpc>
              <a:spcBef>
                <a:spcPct val="50000"/>
              </a:spcBef>
              <a:buFontTx/>
              <a:buNone/>
            </a:pPr>
            <a:r>
              <a:rPr lang="fr-CH" altLang="en-US" sz="1200" dirty="0">
                <a:ea typeface="ヒラギノ角ゴ Pro W3" pitchFamily="1" charset="-128"/>
              </a:rPr>
              <a:t>Slovénie</a:t>
            </a:r>
          </a:p>
          <a:p>
            <a:pPr>
              <a:lnSpc>
                <a:spcPct val="50000"/>
              </a:lnSpc>
              <a:spcBef>
                <a:spcPct val="50000"/>
              </a:spcBef>
              <a:buFontTx/>
              <a:buNone/>
            </a:pPr>
            <a:r>
              <a:rPr lang="fr-CH" altLang="en-US" sz="1200" dirty="0">
                <a:ea typeface="ヒラギノ角ゴ Pro W3" pitchFamily="1" charset="-128"/>
              </a:rPr>
              <a:t>Soudan</a:t>
            </a:r>
          </a:p>
          <a:p>
            <a:pPr>
              <a:lnSpc>
                <a:spcPct val="50000"/>
              </a:lnSpc>
              <a:spcBef>
                <a:spcPct val="50000"/>
              </a:spcBef>
              <a:buFontTx/>
              <a:buNone/>
            </a:pPr>
            <a:r>
              <a:rPr lang="fr-CH" altLang="en-US" sz="1200" dirty="0">
                <a:ea typeface="ヒラギノ角ゴ Pro W3" pitchFamily="1" charset="-128"/>
              </a:rPr>
              <a:t>Sri Lanka</a:t>
            </a:r>
          </a:p>
          <a:p>
            <a:pPr>
              <a:lnSpc>
                <a:spcPct val="50000"/>
              </a:lnSpc>
              <a:spcBef>
                <a:spcPct val="50000"/>
              </a:spcBef>
              <a:buFontTx/>
              <a:buNone/>
            </a:pPr>
            <a:r>
              <a:rPr lang="fr-CH" altLang="en-US" sz="1200" dirty="0">
                <a:ea typeface="ヒラギノ角ゴ Pro W3" pitchFamily="1" charset="-128"/>
              </a:rPr>
              <a:t>Suède</a:t>
            </a:r>
          </a:p>
          <a:p>
            <a:pPr>
              <a:lnSpc>
                <a:spcPct val="50000"/>
              </a:lnSpc>
              <a:spcBef>
                <a:spcPct val="50000"/>
              </a:spcBef>
              <a:buFontTx/>
              <a:buNone/>
            </a:pPr>
            <a:r>
              <a:rPr lang="fr-CH" altLang="en-US" sz="1200" dirty="0">
                <a:ea typeface="ヒラギノ角ゴ Pro W3" pitchFamily="1" charset="-128"/>
              </a:rPr>
              <a:t>Suisse</a:t>
            </a:r>
          </a:p>
          <a:p>
            <a:pPr>
              <a:lnSpc>
                <a:spcPct val="50000"/>
              </a:lnSpc>
              <a:spcBef>
                <a:spcPct val="50000"/>
              </a:spcBef>
              <a:buFontTx/>
              <a:buNone/>
            </a:pPr>
            <a:r>
              <a:rPr lang="fr-CH" altLang="en-US" sz="1200" dirty="0">
                <a:ea typeface="ヒラギノ角ゴ Pro W3" pitchFamily="1" charset="-128"/>
              </a:rPr>
              <a:t>Swaziland</a:t>
            </a:r>
          </a:p>
          <a:p>
            <a:pPr>
              <a:lnSpc>
                <a:spcPct val="50000"/>
              </a:lnSpc>
              <a:spcBef>
                <a:spcPct val="50000"/>
              </a:spcBef>
              <a:buFontTx/>
              <a:buNone/>
            </a:pPr>
            <a:r>
              <a:rPr lang="fr-CH" altLang="en-US" sz="1200" dirty="0">
                <a:ea typeface="ヒラギノ角ゴ Pro W3" pitchFamily="1" charset="-128"/>
              </a:rPr>
              <a:t>Tadjikistan</a:t>
            </a:r>
          </a:p>
          <a:p>
            <a:pPr>
              <a:lnSpc>
                <a:spcPct val="50000"/>
              </a:lnSpc>
              <a:spcBef>
                <a:spcPct val="50000"/>
              </a:spcBef>
              <a:buFontTx/>
              <a:buNone/>
            </a:pPr>
            <a:r>
              <a:rPr lang="fr-CH" altLang="en-US" sz="1200" dirty="0">
                <a:ea typeface="ヒラギノ角ゴ Pro W3" pitchFamily="1" charset="-128"/>
              </a:rPr>
              <a:t>Tchad</a:t>
            </a:r>
          </a:p>
          <a:p>
            <a:pPr>
              <a:lnSpc>
                <a:spcPct val="50000"/>
              </a:lnSpc>
              <a:spcBef>
                <a:spcPct val="50000"/>
              </a:spcBef>
              <a:buFontTx/>
              <a:buNone/>
            </a:pPr>
            <a:r>
              <a:rPr lang="fr-CH" altLang="en-US" sz="1200" dirty="0">
                <a:ea typeface="ヒラギノ角ゴ Pro W3" pitchFamily="1" charset="-128"/>
              </a:rPr>
              <a:t>Thaïlande</a:t>
            </a:r>
          </a:p>
          <a:p>
            <a:pPr>
              <a:lnSpc>
                <a:spcPct val="50000"/>
              </a:lnSpc>
              <a:spcBef>
                <a:spcPct val="50000"/>
              </a:spcBef>
              <a:buFontTx/>
              <a:buNone/>
            </a:pPr>
            <a:r>
              <a:rPr lang="fr-CH" altLang="en-US" sz="1200" dirty="0">
                <a:ea typeface="ヒラギノ角ゴ Pro W3" pitchFamily="1" charset="-128"/>
              </a:rPr>
              <a:t>Togo</a:t>
            </a:r>
          </a:p>
          <a:p>
            <a:pPr>
              <a:lnSpc>
                <a:spcPct val="50000"/>
              </a:lnSpc>
              <a:spcBef>
                <a:spcPct val="50000"/>
              </a:spcBef>
              <a:buFontTx/>
              <a:buNone/>
            </a:pPr>
            <a:r>
              <a:rPr lang="fr-CH" altLang="en-US" sz="1200" dirty="0">
                <a:ea typeface="ヒラギノ角ゴ Pro W3" pitchFamily="1" charset="-128"/>
              </a:rPr>
              <a:t>Trinité-et-Tobago</a:t>
            </a:r>
          </a:p>
          <a:p>
            <a:pPr>
              <a:lnSpc>
                <a:spcPct val="50000"/>
              </a:lnSpc>
              <a:spcBef>
                <a:spcPct val="50000"/>
              </a:spcBef>
              <a:buFontTx/>
              <a:buNone/>
            </a:pPr>
            <a:r>
              <a:rPr lang="fr-CH" altLang="en-US" sz="1200" dirty="0">
                <a:ea typeface="ヒラギノ角ゴ Pro W3" pitchFamily="1" charset="-128"/>
              </a:rPr>
              <a:t>Tunisie</a:t>
            </a:r>
          </a:p>
          <a:p>
            <a:pPr>
              <a:lnSpc>
                <a:spcPct val="50000"/>
              </a:lnSpc>
              <a:spcBef>
                <a:spcPct val="50000"/>
              </a:spcBef>
              <a:buFontTx/>
              <a:buNone/>
            </a:pPr>
            <a:r>
              <a:rPr lang="fr-CH" altLang="en-US" sz="1200" dirty="0">
                <a:ea typeface="ヒラギノ角ゴ Pro W3" pitchFamily="1" charset="-128"/>
              </a:rPr>
              <a:t>Turkménistan</a:t>
            </a:r>
          </a:p>
          <a:p>
            <a:pPr>
              <a:lnSpc>
                <a:spcPct val="50000"/>
              </a:lnSpc>
              <a:spcBef>
                <a:spcPct val="50000"/>
              </a:spcBef>
              <a:buFontTx/>
              <a:buNone/>
            </a:pPr>
            <a:r>
              <a:rPr lang="fr-CH" altLang="en-US" sz="1200" dirty="0">
                <a:ea typeface="ヒラギノ角ゴ Pro W3" pitchFamily="1" charset="-128"/>
              </a:rPr>
              <a:t>Turquie</a:t>
            </a:r>
          </a:p>
          <a:p>
            <a:pPr>
              <a:lnSpc>
                <a:spcPct val="50000"/>
              </a:lnSpc>
              <a:spcBef>
                <a:spcPct val="50000"/>
              </a:spcBef>
              <a:buFontTx/>
              <a:buNone/>
            </a:pPr>
            <a:r>
              <a:rPr lang="fr-CH" altLang="en-US" sz="1200" dirty="0">
                <a:ea typeface="ヒラギノ角ゴ Pro W3" pitchFamily="1" charset="-128"/>
              </a:rPr>
              <a:t>Ukraine</a:t>
            </a:r>
          </a:p>
          <a:p>
            <a:pPr>
              <a:lnSpc>
                <a:spcPct val="50000"/>
              </a:lnSpc>
              <a:spcBef>
                <a:spcPct val="50000"/>
              </a:spcBef>
              <a:buFontTx/>
              <a:buNone/>
            </a:pPr>
            <a:r>
              <a:rPr lang="fr-CH" altLang="en-US" sz="1200" dirty="0">
                <a:ea typeface="ヒラギノ角ゴ Pro W3" pitchFamily="1" charset="-128"/>
              </a:rPr>
              <a:t>Viet Nam</a:t>
            </a:r>
          </a:p>
          <a:p>
            <a:pPr>
              <a:lnSpc>
                <a:spcPct val="50000"/>
              </a:lnSpc>
              <a:spcBef>
                <a:spcPct val="50000"/>
              </a:spcBef>
              <a:buFontTx/>
              <a:buNone/>
            </a:pPr>
            <a:r>
              <a:rPr lang="fr-CH" altLang="en-US" sz="1200" dirty="0">
                <a:ea typeface="ヒラギノ角ゴ Pro W3" pitchFamily="1" charset="-128"/>
              </a:rPr>
              <a:t>Zambie</a:t>
            </a:r>
          </a:p>
          <a:p>
            <a:pPr>
              <a:lnSpc>
                <a:spcPct val="50000"/>
              </a:lnSpc>
              <a:spcBef>
                <a:spcPct val="50000"/>
              </a:spcBef>
              <a:buFontTx/>
              <a:buNone/>
            </a:pPr>
            <a:r>
              <a:rPr lang="fr-CH" altLang="en-US" sz="1200" dirty="0">
                <a:ea typeface="ヒラギノ角ゴ Pro W3" pitchFamily="1" charset="-128"/>
              </a:rPr>
              <a:t>Zimbabwe</a:t>
            </a: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22" name="Text Box 9"/>
          <p:cNvSpPr txBox="1">
            <a:spLocks noChangeArrowheads="1"/>
          </p:cNvSpPr>
          <p:nvPr/>
        </p:nvSpPr>
        <p:spPr bwMode="auto">
          <a:xfrm>
            <a:off x="5148064" y="548680"/>
            <a:ext cx="2268041" cy="681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None/>
            </a:pPr>
            <a:r>
              <a:rPr lang="fr-CH" altLang="en-US" sz="1200" dirty="0">
                <a:ea typeface="ヒラギノ角ゴ Pro W3" pitchFamily="1" charset="-128"/>
              </a:rPr>
              <a:t>Niger </a:t>
            </a:r>
            <a:endParaRPr lang="fr-CH" altLang="en-US" sz="1200" dirty="0" smtClean="0">
              <a:ea typeface="ヒラギノ角ゴ Pro W3" pitchFamily="1" charset="-128"/>
            </a:endParaRPr>
          </a:p>
          <a:p>
            <a:pPr>
              <a:lnSpc>
                <a:spcPct val="50000"/>
              </a:lnSpc>
              <a:spcBef>
                <a:spcPct val="50000"/>
              </a:spcBef>
              <a:buNone/>
            </a:pPr>
            <a:r>
              <a:rPr lang="fr-CH" altLang="en-US" sz="1200" dirty="0" smtClean="0">
                <a:ea typeface="ヒラギノ角ゴ Pro W3" pitchFamily="1" charset="-128"/>
              </a:rPr>
              <a:t>Nigéria </a:t>
            </a:r>
          </a:p>
          <a:p>
            <a:pPr>
              <a:lnSpc>
                <a:spcPct val="50000"/>
              </a:lnSpc>
              <a:spcBef>
                <a:spcPct val="50000"/>
              </a:spcBef>
              <a:buNone/>
            </a:pPr>
            <a:r>
              <a:rPr lang="fr-CH" altLang="en-US" sz="1200" dirty="0" smtClean="0">
                <a:ea typeface="ヒラギノ角ゴ Pro W3" pitchFamily="1" charset="-128"/>
              </a:rPr>
              <a:t>Norvège </a:t>
            </a:r>
          </a:p>
          <a:p>
            <a:pPr>
              <a:lnSpc>
                <a:spcPct val="50000"/>
              </a:lnSpc>
              <a:spcBef>
                <a:spcPct val="50000"/>
              </a:spcBef>
              <a:buNone/>
            </a:pPr>
            <a:r>
              <a:rPr lang="fr-CH" altLang="en-US" sz="1200" dirty="0" smtClean="0">
                <a:ea typeface="ヒラギノ角ゴ Pro W3" pitchFamily="1" charset="-128"/>
              </a:rPr>
              <a:t>Nouvelle-Zélande</a:t>
            </a:r>
            <a:endParaRPr lang="fr-CH" altLang="en-US" sz="1200" dirty="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Oman </a:t>
            </a:r>
          </a:p>
          <a:p>
            <a:pPr>
              <a:lnSpc>
                <a:spcPct val="50000"/>
              </a:lnSpc>
              <a:spcBef>
                <a:spcPct val="50000"/>
              </a:spcBef>
              <a:buFontTx/>
              <a:buNone/>
            </a:pPr>
            <a:r>
              <a:rPr lang="fr-CH" altLang="en-US" sz="1200" dirty="0" smtClean="0">
                <a:ea typeface="ヒラギノ角ゴ Pro W3" pitchFamily="1" charset="-128"/>
              </a:rPr>
              <a:t>Ouganda</a:t>
            </a:r>
            <a:endParaRPr lang="fr-CH" altLang="en-US" sz="1200" dirty="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Ouzbékistan</a:t>
            </a:r>
          </a:p>
          <a:p>
            <a:pPr>
              <a:lnSpc>
                <a:spcPct val="50000"/>
              </a:lnSpc>
              <a:spcBef>
                <a:spcPct val="50000"/>
              </a:spcBef>
              <a:buFontTx/>
              <a:buNone/>
            </a:pPr>
            <a:r>
              <a:rPr lang="fr-CH" altLang="en-US" sz="1200" dirty="0" smtClean="0">
                <a:ea typeface="ヒラギノ角ゴ Pro W3" pitchFamily="1" charset="-128"/>
              </a:rPr>
              <a:t>Panama</a:t>
            </a:r>
            <a:endParaRPr lang="fr-CH" altLang="en-US" sz="1200" dirty="0">
              <a:ea typeface="ヒラギノ角ゴ Pro W3" pitchFamily="1" charset="-128"/>
            </a:endParaRPr>
          </a:p>
          <a:p>
            <a:pPr>
              <a:lnSpc>
                <a:spcPct val="50000"/>
              </a:lnSpc>
              <a:spcBef>
                <a:spcPct val="50000"/>
              </a:spcBef>
              <a:buNone/>
            </a:pPr>
            <a:r>
              <a:rPr lang="fr-CH" altLang="en-US" sz="1200" dirty="0" smtClean="0">
                <a:ea typeface="ヒラギノ角ゴ Pro W3" pitchFamily="1" charset="-128"/>
              </a:rPr>
              <a:t>Papouasie-Nouvelle-Guinée</a:t>
            </a:r>
            <a:endParaRPr lang="fr-CH" altLang="en-US" sz="1200" dirty="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Pays-Bas</a:t>
            </a:r>
          </a:p>
          <a:p>
            <a:pPr>
              <a:lnSpc>
                <a:spcPct val="50000"/>
              </a:lnSpc>
              <a:spcBef>
                <a:spcPct val="50000"/>
              </a:spcBef>
              <a:buFontTx/>
              <a:buNone/>
            </a:pPr>
            <a:r>
              <a:rPr lang="fr-CH" altLang="en-US" sz="1200" dirty="0">
                <a:ea typeface="ヒラギノ角ゴ Pro W3" pitchFamily="1" charset="-128"/>
              </a:rPr>
              <a:t>Pérou</a:t>
            </a:r>
          </a:p>
          <a:p>
            <a:pPr>
              <a:lnSpc>
                <a:spcPct val="50000"/>
              </a:lnSpc>
              <a:spcBef>
                <a:spcPct val="50000"/>
              </a:spcBef>
              <a:buFontTx/>
              <a:buNone/>
            </a:pPr>
            <a:r>
              <a:rPr lang="fr-CH" altLang="en-US" sz="1200" dirty="0">
                <a:ea typeface="ヒラギノ角ゴ Pro W3" pitchFamily="1" charset="-128"/>
              </a:rPr>
              <a:t>Philippines</a:t>
            </a:r>
          </a:p>
          <a:p>
            <a:pPr>
              <a:lnSpc>
                <a:spcPct val="50000"/>
              </a:lnSpc>
              <a:spcBef>
                <a:spcPct val="50000"/>
              </a:spcBef>
              <a:buFontTx/>
              <a:buNone/>
            </a:pPr>
            <a:r>
              <a:rPr lang="fr-CH" altLang="en-US" sz="1200" dirty="0">
                <a:ea typeface="ヒラギノ角ゴ Pro W3" pitchFamily="1" charset="-128"/>
              </a:rPr>
              <a:t>Pologne</a:t>
            </a:r>
          </a:p>
          <a:p>
            <a:pPr>
              <a:lnSpc>
                <a:spcPct val="50000"/>
              </a:lnSpc>
              <a:spcBef>
                <a:spcPct val="50000"/>
              </a:spcBef>
              <a:buFontTx/>
              <a:buNone/>
            </a:pPr>
            <a:r>
              <a:rPr lang="fr-CH" altLang="en-US" sz="1200" dirty="0">
                <a:ea typeface="ヒラギノ角ゴ Pro W3" pitchFamily="1" charset="-128"/>
              </a:rPr>
              <a:t>Portugal</a:t>
            </a:r>
          </a:p>
          <a:p>
            <a:pPr>
              <a:lnSpc>
                <a:spcPct val="50000"/>
              </a:lnSpc>
              <a:spcBef>
                <a:spcPct val="50000"/>
              </a:spcBef>
              <a:buFontTx/>
              <a:buNone/>
            </a:pPr>
            <a:r>
              <a:rPr lang="fr-CH" altLang="en-US" sz="1200" dirty="0">
                <a:ea typeface="ヒラギノ角ゴ Pro W3" pitchFamily="1" charset="-128"/>
              </a:rPr>
              <a:t>Qatar</a:t>
            </a:r>
          </a:p>
          <a:p>
            <a:pPr>
              <a:lnSpc>
                <a:spcPct val="50000"/>
              </a:lnSpc>
              <a:spcBef>
                <a:spcPct val="50000"/>
              </a:spcBef>
              <a:buFontTx/>
              <a:buNone/>
            </a:pPr>
            <a:r>
              <a:rPr lang="fr-CH" altLang="en-US" sz="1200" dirty="0" smtClean="0">
                <a:ea typeface="ヒラギノ角ゴ Pro W3" pitchFamily="1" charset="-128"/>
              </a:rPr>
              <a:t>République arabe syrienne</a:t>
            </a:r>
          </a:p>
          <a:p>
            <a:pPr>
              <a:lnSpc>
                <a:spcPct val="50000"/>
              </a:lnSpc>
              <a:spcBef>
                <a:spcPct val="50000"/>
              </a:spcBef>
              <a:buFontTx/>
              <a:buNone/>
            </a:pPr>
            <a:r>
              <a:rPr lang="fr-CH" altLang="en-US" sz="1200" dirty="0" smtClean="0">
                <a:ea typeface="ヒラギノ角ゴ Pro W3" pitchFamily="1" charset="-128"/>
              </a:rPr>
              <a:t>République centrafricaine</a:t>
            </a:r>
          </a:p>
          <a:p>
            <a:pPr>
              <a:lnSpc>
                <a:spcPct val="50000"/>
              </a:lnSpc>
              <a:spcBef>
                <a:spcPct val="50000"/>
              </a:spcBef>
              <a:buFontTx/>
              <a:buNone/>
            </a:pPr>
            <a:r>
              <a:rPr lang="fr-CH" altLang="en-US" sz="1200" dirty="0" smtClean="0">
                <a:ea typeface="ヒラギノ角ゴ Pro W3" pitchFamily="1" charset="-128"/>
              </a:rPr>
              <a:t>République de Corée</a:t>
            </a:r>
          </a:p>
          <a:p>
            <a:pPr>
              <a:lnSpc>
                <a:spcPct val="50000"/>
              </a:lnSpc>
              <a:spcBef>
                <a:spcPct val="50000"/>
              </a:spcBef>
              <a:buFontTx/>
              <a:buNone/>
            </a:pPr>
            <a:r>
              <a:rPr lang="fr-CH" altLang="en-US" sz="1200" dirty="0" smtClean="0">
                <a:ea typeface="ヒラギノ角ゴ Pro W3" pitchFamily="1" charset="-128"/>
              </a:rPr>
              <a:t>République Islamique d’Iran</a:t>
            </a:r>
          </a:p>
          <a:p>
            <a:pPr>
              <a:lnSpc>
                <a:spcPct val="50000"/>
              </a:lnSpc>
              <a:spcBef>
                <a:spcPct val="50000"/>
              </a:spcBef>
              <a:buFontTx/>
              <a:buNone/>
            </a:pPr>
            <a:r>
              <a:rPr lang="fr-CH" altLang="en-US" sz="1200" dirty="0" smtClean="0">
                <a:ea typeface="ヒラギノ角ゴ Pro W3" pitchFamily="1" charset="-128"/>
              </a:rPr>
              <a:t>République démocratique</a:t>
            </a:r>
          </a:p>
          <a:p>
            <a:pPr>
              <a:lnSpc>
                <a:spcPct val="50000"/>
              </a:lnSpc>
              <a:spcBef>
                <a:spcPct val="50000"/>
              </a:spcBef>
              <a:buFontTx/>
              <a:buNone/>
              <a:tabLst>
                <a:tab pos="180975" algn="l"/>
              </a:tabLst>
            </a:pPr>
            <a:r>
              <a:rPr lang="fr-CH" altLang="en-US" sz="1200" dirty="0" smtClean="0">
                <a:ea typeface="ヒラギノ角ゴ Pro W3" pitchFamily="1" charset="-128"/>
              </a:rPr>
              <a:t>	populaire lao</a:t>
            </a:r>
          </a:p>
          <a:p>
            <a:pPr>
              <a:lnSpc>
                <a:spcPct val="50000"/>
              </a:lnSpc>
              <a:spcBef>
                <a:spcPct val="50000"/>
              </a:spcBef>
              <a:buFontTx/>
              <a:buNone/>
            </a:pPr>
            <a:r>
              <a:rPr lang="fr-CH" altLang="en-US" sz="1200" dirty="0" smtClean="0">
                <a:ea typeface="ヒラギノ角ゴ Pro W3" pitchFamily="1" charset="-128"/>
              </a:rPr>
              <a:t>République de Moldova</a:t>
            </a:r>
          </a:p>
          <a:p>
            <a:pPr>
              <a:lnSpc>
                <a:spcPct val="50000"/>
              </a:lnSpc>
              <a:spcBef>
                <a:spcPct val="50000"/>
              </a:spcBef>
              <a:buFontTx/>
              <a:buNone/>
            </a:pPr>
            <a:r>
              <a:rPr lang="fr-CH" altLang="en-US" sz="1200" dirty="0" smtClean="0">
                <a:ea typeface="ヒラギノ角ゴ Pro W3" pitchFamily="1" charset="-128"/>
              </a:rPr>
              <a:t>République dominicaine</a:t>
            </a:r>
          </a:p>
          <a:p>
            <a:pPr>
              <a:lnSpc>
                <a:spcPct val="50000"/>
              </a:lnSpc>
              <a:spcBef>
                <a:spcPct val="50000"/>
              </a:spcBef>
              <a:buFontTx/>
              <a:buNone/>
            </a:pPr>
            <a:r>
              <a:rPr lang="fr-CH" altLang="en-US" sz="1200" dirty="0" smtClean="0">
                <a:ea typeface="ヒラギノ角ゴ Pro W3" pitchFamily="1" charset="-128"/>
              </a:rPr>
              <a:t>République populaire</a:t>
            </a:r>
          </a:p>
          <a:p>
            <a:pPr>
              <a:lnSpc>
                <a:spcPct val="50000"/>
              </a:lnSpc>
              <a:spcBef>
                <a:spcPct val="50000"/>
              </a:spcBef>
              <a:buFontTx/>
              <a:buNone/>
              <a:tabLst>
                <a:tab pos="180975" algn="l"/>
              </a:tabLst>
            </a:pPr>
            <a:r>
              <a:rPr lang="fr-CH" altLang="en-US" sz="1200" dirty="0" smtClean="0">
                <a:ea typeface="ヒラギノ角ゴ Pro W3" pitchFamily="1" charset="-128"/>
              </a:rPr>
              <a:t>	démocratique de Corée</a:t>
            </a:r>
          </a:p>
          <a:p>
            <a:pPr>
              <a:lnSpc>
                <a:spcPct val="50000"/>
              </a:lnSpc>
              <a:spcBef>
                <a:spcPct val="50000"/>
              </a:spcBef>
              <a:buFontTx/>
              <a:buNone/>
            </a:pPr>
            <a:r>
              <a:rPr lang="fr-CH" altLang="en-US" sz="1200" dirty="0" smtClean="0">
                <a:ea typeface="ヒラギノ角ゴ Pro W3" pitchFamily="1" charset="-128"/>
              </a:rPr>
              <a:t>République tchèque</a:t>
            </a:r>
          </a:p>
          <a:p>
            <a:pPr>
              <a:lnSpc>
                <a:spcPct val="50000"/>
              </a:lnSpc>
              <a:spcBef>
                <a:spcPts val="600"/>
              </a:spcBef>
              <a:buFontTx/>
              <a:buNone/>
            </a:pPr>
            <a:r>
              <a:rPr lang="fr-CH" altLang="en-US" sz="1200" dirty="0" smtClean="0">
                <a:ea typeface="ヒラギノ角ゴ Pro W3" pitchFamily="1" charset="-128"/>
              </a:rPr>
              <a:t>République-Unie de Tanzanie</a:t>
            </a:r>
          </a:p>
          <a:p>
            <a:pPr>
              <a:lnSpc>
                <a:spcPct val="50000"/>
              </a:lnSpc>
              <a:spcBef>
                <a:spcPct val="50000"/>
              </a:spcBef>
              <a:buFontTx/>
              <a:buNone/>
            </a:pPr>
            <a:r>
              <a:rPr lang="fr-CH" altLang="en-US" sz="1200" dirty="0" smtClean="0">
                <a:ea typeface="ヒラギノ角ゴ Pro W3" pitchFamily="1" charset="-128"/>
              </a:rPr>
              <a:t>Roumanie</a:t>
            </a:r>
          </a:p>
          <a:p>
            <a:pPr>
              <a:lnSpc>
                <a:spcPct val="50000"/>
              </a:lnSpc>
              <a:spcBef>
                <a:spcPct val="50000"/>
              </a:spcBef>
              <a:buFontTx/>
              <a:buNone/>
            </a:pPr>
            <a:r>
              <a:rPr lang="fr-CH" altLang="en-US" sz="1200" dirty="0" smtClean="0">
                <a:ea typeface="ヒラギノ角ゴ Pro W3" pitchFamily="1" charset="-128"/>
              </a:rPr>
              <a:t>Royaume-Uni</a:t>
            </a:r>
          </a:p>
          <a:p>
            <a:pPr>
              <a:lnSpc>
                <a:spcPct val="50000"/>
              </a:lnSpc>
              <a:spcBef>
                <a:spcPct val="50000"/>
              </a:spcBef>
              <a:buFontTx/>
              <a:buNone/>
            </a:pPr>
            <a:r>
              <a:rPr lang="fr-CH" altLang="en-US" sz="1200" dirty="0" smtClean="0">
                <a:ea typeface="ヒラギノ角ゴ Pro W3" pitchFamily="1" charset="-128"/>
              </a:rPr>
              <a:t>Rwanda</a:t>
            </a:r>
          </a:p>
          <a:p>
            <a:pPr>
              <a:lnSpc>
                <a:spcPct val="50000"/>
              </a:lnSpc>
              <a:spcBef>
                <a:spcPct val="50000"/>
              </a:spcBef>
              <a:buFontTx/>
              <a:buNone/>
            </a:pPr>
            <a:r>
              <a:rPr lang="fr-CH" altLang="en-US" sz="1200" dirty="0" smtClean="0">
                <a:ea typeface="ヒラギノ角ゴ Pro W3" pitchFamily="1" charset="-128"/>
              </a:rPr>
              <a:t>Sainte-Lucie</a:t>
            </a:r>
          </a:p>
          <a:p>
            <a:pPr>
              <a:lnSpc>
                <a:spcPct val="50000"/>
              </a:lnSpc>
              <a:spcBef>
                <a:spcPct val="50000"/>
              </a:spcBef>
              <a:buFontTx/>
              <a:buNone/>
            </a:pPr>
            <a:endParaRPr lang="fr-CH" altLang="en-US" sz="1100" dirty="0"/>
          </a:p>
          <a:p>
            <a:pPr>
              <a:lnSpc>
                <a:spcPct val="50000"/>
              </a:lnSpc>
              <a:spcBef>
                <a:spcPct val="50000"/>
              </a:spcBef>
              <a:buFontTx/>
              <a:buNone/>
            </a:pPr>
            <a:endParaRPr lang="fr-CH" altLang="en-US" sz="1100" dirty="0" smtClean="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Tree>
    <p:extLst>
      <p:ext uri="{BB962C8B-B14F-4D97-AF65-F5344CB8AC3E}">
        <p14:creationId xmlns:p14="http://schemas.microsoft.com/office/powerpoint/2010/main" val="180487312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6700" y="260648"/>
            <a:ext cx="8553450" cy="635000"/>
          </a:xfrm>
          <a:noFill/>
          <a:extLst>
            <a:ext uri="{91240B29-F687-4F45-9708-019B960494DF}">
              <a14:hiddenLine xmlns:a14="http://schemas.microsoft.com/office/drawing/2010/main" w="12700" cap="flat" cmpd="sng" algn="ctr">
                <a:solidFill>
                  <a:schemeClr val="tx1"/>
                </a:solidFill>
                <a:prstDash val="solid"/>
                <a:miter lim="800000"/>
                <a:headEnd/>
                <a:tailEnd/>
              </a14:hiddenLine>
            </a:ext>
          </a:extLst>
        </p:spPr>
        <p:txBody>
          <a:bodyPr lIns="85725" tIns="42862" rIns="85725" bIns="42862">
            <a:spAutoFit/>
          </a:bodyPr>
          <a:lstStyle/>
          <a:p>
            <a:r>
              <a:rPr lang="fr-FR" altLang="fr-FR" kern="1200" dirty="0">
                <a:solidFill>
                  <a:srgbClr val="00408C"/>
                </a:solidFill>
              </a:rPr>
              <a:t>États non membres du PCT (45)</a:t>
            </a:r>
            <a:endParaRPr lang="fr-FR" altLang="en-US" kern="1200" dirty="0">
              <a:solidFill>
                <a:srgbClr val="00408C"/>
              </a:solidFill>
            </a:endParaRPr>
          </a:p>
        </p:txBody>
      </p:sp>
      <p:sp>
        <p:nvSpPr>
          <p:cNvPr id="12291" name="Rectangle 3"/>
          <p:cNvSpPr>
            <a:spLocks noChangeArrowheads="1"/>
          </p:cNvSpPr>
          <p:nvPr/>
        </p:nvSpPr>
        <p:spPr bwMode="auto">
          <a:xfrm>
            <a:off x="425450" y="1268760"/>
            <a:ext cx="3282950" cy="497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spAutoFit/>
          </a:bodyPr>
          <a:lstStyle>
            <a:lvl1pPr defTabSz="933450" eaLnBrk="0" hangingPunct="0">
              <a:tabLst>
                <a:tab pos="288925" algn="l"/>
                <a:tab pos="663575" algn="l"/>
                <a:tab pos="852488" algn="l"/>
              </a:tabLst>
              <a:defRPr>
                <a:solidFill>
                  <a:schemeClr val="tx1"/>
                </a:solidFill>
                <a:latin typeface="Arial" charset="0"/>
                <a:cs typeface="Arial" charset="0"/>
              </a:defRPr>
            </a:lvl1pPr>
            <a:lvl2pPr marL="742950" indent="-285750" defTabSz="933450" eaLnBrk="0" hangingPunct="0">
              <a:tabLst>
                <a:tab pos="288925" algn="l"/>
                <a:tab pos="663575" algn="l"/>
                <a:tab pos="852488" algn="l"/>
              </a:tabLst>
              <a:defRPr>
                <a:solidFill>
                  <a:schemeClr val="tx1"/>
                </a:solidFill>
                <a:latin typeface="Arial" charset="0"/>
                <a:cs typeface="Arial" charset="0"/>
              </a:defRPr>
            </a:lvl2pPr>
            <a:lvl3pPr marL="1143000" indent="-228600" defTabSz="933450" eaLnBrk="0" hangingPunct="0">
              <a:tabLst>
                <a:tab pos="288925" algn="l"/>
                <a:tab pos="663575" algn="l"/>
                <a:tab pos="852488" algn="l"/>
              </a:tabLst>
              <a:defRPr>
                <a:solidFill>
                  <a:schemeClr val="tx1"/>
                </a:solidFill>
                <a:latin typeface="Arial" charset="0"/>
                <a:cs typeface="Arial" charset="0"/>
              </a:defRPr>
            </a:lvl3pPr>
            <a:lvl4pPr marL="1600200" indent="-228600" defTabSz="933450" eaLnBrk="0" hangingPunct="0">
              <a:tabLst>
                <a:tab pos="288925" algn="l"/>
                <a:tab pos="663575" algn="l"/>
                <a:tab pos="852488" algn="l"/>
              </a:tabLst>
              <a:defRPr>
                <a:solidFill>
                  <a:schemeClr val="tx1"/>
                </a:solidFill>
                <a:latin typeface="Arial" charset="0"/>
                <a:cs typeface="Arial" charset="0"/>
              </a:defRPr>
            </a:lvl4pPr>
            <a:lvl5pPr marL="2057400" indent="-228600" defTabSz="933450" eaLnBrk="0" hangingPunct="0">
              <a:tabLst>
                <a:tab pos="288925" algn="l"/>
                <a:tab pos="663575" algn="l"/>
                <a:tab pos="852488"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9pPr>
          </a:lstStyle>
          <a:p>
            <a:pPr>
              <a:spcBef>
                <a:spcPts val="0"/>
              </a:spcBef>
            </a:pPr>
            <a:r>
              <a:rPr lang="fr-FR" altLang="en-US" sz="2000" dirty="0">
                <a:ea typeface="ヒラギノ角ゴ Pro W3" pitchFamily="1" charset="-128"/>
              </a:rPr>
              <a:t>Afghanistan</a:t>
            </a:r>
          </a:p>
          <a:p>
            <a:pPr>
              <a:spcBef>
                <a:spcPts val="0"/>
              </a:spcBef>
            </a:pPr>
            <a:r>
              <a:rPr lang="fr-FR" altLang="en-US" sz="2000" dirty="0">
                <a:ea typeface="ヒラギノ角ゴ Pro W3" pitchFamily="1" charset="-128"/>
              </a:rPr>
              <a:t>Andorre</a:t>
            </a:r>
          </a:p>
          <a:p>
            <a:pPr>
              <a:spcBef>
                <a:spcPts val="0"/>
              </a:spcBef>
            </a:pPr>
            <a:r>
              <a:rPr lang="fr-FR" altLang="en-US" sz="2000" dirty="0">
                <a:ea typeface="ヒラギノ角ゴ Pro W3" pitchFamily="1" charset="-128"/>
              </a:rPr>
              <a:t>Argentine</a:t>
            </a:r>
          </a:p>
          <a:p>
            <a:pPr>
              <a:spcBef>
                <a:spcPts val="0"/>
              </a:spcBef>
            </a:pPr>
            <a:r>
              <a:rPr lang="fr-FR" altLang="en-US" sz="2000" dirty="0">
                <a:ea typeface="ヒラギノ角ゴ Pro W3" pitchFamily="1" charset="-128"/>
              </a:rPr>
              <a:t>Bahamas</a:t>
            </a:r>
          </a:p>
          <a:p>
            <a:pPr>
              <a:spcBef>
                <a:spcPts val="0"/>
              </a:spcBef>
            </a:pPr>
            <a:r>
              <a:rPr lang="fr-FR" altLang="en-US" sz="2000" dirty="0">
                <a:ea typeface="ヒラギノ角ゴ Pro W3" pitchFamily="1" charset="-128"/>
              </a:rPr>
              <a:t>Bangladesh</a:t>
            </a:r>
          </a:p>
          <a:p>
            <a:pPr>
              <a:spcBef>
                <a:spcPts val="0"/>
              </a:spcBef>
            </a:pPr>
            <a:r>
              <a:rPr lang="fr-FR" altLang="en-US" sz="2000" dirty="0">
                <a:ea typeface="ヒラギノ角ゴ Pro W3" pitchFamily="1" charset="-128"/>
              </a:rPr>
              <a:t>Bhoutan</a:t>
            </a:r>
          </a:p>
          <a:p>
            <a:pPr>
              <a:spcBef>
                <a:spcPts val="0"/>
              </a:spcBef>
            </a:pPr>
            <a:r>
              <a:rPr lang="fr-FR" altLang="en-US" sz="2000" dirty="0">
                <a:ea typeface="ヒラギノ角ゴ Pro W3" pitchFamily="1" charset="-128"/>
              </a:rPr>
              <a:t>Bolivie</a:t>
            </a:r>
          </a:p>
          <a:p>
            <a:pPr>
              <a:spcBef>
                <a:spcPts val="0"/>
              </a:spcBef>
            </a:pPr>
            <a:r>
              <a:rPr lang="fr-FR" altLang="en-US" sz="2000" dirty="0">
                <a:ea typeface="ヒラギノ角ゴ Pro W3" pitchFamily="1" charset="-128"/>
              </a:rPr>
              <a:t>Burundi</a:t>
            </a:r>
          </a:p>
          <a:p>
            <a:pPr>
              <a:spcBef>
                <a:spcPts val="0"/>
              </a:spcBef>
            </a:pPr>
            <a:r>
              <a:rPr lang="fr-FR" altLang="en-US" sz="2000" dirty="0">
                <a:ea typeface="ヒラギノ角ゴ Pro W3" pitchFamily="1" charset="-128"/>
              </a:rPr>
              <a:t>Cambodge</a:t>
            </a:r>
          </a:p>
          <a:p>
            <a:pPr>
              <a:spcBef>
                <a:spcPts val="0"/>
              </a:spcBef>
            </a:pPr>
            <a:r>
              <a:rPr lang="fr-FR" altLang="en-US" sz="2000" dirty="0">
                <a:ea typeface="ヒラギノ角ゴ Pro W3" pitchFamily="1" charset="-128"/>
              </a:rPr>
              <a:t>Cabo Verde</a:t>
            </a:r>
          </a:p>
          <a:p>
            <a:pPr>
              <a:spcBef>
                <a:spcPts val="0"/>
              </a:spcBef>
            </a:pPr>
            <a:r>
              <a:rPr lang="fr-FR" altLang="en-US" sz="2000" dirty="0">
                <a:ea typeface="ヒラギノ角ゴ Pro W3" pitchFamily="1" charset="-128"/>
              </a:rPr>
              <a:t>Congo (République </a:t>
            </a:r>
            <a:r>
              <a:rPr lang="fr-FR" altLang="en-US" sz="2000" dirty="0" smtClean="0">
                <a:ea typeface="ヒラギノ角ゴ Pro W3" pitchFamily="1" charset="-128"/>
              </a:rPr>
              <a:t>démocratique </a:t>
            </a:r>
            <a:r>
              <a:rPr lang="fr-FR" altLang="en-US" sz="2000" dirty="0">
                <a:ea typeface="ヒラギノ角ゴ Pro W3" pitchFamily="1" charset="-128"/>
              </a:rPr>
              <a:t>du Congo)</a:t>
            </a:r>
          </a:p>
          <a:p>
            <a:pPr>
              <a:spcBef>
                <a:spcPts val="0"/>
              </a:spcBef>
            </a:pPr>
            <a:r>
              <a:rPr lang="fr-FR" altLang="en-US" sz="2000" dirty="0">
                <a:ea typeface="ヒラギノ角ゴ Pro W3" pitchFamily="1" charset="-128"/>
              </a:rPr>
              <a:t>Djibouti</a:t>
            </a:r>
          </a:p>
          <a:p>
            <a:pPr>
              <a:spcBef>
                <a:spcPts val="0"/>
              </a:spcBef>
            </a:pPr>
            <a:r>
              <a:rPr lang="fr-FR" altLang="en-US" sz="2000" dirty="0">
                <a:ea typeface="ヒラギノ角ゴ Pro W3" pitchFamily="1" charset="-128"/>
              </a:rPr>
              <a:t>Erythrée</a:t>
            </a:r>
          </a:p>
          <a:p>
            <a:pPr>
              <a:spcBef>
                <a:spcPts val="0"/>
              </a:spcBef>
            </a:pPr>
            <a:r>
              <a:rPr lang="fr-FR" altLang="en-US" sz="2000" dirty="0">
                <a:ea typeface="ヒラギノ角ゴ Pro W3" pitchFamily="1" charset="-128"/>
              </a:rPr>
              <a:t>Ethiopie</a:t>
            </a:r>
          </a:p>
          <a:p>
            <a:pPr>
              <a:spcBef>
                <a:spcPts val="0"/>
              </a:spcBef>
            </a:pPr>
            <a:r>
              <a:rPr lang="fr-FR" altLang="en-US" sz="2000" dirty="0">
                <a:ea typeface="ヒラギノ角ゴ Pro W3" pitchFamily="1" charset="-128"/>
              </a:rPr>
              <a:t>Fidji</a:t>
            </a:r>
          </a:p>
        </p:txBody>
      </p:sp>
      <p:sp>
        <p:nvSpPr>
          <p:cNvPr id="12292" name="Rectangle 4"/>
          <p:cNvSpPr>
            <a:spLocks noChangeArrowheads="1"/>
          </p:cNvSpPr>
          <p:nvPr/>
        </p:nvSpPr>
        <p:spPr bwMode="auto">
          <a:xfrm>
            <a:off x="6503988" y="1268760"/>
            <a:ext cx="2259012" cy="436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spAutoFit/>
          </a:bodyPr>
          <a:lstStyle>
            <a:lvl1pPr defTabSz="933450" eaLnBrk="0" hangingPunct="0">
              <a:tabLst>
                <a:tab pos="288925" algn="l"/>
                <a:tab pos="663575" algn="l"/>
                <a:tab pos="852488" algn="l"/>
              </a:tabLst>
              <a:defRPr>
                <a:solidFill>
                  <a:schemeClr val="tx1"/>
                </a:solidFill>
                <a:latin typeface="Arial" charset="0"/>
                <a:cs typeface="Arial" charset="0"/>
              </a:defRPr>
            </a:lvl1pPr>
            <a:lvl2pPr marL="742950" indent="-285750" defTabSz="933450" eaLnBrk="0" hangingPunct="0">
              <a:tabLst>
                <a:tab pos="288925" algn="l"/>
                <a:tab pos="663575" algn="l"/>
                <a:tab pos="852488" algn="l"/>
              </a:tabLst>
              <a:defRPr>
                <a:solidFill>
                  <a:schemeClr val="tx1"/>
                </a:solidFill>
                <a:latin typeface="Arial" charset="0"/>
                <a:cs typeface="Arial" charset="0"/>
              </a:defRPr>
            </a:lvl2pPr>
            <a:lvl3pPr marL="1143000" indent="-228600" defTabSz="933450" eaLnBrk="0" hangingPunct="0">
              <a:tabLst>
                <a:tab pos="288925" algn="l"/>
                <a:tab pos="663575" algn="l"/>
                <a:tab pos="852488" algn="l"/>
              </a:tabLst>
              <a:defRPr>
                <a:solidFill>
                  <a:schemeClr val="tx1"/>
                </a:solidFill>
                <a:latin typeface="Arial" charset="0"/>
                <a:cs typeface="Arial" charset="0"/>
              </a:defRPr>
            </a:lvl3pPr>
            <a:lvl4pPr marL="1600200" indent="-228600" defTabSz="933450" eaLnBrk="0" hangingPunct="0">
              <a:tabLst>
                <a:tab pos="288925" algn="l"/>
                <a:tab pos="663575" algn="l"/>
                <a:tab pos="852488" algn="l"/>
              </a:tabLst>
              <a:defRPr>
                <a:solidFill>
                  <a:schemeClr val="tx1"/>
                </a:solidFill>
                <a:latin typeface="Arial" charset="0"/>
                <a:cs typeface="Arial" charset="0"/>
              </a:defRPr>
            </a:lvl4pPr>
            <a:lvl5pPr marL="2057400" indent="-228600" defTabSz="933450" eaLnBrk="0" hangingPunct="0">
              <a:tabLst>
                <a:tab pos="288925" algn="l"/>
                <a:tab pos="663575" algn="l"/>
                <a:tab pos="852488"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9pPr>
          </a:lstStyle>
          <a:p>
            <a:pPr>
              <a:spcBef>
                <a:spcPts val="0"/>
              </a:spcBef>
            </a:pPr>
            <a:r>
              <a:rPr lang="fr-FR" altLang="en-US" sz="2000" dirty="0">
                <a:ea typeface="ヒラギノ角ゴ Pro W3" pitchFamily="1" charset="-128"/>
              </a:rPr>
              <a:t>Pakistan</a:t>
            </a:r>
          </a:p>
          <a:p>
            <a:pPr>
              <a:spcBef>
                <a:spcPts val="0"/>
              </a:spcBef>
            </a:pPr>
            <a:r>
              <a:rPr lang="fr-FR" altLang="en-US" sz="2000" dirty="0">
                <a:ea typeface="ヒラギノ角ゴ Pro W3" pitchFamily="1" charset="-128"/>
              </a:rPr>
              <a:t>Palau</a:t>
            </a:r>
          </a:p>
          <a:p>
            <a:pPr>
              <a:spcBef>
                <a:spcPts val="0"/>
              </a:spcBef>
            </a:pPr>
            <a:r>
              <a:rPr lang="fr-FR" altLang="en-US" sz="2000" dirty="0">
                <a:ea typeface="ヒラギノ角ゴ Pro W3" pitchFamily="1" charset="-128"/>
              </a:rPr>
              <a:t>Paraguay</a:t>
            </a:r>
          </a:p>
          <a:p>
            <a:pPr>
              <a:spcBef>
                <a:spcPts val="0"/>
              </a:spcBef>
            </a:pPr>
            <a:r>
              <a:rPr lang="fr-FR" altLang="en-US" sz="2000" dirty="0">
                <a:ea typeface="ヒラギノ角ゴ Pro W3" pitchFamily="1" charset="-128"/>
              </a:rPr>
              <a:t>Samoa</a:t>
            </a:r>
          </a:p>
          <a:p>
            <a:pPr>
              <a:spcBef>
                <a:spcPts val="0"/>
              </a:spcBef>
            </a:pPr>
            <a:r>
              <a:rPr lang="fr-FR" altLang="en-US" sz="2000" dirty="0">
                <a:ea typeface="ヒラギノ角ゴ Pro W3" pitchFamily="1" charset="-128"/>
              </a:rPr>
              <a:t>Somalie</a:t>
            </a:r>
          </a:p>
          <a:p>
            <a:pPr>
              <a:spcBef>
                <a:spcPts val="0"/>
              </a:spcBef>
            </a:pPr>
            <a:r>
              <a:rPr lang="fr-FR" altLang="en-US" sz="2000" dirty="0">
                <a:ea typeface="ヒラギノ角ゴ Pro W3" pitchFamily="1" charset="-128"/>
              </a:rPr>
              <a:t>Soudan du Sud</a:t>
            </a:r>
          </a:p>
          <a:p>
            <a:pPr>
              <a:spcBef>
                <a:spcPts val="0"/>
              </a:spcBef>
            </a:pPr>
            <a:r>
              <a:rPr lang="fr-FR" altLang="en-US" sz="2000" dirty="0">
                <a:ea typeface="ヒラギノ角ゴ Pro W3" pitchFamily="1" charset="-128"/>
              </a:rPr>
              <a:t>Suriname</a:t>
            </a:r>
          </a:p>
          <a:p>
            <a:pPr>
              <a:spcBef>
                <a:spcPts val="0"/>
              </a:spcBef>
            </a:pPr>
            <a:r>
              <a:rPr lang="fr-FR" altLang="en-US" sz="2000" dirty="0">
                <a:ea typeface="ヒラギノ角ゴ Pro W3" pitchFamily="1" charset="-128"/>
              </a:rPr>
              <a:t>Timor-Leste</a:t>
            </a:r>
          </a:p>
          <a:p>
            <a:pPr>
              <a:spcBef>
                <a:spcPts val="0"/>
              </a:spcBef>
            </a:pPr>
            <a:r>
              <a:rPr lang="fr-FR" altLang="en-US" sz="2000" dirty="0">
                <a:ea typeface="ヒラギノ角ゴ Pro W3" pitchFamily="1" charset="-128"/>
              </a:rPr>
              <a:t>Tonga</a:t>
            </a:r>
          </a:p>
          <a:p>
            <a:pPr>
              <a:spcBef>
                <a:spcPts val="0"/>
              </a:spcBef>
            </a:pPr>
            <a:r>
              <a:rPr lang="fr-FR" altLang="en-US" sz="2000" dirty="0">
                <a:ea typeface="ヒラギノ角ゴ Pro W3" pitchFamily="1" charset="-128"/>
              </a:rPr>
              <a:t>Tuvalu</a:t>
            </a:r>
          </a:p>
          <a:p>
            <a:pPr>
              <a:spcBef>
                <a:spcPts val="0"/>
              </a:spcBef>
            </a:pPr>
            <a:r>
              <a:rPr lang="fr-FR" altLang="en-US" sz="2000" dirty="0">
                <a:ea typeface="ヒラギノ角ゴ Pro W3" pitchFamily="1" charset="-128"/>
              </a:rPr>
              <a:t>Uruguay</a:t>
            </a:r>
          </a:p>
          <a:p>
            <a:pPr>
              <a:spcBef>
                <a:spcPts val="0"/>
              </a:spcBef>
            </a:pPr>
            <a:r>
              <a:rPr lang="fr-FR" altLang="en-US" sz="2000" dirty="0">
                <a:ea typeface="ヒラギノ角ゴ Pro W3" pitchFamily="1" charset="-128"/>
              </a:rPr>
              <a:t>Vanuatu</a:t>
            </a:r>
          </a:p>
          <a:p>
            <a:pPr>
              <a:spcBef>
                <a:spcPts val="0"/>
              </a:spcBef>
            </a:pPr>
            <a:r>
              <a:rPr lang="fr-FR" altLang="en-US" sz="2000" dirty="0">
                <a:ea typeface="ヒラギノ角ゴ Pro W3" pitchFamily="1" charset="-128"/>
              </a:rPr>
              <a:t>Venezuela</a:t>
            </a:r>
          </a:p>
          <a:p>
            <a:pPr>
              <a:spcBef>
                <a:spcPts val="0"/>
              </a:spcBef>
            </a:pPr>
            <a:r>
              <a:rPr lang="fr-FR" altLang="en-US" sz="2000" dirty="0">
                <a:ea typeface="ヒラギノ角ゴ Pro W3" pitchFamily="1" charset="-128"/>
              </a:rPr>
              <a:t>Yémen</a:t>
            </a:r>
          </a:p>
        </p:txBody>
      </p:sp>
      <p:sp>
        <p:nvSpPr>
          <p:cNvPr id="12293" name="Rectangle 5"/>
          <p:cNvSpPr>
            <a:spLocks noChangeArrowheads="1"/>
          </p:cNvSpPr>
          <p:nvPr/>
        </p:nvSpPr>
        <p:spPr bwMode="auto">
          <a:xfrm>
            <a:off x="3709988" y="1268760"/>
            <a:ext cx="2911475" cy="497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spAutoFit/>
          </a:bodyPr>
          <a:lstStyle>
            <a:lvl1pPr defTabSz="933450" eaLnBrk="0" hangingPunct="0">
              <a:tabLst>
                <a:tab pos="288925" algn="l"/>
                <a:tab pos="663575" algn="l"/>
              </a:tabLst>
              <a:defRPr>
                <a:solidFill>
                  <a:schemeClr val="tx1"/>
                </a:solidFill>
                <a:latin typeface="Arial" charset="0"/>
                <a:cs typeface="Arial" charset="0"/>
              </a:defRPr>
            </a:lvl1pPr>
            <a:lvl2pPr marL="742950" indent="-285750" defTabSz="933450" eaLnBrk="0" hangingPunct="0">
              <a:tabLst>
                <a:tab pos="288925" algn="l"/>
                <a:tab pos="663575" algn="l"/>
              </a:tabLst>
              <a:defRPr>
                <a:solidFill>
                  <a:schemeClr val="tx1"/>
                </a:solidFill>
                <a:latin typeface="Arial" charset="0"/>
                <a:cs typeface="Arial" charset="0"/>
              </a:defRPr>
            </a:lvl2pPr>
            <a:lvl3pPr marL="1143000" indent="-228600" defTabSz="933450" eaLnBrk="0" hangingPunct="0">
              <a:tabLst>
                <a:tab pos="288925" algn="l"/>
                <a:tab pos="663575" algn="l"/>
              </a:tabLst>
              <a:defRPr>
                <a:solidFill>
                  <a:schemeClr val="tx1"/>
                </a:solidFill>
                <a:latin typeface="Arial" charset="0"/>
                <a:cs typeface="Arial" charset="0"/>
              </a:defRPr>
            </a:lvl3pPr>
            <a:lvl4pPr marL="1600200" indent="-228600" defTabSz="933450" eaLnBrk="0" hangingPunct="0">
              <a:tabLst>
                <a:tab pos="288925" algn="l"/>
                <a:tab pos="663575" algn="l"/>
              </a:tabLst>
              <a:defRPr>
                <a:solidFill>
                  <a:schemeClr val="tx1"/>
                </a:solidFill>
                <a:latin typeface="Arial" charset="0"/>
                <a:cs typeface="Arial" charset="0"/>
              </a:defRPr>
            </a:lvl4pPr>
            <a:lvl5pPr marL="2057400" indent="-228600" defTabSz="933450" eaLnBrk="0" hangingPunct="0">
              <a:tabLst>
                <a:tab pos="288925" algn="l"/>
                <a:tab pos="663575"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9pPr>
          </a:lstStyle>
          <a:p>
            <a:pPr>
              <a:spcBef>
                <a:spcPts val="0"/>
              </a:spcBef>
              <a:buFont typeface="Monotype Sorts" pitchFamily="2" charset="2"/>
              <a:buNone/>
            </a:pPr>
            <a:r>
              <a:rPr lang="fr-FR" altLang="en-US" sz="2000" dirty="0">
                <a:ea typeface="ヒラギノ角ゴ Pro W3" pitchFamily="1" charset="-128"/>
              </a:rPr>
              <a:t>Guyana</a:t>
            </a:r>
          </a:p>
          <a:p>
            <a:pPr>
              <a:spcBef>
                <a:spcPts val="0"/>
              </a:spcBef>
              <a:buFont typeface="Monotype Sorts" pitchFamily="2" charset="2"/>
              <a:buNone/>
            </a:pPr>
            <a:r>
              <a:rPr lang="fr-FR" altLang="en-US" sz="2000" dirty="0">
                <a:ea typeface="ヒラギノ角ゴ Pro W3" pitchFamily="1" charset="-128"/>
              </a:rPr>
              <a:t>Ha</a:t>
            </a:r>
            <a:r>
              <a:rPr lang="en-US" altLang="en-US" sz="2000" dirty="0">
                <a:ea typeface="ヒラギノ角ゴ Pro W3" pitchFamily="1" charset="-128"/>
              </a:rPr>
              <a:t>ïti</a:t>
            </a:r>
          </a:p>
          <a:p>
            <a:pPr>
              <a:spcBef>
                <a:spcPts val="0"/>
              </a:spcBef>
              <a:buFont typeface="Monotype Sorts" pitchFamily="2" charset="2"/>
              <a:buNone/>
            </a:pPr>
            <a:r>
              <a:rPr lang="fr-FR" altLang="en-US" sz="2000" dirty="0">
                <a:ea typeface="ヒラギノ角ゴ Pro W3" pitchFamily="1" charset="-128"/>
              </a:rPr>
              <a:t>Iraq</a:t>
            </a:r>
          </a:p>
          <a:p>
            <a:pPr>
              <a:spcBef>
                <a:spcPts val="0"/>
              </a:spcBef>
              <a:buFont typeface="Monotype Sorts" pitchFamily="2" charset="2"/>
              <a:buNone/>
            </a:pPr>
            <a:r>
              <a:rPr lang="fr-FR" altLang="en-US" sz="2000" dirty="0">
                <a:ea typeface="ヒラギノ角ゴ Pro W3" pitchFamily="1" charset="-128"/>
              </a:rPr>
              <a:t>Iles Salomon</a:t>
            </a:r>
          </a:p>
          <a:p>
            <a:pPr>
              <a:spcBef>
                <a:spcPts val="0"/>
              </a:spcBef>
              <a:buFont typeface="Monotype Sorts" pitchFamily="2" charset="2"/>
              <a:buNone/>
            </a:pPr>
            <a:r>
              <a:rPr lang="fr-FR" altLang="en-US" sz="2000" dirty="0">
                <a:ea typeface="ヒラギノ角ゴ Pro W3" pitchFamily="1" charset="-128"/>
              </a:rPr>
              <a:t>Jama</a:t>
            </a:r>
            <a:r>
              <a:rPr lang="en-US" altLang="en-US" sz="2000" dirty="0">
                <a:ea typeface="ヒラギノ角ゴ Pro W3" pitchFamily="1" charset="-128"/>
              </a:rPr>
              <a:t>ï</a:t>
            </a:r>
            <a:r>
              <a:rPr lang="fr-FR" altLang="en-US" sz="2000" dirty="0">
                <a:ea typeface="ヒラギノ角ゴ Pro W3" pitchFamily="1" charset="-128"/>
              </a:rPr>
              <a:t>que</a:t>
            </a:r>
          </a:p>
          <a:p>
            <a:pPr>
              <a:spcBef>
                <a:spcPts val="0"/>
              </a:spcBef>
              <a:buFont typeface="Monotype Sorts" pitchFamily="2" charset="2"/>
              <a:buNone/>
            </a:pPr>
            <a:r>
              <a:rPr lang="fr-FR" altLang="en-US" sz="2000" dirty="0">
                <a:ea typeface="ヒラギノ角ゴ Pro W3" pitchFamily="1" charset="-128"/>
              </a:rPr>
              <a:t>Jordanie</a:t>
            </a:r>
          </a:p>
          <a:p>
            <a:pPr>
              <a:spcBef>
                <a:spcPts val="0"/>
              </a:spcBef>
              <a:buFont typeface="Monotype Sorts" pitchFamily="2" charset="2"/>
              <a:buNone/>
            </a:pPr>
            <a:r>
              <a:rPr lang="fr-FR" altLang="en-US" sz="2000" dirty="0">
                <a:ea typeface="ヒラギノ角ゴ Pro W3" pitchFamily="1" charset="-128"/>
              </a:rPr>
              <a:t>Kiribati</a:t>
            </a:r>
          </a:p>
          <a:p>
            <a:pPr>
              <a:spcBef>
                <a:spcPts val="0"/>
              </a:spcBef>
              <a:buFont typeface="Monotype Sorts" pitchFamily="2" charset="2"/>
              <a:buNone/>
            </a:pPr>
            <a:r>
              <a:rPr lang="fr-FR" altLang="en-US" sz="2000" dirty="0">
                <a:ea typeface="ヒラギノ角ゴ Pro W3" pitchFamily="1" charset="-128"/>
              </a:rPr>
              <a:t>Kowe</a:t>
            </a:r>
            <a:r>
              <a:rPr lang="en-US" altLang="en-US" sz="2000" dirty="0">
                <a:ea typeface="ヒラギノ角ゴ Pro W3" pitchFamily="1" charset="-128"/>
              </a:rPr>
              <a:t>ï</a:t>
            </a:r>
            <a:r>
              <a:rPr lang="fr-FR" altLang="en-US" sz="2000" dirty="0">
                <a:ea typeface="ヒラギノ角ゴ Pro W3" pitchFamily="1" charset="-128"/>
              </a:rPr>
              <a:t>t</a:t>
            </a:r>
          </a:p>
          <a:p>
            <a:pPr>
              <a:spcBef>
                <a:spcPts val="0"/>
              </a:spcBef>
              <a:buFont typeface="Monotype Sorts" pitchFamily="2" charset="2"/>
              <a:buNone/>
            </a:pPr>
            <a:r>
              <a:rPr lang="fr-FR" altLang="en-US" sz="2000" dirty="0">
                <a:ea typeface="ヒラギノ角ゴ Pro W3" pitchFamily="1" charset="-128"/>
              </a:rPr>
              <a:t>Liban</a:t>
            </a:r>
          </a:p>
          <a:p>
            <a:pPr>
              <a:spcBef>
                <a:spcPts val="0"/>
              </a:spcBef>
              <a:buFont typeface="Monotype Sorts" pitchFamily="2" charset="2"/>
              <a:buNone/>
            </a:pPr>
            <a:r>
              <a:rPr lang="fr-FR" altLang="en-US" sz="2000" dirty="0">
                <a:ea typeface="ヒラギノ角ゴ Pro W3" pitchFamily="1" charset="-128"/>
              </a:rPr>
              <a:t>Maldives</a:t>
            </a:r>
          </a:p>
          <a:p>
            <a:pPr>
              <a:spcBef>
                <a:spcPts val="0"/>
              </a:spcBef>
              <a:buFont typeface="Monotype Sorts" pitchFamily="2" charset="2"/>
              <a:buNone/>
            </a:pPr>
            <a:r>
              <a:rPr lang="fr-FR" altLang="en-US" sz="2000" dirty="0">
                <a:ea typeface="ヒラギノ角ゴ Pro W3" pitchFamily="1" charset="-128"/>
              </a:rPr>
              <a:t>Iles Marshall</a:t>
            </a:r>
          </a:p>
          <a:p>
            <a:pPr>
              <a:spcBef>
                <a:spcPts val="0"/>
              </a:spcBef>
              <a:buFont typeface="Monotype Sorts" pitchFamily="2" charset="2"/>
              <a:buNone/>
            </a:pPr>
            <a:r>
              <a:rPr lang="fr-FR" altLang="en-US" sz="2000" dirty="0">
                <a:ea typeface="ヒラギノ角ゴ Pro W3" pitchFamily="1" charset="-128"/>
              </a:rPr>
              <a:t>Maurice</a:t>
            </a:r>
          </a:p>
          <a:p>
            <a:pPr>
              <a:spcBef>
                <a:spcPts val="0"/>
              </a:spcBef>
              <a:buFont typeface="Monotype Sorts" pitchFamily="2" charset="2"/>
              <a:buNone/>
            </a:pPr>
            <a:r>
              <a:rPr lang="fr-FR" altLang="en-US" sz="2000" dirty="0">
                <a:ea typeface="ヒラギノ角ゴ Pro W3" pitchFamily="1" charset="-128"/>
              </a:rPr>
              <a:t>Micronésie</a:t>
            </a:r>
          </a:p>
          <a:p>
            <a:pPr>
              <a:spcBef>
                <a:spcPts val="0"/>
              </a:spcBef>
              <a:buFont typeface="Monotype Sorts" pitchFamily="2" charset="2"/>
              <a:buNone/>
            </a:pPr>
            <a:r>
              <a:rPr lang="fr-FR" altLang="en-US" sz="2000" dirty="0">
                <a:ea typeface="ヒラギノ角ゴ Pro W3" pitchFamily="1" charset="-128"/>
              </a:rPr>
              <a:t>Myanmar</a:t>
            </a:r>
          </a:p>
          <a:p>
            <a:pPr>
              <a:spcBef>
                <a:spcPts val="0"/>
              </a:spcBef>
              <a:buFont typeface="Monotype Sorts" pitchFamily="2" charset="2"/>
              <a:buNone/>
            </a:pPr>
            <a:r>
              <a:rPr lang="fr-FR" altLang="en-US" sz="2000" dirty="0">
                <a:ea typeface="ヒラギノ角ゴ Pro W3" pitchFamily="1" charset="-128"/>
              </a:rPr>
              <a:t>Nauru</a:t>
            </a:r>
          </a:p>
          <a:p>
            <a:pPr>
              <a:spcBef>
                <a:spcPts val="0"/>
              </a:spcBef>
              <a:buFont typeface="Monotype Sorts" pitchFamily="2" charset="2"/>
              <a:buNone/>
            </a:pPr>
            <a:r>
              <a:rPr lang="fr-FR" altLang="en-US" sz="2000" dirty="0">
                <a:ea typeface="ヒラギノ角ゴ Pro W3" pitchFamily="1" charset="-128"/>
              </a:rPr>
              <a:t>Népal</a:t>
            </a:r>
          </a:p>
        </p:txBody>
      </p:sp>
    </p:spTree>
    <p:extLst>
      <p:ext uri="{BB962C8B-B14F-4D97-AF65-F5344CB8AC3E}">
        <p14:creationId xmlns:p14="http://schemas.microsoft.com/office/powerpoint/2010/main" val="7614372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Users\narmandakh\Downloads\WIPO20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9" y="-30832"/>
            <a:ext cx="4572000" cy="6988224"/>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custDataLst>
              <p:tags r:id="rId1"/>
            </p:custDataLst>
          </p:nvPr>
        </p:nvSpPr>
        <p:spPr>
          <a:xfrm>
            <a:off x="395542" y="12616"/>
            <a:ext cx="8229600" cy="752088"/>
          </a:xfrm>
        </p:spPr>
        <p:txBody>
          <a:bodyPr/>
          <a:lstStyle/>
          <a:p>
            <a:pPr eaLnBrk="1" hangingPunct="1"/>
            <a:r>
              <a:rPr lang="fr-FR" sz="4800" dirty="0" smtClean="0">
                <a:solidFill>
                  <a:schemeClr val="bg1"/>
                </a:solidFill>
              </a:rPr>
              <a:t>OMPI</a:t>
            </a:r>
            <a:endParaRPr lang="fr-FR" sz="4800" dirty="0">
              <a:solidFill>
                <a:schemeClr val="bg1"/>
              </a:solidFill>
            </a:endParaRPr>
          </a:p>
        </p:txBody>
      </p:sp>
      <p:sp>
        <p:nvSpPr>
          <p:cNvPr id="4099" name="Rectangle 3"/>
          <p:cNvSpPr>
            <a:spLocks noGrp="1" noChangeArrowheads="1"/>
          </p:cNvSpPr>
          <p:nvPr>
            <p:ph idx="1"/>
            <p:custDataLst>
              <p:tags r:id="rId2"/>
            </p:custDataLst>
          </p:nvPr>
        </p:nvSpPr>
        <p:spPr>
          <a:xfrm>
            <a:off x="4552640" y="836712"/>
            <a:ext cx="4591359" cy="6021288"/>
          </a:xfrm>
        </p:spPr>
        <p:txBody>
          <a:bodyPr/>
          <a:lstStyle/>
          <a:p>
            <a:pPr algn="just">
              <a:lnSpc>
                <a:spcPct val="120000"/>
              </a:lnSpc>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MISSION :</a:t>
            </a:r>
            <a:r>
              <a:rPr lang="fr-FR" sz="1800" dirty="0" smtClean="0">
                <a:latin typeface="Arial" panose="020B0604020202020204" pitchFamily="34" charset="0"/>
                <a:cs typeface="Arial" panose="020B0604020202020204" pitchFamily="34" charset="0"/>
              </a:rPr>
              <a:t> L’OMPI a pour mission de conduire le développement d’un système international de propriété intellectuelle qui soit équilibré et efficace et qui favorise l’innovation et la créativité dans l’intérêt de tous.</a:t>
            </a:r>
          </a:p>
          <a:p>
            <a:pPr algn="just">
              <a:lnSpc>
                <a:spcPct val="120000"/>
              </a:lnSpc>
              <a:buFont typeface="Wingdings" panose="05000000000000000000" pitchFamily="2" charset="2"/>
              <a:buChar char="§"/>
            </a:pPr>
            <a:endParaRPr lang="fr-FR" sz="8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ÉTATS MEMBRES :</a:t>
            </a:r>
            <a:r>
              <a:rPr lang="fr-FR" sz="1800" dirty="0" smtClean="0">
                <a:solidFill>
                  <a:srgbClr val="0000FF"/>
                </a:solidFill>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188</a:t>
            </a:r>
          </a:p>
          <a:p>
            <a:pPr eaLnBrk="1" hangingPunct="1">
              <a:buFont typeface="Wingdings" panose="05000000000000000000" pitchFamily="2" charset="2"/>
              <a:buChar char="§"/>
            </a:pPr>
            <a:endParaRPr lang="fr-FR" sz="800" dirty="0" smtClean="0"/>
          </a:p>
          <a:p>
            <a:pPr>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OBSERVATEURS :</a:t>
            </a:r>
            <a:r>
              <a:rPr lang="fr-FR" sz="1800" dirty="0" smtClean="0">
                <a:solidFill>
                  <a:srgbClr val="0000FF"/>
                </a:solidFill>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+ 390 </a:t>
            </a:r>
          </a:p>
          <a:p>
            <a:pPr>
              <a:buFont typeface="Wingdings" panose="05000000000000000000" pitchFamily="2" charset="2"/>
              <a:buChar char="§"/>
            </a:pPr>
            <a:endParaRPr lang="fr-FR" sz="8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EFFECTIFS :</a:t>
            </a:r>
            <a:r>
              <a:rPr lang="fr-FR" sz="1800" dirty="0" smtClean="0">
                <a:solidFill>
                  <a:srgbClr val="0000FF"/>
                </a:solidFill>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1240</a:t>
            </a:r>
          </a:p>
          <a:p>
            <a:pPr>
              <a:buFont typeface="Wingdings" panose="05000000000000000000" pitchFamily="2" charset="2"/>
              <a:buChar char="§"/>
            </a:pPr>
            <a:endParaRPr lang="fr-FR" sz="8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TRAITÉS ADMINISTRÉS :</a:t>
            </a:r>
            <a:r>
              <a:rPr lang="fr-FR" sz="1800" dirty="0" smtClean="0">
                <a:solidFill>
                  <a:srgbClr val="0000FF"/>
                </a:solidFill>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26 </a:t>
            </a:r>
          </a:p>
          <a:p>
            <a:pPr>
              <a:buFont typeface="Wingdings" panose="05000000000000000000" pitchFamily="2" charset="2"/>
              <a:buChar char="§"/>
            </a:pPr>
            <a:endParaRPr lang="fr-FR" sz="800" dirty="0" smtClean="0">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ORGANES PRINCIPAUX : </a:t>
            </a:r>
            <a:r>
              <a:rPr lang="fr-FR" sz="1800" dirty="0" smtClean="0">
                <a:latin typeface="Arial" panose="020B0604020202020204" pitchFamily="34" charset="0"/>
                <a:cs typeface="Arial" panose="020B0604020202020204" pitchFamily="34" charset="0"/>
              </a:rPr>
              <a:t>Assemblée générale, Comité de coordination de l’OMPI, Conférence de l’OMPI</a:t>
            </a:r>
          </a:p>
          <a:p>
            <a:endParaRPr lang="fr-FR" dirty="0" smtClean="0"/>
          </a:p>
          <a:p>
            <a:pPr eaLnBrk="1" hangingPunct="1"/>
            <a:endParaRPr lang="fr-FR" dirty="0" smtClean="0"/>
          </a:p>
        </p:txBody>
      </p:sp>
    </p:spTree>
    <p:extLst>
      <p:ext uri="{BB962C8B-B14F-4D97-AF65-F5344CB8AC3E}">
        <p14:creationId xmlns:p14="http://schemas.microsoft.com/office/powerpoint/2010/main" val="872442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706090"/>
          </a:xfrm>
        </p:spPr>
        <p:txBody>
          <a:bodyPr/>
          <a:lstStyle/>
          <a:p>
            <a:r>
              <a:rPr lang="en-US" altLang="en-US" kern="1200" dirty="0">
                <a:solidFill>
                  <a:srgbClr val="00408C"/>
                </a:solidFill>
              </a:rPr>
              <a:t>Demandes PCT déposées </a:t>
            </a:r>
            <a:r>
              <a:rPr lang="en-US" altLang="en-US" kern="1200" dirty="0" err="1">
                <a:solidFill>
                  <a:srgbClr val="00408C"/>
                </a:solidFill>
              </a:rPr>
              <a:t>en</a:t>
            </a:r>
            <a:r>
              <a:rPr lang="en-US" altLang="en-US" kern="1200" dirty="0">
                <a:solidFill>
                  <a:srgbClr val="00408C"/>
                </a:solidFill>
              </a:rPr>
              <a:t> 2015</a:t>
            </a:r>
            <a:endParaRPr lang="fr-CH" kern="1200" dirty="0">
              <a:solidFill>
                <a:srgbClr val="00408C"/>
              </a:solidFill>
            </a:endParaRPr>
          </a:p>
        </p:txBody>
      </p:sp>
      <p:sp>
        <p:nvSpPr>
          <p:cNvPr id="5" name="Text Box 4"/>
          <p:cNvSpPr txBox="1">
            <a:spLocks noChangeArrowheads="1"/>
          </p:cNvSpPr>
          <p:nvPr/>
        </p:nvSpPr>
        <p:spPr bwMode="auto">
          <a:xfrm>
            <a:off x="1186615" y="6093296"/>
            <a:ext cx="792188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600" b="1" dirty="0" smtClean="0">
                <a:solidFill>
                  <a:srgbClr val="70869B"/>
                </a:solidFill>
                <a:ea typeface="ヒラギノ角ゴ Pro W3"/>
                <a:cs typeface="ヒラギノ角ゴ Pro W3"/>
              </a:rPr>
              <a:t>2014: 214,314 demandes internationales (+4.5%)</a:t>
            </a:r>
          </a:p>
          <a:p>
            <a:pPr eaLnBrk="1" hangingPunct="1">
              <a:spcBef>
                <a:spcPct val="60000"/>
              </a:spcBef>
              <a:buFontTx/>
              <a:buNone/>
            </a:pPr>
            <a:r>
              <a:rPr lang="en-US" altLang="en-US" sz="1600" dirty="0">
                <a:solidFill>
                  <a:srgbClr val="70869B"/>
                </a:solidFill>
                <a:ea typeface="ヒラギノ角ゴ Pro W3"/>
                <a:cs typeface="ヒラギノ角ゴ Pro W3"/>
                <a:hlinkClick r:id="rId3"/>
              </a:rPr>
              <a:t>http://</a:t>
            </a:r>
            <a:r>
              <a:rPr lang="en-US" altLang="en-US" sz="1600" dirty="0" smtClean="0">
                <a:solidFill>
                  <a:srgbClr val="70869B"/>
                </a:solidFill>
                <a:ea typeface="ヒラギノ角ゴ Pro W3"/>
                <a:cs typeface="ヒラギノ角ゴ Pro W3"/>
                <a:hlinkClick r:id="rId3"/>
              </a:rPr>
              <a:t>www.wipo.int/export/sites/www/ipstats/en/docs/infographics_pct_2015.pdf</a:t>
            </a:r>
            <a:r>
              <a:rPr lang="en-US" altLang="en-US" sz="1600" dirty="0" smtClean="0">
                <a:solidFill>
                  <a:srgbClr val="70869B"/>
                </a:solidFill>
                <a:ea typeface="ヒラギノ角ゴ Pro W3"/>
                <a:cs typeface="ヒラギノ角ゴ Pro W3"/>
              </a:rPr>
              <a:t> </a:t>
            </a:r>
            <a:endParaRPr lang="en-US" altLang="en-US" sz="1600" dirty="0">
              <a:solidFill>
                <a:srgbClr val="70869B"/>
              </a:solidFill>
              <a:ea typeface="ヒラギノ角ゴ Pro W3"/>
              <a:cs typeface="ヒラギノ角ゴ Pro W3"/>
            </a:endParaRPr>
          </a:p>
        </p:txBody>
      </p:sp>
      <p:sp>
        <p:nvSpPr>
          <p:cNvPr id="6" name="Text Box 6"/>
          <p:cNvSpPr txBox="1">
            <a:spLocks noChangeArrowheads="1"/>
          </p:cNvSpPr>
          <p:nvPr/>
        </p:nvSpPr>
        <p:spPr bwMode="auto">
          <a:xfrm>
            <a:off x="1691680" y="1988840"/>
            <a:ext cx="37444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l" eaLnBrk="1" hangingPunct="1">
              <a:spcBef>
                <a:spcPct val="55000"/>
              </a:spcBef>
              <a:buFontTx/>
              <a:buNone/>
            </a:pPr>
            <a:r>
              <a:rPr lang="en-US" altLang="en-US" sz="1800" b="1" dirty="0" smtClean="0">
                <a:solidFill>
                  <a:srgbClr val="70899B"/>
                </a:solidFill>
                <a:ea typeface="ヒラギノ角ゴ Pro W3"/>
                <a:cs typeface="ヒラギノ角ゴ Pro W3"/>
              </a:rPr>
              <a:t>2015: </a:t>
            </a:r>
            <a:r>
              <a:rPr lang="en-US" altLang="en-US" sz="1800" b="1" dirty="0" smtClean="0">
                <a:solidFill>
                  <a:srgbClr val="990033"/>
                </a:solidFill>
                <a:ea typeface="ヒラギノ角ゴ Pro W3"/>
                <a:cs typeface="ヒラギノ角ゴ Pro W3"/>
              </a:rPr>
              <a:t>218.000 (+1.7%) </a:t>
            </a:r>
            <a:r>
              <a:rPr lang="en-US" altLang="en-US" sz="1800" b="1" dirty="0" smtClean="0">
                <a:solidFill>
                  <a:srgbClr val="70899B"/>
                </a:solidFill>
                <a:ea typeface="ヒラギノ角ゴ Pro W3"/>
                <a:cs typeface="ヒラギノ角ゴ Pro W3"/>
              </a:rPr>
              <a:t> </a:t>
            </a:r>
          </a:p>
        </p:txBody>
      </p:sp>
      <p:graphicFrame>
        <p:nvGraphicFramePr>
          <p:cNvPr id="8" name="Content Placeholder 3"/>
          <p:cNvGraphicFramePr>
            <a:graphicFrameLocks noGrp="1" noChangeAspect="1"/>
          </p:cNvGraphicFramePr>
          <p:nvPr>
            <p:ph idx="1"/>
            <p:extLst>
              <p:ext uri="{D42A27DB-BD31-4B8C-83A1-F6EECF244321}">
                <p14:modId xmlns:p14="http://schemas.microsoft.com/office/powerpoint/2010/main" val="3614686200"/>
              </p:ext>
            </p:extLst>
          </p:nvPr>
        </p:nvGraphicFramePr>
        <p:xfrm>
          <a:off x="179512" y="968516"/>
          <a:ext cx="8690425" cy="51125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4083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3186118095"/>
              </p:ext>
            </p:extLst>
          </p:nvPr>
        </p:nvGraphicFramePr>
        <p:xfrm>
          <a:off x="32238" y="1196752"/>
          <a:ext cx="9076350" cy="5133999"/>
        </p:xfrm>
        <a:graphic>
          <a:graphicData uri="http://schemas.openxmlformats.org/drawingml/2006/chart">
            <c:chart xmlns:c="http://schemas.openxmlformats.org/drawingml/2006/chart" xmlns:r="http://schemas.openxmlformats.org/officeDocument/2006/relationships" r:id="rId2"/>
          </a:graphicData>
        </a:graphic>
      </p:graphicFrame>
      <p:sp>
        <p:nvSpPr>
          <p:cNvPr id="746499" name="Rectangle 3"/>
          <p:cNvSpPr>
            <a:spLocks noChangeArrowheads="1"/>
          </p:cNvSpPr>
          <p:nvPr/>
        </p:nvSpPr>
        <p:spPr bwMode="auto">
          <a:xfrm>
            <a:off x="684213" y="109538"/>
            <a:ext cx="7772400" cy="123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3600">
                <a:solidFill>
                  <a:srgbClr val="70899B"/>
                </a:solidFill>
                <a:latin typeface="Arial" charset="0"/>
                <a:cs typeface="Arial" charset="0"/>
              </a:defRPr>
            </a:lvl1pPr>
            <a:lvl2pPr algn="l">
              <a:defRPr sz="3600">
                <a:solidFill>
                  <a:srgbClr val="70899B"/>
                </a:solidFill>
                <a:latin typeface="Arial" charset="0"/>
                <a:cs typeface="Arial" charset="0"/>
              </a:defRPr>
            </a:lvl2pPr>
            <a:lvl3pPr algn="l">
              <a:defRPr sz="3600">
                <a:solidFill>
                  <a:srgbClr val="70899B"/>
                </a:solidFill>
                <a:latin typeface="Arial" charset="0"/>
                <a:cs typeface="Arial" charset="0"/>
              </a:defRPr>
            </a:lvl3pPr>
            <a:lvl4pPr algn="l">
              <a:defRPr sz="3600">
                <a:solidFill>
                  <a:srgbClr val="70899B"/>
                </a:solidFill>
                <a:latin typeface="Arial" charset="0"/>
                <a:cs typeface="Arial" charset="0"/>
              </a:defRPr>
            </a:lvl4pPr>
            <a:lvl5pPr algn="l">
              <a:defRPr sz="3600">
                <a:solidFill>
                  <a:srgbClr val="70899B"/>
                </a:solidFill>
                <a:latin typeface="Arial" charset="0"/>
                <a:cs typeface="Arial" charset="0"/>
              </a:defRPr>
            </a:lvl5pPr>
            <a:lvl6pPr marL="457200" fontAlgn="base">
              <a:spcBef>
                <a:spcPct val="0"/>
              </a:spcBef>
              <a:spcAft>
                <a:spcPct val="0"/>
              </a:spcAft>
              <a:defRPr sz="3600">
                <a:solidFill>
                  <a:srgbClr val="70899B"/>
                </a:solidFill>
                <a:latin typeface="Arial" charset="0"/>
                <a:cs typeface="Arial" charset="0"/>
              </a:defRPr>
            </a:lvl6pPr>
            <a:lvl7pPr marL="914400" fontAlgn="base">
              <a:spcBef>
                <a:spcPct val="0"/>
              </a:spcBef>
              <a:spcAft>
                <a:spcPct val="0"/>
              </a:spcAft>
              <a:defRPr sz="3600">
                <a:solidFill>
                  <a:srgbClr val="70899B"/>
                </a:solidFill>
                <a:latin typeface="Arial" charset="0"/>
                <a:cs typeface="Arial" charset="0"/>
              </a:defRPr>
            </a:lvl7pPr>
            <a:lvl8pPr marL="1371600" fontAlgn="base">
              <a:spcBef>
                <a:spcPct val="0"/>
              </a:spcBef>
              <a:spcAft>
                <a:spcPct val="0"/>
              </a:spcAft>
              <a:defRPr sz="3600">
                <a:solidFill>
                  <a:srgbClr val="70899B"/>
                </a:solidFill>
                <a:latin typeface="Arial" charset="0"/>
                <a:cs typeface="Arial" charset="0"/>
              </a:defRPr>
            </a:lvl8pPr>
            <a:lvl9pPr marL="1828800" fontAlgn="base">
              <a:spcBef>
                <a:spcPct val="0"/>
              </a:spcBef>
              <a:spcAft>
                <a:spcPct val="0"/>
              </a:spcAft>
              <a:defRPr sz="3600">
                <a:solidFill>
                  <a:srgbClr val="70899B"/>
                </a:solidFill>
                <a:latin typeface="Arial" charset="0"/>
                <a:cs typeface="Arial" charset="0"/>
              </a:defRPr>
            </a:lvl9pPr>
          </a:lstStyle>
          <a:p>
            <a:pPr>
              <a:lnSpc>
                <a:spcPct val="90000"/>
              </a:lnSpc>
              <a:spcBef>
                <a:spcPts val="0"/>
              </a:spcBef>
            </a:pPr>
            <a:r>
              <a:rPr lang="fr-CH" altLang="en-US" dirty="0">
                <a:solidFill>
                  <a:srgbClr val="00408C"/>
                </a:solidFill>
                <a:latin typeface="+mj-lt"/>
                <a:ea typeface="+mj-ea"/>
                <a:cs typeface="+mj-cs"/>
              </a:rPr>
              <a:t>Demandes PCT déposées en 2015 </a:t>
            </a:r>
          </a:p>
          <a:p>
            <a:pPr>
              <a:lnSpc>
                <a:spcPct val="90000"/>
              </a:lnSpc>
              <a:spcBef>
                <a:spcPts val="0"/>
              </a:spcBef>
            </a:pPr>
            <a:r>
              <a:rPr lang="fr-CH" altLang="en-US" dirty="0">
                <a:solidFill>
                  <a:srgbClr val="00408C"/>
                </a:solidFill>
                <a:latin typeface="+mj-lt"/>
                <a:ea typeface="+mj-ea"/>
                <a:cs typeface="+mj-cs"/>
              </a:rPr>
              <a:t>par pays d’origine</a:t>
            </a:r>
          </a:p>
        </p:txBody>
      </p:sp>
      <p:sp>
        <p:nvSpPr>
          <p:cNvPr id="746500" name="Text Box 4"/>
          <p:cNvSpPr txBox="1">
            <a:spLocks noChangeArrowheads="1"/>
          </p:cNvSpPr>
          <p:nvPr/>
        </p:nvSpPr>
        <p:spPr bwMode="auto">
          <a:xfrm>
            <a:off x="4499993" y="1773238"/>
            <a:ext cx="39566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tabLst>
                <a:tab pos="442913" algn="l"/>
              </a:tabLst>
            </a:pPr>
            <a:r>
              <a:rPr lang="en-US" altLang="en-US" sz="1600" b="1" dirty="0" smtClean="0">
                <a:solidFill>
                  <a:srgbClr val="002060"/>
                </a:solidFill>
                <a:ea typeface="ヒラギノ角ゴ Pro W3" pitchFamily="1" charset="-128"/>
              </a:rPr>
              <a:t>CN</a:t>
            </a:r>
            <a:r>
              <a:rPr lang="en-US" altLang="en-US" sz="1600" b="1" dirty="0">
                <a:solidFill>
                  <a:srgbClr val="002060"/>
                </a:solidFill>
                <a:ea typeface="ヒラギノ角ゴ Pro W3" pitchFamily="1" charset="-128"/>
              </a:rPr>
              <a:t>: </a:t>
            </a:r>
            <a:r>
              <a:rPr lang="en-US" altLang="en-US" sz="1600" b="1" dirty="0" smtClean="0">
                <a:solidFill>
                  <a:srgbClr val="002060"/>
                </a:solidFill>
                <a:ea typeface="ヒラギノ角ゴ Pro W3" pitchFamily="1" charset="-128"/>
              </a:rPr>
              <a:t>+ 16.8 %</a:t>
            </a:r>
            <a:r>
              <a:rPr lang="en-US" altLang="en-US" sz="1600" b="1" dirty="0">
                <a:solidFill>
                  <a:srgbClr val="002060"/>
                </a:solidFill>
                <a:ea typeface="ヒラギノ角ゴ Pro W3" pitchFamily="1" charset="-128"/>
              </a:rPr>
              <a:t>	</a:t>
            </a:r>
            <a:r>
              <a:rPr lang="en-US" altLang="en-US" sz="1600" b="1" dirty="0" smtClean="0">
                <a:solidFill>
                  <a:srgbClr val="002060"/>
                </a:solidFill>
                <a:ea typeface="ヒラギノ角ゴ Pro W3" pitchFamily="1" charset="-128"/>
              </a:rPr>
              <a:t>FI: -12.1%</a:t>
            </a:r>
            <a:endParaRPr lang="en-US" altLang="en-US" sz="1600" b="1" dirty="0">
              <a:solidFill>
                <a:srgbClr val="002060"/>
              </a:solidFill>
              <a:ea typeface="ヒラギノ角ゴ Pro W3" pitchFamily="1" charset="-128"/>
            </a:endParaRPr>
          </a:p>
          <a:p>
            <a:pPr>
              <a:spcBef>
                <a:spcPts val="0"/>
              </a:spcBef>
            </a:pPr>
            <a:r>
              <a:rPr lang="en-US" altLang="en-US" sz="1600" b="1" dirty="0" smtClean="0">
                <a:solidFill>
                  <a:srgbClr val="002060"/>
                </a:solidFill>
              </a:rPr>
              <a:t>KR: + 11.5 %	</a:t>
            </a:r>
            <a:r>
              <a:rPr lang="en-US" altLang="en-US" sz="1600" b="1" dirty="0" smtClean="0">
                <a:solidFill>
                  <a:srgbClr val="002060"/>
                </a:solidFill>
                <a:ea typeface="ヒラギノ角ゴ Pro W3" pitchFamily="1" charset="-128"/>
              </a:rPr>
              <a:t>CA: -7.2%</a:t>
            </a:r>
            <a:endParaRPr lang="en-US" altLang="en-US" sz="1600" b="1" dirty="0">
              <a:solidFill>
                <a:srgbClr val="002060"/>
              </a:solidFill>
              <a:ea typeface="ヒラギノ角ゴ Pro W3" pitchFamily="1" charset="-128"/>
            </a:endParaRPr>
          </a:p>
          <a:p>
            <a:pPr algn="l">
              <a:spcBef>
                <a:spcPts val="0"/>
              </a:spcBef>
              <a:tabLst>
                <a:tab pos="442913" algn="l"/>
              </a:tabLst>
            </a:pPr>
            <a:r>
              <a:rPr lang="en-US" altLang="en-US" sz="1600" b="1" dirty="0" smtClean="0">
                <a:solidFill>
                  <a:srgbClr val="002060"/>
                </a:solidFill>
                <a:ea typeface="ヒラギノ角ゴ Pro W3" pitchFamily="1" charset="-128"/>
              </a:rPr>
              <a:t>IL: 	+  7.4%</a:t>
            </a:r>
            <a:endParaRPr lang="en-US" altLang="en-US" sz="1600" b="1" dirty="0">
              <a:solidFill>
                <a:srgbClr val="002060"/>
              </a:solidFill>
              <a:ea typeface="ヒラギノ角ゴ Pro W3" pitchFamily="1" charset="-128"/>
            </a:endParaRPr>
          </a:p>
        </p:txBody>
      </p:sp>
    </p:spTree>
    <p:extLst>
      <p:ext uri="{BB962C8B-B14F-4D97-AF65-F5344CB8AC3E}">
        <p14:creationId xmlns:p14="http://schemas.microsoft.com/office/powerpoint/2010/main" val="167564656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9" name="Rectangle 3"/>
          <p:cNvSpPr>
            <a:spLocks noChangeArrowheads="1"/>
          </p:cNvSpPr>
          <p:nvPr/>
        </p:nvSpPr>
        <p:spPr bwMode="auto">
          <a:xfrm>
            <a:off x="467544" y="44624"/>
            <a:ext cx="7772400" cy="87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3600">
                <a:solidFill>
                  <a:srgbClr val="70899B"/>
                </a:solidFill>
                <a:latin typeface="Arial" charset="0"/>
                <a:cs typeface="Arial" charset="0"/>
              </a:defRPr>
            </a:lvl1pPr>
            <a:lvl2pPr algn="l">
              <a:defRPr sz="3600">
                <a:solidFill>
                  <a:srgbClr val="70899B"/>
                </a:solidFill>
                <a:latin typeface="Arial" charset="0"/>
                <a:cs typeface="Arial" charset="0"/>
              </a:defRPr>
            </a:lvl2pPr>
            <a:lvl3pPr algn="l">
              <a:defRPr sz="3600">
                <a:solidFill>
                  <a:srgbClr val="70899B"/>
                </a:solidFill>
                <a:latin typeface="Arial" charset="0"/>
                <a:cs typeface="Arial" charset="0"/>
              </a:defRPr>
            </a:lvl3pPr>
            <a:lvl4pPr algn="l">
              <a:defRPr sz="3600">
                <a:solidFill>
                  <a:srgbClr val="70899B"/>
                </a:solidFill>
                <a:latin typeface="Arial" charset="0"/>
                <a:cs typeface="Arial" charset="0"/>
              </a:defRPr>
            </a:lvl4pPr>
            <a:lvl5pPr algn="l">
              <a:defRPr sz="3600">
                <a:solidFill>
                  <a:srgbClr val="70899B"/>
                </a:solidFill>
                <a:latin typeface="Arial" charset="0"/>
                <a:cs typeface="Arial" charset="0"/>
              </a:defRPr>
            </a:lvl5pPr>
            <a:lvl6pPr marL="457200" fontAlgn="base">
              <a:spcBef>
                <a:spcPct val="0"/>
              </a:spcBef>
              <a:spcAft>
                <a:spcPct val="0"/>
              </a:spcAft>
              <a:defRPr sz="3600">
                <a:solidFill>
                  <a:srgbClr val="70899B"/>
                </a:solidFill>
                <a:latin typeface="Arial" charset="0"/>
                <a:cs typeface="Arial" charset="0"/>
              </a:defRPr>
            </a:lvl6pPr>
            <a:lvl7pPr marL="914400" fontAlgn="base">
              <a:spcBef>
                <a:spcPct val="0"/>
              </a:spcBef>
              <a:spcAft>
                <a:spcPct val="0"/>
              </a:spcAft>
              <a:defRPr sz="3600">
                <a:solidFill>
                  <a:srgbClr val="70899B"/>
                </a:solidFill>
                <a:latin typeface="Arial" charset="0"/>
                <a:cs typeface="Arial" charset="0"/>
              </a:defRPr>
            </a:lvl7pPr>
            <a:lvl8pPr marL="1371600" fontAlgn="base">
              <a:spcBef>
                <a:spcPct val="0"/>
              </a:spcBef>
              <a:spcAft>
                <a:spcPct val="0"/>
              </a:spcAft>
              <a:defRPr sz="3600">
                <a:solidFill>
                  <a:srgbClr val="70899B"/>
                </a:solidFill>
                <a:latin typeface="Arial" charset="0"/>
                <a:cs typeface="Arial" charset="0"/>
              </a:defRPr>
            </a:lvl8pPr>
            <a:lvl9pPr marL="1828800" fontAlgn="base">
              <a:spcBef>
                <a:spcPct val="0"/>
              </a:spcBef>
              <a:spcAft>
                <a:spcPct val="0"/>
              </a:spcAft>
              <a:defRPr sz="3600">
                <a:solidFill>
                  <a:srgbClr val="70899B"/>
                </a:solidFill>
                <a:latin typeface="Arial" charset="0"/>
                <a:cs typeface="Arial" charset="0"/>
              </a:defRPr>
            </a:lvl9pPr>
          </a:lstStyle>
          <a:p>
            <a:pPr algn="ctr">
              <a:lnSpc>
                <a:spcPct val="90000"/>
              </a:lnSpc>
              <a:spcBef>
                <a:spcPts val="0"/>
              </a:spcBef>
            </a:pPr>
            <a:r>
              <a:rPr lang="fr-CH" altLang="en-US" dirty="0" smtClean="0"/>
              <a:t>Dépôts </a:t>
            </a:r>
            <a:r>
              <a:rPr lang="fr-CH" altLang="en-US" dirty="0"/>
              <a:t>P</a:t>
            </a:r>
            <a:r>
              <a:rPr lang="fr-CH" altLang="en-US" dirty="0" smtClean="0"/>
              <a:t>CT en FR 1999-2015</a:t>
            </a:r>
            <a:endParaRPr lang="fr-CH" altLang="en-US" dirty="0"/>
          </a:p>
        </p:txBody>
      </p:sp>
      <p:sp>
        <p:nvSpPr>
          <p:cNvPr id="4" name="Text Box 4"/>
          <p:cNvSpPr txBox="1">
            <a:spLocks noChangeArrowheads="1"/>
          </p:cNvSpPr>
          <p:nvPr/>
        </p:nvSpPr>
        <p:spPr bwMode="auto">
          <a:xfrm>
            <a:off x="1187624" y="6330806"/>
            <a:ext cx="58326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tabLst>
                <a:tab pos="442913" algn="l"/>
              </a:tabLst>
            </a:pPr>
            <a:r>
              <a:rPr lang="fr-CH" altLang="en-US" sz="1600" b="1" dirty="0" smtClean="0">
                <a:solidFill>
                  <a:srgbClr val="002060"/>
                </a:solidFill>
                <a:ea typeface="ヒラギノ角ゴ Pro W3" pitchFamily="1" charset="-128"/>
              </a:rPr>
              <a:t>Demandes PCT déposées par un résident FR (origine FR)</a:t>
            </a:r>
            <a:endParaRPr lang="fr-CH" altLang="en-US" sz="1600" b="1" dirty="0">
              <a:solidFill>
                <a:srgbClr val="002060"/>
              </a:solidFill>
              <a:ea typeface="ヒラギノ角ゴ Pro W3" pitchFamily="1" charset="-128"/>
            </a:endParaRPr>
          </a:p>
        </p:txBody>
      </p:sp>
      <p:graphicFrame>
        <p:nvGraphicFramePr>
          <p:cNvPr id="5" name="Content Placeholder 3"/>
          <p:cNvGraphicFramePr>
            <a:graphicFrameLocks noGrp="1" noChangeAspect="1"/>
          </p:cNvGraphicFramePr>
          <p:nvPr>
            <p:ph idx="1"/>
            <p:extLst>
              <p:ext uri="{D42A27DB-BD31-4B8C-83A1-F6EECF244321}">
                <p14:modId xmlns:p14="http://schemas.microsoft.com/office/powerpoint/2010/main" val="3308462170"/>
              </p:ext>
            </p:extLst>
          </p:nvPr>
        </p:nvGraphicFramePr>
        <p:xfrm>
          <a:off x="395900" y="923701"/>
          <a:ext cx="8585200" cy="6042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3"/>
          <p:cNvGraphicFramePr>
            <a:graphicFrameLocks noGrp="1" noChangeAspect="1"/>
          </p:cNvGraphicFramePr>
          <p:nvPr>
            <p:extLst>
              <p:ext uri="{D42A27DB-BD31-4B8C-83A1-F6EECF244321}">
                <p14:modId xmlns:p14="http://schemas.microsoft.com/office/powerpoint/2010/main" val="680853544"/>
              </p:ext>
            </p:extLst>
          </p:nvPr>
        </p:nvGraphicFramePr>
        <p:xfrm>
          <a:off x="323528" y="274389"/>
          <a:ext cx="8585200" cy="6394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03590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9" name="Rectangle 3"/>
          <p:cNvSpPr>
            <a:spLocks noChangeArrowheads="1"/>
          </p:cNvSpPr>
          <p:nvPr/>
        </p:nvSpPr>
        <p:spPr bwMode="auto">
          <a:xfrm>
            <a:off x="467544" y="44624"/>
            <a:ext cx="828092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3600">
                <a:solidFill>
                  <a:srgbClr val="70899B"/>
                </a:solidFill>
                <a:latin typeface="Arial" charset="0"/>
                <a:cs typeface="Arial" charset="0"/>
              </a:defRPr>
            </a:lvl1pPr>
            <a:lvl2pPr algn="l">
              <a:defRPr sz="3600">
                <a:solidFill>
                  <a:srgbClr val="70899B"/>
                </a:solidFill>
                <a:latin typeface="Arial" charset="0"/>
                <a:cs typeface="Arial" charset="0"/>
              </a:defRPr>
            </a:lvl2pPr>
            <a:lvl3pPr algn="l">
              <a:defRPr sz="3600">
                <a:solidFill>
                  <a:srgbClr val="70899B"/>
                </a:solidFill>
                <a:latin typeface="Arial" charset="0"/>
                <a:cs typeface="Arial" charset="0"/>
              </a:defRPr>
            </a:lvl3pPr>
            <a:lvl4pPr algn="l">
              <a:defRPr sz="3600">
                <a:solidFill>
                  <a:srgbClr val="70899B"/>
                </a:solidFill>
                <a:latin typeface="Arial" charset="0"/>
                <a:cs typeface="Arial" charset="0"/>
              </a:defRPr>
            </a:lvl4pPr>
            <a:lvl5pPr algn="l">
              <a:defRPr sz="3600">
                <a:solidFill>
                  <a:srgbClr val="70899B"/>
                </a:solidFill>
                <a:latin typeface="Arial" charset="0"/>
                <a:cs typeface="Arial" charset="0"/>
              </a:defRPr>
            </a:lvl5pPr>
            <a:lvl6pPr marL="457200" fontAlgn="base">
              <a:spcBef>
                <a:spcPct val="0"/>
              </a:spcBef>
              <a:spcAft>
                <a:spcPct val="0"/>
              </a:spcAft>
              <a:defRPr sz="3600">
                <a:solidFill>
                  <a:srgbClr val="70899B"/>
                </a:solidFill>
                <a:latin typeface="Arial" charset="0"/>
                <a:cs typeface="Arial" charset="0"/>
              </a:defRPr>
            </a:lvl6pPr>
            <a:lvl7pPr marL="914400" fontAlgn="base">
              <a:spcBef>
                <a:spcPct val="0"/>
              </a:spcBef>
              <a:spcAft>
                <a:spcPct val="0"/>
              </a:spcAft>
              <a:defRPr sz="3600">
                <a:solidFill>
                  <a:srgbClr val="70899B"/>
                </a:solidFill>
                <a:latin typeface="Arial" charset="0"/>
                <a:cs typeface="Arial" charset="0"/>
              </a:defRPr>
            </a:lvl7pPr>
            <a:lvl8pPr marL="1371600" fontAlgn="base">
              <a:spcBef>
                <a:spcPct val="0"/>
              </a:spcBef>
              <a:spcAft>
                <a:spcPct val="0"/>
              </a:spcAft>
              <a:defRPr sz="3600">
                <a:solidFill>
                  <a:srgbClr val="70899B"/>
                </a:solidFill>
                <a:latin typeface="Arial" charset="0"/>
                <a:cs typeface="Arial" charset="0"/>
              </a:defRPr>
            </a:lvl8pPr>
            <a:lvl9pPr marL="1828800" fontAlgn="base">
              <a:spcBef>
                <a:spcPct val="0"/>
              </a:spcBef>
              <a:spcAft>
                <a:spcPct val="0"/>
              </a:spcAft>
              <a:defRPr sz="3600">
                <a:solidFill>
                  <a:srgbClr val="70899B"/>
                </a:solidFill>
                <a:latin typeface="Arial" charset="0"/>
                <a:cs typeface="Arial" charset="0"/>
              </a:defRPr>
            </a:lvl9pPr>
          </a:lstStyle>
          <a:p>
            <a:pPr>
              <a:lnSpc>
                <a:spcPct val="90000"/>
              </a:lnSpc>
              <a:spcBef>
                <a:spcPts val="0"/>
              </a:spcBef>
            </a:pPr>
            <a:r>
              <a:rPr lang="fr-CH" altLang="en-US" dirty="0">
                <a:solidFill>
                  <a:srgbClr val="00408C"/>
                </a:solidFill>
                <a:latin typeface="+mj-lt"/>
                <a:ea typeface="+mj-ea"/>
                <a:cs typeface="+mj-cs"/>
              </a:rPr>
              <a:t>Tendance par pays d’origine (Top 10)</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3376513"/>
            <a:ext cx="864096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5"/>
          <p:cNvSpPr>
            <a:spLocks noChangeArrowheads="1"/>
          </p:cNvSpPr>
          <p:nvPr/>
        </p:nvSpPr>
        <p:spPr bwMode="auto">
          <a:xfrm>
            <a:off x="2339752" y="3445768"/>
            <a:ext cx="761138" cy="415280"/>
          </a:xfrm>
          <a:prstGeom prst="ellipse">
            <a:avLst/>
          </a:prstGeom>
          <a:noFill/>
          <a:ln w="9525">
            <a:solidFill>
              <a:srgbClr val="7030A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12" name="Line 36"/>
          <p:cNvSpPr>
            <a:spLocks noChangeShapeType="1"/>
          </p:cNvSpPr>
          <p:nvPr/>
        </p:nvSpPr>
        <p:spPr bwMode="auto">
          <a:xfrm>
            <a:off x="2699792" y="3861048"/>
            <a:ext cx="69885" cy="1148276"/>
          </a:xfrm>
          <a:prstGeom prst="line">
            <a:avLst/>
          </a:prstGeom>
          <a:noFill/>
          <a:ln w="9525">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912242"/>
            <a:ext cx="864096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73625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n-US" altLang="en-US" b="1" i="1" dirty="0"/>
              <a:t/>
            </a:r>
            <a:br>
              <a:rPr lang="en-US" altLang="en-US" b="1" i="1" dirty="0"/>
            </a:br>
            <a:endParaRPr lang="en-US" altLang="en-US" b="1" i="1" dirty="0"/>
          </a:p>
        </p:txBody>
      </p:sp>
      <p:sp>
        <p:nvSpPr>
          <p:cNvPr id="308227" name="Rectangle 3"/>
          <p:cNvSpPr>
            <a:spLocks noGrp="1" noChangeArrowheads="1"/>
          </p:cNvSpPr>
          <p:nvPr>
            <p:ph type="body" idx="1"/>
          </p:nvPr>
        </p:nvSpPr>
        <p:spPr>
          <a:xfrm>
            <a:off x="539750" y="1341438"/>
            <a:ext cx="7992690" cy="3311698"/>
          </a:xfrm>
        </p:spPr>
        <p:txBody>
          <a:bodyPr/>
          <a:lstStyle/>
          <a:p>
            <a:pPr marL="12700" indent="-12700">
              <a:buFontTx/>
              <a:buNone/>
            </a:pPr>
            <a:r>
              <a:rPr lang="fr-CH" altLang="en-US" dirty="0" smtClean="0">
                <a:solidFill>
                  <a:srgbClr val="002060"/>
                </a:solidFill>
              </a:rPr>
              <a:t>La plupart des acteurs du monde économique qui déposent et utilisent des brevets d’invention souhaitent :</a:t>
            </a:r>
          </a:p>
          <a:p>
            <a:pPr marL="12700" indent="-12700">
              <a:buFontTx/>
              <a:buNone/>
            </a:pPr>
            <a:endParaRPr lang="fr-CH" altLang="en-US" dirty="0" smtClean="0">
              <a:solidFill>
                <a:srgbClr val="002060"/>
              </a:solidFill>
            </a:endParaRPr>
          </a:p>
          <a:p>
            <a:pPr marL="901700" lvl="1" indent="-444500">
              <a:buClr>
                <a:srgbClr val="990033"/>
              </a:buClr>
            </a:pPr>
            <a:r>
              <a:rPr lang="fr-CH" altLang="en-US" sz="2400" dirty="0" smtClean="0">
                <a:solidFill>
                  <a:srgbClr val="002060"/>
                </a:solidFill>
              </a:rPr>
              <a:t>Contrôler leurs coûts en préservant leurs options</a:t>
            </a:r>
          </a:p>
          <a:p>
            <a:pPr marL="901700" lvl="1" indent="-444500">
              <a:buClr>
                <a:srgbClr val="990033"/>
              </a:buClr>
            </a:pPr>
            <a:r>
              <a:rPr lang="fr-CH" altLang="en-US" dirty="0" smtClean="0">
                <a:solidFill>
                  <a:srgbClr val="002060"/>
                </a:solidFill>
              </a:rPr>
              <a:t>Prendre des </a:t>
            </a:r>
            <a:r>
              <a:rPr lang="fr-CH" altLang="en-US" sz="2400" dirty="0" smtClean="0">
                <a:solidFill>
                  <a:srgbClr val="002060"/>
                </a:solidFill>
              </a:rPr>
              <a:t>décisions</a:t>
            </a:r>
            <a:r>
              <a:rPr lang="fr-CH" altLang="en-US" dirty="0" smtClean="0">
                <a:solidFill>
                  <a:srgbClr val="002060"/>
                </a:solidFill>
              </a:rPr>
              <a:t> économiques/stratégiques éclairées </a:t>
            </a:r>
          </a:p>
          <a:p>
            <a:pPr marL="901700" lvl="1" indent="-444500">
              <a:buClr>
                <a:srgbClr val="990033"/>
              </a:buClr>
            </a:pPr>
            <a:r>
              <a:rPr lang="fr-CH" altLang="en-US" sz="2400" dirty="0" smtClean="0">
                <a:solidFill>
                  <a:srgbClr val="002060"/>
                </a:solidFill>
              </a:rPr>
              <a:t>Disposer des meilleurs outils disponibles lorsqu’ils visent l’obtention d’une protection par brevet</a:t>
            </a:r>
          </a:p>
          <a:p>
            <a:pPr marL="901700" lvl="1" indent="-444500">
              <a:buClr>
                <a:srgbClr val="990033"/>
              </a:buClr>
            </a:pPr>
            <a:endParaRPr lang="fr-CH" altLang="en-US" dirty="0">
              <a:solidFill>
                <a:srgbClr val="002060"/>
              </a:solidFill>
            </a:endParaRPr>
          </a:p>
          <a:p>
            <a:pPr marL="857250" lvl="2" indent="0">
              <a:buClr>
                <a:srgbClr val="990033"/>
              </a:buClr>
              <a:buNone/>
            </a:pPr>
            <a:r>
              <a:rPr lang="en-GB" altLang="en-US" b="1" dirty="0">
                <a:solidFill>
                  <a:srgbClr val="0070C0"/>
                </a:solidFill>
              </a:rPr>
              <a:t>Le PCT offre une réponse à chaque objectif</a:t>
            </a:r>
            <a:endParaRPr lang="en-US" altLang="en-US" b="1" dirty="0">
              <a:solidFill>
                <a:srgbClr val="0070C0"/>
              </a:solidFill>
            </a:endParaRPr>
          </a:p>
          <a:p>
            <a:pPr marL="901700" lvl="1" indent="-444500">
              <a:buClr>
                <a:srgbClr val="990033"/>
              </a:buClr>
            </a:pPr>
            <a:endParaRPr lang="fr-CH" altLang="en-US" sz="2400" dirty="0" smtClean="0">
              <a:solidFill>
                <a:srgbClr val="002060"/>
              </a:solidFill>
            </a:endParaRPr>
          </a:p>
          <a:p>
            <a:pPr marL="914400" lvl="1" indent="-457200">
              <a:buFontTx/>
              <a:buAutoNum type="arabicParenR"/>
            </a:pPr>
            <a:endParaRPr lang="en-GB" altLang="en-US" b="1" dirty="0"/>
          </a:p>
          <a:p>
            <a:pPr marL="914400" lvl="1" indent="-457200">
              <a:buFontTx/>
              <a:buAutoNum type="arabicParenR"/>
            </a:pPr>
            <a:endParaRPr lang="en-US" altLang="en-US" b="1" dirty="0"/>
          </a:p>
          <a:p>
            <a:pPr marL="914400" lvl="1" indent="-457200">
              <a:buFontTx/>
              <a:buAutoNum type="arabicParenR"/>
            </a:pPr>
            <a:endParaRPr lang="en-US" altLang="en-US" b="1" dirty="0"/>
          </a:p>
        </p:txBody>
      </p:sp>
      <p:sp>
        <p:nvSpPr>
          <p:cNvPr id="5" name="Rectangle 2"/>
          <p:cNvSpPr txBox="1">
            <a:spLocks noChangeArrowheads="1"/>
          </p:cNvSpPr>
          <p:nvPr/>
        </p:nvSpPr>
        <p:spPr bwMode="auto">
          <a:xfrm>
            <a:off x="467544" y="228600"/>
            <a:ext cx="8676456"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buNone/>
            </a:pPr>
            <a:r>
              <a:rPr lang="en-US" altLang="en-US" dirty="0">
                <a:solidFill>
                  <a:srgbClr val="00408C"/>
                </a:solidFill>
              </a:rPr>
              <a:t>Le PCT… au service des entreprises</a:t>
            </a:r>
          </a:p>
        </p:txBody>
      </p:sp>
    </p:spTree>
    <p:extLst>
      <p:ext uri="{BB962C8B-B14F-4D97-AF65-F5344CB8AC3E}">
        <p14:creationId xmlns:p14="http://schemas.microsoft.com/office/powerpoint/2010/main" val="1108345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Effect transition="in" filter="fade">
                                      <p:cBhvr>
                                        <p:cTn id="7" dur="500"/>
                                        <p:tgtEl>
                                          <p:spTgt spid="308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227">
                                            <p:txEl>
                                              <p:pRg st="2" end="2"/>
                                            </p:txEl>
                                          </p:spTgt>
                                        </p:tgtEl>
                                        <p:attrNameLst>
                                          <p:attrName>style.visibility</p:attrName>
                                        </p:attrNameLst>
                                      </p:cBhvr>
                                      <p:to>
                                        <p:strVal val="visible"/>
                                      </p:to>
                                    </p:set>
                                    <p:animEffect transition="in" filter="fade">
                                      <p:cBhvr>
                                        <p:cTn id="12" dur="500"/>
                                        <p:tgtEl>
                                          <p:spTgt spid="3082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227">
                                            <p:txEl>
                                              <p:pRg st="3" end="3"/>
                                            </p:txEl>
                                          </p:spTgt>
                                        </p:tgtEl>
                                        <p:attrNameLst>
                                          <p:attrName>style.visibility</p:attrName>
                                        </p:attrNameLst>
                                      </p:cBhvr>
                                      <p:to>
                                        <p:strVal val="visible"/>
                                      </p:to>
                                    </p:set>
                                    <p:animEffect transition="in" filter="fade">
                                      <p:cBhvr>
                                        <p:cTn id="17" dur="500"/>
                                        <p:tgtEl>
                                          <p:spTgt spid="3082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227">
                                            <p:txEl>
                                              <p:pRg st="4" end="4"/>
                                            </p:txEl>
                                          </p:spTgt>
                                        </p:tgtEl>
                                        <p:attrNameLst>
                                          <p:attrName>style.visibility</p:attrName>
                                        </p:attrNameLst>
                                      </p:cBhvr>
                                      <p:to>
                                        <p:strVal val="visible"/>
                                      </p:to>
                                    </p:set>
                                    <p:animEffect transition="in" filter="fade">
                                      <p:cBhvr>
                                        <p:cTn id="22" dur="500"/>
                                        <p:tgtEl>
                                          <p:spTgt spid="3082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8227">
                                            <p:txEl>
                                              <p:pRg st="6" end="6"/>
                                            </p:txEl>
                                          </p:spTgt>
                                        </p:tgtEl>
                                        <p:attrNameLst>
                                          <p:attrName>style.visibility</p:attrName>
                                        </p:attrNameLst>
                                      </p:cBhvr>
                                      <p:to>
                                        <p:strVal val="visible"/>
                                      </p:to>
                                    </p:set>
                                    <p:animEffect transition="in" filter="fade">
                                      <p:cBhvr>
                                        <p:cTn id="27" dur="1000"/>
                                        <p:tgtEl>
                                          <p:spTgt spid="308227">
                                            <p:txEl>
                                              <p:pRg st="6" end="6"/>
                                            </p:txEl>
                                          </p:spTgt>
                                        </p:tgtEl>
                                      </p:cBhvr>
                                    </p:animEffect>
                                    <p:anim calcmode="lin" valueType="num">
                                      <p:cBhvr>
                                        <p:cTn id="28" dur="1000" fill="hold"/>
                                        <p:tgtEl>
                                          <p:spTgt spid="308227">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0822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28600" y="2056437"/>
            <a:ext cx="8915400" cy="83099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b="1" dirty="0" smtClean="0">
                <a:solidFill>
                  <a:srgbClr val="0070C0"/>
                </a:solidFill>
                <a:ea typeface="ヒラギノ角ゴ Pro W3"/>
                <a:cs typeface="ヒラギノ角ゴ Pro W3"/>
              </a:rPr>
              <a:t>1</a:t>
            </a:r>
            <a:r>
              <a:rPr lang="fr-CH" altLang="en-US" b="1" dirty="0" smtClean="0">
                <a:solidFill>
                  <a:srgbClr val="0070C0"/>
                </a:solidFill>
                <a:ea typeface="ヒラギノ角ゴ Pro W3"/>
                <a:cs typeface="ヒラギノ角ゴ Pro W3"/>
              </a:rPr>
              <a:t>. 	reporte </a:t>
            </a:r>
            <a:r>
              <a:rPr lang="fr-CH" altLang="en-US" b="1" dirty="0">
                <a:solidFill>
                  <a:srgbClr val="0070C0"/>
                </a:solidFill>
                <a:ea typeface="ヒラギノ角ゴ Pro W3"/>
                <a:cs typeface="ヒラギノ角ゴ Pro W3"/>
              </a:rPr>
              <a:t>l</a:t>
            </a:r>
            <a:r>
              <a:rPr lang="fr-CH" altLang="en-US" b="1" dirty="0" smtClean="0">
                <a:solidFill>
                  <a:srgbClr val="0070C0"/>
                </a:solidFill>
                <a:ea typeface="ヒラギノ角ゴ Pro W3"/>
                <a:cs typeface="ヒラギノ角ゴ Pro W3"/>
              </a:rPr>
              <a:t>es principaux coûts associés à l’internationalisation de la protection par brevets</a:t>
            </a:r>
            <a:endParaRPr lang="fr-CH" altLang="en-US" b="1" dirty="0">
              <a:solidFill>
                <a:srgbClr val="0070C0"/>
              </a:solidFill>
              <a:ea typeface="ヒラギノ角ゴ Pro W3"/>
              <a:cs typeface="ヒラギノ角ゴ Pro W3"/>
            </a:endParaRPr>
          </a:p>
        </p:txBody>
      </p:sp>
      <p:sp>
        <p:nvSpPr>
          <p:cNvPr id="333828" name="Rectangle 4"/>
          <p:cNvSpPr>
            <a:spLocks noChangeArrowheads="1"/>
          </p:cNvSpPr>
          <p:nvPr/>
        </p:nvSpPr>
        <p:spPr bwMode="auto">
          <a:xfrm>
            <a:off x="467544" y="0"/>
            <a:ext cx="75012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graphicFrame>
        <p:nvGraphicFramePr>
          <p:cNvPr id="2" name="Object 1"/>
          <p:cNvGraphicFramePr>
            <a:graphicFrameLocks noChangeAspect="1"/>
          </p:cNvGraphicFramePr>
          <p:nvPr>
            <p:extLst>
              <p:ext uri="{D42A27DB-BD31-4B8C-83A1-F6EECF244321}">
                <p14:modId xmlns:p14="http://schemas.microsoft.com/office/powerpoint/2010/main" val="1956900008"/>
              </p:ext>
            </p:extLst>
          </p:nvPr>
        </p:nvGraphicFramePr>
        <p:xfrm>
          <a:off x="609600" y="3247950"/>
          <a:ext cx="696913" cy="973138"/>
        </p:xfrm>
        <a:graphic>
          <a:graphicData uri="http://schemas.openxmlformats.org/presentationml/2006/ole">
            <mc:AlternateContent xmlns:mc="http://schemas.openxmlformats.org/markup-compatibility/2006">
              <mc:Choice xmlns:v="urn:schemas-microsoft-com:vml" Requires="v">
                <p:oleObj spid="_x0000_s1031" name="Clip" r:id="rId3" imgW="958850" imgH="1395413" progId="MS_ClipArt_Gallery.2">
                  <p:embed/>
                </p:oleObj>
              </mc:Choice>
              <mc:Fallback>
                <p:oleObj name="Clip" r:id="rId3" imgW="958850" imgH="1395413"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247950"/>
                        <a:ext cx="696913"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1752600" y="4419600"/>
          <a:ext cx="1219200" cy="714375"/>
        </p:xfrm>
        <a:graphic>
          <a:graphicData uri="http://schemas.openxmlformats.org/presentationml/2006/ole">
            <mc:AlternateContent xmlns:mc="http://schemas.openxmlformats.org/markup-compatibility/2006">
              <mc:Choice xmlns:v="urn:schemas-microsoft-com:vml" Requires="v">
                <p:oleObj spid="_x0000_s1032" name="Clip" r:id="rId5" imgW="2392363" imgH="1401763" progId="MS_ClipArt_Gallery.2">
                  <p:embed/>
                </p:oleObj>
              </mc:Choice>
              <mc:Fallback>
                <p:oleObj name="Clip" r:id="rId5" imgW="2392363" imgH="140176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419600"/>
                        <a:ext cx="12192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353825710"/>
              </p:ext>
            </p:extLst>
          </p:nvPr>
        </p:nvGraphicFramePr>
        <p:xfrm>
          <a:off x="4114800" y="3149649"/>
          <a:ext cx="723900" cy="1287463"/>
        </p:xfrm>
        <a:graphic>
          <a:graphicData uri="http://schemas.openxmlformats.org/presentationml/2006/ole">
            <mc:AlternateContent xmlns:mc="http://schemas.openxmlformats.org/markup-compatibility/2006">
              <mc:Choice xmlns:v="urn:schemas-microsoft-com:vml" Requires="v">
                <p:oleObj spid="_x0000_s1033" name="Clip" r:id="rId7" imgW="938213" imgH="1668463" progId="MS_ClipArt_Gallery.2">
                  <p:embed/>
                </p:oleObj>
              </mc:Choice>
              <mc:Fallback>
                <p:oleObj name="Clip" r:id="rId7" imgW="938213" imgH="1668463"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3149649"/>
                        <a:ext cx="723900" cy="128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5791200" y="4191000"/>
          <a:ext cx="946150" cy="1066800"/>
        </p:xfrm>
        <a:graphic>
          <a:graphicData uri="http://schemas.openxmlformats.org/presentationml/2006/ole">
            <mc:AlternateContent xmlns:mc="http://schemas.openxmlformats.org/markup-compatibility/2006">
              <mc:Choice xmlns:v="urn:schemas-microsoft-com:vml" Requires="v">
                <p:oleObj spid="_x0000_s1034" name="Clip" r:id="rId9" imgW="1485900" imgH="1676400" progId="MS_ClipArt_Gallery.2">
                  <p:embed/>
                </p:oleObj>
              </mc:Choice>
              <mc:Fallback>
                <p:oleObj name="Clip" r:id="rId9" imgW="1485900" imgH="1676400" progId="MS_ClipArt_Gallery.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4191000"/>
                        <a:ext cx="94615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68359706"/>
              </p:ext>
            </p:extLst>
          </p:nvPr>
        </p:nvGraphicFramePr>
        <p:xfrm>
          <a:off x="7391400" y="2938264"/>
          <a:ext cx="1039813" cy="1066800"/>
        </p:xfrm>
        <a:graphic>
          <a:graphicData uri="http://schemas.openxmlformats.org/presentationml/2006/ole">
            <mc:AlternateContent xmlns:mc="http://schemas.openxmlformats.org/markup-compatibility/2006">
              <mc:Choice xmlns:v="urn:schemas-microsoft-com:vml" Requires="v">
                <p:oleObj spid="_x0000_s1035" name="Clip" r:id="rId11" imgW="361188" imgH="371246" progId="MS_ClipArt_Gallery.2">
                  <p:embed/>
                </p:oleObj>
              </mc:Choice>
              <mc:Fallback>
                <p:oleObj name="Clip" r:id="rId11" imgW="361188" imgH="371246" progId="MS_ClipArt_Gallery.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1400" y="2938264"/>
                        <a:ext cx="1039813"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p>
          <a:p>
            <a:pPr marL="806450" indent="-806450"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2267832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3826">
                                            <p:txEl>
                                              <p:pRg st="0" end="0"/>
                                            </p:txEl>
                                          </p:spTgt>
                                        </p:tgtEl>
                                        <p:attrNameLst>
                                          <p:attrName>style.visibility</p:attrName>
                                        </p:attrNameLst>
                                      </p:cBhvr>
                                      <p:to>
                                        <p:strVal val="visible"/>
                                      </p:to>
                                    </p:set>
                                    <p:animEffect transition="in" filter="dissolve">
                                      <p:cBhvr>
                                        <p:cTn id="7" dur="500"/>
                                        <p:tgtEl>
                                          <p:spTgt spid="3338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3733800" y="579438"/>
            <a:ext cx="2166938"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0" name="Rectangle 3"/>
          <p:cNvSpPr>
            <a:spLocks noChangeArrowheads="1"/>
          </p:cNvSpPr>
          <p:nvPr/>
        </p:nvSpPr>
        <p:spPr bwMode="auto">
          <a:xfrm>
            <a:off x="2765425" y="1579563"/>
            <a:ext cx="2794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1" name="Rectangle 4"/>
          <p:cNvSpPr>
            <a:spLocks noChangeArrowheads="1"/>
          </p:cNvSpPr>
          <p:nvPr/>
        </p:nvSpPr>
        <p:spPr bwMode="auto">
          <a:xfrm>
            <a:off x="1320993" y="2160588"/>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en-US" altLang="en-US" sz="1400" b="1" dirty="0">
                <a:solidFill>
                  <a:srgbClr val="002060"/>
                </a:solidFill>
                <a:ea typeface="ヒラギノ角ゴ Pro W3" pitchFamily="1" charset="-128"/>
              </a:rPr>
              <a:t>0</a:t>
            </a:r>
          </a:p>
        </p:txBody>
      </p:sp>
      <p:sp>
        <p:nvSpPr>
          <p:cNvPr id="22" name="Rectangle 5"/>
          <p:cNvSpPr>
            <a:spLocks noChangeArrowheads="1"/>
          </p:cNvSpPr>
          <p:nvPr/>
        </p:nvSpPr>
        <p:spPr bwMode="auto">
          <a:xfrm>
            <a:off x="2506375" y="2128838"/>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en-US" altLang="en-US" sz="1400" b="1" dirty="0">
                <a:solidFill>
                  <a:srgbClr val="920000"/>
                </a:solidFill>
                <a:ea typeface="ヒラギノ角ゴ Pro W3" pitchFamily="1" charset="-128"/>
              </a:rPr>
              <a:t>12</a:t>
            </a:r>
          </a:p>
        </p:txBody>
      </p:sp>
      <p:sp>
        <p:nvSpPr>
          <p:cNvPr id="23" name="Rectangle 6"/>
          <p:cNvSpPr>
            <a:spLocks noChangeArrowheads="1"/>
          </p:cNvSpPr>
          <p:nvPr/>
        </p:nvSpPr>
        <p:spPr bwMode="auto">
          <a:xfrm>
            <a:off x="3940175" y="1671638"/>
            <a:ext cx="173038"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endParaRPr lang="fr-CH" altLang="en-US" sz="1100" b="1" dirty="0">
              <a:solidFill>
                <a:srgbClr val="000099"/>
              </a:solidFill>
              <a:ea typeface="ヒラギノ角ゴ Pro W3" pitchFamily="1" charset="-128"/>
            </a:endParaRPr>
          </a:p>
        </p:txBody>
      </p:sp>
      <p:sp>
        <p:nvSpPr>
          <p:cNvPr id="24" name="Rectangle 7"/>
          <p:cNvSpPr>
            <a:spLocks noChangeArrowheads="1"/>
          </p:cNvSpPr>
          <p:nvPr/>
        </p:nvSpPr>
        <p:spPr bwMode="auto">
          <a:xfrm>
            <a:off x="1112838" y="1900238"/>
            <a:ext cx="173037"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a:spcBef>
                <a:spcPct val="0"/>
              </a:spcBef>
              <a:defRPr>
                <a:solidFill>
                  <a:schemeClr val="tx1"/>
                </a:solidFill>
                <a:latin typeface="Arial" charset="0"/>
                <a:cs typeface="Arial" charset="0"/>
              </a:defRPr>
            </a:lvl1pPr>
            <a:lvl2pPr marL="466725" defTabSz="933450">
              <a:spcBef>
                <a:spcPct val="0"/>
              </a:spcBef>
              <a:defRPr>
                <a:solidFill>
                  <a:schemeClr val="tx1"/>
                </a:solidFill>
                <a:latin typeface="Arial" charset="0"/>
                <a:cs typeface="Arial" charset="0"/>
              </a:defRPr>
            </a:lvl2pPr>
            <a:lvl3pPr marL="933450" defTabSz="933450">
              <a:spcBef>
                <a:spcPct val="0"/>
              </a:spcBef>
              <a:defRPr>
                <a:solidFill>
                  <a:schemeClr val="tx1"/>
                </a:solidFill>
                <a:latin typeface="Arial" charset="0"/>
                <a:cs typeface="Arial" charset="0"/>
              </a:defRPr>
            </a:lvl3pPr>
            <a:lvl4pPr marL="1398588" defTabSz="933450">
              <a:spcBef>
                <a:spcPct val="0"/>
              </a:spcBef>
              <a:defRPr>
                <a:solidFill>
                  <a:schemeClr val="tx1"/>
                </a:solidFill>
                <a:latin typeface="Arial" charset="0"/>
                <a:cs typeface="Arial" charset="0"/>
              </a:defRPr>
            </a:lvl4pPr>
            <a:lvl5pPr marL="1865313" defTabSz="933450">
              <a:spcBef>
                <a:spcPct val="0"/>
              </a:spcBef>
              <a:defRPr>
                <a:solidFill>
                  <a:schemeClr val="tx1"/>
                </a:solidFill>
                <a:latin typeface="Arial" charset="0"/>
                <a:cs typeface="Arial" charset="0"/>
              </a:defRPr>
            </a:lvl5pPr>
            <a:lvl6pPr marL="2322513" defTabSz="933450" fontAlgn="base">
              <a:spcBef>
                <a:spcPct val="0"/>
              </a:spcBef>
              <a:spcAft>
                <a:spcPct val="0"/>
              </a:spcAft>
              <a:defRPr>
                <a:solidFill>
                  <a:schemeClr val="tx1"/>
                </a:solidFill>
                <a:latin typeface="Arial" charset="0"/>
                <a:cs typeface="Arial" charset="0"/>
              </a:defRPr>
            </a:lvl6pPr>
            <a:lvl7pPr marL="2779713" defTabSz="933450" fontAlgn="base">
              <a:spcBef>
                <a:spcPct val="0"/>
              </a:spcBef>
              <a:spcAft>
                <a:spcPct val="0"/>
              </a:spcAft>
              <a:defRPr>
                <a:solidFill>
                  <a:schemeClr val="tx1"/>
                </a:solidFill>
                <a:latin typeface="Arial" charset="0"/>
                <a:cs typeface="Arial" charset="0"/>
              </a:defRPr>
            </a:lvl7pPr>
            <a:lvl8pPr marL="3236913" defTabSz="933450" fontAlgn="base">
              <a:spcBef>
                <a:spcPct val="0"/>
              </a:spcBef>
              <a:spcAft>
                <a:spcPct val="0"/>
              </a:spcAft>
              <a:defRPr>
                <a:solidFill>
                  <a:schemeClr val="tx1"/>
                </a:solidFill>
                <a:latin typeface="Arial" charset="0"/>
                <a:cs typeface="Arial" charset="0"/>
              </a:defRPr>
            </a:lvl8pPr>
            <a:lvl9pPr marL="3694113" defTabSz="933450" fontAlgn="base">
              <a:spcBef>
                <a:spcPct val="0"/>
              </a:spcBef>
              <a:spcAft>
                <a:spcPct val="0"/>
              </a:spcAft>
              <a:defRPr>
                <a:solidFill>
                  <a:schemeClr val="tx1"/>
                </a:solidFill>
                <a:latin typeface="Arial" charset="0"/>
                <a:cs typeface="Arial" charset="0"/>
              </a:defRPr>
            </a:lvl9pPr>
          </a:lstStyle>
          <a:p>
            <a:pPr eaLnBrk="0" hangingPunct="0"/>
            <a:endParaRPr lang="fr-CH" altLang="en-US" sz="1100" b="1" dirty="0">
              <a:solidFill>
                <a:srgbClr val="000099"/>
              </a:solidFill>
              <a:ea typeface="ヒラギノ角ゴ Pro W3" pitchFamily="1" charset="-128"/>
            </a:endParaRPr>
          </a:p>
        </p:txBody>
      </p:sp>
      <p:sp>
        <p:nvSpPr>
          <p:cNvPr id="25" name="Line 8"/>
          <p:cNvSpPr>
            <a:spLocks noChangeShapeType="1"/>
          </p:cNvSpPr>
          <p:nvPr/>
        </p:nvSpPr>
        <p:spPr bwMode="auto">
          <a:xfrm>
            <a:off x="1441450" y="2433638"/>
            <a:ext cx="0" cy="152400"/>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26" name="Line 9"/>
          <p:cNvSpPr>
            <a:spLocks noChangeShapeType="1"/>
          </p:cNvSpPr>
          <p:nvPr/>
        </p:nvSpPr>
        <p:spPr bwMode="auto">
          <a:xfrm flipH="1" flipV="1">
            <a:off x="1444625" y="2561729"/>
            <a:ext cx="1468438" cy="3175"/>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nvGrpSpPr>
          <p:cNvPr id="27" name="Group 10"/>
          <p:cNvGrpSpPr>
            <a:grpSpLocks/>
          </p:cNvGrpSpPr>
          <p:nvPr/>
        </p:nvGrpSpPr>
        <p:grpSpPr bwMode="auto">
          <a:xfrm>
            <a:off x="2801938" y="2052638"/>
            <a:ext cx="606425" cy="1017587"/>
            <a:chOff x="2016" y="1519"/>
            <a:chExt cx="414" cy="641"/>
          </a:xfrm>
        </p:grpSpPr>
        <p:sp>
          <p:nvSpPr>
            <p:cNvPr id="28" name="Line 11"/>
            <p:cNvSpPr>
              <a:spLocks noChangeShapeType="1"/>
            </p:cNvSpPr>
            <p:nvPr/>
          </p:nvSpPr>
          <p:spPr bwMode="auto">
            <a:xfrm rot="18900000">
              <a:off x="2016" y="1724"/>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29" name="Line 12"/>
            <p:cNvSpPr>
              <a:spLocks noChangeShapeType="1"/>
            </p:cNvSpPr>
            <p:nvPr/>
          </p:nvSpPr>
          <p:spPr bwMode="auto">
            <a:xfrm rot="900000">
              <a:off x="2064" y="1882"/>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0" name="Line 13"/>
            <p:cNvSpPr>
              <a:spLocks noChangeShapeType="1"/>
            </p:cNvSpPr>
            <p:nvPr/>
          </p:nvSpPr>
          <p:spPr bwMode="auto">
            <a:xfrm rot="2700000">
              <a:off x="2036" y="1955"/>
              <a:ext cx="32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1" name="Line 14"/>
            <p:cNvSpPr>
              <a:spLocks noChangeShapeType="1"/>
            </p:cNvSpPr>
            <p:nvPr/>
          </p:nvSpPr>
          <p:spPr bwMode="auto">
            <a:xfrm rot="4500000">
              <a:off x="1954" y="1997"/>
              <a:ext cx="32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2" name="Line 15"/>
            <p:cNvSpPr>
              <a:spLocks noChangeShapeType="1"/>
            </p:cNvSpPr>
            <p:nvPr/>
          </p:nvSpPr>
          <p:spPr bwMode="auto">
            <a:xfrm rot="20700000">
              <a:off x="2064" y="1797"/>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3" name="Line 16"/>
            <p:cNvSpPr>
              <a:spLocks noChangeShapeType="1"/>
            </p:cNvSpPr>
            <p:nvPr/>
          </p:nvSpPr>
          <p:spPr bwMode="auto">
            <a:xfrm rot="17100000">
              <a:off x="1955" y="1681"/>
              <a:ext cx="326" cy="1"/>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sp>
        <p:nvSpPr>
          <p:cNvPr id="34" name="Rectangle 17"/>
          <p:cNvSpPr>
            <a:spLocks noChangeArrowheads="1"/>
          </p:cNvSpPr>
          <p:nvPr/>
        </p:nvSpPr>
        <p:spPr bwMode="auto">
          <a:xfrm>
            <a:off x="3854450" y="4149725"/>
            <a:ext cx="1874838"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5" name="Rectangle 18"/>
          <p:cNvSpPr>
            <a:spLocks noChangeArrowheads="1"/>
          </p:cNvSpPr>
          <p:nvPr/>
        </p:nvSpPr>
        <p:spPr bwMode="auto">
          <a:xfrm>
            <a:off x="3194050" y="5511800"/>
            <a:ext cx="24288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 name="Rectangle 19"/>
          <p:cNvSpPr>
            <a:spLocks noChangeArrowheads="1"/>
          </p:cNvSpPr>
          <p:nvPr/>
        </p:nvSpPr>
        <p:spPr bwMode="auto">
          <a:xfrm>
            <a:off x="2696875" y="4341512"/>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spcBef>
                <a:spcPct val="0"/>
              </a:spcBef>
            </a:pPr>
            <a:r>
              <a:rPr lang="en-US" altLang="en-US" sz="1400" b="1" dirty="0">
                <a:solidFill>
                  <a:srgbClr val="0070C0"/>
                </a:solidFill>
                <a:ea typeface="ヒラギノ角ゴ Pro W3" pitchFamily="1" charset="-128"/>
              </a:rPr>
              <a:t>12</a:t>
            </a:r>
            <a:endParaRPr lang="en-US" altLang="en-US" sz="1400" dirty="0">
              <a:solidFill>
                <a:srgbClr val="0070C0"/>
              </a:solidFill>
              <a:ea typeface="ヒラギノ角ゴ Pro W3" pitchFamily="1" charset="-128"/>
            </a:endParaRPr>
          </a:p>
        </p:txBody>
      </p:sp>
      <p:sp>
        <p:nvSpPr>
          <p:cNvPr id="37" name="Rectangle 20"/>
          <p:cNvSpPr>
            <a:spLocks noChangeArrowheads="1"/>
          </p:cNvSpPr>
          <p:nvPr/>
        </p:nvSpPr>
        <p:spPr bwMode="auto">
          <a:xfrm>
            <a:off x="1300355" y="4348163"/>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spcBef>
                <a:spcPct val="0"/>
              </a:spcBef>
            </a:pPr>
            <a:r>
              <a:rPr lang="en-US" altLang="en-US" sz="1400" b="1" dirty="0">
                <a:solidFill>
                  <a:srgbClr val="002060"/>
                </a:solidFill>
                <a:ea typeface="ヒラギノ角ゴ Pro W3" pitchFamily="1" charset="-128"/>
              </a:rPr>
              <a:t>0</a:t>
            </a:r>
            <a:endParaRPr lang="en-US" altLang="en-US" sz="1400" dirty="0">
              <a:solidFill>
                <a:srgbClr val="002060"/>
              </a:solidFill>
              <a:ea typeface="ヒラギノ角ゴ Pro W3" pitchFamily="1" charset="-128"/>
            </a:endParaRPr>
          </a:p>
        </p:txBody>
      </p:sp>
      <p:sp>
        <p:nvSpPr>
          <p:cNvPr id="38" name="Rectangle 21"/>
          <p:cNvSpPr>
            <a:spLocks noChangeArrowheads="1"/>
          </p:cNvSpPr>
          <p:nvPr/>
        </p:nvSpPr>
        <p:spPr bwMode="auto">
          <a:xfrm>
            <a:off x="7750175" y="4300538"/>
            <a:ext cx="4810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en-US" altLang="en-US" sz="1400" b="1" dirty="0">
                <a:solidFill>
                  <a:srgbClr val="0070C0"/>
                </a:solidFill>
                <a:ea typeface="ヒラギノ角ゴ Pro W3" pitchFamily="1" charset="-128"/>
              </a:rPr>
              <a:t>30</a:t>
            </a:r>
          </a:p>
        </p:txBody>
      </p:sp>
      <p:sp>
        <p:nvSpPr>
          <p:cNvPr id="39" name="Line 22"/>
          <p:cNvSpPr>
            <a:spLocks noChangeShapeType="1"/>
          </p:cNvSpPr>
          <p:nvPr/>
        </p:nvSpPr>
        <p:spPr bwMode="auto">
          <a:xfrm>
            <a:off x="1444625" y="4824413"/>
            <a:ext cx="6681788" cy="0"/>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0" name="Line 23"/>
          <p:cNvSpPr>
            <a:spLocks noChangeShapeType="1"/>
          </p:cNvSpPr>
          <p:nvPr/>
        </p:nvSpPr>
        <p:spPr bwMode="auto">
          <a:xfrm flipV="1">
            <a:off x="2895600" y="4678363"/>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nvGrpSpPr>
          <p:cNvPr id="41" name="Group 24"/>
          <p:cNvGrpSpPr>
            <a:grpSpLocks/>
          </p:cNvGrpSpPr>
          <p:nvPr/>
        </p:nvGrpSpPr>
        <p:grpSpPr bwMode="auto">
          <a:xfrm>
            <a:off x="8056563" y="4214813"/>
            <a:ext cx="598487" cy="1219200"/>
            <a:chOff x="4047" y="342"/>
            <a:chExt cx="651" cy="1134"/>
          </a:xfrm>
        </p:grpSpPr>
        <p:sp>
          <p:nvSpPr>
            <p:cNvPr id="42" name="Line 25"/>
            <p:cNvSpPr>
              <a:spLocks noChangeShapeType="1"/>
            </p:cNvSpPr>
            <p:nvPr/>
          </p:nvSpPr>
          <p:spPr bwMode="auto">
            <a:xfrm rot="18900000">
              <a:off x="4047" y="705"/>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3" name="Line 26"/>
            <p:cNvSpPr>
              <a:spLocks noChangeShapeType="1"/>
            </p:cNvSpPr>
            <p:nvPr/>
          </p:nvSpPr>
          <p:spPr bwMode="auto">
            <a:xfrm rot="900000">
              <a:off x="4122" y="984"/>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4" name="Line 27"/>
            <p:cNvSpPr>
              <a:spLocks noChangeShapeType="1"/>
            </p:cNvSpPr>
            <p:nvPr/>
          </p:nvSpPr>
          <p:spPr bwMode="auto">
            <a:xfrm rot="2700000">
              <a:off x="4047" y="1113"/>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5" name="Line 28"/>
            <p:cNvSpPr>
              <a:spLocks noChangeShapeType="1"/>
            </p:cNvSpPr>
            <p:nvPr/>
          </p:nvSpPr>
          <p:spPr bwMode="auto">
            <a:xfrm rot="4500000">
              <a:off x="3918" y="1188"/>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6" name="Line 29"/>
            <p:cNvSpPr>
              <a:spLocks noChangeShapeType="1"/>
            </p:cNvSpPr>
            <p:nvPr/>
          </p:nvSpPr>
          <p:spPr bwMode="auto">
            <a:xfrm rot="20700000">
              <a:off x="4122" y="834"/>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7" name="Line 30"/>
            <p:cNvSpPr>
              <a:spLocks noChangeShapeType="1"/>
            </p:cNvSpPr>
            <p:nvPr/>
          </p:nvSpPr>
          <p:spPr bwMode="auto">
            <a:xfrm rot="17100000">
              <a:off x="3919" y="629"/>
              <a:ext cx="576" cy="1"/>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sp>
        <p:nvSpPr>
          <p:cNvPr id="48" name="Line 31"/>
          <p:cNvSpPr>
            <a:spLocks noChangeShapeType="1"/>
          </p:cNvSpPr>
          <p:nvPr/>
        </p:nvSpPr>
        <p:spPr bwMode="auto">
          <a:xfrm flipV="1">
            <a:off x="1444625" y="4691063"/>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9" name="Text Box 32"/>
          <p:cNvSpPr txBox="1">
            <a:spLocks noChangeArrowheads="1"/>
          </p:cNvSpPr>
          <p:nvPr/>
        </p:nvSpPr>
        <p:spPr bwMode="auto">
          <a:xfrm>
            <a:off x="130176" y="2176464"/>
            <a:ext cx="1155700"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0"/>
              </a:spcBef>
            </a:pPr>
            <a:r>
              <a:rPr lang="fr-CH" altLang="en-US" sz="1300" b="1" dirty="0" smtClean="0">
                <a:solidFill>
                  <a:srgbClr val="002060"/>
                </a:solidFill>
                <a:ea typeface="ヒラギノ角ゴ Pro W3" pitchFamily="1" charset="-128"/>
              </a:rPr>
              <a:t>Système traditionnel</a:t>
            </a:r>
          </a:p>
          <a:p>
            <a:pPr eaLnBrk="0" hangingPunct="0">
              <a:spcBef>
                <a:spcPts val="0"/>
              </a:spcBef>
            </a:pPr>
            <a:r>
              <a:rPr lang="fr-CH" altLang="en-US" sz="1300" b="1" dirty="0" smtClean="0">
                <a:solidFill>
                  <a:srgbClr val="002060"/>
                </a:solidFill>
                <a:ea typeface="ヒラギノ角ゴ Pro W3" pitchFamily="1" charset="-128"/>
              </a:rPr>
              <a:t>"CUP"</a:t>
            </a:r>
            <a:endParaRPr lang="fr-CH" altLang="en-US" sz="1300" b="1" dirty="0">
              <a:solidFill>
                <a:srgbClr val="002060"/>
              </a:solidFill>
              <a:ea typeface="ヒラギノ角ゴ Pro W3" pitchFamily="1" charset="-128"/>
            </a:endParaRPr>
          </a:p>
          <a:p>
            <a:pPr eaLnBrk="0" hangingPunct="0"/>
            <a:endParaRPr lang="fr-CH" altLang="en-US" sz="1300" b="1" dirty="0" smtClean="0">
              <a:solidFill>
                <a:srgbClr val="002060"/>
              </a:solidFill>
              <a:ea typeface="ヒラギノ角ゴ Pro W3" pitchFamily="1" charset="-128"/>
            </a:endParaRPr>
          </a:p>
        </p:txBody>
      </p:sp>
      <p:sp>
        <p:nvSpPr>
          <p:cNvPr id="50" name="Text Box 33"/>
          <p:cNvSpPr txBox="1">
            <a:spLocks noChangeArrowheads="1"/>
          </p:cNvSpPr>
          <p:nvPr/>
        </p:nvSpPr>
        <p:spPr bwMode="auto">
          <a:xfrm>
            <a:off x="182563" y="4408488"/>
            <a:ext cx="9382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fr-CH" altLang="en-US" sz="1300" b="1" dirty="0" smtClean="0">
                <a:solidFill>
                  <a:srgbClr val="002060"/>
                </a:solidFill>
                <a:ea typeface="ヒラギノ角ゴ Pro W3" pitchFamily="1" charset="-128"/>
              </a:rPr>
              <a:t>Système PCT</a:t>
            </a:r>
            <a:endParaRPr lang="fr-CH" altLang="en-US" sz="1300" b="1" dirty="0">
              <a:solidFill>
                <a:srgbClr val="002060"/>
              </a:solidFill>
              <a:ea typeface="ヒラギノ角ゴ Pro W3" pitchFamily="1" charset="-128"/>
            </a:endParaRPr>
          </a:p>
        </p:txBody>
      </p:sp>
      <p:sp>
        <p:nvSpPr>
          <p:cNvPr id="51" name="Rectangle 34"/>
          <p:cNvSpPr>
            <a:spLocks noChangeArrowheads="1"/>
          </p:cNvSpPr>
          <p:nvPr/>
        </p:nvSpPr>
        <p:spPr bwMode="auto">
          <a:xfrm>
            <a:off x="7369175" y="5445125"/>
            <a:ext cx="1524000"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en-US" altLang="en-US" sz="1300" b="1" dirty="0">
                <a:solidFill>
                  <a:srgbClr val="002060"/>
                </a:solidFill>
                <a:ea typeface="ヒラギノ角ゴ Pro W3" pitchFamily="1" charset="-128"/>
              </a:rPr>
              <a:t>Ouverture de la phase nationale</a:t>
            </a:r>
            <a:r>
              <a:rPr lang="en-US" altLang="en-US" sz="1300" dirty="0">
                <a:solidFill>
                  <a:srgbClr val="002060"/>
                </a:solidFill>
                <a:ea typeface="ヒラギノ角ゴ Pro W3" pitchFamily="1" charset="-128"/>
              </a:rPr>
              <a:t> </a:t>
            </a:r>
          </a:p>
        </p:txBody>
      </p:sp>
      <p:sp>
        <p:nvSpPr>
          <p:cNvPr id="52" name="Text Box 35"/>
          <p:cNvSpPr txBox="1">
            <a:spLocks noChangeArrowheads="1"/>
          </p:cNvSpPr>
          <p:nvPr/>
        </p:nvSpPr>
        <p:spPr bwMode="auto">
          <a:xfrm>
            <a:off x="3571875" y="1911350"/>
            <a:ext cx="1960563" cy="1592744"/>
          </a:xfrm>
          <a:prstGeom prst="rect">
            <a:avLst/>
          </a:prstGeom>
          <a:ln>
            <a:headEnd/>
            <a:tailEnd/>
          </a:ln>
          <a:extLst/>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0" hangingPunct="0"/>
            <a:r>
              <a:rPr lang="fr-CH" altLang="en-US" sz="1300" b="1" dirty="0" smtClean="0">
                <a:solidFill>
                  <a:srgbClr val="920000"/>
                </a:solidFill>
                <a:ea typeface="ヒラギノ角ゴ Pro W3" pitchFamily="1" charset="-128"/>
              </a:rPr>
              <a:t>Paiement des coûts suivants :</a:t>
            </a:r>
          </a:p>
          <a:p>
            <a:pPr algn="ctr" eaLnBrk="0" hangingPunct="0"/>
            <a:r>
              <a:rPr lang="fr-CH" altLang="en-US" sz="1300" b="1" dirty="0" smtClean="0">
                <a:solidFill>
                  <a:srgbClr val="920000"/>
                </a:solidFill>
                <a:ea typeface="ヒラギノ角ゴ Pro W3" pitchFamily="1" charset="-128"/>
              </a:rPr>
              <a:t> frais de traductions, taxes pour les offices de brevets, frais de mandataires de brevets</a:t>
            </a:r>
            <a:endParaRPr lang="fr-CH" altLang="en-US" sz="1300" b="1" dirty="0">
              <a:solidFill>
                <a:srgbClr val="920000"/>
              </a:solidFill>
              <a:ea typeface="ヒラギノ角ゴ Pro W3" pitchFamily="1" charset="-128"/>
            </a:endParaRPr>
          </a:p>
        </p:txBody>
      </p:sp>
      <p:sp>
        <p:nvSpPr>
          <p:cNvPr id="53" name="Rectangle 36"/>
          <p:cNvSpPr>
            <a:spLocks noChangeArrowheads="1"/>
          </p:cNvSpPr>
          <p:nvPr/>
        </p:nvSpPr>
        <p:spPr bwMode="auto">
          <a:xfrm>
            <a:off x="2309813" y="3068960"/>
            <a:ext cx="1162050"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fr-CH" altLang="en-US" sz="1300" b="1" dirty="0" smtClean="0">
                <a:solidFill>
                  <a:srgbClr val="002060"/>
                </a:solidFill>
                <a:ea typeface="ヒラギノ角ゴ Pro W3" pitchFamily="1" charset="-128"/>
              </a:rPr>
              <a:t>Dépôt de demandes à l’étranger</a:t>
            </a:r>
            <a:endParaRPr lang="fr-CH" altLang="en-US" sz="1300" dirty="0">
              <a:solidFill>
                <a:srgbClr val="002060"/>
              </a:solidFill>
              <a:latin typeface="Times New Roman" pitchFamily="18" charset="0"/>
              <a:ea typeface="ヒラギノ角ゴ Pro W3" pitchFamily="1" charset="-128"/>
            </a:endParaRPr>
          </a:p>
        </p:txBody>
      </p:sp>
      <p:sp>
        <p:nvSpPr>
          <p:cNvPr id="54" name="Text Box 37"/>
          <p:cNvSpPr txBox="1">
            <a:spLocks noChangeArrowheads="1"/>
          </p:cNvSpPr>
          <p:nvPr/>
        </p:nvSpPr>
        <p:spPr bwMode="auto">
          <a:xfrm>
            <a:off x="6876256" y="2582863"/>
            <a:ext cx="2088232" cy="1392689"/>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hangingPunct="0"/>
            <a:r>
              <a:rPr lang="fr-CH" altLang="en-US" sz="1300" b="1" dirty="0" smtClean="0">
                <a:solidFill>
                  <a:srgbClr val="920000"/>
                </a:solidFill>
                <a:ea typeface="ヒラギノ角ゴ Pro W3" pitchFamily="1" charset="-128"/>
              </a:rPr>
              <a:t>Paiement des coûts suivants :</a:t>
            </a:r>
          </a:p>
          <a:p>
            <a:pPr algn="ctr" eaLnBrk="0" hangingPunct="0"/>
            <a:r>
              <a:rPr lang="fr-CH" altLang="en-US" sz="1300" b="1" dirty="0" smtClean="0">
                <a:solidFill>
                  <a:srgbClr val="920000"/>
                </a:solidFill>
                <a:ea typeface="ヒラギノ角ゴ Pro W3" pitchFamily="1" charset="-128"/>
              </a:rPr>
              <a:t> frais de traductions, taxes pour les offices de brevets, frais de mandataires de brevets</a:t>
            </a:r>
            <a:endParaRPr lang="fr-CH" altLang="en-US" sz="1300" b="1" dirty="0">
              <a:solidFill>
                <a:srgbClr val="920000"/>
              </a:solidFill>
              <a:ea typeface="ヒラギノ角ゴ Pro W3" pitchFamily="1" charset="-128"/>
            </a:endParaRPr>
          </a:p>
        </p:txBody>
      </p:sp>
      <p:sp>
        <p:nvSpPr>
          <p:cNvPr id="55" name="Rectangle 38"/>
          <p:cNvSpPr>
            <a:spLocks noChangeArrowheads="1"/>
          </p:cNvSpPr>
          <p:nvPr/>
        </p:nvSpPr>
        <p:spPr bwMode="auto">
          <a:xfrm>
            <a:off x="974724" y="2735263"/>
            <a:ext cx="1076995"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fr-CH" altLang="en-US" sz="1300" b="1" dirty="0" smtClean="0">
                <a:solidFill>
                  <a:srgbClr val="002060"/>
                </a:solidFill>
                <a:ea typeface="ヒラギノ角ゴ Pro W3" pitchFamily="1" charset="-128"/>
              </a:rPr>
              <a:t>Dépôt local d’une demande de brevet</a:t>
            </a:r>
          </a:p>
        </p:txBody>
      </p:sp>
      <p:sp>
        <p:nvSpPr>
          <p:cNvPr id="57" name="Line 40"/>
          <p:cNvSpPr>
            <a:spLocks noChangeShapeType="1"/>
          </p:cNvSpPr>
          <p:nvPr/>
        </p:nvSpPr>
        <p:spPr bwMode="auto">
          <a:xfrm flipV="1">
            <a:off x="5757863" y="4637087"/>
            <a:ext cx="0" cy="155575"/>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58" name="Rectangle 41"/>
          <p:cNvSpPr>
            <a:spLocks noChangeArrowheads="1"/>
          </p:cNvSpPr>
          <p:nvPr/>
        </p:nvSpPr>
        <p:spPr bwMode="auto">
          <a:xfrm>
            <a:off x="5159375" y="4945063"/>
            <a:ext cx="1271588"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pPr>
            <a:r>
              <a:rPr lang="en-US" altLang="en-US" sz="1300" b="1" dirty="0">
                <a:solidFill>
                  <a:srgbClr val="002060"/>
                </a:solidFill>
                <a:ea typeface="ヒラギノ角ゴ Pro W3" pitchFamily="1" charset="-128"/>
              </a:rPr>
              <a:t>Publication internationale</a:t>
            </a:r>
          </a:p>
          <a:p>
            <a:pPr algn="ctr" eaLnBrk="0" hangingPunct="0">
              <a:spcBef>
                <a:spcPct val="0"/>
              </a:spcBef>
            </a:pPr>
            <a:endParaRPr lang="en-US" altLang="en-US" sz="1100" b="1" dirty="0">
              <a:solidFill>
                <a:srgbClr val="000099"/>
              </a:solidFill>
              <a:ea typeface="ヒラギノ角ゴ Pro W3" pitchFamily="1" charset="-128"/>
            </a:endParaRPr>
          </a:p>
        </p:txBody>
      </p:sp>
      <p:sp>
        <p:nvSpPr>
          <p:cNvPr id="59" name="Rectangle 42"/>
          <p:cNvSpPr>
            <a:spLocks noChangeArrowheads="1"/>
          </p:cNvSpPr>
          <p:nvPr/>
        </p:nvSpPr>
        <p:spPr bwMode="auto">
          <a:xfrm>
            <a:off x="5532438" y="4348336"/>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400" b="1" dirty="0">
                <a:solidFill>
                  <a:srgbClr val="002060"/>
                </a:solidFill>
                <a:ea typeface="ヒラギノ角ゴ Pro W3" pitchFamily="1" charset="-128"/>
              </a:rPr>
              <a:t>18</a:t>
            </a:r>
          </a:p>
        </p:txBody>
      </p:sp>
      <p:sp>
        <p:nvSpPr>
          <p:cNvPr id="60" name="Rectangle 43"/>
          <p:cNvSpPr>
            <a:spLocks noChangeArrowheads="1"/>
          </p:cNvSpPr>
          <p:nvPr/>
        </p:nvSpPr>
        <p:spPr bwMode="auto">
          <a:xfrm>
            <a:off x="4125913" y="4348336"/>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400" b="1" dirty="0">
                <a:solidFill>
                  <a:srgbClr val="002060"/>
                </a:solidFill>
                <a:ea typeface="ヒラギノ角ゴ Pro W3" pitchFamily="1" charset="-128"/>
              </a:rPr>
              <a:t>16</a:t>
            </a:r>
          </a:p>
        </p:txBody>
      </p:sp>
      <p:sp>
        <p:nvSpPr>
          <p:cNvPr id="61" name="Rectangle 44"/>
          <p:cNvSpPr>
            <a:spLocks noChangeArrowheads="1"/>
          </p:cNvSpPr>
          <p:nvPr/>
        </p:nvSpPr>
        <p:spPr bwMode="auto">
          <a:xfrm>
            <a:off x="3692305" y="4868863"/>
            <a:ext cx="1326004"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300" b="1" dirty="0">
                <a:solidFill>
                  <a:srgbClr val="002060"/>
                </a:solidFill>
                <a:ea typeface="ヒラギノ角ゴ Pro W3" pitchFamily="1" charset="-128"/>
              </a:rPr>
              <a:t>Rapport  de </a:t>
            </a:r>
          </a:p>
          <a:p>
            <a:pPr algn="ctr" eaLnBrk="0" hangingPunct="0">
              <a:spcBef>
                <a:spcPct val="0"/>
              </a:spcBef>
            </a:pPr>
            <a:r>
              <a:rPr lang="en-US" altLang="en-US" sz="1300" b="1" dirty="0">
                <a:solidFill>
                  <a:srgbClr val="002060"/>
                </a:solidFill>
                <a:ea typeface="ヒラギノ角ゴ Pro W3" pitchFamily="1" charset="-128"/>
              </a:rPr>
              <a:t>recherche</a:t>
            </a:r>
          </a:p>
          <a:p>
            <a:pPr algn="ctr" eaLnBrk="0" hangingPunct="0">
              <a:spcBef>
                <a:spcPct val="0"/>
              </a:spcBef>
            </a:pPr>
            <a:r>
              <a:rPr lang="en-US" altLang="en-US" sz="1300" b="1" dirty="0">
                <a:solidFill>
                  <a:srgbClr val="002060"/>
                </a:solidFill>
                <a:ea typeface="ヒラギノ角ゴ Pro W3" pitchFamily="1" charset="-128"/>
              </a:rPr>
              <a:t>internationale</a:t>
            </a:r>
            <a:r>
              <a:rPr lang="en-US" altLang="en-US" sz="1200" b="1" dirty="0">
                <a:solidFill>
                  <a:srgbClr val="000099"/>
                </a:solidFill>
                <a:ea typeface="ヒラギノ角ゴ Pro W3" pitchFamily="1" charset="-128"/>
              </a:rPr>
              <a:t> </a:t>
            </a:r>
          </a:p>
          <a:p>
            <a:pPr algn="ctr" eaLnBrk="0" hangingPunct="0">
              <a:spcBef>
                <a:spcPct val="0"/>
              </a:spcBef>
            </a:pPr>
            <a:endParaRPr lang="en-US" altLang="en-US" sz="1200" b="1" dirty="0">
              <a:solidFill>
                <a:srgbClr val="000099"/>
              </a:solidFill>
              <a:ea typeface="ヒラギノ角ゴ Pro W3" pitchFamily="1" charset="-128"/>
            </a:endParaRPr>
          </a:p>
        </p:txBody>
      </p:sp>
      <p:sp>
        <p:nvSpPr>
          <p:cNvPr id="62" name="Rectangle 45"/>
          <p:cNvSpPr>
            <a:spLocks noChangeArrowheads="1"/>
          </p:cNvSpPr>
          <p:nvPr/>
        </p:nvSpPr>
        <p:spPr bwMode="auto">
          <a:xfrm>
            <a:off x="251867" y="188640"/>
            <a:ext cx="8641655"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a:spcBef>
                <a:spcPct val="0"/>
              </a:spcBef>
              <a:defRPr>
                <a:solidFill>
                  <a:schemeClr val="tx1"/>
                </a:solidFill>
                <a:latin typeface="Arial" charset="0"/>
                <a:cs typeface="Arial" charset="0"/>
              </a:defRPr>
            </a:lvl1pPr>
            <a:lvl2pPr defTabSz="762000">
              <a:spcBef>
                <a:spcPct val="0"/>
              </a:spcBef>
              <a:defRPr>
                <a:solidFill>
                  <a:schemeClr val="tx1"/>
                </a:solidFill>
                <a:latin typeface="Arial" charset="0"/>
                <a:cs typeface="Arial" charset="0"/>
              </a:defRPr>
            </a:lvl2pPr>
            <a:lvl3pPr defTabSz="762000">
              <a:spcBef>
                <a:spcPct val="0"/>
              </a:spcBef>
              <a:defRPr>
                <a:solidFill>
                  <a:schemeClr val="tx1"/>
                </a:solidFill>
                <a:latin typeface="Arial" charset="0"/>
                <a:cs typeface="Arial" charset="0"/>
              </a:defRPr>
            </a:lvl3pPr>
            <a:lvl4pPr defTabSz="762000">
              <a:spcBef>
                <a:spcPct val="0"/>
              </a:spcBef>
              <a:defRPr>
                <a:solidFill>
                  <a:schemeClr val="tx1"/>
                </a:solidFill>
                <a:latin typeface="Arial" charset="0"/>
                <a:cs typeface="Arial" charset="0"/>
              </a:defRPr>
            </a:lvl4pPr>
            <a:lvl5pPr defTabSz="762000">
              <a:spcBef>
                <a:spcPct val="0"/>
              </a:spcBef>
              <a:defRPr>
                <a:solidFill>
                  <a:schemeClr val="tx1"/>
                </a:solidFill>
                <a:latin typeface="Arial" charset="0"/>
                <a:cs typeface="Arial" charset="0"/>
              </a:defRPr>
            </a:lvl5pPr>
            <a:lvl6pPr marL="457200" defTabSz="762000" fontAlgn="base">
              <a:spcBef>
                <a:spcPct val="0"/>
              </a:spcBef>
              <a:spcAft>
                <a:spcPct val="0"/>
              </a:spcAft>
              <a:defRPr>
                <a:solidFill>
                  <a:schemeClr val="tx1"/>
                </a:solidFill>
                <a:latin typeface="Arial" charset="0"/>
                <a:cs typeface="Arial" charset="0"/>
              </a:defRPr>
            </a:lvl6pPr>
            <a:lvl7pPr marL="914400" defTabSz="762000" fontAlgn="base">
              <a:spcBef>
                <a:spcPct val="0"/>
              </a:spcBef>
              <a:spcAft>
                <a:spcPct val="0"/>
              </a:spcAft>
              <a:defRPr>
                <a:solidFill>
                  <a:schemeClr val="tx1"/>
                </a:solidFill>
                <a:latin typeface="Arial" charset="0"/>
                <a:cs typeface="Arial" charset="0"/>
              </a:defRPr>
            </a:lvl7pPr>
            <a:lvl8pPr marL="1371600" defTabSz="762000" fontAlgn="base">
              <a:spcBef>
                <a:spcPct val="0"/>
              </a:spcBef>
              <a:spcAft>
                <a:spcPct val="0"/>
              </a:spcAft>
              <a:defRPr>
                <a:solidFill>
                  <a:schemeClr val="tx1"/>
                </a:solidFill>
                <a:latin typeface="Arial" charset="0"/>
                <a:cs typeface="Arial" charset="0"/>
              </a:defRPr>
            </a:lvl8pPr>
            <a:lvl9pPr marL="1828800" defTabSz="762000" fontAlgn="base">
              <a:spcBef>
                <a:spcPct val="0"/>
              </a:spcBef>
              <a:spcAft>
                <a:spcPct val="0"/>
              </a:spcAft>
              <a:defRPr>
                <a:solidFill>
                  <a:schemeClr val="tx1"/>
                </a:solidFill>
                <a:latin typeface="Arial" charset="0"/>
                <a:cs typeface="Arial" charset="0"/>
              </a:defRPr>
            </a:lvl9pPr>
          </a:lstStyle>
          <a:p>
            <a:pPr eaLnBrk="0" hangingPunct="0"/>
            <a:r>
              <a:rPr lang="fr-CH" altLang="en-US" sz="3600" dirty="0">
                <a:solidFill>
                  <a:srgbClr val="00408C"/>
                </a:solidFill>
                <a:latin typeface="+mj-lt"/>
                <a:ea typeface="+mj-ea"/>
                <a:cs typeface="+mj-cs"/>
              </a:rPr>
              <a:t>Le système traditionnel des brevets </a:t>
            </a:r>
          </a:p>
          <a:p>
            <a:pPr eaLnBrk="0" hangingPunct="0"/>
            <a:r>
              <a:rPr lang="fr-CH" altLang="en-US" sz="3600" dirty="0">
                <a:solidFill>
                  <a:srgbClr val="00408C"/>
                </a:solidFill>
                <a:latin typeface="+mj-lt"/>
                <a:ea typeface="+mj-ea"/>
                <a:cs typeface="+mj-cs"/>
              </a:rPr>
              <a:t>face au système PCT</a:t>
            </a:r>
          </a:p>
        </p:txBody>
      </p:sp>
      <p:sp>
        <p:nvSpPr>
          <p:cNvPr id="64" name="Line 23"/>
          <p:cNvSpPr>
            <a:spLocks noChangeShapeType="1"/>
          </p:cNvSpPr>
          <p:nvPr/>
        </p:nvSpPr>
        <p:spPr bwMode="auto">
          <a:xfrm flipV="1">
            <a:off x="4355976" y="4653136"/>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56" name="Text Box 35"/>
          <p:cNvSpPr txBox="1">
            <a:spLocks noChangeArrowheads="1"/>
          </p:cNvSpPr>
          <p:nvPr/>
        </p:nvSpPr>
        <p:spPr bwMode="auto">
          <a:xfrm>
            <a:off x="2123728" y="4924762"/>
            <a:ext cx="1496569" cy="792525"/>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hangingPunct="0"/>
            <a:r>
              <a:rPr lang="fr-CH" altLang="en-US" sz="1300" b="1" dirty="0" smtClean="0">
                <a:solidFill>
                  <a:srgbClr val="0070C0"/>
                </a:solidFill>
                <a:ea typeface="ヒラギノ角ゴ Pro W3" pitchFamily="1" charset="-128"/>
              </a:rPr>
              <a:t>Dépôt d’UNE demande PCT </a:t>
            </a:r>
          </a:p>
          <a:p>
            <a:pPr algn="ctr" eaLnBrk="0" hangingPunct="0"/>
            <a:r>
              <a:rPr lang="fr-CH" altLang="en-US" sz="1300" b="1" dirty="0" smtClean="0">
                <a:solidFill>
                  <a:srgbClr val="0070C0"/>
                </a:solidFill>
                <a:ea typeface="ヒラギノ角ゴ Pro W3" pitchFamily="1" charset="-128"/>
              </a:rPr>
              <a:t>Taxes</a:t>
            </a:r>
            <a:r>
              <a:rPr lang="fr-CH" altLang="en-US" sz="1300" b="1" dirty="0" smtClean="0">
                <a:solidFill>
                  <a:srgbClr val="920000"/>
                </a:solidFill>
                <a:ea typeface="ヒラギノ角ゴ Pro W3" pitchFamily="1" charset="-128"/>
              </a:rPr>
              <a:t> </a:t>
            </a:r>
            <a:r>
              <a:rPr lang="fr-CH" altLang="en-US" sz="1300" b="1" dirty="0" smtClean="0">
                <a:solidFill>
                  <a:srgbClr val="0070C0"/>
                </a:solidFill>
                <a:ea typeface="ヒラギノ角ゴ Pro W3" pitchFamily="1" charset="-128"/>
              </a:rPr>
              <a:t>PCT </a:t>
            </a:r>
            <a:endParaRPr lang="fr-CH" altLang="en-US" sz="1300" b="1" dirty="0">
              <a:solidFill>
                <a:srgbClr val="0070C0"/>
              </a:solidFill>
              <a:ea typeface="ヒラギノ角ゴ Pro W3" pitchFamily="1" charset="-128"/>
            </a:endParaRPr>
          </a:p>
        </p:txBody>
      </p:sp>
      <p:sp>
        <p:nvSpPr>
          <p:cNvPr id="63" name="Rectangle 38"/>
          <p:cNvSpPr>
            <a:spLocks noChangeArrowheads="1"/>
          </p:cNvSpPr>
          <p:nvPr/>
        </p:nvSpPr>
        <p:spPr bwMode="auto">
          <a:xfrm>
            <a:off x="899592" y="4941168"/>
            <a:ext cx="1076995"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fr-CH" altLang="en-US" sz="1300" b="1" dirty="0" smtClean="0">
                <a:solidFill>
                  <a:srgbClr val="002060"/>
                </a:solidFill>
                <a:ea typeface="ヒラギノ角ゴ Pro W3" pitchFamily="1" charset="-128"/>
              </a:rPr>
              <a:t>Dépôt local d’une demande de brevet</a:t>
            </a:r>
          </a:p>
        </p:txBody>
      </p:sp>
    </p:spTree>
    <p:extLst>
      <p:ext uri="{BB962C8B-B14F-4D97-AF65-F5344CB8AC3E}">
        <p14:creationId xmlns:p14="http://schemas.microsoft.com/office/powerpoint/2010/main" val="4281129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228600" y="3212976"/>
            <a:ext cx="8915400" cy="164352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smtClean="0">
                <a:solidFill>
                  <a:srgbClr val="0070C0"/>
                </a:solidFill>
                <a:ea typeface="ヒラギノ角ゴ Pro W3"/>
                <a:cs typeface="ヒラギノ角ゴ Pro W3"/>
              </a:rPr>
              <a:t>reporte </a:t>
            </a:r>
            <a:r>
              <a:rPr lang="fr-CH" altLang="en-US" dirty="0">
                <a:solidFill>
                  <a:srgbClr val="0070C0"/>
                </a:solidFill>
                <a:ea typeface="ヒラギノ角ゴ Pro W3"/>
                <a:cs typeface="ヒラギノ角ゴ Pro W3"/>
              </a:rPr>
              <a:t>l</a:t>
            </a:r>
            <a:r>
              <a:rPr lang="fr-CH" altLang="en-US" dirty="0" smtClean="0">
                <a:solidFill>
                  <a:srgbClr val="0070C0"/>
                </a:solidFill>
                <a:ea typeface="ヒラギノ角ゴ Pro W3"/>
                <a:cs typeface="ヒラギノ角ゴ Pro W3"/>
              </a:rPr>
              <a:t>es </a:t>
            </a:r>
            <a:r>
              <a:rPr lang="fr-CH" altLang="en-US" dirty="0">
                <a:solidFill>
                  <a:srgbClr val="0070C0"/>
                </a:solidFill>
                <a:ea typeface="ヒラギノ角ゴ Pro W3"/>
                <a:cs typeface="ヒラギノ角ゴ Pro W3"/>
              </a:rPr>
              <a:t>principaux coûts associés à l’internationalisation de la protection par </a:t>
            </a:r>
            <a:r>
              <a:rPr lang="fr-CH" altLang="en-US" dirty="0" smtClean="0">
                <a:solidFill>
                  <a:srgbClr val="0070C0"/>
                </a:solidFill>
                <a:ea typeface="ヒラギノ角ゴ Pro W3"/>
                <a:cs typeface="ヒラギノ角ゴ Pro W3"/>
              </a:rPr>
              <a:t>brevets </a:t>
            </a:r>
          </a:p>
          <a:p>
            <a:pPr marL="990600" lvl="1" indent="-457200" defTabSz="812800">
              <a:spcBef>
                <a:spcPct val="20000"/>
              </a:spcBef>
              <a:buAutoNum type="arabicPeriod"/>
            </a:pPr>
            <a:r>
              <a:rPr lang="fr-CH" altLang="en-US" b="1" dirty="0" smtClean="0">
                <a:solidFill>
                  <a:srgbClr val="0070C0"/>
                </a:solidFill>
                <a:ea typeface="ヒラギノ角ゴ Pro W3"/>
                <a:cs typeface="ヒラギノ角ゴ Pro W3"/>
              </a:rPr>
              <a:t>fournit une base solide pour la prise de décisions concernant les brevets</a:t>
            </a:r>
            <a:endParaRPr lang="fr-CH" altLang="en-US" b="1" dirty="0">
              <a:solidFill>
                <a:srgbClr val="0070C0"/>
              </a:solidFill>
              <a:ea typeface="ヒラギノ角ゴ Pro W3"/>
              <a:cs typeface="ヒラギノ角ゴ Pro W3"/>
            </a:endParaRPr>
          </a:p>
        </p:txBody>
      </p:sp>
      <p:sp>
        <p:nvSpPr>
          <p:cNvPr id="335876" name="Rectangle 4"/>
          <p:cNvSpPr>
            <a:spLocks noChangeArrowheads="1"/>
          </p:cNvSpPr>
          <p:nvPr/>
        </p:nvSpPr>
        <p:spPr bwMode="auto">
          <a:xfrm>
            <a:off x="107504" y="1"/>
            <a:ext cx="76328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762000" eaLnBrk="0" hangingPunct="0">
              <a:spcBef>
                <a:spcPct val="0"/>
              </a:spcBef>
              <a:buNone/>
            </a:pPr>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sp>
        <p:nvSpPr>
          <p:cNvPr id="5" name="Text Box 3"/>
          <p:cNvSpPr txBox="1">
            <a:spLocks noChangeArrowheads="1"/>
          </p:cNvSpPr>
          <p:nvPr/>
        </p:nvSpPr>
        <p:spPr bwMode="auto">
          <a:xfrm>
            <a:off x="323528" y="1024791"/>
            <a:ext cx="882047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195592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8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6899" name="Oval 3"/>
          <p:cNvSpPr>
            <a:spLocks noChangeArrowheads="1"/>
          </p:cNvSpPr>
          <p:nvPr/>
        </p:nvSpPr>
        <p:spPr bwMode="auto">
          <a:xfrm>
            <a:off x="1676400" y="980728"/>
            <a:ext cx="4911824" cy="4658072"/>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0" name="Oval 4"/>
          <p:cNvSpPr>
            <a:spLocks noChangeArrowheads="1"/>
          </p:cNvSpPr>
          <p:nvPr/>
        </p:nvSpPr>
        <p:spPr bwMode="auto">
          <a:xfrm>
            <a:off x="6753225" y="914400"/>
            <a:ext cx="1552575" cy="4267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1" name="Oval 5"/>
          <p:cNvSpPr>
            <a:spLocks noChangeArrowheads="1"/>
          </p:cNvSpPr>
          <p:nvPr/>
        </p:nvSpPr>
        <p:spPr bwMode="auto">
          <a:xfrm>
            <a:off x="457200" y="914400"/>
            <a:ext cx="1289050" cy="47244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2" name="Oval 6"/>
          <p:cNvSpPr>
            <a:spLocks noChangeArrowheads="1"/>
          </p:cNvSpPr>
          <p:nvPr/>
        </p:nvSpPr>
        <p:spPr bwMode="auto">
          <a:xfrm>
            <a:off x="2971800" y="5617969"/>
            <a:ext cx="2579688" cy="1168539"/>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CH" altLang="en-US" sz="1200" b="1" dirty="0">
                <a:solidFill>
                  <a:srgbClr val="002060"/>
                </a:solidFill>
                <a:ea typeface="ヒラギノ角ゴ Pro W3" pitchFamily="1" charset="-128"/>
              </a:rPr>
              <a:t>Documents pertinents pour déterminer si l’invention est brevetable</a:t>
            </a:r>
            <a:endParaRPr lang="en-US" altLang="en-US" sz="1200" b="1" dirty="0">
              <a:solidFill>
                <a:srgbClr val="002060"/>
              </a:solidFill>
              <a:ea typeface="ヒラギノ角ゴ Pro W3" pitchFamily="1" charset="-128"/>
            </a:endParaRPr>
          </a:p>
        </p:txBody>
      </p:sp>
      <p:sp>
        <p:nvSpPr>
          <p:cNvPr id="336903" name="Oval 7"/>
          <p:cNvSpPr>
            <a:spLocks noChangeArrowheads="1"/>
          </p:cNvSpPr>
          <p:nvPr/>
        </p:nvSpPr>
        <p:spPr bwMode="auto">
          <a:xfrm>
            <a:off x="0" y="5085184"/>
            <a:ext cx="2682875" cy="168789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en-US" sz="1200" b="1" dirty="0">
                <a:solidFill>
                  <a:srgbClr val="002060"/>
                </a:solidFill>
                <a:ea typeface="ヒラギノ角ゴ Pro W3" pitchFamily="1" charset="-128"/>
              </a:rPr>
              <a:t>Symboles indiquant pour quel critère de brevetabilité (nouveauté, inventivité, etc.) le document cité est pertinent</a:t>
            </a:r>
          </a:p>
        </p:txBody>
      </p:sp>
      <p:sp>
        <p:nvSpPr>
          <p:cNvPr id="336904" name="Oval 8"/>
          <p:cNvSpPr>
            <a:spLocks noChangeArrowheads="1"/>
          </p:cNvSpPr>
          <p:nvPr/>
        </p:nvSpPr>
        <p:spPr bwMode="auto">
          <a:xfrm>
            <a:off x="5879115" y="5054224"/>
            <a:ext cx="3085373" cy="142821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0"/>
              </a:spcBef>
            </a:pPr>
            <a:r>
              <a:rPr lang="fr-FR" altLang="en-US" sz="1200" b="1" dirty="0">
                <a:solidFill>
                  <a:srgbClr val="002060"/>
                </a:solidFill>
                <a:ea typeface="ヒラギノ角ゴ Pro W3" pitchFamily="1" charset="-128"/>
              </a:rPr>
              <a:t>Indications des revendications </a:t>
            </a:r>
          </a:p>
          <a:p>
            <a:pPr algn="ctr">
              <a:spcBef>
                <a:spcPct val="0"/>
              </a:spcBef>
            </a:pPr>
            <a:r>
              <a:rPr lang="fr-FR" altLang="en-US" sz="1200" b="1" dirty="0">
                <a:solidFill>
                  <a:srgbClr val="002060"/>
                </a:solidFill>
                <a:ea typeface="ヒラギノ角ゴ Pro W3" pitchFamily="1" charset="-128"/>
              </a:rPr>
              <a:t>pour lesquelles </a:t>
            </a:r>
          </a:p>
          <a:p>
            <a:pPr algn="ctr">
              <a:spcBef>
                <a:spcPct val="0"/>
              </a:spcBef>
            </a:pPr>
            <a:r>
              <a:rPr lang="fr-FR" altLang="en-US" sz="1200" b="1" dirty="0">
                <a:solidFill>
                  <a:srgbClr val="002060"/>
                </a:solidFill>
                <a:ea typeface="ヒラギノ角ゴ Pro W3" pitchFamily="1" charset="-128"/>
              </a:rPr>
              <a:t>les documents cités </a:t>
            </a:r>
            <a:endParaRPr lang="fr-FR" altLang="en-US" sz="1200" b="1" dirty="0" smtClean="0">
              <a:solidFill>
                <a:srgbClr val="002060"/>
              </a:solidFill>
              <a:ea typeface="ヒラギノ角ゴ Pro W3" pitchFamily="1" charset="-128"/>
            </a:endParaRPr>
          </a:p>
          <a:p>
            <a:pPr algn="ctr">
              <a:spcBef>
                <a:spcPct val="0"/>
              </a:spcBef>
            </a:pPr>
            <a:r>
              <a:rPr lang="fr-FR" altLang="en-US" sz="1200" b="1" dirty="0" smtClean="0">
                <a:solidFill>
                  <a:srgbClr val="002060"/>
                </a:solidFill>
                <a:ea typeface="ヒラギノ角ゴ Pro W3" pitchFamily="1" charset="-128"/>
              </a:rPr>
              <a:t>sont </a:t>
            </a:r>
            <a:r>
              <a:rPr lang="fr-FR" altLang="en-US" sz="1200" b="1" dirty="0">
                <a:solidFill>
                  <a:srgbClr val="002060"/>
                </a:solidFill>
                <a:ea typeface="ヒラギノ角ゴ Pro W3" pitchFamily="1" charset="-128"/>
              </a:rPr>
              <a:t>pertinents</a:t>
            </a:r>
          </a:p>
        </p:txBody>
      </p:sp>
      <p:sp>
        <p:nvSpPr>
          <p:cNvPr id="336905" name="Text Box 9"/>
          <p:cNvSpPr txBox="1">
            <a:spLocks noChangeArrowheads="1"/>
          </p:cNvSpPr>
          <p:nvPr/>
        </p:nvSpPr>
        <p:spPr bwMode="auto">
          <a:xfrm>
            <a:off x="827584" y="44624"/>
            <a:ext cx="83164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buNone/>
            </a:pPr>
            <a:r>
              <a:rPr lang="fr-CH" altLang="en-US" sz="2000" dirty="0">
                <a:solidFill>
                  <a:srgbClr val="00408C"/>
                </a:solidFill>
                <a:latin typeface="+mj-lt"/>
                <a:ea typeface="+mj-ea"/>
                <a:cs typeface="+mj-cs"/>
              </a:rPr>
              <a:t>Exemple:  Rapport de recherche internationale</a:t>
            </a:r>
          </a:p>
        </p:txBody>
      </p:sp>
    </p:spTree>
    <p:extLst>
      <p:ext uri="{BB962C8B-B14F-4D97-AF65-F5344CB8AC3E}">
        <p14:creationId xmlns:p14="http://schemas.microsoft.com/office/powerpoint/2010/main" val="4198269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dissolve">
                                      <p:cBhvr>
                                        <p:cTn id="7" dur="500"/>
                                        <p:tgtEl>
                                          <p:spTgt spid="336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6899"/>
                                        </p:tgtEl>
                                        <p:attrNameLst>
                                          <p:attrName>style.visibility</p:attrName>
                                        </p:attrNameLst>
                                      </p:cBhvr>
                                      <p:to>
                                        <p:strVal val="visible"/>
                                      </p:to>
                                    </p:set>
                                    <p:animEffect transition="in" filter="dissolve">
                                      <p:cBhvr>
                                        <p:cTn id="12" dur="500"/>
                                        <p:tgtEl>
                                          <p:spTgt spid="3368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6902"/>
                                        </p:tgtEl>
                                        <p:attrNameLst>
                                          <p:attrName>style.visibility</p:attrName>
                                        </p:attrNameLst>
                                      </p:cBhvr>
                                      <p:to>
                                        <p:strVal val="visible"/>
                                      </p:to>
                                    </p:set>
                                    <p:animEffect transition="in" filter="dissolve">
                                      <p:cBhvr>
                                        <p:cTn id="17" dur="500"/>
                                        <p:tgtEl>
                                          <p:spTgt spid="3369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6901"/>
                                        </p:tgtEl>
                                        <p:attrNameLst>
                                          <p:attrName>style.visibility</p:attrName>
                                        </p:attrNameLst>
                                      </p:cBhvr>
                                      <p:to>
                                        <p:strVal val="visible"/>
                                      </p:to>
                                    </p:set>
                                    <p:animEffect transition="in" filter="dissolve">
                                      <p:cBhvr>
                                        <p:cTn id="22" dur="500"/>
                                        <p:tgtEl>
                                          <p:spTgt spid="3369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6903"/>
                                        </p:tgtEl>
                                        <p:attrNameLst>
                                          <p:attrName>style.visibility</p:attrName>
                                        </p:attrNameLst>
                                      </p:cBhvr>
                                      <p:to>
                                        <p:strVal val="visible"/>
                                      </p:to>
                                    </p:set>
                                    <p:animEffect transition="in" filter="dissolve">
                                      <p:cBhvr>
                                        <p:cTn id="27" dur="500"/>
                                        <p:tgtEl>
                                          <p:spTgt spid="3369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6900"/>
                                        </p:tgtEl>
                                        <p:attrNameLst>
                                          <p:attrName>style.visibility</p:attrName>
                                        </p:attrNameLst>
                                      </p:cBhvr>
                                      <p:to>
                                        <p:strVal val="visible"/>
                                      </p:to>
                                    </p:set>
                                    <p:animEffect transition="in" filter="dissolve">
                                      <p:cBhvr>
                                        <p:cTn id="32" dur="500"/>
                                        <p:tgtEl>
                                          <p:spTgt spid="3369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6904"/>
                                        </p:tgtEl>
                                        <p:attrNameLst>
                                          <p:attrName>style.visibility</p:attrName>
                                        </p:attrNameLst>
                                      </p:cBhvr>
                                      <p:to>
                                        <p:strVal val="visible"/>
                                      </p:to>
                                    </p:set>
                                    <p:animEffect transition="in" filter="dissolve">
                                      <p:cBhvr>
                                        <p:cTn id="37" dur="500"/>
                                        <p:tgtEl>
                                          <p:spTgt spid="336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animBg="1"/>
      <p:bldP spid="336900" grpId="0" animBg="1"/>
      <p:bldP spid="336901" grpId="0" animBg="1"/>
      <p:bldP spid="336902" grpId="0" animBg="1" autoUpdateAnimBg="0"/>
      <p:bldP spid="336903" grpId="0" animBg="1" autoUpdateAnimBg="0"/>
      <p:bldP spid="33690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0" y="4462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fr-CH" altLang="en-US" dirty="0">
                <a:solidFill>
                  <a:srgbClr val="00408C"/>
                </a:solidFill>
                <a:latin typeface="+mj-lt"/>
                <a:ea typeface="+mj-ea"/>
                <a:cs typeface="+mj-cs"/>
              </a:rPr>
              <a:t>Exemple:  Opinion écrite de l’administration chargée de la recherche internationale</a:t>
            </a:r>
          </a:p>
        </p:txBody>
      </p:sp>
      <p:pic>
        <p:nvPicPr>
          <p:cNvPr id="337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84448"/>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24" name="Oval 4"/>
          <p:cNvSpPr>
            <a:spLocks noChangeArrowheads="1"/>
          </p:cNvSpPr>
          <p:nvPr/>
        </p:nvSpPr>
        <p:spPr bwMode="auto">
          <a:xfrm>
            <a:off x="2843808" y="1772816"/>
            <a:ext cx="5400600" cy="2448272"/>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337925" name="Oval 5"/>
          <p:cNvSpPr>
            <a:spLocks noChangeArrowheads="1"/>
          </p:cNvSpPr>
          <p:nvPr/>
        </p:nvSpPr>
        <p:spPr bwMode="auto">
          <a:xfrm>
            <a:off x="395536" y="4365104"/>
            <a:ext cx="7940675" cy="1584176"/>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337926" name="Oval 6"/>
          <p:cNvSpPr>
            <a:spLocks noChangeArrowheads="1"/>
          </p:cNvSpPr>
          <p:nvPr/>
        </p:nvSpPr>
        <p:spPr bwMode="auto">
          <a:xfrm>
            <a:off x="6788472" y="3828589"/>
            <a:ext cx="2032000" cy="90886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en-US" sz="1200" b="1" dirty="0">
                <a:solidFill>
                  <a:srgbClr val="002060"/>
                </a:solidFill>
                <a:ea typeface="ヒラギノ角ゴ Pro W3" pitchFamily="1" charset="-128"/>
              </a:rPr>
              <a:t>Déclarations de brevetabilité des revendications</a:t>
            </a:r>
          </a:p>
        </p:txBody>
      </p:sp>
      <p:sp>
        <p:nvSpPr>
          <p:cNvPr id="337927" name="Oval 7"/>
          <p:cNvSpPr>
            <a:spLocks noChangeArrowheads="1"/>
          </p:cNvSpPr>
          <p:nvPr/>
        </p:nvSpPr>
        <p:spPr bwMode="auto">
          <a:xfrm>
            <a:off x="561975" y="5720948"/>
            <a:ext cx="2033588" cy="90886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en-US" sz="1200" b="1" dirty="0">
                <a:solidFill>
                  <a:srgbClr val="002060"/>
                </a:solidFill>
                <a:ea typeface="ヒラギノ角ゴ Pro W3" pitchFamily="1" charset="-128"/>
              </a:rPr>
              <a:t>Explications au soutien des déclarations</a:t>
            </a:r>
          </a:p>
        </p:txBody>
      </p:sp>
    </p:spTree>
    <p:extLst>
      <p:ext uri="{BB962C8B-B14F-4D97-AF65-F5344CB8AC3E}">
        <p14:creationId xmlns:p14="http://schemas.microsoft.com/office/powerpoint/2010/main" val="2358048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23"/>
                                        </p:tgtEl>
                                        <p:attrNameLst>
                                          <p:attrName>style.visibility</p:attrName>
                                        </p:attrNameLst>
                                      </p:cBhvr>
                                      <p:to>
                                        <p:strVal val="visible"/>
                                      </p:to>
                                    </p:set>
                                    <p:animEffect transition="in" filter="dissolve">
                                      <p:cBhvr>
                                        <p:cTn id="7" dur="500"/>
                                        <p:tgtEl>
                                          <p:spTgt spid="337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24"/>
                                        </p:tgtEl>
                                        <p:attrNameLst>
                                          <p:attrName>style.visibility</p:attrName>
                                        </p:attrNameLst>
                                      </p:cBhvr>
                                      <p:to>
                                        <p:strVal val="visible"/>
                                      </p:to>
                                    </p:set>
                                    <p:animEffect transition="in" filter="dissolve">
                                      <p:cBhvr>
                                        <p:cTn id="12" dur="500"/>
                                        <p:tgtEl>
                                          <p:spTgt spid="3379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26"/>
                                        </p:tgtEl>
                                        <p:attrNameLst>
                                          <p:attrName>style.visibility</p:attrName>
                                        </p:attrNameLst>
                                      </p:cBhvr>
                                      <p:to>
                                        <p:strVal val="visible"/>
                                      </p:to>
                                    </p:set>
                                    <p:animEffect transition="in" filter="dissolve">
                                      <p:cBhvr>
                                        <p:cTn id="17" dur="500"/>
                                        <p:tgtEl>
                                          <p:spTgt spid="3379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7925"/>
                                        </p:tgtEl>
                                        <p:attrNameLst>
                                          <p:attrName>style.visibility</p:attrName>
                                        </p:attrNameLst>
                                      </p:cBhvr>
                                      <p:to>
                                        <p:strVal val="visible"/>
                                      </p:to>
                                    </p:set>
                                    <p:animEffect transition="in" filter="dissolve">
                                      <p:cBhvr>
                                        <p:cTn id="22" dur="500"/>
                                        <p:tgtEl>
                                          <p:spTgt spid="3379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7927"/>
                                        </p:tgtEl>
                                        <p:attrNameLst>
                                          <p:attrName>style.visibility</p:attrName>
                                        </p:attrNameLst>
                                      </p:cBhvr>
                                      <p:to>
                                        <p:strVal val="visible"/>
                                      </p:to>
                                    </p:set>
                                    <p:animEffect transition="in" filter="dissolve">
                                      <p:cBhvr>
                                        <p:cTn id="27" dur="500"/>
                                        <p:tgtEl>
                                          <p:spTgt spid="337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4" grpId="0" animBg="1"/>
      <p:bldP spid="337925" grpId="0" animBg="1"/>
      <p:bldP spid="337926" grpId="0" animBg="1" autoUpdateAnimBg="0"/>
      <p:bldP spid="337927"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3"/>
          <p:cNvSpPr txBox="1">
            <a:spLocks noChangeArrowheads="1"/>
          </p:cNvSpPr>
          <p:nvPr>
            <p:custDataLst>
              <p:tags r:id="rId1"/>
            </p:custDataLst>
          </p:nvPr>
        </p:nvSpPr>
        <p:spPr bwMode="auto">
          <a:xfrm>
            <a:off x="179512" y="5301208"/>
            <a:ext cx="3888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fr-FR" sz="2000" dirty="0" smtClean="0">
                <a:solidFill>
                  <a:srgbClr val="00408C"/>
                </a:solidFill>
                <a:latin typeface="Arial"/>
                <a:cs typeface="Arial"/>
              </a:rPr>
              <a:t>        </a:t>
            </a:r>
            <a:endParaRPr lang="fr-FR" sz="2000" dirty="0">
              <a:solidFill>
                <a:srgbClr val="00408C"/>
              </a:solidFill>
              <a:latin typeface="Arial"/>
              <a:cs typeface="Arial"/>
            </a:endParaRPr>
          </a:p>
        </p:txBody>
      </p:sp>
      <p:grpSp>
        <p:nvGrpSpPr>
          <p:cNvPr id="13" name="Group 12"/>
          <p:cNvGrpSpPr/>
          <p:nvPr/>
        </p:nvGrpSpPr>
        <p:grpSpPr>
          <a:xfrm>
            <a:off x="446343" y="4000"/>
            <a:ext cx="8453686" cy="5701318"/>
            <a:chOff x="517876" y="806242"/>
            <a:chExt cx="7945796" cy="5250592"/>
          </a:xfrm>
        </p:grpSpPr>
        <p:sp>
          <p:nvSpPr>
            <p:cNvPr id="14" name="Rectangle 13"/>
            <p:cNvSpPr/>
            <p:nvPr/>
          </p:nvSpPr>
          <p:spPr bwMode="auto">
            <a:xfrm>
              <a:off x="1353193"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5" name="Rectangle 14"/>
            <p:cNvSpPr/>
            <p:nvPr/>
          </p:nvSpPr>
          <p:spPr bwMode="auto">
            <a:xfrm>
              <a:off x="5783151"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6" name="Rectangle 15"/>
            <p:cNvSpPr/>
            <p:nvPr/>
          </p:nvSpPr>
          <p:spPr bwMode="auto">
            <a:xfrm>
              <a:off x="3568172"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7" name="Rectangle 16"/>
            <p:cNvSpPr/>
            <p:nvPr/>
          </p:nvSpPr>
          <p:spPr bwMode="auto">
            <a:xfrm>
              <a:off x="931292" y="2947393"/>
              <a:ext cx="7101995" cy="230435"/>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8" name="Rectangle 17"/>
            <p:cNvSpPr/>
            <p:nvPr/>
          </p:nvSpPr>
          <p:spPr bwMode="auto">
            <a:xfrm>
              <a:off x="948262" y="5324977"/>
              <a:ext cx="7101995" cy="230435"/>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9" name="Rectangle 18"/>
            <p:cNvSpPr/>
            <p:nvPr/>
          </p:nvSpPr>
          <p:spPr bwMode="auto">
            <a:xfrm>
              <a:off x="517876" y="5635233"/>
              <a:ext cx="7945796" cy="421601"/>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20" name="Isosceles Triangle 19"/>
            <p:cNvSpPr/>
            <p:nvPr/>
          </p:nvSpPr>
          <p:spPr bwMode="auto">
            <a:xfrm>
              <a:off x="640216" y="806242"/>
              <a:ext cx="7701116" cy="1954964"/>
            </a:xfrm>
            <a:prstGeom prst="triangle">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21" name="TextBox 20"/>
            <p:cNvSpPr txBox="1"/>
            <p:nvPr/>
          </p:nvSpPr>
          <p:spPr>
            <a:xfrm>
              <a:off x="2555776" y="1788193"/>
              <a:ext cx="3672408" cy="992057"/>
            </a:xfrm>
            <a:prstGeom prst="rect">
              <a:avLst/>
            </a:prstGeom>
            <a:noFill/>
          </p:spPr>
          <p:txBody>
            <a:bodyPr wrap="square" rtlCol="0">
              <a:spAutoFit/>
            </a:bodyPr>
            <a:lstStyle/>
            <a:p>
              <a:pPr algn="ctr" fontAlgn="base">
                <a:spcBef>
                  <a:spcPct val="50000"/>
                </a:spcBef>
                <a:spcAft>
                  <a:spcPct val="0"/>
                </a:spcAft>
              </a:pPr>
              <a:r>
                <a:rPr lang="fr-FR" sz="3200" dirty="0">
                  <a:solidFill>
                    <a:srgbClr val="00408C"/>
                  </a:solidFill>
                </a:rPr>
                <a:t>Développement économique</a:t>
              </a:r>
            </a:p>
          </p:txBody>
        </p:sp>
        <p:sp>
          <p:nvSpPr>
            <p:cNvPr id="22" name="TextBox 21"/>
            <p:cNvSpPr txBox="1"/>
            <p:nvPr/>
          </p:nvSpPr>
          <p:spPr>
            <a:xfrm>
              <a:off x="1361055" y="3501008"/>
              <a:ext cx="1890691" cy="708612"/>
            </a:xfrm>
            <a:prstGeom prst="rect">
              <a:avLst/>
            </a:prstGeom>
            <a:noFill/>
          </p:spPr>
          <p:txBody>
            <a:bodyPr wrap="square" rtlCol="0">
              <a:spAutoFit/>
            </a:bodyPr>
            <a:lstStyle/>
            <a:p>
              <a:pPr algn="ctr" fontAlgn="base">
                <a:spcBef>
                  <a:spcPct val="50000"/>
                </a:spcBef>
                <a:spcAft>
                  <a:spcPct val="0"/>
                </a:spcAft>
              </a:pPr>
              <a:r>
                <a:rPr lang="fr-FR" sz="2200" dirty="0">
                  <a:solidFill>
                    <a:srgbClr val="00408C"/>
                  </a:solidFill>
                </a:rPr>
                <a:t>Établissement de </a:t>
              </a:r>
              <a:r>
                <a:rPr lang="fr-FR" sz="2200" dirty="0" smtClean="0">
                  <a:solidFill>
                    <a:srgbClr val="00408C"/>
                  </a:solidFill>
                </a:rPr>
                <a:t>normes</a:t>
              </a:r>
              <a:endParaRPr lang="fr-FR" sz="2200" dirty="0">
                <a:solidFill>
                  <a:srgbClr val="0070C0"/>
                </a:solidFill>
              </a:endParaRPr>
            </a:p>
          </p:txBody>
        </p:sp>
        <p:sp>
          <p:nvSpPr>
            <p:cNvPr id="23" name="TextBox 22"/>
            <p:cNvSpPr txBox="1"/>
            <p:nvPr/>
          </p:nvSpPr>
          <p:spPr>
            <a:xfrm>
              <a:off x="3568172" y="3501008"/>
              <a:ext cx="1879085" cy="708612"/>
            </a:xfrm>
            <a:prstGeom prst="rect">
              <a:avLst/>
            </a:prstGeom>
            <a:noFill/>
          </p:spPr>
          <p:txBody>
            <a:bodyPr wrap="square" rtlCol="0">
              <a:spAutoFit/>
            </a:bodyPr>
            <a:lstStyle/>
            <a:p>
              <a:pPr algn="ctr" fontAlgn="base">
                <a:spcBef>
                  <a:spcPct val="50000"/>
                </a:spcBef>
                <a:spcAft>
                  <a:spcPct val="0"/>
                </a:spcAft>
              </a:pPr>
              <a:r>
                <a:rPr lang="fr-FR" sz="2200" dirty="0">
                  <a:solidFill>
                    <a:srgbClr val="00408C"/>
                  </a:solidFill>
                </a:rPr>
                <a:t>Services aux entreprises</a:t>
              </a:r>
            </a:p>
          </p:txBody>
        </p:sp>
        <p:sp>
          <p:nvSpPr>
            <p:cNvPr id="24" name="TextBox 23"/>
            <p:cNvSpPr txBox="1"/>
            <p:nvPr/>
          </p:nvSpPr>
          <p:spPr>
            <a:xfrm>
              <a:off x="5783151" y="3493272"/>
              <a:ext cx="1898553" cy="708612"/>
            </a:xfrm>
            <a:prstGeom prst="rect">
              <a:avLst/>
            </a:prstGeom>
            <a:noFill/>
          </p:spPr>
          <p:txBody>
            <a:bodyPr wrap="square" rtlCol="0">
              <a:spAutoFit/>
            </a:bodyPr>
            <a:lstStyle/>
            <a:p>
              <a:pPr algn="ctr" fontAlgn="base">
                <a:spcBef>
                  <a:spcPct val="50000"/>
                </a:spcBef>
                <a:spcAft>
                  <a:spcPct val="0"/>
                </a:spcAft>
              </a:pPr>
              <a:r>
                <a:rPr lang="fr-FR" sz="2200" dirty="0">
                  <a:solidFill>
                    <a:srgbClr val="00408C"/>
                  </a:solidFill>
                </a:rPr>
                <a:t>Infrastructure mondiale</a:t>
              </a:r>
            </a:p>
          </p:txBody>
        </p:sp>
      </p:grpSp>
    </p:spTree>
    <p:extLst>
      <p:ext uri="{BB962C8B-B14F-4D97-AF65-F5344CB8AC3E}">
        <p14:creationId xmlns:p14="http://schemas.microsoft.com/office/powerpoint/2010/main" val="6052330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507288" cy="5184576"/>
          </a:xfrm>
        </p:spPr>
        <p:txBody>
          <a:bodyPr/>
          <a:lstStyle/>
          <a:p>
            <a:r>
              <a:rPr lang="fr-CH" altLang="en-US" sz="2800" dirty="0">
                <a:solidFill>
                  <a:srgbClr val="002060"/>
                </a:solidFill>
              </a:rPr>
              <a:t>Offices récepteurs </a:t>
            </a:r>
            <a:r>
              <a:rPr lang="fr-CH" altLang="en-US" sz="2800" dirty="0" smtClean="0">
                <a:solidFill>
                  <a:srgbClr val="002060"/>
                </a:solidFill>
              </a:rPr>
              <a:t>(RO) compétents :</a:t>
            </a:r>
          </a:p>
          <a:p>
            <a:pPr marL="914400" lvl="1" indent="-457200">
              <a:spcBef>
                <a:spcPct val="0"/>
              </a:spcBef>
              <a:spcAft>
                <a:spcPct val="15000"/>
              </a:spcAft>
              <a:buClr>
                <a:srgbClr val="990033"/>
              </a:buClr>
            </a:pPr>
            <a:r>
              <a:rPr lang="fr-CH" altLang="en-US" sz="2800" dirty="0">
                <a:solidFill>
                  <a:srgbClr val="002060"/>
                </a:solidFill>
                <a:hlinkClick r:id="rId2"/>
              </a:rPr>
              <a:t>RO/FR</a:t>
            </a:r>
            <a:r>
              <a:rPr lang="fr-CH" altLang="en-US" sz="2800" dirty="0">
                <a:solidFill>
                  <a:srgbClr val="002060"/>
                </a:solidFill>
              </a:rPr>
              <a:t> (</a:t>
            </a:r>
            <a:r>
              <a:rPr lang="fr-CH" altLang="en-US" sz="2800" dirty="0">
                <a:solidFill>
                  <a:srgbClr val="002060"/>
                </a:solidFill>
                <a:hlinkClick r:id="rId3"/>
              </a:rPr>
              <a:t>INPI</a:t>
            </a:r>
            <a:r>
              <a:rPr lang="fr-CH" altLang="en-US" sz="2800" dirty="0">
                <a:solidFill>
                  <a:srgbClr val="002060"/>
                </a:solidFill>
              </a:rPr>
              <a:t>)</a:t>
            </a:r>
          </a:p>
          <a:p>
            <a:pPr marL="914400" lvl="1" indent="-457200">
              <a:spcBef>
                <a:spcPct val="0"/>
              </a:spcBef>
              <a:spcAft>
                <a:spcPct val="15000"/>
              </a:spcAft>
              <a:buClr>
                <a:srgbClr val="990033"/>
              </a:buClr>
            </a:pPr>
            <a:r>
              <a:rPr lang="fr-CH" altLang="en-US" sz="2800" dirty="0" smtClean="0">
                <a:solidFill>
                  <a:srgbClr val="002060"/>
                </a:solidFill>
                <a:hlinkClick r:id="rId4"/>
              </a:rPr>
              <a:t>RO/EP</a:t>
            </a:r>
            <a:r>
              <a:rPr lang="fr-CH" altLang="en-US" sz="2800" dirty="0" smtClean="0">
                <a:solidFill>
                  <a:srgbClr val="002060"/>
                </a:solidFill>
              </a:rPr>
              <a:t> (</a:t>
            </a:r>
            <a:r>
              <a:rPr lang="fr-CH" altLang="en-US" sz="2800" dirty="0" smtClean="0">
                <a:solidFill>
                  <a:srgbClr val="002060"/>
                </a:solidFill>
                <a:hlinkClick r:id="rId5"/>
              </a:rPr>
              <a:t>OEB</a:t>
            </a:r>
            <a:r>
              <a:rPr lang="fr-CH" altLang="en-US" sz="2800" dirty="0" smtClean="0">
                <a:solidFill>
                  <a:srgbClr val="002060"/>
                </a:solidFill>
              </a:rPr>
              <a:t>)</a:t>
            </a:r>
            <a:endParaRPr lang="fr-CH" altLang="en-US" sz="2800" dirty="0">
              <a:solidFill>
                <a:srgbClr val="002060"/>
              </a:solidFill>
            </a:endParaRPr>
          </a:p>
          <a:p>
            <a:pPr marL="914400" lvl="1" indent="-457200">
              <a:spcBef>
                <a:spcPct val="0"/>
              </a:spcBef>
              <a:spcAft>
                <a:spcPct val="15000"/>
              </a:spcAft>
              <a:buClr>
                <a:srgbClr val="990033"/>
              </a:buClr>
            </a:pPr>
            <a:r>
              <a:rPr lang="fr-CH" altLang="en-US" sz="2800" dirty="0">
                <a:solidFill>
                  <a:srgbClr val="002060"/>
                </a:solidFill>
                <a:hlinkClick r:id="rId6"/>
              </a:rPr>
              <a:t>RO/IB</a:t>
            </a:r>
            <a:r>
              <a:rPr lang="fr-CH" altLang="en-US" sz="2800" dirty="0">
                <a:solidFill>
                  <a:srgbClr val="002060"/>
                </a:solidFill>
              </a:rPr>
              <a:t> </a:t>
            </a:r>
            <a:endParaRPr lang="fr-CH" altLang="en-US" sz="2800" dirty="0" smtClean="0">
              <a:solidFill>
                <a:srgbClr val="002060"/>
              </a:solidFill>
            </a:endParaRPr>
          </a:p>
          <a:p>
            <a:r>
              <a:rPr lang="fr-CH" altLang="en-US" sz="2800" dirty="0" smtClean="0">
                <a:solidFill>
                  <a:srgbClr val="002060"/>
                </a:solidFill>
              </a:rPr>
              <a:t>ISAs (administrations chargées de la recherche internationale) compétentes (RO/FR ou RO/EP)</a:t>
            </a:r>
          </a:p>
          <a:p>
            <a:pPr marL="914400" lvl="1" indent="-457200">
              <a:spcBef>
                <a:spcPct val="0"/>
              </a:spcBef>
              <a:spcAft>
                <a:spcPct val="15000"/>
              </a:spcAft>
              <a:buClr>
                <a:srgbClr val="990033"/>
              </a:buClr>
            </a:pPr>
            <a:r>
              <a:rPr lang="fr-CH" altLang="en-US" sz="2800" dirty="0">
                <a:solidFill>
                  <a:srgbClr val="002060"/>
                </a:solidFill>
              </a:rPr>
              <a:t>Office européen des brevets (</a:t>
            </a:r>
            <a:r>
              <a:rPr lang="fr-CH" altLang="en-US" sz="2800" dirty="0">
                <a:solidFill>
                  <a:srgbClr val="002060"/>
                </a:solidFill>
                <a:hlinkClick r:id="rId7"/>
              </a:rPr>
              <a:t>ISA/EP</a:t>
            </a:r>
            <a:r>
              <a:rPr lang="fr-CH" altLang="en-US" sz="2800" dirty="0">
                <a:solidFill>
                  <a:srgbClr val="002060"/>
                </a:solidFill>
              </a:rPr>
              <a:t>) </a:t>
            </a:r>
          </a:p>
          <a:p>
            <a:pPr marL="914400" lvl="1" indent="-457200">
              <a:spcBef>
                <a:spcPct val="0"/>
              </a:spcBef>
              <a:spcAft>
                <a:spcPct val="15000"/>
              </a:spcAft>
              <a:buClr>
                <a:srgbClr val="990033"/>
              </a:buClr>
            </a:pPr>
            <a:r>
              <a:rPr lang="fr-CH" altLang="en-US" sz="2800" dirty="0">
                <a:solidFill>
                  <a:srgbClr val="002060"/>
                </a:solidFill>
              </a:rPr>
              <a:t>…autre(s) choix possible(s</a:t>
            </a:r>
            <a:r>
              <a:rPr lang="fr-CH" altLang="en-US" sz="2800" dirty="0" smtClean="0">
                <a:solidFill>
                  <a:srgbClr val="002060"/>
                </a:solidFill>
              </a:rPr>
              <a:t>):</a:t>
            </a:r>
          </a:p>
          <a:p>
            <a:pPr marL="1314450" lvl="2" indent="-457200">
              <a:spcBef>
                <a:spcPct val="0"/>
              </a:spcBef>
              <a:spcAft>
                <a:spcPct val="15000"/>
              </a:spcAft>
              <a:buClr>
                <a:srgbClr val="990033"/>
              </a:buClr>
            </a:pPr>
            <a:r>
              <a:rPr lang="fr-CH" altLang="en-US" sz="2800" dirty="0" smtClean="0">
                <a:solidFill>
                  <a:srgbClr val="002060"/>
                </a:solidFill>
              </a:rPr>
              <a:t>en </a:t>
            </a:r>
            <a:r>
              <a:rPr lang="fr-CH" altLang="en-US" sz="2800" dirty="0">
                <a:solidFill>
                  <a:srgbClr val="002060"/>
                </a:solidFill>
              </a:rPr>
              <a:t>cas de dépôt auprès de </a:t>
            </a:r>
            <a:r>
              <a:rPr lang="fr-CH" altLang="en-US" sz="2800" dirty="0" smtClean="0">
                <a:solidFill>
                  <a:srgbClr val="002060"/>
                </a:solidFill>
              </a:rPr>
              <a:t>RO/IB</a:t>
            </a:r>
          </a:p>
          <a:p>
            <a:pPr marL="1314450" lvl="2" indent="-457200">
              <a:spcBef>
                <a:spcPct val="0"/>
              </a:spcBef>
              <a:spcAft>
                <a:spcPct val="15000"/>
              </a:spcAft>
              <a:buClr>
                <a:srgbClr val="990033"/>
              </a:buClr>
            </a:pPr>
            <a:r>
              <a:rPr lang="fr-CH" altLang="en-US" sz="2800" dirty="0" smtClean="0">
                <a:solidFill>
                  <a:srgbClr val="002060"/>
                </a:solidFill>
              </a:rPr>
              <a:t>si </a:t>
            </a:r>
            <a:r>
              <a:rPr lang="fr-CH" altLang="en-US" sz="2800" dirty="0">
                <a:solidFill>
                  <a:srgbClr val="002060"/>
                </a:solidFill>
              </a:rPr>
              <a:t>la demande </a:t>
            </a:r>
            <a:r>
              <a:rPr lang="fr-CH" altLang="en-US" sz="2800" dirty="0" smtClean="0">
                <a:solidFill>
                  <a:srgbClr val="002060"/>
                </a:solidFill>
              </a:rPr>
              <a:t>PCT mentionne </a:t>
            </a:r>
            <a:r>
              <a:rPr lang="fr-CH" altLang="en-US" sz="2800" dirty="0">
                <a:solidFill>
                  <a:srgbClr val="002060"/>
                </a:solidFill>
              </a:rPr>
              <a:t>des déposants AUTRES que </a:t>
            </a:r>
            <a:r>
              <a:rPr lang="fr-CH" altLang="en-US" sz="2800" dirty="0" smtClean="0">
                <a:solidFill>
                  <a:srgbClr val="002060"/>
                </a:solidFill>
              </a:rPr>
              <a:t>FR</a:t>
            </a:r>
            <a:endParaRPr lang="fr-CH" altLang="en-US" sz="2800" dirty="0">
              <a:solidFill>
                <a:srgbClr val="002060"/>
              </a:solidFill>
            </a:endParaRPr>
          </a:p>
          <a:p>
            <a:pPr lvl="1"/>
            <a:endParaRPr lang="en-GB" dirty="0"/>
          </a:p>
        </p:txBody>
      </p:sp>
      <p:sp>
        <p:nvSpPr>
          <p:cNvPr id="4" name="Rectangle 3"/>
          <p:cNvSpPr>
            <a:spLocks noGrp="1" noChangeArrowheads="1"/>
          </p:cNvSpPr>
          <p:nvPr>
            <p:ph type="title" idx="4294967295"/>
          </p:nvPr>
        </p:nvSpPr>
        <p:spPr>
          <a:xfrm>
            <a:off x="395412" y="116632"/>
            <a:ext cx="8353052" cy="981076"/>
          </a:xfrm>
        </p:spPr>
        <p:txBody>
          <a:bodyPr/>
          <a:lstStyle/>
          <a:p>
            <a:r>
              <a:rPr lang="en-US" altLang="en-US" kern="1200" dirty="0"/>
              <a:t>ROs/ISAs pour les déposants FR</a:t>
            </a:r>
          </a:p>
        </p:txBody>
      </p:sp>
    </p:spTree>
    <p:extLst>
      <p:ext uri="{BB962C8B-B14F-4D97-AF65-F5344CB8AC3E}">
        <p14:creationId xmlns:p14="http://schemas.microsoft.com/office/powerpoint/2010/main" val="28484421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28600" y="1918339"/>
            <a:ext cx="8915400" cy="208672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smtClean="0">
                <a:solidFill>
                  <a:srgbClr val="0070C0"/>
                </a:solidFill>
                <a:ea typeface="ヒラギノ角ゴ Pro W3"/>
                <a:cs typeface="ヒラギノ角ゴ Pro W3"/>
              </a:rPr>
              <a:t>reporte </a:t>
            </a:r>
            <a:r>
              <a:rPr lang="fr-CH" altLang="en-US" dirty="0">
                <a:solidFill>
                  <a:srgbClr val="0070C0"/>
                </a:solidFill>
                <a:ea typeface="ヒラギノ角ゴ Pro W3"/>
                <a:cs typeface="ヒラギノ角ゴ Pro W3"/>
              </a:rPr>
              <a:t>l</a:t>
            </a:r>
            <a:r>
              <a:rPr lang="fr-CH" altLang="en-US" dirty="0" smtClean="0">
                <a:solidFill>
                  <a:srgbClr val="0070C0"/>
                </a:solidFill>
                <a:ea typeface="ヒラギノ角ゴ Pro W3"/>
                <a:cs typeface="ヒラギノ角ゴ Pro W3"/>
              </a:rPr>
              <a:t>es </a:t>
            </a:r>
            <a:r>
              <a:rPr lang="fr-CH" altLang="en-US" dirty="0">
                <a:solidFill>
                  <a:srgbClr val="0070C0"/>
                </a:solidFill>
                <a:ea typeface="ヒラギノ角ゴ Pro W3"/>
                <a:cs typeface="ヒラギノ角ゴ Pro W3"/>
              </a:rPr>
              <a:t>principaux coûts associés à l’internationalisation de la protection par </a:t>
            </a:r>
            <a:r>
              <a:rPr lang="fr-CH" altLang="en-US" dirty="0" smtClean="0">
                <a:solidFill>
                  <a:srgbClr val="0070C0"/>
                </a:solidFill>
                <a:ea typeface="ヒラギノ角ゴ Pro W3"/>
                <a:cs typeface="ヒラギノ角ゴ Pro W3"/>
              </a:rPr>
              <a:t>brevets </a:t>
            </a:r>
            <a:endParaRPr lang="fr-CH" altLang="en-US" dirty="0">
              <a:solidFill>
                <a:srgbClr val="0070C0"/>
              </a:solidFill>
              <a:ea typeface="ヒラギノ角ゴ Pro W3"/>
              <a:cs typeface="ヒラギノ角ゴ Pro W3"/>
            </a:endParaRPr>
          </a:p>
          <a:p>
            <a:pPr marL="990600" lvl="1" indent="-457200"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87425" lvl="1" indent="-422275" algn="l">
              <a:spcBef>
                <a:spcPct val="20000"/>
              </a:spcBef>
              <a:buNone/>
            </a:pPr>
            <a:r>
              <a:rPr lang="en-US" altLang="en-US" b="1" dirty="0" smtClean="0">
                <a:solidFill>
                  <a:srgbClr val="0070C0"/>
                </a:solidFill>
                <a:ea typeface="ヒラギノ角ゴ Pro W3"/>
                <a:cs typeface="ヒラギノ角ゴ Pro W3"/>
              </a:rPr>
              <a:t>3</a:t>
            </a:r>
            <a:r>
              <a:rPr lang="en-US" altLang="en-US" b="1" dirty="0">
                <a:solidFill>
                  <a:srgbClr val="0070C0"/>
                </a:solidFill>
                <a:ea typeface="ヒラギノ角ゴ Pro W3"/>
                <a:cs typeface="ヒラギノ角ゴ Pro W3"/>
              </a:rPr>
              <a:t>. </a:t>
            </a:r>
            <a:r>
              <a:rPr lang="en-US" altLang="en-US" b="1" dirty="0" smtClean="0">
                <a:solidFill>
                  <a:srgbClr val="0070C0"/>
                </a:solidFill>
                <a:ea typeface="ヒラギノ角ゴ Pro W3"/>
                <a:cs typeface="ヒラギノ角ゴ Pro W3"/>
              </a:rPr>
              <a:t>	</a:t>
            </a:r>
            <a:r>
              <a:rPr lang="fr-CH" altLang="en-US" b="1" dirty="0" smtClean="0">
                <a:solidFill>
                  <a:srgbClr val="0070C0"/>
                </a:solidFill>
                <a:ea typeface="ヒラギノ角ゴ Pro W3"/>
                <a:cs typeface="ヒラギノ角ゴ Pro W3"/>
              </a:rPr>
              <a:t>harmonise les exigences formelles</a:t>
            </a:r>
            <a:endParaRPr lang="fr-CH" altLang="en-US" b="1" dirty="0">
              <a:solidFill>
                <a:srgbClr val="0070C0"/>
              </a:solidFill>
              <a:ea typeface="ヒラギノ角ゴ Pro W3"/>
              <a:cs typeface="ヒラギノ角ゴ Pro W3"/>
            </a:endParaRPr>
          </a:p>
        </p:txBody>
      </p:sp>
      <p:sp>
        <p:nvSpPr>
          <p:cNvPr id="338948" name="Rectangle 4"/>
          <p:cNvSpPr>
            <a:spLocks noChangeArrowheads="1"/>
          </p:cNvSpPr>
          <p:nvPr/>
        </p:nvSpPr>
        <p:spPr bwMode="auto">
          <a:xfrm>
            <a:off x="228600" y="0"/>
            <a:ext cx="74521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None/>
            </a:pPr>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sp>
        <p:nvSpPr>
          <p:cNvPr id="6"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116519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9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6" grpId="0"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366295" y="46365"/>
            <a:ext cx="8238153" cy="646331"/>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buNone/>
            </a:pPr>
            <a:r>
              <a:rPr lang="fr-CH" altLang="en-US" sz="3600" dirty="0">
                <a:solidFill>
                  <a:srgbClr val="00408C"/>
                </a:solidFill>
                <a:latin typeface="+mj-lt"/>
                <a:ea typeface="+mj-ea"/>
                <a:cs typeface="+mj-cs"/>
              </a:rPr>
              <a:t>Harmonisation des exigences formelles</a:t>
            </a:r>
          </a:p>
        </p:txBody>
      </p:sp>
      <p:sp>
        <p:nvSpPr>
          <p:cNvPr id="5" name="Rectangle 3"/>
          <p:cNvSpPr txBox="1">
            <a:spLocks noChangeArrowheads="1"/>
          </p:cNvSpPr>
          <p:nvPr/>
        </p:nvSpPr>
        <p:spPr bwMode="auto">
          <a:xfrm>
            <a:off x="251520" y="764704"/>
            <a:ext cx="8892480"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mn-ea"/>
                <a:cs typeface="+mn-cs"/>
              </a:defRPr>
            </a:lvl5pPr>
            <a:lvl6pPr marL="2514600" indent="-228600" algn="l" rtl="0" fontAlgn="base">
              <a:spcBef>
                <a:spcPct val="20000"/>
              </a:spcBef>
              <a:spcAft>
                <a:spcPct val="0"/>
              </a:spcAft>
              <a:buBlip>
                <a:blip r:embed="rId2"/>
              </a:buBlip>
              <a:defRPr sz="2400">
                <a:solidFill>
                  <a:schemeClr val="tx1"/>
                </a:solidFill>
                <a:latin typeface="+mn-lt"/>
                <a:ea typeface="+mn-ea"/>
                <a:cs typeface="+mn-cs"/>
              </a:defRPr>
            </a:lvl6pPr>
            <a:lvl7pPr marL="2971800" indent="-228600" algn="l" rtl="0" fontAlgn="base">
              <a:spcBef>
                <a:spcPct val="20000"/>
              </a:spcBef>
              <a:spcAft>
                <a:spcPct val="0"/>
              </a:spcAft>
              <a:buBlip>
                <a:blip r:embed="rId2"/>
              </a:buBlip>
              <a:defRPr sz="2400">
                <a:solidFill>
                  <a:schemeClr val="tx1"/>
                </a:solidFill>
                <a:latin typeface="+mn-lt"/>
                <a:ea typeface="+mn-ea"/>
                <a:cs typeface="+mn-cs"/>
              </a:defRPr>
            </a:lvl7pPr>
            <a:lvl8pPr marL="3429000" indent="-228600" algn="l" rtl="0" fontAlgn="base">
              <a:spcBef>
                <a:spcPct val="20000"/>
              </a:spcBef>
              <a:spcAft>
                <a:spcPct val="0"/>
              </a:spcAft>
              <a:buBlip>
                <a:blip r:embed="rId2"/>
              </a:buBlip>
              <a:defRPr sz="2400">
                <a:solidFill>
                  <a:schemeClr val="tx1"/>
                </a:solidFill>
                <a:latin typeface="+mn-lt"/>
                <a:ea typeface="+mn-ea"/>
                <a:cs typeface="+mn-cs"/>
              </a:defRPr>
            </a:lvl8pPr>
            <a:lvl9pPr marL="3886200" indent="-228600" algn="l" rtl="0" fontAlgn="base">
              <a:spcBef>
                <a:spcPct val="20000"/>
              </a:spcBef>
              <a:spcAft>
                <a:spcPct val="0"/>
              </a:spcAft>
              <a:buBlip>
                <a:blip r:embed="rId2"/>
              </a:buBlip>
              <a:defRPr sz="2400">
                <a:solidFill>
                  <a:schemeClr val="tx1"/>
                </a:solidFill>
                <a:latin typeface="+mn-lt"/>
                <a:ea typeface="+mn-ea"/>
                <a:cs typeface="+mn-cs"/>
              </a:defRPr>
            </a:lvl9pPr>
          </a:lstStyle>
          <a:p>
            <a:pPr eaLnBrk="1" hangingPunct="1">
              <a:spcBef>
                <a:spcPct val="25000"/>
              </a:spcBef>
              <a:spcAft>
                <a:spcPct val="35000"/>
              </a:spcAft>
            </a:pPr>
            <a:r>
              <a:rPr lang="fr-CH" altLang="fr-FR" sz="2200" b="1" u="sng" kern="0" dirty="0" smtClean="0">
                <a:solidFill>
                  <a:srgbClr val="0070C0"/>
                </a:solidFill>
              </a:rPr>
              <a:t>Une seule</a:t>
            </a:r>
            <a:r>
              <a:rPr lang="fr-CH" altLang="fr-FR" sz="2200" b="1" kern="0" dirty="0" smtClean="0">
                <a:solidFill>
                  <a:srgbClr val="0070C0"/>
                </a:solidFill>
              </a:rPr>
              <a:t> </a:t>
            </a:r>
            <a:r>
              <a:rPr lang="fr-CH" altLang="fr-FR" sz="2200" kern="0" dirty="0" smtClean="0">
                <a:solidFill>
                  <a:srgbClr val="0070C0"/>
                </a:solidFill>
              </a:rPr>
              <a:t>demande déposée</a:t>
            </a:r>
            <a:r>
              <a:rPr lang="fr-CH" altLang="fr-FR" sz="2200" kern="0" dirty="0" smtClean="0">
                <a:solidFill>
                  <a:srgbClr val="002060"/>
                </a:solidFill>
              </a:rPr>
              <a:t>, qui contient par défaut la désignation de tous les États membres (pour tous les types de protection disponibles) </a:t>
            </a:r>
          </a:p>
          <a:p>
            <a:pPr eaLnBrk="1" hangingPunct="1">
              <a:spcBef>
                <a:spcPct val="25000"/>
              </a:spcBef>
              <a:spcAft>
                <a:spcPct val="35000"/>
              </a:spcAft>
            </a:pPr>
            <a:r>
              <a:rPr lang="fr-CH" altLang="fr-FR" sz="2200" kern="0" dirty="0" smtClean="0">
                <a:solidFill>
                  <a:srgbClr val="002060"/>
                </a:solidFill>
              </a:rPr>
              <a:t>Le dépôt d’une demande internationale produit les </a:t>
            </a:r>
            <a:r>
              <a:rPr lang="fr-CH" altLang="fr-FR" sz="2200" b="1" u="sng" kern="0" dirty="0" smtClean="0">
                <a:solidFill>
                  <a:srgbClr val="0070C0"/>
                </a:solidFill>
              </a:rPr>
              <a:t>mêmes effets qu’un dépôt national dans chacun des États membres </a:t>
            </a:r>
            <a:r>
              <a:rPr lang="fr-CH" altLang="fr-FR" sz="2200" kern="0" dirty="0" smtClean="0">
                <a:solidFill>
                  <a:srgbClr val="002060"/>
                </a:solidFill>
              </a:rPr>
              <a:t>: la date de dépôt international est la date de dépôt dans chaque état désigné</a:t>
            </a:r>
          </a:p>
          <a:p>
            <a:r>
              <a:rPr lang="fr-CH" altLang="en-US" sz="2200" b="1" dirty="0" smtClean="0">
                <a:solidFill>
                  <a:srgbClr val="0070C0"/>
                </a:solidFill>
                <a:ea typeface="ヒラギノ角ゴ Pro W3"/>
                <a:cs typeface="ヒラギノ角ゴ Pro W3"/>
              </a:rPr>
              <a:t>Article 27.1) du PCT : </a:t>
            </a:r>
            <a:r>
              <a:rPr lang="fr-CH" altLang="en-US" sz="2200" dirty="0" smtClean="0">
                <a:solidFill>
                  <a:srgbClr val="002060"/>
                </a:solidFill>
                <a:ea typeface="ヒラギノ角ゴ Pro W3"/>
                <a:cs typeface="ヒラギノ角ゴ Pro W3"/>
              </a:rPr>
              <a:t>“</a:t>
            </a:r>
            <a:r>
              <a:rPr lang="fr-CH" sz="2000" dirty="0" smtClean="0">
                <a:latin typeface="Times New Roman" panose="02020603050405020304" pitchFamily="18" charset="0"/>
                <a:cs typeface="Times New Roman" panose="02020603050405020304" pitchFamily="18" charset="0"/>
              </a:rPr>
              <a:t>Aucune législation nationale ne peut exiger que la demande internationale satisfasse, quant à sa forme ou son contenu, à des </a:t>
            </a:r>
            <a:r>
              <a:rPr lang="fr-CH" sz="2000" u="sng" dirty="0" smtClean="0">
                <a:latin typeface="Times New Roman" panose="02020603050405020304" pitchFamily="18" charset="0"/>
                <a:cs typeface="Times New Roman" panose="02020603050405020304" pitchFamily="18" charset="0"/>
              </a:rPr>
              <a:t>exigences différentes de celles qui sont prévues dans le présent traité </a:t>
            </a:r>
            <a:r>
              <a:rPr lang="fr-CH" sz="2000" dirty="0" smtClean="0">
                <a:latin typeface="Times New Roman" panose="02020603050405020304" pitchFamily="18" charset="0"/>
                <a:cs typeface="Times New Roman" panose="02020603050405020304" pitchFamily="18" charset="0"/>
              </a:rPr>
              <a:t>et dans le règlement d’exécution </a:t>
            </a:r>
            <a:r>
              <a:rPr lang="fr-CH" sz="2000" u="sng" dirty="0" smtClean="0">
                <a:latin typeface="Times New Roman" panose="02020603050405020304" pitchFamily="18" charset="0"/>
                <a:cs typeface="Times New Roman" panose="02020603050405020304" pitchFamily="18" charset="0"/>
              </a:rPr>
              <a:t>ou à des exigences supplémentaires</a:t>
            </a:r>
            <a:r>
              <a:rPr lang="fr-CH" sz="2000" dirty="0" smtClean="0">
                <a:latin typeface="Times New Roman" panose="02020603050405020304" pitchFamily="18" charset="0"/>
                <a:cs typeface="Times New Roman" panose="02020603050405020304" pitchFamily="18" charset="0"/>
              </a:rPr>
              <a:t>.</a:t>
            </a:r>
            <a:r>
              <a:rPr lang="fr-CH" altLang="en-US" sz="2200" dirty="0" smtClean="0">
                <a:solidFill>
                  <a:srgbClr val="002060"/>
                </a:solidFill>
                <a:ea typeface="ヒラギノ角ゴ Pro W3"/>
                <a:cs typeface="ヒラギノ角ゴ Pro W3"/>
              </a:rPr>
              <a:t>”</a:t>
            </a:r>
          </a:p>
          <a:p>
            <a:pPr eaLnBrk="1" hangingPunct="1">
              <a:spcBef>
                <a:spcPct val="25000"/>
              </a:spcBef>
              <a:spcAft>
                <a:spcPct val="35000"/>
              </a:spcAft>
            </a:pPr>
            <a:r>
              <a:rPr lang="fr-CH" altLang="en-US" sz="2200" b="1" dirty="0" smtClean="0">
                <a:solidFill>
                  <a:srgbClr val="0070C0"/>
                </a:solidFill>
                <a:ea typeface="ヒラギノ角ゴ Pro W3"/>
                <a:cs typeface="ヒラギノ角ゴ Pro W3"/>
              </a:rPr>
              <a:t>Paragraphe 4.011 du </a:t>
            </a:r>
            <a:r>
              <a:rPr lang="fr-CH" altLang="en-US" sz="2200" b="1" i="1" dirty="0" smtClean="0">
                <a:solidFill>
                  <a:srgbClr val="0070C0"/>
                </a:solidFill>
                <a:ea typeface="ヒラギノ角ゴ Pro W3"/>
                <a:cs typeface="ヒラギノ角ゴ Pro W3"/>
              </a:rPr>
              <a:t>Guide du déposant du PCT </a:t>
            </a:r>
            <a:r>
              <a:rPr lang="fr-CH" altLang="en-US" sz="2200" b="1" dirty="0" smtClean="0">
                <a:solidFill>
                  <a:srgbClr val="0070C0"/>
                </a:solidFill>
                <a:ea typeface="ヒラギノ角ゴ Pro W3"/>
                <a:cs typeface="ヒラギノ角ゴ Pro W3"/>
              </a:rPr>
              <a:t>: </a:t>
            </a:r>
            <a:r>
              <a:rPr lang="fr-CH" altLang="en-US" sz="2200" dirty="0" smtClean="0">
                <a:solidFill>
                  <a:srgbClr val="002060"/>
                </a:solidFill>
                <a:ea typeface="ヒラギノ角ゴ Pro W3"/>
                <a:cs typeface="ヒラギノ角ゴ Pro W3"/>
              </a:rPr>
              <a:t>“</a:t>
            </a:r>
            <a:r>
              <a:rPr lang="fr-CH" sz="2000" dirty="0" smtClean="0">
                <a:latin typeface="Times New Roman" panose="02020603050405020304" pitchFamily="18" charset="0"/>
                <a:cs typeface="Times New Roman" panose="02020603050405020304" pitchFamily="18" charset="0"/>
              </a:rPr>
              <a:t>La demande internationale doit être déposée sous une </a:t>
            </a:r>
            <a:r>
              <a:rPr lang="fr-CH" sz="2000" dirty="0" smtClean="0">
                <a:latin typeface="Times New Roman" panose="02020603050405020304" pitchFamily="18" charset="0"/>
                <a:cs typeface="Times New Roman" panose="02020603050405020304" pitchFamily="18" charset="0"/>
                <a:hlinkClick r:id="rId3"/>
              </a:rPr>
              <a:t>forme </a:t>
            </a:r>
            <a:r>
              <a:rPr lang="fr-CH" sz="2000" dirty="0" smtClean="0">
                <a:latin typeface="Times New Roman" panose="02020603050405020304" pitchFamily="18" charset="0"/>
                <a:cs typeface="Times New Roman" panose="02020603050405020304" pitchFamily="18" charset="0"/>
              </a:rPr>
              <a:t>déterminée </a:t>
            </a:r>
            <a:r>
              <a:rPr lang="fr-CH" sz="2000" u="sng" dirty="0" smtClean="0">
                <a:latin typeface="Times New Roman" panose="02020603050405020304" pitchFamily="18" charset="0"/>
                <a:cs typeface="Times New Roman" panose="02020603050405020304" pitchFamily="18" charset="0"/>
              </a:rPr>
              <a:t>qui doit être acceptée par tous les offices désignés aux fins de la phase nationale</a:t>
            </a:r>
            <a:r>
              <a:rPr lang="fr-CH" sz="2000" dirty="0" smtClean="0">
                <a:latin typeface="Times New Roman" panose="02020603050405020304" pitchFamily="18" charset="0"/>
                <a:cs typeface="Times New Roman" panose="02020603050405020304" pitchFamily="18" charset="0"/>
              </a:rPr>
              <a:t>, de sorte qu’il n’est pas nécessaire de se conformer à des exigences de forme très différentes les unes des autres dans les nombreux pays où l’on peut souhaiter obtenir une protection.</a:t>
            </a:r>
            <a:r>
              <a:rPr lang="fr-CH" sz="2000" dirty="0" smtClean="0"/>
              <a:t>”</a:t>
            </a:r>
            <a:r>
              <a:rPr lang="fr-FR" sz="2000" dirty="0"/>
              <a:t>	</a:t>
            </a: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fr-FR" kern="0" dirty="0" smtClean="0"/>
          </a:p>
        </p:txBody>
      </p:sp>
    </p:spTree>
    <p:extLst>
      <p:ext uri="{BB962C8B-B14F-4D97-AF65-F5344CB8AC3E}">
        <p14:creationId xmlns:p14="http://schemas.microsoft.com/office/powerpoint/2010/main" val="654967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28600" y="1969905"/>
            <a:ext cx="8915400" cy="289925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smtClean="0">
                <a:solidFill>
                  <a:srgbClr val="0070C0"/>
                </a:solidFill>
                <a:ea typeface="ヒラギノ角ゴ Pro W3"/>
                <a:cs typeface="ヒラギノ角ゴ Pro W3"/>
              </a:rPr>
              <a:t>reporte </a:t>
            </a:r>
            <a:r>
              <a:rPr lang="fr-CH" altLang="en-US" dirty="0">
                <a:solidFill>
                  <a:srgbClr val="0070C0"/>
                </a:solidFill>
                <a:ea typeface="ヒラギノ角ゴ Pro W3"/>
                <a:cs typeface="ヒラギノ角ゴ Pro W3"/>
              </a:rPr>
              <a:t>l</a:t>
            </a:r>
            <a:r>
              <a:rPr lang="fr-CH" altLang="en-US" dirty="0" smtClean="0">
                <a:solidFill>
                  <a:srgbClr val="0070C0"/>
                </a:solidFill>
                <a:ea typeface="ヒラギノ角ゴ Pro W3"/>
                <a:cs typeface="ヒラギノ角ゴ Pro W3"/>
              </a:rPr>
              <a:t>es </a:t>
            </a:r>
            <a:r>
              <a:rPr lang="fr-CH" altLang="en-US" dirty="0">
                <a:solidFill>
                  <a:srgbClr val="0070C0"/>
                </a:solidFill>
                <a:ea typeface="ヒラギノ角ゴ Pro W3"/>
                <a:cs typeface="ヒラギノ角ゴ Pro W3"/>
              </a:rPr>
              <a:t>principaux coûts associés à l’internationalisation de la protection par </a:t>
            </a:r>
            <a:r>
              <a:rPr lang="fr-CH" altLang="en-US" dirty="0" smtClean="0">
                <a:solidFill>
                  <a:srgbClr val="0070C0"/>
                </a:solidFill>
                <a:ea typeface="ヒラギノ角ゴ Pro W3"/>
                <a:cs typeface="ヒラギノ角ゴ Pro W3"/>
              </a:rPr>
              <a:t>brevets </a:t>
            </a:r>
            <a:endParaRPr lang="fr-CH" altLang="en-US" dirty="0">
              <a:solidFill>
                <a:srgbClr val="0070C0"/>
              </a:solidFill>
              <a:ea typeface="ヒラギノ角ゴ Pro W3"/>
              <a:cs typeface="ヒラギノ角ゴ Pro W3"/>
            </a:endParaRPr>
          </a:p>
          <a:p>
            <a:pPr marL="990600" lvl="1" indent="-457200"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90600" lvl="1" indent="-457200">
              <a:spcBef>
                <a:spcPct val="20000"/>
              </a:spcBef>
            </a:pPr>
            <a:r>
              <a:rPr lang="en-US" altLang="en-US" dirty="0">
                <a:solidFill>
                  <a:srgbClr val="0070C0"/>
                </a:solidFill>
                <a:ea typeface="ヒラギノ角ゴ Pro W3"/>
                <a:cs typeface="ヒラギノ角ゴ Pro W3"/>
              </a:rPr>
              <a:t>3. 	</a:t>
            </a:r>
            <a:r>
              <a:rPr lang="fr-CH" altLang="en-US" dirty="0">
                <a:solidFill>
                  <a:srgbClr val="0070C0"/>
                </a:solidFill>
                <a:ea typeface="ヒラギノ角ゴ Pro W3"/>
                <a:cs typeface="ヒラギノ角ゴ Pro W3"/>
              </a:rPr>
              <a:t>harmonise les exigences formelles</a:t>
            </a:r>
          </a:p>
          <a:p>
            <a:pPr marL="990600" lvl="1" indent="-457200" algn="l">
              <a:spcBef>
                <a:spcPct val="20000"/>
              </a:spcBef>
              <a:buNone/>
            </a:pPr>
            <a:r>
              <a:rPr lang="en-US" altLang="en-US" b="1" kern="0" dirty="0" smtClean="0">
                <a:solidFill>
                  <a:srgbClr val="0070C0"/>
                </a:solidFill>
                <a:latin typeface="+mn-lt"/>
                <a:cs typeface="+mn-cs"/>
              </a:rPr>
              <a:t>4</a:t>
            </a:r>
            <a:r>
              <a:rPr lang="en-US" altLang="en-US" b="1" kern="0" dirty="0">
                <a:solidFill>
                  <a:srgbClr val="0070C0"/>
                </a:solidFill>
                <a:latin typeface="+mn-lt"/>
                <a:cs typeface="+mn-cs"/>
              </a:rPr>
              <a:t>. </a:t>
            </a:r>
            <a:r>
              <a:rPr lang="en-US" altLang="en-US" b="1" kern="0" dirty="0" smtClean="0">
                <a:solidFill>
                  <a:srgbClr val="0070C0"/>
                </a:solidFill>
                <a:latin typeface="+mn-lt"/>
                <a:cs typeface="+mn-cs"/>
              </a:rPr>
              <a:t>	</a:t>
            </a:r>
            <a:r>
              <a:rPr lang="fr-CH" altLang="en-US" b="1" kern="0" dirty="0">
                <a:solidFill>
                  <a:srgbClr val="0070C0"/>
                </a:solidFill>
                <a:latin typeface="+mn-lt"/>
                <a:cs typeface="+mn-cs"/>
              </a:rPr>
              <a:t>p</a:t>
            </a:r>
            <a:r>
              <a:rPr lang="fr-CH" altLang="en-US" b="1" kern="0" dirty="0" smtClean="0">
                <a:solidFill>
                  <a:srgbClr val="0070C0"/>
                </a:solidFill>
                <a:latin typeface="+mn-lt"/>
                <a:cs typeface="+mn-cs"/>
              </a:rPr>
              <a:t>rotège le déposant d’erreurs commises par inadvertance</a:t>
            </a:r>
            <a:endParaRPr lang="fr-CH" altLang="en-US" b="1" kern="0" dirty="0">
              <a:solidFill>
                <a:srgbClr val="0070C0"/>
              </a:solidFill>
              <a:latin typeface="+mn-lt"/>
              <a:cs typeface="+mn-cs"/>
            </a:endParaRPr>
          </a:p>
        </p:txBody>
      </p:sp>
      <p:sp>
        <p:nvSpPr>
          <p:cNvPr id="340996" name="Rectangle 4"/>
          <p:cNvSpPr>
            <a:spLocks noChangeArrowheads="1"/>
          </p:cNvSpPr>
          <p:nvPr/>
        </p:nvSpPr>
        <p:spPr bwMode="auto">
          <a:xfrm>
            <a:off x="107504" y="51346"/>
            <a:ext cx="77768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sp>
        <p:nvSpPr>
          <p:cNvPr id="5"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4616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09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4"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467544" y="68431"/>
            <a:ext cx="8676456" cy="1200329"/>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buNone/>
            </a:pPr>
            <a:r>
              <a:rPr lang="fr-CH" altLang="en-US" sz="3600" dirty="0">
                <a:solidFill>
                  <a:srgbClr val="00408C"/>
                </a:solidFill>
                <a:latin typeface="+mj-lt"/>
                <a:ea typeface="+mj-ea"/>
                <a:cs typeface="+mj-cs"/>
              </a:rPr>
              <a:t>Le PCT permet la correction d’erreurs   avant le traitement national</a:t>
            </a:r>
          </a:p>
        </p:txBody>
      </p:sp>
      <p:sp>
        <p:nvSpPr>
          <p:cNvPr id="342019" name="Text Box 3"/>
          <p:cNvSpPr txBox="1">
            <a:spLocks noChangeArrowheads="1"/>
          </p:cNvSpPr>
          <p:nvPr/>
        </p:nvSpPr>
        <p:spPr bwMode="auto">
          <a:xfrm>
            <a:off x="323528" y="1421189"/>
            <a:ext cx="8491860" cy="503214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Invitation à corriger les erreurs et à payer les taxes</a:t>
            </a:r>
          </a:p>
          <a:p>
            <a:pPr marL="342900" indent="-342900" algn="l" eaLnBrk="0" hangingPunct="0">
              <a:spcBef>
                <a:spcPct val="50000"/>
              </a:spcBef>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Alternative possible en cas de saisine d’un office récepteur non-compétent</a:t>
            </a:r>
            <a:endParaRPr lang="fr-CH" altLang="en-US" sz="2400" dirty="0" smtClean="0">
              <a:solidFill>
                <a:srgbClr val="002060"/>
              </a:solidFill>
              <a:ea typeface="ヒラギノ角ゴ Pro W3"/>
              <a:cs typeface="ヒラギノ角ゴ Pro W3"/>
            </a:endParaRPr>
          </a:p>
          <a:p>
            <a:pPr marL="342900" indent="-342900" algn="l" eaLnBrk="0" hangingPunct="0">
              <a:spcBef>
                <a:spcPct val="50000"/>
              </a:spcBef>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Double r</a:t>
            </a:r>
            <a:r>
              <a:rPr lang="fr-CH" altLang="en-US" sz="2400" dirty="0" smtClean="0">
                <a:solidFill>
                  <a:srgbClr val="002060"/>
                </a:solidFill>
                <a:ea typeface="ヒラギノ角ゴ Pro W3"/>
                <a:cs typeface="ヒラギノ角ゴ Pro W3"/>
              </a:rPr>
              <a:t>evue formelle de la demande internationale</a:t>
            </a:r>
          </a:p>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Restauration du droit de priorité</a:t>
            </a:r>
          </a:p>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Incorporation par renvoi d’éléments/parties manquantes</a:t>
            </a:r>
          </a:p>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Rectification d’erreurs évidentes</a:t>
            </a:r>
          </a:p>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Dispositif pour excuser le retard lors de l’ouverture de la phase nationale (rétablissement des droits) </a:t>
            </a:r>
          </a:p>
          <a:p>
            <a:pPr algn="l" eaLnBrk="0" hangingPunct="0">
              <a:spcBef>
                <a:spcPct val="50000"/>
              </a:spcBef>
            </a:pPr>
            <a:endParaRPr lang="en-US" altLang="en-US" sz="2200" b="1" dirty="0">
              <a:ea typeface="ヒラギノ角ゴ Pro W3"/>
              <a:cs typeface="ヒラギノ角ゴ Pro W3"/>
            </a:endParaRPr>
          </a:p>
        </p:txBody>
      </p:sp>
    </p:spTree>
    <p:extLst>
      <p:ext uri="{BB962C8B-B14F-4D97-AF65-F5344CB8AC3E}">
        <p14:creationId xmlns:p14="http://schemas.microsoft.com/office/powerpoint/2010/main" val="23156767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28600" y="1858290"/>
            <a:ext cx="8915400" cy="4450449"/>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87425" lvl="1" indent="-454025" defTabSz="812800">
              <a:spcBef>
                <a:spcPct val="20000"/>
              </a:spcBef>
              <a:buAutoNum type="arabicPeriod"/>
            </a:pPr>
            <a:r>
              <a:rPr lang="fr-CH" altLang="en-US" dirty="0" smtClean="0">
                <a:solidFill>
                  <a:srgbClr val="0070C0"/>
                </a:solidFill>
                <a:ea typeface="ヒラギノ角ゴ Pro W3"/>
                <a:cs typeface="ヒラギノ角ゴ Pro W3"/>
              </a:rPr>
              <a:t>reporte </a:t>
            </a:r>
            <a:r>
              <a:rPr lang="fr-CH" altLang="en-US" dirty="0">
                <a:solidFill>
                  <a:srgbClr val="0070C0"/>
                </a:solidFill>
                <a:ea typeface="ヒラギノ角ゴ Pro W3"/>
                <a:cs typeface="ヒラギノ角ゴ Pro W3"/>
              </a:rPr>
              <a:t>l</a:t>
            </a:r>
            <a:r>
              <a:rPr lang="fr-CH" altLang="en-US" dirty="0" smtClean="0">
                <a:solidFill>
                  <a:srgbClr val="0070C0"/>
                </a:solidFill>
                <a:ea typeface="ヒラギノ角ゴ Pro W3"/>
                <a:cs typeface="ヒラギノ角ゴ Pro W3"/>
              </a:rPr>
              <a:t>es </a:t>
            </a:r>
            <a:r>
              <a:rPr lang="fr-CH" altLang="en-US" dirty="0">
                <a:solidFill>
                  <a:srgbClr val="0070C0"/>
                </a:solidFill>
                <a:ea typeface="ヒラギノ角ゴ Pro W3"/>
                <a:cs typeface="ヒラギノ角ゴ Pro W3"/>
              </a:rPr>
              <a:t>principaux coûts associés à l’internationalisation de la protection par </a:t>
            </a:r>
            <a:r>
              <a:rPr lang="fr-CH" altLang="en-US" dirty="0" smtClean="0">
                <a:solidFill>
                  <a:srgbClr val="0070C0"/>
                </a:solidFill>
                <a:ea typeface="ヒラギノ角ゴ Pro W3"/>
                <a:cs typeface="ヒラギノ角ゴ Pro W3"/>
              </a:rPr>
              <a:t>brevets </a:t>
            </a:r>
            <a:endParaRPr lang="fr-CH" altLang="en-US" dirty="0">
              <a:solidFill>
                <a:srgbClr val="0070C0"/>
              </a:solidFill>
              <a:ea typeface="ヒラギノ角ゴ Pro W3"/>
              <a:cs typeface="ヒラギノ角ゴ Pro W3"/>
            </a:endParaRPr>
          </a:p>
          <a:p>
            <a:pPr marL="987425" lvl="1" indent="-454025"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87425" lvl="1" indent="-454025">
              <a:spcBef>
                <a:spcPct val="20000"/>
              </a:spcBef>
            </a:pPr>
            <a:r>
              <a:rPr lang="en-US" altLang="en-US" dirty="0">
                <a:solidFill>
                  <a:srgbClr val="0070C0"/>
                </a:solidFill>
                <a:ea typeface="ヒラギノ角ゴ Pro W3"/>
                <a:cs typeface="ヒラギノ角ゴ Pro W3"/>
              </a:rPr>
              <a:t>3. 	</a:t>
            </a:r>
            <a:r>
              <a:rPr lang="fr-CH" altLang="en-US" dirty="0">
                <a:solidFill>
                  <a:srgbClr val="0070C0"/>
                </a:solidFill>
                <a:ea typeface="ヒラギノ角ゴ Pro W3"/>
                <a:cs typeface="ヒラギノ角ゴ Pro W3"/>
              </a:rPr>
              <a:t>harmonise les exigences formelles</a:t>
            </a:r>
          </a:p>
          <a:p>
            <a:pPr marL="990600" lvl="1" indent="-457200">
              <a:spcBef>
                <a:spcPct val="20000"/>
              </a:spcBef>
            </a:pPr>
            <a:r>
              <a:rPr lang="en-US" altLang="en-US" kern="0" dirty="0">
                <a:solidFill>
                  <a:srgbClr val="0070C0"/>
                </a:solidFill>
              </a:rPr>
              <a:t>4. 	</a:t>
            </a:r>
            <a:r>
              <a:rPr lang="fr-CH" altLang="en-US" kern="0" dirty="0">
                <a:solidFill>
                  <a:srgbClr val="0070C0"/>
                </a:solidFill>
              </a:rPr>
              <a:t>protège le déposant d’erreurs commises par inadvertance</a:t>
            </a:r>
          </a:p>
          <a:p>
            <a:pPr marL="987425" lvl="1" indent="-454025" algn="l">
              <a:spcBef>
                <a:spcPct val="20000"/>
              </a:spcBef>
              <a:buNone/>
            </a:pPr>
            <a:r>
              <a:rPr lang="en-GB" altLang="en-US" b="1" dirty="0" smtClean="0">
                <a:solidFill>
                  <a:srgbClr val="0070C0"/>
                </a:solidFill>
                <a:ea typeface="ヒラギノ角ゴ Pro W3"/>
                <a:cs typeface="ヒラギノ角ゴ Pro W3"/>
              </a:rPr>
              <a:t>5</a:t>
            </a:r>
            <a:r>
              <a:rPr lang="en-GB" altLang="en-US" b="1" dirty="0">
                <a:solidFill>
                  <a:srgbClr val="0070C0"/>
                </a:solidFill>
                <a:ea typeface="ヒラギノ角ゴ Pro W3"/>
                <a:cs typeface="ヒラギノ角ゴ Pro W3"/>
              </a:rPr>
              <a:t>. </a:t>
            </a:r>
            <a:r>
              <a:rPr lang="en-GB" altLang="en-US" b="1" dirty="0" smtClean="0">
                <a:solidFill>
                  <a:srgbClr val="0070C0"/>
                </a:solidFill>
                <a:ea typeface="ヒラギノ角ゴ Pro W3"/>
                <a:cs typeface="ヒラギノ角ゴ Pro W3"/>
              </a:rPr>
              <a:t>	</a:t>
            </a:r>
            <a:r>
              <a:rPr lang="fr-CH" altLang="en-US" b="1" dirty="0" smtClean="0">
                <a:solidFill>
                  <a:srgbClr val="0070C0"/>
                </a:solidFill>
                <a:ea typeface="ヒラギノ角ゴ Pro W3"/>
                <a:cs typeface="ヒラギノ角ゴ Pro W3"/>
              </a:rPr>
              <a:t>est utilisé par les (plus grandes) entreprises, universités et instituts de recherche qui souhaitent obtenir une protection par brevet à une échelle internationale</a:t>
            </a:r>
          </a:p>
        </p:txBody>
      </p:sp>
      <p:sp>
        <p:nvSpPr>
          <p:cNvPr id="346116" name="Rectangle 4"/>
          <p:cNvSpPr>
            <a:spLocks noChangeArrowheads="1"/>
          </p:cNvSpPr>
          <p:nvPr/>
        </p:nvSpPr>
        <p:spPr bwMode="auto">
          <a:xfrm>
            <a:off x="107504" y="0"/>
            <a:ext cx="78454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b="1" dirty="0">
                <a:solidFill>
                  <a:srgbClr val="004072"/>
                </a:solidFill>
                <a:ea typeface="ヒラギノ角ゴ Pro W3"/>
                <a:cs typeface="ヒラギノ角ゴ Pro W3"/>
              </a:rPr>
              <a:t> </a:t>
            </a:r>
            <a:r>
              <a:rPr lang="en-US" altLang="en-US" sz="3600" dirty="0">
                <a:solidFill>
                  <a:srgbClr val="00408C"/>
                </a:solidFill>
                <a:latin typeface="+mj-lt"/>
                <a:ea typeface="+mj-ea"/>
                <a:cs typeface="+mj-cs"/>
              </a:rPr>
              <a:t>Les avantages du système PCT</a:t>
            </a:r>
          </a:p>
        </p:txBody>
      </p:sp>
      <p:sp>
        <p:nvSpPr>
          <p:cNvPr id="6"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426459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114">
                                            <p:txEl>
                                              <p:pRg st="4" end="4"/>
                                            </p:txEl>
                                          </p:spTgt>
                                        </p:tgtEl>
                                        <p:attrNameLst>
                                          <p:attrName>style.visibility</p:attrName>
                                        </p:attrNameLst>
                                      </p:cBhvr>
                                      <p:to>
                                        <p:strVal val="visible"/>
                                      </p:to>
                                    </p:set>
                                    <p:animEffect transition="in" filter="fade">
                                      <p:cBhvr>
                                        <p:cTn id="7" dur="500"/>
                                        <p:tgtEl>
                                          <p:spTgt spid="3461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323528" y="44996"/>
            <a:ext cx="8496944" cy="647700"/>
          </a:xfrm>
        </p:spPr>
        <p:txBody>
          <a:bodyPr wrap="square">
            <a:spAutoFit/>
          </a:bodyPr>
          <a:lstStyle/>
          <a:p>
            <a:r>
              <a:rPr lang="fr-FR" altLang="en-US" kern="1200" dirty="0"/>
              <a:t>Principaux déposants PCT en 2015</a:t>
            </a:r>
          </a:p>
        </p:txBody>
      </p:sp>
      <p:sp>
        <p:nvSpPr>
          <p:cNvPr id="17411" name="Rectangle 3"/>
          <p:cNvSpPr>
            <a:spLocks noChangeArrowheads="1"/>
          </p:cNvSpPr>
          <p:nvPr/>
        </p:nvSpPr>
        <p:spPr bwMode="auto">
          <a:xfrm>
            <a:off x="395536" y="808251"/>
            <a:ext cx="8496944"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Blip>
                <a:blip r:embed="rId3"/>
              </a:buBlip>
              <a:defRPr sz="2400">
                <a:solidFill>
                  <a:schemeClr val="tx1"/>
                </a:solidFill>
                <a:latin typeface="Arial" pitchFamily="34" charset="0"/>
                <a:cs typeface="Arial" pitchFamily="34" charset="0"/>
              </a:defRPr>
            </a:lvl1pPr>
            <a:lvl2pPr marL="838200" indent="-38100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257300" indent="-3429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828800" indent="-457200" eaLnBrk="0" hangingPunct="0">
              <a:spcBef>
                <a:spcPct val="20000"/>
              </a:spcBef>
              <a:buBlip>
                <a:blip r:embed="rId3"/>
              </a:buBlip>
              <a:defRPr sz="2400">
                <a:solidFill>
                  <a:schemeClr val="tx1"/>
                </a:solidFill>
                <a:latin typeface="Arial" pitchFamily="34" charset="0"/>
                <a:cs typeface="Arial" pitchFamily="34" charset="0"/>
              </a:defRPr>
            </a:lvl4pPr>
            <a:lvl5pPr marL="2286000" indent="-457200" eaLnBrk="0" hangingPunct="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AutoNum type="arabicPeriod"/>
              <a:tabLst>
                <a:tab pos="3413125" algn="l"/>
              </a:tabLst>
            </a:pPr>
            <a:r>
              <a:rPr lang="en-GB" altLang="en-US" sz="2300" dirty="0" smtClean="0">
                <a:solidFill>
                  <a:srgbClr val="002060"/>
                </a:solidFill>
                <a:ea typeface="ヒラギノ角ゴ Pro W3"/>
                <a:cs typeface="ヒラギノ角ゴ Pro W3"/>
              </a:rPr>
              <a:t>Huawei—CN 	(3.898)		</a:t>
            </a:r>
            <a:r>
              <a:rPr lang="en-GB" altLang="en-US" sz="2300" dirty="0" smtClean="0">
                <a:solidFill>
                  <a:srgbClr val="002060"/>
                </a:solidFill>
              </a:rPr>
              <a:t>=</a:t>
            </a:r>
            <a:r>
              <a:rPr lang="en-GB" altLang="en-US" sz="2300" dirty="0" smtClean="0">
                <a:solidFill>
                  <a:srgbClr val="008000"/>
                </a:solidFill>
              </a:rPr>
              <a:t> </a:t>
            </a:r>
            <a:r>
              <a:rPr lang="en-GB" altLang="en-US" sz="2300" dirty="0" smtClean="0">
                <a:solidFill>
                  <a:srgbClr val="002060"/>
                </a:solidFill>
              </a:rPr>
              <a:t>(3.442)</a:t>
            </a:r>
            <a:endParaRPr lang="en-GB" altLang="en-US" sz="2300" dirty="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smtClean="0">
                <a:solidFill>
                  <a:srgbClr val="002060"/>
                </a:solidFill>
                <a:ea typeface="ヒラギノ角ゴ Pro W3"/>
                <a:cs typeface="ヒラギノ角ゴ Pro W3"/>
              </a:rPr>
              <a:t>Qualcomm—US 	(2.442)		</a:t>
            </a:r>
            <a:r>
              <a:rPr lang="en-GB" altLang="en-US" sz="2300" dirty="0" smtClean="0">
                <a:solidFill>
                  <a:srgbClr val="002060"/>
                </a:solidFill>
              </a:rPr>
              <a:t>=</a:t>
            </a:r>
            <a:r>
              <a:rPr lang="en-GB" altLang="en-US" sz="2300" dirty="0" smtClean="0">
                <a:solidFill>
                  <a:srgbClr val="008000"/>
                </a:solidFill>
              </a:rPr>
              <a:t> </a:t>
            </a:r>
            <a:r>
              <a:rPr lang="en-GB" altLang="en-US" sz="2300" dirty="0" smtClean="0">
                <a:solidFill>
                  <a:srgbClr val="002060"/>
                </a:solidFill>
              </a:rPr>
              <a:t>(2.409)</a:t>
            </a:r>
            <a:endParaRPr lang="en-GB" altLang="en-US" sz="2300" dirty="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smtClean="0">
                <a:solidFill>
                  <a:srgbClr val="002060"/>
                </a:solidFill>
                <a:ea typeface="ヒラギノ角ゴ Pro W3"/>
                <a:cs typeface="ヒラギノ角ゴ Pro W3"/>
              </a:rPr>
              <a:t>ZTE—CN 	(</a:t>
            </a:r>
            <a:r>
              <a:rPr lang="en-GB" altLang="en-US" sz="2300" dirty="0" smtClean="0">
                <a:solidFill>
                  <a:srgbClr val="920000"/>
                </a:solidFill>
                <a:ea typeface="ヒラギノ角ゴ Pro W3"/>
                <a:cs typeface="ヒラギノ角ゴ Pro W3"/>
              </a:rPr>
              <a:t>2.155</a:t>
            </a:r>
            <a:r>
              <a:rPr lang="en-GB" altLang="en-US" sz="2300" dirty="0" smtClean="0">
                <a:solidFill>
                  <a:srgbClr val="002060"/>
                </a:solidFill>
                <a:ea typeface="ヒラギノ角ゴ Pro W3"/>
                <a:cs typeface="ヒラギノ角ゴ Pro W3"/>
              </a:rPr>
              <a:t>)		</a:t>
            </a:r>
            <a:r>
              <a:rPr lang="en-GB" altLang="en-US" sz="2300" dirty="0" smtClean="0">
                <a:solidFill>
                  <a:srgbClr val="002060"/>
                </a:solidFill>
              </a:rPr>
              <a:t>=</a:t>
            </a:r>
            <a:r>
              <a:rPr lang="en-GB" altLang="en-US" sz="2300" dirty="0" smtClean="0">
                <a:solidFill>
                  <a:srgbClr val="CC0000"/>
                </a:solidFill>
              </a:rPr>
              <a:t> </a:t>
            </a:r>
            <a:r>
              <a:rPr lang="en-GB" altLang="en-US" sz="2300" dirty="0" smtClean="0">
                <a:solidFill>
                  <a:srgbClr val="002060"/>
                </a:solidFill>
              </a:rPr>
              <a:t>(2.179)</a:t>
            </a:r>
            <a:endParaRPr lang="en-GB" altLang="en-US" sz="2300" dirty="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a:solidFill>
                  <a:srgbClr val="002060"/>
                </a:solidFill>
              </a:rPr>
              <a:t>Samsung—KR</a:t>
            </a:r>
            <a:r>
              <a:rPr lang="en-GB" altLang="en-US" sz="2300" dirty="0" smtClean="0">
                <a:solidFill>
                  <a:srgbClr val="002060"/>
                </a:solidFill>
                <a:ea typeface="ヒラギノ角ゴ Pro W3"/>
                <a:cs typeface="ヒラギノ角ゴ Pro W3"/>
              </a:rPr>
              <a:t> 	(1.683)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11</a:t>
            </a:r>
            <a:r>
              <a:rPr lang="en-GB" altLang="en-US" sz="2300" dirty="0" smtClean="0">
                <a:solidFill>
                  <a:srgbClr val="008000"/>
                </a:solidFill>
              </a:rPr>
              <a:t>] </a:t>
            </a:r>
            <a:r>
              <a:rPr lang="en-GB" altLang="en-US" sz="2300" dirty="0" smtClean="0">
                <a:solidFill>
                  <a:srgbClr val="002060"/>
                </a:solidFill>
              </a:rPr>
              <a:t>(1.381)</a:t>
            </a:r>
            <a:endParaRPr lang="en-GB" altLang="en-US" sz="2300" dirty="0" smtClean="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fr-CH" altLang="en-US" sz="2300" dirty="0" smtClean="0">
                <a:solidFill>
                  <a:srgbClr val="002060"/>
                </a:solidFill>
                <a:ea typeface="ヒラギノ角ゴ Pro W3"/>
                <a:cs typeface="ヒラギノ角ゴ Pro W3"/>
              </a:rPr>
              <a:t>Mitsubishi</a:t>
            </a:r>
            <a:r>
              <a:rPr lang="en-GB" altLang="en-US" sz="2300" dirty="0" smtClean="0">
                <a:solidFill>
                  <a:srgbClr val="002060"/>
                </a:solidFill>
              </a:rPr>
              <a:t>—JP 	</a:t>
            </a:r>
            <a:r>
              <a:rPr lang="en-GB" altLang="en-US" sz="2300" dirty="0" smtClean="0">
                <a:solidFill>
                  <a:srgbClr val="002060"/>
                </a:solidFill>
                <a:ea typeface="ヒラギノ角ゴ Pro W3"/>
              </a:rPr>
              <a:t>(1.593)		</a:t>
            </a:r>
            <a:r>
              <a:rPr lang="en-GB" altLang="en-US" sz="2300" dirty="0" smtClean="0">
                <a:solidFill>
                  <a:srgbClr val="002060"/>
                </a:solidFill>
              </a:rPr>
              <a:t>=</a:t>
            </a:r>
            <a:r>
              <a:rPr lang="en-GB" altLang="en-US" sz="2300" dirty="0" smtClean="0">
                <a:solidFill>
                  <a:srgbClr val="008000"/>
                </a:solidFill>
              </a:rPr>
              <a:t> </a:t>
            </a:r>
            <a:r>
              <a:rPr lang="en-GB" altLang="en-US" sz="2300" dirty="0" smtClean="0">
                <a:solidFill>
                  <a:srgbClr val="002060"/>
                </a:solidFill>
              </a:rPr>
              <a:t>(1.593)</a:t>
            </a:r>
            <a:endParaRPr lang="en-GB" altLang="en-US" sz="2300" dirty="0" smtClean="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a:solidFill>
                  <a:srgbClr val="002060"/>
                </a:solidFill>
              </a:rPr>
              <a:t>Ericsson—SE</a:t>
            </a:r>
            <a:r>
              <a:rPr lang="en-GB" altLang="en-US" sz="2300" dirty="0" smtClean="0">
                <a:solidFill>
                  <a:srgbClr val="002060"/>
                </a:solidFill>
                <a:ea typeface="ヒラギノ角ゴ Pro W3"/>
                <a:cs typeface="ヒラギノ角ゴ Pro W3"/>
              </a:rPr>
              <a:t> 	(</a:t>
            </a:r>
            <a:r>
              <a:rPr lang="en-GB" altLang="en-US" sz="2300" dirty="0" smtClean="0">
                <a:solidFill>
                  <a:srgbClr val="920000"/>
                </a:solidFill>
                <a:ea typeface="ヒラギノ角ゴ Pro W3"/>
                <a:cs typeface="ヒラギノ角ゴ Pro W3"/>
              </a:rPr>
              <a:t>1.481</a:t>
            </a:r>
            <a:r>
              <a:rPr lang="en-GB" altLang="en-US" sz="2300" dirty="0" smtClean="0">
                <a:solidFill>
                  <a:srgbClr val="002060"/>
                </a:solidFill>
                <a:ea typeface="ヒラギノ角ゴ Pro W3"/>
                <a:cs typeface="ヒラギノ角ゴ Pro W3"/>
              </a:rPr>
              <a:t>)		</a:t>
            </a:r>
            <a:r>
              <a:rPr lang="en-GB" altLang="en-US" sz="2300" dirty="0" smtClean="0">
                <a:solidFill>
                  <a:srgbClr val="008000"/>
                </a:solidFill>
              </a:rPr>
              <a:t>[</a:t>
            </a:r>
            <a:r>
              <a:rPr lang="en-GB" altLang="en-US" sz="2300" dirty="0">
                <a:solidFill>
                  <a:srgbClr val="008000"/>
                </a:solidFill>
                <a:sym typeface="Wingdings" pitchFamily="2" charset="2"/>
              </a:rPr>
              <a:t> 7</a:t>
            </a:r>
            <a:r>
              <a:rPr lang="en-GB" altLang="en-US" sz="2300" dirty="0" smtClean="0">
                <a:solidFill>
                  <a:srgbClr val="008000"/>
                </a:solidFill>
              </a:rPr>
              <a:t>] </a:t>
            </a:r>
            <a:r>
              <a:rPr lang="en-GB" altLang="en-US" sz="2300" dirty="0" smtClean="0">
                <a:solidFill>
                  <a:srgbClr val="002060"/>
                </a:solidFill>
              </a:rPr>
              <a:t>(1.512)</a:t>
            </a:r>
            <a:endParaRPr lang="en-GB" altLang="en-US" sz="2300" dirty="0" smtClean="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smtClean="0">
                <a:solidFill>
                  <a:srgbClr val="002060"/>
                </a:solidFill>
              </a:rPr>
              <a:t>LG Electronics—KR 	(1.457)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16</a:t>
            </a:r>
            <a:r>
              <a:rPr lang="en-GB" altLang="en-US" sz="2300" dirty="0" smtClean="0">
                <a:solidFill>
                  <a:srgbClr val="008000"/>
                </a:solidFill>
              </a:rPr>
              <a:t>] </a:t>
            </a:r>
            <a:r>
              <a:rPr lang="fr-CH" altLang="en-US" sz="2300" dirty="0">
                <a:solidFill>
                  <a:srgbClr val="002060"/>
                </a:solidFill>
              </a:rPr>
              <a:t>(1.138)</a:t>
            </a:r>
          </a:p>
          <a:p>
            <a:pPr eaLnBrk="1" hangingPunct="1">
              <a:spcBef>
                <a:spcPct val="0"/>
              </a:spcBef>
              <a:buFontTx/>
              <a:buAutoNum type="arabicPeriod"/>
              <a:tabLst>
                <a:tab pos="3413125" algn="l"/>
              </a:tabLst>
            </a:pPr>
            <a:r>
              <a:rPr lang="fr-CH" altLang="en-US" sz="2300" dirty="0" smtClean="0">
                <a:solidFill>
                  <a:srgbClr val="002060"/>
                </a:solidFill>
              </a:rPr>
              <a:t>Sony Corporation</a:t>
            </a:r>
            <a:r>
              <a:rPr lang="en-GB" altLang="en-US" sz="2300" dirty="0" smtClean="0">
                <a:solidFill>
                  <a:srgbClr val="002060"/>
                </a:solidFill>
                <a:ea typeface="ヒラギノ角ゴ Pro W3"/>
                <a:cs typeface="ヒラギノ角ゴ Pro W3"/>
              </a:rPr>
              <a:t>—JP (1.381)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21</a:t>
            </a:r>
            <a:r>
              <a:rPr lang="en-GB" altLang="en-US" sz="2300" dirty="0" smtClean="0">
                <a:solidFill>
                  <a:srgbClr val="008000"/>
                </a:solidFill>
              </a:rPr>
              <a:t>] </a:t>
            </a:r>
            <a:r>
              <a:rPr lang="en-GB" altLang="en-US" sz="2300" dirty="0" smtClean="0">
                <a:solidFill>
                  <a:srgbClr val="002060"/>
                </a:solidFill>
              </a:rPr>
              <a:t>(982)</a:t>
            </a:r>
          </a:p>
          <a:p>
            <a:pPr eaLnBrk="1" hangingPunct="1">
              <a:spcBef>
                <a:spcPct val="0"/>
              </a:spcBef>
              <a:buFontTx/>
              <a:buAutoNum type="arabicPeriod"/>
              <a:tabLst>
                <a:tab pos="3413125" algn="l"/>
              </a:tabLst>
            </a:pPr>
            <a:r>
              <a:rPr lang="en-GB" altLang="en-US" sz="2300" dirty="0" smtClean="0">
                <a:solidFill>
                  <a:srgbClr val="002060"/>
                </a:solidFill>
              </a:rPr>
              <a:t>Philips—NL 	(</a:t>
            </a:r>
            <a:r>
              <a:rPr lang="en-GB" altLang="en-US" sz="2300" dirty="0" smtClean="0">
                <a:solidFill>
                  <a:srgbClr val="920000"/>
                </a:solidFill>
              </a:rPr>
              <a:t>1.378</a:t>
            </a:r>
            <a:r>
              <a:rPr lang="en-GB" altLang="en-US" sz="2300" dirty="0" smtClean="0">
                <a:solidFill>
                  <a:srgbClr val="002060"/>
                </a:solidFill>
              </a:rPr>
              <a:t>)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10</a:t>
            </a:r>
            <a:r>
              <a:rPr lang="en-GB" altLang="en-US" sz="2300" dirty="0" smtClean="0">
                <a:solidFill>
                  <a:srgbClr val="008000"/>
                </a:solidFill>
              </a:rPr>
              <a:t>] </a:t>
            </a:r>
            <a:r>
              <a:rPr lang="en-GB" altLang="en-US" sz="2300" dirty="0">
                <a:solidFill>
                  <a:srgbClr val="002060"/>
                </a:solidFill>
              </a:rPr>
              <a:t>(</a:t>
            </a:r>
            <a:r>
              <a:rPr lang="en-GB" altLang="en-US" sz="2300" dirty="0" smtClean="0">
                <a:solidFill>
                  <a:srgbClr val="002060"/>
                </a:solidFill>
              </a:rPr>
              <a:t>1.391)</a:t>
            </a:r>
            <a:endParaRPr lang="en-GB" altLang="en-US" sz="2300" dirty="0">
              <a:solidFill>
                <a:srgbClr val="002060"/>
              </a:solidFill>
            </a:endParaRPr>
          </a:p>
          <a:p>
            <a:pPr eaLnBrk="1" hangingPunct="1">
              <a:spcBef>
                <a:spcPct val="0"/>
              </a:spcBef>
              <a:buFontTx/>
              <a:buAutoNum type="arabicPeriod"/>
              <a:tabLst>
                <a:tab pos="3413125" algn="l"/>
              </a:tabLst>
            </a:pPr>
            <a:r>
              <a:rPr lang="en-GB" altLang="en-US" sz="2300" dirty="0" smtClean="0">
                <a:solidFill>
                  <a:srgbClr val="002060"/>
                </a:solidFill>
              </a:rPr>
              <a:t>HP—US 	(1.310)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25</a:t>
            </a:r>
            <a:r>
              <a:rPr lang="en-GB" altLang="en-US" sz="2300" dirty="0" smtClean="0">
                <a:solidFill>
                  <a:srgbClr val="008000"/>
                </a:solidFill>
              </a:rPr>
              <a:t>] </a:t>
            </a:r>
            <a:r>
              <a:rPr lang="en-GB" altLang="en-US" sz="2300" dirty="0" smtClean="0">
                <a:solidFill>
                  <a:srgbClr val="002060"/>
                </a:solidFill>
              </a:rPr>
              <a:t>(826)</a:t>
            </a:r>
            <a:endParaRPr lang="fr-CH" altLang="en-US" sz="2300" dirty="0" smtClean="0">
              <a:latin typeface="Times New Roman" pitchFamily="18" charset="0"/>
            </a:endParaRPr>
          </a:p>
          <a:p>
            <a:pPr eaLnBrk="1" hangingPunct="1">
              <a:spcBef>
                <a:spcPct val="0"/>
              </a:spcBef>
              <a:buFontTx/>
              <a:buAutoNum type="arabicPeriod"/>
              <a:tabLst>
                <a:tab pos="3413125" algn="l"/>
              </a:tabLst>
            </a:pPr>
            <a:r>
              <a:rPr lang="en-GB" altLang="en-US" sz="2300" dirty="0" smtClean="0">
                <a:solidFill>
                  <a:srgbClr val="002060"/>
                </a:solidFill>
              </a:rPr>
              <a:t>Siemens—DE 	(</a:t>
            </a:r>
            <a:r>
              <a:rPr lang="en-GB" altLang="en-US" sz="2300" dirty="0" smtClean="0">
                <a:solidFill>
                  <a:srgbClr val="920000"/>
                </a:solidFill>
              </a:rPr>
              <a:t>1.292</a:t>
            </a:r>
            <a:r>
              <a:rPr lang="en-GB" altLang="en-US" sz="2300" dirty="0" smtClean="0">
                <a:solidFill>
                  <a:srgbClr val="002060"/>
                </a:solidFill>
              </a:rPr>
              <a:t>)		</a:t>
            </a:r>
            <a:r>
              <a:rPr lang="en-GB" altLang="en-US" sz="2300" dirty="0">
                <a:solidFill>
                  <a:srgbClr val="920000"/>
                </a:solidFill>
              </a:rPr>
              <a:t>[</a:t>
            </a:r>
            <a:r>
              <a:rPr lang="en-GB" altLang="en-US" sz="2300" dirty="0">
                <a:solidFill>
                  <a:srgbClr val="920000"/>
                </a:solidFill>
                <a:sym typeface="Wingdings" pitchFamily="2" charset="2"/>
              </a:rPr>
              <a:t></a:t>
            </a:r>
            <a:r>
              <a:rPr lang="en-GB" altLang="en-US" sz="2300" dirty="0">
                <a:solidFill>
                  <a:srgbClr val="920000"/>
                </a:solidFill>
              </a:rPr>
              <a:t> 9</a:t>
            </a:r>
            <a:r>
              <a:rPr lang="en-GB" altLang="en-US" sz="2300" dirty="0" smtClean="0">
                <a:solidFill>
                  <a:srgbClr val="920000"/>
                </a:solidFill>
              </a:rPr>
              <a:t>] </a:t>
            </a:r>
            <a:r>
              <a:rPr lang="en-GB" altLang="en-US" sz="2300" dirty="0" smtClean="0">
                <a:solidFill>
                  <a:srgbClr val="002060"/>
                </a:solidFill>
              </a:rPr>
              <a:t>(1.399)</a:t>
            </a:r>
            <a:endParaRPr lang="en-GB" altLang="en-US" sz="2300" dirty="0">
              <a:solidFill>
                <a:srgbClr val="002060"/>
              </a:solidFill>
            </a:endParaRPr>
          </a:p>
          <a:p>
            <a:pPr eaLnBrk="1" hangingPunct="1">
              <a:spcBef>
                <a:spcPct val="0"/>
              </a:spcBef>
              <a:buFontTx/>
              <a:buAutoNum type="arabicPeriod"/>
              <a:tabLst>
                <a:tab pos="3413125" algn="l"/>
              </a:tabLst>
            </a:pPr>
            <a:r>
              <a:rPr lang="en-GB" altLang="en-US" sz="2300" dirty="0" smtClean="0">
                <a:solidFill>
                  <a:srgbClr val="002060"/>
                </a:solidFill>
              </a:rPr>
              <a:t>Intel—US 	(</a:t>
            </a:r>
            <a:r>
              <a:rPr lang="en-GB" altLang="en-US" sz="2300" dirty="0" smtClean="0">
                <a:solidFill>
                  <a:srgbClr val="920000"/>
                </a:solidFill>
              </a:rPr>
              <a:t>1.250</a:t>
            </a:r>
            <a:r>
              <a:rPr lang="en-GB" altLang="en-US" sz="2300" dirty="0" smtClean="0">
                <a:solidFill>
                  <a:srgbClr val="002060"/>
                </a:solidFill>
              </a:rPr>
              <a:t>)		</a:t>
            </a:r>
            <a:r>
              <a:rPr lang="en-GB" altLang="en-US" sz="2300" dirty="0">
                <a:solidFill>
                  <a:srgbClr val="920000"/>
                </a:solidFill>
              </a:rPr>
              <a:t>[</a:t>
            </a:r>
            <a:r>
              <a:rPr lang="en-GB" altLang="en-US" sz="2300" dirty="0">
                <a:solidFill>
                  <a:srgbClr val="920000"/>
                </a:solidFill>
                <a:sym typeface="Wingdings" pitchFamily="2" charset="2"/>
              </a:rPr>
              <a:t></a:t>
            </a:r>
            <a:r>
              <a:rPr lang="en-GB" altLang="en-US" sz="2300" dirty="0">
                <a:solidFill>
                  <a:srgbClr val="920000"/>
                </a:solidFill>
              </a:rPr>
              <a:t> 6</a:t>
            </a:r>
            <a:r>
              <a:rPr lang="en-GB" altLang="en-US" sz="2300" dirty="0" smtClean="0">
                <a:solidFill>
                  <a:srgbClr val="920000"/>
                </a:solidFill>
              </a:rPr>
              <a:t>] </a:t>
            </a:r>
            <a:r>
              <a:rPr lang="en-GB" altLang="en-US" sz="2300" dirty="0" smtClean="0">
                <a:solidFill>
                  <a:srgbClr val="002060"/>
                </a:solidFill>
              </a:rPr>
              <a:t>(1.539)</a:t>
            </a:r>
            <a:endParaRPr lang="en-GB" altLang="en-US" sz="2300" dirty="0">
              <a:solidFill>
                <a:srgbClr val="002060"/>
              </a:solidFill>
            </a:endParaRPr>
          </a:p>
          <a:p>
            <a:pPr eaLnBrk="1" hangingPunct="1">
              <a:spcBef>
                <a:spcPct val="0"/>
              </a:spcBef>
              <a:buFontTx/>
              <a:buAutoNum type="arabicPeriod"/>
              <a:tabLst>
                <a:tab pos="3413125" algn="l"/>
              </a:tabLst>
            </a:pPr>
            <a:r>
              <a:rPr lang="en-GB" altLang="en-US" sz="2300" dirty="0" smtClean="0">
                <a:solidFill>
                  <a:srgbClr val="002060"/>
                </a:solidFill>
              </a:rPr>
              <a:t>Robert Bosch—DE 	(</a:t>
            </a:r>
            <a:r>
              <a:rPr lang="en-GB" altLang="en-US" sz="2300" dirty="0">
                <a:solidFill>
                  <a:srgbClr val="920000"/>
                </a:solidFill>
              </a:rPr>
              <a:t>1.247</a:t>
            </a:r>
            <a:r>
              <a:rPr lang="en-GB" altLang="en-US" sz="2300" dirty="0" smtClean="0">
                <a:solidFill>
                  <a:srgbClr val="002060"/>
                </a:solidFill>
              </a:rPr>
              <a:t>)		=</a:t>
            </a:r>
            <a:r>
              <a:rPr lang="en-GB" altLang="en-US" sz="2300" dirty="0" smtClean="0">
                <a:solidFill>
                  <a:srgbClr val="CC0000"/>
                </a:solidFill>
              </a:rPr>
              <a:t> </a:t>
            </a:r>
            <a:r>
              <a:rPr lang="en-GB" altLang="en-US" sz="2300" dirty="0" smtClean="0">
                <a:solidFill>
                  <a:srgbClr val="002060"/>
                </a:solidFill>
              </a:rPr>
              <a:t>(1.371)</a:t>
            </a:r>
            <a:endParaRPr lang="en-GB" altLang="en-US" sz="2300" dirty="0">
              <a:solidFill>
                <a:srgbClr val="002060"/>
              </a:solidFill>
            </a:endParaRPr>
          </a:p>
          <a:p>
            <a:pPr eaLnBrk="1" hangingPunct="1">
              <a:spcBef>
                <a:spcPct val="0"/>
              </a:spcBef>
              <a:buFontTx/>
              <a:buAutoNum type="arabicPeriod"/>
              <a:tabLst>
                <a:tab pos="3413125" algn="l"/>
              </a:tabLst>
            </a:pPr>
            <a:r>
              <a:rPr lang="en-GB" altLang="en-US" sz="2300" dirty="0" smtClean="0">
                <a:solidFill>
                  <a:srgbClr val="002060"/>
                </a:solidFill>
                <a:ea typeface="ヒラギノ角ゴ Pro W3"/>
                <a:cs typeface="ヒラギノ角ゴ Pro W3"/>
              </a:rPr>
              <a:t>BOE Technology—CN (1.227)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34</a:t>
            </a:r>
            <a:r>
              <a:rPr lang="en-GB" altLang="en-US" sz="2300" dirty="0" smtClean="0">
                <a:solidFill>
                  <a:srgbClr val="008000"/>
                </a:solidFill>
              </a:rPr>
              <a:t>] </a:t>
            </a:r>
            <a:r>
              <a:rPr lang="en-GB" altLang="en-US" sz="2300" dirty="0" smtClean="0">
                <a:solidFill>
                  <a:srgbClr val="002060"/>
                </a:solidFill>
              </a:rPr>
              <a:t>(553)</a:t>
            </a:r>
            <a:endParaRPr lang="fr-CH" altLang="en-US" sz="2300" dirty="0">
              <a:latin typeface="Times New Roman" pitchFamily="18" charset="0"/>
            </a:endParaRPr>
          </a:p>
          <a:p>
            <a:pPr eaLnBrk="1" hangingPunct="1">
              <a:spcBef>
                <a:spcPct val="0"/>
              </a:spcBef>
              <a:buFontTx/>
              <a:buAutoNum type="arabicPeriod"/>
              <a:tabLst>
                <a:tab pos="3413125" algn="l"/>
              </a:tabLst>
            </a:pPr>
            <a:r>
              <a:rPr lang="fr-CH" altLang="en-US" sz="2300" dirty="0" smtClean="0">
                <a:solidFill>
                  <a:srgbClr val="002060"/>
                </a:solidFill>
                <a:ea typeface="ヒラギノ角ゴ Pro W3"/>
                <a:cs typeface="ヒラギノ角ゴ Pro W3"/>
              </a:rPr>
              <a:t>Toyota</a:t>
            </a:r>
            <a:r>
              <a:rPr lang="en-GB" altLang="en-US" sz="2300" dirty="0" smtClean="0">
                <a:solidFill>
                  <a:srgbClr val="002060"/>
                </a:solidFill>
                <a:ea typeface="ヒラギノ角ゴ Pro W3"/>
                <a:cs typeface="ヒラギノ角ゴ Pro W3"/>
              </a:rPr>
              <a:t>—JP	(1.214)		</a:t>
            </a:r>
            <a:r>
              <a:rPr lang="en-GB" altLang="en-US" sz="2300" dirty="0">
                <a:solidFill>
                  <a:srgbClr val="920000"/>
                </a:solidFill>
              </a:rPr>
              <a:t>[</a:t>
            </a:r>
            <a:r>
              <a:rPr lang="en-GB" altLang="en-US" sz="2300" dirty="0">
                <a:solidFill>
                  <a:srgbClr val="920000"/>
                </a:solidFill>
                <a:sym typeface="Wingdings" pitchFamily="2" charset="2"/>
              </a:rPr>
              <a:t></a:t>
            </a:r>
            <a:r>
              <a:rPr lang="en-GB" altLang="en-US" sz="2300" dirty="0">
                <a:solidFill>
                  <a:srgbClr val="920000"/>
                </a:solidFill>
              </a:rPr>
              <a:t> 12</a:t>
            </a:r>
            <a:r>
              <a:rPr lang="en-GB" altLang="en-US" sz="2300" dirty="0" smtClean="0">
                <a:solidFill>
                  <a:srgbClr val="920000"/>
                </a:solidFill>
              </a:rPr>
              <a:t>] </a:t>
            </a:r>
            <a:r>
              <a:rPr lang="en-GB" altLang="en-US" sz="2300" dirty="0" smtClean="0">
                <a:solidFill>
                  <a:srgbClr val="002060"/>
                </a:solidFill>
              </a:rPr>
              <a:t>(1.378)</a:t>
            </a:r>
            <a:endParaRPr lang="en-GB" altLang="en-US" sz="2300" dirty="0">
              <a:solidFill>
                <a:srgbClr val="002060"/>
              </a:solidFill>
              <a:ea typeface="ヒラギノ角ゴ Pro W3"/>
              <a:cs typeface="ヒラギノ角ゴ Pro W3"/>
            </a:endParaRPr>
          </a:p>
        </p:txBody>
      </p:sp>
      <p:sp>
        <p:nvSpPr>
          <p:cNvPr id="6" name="Text Box 4"/>
          <p:cNvSpPr txBox="1">
            <a:spLocks noChangeArrowheads="1"/>
          </p:cNvSpPr>
          <p:nvPr/>
        </p:nvSpPr>
        <p:spPr bwMode="auto">
          <a:xfrm>
            <a:off x="2051720" y="6156012"/>
            <a:ext cx="547260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143000" indent="-2286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600200" indent="-228600"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l" eaLnBrk="1" hangingPunct="1">
              <a:spcBef>
                <a:spcPct val="0"/>
              </a:spcBef>
              <a:buFontTx/>
              <a:buNone/>
            </a:pPr>
            <a:r>
              <a:rPr lang="en-US" altLang="en-US" sz="1800" dirty="0">
                <a:solidFill>
                  <a:srgbClr val="002060"/>
                </a:solidFill>
              </a:rPr>
              <a:t>() </a:t>
            </a:r>
            <a:r>
              <a:rPr lang="fr-CH" altLang="en-US" sz="1800" dirty="0" smtClean="0">
                <a:solidFill>
                  <a:srgbClr val="002060"/>
                </a:solidFill>
              </a:rPr>
              <a:t>nombre de demandes internationales publiées </a:t>
            </a:r>
            <a:endParaRPr lang="fr-CH" altLang="en-US" sz="1800" dirty="0">
              <a:solidFill>
                <a:srgbClr val="002060"/>
              </a:solidFill>
            </a:endParaRPr>
          </a:p>
        </p:txBody>
      </p:sp>
      <p:sp>
        <p:nvSpPr>
          <p:cNvPr id="5" name="Text Box 5"/>
          <p:cNvSpPr txBox="1">
            <a:spLocks noChangeArrowheads="1"/>
          </p:cNvSpPr>
          <p:nvPr/>
        </p:nvSpPr>
        <p:spPr bwMode="auto">
          <a:xfrm>
            <a:off x="1980059" y="6413266"/>
            <a:ext cx="28799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spcBef>
                <a:spcPct val="0"/>
              </a:spcBef>
              <a:buFontTx/>
              <a:buNone/>
            </a:pPr>
            <a:r>
              <a:rPr lang="fr-CH" altLang="en-US" sz="1600" dirty="0" smtClean="0">
                <a:solidFill>
                  <a:srgbClr val="002060"/>
                </a:solidFill>
              </a:rPr>
              <a:t>[</a:t>
            </a:r>
            <a:r>
              <a:rPr lang="en-GB" altLang="en-US" sz="2000" dirty="0">
                <a:solidFill>
                  <a:srgbClr val="008000"/>
                </a:solidFill>
                <a:sym typeface="Wingdings" pitchFamily="2" charset="2"/>
              </a:rPr>
              <a:t></a:t>
            </a:r>
            <a:r>
              <a:rPr lang="fr-CH" altLang="en-US" sz="1600" dirty="0">
                <a:latin typeface="Times New Roman" pitchFamily="18" charset="0"/>
              </a:rPr>
              <a:t> </a:t>
            </a:r>
            <a:r>
              <a:rPr lang="en-GB" altLang="en-US" sz="1600" dirty="0">
                <a:solidFill>
                  <a:srgbClr val="CC0000"/>
                </a:solidFill>
                <a:latin typeface="Times New Roman" pitchFamily="18" charset="0"/>
                <a:sym typeface="Wingdings" pitchFamily="2" charset="2"/>
              </a:rPr>
              <a:t></a:t>
            </a:r>
            <a:r>
              <a:rPr lang="fr-CH" altLang="en-US" sz="1600" dirty="0">
                <a:latin typeface="Times New Roman" pitchFamily="18" charset="0"/>
              </a:rPr>
              <a:t> </a:t>
            </a:r>
            <a:r>
              <a:rPr lang="fr-CH" altLang="en-US" sz="1600" dirty="0">
                <a:solidFill>
                  <a:srgbClr val="002060"/>
                </a:solidFill>
              </a:rPr>
              <a:t>#</a:t>
            </a:r>
            <a:r>
              <a:rPr lang="fr-CH" altLang="en-US" sz="1600" dirty="0" smtClean="0">
                <a:solidFill>
                  <a:srgbClr val="002060"/>
                </a:solidFill>
              </a:rPr>
              <a:t>]</a:t>
            </a:r>
            <a:r>
              <a:rPr lang="fr-CH" altLang="en-US" sz="1600" dirty="0" smtClean="0">
                <a:solidFill>
                  <a:srgbClr val="000099"/>
                </a:solidFill>
              </a:rPr>
              <a:t> </a:t>
            </a:r>
            <a:r>
              <a:rPr lang="fr-CH" altLang="en-US" sz="1600" dirty="0">
                <a:solidFill>
                  <a:srgbClr val="002060"/>
                </a:solidFill>
              </a:rPr>
              <a:t>classement </a:t>
            </a:r>
            <a:r>
              <a:rPr lang="fr-CH" altLang="en-US" sz="1600" dirty="0" smtClean="0">
                <a:solidFill>
                  <a:srgbClr val="002060"/>
                </a:solidFill>
              </a:rPr>
              <a:t>en 2014</a:t>
            </a:r>
            <a:endParaRPr lang="en-US" altLang="en-US" sz="1600" dirty="0">
              <a:solidFill>
                <a:srgbClr val="002060"/>
              </a:solidFill>
            </a:endParaRPr>
          </a:p>
        </p:txBody>
      </p:sp>
    </p:spTree>
    <p:extLst>
      <p:ext uri="{BB962C8B-B14F-4D97-AF65-F5344CB8AC3E}">
        <p14:creationId xmlns:p14="http://schemas.microsoft.com/office/powerpoint/2010/main" val="8101865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251520" y="907841"/>
            <a:ext cx="8640960"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Blip>
                <a:blip r:embed="rId3"/>
              </a:buBlip>
              <a:defRPr sz="2400">
                <a:solidFill>
                  <a:schemeClr val="tx1"/>
                </a:solidFill>
                <a:latin typeface="Arial" pitchFamily="34" charset="0"/>
                <a:cs typeface="Arial" pitchFamily="34" charset="0"/>
              </a:defRPr>
            </a:lvl1pPr>
            <a:lvl2pPr marL="838200" indent="-38100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257300" indent="-3429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828800" indent="-457200" eaLnBrk="0" hangingPunct="0">
              <a:spcBef>
                <a:spcPct val="20000"/>
              </a:spcBef>
              <a:buBlip>
                <a:blip r:embed="rId3"/>
              </a:buBlip>
              <a:defRPr sz="2400">
                <a:solidFill>
                  <a:schemeClr val="tx1"/>
                </a:solidFill>
                <a:latin typeface="Arial" pitchFamily="34" charset="0"/>
                <a:cs typeface="Arial" pitchFamily="34" charset="0"/>
              </a:defRPr>
            </a:lvl4pPr>
            <a:lvl5pPr marL="2286000" indent="-457200" eaLnBrk="0" hangingPunct="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a:t>
            </a:r>
            <a:r>
              <a:rPr lang="fr-CH" altLang="en-US" sz="2300" dirty="0">
                <a:solidFill>
                  <a:srgbClr val="002060"/>
                </a:solidFill>
                <a:ea typeface="ヒラギノ角ゴ Pro W3"/>
                <a:cs typeface="ヒラギノ角ゴ Pro W3"/>
              </a:rPr>
              <a:t>versit</a:t>
            </a:r>
            <a:r>
              <a:rPr lang="fr-CH" altLang="en-US" sz="2300" dirty="0" smtClean="0">
                <a:solidFill>
                  <a:srgbClr val="002060"/>
                </a:solidFill>
                <a:ea typeface="ヒラギノ角ゴ Pro W3"/>
                <a:cs typeface="ヒラギノ角ゴ Pro W3"/>
              </a:rPr>
              <a:t>é de Californie (US) 	(</a:t>
            </a:r>
            <a:r>
              <a:rPr lang="fr-CH" altLang="en-US" sz="2300" dirty="0" smtClean="0">
                <a:solidFill>
                  <a:srgbClr val="920000"/>
                </a:solidFill>
                <a:ea typeface="ヒラギノ角ゴ Pro W3"/>
                <a:cs typeface="ヒラギノ角ゴ Pro W3"/>
              </a:rPr>
              <a:t>361</a:t>
            </a:r>
            <a:r>
              <a:rPr lang="fr-CH" altLang="en-US" sz="2300" dirty="0" smtClean="0">
                <a:solidFill>
                  <a:srgbClr val="002060"/>
                </a:solidFill>
                <a:ea typeface="ヒラギノ角ゴ Pro W3"/>
                <a:cs typeface="ヒラギノ角ゴ Pro W3"/>
              </a:rPr>
              <a:t>)	</a:t>
            </a:r>
            <a:r>
              <a:rPr lang="fr-CH" altLang="en-US" sz="2300" dirty="0" smtClean="0">
                <a:solidFill>
                  <a:srgbClr val="002060"/>
                </a:solidFill>
              </a:rPr>
              <a:t>= (413)</a:t>
            </a:r>
            <a:endParaRPr lang="fr-CH" altLang="en-US" sz="2300" dirty="0" smtClean="0">
              <a:solidFill>
                <a:srgbClr val="002060"/>
              </a:solidFill>
              <a:ea typeface="ヒラギノ角ゴ Pro W3"/>
              <a:cs typeface="ヒラギノ角ゴ Pro W3"/>
            </a:endParaRPr>
          </a:p>
          <a:p>
            <a:pPr marL="442913" indent="-442913" algn="l" eaLnBrk="1" hangingPunct="1">
              <a:spcBef>
                <a:spcPct val="0"/>
              </a:spcBef>
              <a:buFontTx/>
              <a:buAutoNum type="arabicPeriod"/>
              <a:tabLst>
                <a:tab pos="5205413" algn="l"/>
              </a:tabLst>
            </a:pPr>
            <a:r>
              <a:rPr lang="fr-CH" altLang="en-US" sz="2300" dirty="0">
                <a:solidFill>
                  <a:srgbClr val="002060"/>
                </a:solidFill>
                <a:ea typeface="ヒラギノ角ゴ Pro W3"/>
                <a:cs typeface="ヒラギノ角ゴ Pro W3"/>
              </a:rPr>
              <a:t>MIT </a:t>
            </a:r>
            <a:r>
              <a:rPr lang="fr-CH" altLang="en-US" sz="2300" dirty="0" smtClean="0">
                <a:solidFill>
                  <a:srgbClr val="002060"/>
                </a:solidFill>
              </a:rPr>
              <a:t>(US)	</a:t>
            </a:r>
            <a:r>
              <a:rPr lang="fr-CH" altLang="en-US" sz="2300" dirty="0" smtClean="0">
                <a:solidFill>
                  <a:srgbClr val="002060"/>
                </a:solidFill>
                <a:ea typeface="ヒラギノ角ゴ Pro W3"/>
                <a:cs typeface="ヒラギノ角ゴ Pro W3"/>
              </a:rPr>
              <a:t>(</a:t>
            </a:r>
            <a:r>
              <a:rPr lang="fr-CH" altLang="en-US" sz="2300" dirty="0" smtClean="0">
                <a:solidFill>
                  <a:srgbClr val="920000"/>
                </a:solidFill>
                <a:ea typeface="ヒラギノ角ゴ Pro W3"/>
                <a:cs typeface="ヒラギノ角ゴ Pro W3"/>
              </a:rPr>
              <a:t>213</a:t>
            </a:r>
            <a:r>
              <a:rPr lang="fr-CH" altLang="en-US" sz="2300" dirty="0" smtClean="0">
                <a:solidFill>
                  <a:srgbClr val="002060"/>
                </a:solidFill>
                <a:ea typeface="ヒラギノ角ゴ Pro W3"/>
                <a:cs typeface="ヒラギノ角ゴ Pro W3"/>
              </a:rPr>
              <a:t>)</a:t>
            </a:r>
            <a:r>
              <a:rPr lang="fr-CH" altLang="en-US" sz="2300" dirty="0" smtClean="0">
                <a:solidFill>
                  <a:srgbClr val="000000"/>
                </a:solidFill>
                <a:ea typeface="ヒラギノ角ゴ Pro W3"/>
                <a:cs typeface="ヒラギノ角ゴ Pro W3"/>
              </a:rPr>
              <a:t>	= (234)</a:t>
            </a:r>
          </a:p>
          <a:p>
            <a:pPr marL="442913" indent="-442913" eaLnBrk="1" hangingPunct="1">
              <a:spcBef>
                <a:spcPct val="0"/>
              </a:spcBef>
              <a:buFontTx/>
              <a:buAutoNum type="arabicPeriod"/>
              <a:tabLst>
                <a:tab pos="5205413" algn="l"/>
              </a:tabLst>
            </a:pPr>
            <a:r>
              <a:rPr lang="fr-CH" altLang="en-US" sz="2300" dirty="0">
                <a:solidFill>
                  <a:srgbClr val="002060"/>
                </a:solidFill>
              </a:rPr>
              <a:t>Johns Hopkins (US)	</a:t>
            </a:r>
            <a:r>
              <a:rPr lang="fr-CH" altLang="en-US" sz="2300" dirty="0" smtClean="0">
                <a:solidFill>
                  <a:srgbClr val="002060"/>
                </a:solidFill>
              </a:rPr>
              <a:t>(170)</a:t>
            </a:r>
            <a:r>
              <a:rPr lang="fr-CH" altLang="en-US" sz="2300" dirty="0">
                <a:solidFill>
                  <a:srgbClr val="000000"/>
                </a:solidFill>
              </a:rPr>
              <a:t>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5</a:t>
            </a:r>
            <a:r>
              <a:rPr lang="fr-CH" altLang="en-US" sz="2300" dirty="0" smtClean="0">
                <a:solidFill>
                  <a:srgbClr val="008000"/>
                </a:solidFill>
              </a:rPr>
              <a:t>] </a:t>
            </a:r>
            <a:r>
              <a:rPr lang="fr-CH" altLang="en-US" sz="2300" dirty="0" smtClean="0">
                <a:solidFill>
                  <a:srgbClr val="002060"/>
                </a:solidFill>
              </a:rPr>
              <a:t>(135)</a:t>
            </a:r>
            <a:endParaRPr lang="fr-CH" altLang="en-US" sz="2300" dirty="0" smtClean="0">
              <a:solidFill>
                <a:srgbClr val="000000"/>
              </a:solidFill>
              <a:ea typeface="ヒラギノ角ゴ Pro W3"/>
              <a:cs typeface="ヒラギノ角ゴ Pro W3"/>
            </a:endParaRPr>
          </a:p>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Université du Texas </a:t>
            </a:r>
            <a:r>
              <a:rPr lang="fr-CH" altLang="en-US" sz="2300" dirty="0" smtClean="0">
                <a:solidFill>
                  <a:srgbClr val="002060"/>
                </a:solidFill>
              </a:rPr>
              <a:t>(US)	(163)</a:t>
            </a:r>
            <a:r>
              <a:rPr lang="fr-CH" altLang="en-US" sz="2300" dirty="0" smtClean="0">
                <a:solidFill>
                  <a:srgbClr val="000000"/>
                </a:solidFill>
              </a:rPr>
              <a:t>	</a:t>
            </a:r>
            <a:r>
              <a:rPr lang="fr-CH" altLang="en-US" sz="2300" dirty="0" smtClean="0">
                <a:solidFill>
                  <a:srgbClr val="002060"/>
                </a:solidFill>
              </a:rPr>
              <a:t>=</a:t>
            </a:r>
            <a:r>
              <a:rPr lang="fr-CH" altLang="en-US" sz="2300" dirty="0" smtClean="0">
                <a:solidFill>
                  <a:srgbClr val="008000"/>
                </a:solidFill>
              </a:rPr>
              <a:t> </a:t>
            </a:r>
            <a:r>
              <a:rPr lang="fr-CH" altLang="en-US" sz="2300" dirty="0" smtClean="0">
                <a:solidFill>
                  <a:srgbClr val="002060"/>
                </a:solidFill>
              </a:rPr>
              <a:t>(154)</a:t>
            </a:r>
            <a:endParaRPr lang="fr-CH" altLang="en-US" sz="2300" dirty="0" smtClean="0">
              <a:solidFill>
                <a:srgbClr val="00000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d’Harvard (US)	(158)</a:t>
            </a:r>
            <a:r>
              <a:rPr lang="fr-CH" altLang="en-US" sz="2300" dirty="0" smtClean="0">
                <a:solidFill>
                  <a:srgbClr val="000000"/>
                </a:solidFill>
              </a:rPr>
              <a:t>	</a:t>
            </a:r>
            <a:r>
              <a:rPr lang="fr-CH" altLang="en-US" sz="2300" dirty="0" smtClean="0">
                <a:solidFill>
                  <a:srgbClr val="002060"/>
                </a:solidFill>
              </a:rPr>
              <a:t>= (147)</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a:t>
            </a:r>
            <a:r>
              <a:rPr lang="fr-CH" altLang="en-US" sz="2300" dirty="0">
                <a:solidFill>
                  <a:srgbClr val="002060"/>
                </a:solidFill>
              </a:rPr>
              <a:t>du Michigan (US)	</a:t>
            </a:r>
            <a:r>
              <a:rPr lang="fr-CH" altLang="en-US" sz="2300" dirty="0" smtClean="0">
                <a:solidFill>
                  <a:srgbClr val="002060"/>
                </a:solidFill>
              </a:rPr>
              <a:t>(116)</a:t>
            </a:r>
            <a:r>
              <a:rPr lang="fr-CH" altLang="en-US" sz="2300" dirty="0">
                <a:solidFill>
                  <a:srgbClr val="000000"/>
                </a:solidFill>
              </a:rPr>
              <a:t>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15</a:t>
            </a:r>
            <a:r>
              <a:rPr lang="fr-CH" altLang="en-US" sz="2300" dirty="0" smtClean="0">
                <a:solidFill>
                  <a:srgbClr val="008000"/>
                </a:solidFill>
              </a:rPr>
              <a:t>] </a:t>
            </a:r>
            <a:r>
              <a:rPr lang="fr-CH" altLang="en-US" sz="2300" dirty="0" smtClean="0">
                <a:solidFill>
                  <a:srgbClr val="002060"/>
                </a:solidFill>
              </a:rPr>
              <a:t>(78)</a:t>
            </a:r>
          </a:p>
          <a:p>
            <a:pPr marL="442913" indent="-442913" eaLnBrk="1" hangingPunct="1">
              <a:spcBef>
                <a:spcPct val="0"/>
              </a:spcBef>
              <a:buFontTx/>
              <a:buAutoNum type="arabicPeriod"/>
              <a:tabLst>
                <a:tab pos="5205413" algn="l"/>
              </a:tabLst>
            </a:pPr>
            <a:r>
              <a:rPr lang="fr-CH" altLang="en-US" sz="2300" dirty="0">
                <a:solidFill>
                  <a:srgbClr val="002060"/>
                </a:solidFill>
              </a:rPr>
              <a:t>Université de Floride (US)	</a:t>
            </a:r>
            <a:r>
              <a:rPr lang="fr-CH" altLang="en-US" sz="2300" dirty="0" smtClean="0">
                <a:solidFill>
                  <a:srgbClr val="002060"/>
                </a:solidFill>
              </a:rPr>
              <a:t>(108)</a:t>
            </a:r>
            <a:r>
              <a:rPr lang="fr-CH" altLang="en-US" sz="2300" dirty="0">
                <a:solidFill>
                  <a:srgbClr val="000000"/>
                </a:solidFill>
              </a:rPr>
              <a:t>	</a:t>
            </a:r>
            <a:r>
              <a:rPr lang="fr-CH" altLang="en-US" sz="2300" dirty="0" smtClean="0">
                <a:solidFill>
                  <a:srgbClr val="008000"/>
                </a:solidFill>
              </a:rPr>
              <a:t>[</a:t>
            </a:r>
            <a:r>
              <a:rPr lang="fr-CH" altLang="en-US" sz="2300" dirty="0">
                <a:solidFill>
                  <a:srgbClr val="008000"/>
                </a:solidFill>
                <a:sym typeface="Wingdings" pitchFamily="2" charset="2"/>
              </a:rPr>
              <a:t> 13</a:t>
            </a:r>
            <a:r>
              <a:rPr lang="fr-CH" altLang="en-US" sz="2300" dirty="0" smtClean="0">
                <a:solidFill>
                  <a:srgbClr val="008000"/>
                </a:solidFill>
              </a:rPr>
              <a:t>] </a:t>
            </a:r>
            <a:r>
              <a:rPr lang="fr-CH" altLang="en-US" sz="2300" dirty="0" smtClean="0">
                <a:solidFill>
                  <a:srgbClr val="002060"/>
                </a:solidFill>
              </a:rPr>
              <a:t>(81)</a:t>
            </a: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a:t>
            </a:r>
            <a:r>
              <a:rPr lang="fr-CH" altLang="en-US" sz="2300" dirty="0" err="1" smtClean="0">
                <a:solidFill>
                  <a:srgbClr val="002060"/>
                </a:solidFill>
              </a:rPr>
              <a:t>Tsinghua</a:t>
            </a:r>
            <a:r>
              <a:rPr lang="fr-CH" altLang="en-US" sz="2300" dirty="0" smtClean="0">
                <a:solidFill>
                  <a:srgbClr val="002060"/>
                </a:solidFill>
              </a:rPr>
              <a:t> (CN)	(102)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21</a:t>
            </a:r>
            <a:r>
              <a:rPr lang="fr-CH" altLang="en-US" sz="2300" dirty="0" smtClean="0">
                <a:solidFill>
                  <a:srgbClr val="008000"/>
                </a:solidFill>
              </a:rPr>
              <a:t>] </a:t>
            </a:r>
            <a:r>
              <a:rPr lang="fr-CH" altLang="en-US" sz="2300" dirty="0" smtClean="0">
                <a:solidFill>
                  <a:srgbClr val="002060"/>
                </a:solidFill>
              </a:rPr>
              <a:t>(70)</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Université </a:t>
            </a:r>
            <a:r>
              <a:rPr lang="fr-CH" altLang="en-US" sz="2300" dirty="0">
                <a:solidFill>
                  <a:srgbClr val="002060"/>
                </a:solidFill>
                <a:ea typeface="ヒラギノ角ゴ Pro W3"/>
                <a:cs typeface="ヒラギノ角ゴ Pro W3"/>
              </a:rPr>
              <a:t>de Tokyo (JP)	</a:t>
            </a:r>
            <a:r>
              <a:rPr lang="fr-CH" altLang="en-US" sz="2300" dirty="0" smtClean="0">
                <a:solidFill>
                  <a:srgbClr val="002060"/>
                </a:solidFill>
                <a:ea typeface="ヒラギノ角ゴ Pro W3"/>
                <a:cs typeface="ヒラギノ角ゴ Pro W3"/>
              </a:rPr>
              <a:t>(101)</a:t>
            </a:r>
            <a:r>
              <a:rPr lang="fr-CH" altLang="en-US" sz="2300" dirty="0">
                <a:solidFill>
                  <a:srgbClr val="000000"/>
                </a:solidFill>
                <a:ea typeface="ヒラギノ角ゴ Pro W3"/>
                <a:cs typeface="ヒラギノ角ゴ Pro W3"/>
              </a:rPr>
              <a:t>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14</a:t>
            </a:r>
            <a:r>
              <a:rPr lang="fr-CH" altLang="en-US" sz="2300" dirty="0" smtClean="0">
                <a:solidFill>
                  <a:srgbClr val="008000"/>
                </a:solidFill>
              </a:rPr>
              <a:t>] </a:t>
            </a:r>
            <a:r>
              <a:rPr lang="fr-CH" altLang="en-US" sz="2300" dirty="0" smtClean="0">
                <a:solidFill>
                  <a:srgbClr val="002060"/>
                </a:solidFill>
              </a:rPr>
              <a:t>(79)</a:t>
            </a:r>
          </a:p>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Université </a:t>
            </a:r>
            <a:r>
              <a:rPr lang="fr-CH" altLang="en-US" sz="2300" dirty="0" err="1" smtClean="0">
                <a:solidFill>
                  <a:srgbClr val="002060"/>
                </a:solidFill>
                <a:ea typeface="ヒラギノ角ゴ Pro W3"/>
                <a:cs typeface="ヒラギノ角ゴ Pro W3"/>
              </a:rPr>
              <a:t>Leland</a:t>
            </a:r>
            <a:r>
              <a:rPr lang="fr-CH" altLang="en-US" sz="2300" dirty="0" smtClean="0">
                <a:solidFill>
                  <a:srgbClr val="002060"/>
                </a:solidFill>
                <a:ea typeface="ヒラギノ角ゴ Pro W3"/>
                <a:cs typeface="ヒラギノ角ゴ Pro W3"/>
              </a:rPr>
              <a:t> </a:t>
            </a:r>
            <a:r>
              <a:rPr lang="fr-CH" altLang="en-US" sz="2300" dirty="0" err="1" smtClean="0">
                <a:solidFill>
                  <a:srgbClr val="002060"/>
                </a:solidFill>
                <a:ea typeface="ヒラギノ角ゴ Pro W3"/>
                <a:cs typeface="ヒラギノ角ゴ Pro W3"/>
              </a:rPr>
              <a:t>Standford</a:t>
            </a:r>
            <a:r>
              <a:rPr lang="fr-CH" altLang="en-US" sz="2300" dirty="0" smtClean="0">
                <a:solidFill>
                  <a:srgbClr val="002060"/>
                </a:solidFill>
                <a:ea typeface="ヒラギノ角ゴ Pro W3"/>
                <a:cs typeface="ヒラギノ角ゴ Pro W3"/>
              </a:rPr>
              <a:t> Junior	(99)	</a:t>
            </a:r>
            <a:r>
              <a:rPr lang="fr-CH" altLang="en-US" sz="2300" dirty="0">
                <a:solidFill>
                  <a:srgbClr val="CC0000"/>
                </a:solidFill>
              </a:rPr>
              <a:t>[</a:t>
            </a:r>
            <a:r>
              <a:rPr lang="fr-CH" altLang="en-US" sz="2300" dirty="0">
                <a:solidFill>
                  <a:srgbClr val="CC0000"/>
                </a:solidFill>
                <a:sym typeface="Wingdings" pitchFamily="2" charset="2"/>
              </a:rPr>
              <a:t> 6</a:t>
            </a:r>
            <a:r>
              <a:rPr lang="fr-CH" altLang="en-US" sz="2300" dirty="0" smtClean="0">
                <a:solidFill>
                  <a:srgbClr val="CC0000"/>
                </a:solidFill>
              </a:rPr>
              <a:t>] </a:t>
            </a:r>
            <a:r>
              <a:rPr lang="fr-CH" altLang="en-US" sz="2300" dirty="0" smtClean="0">
                <a:solidFill>
                  <a:srgbClr val="002060"/>
                </a:solidFill>
              </a:rPr>
              <a:t>(113)</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Seoul </a:t>
            </a:r>
            <a:r>
              <a:rPr lang="fr-CH" altLang="en-US" sz="2300" dirty="0">
                <a:solidFill>
                  <a:srgbClr val="002060"/>
                </a:solidFill>
              </a:rPr>
              <a:t>National </a:t>
            </a:r>
            <a:r>
              <a:rPr lang="fr-CH" altLang="en-US" sz="2300" dirty="0" err="1">
                <a:solidFill>
                  <a:srgbClr val="002060"/>
                </a:solidFill>
              </a:rPr>
              <a:t>University</a:t>
            </a:r>
            <a:r>
              <a:rPr lang="fr-CH" altLang="en-US" sz="2300" dirty="0">
                <a:solidFill>
                  <a:srgbClr val="002060"/>
                </a:solidFill>
              </a:rPr>
              <a:t> (KR)	</a:t>
            </a:r>
            <a:r>
              <a:rPr lang="fr-CH" altLang="en-US" sz="2300" dirty="0" smtClean="0">
                <a:solidFill>
                  <a:srgbClr val="002060"/>
                </a:solidFill>
              </a:rPr>
              <a:t>(95)</a:t>
            </a:r>
            <a:r>
              <a:rPr lang="fr-CH" altLang="en-US" sz="2300" dirty="0">
                <a:solidFill>
                  <a:srgbClr val="000000"/>
                </a:solidFill>
              </a:rPr>
              <a:t>	</a:t>
            </a:r>
            <a:r>
              <a:rPr lang="fr-CH" altLang="en-US" sz="2300" dirty="0">
                <a:solidFill>
                  <a:srgbClr val="CC0000"/>
                </a:solidFill>
              </a:rPr>
              <a:t>[</a:t>
            </a:r>
            <a:r>
              <a:rPr lang="fr-CH" altLang="en-US" sz="2300" dirty="0">
                <a:solidFill>
                  <a:srgbClr val="CC0000"/>
                </a:solidFill>
                <a:sym typeface="Wingdings" pitchFamily="2" charset="2"/>
              </a:rPr>
              <a:t> </a:t>
            </a:r>
            <a:r>
              <a:rPr lang="fr-CH" altLang="en-US" sz="2300" dirty="0" smtClean="0">
                <a:solidFill>
                  <a:srgbClr val="CC0000"/>
                </a:solidFill>
                <a:sym typeface="Wingdings" pitchFamily="2" charset="2"/>
              </a:rPr>
              <a:t>10</a:t>
            </a:r>
            <a:r>
              <a:rPr lang="fr-CH" altLang="en-US" sz="2300" dirty="0" smtClean="0">
                <a:solidFill>
                  <a:srgbClr val="CC0000"/>
                </a:solidFill>
              </a:rPr>
              <a:t>] </a:t>
            </a:r>
            <a:r>
              <a:rPr lang="fr-CH" altLang="en-US" sz="2300" dirty="0">
                <a:solidFill>
                  <a:srgbClr val="002060"/>
                </a:solidFill>
              </a:rPr>
              <a:t>(92</a:t>
            </a:r>
            <a:r>
              <a:rPr lang="fr-CH" altLang="en-US" sz="2300" dirty="0" smtClean="0">
                <a:solidFill>
                  <a:srgbClr val="002060"/>
                </a:solidFill>
              </a:rPr>
              <a:t>)</a:t>
            </a:r>
          </a:p>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Université </a:t>
            </a:r>
            <a:r>
              <a:rPr lang="fr-CH" altLang="en-US" sz="2300" dirty="0" err="1" smtClean="0">
                <a:solidFill>
                  <a:srgbClr val="002060"/>
                </a:solidFill>
                <a:ea typeface="ヒラギノ角ゴ Pro W3"/>
                <a:cs typeface="ヒラギノ角ゴ Pro W3"/>
              </a:rPr>
              <a:t>Peking</a:t>
            </a:r>
            <a:r>
              <a:rPr lang="fr-CH" altLang="en-US" sz="2300" dirty="0" smtClean="0">
                <a:solidFill>
                  <a:srgbClr val="002060"/>
                </a:solidFill>
                <a:ea typeface="ヒラギノ角ゴ Pro W3"/>
                <a:cs typeface="ヒラギノ角ゴ Pro W3"/>
              </a:rPr>
              <a:t>	(81)	</a:t>
            </a:r>
            <a:r>
              <a:rPr lang="fr-CH" altLang="en-US" sz="2300" dirty="0">
                <a:solidFill>
                  <a:srgbClr val="008000"/>
                </a:solidFill>
              </a:rPr>
              <a:t>[</a:t>
            </a:r>
            <a:r>
              <a:rPr lang="fr-CH" altLang="en-US" sz="2300" dirty="0">
                <a:solidFill>
                  <a:srgbClr val="008000"/>
                </a:solidFill>
                <a:sym typeface="Wingdings" pitchFamily="2" charset="2"/>
              </a:rPr>
              <a:t> 14</a:t>
            </a:r>
            <a:r>
              <a:rPr lang="fr-CH" altLang="en-US" sz="2300" dirty="0">
                <a:solidFill>
                  <a:srgbClr val="008000"/>
                </a:solidFill>
              </a:rPr>
              <a:t>] </a:t>
            </a:r>
            <a:r>
              <a:rPr lang="fr-CH" altLang="en-US" sz="2300" dirty="0">
                <a:solidFill>
                  <a:srgbClr val="002060"/>
                </a:solidFill>
              </a:rPr>
              <a:t>(</a:t>
            </a:r>
            <a:r>
              <a:rPr lang="fr-CH" altLang="en-US" sz="2300" dirty="0" smtClean="0">
                <a:solidFill>
                  <a:srgbClr val="002060"/>
                </a:solidFill>
              </a:rPr>
              <a:t>76)</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de Columbia (US)	(</a:t>
            </a:r>
            <a:r>
              <a:rPr lang="fr-CH" altLang="en-US" sz="2300" dirty="0">
                <a:solidFill>
                  <a:srgbClr val="002060"/>
                </a:solidFill>
                <a:ea typeface="ヒラギノ角ゴ Pro W3"/>
                <a:cs typeface="ヒラギノ角ゴ Pro W3"/>
              </a:rPr>
              <a:t>80</a:t>
            </a:r>
            <a:r>
              <a:rPr lang="fr-CH" altLang="en-US" sz="2300" dirty="0" smtClean="0">
                <a:solidFill>
                  <a:srgbClr val="002060"/>
                </a:solidFill>
              </a:rPr>
              <a:t>)</a:t>
            </a:r>
            <a:r>
              <a:rPr lang="fr-CH" altLang="en-US" sz="2300" dirty="0" smtClean="0">
                <a:solidFill>
                  <a:srgbClr val="000000"/>
                </a:solidFill>
              </a:rPr>
              <a:t>	</a:t>
            </a:r>
            <a:r>
              <a:rPr lang="fr-CH" altLang="en-US" sz="2300" dirty="0" smtClean="0">
                <a:solidFill>
                  <a:srgbClr val="CC0000"/>
                </a:solidFill>
              </a:rPr>
              <a:t>[</a:t>
            </a:r>
            <a:r>
              <a:rPr lang="fr-CH" altLang="en-US" sz="2300" dirty="0" smtClean="0">
                <a:solidFill>
                  <a:srgbClr val="CC0000"/>
                </a:solidFill>
                <a:sym typeface="Wingdings" pitchFamily="2" charset="2"/>
              </a:rPr>
              <a:t> 7</a:t>
            </a:r>
            <a:r>
              <a:rPr lang="fr-CH" altLang="en-US" sz="2300" dirty="0" smtClean="0">
                <a:solidFill>
                  <a:srgbClr val="CC0000"/>
                </a:solidFill>
              </a:rPr>
              <a:t>] </a:t>
            </a:r>
            <a:r>
              <a:rPr lang="fr-CH" altLang="en-US" sz="2300" dirty="0" smtClean="0">
                <a:solidFill>
                  <a:srgbClr val="002060"/>
                </a:solidFill>
              </a:rPr>
              <a:t>(112)</a:t>
            </a:r>
          </a:p>
          <a:p>
            <a:pPr marL="442913" indent="-442913" eaLnBrk="1" hangingPunct="1">
              <a:spcBef>
                <a:spcPct val="0"/>
              </a:spcBef>
              <a:buFontTx/>
              <a:buAutoNum type="arabicPeriod"/>
              <a:tabLst>
                <a:tab pos="5205413" algn="l"/>
              </a:tabLst>
            </a:pPr>
            <a:r>
              <a:rPr lang="fr-CH" altLang="en-US" sz="2300" dirty="0" smtClean="0">
                <a:solidFill>
                  <a:srgbClr val="002060"/>
                </a:solidFill>
              </a:rPr>
              <a:t>Isis Innovation </a:t>
            </a:r>
            <a:r>
              <a:rPr lang="fr-CH" altLang="en-US" sz="2300" dirty="0">
                <a:solidFill>
                  <a:srgbClr val="002060"/>
                </a:solidFill>
              </a:rPr>
              <a:t>L</a:t>
            </a:r>
            <a:r>
              <a:rPr lang="fr-CH" altLang="en-US" sz="2300" dirty="0" smtClean="0">
                <a:solidFill>
                  <a:srgbClr val="002060"/>
                </a:solidFill>
              </a:rPr>
              <a:t>imited (GB)	(78)</a:t>
            </a:r>
            <a:r>
              <a:rPr lang="fr-CH" altLang="en-US" sz="2300" dirty="0" smtClean="0">
                <a:solidFill>
                  <a:srgbClr val="000000"/>
                </a:solidFill>
              </a:rPr>
              <a:t>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19</a:t>
            </a:r>
            <a:r>
              <a:rPr lang="fr-CH" altLang="en-US" sz="2300" dirty="0" smtClean="0">
                <a:solidFill>
                  <a:srgbClr val="008000"/>
                </a:solidFill>
              </a:rPr>
              <a:t>] </a:t>
            </a:r>
            <a:r>
              <a:rPr lang="fr-CH" altLang="en-US" sz="2300" dirty="0" smtClean="0">
                <a:solidFill>
                  <a:srgbClr val="002060"/>
                </a:solidFill>
              </a:rPr>
              <a:t>(74)</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a:t>
            </a:r>
            <a:r>
              <a:rPr lang="fr-CH" altLang="en-US" sz="2300" dirty="0">
                <a:solidFill>
                  <a:srgbClr val="002060"/>
                </a:solidFill>
              </a:rPr>
              <a:t>de Cornell (US)	</a:t>
            </a:r>
            <a:r>
              <a:rPr lang="fr-CH" altLang="en-US" sz="2300" dirty="0" smtClean="0">
                <a:solidFill>
                  <a:srgbClr val="002060"/>
                </a:solidFill>
              </a:rPr>
              <a:t>(77)</a:t>
            </a:r>
            <a:r>
              <a:rPr lang="fr-CH" altLang="en-US" sz="2300" dirty="0">
                <a:solidFill>
                  <a:srgbClr val="000000"/>
                </a:solidFill>
              </a:rPr>
              <a:t>	</a:t>
            </a:r>
            <a:r>
              <a:rPr lang="fr-CH" altLang="en-US" sz="2300" dirty="0">
                <a:solidFill>
                  <a:srgbClr val="CC0000"/>
                </a:solidFill>
              </a:rPr>
              <a:t>[</a:t>
            </a:r>
            <a:r>
              <a:rPr lang="fr-CH" altLang="en-US" sz="2300" dirty="0">
                <a:solidFill>
                  <a:srgbClr val="CC0000"/>
                </a:solidFill>
                <a:sym typeface="Wingdings" pitchFamily="2" charset="2"/>
              </a:rPr>
              <a:t> </a:t>
            </a:r>
            <a:r>
              <a:rPr lang="fr-CH" altLang="en-US" sz="2300" dirty="0" smtClean="0">
                <a:solidFill>
                  <a:srgbClr val="CC0000"/>
                </a:solidFill>
                <a:sym typeface="Wingdings" pitchFamily="2" charset="2"/>
              </a:rPr>
              <a:t>11</a:t>
            </a:r>
            <a:r>
              <a:rPr lang="fr-CH" altLang="en-US" sz="2300" dirty="0" smtClean="0">
                <a:solidFill>
                  <a:srgbClr val="CC0000"/>
                </a:solidFill>
              </a:rPr>
              <a:t>] </a:t>
            </a:r>
            <a:r>
              <a:rPr lang="fr-CH" altLang="en-US" sz="2300" dirty="0" smtClean="0">
                <a:solidFill>
                  <a:srgbClr val="002060"/>
                </a:solidFill>
              </a:rPr>
              <a:t>(87)</a:t>
            </a:r>
          </a:p>
        </p:txBody>
      </p:sp>
      <p:sp>
        <p:nvSpPr>
          <p:cNvPr id="4" name="Rectangle 2"/>
          <p:cNvSpPr>
            <a:spLocks noGrp="1" noChangeArrowheads="1"/>
          </p:cNvSpPr>
          <p:nvPr>
            <p:ph type="title" idx="4294967295"/>
          </p:nvPr>
        </p:nvSpPr>
        <p:spPr>
          <a:xfrm>
            <a:off x="107504" y="118373"/>
            <a:ext cx="9036496" cy="646331"/>
          </a:xfrm>
        </p:spPr>
        <p:txBody>
          <a:bodyPr wrap="square">
            <a:spAutoFit/>
          </a:bodyPr>
          <a:lstStyle/>
          <a:p>
            <a:r>
              <a:rPr lang="en-GB" altLang="en-US" kern="1200" dirty="0"/>
              <a:t>Principaux déposants (Universités) </a:t>
            </a:r>
            <a:r>
              <a:rPr lang="en-GB" altLang="en-US" kern="1200" dirty="0" err="1"/>
              <a:t>en</a:t>
            </a:r>
            <a:r>
              <a:rPr lang="en-GB" altLang="en-US" kern="1200" dirty="0"/>
              <a:t> 2015</a:t>
            </a:r>
          </a:p>
        </p:txBody>
      </p:sp>
    </p:spTree>
    <p:extLst>
      <p:ext uri="{BB962C8B-B14F-4D97-AF65-F5344CB8AC3E}">
        <p14:creationId xmlns:p14="http://schemas.microsoft.com/office/powerpoint/2010/main" val="27259895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51520" y="190381"/>
            <a:ext cx="8604448" cy="646331"/>
          </a:xfrm>
        </p:spPr>
        <p:txBody>
          <a:bodyPr wrap="square">
            <a:spAutoFit/>
          </a:bodyPr>
          <a:lstStyle/>
          <a:p>
            <a:r>
              <a:rPr lang="fr-CH" altLang="en-US" kern="1200" dirty="0"/>
              <a:t>Principaux déposants FR (2015)</a:t>
            </a:r>
          </a:p>
        </p:txBody>
      </p:sp>
      <p:sp>
        <p:nvSpPr>
          <p:cNvPr id="18435" name="Rectangle 3"/>
          <p:cNvSpPr>
            <a:spLocks noChangeArrowheads="1"/>
          </p:cNvSpPr>
          <p:nvPr/>
        </p:nvSpPr>
        <p:spPr bwMode="auto">
          <a:xfrm>
            <a:off x="179512" y="1052736"/>
            <a:ext cx="8964488" cy="607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Blip>
                <a:blip r:embed="rId3"/>
              </a:buBlip>
              <a:defRPr sz="2400">
                <a:solidFill>
                  <a:schemeClr val="tx1"/>
                </a:solidFill>
                <a:latin typeface="Arial" pitchFamily="34" charset="0"/>
                <a:cs typeface="Arial" pitchFamily="34" charset="0"/>
              </a:defRPr>
            </a:lvl1pPr>
            <a:lvl2pPr marL="838200" indent="-38100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257300" indent="-3429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828800" indent="-457200" eaLnBrk="0" hangingPunct="0">
              <a:spcBef>
                <a:spcPct val="20000"/>
              </a:spcBef>
              <a:buBlip>
                <a:blip r:embed="rId3"/>
              </a:buBlip>
              <a:defRPr sz="2400">
                <a:solidFill>
                  <a:schemeClr val="tx1"/>
                </a:solidFill>
                <a:latin typeface="Arial" pitchFamily="34" charset="0"/>
                <a:cs typeface="Arial" pitchFamily="34" charset="0"/>
              </a:defRPr>
            </a:lvl4pPr>
            <a:lvl5pPr marL="2286000" indent="-457200" eaLnBrk="0" hangingPunct="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Alcatel Lucent				(419)</a:t>
            </a:r>
          </a:p>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Commissariat à l’Energie Atomique* 	 			(409) </a:t>
            </a:r>
            <a:endParaRPr lang="fr-CH" altLang="en-US" sz="1800" dirty="0" smtClean="0">
              <a:solidFill>
                <a:srgbClr val="002060"/>
              </a:solidFill>
              <a:ea typeface="ヒラギノ角ゴ Pro W3"/>
              <a:cs typeface="ヒラギノ角ゴ Pro W3"/>
            </a:endParaRPr>
          </a:p>
          <a:p>
            <a:pPr eaLnBrk="1" hangingPunct="1">
              <a:spcBef>
                <a:spcPct val="0"/>
              </a:spcBef>
              <a:buFontTx/>
              <a:buAutoNum type="arabicPeriod"/>
              <a:tabLst>
                <a:tab pos="5205413" algn="l"/>
              </a:tabLst>
            </a:pPr>
            <a:r>
              <a:rPr lang="fr-CH" altLang="en-US" sz="2300" dirty="0" smtClean="0">
                <a:solidFill>
                  <a:srgbClr val="002060"/>
                </a:solidFill>
              </a:rPr>
              <a:t>Thomson </a:t>
            </a:r>
            <a:r>
              <a:rPr lang="fr-CH" altLang="en-US" sz="2300" dirty="0" err="1">
                <a:solidFill>
                  <a:srgbClr val="002060"/>
                </a:solidFill>
              </a:rPr>
              <a:t>Licensing</a:t>
            </a:r>
            <a:r>
              <a:rPr lang="fr-CH" altLang="en-US" sz="2300" dirty="0" smtClean="0">
                <a:solidFill>
                  <a:srgbClr val="002060"/>
                </a:solidFill>
              </a:rPr>
              <a:t>				(324)</a:t>
            </a:r>
            <a:r>
              <a:rPr lang="fr-CH" altLang="en-US" sz="2800" dirty="0">
                <a:solidFill>
                  <a:srgbClr val="002060"/>
                </a:solidFill>
                <a:ea typeface="ヒラギノ角ゴ Pro W3"/>
                <a:cs typeface="ヒラギノ角ゴ Pro W3"/>
              </a:rPr>
              <a:t> </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smtClean="0">
                <a:solidFill>
                  <a:srgbClr val="002060"/>
                </a:solidFill>
              </a:rPr>
              <a:t>Compagnie générale des établissements Michelin 	(313)</a:t>
            </a:r>
            <a:r>
              <a:rPr lang="fr-CH" altLang="en-US" sz="2800" dirty="0" smtClean="0">
                <a:solidFill>
                  <a:srgbClr val="002060"/>
                </a:solidFill>
                <a:ea typeface="ヒラギノ角ゴ Pro W3"/>
                <a:cs typeface="ヒラギノ角ゴ Pro W3"/>
              </a:rPr>
              <a:t> </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smtClean="0">
                <a:solidFill>
                  <a:srgbClr val="002060"/>
                </a:solidFill>
              </a:rPr>
              <a:t>L’Oréal				(285)</a:t>
            </a:r>
            <a:r>
              <a:rPr lang="fr-CH" altLang="en-US" sz="2000" dirty="0" smtClean="0">
                <a:solidFill>
                  <a:srgbClr val="002060"/>
                </a:solidFill>
                <a:ea typeface="ヒラギノ角ゴ Pro W3"/>
                <a:cs typeface="ヒラギノ角ゴ Pro W3"/>
              </a:rPr>
              <a:t> </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smtClean="0">
                <a:solidFill>
                  <a:srgbClr val="002060"/>
                </a:solidFill>
              </a:rPr>
              <a:t>Renault S.A.S.				(272) </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a:solidFill>
                  <a:srgbClr val="002060"/>
                </a:solidFill>
              </a:rPr>
              <a:t>SNECMA</a:t>
            </a:r>
            <a:r>
              <a:rPr lang="fr-CH" altLang="en-US" sz="2300" dirty="0" smtClean="0">
                <a:solidFill>
                  <a:srgbClr val="002060"/>
                </a:solidFill>
              </a:rPr>
              <a:t>				(234)</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a:solidFill>
                  <a:srgbClr val="002060"/>
                </a:solidFill>
              </a:rPr>
              <a:t>Peugeot Citroën Automobiles </a:t>
            </a:r>
            <a:r>
              <a:rPr lang="fr-CH" altLang="en-US" sz="2300" dirty="0" smtClean="0">
                <a:solidFill>
                  <a:srgbClr val="002060"/>
                </a:solidFill>
              </a:rPr>
              <a:t>SA 				(195)</a:t>
            </a:r>
          </a:p>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L’Air Liquide 				(150)</a:t>
            </a:r>
            <a:endParaRPr lang="fr-CH" altLang="en-US" sz="1800" dirty="0" smtClean="0">
              <a:solidFill>
                <a:srgbClr val="002060"/>
              </a:solidFill>
              <a:ea typeface="ヒラギノ角ゴ Pro W3"/>
              <a:cs typeface="ヒラギノ角ゴ Pro W3"/>
            </a:endParaRPr>
          </a:p>
          <a:p>
            <a:pPr eaLnBrk="1" hangingPunct="1">
              <a:spcBef>
                <a:spcPct val="0"/>
              </a:spcBef>
              <a:buFontTx/>
              <a:buAutoNum type="arabicPeriod"/>
              <a:tabLst>
                <a:tab pos="5205413" algn="l"/>
              </a:tabLst>
            </a:pPr>
            <a:r>
              <a:rPr lang="fr-CH" altLang="en-US" sz="2300" dirty="0" smtClean="0">
                <a:solidFill>
                  <a:srgbClr val="002060"/>
                </a:solidFill>
              </a:rPr>
              <a:t>Centre </a:t>
            </a:r>
            <a:r>
              <a:rPr lang="fr-CH" altLang="en-US" sz="2300" dirty="0">
                <a:solidFill>
                  <a:srgbClr val="002060"/>
                </a:solidFill>
              </a:rPr>
              <a:t>National de la Recherche Scientifique**</a:t>
            </a:r>
            <a:r>
              <a:rPr lang="fr-CH" altLang="en-US" sz="2300" dirty="0">
                <a:solidFill>
                  <a:srgbClr val="002060"/>
                </a:solidFill>
                <a:ea typeface="ヒラギノ角ゴ Pro W3"/>
                <a:cs typeface="ヒラギノ角ゴ Pro W3"/>
              </a:rPr>
              <a:t>	</a:t>
            </a:r>
            <a:r>
              <a:rPr lang="fr-CH" altLang="en-US" sz="2300" dirty="0" smtClean="0">
                <a:solidFill>
                  <a:srgbClr val="002060"/>
                </a:solidFill>
                <a:ea typeface="ヒラギノ角ゴ Pro W3"/>
                <a:cs typeface="ヒラギノ角ゴ Pro W3"/>
              </a:rPr>
              <a:t>(137)</a:t>
            </a:r>
            <a:endParaRPr lang="fr-CH" altLang="en-US" sz="1800" dirty="0" smtClean="0">
              <a:solidFill>
                <a:srgbClr val="002060"/>
              </a:solidFill>
              <a:ea typeface="ヒラギノ角ゴ Pro W3"/>
              <a:cs typeface="ヒラギノ角ゴ Pro W3"/>
            </a:endParaRPr>
          </a:p>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Valeo systèmes thermiques				(109)</a:t>
            </a:r>
          </a:p>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Saint-Gobain				(104)</a:t>
            </a:r>
            <a:endParaRPr lang="fr-CH" altLang="en-US" sz="2300" dirty="0">
              <a:solidFill>
                <a:srgbClr val="002060"/>
              </a:solidFill>
              <a:ea typeface="ヒラギノ角ゴ Pro W3"/>
              <a:cs typeface="ヒラギノ角ゴ Pro W3"/>
            </a:endParaRPr>
          </a:p>
          <a:p>
            <a:pPr marL="0" indent="0" eaLnBrk="1" hangingPunct="1">
              <a:spcBef>
                <a:spcPct val="0"/>
              </a:spcBef>
              <a:buNone/>
              <a:tabLst>
                <a:tab pos="5205413" algn="l"/>
              </a:tabLst>
            </a:pPr>
            <a:endParaRPr lang="fr-CH" altLang="en-US" sz="2300" dirty="0" smtClean="0">
              <a:solidFill>
                <a:srgbClr val="002060"/>
              </a:solidFill>
            </a:endParaRPr>
          </a:p>
          <a:p>
            <a:pPr marL="271463" indent="-271463" eaLnBrk="1" hangingPunct="1">
              <a:spcBef>
                <a:spcPct val="0"/>
              </a:spcBef>
              <a:buNone/>
              <a:tabLst>
                <a:tab pos="90488" algn="l"/>
              </a:tabLst>
            </a:pPr>
            <a:r>
              <a:rPr lang="fr-CH" altLang="en-US" sz="1800" dirty="0" smtClean="0">
                <a:solidFill>
                  <a:srgbClr val="002060"/>
                </a:solidFill>
              </a:rPr>
              <a:t>* 1</a:t>
            </a:r>
            <a:r>
              <a:rPr lang="fr-CH" altLang="en-US" sz="1800" baseline="30000" dirty="0" smtClean="0">
                <a:solidFill>
                  <a:srgbClr val="002060"/>
                </a:solidFill>
              </a:rPr>
              <a:t>er</a:t>
            </a:r>
            <a:r>
              <a:rPr lang="fr-CH" altLang="en-US" sz="1800" dirty="0" smtClean="0">
                <a:solidFill>
                  <a:srgbClr val="002060"/>
                </a:solidFill>
              </a:rPr>
              <a:t> déposant institutionnel –en Europe– en 2011, 2012, 2013 et 2014</a:t>
            </a:r>
          </a:p>
          <a:p>
            <a:pPr marL="271463" indent="-271463" eaLnBrk="1" hangingPunct="1">
              <a:spcBef>
                <a:spcPct val="0"/>
              </a:spcBef>
              <a:buNone/>
              <a:tabLst>
                <a:tab pos="90488" algn="l"/>
              </a:tabLst>
            </a:pPr>
            <a:r>
              <a:rPr lang="fr-CH" altLang="en-US" sz="1800" dirty="0" smtClean="0">
                <a:solidFill>
                  <a:srgbClr val="002060"/>
                </a:solidFill>
              </a:rPr>
              <a:t>** Le CNRS et l’INSERM dans les 11 premiers déposants institutionnels                     sur la même période</a:t>
            </a:r>
            <a:r>
              <a:rPr lang="fr-CH" altLang="en-US" dirty="0" smtClean="0">
                <a:solidFill>
                  <a:srgbClr val="002060"/>
                </a:solidFill>
              </a:rPr>
              <a:t>	</a:t>
            </a:r>
          </a:p>
          <a:p>
            <a:pPr marL="0" indent="0" algn="l" eaLnBrk="1" hangingPunct="1">
              <a:spcBef>
                <a:spcPct val="0"/>
              </a:spcBef>
              <a:buNone/>
            </a:pPr>
            <a:endParaRPr lang="en-GB" altLang="en-US" sz="2000"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9475437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87337" y="1916832"/>
            <a:ext cx="8677151" cy="4930581"/>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87425" lvl="1" indent="-454025" defTabSz="812800">
              <a:spcBef>
                <a:spcPct val="20000"/>
              </a:spcBef>
              <a:buAutoNum type="arabicPeriod"/>
            </a:pPr>
            <a:r>
              <a:rPr lang="fr-CH" altLang="en-US" sz="2200" dirty="0">
                <a:solidFill>
                  <a:srgbClr val="0070C0"/>
                </a:solidFill>
                <a:ea typeface="ヒラギノ角ゴ Pro W3"/>
                <a:cs typeface="ヒラギノ角ゴ Pro W3"/>
              </a:rPr>
              <a:t>reporte les principaux coûts associés à l’internationalisation de la protection par brevet </a:t>
            </a:r>
          </a:p>
          <a:p>
            <a:pPr marL="987425" lvl="1" indent="-454025" defTabSz="812800">
              <a:spcBef>
                <a:spcPct val="20000"/>
              </a:spcBef>
              <a:buAutoNum type="arabicPeriod"/>
            </a:pPr>
            <a:r>
              <a:rPr lang="fr-CH" altLang="en-US" sz="2200" dirty="0">
                <a:solidFill>
                  <a:srgbClr val="0070C0"/>
                </a:solidFill>
                <a:ea typeface="ヒラギノ角ゴ Pro W3"/>
                <a:cs typeface="ヒラギノ角ゴ Pro W3"/>
              </a:rPr>
              <a:t>fournit une base solide pour la prise de décisions concernant les brevets</a:t>
            </a:r>
          </a:p>
          <a:p>
            <a:pPr marL="987425" lvl="1" indent="-454025">
              <a:spcBef>
                <a:spcPct val="20000"/>
              </a:spcBef>
            </a:pPr>
            <a:r>
              <a:rPr lang="en-US" altLang="en-US" sz="2200" dirty="0">
                <a:solidFill>
                  <a:srgbClr val="0070C0"/>
                </a:solidFill>
                <a:ea typeface="ヒラギノ角ゴ Pro W3"/>
                <a:cs typeface="ヒラギノ角ゴ Pro W3"/>
              </a:rPr>
              <a:t>3. 	</a:t>
            </a:r>
            <a:r>
              <a:rPr lang="fr-CH" altLang="en-US" sz="2200" dirty="0">
                <a:solidFill>
                  <a:srgbClr val="0070C0"/>
                </a:solidFill>
                <a:ea typeface="ヒラギノ角ゴ Pro W3"/>
                <a:cs typeface="ヒラギノ角ゴ Pro W3"/>
              </a:rPr>
              <a:t>harmonise les exigences formelles</a:t>
            </a:r>
          </a:p>
          <a:p>
            <a:pPr marL="987425" lvl="1" indent="-454025">
              <a:spcBef>
                <a:spcPct val="20000"/>
              </a:spcBef>
            </a:pPr>
            <a:r>
              <a:rPr lang="en-US" altLang="en-US" sz="2200" kern="0" dirty="0">
                <a:solidFill>
                  <a:srgbClr val="0070C0"/>
                </a:solidFill>
              </a:rPr>
              <a:t>4. 	</a:t>
            </a:r>
            <a:r>
              <a:rPr lang="fr-CH" altLang="en-US" sz="2200" kern="0" dirty="0">
                <a:solidFill>
                  <a:srgbClr val="0070C0"/>
                </a:solidFill>
              </a:rPr>
              <a:t>protège le déposant d’erreurs commises par inadvertance</a:t>
            </a:r>
          </a:p>
          <a:p>
            <a:pPr marL="990600" lvl="1" indent="-457200">
              <a:spcBef>
                <a:spcPct val="20000"/>
              </a:spcBef>
              <a:buAutoNum type="arabicPeriod" startAt="5"/>
            </a:pPr>
            <a:r>
              <a:rPr lang="fr-CH" altLang="en-US" sz="2200" dirty="0" smtClean="0">
                <a:solidFill>
                  <a:srgbClr val="0070C0"/>
                </a:solidFill>
                <a:ea typeface="ヒラギノ角ゴ Pro W3"/>
                <a:cs typeface="ヒラギノ角ゴ Pro W3"/>
              </a:rPr>
              <a:t>est </a:t>
            </a:r>
            <a:r>
              <a:rPr lang="fr-CH" altLang="en-US" sz="2200" dirty="0">
                <a:solidFill>
                  <a:srgbClr val="0070C0"/>
                </a:solidFill>
                <a:ea typeface="ヒラギノ角ゴ Pro W3"/>
                <a:cs typeface="ヒラギノ角ゴ Pro W3"/>
              </a:rPr>
              <a:t>utilisé par les </a:t>
            </a:r>
            <a:r>
              <a:rPr lang="fr-CH" altLang="en-US" sz="2200" dirty="0" smtClean="0">
                <a:solidFill>
                  <a:srgbClr val="0070C0"/>
                </a:solidFill>
                <a:ea typeface="ヒラギノ角ゴ Pro W3"/>
                <a:cs typeface="ヒラギノ角ゴ Pro W3"/>
              </a:rPr>
              <a:t>(plus grandes) entreprises, </a:t>
            </a:r>
            <a:r>
              <a:rPr lang="fr-CH" altLang="en-US" sz="2200" dirty="0">
                <a:solidFill>
                  <a:srgbClr val="0070C0"/>
                </a:solidFill>
                <a:ea typeface="ヒラギノ角ゴ Pro W3"/>
                <a:cs typeface="ヒラギノ角ゴ Pro W3"/>
              </a:rPr>
              <a:t>universités et </a:t>
            </a:r>
            <a:r>
              <a:rPr lang="fr-CH" altLang="en-US" sz="2200" dirty="0" smtClean="0">
                <a:solidFill>
                  <a:srgbClr val="0070C0"/>
                </a:solidFill>
                <a:ea typeface="ヒラギノ角ゴ Pro W3"/>
                <a:cs typeface="ヒラギノ角ゴ Pro W3"/>
              </a:rPr>
              <a:t>instituts </a:t>
            </a:r>
            <a:r>
              <a:rPr lang="fr-CH" altLang="en-US" sz="2200" dirty="0">
                <a:solidFill>
                  <a:srgbClr val="0070C0"/>
                </a:solidFill>
                <a:ea typeface="ヒラギノ角ゴ Pro W3"/>
                <a:cs typeface="ヒラギノ角ゴ Pro W3"/>
              </a:rPr>
              <a:t>de recherche qui souhaitent obtenir une protection par brevet à une échelle </a:t>
            </a:r>
            <a:r>
              <a:rPr lang="fr-CH" altLang="en-US" sz="2200" dirty="0" smtClean="0">
                <a:solidFill>
                  <a:srgbClr val="0070C0"/>
                </a:solidFill>
                <a:ea typeface="ヒラギノ角ゴ Pro W3"/>
                <a:cs typeface="ヒラギノ角ゴ Pro W3"/>
              </a:rPr>
              <a:t>internationale</a:t>
            </a:r>
          </a:p>
          <a:p>
            <a:pPr marL="990600" lvl="1" indent="-457200">
              <a:spcBef>
                <a:spcPct val="20000"/>
              </a:spcBef>
              <a:buAutoNum type="arabicPeriod" startAt="5"/>
            </a:pPr>
            <a:r>
              <a:rPr lang="fr-CH" altLang="en-US" sz="2200" b="1" dirty="0" smtClean="0">
                <a:solidFill>
                  <a:srgbClr val="0070C0"/>
                </a:solidFill>
                <a:ea typeface="ヒラギノ角ゴ Pro W3"/>
                <a:cs typeface="ヒラギノ角ゴ Pro W3"/>
              </a:rPr>
              <a:t>évolue </a:t>
            </a:r>
            <a:r>
              <a:rPr lang="fr-CH" altLang="en-US" sz="2200" b="1" dirty="0">
                <a:solidFill>
                  <a:srgbClr val="0070C0"/>
                </a:solidFill>
                <a:ea typeface="ヒラギノ角ゴ Pro W3"/>
                <a:cs typeface="ヒラギノ角ゴ Pro W3"/>
              </a:rPr>
              <a:t>pour répondre aux besoins des </a:t>
            </a:r>
            <a:r>
              <a:rPr lang="fr-CH" altLang="en-US" sz="2200" b="1" dirty="0" smtClean="0">
                <a:solidFill>
                  <a:srgbClr val="0070C0"/>
                </a:solidFill>
                <a:ea typeface="ヒラギノ角ゴ Pro W3"/>
                <a:cs typeface="ヒラギノ角ゴ Pro W3"/>
              </a:rPr>
              <a:t>utilisateurs</a:t>
            </a:r>
            <a:endParaRPr lang="fr-CH" altLang="en-US" sz="2200" dirty="0">
              <a:solidFill>
                <a:srgbClr val="0070C0"/>
              </a:solidFill>
              <a:ea typeface="ヒラギノ角ゴ Pro W3"/>
              <a:cs typeface="ヒラギノ角ゴ Pro W3"/>
            </a:endParaRPr>
          </a:p>
          <a:p>
            <a:pPr marL="990600" lvl="1" indent="-457200">
              <a:spcBef>
                <a:spcPct val="20000"/>
              </a:spcBef>
              <a:buAutoNum type="arabicPeriod" startAt="5"/>
            </a:pPr>
            <a:r>
              <a:rPr lang="fr-CH" altLang="en-US" sz="2200" b="1" dirty="0" smtClean="0">
                <a:solidFill>
                  <a:srgbClr val="0070C0"/>
                </a:solidFill>
                <a:ea typeface="ヒラギノ角ゴ Pro W3"/>
                <a:cs typeface="ヒラギノ角ゴ Pro W3"/>
              </a:rPr>
              <a:t>peut permettre (si les rapports du PCT sont positifs) un traitement accéléré en phase nationale (PCT-PPH)</a:t>
            </a:r>
          </a:p>
          <a:p>
            <a:pPr marL="895350" lvl="1" indent="-361950" algn="l">
              <a:spcBef>
                <a:spcPct val="20000"/>
              </a:spcBef>
              <a:buNone/>
            </a:pPr>
            <a:endParaRPr lang="en-US" altLang="en-US" sz="2000" dirty="0">
              <a:solidFill>
                <a:srgbClr val="0070C0"/>
              </a:solidFill>
              <a:ea typeface="ヒラギノ角ゴ Pro W3"/>
              <a:cs typeface="ヒラギノ角ゴ Pro W3"/>
            </a:endParaRPr>
          </a:p>
        </p:txBody>
      </p:sp>
      <p:sp>
        <p:nvSpPr>
          <p:cNvPr id="346116" name="Rectangle 4"/>
          <p:cNvSpPr>
            <a:spLocks noChangeArrowheads="1"/>
          </p:cNvSpPr>
          <p:nvPr/>
        </p:nvSpPr>
        <p:spPr bwMode="auto">
          <a:xfrm>
            <a:off x="287338" y="0"/>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sp>
        <p:nvSpPr>
          <p:cNvPr id="5"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fr-CH" altLang="en-US" sz="2400" dirty="0" smtClean="0">
                <a:solidFill>
                  <a:srgbClr val="002060"/>
                </a:solidFill>
                <a:ea typeface="ヒラギノ角ゴ Pro W3"/>
                <a:cs typeface="ヒラギノ角ゴ Pro W3"/>
              </a:rPr>
              <a:t>Le PCT, comme pierre angulaire de la protection internationale par brevets, </a:t>
            </a:r>
            <a:r>
              <a:rPr lang="fr-CH" altLang="en-US" dirty="0" smtClean="0">
                <a:solidFill>
                  <a:srgbClr val="002060"/>
                </a:solidFill>
                <a:ea typeface="ヒラギノ角ゴ Pro W3"/>
                <a:cs typeface="ヒラギノ角ゴ Pro W3"/>
              </a:rPr>
              <a:t>offre un système mondial de dépôt simplifié et de traitement des demandes de brevets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415815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1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FR" dirty="0" smtClean="0"/>
              <a:t>Prestataire de services mondiaux de propriété intellectuelle de premier ordre</a:t>
            </a:r>
            <a:endParaRPr lang="fr-FR" dirty="0"/>
          </a:p>
        </p:txBody>
      </p:sp>
      <p:graphicFrame>
        <p:nvGraphicFramePr>
          <p:cNvPr id="4" name="Diagram 3"/>
          <p:cNvGraphicFramePr/>
          <p:nvPr>
            <p:extLst>
              <p:ext uri="{D42A27DB-BD31-4B8C-83A1-F6EECF244321}">
                <p14:modId xmlns:p14="http://schemas.microsoft.com/office/powerpoint/2010/main" val="3731329892"/>
              </p:ext>
            </p:extLst>
          </p:nvPr>
        </p:nvGraphicFramePr>
        <p:xfrm>
          <a:off x="0" y="836712"/>
          <a:ext cx="9144000" cy="6209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73123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323528" y="908720"/>
            <a:ext cx="8712968" cy="5616624"/>
          </a:xfrm>
        </p:spPr>
        <p:txBody>
          <a:bodyPr/>
          <a:lstStyle/>
          <a:p>
            <a:pPr eaLnBrk="1" hangingPunct="1">
              <a:spcBef>
                <a:spcPts val="500"/>
              </a:spcBef>
              <a:spcAft>
                <a:spcPts val="500"/>
              </a:spcAft>
              <a:defRPr/>
            </a:pPr>
            <a:r>
              <a:rPr lang="fr-CH" b="1" dirty="0" smtClean="0">
                <a:solidFill>
                  <a:srgbClr val="002060"/>
                </a:solidFill>
              </a:rPr>
              <a:t>Disponibilité aux fins de licence </a:t>
            </a:r>
            <a:r>
              <a:rPr lang="fr-CH" dirty="0" smtClean="0">
                <a:solidFill>
                  <a:srgbClr val="002060"/>
                </a:solidFill>
              </a:rPr>
              <a:t>:</a:t>
            </a:r>
          </a:p>
          <a:p>
            <a:pPr lvl="1" eaLnBrk="1" hangingPunct="1">
              <a:spcBef>
                <a:spcPts val="500"/>
              </a:spcBef>
              <a:spcAft>
                <a:spcPts val="500"/>
              </a:spcAft>
              <a:buClr>
                <a:srgbClr val="990033"/>
              </a:buClr>
              <a:defRPr/>
            </a:pPr>
            <a:r>
              <a:rPr lang="fr-CH" sz="2100" dirty="0" smtClean="0">
                <a:solidFill>
                  <a:srgbClr val="002060"/>
                </a:solidFill>
              </a:rPr>
              <a:t>Objectif: mettre en évidence la volonté du déposant de signer des accords de licence</a:t>
            </a:r>
          </a:p>
          <a:p>
            <a:pPr eaLnBrk="1" hangingPunct="1">
              <a:spcBef>
                <a:spcPts val="500"/>
              </a:spcBef>
              <a:spcAft>
                <a:spcPts val="500"/>
              </a:spcAft>
              <a:defRPr/>
            </a:pPr>
            <a:r>
              <a:rPr lang="en-US" b="1" dirty="0" smtClean="0">
                <a:solidFill>
                  <a:srgbClr val="002060"/>
                </a:solidFill>
              </a:rPr>
              <a:t>Observations des tiers </a:t>
            </a:r>
            <a:r>
              <a:rPr lang="en-US" dirty="0" smtClean="0">
                <a:solidFill>
                  <a:srgbClr val="002060"/>
                </a:solidFill>
              </a:rPr>
              <a:t>: </a:t>
            </a:r>
            <a:r>
              <a:rPr lang="fr-CH" dirty="0" smtClean="0">
                <a:solidFill>
                  <a:srgbClr val="002060"/>
                </a:solidFill>
              </a:rPr>
              <a:t>tiers peuvent présenter des observations sur l’état de la technique </a:t>
            </a:r>
            <a:r>
              <a:rPr lang="fr-CH" altLang="en-US" dirty="0" smtClean="0">
                <a:solidFill>
                  <a:srgbClr val="002060"/>
                </a:solidFill>
              </a:rPr>
              <a:t>qui concernent la </a:t>
            </a:r>
            <a:r>
              <a:rPr lang="fr-CH" altLang="en-US" u="sng" dirty="0" smtClean="0">
                <a:solidFill>
                  <a:srgbClr val="002060"/>
                </a:solidFill>
              </a:rPr>
              <a:t>nouveauté</a:t>
            </a:r>
            <a:r>
              <a:rPr lang="fr-CH" altLang="en-US" dirty="0" smtClean="0">
                <a:solidFill>
                  <a:srgbClr val="002060"/>
                </a:solidFill>
              </a:rPr>
              <a:t> et </a:t>
            </a:r>
            <a:r>
              <a:rPr lang="fr-CH" altLang="en-US" u="sng" dirty="0" smtClean="0">
                <a:solidFill>
                  <a:srgbClr val="002060"/>
                </a:solidFill>
              </a:rPr>
              <a:t>l’activité inventive</a:t>
            </a:r>
            <a:r>
              <a:rPr lang="fr-CH" altLang="en-US" dirty="0" smtClean="0">
                <a:solidFill>
                  <a:srgbClr val="002060"/>
                </a:solidFill>
              </a:rPr>
              <a:t> relatives à des demandes internationales publiées</a:t>
            </a:r>
          </a:p>
          <a:p>
            <a:pPr lvl="1" eaLnBrk="1" hangingPunct="1">
              <a:spcBef>
                <a:spcPts val="500"/>
              </a:spcBef>
              <a:spcAft>
                <a:spcPts val="500"/>
              </a:spcAft>
              <a:buClr>
                <a:srgbClr val="990033"/>
              </a:buClr>
              <a:defRPr/>
            </a:pPr>
            <a:r>
              <a:rPr lang="fr-CH" altLang="en-US" sz="2100" dirty="0" smtClean="0">
                <a:solidFill>
                  <a:srgbClr val="002060"/>
                </a:solidFill>
              </a:rPr>
              <a:t>Objectif: Améliorer la qualité des brevets—donner aux offices nationaux (et administrations internationales) une information plus complète sur laquelle baser leurs décisions </a:t>
            </a:r>
          </a:p>
          <a:p>
            <a:pPr marL="342900" lvl="1" indent="-342900" eaLnBrk="1" hangingPunct="1">
              <a:spcBef>
                <a:spcPts val="500"/>
              </a:spcBef>
              <a:spcAft>
                <a:spcPts val="500"/>
              </a:spcAft>
              <a:buBlip>
                <a:blip r:embed="rId3"/>
              </a:buBlip>
              <a:defRPr/>
            </a:pPr>
            <a:r>
              <a:rPr lang="en-US" sz="2400" b="1" dirty="0" smtClean="0">
                <a:solidFill>
                  <a:srgbClr val="002060"/>
                </a:solidFill>
              </a:rPr>
              <a:t>ePCT</a:t>
            </a:r>
            <a:r>
              <a:rPr lang="en-US" sz="2400" dirty="0" smtClean="0">
                <a:solidFill>
                  <a:srgbClr val="002060"/>
                </a:solidFill>
              </a:rPr>
              <a:t>: </a:t>
            </a:r>
            <a:r>
              <a:rPr lang="en-US" altLang="en-US" sz="2400" dirty="0" smtClean="0">
                <a:hlinkClick r:id="rId4"/>
              </a:rPr>
              <a:t>https://pct.wipo.int/ePCT</a:t>
            </a:r>
            <a:r>
              <a:rPr lang="en-US" altLang="en-US" sz="2400" dirty="0" smtClean="0"/>
              <a:t> </a:t>
            </a:r>
            <a:r>
              <a:rPr lang="en-US" altLang="en-US" sz="2100" dirty="0">
                <a:solidFill>
                  <a:srgbClr val="002060"/>
                </a:solidFill>
              </a:rPr>
              <a:t>(</a:t>
            </a:r>
            <a:r>
              <a:rPr lang="fr-CH" altLang="en-US" sz="2100" dirty="0">
                <a:solidFill>
                  <a:srgbClr val="002060"/>
                </a:solidFill>
              </a:rPr>
              <a:t>interface </a:t>
            </a:r>
            <a:r>
              <a:rPr lang="fr-CH" altLang="en-US" sz="2100" dirty="0" smtClean="0">
                <a:solidFill>
                  <a:srgbClr val="002060"/>
                </a:solidFill>
              </a:rPr>
              <a:t>disponible en </a:t>
            </a:r>
            <a:r>
              <a:rPr lang="fr-CH" altLang="en-US" sz="2100" dirty="0">
                <a:solidFill>
                  <a:srgbClr val="002060"/>
                </a:solidFill>
              </a:rPr>
              <a:t>FR)</a:t>
            </a:r>
            <a:endParaRPr lang="en-US" sz="2100" dirty="0">
              <a:solidFill>
                <a:srgbClr val="002060"/>
              </a:solidFill>
            </a:endParaRPr>
          </a:p>
          <a:p>
            <a:pPr lvl="1" eaLnBrk="1" hangingPunct="1">
              <a:spcBef>
                <a:spcPts val="500"/>
              </a:spcBef>
              <a:spcAft>
                <a:spcPts val="500"/>
              </a:spcAft>
              <a:buClr>
                <a:srgbClr val="990033"/>
              </a:buClr>
              <a:defRPr/>
            </a:pPr>
            <a:r>
              <a:rPr lang="fr-CH" altLang="en-US" sz="2100" dirty="0" smtClean="0">
                <a:solidFill>
                  <a:srgbClr val="002060"/>
                </a:solidFill>
              </a:rPr>
              <a:t>Système de gestion </a:t>
            </a:r>
            <a:r>
              <a:rPr lang="fr-CH" altLang="en-US" sz="2100" u="sng" dirty="0" smtClean="0">
                <a:solidFill>
                  <a:srgbClr val="002060"/>
                </a:solidFill>
              </a:rPr>
              <a:t>en ligne</a:t>
            </a:r>
            <a:r>
              <a:rPr lang="fr-CH" altLang="en-US" sz="2100" dirty="0" smtClean="0">
                <a:solidFill>
                  <a:srgbClr val="002060"/>
                </a:solidFill>
              </a:rPr>
              <a:t> des demandes internationales grâce à un accès sécurisé aux dossiers du Bureau international</a:t>
            </a:r>
          </a:p>
          <a:p>
            <a:pPr lvl="1" eaLnBrk="1" hangingPunct="1">
              <a:spcBef>
                <a:spcPts val="500"/>
              </a:spcBef>
              <a:spcAft>
                <a:spcPts val="500"/>
              </a:spcAft>
              <a:buClr>
                <a:srgbClr val="990033"/>
              </a:buClr>
              <a:defRPr/>
            </a:pPr>
            <a:r>
              <a:rPr lang="fr-CH" altLang="en-US" sz="2100" dirty="0" smtClean="0">
                <a:solidFill>
                  <a:srgbClr val="002060"/>
                </a:solidFill>
              </a:rPr>
              <a:t>Système de </a:t>
            </a:r>
            <a:r>
              <a:rPr lang="fr-CH" altLang="en-US" sz="2100" u="sng" dirty="0" smtClean="0">
                <a:solidFill>
                  <a:srgbClr val="002060"/>
                </a:solidFill>
              </a:rPr>
              <a:t>dépôt en ligne </a:t>
            </a:r>
            <a:r>
              <a:rPr lang="fr-CH" altLang="en-US" sz="2100" dirty="0" smtClean="0">
                <a:solidFill>
                  <a:srgbClr val="002060"/>
                </a:solidFill>
              </a:rPr>
              <a:t>de nouvelles demandes PCT </a:t>
            </a:r>
            <a:endParaRPr lang="fr-CH" dirty="0" smtClean="0"/>
          </a:p>
        </p:txBody>
      </p:sp>
      <p:sp>
        <p:nvSpPr>
          <p:cNvPr id="5" name="Rectangle 2"/>
          <p:cNvSpPr>
            <a:spLocks noGrp="1" noChangeArrowheads="1"/>
          </p:cNvSpPr>
          <p:nvPr>
            <p:ph type="title"/>
          </p:nvPr>
        </p:nvSpPr>
        <p:spPr>
          <a:xfrm>
            <a:off x="205680" y="44624"/>
            <a:ext cx="8686800" cy="792088"/>
          </a:xfrm>
        </p:spPr>
        <p:txBody>
          <a:bodyPr/>
          <a:lstStyle/>
          <a:p>
            <a:pPr eaLnBrk="1" hangingPunct="1"/>
            <a:r>
              <a:rPr lang="fr-CH" kern="1200" dirty="0">
                <a:solidFill>
                  <a:srgbClr val="00408C"/>
                </a:solidFill>
              </a:rPr>
              <a:t>Répondre aux besoins des utilisateurs</a:t>
            </a:r>
            <a:endParaRPr lang="en-US" kern="1200" dirty="0">
              <a:solidFill>
                <a:srgbClr val="00408C"/>
              </a:solidFill>
            </a:endParaRPr>
          </a:p>
        </p:txBody>
      </p:sp>
    </p:spTree>
    <p:extLst>
      <p:ext uri="{BB962C8B-B14F-4D97-AF65-F5344CB8AC3E}">
        <p14:creationId xmlns:p14="http://schemas.microsoft.com/office/powerpoint/2010/main" val="329289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1520" y="44624"/>
            <a:ext cx="8496944" cy="720080"/>
          </a:xfrm>
        </p:spPr>
        <p:txBody>
          <a:bodyPr/>
          <a:lstStyle/>
          <a:p>
            <a:pPr eaLnBrk="1" hangingPunct="1"/>
            <a:r>
              <a:rPr lang="fr-CH" kern="1200" dirty="0">
                <a:solidFill>
                  <a:srgbClr val="00408C"/>
                </a:solidFill>
              </a:rPr>
              <a:t>Développements et services récents</a:t>
            </a:r>
            <a:endParaRPr lang="en-US" kern="1200" dirty="0">
              <a:solidFill>
                <a:srgbClr val="00408C"/>
              </a:solidFill>
            </a:endParaRPr>
          </a:p>
        </p:txBody>
      </p:sp>
      <p:sp>
        <p:nvSpPr>
          <p:cNvPr id="10243" name="Rectangle 3"/>
          <p:cNvSpPr>
            <a:spLocks noGrp="1" noChangeArrowheads="1"/>
          </p:cNvSpPr>
          <p:nvPr>
            <p:ph type="body" idx="1"/>
          </p:nvPr>
        </p:nvSpPr>
        <p:spPr>
          <a:xfrm>
            <a:off x="251520" y="908720"/>
            <a:ext cx="8784976" cy="5688632"/>
          </a:xfrm>
        </p:spPr>
        <p:txBody>
          <a:bodyPr/>
          <a:lstStyle/>
          <a:p>
            <a:pPr>
              <a:spcBef>
                <a:spcPts val="500"/>
              </a:spcBef>
              <a:spcAft>
                <a:spcPts val="500"/>
              </a:spcAft>
              <a:defRPr/>
            </a:pPr>
            <a:r>
              <a:rPr lang="fr-CH" sz="2100" b="1" dirty="0" smtClean="0">
                <a:solidFill>
                  <a:srgbClr val="002060"/>
                </a:solidFill>
              </a:rPr>
              <a:t>PCT et PPH</a:t>
            </a:r>
            <a:r>
              <a:rPr lang="fr-CH" sz="2100" dirty="0" smtClean="0">
                <a:solidFill>
                  <a:srgbClr val="002060"/>
                </a:solidFill>
              </a:rPr>
              <a:t>: procédure accélérée de traitement national basée sur les “travaux/produits PCT” </a:t>
            </a:r>
            <a:r>
              <a:rPr lang="fr-CH" sz="2100" u="sng" dirty="0" smtClean="0">
                <a:solidFill>
                  <a:srgbClr val="002060"/>
                </a:solidFill>
              </a:rPr>
              <a:t>positifs</a:t>
            </a:r>
            <a:r>
              <a:rPr lang="fr-CH" sz="2100" dirty="0" smtClean="0">
                <a:solidFill>
                  <a:srgbClr val="002060"/>
                </a:solidFill>
              </a:rPr>
              <a:t> émanant des administrations internationales </a:t>
            </a:r>
            <a:r>
              <a:rPr lang="fr-CH" altLang="en-US" sz="2100" dirty="0" smtClean="0">
                <a:solidFill>
                  <a:srgbClr val="002060"/>
                </a:solidFill>
              </a:rPr>
              <a:t>(opinion écrite de l’ISA ou IPRP chapitre II de l’IPEA)</a:t>
            </a:r>
          </a:p>
          <a:p>
            <a:pPr marL="804863" lvl="1" indent="-347663">
              <a:lnSpc>
                <a:spcPct val="95000"/>
              </a:lnSpc>
              <a:spcBef>
                <a:spcPct val="10000"/>
              </a:spcBef>
              <a:spcAft>
                <a:spcPct val="10000"/>
              </a:spcAft>
              <a:buClr>
                <a:srgbClr val="990033"/>
              </a:buClr>
            </a:pPr>
            <a:r>
              <a:rPr lang="fr-CH" altLang="en-US" sz="2100" dirty="0" smtClean="0">
                <a:solidFill>
                  <a:srgbClr val="002060"/>
                </a:solidFill>
              </a:rPr>
              <a:t>NOMBREUX </a:t>
            </a:r>
            <a:r>
              <a:rPr lang="fr-CH" altLang="en-US" sz="2100" dirty="0">
                <a:solidFill>
                  <a:srgbClr val="002060"/>
                </a:solidFill>
              </a:rPr>
              <a:t>accords </a:t>
            </a:r>
            <a:r>
              <a:rPr lang="fr-CH" altLang="en-US" sz="2100" dirty="0" smtClean="0">
                <a:solidFill>
                  <a:srgbClr val="002060"/>
                </a:solidFill>
              </a:rPr>
              <a:t>PCT-PPH bilatéraux :</a:t>
            </a:r>
          </a:p>
          <a:p>
            <a:pPr marL="804863" lvl="1" indent="0">
              <a:lnSpc>
                <a:spcPct val="95000"/>
              </a:lnSpc>
              <a:spcBef>
                <a:spcPct val="10000"/>
              </a:spcBef>
              <a:spcAft>
                <a:spcPct val="10000"/>
              </a:spcAft>
              <a:buClr>
                <a:srgbClr val="990033"/>
              </a:buClr>
              <a:buNone/>
            </a:pPr>
            <a:r>
              <a:rPr lang="fr-CH" altLang="en-US" sz="2100" dirty="0" smtClean="0">
                <a:solidFill>
                  <a:schemeClr val="accent5">
                    <a:lumMod val="75000"/>
                  </a:schemeClr>
                </a:solidFill>
                <a:hlinkClick r:id="rId3"/>
              </a:rPr>
              <a:t>http://www.wipo.int/pct/en/filing/pct_pph.html</a:t>
            </a:r>
            <a:r>
              <a:rPr lang="fr-CH" altLang="en-US" sz="2100" dirty="0" smtClean="0">
                <a:solidFill>
                  <a:schemeClr val="accent5">
                    <a:lumMod val="75000"/>
                  </a:schemeClr>
                </a:solidFill>
              </a:rPr>
              <a:t> </a:t>
            </a:r>
          </a:p>
          <a:p>
            <a:pPr marL="804863" lvl="1" indent="-347663">
              <a:spcBef>
                <a:spcPts val="500"/>
              </a:spcBef>
              <a:spcAft>
                <a:spcPts val="500"/>
              </a:spcAft>
              <a:buClr>
                <a:srgbClr val="990033"/>
              </a:buClr>
              <a:defRPr/>
            </a:pPr>
            <a:r>
              <a:rPr lang="fr-CH" altLang="en-US" sz="2100" dirty="0" smtClean="0">
                <a:solidFill>
                  <a:srgbClr val="002060"/>
                </a:solidFill>
              </a:rPr>
              <a:t>Expérience/stratégie PCT-PPH  d’un utilisateur: </a:t>
            </a:r>
            <a:r>
              <a:rPr lang="fr-CH" altLang="en-US" sz="2100" dirty="0" smtClean="0">
                <a:hlinkClick r:id="rId4"/>
              </a:rPr>
              <a:t>http://www.youtube.com/watch?v=XnSShsUHXss</a:t>
            </a:r>
            <a:r>
              <a:rPr lang="fr-CH" altLang="en-US" sz="2100" dirty="0" smtClean="0"/>
              <a:t> </a:t>
            </a:r>
            <a:r>
              <a:rPr lang="fr-CH" altLang="en-US" sz="2100" dirty="0" smtClean="0">
                <a:solidFill>
                  <a:srgbClr val="002060"/>
                </a:solidFill>
              </a:rPr>
              <a:t>(Carl Oppedahl video)</a:t>
            </a:r>
            <a:endParaRPr lang="fr-CH" sz="2100" dirty="0" smtClean="0">
              <a:solidFill>
                <a:srgbClr val="002060"/>
              </a:solidFill>
            </a:endParaRPr>
          </a:p>
          <a:p>
            <a:pPr>
              <a:spcBef>
                <a:spcPts val="500"/>
              </a:spcBef>
              <a:spcAft>
                <a:spcPts val="500"/>
              </a:spcAft>
              <a:defRPr/>
            </a:pPr>
            <a:r>
              <a:rPr lang="fr-CH" sz="2100" b="1" dirty="0" smtClean="0">
                <a:solidFill>
                  <a:srgbClr val="002060"/>
                </a:solidFill>
              </a:rPr>
              <a:t>PCT-Direct </a:t>
            </a:r>
            <a:r>
              <a:rPr lang="fr-CH" sz="2100" dirty="0" smtClean="0">
                <a:solidFill>
                  <a:srgbClr val="002060"/>
                </a:solidFill>
              </a:rPr>
              <a:t>: passerelle entre la demande prioritaire (FR) et le PCT</a:t>
            </a:r>
          </a:p>
          <a:p>
            <a:pPr>
              <a:spcBef>
                <a:spcPts val="500"/>
              </a:spcBef>
              <a:spcAft>
                <a:spcPts val="500"/>
              </a:spcAft>
              <a:defRPr/>
            </a:pPr>
            <a:r>
              <a:rPr lang="fr-CH" sz="2100" dirty="0" smtClean="0">
                <a:solidFill>
                  <a:srgbClr val="002060"/>
                </a:solidFill>
                <a:hlinkClick r:id="rId5"/>
              </a:rPr>
              <a:t>PCT Highlights</a:t>
            </a:r>
            <a:endParaRPr lang="fr-CH" sz="2100" dirty="0" smtClean="0">
              <a:solidFill>
                <a:srgbClr val="002060"/>
              </a:solidFill>
            </a:endParaRPr>
          </a:p>
          <a:p>
            <a:pPr>
              <a:spcBef>
                <a:spcPts val="500"/>
              </a:spcBef>
              <a:spcAft>
                <a:spcPts val="500"/>
              </a:spcAft>
              <a:defRPr/>
            </a:pPr>
            <a:r>
              <a:rPr lang="fr-CH" sz="2100" i="1" dirty="0" smtClean="0">
                <a:solidFill>
                  <a:srgbClr val="002060"/>
                </a:solidFill>
                <a:hlinkClick r:id="rId6"/>
              </a:rPr>
              <a:t>PATENTSCOPE</a:t>
            </a:r>
            <a:endParaRPr lang="fr-CH" sz="2100" i="1" dirty="0" smtClean="0">
              <a:solidFill>
                <a:srgbClr val="002060"/>
              </a:solidFill>
            </a:endParaRPr>
          </a:p>
          <a:p>
            <a:pPr>
              <a:spcBef>
                <a:spcPts val="500"/>
              </a:spcBef>
              <a:spcAft>
                <a:spcPts val="500"/>
              </a:spcAft>
              <a:defRPr/>
            </a:pPr>
            <a:r>
              <a:rPr lang="fr-CH" sz="2100" i="1" dirty="0" smtClean="0">
                <a:solidFill>
                  <a:srgbClr val="002060"/>
                </a:solidFill>
              </a:rPr>
              <a:t>WIPO Pearl: nouvelle base de données terminologique</a:t>
            </a:r>
          </a:p>
          <a:p>
            <a:pPr eaLnBrk="1" hangingPunct="1">
              <a:spcBef>
                <a:spcPts val="500"/>
              </a:spcBef>
              <a:spcAft>
                <a:spcPts val="500"/>
              </a:spcAft>
              <a:defRPr/>
            </a:pPr>
            <a:r>
              <a:rPr lang="fr-CH" sz="2100" i="1" dirty="0" smtClean="0">
                <a:solidFill>
                  <a:srgbClr val="002060"/>
                </a:solidFill>
              </a:rPr>
              <a:t>Centre d’arbitrage et de médiation: réductions de taxes pour les utilisateurs du PCT</a:t>
            </a:r>
          </a:p>
          <a:p>
            <a:pPr marL="0" indent="0" eaLnBrk="1" hangingPunct="1">
              <a:spcBef>
                <a:spcPts val="500"/>
              </a:spcBef>
              <a:spcAft>
                <a:spcPts val="500"/>
              </a:spcAft>
              <a:buFontTx/>
              <a:buNone/>
              <a:defRPr/>
            </a:pPr>
            <a:endParaRPr lang="fr-CH" dirty="0" smtClean="0"/>
          </a:p>
        </p:txBody>
      </p:sp>
    </p:spTree>
    <p:extLst>
      <p:ext uri="{BB962C8B-B14F-4D97-AF65-F5344CB8AC3E}">
        <p14:creationId xmlns:p14="http://schemas.microsoft.com/office/powerpoint/2010/main" val="3813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43">
                                            <p:txEl>
                                              <p:pRg st="5" end="5"/>
                                            </p:txEl>
                                          </p:spTgt>
                                        </p:tgtEl>
                                        <p:attrNameLst>
                                          <p:attrName>style.visibility</p:attrName>
                                        </p:attrNameLst>
                                      </p:cBhvr>
                                      <p:to>
                                        <p:strVal val="visible"/>
                                      </p:to>
                                    </p:set>
                                    <p:animEffect transition="in" filter="fade">
                                      <p:cBhvr>
                                        <p:cTn id="19" dur="500"/>
                                        <p:tgtEl>
                                          <p:spTgt spid="1024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43">
                                            <p:txEl>
                                              <p:pRg st="6" end="6"/>
                                            </p:txEl>
                                          </p:spTgt>
                                        </p:tgtEl>
                                        <p:attrNameLst>
                                          <p:attrName>style.visibility</p:attrName>
                                        </p:attrNameLst>
                                      </p:cBhvr>
                                      <p:to>
                                        <p:strVal val="visible"/>
                                      </p:to>
                                    </p:set>
                                    <p:animEffect transition="in" filter="fade">
                                      <p:cBhvr>
                                        <p:cTn id="24" dur="500"/>
                                        <p:tgtEl>
                                          <p:spTgt spid="1024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243">
                                            <p:txEl>
                                              <p:pRg st="7" end="7"/>
                                            </p:txEl>
                                          </p:spTgt>
                                        </p:tgtEl>
                                        <p:attrNameLst>
                                          <p:attrName>style.visibility</p:attrName>
                                        </p:attrNameLst>
                                      </p:cBhvr>
                                      <p:to>
                                        <p:strVal val="visible"/>
                                      </p:to>
                                    </p:set>
                                    <p:animEffect transition="in" filter="fade">
                                      <p:cBhvr>
                                        <p:cTn id="27" dur="500"/>
                                        <p:tgtEl>
                                          <p:spTgt spid="1024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243">
                                            <p:txEl>
                                              <p:pRg st="8" end="8"/>
                                            </p:txEl>
                                          </p:spTgt>
                                        </p:tgtEl>
                                        <p:attrNameLst>
                                          <p:attrName>style.visibility</p:attrName>
                                        </p:attrNameLst>
                                      </p:cBhvr>
                                      <p:to>
                                        <p:strVal val="visible"/>
                                      </p:to>
                                    </p:set>
                                    <p:animEffect transition="in" filter="fade">
                                      <p:cBhvr>
                                        <p:cTn id="30" dur="5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4213" y="44624"/>
            <a:ext cx="7737475" cy="581025"/>
          </a:xfrm>
        </p:spPr>
        <p:txBody>
          <a:bodyPr/>
          <a:lstStyle/>
          <a:p>
            <a:r>
              <a:rPr lang="fr-CH" altLang="en-US" kern="1200" dirty="0">
                <a:solidFill>
                  <a:srgbClr val="00408C"/>
                </a:solidFill>
              </a:rPr>
              <a:t>Offre en matière de formation</a:t>
            </a:r>
          </a:p>
        </p:txBody>
      </p:sp>
      <p:sp>
        <p:nvSpPr>
          <p:cNvPr id="38915" name="Rectangle 3"/>
          <p:cNvSpPr>
            <a:spLocks noGrp="1" noChangeArrowheads="1"/>
          </p:cNvSpPr>
          <p:nvPr>
            <p:ph type="body" idx="1"/>
          </p:nvPr>
        </p:nvSpPr>
        <p:spPr>
          <a:xfrm>
            <a:off x="323850" y="836712"/>
            <a:ext cx="8820150" cy="5760640"/>
          </a:xfrm>
        </p:spPr>
        <p:txBody>
          <a:bodyPr/>
          <a:lstStyle/>
          <a:p>
            <a:pPr>
              <a:lnSpc>
                <a:spcPct val="95000"/>
              </a:lnSpc>
              <a:spcBef>
                <a:spcPct val="25000"/>
              </a:spcBef>
              <a:spcAft>
                <a:spcPct val="25000"/>
              </a:spcAft>
            </a:pPr>
            <a:r>
              <a:rPr lang="fr-CH" altLang="en-US" sz="2300" dirty="0" smtClean="0">
                <a:solidFill>
                  <a:srgbClr val="002060"/>
                </a:solidFill>
              </a:rPr>
              <a:t>Série de </a:t>
            </a:r>
            <a:r>
              <a:rPr lang="fr-CH" altLang="en-US" sz="2300" dirty="0" smtClean="0">
                <a:solidFill>
                  <a:srgbClr val="002060"/>
                </a:solidFill>
                <a:hlinkClick r:id="rId3"/>
              </a:rPr>
              <a:t>vidéos </a:t>
            </a:r>
            <a:r>
              <a:rPr lang="fr-CH" altLang="en-US" sz="2300" dirty="0" smtClean="0">
                <a:solidFill>
                  <a:srgbClr val="002060"/>
                </a:solidFill>
              </a:rPr>
              <a:t>sur le PCT (en anglais) disponibles sur le site Internet de l’OMPI</a:t>
            </a:r>
          </a:p>
          <a:p>
            <a:pPr>
              <a:lnSpc>
                <a:spcPct val="95000"/>
              </a:lnSpc>
              <a:spcBef>
                <a:spcPct val="25000"/>
              </a:spcBef>
              <a:spcAft>
                <a:spcPct val="25000"/>
              </a:spcAft>
            </a:pPr>
            <a:r>
              <a:rPr lang="fr-CH" altLang="en-US" sz="2300" dirty="0" smtClean="0">
                <a:solidFill>
                  <a:srgbClr val="002060"/>
                </a:solidFill>
                <a:hlinkClick r:id="rId4"/>
              </a:rPr>
              <a:t>Cours d’enseignement à distance </a:t>
            </a:r>
            <a:r>
              <a:rPr lang="fr-CH" altLang="en-US" sz="2300" dirty="0" smtClean="0">
                <a:solidFill>
                  <a:srgbClr val="002060"/>
                </a:solidFill>
              </a:rPr>
              <a:t>sur le PCT </a:t>
            </a:r>
          </a:p>
          <a:p>
            <a:pPr>
              <a:lnSpc>
                <a:spcPct val="95000"/>
              </a:lnSpc>
              <a:spcBef>
                <a:spcPct val="25000"/>
              </a:spcBef>
              <a:spcAft>
                <a:spcPct val="25000"/>
              </a:spcAft>
            </a:pPr>
            <a:r>
              <a:rPr lang="fr-CH" altLang="en-US" sz="2300" dirty="0" smtClean="0">
                <a:solidFill>
                  <a:srgbClr val="002060"/>
                </a:solidFill>
              </a:rPr>
              <a:t>Présentations en ligne (“</a:t>
            </a:r>
            <a:r>
              <a:rPr lang="fr-CH" altLang="en-US" sz="2300" dirty="0" smtClean="0">
                <a:solidFill>
                  <a:srgbClr val="002060"/>
                </a:solidFill>
                <a:hlinkClick r:id="rId5"/>
              </a:rPr>
              <a:t>webinaires</a:t>
            </a:r>
            <a:r>
              <a:rPr lang="fr-CH" altLang="en-US" sz="2300" dirty="0" smtClean="0">
                <a:solidFill>
                  <a:srgbClr val="002060"/>
                </a:solidFill>
              </a:rPr>
              <a:t>”)</a:t>
            </a:r>
            <a:r>
              <a:rPr lang="fr-CH" altLang="en-US" sz="2300" dirty="0" smtClean="0">
                <a:solidFill>
                  <a:srgbClr val="002060"/>
                </a:solidFill>
                <a:hlinkClick r:id="rId6"/>
              </a:rPr>
              <a:t> </a:t>
            </a:r>
            <a:endParaRPr lang="fr-CH" altLang="en-US" sz="2300" dirty="0" smtClean="0">
              <a:solidFill>
                <a:srgbClr val="002060"/>
              </a:solidFill>
            </a:endParaRPr>
          </a:p>
          <a:p>
            <a:pPr marL="868363" lvl="1" indent="-411163">
              <a:lnSpc>
                <a:spcPct val="95000"/>
              </a:lnSpc>
              <a:spcBef>
                <a:spcPct val="25000"/>
              </a:spcBef>
              <a:spcAft>
                <a:spcPct val="25000"/>
              </a:spcAft>
              <a:buClr>
                <a:srgbClr val="990033"/>
              </a:buClr>
            </a:pPr>
            <a:r>
              <a:rPr lang="fr-CH" altLang="en-US" sz="2300" dirty="0" smtClean="0">
                <a:solidFill>
                  <a:srgbClr val="002060"/>
                </a:solidFill>
              </a:rPr>
              <a:t>offre gratuite de mises à jour sur les développements récents du PCT, en terme de procédures et de services—ces présentations sont archivées et accessibles gratuitement depuis le site Internet de l’OMPI </a:t>
            </a:r>
          </a:p>
          <a:p>
            <a:pPr marL="868363" lvl="1" indent="-411163">
              <a:lnSpc>
                <a:spcPct val="95000"/>
              </a:lnSpc>
              <a:spcBef>
                <a:spcPct val="25000"/>
              </a:spcBef>
              <a:spcAft>
                <a:spcPct val="25000"/>
              </a:spcAft>
              <a:buClr>
                <a:srgbClr val="990033"/>
              </a:buClr>
            </a:pPr>
            <a:r>
              <a:rPr lang="fr-CH" altLang="en-US" sz="2300" dirty="0">
                <a:solidFill>
                  <a:srgbClr val="002060"/>
                </a:solidFill>
              </a:rPr>
              <a:t>p</a:t>
            </a:r>
            <a:r>
              <a:rPr lang="fr-CH" altLang="en-US" sz="2300" dirty="0" smtClean="0">
                <a:solidFill>
                  <a:srgbClr val="002060"/>
                </a:solidFill>
              </a:rPr>
              <a:t>euvent être organisées sur demande d’entreprises ou de mandataires, etc. sur un sujet particulier, ex. utilisation de ePCT</a:t>
            </a:r>
          </a:p>
          <a:p>
            <a:pPr>
              <a:lnSpc>
                <a:spcPct val="95000"/>
              </a:lnSpc>
              <a:spcBef>
                <a:spcPct val="25000"/>
              </a:spcBef>
              <a:spcAft>
                <a:spcPct val="25000"/>
              </a:spcAft>
            </a:pPr>
            <a:r>
              <a:rPr lang="fr-CH" altLang="en-US" sz="2300" dirty="0" smtClean="0">
                <a:solidFill>
                  <a:srgbClr val="002060"/>
                </a:solidFill>
              </a:rPr>
              <a:t>Séminaires et formation sur site </a:t>
            </a:r>
          </a:p>
          <a:p>
            <a:pPr>
              <a:lnSpc>
                <a:spcPct val="95000"/>
              </a:lnSpc>
              <a:spcBef>
                <a:spcPct val="25000"/>
              </a:spcBef>
              <a:spcAft>
                <a:spcPct val="25000"/>
              </a:spcAft>
            </a:pPr>
            <a:r>
              <a:rPr lang="fr-CH" altLang="en-US" sz="2300" dirty="0" smtClean="0">
                <a:solidFill>
                  <a:srgbClr val="002060"/>
                </a:solidFill>
              </a:rPr>
              <a:t>Séminaire sur le PCT organisé à l’OMPI annuellement</a:t>
            </a:r>
          </a:p>
          <a:p>
            <a:pPr>
              <a:lnSpc>
                <a:spcPct val="95000"/>
              </a:lnSpc>
              <a:spcBef>
                <a:spcPct val="25000"/>
              </a:spcBef>
              <a:spcAft>
                <a:spcPct val="25000"/>
              </a:spcAft>
            </a:pPr>
            <a:endParaRPr lang="en-US" altLang="en-US" dirty="0" smtClean="0">
              <a:solidFill>
                <a:srgbClr val="000099"/>
              </a:solidFill>
            </a:endParaRPr>
          </a:p>
        </p:txBody>
      </p:sp>
    </p:spTree>
    <p:extLst>
      <p:ext uri="{BB962C8B-B14F-4D97-AF65-F5344CB8AC3E}">
        <p14:creationId xmlns:p14="http://schemas.microsoft.com/office/powerpoint/2010/main" val="2961006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fade">
                                      <p:cBhvr>
                                        <p:cTn id="12" dur="5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fade">
                                      <p:cBhvr>
                                        <p:cTn id="17" dur="500"/>
                                        <p:tgtEl>
                                          <p:spTgt spid="3891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8915">
                                            <p:txEl>
                                              <p:pRg st="3" end="3"/>
                                            </p:txEl>
                                          </p:spTgt>
                                        </p:tgtEl>
                                        <p:attrNameLst>
                                          <p:attrName>style.visibility</p:attrName>
                                        </p:attrNameLst>
                                      </p:cBhvr>
                                      <p:to>
                                        <p:strVal val="visible"/>
                                      </p:to>
                                    </p:set>
                                    <p:animEffect transition="in" filter="fade">
                                      <p:cBhvr>
                                        <p:cTn id="20" dur="500"/>
                                        <p:tgtEl>
                                          <p:spTgt spid="3891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8915">
                                            <p:txEl>
                                              <p:pRg st="4" end="4"/>
                                            </p:txEl>
                                          </p:spTgt>
                                        </p:tgtEl>
                                        <p:attrNameLst>
                                          <p:attrName>style.visibility</p:attrName>
                                        </p:attrNameLst>
                                      </p:cBhvr>
                                      <p:to>
                                        <p:strVal val="visible"/>
                                      </p:to>
                                    </p:set>
                                    <p:animEffect transition="in" filter="fade">
                                      <p:cBhvr>
                                        <p:cTn id="23" dur="500"/>
                                        <p:tgtEl>
                                          <p:spTgt spid="3891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915">
                                            <p:txEl>
                                              <p:pRg st="5" end="5"/>
                                            </p:txEl>
                                          </p:spTgt>
                                        </p:tgtEl>
                                        <p:attrNameLst>
                                          <p:attrName>style.visibility</p:attrName>
                                        </p:attrNameLst>
                                      </p:cBhvr>
                                      <p:to>
                                        <p:strVal val="visible"/>
                                      </p:to>
                                    </p:set>
                                    <p:animEffect transition="in" filter="fade">
                                      <p:cBhvr>
                                        <p:cTn id="28" dur="500"/>
                                        <p:tgtEl>
                                          <p:spTgt spid="3891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8915">
                                            <p:txEl>
                                              <p:pRg st="6" end="6"/>
                                            </p:txEl>
                                          </p:spTgt>
                                        </p:tgtEl>
                                        <p:attrNameLst>
                                          <p:attrName>style.visibility</p:attrName>
                                        </p:attrNameLst>
                                      </p:cBhvr>
                                      <p:to>
                                        <p:strVal val="visible"/>
                                      </p:to>
                                    </p:set>
                                    <p:animEffect transition="in" filter="fade">
                                      <p:cBhvr>
                                        <p:cTn id="31"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4857403"/>
          </a:xfrm>
        </p:spPr>
        <p:txBody>
          <a:bodyPr/>
          <a:lstStyle/>
          <a:p>
            <a:r>
              <a:rPr lang="fr-CH" altLang="en-US" dirty="0">
                <a:solidFill>
                  <a:srgbClr val="002060"/>
                </a:solidFill>
                <a:ea typeface="ヒラギノ角ゴ Pro W3"/>
                <a:cs typeface="ヒラギノ角ゴ Pro W3"/>
              </a:rPr>
              <a:t>Pour plus de détails sur le PCT </a:t>
            </a:r>
            <a:r>
              <a:rPr lang="fr-CH" altLang="en-US" dirty="0" smtClean="0">
                <a:solidFill>
                  <a:srgbClr val="002060"/>
                </a:solidFill>
                <a:ea typeface="ヒラギノ角ゴ Pro W3"/>
                <a:cs typeface="ヒラギノ角ゴ Pro W3"/>
              </a:rPr>
              <a:t>:</a:t>
            </a:r>
          </a:p>
          <a:p>
            <a:pPr lvl="1"/>
            <a:r>
              <a:rPr lang="fr-CH" altLang="en-US" dirty="0">
                <a:solidFill>
                  <a:srgbClr val="004072"/>
                </a:solidFill>
                <a:ea typeface="ヒラギノ角ゴ Pro W3"/>
                <a:cs typeface="ヒラギノ角ゴ Pro W3"/>
                <a:hlinkClick r:id="rId2"/>
              </a:rPr>
              <a:t>http://www.wipo.int/pct/fr/</a:t>
            </a:r>
            <a:r>
              <a:rPr lang="fr-CH" altLang="en-US" dirty="0">
                <a:solidFill>
                  <a:srgbClr val="004072"/>
                </a:solidFill>
                <a:ea typeface="ヒラギノ角ゴ Pro W3"/>
                <a:cs typeface="ヒラギノ角ゴ Pro W3"/>
              </a:rPr>
              <a:t> </a:t>
            </a:r>
            <a:endParaRPr lang="fr-CH" altLang="en-US" b="1" dirty="0">
              <a:solidFill>
                <a:srgbClr val="004072"/>
              </a:solidFill>
              <a:ea typeface="ヒラギノ角ゴ Pro W3"/>
              <a:cs typeface="ヒラギノ角ゴ Pro W3"/>
            </a:endParaRPr>
          </a:p>
          <a:p>
            <a:pPr marL="457200" lvl="1" indent="0">
              <a:buNone/>
            </a:pPr>
            <a:endParaRPr lang="fr-CH" altLang="en-US" dirty="0" smtClean="0">
              <a:solidFill>
                <a:srgbClr val="002060"/>
              </a:solidFill>
              <a:ea typeface="ヒラギノ角ゴ Pro W3"/>
              <a:cs typeface="ヒラギノ角ゴ Pro W3"/>
            </a:endParaRPr>
          </a:p>
          <a:p>
            <a:r>
              <a:rPr lang="fr-CH" altLang="en-US" dirty="0" smtClean="0">
                <a:solidFill>
                  <a:srgbClr val="002060"/>
                </a:solidFill>
                <a:ea typeface="ヒラギノ角ゴ Pro W3"/>
                <a:cs typeface="ヒラギノ角ゴ Pro W3"/>
              </a:rPr>
              <a:t>Pour </a:t>
            </a:r>
            <a:r>
              <a:rPr lang="fr-CH" altLang="en-US" dirty="0">
                <a:solidFill>
                  <a:srgbClr val="002060"/>
                </a:solidFill>
                <a:ea typeface="ヒラギノ角ゴ Pro W3"/>
                <a:cs typeface="ヒラギノ角ゴ Pro W3"/>
              </a:rPr>
              <a:t>toute question à caractère général sur le PCT, contactez le Service d’information du </a:t>
            </a:r>
            <a:r>
              <a:rPr lang="fr-CH" altLang="en-US" dirty="0" smtClean="0">
                <a:solidFill>
                  <a:srgbClr val="002060"/>
                </a:solidFill>
                <a:ea typeface="ヒラギノ角ゴ Pro W3"/>
                <a:cs typeface="ヒラギノ角ゴ Pro W3"/>
              </a:rPr>
              <a:t>PCT :</a:t>
            </a:r>
          </a:p>
          <a:p>
            <a:pPr>
              <a:lnSpc>
                <a:spcPct val="70000"/>
              </a:lnSpc>
              <a:spcBef>
                <a:spcPct val="50000"/>
              </a:spcBef>
              <a:buFontTx/>
              <a:buNone/>
            </a:pPr>
            <a:endParaRPr lang="fr-CH" altLang="en-US" dirty="0">
              <a:solidFill>
                <a:srgbClr val="AF3737"/>
              </a:solidFill>
              <a:ea typeface="ヒラギノ角ゴ Pro W3"/>
              <a:cs typeface="ヒラギノ角ゴ Pro W3"/>
            </a:endParaRPr>
          </a:p>
          <a:p>
            <a:pPr marL="901700" lvl="3" indent="-365125">
              <a:lnSpc>
                <a:spcPct val="70000"/>
              </a:lnSpc>
              <a:spcBef>
                <a:spcPts val="500"/>
              </a:spcBef>
              <a:spcAft>
                <a:spcPts val="500"/>
              </a:spcAft>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Téléphone :</a:t>
            </a:r>
            <a:r>
              <a:rPr lang="fr-CH" altLang="en-US" dirty="0" smtClean="0">
                <a:solidFill>
                  <a:schemeClr val="accent5">
                    <a:lumMod val="50000"/>
                  </a:schemeClr>
                </a:solidFill>
                <a:ea typeface="ヒラギノ角ゴ Pro W3"/>
                <a:cs typeface="ヒラギノ角ゴ Pro W3"/>
              </a:rPr>
              <a:t> </a:t>
            </a:r>
            <a:r>
              <a:rPr lang="fr-CH" altLang="en-US" dirty="0">
                <a:solidFill>
                  <a:srgbClr val="002060"/>
                </a:solidFill>
                <a:ea typeface="ヒラギノ角ゴ Pro W3"/>
                <a:cs typeface="ヒラギノ角ゴ Pro W3"/>
              </a:rPr>
              <a:t>(+41-22) 338 83 38 </a:t>
            </a:r>
          </a:p>
          <a:p>
            <a:pPr marL="987425" lvl="3" indent="-450850">
              <a:spcBef>
                <a:spcPts val="500"/>
              </a:spcBef>
              <a:spcAft>
                <a:spcPts val="500"/>
              </a:spcAft>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Télécopie : </a:t>
            </a:r>
            <a:r>
              <a:rPr lang="fr-CH" altLang="en-US" dirty="0">
                <a:solidFill>
                  <a:srgbClr val="002060"/>
                </a:solidFill>
                <a:ea typeface="ヒラギノ角ゴ Pro W3"/>
                <a:cs typeface="ヒラギノ角ゴ Pro W3"/>
              </a:rPr>
              <a:t>(+41-22) 338 83 39 </a:t>
            </a:r>
          </a:p>
          <a:p>
            <a:pPr marL="987425" lvl="3" indent="-450850">
              <a:spcBef>
                <a:spcPts val="500"/>
              </a:spcBef>
              <a:spcAft>
                <a:spcPts val="500"/>
              </a:spcAft>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Courriel :</a:t>
            </a:r>
            <a:r>
              <a:rPr lang="fr-CH" altLang="en-US" dirty="0" smtClean="0">
                <a:solidFill>
                  <a:schemeClr val="accent5">
                    <a:lumMod val="50000"/>
                  </a:schemeClr>
                </a:solidFill>
                <a:ea typeface="ヒラギノ角ゴ Pro W3"/>
                <a:cs typeface="ヒラギノ角ゴ Pro W3"/>
              </a:rPr>
              <a:t> </a:t>
            </a:r>
            <a:r>
              <a:rPr lang="fr-CH" altLang="en-US" dirty="0" smtClean="0">
                <a:solidFill>
                  <a:schemeClr val="accent5">
                    <a:lumMod val="50000"/>
                  </a:schemeClr>
                </a:solidFill>
                <a:ea typeface="ヒラギノ角ゴ Pro W3"/>
                <a:cs typeface="ヒラギノ角ゴ Pro W3"/>
                <a:hlinkClick r:id="rId3"/>
              </a:rPr>
              <a:t>pct.infoline@wipo.int</a:t>
            </a:r>
            <a:r>
              <a:rPr lang="fr-CH" altLang="en-US" dirty="0" smtClean="0">
                <a:solidFill>
                  <a:schemeClr val="accent5">
                    <a:lumMod val="50000"/>
                  </a:schemeClr>
                </a:solidFill>
                <a:ea typeface="ヒラギノ角ゴ Pro W3"/>
                <a:cs typeface="ヒラギノ角ゴ Pro W3"/>
              </a:rPr>
              <a:t>   </a:t>
            </a:r>
            <a:endParaRPr lang="fr-CH" altLang="en-US" dirty="0">
              <a:solidFill>
                <a:schemeClr val="accent5">
                  <a:lumMod val="50000"/>
                </a:schemeClr>
              </a:solidFill>
              <a:ea typeface="ヒラギノ角ゴ Pro W3"/>
              <a:cs typeface="ヒラギノ角ゴ Pro W3"/>
            </a:endParaRPr>
          </a:p>
          <a:p>
            <a:pPr lvl="1"/>
            <a:endParaRPr lang="fr-CH" altLang="en-US" dirty="0">
              <a:solidFill>
                <a:srgbClr val="002060"/>
              </a:solidFill>
              <a:ea typeface="ヒラギノ角ゴ Pro W3"/>
              <a:cs typeface="ヒラギノ角ゴ Pro W3"/>
            </a:endParaRPr>
          </a:p>
          <a:p>
            <a:pPr>
              <a:lnSpc>
                <a:spcPct val="70000"/>
              </a:lnSpc>
              <a:spcBef>
                <a:spcPct val="50000"/>
              </a:spcBef>
              <a:buFontTx/>
              <a:buNone/>
            </a:pPr>
            <a:endParaRPr lang="fr-CH" altLang="en-US" dirty="0">
              <a:solidFill>
                <a:srgbClr val="AF3737"/>
              </a:solidFill>
              <a:ea typeface="ヒラギノ角ゴ Pro W3"/>
              <a:cs typeface="ヒラギノ角ゴ Pro W3"/>
            </a:endParaRPr>
          </a:p>
          <a:p>
            <a:endParaRPr lang="fr-CH" altLang="en-US" dirty="0">
              <a:solidFill>
                <a:srgbClr val="002060"/>
              </a:solidFill>
              <a:ea typeface="ヒラギノ角ゴ Pro W3"/>
              <a:cs typeface="ヒラギノ角ゴ Pro W3"/>
            </a:endParaRPr>
          </a:p>
          <a:p>
            <a:endParaRPr lang="en-GB" dirty="0"/>
          </a:p>
        </p:txBody>
      </p:sp>
      <p:sp>
        <p:nvSpPr>
          <p:cNvPr id="4" name="Rectangle 3"/>
          <p:cNvSpPr>
            <a:spLocks noChangeArrowheads="1"/>
          </p:cNvSpPr>
          <p:nvPr/>
        </p:nvSpPr>
        <p:spPr bwMode="auto">
          <a:xfrm>
            <a:off x="395536" y="195362"/>
            <a:ext cx="83529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0"/>
              </a:spcBef>
              <a:buFontTx/>
              <a:buNone/>
            </a:pPr>
            <a:r>
              <a:rPr lang="fr-CH" altLang="ja-JP" sz="3600" dirty="0">
                <a:solidFill>
                  <a:srgbClr val="00408C"/>
                </a:solidFill>
                <a:latin typeface="+mj-lt"/>
                <a:ea typeface="+mj-ea"/>
                <a:cs typeface="+mj-cs"/>
              </a:rPr>
              <a:t>Ressources/Informations sur le PCT</a:t>
            </a:r>
            <a:endParaRPr lang="fr-CH" altLang="en-US" sz="3600" dirty="0">
              <a:solidFill>
                <a:srgbClr val="00408C"/>
              </a:solidFill>
              <a:latin typeface="+mj-lt"/>
              <a:ea typeface="+mj-ea"/>
              <a:cs typeface="+mj-cs"/>
            </a:endParaRPr>
          </a:p>
        </p:txBody>
      </p:sp>
    </p:spTree>
    <p:extLst>
      <p:ext uri="{BB962C8B-B14F-4D97-AF65-F5344CB8AC3E}">
        <p14:creationId xmlns:p14="http://schemas.microsoft.com/office/powerpoint/2010/main" val="3025975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79388" y="274638"/>
            <a:ext cx="8856662"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600" dirty="0">
                <a:solidFill>
                  <a:srgbClr val="00408C"/>
                </a:solidFill>
              </a:rPr>
              <a:t>Bases de </a:t>
            </a:r>
            <a:r>
              <a:rPr lang="en-US" altLang="en-US" sz="3600" dirty="0" err="1">
                <a:solidFill>
                  <a:srgbClr val="00408C"/>
                </a:solidFill>
              </a:rPr>
              <a:t>d</a:t>
            </a:r>
            <a:r>
              <a:rPr lang="en-US" altLang="en-US" sz="3600" dirty="0" err="1" smtClean="0">
                <a:solidFill>
                  <a:srgbClr val="00408C"/>
                </a:solidFill>
              </a:rPr>
              <a:t>onnées</a:t>
            </a:r>
            <a:r>
              <a:rPr lang="en-US" altLang="en-US" sz="3600" dirty="0" smtClean="0">
                <a:solidFill>
                  <a:srgbClr val="00408C"/>
                </a:solidFill>
              </a:rPr>
              <a:t> </a:t>
            </a:r>
            <a:r>
              <a:rPr lang="en-US" altLang="en-US" sz="3600" dirty="0" err="1">
                <a:solidFill>
                  <a:srgbClr val="00408C"/>
                </a:solidFill>
              </a:rPr>
              <a:t>globales</a:t>
            </a:r>
            <a:r>
              <a:rPr lang="en-US" altLang="en-US" sz="3600" dirty="0">
                <a:solidFill>
                  <a:srgbClr val="00408C"/>
                </a:solidFill>
              </a:rPr>
              <a:t>, plates-</a:t>
            </a:r>
            <a:r>
              <a:rPr lang="en-US" altLang="en-US" sz="3600" dirty="0" err="1">
                <a:solidFill>
                  <a:srgbClr val="00408C"/>
                </a:solidFill>
              </a:rPr>
              <a:t>formes</a:t>
            </a:r>
            <a:r>
              <a:rPr lang="en-US" altLang="en-US" sz="3600" dirty="0">
                <a:solidFill>
                  <a:srgbClr val="00408C"/>
                </a:solidFill>
              </a:rPr>
              <a:t> et </a:t>
            </a:r>
            <a:r>
              <a:rPr lang="en-US" altLang="en-US" sz="3600" dirty="0" err="1">
                <a:solidFill>
                  <a:srgbClr val="00408C"/>
                </a:solidFill>
              </a:rPr>
              <a:t>outils</a:t>
            </a:r>
            <a:r>
              <a:rPr lang="en-US" altLang="en-US" sz="3600" dirty="0">
                <a:solidFill>
                  <a:srgbClr val="00408C"/>
                </a:solidFill>
              </a:rPr>
              <a:t> </a:t>
            </a:r>
            <a:r>
              <a:rPr lang="en-US" altLang="en-US" sz="3600" dirty="0" smtClean="0">
                <a:solidFill>
                  <a:srgbClr val="00408C"/>
                </a:solidFill>
              </a:rPr>
              <a:t>pour les </a:t>
            </a:r>
            <a:r>
              <a:rPr lang="en-US" altLang="en-US" sz="3600" dirty="0" err="1" smtClean="0">
                <a:solidFill>
                  <a:srgbClr val="00408C"/>
                </a:solidFill>
              </a:rPr>
              <a:t>données</a:t>
            </a:r>
            <a:r>
              <a:rPr lang="en-US" altLang="en-US" sz="3600" dirty="0" smtClean="0">
                <a:solidFill>
                  <a:srgbClr val="00408C"/>
                </a:solidFill>
              </a:rPr>
              <a:t> de </a:t>
            </a:r>
            <a:r>
              <a:rPr lang="en-US" altLang="en-US" sz="3600" dirty="0" err="1" smtClean="0">
                <a:solidFill>
                  <a:srgbClr val="00408C"/>
                </a:solidFill>
              </a:rPr>
              <a:t>propriété</a:t>
            </a:r>
            <a:r>
              <a:rPr lang="en-US" altLang="en-US" sz="3600" dirty="0" smtClean="0">
                <a:solidFill>
                  <a:srgbClr val="00408C"/>
                </a:solidFill>
              </a:rPr>
              <a:t> </a:t>
            </a:r>
            <a:r>
              <a:rPr lang="en-US" altLang="en-US" sz="3600" dirty="0" err="1" smtClean="0">
                <a:solidFill>
                  <a:srgbClr val="00408C"/>
                </a:solidFill>
              </a:rPr>
              <a:t>intellectuelle</a:t>
            </a:r>
            <a:endParaRPr lang="en-US" altLang="en-US" sz="3600" dirty="0">
              <a:solidFill>
                <a:srgbClr val="00408C"/>
              </a:solidFill>
            </a:endParaRPr>
          </a:p>
        </p:txBody>
      </p:sp>
      <p:sp>
        <p:nvSpPr>
          <p:cNvPr id="4098"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marL="173037" indent="-171450">
              <a:lnSpc>
                <a:spcPct val="100000"/>
              </a:lnSpc>
              <a:spcBef>
                <a:spcPts val="0"/>
              </a:spcBef>
              <a:buClr>
                <a:srgbClr val="00B0F0"/>
              </a:buClr>
              <a:buSzPct val="222000"/>
              <a:buFont typeface="Webdings" panose="05030102010509060703" pitchFamily="18" charset="2"/>
              <a:buChar char="&lt;"/>
            </a:pPr>
            <a:r>
              <a:rPr lang="en-US" altLang="en-US" sz="1100" dirty="0" err="1">
                <a:solidFill>
                  <a:srgbClr val="00408C"/>
                </a:solidFill>
                <a:latin typeface="+mj-lt"/>
                <a:ea typeface="+mj-ea"/>
                <a:cs typeface="+mj-cs"/>
              </a:rPr>
              <a:t>Intervenant</a:t>
            </a:r>
            <a:r>
              <a:rPr lang="en-US" altLang="en-US" sz="1100" dirty="0">
                <a:solidFill>
                  <a:srgbClr val="00408C"/>
                </a:solidFill>
                <a:latin typeface="+mj-lt"/>
                <a:ea typeface="+mj-ea"/>
                <a:cs typeface="+mj-cs"/>
              </a:rPr>
              <a:t>: </a:t>
            </a:r>
            <a:r>
              <a:rPr lang="en-US" altLang="en-US" sz="1100" dirty="0" smtClean="0">
                <a:solidFill>
                  <a:srgbClr val="00408C"/>
                </a:solidFill>
                <a:latin typeface="+mj-lt"/>
                <a:ea typeface="+mj-ea"/>
                <a:cs typeface="+mj-cs"/>
              </a:rPr>
              <a:t>Mr. Christophe Mazenc</a:t>
            </a:r>
          </a:p>
          <a:p>
            <a:pPr marL="1587" indent="0">
              <a:lnSpc>
                <a:spcPct val="100000"/>
              </a:lnSpc>
              <a:spcBef>
                <a:spcPts val="0"/>
              </a:spcBef>
              <a:buClr>
                <a:srgbClr val="00B0F0"/>
              </a:buClr>
              <a:buSzPct val="222000"/>
            </a:pPr>
            <a:r>
              <a:rPr lang="en-US" altLang="en-US" sz="1100" dirty="0">
                <a:solidFill>
                  <a:srgbClr val="00408C"/>
                </a:solidFill>
                <a:latin typeface="+mj-lt"/>
                <a:ea typeface="+mj-ea"/>
                <a:cs typeface="+mj-cs"/>
              </a:rPr>
              <a:t>	</a:t>
            </a:r>
            <a:r>
              <a:rPr lang="en-US" altLang="en-US" sz="1100" dirty="0" smtClean="0">
                <a:solidFill>
                  <a:srgbClr val="00408C"/>
                </a:solidFill>
                <a:latin typeface="+mj-lt"/>
                <a:ea typeface="+mj-ea"/>
                <a:cs typeface="+mj-cs"/>
              </a:rPr>
              <a:t>          </a:t>
            </a:r>
            <a:r>
              <a:rPr lang="en-US" altLang="en-US" sz="1100" dirty="0" err="1" smtClean="0">
                <a:solidFill>
                  <a:srgbClr val="00408C"/>
                </a:solidFill>
                <a:latin typeface="+mj-lt"/>
                <a:ea typeface="+mj-ea"/>
                <a:cs typeface="+mj-cs"/>
              </a:rPr>
              <a:t>Directeur</a:t>
            </a:r>
            <a:endParaRPr lang="en-US" altLang="en-US" sz="1100" dirty="0" smtClean="0">
              <a:solidFill>
                <a:srgbClr val="00408C"/>
              </a:solidFill>
              <a:latin typeface="+mj-lt"/>
              <a:ea typeface="+mj-ea"/>
              <a:cs typeface="+mj-cs"/>
            </a:endParaRPr>
          </a:p>
          <a:p>
            <a:pPr marL="1587" indent="0">
              <a:lnSpc>
                <a:spcPct val="100000"/>
              </a:lnSpc>
              <a:spcBef>
                <a:spcPts val="0"/>
              </a:spcBef>
              <a:buClr>
                <a:srgbClr val="00B0F0"/>
              </a:buClr>
              <a:buSzPct val="222000"/>
            </a:pPr>
            <a:r>
              <a:rPr lang="en-US" altLang="en-US" sz="1100" dirty="0">
                <a:solidFill>
                  <a:srgbClr val="00408C"/>
                </a:solidFill>
                <a:latin typeface="+mj-lt"/>
                <a:ea typeface="+mj-ea"/>
                <a:cs typeface="+mj-cs"/>
              </a:rPr>
              <a:t> </a:t>
            </a:r>
            <a:r>
              <a:rPr lang="en-US" altLang="en-US" sz="1100" dirty="0" smtClean="0">
                <a:solidFill>
                  <a:srgbClr val="00408C"/>
                </a:solidFill>
                <a:latin typeface="+mj-lt"/>
                <a:ea typeface="+mj-ea"/>
                <a:cs typeface="+mj-cs"/>
              </a:rPr>
              <a:t>                            Division </a:t>
            </a:r>
            <a:r>
              <a:rPr lang="en-US" altLang="en-US" sz="1100" dirty="0">
                <a:solidFill>
                  <a:srgbClr val="00408C"/>
                </a:solidFill>
                <a:latin typeface="+mj-lt"/>
                <a:ea typeface="+mj-ea"/>
                <a:cs typeface="+mj-cs"/>
              </a:rPr>
              <a:t>des bases de </a:t>
            </a:r>
            <a:r>
              <a:rPr lang="en-US" altLang="en-US" sz="1100" dirty="0" err="1">
                <a:solidFill>
                  <a:srgbClr val="00408C"/>
                </a:solidFill>
                <a:latin typeface="+mj-lt"/>
                <a:ea typeface="+mj-ea"/>
                <a:cs typeface="+mj-cs"/>
              </a:rPr>
              <a:t>données</a:t>
            </a:r>
            <a:r>
              <a:rPr lang="en-US" altLang="en-US" sz="1100" dirty="0">
                <a:solidFill>
                  <a:srgbClr val="00408C"/>
                </a:solidFill>
                <a:latin typeface="+mj-lt"/>
                <a:ea typeface="+mj-ea"/>
                <a:cs typeface="+mj-cs"/>
              </a:rPr>
              <a:t> </a:t>
            </a:r>
            <a:r>
              <a:rPr lang="en-US" altLang="en-US" sz="1100" dirty="0" err="1">
                <a:solidFill>
                  <a:srgbClr val="00408C"/>
                </a:solidFill>
                <a:latin typeface="+mj-lt"/>
                <a:ea typeface="+mj-ea"/>
                <a:cs typeface="+mj-cs"/>
              </a:rPr>
              <a:t>mondiales</a:t>
            </a:r>
            <a:endParaRPr lang="en-US" altLang="en-US" sz="1100" dirty="0">
              <a:solidFill>
                <a:srgbClr val="00408C"/>
              </a:solidFill>
              <a:latin typeface="+mj-lt"/>
              <a:ea typeface="+mj-ea"/>
              <a:cs typeface="+mj-cs"/>
            </a:endParaRPr>
          </a:p>
          <a:p>
            <a:pPr marL="1587" indent="0">
              <a:lnSpc>
                <a:spcPct val="100000"/>
              </a:lnSpc>
              <a:spcBef>
                <a:spcPts val="0"/>
              </a:spcBef>
              <a:buSzPct val="222000"/>
            </a:pPr>
            <a:endParaRPr lang="en-US" altLang="en-US" sz="1100" dirty="0">
              <a:solidFill>
                <a:srgbClr val="00408C"/>
              </a:solidFill>
              <a:latin typeface="+mj-lt"/>
              <a:ea typeface="+mj-ea"/>
              <a:cs typeface="+mj-cs"/>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15" y="2492896"/>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11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457200" y="274638"/>
            <a:ext cx="836295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err="1" smtClean="0">
                <a:solidFill>
                  <a:srgbClr val="00408C"/>
                </a:solidFill>
              </a:rPr>
              <a:t>Dans</a:t>
            </a:r>
            <a:r>
              <a:rPr lang="en-US" altLang="en-US" sz="3600" dirty="0" smtClean="0">
                <a:solidFill>
                  <a:srgbClr val="00408C"/>
                </a:solidFill>
              </a:rPr>
              <a:t> </a:t>
            </a:r>
            <a:r>
              <a:rPr lang="en-US" altLang="en-US" sz="3600" dirty="0" err="1">
                <a:solidFill>
                  <a:srgbClr val="00408C"/>
                </a:solidFill>
              </a:rPr>
              <a:t>quels</a:t>
            </a:r>
            <a:r>
              <a:rPr lang="en-US" altLang="en-US" sz="3600" dirty="0" smtClean="0">
                <a:solidFill>
                  <a:srgbClr val="00408C"/>
                </a:solidFill>
              </a:rPr>
              <a:t> buts?</a:t>
            </a:r>
            <a:endParaRPr lang="en-US" altLang="en-US" sz="3600" dirty="0">
              <a:solidFill>
                <a:srgbClr val="00408C"/>
              </a:solidFill>
            </a:endParaRPr>
          </a:p>
        </p:txBody>
      </p:sp>
      <p:grpSp>
        <p:nvGrpSpPr>
          <p:cNvPr id="3" name="Group 2"/>
          <p:cNvGrpSpPr/>
          <p:nvPr/>
        </p:nvGrpSpPr>
        <p:grpSpPr>
          <a:xfrm>
            <a:off x="252413" y="1773239"/>
            <a:ext cx="8640762" cy="4236177"/>
            <a:chOff x="252413" y="1773239"/>
            <a:chExt cx="8640762" cy="4236177"/>
          </a:xfrm>
        </p:grpSpPr>
        <p:sp>
          <p:nvSpPr>
            <p:cNvPr id="5122" name="Text Box 2"/>
            <p:cNvSpPr txBox="1">
              <a:spLocks noChangeArrowheads="1"/>
            </p:cNvSpPr>
            <p:nvPr/>
          </p:nvSpPr>
          <p:spPr bwMode="auto">
            <a:xfrm>
              <a:off x="252413" y="1773239"/>
              <a:ext cx="8640762" cy="2951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réponse</a:t>
              </a:r>
              <a:r>
                <a:rPr lang="en-US" altLang="en-US" sz="2000" dirty="0">
                  <a:solidFill>
                    <a:srgbClr val="00408C"/>
                  </a:solidFill>
                  <a:latin typeface="+mj-lt"/>
                  <a:ea typeface="+mj-ea"/>
                  <a:cs typeface="+mj-cs"/>
                </a:rPr>
                <a:t> à </a:t>
              </a:r>
              <a:r>
                <a:rPr lang="en-US" altLang="en-US" sz="2000" dirty="0" err="1">
                  <a:solidFill>
                    <a:srgbClr val="00408C"/>
                  </a:solidFill>
                  <a:latin typeface="+mj-lt"/>
                  <a:ea typeface="+mj-ea"/>
                  <a:cs typeface="+mj-cs"/>
                </a:rPr>
                <a:t>deux</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neufs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objectifs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stratégiques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l’OMPI</a:t>
              </a:r>
              <a:r>
                <a:rPr lang="en-US" altLang="en-US" sz="2000" dirty="0">
                  <a:solidFill>
                    <a:srgbClr val="00408C"/>
                  </a:solidFill>
                  <a:latin typeface="+mj-lt"/>
                  <a:ea typeface="+mj-ea"/>
                  <a:cs typeface="+mj-cs"/>
                </a:rPr>
                <a:t>:</a:t>
              </a:r>
            </a:p>
            <a:p>
              <a:pPr marL="1587" indent="0" hangingPunct="1">
                <a:lnSpc>
                  <a:spcPct val="100000"/>
                </a:lnSpc>
                <a:spcBef>
                  <a:spcPts val="488"/>
                </a:spcBef>
                <a:buSzPct val="111000"/>
              </a:pPr>
              <a:endParaRPr lang="en-US" altLang="en-US" sz="2000" dirty="0">
                <a:solidFill>
                  <a:srgbClr val="00408C"/>
                </a:solidFill>
                <a:latin typeface="+mj-lt"/>
                <a:ea typeface="+mj-ea"/>
                <a:cs typeface="+mj-cs"/>
              </a:endParaRPr>
            </a:p>
            <a:p>
              <a:pPr lvl="1" hangingPunct="1">
                <a:lnSpc>
                  <a:spcPct val="100000"/>
                </a:lnSpc>
                <a:spcBef>
                  <a:spcPts val="488"/>
                </a:spcBef>
                <a:buSzPct val="75000"/>
                <a:buFont typeface="Wingdings" charset="0"/>
                <a:buChar char="Ø"/>
              </a:pPr>
              <a:r>
                <a:rPr lang="en-US" altLang="en-US" sz="2000" dirty="0">
                  <a:solidFill>
                    <a:srgbClr val="00408C"/>
                  </a:solidFill>
                  <a:latin typeface="+mj-lt"/>
                  <a:ea typeface="+mj-ea"/>
                  <a:cs typeface="+mj-cs"/>
                </a:rPr>
                <a:t>“</a:t>
              </a:r>
              <a:r>
                <a:rPr lang="fr-FR" sz="2000" dirty="0">
                  <a:solidFill>
                    <a:srgbClr val="00408C"/>
                  </a:solidFill>
                  <a:latin typeface="+mj-lt"/>
                  <a:ea typeface="+mj-ea"/>
                  <a:cs typeface="+mj-cs"/>
                </a:rPr>
                <a:t>Coordination et développement de l’infrastructure mondiale en matière de propriété intellectuelle</a:t>
              </a:r>
              <a:r>
                <a:rPr lang="en-US" altLang="en-US" sz="2000" dirty="0">
                  <a:solidFill>
                    <a:srgbClr val="00408C"/>
                  </a:solidFill>
                  <a:latin typeface="+mj-lt"/>
                  <a:ea typeface="+mj-ea"/>
                  <a:cs typeface="+mj-cs"/>
                </a:rPr>
                <a:t>”</a:t>
              </a:r>
            </a:p>
            <a:p>
              <a:pPr lvl="1" hangingPunct="1">
                <a:lnSpc>
                  <a:spcPct val="100000"/>
                </a:lnSpc>
                <a:spcBef>
                  <a:spcPts val="488"/>
                </a:spcBef>
                <a:buSzPct val="75000"/>
                <a:buFont typeface="Wingdings" charset="0"/>
                <a:buChar char="Ø"/>
              </a:pPr>
              <a:endParaRPr lang="en-US" altLang="en-US" sz="2000" dirty="0" smtClean="0">
                <a:solidFill>
                  <a:srgbClr val="00408C"/>
                </a:solidFill>
                <a:latin typeface="+mj-lt"/>
                <a:ea typeface="+mj-ea"/>
                <a:cs typeface="+mj-cs"/>
              </a:endParaRPr>
            </a:p>
            <a:p>
              <a:pPr lvl="1" hangingPunct="1">
                <a:lnSpc>
                  <a:spcPct val="100000"/>
                </a:lnSpc>
                <a:spcBef>
                  <a:spcPts val="488"/>
                </a:spcBef>
                <a:buSzPct val="75000"/>
                <a:buFont typeface="Wingdings" charset="0"/>
                <a:buChar char="Ø"/>
              </a:pPr>
              <a:r>
                <a:rPr lang="en-US" altLang="en-US" sz="2000" dirty="0" smtClean="0">
                  <a:solidFill>
                    <a:srgbClr val="00408C"/>
                  </a:solidFill>
                  <a:latin typeface="+mj-lt"/>
                  <a:ea typeface="+mj-ea"/>
                  <a:cs typeface="+mj-cs"/>
                </a:rPr>
                <a:t>“</a:t>
              </a:r>
              <a:r>
                <a:rPr lang="fr-FR" sz="2000" dirty="0">
                  <a:solidFill>
                    <a:srgbClr val="00408C"/>
                  </a:solidFill>
                  <a:latin typeface="+mj-lt"/>
                  <a:ea typeface="+mj-ea"/>
                  <a:cs typeface="+mj-cs"/>
                </a:rPr>
                <a:t>Source de référence mondiale pour l’information et l’analyse en matière de propriété intellectuelle</a:t>
              </a:r>
              <a:r>
                <a:rPr lang="en-US" altLang="en-US" sz="2400" dirty="0">
                  <a:solidFill>
                    <a:srgbClr val="00408C"/>
                  </a:solidFill>
                  <a:latin typeface="+mj-lt"/>
                  <a:ea typeface="+mj-ea"/>
                  <a:cs typeface="+mj-cs"/>
                </a:rPr>
                <a:t>”</a:t>
              </a:r>
            </a:p>
            <a:p>
              <a:pPr lvl="1" hangingPunct="1">
                <a:lnSpc>
                  <a:spcPct val="100000"/>
                </a:lnSpc>
                <a:spcBef>
                  <a:spcPts val="488"/>
                </a:spcBef>
                <a:buSzPct val="75000"/>
                <a:buFont typeface="Wingdings" charset="0"/>
                <a:buChar char="Ø"/>
              </a:pPr>
              <a:endParaRPr lang="en-US" altLang="en-US" sz="2000" dirty="0"/>
            </a:p>
            <a:p>
              <a:pPr lvl="1" hangingPunct="1">
                <a:lnSpc>
                  <a:spcPct val="100000"/>
                </a:lnSpc>
                <a:spcBef>
                  <a:spcPts val="488"/>
                </a:spcBef>
                <a:buSzPct val="75000"/>
                <a:buFont typeface="Wingdings" charset="0"/>
                <a:buChar char="Ø"/>
              </a:pPr>
              <a:endParaRPr lang="en-US" altLang="en-US" sz="2000" dirty="0" smtClean="0"/>
            </a:p>
            <a:p>
              <a:pPr hangingPunct="1">
                <a:lnSpc>
                  <a:spcPct val="100000"/>
                </a:lnSpc>
                <a:spcBef>
                  <a:spcPts val="488"/>
                </a:spcBef>
                <a:buClrTx/>
                <a:buSzTx/>
                <a:buFontTx/>
                <a:buNone/>
              </a:pPr>
              <a:endParaRPr lang="en-US" altLang="en-US" sz="2400" dirty="0"/>
            </a:p>
          </p:txBody>
        </p:sp>
        <p:sp>
          <p:nvSpPr>
            <p:cNvPr id="2" name="TextBox 1"/>
            <p:cNvSpPr txBox="1"/>
            <p:nvPr/>
          </p:nvSpPr>
          <p:spPr>
            <a:xfrm>
              <a:off x="395536" y="5373216"/>
              <a:ext cx="5400600" cy="636200"/>
            </a:xfrm>
            <a:prstGeom prst="rect">
              <a:avLst/>
            </a:prstGeom>
            <a:noFill/>
          </p:spPr>
          <p:txBody>
            <a:bodyPr wrap="square" rtlCol="0">
              <a:spAutoFit/>
            </a:bodyPr>
            <a:lstStyle/>
            <a:p>
              <a:pPr marL="0" lvl="1" indent="0"/>
              <a:r>
                <a:rPr lang="en-US" altLang="en-US" sz="2000" dirty="0">
                  <a:solidFill>
                    <a:srgbClr val="0070C0"/>
                  </a:solidFill>
                </a:rPr>
                <a:t>http://www.wipo.int/about-wipo/fr/goals.html</a:t>
              </a:r>
            </a:p>
            <a:p>
              <a:endParaRPr lang="en-US" dirty="0"/>
            </a:p>
          </p:txBody>
        </p:sp>
      </p:grpSp>
    </p:spTree>
    <p:extLst>
      <p:ext uri="{BB962C8B-B14F-4D97-AF65-F5344CB8AC3E}">
        <p14:creationId xmlns:p14="http://schemas.microsoft.com/office/powerpoint/2010/main" val="416738982"/>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179388" y="274638"/>
            <a:ext cx="8785225"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600" dirty="0" smtClean="0">
                <a:solidFill>
                  <a:srgbClr val="00408C"/>
                </a:solidFill>
              </a:rPr>
              <a:t>A qui </a:t>
            </a:r>
            <a:r>
              <a:rPr lang="en-US" altLang="en-US" sz="3600" dirty="0" err="1" smtClean="0">
                <a:solidFill>
                  <a:srgbClr val="00408C"/>
                </a:solidFill>
              </a:rPr>
              <a:t>s’adressent</a:t>
            </a:r>
            <a:r>
              <a:rPr lang="en-US" altLang="en-US" sz="3600" dirty="0" smtClean="0">
                <a:solidFill>
                  <a:srgbClr val="00408C"/>
                </a:solidFill>
              </a:rPr>
              <a:t> </a:t>
            </a:r>
            <a:r>
              <a:rPr lang="en-US" altLang="en-US" sz="3600" dirty="0" err="1" smtClean="0">
                <a:solidFill>
                  <a:srgbClr val="00408C"/>
                </a:solidFill>
              </a:rPr>
              <a:t>ces</a:t>
            </a:r>
            <a:r>
              <a:rPr lang="en-US" altLang="en-US" sz="3600" dirty="0" smtClean="0">
                <a:solidFill>
                  <a:srgbClr val="00408C"/>
                </a:solidFill>
              </a:rPr>
              <a:t> </a:t>
            </a:r>
            <a:r>
              <a:rPr lang="en-US" altLang="en-US" sz="3600" dirty="0" err="1" smtClean="0">
                <a:solidFill>
                  <a:srgbClr val="00408C"/>
                </a:solidFill>
              </a:rPr>
              <a:t>outils</a:t>
            </a:r>
            <a:r>
              <a:rPr lang="en-US" altLang="en-US" sz="3600" dirty="0" smtClean="0">
                <a:solidFill>
                  <a:srgbClr val="00408C"/>
                </a:solidFill>
              </a:rPr>
              <a:t>? </a:t>
            </a:r>
            <a:endParaRPr lang="en-US" altLang="en-US" sz="3600" dirty="0">
              <a:solidFill>
                <a:srgbClr val="00408C"/>
              </a:solidFill>
            </a:endParaRPr>
          </a:p>
        </p:txBody>
      </p:sp>
      <p:sp>
        <p:nvSpPr>
          <p:cNvPr id="6146" name="Text Box 2"/>
          <p:cNvSpPr txBox="1">
            <a:spLocks noChangeArrowheads="1"/>
          </p:cNvSpPr>
          <p:nvPr/>
        </p:nvSpPr>
        <p:spPr bwMode="auto">
          <a:xfrm>
            <a:off x="298251" y="1268760"/>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solidFill>
                  <a:srgbClr val="00408C"/>
                </a:solidFill>
                <a:latin typeface="+mj-lt"/>
                <a:ea typeface="+mj-ea"/>
                <a:cs typeface="+mj-cs"/>
              </a:rPr>
              <a:t>Aux </a:t>
            </a:r>
            <a:r>
              <a:rPr lang="en-US" altLang="en-US" sz="2000" dirty="0" err="1">
                <a:solidFill>
                  <a:srgbClr val="00408C"/>
                </a:solidFill>
                <a:latin typeface="+mj-lt"/>
                <a:ea typeface="+mj-ea"/>
                <a:cs typeface="+mj-cs"/>
              </a:rPr>
              <a:t>acteurs</a:t>
            </a:r>
            <a:r>
              <a:rPr lang="en-US" altLang="en-US" sz="2000" dirty="0">
                <a:solidFill>
                  <a:srgbClr val="00408C"/>
                </a:solidFill>
                <a:latin typeface="+mj-lt"/>
                <a:ea typeface="+mj-ea"/>
                <a:cs typeface="+mj-cs"/>
              </a:rPr>
              <a:t> du </a:t>
            </a:r>
            <a:r>
              <a:rPr lang="en-US" altLang="en-US" sz="2000" dirty="0" err="1">
                <a:solidFill>
                  <a:srgbClr val="00408C"/>
                </a:solidFill>
                <a:latin typeface="+mj-lt"/>
                <a:ea typeface="+mj-ea"/>
                <a:cs typeface="+mj-cs"/>
              </a:rPr>
              <a:t>développement</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économique</a:t>
            </a:r>
            <a:r>
              <a:rPr lang="en-US" altLang="en-US" sz="2000" dirty="0">
                <a:solidFill>
                  <a:srgbClr val="00408C"/>
                </a:solidFill>
                <a:latin typeface="+mj-lt"/>
                <a:ea typeface="+mj-ea"/>
                <a:cs typeface="+mj-cs"/>
              </a:rPr>
              <a:t> et de la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et au public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général</a:t>
            </a:r>
            <a:r>
              <a:rPr lang="en-US" altLang="en-US" sz="2000" dirty="0">
                <a:solidFill>
                  <a:srgbClr val="00408C"/>
                </a:solidFill>
                <a:latin typeface="+mj-lt"/>
                <a:ea typeface="+mj-ea"/>
                <a:cs typeface="+mj-cs"/>
              </a:rPr>
              <a:t>: </a:t>
            </a:r>
          </a:p>
          <a:p>
            <a:pPr marL="1587" indent="0">
              <a:lnSpc>
                <a:spcPct val="100000"/>
              </a:lnSpc>
              <a:spcBef>
                <a:spcPts val="488"/>
              </a:spcBef>
              <a:buSzPct val="133000"/>
            </a:pPr>
            <a:endParaRPr lang="en-US" altLang="en-US" sz="2000" dirty="0">
              <a:solidFill>
                <a:srgbClr val="00408C"/>
              </a:solidFill>
              <a:latin typeface="+mj-lt"/>
              <a:ea typeface="+mj-ea"/>
              <a:cs typeface="+mj-cs"/>
            </a:endParaRPr>
          </a:p>
          <a:p>
            <a:pPr lvl="1">
              <a:lnSpc>
                <a:spcPct val="100000"/>
              </a:lnSpc>
              <a:spcBef>
                <a:spcPts val="488"/>
              </a:spcBef>
              <a:buSzPct val="75000"/>
              <a:buFont typeface="Wingdings" charset="0"/>
              <a:buChar char="Ø"/>
            </a:pP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mettant</a:t>
            </a:r>
            <a:r>
              <a:rPr lang="en-US" altLang="en-US" sz="2000" dirty="0">
                <a:solidFill>
                  <a:srgbClr val="00408C"/>
                </a:solidFill>
                <a:latin typeface="+mj-lt"/>
                <a:ea typeface="+mj-ea"/>
                <a:cs typeface="+mj-cs"/>
              </a:rPr>
              <a:t> à disposition des </a:t>
            </a:r>
            <a:r>
              <a:rPr lang="en-US" altLang="en-US" sz="2000" dirty="0" err="1">
                <a:solidFill>
                  <a:srgbClr val="00408C"/>
                </a:solidFill>
                <a:latin typeface="+mj-lt"/>
                <a:ea typeface="+mj-ea"/>
                <a:cs typeface="+mj-cs"/>
              </a:rPr>
              <a:t>outils</a:t>
            </a:r>
            <a:r>
              <a:rPr lang="en-US" altLang="en-US" sz="2000" dirty="0">
                <a:solidFill>
                  <a:srgbClr val="00408C"/>
                </a:solidFill>
                <a:latin typeface="+mj-lt"/>
                <a:ea typeface="+mj-ea"/>
                <a:cs typeface="+mj-cs"/>
              </a:rPr>
              <a:t> performants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données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propriété</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intellectuelle</a:t>
            </a:r>
            <a:r>
              <a:rPr lang="en-US" altLang="en-US" sz="2000" dirty="0">
                <a:solidFill>
                  <a:srgbClr val="00408C"/>
                </a:solidFill>
                <a:latin typeface="+mj-lt"/>
                <a:ea typeface="+mj-ea"/>
                <a:cs typeface="+mj-cs"/>
              </a:rPr>
              <a:t> (Brevets, marques et </a:t>
            </a:r>
            <a:r>
              <a:rPr lang="en-US" altLang="en-US" sz="2000" dirty="0" err="1">
                <a:solidFill>
                  <a:srgbClr val="00408C"/>
                </a:solidFill>
                <a:latin typeface="+mj-lt"/>
                <a:ea typeface="+mj-ea"/>
                <a:cs typeface="+mj-cs"/>
              </a:rPr>
              <a:t>dénomination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dessins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industriels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lois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terminologie</a:t>
            </a:r>
            <a:r>
              <a:rPr lang="en-US" altLang="en-US" sz="2000" dirty="0">
                <a:solidFill>
                  <a:srgbClr val="00408C"/>
                </a:solidFill>
                <a:latin typeface="+mj-lt"/>
                <a:ea typeface="+mj-ea"/>
                <a:cs typeface="+mj-cs"/>
              </a:rPr>
              <a:t>)</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lvl="1">
              <a:lnSpc>
                <a:spcPct val="100000"/>
              </a:lnSpc>
              <a:spcBef>
                <a:spcPts val="488"/>
              </a:spcBef>
              <a:buSzPct val="75000"/>
              <a:buFont typeface="Wingdings" charset="0"/>
              <a:buChar char="Ø"/>
            </a:pP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simplifiant</a:t>
            </a:r>
            <a:r>
              <a:rPr lang="en-US" altLang="en-US" sz="2000" dirty="0">
                <a:solidFill>
                  <a:srgbClr val="00408C"/>
                </a:solidFill>
                <a:latin typeface="+mj-lt"/>
                <a:ea typeface="+mj-ea"/>
                <a:cs typeface="+mj-cs"/>
              </a:rPr>
              <a:t> les </a:t>
            </a:r>
            <a:r>
              <a:rPr lang="en-US" altLang="en-US" sz="2000" dirty="0" err="1">
                <a:solidFill>
                  <a:srgbClr val="00408C"/>
                </a:solidFill>
                <a:latin typeface="+mj-lt"/>
                <a:ea typeface="+mj-ea"/>
                <a:cs typeface="+mj-cs"/>
              </a:rPr>
              <a:t>procédures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dépôt</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demande</a:t>
            </a:r>
            <a:r>
              <a:rPr lang="en-US" altLang="en-US" sz="2000" dirty="0">
                <a:solidFill>
                  <a:srgbClr val="00408C"/>
                </a:solidFill>
                <a:latin typeface="+mj-lt"/>
                <a:ea typeface="+mj-ea"/>
                <a:cs typeface="+mj-cs"/>
              </a:rPr>
              <a:t> de droits à </a:t>
            </a:r>
            <a:r>
              <a:rPr lang="en-US" altLang="en-US" sz="2000" dirty="0" err="1">
                <a:solidFill>
                  <a:srgbClr val="00408C"/>
                </a:solidFill>
                <a:latin typeface="+mj-lt"/>
                <a:ea typeface="+mj-ea"/>
                <a:cs typeface="+mj-cs"/>
              </a:rPr>
              <a:t>l’international</a:t>
            </a:r>
            <a:r>
              <a:rPr lang="en-US" altLang="en-US" sz="2000" dirty="0">
                <a:solidFill>
                  <a:srgbClr val="00408C"/>
                </a:solidFill>
                <a:latin typeface="+mj-lt"/>
                <a:ea typeface="+mj-ea"/>
                <a:cs typeface="+mj-cs"/>
              </a:rPr>
              <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lvl="1">
              <a:lnSpc>
                <a:spcPct val="100000"/>
              </a:lnSpc>
              <a:spcBef>
                <a:spcPts val="488"/>
              </a:spcBef>
              <a:buSzPct val="75000"/>
              <a:buFont typeface="Wingdings" charset="0"/>
              <a:buChar char="Ø"/>
            </a:pP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mettant</a:t>
            </a:r>
            <a:r>
              <a:rPr lang="en-US" altLang="en-US" sz="2000" dirty="0">
                <a:solidFill>
                  <a:srgbClr val="00408C"/>
                </a:solidFill>
                <a:latin typeface="+mj-lt"/>
                <a:ea typeface="+mj-ea"/>
                <a:cs typeface="+mj-cs"/>
              </a:rPr>
              <a:t> à disposition des </a:t>
            </a:r>
            <a:r>
              <a:rPr lang="en-US" altLang="en-US" sz="2000" dirty="0" err="1">
                <a:solidFill>
                  <a:srgbClr val="00408C"/>
                </a:solidFill>
                <a:latin typeface="+mj-lt"/>
                <a:ea typeface="+mj-ea"/>
                <a:cs typeface="+mj-cs"/>
              </a:rPr>
              <a:t>outils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mise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relation entre </a:t>
            </a:r>
            <a:r>
              <a:rPr lang="en-US" altLang="en-US" sz="2000" dirty="0" err="1">
                <a:solidFill>
                  <a:srgbClr val="00408C"/>
                </a:solidFill>
                <a:latin typeface="+mj-lt"/>
                <a:ea typeface="+mj-ea"/>
                <a:cs typeface="+mj-cs"/>
              </a:rPr>
              <a:t>consommateurs</a:t>
            </a:r>
            <a:r>
              <a:rPr lang="en-US" altLang="en-US" sz="2000" dirty="0">
                <a:solidFill>
                  <a:srgbClr val="00408C"/>
                </a:solidFill>
                <a:latin typeface="+mj-lt"/>
                <a:ea typeface="+mj-ea"/>
                <a:cs typeface="+mj-cs"/>
              </a:rPr>
              <a:t> et </a:t>
            </a:r>
            <a:r>
              <a:rPr lang="en-US" altLang="en-US" sz="2000" dirty="0" err="1">
                <a:solidFill>
                  <a:srgbClr val="00408C"/>
                </a:solidFill>
                <a:latin typeface="+mj-lt"/>
                <a:ea typeface="+mj-ea"/>
                <a:cs typeface="+mj-cs"/>
              </a:rPr>
              <a:t>producteurs</a:t>
            </a:r>
            <a:r>
              <a:rPr lang="en-US" altLang="en-US" sz="2000" dirty="0">
                <a:solidFill>
                  <a:srgbClr val="00408C"/>
                </a:solidFill>
                <a:latin typeface="+mj-lt"/>
                <a:ea typeface="+mj-ea"/>
                <a:cs typeface="+mj-cs"/>
              </a:rPr>
              <a:t> de droits de PI</a:t>
            </a:r>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3646876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2188170"/>
            <a:ext cx="6515620" cy="4109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400" dirty="0">
                <a:solidFill>
                  <a:srgbClr val="00408C"/>
                </a:solidFill>
                <a:latin typeface="+mj-lt"/>
                <a:ea typeface="+mj-ea"/>
                <a:cs typeface="+mj-cs"/>
              </a:rPr>
              <a:t>PATENTSCOPE</a:t>
            </a:r>
          </a:p>
          <a:p>
            <a:pPr>
              <a:lnSpc>
                <a:spcPct val="100000"/>
              </a:lnSpc>
              <a:spcBef>
                <a:spcPts val="488"/>
              </a:spcBef>
              <a:buSzPct val="95000"/>
              <a:buFont typeface="Times New Roman" pitchFamily="16" charset="0"/>
              <a:buBlip>
                <a:blip r:embed="rId3"/>
              </a:buBlip>
            </a:pPr>
            <a:r>
              <a:rPr lang="en-US" altLang="en-US" sz="24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400" dirty="0">
                <a:solidFill>
                  <a:srgbClr val="00408C"/>
                </a:solidFill>
                <a:latin typeface="+mj-lt"/>
                <a:ea typeface="+mj-ea"/>
                <a:cs typeface="+mj-cs"/>
              </a:rPr>
              <a:t>Base de </a:t>
            </a:r>
            <a:r>
              <a:rPr lang="en-US" altLang="en-US" sz="2400" dirty="0" err="1">
                <a:solidFill>
                  <a:srgbClr val="00408C"/>
                </a:solidFill>
                <a:latin typeface="+mj-lt"/>
                <a:ea typeface="+mj-ea"/>
                <a:cs typeface="+mj-cs"/>
              </a:rPr>
              <a:t>données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mondiale</a:t>
            </a:r>
            <a:r>
              <a:rPr lang="en-US" altLang="en-US" sz="24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400" dirty="0">
                <a:solidFill>
                  <a:srgbClr val="00408C"/>
                </a:solidFill>
                <a:latin typeface="+mj-lt"/>
                <a:ea typeface="+mj-ea"/>
                <a:cs typeface="+mj-cs"/>
              </a:rPr>
              <a:t>Base de </a:t>
            </a:r>
            <a:r>
              <a:rPr lang="en-US" altLang="en-US" sz="2400" dirty="0" err="1">
                <a:solidFill>
                  <a:srgbClr val="00408C"/>
                </a:solidFill>
                <a:latin typeface="+mj-lt"/>
                <a:ea typeface="+mj-ea"/>
                <a:cs typeface="+mj-cs"/>
              </a:rPr>
              <a:t>données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mondiale</a:t>
            </a:r>
            <a:r>
              <a:rPr lang="en-US" altLang="en-US" sz="2400" dirty="0">
                <a:solidFill>
                  <a:srgbClr val="00408C"/>
                </a:solidFill>
                <a:latin typeface="+mj-lt"/>
                <a:ea typeface="+mj-ea"/>
                <a:cs typeface="+mj-cs"/>
              </a:rPr>
              <a:t> sur les dessins et </a:t>
            </a:r>
            <a:r>
              <a:rPr lang="en-US" altLang="en-US" sz="2400" dirty="0" err="1">
                <a:solidFill>
                  <a:srgbClr val="00408C"/>
                </a:solidFill>
                <a:latin typeface="+mj-lt"/>
                <a:ea typeface="+mj-ea"/>
                <a:cs typeface="+mj-cs"/>
              </a:rPr>
              <a:t>modèles</a:t>
            </a:r>
            <a:r>
              <a:rPr lang="en-US" altLang="en-US" sz="2400" dirty="0">
                <a:solidFill>
                  <a:srgbClr val="00408C"/>
                </a:solidFill>
                <a:latin typeface="+mj-lt"/>
                <a:ea typeface="+mj-ea"/>
                <a:cs typeface="+mj-cs"/>
              </a:rPr>
              <a:t> (Global Design Database)</a:t>
            </a:r>
          </a:p>
          <a:p>
            <a:pPr>
              <a:lnSpc>
                <a:spcPct val="100000"/>
              </a:lnSpc>
              <a:spcBef>
                <a:spcPts val="488"/>
              </a:spcBef>
              <a:buSzPct val="95000"/>
              <a:buFont typeface="Times New Roman" pitchFamily="16" charset="0"/>
              <a:buBlip>
                <a:blip r:embed="rId3"/>
              </a:buBlip>
            </a:pPr>
            <a:r>
              <a:rPr lang="en-US" altLang="en-US" sz="24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4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1944489"/>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107504" y="116632"/>
            <a:ext cx="8517632" cy="1287016"/>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Bases de </a:t>
            </a:r>
            <a:r>
              <a:rPr lang="en-US" altLang="en-US" sz="3600" dirty="0" err="1">
                <a:solidFill>
                  <a:srgbClr val="00408C"/>
                </a:solidFill>
              </a:rPr>
              <a:t>données</a:t>
            </a:r>
            <a:r>
              <a:rPr lang="en-US" altLang="en-US" sz="3600" dirty="0">
                <a:solidFill>
                  <a:srgbClr val="00408C"/>
                </a:solidFill>
              </a:rPr>
              <a:t> </a:t>
            </a:r>
            <a:r>
              <a:rPr lang="en-US" altLang="en-US" sz="3600" dirty="0" err="1" smtClean="0">
                <a:solidFill>
                  <a:srgbClr val="00408C"/>
                </a:solidFill>
              </a:rPr>
              <a:t>mondiales</a:t>
            </a:r>
            <a:r>
              <a:rPr lang="en-US" altLang="en-US" sz="3600" dirty="0">
                <a:solidFill>
                  <a:srgbClr val="00408C"/>
                </a:solidFill>
              </a:rPr>
              <a:t>, plates-</a:t>
            </a:r>
            <a:r>
              <a:rPr lang="en-US" altLang="en-US" sz="3600" dirty="0" err="1">
                <a:solidFill>
                  <a:srgbClr val="00408C"/>
                </a:solidFill>
              </a:rPr>
              <a:t>formes</a:t>
            </a:r>
            <a:r>
              <a:rPr lang="en-US" altLang="en-US" sz="3600" dirty="0">
                <a:solidFill>
                  <a:srgbClr val="00408C"/>
                </a:solidFill>
              </a:rPr>
              <a:t> et </a:t>
            </a:r>
            <a:r>
              <a:rPr lang="en-US" altLang="en-US" sz="3600" dirty="0" err="1">
                <a:solidFill>
                  <a:srgbClr val="00408C"/>
                </a:solidFill>
              </a:rPr>
              <a:t>outils</a:t>
            </a:r>
            <a:r>
              <a:rPr lang="en-US" altLang="en-US" sz="3600" dirty="0">
                <a:solidFill>
                  <a:srgbClr val="00408C"/>
                </a:solidFill>
              </a:rPr>
              <a:t> </a:t>
            </a:r>
            <a:r>
              <a:rPr lang="en-US" altLang="en-US" sz="3600" dirty="0" err="1" smtClean="0">
                <a:solidFill>
                  <a:srgbClr val="00408C"/>
                </a:solidFill>
              </a:rPr>
              <a:t>gratuits</a:t>
            </a:r>
            <a:r>
              <a:rPr lang="en-US" altLang="en-US" sz="3600" dirty="0" smtClean="0">
                <a:solidFill>
                  <a:srgbClr val="00408C"/>
                </a:solidFill>
              </a:rPr>
              <a:t> de </a:t>
            </a:r>
            <a:r>
              <a:rPr lang="en-US" altLang="en-US" sz="3600" dirty="0" err="1" smtClean="0">
                <a:solidFill>
                  <a:srgbClr val="00408C"/>
                </a:solidFill>
              </a:rPr>
              <a:t>données</a:t>
            </a:r>
            <a:r>
              <a:rPr lang="en-US" altLang="en-US" sz="3600" dirty="0" smtClean="0">
                <a:solidFill>
                  <a:srgbClr val="00408C"/>
                </a:solidFill>
              </a:rPr>
              <a:t> de </a:t>
            </a:r>
            <a:r>
              <a:rPr lang="en-US" altLang="en-US" sz="3600" dirty="0" err="1">
                <a:solidFill>
                  <a:srgbClr val="00408C"/>
                </a:solidFill>
              </a:rPr>
              <a:t>propriété</a:t>
            </a:r>
            <a:r>
              <a:rPr lang="en-US" altLang="en-US" sz="3600" dirty="0">
                <a:solidFill>
                  <a:srgbClr val="00408C"/>
                </a:solidFill>
              </a:rPr>
              <a:t> </a:t>
            </a:r>
            <a:r>
              <a:rPr lang="en-US" altLang="en-US" sz="3600" dirty="0" err="1">
                <a:solidFill>
                  <a:srgbClr val="00408C"/>
                </a:solidFill>
              </a:rPr>
              <a:t>intellectuelle</a:t>
            </a:r>
            <a:endParaRPr lang="en-US" altLang="en-US" sz="3600" dirty="0">
              <a:solidFill>
                <a:srgbClr val="00408C"/>
              </a:solidFill>
            </a:endParaRPr>
          </a:p>
        </p:txBody>
      </p:sp>
    </p:spTree>
    <p:extLst>
      <p:ext uri="{BB962C8B-B14F-4D97-AF65-F5344CB8AC3E}">
        <p14:creationId xmlns:p14="http://schemas.microsoft.com/office/powerpoint/2010/main" val="1997124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83568" y="1268761"/>
            <a:ext cx="7704856" cy="5028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Introduction</a:t>
            </a:r>
            <a:br>
              <a:rPr lang="en-US" altLang="en-US" sz="2800" dirty="0">
                <a:solidFill>
                  <a:srgbClr val="00408C"/>
                </a:solidFill>
                <a:latin typeface="+mj-lt"/>
                <a:ea typeface="+mj-ea"/>
                <a:cs typeface="+mj-cs"/>
              </a:rPr>
            </a:br>
            <a:endParaRPr lang="en-US" altLang="en-US" sz="28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Un </a:t>
            </a:r>
            <a:r>
              <a:rPr lang="en-US" altLang="en-US" sz="2800" dirty="0" err="1">
                <a:solidFill>
                  <a:srgbClr val="00408C"/>
                </a:solidFill>
                <a:latin typeface="+mj-lt"/>
                <a:ea typeface="+mj-ea"/>
                <a:cs typeface="+mj-cs"/>
              </a:rPr>
              <a:t>exemple</a:t>
            </a:r>
            <a:r>
              <a:rPr lang="en-US" altLang="en-US" sz="2800" dirty="0">
                <a:solidFill>
                  <a:srgbClr val="00408C"/>
                </a:solidFill>
                <a:latin typeface="+mj-lt"/>
                <a:ea typeface="+mj-ea"/>
                <a:cs typeface="+mj-cs"/>
              </a:rPr>
              <a:t> de </a:t>
            </a:r>
            <a:r>
              <a:rPr lang="en-US" altLang="en-US" sz="2800" dirty="0" err="1">
                <a:solidFill>
                  <a:srgbClr val="00408C"/>
                </a:solidFill>
                <a:latin typeface="+mj-lt"/>
                <a:ea typeface="+mj-ea"/>
                <a:cs typeface="+mj-cs"/>
              </a:rPr>
              <a:t>recherche</a:t>
            </a:r>
            <a:r>
              <a:rPr lang="en-US" altLang="en-US" sz="2800" dirty="0">
                <a:solidFill>
                  <a:srgbClr val="00408C"/>
                </a:solidFill>
                <a:latin typeface="+mj-lt"/>
                <a:ea typeface="+mj-ea"/>
                <a:cs typeface="+mj-cs"/>
              </a:rPr>
              <a:t/>
            </a:r>
            <a:br>
              <a:rPr lang="en-US" altLang="en-US" sz="2800" dirty="0">
                <a:solidFill>
                  <a:srgbClr val="00408C"/>
                </a:solidFill>
                <a:latin typeface="+mj-lt"/>
                <a:ea typeface="+mj-ea"/>
                <a:cs typeface="+mj-cs"/>
              </a:rPr>
            </a:br>
            <a:endParaRPr lang="en-US" altLang="en-US" sz="2800" dirty="0">
              <a:solidFill>
                <a:srgbClr val="00408C"/>
              </a:solidFill>
              <a:latin typeface="+mj-lt"/>
              <a:ea typeface="+mj-ea"/>
              <a:cs typeface="+mj-cs"/>
            </a:endParaRPr>
          </a:p>
          <a:p>
            <a:pPr>
              <a:lnSpc>
                <a:spcPct val="100000"/>
              </a:lnSpc>
              <a:spcBef>
                <a:spcPts val="488"/>
              </a:spcBef>
              <a:buSzPct val="95000"/>
              <a:buBlip>
                <a:blip r:embed="rId3"/>
              </a:buBlip>
            </a:pPr>
            <a:r>
              <a:rPr lang="en-US" altLang="en-US" sz="2800" dirty="0" err="1">
                <a:solidFill>
                  <a:srgbClr val="00408C"/>
                </a:solidFill>
                <a:latin typeface="+mj-lt"/>
                <a:ea typeface="+mj-ea"/>
                <a:cs typeface="+mj-cs"/>
              </a:rPr>
              <a:t>Dernières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nouveautés</a:t>
            </a:r>
            <a:r>
              <a:rPr lang="en-US" altLang="en-US" sz="2800" dirty="0">
                <a:solidFill>
                  <a:srgbClr val="00408C"/>
                </a:solidFill>
                <a:latin typeface="+mj-lt"/>
                <a:ea typeface="+mj-ea"/>
                <a:cs typeface="+mj-cs"/>
              </a:rPr>
              <a:t> (couverture des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 </a:t>
            </a:r>
            <a:r>
              <a:rPr lang="en-US" altLang="en-US" sz="2800" dirty="0" err="1">
                <a:solidFill>
                  <a:srgbClr val="00408C"/>
                </a:solidFill>
                <a:latin typeface="+mj-lt"/>
                <a:ea typeface="+mj-ea"/>
                <a:cs typeface="+mj-cs"/>
              </a:rPr>
              <a:t>fonctionalités</a:t>
            </a:r>
            <a:r>
              <a:rPr lang="en-US" altLang="en-US" sz="2800" dirty="0">
                <a:solidFill>
                  <a:srgbClr val="00408C"/>
                </a:solidFill>
                <a:latin typeface="+mj-lt"/>
                <a:ea typeface="+mj-ea"/>
                <a:cs typeface="+mj-cs"/>
              </a:rPr>
              <a:t>)</a:t>
            </a:r>
            <a:br>
              <a:rPr lang="en-US" altLang="en-US" sz="2800" dirty="0">
                <a:solidFill>
                  <a:srgbClr val="00408C"/>
                </a:solidFill>
                <a:latin typeface="+mj-lt"/>
                <a:ea typeface="+mj-ea"/>
                <a:cs typeface="+mj-cs"/>
              </a:rPr>
            </a:br>
            <a:endParaRPr lang="en-US" altLang="en-US" sz="28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800" dirty="0" err="1">
                <a:solidFill>
                  <a:srgbClr val="00408C"/>
                </a:solidFill>
                <a:latin typeface="+mj-lt"/>
                <a:ea typeface="+mj-ea"/>
                <a:cs typeface="+mj-cs"/>
              </a:rPr>
              <a:t>Développements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en</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cours</a:t>
            </a:r>
            <a:r>
              <a:rPr lang="en-US" altLang="en-US" sz="2800" dirty="0">
                <a:solidFill>
                  <a:srgbClr val="00408C"/>
                </a:solidFill>
                <a:latin typeface="+mj-lt"/>
                <a:ea typeface="+mj-ea"/>
                <a:cs typeface="+mj-cs"/>
              </a:rPr>
              <a:t> et </a:t>
            </a:r>
            <a:r>
              <a:rPr lang="en-US" altLang="en-US" sz="2800" dirty="0" err="1">
                <a:solidFill>
                  <a:srgbClr val="00408C"/>
                </a:solidFill>
                <a:latin typeface="+mj-lt"/>
                <a:ea typeface="+mj-ea"/>
                <a:cs typeface="+mj-cs"/>
              </a:rPr>
              <a:t>futurs</a:t>
            </a:r>
            <a:r>
              <a:rPr lang="en-US" altLang="en-US" sz="2800" dirty="0">
                <a:solidFill>
                  <a:srgbClr val="00408C"/>
                </a:solidFill>
                <a:latin typeface="+mj-lt"/>
                <a:ea typeface="+mj-ea"/>
                <a:cs typeface="+mj-cs"/>
              </a:rPr>
              <a:t> </a:t>
            </a:r>
          </a:p>
          <a:p>
            <a:pPr>
              <a:lnSpc>
                <a:spcPct val="100000"/>
              </a:lnSpc>
              <a:spcBef>
                <a:spcPts val="488"/>
              </a:spcBef>
              <a:buClrTx/>
              <a:buSzTx/>
              <a:buFontTx/>
              <a:buNone/>
            </a:pPr>
            <a:endParaRPr lang="en-US" altLang="en-US" sz="2400" dirty="0"/>
          </a:p>
        </p:txBody>
      </p:sp>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PATENTSCOPE</a:t>
            </a:r>
            <a:endParaRPr lang="en-US" altLang="en-US" sz="3600" dirty="0">
              <a:solidFill>
                <a:srgbClr val="00408C"/>
              </a:solidFill>
            </a:endParaRPr>
          </a:p>
        </p:txBody>
      </p:sp>
    </p:spTree>
    <p:extLst>
      <p:ext uri="{BB962C8B-B14F-4D97-AF65-F5344CB8AC3E}">
        <p14:creationId xmlns:p14="http://schemas.microsoft.com/office/powerpoint/2010/main" val="31988706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PATENTSCOPE: Introduction</a:t>
            </a:r>
            <a:endParaRPr lang="en-US" altLang="en-US" sz="3600" dirty="0">
              <a:solidFill>
                <a:srgbClr val="00408C"/>
              </a:solidFill>
            </a:endParaRPr>
          </a:p>
        </p:txBody>
      </p:sp>
      <p:sp>
        <p:nvSpPr>
          <p:cNvPr id="8194" name="Text Box 2"/>
          <p:cNvSpPr txBox="1">
            <a:spLocks noChangeArrowheads="1"/>
          </p:cNvSpPr>
          <p:nvPr/>
        </p:nvSpPr>
        <p:spPr bwMode="auto">
          <a:xfrm>
            <a:off x="531066" y="1052736"/>
            <a:ext cx="8362950" cy="547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000" dirty="0" err="1">
                <a:solidFill>
                  <a:srgbClr val="00408C"/>
                </a:solidFill>
                <a:latin typeface="+mj-lt"/>
                <a:ea typeface="+mj-ea"/>
                <a:cs typeface="+mj-cs"/>
              </a:rPr>
              <a:t>Outil</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gratuit</a:t>
            </a:r>
            <a:r>
              <a:rPr lang="en-US" altLang="en-US" sz="2000" dirty="0">
                <a:solidFill>
                  <a:srgbClr val="00408C"/>
                </a:solidFill>
                <a:latin typeface="+mj-lt"/>
                <a:ea typeface="+mj-ea"/>
                <a:cs typeface="+mj-cs"/>
              </a:rPr>
              <a:t> et puissant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de brevets</a:t>
            </a:r>
            <a:br>
              <a:rPr lang="en-US" altLang="en-US" sz="2000" dirty="0">
                <a:solidFill>
                  <a:srgbClr val="00408C"/>
                </a:solidFill>
                <a:latin typeface="+mj-lt"/>
                <a:ea typeface="+mj-ea"/>
                <a:cs typeface="+mj-cs"/>
              </a:rPr>
            </a:br>
            <a:r>
              <a:rPr lang="en-US" altLang="en-US" sz="2000" dirty="0">
                <a:solidFill>
                  <a:srgbClr val="00408C"/>
                </a:solidFill>
                <a:latin typeface="+mj-lt"/>
                <a:ea typeface="+mj-ea"/>
                <a:cs typeface="+mj-cs"/>
              </a:rPr>
              <a:t> </a:t>
            </a: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2.8 millions de </a:t>
            </a:r>
            <a:r>
              <a:rPr lang="en-US" altLang="en-US" sz="2000" dirty="0" err="1">
                <a:solidFill>
                  <a:srgbClr val="00408C"/>
                </a:solidFill>
                <a:latin typeface="+mj-lt"/>
                <a:ea typeface="+mj-ea"/>
                <a:cs typeface="+mj-cs"/>
              </a:rPr>
              <a:t>demandes</a:t>
            </a:r>
            <a:r>
              <a:rPr lang="en-US" altLang="en-US" sz="2000" dirty="0">
                <a:solidFill>
                  <a:srgbClr val="00408C"/>
                </a:solidFill>
                <a:latin typeface="+mj-lt"/>
                <a:ea typeface="+mj-ea"/>
                <a:cs typeface="+mj-cs"/>
              </a:rPr>
              <a:t> PCT (3500 </a:t>
            </a:r>
            <a:r>
              <a:rPr lang="en-US" altLang="en-US" sz="2000" dirty="0" err="1">
                <a:solidFill>
                  <a:srgbClr val="00408C"/>
                </a:solidFill>
                <a:latin typeface="+mj-lt"/>
                <a:ea typeface="+mj-ea"/>
                <a:cs typeface="+mj-cs"/>
              </a:rPr>
              <a:t>nouvelles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demandes</a:t>
            </a:r>
            <a:r>
              <a:rPr lang="en-US" altLang="en-US" sz="2000" dirty="0">
                <a:solidFill>
                  <a:srgbClr val="00408C"/>
                </a:solidFill>
                <a:latin typeface="+mj-lt"/>
                <a:ea typeface="+mj-ea"/>
                <a:cs typeface="+mj-cs"/>
              </a:rPr>
              <a:t> de brevets </a:t>
            </a:r>
            <a:r>
              <a:rPr lang="en-US" altLang="en-US" sz="2000" dirty="0" err="1">
                <a:solidFill>
                  <a:srgbClr val="00408C"/>
                </a:solidFill>
                <a:latin typeface="+mj-lt"/>
                <a:ea typeface="+mj-ea"/>
                <a:cs typeface="+mj-cs"/>
              </a:rPr>
              <a:t>rendues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publiques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chaque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Jeudi</a:t>
            </a:r>
            <a:r>
              <a:rPr lang="en-US" altLang="en-US" sz="2000" dirty="0">
                <a:solidFill>
                  <a:srgbClr val="00408C"/>
                </a:solidFill>
                <a:latin typeface="+mj-lt"/>
                <a:ea typeface="+mj-ea"/>
                <a:cs typeface="+mj-cs"/>
              </a:rPr>
              <a:t>)</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Au total 55 millions de </a:t>
            </a:r>
            <a:r>
              <a:rPr lang="en-US" altLang="en-US" sz="2000" dirty="0" err="1">
                <a:solidFill>
                  <a:srgbClr val="00408C"/>
                </a:solidFill>
                <a:latin typeface="+mj-lt"/>
                <a:ea typeface="+mj-ea"/>
                <a:cs typeface="+mj-cs"/>
              </a:rPr>
              <a:t>demandes</a:t>
            </a:r>
            <a:r>
              <a:rPr lang="en-US" altLang="en-US" sz="2000" dirty="0">
                <a:solidFill>
                  <a:srgbClr val="00408C"/>
                </a:solidFill>
                <a:latin typeface="+mj-lt"/>
                <a:ea typeface="+mj-ea"/>
                <a:cs typeface="+mj-cs"/>
              </a:rPr>
              <a:t> de brevets </a:t>
            </a:r>
            <a:r>
              <a:rPr lang="en-US" altLang="en-US" sz="2000" dirty="0" err="1">
                <a:solidFill>
                  <a:srgbClr val="00408C"/>
                </a:solidFill>
                <a:latin typeface="+mj-lt"/>
                <a:ea typeface="+mj-ea"/>
                <a:cs typeface="+mj-cs"/>
              </a:rPr>
              <a:t>provenant</a:t>
            </a:r>
            <a:r>
              <a:rPr lang="en-US" altLang="en-US" sz="2000" dirty="0">
                <a:solidFill>
                  <a:srgbClr val="00408C"/>
                </a:solidFill>
                <a:latin typeface="+mj-lt"/>
                <a:ea typeface="+mj-ea"/>
                <a:cs typeface="+mj-cs"/>
              </a:rPr>
              <a:t> de 44 pays </a:t>
            </a:r>
            <a:r>
              <a:rPr lang="en-US" altLang="en-US" sz="2000" dirty="0" err="1">
                <a:solidFill>
                  <a:srgbClr val="00408C"/>
                </a:solidFill>
                <a:latin typeface="+mj-lt"/>
                <a:ea typeface="+mj-ea"/>
                <a:cs typeface="+mj-cs"/>
              </a:rPr>
              <a:t>ou</a:t>
            </a:r>
            <a:r>
              <a:rPr lang="en-US" altLang="en-US" sz="2000" dirty="0">
                <a:solidFill>
                  <a:srgbClr val="00408C"/>
                </a:solidFill>
                <a:latin typeface="+mj-lt"/>
                <a:ea typeface="+mj-ea"/>
                <a:cs typeface="+mj-cs"/>
              </a:rPr>
              <a:t> </a:t>
            </a:r>
            <a:r>
              <a:rPr lang="en-US" altLang="en-US" sz="2000" dirty="0" err="1" smtClean="0">
                <a:solidFill>
                  <a:srgbClr val="00408C"/>
                </a:solidFill>
                <a:latin typeface="+mj-lt"/>
                <a:ea typeface="+mj-ea"/>
                <a:cs typeface="+mj-cs"/>
              </a:rPr>
              <a:t>régions</a:t>
            </a:r>
            <a:endParaRPr lang="en-US" altLang="en-US" sz="2000" dirty="0">
              <a:solidFill>
                <a:srgbClr val="00408C"/>
              </a:solidFill>
              <a:latin typeface="+mj-lt"/>
              <a:ea typeface="+mj-ea"/>
              <a:cs typeface="+mj-cs"/>
            </a:endParaRPr>
          </a:p>
          <a:p>
            <a:pPr marL="1587" indent="0">
              <a:lnSpc>
                <a:spcPct val="100000"/>
              </a:lnSpc>
              <a:spcBef>
                <a:spcPts val="488"/>
              </a:spcBef>
              <a:buSzPct val="95000"/>
            </a:pP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Descriptions et </a:t>
            </a:r>
            <a:r>
              <a:rPr lang="en-US" altLang="en-US" sz="2000" dirty="0" err="1">
                <a:solidFill>
                  <a:srgbClr val="00408C"/>
                </a:solidFill>
                <a:latin typeface="+mj-lt"/>
                <a:ea typeface="+mj-ea"/>
                <a:cs typeface="+mj-cs"/>
              </a:rPr>
              <a:t>revendications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cherchables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plein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texte</a:t>
            </a:r>
            <a:r>
              <a:rPr lang="en-US" altLang="en-US" sz="2000" dirty="0">
                <a:solidFill>
                  <a:srgbClr val="00408C"/>
                </a:solidFill>
                <a:latin typeface="+mj-lt"/>
                <a:ea typeface="+mj-ea"/>
                <a:cs typeface="+mj-cs"/>
              </a:rPr>
              <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15,000 consultations de page par </a:t>
            </a:r>
            <a:r>
              <a:rPr lang="en-US" altLang="en-US" sz="2000" dirty="0" err="1">
                <a:solidFill>
                  <a:srgbClr val="00408C"/>
                </a:solidFill>
                <a:latin typeface="+mj-lt"/>
                <a:ea typeface="+mj-ea"/>
                <a:cs typeface="+mj-cs"/>
              </a:rPr>
              <a:t>heure</a:t>
            </a:r>
            <a:r>
              <a:rPr lang="en-US" altLang="en-US" sz="2000" dirty="0">
                <a:solidFill>
                  <a:srgbClr val="00408C"/>
                </a:solidFill>
                <a:latin typeface="+mj-lt"/>
                <a:ea typeface="+mj-ea"/>
                <a:cs typeface="+mj-cs"/>
              </a:rPr>
              <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err="1">
                <a:solidFill>
                  <a:srgbClr val="00408C"/>
                </a:solidFill>
                <a:latin typeface="+mj-lt"/>
                <a:ea typeface="+mj-ea"/>
                <a:cs typeface="+mj-cs"/>
              </a:rPr>
              <a:t>Analyse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résultats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à la </a:t>
            </a:r>
            <a:r>
              <a:rPr lang="en-US" altLang="en-US" sz="2000" dirty="0" err="1">
                <a:solidFill>
                  <a:srgbClr val="00408C"/>
                </a:solidFill>
                <a:latin typeface="+mj-lt"/>
                <a:ea typeface="+mj-ea"/>
                <a:cs typeface="+mj-cs"/>
              </a:rPr>
              <a:t>volée</a:t>
            </a:r>
            <a:r>
              <a:rPr lang="en-US" altLang="en-US" sz="2000" dirty="0">
                <a:solidFill>
                  <a:srgbClr val="00408C"/>
                </a:solidFill>
                <a:latin typeface="+mj-lt"/>
                <a:ea typeface="+mj-ea"/>
                <a:cs typeface="+mj-cs"/>
              </a:rPr>
              <a:t> avec </a:t>
            </a:r>
            <a:r>
              <a:rPr lang="en-US" altLang="en-US" sz="2000" dirty="0" err="1">
                <a:solidFill>
                  <a:srgbClr val="00408C"/>
                </a:solidFill>
                <a:latin typeface="+mj-lt"/>
                <a:ea typeface="+mj-ea"/>
                <a:cs typeface="+mj-cs"/>
              </a:rPr>
              <a:t>visualisation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graphique</a:t>
            </a:r>
            <a:endParaRPr lang="en-US" altLang="en-US" sz="2000" dirty="0">
              <a:solidFill>
                <a:srgbClr val="00408C"/>
              </a:solidFill>
              <a:latin typeface="+mj-lt"/>
              <a:ea typeface="+mj-ea"/>
              <a:cs typeface="+mj-cs"/>
            </a:endParaRPr>
          </a:p>
          <a:p>
            <a:pPr marL="1587" indent="0">
              <a:lnSpc>
                <a:spcPct val="100000"/>
              </a:lnSpc>
              <a:spcBef>
                <a:spcPts val="488"/>
              </a:spcBef>
              <a:buSzPct val="95000"/>
            </a:pP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et consultation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Français</a:t>
            </a:r>
            <a:endParaRPr lang="en-US" altLang="en-US" sz="2000" dirty="0">
              <a:solidFill>
                <a:srgbClr val="00408C"/>
              </a:solidFill>
              <a:latin typeface="+mj-lt"/>
              <a:ea typeface="+mj-ea"/>
              <a:cs typeface="+mj-cs"/>
            </a:endParaRPr>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97782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435280" cy="1066130"/>
          </a:xfrm>
        </p:spPr>
        <p:txBody>
          <a:bodyPr/>
          <a:lstStyle/>
          <a:p>
            <a:r>
              <a:rPr lang="fr-FR" dirty="0" smtClean="0"/>
              <a:t>Budget 2016 </a:t>
            </a:r>
            <a:r>
              <a:rPr lang="fr-FR" dirty="0"/>
              <a:t>– </a:t>
            </a:r>
            <a:r>
              <a:rPr lang="fr-FR" dirty="0" smtClean="0"/>
              <a:t>2017 : </a:t>
            </a:r>
            <a:r>
              <a:rPr lang="fr-CH" dirty="0"/>
              <a:t>756,3 Million </a:t>
            </a:r>
            <a:r>
              <a:rPr lang="fr-CH" dirty="0" smtClean="0"/>
              <a:t>CHF</a:t>
            </a:r>
            <a:endParaRPr lang="en-US" dirty="0"/>
          </a:p>
        </p:txBody>
      </p:sp>
      <p:graphicFrame>
        <p:nvGraphicFramePr>
          <p:cNvPr id="5" name="Chart 4"/>
          <p:cNvGraphicFramePr/>
          <p:nvPr>
            <p:extLst>
              <p:ext uri="{D42A27DB-BD31-4B8C-83A1-F6EECF244321}">
                <p14:modId xmlns:p14="http://schemas.microsoft.com/office/powerpoint/2010/main" val="3444557859"/>
              </p:ext>
            </p:extLst>
          </p:nvPr>
        </p:nvGraphicFramePr>
        <p:xfrm>
          <a:off x="323528" y="836712"/>
          <a:ext cx="8658200" cy="6669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031233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913788"/>
            <a:ext cx="7610475"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77" y="2783100"/>
            <a:ext cx="26670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6" name="AutoShape 2"/>
          <p:cNvSpPr>
            <a:spLocks noChangeArrowheads="1"/>
          </p:cNvSpPr>
          <p:nvPr/>
        </p:nvSpPr>
        <p:spPr bwMode="auto">
          <a:xfrm>
            <a:off x="397225" y="3445725"/>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PATENTSCOPE: un </a:t>
            </a:r>
            <a:r>
              <a:rPr lang="en-US" altLang="en-US" sz="3600" dirty="0" err="1" smtClean="0">
                <a:solidFill>
                  <a:srgbClr val="00408C"/>
                </a:solidFill>
              </a:rPr>
              <a:t>exemple</a:t>
            </a:r>
            <a:r>
              <a:rPr lang="en-US" altLang="en-US" sz="3600" dirty="0" smtClean="0">
                <a:solidFill>
                  <a:srgbClr val="00408C"/>
                </a:solidFill>
              </a:rPr>
              <a:t> de </a:t>
            </a:r>
            <a:r>
              <a:rPr lang="en-US" altLang="en-US" sz="3600" dirty="0" err="1" smtClean="0">
                <a:solidFill>
                  <a:srgbClr val="00408C"/>
                </a:solidFill>
              </a:rPr>
              <a:t>recherche</a:t>
            </a:r>
            <a:endParaRPr lang="en-US" altLang="en-US" sz="3600" dirty="0">
              <a:solidFill>
                <a:srgbClr val="00408C"/>
              </a:solidFill>
            </a:endParaRPr>
          </a:p>
        </p:txBody>
      </p:sp>
    </p:spTree>
    <p:extLst>
      <p:ext uri="{BB962C8B-B14F-4D97-AF65-F5344CB8AC3E}">
        <p14:creationId xmlns:p14="http://schemas.microsoft.com/office/powerpoint/2010/main" val="11304561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grpId="0" nodeType="clickEffect">
                                  <p:stCondLst>
                                    <p:cond delay="0"/>
                                  </p:stCondLst>
                                  <p:childTnLst>
                                    <p:set>
                                      <p:cBhvr additive="repl">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461963"/>
            <a:ext cx="7791450"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48680"/>
            <a:ext cx="28670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8" y="476250"/>
            <a:ext cx="7667625"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7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446" y="0"/>
            <a:ext cx="7658100" cy="1849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9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E-6 -2.28492E-6 L 0.00399 -1.65541 " pathEditMode="relative" rAng="0" ptsTypes="AA">
                                      <p:cBhvr>
                                        <p:cTn id="6" dur="4000" fill="hold"/>
                                        <p:tgtEl>
                                          <p:spTgt spid="3075"/>
                                        </p:tgtEl>
                                        <p:attrNameLst>
                                          <p:attrName>ppt_x</p:attrName>
                                          <p:attrName>ppt_y</p:attrName>
                                        </p:attrNameLst>
                                      </p:cBhvr>
                                      <p:rCtr x="191" y="-827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3" y="14288"/>
            <a:ext cx="7686675"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utoShape 4"/>
          <p:cNvSpPr>
            <a:spLocks noChangeArrowheads="1"/>
          </p:cNvSpPr>
          <p:nvPr/>
        </p:nvSpPr>
        <p:spPr bwMode="auto">
          <a:xfrm>
            <a:off x="-20608" y="1603019"/>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6005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4288"/>
            <a:ext cx="7677150"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ChangeArrowheads="1"/>
          </p:cNvSpPr>
          <p:nvPr/>
        </p:nvSpPr>
        <p:spPr bwMode="auto">
          <a:xfrm>
            <a:off x="2130514" y="2611904"/>
            <a:ext cx="4103687" cy="264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9600" dirty="0">
                <a:solidFill>
                  <a:srgbClr val="FF0000"/>
                </a:solidFill>
              </a:rPr>
              <a:t>???</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573" y="1318173"/>
            <a:ext cx="256222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1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additive="repl">
                                        <p:cTn id="6" dur="2" fill="hold">
                                          <p:stCondLst>
                                            <p:cond delay="0"/>
                                          </p:stCondLst>
                                        </p:cTn>
                                        <p:tgtEl>
                                          <p:spTgt spid="8"/>
                                        </p:tgtEl>
                                        <p:attrNameLst>
                                          <p:attrName>style.visibility</p:attrName>
                                        </p:attrNameLst>
                                      </p:cBhvr>
                                      <p:to>
                                        <p:strVal val="visible"/>
                                      </p:to>
                                    </p:set>
                                    <p:anim calcmode="lin" valueType="num">
                                      <p:cBhvr additive="repl">
                                        <p:cTn id="7" dur="1000" fill="hold"/>
                                        <p:tgtEl>
                                          <p:spTgt spid="8"/>
                                        </p:tgtEl>
                                        <p:attrNameLst>
                                          <p:attrName>ppt_w</p:attrName>
                                        </p:attrNameLst>
                                      </p:cBhvr>
                                      <p:tavLst>
                                        <p:tav tm="100000">
                                          <p:val>
                                            <p:strVal val="0"/>
                                          </p:val>
                                        </p:tav>
                                        <p:tav>
                                          <p:val>
                                            <p:strVal val="#ppt_w"/>
                                          </p:val>
                                        </p:tav>
                                      </p:tavLst>
                                    </p:anim>
                                    <p:anim calcmode="lin" valueType="num">
                                      <p:cBhvr additive="repl">
                                        <p:cTn id="8" dur="1000" fill="hold"/>
                                        <p:tgtEl>
                                          <p:spTgt spid="8"/>
                                        </p:tgtEl>
                                        <p:attrNameLst>
                                          <p:attrName>ppt_h</p:attrName>
                                        </p:attrNameLst>
                                      </p:cBhvr>
                                      <p:tavLst>
                                        <p:tav tm="100000">
                                          <p:val>
                                            <p:strVal val="0"/>
                                          </p:val>
                                        </p:tav>
                                        <p:tav>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64625"/>
            <a:ext cx="7667625"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974" y="560872"/>
            <a:ext cx="39052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8993" y="1447268"/>
            <a:ext cx="5524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59850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621506"/>
            <a:ext cx="7667625"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20" y="3843586"/>
            <a:ext cx="220980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925965"/>
            <a:ext cx="9620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8486" y="3859658"/>
            <a:ext cx="93345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163" y="623997"/>
            <a:ext cx="7810500"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AutoShape 2"/>
          <p:cNvSpPr>
            <a:spLocks noChangeArrowheads="1"/>
          </p:cNvSpPr>
          <p:nvPr/>
        </p:nvSpPr>
        <p:spPr bwMode="auto">
          <a:xfrm>
            <a:off x="323528" y="2933017"/>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AutoShape 3"/>
          <p:cNvSpPr>
            <a:spLocks noChangeArrowheads="1"/>
          </p:cNvSpPr>
          <p:nvPr/>
        </p:nvSpPr>
        <p:spPr bwMode="auto">
          <a:xfrm>
            <a:off x="327046" y="3790421"/>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672131324"/>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AutoShape 3"/>
          <p:cNvSpPr>
            <a:spLocks noChangeArrowheads="1"/>
          </p:cNvSpPr>
          <p:nvPr/>
        </p:nvSpPr>
        <p:spPr bwMode="auto">
          <a:xfrm rot="21088761">
            <a:off x="521949" y="1436262"/>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7" name="AutoShape 5"/>
          <p:cNvSpPr>
            <a:spLocks/>
          </p:cNvSpPr>
          <p:nvPr/>
        </p:nvSpPr>
        <p:spPr bwMode="auto">
          <a:xfrm>
            <a:off x="1218090" y="1380611"/>
            <a:ext cx="611188" cy="3272525"/>
          </a:xfrm>
          <a:prstGeom prst="leftBrace">
            <a:avLst>
              <a:gd name="adj1" fmla="val 42208"/>
              <a:gd name="adj2" fmla="val 50000"/>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8" name="Rectangle 6"/>
          <p:cNvSpPr>
            <a:spLocks noChangeArrowheads="1"/>
          </p:cNvSpPr>
          <p:nvPr/>
        </p:nvSpPr>
        <p:spPr bwMode="auto">
          <a:xfrm>
            <a:off x="178532" y="2566834"/>
            <a:ext cx="1251641" cy="952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dirty="0" smtClean="0"/>
              <a:t>Requête multilingue avec synonymes</a:t>
            </a:r>
            <a:endParaRPr lang="fr-FR" altLang="en-US" sz="1400"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944" y="0"/>
            <a:ext cx="7724775" cy="703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6321" y="548680"/>
            <a:ext cx="1317363" cy="893834"/>
          </a:xfrm>
          <a:prstGeom prst="rect">
            <a:avLst/>
          </a:prstGeom>
        </p:spPr>
        <p:txBody>
          <a:bodyPr wrap="square">
            <a:spAutoFit/>
          </a:bodyPr>
          <a:lstStyle/>
          <a:p>
            <a:r>
              <a:rPr lang="fr-FR" altLang="en-US" sz="1400" dirty="0" smtClean="0">
                <a:solidFill>
                  <a:srgbClr val="000000"/>
                </a:solidFill>
              </a:rPr>
              <a:t>« voiture </a:t>
            </a:r>
            <a:r>
              <a:rPr lang="fr-FR" altLang="en-US" sz="1400" dirty="0">
                <a:solidFill>
                  <a:srgbClr val="000000"/>
                </a:solidFill>
              </a:rPr>
              <a:t>électrique »  - </a:t>
            </a:r>
            <a:r>
              <a:rPr lang="fr-FR" altLang="en-US" sz="1400" dirty="0" smtClean="0">
                <a:solidFill>
                  <a:srgbClr val="000000"/>
                </a:solidFill>
              </a:rPr>
              <a:t>seulement 278 résultats </a:t>
            </a:r>
            <a:endParaRPr lang="en-US" dirty="0"/>
          </a:p>
        </p:txBody>
      </p:sp>
      <p:sp>
        <p:nvSpPr>
          <p:cNvPr id="12" name="AutoShape 3"/>
          <p:cNvSpPr>
            <a:spLocks noChangeArrowheads="1"/>
          </p:cNvSpPr>
          <p:nvPr/>
        </p:nvSpPr>
        <p:spPr bwMode="auto">
          <a:xfrm>
            <a:off x="516666" y="5301208"/>
            <a:ext cx="874165" cy="360040"/>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1303620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711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3281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pPr>
            <a:r>
              <a:rPr lang="en-US" altLang="en-US" sz="3600" dirty="0" smtClean="0">
                <a:solidFill>
                  <a:srgbClr val="00408C"/>
                </a:solidFill>
              </a:rPr>
              <a:t>PATENTSCOPE</a:t>
            </a:r>
            <a:r>
              <a:rPr lang="en-US" altLang="en-US" sz="3600" dirty="0">
                <a:solidFill>
                  <a:srgbClr val="00408C"/>
                </a:solidFill>
              </a:rPr>
              <a:t> </a:t>
            </a:r>
            <a:r>
              <a:rPr lang="en-US" altLang="en-US" sz="3600" dirty="0" smtClean="0">
                <a:solidFill>
                  <a:srgbClr val="00408C"/>
                </a:solidFill>
              </a:rPr>
              <a:t>CLIR </a:t>
            </a:r>
            <a:r>
              <a:rPr lang="en-US" altLang="en-US" sz="3600" dirty="0" err="1" smtClean="0">
                <a:solidFill>
                  <a:srgbClr val="00408C"/>
                </a:solidFill>
              </a:rPr>
              <a:t>en</a:t>
            </a:r>
            <a:r>
              <a:rPr lang="en-US" altLang="en-US" sz="3600" dirty="0" smtClean="0">
                <a:solidFill>
                  <a:srgbClr val="00408C"/>
                </a:solidFill>
              </a:rPr>
              <a:t> mode expert</a:t>
            </a:r>
            <a:endParaRPr lang="en-US" altLang="en-US" sz="3600" dirty="0">
              <a:solidFill>
                <a:srgbClr val="00408C"/>
              </a:solidFill>
            </a:endParaRPr>
          </a:p>
        </p:txBody>
      </p:sp>
      <p:sp>
        <p:nvSpPr>
          <p:cNvPr id="5" name="Text Box 2"/>
          <p:cNvSpPr txBox="1">
            <a:spLocks noChangeArrowheads="1"/>
          </p:cNvSpPr>
          <p:nvPr/>
        </p:nvSpPr>
        <p:spPr bwMode="auto">
          <a:xfrm>
            <a:off x="250752" y="1196752"/>
            <a:ext cx="8642496" cy="5282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Blip>
                <a:blip r:embed="rId2"/>
              </a:buBlip>
            </a:pPr>
            <a:r>
              <a:rPr lang="fr-FR" altLang="en-US" sz="2000" dirty="0">
                <a:solidFill>
                  <a:srgbClr val="00408C"/>
                </a:solidFill>
                <a:latin typeface="+mj-lt"/>
                <a:ea typeface="+mj-ea"/>
                <a:cs typeface="+mj-cs"/>
              </a:rPr>
              <a:t>Choix des synonymes (meilleure </a:t>
            </a:r>
            <a:r>
              <a:rPr lang="fr-FR" altLang="en-US" sz="2000" dirty="0" err="1">
                <a:solidFill>
                  <a:srgbClr val="00408C"/>
                </a:solidFill>
                <a:latin typeface="+mj-lt"/>
                <a:ea typeface="+mj-ea"/>
                <a:cs typeface="+mj-cs"/>
              </a:rPr>
              <a:t>désambiguation</a:t>
            </a:r>
            <a:r>
              <a:rPr lang="fr-FR" altLang="en-US" sz="2000" dirty="0" smtClean="0">
                <a:solidFill>
                  <a:srgbClr val="00408C"/>
                </a:solidFill>
                <a:latin typeface="+mj-lt"/>
                <a:ea typeface="+mj-ea"/>
                <a:cs typeface="+mj-cs"/>
              </a:rPr>
              <a:t>)</a:t>
            </a:r>
            <a:endParaRPr lang="fr-FR" altLang="en-US" sz="2000" dirty="0">
              <a:solidFill>
                <a:srgbClr val="00408C"/>
              </a:solidFill>
              <a:latin typeface="+mj-lt"/>
              <a:ea typeface="+mj-ea"/>
              <a:cs typeface="+mj-cs"/>
            </a:endParaRPr>
          </a:p>
          <a:p>
            <a:pPr>
              <a:lnSpc>
                <a:spcPct val="100000"/>
              </a:lnSpc>
              <a:spcBef>
                <a:spcPts val="488"/>
              </a:spcBef>
              <a:buSzPct val="95000"/>
              <a:buBlip>
                <a:blip r:embed="rId2"/>
              </a:buBlip>
            </a:pPr>
            <a:r>
              <a:rPr lang="fr-FR" altLang="en-US" sz="2000" dirty="0">
                <a:solidFill>
                  <a:srgbClr val="00408C"/>
                </a:solidFill>
                <a:latin typeface="+mj-lt"/>
                <a:ea typeface="+mj-ea"/>
                <a:cs typeface="+mj-cs"/>
              </a:rPr>
              <a:t>Choix du/des domaines techniques =&gt; génération d’un filtre par code IPC (CIB) de haut </a:t>
            </a:r>
            <a:r>
              <a:rPr lang="fr-FR" altLang="en-US" sz="2000" dirty="0" smtClean="0">
                <a:solidFill>
                  <a:srgbClr val="00408C"/>
                </a:solidFill>
                <a:latin typeface="+mj-lt"/>
                <a:ea typeface="+mj-ea"/>
                <a:cs typeface="+mj-cs"/>
              </a:rPr>
              <a:t>niveau</a:t>
            </a:r>
          </a:p>
          <a:p>
            <a:pPr marL="1587" indent="0">
              <a:lnSpc>
                <a:spcPct val="100000"/>
              </a:lnSpc>
              <a:spcBef>
                <a:spcPts val="488"/>
              </a:spcBef>
              <a:buSzPct val="95000"/>
            </a:pPr>
            <a:endParaRPr lang="fr-FR" altLang="en-US" sz="2000" dirty="0">
              <a:solidFill>
                <a:srgbClr val="00408C"/>
              </a:solidFill>
              <a:latin typeface="+mj-lt"/>
              <a:ea typeface="+mj-ea"/>
              <a:cs typeface="+mj-cs"/>
            </a:endParaRPr>
          </a:p>
          <a:p>
            <a:pPr>
              <a:lnSpc>
                <a:spcPct val="100000"/>
              </a:lnSpc>
              <a:spcBef>
                <a:spcPts val="488"/>
              </a:spcBef>
              <a:buSzPct val="95000"/>
              <a:buBlip>
                <a:blip r:embed="rId2"/>
              </a:buBlip>
            </a:pPr>
            <a:r>
              <a:rPr lang="en-US" altLang="en-US" sz="2000" dirty="0" err="1">
                <a:solidFill>
                  <a:srgbClr val="00408C"/>
                </a:solidFill>
                <a:latin typeface="+mj-lt"/>
                <a:ea typeface="+mj-ea"/>
                <a:cs typeface="+mj-cs"/>
              </a:rPr>
              <a:t>Choix</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langues</a:t>
            </a:r>
            <a:r>
              <a:rPr lang="en-US" altLang="en-US" sz="2000" dirty="0">
                <a:solidFill>
                  <a:srgbClr val="00408C"/>
                </a:solidFill>
                <a:latin typeface="+mj-lt"/>
                <a:ea typeface="+mj-ea"/>
                <a:cs typeface="+mj-cs"/>
              </a:rPr>
              <a:t> </a:t>
            </a:r>
            <a:r>
              <a:rPr lang="en-US" altLang="en-US" sz="2000" dirty="0" err="1" smtClean="0">
                <a:solidFill>
                  <a:srgbClr val="00408C"/>
                </a:solidFill>
                <a:latin typeface="+mj-lt"/>
                <a:ea typeface="+mj-ea"/>
                <a:cs typeface="+mj-cs"/>
              </a:rPr>
              <a:t>cibles</a:t>
            </a:r>
            <a:endParaRPr lang="en-US" altLang="en-US" sz="2000" dirty="0" smtClean="0">
              <a:solidFill>
                <a:srgbClr val="00408C"/>
              </a:solidFill>
              <a:latin typeface="+mj-lt"/>
              <a:ea typeface="+mj-ea"/>
              <a:cs typeface="+mj-cs"/>
            </a:endParaRPr>
          </a:p>
          <a:p>
            <a:pPr marL="1587" indent="0">
              <a:lnSpc>
                <a:spcPct val="100000"/>
              </a:lnSpc>
              <a:spcBef>
                <a:spcPts val="488"/>
              </a:spcBef>
              <a:buSzPct val="95000"/>
            </a:pPr>
            <a:endParaRPr lang="en-US" altLang="en-US" sz="2000" dirty="0">
              <a:solidFill>
                <a:srgbClr val="00408C"/>
              </a:solidFill>
              <a:latin typeface="+mj-lt"/>
              <a:ea typeface="+mj-ea"/>
              <a:cs typeface="+mj-cs"/>
            </a:endParaRPr>
          </a:p>
          <a:p>
            <a:pPr>
              <a:lnSpc>
                <a:spcPct val="100000"/>
              </a:lnSpc>
              <a:spcBef>
                <a:spcPts val="488"/>
              </a:spcBef>
              <a:buSzPct val="95000"/>
              <a:buBlip>
                <a:blip r:embed="rId2"/>
              </a:buBlip>
            </a:pPr>
            <a:r>
              <a:rPr lang="fr-FR" altLang="en-US" sz="2000" dirty="0">
                <a:solidFill>
                  <a:srgbClr val="00408C"/>
                </a:solidFill>
                <a:latin typeface="+mj-lt"/>
                <a:ea typeface="+mj-ea"/>
                <a:cs typeface="+mj-cs"/>
              </a:rPr>
              <a:t>Choix des distances maximales entre concepts (recherche par proximité</a:t>
            </a:r>
            <a:r>
              <a:rPr lang="fr-FR" altLang="en-US" sz="2000" dirty="0" smtClean="0">
                <a:solidFill>
                  <a:srgbClr val="00408C"/>
                </a:solidFill>
                <a:latin typeface="+mj-lt"/>
                <a:ea typeface="+mj-ea"/>
                <a:cs typeface="+mj-cs"/>
              </a:rPr>
              <a:t>)</a:t>
            </a:r>
          </a:p>
          <a:p>
            <a:pPr marL="1587" indent="0">
              <a:lnSpc>
                <a:spcPct val="100000"/>
              </a:lnSpc>
              <a:spcBef>
                <a:spcPts val="488"/>
              </a:spcBef>
              <a:buSzPct val="95000"/>
            </a:pPr>
            <a:endParaRPr lang="fr-FR" altLang="en-US" sz="2000" dirty="0">
              <a:solidFill>
                <a:srgbClr val="00408C"/>
              </a:solidFill>
              <a:latin typeface="+mj-lt"/>
              <a:ea typeface="+mj-ea"/>
              <a:cs typeface="+mj-cs"/>
            </a:endParaRPr>
          </a:p>
          <a:p>
            <a:pPr>
              <a:lnSpc>
                <a:spcPct val="100000"/>
              </a:lnSpc>
              <a:spcBef>
                <a:spcPts val="488"/>
              </a:spcBef>
              <a:buSzPct val="95000"/>
              <a:buBlip>
                <a:blip r:embed="rId2"/>
              </a:buBlip>
            </a:pPr>
            <a:r>
              <a:rPr lang="fr-FR" altLang="en-US" sz="2000" dirty="0">
                <a:solidFill>
                  <a:srgbClr val="00408C"/>
                </a:solidFill>
                <a:latin typeface="+mj-lt"/>
                <a:ea typeface="+mj-ea"/>
                <a:cs typeface="+mj-cs"/>
              </a:rPr>
              <a:t>Choix des champs textes dans lesquels la recherche sera faite (parmi titres, abrégés, descriptions, revendications</a:t>
            </a:r>
            <a:r>
              <a:rPr lang="fr-FR" altLang="en-US" sz="2000" dirty="0" smtClean="0">
                <a:solidFill>
                  <a:srgbClr val="00408C"/>
                </a:solidFill>
                <a:latin typeface="+mj-lt"/>
                <a:ea typeface="+mj-ea"/>
                <a:cs typeface="+mj-cs"/>
              </a:rPr>
              <a:t>)</a:t>
            </a:r>
          </a:p>
          <a:p>
            <a:pPr marL="1587" indent="0">
              <a:lnSpc>
                <a:spcPct val="100000"/>
              </a:lnSpc>
              <a:spcBef>
                <a:spcPts val="488"/>
              </a:spcBef>
              <a:buSzPct val="95000"/>
            </a:pPr>
            <a:endParaRPr lang="fr-FR" altLang="en-US" sz="2000" dirty="0">
              <a:solidFill>
                <a:srgbClr val="00408C"/>
              </a:solidFill>
              <a:latin typeface="+mj-lt"/>
              <a:ea typeface="+mj-ea"/>
              <a:cs typeface="+mj-cs"/>
            </a:endParaRPr>
          </a:p>
          <a:p>
            <a:pPr>
              <a:lnSpc>
                <a:spcPct val="100000"/>
              </a:lnSpc>
              <a:spcBef>
                <a:spcPts val="488"/>
              </a:spcBef>
              <a:buSzPct val="95000"/>
              <a:buBlip>
                <a:blip r:embed="rId2"/>
              </a:buBlip>
            </a:pPr>
            <a:r>
              <a:rPr lang="fr-FR" altLang="en-US" sz="2000" dirty="0">
                <a:solidFill>
                  <a:srgbClr val="00408C"/>
                </a:solidFill>
                <a:latin typeface="+mj-lt"/>
                <a:ea typeface="+mj-ea"/>
                <a:cs typeface="+mj-cs"/>
              </a:rPr>
              <a:t>Possibilité d’éditer les expansions dans les autres langues pour enlever les mots clés trop ambigus ou mal traduits</a:t>
            </a:r>
            <a:endParaRPr lang="en-US" altLang="en-US" sz="2000" dirty="0">
              <a:solidFill>
                <a:srgbClr val="00408C"/>
              </a:solidFill>
              <a:latin typeface="+mj-lt"/>
              <a:ea typeface="+mj-ea"/>
              <a:cs typeface="+mj-cs"/>
            </a:endParaRPr>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274581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043608" y="2310291"/>
            <a:ext cx="5904657" cy="428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2"/>
            </p:custDataLst>
          </p:nvPr>
        </p:nvSpPr>
        <p:spPr>
          <a:xfrm>
            <a:off x="385192" y="169208"/>
            <a:ext cx="8229600" cy="1143000"/>
          </a:xfrm>
        </p:spPr>
        <p:txBody>
          <a:bodyPr/>
          <a:lstStyle/>
          <a:p>
            <a:r>
              <a:rPr lang="fr-FR" dirty="0" smtClean="0"/>
              <a:t>Infrastructure en matière de propriété intellectuelle</a:t>
            </a:r>
            <a:endParaRPr lang="fr-FR" dirty="0"/>
          </a:p>
        </p:txBody>
      </p:sp>
      <p:sp>
        <p:nvSpPr>
          <p:cNvPr id="6" name="Rectangle 5"/>
          <p:cNvSpPr/>
          <p:nvPr>
            <p:custDataLst>
              <p:tags r:id="rId3"/>
            </p:custDataLst>
          </p:nvPr>
        </p:nvSpPr>
        <p:spPr>
          <a:xfrm>
            <a:off x="755576" y="1343056"/>
            <a:ext cx="7488832" cy="1200329"/>
          </a:xfrm>
          <a:prstGeom prst="rect">
            <a:avLst/>
          </a:prstGeom>
        </p:spPr>
        <p:txBody>
          <a:bodyPr wrap="square">
            <a:spAutoFit/>
          </a:bodyPr>
          <a:lstStyle/>
          <a:p>
            <a:r>
              <a:rPr lang="en-US" sz="1800" dirty="0" smtClean="0"/>
              <a:t>“</a:t>
            </a:r>
            <a:r>
              <a:rPr lang="fr-FR" sz="1800" i="1" dirty="0"/>
              <a:t>Tout comme la participation à </a:t>
            </a:r>
            <a:r>
              <a:rPr lang="fr-FR" sz="1800" i="1" dirty="0" smtClean="0"/>
              <a:t>l’économie </a:t>
            </a:r>
            <a:r>
              <a:rPr lang="fr-FR" sz="1800" i="1" dirty="0"/>
              <a:t>matérielle nécessite un accès aux routes et aux ponts et des véhicules pour transporter les marchandises, une infrastructure similaire est nécessaire dans </a:t>
            </a:r>
            <a:r>
              <a:rPr lang="fr-FR" sz="1800" i="1" dirty="0" smtClean="0"/>
              <a:t>l’économie </a:t>
            </a:r>
            <a:r>
              <a:rPr lang="fr-FR" sz="1800" i="1" dirty="0"/>
              <a:t>virtuelle et du </a:t>
            </a:r>
            <a:r>
              <a:rPr lang="fr-FR" sz="1800" i="1" dirty="0" smtClean="0"/>
              <a:t>savoir...</a:t>
            </a:r>
            <a:endParaRPr lang="en-US" sz="1800" i="1" dirty="0"/>
          </a:p>
        </p:txBody>
      </p:sp>
    </p:spTree>
    <p:extLst>
      <p:ext uri="{BB962C8B-B14F-4D97-AF65-F5344CB8AC3E}">
        <p14:creationId xmlns:p14="http://schemas.microsoft.com/office/powerpoint/2010/main" val="14489711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376238"/>
            <a:ext cx="7724775"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50895" y="2420888"/>
            <a:ext cx="7125669" cy="865237"/>
          </a:xfrm>
          <a:prstGeom prst="rect">
            <a:avLst/>
          </a:prstGeom>
          <a:solidFill>
            <a:srgbClr val="FFFF00"/>
          </a:solidFill>
        </p:spPr>
        <p:txBody>
          <a:bodyPr wrap="square" rtlCol="0">
            <a:spAutoFit/>
          </a:bodyPr>
          <a:lstStyle/>
          <a:p>
            <a:r>
              <a:rPr lang="en-US" b="1" dirty="0"/>
              <a:t>EN_TI:(( ( "electric vehicle" OR "electric car" OR "electric motorcar" OR "electric motor vehicle" OR "electric automobile" OR "electromotive vehicle" )</a:t>
            </a:r>
            <a:endParaRPr lang="en-US" dirty="0"/>
          </a:p>
        </p:txBody>
      </p:sp>
      <p:sp>
        <p:nvSpPr>
          <p:cNvPr id="6" name="Rectangle 5"/>
          <p:cNvSpPr/>
          <p:nvPr/>
        </p:nvSpPr>
        <p:spPr>
          <a:xfrm>
            <a:off x="1173369" y="5157192"/>
            <a:ext cx="6480720" cy="607602"/>
          </a:xfrm>
          <a:prstGeom prst="rect">
            <a:avLst/>
          </a:prstGeom>
          <a:solidFill>
            <a:srgbClr val="FFFF00"/>
          </a:solidFill>
        </p:spPr>
        <p:txBody>
          <a:bodyPr wrap="square">
            <a:spAutoFit/>
          </a:bodyPr>
          <a:lstStyle/>
          <a:p>
            <a:r>
              <a:rPr lang="en-US" b="1" dirty="0"/>
              <a:t>ICF:(B01B OR B60 OR B62 OR F16P OR F17 OR F22 OR F23 OR F24 OR F25 OR F28 OR G21 OR H02)</a:t>
            </a:r>
            <a:endParaRPr lang="en-US" dirty="0"/>
          </a:p>
        </p:txBody>
      </p:sp>
    </p:spTree>
    <p:extLst>
      <p:ext uri="{BB962C8B-B14F-4D97-AF65-F5344CB8AC3E}">
        <p14:creationId xmlns:p14="http://schemas.microsoft.com/office/powerpoint/2010/main" val="367415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144"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36" y="764704"/>
            <a:ext cx="7781925"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4795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sz="3200">
              <a:solidFill>
                <a:schemeClr val="bg1"/>
              </a:solidFill>
            </a:endParaRPr>
          </a:p>
        </p:txBody>
      </p:sp>
      <p:sp>
        <p:nvSpPr>
          <p:cNvPr id="133125" name="Rectangle 5"/>
          <p:cNvSpPr>
            <a:spLocks noGrp="1" noChangeArrowheads="1"/>
          </p:cNvSpPr>
          <p:nvPr>
            <p:ph type="title"/>
          </p:nvPr>
        </p:nvSpPr>
        <p:spPr>
          <a:xfrm>
            <a:off x="336550" y="260350"/>
            <a:ext cx="8699946" cy="647700"/>
          </a:xfrm>
        </p:spPr>
        <p:txBody>
          <a:bodyPr/>
          <a:lstStyle/>
          <a:p>
            <a:pPr eaLnBrk="1" hangingPunct="1">
              <a:defRPr/>
            </a:pPr>
            <a:r>
              <a:rPr lang="fr-CH" sz="3600" kern="1200" dirty="0">
                <a:solidFill>
                  <a:srgbClr val="00408C"/>
                </a:solidFill>
                <a:latin typeface="Arial" charset="0"/>
                <a:ea typeface="Microsoft YaHei" charset="-122"/>
                <a:cs typeface="+mn-cs"/>
              </a:rPr>
              <a:t>PATENTSCOPE: couverture des données</a:t>
            </a:r>
            <a:endParaRPr lang="en-US" sz="3600" kern="1200" dirty="0">
              <a:solidFill>
                <a:srgbClr val="00408C"/>
              </a:solidFill>
              <a:latin typeface="Arial" charset="0"/>
              <a:ea typeface="Microsoft YaHei" charset="-122"/>
              <a:cs typeface="+mn-cs"/>
            </a:endParaRPr>
          </a:p>
        </p:txBody>
      </p:sp>
      <p:sp>
        <p:nvSpPr>
          <p:cNvPr id="5124" name="Rectangle 7"/>
          <p:cNvSpPr txBox="1">
            <a:spLocks noChangeArrowheads="1"/>
          </p:cNvSpPr>
          <p:nvPr/>
        </p:nvSpPr>
        <p:spPr bwMode="auto">
          <a:xfrm>
            <a:off x="528515" y="1124744"/>
            <a:ext cx="8229600"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err="1">
                <a:latin typeface="+mj-lt"/>
                <a:ea typeface="+mj-ea"/>
                <a:cs typeface="+mj-cs"/>
              </a:rPr>
              <a:t>Aujourd’hui</a:t>
            </a:r>
            <a:r>
              <a:rPr lang="en-US" altLang="en-US" sz="2000" dirty="0">
                <a:latin typeface="+mj-lt"/>
                <a:ea typeface="+mj-ea"/>
                <a:cs typeface="+mj-cs"/>
              </a:rPr>
              <a:t>: plus de 55 millions de </a:t>
            </a:r>
            <a:r>
              <a:rPr lang="en-US" altLang="en-US" sz="2000" dirty="0" err="1">
                <a:latin typeface="+mj-lt"/>
                <a:ea typeface="+mj-ea"/>
                <a:cs typeface="+mj-cs"/>
              </a:rPr>
              <a:t>demandes</a:t>
            </a:r>
            <a:r>
              <a:rPr lang="en-US" altLang="en-US" sz="2000" dirty="0">
                <a:latin typeface="+mj-lt"/>
                <a:ea typeface="+mj-ea"/>
                <a:cs typeface="+mj-cs"/>
              </a:rPr>
              <a:t> de brevet </a:t>
            </a:r>
            <a:r>
              <a:rPr lang="en-US" altLang="en-US" sz="2000" dirty="0" err="1">
                <a:latin typeface="+mj-lt"/>
                <a:ea typeface="+mj-ea"/>
                <a:cs typeface="+mj-cs"/>
              </a:rPr>
              <a:t>provenant</a:t>
            </a:r>
            <a:r>
              <a:rPr lang="en-US" altLang="en-US" sz="2000" dirty="0">
                <a:latin typeface="+mj-lt"/>
                <a:ea typeface="+mj-ea"/>
                <a:cs typeface="+mj-cs"/>
              </a:rPr>
              <a:t> de 45 </a:t>
            </a:r>
            <a:r>
              <a:rPr lang="en-US" altLang="en-US" sz="2000" dirty="0" err="1">
                <a:latin typeface="+mj-lt"/>
                <a:ea typeface="+mj-ea"/>
                <a:cs typeface="+mj-cs"/>
              </a:rPr>
              <a:t>autorités</a:t>
            </a:r>
            <a:r>
              <a:rPr lang="en-US" altLang="en-US" sz="2000" dirty="0">
                <a:latin typeface="+mj-lt"/>
                <a:ea typeface="+mj-ea"/>
                <a:cs typeface="+mj-cs"/>
              </a:rPr>
              <a:t> (</a:t>
            </a:r>
            <a:r>
              <a:rPr lang="en-US" altLang="en-US" sz="2000" dirty="0" err="1">
                <a:latin typeface="+mj-lt"/>
                <a:ea typeface="+mj-ea"/>
                <a:cs typeface="+mj-cs"/>
              </a:rPr>
              <a:t>dont</a:t>
            </a:r>
            <a:r>
              <a:rPr lang="en-US" altLang="en-US" sz="2000" dirty="0">
                <a:latin typeface="+mj-lt"/>
                <a:ea typeface="+mj-ea"/>
                <a:cs typeface="+mj-cs"/>
              </a:rPr>
              <a:t> IP5)</a:t>
            </a:r>
            <a:br>
              <a:rPr lang="en-US" altLang="en-US" sz="2000" dirty="0">
                <a:latin typeface="+mj-lt"/>
                <a:ea typeface="+mj-ea"/>
                <a:cs typeface="+mj-cs"/>
              </a:rPr>
            </a:b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a:latin typeface="+mj-lt"/>
                <a:ea typeface="+mj-ea"/>
                <a:cs typeface="+mj-cs"/>
              </a:rPr>
              <a:t>Correspond à ~65-70 millions de publications de brevets</a:t>
            </a:r>
            <a:br>
              <a:rPr lang="en-US" altLang="en-US" sz="2000" dirty="0">
                <a:latin typeface="+mj-lt"/>
                <a:ea typeface="+mj-ea"/>
                <a:cs typeface="+mj-cs"/>
              </a:rPr>
            </a:b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a:latin typeface="+mj-lt"/>
                <a:ea typeface="+mj-ea"/>
                <a:cs typeface="+mj-cs"/>
              </a:rPr>
              <a:t>97,5% des </a:t>
            </a:r>
            <a:r>
              <a:rPr lang="en-US" altLang="en-US" sz="2000" dirty="0" err="1">
                <a:latin typeface="+mj-lt"/>
                <a:ea typeface="+mj-ea"/>
                <a:cs typeface="+mj-cs"/>
              </a:rPr>
              <a:t>demandes</a:t>
            </a:r>
            <a:r>
              <a:rPr lang="en-US" altLang="en-US" sz="2000" dirty="0">
                <a:latin typeface="+mj-lt"/>
                <a:ea typeface="+mj-ea"/>
                <a:cs typeface="+mj-cs"/>
              </a:rPr>
              <a:t> </a:t>
            </a:r>
            <a:r>
              <a:rPr lang="en-US" altLang="en-US" sz="2000" dirty="0" err="1">
                <a:latin typeface="+mj-lt"/>
                <a:ea typeface="+mj-ea"/>
                <a:cs typeface="+mj-cs"/>
              </a:rPr>
              <a:t>ont</a:t>
            </a:r>
            <a:r>
              <a:rPr lang="en-US" altLang="en-US" sz="2000" dirty="0">
                <a:latin typeface="+mj-lt"/>
                <a:ea typeface="+mj-ea"/>
                <a:cs typeface="+mj-cs"/>
              </a:rPr>
              <a:t> un </a:t>
            </a:r>
            <a:r>
              <a:rPr lang="en-US" altLang="en-US" sz="2000" dirty="0" err="1">
                <a:latin typeface="+mj-lt"/>
                <a:ea typeface="+mj-ea"/>
                <a:cs typeface="+mj-cs"/>
              </a:rPr>
              <a:t>titre</a:t>
            </a:r>
            <a:r>
              <a:rPr lang="en-US" altLang="en-US" sz="2000" dirty="0">
                <a:latin typeface="+mj-lt"/>
                <a:ea typeface="+mj-ea"/>
                <a:cs typeface="+mj-cs"/>
              </a:rPr>
              <a:t> </a:t>
            </a:r>
            <a:r>
              <a:rPr lang="en-US" altLang="en-US" sz="2000" dirty="0" err="1">
                <a:latin typeface="+mj-lt"/>
                <a:ea typeface="+mj-ea"/>
                <a:cs typeface="+mj-cs"/>
              </a:rPr>
              <a:t>recherchable</a:t>
            </a: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a:latin typeface="+mj-lt"/>
                <a:ea typeface="+mj-ea"/>
                <a:cs typeface="+mj-cs"/>
              </a:rPr>
              <a:t>75,6% des </a:t>
            </a:r>
            <a:r>
              <a:rPr lang="en-US" altLang="en-US" sz="2000" dirty="0" err="1">
                <a:latin typeface="+mj-lt"/>
                <a:ea typeface="+mj-ea"/>
                <a:cs typeface="+mj-cs"/>
              </a:rPr>
              <a:t>demandes</a:t>
            </a:r>
            <a:r>
              <a:rPr lang="en-US" altLang="en-US" sz="2000" dirty="0">
                <a:latin typeface="+mj-lt"/>
                <a:ea typeface="+mj-ea"/>
                <a:cs typeface="+mj-cs"/>
              </a:rPr>
              <a:t> </a:t>
            </a:r>
            <a:r>
              <a:rPr lang="en-US" altLang="en-US" sz="2000" dirty="0" err="1">
                <a:latin typeface="+mj-lt"/>
                <a:ea typeface="+mj-ea"/>
                <a:cs typeface="+mj-cs"/>
              </a:rPr>
              <a:t>ont</a:t>
            </a:r>
            <a:r>
              <a:rPr lang="en-US" altLang="en-US" sz="2000" dirty="0">
                <a:latin typeface="+mj-lt"/>
                <a:ea typeface="+mj-ea"/>
                <a:cs typeface="+mj-cs"/>
              </a:rPr>
              <a:t> un </a:t>
            </a:r>
            <a:r>
              <a:rPr lang="en-US" altLang="en-US" sz="2000" dirty="0" err="1">
                <a:latin typeface="+mj-lt"/>
                <a:ea typeface="+mj-ea"/>
                <a:cs typeface="+mj-cs"/>
              </a:rPr>
              <a:t>abrégé</a:t>
            </a:r>
            <a:r>
              <a:rPr lang="en-US" altLang="en-US" sz="2000" dirty="0">
                <a:latin typeface="+mj-lt"/>
                <a:ea typeface="+mj-ea"/>
                <a:cs typeface="+mj-cs"/>
              </a:rPr>
              <a:t> </a:t>
            </a:r>
            <a:r>
              <a:rPr lang="en-US" altLang="en-US" sz="2000" dirty="0" err="1">
                <a:latin typeface="+mj-lt"/>
                <a:ea typeface="+mj-ea"/>
                <a:cs typeface="+mj-cs"/>
              </a:rPr>
              <a:t>recherchable</a:t>
            </a: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a:latin typeface="+mj-lt"/>
                <a:ea typeface="+mj-ea"/>
                <a:cs typeface="+mj-cs"/>
              </a:rPr>
              <a:t>66,5% des </a:t>
            </a:r>
            <a:r>
              <a:rPr lang="en-US" altLang="en-US" sz="2000" dirty="0" err="1">
                <a:latin typeface="+mj-lt"/>
                <a:ea typeface="+mj-ea"/>
                <a:cs typeface="+mj-cs"/>
              </a:rPr>
              <a:t>demandes</a:t>
            </a:r>
            <a:r>
              <a:rPr lang="en-US" altLang="en-US" sz="2000" dirty="0">
                <a:latin typeface="+mj-lt"/>
                <a:ea typeface="+mj-ea"/>
                <a:cs typeface="+mj-cs"/>
              </a:rPr>
              <a:t> </a:t>
            </a:r>
            <a:r>
              <a:rPr lang="en-US" altLang="en-US" sz="2000" dirty="0" err="1">
                <a:latin typeface="+mj-lt"/>
                <a:ea typeface="+mj-ea"/>
                <a:cs typeface="+mj-cs"/>
              </a:rPr>
              <a:t>ont</a:t>
            </a:r>
            <a:r>
              <a:rPr lang="en-US" altLang="en-US" sz="2000" dirty="0">
                <a:latin typeface="+mj-lt"/>
                <a:ea typeface="+mj-ea"/>
                <a:cs typeface="+mj-cs"/>
              </a:rPr>
              <a:t> des descriptions et </a:t>
            </a:r>
            <a:r>
              <a:rPr lang="en-US" altLang="en-US" sz="2000" dirty="0" err="1">
                <a:latin typeface="+mj-lt"/>
                <a:ea typeface="+mj-ea"/>
                <a:cs typeface="+mj-cs"/>
              </a:rPr>
              <a:t>revendications</a:t>
            </a:r>
            <a:r>
              <a:rPr lang="en-US" altLang="en-US" sz="2000" dirty="0">
                <a:latin typeface="+mj-lt"/>
                <a:ea typeface="+mj-ea"/>
                <a:cs typeface="+mj-cs"/>
              </a:rPr>
              <a:t> </a:t>
            </a:r>
            <a:r>
              <a:rPr lang="en-US" altLang="en-US" sz="2000" dirty="0" err="1">
                <a:latin typeface="+mj-lt"/>
                <a:ea typeface="+mj-ea"/>
                <a:cs typeface="+mj-cs"/>
              </a:rPr>
              <a:t>recherchables</a:t>
            </a:r>
            <a:r>
              <a:rPr lang="en-US" altLang="en-US" sz="2000" dirty="0">
                <a:latin typeface="+mj-lt"/>
                <a:ea typeface="+mj-ea"/>
                <a:cs typeface="+mj-cs"/>
              </a:rPr>
              <a:t/>
            </a:r>
            <a:br>
              <a:rPr lang="en-US" altLang="en-US" sz="2000" dirty="0">
                <a:latin typeface="+mj-lt"/>
                <a:ea typeface="+mj-ea"/>
                <a:cs typeface="+mj-cs"/>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spTree>
    <p:extLst>
      <p:ext uri="{BB962C8B-B14F-4D97-AF65-F5344CB8AC3E}">
        <p14:creationId xmlns:p14="http://schemas.microsoft.com/office/powerpoint/2010/main" val="15804580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395536" y="18864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sz="3600">
                <a:solidFill>
                  <a:srgbClr val="00408C"/>
                </a:solidFill>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9pPr>
          </a:lstStyle>
          <a:p>
            <a:r>
              <a:rPr lang="en-US" altLang="en-US" dirty="0" smtClean="0"/>
              <a:t>PATENTSCOPE: </a:t>
            </a:r>
            <a:r>
              <a:rPr lang="en-US" altLang="en-US" dirty="0" err="1" smtClean="0"/>
              <a:t>dernières</a:t>
            </a:r>
            <a:r>
              <a:rPr lang="en-US" altLang="en-US" dirty="0" smtClean="0"/>
              <a:t> </a:t>
            </a:r>
            <a:r>
              <a:rPr lang="en-US" altLang="en-US" dirty="0" err="1" smtClean="0"/>
              <a:t>nouveautés</a:t>
            </a:r>
            <a:endParaRPr lang="en-US" altLang="en-US" dirty="0"/>
          </a:p>
        </p:txBody>
      </p:sp>
      <p:grpSp>
        <p:nvGrpSpPr>
          <p:cNvPr id="2" name="Group 1"/>
          <p:cNvGrpSpPr/>
          <p:nvPr/>
        </p:nvGrpSpPr>
        <p:grpSpPr>
          <a:xfrm>
            <a:off x="626416" y="908720"/>
            <a:ext cx="8229600" cy="4574237"/>
            <a:chOff x="626416" y="1130455"/>
            <a:chExt cx="8229600" cy="4352502"/>
          </a:xfrm>
        </p:grpSpPr>
        <p:sp>
          <p:nvSpPr>
            <p:cNvPr id="5" name="Rectangle 7"/>
            <p:cNvSpPr txBox="1">
              <a:spLocks noChangeArrowheads="1"/>
            </p:cNvSpPr>
            <p:nvPr/>
          </p:nvSpPr>
          <p:spPr bwMode="auto">
            <a:xfrm>
              <a:off x="626416" y="1130455"/>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3"/>
                </a:buBlip>
                <a:defRPr/>
              </a:pPr>
              <a:r>
                <a:rPr lang="en-US" altLang="en-US" sz="2400" dirty="0">
                  <a:latin typeface="+mj-lt"/>
                  <a:ea typeface="+mj-ea"/>
                  <a:cs typeface="+mj-cs"/>
                </a:rPr>
                <a:t>Couverture des </a:t>
              </a:r>
              <a:r>
                <a:rPr lang="en-US" altLang="en-US" sz="2400" dirty="0" err="1">
                  <a:latin typeface="+mj-lt"/>
                  <a:ea typeface="+mj-ea"/>
                  <a:cs typeface="+mj-cs"/>
                </a:rPr>
                <a:t>données</a:t>
              </a:r>
              <a:r>
                <a:rPr lang="en-US" altLang="en-US" sz="2400" dirty="0">
                  <a:latin typeface="+mj-lt"/>
                  <a:ea typeface="+mj-ea"/>
                  <a:cs typeface="+mj-cs"/>
                </a:rPr>
                <a:t> : </a:t>
              </a:r>
              <a:r>
                <a:rPr lang="en-US" altLang="en-US" sz="2400" dirty="0" err="1">
                  <a:latin typeface="+mj-lt"/>
                  <a:ea typeface="+mj-ea"/>
                  <a:cs typeface="+mj-cs"/>
                </a:rPr>
                <a:t>d’énormes</a:t>
              </a:r>
              <a:r>
                <a:rPr lang="en-US" altLang="en-US" sz="2400" dirty="0">
                  <a:latin typeface="+mj-lt"/>
                  <a:ea typeface="+mj-ea"/>
                  <a:cs typeface="+mj-cs"/>
                </a:rPr>
                <a:t> </a:t>
              </a:r>
              <a:r>
                <a:rPr lang="en-US" altLang="en-US" sz="2400" dirty="0" err="1">
                  <a:latin typeface="+mj-lt"/>
                  <a:ea typeface="+mj-ea"/>
                  <a:cs typeface="+mj-cs"/>
                </a:rPr>
                <a:t>progrès</a:t>
              </a:r>
              <a:r>
                <a:rPr lang="en-US" altLang="en-US" sz="2400" dirty="0">
                  <a:latin typeface="+mj-lt"/>
                  <a:ea typeface="+mj-ea"/>
                  <a:cs typeface="+mj-cs"/>
                </a:rPr>
                <a:t> </a:t>
              </a:r>
              <a:r>
                <a:rPr lang="en-US" altLang="en-US" sz="2400" dirty="0" err="1">
                  <a:latin typeface="+mj-lt"/>
                  <a:ea typeface="+mj-ea"/>
                  <a:cs typeface="+mj-cs"/>
                </a:rPr>
                <a:t>ces</a:t>
              </a:r>
              <a:r>
                <a:rPr lang="en-US" altLang="en-US" sz="2400" dirty="0">
                  <a:latin typeface="+mj-lt"/>
                  <a:ea typeface="+mj-ea"/>
                  <a:cs typeface="+mj-cs"/>
                </a:rPr>
                <a:t> </a:t>
              </a:r>
              <a:r>
                <a:rPr lang="en-US" altLang="en-US" sz="2400" dirty="0" err="1">
                  <a:latin typeface="+mj-lt"/>
                  <a:ea typeface="+mj-ea"/>
                  <a:cs typeface="+mj-cs"/>
                </a:rPr>
                <a:t>dernières</a:t>
              </a:r>
              <a:r>
                <a:rPr lang="en-US" altLang="en-US" sz="2400" dirty="0">
                  <a:latin typeface="+mj-lt"/>
                  <a:ea typeface="+mj-ea"/>
                  <a:cs typeface="+mj-cs"/>
                </a:rPr>
                <a:t> </a:t>
              </a:r>
              <a:r>
                <a:rPr lang="en-US" altLang="en-US" sz="2400" dirty="0" err="1">
                  <a:latin typeface="+mj-lt"/>
                  <a:ea typeface="+mj-ea"/>
                  <a:cs typeface="+mj-cs"/>
                </a:rPr>
                <a:t>années</a:t>
              </a: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eaLnBrk="1" hangingPunct="1">
                <a:spcBef>
                  <a:spcPct val="20000"/>
                </a:spcBef>
                <a:buFontTx/>
                <a:buBlip>
                  <a:blip r:embed="rId3"/>
                </a:buBlip>
                <a:defRPr/>
              </a:pPr>
              <a:r>
                <a:rPr lang="en-US" altLang="en-US" sz="2400" dirty="0">
                  <a:latin typeface="+mj-lt"/>
                  <a:ea typeface="+mj-ea"/>
                  <a:cs typeface="+mj-cs"/>
                </a:rPr>
                <a:t>Coverage published at </a:t>
              </a:r>
              <a:r>
                <a:rPr lang="en-US" altLang="en-US" sz="2000" dirty="0" smtClean="0">
                  <a:solidFill>
                    <a:schemeClr val="accent2"/>
                  </a:solidFill>
                </a:rPr>
                <a:t>https://patentscope.wipo.int/search/en/help/data_coverage.jsf</a:t>
              </a: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3"/>
                </a:buBlip>
                <a:defRPr/>
              </a:pPr>
              <a:endParaRPr lang="en-US" altLang="en-US" sz="2400" dirty="0" smtClean="0">
                <a:solidFill>
                  <a:schemeClr val="tx1"/>
                </a:solidFill>
              </a:endParaRPr>
            </a:p>
          </p:txBody>
        </p:sp>
        <p:graphicFrame>
          <p:nvGraphicFramePr>
            <p:cNvPr id="6" name="Chart 5"/>
            <p:cNvGraphicFramePr>
              <a:graphicFrameLocks/>
            </p:cNvGraphicFramePr>
            <p:nvPr>
              <p:extLst>
                <p:ext uri="{D42A27DB-BD31-4B8C-83A1-F6EECF244321}">
                  <p14:modId xmlns:p14="http://schemas.microsoft.com/office/powerpoint/2010/main" val="4277649379"/>
                </p:ext>
              </p:extLst>
            </p:nvPr>
          </p:nvGraphicFramePr>
          <p:xfrm>
            <a:off x="1475656" y="2063482"/>
            <a:ext cx="5524499" cy="3419475"/>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10559103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sz="3200">
              <a:solidFill>
                <a:schemeClr val="bg1"/>
              </a:solidFill>
            </a:endParaRPr>
          </a:p>
        </p:txBody>
      </p:sp>
      <p:sp>
        <p:nvSpPr>
          <p:cNvPr id="133125" name="Rectangle 5"/>
          <p:cNvSpPr>
            <a:spLocks noGrp="1" noChangeArrowheads="1"/>
          </p:cNvSpPr>
          <p:nvPr>
            <p:ph type="title"/>
          </p:nvPr>
        </p:nvSpPr>
        <p:spPr>
          <a:xfrm>
            <a:off x="467544" y="260648"/>
            <a:ext cx="8496944" cy="647700"/>
          </a:xfrm>
        </p:spPr>
        <p:txBody>
          <a:bodyPr/>
          <a:lstStyle/>
          <a:p>
            <a:pPr eaLnBrk="1" hangingPunct="1">
              <a:defRPr/>
            </a:pPr>
            <a:r>
              <a:rPr lang="fr-CH" sz="3600" kern="1200" dirty="0">
                <a:solidFill>
                  <a:srgbClr val="00408C"/>
                </a:solidFill>
                <a:latin typeface="Arial" charset="0"/>
                <a:ea typeface="Microsoft YaHei" charset="-122"/>
                <a:cs typeface="+mn-cs"/>
              </a:rPr>
              <a:t>Couverture des données: dernières collections ajoutées</a:t>
            </a:r>
            <a:endParaRPr lang="en-US" sz="3600" kern="1200" dirty="0">
              <a:solidFill>
                <a:srgbClr val="00408C"/>
              </a:solidFill>
              <a:latin typeface="Arial" charset="0"/>
              <a:ea typeface="Microsoft YaHei" charset="-122"/>
              <a:cs typeface="+mn-cs"/>
            </a:endParaRPr>
          </a:p>
        </p:txBody>
      </p:sp>
      <p:sp>
        <p:nvSpPr>
          <p:cNvPr id="5124" name="Rectangle 7"/>
          <p:cNvSpPr txBox="1">
            <a:spLocks noChangeArrowheads="1"/>
          </p:cNvSpPr>
          <p:nvPr/>
        </p:nvSpPr>
        <p:spPr bwMode="auto">
          <a:xfrm>
            <a:off x="336550" y="1484784"/>
            <a:ext cx="822960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2"/>
              </a:buBlip>
              <a:defRPr/>
            </a:pPr>
            <a:r>
              <a:rPr lang="en-US" altLang="en-US" sz="2400" dirty="0" err="1">
                <a:latin typeface="+mj-lt"/>
                <a:ea typeface="+mj-ea"/>
                <a:cs typeface="+mj-cs"/>
              </a:rPr>
              <a:t>Allemagne</a:t>
            </a:r>
            <a:r>
              <a:rPr lang="en-US" altLang="en-US" sz="2400" dirty="0">
                <a:latin typeface="+mj-lt"/>
                <a:ea typeface="+mj-ea"/>
                <a:cs typeface="+mj-cs"/>
              </a:rPr>
              <a:t>: 1877 to 2015: 5.5 millions de </a:t>
            </a:r>
            <a:r>
              <a:rPr lang="en-US" altLang="en-US" sz="2400" dirty="0" err="1">
                <a:latin typeface="+mj-lt"/>
                <a:ea typeface="+mj-ea"/>
                <a:cs typeface="+mj-cs"/>
              </a:rPr>
              <a:t>demandes</a:t>
            </a:r>
            <a:r>
              <a:rPr lang="en-US" altLang="en-US" sz="2400" dirty="0">
                <a:latin typeface="+mj-lt"/>
                <a:ea typeface="+mj-ea"/>
                <a:cs typeface="+mj-cs"/>
              </a:rPr>
              <a:t> de brevet</a:t>
            </a:r>
            <a:br>
              <a:rPr lang="en-US" altLang="en-US" sz="2400" dirty="0">
                <a:latin typeface="+mj-lt"/>
                <a:ea typeface="+mj-ea"/>
                <a:cs typeface="+mj-cs"/>
              </a:rPr>
            </a:br>
            <a:endParaRPr lang="en-US" altLang="en-US" sz="2400" dirty="0">
              <a:latin typeface="+mj-lt"/>
              <a:ea typeface="+mj-ea"/>
              <a:cs typeface="+mj-cs"/>
            </a:endParaRPr>
          </a:p>
          <a:p>
            <a:pPr eaLnBrk="1" hangingPunct="1">
              <a:spcBef>
                <a:spcPct val="20000"/>
              </a:spcBef>
              <a:buFontTx/>
              <a:buBlip>
                <a:blip r:embed="rId2"/>
              </a:buBlip>
              <a:defRPr/>
            </a:pPr>
            <a:r>
              <a:rPr lang="en-US" altLang="en-US" sz="2400" dirty="0">
                <a:latin typeface="+mj-lt"/>
                <a:ea typeface="+mj-ea"/>
                <a:cs typeface="+mj-cs"/>
              </a:rPr>
              <a:t>Portugal: 1967 to 2016: 109’000 </a:t>
            </a:r>
            <a:r>
              <a:rPr lang="en-US" altLang="en-US" sz="2400" dirty="0" smtClean="0">
                <a:latin typeface="+mj-lt"/>
                <a:ea typeface="+mj-ea"/>
                <a:cs typeface="+mj-cs"/>
              </a:rPr>
              <a:t>de </a:t>
            </a:r>
            <a:r>
              <a:rPr lang="en-US" altLang="en-US" sz="2400" dirty="0" err="1" smtClean="0">
                <a:latin typeface="+mj-lt"/>
                <a:ea typeface="+mj-ea"/>
                <a:cs typeface="+mj-cs"/>
              </a:rPr>
              <a:t>demandes</a:t>
            </a: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eaLnBrk="1" hangingPunct="1">
              <a:spcBef>
                <a:spcPct val="20000"/>
              </a:spcBef>
              <a:buFontTx/>
              <a:buBlip>
                <a:blip r:embed="rId2"/>
              </a:buBlip>
              <a:defRPr/>
            </a:pPr>
            <a:r>
              <a:rPr lang="en-US" altLang="en-US" sz="2400" dirty="0" err="1">
                <a:latin typeface="+mj-lt"/>
                <a:ea typeface="+mj-ea"/>
                <a:cs typeface="+mj-cs"/>
              </a:rPr>
              <a:t>Angleterre</a:t>
            </a:r>
            <a:r>
              <a:rPr lang="en-US" altLang="en-US" sz="2400" dirty="0">
                <a:latin typeface="+mj-lt"/>
                <a:ea typeface="+mj-ea"/>
                <a:cs typeface="+mj-cs"/>
              </a:rPr>
              <a:t>: 1782 to 2016: 2.3 millions de </a:t>
            </a:r>
            <a:r>
              <a:rPr lang="en-US" altLang="en-US" sz="2400" dirty="0" err="1">
                <a:latin typeface="+mj-lt"/>
                <a:ea typeface="+mj-ea"/>
                <a:cs typeface="+mj-cs"/>
              </a:rPr>
              <a:t>demandes</a:t>
            </a:r>
            <a:r>
              <a:rPr lang="en-US" altLang="en-US" sz="2400" dirty="0">
                <a:latin typeface="+mj-lt"/>
                <a:ea typeface="+mj-ea"/>
                <a:cs typeface="+mj-cs"/>
              </a:rPr>
              <a:t> de brevet</a:t>
            </a:r>
            <a:br>
              <a:rPr lang="en-US" altLang="en-US" sz="2400" dirty="0">
                <a:latin typeface="+mj-lt"/>
                <a:ea typeface="+mj-ea"/>
                <a:cs typeface="+mj-cs"/>
              </a:rPr>
            </a:br>
            <a:endParaRPr lang="en-US" altLang="en-US" sz="2400" dirty="0">
              <a:latin typeface="+mj-lt"/>
              <a:ea typeface="+mj-ea"/>
              <a:cs typeface="+mj-cs"/>
            </a:endParaRPr>
          </a:p>
          <a:p>
            <a:pPr eaLnBrk="1" hangingPunct="1">
              <a:spcBef>
                <a:spcPct val="20000"/>
              </a:spcBef>
              <a:buFontTx/>
              <a:buBlip>
                <a:blip r:embed="rId2"/>
              </a:buBlip>
              <a:defRPr/>
            </a:pPr>
            <a:r>
              <a:rPr lang="en-US" altLang="en-US" sz="2400" dirty="0">
                <a:latin typeface="+mj-lt"/>
                <a:ea typeface="+mj-ea"/>
                <a:cs typeface="+mj-cs"/>
              </a:rPr>
              <a:t>Chine (</a:t>
            </a:r>
            <a:r>
              <a:rPr lang="en-US" altLang="en-US" sz="2400" dirty="0" err="1">
                <a:latin typeface="+mj-lt"/>
                <a:ea typeface="+mj-ea"/>
                <a:cs typeface="+mj-cs"/>
              </a:rPr>
              <a:t>mois</a:t>
            </a:r>
            <a:r>
              <a:rPr lang="en-US" altLang="en-US" sz="2400" dirty="0">
                <a:latin typeface="+mj-lt"/>
                <a:ea typeface="+mj-ea"/>
                <a:cs typeface="+mj-cs"/>
              </a:rPr>
              <a:t> dernier): 4 millions de </a:t>
            </a:r>
            <a:r>
              <a:rPr lang="en-US" altLang="en-US" sz="2400" dirty="0" err="1">
                <a:latin typeface="+mj-lt"/>
                <a:ea typeface="+mj-ea"/>
                <a:cs typeface="+mj-cs"/>
              </a:rPr>
              <a:t>modèles</a:t>
            </a:r>
            <a:r>
              <a:rPr lang="en-US" altLang="en-US" sz="2400" dirty="0">
                <a:latin typeface="+mj-lt"/>
                <a:ea typeface="+mj-ea"/>
                <a:cs typeface="+mj-cs"/>
              </a:rPr>
              <a:t> </a:t>
            </a:r>
            <a:r>
              <a:rPr lang="en-US" altLang="en-US" sz="2400" dirty="0" err="1">
                <a:latin typeface="+mj-lt"/>
                <a:ea typeface="+mj-ea"/>
                <a:cs typeface="+mj-cs"/>
              </a:rPr>
              <a:t>d’utilité</a:t>
            </a:r>
            <a:r>
              <a:rPr lang="en-US" altLang="en-US" sz="2400" dirty="0">
                <a:latin typeface="+mj-lt"/>
                <a:ea typeface="+mj-ea"/>
                <a:cs typeface="+mj-cs"/>
              </a:rPr>
              <a:t>  </a:t>
            </a:r>
          </a:p>
          <a:p>
            <a:pPr marL="0" indent="0" eaLnBrk="1" hangingPunct="1">
              <a:spcBef>
                <a:spcPct val="20000"/>
              </a:spcBef>
              <a:defRPr/>
            </a:pP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spTree>
    <p:extLst>
      <p:ext uri="{BB962C8B-B14F-4D97-AF65-F5344CB8AC3E}">
        <p14:creationId xmlns:p14="http://schemas.microsoft.com/office/powerpoint/2010/main" val="22150232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8136903" cy="1141412"/>
          </a:xfrm>
        </p:spPr>
        <p:txBody>
          <a:bodyPr/>
          <a:lstStyle/>
          <a:p>
            <a:r>
              <a:rPr lang="en-US" sz="3600" kern="1200" dirty="0">
                <a:solidFill>
                  <a:srgbClr val="00408C"/>
                </a:solidFill>
                <a:latin typeface="Arial" charset="0"/>
                <a:ea typeface="Microsoft YaHei" charset="-122"/>
                <a:cs typeface="+mn-cs"/>
              </a:rPr>
              <a:t>PATENTSCOPE – </a:t>
            </a:r>
            <a:r>
              <a:rPr lang="en-US" sz="3600" kern="1200" dirty="0" err="1" smtClean="0">
                <a:solidFill>
                  <a:srgbClr val="00408C"/>
                </a:solidFill>
                <a:latin typeface="Arial" charset="0"/>
                <a:ea typeface="Microsoft YaHei" charset="-122"/>
                <a:cs typeface="+mn-cs"/>
              </a:rPr>
              <a:t>dernières</a:t>
            </a:r>
            <a:r>
              <a:rPr lang="en-US" sz="3600" kern="1200" dirty="0" smtClean="0">
                <a:solidFill>
                  <a:srgbClr val="00408C"/>
                </a:solidFill>
                <a:latin typeface="Arial" charset="0"/>
                <a:ea typeface="Microsoft YaHei" charset="-122"/>
                <a:cs typeface="+mn-cs"/>
              </a:rPr>
              <a:t> </a:t>
            </a:r>
            <a:r>
              <a:rPr lang="en-US" sz="3600" kern="1200" dirty="0" err="1" smtClean="0">
                <a:solidFill>
                  <a:srgbClr val="00408C"/>
                </a:solidFill>
                <a:latin typeface="Arial" charset="0"/>
                <a:ea typeface="Microsoft YaHei" charset="-122"/>
                <a:cs typeface="+mn-cs"/>
              </a:rPr>
              <a:t>fonctionnalités</a:t>
            </a:r>
            <a:endParaRPr lang="en-US" dirty="0"/>
          </a:p>
        </p:txBody>
      </p:sp>
      <p:sp>
        <p:nvSpPr>
          <p:cNvPr id="3" name="Content Placeholder 2"/>
          <p:cNvSpPr>
            <a:spLocks noGrp="1"/>
          </p:cNvSpPr>
          <p:nvPr>
            <p:ph idx="1"/>
          </p:nvPr>
        </p:nvSpPr>
        <p:spPr>
          <a:xfrm>
            <a:off x="457993" y="1579860"/>
            <a:ext cx="8228013" cy="4351337"/>
          </a:xfrm>
        </p:spPr>
        <p:txBody>
          <a:bodyPr/>
          <a:lstStyle/>
          <a:p>
            <a:pPr>
              <a:buClr>
                <a:srgbClr val="00B0F0"/>
              </a:buClr>
              <a:buFont typeface="Webdings" panose="05030102010509060703" pitchFamily="18" charset="2"/>
              <a:buChar char="&lt;"/>
            </a:pPr>
            <a:r>
              <a:rPr lang="en-US" kern="1200" dirty="0" err="1">
                <a:solidFill>
                  <a:srgbClr val="00408C"/>
                </a:solidFill>
                <a:latin typeface="+mj-lt"/>
                <a:ea typeface="+mj-ea"/>
                <a:cs typeface="+mj-cs"/>
              </a:rPr>
              <a:t>Possibilité</a:t>
            </a:r>
            <a:r>
              <a:rPr lang="en-US" kern="1200" dirty="0">
                <a:solidFill>
                  <a:srgbClr val="00408C"/>
                </a:solidFill>
                <a:latin typeface="+mj-lt"/>
                <a:ea typeface="+mj-ea"/>
                <a:cs typeface="+mj-cs"/>
              </a:rPr>
              <a:t> </a:t>
            </a:r>
            <a:r>
              <a:rPr lang="en-US" kern="1200" dirty="0" err="1">
                <a:solidFill>
                  <a:srgbClr val="00408C"/>
                </a:solidFill>
                <a:latin typeface="+mj-lt"/>
                <a:ea typeface="+mj-ea"/>
                <a:cs typeface="+mj-cs"/>
              </a:rPr>
              <a:t>d’exporter</a:t>
            </a:r>
            <a:r>
              <a:rPr lang="en-US" kern="1200" dirty="0">
                <a:solidFill>
                  <a:srgbClr val="00408C"/>
                </a:solidFill>
                <a:latin typeface="+mj-lt"/>
                <a:ea typeface="+mj-ea"/>
                <a:cs typeface="+mj-cs"/>
              </a:rPr>
              <a:t> au format Excel les dix mille premiers </a:t>
            </a:r>
            <a:r>
              <a:rPr lang="en-US" kern="1200" dirty="0" err="1">
                <a:solidFill>
                  <a:srgbClr val="00408C"/>
                </a:solidFill>
                <a:latin typeface="+mj-lt"/>
                <a:ea typeface="+mj-ea"/>
                <a:cs typeface="+mj-cs"/>
              </a:rPr>
              <a:t>résultats</a:t>
            </a:r>
            <a:r>
              <a:rPr lang="en-US" kern="1200" dirty="0">
                <a:solidFill>
                  <a:srgbClr val="00408C"/>
                </a:solidFill>
                <a:latin typeface="+mj-lt"/>
                <a:ea typeface="+mj-ea"/>
                <a:cs typeface="+mj-cs"/>
              </a:rPr>
              <a:t> de </a:t>
            </a:r>
            <a:r>
              <a:rPr lang="en-US" kern="1200" dirty="0" err="1">
                <a:solidFill>
                  <a:srgbClr val="00408C"/>
                </a:solidFill>
                <a:latin typeface="+mj-lt"/>
                <a:ea typeface="+mj-ea"/>
                <a:cs typeface="+mj-cs"/>
              </a:rPr>
              <a:t>chaque</a:t>
            </a:r>
            <a:r>
              <a:rPr lang="en-US" kern="1200" dirty="0">
                <a:solidFill>
                  <a:srgbClr val="00408C"/>
                </a:solidFill>
                <a:latin typeface="+mj-lt"/>
                <a:ea typeface="+mj-ea"/>
                <a:cs typeface="+mj-cs"/>
              </a:rPr>
              <a:t> </a:t>
            </a:r>
            <a:r>
              <a:rPr lang="en-US" kern="1200" dirty="0" err="1">
                <a:solidFill>
                  <a:srgbClr val="00408C"/>
                </a:solidFill>
                <a:latin typeface="+mj-lt"/>
                <a:ea typeface="+mj-ea"/>
                <a:cs typeface="+mj-cs"/>
              </a:rPr>
              <a:t>recherche</a:t>
            </a:r>
            <a:r>
              <a:rPr lang="en-US" kern="1200" dirty="0">
                <a:solidFill>
                  <a:srgbClr val="00408C"/>
                </a:solidFill>
                <a:latin typeface="+mj-lt"/>
                <a:ea typeface="+mj-ea"/>
                <a:cs typeface="+mj-cs"/>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2564904"/>
            <a:ext cx="76390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501008"/>
            <a:ext cx="3960440" cy="317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66110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44"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3" name="Text Box 1"/>
          <p:cNvSpPr txBox="1">
            <a:spLocks noChangeArrowheads="1"/>
          </p:cNvSpPr>
          <p:nvPr/>
        </p:nvSpPr>
        <p:spPr bwMode="auto">
          <a:xfrm>
            <a:off x="107505" y="274638"/>
            <a:ext cx="8776164"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pPr>
            <a:r>
              <a:rPr lang="en-US" altLang="en-US" sz="3600" dirty="0" smtClean="0">
                <a:solidFill>
                  <a:srgbClr val="00408C"/>
                </a:solidFill>
              </a:rPr>
              <a:t>PATENTSCOPE: </a:t>
            </a:r>
            <a:r>
              <a:rPr lang="en-US" altLang="en-US" sz="3600" dirty="0" err="1" smtClean="0">
                <a:solidFill>
                  <a:srgbClr val="00408C"/>
                </a:solidFill>
              </a:rPr>
              <a:t>dernières</a:t>
            </a:r>
            <a:r>
              <a:rPr lang="en-US" altLang="en-US" sz="3600" dirty="0" smtClean="0">
                <a:solidFill>
                  <a:srgbClr val="00408C"/>
                </a:solidFill>
              </a:rPr>
              <a:t> </a:t>
            </a:r>
            <a:r>
              <a:rPr lang="en-US" altLang="en-US" sz="3600" dirty="0" err="1" smtClean="0">
                <a:solidFill>
                  <a:srgbClr val="00408C"/>
                </a:solidFill>
              </a:rPr>
              <a:t>fonctionnalités</a:t>
            </a:r>
            <a:endParaRPr lang="en-US" altLang="en-US" sz="3600" dirty="0">
              <a:solidFill>
                <a:srgbClr val="00408C"/>
              </a:solidFill>
            </a:endParaRPr>
          </a:p>
        </p:txBody>
      </p:sp>
      <p:sp>
        <p:nvSpPr>
          <p:cNvPr id="18434" name="Text Box 2"/>
          <p:cNvSpPr txBox="1">
            <a:spLocks noChangeArrowheads="1"/>
          </p:cNvSpPr>
          <p:nvPr/>
        </p:nvSpPr>
        <p:spPr bwMode="auto">
          <a:xfrm>
            <a:off x="287337" y="1268761"/>
            <a:ext cx="8569325"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indent="-342900">
              <a:spcAft>
                <a:spcPts val="1425"/>
              </a:spcAft>
              <a:buClr>
                <a:srgbClr val="00B0F0"/>
              </a:buClr>
              <a:buFont typeface="Webdings" panose="05030102010509060703" pitchFamily="18" charset="2"/>
              <a:buChar char="&lt;"/>
            </a:pPr>
            <a:r>
              <a:rPr lang="en-US" altLang="en-US" sz="2400" dirty="0">
                <a:solidFill>
                  <a:srgbClr val="00408C"/>
                </a:solidFill>
                <a:latin typeface="+mj-lt"/>
                <a:ea typeface="+mj-ea"/>
                <a:cs typeface="+mj-cs"/>
              </a:rPr>
              <a:t>Passage sous HTTPS pour assurer la </a:t>
            </a:r>
            <a:r>
              <a:rPr lang="en-US" altLang="en-US" sz="2400" dirty="0" err="1">
                <a:solidFill>
                  <a:srgbClr val="00408C"/>
                </a:solidFill>
                <a:latin typeface="+mj-lt"/>
                <a:ea typeface="+mj-ea"/>
                <a:cs typeface="+mj-cs"/>
              </a:rPr>
              <a:t>confidentialité</a:t>
            </a:r>
            <a:r>
              <a:rPr lang="en-US" altLang="en-US" sz="2400" dirty="0">
                <a:solidFill>
                  <a:srgbClr val="00408C"/>
                </a:solidFill>
                <a:latin typeface="+mj-lt"/>
                <a:ea typeface="+mj-ea"/>
                <a:cs typeface="+mj-cs"/>
              </a:rPr>
              <a:t> de </a:t>
            </a:r>
            <a:r>
              <a:rPr lang="en-US" altLang="en-US" sz="2400" dirty="0" err="1">
                <a:solidFill>
                  <a:srgbClr val="00408C"/>
                </a:solidFill>
                <a:latin typeface="+mj-lt"/>
                <a:ea typeface="+mj-ea"/>
                <a:cs typeface="+mj-cs"/>
              </a:rPr>
              <a:t>l’activité</a:t>
            </a:r>
            <a:r>
              <a:rPr lang="en-US" altLang="en-US" sz="2400" dirty="0">
                <a:solidFill>
                  <a:srgbClr val="00408C"/>
                </a:solidFill>
                <a:latin typeface="+mj-lt"/>
                <a:ea typeface="+mj-ea"/>
                <a:cs typeface="+mj-cs"/>
              </a:rPr>
              <a:t> des </a:t>
            </a:r>
            <a:r>
              <a:rPr lang="en-US" altLang="en-US" sz="2400" dirty="0" err="1">
                <a:solidFill>
                  <a:srgbClr val="00408C"/>
                </a:solidFill>
                <a:latin typeface="+mj-lt"/>
                <a:ea typeface="+mj-ea"/>
                <a:cs typeface="+mj-cs"/>
              </a:rPr>
              <a:t>utilisateurs</a:t>
            </a:r>
            <a:r>
              <a:rPr lang="en-US" altLang="en-US" sz="2400" dirty="0">
                <a:solidFill>
                  <a:srgbClr val="00408C"/>
                </a:solidFill>
                <a:latin typeface="+mj-lt"/>
                <a:ea typeface="+mj-ea"/>
                <a:cs typeface="+mj-cs"/>
              </a:rPr>
              <a:t> de PATENTSCOPE sur internet </a:t>
            </a:r>
            <a:r>
              <a:rPr lang="en-US" altLang="en-US" sz="2400" dirty="0" smtClean="0">
                <a:solidFill>
                  <a:srgbClr val="00408C"/>
                </a:solidFill>
                <a:latin typeface="+mj-lt"/>
                <a:ea typeface="+mj-ea"/>
                <a:cs typeface="+mj-cs"/>
              </a:rPr>
              <a:t>et </a:t>
            </a:r>
            <a:r>
              <a:rPr lang="en-US" altLang="en-US" sz="2400" dirty="0">
                <a:solidFill>
                  <a:srgbClr val="00408C"/>
                </a:solidFill>
                <a:latin typeface="+mj-lt"/>
                <a:ea typeface="+mj-ea"/>
                <a:cs typeface="+mj-cs"/>
              </a:rPr>
              <a:t>assurer </a:t>
            </a:r>
            <a:r>
              <a:rPr lang="en-US" altLang="en-US" sz="2400" dirty="0" err="1">
                <a:solidFill>
                  <a:srgbClr val="00408C"/>
                </a:solidFill>
                <a:latin typeface="+mj-lt"/>
                <a:ea typeface="+mj-ea"/>
                <a:cs typeface="+mj-cs"/>
              </a:rPr>
              <a:t>l’authenticité</a:t>
            </a:r>
            <a:r>
              <a:rPr lang="en-US" altLang="en-US" sz="2400" dirty="0">
                <a:solidFill>
                  <a:srgbClr val="00408C"/>
                </a:solidFill>
                <a:latin typeface="+mj-lt"/>
                <a:ea typeface="+mj-ea"/>
                <a:cs typeface="+mj-cs"/>
              </a:rPr>
              <a:t> du site</a:t>
            </a:r>
          </a:p>
          <a:p>
            <a:pPr marL="1587" indent="0">
              <a:lnSpc>
                <a:spcPct val="100000"/>
              </a:lnSpc>
              <a:spcBef>
                <a:spcPts val="488"/>
              </a:spcBef>
              <a:buSzPct val="133000"/>
            </a:pPr>
            <a:endParaRPr lang="en-US" altLang="en-US" sz="2000" dirty="0" smtClean="0"/>
          </a:p>
          <a:p>
            <a:pPr lvl="1">
              <a:lnSpc>
                <a:spcPct val="100000"/>
              </a:lnSpc>
              <a:spcBef>
                <a:spcPts val="488"/>
              </a:spcBef>
              <a:buSzPct val="75000"/>
              <a:buFont typeface="Wingdings" charset="0"/>
              <a:buChar char="Ø"/>
            </a:pPr>
            <a:endParaRPr lang="en-US" altLang="en-US" sz="2000" dirty="0"/>
          </a:p>
          <a:p>
            <a:pPr>
              <a:lnSpc>
                <a:spcPct val="100000"/>
              </a:lnSpc>
              <a:spcBef>
                <a:spcPts val="488"/>
              </a:spcBef>
              <a:buSzPct val="75000"/>
              <a:buFont typeface="Wingdings" charset="0"/>
              <a:buChar char="Ø"/>
            </a:pPr>
            <a:endParaRPr lang="en-US" altLang="en-US" sz="2000" dirty="0"/>
          </a:p>
          <a:p>
            <a:pPr marL="1587" indent="0">
              <a:lnSpc>
                <a:spcPct val="100000"/>
              </a:lnSpc>
              <a:spcBef>
                <a:spcPts val="488"/>
              </a:spcBef>
              <a:buSzPct val="133000"/>
            </a:pPr>
            <a:endParaRPr lang="en-US" altLang="en-US" sz="2000" dirty="0">
              <a:solidFill>
                <a:srgbClr val="FF0000"/>
              </a:solidFill>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53" y="2727200"/>
            <a:ext cx="732472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611889729"/>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457200" y="274638"/>
            <a:ext cx="8229600" cy="1143000"/>
          </a:xfrm>
          <a:ln/>
        </p:spPr>
        <p:txBody>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err="1" smtClean="0">
                <a:solidFill>
                  <a:srgbClr val="00408C"/>
                </a:solidFill>
              </a:rPr>
              <a:t>Séparateur</a:t>
            </a:r>
            <a:r>
              <a:rPr lang="en-US" altLang="en-US" sz="3600" dirty="0" smtClean="0">
                <a:solidFill>
                  <a:srgbClr val="00408C"/>
                </a:solidFill>
              </a:rPr>
              <a:t> de mots </a:t>
            </a:r>
            <a:r>
              <a:rPr lang="en-US" altLang="en-US" sz="3600" dirty="0" err="1" smtClean="0">
                <a:solidFill>
                  <a:srgbClr val="00408C"/>
                </a:solidFill>
              </a:rPr>
              <a:t>composés</a:t>
            </a:r>
            <a:r>
              <a:rPr lang="en-US" altLang="en-US" sz="3600" dirty="0" smtClean="0">
                <a:solidFill>
                  <a:srgbClr val="00408C"/>
                </a:solidFill>
              </a:rPr>
              <a:t> pour la langue Allemande</a:t>
            </a:r>
            <a:endParaRPr lang="en-US" altLang="en-US" sz="3600" dirty="0">
              <a:solidFill>
                <a:srgbClr val="00408C"/>
              </a:solidFill>
            </a:endParaRPr>
          </a:p>
        </p:txBody>
      </p:sp>
      <p:grpSp>
        <p:nvGrpSpPr>
          <p:cNvPr id="3" name="Group 2"/>
          <p:cNvGrpSpPr/>
          <p:nvPr/>
        </p:nvGrpSpPr>
        <p:grpSpPr>
          <a:xfrm>
            <a:off x="360363" y="1479550"/>
            <a:ext cx="8567737" cy="3992563"/>
            <a:chOff x="360363" y="1479550"/>
            <a:chExt cx="8567737" cy="3992563"/>
          </a:xfrm>
        </p:grpSpPr>
        <p:sp>
          <p:nvSpPr>
            <p:cNvPr id="20482" name="Text Box 2"/>
            <p:cNvSpPr txBox="1">
              <a:spLocks noChangeArrowheads="1"/>
            </p:cNvSpPr>
            <p:nvPr/>
          </p:nvSpPr>
          <p:spPr bwMode="auto">
            <a:xfrm>
              <a:off x="360363" y="1944688"/>
              <a:ext cx="590391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err="1">
                  <a:solidFill>
                    <a:srgbClr val="00408C"/>
                  </a:solidFill>
                  <a:latin typeface="+mj-lt"/>
                  <a:ea typeface="+mj-ea"/>
                  <a:cs typeface="+mj-cs"/>
                </a:rPr>
                <a:t>Exemple</a:t>
              </a:r>
              <a:r>
                <a:rPr lang="en-US" altLang="en-US" sz="2400" dirty="0">
                  <a:solidFill>
                    <a:srgbClr val="00408C"/>
                  </a:solidFill>
                  <a:latin typeface="+mj-lt"/>
                  <a:ea typeface="+mj-ea"/>
                  <a:cs typeface="+mj-cs"/>
                </a:rPr>
                <a:t>: WO2014/00729 </a:t>
              </a:r>
              <a:br>
                <a:rPr lang="en-US" altLang="en-US" sz="2400" dirty="0">
                  <a:solidFill>
                    <a:srgbClr val="00408C"/>
                  </a:solidFill>
                  <a:latin typeface="+mj-lt"/>
                  <a:ea typeface="+mj-ea"/>
                  <a:cs typeface="+mj-cs"/>
                </a:rPr>
              </a:br>
              <a:r>
                <a:rPr lang="en-US" altLang="en-US" sz="2400" b="1" dirty="0" err="1">
                  <a:solidFill>
                    <a:srgbClr val="00408C"/>
                  </a:solidFill>
                  <a:latin typeface="+mj-lt"/>
                  <a:ea typeface="+mj-ea"/>
                  <a:cs typeface="+mj-cs"/>
                </a:rPr>
                <a:t>Gasballongetragener</a:t>
              </a:r>
              <a:r>
                <a:rPr lang="en-US" altLang="en-US" sz="2400" b="1" dirty="0">
                  <a:solidFill>
                    <a:srgbClr val="00408C"/>
                  </a:solidFill>
                  <a:latin typeface="+mj-lt"/>
                  <a:ea typeface="+mj-ea"/>
                  <a:cs typeface="+mj-cs"/>
                </a:rPr>
                <a:t> </a:t>
              </a:r>
              <a:r>
                <a:rPr lang="en-US" altLang="en-US" sz="2400" b="1" dirty="0" err="1">
                  <a:solidFill>
                    <a:srgbClr val="00408C"/>
                  </a:solidFill>
                  <a:latin typeface="+mj-lt"/>
                  <a:ea typeface="+mj-ea"/>
                  <a:cs typeface="+mj-cs"/>
                </a:rPr>
                <a:t>Flugroboter</a:t>
              </a:r>
              <a:r>
                <a:rPr lang="en-US" altLang="en-US" sz="2400" b="1" dirty="0">
                  <a:solidFill>
                    <a:srgbClr val="00408C"/>
                  </a:solidFill>
                  <a:latin typeface="+mj-lt"/>
                  <a:ea typeface="+mj-ea"/>
                  <a:cs typeface="+mj-cs"/>
                </a:rPr>
                <a:t> </a:t>
              </a:r>
              <a:r>
                <a:rPr lang="en-US" altLang="en-US" sz="2400" dirty="0">
                  <a:solidFill>
                    <a:srgbClr val="00408C"/>
                  </a:solidFill>
                  <a:latin typeface="+mj-lt"/>
                  <a:ea typeface="+mj-ea"/>
                  <a:cs typeface="+mj-cs"/>
                </a:rPr>
                <a:t/>
              </a:r>
              <a:br>
                <a:rPr lang="en-US" altLang="en-US" sz="2400" dirty="0">
                  <a:solidFill>
                    <a:srgbClr val="00408C"/>
                  </a:solidFill>
                  <a:latin typeface="+mj-lt"/>
                  <a:ea typeface="+mj-ea"/>
                  <a:cs typeface="+mj-cs"/>
                </a:rPr>
              </a:br>
              <a:endParaRPr lang="en-US" altLang="en-US" sz="2400" dirty="0">
                <a:solidFill>
                  <a:srgbClr val="00408C"/>
                </a:solidFill>
                <a:latin typeface="+mj-lt"/>
                <a:ea typeface="+mj-ea"/>
                <a:cs typeface="+mj-cs"/>
              </a:endParaRPr>
            </a:p>
            <a:p>
              <a:pPr hangingPunct="1">
                <a:lnSpc>
                  <a:spcPct val="100000"/>
                </a:lnSpc>
                <a:spcBef>
                  <a:spcPts val="488"/>
                </a:spcBef>
                <a:buClrTx/>
                <a:buSzTx/>
                <a:buFontTx/>
                <a:buNone/>
              </a:pPr>
              <a:endParaRPr lang="en-US" altLang="en-US" sz="2400" dirty="0">
                <a:solidFill>
                  <a:srgbClr val="00408C"/>
                </a:solidFill>
                <a:latin typeface="+mj-lt"/>
                <a:ea typeface="+mj-ea"/>
                <a:cs typeface="+mj-cs"/>
              </a:endParaRPr>
            </a:p>
            <a:p>
              <a:pPr hangingPunct="1">
                <a:lnSpc>
                  <a:spcPct val="100000"/>
                </a:lnSpc>
                <a:spcBef>
                  <a:spcPts val="488"/>
                </a:spcBef>
                <a:buClrTx/>
                <a:buSzTx/>
                <a:buFontTx/>
                <a:buNone/>
              </a:pPr>
              <a:endParaRPr lang="en-US" altLang="en-US" sz="2400" dirty="0">
                <a:solidFill>
                  <a:srgbClr val="00408C"/>
                </a:solidFill>
                <a:latin typeface="+mj-lt"/>
                <a:ea typeface="+mj-ea"/>
                <a:cs typeface="+mj-cs"/>
              </a:endParaRPr>
            </a:p>
            <a:p>
              <a:pPr hangingPunct="1">
                <a:lnSpc>
                  <a:spcPct val="100000"/>
                </a:lnSpc>
                <a:spcBef>
                  <a:spcPts val="488"/>
                </a:spcBef>
                <a:buClrTx/>
                <a:buSzTx/>
                <a:buFontTx/>
                <a:buNone/>
              </a:pPr>
              <a:endParaRPr lang="en-US" altLang="en-US" sz="2400" dirty="0">
                <a:solidFill>
                  <a:srgbClr val="00408C"/>
                </a:solidFill>
                <a:latin typeface="+mj-lt"/>
                <a:ea typeface="+mj-ea"/>
                <a:cs typeface="+mj-cs"/>
              </a:endParaRP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400" y="1479550"/>
              <a:ext cx="2552700" cy="3992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484" name="Text Box 4"/>
          <p:cNvSpPr txBox="1">
            <a:spLocks noChangeArrowheads="1"/>
          </p:cNvSpPr>
          <p:nvPr/>
        </p:nvSpPr>
        <p:spPr bwMode="auto">
          <a:xfrm>
            <a:off x="392113" y="1012825"/>
            <a:ext cx="839946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marL="1587" indent="0" hangingPunct="1">
              <a:lnSpc>
                <a:spcPct val="100000"/>
              </a:lnSpc>
              <a:spcBef>
                <a:spcPts val="488"/>
              </a:spcBef>
              <a:buSzPct val="111000"/>
            </a:pPr>
            <a:r>
              <a:rPr lang="en-US" altLang="en-US" sz="2400" dirty="0"/>
              <a:t/>
            </a:r>
            <a:br>
              <a:rPr lang="en-US" altLang="en-US" sz="2400" dirty="0"/>
            </a:br>
            <a:endParaRPr lang="en-US" altLang="en-US" sz="2400" dirty="0"/>
          </a:p>
          <a:p>
            <a:pPr hangingPunct="1">
              <a:lnSpc>
                <a:spcPct val="100000"/>
              </a:lnSpc>
              <a:spcBef>
                <a:spcPts val="488"/>
              </a:spcBef>
              <a:buSzPct val="111000"/>
            </a:pP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
        <p:nvSpPr>
          <p:cNvPr id="20485" name="Text Box 5"/>
          <p:cNvSpPr txBox="1">
            <a:spLocks noChangeArrowheads="1"/>
          </p:cNvSpPr>
          <p:nvPr/>
        </p:nvSpPr>
        <p:spPr bwMode="auto">
          <a:xfrm>
            <a:off x="431800" y="2952750"/>
            <a:ext cx="6335713"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Avec </a:t>
            </a:r>
            <a:r>
              <a:rPr lang="en-US" altLang="en-US" sz="2400" dirty="0" err="1">
                <a:solidFill>
                  <a:srgbClr val="00408C"/>
                </a:solidFill>
                <a:latin typeface="+mj-lt"/>
                <a:ea typeface="+mj-ea"/>
                <a:cs typeface="+mj-cs"/>
              </a:rPr>
              <a:t>ce</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nouvel</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algorithme</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toutes</a:t>
            </a:r>
            <a:r>
              <a:rPr lang="en-US" altLang="en-US" sz="2400" dirty="0">
                <a:solidFill>
                  <a:srgbClr val="00408C"/>
                </a:solidFill>
                <a:latin typeface="+mj-lt"/>
                <a:ea typeface="+mj-ea"/>
                <a:cs typeface="+mj-cs"/>
              </a:rPr>
              <a:t> les </a:t>
            </a:r>
            <a:r>
              <a:rPr lang="en-US" altLang="en-US" sz="2400" dirty="0" err="1">
                <a:solidFill>
                  <a:srgbClr val="00408C"/>
                </a:solidFill>
                <a:latin typeface="+mj-lt"/>
                <a:ea typeface="+mj-ea"/>
                <a:cs typeface="+mj-cs"/>
              </a:rPr>
              <a:t>requêtes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suivantes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retournent</a:t>
            </a:r>
            <a:r>
              <a:rPr lang="en-US" altLang="en-US" sz="2400" dirty="0">
                <a:solidFill>
                  <a:srgbClr val="00408C"/>
                </a:solidFill>
                <a:latin typeface="+mj-lt"/>
                <a:ea typeface="+mj-ea"/>
                <a:cs typeface="+mj-cs"/>
              </a:rPr>
              <a:t> le document WO2014/00729:</a:t>
            </a:r>
            <a:br>
              <a:rPr lang="en-US" altLang="en-US" sz="2400" dirty="0">
                <a:solidFill>
                  <a:srgbClr val="00408C"/>
                </a:solidFill>
                <a:latin typeface="+mj-lt"/>
                <a:ea typeface="+mj-ea"/>
                <a:cs typeface="+mj-cs"/>
              </a:rPr>
            </a:br>
            <a:r>
              <a:rPr lang="en-US" altLang="en-US" sz="2400" dirty="0">
                <a:solidFill>
                  <a:srgbClr val="00408C"/>
                </a:solidFill>
                <a:latin typeface="+mj-lt"/>
                <a:ea typeface="+mj-ea"/>
                <a:cs typeface="+mj-cs"/>
              </a:rPr>
              <a:t> </a:t>
            </a:r>
          </a:p>
          <a:p>
            <a:pPr marL="342900" lvl="1" indent="-341313"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gasballon</a:t>
            </a:r>
            <a:r>
              <a:rPr lang="en-US" altLang="en-US" sz="2400" dirty="0">
                <a:solidFill>
                  <a:srgbClr val="00408C"/>
                </a:solidFill>
                <a:latin typeface="+mj-lt"/>
                <a:ea typeface="+mj-ea"/>
                <a:cs typeface="+mj-cs"/>
              </a:rPr>
              <a:t>” AND “</a:t>
            </a:r>
            <a:r>
              <a:rPr lang="en-US" altLang="en-US" sz="2400" dirty="0" err="1">
                <a:solidFill>
                  <a:srgbClr val="00408C"/>
                </a:solidFill>
                <a:latin typeface="+mj-lt"/>
                <a:ea typeface="+mj-ea"/>
                <a:cs typeface="+mj-cs"/>
              </a:rPr>
              <a:t>roboter</a:t>
            </a:r>
            <a:r>
              <a:rPr lang="en-US" altLang="en-US" sz="2400" dirty="0">
                <a:solidFill>
                  <a:srgbClr val="00408C"/>
                </a:solidFill>
                <a:latin typeface="+mj-lt"/>
                <a:ea typeface="+mj-ea"/>
                <a:cs typeface="+mj-cs"/>
              </a:rPr>
              <a:t>”</a:t>
            </a:r>
          </a:p>
          <a:p>
            <a:pPr marL="342900" lvl="1" indent="-341313"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gasballon</a:t>
            </a:r>
            <a:r>
              <a:rPr lang="en-US" altLang="en-US" sz="2400" dirty="0">
                <a:solidFill>
                  <a:srgbClr val="00408C"/>
                </a:solidFill>
                <a:latin typeface="+mj-lt"/>
                <a:ea typeface="+mj-ea"/>
                <a:cs typeface="+mj-cs"/>
              </a:rPr>
              <a:t>” AND “</a:t>
            </a:r>
            <a:r>
              <a:rPr lang="en-US" altLang="en-US" sz="2400" dirty="0" err="1">
                <a:solidFill>
                  <a:srgbClr val="00408C"/>
                </a:solidFill>
                <a:latin typeface="+mj-lt"/>
                <a:ea typeface="+mj-ea"/>
                <a:cs typeface="+mj-cs"/>
              </a:rPr>
              <a:t>flugroboter</a:t>
            </a:r>
            <a:r>
              <a:rPr lang="en-US" altLang="en-US" sz="2400" dirty="0">
                <a:solidFill>
                  <a:srgbClr val="00408C"/>
                </a:solidFill>
                <a:latin typeface="+mj-lt"/>
                <a:ea typeface="+mj-ea"/>
                <a:cs typeface="+mj-cs"/>
              </a:rPr>
              <a:t>”</a:t>
            </a:r>
          </a:p>
          <a:p>
            <a:pPr marL="342900" lvl="1" indent="-341313"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a:t>
            </a:r>
            <a:r>
              <a:rPr lang="en-US" altLang="en-US" sz="2400" dirty="0" err="1">
                <a:solidFill>
                  <a:srgbClr val="00408C"/>
                </a:solidFill>
                <a:latin typeface="+mj-lt"/>
                <a:ea typeface="+mj-ea"/>
                <a:cs typeface="+mj-cs"/>
              </a:rPr>
              <a:t>ballon</a:t>
            </a:r>
            <a:r>
              <a:rPr lang="en-US" altLang="en-US" sz="2400" dirty="0">
                <a:solidFill>
                  <a:srgbClr val="00408C"/>
                </a:solidFill>
                <a:latin typeface="+mj-lt"/>
                <a:ea typeface="+mj-ea"/>
                <a:cs typeface="+mj-cs"/>
              </a:rPr>
              <a:t>“ AND “</a:t>
            </a:r>
            <a:r>
              <a:rPr lang="en-US" altLang="en-US" sz="2400" dirty="0" err="1">
                <a:solidFill>
                  <a:srgbClr val="00408C"/>
                </a:solidFill>
                <a:latin typeface="+mj-lt"/>
                <a:ea typeface="+mj-ea"/>
                <a:cs typeface="+mj-cs"/>
              </a:rPr>
              <a:t>roboter</a:t>
            </a:r>
            <a:r>
              <a:rPr lang="en-US" altLang="en-US" sz="2400" dirty="0">
                <a:solidFill>
                  <a:srgbClr val="00408C"/>
                </a:solidFill>
                <a:latin typeface="+mj-lt"/>
                <a:ea typeface="+mj-ea"/>
                <a:cs typeface="+mj-cs"/>
              </a:rPr>
              <a:t>”</a:t>
            </a:r>
          </a:p>
          <a:p>
            <a:pPr marL="342900" lvl="1" indent="-341313"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a:t>
            </a:r>
            <a:r>
              <a:rPr lang="en-US" altLang="en-US" sz="2400" dirty="0" err="1">
                <a:solidFill>
                  <a:srgbClr val="00408C"/>
                </a:solidFill>
                <a:latin typeface="+mj-lt"/>
                <a:ea typeface="+mj-ea"/>
                <a:cs typeface="+mj-cs"/>
              </a:rPr>
              <a:t>getragener</a:t>
            </a:r>
            <a:r>
              <a:rPr lang="en-US" altLang="en-US" sz="2400" dirty="0">
                <a:solidFill>
                  <a:srgbClr val="00408C"/>
                </a:solidFill>
                <a:latin typeface="+mj-lt"/>
                <a:ea typeface="+mj-ea"/>
                <a:cs typeface="+mj-cs"/>
              </a:rPr>
              <a:t>” AND “</a:t>
            </a:r>
            <a:r>
              <a:rPr lang="en-US" altLang="en-US" sz="2400" dirty="0" err="1">
                <a:solidFill>
                  <a:srgbClr val="00408C"/>
                </a:solidFill>
                <a:latin typeface="+mj-lt"/>
                <a:ea typeface="+mj-ea"/>
                <a:cs typeface="+mj-cs"/>
              </a:rPr>
              <a:t>roboter</a:t>
            </a:r>
            <a:r>
              <a:rPr lang="en-US" altLang="en-US" sz="2400" dirty="0">
                <a:solidFill>
                  <a:srgbClr val="00408C"/>
                </a:solidFill>
                <a:latin typeface="+mj-lt"/>
                <a:ea typeface="+mj-ea"/>
                <a:cs typeface="+mj-cs"/>
              </a:rPr>
              <a:t>”</a:t>
            </a:r>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7376286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ppt_x"/>
                                          </p:val>
                                        </p:tav>
                                        <p:tav tm="100000">
                                          <p:val>
                                            <p:strVal val="#ppt_x"/>
                                          </p:val>
                                        </p:tav>
                                      </p:tavLst>
                                    </p:anim>
                                    <p:anim calcmode="lin" valueType="num">
                                      <p:cBhvr additive="base">
                                        <p:cTn id="14"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368300" y="548680"/>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2"/>
              </a:buBlip>
              <a:defRPr/>
            </a:pPr>
            <a:r>
              <a:rPr lang="en-US" altLang="en-US" sz="2400" dirty="0">
                <a:latin typeface="+mj-lt"/>
                <a:ea typeface="+mj-ea"/>
                <a:cs typeface="+mj-cs"/>
              </a:rPr>
              <a:t>Interface </a:t>
            </a:r>
            <a:r>
              <a:rPr lang="en-US" altLang="en-US" sz="2400" dirty="0" err="1">
                <a:latin typeface="+mj-lt"/>
                <a:ea typeface="+mj-ea"/>
                <a:cs typeface="+mj-cs"/>
              </a:rPr>
              <a:t>graphique</a:t>
            </a:r>
            <a:r>
              <a:rPr lang="en-US" altLang="en-US" sz="2400" dirty="0">
                <a:latin typeface="+mj-lt"/>
                <a:ea typeface="+mj-ea"/>
                <a:cs typeface="+mj-cs"/>
              </a:rPr>
              <a:t> </a:t>
            </a:r>
            <a:r>
              <a:rPr lang="en-US" altLang="en-US" sz="2400" dirty="0" err="1">
                <a:latin typeface="+mj-lt"/>
                <a:ea typeface="+mj-ea"/>
                <a:cs typeface="+mj-cs"/>
              </a:rPr>
              <a:t>traduite</a:t>
            </a:r>
            <a:r>
              <a:rPr lang="en-US" altLang="en-US" sz="2400" dirty="0">
                <a:latin typeface="+mj-lt"/>
                <a:ea typeface="+mj-ea"/>
                <a:cs typeface="+mj-cs"/>
              </a:rPr>
              <a:t> </a:t>
            </a:r>
            <a:r>
              <a:rPr lang="en-US" altLang="en-US" sz="2400" dirty="0" err="1">
                <a:latin typeface="+mj-lt"/>
                <a:ea typeface="+mj-ea"/>
                <a:cs typeface="+mj-cs"/>
              </a:rPr>
              <a:t>en</a:t>
            </a:r>
            <a:r>
              <a:rPr lang="en-US" altLang="en-US" sz="2400" dirty="0">
                <a:latin typeface="+mj-lt"/>
                <a:ea typeface="+mj-ea"/>
                <a:cs typeface="+mj-cs"/>
              </a:rPr>
              <a:t> </a:t>
            </a:r>
            <a:r>
              <a:rPr lang="en-US" altLang="en-US" sz="2400" dirty="0" err="1">
                <a:latin typeface="+mj-lt"/>
                <a:ea typeface="+mj-ea"/>
                <a:cs typeface="+mj-cs"/>
              </a:rPr>
              <a:t>Arabe</a:t>
            </a:r>
            <a:endParaRPr lang="en-US" altLang="en-US" sz="2400" dirty="0">
              <a:latin typeface="+mj-lt"/>
              <a:ea typeface="+mj-ea"/>
              <a:cs typeface="+mj-cs"/>
            </a:endParaRPr>
          </a:p>
          <a:p>
            <a:pPr marL="0" indent="0" eaLnBrk="1" hangingPunct="1">
              <a:spcBef>
                <a:spcPct val="20000"/>
              </a:spcBef>
              <a:defRPr/>
            </a:pP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844824"/>
            <a:ext cx="859155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9312632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350838" y="521430"/>
            <a:ext cx="822960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2"/>
              </a:buBlip>
              <a:defRPr/>
            </a:pPr>
            <a:r>
              <a:rPr lang="en-US" altLang="en-US" sz="2400" dirty="0">
                <a:latin typeface="+mj-lt"/>
                <a:ea typeface="+mj-ea"/>
                <a:cs typeface="+mj-cs"/>
              </a:rPr>
              <a:t>Support de </a:t>
            </a:r>
            <a:r>
              <a:rPr lang="en-US" altLang="en-US" sz="2400" dirty="0" err="1">
                <a:latin typeface="+mj-lt"/>
                <a:ea typeface="+mj-ea"/>
                <a:cs typeface="+mj-cs"/>
              </a:rPr>
              <a:t>deux</a:t>
            </a:r>
            <a:r>
              <a:rPr lang="en-US" altLang="en-US" sz="2400" dirty="0">
                <a:latin typeface="+mj-lt"/>
                <a:ea typeface="+mj-ea"/>
                <a:cs typeface="+mj-cs"/>
              </a:rPr>
              <a:t> </a:t>
            </a:r>
            <a:r>
              <a:rPr lang="en-US" altLang="en-US" sz="2400" dirty="0" err="1">
                <a:latin typeface="+mj-lt"/>
                <a:ea typeface="+mj-ea"/>
                <a:cs typeface="+mj-cs"/>
              </a:rPr>
              <a:t>nouvelles</a:t>
            </a:r>
            <a:r>
              <a:rPr lang="en-US" altLang="en-US" sz="2400" dirty="0">
                <a:latin typeface="+mj-lt"/>
                <a:ea typeface="+mj-ea"/>
                <a:cs typeface="+mj-cs"/>
              </a:rPr>
              <a:t> </a:t>
            </a:r>
            <a:r>
              <a:rPr lang="en-US" altLang="en-US" sz="2400" dirty="0" err="1">
                <a:latin typeface="+mj-lt"/>
                <a:ea typeface="+mj-ea"/>
                <a:cs typeface="+mj-cs"/>
              </a:rPr>
              <a:t>langues</a:t>
            </a:r>
            <a:r>
              <a:rPr lang="en-US" altLang="en-US" sz="2400" dirty="0">
                <a:latin typeface="+mj-lt"/>
                <a:ea typeface="+mj-ea"/>
                <a:cs typeface="+mj-cs"/>
              </a:rPr>
              <a:t> </a:t>
            </a:r>
            <a:r>
              <a:rPr lang="en-US" altLang="en-US" sz="2400" dirty="0" err="1">
                <a:latin typeface="+mj-lt"/>
                <a:ea typeface="+mj-ea"/>
                <a:cs typeface="+mj-cs"/>
              </a:rPr>
              <a:t>dans</a:t>
            </a:r>
            <a:r>
              <a:rPr lang="en-US" altLang="en-US" sz="2400" dirty="0">
                <a:latin typeface="+mj-lt"/>
                <a:ea typeface="+mj-ea"/>
                <a:cs typeface="+mj-cs"/>
              </a:rPr>
              <a:t> CLIR: </a:t>
            </a:r>
            <a:r>
              <a:rPr lang="en-US" altLang="en-US" sz="2400" dirty="0" err="1">
                <a:latin typeface="+mj-lt"/>
                <a:ea typeface="+mj-ea"/>
                <a:cs typeface="+mj-cs"/>
              </a:rPr>
              <a:t>Danois</a:t>
            </a:r>
            <a:r>
              <a:rPr lang="en-US" altLang="en-US" sz="2400" dirty="0">
                <a:latin typeface="+mj-lt"/>
                <a:ea typeface="+mj-ea"/>
                <a:cs typeface="+mj-cs"/>
              </a:rPr>
              <a:t> et </a:t>
            </a:r>
            <a:r>
              <a:rPr lang="en-US" altLang="en-US" sz="2400" dirty="0" err="1">
                <a:latin typeface="+mj-lt"/>
                <a:ea typeface="+mj-ea"/>
                <a:cs typeface="+mj-cs"/>
              </a:rPr>
              <a:t>Polonais</a:t>
            </a:r>
            <a:endParaRPr lang="en-US" altLang="en-US" sz="2400" dirty="0">
              <a:latin typeface="+mj-lt"/>
              <a:ea typeface="+mj-ea"/>
              <a:cs typeface="+mj-cs"/>
            </a:endParaRPr>
          </a:p>
          <a:p>
            <a:pPr marL="0" indent="0" eaLnBrk="1" hangingPunct="1">
              <a:spcBef>
                <a:spcPct val="20000"/>
              </a:spcBef>
              <a:defRPr/>
            </a:pP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463009"/>
            <a:ext cx="864870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06156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p:cNvPicPr>
            <a:picLocks noGrp="1" noChangeAspect="1"/>
          </p:cNvPicPr>
          <p:nvPr>
            <p:ph type="pic" idx="1"/>
            <p:custDataLst>
              <p:tags r:id="rId1"/>
            </p:custDataLst>
          </p:nvPr>
        </p:nvPicPr>
        <p:blipFill>
          <a:blip r:embed="rId4" cstate="email">
            <a:extLst>
              <a:ext uri="{28A0092B-C50C-407E-A947-70E740481C1C}">
                <a14:useLocalDpi xmlns:a14="http://schemas.microsoft.com/office/drawing/2010/main" val="0"/>
              </a:ext>
            </a:extLst>
          </a:blip>
          <a:srcRect/>
          <a:stretch>
            <a:fillRect/>
          </a:stretch>
        </p:blipFill>
        <p:spPr>
          <a:xfrm>
            <a:off x="611560" y="548679"/>
            <a:ext cx="6667128" cy="4178895"/>
          </a:xfrm>
        </p:spPr>
      </p:pic>
      <p:sp>
        <p:nvSpPr>
          <p:cNvPr id="6" name="Rectangle 5"/>
          <p:cNvSpPr/>
          <p:nvPr>
            <p:custDataLst>
              <p:tags r:id="rId2"/>
            </p:custDataLst>
          </p:nvPr>
        </p:nvSpPr>
        <p:spPr>
          <a:xfrm>
            <a:off x="827584" y="4797152"/>
            <a:ext cx="6664925" cy="1200329"/>
          </a:xfrm>
          <a:prstGeom prst="rect">
            <a:avLst/>
          </a:prstGeom>
        </p:spPr>
        <p:txBody>
          <a:bodyPr wrap="square">
            <a:spAutoFit/>
          </a:bodyPr>
          <a:lstStyle/>
          <a:p>
            <a:r>
              <a:rPr lang="fr-FR" sz="1800" i="1" dirty="0" smtClean="0"/>
              <a:t>“…  Là cependant, les routes sont constituées par l’Internet, les ponts par des normes d’interfonctionnement des données et les véhicules par des ordinateurs et des bases de données.”</a:t>
            </a:r>
            <a:r>
              <a:rPr lang="fr-FR" altLang="ja-JP" sz="1800" dirty="0" smtClean="0"/>
              <a:t> Francis </a:t>
            </a:r>
            <a:r>
              <a:rPr lang="fr-FR" altLang="ja-JP" sz="1800" dirty="0" err="1" smtClean="0"/>
              <a:t>Gurry</a:t>
            </a:r>
            <a:r>
              <a:rPr lang="fr-FR" altLang="ja-JP" sz="1800" dirty="0" smtClean="0"/>
              <a:t>, Directeur général de l’OMPI</a:t>
            </a:r>
            <a:endParaRPr lang="fr-FR" sz="1800" dirty="0"/>
          </a:p>
        </p:txBody>
      </p:sp>
    </p:spTree>
    <p:extLst>
      <p:ext uri="{BB962C8B-B14F-4D97-AF65-F5344CB8AC3E}">
        <p14:creationId xmlns:p14="http://schemas.microsoft.com/office/powerpoint/2010/main" val="14486603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257175"/>
            <a:ext cx="862965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1024387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pPr>
            <a:r>
              <a:rPr lang="en-US" altLang="en-US" sz="3600" dirty="0">
                <a:solidFill>
                  <a:srgbClr val="00408C"/>
                </a:solidFill>
              </a:rPr>
              <a:t>PATENTSCOPE:  </a:t>
            </a:r>
            <a:r>
              <a:rPr lang="en-US" altLang="en-US" sz="3600" dirty="0" err="1">
                <a:solidFill>
                  <a:srgbClr val="00408C"/>
                </a:solidFill>
              </a:rPr>
              <a:t>Développements</a:t>
            </a:r>
            <a:r>
              <a:rPr lang="en-US" altLang="en-US" sz="3600" dirty="0">
                <a:solidFill>
                  <a:srgbClr val="00408C"/>
                </a:solidFill>
              </a:rPr>
              <a:t> </a:t>
            </a:r>
            <a:r>
              <a:rPr lang="en-US" altLang="en-US" sz="3600" dirty="0" err="1">
                <a:solidFill>
                  <a:srgbClr val="00408C"/>
                </a:solidFill>
              </a:rPr>
              <a:t>en</a:t>
            </a:r>
            <a:r>
              <a:rPr lang="en-US" altLang="en-US" sz="3600" dirty="0">
                <a:solidFill>
                  <a:srgbClr val="00408C"/>
                </a:solidFill>
              </a:rPr>
              <a:t> </a:t>
            </a:r>
            <a:r>
              <a:rPr lang="en-US" altLang="en-US" sz="3600" dirty="0" err="1">
                <a:solidFill>
                  <a:srgbClr val="00408C"/>
                </a:solidFill>
              </a:rPr>
              <a:t>cours</a:t>
            </a:r>
            <a:r>
              <a:rPr lang="en-US" altLang="en-US" sz="3600" dirty="0">
                <a:solidFill>
                  <a:srgbClr val="00408C"/>
                </a:solidFill>
              </a:rPr>
              <a:t> et </a:t>
            </a:r>
            <a:r>
              <a:rPr lang="en-US" altLang="en-US" sz="3600" dirty="0" err="1">
                <a:solidFill>
                  <a:srgbClr val="00408C"/>
                </a:solidFill>
              </a:rPr>
              <a:t>futurs</a:t>
            </a:r>
            <a:r>
              <a:rPr lang="en-US" altLang="en-US" sz="3600" dirty="0">
                <a:solidFill>
                  <a:srgbClr val="00408C"/>
                </a:solidFill>
              </a:rPr>
              <a:t> </a:t>
            </a:r>
          </a:p>
        </p:txBody>
      </p:sp>
      <p:sp>
        <p:nvSpPr>
          <p:cNvPr id="18435" name="Text Box 3"/>
          <p:cNvSpPr txBox="1">
            <a:spLocks noChangeArrowheads="1"/>
          </p:cNvSpPr>
          <p:nvPr/>
        </p:nvSpPr>
        <p:spPr bwMode="auto">
          <a:xfrm>
            <a:off x="431800" y="1916832"/>
            <a:ext cx="8280400" cy="1973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endParaRPr lang="en-US" altLang="en-US" sz="2000" dirty="0">
              <a:solidFill>
                <a:srgbClr val="0070C0"/>
              </a:solidFill>
            </a:endParaRPr>
          </a:p>
          <a:p>
            <a:pPr marL="1587" indent="0">
              <a:lnSpc>
                <a:spcPct val="100000"/>
              </a:lnSpc>
              <a:spcBef>
                <a:spcPts val="488"/>
              </a:spcBef>
              <a:buSzPct val="133000"/>
            </a:pPr>
            <a:r>
              <a:rPr lang="en-US" altLang="en-US" sz="2400" dirty="0">
                <a:solidFill>
                  <a:srgbClr val="00408C"/>
                </a:solidFill>
                <a:latin typeface="+mj-lt"/>
                <a:ea typeface="+mj-ea"/>
                <a:cs typeface="+mj-cs"/>
              </a:rPr>
              <a:t>Couverture des </a:t>
            </a:r>
            <a:r>
              <a:rPr lang="en-US" altLang="en-US" sz="2400" dirty="0" err="1" smtClean="0">
                <a:solidFill>
                  <a:srgbClr val="00408C"/>
                </a:solidFill>
                <a:latin typeface="+mj-lt"/>
                <a:ea typeface="+mj-ea"/>
                <a:cs typeface="+mj-cs"/>
              </a:rPr>
              <a:t>données</a:t>
            </a:r>
            <a:endParaRPr lang="en-US" altLang="en-US" sz="2400" dirty="0" smtClean="0">
              <a:solidFill>
                <a:srgbClr val="00408C"/>
              </a:solidFill>
              <a:latin typeface="+mj-lt"/>
              <a:ea typeface="+mj-ea"/>
              <a:cs typeface="+mj-cs"/>
            </a:endParaRPr>
          </a:p>
          <a:p>
            <a:pPr marL="1587" indent="0">
              <a:lnSpc>
                <a:spcPct val="100000"/>
              </a:lnSpc>
              <a:spcBef>
                <a:spcPts val="488"/>
              </a:spcBef>
              <a:buSzPct val="133000"/>
            </a:pPr>
            <a:endParaRPr lang="en-US" altLang="en-US" sz="2400" dirty="0">
              <a:solidFill>
                <a:srgbClr val="00408C"/>
              </a:solidFill>
              <a:latin typeface="+mj-lt"/>
              <a:ea typeface="+mj-ea"/>
              <a:cs typeface="+mj-cs"/>
            </a:endParaRPr>
          </a:p>
          <a:p>
            <a:pPr>
              <a:lnSpc>
                <a:spcPct val="100000"/>
              </a:lnSpc>
              <a:spcBef>
                <a:spcPts val="488"/>
              </a:spcBef>
              <a:buSzPct val="133000"/>
              <a:buFont typeface="Times New Roman" pitchFamily="16" charset="0"/>
              <a:buBlip>
                <a:blip r:embed="rId3"/>
              </a:buBlip>
            </a:pPr>
            <a:r>
              <a:rPr lang="en-US" sz="2400" dirty="0" err="1">
                <a:solidFill>
                  <a:srgbClr val="00408C"/>
                </a:solidFill>
                <a:latin typeface="+mj-lt"/>
                <a:ea typeface="+mj-ea"/>
                <a:cs typeface="+mj-cs"/>
              </a:rPr>
              <a:t>Angleterre</a:t>
            </a:r>
            <a:r>
              <a:rPr lang="en-US" sz="2400" dirty="0">
                <a:solidFill>
                  <a:srgbClr val="00408C"/>
                </a:solidFill>
                <a:latin typeface="+mj-lt"/>
                <a:ea typeface="+mj-ea"/>
                <a:cs typeface="+mj-cs"/>
              </a:rPr>
              <a:t>: </a:t>
            </a:r>
            <a:r>
              <a:rPr lang="en-US" sz="2400" dirty="0" err="1">
                <a:solidFill>
                  <a:srgbClr val="00408C"/>
                </a:solidFill>
                <a:latin typeface="+mj-lt"/>
                <a:ea typeface="+mj-ea"/>
                <a:cs typeface="+mj-cs"/>
              </a:rPr>
              <a:t>texte</a:t>
            </a:r>
            <a:r>
              <a:rPr lang="en-US" sz="2400" dirty="0">
                <a:solidFill>
                  <a:srgbClr val="00408C"/>
                </a:solidFill>
                <a:latin typeface="+mj-lt"/>
                <a:ea typeface="+mj-ea"/>
                <a:cs typeface="+mj-cs"/>
              </a:rPr>
              <a:t> </a:t>
            </a:r>
            <a:r>
              <a:rPr lang="en-US" sz="2400" dirty="0" err="1">
                <a:solidFill>
                  <a:srgbClr val="00408C"/>
                </a:solidFill>
                <a:latin typeface="+mj-lt"/>
                <a:ea typeface="+mj-ea"/>
                <a:cs typeface="+mj-cs"/>
              </a:rPr>
              <a:t>recherchable</a:t>
            </a:r>
            <a:r>
              <a:rPr lang="en-US" sz="2400" dirty="0">
                <a:solidFill>
                  <a:srgbClr val="00408C"/>
                </a:solidFill>
                <a:latin typeface="+mj-lt"/>
                <a:ea typeface="+mj-ea"/>
                <a:cs typeface="+mj-cs"/>
              </a:rPr>
              <a:t> pour les descriptions et </a:t>
            </a:r>
            <a:r>
              <a:rPr lang="en-US" sz="2400" dirty="0" err="1">
                <a:solidFill>
                  <a:srgbClr val="00408C"/>
                </a:solidFill>
                <a:latin typeface="+mj-lt"/>
                <a:ea typeface="+mj-ea"/>
                <a:cs typeface="+mj-cs"/>
              </a:rPr>
              <a:t>revendications</a:t>
            </a:r>
            <a:r>
              <a:rPr lang="en-US" sz="2400" dirty="0">
                <a:solidFill>
                  <a:srgbClr val="00408C"/>
                </a:solidFill>
                <a:latin typeface="+mj-lt"/>
                <a:ea typeface="+mj-ea"/>
                <a:cs typeface="+mj-cs"/>
              </a:rPr>
              <a:t> (</a:t>
            </a:r>
            <a:r>
              <a:rPr lang="en-US" sz="2400" dirty="0" err="1">
                <a:solidFill>
                  <a:srgbClr val="00408C"/>
                </a:solidFill>
                <a:latin typeface="+mj-lt"/>
                <a:ea typeface="+mj-ea"/>
                <a:cs typeface="+mj-cs"/>
              </a:rPr>
              <a:t>en</a:t>
            </a:r>
            <a:r>
              <a:rPr lang="en-US" sz="2400" dirty="0">
                <a:solidFill>
                  <a:srgbClr val="00408C"/>
                </a:solidFill>
                <a:latin typeface="+mj-lt"/>
                <a:ea typeface="+mj-ea"/>
                <a:cs typeface="+mj-cs"/>
              </a:rPr>
              <a:t> </a:t>
            </a:r>
            <a:r>
              <a:rPr lang="en-US" sz="2400" dirty="0" err="1">
                <a:solidFill>
                  <a:srgbClr val="00408C"/>
                </a:solidFill>
                <a:latin typeface="+mj-lt"/>
                <a:ea typeface="+mj-ea"/>
                <a:cs typeface="+mj-cs"/>
              </a:rPr>
              <a:t>commençant</a:t>
            </a:r>
            <a:r>
              <a:rPr lang="en-US" sz="2400" dirty="0">
                <a:solidFill>
                  <a:srgbClr val="00408C"/>
                </a:solidFill>
                <a:latin typeface="+mj-lt"/>
                <a:ea typeface="+mj-ea"/>
                <a:cs typeface="+mj-cs"/>
              </a:rPr>
              <a:t> par le front file)</a:t>
            </a:r>
            <a:br>
              <a:rPr lang="en-US" sz="2400" dirty="0">
                <a:solidFill>
                  <a:srgbClr val="00408C"/>
                </a:solidFill>
                <a:latin typeface="+mj-lt"/>
                <a:ea typeface="+mj-ea"/>
                <a:cs typeface="+mj-cs"/>
              </a:rPr>
            </a:br>
            <a:endParaRPr lang="en-US" sz="2400" dirty="0">
              <a:solidFill>
                <a:srgbClr val="00408C"/>
              </a:solidFill>
              <a:latin typeface="+mj-lt"/>
              <a:ea typeface="+mj-ea"/>
              <a:cs typeface="+mj-cs"/>
            </a:endParaRPr>
          </a:p>
          <a:p>
            <a:pPr>
              <a:lnSpc>
                <a:spcPct val="100000"/>
              </a:lnSpc>
              <a:spcBef>
                <a:spcPts val="488"/>
              </a:spcBef>
              <a:buSzPct val="133000"/>
              <a:buFont typeface="Times New Roman" pitchFamily="16" charset="0"/>
              <a:buBlip>
                <a:blip r:embed="rId3"/>
              </a:buBlip>
            </a:pPr>
            <a:r>
              <a:rPr lang="en-US" sz="2400" dirty="0" err="1">
                <a:solidFill>
                  <a:srgbClr val="00408C"/>
                </a:solidFill>
                <a:latin typeface="+mj-lt"/>
                <a:ea typeface="+mj-ea"/>
                <a:cs typeface="+mj-cs"/>
              </a:rPr>
              <a:t>En</a:t>
            </a:r>
            <a:r>
              <a:rPr lang="en-US" sz="2400" dirty="0">
                <a:solidFill>
                  <a:srgbClr val="00408C"/>
                </a:solidFill>
                <a:latin typeface="+mj-lt"/>
                <a:ea typeface="+mj-ea"/>
                <a:cs typeface="+mj-cs"/>
              </a:rPr>
              <a:t> discussions:</a:t>
            </a:r>
          </a:p>
          <a:p>
            <a:pPr marL="458787" lvl="1" indent="0">
              <a:lnSpc>
                <a:spcPct val="100000"/>
              </a:lnSpc>
              <a:spcBef>
                <a:spcPts val="488"/>
              </a:spcBef>
              <a:buSzPct val="133000"/>
            </a:pPr>
            <a:r>
              <a:rPr lang="en-US" sz="2400" dirty="0">
                <a:solidFill>
                  <a:srgbClr val="00408C"/>
                </a:solidFill>
                <a:latin typeface="+mj-lt"/>
                <a:ea typeface="+mj-ea"/>
                <a:cs typeface="+mj-cs"/>
              </a:rPr>
              <a:t>DK , FR, NZ , AU, documents </a:t>
            </a:r>
            <a:r>
              <a:rPr lang="en-US" sz="2400" dirty="0" err="1">
                <a:solidFill>
                  <a:srgbClr val="00408C"/>
                </a:solidFill>
                <a:latin typeface="+mj-lt"/>
                <a:ea typeface="+mj-ea"/>
                <a:cs typeface="+mj-cs"/>
              </a:rPr>
              <a:t>Japonais</a:t>
            </a:r>
            <a:r>
              <a:rPr lang="en-US" sz="2400" dirty="0">
                <a:solidFill>
                  <a:srgbClr val="00408C"/>
                </a:solidFill>
                <a:latin typeface="+mj-lt"/>
                <a:ea typeface="+mj-ea"/>
                <a:cs typeface="+mj-cs"/>
              </a:rPr>
              <a:t> (entre 1993 et 2003, </a:t>
            </a:r>
            <a:r>
              <a:rPr lang="en-US" sz="2400" dirty="0" err="1">
                <a:solidFill>
                  <a:srgbClr val="00408C"/>
                </a:solidFill>
                <a:latin typeface="+mj-lt"/>
                <a:ea typeface="+mj-ea"/>
                <a:cs typeface="+mj-cs"/>
              </a:rPr>
              <a:t>puis</a:t>
            </a:r>
            <a:r>
              <a:rPr lang="en-US" sz="2400" dirty="0">
                <a:solidFill>
                  <a:srgbClr val="00408C"/>
                </a:solidFill>
                <a:latin typeface="+mj-lt"/>
                <a:ea typeface="+mj-ea"/>
                <a:cs typeface="+mj-cs"/>
              </a:rPr>
              <a:t> plus </a:t>
            </a:r>
            <a:r>
              <a:rPr lang="en-US" sz="2400" dirty="0" err="1">
                <a:solidFill>
                  <a:srgbClr val="00408C"/>
                </a:solidFill>
                <a:latin typeface="+mj-lt"/>
                <a:ea typeface="+mj-ea"/>
                <a:cs typeface="+mj-cs"/>
              </a:rPr>
              <a:t>tard</a:t>
            </a:r>
            <a:r>
              <a:rPr lang="en-US" sz="2400" dirty="0">
                <a:solidFill>
                  <a:srgbClr val="00408C"/>
                </a:solidFill>
                <a:latin typeface="+mj-lt"/>
                <a:ea typeface="+mj-ea"/>
                <a:cs typeface="+mj-cs"/>
              </a:rPr>
              <a:t> après 1971) </a:t>
            </a:r>
          </a:p>
        </p:txBody>
      </p:sp>
    </p:spTree>
    <p:extLst>
      <p:ext uri="{BB962C8B-B14F-4D97-AF65-F5344CB8AC3E}">
        <p14:creationId xmlns:p14="http://schemas.microsoft.com/office/powerpoint/2010/main" val="778719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anim calcmode="lin" valueType="num">
                                      <p:cBhvr>
                                        <p:cTn id="8" dur="500" fill="hold"/>
                                        <p:tgtEl>
                                          <p:spTgt spid="18435"/>
                                        </p:tgtEl>
                                        <p:attrNameLst>
                                          <p:attrName>ppt_x</p:attrName>
                                        </p:attrNameLst>
                                      </p:cBhvr>
                                      <p:tavLst>
                                        <p:tav tm="0">
                                          <p:val>
                                            <p:strVal val="#ppt_x"/>
                                          </p:val>
                                        </p:tav>
                                        <p:tav tm="100000">
                                          <p:val>
                                            <p:strVal val="#ppt_x"/>
                                          </p:val>
                                        </p:tav>
                                      </p:tavLst>
                                    </p:anim>
                                    <p:anim calcmode="lin" valueType="num">
                                      <p:cBhvr>
                                        <p:cTn id="9" dur="5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sp>
        <p:nvSpPr>
          <p:cNvPr id="5124" name="Rectangle 7"/>
          <p:cNvSpPr txBox="1">
            <a:spLocks noChangeArrowheads="1"/>
          </p:cNvSpPr>
          <p:nvPr/>
        </p:nvSpPr>
        <p:spPr bwMode="auto">
          <a:xfrm>
            <a:off x="354666" y="1778786"/>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ts val="0"/>
              </a:spcBef>
            </a:pPr>
            <a:r>
              <a:rPr lang="en-US" altLang="en-US" sz="2400" dirty="0" err="1">
                <a:latin typeface="+mj-lt"/>
                <a:ea typeface="+mj-ea"/>
                <a:cs typeface="+mj-cs"/>
              </a:rPr>
              <a:t>Ajouter</a:t>
            </a:r>
            <a:r>
              <a:rPr lang="en-US" altLang="en-US" sz="2400" dirty="0">
                <a:latin typeface="+mj-lt"/>
                <a:ea typeface="+mj-ea"/>
                <a:cs typeface="+mj-cs"/>
              </a:rPr>
              <a:t> la </a:t>
            </a:r>
            <a:r>
              <a:rPr lang="en-US" altLang="en-US" sz="2400" dirty="0" err="1">
                <a:latin typeface="+mj-lt"/>
                <a:ea typeface="+mj-ea"/>
                <a:cs typeface="+mj-cs"/>
              </a:rPr>
              <a:t>capacité</a:t>
            </a:r>
            <a:r>
              <a:rPr lang="en-US" altLang="en-US" sz="2400" dirty="0">
                <a:latin typeface="+mj-lt"/>
                <a:ea typeface="+mj-ea"/>
                <a:cs typeface="+mj-cs"/>
              </a:rPr>
              <a:t> de </a:t>
            </a:r>
            <a:r>
              <a:rPr lang="en-US" altLang="en-US" sz="2400" dirty="0" err="1">
                <a:latin typeface="+mj-lt"/>
                <a:ea typeface="+mj-ea"/>
                <a:cs typeface="+mj-cs"/>
              </a:rPr>
              <a:t>recherche</a:t>
            </a:r>
            <a:r>
              <a:rPr lang="en-US" altLang="en-US" sz="2400" dirty="0">
                <a:latin typeface="+mj-lt"/>
                <a:ea typeface="+mj-ea"/>
                <a:cs typeface="+mj-cs"/>
              </a:rPr>
              <a:t> de </a:t>
            </a:r>
            <a:r>
              <a:rPr lang="en-US" altLang="en-US" sz="2400" dirty="0" err="1">
                <a:latin typeface="+mj-lt"/>
                <a:ea typeface="+mj-ea"/>
                <a:cs typeface="+mj-cs"/>
              </a:rPr>
              <a:t>formules</a:t>
            </a:r>
            <a:r>
              <a:rPr lang="en-US" altLang="en-US" sz="2400" dirty="0">
                <a:latin typeface="+mj-lt"/>
                <a:ea typeface="+mj-ea"/>
                <a:cs typeface="+mj-cs"/>
              </a:rPr>
              <a:t> </a:t>
            </a:r>
            <a:r>
              <a:rPr lang="en-US" altLang="en-US" sz="2400" dirty="0" err="1">
                <a:latin typeface="+mj-lt"/>
                <a:ea typeface="+mj-ea"/>
                <a:cs typeface="+mj-cs"/>
              </a:rPr>
              <a:t>chimiques</a:t>
            </a:r>
            <a:endParaRPr lang="en-US" altLang="en-US" sz="2400" dirty="0">
              <a:latin typeface="+mj-lt"/>
              <a:ea typeface="+mj-ea"/>
              <a:cs typeface="+mj-cs"/>
            </a:endParaRPr>
          </a:p>
          <a:p>
            <a:pPr marL="0" indent="0" eaLnBrk="1" hangingPunct="1">
              <a:spcBef>
                <a:spcPts val="0"/>
              </a:spcBef>
            </a:pPr>
            <a:r>
              <a:rPr lang="en-US" altLang="en-US" sz="2400" dirty="0">
                <a:latin typeface="+mj-lt"/>
                <a:ea typeface="+mj-ea"/>
                <a:cs typeface="+mj-cs"/>
              </a:rPr>
              <a:t>Principe</a:t>
            </a:r>
            <a:r>
              <a:rPr lang="en-US" altLang="en-US" sz="3600" dirty="0">
                <a:cs typeface="+mn-cs"/>
              </a:rPr>
              <a:t>:</a:t>
            </a:r>
          </a:p>
          <a:p>
            <a:pPr marL="0" indent="0" eaLnBrk="1" hangingPunct="1">
              <a:spcBef>
                <a:spcPct val="20000"/>
              </a:spcBef>
            </a:pP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pPr>
            <a:endParaRPr lang="en-US" altLang="en-US" sz="2400" dirty="0" smtClean="0">
              <a:solidFill>
                <a:schemeClr val="tx1"/>
              </a:solidFill>
            </a:endParaRPr>
          </a:p>
          <a:p>
            <a:pPr eaLnBrk="1" hangingPunct="1">
              <a:spcBef>
                <a:spcPct val="20000"/>
              </a:spcBef>
              <a:buFontTx/>
              <a:buBlip>
                <a:blip r:embed="rId2"/>
              </a:buBlip>
            </a:pPr>
            <a:endParaRPr lang="en-US" altLang="en-US" sz="2400" dirty="0" smtClean="0">
              <a:solidFill>
                <a:schemeClr val="tx1"/>
              </a:solidFill>
            </a:endParaRPr>
          </a:p>
        </p:txBody>
      </p:sp>
      <p:sp>
        <p:nvSpPr>
          <p:cNvPr id="6" name="Rectangle 7"/>
          <p:cNvSpPr txBox="1">
            <a:spLocks noChangeArrowheads="1"/>
          </p:cNvSpPr>
          <p:nvPr/>
        </p:nvSpPr>
        <p:spPr bwMode="auto">
          <a:xfrm>
            <a:off x="393254" y="2996952"/>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buFont typeface="Times New Roman" pitchFamily="16" charset="0"/>
              <a:buBlip>
                <a:blip r:embed="rId2"/>
              </a:buBlip>
            </a:pPr>
            <a:r>
              <a:rPr lang="en-US" altLang="en-US" sz="2400" dirty="0" smtClean="0">
                <a:latin typeface="+mj-lt"/>
                <a:ea typeface="+mj-ea"/>
                <a:cs typeface="+mj-cs"/>
              </a:rPr>
              <a:t> Identifier </a:t>
            </a:r>
            <a:r>
              <a:rPr lang="en-US" altLang="en-US" sz="2400" dirty="0">
                <a:latin typeface="+mj-lt"/>
                <a:ea typeface="+mj-ea"/>
                <a:cs typeface="+mj-cs"/>
              </a:rPr>
              <a:t>les </a:t>
            </a:r>
            <a:r>
              <a:rPr lang="en-US" altLang="en-US" sz="2400" dirty="0" err="1">
                <a:latin typeface="+mj-lt"/>
                <a:ea typeface="+mj-ea"/>
                <a:cs typeface="+mj-cs"/>
              </a:rPr>
              <a:t>formules</a:t>
            </a:r>
            <a:r>
              <a:rPr lang="en-US" altLang="en-US" sz="2400" dirty="0">
                <a:latin typeface="+mj-lt"/>
                <a:ea typeface="+mj-ea"/>
                <a:cs typeface="+mj-cs"/>
              </a:rPr>
              <a:t> </a:t>
            </a:r>
            <a:r>
              <a:rPr lang="en-US" altLang="en-US" sz="2400" dirty="0" err="1">
                <a:latin typeface="+mj-lt"/>
                <a:ea typeface="+mj-ea"/>
                <a:cs typeface="+mj-cs"/>
              </a:rPr>
              <a:t>chimiques</a:t>
            </a:r>
            <a:r>
              <a:rPr lang="en-US" altLang="en-US" sz="2400" dirty="0">
                <a:latin typeface="+mj-lt"/>
                <a:ea typeface="+mj-ea"/>
                <a:cs typeface="+mj-cs"/>
              </a:rPr>
              <a:t> </a:t>
            </a:r>
            <a:r>
              <a:rPr lang="en-US" altLang="en-US" sz="2400" dirty="0" err="1">
                <a:latin typeface="+mj-lt"/>
                <a:ea typeface="+mj-ea"/>
                <a:cs typeface="+mj-cs"/>
              </a:rPr>
              <a:t>dans</a:t>
            </a:r>
            <a:r>
              <a:rPr lang="en-US" altLang="en-US" sz="2400" dirty="0">
                <a:latin typeface="+mj-lt"/>
                <a:ea typeface="+mj-ea"/>
                <a:cs typeface="+mj-cs"/>
              </a:rPr>
              <a:t> les </a:t>
            </a:r>
            <a:r>
              <a:rPr lang="en-US" altLang="en-US" sz="2400" dirty="0" err="1">
                <a:latin typeface="+mj-lt"/>
                <a:ea typeface="+mj-ea"/>
                <a:cs typeface="+mj-cs"/>
              </a:rPr>
              <a:t>textes</a:t>
            </a:r>
            <a:r>
              <a:rPr lang="en-US" altLang="en-US" sz="2400" dirty="0">
                <a:latin typeface="+mj-lt"/>
                <a:ea typeface="+mj-ea"/>
                <a:cs typeface="+mj-cs"/>
              </a:rPr>
              <a:t> de </a:t>
            </a:r>
            <a:r>
              <a:rPr lang="en-US" altLang="en-US" sz="2400" dirty="0" smtClean="0">
                <a:latin typeface="+mj-lt"/>
                <a:ea typeface="+mj-ea"/>
                <a:cs typeface="+mj-cs"/>
              </a:rPr>
              <a:t>   </a:t>
            </a:r>
          </a:p>
          <a:p>
            <a:pPr marL="0" indent="0" eaLnBrk="1" hangingPunct="1">
              <a:spcBef>
                <a:spcPct val="20000"/>
              </a:spcBef>
            </a:pPr>
            <a:r>
              <a:rPr lang="en-US" altLang="en-US" sz="2400" dirty="0" smtClean="0">
                <a:latin typeface="+mj-lt"/>
                <a:ea typeface="+mj-ea"/>
                <a:cs typeface="+mj-cs"/>
              </a:rPr>
              <a:t>   brevets </a:t>
            </a:r>
            <a:r>
              <a:rPr lang="en-US" altLang="en-US" sz="2400" dirty="0" err="1">
                <a:latin typeface="+mj-lt"/>
                <a:ea typeface="+mj-ea"/>
                <a:cs typeface="+mj-cs"/>
              </a:rPr>
              <a:t>ainsi</a:t>
            </a:r>
            <a:r>
              <a:rPr lang="en-US" altLang="en-US" sz="2400" dirty="0">
                <a:latin typeface="+mj-lt"/>
                <a:ea typeface="+mj-ea"/>
                <a:cs typeface="+mj-cs"/>
              </a:rPr>
              <a:t> que </a:t>
            </a:r>
            <a:r>
              <a:rPr lang="en-US" altLang="en-US" sz="2400" dirty="0" err="1">
                <a:latin typeface="+mj-lt"/>
                <a:ea typeface="+mj-ea"/>
                <a:cs typeface="+mj-cs"/>
              </a:rPr>
              <a:t>dans</a:t>
            </a:r>
            <a:r>
              <a:rPr lang="en-US" altLang="en-US" sz="2400" dirty="0">
                <a:latin typeface="+mj-lt"/>
                <a:ea typeface="+mj-ea"/>
                <a:cs typeface="+mj-cs"/>
              </a:rPr>
              <a:t> les </a:t>
            </a:r>
            <a:r>
              <a:rPr lang="en-US" altLang="en-US" sz="2400" dirty="0" err="1">
                <a:latin typeface="+mj-lt"/>
                <a:ea typeface="+mj-ea"/>
                <a:cs typeface="+mj-cs"/>
              </a:rPr>
              <a:t>imagettes</a:t>
            </a:r>
            <a:r>
              <a:rPr lang="en-US" altLang="en-US" sz="2400" dirty="0">
                <a:latin typeface="+mj-lt"/>
                <a:ea typeface="+mj-ea"/>
                <a:cs typeface="+mj-cs"/>
              </a:rPr>
              <a:t> </a:t>
            </a:r>
            <a:r>
              <a:rPr lang="en-US" altLang="en-US" sz="2400" dirty="0" err="1">
                <a:latin typeface="+mj-lt"/>
                <a:ea typeface="+mj-ea"/>
                <a:cs typeface="+mj-cs"/>
              </a:rPr>
              <a:t>incluses</a:t>
            </a: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buFont typeface="Times New Roman" pitchFamily="16" charset="0"/>
              <a:buBlip>
                <a:blip r:embed="rId2"/>
              </a:buBlip>
            </a:pPr>
            <a:r>
              <a:rPr lang="en-US" altLang="en-US" sz="2400" dirty="0" smtClean="0">
                <a:latin typeface="+mj-lt"/>
                <a:ea typeface="+mj-ea"/>
                <a:cs typeface="+mj-cs"/>
              </a:rPr>
              <a:t> </a:t>
            </a:r>
            <a:r>
              <a:rPr lang="en-US" altLang="en-US" sz="2400" dirty="0" err="1" smtClean="0">
                <a:latin typeface="+mj-lt"/>
                <a:ea typeface="+mj-ea"/>
                <a:cs typeface="+mj-cs"/>
              </a:rPr>
              <a:t>Associer</a:t>
            </a:r>
            <a:r>
              <a:rPr lang="en-US" altLang="en-US" sz="2400" dirty="0" smtClean="0">
                <a:latin typeface="+mj-lt"/>
                <a:ea typeface="+mj-ea"/>
                <a:cs typeface="+mj-cs"/>
              </a:rPr>
              <a:t> </a:t>
            </a:r>
            <a:r>
              <a:rPr lang="en-US" altLang="en-US" sz="2400" dirty="0">
                <a:latin typeface="+mj-lt"/>
                <a:ea typeface="+mj-ea"/>
                <a:cs typeface="+mj-cs"/>
              </a:rPr>
              <a:t>à </a:t>
            </a:r>
            <a:r>
              <a:rPr lang="en-US" altLang="en-US" sz="2400" dirty="0" err="1">
                <a:latin typeface="+mj-lt"/>
                <a:ea typeface="+mj-ea"/>
                <a:cs typeface="+mj-cs"/>
              </a:rPr>
              <a:t>toutes</a:t>
            </a:r>
            <a:r>
              <a:rPr lang="en-US" altLang="en-US" sz="2400" dirty="0">
                <a:latin typeface="+mj-lt"/>
                <a:ea typeface="+mj-ea"/>
                <a:cs typeface="+mj-cs"/>
              </a:rPr>
              <a:t> les </a:t>
            </a:r>
            <a:r>
              <a:rPr lang="en-US" altLang="en-US" sz="2400" dirty="0" err="1">
                <a:latin typeface="+mj-lt"/>
                <a:ea typeface="+mj-ea"/>
                <a:cs typeface="+mj-cs"/>
              </a:rPr>
              <a:t>différentes</a:t>
            </a:r>
            <a:r>
              <a:rPr lang="en-US" altLang="en-US" sz="2400" dirty="0">
                <a:latin typeface="+mj-lt"/>
                <a:ea typeface="+mj-ea"/>
                <a:cs typeface="+mj-cs"/>
              </a:rPr>
              <a:t> </a:t>
            </a:r>
            <a:r>
              <a:rPr lang="en-US" altLang="en-US" sz="2400" dirty="0" err="1">
                <a:latin typeface="+mj-lt"/>
                <a:ea typeface="+mj-ea"/>
                <a:cs typeface="+mj-cs"/>
              </a:rPr>
              <a:t>représentations</a:t>
            </a:r>
            <a:r>
              <a:rPr lang="en-US" altLang="en-US" sz="2400" dirty="0">
                <a:latin typeface="+mj-lt"/>
                <a:ea typeface="+mj-ea"/>
                <a:cs typeface="+mj-cs"/>
              </a:rPr>
              <a:t> </a:t>
            </a:r>
            <a:r>
              <a:rPr lang="en-US" altLang="en-US" sz="2400" dirty="0" err="1">
                <a:latin typeface="+mj-lt"/>
                <a:ea typeface="+mj-ea"/>
                <a:cs typeface="+mj-cs"/>
              </a:rPr>
              <a:t>d’une</a:t>
            </a:r>
            <a:r>
              <a:rPr lang="en-US" altLang="en-US" sz="2400" dirty="0">
                <a:latin typeface="+mj-lt"/>
                <a:ea typeface="+mj-ea"/>
                <a:cs typeface="+mj-cs"/>
              </a:rPr>
              <a:t> </a:t>
            </a:r>
            <a:endParaRPr lang="en-US" altLang="en-US" sz="2400" dirty="0" smtClean="0">
              <a:latin typeface="+mj-lt"/>
              <a:ea typeface="+mj-ea"/>
              <a:cs typeface="+mj-cs"/>
            </a:endParaRPr>
          </a:p>
          <a:p>
            <a:pPr marL="0" indent="0" eaLnBrk="1" hangingPunct="1">
              <a:spcBef>
                <a:spcPct val="20000"/>
              </a:spcBef>
            </a:pPr>
            <a:r>
              <a:rPr lang="en-US" altLang="en-US" sz="2400" dirty="0">
                <a:latin typeface="+mj-lt"/>
                <a:ea typeface="+mj-ea"/>
                <a:cs typeface="+mj-cs"/>
              </a:rPr>
              <a:t> </a:t>
            </a:r>
            <a:r>
              <a:rPr lang="en-US" altLang="en-US" sz="2400" dirty="0" smtClean="0">
                <a:latin typeface="+mj-lt"/>
                <a:ea typeface="+mj-ea"/>
                <a:cs typeface="+mj-cs"/>
              </a:rPr>
              <a:t>  </a:t>
            </a:r>
            <a:r>
              <a:rPr lang="en-US" altLang="en-US" sz="2400" dirty="0" err="1" smtClean="0">
                <a:latin typeface="+mj-lt"/>
                <a:ea typeface="+mj-ea"/>
                <a:cs typeface="+mj-cs"/>
              </a:rPr>
              <a:t>formule</a:t>
            </a:r>
            <a:r>
              <a:rPr lang="en-US" altLang="en-US" sz="2400" dirty="0" smtClean="0">
                <a:latin typeface="+mj-lt"/>
                <a:ea typeface="+mj-ea"/>
                <a:cs typeface="+mj-cs"/>
              </a:rPr>
              <a:t> </a:t>
            </a:r>
            <a:r>
              <a:rPr lang="en-US" altLang="en-US" sz="2400" dirty="0" err="1">
                <a:latin typeface="+mj-lt"/>
                <a:ea typeface="+mj-ea"/>
                <a:cs typeface="+mj-cs"/>
              </a:rPr>
              <a:t>chimique</a:t>
            </a:r>
            <a:r>
              <a:rPr lang="en-US" altLang="en-US" sz="2400" dirty="0">
                <a:latin typeface="+mj-lt"/>
                <a:ea typeface="+mj-ea"/>
                <a:cs typeface="+mj-cs"/>
              </a:rPr>
              <a:t> </a:t>
            </a:r>
            <a:r>
              <a:rPr lang="en-US" altLang="en-US" sz="2400" dirty="0" err="1">
                <a:latin typeface="+mj-lt"/>
                <a:ea typeface="+mj-ea"/>
                <a:cs typeface="+mj-cs"/>
              </a:rPr>
              <a:t>une</a:t>
            </a:r>
            <a:r>
              <a:rPr lang="en-US" altLang="en-US" sz="2400" dirty="0">
                <a:latin typeface="+mj-lt"/>
                <a:ea typeface="+mj-ea"/>
                <a:cs typeface="+mj-cs"/>
              </a:rPr>
              <a:t> </a:t>
            </a:r>
            <a:r>
              <a:rPr lang="en-US" altLang="en-US" sz="2400" dirty="0" err="1">
                <a:latin typeface="+mj-lt"/>
                <a:ea typeface="+mj-ea"/>
                <a:cs typeface="+mj-cs"/>
              </a:rPr>
              <a:t>représentation</a:t>
            </a:r>
            <a:r>
              <a:rPr lang="en-US" altLang="en-US" sz="2400" dirty="0">
                <a:latin typeface="+mj-lt"/>
                <a:ea typeface="+mj-ea"/>
                <a:cs typeface="+mj-cs"/>
              </a:rPr>
              <a:t> unique (</a:t>
            </a:r>
            <a:r>
              <a:rPr lang="en-US" altLang="en-US" sz="2400" dirty="0" err="1">
                <a:latin typeface="+mj-lt"/>
                <a:ea typeface="+mj-ea"/>
                <a:cs typeface="+mj-cs"/>
              </a:rPr>
              <a:t>Inchikey</a:t>
            </a:r>
            <a:r>
              <a:rPr lang="en-US" altLang="en-US" sz="2400" dirty="0">
                <a:latin typeface="+mj-lt"/>
                <a:ea typeface="+mj-ea"/>
                <a:cs typeface="+mj-cs"/>
              </a:rPr>
              <a:t>)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buFont typeface="Times New Roman" pitchFamily="16" charset="0"/>
              <a:buBlip>
                <a:blip r:embed="rId2"/>
              </a:buBlip>
            </a:pPr>
            <a:r>
              <a:rPr lang="en-US" altLang="en-US" sz="2400" dirty="0" smtClean="0">
                <a:latin typeface="+mj-lt"/>
                <a:ea typeface="+mj-ea"/>
                <a:cs typeface="+mj-cs"/>
              </a:rPr>
              <a:t> </a:t>
            </a:r>
            <a:r>
              <a:rPr lang="en-US" altLang="en-US" sz="2400" dirty="0" err="1" smtClean="0">
                <a:latin typeface="+mj-lt"/>
                <a:ea typeface="+mj-ea"/>
                <a:cs typeface="+mj-cs"/>
              </a:rPr>
              <a:t>Mettre</a:t>
            </a:r>
            <a:r>
              <a:rPr lang="en-US" altLang="en-US" sz="2400" dirty="0" smtClean="0">
                <a:latin typeface="+mj-lt"/>
                <a:ea typeface="+mj-ea"/>
                <a:cs typeface="+mj-cs"/>
              </a:rPr>
              <a:t> </a:t>
            </a:r>
            <a:r>
              <a:rPr lang="en-US" altLang="en-US" sz="2400" dirty="0">
                <a:latin typeface="+mj-lt"/>
                <a:ea typeface="+mj-ea"/>
                <a:cs typeface="+mj-cs"/>
              </a:rPr>
              <a:t>à disposition des </a:t>
            </a:r>
            <a:r>
              <a:rPr lang="en-US" altLang="en-US" sz="2400" dirty="0" err="1">
                <a:latin typeface="+mj-lt"/>
                <a:ea typeface="+mj-ea"/>
                <a:cs typeface="+mj-cs"/>
              </a:rPr>
              <a:t>fonctions</a:t>
            </a:r>
            <a:r>
              <a:rPr lang="en-US" altLang="en-US" sz="2400" dirty="0">
                <a:latin typeface="+mj-lt"/>
                <a:ea typeface="+mj-ea"/>
                <a:cs typeface="+mj-cs"/>
              </a:rPr>
              <a:t> de </a:t>
            </a:r>
            <a:r>
              <a:rPr lang="en-US" altLang="en-US" sz="2400" dirty="0" err="1">
                <a:latin typeface="+mj-lt"/>
                <a:ea typeface="+mj-ea"/>
                <a:cs typeface="+mj-cs"/>
              </a:rPr>
              <a:t>recherche</a:t>
            </a:r>
            <a:r>
              <a:rPr lang="en-US" altLang="en-US" sz="2400" dirty="0">
                <a:latin typeface="+mj-lt"/>
                <a:ea typeface="+mj-ea"/>
                <a:cs typeface="+mj-cs"/>
              </a:rPr>
              <a:t> pour </a:t>
            </a:r>
            <a:r>
              <a:rPr lang="en-US" altLang="en-US" sz="2400" dirty="0" err="1" smtClean="0">
                <a:latin typeface="+mj-lt"/>
                <a:ea typeface="+mj-ea"/>
                <a:cs typeface="+mj-cs"/>
              </a:rPr>
              <a:t>ces</a:t>
            </a:r>
            <a:endParaRPr lang="en-US" altLang="en-US" sz="2400" dirty="0" smtClean="0">
              <a:latin typeface="+mj-lt"/>
              <a:ea typeface="+mj-ea"/>
              <a:cs typeface="+mj-cs"/>
            </a:endParaRPr>
          </a:p>
          <a:p>
            <a:pPr marL="0" indent="0" eaLnBrk="1" hangingPunct="1">
              <a:spcBef>
                <a:spcPct val="20000"/>
              </a:spcBef>
            </a:pPr>
            <a:r>
              <a:rPr lang="en-US" altLang="en-US" sz="2400" dirty="0">
                <a:latin typeface="+mj-lt"/>
                <a:ea typeface="+mj-ea"/>
                <a:cs typeface="+mj-cs"/>
              </a:rPr>
              <a:t> </a:t>
            </a:r>
            <a:r>
              <a:rPr lang="en-US" altLang="en-US" sz="2400" dirty="0" smtClean="0">
                <a:latin typeface="+mj-lt"/>
                <a:ea typeface="+mj-ea"/>
                <a:cs typeface="+mj-cs"/>
              </a:rPr>
              <a:t>  </a:t>
            </a:r>
            <a:r>
              <a:rPr lang="en-US" altLang="en-US" sz="2400" dirty="0">
                <a:latin typeface="+mj-lt"/>
                <a:ea typeface="+mj-ea"/>
                <a:cs typeface="+mj-cs"/>
              </a:rPr>
              <a:t>“</a:t>
            </a:r>
            <a:r>
              <a:rPr lang="en-US" altLang="en-US" sz="2400" dirty="0" err="1">
                <a:latin typeface="+mj-lt"/>
                <a:ea typeface="+mj-ea"/>
                <a:cs typeface="+mj-cs"/>
              </a:rPr>
              <a:t>Inchikeys</a:t>
            </a:r>
            <a:r>
              <a:rPr lang="en-US" altLang="en-US" sz="2400" dirty="0">
                <a:latin typeface="+mj-lt"/>
                <a:ea typeface="+mj-ea"/>
                <a:cs typeface="+mj-cs"/>
              </a:rPr>
              <a:t>” qui </a:t>
            </a:r>
            <a:r>
              <a:rPr lang="en-US" altLang="en-US" sz="2400" dirty="0" err="1">
                <a:latin typeface="+mj-lt"/>
                <a:ea typeface="+mj-ea"/>
                <a:cs typeface="+mj-cs"/>
              </a:rPr>
              <a:t>soient</a:t>
            </a:r>
            <a:r>
              <a:rPr lang="en-US" altLang="en-US" sz="2400" dirty="0">
                <a:latin typeface="+mj-lt"/>
                <a:ea typeface="+mj-ea"/>
                <a:cs typeface="+mj-cs"/>
              </a:rPr>
              <a:t> </a:t>
            </a:r>
            <a:r>
              <a:rPr lang="en-US" altLang="en-US" sz="2400" dirty="0" err="1">
                <a:latin typeface="+mj-lt"/>
                <a:ea typeface="+mj-ea"/>
                <a:cs typeface="+mj-cs"/>
              </a:rPr>
              <a:t>utilisables</a:t>
            </a:r>
            <a:r>
              <a:rPr lang="en-US" altLang="en-US" sz="2400" dirty="0">
                <a:latin typeface="+mj-lt"/>
                <a:ea typeface="+mj-ea"/>
                <a:cs typeface="+mj-cs"/>
              </a:rPr>
              <a:t> par le grand public</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pPr>
            <a:endParaRPr lang="en-US" altLang="en-US" sz="2400" dirty="0" smtClean="0">
              <a:solidFill>
                <a:schemeClr val="tx1"/>
              </a:solidFill>
            </a:endParaRPr>
          </a:p>
          <a:p>
            <a:pPr eaLnBrk="1" hangingPunct="1">
              <a:spcBef>
                <a:spcPct val="20000"/>
              </a:spcBef>
              <a:buFontTx/>
              <a:buBlip>
                <a:blip r:embed="rId2"/>
              </a:buBlip>
            </a:pPr>
            <a:endParaRPr lang="en-US" altLang="en-US" sz="2400" dirty="0" smtClean="0">
              <a:solidFill>
                <a:schemeClr val="tx1"/>
              </a:solidFill>
            </a:endParaRPr>
          </a:p>
        </p:txBody>
      </p:sp>
      <p:sp>
        <p:nvSpPr>
          <p:cNvPr id="8"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pPr>
            <a:r>
              <a:rPr lang="en-US" altLang="en-US" sz="3600" dirty="0">
                <a:solidFill>
                  <a:srgbClr val="00408C"/>
                </a:solidFill>
              </a:rPr>
              <a:t>PATENTSCOPE:  </a:t>
            </a:r>
            <a:r>
              <a:rPr lang="en-US" altLang="en-US" sz="3600" dirty="0" err="1">
                <a:solidFill>
                  <a:srgbClr val="00408C"/>
                </a:solidFill>
              </a:rPr>
              <a:t>Développements</a:t>
            </a:r>
            <a:r>
              <a:rPr lang="en-US" altLang="en-US" sz="3600" dirty="0">
                <a:solidFill>
                  <a:srgbClr val="00408C"/>
                </a:solidFill>
              </a:rPr>
              <a:t> </a:t>
            </a:r>
            <a:r>
              <a:rPr lang="en-US" altLang="en-US" sz="3600" dirty="0" err="1">
                <a:solidFill>
                  <a:srgbClr val="00408C"/>
                </a:solidFill>
              </a:rPr>
              <a:t>en</a:t>
            </a:r>
            <a:r>
              <a:rPr lang="en-US" altLang="en-US" sz="3600" dirty="0">
                <a:solidFill>
                  <a:srgbClr val="00408C"/>
                </a:solidFill>
              </a:rPr>
              <a:t> </a:t>
            </a:r>
            <a:r>
              <a:rPr lang="en-US" altLang="en-US" sz="3600" dirty="0" err="1">
                <a:solidFill>
                  <a:srgbClr val="00408C"/>
                </a:solidFill>
              </a:rPr>
              <a:t>cours</a:t>
            </a:r>
            <a:r>
              <a:rPr lang="en-US" altLang="en-US" sz="3600" dirty="0">
                <a:solidFill>
                  <a:srgbClr val="00408C"/>
                </a:solidFill>
              </a:rPr>
              <a:t> et </a:t>
            </a:r>
            <a:r>
              <a:rPr lang="en-US" altLang="en-US" sz="3600" dirty="0" err="1">
                <a:solidFill>
                  <a:srgbClr val="00408C"/>
                </a:solidFill>
              </a:rPr>
              <a:t>futurs</a:t>
            </a:r>
            <a:r>
              <a:rPr lang="en-US" altLang="en-US" sz="3600" dirty="0">
                <a:solidFill>
                  <a:srgbClr val="00408C"/>
                </a:solidFill>
              </a:rPr>
              <a:t> </a:t>
            </a:r>
          </a:p>
        </p:txBody>
      </p:sp>
    </p:spTree>
    <p:extLst>
      <p:ext uri="{BB962C8B-B14F-4D97-AF65-F5344CB8AC3E}">
        <p14:creationId xmlns:p14="http://schemas.microsoft.com/office/powerpoint/2010/main" val="357386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5"/>
          <p:cNvSpPr txBox="1">
            <a:spLocks noChangeArrowheads="1"/>
          </p:cNvSpPr>
          <p:nvPr/>
        </p:nvSpPr>
        <p:spPr bwMode="auto">
          <a:xfrm>
            <a:off x="958849" y="2162413"/>
            <a:ext cx="1554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lnSpc>
                <a:spcPct val="90000"/>
              </a:lnSpc>
            </a:pPr>
            <a:r>
              <a:rPr lang="en-GB" altLang="de-DE" sz="1100" b="1" i="1">
                <a:solidFill>
                  <a:srgbClr val="5F5F5F"/>
                </a:solidFill>
                <a:latin typeface="Arial" pitchFamily="34" charset="0"/>
                <a:cs typeface="Arial" pitchFamily="34" charset="0"/>
              </a:rPr>
              <a:t>PATENTSCOPE </a:t>
            </a:r>
            <a:r>
              <a:rPr lang="en-GB" altLang="de-DE" sz="1100" b="1">
                <a:solidFill>
                  <a:srgbClr val="5F5F5F"/>
                </a:solidFill>
                <a:latin typeface="Arial" pitchFamily="34" charset="0"/>
                <a:cs typeface="Arial" pitchFamily="34" charset="0"/>
              </a:rPr>
              <a:t>Documents</a:t>
            </a:r>
            <a:endParaRPr lang="en-GB" altLang="de-DE" sz="1100" b="1" i="1">
              <a:solidFill>
                <a:srgbClr val="5F5F5F"/>
              </a:solidFill>
              <a:latin typeface="Arial" pitchFamily="34" charset="0"/>
              <a:cs typeface="Arial" pitchFamily="34" charset="0"/>
            </a:endParaRPr>
          </a:p>
        </p:txBody>
      </p:sp>
      <p:sp>
        <p:nvSpPr>
          <p:cNvPr id="5" name="Text Box 25"/>
          <p:cNvSpPr txBox="1">
            <a:spLocks noChangeArrowheads="1"/>
          </p:cNvSpPr>
          <p:nvPr/>
        </p:nvSpPr>
        <p:spPr bwMode="auto">
          <a:xfrm>
            <a:off x="5064124" y="2162413"/>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lnSpc>
                <a:spcPct val="90000"/>
              </a:lnSpc>
            </a:pPr>
            <a:r>
              <a:rPr lang="en-GB" altLang="de-DE" sz="1100" b="1">
                <a:solidFill>
                  <a:srgbClr val="5F5F5F"/>
                </a:solidFill>
                <a:latin typeface="Arial" pitchFamily="34" charset="0"/>
                <a:cs typeface="Arial" pitchFamily="34" charset="0"/>
              </a:rPr>
              <a:t>Enriched </a:t>
            </a:r>
            <a:r>
              <a:rPr lang="en-GB" altLang="de-DE" sz="1100" b="1" i="1">
                <a:solidFill>
                  <a:srgbClr val="5F5F5F"/>
                </a:solidFill>
                <a:latin typeface="Arial" pitchFamily="34" charset="0"/>
                <a:cs typeface="Arial" pitchFamily="34" charset="0"/>
              </a:rPr>
              <a:t>PATENTSCOPE</a:t>
            </a:r>
            <a:r>
              <a:rPr lang="en-GB" altLang="de-DE" sz="1100" b="1">
                <a:solidFill>
                  <a:srgbClr val="5F5F5F"/>
                </a:solidFill>
                <a:latin typeface="Arial" pitchFamily="34" charset="0"/>
                <a:cs typeface="Arial" pitchFamily="34" charset="0"/>
              </a:rPr>
              <a:t> Documents</a:t>
            </a:r>
            <a:endParaRPr lang="en-GB" altLang="de-DE" sz="1100" b="1" i="1">
              <a:solidFill>
                <a:srgbClr val="5F5F5F"/>
              </a:solidFill>
              <a:latin typeface="Arial" pitchFamily="34" charset="0"/>
              <a:cs typeface="Arial" pitchFamily="34" charset="0"/>
            </a:endParaRPr>
          </a:p>
        </p:txBody>
      </p:sp>
      <p:grpSp>
        <p:nvGrpSpPr>
          <p:cNvPr id="6" name="Gruppieren 21"/>
          <p:cNvGrpSpPr>
            <a:grpSpLocks noChangeAspect="1"/>
          </p:cNvGrpSpPr>
          <p:nvPr/>
        </p:nvGrpSpPr>
        <p:grpSpPr bwMode="auto">
          <a:xfrm>
            <a:off x="2471736" y="4391263"/>
            <a:ext cx="1511300" cy="1004888"/>
            <a:chOff x="1619672" y="3140968"/>
            <a:chExt cx="2819215" cy="1872208"/>
          </a:xfrm>
        </p:grpSpPr>
        <p:pic>
          <p:nvPicPr>
            <p:cNvPr id="7" name="Picture 2"/>
            <p:cNvPicPr>
              <a:picLocks noChangeAspect="1" noChangeArrowheads="1"/>
            </p:cNvPicPr>
            <p:nvPr/>
          </p:nvPicPr>
          <p:blipFill>
            <a:blip r:embed="rId2"/>
            <a:srcRect/>
            <a:stretch>
              <a:fillRect/>
            </a:stretch>
          </p:blipFill>
          <p:spPr bwMode="auto">
            <a:xfrm>
              <a:off x="1619672" y="3140968"/>
              <a:ext cx="2819215" cy="187220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6" descr="C:\Users\Sepp\Dropbox\Temp\Vortrag Nizza\Diezepa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532057"/>
              <a:ext cx="1296144" cy="1409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Nach oben gebogener Pfeil 28"/>
          <p:cNvSpPr/>
          <p:nvPr/>
        </p:nvSpPr>
        <p:spPr>
          <a:xfrm flipV="1">
            <a:off x="7222949" y="1442159"/>
            <a:ext cx="1081088" cy="1943770"/>
          </a:xfrm>
          <a:prstGeom prst="bentUpArrow">
            <a:avLst>
              <a:gd name="adj1" fmla="val 20025"/>
              <a:gd name="adj2" fmla="val 20439"/>
              <a:gd name="adj3" fmla="val 25000"/>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anchor="ctr"/>
          <a:lstStyle/>
          <a:p>
            <a:pPr algn="ctr">
              <a:defRPr/>
            </a:pPr>
            <a:endParaRPr lang="de-DE"/>
          </a:p>
        </p:txBody>
      </p:sp>
      <p:sp>
        <p:nvSpPr>
          <p:cNvPr id="10" name="Textfeld 34"/>
          <p:cNvSpPr txBox="1"/>
          <p:nvPr/>
        </p:nvSpPr>
        <p:spPr>
          <a:xfrm>
            <a:off x="887411" y="2679938"/>
            <a:ext cx="1584325" cy="461963"/>
          </a:xfrm>
          <a:prstGeom prst="rect">
            <a:avLst/>
          </a:prstGeom>
          <a:solidFill>
            <a:schemeClr val="bg1">
              <a:lumMod val="95000"/>
            </a:schemeClr>
          </a:solidFill>
          <a:effectLst>
            <a:outerShdw blurRad="50800" dist="38100" dir="2700000" algn="tl" rotWithShape="0">
              <a:prstClr val="black">
                <a:alpha val="40000"/>
              </a:prstClr>
            </a:outerShdw>
          </a:effectLst>
        </p:spPr>
        <p:txBody>
          <a:bodyPr>
            <a:spAutoFit/>
          </a:bodyPr>
          <a:lstStyle/>
          <a:p>
            <a:pPr>
              <a:defRPr/>
            </a:pPr>
            <a:r>
              <a:rPr lang="en-US" sz="600" dirty="0">
                <a:latin typeface="Arial "/>
              </a:rPr>
              <a:t>(…) At the moment the surgical procedure starts, </a:t>
            </a:r>
            <a:r>
              <a:rPr lang="en-US" sz="600" dirty="0" err="1">
                <a:latin typeface="Arial "/>
              </a:rPr>
              <a:t>benzodiazepin</a:t>
            </a:r>
            <a:r>
              <a:rPr lang="en-US" sz="600" dirty="0">
                <a:latin typeface="Arial "/>
              </a:rPr>
              <a:t>, e.g. </a:t>
            </a:r>
            <a:r>
              <a:rPr lang="en-US" sz="600" dirty="0">
                <a:solidFill>
                  <a:schemeClr val="accent1">
                    <a:lumMod val="75000"/>
                  </a:schemeClr>
                </a:solidFill>
                <a:latin typeface="Arial "/>
              </a:rPr>
              <a:t>diazepam</a:t>
            </a:r>
            <a:r>
              <a:rPr lang="en-US" sz="600" dirty="0">
                <a:latin typeface="Arial "/>
              </a:rPr>
              <a:t>, is administered in a dose of no more than 5 mg. (…)</a:t>
            </a:r>
            <a:endParaRPr lang="de-DE" sz="600" dirty="0">
              <a:latin typeface="Arial "/>
            </a:endParaRPr>
          </a:p>
        </p:txBody>
      </p:sp>
      <p:sp>
        <p:nvSpPr>
          <p:cNvPr id="11" name="Textfeld 35"/>
          <p:cNvSpPr txBox="1"/>
          <p:nvPr/>
        </p:nvSpPr>
        <p:spPr>
          <a:xfrm>
            <a:off x="5202236" y="2587863"/>
            <a:ext cx="1733550" cy="554038"/>
          </a:xfrm>
          <a:prstGeom prst="rect">
            <a:avLst/>
          </a:prstGeom>
          <a:solidFill>
            <a:schemeClr val="bg1">
              <a:lumMod val="95000"/>
            </a:schemeClr>
          </a:solidFill>
          <a:effectLst>
            <a:outerShdw blurRad="50800" dist="38100" dir="2700000" algn="tl" rotWithShape="0">
              <a:prstClr val="black">
                <a:alpha val="40000"/>
              </a:prstClr>
            </a:outerShdw>
          </a:effectLst>
        </p:spPr>
        <p:txBody>
          <a:bodyPr>
            <a:spAutoFit/>
          </a:bodyPr>
          <a:lstStyle/>
          <a:p>
            <a:pPr>
              <a:defRPr/>
            </a:pPr>
            <a:r>
              <a:rPr lang="en-US" sz="600" dirty="0">
                <a:latin typeface="Arial "/>
              </a:rPr>
              <a:t>(…) At the moment the surgical procedure starts, </a:t>
            </a:r>
            <a:r>
              <a:rPr lang="en-US" sz="600" dirty="0" err="1">
                <a:latin typeface="Arial "/>
              </a:rPr>
              <a:t>benzodiazepin</a:t>
            </a:r>
            <a:r>
              <a:rPr lang="en-US" sz="600" dirty="0">
                <a:latin typeface="Arial "/>
              </a:rPr>
              <a:t>, e.g. </a:t>
            </a:r>
            <a:r>
              <a:rPr lang="de-DE" sz="600" dirty="0">
                <a:solidFill>
                  <a:srgbClr val="FF0000"/>
                </a:solidFill>
                <a:latin typeface="Arial "/>
              </a:rPr>
              <a:t>@</a:t>
            </a:r>
            <a:r>
              <a:rPr lang="de-DE" sz="600" dirty="0">
                <a:solidFill>
                  <a:schemeClr val="accent1">
                    <a:lumMod val="75000"/>
                  </a:schemeClr>
                </a:solidFill>
                <a:latin typeface="Arial "/>
              </a:rPr>
              <a:t>AAOVKJBEBIDNHE-UHFFFAOYSA-N</a:t>
            </a:r>
            <a:r>
              <a:rPr lang="en-US" sz="600" dirty="0">
                <a:solidFill>
                  <a:srgbClr val="FF0000"/>
                </a:solidFill>
                <a:latin typeface="Arial "/>
              </a:rPr>
              <a:t>@</a:t>
            </a:r>
            <a:r>
              <a:rPr lang="en-US" sz="600" dirty="0">
                <a:latin typeface="Arial "/>
              </a:rPr>
              <a:t>, is administered in a dose of no more than 5 mg. (…)</a:t>
            </a:r>
            <a:endParaRPr lang="de-DE" sz="600" dirty="0">
              <a:latin typeface="Arial "/>
            </a:endParaRPr>
          </a:p>
        </p:txBody>
      </p:sp>
      <p:grpSp>
        <p:nvGrpSpPr>
          <p:cNvPr id="12" name="Gruppieren 37"/>
          <p:cNvGrpSpPr>
            <a:grpSpLocks/>
          </p:cNvGrpSpPr>
          <p:nvPr/>
        </p:nvGrpSpPr>
        <p:grpSpPr bwMode="auto">
          <a:xfrm>
            <a:off x="527049" y="3891201"/>
            <a:ext cx="2160587" cy="2005012"/>
            <a:chOff x="179512" y="4078739"/>
            <a:chExt cx="2160240" cy="2004159"/>
          </a:xfrm>
        </p:grpSpPr>
        <p:pic>
          <p:nvPicPr>
            <p:cNvPr id="13" name="Picture 78" descr="http://www.vectorstock.com/i/composite/38,98/chemist-vector-8238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221088"/>
              <a:ext cx="1083565" cy="119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Users\Sepp\Dropbox\Temp\Vortrag Nizza\Icons\deskt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078739"/>
              <a:ext cx="1872208" cy="200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feil nach unten 25"/>
          <p:cNvSpPr/>
          <p:nvPr/>
        </p:nvSpPr>
        <p:spPr bwMode="auto">
          <a:xfrm rot="16200000">
            <a:off x="3587626" y="415371"/>
            <a:ext cx="432048" cy="2232023"/>
          </a:xfrm>
          <a:prstGeom prst="downArrow">
            <a:avLst>
              <a:gd name="adj1" fmla="val 55688"/>
              <a:gd name="adj2" fmla="val 52397"/>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anchor="ctr"/>
          <a:lstStyle/>
          <a:p>
            <a:pPr algn="ctr">
              <a:defRPr/>
            </a:pPr>
            <a:endParaRPr lang="de-DE"/>
          </a:p>
        </p:txBody>
      </p:sp>
      <p:pic>
        <p:nvPicPr>
          <p:cNvPr id="16" name="Picture 2" descr="D:\Werbematerial\Bilder\Logo\ICAnnotator\IC_ANNOTATOR_Logo.png"/>
          <p:cNvPicPr>
            <a:picLocks noChangeAspect="1" noChangeArrowheads="1"/>
          </p:cNvPicPr>
          <p:nvPr/>
        </p:nvPicPr>
        <p:blipFill>
          <a:blip r:embed="rId6" cstate="print">
            <a:extLst>
              <a:ext uri="{28A0092B-C50C-407E-A947-70E740481C1C}">
                <a14:useLocalDpi xmlns:a14="http://schemas.microsoft.com/office/drawing/2010/main" val="0"/>
              </a:ext>
            </a:extLst>
          </a:blip>
          <a:srcRect t="-11092" b="-10136"/>
          <a:stretch>
            <a:fillRect/>
          </a:stretch>
        </p:blipFill>
        <p:spPr bwMode="auto">
          <a:xfrm>
            <a:off x="3136899" y="1098788"/>
            <a:ext cx="1260475" cy="865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Pfeil nach unten 29"/>
          <p:cNvSpPr/>
          <p:nvPr/>
        </p:nvSpPr>
        <p:spPr bwMode="auto">
          <a:xfrm rot="16200000">
            <a:off x="5495839" y="3602064"/>
            <a:ext cx="432048" cy="2880097"/>
          </a:xfrm>
          <a:prstGeom prst="downArrow">
            <a:avLst>
              <a:gd name="adj1" fmla="val 55688"/>
              <a:gd name="adj2" fmla="val 52397"/>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anchor="ctr"/>
          <a:lstStyle/>
          <a:p>
            <a:pPr algn="ctr">
              <a:defRPr/>
            </a:pPr>
            <a:endParaRPr lang="de-DE"/>
          </a:p>
        </p:txBody>
      </p:sp>
      <p:sp>
        <p:nvSpPr>
          <p:cNvPr id="18" name="Textfeld 27"/>
          <p:cNvSpPr txBox="1"/>
          <p:nvPr/>
        </p:nvSpPr>
        <p:spPr bwMode="auto">
          <a:xfrm>
            <a:off x="4703761" y="4857988"/>
            <a:ext cx="1368425" cy="400050"/>
          </a:xfrm>
          <a:prstGeom prst="rect">
            <a:avLst/>
          </a:prstGeom>
          <a:solidFill>
            <a:schemeClr val="bg1">
              <a:lumMod val="95000"/>
            </a:schemeClr>
          </a:solidFill>
          <a:effectLst>
            <a:outerShdw blurRad="50800" dist="38100" dir="2700000" algn="tl" rotWithShape="0">
              <a:prstClr val="black">
                <a:alpha val="40000"/>
              </a:prstClr>
            </a:outerShdw>
          </a:effectLst>
        </p:spPr>
        <p:txBody>
          <a:bodyPr>
            <a:spAutoFit/>
          </a:bodyPr>
          <a:lstStyle/>
          <a:p>
            <a:pPr>
              <a:defRPr/>
            </a:pPr>
            <a:r>
              <a:rPr lang="de-DE" sz="1000" b="1" dirty="0">
                <a:solidFill>
                  <a:schemeClr val="accent1">
                    <a:lumMod val="75000"/>
                  </a:schemeClr>
                </a:solidFill>
                <a:latin typeface="Arial "/>
              </a:rPr>
              <a:t>AAOVKJBEBIDNHE-UHFFFAOYSA-N</a:t>
            </a:r>
            <a:endParaRPr lang="de-DE" sz="1000" b="1" dirty="0">
              <a:latin typeface="Arial "/>
            </a:endParaRPr>
          </a:p>
        </p:txBody>
      </p:sp>
      <p:pic>
        <p:nvPicPr>
          <p:cNvPr id="19" name="Picture 13" descr="C:\Users\Sepp\Dropbox\Temp\Vortrag Nizza\Icons\struktursuch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24" y="4537313"/>
            <a:ext cx="9207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Sepp\Dropbox\Temp\Vortrag Nizza\Icons\chemiedokumen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774" y="750816"/>
            <a:ext cx="1731962"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C:\Users\Sepp\Dropbox\Temp\Vortrag Nizza\Icons\chemiedokumen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4124" y="623803"/>
            <a:ext cx="1731962"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5"/>
          <p:cNvGrpSpPr>
            <a:grpSpLocks/>
          </p:cNvGrpSpPr>
          <p:nvPr/>
        </p:nvGrpSpPr>
        <p:grpSpPr bwMode="auto">
          <a:xfrm>
            <a:off x="7099919" y="3569939"/>
            <a:ext cx="2047875" cy="2295525"/>
            <a:chOff x="6844605" y="1205483"/>
            <a:chExt cx="2047875" cy="2295525"/>
          </a:xfrm>
        </p:grpSpPr>
        <p:pic>
          <p:nvPicPr>
            <p:cNvPr id="23" name="Picture 9" descr="C:\Users\Sepp\Dropbox\Temp\Vortrag Nizza\Icons\serve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4605" y="1205483"/>
              <a:ext cx="20478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s://pbs.twimg.com/profile_images/556318074853277698/3ohfIf1a.png"/>
            <p:cNvPicPr>
              <a:picLocks noChangeAspect="1" noChangeArrowheads="1"/>
            </p:cNvPicPr>
            <p:nvPr/>
          </p:nvPicPr>
          <p:blipFill>
            <a:blip r:embed="rId10"/>
            <a:srcRect/>
            <a:stretch>
              <a:fillRect/>
            </a:stretch>
          </p:blipFill>
          <p:spPr bwMode="auto">
            <a:xfrm>
              <a:off x="7884417" y="2205608"/>
              <a:ext cx="906463" cy="906463"/>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9480225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US" sz="3600" kern="1200" dirty="0" err="1">
                <a:solidFill>
                  <a:srgbClr val="00408C"/>
                </a:solidFill>
                <a:latin typeface="Arial" charset="0"/>
                <a:ea typeface="Microsoft YaHei" charset="-122"/>
                <a:cs typeface="+mn-cs"/>
              </a:rPr>
              <a:t>Standardisation</a:t>
            </a:r>
            <a:endParaRPr lang="en-US" sz="3600" kern="1200" dirty="0">
              <a:solidFill>
                <a:srgbClr val="00408C"/>
              </a:solidFill>
              <a:latin typeface="Arial" charset="0"/>
              <a:ea typeface="Microsoft YaHei" charset="-122"/>
              <a:cs typeface="+mn-cs"/>
            </a:endParaRPr>
          </a:p>
        </p:txBody>
      </p:sp>
      <p:pic>
        <p:nvPicPr>
          <p:cNvPr id="2050" name="Picture 2" descr="https://upload.wikimedia.org/wikipedia/commons/thumb/2/29/Paracetamol-skeletal.svg/432px-Paracetamol-skeletal.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3068" y="2282911"/>
            <a:ext cx="2547595" cy="1368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noChangeArrowheads="1"/>
          </p:cNvSpPr>
          <p:nvPr/>
        </p:nvSpPr>
        <p:spPr bwMode="auto">
          <a:xfrm>
            <a:off x="477224" y="1340768"/>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smtClean="0">
                <a:solidFill>
                  <a:schemeClr val="tx1"/>
                </a:solidFill>
              </a:rPr>
              <a:t>Nom IUPAC</a:t>
            </a:r>
            <a:endParaRPr lang="en-US" altLang="en-US" sz="2000" dirty="0">
              <a:solidFill>
                <a:schemeClr val="tx1"/>
              </a:solidFill>
            </a:endParaRPr>
          </a:p>
          <a:p>
            <a:pPr marL="0" indent="0" eaLnBrk="1" hangingPunct="1">
              <a:spcBef>
                <a:spcPct val="20000"/>
              </a:spcBef>
            </a:pPr>
            <a:r>
              <a:rPr lang="en-US" sz="2000" dirty="0"/>
              <a:t>N-(4-hydroxyphenyl)</a:t>
            </a:r>
            <a:r>
              <a:rPr lang="en-US" sz="2000" dirty="0" err="1"/>
              <a:t>acetamide</a:t>
            </a: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6" name="Rectangle 7"/>
          <p:cNvSpPr txBox="1">
            <a:spLocks noChangeArrowheads="1"/>
          </p:cNvSpPr>
          <p:nvPr/>
        </p:nvSpPr>
        <p:spPr bwMode="auto">
          <a:xfrm>
            <a:off x="283494" y="4077072"/>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a:solidFill>
                  <a:schemeClr val="tx1"/>
                </a:solidFill>
              </a:rPr>
              <a:t>INN</a:t>
            </a:r>
          </a:p>
          <a:p>
            <a:pPr marL="0" indent="0" eaLnBrk="1" hangingPunct="1">
              <a:spcBef>
                <a:spcPct val="20000"/>
              </a:spcBef>
            </a:pPr>
            <a:r>
              <a:rPr lang="en-US" sz="2000" dirty="0"/>
              <a:t>paracetamol</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7" name="Rectangle 7"/>
          <p:cNvSpPr txBox="1">
            <a:spLocks noChangeArrowheads="1"/>
          </p:cNvSpPr>
          <p:nvPr/>
        </p:nvSpPr>
        <p:spPr bwMode="auto">
          <a:xfrm>
            <a:off x="270338" y="5373216"/>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err="1" smtClean="0">
                <a:solidFill>
                  <a:schemeClr val="tx1"/>
                </a:solidFill>
              </a:rPr>
              <a:t>Autres</a:t>
            </a:r>
            <a:r>
              <a:rPr lang="en-US" altLang="en-US" sz="2000" dirty="0" smtClean="0">
                <a:solidFill>
                  <a:schemeClr val="tx1"/>
                </a:solidFill>
              </a:rPr>
              <a:t> </a:t>
            </a:r>
            <a:r>
              <a:rPr lang="en-US" altLang="en-US" sz="2000" dirty="0" err="1" smtClean="0">
                <a:solidFill>
                  <a:schemeClr val="tx1"/>
                </a:solidFill>
              </a:rPr>
              <a:t>dénominations</a:t>
            </a:r>
            <a:endParaRPr lang="en-US" altLang="en-US" sz="2000" dirty="0">
              <a:solidFill>
                <a:schemeClr val="tx1"/>
              </a:solidFill>
            </a:endParaRPr>
          </a:p>
          <a:p>
            <a:pPr marL="0" indent="0" eaLnBrk="1" hangingPunct="1">
              <a:spcBef>
                <a:spcPct val="20000"/>
              </a:spcBef>
            </a:pPr>
            <a:r>
              <a:rPr lang="en-US" sz="2000" dirty="0" smtClean="0"/>
              <a:t>						Acetaminophen</a:t>
            </a:r>
            <a:r>
              <a:rPr lang="en-US" sz="2000" dirty="0"/>
              <a:t>, </a:t>
            </a:r>
            <a:r>
              <a:rPr lang="en-US" sz="2000" dirty="0" err="1"/>
              <a:t>panadol</a:t>
            </a:r>
            <a:r>
              <a:rPr lang="en-US" sz="2000" dirty="0"/>
              <a:t>, </a:t>
            </a:r>
            <a:r>
              <a:rPr lang="en-US" sz="2000" dirty="0" err="1"/>
              <a:t>tylenol</a:t>
            </a:r>
            <a:r>
              <a:rPr lang="en-US" sz="2000" dirty="0"/>
              <a:t>, …</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8" name="Rectangle 7"/>
          <p:cNvSpPr txBox="1">
            <a:spLocks noChangeArrowheads="1"/>
          </p:cNvSpPr>
          <p:nvPr/>
        </p:nvSpPr>
        <p:spPr bwMode="auto">
          <a:xfrm>
            <a:off x="3668992" y="3861048"/>
            <a:ext cx="561662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sz="2400" dirty="0"/>
              <a:t>RZVAJINKPMORJF-UHFFFAOYSA-N</a:t>
            </a: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cxnSp>
        <p:nvCxnSpPr>
          <p:cNvPr id="9" name="Straight Arrow Connector 8"/>
          <p:cNvCxnSpPr/>
          <p:nvPr/>
        </p:nvCxnSpPr>
        <p:spPr bwMode="auto">
          <a:xfrm>
            <a:off x="4093407" y="2966988"/>
            <a:ext cx="478593" cy="317996"/>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4104991" y="2204864"/>
            <a:ext cx="611025" cy="1296144"/>
          </a:xfrm>
          <a:prstGeom prst="straightConnector1">
            <a:avLst/>
          </a:prstGeom>
          <a:ln>
            <a:headEnd type="none" w="med" len="med"/>
            <a:tailEnd type="arrow" w="med" len="med"/>
          </a:ln>
          <a:extLst/>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bwMode="auto">
          <a:xfrm>
            <a:off x="3183745" y="2811450"/>
            <a:ext cx="1028215" cy="905582"/>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bwMode="auto">
          <a:xfrm flipV="1">
            <a:off x="2153760" y="4221088"/>
            <a:ext cx="1338120" cy="369664"/>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3923928" y="4509120"/>
            <a:ext cx="2494581" cy="1322414"/>
            <a:chOff x="3923928" y="4509120"/>
            <a:chExt cx="2494581" cy="1322414"/>
          </a:xfrm>
        </p:grpSpPr>
        <p:cxnSp>
          <p:nvCxnSpPr>
            <p:cNvPr id="22" name="Straight Arrow Connector 21"/>
            <p:cNvCxnSpPr/>
            <p:nvPr/>
          </p:nvCxnSpPr>
          <p:spPr bwMode="auto">
            <a:xfrm flipH="1" flipV="1">
              <a:off x="5796136" y="4590752"/>
              <a:ext cx="622373" cy="1183230"/>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bwMode="auto">
            <a:xfrm flipH="1" flipV="1">
              <a:off x="5076056" y="4509120"/>
              <a:ext cx="144016" cy="1322414"/>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bwMode="auto">
            <a:xfrm flipV="1">
              <a:off x="3923928" y="4509120"/>
              <a:ext cx="792088" cy="1296144"/>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74863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20498"/>
            <a:ext cx="8228013" cy="1141412"/>
          </a:xfrm>
        </p:spPr>
        <p:txBody>
          <a:bodyPr/>
          <a:lstStyle/>
          <a:p>
            <a:r>
              <a:rPr lang="en-US" sz="3600" kern="1200" dirty="0">
                <a:solidFill>
                  <a:srgbClr val="00408C"/>
                </a:solidFill>
                <a:latin typeface="Arial" charset="0"/>
                <a:ea typeface="Microsoft YaHei" charset="-122"/>
                <a:cs typeface="+mn-cs"/>
              </a:rPr>
              <a:t>Prototype </a:t>
            </a:r>
            <a:r>
              <a:rPr lang="en-US" sz="3600" kern="1200" dirty="0" err="1">
                <a:solidFill>
                  <a:srgbClr val="00408C"/>
                </a:solidFill>
                <a:latin typeface="Arial" charset="0"/>
                <a:ea typeface="Microsoft YaHei" charset="-122"/>
                <a:cs typeface="+mn-cs"/>
              </a:rPr>
              <a:t>d’écran</a:t>
            </a:r>
            <a:r>
              <a:rPr lang="en-US" sz="3600" kern="1200" dirty="0">
                <a:solidFill>
                  <a:srgbClr val="00408C"/>
                </a:solidFill>
                <a:latin typeface="Arial" charset="0"/>
                <a:ea typeface="Microsoft YaHei" charset="-122"/>
                <a:cs typeface="+mn-cs"/>
              </a:rPr>
              <a:t> pour la </a:t>
            </a:r>
            <a:r>
              <a:rPr lang="en-US" sz="3600" kern="1200" dirty="0" err="1">
                <a:solidFill>
                  <a:srgbClr val="00408C"/>
                </a:solidFill>
                <a:latin typeface="Arial" charset="0"/>
                <a:ea typeface="Microsoft YaHei" charset="-122"/>
                <a:cs typeface="+mn-cs"/>
              </a:rPr>
              <a:t>recherche</a:t>
            </a:r>
            <a:r>
              <a:rPr lang="en-US" sz="3600" kern="1200" dirty="0">
                <a:solidFill>
                  <a:srgbClr val="00408C"/>
                </a:solidFill>
                <a:latin typeface="Arial" charset="0"/>
                <a:ea typeface="Microsoft YaHei" charset="-122"/>
                <a:cs typeface="+mn-cs"/>
              </a:rPr>
              <a:t> de </a:t>
            </a:r>
            <a:r>
              <a:rPr lang="en-US" sz="3600" kern="1200" dirty="0" err="1">
                <a:solidFill>
                  <a:srgbClr val="00408C"/>
                </a:solidFill>
                <a:latin typeface="Arial" charset="0"/>
                <a:ea typeface="Microsoft YaHei" charset="-122"/>
                <a:cs typeface="+mn-cs"/>
              </a:rPr>
              <a:t>formule</a:t>
            </a:r>
            <a:r>
              <a:rPr lang="en-US" sz="3600" kern="1200" dirty="0">
                <a:solidFill>
                  <a:srgbClr val="00408C"/>
                </a:solidFill>
                <a:latin typeface="Arial" charset="0"/>
                <a:ea typeface="Microsoft YaHei" charset="-122"/>
                <a:cs typeface="+mn-cs"/>
              </a:rPr>
              <a:t> </a:t>
            </a:r>
            <a:r>
              <a:rPr lang="en-US" sz="3600" kern="1200" dirty="0" err="1">
                <a:solidFill>
                  <a:srgbClr val="00408C"/>
                </a:solidFill>
                <a:latin typeface="Arial" charset="0"/>
                <a:ea typeface="Microsoft YaHei" charset="-122"/>
                <a:cs typeface="+mn-cs"/>
              </a:rPr>
              <a:t>chimique</a:t>
            </a:r>
            <a:endParaRPr lang="en-US" sz="3600" kern="1200" dirty="0">
              <a:solidFill>
                <a:srgbClr val="00408C"/>
              </a:solidFill>
              <a:latin typeface="Arial" charset="0"/>
              <a:ea typeface="Microsoft YaHei" charset="-122"/>
              <a:cs typeface="+mn-cs"/>
            </a:endParaRP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40768"/>
            <a:ext cx="8393807" cy="453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5261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pic>
        <p:nvPicPr>
          <p:cNvPr id="6" name="Picture 2" descr="ic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971" y="284014"/>
            <a:ext cx="6803389" cy="63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6965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7092280"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pic>
        <p:nvPicPr>
          <p:cNvPr id="4" name="Picture 4" descr="popup_mouseover"/>
          <p:cNvPicPr>
            <a:picLocks noChangeAspect="1" noChangeArrowheads="1"/>
          </p:cNvPicPr>
          <p:nvPr/>
        </p:nvPicPr>
        <p:blipFill>
          <a:blip r:embed="rId2">
            <a:extLst>
              <a:ext uri="{28A0092B-C50C-407E-A947-70E740481C1C}">
                <a14:useLocalDpi xmlns:a14="http://schemas.microsoft.com/office/drawing/2010/main" val="0"/>
              </a:ext>
            </a:extLst>
          </a:blip>
          <a:srcRect b="25706"/>
          <a:stretch>
            <a:fillRect/>
          </a:stretch>
        </p:blipFill>
        <p:spPr bwMode="auto">
          <a:xfrm>
            <a:off x="1171228" y="312316"/>
            <a:ext cx="6557871"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173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sp>
        <p:nvSpPr>
          <p:cNvPr id="133125" name="Rectangle 5"/>
          <p:cNvSpPr>
            <a:spLocks noGrp="1" noChangeArrowheads="1"/>
          </p:cNvSpPr>
          <p:nvPr>
            <p:ph type="title"/>
          </p:nvPr>
        </p:nvSpPr>
        <p:spPr>
          <a:xfrm>
            <a:off x="468313" y="260350"/>
            <a:ext cx="8229600" cy="647700"/>
          </a:xfrm>
        </p:spPr>
        <p:txBody>
          <a:bodyPr/>
          <a:lstStyle/>
          <a:p>
            <a:pPr eaLnBrk="1">
              <a:defRPr/>
            </a:pPr>
            <a:r>
              <a:rPr lang="fr-CH" sz="3600" kern="1200" dirty="0">
                <a:solidFill>
                  <a:srgbClr val="00408C"/>
                </a:solidFill>
                <a:latin typeface="Arial" charset="0"/>
                <a:ea typeface="Microsoft YaHei" charset="-122"/>
                <a:cs typeface="+mn-cs"/>
              </a:rPr>
              <a:t>Historique et plan du projet</a:t>
            </a:r>
            <a:endParaRPr lang="en-US" sz="3600" kern="1200" dirty="0">
              <a:solidFill>
                <a:srgbClr val="00408C"/>
              </a:solidFill>
              <a:latin typeface="Arial" charset="0"/>
              <a:ea typeface="Microsoft YaHei" charset="-122"/>
              <a:cs typeface="+mn-cs"/>
            </a:endParaRPr>
          </a:p>
        </p:txBody>
      </p:sp>
      <p:sp>
        <p:nvSpPr>
          <p:cNvPr id="5124" name="Rectangle 7"/>
          <p:cNvSpPr txBox="1">
            <a:spLocks noChangeArrowheads="1"/>
          </p:cNvSpPr>
          <p:nvPr/>
        </p:nvSpPr>
        <p:spPr bwMode="auto">
          <a:xfrm>
            <a:off x="348630" y="1052736"/>
            <a:ext cx="82296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2"/>
              </a:buBlip>
            </a:pPr>
            <a:r>
              <a:rPr lang="en-US" altLang="en-US" sz="2400" dirty="0">
                <a:latin typeface="+mj-lt"/>
                <a:ea typeface="+mj-ea"/>
                <a:cs typeface="+mj-cs"/>
              </a:rPr>
              <a:t>Appel </a:t>
            </a:r>
            <a:r>
              <a:rPr lang="en-US" altLang="en-US" sz="2400" dirty="0" err="1">
                <a:latin typeface="+mj-lt"/>
                <a:ea typeface="+mj-ea"/>
                <a:cs typeface="+mj-cs"/>
              </a:rPr>
              <a:t>d’offres</a:t>
            </a:r>
            <a:r>
              <a:rPr lang="en-US" altLang="en-US" sz="2400" dirty="0">
                <a:latin typeface="+mj-lt"/>
                <a:ea typeface="+mj-ea"/>
                <a:cs typeface="+mj-cs"/>
              </a:rPr>
              <a:t> </a:t>
            </a:r>
            <a:r>
              <a:rPr lang="en-US" altLang="en-US" sz="2400" dirty="0" err="1">
                <a:latin typeface="+mj-lt"/>
                <a:ea typeface="+mj-ea"/>
                <a:cs typeface="+mj-cs"/>
              </a:rPr>
              <a:t>publié</a:t>
            </a:r>
            <a:r>
              <a:rPr lang="en-US" altLang="en-US" sz="2400" dirty="0">
                <a:latin typeface="+mj-lt"/>
                <a:ea typeface="+mj-ea"/>
                <a:cs typeface="+mj-cs"/>
              </a:rPr>
              <a:t> </a:t>
            </a:r>
            <a:r>
              <a:rPr lang="en-US" altLang="en-US" sz="2400" dirty="0" err="1">
                <a:latin typeface="+mj-lt"/>
                <a:ea typeface="+mj-ea"/>
                <a:cs typeface="+mj-cs"/>
              </a:rPr>
              <a:t>en</a:t>
            </a:r>
            <a:r>
              <a:rPr lang="en-US" altLang="en-US" sz="2400" dirty="0">
                <a:latin typeface="+mj-lt"/>
                <a:ea typeface="+mj-ea"/>
                <a:cs typeface="+mj-cs"/>
              </a:rPr>
              <a:t> </a:t>
            </a:r>
            <a:r>
              <a:rPr lang="en-US" altLang="en-US" sz="2400" dirty="0" err="1">
                <a:latin typeface="+mj-lt"/>
                <a:ea typeface="+mj-ea"/>
                <a:cs typeface="+mj-cs"/>
              </a:rPr>
              <a:t>Janvier</a:t>
            </a:r>
            <a:r>
              <a:rPr lang="en-US" altLang="en-US" sz="2400" dirty="0">
                <a:latin typeface="+mj-lt"/>
                <a:ea typeface="+mj-ea"/>
                <a:cs typeface="+mj-cs"/>
              </a:rPr>
              <a:t> 2015</a:t>
            </a:r>
          </a:p>
          <a:p>
            <a:pPr eaLnBrk="1" hangingPunct="1">
              <a:spcBef>
                <a:spcPct val="20000"/>
              </a:spcBef>
              <a:buFontTx/>
              <a:buBlip>
                <a:blip r:embed="rId2"/>
              </a:buBlip>
            </a:pPr>
            <a:r>
              <a:rPr lang="en-US" altLang="en-US" sz="2400" dirty="0" err="1">
                <a:latin typeface="+mj-lt"/>
                <a:ea typeface="+mj-ea"/>
                <a:cs typeface="+mj-cs"/>
              </a:rPr>
              <a:t>Prestataire</a:t>
            </a:r>
            <a:r>
              <a:rPr lang="en-US" altLang="en-US" sz="2400" dirty="0">
                <a:latin typeface="+mj-lt"/>
                <a:ea typeface="+mj-ea"/>
                <a:cs typeface="+mj-cs"/>
              </a:rPr>
              <a:t> </a:t>
            </a:r>
            <a:r>
              <a:rPr lang="en-US" altLang="en-US" sz="2400" dirty="0" err="1">
                <a:latin typeface="+mj-lt"/>
                <a:ea typeface="+mj-ea"/>
                <a:cs typeface="+mj-cs"/>
              </a:rPr>
              <a:t>sélectionné</a:t>
            </a:r>
            <a:r>
              <a:rPr lang="en-US" altLang="en-US" sz="2400" dirty="0">
                <a:latin typeface="+mj-lt"/>
                <a:ea typeface="+mj-ea"/>
                <a:cs typeface="+mj-cs"/>
              </a:rPr>
              <a:t> </a:t>
            </a:r>
            <a:r>
              <a:rPr lang="en-US" altLang="en-US" sz="2400" dirty="0" err="1">
                <a:latin typeface="+mj-lt"/>
                <a:ea typeface="+mj-ea"/>
                <a:cs typeface="+mj-cs"/>
              </a:rPr>
              <a:t>été</a:t>
            </a:r>
            <a:r>
              <a:rPr lang="en-US" altLang="en-US" sz="2400" dirty="0">
                <a:latin typeface="+mj-lt"/>
                <a:ea typeface="+mj-ea"/>
                <a:cs typeface="+mj-cs"/>
              </a:rPr>
              <a:t> 2015</a:t>
            </a:r>
          </a:p>
          <a:p>
            <a:pPr eaLnBrk="1" hangingPunct="1">
              <a:spcBef>
                <a:spcPct val="20000"/>
              </a:spcBef>
              <a:buFontTx/>
              <a:buBlip>
                <a:blip r:embed="rId2"/>
              </a:buBlip>
            </a:pPr>
            <a:r>
              <a:rPr lang="en-US" altLang="en-US" sz="2400" dirty="0" err="1">
                <a:latin typeface="+mj-lt"/>
                <a:ea typeface="+mj-ea"/>
                <a:cs typeface="+mj-cs"/>
              </a:rPr>
              <a:t>Démarrage</a:t>
            </a:r>
            <a:r>
              <a:rPr lang="en-US" altLang="en-US" sz="2400" dirty="0">
                <a:latin typeface="+mj-lt"/>
                <a:ea typeface="+mj-ea"/>
                <a:cs typeface="+mj-cs"/>
              </a:rPr>
              <a:t> du </a:t>
            </a:r>
            <a:r>
              <a:rPr lang="en-US" altLang="en-US" sz="2400" dirty="0" err="1">
                <a:latin typeface="+mj-lt"/>
                <a:ea typeface="+mj-ea"/>
                <a:cs typeface="+mj-cs"/>
              </a:rPr>
              <a:t>projet</a:t>
            </a:r>
            <a:r>
              <a:rPr lang="en-US" altLang="en-US" sz="2400" dirty="0">
                <a:latin typeface="+mj-lt"/>
                <a:ea typeface="+mj-ea"/>
                <a:cs typeface="+mj-cs"/>
              </a:rPr>
              <a:t> </a:t>
            </a:r>
            <a:r>
              <a:rPr lang="en-US" altLang="en-US" sz="2400" dirty="0" err="1">
                <a:latin typeface="+mj-lt"/>
                <a:ea typeface="+mj-ea"/>
                <a:cs typeface="+mj-cs"/>
              </a:rPr>
              <a:t>Septembre</a:t>
            </a:r>
            <a:r>
              <a:rPr lang="en-US" altLang="en-US" sz="2400" dirty="0">
                <a:latin typeface="+mj-lt"/>
                <a:ea typeface="+mj-ea"/>
                <a:cs typeface="+mj-cs"/>
              </a:rPr>
              <a:t> 2015</a:t>
            </a:r>
          </a:p>
          <a:p>
            <a:pPr eaLnBrk="1" hangingPunct="1">
              <a:spcBef>
                <a:spcPct val="20000"/>
              </a:spcBef>
              <a:buFontTx/>
              <a:buBlip>
                <a:blip r:embed="rId2"/>
              </a:buBlip>
            </a:pPr>
            <a:r>
              <a:rPr lang="en-US" altLang="en-US" sz="2400" dirty="0">
                <a:latin typeface="+mj-lt"/>
                <a:ea typeface="+mj-ea"/>
                <a:cs typeface="+mj-cs"/>
              </a:rPr>
              <a:t>Livraison de </a:t>
            </a:r>
            <a:r>
              <a:rPr lang="en-US" altLang="en-US" sz="2400" dirty="0" err="1">
                <a:latin typeface="+mj-lt"/>
                <a:ea typeface="+mj-ea"/>
                <a:cs typeface="+mj-cs"/>
              </a:rPr>
              <a:t>l’étape</a:t>
            </a:r>
            <a:r>
              <a:rPr lang="en-US" altLang="en-US" sz="2400" dirty="0">
                <a:latin typeface="+mj-lt"/>
                <a:ea typeface="+mj-ea"/>
                <a:cs typeface="+mj-cs"/>
              </a:rPr>
              <a:t> 1 du </a:t>
            </a:r>
            <a:r>
              <a:rPr lang="en-US" altLang="en-US" sz="2400" dirty="0" err="1">
                <a:latin typeface="+mj-lt"/>
                <a:ea typeface="+mj-ea"/>
                <a:cs typeface="+mj-cs"/>
              </a:rPr>
              <a:t>projet</a:t>
            </a:r>
            <a:r>
              <a:rPr lang="en-US" altLang="en-US" sz="2400" dirty="0">
                <a:latin typeface="+mj-lt"/>
                <a:ea typeface="+mj-ea"/>
                <a:cs typeface="+mj-cs"/>
              </a:rPr>
              <a:t>: </a:t>
            </a:r>
            <a:r>
              <a:rPr lang="en-US" altLang="en-US" sz="2400" dirty="0" err="1">
                <a:latin typeface="+mj-lt"/>
                <a:ea typeface="+mj-ea"/>
                <a:cs typeface="+mj-cs"/>
              </a:rPr>
              <a:t>Février</a:t>
            </a:r>
            <a:r>
              <a:rPr lang="en-US" altLang="en-US" sz="2400" dirty="0">
                <a:latin typeface="+mj-lt"/>
                <a:ea typeface="+mj-ea"/>
                <a:cs typeface="+mj-cs"/>
              </a:rPr>
              <a:t> 2016</a:t>
            </a:r>
          </a:p>
          <a:p>
            <a:pPr eaLnBrk="1" hangingPunct="1">
              <a:spcBef>
                <a:spcPct val="20000"/>
              </a:spcBef>
              <a:buFontTx/>
              <a:buBlip>
                <a:blip r:embed="rId2"/>
              </a:buBlip>
            </a:pPr>
            <a:r>
              <a:rPr lang="en-US" altLang="en-US" sz="2400" dirty="0">
                <a:latin typeface="+mj-lt"/>
                <a:ea typeface="+mj-ea"/>
                <a:cs typeface="+mj-cs"/>
              </a:rPr>
              <a:t>Date de </a:t>
            </a:r>
            <a:r>
              <a:rPr lang="en-US" altLang="en-US" sz="2400" dirty="0" err="1">
                <a:latin typeface="+mj-lt"/>
                <a:ea typeface="+mj-ea"/>
                <a:cs typeface="+mj-cs"/>
              </a:rPr>
              <a:t>mise</a:t>
            </a:r>
            <a:r>
              <a:rPr lang="en-US" altLang="en-US" sz="2400" dirty="0">
                <a:latin typeface="+mj-lt"/>
                <a:ea typeface="+mj-ea"/>
                <a:cs typeface="+mj-cs"/>
              </a:rPr>
              <a:t> </a:t>
            </a:r>
            <a:r>
              <a:rPr lang="en-US" altLang="en-US" sz="2400" dirty="0" err="1">
                <a:latin typeface="+mj-lt"/>
                <a:ea typeface="+mj-ea"/>
                <a:cs typeface="+mj-cs"/>
              </a:rPr>
              <a:t>en</a:t>
            </a:r>
            <a:r>
              <a:rPr lang="en-US" altLang="en-US" sz="2400" dirty="0">
                <a:latin typeface="+mj-lt"/>
                <a:ea typeface="+mj-ea"/>
                <a:cs typeface="+mj-cs"/>
              </a:rPr>
              <a:t> production </a:t>
            </a:r>
            <a:r>
              <a:rPr lang="en-US" altLang="en-US" sz="2400" dirty="0" err="1">
                <a:latin typeface="+mj-lt"/>
                <a:ea typeface="+mj-ea"/>
                <a:cs typeface="+mj-cs"/>
              </a:rPr>
              <a:t>envisagée</a:t>
            </a:r>
            <a:r>
              <a:rPr lang="en-US" altLang="en-US" sz="2400" dirty="0">
                <a:latin typeface="+mj-lt"/>
                <a:ea typeface="+mj-ea"/>
                <a:cs typeface="+mj-cs"/>
              </a:rPr>
              <a:t>: </a:t>
            </a:r>
            <a:r>
              <a:rPr lang="en-US" altLang="en-US" sz="2400" dirty="0" err="1">
                <a:latin typeface="+mj-lt"/>
                <a:ea typeface="+mj-ea"/>
                <a:cs typeface="+mj-cs"/>
              </a:rPr>
              <a:t>Juillet</a:t>
            </a:r>
            <a:r>
              <a:rPr lang="en-US" altLang="en-US" sz="2400" dirty="0">
                <a:latin typeface="+mj-lt"/>
                <a:ea typeface="+mj-ea"/>
                <a:cs typeface="+mj-cs"/>
              </a:rPr>
              <a:t> 2016</a:t>
            </a:r>
          </a:p>
          <a:p>
            <a:pPr eaLnBrk="1" hangingPunct="1">
              <a:spcBef>
                <a:spcPct val="20000"/>
              </a:spcBef>
              <a:buFontTx/>
              <a:buBlip>
                <a:blip r:embed="rId2"/>
              </a:buBlip>
            </a:pPr>
            <a:endParaRPr lang="en-US" altLang="en-US" sz="2400" dirty="0">
              <a:latin typeface="+mj-lt"/>
              <a:ea typeface="+mj-ea"/>
              <a:cs typeface="+mj-cs"/>
            </a:endParaRPr>
          </a:p>
          <a:p>
            <a:pPr marL="0" indent="0" eaLnBrk="1" hangingPunct="1">
              <a:spcBef>
                <a:spcPct val="20000"/>
              </a:spcBef>
            </a:pPr>
            <a:r>
              <a:rPr lang="en-US" altLang="en-US" sz="2400" dirty="0" err="1">
                <a:latin typeface="+mj-lt"/>
                <a:ea typeface="+mj-ea"/>
                <a:cs typeface="+mj-cs"/>
              </a:rPr>
              <a:t>Contenu</a:t>
            </a:r>
            <a:r>
              <a:rPr lang="en-US" altLang="en-US" sz="2400" dirty="0">
                <a:latin typeface="+mj-lt"/>
                <a:ea typeface="+mj-ea"/>
                <a:cs typeface="+mj-cs"/>
              </a:rPr>
              <a:t> de </a:t>
            </a:r>
            <a:r>
              <a:rPr lang="en-US" altLang="en-US" sz="2400" dirty="0" err="1">
                <a:latin typeface="+mj-lt"/>
                <a:ea typeface="+mj-ea"/>
                <a:cs typeface="+mj-cs"/>
              </a:rPr>
              <a:t>l’étape</a:t>
            </a:r>
            <a:r>
              <a:rPr lang="en-US" altLang="en-US" sz="2400" dirty="0">
                <a:latin typeface="+mj-lt"/>
                <a:ea typeface="+mj-ea"/>
                <a:cs typeface="+mj-cs"/>
              </a:rPr>
              <a:t> 1: </a:t>
            </a:r>
            <a:r>
              <a:rPr lang="en-US" altLang="en-US" sz="2400" dirty="0" err="1">
                <a:latin typeface="+mj-lt"/>
                <a:ea typeface="+mj-ea"/>
                <a:cs typeface="+mj-cs"/>
              </a:rPr>
              <a:t>formules</a:t>
            </a:r>
            <a:r>
              <a:rPr lang="en-US" altLang="en-US" sz="2400" dirty="0">
                <a:latin typeface="+mj-lt"/>
                <a:ea typeface="+mj-ea"/>
                <a:cs typeface="+mj-cs"/>
              </a:rPr>
              <a:t> </a:t>
            </a:r>
            <a:r>
              <a:rPr lang="en-US" altLang="en-US" sz="2400" dirty="0" err="1">
                <a:latin typeface="+mj-lt"/>
                <a:ea typeface="+mj-ea"/>
                <a:cs typeface="+mj-cs"/>
              </a:rPr>
              <a:t>chimiques</a:t>
            </a:r>
            <a:r>
              <a:rPr lang="en-US" altLang="en-US" sz="2400" dirty="0">
                <a:latin typeface="+mj-lt"/>
                <a:ea typeface="+mj-ea"/>
                <a:cs typeface="+mj-cs"/>
              </a:rPr>
              <a:t> </a:t>
            </a:r>
            <a:r>
              <a:rPr lang="en-US" altLang="en-US" sz="2400" dirty="0" err="1">
                <a:latin typeface="+mj-lt"/>
                <a:ea typeface="+mj-ea"/>
                <a:cs typeface="+mj-cs"/>
              </a:rPr>
              <a:t>dans</a:t>
            </a:r>
            <a:r>
              <a:rPr lang="en-US" altLang="en-US" sz="2400" dirty="0">
                <a:latin typeface="+mj-lt"/>
                <a:ea typeface="+mj-ea"/>
                <a:cs typeface="+mj-cs"/>
              </a:rPr>
              <a:t> les </a:t>
            </a:r>
            <a:r>
              <a:rPr lang="en-US" altLang="en-US" sz="2400" dirty="0" err="1">
                <a:latin typeface="+mj-lt"/>
                <a:ea typeface="+mj-ea"/>
                <a:cs typeface="+mj-cs"/>
              </a:rPr>
              <a:t>demandes</a:t>
            </a:r>
            <a:r>
              <a:rPr lang="en-US" altLang="en-US" sz="2400" dirty="0">
                <a:latin typeface="+mj-lt"/>
                <a:ea typeface="+mj-ea"/>
                <a:cs typeface="+mj-cs"/>
              </a:rPr>
              <a:t> de brevets PCT </a:t>
            </a:r>
            <a:r>
              <a:rPr lang="en-US" altLang="en-US" sz="2400" dirty="0" err="1">
                <a:latin typeface="+mj-lt"/>
                <a:ea typeface="+mj-ea"/>
                <a:cs typeface="+mj-cs"/>
              </a:rPr>
              <a:t>exprimées</a:t>
            </a:r>
            <a:r>
              <a:rPr lang="en-US" altLang="en-US" sz="2400" dirty="0">
                <a:latin typeface="+mj-lt"/>
                <a:ea typeface="+mj-ea"/>
                <a:cs typeface="+mj-cs"/>
              </a:rPr>
              <a:t> </a:t>
            </a:r>
            <a:r>
              <a:rPr lang="en-US" altLang="en-US" sz="2400" dirty="0" err="1">
                <a:latin typeface="+mj-lt"/>
                <a:ea typeface="+mj-ea"/>
                <a:cs typeface="+mj-cs"/>
              </a:rPr>
              <a:t>en</a:t>
            </a:r>
            <a:r>
              <a:rPr lang="en-US" altLang="en-US" sz="2400" dirty="0">
                <a:latin typeface="+mj-lt"/>
                <a:ea typeface="+mj-ea"/>
                <a:cs typeface="+mj-cs"/>
              </a:rPr>
              <a:t> </a:t>
            </a:r>
            <a:r>
              <a:rPr lang="en-US" altLang="en-US" sz="2400" dirty="0" err="1">
                <a:latin typeface="+mj-lt"/>
                <a:ea typeface="+mj-ea"/>
                <a:cs typeface="+mj-cs"/>
              </a:rPr>
              <a:t>Anglais</a:t>
            </a:r>
            <a:r>
              <a:rPr lang="en-US" altLang="en-US" sz="2400" dirty="0">
                <a:latin typeface="+mj-lt"/>
                <a:ea typeface="+mj-ea"/>
                <a:cs typeface="+mj-cs"/>
              </a:rPr>
              <a:t>/</a:t>
            </a:r>
            <a:r>
              <a:rPr lang="en-US" altLang="en-US" sz="2400" dirty="0" err="1">
                <a:latin typeface="+mj-lt"/>
                <a:ea typeface="+mj-ea"/>
                <a:cs typeface="+mj-cs"/>
              </a:rPr>
              <a:t>Allemand</a:t>
            </a:r>
            <a:r>
              <a:rPr lang="en-US" altLang="en-US" sz="2400" dirty="0">
                <a:latin typeface="+mj-lt"/>
                <a:ea typeface="+mj-ea"/>
                <a:cs typeface="+mj-cs"/>
              </a:rPr>
              <a:t> </a:t>
            </a:r>
            <a:r>
              <a:rPr lang="en-US" altLang="en-US" sz="2400" dirty="0" err="1">
                <a:latin typeface="+mj-lt"/>
                <a:ea typeface="+mj-ea"/>
                <a:cs typeface="+mj-cs"/>
              </a:rPr>
              <a:t>ou</a:t>
            </a:r>
            <a:r>
              <a:rPr lang="en-US" altLang="en-US" sz="2400" dirty="0">
                <a:latin typeface="+mj-lt"/>
                <a:ea typeface="+mj-ea"/>
                <a:cs typeface="+mj-cs"/>
              </a:rPr>
              <a:t> à </a:t>
            </a:r>
            <a:r>
              <a:rPr lang="en-US" altLang="en-US" sz="2400" dirty="0" err="1">
                <a:latin typeface="+mj-lt"/>
                <a:ea typeface="+mj-ea"/>
                <a:cs typeface="+mj-cs"/>
              </a:rPr>
              <a:t>l’aide</a:t>
            </a:r>
            <a:r>
              <a:rPr lang="en-US" altLang="en-US" sz="2400" dirty="0">
                <a:latin typeface="+mj-lt"/>
                <a:ea typeface="+mj-ea"/>
                <a:cs typeface="+mj-cs"/>
              </a:rPr>
              <a:t> d’un dessin de </a:t>
            </a:r>
            <a:r>
              <a:rPr lang="en-US" altLang="en-US" sz="2400" dirty="0" err="1">
                <a:latin typeface="+mj-lt"/>
                <a:ea typeface="+mj-ea"/>
                <a:cs typeface="+mj-cs"/>
              </a:rPr>
              <a:t>formule</a:t>
            </a:r>
            <a:endParaRPr lang="en-US" altLang="en-US" sz="2400" dirty="0">
              <a:latin typeface="+mj-lt"/>
              <a:ea typeface="+mj-ea"/>
              <a:cs typeface="+mj-cs"/>
            </a:endParaRPr>
          </a:p>
          <a:p>
            <a:pPr marL="0" indent="0" eaLnBrk="1" hangingPunct="1">
              <a:spcBef>
                <a:spcPct val="20000"/>
              </a:spcBef>
            </a:pP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2"/>
              </a:buBlip>
            </a:pPr>
            <a:endParaRPr lang="en-US" altLang="en-US" sz="2400" dirty="0">
              <a:solidFill>
                <a:schemeClr val="tx1"/>
              </a:solidFill>
            </a:endParaRPr>
          </a:p>
        </p:txBody>
      </p:sp>
      <p:sp>
        <p:nvSpPr>
          <p:cNvPr id="6" name="Rectangle 7"/>
          <p:cNvSpPr txBox="1">
            <a:spLocks noChangeArrowheads="1"/>
          </p:cNvSpPr>
          <p:nvPr/>
        </p:nvSpPr>
        <p:spPr bwMode="auto">
          <a:xfrm>
            <a:off x="331304" y="4941168"/>
            <a:ext cx="82296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400" dirty="0" err="1">
                <a:latin typeface="+mj-lt"/>
                <a:ea typeface="+mj-ea"/>
                <a:cs typeface="+mj-cs"/>
              </a:rPr>
              <a:t>Prochaines</a:t>
            </a:r>
            <a:r>
              <a:rPr lang="en-US" altLang="en-US" sz="2400" dirty="0">
                <a:latin typeface="+mj-lt"/>
                <a:ea typeface="+mj-ea"/>
                <a:cs typeface="+mj-cs"/>
              </a:rPr>
              <a:t> </a:t>
            </a:r>
            <a:r>
              <a:rPr lang="en-US" altLang="en-US" sz="2400" dirty="0" err="1">
                <a:latin typeface="+mj-lt"/>
                <a:ea typeface="+mj-ea"/>
                <a:cs typeface="+mj-cs"/>
              </a:rPr>
              <a:t>étapes</a:t>
            </a:r>
            <a:r>
              <a:rPr lang="en-US" altLang="en-US" sz="2400" dirty="0">
                <a:latin typeface="+mj-lt"/>
                <a:ea typeface="+mj-ea"/>
                <a:cs typeface="+mj-cs"/>
              </a:rPr>
              <a:t>: </a:t>
            </a:r>
            <a:r>
              <a:rPr lang="en-US" altLang="en-US" sz="2400" dirty="0" err="1">
                <a:latin typeface="+mj-lt"/>
                <a:ea typeface="+mj-ea"/>
                <a:cs typeface="+mj-cs"/>
              </a:rPr>
              <a:t>détection</a:t>
            </a:r>
            <a:r>
              <a:rPr lang="en-US" altLang="en-US" sz="2400" dirty="0">
                <a:latin typeface="+mj-lt"/>
                <a:ea typeface="+mj-ea"/>
                <a:cs typeface="+mj-cs"/>
              </a:rPr>
              <a:t> </a:t>
            </a:r>
            <a:r>
              <a:rPr lang="en-US" altLang="en-US" sz="2400" dirty="0" err="1">
                <a:latin typeface="+mj-lt"/>
                <a:ea typeface="+mj-ea"/>
                <a:cs typeface="+mj-cs"/>
              </a:rPr>
              <a:t>dans</a:t>
            </a:r>
            <a:r>
              <a:rPr lang="en-US" altLang="en-US" sz="2400" dirty="0">
                <a:latin typeface="+mj-lt"/>
                <a:ea typeface="+mj-ea"/>
                <a:cs typeface="+mj-cs"/>
              </a:rPr>
              <a:t> </a:t>
            </a:r>
            <a:r>
              <a:rPr lang="en-US" altLang="en-US" sz="2400" dirty="0" err="1">
                <a:latin typeface="+mj-lt"/>
                <a:ea typeface="+mj-ea"/>
                <a:cs typeface="+mj-cs"/>
              </a:rPr>
              <a:t>d’autres</a:t>
            </a:r>
            <a:r>
              <a:rPr lang="en-US" altLang="en-US" sz="2400" dirty="0">
                <a:latin typeface="+mj-lt"/>
                <a:ea typeface="+mj-ea"/>
                <a:cs typeface="+mj-cs"/>
              </a:rPr>
              <a:t> </a:t>
            </a:r>
            <a:r>
              <a:rPr lang="en-US" altLang="en-US" sz="2400" dirty="0" err="1">
                <a:latin typeface="+mj-lt"/>
                <a:ea typeface="+mj-ea"/>
                <a:cs typeface="+mj-cs"/>
              </a:rPr>
              <a:t>langues</a:t>
            </a:r>
            <a:r>
              <a:rPr lang="en-US" altLang="en-US" sz="2400" dirty="0">
                <a:latin typeface="+mj-lt"/>
                <a:ea typeface="+mj-ea"/>
                <a:cs typeface="+mj-cs"/>
              </a:rPr>
              <a:t> (Chinois, </a:t>
            </a:r>
            <a:r>
              <a:rPr lang="en-US" altLang="en-US" sz="2400" dirty="0" err="1">
                <a:latin typeface="+mj-lt"/>
                <a:ea typeface="+mj-ea"/>
                <a:cs typeface="+mj-cs"/>
              </a:rPr>
              <a:t>Japonais</a:t>
            </a:r>
            <a:r>
              <a:rPr lang="en-US" altLang="en-US" sz="2400" dirty="0">
                <a:latin typeface="+mj-lt"/>
                <a:ea typeface="+mj-ea"/>
                <a:cs typeface="+mj-cs"/>
              </a:rPr>
              <a:t>, </a:t>
            </a:r>
            <a:r>
              <a:rPr lang="en-US" altLang="en-US" sz="2400" dirty="0" err="1">
                <a:latin typeface="+mj-lt"/>
                <a:ea typeface="+mj-ea"/>
                <a:cs typeface="+mj-cs"/>
              </a:rPr>
              <a:t>Français</a:t>
            </a:r>
            <a:r>
              <a:rPr lang="en-US" altLang="en-US" sz="2400" dirty="0">
                <a:latin typeface="+mj-lt"/>
                <a:ea typeface="+mj-ea"/>
                <a:cs typeface="+mj-cs"/>
              </a:rPr>
              <a:t>, </a:t>
            </a:r>
            <a:r>
              <a:rPr lang="en-US" altLang="en-US" sz="2400" dirty="0" err="1">
                <a:latin typeface="+mj-lt"/>
                <a:ea typeface="+mj-ea"/>
                <a:cs typeface="+mj-cs"/>
              </a:rPr>
              <a:t>Coréen</a:t>
            </a:r>
            <a:r>
              <a:rPr lang="en-US" altLang="en-US" sz="2400" dirty="0">
                <a:latin typeface="+mj-lt"/>
                <a:ea typeface="+mj-ea"/>
                <a:cs typeface="+mj-cs"/>
              </a:rPr>
              <a:t>)</a:t>
            </a:r>
          </a:p>
          <a:p>
            <a:pPr marL="0" indent="0" eaLnBrk="1" hangingPunct="1">
              <a:spcBef>
                <a:spcPct val="20000"/>
              </a:spcBef>
            </a:pPr>
            <a:r>
              <a:rPr lang="en-US" altLang="en-US" sz="2400" dirty="0" err="1">
                <a:latin typeface="+mj-lt"/>
                <a:ea typeface="+mj-ea"/>
                <a:cs typeface="+mj-cs"/>
              </a:rPr>
              <a:t>Autres</a:t>
            </a:r>
            <a:r>
              <a:rPr lang="en-US" altLang="en-US" sz="2400" dirty="0">
                <a:latin typeface="+mj-lt"/>
                <a:ea typeface="+mj-ea"/>
                <a:cs typeface="+mj-cs"/>
              </a:rPr>
              <a:t> collections de brevets: US, EP, JP, CN</a:t>
            </a:r>
          </a:p>
          <a:p>
            <a:pPr marL="0" indent="0" eaLnBrk="1" hangingPunct="1">
              <a:spcBef>
                <a:spcPct val="20000"/>
              </a:spcBef>
            </a:pP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pP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2"/>
              </a:buBlip>
            </a:pPr>
            <a:endParaRPr lang="en-US" altLang="en-US" sz="2400" dirty="0">
              <a:solidFill>
                <a:schemeClr val="tx1"/>
              </a:solidFill>
            </a:endParaRPr>
          </a:p>
        </p:txBody>
      </p:sp>
    </p:spTree>
    <p:extLst>
      <p:ext uri="{BB962C8B-B14F-4D97-AF65-F5344CB8AC3E}">
        <p14:creationId xmlns:p14="http://schemas.microsoft.com/office/powerpoint/2010/main" val="167586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err="1" smtClean="0">
                <a:solidFill>
                  <a:srgbClr val="00408C"/>
                </a:solidFill>
              </a:rPr>
              <a:t>Séminaires</a:t>
            </a:r>
            <a:r>
              <a:rPr lang="en-US" altLang="en-US" sz="3600" dirty="0" smtClean="0">
                <a:solidFill>
                  <a:srgbClr val="00408C"/>
                </a:solidFill>
              </a:rPr>
              <a:t> </a:t>
            </a:r>
            <a:r>
              <a:rPr lang="en-US" altLang="en-US" sz="3600" dirty="0" err="1" smtClean="0">
                <a:solidFill>
                  <a:srgbClr val="00408C"/>
                </a:solidFill>
              </a:rPr>
              <a:t>mensuels</a:t>
            </a:r>
            <a:r>
              <a:rPr lang="en-US" altLang="en-US" sz="3600" dirty="0" smtClean="0">
                <a:solidFill>
                  <a:srgbClr val="00408C"/>
                </a:solidFill>
              </a:rPr>
              <a:t> </a:t>
            </a:r>
            <a:r>
              <a:rPr lang="en-US" altLang="en-US" sz="3600" dirty="0" err="1" smtClean="0">
                <a:solidFill>
                  <a:srgbClr val="00408C"/>
                </a:solidFill>
              </a:rPr>
              <a:t>sur</a:t>
            </a:r>
            <a:r>
              <a:rPr lang="en-US" altLang="en-US" sz="3600" dirty="0" smtClean="0">
                <a:solidFill>
                  <a:srgbClr val="00408C"/>
                </a:solidFill>
              </a:rPr>
              <a:t> le web</a:t>
            </a:r>
            <a:endParaRPr lang="en-US" altLang="en-US" sz="3600" dirty="0">
              <a:solidFill>
                <a:srgbClr val="00408C"/>
              </a:solidFill>
            </a:endParaRPr>
          </a:p>
        </p:txBody>
      </p:sp>
    </p:spTree>
    <p:extLst>
      <p:ext uri="{BB962C8B-B14F-4D97-AF65-F5344CB8AC3E}">
        <p14:creationId xmlns:p14="http://schemas.microsoft.com/office/powerpoint/2010/main" val="992450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4143064768"/>
              </p:ext>
            </p:extLst>
          </p:nvPr>
        </p:nvGraphicFramePr>
        <p:xfrm>
          <a:off x="0" y="19050"/>
          <a:ext cx="9036496" cy="6165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custDataLst>
              <p:tags r:id="rId1"/>
            </p:custDataLst>
          </p:nvPr>
        </p:nvSpPr>
        <p:spPr>
          <a:xfrm>
            <a:off x="467544" y="1700808"/>
            <a:ext cx="2880320" cy="2858988"/>
          </a:xfrm>
        </p:spPr>
        <p:txBody>
          <a:bodyPr/>
          <a:lstStyle/>
          <a:p>
            <a:pPr algn="ctr"/>
            <a:r>
              <a:rPr lang="fr-FR" sz="2400" b="1" dirty="0" smtClean="0"/>
              <a:t>Infrastructure mondiale en matière de propriété intellectuelle</a:t>
            </a:r>
            <a:endParaRPr lang="fr-FR" sz="2400" b="1" dirty="0"/>
          </a:p>
        </p:txBody>
      </p:sp>
    </p:spTree>
    <p:extLst>
      <p:ext uri="{BB962C8B-B14F-4D97-AF65-F5344CB8AC3E}">
        <p14:creationId xmlns:p14="http://schemas.microsoft.com/office/powerpoint/2010/main" val="31654144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PATENTSCOPE</a:t>
            </a:r>
          </a:p>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dessins et </a:t>
            </a:r>
            <a:r>
              <a:rPr lang="en-US" altLang="en-US" sz="2800" dirty="0" err="1">
                <a:solidFill>
                  <a:srgbClr val="00408C"/>
                </a:solidFill>
                <a:latin typeface="+mj-lt"/>
                <a:ea typeface="+mj-ea"/>
                <a:cs typeface="+mj-cs"/>
              </a:rPr>
              <a:t>modèles</a:t>
            </a:r>
            <a:r>
              <a:rPr lang="en-US" altLang="en-US" sz="2800" dirty="0">
                <a:solidFill>
                  <a:srgbClr val="00408C"/>
                </a:solidFill>
                <a:latin typeface="+mj-lt"/>
                <a:ea typeface="+mj-ea"/>
                <a:cs typeface="+mj-cs"/>
              </a:rPr>
              <a:t> (Global Design Database)</a:t>
            </a:r>
          </a:p>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823" y="2462038"/>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Bases de </a:t>
            </a:r>
            <a:r>
              <a:rPr lang="en-US" altLang="en-US" sz="3200" dirty="0" err="1">
                <a:solidFill>
                  <a:srgbClr val="00408C"/>
                </a:solidFill>
              </a:rPr>
              <a:t>données</a:t>
            </a:r>
            <a:r>
              <a:rPr lang="en-US" altLang="en-US" sz="3200" dirty="0">
                <a:solidFill>
                  <a:srgbClr val="00408C"/>
                </a:solidFill>
              </a:rPr>
              <a:t> </a:t>
            </a:r>
            <a:r>
              <a:rPr lang="en-US" altLang="en-US" sz="3200" dirty="0" err="1" smtClean="0">
                <a:solidFill>
                  <a:srgbClr val="00408C"/>
                </a:solidFill>
              </a:rPr>
              <a:t>mondiales</a:t>
            </a:r>
            <a:r>
              <a:rPr lang="en-US" altLang="en-US" sz="3200" dirty="0">
                <a:solidFill>
                  <a:srgbClr val="00408C"/>
                </a:solidFill>
              </a:rPr>
              <a:t>, plates-</a:t>
            </a:r>
            <a:r>
              <a:rPr lang="en-US" altLang="en-US" sz="3200" dirty="0" err="1">
                <a:solidFill>
                  <a:srgbClr val="00408C"/>
                </a:solidFill>
              </a:rPr>
              <a:t>formes</a:t>
            </a:r>
            <a:r>
              <a:rPr lang="en-US" altLang="en-US" sz="3200" dirty="0">
                <a:solidFill>
                  <a:srgbClr val="00408C"/>
                </a:solidFill>
              </a:rPr>
              <a:t> et </a:t>
            </a:r>
            <a:r>
              <a:rPr lang="en-US" altLang="en-US" sz="3200" dirty="0" err="1">
                <a:solidFill>
                  <a:srgbClr val="00408C"/>
                </a:solidFill>
              </a:rPr>
              <a:t>outils</a:t>
            </a:r>
            <a:r>
              <a:rPr lang="en-US" altLang="en-US" sz="3200" dirty="0">
                <a:solidFill>
                  <a:srgbClr val="00408C"/>
                </a:solidFill>
              </a:rPr>
              <a:t> </a:t>
            </a:r>
            <a:r>
              <a:rPr lang="en-US" altLang="en-US" sz="3200" dirty="0" err="1" smtClean="0">
                <a:solidFill>
                  <a:srgbClr val="00408C"/>
                </a:solidFill>
              </a:rPr>
              <a:t>gratuits</a:t>
            </a:r>
            <a:r>
              <a:rPr lang="en-US" altLang="en-US" sz="3200" dirty="0" smtClean="0">
                <a:solidFill>
                  <a:srgbClr val="00408C"/>
                </a:solidFill>
              </a:rPr>
              <a:t> de </a:t>
            </a:r>
            <a:r>
              <a:rPr lang="en-US" altLang="en-US" sz="3200" dirty="0" err="1" smtClean="0">
                <a:solidFill>
                  <a:srgbClr val="00408C"/>
                </a:solidFill>
              </a:rPr>
              <a:t>données</a:t>
            </a:r>
            <a:r>
              <a:rPr lang="en-US" altLang="en-US" sz="3200" dirty="0" smtClean="0">
                <a:solidFill>
                  <a:srgbClr val="00408C"/>
                </a:solidFill>
              </a:rPr>
              <a:t> de </a:t>
            </a:r>
            <a:r>
              <a:rPr lang="en-US" altLang="en-US" sz="3200" dirty="0" err="1">
                <a:solidFill>
                  <a:srgbClr val="00408C"/>
                </a:solidFill>
              </a:rPr>
              <a:t>propriété</a:t>
            </a:r>
            <a:r>
              <a:rPr lang="en-US" altLang="en-US" sz="3200" dirty="0">
                <a:solidFill>
                  <a:srgbClr val="00408C"/>
                </a:solidFill>
              </a:rPr>
              <a:t> </a:t>
            </a:r>
            <a:r>
              <a:rPr lang="en-US" altLang="en-US" sz="3200" dirty="0" err="1">
                <a:solidFill>
                  <a:srgbClr val="00408C"/>
                </a:solidFill>
              </a:rPr>
              <a:t>intellectuelle</a:t>
            </a:r>
            <a:endParaRPr lang="en-US" altLang="en-US" sz="3200" dirty="0">
              <a:solidFill>
                <a:srgbClr val="00408C"/>
              </a:solidFill>
            </a:endParaRPr>
          </a:p>
        </p:txBody>
      </p:sp>
    </p:spTree>
    <p:extLst>
      <p:ext uri="{BB962C8B-B14F-4D97-AF65-F5344CB8AC3E}">
        <p14:creationId xmlns:p14="http://schemas.microsoft.com/office/powerpoint/2010/main" val="1845672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0"/>
            <a:ext cx="8612188"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8428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476250"/>
            <a:ext cx="7677150" cy="553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540" y="3789040"/>
            <a:ext cx="4991100" cy="27336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9384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4250"/>
                                  </p:stCondLst>
                                  <p:childTnLst>
                                    <p:set>
                                      <p:cBhvr>
                                        <p:cTn id="9" dur="1" fill="hold">
                                          <p:stCondLst>
                                            <p:cond delay="0"/>
                                          </p:stCondLst>
                                        </p:cTn>
                                        <p:tgtEl>
                                          <p:spTgt spid="245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357188" y="1196752"/>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Blip>
                <a:blip r:embed="rId2"/>
              </a:buBlip>
              <a:defRPr/>
            </a:pPr>
            <a:r>
              <a:rPr lang="en-US" altLang="en-US" sz="2400" dirty="0">
                <a:latin typeface="+mj-lt"/>
                <a:ea typeface="+mj-ea"/>
                <a:cs typeface="+mj-cs"/>
              </a:rPr>
              <a:t>WIPO Translate </a:t>
            </a:r>
            <a:r>
              <a:rPr lang="en-US" altLang="en-US" sz="2400" dirty="0" err="1">
                <a:latin typeface="+mj-lt"/>
                <a:ea typeface="+mj-ea"/>
                <a:cs typeface="+mj-cs"/>
              </a:rPr>
              <a:t>fonctionne</a:t>
            </a:r>
            <a:r>
              <a:rPr lang="en-US" altLang="en-US" sz="2400" dirty="0">
                <a:latin typeface="+mj-lt"/>
                <a:ea typeface="+mj-ea"/>
                <a:cs typeface="+mj-cs"/>
              </a:rPr>
              <a:t> à </a:t>
            </a:r>
            <a:r>
              <a:rPr lang="en-US" altLang="en-US" sz="2400" dirty="0" err="1">
                <a:latin typeface="+mj-lt"/>
                <a:ea typeface="+mj-ea"/>
                <a:cs typeface="+mj-cs"/>
              </a:rPr>
              <a:t>présent</a:t>
            </a:r>
            <a:r>
              <a:rPr lang="en-US" altLang="en-US" sz="2400" dirty="0">
                <a:latin typeface="+mj-lt"/>
                <a:ea typeface="+mj-ea"/>
                <a:cs typeface="+mj-cs"/>
              </a:rPr>
              <a:t> pour les descriptions et </a:t>
            </a:r>
            <a:r>
              <a:rPr lang="en-US" altLang="en-US" sz="2400" dirty="0" err="1">
                <a:latin typeface="+mj-lt"/>
                <a:ea typeface="+mj-ea"/>
                <a:cs typeface="+mj-cs"/>
              </a:rPr>
              <a:t>revendications</a:t>
            </a:r>
            <a:r>
              <a:rPr lang="en-US" altLang="en-US" sz="2400" dirty="0">
                <a:latin typeface="+mj-lt"/>
                <a:ea typeface="+mj-ea"/>
                <a:cs typeface="+mj-cs"/>
              </a:rPr>
              <a:t> avec </a:t>
            </a:r>
            <a:r>
              <a:rPr lang="en-US" altLang="en-US" sz="2400" dirty="0" err="1">
                <a:latin typeface="+mj-lt"/>
                <a:ea typeface="+mj-ea"/>
                <a:cs typeface="+mj-cs"/>
              </a:rPr>
              <a:t>comme</a:t>
            </a:r>
            <a:r>
              <a:rPr lang="en-US" altLang="en-US" sz="2400" dirty="0">
                <a:latin typeface="+mj-lt"/>
                <a:ea typeface="+mj-ea"/>
                <a:cs typeface="+mj-cs"/>
              </a:rPr>
              <a:t> </a:t>
            </a:r>
            <a:r>
              <a:rPr lang="en-US" altLang="en-US" sz="2400" dirty="0" err="1">
                <a:latin typeface="+mj-lt"/>
                <a:ea typeface="+mj-ea"/>
                <a:cs typeface="+mj-cs"/>
              </a:rPr>
              <a:t>paire</a:t>
            </a:r>
            <a:r>
              <a:rPr lang="en-US" altLang="en-US" sz="2400" dirty="0">
                <a:latin typeface="+mj-lt"/>
                <a:ea typeface="+mj-ea"/>
                <a:cs typeface="+mj-cs"/>
              </a:rPr>
              <a:t> de </a:t>
            </a:r>
            <a:r>
              <a:rPr lang="en-US" altLang="en-US" sz="2400" dirty="0" err="1">
                <a:latin typeface="+mj-lt"/>
                <a:ea typeface="+mj-ea"/>
                <a:cs typeface="+mj-cs"/>
              </a:rPr>
              <a:t>langues</a:t>
            </a:r>
            <a:r>
              <a:rPr lang="en-US" altLang="en-US" sz="2400" dirty="0">
                <a:latin typeface="+mj-lt"/>
                <a:ea typeface="+mj-ea"/>
                <a:cs typeface="+mj-cs"/>
              </a:rPr>
              <a:t> EN</a:t>
            </a:r>
            <a:r>
              <a:rPr lang="en-US" altLang="en-US" sz="2400" dirty="0">
                <a:latin typeface="+mj-lt"/>
                <a:ea typeface="+mj-ea"/>
                <a:cs typeface="+mj-cs"/>
                <a:sym typeface="Wingdings" panose="05000000000000000000" pitchFamily="2" charset="2"/>
              </a:rPr>
              <a:t>ZH et ZHEN</a:t>
            </a:r>
            <a:r>
              <a:rPr lang="en-US" altLang="en-US" sz="2400" dirty="0">
                <a:latin typeface="+mj-lt"/>
                <a:ea typeface="+mj-ea"/>
                <a:cs typeface="+mj-cs"/>
              </a:rPr>
              <a:t> </a:t>
            </a:r>
          </a:p>
          <a:p>
            <a:pPr eaLnBrk="1" hangingPunct="1">
              <a:spcBef>
                <a:spcPct val="20000"/>
              </a:spcBef>
              <a:buBlip>
                <a:blip r:embed="rId2"/>
              </a:buBlip>
              <a:defRPr/>
            </a:pP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pic>
        <p:nvPicPr>
          <p:cNvPr id="92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2425700"/>
            <a:ext cx="8459788" cy="274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6962508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29600" cy="4352925"/>
          </a:xfrm>
        </p:spPr>
        <p:txBody>
          <a:bodyPr/>
          <a:lstStyle/>
          <a:p>
            <a:pPr marL="0"/>
            <a:r>
              <a:rPr lang="en-US" kern="1200" dirty="0" err="1">
                <a:solidFill>
                  <a:srgbClr val="00408C"/>
                </a:solidFill>
                <a:latin typeface="+mj-lt"/>
                <a:ea typeface="+mj-ea"/>
                <a:cs typeface="+mj-cs"/>
              </a:rPr>
              <a:t>Qualité</a:t>
            </a:r>
            <a:r>
              <a:rPr lang="en-US" kern="1200" dirty="0">
                <a:solidFill>
                  <a:srgbClr val="00408C"/>
                </a:solidFill>
                <a:latin typeface="+mj-lt"/>
                <a:ea typeface="+mj-ea"/>
                <a:cs typeface="+mj-cs"/>
              </a:rPr>
              <a:t> de </a:t>
            </a:r>
            <a:r>
              <a:rPr lang="en-US" kern="1200" dirty="0" err="1">
                <a:solidFill>
                  <a:srgbClr val="00408C"/>
                </a:solidFill>
                <a:latin typeface="+mj-lt"/>
                <a:ea typeface="+mj-ea"/>
                <a:cs typeface="+mj-cs"/>
              </a:rPr>
              <a:t>traduction</a:t>
            </a:r>
            <a:r>
              <a:rPr lang="en-US" kern="1200" dirty="0">
                <a:solidFill>
                  <a:srgbClr val="00408C"/>
                </a:solidFill>
                <a:latin typeface="+mj-lt"/>
                <a:ea typeface="+mj-ea"/>
                <a:cs typeface="+mj-cs"/>
              </a:rPr>
              <a:t> </a:t>
            </a:r>
            <a:r>
              <a:rPr lang="en-US" kern="1200" dirty="0" err="1">
                <a:solidFill>
                  <a:srgbClr val="00408C"/>
                </a:solidFill>
                <a:latin typeface="+mj-lt"/>
                <a:ea typeface="+mj-ea"/>
                <a:cs typeface="+mj-cs"/>
              </a:rPr>
              <a:t>automatique</a:t>
            </a:r>
            <a:r>
              <a:rPr lang="en-US" kern="1200" dirty="0">
                <a:solidFill>
                  <a:srgbClr val="00408C"/>
                </a:solidFill>
                <a:latin typeface="+mj-lt"/>
                <a:ea typeface="+mj-ea"/>
                <a:cs typeface="+mj-cs"/>
              </a:rPr>
              <a:t> </a:t>
            </a:r>
            <a:r>
              <a:rPr lang="en-US" kern="1200" dirty="0" err="1">
                <a:solidFill>
                  <a:srgbClr val="00408C"/>
                </a:solidFill>
                <a:latin typeface="+mj-lt"/>
                <a:ea typeface="+mj-ea"/>
                <a:cs typeface="+mj-cs"/>
              </a:rPr>
              <a:t>compétitive</a:t>
            </a:r>
            <a:r>
              <a:rPr lang="en-US" kern="1200" dirty="0">
                <a:solidFill>
                  <a:srgbClr val="00408C"/>
                </a:solidFill>
                <a:latin typeface="+mj-lt"/>
                <a:ea typeface="+mj-ea"/>
                <a:cs typeface="+mj-cs"/>
              </a:rPr>
              <a:t>: </a:t>
            </a:r>
            <a:r>
              <a:rPr lang="en-US" kern="1200" dirty="0" smtClean="0">
                <a:solidFill>
                  <a:srgbClr val="00408C"/>
                </a:solidFill>
                <a:latin typeface="+mj-lt"/>
                <a:ea typeface="+mj-ea"/>
                <a:cs typeface="+mj-cs"/>
              </a:rPr>
              <a:t>scores </a:t>
            </a:r>
          </a:p>
          <a:p>
            <a:pPr marL="0"/>
            <a:r>
              <a:rPr lang="en-US" kern="1200" dirty="0" smtClean="0">
                <a:solidFill>
                  <a:srgbClr val="00408C"/>
                </a:solidFill>
                <a:latin typeface="+mj-lt"/>
                <a:ea typeface="+mj-ea"/>
                <a:cs typeface="+mj-cs"/>
              </a:rPr>
              <a:t>BLEU</a:t>
            </a:r>
            <a:endParaRPr lang="en-US" kern="1200" dirty="0">
              <a:solidFill>
                <a:srgbClr val="00408C"/>
              </a:solidFill>
              <a:latin typeface="+mj-lt"/>
              <a:ea typeface="+mj-ea"/>
              <a:cs typeface="+mj-cs"/>
            </a:endParaRPr>
          </a:p>
          <a:p>
            <a:pPr marL="0" indent="0">
              <a:buNone/>
            </a:pP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20888"/>
            <a:ext cx="8275651"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
          <p:cNvSpPr txBox="1">
            <a:spLocks noChangeArrowheads="1"/>
          </p:cNvSpPr>
          <p:nvPr/>
        </p:nvSpPr>
        <p:spPr bwMode="auto">
          <a:xfrm>
            <a:off x="539552" y="332656"/>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WIPO Translate</a:t>
            </a:r>
          </a:p>
        </p:txBody>
      </p:sp>
    </p:spTree>
    <p:extLst>
      <p:ext uri="{BB962C8B-B14F-4D97-AF65-F5344CB8AC3E}">
        <p14:creationId xmlns:p14="http://schemas.microsoft.com/office/powerpoint/2010/main" val="29477147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3"/>
              </a:buBlip>
            </a:pPr>
            <a:r>
              <a:rPr lang="en-US" altLang="en-US" sz="2800" dirty="0">
                <a:solidFill>
                  <a:srgbClr val="00408C"/>
                </a:solidFill>
                <a:latin typeface="+mj-lt"/>
                <a:ea typeface="+mj-ea"/>
                <a:cs typeface="+mj-cs"/>
              </a:rPr>
              <a:t>PATENTSCOPE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dessins et </a:t>
            </a:r>
            <a:r>
              <a:rPr lang="en-US" altLang="en-US" sz="2800" dirty="0" err="1">
                <a:solidFill>
                  <a:srgbClr val="00408C"/>
                </a:solidFill>
                <a:latin typeface="+mj-lt"/>
                <a:ea typeface="+mj-ea"/>
                <a:cs typeface="+mj-cs"/>
              </a:rPr>
              <a:t>modèles</a:t>
            </a:r>
            <a:r>
              <a:rPr lang="en-US" altLang="en-US" sz="2800" dirty="0">
                <a:solidFill>
                  <a:srgbClr val="00408C"/>
                </a:solidFill>
                <a:latin typeface="+mj-lt"/>
                <a:ea typeface="+mj-ea"/>
                <a:cs typeface="+mj-cs"/>
              </a:rPr>
              <a:t> (Global Design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00" y="2936304"/>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Bases de </a:t>
            </a:r>
            <a:r>
              <a:rPr lang="en-US" altLang="en-US" sz="3200" dirty="0" err="1">
                <a:solidFill>
                  <a:srgbClr val="00408C"/>
                </a:solidFill>
              </a:rPr>
              <a:t>données</a:t>
            </a:r>
            <a:r>
              <a:rPr lang="en-US" altLang="en-US" sz="3200" dirty="0">
                <a:solidFill>
                  <a:srgbClr val="00408C"/>
                </a:solidFill>
              </a:rPr>
              <a:t> </a:t>
            </a:r>
            <a:r>
              <a:rPr lang="en-US" altLang="en-US" sz="3200" dirty="0" err="1" smtClean="0">
                <a:solidFill>
                  <a:srgbClr val="00408C"/>
                </a:solidFill>
              </a:rPr>
              <a:t>mondiales</a:t>
            </a:r>
            <a:r>
              <a:rPr lang="en-US" altLang="en-US" sz="3200" dirty="0">
                <a:solidFill>
                  <a:srgbClr val="00408C"/>
                </a:solidFill>
              </a:rPr>
              <a:t>, plates-</a:t>
            </a:r>
            <a:r>
              <a:rPr lang="en-US" altLang="en-US" sz="3200" dirty="0" err="1">
                <a:solidFill>
                  <a:srgbClr val="00408C"/>
                </a:solidFill>
              </a:rPr>
              <a:t>formes</a:t>
            </a:r>
            <a:r>
              <a:rPr lang="en-US" altLang="en-US" sz="3200" dirty="0">
                <a:solidFill>
                  <a:srgbClr val="00408C"/>
                </a:solidFill>
              </a:rPr>
              <a:t> et </a:t>
            </a:r>
            <a:r>
              <a:rPr lang="en-US" altLang="en-US" sz="3200" dirty="0" err="1">
                <a:solidFill>
                  <a:srgbClr val="00408C"/>
                </a:solidFill>
              </a:rPr>
              <a:t>outils</a:t>
            </a:r>
            <a:r>
              <a:rPr lang="en-US" altLang="en-US" sz="3200" dirty="0">
                <a:solidFill>
                  <a:srgbClr val="00408C"/>
                </a:solidFill>
              </a:rPr>
              <a:t> </a:t>
            </a:r>
            <a:r>
              <a:rPr lang="en-US" altLang="en-US" sz="3200" dirty="0" err="1" smtClean="0">
                <a:solidFill>
                  <a:srgbClr val="00408C"/>
                </a:solidFill>
              </a:rPr>
              <a:t>gratuits</a:t>
            </a:r>
            <a:r>
              <a:rPr lang="en-US" altLang="en-US" sz="3200" dirty="0" smtClean="0">
                <a:solidFill>
                  <a:srgbClr val="00408C"/>
                </a:solidFill>
              </a:rPr>
              <a:t> de </a:t>
            </a:r>
            <a:r>
              <a:rPr lang="en-US" altLang="en-US" sz="3200" dirty="0" err="1" smtClean="0">
                <a:solidFill>
                  <a:srgbClr val="00408C"/>
                </a:solidFill>
              </a:rPr>
              <a:t>données</a:t>
            </a:r>
            <a:r>
              <a:rPr lang="en-US" altLang="en-US" sz="3200" dirty="0" smtClean="0">
                <a:solidFill>
                  <a:srgbClr val="00408C"/>
                </a:solidFill>
              </a:rPr>
              <a:t> de </a:t>
            </a:r>
            <a:r>
              <a:rPr lang="en-US" altLang="en-US" sz="3200" dirty="0" err="1">
                <a:solidFill>
                  <a:srgbClr val="00408C"/>
                </a:solidFill>
              </a:rPr>
              <a:t>propriété</a:t>
            </a:r>
            <a:r>
              <a:rPr lang="en-US" altLang="en-US" sz="3200" dirty="0">
                <a:solidFill>
                  <a:srgbClr val="00408C"/>
                </a:solidFill>
              </a:rPr>
              <a:t> </a:t>
            </a:r>
            <a:r>
              <a:rPr lang="en-US" altLang="en-US" sz="3200" dirty="0" err="1">
                <a:solidFill>
                  <a:srgbClr val="00408C"/>
                </a:solidFill>
              </a:rPr>
              <a:t>intellectuelle</a:t>
            </a:r>
            <a:endParaRPr lang="en-US" altLang="en-US" sz="3200" dirty="0">
              <a:solidFill>
                <a:srgbClr val="00408C"/>
              </a:solidFill>
            </a:endParaRPr>
          </a:p>
        </p:txBody>
      </p:sp>
    </p:spTree>
    <p:extLst>
      <p:ext uri="{BB962C8B-B14F-4D97-AF65-F5344CB8AC3E}">
        <p14:creationId xmlns:p14="http://schemas.microsoft.com/office/powerpoint/2010/main" val="25083885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44"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smtClean="0">
                <a:solidFill>
                  <a:srgbClr val="00408C"/>
                </a:solidFill>
              </a:rPr>
              <a:t>Base de </a:t>
            </a:r>
            <a:r>
              <a:rPr lang="en-US" altLang="en-US" sz="3200" dirty="0" err="1" smtClean="0">
                <a:solidFill>
                  <a:srgbClr val="00408C"/>
                </a:solidFill>
              </a:rPr>
              <a:t>données</a:t>
            </a:r>
            <a:r>
              <a:rPr lang="en-US" altLang="en-US" sz="3200" dirty="0" smtClean="0">
                <a:solidFill>
                  <a:srgbClr val="00408C"/>
                </a:solidFill>
              </a:rPr>
              <a:t> </a:t>
            </a:r>
            <a:r>
              <a:rPr lang="en-US" altLang="en-US" sz="3200" dirty="0" err="1" smtClean="0">
                <a:solidFill>
                  <a:srgbClr val="00408C"/>
                </a:solidFill>
              </a:rPr>
              <a:t>mondiale</a:t>
            </a:r>
            <a:r>
              <a:rPr lang="en-US" altLang="en-US" sz="3200" dirty="0" smtClean="0">
                <a:solidFill>
                  <a:srgbClr val="00408C"/>
                </a:solidFill>
              </a:rPr>
              <a:t> </a:t>
            </a:r>
            <a:r>
              <a:rPr lang="en-US" altLang="en-US" sz="3200" dirty="0" err="1" smtClean="0">
                <a:solidFill>
                  <a:srgbClr val="00408C"/>
                </a:solidFill>
              </a:rPr>
              <a:t>sur</a:t>
            </a:r>
            <a:r>
              <a:rPr lang="en-US" altLang="en-US" sz="3200" dirty="0" smtClean="0">
                <a:solidFill>
                  <a:srgbClr val="00408C"/>
                </a:solidFill>
              </a:rPr>
              <a:t> les marques</a:t>
            </a:r>
            <a:endParaRPr lang="en-US" altLang="en-US" sz="3200" dirty="0">
              <a:solidFill>
                <a:srgbClr val="00408C"/>
              </a:solidFill>
            </a:endParaRPr>
          </a:p>
        </p:txBody>
      </p:sp>
      <p:sp>
        <p:nvSpPr>
          <p:cNvPr id="31746" name="Text Box 2"/>
          <p:cNvSpPr txBox="1">
            <a:spLocks noChangeArrowheads="1"/>
          </p:cNvSpPr>
          <p:nvPr/>
        </p:nvSpPr>
        <p:spPr bwMode="auto">
          <a:xfrm>
            <a:off x="453113" y="1196752"/>
            <a:ext cx="8229600" cy="4824536"/>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11000"/>
              <a:buFont typeface="Times New Roman" pitchFamily="16" charset="0"/>
              <a:buBlip>
                <a:blip r:embed="rId4"/>
              </a:buBlip>
            </a:pPr>
            <a:r>
              <a:rPr lang="en-US" altLang="en-US" sz="2000" dirty="0">
                <a:solidFill>
                  <a:srgbClr val="00408C"/>
                </a:solidFill>
                <a:latin typeface="+mj-lt"/>
                <a:ea typeface="+mj-ea"/>
                <a:cs typeface="+mj-cs"/>
              </a:rPr>
              <a:t>25 millions </a:t>
            </a:r>
            <a:r>
              <a:rPr lang="en-US" altLang="en-US" sz="2000" dirty="0" err="1">
                <a:solidFill>
                  <a:srgbClr val="00408C"/>
                </a:solidFill>
                <a:latin typeface="+mj-lt"/>
                <a:ea typeface="+mj-ea"/>
                <a:cs typeface="+mj-cs"/>
              </a:rPr>
              <a:t>d’enregistrements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relatifs</a:t>
            </a:r>
            <a:r>
              <a:rPr lang="en-US" altLang="en-US" sz="2000" dirty="0">
                <a:solidFill>
                  <a:srgbClr val="00408C"/>
                </a:solidFill>
                <a:latin typeface="+mj-lt"/>
                <a:ea typeface="+mj-ea"/>
                <a:cs typeface="+mj-cs"/>
              </a:rPr>
              <a:t> à des marques et à des </a:t>
            </a:r>
            <a:r>
              <a:rPr lang="en-US" altLang="en-US" sz="2000" dirty="0" err="1">
                <a:solidFill>
                  <a:srgbClr val="00408C"/>
                </a:solidFill>
                <a:latin typeface="+mj-lt"/>
                <a:ea typeface="+mj-ea"/>
                <a:cs typeface="+mj-cs"/>
              </a:rPr>
              <a:t>dénominations</a:t>
            </a:r>
            <a:endParaRPr lang="en-US" altLang="en-US" sz="2000" dirty="0">
              <a:solidFill>
                <a:srgbClr val="00408C"/>
              </a:solidFill>
              <a:latin typeface="+mj-lt"/>
              <a:ea typeface="+mj-ea"/>
              <a:cs typeface="+mj-cs"/>
            </a:endParaRPr>
          </a:p>
          <a:p>
            <a:pPr algn="just" hangingPunct="1">
              <a:lnSpc>
                <a:spcPct val="100000"/>
              </a:lnSpc>
              <a:spcBef>
                <a:spcPts val="488"/>
              </a:spcBef>
              <a:buSzPct val="111000"/>
              <a:buFont typeface="Times New Roman" pitchFamily="16" charset="0"/>
              <a:buBlip>
                <a:blip r:embed="rId4"/>
              </a:buBlip>
            </a:pPr>
            <a:r>
              <a:rPr lang="en-US" altLang="en-US" sz="2000" dirty="0" err="1">
                <a:solidFill>
                  <a:srgbClr val="00408C"/>
                </a:solidFill>
                <a:latin typeface="+mj-lt"/>
                <a:ea typeface="+mj-ea"/>
                <a:cs typeface="+mj-cs"/>
              </a:rPr>
              <a:t>Accès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gratuit</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sur</a:t>
            </a:r>
            <a:r>
              <a:rPr lang="en-US" altLang="en-US" sz="2000" dirty="0">
                <a:solidFill>
                  <a:srgbClr val="00408C"/>
                </a:solidFill>
                <a:latin typeface="+mj-lt"/>
                <a:ea typeface="+mj-ea"/>
                <a:cs typeface="+mj-cs"/>
              </a:rPr>
              <a:t> internet</a:t>
            </a:r>
          </a:p>
          <a:p>
            <a:pPr algn="just" hangingPunct="1">
              <a:lnSpc>
                <a:spcPct val="100000"/>
              </a:lnSpc>
              <a:spcBef>
                <a:spcPts val="488"/>
              </a:spcBef>
              <a:buSzPct val="111000"/>
              <a:buFont typeface="Times New Roman" pitchFamily="16" charset="0"/>
              <a:buBlip>
                <a:blip r:embed="rId4"/>
              </a:buBlip>
            </a:pP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simultanée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portant</a:t>
            </a:r>
            <a:r>
              <a:rPr lang="en-US" altLang="en-US" sz="2000" dirty="0">
                <a:solidFill>
                  <a:srgbClr val="00408C"/>
                </a:solidFill>
                <a:latin typeface="+mj-lt"/>
                <a:ea typeface="+mj-ea"/>
                <a:cs typeface="+mj-cs"/>
              </a:rPr>
              <a:t> sur </a:t>
            </a:r>
            <a:r>
              <a:rPr lang="en-US" altLang="en-US" sz="2000" dirty="0" err="1">
                <a:solidFill>
                  <a:srgbClr val="00408C"/>
                </a:solidFill>
                <a:latin typeface="+mj-lt"/>
                <a:ea typeface="+mj-ea"/>
                <a:cs typeface="+mj-cs"/>
              </a:rPr>
              <a:t>une</a:t>
            </a:r>
            <a:r>
              <a:rPr lang="en-US" altLang="en-US" sz="2000" dirty="0">
                <a:solidFill>
                  <a:srgbClr val="00408C"/>
                </a:solidFill>
                <a:latin typeface="+mj-lt"/>
                <a:ea typeface="+mj-ea"/>
                <a:cs typeface="+mj-cs"/>
              </a:rPr>
              <a:t> multitude de collections de marques/</a:t>
            </a:r>
            <a:r>
              <a:rPr lang="en-US" altLang="en-US" sz="2000" dirty="0" err="1">
                <a:solidFill>
                  <a:srgbClr val="00408C"/>
                </a:solidFill>
                <a:latin typeface="+mj-lt"/>
                <a:ea typeface="+mj-ea"/>
                <a:cs typeface="+mj-cs"/>
              </a:rPr>
              <a:t>dénominations</a:t>
            </a:r>
            <a:r>
              <a:rPr lang="en-US" altLang="en-US" sz="2000" dirty="0">
                <a:solidFill>
                  <a:srgbClr val="00408C"/>
                </a:solidFill>
                <a:latin typeface="+mj-lt"/>
                <a:ea typeface="+mj-ea"/>
                <a:cs typeface="+mj-cs"/>
              </a:rPr>
              <a:t>:</a:t>
            </a:r>
          </a:p>
          <a:p>
            <a:pPr algn="just" hangingPunct="1">
              <a:lnSpc>
                <a:spcPct val="100000"/>
              </a:lnSpc>
              <a:spcBef>
                <a:spcPts val="488"/>
              </a:spcBef>
              <a:buClrTx/>
              <a:buSzTx/>
              <a:buFontTx/>
              <a:buNone/>
            </a:pPr>
            <a:endParaRPr lang="en-US" altLang="en-US" sz="2000" dirty="0">
              <a:solidFill>
                <a:srgbClr val="00408C"/>
              </a:solidFill>
              <a:latin typeface="+mj-lt"/>
              <a:ea typeface="+mj-ea"/>
              <a:cs typeface="+mj-cs"/>
            </a:endParaRPr>
          </a:p>
          <a:p>
            <a:pPr lvl="1" hangingPunct="1">
              <a:lnSpc>
                <a:spcPct val="100000"/>
              </a:lnSpc>
              <a:spcBef>
                <a:spcPts val="488"/>
              </a:spcBef>
              <a:buSzPct val="75000"/>
              <a:buFont typeface="Wingdings" charset="0"/>
              <a:buChar char="Ø"/>
            </a:pPr>
            <a:r>
              <a:rPr lang="en-US" altLang="en-US" sz="2000" dirty="0">
                <a:solidFill>
                  <a:srgbClr val="00408C"/>
                </a:solidFill>
                <a:latin typeface="+mj-lt"/>
                <a:ea typeface="+mj-ea"/>
                <a:cs typeface="+mj-cs"/>
              </a:rPr>
              <a:t>Les marques </a:t>
            </a:r>
            <a:r>
              <a:rPr lang="en-US" altLang="en-US" sz="2000" dirty="0" err="1">
                <a:solidFill>
                  <a:srgbClr val="00408C"/>
                </a:solidFill>
                <a:latin typeface="+mj-lt"/>
                <a:ea typeface="+mj-ea"/>
                <a:cs typeface="+mj-cs"/>
              </a:rPr>
              <a:t>internationales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enregistrées</a:t>
            </a:r>
            <a:r>
              <a:rPr lang="en-US" altLang="en-US" sz="2000" dirty="0">
                <a:solidFill>
                  <a:srgbClr val="00408C"/>
                </a:solidFill>
                <a:latin typeface="+mj-lt"/>
                <a:ea typeface="+mj-ea"/>
                <a:cs typeface="+mj-cs"/>
              </a:rPr>
              <a:t> sous le </a:t>
            </a:r>
            <a:r>
              <a:rPr lang="en-US" altLang="en-US" sz="2000" dirty="0" err="1">
                <a:solidFill>
                  <a:srgbClr val="00408C"/>
                </a:solidFill>
                <a:latin typeface="+mj-lt"/>
                <a:ea typeface="+mj-ea"/>
                <a:cs typeface="+mj-cs"/>
              </a:rPr>
              <a:t>système</a:t>
            </a:r>
            <a:r>
              <a:rPr lang="en-US" altLang="en-US" sz="2000" dirty="0">
                <a:solidFill>
                  <a:srgbClr val="00408C"/>
                </a:solidFill>
                <a:latin typeface="+mj-lt"/>
                <a:ea typeface="+mj-ea"/>
                <a:cs typeface="+mj-cs"/>
              </a:rPr>
              <a:t> de Madrid</a:t>
            </a:r>
          </a:p>
          <a:p>
            <a:pPr lvl="1" hangingPunct="1">
              <a:lnSpc>
                <a:spcPct val="100000"/>
              </a:lnSpc>
              <a:spcBef>
                <a:spcPts val="488"/>
              </a:spcBef>
              <a:buSzPct val="75000"/>
              <a:buFont typeface="Wingdings" charset="0"/>
              <a:buChar char="Ø"/>
            </a:pPr>
            <a:r>
              <a:rPr lang="en-US" altLang="en-US" sz="2000" dirty="0">
                <a:solidFill>
                  <a:srgbClr val="00408C"/>
                </a:solidFill>
                <a:latin typeface="+mj-lt"/>
                <a:ea typeface="+mj-ea"/>
                <a:cs typeface="+mj-cs"/>
              </a:rPr>
              <a:t>Appellations </a:t>
            </a:r>
            <a:r>
              <a:rPr lang="en-US" altLang="en-US" sz="2000" dirty="0" err="1">
                <a:solidFill>
                  <a:srgbClr val="00408C"/>
                </a:solidFill>
                <a:latin typeface="+mj-lt"/>
                <a:ea typeface="+mj-ea"/>
                <a:cs typeface="+mj-cs"/>
              </a:rPr>
              <a:t>d’origine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enregistrées</a:t>
            </a:r>
            <a:r>
              <a:rPr lang="en-US" altLang="en-US" sz="2000" dirty="0">
                <a:solidFill>
                  <a:srgbClr val="00408C"/>
                </a:solidFill>
                <a:latin typeface="+mj-lt"/>
                <a:ea typeface="+mj-ea"/>
                <a:cs typeface="+mj-cs"/>
              </a:rPr>
              <a:t> sous le </a:t>
            </a:r>
            <a:r>
              <a:rPr lang="en-US" altLang="en-US" sz="2000" dirty="0" err="1">
                <a:solidFill>
                  <a:srgbClr val="00408C"/>
                </a:solidFill>
                <a:latin typeface="+mj-lt"/>
                <a:ea typeface="+mj-ea"/>
                <a:cs typeface="+mj-cs"/>
              </a:rPr>
              <a:t>système</a:t>
            </a:r>
            <a:r>
              <a:rPr lang="en-US" altLang="en-US" sz="2000" dirty="0">
                <a:solidFill>
                  <a:srgbClr val="00408C"/>
                </a:solidFill>
                <a:latin typeface="+mj-lt"/>
                <a:ea typeface="+mj-ea"/>
                <a:cs typeface="+mj-cs"/>
              </a:rPr>
              <a:t> de Lisbon </a:t>
            </a:r>
          </a:p>
          <a:p>
            <a:pPr lvl="1" hangingPunct="1">
              <a:lnSpc>
                <a:spcPct val="100000"/>
              </a:lnSpc>
              <a:spcBef>
                <a:spcPts val="488"/>
              </a:spcBef>
              <a:buSzPct val="75000"/>
              <a:buFont typeface="Wingdings" charset="0"/>
              <a:buChar char="Ø"/>
            </a:pPr>
            <a:r>
              <a:rPr lang="en-US" altLang="en-US" sz="2000" dirty="0" err="1">
                <a:solidFill>
                  <a:srgbClr val="00408C"/>
                </a:solidFill>
                <a:latin typeface="+mj-lt"/>
                <a:ea typeface="+mj-ea"/>
                <a:cs typeface="+mj-cs"/>
              </a:rPr>
              <a:t>Emblèmes</a:t>
            </a:r>
            <a:r>
              <a:rPr lang="en-US" altLang="en-US" sz="2000" dirty="0">
                <a:solidFill>
                  <a:srgbClr val="00408C"/>
                </a:solidFill>
                <a:latin typeface="+mj-lt"/>
                <a:ea typeface="+mj-ea"/>
                <a:cs typeface="+mj-cs"/>
              </a:rPr>
              <a:t> protégés sous </a:t>
            </a:r>
            <a:r>
              <a:rPr lang="en-US" altLang="en-US" sz="2000" dirty="0" err="1">
                <a:solidFill>
                  <a:srgbClr val="00408C"/>
                </a:solidFill>
                <a:latin typeface="+mj-lt"/>
                <a:ea typeface="+mj-ea"/>
                <a:cs typeface="+mj-cs"/>
              </a:rPr>
              <a:t>l’article</a:t>
            </a:r>
            <a:r>
              <a:rPr lang="en-US" altLang="en-US" sz="2000" dirty="0">
                <a:solidFill>
                  <a:srgbClr val="00408C"/>
                </a:solidFill>
                <a:latin typeface="+mj-lt"/>
                <a:ea typeface="+mj-ea"/>
                <a:cs typeface="+mj-cs"/>
              </a:rPr>
              <a:t> 6 </a:t>
            </a:r>
            <a:r>
              <a:rPr lang="en-US" altLang="en-US" sz="2000" dirty="0" err="1">
                <a:solidFill>
                  <a:srgbClr val="00408C"/>
                </a:solidFill>
                <a:latin typeface="+mj-lt"/>
                <a:ea typeface="+mj-ea"/>
                <a:cs typeface="+mj-cs"/>
              </a:rPr>
              <a:t>ter</a:t>
            </a:r>
            <a:r>
              <a:rPr lang="en-US" altLang="en-US" sz="2000" dirty="0">
                <a:solidFill>
                  <a:srgbClr val="00408C"/>
                </a:solidFill>
                <a:latin typeface="+mj-lt"/>
                <a:ea typeface="+mj-ea"/>
                <a:cs typeface="+mj-cs"/>
              </a:rPr>
              <a:t> de la convention de  Paris</a:t>
            </a:r>
          </a:p>
          <a:p>
            <a:pPr lvl="1" hangingPunct="1">
              <a:lnSpc>
                <a:spcPct val="100000"/>
              </a:lnSpc>
              <a:spcBef>
                <a:spcPts val="488"/>
              </a:spcBef>
              <a:buSzPct val="75000"/>
              <a:buFont typeface="Wingdings" charset="0"/>
              <a:buChar char="Ø"/>
            </a:pPr>
            <a:r>
              <a:rPr lang="en-US" altLang="en-US" sz="2000" dirty="0">
                <a:solidFill>
                  <a:srgbClr val="00408C"/>
                </a:solidFill>
                <a:latin typeface="+mj-lt"/>
                <a:ea typeface="+mj-ea"/>
                <a:cs typeface="+mj-cs"/>
              </a:rPr>
              <a:t>25 collections </a:t>
            </a:r>
            <a:r>
              <a:rPr lang="en-US" altLang="en-US" sz="2000" dirty="0" err="1">
                <a:solidFill>
                  <a:srgbClr val="00408C"/>
                </a:solidFill>
                <a:latin typeface="+mj-lt"/>
                <a:ea typeface="+mj-ea"/>
                <a:cs typeface="+mj-cs"/>
              </a:rPr>
              <a:t>nationales</a:t>
            </a:r>
            <a:r>
              <a:rPr lang="en-US" altLang="en-US" sz="2000" dirty="0">
                <a:solidFill>
                  <a:srgbClr val="00408C"/>
                </a:solidFill>
                <a:latin typeface="+mj-lt"/>
                <a:ea typeface="+mj-ea"/>
                <a:cs typeface="+mj-cs"/>
              </a:rPr>
              <a:t>:  AE, AU, BN, CA, CH, DK, DZ, EE, EG, GE, ID, IL, JO, JP, KH, LA, MA, MX, NZ, OM, PG, PH, SG, TO and US     </a:t>
            </a: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319751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z="3600" dirty="0">
                <a:solidFill>
                  <a:srgbClr val="00408C"/>
                </a:solidFill>
              </a:rPr>
              <a:t>Global Brand Database</a:t>
            </a:r>
          </a:p>
        </p:txBody>
      </p:sp>
      <p:sp>
        <p:nvSpPr>
          <p:cNvPr id="17411" name="Content Placeholder 2"/>
          <p:cNvSpPr>
            <a:spLocks noGrp="1"/>
          </p:cNvSpPr>
          <p:nvPr>
            <p:ph idx="1"/>
          </p:nvPr>
        </p:nvSpPr>
        <p:spPr/>
        <p:txBody>
          <a:bodyPr/>
          <a:lstStyle/>
          <a:p>
            <a:pPr marL="0" indent="0" eaLnBrk="1" hangingPunct="1">
              <a:buFontTx/>
              <a:buNone/>
            </a:pPr>
            <a:endParaRPr lang="en-US" altLang="en-US" dirty="0"/>
          </a:p>
          <a:p>
            <a:pPr marL="0" indent="0" hangingPunct="1">
              <a:spcAft>
                <a:spcPct val="0"/>
              </a:spcAft>
              <a:buFont typeface="Times New Roman" pitchFamily="16" charset="0"/>
              <a:buNone/>
            </a:pPr>
            <a:r>
              <a:rPr lang="en-US" altLang="en-US" sz="2000" dirty="0">
                <a:solidFill>
                  <a:srgbClr val="00408C"/>
                </a:solidFill>
                <a:latin typeface="+mj-lt"/>
                <a:ea typeface="+mj-ea"/>
                <a:cs typeface="+mj-cs"/>
              </a:rPr>
              <a:t>Video demo:</a:t>
            </a:r>
          </a:p>
          <a:p>
            <a:pPr marL="0" indent="0" eaLnBrk="1" hangingPunct="1">
              <a:buFontTx/>
              <a:buNone/>
            </a:pPr>
            <a:r>
              <a:rPr lang="en-US" altLang="en-US" dirty="0">
                <a:solidFill>
                  <a:schemeClr val="accent6">
                    <a:lumMod val="75000"/>
                  </a:schemeClr>
                </a:solidFill>
              </a:rPr>
              <a:t>http://www.wipo.int/pressroom/en/articles/2014/article_0007.html</a:t>
            </a:r>
          </a:p>
          <a:p>
            <a:pPr marL="0" indent="0" eaLnBrk="1" hangingPunct="1">
              <a:buFontTx/>
              <a:buNone/>
            </a:pPr>
            <a:endParaRPr lang="en-US" altLang="en-US" dirty="0"/>
          </a:p>
        </p:txBody>
      </p:sp>
    </p:spTree>
    <p:extLst>
      <p:ext uri="{BB962C8B-B14F-4D97-AF65-F5344CB8AC3E}">
        <p14:creationId xmlns:p14="http://schemas.microsoft.com/office/powerpoint/2010/main" val="31509941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8" y="332656"/>
            <a:ext cx="8940208" cy="636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024860"/>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95536" y="332656"/>
            <a:ext cx="8228013" cy="1141412"/>
          </a:xfrm>
        </p:spPr>
        <p:txBody>
          <a:bodyPr/>
          <a:lstStyle/>
          <a:p>
            <a:pPr eaLnBrk="1" hangingPunct="1"/>
            <a:r>
              <a:rPr lang="en-US" altLang="en-US" dirty="0">
                <a:solidFill>
                  <a:srgbClr val="00408C"/>
                </a:solidFill>
              </a:rPr>
              <a:t>Base de </a:t>
            </a:r>
            <a:r>
              <a:rPr lang="en-US" altLang="en-US" dirty="0" err="1">
                <a:solidFill>
                  <a:srgbClr val="00408C"/>
                </a:solidFill>
              </a:rPr>
              <a:t>données</a:t>
            </a:r>
            <a:r>
              <a:rPr lang="en-US" altLang="en-US" dirty="0">
                <a:solidFill>
                  <a:srgbClr val="00408C"/>
                </a:solidFill>
              </a:rPr>
              <a:t> </a:t>
            </a:r>
            <a:r>
              <a:rPr lang="en-US" altLang="en-US" dirty="0" err="1">
                <a:solidFill>
                  <a:srgbClr val="00408C"/>
                </a:solidFill>
              </a:rPr>
              <a:t>mondiale</a:t>
            </a:r>
            <a:r>
              <a:rPr lang="en-US" altLang="en-US" dirty="0">
                <a:solidFill>
                  <a:srgbClr val="00408C"/>
                </a:solidFill>
              </a:rPr>
              <a:t> </a:t>
            </a:r>
            <a:r>
              <a:rPr lang="en-US" altLang="en-US" dirty="0" err="1">
                <a:solidFill>
                  <a:srgbClr val="00408C"/>
                </a:solidFill>
              </a:rPr>
              <a:t>sur</a:t>
            </a:r>
            <a:r>
              <a:rPr lang="en-US" altLang="en-US" dirty="0">
                <a:solidFill>
                  <a:srgbClr val="00408C"/>
                </a:solidFill>
              </a:rPr>
              <a:t> les marques: </a:t>
            </a:r>
            <a:r>
              <a:rPr lang="en-US" altLang="en-US" dirty="0" err="1">
                <a:solidFill>
                  <a:srgbClr val="00408C"/>
                </a:solidFill>
              </a:rPr>
              <a:t>quelles</a:t>
            </a:r>
            <a:r>
              <a:rPr lang="en-US" altLang="en-US" dirty="0">
                <a:solidFill>
                  <a:srgbClr val="00408C"/>
                </a:solidFill>
              </a:rPr>
              <a:t> </a:t>
            </a:r>
            <a:r>
              <a:rPr lang="en-US" altLang="en-US" dirty="0" err="1">
                <a:solidFill>
                  <a:srgbClr val="00408C"/>
                </a:solidFill>
              </a:rPr>
              <a:t>sont</a:t>
            </a:r>
            <a:r>
              <a:rPr lang="en-US" altLang="en-US" dirty="0">
                <a:solidFill>
                  <a:srgbClr val="00408C"/>
                </a:solidFill>
              </a:rPr>
              <a:t> </a:t>
            </a:r>
            <a:r>
              <a:rPr lang="en-US" altLang="en-US" dirty="0" err="1">
                <a:solidFill>
                  <a:srgbClr val="00408C"/>
                </a:solidFill>
              </a:rPr>
              <a:t>ses</a:t>
            </a:r>
            <a:r>
              <a:rPr lang="en-US" altLang="en-US" dirty="0">
                <a:solidFill>
                  <a:srgbClr val="00408C"/>
                </a:solidFill>
              </a:rPr>
              <a:t> </a:t>
            </a:r>
            <a:r>
              <a:rPr lang="en-US" altLang="en-US" dirty="0" err="1">
                <a:solidFill>
                  <a:srgbClr val="00408C"/>
                </a:solidFill>
              </a:rPr>
              <a:t>caractéristiques</a:t>
            </a:r>
            <a:r>
              <a:rPr lang="en-US" altLang="en-US" dirty="0">
                <a:solidFill>
                  <a:srgbClr val="00408C"/>
                </a:solidFill>
              </a:rPr>
              <a:t>?</a:t>
            </a:r>
          </a:p>
        </p:txBody>
      </p:sp>
      <p:sp>
        <p:nvSpPr>
          <p:cNvPr id="16387" name="Content Placeholder 2"/>
          <p:cNvSpPr>
            <a:spLocks noGrp="1"/>
          </p:cNvSpPr>
          <p:nvPr>
            <p:ph idx="1"/>
          </p:nvPr>
        </p:nvSpPr>
        <p:spPr>
          <a:xfrm>
            <a:off x="385763" y="1196752"/>
            <a:ext cx="8229600" cy="5113337"/>
          </a:xfrm>
        </p:spPr>
        <p:txBody>
          <a:bodyPr/>
          <a:lstStyle/>
          <a:p>
            <a:pPr eaLnBrk="1" hangingPunct="1"/>
            <a:r>
              <a:rPr lang="en-US" altLang="en-US" sz="2000" dirty="0" err="1">
                <a:solidFill>
                  <a:srgbClr val="00408C"/>
                </a:solidFill>
                <a:latin typeface="+mj-lt"/>
                <a:ea typeface="+mj-ea"/>
                <a:cs typeface="+mj-cs"/>
              </a:rPr>
              <a:t>Une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fonctionnalité</a:t>
            </a:r>
            <a:r>
              <a:rPr lang="en-US" altLang="en-US" sz="2000" dirty="0">
                <a:solidFill>
                  <a:srgbClr val="00408C"/>
                </a:solidFill>
                <a:latin typeface="+mj-lt"/>
                <a:ea typeface="+mj-ea"/>
                <a:cs typeface="+mj-cs"/>
              </a:rPr>
              <a:t> unique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par </a:t>
            </a:r>
            <a:r>
              <a:rPr lang="en-US" altLang="en-US" sz="2000" dirty="0" err="1">
                <a:solidFill>
                  <a:srgbClr val="00408C"/>
                </a:solidFill>
                <a:latin typeface="+mj-lt"/>
                <a:ea typeface="+mj-ea"/>
                <a:cs typeface="+mj-cs"/>
              </a:rPr>
              <a:t>similarité</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d’image</a:t>
            </a:r>
            <a:endParaRPr lang="en-US" altLang="en-US" sz="2000" dirty="0">
              <a:solidFill>
                <a:srgbClr val="00408C"/>
              </a:solidFill>
              <a:latin typeface="+mj-lt"/>
              <a:ea typeface="+mj-ea"/>
              <a:cs typeface="+mj-cs"/>
            </a:endParaRPr>
          </a:p>
          <a:p>
            <a:pPr eaLnBrk="1" hangingPunct="1"/>
            <a:r>
              <a:rPr lang="en-US" altLang="en-US" sz="2000" dirty="0">
                <a:solidFill>
                  <a:srgbClr val="00408C"/>
                </a:solidFill>
                <a:latin typeface="+mj-lt"/>
                <a:ea typeface="+mj-ea"/>
                <a:cs typeface="+mj-cs"/>
              </a:rPr>
              <a:t>Des </a:t>
            </a:r>
            <a:r>
              <a:rPr lang="en-US" altLang="en-US" sz="2000" dirty="0" err="1">
                <a:solidFill>
                  <a:srgbClr val="00408C"/>
                </a:solidFill>
                <a:latin typeface="+mj-lt"/>
                <a:ea typeface="+mj-ea"/>
                <a:cs typeface="+mj-cs"/>
              </a:rPr>
              <a:t>recherches</a:t>
            </a:r>
            <a:r>
              <a:rPr lang="en-US" altLang="en-US" sz="2000" dirty="0">
                <a:solidFill>
                  <a:srgbClr val="00408C"/>
                </a:solidFill>
                <a:latin typeface="+mj-lt"/>
                <a:ea typeface="+mj-ea"/>
                <a:cs typeface="+mj-cs"/>
              </a:rPr>
              <a:t> interactives avec </a:t>
            </a:r>
            <a:r>
              <a:rPr lang="en-US" altLang="en-US" sz="2000" dirty="0" err="1">
                <a:solidFill>
                  <a:srgbClr val="00408C"/>
                </a:solidFill>
                <a:latin typeface="+mj-lt"/>
                <a:ea typeface="+mj-ea"/>
                <a:cs typeface="+mj-cs"/>
              </a:rPr>
              <a:t>réponses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immédiates</a:t>
            </a:r>
            <a:endParaRPr lang="en-US" altLang="en-US" sz="2000" dirty="0">
              <a:solidFill>
                <a:srgbClr val="00408C"/>
              </a:solidFill>
              <a:latin typeface="+mj-lt"/>
              <a:ea typeface="+mj-ea"/>
              <a:cs typeface="+mj-cs"/>
            </a:endParaRPr>
          </a:p>
          <a:p>
            <a:pPr eaLnBrk="1" hangingPunct="1"/>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par mots </a:t>
            </a:r>
            <a:r>
              <a:rPr lang="en-US" altLang="en-US" sz="2000" dirty="0" err="1">
                <a:solidFill>
                  <a:srgbClr val="00408C"/>
                </a:solidFill>
                <a:latin typeface="+mj-lt"/>
                <a:ea typeface="+mj-ea"/>
                <a:cs typeface="+mj-cs"/>
              </a:rPr>
              <a:t>clés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floue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phonétique</a:t>
            </a:r>
            <a:r>
              <a:rPr lang="en-US" altLang="en-US" sz="2000" dirty="0">
                <a:solidFill>
                  <a:srgbClr val="00408C"/>
                </a:solidFill>
                <a:latin typeface="+mj-lt"/>
                <a:ea typeface="+mj-ea"/>
                <a:cs typeface="+mj-cs"/>
              </a:rPr>
              <a:t> et par </a:t>
            </a:r>
            <a:r>
              <a:rPr lang="en-US" altLang="en-US" sz="2000" dirty="0" err="1">
                <a:solidFill>
                  <a:srgbClr val="00408C"/>
                </a:solidFill>
                <a:latin typeface="+mj-lt"/>
                <a:ea typeface="+mj-ea"/>
                <a:cs typeface="+mj-cs"/>
              </a:rPr>
              <a:t>racine</a:t>
            </a:r>
            <a:endParaRPr lang="en-US" altLang="en-US" sz="2000" dirty="0">
              <a:solidFill>
                <a:srgbClr val="00408C"/>
              </a:solidFill>
              <a:latin typeface="+mj-lt"/>
              <a:ea typeface="+mj-ea"/>
              <a:cs typeface="+mj-cs"/>
            </a:endParaRPr>
          </a:p>
          <a:p>
            <a:pPr eaLnBrk="1" hangingPunct="1"/>
            <a:r>
              <a:rPr lang="en-US" altLang="en-US" sz="2000" dirty="0">
                <a:solidFill>
                  <a:srgbClr val="00408C"/>
                </a:solidFill>
                <a:latin typeface="+mj-lt"/>
                <a:ea typeface="+mj-ea"/>
                <a:cs typeface="+mj-cs"/>
              </a:rPr>
              <a:t>Suggestion </a:t>
            </a:r>
            <a:r>
              <a:rPr lang="en-US" altLang="en-US" sz="2000" dirty="0" err="1">
                <a:solidFill>
                  <a:srgbClr val="00408C"/>
                </a:solidFill>
                <a:latin typeface="+mj-lt"/>
                <a:ea typeface="+mj-ea"/>
                <a:cs typeface="+mj-cs"/>
              </a:rPr>
              <a:t>automatique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termes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recherche</a:t>
            </a:r>
            <a:endParaRPr lang="en-US" altLang="en-US" sz="2000" dirty="0">
              <a:solidFill>
                <a:srgbClr val="00408C"/>
              </a:solidFill>
              <a:latin typeface="+mj-lt"/>
              <a:ea typeface="+mj-ea"/>
              <a:cs typeface="+mj-cs"/>
            </a:endParaRPr>
          </a:p>
          <a:p>
            <a:pPr eaLnBrk="1" hangingPunct="1"/>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simplifiée</a:t>
            </a:r>
            <a:r>
              <a:rPr lang="en-US" altLang="en-US" sz="2000" dirty="0">
                <a:solidFill>
                  <a:srgbClr val="00408C"/>
                </a:solidFill>
                <a:latin typeface="+mj-lt"/>
                <a:ea typeface="+mj-ea"/>
                <a:cs typeface="+mj-cs"/>
              </a:rPr>
              <a:t> par classifications </a:t>
            </a:r>
            <a:r>
              <a:rPr lang="en-US" altLang="en-US" sz="2000" dirty="0" err="1">
                <a:solidFill>
                  <a:srgbClr val="00408C"/>
                </a:solidFill>
                <a:latin typeface="+mj-lt"/>
                <a:ea typeface="+mj-ea"/>
                <a:cs typeface="+mj-cs"/>
              </a:rPr>
              <a:t>d’éléments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figuratifs</a:t>
            </a:r>
            <a:endParaRPr lang="en-US" altLang="en-US" sz="2000" dirty="0">
              <a:solidFill>
                <a:srgbClr val="00408C"/>
              </a:solidFill>
              <a:latin typeface="+mj-lt"/>
              <a:ea typeface="+mj-ea"/>
              <a:cs typeface="+mj-cs"/>
            </a:endParaRPr>
          </a:p>
          <a:p>
            <a:pPr eaLnBrk="1" hangingPunct="1"/>
            <a:r>
              <a:rPr lang="en-US" altLang="en-US" sz="2000" dirty="0">
                <a:solidFill>
                  <a:srgbClr val="00408C"/>
                </a:solidFill>
                <a:latin typeface="+mj-lt"/>
                <a:ea typeface="+mj-ea"/>
                <a:cs typeface="+mj-cs"/>
              </a:rPr>
              <a:t>Support </a:t>
            </a:r>
            <a:r>
              <a:rPr lang="en-US" altLang="en-US" sz="2000" dirty="0" err="1">
                <a:solidFill>
                  <a:srgbClr val="00408C"/>
                </a:solidFill>
                <a:latin typeface="+mj-lt"/>
                <a:ea typeface="+mj-ea"/>
                <a:cs typeface="+mj-cs"/>
              </a:rPr>
              <a:t>complet</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booléenne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par </a:t>
            </a:r>
            <a:r>
              <a:rPr lang="en-US" altLang="en-US" sz="2000" dirty="0" err="1">
                <a:solidFill>
                  <a:srgbClr val="00408C"/>
                </a:solidFill>
                <a:latin typeface="+mj-lt"/>
                <a:ea typeface="+mj-ea"/>
                <a:cs typeface="+mj-cs"/>
              </a:rPr>
              <a:t>proximité</a:t>
            </a:r>
            <a:r>
              <a:rPr lang="en-US" altLang="en-US" sz="2000" dirty="0">
                <a:solidFill>
                  <a:srgbClr val="00408C"/>
                </a:solidFill>
                <a:latin typeface="+mj-lt"/>
                <a:ea typeface="+mj-ea"/>
                <a:cs typeface="+mj-cs"/>
              </a:rPr>
              <a:t> et par </a:t>
            </a:r>
            <a:r>
              <a:rPr lang="en-US" altLang="en-US" sz="2000" dirty="0" err="1">
                <a:solidFill>
                  <a:srgbClr val="00408C"/>
                </a:solidFill>
                <a:latin typeface="+mj-lt"/>
                <a:ea typeface="+mj-ea"/>
                <a:cs typeface="+mj-cs"/>
              </a:rPr>
              <a:t>intervalle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valeurs</a:t>
            </a:r>
            <a:endParaRPr lang="en-US" altLang="en-US" sz="2000" dirty="0">
              <a:solidFill>
                <a:srgbClr val="00408C"/>
              </a:solidFill>
              <a:latin typeface="+mj-lt"/>
              <a:ea typeface="+mj-ea"/>
              <a:cs typeface="+mj-cs"/>
            </a:endParaRPr>
          </a:p>
          <a:p>
            <a:pPr eaLnBrk="1" hangingPunct="1"/>
            <a:r>
              <a:rPr lang="en-US" altLang="en-US" sz="2000" dirty="0">
                <a:solidFill>
                  <a:srgbClr val="00408C"/>
                </a:solidFill>
                <a:latin typeface="+mj-lt"/>
                <a:ea typeface="+mj-ea"/>
                <a:cs typeface="+mj-cs"/>
              </a:rPr>
              <a:t>Consultation de </a:t>
            </a:r>
            <a:r>
              <a:rPr lang="en-US" altLang="en-US" sz="2000" dirty="0" err="1">
                <a:solidFill>
                  <a:srgbClr val="00408C"/>
                </a:solidFill>
                <a:latin typeface="+mj-lt"/>
                <a:ea typeface="+mj-ea"/>
                <a:cs typeface="+mj-cs"/>
              </a:rPr>
              <a:t>listes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résultats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illimitées</a:t>
            </a:r>
            <a:r>
              <a:rPr lang="en-US" altLang="en-US" sz="2000" dirty="0">
                <a:solidFill>
                  <a:srgbClr val="00408C"/>
                </a:solidFill>
                <a:latin typeface="+mj-lt"/>
                <a:ea typeface="+mj-ea"/>
                <a:cs typeface="+mj-cs"/>
              </a:rPr>
              <a:t> et </a:t>
            </a:r>
            <a:r>
              <a:rPr lang="en-US" altLang="en-US" sz="2000" dirty="0" err="1">
                <a:solidFill>
                  <a:srgbClr val="00408C"/>
                </a:solidFill>
                <a:latin typeface="+mj-lt"/>
                <a:ea typeface="+mj-ea"/>
                <a:cs typeface="+mj-cs"/>
              </a:rPr>
              <a:t>configurables</a:t>
            </a:r>
            <a:endParaRPr lang="en-US" altLang="en-US" sz="2000" dirty="0">
              <a:solidFill>
                <a:srgbClr val="00408C"/>
              </a:solidFill>
              <a:latin typeface="+mj-lt"/>
              <a:ea typeface="+mj-ea"/>
              <a:cs typeface="+mj-cs"/>
            </a:endParaRPr>
          </a:p>
          <a:p>
            <a:pPr eaLnBrk="1" hangingPunct="1"/>
            <a:r>
              <a:rPr lang="en-US" altLang="en-US" sz="2000" dirty="0" err="1">
                <a:solidFill>
                  <a:srgbClr val="00408C"/>
                </a:solidFill>
                <a:latin typeface="+mj-lt"/>
                <a:ea typeface="+mj-ea"/>
                <a:cs typeface="+mj-cs"/>
              </a:rPr>
              <a:t>Sauvegarde</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recherches</a:t>
            </a:r>
            <a:r>
              <a:rPr lang="en-US" altLang="en-US" sz="2000" dirty="0">
                <a:solidFill>
                  <a:srgbClr val="00408C"/>
                </a:solidFill>
                <a:latin typeface="+mj-lt"/>
                <a:ea typeface="+mj-ea"/>
                <a:cs typeface="+mj-cs"/>
              </a:rPr>
              <a:t> et des </a:t>
            </a:r>
            <a:r>
              <a:rPr lang="en-US" altLang="en-US" sz="2000" dirty="0" err="1">
                <a:solidFill>
                  <a:srgbClr val="00408C"/>
                </a:solidFill>
                <a:latin typeface="+mj-lt"/>
                <a:ea typeface="+mj-ea"/>
                <a:cs typeface="+mj-cs"/>
              </a:rPr>
              <a:t>listes</a:t>
            </a:r>
            <a:r>
              <a:rPr lang="en-US" altLang="en-US" sz="2000" dirty="0">
                <a:solidFill>
                  <a:srgbClr val="00408C"/>
                </a:solidFill>
                <a:latin typeface="+mj-lt"/>
                <a:ea typeface="+mj-ea"/>
                <a:cs typeface="+mj-cs"/>
              </a:rPr>
              <a:t> de </a:t>
            </a:r>
            <a:br>
              <a:rPr lang="en-US" altLang="en-US" sz="2000" dirty="0">
                <a:solidFill>
                  <a:srgbClr val="00408C"/>
                </a:solidFill>
                <a:latin typeface="+mj-lt"/>
                <a:ea typeface="+mj-ea"/>
                <a:cs typeface="+mj-cs"/>
              </a:rPr>
            </a:br>
            <a:r>
              <a:rPr lang="en-US" altLang="en-US" sz="2000" dirty="0" err="1">
                <a:solidFill>
                  <a:srgbClr val="00408C"/>
                </a:solidFill>
                <a:latin typeface="+mj-lt"/>
                <a:ea typeface="+mj-ea"/>
                <a:cs typeface="+mj-cs"/>
              </a:rPr>
              <a:t>résultats</a:t>
            </a:r>
            <a:endParaRPr lang="en-US" altLang="en-US" sz="2000" dirty="0">
              <a:solidFill>
                <a:srgbClr val="00408C"/>
              </a:solidFill>
              <a:latin typeface="+mj-lt"/>
              <a:ea typeface="+mj-ea"/>
              <a:cs typeface="+mj-cs"/>
            </a:endParaRPr>
          </a:p>
          <a:p>
            <a:pPr eaLnBrk="1" hangingPunct="1"/>
            <a:r>
              <a:rPr lang="en-US" altLang="en-US" sz="2000" dirty="0" err="1">
                <a:solidFill>
                  <a:srgbClr val="00408C"/>
                </a:solidFill>
                <a:latin typeface="+mj-lt"/>
                <a:ea typeface="+mj-ea"/>
                <a:cs typeface="+mj-cs"/>
              </a:rPr>
              <a:t>Analyse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graphique</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résultats</a:t>
            </a:r>
            <a:r>
              <a:rPr lang="en-US" altLang="en-US" sz="2000" dirty="0">
                <a:solidFill>
                  <a:srgbClr val="00408C"/>
                </a:solidFill>
                <a:latin typeface="+mj-lt"/>
                <a:ea typeface="+mj-ea"/>
                <a:cs typeface="+mj-cs"/>
              </a:rPr>
              <a:t> </a:t>
            </a:r>
          </a:p>
          <a:p>
            <a:pPr eaLnBrk="1" hangingPunct="1"/>
            <a:endParaRPr lang="en-US" altLang="en-US" dirty="0" smtClean="0"/>
          </a:p>
          <a:p>
            <a:pPr eaLnBrk="1" hangingPunct="1"/>
            <a:endParaRPr lang="en-US" altLang="en-US" dirty="0" smtClean="0"/>
          </a:p>
        </p:txBody>
      </p:sp>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0844" y="5392050"/>
            <a:ext cx="273685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843588"/>
            <a:ext cx="2664867" cy="9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578350"/>
            <a:ext cx="216058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9438" y="5207000"/>
            <a:ext cx="6667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1334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emplate_english (other pages)">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6254</TotalTime>
  <Words>5126</Words>
  <Application>Microsoft Office PowerPoint</Application>
  <PresentationFormat>On-screen Show (4:3)</PresentationFormat>
  <Paragraphs>1341</Paragraphs>
  <Slides>162</Slides>
  <Notes>78</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162</vt:i4>
      </vt:variant>
    </vt:vector>
  </HeadingPairs>
  <TitlesOfParts>
    <vt:vector size="166" baseType="lpstr">
      <vt:lpstr>template_english (other pages)</vt:lpstr>
      <vt:lpstr>Clip</vt:lpstr>
      <vt:lpstr>Slide</vt:lpstr>
      <vt:lpstr>Worksheet</vt:lpstr>
      <vt:lpstr>PowerPoint Presentation</vt:lpstr>
      <vt:lpstr>PowerPoint Presentation</vt:lpstr>
      <vt:lpstr>OMPI</vt:lpstr>
      <vt:lpstr>PowerPoint Presentation</vt:lpstr>
      <vt:lpstr>Prestataire de services mondiaux de propriété intellectuelle de premier ordre</vt:lpstr>
      <vt:lpstr>Budget 2016 – 2017 : 756,3 Million CHF</vt:lpstr>
      <vt:lpstr>Infrastructure en matière de propriété intellectuelle</vt:lpstr>
      <vt:lpstr>PowerPoint Presentation</vt:lpstr>
      <vt:lpstr>Infrastructure mondiale en matière de propriété intellectuelle</vt:lpstr>
      <vt:lpstr>PowerPoint Presentation</vt:lpstr>
      <vt:lpstr>Principales études économiques dans le domaine de la propriété intellectuelle</vt:lpstr>
      <vt:lpstr>Études et rapports</vt:lpstr>
      <vt:lpstr>Études et rapports</vt:lpstr>
      <vt:lpstr>Profil de la France</vt:lpstr>
      <vt:lpstr>Indice mondial de l’innovation</vt:lpstr>
      <vt:lpstr>France : réussites et défis</vt:lpstr>
      <vt:lpstr>France : réussites et défis</vt:lpstr>
      <vt:lpstr>Évolution de la situation en France en  ce qui concerne les dépôts et la croissance économique entre 2000 et 2014 </vt:lpstr>
      <vt:lpstr>PowerPoint Presentation</vt:lpstr>
      <vt:lpstr>Merci pour votre attention  E-mail:  Victor.Vazquez-Lopez@wipo.int   </vt:lpstr>
      <vt:lpstr>  Le Traité de coopération en matière de brevets (PCT):  Quels avantages ?</vt:lpstr>
      <vt:lpstr>PowerPoint Presentation</vt:lpstr>
      <vt:lpstr>La protection par brevets au plan international : le système traditionnel</vt:lpstr>
      <vt:lpstr>La protection par brevets au plan international : le système PCT</vt:lpstr>
      <vt:lpstr>PowerPoint Presentation</vt:lpstr>
      <vt:lpstr>Le PCT en 1978 = 18 États membres</vt:lpstr>
      <vt:lpstr>2015 : 148 États membres du PCT</vt:lpstr>
      <vt:lpstr>États membres du PCT (148) (suite)</vt:lpstr>
      <vt:lpstr>États non membres du PCT (45)</vt:lpstr>
      <vt:lpstr>Demandes PCT déposées en 2015</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ROs/ISAs pour les déposants FR</vt:lpstr>
      <vt:lpstr>PowerPoint Presentation</vt:lpstr>
      <vt:lpstr>PowerPoint Presentation</vt:lpstr>
      <vt:lpstr>PowerPoint Presentation</vt:lpstr>
      <vt:lpstr>PowerPoint Presentation</vt:lpstr>
      <vt:lpstr>PowerPoint Presentation</vt:lpstr>
      <vt:lpstr>Principaux déposants PCT en 2015</vt:lpstr>
      <vt:lpstr>Principaux déposants (Universités) en 2015</vt:lpstr>
      <vt:lpstr>Principaux déposants FR (2015)</vt:lpstr>
      <vt:lpstr>PowerPoint Presentation</vt:lpstr>
      <vt:lpstr>Répondre aux besoins des utilisateurs</vt:lpstr>
      <vt:lpstr>Développements et services récents</vt:lpstr>
      <vt:lpstr>Offre en matière de formation</vt:lpstr>
      <vt:lpstr>PowerPoint Presentation</vt:lpstr>
      <vt:lpstr>Bases de données globales, plates-formes et outils pour les données de propriété intellectuelle</vt:lpstr>
      <vt:lpstr>Dans quels buts?</vt:lpstr>
      <vt:lpstr>A qui s’adressent ces outils? </vt:lpstr>
      <vt:lpstr>Bases de données mondiales, plates-formes et outils gratuits de données de propriété intellectuelle</vt:lpstr>
      <vt:lpstr>PATENTSCOPE</vt:lpstr>
      <vt:lpstr>PATENTSCOPE: Introduction</vt:lpstr>
      <vt:lpstr>PATENTSCOPE: un exemple de recherche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PATENTSCOPE: couverture des données</vt:lpstr>
      <vt:lpstr>PowerPoint Presentation</vt:lpstr>
      <vt:lpstr>Couverture des données: dernières collections ajoutées</vt:lpstr>
      <vt:lpstr>PATENTSCOPE – dernières fonctionnalités</vt:lpstr>
      <vt:lpstr>PowerPoint Presentation</vt:lpstr>
      <vt:lpstr>Séparateur de mots composés pour la langue Allemande</vt:lpstr>
      <vt:lpstr>PowerPoint Presentation</vt:lpstr>
      <vt:lpstr>PowerPoint Presentation</vt:lpstr>
      <vt:lpstr>PowerPoint Presentation</vt:lpstr>
      <vt:lpstr>PowerPoint Presentation</vt:lpstr>
      <vt:lpstr>PowerPoint Presentation</vt:lpstr>
      <vt:lpstr>PowerPoint Presentation</vt:lpstr>
      <vt:lpstr>Standardisation</vt:lpstr>
      <vt:lpstr>Prototype d’écran pour la recherche de formule chimique</vt:lpstr>
      <vt:lpstr>PowerPoint Presentation</vt:lpstr>
      <vt:lpstr>PowerPoint Presentation</vt:lpstr>
      <vt:lpstr>Historique et plan du projet</vt:lpstr>
      <vt:lpstr>Séminaires mensuels sur le web</vt:lpstr>
      <vt:lpstr>Bases de données mondiales, plates-formes et outils gratuits de données de propriété intellectuelle</vt:lpstr>
      <vt:lpstr>PowerPoint Presentation</vt:lpstr>
      <vt:lpstr>PowerPoint Presentation</vt:lpstr>
      <vt:lpstr>PowerPoint Presentation</vt:lpstr>
      <vt:lpstr>PowerPoint Presentation</vt:lpstr>
      <vt:lpstr>Bases de données mondiales, plates-formes et outils gratuits de données de propriété intellectuelle</vt:lpstr>
      <vt:lpstr>Base de données mondiale sur les marques</vt:lpstr>
      <vt:lpstr>Global Brand Database</vt:lpstr>
      <vt:lpstr>PowerPoint Presentation</vt:lpstr>
      <vt:lpstr>Base de données mondiale sur les marques: quelles sont ses caractéristiques?</vt:lpstr>
      <vt:lpstr>Recherche par similarité d’images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Bases de données mondiales, plates-formes et outils gratuits de données de propriété intellectuelle</vt:lpstr>
      <vt:lpstr>Base de donnée mondiale sur les dessins et modèles</vt:lpstr>
      <vt:lpstr>PowerPoint Presentation</vt:lpstr>
      <vt:lpstr>Recherche par les classifications nationales ainsi que par la classification de Locarno</vt:lpstr>
      <vt:lpstr>PowerPoint Presentation</vt:lpstr>
      <vt:lpstr>Bases de données mondiales, plates-formes et outils gratuits de données de propriété intellectuelle</vt:lpstr>
      <vt:lpstr>PowerPoint Presentation</vt:lpstr>
      <vt:lpstr>PowerPoint Presentation</vt:lpstr>
      <vt:lpstr>PowerPoint Presentation</vt:lpstr>
      <vt:lpstr>Global Databases, Tools, and Platforms for IP Business (Free) </vt:lpstr>
      <vt:lpstr>PowerPoint Presentation</vt:lpstr>
      <vt:lpstr>A retenir</vt:lpstr>
      <vt:lpstr>Merci de votre attention   Avez-vous des questions?</vt:lpstr>
      <vt:lpstr>   Systèmes d’enregistrement international des marques, dessins et modèles industriels et appellations d’origine (Madrid, La Haye, Lisbonne)</vt:lpstr>
      <vt:lpstr>PowerPoint Presentation</vt:lpstr>
      <vt:lpstr>Objectifs</vt:lpstr>
      <vt:lpstr>PowerPoint Presentation</vt:lpstr>
      <vt:lpstr>Avantages des systèmes d’enregistrement international</vt:lpstr>
      <vt:lpstr>Principes</vt:lpstr>
      <vt:lpstr>PowerPoint Presentation</vt:lpstr>
      <vt:lpstr>PowerPoint Presentation</vt:lpstr>
      <vt:lpstr>Aperçu de la procédure internationale</vt:lpstr>
      <vt:lpstr>Membres du Système de Madrid</vt:lpstr>
      <vt:lpstr>PowerPoint Presentation</vt:lpstr>
      <vt:lpstr>International Applications</vt:lpstr>
      <vt:lpstr>PowerPoint Presentation</vt:lpstr>
      <vt:lpstr>PowerPoint Presentation</vt:lpstr>
      <vt:lpstr>PowerPoint Presentation</vt:lpstr>
      <vt:lpstr>PowerPoint Presentation</vt:lpstr>
      <vt:lpstr>PowerPoint Presentation</vt:lpstr>
      <vt:lpstr>PowerPoint Presentation</vt:lpstr>
      <vt:lpstr>Tenez-vous à jour sur le Système de Madrid </vt:lpstr>
      <vt:lpstr>Le Système de La Haye concernant l’enregistrement international des dessins et modèles industriels</vt:lpstr>
      <vt:lpstr>PowerPoint Presentation</vt:lpstr>
      <vt:lpstr>Aperçu de la procédure internationale</vt:lpstr>
      <vt:lpstr>Union de La Haye</vt:lpstr>
      <vt:lpstr>PowerPoint Presentation</vt:lpstr>
      <vt:lpstr> Enregistrements internationaux inscrits 2010-2015 </vt:lpstr>
      <vt:lpstr> Parties contractantes les plus fréquemment désignées en 2015 </vt:lpstr>
      <vt:lpstr> Origine de déposants dans les dépôts internationaux  </vt:lpstr>
      <vt:lpstr> Base de données Hague Express </vt:lpstr>
      <vt:lpstr> Plate-forme de dépôt électronique </vt:lpstr>
      <vt:lpstr>    Le Système de Lisbonne concernant la protection des appellations d’origine et leur enregistrement international   </vt:lpstr>
      <vt:lpstr>PowerPoint Presentation</vt:lpstr>
      <vt:lpstr>PowerPoint Presentation</vt:lpstr>
      <vt:lpstr>Procédure</vt:lpstr>
      <vt:lpstr>PowerPoint Presentation</vt:lpstr>
      <vt:lpstr>PowerPoint Presentation</vt:lpstr>
      <vt:lpstr>PowerPoint Presentation</vt:lpstr>
      <vt:lpstr>PowerPoint Presentation</vt:lpstr>
      <vt:lpstr>PowerPoint Presentation</vt:lpstr>
      <vt:lpstr> Révision de l’Arrangement de Lisbonne Acte de Genève de l’Arrangement de Lisbonne </vt:lpstr>
      <vt:lpstr> Acte de Genève:  nouveautés apportées à l’Arrangement de Lisbonne </vt:lpstr>
      <vt:lpstr>Acte de Genève (cont.)</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JACQUET Danielle</dc:creator>
  <cp:lastModifiedBy>VAZQUEZ LOPEZ Victor</cp:lastModifiedBy>
  <cp:revision>362</cp:revision>
  <cp:lastPrinted>2015-07-06T12:48:40Z</cp:lastPrinted>
  <dcterms:created xsi:type="dcterms:W3CDTF">2015-03-02T08:03:31Z</dcterms:created>
  <dcterms:modified xsi:type="dcterms:W3CDTF">2016-06-15T09:14:18Z</dcterms:modified>
</cp:coreProperties>
</file>