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notesMasterIdLst>
    <p:notesMasterId r:id="rId55"/>
  </p:notesMasterIdLst>
  <p:handoutMasterIdLst>
    <p:handoutMasterId r:id="rId56"/>
  </p:handoutMasterIdLst>
  <p:sldIdLst>
    <p:sldId id="356" r:id="rId2"/>
    <p:sldId id="340" r:id="rId3"/>
    <p:sldId id="294" r:id="rId4"/>
    <p:sldId id="267" r:id="rId5"/>
    <p:sldId id="273" r:id="rId6"/>
    <p:sldId id="274" r:id="rId7"/>
    <p:sldId id="277" r:id="rId8"/>
    <p:sldId id="366" r:id="rId9"/>
    <p:sldId id="279" r:id="rId10"/>
    <p:sldId id="280" r:id="rId11"/>
    <p:sldId id="349" r:id="rId12"/>
    <p:sldId id="292" r:id="rId13"/>
    <p:sldId id="351" r:id="rId14"/>
    <p:sldId id="270" r:id="rId15"/>
    <p:sldId id="293" r:id="rId16"/>
    <p:sldId id="352" r:id="rId17"/>
    <p:sldId id="295" r:id="rId18"/>
    <p:sldId id="296" r:id="rId19"/>
    <p:sldId id="297" r:id="rId20"/>
    <p:sldId id="302" r:id="rId21"/>
    <p:sldId id="301" r:id="rId22"/>
    <p:sldId id="300" r:id="rId23"/>
    <p:sldId id="299" r:id="rId24"/>
    <p:sldId id="298" r:id="rId25"/>
    <p:sldId id="304" r:id="rId26"/>
    <p:sldId id="307" r:id="rId27"/>
    <p:sldId id="308" r:id="rId28"/>
    <p:sldId id="318" r:id="rId29"/>
    <p:sldId id="321" r:id="rId30"/>
    <p:sldId id="353" r:id="rId31"/>
    <p:sldId id="323" r:id="rId32"/>
    <p:sldId id="357" r:id="rId33"/>
    <p:sldId id="358" r:id="rId34"/>
    <p:sldId id="326" r:id="rId35"/>
    <p:sldId id="315" r:id="rId36"/>
    <p:sldId id="329" r:id="rId37"/>
    <p:sldId id="314" r:id="rId38"/>
    <p:sldId id="330" r:id="rId39"/>
    <p:sldId id="313" r:id="rId40"/>
    <p:sldId id="312" r:id="rId41"/>
    <p:sldId id="354" r:id="rId42"/>
    <p:sldId id="310" r:id="rId43"/>
    <p:sldId id="334" r:id="rId44"/>
    <p:sldId id="333" r:id="rId45"/>
    <p:sldId id="332" r:id="rId46"/>
    <p:sldId id="335" r:id="rId47"/>
    <p:sldId id="337" r:id="rId48"/>
    <p:sldId id="360" r:id="rId49"/>
    <p:sldId id="361" r:id="rId50"/>
    <p:sldId id="362" r:id="rId51"/>
    <p:sldId id="363" r:id="rId52"/>
    <p:sldId id="339" r:id="rId53"/>
    <p:sldId id="365" r:id="rId54"/>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862" autoAdjust="0"/>
    <p:restoredTop sz="95062" autoAdjust="0"/>
  </p:normalViewPr>
  <p:slideViewPr>
    <p:cSldViewPr>
      <p:cViewPr varScale="1">
        <p:scale>
          <a:sx n="73" d="100"/>
          <a:sy n="73" d="100"/>
        </p:scale>
        <p:origin x="-534" y="-96"/>
      </p:cViewPr>
      <p:guideLst>
        <p:guide orient="horz" pos="2160"/>
        <p:guide pos="2880"/>
      </p:guideLst>
    </p:cSldViewPr>
  </p:slideViewPr>
  <p:outlineViewPr>
    <p:cViewPr>
      <p:scale>
        <a:sx n="33" d="100"/>
        <a:sy n="33" d="100"/>
      </p:scale>
      <p:origin x="0" y="74952"/>
    </p:cViewPr>
  </p:outlineViewPr>
  <p:notesTextViewPr>
    <p:cViewPr>
      <p:scale>
        <a:sx n="100" d="100"/>
        <a:sy n="100" d="100"/>
      </p:scale>
      <p:origin x="0" y="0"/>
    </p:cViewPr>
  </p:notesTextViewPr>
  <p:sorterViewPr>
    <p:cViewPr>
      <p:scale>
        <a:sx n="66" d="100"/>
        <a:sy n="66" d="100"/>
      </p:scale>
      <p:origin x="0" y="214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65138"/>
          </a:xfrm>
          <a:prstGeom prst="rect">
            <a:avLst/>
          </a:prstGeom>
        </p:spPr>
        <p:txBody>
          <a:bodyPr vert="horz" lIns="91440" tIns="45720" rIns="91440" bIns="45720" rtlCol="1"/>
          <a:lstStyle>
            <a:lvl1pPr algn="r" rtl="1">
              <a:defRPr sz="1200"/>
            </a:lvl1pPr>
          </a:lstStyle>
          <a:p>
            <a:pPr>
              <a:defRPr/>
            </a:pPr>
            <a:endParaRPr lang="ar-SA"/>
          </a:p>
        </p:txBody>
      </p:sp>
      <p:sp>
        <p:nvSpPr>
          <p:cNvPr id="3" name="عنصر نائب للتاريخ 2"/>
          <p:cNvSpPr>
            <a:spLocks noGrp="1"/>
          </p:cNvSpPr>
          <p:nvPr>
            <p:ph type="dt" sz="quarter" idx="1"/>
          </p:nvPr>
        </p:nvSpPr>
        <p:spPr>
          <a:xfrm>
            <a:off x="1588" y="0"/>
            <a:ext cx="2971800" cy="465138"/>
          </a:xfrm>
          <a:prstGeom prst="rect">
            <a:avLst/>
          </a:prstGeom>
        </p:spPr>
        <p:txBody>
          <a:bodyPr vert="horz" lIns="91440" tIns="45720" rIns="91440" bIns="45720" rtlCol="1"/>
          <a:lstStyle>
            <a:lvl1pPr algn="l" rtl="1">
              <a:defRPr sz="1200"/>
            </a:lvl1pPr>
          </a:lstStyle>
          <a:p>
            <a:pPr>
              <a:defRPr/>
            </a:pPr>
            <a:fld id="{8A8C608C-20BD-4A4C-AB9A-5A4C9DF1ECE9}" type="datetimeFigureOut">
              <a:rPr lang="ar-SA"/>
              <a:pPr>
                <a:defRPr/>
              </a:pPr>
              <a:t>04/06/1433</a:t>
            </a:fld>
            <a:endParaRPr lang="ar-SA"/>
          </a:p>
        </p:txBody>
      </p:sp>
      <p:sp>
        <p:nvSpPr>
          <p:cNvPr id="4" name="عنصر نائب للتذييل 3"/>
          <p:cNvSpPr>
            <a:spLocks noGrp="1"/>
          </p:cNvSpPr>
          <p:nvPr>
            <p:ph type="ftr" sz="quarter" idx="2"/>
          </p:nvPr>
        </p:nvSpPr>
        <p:spPr>
          <a:xfrm>
            <a:off x="3886200" y="8829675"/>
            <a:ext cx="2971800" cy="465138"/>
          </a:xfrm>
          <a:prstGeom prst="rect">
            <a:avLst/>
          </a:prstGeom>
        </p:spPr>
        <p:txBody>
          <a:bodyPr vert="horz" lIns="91440" tIns="45720" rIns="91440" bIns="45720" rtlCol="1" anchor="b"/>
          <a:lstStyle>
            <a:lvl1pPr algn="r" rtl="1">
              <a:defRPr sz="1200"/>
            </a:lvl1pPr>
          </a:lstStyle>
          <a:p>
            <a:pPr>
              <a:defRPr/>
            </a:pPr>
            <a:endParaRPr lang="ar-SA"/>
          </a:p>
        </p:txBody>
      </p:sp>
      <p:sp>
        <p:nvSpPr>
          <p:cNvPr id="5" name="عنصر نائب لرقم الشريحة 4"/>
          <p:cNvSpPr>
            <a:spLocks noGrp="1"/>
          </p:cNvSpPr>
          <p:nvPr>
            <p:ph type="sldNum" sz="quarter" idx="3"/>
          </p:nvPr>
        </p:nvSpPr>
        <p:spPr>
          <a:xfrm>
            <a:off x="1588" y="8829675"/>
            <a:ext cx="2971800" cy="465138"/>
          </a:xfrm>
          <a:prstGeom prst="rect">
            <a:avLst/>
          </a:prstGeom>
        </p:spPr>
        <p:txBody>
          <a:bodyPr vert="horz" lIns="91440" tIns="45720" rIns="91440" bIns="45720" rtlCol="1" anchor="b"/>
          <a:lstStyle>
            <a:lvl1pPr algn="l" rtl="1">
              <a:defRPr sz="1200"/>
            </a:lvl1pPr>
          </a:lstStyle>
          <a:p>
            <a:pPr>
              <a:defRPr/>
            </a:pPr>
            <a:fld id="{D6CEBEA1-3A61-4C1E-AB93-66C3A8A9242B}" type="slidenum">
              <a:rPr lang="ar-SA"/>
              <a:pPr>
                <a:defRPr/>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latin typeface="Arial" pitchFamily="34" charset="0"/>
                <a:cs typeface="Arial" pitchFamily="34" charset="0"/>
              </a:defRPr>
            </a:lvl1pPr>
          </a:lstStyle>
          <a:p>
            <a:pPr>
              <a:defRPr/>
            </a:pPr>
            <a:endParaRPr lang="en-US"/>
          </a:p>
        </p:txBody>
      </p:sp>
      <p:sp>
        <p:nvSpPr>
          <p:cNvPr id="471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200">
                <a:latin typeface="Arial" pitchFamily="34" charset="0"/>
                <a:cs typeface="Arial" pitchFamily="34"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atin typeface="Arial" pitchFamily="34" charset="0"/>
                <a:cs typeface="Arial" pitchFamily="34" charset="0"/>
              </a:defRPr>
            </a:lvl1pPr>
          </a:lstStyle>
          <a:p>
            <a:pPr>
              <a:defRPr/>
            </a:pPr>
            <a:endParaRPr lang="en-US"/>
          </a:p>
        </p:txBody>
      </p:sp>
      <p:sp>
        <p:nvSpPr>
          <p:cNvPr id="4711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a:defRPr sz="1200">
                <a:latin typeface="Arial" pitchFamily="34" charset="0"/>
                <a:cs typeface="Arial" pitchFamily="34" charset="0"/>
              </a:defRPr>
            </a:lvl1pPr>
          </a:lstStyle>
          <a:p>
            <a:pPr>
              <a:defRPr/>
            </a:pPr>
            <a:fld id="{FEFA315D-9293-4ECD-ABAD-05C87882991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A7A39A8E-EF4E-4923-BFA9-32B7AECFAE8D}" type="slidenum">
              <a:rPr lang="en-US" smtClean="0">
                <a:latin typeface="Arial" charset="0"/>
                <a:cs typeface="Arial" charset="0"/>
              </a:rPr>
              <a:pPr/>
              <a:t>4</a:t>
            </a:fld>
            <a:endParaRPr lang="en-US" smtClean="0">
              <a:latin typeface="Arial" charset="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831D4568-1EFF-4889-97E3-84F8DBE3BF47}" type="slidenum">
              <a:rPr lang="en-US" smtClean="0">
                <a:latin typeface="Arial" charset="0"/>
                <a:cs typeface="Arial" charset="0"/>
              </a:rPr>
              <a:pPr/>
              <a:t>5</a:t>
            </a:fld>
            <a:endParaRPr lang="en-US" smtClean="0">
              <a:latin typeface="Arial" charset="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C7314E9A-57CA-4496-B972-C2A831E493C3}" type="slidenum">
              <a:rPr lang="en-US" smtClean="0">
                <a:latin typeface="Arial" charset="0"/>
                <a:cs typeface="Arial" charset="0"/>
              </a:rPr>
              <a:pPr/>
              <a:t>6</a:t>
            </a:fld>
            <a:endParaRPr lang="en-US" smtClean="0">
              <a:latin typeface="Arial" charset="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E5907601-D015-4AD8-A2DD-9D6C9CB3B698}" type="slidenum">
              <a:rPr lang="en-US" smtClean="0">
                <a:latin typeface="Arial" charset="0"/>
                <a:cs typeface="Arial" charset="0"/>
              </a:rPr>
              <a:pPr/>
              <a:t>7</a:t>
            </a:fld>
            <a:endParaRPr lang="en-US" smtClean="0">
              <a:latin typeface="Arial" charset="0"/>
              <a:cs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FF1BBDFD-80B8-4E39-A656-3919069DCF79}" type="slidenum">
              <a:rPr lang="en-US" smtClean="0">
                <a:latin typeface="Arial" charset="0"/>
                <a:cs typeface="Arial" charset="0"/>
              </a:rPr>
              <a:pPr/>
              <a:t>8</a:t>
            </a:fld>
            <a:endParaRPr lang="en-US" smtClean="0">
              <a:latin typeface="Arial" charset="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7D212B62-418E-4BDF-AEA0-4D495DCE4D0D}" type="slidenum">
              <a:rPr lang="en-US" smtClean="0">
                <a:latin typeface="Arial" charset="0"/>
                <a:cs typeface="Arial" charset="0"/>
              </a:rPr>
              <a:pPr/>
              <a:t>9</a:t>
            </a:fld>
            <a:endParaRPr lang="en-US" smtClean="0">
              <a:latin typeface="Arial" charset="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28E2CC91-ADFF-443E-B6BF-A00F610845F2}" type="slidenum">
              <a:rPr lang="en-US" smtClean="0">
                <a:latin typeface="Arial" charset="0"/>
                <a:cs typeface="Arial" charset="0"/>
              </a:rPr>
              <a:pPr/>
              <a:t>10</a:t>
            </a:fld>
            <a:endParaRPr lang="en-US" smtClean="0">
              <a:latin typeface="Arial" charset="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DCCEDC09-042C-45D5-9290-5AC3A9644ABD}" type="slidenum">
              <a:rPr lang="en-US" smtClean="0">
                <a:latin typeface="Arial" charset="0"/>
                <a:cs typeface="Arial" charset="0"/>
              </a:rPr>
              <a:pPr/>
              <a:t>12</a:t>
            </a:fld>
            <a:endParaRPr lang="en-US" smtClean="0">
              <a:latin typeface="Arial" charset="0"/>
              <a:cs typeface="Arial"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332D4367-2171-4D81-A02A-8B7AB281F498}" type="slidenum">
              <a:rPr lang="en-US" smtClean="0">
                <a:latin typeface="Arial" charset="0"/>
                <a:cs typeface="Arial" charset="0"/>
              </a:rPr>
              <a:pPr/>
              <a:t>14</a:t>
            </a:fld>
            <a:endParaRPr lang="en-US" smtClean="0">
              <a:latin typeface="Arial" charset="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r>
              <a:rPr lang="en-US" smtClean="0">
                <a:latin typeface="Arial" charset="0"/>
                <a:cs typeface="Arial" charset="0"/>
              </a:rPr>
              <a:t>I have to add organization chart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4" name="مستطيل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5" name="مستطيل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6" name="مستطيل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7" name="عنصر نائب للتاريخ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عنصر نائب للتذييل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C42311D7-73D5-4733-9DE4-2ED4FF198F7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3"/>
          <p:cNvSpPr>
            <a:spLocks noGrp="1"/>
          </p:cNvSpPr>
          <p:nvPr>
            <p:ph type="dt" sz="half" idx="10"/>
          </p:nvPr>
        </p:nvSpPr>
        <p:spPr/>
        <p:txBody>
          <a:bodyPr/>
          <a:lstStyle>
            <a:lvl1pPr>
              <a:defRPr/>
            </a:lvl1pPr>
          </a:lstStyle>
          <a:p>
            <a:pPr>
              <a:defRPr/>
            </a:pPr>
            <a:endParaRPr lang="en-US"/>
          </a:p>
        </p:txBody>
      </p:sp>
      <p:sp>
        <p:nvSpPr>
          <p:cNvPr id="5" name="عنصر نائب للتذييل 2"/>
          <p:cNvSpPr>
            <a:spLocks noGrp="1"/>
          </p:cNvSpPr>
          <p:nvPr>
            <p:ph type="ftr" sz="quarter" idx="11"/>
          </p:nvPr>
        </p:nvSpPr>
        <p:spPr/>
        <p:txBody>
          <a:bodyPr/>
          <a:lstStyle>
            <a:lvl1pPr>
              <a:defRPr/>
            </a:lvl1pPr>
          </a:lstStyle>
          <a:p>
            <a:pPr>
              <a:defRPr/>
            </a:pPr>
            <a:endParaRPr lang="en-US"/>
          </a:p>
        </p:txBody>
      </p:sp>
      <p:sp>
        <p:nvSpPr>
          <p:cNvPr id="6" name="عنصر نائب لرقم الشريحة 22"/>
          <p:cNvSpPr>
            <a:spLocks noGrp="1"/>
          </p:cNvSpPr>
          <p:nvPr>
            <p:ph type="sldNum" sz="quarter" idx="12"/>
          </p:nvPr>
        </p:nvSpPr>
        <p:spPr/>
        <p:txBody>
          <a:bodyPr/>
          <a:lstStyle>
            <a:lvl1pPr>
              <a:defRPr/>
            </a:lvl1pPr>
          </a:lstStyle>
          <a:p>
            <a:pPr>
              <a:defRPr/>
            </a:pPr>
            <a:fld id="{8A3D05B7-A930-41FB-A8B6-C5E7A80F25C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4" name="مستطيل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a:defRPr/>
            </a:pPr>
            <a:endParaRPr lang="en-US"/>
          </a:p>
        </p:txBody>
      </p:sp>
      <p:sp>
        <p:nvSpPr>
          <p:cNvPr id="5"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a:defRPr/>
            </a:pPr>
            <a:endParaRPr lang="en-US"/>
          </a:p>
        </p:txBody>
      </p:sp>
      <p:sp>
        <p:nvSpPr>
          <p:cNvPr id="6"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rtl="1">
              <a:defRPr/>
            </a:pPr>
            <a:endParaRPr lang="en-US"/>
          </a:p>
        </p:txBody>
      </p:sp>
      <p:sp>
        <p:nvSpPr>
          <p:cNvPr id="2" name="عنوان عمودي 1"/>
          <p:cNvSpPr>
            <a:spLocks noGrp="1"/>
          </p:cNvSpPr>
          <p:nvPr>
            <p:ph type="title" orient="vert"/>
          </p:nvPr>
        </p:nvSpPr>
        <p:spPr>
          <a:xfrm>
            <a:off x="6553200" y="609600"/>
            <a:ext cx="2057400" cy="5516563"/>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عنصر نائب للتذييل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عنصر نائب لرقم الشريحة 5"/>
          <p:cNvSpPr>
            <a:spLocks noGrp="1"/>
          </p:cNvSpPr>
          <p:nvPr>
            <p:ph type="sldNum" sz="quarter" idx="12"/>
          </p:nvPr>
        </p:nvSpPr>
        <p:spPr>
          <a:xfrm rot="5400000">
            <a:off x="5989638" y="144462"/>
            <a:ext cx="533400" cy="244475"/>
          </a:xfrm>
        </p:spPr>
        <p:txBody>
          <a:bodyPr/>
          <a:lstStyle>
            <a:lvl1pPr>
              <a:defRPr/>
            </a:lvl1pPr>
          </a:lstStyle>
          <a:p>
            <a:pPr>
              <a:defRPr/>
            </a:pPr>
            <a:fld id="{6CE1DA33-CD37-492A-8D8D-9EE033D6C1E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عنوان، ونص، وقصاصة فنية">
    <p:spTree>
      <p:nvGrpSpPr>
        <p:cNvPr id="1" name=""/>
        <p:cNvGrpSpPr/>
        <p:nvPr/>
      </p:nvGrpSpPr>
      <p:grpSpPr>
        <a:xfrm>
          <a:off x="0" y="0"/>
          <a:ext cx="0" cy="0"/>
          <a:chOff x="0" y="0"/>
          <a:chExt cx="0" cy="0"/>
        </a:xfrm>
      </p:grpSpPr>
      <p:sp>
        <p:nvSpPr>
          <p:cNvPr id="2" name="عنوان 1"/>
          <p:cNvSpPr>
            <a:spLocks noGrp="1"/>
          </p:cNvSpPr>
          <p:nvPr>
            <p:ph type="title"/>
          </p:nvPr>
        </p:nvSpPr>
        <p:spPr>
          <a:xfrm>
            <a:off x="1150938" y="214313"/>
            <a:ext cx="7793037" cy="1462087"/>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1182688" y="2017713"/>
            <a:ext cx="38100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قصاصة الفنية 3"/>
          <p:cNvSpPr>
            <a:spLocks noGrp="1"/>
          </p:cNvSpPr>
          <p:nvPr>
            <p:ph type="clipArt" sz="half" idx="2"/>
          </p:nvPr>
        </p:nvSpPr>
        <p:spPr>
          <a:xfrm>
            <a:off x="5145088" y="2017713"/>
            <a:ext cx="3810000" cy="4114800"/>
          </a:xfrm>
        </p:spPr>
        <p:txBody>
          <a:bodyPr>
            <a:normAutofit/>
          </a:bodyPr>
          <a:lstStyle/>
          <a:p>
            <a:pPr lvl="0"/>
            <a:endParaRPr lang="ar-SA" noProof="0"/>
          </a:p>
        </p:txBody>
      </p:sp>
      <p:sp>
        <p:nvSpPr>
          <p:cNvPr id="5" name="عنصر نائب للتاريخ 13"/>
          <p:cNvSpPr>
            <a:spLocks noGrp="1"/>
          </p:cNvSpPr>
          <p:nvPr>
            <p:ph type="dt" sz="half" idx="10"/>
          </p:nvPr>
        </p:nvSpPr>
        <p:spPr/>
        <p:txBody>
          <a:bodyPr/>
          <a:lstStyle>
            <a:lvl1pPr>
              <a:defRPr/>
            </a:lvl1pPr>
          </a:lstStyle>
          <a:p>
            <a:pPr>
              <a:defRPr/>
            </a:pPr>
            <a:endParaRPr lang="en-US"/>
          </a:p>
        </p:txBody>
      </p:sp>
      <p:sp>
        <p:nvSpPr>
          <p:cNvPr id="6" name="عنصر نائب للتذييل 2"/>
          <p:cNvSpPr>
            <a:spLocks noGrp="1"/>
          </p:cNvSpPr>
          <p:nvPr>
            <p:ph type="ftr" sz="quarter" idx="11"/>
          </p:nvPr>
        </p:nvSpPr>
        <p:spPr/>
        <p:txBody>
          <a:bodyPr/>
          <a:lstStyle>
            <a:lvl1pPr>
              <a:defRPr/>
            </a:lvl1pPr>
          </a:lstStyle>
          <a:p>
            <a:pPr>
              <a:defRPr/>
            </a:pPr>
            <a:endParaRPr lang="en-US"/>
          </a:p>
        </p:txBody>
      </p:sp>
      <p:sp>
        <p:nvSpPr>
          <p:cNvPr id="7" name="عنصر نائب لرقم الشريحة 22"/>
          <p:cNvSpPr>
            <a:spLocks noGrp="1"/>
          </p:cNvSpPr>
          <p:nvPr>
            <p:ph type="sldNum" sz="quarter" idx="12"/>
          </p:nvPr>
        </p:nvSpPr>
        <p:spPr/>
        <p:txBody>
          <a:bodyPr/>
          <a:lstStyle>
            <a:lvl1pPr>
              <a:defRPr/>
            </a:lvl1pPr>
          </a:lstStyle>
          <a:p>
            <a:pPr>
              <a:defRPr/>
            </a:pPr>
            <a:fld id="{7BD11CFE-68CC-4D7C-B084-D69E86DBFA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lang="ar-SA" smtClean="0"/>
              <a:t>انقر لتحرير نمط العنوان الرئيسي</a:t>
            </a:r>
            <a:endParaRPr lang="en-US"/>
          </a:p>
        </p:txBody>
      </p:sp>
      <p:sp>
        <p:nvSpPr>
          <p:cNvPr id="8" name="عنصر نائب للمحتوى 7"/>
          <p:cNvSpPr>
            <a:spLocks noGrp="1"/>
          </p:cNvSpPr>
          <p:nvPr>
            <p:ph sz="quarter" idx="1"/>
          </p:nvPr>
        </p:nvSpPr>
        <p:spPr>
          <a:xfrm>
            <a:off x="612648" y="1600200"/>
            <a:ext cx="8153400" cy="4495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3"/>
          <p:cNvSpPr>
            <a:spLocks noGrp="1"/>
          </p:cNvSpPr>
          <p:nvPr>
            <p:ph type="dt" sz="half" idx="10"/>
          </p:nvPr>
        </p:nvSpPr>
        <p:spPr/>
        <p:txBody>
          <a:bodyPr/>
          <a:lstStyle>
            <a:lvl1pPr>
              <a:defRPr/>
            </a:lvl1pPr>
          </a:lstStyle>
          <a:p>
            <a:pPr>
              <a:defRPr/>
            </a:pPr>
            <a:endParaRPr lang="en-US"/>
          </a:p>
        </p:txBody>
      </p:sp>
      <p:sp>
        <p:nvSpPr>
          <p:cNvPr id="5" name="عنصر نائب للتذييل 2"/>
          <p:cNvSpPr>
            <a:spLocks noGrp="1"/>
          </p:cNvSpPr>
          <p:nvPr>
            <p:ph type="ftr" sz="quarter" idx="11"/>
          </p:nvPr>
        </p:nvSpPr>
        <p:spPr/>
        <p:txBody>
          <a:bodyPr/>
          <a:lstStyle>
            <a:lvl1pPr>
              <a:defRPr/>
            </a:lvl1pPr>
          </a:lstStyle>
          <a:p>
            <a:pPr>
              <a:defRPr/>
            </a:pPr>
            <a:endParaRPr lang="en-US"/>
          </a:p>
        </p:txBody>
      </p:sp>
      <p:sp>
        <p:nvSpPr>
          <p:cNvPr id="6" name="عنصر نائب لرقم الشريحة 22"/>
          <p:cNvSpPr>
            <a:spLocks noGrp="1"/>
          </p:cNvSpPr>
          <p:nvPr>
            <p:ph type="sldNum" sz="quarter" idx="12"/>
          </p:nvPr>
        </p:nvSpPr>
        <p:spPr/>
        <p:txBody>
          <a:bodyPr/>
          <a:lstStyle>
            <a:lvl1pPr>
              <a:defRPr/>
            </a:lvl1pPr>
          </a:lstStyle>
          <a:p>
            <a:pPr>
              <a:defRPr/>
            </a:pPr>
            <a:fld id="{7B3D83CD-CC36-45C1-9011-DD713215162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4"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5"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6"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3" name="عنصر نائب للنص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ar-SA" smtClean="0"/>
              <a:t>انقر لتحرير نمط العنوان الرئيسي</a:t>
            </a:r>
            <a:endParaRPr lang="en-US"/>
          </a:p>
        </p:txBody>
      </p:sp>
      <p:sp>
        <p:nvSpPr>
          <p:cNvPr id="7" name="عنصر نائب للتاريخ 11"/>
          <p:cNvSpPr>
            <a:spLocks noGrp="1"/>
          </p:cNvSpPr>
          <p:nvPr>
            <p:ph type="dt" sz="half" idx="10"/>
          </p:nvPr>
        </p:nvSpPr>
        <p:spPr/>
        <p:txBody>
          <a:bodyPr/>
          <a:lstStyle>
            <a:lvl1pPr>
              <a:defRPr/>
            </a:lvl1pPr>
          </a:lstStyle>
          <a:p>
            <a:pPr>
              <a:defRPr/>
            </a:pPr>
            <a:endParaRPr lang="en-US"/>
          </a:p>
        </p:txBody>
      </p:sp>
      <p:sp>
        <p:nvSpPr>
          <p:cNvPr id="8" name="عنصر نائب لرقم الشريحة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242FC84F-33B8-4780-BA9D-309CB642BC1C}" type="slidenum">
              <a:rPr lang="en-US"/>
              <a:pPr>
                <a:defRPr/>
              </a:pPr>
              <a:t>‹#›</a:t>
            </a:fld>
            <a:endParaRPr lang="en-US"/>
          </a:p>
        </p:txBody>
      </p:sp>
      <p:sp>
        <p:nvSpPr>
          <p:cNvPr id="9" name="عنصر نائب للتذييل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9" name="عنصر نائب للمحتوى 8"/>
          <p:cNvSpPr>
            <a:spLocks noGrp="1"/>
          </p:cNvSpPr>
          <p:nvPr>
            <p:ph sz="quarter" idx="1"/>
          </p:nvPr>
        </p:nvSpPr>
        <p:spPr>
          <a:xfrm>
            <a:off x="609600" y="1589567"/>
            <a:ext cx="3886200" cy="4572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عنصر نائب للمحتوى 10"/>
          <p:cNvSpPr>
            <a:spLocks noGrp="1"/>
          </p:cNvSpPr>
          <p:nvPr>
            <p:ph sz="quarter" idx="2"/>
          </p:nvPr>
        </p:nvSpPr>
        <p:spPr>
          <a:xfrm>
            <a:off x="4844901" y="1589567"/>
            <a:ext cx="3886200" cy="4572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7"/>
          <p:cNvSpPr>
            <a:spLocks noGrp="1"/>
          </p:cNvSpPr>
          <p:nvPr>
            <p:ph type="dt" sz="half" idx="10"/>
          </p:nvPr>
        </p:nvSpPr>
        <p:spPr/>
        <p:txBody>
          <a:bodyPr rtlCol="0"/>
          <a:lstStyle>
            <a:lvl1pPr>
              <a:defRPr/>
            </a:lvl1pPr>
          </a:lstStyle>
          <a:p>
            <a:pPr>
              <a:defRPr/>
            </a:pPr>
            <a:endParaRPr lang="en-US"/>
          </a:p>
        </p:txBody>
      </p:sp>
      <p:sp>
        <p:nvSpPr>
          <p:cNvPr id="6" name="عنصر نائب لرقم الشريحة 9"/>
          <p:cNvSpPr>
            <a:spLocks noGrp="1"/>
          </p:cNvSpPr>
          <p:nvPr>
            <p:ph type="sldNum" sz="quarter" idx="11"/>
          </p:nvPr>
        </p:nvSpPr>
        <p:spPr/>
        <p:txBody>
          <a:bodyPr rtlCol="0"/>
          <a:lstStyle>
            <a:lvl1pPr>
              <a:defRPr/>
            </a:lvl1pPr>
          </a:lstStyle>
          <a:p>
            <a:pPr>
              <a:defRPr/>
            </a:pPr>
            <a:fld id="{41A49763-98B9-41FD-B314-685D006507EA}" type="slidenum">
              <a:rPr lang="en-US"/>
              <a:pPr>
                <a:defRPr/>
              </a:pPr>
              <a:t>‹#›</a:t>
            </a:fld>
            <a:endParaRPr lang="en-US"/>
          </a:p>
        </p:txBody>
      </p:sp>
      <p:sp>
        <p:nvSpPr>
          <p:cNvPr id="7" name="عنصر نائب للتذييل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lstStyle>
            <a:lvl1pPr>
              <a:defRPr/>
            </a:lvl1pPr>
          </a:lstStyle>
          <a:p>
            <a:r>
              <a:rPr lang="ar-SA" smtClean="0"/>
              <a:t>انقر لتحرير نمط العنوان الرئيسي</a:t>
            </a:r>
            <a:endParaRPr lang="en-US"/>
          </a:p>
        </p:txBody>
      </p:sp>
      <p:sp>
        <p:nvSpPr>
          <p:cNvPr id="11" name="عنصر نائب للمحتوى 10"/>
          <p:cNvSpPr>
            <a:spLocks noGrp="1"/>
          </p:cNvSpPr>
          <p:nvPr>
            <p:ph sz="quarter" idx="2"/>
          </p:nvPr>
        </p:nvSpPr>
        <p:spPr>
          <a:xfrm>
            <a:off x="609600" y="2438400"/>
            <a:ext cx="3886200" cy="3581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عنصر نائب للمحتوى 12"/>
          <p:cNvSpPr>
            <a:spLocks noGrp="1"/>
          </p:cNvSpPr>
          <p:nvPr>
            <p:ph sz="quarter" idx="4"/>
          </p:nvPr>
        </p:nvSpPr>
        <p:spPr>
          <a:xfrm>
            <a:off x="4800600" y="2438400"/>
            <a:ext cx="3886200" cy="3581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ar-SA" smtClean="0"/>
              <a:t>انقر لتحرير أنماط النص الرئيسي</a:t>
            </a:r>
          </a:p>
        </p:txBody>
      </p:sp>
      <p:sp>
        <p:nvSpPr>
          <p:cNvPr id="7" name="عنصر نائب للتاريخ 9"/>
          <p:cNvSpPr>
            <a:spLocks noGrp="1"/>
          </p:cNvSpPr>
          <p:nvPr>
            <p:ph type="dt" sz="half" idx="10"/>
          </p:nvPr>
        </p:nvSpPr>
        <p:spPr/>
        <p:txBody>
          <a:bodyPr rtlCol="0"/>
          <a:lstStyle>
            <a:lvl1pPr>
              <a:defRPr/>
            </a:lvl1pPr>
          </a:lstStyle>
          <a:p>
            <a:pPr>
              <a:defRPr/>
            </a:pPr>
            <a:endParaRPr lang="en-US"/>
          </a:p>
        </p:txBody>
      </p:sp>
      <p:sp>
        <p:nvSpPr>
          <p:cNvPr id="8" name="عنصر نائب لرقم الشريحة 11"/>
          <p:cNvSpPr>
            <a:spLocks noGrp="1"/>
          </p:cNvSpPr>
          <p:nvPr>
            <p:ph type="sldNum" sz="quarter" idx="11"/>
          </p:nvPr>
        </p:nvSpPr>
        <p:spPr/>
        <p:txBody>
          <a:bodyPr rtlCol="0"/>
          <a:lstStyle>
            <a:lvl1pPr>
              <a:defRPr/>
            </a:lvl1pPr>
          </a:lstStyle>
          <a:p>
            <a:pPr>
              <a:defRPr/>
            </a:pPr>
            <a:fld id="{EE5F6CE7-06F4-4B77-AAAD-E837B5E03DB4}" type="slidenum">
              <a:rPr lang="en-US"/>
              <a:pPr>
                <a:defRPr/>
              </a:pPr>
              <a:t>‹#›</a:t>
            </a:fld>
            <a:endParaRPr lang="en-US"/>
          </a:p>
        </p:txBody>
      </p:sp>
      <p:sp>
        <p:nvSpPr>
          <p:cNvPr id="9" name="عنصر نائب للتذييل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13"/>
          <p:cNvSpPr>
            <a:spLocks noGrp="1"/>
          </p:cNvSpPr>
          <p:nvPr>
            <p:ph type="dt" sz="half" idx="10"/>
          </p:nvPr>
        </p:nvSpPr>
        <p:spPr/>
        <p:txBody>
          <a:bodyPr/>
          <a:lstStyle>
            <a:lvl1pPr>
              <a:defRPr/>
            </a:lvl1pPr>
          </a:lstStyle>
          <a:p>
            <a:pPr>
              <a:defRPr/>
            </a:pPr>
            <a:endParaRPr lang="en-US"/>
          </a:p>
        </p:txBody>
      </p:sp>
      <p:sp>
        <p:nvSpPr>
          <p:cNvPr id="4" name="عنصر نائب للتذييل 2"/>
          <p:cNvSpPr>
            <a:spLocks noGrp="1"/>
          </p:cNvSpPr>
          <p:nvPr>
            <p:ph type="ftr" sz="quarter" idx="11"/>
          </p:nvPr>
        </p:nvSpPr>
        <p:spPr/>
        <p:txBody>
          <a:bodyPr/>
          <a:lstStyle>
            <a:lvl1pPr>
              <a:defRPr/>
            </a:lvl1pPr>
          </a:lstStyle>
          <a:p>
            <a:pPr>
              <a:defRPr/>
            </a:pPr>
            <a:endParaRPr lang="en-US"/>
          </a:p>
        </p:txBody>
      </p:sp>
      <p:sp>
        <p:nvSpPr>
          <p:cNvPr id="5" name="عنصر نائب لرقم الشريحة 22"/>
          <p:cNvSpPr>
            <a:spLocks noGrp="1"/>
          </p:cNvSpPr>
          <p:nvPr>
            <p:ph type="sldNum" sz="quarter" idx="12"/>
          </p:nvPr>
        </p:nvSpPr>
        <p:spPr/>
        <p:txBody>
          <a:bodyPr/>
          <a:lstStyle>
            <a:lvl1pPr>
              <a:defRPr/>
            </a:lvl1pPr>
          </a:lstStyle>
          <a:p>
            <a:pPr>
              <a:defRPr/>
            </a:pPr>
            <a:fld id="{7894C95E-10EE-4E51-8D69-64A57E59B6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pPr>
              <a:defRPr/>
            </a:pPr>
            <a:endParaRPr lang="en-US"/>
          </a:p>
        </p:txBody>
      </p:sp>
      <p:sp>
        <p:nvSpPr>
          <p:cNvPr id="3" name="عنصر نائب للتذييل 2"/>
          <p:cNvSpPr>
            <a:spLocks noGrp="1"/>
          </p:cNvSpPr>
          <p:nvPr>
            <p:ph type="ftr" sz="quarter" idx="11"/>
          </p:nvPr>
        </p:nvSpPr>
        <p:spPr/>
        <p:txBody>
          <a:bodyPr/>
          <a:lstStyle>
            <a:lvl1pPr>
              <a:defRPr/>
            </a:lvl1pPr>
          </a:lstStyle>
          <a:p>
            <a:pPr>
              <a:defRPr/>
            </a:pPr>
            <a:endParaRPr lang="en-US"/>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BD2183BC-F8C7-4714-ACDA-81FED3CDEC9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lstStyle>
            <a:lvl1pPr algn="l">
              <a:buNone/>
              <a:defRPr sz="4400" b="0"/>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3"/>
          <p:cNvSpPr>
            <a:spLocks noGrp="1"/>
          </p:cNvSpPr>
          <p:nvPr>
            <p:ph type="dt" sz="half" idx="10"/>
          </p:nvPr>
        </p:nvSpPr>
        <p:spPr/>
        <p:txBody>
          <a:bodyPr/>
          <a:lstStyle>
            <a:lvl1pPr>
              <a:defRPr/>
            </a:lvl1pPr>
          </a:lstStyle>
          <a:p>
            <a:pPr>
              <a:defRPr/>
            </a:pPr>
            <a:endParaRPr lang="en-US"/>
          </a:p>
        </p:txBody>
      </p:sp>
      <p:sp>
        <p:nvSpPr>
          <p:cNvPr id="6" name="عنصر نائب للتذييل 2"/>
          <p:cNvSpPr>
            <a:spLocks noGrp="1"/>
          </p:cNvSpPr>
          <p:nvPr>
            <p:ph type="ftr" sz="quarter" idx="11"/>
          </p:nvPr>
        </p:nvSpPr>
        <p:spPr/>
        <p:txBody>
          <a:bodyPr/>
          <a:lstStyle>
            <a:lvl1pPr>
              <a:defRPr/>
            </a:lvl1pPr>
          </a:lstStyle>
          <a:p>
            <a:pPr>
              <a:defRPr/>
            </a:pPr>
            <a:endParaRPr lang="en-US"/>
          </a:p>
        </p:txBody>
      </p:sp>
      <p:sp>
        <p:nvSpPr>
          <p:cNvPr id="7" name="عنصر نائب لرقم الشريحة 22"/>
          <p:cNvSpPr>
            <a:spLocks noGrp="1"/>
          </p:cNvSpPr>
          <p:nvPr>
            <p:ph type="sldNum" sz="quarter" idx="12"/>
          </p:nvPr>
        </p:nvSpPr>
        <p:spPr/>
        <p:txBody>
          <a:bodyPr/>
          <a:lstStyle>
            <a:lvl1pPr>
              <a:defRPr/>
            </a:lvl1pPr>
          </a:lstStyle>
          <a:p>
            <a:pPr>
              <a:defRPr/>
            </a:pPr>
            <a:fld id="{5E12887D-11C7-480C-B6A2-FD14142CE8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5" name="مستطيل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6" name="مستطيل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7" name="مستطيل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8" name="مستطيل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2" name="عنوان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9" name="عنصر نائب للتاريخ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عنصر نائب لرقم الشريحة 12"/>
          <p:cNvSpPr>
            <a:spLocks noGrp="1"/>
          </p:cNvSpPr>
          <p:nvPr>
            <p:ph type="sldNum" sz="quarter" idx="11"/>
          </p:nvPr>
        </p:nvSpPr>
        <p:spPr>
          <a:xfrm>
            <a:off x="0" y="4667250"/>
            <a:ext cx="1447800" cy="663575"/>
          </a:xfrm>
        </p:spPr>
        <p:txBody>
          <a:bodyPr rtlCol="0"/>
          <a:lstStyle>
            <a:lvl1pPr>
              <a:defRPr sz="2800"/>
            </a:lvl1pPr>
          </a:lstStyle>
          <a:p>
            <a:pPr>
              <a:defRPr/>
            </a:pPr>
            <a:fld id="{6DAD77E4-1F3C-4EEB-8CCB-4EEEBE0CB7B6}" type="slidenum">
              <a:rPr lang="en-US"/>
              <a:pPr>
                <a:defRPr/>
              </a:pPr>
              <a:t>‹#›</a:t>
            </a:fld>
            <a:endParaRPr lang="en-US"/>
          </a:p>
        </p:txBody>
      </p:sp>
      <p:sp>
        <p:nvSpPr>
          <p:cNvPr id="11" name="عنصر نائب للتذييل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rtl="1" eaLnBrk="1" latinLnBrk="0" hangingPunct="1">
              <a:defRPr kumimoji="0" sz="1400">
                <a:solidFill>
                  <a:schemeClr val="tx2"/>
                </a:solidFill>
              </a:defRPr>
            </a:lvl1pPr>
          </a:lstStyle>
          <a:p>
            <a:pPr>
              <a:defRPr/>
            </a:pPr>
            <a:endParaRPr lang="en-US"/>
          </a:p>
        </p:txBody>
      </p:sp>
      <p:sp>
        <p:nvSpPr>
          <p:cNvPr id="3" name="عنصر نائب للتذييل 2"/>
          <p:cNvSpPr>
            <a:spLocks noGrp="1"/>
          </p:cNvSpPr>
          <p:nvPr>
            <p:ph type="ftr" sz="quarter" idx="3"/>
          </p:nvPr>
        </p:nvSpPr>
        <p:spPr>
          <a:xfrm>
            <a:off x="609600" y="6248400"/>
            <a:ext cx="5421313" cy="365125"/>
          </a:xfrm>
          <a:prstGeom prst="rect">
            <a:avLst/>
          </a:prstGeom>
        </p:spPr>
        <p:txBody>
          <a:bodyPr vert="horz" anchor="ctr"/>
          <a:lstStyle>
            <a:lvl1pPr algn="r" rtl="1" eaLnBrk="1" latinLnBrk="0" hangingPunct="1">
              <a:defRPr kumimoji="0" sz="1400">
                <a:solidFill>
                  <a:schemeClr val="tx2"/>
                </a:solidFill>
              </a:defRPr>
            </a:lvl1pPr>
          </a:lstStyle>
          <a:p>
            <a:pPr>
              <a:defRPr/>
            </a:pPr>
            <a:endParaRPr lang="en-US"/>
          </a:p>
        </p:txBody>
      </p:sp>
      <p:sp>
        <p:nvSpPr>
          <p:cNvPr id="7" name="مستطيل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8" name="مستطيل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9" name="مستطيل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a:defRPr/>
            </a:pPr>
            <a:endParaRPr lang="en-US"/>
          </a:p>
        </p:txBody>
      </p:sp>
      <p:sp>
        <p:nvSpPr>
          <p:cNvPr id="23" name="عنصر نائب لرقم الشريحة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rtl="1" eaLnBrk="1" latinLnBrk="0" hangingPunct="1">
              <a:defRPr kumimoji="0" sz="1400" b="1">
                <a:solidFill>
                  <a:srgbClr val="FFFFFF"/>
                </a:solidFill>
              </a:defRPr>
            </a:lvl1pPr>
          </a:lstStyle>
          <a:p>
            <a:pPr>
              <a:defRPr/>
            </a:pPr>
            <a:fld id="{CE6D49DB-F303-4161-A212-304075D835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3" r:id="rId1"/>
    <p:sldLayoutId id="2147483902" r:id="rId2"/>
    <p:sldLayoutId id="2147483904" r:id="rId3"/>
    <p:sldLayoutId id="2147483905" r:id="rId4"/>
    <p:sldLayoutId id="2147483906" r:id="rId5"/>
    <p:sldLayoutId id="2147483901" r:id="rId6"/>
    <p:sldLayoutId id="2147483907" r:id="rId7"/>
    <p:sldLayoutId id="2147483900" r:id="rId8"/>
    <p:sldLayoutId id="2147483908" r:id="rId9"/>
    <p:sldLayoutId id="2147483899" r:id="rId10"/>
    <p:sldLayoutId id="2147483909" r:id="rId11"/>
    <p:sldLayoutId id="2147483898" r:id="rId12"/>
  </p:sldLayoutIdLst>
  <p:txStyles>
    <p:titleStyle>
      <a:lvl1pPr algn="l" rtl="1" eaLnBrk="0" fontAlgn="base" hangingPunct="0">
        <a:spcBef>
          <a:spcPct val="0"/>
        </a:spcBef>
        <a:spcAft>
          <a:spcPct val="0"/>
        </a:spcAft>
        <a:defRPr sz="4400" kern="1200">
          <a:solidFill>
            <a:schemeClr val="tx2"/>
          </a:solidFill>
          <a:latin typeface="+mj-lt"/>
          <a:ea typeface="+mj-ea"/>
          <a:cs typeface="Arial" charset="0"/>
        </a:defRPr>
      </a:lvl1pPr>
      <a:lvl2pPr algn="l" rtl="1" eaLnBrk="0" fontAlgn="base" hangingPunct="0">
        <a:spcBef>
          <a:spcPct val="0"/>
        </a:spcBef>
        <a:spcAft>
          <a:spcPct val="0"/>
        </a:spcAft>
        <a:defRPr sz="4400">
          <a:solidFill>
            <a:schemeClr val="tx2"/>
          </a:solidFill>
          <a:latin typeface="Tw Cen MT"/>
          <a:cs typeface="Arial" charset="0"/>
        </a:defRPr>
      </a:lvl2pPr>
      <a:lvl3pPr algn="l" rtl="1" eaLnBrk="0" fontAlgn="base" hangingPunct="0">
        <a:spcBef>
          <a:spcPct val="0"/>
        </a:spcBef>
        <a:spcAft>
          <a:spcPct val="0"/>
        </a:spcAft>
        <a:defRPr sz="4400">
          <a:solidFill>
            <a:schemeClr val="tx2"/>
          </a:solidFill>
          <a:latin typeface="Tw Cen MT"/>
          <a:cs typeface="Arial" charset="0"/>
        </a:defRPr>
      </a:lvl3pPr>
      <a:lvl4pPr algn="l" rtl="1" eaLnBrk="0" fontAlgn="base" hangingPunct="0">
        <a:spcBef>
          <a:spcPct val="0"/>
        </a:spcBef>
        <a:spcAft>
          <a:spcPct val="0"/>
        </a:spcAft>
        <a:defRPr sz="4400">
          <a:solidFill>
            <a:schemeClr val="tx2"/>
          </a:solidFill>
          <a:latin typeface="Tw Cen MT"/>
          <a:cs typeface="Arial" charset="0"/>
        </a:defRPr>
      </a:lvl4pPr>
      <a:lvl5pPr algn="l" rtl="1" eaLnBrk="0" fontAlgn="base" hangingPunct="0">
        <a:spcBef>
          <a:spcPct val="0"/>
        </a:spcBef>
        <a:spcAft>
          <a:spcPct val="0"/>
        </a:spcAft>
        <a:defRPr sz="4400">
          <a:solidFill>
            <a:schemeClr val="tx2"/>
          </a:solidFill>
          <a:latin typeface="Tw Cen MT"/>
          <a:cs typeface="Arial" charset="0"/>
        </a:defRPr>
      </a:lvl5pPr>
      <a:lvl6pPr marL="457200" algn="l" rtl="1" fontAlgn="base">
        <a:spcBef>
          <a:spcPct val="0"/>
        </a:spcBef>
        <a:spcAft>
          <a:spcPct val="0"/>
        </a:spcAft>
        <a:defRPr sz="4400">
          <a:solidFill>
            <a:schemeClr val="tx2"/>
          </a:solidFill>
          <a:latin typeface="Tw Cen MT"/>
          <a:cs typeface="Arial" charset="0"/>
        </a:defRPr>
      </a:lvl6pPr>
      <a:lvl7pPr marL="914400" algn="l" rtl="1" fontAlgn="base">
        <a:spcBef>
          <a:spcPct val="0"/>
        </a:spcBef>
        <a:spcAft>
          <a:spcPct val="0"/>
        </a:spcAft>
        <a:defRPr sz="4400">
          <a:solidFill>
            <a:schemeClr val="tx2"/>
          </a:solidFill>
          <a:latin typeface="Tw Cen MT"/>
          <a:cs typeface="Arial" charset="0"/>
        </a:defRPr>
      </a:lvl7pPr>
      <a:lvl8pPr marL="1371600" algn="l" rtl="1" fontAlgn="base">
        <a:spcBef>
          <a:spcPct val="0"/>
        </a:spcBef>
        <a:spcAft>
          <a:spcPct val="0"/>
        </a:spcAft>
        <a:defRPr sz="4400">
          <a:solidFill>
            <a:schemeClr val="tx2"/>
          </a:solidFill>
          <a:latin typeface="Tw Cen MT"/>
          <a:cs typeface="Arial" charset="0"/>
        </a:defRPr>
      </a:lvl8pPr>
      <a:lvl9pPr marL="1828800" algn="l" rtl="1" fontAlgn="base">
        <a:spcBef>
          <a:spcPct val="0"/>
        </a:spcBef>
        <a:spcAft>
          <a:spcPct val="0"/>
        </a:spcAft>
        <a:defRPr sz="4400">
          <a:solidFill>
            <a:schemeClr val="tx2"/>
          </a:solidFill>
          <a:latin typeface="Tw Cen MT"/>
          <a:cs typeface="Arial"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Arial" charset="0"/>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Arial" charset="0"/>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Arial" charset="0"/>
        </a:defRPr>
      </a:lvl3pPr>
      <a:lvl4pPr marL="1371600" indent="-228600" algn="r" rtl="1"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Arial" charset="0"/>
        </a:defRPr>
      </a:lvl4pPr>
      <a:lvl5pPr marL="1828800" indent="-228600" algn="r" rtl="1"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Arial" charset="0"/>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_laith\سطح المكتب\LOGO.jpg"/>
          <p:cNvPicPr>
            <a:picLocks noChangeAspect="1" noChangeArrowheads="1"/>
          </p:cNvPicPr>
          <p:nvPr/>
        </p:nvPicPr>
        <p:blipFill>
          <a:blip r:embed="rId2"/>
          <a:srcRect/>
          <a:stretch>
            <a:fillRect/>
          </a:stretch>
        </p:blipFill>
        <p:spPr bwMode="auto">
          <a:xfrm>
            <a:off x="1905000" y="3352800"/>
            <a:ext cx="6172200" cy="2895600"/>
          </a:xfrm>
          <a:prstGeom prst="rect">
            <a:avLst/>
          </a:prstGeom>
          <a:noFill/>
          <a:ln w="9525">
            <a:noFill/>
            <a:miter lim="800000"/>
            <a:headEnd/>
            <a:tailEnd/>
          </a:ln>
        </p:spPr>
      </p:pic>
      <p:sp>
        <p:nvSpPr>
          <p:cNvPr id="3" name="عنصر نائب للمحتوى 2"/>
          <p:cNvSpPr>
            <a:spLocks noGrp="1"/>
          </p:cNvSpPr>
          <p:nvPr>
            <p:ph sz="quarter" idx="1"/>
          </p:nvPr>
        </p:nvSpPr>
        <p:spPr>
          <a:xfrm>
            <a:off x="612775" y="1600200"/>
            <a:ext cx="8153400" cy="4495800"/>
          </a:xfrm>
        </p:spPr>
        <p:txBody>
          <a:bodyPr>
            <a:normAutofit/>
          </a:bodyPr>
          <a:lstStyle/>
          <a:p>
            <a:pPr marL="320040" indent="-320040" algn="ctr" eaLnBrk="1" fontAlgn="auto" hangingPunct="1">
              <a:spcAft>
                <a:spcPts val="0"/>
              </a:spcAft>
              <a:buFont typeface="Wingdings"/>
              <a:buNone/>
              <a:defRPr/>
            </a:pPr>
            <a:r>
              <a:rPr lang="ar-SA" sz="3200" b="1" dirty="0" smtClean="0">
                <a:solidFill>
                  <a:schemeClr val="accent1">
                    <a:lumMod val="50000"/>
                  </a:schemeClr>
                </a:solidFill>
                <a:cs typeface="+mn-cs"/>
              </a:rPr>
              <a:t>الجمهورية العربية السورية </a:t>
            </a:r>
            <a:br>
              <a:rPr lang="ar-SA" sz="3200" b="1" dirty="0" smtClean="0">
                <a:solidFill>
                  <a:schemeClr val="accent1">
                    <a:lumMod val="50000"/>
                  </a:schemeClr>
                </a:solidFill>
                <a:cs typeface="+mn-cs"/>
              </a:rPr>
            </a:br>
            <a:r>
              <a:rPr lang="ar-SA" sz="3200" b="1" dirty="0" smtClean="0">
                <a:solidFill>
                  <a:schemeClr val="accent1">
                    <a:lumMod val="50000"/>
                  </a:schemeClr>
                </a:solidFill>
                <a:cs typeface="+mn-cs"/>
              </a:rPr>
              <a:t>رئاسة مجلس الوزراء</a:t>
            </a:r>
            <a:br>
              <a:rPr lang="ar-SA" sz="3200" b="1" dirty="0" smtClean="0">
                <a:solidFill>
                  <a:schemeClr val="accent1">
                    <a:lumMod val="50000"/>
                  </a:schemeClr>
                </a:solidFill>
                <a:cs typeface="+mn-cs"/>
              </a:rPr>
            </a:br>
            <a:r>
              <a:rPr lang="ar-SA" sz="3200" b="1" dirty="0" smtClean="0">
                <a:solidFill>
                  <a:schemeClr val="accent1">
                    <a:lumMod val="50000"/>
                  </a:schemeClr>
                </a:solidFill>
                <a:cs typeface="+mn-cs"/>
              </a:rPr>
              <a:t>الهيئة العامة للمنافسة ومنع الاحتكار</a:t>
            </a:r>
            <a:endParaRPr lang="en-US" sz="3200" b="1" dirty="0" smtClean="0">
              <a:solidFill>
                <a:schemeClr val="accent1">
                  <a:lumMod val="50000"/>
                </a:schemeClr>
              </a:solidFill>
              <a:cs typeface="+mn-cs"/>
            </a:endParaRPr>
          </a:p>
          <a:p>
            <a:pPr marL="320040" indent="-320040" algn="ctr" eaLnBrk="1" fontAlgn="auto" hangingPunct="1">
              <a:spcAft>
                <a:spcPts val="0"/>
              </a:spcAft>
              <a:buFont typeface="Wingdings"/>
              <a:buChar char=""/>
              <a:defRPr/>
            </a:pPr>
            <a:endParaRPr lang="en-US"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sz="half" idx="1"/>
          </p:nvPr>
        </p:nvSpPr>
        <p:spPr>
          <a:xfrm>
            <a:off x="0" y="1981200"/>
            <a:ext cx="9144000" cy="4876800"/>
          </a:xfrm>
        </p:spPr>
        <p:txBody>
          <a:bodyPr>
            <a:noAutofit/>
          </a:bodyPr>
          <a:lstStyle/>
          <a:p>
            <a:pPr marL="609600" indent="-609600" eaLnBrk="1" fontAlgn="auto" hangingPunct="1">
              <a:spcAft>
                <a:spcPts val="0"/>
              </a:spcAft>
              <a:buFont typeface="Wingdings" pitchFamily="2" charset="2"/>
              <a:buNone/>
              <a:defRPr/>
            </a:pPr>
            <a:r>
              <a:rPr lang="ar-SY" dirty="0" smtClean="0">
                <a:solidFill>
                  <a:schemeClr val="accent1">
                    <a:lumMod val="50000"/>
                  </a:schemeClr>
                </a:solidFill>
                <a:cs typeface="+mn-cs"/>
              </a:rPr>
              <a:t>3- تقاسم الأسواق ومصادر التزويد على أساس المناطق الجغرافية أو كميات المبيعات أو المشتريات أو العملاء أو على أي أساس آخر يؤثر سلباً على المنافسة.</a:t>
            </a:r>
            <a:endParaRPr lang="ar-SA" dirty="0" smtClean="0">
              <a:solidFill>
                <a:schemeClr val="accent1">
                  <a:lumMod val="50000"/>
                </a:schemeClr>
              </a:solidFill>
              <a:cs typeface="+mn-cs"/>
            </a:endParaRPr>
          </a:p>
          <a:p>
            <a:pPr marL="609600" indent="-609600" eaLnBrk="1" fontAlgn="auto" hangingPunct="1">
              <a:spcAft>
                <a:spcPts val="0"/>
              </a:spcAft>
              <a:buFont typeface="Wingdings" pitchFamily="2" charset="2"/>
              <a:buNone/>
              <a:defRPr/>
            </a:pPr>
            <a:endParaRPr lang="ar-SA" dirty="0">
              <a:solidFill>
                <a:schemeClr val="accent1">
                  <a:lumMod val="50000"/>
                </a:schemeClr>
              </a:solidFill>
              <a:cs typeface="+mn-cs"/>
            </a:endParaRPr>
          </a:p>
          <a:p>
            <a:pPr marL="609600" indent="-609600" eaLnBrk="1" fontAlgn="auto" hangingPunct="1">
              <a:spcAft>
                <a:spcPts val="0"/>
              </a:spcAft>
              <a:buFont typeface="Wingdings" pitchFamily="2" charset="2"/>
              <a:buNone/>
              <a:defRPr/>
            </a:pPr>
            <a:r>
              <a:rPr lang="ar-SA" dirty="0" smtClean="0">
                <a:solidFill>
                  <a:schemeClr val="accent1">
                    <a:lumMod val="50000"/>
                  </a:schemeClr>
                </a:solidFill>
                <a:cs typeface="+mn-cs"/>
              </a:rPr>
              <a:t>4</a:t>
            </a:r>
            <a:r>
              <a:rPr lang="ar-SY" dirty="0" smtClean="0">
                <a:solidFill>
                  <a:schemeClr val="accent1">
                    <a:lumMod val="50000"/>
                  </a:schemeClr>
                </a:solidFill>
                <a:cs typeface="+mn-cs"/>
              </a:rPr>
              <a:t>- فرض القيود على الإنتاج أو المبيعات أو الاستثمار أو التقدم التقني بما في ذلك بموجب حصص.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03">
                                            <p:txEl>
                                              <p:pRg st="2" end="2"/>
                                            </p:txEl>
                                          </p:spTgt>
                                        </p:tgtEl>
                                        <p:attrNameLst>
                                          <p:attrName>style.visibility</p:attrName>
                                        </p:attrNameLst>
                                      </p:cBhvr>
                                      <p:to>
                                        <p:strVal val="visible"/>
                                      </p:to>
                                    </p:set>
                                    <p:anim calcmode="lin" valueType="num">
                                      <p:cBhvr additive="base">
                                        <p:cTn id="13" dur="5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sz="half" idx="1"/>
          </p:nvPr>
        </p:nvSpPr>
        <p:spPr>
          <a:xfrm>
            <a:off x="0" y="2057400"/>
            <a:ext cx="8723313" cy="4419600"/>
          </a:xfrm>
        </p:spPr>
        <p:txBody>
          <a:bodyPr>
            <a:normAutofit lnSpcReduction="10000"/>
          </a:bodyPr>
          <a:lstStyle/>
          <a:p>
            <a:pPr marL="609600" indent="-609600" eaLnBrk="1" fontAlgn="auto" hangingPunct="1">
              <a:spcAft>
                <a:spcPts val="0"/>
              </a:spcAft>
              <a:buFont typeface="Wingdings"/>
              <a:buNone/>
              <a:defRPr/>
            </a:pPr>
            <a:r>
              <a:rPr lang="ar-SA" dirty="0" smtClean="0">
                <a:solidFill>
                  <a:schemeClr val="accent1">
                    <a:lumMod val="50000"/>
                  </a:schemeClr>
                </a:solidFill>
                <a:cs typeface="+mn-cs"/>
              </a:rPr>
              <a:t>5- </a:t>
            </a:r>
            <a:r>
              <a:rPr lang="ar-SY" dirty="0" smtClean="0">
                <a:solidFill>
                  <a:schemeClr val="accent1">
                    <a:lumMod val="50000"/>
                  </a:schemeClr>
                </a:solidFill>
                <a:cs typeface="+mn-cs"/>
              </a:rPr>
              <a:t>الاتفاق </a:t>
            </a:r>
            <a:r>
              <a:rPr lang="ar-SY" dirty="0">
                <a:solidFill>
                  <a:schemeClr val="accent1">
                    <a:lumMod val="50000"/>
                  </a:schemeClr>
                </a:solidFill>
                <a:cs typeface="+mn-cs"/>
              </a:rPr>
              <a:t>فيما بينها على رفض الشراء من جهة ما.</a:t>
            </a:r>
          </a:p>
          <a:p>
            <a:pPr marL="609600" indent="-609600" eaLnBrk="1" fontAlgn="auto" hangingPunct="1">
              <a:spcAft>
                <a:spcPts val="0"/>
              </a:spcAft>
              <a:buFont typeface="Wingdings"/>
              <a:buNone/>
              <a:defRPr/>
            </a:pPr>
            <a:endParaRPr lang="en-US"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Y" dirty="0" smtClean="0">
                <a:solidFill>
                  <a:schemeClr val="accent1">
                    <a:lumMod val="50000"/>
                  </a:schemeClr>
                </a:solidFill>
                <a:cs typeface="+mn-cs"/>
              </a:rPr>
              <a:t>6- </a:t>
            </a:r>
            <a:r>
              <a:rPr lang="ar-SY" dirty="0">
                <a:solidFill>
                  <a:schemeClr val="accent1">
                    <a:lumMod val="50000"/>
                  </a:schemeClr>
                </a:solidFill>
                <a:cs typeface="+mn-cs"/>
              </a:rPr>
              <a:t>الاتفاق فيما بينها على رفض التوريد لجهة ما. </a:t>
            </a:r>
          </a:p>
          <a:p>
            <a:pPr marL="609600" indent="-609600" eaLnBrk="1" fontAlgn="auto" hangingPunct="1">
              <a:spcAft>
                <a:spcPts val="0"/>
              </a:spcAft>
              <a:buFont typeface="Wingdings"/>
              <a:buNone/>
              <a:defRPr/>
            </a:pPr>
            <a:endParaRPr lang="ar-SA"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Y" dirty="0" smtClean="0">
                <a:solidFill>
                  <a:schemeClr val="accent1">
                    <a:lumMod val="50000"/>
                  </a:schemeClr>
                </a:solidFill>
                <a:cs typeface="+mn-cs"/>
              </a:rPr>
              <a:t>7- </a:t>
            </a:r>
            <a:r>
              <a:rPr lang="ar-SY" dirty="0">
                <a:solidFill>
                  <a:schemeClr val="accent1">
                    <a:lumMod val="50000"/>
                  </a:schemeClr>
                </a:solidFill>
                <a:cs typeface="+mn-cs"/>
              </a:rPr>
              <a:t>اتخاذ إجراءات لعرقلة دخول مؤسسات إلى السوق أو لإقصائها عنه أو للحد من المنافسة الحرة فيه</a:t>
            </a:r>
            <a:r>
              <a:rPr lang="ar-SY" dirty="0" smtClean="0">
                <a:solidFill>
                  <a:schemeClr val="accent1">
                    <a:lumMod val="50000"/>
                  </a:schemeClr>
                </a:solidFill>
                <a:cs typeface="+mn-cs"/>
              </a:rPr>
              <a:t>.</a:t>
            </a:r>
          </a:p>
          <a:p>
            <a:pPr marL="609600" indent="-609600" eaLnBrk="1" fontAlgn="auto" hangingPunct="1">
              <a:spcAft>
                <a:spcPts val="0"/>
              </a:spcAft>
              <a:buFont typeface="Wingdings"/>
              <a:buNone/>
              <a:defRPr/>
            </a:pPr>
            <a:endParaRPr lang="ar-SY"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A" dirty="0" smtClean="0">
                <a:solidFill>
                  <a:schemeClr val="accent1">
                    <a:lumMod val="50000"/>
                  </a:schemeClr>
                </a:solidFill>
                <a:cs typeface="+mn-cs"/>
              </a:rPr>
              <a:t>8-</a:t>
            </a:r>
            <a:r>
              <a:rPr lang="ar-SY" dirty="0" smtClean="0">
                <a:solidFill>
                  <a:schemeClr val="accent1">
                    <a:lumMod val="50000"/>
                  </a:schemeClr>
                </a:solidFill>
                <a:cs typeface="+mn-cs"/>
              </a:rPr>
              <a:t> الرفض الجماعي لإتاحة إمكانية الانضمام إلى ترتيب ما أو رابطة ما تكون لأي منها أهمية بالغة بالنسبة للمنافسة.</a:t>
            </a:r>
            <a:endParaRPr lang="en-US" dirty="0" smtClean="0">
              <a:solidFill>
                <a:schemeClr val="accent1">
                  <a:lumMod val="50000"/>
                </a:schemeClr>
              </a:solidFill>
              <a:cs typeface="+mn-cs"/>
            </a:endParaRPr>
          </a:p>
          <a:p>
            <a:pPr marL="609600" indent="-609600" eaLnBrk="1" fontAlgn="auto" hangingPunct="1">
              <a:spcAft>
                <a:spcPts val="0"/>
              </a:spcAft>
              <a:buFont typeface="Wingdings"/>
              <a:buNone/>
              <a:defRPr/>
            </a:pPr>
            <a:endParaRPr lang="ar-SY"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algn="ctr" eaLnBrk="1" fontAlgn="auto" hangingPunct="1">
              <a:spcAft>
                <a:spcPts val="0"/>
              </a:spcAft>
              <a:defRPr/>
            </a:pPr>
            <a:r>
              <a:rPr lang="ar-SY" sz="5400" dirty="0" smtClean="0">
                <a:solidFill>
                  <a:schemeClr val="accent3">
                    <a:lumMod val="50000"/>
                  </a:schemeClr>
                </a:solidFill>
                <a:cs typeface="+mj-cs"/>
              </a:rPr>
              <a:t>حقوق الملكية الفكرية</a:t>
            </a:r>
            <a:endParaRPr lang="ar-SA" sz="5400" dirty="0" smtClean="0">
              <a:solidFill>
                <a:schemeClr val="accent3">
                  <a:lumMod val="50000"/>
                </a:schemeClr>
              </a:solidFill>
              <a:cs typeface="+mj-cs"/>
            </a:endParaRPr>
          </a:p>
        </p:txBody>
      </p:sp>
      <p:sp>
        <p:nvSpPr>
          <p:cNvPr id="19459" name="Rectangle 3"/>
          <p:cNvSpPr>
            <a:spLocks noGrp="1" noChangeArrowheads="1"/>
          </p:cNvSpPr>
          <p:nvPr>
            <p:ph type="body" sz="half" idx="1"/>
          </p:nvPr>
        </p:nvSpPr>
        <p:spPr>
          <a:xfrm>
            <a:off x="381000" y="1981200"/>
            <a:ext cx="7732713" cy="4648200"/>
          </a:xfrm>
        </p:spPr>
        <p:txBody>
          <a:bodyPr>
            <a:noAutofit/>
          </a:bodyPr>
          <a:lstStyle/>
          <a:p>
            <a:pPr marL="320040" indent="-320040" eaLnBrk="1" fontAlgn="auto" hangingPunct="1">
              <a:spcAft>
                <a:spcPts val="0"/>
              </a:spcAft>
              <a:buFont typeface="Wingdings"/>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dirty="0" smtClean="0">
                <a:solidFill>
                  <a:schemeClr val="accent1">
                    <a:lumMod val="50000"/>
                  </a:schemeClr>
                </a:solidFill>
                <a:cs typeface="+mn-cs"/>
              </a:rPr>
              <a:t>- </a:t>
            </a:r>
            <a:r>
              <a:rPr lang="ar-SY" dirty="0" smtClean="0">
                <a:solidFill>
                  <a:schemeClr val="accent1">
                    <a:lumMod val="50000"/>
                  </a:schemeClr>
                </a:solidFill>
                <a:cs typeface="+mn-cs"/>
              </a:rPr>
              <a:t>حقوق المؤلف والحقوق المجاورة له</a:t>
            </a:r>
            <a:r>
              <a:rPr lang="ar-SA" dirty="0" smtClean="0">
                <a:solidFill>
                  <a:schemeClr val="accent1">
                    <a:lumMod val="50000"/>
                  </a:schemeClr>
                </a:solidFill>
                <a:cs typeface="+mn-cs"/>
              </a:rPr>
              <a:t>ا</a:t>
            </a:r>
          </a:p>
          <a:p>
            <a:pPr marL="320040" indent="-320040" eaLnBrk="1" fontAlgn="auto" hangingPunct="1">
              <a:spcAft>
                <a:spcPts val="0"/>
              </a:spcAft>
              <a:buFont typeface="Wingdings"/>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Y" dirty="0" smtClean="0">
                <a:solidFill>
                  <a:schemeClr val="accent1">
                    <a:lumMod val="50000"/>
                  </a:schemeClr>
                </a:solidFill>
                <a:cs typeface="+mn-cs"/>
              </a:rPr>
              <a:t>- العلامات الفارقة.</a:t>
            </a:r>
          </a:p>
          <a:p>
            <a:pPr marL="320040" indent="-320040" eaLnBrk="1" fontAlgn="auto" hangingPunct="1">
              <a:spcAft>
                <a:spcPts val="0"/>
              </a:spcAft>
              <a:buFontTx/>
              <a:buChar char="-"/>
              <a:defRPr/>
            </a:pPr>
            <a:endParaRPr lang="ar-SY"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Y" dirty="0" smtClean="0">
                <a:solidFill>
                  <a:schemeClr val="accent1">
                    <a:lumMod val="50000"/>
                  </a:schemeClr>
                </a:solidFill>
                <a:cs typeface="+mn-cs"/>
              </a:rPr>
              <a:t>- الأصناف النباتية الجديدة</a:t>
            </a:r>
          </a:p>
          <a:p>
            <a:pPr marL="320040" indent="-320040" eaLnBrk="1" fontAlgn="auto" hangingPunct="1">
              <a:spcAft>
                <a:spcPts val="0"/>
              </a:spcAft>
              <a:buFontTx/>
              <a:buChar char="-"/>
              <a:defRPr/>
            </a:pPr>
            <a:endParaRPr lang="ar-SY"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dirty="0" smtClean="0">
                <a:solidFill>
                  <a:schemeClr val="accent1">
                    <a:lumMod val="50000"/>
                  </a:schemeClr>
                </a:solidFill>
                <a:cs typeface="+mn-cs"/>
              </a:rPr>
              <a:t>- </a:t>
            </a:r>
            <a:r>
              <a:rPr lang="ar-SY" dirty="0" smtClean="0">
                <a:solidFill>
                  <a:schemeClr val="accent1">
                    <a:lumMod val="50000"/>
                  </a:schemeClr>
                </a:solidFill>
                <a:cs typeface="+mn-cs"/>
              </a:rPr>
              <a:t>الرسوم  والنماذج الصناعية.</a:t>
            </a:r>
          </a:p>
          <a:p>
            <a:pPr marL="320040" indent="-320040" eaLnBrk="1" fontAlgn="auto" hangingPunct="1">
              <a:spcAft>
                <a:spcPts val="0"/>
              </a:spcAft>
              <a:buFontTx/>
              <a:buChar char="-"/>
              <a:defRPr/>
            </a:pPr>
            <a:endParaRPr lang="ar-SA"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A" dirty="0" smtClean="0">
                <a:solidFill>
                  <a:schemeClr val="accent1">
                    <a:lumMod val="50000"/>
                  </a:schemeClr>
                </a:solidFill>
                <a:cs typeface="+mn-cs"/>
              </a:rPr>
              <a:t> </a:t>
            </a:r>
            <a:r>
              <a:rPr lang="en-US" dirty="0" smtClean="0">
                <a:solidFill>
                  <a:schemeClr val="accent1">
                    <a:lumMod val="50000"/>
                  </a:schemeClr>
                </a:solidFill>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 calcmode="lin" valueType="num">
                                      <p:cBhvr additive="base">
                                        <p:cTn id="19"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59">
                                            <p:txEl>
                                              <p:pRg st="5" end="5"/>
                                            </p:txEl>
                                          </p:spTgt>
                                        </p:tgtEl>
                                        <p:attrNameLst>
                                          <p:attrName>style.visibility</p:attrName>
                                        </p:attrNameLst>
                                      </p:cBhvr>
                                      <p:to>
                                        <p:strVal val="visible"/>
                                      </p:to>
                                    </p:set>
                                    <p:anim calcmode="lin" valueType="num">
                                      <p:cBhvr additive="base">
                                        <p:cTn id="25"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59">
                                            <p:txEl>
                                              <p:pRg st="7" end="7"/>
                                            </p:txEl>
                                          </p:spTgt>
                                        </p:tgtEl>
                                        <p:attrNameLst>
                                          <p:attrName>style.visibility</p:attrName>
                                        </p:attrNameLst>
                                      </p:cBhvr>
                                      <p:to>
                                        <p:strVal val="visible"/>
                                      </p:to>
                                    </p:set>
                                    <p:anim calcmode="lin" valueType="num">
                                      <p:cBhvr additive="base">
                                        <p:cTn id="31"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sz="half" idx="1"/>
          </p:nvPr>
        </p:nvSpPr>
        <p:spPr>
          <a:xfrm>
            <a:off x="1182688" y="2017713"/>
            <a:ext cx="7656512" cy="4114800"/>
          </a:xfrm>
        </p:spPr>
        <p:txBody>
          <a:bodyPr>
            <a:normAutofit/>
          </a:bodyPr>
          <a:lstStyle/>
          <a:p>
            <a:pPr marL="320040" indent="-320040" eaLnBrk="1" fontAlgn="auto" hangingPunct="1">
              <a:spcAft>
                <a:spcPts val="0"/>
              </a:spcAft>
              <a:buFont typeface="Wingdings"/>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dirty="0" smtClean="0">
                <a:solidFill>
                  <a:schemeClr val="accent1">
                    <a:lumMod val="50000"/>
                  </a:schemeClr>
                </a:solidFill>
                <a:cs typeface="+mn-cs"/>
              </a:rPr>
              <a:t>- </a:t>
            </a:r>
            <a:r>
              <a:rPr lang="ar-SY" dirty="0" smtClean="0">
                <a:solidFill>
                  <a:schemeClr val="accent1">
                    <a:lumMod val="50000"/>
                  </a:schemeClr>
                </a:solidFill>
                <a:cs typeface="+mn-cs"/>
              </a:rPr>
              <a:t>براءات الاختراع ونماذج المنفعة.</a:t>
            </a:r>
          </a:p>
          <a:p>
            <a:pPr marL="320040" indent="-320040" eaLnBrk="1" fontAlgn="auto" hangingPunct="1">
              <a:spcAft>
                <a:spcPts val="0"/>
              </a:spcAft>
              <a:buFont typeface="Wingdings"/>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dirty="0" smtClean="0">
                <a:solidFill>
                  <a:schemeClr val="accent1">
                    <a:lumMod val="50000"/>
                  </a:schemeClr>
                </a:solidFill>
                <a:cs typeface="+mn-cs"/>
              </a:rPr>
              <a:t>- </a:t>
            </a:r>
            <a:r>
              <a:rPr lang="ar-SY" dirty="0" smtClean="0">
                <a:solidFill>
                  <a:schemeClr val="accent1">
                    <a:lumMod val="50000"/>
                  </a:schemeClr>
                </a:solidFill>
                <a:cs typeface="+mn-cs"/>
              </a:rPr>
              <a:t>التصاميم للدوائر المتكاملة.</a:t>
            </a:r>
          </a:p>
          <a:p>
            <a:pPr marL="320040" indent="-320040" eaLnBrk="1" fontAlgn="auto" hangingPunct="1">
              <a:spcAft>
                <a:spcPts val="0"/>
              </a:spcAft>
              <a:buFont typeface="Wingdings"/>
              <a:buNone/>
              <a:defRPr/>
            </a:pPr>
            <a:endParaRPr lang="ar-SA"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dirty="0" smtClean="0">
                <a:solidFill>
                  <a:schemeClr val="accent1">
                    <a:lumMod val="50000"/>
                  </a:schemeClr>
                </a:solidFill>
                <a:cs typeface="+mn-cs"/>
              </a:rPr>
              <a:t>- </a:t>
            </a:r>
            <a:r>
              <a:rPr lang="ar-SY" dirty="0" smtClean="0">
                <a:solidFill>
                  <a:schemeClr val="accent1">
                    <a:lumMod val="50000"/>
                  </a:schemeClr>
                </a:solidFill>
                <a:cs typeface="+mn-cs"/>
              </a:rPr>
              <a:t>الأسرار التجارية.</a:t>
            </a:r>
          </a:p>
          <a:p>
            <a:pPr marL="320040" indent="-320040" eaLnBrk="1" fontAlgn="auto" hangingPunct="1">
              <a:spcAft>
                <a:spcPts val="0"/>
              </a:spcAft>
              <a:buFont typeface="Wingdings"/>
              <a:buChar char=""/>
              <a:defRPr/>
            </a:pPr>
            <a:endParaRPr lang="en-US"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إساءة استغلال وضع مهيمن في السوق</a:t>
            </a:r>
            <a:endParaRPr lang="en-US" dirty="0" smtClean="0">
              <a:solidFill>
                <a:schemeClr val="accent3">
                  <a:lumMod val="50000"/>
                </a:schemeClr>
              </a:solidFill>
              <a:cs typeface="+mj-cs"/>
            </a:endParaRPr>
          </a:p>
        </p:txBody>
      </p:sp>
      <p:sp>
        <p:nvSpPr>
          <p:cNvPr id="21507" name="Rectangle 3"/>
          <p:cNvSpPr>
            <a:spLocks noGrp="1" noChangeArrowheads="1"/>
          </p:cNvSpPr>
          <p:nvPr>
            <p:ph type="body" sz="half" idx="1"/>
          </p:nvPr>
        </p:nvSpPr>
        <p:spPr>
          <a:xfrm>
            <a:off x="0" y="2133600"/>
            <a:ext cx="9144000" cy="4724400"/>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يحظر على أية مؤسسة لها وضع مهيمن في السوق أو في جزء هام منه القيام لوحدها أو بالاشتراك مع مؤسسات أخرى </a:t>
            </a:r>
            <a:r>
              <a:rPr lang="ar-SY" sz="3200" b="1" dirty="0" smtClean="0">
                <a:solidFill>
                  <a:schemeClr val="accent1">
                    <a:lumMod val="50000"/>
                  </a:schemeClr>
                </a:solidFill>
                <a:cs typeface="+mn-cs"/>
              </a:rPr>
              <a:t>بإساءة استغلال </a:t>
            </a:r>
            <a:r>
              <a:rPr lang="ar-SY" sz="3200" dirty="0" smtClean="0">
                <a:solidFill>
                  <a:schemeClr val="accent1">
                    <a:lumMod val="50000"/>
                  </a:schemeClr>
                </a:solidFill>
                <a:cs typeface="+mn-cs"/>
              </a:rPr>
              <a:t>هذا الوضع للحد من إمكانية الوصول إلى السوق أو للإخلال بالمنافسة أو الحد منها</a:t>
            </a:r>
            <a:r>
              <a:rPr lang="ar-SA" sz="3200" dirty="0" smtClean="0">
                <a:solidFill>
                  <a:schemeClr val="accent1">
                    <a:lumMod val="50000"/>
                  </a:schemeClr>
                </a:solidFill>
                <a:cs typeface="+mn-cs"/>
              </a:rPr>
              <a:t> ، من خلال:</a:t>
            </a: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A" sz="3200" dirty="0" smtClean="0">
                <a:solidFill>
                  <a:schemeClr val="accent1">
                    <a:lumMod val="50000"/>
                  </a:schemeClr>
                </a:solidFill>
                <a:cs typeface="+mn-cs"/>
              </a:rPr>
              <a:t>  أ</a:t>
            </a:r>
            <a:r>
              <a:rPr lang="ar-SY" sz="3200" dirty="0" smtClean="0">
                <a:solidFill>
                  <a:schemeClr val="accent1">
                    <a:lumMod val="50000"/>
                  </a:schemeClr>
                </a:solidFill>
                <a:cs typeface="+mn-cs"/>
              </a:rPr>
              <a:t>- تثبيت أو فرض أسعار أو شروط إعادة بيع السلع أو الخدمات.</a:t>
            </a:r>
            <a:endParaRPr lang="en-US" sz="32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endParaRPr lang="en-US"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7" name="Rectangle 7"/>
          <p:cNvSpPr>
            <a:spLocks noGrp="1" noChangeArrowheads="1"/>
          </p:cNvSpPr>
          <p:nvPr>
            <p:ph sz="quarter" idx="1"/>
          </p:nvPr>
        </p:nvSpPr>
        <p:spPr>
          <a:xfrm>
            <a:off x="0" y="1905000"/>
            <a:ext cx="9144000" cy="4953000"/>
          </a:xfrm>
        </p:spPr>
        <p:txBody>
          <a:bodyPr>
            <a:noAutofit/>
          </a:bodyPr>
          <a:lstStyle/>
          <a:p>
            <a:pPr marL="609600" indent="-609600" eaLnBrk="1" fontAlgn="auto" hangingPunct="1">
              <a:lnSpc>
                <a:spcPct val="80000"/>
              </a:lnSpc>
              <a:spcAft>
                <a:spcPts val="0"/>
              </a:spcAft>
              <a:buFont typeface="Wingdings" pitchFamily="2" charset="2"/>
              <a:buNone/>
              <a:defRPr/>
            </a:pPr>
            <a:r>
              <a:rPr lang="ar-SY" sz="3200" dirty="0" smtClean="0">
                <a:solidFill>
                  <a:schemeClr val="accent1">
                    <a:lumMod val="50000"/>
                  </a:schemeClr>
                </a:solidFill>
                <a:cs typeface="+mn-cs"/>
              </a:rPr>
              <a:t>ب- التصرف أو السلوك المؤدي إلى عرقلة دخول مؤسسات أخرى إلى السوق أو </a:t>
            </a:r>
            <a:r>
              <a:rPr lang="ar-SY" sz="3200" dirty="0" err="1" smtClean="0">
                <a:solidFill>
                  <a:schemeClr val="accent1">
                    <a:lumMod val="50000"/>
                  </a:schemeClr>
                </a:solidFill>
                <a:cs typeface="+mn-cs"/>
              </a:rPr>
              <a:t>اقصائها</a:t>
            </a:r>
            <a:r>
              <a:rPr lang="ar-SY" sz="3200" dirty="0" smtClean="0">
                <a:solidFill>
                  <a:schemeClr val="accent1">
                    <a:lumMod val="50000"/>
                  </a:schemeClr>
                </a:solidFill>
                <a:cs typeface="+mn-cs"/>
              </a:rPr>
              <a:t> منه أو تعريضها لخسائر جسيمة كما في حالة البيع بأقل من التكلفة.</a:t>
            </a:r>
          </a:p>
          <a:p>
            <a:pPr marL="609600" indent="-609600" eaLnBrk="1" fontAlgn="auto" hangingPunct="1">
              <a:lnSpc>
                <a:spcPct val="80000"/>
              </a:lnSpc>
              <a:spcAft>
                <a:spcPts val="0"/>
              </a:spcAft>
              <a:buFont typeface="Wingdings" pitchFamily="2" charset="2"/>
              <a:buNone/>
              <a:defRPr/>
            </a:pPr>
            <a:endParaRPr lang="ar-SA" sz="3200" dirty="0">
              <a:solidFill>
                <a:schemeClr val="accent1">
                  <a:lumMod val="50000"/>
                </a:schemeClr>
              </a:solidFill>
              <a:cs typeface="+mn-cs"/>
            </a:endParaRPr>
          </a:p>
          <a:p>
            <a:pPr marL="609600" indent="-609600" eaLnBrk="1" fontAlgn="auto" hangingPunct="1">
              <a:lnSpc>
                <a:spcPct val="80000"/>
              </a:lnSpc>
              <a:spcAft>
                <a:spcPts val="0"/>
              </a:spcAft>
              <a:buFont typeface="Wingdings" pitchFamily="2" charset="2"/>
              <a:buNone/>
              <a:defRPr/>
            </a:pPr>
            <a:r>
              <a:rPr lang="ar-SA" sz="3200" dirty="0" smtClean="0">
                <a:solidFill>
                  <a:schemeClr val="accent1">
                    <a:lumMod val="50000"/>
                  </a:schemeClr>
                </a:solidFill>
                <a:cs typeface="+mn-cs"/>
              </a:rPr>
              <a:t>ج</a:t>
            </a:r>
            <a:r>
              <a:rPr lang="ar-SY" sz="3200" dirty="0" smtClean="0">
                <a:solidFill>
                  <a:schemeClr val="accent1">
                    <a:lumMod val="50000"/>
                  </a:schemeClr>
                </a:solidFill>
                <a:cs typeface="+mn-cs"/>
              </a:rPr>
              <a:t>- التمييز بين العملاء في العقود المتشابهة بالنسبة لأسعار السلع وبدل الخدمات أو شروط بيعها وشرائها.</a:t>
            </a:r>
          </a:p>
          <a:p>
            <a:pPr marL="609600" indent="-609600" eaLnBrk="1" fontAlgn="auto" hangingPunct="1">
              <a:lnSpc>
                <a:spcPct val="80000"/>
              </a:lnSpc>
              <a:spcAft>
                <a:spcPts val="0"/>
              </a:spcAft>
              <a:buFont typeface="Wingdings" pitchFamily="2" charset="2"/>
              <a:buNone/>
              <a:defRPr/>
            </a:pPr>
            <a:endParaRPr lang="ar-SA" sz="3200" dirty="0">
              <a:solidFill>
                <a:schemeClr val="accent1">
                  <a:lumMod val="50000"/>
                </a:schemeClr>
              </a:solidFill>
              <a:cs typeface="+mn-cs"/>
            </a:endParaRPr>
          </a:p>
          <a:p>
            <a:pPr marL="609600" indent="-609600" eaLnBrk="1" fontAlgn="auto" hangingPunct="1">
              <a:lnSpc>
                <a:spcPct val="80000"/>
              </a:lnSpc>
              <a:spcAft>
                <a:spcPts val="0"/>
              </a:spcAft>
              <a:buFont typeface="Wingdings" pitchFamily="2" charset="2"/>
              <a:buNone/>
              <a:defRPr/>
            </a:pPr>
            <a:r>
              <a:rPr lang="ar-SA" sz="3200" dirty="0" smtClean="0">
                <a:solidFill>
                  <a:schemeClr val="accent1">
                    <a:lumMod val="50000"/>
                  </a:schemeClr>
                </a:solidFill>
                <a:cs typeface="+mn-cs"/>
              </a:rPr>
              <a:t>د</a:t>
            </a:r>
            <a:r>
              <a:rPr lang="ar-SY" sz="3200" dirty="0" smtClean="0">
                <a:solidFill>
                  <a:schemeClr val="accent1">
                    <a:lumMod val="50000"/>
                  </a:schemeClr>
                </a:solidFill>
                <a:cs typeface="+mn-cs"/>
              </a:rPr>
              <a:t>- إرغام عميل لها على الامتناع عن التعامل مع مؤسسة منافسة لها.</a:t>
            </a:r>
          </a:p>
          <a:p>
            <a:pPr marL="609600" indent="-609600" eaLnBrk="1" fontAlgn="auto" hangingPunct="1">
              <a:lnSpc>
                <a:spcPct val="80000"/>
              </a:lnSpc>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27">
                                            <p:txEl>
                                              <p:pRg st="0" end="0"/>
                                            </p:txEl>
                                          </p:spTgt>
                                        </p:tgtEl>
                                        <p:attrNameLst>
                                          <p:attrName>style.visibility</p:attrName>
                                        </p:attrNameLst>
                                      </p:cBhvr>
                                      <p:to>
                                        <p:strVal val="visible"/>
                                      </p:to>
                                    </p:set>
                                    <p:anim calcmode="lin" valueType="num">
                                      <p:cBhvr additive="base">
                                        <p:cTn id="7" dur="500" fill="hold"/>
                                        <p:tgtEl>
                                          <p:spTgt spid="1331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27">
                                            <p:txEl>
                                              <p:pRg st="2" end="2"/>
                                            </p:txEl>
                                          </p:spTgt>
                                        </p:tgtEl>
                                        <p:attrNameLst>
                                          <p:attrName>style.visibility</p:attrName>
                                        </p:attrNameLst>
                                      </p:cBhvr>
                                      <p:to>
                                        <p:strVal val="visible"/>
                                      </p:to>
                                    </p:set>
                                    <p:anim calcmode="lin" valueType="num">
                                      <p:cBhvr additive="base">
                                        <p:cTn id="13" dur="500" fill="hold"/>
                                        <p:tgtEl>
                                          <p:spTgt spid="1331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27">
                                            <p:txEl>
                                              <p:pRg st="4" end="4"/>
                                            </p:txEl>
                                          </p:spTgt>
                                        </p:tgtEl>
                                        <p:attrNameLst>
                                          <p:attrName>style.visibility</p:attrName>
                                        </p:attrNameLst>
                                      </p:cBhvr>
                                      <p:to>
                                        <p:strVal val="visible"/>
                                      </p:to>
                                    </p:set>
                                    <p:anim calcmode="lin" valueType="num">
                                      <p:cBhvr additive="base">
                                        <p:cTn id="19" dur="500" fill="hold"/>
                                        <p:tgtEl>
                                          <p:spTgt spid="1331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4495800"/>
          </a:xfrm>
        </p:spPr>
        <p:txBody>
          <a:bodyPr>
            <a:normAutofit/>
          </a:bodyPr>
          <a:lstStyle/>
          <a:p>
            <a:pPr marL="609600" indent="-609600" eaLnBrk="1" fontAlgn="auto" hangingPunct="1">
              <a:lnSpc>
                <a:spcPct val="80000"/>
              </a:lnSpc>
              <a:spcAft>
                <a:spcPts val="0"/>
              </a:spcAft>
              <a:buFont typeface="Wingdings"/>
              <a:buNone/>
              <a:defRPr/>
            </a:pPr>
            <a:r>
              <a:rPr lang="ar-SY" sz="3200" dirty="0">
                <a:solidFill>
                  <a:schemeClr val="accent1">
                    <a:lumMod val="50000"/>
                  </a:schemeClr>
                </a:solidFill>
                <a:cs typeface="+mn-cs"/>
              </a:rPr>
              <a:t>هـ </a:t>
            </a:r>
            <a:r>
              <a:rPr lang="ar-SY" sz="3200" dirty="0" smtClean="0">
                <a:solidFill>
                  <a:schemeClr val="accent1">
                    <a:lumMod val="50000"/>
                  </a:schemeClr>
                </a:solidFill>
                <a:cs typeface="+mn-cs"/>
              </a:rPr>
              <a:t>- السعي </a:t>
            </a:r>
            <a:r>
              <a:rPr lang="ar-SY" sz="3200" dirty="0">
                <a:solidFill>
                  <a:schemeClr val="accent1">
                    <a:lumMod val="50000"/>
                  </a:schemeClr>
                </a:solidFill>
                <a:cs typeface="+mn-cs"/>
              </a:rPr>
              <a:t>لاحتكار موارد معينة ضرورية لممارسة مؤسسة منافسة لنشاطها أو لشراء سلعة أو خدمة معينة بالقدر الذي يؤدي إلى رفع سعرها في السوق أو منع انخفاضه. </a:t>
            </a:r>
          </a:p>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و- </a:t>
            </a:r>
            <a:r>
              <a:rPr lang="ar-SY" sz="3200" dirty="0">
                <a:solidFill>
                  <a:schemeClr val="accent1">
                    <a:lumMod val="50000"/>
                  </a:schemeClr>
                </a:solidFill>
                <a:cs typeface="+mn-cs"/>
              </a:rPr>
              <a:t>رفض التعامل، دون مبرر موضوعي، مع عميل معين بالشروط التجارية المعتادة.     </a:t>
            </a:r>
          </a:p>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ز-  </a:t>
            </a:r>
            <a:r>
              <a:rPr lang="ar-SY" sz="3200" dirty="0">
                <a:solidFill>
                  <a:schemeClr val="accent1">
                    <a:lumMod val="50000"/>
                  </a:schemeClr>
                </a:solidFill>
                <a:cs typeface="+mn-cs"/>
              </a:rPr>
              <a:t>تعليق بيع السلعة أو تقديم خدمة بشراء سلعة أو سلع أخرى أو بشراء كمية محددة أو بطلب تقديم خدمة أخرى.</a:t>
            </a:r>
            <a:endParaRPr lang="en-US" sz="3200" dirty="0">
              <a:solidFill>
                <a:schemeClr val="accent1">
                  <a:lumMod val="50000"/>
                </a:schemeClr>
              </a:solidFill>
              <a:cs typeface="+mn-cs"/>
            </a:endParaRPr>
          </a:p>
          <a:p>
            <a:pPr marL="320040" indent="-320040" eaLnBrk="1" fontAlgn="auto" hangingPunct="1">
              <a:spcAft>
                <a:spcPts val="0"/>
              </a:spcAft>
              <a:buFont typeface="Wingdings"/>
              <a:buNone/>
              <a:defRPr/>
            </a:pPr>
            <a:endParaRPr lang="en-US" sz="3200" dirty="0">
              <a:solidFill>
                <a:schemeClr val="accent1">
                  <a:lumMod val="50000"/>
                </a:schemeClr>
              </a:solidFill>
              <a:cs typeface="+mn-cs"/>
            </a:endParaRPr>
          </a:p>
          <a:p>
            <a:pPr marL="320040" indent="-320040" eaLnBrk="1" fontAlgn="auto" hangingPunct="1">
              <a:spcAft>
                <a:spcPts val="0"/>
              </a:spcAft>
              <a:buFont typeface="Wingdings"/>
              <a:buChar char=""/>
              <a:defRPr/>
            </a:pPr>
            <a:endParaRPr lang="en-US" sz="3200"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4"/>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sz="6000" b="1" dirty="0" smtClean="0">
                <a:solidFill>
                  <a:schemeClr val="accent3">
                    <a:lumMod val="50000"/>
                  </a:schemeClr>
                </a:solidFill>
                <a:cs typeface="+mj-cs"/>
              </a:rPr>
              <a:t>الاستثناءات</a:t>
            </a:r>
            <a:r>
              <a:rPr lang="de-DE" b="1" i="1" dirty="0" smtClean="0">
                <a:cs typeface="+mj-cs"/>
              </a:rPr>
              <a:t/>
            </a:r>
            <a:br>
              <a:rPr lang="de-DE" b="1" i="1" dirty="0" smtClean="0">
                <a:cs typeface="+mj-cs"/>
              </a:rPr>
            </a:br>
            <a:endParaRPr lang="ar-SA" dirty="0" smtClean="0">
              <a:cs typeface="+mj-cs"/>
            </a:endParaRPr>
          </a:p>
        </p:txBody>
      </p:sp>
      <p:sp>
        <p:nvSpPr>
          <p:cNvPr id="23555"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هي الإجراءات المؤقتة التي يقررها مجلس الوزراء لمواجهة ظروف استثنائية أو حالة طارئة أو كارثة طبيعية على أن يعاد النظر في هذه الإجراءات خلال مدة لا تزيد على ستة أشهر من بداية تطبيقها بما </a:t>
            </a:r>
            <a:r>
              <a:rPr lang="en-US" sz="3200" dirty="0" smtClean="0">
                <a:solidFill>
                  <a:schemeClr val="accent1">
                    <a:lumMod val="50000"/>
                  </a:schemeClr>
                </a:solidFill>
                <a:cs typeface="+mn-cs"/>
              </a:rPr>
              <a:t> </a:t>
            </a:r>
            <a:r>
              <a:rPr lang="ar-SY" sz="3200" dirty="0" smtClean="0">
                <a:solidFill>
                  <a:schemeClr val="accent1">
                    <a:lumMod val="50000"/>
                  </a:schemeClr>
                </a:solidFill>
                <a:cs typeface="+mn-cs"/>
              </a:rPr>
              <a:t>فيها حق التمديد لفترة أخرى .</a:t>
            </a:r>
            <a:endParaRPr lang="en-US"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additive="base">
                                        <p:cTn id="13"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قرارات المجلس المعللة إذا كانت تؤدي إلى نتائج ذات نفع عام يتعذر تحقيقها بدون هذا الاستثناء بما في ذلك آثارها الايجابية على تحسين المنافسة أو نظم الإنتاج أو التوزيع أو تحقيق منافع معينة للمستهلك أو ثبت أنها ضرورية لضمان </a:t>
            </a:r>
            <a:r>
              <a:rPr lang="ar-SY" sz="3200" b="1" dirty="0" smtClean="0">
                <a:solidFill>
                  <a:schemeClr val="accent1">
                    <a:lumMod val="50000"/>
                  </a:schemeClr>
                </a:solidFill>
                <a:cs typeface="+mn-cs"/>
              </a:rPr>
              <a:t>تقدم تكنولوجي </a:t>
            </a:r>
            <a:r>
              <a:rPr lang="ar-SY" sz="3200" dirty="0" smtClean="0">
                <a:solidFill>
                  <a:schemeClr val="accent1">
                    <a:lumMod val="50000"/>
                  </a:schemeClr>
                </a:solidFill>
                <a:cs typeface="+mn-cs"/>
              </a:rPr>
              <a:t>معين مرغوب فيه.</a:t>
            </a:r>
            <a:endParaRPr lang="en-US"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ج- للمجلس تطبيق الاستثناءات بناء على طلب المؤسسات لهذا الاستثناء ووفق نموذج معتمد . </a:t>
            </a:r>
            <a:endParaRPr lang="en-US"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anim calcmode="lin" valueType="num">
                                      <p:cBhvr additive="base">
                                        <p:cTn id="7"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A" sz="6600" b="1" dirty="0" smtClean="0">
                <a:solidFill>
                  <a:schemeClr val="accent3">
                    <a:lumMod val="50000"/>
                  </a:schemeClr>
                </a:solidFill>
                <a:cs typeface="+mj-cs"/>
              </a:rPr>
              <a:t>القانون رقم / 7 /</a:t>
            </a:r>
            <a:r>
              <a:rPr lang="ar-SY" sz="6600" b="1" dirty="0" smtClean="0">
                <a:solidFill>
                  <a:schemeClr val="accent3">
                    <a:lumMod val="50000"/>
                  </a:schemeClr>
                </a:solidFill>
                <a:cs typeface="+mj-cs"/>
              </a:rPr>
              <a:t>      </a:t>
            </a:r>
            <a:endParaRPr lang="ar-SA" sz="6600" b="1" dirty="0" smtClean="0">
              <a:solidFill>
                <a:schemeClr val="accent3">
                  <a:lumMod val="50000"/>
                </a:schemeClr>
              </a:solidFill>
              <a:cs typeface="+mj-cs"/>
            </a:endParaRPr>
          </a:p>
        </p:txBody>
      </p:sp>
      <p:sp>
        <p:nvSpPr>
          <p:cNvPr id="5123" name="عنصر نائب للمحتوى 2"/>
          <p:cNvSpPr>
            <a:spLocks noGrp="1"/>
          </p:cNvSpPr>
          <p:nvPr>
            <p:ph sz="quarter" idx="1"/>
          </p:nvPr>
        </p:nvSpPr>
        <p:spPr>
          <a:xfrm>
            <a:off x="533400" y="2057400"/>
            <a:ext cx="8610600" cy="4459288"/>
          </a:xfrm>
        </p:spPr>
        <p:txBody>
          <a:bodyPr>
            <a:normAutofit/>
          </a:bodyPr>
          <a:lstStyle/>
          <a:p>
            <a:pPr marL="320040" indent="-320040" algn="ctr" eaLnBrk="1" fontAlgn="auto" hangingPunct="1">
              <a:spcAft>
                <a:spcPts val="0"/>
              </a:spcAft>
              <a:buFont typeface="Wingdings" pitchFamily="2" charset="2"/>
              <a:buNone/>
              <a:defRPr/>
            </a:pPr>
            <a:r>
              <a:rPr lang="ar-SY" sz="5400" b="1" dirty="0" smtClean="0">
                <a:solidFill>
                  <a:schemeClr val="accent1">
                    <a:lumMod val="50000"/>
                  </a:schemeClr>
                </a:solidFill>
                <a:cs typeface="+mn-cs"/>
              </a:rPr>
              <a:t>  </a:t>
            </a:r>
            <a:r>
              <a:rPr lang="ar-SY" sz="5400" b="1" dirty="0" smtClean="0">
                <a:solidFill>
                  <a:schemeClr val="accent3">
                    <a:lumMod val="50000"/>
                  </a:schemeClr>
                </a:solidFill>
                <a:cs typeface="+mn-cs"/>
              </a:rPr>
              <a:t> </a:t>
            </a:r>
            <a:r>
              <a:rPr lang="ar-SA" sz="5400" b="1" dirty="0" smtClean="0">
                <a:solidFill>
                  <a:schemeClr val="accent3">
                    <a:lumMod val="50000"/>
                  </a:schemeClr>
                </a:solidFill>
                <a:cs typeface="+mn-cs"/>
              </a:rPr>
              <a:t>قانون المنافسة ومنع الاحتكار</a:t>
            </a:r>
          </a:p>
          <a:p>
            <a:pPr marL="320040" indent="-320040" eaLnBrk="1" fontAlgn="auto" hangingPunct="1">
              <a:spcAft>
                <a:spcPts val="0"/>
              </a:spcAft>
              <a:buFont typeface="Wingdings" pitchFamily="2" charset="2"/>
              <a:buNone/>
              <a:defRPr/>
            </a:pPr>
            <a:endParaRPr lang="ar-SA" sz="5400" b="1" dirty="0" smtClean="0">
              <a:solidFill>
                <a:schemeClr val="accent1">
                  <a:lumMod val="50000"/>
                </a:schemeClr>
              </a:solidFill>
              <a:cs typeface="+mn-cs"/>
            </a:endParaRPr>
          </a:p>
          <a:p>
            <a:pPr marL="0" indent="0" eaLnBrk="1" fontAlgn="auto" hangingPunct="1">
              <a:spcAft>
                <a:spcPts val="0"/>
              </a:spcAft>
              <a:buFont typeface="Wingdings" pitchFamily="2" charset="2"/>
              <a:buNone/>
              <a:defRPr/>
            </a:pPr>
            <a:r>
              <a:rPr lang="ar-SA" sz="3600" b="1" dirty="0" smtClean="0">
                <a:solidFill>
                  <a:srgbClr val="0033CC"/>
                </a:solidFill>
                <a:cs typeface="+mn-cs"/>
              </a:rPr>
              <a:t> </a:t>
            </a:r>
            <a:r>
              <a:rPr lang="ar-SY" sz="3600" b="1" dirty="0" err="1" smtClean="0">
                <a:solidFill>
                  <a:schemeClr val="accent1">
                    <a:lumMod val="50000"/>
                  </a:schemeClr>
                </a:solidFill>
                <a:cs typeface="+mn-cs"/>
              </a:rPr>
              <a:t>صدرفي</a:t>
            </a:r>
            <a:r>
              <a:rPr lang="ar-SY" sz="3600" b="1" dirty="0" smtClean="0">
                <a:solidFill>
                  <a:schemeClr val="accent1">
                    <a:lumMod val="50000"/>
                  </a:schemeClr>
                </a:solidFill>
                <a:cs typeface="+mn-cs"/>
              </a:rPr>
              <a:t> </a:t>
            </a:r>
            <a:r>
              <a:rPr lang="ar-SA" sz="3600" b="1" dirty="0" smtClean="0">
                <a:solidFill>
                  <a:schemeClr val="accent1">
                    <a:lumMod val="50000"/>
                  </a:schemeClr>
                </a:solidFill>
                <a:cs typeface="+mn-cs"/>
              </a:rPr>
              <a:t>27 /3/ 1429 هـ الموافق لـ 3 /4/ 2008 </a:t>
            </a:r>
            <a:r>
              <a:rPr lang="ar-SA" sz="3600" b="1" dirty="0" err="1" smtClean="0">
                <a:solidFill>
                  <a:schemeClr val="accent1">
                    <a:lumMod val="50000"/>
                  </a:schemeClr>
                </a:solidFill>
                <a:cs typeface="+mn-cs"/>
              </a:rPr>
              <a:t>م</a:t>
            </a:r>
            <a:endParaRPr lang="ar-SA" sz="3600" b="1"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sz="4000" b="1" dirty="0" smtClean="0">
                <a:solidFill>
                  <a:schemeClr val="accent3">
                    <a:lumMod val="50000"/>
                  </a:schemeClr>
                </a:solidFill>
                <a:cs typeface="+mn-cs"/>
              </a:rPr>
              <a:t>الممارسات المخلة بنـزاهة المعاملات التجارية</a:t>
            </a:r>
            <a:endParaRPr lang="ar-SA" sz="4000" dirty="0" smtClean="0">
              <a:solidFill>
                <a:schemeClr val="accent3">
                  <a:lumMod val="50000"/>
                </a:schemeClr>
              </a:solidFill>
              <a:cs typeface="+mn-cs"/>
            </a:endParaRPr>
          </a:p>
        </p:txBody>
      </p:sp>
      <p:sp>
        <p:nvSpPr>
          <p:cNvPr id="27651" name="عنصر نائب للمحتوى 2"/>
          <p:cNvSpPr>
            <a:spLocks noGrp="1"/>
          </p:cNvSpPr>
          <p:nvPr>
            <p:ph sz="quarter" idx="1"/>
          </p:nvPr>
        </p:nvSpPr>
        <p:spPr>
          <a:xfrm>
            <a:off x="0" y="1676400"/>
            <a:ext cx="9144000" cy="5181600"/>
          </a:xfrm>
        </p:spPr>
        <p:txBody>
          <a:bodyPr>
            <a:normAutofit/>
          </a:bodyPr>
          <a:lstStyle/>
          <a:p>
            <a:pPr marL="320040" indent="-320040" eaLnBrk="1" fontAlgn="auto" hangingPunct="1">
              <a:lnSpc>
                <a:spcPct val="90000"/>
              </a:lnSpc>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lnSpc>
                <a:spcPct val="90000"/>
              </a:lnSpc>
              <a:spcAft>
                <a:spcPts val="0"/>
              </a:spcAft>
              <a:buFont typeface="Wingdings" pitchFamily="2" charset="2"/>
              <a:buNone/>
              <a:defRPr/>
            </a:pPr>
            <a:r>
              <a:rPr lang="ar-SY" sz="3200" dirty="0" smtClean="0">
                <a:solidFill>
                  <a:schemeClr val="accent1">
                    <a:lumMod val="50000"/>
                  </a:schemeClr>
                </a:solidFill>
                <a:cs typeface="+mn-cs"/>
              </a:rPr>
              <a:t>1- أن يفرض، بصورة مباشرة أو غير مباشرة، حداً أدنى لأسعار إعادة بيع سلعة أو خدمة .</a:t>
            </a:r>
          </a:p>
          <a:p>
            <a:pPr marL="320040" indent="-320040" eaLnBrk="1" fontAlgn="auto" hangingPunct="1">
              <a:lnSpc>
                <a:spcPct val="90000"/>
              </a:lnSpc>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lnSpc>
                <a:spcPct val="90000"/>
              </a:lnSpc>
              <a:spcAft>
                <a:spcPts val="0"/>
              </a:spcAft>
              <a:buFont typeface="Wingdings" pitchFamily="2" charset="2"/>
              <a:buNone/>
              <a:defRPr/>
            </a:pPr>
            <a:r>
              <a:rPr lang="ar-SY" sz="3200" dirty="0" smtClean="0">
                <a:solidFill>
                  <a:schemeClr val="accent1">
                    <a:lumMod val="50000"/>
                  </a:schemeClr>
                </a:solidFill>
                <a:cs typeface="+mn-cs"/>
              </a:rPr>
              <a:t>2 - أن يفرض على طرف آخر أو يحصل منه على أسعار     أو شروط بيع أو شراء خاصة غير مبررة بشكل يؤدي إلى إعطائه ميزة في المنافسة أو إلى </a:t>
            </a:r>
            <a:r>
              <a:rPr lang="ar-SY" sz="3200" dirty="0" err="1" smtClean="0">
                <a:solidFill>
                  <a:schemeClr val="accent1">
                    <a:lumMod val="50000"/>
                  </a:schemeClr>
                </a:solidFill>
                <a:cs typeface="+mn-cs"/>
              </a:rPr>
              <a:t>الحاق</a:t>
            </a:r>
            <a:r>
              <a:rPr lang="ar-SY" sz="3200" dirty="0" smtClean="0">
                <a:solidFill>
                  <a:schemeClr val="accent1">
                    <a:lumMod val="50000"/>
                  </a:schemeClr>
                </a:solidFill>
                <a:cs typeface="+mn-cs"/>
              </a:rPr>
              <a:t> الضرر </a:t>
            </a:r>
            <a:r>
              <a:rPr lang="ar-SY" sz="3200" dirty="0" err="1" smtClean="0">
                <a:solidFill>
                  <a:schemeClr val="accent1">
                    <a:lumMod val="50000"/>
                  </a:schemeClr>
                </a:solidFill>
                <a:cs typeface="+mn-cs"/>
              </a:rPr>
              <a:t>به</a:t>
            </a:r>
            <a:r>
              <a:rPr lang="ar-SY" sz="3200" dirty="0" smtClean="0">
                <a:solidFill>
                  <a:schemeClr val="accent1">
                    <a:lumMod val="50000"/>
                  </a:schemeClr>
                </a:solidFill>
                <a:cs typeface="+mn-cs"/>
              </a:rPr>
              <a:t>.</a:t>
            </a:r>
            <a:endParaRPr lang="en-US"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 calcmode="lin" valueType="num">
                                      <p:cBhvr additive="base">
                                        <p:cTn id="19"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1981200"/>
            <a:ext cx="9144000" cy="4876800"/>
          </a:xfrm>
        </p:spPr>
        <p:txBody>
          <a:bodyPr>
            <a:noAutofit/>
          </a:bodyPr>
          <a:lstStyle/>
          <a:p>
            <a:pPr marL="609600" indent="-609600" eaLnBrk="1" fontAlgn="auto" hangingPunct="1">
              <a:spcAft>
                <a:spcPts val="0"/>
              </a:spcAft>
              <a:buFont typeface="Wingdings" pitchFamily="2" charset="2"/>
              <a:buNone/>
              <a:defRPr/>
            </a:pPr>
            <a:r>
              <a:rPr lang="ar-SY" sz="3200" dirty="0" smtClean="0">
                <a:solidFill>
                  <a:schemeClr val="accent1">
                    <a:lumMod val="50000"/>
                  </a:schemeClr>
                </a:solidFill>
                <a:cs typeface="+mn-cs"/>
              </a:rPr>
              <a:t>3- أن يتوقف عن التوريد إلى السوق بشكل يلحق الضرر بالسوق أو بالمستهلكين</a:t>
            </a:r>
            <a:r>
              <a:rPr lang="ar-SA" sz="3200" dirty="0" smtClean="0">
                <a:solidFill>
                  <a:schemeClr val="accent1">
                    <a:lumMod val="50000"/>
                  </a:schemeClr>
                </a:solidFill>
                <a:cs typeface="+mn-cs"/>
              </a:rPr>
              <a:t>.</a:t>
            </a:r>
            <a:endParaRPr lang="ar-SY" sz="3200" dirty="0" smtClean="0">
              <a:solidFill>
                <a:schemeClr val="accent1">
                  <a:lumMod val="50000"/>
                </a:schemeClr>
              </a:solidFill>
              <a:cs typeface="+mn-cs"/>
            </a:endParaRPr>
          </a:p>
          <a:p>
            <a:pPr marL="609600" indent="-609600" eaLnBrk="1" fontAlgn="auto" hangingPunct="1">
              <a:spcAft>
                <a:spcPts val="0"/>
              </a:spcAft>
              <a:buFont typeface="Wingdings" pitchFamily="2" charset="2"/>
              <a:buNone/>
              <a:defRPr/>
            </a:pPr>
            <a:r>
              <a:rPr lang="ar-SY" sz="3200" dirty="0" smtClean="0">
                <a:solidFill>
                  <a:schemeClr val="accent1">
                    <a:lumMod val="50000"/>
                  </a:schemeClr>
                </a:solidFill>
                <a:cs typeface="+mn-cs"/>
              </a:rPr>
              <a:t>4- يحظر على أية مؤسسة إعادة بيع سلعة أو خدمة على حالتها </a:t>
            </a:r>
            <a:r>
              <a:rPr lang="ar-SY" sz="3200" dirty="0" err="1" smtClean="0">
                <a:solidFill>
                  <a:schemeClr val="accent1">
                    <a:lumMod val="50000"/>
                  </a:schemeClr>
                </a:solidFill>
                <a:cs typeface="+mn-cs"/>
              </a:rPr>
              <a:t>بسع</a:t>
            </a:r>
            <a:r>
              <a:rPr lang="ar-SA" sz="3200" dirty="0" smtClean="0">
                <a:solidFill>
                  <a:schemeClr val="accent1">
                    <a:lumMod val="50000"/>
                  </a:schemeClr>
                </a:solidFill>
                <a:cs typeface="+mn-cs"/>
              </a:rPr>
              <a:t>ر</a:t>
            </a:r>
            <a:r>
              <a:rPr lang="ar-SY" sz="3200" dirty="0" smtClean="0">
                <a:solidFill>
                  <a:schemeClr val="accent1">
                    <a:lumMod val="50000"/>
                  </a:schemeClr>
                </a:solidFill>
                <a:cs typeface="+mn-cs"/>
              </a:rPr>
              <a:t>أقل من التكلفة الإجمالية بهدف الإخلال بالمنافسة .</a:t>
            </a:r>
          </a:p>
          <a:p>
            <a:pPr marL="609600" indent="-609600" eaLnBrk="1" fontAlgn="auto" hangingPunct="1">
              <a:spcAft>
                <a:spcPts val="0"/>
              </a:spcAft>
              <a:buFont typeface="Wingdings" pitchFamily="2" charset="2"/>
              <a:buNone/>
              <a:defRPr/>
            </a:pPr>
            <a:r>
              <a:rPr lang="ar-SY" sz="3200" dirty="0" smtClean="0">
                <a:solidFill>
                  <a:schemeClr val="accent1">
                    <a:lumMod val="50000"/>
                  </a:schemeClr>
                </a:solidFill>
                <a:cs typeface="+mn-cs"/>
              </a:rPr>
              <a:t>- يقصد بسعر الشراء الحقيقي لغاية تطبيق هذه المادة السعر المثبت  </a:t>
            </a:r>
            <a:r>
              <a:rPr lang="ar-SY" sz="3200" b="1" dirty="0" smtClean="0">
                <a:solidFill>
                  <a:schemeClr val="accent1">
                    <a:lumMod val="50000"/>
                  </a:schemeClr>
                </a:solidFill>
                <a:cs typeface="+mn-cs"/>
              </a:rPr>
              <a:t>في الفاتورة بعد تنزيل الخصومات المنصوص عليها فيها ولا يشمل هذا الحظر المنتجات سريعة التلف </a:t>
            </a:r>
            <a:r>
              <a:rPr lang="ar-SY" sz="3200" dirty="0" smtClean="0">
                <a:solidFill>
                  <a:schemeClr val="accent1">
                    <a:lumMod val="50000"/>
                  </a:schemeClr>
                </a:solidFill>
                <a:cs typeface="+mn-cs"/>
              </a:rPr>
              <a:t>والتنزيلات المرخص </a:t>
            </a:r>
            <a:r>
              <a:rPr lang="ar-SY" sz="3200" dirty="0" err="1" smtClean="0">
                <a:solidFill>
                  <a:schemeClr val="accent1">
                    <a:lumMod val="50000"/>
                  </a:schemeClr>
                </a:solidFill>
                <a:cs typeface="+mn-cs"/>
              </a:rPr>
              <a:t>بها</a:t>
            </a:r>
            <a:r>
              <a:rPr lang="ar-SY" sz="3200" dirty="0" smtClean="0">
                <a:solidFill>
                  <a:schemeClr val="accent1">
                    <a:lumMod val="50000"/>
                  </a:schemeClr>
                </a:solidFill>
                <a:cs typeface="+mn-cs"/>
              </a:rPr>
              <a:t> لأي بيع لتصفية الأعمال أو تجديد المخزون بأسعار أقل.</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Char char=""/>
              <a:defRPr/>
            </a:pPr>
            <a:endParaRPr lang="ar-SA"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sz="5400" b="1" dirty="0" smtClean="0">
                <a:solidFill>
                  <a:schemeClr val="accent3">
                    <a:lumMod val="50000"/>
                  </a:schemeClr>
                </a:solidFill>
                <a:cs typeface="+mj-cs"/>
              </a:rPr>
              <a:t> التركز الاقتصادي</a:t>
            </a:r>
            <a:endParaRPr lang="ar-SA" sz="5400" dirty="0" smtClean="0">
              <a:solidFill>
                <a:schemeClr val="accent3">
                  <a:lumMod val="50000"/>
                </a:schemeClr>
              </a:solidFill>
              <a:cs typeface="+mj-cs"/>
            </a:endParaRPr>
          </a:p>
        </p:txBody>
      </p:sp>
      <p:sp>
        <p:nvSpPr>
          <p:cNvPr id="29699"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lnSpc>
                <a:spcPct val="90000"/>
              </a:lnSpc>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lnSpc>
                <a:spcPct val="90000"/>
              </a:lnSpc>
              <a:spcAft>
                <a:spcPts val="0"/>
              </a:spcAft>
              <a:buFont typeface="Wingdings" pitchFamily="2" charset="2"/>
              <a:buNone/>
              <a:defRPr/>
            </a:pPr>
            <a:r>
              <a:rPr lang="ar-SY" sz="3200" dirty="0" smtClean="0">
                <a:solidFill>
                  <a:schemeClr val="accent1">
                    <a:lumMod val="50000"/>
                  </a:schemeClr>
                </a:solidFill>
                <a:cs typeface="+mn-cs"/>
              </a:rPr>
              <a:t>أ- يعتبر تركزاً اقتصادياً كل عمل ينشأ عنه نقل كلي أو جزئي لملكية أو حقوق الانتفاع من ممتلكات أو أسهم أو حصص أو التزامات مؤسسة إلى مؤسسة أخرى من شأنه أن يمكن مؤسسة أو مجموعة مؤسسات من السيطرة، بصورة مباشرة أو غير مباشرة، على مؤسسة أو مجموعة مؤسسات أخرى.</a:t>
            </a:r>
            <a:endParaRPr lang="en-US"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sz="4800" b="1" dirty="0" smtClean="0">
                <a:solidFill>
                  <a:schemeClr val="accent3">
                    <a:lumMod val="50000"/>
                  </a:schemeClr>
                </a:solidFill>
                <a:cs typeface="+mj-cs"/>
              </a:rPr>
              <a:t>شروط إتمام عملية التركز</a:t>
            </a:r>
            <a:endParaRPr lang="ar-SA" sz="4800" b="1" dirty="0" smtClean="0">
              <a:solidFill>
                <a:schemeClr val="accent3">
                  <a:lumMod val="50000"/>
                </a:schemeClr>
              </a:solidFill>
              <a:cs typeface="+mj-cs"/>
            </a:endParaRPr>
          </a:p>
        </p:txBody>
      </p:sp>
      <p:sp>
        <p:nvSpPr>
          <p:cNvPr id="30723" name="عنصر نائب للمحتوى 2"/>
          <p:cNvSpPr>
            <a:spLocks noGrp="1"/>
          </p:cNvSpPr>
          <p:nvPr>
            <p:ph sz="quarter" idx="1"/>
          </p:nvPr>
        </p:nvSpPr>
        <p:spPr>
          <a:xfrm>
            <a:off x="0" y="1905000"/>
            <a:ext cx="9144000" cy="4953000"/>
          </a:xfrm>
        </p:spPr>
        <p:txBody>
          <a:bodyPr>
            <a:normAutofit/>
          </a:bodyPr>
          <a:lstStyle/>
          <a:p>
            <a:pPr marL="609600" indent="-609600" eaLnBrk="1" fontAlgn="auto" hangingPunct="1">
              <a:spcAft>
                <a:spcPts val="0"/>
              </a:spcAft>
              <a:buFont typeface="Wingdings" pitchFamily="2" charset="2"/>
              <a:buNone/>
              <a:defRPr/>
            </a:pPr>
            <a:endParaRPr lang="ar-SA" sz="3200" b="1" dirty="0" smtClean="0">
              <a:solidFill>
                <a:srgbClr val="0033CC"/>
              </a:solidFill>
              <a:cs typeface="+mn-cs"/>
            </a:endParaRPr>
          </a:p>
          <a:p>
            <a:pPr marL="609600" indent="-609600" eaLnBrk="1" fontAlgn="auto" hangingPunct="1">
              <a:spcAft>
                <a:spcPts val="0"/>
              </a:spcAft>
              <a:buFont typeface="Wingdings"/>
              <a:buNone/>
              <a:defRPr/>
            </a:pPr>
            <a:r>
              <a:rPr lang="ar-SY" sz="3200" dirty="0" smtClean="0">
                <a:solidFill>
                  <a:schemeClr val="accent1">
                    <a:lumMod val="50000"/>
                  </a:schemeClr>
                </a:solidFill>
                <a:cs typeface="+mn-cs"/>
              </a:rPr>
              <a:t>-    يشترط لإتمام عمليات التركز الاقتصادي، التي من شأنها </a:t>
            </a:r>
            <a:r>
              <a:rPr lang="ar-SY" sz="3200" dirty="0" err="1" smtClean="0">
                <a:solidFill>
                  <a:schemeClr val="accent1">
                    <a:lumMod val="50000"/>
                  </a:schemeClr>
                </a:solidFill>
                <a:cs typeface="+mn-cs"/>
              </a:rPr>
              <a:t>التأثيرعلى</a:t>
            </a:r>
            <a:r>
              <a:rPr lang="ar-SY" sz="3200" dirty="0" smtClean="0">
                <a:solidFill>
                  <a:schemeClr val="accent1">
                    <a:lumMod val="50000"/>
                  </a:schemeClr>
                </a:solidFill>
                <a:cs typeface="+mn-cs"/>
              </a:rPr>
              <a:t> مستوى المنافسة في السوق كتحقيق أو تدعيم وضع مهيمن للحصول على موافقة المجلس الخطية إذا تجاوزت الحصة (30٪)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طلبات إتمام عمليات التركز </a:t>
            </a:r>
            <a:r>
              <a:rPr lang="ar-SY" b="1" dirty="0" err="1" smtClean="0">
                <a:solidFill>
                  <a:schemeClr val="accent3">
                    <a:lumMod val="50000"/>
                  </a:schemeClr>
                </a:solidFill>
                <a:cs typeface="+mj-cs"/>
              </a:rPr>
              <a:t>الإقتصادي</a:t>
            </a:r>
            <a:endParaRPr lang="ar-SA" dirty="0" smtClean="0">
              <a:solidFill>
                <a:schemeClr val="accent3">
                  <a:lumMod val="50000"/>
                </a:schemeClr>
              </a:solidFill>
              <a:cs typeface="+mj-cs"/>
            </a:endParaRPr>
          </a:p>
        </p:txBody>
      </p:sp>
      <p:sp>
        <p:nvSpPr>
          <p:cNvPr id="31747" name="عنصر نائب للمحتوى 2"/>
          <p:cNvSpPr>
            <a:spLocks noGrp="1"/>
          </p:cNvSpPr>
          <p:nvPr>
            <p:ph sz="quarter" idx="1"/>
          </p:nvPr>
        </p:nvSpPr>
        <p:spPr>
          <a:xfrm>
            <a:off x="0" y="2017713"/>
            <a:ext cx="9144000" cy="4840287"/>
          </a:xfrm>
        </p:spPr>
        <p:txBody>
          <a:bodyPr>
            <a:noAutofit/>
          </a:bodyPr>
          <a:lstStyle/>
          <a:p>
            <a:pPr marL="0" indent="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عقد </a:t>
            </a:r>
            <a:r>
              <a:rPr lang="ar-SY" sz="3200" dirty="0">
                <a:solidFill>
                  <a:schemeClr val="accent1">
                    <a:lumMod val="50000"/>
                  </a:schemeClr>
                </a:solidFill>
                <a:cs typeface="+mn-cs"/>
              </a:rPr>
              <a:t>التأسيس والنظام الأساسي </a:t>
            </a:r>
            <a:r>
              <a:rPr lang="ar-SY" sz="3200" dirty="0" smtClean="0">
                <a:solidFill>
                  <a:schemeClr val="accent1">
                    <a:lumMod val="50000"/>
                  </a:schemeClr>
                </a:solidFill>
                <a:cs typeface="+mn-cs"/>
              </a:rPr>
              <a:t>.</a:t>
            </a:r>
            <a:endParaRPr lang="ar-SY" sz="3200" dirty="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en-US" sz="3200" dirty="0">
                <a:solidFill>
                  <a:schemeClr val="accent1">
                    <a:lumMod val="50000"/>
                  </a:schemeClr>
                </a:solidFill>
                <a:cs typeface="+mn-cs"/>
              </a:rPr>
              <a:t>       </a:t>
            </a: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مشروع </a:t>
            </a:r>
            <a:r>
              <a:rPr lang="ar-SY" sz="3200" dirty="0">
                <a:solidFill>
                  <a:schemeClr val="accent1">
                    <a:lumMod val="50000"/>
                  </a:schemeClr>
                </a:solidFill>
                <a:cs typeface="+mn-cs"/>
              </a:rPr>
              <a:t>عقد أو اتفاقية التركز.  </a:t>
            </a:r>
          </a:p>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بيان </a:t>
            </a:r>
            <a:r>
              <a:rPr lang="ar-SY" sz="3200" dirty="0">
                <a:solidFill>
                  <a:schemeClr val="accent1">
                    <a:lumMod val="50000"/>
                  </a:schemeClr>
                </a:solidFill>
                <a:cs typeface="+mn-cs"/>
              </a:rPr>
              <a:t>بأهم السلع والخدمات التي تتعامل فيها المؤسسات المعنية </a:t>
            </a:r>
            <a:r>
              <a:rPr lang="ar-SY" sz="3200" dirty="0" smtClean="0">
                <a:solidFill>
                  <a:schemeClr val="accent1">
                    <a:lumMod val="50000"/>
                  </a:schemeClr>
                </a:solidFill>
                <a:cs typeface="+mn-cs"/>
              </a:rPr>
              <a:t>بعملية التركز </a:t>
            </a:r>
            <a:r>
              <a:rPr lang="ar-SY" sz="3200" dirty="0">
                <a:solidFill>
                  <a:schemeClr val="accent1">
                    <a:lumMod val="50000"/>
                  </a:schemeClr>
                </a:solidFill>
                <a:cs typeface="+mn-cs"/>
              </a:rPr>
              <a:t>الاقتصادي وحصصها منها.</a:t>
            </a:r>
          </a:p>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تقرير </a:t>
            </a:r>
            <a:r>
              <a:rPr lang="ar-SY" sz="3200" dirty="0">
                <a:solidFill>
                  <a:schemeClr val="accent1">
                    <a:lumMod val="50000"/>
                  </a:schemeClr>
                </a:solidFill>
                <a:cs typeface="+mn-cs"/>
              </a:rPr>
              <a:t>عن الأبعاد الاقتصادية للعملية وبصورة خاصة آثارها الايجابية على السوق.</a:t>
            </a:r>
          </a:p>
          <a:p>
            <a:pPr marL="609600" indent="-609600" eaLnBrk="1" fontAlgn="auto" hangingPunct="1">
              <a:lnSpc>
                <a:spcPct val="80000"/>
              </a:lnSpc>
              <a:spcAft>
                <a:spcPts val="0"/>
              </a:spcAft>
              <a:buFont typeface="Wingdings"/>
              <a:buNone/>
              <a:defRPr/>
            </a:pPr>
            <a:r>
              <a:rPr lang="ar-SY" sz="3200" dirty="0">
                <a:solidFill>
                  <a:schemeClr val="accent1">
                    <a:lumMod val="50000"/>
                  </a:schemeClr>
                </a:solidFill>
                <a:cs typeface="+mn-cs"/>
              </a:rPr>
              <a:t> </a:t>
            </a:r>
            <a:endParaRPr lang="ar-SA" sz="3200" dirty="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747">
                                            <p:txEl>
                                              <p:pRg st="4" end="4"/>
                                            </p:txEl>
                                          </p:spTgt>
                                        </p:tgtEl>
                                        <p:attrNameLst>
                                          <p:attrName>style.visibility</p:attrName>
                                        </p:attrNameLst>
                                      </p:cBhvr>
                                      <p:to>
                                        <p:strVal val="visible"/>
                                      </p:to>
                                    </p:set>
                                    <p:anim calcmode="lin" valueType="num">
                                      <p:cBhvr additive="base">
                                        <p:cTn id="25"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anim calcmode="lin" valueType="num">
                                      <p:cBhvr additive="base">
                                        <p:cTn id="31" dur="500" fill="hold"/>
                                        <p:tgtEl>
                                          <p:spTgt spid="3174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17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1295400"/>
            <a:ext cx="9144000" cy="5562600"/>
          </a:xfrm>
        </p:spPr>
        <p:txBody>
          <a:bodyPr>
            <a:noAutofit/>
          </a:bodyPr>
          <a:lstStyle/>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البيانات </a:t>
            </a:r>
            <a:r>
              <a:rPr lang="ar-SY" sz="3200" dirty="0">
                <a:solidFill>
                  <a:schemeClr val="accent1">
                    <a:lumMod val="50000"/>
                  </a:schemeClr>
                </a:solidFill>
                <a:cs typeface="+mn-cs"/>
              </a:rPr>
              <a:t>المالية لآخر ثلاث سنوات مالية لأي من المؤسسات المعنية بعملية التركز الاقتصادي وفروع تلك المؤسسات مصدقة ومدققة أصولاً.</a:t>
            </a:r>
          </a:p>
          <a:p>
            <a:pPr marL="609600" indent="-609600" eaLnBrk="1" fontAlgn="auto" hangingPunct="1">
              <a:lnSpc>
                <a:spcPct val="80000"/>
              </a:lnSpc>
              <a:spcAft>
                <a:spcPts val="0"/>
              </a:spcAft>
              <a:buFont typeface="Wingdings"/>
              <a:buNone/>
              <a:defRPr/>
            </a:pPr>
            <a:r>
              <a:rPr lang="ar-SY" sz="3200" dirty="0">
                <a:solidFill>
                  <a:schemeClr val="accent1">
                    <a:lumMod val="50000"/>
                  </a:schemeClr>
                </a:solidFill>
                <a:cs typeface="+mn-cs"/>
              </a:rPr>
              <a:t> </a:t>
            </a: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بيان </a:t>
            </a:r>
            <a:r>
              <a:rPr lang="ar-SY" sz="3200" dirty="0">
                <a:solidFill>
                  <a:schemeClr val="accent1">
                    <a:lumMod val="50000"/>
                  </a:schemeClr>
                </a:solidFill>
                <a:cs typeface="+mn-cs"/>
              </a:rPr>
              <a:t>بمساهمي المؤسسات المعنية أو الشركاء في كل منها ونسبة مساهمة أو حصة كل منهم  </a:t>
            </a:r>
          </a:p>
          <a:p>
            <a:pPr marL="609600" indent="-609600" eaLnBrk="1" fontAlgn="auto" hangingPunct="1">
              <a:lnSpc>
                <a:spcPct val="80000"/>
              </a:lnSpc>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قائمة </a:t>
            </a:r>
            <a:r>
              <a:rPr lang="ar-SY" sz="3200" dirty="0">
                <a:solidFill>
                  <a:schemeClr val="accent1">
                    <a:lumMod val="50000"/>
                  </a:schemeClr>
                </a:solidFill>
                <a:cs typeface="+mn-cs"/>
              </a:rPr>
              <a:t>بأسماء أعضاء مجلس إدارتها أو هيئة مديريها أو مديرها.</a:t>
            </a:r>
          </a:p>
          <a:p>
            <a:pPr marL="609600" indent="-609600" eaLnBrk="1" fontAlgn="auto" hangingPunct="1">
              <a:lnSpc>
                <a:spcPct val="80000"/>
              </a:lnSpc>
              <a:spcAft>
                <a:spcPts val="0"/>
              </a:spcAft>
              <a:buFont typeface="Wingdings"/>
              <a:buNone/>
              <a:defRPr/>
            </a:pPr>
            <a:r>
              <a:rPr lang="ar-SY" sz="3200" dirty="0">
                <a:solidFill>
                  <a:schemeClr val="accent1">
                    <a:lumMod val="50000"/>
                  </a:schemeClr>
                </a:solidFill>
                <a:cs typeface="+mn-cs"/>
              </a:rPr>
              <a:t> </a:t>
            </a:r>
            <a:endParaRPr lang="en-US" sz="3200" dirty="0" smtClean="0">
              <a:solidFill>
                <a:schemeClr val="accent1">
                  <a:lumMod val="50000"/>
                </a:schemeClr>
              </a:solidFill>
              <a:cs typeface="+mn-cs"/>
            </a:endParaRPr>
          </a:p>
          <a:p>
            <a:pPr marL="609600" indent="-609600" eaLnBrk="1" fontAlgn="auto" hangingPunct="1">
              <a:lnSpc>
                <a:spcPct val="80000"/>
              </a:lnSpc>
              <a:spcAft>
                <a:spcPts val="0"/>
              </a:spcAft>
              <a:buFont typeface="Wingdings"/>
              <a:buNone/>
              <a:defRPr/>
            </a:pPr>
            <a:r>
              <a:rPr lang="ar-SY" sz="3200" dirty="0" smtClean="0">
                <a:solidFill>
                  <a:schemeClr val="accent1">
                    <a:lumMod val="50000"/>
                  </a:schemeClr>
                </a:solidFill>
                <a:cs typeface="+mn-cs"/>
              </a:rPr>
              <a:t>   - كشف </a:t>
            </a:r>
            <a:r>
              <a:rPr lang="ar-SY" sz="3200" dirty="0">
                <a:solidFill>
                  <a:schemeClr val="accent1">
                    <a:lumMod val="50000"/>
                  </a:schemeClr>
                </a:solidFill>
                <a:cs typeface="+mn-cs"/>
              </a:rPr>
              <a:t>بفروع كل مؤسسة. </a:t>
            </a:r>
            <a:endParaRPr lang="en-US" sz="3200" dirty="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b="1" dirty="0">
              <a:solidFill>
                <a:srgbClr val="0033CC"/>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1828800"/>
            <a:ext cx="9144000" cy="5029200"/>
          </a:xfrm>
        </p:spPr>
        <p:txBody>
          <a:bodyPr>
            <a:noAutofit/>
          </a:bodyPr>
          <a:lstStyle/>
          <a:p>
            <a:pPr marL="609600" indent="-609600" eaLnBrk="1" fontAlgn="auto" hangingPunct="1">
              <a:lnSpc>
                <a:spcPct val="90000"/>
              </a:lnSpc>
              <a:spcAft>
                <a:spcPts val="0"/>
              </a:spcAft>
              <a:buFont typeface="Wingdings" pitchFamily="2" charset="2"/>
              <a:buNone/>
              <a:defRPr/>
            </a:pPr>
            <a:endParaRPr lang="ar-SY" sz="3200" dirty="0" smtClean="0">
              <a:solidFill>
                <a:schemeClr val="accent1">
                  <a:lumMod val="50000"/>
                </a:schemeClr>
              </a:solidFill>
              <a:cs typeface="+mn-cs"/>
            </a:endParaRPr>
          </a:p>
          <a:p>
            <a:pPr marL="609600" indent="-609600" eaLnBrk="1" fontAlgn="auto" hangingPunct="1">
              <a:lnSpc>
                <a:spcPct val="90000"/>
              </a:lnSpc>
              <a:spcAft>
                <a:spcPts val="0"/>
              </a:spcAft>
              <a:buFont typeface="Wingdings" pitchFamily="2" charset="2"/>
              <a:buNone/>
              <a:defRPr/>
            </a:pPr>
            <a:endParaRPr lang="ar-SA" sz="3200" dirty="0" smtClean="0">
              <a:solidFill>
                <a:schemeClr val="accent1">
                  <a:lumMod val="50000"/>
                </a:schemeClr>
              </a:solidFill>
              <a:cs typeface="+mn-cs"/>
            </a:endParaRPr>
          </a:p>
          <a:p>
            <a:pPr marL="609600" indent="-609600" eaLnBrk="1" fontAlgn="auto" hangingPunct="1">
              <a:lnSpc>
                <a:spcPct val="90000"/>
              </a:lnSpc>
              <a:spcAft>
                <a:spcPts val="0"/>
              </a:spcAft>
              <a:buFont typeface="Wingdings" pitchFamily="2" charset="2"/>
              <a:buNone/>
              <a:defRPr/>
            </a:pPr>
            <a:r>
              <a:rPr lang="ar-SY" sz="3200" dirty="0" smtClean="0">
                <a:solidFill>
                  <a:schemeClr val="accent1">
                    <a:lumMod val="50000"/>
                  </a:schemeClr>
                </a:solidFill>
                <a:cs typeface="+mn-cs"/>
              </a:rPr>
              <a:t>-</a:t>
            </a: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للمؤسسات أن ترفق بالطلب بياناً بما تراه ضرورياً من التزامات أو اقتراحات للحد من الآثار السلبية المحتملة لعملية </a:t>
            </a:r>
            <a:r>
              <a:rPr lang="ar-SY" sz="3200" dirty="0" err="1" smtClean="0">
                <a:solidFill>
                  <a:schemeClr val="accent1">
                    <a:lumMod val="50000"/>
                  </a:schemeClr>
                </a:solidFill>
                <a:cs typeface="+mn-cs"/>
              </a:rPr>
              <a:t>التركزالاقتصادي</a:t>
            </a:r>
            <a:r>
              <a:rPr lang="ar-SY" sz="3200" dirty="0" smtClean="0">
                <a:solidFill>
                  <a:schemeClr val="accent1">
                    <a:lumMod val="50000"/>
                  </a:schemeClr>
                </a:solidFill>
                <a:cs typeface="+mn-cs"/>
              </a:rPr>
              <a:t> على السوق.</a:t>
            </a:r>
          </a:p>
          <a:p>
            <a:pPr marL="320040" indent="-320040" eaLnBrk="1" fontAlgn="auto" hangingPunct="1">
              <a:spcAft>
                <a:spcPts val="0"/>
              </a:spcAft>
              <a:buFont typeface="Wingdings" pitchFamily="2" charset="2"/>
              <a:buNone/>
              <a:defRPr/>
            </a:pPr>
            <a:endParaRPr lang="ar-SA"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b="1" dirty="0" smtClean="0">
                <a:solidFill>
                  <a:schemeClr val="accent3">
                    <a:lumMod val="50000"/>
                  </a:schemeClr>
                </a:solidFill>
                <a:cs typeface="+mn-cs"/>
              </a:rPr>
              <a:t>هيئة ومجلس المنافسة</a:t>
            </a:r>
            <a:endParaRPr lang="ar-SA" dirty="0" smtClean="0">
              <a:solidFill>
                <a:schemeClr val="accent3">
                  <a:lumMod val="50000"/>
                </a:schemeClr>
              </a:solidFill>
              <a:cs typeface="+mn-cs"/>
            </a:endParaRPr>
          </a:p>
        </p:txBody>
      </p:sp>
      <p:sp>
        <p:nvSpPr>
          <p:cNvPr id="35843"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a:t>
            </a:r>
            <a:endParaRPr lang="ar-SY"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تحدث هيئة عامة مستقلة تسمى "الهيئة العامة للمنافسة ومنع الاحتكار" يكون مقرها في دمشق وتتولى المهام والصلاحيات </a:t>
            </a:r>
            <a:r>
              <a:rPr lang="ar-SY" sz="3600" dirty="0" err="1" smtClean="0">
                <a:solidFill>
                  <a:schemeClr val="accent1">
                    <a:lumMod val="50000"/>
                  </a:schemeClr>
                </a:solidFill>
                <a:cs typeface="+mn-cs"/>
              </a:rPr>
              <a:t>المنوطة</a:t>
            </a:r>
            <a:r>
              <a:rPr lang="ar-SY" sz="3600" dirty="0" smtClean="0">
                <a:solidFill>
                  <a:schemeClr val="accent1">
                    <a:lumMod val="50000"/>
                  </a:schemeClr>
                </a:solidFill>
                <a:cs typeface="+mn-cs"/>
              </a:rPr>
              <a:t> </a:t>
            </a:r>
            <a:r>
              <a:rPr lang="ar-SY" sz="3600" dirty="0" err="1" smtClean="0">
                <a:solidFill>
                  <a:schemeClr val="accent1">
                    <a:lumMod val="50000"/>
                  </a:schemeClr>
                </a:solidFill>
                <a:cs typeface="+mn-cs"/>
              </a:rPr>
              <a:t>بها</a:t>
            </a:r>
            <a:r>
              <a:rPr lang="ar-SY" sz="3600" dirty="0" smtClean="0">
                <a:solidFill>
                  <a:schemeClr val="accent1">
                    <a:lumMod val="50000"/>
                  </a:schemeClr>
                </a:solidFill>
                <a:cs typeface="+mn-cs"/>
              </a:rPr>
              <a:t> في هذا القانون وتتمتع بالشخصية الاعتبارية ويديرها مجلس إدارة</a:t>
            </a:r>
            <a:r>
              <a:rPr lang="ar-SY" sz="3600" b="1" dirty="0" smtClean="0">
                <a:solidFill>
                  <a:schemeClr val="accent1">
                    <a:lumMod val="50000"/>
                  </a:schemeClr>
                </a:solidFill>
                <a:cs typeface="+mn-cs"/>
              </a:rPr>
              <a:t> </a:t>
            </a:r>
            <a:r>
              <a:rPr lang="ar-SY" sz="3600" dirty="0" smtClean="0">
                <a:solidFill>
                  <a:schemeClr val="accent1">
                    <a:lumMod val="50000"/>
                  </a:schemeClr>
                </a:solidFill>
                <a:cs typeface="+mn-cs"/>
              </a:rPr>
              <a:t>يسمى</a:t>
            </a:r>
            <a:r>
              <a:rPr lang="ar-SY" sz="3600" b="1" dirty="0" smtClean="0">
                <a:solidFill>
                  <a:schemeClr val="accent1">
                    <a:lumMod val="50000"/>
                  </a:schemeClr>
                </a:solidFill>
                <a:cs typeface="+mn-cs"/>
              </a:rPr>
              <a:t> </a:t>
            </a:r>
            <a:r>
              <a:rPr lang="ar-SY" sz="3600" dirty="0" smtClean="0">
                <a:solidFill>
                  <a:schemeClr val="accent1">
                    <a:lumMod val="50000"/>
                  </a:schemeClr>
                </a:solidFill>
                <a:cs typeface="+mn-cs"/>
              </a:rPr>
              <a:t>مجلس</a:t>
            </a:r>
            <a:r>
              <a:rPr lang="ar-SY" sz="3600" b="1" dirty="0" smtClean="0">
                <a:solidFill>
                  <a:schemeClr val="accent1">
                    <a:lumMod val="50000"/>
                  </a:schemeClr>
                </a:solidFill>
                <a:cs typeface="+mn-cs"/>
              </a:rPr>
              <a:t> </a:t>
            </a:r>
            <a:r>
              <a:rPr lang="ar-SY" sz="3600" dirty="0" smtClean="0">
                <a:solidFill>
                  <a:schemeClr val="accent1">
                    <a:lumMod val="50000"/>
                  </a:schemeClr>
                </a:solidFill>
                <a:cs typeface="+mn-cs"/>
              </a:rPr>
              <a:t>المنافسة إضافة للمدير العام.</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b="1" dirty="0" smtClean="0">
              <a:solidFill>
                <a:srgbClr val="0033CC"/>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b="1" i="1" dirty="0" smtClean="0">
                <a:solidFill>
                  <a:schemeClr val="accent3">
                    <a:lumMod val="50000"/>
                  </a:schemeClr>
                </a:solidFill>
                <a:cs typeface="+mj-cs"/>
              </a:rPr>
              <a:t>الصلاحيات العامة لهيئة المنافسة ومنع الاحتكار</a:t>
            </a:r>
            <a:endParaRPr lang="ar-SA" b="1" dirty="0" smtClean="0">
              <a:solidFill>
                <a:schemeClr val="accent3">
                  <a:lumMod val="50000"/>
                </a:schemeClr>
              </a:solidFill>
              <a:cs typeface="+mj-cs"/>
            </a:endParaRPr>
          </a:p>
        </p:txBody>
      </p:sp>
      <p:sp>
        <p:nvSpPr>
          <p:cNvPr id="40963"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تتولى هيئة المنافسة ومنع الاحتكار وبالتنسيق مع الجهات ذات العلاقة، المهام والصلاحيات الآتية:</a:t>
            </a:r>
          </a:p>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المساهمة في إعداد الخطة العامة للمنافسة والتشريعات الخاصة </a:t>
            </a:r>
            <a:r>
              <a:rPr lang="ar-SY" sz="3200" dirty="0" err="1" smtClean="0">
                <a:solidFill>
                  <a:schemeClr val="accent1">
                    <a:lumMod val="50000"/>
                  </a:schemeClr>
                </a:solidFill>
                <a:cs typeface="+mn-cs"/>
              </a:rPr>
              <a:t>بها</a:t>
            </a:r>
            <a:r>
              <a:rPr lang="ar-SY" sz="3200" dirty="0" smtClean="0">
                <a:solidFill>
                  <a:schemeClr val="accent1">
                    <a:lumMod val="50000"/>
                  </a:schemeClr>
                </a:solidFill>
                <a:cs typeface="+mn-cs"/>
              </a:rPr>
              <a:t> وأية دراسات تتعلق </a:t>
            </a:r>
            <a:r>
              <a:rPr lang="ar-SY" sz="3200" dirty="0" err="1" smtClean="0">
                <a:solidFill>
                  <a:schemeClr val="accent1">
                    <a:lumMod val="50000"/>
                  </a:schemeClr>
                </a:solidFill>
                <a:cs typeface="+mn-cs"/>
              </a:rPr>
              <a:t>بها</a:t>
            </a:r>
            <a:r>
              <a:rPr lang="ar-SY" sz="3200" dirty="0" smtClean="0">
                <a:solidFill>
                  <a:schemeClr val="accent1">
                    <a:lumMod val="50000"/>
                  </a:schemeClr>
                </a:solidFill>
                <a:cs typeface="+mn-cs"/>
              </a:rPr>
              <a:t> ، ونشر ثقافة المنافسة وتقصي المعلومات للكشف عن الممارسات المخلة بقواعد المنافسة وذلك بالتعاون مع الجهات ذات العلاقة وفق أحكام القوانين النافذة .</a:t>
            </a: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ppt_x"/>
                                          </p:val>
                                        </p:tav>
                                        <p:tav tm="100000">
                                          <p:val>
                                            <p:strVal val="#ppt_x"/>
                                          </p:val>
                                        </p:tav>
                                      </p:tavLst>
                                    </p:anim>
                                    <p:anim calcmode="lin" valueType="num">
                                      <p:cBhvr additive="base">
                                        <p:cTn id="8" dur="500" fill="hold"/>
                                        <p:tgtEl>
                                          <p:spTgt spid="409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 calcmode="lin" valueType="num">
                                      <p:cBhvr additive="base">
                                        <p:cTn id="19"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عنصر نائب للمحتوى 2"/>
          <p:cNvSpPr>
            <a:spLocks noGrp="1"/>
          </p:cNvSpPr>
          <p:nvPr>
            <p:ph sz="quarter" idx="1"/>
          </p:nvPr>
        </p:nvSpPr>
        <p:spPr>
          <a:xfrm>
            <a:off x="0" y="1828800"/>
            <a:ext cx="9144000" cy="5029200"/>
          </a:xfrm>
        </p:spPr>
        <p:txBody>
          <a:bodyPr>
            <a:normAutofit/>
          </a:bodyPr>
          <a:lstStyle/>
          <a:p>
            <a:pPr marL="609600" indent="-609600" eaLnBrk="1" fontAlgn="auto" hangingPunct="1">
              <a:lnSpc>
                <a:spcPct val="90000"/>
              </a:lnSpc>
              <a:spcAft>
                <a:spcPts val="0"/>
              </a:spcAft>
              <a:buFont typeface="Wingdings" pitchFamily="2" charset="2"/>
              <a:buNone/>
              <a:defRPr/>
            </a:pPr>
            <a:endParaRPr lang="en-US" sz="3200" dirty="0" smtClean="0">
              <a:solidFill>
                <a:schemeClr val="accent1">
                  <a:lumMod val="50000"/>
                </a:schemeClr>
              </a:solidFill>
              <a:cs typeface="+mn-cs"/>
            </a:endParaRPr>
          </a:p>
          <a:p>
            <a:pPr marL="609600" indent="-609600" eaLnBrk="1" fontAlgn="auto" hangingPunct="1">
              <a:lnSpc>
                <a:spcPct val="90000"/>
              </a:lnSpc>
              <a:spcAft>
                <a:spcPts val="0"/>
              </a:spcAft>
              <a:buFont typeface="Wingdings"/>
              <a:buNone/>
              <a:defRPr/>
            </a:pP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   إجراء التحقيقات في الممارسات التي تكتشفها أو بناء" على ما تتلقاه من شكاوى وإعداد تقارير عن نتائجها ورفع الاقتراحات </a:t>
            </a:r>
            <a:r>
              <a:rPr lang="ar-SA" sz="3200" dirty="0" smtClean="0">
                <a:solidFill>
                  <a:schemeClr val="accent1">
                    <a:lumMod val="50000"/>
                  </a:schemeClr>
                </a:solidFill>
                <a:cs typeface="+mn-cs"/>
              </a:rPr>
              <a:t>للجهات المعنية .</a:t>
            </a:r>
            <a:endParaRPr lang="ar-SY" sz="3200" dirty="0" smtClean="0">
              <a:solidFill>
                <a:schemeClr val="accent1">
                  <a:lumMod val="50000"/>
                </a:schemeClr>
              </a:solidFill>
              <a:cs typeface="+mn-cs"/>
            </a:endParaRPr>
          </a:p>
          <a:p>
            <a:pPr marL="609600" indent="-609600" eaLnBrk="1" fontAlgn="auto" hangingPunct="1">
              <a:lnSpc>
                <a:spcPct val="90000"/>
              </a:lnSpc>
              <a:spcAft>
                <a:spcPts val="0"/>
              </a:spcAft>
              <a:buFont typeface="Wingdings" pitchFamily="2" charset="2"/>
              <a:buNone/>
              <a:defRPr/>
            </a:pPr>
            <a:endParaRPr lang="ar-SA" sz="3200" dirty="0" smtClean="0">
              <a:solidFill>
                <a:schemeClr val="accent1">
                  <a:lumMod val="50000"/>
                </a:schemeClr>
              </a:solidFill>
              <a:cs typeface="+mn-cs"/>
            </a:endParaRPr>
          </a:p>
          <a:p>
            <a:pPr marL="609600" indent="-609600" eaLnBrk="1" fontAlgn="auto" hangingPunct="1">
              <a:lnSpc>
                <a:spcPct val="90000"/>
              </a:lnSpc>
              <a:spcAft>
                <a:spcPts val="0"/>
              </a:spcAft>
              <a:buFont typeface="Wingdings" pitchFamily="2" charset="2"/>
              <a:buNone/>
              <a:defRPr/>
            </a:pP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   تلقي ومتابعة الطلبات المتعلقة بعمليات التركز الاقتصادي التي ورد نص عليها في المادة (10) من هذا القانون.</a:t>
            </a:r>
            <a:endParaRPr lang="en-US"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 calcmode="lin" valueType="num">
                                      <p:cBhvr additive="base">
                                        <p:cTn id="7"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987">
                                            <p:txEl>
                                              <p:pRg st="3" end="3"/>
                                            </p:txEl>
                                          </p:spTgt>
                                        </p:tgtEl>
                                        <p:attrNameLst>
                                          <p:attrName>style.visibility</p:attrName>
                                        </p:attrNameLst>
                                      </p:cBhvr>
                                      <p:to>
                                        <p:strVal val="visible"/>
                                      </p:to>
                                    </p:set>
                                    <p:anim calcmode="lin" valueType="num">
                                      <p:cBhvr additive="base">
                                        <p:cTn id="13"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وان 1"/>
          <p:cNvSpPr>
            <a:spLocks noGrp="1"/>
          </p:cNvSpPr>
          <p:nvPr>
            <p:ph type="title"/>
          </p:nvPr>
        </p:nvSpPr>
        <p:spPr>
          <a:xfrm>
            <a:off x="609600" y="228600"/>
            <a:ext cx="8153400" cy="990600"/>
          </a:xfrm>
        </p:spPr>
        <p:txBody>
          <a:bodyPr>
            <a:normAutofit/>
          </a:bodyPr>
          <a:lstStyle/>
          <a:p>
            <a:pPr algn="ctr" eaLnBrk="1" fontAlgn="auto" hangingPunct="1">
              <a:spcAft>
                <a:spcPts val="0"/>
              </a:spcAft>
              <a:defRPr/>
            </a:pPr>
            <a:r>
              <a:rPr lang="ar-SA" b="1" dirty="0" smtClean="0">
                <a:solidFill>
                  <a:schemeClr val="accent3">
                    <a:lumMod val="50000"/>
                  </a:schemeClr>
                </a:solidFill>
                <a:cs typeface="+mj-cs"/>
              </a:rPr>
              <a:t> هدف القانون</a:t>
            </a:r>
            <a:endParaRPr lang="ar-SA" dirty="0" smtClean="0">
              <a:solidFill>
                <a:schemeClr val="accent3">
                  <a:lumMod val="50000"/>
                </a:schemeClr>
              </a:solidFill>
              <a:cs typeface="+mj-cs"/>
            </a:endParaRPr>
          </a:p>
        </p:txBody>
      </p:sp>
      <p:sp>
        <p:nvSpPr>
          <p:cNvPr id="6147"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a:buNone/>
              <a:defRPr/>
            </a:pPr>
            <a:r>
              <a:rPr lang="ar-SY" b="1" dirty="0" smtClean="0">
                <a:solidFill>
                  <a:schemeClr val="accent1">
                    <a:lumMod val="50000"/>
                  </a:schemeClr>
                </a:solidFill>
                <a:cs typeface="+mn-cs"/>
              </a:rPr>
              <a:t>- تحديد القواعد المنظمة لحرية المنافسة </a:t>
            </a:r>
            <a:r>
              <a:rPr lang="ar-SY" b="1" dirty="0" err="1" smtClean="0">
                <a:solidFill>
                  <a:schemeClr val="accent1">
                    <a:lumMod val="50000"/>
                  </a:schemeClr>
                </a:solidFill>
                <a:cs typeface="+mn-cs"/>
              </a:rPr>
              <a:t>و</a:t>
            </a:r>
            <a:r>
              <a:rPr lang="ar-SY" b="1" dirty="0" smtClean="0">
                <a:solidFill>
                  <a:schemeClr val="accent1">
                    <a:lumMod val="50000"/>
                  </a:schemeClr>
                </a:solidFill>
                <a:cs typeface="+mn-cs"/>
              </a:rPr>
              <a:t> ضبط الالتزامات الموضوعية (كامل </a:t>
            </a:r>
            <a:r>
              <a:rPr lang="ar-SA" b="1" dirty="0" smtClean="0">
                <a:solidFill>
                  <a:schemeClr val="accent1">
                    <a:lumMod val="50000"/>
                  </a:schemeClr>
                </a:solidFill>
                <a:cs typeface="+mn-cs"/>
              </a:rPr>
              <a:t>ا</a:t>
            </a:r>
            <a:r>
              <a:rPr lang="ar-SY" b="1" dirty="0" smtClean="0">
                <a:solidFill>
                  <a:schemeClr val="accent1">
                    <a:lumMod val="50000"/>
                  </a:schemeClr>
                </a:solidFill>
                <a:cs typeface="+mn-cs"/>
              </a:rPr>
              <a:t>لمنتجين - التجار ومقدمي الخدمات - الوسطاء الآخرين )    والرامية إلى درء كل ممارسة مخلة بقواعد المنافسة.</a:t>
            </a:r>
          </a:p>
          <a:p>
            <a:pPr marL="320040" indent="-320040" eaLnBrk="1" fontAlgn="auto" hangingPunct="1">
              <a:spcAft>
                <a:spcPts val="0"/>
              </a:spcAft>
              <a:buFont typeface="Wingdings"/>
              <a:buNone/>
              <a:defRPr/>
            </a:pPr>
            <a:endParaRPr lang="ar-SY" b="1"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Y" b="1" dirty="0" smtClean="0">
                <a:solidFill>
                  <a:schemeClr val="accent1">
                    <a:lumMod val="50000"/>
                  </a:schemeClr>
                </a:solidFill>
                <a:cs typeface="+mn-cs"/>
              </a:rPr>
              <a:t>-  القضاء على الممارسات</a:t>
            </a:r>
            <a:r>
              <a:rPr lang="ar-SA" b="1" dirty="0" smtClean="0">
                <a:solidFill>
                  <a:schemeClr val="accent1">
                    <a:lumMod val="50000"/>
                  </a:schemeClr>
                </a:solidFill>
                <a:cs typeface="+mn-cs"/>
              </a:rPr>
              <a:t>  الاحتكارية.</a:t>
            </a:r>
          </a:p>
          <a:p>
            <a:pPr marL="320040" indent="-320040" eaLnBrk="1" fontAlgn="auto" hangingPunct="1">
              <a:spcAft>
                <a:spcPts val="0"/>
              </a:spcAft>
              <a:buFontTx/>
              <a:buChar char="-"/>
              <a:defRPr/>
            </a:pPr>
            <a:endParaRPr lang="ar-SA" b="1"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A" b="1" dirty="0" smtClean="0">
                <a:solidFill>
                  <a:schemeClr val="accent1">
                    <a:lumMod val="50000"/>
                  </a:schemeClr>
                </a:solidFill>
                <a:cs typeface="+mn-cs"/>
              </a:rPr>
              <a:t>-  ضبط عمليات التركز الاقتصادي ومراقبتها.  </a:t>
            </a:r>
            <a:endParaRPr lang="en-US" b="1"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dirty="0" smtClean="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990600"/>
            <a:ext cx="8153400" cy="5105400"/>
          </a:xfrm>
        </p:spPr>
        <p:txBody>
          <a:bodyPr>
            <a:noAutofit/>
          </a:bodyPr>
          <a:lstStyle/>
          <a:p>
            <a:pPr marL="609600" indent="-609600" eaLnBrk="1" fontAlgn="auto" hangingPunct="1">
              <a:lnSpc>
                <a:spcPct val="90000"/>
              </a:lnSpc>
              <a:spcAft>
                <a:spcPts val="0"/>
              </a:spcAft>
              <a:buFont typeface="Wingdings"/>
              <a:buNone/>
              <a:defRPr/>
            </a:pPr>
            <a:endParaRPr lang="ar-SY" sz="3200" dirty="0" smtClean="0">
              <a:solidFill>
                <a:schemeClr val="accent1">
                  <a:lumMod val="50000"/>
                </a:schemeClr>
              </a:solidFill>
              <a:cs typeface="+mn-cs"/>
            </a:endParaRPr>
          </a:p>
          <a:p>
            <a:pPr marL="609600" indent="-609600" algn="just" eaLnBrk="1" fontAlgn="auto" hangingPunct="1">
              <a:lnSpc>
                <a:spcPct val="90000"/>
              </a:lnSpc>
              <a:spcAft>
                <a:spcPts val="0"/>
              </a:spcAft>
              <a:buFont typeface="Wingdings"/>
              <a:buNone/>
              <a:defRPr/>
            </a:pPr>
            <a:r>
              <a:rPr lang="ar-SY" sz="3200" dirty="0" smtClean="0">
                <a:solidFill>
                  <a:schemeClr val="accent1">
                    <a:lumMod val="50000"/>
                  </a:schemeClr>
                </a:solidFill>
                <a:cs typeface="+mn-cs"/>
              </a:rPr>
              <a:t>  - إصدار آراء توضيحية بالمسائل المتعلقة بعملها وذلك من </a:t>
            </a:r>
            <a:endParaRPr lang="en-US" sz="3200" dirty="0" smtClean="0">
              <a:solidFill>
                <a:schemeClr val="accent1">
                  <a:lumMod val="50000"/>
                </a:schemeClr>
              </a:solidFill>
              <a:cs typeface="+mn-cs"/>
            </a:endParaRPr>
          </a:p>
          <a:p>
            <a:pPr marL="609600" indent="-609600" algn="just" eaLnBrk="1" fontAlgn="auto" hangingPunct="1">
              <a:lnSpc>
                <a:spcPct val="90000"/>
              </a:lnSpc>
              <a:spcAft>
                <a:spcPts val="0"/>
              </a:spcAft>
              <a:buFont typeface="Wingdings"/>
              <a:buNone/>
              <a:defRPr/>
            </a:pPr>
            <a:r>
              <a:rPr lang="ar-SY" sz="3200" dirty="0" smtClean="0">
                <a:solidFill>
                  <a:schemeClr val="accent1">
                    <a:lumMod val="50000"/>
                  </a:schemeClr>
                </a:solidFill>
                <a:cs typeface="+mn-cs"/>
              </a:rPr>
              <a:t>   تلقاء نفسها أو بناء" على طلب المؤسسات.</a:t>
            </a:r>
          </a:p>
          <a:p>
            <a:pPr marL="609600" indent="-609600" algn="just" eaLnBrk="1" fontAlgn="auto" hangingPunct="1">
              <a:lnSpc>
                <a:spcPct val="90000"/>
              </a:lnSpc>
              <a:spcAft>
                <a:spcPts val="0"/>
              </a:spcAft>
              <a:buFont typeface="Wingdings"/>
              <a:buNone/>
              <a:defRPr/>
            </a:pPr>
            <a:r>
              <a:rPr lang="ar-SA" sz="3200" dirty="0" smtClean="0">
                <a:solidFill>
                  <a:schemeClr val="accent1">
                    <a:lumMod val="50000"/>
                  </a:schemeClr>
                </a:solidFill>
                <a:cs typeface="+mn-cs"/>
              </a:rPr>
              <a:t>  - </a:t>
            </a:r>
            <a:r>
              <a:rPr lang="ar-SY" sz="3200" dirty="0" smtClean="0">
                <a:solidFill>
                  <a:schemeClr val="accent1">
                    <a:lumMod val="50000"/>
                  </a:schemeClr>
                </a:solidFill>
                <a:cs typeface="+mn-cs"/>
              </a:rPr>
              <a:t>الاستعانة بخبراء أو مستشارين من خارج المجلس لانجاز أي من الأعمال التي تدخل ضمن صلاحياته.</a:t>
            </a:r>
          </a:p>
          <a:p>
            <a:pPr marL="609600" indent="-609600" algn="just" eaLnBrk="1" fontAlgn="auto" hangingPunct="1">
              <a:lnSpc>
                <a:spcPct val="90000"/>
              </a:lnSpc>
              <a:spcAft>
                <a:spcPts val="0"/>
              </a:spcAft>
              <a:buFont typeface="Wingdings"/>
              <a:buNone/>
              <a:defRPr/>
            </a:pPr>
            <a:r>
              <a:rPr lang="ar-SY" sz="3200" dirty="0" smtClean="0">
                <a:solidFill>
                  <a:schemeClr val="accent1">
                    <a:lumMod val="50000"/>
                  </a:schemeClr>
                </a:solidFill>
                <a:cs typeface="+mn-cs"/>
              </a:rPr>
              <a:t>  - التعاون مع الجهات المماثلة خارج الجمهورية العربية السورية لغايات تبادل المعلومات والبيانات لجهة سرية المعلومات. </a:t>
            </a:r>
            <a:endParaRPr lang="en-US" sz="3200" dirty="0" smtClean="0">
              <a:solidFill>
                <a:schemeClr val="accent1">
                  <a:lumMod val="50000"/>
                </a:schemeClr>
              </a:solidFill>
              <a:cs typeface="+mn-cs"/>
            </a:endParaRPr>
          </a:p>
          <a:p>
            <a:pPr marL="609600" indent="-609600" algn="just" eaLnBrk="1" fontAlgn="auto" hangingPunct="1">
              <a:lnSpc>
                <a:spcPct val="90000"/>
              </a:lnSpc>
              <a:spcAft>
                <a:spcPts val="0"/>
              </a:spcAft>
              <a:buFont typeface="Wingdings"/>
              <a:buNone/>
              <a:defRPr/>
            </a:pPr>
            <a:r>
              <a:rPr lang="ar-SA" sz="3200" dirty="0" smtClean="0">
                <a:solidFill>
                  <a:schemeClr val="accent1">
                    <a:lumMod val="50000"/>
                  </a:schemeClr>
                </a:solidFill>
                <a:cs typeface="+mn-cs"/>
              </a:rPr>
              <a:t>  - </a:t>
            </a:r>
            <a:r>
              <a:rPr lang="ar-SY" sz="3200" dirty="0" smtClean="0">
                <a:solidFill>
                  <a:schemeClr val="accent1">
                    <a:lumMod val="50000"/>
                  </a:schemeClr>
                </a:solidFill>
                <a:cs typeface="+mn-cs"/>
              </a:rPr>
              <a:t>رفع تقرير سنوي عن وضع المنافسة إلى مجلس الوزراء .</a:t>
            </a:r>
          </a:p>
          <a:p>
            <a:pPr marL="320040" indent="-320040" eaLnBrk="1" fontAlgn="auto" hangingPunct="1">
              <a:spcAft>
                <a:spcPts val="0"/>
              </a:spcAft>
              <a:buFont typeface="Wingdings"/>
              <a:buNone/>
              <a:defRPr/>
            </a:pPr>
            <a:endParaRPr lang="en-US"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sz="4000" b="1" dirty="0" smtClean="0">
                <a:solidFill>
                  <a:schemeClr val="accent3">
                    <a:lumMod val="50000"/>
                  </a:schemeClr>
                </a:solidFill>
                <a:cs typeface="+mn-cs"/>
              </a:rPr>
              <a:t>قرارات المجلس بخصوص عمليات التركز </a:t>
            </a:r>
            <a:r>
              <a:rPr lang="ar-SY" sz="4000" b="1" dirty="0" err="1" smtClean="0">
                <a:solidFill>
                  <a:schemeClr val="accent3">
                    <a:lumMod val="50000"/>
                  </a:schemeClr>
                </a:solidFill>
                <a:cs typeface="+mn-cs"/>
              </a:rPr>
              <a:t>الإقتصادي</a:t>
            </a:r>
            <a:endParaRPr lang="ar-SA" sz="4000" dirty="0" smtClean="0">
              <a:solidFill>
                <a:schemeClr val="accent3">
                  <a:lumMod val="50000"/>
                </a:schemeClr>
              </a:solidFill>
              <a:cs typeface="+mn-cs"/>
            </a:endParaRPr>
          </a:p>
        </p:txBody>
      </p:sp>
      <p:sp>
        <p:nvSpPr>
          <p:cNvPr id="44035" name="عنصر نائب للمحتوى 2"/>
          <p:cNvSpPr>
            <a:spLocks noGrp="1"/>
          </p:cNvSpPr>
          <p:nvPr>
            <p:ph sz="quarter" idx="1"/>
          </p:nvPr>
        </p:nvSpPr>
        <p:spPr>
          <a:xfrm>
            <a:off x="0" y="2017713"/>
            <a:ext cx="9144000" cy="4840287"/>
          </a:xfrm>
        </p:spPr>
        <p:txBody>
          <a:bodyPr>
            <a:noAutofit/>
          </a:bodyPr>
          <a:lstStyle/>
          <a:p>
            <a:pPr marL="320040" indent="-320040" eaLnBrk="1" fontAlgn="auto" hangingPunct="1">
              <a:spcAft>
                <a:spcPts val="0"/>
              </a:spcAft>
              <a:buFont typeface="Wingdings" pitchFamily="2" charset="2"/>
              <a:buNone/>
              <a:defRPr/>
            </a:pPr>
            <a:r>
              <a:rPr lang="ar-SA" sz="3200" dirty="0" smtClean="0">
                <a:solidFill>
                  <a:schemeClr val="accent1">
                    <a:lumMod val="50000"/>
                  </a:schemeClr>
                </a:solidFill>
                <a:cs typeface="+mn-cs"/>
              </a:rPr>
              <a:t>- </a:t>
            </a:r>
            <a:r>
              <a:rPr lang="ar-SY" sz="3200" dirty="0" smtClean="0">
                <a:solidFill>
                  <a:schemeClr val="accent1">
                    <a:lumMod val="50000"/>
                  </a:schemeClr>
                </a:solidFill>
                <a:cs typeface="+mn-cs"/>
              </a:rPr>
              <a:t>الموافقة على عملية التركز الاقتصادي إذا كانت تحسن وضع المنافسة  أو كانت لها آثار اقتصادية إيجابية كأن يؤدي إلى تخفيض سعر الخدمات </a:t>
            </a:r>
            <a:r>
              <a:rPr lang="ar-SY" sz="3200" dirty="0" err="1" smtClean="0">
                <a:solidFill>
                  <a:schemeClr val="accent1">
                    <a:lumMod val="50000"/>
                  </a:schemeClr>
                </a:solidFill>
                <a:cs typeface="+mn-cs"/>
              </a:rPr>
              <a:t>أوالسلع</a:t>
            </a:r>
            <a:r>
              <a:rPr lang="ar-SY" sz="3200" dirty="0" smtClean="0">
                <a:solidFill>
                  <a:schemeClr val="accent1">
                    <a:lumMod val="50000"/>
                  </a:schemeClr>
                </a:solidFill>
                <a:cs typeface="+mn-cs"/>
              </a:rPr>
              <a:t> أو إيجاد فرص عمل أو تشجيع التصدير أو جذب الاستثمار أو إلى دعم قدرة المؤسسات الوطنية على المنافسة الدولية أو كانت ضرورية لتقدم تقني مرغوب فيه أو تحسين نوعية الخدمات والسلع أو طرح منتجات جديدة في السوق </a:t>
            </a:r>
            <a:r>
              <a:rPr lang="ar-SY" dirty="0" smtClean="0">
                <a:solidFill>
                  <a:schemeClr val="accent1">
                    <a:lumMod val="50000"/>
                  </a:schemeClr>
                </a:solidFill>
                <a:cs typeface="+mn-cs"/>
              </a:rPr>
              <a:t>.</a:t>
            </a:r>
            <a:endParaRPr lang="en-US"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dirty="0" smtClean="0">
              <a:solidFill>
                <a:srgbClr val="0033CC"/>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5257800"/>
          </a:xfrm>
        </p:spPr>
        <p:txBody>
          <a:bodyPr>
            <a:noAutofit/>
          </a:bodyPr>
          <a:lstStyle/>
          <a:p>
            <a:pPr marL="609600" indent="-609600" eaLnBrk="1" fontAlgn="auto" hangingPunct="1">
              <a:spcAft>
                <a:spcPts val="0"/>
              </a:spcAft>
              <a:buFont typeface="Wingdings"/>
              <a:buNone/>
              <a:defRPr/>
            </a:pPr>
            <a:endParaRPr lang="ar-SA" sz="3200"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A" sz="3200" dirty="0" smtClean="0">
                <a:solidFill>
                  <a:schemeClr val="accent1">
                    <a:lumMod val="50000"/>
                  </a:schemeClr>
                </a:solidFill>
                <a:cs typeface="+mn-cs"/>
              </a:rPr>
              <a:t>    - </a:t>
            </a:r>
            <a:r>
              <a:rPr lang="ar-SY" sz="3200" dirty="0" smtClean="0">
                <a:solidFill>
                  <a:schemeClr val="accent1">
                    <a:lumMod val="50000"/>
                  </a:schemeClr>
                </a:solidFill>
                <a:cs typeface="+mn-cs"/>
              </a:rPr>
              <a:t>الموافقة على عملية التركز الاقتصادي شريطة تعهد      المؤسسات المعنية بتنفيذ شروط يحددها المجلس لهذه </a:t>
            </a:r>
            <a:endParaRPr lang="ar-SA" sz="3200"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Y" sz="3200" dirty="0" smtClean="0">
                <a:solidFill>
                  <a:schemeClr val="accent1">
                    <a:lumMod val="50000"/>
                  </a:schemeClr>
                </a:solidFill>
                <a:cs typeface="+mn-cs"/>
              </a:rPr>
              <a:t>      الغاية.</a:t>
            </a:r>
          </a:p>
          <a:p>
            <a:pPr marL="609600" indent="-609600" eaLnBrk="1" fontAlgn="auto" hangingPunct="1">
              <a:spcAft>
                <a:spcPts val="0"/>
              </a:spcAft>
              <a:buFont typeface="Wingdings"/>
              <a:buNone/>
              <a:defRPr/>
            </a:pPr>
            <a:r>
              <a:rPr lang="ar-SA" sz="3200" dirty="0" smtClean="0">
                <a:solidFill>
                  <a:schemeClr val="accent1">
                    <a:lumMod val="50000"/>
                  </a:schemeClr>
                </a:solidFill>
                <a:cs typeface="+mn-cs"/>
              </a:rPr>
              <a:t>    - </a:t>
            </a:r>
            <a:r>
              <a:rPr lang="ar-SY" sz="3200" dirty="0" smtClean="0">
                <a:solidFill>
                  <a:schemeClr val="accent1">
                    <a:lumMod val="50000"/>
                  </a:schemeClr>
                </a:solidFill>
                <a:cs typeface="+mn-cs"/>
              </a:rPr>
              <a:t>عدم الموافقة على عملية التركز الاقتصادي وإصدار قرار بإلغائها وإعادة الوضع إلى ما كان عليه</a:t>
            </a:r>
          </a:p>
          <a:p>
            <a:pPr marL="320040" indent="-320040" eaLnBrk="1" fontAlgn="auto" hangingPunct="1">
              <a:spcAft>
                <a:spcPts val="0"/>
              </a:spcAft>
              <a:buFont typeface="Wingdings"/>
              <a:buChar char=""/>
              <a:defRPr/>
            </a:pPr>
            <a:endParaRPr lang="en-US"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4495800"/>
          </a:xfrm>
        </p:spPr>
        <p:txBody>
          <a:bodyPr>
            <a:normAutofit/>
          </a:bodyPr>
          <a:lstStyle/>
          <a:p>
            <a:pPr marL="609600" indent="-609600" eaLnBrk="1" fontAlgn="auto" hangingPunct="1">
              <a:spcAft>
                <a:spcPts val="0"/>
              </a:spcAft>
              <a:buFont typeface="Wingdings"/>
              <a:buNone/>
              <a:defRPr/>
            </a:pPr>
            <a:endParaRPr lang="ar-SA" sz="2800" dirty="0" smtClean="0">
              <a:solidFill>
                <a:schemeClr val="accent1">
                  <a:lumMod val="50000"/>
                </a:schemeClr>
              </a:solidFill>
              <a:cs typeface="+mn-cs"/>
            </a:endParaRPr>
          </a:p>
          <a:p>
            <a:pPr marL="609600" indent="-609600" eaLnBrk="1" fontAlgn="auto" hangingPunct="1">
              <a:spcAft>
                <a:spcPts val="0"/>
              </a:spcAft>
              <a:buFont typeface="Wingdings"/>
              <a:buNone/>
              <a:defRPr/>
            </a:pPr>
            <a:endParaRPr lang="ar-SA" sz="2800" dirty="0" smtClean="0">
              <a:solidFill>
                <a:schemeClr val="accent1">
                  <a:lumMod val="50000"/>
                </a:schemeClr>
              </a:solidFill>
              <a:cs typeface="+mn-cs"/>
            </a:endParaRPr>
          </a:p>
          <a:p>
            <a:pPr marL="609600" indent="-609600" eaLnBrk="1" fontAlgn="auto" hangingPunct="1">
              <a:spcAft>
                <a:spcPts val="0"/>
              </a:spcAft>
              <a:buFont typeface="Wingdings"/>
              <a:buNone/>
              <a:defRPr/>
            </a:pPr>
            <a:r>
              <a:rPr lang="ar-SY" sz="3600" dirty="0" smtClean="0">
                <a:solidFill>
                  <a:schemeClr val="accent1">
                    <a:lumMod val="50000"/>
                  </a:schemeClr>
                </a:solidFill>
                <a:cs typeface="+mn-cs"/>
              </a:rPr>
              <a:t>      وفي جميع الحالات المبينة يتم نشر القرار أو ملخص عنه في صحيفتين يوميتين محليتين على الأقل.</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ar-SA" sz="3200" dirty="0" smtClean="0">
              <a:solidFill>
                <a:schemeClr val="accent1">
                  <a:lumMod val="50000"/>
                </a:schemeClr>
              </a:solidFill>
              <a:cs typeface="+mn-cs"/>
            </a:endParaRPr>
          </a:p>
          <a:p>
            <a:pPr marL="320040" indent="-320040" eaLnBrk="1" fontAlgn="auto" hangingPunct="1">
              <a:spcAft>
                <a:spcPts val="0"/>
              </a:spcAft>
              <a:buFont typeface="Wingdings"/>
              <a:buChar char=""/>
              <a:defRPr/>
            </a:pPr>
            <a:endParaRPr lang="en-US" sz="28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b="1" dirty="0" smtClean="0">
                <a:solidFill>
                  <a:schemeClr val="accent3">
                    <a:lumMod val="50000"/>
                  </a:schemeClr>
                </a:solidFill>
                <a:cs typeface="+mj-cs"/>
              </a:rPr>
              <a:t>الضابطة العدلية </a:t>
            </a:r>
            <a:r>
              <a:rPr lang="ar-SY" b="1" dirty="0" err="1" smtClean="0">
                <a:solidFill>
                  <a:schemeClr val="accent3">
                    <a:lumMod val="50000"/>
                  </a:schemeClr>
                </a:solidFill>
                <a:cs typeface="+mj-cs"/>
              </a:rPr>
              <a:t>والتتبعات</a:t>
            </a:r>
            <a:r>
              <a:rPr lang="de-DE" b="1" i="1" dirty="0" smtClean="0">
                <a:solidFill>
                  <a:schemeClr val="accent3">
                    <a:lumMod val="50000"/>
                  </a:schemeClr>
                </a:solidFill>
                <a:cs typeface="+mj-cs"/>
              </a:rPr>
              <a:t/>
            </a:r>
            <a:br>
              <a:rPr lang="de-DE" b="1" i="1" dirty="0" smtClean="0">
                <a:solidFill>
                  <a:schemeClr val="accent3">
                    <a:lumMod val="50000"/>
                  </a:schemeClr>
                </a:solidFill>
                <a:cs typeface="+mj-cs"/>
              </a:rPr>
            </a:br>
            <a:endParaRPr lang="ar-SA" dirty="0" smtClean="0">
              <a:solidFill>
                <a:schemeClr val="accent3">
                  <a:lumMod val="50000"/>
                </a:schemeClr>
              </a:solidFill>
              <a:cs typeface="+mj-cs"/>
            </a:endParaRPr>
          </a:p>
        </p:txBody>
      </p:sp>
      <p:sp>
        <p:nvSpPr>
          <p:cNvPr id="47107"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lnSpc>
                <a:spcPct val="8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Y" sz="3600" dirty="0" smtClean="0">
                <a:solidFill>
                  <a:schemeClr val="accent1">
                    <a:lumMod val="50000"/>
                  </a:schemeClr>
                </a:solidFill>
                <a:cs typeface="+mn-cs"/>
              </a:rPr>
              <a:t>   يتمتع العاملون المحلفون في الهيئة بصفة الضابطة العدلية لإجراء تفتيش وتعيين الأشياء </a:t>
            </a:r>
            <a:r>
              <a:rPr lang="ar-SY" sz="3600" dirty="0" err="1" smtClean="0">
                <a:solidFill>
                  <a:schemeClr val="accent1">
                    <a:lumMod val="50000"/>
                  </a:schemeClr>
                </a:solidFill>
                <a:cs typeface="+mn-cs"/>
              </a:rPr>
              <a:t>الجرمية</a:t>
            </a:r>
            <a:r>
              <a:rPr lang="ar-SY" sz="3600" dirty="0" smtClean="0">
                <a:solidFill>
                  <a:schemeClr val="accent1">
                    <a:lumMod val="50000"/>
                  </a:schemeClr>
                </a:solidFill>
                <a:cs typeface="+mn-cs"/>
              </a:rPr>
              <a:t> وجردها وضبطها وأخذ نماذج منها.</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تسليم الوثائق</a:t>
            </a:r>
            <a:endParaRPr lang="ar-SA" b="1" dirty="0" smtClean="0">
              <a:solidFill>
                <a:schemeClr val="accent3">
                  <a:lumMod val="50000"/>
                </a:schemeClr>
              </a:solidFill>
              <a:cs typeface="+mj-cs"/>
            </a:endParaRPr>
          </a:p>
        </p:txBody>
      </p:sp>
      <p:sp>
        <p:nvSpPr>
          <p:cNvPr id="52227"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r>
              <a:rPr lang="de-DE" dirty="0" smtClean="0">
                <a:solidFill>
                  <a:schemeClr val="accent1">
                    <a:lumMod val="50000"/>
                  </a:schemeClr>
                </a:solidFill>
                <a:cs typeface="+mn-cs"/>
              </a:rPr>
              <a:t>	</a:t>
            </a:r>
            <a:r>
              <a:rPr lang="ar-SY" dirty="0" smtClean="0">
                <a:solidFill>
                  <a:schemeClr val="accent1">
                    <a:lumMod val="50000"/>
                  </a:schemeClr>
                </a:solidFill>
                <a:cs typeface="+mn-cs"/>
              </a:rPr>
              <a:t> </a:t>
            </a: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ب- يمكن لرئيس مجلس المنافسة تسليم الوثائق المخلة بسرية القضايا في الحالة التي تكون فيها ضرورية لممارسة الأطراف لحقوقهم أمام جهات قضائية أو رسمية.</a:t>
            </a:r>
            <a:endParaRPr lang="en-US" sz="36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additive="base">
                                        <p:cTn id="13"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sz="5400" b="1" dirty="0" smtClean="0">
                <a:solidFill>
                  <a:schemeClr val="accent3">
                    <a:lumMod val="50000"/>
                  </a:schemeClr>
                </a:solidFill>
                <a:cs typeface="+mj-cs"/>
              </a:rPr>
              <a:t>النظر بالمخالفات</a:t>
            </a:r>
            <a:endParaRPr lang="ar-SA" sz="5400" dirty="0" smtClean="0">
              <a:solidFill>
                <a:schemeClr val="accent3">
                  <a:lumMod val="50000"/>
                </a:schemeClr>
              </a:solidFill>
              <a:cs typeface="+mj-cs"/>
            </a:endParaRPr>
          </a:p>
        </p:txBody>
      </p:sp>
      <p:sp>
        <p:nvSpPr>
          <p:cNvPr id="53251"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ينظر المجلس بالمخالفات لأحكام هذا القانون من( تلقاء نفسه –     </a:t>
            </a:r>
            <a:r>
              <a:rPr lang="ar-SY" sz="3200" dirty="0" err="1" smtClean="0">
                <a:solidFill>
                  <a:schemeClr val="accent1">
                    <a:lumMod val="50000"/>
                  </a:schemeClr>
                </a:solidFill>
                <a:cs typeface="+mn-cs"/>
              </a:rPr>
              <a:t>أوعندما</a:t>
            </a:r>
            <a:r>
              <a:rPr lang="ar-SY" sz="3200" dirty="0" smtClean="0">
                <a:solidFill>
                  <a:schemeClr val="accent1">
                    <a:lumMod val="50000"/>
                  </a:schemeClr>
                </a:solidFill>
                <a:cs typeface="+mn-cs"/>
              </a:rPr>
              <a:t> تعرض عليه من قبل الوزير- أو بطلب من الحكومة - أو من المؤسسات الاقتصادية- </a:t>
            </a:r>
            <a:r>
              <a:rPr lang="ar-SY" sz="3200" dirty="0" err="1" smtClean="0">
                <a:solidFill>
                  <a:schemeClr val="accent1">
                    <a:lumMod val="50000"/>
                  </a:schemeClr>
                </a:solidFill>
                <a:cs typeface="+mn-cs"/>
              </a:rPr>
              <a:t>أوالمنظمات</a:t>
            </a:r>
            <a:r>
              <a:rPr lang="ar-SY" sz="3200" dirty="0" smtClean="0">
                <a:solidFill>
                  <a:schemeClr val="accent1">
                    <a:lumMod val="50000"/>
                  </a:schemeClr>
                </a:solidFill>
                <a:cs typeface="+mn-cs"/>
              </a:rPr>
              <a:t> المهنية - أو النقابات - أو هيئات المستهلكين -  </a:t>
            </a:r>
            <a:r>
              <a:rPr lang="ar-SY" sz="3200" dirty="0" err="1" smtClean="0">
                <a:solidFill>
                  <a:schemeClr val="accent1">
                    <a:lumMod val="50000"/>
                  </a:schemeClr>
                </a:solidFill>
                <a:cs typeface="+mn-cs"/>
              </a:rPr>
              <a:t>أوغرف</a:t>
            </a:r>
            <a:r>
              <a:rPr lang="ar-SY" sz="3200" dirty="0" smtClean="0">
                <a:solidFill>
                  <a:schemeClr val="accent1">
                    <a:lumMod val="50000"/>
                  </a:schemeClr>
                </a:solidFill>
                <a:cs typeface="+mn-cs"/>
              </a:rPr>
              <a:t> </a:t>
            </a:r>
            <a:r>
              <a:rPr lang="ar-SY" sz="3200" smtClean="0">
                <a:solidFill>
                  <a:schemeClr val="accent1">
                    <a:lumMod val="50000"/>
                  </a:schemeClr>
                </a:solidFill>
                <a:cs typeface="+mn-cs"/>
              </a:rPr>
              <a:t>(التجارة ، الصناعة ،الزراعة</a:t>
            </a:r>
            <a:r>
              <a:rPr lang="ar-SY" sz="3200" dirty="0" smtClean="0">
                <a:solidFill>
                  <a:schemeClr val="accent1">
                    <a:lumMod val="50000"/>
                  </a:schemeClr>
                </a:solidFill>
                <a:cs typeface="+mn-cs"/>
              </a:rPr>
              <a:t>)).</a:t>
            </a:r>
            <a:r>
              <a:rPr lang="en-US" sz="3200" dirty="0" smtClean="0">
                <a:solidFill>
                  <a:schemeClr val="accent1">
                    <a:lumMod val="50000"/>
                  </a:schemeClr>
                </a:solidFill>
                <a:cs typeface="+mn-cs"/>
              </a:rPr>
              <a:t> </a:t>
            </a: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ppt_x"/>
                                          </p:val>
                                        </p:tav>
                                        <p:tav tm="100000">
                                          <p:val>
                                            <p:strVal val="#ppt_x"/>
                                          </p:val>
                                        </p:tav>
                                      </p:tavLst>
                                    </p:anim>
                                    <p:anim calcmode="lin" valueType="num">
                                      <p:cBhvr additive="base">
                                        <p:cTn id="8"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3251">
                                            <p:txEl>
                                              <p:pRg st="1" end="1"/>
                                            </p:txEl>
                                          </p:spTgt>
                                        </p:tgtEl>
                                        <p:attrNameLst>
                                          <p:attrName>style.visibility</p:attrName>
                                        </p:attrNameLst>
                                      </p:cBhvr>
                                      <p:to>
                                        <p:strVal val="visible"/>
                                      </p:to>
                                    </p:set>
                                    <p:anim calcmode="lin" valueType="num">
                                      <p:cBhvr additive="base">
                                        <p:cTn id="13"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مندوب الوزارة</a:t>
            </a:r>
            <a:endParaRPr lang="ar-SA" dirty="0" smtClean="0">
              <a:solidFill>
                <a:schemeClr val="accent3">
                  <a:lumMod val="50000"/>
                </a:schemeClr>
              </a:solidFill>
              <a:cs typeface="+mj-cs"/>
            </a:endParaRPr>
          </a:p>
        </p:txBody>
      </p:sp>
      <p:sp>
        <p:nvSpPr>
          <p:cNvPr id="54275"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يعين الوزير ممثلاً عنه أمام مجلس المنافسة يتولى الدفاع عن المصلحة العامة في القضايا المتعلقة بالممارسات المخلة بالمنافسة المنصوص عليها في هذا القانون </a:t>
            </a:r>
            <a:r>
              <a:rPr lang="ar-SA" sz="3600" dirty="0">
                <a:solidFill>
                  <a:schemeClr val="accent1">
                    <a:lumMod val="50000"/>
                  </a:schemeClr>
                </a:solidFill>
                <a:cs typeface="+mn-cs"/>
              </a:rPr>
              <a:t>.</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3">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b="1" dirty="0" smtClean="0">
                <a:solidFill>
                  <a:schemeClr val="accent3">
                    <a:lumMod val="50000"/>
                  </a:schemeClr>
                </a:solidFill>
                <a:cs typeface="+mj-cs"/>
              </a:rPr>
              <a:t>  الجلسة العامة لمجلس المنافسة</a:t>
            </a:r>
            <a:r>
              <a:rPr lang="de-DE" b="1" i="1" dirty="0" smtClean="0">
                <a:solidFill>
                  <a:schemeClr val="accent3">
                    <a:lumMod val="50000"/>
                  </a:schemeClr>
                </a:solidFill>
                <a:cs typeface="+mj-cs"/>
              </a:rPr>
              <a:t/>
            </a:r>
            <a:br>
              <a:rPr lang="de-DE" b="1" i="1" dirty="0" smtClean="0">
                <a:solidFill>
                  <a:schemeClr val="accent3">
                    <a:lumMod val="50000"/>
                  </a:schemeClr>
                </a:solidFill>
                <a:cs typeface="+mj-cs"/>
              </a:rPr>
            </a:br>
            <a:endParaRPr lang="ar-SA" dirty="0" smtClean="0">
              <a:solidFill>
                <a:schemeClr val="accent3">
                  <a:lumMod val="50000"/>
                </a:schemeClr>
              </a:solidFill>
              <a:cs typeface="+mj-cs"/>
            </a:endParaRPr>
          </a:p>
        </p:txBody>
      </p:sp>
      <p:sp>
        <p:nvSpPr>
          <p:cNvPr id="55299"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a:t>
            </a:r>
            <a:r>
              <a:rPr lang="ar-SY" sz="3600" dirty="0" smtClean="0">
                <a:solidFill>
                  <a:schemeClr val="accent1">
                    <a:lumMod val="50000"/>
                  </a:schemeClr>
                </a:solidFill>
                <a:cs typeface="+mn-cs"/>
              </a:rPr>
              <a:t>تقبل القرارات الصادرة عن مجلس المنافسة الطعن أمام المحكمة الإدارية العليا في مجلس الدولة  خلال مدة ستين يوماً من تاريخ تبليغ القرار وتنظر المحكمة بالطعن على وجه </a:t>
            </a:r>
            <a:r>
              <a:rPr lang="ar-SA" sz="3600" dirty="0" smtClean="0">
                <a:solidFill>
                  <a:schemeClr val="accent1">
                    <a:lumMod val="50000"/>
                  </a:schemeClr>
                </a:solidFill>
                <a:cs typeface="+mn-cs"/>
              </a:rPr>
              <a:t>السرعة .</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 calcmode="lin" valueType="num">
                                      <p:cBhvr additive="base">
                                        <p:cTn id="13" dur="5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رفض أو قبول الشكوى</a:t>
            </a:r>
            <a:endParaRPr lang="ar-SA" dirty="0" smtClean="0">
              <a:solidFill>
                <a:schemeClr val="accent3">
                  <a:lumMod val="50000"/>
                </a:schemeClr>
              </a:solidFill>
              <a:cs typeface="+mj-cs"/>
            </a:endParaRPr>
          </a:p>
        </p:txBody>
      </p:sp>
      <p:sp>
        <p:nvSpPr>
          <p:cNvPr id="56323" name="عنصر نائب للمحتوى 2"/>
          <p:cNvSpPr>
            <a:spLocks noGrp="1"/>
          </p:cNvSpPr>
          <p:nvPr>
            <p:ph sz="quarter" idx="1"/>
          </p:nvPr>
        </p:nvSpPr>
        <p:spPr>
          <a:xfrm>
            <a:off x="0" y="2017713"/>
            <a:ext cx="9144000" cy="4840287"/>
          </a:xfrm>
        </p:spPr>
        <p:txBody>
          <a:bodyPr>
            <a:normAutofit/>
          </a:bodyPr>
          <a:lstStyle/>
          <a:p>
            <a:pPr marL="320040" indent="-320040" eaLnBrk="1" fontAlgn="auto" hangingPunct="1">
              <a:spcAft>
                <a:spcPts val="0"/>
              </a:spcAft>
              <a:buFont typeface="Wingdings" pitchFamily="2" charset="2"/>
              <a:buNone/>
              <a:defRPr/>
            </a:pPr>
            <a:endParaRPr lang="de-DE" sz="3200" i="1"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a:t>
            </a:r>
            <a:r>
              <a:rPr lang="ar-SY" sz="3600" dirty="0" smtClean="0">
                <a:solidFill>
                  <a:schemeClr val="accent1">
                    <a:lumMod val="50000"/>
                  </a:schemeClr>
                </a:solidFill>
                <a:cs typeface="+mn-cs"/>
              </a:rPr>
              <a:t>عندما يقرر المجلس رفض الشكوى يجب أن يتضمن قراره ما إذا كانت الوقائع لا تدخل ضمن اختصاصه أو كانت غير مدعومة بوسائل إثبات. وفي حال قبول الشكوى يجب أن يتضمن قرار المجلس بيان ما إذا كانت الممارسات المعروضة عليه تستوجب العقاب أم لا والحكم عند الاقتضاء على أصحاب هذه الممارسات بالعقوبات المنصوص عليها بالمادة (23) </a:t>
            </a:r>
            <a:r>
              <a:rPr lang="ar-SY" sz="3600" dirty="0" err="1" smtClean="0">
                <a:solidFill>
                  <a:schemeClr val="accent1">
                    <a:lumMod val="50000"/>
                  </a:schemeClr>
                </a:solidFill>
                <a:cs typeface="+mn-cs"/>
              </a:rPr>
              <a:t>م</a:t>
            </a:r>
            <a:r>
              <a:rPr lang="ar-SA" sz="3600" dirty="0" smtClean="0">
                <a:solidFill>
                  <a:schemeClr val="accent1">
                    <a:lumMod val="50000"/>
                  </a:schemeClr>
                </a:solidFill>
                <a:cs typeface="+mn-cs"/>
              </a:rPr>
              <a:t>ن هذا القانون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0"/>
                                  </p:iterate>
                                  <p:childTnLst>
                                    <p:set>
                                      <p:cBhvr>
                                        <p:cTn id="6" dur="1" fill="hold">
                                          <p:stCondLst>
                                            <p:cond delay="0"/>
                                          </p:stCondLst>
                                        </p:cTn>
                                        <p:tgtEl>
                                          <p:spTgt spid="56322"/>
                                        </p:tgtEl>
                                        <p:attrNameLst>
                                          <p:attrName>style.visibility</p:attrName>
                                        </p:attrNameLst>
                                      </p:cBhvr>
                                      <p:to>
                                        <p:strVal val="visible"/>
                                      </p:to>
                                    </p:set>
                                    <p:anim calcmode="lin" valueType="num">
                                      <p:cBhvr additive="base">
                                        <p:cTn id="7" dur="500" fill="hold"/>
                                        <p:tgtEl>
                                          <p:spTgt spid="56322"/>
                                        </p:tgtEl>
                                        <p:attrNameLst>
                                          <p:attrName>ppt_x</p:attrName>
                                        </p:attrNameLst>
                                      </p:cBhvr>
                                      <p:tavLst>
                                        <p:tav tm="0">
                                          <p:val>
                                            <p:strVal val="#ppt_x"/>
                                          </p:val>
                                        </p:tav>
                                        <p:tav tm="100000">
                                          <p:val>
                                            <p:strVal val="#ppt_x"/>
                                          </p:val>
                                        </p:tav>
                                      </p:tavLst>
                                    </p:anim>
                                    <p:anim calcmode="lin" valueType="num">
                                      <p:cBhvr additive="base">
                                        <p:cTn id="8" dur="500" fill="hold"/>
                                        <p:tgtEl>
                                          <p:spTgt spid="563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lgn="ctr" eaLnBrk="1" fontAlgn="auto" hangingPunct="1">
              <a:spcAft>
                <a:spcPts val="0"/>
              </a:spcAft>
              <a:defRPr/>
            </a:pPr>
            <a:r>
              <a:rPr lang="ar-SY" b="1" dirty="0" smtClean="0">
                <a:solidFill>
                  <a:schemeClr val="accent3">
                    <a:lumMod val="50000"/>
                  </a:schemeClr>
                </a:solidFill>
                <a:cs typeface="+mn-cs"/>
              </a:rPr>
              <a:t>نطاق تطبيق القانون</a:t>
            </a:r>
            <a:endParaRPr lang="en-US" b="1" dirty="0" smtClean="0">
              <a:solidFill>
                <a:schemeClr val="accent3">
                  <a:lumMod val="50000"/>
                </a:schemeClr>
              </a:solidFill>
              <a:cs typeface="+mn-cs"/>
            </a:endParaRPr>
          </a:p>
        </p:txBody>
      </p:sp>
      <p:sp>
        <p:nvSpPr>
          <p:cNvPr id="66566" name="Rectangle 6"/>
          <p:cNvSpPr>
            <a:spLocks noGrp="1" noChangeArrowheads="1"/>
          </p:cNvSpPr>
          <p:nvPr>
            <p:ph type="body" sz="half" idx="1"/>
          </p:nvPr>
        </p:nvSpPr>
        <p:spPr>
          <a:xfrm>
            <a:off x="304800" y="2017713"/>
            <a:ext cx="8610600" cy="4687887"/>
          </a:xfrm>
        </p:spPr>
        <p:txBody>
          <a:bodyPr>
            <a:noAutofit/>
          </a:bodyPr>
          <a:lstStyle/>
          <a:p>
            <a:pPr marL="320040" indent="-320040" eaLnBrk="1" fontAlgn="auto" hangingPunct="1">
              <a:lnSpc>
                <a:spcPct val="90000"/>
              </a:lnSpc>
              <a:spcAft>
                <a:spcPts val="0"/>
              </a:spcAft>
              <a:buFont typeface="Wingdings" pitchFamily="2" charset="2"/>
              <a:buNone/>
              <a:defRPr/>
            </a:pPr>
            <a:r>
              <a:rPr lang="ar-SY" sz="3600" dirty="0" smtClean="0">
                <a:solidFill>
                  <a:schemeClr val="accent1">
                    <a:lumMod val="50000"/>
                  </a:schemeClr>
                </a:solidFill>
                <a:cs typeface="+mn-cs"/>
              </a:rPr>
              <a:t>أ- جميع المؤسسات، فيما يتعلق بجميع اتفاقاتها أو إجراءاتها أو صفقاتها التجارية المتصلة بالسلع أو الخدمات أو حقوق الملكية الفكرية.</a:t>
            </a:r>
          </a:p>
          <a:p>
            <a:pPr marL="320040" indent="-320040" eaLnBrk="1" fontAlgn="auto" hangingPunct="1">
              <a:lnSpc>
                <a:spcPct val="9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lnSpc>
                <a:spcPct val="90000"/>
              </a:lnSpc>
              <a:spcAft>
                <a:spcPts val="0"/>
              </a:spcAft>
              <a:buFont typeface="Wingdings" pitchFamily="2" charset="2"/>
              <a:buNone/>
              <a:defRPr/>
            </a:pPr>
            <a:r>
              <a:rPr lang="ar-SY" sz="3600" dirty="0" smtClean="0">
                <a:solidFill>
                  <a:schemeClr val="accent1">
                    <a:lumMod val="50000"/>
                  </a:schemeClr>
                </a:solidFill>
                <a:cs typeface="+mn-cs"/>
              </a:rPr>
              <a:t>ب- كل شخص من الأشخاص الطبيعيين يقوم</a:t>
            </a: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بصفة شخصية ( مديراً – مالك – موظف ) بارتكاب أو الاشتراك بارتكاب أو المساعدة بالقيام بممارسات مقيدة للمنافسة .</a:t>
            </a:r>
          </a:p>
          <a:p>
            <a:pPr marL="533400" indent="-533400" eaLnBrk="1" fontAlgn="auto" hangingPunct="1">
              <a:lnSpc>
                <a:spcPct val="80000"/>
              </a:lnSpc>
              <a:spcAft>
                <a:spcPts val="0"/>
              </a:spcAft>
              <a:buFont typeface="Wingdings" pitchFamily="2" charset="2"/>
              <a:buChar char="Ø"/>
              <a:defRPr/>
            </a:pPr>
            <a:endParaRPr lang="en-US"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6566">
                                            <p:txEl>
                                              <p:pRg st="0" end="0"/>
                                            </p:txEl>
                                          </p:spTgt>
                                        </p:tgtEl>
                                        <p:attrNameLst>
                                          <p:attrName>style.visibility</p:attrName>
                                        </p:attrNameLst>
                                      </p:cBhvr>
                                      <p:to>
                                        <p:strVal val="visible"/>
                                      </p:to>
                                    </p:set>
                                    <p:anim calcmode="lin" valueType="num">
                                      <p:cBhvr additive="base">
                                        <p:cTn id="13" dur="500" fill="hold"/>
                                        <p:tgtEl>
                                          <p:spTgt spid="6656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6566">
                                            <p:txEl>
                                              <p:pRg st="2" end="2"/>
                                            </p:txEl>
                                          </p:spTgt>
                                        </p:tgtEl>
                                        <p:attrNameLst>
                                          <p:attrName>style.visibility</p:attrName>
                                        </p:attrNameLst>
                                      </p:cBhvr>
                                      <p:to>
                                        <p:strVal val="visible"/>
                                      </p:to>
                                    </p:set>
                                    <p:anim calcmode="lin" valueType="num">
                                      <p:cBhvr additive="base">
                                        <p:cTn id="19" dur="500" fill="hold"/>
                                        <p:tgtEl>
                                          <p:spTgt spid="665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قرارات مجلس المنافسة</a:t>
            </a:r>
            <a:endParaRPr lang="ar-SA" dirty="0" smtClean="0">
              <a:solidFill>
                <a:schemeClr val="accent3">
                  <a:lumMod val="50000"/>
                </a:schemeClr>
              </a:solidFill>
              <a:cs typeface="+mj-cs"/>
            </a:endParaRPr>
          </a:p>
        </p:txBody>
      </p:sp>
      <p:sp>
        <p:nvSpPr>
          <p:cNvPr id="57347" name="عنصر نائب للمحتوى 2"/>
          <p:cNvSpPr>
            <a:spLocks noGrp="1"/>
          </p:cNvSpPr>
          <p:nvPr>
            <p:ph sz="quarter" idx="1"/>
          </p:nvPr>
        </p:nvSpPr>
        <p:spPr>
          <a:xfrm>
            <a:off x="0" y="2017713"/>
            <a:ext cx="9144000" cy="4840287"/>
          </a:xfrm>
        </p:spPr>
        <p:txBody>
          <a:bodyPr>
            <a:noAutofit/>
          </a:bodyPr>
          <a:lstStyle/>
          <a:p>
            <a:pPr marL="320040" indent="-320040" eaLnBrk="1" fontAlgn="auto" hangingPunct="1">
              <a:lnSpc>
                <a:spcPct val="80000"/>
              </a:lnSpc>
              <a:spcAft>
                <a:spcPts val="0"/>
              </a:spcAft>
              <a:buFont typeface="Wingdings"/>
              <a:buNone/>
              <a:defRPr/>
            </a:pPr>
            <a:r>
              <a:rPr lang="ar-SY" sz="3600" dirty="0" smtClean="0">
                <a:solidFill>
                  <a:schemeClr val="accent1">
                    <a:lumMod val="50000"/>
                  </a:schemeClr>
                </a:solidFill>
                <a:cs typeface="+mn-cs"/>
              </a:rPr>
              <a:t>- توجيه أوامر خطية للمتعاملين المعنيين لإنهاء الممارسات المخالفة لحرية المنافسة وذلك في أجل معين أو فرض شروط خاصة عليهم في ممارسة نشاطهم.</a:t>
            </a:r>
          </a:p>
          <a:p>
            <a:pPr marL="320040" indent="-320040" eaLnBrk="1" fontAlgn="auto" hangingPunct="1">
              <a:lnSpc>
                <a:spcPct val="8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إعلان بطلان الممارسات المخالفة أو النشاط المحظور وعدم نفاذ أي أثر لهم.</a:t>
            </a:r>
          </a:p>
          <a:p>
            <a:pPr marL="320040" indent="-320040" eaLnBrk="1" fontAlgn="auto" hangingPunct="1">
              <a:lnSpc>
                <a:spcPct val="80000"/>
              </a:lnSpc>
              <a:spcAft>
                <a:spcPts val="0"/>
              </a:spcAft>
              <a:buFont typeface="Wingdings" pitchFamily="2" charset="2"/>
              <a:buNone/>
              <a:defRPr/>
            </a:pPr>
            <a:r>
              <a:rPr lang="ar-SY" sz="3600" dirty="0" smtClean="0">
                <a:solidFill>
                  <a:srgbClr val="0033CC"/>
                </a:solidFill>
                <a:cs typeface="+mn-cs"/>
              </a:rPr>
              <a:t> </a:t>
            </a:r>
          </a:p>
          <a:p>
            <a:pPr marL="320040" indent="-320040" eaLnBrk="1" fontAlgn="auto" hangingPunct="1">
              <a:lnSpc>
                <a:spcPct val="80000"/>
              </a:lnSpc>
              <a:spcAft>
                <a:spcPts val="0"/>
              </a:spcAft>
              <a:buFont typeface="Wingdings" pitchFamily="2" charset="2"/>
              <a:buNone/>
              <a:defRPr/>
            </a:pPr>
            <a:endParaRPr lang="en-US" dirty="0" smtClean="0">
              <a:solidFill>
                <a:srgbClr val="0033CC"/>
              </a:solidFill>
              <a:cs typeface="+mn-cs"/>
            </a:endParaRPr>
          </a:p>
          <a:p>
            <a:pPr marL="320040" indent="-320040" eaLnBrk="1" fontAlgn="auto" hangingPunct="1">
              <a:spcAft>
                <a:spcPts val="0"/>
              </a:spcAft>
              <a:buFont typeface="Wingdings" pitchFamily="2" charset="2"/>
              <a:buNone/>
              <a:defRPr/>
            </a:pPr>
            <a:endParaRPr lang="ar-SA" dirty="0" smtClean="0">
              <a:solidFill>
                <a:srgbClr val="0033CC"/>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0"/>
                                  </p:iterate>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ppt_x"/>
                                          </p:val>
                                        </p:tav>
                                        <p:tav tm="100000">
                                          <p:val>
                                            <p:strVal val="#ppt_x"/>
                                          </p:val>
                                        </p:tav>
                                      </p:tavLst>
                                    </p:anim>
                                    <p:anim calcmode="lin" valueType="num">
                                      <p:cBhvr additive="base">
                                        <p:cTn id="8" dur="500" fill="hold"/>
                                        <p:tgtEl>
                                          <p:spTgt spid="573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anim calcmode="lin" valueType="num">
                                      <p:cBhvr additive="base">
                                        <p:cTn id="19"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4495800"/>
          </a:xfrm>
        </p:spPr>
        <p:txBody>
          <a:bodyPr>
            <a:normAutofit/>
          </a:bodyPr>
          <a:lstStyle/>
          <a:p>
            <a:pPr marL="320040" indent="-320040" eaLnBrk="1" fontAlgn="auto" hangingPunct="1">
              <a:lnSpc>
                <a:spcPct val="80000"/>
              </a:lnSpc>
              <a:spcAft>
                <a:spcPts val="0"/>
              </a:spcAft>
              <a:buFont typeface="Wingdings"/>
              <a:buNone/>
              <a:defRPr/>
            </a:pPr>
            <a:endParaRPr lang="ar-SA" dirty="0" smtClean="0">
              <a:solidFill>
                <a:schemeClr val="accent1">
                  <a:lumMod val="50000"/>
                </a:schemeClr>
              </a:solidFill>
              <a:cs typeface="+mn-cs"/>
            </a:endParaRPr>
          </a:p>
          <a:p>
            <a:pPr marL="320040" indent="-320040" algn="just" eaLnBrk="1" fontAlgn="auto" hangingPunct="1">
              <a:lnSpc>
                <a:spcPct val="80000"/>
              </a:lnSpc>
              <a:spcAft>
                <a:spcPts val="0"/>
              </a:spcAft>
              <a:buFont typeface="Wingdings"/>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إعلان الإغلاق المؤقت للمؤسسة أو المؤسسات المدانة لمدة لا تزيد على ثلاثة أشهر على أنه لا يمكن إعادة فتح هذه المؤسسات إلا بعد أن تضع حداً للممارسات موضوع إدانتها.</a:t>
            </a:r>
          </a:p>
          <a:p>
            <a:pPr marL="320040" indent="-320040" eaLnBrk="1" fontAlgn="auto" hangingPunct="1">
              <a:lnSpc>
                <a:spcPct val="80000"/>
              </a:lnSpc>
              <a:spcAft>
                <a:spcPts val="0"/>
              </a:spcAft>
              <a:buFont typeface="Wingdings"/>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إحالة الملف إلى النيابة العامة قصد القيام </a:t>
            </a:r>
            <a:r>
              <a:rPr lang="ar-SY" sz="3600" dirty="0" err="1" smtClean="0">
                <a:solidFill>
                  <a:schemeClr val="accent1">
                    <a:lumMod val="50000"/>
                  </a:schemeClr>
                </a:solidFill>
                <a:cs typeface="+mn-cs"/>
              </a:rPr>
              <a:t>بالتتبعات</a:t>
            </a:r>
            <a:r>
              <a:rPr lang="ar-SY" sz="3600" dirty="0" smtClean="0">
                <a:solidFill>
                  <a:schemeClr val="accent1">
                    <a:lumMod val="50000"/>
                  </a:schemeClr>
                </a:solidFill>
                <a:cs typeface="+mn-cs"/>
              </a:rPr>
              <a:t> الجزائية بعد </a:t>
            </a: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تحديد</a:t>
            </a: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الجرم المنسوب للمخالف .</a:t>
            </a:r>
            <a:endParaRPr lang="en-US" sz="36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b="1" dirty="0" smtClean="0">
                <a:solidFill>
                  <a:schemeClr val="accent3">
                    <a:lumMod val="50000"/>
                  </a:schemeClr>
                </a:solidFill>
                <a:cs typeface="+mj-cs"/>
              </a:rPr>
              <a:t>العقوبات والتعويض</a:t>
            </a:r>
            <a:endParaRPr lang="ar-SA" dirty="0" smtClean="0">
              <a:solidFill>
                <a:schemeClr val="accent3">
                  <a:lumMod val="50000"/>
                </a:schemeClr>
              </a:solidFill>
              <a:cs typeface="+mj-cs"/>
            </a:endParaRPr>
          </a:p>
        </p:txBody>
      </p:sp>
      <p:sp>
        <p:nvSpPr>
          <p:cNvPr id="59395" name="عنصر نائب للمحتوى 2"/>
          <p:cNvSpPr>
            <a:spLocks noGrp="1"/>
          </p:cNvSpPr>
          <p:nvPr>
            <p:ph sz="quarter" idx="1"/>
          </p:nvPr>
        </p:nvSpPr>
        <p:spPr>
          <a:xfrm>
            <a:off x="0" y="1524000"/>
            <a:ext cx="9144000" cy="5334000"/>
          </a:xfrm>
        </p:spPr>
        <p:txBody>
          <a:bodyPr>
            <a:noAutofit/>
          </a:bodyPr>
          <a:lstStyle/>
          <a:p>
            <a:pPr marL="320040" indent="-320040" eaLnBrk="1" fontAlgn="auto" hangingPunct="1">
              <a:lnSpc>
                <a:spcPct val="80000"/>
              </a:lnSpc>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Y" sz="3600" dirty="0" smtClean="0">
                <a:solidFill>
                  <a:schemeClr val="accent1">
                    <a:lumMod val="50000"/>
                  </a:schemeClr>
                </a:solidFill>
                <a:cs typeface="+mn-cs"/>
              </a:rPr>
              <a:t>يعاقب مجلس المنافسة كل من:</a:t>
            </a:r>
          </a:p>
          <a:p>
            <a:pPr marL="320040" indent="-320040" eaLnBrk="1" fontAlgn="auto" hangingPunct="1">
              <a:lnSpc>
                <a:spcPct val="80000"/>
              </a:lnSpc>
              <a:spcAft>
                <a:spcPts val="0"/>
              </a:spcAft>
              <a:buFont typeface="Wingdings" pitchFamily="2" charset="2"/>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يباشر الأنشطة المحظورة بهذا القانون.</a:t>
            </a:r>
          </a:p>
          <a:p>
            <a:pPr marL="320040" indent="-320040" eaLnBrk="1" fontAlgn="auto" hangingPunct="1">
              <a:lnSpc>
                <a:spcPct val="80000"/>
              </a:lnSpc>
              <a:spcAft>
                <a:spcPts val="0"/>
              </a:spcAft>
              <a:buFont typeface="Wingdings" pitchFamily="2" charset="2"/>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يخالف قرارات المجلس بوقف النشاط المحظور.</a:t>
            </a:r>
          </a:p>
          <a:p>
            <a:pPr marL="320040" indent="-320040" eaLnBrk="1" fontAlgn="auto" hangingPunct="1">
              <a:lnSpc>
                <a:spcPct val="80000"/>
              </a:lnSpc>
              <a:spcAft>
                <a:spcPts val="0"/>
              </a:spcAft>
              <a:buFont typeface="Wingdings" pitchFamily="2" charset="2"/>
              <a:buNone/>
              <a:defRPr/>
            </a:pPr>
            <a:endParaRPr lang="ar-SA"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r>
              <a:rPr lang="ar-SA" sz="3600" dirty="0" smtClean="0">
                <a:solidFill>
                  <a:schemeClr val="accent1">
                    <a:lumMod val="50000"/>
                  </a:schemeClr>
                </a:solidFill>
                <a:cs typeface="+mn-cs"/>
              </a:rPr>
              <a:t>- </a:t>
            </a:r>
            <a:r>
              <a:rPr lang="ar-SY" sz="3600" dirty="0" smtClean="0">
                <a:solidFill>
                  <a:schemeClr val="accent1">
                    <a:lumMod val="50000"/>
                  </a:schemeClr>
                </a:solidFill>
                <a:cs typeface="+mn-cs"/>
              </a:rPr>
              <a:t>قام أو شارك في عملية تركز اقتصادي كان يجب إخطار المجلس </a:t>
            </a:r>
            <a:r>
              <a:rPr lang="ar-SY" sz="3600" dirty="0" err="1" smtClean="0">
                <a:solidFill>
                  <a:schemeClr val="accent1">
                    <a:lumMod val="50000"/>
                  </a:schemeClr>
                </a:solidFill>
                <a:cs typeface="+mn-cs"/>
              </a:rPr>
              <a:t>بها</a:t>
            </a:r>
            <a:r>
              <a:rPr lang="ar-SY" sz="3600" dirty="0" smtClean="0">
                <a:solidFill>
                  <a:schemeClr val="accent1">
                    <a:lumMod val="50000"/>
                  </a:schemeClr>
                </a:solidFill>
                <a:cs typeface="+mn-cs"/>
              </a:rPr>
              <a:t> ولم يقم بإخطاره</a:t>
            </a:r>
            <a:r>
              <a:rPr lang="ar-SA" sz="3600" dirty="0">
                <a:solidFill>
                  <a:schemeClr val="accent1">
                    <a:lumMod val="50000"/>
                  </a:schemeClr>
                </a:solidFill>
                <a:cs typeface="+mn-cs"/>
              </a:rPr>
              <a:t>.</a:t>
            </a:r>
            <a:r>
              <a:rPr lang="ar-SY" sz="3600" dirty="0" smtClean="0">
                <a:solidFill>
                  <a:schemeClr val="accent1">
                    <a:lumMod val="50000"/>
                  </a:schemeClr>
                </a:solidFill>
                <a:cs typeface="+mn-cs"/>
              </a:rPr>
              <a:t>      </a:t>
            </a:r>
            <a:endParaRPr lang="ar-SA" sz="36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ppt_x"/>
                                          </p:val>
                                        </p:tav>
                                        <p:tav tm="100000">
                                          <p:val>
                                            <p:strVal val="#ppt_x"/>
                                          </p:val>
                                        </p:tav>
                                      </p:tavLst>
                                    </p:anim>
                                    <p:anim calcmode="lin" valueType="num">
                                      <p:cBhvr additive="base">
                                        <p:cTn id="8" dur="500" fill="hold"/>
                                        <p:tgtEl>
                                          <p:spTgt spid="593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9395">
                                            <p:txEl>
                                              <p:pRg st="3" end="3"/>
                                            </p:txEl>
                                          </p:spTgt>
                                        </p:tgtEl>
                                        <p:attrNameLst>
                                          <p:attrName>style.visibility</p:attrName>
                                        </p:attrNameLst>
                                      </p:cBhvr>
                                      <p:to>
                                        <p:strVal val="visible"/>
                                      </p:to>
                                    </p:set>
                                    <p:anim calcmode="lin" valueType="num">
                                      <p:cBhvr additive="base">
                                        <p:cTn id="19" dur="5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395">
                                            <p:txEl>
                                              <p:pRg st="5" end="5"/>
                                            </p:txEl>
                                          </p:spTgt>
                                        </p:tgtEl>
                                        <p:attrNameLst>
                                          <p:attrName>style.visibility</p:attrName>
                                        </p:attrNameLst>
                                      </p:cBhvr>
                                      <p:to>
                                        <p:strVal val="visible"/>
                                      </p:to>
                                    </p:set>
                                    <p:anim calcmode="lin" valueType="num">
                                      <p:cBhvr additive="base">
                                        <p:cTn id="25" dur="5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9395">
                                            <p:txEl>
                                              <p:pRg st="7" end="7"/>
                                            </p:txEl>
                                          </p:spTgt>
                                        </p:tgtEl>
                                        <p:attrNameLst>
                                          <p:attrName>style.visibility</p:attrName>
                                        </p:attrNameLst>
                                      </p:cBhvr>
                                      <p:to>
                                        <p:strVal val="visible"/>
                                      </p:to>
                                    </p:set>
                                    <p:anim calcmode="lin" valueType="num">
                                      <p:cBhvr additive="base">
                                        <p:cTn id="31" dur="500" fill="hold"/>
                                        <p:tgtEl>
                                          <p:spTgt spid="5939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b="1" dirty="0" smtClean="0">
                <a:solidFill>
                  <a:schemeClr val="accent3">
                    <a:lumMod val="50000"/>
                  </a:schemeClr>
                </a:solidFill>
                <a:cs typeface="+mj-cs"/>
              </a:rPr>
              <a:t>المعاقبة على إفشاء المعلومات السرية</a:t>
            </a:r>
            <a:endParaRPr lang="ar-SA" dirty="0" smtClean="0">
              <a:solidFill>
                <a:schemeClr val="accent3">
                  <a:lumMod val="50000"/>
                </a:schemeClr>
              </a:solidFill>
              <a:cs typeface="+mj-cs"/>
            </a:endParaRPr>
          </a:p>
        </p:txBody>
      </p:sp>
      <p:sp>
        <p:nvSpPr>
          <p:cNvPr id="61443"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pitchFamily="2" charset="2"/>
              <a:buNone/>
              <a:defRPr/>
            </a:pPr>
            <a:r>
              <a:rPr lang="ar-SY" sz="3200" dirty="0" smtClean="0">
                <a:solidFill>
                  <a:schemeClr val="accent1">
                    <a:lumMod val="50000"/>
                  </a:schemeClr>
                </a:solidFill>
                <a:cs typeface="+mn-cs"/>
              </a:rPr>
              <a:t>  مع عدم الإخلال بأية عقوبة أشد منصوص عليها في أي قانون أخر، يعاقب بالحبس من ثلاثة أشهر إلى ثلاث سنوات وبغرامة لا تقل عن /100,000 / مئة ألف </a:t>
            </a:r>
            <a:r>
              <a:rPr lang="ar-SY" sz="3200" dirty="0" err="1" smtClean="0">
                <a:solidFill>
                  <a:schemeClr val="accent1">
                    <a:lumMod val="50000"/>
                  </a:schemeClr>
                </a:solidFill>
                <a:cs typeface="+mn-cs"/>
              </a:rPr>
              <a:t>ل</a:t>
            </a:r>
            <a:r>
              <a:rPr lang="ar-SY" sz="3200" dirty="0" smtClean="0">
                <a:solidFill>
                  <a:schemeClr val="accent1">
                    <a:lumMod val="50000"/>
                  </a:schemeClr>
                </a:solidFill>
                <a:cs typeface="+mn-cs"/>
              </a:rPr>
              <a:t>.س ولا تزيد على /1000,000/ مليون </a:t>
            </a:r>
            <a:r>
              <a:rPr lang="ar-SY" sz="3200" dirty="0" err="1" smtClean="0">
                <a:solidFill>
                  <a:schemeClr val="accent1">
                    <a:lumMod val="50000"/>
                  </a:schemeClr>
                </a:solidFill>
                <a:cs typeface="+mn-cs"/>
              </a:rPr>
              <a:t>ل</a:t>
            </a:r>
            <a:r>
              <a:rPr lang="ar-SY" sz="3200" dirty="0" smtClean="0">
                <a:solidFill>
                  <a:schemeClr val="accent1">
                    <a:lumMod val="50000"/>
                  </a:schemeClr>
                </a:solidFill>
                <a:cs typeface="+mn-cs"/>
              </a:rPr>
              <a:t>.س أو بإحدى هاتين العقوبتين كل من أقدم على إفشاء أية معلومات سرية حصل عليها نتيجة لتطبيق أحكام هذا القانون.</a:t>
            </a: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additive="base">
                                        <p:cTn id="7" dur="500" fill="hold"/>
                                        <p:tgtEl>
                                          <p:spTgt spid="61442"/>
                                        </p:tgtEl>
                                        <p:attrNameLst>
                                          <p:attrName>ppt_x</p:attrName>
                                        </p:attrNameLst>
                                      </p:cBhvr>
                                      <p:tavLst>
                                        <p:tav tm="0">
                                          <p:val>
                                            <p:strVal val="#ppt_x"/>
                                          </p:val>
                                        </p:tav>
                                        <p:tav tm="100000">
                                          <p:val>
                                            <p:strVal val="#ppt_x"/>
                                          </p:val>
                                        </p:tav>
                                      </p:tavLst>
                                    </p:anim>
                                    <p:anim calcmode="lin" valueType="num">
                                      <p:cBhvr additive="base">
                                        <p:cTn id="8" dur="500" fill="hold"/>
                                        <p:tgtEl>
                                          <p:spTgt spid="614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43">
                                            <p:txEl>
                                              <p:pRg st="0" end="0"/>
                                            </p:txEl>
                                          </p:spTgt>
                                        </p:tgtEl>
                                        <p:attrNameLst>
                                          <p:attrName>style.visibility</p:attrName>
                                        </p:attrNameLst>
                                      </p:cBhvr>
                                      <p:to>
                                        <p:strVal val="visible"/>
                                      </p:to>
                                    </p:set>
                                    <p:anim calcmode="lin" valueType="num">
                                      <p:cBhvr additive="base">
                                        <p:cTn id="13"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عنوان 1"/>
          <p:cNvSpPr>
            <a:spLocks noGrp="1"/>
          </p:cNvSpPr>
          <p:nvPr>
            <p:ph type="title"/>
          </p:nvPr>
        </p:nvSpPr>
        <p:spPr>
          <a:xfrm>
            <a:off x="609600" y="228600"/>
            <a:ext cx="8153400" cy="990600"/>
          </a:xfrm>
        </p:spPr>
        <p:txBody>
          <a:bodyPr>
            <a:normAutofit/>
          </a:bodyPr>
          <a:lstStyle/>
          <a:p>
            <a:pPr algn="ctr" eaLnBrk="1" fontAlgn="auto" hangingPunct="1">
              <a:spcAft>
                <a:spcPts val="0"/>
              </a:spcAft>
              <a:defRPr/>
            </a:pPr>
            <a:r>
              <a:rPr lang="ar-SY" sz="5400" b="1" dirty="0" smtClean="0">
                <a:solidFill>
                  <a:schemeClr val="accent3">
                    <a:lumMod val="50000"/>
                  </a:schemeClr>
                </a:solidFill>
                <a:cs typeface="+mj-cs"/>
              </a:rPr>
              <a:t>المنع</a:t>
            </a:r>
            <a:r>
              <a:rPr lang="ar-SY" sz="3600" dirty="0" smtClean="0">
                <a:solidFill>
                  <a:schemeClr val="accent3">
                    <a:lumMod val="50000"/>
                  </a:schemeClr>
                </a:solidFill>
                <a:cs typeface="+mj-cs"/>
              </a:rPr>
              <a:t> </a:t>
            </a:r>
            <a:endParaRPr lang="ar-SA" sz="3600" dirty="0" smtClean="0">
              <a:solidFill>
                <a:schemeClr val="accent3">
                  <a:lumMod val="50000"/>
                </a:schemeClr>
              </a:solidFill>
              <a:cs typeface="+mj-cs"/>
            </a:endParaRPr>
          </a:p>
        </p:txBody>
      </p:sp>
      <p:sp>
        <p:nvSpPr>
          <p:cNvPr id="62467" name="عنصر نائب للمحتوى 2"/>
          <p:cNvSpPr>
            <a:spLocks noGrp="1"/>
          </p:cNvSpPr>
          <p:nvPr>
            <p:ph sz="quarter" idx="1"/>
          </p:nvPr>
        </p:nvSpPr>
        <p:spPr>
          <a:xfrm>
            <a:off x="0" y="2017713"/>
            <a:ext cx="8955088" cy="4611687"/>
          </a:xfrm>
        </p:spPr>
        <p:txBody>
          <a:bodyPr>
            <a:normAutofit/>
          </a:bodyPr>
          <a:lstStyle/>
          <a:p>
            <a:pPr marL="320040" indent="-320040" eaLnBrk="1" fontAlgn="auto" hangingPunct="1">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يجوز للمجلس، فضلاً عن العقوبة المقررة، أن يحكم في حالة مخالفة القانون، بمنع المنشأة المخالفة من التعامل التجاري مع الجهات العامة مدة لا تقل عن سنة ولا تزيد على ثلاث</a:t>
            </a:r>
            <a:r>
              <a:rPr lang="ar-SA" sz="3600" dirty="0" smtClean="0">
                <a:solidFill>
                  <a:schemeClr val="accent1">
                    <a:lumMod val="50000"/>
                  </a:schemeClr>
                </a:solidFill>
                <a:cs typeface="+mn-cs"/>
              </a:rPr>
              <a:t> سنوات .</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6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2467">
                                            <p:txEl>
                                              <p:pRg st="1" end="1"/>
                                            </p:txEl>
                                          </p:spTgt>
                                        </p:tgtEl>
                                        <p:attrNameLst>
                                          <p:attrName>style.visibility</p:attrName>
                                        </p:attrNameLst>
                                      </p:cBhvr>
                                      <p:to>
                                        <p:strVal val="visible"/>
                                      </p:to>
                                    </p:set>
                                    <p:anim calcmode="lin" valueType="num">
                                      <p:cBhvr additive="base">
                                        <p:cTn id="13"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sz="6000" b="1" dirty="0" smtClean="0">
                <a:solidFill>
                  <a:schemeClr val="accent3">
                    <a:lumMod val="50000"/>
                  </a:schemeClr>
                </a:solidFill>
                <a:cs typeface="+mj-cs"/>
              </a:rPr>
              <a:t>التعويض</a:t>
            </a:r>
            <a:r>
              <a:rPr lang="de-DE" b="1" i="1" dirty="0" smtClean="0">
                <a:solidFill>
                  <a:schemeClr val="accent3">
                    <a:lumMod val="50000"/>
                  </a:schemeClr>
                </a:solidFill>
                <a:cs typeface="+mj-cs"/>
              </a:rPr>
              <a:t/>
            </a:r>
            <a:br>
              <a:rPr lang="de-DE" b="1" i="1" dirty="0" smtClean="0">
                <a:solidFill>
                  <a:schemeClr val="accent3">
                    <a:lumMod val="50000"/>
                  </a:schemeClr>
                </a:solidFill>
                <a:cs typeface="+mj-cs"/>
              </a:rPr>
            </a:br>
            <a:endParaRPr lang="ar-SA" dirty="0" smtClean="0">
              <a:solidFill>
                <a:schemeClr val="accent3">
                  <a:lumMod val="50000"/>
                </a:schemeClr>
              </a:solidFill>
              <a:cs typeface="+mj-cs"/>
            </a:endParaRPr>
          </a:p>
        </p:txBody>
      </p:sp>
      <p:sp>
        <p:nvSpPr>
          <p:cNvPr id="63491" name="عنصر نائب للمحتوى 2"/>
          <p:cNvSpPr>
            <a:spLocks noGrp="1"/>
          </p:cNvSpPr>
          <p:nvPr>
            <p:ph sz="quarter" idx="1"/>
          </p:nvPr>
        </p:nvSpPr>
        <p:spPr>
          <a:xfrm>
            <a:off x="0" y="2017713"/>
            <a:ext cx="8955088" cy="4840287"/>
          </a:xfrm>
        </p:spPr>
        <p:txBody>
          <a:bodyPr>
            <a:normAutofit/>
          </a:bodyPr>
          <a:lstStyle/>
          <a:p>
            <a:pPr marL="320040" indent="-320040" eaLnBrk="1" fontAlgn="auto" hangingPunct="1">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لكل من تضرر بسبب الأنشطة المحظورة بهذا القانون ، أن يطالب المؤسسات التي تمارسها بالتعويض أمام محكمة البداية المدنية المختصة ويسقط حق المتضرر في رفع دعوى التعويض بمرور ثلاث سنوات من تاريخ وقوع الأنشطة </a:t>
            </a:r>
            <a:r>
              <a:rPr lang="ar-SA" sz="3600" dirty="0" smtClean="0">
                <a:solidFill>
                  <a:schemeClr val="accent1">
                    <a:lumMod val="50000"/>
                  </a:schemeClr>
                </a:solidFill>
                <a:cs typeface="+mn-cs"/>
              </a:rPr>
              <a:t>المحظورة .</a:t>
            </a:r>
            <a:r>
              <a:rPr lang="ar-SY" sz="3600" dirty="0" smtClean="0">
                <a:solidFill>
                  <a:schemeClr val="accent1">
                    <a:lumMod val="50000"/>
                  </a:schemeClr>
                </a:solidFill>
                <a:cs typeface="+mn-cs"/>
              </a:rPr>
              <a:t> </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ppt_x"/>
                                          </p:val>
                                        </p:tav>
                                        <p:tav tm="100000">
                                          <p:val>
                                            <p:strVal val="#ppt_x"/>
                                          </p:val>
                                        </p:tav>
                                      </p:tavLst>
                                    </p:anim>
                                    <p:anim calcmode="lin" valueType="num">
                                      <p:cBhvr additive="base">
                                        <p:cTn id="8" dur="500" fill="hold"/>
                                        <p:tgtEl>
                                          <p:spTgt spid="634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وان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ar-SY" sz="5400" b="1" dirty="0" smtClean="0">
                <a:solidFill>
                  <a:schemeClr val="accent3">
                    <a:lumMod val="50000"/>
                  </a:schemeClr>
                </a:solidFill>
                <a:cs typeface="+mj-cs"/>
              </a:rPr>
              <a:t>الضمانات</a:t>
            </a:r>
            <a:r>
              <a:rPr lang="de-DE" b="1" i="1" dirty="0" smtClean="0">
                <a:cs typeface="+mj-cs"/>
              </a:rPr>
              <a:t/>
            </a:r>
            <a:br>
              <a:rPr lang="de-DE" b="1" i="1" dirty="0" smtClean="0">
                <a:cs typeface="+mj-cs"/>
              </a:rPr>
            </a:br>
            <a:endParaRPr lang="ar-SA" dirty="0" smtClean="0">
              <a:cs typeface="+mj-cs"/>
            </a:endParaRPr>
          </a:p>
        </p:txBody>
      </p:sp>
      <p:sp>
        <p:nvSpPr>
          <p:cNvPr id="64515" name="عنصر نائب للمحتوى 2"/>
          <p:cNvSpPr>
            <a:spLocks noGrp="1"/>
          </p:cNvSpPr>
          <p:nvPr>
            <p:ph sz="quarter" idx="1"/>
          </p:nvPr>
        </p:nvSpPr>
        <p:spPr>
          <a:xfrm>
            <a:off x="0" y="2017713"/>
            <a:ext cx="8955088" cy="4611687"/>
          </a:xfrm>
        </p:spPr>
        <p:txBody>
          <a:bodyPr>
            <a:normAutofit/>
          </a:bodyPr>
          <a:lstStyle/>
          <a:p>
            <a:pPr marL="320040" indent="-320040" eaLnBrk="1" fontAlgn="auto" hangingPunct="1">
              <a:spcAft>
                <a:spcPts val="0"/>
              </a:spcAft>
              <a:buFont typeface="Wingdings" pitchFamily="2" charset="2"/>
              <a:buNone/>
              <a:defRPr/>
            </a:pPr>
            <a:endParaRPr lang="ar-SY"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تكون أموال وموجودات المؤسسة المحكوم عليها بغرامة طبقاً للمواد السابقة ضامنة للوفاء </a:t>
            </a:r>
            <a:r>
              <a:rPr lang="ar-SY" sz="3600" dirty="0" err="1" smtClean="0">
                <a:solidFill>
                  <a:schemeClr val="accent1">
                    <a:lumMod val="50000"/>
                  </a:schemeClr>
                </a:solidFill>
                <a:cs typeface="+mn-cs"/>
              </a:rPr>
              <a:t>بها</a:t>
            </a:r>
            <a:r>
              <a:rPr lang="ar-SY" sz="3600" dirty="0" smtClean="0">
                <a:solidFill>
                  <a:schemeClr val="accent1">
                    <a:lumMod val="50000"/>
                  </a:schemeClr>
                </a:solidFill>
                <a:cs typeface="+mn-cs"/>
              </a:rPr>
              <a:t>.</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ppt_x"/>
                                          </p:val>
                                        </p:tav>
                                        <p:tav tm="100000">
                                          <p:val>
                                            <p:strVal val="#ppt_x"/>
                                          </p:val>
                                        </p:tav>
                                      </p:tavLst>
                                    </p:anim>
                                    <p:anim calcmode="lin" valueType="num">
                                      <p:cBhvr additive="base">
                                        <p:cTn id="8" dur="5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5">
                                            <p:txEl>
                                              <p:pRg st="2" end="2"/>
                                            </p:txEl>
                                          </p:spTgt>
                                        </p:tgtEl>
                                        <p:attrNameLst>
                                          <p:attrName>style.visibility</p:attrName>
                                        </p:attrNameLst>
                                      </p:cBhvr>
                                      <p:to>
                                        <p:strVal val="visible"/>
                                      </p:to>
                                    </p:set>
                                    <p:anim calcmode="lin" valueType="num">
                                      <p:cBhvr additive="base">
                                        <p:cTn id="13" dur="5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sz="5400" dirty="0" smtClean="0">
                <a:solidFill>
                  <a:schemeClr val="accent3">
                    <a:lumMod val="50000"/>
                  </a:schemeClr>
                </a:solidFill>
                <a:cs typeface="+mj-cs"/>
              </a:rPr>
              <a:t>التعليمات التنفيذية</a:t>
            </a:r>
            <a:endParaRPr lang="ar-SA" sz="5400" dirty="0" smtClean="0">
              <a:solidFill>
                <a:schemeClr val="accent3">
                  <a:lumMod val="50000"/>
                </a:schemeClr>
              </a:solidFill>
              <a:cs typeface="+mj-cs"/>
            </a:endParaRPr>
          </a:p>
        </p:txBody>
      </p:sp>
      <p:sp>
        <p:nvSpPr>
          <p:cNvPr id="66563" name="عنصر نائب للمحتوى 2"/>
          <p:cNvSpPr>
            <a:spLocks noGrp="1"/>
          </p:cNvSpPr>
          <p:nvPr>
            <p:ph sz="quarter" idx="1"/>
          </p:nvPr>
        </p:nvSpPr>
        <p:spPr>
          <a:xfrm>
            <a:off x="0" y="1828800"/>
            <a:ext cx="9144000" cy="5029200"/>
          </a:xfrm>
        </p:spPr>
        <p:txBody>
          <a:bodyPr>
            <a:noAutofit/>
          </a:bodyPr>
          <a:lstStyle/>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sz="3600" dirty="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a:t>
            </a:r>
            <a:r>
              <a:rPr lang="ar-SY" sz="3600" dirty="0" err="1" smtClean="0">
                <a:solidFill>
                  <a:schemeClr val="accent1">
                    <a:lumMod val="50000"/>
                  </a:schemeClr>
                </a:solidFill>
                <a:cs typeface="+mn-cs"/>
              </a:rPr>
              <a:t>يصدرالسيد</a:t>
            </a:r>
            <a:r>
              <a:rPr lang="ar-SY" sz="3600" dirty="0" smtClean="0">
                <a:solidFill>
                  <a:schemeClr val="accent1">
                    <a:lumMod val="50000"/>
                  </a:schemeClr>
                </a:solidFill>
                <a:cs typeface="+mn-cs"/>
              </a:rPr>
              <a:t> رئيس مجلس الوزراء بعد إحداث مجلس المنافسة اللائحة التنفيذية لهذا القانون.</a:t>
            </a:r>
          </a:p>
          <a:p>
            <a:pPr marL="320040" indent="-320040" eaLnBrk="1" fontAlgn="auto" hangingPunct="1">
              <a:spcAft>
                <a:spcPts val="0"/>
              </a:spcAft>
              <a:buFont typeface="Wingdings" pitchFamily="2" charset="2"/>
              <a:buNone/>
              <a:defRPr/>
            </a:pPr>
            <a:endParaRPr lang="ar-SA" sz="32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ppt_x"/>
                                          </p:val>
                                        </p:tav>
                                        <p:tav tm="100000">
                                          <p:val>
                                            <p:strVal val="#ppt_x"/>
                                          </p:val>
                                        </p:tav>
                                      </p:tavLst>
                                    </p:anim>
                                    <p:anim calcmode="lin" valueType="num">
                                      <p:cBhvr additive="base">
                                        <p:cTn id="8" dur="500" fill="hold"/>
                                        <p:tgtEl>
                                          <p:spTgt spid="68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 calcmode="lin" valueType="num">
                                      <p:cBhvr additive="base">
                                        <p:cTn id="13" dur="5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Y" sz="4800" dirty="0" smtClean="0">
                <a:solidFill>
                  <a:schemeClr val="accent3">
                    <a:lumMod val="50000"/>
                  </a:schemeClr>
                </a:solidFill>
                <a:cs typeface="+mj-cs"/>
              </a:rPr>
              <a:t>الدعوة إلى المنافسة</a:t>
            </a:r>
            <a:endParaRPr lang="en-US" sz="4800" dirty="0">
              <a:solidFill>
                <a:schemeClr val="accent3">
                  <a:lumMod val="50000"/>
                </a:schemeClr>
              </a:solidFill>
              <a:cs typeface="+mj-cs"/>
            </a:endParaRPr>
          </a:p>
        </p:txBody>
      </p:sp>
      <p:sp>
        <p:nvSpPr>
          <p:cNvPr id="3" name="عنصر نائب للمحتوى 2"/>
          <p:cNvSpPr>
            <a:spLocks noGrp="1"/>
          </p:cNvSpPr>
          <p:nvPr>
            <p:ph sz="quarter" idx="1"/>
          </p:nvPr>
        </p:nvSpPr>
        <p:spPr>
          <a:xfrm>
            <a:off x="612775" y="1600200"/>
            <a:ext cx="8153400" cy="5257800"/>
          </a:xfrm>
        </p:spPr>
        <p:txBody>
          <a:bodyPr>
            <a:noAutofit/>
          </a:bodyPr>
          <a:lstStyle/>
          <a:p>
            <a:pPr marL="320040" indent="-320040" eaLnBrk="1" fontAlgn="auto" hangingPunct="1">
              <a:spcAft>
                <a:spcPts val="0"/>
              </a:spcAft>
              <a:buFont typeface="Wingdings"/>
              <a:buNone/>
              <a:defRPr/>
            </a:pPr>
            <a:endParaRPr lang="ar-SA"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نشر قرارات هيئة المنافسة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نشر كراسات </a:t>
            </a:r>
            <a:r>
              <a:rPr lang="ar-SA" sz="3200" dirty="0" err="1" smtClean="0">
                <a:solidFill>
                  <a:schemeClr val="accent1">
                    <a:lumMod val="50000"/>
                  </a:schemeClr>
                </a:solidFill>
                <a:cs typeface="+mn-cs"/>
              </a:rPr>
              <a:t>وكتبيات</a:t>
            </a:r>
            <a:r>
              <a:rPr lang="ar-SA" sz="3200" dirty="0" smtClean="0">
                <a:solidFill>
                  <a:schemeClr val="accent1">
                    <a:lumMod val="50000"/>
                  </a:schemeClr>
                </a:solidFill>
                <a:cs typeface="+mn-cs"/>
              </a:rPr>
              <a:t> المعلومات لعامة الناس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نشر دراسات السوق والأوراق النقدية للجمهور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الاتصالات العادية مع الصحافة ووسائل الإعلام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نشر الوعي حول دور سياسة المنافسة من خلال الندوات والمؤتمرات وورش العمل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en-US"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sz="5400" dirty="0" smtClean="0">
                <a:solidFill>
                  <a:schemeClr val="accent3">
                    <a:lumMod val="50000"/>
                  </a:schemeClr>
                </a:solidFill>
                <a:cs typeface="+mj-cs"/>
              </a:rPr>
              <a:t>تأييد المنافسة</a:t>
            </a:r>
            <a:endParaRPr lang="en-US" sz="5400" dirty="0">
              <a:solidFill>
                <a:schemeClr val="accent3">
                  <a:lumMod val="50000"/>
                </a:schemeClr>
              </a:solidFill>
              <a:cs typeface="+mj-cs"/>
            </a:endParaRPr>
          </a:p>
        </p:txBody>
      </p:sp>
      <p:sp>
        <p:nvSpPr>
          <p:cNvPr id="3" name="عنصر نائب للمحتوى 2"/>
          <p:cNvSpPr>
            <a:spLocks noGrp="1"/>
          </p:cNvSpPr>
          <p:nvPr>
            <p:ph sz="quarter" idx="1"/>
          </p:nvPr>
        </p:nvSpPr>
        <p:spPr>
          <a:xfrm>
            <a:off x="612775" y="1600200"/>
            <a:ext cx="8153400" cy="4953000"/>
          </a:xfrm>
        </p:spPr>
        <p:txBody>
          <a:bodyPr>
            <a:normAutofit/>
          </a:bodyPr>
          <a:lstStyle/>
          <a:p>
            <a:pPr marL="320040" indent="-320040" eaLnBrk="1" fontAlgn="auto" hangingPunct="1">
              <a:spcAft>
                <a:spcPts val="0"/>
              </a:spcAft>
              <a:buFont typeface="Wingdings"/>
              <a:buNone/>
              <a:defRPr/>
            </a:pPr>
            <a:endParaRPr lang="ar-SA"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تأمين انفتاح المعلومات لنشاط سلطات المنافسة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تأمين الاتصال مع المجتمع ومجتمع رجال الإعمال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المشاركة في إعداد سياسة الدولة الصناعية والاقتصادية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تأمين إصلاح المنافسة لقطاعات الاحتكارات الطبيعية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200" dirty="0" smtClean="0">
                <a:solidFill>
                  <a:schemeClr val="accent1">
                    <a:lumMod val="50000"/>
                  </a:schemeClr>
                </a:solidFill>
                <a:cs typeface="+mn-cs"/>
              </a:rPr>
              <a:t>- تحديد الأهداف لتهيئة الظروف المواتية لتطوير المنافسة ومنع الاحتكار في الاقتصاد لكل قوى السلطات </a:t>
            </a:r>
            <a:r>
              <a:rPr lang="ar-SA" sz="3200" dirty="0" err="1" smtClean="0">
                <a:solidFill>
                  <a:schemeClr val="accent1">
                    <a:lumMod val="50000"/>
                  </a:schemeClr>
                </a:solidFill>
                <a:cs typeface="+mn-cs"/>
              </a:rPr>
              <a:t>المسؤولة</a:t>
            </a:r>
            <a:r>
              <a:rPr lang="ar-SA" sz="3200" dirty="0" smtClean="0">
                <a:solidFill>
                  <a:schemeClr val="accent1">
                    <a:lumMod val="50000"/>
                  </a:schemeClr>
                </a:solidFill>
                <a:cs typeface="+mn-cs"/>
              </a:rPr>
              <a:t> عن تحقيق سياسة الدولة الاقتصادية والصناعية .</a:t>
            </a:r>
            <a:endParaRPr lang="en-US" sz="3200"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en-US"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sz="half" idx="1"/>
          </p:nvPr>
        </p:nvSpPr>
        <p:spPr>
          <a:xfrm>
            <a:off x="228600" y="2017713"/>
            <a:ext cx="8915400" cy="4687887"/>
          </a:xfrm>
        </p:spPr>
        <p:txBody>
          <a:bodyPr>
            <a:normAutofit/>
          </a:bodyPr>
          <a:lstStyle/>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ج- جميع أنشطة الإنتاج والتجارة والخدمات في الجمهورية العربية السورية مع مراعاة قوانين الملكية الفكرية </a:t>
            </a:r>
            <a:r>
              <a:rPr lang="ar-SA" sz="3600" dirty="0" smtClean="0">
                <a:solidFill>
                  <a:schemeClr val="accent1">
                    <a:lumMod val="50000"/>
                  </a:schemeClr>
                </a:solidFill>
                <a:cs typeface="+mn-cs"/>
              </a:rPr>
              <a:t>.</a:t>
            </a:r>
          </a:p>
          <a:p>
            <a:pPr marL="320040" indent="-320040" eaLnBrk="1" fontAlgn="auto" hangingPunct="1">
              <a:spcAft>
                <a:spcPts val="0"/>
              </a:spcAft>
              <a:buFont typeface="Wingdings" pitchFamily="2" charset="2"/>
              <a:buNone/>
              <a:defRPr/>
            </a:pPr>
            <a:endParaRPr lang="ar-SA"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 </a:t>
            </a:r>
          </a:p>
          <a:p>
            <a:pPr marL="320040" indent="-320040" eaLnBrk="1" fontAlgn="auto" hangingPunct="1">
              <a:spcAft>
                <a:spcPts val="0"/>
              </a:spcAft>
              <a:buFont typeface="Wingdings" pitchFamily="2" charset="2"/>
              <a:buNone/>
              <a:defRPr/>
            </a:pPr>
            <a:r>
              <a:rPr lang="ar-SY" sz="3600" dirty="0" smtClean="0">
                <a:solidFill>
                  <a:schemeClr val="accent1">
                    <a:lumMod val="50000"/>
                  </a:schemeClr>
                </a:solidFill>
                <a:cs typeface="+mn-cs"/>
              </a:rPr>
              <a:t>د-  أية أنشطة اقتصادية تتم خارج الجمهورية العربية السورية وتترتب عليها آثار ضارة داخلها.</a:t>
            </a:r>
            <a:endParaRPr lang="en-US" sz="3600" dirty="0" smtClean="0">
              <a:solidFill>
                <a:schemeClr val="accent1">
                  <a:lumMod val="50000"/>
                </a:schemeClr>
              </a:solidFill>
              <a:cs typeface="+mn-cs"/>
            </a:endParaRPr>
          </a:p>
          <a:p>
            <a:pPr marL="533400" indent="-533400" eaLnBrk="1" fontAlgn="auto" hangingPunct="1">
              <a:lnSpc>
                <a:spcPct val="80000"/>
              </a:lnSpc>
              <a:spcAft>
                <a:spcPts val="0"/>
              </a:spcAft>
              <a:buFont typeface="Wingdings" pitchFamily="2" charset="2"/>
              <a:buNone/>
              <a:defRPr/>
            </a:pPr>
            <a:endParaRPr lang="en-US"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9875">
                                            <p:txEl>
                                              <p:pRg st="3" end="3"/>
                                            </p:txEl>
                                          </p:spTgt>
                                        </p:tgtEl>
                                        <p:attrNameLst>
                                          <p:attrName>style.visibility</p:attrName>
                                        </p:attrNameLst>
                                      </p:cBhvr>
                                      <p:to>
                                        <p:strVal val="visible"/>
                                      </p:to>
                                    </p:set>
                                    <p:anim calcmode="lin" valueType="num">
                                      <p:cBhvr additive="base">
                                        <p:cTn id="13" dur="500" fill="hold"/>
                                        <p:tgtEl>
                                          <p:spTgt spid="798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8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2775" y="228600"/>
            <a:ext cx="8153400" cy="990600"/>
          </a:xfrm>
        </p:spPr>
        <p:txBody>
          <a:bodyPr>
            <a:normAutofit/>
          </a:bodyPr>
          <a:lstStyle/>
          <a:p>
            <a:pPr algn="ctr" eaLnBrk="1" fontAlgn="auto" hangingPunct="1">
              <a:spcAft>
                <a:spcPts val="0"/>
              </a:spcAft>
              <a:defRPr/>
            </a:pPr>
            <a:r>
              <a:rPr lang="ar-SA" sz="4800" b="1" dirty="0" smtClean="0">
                <a:solidFill>
                  <a:schemeClr val="accent3">
                    <a:lumMod val="50000"/>
                  </a:schemeClr>
                </a:solidFill>
                <a:cs typeface="+mj-cs"/>
              </a:rPr>
              <a:t>المخرجات الاقتصادية والاجتماعية</a:t>
            </a:r>
            <a:endParaRPr lang="en-US" sz="4800" b="1" dirty="0">
              <a:solidFill>
                <a:schemeClr val="accent3">
                  <a:lumMod val="50000"/>
                </a:schemeClr>
              </a:solidFill>
              <a:cs typeface="+mj-cs"/>
            </a:endParaRPr>
          </a:p>
        </p:txBody>
      </p:sp>
      <p:sp>
        <p:nvSpPr>
          <p:cNvPr id="3" name="عنصر نائب للمحتوى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endParaRPr lang="ar-SA" sz="2800" b="1"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ar-SA" sz="2800" b="1"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تأمين شفافية المعاملات التجارية ونزاهتها.</a:t>
            </a: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الحد من الممارسات المخلة بالمنافسة .</a:t>
            </a: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إساءة استغلال  وضع مهيمن في السوق .</a:t>
            </a: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ضبط ومراقبة عمليات التركز الاقتصادي.</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Char char=""/>
              <a:defRPr/>
            </a:pPr>
            <a:endParaRPr lang="en-US" sz="2800" b="1"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4495800"/>
          </a:xfrm>
        </p:spPr>
        <p:txBody>
          <a:bodyPr>
            <a:normAutofit fontScale="92500" lnSpcReduction="10000"/>
          </a:bodyPr>
          <a:lstStyle/>
          <a:p>
            <a:pPr marL="320040" indent="-320040" eaLnBrk="1" fontAlgn="auto" hangingPunct="1">
              <a:spcAft>
                <a:spcPts val="0"/>
              </a:spcAft>
              <a:buFont typeface="Wingdings"/>
              <a:buNone/>
              <a:defRPr/>
            </a:pPr>
            <a:r>
              <a:rPr lang="ar-SA" b="1" dirty="0" smtClean="0">
                <a:solidFill>
                  <a:schemeClr val="accent1">
                    <a:lumMod val="50000"/>
                  </a:schemeClr>
                </a:solidFill>
                <a:cs typeface="+mn-cs"/>
              </a:rPr>
              <a:t>- </a:t>
            </a:r>
            <a:r>
              <a:rPr lang="ar-SA" sz="3600" dirty="0" smtClean="0">
                <a:solidFill>
                  <a:schemeClr val="accent1">
                    <a:lumMod val="50000"/>
                  </a:schemeClr>
                </a:solidFill>
                <a:cs typeface="+mn-cs"/>
              </a:rPr>
              <a:t>زيادة </a:t>
            </a:r>
            <a:r>
              <a:rPr lang="ar-SA" sz="3600" dirty="0" err="1" smtClean="0">
                <a:solidFill>
                  <a:schemeClr val="accent1">
                    <a:lumMod val="50000"/>
                  </a:schemeClr>
                </a:solidFill>
                <a:cs typeface="+mn-cs"/>
              </a:rPr>
              <a:t>الأنتاج</a:t>
            </a:r>
            <a:r>
              <a:rPr lang="ar-SA" sz="3600" dirty="0" smtClean="0">
                <a:solidFill>
                  <a:schemeClr val="accent1">
                    <a:lumMod val="50000"/>
                  </a:schemeClr>
                </a:solidFill>
                <a:cs typeface="+mn-cs"/>
              </a:rPr>
              <a:t>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زيادة (الابتكار _ الاختراع _ الإبداع _ التطوير)</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زيادة في الدخل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زيادة في تحسين المستوى المعيشة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ضمان إنتاج السلع بأقل تكلفة ممكنة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إدخال منتجات جديدة وعمليات جديدة في الإنتاج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رفع مؤشرات التنافسية على المستويين الداخلي والخارجي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لرفع القدرة في الكفاءة والإنتاج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ar-SA" b="1" dirty="0" smtClean="0">
              <a:solidFill>
                <a:schemeClr val="accent1">
                  <a:lumMod val="50000"/>
                </a:schemeClr>
              </a:solidFill>
              <a:cs typeface="+mn-cs"/>
            </a:endParaRPr>
          </a:p>
          <a:p>
            <a:pPr marL="320040" indent="-320040" eaLnBrk="1" fontAlgn="auto" hangingPunct="1">
              <a:spcAft>
                <a:spcPts val="0"/>
              </a:spcAft>
              <a:buFont typeface="Wingdings"/>
              <a:buNone/>
              <a:defRPr/>
            </a:pPr>
            <a:endParaRPr lang="en-US" dirty="0" smtClean="0">
              <a:solidFill>
                <a:schemeClr val="accent1">
                  <a:lumMod val="50000"/>
                </a:schemeClr>
              </a:solidFill>
              <a:cs typeface="+mn-cs"/>
            </a:endParaRPr>
          </a:p>
          <a:p>
            <a:pPr marL="320040" indent="-320040" eaLnBrk="1" fontAlgn="auto" hangingPunct="1">
              <a:spcAft>
                <a:spcPts val="0"/>
              </a:spcAft>
              <a:buFont typeface="Wingdings"/>
              <a:buChar char=""/>
              <a:defRPr/>
            </a:pPr>
            <a:endParaRPr lang="en-US"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عنصر نائب للمحتوى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خفض الأسعار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تحسين الإدارة والأداء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المساهمة في الحد من عمليات الفساد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المساهمة في الحد من البطالة </a:t>
            </a:r>
            <a:endParaRPr lang="en-US" sz="3600" dirty="0" smtClean="0">
              <a:solidFill>
                <a:schemeClr val="accent1">
                  <a:lumMod val="50000"/>
                </a:schemeClr>
              </a:solidFill>
              <a:cs typeface="+mn-cs"/>
            </a:endParaRPr>
          </a:p>
          <a:p>
            <a:pPr marL="320040" indent="-320040" eaLnBrk="1" fontAlgn="auto" hangingPunct="1">
              <a:spcAft>
                <a:spcPts val="0"/>
              </a:spcAft>
              <a:buFont typeface="Wingdings"/>
              <a:buNone/>
              <a:defRPr/>
            </a:pPr>
            <a:r>
              <a:rPr lang="ar-SA" sz="3600" dirty="0" smtClean="0">
                <a:solidFill>
                  <a:schemeClr val="accent1">
                    <a:lumMod val="50000"/>
                  </a:schemeClr>
                </a:solidFill>
                <a:cs typeface="+mn-cs"/>
              </a:rPr>
              <a:t>- تشجيع الاستثمارات من خلال ( الحد من الشروط التمييزية والتعسف في استخدام السلطة في اتخاذ قرارات تؤثر على المنافسة ) </a:t>
            </a:r>
            <a:endParaRPr lang="en-US" sz="3600" dirty="0" smtClean="0">
              <a:solidFill>
                <a:schemeClr val="accent1">
                  <a:lumMod val="50000"/>
                </a:schemeClr>
              </a:solidFill>
              <a:cs typeface="+mn-cs"/>
            </a:endParaRPr>
          </a:p>
          <a:p>
            <a:pPr marL="320040" indent="-320040" eaLnBrk="1" fontAlgn="auto" hangingPunct="1">
              <a:spcAft>
                <a:spcPts val="0"/>
              </a:spcAft>
              <a:buFont typeface="Wingdings" pitchFamily="2" charset="2"/>
              <a:buNone/>
              <a:defRPr/>
            </a:pPr>
            <a:endParaRPr lang="ar-SA" b="1"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 calcmode="lin" valueType="num">
                                      <p:cBhvr additive="base">
                                        <p:cTn id="19"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anim calcmode="lin" valueType="num">
                                      <p:cBhvr additive="base">
                                        <p:cTn id="25"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8611">
                                            <p:txEl>
                                              <p:pRg st="4" end="4"/>
                                            </p:txEl>
                                          </p:spTgt>
                                        </p:tgtEl>
                                        <p:attrNameLst>
                                          <p:attrName>style.visibility</p:attrName>
                                        </p:attrNameLst>
                                      </p:cBhvr>
                                      <p:to>
                                        <p:strVal val="visible"/>
                                      </p:to>
                                    </p:set>
                                    <p:anim calcmode="lin" valueType="num">
                                      <p:cBhvr additive="base">
                                        <p:cTn id="31"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86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775" y="1600200"/>
            <a:ext cx="8153400" cy="4495800"/>
          </a:xfrm>
          <a:solidFill>
            <a:schemeClr val="bg1"/>
          </a:solidFill>
        </p:spPr>
        <p:txBody>
          <a:bodyPr>
            <a:normAutofit/>
          </a:bodyPr>
          <a:lstStyle/>
          <a:p>
            <a:pPr marL="320040" indent="-320040" algn="ctr" eaLnBrk="1" fontAlgn="auto" hangingPunct="1">
              <a:spcAft>
                <a:spcPts val="0"/>
              </a:spcAft>
              <a:buFont typeface="Wingdings"/>
              <a:buNone/>
              <a:defRPr/>
            </a:pPr>
            <a:r>
              <a:rPr lang="ar-SY" sz="7200" dirty="0" smtClean="0">
                <a:solidFill>
                  <a:schemeClr val="accent3">
                    <a:lumMod val="50000"/>
                  </a:schemeClr>
                </a:solidFill>
                <a:cs typeface="+mn-cs"/>
              </a:rPr>
              <a:t>شكرا ًلمشاركتكم</a:t>
            </a:r>
          </a:p>
          <a:p>
            <a:pPr marL="320040" indent="-320040" algn="ctr" eaLnBrk="1" fontAlgn="auto" hangingPunct="1">
              <a:spcAft>
                <a:spcPts val="0"/>
              </a:spcAft>
              <a:buFont typeface="Wingdings"/>
              <a:buNone/>
              <a:defRPr/>
            </a:pPr>
            <a:r>
              <a:rPr lang="en-US" sz="6600" dirty="0" smtClean="0">
                <a:solidFill>
                  <a:schemeClr val="accent1">
                    <a:lumMod val="50000"/>
                  </a:schemeClr>
                </a:solidFill>
                <a:cs typeface="+mn-cs"/>
              </a:rPr>
              <a:t>www.competition.gov.s</a:t>
            </a:r>
            <a:r>
              <a:rPr lang="en-US" sz="6600" dirty="0" smtClean="0">
                <a:solidFill>
                  <a:schemeClr val="accent3">
                    <a:lumMod val="50000"/>
                  </a:schemeClr>
                </a:solidFill>
                <a:cs typeface="+mn-cs"/>
              </a:rPr>
              <a:t>y</a:t>
            </a:r>
          </a:p>
          <a:p>
            <a:pPr marL="320040" indent="-320040" eaLnBrk="1" fontAlgn="auto" hangingPunct="1">
              <a:spcAft>
                <a:spcPts val="0"/>
              </a:spcAft>
              <a:buFont typeface="Wingdings"/>
              <a:buNone/>
              <a:defRPr/>
            </a:pPr>
            <a:r>
              <a:rPr lang="ar-SA" sz="6600" smtClean="0">
                <a:solidFill>
                  <a:schemeClr val="accent3">
                    <a:lumMod val="50000"/>
                  </a:schemeClr>
                </a:solidFill>
                <a:cs typeface="+mn-cs"/>
              </a:rPr>
              <a:t>للاستفسار:</a:t>
            </a:r>
            <a:endParaRPr lang="en-US" sz="6600" dirty="0" smtClean="0">
              <a:solidFill>
                <a:schemeClr val="accent3">
                  <a:lumMod val="50000"/>
                </a:schemeClr>
              </a:solidFill>
              <a:cs typeface="+mn-cs"/>
            </a:endParaRPr>
          </a:p>
          <a:p>
            <a:pPr marL="320040" indent="-320040" algn="ctr" eaLnBrk="1" fontAlgn="auto" hangingPunct="1">
              <a:spcAft>
                <a:spcPts val="0"/>
              </a:spcAft>
              <a:buFont typeface="Wingdings"/>
              <a:buNone/>
              <a:defRPr/>
            </a:pPr>
            <a:r>
              <a:rPr lang="en-US" sz="6000" dirty="0" smtClean="0">
                <a:solidFill>
                  <a:schemeClr val="accent1">
                    <a:lumMod val="50000"/>
                  </a:schemeClr>
                </a:solidFill>
                <a:cs typeface="+mn-cs"/>
              </a:rPr>
              <a:t>info@competition.gov.sy</a:t>
            </a:r>
            <a:endParaRPr lang="ar-SA" sz="60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150938" y="214313"/>
            <a:ext cx="7793037" cy="1233487"/>
          </a:xfrm>
        </p:spPr>
        <p:txBody>
          <a:bodyPr>
            <a:normAutofit/>
          </a:bodyPr>
          <a:lstStyle/>
          <a:p>
            <a:pPr algn="ctr" eaLnBrk="1" fontAlgn="auto" hangingPunct="1">
              <a:spcAft>
                <a:spcPts val="0"/>
              </a:spcAft>
              <a:defRPr/>
            </a:pPr>
            <a:r>
              <a:rPr lang="ar-SY" b="1" dirty="0" smtClean="0">
                <a:solidFill>
                  <a:schemeClr val="accent3">
                    <a:lumMod val="50000"/>
                  </a:schemeClr>
                </a:solidFill>
                <a:cs typeface="+mn-cs"/>
              </a:rPr>
              <a:t>الاستثناءات</a:t>
            </a:r>
            <a:endParaRPr lang="en-US" b="1" dirty="0" smtClean="0">
              <a:solidFill>
                <a:schemeClr val="accent3">
                  <a:lumMod val="50000"/>
                </a:schemeClr>
              </a:solidFill>
              <a:cs typeface="+mn-cs"/>
            </a:endParaRPr>
          </a:p>
        </p:txBody>
      </p:sp>
      <p:sp>
        <p:nvSpPr>
          <p:cNvPr id="23554" name="Rectangle 5"/>
          <p:cNvSpPr>
            <a:spLocks noGrp="1" noChangeArrowheads="1"/>
          </p:cNvSpPr>
          <p:nvPr>
            <p:ph sz="quarter" idx="1"/>
          </p:nvPr>
        </p:nvSpPr>
        <p:spPr>
          <a:xfrm>
            <a:off x="1219200" y="2133600"/>
            <a:ext cx="7467600" cy="4114800"/>
          </a:xfrm>
        </p:spPr>
        <p:txBody>
          <a:bodyPr/>
          <a:lstStyle/>
          <a:p>
            <a:pPr eaLnBrk="1" hangingPunct="1">
              <a:lnSpc>
                <a:spcPct val="80000"/>
              </a:lnSpc>
              <a:buFont typeface="Wingdings" pitchFamily="2" charset="2"/>
              <a:buNone/>
            </a:pPr>
            <a:r>
              <a:rPr lang="en-US" sz="2000" smtClean="0">
                <a:solidFill>
                  <a:schemeClr val="tx2"/>
                </a:solidFill>
              </a:rPr>
              <a:t>                                                                                  </a:t>
            </a:r>
          </a:p>
          <a:p>
            <a:pPr eaLnBrk="1" hangingPunct="1">
              <a:lnSpc>
                <a:spcPct val="80000"/>
              </a:lnSpc>
              <a:buFont typeface="Wingdings" pitchFamily="2" charset="2"/>
              <a:buChar char="Ø"/>
            </a:pPr>
            <a:endParaRPr lang="en-US" sz="2000" smtClean="0">
              <a:solidFill>
                <a:schemeClr val="tx2"/>
              </a:solidFill>
            </a:endParaRPr>
          </a:p>
          <a:p>
            <a:pPr eaLnBrk="1" hangingPunct="1">
              <a:lnSpc>
                <a:spcPct val="80000"/>
              </a:lnSpc>
              <a:buFont typeface="Wingdings" pitchFamily="2" charset="2"/>
              <a:buChar char="Ø"/>
            </a:pPr>
            <a:endParaRPr lang="en-US" sz="2000" smtClean="0">
              <a:solidFill>
                <a:schemeClr val="tx2"/>
              </a:solidFill>
            </a:endParaRPr>
          </a:p>
          <a:p>
            <a:pPr eaLnBrk="1" hangingPunct="1">
              <a:lnSpc>
                <a:spcPct val="80000"/>
              </a:lnSpc>
              <a:buFont typeface="Wingdings" pitchFamily="2" charset="2"/>
              <a:buChar char="Ø"/>
            </a:pPr>
            <a:endParaRPr lang="en-US" sz="2000" smtClean="0">
              <a:solidFill>
                <a:schemeClr val="tx2"/>
              </a:solidFill>
            </a:endParaRPr>
          </a:p>
          <a:p>
            <a:pPr eaLnBrk="1" hangingPunct="1">
              <a:lnSpc>
                <a:spcPct val="80000"/>
              </a:lnSpc>
              <a:buFont typeface="Wingdings" pitchFamily="2" charset="2"/>
              <a:buChar char="Ø"/>
            </a:pPr>
            <a:endParaRPr lang="en-US" sz="1600" smtClean="0">
              <a:solidFill>
                <a:schemeClr val="tx2"/>
              </a:solidFill>
            </a:endParaRPr>
          </a:p>
          <a:p>
            <a:pPr eaLnBrk="1" hangingPunct="1">
              <a:lnSpc>
                <a:spcPct val="80000"/>
              </a:lnSpc>
              <a:buFont typeface="Wingdings" pitchFamily="2" charset="2"/>
              <a:buChar char="Ø"/>
            </a:pPr>
            <a:endParaRPr lang="en-US" sz="1600" smtClean="0">
              <a:solidFill>
                <a:schemeClr val="tx2"/>
              </a:solidFill>
            </a:endParaRPr>
          </a:p>
          <a:p>
            <a:pPr eaLnBrk="1" hangingPunct="1">
              <a:lnSpc>
                <a:spcPct val="80000"/>
              </a:lnSpc>
              <a:buFont typeface="Wingdings" pitchFamily="2" charset="2"/>
              <a:buChar char="Ø"/>
            </a:pPr>
            <a:endParaRPr lang="en-US" sz="1600" smtClean="0">
              <a:solidFill>
                <a:schemeClr val="tx2"/>
              </a:solidFill>
            </a:endParaRPr>
          </a:p>
          <a:p>
            <a:pPr eaLnBrk="1" hangingPunct="1">
              <a:lnSpc>
                <a:spcPct val="80000"/>
              </a:lnSpc>
              <a:buFont typeface="Wingdings" pitchFamily="2" charset="2"/>
              <a:buNone/>
            </a:pPr>
            <a:r>
              <a:rPr lang="en-US" sz="800" smtClean="0"/>
              <a:t> </a:t>
            </a:r>
          </a:p>
          <a:p>
            <a:pPr eaLnBrk="1" hangingPunct="1">
              <a:lnSpc>
                <a:spcPct val="80000"/>
              </a:lnSpc>
              <a:buFont typeface="Wingdings" pitchFamily="2" charset="2"/>
              <a:buChar char="Ø"/>
            </a:pPr>
            <a:endParaRPr lang="en-US" sz="800" smtClean="0">
              <a:solidFill>
                <a:schemeClr val="tx2"/>
              </a:solidFill>
            </a:endParaRPr>
          </a:p>
          <a:p>
            <a:pPr eaLnBrk="1" hangingPunct="1">
              <a:lnSpc>
                <a:spcPct val="80000"/>
              </a:lnSpc>
              <a:buFont typeface="Wingdings" pitchFamily="2" charset="2"/>
              <a:buChar char="Ø"/>
            </a:pPr>
            <a:endParaRPr lang="en-US" sz="800" smtClean="0">
              <a:solidFill>
                <a:schemeClr val="tx2"/>
              </a:solidFill>
            </a:endParaRPr>
          </a:p>
          <a:p>
            <a:pPr eaLnBrk="1" hangingPunct="1">
              <a:lnSpc>
                <a:spcPct val="80000"/>
              </a:lnSpc>
              <a:buFont typeface="Wingdings" pitchFamily="2" charset="2"/>
              <a:buChar char="Ø"/>
            </a:pPr>
            <a:endParaRPr lang="en-US" sz="800" smtClean="0">
              <a:solidFill>
                <a:schemeClr val="tx2"/>
              </a:solidFill>
            </a:endParaRPr>
          </a:p>
          <a:p>
            <a:pPr eaLnBrk="1" hangingPunct="1">
              <a:lnSpc>
                <a:spcPct val="80000"/>
              </a:lnSpc>
              <a:buFont typeface="Wingdings" pitchFamily="2" charset="2"/>
              <a:buChar char="Ø"/>
            </a:pPr>
            <a:endParaRPr lang="en-US" sz="800" smtClean="0">
              <a:solidFill>
                <a:schemeClr val="tx2"/>
              </a:solidFill>
            </a:endParaRPr>
          </a:p>
          <a:p>
            <a:pPr eaLnBrk="1" hangingPunct="1">
              <a:lnSpc>
                <a:spcPct val="80000"/>
              </a:lnSpc>
              <a:buFont typeface="Wingdings" pitchFamily="2" charset="2"/>
              <a:buChar char="Ø"/>
            </a:pPr>
            <a:endParaRPr lang="en-US" sz="800" smtClean="0"/>
          </a:p>
        </p:txBody>
      </p:sp>
      <p:sp>
        <p:nvSpPr>
          <p:cNvPr id="13316" name="مستطيل 4"/>
          <p:cNvSpPr>
            <a:spLocks noChangeArrowheads="1"/>
          </p:cNvSpPr>
          <p:nvPr/>
        </p:nvSpPr>
        <p:spPr bwMode="auto">
          <a:xfrm>
            <a:off x="152400" y="2133600"/>
            <a:ext cx="8839200" cy="3416300"/>
          </a:xfrm>
          <a:prstGeom prst="rect">
            <a:avLst/>
          </a:prstGeom>
          <a:noFill/>
          <a:ln w="9525">
            <a:noFill/>
            <a:miter lim="800000"/>
            <a:headEnd/>
            <a:tailEnd/>
          </a:ln>
        </p:spPr>
        <p:txBody>
          <a:bodyPr>
            <a:spAutoFit/>
          </a:bodyPr>
          <a:lstStyle/>
          <a:p>
            <a:pPr algn="r">
              <a:tabLst>
                <a:tab pos="6719888" algn="l"/>
              </a:tabLst>
              <a:defRPr/>
            </a:pPr>
            <a:r>
              <a:rPr lang="ar-SA" sz="3600" dirty="0">
                <a:solidFill>
                  <a:schemeClr val="accent1">
                    <a:lumMod val="50000"/>
                  </a:schemeClr>
                </a:solidFill>
                <a:cs typeface="Simplified Arabic" pitchFamily="2" charset="-78"/>
              </a:rPr>
              <a:t> </a:t>
            </a:r>
            <a:r>
              <a:rPr lang="ar-SY" sz="3600" dirty="0">
                <a:solidFill>
                  <a:schemeClr val="accent1">
                    <a:lumMod val="50000"/>
                  </a:schemeClr>
                </a:solidFill>
                <a:cs typeface="Simplified Arabic" pitchFamily="2" charset="-78"/>
              </a:rPr>
              <a:t>أ - الأعمال السيادية للدولة</a:t>
            </a:r>
            <a:endParaRPr lang="ar-SA" sz="3600" dirty="0">
              <a:solidFill>
                <a:schemeClr val="accent1">
                  <a:lumMod val="50000"/>
                </a:schemeClr>
              </a:solidFill>
              <a:cs typeface="Simplified Arabic" pitchFamily="2" charset="-78"/>
            </a:endParaRPr>
          </a:p>
          <a:p>
            <a:pPr algn="r">
              <a:tabLst>
                <a:tab pos="6719888" algn="l"/>
              </a:tabLst>
              <a:defRPr/>
            </a:pPr>
            <a:r>
              <a:rPr lang="en-US" sz="3600" dirty="0">
                <a:solidFill>
                  <a:schemeClr val="accent1">
                    <a:lumMod val="50000"/>
                  </a:schemeClr>
                </a:solidFill>
                <a:cs typeface="Simplified Arabic" pitchFamily="2" charset="-78"/>
              </a:rPr>
              <a:t>  </a:t>
            </a:r>
          </a:p>
          <a:p>
            <a:pPr algn="r">
              <a:tabLst>
                <a:tab pos="6719888" algn="l"/>
              </a:tabLst>
              <a:defRPr/>
            </a:pPr>
            <a:r>
              <a:rPr lang="ar-SY" sz="3600" dirty="0">
                <a:solidFill>
                  <a:schemeClr val="accent1">
                    <a:lumMod val="50000"/>
                  </a:schemeClr>
                </a:solidFill>
                <a:cs typeface="Simplified Arabic" pitchFamily="2" charset="-78"/>
              </a:rPr>
              <a:t>ب – المرافق العامة التي تملكها أو تديرها الدولة بغرض تقديم منتجات أو خدمات للمواطنين مثل مياه الشرب ، الغاز ، الكهرباء ، البترول ، النقل العام ، البريد والاتصالات وتحدد بقرار من رئيس مجلس الوزراء </a:t>
            </a:r>
            <a:endParaRPr lang="en-US" sz="3600" dirty="0">
              <a:solidFill>
                <a:schemeClr val="accent1">
                  <a:lumMod val="50000"/>
                </a:schemeClr>
              </a:solidFill>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6">
                                            <p:txEl>
                                              <p:pRg st="0" end="0"/>
                                            </p:txEl>
                                          </p:spTgt>
                                        </p:tgtEl>
                                        <p:attrNameLst>
                                          <p:attrName>style.visibility</p:attrName>
                                        </p:attrNameLst>
                                      </p:cBhvr>
                                      <p:to>
                                        <p:strVal val="visible"/>
                                      </p:to>
                                    </p:set>
                                    <p:anim calcmode="lin" valueType="num">
                                      <p:cBhvr additive="base">
                                        <p:cTn id="13" dur="5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6">
                                            <p:txEl>
                                              <p:pRg st="2" end="2"/>
                                            </p:txEl>
                                          </p:spTgt>
                                        </p:tgtEl>
                                        <p:attrNameLst>
                                          <p:attrName>style.visibility</p:attrName>
                                        </p:attrNameLst>
                                      </p:cBhvr>
                                      <p:to>
                                        <p:strVal val="visible"/>
                                      </p:to>
                                    </p:set>
                                    <p:anim calcmode="lin" valueType="num">
                                      <p:cBhvr additive="base">
                                        <p:cTn id="19" dur="5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ctr" eaLnBrk="1" fontAlgn="auto" hangingPunct="1">
              <a:spcAft>
                <a:spcPts val="0"/>
              </a:spcAft>
              <a:defRPr/>
            </a:pPr>
            <a:r>
              <a:rPr lang="ar-SA" sz="4000" b="1" dirty="0" smtClean="0">
                <a:solidFill>
                  <a:schemeClr val="accent3">
                    <a:lumMod val="50000"/>
                  </a:schemeClr>
                </a:solidFill>
                <a:cs typeface="+mn-cs"/>
              </a:rPr>
              <a:t>حرية الأسعار والمنافسة</a:t>
            </a:r>
            <a:endParaRPr lang="en-US" sz="3900" dirty="0" smtClean="0">
              <a:solidFill>
                <a:schemeClr val="accent3">
                  <a:lumMod val="50000"/>
                </a:schemeClr>
              </a:solidFill>
              <a:cs typeface="+mn-cs"/>
            </a:endParaRPr>
          </a:p>
        </p:txBody>
      </p:sp>
      <p:sp>
        <p:nvSpPr>
          <p:cNvPr id="96259" name="Rectangle 3"/>
          <p:cNvSpPr>
            <a:spLocks noGrp="1" noChangeArrowheads="1"/>
          </p:cNvSpPr>
          <p:nvPr>
            <p:ph type="body" sz="half" idx="1"/>
          </p:nvPr>
        </p:nvSpPr>
        <p:spPr>
          <a:xfrm>
            <a:off x="0" y="2017713"/>
            <a:ext cx="9144000" cy="4840287"/>
          </a:xfrm>
        </p:spPr>
        <p:txBody>
          <a:bodyPr>
            <a:normAutofit/>
          </a:bodyPr>
          <a:lstStyle/>
          <a:p>
            <a:pPr marL="320040" indent="-320040" eaLnBrk="1" fontAlgn="auto" hangingPunct="1">
              <a:lnSpc>
                <a:spcPct val="8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endParaRPr lang="ar-SY" sz="3600" dirty="0" smtClean="0">
              <a:solidFill>
                <a:schemeClr val="accent1">
                  <a:lumMod val="50000"/>
                </a:schemeClr>
              </a:solidFill>
              <a:cs typeface="+mn-cs"/>
            </a:endParaRPr>
          </a:p>
          <a:p>
            <a:pPr marL="320040" indent="-320040" algn="ctr" eaLnBrk="1" fontAlgn="auto" hangingPunct="1">
              <a:lnSpc>
                <a:spcPct val="80000"/>
              </a:lnSpc>
              <a:spcAft>
                <a:spcPts val="0"/>
              </a:spcAft>
              <a:buFont typeface="Wingdings" pitchFamily="2" charset="2"/>
              <a:buNone/>
              <a:defRPr/>
            </a:pPr>
            <a:r>
              <a:rPr lang="ar-SY" sz="4400" dirty="0" smtClean="0">
                <a:solidFill>
                  <a:schemeClr val="accent1">
                    <a:lumMod val="50000"/>
                  </a:schemeClr>
                </a:solidFill>
                <a:cs typeface="+mn-cs"/>
              </a:rPr>
              <a:t>تحدد أسعار السلع والخدمات وفقاً لقواعد السوق ومبادئ المنافسة الحرة</a:t>
            </a:r>
            <a:endParaRPr lang="ar-SA" sz="4400" dirty="0" smtClean="0">
              <a:solidFill>
                <a:schemeClr val="accent1">
                  <a:lumMod val="50000"/>
                </a:schemeClr>
              </a:solidFill>
              <a:cs typeface="+mn-cs"/>
            </a:endParaRPr>
          </a:p>
          <a:p>
            <a:pPr marL="320040" indent="-320040" eaLnBrk="1" fontAlgn="auto" hangingPunct="1">
              <a:lnSpc>
                <a:spcPct val="80000"/>
              </a:lnSpc>
              <a:spcAft>
                <a:spcPts val="0"/>
              </a:spcAft>
              <a:buFont typeface="Wingdings" pitchFamily="2" charset="2"/>
              <a:buNone/>
              <a:defRPr/>
            </a:pPr>
            <a:endParaRPr lang="ar-SA" sz="3600" dirty="0" smtClean="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6259">
                                            <p:txEl>
                                              <p:pRg st="2" end="2"/>
                                            </p:txEl>
                                          </p:spTgt>
                                        </p:tgtEl>
                                        <p:attrNameLst>
                                          <p:attrName>style.visibility</p:attrName>
                                        </p:attrNameLst>
                                      </p:cBhvr>
                                      <p:to>
                                        <p:strVal val="visible"/>
                                      </p:to>
                                    </p:set>
                                    <p:anim calcmode="lin" valueType="num">
                                      <p:cBhvr additive="base">
                                        <p:cTn id="13" dur="5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ctr" eaLnBrk="1" fontAlgn="auto" hangingPunct="1">
              <a:spcAft>
                <a:spcPts val="0"/>
              </a:spcAft>
              <a:defRPr/>
            </a:pPr>
            <a:r>
              <a:rPr lang="ar-SY" b="1" dirty="0" smtClean="0">
                <a:solidFill>
                  <a:schemeClr val="accent1">
                    <a:lumMod val="50000"/>
                  </a:schemeClr>
                </a:solidFill>
                <a:cs typeface="+mj-cs"/>
              </a:rPr>
              <a:t> </a:t>
            </a:r>
            <a:r>
              <a:rPr lang="ar-SY" b="1" dirty="0" smtClean="0">
                <a:solidFill>
                  <a:schemeClr val="accent3">
                    <a:lumMod val="50000"/>
                  </a:schemeClr>
                </a:solidFill>
                <a:cs typeface="+mj-cs"/>
              </a:rPr>
              <a:t>الاستثناءات</a:t>
            </a:r>
            <a:endParaRPr lang="ar-SA" dirty="0" smtClean="0">
              <a:cs typeface="+mj-cs"/>
            </a:endParaRPr>
          </a:p>
        </p:txBody>
      </p:sp>
      <p:sp>
        <p:nvSpPr>
          <p:cNvPr id="79875" name="Rectangle 3"/>
          <p:cNvSpPr>
            <a:spLocks noGrp="1" noChangeArrowheads="1"/>
          </p:cNvSpPr>
          <p:nvPr>
            <p:ph type="body" sz="half" idx="1"/>
          </p:nvPr>
        </p:nvSpPr>
        <p:spPr>
          <a:xfrm>
            <a:off x="228600" y="2017713"/>
            <a:ext cx="8915400" cy="4687887"/>
          </a:xfrm>
        </p:spPr>
        <p:txBody>
          <a:bodyPr>
            <a:normAutofit/>
          </a:bodyPr>
          <a:lstStyle/>
          <a:p>
            <a:pPr marL="533400" indent="-533400" eaLnBrk="1" fontAlgn="auto" hangingPunct="1">
              <a:lnSpc>
                <a:spcPct val="80000"/>
              </a:lnSpc>
              <a:spcAft>
                <a:spcPts val="0"/>
              </a:spcAft>
              <a:buFont typeface="Wingdings"/>
              <a:buNone/>
              <a:defRPr/>
            </a:pPr>
            <a:r>
              <a:rPr lang="ar-SY" dirty="0" smtClean="0">
                <a:solidFill>
                  <a:schemeClr val="accent1">
                    <a:lumMod val="50000"/>
                  </a:schemeClr>
                </a:solidFill>
                <a:cs typeface="+mn-cs"/>
              </a:rPr>
              <a:t>1</a:t>
            </a:r>
            <a:r>
              <a:rPr lang="ar-SY" sz="3600" dirty="0" smtClean="0">
                <a:solidFill>
                  <a:schemeClr val="accent1">
                    <a:lumMod val="50000"/>
                  </a:schemeClr>
                </a:solidFill>
                <a:cs typeface="+mn-cs"/>
              </a:rPr>
              <a:t>- أسعار المواد الأساسية والخدمات التي يتم تحديدها بمرسوم</a:t>
            </a:r>
            <a:r>
              <a:rPr lang="ar-SA" sz="3600" dirty="0" smtClean="0">
                <a:solidFill>
                  <a:schemeClr val="accent1">
                    <a:lumMod val="50000"/>
                  </a:schemeClr>
                </a:solidFill>
                <a:cs typeface="+mn-cs"/>
              </a:rPr>
              <a:t>.</a:t>
            </a:r>
            <a:br>
              <a:rPr lang="ar-SA" sz="3600" dirty="0" smtClean="0">
                <a:solidFill>
                  <a:schemeClr val="accent1">
                    <a:lumMod val="50000"/>
                  </a:schemeClr>
                </a:solidFill>
                <a:cs typeface="+mn-cs"/>
              </a:rPr>
            </a:br>
            <a:endParaRPr lang="ar-SA" sz="3600" dirty="0" smtClean="0">
              <a:solidFill>
                <a:schemeClr val="accent1">
                  <a:lumMod val="50000"/>
                </a:schemeClr>
              </a:solidFill>
              <a:cs typeface="+mn-cs"/>
            </a:endParaRPr>
          </a:p>
          <a:p>
            <a:pPr marL="533400" indent="-533400" eaLnBrk="1" fontAlgn="auto" hangingPunct="1">
              <a:lnSpc>
                <a:spcPct val="80000"/>
              </a:lnSpc>
              <a:spcAft>
                <a:spcPts val="0"/>
              </a:spcAft>
              <a:buFont typeface="Wingdings"/>
              <a:buNone/>
              <a:defRPr/>
            </a:pPr>
            <a:endParaRPr lang="ar-SA" sz="3600" dirty="0" smtClean="0">
              <a:solidFill>
                <a:schemeClr val="accent1">
                  <a:lumMod val="50000"/>
                </a:schemeClr>
              </a:solidFill>
              <a:cs typeface="+mn-cs"/>
            </a:endParaRPr>
          </a:p>
          <a:p>
            <a:pPr marL="533400" indent="-533400" eaLnBrk="1" fontAlgn="auto" hangingPunct="1">
              <a:lnSpc>
                <a:spcPct val="80000"/>
              </a:lnSpc>
              <a:spcAft>
                <a:spcPts val="0"/>
              </a:spcAft>
              <a:buFont typeface="Wingdings"/>
              <a:buNone/>
              <a:defRPr/>
            </a:pPr>
            <a:r>
              <a:rPr lang="ar-SA" sz="3600" dirty="0" smtClean="0">
                <a:solidFill>
                  <a:schemeClr val="accent1">
                    <a:lumMod val="50000"/>
                  </a:schemeClr>
                </a:solidFill>
                <a:cs typeface="+mn-cs"/>
              </a:rPr>
              <a:t>2-</a:t>
            </a:r>
            <a:r>
              <a:rPr lang="ar-SY" sz="3600" dirty="0" smtClean="0">
                <a:solidFill>
                  <a:schemeClr val="accent1">
                    <a:lumMod val="50000"/>
                  </a:schemeClr>
                </a:solidFill>
                <a:cs typeface="+mn-cs"/>
              </a:rPr>
              <a:t>أسعار المواد والخدمات المتعلقة بالقطاعات أو المناطق التي تكون فيها المنافسة بواسطة الأسعار محدودة </a:t>
            </a:r>
            <a:r>
              <a:rPr lang="ar-SA" sz="3600" dirty="0" smtClean="0">
                <a:solidFill>
                  <a:schemeClr val="accent1">
                    <a:lumMod val="50000"/>
                  </a:schemeClr>
                </a:solidFill>
                <a:cs typeface="+mn-cs"/>
              </a:rPr>
              <a:t>.</a:t>
            </a:r>
          </a:p>
          <a:p>
            <a:pPr marL="533400" indent="-533400" eaLnBrk="1" fontAlgn="auto" hangingPunct="1">
              <a:lnSpc>
                <a:spcPct val="80000"/>
              </a:lnSpc>
              <a:spcAft>
                <a:spcPts val="0"/>
              </a:spcAft>
              <a:buFont typeface="Wingdings" pitchFamily="2" charset="2"/>
              <a:buChar char="Ø"/>
              <a:defRPr/>
            </a:pPr>
            <a:endParaRPr lang="ar-SA" sz="3600" dirty="0" smtClean="0">
              <a:solidFill>
                <a:schemeClr val="accent1">
                  <a:lumMod val="50000"/>
                </a:schemeClr>
              </a:solidFill>
              <a:cs typeface="+mn-cs"/>
            </a:endParaRPr>
          </a:p>
          <a:p>
            <a:pPr marL="533400" indent="-533400" eaLnBrk="1" fontAlgn="auto" hangingPunct="1">
              <a:lnSpc>
                <a:spcPct val="80000"/>
              </a:lnSpc>
              <a:spcAft>
                <a:spcPts val="0"/>
              </a:spcAft>
              <a:buFont typeface="Wingdings"/>
              <a:buNone/>
              <a:defRPr/>
            </a:pPr>
            <a:r>
              <a:rPr lang="ar-SA" sz="3600" dirty="0" smtClean="0">
                <a:solidFill>
                  <a:schemeClr val="accent1">
                    <a:lumMod val="50000"/>
                  </a:schemeClr>
                </a:solidFill>
                <a:cs typeface="+mn-cs"/>
              </a:rPr>
              <a:t>3</a:t>
            </a:r>
            <a:r>
              <a:rPr lang="ar-SY" sz="3600" dirty="0" smtClean="0">
                <a:solidFill>
                  <a:schemeClr val="accent1">
                    <a:lumMod val="50000"/>
                  </a:schemeClr>
                </a:solidFill>
                <a:cs typeface="+mn-cs"/>
              </a:rPr>
              <a:t>- الأسعار التي تحدد بقرار من مجلس الوزراء وبمقتضى إجراءات مؤقتة </a:t>
            </a:r>
            <a:r>
              <a:rPr lang="ar-SA" sz="3600" dirty="0" smtClean="0">
                <a:solidFill>
                  <a:schemeClr val="accent1">
                    <a:lumMod val="50000"/>
                  </a:schemeClr>
                </a:solidFill>
                <a:cs typeface="+mn-cs"/>
              </a:rPr>
              <a:t>.</a:t>
            </a:r>
            <a:endParaRPr lang="en-US" sz="3600" dirty="0" smtClean="0">
              <a:solidFill>
                <a:schemeClr val="accent1">
                  <a:lumMod val="50000"/>
                </a:schemeClr>
              </a:solidFill>
              <a:cs typeface="+mn-cs"/>
            </a:endParaRPr>
          </a:p>
          <a:p>
            <a:pPr marL="533400" indent="-533400" eaLnBrk="1" fontAlgn="auto" hangingPunct="1">
              <a:lnSpc>
                <a:spcPct val="80000"/>
              </a:lnSpc>
              <a:spcAft>
                <a:spcPts val="0"/>
              </a:spcAft>
              <a:buFont typeface="Wingdings"/>
              <a:buNone/>
              <a:defRPr/>
            </a:pPr>
            <a:endParaRPr lang="en-US" sz="36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 calcmode="lin" valueType="num">
                                      <p:cBhvr additive="base">
                                        <p:cTn id="13" dur="5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anim calcmode="lin" valueType="num">
                                      <p:cBhvr additive="base">
                                        <p:cTn id="19" dur="5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9875">
                                            <p:txEl>
                                              <p:pRg st="4" end="4"/>
                                            </p:txEl>
                                          </p:spTgt>
                                        </p:tgtEl>
                                        <p:attrNameLst>
                                          <p:attrName>style.visibility</p:attrName>
                                        </p:attrNameLst>
                                      </p:cBhvr>
                                      <p:to>
                                        <p:strVal val="visible"/>
                                      </p:to>
                                    </p:set>
                                    <p:anim calcmode="lin" valueType="num">
                                      <p:cBhvr additive="base">
                                        <p:cTn id="25" dur="500" fill="hold"/>
                                        <p:tgtEl>
                                          <p:spTgt spid="798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8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lgn="ctr" eaLnBrk="1" fontAlgn="auto" hangingPunct="1">
              <a:spcAft>
                <a:spcPts val="0"/>
              </a:spcAft>
              <a:defRPr/>
            </a:pPr>
            <a:r>
              <a:rPr lang="ar-SA" sz="4000" b="1" dirty="0" smtClean="0">
                <a:solidFill>
                  <a:schemeClr val="accent3">
                    <a:lumMod val="50000"/>
                  </a:schemeClr>
                </a:solidFill>
                <a:cs typeface="+mn-cs"/>
              </a:rPr>
              <a:t>الممارسات المخلة بالمنافسة</a:t>
            </a:r>
            <a:endParaRPr lang="en-US" sz="3900" dirty="0" smtClean="0">
              <a:solidFill>
                <a:schemeClr val="accent3">
                  <a:lumMod val="50000"/>
                </a:schemeClr>
              </a:solidFill>
              <a:cs typeface="+mn-cs"/>
            </a:endParaRPr>
          </a:p>
        </p:txBody>
      </p:sp>
      <p:sp>
        <p:nvSpPr>
          <p:cNvPr id="100355" name="Rectangle 3"/>
          <p:cNvSpPr>
            <a:spLocks noGrp="1" noChangeArrowheads="1"/>
          </p:cNvSpPr>
          <p:nvPr>
            <p:ph type="body" sz="half" idx="1"/>
          </p:nvPr>
        </p:nvSpPr>
        <p:spPr>
          <a:xfrm>
            <a:off x="0" y="1600200"/>
            <a:ext cx="8991600" cy="5257800"/>
          </a:xfrm>
        </p:spPr>
        <p:txBody>
          <a:bodyPr>
            <a:normAutofit fontScale="77500" lnSpcReduction="20000"/>
          </a:bodyPr>
          <a:lstStyle/>
          <a:p>
            <a:pPr marL="609600" indent="-609600" eaLnBrk="1" fontAlgn="auto" hangingPunct="1">
              <a:lnSpc>
                <a:spcPct val="80000"/>
              </a:lnSpc>
              <a:spcAft>
                <a:spcPts val="0"/>
              </a:spcAft>
              <a:buFont typeface="Wingdings" pitchFamily="2" charset="2"/>
              <a:buNone/>
              <a:defRPr/>
            </a:pPr>
            <a:r>
              <a:rPr lang="de-DE" sz="3500" i="1" dirty="0" smtClean="0">
                <a:solidFill>
                  <a:schemeClr val="accent3">
                    <a:lumMod val="50000"/>
                  </a:schemeClr>
                </a:solidFill>
                <a:cs typeface="+mn-cs"/>
              </a:rPr>
              <a:t/>
            </a:r>
            <a:br>
              <a:rPr lang="de-DE" sz="3500" i="1" dirty="0" smtClean="0">
                <a:solidFill>
                  <a:schemeClr val="accent3">
                    <a:lumMod val="50000"/>
                  </a:schemeClr>
                </a:solidFill>
                <a:cs typeface="+mn-cs"/>
              </a:rPr>
            </a:br>
            <a:endParaRPr lang="ar-SA" sz="2400" dirty="0">
              <a:solidFill>
                <a:schemeClr val="accent1">
                  <a:lumMod val="50000"/>
                </a:schemeClr>
              </a:solidFill>
              <a:cs typeface="+mn-cs"/>
            </a:endParaRPr>
          </a:p>
          <a:p>
            <a:pPr marL="609600" indent="-609600" eaLnBrk="1" fontAlgn="auto" hangingPunct="1">
              <a:lnSpc>
                <a:spcPct val="80000"/>
              </a:lnSpc>
              <a:spcAft>
                <a:spcPts val="0"/>
              </a:spcAft>
              <a:buFont typeface="Wingdings" pitchFamily="2" charset="2"/>
              <a:buNone/>
              <a:defRPr/>
            </a:pPr>
            <a:endParaRPr lang="ar-SA" dirty="0" smtClean="0">
              <a:solidFill>
                <a:schemeClr val="accent1">
                  <a:lumMod val="50000"/>
                </a:schemeClr>
              </a:solidFill>
              <a:cs typeface="+mn-cs"/>
            </a:endParaRPr>
          </a:p>
          <a:p>
            <a:pPr marL="609600" indent="-609600" eaLnBrk="1" fontAlgn="auto" hangingPunct="1">
              <a:lnSpc>
                <a:spcPct val="120000"/>
              </a:lnSpc>
              <a:spcAft>
                <a:spcPts val="0"/>
              </a:spcAft>
              <a:buFont typeface="Wingdings" pitchFamily="2" charset="2"/>
              <a:buNone/>
              <a:defRPr/>
            </a:pPr>
            <a:r>
              <a:rPr lang="ar-SY" sz="3800" dirty="0" smtClean="0">
                <a:solidFill>
                  <a:schemeClr val="accent1">
                    <a:lumMod val="50000"/>
                  </a:schemeClr>
                </a:solidFill>
                <a:cs typeface="+mn-cs"/>
              </a:rPr>
              <a:t>1- عرقلة عملية تحديد الأسعار حسب السير الطبيعي للمنافسة في السوق وذلك عن طريق تحديد أو زيادة أو إنقاص الأسعار أو غيرها من شروط البيع والشراء بما في ذلك في التجارة الدولية. </a:t>
            </a:r>
          </a:p>
          <a:p>
            <a:pPr marL="609600" indent="-609600" eaLnBrk="1" fontAlgn="auto" hangingPunct="1">
              <a:lnSpc>
                <a:spcPct val="120000"/>
              </a:lnSpc>
              <a:spcAft>
                <a:spcPts val="0"/>
              </a:spcAft>
              <a:buFont typeface="Wingdings" pitchFamily="2" charset="2"/>
              <a:buNone/>
              <a:defRPr/>
            </a:pPr>
            <a:endParaRPr lang="ar-SA" sz="3800" dirty="0" smtClean="0">
              <a:solidFill>
                <a:schemeClr val="accent1">
                  <a:lumMod val="50000"/>
                </a:schemeClr>
              </a:solidFill>
              <a:cs typeface="+mn-cs"/>
            </a:endParaRPr>
          </a:p>
          <a:p>
            <a:pPr marL="609600" indent="-609600" eaLnBrk="1" fontAlgn="auto" hangingPunct="1">
              <a:lnSpc>
                <a:spcPct val="120000"/>
              </a:lnSpc>
              <a:spcAft>
                <a:spcPts val="0"/>
              </a:spcAft>
              <a:buFont typeface="Wingdings" pitchFamily="2" charset="2"/>
              <a:buNone/>
              <a:defRPr/>
            </a:pPr>
            <a:endParaRPr lang="ar-SA" sz="3800" dirty="0">
              <a:solidFill>
                <a:schemeClr val="accent1">
                  <a:lumMod val="50000"/>
                </a:schemeClr>
              </a:solidFill>
              <a:cs typeface="+mn-cs"/>
            </a:endParaRPr>
          </a:p>
          <a:p>
            <a:pPr marL="609600" indent="-609600" eaLnBrk="1" fontAlgn="auto" hangingPunct="1">
              <a:lnSpc>
                <a:spcPct val="120000"/>
              </a:lnSpc>
              <a:spcAft>
                <a:spcPts val="0"/>
              </a:spcAft>
              <a:buFont typeface="Wingdings" pitchFamily="2" charset="2"/>
              <a:buNone/>
              <a:defRPr/>
            </a:pPr>
            <a:r>
              <a:rPr lang="ar-SY" sz="3800" dirty="0" smtClean="0">
                <a:solidFill>
                  <a:schemeClr val="accent1">
                    <a:lumMod val="50000"/>
                  </a:schemeClr>
                </a:solidFill>
                <a:cs typeface="+mn-cs"/>
              </a:rPr>
              <a:t>2- التواطؤ في طلبات العروض أو المناقصات أو المزايدات ، ولا يعتبر من قبيل التواطؤ تقديم عروض مشتركة يعلن فيها أطرافها عن ذلك منذ البداية على ألا تكون الغاية منها منع المنافسة بأية صورة كانت.</a:t>
            </a:r>
            <a:endParaRPr lang="en-US" sz="3800" dirty="0" smtClean="0">
              <a:solidFill>
                <a:schemeClr val="accent1">
                  <a:lumMod val="50000"/>
                </a:schemeClr>
              </a:solidFill>
              <a:cs typeface="+mn-cs"/>
            </a:endParaRPr>
          </a:p>
          <a:p>
            <a:pPr marL="533400" indent="-533400" algn="justLow" eaLnBrk="1" fontAlgn="auto" hangingPunct="1">
              <a:lnSpc>
                <a:spcPct val="80000"/>
              </a:lnSpc>
              <a:spcAft>
                <a:spcPts val="0"/>
              </a:spcAft>
              <a:buFont typeface="Wingdings" pitchFamily="2" charset="2"/>
              <a:buNone/>
              <a:defRPr/>
            </a:pPr>
            <a:endParaRPr lang="en-US" sz="3200" dirty="0">
              <a:solidFill>
                <a:schemeClr val="accent1">
                  <a:lumMod val="50000"/>
                </a:schemeClr>
              </a:solidFill>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anim calcmode="lin" valueType="num">
                                      <p:cBhvr additive="base">
                                        <p:cTn id="13"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0355">
                                            <p:txEl>
                                              <p:pRg st="5" end="5"/>
                                            </p:txEl>
                                          </p:spTgt>
                                        </p:tgtEl>
                                        <p:attrNameLst>
                                          <p:attrName>style.visibility</p:attrName>
                                        </p:attrNameLst>
                                      </p:cBhvr>
                                      <p:to>
                                        <p:strVal val="visible"/>
                                      </p:to>
                                    </p:set>
                                    <p:anim calcmode="lin" valueType="num">
                                      <p:cBhvr additive="base">
                                        <p:cTn id="19" dur="5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4520</TotalTime>
  <Words>2016</Words>
  <Application>Microsoft Office PowerPoint</Application>
  <PresentationFormat>On-screen Show (4:3)</PresentationFormat>
  <Paragraphs>273</Paragraphs>
  <Slides>53</Slides>
  <Notes>9</Notes>
  <HiddenSlides>0</HiddenSlides>
  <MMClips>0</MMClips>
  <ScaleCrop>false</ScaleCrop>
  <HeadingPairs>
    <vt:vector size="6" baseType="variant">
      <vt:variant>
        <vt:lpstr>Fonts Used</vt:lpstr>
      </vt:variant>
      <vt:variant>
        <vt:i4>6</vt:i4>
      </vt:variant>
      <vt:variant>
        <vt:lpstr>Design Template</vt:lpstr>
      </vt:variant>
      <vt:variant>
        <vt:i4>8</vt:i4>
      </vt:variant>
      <vt:variant>
        <vt:lpstr>Slide Titles</vt:lpstr>
      </vt:variant>
      <vt:variant>
        <vt:i4>53</vt:i4>
      </vt:variant>
    </vt:vector>
  </HeadingPairs>
  <TitlesOfParts>
    <vt:vector size="67" baseType="lpstr">
      <vt:lpstr>Tahoma</vt:lpstr>
      <vt:lpstr>Arial</vt:lpstr>
      <vt:lpstr>Tw Cen MT</vt:lpstr>
      <vt:lpstr>Wingdings</vt:lpstr>
      <vt:lpstr>Wingdings 2</vt:lpstr>
      <vt:lpstr>Simplified Arabic</vt:lpstr>
      <vt:lpstr>ألوان متوسطة</vt:lpstr>
      <vt:lpstr>ألوان متوسطة</vt:lpstr>
      <vt:lpstr>ألوان متوسطة</vt:lpstr>
      <vt:lpstr>ألوان متوسطة</vt:lpstr>
      <vt:lpstr>ألوان متوسطة</vt:lpstr>
      <vt:lpstr>ألوان متوسطة</vt:lpstr>
      <vt:lpstr>ألوان متوسطة</vt:lpstr>
      <vt:lpstr>ألوان متوسطة</vt:lpstr>
      <vt:lpstr>Slide 1</vt:lpstr>
      <vt:lpstr>القانون رقم / 7 /      </vt:lpstr>
      <vt:lpstr> هدف القانون</vt:lpstr>
      <vt:lpstr>نطاق تطبيق القانون</vt:lpstr>
      <vt:lpstr>Slide 5</vt:lpstr>
      <vt:lpstr>الاستثناءات</vt:lpstr>
      <vt:lpstr>حرية الأسعار والمنافسة</vt:lpstr>
      <vt:lpstr> الاستثناءات</vt:lpstr>
      <vt:lpstr>الممارسات المخلة بالمنافسة</vt:lpstr>
      <vt:lpstr>Slide 10</vt:lpstr>
      <vt:lpstr>Slide 11</vt:lpstr>
      <vt:lpstr>حقوق الملكية الفكرية</vt:lpstr>
      <vt:lpstr>Slide 13</vt:lpstr>
      <vt:lpstr>إساءة استغلال وضع مهيمن في السوق</vt:lpstr>
      <vt:lpstr>Slide 15</vt:lpstr>
      <vt:lpstr>Slide 16</vt:lpstr>
      <vt:lpstr>الاستثناءات </vt:lpstr>
      <vt:lpstr>Slide 18</vt:lpstr>
      <vt:lpstr>Slide 19</vt:lpstr>
      <vt:lpstr>الممارسات المخلة بنـزاهة المعاملات التجارية</vt:lpstr>
      <vt:lpstr>Slide 21</vt:lpstr>
      <vt:lpstr> التركز الاقتصادي</vt:lpstr>
      <vt:lpstr>شروط إتمام عملية التركز</vt:lpstr>
      <vt:lpstr>طلبات إتمام عمليات التركز الإقتصادي</vt:lpstr>
      <vt:lpstr>Slide 25</vt:lpstr>
      <vt:lpstr>Slide 26</vt:lpstr>
      <vt:lpstr>هيئة ومجلس المنافسة</vt:lpstr>
      <vt:lpstr>الصلاحيات العامة لهيئة المنافسة ومنع الاحتكار</vt:lpstr>
      <vt:lpstr>Slide 29</vt:lpstr>
      <vt:lpstr>Slide 30</vt:lpstr>
      <vt:lpstr>قرارات المجلس بخصوص عمليات التركز الإقتصادي</vt:lpstr>
      <vt:lpstr>Slide 32</vt:lpstr>
      <vt:lpstr>Slide 33</vt:lpstr>
      <vt:lpstr>الضابطة العدلية والتتبعات </vt:lpstr>
      <vt:lpstr>تسليم الوثائق</vt:lpstr>
      <vt:lpstr>النظر بالمخالفات</vt:lpstr>
      <vt:lpstr>مندوب الوزارة</vt:lpstr>
      <vt:lpstr>  الجلسة العامة لمجلس المنافسة </vt:lpstr>
      <vt:lpstr>رفض أو قبول الشكوى</vt:lpstr>
      <vt:lpstr>قرارات مجلس المنافسة</vt:lpstr>
      <vt:lpstr>Slide 41</vt:lpstr>
      <vt:lpstr>العقوبات والتعويض</vt:lpstr>
      <vt:lpstr>المعاقبة على إفشاء المعلومات السرية</vt:lpstr>
      <vt:lpstr>المنع </vt:lpstr>
      <vt:lpstr>التعويض </vt:lpstr>
      <vt:lpstr>الضمانات </vt:lpstr>
      <vt:lpstr>التعليمات التنفيذية</vt:lpstr>
      <vt:lpstr>الدعوة إلى المنافسة</vt:lpstr>
      <vt:lpstr>تأييد المنافسة</vt:lpstr>
      <vt:lpstr>المخرجات الاقتصادية والاجتماعية</vt:lpstr>
      <vt:lpstr>Slide 51</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Al-Diwan United Trad. &amp; Cont. Co.</dc:title>
  <dc:creator>saad</dc:creator>
  <cp:lastModifiedBy>Napolitano</cp:lastModifiedBy>
  <cp:revision>204</cp:revision>
  <dcterms:created xsi:type="dcterms:W3CDTF">2004-11-25T08:48:56Z</dcterms:created>
  <dcterms:modified xsi:type="dcterms:W3CDTF">2012-04-25T13:37:15Z</dcterms:modified>
</cp:coreProperties>
</file>