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56" r:id="rId5"/>
    <p:sldId id="299" r:id="rId6"/>
    <p:sldId id="315" r:id="rId7"/>
    <p:sldId id="261" r:id="rId8"/>
    <p:sldId id="300" r:id="rId9"/>
    <p:sldId id="301" r:id="rId10"/>
    <p:sldId id="263" r:id="rId11"/>
    <p:sldId id="278" r:id="rId12"/>
    <p:sldId id="277" r:id="rId13"/>
    <p:sldId id="287" r:id="rId14"/>
    <p:sldId id="303" r:id="rId15"/>
    <p:sldId id="304" r:id="rId16"/>
    <p:sldId id="305" r:id="rId17"/>
    <p:sldId id="316" r:id="rId18"/>
    <p:sldId id="308" r:id="rId19"/>
    <p:sldId id="309" r:id="rId20"/>
    <p:sldId id="264" r:id="rId21"/>
    <p:sldId id="311" r:id="rId22"/>
    <p:sldId id="317" r:id="rId23"/>
    <p:sldId id="302" r:id="rId24"/>
    <p:sldId id="323" r:id="rId25"/>
    <p:sldId id="310" r:id="rId26"/>
    <p:sldId id="279" r:id="rId27"/>
    <p:sldId id="319" r:id="rId28"/>
    <p:sldId id="298" r:id="rId29"/>
    <p:sldId id="312" r:id="rId30"/>
    <p:sldId id="318" r:id="rId31"/>
    <p:sldId id="265" r:id="rId32"/>
    <p:sldId id="283" r:id="rId33"/>
    <p:sldId id="273" r:id="rId34"/>
    <p:sldId id="313" r:id="rId35"/>
    <p:sldId id="280" r:id="rId36"/>
    <p:sldId id="266" r:id="rId37"/>
    <p:sldId id="288" r:id="rId38"/>
    <p:sldId id="289" r:id="rId39"/>
    <p:sldId id="281" r:id="rId40"/>
    <p:sldId id="267" r:id="rId41"/>
    <p:sldId id="292" r:id="rId42"/>
    <p:sldId id="293" r:id="rId43"/>
    <p:sldId id="294" r:id="rId44"/>
    <p:sldId id="269" r:id="rId45"/>
    <p:sldId id="284" r:id="rId46"/>
    <p:sldId id="296" r:id="rId47"/>
    <p:sldId id="297" r:id="rId48"/>
    <p:sldId id="270" r:id="rId49"/>
    <p:sldId id="268" r:id="rId50"/>
    <p:sldId id="321" r:id="rId51"/>
    <p:sldId id="271" r:id="rId52"/>
    <p:sldId id="286" r:id="rId53"/>
    <p:sldId id="322" r:id="rId54"/>
    <p:sldId id="314" r:id="rId55"/>
    <p:sldId id="272" r:id="rId56"/>
    <p:sldId id="276" r:id="rId57"/>
    <p:sldId id="285" r:id="rId5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Esteve Pitarch" initials="JEP" lastIdx="1" clrIdx="0">
    <p:extLst>
      <p:ext uri="{19B8F6BF-5375-455C-9EA6-DF929625EA0E}">
        <p15:presenceInfo xmlns:p15="http://schemas.microsoft.com/office/powerpoint/2012/main" userId="S-1-5-21-2915997116-4131603029-1789207793-388852" providerId="AD"/>
      </p:ext>
    </p:extLst>
  </p:cmAuthor>
  <p:cmAuthor id="2" name="USPTO" initials="KK" lastIdx="36" clrIdx="1">
    <p:extLst>
      <p:ext uri="{19B8F6BF-5375-455C-9EA6-DF929625EA0E}">
        <p15:presenceInfo xmlns:p15="http://schemas.microsoft.com/office/powerpoint/2012/main" userId="USP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81572" autoAdjust="0"/>
  </p:normalViewPr>
  <p:slideViewPr>
    <p:cSldViewPr>
      <p:cViewPr varScale="1">
        <p:scale>
          <a:sx n="71" d="100"/>
          <a:sy n="71" d="100"/>
        </p:scale>
        <p:origin x="179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266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1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98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71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92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1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56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7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30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6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1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20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7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6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99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65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7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44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9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43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71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6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80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from demo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5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62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9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1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91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59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1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c" descr="WIPO PUBLIC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export/sites/www/standards/en/sequence/wipo_sequence_manual_1_0_0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export/sites/www/standards/en/pdf/03-26-01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po.int/standards/en/sequence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export/sites/www/standards/en/pdf/03-26-01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po.int/standards/en/sequence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398" y="3810001"/>
            <a:ext cx="7906073" cy="746548"/>
          </a:xfrm>
          <a:noFill/>
        </p:spPr>
        <p:txBody>
          <a:bodyPr/>
          <a:lstStyle/>
          <a:p>
            <a:r>
              <a:rPr lang="en-US" sz="3000" b="1" dirty="0">
                <a:solidFill>
                  <a:srgbClr val="00408C"/>
                </a:solidFill>
                <a:ea typeface="ヒラギノ角ゴ Pro W3" pitchFamily="1" charset="-128"/>
              </a:rPr>
              <a:t>Ferramenta desktop WIPO Sequence</a:t>
            </a:r>
            <a:endParaRPr lang="en-US" sz="1800" b="1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899592" y="5795961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3398" y="3887147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Principais características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SL </a:t>
            </a:r>
            <a:r>
              <a:rPr lang="en-US" dirty="0" err="1"/>
              <a:t>existente</a:t>
            </a:r>
            <a:r>
              <a:rPr lang="en-US" dirty="0"/>
              <a:t>: ST.25/ST.26</a:t>
            </a:r>
          </a:p>
          <a:p>
            <a:pPr lvl="1"/>
            <a:r>
              <a:rPr lang="en-US" dirty="0"/>
              <a:t>Formatos </a:t>
            </a:r>
            <a:r>
              <a:rPr lang="en-US" dirty="0" err="1"/>
              <a:t>comuns</a:t>
            </a:r>
            <a:r>
              <a:rPr lang="en-US" dirty="0"/>
              <a:t>: FASTA/raw/multi-sequence</a:t>
            </a:r>
          </a:p>
          <a:p>
            <a:pPr lvl="1"/>
            <a:r>
              <a:rPr lang="en-US" dirty="0"/>
              <a:t>Projeto ST.26 </a:t>
            </a:r>
            <a:r>
              <a:rPr lang="en-US" dirty="0" err="1"/>
              <a:t>existente</a:t>
            </a:r>
            <a:endParaRPr lang="en-US" dirty="0"/>
          </a:p>
          <a:p>
            <a:r>
              <a:rPr lang="en-US" dirty="0"/>
              <a:t>Características da ferramenta:</a:t>
            </a:r>
          </a:p>
          <a:p>
            <a:pPr lvl="1"/>
            <a:r>
              <a:rPr lang="en-US" dirty="0"/>
              <a:t>Preferências</a:t>
            </a:r>
          </a:p>
          <a:p>
            <a:pPr lvl="1"/>
            <a:r>
              <a:rPr lang="en-US" dirty="0"/>
              <a:t>Suporte </a:t>
            </a:r>
            <a:r>
              <a:rPr lang="en-US" dirty="0" err="1"/>
              <a:t>multilíngue</a:t>
            </a:r>
            <a:endParaRPr lang="en-US" dirty="0"/>
          </a:p>
          <a:p>
            <a:pPr lvl="1"/>
            <a:r>
              <a:rPr lang="en-US" dirty="0" err="1"/>
              <a:t>Atualização</a:t>
            </a:r>
            <a:r>
              <a:rPr lang="en-US" dirty="0"/>
              <a:t> </a:t>
            </a:r>
            <a:r>
              <a:rPr lang="en-US" dirty="0" err="1"/>
              <a:t>automática</a:t>
            </a:r>
            <a:r>
              <a:rPr lang="en-US" dirty="0"/>
              <a:t> </a:t>
            </a:r>
          </a:p>
          <a:p>
            <a:r>
              <a:rPr lang="en-US" dirty="0"/>
              <a:t>A </a:t>
            </a:r>
            <a:r>
              <a:rPr lang="en-US" dirty="0" err="1"/>
              <a:t>funcionalidade</a:t>
            </a:r>
            <a:r>
              <a:rPr lang="en-US" dirty="0"/>
              <a:t> complete da ferramenta é </a:t>
            </a:r>
            <a:r>
              <a:rPr lang="en-US" dirty="0" err="1"/>
              <a:t>fornecida</a:t>
            </a:r>
            <a:r>
              <a:rPr lang="en-US" dirty="0"/>
              <a:t> no manual de desktop WIPO Sequence em: </a:t>
            </a:r>
            <a:r>
              <a:rPr lang="en-US" dirty="0">
                <a:hlinkClick r:id="rId2"/>
              </a:rPr>
              <a:t>https://www.wipo.int/export/sites/www/standards/en/sequence/wipo_sequence_manual_1_0_0.pdf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653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Criação de um projeto (</a:t>
            </a:r>
            <a:r>
              <a:rPr lang="en-US" dirty="0" err="1"/>
              <a:t>demonstração</a:t>
            </a:r>
            <a:r>
              <a:rPr lang="en-US" dirty="0"/>
              <a:t>)</a:t>
            </a:r>
          </a:p>
        </p:txBody>
      </p:sp>
      <p:pic>
        <p:nvPicPr>
          <p:cNvPr id="5" name="Create_proj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68760"/>
            <a:ext cx="7526337" cy="43529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4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Acrescentar</a:t>
            </a:r>
            <a:r>
              <a:rPr lang="en-US" dirty="0"/>
              <a:t> </a:t>
            </a:r>
            <a:r>
              <a:rPr lang="en-US" dirty="0" err="1"/>
              <a:t>detalhes</a:t>
            </a:r>
            <a:r>
              <a:rPr lang="en-US" dirty="0"/>
              <a:t> ao projeto: </a:t>
            </a:r>
            <a:r>
              <a:rPr lang="en-US" dirty="0" err="1"/>
              <a:t>Informações</a:t>
            </a:r>
            <a:r>
              <a:rPr lang="en-US" dirty="0"/>
              <a:t> Gerais</a:t>
            </a:r>
          </a:p>
        </p:txBody>
      </p:sp>
      <p:pic>
        <p:nvPicPr>
          <p:cNvPr id="5" name="Adding General Inf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62150"/>
            <a:ext cx="8229600" cy="3975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Acrescentar</a:t>
            </a:r>
            <a:r>
              <a:rPr lang="en-US" dirty="0"/>
              <a:t> </a:t>
            </a:r>
            <a:r>
              <a:rPr lang="en-US" dirty="0" err="1"/>
              <a:t>detalhes</a:t>
            </a:r>
            <a:r>
              <a:rPr lang="en-US" dirty="0"/>
              <a:t> ao projeto: </a:t>
            </a:r>
            <a:r>
              <a:rPr lang="en-US" dirty="0" err="1"/>
              <a:t>uma</a:t>
            </a:r>
            <a:r>
              <a:rPr lang="en-US" dirty="0"/>
              <a:t> nova </a:t>
            </a:r>
            <a:r>
              <a:rPr lang="en-US" dirty="0" err="1"/>
              <a:t>sequência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r>
              <a:rPr lang="en-US" dirty="0"/>
              <a:t>Na vista </a:t>
            </a:r>
            <a:r>
              <a:rPr lang="en-US" dirty="0" err="1"/>
              <a:t>detalhada</a:t>
            </a:r>
            <a:r>
              <a:rPr lang="en-US" dirty="0"/>
              <a:t> do projeto, é </a:t>
            </a:r>
            <a:r>
              <a:rPr lang="en-US" dirty="0" err="1"/>
              <a:t>possível</a:t>
            </a:r>
            <a:r>
              <a:rPr lang="en-US" dirty="0"/>
              <a:t>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sequência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importar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sequência</a:t>
            </a:r>
            <a:r>
              <a:rPr lang="en-US" dirty="0"/>
              <a:t> para o projeto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" y="2852936"/>
            <a:ext cx="9036496" cy="25888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30560" y="4581128"/>
            <a:ext cx="2520280" cy="43204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55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63" y="107950"/>
            <a:ext cx="8229600" cy="1016794"/>
          </a:xfrm>
        </p:spPr>
        <p:txBody>
          <a:bodyPr/>
          <a:lstStyle/>
          <a:p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sequência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63" y="908720"/>
            <a:ext cx="6525601" cy="27226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195736" y="5085184"/>
            <a:ext cx="1728192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76056" y="5877272"/>
            <a:ext cx="136815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23085"/>
            <a:ext cx="7747332" cy="4212374"/>
          </a:xfrm>
        </p:spPr>
      </p:pic>
    </p:spTree>
    <p:extLst>
      <p:ext uri="{BB962C8B-B14F-4D97-AF65-F5344CB8AC3E}">
        <p14:creationId xmlns:p14="http://schemas.microsoft.com/office/powerpoint/2010/main" val="1282132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64" y="125760"/>
            <a:ext cx="8229600" cy="1143000"/>
          </a:xfrm>
        </p:spPr>
        <p:txBody>
          <a:bodyPr/>
          <a:lstStyle/>
          <a:p>
            <a:r>
              <a:rPr lang="en-US" dirty="0"/>
              <a:t>Sequências </a:t>
            </a:r>
            <a:r>
              <a:rPr lang="en-US" dirty="0" err="1"/>
              <a:t>saltadas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n-US" dirty="0"/>
              <a:t>Como no ST.25, as sequências </a:t>
            </a:r>
            <a:r>
              <a:rPr lang="en-US" dirty="0" err="1"/>
              <a:t>saltadas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representadas</a:t>
            </a:r>
            <a:r>
              <a:rPr lang="en-US" dirty="0"/>
              <a:t> pela </a:t>
            </a:r>
            <a:r>
              <a:rPr lang="en-US" dirty="0" err="1"/>
              <a:t>série</a:t>
            </a:r>
            <a:r>
              <a:rPr lang="en-US" dirty="0"/>
              <a:t> ‘000’</a:t>
            </a:r>
          </a:p>
          <a:p>
            <a:r>
              <a:rPr lang="en-US" dirty="0"/>
              <a:t>As sequências </a:t>
            </a:r>
            <a:r>
              <a:rPr lang="en-US" dirty="0" err="1"/>
              <a:t>saltadas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indicadas</a:t>
            </a:r>
            <a:r>
              <a:rPr lang="en-US" dirty="0"/>
              <a:t> </a:t>
            </a:r>
            <a:r>
              <a:rPr lang="en-US" dirty="0" err="1"/>
              <a:t>assinalando</a:t>
            </a:r>
            <a:r>
              <a:rPr lang="en-US" dirty="0"/>
              <a:t> a casa </a:t>
            </a:r>
            <a:r>
              <a:rPr lang="en-US" dirty="0" err="1"/>
              <a:t>abaixo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52936"/>
            <a:ext cx="8686800" cy="31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3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Reordenar</a:t>
            </a:r>
            <a:r>
              <a:rPr lang="en-US" dirty="0"/>
              <a:t> sequências (</a:t>
            </a:r>
            <a:r>
              <a:rPr lang="en-US" dirty="0" err="1"/>
              <a:t>demonstração</a:t>
            </a:r>
            <a:r>
              <a:rPr lang="en-US" dirty="0"/>
              <a:t>)</a:t>
            </a:r>
          </a:p>
        </p:txBody>
      </p:sp>
      <p:pic>
        <p:nvPicPr>
          <p:cNvPr id="5" name="Reorder sequ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556792"/>
            <a:ext cx="8229600" cy="3975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64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 </a:t>
            </a:r>
            <a:r>
              <a:rPr lang="en-US" dirty="0" err="1"/>
              <a:t>listagens</a:t>
            </a:r>
            <a:r>
              <a:rPr lang="en-US" dirty="0"/>
              <a:t> </a:t>
            </a:r>
            <a:r>
              <a:rPr lang="en-US" dirty="0" err="1"/>
              <a:t>sequenciais</a:t>
            </a:r>
            <a:r>
              <a:rPr lang="en-US" dirty="0"/>
              <a:t> </a:t>
            </a:r>
            <a:r>
              <a:rPr lang="en-US" dirty="0" err="1"/>
              <a:t>existentes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Imagen 108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4637"/>
            <a:ext cx="8229600" cy="40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1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 listagem sequencial ST.25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dirty="0"/>
              <a:t>A WIPO Sequence </a:t>
            </a:r>
            <a:r>
              <a:rPr lang="en-US" dirty="0" err="1"/>
              <a:t>também</a:t>
            </a:r>
            <a:r>
              <a:rPr lang="en-US" dirty="0"/>
              <a:t> suporta a </a:t>
            </a:r>
            <a:r>
              <a:rPr lang="en-US" dirty="0" err="1"/>
              <a:t>importação</a:t>
            </a:r>
            <a:r>
              <a:rPr lang="en-US" dirty="0"/>
              <a:t> de sequências de </a:t>
            </a:r>
            <a:r>
              <a:rPr lang="en-US" dirty="0" err="1"/>
              <a:t>formato</a:t>
            </a:r>
            <a:r>
              <a:rPr lang="en-US" dirty="0"/>
              <a:t> ST.25</a:t>
            </a:r>
          </a:p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campos</a:t>
            </a:r>
            <a:r>
              <a:rPr lang="en-US" dirty="0"/>
              <a:t> </a:t>
            </a:r>
            <a:r>
              <a:rPr lang="en-US" dirty="0" err="1"/>
              <a:t>obrigatórios</a:t>
            </a:r>
            <a:r>
              <a:rPr lang="en-US" dirty="0"/>
              <a:t> ST.26 em </a:t>
            </a:r>
            <a:r>
              <a:rPr lang="en-US" dirty="0" err="1"/>
              <a:t>falta</a:t>
            </a:r>
            <a:r>
              <a:rPr lang="en-US" dirty="0"/>
              <a:t> no </a:t>
            </a:r>
            <a:r>
              <a:rPr lang="en-US" dirty="0" err="1"/>
              <a:t>arquivo</a:t>
            </a:r>
            <a:r>
              <a:rPr lang="en-US" dirty="0"/>
              <a:t> </a:t>
            </a:r>
            <a:r>
              <a:rPr lang="en-US" dirty="0" err="1"/>
              <a:t>importado</a:t>
            </a:r>
            <a:r>
              <a:rPr lang="en-US" dirty="0"/>
              <a:t> </a:t>
            </a:r>
            <a:r>
              <a:rPr lang="en-US" dirty="0" err="1"/>
              <a:t>terão</a:t>
            </a:r>
            <a:r>
              <a:rPr lang="en-US" dirty="0"/>
              <a:t> de ser </a:t>
            </a:r>
            <a:r>
              <a:rPr lang="en-US" dirty="0" err="1"/>
              <a:t>inseridos</a:t>
            </a:r>
            <a:r>
              <a:rPr lang="en-US" dirty="0"/>
              <a:t> </a:t>
            </a:r>
            <a:r>
              <a:rPr lang="en-US" dirty="0" err="1"/>
              <a:t>manualmente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usuário</a:t>
            </a:r>
            <a:r>
              <a:rPr lang="en-US" dirty="0"/>
              <a:t>, inclusive:</a:t>
            </a:r>
          </a:p>
          <a:p>
            <a:pPr lvl="1"/>
            <a:r>
              <a:rPr lang="en-US" dirty="0"/>
              <a:t>FONTE/</a:t>
            </a:r>
            <a:r>
              <a:rPr lang="en-US" dirty="0" err="1"/>
              <a:t>fonte</a:t>
            </a:r>
            <a:r>
              <a:rPr lang="en-US" dirty="0"/>
              <a:t>: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molécula</a:t>
            </a:r>
            <a:r>
              <a:rPr lang="en-US" dirty="0"/>
              <a:t> e </a:t>
            </a:r>
            <a:r>
              <a:rPr lang="en-US" dirty="0" err="1"/>
              <a:t>organismo</a:t>
            </a:r>
            <a:endParaRPr lang="en-US" dirty="0"/>
          </a:p>
          <a:p>
            <a:pPr lvl="1"/>
            <a:r>
              <a:rPr lang="en-US" dirty="0"/>
              <a:t>Qualificadores </a:t>
            </a:r>
            <a:r>
              <a:rPr lang="en-US" dirty="0" err="1"/>
              <a:t>obrigatórios</a:t>
            </a:r>
            <a:r>
              <a:rPr lang="en-US" dirty="0"/>
              <a:t> para características, p. ex., </a:t>
            </a:r>
            <a:r>
              <a:rPr lang="en-US" dirty="0" err="1"/>
              <a:t>característica</a:t>
            </a:r>
            <a:r>
              <a:rPr lang="en-US" dirty="0"/>
              <a:t> CDS</a:t>
            </a:r>
          </a:p>
          <a:p>
            <a:r>
              <a:rPr lang="en-US" dirty="0" err="1"/>
              <a:t>Implementado</a:t>
            </a:r>
            <a:r>
              <a:rPr lang="en-US" dirty="0"/>
              <a:t> de </a:t>
            </a:r>
            <a:r>
              <a:rPr lang="en-US" dirty="0" err="1"/>
              <a:t>acordo</a:t>
            </a:r>
            <a:r>
              <a:rPr lang="en-US" dirty="0"/>
              <a:t> com as </a:t>
            </a:r>
            <a:r>
              <a:rPr lang="en-US" dirty="0" err="1"/>
              <a:t>recomendações</a:t>
            </a:r>
            <a:r>
              <a:rPr lang="en-US" dirty="0"/>
              <a:t> </a:t>
            </a:r>
            <a:r>
              <a:rPr lang="en-US" dirty="0" err="1"/>
              <a:t>enunciadas</a:t>
            </a:r>
            <a:r>
              <a:rPr lang="en-US" dirty="0"/>
              <a:t> no Anexo VII (</a:t>
            </a:r>
            <a:r>
              <a:rPr lang="en-US" dirty="0" err="1"/>
              <a:t>conselhos</a:t>
            </a:r>
            <a:r>
              <a:rPr lang="en-US" dirty="0"/>
              <a:t> para a </a:t>
            </a:r>
            <a:r>
              <a:rPr lang="en-US" dirty="0" err="1"/>
              <a:t>transformação</a:t>
            </a:r>
            <a:r>
              <a:rPr lang="en-US" dirty="0"/>
              <a:t> de ST.25 em ST.26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acrescentar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matérias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0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 listagem sequencial ST.25 (2)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importação</a:t>
            </a:r>
            <a:r>
              <a:rPr lang="en-US" dirty="0"/>
              <a:t>, a WIPO Sequence </a:t>
            </a:r>
            <a:r>
              <a:rPr lang="en-US" dirty="0" err="1"/>
              <a:t>faz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alterações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dados </a:t>
            </a:r>
            <a:r>
              <a:rPr lang="en-US" dirty="0" err="1"/>
              <a:t>importados</a:t>
            </a:r>
            <a:r>
              <a:rPr lang="en-US" dirty="0"/>
              <a:t> antes de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incluídos</a:t>
            </a:r>
            <a:r>
              <a:rPr lang="en-US" dirty="0"/>
              <a:t> no projeto. </a:t>
            </a:r>
          </a:p>
          <a:p>
            <a:r>
              <a:rPr lang="en-US" dirty="0" err="1"/>
              <a:t>Isto</a:t>
            </a:r>
            <a:r>
              <a:rPr lang="en-US" dirty="0"/>
              <a:t> </a:t>
            </a:r>
            <a:r>
              <a:rPr lang="en-US" dirty="0" err="1"/>
              <a:t>inclui</a:t>
            </a:r>
            <a:r>
              <a:rPr lang="en-US" dirty="0"/>
              <a:t> o </a:t>
            </a:r>
            <a:r>
              <a:rPr lang="en-US" dirty="0" err="1"/>
              <a:t>seguinte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resíduos</a:t>
            </a:r>
            <a:r>
              <a:rPr lang="en-US" dirty="0"/>
              <a:t> ‘u’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convertidos</a:t>
            </a:r>
            <a:r>
              <a:rPr lang="en-US" dirty="0"/>
              <a:t> em ‘t’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Substitui</a:t>
            </a:r>
            <a:r>
              <a:rPr lang="en-US" dirty="0"/>
              <a:t> </a:t>
            </a:r>
            <a:r>
              <a:rPr lang="en-US" dirty="0" err="1"/>
              <a:t>molécula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(</a:t>
            </a:r>
            <a:r>
              <a:rPr lang="en-US" dirty="0" err="1"/>
              <a:t>i</a:t>
            </a:r>
            <a:r>
              <a:rPr lang="en-US" dirty="0"/>
              <a:t>) ADN por DNA, (ii) ARN por RNA, (iii) PRT por AA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Substitui</a:t>
            </a:r>
            <a:r>
              <a:rPr lang="en-US" dirty="0"/>
              <a:t> ‘</a:t>
            </a:r>
            <a:r>
              <a:rPr lang="en-US" dirty="0" err="1"/>
              <a:t>Sequência</a:t>
            </a:r>
            <a:r>
              <a:rPr lang="en-US" dirty="0"/>
              <a:t> Artificial’ e </a:t>
            </a:r>
            <a:r>
              <a:rPr lang="en-US" dirty="0" err="1"/>
              <a:t>equivalentes</a:t>
            </a:r>
            <a:r>
              <a:rPr lang="en-US" dirty="0"/>
              <a:t> </a:t>
            </a:r>
            <a:r>
              <a:rPr lang="en-US" dirty="0" err="1"/>
              <a:t>especificados</a:t>
            </a:r>
            <a:r>
              <a:rPr lang="en-US" dirty="0"/>
              <a:t> (</a:t>
            </a:r>
            <a:r>
              <a:rPr lang="en-US" dirty="0" err="1"/>
              <a:t>ver</a:t>
            </a:r>
            <a:r>
              <a:rPr lang="en-US" dirty="0"/>
              <a:t> UC12, </a:t>
            </a:r>
            <a:r>
              <a:rPr lang="en-US" dirty="0" err="1"/>
              <a:t>etapa</a:t>
            </a:r>
            <a:r>
              <a:rPr lang="en-US" dirty="0"/>
              <a:t> 5) por ‘</a:t>
            </a:r>
            <a:r>
              <a:rPr lang="en-US" dirty="0" err="1"/>
              <a:t>construção</a:t>
            </a:r>
            <a:r>
              <a:rPr lang="en-US" dirty="0"/>
              <a:t> </a:t>
            </a:r>
            <a:r>
              <a:rPr lang="en-US" dirty="0" err="1"/>
              <a:t>sintética</a:t>
            </a:r>
            <a:r>
              <a:rPr lang="en-US" dirty="0"/>
              <a:t>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Substitui</a:t>
            </a:r>
            <a:r>
              <a:rPr lang="en-US" dirty="0"/>
              <a:t> ‘</a:t>
            </a:r>
            <a:r>
              <a:rPr lang="en-US" dirty="0" err="1"/>
              <a:t>Desconhecido</a:t>
            </a:r>
            <a:r>
              <a:rPr lang="en-US" dirty="0"/>
              <a:t>’ (</a:t>
            </a:r>
            <a:r>
              <a:rPr lang="en-US" dirty="0" err="1"/>
              <a:t>equivalentes</a:t>
            </a:r>
            <a:r>
              <a:rPr lang="en-US" dirty="0"/>
              <a:t> </a:t>
            </a:r>
            <a:r>
              <a:rPr lang="en-US" dirty="0" err="1"/>
              <a:t>especificados</a:t>
            </a:r>
            <a:r>
              <a:rPr lang="en-US" dirty="0"/>
              <a:t>) por ‘não </a:t>
            </a:r>
            <a:r>
              <a:rPr lang="en-US" dirty="0" err="1"/>
              <a:t>identificado</a:t>
            </a:r>
            <a:r>
              <a:rPr lang="en-US" dirty="0"/>
              <a:t>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Substitui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símbolos</a:t>
            </a:r>
            <a:r>
              <a:rPr lang="en-US" dirty="0"/>
              <a:t> de </a:t>
            </a:r>
            <a:r>
              <a:rPr lang="en-US" dirty="0" err="1"/>
              <a:t>aminoácidos</a:t>
            </a:r>
            <a:r>
              <a:rPr lang="en-US" dirty="0"/>
              <a:t> em </a:t>
            </a:r>
            <a:r>
              <a:rPr lang="en-US" dirty="0" err="1"/>
              <a:t>código</a:t>
            </a:r>
            <a:r>
              <a:rPr lang="en-US" dirty="0"/>
              <a:t> de 3 </a:t>
            </a:r>
            <a:r>
              <a:rPr lang="en-US" dirty="0" err="1"/>
              <a:t>letras</a:t>
            </a:r>
            <a:r>
              <a:rPr lang="en-US" dirty="0"/>
              <a:t> por Código de 1 </a:t>
            </a:r>
            <a:r>
              <a:rPr lang="en-US" dirty="0" err="1"/>
              <a:t>letra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2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dirty="0"/>
              <a:t>O que estamos cobrindo hoje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8229600" cy="6471294"/>
          </a:xfrm>
        </p:spPr>
        <p:txBody>
          <a:bodyPr/>
          <a:lstStyle/>
          <a:p>
            <a:r>
              <a:rPr lang="en-US" dirty="0"/>
              <a:t>Finalidade da ferramenta</a:t>
            </a:r>
          </a:p>
          <a:p>
            <a:r>
              <a:rPr lang="en-US" dirty="0"/>
              <a:t>Vistas principais no âmbito da interface: Página inicial do Projeto, Detalhes do Projeto</a:t>
            </a:r>
          </a:p>
          <a:p>
            <a:r>
              <a:rPr lang="en-US" dirty="0"/>
              <a:t>Principais características:</a:t>
            </a:r>
          </a:p>
          <a:p>
            <a:pPr lvl="1"/>
            <a:r>
              <a:rPr lang="en-US" dirty="0"/>
              <a:t>Criação de um projeto e sequências</a:t>
            </a:r>
          </a:p>
          <a:p>
            <a:pPr lvl="1"/>
            <a:r>
              <a:rPr lang="en-US" dirty="0"/>
              <a:t>Importação de dados de listagem sequencial </a:t>
            </a:r>
            <a:r>
              <a:rPr lang="en-150" dirty="0"/>
              <a:t>–</a:t>
            </a:r>
            <a:r>
              <a:rPr lang="en-US" dirty="0"/>
              <a:t> suporta diferentes formatos</a:t>
            </a:r>
          </a:p>
          <a:p>
            <a:pPr lvl="1"/>
            <a:r>
              <a:rPr lang="en-US" dirty="0"/>
              <a:t>Validação de dados de listagem sequencial </a:t>
            </a:r>
            <a:r>
              <a:rPr lang="en-150" dirty="0"/>
              <a:t>–</a:t>
            </a:r>
            <a:r>
              <a:rPr lang="en-US" dirty="0"/>
              <a:t> relatório de verificação</a:t>
            </a:r>
          </a:p>
          <a:p>
            <a:pPr lvl="1"/>
            <a:r>
              <a:rPr lang="en-US" dirty="0"/>
              <a:t>Acréscimo de dados de projeto </a:t>
            </a:r>
            <a:r>
              <a:rPr lang="en-150" dirty="0"/>
              <a:t>–</a:t>
            </a:r>
            <a:r>
              <a:rPr lang="en-US" dirty="0"/>
              <a:t> chaves de características e qualificadores</a:t>
            </a:r>
          </a:p>
          <a:p>
            <a:pPr lvl="1"/>
            <a:r>
              <a:rPr lang="en-US" dirty="0"/>
              <a:t>Geração de </a:t>
            </a:r>
            <a:r>
              <a:rPr lang="en-US" dirty="0" err="1"/>
              <a:t>listagens</a:t>
            </a:r>
            <a:r>
              <a:rPr lang="en-US" dirty="0"/>
              <a:t> </a:t>
            </a:r>
            <a:r>
              <a:rPr lang="en-US" dirty="0" err="1"/>
              <a:t>sequenciais</a:t>
            </a:r>
            <a:r>
              <a:rPr lang="en-US" dirty="0"/>
              <a:t> compatíveis com ST.26</a:t>
            </a:r>
          </a:p>
          <a:p>
            <a:r>
              <a:rPr lang="en-US" dirty="0"/>
              <a:t>Suporte de idiomas e preferências de ajuste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82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 o </a:t>
            </a:r>
            <a:r>
              <a:rPr lang="en-US" dirty="0" err="1"/>
              <a:t>formato</a:t>
            </a:r>
            <a:r>
              <a:rPr lang="en-US" dirty="0"/>
              <a:t> FASTA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9" y="1628800"/>
            <a:ext cx="7534483" cy="44973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52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 o </a:t>
            </a:r>
            <a:r>
              <a:rPr lang="en-US" dirty="0" err="1"/>
              <a:t>formato</a:t>
            </a:r>
            <a:r>
              <a:rPr lang="en-US" dirty="0"/>
              <a:t> RAW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7638"/>
            <a:ext cx="8229600" cy="36101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6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 multi-sequências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3" y="1844824"/>
            <a:ext cx="8229600" cy="38134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73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Import_Seq_Lis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196752"/>
            <a:ext cx="8460432" cy="48926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Importar</a:t>
            </a:r>
            <a:r>
              <a:rPr lang="en-US" dirty="0"/>
              <a:t> listagem sequencial (demo)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Relatório de </a:t>
            </a:r>
            <a:r>
              <a:rPr lang="en-US" dirty="0" err="1"/>
              <a:t>importação</a:t>
            </a:r>
            <a:r>
              <a:rPr lang="en-US" dirty="0"/>
              <a:t>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tiver</a:t>
            </a:r>
            <a:r>
              <a:rPr lang="en-US" dirty="0"/>
              <a:t> </a:t>
            </a:r>
            <a:r>
              <a:rPr lang="en-US" dirty="0" err="1"/>
              <a:t>havido</a:t>
            </a:r>
            <a:r>
              <a:rPr lang="en-US" dirty="0"/>
              <a:t> </a:t>
            </a:r>
            <a:r>
              <a:rPr lang="en-US" dirty="0" err="1"/>
              <a:t>alterações</a:t>
            </a:r>
            <a:r>
              <a:rPr lang="en-US" dirty="0"/>
              <a:t>, </a:t>
            </a:r>
            <a:r>
              <a:rPr lang="en-US" dirty="0" err="1"/>
              <a:t>erros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avisos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importação</a:t>
            </a:r>
            <a:r>
              <a:rPr lang="en-US" dirty="0"/>
              <a:t>,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gerado</a:t>
            </a:r>
            <a:r>
              <a:rPr lang="en-US" dirty="0"/>
              <a:t> um relatório de </a:t>
            </a:r>
            <a:r>
              <a:rPr lang="en-US" dirty="0" err="1"/>
              <a:t>importação</a:t>
            </a:r>
            <a:r>
              <a:rPr lang="en-US" dirty="0"/>
              <a:t>. </a:t>
            </a:r>
          </a:p>
          <a:p>
            <a:r>
              <a:rPr lang="en-US" dirty="0"/>
              <a:t>As </a:t>
            </a:r>
            <a:r>
              <a:rPr lang="en-US" dirty="0" err="1"/>
              <a:t>mensagens</a:t>
            </a:r>
            <a:r>
              <a:rPr lang="en-US" dirty="0"/>
              <a:t> </a:t>
            </a:r>
            <a:r>
              <a:rPr lang="en-US" dirty="0" err="1"/>
              <a:t>fornecidas</a:t>
            </a:r>
            <a:r>
              <a:rPr lang="en-US" dirty="0"/>
              <a:t> </a:t>
            </a:r>
            <a:r>
              <a:rPr lang="en-US" dirty="0" err="1"/>
              <a:t>neste</a:t>
            </a:r>
            <a:r>
              <a:rPr lang="en-US" dirty="0"/>
              <a:t> relatório </a:t>
            </a:r>
            <a:r>
              <a:rPr lang="en-US" dirty="0" err="1"/>
              <a:t>destacam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sequências que </a:t>
            </a:r>
            <a:r>
              <a:rPr lang="en-US" dirty="0" err="1"/>
              <a:t>exigirão</a:t>
            </a:r>
            <a:r>
              <a:rPr lang="en-US" dirty="0"/>
              <a:t> introdução manual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usuário</a:t>
            </a:r>
            <a:r>
              <a:rPr lang="en-US" dirty="0"/>
              <a:t>.</a:t>
            </a:r>
          </a:p>
          <a:p>
            <a:r>
              <a:rPr lang="en-US" dirty="0"/>
              <a:t>O relatório de </a:t>
            </a:r>
            <a:r>
              <a:rPr lang="en-US" dirty="0" err="1"/>
              <a:t>importação</a:t>
            </a:r>
            <a:r>
              <a:rPr lang="en-US" dirty="0"/>
              <a:t> </a:t>
            </a:r>
            <a:r>
              <a:rPr lang="en-US" dirty="0" err="1"/>
              <a:t>fornece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classificação</a:t>
            </a:r>
            <a:r>
              <a:rPr lang="en-US" dirty="0"/>
              <a:t>, a </a:t>
            </a:r>
            <a:r>
              <a:rPr lang="en-US" dirty="0" err="1"/>
              <a:t>etiqueta</a:t>
            </a:r>
            <a:r>
              <a:rPr lang="en-US" dirty="0"/>
              <a:t> ST.25 </a:t>
            </a:r>
            <a:r>
              <a:rPr lang="en-US" dirty="0" err="1"/>
              <a:t>relevante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mensagem</a:t>
            </a:r>
            <a:r>
              <a:rPr lang="en-US" dirty="0"/>
              <a:t> para o </a:t>
            </a:r>
            <a:r>
              <a:rPr lang="en-US" dirty="0" err="1"/>
              <a:t>usuário</a:t>
            </a:r>
            <a:r>
              <a:rPr lang="en-US" dirty="0"/>
              <a:t> e a SEQ ID</a:t>
            </a:r>
          </a:p>
          <a:p>
            <a:r>
              <a:rPr lang="en-US" dirty="0"/>
              <a:t>As </a:t>
            </a:r>
            <a:r>
              <a:rPr lang="en-US" dirty="0" err="1"/>
              <a:t>mensagens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classificadas</a:t>
            </a:r>
            <a:r>
              <a:rPr lang="en-US" dirty="0"/>
              <a:t> (‘Tipo de nota’) </a:t>
            </a:r>
            <a:r>
              <a:rPr lang="en-US" dirty="0" err="1"/>
              <a:t>como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INDIVIDUAIS: </a:t>
            </a:r>
            <a:r>
              <a:rPr lang="en-US" dirty="0" err="1"/>
              <a:t>relacionadas</a:t>
            </a:r>
            <a:r>
              <a:rPr lang="en-US" dirty="0"/>
              <a:t> com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sequência</a:t>
            </a:r>
            <a:r>
              <a:rPr lang="en-US" dirty="0"/>
              <a:t> </a:t>
            </a:r>
            <a:r>
              <a:rPr lang="en-US" dirty="0" err="1"/>
              <a:t>importada</a:t>
            </a:r>
            <a:r>
              <a:rPr lang="en-US" dirty="0"/>
              <a:t> </a:t>
            </a:r>
            <a:r>
              <a:rPr lang="en-US" dirty="0" err="1"/>
              <a:t>específica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GLOBAIS: </a:t>
            </a:r>
            <a:r>
              <a:rPr lang="en-US" dirty="0" err="1"/>
              <a:t>relativas</a:t>
            </a:r>
            <a:r>
              <a:rPr lang="en-US" dirty="0"/>
              <a:t> a todas as sequências </a:t>
            </a:r>
            <a:r>
              <a:rPr lang="en-US" dirty="0" err="1"/>
              <a:t>importadas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5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Relatório de Importação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2" y="1484784"/>
            <a:ext cx="7347555" cy="4352925"/>
          </a:xfrm>
        </p:spPr>
      </p:pic>
    </p:spTree>
    <p:extLst>
      <p:ext uri="{BB962C8B-B14F-4D97-AF65-F5344CB8AC3E}">
        <p14:creationId xmlns:p14="http://schemas.microsoft.com/office/powerpoint/2010/main" val="2704158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Mudar a </a:t>
            </a:r>
            <a:r>
              <a:rPr lang="en-US" dirty="0" err="1"/>
              <a:t>transposição</a:t>
            </a:r>
            <a:r>
              <a:rPr lang="en-US" dirty="0"/>
              <a:t> de dados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/>
              <a:t>Detalhes </a:t>
            </a:r>
            <a:r>
              <a:rPr lang="en-US" dirty="0" err="1"/>
              <a:t>específicos</a:t>
            </a:r>
            <a:r>
              <a:rPr lang="en-US" dirty="0"/>
              <a:t> de </a:t>
            </a:r>
            <a:r>
              <a:rPr lang="en-US" dirty="0" err="1"/>
              <a:t>quaisquer</a:t>
            </a:r>
            <a:r>
              <a:rPr lang="en-US" dirty="0"/>
              <a:t> </a:t>
            </a:r>
            <a:r>
              <a:rPr lang="en-US" dirty="0" err="1"/>
              <a:t>alterações</a:t>
            </a:r>
            <a:r>
              <a:rPr lang="en-US" dirty="0"/>
              <a:t> </a:t>
            </a:r>
            <a:r>
              <a:rPr lang="en-US" dirty="0" err="1"/>
              <a:t>efetuadas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importação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listagem sequencial ST.25</a:t>
            </a:r>
          </a:p>
          <a:p>
            <a:r>
              <a:rPr lang="en-US" dirty="0" err="1"/>
              <a:t>Contrastado</a:t>
            </a:r>
            <a:r>
              <a:rPr lang="en-US" dirty="0"/>
              <a:t> com o relatório de </a:t>
            </a:r>
            <a:r>
              <a:rPr lang="en-US" dirty="0" err="1"/>
              <a:t>importação</a:t>
            </a:r>
            <a:r>
              <a:rPr lang="en-US" dirty="0"/>
              <a:t>, em que se </a:t>
            </a:r>
            <a:r>
              <a:rPr lang="en-US" dirty="0" err="1"/>
              <a:t>espera</a:t>
            </a:r>
            <a:r>
              <a:rPr lang="en-US" dirty="0"/>
              <a:t> que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forneça</a:t>
            </a:r>
            <a:r>
              <a:rPr lang="en-US" dirty="0"/>
              <a:t> </a:t>
            </a:r>
            <a:r>
              <a:rPr lang="en-US" dirty="0" err="1"/>
              <a:t>esses</a:t>
            </a:r>
            <a:r>
              <a:rPr lang="en-US" dirty="0"/>
              <a:t> </a:t>
            </a:r>
            <a:r>
              <a:rPr lang="en-US" dirty="0" err="1"/>
              <a:t>detalhes</a:t>
            </a:r>
            <a:endParaRPr lang="en-US" dirty="0"/>
          </a:p>
          <a:p>
            <a:r>
              <a:rPr lang="en-US" dirty="0"/>
              <a:t>Listagem da </a:t>
            </a:r>
            <a:r>
              <a:rPr lang="en-US" dirty="0" err="1"/>
              <a:t>etiqueta</a:t>
            </a:r>
            <a:r>
              <a:rPr lang="en-US" dirty="0"/>
              <a:t> original ST.25 e da </a:t>
            </a:r>
            <a:r>
              <a:rPr lang="en-US" dirty="0" err="1"/>
              <a:t>etiqueta</a:t>
            </a:r>
            <a:r>
              <a:rPr lang="en-US" dirty="0"/>
              <a:t> ST.26 </a:t>
            </a:r>
            <a:r>
              <a:rPr lang="en-US" dirty="0" err="1"/>
              <a:t>alvo</a:t>
            </a:r>
            <a:r>
              <a:rPr lang="en-US" dirty="0"/>
              <a:t>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da </a:t>
            </a:r>
            <a:r>
              <a:rPr lang="en-US" dirty="0" err="1"/>
              <a:t>transformação</a:t>
            </a:r>
            <a:r>
              <a:rPr lang="en-US" dirty="0"/>
              <a:t> que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aplicada</a:t>
            </a:r>
            <a:r>
              <a:rPr lang="en-US" dirty="0"/>
              <a:t> e a ID SEQ </a:t>
            </a:r>
            <a:r>
              <a:rPr lang="en-US" dirty="0" err="1"/>
              <a:t>relevante</a:t>
            </a:r>
            <a:endParaRPr lang="en-US" dirty="0"/>
          </a:p>
          <a:p>
            <a:r>
              <a:rPr lang="en-US" dirty="0"/>
              <a:t>As </a:t>
            </a:r>
            <a:r>
              <a:rPr lang="en-US" dirty="0" err="1"/>
              <a:t>transformações</a:t>
            </a:r>
            <a:r>
              <a:rPr lang="en-US" dirty="0"/>
              <a:t> </a:t>
            </a:r>
            <a:r>
              <a:rPr lang="en-US" dirty="0" err="1"/>
              <a:t>aqui</a:t>
            </a:r>
            <a:r>
              <a:rPr lang="en-US" dirty="0"/>
              <a:t>, </a:t>
            </a:r>
            <a:r>
              <a:rPr lang="en-US" dirty="0" err="1"/>
              <a:t>porém</a:t>
            </a:r>
            <a:r>
              <a:rPr lang="en-US" dirty="0"/>
              <a:t>, não alteram o </a:t>
            </a:r>
            <a:r>
              <a:rPr lang="en-US" dirty="0" err="1"/>
              <a:t>conteúdo</a:t>
            </a:r>
            <a:r>
              <a:rPr lang="en-US" dirty="0"/>
              <a:t> original. Por </a:t>
            </a:r>
            <a:r>
              <a:rPr lang="en-US" dirty="0" err="1"/>
              <a:t>exemplo</a:t>
            </a:r>
            <a:r>
              <a:rPr lang="en-US" dirty="0"/>
              <a:t>, um ‘u’ </a:t>
            </a:r>
            <a:r>
              <a:rPr lang="en-US" dirty="0" err="1"/>
              <a:t>mudado</a:t>
            </a:r>
            <a:r>
              <a:rPr lang="en-US" dirty="0"/>
              <a:t> para um ‘t’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uracil no projeto ST.26.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78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Mudar a </a:t>
            </a:r>
            <a:r>
              <a:rPr lang="en-US" dirty="0" err="1"/>
              <a:t>transposição</a:t>
            </a:r>
            <a:r>
              <a:rPr lang="en-US" dirty="0"/>
              <a:t> de dados (2)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6" y="1196752"/>
            <a:ext cx="7907781" cy="47085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80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en-US" dirty="0"/>
              <a:t>Validação da listagem sequencial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Imagen 100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132856"/>
            <a:ext cx="8229600" cy="2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1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Relatório de verificação: </a:t>
            </a:r>
            <a:r>
              <a:rPr lang="en-US" dirty="0" err="1"/>
              <a:t>erros</a:t>
            </a:r>
            <a:r>
              <a:rPr lang="en-US" dirty="0"/>
              <a:t> e </a:t>
            </a:r>
            <a:r>
              <a:rPr lang="en-US" dirty="0" err="1"/>
              <a:t>advertências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Imagen 4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5712"/>
            <a:ext cx="8229600" cy="38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0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que não estaremos cobrindo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 material coberto na introdução à WIPO ST.26</a:t>
            </a:r>
          </a:p>
          <a:p>
            <a:r>
              <a:rPr lang="en-US" dirty="0"/>
              <a:t>Se você não completou este modulo, queira consultar o WIPO Standard ST.26 em: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https://www.wipo.int/export/sites/www/standards/en/pdf/03-26-01.pdf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23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dirty="0" err="1"/>
              <a:t>Mensagens</a:t>
            </a:r>
            <a:r>
              <a:rPr lang="en-US" dirty="0"/>
              <a:t> de </a:t>
            </a:r>
            <a:r>
              <a:rPr lang="en-US" dirty="0" err="1"/>
              <a:t>erro</a:t>
            </a:r>
            <a:r>
              <a:rPr lang="en-US" dirty="0"/>
              <a:t>/</a:t>
            </a:r>
            <a:r>
              <a:rPr lang="en-US" dirty="0" err="1"/>
              <a:t>advertência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352925"/>
          </a:xfrm>
        </p:spPr>
        <p:txBody>
          <a:bodyPr/>
          <a:lstStyle/>
          <a:p>
            <a:r>
              <a:rPr lang="en-US" dirty="0"/>
              <a:t>ADVERTÊNCIA: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pt-BR" dirty="0"/>
              <a:t>ignorada</a:t>
            </a:r>
            <a:r>
              <a:rPr lang="en-US" dirty="0"/>
              <a:t>, mas </a:t>
            </a:r>
            <a:r>
              <a:rPr lang="pt-BR" dirty="0"/>
              <a:t>deve</a:t>
            </a:r>
            <a:r>
              <a:rPr lang="en-US" dirty="0"/>
              <a:t> ser </a:t>
            </a:r>
            <a:r>
              <a:rPr lang="pt-BR" dirty="0"/>
              <a:t>abordada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de </a:t>
            </a:r>
            <a:r>
              <a:rPr lang="en-US" dirty="0" err="1"/>
              <a:t>revisão</a:t>
            </a:r>
            <a:r>
              <a:rPr lang="en-US" dirty="0"/>
              <a:t> manual</a:t>
            </a:r>
          </a:p>
          <a:p>
            <a:r>
              <a:rPr lang="en-US" dirty="0"/>
              <a:t>ERRO: </a:t>
            </a:r>
            <a:r>
              <a:rPr lang="en-US" dirty="0" err="1"/>
              <a:t>deve</a:t>
            </a:r>
            <a:r>
              <a:rPr lang="en-US" dirty="0"/>
              <a:t> ser </a:t>
            </a:r>
            <a:r>
              <a:rPr lang="en-US" dirty="0" err="1"/>
              <a:t>abordado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usuário</a:t>
            </a:r>
            <a:endParaRPr lang="en-US" dirty="0"/>
          </a:p>
          <a:p>
            <a:r>
              <a:rPr lang="en-US" dirty="0"/>
              <a:t>Link no relatório de verificação para um </a:t>
            </a:r>
            <a:r>
              <a:rPr lang="en-US" dirty="0" err="1"/>
              <a:t>componente</a:t>
            </a:r>
            <a:r>
              <a:rPr lang="en-US" dirty="0"/>
              <a:t> </a:t>
            </a:r>
            <a:r>
              <a:rPr lang="en-US" dirty="0" err="1"/>
              <a:t>específico</a:t>
            </a:r>
            <a:r>
              <a:rPr lang="en-US" dirty="0"/>
              <a:t> da </a:t>
            </a:r>
            <a:r>
              <a:rPr lang="en-US" dirty="0" err="1"/>
              <a:t>sequência</a:t>
            </a:r>
            <a:r>
              <a:rPr lang="en-US" dirty="0"/>
              <a:t> que </a:t>
            </a:r>
            <a:r>
              <a:rPr lang="en-US" dirty="0" err="1"/>
              <a:t>causou</a:t>
            </a:r>
            <a:r>
              <a:rPr lang="en-US" dirty="0"/>
              <a:t> o erro/aviso</a:t>
            </a:r>
          </a:p>
          <a:p>
            <a:r>
              <a:rPr lang="en-US" dirty="0"/>
              <a:t>O projeto </a:t>
            </a:r>
            <a:r>
              <a:rPr lang="en-US" dirty="0" err="1"/>
              <a:t>deve</a:t>
            </a:r>
            <a:r>
              <a:rPr lang="en-US" dirty="0"/>
              <a:t> ser </a:t>
            </a:r>
            <a:r>
              <a:rPr lang="en-US" dirty="0" err="1"/>
              <a:t>validado</a:t>
            </a:r>
            <a:r>
              <a:rPr lang="en-US" dirty="0"/>
              <a:t> </a:t>
            </a:r>
            <a:r>
              <a:rPr lang="en-US" dirty="0" err="1"/>
              <a:t>novamente</a:t>
            </a:r>
            <a:r>
              <a:rPr lang="en-US" dirty="0"/>
              <a:t> para que este </a:t>
            </a:r>
            <a:r>
              <a:rPr lang="en-US" dirty="0" err="1"/>
              <a:t>erro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retificado</a:t>
            </a:r>
            <a:r>
              <a:rPr lang="en-US" dirty="0"/>
              <a:t> no relatório</a:t>
            </a:r>
          </a:p>
          <a:p>
            <a:r>
              <a:rPr lang="en-US" dirty="0"/>
              <a:t>A ferramenta </a:t>
            </a:r>
            <a:r>
              <a:rPr lang="en-US" dirty="0" err="1"/>
              <a:t>rastreia</a:t>
            </a:r>
            <a:r>
              <a:rPr lang="en-US" dirty="0"/>
              <a:t> o </a:t>
            </a:r>
            <a:r>
              <a:rPr lang="en-US" dirty="0" err="1"/>
              <a:t>andamento</a:t>
            </a:r>
            <a:r>
              <a:rPr lang="en-US" dirty="0"/>
              <a:t> do </a:t>
            </a:r>
            <a:r>
              <a:rPr lang="en-US" dirty="0" err="1"/>
              <a:t>usuário</a:t>
            </a:r>
            <a:r>
              <a:rPr lang="en-US" dirty="0"/>
              <a:t> no relatório de verificação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27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US" dirty="0"/>
              <a:t>Relatório de </a:t>
            </a:r>
            <a:r>
              <a:rPr lang="en-US" dirty="0" err="1"/>
              <a:t>validação</a:t>
            </a:r>
            <a:r>
              <a:rPr lang="en-US" dirty="0"/>
              <a:t>: </a:t>
            </a:r>
            <a:r>
              <a:rPr lang="en-US" dirty="0" err="1"/>
              <a:t>nenhum</a:t>
            </a:r>
            <a:r>
              <a:rPr lang="en-US" dirty="0"/>
              <a:t> </a:t>
            </a:r>
            <a:r>
              <a:rPr lang="en-US" dirty="0" err="1"/>
              <a:t>erro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8229600" cy="20170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28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Validate_Seq_Lis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196752"/>
            <a:ext cx="8460432" cy="48926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8944" y="227407"/>
            <a:ext cx="8229600" cy="1143000"/>
          </a:xfrm>
        </p:spPr>
        <p:txBody>
          <a:bodyPr/>
          <a:lstStyle/>
          <a:p>
            <a:r>
              <a:rPr lang="en-US" dirty="0"/>
              <a:t>Validação de listagem sequencial (</a:t>
            </a:r>
            <a:r>
              <a:rPr lang="en-US" dirty="0" err="1"/>
              <a:t>demonstração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/>
              <a:t>Acréscimo de chaves de características e qualificadores (1)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00383"/>
            <a:ext cx="8229600" cy="3698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557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Acréscimo de chaves de características e qualificadores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1309"/>
            <a:ext cx="8229600" cy="4336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281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Acréscimo de chaves de características e qualificadores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8229600" cy="2555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080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Create_sequence_Feature_Qualifi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772816"/>
            <a:ext cx="8028384" cy="40667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/>
              <a:t>Acréscimo de </a:t>
            </a:r>
            <a:r>
              <a:rPr lang="en-US" dirty="0" err="1"/>
              <a:t>característica</a:t>
            </a:r>
            <a:r>
              <a:rPr lang="en-US" dirty="0"/>
              <a:t>/</a:t>
            </a:r>
            <a:r>
              <a:rPr lang="en-US" dirty="0" err="1"/>
              <a:t>qualificador</a:t>
            </a:r>
            <a:r>
              <a:rPr lang="en-US" dirty="0"/>
              <a:t> (</a:t>
            </a:r>
            <a:r>
              <a:rPr lang="en-US" dirty="0" err="1"/>
              <a:t>demonstração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Localizações</a:t>
            </a:r>
            <a:r>
              <a:rPr lang="en-US" dirty="0"/>
              <a:t> de características </a:t>
            </a:r>
            <a:r>
              <a:rPr lang="en-US" dirty="0" err="1"/>
              <a:t>permitidas</a:t>
            </a:r>
            <a:r>
              <a:rPr lang="en-US" dirty="0"/>
              <a:t>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6" y="1052736"/>
            <a:ext cx="8229600" cy="54006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 err="1"/>
              <a:t>Descritores</a:t>
            </a:r>
            <a:r>
              <a:rPr lang="en-US" sz="2000" dirty="0"/>
              <a:t> de </a:t>
            </a:r>
            <a:r>
              <a:rPr lang="en-US" sz="2000" dirty="0" err="1"/>
              <a:t>localização</a:t>
            </a:r>
            <a:r>
              <a:rPr lang="en-US" sz="2000" dirty="0"/>
              <a:t> para sequências de </a:t>
            </a:r>
            <a:r>
              <a:rPr lang="en-US" sz="2000" dirty="0" err="1"/>
              <a:t>nucleotídeos</a:t>
            </a:r>
            <a:r>
              <a:rPr lang="en-US" sz="2000" dirty="0"/>
              <a:t> e </a:t>
            </a:r>
            <a:r>
              <a:rPr lang="en-US" sz="2000" dirty="0" err="1"/>
              <a:t>aminoácidos</a:t>
            </a:r>
            <a:r>
              <a:rPr lang="en-US" sz="2000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954171"/>
              </p:ext>
            </p:extLst>
          </p:nvPr>
        </p:nvGraphicFramePr>
        <p:xfrm>
          <a:off x="449176" y="2112229"/>
          <a:ext cx="8221574" cy="4573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449">
                  <a:extLst>
                    <a:ext uri="{9D8B030D-6E8A-4147-A177-3AD203B41FA5}">
                      <a16:colId xmlns:a16="http://schemas.microsoft.com/office/drawing/2014/main" val="3683435427"/>
                    </a:ext>
                  </a:extLst>
                </a:gridCol>
                <a:gridCol w="1086279">
                  <a:extLst>
                    <a:ext uri="{9D8B030D-6E8A-4147-A177-3AD203B41FA5}">
                      <a16:colId xmlns:a16="http://schemas.microsoft.com/office/drawing/2014/main" val="1490451637"/>
                    </a:ext>
                  </a:extLst>
                </a:gridCol>
                <a:gridCol w="4962846">
                  <a:extLst>
                    <a:ext uri="{9D8B030D-6E8A-4147-A177-3AD203B41FA5}">
                      <a16:colId xmlns:a16="http://schemas.microsoft.com/office/drawing/2014/main" val="688671911"/>
                    </a:ext>
                  </a:extLst>
                </a:gridCol>
              </a:tblGrid>
              <a:tr h="342541">
                <a:tc>
                  <a:txBody>
                    <a:bodyPr/>
                    <a:lstStyle/>
                    <a:p>
                      <a:r>
                        <a:rPr lang="en-US" dirty="0" err="1"/>
                        <a:t>Localização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Sintaxe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Descrição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608652"/>
                  </a:ext>
                </a:extLst>
              </a:tr>
              <a:tr h="636615">
                <a:tc>
                  <a:txBody>
                    <a:bodyPr/>
                    <a:lstStyle/>
                    <a:p>
                      <a:r>
                        <a:rPr lang="en-US" dirty="0" err="1"/>
                        <a:t>Número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único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resíduos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Aponta</a:t>
                      </a:r>
                      <a:r>
                        <a:rPr lang="en-US" dirty="0"/>
                        <a:t> para um </a:t>
                      </a:r>
                      <a:r>
                        <a:rPr lang="en-US" dirty="0" err="1"/>
                        <a:t>único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resíduo</a:t>
                      </a:r>
                      <a:r>
                        <a:rPr lang="en-US" dirty="0"/>
                        <a:t> na </a:t>
                      </a:r>
                      <a:r>
                        <a:rPr lang="en-US" dirty="0" err="1"/>
                        <a:t>sequência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63349"/>
                  </a:ext>
                </a:extLst>
              </a:tr>
              <a:tr h="1113260">
                <a:tc>
                  <a:txBody>
                    <a:bodyPr/>
                    <a:lstStyle/>
                    <a:p>
                      <a:r>
                        <a:rPr lang="en-US" dirty="0" err="1"/>
                        <a:t>Números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que </a:t>
                      </a:r>
                      <a:r>
                        <a:rPr lang="en-US" dirty="0" err="1"/>
                        <a:t>delimitam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extensão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sequência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x..y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Aponta</a:t>
                      </a:r>
                      <a:r>
                        <a:rPr lang="en-US" dirty="0"/>
                        <a:t> para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gama</a:t>
                      </a:r>
                      <a:r>
                        <a:rPr lang="en-US" dirty="0"/>
                        <a:t> continua de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que </a:t>
                      </a:r>
                      <a:r>
                        <a:rPr lang="en-US" dirty="0" err="1"/>
                        <a:t>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iniciais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finais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delimitam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incluem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516948"/>
                  </a:ext>
                </a:extLst>
              </a:tr>
              <a:tr h="2104675">
                <a:tc>
                  <a:txBody>
                    <a:bodyPr/>
                    <a:lstStyle/>
                    <a:p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antes do </a:t>
                      </a:r>
                      <a:r>
                        <a:rPr lang="en-US" dirty="0" err="1"/>
                        <a:t>primeiro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depois</a:t>
                      </a:r>
                      <a:r>
                        <a:rPr lang="en-US" dirty="0"/>
                        <a:t> do </a:t>
                      </a:r>
                      <a:r>
                        <a:rPr lang="en-US" dirty="0" err="1"/>
                        <a:t>último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número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especificado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&lt;x </a:t>
                      </a:r>
                    </a:p>
                    <a:p>
                      <a:r>
                        <a:rPr lang="en-US" dirty="0"/>
                        <a:t>&gt;x</a:t>
                      </a:r>
                    </a:p>
                    <a:p>
                      <a:r>
                        <a:rPr lang="en-US" dirty="0"/>
                        <a:t>&lt;</a:t>
                      </a:r>
                      <a:r>
                        <a:rPr lang="en-US" dirty="0" err="1"/>
                        <a:t>x..y</a:t>
                      </a:r>
                      <a:endParaRPr lang="en-US" dirty="0"/>
                    </a:p>
                    <a:p>
                      <a:r>
                        <a:rPr lang="en-US" dirty="0"/>
                        <a:t>x..&gt;y</a:t>
                      </a:r>
                    </a:p>
                    <a:p>
                      <a:r>
                        <a:rPr lang="en-US" dirty="0"/>
                        <a:t>&lt;x..&gt;y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Aponta</a:t>
                      </a:r>
                      <a:r>
                        <a:rPr lang="en-US" dirty="0"/>
                        <a:t> para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região</a:t>
                      </a:r>
                      <a:r>
                        <a:rPr lang="en-US" dirty="0"/>
                        <a:t> que </a:t>
                      </a:r>
                      <a:r>
                        <a:rPr lang="en-US" dirty="0" err="1"/>
                        <a:t>inclui</a:t>
                      </a:r>
                      <a:r>
                        <a:rPr lang="en-US" dirty="0"/>
                        <a:t> um </a:t>
                      </a:r>
                      <a:r>
                        <a:rPr lang="en-US" dirty="0" err="1"/>
                        <a:t>resíduo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extensão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especificados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e que se </a:t>
                      </a:r>
                      <a:r>
                        <a:rPr lang="en-US" dirty="0" err="1"/>
                        <a:t>estende</a:t>
                      </a:r>
                      <a:r>
                        <a:rPr lang="en-US" dirty="0"/>
                        <a:t> para </a:t>
                      </a:r>
                      <a:r>
                        <a:rPr lang="en-US" dirty="0" err="1"/>
                        <a:t>além</a:t>
                      </a:r>
                      <a:r>
                        <a:rPr lang="en-US" dirty="0"/>
                        <a:t> de um </a:t>
                      </a:r>
                      <a:r>
                        <a:rPr lang="en-US" dirty="0" err="1"/>
                        <a:t>resíduo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especificado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símbolos</a:t>
                      </a:r>
                      <a:r>
                        <a:rPr lang="en-US" dirty="0"/>
                        <a:t> '&lt;‘ e '&gt;’ </a:t>
                      </a:r>
                      <a:r>
                        <a:rPr lang="en-US" dirty="0" err="1"/>
                        <a:t>podem</a:t>
                      </a:r>
                      <a:r>
                        <a:rPr lang="en-US" dirty="0"/>
                        <a:t> ser </a:t>
                      </a:r>
                      <a:r>
                        <a:rPr lang="en-US" dirty="0" err="1"/>
                        <a:t>usados</a:t>
                      </a:r>
                      <a:r>
                        <a:rPr lang="en-US" dirty="0"/>
                        <a:t> com um </a:t>
                      </a:r>
                      <a:r>
                        <a:rPr lang="en-US" dirty="0" err="1"/>
                        <a:t>único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resíduo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ou</a:t>
                      </a:r>
                      <a:r>
                        <a:rPr lang="en-US" dirty="0"/>
                        <a:t> com o </a:t>
                      </a:r>
                      <a:r>
                        <a:rPr lang="en-US" dirty="0" err="1"/>
                        <a:t>número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no </a:t>
                      </a:r>
                      <a:r>
                        <a:rPr lang="en-US" dirty="0" err="1"/>
                        <a:t>início</a:t>
                      </a:r>
                      <a:r>
                        <a:rPr lang="en-US" dirty="0"/>
                        <a:t> e no </a:t>
                      </a:r>
                      <a:r>
                        <a:rPr lang="en-US" dirty="0" err="1"/>
                        <a:t>fim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extensão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498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22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Localizações</a:t>
            </a:r>
            <a:r>
              <a:rPr lang="en-US" dirty="0"/>
              <a:t> de </a:t>
            </a:r>
            <a:r>
              <a:rPr lang="en-US" dirty="0" err="1"/>
              <a:t>caracteríticas</a:t>
            </a:r>
            <a:r>
              <a:rPr lang="en-US" dirty="0"/>
              <a:t> </a:t>
            </a:r>
            <a:r>
              <a:rPr lang="en-US" dirty="0" err="1"/>
              <a:t>permitidas</a:t>
            </a:r>
            <a:r>
              <a:rPr lang="en-US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sz="2000" dirty="0" err="1"/>
              <a:t>Descritores</a:t>
            </a:r>
            <a:r>
              <a:rPr lang="en-US" sz="2000" dirty="0"/>
              <a:t> de </a:t>
            </a:r>
            <a:r>
              <a:rPr lang="en-US" sz="2000" dirty="0" err="1"/>
              <a:t>localização</a:t>
            </a:r>
            <a:r>
              <a:rPr lang="en-US" sz="2000" dirty="0"/>
              <a:t> </a:t>
            </a:r>
            <a:r>
              <a:rPr lang="en-US" sz="2000" dirty="0" err="1"/>
              <a:t>somente</a:t>
            </a:r>
            <a:r>
              <a:rPr lang="en-US" sz="2000" dirty="0"/>
              <a:t> para sequências de </a:t>
            </a:r>
            <a:r>
              <a:rPr lang="en-US" sz="2000" dirty="0" err="1"/>
              <a:t>nucleotídeos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15162"/>
              </p:ext>
            </p:extLst>
          </p:nvPr>
        </p:nvGraphicFramePr>
        <p:xfrm>
          <a:off x="457200" y="2708920"/>
          <a:ext cx="82296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632">
                  <a:extLst>
                    <a:ext uri="{9D8B030D-6E8A-4147-A177-3AD203B41FA5}">
                      <a16:colId xmlns:a16="http://schemas.microsoft.com/office/drawing/2014/main" val="397543076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105164636"/>
                    </a:ext>
                  </a:extLst>
                </a:gridCol>
                <a:gridCol w="4618856">
                  <a:extLst>
                    <a:ext uri="{9D8B030D-6E8A-4147-A177-3AD203B41FA5}">
                      <a16:colId xmlns:a16="http://schemas.microsoft.com/office/drawing/2014/main" val="609812779"/>
                    </a:ext>
                  </a:extLst>
                </a:gridCol>
              </a:tblGrid>
              <a:tr h="343261">
                <a:tc>
                  <a:txBody>
                    <a:bodyPr/>
                    <a:lstStyle/>
                    <a:p>
                      <a:r>
                        <a:rPr lang="en-US" dirty="0" err="1"/>
                        <a:t>Localização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Sintaxe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Descrição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419025"/>
                  </a:ext>
                </a:extLst>
              </a:tr>
              <a:tr h="19190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Um local entre </a:t>
                      </a:r>
                      <a:r>
                        <a:rPr lang="en-US" dirty="0" err="1"/>
                        <a:t>dois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nucleotídeos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contíguos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x^y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Aponta</a:t>
                      </a:r>
                      <a:r>
                        <a:rPr lang="en-US" dirty="0"/>
                        <a:t> para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localização</a:t>
                      </a:r>
                      <a:r>
                        <a:rPr lang="en-US" dirty="0"/>
                        <a:t> entre </a:t>
                      </a:r>
                      <a:r>
                        <a:rPr lang="en-US" dirty="0" err="1"/>
                        <a:t>dois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nucleótidos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adjacentes</a:t>
                      </a:r>
                      <a:r>
                        <a:rPr lang="en-US" dirty="0"/>
                        <a:t>, por </a:t>
                      </a:r>
                      <a:r>
                        <a:rPr lang="en-US" dirty="0" err="1"/>
                        <a:t>exemplo</a:t>
                      </a:r>
                      <a:r>
                        <a:rPr lang="en-US" dirty="0"/>
                        <a:t>, um local de </a:t>
                      </a:r>
                      <a:r>
                        <a:rPr lang="en-US" dirty="0" err="1"/>
                        <a:t>clivagem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endonucleolítica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números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posição</a:t>
                      </a:r>
                      <a:r>
                        <a:rPr lang="en-US" dirty="0"/>
                        <a:t> dos </a:t>
                      </a:r>
                      <a:r>
                        <a:rPr lang="en-US" dirty="0" err="1"/>
                        <a:t>nucleotídeos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adjacentes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são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separados</a:t>
                      </a:r>
                      <a:r>
                        <a:rPr lang="en-US" dirty="0"/>
                        <a:t> por um </a:t>
                      </a:r>
                      <a:r>
                        <a:rPr lang="en-US" dirty="0" err="1"/>
                        <a:t>caractere</a:t>
                      </a:r>
                      <a:r>
                        <a:rPr lang="en-US" dirty="0"/>
                        <a:t> (^).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380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127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Localizações</a:t>
            </a:r>
            <a:r>
              <a:rPr lang="en-US" dirty="0"/>
              <a:t> de características </a:t>
            </a:r>
            <a:r>
              <a:rPr lang="en-US" dirty="0" err="1"/>
              <a:t>permitidas</a:t>
            </a:r>
            <a:r>
              <a:rPr lang="en-US" dirty="0"/>
              <a:t> (3)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sz="2000" dirty="0" err="1"/>
              <a:t>Descritores</a:t>
            </a:r>
            <a:r>
              <a:rPr lang="en-US" sz="2000" dirty="0"/>
              <a:t> de </a:t>
            </a:r>
            <a:r>
              <a:rPr lang="en-US" sz="2000" dirty="0" err="1"/>
              <a:t>localização</a:t>
            </a:r>
            <a:r>
              <a:rPr lang="en-US" sz="2000" dirty="0"/>
              <a:t> </a:t>
            </a:r>
            <a:r>
              <a:rPr lang="en-US" sz="2000" dirty="0" err="1"/>
              <a:t>somente</a:t>
            </a:r>
            <a:r>
              <a:rPr lang="en-US" sz="2000" dirty="0"/>
              <a:t> para </a:t>
            </a:r>
            <a:r>
              <a:rPr lang="en-US" sz="2000" dirty="0" err="1"/>
              <a:t>aminoácidos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619994"/>
              </p:ext>
            </p:extLst>
          </p:nvPr>
        </p:nvGraphicFramePr>
        <p:xfrm>
          <a:off x="457200" y="1846580"/>
          <a:ext cx="822960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739805936"/>
                    </a:ext>
                  </a:extLst>
                </a:gridCol>
                <a:gridCol w="1299592">
                  <a:extLst>
                    <a:ext uri="{9D8B030D-6E8A-4147-A177-3AD203B41FA5}">
                      <a16:colId xmlns:a16="http://schemas.microsoft.com/office/drawing/2014/main" val="2058705458"/>
                    </a:ext>
                  </a:extLst>
                </a:gridCol>
                <a:gridCol w="4186808">
                  <a:extLst>
                    <a:ext uri="{9D8B030D-6E8A-4147-A177-3AD203B41FA5}">
                      <a16:colId xmlns:a16="http://schemas.microsoft.com/office/drawing/2014/main" val="57542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Localização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Sintaxe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Descrição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8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Números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resíduos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unidos</a:t>
                      </a:r>
                      <a:r>
                        <a:rPr lang="en-US" dirty="0"/>
                        <a:t> por um cross-link intra-</a:t>
                      </a:r>
                      <a:r>
                        <a:rPr lang="en-US" dirty="0" err="1"/>
                        <a:t>cadeia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x..y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Aponta</a:t>
                      </a:r>
                      <a:r>
                        <a:rPr lang="en-US" dirty="0"/>
                        <a:t> para </a:t>
                      </a:r>
                      <a:r>
                        <a:rPr lang="en-US" dirty="0" err="1"/>
                        <a:t>aminoácidos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unidos</a:t>
                      </a:r>
                      <a:r>
                        <a:rPr lang="en-US" dirty="0"/>
                        <a:t> por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ligação</a:t>
                      </a:r>
                      <a:r>
                        <a:rPr lang="en-US" dirty="0"/>
                        <a:t> intra-</a:t>
                      </a:r>
                      <a:r>
                        <a:rPr lang="en-US" dirty="0" err="1"/>
                        <a:t>cadeia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quando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usada</a:t>
                      </a:r>
                      <a:r>
                        <a:rPr lang="en-US" dirty="0"/>
                        <a:t> com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característica</a:t>
                      </a:r>
                      <a:r>
                        <a:rPr lang="en-US" dirty="0"/>
                        <a:t> que indica </a:t>
                      </a:r>
                      <a:r>
                        <a:rPr lang="en-US" dirty="0" err="1"/>
                        <a:t>uma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ligação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cruzada</a:t>
                      </a:r>
                      <a:r>
                        <a:rPr lang="en-US" dirty="0"/>
                        <a:t> intra-</a:t>
                      </a:r>
                      <a:r>
                        <a:rPr lang="en-US" dirty="0" err="1"/>
                        <a:t>cadeia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como</a:t>
                      </a:r>
                      <a:r>
                        <a:rPr lang="en-US" dirty="0"/>
                        <a:t> “CROSSLNK” </a:t>
                      </a:r>
                      <a:r>
                        <a:rPr lang="en-US" dirty="0" err="1"/>
                        <a:t>ou</a:t>
                      </a:r>
                      <a:r>
                        <a:rPr lang="en-US" dirty="0"/>
                        <a:t>  “DISULFID”.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38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052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249" y="476250"/>
            <a:ext cx="8229600" cy="1143000"/>
          </a:xfrm>
        </p:spPr>
        <p:txBody>
          <a:bodyPr/>
          <a:lstStyle/>
          <a:p>
            <a:r>
              <a:rPr lang="en-US" dirty="0"/>
              <a:t>Finalidade da ferramenta desktop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78" y="1484785"/>
            <a:ext cx="8229600" cy="4176464"/>
          </a:xfrm>
        </p:spPr>
        <p:txBody>
          <a:bodyPr/>
          <a:lstStyle/>
          <a:p>
            <a:r>
              <a:rPr lang="en-US" dirty="0"/>
              <a:t>A partir de 1° de janeiro de 2022, todas as </a:t>
            </a:r>
            <a:r>
              <a:rPr lang="en-US" dirty="0" err="1"/>
              <a:t>listagens</a:t>
            </a:r>
            <a:r>
              <a:rPr lang="en-US" dirty="0"/>
              <a:t> </a:t>
            </a:r>
            <a:r>
              <a:rPr lang="en-US" dirty="0" err="1"/>
              <a:t>sequenciais</a:t>
            </a:r>
            <a:r>
              <a:rPr lang="en-US" dirty="0"/>
              <a:t> </a:t>
            </a:r>
            <a:r>
              <a:rPr lang="en-US" dirty="0" err="1"/>
              <a:t>depositadas</a:t>
            </a:r>
            <a:r>
              <a:rPr lang="en-US" dirty="0"/>
              <a:t> a </a:t>
            </a:r>
            <a:r>
              <a:rPr lang="en-US" dirty="0" err="1"/>
              <a:t>nível</a:t>
            </a:r>
            <a:r>
              <a:rPr lang="en-US" dirty="0"/>
              <a:t> </a:t>
            </a:r>
            <a:r>
              <a:rPr lang="en-US" dirty="0" err="1"/>
              <a:t>internacional</a:t>
            </a:r>
            <a:r>
              <a:rPr lang="en-US" dirty="0"/>
              <a:t>, </a:t>
            </a:r>
            <a:r>
              <a:rPr lang="en-US" dirty="0" err="1"/>
              <a:t>nacional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regional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em </a:t>
            </a:r>
            <a:r>
              <a:rPr lang="en-US" dirty="0" err="1"/>
              <a:t>conformidade</a:t>
            </a:r>
            <a:r>
              <a:rPr lang="en-US" dirty="0"/>
              <a:t> com o WIPO Standard ST.26</a:t>
            </a:r>
          </a:p>
          <a:p>
            <a:r>
              <a:rPr lang="en-US" dirty="0"/>
              <a:t>Ferramenta </a:t>
            </a:r>
            <a:r>
              <a:rPr lang="en-US" dirty="0" err="1"/>
              <a:t>comum</a:t>
            </a:r>
            <a:r>
              <a:rPr lang="en-US" dirty="0"/>
              <a:t> desktop </a:t>
            </a:r>
            <a:r>
              <a:rPr lang="en-US" dirty="0" err="1"/>
              <a:t>produzida</a:t>
            </a:r>
            <a:r>
              <a:rPr lang="en-US" dirty="0"/>
              <a:t> pela OMPI para </a:t>
            </a:r>
            <a:r>
              <a:rPr lang="en-US" dirty="0" err="1"/>
              <a:t>criar</a:t>
            </a:r>
            <a:r>
              <a:rPr lang="en-US" dirty="0"/>
              <a:t> e </a:t>
            </a:r>
            <a:r>
              <a:rPr lang="en-US" dirty="0" err="1"/>
              <a:t>validar</a:t>
            </a:r>
            <a:r>
              <a:rPr lang="en-US" dirty="0"/>
              <a:t> </a:t>
            </a:r>
            <a:r>
              <a:rPr lang="en-US" dirty="0" err="1"/>
              <a:t>listagens</a:t>
            </a:r>
            <a:r>
              <a:rPr lang="en-US" dirty="0"/>
              <a:t> </a:t>
            </a:r>
            <a:r>
              <a:rPr lang="en-US" dirty="0" err="1"/>
              <a:t>sequenciais</a:t>
            </a:r>
            <a:r>
              <a:rPr lang="en-US" dirty="0"/>
              <a:t> compatíveis com o WIPO ST.26</a:t>
            </a:r>
          </a:p>
          <a:p>
            <a:r>
              <a:rPr lang="en-US" dirty="0"/>
              <a:t>Ferramenta </a:t>
            </a:r>
            <a:r>
              <a:rPr lang="en-US" dirty="0" err="1"/>
              <a:t>produzida</a:t>
            </a:r>
            <a:r>
              <a:rPr lang="en-US" dirty="0"/>
              <a:t> pela OMPI para </a:t>
            </a:r>
            <a:r>
              <a:rPr lang="en-US" dirty="0" err="1"/>
              <a:t>garantir</a:t>
            </a:r>
            <a:r>
              <a:rPr lang="en-US" dirty="0"/>
              <a:t> que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requerentes</a:t>
            </a:r>
            <a:r>
              <a:rPr lang="en-US" dirty="0"/>
              <a:t> ao </a:t>
            </a:r>
            <a:r>
              <a:rPr lang="en-US" dirty="0" err="1"/>
              <a:t>redor</a:t>
            </a:r>
            <a:r>
              <a:rPr lang="en-US" dirty="0"/>
              <a:t> do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tenham</a:t>
            </a:r>
            <a:r>
              <a:rPr lang="en-US" dirty="0"/>
              <a:t> </a:t>
            </a:r>
            <a:r>
              <a:rPr lang="en-US" dirty="0" err="1"/>
              <a:t>acesso</a:t>
            </a:r>
            <a:r>
              <a:rPr lang="en-US" dirty="0"/>
              <a:t> à </a:t>
            </a:r>
            <a:r>
              <a:rPr lang="en-US" dirty="0" err="1"/>
              <a:t>mesma</a:t>
            </a:r>
            <a:r>
              <a:rPr lang="en-US" dirty="0"/>
              <a:t> ferramenta </a:t>
            </a:r>
            <a:r>
              <a:rPr lang="en-US" dirty="0" err="1"/>
              <a:t>gratuita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0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dirty="0" err="1"/>
              <a:t>Localizações</a:t>
            </a:r>
            <a:r>
              <a:rPr lang="en-US" dirty="0"/>
              <a:t> de características </a:t>
            </a:r>
            <a:r>
              <a:rPr lang="en-US" dirty="0" err="1"/>
              <a:t>complexas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(SOMENTE sequências </a:t>
            </a:r>
            <a:r>
              <a:rPr lang="en-US" dirty="0" err="1"/>
              <a:t>nucleotídicas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0" y="1988840"/>
            <a:ext cx="9452608" cy="28600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 err="1"/>
              <a:t>Pessoas</a:t>
            </a:r>
            <a:r>
              <a:rPr lang="en-US" dirty="0"/>
              <a:t>/</a:t>
            </a:r>
            <a:r>
              <a:rPr lang="en-US" dirty="0" err="1"/>
              <a:t>Organizações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6474"/>
            <a:ext cx="8229600" cy="199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3" y="3645024"/>
            <a:ext cx="8220337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669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Organismos</a:t>
            </a:r>
            <a:r>
              <a:rPr lang="en-US" dirty="0"/>
              <a:t> </a:t>
            </a:r>
            <a:r>
              <a:rPr lang="en-US" dirty="0" err="1"/>
              <a:t>Personalizados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Imagen 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8229600" cy="2504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92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/>
              <a:t>Idiomas </a:t>
            </a:r>
            <a:r>
              <a:rPr lang="en-US" dirty="0" err="1"/>
              <a:t>disponíveis</a:t>
            </a:r>
            <a:r>
              <a:rPr lang="en-US" dirty="0"/>
              <a:t>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dirty="0"/>
              <a:t>A ferramenta desktop </a:t>
            </a:r>
            <a:r>
              <a:rPr lang="en-US" dirty="0" err="1"/>
              <a:t>Wipo</a:t>
            </a:r>
            <a:r>
              <a:rPr lang="en-US" dirty="0"/>
              <a:t> Sequence </a:t>
            </a:r>
            <a:r>
              <a:rPr lang="en-US" dirty="0" err="1"/>
              <a:t>fornece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rótulos</a:t>
            </a:r>
            <a:r>
              <a:rPr lang="en-US" dirty="0"/>
              <a:t> e </a:t>
            </a:r>
            <a:r>
              <a:rPr lang="en-US" dirty="0" err="1"/>
              <a:t>mensagens</a:t>
            </a:r>
            <a:r>
              <a:rPr lang="en-US" dirty="0"/>
              <a:t> de </a:t>
            </a:r>
            <a:r>
              <a:rPr lang="en-US" dirty="0" err="1"/>
              <a:t>notificação</a:t>
            </a:r>
            <a:r>
              <a:rPr lang="en-US" dirty="0"/>
              <a:t> em </a:t>
            </a:r>
            <a:r>
              <a:rPr lang="en-US" dirty="0" err="1"/>
              <a:t>cada</a:t>
            </a:r>
            <a:r>
              <a:rPr lang="en-US" dirty="0"/>
              <a:t> um dos 10 idiomas PCT:</a:t>
            </a:r>
          </a:p>
          <a:p>
            <a:pPr lvl="1"/>
            <a:r>
              <a:rPr lang="en-US" dirty="0" err="1"/>
              <a:t>Inglês</a:t>
            </a:r>
            <a:r>
              <a:rPr lang="en-US" dirty="0"/>
              <a:t>, </a:t>
            </a:r>
            <a:r>
              <a:rPr lang="en-US" dirty="0" err="1"/>
              <a:t>francês</a:t>
            </a:r>
            <a:r>
              <a:rPr lang="en-US" dirty="0"/>
              <a:t>, </a:t>
            </a:r>
            <a:r>
              <a:rPr lang="en-US" dirty="0" err="1"/>
              <a:t>espanhol</a:t>
            </a:r>
            <a:r>
              <a:rPr lang="en-US" dirty="0"/>
              <a:t>, </a:t>
            </a:r>
            <a:r>
              <a:rPr lang="en-US" dirty="0" err="1"/>
              <a:t>árabe</a:t>
            </a:r>
            <a:r>
              <a:rPr lang="en-US" dirty="0"/>
              <a:t>, </a:t>
            </a:r>
            <a:r>
              <a:rPr lang="en-US" dirty="0" err="1"/>
              <a:t>russo</a:t>
            </a:r>
            <a:r>
              <a:rPr lang="en-US" dirty="0"/>
              <a:t>, </a:t>
            </a:r>
            <a:r>
              <a:rPr lang="en-US" dirty="0" err="1"/>
              <a:t>chinês</a:t>
            </a:r>
            <a:r>
              <a:rPr lang="en-US" dirty="0"/>
              <a:t>, </a:t>
            </a:r>
            <a:r>
              <a:rPr lang="en-US" dirty="0" err="1"/>
              <a:t>alemão</a:t>
            </a:r>
            <a:r>
              <a:rPr lang="en-US" dirty="0"/>
              <a:t>, </a:t>
            </a:r>
            <a:r>
              <a:rPr lang="en-US" dirty="0" err="1"/>
              <a:t>português</a:t>
            </a:r>
            <a:r>
              <a:rPr lang="en-US" dirty="0"/>
              <a:t>, </a:t>
            </a:r>
            <a:r>
              <a:rPr lang="en-US" dirty="0" err="1"/>
              <a:t>coreano</a:t>
            </a:r>
            <a:r>
              <a:rPr lang="en-US" dirty="0"/>
              <a:t> e </a:t>
            </a:r>
            <a:r>
              <a:rPr lang="en-US" dirty="0" err="1"/>
              <a:t>japonês</a:t>
            </a:r>
            <a:r>
              <a:rPr lang="en-US" dirty="0"/>
              <a:t>. </a:t>
            </a:r>
          </a:p>
          <a:p>
            <a:r>
              <a:rPr lang="en-US" dirty="0"/>
              <a:t>O </a:t>
            </a:r>
            <a:r>
              <a:rPr lang="en-US" dirty="0" err="1"/>
              <a:t>idioma</a:t>
            </a:r>
            <a:r>
              <a:rPr lang="en-US" dirty="0"/>
              <a:t> para a interface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configurado</a:t>
            </a:r>
            <a:r>
              <a:rPr lang="en-US" dirty="0"/>
              <a:t> no canto superior </a:t>
            </a:r>
            <a:r>
              <a:rPr lang="en-US" dirty="0" err="1"/>
              <a:t>direito</a:t>
            </a:r>
            <a:r>
              <a:rPr lang="en-US" dirty="0"/>
              <a:t> da </a:t>
            </a:r>
            <a:r>
              <a:rPr lang="en-US" dirty="0" err="1"/>
              <a:t>tela</a:t>
            </a:r>
            <a:r>
              <a:rPr lang="en-US" dirty="0"/>
              <a:t> (</a:t>
            </a:r>
            <a:r>
              <a:rPr lang="en-US" dirty="0" err="1"/>
              <a:t>mostrado</a:t>
            </a:r>
            <a:r>
              <a:rPr lang="en-US" dirty="0"/>
              <a:t> na </a:t>
            </a:r>
            <a:r>
              <a:rPr lang="en-US" dirty="0" err="1"/>
              <a:t>página</a:t>
            </a:r>
            <a:r>
              <a:rPr lang="en-US" dirty="0"/>
              <a:t> </a:t>
            </a:r>
            <a:r>
              <a:rPr lang="en-US" dirty="0" err="1"/>
              <a:t>seguinte</a:t>
            </a:r>
            <a:r>
              <a:rPr lang="en-US" dirty="0"/>
              <a:t>).</a:t>
            </a:r>
          </a:p>
          <a:p>
            <a:r>
              <a:rPr lang="en-US" dirty="0"/>
              <a:t>O </a:t>
            </a:r>
            <a:r>
              <a:rPr lang="en-US" dirty="0" err="1"/>
              <a:t>idioma</a:t>
            </a:r>
            <a:r>
              <a:rPr lang="en-US" dirty="0"/>
              <a:t> </a:t>
            </a:r>
            <a:r>
              <a:rPr lang="en-US" dirty="0" err="1"/>
              <a:t>padrão</a:t>
            </a:r>
            <a:r>
              <a:rPr lang="en-US" dirty="0"/>
              <a:t> GUI (Graphical User Interface)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definido</a:t>
            </a:r>
            <a:r>
              <a:rPr lang="en-US" dirty="0"/>
              <a:t> em ‘Preferências’.</a:t>
            </a:r>
          </a:p>
          <a:p>
            <a:r>
              <a:rPr lang="en-US" dirty="0"/>
              <a:t>O relatório de verificação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gerado</a:t>
            </a:r>
            <a:r>
              <a:rPr lang="en-US" dirty="0"/>
              <a:t> </a:t>
            </a:r>
            <a:r>
              <a:rPr lang="en-US" dirty="0" err="1"/>
              <a:t>nesse</a:t>
            </a:r>
            <a:r>
              <a:rPr lang="en-US" dirty="0"/>
              <a:t> </a:t>
            </a:r>
            <a:r>
              <a:rPr lang="en-US" dirty="0" err="1"/>
              <a:t>idioma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7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Idiomas </a:t>
            </a:r>
            <a:r>
              <a:rPr lang="en-US" dirty="0" err="1"/>
              <a:t>disponíveis</a:t>
            </a:r>
            <a:r>
              <a:rPr lang="en-US" dirty="0"/>
              <a:t>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" name="Imagen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5" y="1556792"/>
            <a:ext cx="8229600" cy="35957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Arrow 5"/>
          <p:cNvSpPr/>
          <p:nvPr/>
        </p:nvSpPr>
        <p:spPr bwMode="auto">
          <a:xfrm>
            <a:off x="7164288" y="615404"/>
            <a:ext cx="576064" cy="802234"/>
          </a:xfrm>
          <a:prstGeom prst="downArrow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12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en-US" dirty="0"/>
              <a:t>Ajuste de preferências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8229600" cy="2858756"/>
          </a:xfrm>
        </p:spPr>
      </p:pic>
    </p:spTree>
    <p:extLst>
      <p:ext uri="{BB962C8B-B14F-4D97-AF65-F5344CB8AC3E}">
        <p14:creationId xmlns:p14="http://schemas.microsoft.com/office/powerpoint/2010/main" val="4288615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Qualificadores de </a:t>
            </a:r>
            <a:r>
              <a:rPr lang="en-US" dirty="0" err="1"/>
              <a:t>texto</a:t>
            </a:r>
            <a:r>
              <a:rPr lang="en-US" dirty="0"/>
              <a:t> livre: </a:t>
            </a:r>
            <a:r>
              <a:rPr lang="en-US" dirty="0" err="1"/>
              <a:t>definição</a:t>
            </a:r>
            <a:r>
              <a:rPr lang="en-US" dirty="0"/>
              <a:t> e </a:t>
            </a:r>
            <a:r>
              <a:rPr lang="en-US" dirty="0" err="1"/>
              <a:t>uso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r>
              <a:rPr lang="en-US" dirty="0" err="1"/>
              <a:t>Texto</a:t>
            </a:r>
            <a:r>
              <a:rPr lang="en-US" dirty="0"/>
              <a:t> livre: “</a:t>
            </a:r>
            <a:r>
              <a:rPr lang="en-US" i="1" dirty="0"/>
              <a:t>é um </a:t>
            </a:r>
            <a:r>
              <a:rPr lang="en-US" i="1" dirty="0" err="1"/>
              <a:t>tipo</a:t>
            </a:r>
            <a:r>
              <a:rPr lang="en-US" i="1" dirty="0"/>
              <a:t> de </a:t>
            </a:r>
            <a:r>
              <a:rPr lang="en-US" i="1" dirty="0" err="1"/>
              <a:t>formato</a:t>
            </a:r>
            <a:r>
              <a:rPr lang="en-US" i="1" dirty="0"/>
              <a:t> de valor para </a:t>
            </a:r>
            <a:r>
              <a:rPr lang="en-US" i="1" dirty="0" err="1"/>
              <a:t>certos</a:t>
            </a:r>
            <a:r>
              <a:rPr lang="en-US" i="1" dirty="0"/>
              <a:t> qualificadores, </a:t>
            </a:r>
            <a:r>
              <a:rPr lang="en-US" i="1" dirty="0" err="1"/>
              <a:t>apresentado</a:t>
            </a:r>
            <a:r>
              <a:rPr lang="en-US" i="1" dirty="0"/>
              <a:t> sob a forma de </a:t>
            </a:r>
            <a:r>
              <a:rPr lang="en-US" i="1" dirty="0" err="1"/>
              <a:t>uma</a:t>
            </a:r>
            <a:r>
              <a:rPr lang="en-US" i="1" dirty="0"/>
              <a:t> </a:t>
            </a:r>
            <a:r>
              <a:rPr lang="en-US" i="1" dirty="0" err="1"/>
              <a:t>frase</a:t>
            </a:r>
            <a:r>
              <a:rPr lang="en-US" i="1" dirty="0"/>
              <a:t> de </a:t>
            </a:r>
            <a:r>
              <a:rPr lang="en-US" i="1" dirty="0" err="1"/>
              <a:t>texto</a:t>
            </a:r>
            <a:r>
              <a:rPr lang="en-US" i="1" dirty="0"/>
              <a:t> </a:t>
            </a:r>
            <a:r>
              <a:rPr lang="en-US" i="1" dirty="0" err="1"/>
              <a:t>descritivo</a:t>
            </a:r>
            <a:r>
              <a:rPr lang="en-US" i="1" dirty="0"/>
              <a:t> </a:t>
            </a:r>
            <a:r>
              <a:rPr lang="en-US" i="1" dirty="0" err="1"/>
              <a:t>ou</a:t>
            </a:r>
            <a:r>
              <a:rPr lang="en-US" i="1" dirty="0"/>
              <a:t> outro </a:t>
            </a:r>
            <a:r>
              <a:rPr lang="en-US" i="1" dirty="0" err="1"/>
              <a:t>formato</a:t>
            </a:r>
            <a:r>
              <a:rPr lang="en-US" i="1" dirty="0"/>
              <a:t> </a:t>
            </a:r>
            <a:r>
              <a:rPr lang="en-US" i="1" dirty="0" err="1"/>
              <a:t>especificado</a:t>
            </a:r>
            <a:r>
              <a:rPr lang="en-US" dirty="0"/>
              <a:t>” </a:t>
            </a:r>
            <a:r>
              <a:rPr lang="en-150" dirty="0"/>
              <a:t>–</a:t>
            </a:r>
            <a:r>
              <a:rPr lang="en-US" dirty="0"/>
              <a:t> WIPO ST.26</a:t>
            </a:r>
          </a:p>
          <a:p>
            <a:r>
              <a:rPr lang="en-US" dirty="0"/>
              <a:t>Um dos </a:t>
            </a:r>
            <a:r>
              <a:rPr lang="en-US" dirty="0" err="1"/>
              <a:t>seguintes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Dependente</a:t>
            </a:r>
            <a:r>
              <a:rPr lang="en-US" dirty="0"/>
              <a:t> de </a:t>
            </a:r>
            <a:r>
              <a:rPr lang="en-US" dirty="0" err="1"/>
              <a:t>idioma</a:t>
            </a:r>
            <a:r>
              <a:rPr lang="en-US" dirty="0"/>
              <a:t> (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exigir</a:t>
            </a:r>
            <a:r>
              <a:rPr lang="en-US" dirty="0"/>
              <a:t> </a:t>
            </a:r>
            <a:r>
              <a:rPr lang="en-US" dirty="0" err="1"/>
              <a:t>tradução</a:t>
            </a:r>
            <a:r>
              <a:rPr lang="en-US" dirty="0"/>
              <a:t>), por </a:t>
            </a:r>
            <a:r>
              <a:rPr lang="en-US" dirty="0" err="1"/>
              <a:t>exemplo</a:t>
            </a:r>
            <a:r>
              <a:rPr lang="en-US" dirty="0"/>
              <a:t>, note/NOTA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Independente</a:t>
            </a:r>
            <a:r>
              <a:rPr lang="en-US" dirty="0"/>
              <a:t> de </a:t>
            </a:r>
            <a:r>
              <a:rPr lang="en-US" dirty="0" err="1"/>
              <a:t>idioma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, p. ex., allele</a:t>
            </a:r>
          </a:p>
          <a:p>
            <a:r>
              <a:rPr lang="en-US" dirty="0"/>
              <a:t>Não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ultrapassar</a:t>
            </a:r>
            <a:r>
              <a:rPr lang="en-US" dirty="0"/>
              <a:t> 1000 </a:t>
            </a:r>
            <a:r>
              <a:rPr lang="en-US" dirty="0" err="1"/>
              <a:t>caracteres</a:t>
            </a:r>
            <a:r>
              <a:rPr lang="en-US" dirty="0"/>
              <a:t>.</a:t>
            </a:r>
          </a:p>
          <a:p>
            <a:r>
              <a:rPr lang="en-US" dirty="0"/>
              <a:t>Ver WIPO ST.26 Anexo I </a:t>
            </a:r>
            <a:r>
              <a:rPr lang="en-US" dirty="0" err="1"/>
              <a:t>Seções</a:t>
            </a:r>
            <a:r>
              <a:rPr lang="en-US" dirty="0"/>
              <a:t> 6 e 8: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completa</a:t>
            </a:r>
            <a:r>
              <a:rPr lang="en-US" dirty="0"/>
              <a:t> de qualificadores de </a:t>
            </a:r>
            <a:r>
              <a:rPr lang="en-US" dirty="0" err="1"/>
              <a:t>texto</a:t>
            </a:r>
            <a:r>
              <a:rPr lang="en-US" dirty="0"/>
              <a:t> livre </a:t>
            </a:r>
            <a:r>
              <a:rPr lang="en-US" dirty="0" err="1"/>
              <a:t>dependentes</a:t>
            </a:r>
            <a:r>
              <a:rPr lang="en-US" dirty="0"/>
              <a:t> de </a:t>
            </a:r>
            <a:r>
              <a:rPr lang="en-US" dirty="0" err="1"/>
              <a:t>idioma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31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Acréscimo de </a:t>
            </a:r>
            <a:r>
              <a:rPr lang="en-US" dirty="0" err="1"/>
              <a:t>qualificador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livre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8187"/>
            <a:ext cx="8229600" cy="4265894"/>
          </a:xfrm>
        </p:spPr>
      </p:pic>
    </p:spTree>
    <p:extLst>
      <p:ext uri="{BB962C8B-B14F-4D97-AF65-F5344CB8AC3E}">
        <p14:creationId xmlns:p14="http://schemas.microsoft.com/office/powerpoint/2010/main" val="2603358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en-US" dirty="0"/>
              <a:t>Qualificadores de </a:t>
            </a:r>
            <a:r>
              <a:rPr lang="en-US" dirty="0" err="1"/>
              <a:t>texto</a:t>
            </a:r>
            <a:r>
              <a:rPr lang="en-US" dirty="0"/>
              <a:t> livre: XLIFF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6" y="1773238"/>
            <a:ext cx="7791208" cy="4352925"/>
          </a:xfrm>
        </p:spPr>
      </p:pic>
      <p:sp>
        <p:nvSpPr>
          <p:cNvPr id="7" name="Rectangle 6"/>
          <p:cNvSpPr/>
          <p:nvPr/>
        </p:nvSpPr>
        <p:spPr bwMode="auto">
          <a:xfrm>
            <a:off x="3347864" y="1772816"/>
            <a:ext cx="720080" cy="432048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74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en-US" dirty="0"/>
              <a:t>Geração de listagem sequencial ST.26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Imagen 10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060848"/>
            <a:ext cx="8229600" cy="25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4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WIPO Sequence: </a:t>
            </a:r>
            <a:r>
              <a:rPr lang="en-US" dirty="0" err="1"/>
              <a:t>Instalação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ferramenta desktop WIPO Sequence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para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operacionais</a:t>
            </a:r>
            <a:r>
              <a:rPr lang="en-US" dirty="0"/>
              <a:t> MS Windows, Mac OSX e Linux</a:t>
            </a:r>
          </a:p>
          <a:p>
            <a:r>
              <a:rPr lang="en-US" dirty="0"/>
              <a:t>Uma </a:t>
            </a:r>
            <a:r>
              <a:rPr lang="en-US" dirty="0" err="1"/>
              <a:t>funcionalidade</a:t>
            </a:r>
            <a:r>
              <a:rPr lang="en-US" dirty="0"/>
              <a:t> de </a:t>
            </a:r>
            <a:r>
              <a:rPr lang="en-US" dirty="0" err="1"/>
              <a:t>atualização</a:t>
            </a:r>
            <a:r>
              <a:rPr lang="en-US" dirty="0"/>
              <a:t> </a:t>
            </a:r>
            <a:r>
              <a:rPr lang="en-US" dirty="0" err="1"/>
              <a:t>automática</a:t>
            </a:r>
            <a:r>
              <a:rPr lang="en-US" dirty="0"/>
              <a:t> </a:t>
            </a:r>
            <a:r>
              <a:rPr lang="en-US" dirty="0" err="1"/>
              <a:t>alertará</a:t>
            </a:r>
            <a:r>
              <a:rPr lang="en-US" dirty="0"/>
              <a:t>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nova </a:t>
            </a:r>
            <a:r>
              <a:rPr lang="en-US" dirty="0" err="1"/>
              <a:t>versão</a:t>
            </a:r>
            <a:r>
              <a:rPr lang="en-US" dirty="0"/>
              <a:t> </a:t>
            </a:r>
            <a:r>
              <a:rPr lang="en-US" dirty="0" err="1"/>
              <a:t>estiver</a:t>
            </a:r>
            <a:r>
              <a:rPr lang="en-US" dirty="0"/>
              <a:t> </a:t>
            </a:r>
            <a:r>
              <a:rPr lang="en-US" dirty="0" err="1"/>
              <a:t>disponível</a:t>
            </a:r>
            <a:endParaRPr lang="en-US" dirty="0"/>
          </a:p>
          <a:p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pacotes</a:t>
            </a:r>
            <a:r>
              <a:rPr lang="en-US" dirty="0"/>
              <a:t> de </a:t>
            </a:r>
            <a:r>
              <a:rPr lang="en-US" dirty="0" err="1"/>
              <a:t>instalação</a:t>
            </a:r>
            <a:r>
              <a:rPr lang="en-US" dirty="0"/>
              <a:t> e </a:t>
            </a:r>
            <a:r>
              <a:rPr lang="en-US" dirty="0" err="1"/>
              <a:t>documentação</a:t>
            </a:r>
            <a:r>
              <a:rPr lang="en-US" dirty="0"/>
              <a:t> de </a:t>
            </a:r>
            <a:r>
              <a:rPr lang="en-US" dirty="0" err="1"/>
              <a:t>suporte</a:t>
            </a:r>
            <a:r>
              <a:rPr lang="en-US" dirty="0"/>
              <a:t> ao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baixados</a:t>
            </a:r>
            <a:r>
              <a:rPr lang="en-US" dirty="0"/>
              <a:t> da </a:t>
            </a:r>
            <a:r>
              <a:rPr lang="en-US" dirty="0" err="1"/>
              <a:t>página</a:t>
            </a:r>
            <a:r>
              <a:rPr lang="en-US" dirty="0"/>
              <a:t> inicial da WIPO Sequence em: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https://www.wipo.int/standards/en/sequence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46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-252536" y="476250"/>
            <a:ext cx="252536" cy="662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126268" y="476250"/>
            <a:ext cx="233772" cy="662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" y="85444"/>
            <a:ext cx="8162038" cy="67591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176054" y="5085184"/>
            <a:ext cx="792088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14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455" y="94177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Geração de ST.26 SL em </a:t>
            </a:r>
            <a:r>
              <a:rPr lang="en-US" dirty="0" err="1"/>
              <a:t>formato</a:t>
            </a:r>
            <a:r>
              <a:rPr lang="en-US" dirty="0"/>
              <a:t> </a:t>
            </a:r>
            <a:r>
              <a:rPr lang="en-US" dirty="0" err="1"/>
              <a:t>legível</a:t>
            </a:r>
            <a:r>
              <a:rPr lang="en-US" dirty="0"/>
              <a:t> por </a:t>
            </a:r>
            <a:r>
              <a:rPr lang="en-US" dirty="0" err="1"/>
              <a:t>humanos</a:t>
            </a:r>
            <a:r>
              <a:rPr lang="en-US" dirty="0"/>
              <a:t>: TXT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 err="1"/>
              <a:t>Informações</a:t>
            </a:r>
            <a:r>
              <a:rPr lang="en-US" sz="1100" dirty="0"/>
              <a:t> </a:t>
            </a:r>
            <a:r>
              <a:rPr lang="en-US" sz="1100" dirty="0" err="1"/>
              <a:t>sobre</a:t>
            </a:r>
            <a:r>
              <a:rPr lang="en-US" sz="1100" dirty="0"/>
              <a:t> a listagem sequencial: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Versão</a:t>
            </a:r>
            <a:r>
              <a:rPr lang="en-US" sz="1100" dirty="0"/>
              <a:t> DTD: V1_3</a:t>
            </a:r>
          </a:p>
          <a:p>
            <a:pPr marL="0" indent="0">
              <a:buNone/>
            </a:pPr>
            <a:r>
              <a:rPr lang="en-US" sz="1100" dirty="0"/>
              <a:t>	Nome do </a:t>
            </a:r>
            <a:r>
              <a:rPr lang="en-US" sz="1100" dirty="0" err="1"/>
              <a:t>arquivo</a:t>
            </a:r>
            <a:r>
              <a:rPr lang="en-US" sz="1100" dirty="0"/>
              <a:t>: </a:t>
            </a:r>
            <a:r>
              <a:rPr lang="en-US" sz="1100" dirty="0" err="1"/>
              <a:t>Proteínas</a:t>
            </a:r>
            <a:r>
              <a:rPr lang="en-US" sz="1100" dirty="0"/>
              <a:t> </a:t>
            </a:r>
            <a:r>
              <a:rPr lang="en-US" sz="1100" dirty="0" err="1"/>
              <a:t>inseticidas</a:t>
            </a:r>
            <a:r>
              <a:rPr lang="en-US" sz="1100" dirty="0"/>
              <a:t> SL</a:t>
            </a:r>
          </a:p>
          <a:p>
            <a:pPr marL="0" indent="0">
              <a:buNone/>
            </a:pPr>
            <a:r>
              <a:rPr lang="en-US" sz="1100" dirty="0"/>
              <a:t>	Nome do software: WIPO Sequence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Versão</a:t>
            </a:r>
            <a:r>
              <a:rPr lang="en-US" sz="1100" dirty="0"/>
              <a:t> do software: 1.1.0-beta.5</a:t>
            </a:r>
          </a:p>
          <a:p>
            <a:pPr marL="0" indent="0">
              <a:buNone/>
            </a:pPr>
            <a:r>
              <a:rPr lang="en-US" sz="1100" dirty="0"/>
              <a:t>	Data de </a:t>
            </a:r>
            <a:r>
              <a:rPr lang="en-US" sz="1100" dirty="0" err="1"/>
              <a:t>produção</a:t>
            </a:r>
            <a:r>
              <a:rPr lang="en-US" sz="1100" dirty="0"/>
              <a:t>: 08-04-2021</a:t>
            </a:r>
          </a:p>
          <a:p>
            <a:pPr marL="0" indent="0">
              <a:buNone/>
            </a:pPr>
            <a:r>
              <a:rPr lang="en-US" sz="1100" dirty="0" err="1"/>
              <a:t>Informações</a:t>
            </a:r>
            <a:r>
              <a:rPr lang="en-US" sz="1100" dirty="0"/>
              <a:t> Gerais: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Pedido</a:t>
            </a:r>
            <a:r>
              <a:rPr lang="en-US" sz="1100" dirty="0"/>
              <a:t> </a:t>
            </a:r>
            <a:r>
              <a:rPr lang="en-US" sz="1100" dirty="0" err="1"/>
              <a:t>atual</a:t>
            </a:r>
            <a:r>
              <a:rPr lang="en-US" sz="1100" dirty="0"/>
              <a:t> / Instituto de PI: IB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Pedido</a:t>
            </a:r>
            <a:r>
              <a:rPr lang="en-US" sz="1100" dirty="0"/>
              <a:t> </a:t>
            </a:r>
            <a:r>
              <a:rPr lang="en-US" sz="1100" dirty="0" err="1"/>
              <a:t>atual</a:t>
            </a:r>
            <a:r>
              <a:rPr lang="en-US" sz="1100" dirty="0"/>
              <a:t> / </a:t>
            </a:r>
            <a:r>
              <a:rPr lang="en-US" sz="1100" dirty="0" err="1"/>
              <a:t>Número</a:t>
            </a:r>
            <a:r>
              <a:rPr lang="en-US" sz="1100" dirty="0"/>
              <a:t> do </a:t>
            </a:r>
            <a:r>
              <a:rPr lang="en-US" sz="1100" dirty="0" err="1"/>
              <a:t>pedido</a:t>
            </a:r>
            <a:r>
              <a:rPr lang="en-US" sz="1100" dirty="0"/>
              <a:t>: PCT/IB2021/000021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Pedido</a:t>
            </a:r>
            <a:r>
              <a:rPr lang="en-US" sz="1100" dirty="0"/>
              <a:t> </a:t>
            </a:r>
            <a:r>
              <a:rPr lang="en-US" sz="1100" dirty="0" err="1"/>
              <a:t>atual</a:t>
            </a:r>
            <a:r>
              <a:rPr lang="en-US" sz="1100" dirty="0"/>
              <a:t> / Data de </a:t>
            </a:r>
            <a:r>
              <a:rPr lang="en-US" sz="1100" dirty="0" err="1"/>
              <a:t>depósito</a:t>
            </a:r>
            <a:r>
              <a:rPr lang="en-US" sz="1100" dirty="0"/>
              <a:t>: 07-04-2021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Pedido</a:t>
            </a:r>
            <a:r>
              <a:rPr lang="en-US" sz="1100" dirty="0"/>
              <a:t> </a:t>
            </a:r>
            <a:r>
              <a:rPr lang="en-US" sz="1100" dirty="0" err="1"/>
              <a:t>atual</a:t>
            </a:r>
            <a:r>
              <a:rPr lang="en-US" sz="1100" dirty="0"/>
              <a:t> / </a:t>
            </a:r>
            <a:r>
              <a:rPr lang="en-US" sz="1100" dirty="0" err="1"/>
              <a:t>Referência</a:t>
            </a:r>
            <a:r>
              <a:rPr lang="en-US" sz="1100" dirty="0"/>
              <a:t> do </a:t>
            </a:r>
            <a:r>
              <a:rPr lang="en-US" sz="1100" dirty="0" err="1"/>
              <a:t>processo</a:t>
            </a:r>
            <a:r>
              <a:rPr lang="en-US" sz="1100" dirty="0"/>
              <a:t> do </a:t>
            </a:r>
            <a:r>
              <a:rPr lang="en-US" sz="1100" dirty="0" err="1"/>
              <a:t>requerente</a:t>
            </a:r>
            <a:r>
              <a:rPr lang="en-US" sz="1100" dirty="0"/>
              <a:t>: WIPO-Insect-Demo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Pedido</a:t>
            </a:r>
            <a:r>
              <a:rPr lang="en-US" sz="1100" dirty="0"/>
              <a:t> </a:t>
            </a:r>
            <a:r>
              <a:rPr lang="en-US" sz="1100" dirty="0" err="1"/>
              <a:t>prioritário</a:t>
            </a:r>
            <a:r>
              <a:rPr lang="en-US" sz="1100" dirty="0"/>
              <a:t> </a:t>
            </a:r>
            <a:r>
              <a:rPr lang="en-US" sz="1100" dirty="0" err="1"/>
              <a:t>mais</a:t>
            </a:r>
            <a:r>
              <a:rPr lang="en-US" sz="1100" dirty="0"/>
              <a:t> </a:t>
            </a:r>
            <a:r>
              <a:rPr lang="en-US" sz="1100" dirty="0" err="1"/>
              <a:t>antigo</a:t>
            </a:r>
            <a:r>
              <a:rPr lang="en-US" sz="1100" dirty="0"/>
              <a:t> / Instituto de PI: IB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Pedido</a:t>
            </a:r>
            <a:r>
              <a:rPr lang="en-US" sz="1100" dirty="0"/>
              <a:t> </a:t>
            </a:r>
            <a:r>
              <a:rPr lang="en-US" sz="1100" dirty="0" err="1"/>
              <a:t>prioritário</a:t>
            </a:r>
            <a:r>
              <a:rPr lang="en-US" sz="1100" dirty="0"/>
              <a:t> </a:t>
            </a:r>
            <a:r>
              <a:rPr lang="en-US" sz="1100" dirty="0" err="1"/>
              <a:t>mais</a:t>
            </a:r>
            <a:r>
              <a:rPr lang="en-US" sz="1100" dirty="0"/>
              <a:t> </a:t>
            </a:r>
            <a:r>
              <a:rPr lang="en-US" sz="1100" dirty="0" err="1"/>
              <a:t>antigo</a:t>
            </a:r>
            <a:r>
              <a:rPr lang="en-US" sz="1100" dirty="0"/>
              <a:t> / </a:t>
            </a:r>
            <a:r>
              <a:rPr lang="en-US" sz="1100" dirty="0" err="1"/>
              <a:t>Número</a:t>
            </a:r>
            <a:r>
              <a:rPr lang="en-US" sz="1100" dirty="0"/>
              <a:t> do </a:t>
            </a:r>
            <a:r>
              <a:rPr lang="en-US" sz="1100" dirty="0" err="1"/>
              <a:t>pedido</a:t>
            </a:r>
            <a:r>
              <a:rPr lang="en-US" sz="1100" dirty="0"/>
              <a:t>: PCT/IB/2020/000045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Pedido</a:t>
            </a:r>
            <a:r>
              <a:rPr lang="en-US" sz="1100" dirty="0"/>
              <a:t> </a:t>
            </a:r>
            <a:r>
              <a:rPr lang="en-US" sz="1100" dirty="0" err="1"/>
              <a:t>prioritário</a:t>
            </a:r>
            <a:r>
              <a:rPr lang="en-US" sz="1100" dirty="0"/>
              <a:t> </a:t>
            </a:r>
            <a:r>
              <a:rPr lang="en-US" sz="1100" dirty="0" err="1"/>
              <a:t>mais</a:t>
            </a:r>
            <a:r>
              <a:rPr lang="en-US" sz="1100" dirty="0"/>
              <a:t> </a:t>
            </a:r>
            <a:r>
              <a:rPr lang="en-US" sz="1100" dirty="0" err="1"/>
              <a:t>antigo</a:t>
            </a:r>
            <a:r>
              <a:rPr lang="en-US" sz="1100" dirty="0"/>
              <a:t> / Data de </a:t>
            </a:r>
            <a:r>
              <a:rPr lang="en-US" sz="1100" dirty="0" err="1"/>
              <a:t>depósito</a:t>
            </a:r>
            <a:r>
              <a:rPr lang="en-US" sz="1100" dirty="0"/>
              <a:t>: 06-04-2020</a:t>
            </a:r>
          </a:p>
          <a:p>
            <a:pPr marL="0" indent="0">
              <a:buNone/>
            </a:pPr>
            <a:r>
              <a:rPr lang="en-US" sz="1100" dirty="0"/>
              <a:t>	Nome do </a:t>
            </a:r>
            <a:r>
              <a:rPr lang="en-US" sz="1100" dirty="0" err="1"/>
              <a:t>requerente</a:t>
            </a:r>
            <a:r>
              <a:rPr lang="en-US" sz="1100" dirty="0"/>
              <a:t>: Merck Sharpe and Dohme Corp.</a:t>
            </a:r>
          </a:p>
          <a:p>
            <a:pPr marL="0" indent="0">
              <a:buNone/>
            </a:pPr>
            <a:r>
              <a:rPr lang="en-US" sz="1100" dirty="0"/>
              <a:t>	Nome do </a:t>
            </a:r>
            <a:r>
              <a:rPr lang="en-US" sz="1100" dirty="0" err="1"/>
              <a:t>requerente</a:t>
            </a:r>
            <a:r>
              <a:rPr lang="en-US" sz="1100" dirty="0"/>
              <a:t> / </a:t>
            </a:r>
            <a:r>
              <a:rPr lang="en-US" sz="1100" dirty="0" err="1"/>
              <a:t>Idioma</a:t>
            </a:r>
            <a:r>
              <a:rPr lang="en-US" sz="1100" dirty="0"/>
              <a:t>: </a:t>
            </a:r>
            <a:r>
              <a:rPr lang="en-US" sz="1100" dirty="0" err="1"/>
              <a:t>en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Título</a:t>
            </a:r>
            <a:r>
              <a:rPr lang="en-US" sz="1100" dirty="0"/>
              <a:t> da </a:t>
            </a:r>
            <a:r>
              <a:rPr lang="en-US" sz="1100" dirty="0" err="1"/>
              <a:t>invenção</a:t>
            </a:r>
            <a:r>
              <a:rPr lang="en-US" sz="1100" dirty="0"/>
              <a:t>: Insecticidal proteins and methods of their use ( </a:t>
            </a:r>
            <a:r>
              <a:rPr lang="en-US" sz="1100" dirty="0" err="1"/>
              <a:t>en</a:t>
            </a:r>
            <a:r>
              <a:rPr lang="en-US" sz="1100" dirty="0"/>
              <a:t> )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Quantidade</a:t>
            </a:r>
            <a:r>
              <a:rPr lang="en-US" sz="1100" dirty="0"/>
              <a:t> Total de Sequências: 32</a:t>
            </a:r>
          </a:p>
          <a:p>
            <a:pPr marL="0" indent="0">
              <a:buNone/>
            </a:pPr>
            <a:r>
              <a:rPr lang="en-US" sz="1100" dirty="0"/>
              <a:t>Sequências: 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Número</a:t>
            </a:r>
            <a:r>
              <a:rPr lang="en-US" sz="1100" dirty="0"/>
              <a:t> de </a:t>
            </a:r>
            <a:r>
              <a:rPr lang="en-US" sz="1100" dirty="0" err="1"/>
              <a:t>Sequência</a:t>
            </a:r>
            <a:r>
              <a:rPr lang="en-US" sz="1100" dirty="0"/>
              <a:t> (ID): 1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Comprimento</a:t>
            </a:r>
            <a:r>
              <a:rPr lang="en-US" sz="1100" dirty="0"/>
              <a:t>: 440</a:t>
            </a:r>
          </a:p>
          <a:p>
            <a:pPr marL="0" indent="0">
              <a:buNone/>
            </a:pPr>
            <a:r>
              <a:rPr lang="en-US" sz="1100" dirty="0"/>
              <a:t>	Tipo de </a:t>
            </a:r>
            <a:r>
              <a:rPr lang="en-US" sz="1100" dirty="0" err="1"/>
              <a:t>Molécula</a:t>
            </a:r>
            <a:r>
              <a:rPr lang="en-US" sz="1100" dirty="0"/>
              <a:t>: AA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err="1"/>
              <a:t>Localização</a:t>
            </a:r>
            <a:r>
              <a:rPr lang="en-US" sz="1100" dirty="0"/>
              <a:t> das Características/Qualificadores:</a:t>
            </a:r>
          </a:p>
          <a:p>
            <a:pPr marL="0" indent="0">
              <a:buNone/>
            </a:pPr>
            <a:r>
              <a:rPr lang="en-US" sz="1100" dirty="0"/>
              <a:t>		- FONTE, 1..440</a:t>
            </a:r>
          </a:p>
          <a:p>
            <a:pPr marL="0" indent="0">
              <a:buNone/>
            </a:pPr>
            <a:r>
              <a:rPr lang="en-US" sz="1100" dirty="0"/>
              <a:t>			&gt; MOL_TIPO, </a:t>
            </a:r>
            <a:r>
              <a:rPr lang="en-US" sz="1100" dirty="0" err="1"/>
              <a:t>proteína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			&gt; ORGANISMO, Homo sapiens</a:t>
            </a:r>
          </a:p>
          <a:p>
            <a:pPr marL="0" indent="0">
              <a:buNone/>
            </a:pPr>
            <a:r>
              <a:rPr lang="en-US" sz="10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6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937"/>
            <a:ext cx="8229600" cy="1858218"/>
          </a:xfrm>
        </p:spPr>
        <p:txBody>
          <a:bodyPr/>
          <a:lstStyle/>
          <a:p>
            <a:pPr algn="ctr"/>
            <a:r>
              <a:rPr lang="en-US" dirty="0"/>
              <a:t>Geração de ST.26 SL em </a:t>
            </a:r>
            <a:r>
              <a:rPr lang="en-US" dirty="0" err="1"/>
              <a:t>formato</a:t>
            </a:r>
            <a:r>
              <a:rPr lang="en-US" dirty="0"/>
              <a:t> </a:t>
            </a:r>
            <a:r>
              <a:rPr lang="en-US" dirty="0" err="1"/>
              <a:t>legível</a:t>
            </a:r>
            <a:r>
              <a:rPr lang="en-US" dirty="0"/>
              <a:t> por </a:t>
            </a:r>
            <a:r>
              <a:rPr lang="en-US" dirty="0" err="1"/>
              <a:t>humanos</a:t>
            </a:r>
            <a:r>
              <a:rPr lang="en-US" dirty="0"/>
              <a:t>: HTML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" y="1124744"/>
            <a:ext cx="4708817" cy="371405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" b="45359"/>
          <a:stretch/>
        </p:blipFill>
        <p:spPr>
          <a:xfrm>
            <a:off x="67772" y="4838799"/>
            <a:ext cx="4601563" cy="17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33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adicionais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WIPO ST.26: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https://www.wipo.int/export/sites/www/standards/en/pdf/03-26-01.pdf</a:t>
            </a:r>
            <a:r>
              <a:rPr lang="en-US" dirty="0"/>
              <a:t> </a:t>
            </a:r>
          </a:p>
          <a:p>
            <a:r>
              <a:rPr lang="en-US" dirty="0"/>
              <a:t>Página inicial da WIPO Sequence: </a:t>
            </a:r>
            <a:r>
              <a:rPr lang="en-US" dirty="0">
                <a:hlinkClick r:id="rId4"/>
              </a:rPr>
              <a:t>https://www.wipo.int/standards/en/sequence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30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Sessão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perguntas</a:t>
            </a:r>
            <a:r>
              <a:rPr lang="en-US" dirty="0">
                <a:solidFill>
                  <a:srgbClr val="0070C0"/>
                </a:solidFill>
              </a:rPr>
              <a:t> e </a:t>
            </a:r>
            <a:r>
              <a:rPr lang="en-US" dirty="0" err="1">
                <a:solidFill>
                  <a:srgbClr val="0070C0"/>
                </a:solidFill>
              </a:rPr>
              <a:t>respostas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9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WIPO Sequence: </a:t>
            </a:r>
            <a:r>
              <a:rPr lang="en-US" dirty="0" err="1"/>
              <a:t>Importante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Todas as </a:t>
            </a:r>
            <a:r>
              <a:rPr lang="en-US" dirty="0" err="1"/>
              <a:t>listagens</a:t>
            </a:r>
            <a:r>
              <a:rPr lang="en-US" dirty="0"/>
              <a:t> </a:t>
            </a:r>
            <a:r>
              <a:rPr lang="en-US" dirty="0" err="1"/>
              <a:t>sequenciais</a:t>
            </a:r>
            <a:r>
              <a:rPr lang="en-US" dirty="0"/>
              <a:t> </a:t>
            </a:r>
            <a:r>
              <a:rPr lang="en-US" dirty="0" err="1"/>
              <a:t>geradas</a:t>
            </a:r>
            <a:r>
              <a:rPr lang="en-US" dirty="0"/>
              <a:t> e </a:t>
            </a:r>
            <a:r>
              <a:rPr lang="en-US" dirty="0" err="1"/>
              <a:t>os</a:t>
            </a:r>
            <a:r>
              <a:rPr lang="en-US" dirty="0"/>
              <a:t> dados de </a:t>
            </a:r>
            <a:r>
              <a:rPr lang="en-US" dirty="0" err="1"/>
              <a:t>projetos</a:t>
            </a:r>
            <a:r>
              <a:rPr lang="en-US" dirty="0"/>
              <a:t> </a:t>
            </a:r>
            <a:r>
              <a:rPr lang="en-US" dirty="0" err="1"/>
              <a:t>inseridos</a:t>
            </a:r>
            <a:r>
              <a:rPr lang="en-US" dirty="0"/>
              <a:t> na WIPO Sequence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armazenados</a:t>
            </a:r>
            <a:r>
              <a:rPr lang="en-US" dirty="0"/>
              <a:t> </a:t>
            </a:r>
            <a:r>
              <a:rPr lang="en-US" b="1" u="sng" dirty="0" err="1"/>
              <a:t>localmente</a:t>
            </a:r>
            <a:r>
              <a:rPr lang="en-US" dirty="0"/>
              <a:t> (no </a:t>
            </a:r>
            <a:r>
              <a:rPr lang="en-US" dirty="0" err="1"/>
              <a:t>computador</a:t>
            </a:r>
            <a:r>
              <a:rPr lang="en-US" dirty="0"/>
              <a:t> do </a:t>
            </a:r>
            <a:r>
              <a:rPr lang="en-US" dirty="0" err="1"/>
              <a:t>usuário</a:t>
            </a:r>
            <a:r>
              <a:rPr lang="en-US" dirty="0"/>
              <a:t>)</a:t>
            </a:r>
          </a:p>
          <a:p>
            <a:r>
              <a:rPr lang="en-US" dirty="0" err="1"/>
              <a:t>Projetos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criados</a:t>
            </a:r>
            <a:r>
              <a:rPr lang="en-US" dirty="0"/>
              <a:t> e </a:t>
            </a:r>
            <a:r>
              <a:rPr lang="en-US" dirty="0" err="1"/>
              <a:t>listagens</a:t>
            </a:r>
            <a:r>
              <a:rPr lang="en-US" dirty="0"/>
              <a:t> </a:t>
            </a:r>
            <a:r>
              <a:rPr lang="en-US" dirty="0" err="1"/>
              <a:t>sequenciais</a:t>
            </a:r>
            <a:r>
              <a:rPr lang="en-US" dirty="0"/>
              <a:t> </a:t>
            </a:r>
            <a:r>
              <a:rPr lang="en-US" dirty="0" err="1"/>
              <a:t>geradas</a:t>
            </a:r>
            <a:r>
              <a:rPr lang="en-US" dirty="0"/>
              <a:t> </a:t>
            </a:r>
            <a:r>
              <a:rPr lang="en-US" dirty="0" err="1"/>
              <a:t>enquanto</a:t>
            </a:r>
            <a:r>
              <a:rPr lang="en-US" dirty="0"/>
              <a:t> </a:t>
            </a:r>
            <a:r>
              <a:rPr lang="en-US" u="sng" dirty="0"/>
              <a:t>offline</a:t>
            </a:r>
            <a:r>
              <a:rPr lang="en-US" dirty="0"/>
              <a:t>, mas o </a:t>
            </a:r>
            <a:r>
              <a:rPr lang="en-US" dirty="0" err="1"/>
              <a:t>recurso</a:t>
            </a:r>
            <a:r>
              <a:rPr lang="en-US" dirty="0"/>
              <a:t> de </a:t>
            </a:r>
            <a:r>
              <a:rPr lang="en-US" dirty="0" err="1"/>
              <a:t>atualização</a:t>
            </a:r>
            <a:r>
              <a:rPr lang="en-US" dirty="0"/>
              <a:t> </a:t>
            </a:r>
            <a:r>
              <a:rPr lang="en-US" dirty="0" err="1"/>
              <a:t>automática</a:t>
            </a:r>
            <a:r>
              <a:rPr lang="en-US" dirty="0"/>
              <a:t> </a:t>
            </a:r>
            <a:r>
              <a:rPr lang="en-US" dirty="0" err="1"/>
              <a:t>requer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conexão</a:t>
            </a:r>
            <a:r>
              <a:rPr lang="en-US" dirty="0"/>
              <a:t> com a internet</a:t>
            </a:r>
          </a:p>
          <a:p>
            <a:r>
              <a:rPr lang="en-US" dirty="0"/>
              <a:t>A WIPO Sequence é </a:t>
            </a:r>
            <a:r>
              <a:rPr lang="en-US" dirty="0" err="1"/>
              <a:t>distribuída</a:t>
            </a:r>
            <a:r>
              <a:rPr lang="en-US" dirty="0"/>
              <a:t> para </a:t>
            </a:r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gratuito</a:t>
            </a:r>
            <a:r>
              <a:rPr lang="en-US" dirty="0"/>
              <a:t>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candidatos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o </a:t>
            </a:r>
            <a:r>
              <a:rPr lang="en-US" dirty="0" err="1"/>
              <a:t>fornecimento</a:t>
            </a:r>
            <a:r>
              <a:rPr lang="en-US" dirty="0"/>
              <a:t> do </a:t>
            </a:r>
            <a:r>
              <a:rPr lang="en-US" dirty="0" err="1"/>
              <a:t>código</a:t>
            </a:r>
            <a:r>
              <a:rPr lang="en-US" dirty="0"/>
              <a:t> </a:t>
            </a:r>
            <a:r>
              <a:rPr lang="en-US" dirty="0" err="1"/>
              <a:t>fonte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0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778"/>
            <a:ext cx="8229600" cy="1143000"/>
          </a:xfrm>
        </p:spPr>
        <p:txBody>
          <a:bodyPr/>
          <a:lstStyle/>
          <a:p>
            <a:pPr lvl="0"/>
            <a:r>
              <a:rPr lang="en-US" dirty="0"/>
              <a:t>Página inicial do Projeto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15" y="1628800"/>
            <a:ext cx="8229600" cy="41989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8919850" cy="369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46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Detalhes do Projeto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Imagen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2276"/>
            <a:ext cx="8229600" cy="3595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41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Principais características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US" dirty="0"/>
              <a:t>Projeto de Criação:</a:t>
            </a:r>
          </a:p>
          <a:p>
            <a:pPr lvl="1"/>
            <a:r>
              <a:rPr lang="en-US" dirty="0" err="1"/>
              <a:t>Informações</a:t>
            </a:r>
            <a:r>
              <a:rPr lang="en-US" dirty="0"/>
              <a:t> Gerais</a:t>
            </a:r>
          </a:p>
          <a:p>
            <a:pPr lvl="1"/>
            <a:r>
              <a:rPr lang="en-US" dirty="0"/>
              <a:t>Sequências</a:t>
            </a:r>
          </a:p>
          <a:p>
            <a:pPr lvl="1"/>
            <a:r>
              <a:rPr lang="en-US" dirty="0"/>
              <a:t>Validar Projeto</a:t>
            </a:r>
          </a:p>
          <a:p>
            <a:pPr lvl="1"/>
            <a:r>
              <a:rPr lang="en-US" dirty="0" err="1"/>
              <a:t>Gerar</a:t>
            </a:r>
            <a:r>
              <a:rPr lang="en-US" dirty="0"/>
              <a:t> ST.26 SL</a:t>
            </a:r>
          </a:p>
          <a:p>
            <a:pPr lvl="1"/>
            <a:r>
              <a:rPr lang="en-US" dirty="0" err="1"/>
              <a:t>Imprimir</a:t>
            </a:r>
            <a:r>
              <a:rPr lang="en-US" dirty="0"/>
              <a:t> SL</a:t>
            </a:r>
          </a:p>
          <a:p>
            <a:pPr lvl="1"/>
            <a:r>
              <a:rPr lang="en-US" dirty="0"/>
              <a:t>Validar ST.26 SL</a:t>
            </a:r>
          </a:p>
          <a:p>
            <a:r>
              <a:rPr lang="en-US" dirty="0" err="1"/>
              <a:t>Listagens</a:t>
            </a:r>
            <a:r>
              <a:rPr lang="en-US" dirty="0"/>
              <a:t> </a:t>
            </a:r>
            <a:r>
              <a:rPr lang="en-US" dirty="0" err="1"/>
              <a:t>Personalizadas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Organismos</a:t>
            </a:r>
            <a:r>
              <a:rPr lang="en-US" dirty="0"/>
              <a:t> </a:t>
            </a:r>
            <a:r>
              <a:rPr lang="en-US" dirty="0" err="1"/>
              <a:t>Personalizados</a:t>
            </a:r>
            <a:endParaRPr lang="en-US" dirty="0"/>
          </a:p>
          <a:p>
            <a:pPr lvl="1"/>
            <a:r>
              <a:rPr lang="en-US" dirty="0"/>
              <a:t>Pessoa/</a:t>
            </a:r>
            <a:r>
              <a:rPr lang="en-US" dirty="0" err="1"/>
              <a:t>Organização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9EEDA-9492-4994-BB18-1005CD6866B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04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5BD8E85BFE8C4D8A964CB9DC70A91C" ma:contentTypeVersion="6" ma:contentTypeDescription="Crear nuevo documento." ma:contentTypeScope="" ma:versionID="2726322c00b7b876d2ac956202fdc0a2">
  <xsd:schema xmlns:xsd="http://www.w3.org/2001/XMLSchema" xmlns:xs="http://www.w3.org/2001/XMLSchema" xmlns:p="http://schemas.microsoft.com/office/2006/metadata/properties" xmlns:ns2="5c20eff7-0b13-4535-a8ea-5b2def1e8376" xmlns:ns3="df6b3ade-e852-4430-acac-a473d4700042" targetNamespace="http://schemas.microsoft.com/office/2006/metadata/properties" ma:root="true" ma:fieldsID="31577db50bd5c4753a4678a665ff7c1d" ns2:_="" ns3:_="">
    <xsd:import namespace="5c20eff7-0b13-4535-a8ea-5b2def1e8376"/>
    <xsd:import namespace="df6b3ade-e852-4430-acac-a473d4700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20eff7-0b13-4535-a8ea-5b2def1e83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b3ade-e852-4430-acac-a473d4700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7C3402-BD16-4E89-9AE2-5718A49A8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0EB57B-0199-4193-9A1F-36CE8699F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20eff7-0b13-4535-a8ea-5b2def1e8376"/>
    <ds:schemaRef ds:uri="df6b3ade-e852-4430-acac-a473d4700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980C03-9FFE-430C-BA60-9350B0095FFA}">
  <ds:schemaRefs>
    <ds:schemaRef ds:uri="http://schemas.microsoft.com/office/2006/documentManagement/types"/>
    <ds:schemaRef ds:uri="http://purl.org/dc/terms/"/>
    <ds:schemaRef ds:uri="5c20eff7-0b13-4535-a8ea-5b2def1e8376"/>
    <ds:schemaRef ds:uri="http://www.w3.org/XML/1998/namespace"/>
    <ds:schemaRef ds:uri="http://purl.org/dc/dcmitype/"/>
    <ds:schemaRef ds:uri="http://schemas.microsoft.com/office/infopath/2007/PartnerControls"/>
    <ds:schemaRef ds:uri="df6b3ade-e852-4430-acac-a473d4700042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</Template>
  <TotalTime>17859</TotalTime>
  <Words>1837</Words>
  <Application>Microsoft Office PowerPoint</Application>
  <PresentationFormat>On-screen Show (4:3)</PresentationFormat>
  <Paragraphs>292</Paragraphs>
  <Slides>54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ヒラギノ角ゴ Pro W3</vt:lpstr>
      <vt:lpstr>Arial</vt:lpstr>
      <vt:lpstr>Microsoft Sans Serif</vt:lpstr>
      <vt:lpstr>template_english</vt:lpstr>
      <vt:lpstr>PowerPoint Presentation</vt:lpstr>
      <vt:lpstr>O que estamos cobrindo hoje</vt:lpstr>
      <vt:lpstr>O que não estaremos cobrindo</vt:lpstr>
      <vt:lpstr>Finalidade da ferramenta desktop</vt:lpstr>
      <vt:lpstr>WIPO Sequence: Instalação</vt:lpstr>
      <vt:lpstr>WIPO Sequence: Importante</vt:lpstr>
      <vt:lpstr>Página inicial do Projeto</vt:lpstr>
      <vt:lpstr>Detalhes do Projeto</vt:lpstr>
      <vt:lpstr>Principais características (1)</vt:lpstr>
      <vt:lpstr>Principais características (2)</vt:lpstr>
      <vt:lpstr>Criação de um projeto (demonstração)</vt:lpstr>
      <vt:lpstr>Acrescentar detalhes ao projeto: Informações Gerais</vt:lpstr>
      <vt:lpstr>Acrescentar detalhes ao projeto: uma nova sequência</vt:lpstr>
      <vt:lpstr>Criar uma sequência</vt:lpstr>
      <vt:lpstr>Sequências saltadas</vt:lpstr>
      <vt:lpstr>Reordenar sequências (demonstração)</vt:lpstr>
      <vt:lpstr>Importar listagens sequenciais existentes </vt:lpstr>
      <vt:lpstr>Importar listagem sequencial ST.25 (1)</vt:lpstr>
      <vt:lpstr>Importar listagem sequencial ST.25 (2) </vt:lpstr>
      <vt:lpstr>Importar o formato FASTA</vt:lpstr>
      <vt:lpstr>Importar o formato RAW</vt:lpstr>
      <vt:lpstr>Importar multi-sequências</vt:lpstr>
      <vt:lpstr>Importar listagem sequencial (demo) </vt:lpstr>
      <vt:lpstr>Relatório de importação (1)</vt:lpstr>
      <vt:lpstr>Relatório de Importação (2)</vt:lpstr>
      <vt:lpstr>Mudar a transposição de dados (1)</vt:lpstr>
      <vt:lpstr>Mudar a transposição de dados (2)</vt:lpstr>
      <vt:lpstr>Validação da listagem sequencial </vt:lpstr>
      <vt:lpstr>Relatório de verificação: erros e advertências</vt:lpstr>
      <vt:lpstr>Mensagens de erro/advertência </vt:lpstr>
      <vt:lpstr>Relatório de validação: nenhum erro</vt:lpstr>
      <vt:lpstr>Validação de listagem sequencial (demonstração) </vt:lpstr>
      <vt:lpstr>Acréscimo de chaves de características e qualificadores (1) </vt:lpstr>
      <vt:lpstr>Acréscimo de chaves de características e qualificadores (2)</vt:lpstr>
      <vt:lpstr>Acréscimo de chaves de características e qualificadores</vt:lpstr>
      <vt:lpstr>Acréscimo de característica/qualificador (demonstração) </vt:lpstr>
      <vt:lpstr>Localizações de características permitidas (1)</vt:lpstr>
      <vt:lpstr>Localizações de caracteríticas permitidas (2)</vt:lpstr>
      <vt:lpstr>Localizações de características permitidas (3) </vt:lpstr>
      <vt:lpstr>Localizações de características complexas (SOMENTE sequências nucleotídicas)</vt:lpstr>
      <vt:lpstr>Pessoas/Organizações </vt:lpstr>
      <vt:lpstr>Organismos Personalizados</vt:lpstr>
      <vt:lpstr>Idiomas disponíveis (1)</vt:lpstr>
      <vt:lpstr>Idiomas disponíveis (2)</vt:lpstr>
      <vt:lpstr>Ajuste de preferências </vt:lpstr>
      <vt:lpstr>Qualificadores de texto livre: definição e uso</vt:lpstr>
      <vt:lpstr>Acréscimo de qualificador de texto livre</vt:lpstr>
      <vt:lpstr>Qualificadores de texto livre: XLIFF  </vt:lpstr>
      <vt:lpstr>Geração de listagem sequencial ST.26</vt:lpstr>
      <vt:lpstr>PowerPoint Presentation</vt:lpstr>
      <vt:lpstr>Geração de ST.26 SL em formato legível por humanos: TXT</vt:lpstr>
      <vt:lpstr>Geração de ST.26 SL em formato legível por humanos: HTML </vt:lpstr>
      <vt:lpstr>Recursos adicionais</vt:lpstr>
      <vt:lpstr>Sessão de perguntas e respostas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Francis</dc:creator>
  <cp:keywords>PUBLIC</cp:keywords>
  <cp:lastModifiedBy>CHAVAS Louison</cp:lastModifiedBy>
  <cp:revision>542</cp:revision>
  <cp:lastPrinted>2019-06-28T13:24:54Z</cp:lastPrinted>
  <dcterms:created xsi:type="dcterms:W3CDTF">2014-10-14T12:13:13Z</dcterms:created>
  <dcterms:modified xsi:type="dcterms:W3CDTF">2021-11-09T09:04:37Z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0x0101002D5BD8E85BFE8C4D8A964CB9DC70A91C</vt:lpwstr>
  </property>
  <property fmtid="{D5CDD505-2E9C-101B-9397-08002B2CF9AE}" pid="3" name="TitusGUID">
    <vt:lpwstr>36e8f180-01ca-4d46-bff7-e77613fe79e8</vt:lpwstr>
  </property>
  <property fmtid="{D5CDD505-2E9C-101B-9397-08002B2CF9AE}" pid="4" name="Classification">
    <vt:lpwstr>Public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