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324" r:id="rId3"/>
    <p:sldId id="300" r:id="rId4"/>
    <p:sldId id="290" r:id="rId5"/>
    <p:sldId id="291" r:id="rId6"/>
    <p:sldId id="312" r:id="rId7"/>
    <p:sldId id="257" r:id="rId8"/>
    <p:sldId id="301" r:id="rId9"/>
    <p:sldId id="311" r:id="rId10"/>
    <p:sldId id="313" r:id="rId11"/>
    <p:sldId id="326" r:id="rId12"/>
    <p:sldId id="325" r:id="rId13"/>
    <p:sldId id="315" r:id="rId14"/>
    <p:sldId id="322" r:id="rId15"/>
    <p:sldId id="323" r:id="rId16"/>
    <p:sldId id="321" r:id="rId17"/>
    <p:sldId id="317" r:id="rId18"/>
    <p:sldId id="327" r:id="rId19"/>
    <p:sldId id="31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B29"/>
    <a:srgbClr val="CC0099"/>
    <a:srgbClr val="C75D9C"/>
    <a:srgbClr val="FF66CC"/>
    <a:srgbClr val="FF99CC"/>
    <a:srgbClr val="E6B4D2"/>
    <a:srgbClr val="CC6AA4"/>
    <a:srgbClr val="C2CE26"/>
    <a:srgbClr val="CBD828"/>
    <a:srgbClr val="C14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 autoAdjust="0"/>
    <p:restoredTop sz="93250" autoAdjust="0"/>
  </p:normalViewPr>
  <p:slideViewPr>
    <p:cSldViewPr>
      <p:cViewPr varScale="1">
        <p:scale>
          <a:sx n="114" d="100"/>
          <a:sy n="114" d="100"/>
        </p:scale>
        <p:origin x="-17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117D-DF86-41CD-830A-BED5A9757896}" type="datetimeFigureOut">
              <a:rPr lang="fr-FR" smtClean="0"/>
              <a:t>17/07/2018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58F57-A1AB-4B8A-9E6F-55520E161E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22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58F57-A1AB-4B8A-9E6F-55520E161E2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80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58F57-A1AB-4B8A-9E6F-55520E161E2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19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58F57-A1AB-4B8A-9E6F-55520E161E2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14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58F57-A1AB-4B8A-9E6F-55520E161E2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19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58F57-A1AB-4B8A-9E6F-55520E161E2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1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1A4F-4A34-417D-8A69-830970BB7D3A}" type="datetime1">
              <a:rPr lang="fr-FR" smtClean="0"/>
              <a:t>17/07/2018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7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DDB0-9367-4F3D-BB0B-4204BA2CF7B8}" type="datetime1">
              <a:rPr lang="fr-FR" smtClean="0"/>
              <a:t>17/07/2018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9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A137-482D-47DB-9F7C-F812DBAAA9DB}" type="datetime1">
              <a:rPr lang="fr-FR" smtClean="0"/>
              <a:t>17/07/2018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14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7839-6206-40E4-9253-5A8488C3C578}" type="datetime1">
              <a:rPr lang="fr-FR" smtClean="0"/>
              <a:t>17/07/2018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B27-8B2B-49B3-816A-7020E8E12F37}" type="datetime1">
              <a:rPr lang="fr-FR" smtClean="0"/>
              <a:t>17/07/2018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4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7A22-3EEC-4C66-A8A4-16F2C59401B8}" type="datetime1">
              <a:rPr lang="fr-FR" smtClean="0"/>
              <a:t>17/07/2018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1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E8-E060-4533-9377-203380F8C124}" type="datetime1">
              <a:rPr lang="fr-FR" smtClean="0"/>
              <a:t>17/07/2018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8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74-17CD-4E89-BEDF-2A1141E94C7A}" type="datetime1">
              <a:rPr lang="fr-FR" smtClean="0"/>
              <a:t>17/07/2018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5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506-A8B1-4D69-B1EA-52A6300289A0}" type="datetime1">
              <a:rPr lang="fr-FR" smtClean="0"/>
              <a:t>17/07/2018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1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467-A0FA-477D-8989-6462D813DFAC}" type="datetime1">
              <a:rPr lang="fr-FR" smtClean="0"/>
              <a:t>17/07/2018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9EE3-EC5C-44C4-99D6-EC305AED4DEF}" type="datetime1">
              <a:rPr lang="fr-FR" smtClean="0"/>
              <a:t>17/07/2018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33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92BE-FAA7-4E82-94B6-23A4C8DA9852}" type="datetime1">
              <a:rPr lang="fr-FR" smtClean="0"/>
              <a:t>17/07/2018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F8AE-C3A0-437E-A37A-5FE74C20C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8.jp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Hague_Agreement_Concerning_the_International_Deposit_of_Industrial_Designs" TargetMode="External"/><Relationship Id="rId5" Type="http://schemas.openxmlformats.org/officeDocument/2006/relationships/image" Target="../media/image39.tmp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hyperlink" Target="http://www.wipo.int/export/sites/www/hague/en/how_to/pdf/guidance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3" Type="http://schemas.openxmlformats.org/officeDocument/2006/relationships/image" Target="../media/image8.jp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tmp"/><Relationship Id="rId5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fouquet@santos.fr" TargetMode="External"/><Relationship Id="rId5" Type="http://schemas.openxmlformats.org/officeDocument/2006/relationships/hyperlink" Target="http://www.santos.fr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791518"/>
            <a:ext cx="1904934" cy="10664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2396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8461375" y="0"/>
            <a:ext cx="682625" cy="6858001"/>
            <a:chOff x="8461375" y="0"/>
            <a:chExt cx="682625" cy="6858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75" y="0"/>
              <a:ext cx="682625" cy="685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 rot="5400000">
              <a:off x="6179659" y="2611941"/>
              <a:ext cx="52565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000" dirty="0" smtClean="0">
                  <a:solidFill>
                    <a:schemeClr val="bg1"/>
                  </a:solidFill>
                </a:rPr>
                <a:t>SANTOS - WIPO</a:t>
              </a:r>
              <a:endParaRPr lang="fr-FR" sz="3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6048672" cy="2839493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1207864" y="4437112"/>
            <a:ext cx="6283693" cy="74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French manufacturer of commercial electrical equipment for juice bars, snacking, coffee shops, hotels, bars, restaurants…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</a:t>
            </a:fld>
            <a:endParaRPr lang="en-US" dirty="0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1354651" y="5180620"/>
            <a:ext cx="6283693" cy="74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 Practical approach of the Hague System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97" y="692696"/>
            <a:ext cx="7731835" cy="527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1093" y="1674386"/>
            <a:ext cx="352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Part 1 Conclusion ?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082654" y="321297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SME businesses need IP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Your creation, your product deserves a protection. 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… because the entire world may buy it ?</a:t>
            </a:r>
            <a:endParaRPr lang="en-US" sz="2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412776"/>
            <a:ext cx="608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Part 1I :  “My IP Strategy”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314688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Who I am    		</a:t>
            </a:r>
            <a:r>
              <a:rPr lang="en-US" sz="1400" b="1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 		My IP strategy</a:t>
            </a:r>
            <a:endParaRPr lang="en-US" sz="1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59632" y="4221088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Business model				</a:t>
            </a:r>
            <a:r>
              <a:rPr lang="en-US" sz="1400" b="1" dirty="0" smtClean="0">
                <a:solidFill>
                  <a:srgbClr val="FFC00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Designs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, </a:t>
            </a:r>
            <a:r>
              <a:rPr lang="en-US" sz="1400" b="1" dirty="0">
                <a:latin typeface="Gill Sans MT" panose="020B0502020104020203" pitchFamily="34" charset="0"/>
                <a:sym typeface="Wingdings" panose="05000000000000000000" pitchFamily="2" charset="2"/>
              </a:rPr>
              <a:t>brands, 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patents ?</a:t>
            </a:r>
            <a:endParaRPr lang="en-US" sz="1400" b="1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Markets					Countries ?</a:t>
            </a: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			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  		</a:t>
            </a: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Customers				Budget ?</a:t>
            </a:r>
          </a:p>
          <a:p>
            <a:pPr algn="just"/>
            <a:endParaRPr lang="en-US" sz="1400" b="1" dirty="0" smtClean="0">
              <a:latin typeface="Gill Sans MT" panose="020B05020201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695" y="5517233"/>
            <a:ext cx="66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The Hague System </a:t>
            </a:r>
            <a:r>
              <a:rPr lang="en-US" sz="2000" b="1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Why a Design protection ?</a:t>
            </a:r>
            <a:endParaRPr lang="en-US" sz="20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555776" y="5934234"/>
            <a:ext cx="3528392" cy="7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88640"/>
            <a:ext cx="6080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Industrial Designs - The Hague System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:\Données informatiques commerciales et marketing (à jour)\CLIENT - BASE Données de base diffusables aux clients (mis à jour)\Pictures\SANTOS_65_Cold PressJuicer_D_lo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429" y="1224201"/>
            <a:ext cx="1300134" cy="19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574" y="1468522"/>
            <a:ext cx="7629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5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Via our Patent Attorney</a:t>
            </a:r>
          </a:p>
          <a:p>
            <a:pPr marL="285750" indent="-285750" algn="just">
              <a:spcBef>
                <a:spcPct val="50000"/>
              </a:spcBef>
              <a:buBlip>
                <a:blip r:embed="rId5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Be one step further,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protect the investments</a:t>
            </a:r>
            <a:r>
              <a:rPr lang="en-US" sz="1400" dirty="0" smtClean="0">
                <a:latin typeface="Gill Sans MT" panose="020B0502020104020203" pitchFamily="34" charset="0"/>
              </a:rPr>
              <a:t>,  keep the market monopole</a:t>
            </a:r>
          </a:p>
          <a:p>
            <a:pPr marL="285750" indent="-285750" algn="just">
              <a:spcBef>
                <a:spcPct val="50000"/>
              </a:spcBef>
              <a:buBlip>
                <a:blip r:embed="rId5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Industrial Designs are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very </a:t>
            </a:r>
            <a:r>
              <a:rPr lang="en-US" sz="14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dissuasive </a:t>
            </a:r>
            <a:r>
              <a:rPr lang="en-US" sz="1400" dirty="0" smtClean="0">
                <a:latin typeface="Gill Sans MT" panose="020B0502020104020203" pitchFamily="34" charset="0"/>
              </a:rPr>
              <a:t>: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5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Very often used for letters of formal notice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5"/>
              </a:buBlip>
            </a:pPr>
            <a:r>
              <a:rPr lang="en-US" sz="1400" dirty="0">
                <a:latin typeface="Gill Sans MT" panose="020B0502020104020203" pitchFamily="34" charset="0"/>
              </a:rPr>
              <a:t>N</a:t>
            </a:r>
            <a:r>
              <a:rPr lang="en-US" sz="1400" dirty="0" smtClean="0">
                <a:latin typeface="Gill Sans MT" panose="020B0502020104020203" pitchFamily="34" charset="0"/>
              </a:rPr>
              <a:t>o trial in our history </a:t>
            </a:r>
            <a:r>
              <a:rPr lang="en-US" sz="1200" dirty="0" smtClean="0">
                <a:latin typeface="Gill Sans MT" panose="020B0502020104020203" pitchFamily="34" charset="0"/>
              </a:rPr>
              <a:t>(trials only occurred on technical patents)</a:t>
            </a:r>
            <a:endParaRPr lang="en-US" sz="1200" dirty="0" smtClean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764847"/>
            <a:ext cx="5580112" cy="27915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68144" y="6556380"/>
            <a:ext cx="2040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http://www.wipo.int/designdb/en/index.jsp</a:t>
            </a:r>
          </a:p>
        </p:txBody>
      </p:sp>
      <p:sp>
        <p:nvSpPr>
          <p:cNvPr id="5" name="Ellipse 4"/>
          <p:cNvSpPr/>
          <p:nvPr/>
        </p:nvSpPr>
        <p:spPr>
          <a:xfrm>
            <a:off x="5724128" y="3764847"/>
            <a:ext cx="1173285" cy="110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660232" y="3068960"/>
            <a:ext cx="648072" cy="7920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88640"/>
            <a:ext cx="6080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Industrial Designs - The Hague System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951" y="2477214"/>
            <a:ext cx="44410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>
                <a:latin typeface="Gill Sans MT" panose="020B0502020104020203" pitchFamily="34" charset="0"/>
              </a:rPr>
              <a:t>A</a:t>
            </a:r>
            <a:r>
              <a:rPr lang="en-US" sz="1400" dirty="0" smtClean="0">
                <a:latin typeface="Gill Sans MT" panose="020B0502020104020203" pitchFamily="34" charset="0"/>
              </a:rPr>
              <a:t>dvantages </a:t>
            </a:r>
            <a:r>
              <a:rPr lang="en-US" sz="1400" dirty="0">
                <a:latin typeface="Gill Sans MT" panose="020B0502020104020203" pitchFamily="34" charset="0"/>
              </a:rPr>
              <a:t>of </a:t>
            </a:r>
            <a:r>
              <a:rPr lang="en-US" sz="1400" dirty="0" smtClean="0">
                <a:latin typeface="Gill Sans MT" panose="020B0502020104020203" pitchFamily="34" charset="0"/>
              </a:rPr>
              <a:t> The </a:t>
            </a:r>
            <a:r>
              <a:rPr lang="en-US" sz="1400" dirty="0">
                <a:latin typeface="Gill Sans MT" panose="020B0502020104020203" pitchFamily="34" charset="0"/>
              </a:rPr>
              <a:t>Hague System :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>
                <a:latin typeface="Gill Sans MT" panose="020B0502020104020203" pitchFamily="34" charset="0"/>
              </a:rPr>
              <a:t>Better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cost efficiency </a:t>
            </a:r>
            <a:r>
              <a:rPr lang="en-US" sz="1400" dirty="0" smtClean="0">
                <a:latin typeface="Gill Sans MT" panose="020B0502020104020203" pitchFamily="34" charset="0"/>
              </a:rPr>
              <a:t>/ </a:t>
            </a:r>
            <a:r>
              <a:rPr lang="en-US" sz="1400" dirty="0">
                <a:latin typeface="Gill Sans MT" panose="020B0502020104020203" pitchFamily="34" charset="0"/>
              </a:rPr>
              <a:t>budgets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Easier and centralized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portfolio management</a:t>
            </a:r>
          </a:p>
          <a:p>
            <a:pPr lvl="1" algn="just">
              <a:spcBef>
                <a:spcPct val="50000"/>
              </a:spcBef>
            </a:pPr>
            <a:endParaRPr lang="en-US" sz="1400" dirty="0" smtClean="0"/>
          </a:p>
          <a:p>
            <a:pPr marL="28575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High interest for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new members</a:t>
            </a:r>
            <a:r>
              <a:rPr lang="en-US" sz="1400" dirty="0" smtClean="0">
                <a:latin typeface="Gill Sans MT" panose="020B0502020104020203" pitchFamily="34" charset="0"/>
              </a:rPr>
              <a:t> in the system (Japan, South Korea, USA…)</a:t>
            </a:r>
            <a:endParaRPr lang="en-US" sz="1400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93411"/>
            <a:ext cx="2843912" cy="44711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64088" y="5664589"/>
            <a:ext cx="284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 : </a:t>
            </a:r>
            <a:r>
              <a:rPr lang="fr-FR" sz="800" dirty="0" err="1" smtClean="0"/>
              <a:t>Wikipedia</a:t>
            </a:r>
            <a:r>
              <a:rPr lang="fr-FR" sz="800" dirty="0"/>
              <a:t> : </a:t>
            </a:r>
            <a:r>
              <a:rPr lang="fr-FR" sz="800" dirty="0">
                <a:hlinkClick r:id="rId6"/>
              </a:rPr>
              <a:t>https://</a:t>
            </a:r>
            <a:r>
              <a:rPr lang="fr-FR" sz="800" dirty="0" smtClean="0">
                <a:hlinkClick r:id="rId6"/>
              </a:rPr>
              <a:t>en.wikipedia.org/wiki/Hague_Agreement_Concerning_the_International_Deposit_of_Industrial_Designs</a:t>
            </a:r>
            <a:r>
              <a:rPr lang="fr-FR" sz="800" dirty="0" smtClean="0"/>
              <a:t> </a:t>
            </a:r>
            <a:endParaRPr lang="fr-FR" sz="800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4725145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… for a «worldwide » protection of our products</a:t>
            </a:r>
          </a:p>
        </p:txBody>
      </p:sp>
    </p:spTree>
    <p:extLst>
      <p:ext uri="{BB962C8B-B14F-4D97-AF65-F5344CB8AC3E}">
        <p14:creationId xmlns:p14="http://schemas.microsoft.com/office/powerpoint/2010/main" val="33753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88640"/>
            <a:ext cx="608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Some limits of the system ?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951" y="1140445"/>
            <a:ext cx="7629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en-US" sz="1400" dirty="0" smtClean="0">
                <a:latin typeface="Gill Sans MT" panose="020B0502020104020203" pitchFamily="34" charset="0"/>
              </a:rPr>
              <a:t>Despite the guidance on </a:t>
            </a:r>
            <a:r>
              <a:rPr lang="en-US" sz="1400" dirty="0">
                <a:latin typeface="Gill Sans MT" panose="020B0502020104020203" pitchFamily="34" charset="0"/>
              </a:rPr>
              <a:t>WIPO </a:t>
            </a:r>
            <a:r>
              <a:rPr lang="en-US" sz="1400" dirty="0" smtClean="0">
                <a:latin typeface="Gill Sans MT" panose="020B0502020104020203" pitchFamily="34" charset="0"/>
              </a:rPr>
              <a:t>website, it’s hard to avoid extra costs sometimes</a:t>
            </a:r>
          </a:p>
          <a:p>
            <a:pPr lvl="1" algn="just">
              <a:spcBef>
                <a:spcPct val="50000"/>
              </a:spcBef>
            </a:pPr>
            <a:r>
              <a:rPr lang="en-US" sz="1400" dirty="0" smtClean="0">
                <a:latin typeface="Gill Sans MT" panose="020B0502020104020203" pitchFamily="34" charset="0"/>
              </a:rPr>
              <a:t>(</a:t>
            </a:r>
            <a:r>
              <a:rPr lang="en-US" sz="1400" dirty="0">
                <a:latin typeface="Gill Sans MT" panose="020B0502020104020203" pitchFamily="34" charset="0"/>
                <a:hlinkClick r:id="rId4"/>
              </a:rPr>
              <a:t>http://</a:t>
            </a:r>
            <a:r>
              <a:rPr lang="en-US" sz="1400" dirty="0" smtClean="0">
                <a:latin typeface="Gill Sans MT" panose="020B0502020104020203" pitchFamily="34" charset="0"/>
                <a:hlinkClick r:id="rId4"/>
              </a:rPr>
              <a:t>www.wipo.int/export/sites/www/hague/en/how_to/pdf/guidance.pdf</a:t>
            </a:r>
            <a:r>
              <a:rPr lang="en-US" sz="1400" dirty="0" smtClean="0">
                <a:latin typeface="Gill Sans MT" panose="020B0502020104020203" pitchFamily="34" charset="0"/>
              </a:rPr>
              <a:t> )</a:t>
            </a: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01" y="3156089"/>
            <a:ext cx="8044182" cy="916314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77" y="2348880"/>
            <a:ext cx="7978947" cy="8072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4177" y="4149080"/>
            <a:ext cx="7629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7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Example :  Official letter + answer  </a:t>
            </a:r>
            <a:r>
              <a:rPr lang="en-US" sz="14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Gill Sans MT" panose="020B0502020104020203" pitchFamily="34" charset="0"/>
              </a:rPr>
              <a:t>  extra cost of 1000 to 1500 $ for the USA ?</a:t>
            </a:r>
            <a:endParaRPr lang="en-US" sz="1400" dirty="0">
              <a:latin typeface="Gill Sans MT" panose="020B0502020104020203" pitchFamily="34" charset="0"/>
            </a:endParaRPr>
          </a:p>
          <a:p>
            <a:pPr marL="0" lvl="1" algn="just">
              <a:spcBef>
                <a:spcPct val="50000"/>
              </a:spcBef>
            </a:pPr>
            <a:r>
              <a:rPr lang="en-US" sz="1400" dirty="0" smtClean="0">
                <a:latin typeface="Gill Sans MT" panose="020B0502020104020203" pitchFamily="34" charset="0"/>
              </a:rPr>
              <a:t>May this be a  too high extra cost very smell businesses or startups ?</a:t>
            </a:r>
          </a:p>
          <a:p>
            <a:pPr marL="0" lvl="1" algn="just">
              <a:spcBef>
                <a:spcPct val="50000"/>
              </a:spcBef>
            </a:pPr>
            <a:endParaRPr lang="en-US" sz="1400" dirty="0" smtClean="0">
              <a:latin typeface="Gill Sans MT" panose="020B0502020104020203" pitchFamily="34" charset="0"/>
            </a:endParaRPr>
          </a:p>
          <a:p>
            <a:pPr marL="285750" lvl="1" indent="-285750" algn="just">
              <a:spcBef>
                <a:spcPct val="50000"/>
              </a:spcBef>
              <a:buBlip>
                <a:blip r:embed="rId7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Major actors shall join The Hague System : China ? </a:t>
            </a:r>
          </a:p>
          <a:p>
            <a:pPr marL="0" lvl="1" algn="just">
              <a:spcBef>
                <a:spcPct val="50000"/>
              </a:spcBef>
            </a:pPr>
            <a:r>
              <a:rPr lang="en-US" sz="1400" dirty="0" smtClean="0">
                <a:latin typeface="Gill Sans MT" panose="020B0502020104020203" pitchFamily="34" charset="0"/>
              </a:rPr>
              <a:t>(Russia joined in March 2018)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5436096" cy="469177"/>
          </a:xfrm>
          <a:prstGeom prst="rect">
            <a:avLst/>
          </a:prstGeom>
          <a:ln>
            <a:solidFill>
              <a:srgbClr val="00B0F0">
                <a:alpha val="90000"/>
              </a:srgbClr>
            </a:solidFill>
          </a:ln>
        </p:spPr>
      </p:pic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88640"/>
            <a:ext cx="608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R&amp;D Budget – IP Budget</a:t>
            </a:r>
            <a:endParaRPr lang="fr-FR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952" y="1518078"/>
            <a:ext cx="76294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Santos strategy :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10% of our annual turnover is invested in R&amp;D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1 new product every 1 or 2 years (including restyling)</a:t>
            </a:r>
          </a:p>
          <a:p>
            <a:pPr marL="742950" lvl="1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Each new product has an Industrial Design patent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38825" y="3105834"/>
            <a:ext cx="648072" cy="369332"/>
          </a:xfrm>
          <a:prstGeom prst="rect">
            <a:avLst/>
          </a:prstGeom>
          <a:noFill/>
          <a:ln>
            <a:solidFill>
              <a:srgbClr val="AFCB29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Idea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92080" y="2802551"/>
            <a:ext cx="1662992" cy="646331"/>
          </a:xfrm>
          <a:prstGeom prst="rect">
            <a:avLst/>
          </a:prstGeom>
          <a:noFill/>
          <a:ln>
            <a:solidFill>
              <a:srgbClr val="AFCB29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Market, Competitors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39752" y="3573016"/>
            <a:ext cx="2808312" cy="523220"/>
          </a:xfrm>
          <a:prstGeom prst="rect">
            <a:avLst/>
          </a:prstGeom>
          <a:noFill/>
          <a:ln>
            <a:solidFill>
              <a:srgbClr val="AFCB2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Specifications</a:t>
            </a:r>
            <a:endParaRPr lang="en-US" sz="1400" dirty="0" smtClean="0"/>
          </a:p>
          <a:p>
            <a:r>
              <a:rPr lang="en-US" sz="1000" dirty="0" smtClean="0"/>
              <a:t> including technical, design, budget with IP</a:t>
            </a:r>
            <a:endParaRPr lang="en-US" sz="1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0764" y="4586645"/>
            <a:ext cx="1384194" cy="646331"/>
          </a:xfrm>
          <a:prstGeom prst="rect">
            <a:avLst/>
          </a:prstGeom>
          <a:noFill/>
          <a:ln>
            <a:solidFill>
              <a:srgbClr val="AFCB29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Santos R&amp;D dept.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499992" y="4688032"/>
            <a:ext cx="2088232" cy="523220"/>
          </a:xfrm>
          <a:prstGeom prst="rect">
            <a:avLst/>
          </a:prstGeom>
          <a:noFill/>
          <a:ln>
            <a:solidFill>
              <a:srgbClr val="AFCB29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Designer</a:t>
            </a:r>
          </a:p>
          <a:p>
            <a:r>
              <a:rPr lang="en-US" sz="1000" dirty="0"/>
              <a:t>Contract + transfer of rights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878832" y="3465260"/>
            <a:ext cx="1662992" cy="923330"/>
          </a:xfrm>
          <a:prstGeom prst="rect">
            <a:avLst/>
          </a:prstGeom>
          <a:noFill/>
          <a:ln>
            <a:solidFill>
              <a:srgbClr val="AFCB29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SANTOS Marketing &amp; Sales force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13800" y="5805264"/>
            <a:ext cx="28083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Industrial Design</a:t>
            </a:r>
          </a:p>
          <a:p>
            <a:r>
              <a:rPr lang="en-US" dirty="0"/>
              <a:t>Choice of the countries !</a:t>
            </a:r>
          </a:p>
        </p:txBody>
      </p:sp>
      <p:cxnSp>
        <p:nvCxnSpPr>
          <p:cNvPr id="8" name="Connecteur droit avec flèche 7"/>
          <p:cNvCxnSpPr>
            <a:stCxn id="6" idx="3"/>
          </p:cNvCxnSpPr>
          <p:nvPr/>
        </p:nvCxnSpPr>
        <p:spPr>
          <a:xfrm>
            <a:off x="2086897" y="3290500"/>
            <a:ext cx="684903" cy="282516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8" idx="0"/>
          </p:cNvCxnSpPr>
          <p:nvPr/>
        </p:nvCxnSpPr>
        <p:spPr>
          <a:xfrm flipH="1">
            <a:off x="1762861" y="4114537"/>
            <a:ext cx="1638595" cy="472108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4716016" y="3113140"/>
            <a:ext cx="547254" cy="459876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9" idx="0"/>
          </p:cNvCxnSpPr>
          <p:nvPr/>
        </p:nvCxnSpPr>
        <p:spPr>
          <a:xfrm>
            <a:off x="3811788" y="4106074"/>
            <a:ext cx="1732320" cy="581958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588798" y="5223306"/>
            <a:ext cx="1732320" cy="581958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9" idx="2"/>
          </p:cNvCxnSpPr>
          <p:nvPr/>
        </p:nvCxnSpPr>
        <p:spPr>
          <a:xfrm flipH="1">
            <a:off x="4222653" y="5211252"/>
            <a:ext cx="1321455" cy="594012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5008352" y="6102236"/>
            <a:ext cx="1701976" cy="0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cteur droit 2051"/>
          <p:cNvCxnSpPr>
            <a:stCxn id="20" idx="2"/>
          </p:cNvCxnSpPr>
          <p:nvPr/>
        </p:nvCxnSpPr>
        <p:spPr>
          <a:xfrm>
            <a:off x="6710328" y="4388590"/>
            <a:ext cx="0" cy="1713646"/>
          </a:xfrm>
          <a:prstGeom prst="line">
            <a:avLst/>
          </a:prstGeom>
          <a:ln>
            <a:solidFill>
              <a:srgbClr val="AFC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5131511" y="3628970"/>
            <a:ext cx="727829" cy="229938"/>
          </a:xfrm>
          <a:prstGeom prst="straightConnector1">
            <a:avLst/>
          </a:prstGeom>
          <a:ln>
            <a:solidFill>
              <a:srgbClr val="AFC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3583" y="188640"/>
            <a:ext cx="4306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IP = Dissuasion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13757" y="866397"/>
            <a:ext cx="7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r>
              <a:rPr lang="en-US" sz="1400" dirty="0" smtClean="0">
                <a:latin typeface="Gill Sans MT" panose="020B0502020104020203" pitchFamily="34" charset="0"/>
              </a:rPr>
              <a:t>Example on the Blender :</a:t>
            </a:r>
          </a:p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endParaRPr lang="en-US" sz="1400" dirty="0" smtClean="0">
              <a:latin typeface="Gill Sans MT" panose="020B0502020104020203" pitchFamily="34" charset="0"/>
            </a:endParaRPr>
          </a:p>
          <a:p>
            <a:pPr lvl="1" algn="just">
              <a:spcBef>
                <a:spcPct val="50000"/>
              </a:spcBef>
            </a:pPr>
            <a:endParaRPr lang="fr-FR" sz="1400" dirty="0">
              <a:latin typeface="Gill Sans MT" panose="020B0502020104020203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135036"/>
            <a:ext cx="3086596" cy="1404283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9" y="1351370"/>
            <a:ext cx="2010884" cy="1783666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050" y="1343451"/>
            <a:ext cx="3878186" cy="521357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948264" y="5805264"/>
            <a:ext cx="121939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732" y="1351370"/>
            <a:ext cx="628738" cy="2953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01326" y="2135480"/>
            <a:ext cx="1160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http://www.wipo.int/designdb/hague/en/</a:t>
            </a:r>
          </a:p>
        </p:txBody>
      </p:sp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0" y="4628720"/>
            <a:ext cx="3923928" cy="17770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403648" y="6420166"/>
            <a:ext cx="1968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http://google.es/patents/USD637862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07504" y="4539319"/>
            <a:ext cx="3979244" cy="0"/>
          </a:xfrm>
          <a:prstGeom prst="line">
            <a:avLst/>
          </a:prstGeom>
          <a:ln w="25400">
            <a:solidFill>
              <a:srgbClr val="AFC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fld id="{B7EFF8AE-C3A0-437E-A37A-5FE74C20C2E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8968" y="2276872"/>
            <a:ext cx="7234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I use it, what is my conclusion about it ?</a:t>
            </a:r>
            <a:endParaRPr lang="en-US" sz="28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624" y="364502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It is a cost efficient tool for the protection of each of our new product,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It will help launching and developing the sales of this product worldwide.</a:t>
            </a:r>
            <a:endParaRPr lang="en-US" sz="2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43608" y="106552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Design protection through The Hague System</a:t>
            </a:r>
            <a:endParaRPr lang="en-US" sz="2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002" y="144411"/>
            <a:ext cx="4319972" cy="921118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028" y="5373216"/>
            <a:ext cx="3851920" cy="8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71800" y="2365720"/>
            <a:ext cx="317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Thank you for your attention</a:t>
            </a:r>
          </a:p>
          <a:p>
            <a:endParaRPr lang="en-US" sz="1400" b="1" dirty="0" smtClean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843808" y="3717032"/>
            <a:ext cx="4098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Nicolas FOUQUET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CEO – General Manager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SANTOS – </a:t>
            </a:r>
            <a:r>
              <a:rPr lang="en-US" sz="1400" b="1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Vaulx-en-Velin</a:t>
            </a:r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– France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  <a:hlinkClick r:id="rId5"/>
              </a:rPr>
              <a:t>www.santos.fr</a:t>
            </a:r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Gill Sans MT" panose="020B0502020104020203" pitchFamily="34" charset="0"/>
                <a:hlinkClick r:id="rId6"/>
              </a:rPr>
              <a:t>nfouquet@santos.fr</a:t>
            </a:r>
            <a:endParaRPr lang="en-US" sz="14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endParaRPr lang="en-US" sz="14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endParaRPr lang="en-US" sz="14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412776"/>
            <a:ext cx="608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Part 1 :  “Who is SANTOS ?”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314688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“Who I am”    		</a:t>
            </a:r>
            <a:r>
              <a:rPr lang="en-US" sz="1400" b="1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en-US" sz="800" b="1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… will define…</a:t>
            </a:r>
            <a:r>
              <a:rPr lang="en-US" sz="1400" b="1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  	“My IP strategy”</a:t>
            </a:r>
            <a:endParaRPr lang="en-US" sz="1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59632" y="422108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Business model				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Designs, </a:t>
            </a:r>
            <a:r>
              <a:rPr lang="en-US" sz="1400" b="1" dirty="0">
                <a:latin typeface="Gill Sans MT" panose="020B0502020104020203" pitchFamily="34" charset="0"/>
                <a:sym typeface="Wingdings" panose="05000000000000000000" pitchFamily="2" charset="2"/>
              </a:rPr>
              <a:t>brands, 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patents ?</a:t>
            </a:r>
            <a:endParaRPr lang="en-US" sz="1400" b="1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Markets					Countries ?</a:t>
            </a: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			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en-US" sz="8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… different choices…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 		</a:t>
            </a: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Customers</a:t>
            </a:r>
          </a:p>
          <a:p>
            <a:pPr algn="just"/>
            <a:r>
              <a:rPr lang="en-US" sz="1400" b="1" dirty="0" smtClean="0">
                <a:latin typeface="Gill Sans MT" panose="020B0502020104020203" pitchFamily="34" charset="0"/>
              </a:rPr>
              <a:t>Type of product				Budget ?</a:t>
            </a:r>
          </a:p>
          <a:p>
            <a:pPr algn="just"/>
            <a:endParaRPr lang="en-US" sz="1400" b="1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496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932297"/>
            <a:ext cx="6552728" cy="4158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722" y="5373216"/>
            <a:ext cx="72914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>
                <a:solidFill>
                  <a:prstClr val="black"/>
                </a:solidFill>
                <a:latin typeface="Gill Sans MT" panose="020B0502020104020203" pitchFamily="34" charset="0"/>
                <a:sym typeface="Wingdings 2" pitchFamily="18" charset="2"/>
              </a:rPr>
              <a:t>… All our products are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  <a:sym typeface="Wingdings 2" pitchFamily="18" charset="2"/>
              </a:rPr>
              <a:t>designed and assembled in Santos </a:t>
            </a:r>
            <a:r>
              <a:rPr lang="en-US" sz="1400" dirty="0">
                <a:solidFill>
                  <a:prstClr val="black"/>
                </a:solidFill>
                <a:latin typeface="Gill Sans MT" panose="020B0502020104020203" pitchFamily="34" charset="0"/>
                <a:sym typeface="Wingdings 2" pitchFamily="18" charset="2"/>
              </a:rPr>
              <a:t>headquarters in Lyon.</a:t>
            </a:r>
          </a:p>
          <a:p>
            <a:pPr marL="285750" lvl="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prstClr val="black"/>
                </a:solidFill>
                <a:latin typeface="Gill Sans MT" panose="020B0502020104020203" pitchFamily="34" charset="0"/>
                <a:sym typeface="Wingdings 2" pitchFamily="18" charset="2"/>
              </a:rPr>
              <a:t>Professional equipment :  Worldwide</a:t>
            </a:r>
            <a:r>
              <a:rPr lang="en-US" sz="1400" b="1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 2" pitchFamily="18" charset="2"/>
              </a:rPr>
              <a:t> B to B Market </a:t>
            </a:r>
            <a:r>
              <a:rPr lang="en-US" sz="1400" dirty="0" smtClean="0">
                <a:solidFill>
                  <a:prstClr val="black"/>
                </a:solidFill>
                <a:latin typeface="Gill Sans MT" panose="020B0502020104020203" pitchFamily="34" charset="0"/>
                <a:sym typeface="Wingdings 2" pitchFamily="18" charset="2"/>
              </a:rPr>
              <a:t>- 80% export – 130 Countries</a:t>
            </a:r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sym typeface="Wingdings 2" pitchFamily="18" charset="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618" y="188640"/>
            <a:ext cx="608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F4448"/>
                </a:solidFill>
                <a:latin typeface="Gill Sans MT" panose="020B0502020104020203" pitchFamily="34" charset="0"/>
              </a:rPr>
              <a:t>Small, Commercial &amp; Electrical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870" y="-53119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61813"/>
            <a:ext cx="6732665" cy="37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0076" y="908720"/>
            <a:ext cx="7629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>
                <a:latin typeface="Gill Sans MT" panose="020B0502020104020203" pitchFamily="34" charset="0"/>
              </a:rPr>
              <a:t>Santos was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created in 1954 </a:t>
            </a:r>
            <a:r>
              <a:rPr lang="en-US" sz="1400" dirty="0">
                <a:latin typeface="Gill Sans MT" panose="020B0502020104020203" pitchFamily="34" charset="0"/>
              </a:rPr>
              <a:t>by André Fouquet, to provide </a:t>
            </a:r>
            <a:r>
              <a:rPr lang="en-US" sz="1400" b="1" dirty="0">
                <a:solidFill>
                  <a:srgbClr val="92D050"/>
                </a:solidFill>
                <a:latin typeface="Gill Sans MT" panose="020B0502020104020203" pitchFamily="34" charset="0"/>
              </a:rPr>
              <a:t>commercial electrical equipment</a:t>
            </a:r>
            <a:r>
              <a:rPr lang="en-US" sz="1400" dirty="0">
                <a:solidFill>
                  <a:srgbClr val="92D05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latin typeface="Gill Sans MT" panose="020B0502020104020203" pitchFamily="34" charset="0"/>
              </a:rPr>
              <a:t>to bars, restaurants, hotels, coffee shops, juice bars…</a:t>
            </a:r>
          </a:p>
          <a:p>
            <a:pPr algn="just">
              <a:spcBef>
                <a:spcPct val="50000"/>
              </a:spcBef>
            </a:pPr>
            <a:endParaRPr lang="en-US" sz="800" b="1" dirty="0">
              <a:latin typeface="Gill Sans MT" panose="020B0502020104020203" pitchFamily="34" charset="0"/>
            </a:endParaRPr>
          </a:p>
          <a:p>
            <a:pPr marL="285750" indent="-285750" algn="just">
              <a:spcBef>
                <a:spcPct val="50000"/>
              </a:spcBef>
              <a:buBlip>
                <a:blip r:embed="rId4"/>
              </a:buBlip>
            </a:pPr>
            <a:r>
              <a:rPr lang="en-US" sz="1400" dirty="0" smtClean="0">
                <a:latin typeface="Gill Sans MT" panose="020B0502020104020203" pitchFamily="34" charset="0"/>
                <a:sym typeface="Wingdings 2" pitchFamily="18" charset="2"/>
              </a:rPr>
              <a:t>A worldwide trademark synonymous of </a:t>
            </a:r>
            <a:r>
              <a:rPr lang="en-US" sz="1400" b="1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 2" pitchFamily="18" charset="2"/>
              </a:rPr>
              <a:t>reliable and sturdy</a:t>
            </a:r>
            <a:r>
              <a:rPr lang="en-US" sz="1400" dirty="0" smtClean="0">
                <a:latin typeface="Gill Sans MT" panose="020B0502020104020203" pitchFamily="34" charset="0"/>
                <a:sym typeface="Wingdings 2" pitchFamily="18" charset="2"/>
              </a:rPr>
              <a:t> products. </a:t>
            </a:r>
            <a:endParaRPr lang="en-US" sz="1400" dirty="0" smtClean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1400" b="1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 2" pitchFamily="18" charset="2"/>
              </a:rPr>
              <a:t>	The trademark : 		       (via WIPO since1988 !)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28872"/>
            <a:ext cx="1080119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1579929" y="68375"/>
            <a:ext cx="6859730" cy="120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Some Santos best sellers :</a:t>
            </a:r>
            <a:endParaRPr lang="en-US" sz="28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9109" y="2642842"/>
            <a:ext cx="185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 dirty="0" smtClean="0">
                <a:latin typeface="Gill Sans MT" panose="020B0502020104020203" pitchFamily="34" charset="0"/>
              </a:rPr>
              <a:t>Citrus juicer « Classic » N°11</a:t>
            </a:r>
            <a:endParaRPr lang="en-US" altLang="fr-FR" sz="1400" dirty="0">
              <a:latin typeface="Gill Sans MT" panose="020B05020201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282" y="0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203848" y="2636912"/>
            <a:ext cx="2232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 dirty="0" smtClean="0">
                <a:latin typeface="Gill Sans MT" panose="020B0502020104020203" pitchFamily="34" charset="0"/>
              </a:rPr>
              <a:t>« Silence » Coffee grinders N°40A and 55</a:t>
            </a:r>
            <a:endParaRPr lang="en-US" altLang="fr-FR" sz="1400" dirty="0">
              <a:latin typeface="Gill Sans MT" panose="020B0502020104020203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724128" y="2665771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 dirty="0" smtClean="0">
                <a:latin typeface="Gill Sans MT" panose="020B0502020104020203" pitchFamily="34" charset="0"/>
              </a:rPr>
              <a:t>Juicers N°50 and 68</a:t>
            </a:r>
            <a:endParaRPr lang="en-US" altLang="fr-FR" sz="1400" dirty="0">
              <a:latin typeface="Gill Sans MT" panose="020B0502020104020203" pitchFamily="34" charset="0"/>
            </a:endParaRPr>
          </a:p>
        </p:txBody>
      </p:sp>
      <p:pic>
        <p:nvPicPr>
          <p:cNvPr id="19" name="Image 18" descr="R:\Données informatiques commerciales et marketing (à jour)\CLIENT - BASE Données de base diffusables aux clients (mis à jour)\Pictures\SANTOS_NewJuiceBarSolution_A_lo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12" y="3608816"/>
            <a:ext cx="3045460" cy="237098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3611" y="3608816"/>
            <a:ext cx="4388789" cy="237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69838" y="5953927"/>
            <a:ext cx="30454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dirty="0" smtClean="0">
                <a:latin typeface="Gill Sans MT" panose="020B0502020104020203" pitchFamily="34" charset="0"/>
              </a:rPr>
              <a:t>Full Juice Bar Solution</a:t>
            </a:r>
            <a:endParaRPr lang="fr-FR" altLang="fr-FR" sz="1400" dirty="0">
              <a:latin typeface="Gill Sans MT" panose="020B0502020104020203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484" y="1413904"/>
            <a:ext cx="8905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:\Données informatiques commerciales et marketing (à jour)\CLIENT - BASE Données de base diffusables aux clients (mis à jour)\Pictures\SANTOS_40AN_Grinder_D_low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40262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Données informatiques commerciales et marketing (à jour)\CLIENT - BASE Données de base diffusables aux clients (mis à jour)\Pictures\SANTOS_55BM_Grinder_D_low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844" y="1434577"/>
            <a:ext cx="724959" cy="12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960" y="1269780"/>
            <a:ext cx="1128285" cy="140785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711" y="1257692"/>
            <a:ext cx="1368588" cy="141994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0" name="ZoneTexte 19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35696" y="116630"/>
            <a:ext cx="634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FCB29"/>
                </a:solidFill>
              </a:rPr>
              <a:t>New product : NUTRISANTOS N°65</a:t>
            </a:r>
            <a:endParaRPr lang="en-US" sz="2400" b="1" dirty="0">
              <a:solidFill>
                <a:srgbClr val="AFCB2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7" y="5490653"/>
            <a:ext cx="34988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53" y="6225534"/>
            <a:ext cx="2560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26" y="1044116"/>
            <a:ext cx="3162489" cy="4473117"/>
          </a:xfrm>
          <a:prstGeom prst="rect">
            <a:avLst/>
          </a:prstGeom>
        </p:spPr>
      </p:pic>
      <p:pic>
        <p:nvPicPr>
          <p:cNvPr id="15" name="Image 14" descr="cid:image002.jpg@01D25C30.391B942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869160"/>
            <a:ext cx="2016224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fld id="{B7EFF8AE-C3A0-437E-A37A-5FE74C20C2E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79429" y="688337"/>
            <a:ext cx="4398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Gill Sans MT" panose="020B0502020104020203" pitchFamily="34" charset="0"/>
              </a:rPr>
              <a:t>Commercial appliance: </a:t>
            </a:r>
            <a:r>
              <a:rPr lang="en-US" sz="1400" dirty="0" smtClean="0">
                <a:latin typeface="Gill Sans MT" panose="020B0502020104020203" pitchFamily="34" charset="0"/>
              </a:rPr>
              <a:t>Aluminum body and </a:t>
            </a:r>
            <a:r>
              <a:rPr lang="en-US" sz="1400" b="1" dirty="0" smtClean="0">
                <a:solidFill>
                  <a:srgbClr val="CAE911"/>
                </a:solidFill>
                <a:latin typeface="Gill Sans MT" panose="020B0502020104020203" pitchFamily="34" charset="0"/>
              </a:rPr>
              <a:t>stainless steel food zone</a:t>
            </a:r>
            <a:r>
              <a:rPr lang="en-US" sz="1400" dirty="0" smtClean="0">
                <a:latin typeface="Gill Sans MT" panose="020B0502020104020203" pitchFamily="34" charset="0"/>
              </a:rPr>
              <a:t>. Reliable induction motor.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>
                <a:latin typeface="Gill Sans MT" panose="020B0502020104020203" pitchFamily="34" charset="0"/>
              </a:rPr>
              <a:t>Patented slow juicing </a:t>
            </a:r>
            <a:r>
              <a:rPr lang="en-US" sz="1400" b="1" dirty="0" smtClean="0">
                <a:latin typeface="Gill Sans MT" panose="020B0502020104020203" pitchFamily="34" charset="0"/>
              </a:rPr>
              <a:t>system: </a:t>
            </a:r>
            <a:r>
              <a:rPr lang="en-US" sz="1400" dirty="0" smtClean="0">
                <a:latin typeface="Gill Sans MT" panose="020B0502020104020203" pitchFamily="34" charset="0"/>
              </a:rPr>
              <a:t>Slow extraction of juice preserving </a:t>
            </a:r>
            <a:r>
              <a:rPr lang="en-US" sz="1400" b="1" dirty="0">
                <a:solidFill>
                  <a:srgbClr val="CAE911"/>
                </a:solidFill>
                <a:latin typeface="Gill Sans MT" panose="020B0502020104020203" pitchFamily="34" charset="0"/>
              </a:rPr>
              <a:t>nutrients, enzymes, minerals and </a:t>
            </a:r>
            <a:r>
              <a:rPr lang="en-US" sz="1400" b="1" dirty="0" smtClean="0">
                <a:solidFill>
                  <a:srgbClr val="CAE911"/>
                </a:solidFill>
                <a:latin typeface="Gill Sans MT" panose="020B0502020104020203" pitchFamily="34" charset="0"/>
              </a:rPr>
              <a:t>vitamins. </a:t>
            </a:r>
            <a:r>
              <a:rPr lang="en-US" sz="1400" dirty="0" smtClean="0">
                <a:latin typeface="Gill Sans MT" panose="020B0502020104020203" pitchFamily="34" charset="0"/>
              </a:rPr>
              <a:t>Minimizing juice separation and oxidation</a:t>
            </a:r>
            <a:r>
              <a:rPr lang="en-US" sz="1400" dirty="0">
                <a:latin typeface="Gill Sans MT" panose="020B0502020104020203" pitchFamily="34" charset="0"/>
              </a:rPr>
              <a:t>.</a:t>
            </a:r>
            <a:endParaRPr lang="en-US" sz="1400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b="1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Gill Sans MT" panose="020B0502020104020203" pitchFamily="34" charset="0"/>
              </a:rPr>
              <a:t>A new way of juicing: </a:t>
            </a:r>
            <a:r>
              <a:rPr lang="en-US" sz="1400" dirty="0" smtClean="0">
                <a:latin typeface="Gill Sans MT" panose="020B0502020104020203" pitchFamily="34" charset="0"/>
              </a:rPr>
              <a:t>Set your </a:t>
            </a:r>
            <a:r>
              <a:rPr lang="en-US" sz="1400" b="1" dirty="0" smtClean="0">
                <a:solidFill>
                  <a:srgbClr val="D0EE1A"/>
                </a:solidFill>
                <a:latin typeface="Gill Sans MT" panose="020B0502020104020203" pitchFamily="34" charset="0"/>
              </a:rPr>
              <a:t>speed</a:t>
            </a:r>
            <a:r>
              <a:rPr lang="en-US" sz="1400" dirty="0" smtClean="0">
                <a:latin typeface="Gill Sans MT" panose="020B0502020104020203" pitchFamily="34" charset="0"/>
              </a:rPr>
              <a:t> and your </a:t>
            </a:r>
            <a:r>
              <a:rPr lang="en-US" sz="1400" b="1" dirty="0" smtClean="0">
                <a:solidFill>
                  <a:srgbClr val="D0EE1A"/>
                </a:solidFill>
                <a:latin typeface="Gill Sans MT" panose="020B0502020104020203" pitchFamily="34" charset="0"/>
              </a:rPr>
              <a:t>filtration size </a:t>
            </a:r>
            <a:r>
              <a:rPr lang="en-US" sz="1400" dirty="0" smtClean="0">
                <a:latin typeface="Gill Sans MT" panose="020B0502020104020203" pitchFamily="34" charset="0"/>
              </a:rPr>
              <a:t>to get the juice you want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Gill Sans MT" panose="020B0502020104020203" pitchFamily="34" charset="0"/>
              </a:rPr>
              <a:t>Fresh raw juice: </a:t>
            </a:r>
            <a:r>
              <a:rPr lang="en-US" sz="1400" dirty="0" smtClean="0">
                <a:latin typeface="Gill Sans MT" panose="020B0502020104020203" pitchFamily="34" charset="0"/>
              </a:rPr>
              <a:t>made on-demand, in front of the customer.</a:t>
            </a:r>
          </a:p>
          <a:p>
            <a:pPr algn="just"/>
            <a:endParaRPr lang="en-US" sz="1400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Gill Sans MT" panose="020B0502020104020203" pitchFamily="34" charset="0"/>
              </a:rPr>
              <a:t>Cost effective: </a:t>
            </a:r>
            <a:r>
              <a:rPr lang="en-US" sz="1400" dirty="0" smtClean="0">
                <a:latin typeface="Gill Sans MT" panose="020B0502020104020203" pitchFamily="34" charset="0"/>
              </a:rPr>
              <a:t>Extracts the maximum juice </a:t>
            </a:r>
            <a:r>
              <a:rPr lang="en-US" sz="1400" b="1" dirty="0" smtClean="0">
                <a:solidFill>
                  <a:srgbClr val="D0EE1A"/>
                </a:solidFill>
                <a:latin typeface="Gill Sans MT" panose="020B0502020104020203" pitchFamily="34" charset="0"/>
              </a:rPr>
              <a:t>(excellent yield).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Gill Sans MT" panose="020B0502020104020203" pitchFamily="34" charset="0"/>
              </a:rPr>
              <a:t>Easy to use:</a:t>
            </a:r>
            <a:r>
              <a:rPr lang="en-US" sz="1400" dirty="0" smtClean="0">
                <a:latin typeface="Gill Sans MT" panose="020B0502020104020203" pitchFamily="34" charset="0"/>
              </a:rPr>
              <a:t> </a:t>
            </a:r>
            <a:r>
              <a:rPr lang="en-US" sz="1400" b="1" dirty="0" smtClean="0">
                <a:solidFill>
                  <a:srgbClr val="CAE911"/>
                </a:solidFill>
                <a:latin typeface="Gill Sans MT" panose="020B0502020104020203" pitchFamily="34" charset="0"/>
              </a:rPr>
              <a:t>XL chute </a:t>
            </a:r>
            <a:r>
              <a:rPr lang="en-US" sz="1400" dirty="0" smtClean="0">
                <a:latin typeface="Gill Sans MT" panose="020B0502020104020203" pitchFamily="34" charset="0"/>
              </a:rPr>
              <a:t>(ø79,5 mm). Removable pusher and juicing system for an easy cleaning.</a:t>
            </a:r>
          </a:p>
        </p:txBody>
      </p:sp>
    </p:spTree>
    <p:extLst>
      <p:ext uri="{BB962C8B-B14F-4D97-AF65-F5344CB8AC3E}">
        <p14:creationId xmlns:p14="http://schemas.microsoft.com/office/powerpoint/2010/main" val="664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nagy\Documents\COMM - OUTILS\PRESENTATION SANTOS\Mosco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262" y="4954087"/>
            <a:ext cx="2080114" cy="156088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nagy\Documents\COMM - OUTILS\PRESENTATION SANTOS\BhFx3GvCIAAEg-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87" y="4985695"/>
            <a:ext cx="2039032" cy="152927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68215" y="4280682"/>
            <a:ext cx="16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F4448"/>
                </a:solidFill>
              </a:rPr>
              <a:t>MILAN</a:t>
            </a:r>
            <a:endParaRPr lang="fr-FR" b="1" dirty="0">
              <a:solidFill>
                <a:srgbClr val="EF4448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08208" y="6442961"/>
            <a:ext cx="2016224" cy="37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F4448"/>
                </a:solidFill>
              </a:rPr>
              <a:t>MOSCOU</a:t>
            </a:r>
            <a:endParaRPr lang="fr-FR" b="1" dirty="0">
              <a:solidFill>
                <a:srgbClr val="EF4448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6774" y="64440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F4448"/>
                </a:solidFill>
              </a:rPr>
              <a:t>DUBAI</a:t>
            </a:r>
            <a:endParaRPr lang="fr-FR" b="1" dirty="0">
              <a:solidFill>
                <a:srgbClr val="EF4448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08104" y="4293096"/>
            <a:ext cx="203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F4448"/>
                </a:solidFill>
              </a:rPr>
              <a:t>SINGAPOUR</a:t>
            </a:r>
            <a:endParaRPr lang="fr-FR" b="1" dirty="0">
              <a:solidFill>
                <a:srgbClr val="EF4448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5400000">
            <a:off x="6533963" y="219528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SANTOS PRESENTATION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0" name="Picture 2" descr="S:\Gestion Commerciale\Salons\Photos Stands SANTOS\Photos_NRA\2014\IMG_02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063" y="4985694"/>
            <a:ext cx="2039033" cy="15292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347864" y="64336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F4448"/>
                </a:solidFill>
              </a:rPr>
              <a:t>CHICAGO</a:t>
            </a:r>
            <a:endParaRPr lang="fr-FR" b="1" dirty="0">
              <a:solidFill>
                <a:srgbClr val="EF4448"/>
              </a:solidFill>
            </a:endParaRPr>
          </a:p>
        </p:txBody>
      </p:sp>
      <p:pic>
        <p:nvPicPr>
          <p:cNvPr id="2051" name="Picture 3" descr="S:\Gestion Commerciale\Salons\Photos Stands SANTOS\Photos_FHA\2014\image_0002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1552" y="1866192"/>
            <a:ext cx="3390848" cy="24772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85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26" y="1897502"/>
            <a:ext cx="3352800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fld id="{B7EFF8AE-C3A0-437E-A37A-5FE74C20C2E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1433051" y="44624"/>
            <a:ext cx="7099389" cy="939043"/>
          </a:xfrm>
        </p:spPr>
        <p:txBody>
          <a:bodyPr>
            <a:noAutofit/>
          </a:bodyPr>
          <a:lstStyle/>
          <a:p>
            <a:r>
              <a:rPr lang="fr-FR" sz="30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Worldwide network &amp; Experience</a:t>
            </a:r>
            <a:endParaRPr lang="fr-FR" sz="3000" b="1" dirty="0">
              <a:solidFill>
                <a:srgbClr val="EF4448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323528" y="965870"/>
            <a:ext cx="7632848" cy="876300"/>
          </a:xfrm>
        </p:spPr>
        <p:txBody>
          <a:bodyPr>
            <a:normAutofit/>
          </a:bodyPr>
          <a:lstStyle/>
          <a:p>
            <a:pPr marL="342900" indent="-342900" algn="l">
              <a:buBlip>
                <a:blip r:embed="rId9"/>
              </a:buBlip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Santos is represented in more than 130 countries</a:t>
            </a:r>
          </a:p>
          <a:p>
            <a:pPr marL="342900" indent="-342900" algn="l">
              <a:buBlip>
                <a:blip r:embed="rId9"/>
              </a:buBlip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We participate in the most important tradeshows all over the world</a:t>
            </a: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160" y="1070740"/>
            <a:ext cx="2952328" cy="139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596738"/>
            <a:ext cx="2955880" cy="15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361" y="1070739"/>
            <a:ext cx="2915801" cy="13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70836"/>
            <a:ext cx="2955880" cy="139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879" y="2612123"/>
            <a:ext cx="2885951" cy="147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1662" y="5107479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sz="1400" dirty="0" smtClean="0">
                <a:solidFill>
                  <a:prstClr val="black"/>
                </a:solidFill>
                <a:latin typeface="Gill Sans MT" panose="020B0502020104020203" pitchFamily="34" charset="0"/>
                <a:sym typeface="Wingdings 2" pitchFamily="18" charset="2"/>
              </a:rPr>
              <a:t>… our users are our best Ambassadors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74850" y="5293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448"/>
                </a:solidFill>
                <a:latin typeface="Gill Sans MT" panose="020B0502020104020203" pitchFamily="34" charset="0"/>
              </a:rPr>
              <a:t>Santos products are all around the world!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73" y="228600"/>
            <a:ext cx="75533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169" y="-31201"/>
            <a:ext cx="197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 rot="5400000">
            <a:off x="6179659" y="2611941"/>
            <a:ext cx="525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SANTOS - WIPO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7067" y="6525344"/>
            <a:ext cx="8819429" cy="365125"/>
          </a:xfrm>
        </p:spPr>
        <p:txBody>
          <a:bodyPr/>
          <a:lstStyle/>
          <a:p>
            <a:pPr algn="l"/>
            <a:r>
              <a:rPr lang="en-US" dirty="0" smtClean="0"/>
              <a:t>Nicolas FOUQUET – July 19th, 2018							      </a:t>
            </a:r>
            <a:fld id="{B7EFF8AE-C3A0-437E-A37A-5FE74C20C2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860</Words>
  <Application>Microsoft Office PowerPoint</Application>
  <PresentationFormat>On-screen Show (4:3)</PresentationFormat>
  <Paragraphs>161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Worldwide network &amp;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Timéa NAGY</dc:creator>
  <cp:lastModifiedBy>FRICOT Karine</cp:lastModifiedBy>
  <cp:revision>457</cp:revision>
  <dcterms:created xsi:type="dcterms:W3CDTF">2014-09-03T06:40:47Z</dcterms:created>
  <dcterms:modified xsi:type="dcterms:W3CDTF">2018-07-17T15:28:06Z</dcterms:modified>
</cp:coreProperties>
</file>