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9"/>
  </p:notesMasterIdLst>
  <p:handoutMasterIdLst>
    <p:handoutMasterId r:id="rId20"/>
  </p:handoutMasterIdLst>
  <p:sldIdLst>
    <p:sldId id="256" r:id="rId2"/>
    <p:sldId id="257" r:id="rId3"/>
    <p:sldId id="291" r:id="rId4"/>
    <p:sldId id="268" r:id="rId5"/>
    <p:sldId id="292" r:id="rId6"/>
    <p:sldId id="289" r:id="rId7"/>
    <p:sldId id="286" r:id="rId8"/>
    <p:sldId id="270" r:id="rId9"/>
    <p:sldId id="260" r:id="rId10"/>
    <p:sldId id="274" r:id="rId11"/>
    <p:sldId id="276" r:id="rId12"/>
    <p:sldId id="265" r:id="rId13"/>
    <p:sldId id="272" r:id="rId14"/>
    <p:sldId id="266" r:id="rId15"/>
    <p:sldId id="288" r:id="rId16"/>
    <p:sldId id="267" r:id="rId17"/>
    <p:sldId id="259" r:id="rId18"/>
  </p:sldIdLst>
  <p:sldSz cx="9144000" cy="5143500" type="screen16x9"/>
  <p:notesSz cx="6858000" cy="9144000"/>
  <p:defaultTextStyle>
    <a:defPPr>
      <a:defRPr lang="en-US"/>
    </a:defPPr>
    <a:lvl1pPr algn="l" rtl="0" fontAlgn="base">
      <a:spcBef>
        <a:spcPct val="50000"/>
      </a:spcBef>
      <a:spcAft>
        <a:spcPct val="0"/>
      </a:spcAft>
      <a:defRPr sz="2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NG Shauna" initials="CS" lastIdx="1" clrIdx="0">
    <p:extLst>
      <p:ext uri="{19B8F6BF-5375-455C-9EA6-DF929625EA0E}">
        <p15:presenceInfo xmlns:p15="http://schemas.microsoft.com/office/powerpoint/2012/main" userId="S-1-5-21-3637208745-3825800285-422149103-180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535" autoAdjust="0"/>
    <p:restoredTop sz="93717" autoAdjust="0"/>
  </p:normalViewPr>
  <p:slideViewPr>
    <p:cSldViewPr>
      <p:cViewPr varScale="1">
        <p:scale>
          <a:sx n="85" d="100"/>
          <a:sy n="85" d="100"/>
        </p:scale>
        <p:origin x="744" y="60"/>
      </p:cViewPr>
      <p:guideLst>
        <p:guide orient="horz" pos="1620"/>
        <p:guide pos="2880"/>
      </p:guideLst>
    </p:cSldViewPr>
  </p:slideViewPr>
  <p:outlineViewPr>
    <p:cViewPr>
      <p:scale>
        <a:sx n="33" d="100"/>
        <a:sy n="33" d="100"/>
      </p:scale>
      <p:origin x="0" y="-441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1" eaLnBrk="1" fontAlgn="auto" latinLnBrk="0" hangingPunct="1">
              <a:lnSpc>
                <a:spcPct val="100000"/>
              </a:lnSpc>
              <a:spcBef>
                <a:spcPts val="0"/>
              </a:spcBef>
              <a:spcAft>
                <a:spcPts val="0"/>
              </a:spcAft>
              <a:buClrTx/>
              <a:buSzTx/>
              <a:buFontTx/>
              <a:buNone/>
              <a:tabLst/>
              <a:defRPr lang="en-US" sz="1862" b="0" i="0" u="none" strike="noStrike" kern="1200" spc="0" baseline="0" noProof="0">
                <a:solidFill>
                  <a:srgbClr val="000000">
                    <a:lumMod val="65000"/>
                    <a:lumOff val="35000"/>
                  </a:srgbClr>
                </a:solidFill>
                <a:latin typeface="+mn-lt"/>
                <a:ea typeface="+mn-ea"/>
                <a:cs typeface="+mn-cs"/>
              </a:defRPr>
            </a:pPr>
            <a:r>
              <a:rPr lang="ar-SY" sz="1800" b="1" dirty="0" smtClean="0">
                <a:effectLst/>
                <a:latin typeface="Calibri" panose="020F0502020204030204" pitchFamily="34" charset="0"/>
                <a:cs typeface="Calibri" panose="020F0502020204030204" pitchFamily="34" charset="0"/>
              </a:rPr>
              <a:t> # من المواد في النظام</a:t>
            </a:r>
            <a:r>
              <a:rPr lang="ar-SY" sz="1800" b="1" baseline="0" dirty="0" smtClean="0">
                <a:effectLst/>
                <a:latin typeface="Calibri" panose="020F0502020204030204" pitchFamily="34" charset="0"/>
                <a:cs typeface="Calibri" panose="020F0502020204030204" pitchFamily="34" charset="0"/>
              </a:rPr>
              <a:t> المالي ولائحته</a:t>
            </a:r>
            <a:endParaRPr lang="en-US" sz="1400" b="1" noProof="0" dirty="0">
              <a:latin typeface="Calibri" panose="020F0502020204030204" pitchFamily="34" charset="0"/>
              <a:cs typeface="Calibri" panose="020F0502020204030204" pitchFamily="34" charset="0"/>
            </a:endParaRPr>
          </a:p>
        </c:rich>
      </c:tx>
      <c:layout>
        <c:manualLayout>
          <c:xMode val="edge"/>
          <c:yMode val="edge"/>
          <c:x val="0.14310367132901777"/>
          <c:y val="3.2564102564102561E-2"/>
        </c:manualLayout>
      </c:layout>
      <c:overlay val="0"/>
      <c:spPr>
        <a:noFill/>
        <a:ln>
          <a:noFill/>
        </a:ln>
        <a:effectLst/>
      </c:spPr>
      <c:txPr>
        <a:bodyPr rot="0" spcFirstLastPara="1" vertOverflow="ellipsis" vert="horz" wrap="square" anchor="ctr" anchorCtr="1"/>
        <a:lstStyle/>
        <a:p>
          <a:pPr marL="0" marR="0" lvl="0" indent="0" algn="ctr" defTabSz="914400" rtl="1" eaLnBrk="1" fontAlgn="auto" latinLnBrk="0" hangingPunct="1">
            <a:lnSpc>
              <a:spcPct val="100000"/>
            </a:lnSpc>
            <a:spcBef>
              <a:spcPts val="0"/>
            </a:spcBef>
            <a:spcAft>
              <a:spcPts val="0"/>
            </a:spcAft>
            <a:buClrTx/>
            <a:buSzTx/>
            <a:buFontTx/>
            <a:buNone/>
            <a:tabLst/>
            <a:defRPr lang="en-US" sz="1862" b="0" i="0" u="none" strike="noStrike" kern="1200" spc="0" baseline="0" noProof="0">
              <a:solidFill>
                <a:srgbClr val="000000">
                  <a:lumMod val="65000"/>
                  <a:lumOff val="35000"/>
                </a:srgbClr>
              </a:solidFill>
              <a:latin typeface="+mn-lt"/>
              <a:ea typeface="+mn-ea"/>
              <a:cs typeface="+mn-cs"/>
            </a:defRPr>
          </a:pPr>
          <a:endParaRPr lang="en-US"/>
        </a:p>
      </c:txPr>
    </c:title>
    <c:autoTitleDeleted val="0"/>
    <c:plotArea>
      <c:layout/>
      <c:barChart>
        <c:barDir val="col"/>
        <c:grouping val="clustered"/>
        <c:varyColors val="0"/>
        <c:ser>
          <c:idx val="0"/>
          <c:order val="0"/>
          <c:tx>
            <c:strRef>
              <c:f>Foglio1!$B$1</c:f>
              <c:strCache>
                <c:ptCount val="1"/>
                <c:pt idx="0">
                  <c:v>حالي</c:v>
                </c:pt>
              </c:strCache>
            </c:strRef>
          </c:tx>
          <c:spPr>
            <a:solidFill>
              <a:srgbClr val="00338D"/>
            </a:solidFill>
            <a:ln>
              <a:noFill/>
            </a:ln>
            <a:effectLst/>
          </c:spPr>
          <c:invertIfNegative val="0"/>
          <c:cat>
            <c:numRef>
              <c:f>Foglio1!$A$2</c:f>
              <c:numCache>
                <c:formatCode>General</c:formatCode>
                <c:ptCount val="1"/>
              </c:numCache>
            </c:numRef>
          </c:cat>
          <c:val>
            <c:numRef>
              <c:f>Foglio1!$B$2</c:f>
              <c:numCache>
                <c:formatCode>General</c:formatCode>
                <c:ptCount val="1"/>
                <c:pt idx="0">
                  <c:v>77</c:v>
                </c:pt>
              </c:numCache>
            </c:numRef>
          </c:val>
          <c:extLst>
            <c:ext xmlns:c16="http://schemas.microsoft.com/office/drawing/2014/chart" uri="{C3380CC4-5D6E-409C-BE32-E72D297353CC}">
              <c16:uniqueId val="{00000000-580E-4CF0-B894-40111EBFE1A7}"/>
            </c:ext>
          </c:extLst>
        </c:ser>
        <c:ser>
          <c:idx val="1"/>
          <c:order val="1"/>
          <c:tx>
            <c:strRef>
              <c:f>Foglio1!$C$1</c:f>
              <c:strCache>
                <c:ptCount val="1"/>
                <c:pt idx="0">
                  <c:v>مقترح</c:v>
                </c:pt>
              </c:strCache>
            </c:strRef>
          </c:tx>
          <c:spPr>
            <a:solidFill>
              <a:srgbClr val="6D2077"/>
            </a:solidFill>
            <a:ln>
              <a:noFill/>
            </a:ln>
            <a:effectLst/>
          </c:spPr>
          <c:invertIfNegative val="0"/>
          <c:cat>
            <c:numRef>
              <c:f>Foglio1!$A$2</c:f>
              <c:numCache>
                <c:formatCode>General</c:formatCode>
                <c:ptCount val="1"/>
              </c:numCache>
            </c:numRef>
          </c:cat>
          <c:val>
            <c:numRef>
              <c:f>Foglio1!$C$2</c:f>
              <c:numCache>
                <c:formatCode>General</c:formatCode>
                <c:ptCount val="1"/>
                <c:pt idx="0">
                  <c:v>69</c:v>
                </c:pt>
              </c:numCache>
            </c:numRef>
          </c:val>
          <c:extLst>
            <c:ext xmlns:c16="http://schemas.microsoft.com/office/drawing/2014/chart" uri="{C3380CC4-5D6E-409C-BE32-E72D297353CC}">
              <c16:uniqueId val="{00000001-580E-4CF0-B894-40111EBFE1A7}"/>
            </c:ext>
          </c:extLst>
        </c:ser>
        <c:dLbls>
          <c:showLegendKey val="0"/>
          <c:showVal val="0"/>
          <c:showCatName val="0"/>
          <c:showSerName val="0"/>
          <c:showPercent val="0"/>
          <c:showBubbleSize val="0"/>
        </c:dLbls>
        <c:gapWidth val="219"/>
        <c:overlap val="-27"/>
        <c:axId val="1591177007"/>
        <c:axId val="1591174095"/>
      </c:barChart>
      <c:catAx>
        <c:axId val="15911770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91174095"/>
        <c:crosses val="autoZero"/>
        <c:auto val="1"/>
        <c:lblAlgn val="ctr"/>
        <c:lblOffset val="100"/>
        <c:noMultiLvlLbl val="0"/>
      </c:catAx>
      <c:valAx>
        <c:axId val="1591174095"/>
        <c:scaling>
          <c:orientation val="minMax"/>
          <c:max val="8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91177007"/>
        <c:crosses val="autoZero"/>
        <c:crossBetween val="between"/>
        <c:majorUnit val="20"/>
      </c:valAx>
      <c:spPr>
        <a:noFill/>
        <a:ln>
          <a:noFill/>
        </a:ln>
        <a:effectLst/>
      </c:spPr>
    </c:plotArea>
    <c:legend>
      <c:legendPos val="b"/>
      <c:layout>
        <c:manualLayout>
          <c:xMode val="edge"/>
          <c:yMode val="edge"/>
          <c:x val="0.21255825579812035"/>
          <c:y val="0.82561923076923072"/>
          <c:w val="0.63395443598988921"/>
          <c:h val="0.1038107540771839"/>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1" eaLnBrk="1" fontAlgn="auto" latinLnBrk="0" hangingPunct="1">
              <a:lnSpc>
                <a:spcPct val="100000"/>
              </a:lnSpc>
              <a:spcBef>
                <a:spcPts val="0"/>
              </a:spcBef>
              <a:spcAft>
                <a:spcPts val="0"/>
              </a:spcAft>
              <a:buClrTx/>
              <a:buSzTx/>
              <a:buFontTx/>
              <a:buNone/>
              <a:tabLst/>
              <a:defRPr lang="en-US" sz="1862" b="0" i="0" u="none" strike="noStrike" kern="1200" spc="0" baseline="0" noProof="0">
                <a:solidFill>
                  <a:prstClr val="black">
                    <a:lumMod val="65000"/>
                    <a:lumOff val="35000"/>
                  </a:prstClr>
                </a:solidFill>
                <a:latin typeface="+mn-lt"/>
                <a:ea typeface="+mn-ea"/>
                <a:cs typeface="+mn-cs"/>
              </a:defRPr>
            </a:pPr>
            <a:r>
              <a:rPr lang="ar-SY" sz="1800" b="1" i="0" baseline="0" dirty="0" smtClean="0">
                <a:effectLst/>
                <a:latin typeface="Calibri" panose="020F0502020204030204" pitchFamily="34" charset="0"/>
                <a:cs typeface="Calibri" panose="020F0502020204030204" pitchFamily="34" charset="0"/>
              </a:rPr>
              <a:t> # من القواعد في النظام المالي ولائحته</a:t>
            </a:r>
            <a:endParaRPr lang="en-US" sz="1400" dirty="0" smtClean="0">
              <a:effectLst/>
              <a:latin typeface="Calibri" panose="020F0502020204030204" pitchFamily="34" charset="0"/>
              <a:cs typeface="Calibri" panose="020F0502020204030204" pitchFamily="34" charset="0"/>
            </a:endParaRPr>
          </a:p>
          <a:p>
            <a:pPr marL="0" marR="0" lvl="0" indent="0" algn="ctr" defTabSz="914400" rtl="1" eaLnBrk="1" fontAlgn="auto" latinLnBrk="0" hangingPunct="1">
              <a:lnSpc>
                <a:spcPct val="100000"/>
              </a:lnSpc>
              <a:spcBef>
                <a:spcPts val="0"/>
              </a:spcBef>
              <a:spcAft>
                <a:spcPts val="0"/>
              </a:spcAft>
              <a:buClrTx/>
              <a:buSzTx/>
              <a:buFontTx/>
              <a:buNone/>
              <a:tabLst/>
              <a:defRPr lang="en-US" sz="1862" b="0" i="0" u="none" strike="noStrike" kern="1200" spc="0" baseline="0" noProof="0">
                <a:solidFill>
                  <a:prstClr val="black">
                    <a:lumMod val="65000"/>
                    <a:lumOff val="35000"/>
                  </a:prstClr>
                </a:solidFill>
                <a:latin typeface="+mn-lt"/>
                <a:ea typeface="+mn-ea"/>
                <a:cs typeface="+mn-cs"/>
              </a:defRPr>
            </a:pPr>
            <a:endParaRPr lang="ar-SY" sz="1400" b="1" i="0" u="none" strike="noStrike" kern="1200" spc="0" baseline="0" dirty="0" smtClean="0">
              <a:solidFill>
                <a:prstClr val="black">
                  <a:lumMod val="65000"/>
                  <a:lumOff val="35000"/>
                </a:prstClr>
              </a:solidFill>
              <a:latin typeface="+mn-lt"/>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lang="en-US" sz="1862" b="0" i="0" u="none" strike="noStrike" kern="1200" spc="0" baseline="0" noProof="0">
                <a:solidFill>
                  <a:prstClr val="black">
                    <a:lumMod val="65000"/>
                    <a:lumOff val="35000"/>
                  </a:prstClr>
                </a:solidFill>
                <a:latin typeface="+mn-lt"/>
                <a:ea typeface="+mn-ea"/>
                <a:cs typeface="+mn-cs"/>
              </a:defRPr>
            </a:pPr>
            <a:endParaRPr lang="it-IT" sz="1400" b="1" i="0" u="none" strike="noStrike" kern="1200" spc="0" baseline="0" dirty="0">
              <a:solidFill>
                <a:prstClr val="black">
                  <a:lumMod val="65000"/>
                  <a:lumOff val="35000"/>
                </a:prstClr>
              </a:solidFill>
              <a:latin typeface="+mn-lt"/>
              <a:ea typeface="+mn-ea"/>
              <a:cs typeface="+mn-cs"/>
            </a:endParaRPr>
          </a:p>
        </c:rich>
      </c:tx>
      <c:layout>
        <c:manualLayout>
          <c:xMode val="edge"/>
          <c:yMode val="edge"/>
          <c:x val="0.13914902499130921"/>
          <c:y val="2.8945868945868945E-2"/>
        </c:manualLayout>
      </c:layout>
      <c:overlay val="0"/>
      <c:spPr>
        <a:noFill/>
        <a:ln>
          <a:noFill/>
        </a:ln>
        <a:effectLst/>
      </c:spPr>
      <c:txPr>
        <a:bodyPr rot="0" spcFirstLastPara="1" vertOverflow="ellipsis" vert="horz" wrap="square" anchor="ctr" anchorCtr="1"/>
        <a:lstStyle/>
        <a:p>
          <a:pPr marL="0" marR="0" lvl="0" indent="0" algn="ctr" defTabSz="914400" rtl="1" eaLnBrk="1" fontAlgn="auto" latinLnBrk="0" hangingPunct="1">
            <a:lnSpc>
              <a:spcPct val="100000"/>
            </a:lnSpc>
            <a:spcBef>
              <a:spcPts val="0"/>
            </a:spcBef>
            <a:spcAft>
              <a:spcPts val="0"/>
            </a:spcAft>
            <a:buClrTx/>
            <a:buSzTx/>
            <a:buFontTx/>
            <a:buNone/>
            <a:tabLst/>
            <a:defRPr lang="en-US" sz="1862" b="0" i="0" u="none" strike="noStrike" kern="1200" spc="0" baseline="0" noProof="0">
              <a:solidFill>
                <a:prstClr val="black">
                  <a:lumMod val="65000"/>
                  <a:lumOff val="35000"/>
                </a:prstClr>
              </a:solidFill>
              <a:latin typeface="+mn-lt"/>
              <a:ea typeface="+mn-ea"/>
              <a:cs typeface="+mn-cs"/>
            </a:defRPr>
          </a:pPr>
          <a:endParaRPr lang="en-US"/>
        </a:p>
      </c:txPr>
    </c:title>
    <c:autoTitleDeleted val="0"/>
    <c:plotArea>
      <c:layout>
        <c:manualLayout>
          <c:layoutTarget val="inner"/>
          <c:xMode val="edge"/>
          <c:yMode val="edge"/>
          <c:x val="9.0264038221295473E-2"/>
          <c:y val="0.16306923076923077"/>
          <c:w val="0.85924558875271806"/>
          <c:h val="0.57150488842546998"/>
        </c:manualLayout>
      </c:layout>
      <c:barChart>
        <c:barDir val="col"/>
        <c:grouping val="clustered"/>
        <c:varyColors val="0"/>
        <c:ser>
          <c:idx val="0"/>
          <c:order val="0"/>
          <c:tx>
            <c:strRef>
              <c:f>Foglio1!$B$1</c:f>
              <c:strCache>
                <c:ptCount val="1"/>
                <c:pt idx="0">
                  <c:v>حالي</c:v>
                </c:pt>
              </c:strCache>
            </c:strRef>
          </c:tx>
          <c:spPr>
            <a:solidFill>
              <a:srgbClr val="00338D"/>
            </a:solidFill>
            <a:ln>
              <a:noFill/>
            </a:ln>
            <a:effectLst/>
          </c:spPr>
          <c:invertIfNegative val="0"/>
          <c:cat>
            <c:numRef>
              <c:f>Foglio1!$A$2</c:f>
              <c:numCache>
                <c:formatCode>General</c:formatCode>
                <c:ptCount val="1"/>
              </c:numCache>
            </c:numRef>
          </c:cat>
          <c:val>
            <c:numRef>
              <c:f>Foglio1!$B$2</c:f>
              <c:numCache>
                <c:formatCode>General</c:formatCode>
                <c:ptCount val="1"/>
                <c:pt idx="0">
                  <c:v>71</c:v>
                </c:pt>
              </c:numCache>
            </c:numRef>
          </c:val>
          <c:extLst>
            <c:ext xmlns:c16="http://schemas.microsoft.com/office/drawing/2014/chart" uri="{C3380CC4-5D6E-409C-BE32-E72D297353CC}">
              <c16:uniqueId val="{00000000-64D8-4C07-A206-E6B4B19E079F}"/>
            </c:ext>
          </c:extLst>
        </c:ser>
        <c:ser>
          <c:idx val="1"/>
          <c:order val="1"/>
          <c:tx>
            <c:strRef>
              <c:f>Foglio1!$C$1</c:f>
              <c:strCache>
                <c:ptCount val="1"/>
                <c:pt idx="0">
                  <c:v>مقترح</c:v>
                </c:pt>
              </c:strCache>
            </c:strRef>
          </c:tx>
          <c:spPr>
            <a:solidFill>
              <a:srgbClr val="6D2077"/>
            </a:solidFill>
            <a:ln>
              <a:solidFill>
                <a:srgbClr val="F68D2E"/>
              </a:solidFill>
            </a:ln>
            <a:effectLst/>
          </c:spPr>
          <c:invertIfNegative val="0"/>
          <c:dPt>
            <c:idx val="0"/>
            <c:invertIfNegative val="0"/>
            <c:bubble3D val="0"/>
            <c:spPr>
              <a:solidFill>
                <a:srgbClr val="6D2077"/>
              </a:solidFill>
              <a:ln>
                <a:noFill/>
              </a:ln>
              <a:effectLst/>
            </c:spPr>
            <c:extLst>
              <c:ext xmlns:c16="http://schemas.microsoft.com/office/drawing/2014/chart" uri="{C3380CC4-5D6E-409C-BE32-E72D297353CC}">
                <c16:uniqueId val="{00000000-7C87-4074-B0D7-CE56F1B6A4ED}"/>
              </c:ext>
            </c:extLst>
          </c:dPt>
          <c:cat>
            <c:numRef>
              <c:f>Foglio1!$A$2</c:f>
              <c:numCache>
                <c:formatCode>General</c:formatCode>
                <c:ptCount val="1"/>
              </c:numCache>
            </c:numRef>
          </c:cat>
          <c:val>
            <c:numRef>
              <c:f>Foglio1!$C$2</c:f>
              <c:numCache>
                <c:formatCode>General</c:formatCode>
                <c:ptCount val="1"/>
                <c:pt idx="0">
                  <c:v>51</c:v>
                </c:pt>
              </c:numCache>
            </c:numRef>
          </c:val>
          <c:extLst>
            <c:ext xmlns:c16="http://schemas.microsoft.com/office/drawing/2014/chart" uri="{C3380CC4-5D6E-409C-BE32-E72D297353CC}">
              <c16:uniqueId val="{00000001-64D8-4C07-A206-E6B4B19E079F}"/>
            </c:ext>
          </c:extLst>
        </c:ser>
        <c:dLbls>
          <c:showLegendKey val="0"/>
          <c:showVal val="0"/>
          <c:showCatName val="0"/>
          <c:showSerName val="0"/>
          <c:showPercent val="0"/>
          <c:showBubbleSize val="0"/>
        </c:dLbls>
        <c:gapWidth val="219"/>
        <c:overlap val="-27"/>
        <c:axId val="1591177007"/>
        <c:axId val="1591174095"/>
      </c:barChart>
      <c:catAx>
        <c:axId val="15911770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91174095"/>
        <c:crosses val="autoZero"/>
        <c:auto val="1"/>
        <c:lblAlgn val="ctr"/>
        <c:lblOffset val="100"/>
        <c:noMultiLvlLbl val="0"/>
      </c:catAx>
      <c:valAx>
        <c:axId val="159117409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91177007"/>
        <c:crosses val="autoZero"/>
        <c:crossBetween val="between"/>
      </c:valAx>
      <c:spPr>
        <a:noFill/>
        <a:ln>
          <a:noFill/>
        </a:ln>
        <a:effectLst/>
      </c:spPr>
    </c:plotArea>
    <c:legend>
      <c:legendPos val="b"/>
      <c:layout>
        <c:manualLayout>
          <c:xMode val="edge"/>
          <c:yMode val="edge"/>
          <c:x val="0.19817742827208412"/>
          <c:y val="0.77134572649572664"/>
          <c:w val="0.64474033972157241"/>
          <c:h val="9.24952266720277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1BA865-31FF-4110-AF60-64E190BF1FE2}" type="doc">
      <dgm:prSet loTypeId="urn:microsoft.com/office/officeart/2005/8/layout/pyramid2" loCatId="pyramid" qsTypeId="urn:microsoft.com/office/officeart/2005/8/quickstyle/simple1" qsCatId="simple" csTypeId="urn:microsoft.com/office/officeart/2005/8/colors/colorful5" csCatId="colorful" phldr="1"/>
      <dgm:spPr/>
      <dgm:t>
        <a:bodyPr/>
        <a:lstStyle/>
        <a:p>
          <a:endParaRPr lang="en-US"/>
        </a:p>
      </dgm:t>
    </dgm:pt>
    <dgm:pt modelId="{15D2C2D7-1348-4227-977D-2F283ADDC140}">
      <dgm:prSet phldrT="[Text]" custT="1"/>
      <dgm:spPr/>
      <dgm:t>
        <a:bodyPr/>
        <a:lstStyle/>
        <a:p>
          <a:pPr rtl="1"/>
          <a:r>
            <a:rPr lang="ar-SY" sz="1100" dirty="0" smtClean="0">
              <a:latin typeface="Calibri" panose="020F0502020204030204" pitchFamily="34" charset="0"/>
              <a:cs typeface="Calibri" panose="020F0502020204030204" pitchFamily="34" charset="0"/>
            </a:rPr>
            <a:t>اللوائح التنفيذية وقرارات الهيئات الرئاسية الأخرى</a:t>
          </a:r>
          <a:endParaRPr lang="en-US" sz="1100" dirty="0" smtClean="0">
            <a:latin typeface="Calibri" panose="020F0502020204030204" pitchFamily="34" charset="0"/>
            <a:cs typeface="Calibri" panose="020F0502020204030204" pitchFamily="34" charset="0"/>
          </a:endParaRPr>
        </a:p>
      </dgm:t>
    </dgm:pt>
    <dgm:pt modelId="{0715E23F-8496-4EA4-A858-657143A314B5}" type="parTrans" cxnId="{E69D1E39-9E41-450E-AAE7-98A624F7E490}">
      <dgm:prSet/>
      <dgm:spPr/>
      <dgm:t>
        <a:bodyPr/>
        <a:lstStyle/>
        <a:p>
          <a:endParaRPr lang="en-US">
            <a:latin typeface="Calibri" panose="020F0502020204030204" pitchFamily="34" charset="0"/>
            <a:cs typeface="Calibri" panose="020F0502020204030204" pitchFamily="34" charset="0"/>
          </a:endParaRPr>
        </a:p>
      </dgm:t>
    </dgm:pt>
    <dgm:pt modelId="{A2C6D34D-4AFD-460D-8259-9A2E183ACF6D}" type="sibTrans" cxnId="{E69D1E39-9E41-450E-AAE7-98A624F7E490}">
      <dgm:prSet/>
      <dgm:spPr/>
      <dgm:t>
        <a:bodyPr/>
        <a:lstStyle/>
        <a:p>
          <a:endParaRPr lang="en-US">
            <a:latin typeface="Calibri" panose="020F0502020204030204" pitchFamily="34" charset="0"/>
            <a:cs typeface="Calibri" panose="020F0502020204030204" pitchFamily="34" charset="0"/>
          </a:endParaRPr>
        </a:p>
      </dgm:t>
    </dgm:pt>
    <dgm:pt modelId="{89F9F25A-3CCC-48B2-B810-5BF715062C45}">
      <dgm:prSet custT="1"/>
      <dgm:spPr/>
      <dgm:t>
        <a:bodyPr/>
        <a:lstStyle/>
        <a:p>
          <a:r>
            <a:rPr lang="ar-SY" sz="1100" dirty="0" smtClean="0">
              <a:latin typeface="Calibri" panose="020F0502020204030204" pitchFamily="34" charset="0"/>
              <a:cs typeface="Calibri" panose="020F0502020204030204" pitchFamily="34" charset="0"/>
            </a:rPr>
            <a:t>القواعد</a:t>
          </a:r>
          <a:r>
            <a:rPr lang="en-US" sz="1400" dirty="0" smtClean="0">
              <a:latin typeface="Calibri" panose="020F0502020204030204" pitchFamily="34" charset="0"/>
              <a:cs typeface="Calibri" panose="020F0502020204030204" pitchFamily="34" charset="0"/>
            </a:rPr>
            <a:t> </a:t>
          </a:r>
          <a:endParaRPr lang="en-US" sz="1400" dirty="0" smtClean="0">
            <a:latin typeface="Calibri" panose="020F0502020204030204" pitchFamily="34" charset="0"/>
            <a:cs typeface="Calibri" panose="020F0502020204030204" pitchFamily="34" charset="0"/>
          </a:endParaRPr>
        </a:p>
      </dgm:t>
    </dgm:pt>
    <dgm:pt modelId="{9ACE8D4C-6330-4C00-80E9-2ABEE3E274C8}" type="parTrans" cxnId="{B0BC6321-1BF4-4BE8-9E4D-46BFA147E719}">
      <dgm:prSet/>
      <dgm:spPr/>
      <dgm:t>
        <a:bodyPr/>
        <a:lstStyle/>
        <a:p>
          <a:endParaRPr lang="en-US">
            <a:latin typeface="Calibri" panose="020F0502020204030204" pitchFamily="34" charset="0"/>
            <a:cs typeface="Calibri" panose="020F0502020204030204" pitchFamily="34" charset="0"/>
          </a:endParaRPr>
        </a:p>
      </dgm:t>
    </dgm:pt>
    <dgm:pt modelId="{1C717574-0C8C-46BE-B056-23362D5BA858}" type="sibTrans" cxnId="{B0BC6321-1BF4-4BE8-9E4D-46BFA147E719}">
      <dgm:prSet/>
      <dgm:spPr/>
      <dgm:t>
        <a:bodyPr/>
        <a:lstStyle/>
        <a:p>
          <a:endParaRPr lang="en-US">
            <a:latin typeface="Calibri" panose="020F0502020204030204" pitchFamily="34" charset="0"/>
            <a:cs typeface="Calibri" panose="020F0502020204030204" pitchFamily="34" charset="0"/>
          </a:endParaRPr>
        </a:p>
      </dgm:t>
    </dgm:pt>
    <dgm:pt modelId="{43F334E9-9382-4B65-BD42-99F1BE014432}">
      <dgm:prSet custT="1"/>
      <dgm:spPr/>
      <dgm:t>
        <a:bodyPr/>
        <a:lstStyle/>
        <a:p>
          <a:pPr rtl="1"/>
          <a:r>
            <a:rPr lang="ar-SY" sz="1100" dirty="0" smtClean="0">
              <a:latin typeface="Calibri" panose="020F0502020204030204" pitchFamily="34" charset="0"/>
              <a:cs typeface="Calibri" panose="020F0502020204030204" pitchFamily="34" charset="0"/>
            </a:rPr>
            <a:t>إجراءات التشغيل القياسية والأدلة والمبادئ التوجيهية</a:t>
          </a:r>
          <a:endParaRPr lang="en-US" sz="1100" dirty="0" smtClean="0">
            <a:latin typeface="Calibri" panose="020F0502020204030204" pitchFamily="34" charset="0"/>
            <a:cs typeface="Calibri" panose="020F0502020204030204" pitchFamily="34" charset="0"/>
          </a:endParaRPr>
        </a:p>
      </dgm:t>
    </dgm:pt>
    <dgm:pt modelId="{7E2B99E7-6A95-4F8E-9F60-759411C55019}" type="parTrans" cxnId="{5619BB3F-949E-444F-883B-724AB3B3E7A5}">
      <dgm:prSet/>
      <dgm:spPr/>
      <dgm:t>
        <a:bodyPr/>
        <a:lstStyle/>
        <a:p>
          <a:endParaRPr lang="en-US">
            <a:latin typeface="Calibri" panose="020F0502020204030204" pitchFamily="34" charset="0"/>
            <a:cs typeface="Calibri" panose="020F0502020204030204" pitchFamily="34" charset="0"/>
          </a:endParaRPr>
        </a:p>
      </dgm:t>
    </dgm:pt>
    <dgm:pt modelId="{8069AB71-3126-4881-A43D-5D3567DC7F8A}" type="sibTrans" cxnId="{5619BB3F-949E-444F-883B-724AB3B3E7A5}">
      <dgm:prSet/>
      <dgm:spPr/>
      <dgm:t>
        <a:bodyPr/>
        <a:lstStyle/>
        <a:p>
          <a:endParaRPr lang="en-US">
            <a:latin typeface="Calibri" panose="020F0502020204030204" pitchFamily="34" charset="0"/>
            <a:cs typeface="Calibri" panose="020F0502020204030204" pitchFamily="34" charset="0"/>
          </a:endParaRPr>
        </a:p>
      </dgm:t>
    </dgm:pt>
    <dgm:pt modelId="{D2B70157-EAD0-4EBC-A80D-2A31CCA1B135}">
      <dgm:prSet custT="1"/>
      <dgm:spPr/>
      <dgm:t>
        <a:bodyPr/>
        <a:lstStyle/>
        <a:p>
          <a:r>
            <a:rPr lang="ar-SY" sz="1100" dirty="0" smtClean="0">
              <a:latin typeface="Calibri" panose="020F0502020204030204" pitchFamily="34" charset="0"/>
              <a:cs typeface="Calibri" panose="020F0502020204030204" pitchFamily="34" charset="0"/>
            </a:rPr>
            <a:t>التعميمات الإدارية</a:t>
          </a:r>
          <a:endParaRPr lang="en-US" sz="1100" dirty="0" smtClean="0">
            <a:latin typeface="Calibri" panose="020F0502020204030204" pitchFamily="34" charset="0"/>
            <a:cs typeface="Calibri" panose="020F0502020204030204" pitchFamily="34" charset="0"/>
          </a:endParaRPr>
        </a:p>
      </dgm:t>
    </dgm:pt>
    <dgm:pt modelId="{F7FDF065-5BF6-42C1-B0B3-014D22AFF694}" type="parTrans" cxnId="{1743C80C-E6D0-47E3-903D-BE506FAF9B8B}">
      <dgm:prSet/>
      <dgm:spPr/>
      <dgm:t>
        <a:bodyPr/>
        <a:lstStyle/>
        <a:p>
          <a:endParaRPr lang="en-US">
            <a:latin typeface="Calibri" panose="020F0502020204030204" pitchFamily="34" charset="0"/>
            <a:cs typeface="Calibri" panose="020F0502020204030204" pitchFamily="34" charset="0"/>
          </a:endParaRPr>
        </a:p>
      </dgm:t>
    </dgm:pt>
    <dgm:pt modelId="{959C6CEE-0C41-44DC-9BF4-BD645DA2D51E}" type="sibTrans" cxnId="{1743C80C-E6D0-47E3-903D-BE506FAF9B8B}">
      <dgm:prSet/>
      <dgm:spPr/>
      <dgm:t>
        <a:bodyPr/>
        <a:lstStyle/>
        <a:p>
          <a:endParaRPr lang="en-US">
            <a:latin typeface="Calibri" panose="020F0502020204030204" pitchFamily="34" charset="0"/>
            <a:cs typeface="Calibri" panose="020F0502020204030204" pitchFamily="34" charset="0"/>
          </a:endParaRPr>
        </a:p>
      </dgm:t>
    </dgm:pt>
    <dgm:pt modelId="{2EC4D980-502E-476C-9348-A90CB39E75A4}" type="pres">
      <dgm:prSet presAssocID="{401BA865-31FF-4110-AF60-64E190BF1FE2}" presName="compositeShape" presStyleCnt="0">
        <dgm:presLayoutVars>
          <dgm:dir/>
          <dgm:resizeHandles/>
        </dgm:presLayoutVars>
      </dgm:prSet>
      <dgm:spPr/>
      <dgm:t>
        <a:bodyPr/>
        <a:lstStyle/>
        <a:p>
          <a:endParaRPr lang="en-US"/>
        </a:p>
      </dgm:t>
    </dgm:pt>
    <dgm:pt modelId="{F75F640F-0124-4AE5-A382-C33E7372AF8D}" type="pres">
      <dgm:prSet presAssocID="{401BA865-31FF-4110-AF60-64E190BF1FE2}" presName="pyramid" presStyleLbl="node1" presStyleIdx="0" presStyleCnt="1" custLinFactNeighborX="-17466" custLinFactNeighborY="-1122"/>
      <dgm:spPr/>
      <dgm:t>
        <a:bodyPr/>
        <a:lstStyle/>
        <a:p>
          <a:endParaRPr lang="en-US"/>
        </a:p>
      </dgm:t>
    </dgm:pt>
    <dgm:pt modelId="{D7EA2226-F106-4DE5-927D-A4E5770CCEA4}" type="pres">
      <dgm:prSet presAssocID="{401BA865-31FF-4110-AF60-64E190BF1FE2}" presName="theList" presStyleCnt="0"/>
      <dgm:spPr/>
      <dgm:t>
        <a:bodyPr/>
        <a:lstStyle/>
        <a:p>
          <a:endParaRPr lang="en-US"/>
        </a:p>
      </dgm:t>
    </dgm:pt>
    <dgm:pt modelId="{489CCE7B-FC7C-4811-9937-DB1AA8CB1CD2}" type="pres">
      <dgm:prSet presAssocID="{15D2C2D7-1348-4227-977D-2F283ADDC140}" presName="aNode" presStyleLbl="fgAcc1" presStyleIdx="0" presStyleCnt="4" custLinFactNeighborX="-2547">
        <dgm:presLayoutVars>
          <dgm:bulletEnabled val="1"/>
        </dgm:presLayoutVars>
      </dgm:prSet>
      <dgm:spPr/>
      <dgm:t>
        <a:bodyPr/>
        <a:lstStyle/>
        <a:p>
          <a:endParaRPr lang="en-US"/>
        </a:p>
      </dgm:t>
    </dgm:pt>
    <dgm:pt modelId="{9D1843A3-630B-439A-8A8B-69A9C90D3DE5}" type="pres">
      <dgm:prSet presAssocID="{15D2C2D7-1348-4227-977D-2F283ADDC140}" presName="aSpace" presStyleCnt="0"/>
      <dgm:spPr/>
      <dgm:t>
        <a:bodyPr/>
        <a:lstStyle/>
        <a:p>
          <a:endParaRPr lang="en-US"/>
        </a:p>
      </dgm:t>
    </dgm:pt>
    <dgm:pt modelId="{D3583F90-736E-4B1D-A989-AC7906400438}" type="pres">
      <dgm:prSet presAssocID="{89F9F25A-3CCC-48B2-B810-5BF715062C45}" presName="aNode" presStyleLbl="fgAcc1" presStyleIdx="1" presStyleCnt="4" custLinFactNeighborX="-2547">
        <dgm:presLayoutVars>
          <dgm:bulletEnabled val="1"/>
        </dgm:presLayoutVars>
      </dgm:prSet>
      <dgm:spPr/>
      <dgm:t>
        <a:bodyPr/>
        <a:lstStyle/>
        <a:p>
          <a:endParaRPr lang="en-US"/>
        </a:p>
      </dgm:t>
    </dgm:pt>
    <dgm:pt modelId="{4F4C84DC-E27F-4D93-ADA3-6F4BA0C5F4D7}" type="pres">
      <dgm:prSet presAssocID="{89F9F25A-3CCC-48B2-B810-5BF715062C45}" presName="aSpace" presStyleCnt="0"/>
      <dgm:spPr/>
      <dgm:t>
        <a:bodyPr/>
        <a:lstStyle/>
        <a:p>
          <a:endParaRPr lang="en-US"/>
        </a:p>
      </dgm:t>
    </dgm:pt>
    <dgm:pt modelId="{E5B880DE-8826-494E-A361-B942923B973F}" type="pres">
      <dgm:prSet presAssocID="{D2B70157-EAD0-4EBC-A80D-2A31CCA1B135}" presName="aNode" presStyleLbl="fgAcc1" presStyleIdx="2" presStyleCnt="4" custLinFactNeighborX="-2547">
        <dgm:presLayoutVars>
          <dgm:bulletEnabled val="1"/>
        </dgm:presLayoutVars>
      </dgm:prSet>
      <dgm:spPr/>
      <dgm:t>
        <a:bodyPr/>
        <a:lstStyle/>
        <a:p>
          <a:endParaRPr lang="en-US"/>
        </a:p>
      </dgm:t>
    </dgm:pt>
    <dgm:pt modelId="{2901EC83-2570-4F32-8B6D-966BA9B1C927}" type="pres">
      <dgm:prSet presAssocID="{D2B70157-EAD0-4EBC-A80D-2A31CCA1B135}" presName="aSpace" presStyleCnt="0"/>
      <dgm:spPr/>
      <dgm:t>
        <a:bodyPr/>
        <a:lstStyle/>
        <a:p>
          <a:endParaRPr lang="en-US"/>
        </a:p>
      </dgm:t>
    </dgm:pt>
    <dgm:pt modelId="{88B04146-E3E5-40FA-8EB3-1156804F0083}" type="pres">
      <dgm:prSet presAssocID="{43F334E9-9382-4B65-BD42-99F1BE014432}" presName="aNode" presStyleLbl="fgAcc1" presStyleIdx="3" presStyleCnt="4" custLinFactNeighborX="-2547">
        <dgm:presLayoutVars>
          <dgm:bulletEnabled val="1"/>
        </dgm:presLayoutVars>
      </dgm:prSet>
      <dgm:spPr/>
      <dgm:t>
        <a:bodyPr/>
        <a:lstStyle/>
        <a:p>
          <a:endParaRPr lang="en-US"/>
        </a:p>
      </dgm:t>
    </dgm:pt>
    <dgm:pt modelId="{9BB6C0B3-039B-48C3-8FE2-C4F1B1190F99}" type="pres">
      <dgm:prSet presAssocID="{43F334E9-9382-4B65-BD42-99F1BE014432}" presName="aSpace" presStyleCnt="0"/>
      <dgm:spPr/>
      <dgm:t>
        <a:bodyPr/>
        <a:lstStyle/>
        <a:p>
          <a:endParaRPr lang="en-US"/>
        </a:p>
      </dgm:t>
    </dgm:pt>
  </dgm:ptLst>
  <dgm:cxnLst>
    <dgm:cxn modelId="{179786ED-7BE2-4E93-89D2-DA4309428D06}" type="presOf" srcId="{15D2C2D7-1348-4227-977D-2F283ADDC140}" destId="{489CCE7B-FC7C-4811-9937-DB1AA8CB1CD2}" srcOrd="0" destOrd="0" presId="urn:microsoft.com/office/officeart/2005/8/layout/pyramid2"/>
    <dgm:cxn modelId="{0B2B8003-63D9-4EBF-BCEA-16A14BEB874F}" type="presOf" srcId="{401BA865-31FF-4110-AF60-64E190BF1FE2}" destId="{2EC4D980-502E-476C-9348-A90CB39E75A4}" srcOrd="0" destOrd="0" presId="urn:microsoft.com/office/officeart/2005/8/layout/pyramid2"/>
    <dgm:cxn modelId="{180A16F2-CC7C-4ECB-B583-907A58001E27}" type="presOf" srcId="{43F334E9-9382-4B65-BD42-99F1BE014432}" destId="{88B04146-E3E5-40FA-8EB3-1156804F0083}" srcOrd="0" destOrd="0" presId="urn:microsoft.com/office/officeart/2005/8/layout/pyramid2"/>
    <dgm:cxn modelId="{5619BB3F-949E-444F-883B-724AB3B3E7A5}" srcId="{401BA865-31FF-4110-AF60-64E190BF1FE2}" destId="{43F334E9-9382-4B65-BD42-99F1BE014432}" srcOrd="3" destOrd="0" parTransId="{7E2B99E7-6A95-4F8E-9F60-759411C55019}" sibTransId="{8069AB71-3126-4881-A43D-5D3567DC7F8A}"/>
    <dgm:cxn modelId="{43D448E1-39C1-4556-A406-C8C44A31481F}" type="presOf" srcId="{89F9F25A-3CCC-48B2-B810-5BF715062C45}" destId="{D3583F90-736E-4B1D-A989-AC7906400438}" srcOrd="0" destOrd="0" presId="urn:microsoft.com/office/officeart/2005/8/layout/pyramid2"/>
    <dgm:cxn modelId="{D0137F15-9B6D-4B22-9A98-CFB149153C4F}" type="presOf" srcId="{D2B70157-EAD0-4EBC-A80D-2A31CCA1B135}" destId="{E5B880DE-8826-494E-A361-B942923B973F}" srcOrd="0" destOrd="0" presId="urn:microsoft.com/office/officeart/2005/8/layout/pyramid2"/>
    <dgm:cxn modelId="{E69D1E39-9E41-450E-AAE7-98A624F7E490}" srcId="{401BA865-31FF-4110-AF60-64E190BF1FE2}" destId="{15D2C2D7-1348-4227-977D-2F283ADDC140}" srcOrd="0" destOrd="0" parTransId="{0715E23F-8496-4EA4-A858-657143A314B5}" sibTransId="{A2C6D34D-4AFD-460D-8259-9A2E183ACF6D}"/>
    <dgm:cxn modelId="{B0BC6321-1BF4-4BE8-9E4D-46BFA147E719}" srcId="{401BA865-31FF-4110-AF60-64E190BF1FE2}" destId="{89F9F25A-3CCC-48B2-B810-5BF715062C45}" srcOrd="1" destOrd="0" parTransId="{9ACE8D4C-6330-4C00-80E9-2ABEE3E274C8}" sibTransId="{1C717574-0C8C-46BE-B056-23362D5BA858}"/>
    <dgm:cxn modelId="{1743C80C-E6D0-47E3-903D-BE506FAF9B8B}" srcId="{401BA865-31FF-4110-AF60-64E190BF1FE2}" destId="{D2B70157-EAD0-4EBC-A80D-2A31CCA1B135}" srcOrd="2" destOrd="0" parTransId="{F7FDF065-5BF6-42C1-B0B3-014D22AFF694}" sibTransId="{959C6CEE-0C41-44DC-9BF4-BD645DA2D51E}"/>
    <dgm:cxn modelId="{AE5B6C67-042B-4C92-9CD3-7719588D6EAC}" type="presParOf" srcId="{2EC4D980-502E-476C-9348-A90CB39E75A4}" destId="{F75F640F-0124-4AE5-A382-C33E7372AF8D}" srcOrd="0" destOrd="0" presId="urn:microsoft.com/office/officeart/2005/8/layout/pyramid2"/>
    <dgm:cxn modelId="{CB3FB3B0-BBCD-4C3E-9B4F-9806C2464FAD}" type="presParOf" srcId="{2EC4D980-502E-476C-9348-A90CB39E75A4}" destId="{D7EA2226-F106-4DE5-927D-A4E5770CCEA4}" srcOrd="1" destOrd="0" presId="urn:microsoft.com/office/officeart/2005/8/layout/pyramid2"/>
    <dgm:cxn modelId="{2D0F1B63-0112-4A60-B98B-5FAF33BAC693}" type="presParOf" srcId="{D7EA2226-F106-4DE5-927D-A4E5770CCEA4}" destId="{489CCE7B-FC7C-4811-9937-DB1AA8CB1CD2}" srcOrd="0" destOrd="0" presId="urn:microsoft.com/office/officeart/2005/8/layout/pyramid2"/>
    <dgm:cxn modelId="{7CAB4908-7462-4E55-AD88-99E03B4862E9}" type="presParOf" srcId="{D7EA2226-F106-4DE5-927D-A4E5770CCEA4}" destId="{9D1843A3-630B-439A-8A8B-69A9C90D3DE5}" srcOrd="1" destOrd="0" presId="urn:microsoft.com/office/officeart/2005/8/layout/pyramid2"/>
    <dgm:cxn modelId="{5E871E77-20F2-4519-8EF2-08AD4E20B00D}" type="presParOf" srcId="{D7EA2226-F106-4DE5-927D-A4E5770CCEA4}" destId="{D3583F90-736E-4B1D-A989-AC7906400438}" srcOrd="2" destOrd="0" presId="urn:microsoft.com/office/officeart/2005/8/layout/pyramid2"/>
    <dgm:cxn modelId="{1C5F7BC4-40BB-44F8-AA19-87CEF2FE6B81}" type="presParOf" srcId="{D7EA2226-F106-4DE5-927D-A4E5770CCEA4}" destId="{4F4C84DC-E27F-4D93-ADA3-6F4BA0C5F4D7}" srcOrd="3" destOrd="0" presId="urn:microsoft.com/office/officeart/2005/8/layout/pyramid2"/>
    <dgm:cxn modelId="{F4DFAD7D-2D7C-4610-A826-28AEEAD0B053}" type="presParOf" srcId="{D7EA2226-F106-4DE5-927D-A4E5770CCEA4}" destId="{E5B880DE-8826-494E-A361-B942923B973F}" srcOrd="4" destOrd="0" presId="urn:microsoft.com/office/officeart/2005/8/layout/pyramid2"/>
    <dgm:cxn modelId="{3F4D2BE0-D233-4554-8F21-5CD37AFC221C}" type="presParOf" srcId="{D7EA2226-F106-4DE5-927D-A4E5770CCEA4}" destId="{2901EC83-2570-4F32-8B6D-966BA9B1C927}" srcOrd="5" destOrd="0" presId="urn:microsoft.com/office/officeart/2005/8/layout/pyramid2"/>
    <dgm:cxn modelId="{BF5279AD-6CFA-465D-B90D-9F40B5127315}" type="presParOf" srcId="{D7EA2226-F106-4DE5-927D-A4E5770CCEA4}" destId="{88B04146-E3E5-40FA-8EB3-1156804F0083}" srcOrd="6" destOrd="0" presId="urn:microsoft.com/office/officeart/2005/8/layout/pyramid2"/>
    <dgm:cxn modelId="{2FAA103B-F5F8-440F-91F7-BD762331BBEE}" type="presParOf" srcId="{D7EA2226-F106-4DE5-927D-A4E5770CCEA4}" destId="{9BB6C0B3-039B-48C3-8FE2-C4F1B1190F99}" srcOrd="7" destOrd="0" presId="urn:microsoft.com/office/officeart/2005/8/layout/pyramid2"/>
  </dgm:cxnLst>
  <dgm:bg/>
  <dgm:whole>
    <a:ln>
      <a:solidFill>
        <a:srgbClr val="00B0F0"/>
      </a:solidFill>
    </a:ln>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71BFD9-E461-49CD-881B-79952220F759}" type="doc">
      <dgm:prSet loTypeId="urn:microsoft.com/office/officeart/2005/8/layout/chevron1" loCatId="process" qsTypeId="urn:microsoft.com/office/officeart/2005/8/quickstyle/simple5" qsCatId="simple" csTypeId="urn:microsoft.com/office/officeart/2005/8/colors/accent1_5" csCatId="accent1" phldr="1"/>
      <dgm:spPr/>
      <dgm:t>
        <a:bodyPr/>
        <a:lstStyle/>
        <a:p>
          <a:endParaRPr lang="en-US"/>
        </a:p>
      </dgm:t>
    </dgm:pt>
    <dgm:pt modelId="{A0AA4BFB-1446-44B4-935A-72DA54038C82}">
      <dgm:prSet phldrT="[Text]" custT="1"/>
      <dgm:spPr>
        <a:solidFill>
          <a:schemeClr val="accent1">
            <a:lumMod val="40000"/>
            <a:lumOff val="60000"/>
          </a:schemeClr>
        </a:solidFill>
      </dgm:spPr>
      <dgm:t>
        <a:bodyPr/>
        <a:lstStyle/>
        <a:p>
          <a:r>
            <a:rPr lang="ar-SY" sz="1400" dirty="0" smtClean="0">
              <a:solidFill>
                <a:schemeClr val="tx1"/>
              </a:solidFill>
              <a:latin typeface="Calibri" panose="020F0502020204030204" pitchFamily="34" charset="0"/>
              <a:cs typeface="Calibri" panose="020F0502020204030204" pitchFamily="34" charset="0"/>
            </a:rPr>
            <a:t>لجنة الميزانية 2022</a:t>
          </a:r>
          <a:endParaRPr lang="en-US" sz="900" dirty="0">
            <a:solidFill>
              <a:schemeClr val="tx1"/>
            </a:solidFill>
            <a:latin typeface="Calibri" panose="020F0502020204030204" pitchFamily="34" charset="0"/>
            <a:cs typeface="Calibri" panose="020F0502020204030204" pitchFamily="34" charset="0"/>
          </a:endParaRPr>
        </a:p>
      </dgm:t>
    </dgm:pt>
    <dgm:pt modelId="{FA5ABF51-3CB8-402B-B3A4-65A62889371F}" type="parTrans" cxnId="{134BC3BB-B4ED-48B1-BDA1-6A65C746F8A3}">
      <dgm:prSet/>
      <dgm:spPr/>
      <dgm:t>
        <a:bodyPr/>
        <a:lstStyle/>
        <a:p>
          <a:endParaRPr lang="en-US" sz="1050"/>
        </a:p>
      </dgm:t>
    </dgm:pt>
    <dgm:pt modelId="{4326CDD7-B670-4DE4-B1DF-EDD8FF63846D}" type="sibTrans" cxnId="{134BC3BB-B4ED-48B1-BDA1-6A65C746F8A3}">
      <dgm:prSet/>
      <dgm:spPr/>
      <dgm:t>
        <a:bodyPr/>
        <a:lstStyle/>
        <a:p>
          <a:endParaRPr lang="en-US" sz="1050"/>
        </a:p>
      </dgm:t>
    </dgm:pt>
    <dgm:pt modelId="{7A47880E-6F64-4B29-B5E7-92660F6264A2}">
      <dgm:prSet phldrT="[Text]" custT="1"/>
      <dgm:spPr>
        <a:solidFill>
          <a:schemeClr val="accent6">
            <a:lumMod val="60000"/>
            <a:lumOff val="40000"/>
          </a:schemeClr>
        </a:solidFill>
        <a:ln>
          <a:solidFill>
            <a:schemeClr val="accent6">
              <a:lumMod val="20000"/>
              <a:lumOff val="80000"/>
            </a:schemeClr>
          </a:solidFill>
        </a:ln>
      </dgm:spPr>
      <dgm:t>
        <a:bodyPr/>
        <a:lstStyle/>
        <a:p>
          <a:r>
            <a:rPr lang="ar-SY" sz="1400" dirty="0" smtClean="0">
              <a:solidFill>
                <a:schemeClr val="bg1"/>
              </a:solidFill>
              <a:latin typeface="Calibri" panose="020F0502020204030204" pitchFamily="34" charset="0"/>
              <a:cs typeface="Calibri" panose="020F0502020204030204" pitchFamily="34" charset="0"/>
            </a:rPr>
            <a:t>يناير 2023</a:t>
          </a:r>
          <a:endParaRPr lang="en-US" sz="1050" dirty="0">
            <a:solidFill>
              <a:schemeClr val="bg1"/>
            </a:solidFill>
            <a:latin typeface="Calibri" panose="020F0502020204030204" pitchFamily="34" charset="0"/>
            <a:cs typeface="Calibri" panose="020F0502020204030204" pitchFamily="34" charset="0"/>
          </a:endParaRPr>
        </a:p>
      </dgm:t>
    </dgm:pt>
    <dgm:pt modelId="{EA0EAB75-EE5E-46F1-B6BE-58B22EF9F53B}" type="parTrans" cxnId="{5A123284-308F-4B12-BEBB-B95DDBA0EA7B}">
      <dgm:prSet/>
      <dgm:spPr/>
      <dgm:t>
        <a:bodyPr/>
        <a:lstStyle/>
        <a:p>
          <a:endParaRPr lang="en-US" sz="1050"/>
        </a:p>
      </dgm:t>
    </dgm:pt>
    <dgm:pt modelId="{312F2417-64EA-4290-9777-A8EB2EF652DE}" type="sibTrans" cxnId="{5A123284-308F-4B12-BEBB-B95DDBA0EA7B}">
      <dgm:prSet/>
      <dgm:spPr/>
      <dgm:t>
        <a:bodyPr/>
        <a:lstStyle/>
        <a:p>
          <a:endParaRPr lang="en-US" sz="1050"/>
        </a:p>
      </dgm:t>
    </dgm:pt>
    <dgm:pt modelId="{87B5C6FA-FA02-48A0-B32A-F5D0361D00BF}">
      <dgm:prSet phldrT="[Text]" custT="1"/>
      <dgm:spPr>
        <a:solidFill>
          <a:schemeClr val="accent1">
            <a:lumMod val="40000"/>
            <a:lumOff val="60000"/>
          </a:schemeClr>
        </a:solidFill>
      </dgm:spPr>
      <dgm:t>
        <a:bodyPr/>
        <a:lstStyle/>
        <a:p>
          <a:r>
            <a:rPr lang="ar-SY" sz="1400" dirty="0" smtClean="0">
              <a:solidFill>
                <a:schemeClr val="tx1"/>
              </a:solidFill>
              <a:latin typeface="Calibri" panose="020F0502020204030204" pitchFamily="34" charset="0"/>
              <a:cs typeface="Calibri" panose="020F0502020204030204" pitchFamily="34" charset="0"/>
            </a:rPr>
            <a:t>الجمعية العامة </a:t>
          </a:r>
          <a:r>
            <a:rPr lang="ar-SY" sz="1400" dirty="0" err="1" smtClean="0">
              <a:solidFill>
                <a:schemeClr val="tx1"/>
              </a:solidFill>
              <a:latin typeface="Calibri" panose="020F0502020204030204" pitchFamily="34" charset="0"/>
              <a:cs typeface="Calibri" panose="020F0502020204030204" pitchFamily="34" charset="0"/>
            </a:rPr>
            <a:t>للويبو</a:t>
          </a:r>
          <a:endParaRPr lang="en-US" sz="1400" dirty="0">
            <a:solidFill>
              <a:schemeClr val="tx1"/>
            </a:solidFill>
            <a:latin typeface="Calibri" panose="020F0502020204030204" pitchFamily="34" charset="0"/>
            <a:cs typeface="Calibri" panose="020F0502020204030204" pitchFamily="34" charset="0"/>
          </a:endParaRPr>
        </a:p>
      </dgm:t>
    </dgm:pt>
    <dgm:pt modelId="{8182FC10-AE80-4F91-BD62-F91A48F67B95}" type="parTrans" cxnId="{00A1050A-9CD8-4038-AE01-0BC47F070DBB}">
      <dgm:prSet/>
      <dgm:spPr/>
      <dgm:t>
        <a:bodyPr/>
        <a:lstStyle/>
        <a:p>
          <a:endParaRPr lang="en-US"/>
        </a:p>
      </dgm:t>
    </dgm:pt>
    <dgm:pt modelId="{E5BA4925-02C3-483D-ABEC-82E046AED759}" type="sibTrans" cxnId="{00A1050A-9CD8-4038-AE01-0BC47F070DBB}">
      <dgm:prSet/>
      <dgm:spPr/>
      <dgm:t>
        <a:bodyPr/>
        <a:lstStyle/>
        <a:p>
          <a:endParaRPr lang="en-US"/>
        </a:p>
      </dgm:t>
    </dgm:pt>
    <dgm:pt modelId="{CC61EA88-6389-4087-A12A-F11B4ECF27FD}">
      <dgm:prSet phldrT="[Text]" custT="1"/>
      <dgm:spPr>
        <a:solidFill>
          <a:schemeClr val="accent6">
            <a:lumMod val="60000"/>
            <a:lumOff val="40000"/>
          </a:schemeClr>
        </a:solidFill>
        <a:ln>
          <a:solidFill>
            <a:schemeClr val="accent6">
              <a:lumMod val="20000"/>
              <a:lumOff val="80000"/>
            </a:schemeClr>
          </a:solidFill>
        </a:ln>
      </dgm:spPr>
      <dgm:t>
        <a:bodyPr/>
        <a:lstStyle/>
        <a:p>
          <a:r>
            <a:rPr lang="ar-SY" sz="1400" dirty="0" smtClean="0">
              <a:solidFill>
                <a:schemeClr val="bg1"/>
              </a:solidFill>
              <a:latin typeface="Calibri" panose="020F0502020204030204" pitchFamily="34" charset="0"/>
              <a:cs typeface="Calibri" panose="020F0502020204030204" pitchFamily="34" charset="0"/>
            </a:rPr>
            <a:t>لجنة الميزانية 2024</a:t>
          </a:r>
          <a:endParaRPr lang="en-US" sz="1400" dirty="0" smtClean="0">
            <a:solidFill>
              <a:schemeClr val="bg1"/>
            </a:solidFill>
            <a:latin typeface="Calibri" panose="020F0502020204030204" pitchFamily="34" charset="0"/>
            <a:cs typeface="Calibri" panose="020F0502020204030204" pitchFamily="34" charset="0"/>
          </a:endParaRPr>
        </a:p>
      </dgm:t>
    </dgm:pt>
    <dgm:pt modelId="{A0A5880D-D656-4D9F-BF58-D38BA3BB09E5}" type="parTrans" cxnId="{8864EC83-6A2D-4023-8BFD-A66684301064}">
      <dgm:prSet/>
      <dgm:spPr/>
      <dgm:t>
        <a:bodyPr/>
        <a:lstStyle/>
        <a:p>
          <a:endParaRPr lang="en-US"/>
        </a:p>
      </dgm:t>
    </dgm:pt>
    <dgm:pt modelId="{F055B361-9A2A-4F51-A085-F843B65E5FB4}" type="sibTrans" cxnId="{8864EC83-6A2D-4023-8BFD-A66684301064}">
      <dgm:prSet/>
      <dgm:spPr/>
      <dgm:t>
        <a:bodyPr/>
        <a:lstStyle/>
        <a:p>
          <a:endParaRPr lang="en-US"/>
        </a:p>
      </dgm:t>
    </dgm:pt>
    <dgm:pt modelId="{61DCF653-97C8-47E1-B7F7-896AAB2CA3EC}" type="pres">
      <dgm:prSet presAssocID="{9571BFD9-E461-49CD-881B-79952220F759}" presName="Name0" presStyleCnt="0">
        <dgm:presLayoutVars>
          <dgm:dir/>
          <dgm:animLvl val="lvl"/>
          <dgm:resizeHandles val="exact"/>
        </dgm:presLayoutVars>
      </dgm:prSet>
      <dgm:spPr/>
      <dgm:t>
        <a:bodyPr/>
        <a:lstStyle/>
        <a:p>
          <a:endParaRPr lang="en-US"/>
        </a:p>
      </dgm:t>
    </dgm:pt>
    <dgm:pt modelId="{CD039B4D-2358-4ABB-86D7-C475D3DBD304}" type="pres">
      <dgm:prSet presAssocID="{A0AA4BFB-1446-44B4-935A-72DA54038C82}" presName="parTxOnly" presStyleLbl="node1" presStyleIdx="0" presStyleCnt="4" custScaleX="18423" custScaleY="19216" custLinFactX="-7949" custLinFactNeighborX="-100000" custLinFactNeighborY="686">
        <dgm:presLayoutVars>
          <dgm:chMax val="0"/>
          <dgm:chPref val="0"/>
          <dgm:bulletEnabled val="1"/>
        </dgm:presLayoutVars>
      </dgm:prSet>
      <dgm:spPr/>
      <dgm:t>
        <a:bodyPr/>
        <a:lstStyle/>
        <a:p>
          <a:endParaRPr lang="en-US"/>
        </a:p>
      </dgm:t>
    </dgm:pt>
    <dgm:pt modelId="{AE9FEADB-B483-4E4C-8A4D-D9ACF819FAE8}" type="pres">
      <dgm:prSet presAssocID="{4326CDD7-B670-4DE4-B1DF-EDD8FF63846D}" presName="parTxOnlySpace" presStyleCnt="0"/>
      <dgm:spPr/>
    </dgm:pt>
    <dgm:pt modelId="{4FE176DE-8DDF-4676-9EAE-11464936055E}" type="pres">
      <dgm:prSet presAssocID="{87B5C6FA-FA02-48A0-B32A-F5D0361D00BF}" presName="parTxOnly" presStyleLbl="node1" presStyleIdx="1" presStyleCnt="4" custScaleX="20065" custScaleY="17460" custLinFactNeighborX="-95467" custLinFactNeighborY="-108">
        <dgm:presLayoutVars>
          <dgm:chMax val="0"/>
          <dgm:chPref val="0"/>
          <dgm:bulletEnabled val="1"/>
        </dgm:presLayoutVars>
      </dgm:prSet>
      <dgm:spPr/>
      <dgm:t>
        <a:bodyPr/>
        <a:lstStyle/>
        <a:p>
          <a:endParaRPr lang="en-US"/>
        </a:p>
      </dgm:t>
    </dgm:pt>
    <dgm:pt modelId="{6B4BE480-3BD4-446B-8F02-8969D3037195}" type="pres">
      <dgm:prSet presAssocID="{E5BA4925-02C3-483D-ABEC-82E046AED759}" presName="parTxOnlySpace" presStyleCnt="0"/>
      <dgm:spPr/>
    </dgm:pt>
    <dgm:pt modelId="{1CB8CF3F-69BF-49F6-A6D0-86D8BEFE60A3}" type="pres">
      <dgm:prSet presAssocID="{7A47880E-6F64-4B29-B5E7-92660F6264A2}" presName="parTxOnly" presStyleLbl="node1" presStyleIdx="2" presStyleCnt="4" custScaleX="18615" custScaleY="16613" custLinFactNeighborX="-8852">
        <dgm:presLayoutVars>
          <dgm:chMax val="0"/>
          <dgm:chPref val="0"/>
          <dgm:bulletEnabled val="1"/>
        </dgm:presLayoutVars>
      </dgm:prSet>
      <dgm:spPr/>
      <dgm:t>
        <a:bodyPr/>
        <a:lstStyle/>
        <a:p>
          <a:endParaRPr lang="en-US"/>
        </a:p>
      </dgm:t>
    </dgm:pt>
    <dgm:pt modelId="{8FEFFD02-2332-44E7-95C7-6A8B80B70B9C}" type="pres">
      <dgm:prSet presAssocID="{312F2417-64EA-4290-9777-A8EB2EF652DE}" presName="parTxOnlySpace" presStyleCnt="0"/>
      <dgm:spPr/>
    </dgm:pt>
    <dgm:pt modelId="{F322A7C5-6ED6-448B-AB0B-7CAE7FB67868}" type="pres">
      <dgm:prSet presAssocID="{CC61EA88-6389-4087-A12A-F11B4ECF27FD}" presName="parTxOnly" presStyleLbl="node1" presStyleIdx="3" presStyleCnt="4" custScaleX="19199" custScaleY="16613" custLinFactNeighborX="94320" custLinFactNeighborY="318">
        <dgm:presLayoutVars>
          <dgm:chMax val="0"/>
          <dgm:chPref val="0"/>
          <dgm:bulletEnabled val="1"/>
        </dgm:presLayoutVars>
      </dgm:prSet>
      <dgm:spPr/>
      <dgm:t>
        <a:bodyPr/>
        <a:lstStyle/>
        <a:p>
          <a:endParaRPr lang="en-US"/>
        </a:p>
      </dgm:t>
    </dgm:pt>
  </dgm:ptLst>
  <dgm:cxnLst>
    <dgm:cxn modelId="{00A1050A-9CD8-4038-AE01-0BC47F070DBB}" srcId="{9571BFD9-E461-49CD-881B-79952220F759}" destId="{87B5C6FA-FA02-48A0-B32A-F5D0361D00BF}" srcOrd="1" destOrd="0" parTransId="{8182FC10-AE80-4F91-BD62-F91A48F67B95}" sibTransId="{E5BA4925-02C3-483D-ABEC-82E046AED759}"/>
    <dgm:cxn modelId="{2F9B13A5-0343-41D8-B93D-25476BD36F17}" type="presOf" srcId="{A0AA4BFB-1446-44B4-935A-72DA54038C82}" destId="{CD039B4D-2358-4ABB-86D7-C475D3DBD304}" srcOrd="0" destOrd="0" presId="urn:microsoft.com/office/officeart/2005/8/layout/chevron1"/>
    <dgm:cxn modelId="{5A123284-308F-4B12-BEBB-B95DDBA0EA7B}" srcId="{9571BFD9-E461-49CD-881B-79952220F759}" destId="{7A47880E-6F64-4B29-B5E7-92660F6264A2}" srcOrd="2" destOrd="0" parTransId="{EA0EAB75-EE5E-46F1-B6BE-58B22EF9F53B}" sibTransId="{312F2417-64EA-4290-9777-A8EB2EF652DE}"/>
    <dgm:cxn modelId="{134BC3BB-B4ED-48B1-BDA1-6A65C746F8A3}" srcId="{9571BFD9-E461-49CD-881B-79952220F759}" destId="{A0AA4BFB-1446-44B4-935A-72DA54038C82}" srcOrd="0" destOrd="0" parTransId="{FA5ABF51-3CB8-402B-B3A4-65A62889371F}" sibTransId="{4326CDD7-B670-4DE4-B1DF-EDD8FF63846D}"/>
    <dgm:cxn modelId="{34B168EA-070B-4B45-BB60-6F19CE4CB736}" type="presOf" srcId="{87B5C6FA-FA02-48A0-B32A-F5D0361D00BF}" destId="{4FE176DE-8DDF-4676-9EAE-11464936055E}" srcOrd="0" destOrd="0" presId="urn:microsoft.com/office/officeart/2005/8/layout/chevron1"/>
    <dgm:cxn modelId="{5CEB44D5-1DD0-457A-B0C6-DC852914B759}" type="presOf" srcId="{CC61EA88-6389-4087-A12A-F11B4ECF27FD}" destId="{F322A7C5-6ED6-448B-AB0B-7CAE7FB67868}" srcOrd="0" destOrd="0" presId="urn:microsoft.com/office/officeart/2005/8/layout/chevron1"/>
    <dgm:cxn modelId="{09295D06-D444-435A-9485-1F6E875A9EB2}" type="presOf" srcId="{9571BFD9-E461-49CD-881B-79952220F759}" destId="{61DCF653-97C8-47E1-B7F7-896AAB2CA3EC}" srcOrd="0" destOrd="0" presId="urn:microsoft.com/office/officeart/2005/8/layout/chevron1"/>
    <dgm:cxn modelId="{5EE6E748-6C48-4CA7-B523-F5EC8BB3592D}" type="presOf" srcId="{7A47880E-6F64-4B29-B5E7-92660F6264A2}" destId="{1CB8CF3F-69BF-49F6-A6D0-86D8BEFE60A3}" srcOrd="0" destOrd="0" presId="urn:microsoft.com/office/officeart/2005/8/layout/chevron1"/>
    <dgm:cxn modelId="{8864EC83-6A2D-4023-8BFD-A66684301064}" srcId="{9571BFD9-E461-49CD-881B-79952220F759}" destId="{CC61EA88-6389-4087-A12A-F11B4ECF27FD}" srcOrd="3" destOrd="0" parTransId="{A0A5880D-D656-4D9F-BF58-D38BA3BB09E5}" sibTransId="{F055B361-9A2A-4F51-A085-F843B65E5FB4}"/>
    <dgm:cxn modelId="{6E132007-8E8C-4CA9-9F16-234ADB2934B2}" type="presParOf" srcId="{61DCF653-97C8-47E1-B7F7-896AAB2CA3EC}" destId="{CD039B4D-2358-4ABB-86D7-C475D3DBD304}" srcOrd="0" destOrd="0" presId="urn:microsoft.com/office/officeart/2005/8/layout/chevron1"/>
    <dgm:cxn modelId="{50F26AE5-5889-40D1-96A7-602FDEBD65F1}" type="presParOf" srcId="{61DCF653-97C8-47E1-B7F7-896AAB2CA3EC}" destId="{AE9FEADB-B483-4E4C-8A4D-D9ACF819FAE8}" srcOrd="1" destOrd="0" presId="urn:microsoft.com/office/officeart/2005/8/layout/chevron1"/>
    <dgm:cxn modelId="{275C6362-C298-477B-83A6-52E9C81E0503}" type="presParOf" srcId="{61DCF653-97C8-47E1-B7F7-896AAB2CA3EC}" destId="{4FE176DE-8DDF-4676-9EAE-11464936055E}" srcOrd="2" destOrd="0" presId="urn:microsoft.com/office/officeart/2005/8/layout/chevron1"/>
    <dgm:cxn modelId="{C86B5BFA-EC13-4601-B491-BA118B1D8CD5}" type="presParOf" srcId="{61DCF653-97C8-47E1-B7F7-896AAB2CA3EC}" destId="{6B4BE480-3BD4-446B-8F02-8969D3037195}" srcOrd="3" destOrd="0" presId="urn:microsoft.com/office/officeart/2005/8/layout/chevron1"/>
    <dgm:cxn modelId="{B985F899-5903-4D68-8B1E-1761319AE447}" type="presParOf" srcId="{61DCF653-97C8-47E1-B7F7-896AAB2CA3EC}" destId="{1CB8CF3F-69BF-49F6-A6D0-86D8BEFE60A3}" srcOrd="4" destOrd="0" presId="urn:microsoft.com/office/officeart/2005/8/layout/chevron1"/>
    <dgm:cxn modelId="{60666AFC-176F-4E28-88A5-F2AE107ED13C}" type="presParOf" srcId="{61DCF653-97C8-47E1-B7F7-896AAB2CA3EC}" destId="{8FEFFD02-2332-44E7-95C7-6A8B80B70B9C}" srcOrd="5" destOrd="0" presId="urn:microsoft.com/office/officeart/2005/8/layout/chevron1"/>
    <dgm:cxn modelId="{3421D082-F39B-4A4A-9204-31C5960BC403}" type="presParOf" srcId="{61DCF653-97C8-47E1-B7F7-896AAB2CA3EC}" destId="{F322A7C5-6ED6-448B-AB0B-7CAE7FB67868}" srcOrd="6"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5F640F-0124-4AE5-A382-C33E7372AF8D}">
      <dsp:nvSpPr>
        <dsp:cNvPr id="0" name=""/>
        <dsp:cNvSpPr/>
      </dsp:nvSpPr>
      <dsp:spPr>
        <a:xfrm>
          <a:off x="0" y="0"/>
          <a:ext cx="3298256" cy="3649252"/>
        </a:xfrm>
        <a:prstGeom prst="triangl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9CCE7B-FC7C-4811-9937-DB1AA8CB1CD2}">
      <dsp:nvSpPr>
        <dsp:cNvPr id="0" name=""/>
        <dsp:cNvSpPr/>
      </dsp:nvSpPr>
      <dsp:spPr>
        <a:xfrm>
          <a:off x="1594523" y="365281"/>
          <a:ext cx="2143866" cy="648597"/>
        </a:xfrm>
        <a:prstGeom prst="round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rtl="1">
            <a:lnSpc>
              <a:spcPct val="90000"/>
            </a:lnSpc>
            <a:spcBef>
              <a:spcPct val="0"/>
            </a:spcBef>
            <a:spcAft>
              <a:spcPct val="35000"/>
            </a:spcAft>
          </a:pPr>
          <a:r>
            <a:rPr lang="ar-SY" sz="1100" kern="1200" dirty="0" smtClean="0">
              <a:latin typeface="Calibri" panose="020F0502020204030204" pitchFamily="34" charset="0"/>
              <a:cs typeface="Calibri" panose="020F0502020204030204" pitchFamily="34" charset="0"/>
            </a:rPr>
            <a:t>اللوائح التنفيذية وقرارات الهيئات الرئاسية الأخرى</a:t>
          </a:r>
          <a:endParaRPr lang="en-US" sz="1100" kern="1200" dirty="0" smtClean="0">
            <a:latin typeface="Calibri" panose="020F0502020204030204" pitchFamily="34" charset="0"/>
            <a:cs typeface="Calibri" panose="020F0502020204030204" pitchFamily="34" charset="0"/>
          </a:endParaRPr>
        </a:p>
      </dsp:txBody>
      <dsp:txXfrm>
        <a:off x="1626185" y="396943"/>
        <a:ext cx="2080542" cy="585273"/>
      </dsp:txXfrm>
    </dsp:sp>
    <dsp:sp modelId="{D3583F90-736E-4B1D-A989-AC7906400438}">
      <dsp:nvSpPr>
        <dsp:cNvPr id="0" name=""/>
        <dsp:cNvSpPr/>
      </dsp:nvSpPr>
      <dsp:spPr>
        <a:xfrm>
          <a:off x="1594523" y="1094953"/>
          <a:ext cx="2143866" cy="648597"/>
        </a:xfrm>
        <a:prstGeom prst="roundRect">
          <a:avLst/>
        </a:prstGeom>
        <a:solidFill>
          <a:schemeClr val="lt1">
            <a:alpha val="90000"/>
            <a:hueOff val="0"/>
            <a:satOff val="0"/>
            <a:lumOff val="0"/>
            <a:alphaOff val="0"/>
          </a:schemeClr>
        </a:solidFill>
        <a:ln w="25400" cap="flat" cmpd="sng" algn="ctr">
          <a:solidFill>
            <a:schemeClr val="accent5">
              <a:hueOff val="1085675"/>
              <a:satOff val="3732"/>
              <a:lumOff val="-1790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ar-SY" sz="1100" kern="1200" dirty="0" smtClean="0">
              <a:latin typeface="Calibri" panose="020F0502020204030204" pitchFamily="34" charset="0"/>
              <a:cs typeface="Calibri" panose="020F0502020204030204" pitchFamily="34" charset="0"/>
            </a:rPr>
            <a:t>القواعد</a:t>
          </a:r>
          <a:r>
            <a:rPr lang="en-US" sz="1400" kern="1200" dirty="0" smtClean="0">
              <a:latin typeface="Calibri" panose="020F0502020204030204" pitchFamily="34" charset="0"/>
              <a:cs typeface="Calibri" panose="020F0502020204030204" pitchFamily="34" charset="0"/>
            </a:rPr>
            <a:t> </a:t>
          </a:r>
          <a:endParaRPr lang="en-US" sz="1400" kern="1200" dirty="0" smtClean="0">
            <a:latin typeface="Calibri" panose="020F0502020204030204" pitchFamily="34" charset="0"/>
            <a:cs typeface="Calibri" panose="020F0502020204030204" pitchFamily="34" charset="0"/>
          </a:endParaRPr>
        </a:p>
      </dsp:txBody>
      <dsp:txXfrm>
        <a:off x="1626185" y="1126615"/>
        <a:ext cx="2080542" cy="585273"/>
      </dsp:txXfrm>
    </dsp:sp>
    <dsp:sp modelId="{E5B880DE-8826-494E-A361-B942923B973F}">
      <dsp:nvSpPr>
        <dsp:cNvPr id="0" name=""/>
        <dsp:cNvSpPr/>
      </dsp:nvSpPr>
      <dsp:spPr>
        <a:xfrm>
          <a:off x="1594523" y="1824626"/>
          <a:ext cx="2143866" cy="648597"/>
        </a:xfrm>
        <a:prstGeom prst="roundRect">
          <a:avLst/>
        </a:prstGeom>
        <a:solidFill>
          <a:schemeClr val="lt1">
            <a:alpha val="90000"/>
            <a:hueOff val="0"/>
            <a:satOff val="0"/>
            <a:lumOff val="0"/>
            <a:alphaOff val="0"/>
          </a:schemeClr>
        </a:solidFill>
        <a:ln w="25400" cap="flat" cmpd="sng" algn="ctr">
          <a:solidFill>
            <a:schemeClr val="accent5">
              <a:hueOff val="2171351"/>
              <a:satOff val="7464"/>
              <a:lumOff val="-358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ar-SY" sz="1100" kern="1200" dirty="0" smtClean="0">
              <a:latin typeface="Calibri" panose="020F0502020204030204" pitchFamily="34" charset="0"/>
              <a:cs typeface="Calibri" panose="020F0502020204030204" pitchFamily="34" charset="0"/>
            </a:rPr>
            <a:t>التعميمات الإدارية</a:t>
          </a:r>
          <a:endParaRPr lang="en-US" sz="1100" kern="1200" dirty="0" smtClean="0">
            <a:latin typeface="Calibri" panose="020F0502020204030204" pitchFamily="34" charset="0"/>
            <a:cs typeface="Calibri" panose="020F0502020204030204" pitchFamily="34" charset="0"/>
          </a:endParaRPr>
        </a:p>
      </dsp:txBody>
      <dsp:txXfrm>
        <a:off x="1626185" y="1856288"/>
        <a:ext cx="2080542" cy="585273"/>
      </dsp:txXfrm>
    </dsp:sp>
    <dsp:sp modelId="{88B04146-E3E5-40FA-8EB3-1156804F0083}">
      <dsp:nvSpPr>
        <dsp:cNvPr id="0" name=""/>
        <dsp:cNvSpPr/>
      </dsp:nvSpPr>
      <dsp:spPr>
        <a:xfrm>
          <a:off x="1594523" y="2554298"/>
          <a:ext cx="2143866" cy="648597"/>
        </a:xfrm>
        <a:prstGeom prst="roundRect">
          <a:avLst/>
        </a:prstGeom>
        <a:solidFill>
          <a:schemeClr val="lt1">
            <a:alpha val="90000"/>
            <a:hueOff val="0"/>
            <a:satOff val="0"/>
            <a:lumOff val="0"/>
            <a:alphaOff val="0"/>
          </a:schemeClr>
        </a:solidFill>
        <a:ln w="25400" cap="flat" cmpd="sng" algn="ctr">
          <a:solidFill>
            <a:schemeClr val="accent5">
              <a:hueOff val="3257026"/>
              <a:satOff val="11196"/>
              <a:lumOff val="-5372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rtl="1">
            <a:lnSpc>
              <a:spcPct val="90000"/>
            </a:lnSpc>
            <a:spcBef>
              <a:spcPct val="0"/>
            </a:spcBef>
            <a:spcAft>
              <a:spcPct val="35000"/>
            </a:spcAft>
          </a:pPr>
          <a:r>
            <a:rPr lang="ar-SY" sz="1100" kern="1200" dirty="0" smtClean="0">
              <a:latin typeface="Calibri" panose="020F0502020204030204" pitchFamily="34" charset="0"/>
              <a:cs typeface="Calibri" panose="020F0502020204030204" pitchFamily="34" charset="0"/>
            </a:rPr>
            <a:t>إجراءات التشغيل القياسية والأدلة والمبادئ التوجيهية</a:t>
          </a:r>
          <a:endParaRPr lang="en-US" sz="1100" kern="1200" dirty="0" smtClean="0">
            <a:latin typeface="Calibri" panose="020F0502020204030204" pitchFamily="34" charset="0"/>
            <a:cs typeface="Calibri" panose="020F0502020204030204" pitchFamily="34" charset="0"/>
          </a:endParaRPr>
        </a:p>
      </dsp:txBody>
      <dsp:txXfrm>
        <a:off x="1626185" y="2585960"/>
        <a:ext cx="2080542" cy="5852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039B4D-2358-4ABB-86D7-C475D3DBD304}">
      <dsp:nvSpPr>
        <dsp:cNvPr id="0" name=""/>
        <dsp:cNvSpPr/>
      </dsp:nvSpPr>
      <dsp:spPr>
        <a:xfrm>
          <a:off x="875125" y="683781"/>
          <a:ext cx="1811509" cy="755793"/>
        </a:xfrm>
        <a:prstGeom prst="chevron">
          <a:avLst/>
        </a:prstGeom>
        <a:solidFill>
          <a:schemeClr val="accent1">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ar-SY" sz="1400" kern="1200" dirty="0" smtClean="0">
              <a:solidFill>
                <a:schemeClr val="tx1"/>
              </a:solidFill>
              <a:latin typeface="Calibri" panose="020F0502020204030204" pitchFamily="34" charset="0"/>
              <a:cs typeface="Calibri" panose="020F0502020204030204" pitchFamily="34" charset="0"/>
            </a:rPr>
            <a:t>لجنة الميزانية 2022</a:t>
          </a:r>
          <a:endParaRPr lang="en-US" sz="900" kern="1200" dirty="0">
            <a:solidFill>
              <a:schemeClr val="tx1"/>
            </a:solidFill>
            <a:latin typeface="Calibri" panose="020F0502020204030204" pitchFamily="34" charset="0"/>
            <a:cs typeface="Calibri" panose="020F0502020204030204" pitchFamily="34" charset="0"/>
          </a:endParaRPr>
        </a:p>
      </dsp:txBody>
      <dsp:txXfrm>
        <a:off x="1253022" y="683781"/>
        <a:ext cx="1055716" cy="755793"/>
      </dsp:txXfrm>
    </dsp:sp>
    <dsp:sp modelId="{4FE176DE-8DDF-4676-9EAE-11464936055E}">
      <dsp:nvSpPr>
        <dsp:cNvPr id="0" name=""/>
        <dsp:cNvSpPr/>
      </dsp:nvSpPr>
      <dsp:spPr>
        <a:xfrm>
          <a:off x="2529534" y="687085"/>
          <a:ext cx="1972964" cy="686727"/>
        </a:xfrm>
        <a:prstGeom prst="chevron">
          <a:avLst/>
        </a:prstGeom>
        <a:solidFill>
          <a:schemeClr val="accent1">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ar-SY" sz="1400" kern="1200" dirty="0" smtClean="0">
              <a:solidFill>
                <a:schemeClr val="tx1"/>
              </a:solidFill>
              <a:latin typeface="Calibri" panose="020F0502020204030204" pitchFamily="34" charset="0"/>
              <a:cs typeface="Calibri" panose="020F0502020204030204" pitchFamily="34" charset="0"/>
            </a:rPr>
            <a:t>الجمعية العامة </a:t>
          </a:r>
          <a:r>
            <a:rPr lang="ar-SY" sz="1400" kern="1200" dirty="0" err="1" smtClean="0">
              <a:solidFill>
                <a:schemeClr val="tx1"/>
              </a:solidFill>
              <a:latin typeface="Calibri" panose="020F0502020204030204" pitchFamily="34" charset="0"/>
              <a:cs typeface="Calibri" panose="020F0502020204030204" pitchFamily="34" charset="0"/>
            </a:rPr>
            <a:t>للويبو</a:t>
          </a:r>
          <a:endParaRPr lang="en-US" sz="1400" kern="1200" dirty="0">
            <a:solidFill>
              <a:schemeClr val="tx1"/>
            </a:solidFill>
            <a:latin typeface="Calibri" panose="020F0502020204030204" pitchFamily="34" charset="0"/>
            <a:cs typeface="Calibri" panose="020F0502020204030204" pitchFamily="34" charset="0"/>
          </a:endParaRPr>
        </a:p>
      </dsp:txBody>
      <dsp:txXfrm>
        <a:off x="2872898" y="687085"/>
        <a:ext cx="1286237" cy="686727"/>
      </dsp:txXfrm>
    </dsp:sp>
    <dsp:sp modelId="{1CB8CF3F-69BF-49F6-A6D0-86D8BEFE60A3}">
      <dsp:nvSpPr>
        <dsp:cNvPr id="0" name=""/>
        <dsp:cNvSpPr/>
      </dsp:nvSpPr>
      <dsp:spPr>
        <a:xfrm>
          <a:off x="4370886" y="707990"/>
          <a:ext cx="1830388" cy="653413"/>
        </a:xfrm>
        <a:prstGeom prst="chevron">
          <a:avLst/>
        </a:prstGeom>
        <a:solidFill>
          <a:schemeClr val="accent6">
            <a:lumMod val="60000"/>
            <a:lumOff val="40000"/>
          </a:schemeClr>
        </a:solidFill>
        <a:ln>
          <a:solidFill>
            <a:schemeClr val="accent6">
              <a:lumMod val="20000"/>
              <a:lumOff val="80000"/>
            </a:scheme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ar-SY" sz="1400" kern="1200" dirty="0" smtClean="0">
              <a:solidFill>
                <a:schemeClr val="bg1"/>
              </a:solidFill>
              <a:latin typeface="Calibri" panose="020F0502020204030204" pitchFamily="34" charset="0"/>
              <a:cs typeface="Calibri" panose="020F0502020204030204" pitchFamily="34" charset="0"/>
            </a:rPr>
            <a:t>يناير 2023</a:t>
          </a:r>
          <a:endParaRPr lang="en-US" sz="1050" kern="1200" dirty="0">
            <a:solidFill>
              <a:schemeClr val="bg1"/>
            </a:solidFill>
            <a:latin typeface="Calibri" panose="020F0502020204030204" pitchFamily="34" charset="0"/>
            <a:cs typeface="Calibri" panose="020F0502020204030204" pitchFamily="34" charset="0"/>
          </a:endParaRPr>
        </a:p>
      </dsp:txBody>
      <dsp:txXfrm>
        <a:off x="4697593" y="707990"/>
        <a:ext cx="1176975" cy="653413"/>
      </dsp:txXfrm>
    </dsp:sp>
    <dsp:sp modelId="{F322A7C5-6ED6-448B-AB0B-7CAE7FB67868}">
      <dsp:nvSpPr>
        <dsp:cNvPr id="0" name=""/>
        <dsp:cNvSpPr/>
      </dsp:nvSpPr>
      <dsp:spPr>
        <a:xfrm>
          <a:off x="6232464" y="720497"/>
          <a:ext cx="1887812" cy="653413"/>
        </a:xfrm>
        <a:prstGeom prst="chevron">
          <a:avLst/>
        </a:prstGeom>
        <a:solidFill>
          <a:schemeClr val="accent6">
            <a:lumMod val="60000"/>
            <a:lumOff val="40000"/>
          </a:schemeClr>
        </a:solidFill>
        <a:ln>
          <a:solidFill>
            <a:schemeClr val="accent6">
              <a:lumMod val="20000"/>
              <a:lumOff val="80000"/>
            </a:scheme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ar-SY" sz="1400" kern="1200" dirty="0" smtClean="0">
              <a:solidFill>
                <a:schemeClr val="bg1"/>
              </a:solidFill>
              <a:latin typeface="Calibri" panose="020F0502020204030204" pitchFamily="34" charset="0"/>
              <a:cs typeface="Calibri" panose="020F0502020204030204" pitchFamily="34" charset="0"/>
            </a:rPr>
            <a:t>لجنة الميزانية 2024</a:t>
          </a:r>
          <a:endParaRPr lang="en-US" sz="1400" kern="1200" dirty="0" smtClean="0">
            <a:solidFill>
              <a:schemeClr val="bg1"/>
            </a:solidFill>
            <a:latin typeface="Calibri" panose="020F0502020204030204" pitchFamily="34" charset="0"/>
            <a:cs typeface="Calibri" panose="020F0502020204030204" pitchFamily="34" charset="0"/>
          </a:endParaRPr>
        </a:p>
      </dsp:txBody>
      <dsp:txXfrm>
        <a:off x="6559171" y="720497"/>
        <a:ext cx="1234399" cy="653413"/>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FD7B76C-0592-EE4D-AD5B-7EBB437355C2}" type="datetimeFigureOut">
              <a:rPr lang="en-US" smtClean="0"/>
              <a:t>6/27/2022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273B3D3-3FB9-9942-ABF3-AA486F838B5F}" type="slidenum">
              <a:rPr lang="en-US" smtClean="0"/>
              <a:t>‹#›</a:t>
            </a:fld>
            <a:endParaRPr lang="en-US"/>
          </a:p>
        </p:txBody>
      </p:sp>
    </p:spTree>
    <p:extLst>
      <p:ext uri="{BB962C8B-B14F-4D97-AF65-F5344CB8AC3E}">
        <p14:creationId xmlns:p14="http://schemas.microsoft.com/office/powerpoint/2010/main" val="7034410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506B70-1B75-4466-8C21-FF759C7C9A4D}" type="datetimeFigureOut">
              <a:rPr lang="en-US" smtClean="0"/>
              <a:t>6/27/2022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098C9A-010B-4F62-830F-585A212B6D6C}" type="slidenum">
              <a:rPr lang="en-US" smtClean="0"/>
              <a:t>‹#›</a:t>
            </a:fld>
            <a:endParaRPr lang="en-US"/>
          </a:p>
        </p:txBody>
      </p:sp>
    </p:spTree>
    <p:extLst>
      <p:ext uri="{BB962C8B-B14F-4D97-AF65-F5344CB8AC3E}">
        <p14:creationId xmlns:p14="http://schemas.microsoft.com/office/powerpoint/2010/main" val="1503476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098C9A-010B-4F62-830F-585A212B6D6C}" type="slidenum">
              <a:rPr lang="en-US" smtClean="0"/>
              <a:t>2</a:t>
            </a:fld>
            <a:endParaRPr lang="en-US"/>
          </a:p>
        </p:txBody>
      </p:sp>
    </p:spTree>
    <p:extLst>
      <p:ext uri="{BB962C8B-B14F-4D97-AF65-F5344CB8AC3E}">
        <p14:creationId xmlns:p14="http://schemas.microsoft.com/office/powerpoint/2010/main" val="12183808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098C9A-010B-4F62-830F-585A212B6D6C}" type="slidenum">
              <a:rPr lang="en-US" smtClean="0"/>
              <a:t>11</a:t>
            </a:fld>
            <a:endParaRPr lang="en-US"/>
          </a:p>
        </p:txBody>
      </p:sp>
    </p:spTree>
    <p:extLst>
      <p:ext uri="{BB962C8B-B14F-4D97-AF65-F5344CB8AC3E}">
        <p14:creationId xmlns:p14="http://schemas.microsoft.com/office/powerpoint/2010/main" val="2882333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098C9A-010B-4F62-830F-585A212B6D6C}" type="slidenum">
              <a:rPr lang="en-US" smtClean="0"/>
              <a:t>12</a:t>
            </a:fld>
            <a:endParaRPr lang="en-US"/>
          </a:p>
        </p:txBody>
      </p:sp>
    </p:spTree>
    <p:extLst>
      <p:ext uri="{BB962C8B-B14F-4D97-AF65-F5344CB8AC3E}">
        <p14:creationId xmlns:p14="http://schemas.microsoft.com/office/powerpoint/2010/main" val="5404444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098C9A-010B-4F62-830F-585A212B6D6C}" type="slidenum">
              <a:rPr lang="en-US" smtClean="0"/>
              <a:t>13</a:t>
            </a:fld>
            <a:endParaRPr lang="en-US"/>
          </a:p>
        </p:txBody>
      </p:sp>
    </p:spTree>
    <p:extLst>
      <p:ext uri="{BB962C8B-B14F-4D97-AF65-F5344CB8AC3E}">
        <p14:creationId xmlns:p14="http://schemas.microsoft.com/office/powerpoint/2010/main" val="27234803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098C9A-010B-4F62-830F-585A212B6D6C}" type="slidenum">
              <a:rPr lang="en-US" smtClean="0"/>
              <a:t>14</a:t>
            </a:fld>
            <a:endParaRPr lang="en-US"/>
          </a:p>
        </p:txBody>
      </p:sp>
    </p:spTree>
    <p:extLst>
      <p:ext uri="{BB962C8B-B14F-4D97-AF65-F5344CB8AC3E}">
        <p14:creationId xmlns:p14="http://schemas.microsoft.com/office/powerpoint/2010/main" val="35038126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098C9A-010B-4F62-830F-585A212B6D6C}" type="slidenum">
              <a:rPr lang="en-US" smtClean="0"/>
              <a:t>15</a:t>
            </a:fld>
            <a:endParaRPr lang="en-US"/>
          </a:p>
        </p:txBody>
      </p:sp>
    </p:spTree>
    <p:extLst>
      <p:ext uri="{BB962C8B-B14F-4D97-AF65-F5344CB8AC3E}">
        <p14:creationId xmlns:p14="http://schemas.microsoft.com/office/powerpoint/2010/main" val="20368367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098C9A-010B-4F62-830F-585A212B6D6C}" type="slidenum">
              <a:rPr lang="en-US" smtClean="0"/>
              <a:t>16</a:t>
            </a:fld>
            <a:endParaRPr lang="en-US"/>
          </a:p>
        </p:txBody>
      </p:sp>
    </p:spTree>
    <p:extLst>
      <p:ext uri="{BB962C8B-B14F-4D97-AF65-F5344CB8AC3E}">
        <p14:creationId xmlns:p14="http://schemas.microsoft.com/office/powerpoint/2010/main" val="546205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098C9A-010B-4F62-830F-585A212B6D6C}" type="slidenum">
              <a:rPr lang="en-US" smtClean="0"/>
              <a:t>3</a:t>
            </a:fld>
            <a:endParaRPr lang="en-US"/>
          </a:p>
        </p:txBody>
      </p:sp>
    </p:spTree>
    <p:extLst>
      <p:ext uri="{BB962C8B-B14F-4D97-AF65-F5344CB8AC3E}">
        <p14:creationId xmlns:p14="http://schemas.microsoft.com/office/powerpoint/2010/main" val="2662080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098C9A-010B-4F62-830F-585A212B6D6C}" type="slidenum">
              <a:rPr lang="en-US" smtClean="0"/>
              <a:t>4</a:t>
            </a:fld>
            <a:endParaRPr lang="en-US"/>
          </a:p>
        </p:txBody>
      </p:sp>
    </p:spTree>
    <p:extLst>
      <p:ext uri="{BB962C8B-B14F-4D97-AF65-F5344CB8AC3E}">
        <p14:creationId xmlns:p14="http://schemas.microsoft.com/office/powerpoint/2010/main" val="2555637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098C9A-010B-4F62-830F-585A212B6D6C}" type="slidenum">
              <a:rPr lang="en-US" smtClean="0"/>
              <a:t>5</a:t>
            </a:fld>
            <a:endParaRPr lang="en-US"/>
          </a:p>
        </p:txBody>
      </p:sp>
    </p:spTree>
    <p:extLst>
      <p:ext uri="{BB962C8B-B14F-4D97-AF65-F5344CB8AC3E}">
        <p14:creationId xmlns:p14="http://schemas.microsoft.com/office/powerpoint/2010/main" val="3659048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35D014-3DD3-407A-BA98-D4CA59DBB1DB}"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it-IT"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0611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098C9A-010B-4F62-830F-585A212B6D6C}" type="slidenum">
              <a:rPr lang="en-US" smtClean="0"/>
              <a:t>7</a:t>
            </a:fld>
            <a:endParaRPr lang="en-US"/>
          </a:p>
        </p:txBody>
      </p:sp>
    </p:spTree>
    <p:extLst>
      <p:ext uri="{BB962C8B-B14F-4D97-AF65-F5344CB8AC3E}">
        <p14:creationId xmlns:p14="http://schemas.microsoft.com/office/powerpoint/2010/main" val="33389640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098C9A-010B-4F62-830F-585A212B6D6C}" type="slidenum">
              <a:rPr lang="en-US" smtClean="0"/>
              <a:t>8</a:t>
            </a:fld>
            <a:endParaRPr lang="en-US"/>
          </a:p>
        </p:txBody>
      </p:sp>
    </p:spTree>
    <p:extLst>
      <p:ext uri="{BB962C8B-B14F-4D97-AF65-F5344CB8AC3E}">
        <p14:creationId xmlns:p14="http://schemas.microsoft.com/office/powerpoint/2010/main" val="3292320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098C9A-010B-4F62-830F-585A212B6D6C}" type="slidenum">
              <a:rPr lang="en-US" smtClean="0"/>
              <a:t>9</a:t>
            </a:fld>
            <a:endParaRPr lang="en-US"/>
          </a:p>
        </p:txBody>
      </p:sp>
    </p:spTree>
    <p:extLst>
      <p:ext uri="{BB962C8B-B14F-4D97-AF65-F5344CB8AC3E}">
        <p14:creationId xmlns:p14="http://schemas.microsoft.com/office/powerpoint/2010/main" val="159711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098C9A-010B-4F62-830F-585A212B6D6C}" type="slidenum">
              <a:rPr lang="en-US" smtClean="0"/>
              <a:t>10</a:t>
            </a:fld>
            <a:endParaRPr lang="en-US"/>
          </a:p>
        </p:txBody>
      </p:sp>
    </p:spTree>
    <p:extLst>
      <p:ext uri="{BB962C8B-B14F-4D97-AF65-F5344CB8AC3E}">
        <p14:creationId xmlns:p14="http://schemas.microsoft.com/office/powerpoint/2010/main" val="13307101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597819"/>
            <a:ext cx="7772400" cy="1102519"/>
          </a:xfrm>
        </p:spPr>
        <p:txBody>
          <a:bodyPr/>
          <a:lstStyle>
            <a:lvl1pPr>
              <a:defRPr/>
            </a:lvl1pPr>
          </a:lstStyle>
          <a:p>
            <a:pPr lvl="0"/>
            <a:r>
              <a:rPr lang="fr-CH" noProof="0" smtClean="0"/>
              <a:t>Cliquez et modifiez le titre</a:t>
            </a:r>
            <a:endParaRPr lang="en-US" noProof="0" dirty="0" smtClean="0"/>
          </a:p>
        </p:txBody>
      </p:sp>
      <p:sp>
        <p:nvSpPr>
          <p:cNvPr id="3075" name="Rectangle 3"/>
          <p:cNvSpPr>
            <a:spLocks noGrp="1" noChangeArrowheads="1"/>
          </p:cNvSpPr>
          <p:nvPr>
            <p:ph type="subTitle" idx="1"/>
          </p:nvPr>
        </p:nvSpPr>
        <p:spPr>
          <a:xfrm>
            <a:off x="684213" y="2895600"/>
            <a:ext cx="6400800" cy="1314450"/>
          </a:xfrm>
        </p:spPr>
        <p:txBody>
          <a:bodyPr/>
          <a:lstStyle>
            <a:lvl1pPr marL="0" indent="0">
              <a:buFontTx/>
              <a:buNone/>
              <a:defRPr/>
            </a:lvl1pPr>
          </a:lstStyle>
          <a:p>
            <a:pPr lvl="0"/>
            <a:r>
              <a:rPr lang="fr-CH" noProof="0" smtClean="0"/>
              <a:t>Cliquez pour modifier le style des sous-titres du masque</a:t>
            </a:r>
            <a:endParaRPr lang="en-US" noProof="0" dirty="0" smtClean="0"/>
          </a:p>
        </p:txBody>
      </p:sp>
    </p:spTree>
    <p:extLst>
      <p:ext uri="{BB962C8B-B14F-4D97-AF65-F5344CB8AC3E}">
        <p14:creationId xmlns:p14="http://schemas.microsoft.com/office/powerpoint/2010/main" val="136395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smtClean="0"/>
              <a:t>Cliquez et modifiez le titre</a:t>
            </a:r>
            <a:endParaRPr lang="fr-CH" dirty="0"/>
          </a:p>
        </p:txBody>
      </p:sp>
      <p:sp>
        <p:nvSpPr>
          <p:cNvPr id="3" name="Vertical Text Placeholder 2"/>
          <p:cNvSpPr>
            <a:spLocks noGrp="1"/>
          </p:cNvSpPr>
          <p:nvPr>
            <p:ph type="body" orient="vert" idx="1"/>
          </p:nvPr>
        </p:nvSpPr>
        <p:spPr/>
        <p:txBody>
          <a:bodyPr vert="eaVert"/>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CH"/>
          </a:p>
        </p:txBody>
      </p:sp>
      <p:sp>
        <p:nvSpPr>
          <p:cNvPr id="4" name="Rectangle 6"/>
          <p:cNvSpPr>
            <a:spLocks noGrp="1" noChangeArrowheads="1"/>
          </p:cNvSpPr>
          <p:nvPr>
            <p:ph type="sldNum" sz="quarter" idx="10"/>
          </p:nvPr>
        </p:nvSpPr>
        <p:spPr>
          <a:ln/>
        </p:spPr>
        <p:txBody>
          <a:bodyPr/>
          <a:lstStyle>
            <a:lvl1pPr>
              <a:defRPr/>
            </a:lvl1pPr>
          </a:lstStyle>
          <a:p>
            <a:pPr>
              <a:defRPr/>
            </a:pPr>
            <a:fld id="{F0C87F44-F69E-422C-8535-CD3109F0F54E}" type="slidenum">
              <a:rPr lang="en-US"/>
              <a:pPr>
                <a:defRPr/>
              </a:pPr>
              <a:t>‹#›</a:t>
            </a:fld>
            <a:endParaRPr lang="en-US"/>
          </a:p>
        </p:txBody>
      </p:sp>
    </p:spTree>
    <p:extLst>
      <p:ext uri="{BB962C8B-B14F-4D97-AF65-F5344CB8AC3E}">
        <p14:creationId xmlns:p14="http://schemas.microsoft.com/office/powerpoint/2010/main" val="3788905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fr-CH" smtClean="0"/>
              <a:t>Cliquez et modifiez le titre</a:t>
            </a:r>
            <a:endParaRPr lang="fr-CH"/>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CH"/>
          </a:p>
        </p:txBody>
      </p:sp>
      <p:sp>
        <p:nvSpPr>
          <p:cNvPr id="4" name="Rectangle 6"/>
          <p:cNvSpPr>
            <a:spLocks noGrp="1" noChangeArrowheads="1"/>
          </p:cNvSpPr>
          <p:nvPr>
            <p:ph type="sldNum" sz="quarter" idx="10"/>
          </p:nvPr>
        </p:nvSpPr>
        <p:spPr>
          <a:ln/>
        </p:spPr>
        <p:txBody>
          <a:bodyPr/>
          <a:lstStyle>
            <a:lvl1pPr>
              <a:defRPr/>
            </a:lvl1pPr>
          </a:lstStyle>
          <a:p>
            <a:pPr>
              <a:defRPr/>
            </a:pPr>
            <a:fld id="{645FCB04-ABC5-4034-8FA5-EB80B4F8071E}" type="slidenum">
              <a:rPr lang="en-US"/>
              <a:pPr>
                <a:defRPr/>
              </a:pPr>
              <a:t>‹#›</a:t>
            </a:fld>
            <a:endParaRPr lang="en-US"/>
          </a:p>
        </p:txBody>
      </p:sp>
    </p:spTree>
    <p:extLst>
      <p:ext uri="{BB962C8B-B14F-4D97-AF65-F5344CB8AC3E}">
        <p14:creationId xmlns:p14="http://schemas.microsoft.com/office/powerpoint/2010/main" val="32751428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NE COLUMN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762092" y="1066800"/>
            <a:ext cx="7619816" cy="34533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5" name="Text Placeholder 4"/>
          <p:cNvSpPr>
            <a:spLocks noGrp="1"/>
          </p:cNvSpPr>
          <p:nvPr>
            <p:ph type="body" sz="quarter" idx="11" hasCustomPrompt="1"/>
          </p:nvPr>
        </p:nvSpPr>
        <p:spPr>
          <a:xfrm>
            <a:off x="762092" y="152897"/>
            <a:ext cx="7619816" cy="126900"/>
          </a:xfrm>
        </p:spPr>
        <p:txBody>
          <a:bodyPr anchor="b"/>
          <a:lstStyle>
            <a:lvl1pPr>
              <a:spcAft>
                <a:spcPts val="0"/>
              </a:spcAft>
              <a:defRPr sz="900"/>
            </a:lvl1pPr>
          </a:lstStyle>
          <a:p>
            <a:pPr lvl="0"/>
            <a:r>
              <a:rPr lang="en-US" dirty="0"/>
              <a:t>Super title here</a:t>
            </a:r>
          </a:p>
        </p:txBody>
      </p:sp>
      <p:sp>
        <p:nvSpPr>
          <p:cNvPr id="6" name="Title 5"/>
          <p:cNvSpPr>
            <a:spLocks noGrp="1"/>
          </p:cNvSpPr>
          <p:nvPr>
            <p:ph type="title"/>
          </p:nvPr>
        </p:nvSpPr>
        <p:spPr>
          <a:xfrm>
            <a:off x="762092" y="338681"/>
            <a:ext cx="7619816" cy="542700"/>
          </a:xfrm>
        </p:spPr>
        <p:txBody>
          <a:bodyPr/>
          <a:lstStyle/>
          <a:p>
            <a:r>
              <a:rPr lang="it-IT"/>
              <a:t>Fare clic per modificare lo stile del titolo</a:t>
            </a:r>
            <a:endParaRPr lang="en-GB" dirty="0"/>
          </a:p>
        </p:txBody>
      </p:sp>
      <p:pic>
        <p:nvPicPr>
          <p:cNvPr id="48" name="Immagine 47">
            <a:extLst>
              <a:ext uri="{FF2B5EF4-FFF2-40B4-BE49-F238E27FC236}">
                <a16:creationId xmlns:a16="http://schemas.microsoft.com/office/drawing/2014/main" id="{6419EB38-5689-4358-9C62-10F86BC306E4}"/>
              </a:ext>
            </a:extLst>
          </p:cNvPr>
          <p:cNvPicPr>
            <a:picLocks noChangeAspect="1"/>
          </p:cNvPicPr>
          <p:nvPr userDrawn="1"/>
        </p:nvPicPr>
        <p:blipFill>
          <a:blip r:embed="rId2"/>
          <a:stretch>
            <a:fillRect/>
          </a:stretch>
        </p:blipFill>
        <p:spPr>
          <a:xfrm>
            <a:off x="8580472" y="123457"/>
            <a:ext cx="430450" cy="430450"/>
          </a:xfrm>
          <a:prstGeom prst="rect">
            <a:avLst/>
          </a:prstGeom>
        </p:spPr>
      </p:pic>
    </p:spTree>
    <p:extLst>
      <p:ext uri="{BB962C8B-B14F-4D97-AF65-F5344CB8AC3E}">
        <p14:creationId xmlns:p14="http://schemas.microsoft.com/office/powerpoint/2010/main" val="2248799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smtClean="0"/>
              <a:t>Cliquez et modifiez le titre</a:t>
            </a:r>
            <a:endParaRPr lang="fr-CH"/>
          </a:p>
        </p:txBody>
      </p:sp>
      <p:sp>
        <p:nvSpPr>
          <p:cNvPr id="3" name="Content Placeholder 2"/>
          <p:cNvSpPr>
            <a:spLocks noGrp="1"/>
          </p:cNvSpPr>
          <p:nvPr>
            <p:ph idx="1"/>
          </p:nvPr>
        </p:nvSpPr>
        <p:spPr/>
        <p:txBody>
          <a:body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CH"/>
          </a:p>
        </p:txBody>
      </p:sp>
      <p:sp>
        <p:nvSpPr>
          <p:cNvPr id="4" name="Rectangle 6"/>
          <p:cNvSpPr>
            <a:spLocks noGrp="1" noChangeArrowheads="1"/>
          </p:cNvSpPr>
          <p:nvPr>
            <p:ph type="sldNum" sz="quarter" idx="10"/>
          </p:nvPr>
        </p:nvSpPr>
        <p:spPr>
          <a:ln/>
        </p:spPr>
        <p:txBody>
          <a:bodyPr/>
          <a:lstStyle>
            <a:lvl1pPr>
              <a:defRPr/>
            </a:lvl1pPr>
          </a:lstStyle>
          <a:p>
            <a:pPr>
              <a:defRPr/>
            </a:pPr>
            <a:fld id="{DB691572-585C-412F-8989-1D611FFE419E}" type="slidenum">
              <a:rPr lang="en-US"/>
              <a:pPr>
                <a:defRPr/>
              </a:pPr>
              <a:t>‹#›</a:t>
            </a:fld>
            <a:endParaRPr lang="en-US"/>
          </a:p>
        </p:txBody>
      </p:sp>
    </p:spTree>
    <p:extLst>
      <p:ext uri="{BB962C8B-B14F-4D97-AF65-F5344CB8AC3E}">
        <p14:creationId xmlns:p14="http://schemas.microsoft.com/office/powerpoint/2010/main" val="3461825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200" b="1" cap="all"/>
            </a:lvl1pPr>
          </a:lstStyle>
          <a:p>
            <a:r>
              <a:rPr lang="fr-CH" smtClean="0"/>
              <a:t>Cliquez et modifiez le titre</a:t>
            </a:r>
            <a:endParaRPr lang="fr-CH"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CH" smtClean="0"/>
              <a:t>Cliquez pour modifier les styles du texte du masque</a:t>
            </a:r>
          </a:p>
        </p:txBody>
      </p:sp>
      <p:sp>
        <p:nvSpPr>
          <p:cNvPr id="4" name="Rectangle 6"/>
          <p:cNvSpPr>
            <a:spLocks noGrp="1" noChangeArrowheads="1"/>
          </p:cNvSpPr>
          <p:nvPr>
            <p:ph type="sldNum" sz="quarter" idx="10"/>
          </p:nvPr>
        </p:nvSpPr>
        <p:spPr>
          <a:ln/>
        </p:spPr>
        <p:txBody>
          <a:bodyPr/>
          <a:lstStyle>
            <a:lvl1pPr>
              <a:defRPr/>
            </a:lvl1pPr>
          </a:lstStyle>
          <a:p>
            <a:pPr>
              <a:defRPr/>
            </a:pPr>
            <a:fld id="{B78EC082-E2BA-4736-9396-74A260CE7D00}" type="slidenum">
              <a:rPr lang="en-US"/>
              <a:pPr>
                <a:defRPr/>
              </a:pPr>
              <a:t>‹#›</a:t>
            </a:fld>
            <a:endParaRPr lang="en-US"/>
          </a:p>
        </p:txBody>
      </p:sp>
    </p:spTree>
    <p:extLst>
      <p:ext uri="{BB962C8B-B14F-4D97-AF65-F5344CB8AC3E}">
        <p14:creationId xmlns:p14="http://schemas.microsoft.com/office/powerpoint/2010/main" val="2034675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smtClean="0"/>
              <a:t>Cliquez et modifiez le titre</a:t>
            </a:r>
            <a:endParaRPr lang="fr-CH"/>
          </a:p>
        </p:txBody>
      </p:sp>
      <p:sp>
        <p:nvSpPr>
          <p:cNvPr id="3" name="Content Placeholder 2"/>
          <p:cNvSpPr>
            <a:spLocks noGrp="1"/>
          </p:cNvSpPr>
          <p:nvPr>
            <p:ph sz="half" idx="1"/>
          </p:nvPr>
        </p:nvSpPr>
        <p:spPr>
          <a:xfrm>
            <a:off x="457200" y="1329929"/>
            <a:ext cx="4038600" cy="3264694"/>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CH" dirty="0"/>
          </a:p>
        </p:txBody>
      </p:sp>
      <p:sp>
        <p:nvSpPr>
          <p:cNvPr id="4" name="Content Placeholder 3"/>
          <p:cNvSpPr>
            <a:spLocks noGrp="1"/>
          </p:cNvSpPr>
          <p:nvPr>
            <p:ph sz="half" idx="2"/>
          </p:nvPr>
        </p:nvSpPr>
        <p:spPr>
          <a:xfrm>
            <a:off x="4648200" y="1329929"/>
            <a:ext cx="4038600" cy="3264694"/>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CH" dirty="0"/>
          </a:p>
        </p:txBody>
      </p:sp>
      <p:sp>
        <p:nvSpPr>
          <p:cNvPr id="5" name="Rectangle 6"/>
          <p:cNvSpPr>
            <a:spLocks noGrp="1" noChangeArrowheads="1"/>
          </p:cNvSpPr>
          <p:nvPr>
            <p:ph type="sldNum" sz="quarter" idx="10"/>
          </p:nvPr>
        </p:nvSpPr>
        <p:spPr>
          <a:ln/>
        </p:spPr>
        <p:txBody>
          <a:bodyPr/>
          <a:lstStyle>
            <a:lvl1pPr>
              <a:defRPr/>
            </a:lvl1pPr>
          </a:lstStyle>
          <a:p>
            <a:pPr>
              <a:defRPr/>
            </a:pPr>
            <a:fld id="{4543CD20-1BCC-4C9D-BFDB-3521026AB6C4}" type="slidenum">
              <a:rPr lang="en-US"/>
              <a:pPr>
                <a:defRPr/>
              </a:pPr>
              <a:t>‹#›</a:t>
            </a:fld>
            <a:endParaRPr lang="en-US"/>
          </a:p>
        </p:txBody>
      </p:sp>
    </p:spTree>
    <p:extLst>
      <p:ext uri="{BB962C8B-B14F-4D97-AF65-F5344CB8AC3E}">
        <p14:creationId xmlns:p14="http://schemas.microsoft.com/office/powerpoint/2010/main" val="5777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CH" smtClean="0"/>
              <a:t>Cliquez et modifiez le titre</a:t>
            </a:r>
            <a:endParaRPr lang="fr-CH" dirty="0"/>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Cliquez pour modifier les styles du texte du masque</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CH" dirty="0"/>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Cliquez pour modifier les styles du texte du masque</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CH"/>
          </a:p>
        </p:txBody>
      </p:sp>
      <p:sp>
        <p:nvSpPr>
          <p:cNvPr id="7" name="Rectangle 6"/>
          <p:cNvSpPr>
            <a:spLocks noGrp="1" noChangeArrowheads="1"/>
          </p:cNvSpPr>
          <p:nvPr>
            <p:ph type="sldNum" sz="quarter" idx="10"/>
          </p:nvPr>
        </p:nvSpPr>
        <p:spPr>
          <a:ln/>
        </p:spPr>
        <p:txBody>
          <a:bodyPr/>
          <a:lstStyle>
            <a:lvl1pPr>
              <a:defRPr/>
            </a:lvl1pPr>
          </a:lstStyle>
          <a:p>
            <a:pPr>
              <a:defRPr/>
            </a:pPr>
            <a:fld id="{C2D4093F-107C-45E0-A025-65FCB919FCDE}" type="slidenum">
              <a:rPr lang="en-US"/>
              <a:pPr>
                <a:defRPr/>
              </a:pPr>
              <a:t>‹#›</a:t>
            </a:fld>
            <a:endParaRPr lang="en-US"/>
          </a:p>
        </p:txBody>
      </p:sp>
    </p:spTree>
    <p:extLst>
      <p:ext uri="{BB962C8B-B14F-4D97-AF65-F5344CB8AC3E}">
        <p14:creationId xmlns:p14="http://schemas.microsoft.com/office/powerpoint/2010/main" val="1281621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smtClean="0"/>
              <a:t>Cliquez et modifiez le titre</a:t>
            </a:r>
            <a:endParaRPr lang="fr-CH"/>
          </a:p>
        </p:txBody>
      </p:sp>
      <p:sp>
        <p:nvSpPr>
          <p:cNvPr id="3" name="Rectangle 6"/>
          <p:cNvSpPr>
            <a:spLocks noGrp="1" noChangeArrowheads="1"/>
          </p:cNvSpPr>
          <p:nvPr>
            <p:ph type="sldNum" sz="quarter" idx="10"/>
          </p:nvPr>
        </p:nvSpPr>
        <p:spPr>
          <a:ln/>
        </p:spPr>
        <p:txBody>
          <a:bodyPr/>
          <a:lstStyle>
            <a:lvl1pPr>
              <a:defRPr/>
            </a:lvl1pPr>
          </a:lstStyle>
          <a:p>
            <a:pPr>
              <a:defRPr/>
            </a:pPr>
            <a:fld id="{D82C7A2C-614A-4DC6-845D-C9FD0CFDC60A}" type="slidenum">
              <a:rPr lang="en-US"/>
              <a:pPr>
                <a:defRPr/>
              </a:pPr>
              <a:t>‹#›</a:t>
            </a:fld>
            <a:endParaRPr lang="en-US"/>
          </a:p>
        </p:txBody>
      </p:sp>
    </p:spTree>
    <p:extLst>
      <p:ext uri="{BB962C8B-B14F-4D97-AF65-F5344CB8AC3E}">
        <p14:creationId xmlns:p14="http://schemas.microsoft.com/office/powerpoint/2010/main" val="4025716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6E15D710-EA32-43EF-9CFD-E65166C7F2A3}" type="slidenum">
              <a:rPr lang="en-US"/>
              <a:pPr>
                <a:defRPr/>
              </a:pPr>
              <a:t>‹#›</a:t>
            </a:fld>
            <a:endParaRPr lang="en-US"/>
          </a:p>
        </p:txBody>
      </p:sp>
    </p:spTree>
    <p:extLst>
      <p:ext uri="{BB962C8B-B14F-4D97-AF65-F5344CB8AC3E}">
        <p14:creationId xmlns:p14="http://schemas.microsoft.com/office/powerpoint/2010/main" val="1718145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fr-CH" smtClean="0"/>
              <a:t>Cliquez et modifiez le titre</a:t>
            </a:r>
            <a:endParaRPr lang="fr-CH"/>
          </a:p>
        </p:txBody>
      </p:sp>
      <p:sp>
        <p:nvSpPr>
          <p:cNvPr id="3" name="Content Placeholder 2"/>
          <p:cNvSpPr>
            <a:spLocks noGrp="1"/>
          </p:cNvSpPr>
          <p:nvPr>
            <p:ph idx="1"/>
          </p:nvPr>
        </p:nvSpPr>
        <p:spPr>
          <a:xfrm>
            <a:off x="3575050" y="204788"/>
            <a:ext cx="5111750" cy="4389835"/>
          </a:xfrm>
        </p:spPr>
        <p:txBody>
          <a:bodyPr/>
          <a:lstStyle>
            <a:lvl1pPr>
              <a:defRPr sz="2800"/>
            </a:lvl1pPr>
            <a:lvl2pPr>
              <a:defRPr sz="24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CH" dirty="0"/>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Cliquez pour modifier les styles du texte du masque</a:t>
            </a:r>
          </a:p>
        </p:txBody>
      </p:sp>
      <p:sp>
        <p:nvSpPr>
          <p:cNvPr id="5" name="Rectangle 6"/>
          <p:cNvSpPr>
            <a:spLocks noGrp="1" noChangeArrowheads="1"/>
          </p:cNvSpPr>
          <p:nvPr>
            <p:ph type="sldNum" sz="quarter" idx="10"/>
          </p:nvPr>
        </p:nvSpPr>
        <p:spPr>
          <a:ln/>
        </p:spPr>
        <p:txBody>
          <a:bodyPr/>
          <a:lstStyle>
            <a:lvl1pPr>
              <a:defRPr/>
            </a:lvl1pPr>
          </a:lstStyle>
          <a:p>
            <a:pPr>
              <a:defRPr/>
            </a:pPr>
            <a:fld id="{6C88C303-52BA-4743-9C41-48C2380AC69E}" type="slidenum">
              <a:rPr lang="en-US"/>
              <a:pPr>
                <a:defRPr/>
              </a:pPr>
              <a:t>‹#›</a:t>
            </a:fld>
            <a:endParaRPr lang="en-US"/>
          </a:p>
        </p:txBody>
      </p:sp>
    </p:spTree>
    <p:extLst>
      <p:ext uri="{BB962C8B-B14F-4D97-AF65-F5344CB8AC3E}">
        <p14:creationId xmlns:p14="http://schemas.microsoft.com/office/powerpoint/2010/main" val="999853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fr-CH" smtClean="0"/>
              <a:t>Cliquez et modifiez le titre</a:t>
            </a:r>
            <a:endParaRPr lang="fr-CH"/>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CH" noProof="0" smtClean="0"/>
              <a:t>Faire glisser l'image vers l'espace réservé ou cliquer sur l'icône pour l'ajouter</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Cliquez pour modifier les styles du texte du masque</a:t>
            </a:r>
          </a:p>
        </p:txBody>
      </p:sp>
      <p:sp>
        <p:nvSpPr>
          <p:cNvPr id="5" name="Rectangle 6"/>
          <p:cNvSpPr>
            <a:spLocks noGrp="1" noChangeArrowheads="1"/>
          </p:cNvSpPr>
          <p:nvPr>
            <p:ph type="sldNum" sz="quarter" idx="10"/>
          </p:nvPr>
        </p:nvSpPr>
        <p:spPr>
          <a:ln/>
        </p:spPr>
        <p:txBody>
          <a:bodyPr/>
          <a:lstStyle>
            <a:lvl1pPr>
              <a:defRPr/>
            </a:lvl1pPr>
          </a:lstStyle>
          <a:p>
            <a:pPr>
              <a:defRPr/>
            </a:pPr>
            <a:fld id="{7B9CB6FA-28E1-4D11-A496-3128317E231B}" type="slidenum">
              <a:rPr lang="en-US"/>
              <a:pPr>
                <a:defRPr/>
              </a:pPr>
              <a:t>‹#›</a:t>
            </a:fld>
            <a:endParaRPr lang="en-US"/>
          </a:p>
        </p:txBody>
      </p:sp>
    </p:spTree>
    <p:extLst>
      <p:ext uri="{BB962C8B-B14F-4D97-AF65-F5344CB8AC3E}">
        <p14:creationId xmlns:p14="http://schemas.microsoft.com/office/powerpoint/2010/main" val="1975604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CH" smtClean="0"/>
              <a:t>Cliquez et modifiez le titre</a:t>
            </a:r>
            <a:endParaRPr lang="en-US" dirty="0" smtClean="0"/>
          </a:p>
        </p:txBody>
      </p:sp>
      <p:sp>
        <p:nvSpPr>
          <p:cNvPr id="1027" name="Rectangle 3"/>
          <p:cNvSpPr>
            <a:spLocks noGrp="1" noChangeArrowheads="1"/>
          </p:cNvSpPr>
          <p:nvPr>
            <p:ph type="body" idx="1"/>
          </p:nvPr>
        </p:nvSpPr>
        <p:spPr bwMode="auto">
          <a:xfrm>
            <a:off x="457200" y="1329929"/>
            <a:ext cx="8229600" cy="326469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en-US" dirty="0" smtClean="0"/>
          </a:p>
        </p:txBody>
      </p:sp>
      <p:sp>
        <p:nvSpPr>
          <p:cNvPr id="1030" name="Rectangle 6"/>
          <p:cNvSpPr>
            <a:spLocks noGrp="1" noChangeArrowheads="1"/>
          </p:cNvSpPr>
          <p:nvPr>
            <p:ph type="sldNum" sz="quarter" idx="4"/>
          </p:nvPr>
        </p:nvSpPr>
        <p:spPr bwMode="auto">
          <a:xfrm>
            <a:off x="7010400" y="0"/>
            <a:ext cx="2133600" cy="3571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smtClean="0"/>
            </a:lvl1pPr>
          </a:lstStyle>
          <a:p>
            <a:pPr>
              <a:defRPr/>
            </a:pPr>
            <a:fld id="{1AD355A0-319A-494F-80BC-8EAD4028FC98}" type="slidenum">
              <a:rPr lang="en-US"/>
              <a:pPr>
                <a:defRPr/>
              </a:pPr>
              <a:t>‹#›</a:t>
            </a:fld>
            <a:endParaRPr lang="en-US"/>
          </a:p>
        </p:txBody>
      </p:sp>
      <p:sp>
        <p:nvSpPr>
          <p:cNvPr id="33" name="fc" descr="WIPO FOR OFFICIAL USE ONLY"/>
          <p:cNvSpPr txBox="1"/>
          <p:nvPr userDrawn="1"/>
        </p:nvSpPr>
        <p:spPr>
          <a:xfrm>
            <a:off x="0" y="4823460"/>
            <a:ext cx="9144000" cy="223138"/>
          </a:xfrm>
          <a:prstGeom prst="rect">
            <a:avLst/>
          </a:prstGeom>
          <a:noFill/>
        </p:spPr>
        <p:txBody>
          <a:bodyPr vert="horz" rtlCol="0">
            <a:spAutoFit/>
          </a:bodyPr>
          <a:lstStyle/>
          <a:p>
            <a:pPr algn="ctr"/>
            <a:r>
              <a:rPr lang="en-US" sz="850" b="0" i="0" u="none" baseline="0" smtClean="0">
                <a:solidFill>
                  <a:srgbClr val="000000"/>
                </a:solidFill>
                <a:latin typeface="Microsoft Sans Serif" panose="020B0604020202020204" pitchFamily="34" charset="0"/>
              </a:rPr>
              <a:t>WIPO FOR OFFICIAL USE ONLY</a:t>
            </a:r>
            <a:endParaRPr lang="en-US" sz="850" b="0" i="0" u="none" baseline="0">
              <a:solidFill>
                <a:srgbClr val="000000"/>
              </a:solidFill>
              <a:latin typeface="Microsoft Sans Serif"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2" r:id="rId12"/>
  </p:sldLayoutIdLst>
  <p:txStyles>
    <p:titleStyle>
      <a:lvl1pPr algn="l" rtl="0" eaLnBrk="1" fontAlgn="base" hangingPunct="1">
        <a:spcBef>
          <a:spcPct val="0"/>
        </a:spcBef>
        <a:spcAft>
          <a:spcPct val="0"/>
        </a:spcAft>
        <a:defRPr sz="32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p:titleStyle>
    <p:bodyStyle>
      <a:lvl1pPr marL="342900" indent="-342900" algn="l" rtl="0" eaLnBrk="1" fontAlgn="base" hangingPunct="1">
        <a:spcBef>
          <a:spcPct val="20000"/>
        </a:spcBef>
        <a:spcAft>
          <a:spcPct val="0"/>
        </a:spcAft>
        <a:buBlip>
          <a:blip r:embed="rId15"/>
        </a:buBlip>
        <a:defRPr sz="2000">
          <a:solidFill>
            <a:schemeClr val="tx1"/>
          </a:solidFill>
          <a:latin typeface="+mn-lt"/>
          <a:ea typeface="+mn-ea"/>
          <a:cs typeface="+mn-cs"/>
        </a:defRPr>
      </a:lvl1pPr>
      <a:lvl2pPr marL="742950" indent="-285750" algn="l" rtl="0" eaLnBrk="1" fontAlgn="base" hangingPunct="1">
        <a:spcBef>
          <a:spcPct val="20000"/>
        </a:spcBef>
        <a:spcAft>
          <a:spcPct val="0"/>
        </a:spcAft>
        <a:buBlip>
          <a:blip r:embed="rId15"/>
        </a:buBlip>
        <a:defRPr sz="2000">
          <a:solidFill>
            <a:schemeClr val="tx1"/>
          </a:solidFill>
          <a:latin typeface="+mn-lt"/>
          <a:cs typeface="+mn-cs"/>
        </a:defRPr>
      </a:lvl2pPr>
      <a:lvl3pPr marL="1143000" indent="-228600" algn="l" rtl="0" eaLnBrk="1" fontAlgn="base" hangingPunct="1">
        <a:spcBef>
          <a:spcPct val="20000"/>
        </a:spcBef>
        <a:spcAft>
          <a:spcPct val="0"/>
        </a:spcAft>
        <a:buBlip>
          <a:blip r:embed="rId15"/>
        </a:buBlip>
        <a:defRPr sz="2000">
          <a:solidFill>
            <a:schemeClr val="tx1"/>
          </a:solidFill>
          <a:latin typeface="+mn-lt"/>
          <a:cs typeface="+mn-cs"/>
        </a:defRPr>
      </a:lvl3pPr>
      <a:lvl4pPr marL="1600200" indent="-228600" algn="l" rtl="0" eaLnBrk="1" fontAlgn="base" hangingPunct="1">
        <a:spcBef>
          <a:spcPct val="20000"/>
        </a:spcBef>
        <a:spcAft>
          <a:spcPct val="0"/>
        </a:spcAft>
        <a:buBlip>
          <a:blip r:embed="rId15"/>
        </a:buBlip>
        <a:defRPr sz="2000">
          <a:solidFill>
            <a:schemeClr val="tx1"/>
          </a:solidFill>
          <a:latin typeface="+mn-lt"/>
          <a:cs typeface="+mn-cs"/>
        </a:defRPr>
      </a:lvl4pPr>
      <a:lvl5pPr marL="2057400" indent="-228600" algn="l" rtl="0" eaLnBrk="1" fontAlgn="base" hangingPunct="1">
        <a:spcBef>
          <a:spcPct val="20000"/>
        </a:spcBef>
        <a:spcAft>
          <a:spcPct val="0"/>
        </a:spcAft>
        <a:buBlip>
          <a:blip r:embed="rId15"/>
        </a:buBlip>
        <a:defRPr sz="2000">
          <a:solidFill>
            <a:schemeClr val="tx1"/>
          </a:solidFill>
          <a:latin typeface="+mn-lt"/>
          <a:cs typeface="+mn-cs"/>
        </a:defRPr>
      </a:lvl5pPr>
      <a:lvl6pPr marL="2514600" indent="-228600" algn="l" rtl="0" eaLnBrk="1" fontAlgn="base" hangingPunct="1">
        <a:spcBef>
          <a:spcPct val="20000"/>
        </a:spcBef>
        <a:spcAft>
          <a:spcPct val="0"/>
        </a:spcAft>
        <a:buBlip>
          <a:blip r:embed="rId15"/>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15"/>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15"/>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15"/>
        </a:buBlip>
        <a:defRPr sz="24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7.png"/><Relationship Id="rId7" Type="http://schemas.openxmlformats.org/officeDocument/2006/relationships/diagramColors" Target="../diagrams/colors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7.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pn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15.emf"/></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074" name="Rectangle 4"/>
          <p:cNvSpPr>
            <a:spLocks noGrp="1" noChangeArrowheads="1"/>
          </p:cNvSpPr>
          <p:nvPr>
            <p:ph type="subTitle" idx="1"/>
          </p:nvPr>
        </p:nvSpPr>
        <p:spPr>
          <a:xfrm>
            <a:off x="683568" y="2507729"/>
            <a:ext cx="7776864" cy="1432173"/>
          </a:xfrm>
          <a:noFill/>
        </p:spPr>
        <p:txBody>
          <a:bodyPr/>
          <a:lstStyle/>
          <a:p>
            <a:pPr algn="ctr" rtl="1"/>
            <a:r>
              <a:rPr lang="ar-SY" sz="2800" b="1" dirty="0" smtClean="0">
                <a:solidFill>
                  <a:srgbClr val="00408C"/>
                </a:solidFill>
                <a:latin typeface="Calibri" panose="020F0502020204030204" pitchFamily="34" charset="0"/>
                <a:ea typeface="ヒラギノ角ゴ Pro W3" pitchFamily="1" charset="-128"/>
                <a:cs typeface="Calibri" panose="020F0502020204030204" pitchFamily="34" charset="0"/>
              </a:rPr>
              <a:t>لجنة </a:t>
            </a:r>
            <a:r>
              <a:rPr lang="ar-SY" sz="2800" b="1" dirty="0">
                <a:solidFill>
                  <a:srgbClr val="00408C"/>
                </a:solidFill>
                <a:latin typeface="Calibri" panose="020F0502020204030204" pitchFamily="34" charset="0"/>
                <a:ea typeface="ヒラギノ角ゴ Pro W3" pitchFamily="1" charset="-128"/>
                <a:cs typeface="Calibri" panose="020F0502020204030204" pitchFamily="34" charset="0"/>
              </a:rPr>
              <a:t>البرنامج والميزانية (الدورة </a:t>
            </a:r>
            <a:r>
              <a:rPr lang="ar-SY" sz="2800" b="1" dirty="0" smtClean="0">
                <a:solidFill>
                  <a:srgbClr val="00408C"/>
                </a:solidFill>
                <a:latin typeface="Calibri" panose="020F0502020204030204" pitchFamily="34" charset="0"/>
                <a:ea typeface="ヒラギノ角ゴ Pro W3" pitchFamily="1" charset="-128"/>
                <a:cs typeface="Calibri" panose="020F0502020204030204" pitchFamily="34" charset="0"/>
              </a:rPr>
              <a:t>34)</a:t>
            </a:r>
            <a:endParaRPr lang="ar-SY" sz="2800" b="1" dirty="0">
              <a:solidFill>
                <a:srgbClr val="00408C"/>
              </a:solidFill>
              <a:latin typeface="Calibri" panose="020F0502020204030204" pitchFamily="34" charset="0"/>
              <a:ea typeface="ヒラギノ角ゴ Pro W3" pitchFamily="1" charset="-128"/>
              <a:cs typeface="Calibri" panose="020F0502020204030204" pitchFamily="34" charset="0"/>
            </a:endParaRPr>
          </a:p>
          <a:p>
            <a:endParaRPr lang="fr-CH" sz="1200" dirty="0" smtClean="0">
              <a:solidFill>
                <a:srgbClr val="00408C"/>
              </a:solidFill>
              <a:ea typeface="ヒラギノ角ゴ Pro W3" pitchFamily="1" charset="-128"/>
            </a:endParaRPr>
          </a:p>
          <a:p>
            <a:pPr algn="ctr" rtl="1"/>
            <a:r>
              <a:rPr lang="ar-SY" sz="2400" dirty="0">
                <a:solidFill>
                  <a:srgbClr val="00408C"/>
                </a:solidFill>
                <a:latin typeface="Calibri" panose="020F0502020204030204" pitchFamily="34" charset="0"/>
                <a:ea typeface="ヒラギノ角ゴ Pro W3" pitchFamily="1" charset="-128"/>
                <a:cs typeface="Calibri" panose="020F0502020204030204" pitchFamily="34" charset="0"/>
              </a:rPr>
              <a:t>مراجعة النظام المالي </a:t>
            </a:r>
            <a:r>
              <a:rPr lang="ar-SY" sz="2400" dirty="0" smtClean="0">
                <a:solidFill>
                  <a:srgbClr val="00408C"/>
                </a:solidFill>
                <a:latin typeface="Calibri" panose="020F0502020204030204" pitchFamily="34" charset="0"/>
                <a:ea typeface="ヒラギノ角ゴ Pro W3" pitchFamily="1" charset="-128"/>
                <a:cs typeface="Calibri" panose="020F0502020204030204" pitchFamily="34" charset="0"/>
              </a:rPr>
              <a:t>ولائحته</a:t>
            </a:r>
            <a:endParaRPr lang="fr-CH" sz="2400" dirty="0" smtClean="0">
              <a:solidFill>
                <a:srgbClr val="00408C"/>
              </a:solidFill>
              <a:latin typeface="Calibri" panose="020F0502020204030204" pitchFamily="34" charset="0"/>
              <a:ea typeface="ヒラギノ角ゴ Pro W3" pitchFamily="1" charset="-128"/>
              <a:cs typeface="Calibri" panose="020F0502020204030204" pitchFamily="34" charset="0"/>
            </a:endParaRPr>
          </a:p>
        </p:txBody>
      </p:sp>
      <p:sp>
        <p:nvSpPr>
          <p:cNvPr id="3075" name="Text Box 5"/>
          <p:cNvSpPr txBox="1">
            <a:spLocks noChangeArrowheads="1"/>
          </p:cNvSpPr>
          <p:nvPr/>
        </p:nvSpPr>
        <p:spPr bwMode="auto">
          <a:xfrm>
            <a:off x="7164288" y="4598194"/>
            <a:ext cx="1643198" cy="54530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a:lnSpc>
                <a:spcPct val="40000"/>
              </a:lnSpc>
            </a:pPr>
            <a:r>
              <a:rPr lang="fr-CH" sz="1300" dirty="0" smtClean="0">
                <a:solidFill>
                  <a:schemeClr val="accent5">
                    <a:lumMod val="50000"/>
                  </a:schemeClr>
                </a:solidFill>
                <a:latin typeface="Arial Black" pitchFamily="34" charset="0"/>
                <a:ea typeface="ヒラギノ角ゴ Pro W3" pitchFamily="1" charset="-128"/>
              </a:rPr>
              <a:t>2022</a:t>
            </a:r>
            <a:endParaRPr lang="fr-CH" sz="1300" dirty="0">
              <a:solidFill>
                <a:schemeClr val="accent5">
                  <a:lumMod val="50000"/>
                </a:schemeClr>
              </a:solidFill>
              <a:latin typeface="Arial Black" pitchFamily="34" charset="0"/>
              <a:ea typeface="ヒラギノ角ゴ Pro W3" pitchFamily="1" charset="-128"/>
            </a:endParaRPr>
          </a:p>
        </p:txBody>
      </p:sp>
      <p:sp>
        <p:nvSpPr>
          <p:cNvPr id="3076" name="Rectangle 6"/>
          <p:cNvSpPr>
            <a:spLocks noChangeArrowheads="1"/>
          </p:cNvSpPr>
          <p:nvPr/>
        </p:nvSpPr>
        <p:spPr bwMode="auto">
          <a:xfrm>
            <a:off x="7164288" y="3363838"/>
            <a:ext cx="360040" cy="360040"/>
          </a:xfrm>
          <a:prstGeom prst="rect">
            <a:avLst/>
          </a:prstGeom>
          <a:solidFill>
            <a:schemeClr val="accent1">
              <a:lumMod val="75000"/>
            </a:schemeClr>
          </a:solidFill>
          <a:ln>
            <a:noFill/>
          </a:ln>
          <a:extLst/>
        </p:spPr>
        <p:txBody>
          <a:bodyPr wrap="none" anchor="ctr"/>
          <a:lstStyle/>
          <a:p>
            <a:endParaRPr lang="fr-CH"/>
          </a:p>
        </p:txBody>
      </p:sp>
      <p:pic>
        <p:nvPicPr>
          <p:cNvPr id="2" name="Picture 1"/>
          <p:cNvPicPr>
            <a:picLocks noChangeAspect="1"/>
          </p:cNvPicPr>
          <p:nvPr/>
        </p:nvPicPr>
        <p:blipFill>
          <a:blip r:embed="rId3"/>
          <a:stretch>
            <a:fillRect/>
          </a:stretch>
        </p:blipFill>
        <p:spPr>
          <a:xfrm>
            <a:off x="179512" y="267494"/>
            <a:ext cx="5375513" cy="208823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05979"/>
            <a:ext cx="8229600" cy="493776"/>
          </a:xfrm>
          <a:solidFill>
            <a:schemeClr val="accent1">
              <a:lumMod val="75000"/>
            </a:schemeClr>
          </a:solidFill>
          <a:ln>
            <a:solidFill>
              <a:srgbClr val="0070C0"/>
            </a:solidFill>
          </a:ln>
        </p:spPr>
        <p:txBody>
          <a:bodyPr/>
          <a:lstStyle/>
          <a:p>
            <a:pPr algn="ctr" rtl="1" eaLnBrk="1" hangingPunct="1"/>
            <a:r>
              <a:rPr lang="ar-SY" b="1" dirty="0" smtClean="0">
                <a:solidFill>
                  <a:schemeClr val="accent5">
                    <a:lumMod val="10000"/>
                  </a:schemeClr>
                </a:solidFill>
                <a:latin typeface="Calibri" panose="020F0502020204030204" pitchFamily="34" charset="0"/>
                <a:cs typeface="Calibri" panose="020F0502020204030204" pitchFamily="34" charset="0"/>
              </a:rPr>
              <a:t>المواد المقترح حذفها</a:t>
            </a:r>
            <a:endParaRPr lang="fr-CH" b="1" dirty="0" smtClean="0">
              <a:solidFill>
                <a:schemeClr val="accent5">
                  <a:lumMod val="10000"/>
                </a:schemeClr>
              </a:solidFill>
              <a:latin typeface="Calibri" panose="020F0502020204030204" pitchFamily="34" charset="0"/>
              <a:cs typeface="Calibri" panose="020F0502020204030204" pitchFamily="34" charset="0"/>
            </a:endParaRPr>
          </a:p>
        </p:txBody>
      </p:sp>
      <p:sp>
        <p:nvSpPr>
          <p:cNvPr id="4099" name="Rectangle 3"/>
          <p:cNvSpPr>
            <a:spLocks noGrp="1" noChangeArrowheads="1"/>
          </p:cNvSpPr>
          <p:nvPr>
            <p:ph type="body" idx="1"/>
          </p:nvPr>
        </p:nvSpPr>
        <p:spPr>
          <a:xfrm>
            <a:off x="457200" y="1144451"/>
            <a:ext cx="8229600" cy="3264694"/>
          </a:xfrm>
        </p:spPr>
        <p:txBody>
          <a:bodyPr/>
          <a:lstStyle/>
          <a:p>
            <a:pPr marL="114300" indent="0">
              <a:buClr>
                <a:schemeClr val="accent5">
                  <a:lumMod val="50000"/>
                </a:schemeClr>
              </a:buClr>
              <a:buSzPct val="100000"/>
              <a:buNone/>
            </a:pPr>
            <a:endParaRPr lang="en-US" sz="1600" dirty="0" smtClean="0"/>
          </a:p>
          <a:p>
            <a:pPr marL="0" indent="0">
              <a:buNone/>
            </a:pPr>
            <a:endParaRPr lang="en-US" sz="1100" dirty="0"/>
          </a:p>
        </p:txBody>
      </p:sp>
      <p:graphicFrame>
        <p:nvGraphicFramePr>
          <p:cNvPr id="2" name="Table 1"/>
          <p:cNvGraphicFramePr>
            <a:graphicFrameLocks noGrp="1"/>
          </p:cNvGraphicFramePr>
          <p:nvPr>
            <p:extLst>
              <p:ext uri="{D42A27DB-BD31-4B8C-83A1-F6EECF244321}">
                <p14:modId xmlns:p14="http://schemas.microsoft.com/office/powerpoint/2010/main" val="4228345790"/>
              </p:ext>
            </p:extLst>
          </p:nvPr>
        </p:nvGraphicFramePr>
        <p:xfrm>
          <a:off x="457200" y="1049082"/>
          <a:ext cx="8229600" cy="3398640"/>
        </p:xfrm>
        <a:graphic>
          <a:graphicData uri="http://schemas.openxmlformats.org/drawingml/2006/table">
            <a:tbl>
              <a:tblPr rtl="1" firstRow="1" firstCol="1" bandRow="1">
                <a:tableStyleId>{21E4AEA4-8DFA-4A89-87EB-49C32662AFE0}</a:tableStyleId>
              </a:tblPr>
              <a:tblGrid>
                <a:gridCol w="730424">
                  <a:extLst>
                    <a:ext uri="{9D8B030D-6E8A-4147-A177-3AD203B41FA5}">
                      <a16:colId xmlns:a16="http://schemas.microsoft.com/office/drawing/2014/main" val="2521934618"/>
                    </a:ext>
                  </a:extLst>
                </a:gridCol>
                <a:gridCol w="792088">
                  <a:extLst>
                    <a:ext uri="{9D8B030D-6E8A-4147-A177-3AD203B41FA5}">
                      <a16:colId xmlns:a16="http://schemas.microsoft.com/office/drawing/2014/main" val="2733110947"/>
                    </a:ext>
                  </a:extLst>
                </a:gridCol>
                <a:gridCol w="4896544">
                  <a:extLst>
                    <a:ext uri="{9D8B030D-6E8A-4147-A177-3AD203B41FA5}">
                      <a16:colId xmlns:a16="http://schemas.microsoft.com/office/drawing/2014/main" val="1062590191"/>
                    </a:ext>
                  </a:extLst>
                </a:gridCol>
                <a:gridCol w="1810544">
                  <a:extLst>
                    <a:ext uri="{9D8B030D-6E8A-4147-A177-3AD203B41FA5}">
                      <a16:colId xmlns:a16="http://schemas.microsoft.com/office/drawing/2014/main" val="1846972749"/>
                    </a:ext>
                  </a:extLst>
                </a:gridCol>
              </a:tblGrid>
              <a:tr h="325677">
                <a:tc>
                  <a:txBody>
                    <a:bodyPr/>
                    <a:lstStyle/>
                    <a:p>
                      <a:pPr algn="r" rtl="1">
                        <a:tabLst>
                          <a:tab pos="3600450" algn="l"/>
                        </a:tabLst>
                      </a:pPr>
                      <a:r>
                        <a:rPr lang="ar-SY" sz="900" u="sng" dirty="0" smtClean="0">
                          <a:effectLst/>
                          <a:latin typeface="Calibri" panose="020F0502020204030204" pitchFamily="34" charset="0"/>
                          <a:cs typeface="Calibri" panose="020F0502020204030204" pitchFamily="34" charset="0"/>
                        </a:rPr>
                        <a:t>المادة الحالية</a:t>
                      </a:r>
                      <a:endParaRPr lang="en-US" sz="900" dirty="0">
                        <a:solidFill>
                          <a:schemeClr val="accent5">
                            <a:lumMod val="10000"/>
                          </a:schemeClr>
                        </a:solidFill>
                        <a:effectLst/>
                        <a:latin typeface="Calibri" panose="020F0502020204030204" pitchFamily="34" charset="0"/>
                        <a:cs typeface="Calibri" panose="020F0502020204030204" pitchFamily="34" charset="0"/>
                      </a:endParaRPr>
                    </a:p>
                  </a:txBody>
                  <a:tcPr marL="68580" marR="68580" marT="0" marB="0" anchor="ctr"/>
                </a:tc>
                <a:tc>
                  <a:txBody>
                    <a:bodyPr/>
                    <a:lstStyle/>
                    <a:p>
                      <a:pPr algn="r" rtl="1">
                        <a:tabLst>
                          <a:tab pos="3600450" algn="l"/>
                        </a:tabLst>
                      </a:pPr>
                      <a:r>
                        <a:rPr lang="ar-SY" sz="900" u="sng" dirty="0" smtClean="0">
                          <a:effectLst/>
                          <a:latin typeface="Calibri" panose="020F0502020204030204" pitchFamily="34" charset="0"/>
                          <a:cs typeface="Calibri" panose="020F0502020204030204" pitchFamily="34" charset="0"/>
                        </a:rPr>
                        <a:t>الموضوع</a:t>
                      </a:r>
                      <a:endParaRPr lang="en-US" sz="900" dirty="0">
                        <a:solidFill>
                          <a:schemeClr val="accent5">
                            <a:lumMod val="10000"/>
                          </a:schemeClr>
                        </a:solidFill>
                        <a:effectLst/>
                        <a:latin typeface="Calibri" panose="020F0502020204030204" pitchFamily="34" charset="0"/>
                        <a:cs typeface="Calibri" panose="020F0502020204030204" pitchFamily="34" charset="0"/>
                      </a:endParaRPr>
                    </a:p>
                  </a:txBody>
                  <a:tcPr marL="68580" marR="68580" marT="0" marB="0" anchor="ctr"/>
                </a:tc>
                <a:tc>
                  <a:txBody>
                    <a:bodyPr/>
                    <a:lstStyle/>
                    <a:p>
                      <a:pPr algn="r" rtl="1">
                        <a:tabLst>
                          <a:tab pos="3600450" algn="l"/>
                        </a:tabLst>
                      </a:pPr>
                      <a:r>
                        <a:rPr lang="ar-SY" sz="900" u="sng" dirty="0" smtClean="0">
                          <a:solidFill>
                            <a:schemeClr val="lt1"/>
                          </a:solidFill>
                          <a:effectLst/>
                          <a:latin typeface="Calibri" panose="020F0502020204030204" pitchFamily="34" charset="0"/>
                          <a:cs typeface="Calibri" panose="020F0502020204030204" pitchFamily="34" charset="0"/>
                        </a:rPr>
                        <a:t>النص</a:t>
                      </a:r>
                      <a:r>
                        <a:rPr lang="ar-SY" sz="900" u="sng" baseline="0" dirty="0" smtClean="0">
                          <a:solidFill>
                            <a:schemeClr val="lt1"/>
                          </a:solidFill>
                          <a:effectLst/>
                          <a:latin typeface="Calibri" panose="020F0502020204030204" pitchFamily="34" charset="0"/>
                          <a:cs typeface="Calibri" panose="020F0502020204030204" pitchFamily="34" charset="0"/>
                        </a:rPr>
                        <a:t> الحالي</a:t>
                      </a:r>
                      <a:endParaRPr lang="en-US" sz="900" dirty="0">
                        <a:solidFill>
                          <a:schemeClr val="accent5">
                            <a:lumMod val="10000"/>
                          </a:schemeClr>
                        </a:solidFill>
                        <a:effectLst/>
                        <a:latin typeface="Calibri" panose="020F0502020204030204" pitchFamily="34" charset="0"/>
                        <a:cs typeface="Calibri" panose="020F0502020204030204" pitchFamily="34" charset="0"/>
                      </a:endParaRPr>
                    </a:p>
                  </a:txBody>
                  <a:tcPr marL="68580" marR="68580" marT="0" marB="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tab pos="3600450" algn="l"/>
                        </a:tabLst>
                        <a:defRPr/>
                      </a:pPr>
                      <a:endParaRPr lang="en-US" sz="900" u="sng" dirty="0" smtClean="0">
                        <a:solidFill>
                          <a:schemeClr val="lt1"/>
                        </a:solidFill>
                        <a:effectLst/>
                        <a:latin typeface="Calibri" panose="020F0502020204030204" pitchFamily="34" charset="0"/>
                        <a:cs typeface="Calibri" panose="020F050202020403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tab pos="3600450" algn="l"/>
                        </a:tabLst>
                        <a:defRPr/>
                      </a:pPr>
                      <a:r>
                        <a:rPr lang="ar-SY" sz="900" u="sng" dirty="0" smtClean="0">
                          <a:solidFill>
                            <a:schemeClr val="lt1"/>
                          </a:solidFill>
                          <a:effectLst/>
                          <a:latin typeface="Calibri" panose="020F0502020204030204" pitchFamily="34" charset="0"/>
                          <a:cs typeface="Calibri" panose="020F0502020204030204" pitchFamily="34" charset="0"/>
                        </a:rPr>
                        <a:t>سبب التغيير</a:t>
                      </a:r>
                      <a:endParaRPr lang="en-US" sz="900" u="sng" baseline="0" dirty="0" smtClean="0">
                        <a:solidFill>
                          <a:schemeClr val="lt1"/>
                        </a:solidFill>
                        <a:effectLst/>
                        <a:latin typeface="Calibri" panose="020F0502020204030204" pitchFamily="34" charset="0"/>
                        <a:cs typeface="Calibri" panose="020F050202020403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tab pos="3600450" algn="l"/>
                        </a:tabLst>
                        <a:defRPr/>
                      </a:pPr>
                      <a:endParaRPr lang="en-US" sz="900" dirty="0">
                        <a:solidFill>
                          <a:schemeClr val="bg1"/>
                        </a:solidFill>
                        <a:effectLst/>
                        <a:latin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247748153"/>
                  </a:ext>
                </a:extLst>
              </a:tr>
              <a:tr h="1012892">
                <a:tc>
                  <a:txBody>
                    <a:bodyPr/>
                    <a:lstStyle/>
                    <a:p>
                      <a:pPr algn="r" rtl="1">
                        <a:tabLst>
                          <a:tab pos="3600450" algn="l"/>
                        </a:tabLst>
                      </a:pPr>
                      <a:r>
                        <a:rPr lang="ar-SY" sz="800" dirty="0" smtClean="0">
                          <a:effectLst/>
                          <a:latin typeface="Calibri" panose="020F0502020204030204" pitchFamily="34" charset="0"/>
                          <a:cs typeface="Calibri" panose="020F0502020204030204" pitchFamily="34" charset="0"/>
                        </a:rPr>
                        <a:t>13.3</a:t>
                      </a:r>
                      <a:endParaRPr lang="en-US" sz="800" dirty="0" smtClean="0">
                        <a:effectLst/>
                        <a:latin typeface="Calibri" panose="020F0502020204030204" pitchFamily="34" charset="0"/>
                        <a:cs typeface="Calibri" panose="020F0502020204030204" pitchFamily="34" charset="0"/>
                      </a:endParaRPr>
                    </a:p>
                  </a:txBody>
                  <a:tcPr marL="68580" marR="68580" marT="0" marB="0"/>
                </a:tc>
                <a:tc>
                  <a:txBody>
                    <a:bodyPr/>
                    <a:lstStyle/>
                    <a:p>
                      <a:pPr algn="r" rtl="1">
                        <a:tabLst>
                          <a:tab pos="3600450" algn="l"/>
                        </a:tabLst>
                      </a:pPr>
                      <a:r>
                        <a:rPr lang="ar-SY" sz="800" dirty="0" smtClean="0">
                          <a:effectLst/>
                          <a:latin typeface="Calibri" panose="020F0502020204030204" pitchFamily="34" charset="0"/>
                          <a:cs typeface="Calibri" panose="020F0502020204030204" pitchFamily="34" charset="0"/>
                        </a:rPr>
                        <a:t>الإيرادات المتنوعة</a:t>
                      </a:r>
                      <a:endParaRPr lang="en-US" sz="800" dirty="0" smtClean="0">
                        <a:effectLst/>
                        <a:latin typeface="Calibri" panose="020F0502020204030204" pitchFamily="34" charset="0"/>
                        <a:cs typeface="Calibri" panose="020F0502020204030204" pitchFamily="34" charset="0"/>
                      </a:endParaRPr>
                    </a:p>
                  </a:txBody>
                  <a:tcPr marL="68580" marR="68580" marT="0" marB="0"/>
                </a:tc>
                <a:tc>
                  <a:txBody>
                    <a:bodyPr/>
                    <a:lstStyle/>
                    <a:p>
                      <a:pPr algn="r" rtl="1">
                        <a:tabLst>
                          <a:tab pos="3600450" algn="l"/>
                        </a:tabLst>
                      </a:pPr>
                      <a:r>
                        <a:rPr lang="ar-SY" sz="800" dirty="0" smtClean="0">
                          <a:effectLst/>
                          <a:latin typeface="Calibri" panose="020F0502020204030204" pitchFamily="34" charset="0"/>
                          <a:cs typeface="Calibri" panose="020F0502020204030204" pitchFamily="34" charset="0"/>
                        </a:rPr>
                        <a:t>جميع الإيرادات عدا: </a:t>
                      </a:r>
                    </a:p>
                    <a:p>
                      <a:pPr algn="r" rtl="1">
                        <a:tabLst>
                          <a:tab pos="3600450" algn="l"/>
                        </a:tabLst>
                      </a:pPr>
                      <a:r>
                        <a:rPr lang="ar-SY" sz="800" dirty="0" smtClean="0">
                          <a:effectLst/>
                          <a:latin typeface="Calibri" panose="020F0502020204030204" pitchFamily="34" charset="0"/>
                          <a:cs typeface="Calibri" panose="020F0502020204030204" pitchFamily="34" charset="0"/>
                        </a:rPr>
                        <a:t>(أ) الاشتراكات المقررة للدول الأعضاء؛ </a:t>
                      </a:r>
                    </a:p>
                    <a:p>
                      <a:pPr algn="r" rtl="1">
                        <a:tabLst>
                          <a:tab pos="3600450" algn="l"/>
                        </a:tabLst>
                      </a:pPr>
                      <a:r>
                        <a:rPr lang="ar-SY" sz="800" dirty="0" smtClean="0">
                          <a:effectLst/>
                          <a:latin typeface="Calibri" panose="020F0502020204030204" pitchFamily="34" charset="0"/>
                          <a:cs typeface="Calibri" panose="020F0502020204030204" pitchFamily="34" charset="0"/>
                        </a:rPr>
                        <a:t>(ب) والرسوم الناجمة عن الخدمات التي تقدمها المنظمة بناء على أنظمة معاهدة التعاون بشأن البراءات ومدريد ولاهاي ولشبونة؛ </a:t>
                      </a:r>
                    </a:p>
                    <a:p>
                      <a:pPr algn="r" rtl="1">
                        <a:tabLst>
                          <a:tab pos="3600450" algn="l"/>
                        </a:tabLst>
                      </a:pPr>
                      <a:r>
                        <a:rPr lang="ar-SY" sz="800" dirty="0" smtClean="0">
                          <a:effectLst/>
                          <a:latin typeface="Calibri" panose="020F0502020204030204" pitchFamily="34" charset="0"/>
                          <a:cs typeface="Calibri" panose="020F0502020204030204" pitchFamily="34" charset="0"/>
                        </a:rPr>
                        <a:t>(ج) والمبالغ المستردة مباشرة من النفقات التي تدفع أثناء كل سنة من الفترة المالية؛ </a:t>
                      </a:r>
                    </a:p>
                    <a:p>
                      <a:pPr algn="r" rtl="1">
                        <a:tabLst>
                          <a:tab pos="3600450" algn="l"/>
                        </a:tabLst>
                      </a:pPr>
                      <a:r>
                        <a:rPr lang="ar-SY" sz="800" dirty="0" smtClean="0">
                          <a:effectLst/>
                          <a:latin typeface="Calibri" panose="020F0502020204030204" pitchFamily="34" charset="0"/>
                          <a:cs typeface="Calibri" panose="020F0502020204030204" pitchFamily="34" charset="0"/>
                        </a:rPr>
                        <a:t>(د) والسلف أو الودائع في الصناديق المالية؛ </a:t>
                      </a:r>
                    </a:p>
                    <a:p>
                      <a:pPr algn="r" rtl="1">
                        <a:tabLst>
                          <a:tab pos="3600450" algn="l"/>
                        </a:tabLst>
                      </a:pPr>
                      <a:r>
                        <a:rPr lang="ar-SY" sz="800" dirty="0" smtClean="0">
                          <a:effectLst/>
                          <a:latin typeface="Calibri" panose="020F0502020204030204" pitchFamily="34" charset="0"/>
                          <a:cs typeface="Calibri" panose="020F0502020204030204" pitchFamily="34" charset="0"/>
                        </a:rPr>
                        <a:t>(ه) والفوائد أو عوائد الاستثمارات؛ </a:t>
                      </a:r>
                    </a:p>
                    <a:p>
                      <a:pPr algn="r" rtl="1">
                        <a:tabLst>
                          <a:tab pos="3600450" algn="l"/>
                        </a:tabLst>
                      </a:pPr>
                      <a:r>
                        <a:rPr lang="ar-SY" sz="800" dirty="0" smtClean="0">
                          <a:effectLst/>
                          <a:latin typeface="Calibri" panose="020F0502020204030204" pitchFamily="34" charset="0"/>
                          <a:cs typeface="Calibri" panose="020F0502020204030204" pitchFamily="34" charset="0"/>
                        </a:rPr>
                        <a:t>(و) وإيرادات مركز التحكيم والوساطة؛ </a:t>
                      </a:r>
                    </a:p>
                    <a:p>
                      <a:pPr algn="r" rtl="1">
                        <a:tabLst>
                          <a:tab pos="3600450" algn="l"/>
                        </a:tabLst>
                      </a:pPr>
                      <a:r>
                        <a:rPr lang="ar-SY" sz="800" dirty="0" smtClean="0">
                          <a:effectLst/>
                          <a:latin typeface="Calibri" panose="020F0502020204030204" pitchFamily="34" charset="0"/>
                          <a:cs typeface="Calibri" panose="020F0502020204030204" pitchFamily="34" charset="0"/>
                        </a:rPr>
                        <a:t>(ز) وإيرادات بيع المنشورات؛ </a:t>
                      </a:r>
                    </a:p>
                    <a:p>
                      <a:pPr algn="r" rtl="1">
                        <a:tabLst>
                          <a:tab pos="3600450" algn="l"/>
                        </a:tabLst>
                      </a:pPr>
                      <a:r>
                        <a:rPr lang="ar-SY" sz="800" dirty="0" smtClean="0">
                          <a:effectLst/>
                          <a:latin typeface="Calibri" panose="020F0502020204030204" pitchFamily="34" charset="0"/>
                          <a:cs typeface="Calibri" panose="020F0502020204030204" pitchFamily="34" charset="0"/>
                        </a:rPr>
                        <a:t>تصنف في عداد الإيرادات المتنوعة. </a:t>
                      </a:r>
                      <a:endParaRPr lang="ar-SY" sz="800" dirty="0" smtClean="0">
                        <a:effectLst/>
                        <a:latin typeface="Calibri" panose="020F0502020204030204" pitchFamily="34" charset="0"/>
                        <a:cs typeface="Calibri" panose="020F0502020204030204" pitchFamily="34" charset="0"/>
                      </a:endParaRPr>
                    </a:p>
                  </a:txBody>
                  <a:tcPr marL="68580" marR="68580" marT="0" marB="0"/>
                </a:tc>
                <a:tc>
                  <a:txBody>
                    <a:bodyPr/>
                    <a:lstStyle/>
                    <a:p>
                      <a:pPr algn="r" rtl="1">
                        <a:tabLst>
                          <a:tab pos="3600450" algn="l"/>
                        </a:tabLst>
                      </a:pPr>
                      <a:r>
                        <a:rPr lang="ar-SY" sz="800" dirty="0" smtClean="0">
                          <a:effectLst/>
                          <a:latin typeface="Calibri" panose="020F0502020204030204" pitchFamily="34" charset="0"/>
                          <a:cs typeface="Calibri" panose="020F0502020204030204" pitchFamily="34" charset="0"/>
                        </a:rPr>
                        <a:t>حُذفت هذه المادة لأن التعريف الوارد في المادة 11.2 المقترحة أدناه مُبسَّط وكافٍ وأوضح. </a:t>
                      </a:r>
                      <a:endParaRPr lang="en-US" sz="800" dirty="0">
                        <a:effectLst/>
                        <a:latin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990582903"/>
                  </a:ext>
                </a:extLst>
              </a:tr>
              <a:tr h="655021">
                <a:tc>
                  <a:txBody>
                    <a:bodyPr/>
                    <a:lstStyle/>
                    <a:p>
                      <a:pPr marL="0" marR="0" lvl="0" indent="0" algn="r" defTabSz="914400" rtl="1" eaLnBrk="1" fontAlgn="auto" latinLnBrk="0" hangingPunct="1">
                        <a:lnSpc>
                          <a:spcPct val="100000"/>
                        </a:lnSpc>
                        <a:spcBef>
                          <a:spcPts val="0"/>
                        </a:spcBef>
                        <a:spcAft>
                          <a:spcPts val="0"/>
                        </a:spcAft>
                        <a:buClrTx/>
                        <a:buSzTx/>
                        <a:buFontTx/>
                        <a:buNone/>
                        <a:tabLst>
                          <a:tab pos="3600450" algn="l"/>
                        </a:tabLst>
                        <a:defRPr/>
                      </a:pPr>
                      <a:r>
                        <a:rPr lang="ar-SY" sz="800" dirty="0" smtClean="0">
                          <a:solidFill>
                            <a:schemeClr val="lt1"/>
                          </a:solidFill>
                          <a:effectLst/>
                          <a:latin typeface="Calibri" panose="020F0502020204030204" pitchFamily="34" charset="0"/>
                          <a:cs typeface="Calibri" panose="020F0502020204030204" pitchFamily="34" charset="0"/>
                        </a:rPr>
                        <a:t>8.2</a:t>
                      </a:r>
                      <a:endParaRPr lang="en-US" sz="800" dirty="0" smtClean="0">
                        <a:solidFill>
                          <a:schemeClr val="accent5">
                            <a:lumMod val="10000"/>
                          </a:schemeClr>
                        </a:solidFill>
                        <a:effectLst/>
                        <a:latin typeface="Calibri" panose="020F0502020204030204" pitchFamily="34" charset="0"/>
                        <a:cs typeface="Calibri" panose="020F0502020204030204" pitchFamily="34" charset="0"/>
                      </a:endParaRPr>
                    </a:p>
                  </a:txBody>
                  <a:tcPr marL="68580" marR="68580" marT="0" marB="0"/>
                </a:tc>
                <a:tc>
                  <a:txBody>
                    <a:bodyPr/>
                    <a:lstStyle/>
                    <a:p>
                      <a:pPr algn="r" rtl="1">
                        <a:tabLst>
                          <a:tab pos="3600450" algn="l"/>
                        </a:tabLst>
                      </a:pPr>
                      <a:r>
                        <a:rPr lang="ar-SY" sz="800" dirty="0" smtClean="0">
                          <a:effectLst/>
                          <a:latin typeface="Calibri" panose="020F0502020204030204" pitchFamily="34" charset="0"/>
                          <a:cs typeface="Calibri" panose="020F0502020204030204" pitchFamily="34" charset="0"/>
                        </a:rPr>
                        <a:t>البرنامج والميزانية - الاستعراض والموافقة</a:t>
                      </a:r>
                      <a:endParaRPr lang="en-US" sz="800" dirty="0">
                        <a:effectLst/>
                        <a:latin typeface="Calibri" panose="020F0502020204030204" pitchFamily="34" charset="0"/>
                        <a:cs typeface="Calibri" panose="020F0502020204030204" pitchFamily="34" charset="0"/>
                      </a:endParaRPr>
                    </a:p>
                  </a:txBody>
                  <a:tcPr marL="68580" marR="68580" marT="0" marB="0"/>
                </a:tc>
                <a:tc>
                  <a:txBody>
                    <a:bodyPr/>
                    <a:lstStyle/>
                    <a:p>
                      <a:pPr marL="0" marR="0" lvl="0" indent="0" algn="r" defTabSz="914400" rtl="1" eaLnBrk="1" fontAlgn="auto" latinLnBrk="0" hangingPunct="1">
                        <a:lnSpc>
                          <a:spcPct val="100000"/>
                        </a:lnSpc>
                        <a:spcBef>
                          <a:spcPts val="0"/>
                        </a:spcBef>
                        <a:spcAft>
                          <a:spcPts val="0"/>
                        </a:spcAft>
                        <a:buClrTx/>
                        <a:buSzTx/>
                        <a:buFontTx/>
                        <a:buNone/>
                        <a:tabLst>
                          <a:tab pos="3600450" algn="l"/>
                        </a:tabLst>
                        <a:defRPr/>
                      </a:pPr>
                      <a:r>
                        <a:rPr lang="ar-SY" sz="800" dirty="0" smtClean="0">
                          <a:effectLst/>
                          <a:latin typeface="Calibri" panose="020F0502020204030204" pitchFamily="34" charset="0"/>
                          <a:cs typeface="Calibri" panose="020F0502020204030204" pitchFamily="34" charset="0"/>
                        </a:rPr>
                        <a:t>تتولى جمعيات الدول الأعضاء وجمعيات الاتحادات، كل فيما يخصه، اعتماد برنامج وميزانية الفترة المالية التالية، بعد النظر في اقتراح البرنامج والميزانية وتوصيات لجنة البرنامج والميزانية في هذا الشأن. وإذا لم يُعتمد البرنامج والميزانية قبل بداية الفترة المالية التالية، يظلّ التفويض الممنوح للمدير العام بعقد التزامات ودفع مبالغ ساريا في مستوى اعتمادات الفترة المالية السابقة.</a:t>
                      </a:r>
                      <a:endParaRPr lang="en-US" sz="800" dirty="0" smtClean="0">
                        <a:effectLst/>
                        <a:latin typeface="Calibri" panose="020F0502020204030204" pitchFamily="34" charset="0"/>
                        <a:cs typeface="Calibri" panose="020F0502020204030204" pitchFamily="34" charset="0"/>
                      </a:endParaRPr>
                    </a:p>
                  </a:txBody>
                  <a:tcPr marL="68580" marR="68580" marT="0" marB="0"/>
                </a:tc>
                <a:tc>
                  <a:txBody>
                    <a:bodyPr/>
                    <a:lstStyle/>
                    <a:p>
                      <a:pPr algn="r" rtl="1">
                        <a:tabLst>
                          <a:tab pos="3600450" algn="l"/>
                        </a:tabLst>
                      </a:pPr>
                      <a:r>
                        <a:rPr lang="ar-SY" sz="800" dirty="0" smtClean="0">
                          <a:effectLst/>
                          <a:latin typeface="Calibri" panose="020F0502020204030204" pitchFamily="34" charset="0"/>
                          <a:cs typeface="Calibri" panose="020F0502020204030204" pitchFamily="34" charset="0"/>
                        </a:rPr>
                        <a:t>حُذفت هذه المادة، وأُدمجت في المادة 20.2 أعلاه لتبسيط المحتوى وزيادة الوضوح. </a:t>
                      </a:r>
                      <a:endParaRPr lang="en-US" sz="800" dirty="0">
                        <a:effectLst/>
                        <a:latin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891029740"/>
                  </a:ext>
                </a:extLst>
              </a:tr>
              <a:tr h="1234859">
                <a:tc>
                  <a:txBody>
                    <a:bodyPr/>
                    <a:lstStyle/>
                    <a:p>
                      <a:pPr algn="r" rtl="1">
                        <a:tabLst>
                          <a:tab pos="3600450" algn="l"/>
                        </a:tabLst>
                      </a:pPr>
                      <a:r>
                        <a:rPr lang="ar-SY" sz="800" baseline="0" dirty="0" smtClean="0">
                          <a:effectLst/>
                          <a:latin typeface="Calibri" panose="020F0502020204030204" pitchFamily="34" charset="0"/>
                          <a:cs typeface="Calibri" panose="020F0502020204030204" pitchFamily="34" charset="0"/>
                        </a:rPr>
                        <a:t>10.2</a:t>
                      </a:r>
                      <a:endParaRPr lang="en-US" sz="800" baseline="0" dirty="0" smtClean="0">
                        <a:effectLst/>
                        <a:latin typeface="Calibri" panose="020F0502020204030204" pitchFamily="34" charset="0"/>
                        <a:cs typeface="Calibri" panose="020F0502020204030204" pitchFamily="34" charset="0"/>
                      </a:endParaRPr>
                    </a:p>
                  </a:txBody>
                  <a:tcPr marL="68580" marR="68580" marT="0" marB="0"/>
                </a:tc>
                <a:tc>
                  <a:txBody>
                    <a:bodyPr/>
                    <a:lstStyle/>
                    <a:p>
                      <a:pPr marL="0" marR="0" lvl="0" indent="0" algn="r" defTabSz="914400" rtl="1" eaLnBrk="1" fontAlgn="auto" latinLnBrk="0" hangingPunct="1">
                        <a:lnSpc>
                          <a:spcPct val="100000"/>
                        </a:lnSpc>
                        <a:spcBef>
                          <a:spcPts val="0"/>
                        </a:spcBef>
                        <a:spcAft>
                          <a:spcPts val="0"/>
                        </a:spcAft>
                        <a:buClrTx/>
                        <a:buSzTx/>
                        <a:buFontTx/>
                        <a:buNone/>
                        <a:tabLst>
                          <a:tab pos="3600450" algn="l"/>
                        </a:tabLst>
                        <a:defRPr/>
                      </a:pPr>
                      <a:r>
                        <a:rPr lang="ar-SY" sz="800" dirty="0" smtClean="0">
                          <a:effectLst/>
                          <a:latin typeface="Calibri" panose="020F0502020204030204" pitchFamily="34" charset="0"/>
                          <a:cs typeface="Calibri" panose="020F0502020204030204" pitchFamily="34" charset="0"/>
                        </a:rPr>
                        <a:t>البرنامج والميزانية - المقترحات التكميلية والمنقحة للميزانية</a:t>
                      </a:r>
                      <a:endParaRPr lang="en-US" sz="800" dirty="0" smtClean="0">
                        <a:effectLst/>
                        <a:latin typeface="Calibri" panose="020F0502020204030204" pitchFamily="34" charset="0"/>
                        <a:cs typeface="Calibri" panose="020F0502020204030204" pitchFamily="34" charset="0"/>
                      </a:endParaRPr>
                    </a:p>
                  </a:txBody>
                  <a:tcPr marL="68580" marR="68580" marT="0" marB="0"/>
                </a:tc>
                <a:tc>
                  <a:txBody>
                    <a:bodyPr/>
                    <a:lstStyle/>
                    <a:p>
                      <a:pPr algn="r" rtl="1">
                        <a:tabLst>
                          <a:tab pos="3600450" algn="l"/>
                        </a:tabLst>
                      </a:pPr>
                      <a:r>
                        <a:rPr lang="ar-SY" sz="800" dirty="0" smtClean="0">
                          <a:effectLst/>
                          <a:latin typeface="Calibri" panose="020F0502020204030204" pitchFamily="34" charset="0"/>
                          <a:cs typeface="Calibri" panose="020F0502020204030204" pitchFamily="34" charset="0"/>
                        </a:rPr>
                        <a:t>(أ) تشمل المقترحات التكميلية والمنقحة للميزانية التغييرات المدخلة على متطلبات الموارد المالية والبشرية المرتبطة بما يلي: </a:t>
                      </a:r>
                    </a:p>
                    <a:p>
                      <a:pPr algn="r" rtl="1">
                        <a:tabLst>
                          <a:tab pos="3600450" algn="l"/>
                        </a:tabLst>
                      </a:pPr>
                      <a:r>
                        <a:rPr lang="ar-SY" sz="800" dirty="0" smtClean="0">
                          <a:effectLst/>
                          <a:latin typeface="Calibri" panose="020F0502020204030204" pitchFamily="34" charset="0"/>
                          <a:cs typeface="Calibri" panose="020F0502020204030204" pitchFamily="34" charset="0"/>
                        </a:rPr>
                        <a:t>"1" الأنشطة التي يرى المدير العام أنها تتطلب عملاً عاجلاً، ولم يكن بالإمكان التنبؤ بها عند إعداد المقترحات الأولية للبرنامج والميزانية؛ </a:t>
                      </a:r>
                    </a:p>
                    <a:p>
                      <a:pPr algn="r" rtl="1">
                        <a:tabLst>
                          <a:tab pos="3600450" algn="l"/>
                        </a:tabLst>
                      </a:pPr>
                      <a:r>
                        <a:rPr lang="ar-SY" sz="800" dirty="0" smtClean="0">
                          <a:effectLst/>
                          <a:latin typeface="Calibri" panose="020F0502020204030204" pitchFamily="34" charset="0"/>
                          <a:cs typeface="Calibri" panose="020F0502020204030204" pitchFamily="34" charset="0"/>
                        </a:rPr>
                        <a:t>"2" وتحويل الاعتمادات بين البرامج بناء على المادة 5.5؛ </a:t>
                      </a:r>
                    </a:p>
                    <a:p>
                      <a:pPr algn="r" rtl="1">
                        <a:tabLst>
                          <a:tab pos="3600450" algn="l"/>
                        </a:tabLst>
                      </a:pPr>
                      <a:r>
                        <a:rPr lang="ar-SY" sz="800" dirty="0" smtClean="0">
                          <a:effectLst/>
                          <a:latin typeface="Calibri" panose="020F0502020204030204" pitchFamily="34" charset="0"/>
                          <a:cs typeface="Calibri" panose="020F0502020204030204" pitchFamily="34" charset="0"/>
                        </a:rPr>
                        <a:t>"3" وتسويات المرونة التي تجرى وفقاً لأحكام المادة 6.5؛ </a:t>
                      </a:r>
                    </a:p>
                    <a:p>
                      <a:pPr algn="r" rtl="1">
                        <a:tabLst>
                          <a:tab pos="3600450" algn="l"/>
                        </a:tabLst>
                      </a:pPr>
                      <a:r>
                        <a:rPr lang="ar-SY" sz="800" dirty="0" smtClean="0">
                          <a:effectLst/>
                          <a:latin typeface="Calibri" panose="020F0502020204030204" pitchFamily="34" charset="0"/>
                          <a:cs typeface="Calibri" panose="020F0502020204030204" pitchFamily="34" charset="0"/>
                        </a:rPr>
                        <a:t>"4" والأنشطة المذكورة في المقترحات السابقة للبرنامج والميزانية كبنود ستطلب لها اعتمادات في وقت لاحق؛ </a:t>
                      </a:r>
                    </a:p>
                    <a:p>
                      <a:pPr algn="r" rtl="1">
                        <a:tabLst>
                          <a:tab pos="3600450" algn="l"/>
                        </a:tabLst>
                      </a:pPr>
                      <a:r>
                        <a:rPr lang="ar-SY" sz="800" dirty="0" smtClean="0">
                          <a:effectLst/>
                          <a:latin typeface="Calibri" panose="020F0502020204030204" pitchFamily="34" charset="0"/>
                          <a:cs typeface="Calibri" panose="020F0502020204030204" pitchFamily="34" charset="0"/>
                        </a:rPr>
                        <a:t>"5" وفي حالة التضخم وتقلب أسعار العملات والتسويات الإلزامية لجدول المرتبات. </a:t>
                      </a:r>
                    </a:p>
                    <a:p>
                      <a:pPr algn="r" rtl="1">
                        <a:tabLst>
                          <a:tab pos="3600450" algn="l"/>
                        </a:tabLst>
                      </a:pPr>
                      <a:r>
                        <a:rPr lang="ar-SY" sz="800" dirty="0" smtClean="0">
                          <a:effectLst/>
                          <a:latin typeface="Calibri" panose="020F0502020204030204" pitchFamily="34" charset="0"/>
                          <a:cs typeface="Calibri" panose="020F0502020204030204" pitchFamily="34" charset="0"/>
                        </a:rPr>
                        <a:t>(ب) كما ينبغي أن تشمل المقترحات التكميلية والمنقحة للميزانية ما يلي: </a:t>
                      </a:r>
                    </a:p>
                    <a:p>
                      <a:pPr algn="r" rtl="1">
                        <a:tabLst>
                          <a:tab pos="3600450" algn="l"/>
                        </a:tabLst>
                      </a:pPr>
                      <a:r>
                        <a:rPr lang="ar-SY" sz="800" dirty="0" smtClean="0">
                          <a:effectLst/>
                          <a:latin typeface="Calibri" panose="020F0502020204030204" pitchFamily="34" charset="0"/>
                          <a:cs typeface="Calibri" panose="020F0502020204030204" pitchFamily="34" charset="0"/>
                        </a:rPr>
                        <a:t>"1" تقدير منقح لطلبات الخدمات المقدمة بناء على أنظمة معاهدة التعاون بشأن البراءات ومدريد ولاهاي؛ </a:t>
                      </a:r>
                    </a:p>
                    <a:p>
                      <a:pPr algn="r" rtl="1">
                        <a:tabLst>
                          <a:tab pos="3600450" algn="l"/>
                        </a:tabLst>
                      </a:pPr>
                      <a:r>
                        <a:rPr lang="ar-SY" sz="800" dirty="0" smtClean="0">
                          <a:effectLst/>
                          <a:latin typeface="Calibri" panose="020F0502020204030204" pitchFamily="34" charset="0"/>
                          <a:cs typeface="Calibri" panose="020F0502020204030204" pitchFamily="34" charset="0"/>
                        </a:rPr>
                        <a:t>"2" وتقدير منقح للإيرادات، بما فيها الإيرادات المتأتية من الخدمات السابق ذكرها، والإيرادات المتنوعة كما هي محددة في المادة 13.3.</a:t>
                      </a:r>
                    </a:p>
                    <a:p>
                      <a:pPr algn="r" rtl="1">
                        <a:tabLst>
                          <a:tab pos="3600450" algn="l"/>
                        </a:tabLst>
                      </a:pPr>
                      <a:endParaRPr lang="en-US" sz="800" dirty="0">
                        <a:effectLst/>
                        <a:latin typeface="Calibri" panose="020F0502020204030204" pitchFamily="34" charset="0"/>
                        <a:cs typeface="Calibri" panose="020F0502020204030204" pitchFamily="34" charset="0"/>
                      </a:endParaRPr>
                    </a:p>
                  </a:txBody>
                  <a:tcPr marL="68580" marR="68580" marT="0" marB="0"/>
                </a:tc>
                <a:tc>
                  <a:txBody>
                    <a:bodyPr/>
                    <a:lstStyle/>
                    <a:p>
                      <a:pPr algn="r" rtl="1">
                        <a:tabLst>
                          <a:tab pos="3600450" algn="l"/>
                        </a:tabLst>
                      </a:pPr>
                      <a:r>
                        <a:rPr lang="ar-SY" sz="800" dirty="0" smtClean="0">
                          <a:effectLst/>
                          <a:latin typeface="Calibri" panose="020F0502020204030204" pitchFamily="34" charset="0"/>
                          <a:cs typeface="Calibri" panose="020F0502020204030204" pitchFamily="34" charset="0"/>
                        </a:rPr>
                        <a:t>حُذفت هذه المادة للحد من تكرار المحتوى، لأن متطلبات برنامج العمل والميزانية مُحدَّدة بالفعل في مادة أخرى أعلاه، هي المادة 19.2. ولا توجد حاجة إلى هذه المادة للإسهاب في توضيح المحتوى في ظل وجود عبارة تشير إلى أن الميزانية التكميلية ينبغي أن تكون متسقة مع برنامج العمل والميزانية.</a:t>
                      </a:r>
                      <a:endParaRPr lang="en-US" sz="800" dirty="0">
                        <a:effectLst/>
                        <a:latin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000201555"/>
                  </a:ext>
                </a:extLst>
              </a:tr>
            </a:tbl>
          </a:graphicData>
        </a:graphic>
      </p:graphicFrame>
      <p:sp>
        <p:nvSpPr>
          <p:cNvPr id="3" name="Rectangle 2"/>
          <p:cNvSpPr/>
          <p:nvPr/>
        </p:nvSpPr>
        <p:spPr>
          <a:xfrm>
            <a:off x="457200" y="721976"/>
            <a:ext cx="8363272" cy="307777"/>
          </a:xfrm>
          <a:prstGeom prst="rect">
            <a:avLst/>
          </a:prstGeom>
        </p:spPr>
        <p:txBody>
          <a:bodyPr wrap="square">
            <a:spAutoFit/>
          </a:bodyPr>
          <a:lstStyle/>
          <a:p>
            <a:pPr marL="285750" lvl="0" indent="-285750" algn="r" rtl="1">
              <a:buClr>
                <a:schemeClr val="accent5">
                  <a:lumMod val="50000"/>
                </a:schemeClr>
              </a:buClr>
              <a:buSzPct val="100000"/>
              <a:buFont typeface="Wingdings" panose="05000000000000000000" pitchFamily="2" charset="2"/>
              <a:buChar char="q"/>
            </a:pPr>
            <a:r>
              <a:rPr lang="ar-SY" sz="1400" dirty="0">
                <a:solidFill>
                  <a:schemeClr val="accent1">
                    <a:lumMod val="10000"/>
                  </a:schemeClr>
                </a:solidFill>
                <a:latin typeface="Calibri" panose="020F0502020204030204" pitchFamily="34" charset="0"/>
                <a:cs typeface="Calibri" panose="020F0502020204030204" pitchFamily="34" charset="0"/>
              </a:rPr>
              <a:t>يتضمن هذا الجدول </a:t>
            </a:r>
            <a:r>
              <a:rPr lang="ar-SY" sz="1400" dirty="0">
                <a:solidFill>
                  <a:schemeClr val="accent6"/>
                </a:solidFill>
                <a:latin typeface="Calibri" panose="020F0502020204030204" pitchFamily="34" charset="0"/>
                <a:cs typeface="Calibri" panose="020F0502020204030204" pitchFamily="34" charset="0"/>
              </a:rPr>
              <a:t>المواد</a:t>
            </a:r>
            <a:r>
              <a:rPr lang="ar-SY" sz="1400" dirty="0" smtClean="0">
                <a:solidFill>
                  <a:schemeClr val="accent1">
                    <a:lumMod val="10000"/>
                  </a:schemeClr>
                </a:solidFill>
                <a:latin typeface="Calibri" panose="020F0502020204030204" pitchFamily="34" charset="0"/>
                <a:cs typeface="Calibri" panose="020F0502020204030204" pitchFamily="34" charset="0"/>
              </a:rPr>
              <a:t> </a:t>
            </a:r>
            <a:r>
              <a:rPr lang="ar-SY" sz="1400" dirty="0">
                <a:solidFill>
                  <a:schemeClr val="accent1">
                    <a:lumMod val="10000"/>
                  </a:schemeClr>
                </a:solidFill>
                <a:latin typeface="Calibri" panose="020F0502020204030204" pitchFamily="34" charset="0"/>
                <a:cs typeface="Calibri" panose="020F0502020204030204" pitchFamily="34" charset="0"/>
              </a:rPr>
              <a:t>الحالية المقترح </a:t>
            </a:r>
            <a:r>
              <a:rPr lang="ar-SY" sz="1400" dirty="0" smtClean="0">
                <a:solidFill>
                  <a:srgbClr val="FF0000"/>
                </a:solidFill>
                <a:latin typeface="Calibri" panose="020F0502020204030204" pitchFamily="34" charset="0"/>
                <a:cs typeface="Calibri" panose="020F0502020204030204" pitchFamily="34" charset="0"/>
              </a:rPr>
              <a:t>حذفها</a:t>
            </a:r>
            <a:endParaRPr lang="en-US" sz="1400"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333502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05979"/>
            <a:ext cx="8229600" cy="493776"/>
          </a:xfrm>
          <a:solidFill>
            <a:schemeClr val="accent1">
              <a:lumMod val="75000"/>
            </a:schemeClr>
          </a:solidFill>
          <a:ln>
            <a:solidFill>
              <a:srgbClr val="0070C0"/>
            </a:solidFill>
          </a:ln>
        </p:spPr>
        <p:txBody>
          <a:bodyPr/>
          <a:lstStyle/>
          <a:p>
            <a:pPr algn="ctr" rtl="1"/>
            <a:r>
              <a:rPr lang="ar-SY" b="1" dirty="0">
                <a:solidFill>
                  <a:schemeClr val="accent5">
                    <a:lumMod val="10000"/>
                  </a:schemeClr>
                </a:solidFill>
                <a:latin typeface="Calibri" panose="020F0502020204030204" pitchFamily="34" charset="0"/>
                <a:cs typeface="Calibri" panose="020F0502020204030204" pitchFamily="34" charset="0"/>
              </a:rPr>
              <a:t>المواد المقترح </a:t>
            </a:r>
            <a:r>
              <a:rPr lang="ar-SY" b="1" dirty="0" smtClean="0">
                <a:solidFill>
                  <a:schemeClr val="accent5">
                    <a:lumMod val="10000"/>
                  </a:schemeClr>
                </a:solidFill>
                <a:latin typeface="Calibri" panose="020F0502020204030204" pitchFamily="34" charset="0"/>
                <a:cs typeface="Calibri" panose="020F0502020204030204" pitchFamily="34" charset="0"/>
              </a:rPr>
              <a:t>حذفها </a:t>
            </a:r>
            <a:r>
              <a:rPr lang="ar-SY" sz="2000" b="1" dirty="0" smtClean="0">
                <a:solidFill>
                  <a:schemeClr val="accent5">
                    <a:lumMod val="10000"/>
                  </a:schemeClr>
                </a:solidFill>
                <a:latin typeface="Calibri" panose="020F0502020204030204" pitchFamily="34" charset="0"/>
                <a:cs typeface="Calibri" panose="020F0502020204030204" pitchFamily="34" charset="0"/>
              </a:rPr>
              <a:t>(تتمة)</a:t>
            </a:r>
            <a:endParaRPr lang="fr-CH" sz="2000" b="1" dirty="0" smtClean="0">
              <a:solidFill>
                <a:schemeClr val="accent5">
                  <a:lumMod val="10000"/>
                </a:schemeClr>
              </a:solidFill>
            </a:endParaRPr>
          </a:p>
        </p:txBody>
      </p:sp>
      <p:sp>
        <p:nvSpPr>
          <p:cNvPr id="4099" name="Rectangle 3"/>
          <p:cNvSpPr>
            <a:spLocks noGrp="1" noChangeArrowheads="1"/>
          </p:cNvSpPr>
          <p:nvPr>
            <p:ph type="body" idx="1"/>
          </p:nvPr>
        </p:nvSpPr>
        <p:spPr>
          <a:xfrm>
            <a:off x="457200" y="1144451"/>
            <a:ext cx="8229600" cy="3264694"/>
          </a:xfrm>
        </p:spPr>
        <p:txBody>
          <a:bodyPr/>
          <a:lstStyle/>
          <a:p>
            <a:pPr marL="114300" indent="0">
              <a:buClr>
                <a:schemeClr val="accent5">
                  <a:lumMod val="50000"/>
                </a:schemeClr>
              </a:buClr>
              <a:buSzPct val="100000"/>
              <a:buNone/>
            </a:pPr>
            <a:endParaRPr lang="en-US" sz="1600" dirty="0" smtClean="0"/>
          </a:p>
          <a:p>
            <a:pPr marL="0" indent="0">
              <a:buNone/>
            </a:pPr>
            <a:endParaRPr lang="en-US" sz="1100" dirty="0"/>
          </a:p>
        </p:txBody>
      </p:sp>
      <p:graphicFrame>
        <p:nvGraphicFramePr>
          <p:cNvPr id="2" name="Table 1"/>
          <p:cNvGraphicFramePr>
            <a:graphicFrameLocks noGrp="1"/>
          </p:cNvGraphicFramePr>
          <p:nvPr>
            <p:extLst>
              <p:ext uri="{D42A27DB-BD31-4B8C-83A1-F6EECF244321}">
                <p14:modId xmlns:p14="http://schemas.microsoft.com/office/powerpoint/2010/main" val="2869250431"/>
              </p:ext>
            </p:extLst>
          </p:nvPr>
        </p:nvGraphicFramePr>
        <p:xfrm>
          <a:off x="457200" y="806650"/>
          <a:ext cx="8229600" cy="3901453"/>
        </p:xfrm>
        <a:graphic>
          <a:graphicData uri="http://schemas.openxmlformats.org/drawingml/2006/table">
            <a:tbl>
              <a:tblPr rtl="1" firstRow="1" firstCol="1" bandRow="1">
                <a:tableStyleId>{21E4AEA4-8DFA-4A89-87EB-49C32662AFE0}</a:tableStyleId>
              </a:tblPr>
              <a:tblGrid>
                <a:gridCol w="730424">
                  <a:extLst>
                    <a:ext uri="{9D8B030D-6E8A-4147-A177-3AD203B41FA5}">
                      <a16:colId xmlns:a16="http://schemas.microsoft.com/office/drawing/2014/main" val="2521934618"/>
                    </a:ext>
                  </a:extLst>
                </a:gridCol>
                <a:gridCol w="727164">
                  <a:extLst>
                    <a:ext uri="{9D8B030D-6E8A-4147-A177-3AD203B41FA5}">
                      <a16:colId xmlns:a16="http://schemas.microsoft.com/office/drawing/2014/main" val="2733110947"/>
                    </a:ext>
                  </a:extLst>
                </a:gridCol>
                <a:gridCol w="4961468">
                  <a:extLst>
                    <a:ext uri="{9D8B030D-6E8A-4147-A177-3AD203B41FA5}">
                      <a16:colId xmlns:a16="http://schemas.microsoft.com/office/drawing/2014/main" val="1062590191"/>
                    </a:ext>
                  </a:extLst>
                </a:gridCol>
                <a:gridCol w="1810544">
                  <a:extLst>
                    <a:ext uri="{9D8B030D-6E8A-4147-A177-3AD203B41FA5}">
                      <a16:colId xmlns:a16="http://schemas.microsoft.com/office/drawing/2014/main" val="1846972749"/>
                    </a:ext>
                  </a:extLst>
                </a:gridCol>
              </a:tblGrid>
              <a:tr h="359131">
                <a:tc>
                  <a:txBody>
                    <a:bodyPr/>
                    <a:lstStyle/>
                    <a:p>
                      <a:pPr algn="r" rtl="1">
                        <a:tabLst>
                          <a:tab pos="3600450" algn="l"/>
                        </a:tabLst>
                      </a:pPr>
                      <a:r>
                        <a:rPr lang="ar-SY" sz="1000" u="sng" dirty="0" smtClean="0">
                          <a:effectLst/>
                          <a:latin typeface="Calibri" panose="020F0502020204030204" pitchFamily="34" charset="0"/>
                          <a:cs typeface="Calibri" panose="020F0502020204030204" pitchFamily="34" charset="0"/>
                        </a:rPr>
                        <a:t>المادة الحالية</a:t>
                      </a:r>
                      <a:endParaRPr lang="en-US" sz="1000" dirty="0">
                        <a:solidFill>
                          <a:schemeClr val="accent5">
                            <a:lumMod val="10000"/>
                          </a:schemeClr>
                        </a:solidFill>
                        <a:effectLst/>
                        <a:latin typeface="Calibri" panose="020F0502020204030204" pitchFamily="34" charset="0"/>
                        <a:cs typeface="Calibri" panose="020F0502020204030204" pitchFamily="34" charset="0"/>
                      </a:endParaRPr>
                    </a:p>
                  </a:txBody>
                  <a:tcPr marL="68580" marR="68580" marT="0" marB="0" anchor="ctr"/>
                </a:tc>
                <a:tc>
                  <a:txBody>
                    <a:bodyPr/>
                    <a:lstStyle/>
                    <a:p>
                      <a:pPr algn="r" rtl="1">
                        <a:tabLst>
                          <a:tab pos="3600450" algn="l"/>
                        </a:tabLst>
                      </a:pPr>
                      <a:r>
                        <a:rPr lang="ar-SY" sz="1000" u="sng" dirty="0" smtClean="0">
                          <a:effectLst/>
                          <a:latin typeface="Calibri" panose="020F0502020204030204" pitchFamily="34" charset="0"/>
                          <a:cs typeface="Calibri" panose="020F0502020204030204" pitchFamily="34" charset="0"/>
                        </a:rPr>
                        <a:t>الموضوع</a:t>
                      </a:r>
                      <a:endParaRPr lang="en-US" sz="1000" dirty="0">
                        <a:solidFill>
                          <a:schemeClr val="accent5">
                            <a:lumMod val="10000"/>
                          </a:schemeClr>
                        </a:solidFill>
                        <a:effectLst/>
                        <a:latin typeface="Calibri" panose="020F0502020204030204" pitchFamily="34" charset="0"/>
                        <a:cs typeface="Calibri" panose="020F0502020204030204" pitchFamily="34" charset="0"/>
                      </a:endParaRPr>
                    </a:p>
                  </a:txBody>
                  <a:tcPr marL="68580" marR="68580" marT="0" marB="0" anchor="ctr"/>
                </a:tc>
                <a:tc>
                  <a:txBody>
                    <a:bodyPr/>
                    <a:lstStyle/>
                    <a:p>
                      <a:pPr algn="r" rtl="1">
                        <a:tabLst>
                          <a:tab pos="3600450" algn="l"/>
                        </a:tabLst>
                      </a:pPr>
                      <a:r>
                        <a:rPr lang="ar-SY" sz="1000" u="sng" dirty="0" smtClean="0">
                          <a:solidFill>
                            <a:schemeClr val="lt1"/>
                          </a:solidFill>
                          <a:effectLst/>
                          <a:latin typeface="Calibri" panose="020F0502020204030204" pitchFamily="34" charset="0"/>
                          <a:cs typeface="Calibri" panose="020F0502020204030204" pitchFamily="34" charset="0"/>
                        </a:rPr>
                        <a:t>النص</a:t>
                      </a:r>
                      <a:r>
                        <a:rPr lang="ar-SY" sz="1000" u="sng" baseline="0" dirty="0" smtClean="0">
                          <a:solidFill>
                            <a:schemeClr val="lt1"/>
                          </a:solidFill>
                          <a:effectLst/>
                          <a:latin typeface="Calibri" panose="020F0502020204030204" pitchFamily="34" charset="0"/>
                          <a:cs typeface="Calibri" panose="020F0502020204030204" pitchFamily="34" charset="0"/>
                        </a:rPr>
                        <a:t> الحالي</a:t>
                      </a:r>
                      <a:endParaRPr lang="en-US" sz="1000" dirty="0">
                        <a:solidFill>
                          <a:schemeClr val="accent5">
                            <a:lumMod val="10000"/>
                          </a:schemeClr>
                        </a:solidFill>
                        <a:effectLst/>
                        <a:latin typeface="Calibri" panose="020F0502020204030204" pitchFamily="34" charset="0"/>
                        <a:cs typeface="Calibri" panose="020F0502020204030204" pitchFamily="34" charset="0"/>
                      </a:endParaRPr>
                    </a:p>
                  </a:txBody>
                  <a:tcPr marL="68580" marR="68580" marT="0" marB="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tab pos="3600450" algn="l"/>
                        </a:tabLst>
                        <a:defRPr/>
                      </a:pPr>
                      <a:r>
                        <a:rPr lang="ar-SY" sz="1000" u="sng" dirty="0" smtClean="0">
                          <a:solidFill>
                            <a:schemeClr val="lt1"/>
                          </a:solidFill>
                          <a:effectLst/>
                          <a:latin typeface="Calibri" panose="020F0502020204030204" pitchFamily="34" charset="0"/>
                          <a:cs typeface="Calibri" panose="020F0502020204030204" pitchFamily="34" charset="0"/>
                        </a:rPr>
                        <a:t>سبب </a:t>
                      </a:r>
                      <a:r>
                        <a:rPr lang="ar-SY" sz="1000" u="sng" dirty="0" smtClean="0">
                          <a:solidFill>
                            <a:schemeClr val="lt1"/>
                          </a:solidFill>
                          <a:effectLst/>
                          <a:latin typeface="Calibri" panose="020F0502020204030204" pitchFamily="34" charset="0"/>
                          <a:cs typeface="Calibri" panose="020F0502020204030204" pitchFamily="34" charset="0"/>
                        </a:rPr>
                        <a:t>التغيير</a:t>
                      </a:r>
                      <a:endParaRPr lang="en-US" sz="1000" u="sng" baseline="0" dirty="0" smtClean="0">
                        <a:solidFill>
                          <a:schemeClr val="lt1"/>
                        </a:solidFill>
                        <a:effectLst/>
                        <a:latin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247748153"/>
                  </a:ext>
                </a:extLst>
              </a:tr>
              <a:tr h="466053">
                <a:tc>
                  <a:txBody>
                    <a:bodyPr/>
                    <a:lstStyle/>
                    <a:p>
                      <a:pPr algn="r" rtl="1">
                        <a:tabLst>
                          <a:tab pos="3600450" algn="l"/>
                        </a:tabLst>
                      </a:pPr>
                      <a:r>
                        <a:rPr lang="ar-SY" sz="900" dirty="0" smtClean="0">
                          <a:effectLst/>
                          <a:latin typeface="Calibri" panose="020F0502020204030204" pitchFamily="34" charset="0"/>
                          <a:cs typeface="Calibri" panose="020F0502020204030204" pitchFamily="34" charset="0"/>
                        </a:rPr>
                        <a:t>1.4</a:t>
                      </a:r>
                      <a:endParaRPr lang="en-US" sz="900" dirty="0" smtClean="0">
                        <a:effectLst/>
                        <a:latin typeface="Calibri" panose="020F0502020204030204" pitchFamily="34" charset="0"/>
                        <a:cs typeface="Calibri" panose="020F0502020204030204" pitchFamily="34" charset="0"/>
                      </a:endParaRPr>
                    </a:p>
                  </a:txBody>
                  <a:tcPr marL="68580" marR="68580" marT="0" marB="0"/>
                </a:tc>
                <a:tc>
                  <a:txBody>
                    <a:bodyPr/>
                    <a:lstStyle/>
                    <a:p>
                      <a:pPr algn="r" rtl="1">
                        <a:tabLst>
                          <a:tab pos="3600450" algn="l"/>
                        </a:tabLst>
                      </a:pPr>
                      <a:r>
                        <a:rPr lang="ar-SY" sz="900" dirty="0" smtClean="0">
                          <a:effectLst/>
                          <a:latin typeface="Calibri" panose="020F0502020204030204" pitchFamily="34" charset="0"/>
                          <a:cs typeface="Calibri" panose="020F0502020204030204" pitchFamily="34" charset="0"/>
                        </a:rPr>
                        <a:t>الحسابات الداخلية – الصندوق العام</a:t>
                      </a:r>
                      <a:endParaRPr lang="en-US" sz="900" dirty="0" smtClean="0">
                        <a:effectLst/>
                        <a:latin typeface="Calibri" panose="020F0502020204030204" pitchFamily="34" charset="0"/>
                        <a:cs typeface="Calibri" panose="020F0502020204030204" pitchFamily="34" charset="0"/>
                      </a:endParaRPr>
                    </a:p>
                  </a:txBody>
                  <a:tcPr marL="68580" marR="68580" marT="0" marB="0"/>
                </a:tc>
                <a:tc>
                  <a:txBody>
                    <a:bodyPr/>
                    <a:lstStyle/>
                    <a:p>
                      <a:pPr algn="r" rtl="1">
                        <a:tabLst>
                          <a:tab pos="3600450" algn="l"/>
                        </a:tabLst>
                      </a:pPr>
                      <a:r>
                        <a:rPr lang="ar-SY" sz="900" dirty="0" smtClean="0">
                          <a:effectLst/>
                          <a:latin typeface="Calibri" panose="020F0502020204030204" pitchFamily="34" charset="0"/>
                          <a:cs typeface="Calibri" panose="020F0502020204030204" pitchFamily="34" charset="0"/>
                        </a:rPr>
                        <a:t>ينشأ صندوق عام لحساب نفقات المنظمة. وتقيد في الجانب الدائن من هذا الصندوق العام الاشتراكات المقررة التي تدفعها الدول الأعضاء، ورسوم الخدمات التي تقدمها المنظمة بناء على أنظمة معاهدة التعاون بشأن البراءات ومدريد ولاهاي ولشبونة، والإيرادات المتنوعة، وأية سلف مدفوعة من صناديق رؤوس الأموال العاملة أو من الأموال الاحتياطية لتغطية النفقات العامة.</a:t>
                      </a:r>
                      <a:endParaRPr lang="en-US" sz="900" dirty="0">
                        <a:effectLst/>
                        <a:latin typeface="Calibri" panose="020F0502020204030204" pitchFamily="34" charset="0"/>
                        <a:cs typeface="Calibri" panose="020F0502020204030204" pitchFamily="34" charset="0"/>
                      </a:endParaRPr>
                    </a:p>
                  </a:txBody>
                  <a:tcPr marL="68580" marR="68580" marT="0" marB="0"/>
                </a:tc>
                <a:tc>
                  <a:txBody>
                    <a:bodyPr/>
                    <a:lstStyle/>
                    <a:p>
                      <a:pPr marL="0" marR="0" algn="r" rtl="1">
                        <a:spcBef>
                          <a:spcPts val="0"/>
                        </a:spcBef>
                        <a:spcAft>
                          <a:spcPts val="0"/>
                        </a:spcAft>
                      </a:pPr>
                      <a:r>
                        <a:rPr lang="ar-SA" sz="900" dirty="0">
                          <a:effectLst/>
                          <a:latin typeface="Calibri" panose="020F0502020204030204" pitchFamily="34" charset="0"/>
                          <a:ea typeface="SimSun" panose="02010600030101010101" pitchFamily="2" charset="-122"/>
                          <a:cs typeface="Calibri" panose="020F0502020204030204" pitchFamily="34" charset="0"/>
                        </a:rPr>
                        <a:t>حُذفت هذه المادة لأن نهج "الصندوق العام" أصبح الآن زائداً عن الحاجة بعد اعتماد الإبلاغ طبقا للمعايير المحاسبية الدولية للقطاع العام.</a:t>
                      </a:r>
                      <a:endParaRPr lang="en-US" sz="9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36195" marB="36195"/>
                </a:tc>
                <a:extLst>
                  <a:ext uri="{0D108BD9-81ED-4DB2-BD59-A6C34878D82A}">
                    <a16:rowId xmlns:a16="http://schemas.microsoft.com/office/drawing/2014/main" val="990582903"/>
                  </a:ext>
                </a:extLst>
              </a:tr>
              <a:tr h="314240">
                <a:tc>
                  <a:txBody>
                    <a:bodyPr/>
                    <a:lstStyle/>
                    <a:p>
                      <a:pPr marL="0" marR="0" lvl="0" indent="0" algn="r" defTabSz="914400" rtl="1" eaLnBrk="1" fontAlgn="auto" latinLnBrk="0" hangingPunct="1">
                        <a:lnSpc>
                          <a:spcPct val="100000"/>
                        </a:lnSpc>
                        <a:spcBef>
                          <a:spcPts val="0"/>
                        </a:spcBef>
                        <a:spcAft>
                          <a:spcPts val="0"/>
                        </a:spcAft>
                        <a:buClrTx/>
                        <a:buSzTx/>
                        <a:buFontTx/>
                        <a:buNone/>
                        <a:tabLst>
                          <a:tab pos="3600450" algn="l"/>
                        </a:tabLst>
                        <a:defRPr/>
                      </a:pPr>
                      <a:r>
                        <a:rPr lang="ar-SY" sz="900" dirty="0" smtClean="0">
                          <a:solidFill>
                            <a:schemeClr val="lt1"/>
                          </a:solidFill>
                          <a:effectLst/>
                          <a:latin typeface="Calibri" panose="020F0502020204030204" pitchFamily="34" charset="0"/>
                          <a:cs typeface="Calibri" panose="020F0502020204030204" pitchFamily="34" charset="0"/>
                        </a:rPr>
                        <a:t>3.4</a:t>
                      </a:r>
                      <a:endParaRPr lang="en-US" sz="900" dirty="0" smtClean="0">
                        <a:solidFill>
                          <a:schemeClr val="accent5">
                            <a:lumMod val="10000"/>
                          </a:schemeClr>
                        </a:solidFill>
                        <a:effectLst/>
                        <a:latin typeface="Calibri" panose="020F0502020204030204" pitchFamily="34" charset="0"/>
                        <a:cs typeface="Calibri" panose="020F0502020204030204" pitchFamily="34" charset="0"/>
                      </a:endParaRPr>
                    </a:p>
                    <a:p>
                      <a:pPr algn="r" rtl="1">
                        <a:tabLst>
                          <a:tab pos="3600450" algn="l"/>
                        </a:tabLst>
                      </a:pPr>
                      <a:endParaRPr lang="en-US" sz="900" dirty="0" smtClean="0">
                        <a:solidFill>
                          <a:schemeClr val="accent5">
                            <a:lumMod val="10000"/>
                          </a:schemeClr>
                        </a:solidFill>
                        <a:effectLst/>
                        <a:latin typeface="Calibri" panose="020F0502020204030204" pitchFamily="34" charset="0"/>
                        <a:cs typeface="Calibri" panose="020F0502020204030204" pitchFamily="34" charset="0"/>
                      </a:endParaRPr>
                    </a:p>
                  </a:txBody>
                  <a:tcPr marL="68580" marR="68580" marT="0" marB="0"/>
                </a:tc>
                <a:tc rowSpan="2">
                  <a:txBody>
                    <a:bodyPr/>
                    <a:lstStyle/>
                    <a:p>
                      <a:pPr algn="r" rtl="1">
                        <a:tabLst>
                          <a:tab pos="3600450" algn="l"/>
                        </a:tabLst>
                      </a:pPr>
                      <a:r>
                        <a:rPr lang="ar-SY" sz="900" dirty="0" smtClean="0">
                          <a:effectLst/>
                          <a:latin typeface="Calibri" panose="020F0502020204030204" pitchFamily="34" charset="0"/>
                          <a:cs typeface="Calibri" panose="020F0502020204030204" pitchFamily="34" charset="0"/>
                        </a:rPr>
                        <a:t>صناديق رؤوس الأموال العاملة</a:t>
                      </a:r>
                      <a:endParaRPr lang="en-US" sz="900" dirty="0">
                        <a:effectLst/>
                        <a:latin typeface="Calibri" panose="020F0502020204030204" pitchFamily="34" charset="0"/>
                        <a:cs typeface="Calibri" panose="020F0502020204030204" pitchFamily="34" charset="0"/>
                      </a:endParaRPr>
                    </a:p>
                  </a:txBody>
                  <a:tcPr marL="68580" marR="68580" marT="0" marB="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tab pos="3600450" algn="l"/>
                        </a:tabLst>
                        <a:defRPr/>
                      </a:pPr>
                      <a:r>
                        <a:rPr lang="ar-SY" sz="900" dirty="0" smtClean="0">
                          <a:effectLst/>
                          <a:latin typeface="Calibri" panose="020F0502020204030204" pitchFamily="34" charset="0"/>
                          <a:cs typeface="Calibri" panose="020F0502020204030204" pitchFamily="34" charset="0"/>
                        </a:rPr>
                        <a:t>يستفاد من صناديق رؤوس الأموال العاملة، قدر الإمكان، باعتبارها سلفاً لتمويل اعتمادات الميزانية التي لا تغطيها الأموال النقدية المتاحة، وللأغراض الأخرى التي تحددها جمعيات الدول الأعضاء وجمعيات الاتحادات، كل فيما يخصه.</a:t>
                      </a:r>
                      <a:endParaRPr lang="ar-SY" sz="900" dirty="0" smtClean="0">
                        <a:effectLst/>
                        <a:latin typeface="Calibri" panose="020F0502020204030204" pitchFamily="34" charset="0"/>
                        <a:cs typeface="Calibri" panose="020F0502020204030204" pitchFamily="34" charset="0"/>
                      </a:endParaRPr>
                    </a:p>
                  </a:txBody>
                  <a:tcPr marL="68580" marR="68580" marT="0" marB="0"/>
                </a:tc>
                <a:tc rowSpan="2">
                  <a:txBody>
                    <a:bodyPr/>
                    <a:lstStyle/>
                    <a:p>
                      <a:pPr algn="r" rtl="1">
                        <a:tabLst>
                          <a:tab pos="3600450" algn="l"/>
                        </a:tabLst>
                      </a:pPr>
                      <a:r>
                        <a:rPr lang="ar-SY" sz="900" dirty="0" smtClean="0">
                          <a:effectLst/>
                          <a:latin typeface="Calibri" panose="020F0502020204030204" pitchFamily="34" charset="0"/>
                          <a:cs typeface="Calibri" panose="020F0502020204030204" pitchFamily="34" charset="0"/>
                        </a:rPr>
                        <a:t>حُذفت هاتان المادتان وأُدمجتا في المادة 12.3.</a:t>
                      </a:r>
                      <a:endParaRPr lang="en-US" sz="900" dirty="0">
                        <a:effectLst/>
                        <a:latin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2891029740"/>
                  </a:ext>
                </a:extLst>
              </a:tr>
              <a:tr h="264219">
                <a:tc>
                  <a:txBody>
                    <a:bodyPr/>
                    <a:lstStyle/>
                    <a:p>
                      <a:pPr algn="r" rtl="1">
                        <a:tabLst>
                          <a:tab pos="3600450" algn="l"/>
                        </a:tabLst>
                      </a:pPr>
                      <a:r>
                        <a:rPr lang="en-US" sz="900" baseline="0" dirty="0" smtClean="0">
                          <a:effectLst/>
                          <a:latin typeface="Calibri" panose="020F0502020204030204" pitchFamily="34" charset="0"/>
                          <a:cs typeface="Calibri" panose="020F0502020204030204" pitchFamily="34" charset="0"/>
                        </a:rPr>
                        <a:t>4.4</a:t>
                      </a:r>
                    </a:p>
                  </a:txBody>
                  <a:tcPr marL="68580" marR="68580" marT="0" marB="0"/>
                </a:tc>
                <a:tc vMerge="1">
                  <a:txBody>
                    <a:bodyPr/>
                    <a:lstStyle/>
                    <a:p>
                      <a:pPr>
                        <a:tabLst>
                          <a:tab pos="3600450" algn="l"/>
                        </a:tabLst>
                      </a:pPr>
                      <a:endParaRPr lang="en-US" sz="700" dirty="0" smtClean="0">
                        <a:effectLst/>
                      </a:endParaRPr>
                    </a:p>
                  </a:txBody>
                  <a:tcPr marL="68580" marR="68580" marT="0" marB="0"/>
                </a:tc>
                <a:tc>
                  <a:txBody>
                    <a:bodyPr/>
                    <a:lstStyle/>
                    <a:p>
                      <a:pPr algn="r" rtl="1">
                        <a:tabLst>
                          <a:tab pos="3600450" algn="l"/>
                        </a:tabLst>
                      </a:pPr>
                      <a:r>
                        <a:rPr lang="ar-SY" sz="900" dirty="0" smtClean="0">
                          <a:effectLst/>
                          <a:latin typeface="Calibri" panose="020F0502020204030204" pitchFamily="34" charset="0"/>
                          <a:cs typeface="Calibri" panose="020F0502020204030204" pitchFamily="34" charset="0"/>
                        </a:rPr>
                        <a:t>السلف المسحوبة من صناديق رؤوس الأموال العاملة لتمويل اعتمادات الميزانية تُرد إلى الصناديق بمجرد توافر الإيرادات اللازمة لتحقيق هذا الغرض وبالقدر الذي تسمح به هذه الإيرادات.</a:t>
                      </a:r>
                      <a:endParaRPr lang="ar-SY" sz="900" dirty="0" smtClean="0">
                        <a:effectLst/>
                        <a:latin typeface="Calibri" panose="020F0502020204030204" pitchFamily="34" charset="0"/>
                        <a:cs typeface="Calibri" panose="020F0502020204030204" pitchFamily="34" charset="0"/>
                      </a:endParaRPr>
                    </a:p>
                  </a:txBody>
                  <a:tcPr marL="68580" marR="68580" marT="0" marB="0"/>
                </a:tc>
                <a:tc vMerge="1">
                  <a:txBody>
                    <a:bodyPr/>
                    <a:lstStyle/>
                    <a:p>
                      <a:pPr>
                        <a:tabLst>
                          <a:tab pos="3600450" algn="l"/>
                        </a:tabLst>
                      </a:pPr>
                      <a:endParaRPr lang="en-US" sz="700" dirty="0">
                        <a:effectLst/>
                      </a:endParaRPr>
                    </a:p>
                  </a:txBody>
                  <a:tcPr marL="68580" marR="68580" marT="0" marB="0"/>
                </a:tc>
                <a:extLst>
                  <a:ext uri="{0D108BD9-81ED-4DB2-BD59-A6C34878D82A}">
                    <a16:rowId xmlns:a16="http://schemas.microsoft.com/office/drawing/2014/main" val="3000201555"/>
                  </a:ext>
                </a:extLst>
              </a:tr>
              <a:tr h="264219">
                <a:tc rowSpan="2">
                  <a:txBody>
                    <a:bodyPr/>
                    <a:lstStyle/>
                    <a:p>
                      <a:pPr algn="r" rtl="1">
                        <a:tabLst>
                          <a:tab pos="3600450" algn="l"/>
                        </a:tabLst>
                      </a:pPr>
                      <a:r>
                        <a:rPr lang="ar-SY" sz="900" baseline="0" dirty="0" smtClean="0">
                          <a:effectLst/>
                          <a:latin typeface="Calibri" panose="020F0502020204030204" pitchFamily="34" charset="0"/>
                          <a:cs typeface="Calibri" panose="020F0502020204030204" pitchFamily="34" charset="0"/>
                        </a:rPr>
                        <a:t>7.4</a:t>
                      </a:r>
                      <a:endParaRPr lang="en-US" sz="900" baseline="0" dirty="0" smtClean="0">
                        <a:effectLst/>
                        <a:latin typeface="Calibri" panose="020F0502020204030204" pitchFamily="34" charset="0"/>
                        <a:cs typeface="Calibri" panose="020F0502020204030204" pitchFamily="34" charset="0"/>
                      </a:endParaRPr>
                    </a:p>
                  </a:txBody>
                  <a:tcPr marL="68580" marR="68580" marT="0" marB="0"/>
                </a:tc>
                <a:tc rowSpan="3">
                  <a:txBody>
                    <a:bodyPr/>
                    <a:lstStyle/>
                    <a:p>
                      <a:pPr algn="r" rtl="1">
                        <a:tabLst>
                          <a:tab pos="3600450" algn="l"/>
                        </a:tabLst>
                      </a:pPr>
                      <a:r>
                        <a:rPr lang="ar-SY" sz="900" dirty="0" smtClean="0">
                          <a:effectLst/>
                          <a:latin typeface="Calibri" panose="020F0502020204030204" pitchFamily="34" charset="0"/>
                          <a:cs typeface="Calibri" panose="020F0502020204030204" pitchFamily="34" charset="0"/>
                        </a:rPr>
                        <a:t>الفائض والعجز والصناديق الاحتياطية</a:t>
                      </a:r>
                      <a:endParaRPr lang="ar-SY" sz="900" dirty="0" smtClean="0">
                        <a:effectLst/>
                        <a:latin typeface="Calibri" panose="020F0502020204030204" pitchFamily="34" charset="0"/>
                        <a:cs typeface="Calibri" panose="020F0502020204030204" pitchFamily="34" charset="0"/>
                      </a:endParaRPr>
                    </a:p>
                  </a:txBody>
                  <a:tcPr marL="68580" marR="68580" marT="0" marB="0" anchor="ctr"/>
                </a:tc>
                <a:tc>
                  <a:txBody>
                    <a:bodyPr/>
                    <a:lstStyle/>
                    <a:p>
                      <a:pPr algn="r" rtl="1">
                        <a:tabLst>
                          <a:tab pos="3600450" algn="l"/>
                        </a:tabLst>
                      </a:pPr>
                      <a:r>
                        <a:rPr lang="ar-SY" sz="900" dirty="0" smtClean="0">
                          <a:effectLst/>
                          <a:latin typeface="Calibri" panose="020F0502020204030204" pitchFamily="34" charset="0"/>
                          <a:cs typeface="Calibri" panose="020F0502020204030204" pitchFamily="34" charset="0"/>
                        </a:rPr>
                        <a:t>إذا تبين وجود فائض في إيرادات أي اتحاد، بعد إقفال الفترة المالية، فإن ذلك الفائض يقيد في باب الاحتياطيات، ما لم تقرر الجمعية العامة أو جمعية الاتحاد المعني خلاف ذلك.</a:t>
                      </a:r>
                      <a:endParaRPr lang="ar-SY" sz="900" dirty="0" smtClean="0">
                        <a:effectLst/>
                        <a:latin typeface="Calibri" panose="020F0502020204030204" pitchFamily="34" charset="0"/>
                        <a:cs typeface="Calibri" panose="020F0502020204030204" pitchFamily="34" charset="0"/>
                      </a:endParaRPr>
                    </a:p>
                  </a:txBody>
                  <a:tcPr marL="68580" marR="68580" marT="0" marB="0"/>
                </a:tc>
                <a:tc rowSpan="3">
                  <a:txBody>
                    <a:bodyPr/>
                    <a:lstStyle/>
                    <a:p>
                      <a:pPr algn="r" rtl="1">
                        <a:tabLst>
                          <a:tab pos="3600450" algn="l"/>
                        </a:tabLst>
                      </a:pPr>
                      <a:r>
                        <a:rPr lang="ar-SY" sz="900" dirty="0" smtClean="0">
                          <a:effectLst/>
                          <a:latin typeface="Calibri" panose="020F0502020204030204" pitchFamily="34" charset="0"/>
                          <a:cs typeface="Calibri" panose="020F0502020204030204" pitchFamily="34" charset="0"/>
                        </a:rPr>
                        <a:t>حُذفت هاتان المادتان وأُدمجتا في المادة 14.3.</a:t>
                      </a:r>
                      <a:endParaRPr lang="en-US" sz="900" dirty="0">
                        <a:effectLst/>
                        <a:latin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29952673"/>
                  </a:ext>
                </a:extLst>
              </a:tr>
              <a:tr h="94754">
                <a:tc vMerge="1">
                  <a:txBody>
                    <a:bodyPr/>
                    <a:lstStyle/>
                    <a:p>
                      <a:endParaRPr lang="en-US"/>
                    </a:p>
                  </a:txBody>
                  <a:tcPr/>
                </a:tc>
                <a:tc vMerge="1">
                  <a:txBody>
                    <a:bodyPr/>
                    <a:lstStyle/>
                    <a:p>
                      <a:endParaRPr lang="en-US"/>
                    </a:p>
                  </a:txBody>
                  <a:tcPr/>
                </a:tc>
                <a:tc rowSpan="2">
                  <a:txBody>
                    <a:bodyPr/>
                    <a:lstStyle/>
                    <a:p>
                      <a:pPr algn="r" rtl="1">
                        <a:tabLst>
                          <a:tab pos="3600450" algn="l"/>
                        </a:tabLst>
                      </a:pPr>
                      <a:r>
                        <a:rPr lang="ar-SY" sz="900" dirty="0" smtClean="0">
                          <a:effectLst/>
                          <a:latin typeface="Calibri" panose="020F0502020204030204" pitchFamily="34" charset="0"/>
                          <a:cs typeface="Calibri" panose="020F0502020204030204" pitchFamily="34" charset="0"/>
                        </a:rPr>
                        <a:t>إذا تبين وجود عجز في أي اتحاد بعد إقفال الفترة المالية ولم يكن من الممكن تغطية ذلك العجز من الاحتياطيات، تولت الجمعية العامة </a:t>
                      </a:r>
                      <a:r>
                        <a:rPr lang="ar-SY" sz="900" dirty="0" err="1" smtClean="0">
                          <a:effectLst/>
                          <a:latin typeface="Calibri" panose="020F0502020204030204" pitchFamily="34" charset="0"/>
                          <a:cs typeface="Calibri" panose="020F0502020204030204" pitchFamily="34" charset="0"/>
                        </a:rPr>
                        <a:t>للويبو</a:t>
                      </a:r>
                      <a:r>
                        <a:rPr lang="ar-SY" sz="900" dirty="0" smtClean="0">
                          <a:effectLst/>
                          <a:latin typeface="Calibri" panose="020F0502020204030204" pitchFamily="34" charset="0"/>
                          <a:cs typeface="Calibri" panose="020F0502020204030204" pitchFamily="34" charset="0"/>
                        </a:rPr>
                        <a:t> أو جمعيات الاتحادات المعنية، حسب الحال، البت في التدابير الرامية إلى تصحيح الوضع المالي.</a:t>
                      </a:r>
                      <a:endParaRPr lang="ar-SY" sz="900" dirty="0" smtClean="0">
                        <a:effectLst/>
                        <a:latin typeface="Calibri" panose="020F0502020204030204" pitchFamily="34" charset="0"/>
                        <a:cs typeface="Calibri" panose="020F0502020204030204" pitchFamily="34" charset="0"/>
                      </a:endParaRPr>
                    </a:p>
                  </a:txBody>
                  <a:tcPr marL="68580" marR="68580" marT="0" marB="0"/>
                </a:tc>
                <a:tc vMerge="1">
                  <a:txBody>
                    <a:bodyPr/>
                    <a:lstStyle/>
                    <a:p>
                      <a:endParaRPr lang="en-US"/>
                    </a:p>
                  </a:txBody>
                  <a:tcPr/>
                </a:tc>
                <a:extLst>
                  <a:ext uri="{0D108BD9-81ED-4DB2-BD59-A6C34878D82A}">
                    <a16:rowId xmlns:a16="http://schemas.microsoft.com/office/drawing/2014/main" val="4019600883"/>
                  </a:ext>
                </a:extLst>
              </a:tr>
              <a:tr h="219485">
                <a:tc>
                  <a:txBody>
                    <a:bodyPr/>
                    <a:lstStyle/>
                    <a:p>
                      <a:pPr algn="r" rtl="1">
                        <a:tabLst>
                          <a:tab pos="3600450" algn="l"/>
                        </a:tabLst>
                      </a:pPr>
                      <a:r>
                        <a:rPr lang="ar-SY" sz="900" baseline="0" dirty="0" smtClean="0">
                          <a:effectLst/>
                          <a:latin typeface="Calibri" panose="020F0502020204030204" pitchFamily="34" charset="0"/>
                          <a:cs typeface="Calibri" panose="020F0502020204030204" pitchFamily="34" charset="0"/>
                        </a:rPr>
                        <a:t>8.4</a:t>
                      </a:r>
                      <a:endParaRPr lang="en-US" sz="900" baseline="0" dirty="0" smtClean="0">
                        <a:effectLst/>
                        <a:latin typeface="Calibri" panose="020F0502020204030204" pitchFamily="34" charset="0"/>
                        <a:cs typeface="Calibri" panose="020F0502020204030204" pitchFamily="34" charset="0"/>
                      </a:endParaRPr>
                    </a:p>
                  </a:txBody>
                  <a:tcPr marL="68580" marR="68580" marT="0" marB="0"/>
                </a:tc>
                <a:tc vMerge="1">
                  <a:txBody>
                    <a:bodyPr/>
                    <a:lstStyle/>
                    <a:p>
                      <a:pPr>
                        <a:tabLst>
                          <a:tab pos="3600450" algn="l"/>
                        </a:tabLst>
                      </a:pPr>
                      <a:endParaRPr lang="en-US" sz="700" dirty="0">
                        <a:effectLst/>
                      </a:endParaRPr>
                    </a:p>
                  </a:txBody>
                  <a:tcPr marL="68580" marR="68580" marT="0" marB="0" anchor="ctr"/>
                </a:tc>
                <a:tc vMerge="1">
                  <a:txBody>
                    <a:bodyPr/>
                    <a:lstStyle/>
                    <a:p>
                      <a:pPr>
                        <a:tabLst>
                          <a:tab pos="3600450" algn="l"/>
                        </a:tabLst>
                      </a:pPr>
                      <a:endParaRPr lang="en-US" sz="700" dirty="0">
                        <a:effectLst/>
                      </a:endParaRPr>
                    </a:p>
                  </a:txBody>
                  <a:tcPr marL="68580" marR="68580" marT="0" marB="0"/>
                </a:tc>
                <a:tc vMerge="1">
                  <a:txBody>
                    <a:bodyPr/>
                    <a:lstStyle/>
                    <a:p>
                      <a:pPr>
                        <a:tabLst>
                          <a:tab pos="3600450" algn="l"/>
                        </a:tabLst>
                      </a:pPr>
                      <a:endParaRPr lang="en-US" sz="700" dirty="0">
                        <a:effectLst/>
                      </a:endParaRPr>
                    </a:p>
                  </a:txBody>
                  <a:tcPr marL="68580" marR="68580" marT="0" marB="0" anchor="ctr"/>
                </a:tc>
                <a:extLst>
                  <a:ext uri="{0D108BD9-81ED-4DB2-BD59-A6C34878D82A}">
                    <a16:rowId xmlns:a16="http://schemas.microsoft.com/office/drawing/2014/main" val="1245178711"/>
                  </a:ext>
                </a:extLst>
              </a:tr>
              <a:tr h="264219">
                <a:tc>
                  <a:txBody>
                    <a:bodyPr/>
                    <a:lstStyle/>
                    <a:p>
                      <a:pPr algn="r" rtl="1">
                        <a:tabLst>
                          <a:tab pos="3600450" algn="l"/>
                        </a:tabLst>
                      </a:pPr>
                      <a:r>
                        <a:rPr lang="ar-SY" sz="900" baseline="0" dirty="0" smtClean="0">
                          <a:effectLst/>
                          <a:latin typeface="Calibri" panose="020F0502020204030204" pitchFamily="34" charset="0"/>
                          <a:cs typeface="Calibri" panose="020F0502020204030204" pitchFamily="34" charset="0"/>
                        </a:rPr>
                        <a:t>12.4</a:t>
                      </a:r>
                      <a:endParaRPr lang="en-US" sz="900" baseline="0" dirty="0" smtClean="0">
                        <a:effectLst/>
                        <a:latin typeface="Calibri" panose="020F0502020204030204" pitchFamily="34" charset="0"/>
                        <a:cs typeface="Calibri" panose="020F0502020204030204" pitchFamily="34" charset="0"/>
                      </a:endParaRPr>
                    </a:p>
                  </a:txBody>
                  <a:tcPr marL="68580" marR="68580" marT="0" marB="0"/>
                </a:tc>
                <a:tc>
                  <a:txBody>
                    <a:bodyPr/>
                    <a:lstStyle/>
                    <a:p>
                      <a:pPr algn="r" rtl="1">
                        <a:tabLst>
                          <a:tab pos="3600450" algn="l"/>
                        </a:tabLst>
                      </a:pPr>
                      <a:r>
                        <a:rPr lang="ar-SY" sz="900" dirty="0" smtClean="0">
                          <a:effectLst/>
                          <a:latin typeface="Calibri" panose="020F0502020204030204" pitchFamily="34" charset="0"/>
                          <a:cs typeface="Calibri" panose="020F0502020204030204" pitchFamily="34" charset="0"/>
                        </a:rPr>
                        <a:t>إيرادات الاستثمارات </a:t>
                      </a:r>
                      <a:endParaRPr lang="en-US" sz="900" dirty="0">
                        <a:effectLst/>
                        <a:latin typeface="Calibri" panose="020F0502020204030204" pitchFamily="34" charset="0"/>
                        <a:cs typeface="Calibri" panose="020F0502020204030204" pitchFamily="34" charset="0"/>
                      </a:endParaRPr>
                    </a:p>
                  </a:txBody>
                  <a:tcPr marL="68580" marR="68580" marT="0" marB="0"/>
                </a:tc>
                <a:tc>
                  <a:txBody>
                    <a:bodyPr/>
                    <a:lstStyle/>
                    <a:p>
                      <a:pPr algn="r" rtl="1">
                        <a:tabLst>
                          <a:tab pos="3600450" algn="l"/>
                        </a:tabLst>
                      </a:pPr>
                      <a:r>
                        <a:rPr lang="ar-SY" sz="900" dirty="0" smtClean="0">
                          <a:effectLst/>
                          <a:latin typeface="Calibri" panose="020F0502020204030204" pitchFamily="34" charset="0"/>
                          <a:cs typeface="Calibri" panose="020F0502020204030204" pitchFamily="34" charset="0"/>
                        </a:rPr>
                        <a:t>تحسب إيرادات الاستثمارات القصيرة أو الطويلة الأجل وفقاً لما تقضي به المعايير المحاسبية المطبقة.</a:t>
                      </a:r>
                      <a:endParaRPr lang="en-US" sz="900" dirty="0">
                        <a:effectLst/>
                        <a:latin typeface="Calibri" panose="020F0502020204030204" pitchFamily="34" charset="0"/>
                        <a:cs typeface="Calibri" panose="020F0502020204030204" pitchFamily="34" charset="0"/>
                      </a:endParaRPr>
                    </a:p>
                  </a:txBody>
                  <a:tcPr marL="68580" marR="68580" marT="0" marB="0"/>
                </a:tc>
                <a:tc>
                  <a:txBody>
                    <a:bodyPr/>
                    <a:lstStyle/>
                    <a:p>
                      <a:pPr algn="r" rtl="1">
                        <a:tabLst>
                          <a:tab pos="3600450" algn="l"/>
                        </a:tabLst>
                      </a:pPr>
                      <a:endParaRPr lang="en-US" sz="900" dirty="0">
                        <a:effectLst/>
                        <a:latin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277241676"/>
                  </a:ext>
                </a:extLst>
              </a:tr>
              <a:tr h="876828">
                <a:tc>
                  <a:txBody>
                    <a:bodyPr/>
                    <a:lstStyle/>
                    <a:p>
                      <a:pPr marL="0" marR="0" lvl="0" indent="0" algn="r" defTabSz="914400" rtl="1" eaLnBrk="1" fontAlgn="auto" latinLnBrk="0" hangingPunct="1">
                        <a:lnSpc>
                          <a:spcPct val="100000"/>
                        </a:lnSpc>
                        <a:spcBef>
                          <a:spcPts val="0"/>
                        </a:spcBef>
                        <a:spcAft>
                          <a:spcPts val="0"/>
                        </a:spcAft>
                        <a:buClrTx/>
                        <a:buSzTx/>
                        <a:buFontTx/>
                        <a:buNone/>
                        <a:tabLst>
                          <a:tab pos="3600450" algn="l"/>
                        </a:tabLst>
                        <a:defRPr/>
                      </a:pPr>
                      <a:r>
                        <a:rPr lang="ar-SY" sz="900" baseline="0" dirty="0" smtClean="0">
                          <a:effectLst/>
                          <a:latin typeface="Calibri" panose="020F0502020204030204" pitchFamily="34" charset="0"/>
                          <a:cs typeface="Calibri" panose="020F0502020204030204" pitchFamily="34" charset="0"/>
                        </a:rPr>
                        <a:t>14.2(ثانيا)</a:t>
                      </a:r>
                      <a:endParaRPr lang="en-US" sz="900" i="1" baseline="0" dirty="0" smtClean="0">
                        <a:effectLst/>
                        <a:latin typeface="Calibri" panose="020F0502020204030204" pitchFamily="34" charset="0"/>
                        <a:cs typeface="Calibri" panose="020F0502020204030204" pitchFamily="34" charset="0"/>
                      </a:endParaRPr>
                    </a:p>
                    <a:p>
                      <a:pPr algn="r" rtl="1">
                        <a:tabLst>
                          <a:tab pos="3600450" algn="l"/>
                        </a:tabLst>
                      </a:pPr>
                      <a:endParaRPr lang="en-US" sz="900" baseline="0" dirty="0" smtClean="0">
                        <a:effectLst/>
                        <a:latin typeface="Calibri" panose="020F0502020204030204" pitchFamily="34" charset="0"/>
                        <a:cs typeface="Calibri" panose="020F0502020204030204" pitchFamily="34" charset="0"/>
                      </a:endParaRPr>
                    </a:p>
                  </a:txBody>
                  <a:tcPr marL="68580" marR="68580" marT="0" marB="0"/>
                </a:tc>
                <a:tc rowSpan="3">
                  <a:txBody>
                    <a:bodyPr/>
                    <a:lstStyle/>
                    <a:p>
                      <a:pPr algn="r" rtl="1">
                        <a:tabLst>
                          <a:tab pos="3600450" algn="l"/>
                        </a:tabLst>
                      </a:pPr>
                      <a:r>
                        <a:rPr lang="ar-SY" sz="900" dirty="0" smtClean="0">
                          <a:effectLst/>
                          <a:latin typeface="Calibri" panose="020F0502020204030204" pitchFamily="34" charset="0"/>
                          <a:cs typeface="Calibri" panose="020F0502020204030204" pitchFamily="34" charset="0"/>
                        </a:rPr>
                        <a:t>إعداد تقارير البرنامج والأداء المالي</a:t>
                      </a:r>
                    </a:p>
                  </a:txBody>
                  <a:tcPr marL="68580" marR="68580" marT="0" marB="0" anchor="ctr"/>
                </a:tc>
                <a:tc rowSpan="2">
                  <a:txBody>
                    <a:bodyPr/>
                    <a:lstStyle/>
                    <a:p>
                      <a:pPr algn="r" rtl="1">
                        <a:tabLst>
                          <a:tab pos="3600450" algn="l"/>
                        </a:tabLst>
                      </a:pPr>
                      <a:r>
                        <a:rPr lang="ar-SY" sz="900" dirty="0" smtClean="0">
                          <a:effectLst/>
                          <a:latin typeface="Calibri" panose="020F0502020204030204" pitchFamily="34" charset="0"/>
                          <a:cs typeface="Calibri" panose="020F0502020204030204" pitchFamily="34" charset="0"/>
                        </a:rPr>
                        <a:t>يتضمن تقرير البرنامج والإدارة المالية للسنة الثانية من الثنائية المعلومات المالية التالية:</a:t>
                      </a:r>
                    </a:p>
                    <a:p>
                      <a:pPr algn="r" rtl="1">
                        <a:tabLst>
                          <a:tab pos="3600450" algn="l"/>
                        </a:tabLst>
                      </a:pPr>
                      <a:r>
                        <a:rPr lang="ar-SY" sz="900" dirty="0" smtClean="0">
                          <a:effectLst/>
                          <a:latin typeface="Calibri" panose="020F0502020204030204" pitchFamily="34" charset="0"/>
                          <a:cs typeface="Calibri" panose="020F0502020204030204" pitchFamily="34" charset="0"/>
                        </a:rPr>
                        <a:t>(أ) بيان بالأرصدة والإيرادات والنفقات الفعلية للفترة المالية محل التقرير على الأساس المحاسبي ذاته المعتمد في الميزانية؛</a:t>
                      </a:r>
                    </a:p>
                    <a:p>
                      <a:pPr algn="r" rtl="1">
                        <a:tabLst>
                          <a:tab pos="3600450" algn="l"/>
                        </a:tabLst>
                      </a:pPr>
                      <a:r>
                        <a:rPr lang="ar-SY" sz="900" dirty="0" smtClean="0">
                          <a:effectLst/>
                          <a:latin typeface="Calibri" panose="020F0502020204030204" pitchFamily="34" charset="0"/>
                          <a:cs typeface="Calibri" panose="020F0502020204030204" pitchFamily="34" charset="0"/>
                        </a:rPr>
                        <a:t>(ب) وحالة الاعتمادات، بما في ذلك:</a:t>
                      </a:r>
                    </a:p>
                    <a:p>
                      <a:pPr algn="r" rtl="1">
                        <a:tabLst>
                          <a:tab pos="3600450" algn="l"/>
                        </a:tabLst>
                      </a:pPr>
                      <a:r>
                        <a:rPr lang="ar-SY" sz="900" dirty="0" smtClean="0">
                          <a:effectLst/>
                          <a:latin typeface="Calibri" panose="020F0502020204030204" pitchFamily="34" charset="0"/>
                          <a:cs typeface="Calibri" panose="020F0502020204030204" pitchFamily="34" charset="0"/>
                        </a:rPr>
                        <a:t>"1" الاعتمادات الأصلية في الميزانية؛</a:t>
                      </a:r>
                    </a:p>
                    <a:p>
                      <a:pPr algn="r" rtl="1">
                        <a:tabLst>
                          <a:tab pos="3600450" algn="l"/>
                        </a:tabLst>
                      </a:pPr>
                      <a:r>
                        <a:rPr lang="ar-SY" sz="900" dirty="0" smtClean="0">
                          <a:effectLst/>
                          <a:latin typeface="Calibri" panose="020F0502020204030204" pitchFamily="34" charset="0"/>
                          <a:cs typeface="Calibri" panose="020F0502020204030204" pitchFamily="34" charset="0"/>
                        </a:rPr>
                        <a:t>"2" والاعتمادات بعد تعديلها بأي نقل يجريه المدير العام بناء على المادة 5.5؛</a:t>
                      </a:r>
                    </a:p>
                    <a:p>
                      <a:pPr algn="r" rtl="1">
                        <a:tabLst>
                          <a:tab pos="3600450" algn="l"/>
                        </a:tabLst>
                      </a:pPr>
                      <a:r>
                        <a:rPr lang="ar-SY" sz="900" dirty="0" smtClean="0">
                          <a:effectLst/>
                          <a:latin typeface="Calibri" panose="020F0502020204030204" pitchFamily="34" charset="0"/>
                          <a:cs typeface="Calibri" panose="020F0502020204030204" pitchFamily="34" charset="0"/>
                        </a:rPr>
                        <a:t>"3" وزيادة أو نقص الاعتمادات نتيجة لتسويات المرونة بناء على المادة 6.5؛</a:t>
                      </a:r>
                    </a:p>
                    <a:p>
                      <a:pPr algn="r" rtl="1">
                        <a:tabLst>
                          <a:tab pos="3600450" algn="l"/>
                        </a:tabLst>
                      </a:pPr>
                      <a:r>
                        <a:rPr lang="ar-SY" sz="900" dirty="0" smtClean="0">
                          <a:effectLst/>
                          <a:latin typeface="Calibri" panose="020F0502020204030204" pitchFamily="34" charset="0"/>
                          <a:cs typeface="Calibri" panose="020F0502020204030204" pitchFamily="34" charset="0"/>
                        </a:rPr>
                        <a:t>ويقدم المدير العام أيضاً ما هو مناسب من المعلومات الأخرى لبيان المركز المالي الحالي للمنظمة.</a:t>
                      </a:r>
                      <a:endParaRPr lang="ar-SY" sz="900" dirty="0" smtClean="0">
                        <a:effectLst/>
                        <a:latin typeface="Calibri" panose="020F0502020204030204" pitchFamily="34" charset="0"/>
                        <a:cs typeface="Calibri" panose="020F0502020204030204" pitchFamily="34" charset="0"/>
                      </a:endParaRPr>
                    </a:p>
                  </a:txBody>
                  <a:tcPr marL="68580" marR="68580" marT="0" marB="0"/>
                </a:tc>
                <a:tc rowSpan="2">
                  <a:txBody>
                    <a:bodyPr/>
                    <a:lstStyle/>
                    <a:p>
                      <a:pPr algn="r" rtl="1">
                        <a:tabLst>
                          <a:tab pos="3600450" algn="l"/>
                        </a:tabLst>
                      </a:pPr>
                      <a:r>
                        <a:rPr lang="ar-SY" sz="900" dirty="0" smtClean="0">
                          <a:effectLst/>
                          <a:latin typeface="Calibri" panose="020F0502020204030204" pitchFamily="34" charset="0"/>
                          <a:cs typeface="Calibri" panose="020F0502020204030204" pitchFamily="34" charset="0"/>
                        </a:rPr>
                        <a:t>حُذفت هذه المادة لأن العناصر أُدمجت في المادة 4.4 للتبسيط ولتحسين فهم متطلبات تقديم التقارير وتوضيحها. </a:t>
                      </a:r>
                      <a:endParaRPr lang="en-US" sz="900" dirty="0">
                        <a:effectLst/>
                        <a:latin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665145624"/>
                  </a:ext>
                </a:extLst>
              </a:tr>
              <a:tr h="311199">
                <a:tc rowSpan="2">
                  <a:txBody>
                    <a:bodyPr/>
                    <a:lstStyle/>
                    <a:p>
                      <a:pPr algn="r" rtl="1">
                        <a:tabLst>
                          <a:tab pos="3600450" algn="l"/>
                        </a:tabLst>
                      </a:pPr>
                      <a:r>
                        <a:rPr lang="ar-SY" sz="900" baseline="0" dirty="0" smtClean="0">
                          <a:effectLst/>
                          <a:latin typeface="Calibri" panose="020F0502020204030204" pitchFamily="34" charset="0"/>
                          <a:cs typeface="Calibri" panose="020F0502020204030204" pitchFamily="34" charset="0"/>
                        </a:rPr>
                        <a:t>15.2</a:t>
                      </a:r>
                      <a:endParaRPr lang="en-US" sz="900" baseline="0" dirty="0" smtClean="0">
                        <a:effectLst/>
                        <a:latin typeface="Calibri" panose="020F0502020204030204" pitchFamily="34" charset="0"/>
                        <a:cs typeface="Calibri" panose="020F0502020204030204" pitchFamily="34" charset="0"/>
                      </a:endParaRPr>
                    </a:p>
                  </a:txBody>
                  <a:tcPr marL="68580" marR="68580" marT="0" marB="0"/>
                </a:tc>
                <a:tc vMerge="1">
                  <a:txBody>
                    <a:bodyPr/>
                    <a:lstStyle/>
                    <a:p>
                      <a:pPr>
                        <a:tabLst>
                          <a:tab pos="3600450" algn="l"/>
                        </a:tabLst>
                      </a:pPr>
                      <a:endParaRPr lang="en-US" sz="700" dirty="0">
                        <a:effectLst/>
                      </a:endParaRPr>
                    </a:p>
                  </a:txBody>
                  <a:tcPr marL="68580" marR="68580" marT="0" marB="0" anchor="ctr"/>
                </a:tc>
                <a:tc vMerge="1">
                  <a:txBody>
                    <a:bodyPr/>
                    <a:lstStyle/>
                    <a:p>
                      <a:pPr>
                        <a:tabLst>
                          <a:tab pos="3600450" algn="l"/>
                        </a:tabLst>
                      </a:pPr>
                      <a:endParaRPr lang="en-US" sz="700" dirty="0">
                        <a:effectLst/>
                      </a:endParaRPr>
                    </a:p>
                  </a:txBody>
                  <a:tcPr marL="68580" marR="68580" marT="0" marB="0"/>
                </a:tc>
                <a:tc vMerge="1">
                  <a:txBody>
                    <a:bodyPr/>
                    <a:lstStyle/>
                    <a:p>
                      <a:pPr>
                        <a:tabLst>
                          <a:tab pos="3600450" algn="l"/>
                        </a:tabLst>
                      </a:pPr>
                      <a:endParaRPr lang="en-US" sz="700" dirty="0">
                        <a:effectLst/>
                      </a:endParaRPr>
                    </a:p>
                  </a:txBody>
                  <a:tcPr marL="68580" marR="68580" marT="0" marB="0" anchor="ctr"/>
                </a:tc>
                <a:extLst>
                  <a:ext uri="{0D108BD9-81ED-4DB2-BD59-A6C34878D82A}">
                    <a16:rowId xmlns:a16="http://schemas.microsoft.com/office/drawing/2014/main" val="2844673253"/>
                  </a:ext>
                </a:extLst>
              </a:tr>
              <a:tr h="418986">
                <a:tc vMerge="1">
                  <a:txBody>
                    <a:bodyPr/>
                    <a:lstStyle/>
                    <a:p>
                      <a:endParaRPr lang="en-US"/>
                    </a:p>
                  </a:txBody>
                  <a:tcPr/>
                </a:tc>
                <a:tc vMerge="1">
                  <a:txBody>
                    <a:bodyPr/>
                    <a:lstStyle/>
                    <a:p>
                      <a:endParaRPr lang="en-US"/>
                    </a:p>
                  </a:txBody>
                  <a:tcPr/>
                </a:tc>
                <a:tc>
                  <a:txBody>
                    <a:bodyPr/>
                    <a:lstStyle/>
                    <a:p>
                      <a:pPr algn="r" rtl="1">
                        <a:tabLst>
                          <a:tab pos="3600450" algn="l"/>
                        </a:tabLst>
                      </a:pPr>
                      <a:r>
                        <a:rPr lang="ar-SY" sz="900" dirty="0" smtClean="0">
                          <a:effectLst/>
                          <a:latin typeface="Calibri" panose="020F0502020204030204" pitchFamily="34" charset="0"/>
                          <a:cs typeface="Calibri" panose="020F0502020204030204" pitchFamily="34" charset="0"/>
                        </a:rPr>
                        <a:t>يضع المدير العام نظاماً لتخطيط المعلومات التقييمية وإدارتها واستخدامها من أجل اتخاذ القرارات.</a:t>
                      </a:r>
                      <a:endParaRPr lang="en-US" sz="900" dirty="0">
                        <a:effectLst/>
                        <a:latin typeface="Calibri" panose="020F0502020204030204" pitchFamily="34" charset="0"/>
                        <a:cs typeface="Calibri" panose="020F0502020204030204" pitchFamily="34" charset="0"/>
                      </a:endParaRPr>
                    </a:p>
                  </a:txBody>
                  <a:tcPr marL="68580" marR="68580" marT="0" marB="0"/>
                </a:tc>
                <a:tc>
                  <a:txBody>
                    <a:bodyPr/>
                    <a:lstStyle/>
                    <a:p>
                      <a:pPr algn="r" rtl="1"/>
                      <a:r>
                        <a:rPr lang="ar-SY" sz="900" dirty="0" smtClean="0">
                          <a:latin typeface="Calibri" panose="020F0502020204030204" pitchFamily="34" charset="0"/>
                          <a:cs typeface="Calibri" panose="020F0502020204030204" pitchFamily="34" charset="0"/>
                        </a:rPr>
                        <a:t>حذفت هذه</a:t>
                      </a:r>
                      <a:r>
                        <a:rPr lang="ar-SY" sz="900" baseline="0" dirty="0" smtClean="0">
                          <a:latin typeface="Calibri" panose="020F0502020204030204" pitchFamily="34" charset="0"/>
                          <a:cs typeface="Calibri" panose="020F0502020204030204" pitchFamily="34" charset="0"/>
                        </a:rPr>
                        <a:t> المادة لأن </a:t>
                      </a:r>
                      <a:r>
                        <a:rPr lang="ar-SY" sz="900" dirty="0" smtClean="0">
                          <a:latin typeface="Calibri" panose="020F0502020204030204" pitchFamily="34" charset="0"/>
                          <a:cs typeface="Calibri" panose="020F0502020204030204" pitchFamily="34" charset="0"/>
                        </a:rPr>
                        <a:t>أحكاما أضيفت</a:t>
                      </a:r>
                      <a:r>
                        <a:rPr lang="ar-SY" sz="900" baseline="0" dirty="0" smtClean="0">
                          <a:latin typeface="Calibri" panose="020F0502020204030204" pitchFamily="34" charset="0"/>
                          <a:cs typeface="Calibri" panose="020F0502020204030204" pitchFamily="34" charset="0"/>
                        </a:rPr>
                        <a:t> </a:t>
                      </a:r>
                      <a:r>
                        <a:rPr lang="ar-SY" sz="900" dirty="0" smtClean="0">
                          <a:latin typeface="Calibri" panose="020F0502020204030204" pitchFamily="34" charset="0"/>
                          <a:cs typeface="Calibri" panose="020F0502020204030204" pitchFamily="34" charset="0"/>
                        </a:rPr>
                        <a:t>الآن في قسم التخطيط وقسم الرصد والمراقبة.</a:t>
                      </a:r>
                      <a:endParaRPr lang="en-US" sz="900" dirty="0">
                        <a:latin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817110026"/>
                  </a:ext>
                </a:extLst>
              </a:tr>
            </a:tbl>
          </a:graphicData>
        </a:graphic>
      </p:graphicFrame>
    </p:spTree>
    <p:extLst>
      <p:ext uri="{BB962C8B-B14F-4D97-AF65-F5344CB8AC3E}">
        <p14:creationId xmlns:p14="http://schemas.microsoft.com/office/powerpoint/2010/main" val="8518027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05979"/>
            <a:ext cx="8229600" cy="493776"/>
          </a:xfrm>
          <a:solidFill>
            <a:schemeClr val="accent1">
              <a:lumMod val="75000"/>
            </a:schemeClr>
          </a:solidFill>
          <a:ln>
            <a:solidFill>
              <a:srgbClr val="0070C0"/>
            </a:solidFill>
          </a:ln>
        </p:spPr>
        <p:txBody>
          <a:bodyPr/>
          <a:lstStyle/>
          <a:p>
            <a:pPr algn="ctr"/>
            <a:r>
              <a:rPr lang="ar-SY" b="1" dirty="0">
                <a:solidFill>
                  <a:schemeClr val="accent5">
                    <a:lumMod val="10000"/>
                  </a:schemeClr>
                </a:solidFill>
                <a:latin typeface="Calibri" panose="020F0502020204030204" pitchFamily="34" charset="0"/>
                <a:cs typeface="Calibri" panose="020F0502020204030204" pitchFamily="34" charset="0"/>
              </a:rPr>
              <a:t>القواعد المقترحة الجديدة</a:t>
            </a:r>
            <a:endParaRPr lang="fr-CH" b="1" dirty="0" smtClean="0">
              <a:solidFill>
                <a:schemeClr val="accent5">
                  <a:lumMod val="10000"/>
                </a:schemeClr>
              </a:solidFill>
              <a:latin typeface="Calibri" panose="020F0502020204030204" pitchFamily="34" charset="0"/>
              <a:cs typeface="Calibri" panose="020F0502020204030204" pitchFamily="34" charset="0"/>
            </a:endParaRPr>
          </a:p>
        </p:txBody>
      </p:sp>
      <p:sp>
        <p:nvSpPr>
          <p:cNvPr id="4099" name="Rectangle 3"/>
          <p:cNvSpPr>
            <a:spLocks noGrp="1" noChangeArrowheads="1"/>
          </p:cNvSpPr>
          <p:nvPr>
            <p:ph type="body" idx="1"/>
          </p:nvPr>
        </p:nvSpPr>
        <p:spPr>
          <a:xfrm>
            <a:off x="457200" y="1144451"/>
            <a:ext cx="8229600" cy="3264694"/>
          </a:xfrm>
        </p:spPr>
        <p:txBody>
          <a:bodyPr/>
          <a:lstStyle/>
          <a:p>
            <a:pPr marL="114300" indent="0">
              <a:buClr>
                <a:schemeClr val="accent5">
                  <a:lumMod val="50000"/>
                </a:schemeClr>
              </a:buClr>
              <a:buSzPct val="100000"/>
              <a:buNone/>
            </a:pPr>
            <a:endParaRPr lang="en-US" sz="1600" smtClean="0"/>
          </a:p>
          <a:p>
            <a:pPr marL="0" indent="0">
              <a:buNone/>
            </a:pPr>
            <a:endParaRPr lang="en-US" sz="1100" dirty="0"/>
          </a:p>
        </p:txBody>
      </p:sp>
      <p:graphicFrame>
        <p:nvGraphicFramePr>
          <p:cNvPr id="2" name="Table 1"/>
          <p:cNvGraphicFramePr>
            <a:graphicFrameLocks noGrp="1"/>
          </p:cNvGraphicFramePr>
          <p:nvPr>
            <p:extLst>
              <p:ext uri="{D42A27DB-BD31-4B8C-83A1-F6EECF244321}">
                <p14:modId xmlns:p14="http://schemas.microsoft.com/office/powerpoint/2010/main" val="1600240735"/>
              </p:ext>
            </p:extLst>
          </p:nvPr>
        </p:nvGraphicFramePr>
        <p:xfrm>
          <a:off x="467544" y="1203598"/>
          <a:ext cx="8219256" cy="2895180"/>
        </p:xfrm>
        <a:graphic>
          <a:graphicData uri="http://schemas.openxmlformats.org/drawingml/2006/table">
            <a:tbl>
              <a:tblPr rtl="1" firstRow="1" firstCol="1" bandRow="1">
                <a:tableStyleId>{5C22544A-7EE6-4342-B048-85BDC9FD1C3A}</a:tableStyleId>
              </a:tblPr>
              <a:tblGrid>
                <a:gridCol w="798792">
                  <a:extLst>
                    <a:ext uri="{9D8B030D-6E8A-4147-A177-3AD203B41FA5}">
                      <a16:colId xmlns:a16="http://schemas.microsoft.com/office/drawing/2014/main" val="2521934618"/>
                    </a:ext>
                  </a:extLst>
                </a:gridCol>
                <a:gridCol w="1001408">
                  <a:extLst>
                    <a:ext uri="{9D8B030D-6E8A-4147-A177-3AD203B41FA5}">
                      <a16:colId xmlns:a16="http://schemas.microsoft.com/office/drawing/2014/main" val="2733110947"/>
                    </a:ext>
                  </a:extLst>
                </a:gridCol>
                <a:gridCol w="3945568">
                  <a:extLst>
                    <a:ext uri="{9D8B030D-6E8A-4147-A177-3AD203B41FA5}">
                      <a16:colId xmlns:a16="http://schemas.microsoft.com/office/drawing/2014/main" val="2834881570"/>
                    </a:ext>
                  </a:extLst>
                </a:gridCol>
                <a:gridCol w="2473488">
                  <a:extLst>
                    <a:ext uri="{9D8B030D-6E8A-4147-A177-3AD203B41FA5}">
                      <a16:colId xmlns:a16="http://schemas.microsoft.com/office/drawing/2014/main" val="2833569326"/>
                    </a:ext>
                  </a:extLst>
                </a:gridCol>
              </a:tblGrid>
              <a:tr h="387179">
                <a:tc>
                  <a:txBody>
                    <a:bodyPr/>
                    <a:lstStyle/>
                    <a:p>
                      <a:pPr algn="r" rtl="1">
                        <a:tabLst>
                          <a:tab pos="3600450" algn="l"/>
                        </a:tabLst>
                      </a:pPr>
                      <a:r>
                        <a:rPr lang="ar-SY" sz="1000" u="sng" dirty="0" smtClean="0">
                          <a:solidFill>
                            <a:schemeClr val="accent5">
                              <a:lumMod val="10000"/>
                            </a:schemeClr>
                          </a:solidFill>
                          <a:effectLst/>
                          <a:latin typeface="Calibri" panose="020F0502020204030204" pitchFamily="34" charset="0"/>
                          <a:cs typeface="Calibri" panose="020F0502020204030204" pitchFamily="34" charset="0"/>
                        </a:rPr>
                        <a:t>القاعدة الجديدة</a:t>
                      </a:r>
                      <a:endParaRPr lang="en-US" sz="1000" dirty="0">
                        <a:solidFill>
                          <a:schemeClr val="accent5">
                            <a:lumMod val="10000"/>
                          </a:schemeClr>
                        </a:solidFill>
                        <a:effectLst/>
                        <a:latin typeface="Calibri" panose="020F0502020204030204" pitchFamily="34" charset="0"/>
                        <a:cs typeface="Calibri" panose="020F0502020204030204" pitchFamily="34" charset="0"/>
                      </a:endParaRPr>
                    </a:p>
                  </a:txBody>
                  <a:tcPr marL="68580" marR="68580" marT="0" marB="0" anchor="ctr"/>
                </a:tc>
                <a:tc>
                  <a:txBody>
                    <a:bodyPr/>
                    <a:lstStyle/>
                    <a:p>
                      <a:pPr algn="r" rtl="1">
                        <a:tabLst>
                          <a:tab pos="3600450" algn="l"/>
                        </a:tabLst>
                      </a:pPr>
                      <a:r>
                        <a:rPr lang="ar-SY" sz="1000" u="sng" dirty="0" smtClean="0">
                          <a:solidFill>
                            <a:schemeClr val="accent5">
                              <a:lumMod val="10000"/>
                            </a:schemeClr>
                          </a:solidFill>
                          <a:effectLst/>
                          <a:latin typeface="Calibri" panose="020F0502020204030204" pitchFamily="34" charset="0"/>
                          <a:cs typeface="Calibri" panose="020F0502020204030204" pitchFamily="34" charset="0"/>
                        </a:rPr>
                        <a:t>الموضوع</a:t>
                      </a:r>
                      <a:endParaRPr lang="en-US" sz="1000" dirty="0">
                        <a:solidFill>
                          <a:schemeClr val="accent5">
                            <a:lumMod val="10000"/>
                          </a:schemeClr>
                        </a:solidFill>
                        <a:effectLst/>
                        <a:latin typeface="Calibri" panose="020F0502020204030204" pitchFamily="34" charset="0"/>
                        <a:cs typeface="Calibri" panose="020F0502020204030204" pitchFamily="34" charset="0"/>
                      </a:endParaRPr>
                    </a:p>
                  </a:txBody>
                  <a:tcPr marL="68580" marR="68580" marT="0" marB="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tab pos="3600450" algn="l"/>
                        </a:tabLst>
                        <a:defRPr/>
                      </a:pPr>
                      <a:r>
                        <a:rPr lang="ar-SY" sz="1000" u="sng" dirty="0" smtClean="0">
                          <a:solidFill>
                            <a:schemeClr val="accent5">
                              <a:lumMod val="10000"/>
                            </a:schemeClr>
                          </a:solidFill>
                          <a:effectLst/>
                          <a:latin typeface="Calibri" panose="020F0502020204030204" pitchFamily="34" charset="0"/>
                          <a:cs typeface="Calibri" panose="020F0502020204030204" pitchFamily="34" charset="0"/>
                        </a:rPr>
                        <a:t>النص الجديد المقترح</a:t>
                      </a:r>
                      <a:endParaRPr lang="ar-SY" sz="1000" u="sng" dirty="0" smtClean="0">
                        <a:solidFill>
                          <a:schemeClr val="accent5">
                            <a:lumMod val="10000"/>
                          </a:schemeClr>
                        </a:solidFill>
                        <a:effectLst/>
                        <a:latin typeface="Calibri" panose="020F0502020204030204" pitchFamily="34" charset="0"/>
                        <a:cs typeface="Calibri" panose="020F0502020204030204" pitchFamily="34" charset="0"/>
                      </a:endParaRPr>
                    </a:p>
                  </a:txBody>
                  <a:tcPr marL="68580" marR="68580" marT="0" marB="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tab pos="3600450" algn="l"/>
                        </a:tabLst>
                        <a:defRPr/>
                      </a:pPr>
                      <a:r>
                        <a:rPr lang="ar-SY" sz="1000" u="sng" dirty="0" smtClean="0">
                          <a:solidFill>
                            <a:schemeClr val="accent5">
                              <a:lumMod val="10000"/>
                            </a:schemeClr>
                          </a:solidFill>
                          <a:effectLst/>
                          <a:latin typeface="Calibri" panose="020F0502020204030204" pitchFamily="34" charset="0"/>
                          <a:cs typeface="Calibri" panose="020F0502020204030204" pitchFamily="34" charset="0"/>
                        </a:rPr>
                        <a:t>سبب التغيير</a:t>
                      </a:r>
                      <a:endParaRPr lang="ar-SY" sz="1000" u="sng" dirty="0" smtClean="0">
                        <a:solidFill>
                          <a:schemeClr val="accent5">
                            <a:lumMod val="10000"/>
                          </a:schemeClr>
                        </a:solidFill>
                        <a:effectLst/>
                        <a:latin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247748153"/>
                  </a:ext>
                </a:extLst>
              </a:tr>
              <a:tr h="1124991">
                <a:tc>
                  <a:txBody>
                    <a:bodyPr/>
                    <a:lstStyle/>
                    <a:p>
                      <a:pPr algn="r" rtl="1">
                        <a:tabLst>
                          <a:tab pos="3600450" algn="l"/>
                        </a:tabLst>
                      </a:pPr>
                      <a:r>
                        <a:rPr lang="ar-SY" sz="900" dirty="0" smtClean="0">
                          <a:solidFill>
                            <a:schemeClr val="accent5">
                              <a:lumMod val="10000"/>
                            </a:schemeClr>
                          </a:solidFill>
                          <a:effectLst/>
                          <a:latin typeface="Calibri" panose="020F0502020204030204" pitchFamily="34" charset="0"/>
                          <a:cs typeface="Calibri" panose="020F0502020204030204" pitchFamily="34" charset="0"/>
                        </a:rPr>
                        <a:t>6.101</a:t>
                      </a:r>
                      <a:endParaRPr lang="en-US" sz="900" dirty="0" smtClean="0">
                        <a:solidFill>
                          <a:schemeClr val="accent5">
                            <a:lumMod val="10000"/>
                          </a:schemeClr>
                        </a:solidFill>
                        <a:effectLst/>
                        <a:latin typeface="Calibri" panose="020F0502020204030204" pitchFamily="34" charset="0"/>
                        <a:cs typeface="Calibri" panose="020F0502020204030204" pitchFamily="34" charset="0"/>
                      </a:endParaRPr>
                    </a:p>
                  </a:txBody>
                  <a:tcPr marL="68580" marR="68580" marT="0" marB="0"/>
                </a:tc>
                <a:tc>
                  <a:txBody>
                    <a:bodyPr/>
                    <a:lstStyle/>
                    <a:p>
                      <a:pPr algn="r" rtl="1">
                        <a:tabLst>
                          <a:tab pos="3600450" algn="l"/>
                        </a:tabLst>
                      </a:pPr>
                      <a:r>
                        <a:rPr lang="ar-SY" sz="900" dirty="0" smtClean="0">
                          <a:effectLst/>
                          <a:latin typeface="Calibri" panose="020F0502020204030204" pitchFamily="34" charset="0"/>
                          <a:cs typeface="Calibri" panose="020F0502020204030204" pitchFamily="34" charset="0"/>
                        </a:rPr>
                        <a:t>مبادئ توجيهية</a:t>
                      </a:r>
                      <a:endParaRPr lang="en-US" sz="900" dirty="0" smtClean="0">
                        <a:effectLst/>
                        <a:latin typeface="Calibri" panose="020F0502020204030204" pitchFamily="34" charset="0"/>
                        <a:cs typeface="Calibri" panose="020F0502020204030204" pitchFamily="34" charset="0"/>
                      </a:endParaRPr>
                    </a:p>
                  </a:txBody>
                  <a:tcPr marL="68580" marR="68580" marT="0" marB="0"/>
                </a:tc>
                <a:tc>
                  <a:txBody>
                    <a:bodyPr/>
                    <a:lstStyle/>
                    <a:p>
                      <a:pPr algn="r" rtl="1">
                        <a:tabLst>
                          <a:tab pos="3600450" algn="l"/>
                        </a:tabLst>
                      </a:pPr>
                      <a:r>
                        <a:rPr lang="ar-SY" sz="900" dirty="0" smtClean="0">
                          <a:effectLst/>
                          <a:latin typeface="Calibri" panose="020F0502020204030204" pitchFamily="34" charset="0"/>
                          <a:cs typeface="Calibri" panose="020F0502020204030204" pitchFamily="34" charset="0"/>
                        </a:rPr>
                        <a:t>عند إدارة أنشطة المنظمة وفقًا للنظام المالي ولائحته، تُراعى المبادئ التالية:</a:t>
                      </a:r>
                    </a:p>
                    <a:p>
                      <a:pPr algn="r" rtl="1">
                        <a:tabLst>
                          <a:tab pos="3600450" algn="l"/>
                        </a:tabLst>
                      </a:pPr>
                      <a:r>
                        <a:rPr lang="ar-SY" sz="900" dirty="0" smtClean="0">
                          <a:effectLst/>
                          <a:latin typeface="Calibri" panose="020F0502020204030204" pitchFamily="34" charset="0"/>
                          <a:cs typeface="Calibri" panose="020F0502020204030204" pitchFamily="34" charset="0"/>
                        </a:rPr>
                        <a:t>1. اتخاذ قرارات قائمة على النتائج ومستنيرة بالمخاطر استناداً إلى الإطار الذي يضعه المدير العام؛ </a:t>
                      </a:r>
                    </a:p>
                    <a:p>
                      <a:pPr algn="r" rtl="1">
                        <a:tabLst>
                          <a:tab pos="3600450" algn="l"/>
                        </a:tabLst>
                      </a:pPr>
                      <a:r>
                        <a:rPr lang="ar-SY" sz="900" dirty="0" smtClean="0">
                          <a:effectLst/>
                          <a:latin typeface="Calibri" panose="020F0502020204030204" pitchFamily="34" charset="0"/>
                          <a:cs typeface="Calibri" panose="020F0502020204030204" pitchFamily="34" charset="0"/>
                        </a:rPr>
                        <a:t>2. والامتثال لقرارات جمعيات </a:t>
                      </a:r>
                      <a:r>
                        <a:rPr lang="ar-SY" sz="900" dirty="0" err="1" smtClean="0">
                          <a:effectLst/>
                          <a:latin typeface="Calibri" panose="020F0502020204030204" pitchFamily="34" charset="0"/>
                          <a:cs typeface="Calibri" panose="020F0502020204030204" pitchFamily="34" charset="0"/>
                        </a:rPr>
                        <a:t>الويبو</a:t>
                      </a:r>
                      <a:r>
                        <a:rPr lang="ar-SY" sz="900" dirty="0" smtClean="0">
                          <a:effectLst/>
                          <a:latin typeface="Calibri" panose="020F0502020204030204" pitchFamily="34" charset="0"/>
                          <a:cs typeface="Calibri" panose="020F0502020204030204" pitchFamily="34" charset="0"/>
                        </a:rPr>
                        <a:t>؛</a:t>
                      </a:r>
                    </a:p>
                    <a:p>
                      <a:pPr algn="r" rtl="1">
                        <a:tabLst>
                          <a:tab pos="3600450" algn="l"/>
                        </a:tabLst>
                      </a:pPr>
                      <a:r>
                        <a:rPr lang="ar-SY" sz="900" dirty="0" smtClean="0">
                          <a:effectLst/>
                          <a:latin typeface="Calibri" panose="020F0502020204030204" pitchFamily="34" charset="0"/>
                          <a:cs typeface="Calibri" panose="020F0502020204030204" pitchFamily="34" charset="0"/>
                        </a:rPr>
                        <a:t>3. والضوابط الداخلية التي تتسم بالفعالية والكفاءة، بما في ذلك الفصل بين الواجبات والضوابط والموازين وفقاً لنظام الرقابة الداخلية المعمول به؛</a:t>
                      </a:r>
                    </a:p>
                    <a:p>
                      <a:pPr algn="r" rtl="1">
                        <a:tabLst>
                          <a:tab pos="3600450" algn="l"/>
                        </a:tabLst>
                      </a:pPr>
                      <a:r>
                        <a:rPr lang="ar-SY" sz="900" dirty="0" smtClean="0">
                          <a:effectLst/>
                          <a:latin typeface="Calibri" panose="020F0502020204030204" pitchFamily="34" charset="0"/>
                          <a:cs typeface="Calibri" panose="020F0502020204030204" pitchFamily="34" charset="0"/>
                        </a:rPr>
                        <a:t>4. ومنع المخالفات المالية وفقاً للمنشورات الإدارية؛</a:t>
                      </a:r>
                    </a:p>
                    <a:p>
                      <a:pPr algn="r" rtl="1">
                        <a:tabLst>
                          <a:tab pos="3600450" algn="l"/>
                        </a:tabLst>
                      </a:pPr>
                      <a:r>
                        <a:rPr lang="ar-SY" sz="900" dirty="0" smtClean="0">
                          <a:effectLst/>
                          <a:latin typeface="Calibri" panose="020F0502020204030204" pitchFamily="34" charset="0"/>
                          <a:cs typeface="Calibri" panose="020F0502020204030204" pitchFamily="34" charset="0"/>
                        </a:rPr>
                        <a:t>5. وتجنب تضارب المصالح، إلى جانب الإفصاح المالي والإعلان عن المصالح وفقًا للمنشورات الإدارية.</a:t>
                      </a:r>
                      <a:endParaRPr lang="ar-SY" sz="900" dirty="0" smtClean="0">
                        <a:effectLst/>
                        <a:latin typeface="Calibri" panose="020F0502020204030204" pitchFamily="34" charset="0"/>
                        <a:cs typeface="Calibri" panose="020F0502020204030204" pitchFamily="34" charset="0"/>
                      </a:endParaRPr>
                    </a:p>
                  </a:txBody>
                  <a:tcPr marL="68580" marR="68580" marT="0" marB="0"/>
                </a:tc>
                <a:tc>
                  <a:txBody>
                    <a:bodyPr/>
                    <a:lstStyle/>
                    <a:p>
                      <a:pPr algn="r" rtl="1">
                        <a:tabLst>
                          <a:tab pos="3600450" algn="l"/>
                        </a:tabLst>
                      </a:pPr>
                      <a:r>
                        <a:rPr lang="ar-SY" sz="900" dirty="0" smtClean="0">
                          <a:effectLst/>
                          <a:latin typeface="Calibri" panose="020F0502020204030204" pitchFamily="34" charset="0"/>
                          <a:cs typeface="Calibri" panose="020F0502020204030204" pitchFamily="34" charset="0"/>
                        </a:rPr>
                        <a:t>هذه قاعدة جديدة وُضِعت لتتماشى مع أفضل الممارسات. وأُضيفت مبادئ توجيهية بشأن إدارة الأنشطة وفقاً للنظام المالي ولائحته. </a:t>
                      </a:r>
                      <a:endParaRPr lang="en-US" sz="900" dirty="0" smtClean="0">
                        <a:effectLst/>
                        <a:latin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990582903"/>
                  </a:ext>
                </a:extLst>
              </a:tr>
              <a:tr h="471376">
                <a:tc>
                  <a:txBody>
                    <a:bodyPr/>
                    <a:lstStyle/>
                    <a:p>
                      <a:pPr algn="r" rtl="1">
                        <a:tabLst>
                          <a:tab pos="3600450" algn="l"/>
                        </a:tabLst>
                      </a:pPr>
                      <a:r>
                        <a:rPr lang="ar-SY" sz="900" baseline="0" dirty="0" smtClean="0">
                          <a:solidFill>
                            <a:schemeClr val="accent5">
                              <a:lumMod val="10000"/>
                            </a:schemeClr>
                          </a:solidFill>
                          <a:effectLst/>
                          <a:latin typeface="Calibri" panose="020F0502020204030204" pitchFamily="34" charset="0"/>
                          <a:cs typeface="Calibri" panose="020F0502020204030204" pitchFamily="34" charset="0"/>
                        </a:rPr>
                        <a:t>2.102</a:t>
                      </a:r>
                      <a:endParaRPr lang="en-US" sz="900" baseline="0" dirty="0" smtClean="0">
                        <a:solidFill>
                          <a:schemeClr val="accent5">
                            <a:lumMod val="10000"/>
                          </a:schemeClr>
                        </a:solidFill>
                        <a:effectLst/>
                        <a:latin typeface="Calibri" panose="020F0502020204030204" pitchFamily="34" charset="0"/>
                        <a:cs typeface="Calibri" panose="020F0502020204030204" pitchFamily="34" charset="0"/>
                      </a:endParaRPr>
                    </a:p>
                  </a:txBody>
                  <a:tcPr marL="68580" marR="68580" marT="0" marB="0"/>
                </a:tc>
                <a:tc>
                  <a:txBody>
                    <a:bodyPr/>
                    <a:lstStyle/>
                    <a:p>
                      <a:pPr algn="r" rtl="1">
                        <a:tabLst>
                          <a:tab pos="3600450" algn="l"/>
                        </a:tabLst>
                      </a:pPr>
                      <a:r>
                        <a:rPr lang="ar-SY" sz="900" dirty="0" smtClean="0">
                          <a:effectLst/>
                          <a:latin typeface="Calibri" panose="020F0502020204030204" pitchFamily="34" charset="0"/>
                          <a:cs typeface="Calibri" panose="020F0502020204030204" pitchFamily="34" charset="0"/>
                        </a:rPr>
                        <a:t>الصناديق </a:t>
                      </a:r>
                      <a:r>
                        <a:rPr lang="ar-SY" sz="900" dirty="0" err="1" smtClean="0">
                          <a:effectLst/>
                          <a:latin typeface="Calibri" panose="020F0502020204030204" pitchFamily="34" charset="0"/>
                          <a:cs typeface="Calibri" panose="020F0502020204030204" pitchFamily="34" charset="0"/>
                        </a:rPr>
                        <a:t>المواضيعية</a:t>
                      </a:r>
                      <a:endParaRPr lang="en-US" sz="900" dirty="0">
                        <a:effectLst/>
                        <a:latin typeface="Calibri" panose="020F0502020204030204" pitchFamily="34" charset="0"/>
                        <a:cs typeface="Calibri" panose="020F0502020204030204" pitchFamily="34" charset="0"/>
                      </a:endParaRPr>
                    </a:p>
                  </a:txBody>
                  <a:tcPr marL="68580" marR="68580" marT="0" marB="0"/>
                </a:tc>
                <a:tc>
                  <a:txBody>
                    <a:bodyPr/>
                    <a:lstStyle/>
                    <a:p>
                      <a:pPr algn="r" rtl="1">
                        <a:tabLst>
                          <a:tab pos="3600450" algn="l"/>
                        </a:tabLst>
                      </a:pPr>
                      <a:r>
                        <a:rPr lang="ar-SY" sz="900" dirty="0" smtClean="0">
                          <a:effectLst/>
                          <a:latin typeface="Calibri" panose="020F0502020204030204" pitchFamily="34" charset="0"/>
                          <a:cs typeface="Calibri" panose="020F0502020204030204" pitchFamily="34" charset="0"/>
                        </a:rPr>
                        <a:t>يُصنِّف المراقب المالي الأموال </a:t>
                      </a:r>
                      <a:r>
                        <a:rPr lang="ar-SY" sz="900" dirty="0" err="1" smtClean="0">
                          <a:effectLst/>
                          <a:latin typeface="Calibri" panose="020F0502020204030204" pitchFamily="34" charset="0"/>
                          <a:cs typeface="Calibri" panose="020F0502020204030204" pitchFamily="34" charset="0"/>
                        </a:rPr>
                        <a:t>الاستئمانية</a:t>
                      </a:r>
                      <a:r>
                        <a:rPr lang="ar-SY" sz="900" dirty="0" smtClean="0">
                          <a:effectLst/>
                          <a:latin typeface="Calibri" panose="020F0502020204030204" pitchFamily="34" charset="0"/>
                          <a:cs typeface="Calibri" panose="020F0502020204030204" pitchFamily="34" charset="0"/>
                        </a:rPr>
                        <a:t> ضمن فئة الصناديق </a:t>
                      </a:r>
                      <a:r>
                        <a:rPr lang="ar-SY" sz="900" dirty="0" err="1" smtClean="0">
                          <a:effectLst/>
                          <a:latin typeface="Calibri" panose="020F0502020204030204" pitchFamily="34" charset="0"/>
                          <a:cs typeface="Calibri" panose="020F0502020204030204" pitchFamily="34" charset="0"/>
                        </a:rPr>
                        <a:t>المواضيعية</a:t>
                      </a:r>
                      <a:r>
                        <a:rPr lang="ar-SY" sz="900" dirty="0" smtClean="0">
                          <a:effectLst/>
                          <a:latin typeface="Calibri" panose="020F0502020204030204" pitchFamily="34" charset="0"/>
                          <a:cs typeface="Calibri" panose="020F0502020204030204" pitchFamily="34" charset="0"/>
                        </a:rPr>
                        <a:t> إذا كانت تهدف إلى دعم نتائج مُحدَّدة من النتائج المرتقبة للمنظمة على النحو المُعرَّف في برنامج عمل </a:t>
                      </a:r>
                      <a:r>
                        <a:rPr lang="ar-SY" sz="900" dirty="0" err="1" smtClean="0">
                          <a:effectLst/>
                          <a:latin typeface="Calibri" panose="020F0502020204030204" pitchFamily="34" charset="0"/>
                          <a:cs typeface="Calibri" panose="020F0502020204030204" pitchFamily="34" charset="0"/>
                        </a:rPr>
                        <a:t>الويبو</a:t>
                      </a:r>
                      <a:r>
                        <a:rPr lang="ar-SY" sz="900" dirty="0" smtClean="0">
                          <a:effectLst/>
                          <a:latin typeface="Calibri" panose="020F0502020204030204" pitchFamily="34" charset="0"/>
                          <a:cs typeface="Calibri" panose="020F0502020204030204" pitchFamily="34" charset="0"/>
                        </a:rPr>
                        <a:t> وميزانيتها.</a:t>
                      </a:r>
                      <a:endParaRPr lang="ar-SY" sz="900" dirty="0" smtClean="0">
                        <a:effectLst/>
                        <a:latin typeface="Calibri" panose="020F0502020204030204" pitchFamily="34" charset="0"/>
                        <a:cs typeface="Calibri" panose="020F0502020204030204" pitchFamily="34" charset="0"/>
                      </a:endParaRPr>
                    </a:p>
                  </a:txBody>
                  <a:tcPr marL="68580" marR="68580" marT="0" marB="0"/>
                </a:tc>
                <a:tc>
                  <a:txBody>
                    <a:bodyPr/>
                    <a:lstStyle/>
                    <a:p>
                      <a:pPr algn="r" rtl="1">
                        <a:tabLst>
                          <a:tab pos="3600450" algn="l"/>
                        </a:tabLst>
                      </a:pPr>
                      <a:r>
                        <a:rPr lang="ar-SY" sz="900" dirty="0" smtClean="0">
                          <a:effectLst/>
                          <a:latin typeface="Calibri" panose="020F0502020204030204" pitchFamily="34" charset="0"/>
                          <a:cs typeface="Calibri" panose="020F0502020204030204" pitchFamily="34" charset="0"/>
                        </a:rPr>
                        <a:t>وُضِعت هذه القاعدة الجديدة بغرض التوافق مع تصنيف الصناديق </a:t>
                      </a:r>
                      <a:r>
                        <a:rPr lang="ar-SY" sz="900" dirty="0" err="1" smtClean="0">
                          <a:effectLst/>
                          <a:latin typeface="Calibri" panose="020F0502020204030204" pitchFamily="34" charset="0"/>
                          <a:cs typeface="Calibri" panose="020F0502020204030204" pitchFamily="34" charset="0"/>
                        </a:rPr>
                        <a:t>الاستئمانية</a:t>
                      </a:r>
                      <a:r>
                        <a:rPr lang="ar-SY" sz="900" dirty="0" smtClean="0">
                          <a:effectLst/>
                          <a:latin typeface="Calibri" panose="020F0502020204030204" pitchFamily="34" charset="0"/>
                          <a:cs typeface="Calibri" panose="020F0502020204030204" pitchFamily="34" charset="0"/>
                        </a:rPr>
                        <a:t> </a:t>
                      </a:r>
                      <a:r>
                        <a:rPr lang="ar-SY" sz="900" dirty="0" err="1" smtClean="0">
                          <a:effectLst/>
                          <a:latin typeface="Calibri" panose="020F0502020204030204" pitchFamily="34" charset="0"/>
                          <a:cs typeface="Calibri" panose="020F0502020204030204" pitchFamily="34" charset="0"/>
                        </a:rPr>
                        <a:t>المواضيعية</a:t>
                      </a:r>
                      <a:r>
                        <a:rPr lang="ar-SY" sz="900" dirty="0" smtClean="0">
                          <a:effectLst/>
                          <a:latin typeface="Calibri" panose="020F0502020204030204" pitchFamily="34" charset="0"/>
                          <a:cs typeface="Calibri" panose="020F0502020204030204" pitchFamily="34" charset="0"/>
                        </a:rPr>
                        <a:t> الذي وضعته مجموعة الأمم المتحدة للتنمية المستدامة إذا كانت هذه الصناديق تستوفي المعايير وتنطبق عليها التعاريف القياسية لبيانات الأمم المتحدة. </a:t>
                      </a:r>
                      <a:endParaRPr lang="en-US" sz="900" dirty="0">
                        <a:effectLst/>
                        <a:latin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000201555"/>
                  </a:ext>
                </a:extLst>
              </a:tr>
              <a:tr h="450327">
                <a:tc>
                  <a:txBody>
                    <a:bodyPr/>
                    <a:lstStyle/>
                    <a:p>
                      <a:pPr marL="0" marR="0" lvl="0" indent="0" algn="r" defTabSz="914400" rtl="1" eaLnBrk="1" fontAlgn="auto" latinLnBrk="0" hangingPunct="1">
                        <a:lnSpc>
                          <a:spcPct val="100000"/>
                        </a:lnSpc>
                        <a:spcBef>
                          <a:spcPts val="0"/>
                        </a:spcBef>
                        <a:spcAft>
                          <a:spcPts val="0"/>
                        </a:spcAft>
                        <a:buClrTx/>
                        <a:buSzTx/>
                        <a:buFontTx/>
                        <a:buNone/>
                        <a:tabLst>
                          <a:tab pos="3600450" algn="l"/>
                        </a:tabLst>
                        <a:defRPr/>
                      </a:pPr>
                      <a:r>
                        <a:rPr lang="ar-SY" sz="900" dirty="0" smtClean="0">
                          <a:solidFill>
                            <a:schemeClr val="accent5">
                              <a:lumMod val="10000"/>
                            </a:schemeClr>
                          </a:solidFill>
                          <a:effectLst/>
                          <a:latin typeface="Calibri" panose="020F0502020204030204" pitchFamily="34" charset="0"/>
                          <a:cs typeface="Calibri" panose="020F0502020204030204" pitchFamily="34" charset="0"/>
                        </a:rPr>
                        <a:t>6.103</a:t>
                      </a:r>
                      <a:endParaRPr lang="en-US" sz="900" dirty="0" smtClean="0">
                        <a:solidFill>
                          <a:schemeClr val="accent5">
                            <a:lumMod val="10000"/>
                          </a:schemeClr>
                        </a:solidFill>
                        <a:effectLst/>
                        <a:latin typeface="Calibri" panose="020F0502020204030204" pitchFamily="34" charset="0"/>
                        <a:cs typeface="Calibri" panose="020F0502020204030204" pitchFamily="34" charset="0"/>
                      </a:endParaRPr>
                    </a:p>
                  </a:txBody>
                  <a:tcPr marL="68580" marR="68580" marT="0" marB="0"/>
                </a:tc>
                <a:tc rowSpan="2">
                  <a:txBody>
                    <a:bodyPr/>
                    <a:lstStyle/>
                    <a:p>
                      <a:pPr algn="r" rtl="1">
                        <a:tabLst>
                          <a:tab pos="3600450" algn="l"/>
                        </a:tabLst>
                      </a:pPr>
                      <a:r>
                        <a:rPr lang="ar-SY" sz="900" dirty="0" smtClean="0">
                          <a:effectLst/>
                          <a:latin typeface="Calibri" panose="020F0502020204030204" pitchFamily="34" charset="0"/>
                          <a:cs typeface="Calibri" panose="020F0502020204030204" pitchFamily="34" charset="0"/>
                        </a:rPr>
                        <a:t>الإدارة المالية للموارد البشرية</a:t>
                      </a:r>
                      <a:endParaRPr lang="en-US" sz="900" dirty="0" smtClean="0">
                        <a:effectLst/>
                        <a:latin typeface="Calibri" panose="020F0502020204030204" pitchFamily="34" charset="0"/>
                        <a:cs typeface="Calibri" panose="020F0502020204030204" pitchFamily="34" charset="0"/>
                      </a:endParaRPr>
                    </a:p>
                  </a:txBody>
                  <a:tcPr marL="68580" marR="68580" marT="0" marB="0" anchor="ctr"/>
                </a:tc>
                <a:tc>
                  <a:txBody>
                    <a:bodyPr/>
                    <a:lstStyle/>
                    <a:p>
                      <a:pPr algn="r" rtl="1">
                        <a:tabLst>
                          <a:tab pos="3600450" algn="l"/>
                        </a:tabLst>
                      </a:pPr>
                      <a:r>
                        <a:rPr lang="ar-SY" sz="900" dirty="0" smtClean="0">
                          <a:effectLst/>
                          <a:latin typeface="Calibri" panose="020F0502020204030204" pitchFamily="34" charset="0"/>
                          <a:cs typeface="Calibri" panose="020F0502020204030204" pitchFamily="34" charset="0"/>
                        </a:rPr>
                        <a:t>يُحدِّد برنامج العمل والميزانية المعتمد الحد الأقصى للوظائف وما يرتبط بها من موارد الموظفين المتاحة للمنظمة والقطاعات (الكيانات التنظيمية).</a:t>
                      </a:r>
                      <a:endParaRPr lang="en-US" sz="900" dirty="0">
                        <a:effectLst/>
                        <a:latin typeface="Calibri" panose="020F0502020204030204" pitchFamily="34" charset="0"/>
                        <a:cs typeface="Calibri" panose="020F0502020204030204" pitchFamily="34" charset="0"/>
                      </a:endParaRPr>
                    </a:p>
                  </a:txBody>
                  <a:tcPr marL="68580" marR="68580" marT="0" marB="0"/>
                </a:tc>
                <a:tc>
                  <a:txBody>
                    <a:bodyPr/>
                    <a:lstStyle/>
                    <a:p>
                      <a:pPr algn="r" rtl="1">
                        <a:tabLst>
                          <a:tab pos="3600450" algn="l"/>
                        </a:tabLst>
                      </a:pPr>
                      <a:r>
                        <a:rPr lang="ar-SY" sz="900" dirty="0" smtClean="0">
                          <a:effectLst/>
                          <a:latin typeface="Calibri" panose="020F0502020204030204" pitchFamily="34" charset="0"/>
                          <a:cs typeface="Calibri" panose="020F0502020204030204" pitchFamily="34" charset="0"/>
                        </a:rPr>
                        <a:t>وُضِعت هذه القاعدة الجديدة لتعكس الممارسة الحالية المتمثلة في وضع حدود لمخصصات موارد الموظفين.</a:t>
                      </a:r>
                      <a:endParaRPr lang="en-US" sz="900" dirty="0">
                        <a:effectLst/>
                        <a:latin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152376157"/>
                  </a:ext>
                </a:extLst>
              </a:tr>
              <a:tr h="384043">
                <a:tc>
                  <a:txBody>
                    <a:bodyPr/>
                    <a:lstStyle/>
                    <a:p>
                      <a:pPr marL="0" marR="0" lvl="0" indent="0" algn="r" defTabSz="914400" rtl="1" eaLnBrk="1" fontAlgn="auto" latinLnBrk="0" hangingPunct="1">
                        <a:lnSpc>
                          <a:spcPct val="100000"/>
                        </a:lnSpc>
                        <a:spcBef>
                          <a:spcPts val="0"/>
                        </a:spcBef>
                        <a:spcAft>
                          <a:spcPts val="0"/>
                        </a:spcAft>
                        <a:buClrTx/>
                        <a:buSzTx/>
                        <a:buFontTx/>
                        <a:buNone/>
                        <a:tabLst>
                          <a:tab pos="3600450" algn="l"/>
                        </a:tabLst>
                        <a:defRPr/>
                      </a:pPr>
                      <a:r>
                        <a:rPr lang="ar-SY" sz="900" dirty="0" smtClean="0">
                          <a:solidFill>
                            <a:schemeClr val="accent5">
                              <a:lumMod val="10000"/>
                            </a:schemeClr>
                          </a:solidFill>
                          <a:effectLst/>
                          <a:latin typeface="Calibri" panose="020F0502020204030204" pitchFamily="34" charset="0"/>
                          <a:cs typeface="Calibri" panose="020F0502020204030204" pitchFamily="34" charset="0"/>
                        </a:rPr>
                        <a:t>7.103</a:t>
                      </a:r>
                      <a:endParaRPr lang="en-US" sz="900" dirty="0" smtClean="0">
                        <a:solidFill>
                          <a:schemeClr val="accent5">
                            <a:lumMod val="10000"/>
                          </a:schemeClr>
                        </a:solidFill>
                        <a:effectLst/>
                        <a:latin typeface="Calibri" panose="020F0502020204030204" pitchFamily="34" charset="0"/>
                        <a:cs typeface="Calibri" panose="020F050202020403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tab pos="3600450" algn="l"/>
                        </a:tabLst>
                        <a:defRPr/>
                      </a:pPr>
                      <a:endParaRPr lang="en-US" sz="900" dirty="0" smtClean="0">
                        <a:solidFill>
                          <a:schemeClr val="accent5">
                            <a:lumMod val="10000"/>
                          </a:schemeClr>
                        </a:solidFill>
                        <a:effectLst/>
                        <a:latin typeface="Calibri" panose="020F0502020204030204" pitchFamily="34" charset="0"/>
                        <a:cs typeface="Calibri" panose="020F0502020204030204" pitchFamily="34" charset="0"/>
                      </a:endParaRPr>
                    </a:p>
                  </a:txBody>
                  <a:tcPr marL="68580" marR="68580" marT="0" marB="0"/>
                </a:tc>
                <a:tc vMerge="1">
                  <a:txBody>
                    <a:bodyPr/>
                    <a:lstStyle/>
                    <a:p>
                      <a:pPr>
                        <a:tabLst>
                          <a:tab pos="3600450" algn="l"/>
                        </a:tabLst>
                      </a:pPr>
                      <a:endParaRPr lang="en-US" sz="700" dirty="0">
                        <a:effectLst/>
                      </a:endParaRPr>
                    </a:p>
                  </a:txBody>
                  <a:tcPr marL="68580" marR="68580" marT="0" marB="0"/>
                </a:tc>
                <a:tc>
                  <a:txBody>
                    <a:bodyPr/>
                    <a:lstStyle/>
                    <a:p>
                      <a:pPr algn="r" rtl="1">
                        <a:tabLst>
                          <a:tab pos="3600450" algn="l"/>
                        </a:tabLst>
                      </a:pPr>
                      <a:r>
                        <a:rPr lang="ar-SY" sz="900" dirty="0" smtClean="0">
                          <a:effectLst/>
                          <a:latin typeface="Calibri" panose="020F0502020204030204" pitchFamily="34" charset="0"/>
                          <a:cs typeface="Calibri" panose="020F0502020204030204" pitchFamily="34" charset="0"/>
                        </a:rPr>
                        <a:t>خلال فترة الميزانية، تتطلب جميع معاملات الموارد البشرية التي تنطوي على آثار مالية موافقةَ المراقب المالي.</a:t>
                      </a:r>
                      <a:endParaRPr lang="en-US" sz="900" dirty="0">
                        <a:effectLst/>
                        <a:latin typeface="Calibri" panose="020F0502020204030204" pitchFamily="34" charset="0"/>
                        <a:cs typeface="Calibri" panose="020F0502020204030204" pitchFamily="34" charset="0"/>
                      </a:endParaRPr>
                    </a:p>
                  </a:txBody>
                  <a:tcPr marL="68580" marR="68580" marT="0" marB="0"/>
                </a:tc>
                <a:tc>
                  <a:txBody>
                    <a:bodyPr/>
                    <a:lstStyle/>
                    <a:p>
                      <a:pPr algn="r" rtl="1">
                        <a:tabLst>
                          <a:tab pos="3600450" algn="l"/>
                        </a:tabLst>
                      </a:pPr>
                      <a:r>
                        <a:rPr lang="ar-SY" sz="900" dirty="0" smtClean="0">
                          <a:effectLst/>
                          <a:latin typeface="Calibri" panose="020F0502020204030204" pitchFamily="34" charset="0"/>
                          <a:cs typeface="Calibri" panose="020F0502020204030204" pitchFamily="34" charset="0"/>
                        </a:rPr>
                        <a:t>وُضِعت هذه القاعدة الجديدة لتعكس الممارسة الحالية المتعلقة بموافقات الالتزامات المالية لموارد الموظفين.</a:t>
                      </a:r>
                      <a:endParaRPr lang="en-US" sz="900" dirty="0">
                        <a:effectLst/>
                        <a:latin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39823309"/>
                  </a:ext>
                </a:extLst>
              </a:tr>
            </a:tbl>
          </a:graphicData>
        </a:graphic>
      </p:graphicFrame>
      <p:sp>
        <p:nvSpPr>
          <p:cNvPr id="3" name="Rectangle 2"/>
          <p:cNvSpPr/>
          <p:nvPr/>
        </p:nvSpPr>
        <p:spPr>
          <a:xfrm>
            <a:off x="456136" y="771550"/>
            <a:ext cx="8075239" cy="338554"/>
          </a:xfrm>
          <a:prstGeom prst="rect">
            <a:avLst/>
          </a:prstGeom>
        </p:spPr>
        <p:txBody>
          <a:bodyPr wrap="square">
            <a:spAutoFit/>
          </a:bodyPr>
          <a:lstStyle/>
          <a:p>
            <a:pPr marL="285750" lvl="0" indent="-285750" algn="r" rtl="1">
              <a:buClr>
                <a:schemeClr val="accent5">
                  <a:lumMod val="50000"/>
                </a:schemeClr>
              </a:buClr>
              <a:buSzPct val="100000"/>
              <a:buFont typeface="Wingdings" panose="05000000000000000000" pitchFamily="2" charset="2"/>
              <a:buChar char="q"/>
            </a:pPr>
            <a:r>
              <a:rPr lang="ar-SY" sz="1600" dirty="0">
                <a:solidFill>
                  <a:schemeClr val="accent1">
                    <a:lumMod val="10000"/>
                  </a:schemeClr>
                </a:solidFill>
                <a:latin typeface="Calibri" panose="020F0502020204030204" pitchFamily="34" charset="0"/>
                <a:cs typeface="Calibri" panose="020F0502020204030204" pitchFamily="34" charset="0"/>
              </a:rPr>
              <a:t>يتضمن هذا الجدول 9 </a:t>
            </a:r>
            <a:r>
              <a:rPr lang="ar-SY" sz="1600" dirty="0">
                <a:solidFill>
                  <a:schemeClr val="accent1">
                    <a:lumMod val="50000"/>
                  </a:schemeClr>
                </a:solidFill>
                <a:latin typeface="Calibri" panose="020F0502020204030204" pitchFamily="34" charset="0"/>
                <a:cs typeface="Calibri" panose="020F0502020204030204" pitchFamily="34" charset="0"/>
              </a:rPr>
              <a:t>قواعد</a:t>
            </a:r>
            <a:r>
              <a:rPr lang="ar-SY" sz="1600" dirty="0">
                <a:solidFill>
                  <a:schemeClr val="accent1">
                    <a:lumMod val="10000"/>
                  </a:schemeClr>
                </a:solidFill>
                <a:latin typeface="Calibri" panose="020F0502020204030204" pitchFamily="34" charset="0"/>
                <a:cs typeface="Calibri" panose="020F0502020204030204" pitchFamily="34" charset="0"/>
              </a:rPr>
              <a:t> مقترحة </a:t>
            </a:r>
            <a:r>
              <a:rPr lang="ar-SY" sz="1600" dirty="0" smtClean="0">
                <a:solidFill>
                  <a:schemeClr val="accent1">
                    <a:lumMod val="10000"/>
                  </a:schemeClr>
                </a:solidFill>
                <a:latin typeface="Calibri" panose="020F0502020204030204" pitchFamily="34" charset="0"/>
                <a:cs typeface="Calibri" panose="020F0502020204030204" pitchFamily="34" charset="0"/>
              </a:rPr>
              <a:t>جديدة</a:t>
            </a:r>
            <a:endParaRPr lang="en-US" sz="1600" dirty="0">
              <a:solidFill>
                <a:schemeClr val="accent1">
                  <a:lumMod val="1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416150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05979"/>
            <a:ext cx="8229600" cy="493776"/>
          </a:xfrm>
          <a:solidFill>
            <a:schemeClr val="accent1">
              <a:lumMod val="75000"/>
            </a:schemeClr>
          </a:solidFill>
          <a:ln>
            <a:solidFill>
              <a:srgbClr val="0070C0"/>
            </a:solidFill>
          </a:ln>
        </p:spPr>
        <p:txBody>
          <a:bodyPr/>
          <a:lstStyle/>
          <a:p>
            <a:pPr algn="ctr" rtl="1"/>
            <a:r>
              <a:rPr lang="ar-SY" b="1" dirty="0">
                <a:solidFill>
                  <a:schemeClr val="accent5">
                    <a:lumMod val="10000"/>
                  </a:schemeClr>
                </a:solidFill>
                <a:latin typeface="Calibri" panose="020F0502020204030204" pitchFamily="34" charset="0"/>
                <a:cs typeface="Calibri" panose="020F0502020204030204" pitchFamily="34" charset="0"/>
              </a:rPr>
              <a:t>القواعد المقترحة </a:t>
            </a:r>
            <a:r>
              <a:rPr lang="ar-SY" b="1" dirty="0" smtClean="0">
                <a:solidFill>
                  <a:schemeClr val="accent5">
                    <a:lumMod val="10000"/>
                  </a:schemeClr>
                </a:solidFill>
                <a:latin typeface="Calibri" panose="020F0502020204030204" pitchFamily="34" charset="0"/>
                <a:cs typeface="Calibri" panose="020F0502020204030204" pitchFamily="34" charset="0"/>
              </a:rPr>
              <a:t>الجديدة </a:t>
            </a:r>
            <a:r>
              <a:rPr lang="ar-SY" sz="2000" b="1" dirty="0" smtClean="0">
                <a:solidFill>
                  <a:schemeClr val="accent5">
                    <a:lumMod val="10000"/>
                  </a:schemeClr>
                </a:solidFill>
                <a:latin typeface="Calibri" panose="020F0502020204030204" pitchFamily="34" charset="0"/>
                <a:cs typeface="Calibri" panose="020F0502020204030204" pitchFamily="34" charset="0"/>
              </a:rPr>
              <a:t>(تتمة)</a:t>
            </a:r>
            <a:endParaRPr lang="fr-CH" sz="1200" b="1" dirty="0" smtClean="0">
              <a:solidFill>
                <a:schemeClr val="accent5">
                  <a:lumMod val="10000"/>
                </a:schemeClr>
              </a:solidFill>
              <a:latin typeface="Calibri" panose="020F0502020204030204" pitchFamily="34" charset="0"/>
              <a:cs typeface="Calibri" panose="020F0502020204030204" pitchFamily="34" charset="0"/>
            </a:endParaRPr>
          </a:p>
        </p:txBody>
      </p:sp>
      <p:sp>
        <p:nvSpPr>
          <p:cNvPr id="4099" name="Rectangle 3"/>
          <p:cNvSpPr>
            <a:spLocks noGrp="1" noChangeArrowheads="1"/>
          </p:cNvSpPr>
          <p:nvPr>
            <p:ph type="body" idx="1"/>
          </p:nvPr>
        </p:nvSpPr>
        <p:spPr>
          <a:xfrm>
            <a:off x="457200" y="1144451"/>
            <a:ext cx="8229600" cy="3264694"/>
          </a:xfrm>
        </p:spPr>
        <p:txBody>
          <a:bodyPr/>
          <a:lstStyle/>
          <a:p>
            <a:pPr marL="114300" indent="0">
              <a:buClr>
                <a:schemeClr val="accent5">
                  <a:lumMod val="50000"/>
                </a:schemeClr>
              </a:buClr>
              <a:buSzPct val="100000"/>
              <a:buNone/>
            </a:pPr>
            <a:endParaRPr lang="en-US" sz="1600" dirty="0" smtClean="0"/>
          </a:p>
          <a:p>
            <a:pPr marL="0" indent="0">
              <a:buNone/>
            </a:pPr>
            <a:endParaRPr lang="en-US" sz="1100" dirty="0"/>
          </a:p>
        </p:txBody>
      </p:sp>
      <p:graphicFrame>
        <p:nvGraphicFramePr>
          <p:cNvPr id="2" name="Table 1"/>
          <p:cNvGraphicFramePr>
            <a:graphicFrameLocks noGrp="1"/>
          </p:cNvGraphicFramePr>
          <p:nvPr>
            <p:extLst>
              <p:ext uri="{D42A27DB-BD31-4B8C-83A1-F6EECF244321}">
                <p14:modId xmlns:p14="http://schemas.microsoft.com/office/powerpoint/2010/main" val="165642157"/>
              </p:ext>
            </p:extLst>
          </p:nvPr>
        </p:nvGraphicFramePr>
        <p:xfrm>
          <a:off x="467544" y="987574"/>
          <a:ext cx="8219256" cy="3533122"/>
        </p:xfrm>
        <a:graphic>
          <a:graphicData uri="http://schemas.openxmlformats.org/drawingml/2006/table">
            <a:tbl>
              <a:tblPr rtl="1" firstRow="1" firstCol="1" bandRow="1">
                <a:tableStyleId>{5C22544A-7EE6-4342-B048-85BDC9FD1C3A}</a:tableStyleId>
              </a:tblPr>
              <a:tblGrid>
                <a:gridCol w="864096">
                  <a:extLst>
                    <a:ext uri="{9D8B030D-6E8A-4147-A177-3AD203B41FA5}">
                      <a16:colId xmlns:a16="http://schemas.microsoft.com/office/drawing/2014/main" val="2521934618"/>
                    </a:ext>
                  </a:extLst>
                </a:gridCol>
                <a:gridCol w="720080">
                  <a:extLst>
                    <a:ext uri="{9D8B030D-6E8A-4147-A177-3AD203B41FA5}">
                      <a16:colId xmlns:a16="http://schemas.microsoft.com/office/drawing/2014/main" val="2733110947"/>
                    </a:ext>
                  </a:extLst>
                </a:gridCol>
                <a:gridCol w="4161592">
                  <a:extLst>
                    <a:ext uri="{9D8B030D-6E8A-4147-A177-3AD203B41FA5}">
                      <a16:colId xmlns:a16="http://schemas.microsoft.com/office/drawing/2014/main" val="2834881570"/>
                    </a:ext>
                  </a:extLst>
                </a:gridCol>
                <a:gridCol w="2473488">
                  <a:extLst>
                    <a:ext uri="{9D8B030D-6E8A-4147-A177-3AD203B41FA5}">
                      <a16:colId xmlns:a16="http://schemas.microsoft.com/office/drawing/2014/main" val="2833569326"/>
                    </a:ext>
                  </a:extLst>
                </a:gridCol>
              </a:tblGrid>
              <a:tr h="346900">
                <a:tc>
                  <a:txBody>
                    <a:bodyPr/>
                    <a:lstStyle/>
                    <a:p>
                      <a:pPr algn="r" rtl="1">
                        <a:tabLst>
                          <a:tab pos="3600450" algn="l"/>
                        </a:tabLst>
                      </a:pPr>
                      <a:r>
                        <a:rPr lang="ar-SY" sz="1050" u="sng" dirty="0" smtClean="0">
                          <a:solidFill>
                            <a:schemeClr val="accent5">
                              <a:lumMod val="10000"/>
                            </a:schemeClr>
                          </a:solidFill>
                          <a:effectLst/>
                          <a:latin typeface="Calibri" panose="020F0502020204030204" pitchFamily="34" charset="0"/>
                          <a:cs typeface="Calibri" panose="020F0502020204030204" pitchFamily="34" charset="0"/>
                        </a:rPr>
                        <a:t>القاعدة الجديدة</a:t>
                      </a:r>
                      <a:endParaRPr lang="en-US" sz="1050" dirty="0">
                        <a:solidFill>
                          <a:schemeClr val="accent5">
                            <a:lumMod val="10000"/>
                          </a:schemeClr>
                        </a:solidFill>
                        <a:effectLst/>
                        <a:latin typeface="Calibri" panose="020F0502020204030204" pitchFamily="34" charset="0"/>
                        <a:cs typeface="Calibri" panose="020F0502020204030204" pitchFamily="34" charset="0"/>
                      </a:endParaRPr>
                    </a:p>
                  </a:txBody>
                  <a:tcPr marL="68580" marR="68580" marT="0" marB="0" anchor="ctr"/>
                </a:tc>
                <a:tc>
                  <a:txBody>
                    <a:bodyPr/>
                    <a:lstStyle/>
                    <a:p>
                      <a:pPr algn="r" rtl="1">
                        <a:tabLst>
                          <a:tab pos="3600450" algn="l"/>
                        </a:tabLst>
                      </a:pPr>
                      <a:r>
                        <a:rPr lang="ar-SY" sz="1050" u="sng" dirty="0" smtClean="0">
                          <a:solidFill>
                            <a:schemeClr val="accent5">
                              <a:lumMod val="10000"/>
                            </a:schemeClr>
                          </a:solidFill>
                          <a:effectLst/>
                          <a:latin typeface="Calibri" panose="020F0502020204030204" pitchFamily="34" charset="0"/>
                          <a:cs typeface="Calibri" panose="020F0502020204030204" pitchFamily="34" charset="0"/>
                        </a:rPr>
                        <a:t>الموضوع</a:t>
                      </a:r>
                      <a:endParaRPr lang="en-US" sz="1050" dirty="0">
                        <a:solidFill>
                          <a:schemeClr val="accent5">
                            <a:lumMod val="10000"/>
                          </a:schemeClr>
                        </a:solidFill>
                        <a:effectLst/>
                        <a:latin typeface="Calibri" panose="020F0502020204030204" pitchFamily="34" charset="0"/>
                        <a:cs typeface="Calibri" panose="020F0502020204030204" pitchFamily="34" charset="0"/>
                      </a:endParaRPr>
                    </a:p>
                  </a:txBody>
                  <a:tcPr marL="68580" marR="68580" marT="0" marB="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tab pos="3600450" algn="l"/>
                        </a:tabLst>
                        <a:defRPr/>
                      </a:pPr>
                      <a:r>
                        <a:rPr lang="ar-SY" sz="1050" u="sng" dirty="0" smtClean="0">
                          <a:solidFill>
                            <a:schemeClr val="accent5">
                              <a:lumMod val="10000"/>
                            </a:schemeClr>
                          </a:solidFill>
                          <a:effectLst/>
                          <a:latin typeface="Calibri" panose="020F0502020204030204" pitchFamily="34" charset="0"/>
                          <a:cs typeface="Calibri" panose="020F0502020204030204" pitchFamily="34" charset="0"/>
                        </a:rPr>
                        <a:t>النص الجديد المقترح</a:t>
                      </a:r>
                    </a:p>
                  </a:txBody>
                  <a:tcPr marL="68580" marR="68580" marT="0" marB="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tab pos="3600450" algn="l"/>
                        </a:tabLst>
                        <a:defRPr/>
                      </a:pPr>
                      <a:r>
                        <a:rPr lang="ar-SY" sz="1050" u="sng" dirty="0" smtClean="0">
                          <a:solidFill>
                            <a:schemeClr val="accent5">
                              <a:lumMod val="10000"/>
                            </a:schemeClr>
                          </a:solidFill>
                          <a:effectLst/>
                          <a:latin typeface="Calibri" panose="020F0502020204030204" pitchFamily="34" charset="0"/>
                          <a:cs typeface="Calibri" panose="020F0502020204030204" pitchFamily="34" charset="0"/>
                        </a:rPr>
                        <a:t>سبب التغيير</a:t>
                      </a:r>
                    </a:p>
                  </a:txBody>
                  <a:tcPr marL="68580" marR="68580" marT="0" marB="0" anchor="ctr"/>
                </a:tc>
                <a:extLst>
                  <a:ext uri="{0D108BD9-81ED-4DB2-BD59-A6C34878D82A}">
                    <a16:rowId xmlns:a16="http://schemas.microsoft.com/office/drawing/2014/main" val="247748153"/>
                  </a:ext>
                </a:extLst>
              </a:tr>
              <a:tr h="754188">
                <a:tc>
                  <a:txBody>
                    <a:bodyPr/>
                    <a:lstStyle/>
                    <a:p>
                      <a:pPr marL="0" marR="0" lvl="0" indent="0" algn="r" defTabSz="914400" rtl="1" eaLnBrk="1" fontAlgn="auto" latinLnBrk="0" hangingPunct="1">
                        <a:lnSpc>
                          <a:spcPct val="100000"/>
                        </a:lnSpc>
                        <a:spcBef>
                          <a:spcPts val="0"/>
                        </a:spcBef>
                        <a:spcAft>
                          <a:spcPts val="0"/>
                        </a:spcAft>
                        <a:buClrTx/>
                        <a:buSzTx/>
                        <a:buFontTx/>
                        <a:buNone/>
                        <a:tabLst>
                          <a:tab pos="3600450" algn="l"/>
                        </a:tabLst>
                        <a:defRPr/>
                      </a:pPr>
                      <a:r>
                        <a:rPr lang="ar-SY" sz="900" dirty="0" smtClean="0">
                          <a:solidFill>
                            <a:schemeClr val="accent5">
                              <a:lumMod val="10000"/>
                            </a:schemeClr>
                          </a:solidFill>
                          <a:effectLst/>
                          <a:latin typeface="Calibri" panose="020F0502020204030204" pitchFamily="34" charset="0"/>
                          <a:cs typeface="Calibri" panose="020F0502020204030204" pitchFamily="34" charset="0"/>
                        </a:rPr>
                        <a:t>13.103</a:t>
                      </a:r>
                      <a:endParaRPr lang="en-US" sz="900" dirty="0" smtClean="0">
                        <a:solidFill>
                          <a:schemeClr val="accent5">
                            <a:lumMod val="10000"/>
                          </a:schemeClr>
                        </a:solidFill>
                        <a:effectLst/>
                        <a:latin typeface="Calibri" panose="020F0502020204030204" pitchFamily="34" charset="0"/>
                        <a:cs typeface="Calibri" panose="020F0502020204030204" pitchFamily="34" charset="0"/>
                      </a:endParaRPr>
                    </a:p>
                  </a:txBody>
                  <a:tcPr marL="68580" marR="68580" marT="0" marB="0"/>
                </a:tc>
                <a:tc>
                  <a:txBody>
                    <a:bodyPr/>
                    <a:lstStyle/>
                    <a:p>
                      <a:pPr algn="r" rtl="1">
                        <a:tabLst>
                          <a:tab pos="3600450" algn="l"/>
                        </a:tabLst>
                      </a:pPr>
                      <a:r>
                        <a:rPr lang="ar-SY" sz="900" dirty="0" smtClean="0">
                          <a:effectLst/>
                          <a:latin typeface="Calibri" panose="020F0502020204030204" pitchFamily="34" charset="0"/>
                          <a:cs typeface="Calibri" panose="020F0502020204030204" pitchFamily="34" charset="0"/>
                        </a:rPr>
                        <a:t>السجلات المالية وإعداد التقارير</a:t>
                      </a:r>
                      <a:endParaRPr lang="en-US" sz="900" dirty="0">
                        <a:effectLst/>
                        <a:latin typeface="Calibri" panose="020F0502020204030204" pitchFamily="34" charset="0"/>
                        <a:cs typeface="Calibri" panose="020F0502020204030204" pitchFamily="34" charset="0"/>
                      </a:endParaRPr>
                    </a:p>
                  </a:txBody>
                  <a:tcPr marL="68580" marR="68580" marT="0" marB="0"/>
                </a:tc>
                <a:tc>
                  <a:txBody>
                    <a:bodyPr/>
                    <a:lstStyle/>
                    <a:p>
                      <a:pPr algn="r" rtl="1">
                        <a:tabLst>
                          <a:tab pos="3600450" algn="l"/>
                        </a:tabLst>
                      </a:pPr>
                      <a:r>
                        <a:rPr lang="ar-SY" sz="900" dirty="0" smtClean="0">
                          <a:effectLst/>
                          <a:latin typeface="Calibri" panose="020F0502020204030204" pitchFamily="34" charset="0"/>
                          <a:cs typeface="Calibri" panose="020F0502020204030204" pitchFamily="34" charset="0"/>
                        </a:rPr>
                        <a:t>يضع المراقب المالي اشتراطات الاحتفاظ بالسجلات المالية والحسابات وغيرها من السجلات الداعمة اللازمة للتمكن من إعداد التقارير أو مراجعة الحسابات أو التحقيق في الوضع المالي للأموال التي تقدمها </a:t>
                      </a:r>
                      <a:r>
                        <a:rPr lang="ar-SY" sz="900" dirty="0" err="1" smtClean="0">
                          <a:effectLst/>
                          <a:latin typeface="Calibri" panose="020F0502020204030204" pitchFamily="34" charset="0"/>
                          <a:cs typeface="Calibri" panose="020F0502020204030204" pitchFamily="34" charset="0"/>
                        </a:rPr>
                        <a:t>الويبو</a:t>
                      </a:r>
                      <a:r>
                        <a:rPr lang="ar-SY" sz="900" dirty="0" smtClean="0">
                          <a:effectLst/>
                          <a:latin typeface="Calibri" panose="020F0502020204030204" pitchFamily="34" charset="0"/>
                          <a:cs typeface="Calibri" panose="020F0502020204030204" pitchFamily="34" charset="0"/>
                        </a:rPr>
                        <a:t> إلى الشريك المنفذ، ولا سيما رصيد المخصصات والمصروفات والالتزامات المسجلة. ولضمان اتساق وسهولة استخدام البيانات المطلوبة لأغراض إعداد تقارير عن إدارة </a:t>
                      </a:r>
                      <a:r>
                        <a:rPr lang="ar-SY" sz="900" dirty="0" err="1" smtClean="0">
                          <a:effectLst/>
                          <a:latin typeface="Calibri" panose="020F0502020204030204" pitchFamily="34" charset="0"/>
                          <a:cs typeface="Calibri" panose="020F0502020204030204" pitchFamily="34" charset="0"/>
                        </a:rPr>
                        <a:t>الويبو</a:t>
                      </a:r>
                      <a:r>
                        <a:rPr lang="ar-SY" sz="900" dirty="0" smtClean="0">
                          <a:effectLst/>
                          <a:latin typeface="Calibri" panose="020F0502020204030204" pitchFamily="34" charset="0"/>
                          <a:cs typeface="Calibri" panose="020F0502020204030204" pitchFamily="34" charset="0"/>
                        </a:rPr>
                        <a:t> وأدائها وشؤونها المالية، يؤذن للمراقب المالي بتحديد أساس التقارير المقدمة من الشريك المنفذ بشأن الأموال التي حصل عيها من </a:t>
                      </a:r>
                      <a:r>
                        <a:rPr lang="ar-SY" sz="900" dirty="0" err="1" smtClean="0">
                          <a:effectLst/>
                          <a:latin typeface="Calibri" panose="020F0502020204030204" pitchFamily="34" charset="0"/>
                          <a:cs typeface="Calibri" panose="020F0502020204030204" pitchFamily="34" charset="0"/>
                        </a:rPr>
                        <a:t>الويبو</a:t>
                      </a:r>
                      <a:r>
                        <a:rPr lang="ar-SY" sz="900" dirty="0" smtClean="0">
                          <a:effectLst/>
                          <a:latin typeface="Calibri" panose="020F0502020204030204" pitchFamily="34" charset="0"/>
                          <a:cs typeface="Calibri" panose="020F0502020204030204" pitchFamily="34" charset="0"/>
                        </a:rPr>
                        <a:t>، ومضمنون تلك التقارير، ومعدل تواترها.</a:t>
                      </a:r>
                      <a:endParaRPr lang="en-US" sz="900" dirty="0">
                        <a:effectLst/>
                        <a:latin typeface="Calibri" panose="020F0502020204030204" pitchFamily="34" charset="0"/>
                        <a:cs typeface="Calibri" panose="020F0502020204030204" pitchFamily="34" charset="0"/>
                      </a:endParaRPr>
                    </a:p>
                  </a:txBody>
                  <a:tcPr marL="68580" marR="68580" marT="0" marB="0"/>
                </a:tc>
                <a:tc>
                  <a:txBody>
                    <a:bodyPr/>
                    <a:lstStyle/>
                    <a:p>
                      <a:pPr algn="r" rtl="1">
                        <a:tabLst>
                          <a:tab pos="3600450" algn="l"/>
                        </a:tabLst>
                      </a:pPr>
                      <a:r>
                        <a:rPr lang="ar-SY" sz="900" dirty="0" smtClean="0">
                          <a:effectLst/>
                          <a:latin typeface="Calibri" panose="020F0502020204030204" pitchFamily="34" charset="0"/>
                          <a:cs typeface="Calibri" panose="020F0502020204030204" pitchFamily="34" charset="0"/>
                        </a:rPr>
                        <a:t>تتعلق هذه القاعدة الجديدة بترتيبات الشراكة التي تقدم فيها </a:t>
                      </a:r>
                      <a:r>
                        <a:rPr lang="ar-SY" sz="900" dirty="0" err="1" smtClean="0">
                          <a:effectLst/>
                          <a:latin typeface="Calibri" panose="020F0502020204030204" pitchFamily="34" charset="0"/>
                          <a:cs typeface="Calibri" panose="020F0502020204030204" pitchFamily="34" charset="0"/>
                        </a:rPr>
                        <a:t>الويبو</a:t>
                      </a:r>
                      <a:r>
                        <a:rPr lang="ar-SY" sz="900" dirty="0" smtClean="0">
                          <a:effectLst/>
                          <a:latin typeface="Calibri" panose="020F0502020204030204" pitchFamily="34" charset="0"/>
                          <a:cs typeface="Calibri" panose="020F0502020204030204" pitchFamily="34" charset="0"/>
                        </a:rPr>
                        <a:t> مساهمة مالية بما يتوافق مع الخطة الاستراتيجية المتوسطة الأجل والنتائج المرتقبة الواردة في برنامج العمل والميزانية.</a:t>
                      </a:r>
                      <a:endParaRPr lang="en-US" sz="900" dirty="0">
                        <a:effectLst/>
                        <a:latin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333989263"/>
                  </a:ext>
                </a:extLst>
              </a:tr>
              <a:tr h="305862">
                <a:tc>
                  <a:txBody>
                    <a:bodyPr/>
                    <a:lstStyle/>
                    <a:p>
                      <a:pPr marL="0" marR="0" lvl="0" indent="0" algn="r" defTabSz="914400" rtl="1" eaLnBrk="1" fontAlgn="auto" latinLnBrk="0" hangingPunct="1">
                        <a:lnSpc>
                          <a:spcPct val="100000"/>
                        </a:lnSpc>
                        <a:spcBef>
                          <a:spcPts val="0"/>
                        </a:spcBef>
                        <a:spcAft>
                          <a:spcPts val="0"/>
                        </a:spcAft>
                        <a:buClrTx/>
                        <a:buSzTx/>
                        <a:buFontTx/>
                        <a:buNone/>
                        <a:tabLst>
                          <a:tab pos="3600450" algn="l"/>
                        </a:tabLst>
                        <a:defRPr/>
                      </a:pPr>
                      <a:r>
                        <a:rPr lang="ar-SY" sz="900" dirty="0" smtClean="0">
                          <a:solidFill>
                            <a:schemeClr val="accent5">
                              <a:lumMod val="10000"/>
                            </a:schemeClr>
                          </a:solidFill>
                          <a:effectLst/>
                          <a:latin typeface="Calibri" panose="020F0502020204030204" pitchFamily="34" charset="0"/>
                          <a:cs typeface="Calibri" panose="020F0502020204030204" pitchFamily="34" charset="0"/>
                        </a:rPr>
                        <a:t>20.103</a:t>
                      </a:r>
                      <a:endParaRPr lang="en-US" sz="900" dirty="0" smtClean="0">
                        <a:solidFill>
                          <a:schemeClr val="accent5">
                            <a:lumMod val="10000"/>
                          </a:schemeClr>
                        </a:solidFill>
                        <a:effectLst/>
                        <a:latin typeface="Calibri" panose="020F0502020204030204" pitchFamily="34" charset="0"/>
                        <a:cs typeface="Calibri" panose="020F0502020204030204" pitchFamily="34" charset="0"/>
                      </a:endParaRPr>
                    </a:p>
                  </a:txBody>
                  <a:tcPr marL="68580" marR="68580" marT="0" marB="0"/>
                </a:tc>
                <a:tc>
                  <a:txBody>
                    <a:bodyPr/>
                    <a:lstStyle/>
                    <a:p>
                      <a:pPr marL="0" marR="0" lvl="0" indent="0" algn="r" defTabSz="914400" rtl="1" eaLnBrk="1" fontAlgn="auto" latinLnBrk="0" hangingPunct="1">
                        <a:lnSpc>
                          <a:spcPct val="100000"/>
                        </a:lnSpc>
                        <a:spcBef>
                          <a:spcPts val="0"/>
                        </a:spcBef>
                        <a:spcAft>
                          <a:spcPts val="0"/>
                        </a:spcAft>
                        <a:buClrTx/>
                        <a:buSzTx/>
                        <a:buFontTx/>
                        <a:buNone/>
                        <a:tabLst>
                          <a:tab pos="3600450" algn="l"/>
                        </a:tabLst>
                        <a:defRPr/>
                      </a:pPr>
                      <a:r>
                        <a:rPr lang="ar-SY" sz="900" dirty="0" smtClean="0">
                          <a:effectLst/>
                          <a:latin typeface="Calibri" panose="020F0502020204030204" pitchFamily="34" charset="0"/>
                          <a:cs typeface="Calibri" panose="020F0502020204030204" pitchFamily="34" charset="0"/>
                        </a:rPr>
                        <a:t>الالتزامات الطويلة الأجل</a:t>
                      </a:r>
                      <a:endParaRPr lang="en-US" sz="900" dirty="0">
                        <a:effectLst/>
                        <a:latin typeface="Calibri" panose="020F0502020204030204" pitchFamily="34" charset="0"/>
                        <a:cs typeface="Calibri" panose="020F0502020204030204" pitchFamily="34" charset="0"/>
                      </a:endParaRPr>
                    </a:p>
                  </a:txBody>
                  <a:tcPr marL="68580" marR="68580" marT="0" marB="0"/>
                </a:tc>
                <a:tc>
                  <a:txBody>
                    <a:bodyPr/>
                    <a:lstStyle/>
                    <a:p>
                      <a:pPr algn="r" rtl="1">
                        <a:tabLst>
                          <a:tab pos="3600450" algn="l"/>
                        </a:tabLst>
                      </a:pPr>
                      <a:r>
                        <a:rPr lang="ar-SY" sz="900" dirty="0" smtClean="0">
                          <a:effectLst/>
                          <a:latin typeface="Calibri" panose="020F0502020204030204" pitchFamily="34" charset="0"/>
                          <a:cs typeface="Calibri" panose="020F0502020204030204" pitchFamily="34" charset="0"/>
                        </a:rPr>
                        <a:t>يضمن المراقب المالي وجود خطة تمويل للالتزامات الطويلة الأجل، من الاحتياطيات ورهناً بموافقة جمعيات </a:t>
                      </a:r>
                      <a:r>
                        <a:rPr lang="ar-SY" sz="900" dirty="0" err="1" smtClean="0">
                          <a:effectLst/>
                          <a:latin typeface="Calibri" panose="020F0502020204030204" pitchFamily="34" charset="0"/>
                          <a:cs typeface="Calibri" panose="020F0502020204030204" pitchFamily="34" charset="0"/>
                        </a:rPr>
                        <a:t>الويبو</a:t>
                      </a:r>
                      <a:r>
                        <a:rPr lang="ar-SY" sz="900" dirty="0" smtClean="0">
                          <a:effectLst/>
                          <a:latin typeface="Calibri" panose="020F0502020204030204" pitchFamily="34" charset="0"/>
                          <a:cs typeface="Calibri" panose="020F0502020204030204" pitchFamily="34" charset="0"/>
                        </a:rPr>
                        <a:t>.</a:t>
                      </a:r>
                      <a:endParaRPr lang="en-US" sz="900" dirty="0">
                        <a:effectLst/>
                        <a:latin typeface="Calibri" panose="020F0502020204030204" pitchFamily="34" charset="0"/>
                        <a:cs typeface="Calibri" panose="020F0502020204030204" pitchFamily="34" charset="0"/>
                      </a:endParaRPr>
                    </a:p>
                  </a:txBody>
                  <a:tcPr marL="68580" marR="68580" marT="0" marB="0"/>
                </a:tc>
                <a:tc>
                  <a:txBody>
                    <a:bodyPr/>
                    <a:lstStyle/>
                    <a:p>
                      <a:pPr algn="r" rtl="1">
                        <a:tabLst>
                          <a:tab pos="3600450" algn="l"/>
                        </a:tabLst>
                      </a:pPr>
                      <a:r>
                        <a:rPr lang="ar-SY" sz="900" dirty="0" smtClean="0">
                          <a:effectLst/>
                          <a:latin typeface="Calibri" panose="020F0502020204030204" pitchFamily="34" charset="0"/>
                          <a:cs typeface="Calibri" panose="020F0502020204030204" pitchFamily="34" charset="0"/>
                        </a:rPr>
                        <a:t>وُضِعت هذه القاعدة الجديدة من أجل إدارة الالتزامات الطويلة الأجل وتمويلها.</a:t>
                      </a:r>
                      <a:endParaRPr lang="en-US" sz="900" dirty="0">
                        <a:effectLst/>
                        <a:latin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473910161"/>
                  </a:ext>
                </a:extLst>
              </a:tr>
              <a:tr h="407816">
                <a:tc>
                  <a:txBody>
                    <a:bodyPr/>
                    <a:lstStyle/>
                    <a:p>
                      <a:pPr marL="0" marR="0" lvl="0" indent="0" algn="r" defTabSz="914400" rtl="1" eaLnBrk="1" fontAlgn="auto" latinLnBrk="0" hangingPunct="1">
                        <a:lnSpc>
                          <a:spcPct val="100000"/>
                        </a:lnSpc>
                        <a:spcBef>
                          <a:spcPts val="0"/>
                        </a:spcBef>
                        <a:spcAft>
                          <a:spcPts val="0"/>
                        </a:spcAft>
                        <a:buClrTx/>
                        <a:buSzTx/>
                        <a:buFontTx/>
                        <a:buNone/>
                        <a:tabLst>
                          <a:tab pos="3600450" algn="l"/>
                        </a:tabLst>
                        <a:defRPr/>
                      </a:pPr>
                      <a:r>
                        <a:rPr lang="ar-SY" sz="900" dirty="0" smtClean="0">
                          <a:solidFill>
                            <a:schemeClr val="accent5">
                              <a:lumMod val="10000"/>
                            </a:schemeClr>
                          </a:solidFill>
                          <a:effectLst/>
                          <a:latin typeface="Calibri" panose="020F0502020204030204" pitchFamily="34" charset="0"/>
                          <a:cs typeface="Calibri" panose="020F0502020204030204" pitchFamily="34" charset="0"/>
                        </a:rPr>
                        <a:t>25.103</a:t>
                      </a:r>
                      <a:endParaRPr lang="en-US" sz="900" dirty="0" smtClean="0">
                        <a:solidFill>
                          <a:schemeClr val="accent5">
                            <a:lumMod val="10000"/>
                          </a:schemeClr>
                        </a:solidFill>
                        <a:effectLst/>
                        <a:latin typeface="Calibri" panose="020F0502020204030204" pitchFamily="34" charset="0"/>
                        <a:cs typeface="Calibri" panose="020F050202020403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tab pos="3600450" algn="l"/>
                        </a:tabLst>
                        <a:defRPr/>
                      </a:pPr>
                      <a:endParaRPr lang="ar-SY" sz="900" dirty="0" smtClean="0">
                        <a:solidFill>
                          <a:schemeClr val="accent5">
                            <a:lumMod val="10000"/>
                          </a:schemeClr>
                        </a:solidFill>
                        <a:effectLst/>
                        <a:latin typeface="Calibri" panose="020F0502020204030204" pitchFamily="34" charset="0"/>
                        <a:cs typeface="Calibri" panose="020F050202020403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tab pos="3600450" algn="l"/>
                        </a:tabLst>
                        <a:defRPr/>
                      </a:pPr>
                      <a:r>
                        <a:rPr lang="ar-SY" sz="900" dirty="0" smtClean="0">
                          <a:solidFill>
                            <a:schemeClr val="accent5">
                              <a:lumMod val="10000"/>
                            </a:schemeClr>
                          </a:solidFill>
                          <a:effectLst/>
                          <a:latin typeface="Calibri" panose="020F0502020204030204" pitchFamily="34" charset="0"/>
                          <a:cs typeface="Calibri" panose="020F0502020204030204" pitchFamily="34" charset="0"/>
                        </a:rPr>
                        <a:t>(مرتبطة بالمادة 19.3)</a:t>
                      </a:r>
                      <a:endParaRPr lang="en-US" sz="900" dirty="0" smtClean="0">
                        <a:solidFill>
                          <a:schemeClr val="accent5">
                            <a:lumMod val="10000"/>
                          </a:schemeClr>
                        </a:solidFill>
                        <a:effectLst/>
                        <a:latin typeface="Calibri" panose="020F0502020204030204" pitchFamily="34" charset="0"/>
                        <a:cs typeface="Calibri" panose="020F0502020204030204" pitchFamily="34" charset="0"/>
                      </a:endParaRPr>
                    </a:p>
                  </a:txBody>
                  <a:tcPr marL="68580" marR="68580" marT="0" marB="0"/>
                </a:tc>
                <a:tc>
                  <a:txBody>
                    <a:bodyPr/>
                    <a:lstStyle/>
                    <a:p>
                      <a:pPr marL="0" marR="0" lvl="0" indent="0" algn="r" defTabSz="914400" rtl="1" eaLnBrk="1" fontAlgn="auto" latinLnBrk="0" hangingPunct="1">
                        <a:lnSpc>
                          <a:spcPct val="100000"/>
                        </a:lnSpc>
                        <a:spcBef>
                          <a:spcPts val="0"/>
                        </a:spcBef>
                        <a:spcAft>
                          <a:spcPts val="0"/>
                        </a:spcAft>
                        <a:buClrTx/>
                        <a:buSzTx/>
                        <a:buFontTx/>
                        <a:buNone/>
                        <a:tabLst>
                          <a:tab pos="3600450" algn="l"/>
                        </a:tabLst>
                        <a:defRPr/>
                      </a:pPr>
                      <a:r>
                        <a:rPr lang="ar-SY" sz="900" dirty="0" smtClean="0">
                          <a:effectLst/>
                          <a:latin typeface="Calibri" panose="020F0502020204030204" pitchFamily="34" charset="0"/>
                          <a:cs typeface="Calibri" panose="020F0502020204030204" pitchFamily="34" charset="0"/>
                        </a:rPr>
                        <a:t>الحسابات المصرفية وسلطة التوقيع والسياسة المتبعة </a:t>
                      </a:r>
                      <a:endParaRPr lang="en-US" sz="900" dirty="0">
                        <a:effectLst/>
                        <a:latin typeface="Calibri" panose="020F0502020204030204" pitchFamily="34" charset="0"/>
                        <a:cs typeface="Calibri" panose="020F0502020204030204" pitchFamily="34" charset="0"/>
                      </a:endParaRPr>
                    </a:p>
                  </a:txBody>
                  <a:tcPr marL="68580" marR="68580" marT="0" marB="0"/>
                </a:tc>
                <a:tc>
                  <a:txBody>
                    <a:bodyPr/>
                    <a:lstStyle/>
                    <a:p>
                      <a:pPr algn="r" rtl="1">
                        <a:tabLst>
                          <a:tab pos="3600450" algn="l"/>
                        </a:tabLst>
                      </a:pPr>
                      <a:r>
                        <a:rPr lang="ar-SY" sz="900" dirty="0" smtClean="0">
                          <a:effectLst/>
                          <a:latin typeface="Calibri" panose="020F0502020204030204" pitchFamily="34" charset="0"/>
                          <a:cs typeface="Calibri" panose="020F0502020204030204" pitchFamily="34" charset="0"/>
                        </a:rPr>
                        <a:t>تُحدَّد إجراءات إدارة الحسابات المصرفية والنقد التشغيلي والمصروفات النثرية من خلال منشور إداري. ويُحدِّد المراقب المالي في منشور إداري المعايير والطرائق وإدارة الحسابات المصرفية بناء على أفضل الممارسات.</a:t>
                      </a:r>
                      <a:endParaRPr lang="en-US" sz="900" dirty="0">
                        <a:effectLst/>
                        <a:latin typeface="Calibri" panose="020F0502020204030204" pitchFamily="34" charset="0"/>
                        <a:cs typeface="Calibri" panose="020F0502020204030204" pitchFamily="34" charset="0"/>
                      </a:endParaRPr>
                    </a:p>
                  </a:txBody>
                  <a:tcPr marL="68580" marR="68580" marT="0" marB="0"/>
                </a:tc>
                <a:tc>
                  <a:txBody>
                    <a:bodyPr/>
                    <a:lstStyle/>
                    <a:p>
                      <a:pPr algn="r" rtl="1">
                        <a:tabLst>
                          <a:tab pos="3600450" algn="l"/>
                        </a:tabLst>
                      </a:pPr>
                      <a:r>
                        <a:rPr lang="ar-SY" sz="900" dirty="0" smtClean="0">
                          <a:effectLst/>
                          <a:latin typeface="Calibri" panose="020F0502020204030204" pitchFamily="34" charset="0"/>
                          <a:cs typeface="Calibri" panose="020F0502020204030204" pitchFamily="34" charset="0"/>
                        </a:rPr>
                        <a:t>وُضِعت هذه القاعدة الجديدة لتبسيط متطلبات العمليات التفصيلية. وتُدرَج الإجراءات على مستوى العمليات في سياسة الخزانة. </a:t>
                      </a:r>
                      <a:endParaRPr lang="en-US" sz="900" dirty="0">
                        <a:effectLst/>
                        <a:latin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510837130"/>
                  </a:ext>
                </a:extLst>
              </a:tr>
              <a:tr h="633506">
                <a:tc>
                  <a:txBody>
                    <a:bodyPr/>
                    <a:lstStyle/>
                    <a:p>
                      <a:pPr marL="0" marR="0" lvl="0" indent="0" algn="r" defTabSz="914400" rtl="1" eaLnBrk="1" fontAlgn="auto" latinLnBrk="0" hangingPunct="1">
                        <a:lnSpc>
                          <a:spcPct val="100000"/>
                        </a:lnSpc>
                        <a:spcBef>
                          <a:spcPts val="0"/>
                        </a:spcBef>
                        <a:spcAft>
                          <a:spcPts val="0"/>
                        </a:spcAft>
                        <a:buClrTx/>
                        <a:buSzTx/>
                        <a:buFontTx/>
                        <a:buNone/>
                        <a:tabLst>
                          <a:tab pos="3600450" algn="l"/>
                        </a:tabLst>
                        <a:defRPr/>
                      </a:pPr>
                      <a:r>
                        <a:rPr lang="ar-SY" sz="900" dirty="0" smtClean="0">
                          <a:solidFill>
                            <a:schemeClr val="accent5">
                              <a:lumMod val="10000"/>
                            </a:schemeClr>
                          </a:solidFill>
                          <a:effectLst/>
                          <a:latin typeface="Calibri" panose="020F0502020204030204" pitchFamily="34" charset="0"/>
                          <a:cs typeface="Calibri" panose="020F0502020204030204" pitchFamily="34" charset="0"/>
                        </a:rPr>
                        <a:t>27.103</a:t>
                      </a:r>
                    </a:p>
                    <a:p>
                      <a:pPr marL="0" marR="0" lvl="0" indent="0" algn="r" defTabSz="914400" rtl="1" eaLnBrk="1" fontAlgn="auto" latinLnBrk="0" hangingPunct="1">
                        <a:lnSpc>
                          <a:spcPct val="100000"/>
                        </a:lnSpc>
                        <a:spcBef>
                          <a:spcPts val="0"/>
                        </a:spcBef>
                        <a:spcAft>
                          <a:spcPts val="0"/>
                        </a:spcAft>
                        <a:buClrTx/>
                        <a:buSzTx/>
                        <a:buFontTx/>
                        <a:buNone/>
                        <a:tabLst>
                          <a:tab pos="3600450" algn="l"/>
                        </a:tabLst>
                        <a:defRPr/>
                      </a:pPr>
                      <a:endParaRPr lang="ar-SY" sz="900" dirty="0" smtClean="0">
                        <a:solidFill>
                          <a:schemeClr val="accent5">
                            <a:lumMod val="10000"/>
                          </a:schemeClr>
                        </a:solidFill>
                        <a:effectLst/>
                        <a:latin typeface="Calibri" panose="020F0502020204030204" pitchFamily="34" charset="0"/>
                        <a:cs typeface="Calibri" panose="020F050202020403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tab pos="3600450" algn="l"/>
                        </a:tabLst>
                        <a:defRPr/>
                      </a:pPr>
                      <a:r>
                        <a:rPr lang="ar-SY" sz="900" dirty="0" smtClean="0">
                          <a:solidFill>
                            <a:schemeClr val="accent5">
                              <a:lumMod val="10000"/>
                            </a:schemeClr>
                          </a:solidFill>
                          <a:effectLst/>
                          <a:latin typeface="Calibri" panose="020F0502020204030204" pitchFamily="34" charset="0"/>
                          <a:cs typeface="Calibri" panose="020F0502020204030204" pitchFamily="34" charset="0"/>
                        </a:rPr>
                        <a:t>(مرتبطة بالمادة 20.3)</a:t>
                      </a:r>
                      <a:endParaRPr lang="en-US" sz="900" dirty="0" smtClean="0">
                        <a:solidFill>
                          <a:schemeClr val="accent5">
                            <a:lumMod val="10000"/>
                          </a:schemeClr>
                        </a:solidFill>
                        <a:effectLst/>
                        <a:latin typeface="Calibri" panose="020F0502020204030204" pitchFamily="34" charset="0"/>
                        <a:cs typeface="Calibri" panose="020F0502020204030204" pitchFamily="34" charset="0"/>
                      </a:endParaRPr>
                    </a:p>
                  </a:txBody>
                  <a:tcPr marL="68580" marR="68580" marT="0" marB="0"/>
                </a:tc>
                <a:tc>
                  <a:txBody>
                    <a:bodyPr/>
                    <a:lstStyle/>
                    <a:p>
                      <a:pPr marL="0" marR="0" lvl="0" indent="0" algn="r" defTabSz="914400" rtl="1" eaLnBrk="1" fontAlgn="auto" latinLnBrk="0" hangingPunct="1">
                        <a:lnSpc>
                          <a:spcPct val="100000"/>
                        </a:lnSpc>
                        <a:spcBef>
                          <a:spcPts val="0"/>
                        </a:spcBef>
                        <a:spcAft>
                          <a:spcPts val="0"/>
                        </a:spcAft>
                        <a:buClrTx/>
                        <a:buSzTx/>
                        <a:buFontTx/>
                        <a:buNone/>
                        <a:tabLst>
                          <a:tab pos="3600450" algn="l"/>
                        </a:tabLst>
                        <a:defRPr/>
                      </a:pPr>
                      <a:r>
                        <a:rPr lang="ar-SY" sz="900" dirty="0" smtClean="0">
                          <a:effectLst/>
                          <a:latin typeface="Calibri" panose="020F0502020204030204" pitchFamily="34" charset="0"/>
                          <a:cs typeface="Calibri" panose="020F0502020204030204" pitchFamily="34" charset="0"/>
                        </a:rPr>
                        <a:t>الاستثمارات -السلطة والمسؤولية والسياسة </a:t>
                      </a:r>
                    </a:p>
                    <a:p>
                      <a:pPr algn="r" rtl="1">
                        <a:tabLst>
                          <a:tab pos="3600450" algn="l"/>
                        </a:tabLst>
                      </a:pPr>
                      <a:endParaRPr lang="en-US" sz="900" dirty="0">
                        <a:effectLst/>
                        <a:latin typeface="Calibri" panose="020F0502020204030204" pitchFamily="34" charset="0"/>
                        <a:cs typeface="Calibri" panose="020F0502020204030204" pitchFamily="34" charset="0"/>
                      </a:endParaRPr>
                    </a:p>
                  </a:txBody>
                  <a:tcPr marL="68580" marR="68580" marT="0" marB="0"/>
                </a:tc>
                <a:tc>
                  <a:txBody>
                    <a:bodyPr/>
                    <a:lstStyle/>
                    <a:p>
                      <a:pPr algn="r" rtl="1">
                        <a:tabLst>
                          <a:tab pos="3600450" algn="l"/>
                        </a:tabLst>
                      </a:pPr>
                      <a:r>
                        <a:rPr lang="ar-SY" sz="900" dirty="0" smtClean="0">
                          <a:effectLst/>
                          <a:latin typeface="Calibri" panose="020F0502020204030204" pitchFamily="34" charset="0"/>
                          <a:cs typeface="Calibri" panose="020F0502020204030204" pitchFamily="34" charset="0"/>
                        </a:rPr>
                        <a:t>للمراقب المالي أن يستثمر الأموال النقدية التي لا تكون لازمة لتلبية الاحتياجات الفورية في استثمارات قصيرة الأجل، وفقاً لسياسة المنظمة بشأن الاستثمارات، كما توافق عليها الدول الأعضاء. ويقوم بإبلاغ لجنة البرنامج والميزانية بانتظام بتلك الاستثمارات.</a:t>
                      </a:r>
                      <a:endParaRPr lang="en-US" sz="900" dirty="0">
                        <a:effectLst/>
                        <a:latin typeface="Calibri" panose="020F0502020204030204" pitchFamily="34" charset="0"/>
                        <a:cs typeface="Calibri" panose="020F0502020204030204" pitchFamily="34" charset="0"/>
                      </a:endParaRPr>
                    </a:p>
                  </a:txBody>
                  <a:tcPr marL="68580" marR="68580" marT="0" marB="0"/>
                </a:tc>
                <a:tc>
                  <a:txBody>
                    <a:bodyPr/>
                    <a:lstStyle/>
                    <a:p>
                      <a:pPr algn="r" rtl="1">
                        <a:tabLst>
                          <a:tab pos="3600450" algn="l"/>
                        </a:tabLst>
                      </a:pPr>
                      <a:r>
                        <a:rPr lang="ar-SY" sz="900" dirty="0" smtClean="0">
                          <a:effectLst/>
                          <a:latin typeface="Calibri" panose="020F0502020204030204" pitchFamily="34" charset="0"/>
                          <a:cs typeface="Calibri" panose="020F0502020204030204" pitchFamily="34" charset="0"/>
                        </a:rPr>
                        <a:t>وُضِعت هذه القاعدة الجديدة لتوضيح المادة 20.3 وللتوافق مع سياسة الاستثمار التي اعتمدتها الدول الأعضاء.</a:t>
                      </a:r>
                    </a:p>
                  </a:txBody>
                  <a:tcPr marL="68580" marR="68580" marT="0" marB="0"/>
                </a:tc>
                <a:extLst>
                  <a:ext uri="{0D108BD9-81ED-4DB2-BD59-A6C34878D82A}">
                    <a16:rowId xmlns:a16="http://schemas.microsoft.com/office/drawing/2014/main" val="2495221495"/>
                  </a:ext>
                </a:extLst>
              </a:tr>
              <a:tr h="633506">
                <a:tc>
                  <a:txBody>
                    <a:bodyPr/>
                    <a:lstStyle/>
                    <a:p>
                      <a:pPr marL="0" marR="0" lvl="0" indent="0" algn="r" defTabSz="914400" rtl="1" eaLnBrk="1" fontAlgn="auto" latinLnBrk="0" hangingPunct="1">
                        <a:lnSpc>
                          <a:spcPct val="100000"/>
                        </a:lnSpc>
                        <a:spcBef>
                          <a:spcPts val="0"/>
                        </a:spcBef>
                        <a:spcAft>
                          <a:spcPts val="0"/>
                        </a:spcAft>
                        <a:buClrTx/>
                        <a:buSzTx/>
                        <a:buFontTx/>
                        <a:buNone/>
                        <a:tabLst>
                          <a:tab pos="3600450" algn="l"/>
                        </a:tabLst>
                        <a:defRPr/>
                      </a:pPr>
                      <a:r>
                        <a:rPr lang="ar-SY" sz="900" dirty="0" smtClean="0">
                          <a:solidFill>
                            <a:schemeClr val="accent5">
                              <a:lumMod val="10000"/>
                            </a:schemeClr>
                          </a:solidFill>
                          <a:effectLst/>
                          <a:latin typeface="Calibri" panose="020F0502020204030204" pitchFamily="34" charset="0"/>
                          <a:cs typeface="Calibri" panose="020F0502020204030204" pitchFamily="34" charset="0"/>
                        </a:rPr>
                        <a:t>1.105</a:t>
                      </a:r>
                      <a:endParaRPr lang="en-US" sz="900" dirty="0" smtClean="0">
                        <a:solidFill>
                          <a:schemeClr val="accent5">
                            <a:lumMod val="10000"/>
                          </a:schemeClr>
                        </a:solidFill>
                        <a:effectLst/>
                        <a:latin typeface="Calibri" panose="020F0502020204030204" pitchFamily="34" charset="0"/>
                        <a:cs typeface="Calibri" panose="020F0502020204030204" pitchFamily="34" charset="0"/>
                      </a:endParaRPr>
                    </a:p>
                  </a:txBody>
                  <a:tcPr marL="68580" marR="68580" marT="0" marB="0"/>
                </a:tc>
                <a:tc>
                  <a:txBody>
                    <a:bodyPr/>
                    <a:lstStyle/>
                    <a:p>
                      <a:pPr algn="r" rtl="1">
                        <a:tabLst>
                          <a:tab pos="3600450" algn="l"/>
                        </a:tabLst>
                      </a:pPr>
                      <a:r>
                        <a:rPr lang="ar-SY" sz="900" dirty="0" smtClean="0">
                          <a:effectLst/>
                          <a:latin typeface="Calibri" panose="020F0502020204030204" pitchFamily="34" charset="0"/>
                          <a:cs typeface="Calibri" panose="020F0502020204030204" pitchFamily="34" charset="0"/>
                        </a:rPr>
                        <a:t>تفويض السلطة</a:t>
                      </a:r>
                      <a:endParaRPr lang="en-US" sz="900" dirty="0">
                        <a:effectLst/>
                        <a:latin typeface="Calibri" panose="020F0502020204030204" pitchFamily="34" charset="0"/>
                        <a:cs typeface="Calibri" panose="020F0502020204030204" pitchFamily="34" charset="0"/>
                      </a:endParaRPr>
                    </a:p>
                  </a:txBody>
                  <a:tcPr marL="68580" marR="68580" marT="0" marB="0"/>
                </a:tc>
                <a:tc>
                  <a:txBody>
                    <a:bodyPr/>
                    <a:lstStyle/>
                    <a:p>
                      <a:pPr algn="r" rtl="1">
                        <a:tabLst>
                          <a:tab pos="3600450" algn="l"/>
                        </a:tabLst>
                      </a:pPr>
                      <a:r>
                        <a:rPr lang="ar-SY" sz="900" dirty="0" smtClean="0">
                          <a:effectLst/>
                          <a:latin typeface="Calibri" panose="020F0502020204030204" pitchFamily="34" charset="0"/>
                          <a:cs typeface="Calibri" panose="020F0502020204030204" pitchFamily="34" charset="0"/>
                        </a:rPr>
                        <a:t>يضع المراقب المالي نظاماً قوياً وفعالاً لتفويض السلطة، وقد يشمل ذلك الموظفين المُكلَّفين المسؤولين عن برنامج العمل والميزانية وحدود إذن النفقات ذات الصلة. </a:t>
                      </a:r>
                    </a:p>
                    <a:p>
                      <a:pPr algn="r" rtl="1">
                        <a:tabLst>
                          <a:tab pos="3600450" algn="l"/>
                        </a:tabLst>
                      </a:pPr>
                      <a:endParaRPr lang="ar-SY" sz="900" dirty="0" smtClean="0">
                        <a:effectLst/>
                        <a:latin typeface="Calibri" panose="020F0502020204030204" pitchFamily="34" charset="0"/>
                        <a:cs typeface="Calibri" panose="020F0502020204030204" pitchFamily="34" charset="0"/>
                      </a:endParaRPr>
                    </a:p>
                    <a:p>
                      <a:pPr algn="r" rtl="1">
                        <a:tabLst>
                          <a:tab pos="3600450" algn="l"/>
                        </a:tabLst>
                      </a:pPr>
                      <a:r>
                        <a:rPr lang="ar-SY" sz="900" dirty="0" smtClean="0">
                          <a:effectLst/>
                          <a:latin typeface="Calibri" panose="020F0502020204030204" pitchFamily="34" charset="0"/>
                          <a:cs typeface="Calibri" panose="020F0502020204030204" pitchFamily="34" charset="0"/>
                        </a:rPr>
                        <a:t>ويجب على المراقب المالي سداد جميع المدفوعات بموجب المستندات المؤيدة المناسبة المتعلقة بطبيعة السداد.</a:t>
                      </a:r>
                    </a:p>
                  </a:txBody>
                  <a:tcPr marL="68580" marR="68580" marT="0" marB="0"/>
                </a:tc>
                <a:tc>
                  <a:txBody>
                    <a:bodyPr/>
                    <a:lstStyle/>
                    <a:p>
                      <a:pPr algn="r" rtl="1">
                        <a:tabLst>
                          <a:tab pos="3600450" algn="l"/>
                        </a:tabLst>
                      </a:pPr>
                      <a:r>
                        <a:rPr lang="ar-SY" sz="900" dirty="0" smtClean="0">
                          <a:effectLst/>
                          <a:latin typeface="Calibri" panose="020F0502020204030204" pitchFamily="34" charset="0"/>
                          <a:cs typeface="Calibri" panose="020F0502020204030204" pitchFamily="34" charset="0"/>
                        </a:rPr>
                        <a:t>إنشاء نظام التفويض وصيانته.</a:t>
                      </a:r>
                      <a:endParaRPr lang="en-US" sz="900" dirty="0">
                        <a:effectLst/>
                        <a:latin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883210215"/>
                  </a:ext>
                </a:extLst>
              </a:tr>
            </a:tbl>
          </a:graphicData>
        </a:graphic>
      </p:graphicFrame>
    </p:spTree>
    <p:extLst>
      <p:ext uri="{BB962C8B-B14F-4D97-AF65-F5344CB8AC3E}">
        <p14:creationId xmlns:p14="http://schemas.microsoft.com/office/powerpoint/2010/main" val="42663203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05979"/>
            <a:ext cx="8229600" cy="493776"/>
          </a:xfrm>
          <a:solidFill>
            <a:schemeClr val="accent1">
              <a:lumMod val="75000"/>
            </a:schemeClr>
          </a:solidFill>
          <a:ln>
            <a:solidFill>
              <a:srgbClr val="0070C0"/>
            </a:solidFill>
          </a:ln>
        </p:spPr>
        <p:txBody>
          <a:bodyPr/>
          <a:lstStyle/>
          <a:p>
            <a:pPr algn="ctr" rtl="1"/>
            <a:r>
              <a:rPr lang="ar-SY" b="1" dirty="0" smtClean="0">
                <a:solidFill>
                  <a:schemeClr val="accent5">
                    <a:lumMod val="10000"/>
                  </a:schemeClr>
                </a:solidFill>
                <a:latin typeface="Calibri" panose="020F0502020204030204" pitchFamily="34" charset="0"/>
                <a:cs typeface="Calibri" panose="020F0502020204030204" pitchFamily="34" charset="0"/>
              </a:rPr>
              <a:t> استعراض مراجع </a:t>
            </a:r>
            <a:r>
              <a:rPr lang="ar-SY" b="1" dirty="0">
                <a:solidFill>
                  <a:schemeClr val="accent5">
                    <a:lumMod val="10000"/>
                  </a:schemeClr>
                </a:solidFill>
                <a:latin typeface="Calibri" panose="020F0502020204030204" pitchFamily="34" charset="0"/>
                <a:cs typeface="Calibri" panose="020F0502020204030204" pitchFamily="34" charset="0"/>
              </a:rPr>
              <a:t>الحسابات </a:t>
            </a:r>
            <a:r>
              <a:rPr lang="ar-SY" b="1" dirty="0" smtClean="0">
                <a:solidFill>
                  <a:schemeClr val="accent5">
                    <a:lumMod val="10000"/>
                  </a:schemeClr>
                </a:solidFill>
                <a:latin typeface="Calibri" panose="020F0502020204030204" pitchFamily="34" charset="0"/>
                <a:cs typeface="Calibri" panose="020F0502020204030204" pitchFamily="34" charset="0"/>
              </a:rPr>
              <a:t>الخارجي</a:t>
            </a:r>
            <a:endParaRPr lang="fr-CH" b="1" dirty="0" smtClean="0">
              <a:solidFill>
                <a:schemeClr val="accent5">
                  <a:lumMod val="10000"/>
                </a:schemeClr>
              </a:solidFill>
              <a:latin typeface="Calibri" panose="020F0502020204030204" pitchFamily="34" charset="0"/>
              <a:cs typeface="Calibri" panose="020F0502020204030204" pitchFamily="34" charset="0"/>
            </a:endParaRPr>
          </a:p>
        </p:txBody>
      </p:sp>
      <p:sp>
        <p:nvSpPr>
          <p:cNvPr id="4099" name="Rectangle 3"/>
          <p:cNvSpPr>
            <a:spLocks noGrp="1" noChangeArrowheads="1"/>
          </p:cNvSpPr>
          <p:nvPr>
            <p:ph type="body" idx="1"/>
          </p:nvPr>
        </p:nvSpPr>
        <p:spPr>
          <a:xfrm>
            <a:off x="457200" y="1144451"/>
            <a:ext cx="8229600" cy="3264694"/>
          </a:xfrm>
        </p:spPr>
        <p:txBody>
          <a:bodyPr/>
          <a:lstStyle/>
          <a:p>
            <a:pPr marL="114300" indent="0">
              <a:buClr>
                <a:schemeClr val="accent5">
                  <a:lumMod val="50000"/>
                </a:schemeClr>
              </a:buClr>
              <a:buSzPct val="100000"/>
              <a:buNone/>
            </a:pPr>
            <a:endParaRPr lang="en-US" sz="1600" dirty="0" smtClean="0"/>
          </a:p>
          <a:p>
            <a:pPr marL="0" indent="0">
              <a:buNone/>
            </a:pPr>
            <a:endParaRPr lang="en-US" sz="1100" dirty="0"/>
          </a:p>
        </p:txBody>
      </p:sp>
      <p:sp>
        <p:nvSpPr>
          <p:cNvPr id="3" name="Rectangle 2"/>
          <p:cNvSpPr/>
          <p:nvPr/>
        </p:nvSpPr>
        <p:spPr>
          <a:xfrm>
            <a:off x="435722" y="721258"/>
            <a:ext cx="8075239" cy="553998"/>
          </a:xfrm>
          <a:prstGeom prst="rect">
            <a:avLst/>
          </a:prstGeom>
        </p:spPr>
        <p:txBody>
          <a:bodyPr wrap="square">
            <a:spAutoFit/>
          </a:bodyPr>
          <a:lstStyle/>
          <a:p>
            <a:pPr marL="285750" lvl="0" indent="-285750" algn="r" rtl="1">
              <a:buClr>
                <a:schemeClr val="accent5">
                  <a:lumMod val="50000"/>
                </a:schemeClr>
              </a:buClr>
              <a:buSzPct val="100000"/>
              <a:buFont typeface="Wingdings" panose="05000000000000000000" pitchFamily="2" charset="2"/>
              <a:buChar char="q"/>
            </a:pPr>
            <a:r>
              <a:rPr lang="ar-SY" sz="1200" dirty="0">
                <a:solidFill>
                  <a:schemeClr val="accent1">
                    <a:lumMod val="10000"/>
                  </a:schemeClr>
                </a:solidFill>
                <a:latin typeface="Calibri" panose="020F0502020204030204" pitchFamily="34" charset="0"/>
                <a:cs typeface="Calibri" panose="020F0502020204030204" pitchFamily="34" charset="0"/>
              </a:rPr>
              <a:t>بوجه </a:t>
            </a:r>
            <a:r>
              <a:rPr lang="ar-SY" sz="1200" dirty="0" smtClean="0">
                <a:solidFill>
                  <a:schemeClr val="accent1">
                    <a:lumMod val="10000"/>
                  </a:schemeClr>
                </a:solidFill>
                <a:latin typeface="Calibri" panose="020F0502020204030204" pitchFamily="34" charset="0"/>
                <a:cs typeface="Calibri" panose="020F0502020204030204" pitchFamily="34" charset="0"/>
              </a:rPr>
              <a:t>عام، أكد </a:t>
            </a:r>
            <a:r>
              <a:rPr lang="ar-SY" sz="1200" dirty="0">
                <a:solidFill>
                  <a:schemeClr val="accent1">
                    <a:lumMod val="10000"/>
                  </a:schemeClr>
                </a:solidFill>
                <a:latin typeface="Calibri" panose="020F0502020204030204" pitchFamily="34" charset="0"/>
                <a:cs typeface="Calibri" panose="020F0502020204030204" pitchFamily="34" charset="0"/>
              </a:rPr>
              <a:t>مراجع الحسابات الخارجي</a:t>
            </a:r>
            <a:r>
              <a:rPr lang="ar-SY" sz="1200" dirty="0" smtClean="0">
                <a:solidFill>
                  <a:schemeClr val="accent1">
                    <a:lumMod val="10000"/>
                  </a:schemeClr>
                </a:solidFill>
                <a:latin typeface="Calibri" panose="020F0502020204030204" pitchFamily="34" charset="0"/>
                <a:cs typeface="Calibri" panose="020F0502020204030204" pitchFamily="34" charset="0"/>
              </a:rPr>
              <a:t> </a:t>
            </a:r>
            <a:r>
              <a:rPr lang="ar-SY" sz="1200" dirty="0">
                <a:solidFill>
                  <a:schemeClr val="accent1">
                    <a:lumMod val="10000"/>
                  </a:schemeClr>
                </a:solidFill>
                <a:latin typeface="Calibri" panose="020F0502020204030204" pitchFamily="34" charset="0"/>
                <a:cs typeface="Calibri" panose="020F0502020204030204" pitchFamily="34" charset="0"/>
              </a:rPr>
              <a:t>تأييده للمبادئ التي تستند إليها مبادرة تنقيح النظام المالي ومواءمته مع ممارسات العمل </a:t>
            </a:r>
            <a:r>
              <a:rPr lang="ar-SY" sz="1200" dirty="0" smtClean="0">
                <a:solidFill>
                  <a:schemeClr val="accent1">
                    <a:lumMod val="10000"/>
                  </a:schemeClr>
                </a:solidFill>
                <a:latin typeface="Calibri" panose="020F0502020204030204" pitchFamily="34" charset="0"/>
                <a:cs typeface="Calibri" panose="020F0502020204030204" pitchFamily="34" charset="0"/>
              </a:rPr>
              <a:t>الحالية</a:t>
            </a:r>
          </a:p>
          <a:p>
            <a:pPr marL="285750" lvl="0" indent="-285750" algn="r" rtl="1">
              <a:buClr>
                <a:schemeClr val="accent5">
                  <a:lumMod val="50000"/>
                </a:schemeClr>
              </a:buClr>
              <a:buSzPct val="100000"/>
              <a:buFont typeface="Wingdings" panose="05000000000000000000" pitchFamily="2" charset="2"/>
              <a:buChar char="q"/>
            </a:pPr>
            <a:r>
              <a:rPr lang="ar-SY" sz="1200" dirty="0">
                <a:solidFill>
                  <a:schemeClr val="accent1">
                    <a:lumMod val="10000"/>
                  </a:schemeClr>
                </a:solidFill>
                <a:latin typeface="Calibri" panose="020F0502020204030204" pitchFamily="34" charset="0"/>
                <a:cs typeface="Calibri" panose="020F0502020204030204" pitchFamily="34" charset="0"/>
              </a:rPr>
              <a:t>الجدول أدناه هو عينة من ملاحظات مراجع الحسابات الخارجي </a:t>
            </a:r>
            <a:r>
              <a:rPr lang="ar-SY" sz="1200" dirty="0" smtClean="0">
                <a:solidFill>
                  <a:schemeClr val="accent1">
                    <a:lumMod val="10000"/>
                  </a:schemeClr>
                </a:solidFill>
                <a:latin typeface="Calibri" panose="020F0502020204030204" pitchFamily="34" charset="0"/>
                <a:cs typeface="Calibri" panose="020F0502020204030204" pitchFamily="34" charset="0"/>
              </a:rPr>
              <a:t>وردّ </a:t>
            </a:r>
            <a:r>
              <a:rPr lang="ar-SY" sz="1200" dirty="0" err="1" smtClean="0">
                <a:solidFill>
                  <a:schemeClr val="accent1">
                    <a:lumMod val="10000"/>
                  </a:schemeClr>
                </a:solidFill>
                <a:latin typeface="Calibri" panose="020F0502020204030204" pitchFamily="34" charset="0"/>
                <a:cs typeface="Calibri" panose="020F0502020204030204" pitchFamily="34" charset="0"/>
              </a:rPr>
              <a:t>الويبو</a:t>
            </a:r>
            <a:endParaRPr lang="en-US" sz="1200" dirty="0">
              <a:solidFill>
                <a:schemeClr val="accent1">
                  <a:lumMod val="10000"/>
                </a:schemeClr>
              </a:solidFill>
              <a:latin typeface="Calibri" panose="020F0502020204030204" pitchFamily="34" charset="0"/>
              <a:cs typeface="Calibri" panose="020F050202020403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390841378"/>
              </p:ext>
            </p:extLst>
          </p:nvPr>
        </p:nvGraphicFramePr>
        <p:xfrm>
          <a:off x="477613" y="1318020"/>
          <a:ext cx="8230665" cy="2689816"/>
        </p:xfrm>
        <a:graphic>
          <a:graphicData uri="http://schemas.openxmlformats.org/drawingml/2006/table">
            <a:tbl>
              <a:tblPr rtl="1" firstRow="1" bandRow="1">
                <a:tableStyleId>{5C22544A-7EE6-4342-B048-85BDC9FD1C3A}</a:tableStyleId>
              </a:tblPr>
              <a:tblGrid>
                <a:gridCol w="3467792">
                  <a:extLst>
                    <a:ext uri="{9D8B030D-6E8A-4147-A177-3AD203B41FA5}">
                      <a16:colId xmlns:a16="http://schemas.microsoft.com/office/drawing/2014/main" val="3052228696"/>
                    </a:ext>
                  </a:extLst>
                </a:gridCol>
                <a:gridCol w="2520280">
                  <a:extLst>
                    <a:ext uri="{9D8B030D-6E8A-4147-A177-3AD203B41FA5}">
                      <a16:colId xmlns:a16="http://schemas.microsoft.com/office/drawing/2014/main" val="1860320532"/>
                    </a:ext>
                  </a:extLst>
                </a:gridCol>
                <a:gridCol w="2242593">
                  <a:extLst>
                    <a:ext uri="{9D8B030D-6E8A-4147-A177-3AD203B41FA5}">
                      <a16:colId xmlns:a16="http://schemas.microsoft.com/office/drawing/2014/main" val="1478100304"/>
                    </a:ext>
                  </a:extLst>
                </a:gridCol>
              </a:tblGrid>
              <a:tr h="275337">
                <a:tc>
                  <a:txBody>
                    <a:bodyPr/>
                    <a:lstStyle/>
                    <a:p>
                      <a:pPr algn="r" rtl="1"/>
                      <a:r>
                        <a:rPr lang="ar-SY" sz="1200" dirty="0" smtClean="0">
                          <a:solidFill>
                            <a:schemeClr val="accent5">
                              <a:lumMod val="10000"/>
                            </a:schemeClr>
                          </a:solidFill>
                          <a:latin typeface="Calibri" panose="020F0502020204030204" pitchFamily="34" charset="0"/>
                          <a:cs typeface="Calibri" panose="020F0502020204030204" pitchFamily="34" charset="0"/>
                        </a:rPr>
                        <a:t>المادة/القاعدة</a:t>
                      </a:r>
                      <a:endParaRPr lang="en-US" sz="1200" dirty="0">
                        <a:solidFill>
                          <a:schemeClr val="accent5">
                            <a:lumMod val="10000"/>
                          </a:schemeClr>
                        </a:solidFill>
                        <a:latin typeface="Calibri" panose="020F0502020204030204" pitchFamily="34" charset="0"/>
                        <a:cs typeface="Calibri" panose="020F0502020204030204" pitchFamily="34" charset="0"/>
                      </a:endParaRPr>
                    </a:p>
                  </a:txBody>
                  <a:tcPr/>
                </a:tc>
                <a:tc>
                  <a:txBody>
                    <a:bodyPr/>
                    <a:lstStyle/>
                    <a:p>
                      <a:pPr algn="r" rtl="1"/>
                      <a:r>
                        <a:rPr lang="ar-SY" sz="1200" dirty="0" smtClean="0">
                          <a:solidFill>
                            <a:schemeClr val="accent5">
                              <a:lumMod val="10000"/>
                            </a:schemeClr>
                          </a:solidFill>
                          <a:latin typeface="Calibri" panose="020F0502020204030204" pitchFamily="34" charset="0"/>
                          <a:cs typeface="Calibri" panose="020F0502020204030204" pitchFamily="34" charset="0"/>
                        </a:rPr>
                        <a:t>تعليقات مراجع الحسابات الخارجي</a:t>
                      </a:r>
                      <a:endParaRPr lang="en-US" sz="1200" dirty="0">
                        <a:solidFill>
                          <a:schemeClr val="accent5">
                            <a:lumMod val="10000"/>
                          </a:schemeClr>
                        </a:solidFill>
                        <a:latin typeface="Calibri" panose="020F0502020204030204" pitchFamily="34" charset="0"/>
                        <a:cs typeface="Calibri" panose="020F0502020204030204" pitchFamily="34" charset="0"/>
                      </a:endParaRPr>
                    </a:p>
                  </a:txBody>
                  <a:tcPr/>
                </a:tc>
                <a:tc>
                  <a:txBody>
                    <a:bodyPr/>
                    <a:lstStyle/>
                    <a:p>
                      <a:pPr algn="r" rtl="1"/>
                      <a:r>
                        <a:rPr lang="ar-SY" sz="1200" dirty="0" smtClean="0">
                          <a:solidFill>
                            <a:schemeClr val="accent5">
                              <a:lumMod val="10000"/>
                            </a:schemeClr>
                          </a:solidFill>
                          <a:latin typeface="Calibri" panose="020F0502020204030204" pitchFamily="34" charset="0"/>
                          <a:cs typeface="Calibri" panose="020F0502020204030204" pitchFamily="34" charset="0"/>
                        </a:rPr>
                        <a:t>تعليقات </a:t>
                      </a:r>
                      <a:r>
                        <a:rPr lang="ar-SY" sz="1200" dirty="0" err="1" smtClean="0">
                          <a:solidFill>
                            <a:schemeClr val="accent5">
                              <a:lumMod val="10000"/>
                            </a:schemeClr>
                          </a:solidFill>
                          <a:latin typeface="Calibri" panose="020F0502020204030204" pitchFamily="34" charset="0"/>
                          <a:cs typeface="Calibri" panose="020F0502020204030204" pitchFamily="34" charset="0"/>
                        </a:rPr>
                        <a:t>الويبو</a:t>
                      </a:r>
                      <a:endParaRPr lang="en-US" sz="1200" dirty="0">
                        <a:solidFill>
                          <a:schemeClr val="accent5">
                            <a:lumMod val="10000"/>
                          </a:schemeClr>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453002838"/>
                  </a:ext>
                </a:extLst>
              </a:tr>
              <a:tr h="1308839">
                <a:tc>
                  <a:txBody>
                    <a:bodyPr/>
                    <a:lstStyle/>
                    <a:p>
                      <a:pPr algn="r" rtl="1"/>
                      <a:r>
                        <a:rPr lang="ar-SY" sz="1000" u="sng" dirty="0" smtClean="0">
                          <a:latin typeface="Calibri" panose="020F0502020204030204" pitchFamily="34" charset="0"/>
                          <a:cs typeface="Calibri" panose="020F0502020204030204" pitchFamily="34" charset="0"/>
                        </a:rPr>
                        <a:t>المادة</a:t>
                      </a:r>
                      <a:r>
                        <a:rPr lang="ar-SY" sz="1000" u="sng" baseline="0" dirty="0" smtClean="0">
                          <a:latin typeface="Calibri" panose="020F0502020204030204" pitchFamily="34" charset="0"/>
                          <a:cs typeface="Calibri" panose="020F0502020204030204" pitchFamily="34" charset="0"/>
                        </a:rPr>
                        <a:t> 18.3</a:t>
                      </a:r>
                      <a:endParaRPr lang="en-US" sz="1000" u="sng" dirty="0" smtClean="0">
                        <a:latin typeface="Calibri" panose="020F0502020204030204" pitchFamily="34" charset="0"/>
                        <a:cs typeface="Calibri" panose="020F0502020204030204" pitchFamily="34" charset="0"/>
                      </a:endParaRPr>
                    </a:p>
                    <a:p>
                      <a:pPr algn="r" rtl="1"/>
                      <a:r>
                        <a:rPr lang="ar-SY" sz="1000" dirty="0" smtClean="0">
                          <a:latin typeface="Calibri" panose="020F0502020204030204" pitchFamily="34" charset="0"/>
                          <a:cs typeface="Calibri" panose="020F0502020204030204" pitchFamily="34" charset="0"/>
                        </a:rPr>
                        <a:t>بغض النظر عن المادة 8.3، يحدد المراقب المالي، نيابةً عن المدير العام، الأطراف المقابلة للمنظمة من أجل إدارة الأموال النقدية والخدمات المصرفية بعد بذل العناية الواجبة على النحو المنصوص عليه في المنشورات الإدارية.</a:t>
                      </a:r>
                    </a:p>
                    <a:p>
                      <a:pPr algn="r" rtl="1"/>
                      <a:endParaRPr lang="ar-SY" sz="1000" dirty="0" smtClean="0">
                        <a:latin typeface="Calibri" panose="020F0502020204030204" pitchFamily="34" charset="0"/>
                        <a:cs typeface="Calibri" panose="020F0502020204030204" pitchFamily="34" charset="0"/>
                      </a:endParaRPr>
                    </a:p>
                    <a:p>
                      <a:pPr algn="r" rtl="1"/>
                      <a:r>
                        <a:rPr lang="ar-SY" sz="1000" dirty="0" smtClean="0">
                          <a:latin typeface="Calibri" panose="020F0502020204030204" pitchFamily="34" charset="0"/>
                          <a:cs typeface="Calibri" panose="020F0502020204030204" pitchFamily="34" charset="0"/>
                        </a:rPr>
                        <a:t>ويخضع اختيار الأطراف المالية المقابلة المعنية بتنفيذ سياسة الاستثمار فيما يتعلق بالأموال النقدية الأساسية والاستراتيجية لقواعد المشتريات الواردة في المادة 8.3.</a:t>
                      </a:r>
                    </a:p>
                  </a:txBody>
                  <a:tcPr/>
                </a:tc>
                <a:tc>
                  <a:txBody>
                    <a:bodyPr/>
                    <a:lstStyle/>
                    <a:p>
                      <a:pPr algn="r" rtl="1"/>
                      <a:r>
                        <a:rPr lang="ar-SY" sz="1000" dirty="0" smtClean="0">
                          <a:latin typeface="Calibri" panose="020F0502020204030204" pitchFamily="34" charset="0"/>
                          <a:cs typeface="Calibri" panose="020F0502020204030204" pitchFamily="34" charset="0"/>
                        </a:rPr>
                        <a:t>هل يحتاج مصطلح "العناية الواجبة" إلى قليل</a:t>
                      </a:r>
                      <a:r>
                        <a:rPr lang="ar-SY" sz="1000" baseline="0" dirty="0" smtClean="0">
                          <a:latin typeface="Calibri" panose="020F0502020204030204" pitchFamily="34" charset="0"/>
                          <a:cs typeface="Calibri" panose="020F0502020204030204" pitchFamily="34" charset="0"/>
                        </a:rPr>
                        <a:t> من التفريغ</a:t>
                      </a:r>
                      <a:r>
                        <a:rPr lang="ar-SY" sz="1000" dirty="0" smtClean="0">
                          <a:latin typeface="Calibri" panose="020F0502020204030204" pitchFamily="34" charset="0"/>
                          <a:cs typeface="Calibri" panose="020F0502020204030204" pitchFamily="34" charset="0"/>
                        </a:rPr>
                        <a:t>؟</a:t>
                      </a:r>
                      <a:endParaRPr lang="en-US" sz="1000" dirty="0" smtClean="0">
                        <a:latin typeface="Calibri" panose="020F0502020204030204" pitchFamily="34" charset="0"/>
                        <a:cs typeface="Calibri" panose="020F0502020204030204" pitchFamily="34" charset="0"/>
                      </a:endParaRPr>
                    </a:p>
                    <a:p>
                      <a:pPr algn="r" rtl="1"/>
                      <a:endParaRPr lang="en-US" sz="1000" dirty="0" smtClean="0">
                        <a:latin typeface="Calibri" panose="020F0502020204030204" pitchFamily="34" charset="0"/>
                        <a:cs typeface="Calibri" panose="020F0502020204030204" pitchFamily="34" charset="0"/>
                      </a:endParaRPr>
                    </a:p>
                    <a:p>
                      <a:pPr algn="r" rtl="1"/>
                      <a:r>
                        <a:rPr lang="ar-SY" sz="1000" dirty="0" smtClean="0">
                          <a:latin typeface="Calibri" panose="020F0502020204030204" pitchFamily="34" charset="0"/>
                          <a:cs typeface="Calibri" panose="020F0502020204030204" pitchFamily="34" charset="0"/>
                        </a:rPr>
                        <a:t>هل "قواعد المشتريات" مناسبة بشكل كافٍ للأطراف المالية المقابلة؟</a:t>
                      </a:r>
                      <a:endParaRPr lang="en-US" sz="1000" dirty="0">
                        <a:latin typeface="Calibri" panose="020F0502020204030204" pitchFamily="34" charset="0"/>
                        <a:cs typeface="Calibri" panose="020F0502020204030204" pitchFamily="34" charset="0"/>
                      </a:endParaRPr>
                    </a:p>
                  </a:txBody>
                  <a:tcPr/>
                </a:tc>
                <a:tc>
                  <a:txBody>
                    <a:bodyPr/>
                    <a:lstStyle/>
                    <a:p>
                      <a:pPr algn="r" rtl="1"/>
                      <a:r>
                        <a:rPr lang="ar-SY" sz="1000" dirty="0" smtClean="0">
                          <a:latin typeface="Calibri" panose="020F0502020204030204" pitchFamily="34" charset="0"/>
                          <a:cs typeface="Calibri" panose="020F0502020204030204" pitchFamily="34" charset="0"/>
                        </a:rPr>
                        <a:t>سيخضع "تفريغ" العناية الواجبة لسياسة الخزانة</a:t>
                      </a:r>
                      <a:endParaRPr lang="en-US" sz="1000" dirty="0" smtClean="0">
                        <a:latin typeface="Calibri" panose="020F0502020204030204" pitchFamily="34" charset="0"/>
                        <a:cs typeface="Calibri" panose="020F0502020204030204" pitchFamily="34" charset="0"/>
                      </a:endParaRPr>
                    </a:p>
                    <a:p>
                      <a:pPr algn="r" rtl="1"/>
                      <a:endParaRPr lang="en-US" sz="1000" dirty="0" smtClean="0">
                        <a:latin typeface="Calibri" panose="020F0502020204030204" pitchFamily="34" charset="0"/>
                        <a:cs typeface="Calibri" panose="020F0502020204030204" pitchFamily="34" charset="0"/>
                      </a:endParaRPr>
                    </a:p>
                    <a:p>
                      <a:pPr algn="r" rtl="1"/>
                      <a:r>
                        <a:rPr lang="ar-SY" sz="1000" dirty="0" smtClean="0">
                          <a:latin typeface="Calibri" panose="020F0502020204030204" pitchFamily="34" charset="0"/>
                          <a:cs typeface="Calibri" panose="020F0502020204030204" pitchFamily="34" charset="0"/>
                        </a:rPr>
                        <a:t>يمكن اختيار الأطراف المقابلة لأغراض الاستثمار وفقًا لسياسة الاستثمار بشكل كافٍ ومناسب من خلال قواعد المشتريات</a:t>
                      </a:r>
                      <a:endParaRPr lang="en-US" sz="1000" dirty="0" smtClean="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582584679"/>
                  </a:ext>
                </a:extLst>
              </a:tr>
              <a:tr h="1103839">
                <a:tc>
                  <a:txBody>
                    <a:bodyPr/>
                    <a:lstStyle/>
                    <a:p>
                      <a:pPr algn="r" rtl="1"/>
                      <a:r>
                        <a:rPr lang="ar-SY" sz="1000" u="sng" dirty="0" smtClean="0">
                          <a:latin typeface="Calibri" panose="020F0502020204030204" pitchFamily="34" charset="0"/>
                          <a:cs typeface="Calibri" panose="020F0502020204030204" pitchFamily="34" charset="0"/>
                        </a:rPr>
                        <a:t>القاعدة 3.105</a:t>
                      </a:r>
                      <a:endParaRPr lang="en-US" sz="1000" u="sng" dirty="0" smtClean="0">
                        <a:latin typeface="Calibri" panose="020F0502020204030204" pitchFamily="34" charset="0"/>
                        <a:cs typeface="Calibri" panose="020F0502020204030204" pitchFamily="34" charset="0"/>
                      </a:endParaRPr>
                    </a:p>
                    <a:p>
                      <a:pPr algn="r" rtl="1"/>
                      <a:r>
                        <a:rPr lang="ar-SY" sz="1000" dirty="0" smtClean="0">
                          <a:latin typeface="Calibri" panose="020F0502020204030204" pitchFamily="34" charset="0"/>
                          <a:cs typeface="Calibri" panose="020F0502020204030204" pitchFamily="34" charset="0"/>
                        </a:rPr>
                        <a:t>يُعدّ ويُوقِّع المدير العام بياناً سنوياً عن الرقابة الداخلية، لتقديم تأكيدات لأصحاب المصلحة. ويكون بيان الرقابة الداخلية مدعوماً بتأكيدات من المسؤولين المُكلَّفين، وسيستند إلى رأي الرقابة الداخلية في بيئة الحوكمة وإدارة المخاطر والرقابة في </a:t>
                      </a:r>
                      <a:r>
                        <a:rPr lang="ar-SY" sz="1000" dirty="0" err="1" smtClean="0">
                          <a:latin typeface="Calibri" panose="020F0502020204030204" pitchFamily="34" charset="0"/>
                          <a:cs typeface="Calibri" panose="020F0502020204030204" pitchFamily="34" charset="0"/>
                        </a:rPr>
                        <a:t>الويبو</a:t>
                      </a:r>
                      <a:r>
                        <a:rPr lang="ar-SY" sz="1000" dirty="0" smtClean="0">
                          <a:latin typeface="Calibri" panose="020F0502020204030204" pitchFamily="34" charset="0"/>
                          <a:cs typeface="Calibri" panose="020F0502020204030204" pitchFamily="34" charset="0"/>
                        </a:rPr>
                        <a:t>.</a:t>
                      </a:r>
                      <a:endParaRPr lang="en-US" sz="1000" dirty="0" smtClean="0">
                        <a:latin typeface="Calibri" panose="020F0502020204030204" pitchFamily="34" charset="0"/>
                        <a:cs typeface="Calibri" panose="020F0502020204030204" pitchFamily="34" charset="0"/>
                      </a:endParaRPr>
                    </a:p>
                  </a:txBody>
                  <a:tcPr/>
                </a:tc>
                <a:tc>
                  <a:txBody>
                    <a:bodyPr/>
                    <a:lstStyle/>
                    <a:p>
                      <a:pPr algn="r" rtl="1"/>
                      <a:r>
                        <a:rPr lang="en-US" sz="1000" dirty="0" smtClean="0">
                          <a:latin typeface="Calibri" panose="020F0502020204030204" pitchFamily="34" charset="0"/>
                          <a:cs typeface="Calibri" panose="020F0502020204030204" pitchFamily="34" charset="0"/>
                        </a:rPr>
                        <a:t>Could this be elevated to a Regulation</a:t>
                      </a:r>
                      <a:r>
                        <a:rPr lang="en-US" sz="1000" dirty="0" smtClean="0">
                          <a:latin typeface="Calibri" panose="020F0502020204030204" pitchFamily="34" charset="0"/>
                          <a:cs typeface="Calibri" panose="020F0502020204030204" pitchFamily="34" charset="0"/>
                        </a:rPr>
                        <a:t>?</a:t>
                      </a:r>
                      <a:endParaRPr lang="ar-SY" sz="1000" dirty="0" smtClean="0">
                        <a:latin typeface="Calibri" panose="020F0502020204030204" pitchFamily="34" charset="0"/>
                        <a:cs typeface="Calibri" panose="020F0502020204030204" pitchFamily="34" charset="0"/>
                      </a:endParaRPr>
                    </a:p>
                    <a:p>
                      <a:pPr algn="r" rtl="1"/>
                      <a:r>
                        <a:rPr lang="ar-SY" sz="1000" dirty="0" smtClean="0">
                          <a:latin typeface="Calibri" panose="020F0502020204030204" pitchFamily="34" charset="0"/>
                          <a:cs typeface="Calibri" panose="020F0502020204030204" pitchFamily="34" charset="0"/>
                        </a:rPr>
                        <a:t>هل يمكن ترقية هذه القاعدة إلى مادة؟</a:t>
                      </a:r>
                      <a:endParaRPr lang="en-US" sz="1000" dirty="0">
                        <a:latin typeface="Calibri" panose="020F0502020204030204" pitchFamily="34" charset="0"/>
                        <a:cs typeface="Calibri" panose="020F0502020204030204" pitchFamily="34" charset="0"/>
                      </a:endParaRPr>
                    </a:p>
                  </a:txBody>
                  <a:tcPr/>
                </a:tc>
                <a:tc>
                  <a:txBody>
                    <a:bodyPr/>
                    <a:lstStyle/>
                    <a:p>
                      <a:pPr algn="r" rtl="1"/>
                      <a:r>
                        <a:rPr lang="ar-SY" sz="1000" dirty="0" smtClean="0">
                          <a:latin typeface="Calibri" panose="020F0502020204030204" pitchFamily="34" charset="0"/>
                          <a:cs typeface="Calibri" panose="020F0502020204030204" pitchFamily="34" charset="0"/>
                        </a:rPr>
                        <a:t>رفعت إلى المادة 3.5</a:t>
                      </a:r>
                      <a:endParaRPr lang="en-US" sz="10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181874302"/>
                  </a:ext>
                </a:extLst>
              </a:tr>
            </a:tbl>
          </a:graphicData>
        </a:graphic>
      </p:graphicFrame>
    </p:spTree>
    <p:extLst>
      <p:ext uri="{BB962C8B-B14F-4D97-AF65-F5344CB8AC3E}">
        <p14:creationId xmlns:p14="http://schemas.microsoft.com/office/powerpoint/2010/main" val="42741911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05979"/>
            <a:ext cx="8229600" cy="493776"/>
          </a:xfrm>
          <a:solidFill>
            <a:schemeClr val="accent1">
              <a:lumMod val="75000"/>
            </a:schemeClr>
          </a:solidFill>
          <a:ln>
            <a:solidFill>
              <a:srgbClr val="0070C0"/>
            </a:solidFill>
          </a:ln>
        </p:spPr>
        <p:txBody>
          <a:bodyPr/>
          <a:lstStyle/>
          <a:p>
            <a:pPr algn="ctr"/>
            <a:r>
              <a:rPr lang="ar-SY" b="1" dirty="0" smtClean="0">
                <a:solidFill>
                  <a:schemeClr val="accent5">
                    <a:lumMod val="10000"/>
                  </a:schemeClr>
                </a:solidFill>
                <a:latin typeface="Calibri" panose="020F0502020204030204" pitchFamily="34" charset="0"/>
                <a:cs typeface="Calibri" panose="020F0502020204030204" pitchFamily="34" charset="0"/>
              </a:rPr>
              <a:t>استعراض </a:t>
            </a:r>
            <a:r>
              <a:rPr lang="ar-SY" b="1" dirty="0">
                <a:solidFill>
                  <a:schemeClr val="accent5">
                    <a:lumMod val="10000"/>
                  </a:schemeClr>
                </a:solidFill>
                <a:latin typeface="Calibri" panose="020F0502020204030204" pitchFamily="34" charset="0"/>
                <a:cs typeface="Calibri" panose="020F0502020204030204" pitchFamily="34" charset="0"/>
              </a:rPr>
              <a:t>اللجنة الاستشارية المستقلة للرقابة </a:t>
            </a:r>
            <a:endParaRPr lang="fr-CH" b="1" dirty="0" smtClean="0">
              <a:solidFill>
                <a:schemeClr val="accent5">
                  <a:lumMod val="10000"/>
                </a:schemeClr>
              </a:solidFill>
              <a:latin typeface="Calibri" panose="020F0502020204030204" pitchFamily="34" charset="0"/>
              <a:cs typeface="Calibri" panose="020F0502020204030204" pitchFamily="34" charset="0"/>
            </a:endParaRPr>
          </a:p>
        </p:txBody>
      </p:sp>
      <p:sp>
        <p:nvSpPr>
          <p:cNvPr id="4099" name="Rectangle 3"/>
          <p:cNvSpPr>
            <a:spLocks noGrp="1" noChangeArrowheads="1"/>
          </p:cNvSpPr>
          <p:nvPr>
            <p:ph type="body" idx="1"/>
          </p:nvPr>
        </p:nvSpPr>
        <p:spPr>
          <a:xfrm>
            <a:off x="457200" y="1144451"/>
            <a:ext cx="8229600" cy="3264694"/>
          </a:xfrm>
        </p:spPr>
        <p:txBody>
          <a:bodyPr/>
          <a:lstStyle/>
          <a:p>
            <a:pPr marL="114300" indent="0">
              <a:buClr>
                <a:schemeClr val="accent5">
                  <a:lumMod val="50000"/>
                </a:schemeClr>
              </a:buClr>
              <a:buSzPct val="100000"/>
              <a:buNone/>
            </a:pPr>
            <a:endParaRPr lang="en-US" sz="1600" dirty="0" smtClean="0"/>
          </a:p>
          <a:p>
            <a:pPr marL="0" indent="0">
              <a:buNone/>
            </a:pPr>
            <a:endParaRPr lang="en-US" sz="1100" dirty="0"/>
          </a:p>
        </p:txBody>
      </p:sp>
      <p:sp>
        <p:nvSpPr>
          <p:cNvPr id="3" name="Rectangle 2"/>
          <p:cNvSpPr/>
          <p:nvPr/>
        </p:nvSpPr>
        <p:spPr>
          <a:xfrm>
            <a:off x="435722" y="721258"/>
            <a:ext cx="8075239" cy="515526"/>
          </a:xfrm>
          <a:prstGeom prst="rect">
            <a:avLst/>
          </a:prstGeom>
        </p:spPr>
        <p:txBody>
          <a:bodyPr wrap="square">
            <a:spAutoFit/>
          </a:bodyPr>
          <a:lstStyle/>
          <a:p>
            <a:pPr marL="285750" lvl="0" indent="-285750" algn="r" rtl="1">
              <a:buClr>
                <a:schemeClr val="accent5">
                  <a:lumMod val="50000"/>
                </a:schemeClr>
              </a:buClr>
              <a:buSzPct val="100000"/>
              <a:buFont typeface="Wingdings" panose="05000000000000000000" pitchFamily="2" charset="2"/>
              <a:buChar char="q"/>
            </a:pPr>
            <a:r>
              <a:rPr lang="ar-SY" sz="1100" dirty="0" smtClean="0">
                <a:solidFill>
                  <a:schemeClr val="accent1">
                    <a:lumMod val="10000"/>
                  </a:schemeClr>
                </a:solidFill>
                <a:latin typeface="Calibri" panose="020F0502020204030204" pitchFamily="34" charset="0"/>
                <a:cs typeface="Calibri" panose="020F0502020204030204" pitchFamily="34" charset="0"/>
              </a:rPr>
              <a:t>أيّدت اللجنةُ </a:t>
            </a:r>
            <a:r>
              <a:rPr lang="ar-SY" sz="1100" dirty="0">
                <a:solidFill>
                  <a:schemeClr val="accent1">
                    <a:lumMod val="10000"/>
                  </a:schemeClr>
                </a:solidFill>
                <a:latin typeface="Calibri" panose="020F0502020204030204" pitchFamily="34" charset="0"/>
                <a:cs typeface="Calibri" panose="020F0502020204030204" pitchFamily="34" charset="0"/>
              </a:rPr>
              <a:t>الاستشارية </a:t>
            </a:r>
            <a:r>
              <a:rPr lang="ar-SY" sz="1100" dirty="0" err="1" smtClean="0">
                <a:solidFill>
                  <a:schemeClr val="accent1">
                    <a:lumMod val="10000"/>
                  </a:schemeClr>
                </a:solidFill>
                <a:latin typeface="Calibri" panose="020F0502020204030204" pitchFamily="34" charset="0"/>
                <a:cs typeface="Calibri" panose="020F0502020204030204" pitchFamily="34" charset="0"/>
              </a:rPr>
              <a:t>التنقيحات</a:t>
            </a:r>
            <a:r>
              <a:rPr lang="ar-SY" sz="1100" dirty="0" smtClean="0">
                <a:solidFill>
                  <a:schemeClr val="accent1">
                    <a:lumMod val="10000"/>
                  </a:schemeClr>
                </a:solidFill>
                <a:latin typeface="Calibri" panose="020F0502020204030204" pitchFamily="34" charset="0"/>
                <a:cs typeface="Calibri" panose="020F0502020204030204" pitchFamily="34" charset="0"/>
              </a:rPr>
              <a:t>. وطلبت </a:t>
            </a:r>
            <a:r>
              <a:rPr lang="ar-SY" sz="1100" dirty="0">
                <a:solidFill>
                  <a:schemeClr val="accent1">
                    <a:lumMod val="10000"/>
                  </a:schemeClr>
                </a:solidFill>
                <a:latin typeface="Calibri" panose="020F0502020204030204" pitchFamily="34" charset="0"/>
                <a:cs typeface="Calibri" panose="020F0502020204030204" pitchFamily="34" charset="0"/>
              </a:rPr>
              <a:t>من الأمانة أن ترصد التطورات التي تحدث في منظومة الأمم المتحدة، وتحديداً فيما يتعلق بتقديم تقارير الاستدامة</a:t>
            </a:r>
            <a:r>
              <a:rPr lang="ar-SY" sz="1100" dirty="0" smtClean="0">
                <a:solidFill>
                  <a:schemeClr val="accent1">
                    <a:lumMod val="10000"/>
                  </a:schemeClr>
                </a:solidFill>
                <a:latin typeface="Calibri" panose="020F0502020204030204" pitchFamily="34" charset="0"/>
                <a:cs typeface="Calibri" panose="020F0502020204030204" pitchFamily="34" charset="0"/>
              </a:rPr>
              <a:t>.</a:t>
            </a:r>
          </a:p>
          <a:p>
            <a:pPr marL="285750" lvl="0" indent="-285750" algn="r" rtl="1">
              <a:buClr>
                <a:schemeClr val="accent5">
                  <a:lumMod val="50000"/>
                </a:schemeClr>
              </a:buClr>
              <a:buSzPct val="100000"/>
              <a:buFont typeface="Wingdings" panose="05000000000000000000" pitchFamily="2" charset="2"/>
              <a:buChar char="q"/>
            </a:pPr>
            <a:r>
              <a:rPr lang="ar-SY" sz="1100" dirty="0">
                <a:solidFill>
                  <a:schemeClr val="accent1">
                    <a:lumMod val="10000"/>
                  </a:schemeClr>
                </a:solidFill>
                <a:latin typeface="Calibri" panose="020F0502020204030204" pitchFamily="34" charset="0"/>
                <a:cs typeface="Calibri" panose="020F0502020204030204" pitchFamily="34" charset="0"/>
              </a:rPr>
              <a:t>الجدول أدناه هو عينة من ملاحظات اللجنة الاستشارية المستقلة للرقابة </a:t>
            </a:r>
            <a:r>
              <a:rPr lang="ar-SY" sz="1100" dirty="0" smtClean="0">
                <a:solidFill>
                  <a:schemeClr val="accent1">
                    <a:lumMod val="10000"/>
                  </a:schemeClr>
                </a:solidFill>
                <a:latin typeface="Calibri" panose="020F0502020204030204" pitchFamily="34" charset="0"/>
                <a:cs typeface="Calibri" panose="020F0502020204030204" pitchFamily="34" charset="0"/>
              </a:rPr>
              <a:t>وردّ </a:t>
            </a:r>
            <a:r>
              <a:rPr lang="ar-SY" sz="1100" dirty="0" err="1" smtClean="0">
                <a:solidFill>
                  <a:schemeClr val="accent1">
                    <a:lumMod val="10000"/>
                  </a:schemeClr>
                </a:solidFill>
                <a:latin typeface="Calibri" panose="020F0502020204030204" pitchFamily="34" charset="0"/>
                <a:cs typeface="Calibri" panose="020F0502020204030204" pitchFamily="34" charset="0"/>
              </a:rPr>
              <a:t>الويبو</a:t>
            </a:r>
            <a:endParaRPr lang="en-US" sz="1100" dirty="0">
              <a:solidFill>
                <a:schemeClr val="accent1">
                  <a:lumMod val="10000"/>
                </a:schemeClr>
              </a:solidFill>
              <a:latin typeface="Calibri" panose="020F0502020204030204" pitchFamily="34" charset="0"/>
              <a:cs typeface="Calibri" panose="020F050202020403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638693742"/>
              </p:ext>
            </p:extLst>
          </p:nvPr>
        </p:nvGraphicFramePr>
        <p:xfrm>
          <a:off x="179512" y="1254827"/>
          <a:ext cx="8784976" cy="3655790"/>
        </p:xfrm>
        <a:graphic>
          <a:graphicData uri="http://schemas.openxmlformats.org/drawingml/2006/table">
            <a:tbl>
              <a:tblPr rtl="1" firstRow="1" bandRow="1">
                <a:tableStyleId>{5C22544A-7EE6-4342-B048-85BDC9FD1C3A}</a:tableStyleId>
              </a:tblPr>
              <a:tblGrid>
                <a:gridCol w="1855862">
                  <a:extLst>
                    <a:ext uri="{9D8B030D-6E8A-4147-A177-3AD203B41FA5}">
                      <a16:colId xmlns:a16="http://schemas.microsoft.com/office/drawing/2014/main" val="1860320532"/>
                    </a:ext>
                  </a:extLst>
                </a:gridCol>
                <a:gridCol w="6929114">
                  <a:extLst>
                    <a:ext uri="{9D8B030D-6E8A-4147-A177-3AD203B41FA5}">
                      <a16:colId xmlns:a16="http://schemas.microsoft.com/office/drawing/2014/main" val="1478100304"/>
                    </a:ext>
                  </a:extLst>
                </a:gridCol>
              </a:tblGrid>
              <a:tr h="244603">
                <a:tc>
                  <a:txBody>
                    <a:bodyPr/>
                    <a:lstStyle/>
                    <a:p>
                      <a:pPr algn="r" rtl="1"/>
                      <a:r>
                        <a:rPr lang="ar-SY" sz="1100" baseline="0" dirty="0" smtClean="0">
                          <a:solidFill>
                            <a:schemeClr val="accent5">
                              <a:lumMod val="10000"/>
                            </a:schemeClr>
                          </a:solidFill>
                          <a:latin typeface="Calibri" panose="020F0502020204030204" pitchFamily="34" charset="0"/>
                          <a:cs typeface="Calibri" panose="020F0502020204030204" pitchFamily="34" charset="0"/>
                        </a:rPr>
                        <a:t>تعليقات اللجنة الاستشارية </a:t>
                      </a:r>
                      <a:endParaRPr lang="en-US" sz="1100" dirty="0">
                        <a:solidFill>
                          <a:schemeClr val="accent5">
                            <a:lumMod val="10000"/>
                          </a:schemeClr>
                        </a:solidFill>
                        <a:latin typeface="Calibri" panose="020F0502020204030204" pitchFamily="34" charset="0"/>
                        <a:cs typeface="Calibri" panose="020F0502020204030204" pitchFamily="34" charset="0"/>
                      </a:endParaRPr>
                    </a:p>
                  </a:txBody>
                  <a:tcPr/>
                </a:tc>
                <a:tc>
                  <a:txBody>
                    <a:bodyPr/>
                    <a:lstStyle/>
                    <a:p>
                      <a:pPr algn="r" rtl="1"/>
                      <a:r>
                        <a:rPr lang="ar-SY" sz="1100" dirty="0" smtClean="0">
                          <a:solidFill>
                            <a:schemeClr val="accent5">
                              <a:lumMod val="10000"/>
                            </a:schemeClr>
                          </a:solidFill>
                          <a:latin typeface="Calibri" panose="020F0502020204030204" pitchFamily="34" charset="0"/>
                          <a:cs typeface="Calibri" panose="020F0502020204030204" pitchFamily="34" charset="0"/>
                        </a:rPr>
                        <a:t>تعليقات </a:t>
                      </a:r>
                      <a:r>
                        <a:rPr lang="ar-SY" sz="1100" dirty="0" err="1" smtClean="0">
                          <a:solidFill>
                            <a:schemeClr val="accent5">
                              <a:lumMod val="10000"/>
                            </a:schemeClr>
                          </a:solidFill>
                          <a:latin typeface="Calibri" panose="020F0502020204030204" pitchFamily="34" charset="0"/>
                          <a:cs typeface="Calibri" panose="020F0502020204030204" pitchFamily="34" charset="0"/>
                        </a:rPr>
                        <a:t>الويبو</a:t>
                      </a:r>
                      <a:endParaRPr lang="en-US" sz="1100" dirty="0">
                        <a:solidFill>
                          <a:schemeClr val="accent5">
                            <a:lumMod val="10000"/>
                          </a:schemeClr>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453002838"/>
                  </a:ext>
                </a:extLst>
              </a:tr>
              <a:tr h="658811">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Y" sz="800" dirty="0" smtClean="0">
                          <a:latin typeface="Calibri" panose="020F0502020204030204" pitchFamily="34" charset="0"/>
                          <a:cs typeface="Calibri" panose="020F0502020204030204" pitchFamily="34" charset="0"/>
                        </a:rPr>
                        <a:t>من منظور الرقابة الداخلية، لم تعجبني حقيقة أن المراقب المالي والموظف رفيع المستوى المعني بالمشتريات أو المدير يمكنه تفويض المزيد من السلطة. وأرى أن النظام سيكون أقوى إذا وقعت المسؤولية على عاتق المراقب المالي. فهو  المسؤول</a:t>
                      </a:r>
                      <a:r>
                        <a:rPr lang="ar-SY" sz="800" baseline="0" dirty="0" smtClean="0">
                          <a:latin typeface="Calibri" panose="020F0502020204030204" pitchFamily="34" charset="0"/>
                          <a:cs typeface="Calibri" panose="020F0502020204030204" pitchFamily="34" charset="0"/>
                        </a:rPr>
                        <a:t> من وجه</a:t>
                      </a:r>
                      <a:r>
                        <a:rPr lang="ar-SY" sz="800" dirty="0" smtClean="0">
                          <a:latin typeface="Calibri" panose="020F0502020204030204" pitchFamily="34" charset="0"/>
                          <a:cs typeface="Calibri" panose="020F0502020204030204" pitchFamily="34" charset="0"/>
                        </a:rPr>
                        <a:t>ة نظر  الرقابة الداخلية.</a:t>
                      </a:r>
                    </a:p>
                  </a:txBody>
                  <a:tcPr/>
                </a:tc>
                <a:tc>
                  <a:txBody>
                    <a:bodyPr/>
                    <a:lstStyle/>
                    <a:p>
                      <a:pPr algn="r" rtl="1"/>
                      <a:r>
                        <a:rPr lang="ar-SY" sz="800" dirty="0" smtClean="0">
                          <a:latin typeface="Calibri" panose="020F0502020204030204" pitchFamily="34" charset="0"/>
                          <a:cs typeface="Calibri" panose="020F0502020204030204" pitchFamily="34" charset="0"/>
                        </a:rPr>
                        <a:t>يعين المدير العام كلا من السلطة والمسؤولية، ومع ذلك لا يمكن للمراقب/ مسؤول المشتريات</a:t>
                      </a:r>
                      <a:r>
                        <a:rPr lang="en-US" sz="800" dirty="0" smtClean="0">
                          <a:latin typeface="Calibri" panose="020F0502020204030204" pitchFamily="34" charset="0"/>
                          <a:cs typeface="Calibri" panose="020F0502020204030204" pitchFamily="34" charset="0"/>
                        </a:rPr>
                        <a:t> </a:t>
                      </a:r>
                      <a:r>
                        <a:rPr lang="ar-SY" sz="800" dirty="0" smtClean="0">
                          <a:latin typeface="Calibri" panose="020F0502020204030204" pitchFamily="34" charset="0"/>
                          <a:cs typeface="Calibri" panose="020F0502020204030204" pitchFamily="34" charset="0"/>
                        </a:rPr>
                        <a:t>إلا تفويض السلطة - وليس المسؤولية، وبالتالي فإن المسؤولية تقع على عاتق المراقب/مسؤول المشتريات. ويرجى الاطلاع أدناه على القواعد المتعلقة بالتفويض والتفويض الفرعي).</a:t>
                      </a:r>
                    </a:p>
                  </a:txBody>
                  <a:tcPr/>
                </a:tc>
                <a:extLst>
                  <a:ext uri="{0D108BD9-81ED-4DB2-BD59-A6C34878D82A}">
                    <a16:rowId xmlns:a16="http://schemas.microsoft.com/office/drawing/2014/main" val="582584679"/>
                  </a:ext>
                </a:extLst>
              </a:tr>
              <a:tr h="2573750">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Y" sz="800" dirty="0" smtClean="0">
                          <a:latin typeface="Calibri" panose="020F0502020204030204" pitchFamily="34" charset="0"/>
                          <a:cs typeface="Calibri" panose="020F0502020204030204" pitchFamily="34" charset="0"/>
                        </a:rPr>
                        <a:t>طلبت </a:t>
                      </a:r>
                      <a:r>
                        <a:rPr lang="ar-SY" sz="800" dirty="0" smtClean="0">
                          <a:solidFill>
                            <a:schemeClr val="accent1">
                              <a:lumMod val="10000"/>
                            </a:schemeClr>
                          </a:solidFill>
                          <a:latin typeface="Calibri" panose="020F0502020204030204" pitchFamily="34" charset="0"/>
                          <a:cs typeface="Calibri" panose="020F0502020204030204" pitchFamily="34" charset="0"/>
                        </a:rPr>
                        <a:t>اللجنةُ الاستشارية</a:t>
                      </a:r>
                      <a:r>
                        <a:rPr lang="ar-SY" sz="800" dirty="0" smtClean="0">
                          <a:latin typeface="Calibri" panose="020F0502020204030204" pitchFamily="34" charset="0"/>
                          <a:cs typeface="Calibri" panose="020F0502020204030204" pitchFamily="34" charset="0"/>
                        </a:rPr>
                        <a:t> من الأمانة أن ترصد التطورات التي تحدث في منظومة الأمم المتحدة، وتحديداً فيما يتعلق بتقديم تقارير الاستدامة.</a:t>
                      </a:r>
                    </a:p>
                  </a:txBody>
                  <a:tcPr/>
                </a:tc>
                <a:tc>
                  <a:txBody>
                    <a:bodyPr/>
                    <a:lstStyle/>
                    <a:p>
                      <a:pPr algn="r" rtl="1"/>
                      <a:r>
                        <a:rPr lang="ar-SY" sz="800" baseline="0" dirty="0" smtClean="0">
                          <a:latin typeface="Calibri" panose="020F0502020204030204" pitchFamily="34" charset="0"/>
                          <a:cs typeface="Calibri" panose="020F0502020204030204" pitchFamily="34" charset="0"/>
                        </a:rPr>
                        <a:t>تقرير الاستدامة قيد المناقشة حاليًا في  شبكة المالية والميزانية وفرقة العمل المعنية بالمعايير المحاسبية من أجل اتباع نهج متسق عبر منظومة الأمم المتحدة. </a:t>
                      </a:r>
                      <a:r>
                        <a:rPr lang="ar-SY" sz="800" baseline="0" dirty="0" err="1" smtClean="0">
                          <a:latin typeface="Calibri" panose="020F0502020204030204" pitchFamily="34" charset="0"/>
                          <a:cs typeface="Calibri" panose="020F0502020204030204" pitchFamily="34" charset="0"/>
                        </a:rPr>
                        <a:t>والويبو</a:t>
                      </a:r>
                      <a:r>
                        <a:rPr lang="ar-SY" sz="800" baseline="0" dirty="0" smtClean="0">
                          <a:latin typeface="Calibri" panose="020F0502020204030204" pitchFamily="34" charset="0"/>
                          <a:cs typeface="Calibri" panose="020F0502020204030204" pitchFamily="34" charset="0"/>
                        </a:rPr>
                        <a:t> منخرطة بشكل كامل في هذه المناقشات.</a:t>
                      </a:r>
                    </a:p>
                    <a:p>
                      <a:pPr algn="r" rtl="1"/>
                      <a:endParaRPr lang="ar-SY" sz="800" dirty="0" smtClean="0">
                        <a:latin typeface="Calibri" panose="020F0502020204030204" pitchFamily="34" charset="0"/>
                        <a:cs typeface="Calibri" panose="020F0502020204030204" pitchFamily="34" charset="0"/>
                      </a:endParaRPr>
                    </a:p>
                    <a:p>
                      <a:pPr algn="r" rtl="1"/>
                      <a:r>
                        <a:rPr lang="ar-SY" sz="800" dirty="0" smtClean="0">
                          <a:latin typeface="Calibri" panose="020F0502020204030204" pitchFamily="34" charset="0"/>
                          <a:cs typeface="Calibri" panose="020F0502020204030204" pitchFamily="34" charset="0"/>
                        </a:rPr>
                        <a:t>وقد عدّلت المادة 8.3 لتشمل الاستدامة كمبدأ في عملية الشراء.</a:t>
                      </a:r>
                    </a:p>
                    <a:p>
                      <a:pPr algn="r" rtl="1"/>
                      <a:r>
                        <a:rPr lang="ar-SY" sz="800" dirty="0" smtClean="0">
                          <a:latin typeface="Calibri" panose="020F0502020204030204" pitchFamily="34" charset="0"/>
                          <a:cs typeface="Calibri" panose="020F0502020204030204" pitchFamily="34" charset="0"/>
                        </a:rPr>
                        <a:t>وكما ذكر للجنة، نحن منخرطون مع فرق العمل والشبكات ذات الصلة داخل منظومة الأمم المتحدة لرصد التطورات والمشاركة بشكل إيجابي في المناقشات بشأن هذا الموضوع.</a:t>
                      </a:r>
                      <a:endParaRPr lang="en-US" sz="800" dirty="0" smtClean="0">
                        <a:latin typeface="Calibri" panose="020F0502020204030204" pitchFamily="34" charset="0"/>
                        <a:cs typeface="Calibri" panose="020F0502020204030204" pitchFamily="34" charset="0"/>
                      </a:endParaRPr>
                    </a:p>
                    <a:p>
                      <a:pPr algn="r" rtl="1"/>
                      <a:endParaRPr lang="ar-SY" sz="800" dirty="0" smtClean="0">
                        <a:latin typeface="Calibri" panose="020F0502020204030204" pitchFamily="34" charset="0"/>
                        <a:cs typeface="Calibri" panose="020F0502020204030204" pitchFamily="34" charset="0"/>
                      </a:endParaRPr>
                    </a:p>
                    <a:p>
                      <a:pPr algn="r" rtl="1"/>
                      <a:r>
                        <a:rPr lang="ar-SY" sz="800" u="sng" dirty="0" smtClean="0">
                          <a:latin typeface="Calibri" panose="020F0502020204030204" pitchFamily="34" charset="0"/>
                          <a:cs typeface="Calibri" panose="020F0502020204030204" pitchFamily="34" charset="0"/>
                        </a:rPr>
                        <a:t>المادة 8.3</a:t>
                      </a:r>
                      <a:r>
                        <a:rPr lang="en-US" sz="800" u="sng" dirty="0" smtClean="0">
                          <a:latin typeface="Calibri" panose="020F0502020204030204" pitchFamily="34" charset="0"/>
                          <a:cs typeface="Calibri" panose="020F0502020204030204" pitchFamily="34" charset="0"/>
                        </a:rPr>
                        <a:t> </a:t>
                      </a:r>
                      <a:endParaRPr lang="en-US" sz="800" u="sng" dirty="0" smtClean="0">
                        <a:latin typeface="Calibri" panose="020F0502020204030204" pitchFamily="34" charset="0"/>
                        <a:cs typeface="Calibri" panose="020F0502020204030204" pitchFamily="34" charset="0"/>
                      </a:endParaRPr>
                    </a:p>
                    <a:p>
                      <a:pPr algn="r" rtl="1"/>
                      <a:endParaRPr lang="ar-SY" sz="800" dirty="0" smtClean="0">
                        <a:latin typeface="Calibri" panose="020F0502020204030204" pitchFamily="34" charset="0"/>
                        <a:cs typeface="Calibri" panose="020F0502020204030204" pitchFamily="34" charset="0"/>
                      </a:endParaRPr>
                    </a:p>
                    <a:p>
                      <a:pPr algn="r" rtl="1"/>
                      <a:r>
                        <a:rPr lang="ar-SY" sz="800" dirty="0" smtClean="0">
                          <a:latin typeface="Calibri" panose="020F0502020204030204" pitchFamily="34" charset="0"/>
                          <a:cs typeface="Calibri" panose="020F0502020204030204" pitchFamily="34" charset="0"/>
                        </a:rPr>
                        <a:t>(أ)    تشمل "المشتريات" جميع الأعمال اللازمة لاقتناء الممتلكات (بما في ذلك البضائع والأملاك العقارية) والخدمات (بما فيها الأشغال)، سواء عن طريق الشراء أو الإيجار أو أي وسيلة مناسبة أخرى. </a:t>
                      </a:r>
                    </a:p>
                    <a:p>
                      <a:pPr algn="r" rtl="1"/>
                      <a:r>
                        <a:rPr lang="ar-SY" sz="800" dirty="0" smtClean="0">
                          <a:latin typeface="Calibri" panose="020F0502020204030204" pitchFamily="34" charset="0"/>
                          <a:cs typeface="Calibri" panose="020F0502020204030204" pitchFamily="34" charset="0"/>
                        </a:rPr>
                        <a:t> </a:t>
                      </a:r>
                    </a:p>
                    <a:p>
                      <a:pPr algn="r" rtl="1"/>
                      <a:r>
                        <a:rPr lang="ar-SY" sz="800" dirty="0" smtClean="0">
                          <a:latin typeface="Calibri" panose="020F0502020204030204" pitchFamily="34" charset="0"/>
                          <a:cs typeface="Calibri" panose="020F0502020204030204" pitchFamily="34" charset="0"/>
                        </a:rPr>
                        <a:t>(ب)  وإضافةً إلى المبادئ التوجيهية الواردة في الفصل الأول، القسم الثاني من النظام المالي ولائحته، تُراعى المبادئ العامة التالية في أنشطة المشتريات:</a:t>
                      </a:r>
                    </a:p>
                    <a:p>
                      <a:pPr marL="182880" algn="r" rtl="1"/>
                      <a:r>
                        <a:rPr lang="ar-SY" sz="800" dirty="0" smtClean="0">
                          <a:latin typeface="Calibri" panose="020F0502020204030204" pitchFamily="34" charset="0"/>
                          <a:cs typeface="Calibri" panose="020F0502020204030204" pitchFamily="34" charset="0"/>
                        </a:rPr>
                        <a:t>"1" أفضل قيمة مقابل المال.</a:t>
                      </a:r>
                    </a:p>
                    <a:p>
                      <a:pPr marL="182880" algn="r" rtl="1"/>
                      <a:r>
                        <a:rPr lang="ar-SY" sz="800" dirty="0" smtClean="0">
                          <a:latin typeface="Calibri" panose="020F0502020204030204" pitchFamily="34" charset="0"/>
                          <a:cs typeface="Calibri" panose="020F0502020204030204" pitchFamily="34" charset="0"/>
                        </a:rPr>
                        <a:t>"2" والمنافسة الواسعة الفعالة لمنح العقود.</a:t>
                      </a:r>
                    </a:p>
                    <a:p>
                      <a:pPr marL="182880" algn="r" rtl="1"/>
                      <a:r>
                        <a:rPr lang="ar-SY" sz="800" dirty="0" smtClean="0">
                          <a:latin typeface="Calibri" panose="020F0502020204030204" pitchFamily="34" charset="0"/>
                          <a:cs typeface="Calibri" panose="020F0502020204030204" pitchFamily="34" charset="0"/>
                        </a:rPr>
                        <a:t>"3" والإنصاف والنزاهة والشفافية في عمليات الشراء.</a:t>
                      </a:r>
                    </a:p>
                    <a:p>
                      <a:pPr marL="182880" algn="r" rtl="1"/>
                      <a:r>
                        <a:rPr lang="ar-SY" sz="800" dirty="0" smtClean="0">
                          <a:latin typeface="Calibri" panose="020F0502020204030204" pitchFamily="34" charset="0"/>
                          <a:cs typeface="Calibri" panose="020F0502020204030204" pitchFamily="34" charset="0"/>
                        </a:rPr>
                        <a:t>"4" وخدمة مصلحة المنظمة على أفضل وجه.</a:t>
                      </a:r>
                    </a:p>
                    <a:p>
                      <a:pPr marL="182880" algn="r" rtl="1"/>
                      <a:r>
                        <a:rPr lang="ar-SY" sz="800" dirty="0" smtClean="0">
                          <a:latin typeface="Calibri" panose="020F0502020204030204" pitchFamily="34" charset="0"/>
                          <a:cs typeface="Calibri" panose="020F0502020204030204" pitchFamily="34" charset="0"/>
                        </a:rPr>
                        <a:t>"5" والممارسات الحصيفة في مجال الشراء، </a:t>
                      </a:r>
                      <a:r>
                        <a:rPr lang="ar-SY" sz="800" u="sng" dirty="0" smtClean="0">
                          <a:solidFill>
                            <a:srgbClr val="FF0000"/>
                          </a:solidFill>
                          <a:latin typeface="Calibri" panose="020F0502020204030204" pitchFamily="34" charset="0"/>
                          <a:cs typeface="Calibri" panose="020F0502020204030204" pitchFamily="34" charset="0"/>
                        </a:rPr>
                        <a:t>والاستدامة</a:t>
                      </a:r>
                      <a:r>
                        <a:rPr lang="ar-SY" sz="800" dirty="0" smtClean="0">
                          <a:latin typeface="Calibri" panose="020F0502020204030204" pitchFamily="34" charset="0"/>
                          <a:cs typeface="Calibri" panose="020F0502020204030204" pitchFamily="34" charset="0"/>
                        </a:rPr>
                        <a:t>.</a:t>
                      </a:r>
                    </a:p>
                    <a:p>
                      <a:pPr marL="182880" algn="r" rtl="1"/>
                      <a:endParaRPr lang="ar-SY" sz="800" dirty="0" smtClean="0">
                        <a:latin typeface="Calibri" panose="020F0502020204030204" pitchFamily="34" charset="0"/>
                        <a:cs typeface="Calibri" panose="020F0502020204030204" pitchFamily="34" charset="0"/>
                      </a:endParaRPr>
                    </a:p>
                    <a:p>
                      <a:pPr algn="r" rtl="1"/>
                      <a:r>
                        <a:rPr lang="ar-SY" sz="800" dirty="0" smtClean="0">
                          <a:latin typeface="Calibri" panose="020F0502020204030204" pitchFamily="34" charset="0"/>
                          <a:cs typeface="Calibri" panose="020F0502020204030204" pitchFamily="34" charset="0"/>
                        </a:rPr>
                        <a:t>(ج) ويتم اقتناء البضائع و/أو الخدمات على أساس:</a:t>
                      </a:r>
                    </a:p>
                    <a:p>
                      <a:pPr marL="182880" algn="r" rtl="1"/>
                      <a:r>
                        <a:rPr lang="ar-SY" sz="800" dirty="0" smtClean="0">
                          <a:latin typeface="Calibri" panose="020F0502020204030204" pitchFamily="34" charset="0"/>
                          <a:cs typeface="Calibri" panose="020F0502020204030204" pitchFamily="34" charset="0"/>
                        </a:rPr>
                        <a:t> "1" </a:t>
                      </a:r>
                      <a:r>
                        <a:rPr lang="ar-SY" sz="800" kern="1200" dirty="0" smtClean="0">
                          <a:solidFill>
                            <a:schemeClr val="dk1"/>
                          </a:solidFill>
                          <a:latin typeface="Calibri" panose="020F0502020204030204" pitchFamily="34" charset="0"/>
                          <a:ea typeface="+mn-ea"/>
                          <a:cs typeface="Calibri" panose="020F0502020204030204" pitchFamily="34" charset="0"/>
                        </a:rPr>
                        <a:t>عملية تنافسية؛</a:t>
                      </a:r>
                    </a:p>
                    <a:p>
                      <a:pPr marL="182880" algn="r" rtl="1"/>
                      <a:r>
                        <a:rPr lang="ar-SY" sz="800" kern="1200" dirty="0" smtClean="0">
                          <a:solidFill>
                            <a:schemeClr val="dk1"/>
                          </a:solidFill>
                          <a:latin typeface="Calibri" panose="020F0502020204030204" pitchFamily="34" charset="0"/>
                          <a:ea typeface="+mn-ea"/>
                          <a:cs typeface="Calibri" panose="020F0502020204030204" pitchFamily="34" charset="0"/>
                        </a:rPr>
                        <a:t>"2" أو تعاون مع منظمات حكومية دولية أخرى؛</a:t>
                      </a:r>
                    </a:p>
                    <a:p>
                      <a:pPr marL="182880" algn="r" rtl="1"/>
                      <a:r>
                        <a:rPr lang="ar-SY" sz="800" kern="1200" dirty="0" smtClean="0">
                          <a:solidFill>
                            <a:schemeClr val="dk1"/>
                          </a:solidFill>
                          <a:latin typeface="Calibri" panose="020F0502020204030204" pitchFamily="34" charset="0"/>
                          <a:ea typeface="+mn-ea"/>
                          <a:cs typeface="Calibri" panose="020F0502020204030204" pitchFamily="34" charset="0"/>
                        </a:rPr>
                        <a:t>"3" أو إجراء بديل.</a:t>
                      </a:r>
                      <a:endParaRPr lang="en-US" sz="800" dirty="0" smtClean="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181874302"/>
                  </a:ext>
                </a:extLst>
              </a:tr>
            </a:tbl>
          </a:graphicData>
        </a:graphic>
      </p:graphicFrame>
    </p:spTree>
    <p:extLst>
      <p:ext uri="{BB962C8B-B14F-4D97-AF65-F5344CB8AC3E}">
        <p14:creationId xmlns:p14="http://schemas.microsoft.com/office/powerpoint/2010/main" val="21494694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195486"/>
            <a:ext cx="8229600" cy="493776"/>
          </a:xfrm>
          <a:solidFill>
            <a:schemeClr val="accent1">
              <a:lumMod val="75000"/>
            </a:schemeClr>
          </a:solidFill>
          <a:ln>
            <a:solidFill>
              <a:srgbClr val="0070C0"/>
            </a:solidFill>
          </a:ln>
        </p:spPr>
        <p:txBody>
          <a:bodyPr/>
          <a:lstStyle/>
          <a:p>
            <a:pPr algn="ctr"/>
            <a:r>
              <a:rPr lang="ar-SY" b="1" dirty="0" smtClean="0">
                <a:solidFill>
                  <a:schemeClr val="accent5">
                    <a:lumMod val="10000"/>
                  </a:schemeClr>
                </a:solidFill>
                <a:latin typeface="Calibri" panose="020F0502020204030204" pitchFamily="34" charset="0"/>
                <a:cs typeface="Calibri" panose="020F0502020204030204" pitchFamily="34" charset="0"/>
              </a:rPr>
              <a:t>الجدول الزمني</a:t>
            </a:r>
            <a:endParaRPr lang="fr-CH" b="1" dirty="0" smtClean="0">
              <a:solidFill>
                <a:schemeClr val="accent5">
                  <a:lumMod val="10000"/>
                </a:schemeClr>
              </a:solidFill>
              <a:latin typeface="Calibri" panose="020F0502020204030204" pitchFamily="34" charset="0"/>
              <a:cs typeface="Calibri" panose="020F0502020204030204" pitchFamily="34" charset="0"/>
            </a:endParaRPr>
          </a:p>
        </p:txBody>
      </p:sp>
      <p:sp>
        <p:nvSpPr>
          <p:cNvPr id="4099" name="Rectangle 3"/>
          <p:cNvSpPr>
            <a:spLocks noGrp="1" noChangeArrowheads="1"/>
          </p:cNvSpPr>
          <p:nvPr>
            <p:ph type="body" idx="1"/>
          </p:nvPr>
        </p:nvSpPr>
        <p:spPr>
          <a:xfrm>
            <a:off x="457200" y="1144451"/>
            <a:ext cx="8229600" cy="3264694"/>
          </a:xfrm>
        </p:spPr>
        <p:txBody>
          <a:bodyPr/>
          <a:lstStyle/>
          <a:p>
            <a:pPr marL="114300" indent="0">
              <a:buClr>
                <a:schemeClr val="accent5">
                  <a:lumMod val="50000"/>
                </a:schemeClr>
              </a:buClr>
              <a:buSzPct val="100000"/>
              <a:buNone/>
            </a:pPr>
            <a:endParaRPr lang="en-US" sz="1600" dirty="0" smtClean="0"/>
          </a:p>
          <a:p>
            <a:pPr marL="0" indent="0">
              <a:buNone/>
            </a:pPr>
            <a:endParaRPr lang="en-US" sz="1100" dirty="0"/>
          </a:p>
        </p:txBody>
      </p:sp>
      <p:graphicFrame>
        <p:nvGraphicFramePr>
          <p:cNvPr id="99" name="Diagram 98"/>
          <p:cNvGraphicFramePr/>
          <p:nvPr>
            <p:extLst>
              <p:ext uri="{D42A27DB-BD31-4B8C-83A1-F6EECF244321}">
                <p14:modId xmlns:p14="http://schemas.microsoft.com/office/powerpoint/2010/main" val="2467383480"/>
              </p:ext>
            </p:extLst>
          </p:nvPr>
        </p:nvGraphicFramePr>
        <p:xfrm>
          <a:off x="211741" y="2350854"/>
          <a:ext cx="9832867" cy="20693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103" name="Straight Connector 102"/>
          <p:cNvCxnSpPr/>
          <p:nvPr/>
        </p:nvCxnSpPr>
        <p:spPr>
          <a:xfrm>
            <a:off x="4941022" y="2269632"/>
            <a:ext cx="7842" cy="825955"/>
          </a:xfrm>
          <a:prstGeom prst="line">
            <a:avLst/>
          </a:prstGeom>
          <a:ln>
            <a:solidFill>
              <a:schemeClr val="accent6">
                <a:lumMod val="60000"/>
                <a:lumOff val="40000"/>
              </a:schemeClr>
            </a:solidFill>
          </a:ln>
        </p:spPr>
        <p:style>
          <a:lnRef idx="3">
            <a:schemeClr val="accent1"/>
          </a:lnRef>
          <a:fillRef idx="0">
            <a:schemeClr val="accent1"/>
          </a:fillRef>
          <a:effectRef idx="2">
            <a:schemeClr val="accent1"/>
          </a:effectRef>
          <a:fontRef idx="minor">
            <a:schemeClr val="tx1"/>
          </a:fontRef>
        </p:style>
      </p:cxnSp>
      <p:sp>
        <p:nvSpPr>
          <p:cNvPr id="104" name="TextBox 103"/>
          <p:cNvSpPr txBox="1"/>
          <p:nvPr/>
        </p:nvSpPr>
        <p:spPr>
          <a:xfrm>
            <a:off x="414185" y="2355726"/>
            <a:ext cx="1349503" cy="646331"/>
          </a:xfrm>
          <a:prstGeom prst="rect">
            <a:avLst/>
          </a:prstGeom>
          <a:noFill/>
          <a:ln>
            <a:solidFill>
              <a:srgbClr val="0070C0"/>
            </a:solidFill>
          </a:ln>
        </p:spPr>
        <p:txBody>
          <a:bodyPr wrap="square" rtlCol="0">
            <a:spAutoFit/>
          </a:bodyPr>
          <a:lstStyle/>
          <a:p>
            <a:pPr algn="ctr" rtl="1"/>
            <a:r>
              <a:rPr lang="ar-SY" sz="900" dirty="0" smtClean="0">
                <a:latin typeface="Calibri" panose="020F0502020204030204" pitchFamily="34" charset="0"/>
                <a:cs typeface="Calibri" panose="020F0502020204030204" pitchFamily="34" charset="0"/>
              </a:rPr>
              <a:t>تقديم </a:t>
            </a:r>
            <a:r>
              <a:rPr lang="ar-SY" sz="900" dirty="0">
                <a:latin typeface="Calibri" panose="020F0502020204030204" pitchFamily="34" charset="0"/>
                <a:cs typeface="Calibri" panose="020F0502020204030204" pitchFamily="34" charset="0"/>
              </a:rPr>
              <a:t>المراجعة المقترحة للنظام المالي ولائحته إلى الدورة الرابعة والثلاثين للجنة البرنامج </a:t>
            </a:r>
            <a:r>
              <a:rPr lang="ar-SY" sz="900" dirty="0" smtClean="0">
                <a:latin typeface="Calibri" panose="020F0502020204030204" pitchFamily="34" charset="0"/>
                <a:cs typeface="Calibri" panose="020F0502020204030204" pitchFamily="34" charset="0"/>
              </a:rPr>
              <a:t>والميزانية</a:t>
            </a:r>
            <a:endParaRPr lang="en-US" sz="900" b="1" dirty="0">
              <a:latin typeface="Calibri" panose="020F0502020204030204" pitchFamily="34" charset="0"/>
              <a:cs typeface="Calibri" panose="020F0502020204030204" pitchFamily="34" charset="0"/>
            </a:endParaRPr>
          </a:p>
        </p:txBody>
      </p:sp>
      <p:sp>
        <p:nvSpPr>
          <p:cNvPr id="105" name="Oval 104"/>
          <p:cNvSpPr/>
          <p:nvPr/>
        </p:nvSpPr>
        <p:spPr>
          <a:xfrm>
            <a:off x="1643935" y="2019949"/>
            <a:ext cx="263769" cy="263769"/>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cxnSp>
        <p:nvCxnSpPr>
          <p:cNvPr id="106" name="Straight Connector 105"/>
          <p:cNvCxnSpPr/>
          <p:nvPr/>
        </p:nvCxnSpPr>
        <p:spPr>
          <a:xfrm flipH="1">
            <a:off x="1763688" y="2291477"/>
            <a:ext cx="2015" cy="712321"/>
          </a:xfrm>
          <a:prstGeom prst="line">
            <a:avLst/>
          </a:prstGeom>
          <a:ln>
            <a:solidFill>
              <a:schemeClr val="accent1">
                <a:lumMod val="75000"/>
              </a:schemeClr>
            </a:solidFill>
          </a:ln>
        </p:spPr>
        <p:style>
          <a:lnRef idx="3">
            <a:schemeClr val="accent1"/>
          </a:lnRef>
          <a:fillRef idx="0">
            <a:schemeClr val="accent1"/>
          </a:fillRef>
          <a:effectRef idx="2">
            <a:schemeClr val="accent1"/>
          </a:effectRef>
          <a:fontRef idx="minor">
            <a:schemeClr val="tx1"/>
          </a:fontRef>
        </p:style>
      </p:cxnSp>
      <p:sp>
        <p:nvSpPr>
          <p:cNvPr id="107" name="TextBox 106"/>
          <p:cNvSpPr txBox="1"/>
          <p:nvPr/>
        </p:nvSpPr>
        <p:spPr>
          <a:xfrm>
            <a:off x="457199" y="1283260"/>
            <a:ext cx="3871398" cy="400110"/>
          </a:xfrm>
          <a:prstGeom prst="rect">
            <a:avLst/>
          </a:prstGeom>
          <a:solidFill>
            <a:schemeClr val="accent1">
              <a:lumMod val="40000"/>
              <a:lumOff val="60000"/>
            </a:schemeClr>
          </a:solidFill>
        </p:spPr>
        <p:txBody>
          <a:bodyPr wrap="square" rtlCol="0">
            <a:spAutoFit/>
          </a:bodyPr>
          <a:lstStyle/>
          <a:p>
            <a:pPr algn="ctr"/>
            <a:r>
              <a:rPr lang="en-US" sz="2000" b="1" dirty="0" smtClean="0"/>
              <a:t>2022</a:t>
            </a:r>
            <a:endParaRPr lang="en-US" b="1" dirty="0"/>
          </a:p>
        </p:txBody>
      </p:sp>
      <p:sp>
        <p:nvSpPr>
          <p:cNvPr id="108" name="TextBox 107"/>
          <p:cNvSpPr txBox="1"/>
          <p:nvPr/>
        </p:nvSpPr>
        <p:spPr>
          <a:xfrm>
            <a:off x="4572000" y="1257670"/>
            <a:ext cx="4114800" cy="400110"/>
          </a:xfrm>
          <a:prstGeom prst="rect">
            <a:avLst/>
          </a:prstGeom>
          <a:solidFill>
            <a:schemeClr val="accent6">
              <a:lumMod val="40000"/>
              <a:lumOff val="60000"/>
            </a:schemeClr>
          </a:solidFill>
        </p:spPr>
        <p:txBody>
          <a:bodyPr wrap="square" rtlCol="0">
            <a:spAutoFit/>
          </a:bodyPr>
          <a:lstStyle/>
          <a:p>
            <a:pPr algn="ctr"/>
            <a:r>
              <a:rPr lang="en-US" sz="2000" b="1" dirty="0" smtClean="0">
                <a:solidFill>
                  <a:schemeClr val="bg1"/>
                </a:solidFill>
              </a:rPr>
              <a:t>2023-2024</a:t>
            </a:r>
            <a:endParaRPr lang="en-US" sz="2000" b="1" dirty="0">
              <a:solidFill>
                <a:schemeClr val="bg1"/>
              </a:solidFill>
            </a:endParaRPr>
          </a:p>
        </p:txBody>
      </p:sp>
      <p:sp>
        <p:nvSpPr>
          <p:cNvPr id="111" name="Oval 110"/>
          <p:cNvSpPr/>
          <p:nvPr/>
        </p:nvSpPr>
        <p:spPr>
          <a:xfrm>
            <a:off x="6550828" y="4540115"/>
            <a:ext cx="263769" cy="263769"/>
          </a:xfrm>
          <a:prstGeom prst="ellipse">
            <a:avLst/>
          </a:prstGeom>
          <a:solidFill>
            <a:schemeClr val="accent6">
              <a:lumMod val="60000"/>
              <a:lumOff val="40000"/>
            </a:schemeClr>
          </a:solidFill>
          <a:ln>
            <a:solidFill>
              <a:schemeClr val="accent6">
                <a:lumMod val="60000"/>
                <a:lumOff val="40000"/>
              </a:schemeClr>
            </a:solidFill>
          </a:ln>
        </p:spPr>
        <p:style>
          <a:lnRef idx="0">
            <a:schemeClr val="accent1"/>
          </a:lnRef>
          <a:fillRef idx="1001">
            <a:schemeClr val="dk2"/>
          </a:fillRef>
          <a:effectRef idx="3">
            <a:schemeClr val="accent1"/>
          </a:effectRef>
          <a:fontRef idx="minor">
            <a:schemeClr val="lt1"/>
          </a:fontRef>
        </p:style>
        <p:txBody>
          <a:bodyPr rtlCol="0" anchor="ctr"/>
          <a:lstStyle/>
          <a:p>
            <a:pPr algn="ctr"/>
            <a:endParaRPr lang="en-US" dirty="0"/>
          </a:p>
        </p:txBody>
      </p:sp>
      <p:sp>
        <p:nvSpPr>
          <p:cNvPr id="120" name="Oval 119"/>
          <p:cNvSpPr/>
          <p:nvPr/>
        </p:nvSpPr>
        <p:spPr>
          <a:xfrm>
            <a:off x="3228111" y="4659982"/>
            <a:ext cx="263769" cy="263769"/>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121" name="Oval 120"/>
          <p:cNvSpPr/>
          <p:nvPr/>
        </p:nvSpPr>
        <p:spPr>
          <a:xfrm>
            <a:off x="4834813" y="2138744"/>
            <a:ext cx="263769" cy="263769"/>
          </a:xfrm>
          <a:prstGeom prst="ellipse">
            <a:avLst/>
          </a:prstGeom>
          <a:solidFill>
            <a:schemeClr val="accent6">
              <a:lumMod val="60000"/>
              <a:lumOff val="40000"/>
            </a:schemeClr>
          </a:solidFill>
          <a:ln>
            <a:solidFill>
              <a:schemeClr val="accent6">
                <a:lumMod val="5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122" name="TextBox 121"/>
          <p:cNvSpPr txBox="1"/>
          <p:nvPr/>
        </p:nvSpPr>
        <p:spPr>
          <a:xfrm>
            <a:off x="4966984" y="2506494"/>
            <a:ext cx="2053288" cy="230832"/>
          </a:xfrm>
          <a:prstGeom prst="rect">
            <a:avLst/>
          </a:prstGeom>
          <a:solidFill>
            <a:schemeClr val="bg1"/>
          </a:solidFill>
          <a:ln>
            <a:solidFill>
              <a:schemeClr val="accent6">
                <a:lumMod val="50000"/>
              </a:schemeClr>
            </a:solidFill>
          </a:ln>
        </p:spPr>
        <p:txBody>
          <a:bodyPr wrap="square" rtlCol="0">
            <a:spAutoFit/>
          </a:bodyPr>
          <a:lstStyle/>
          <a:p>
            <a:pPr algn="ctr" rtl="1"/>
            <a:r>
              <a:rPr lang="ar-SY" sz="900" dirty="0" smtClean="0">
                <a:latin typeface="Calibri" panose="020F0502020204030204" pitchFamily="34" charset="0"/>
                <a:cs typeface="Calibri" panose="020F0502020204030204" pitchFamily="34" charset="0"/>
              </a:rPr>
              <a:t>دخول النظام المالي الجديد ولائحته حيز النفاذ</a:t>
            </a:r>
            <a:endParaRPr lang="en-US" sz="900" dirty="0">
              <a:latin typeface="Calibri" panose="020F0502020204030204" pitchFamily="34" charset="0"/>
              <a:cs typeface="Calibri" panose="020F0502020204030204" pitchFamily="34" charset="0"/>
            </a:endParaRPr>
          </a:p>
        </p:txBody>
      </p:sp>
      <p:sp>
        <p:nvSpPr>
          <p:cNvPr id="123" name="TextBox 122"/>
          <p:cNvSpPr txBox="1"/>
          <p:nvPr/>
        </p:nvSpPr>
        <p:spPr>
          <a:xfrm>
            <a:off x="1086886" y="4002618"/>
            <a:ext cx="2260978" cy="369332"/>
          </a:xfrm>
          <a:prstGeom prst="rect">
            <a:avLst/>
          </a:prstGeom>
          <a:noFill/>
          <a:ln>
            <a:solidFill>
              <a:srgbClr val="0070C0"/>
            </a:solidFill>
          </a:ln>
        </p:spPr>
        <p:txBody>
          <a:bodyPr wrap="square" rtlCol="0">
            <a:spAutoFit/>
          </a:bodyPr>
          <a:lstStyle/>
          <a:p>
            <a:pPr algn="ctr" rtl="1"/>
            <a:r>
              <a:rPr lang="ar-SY" sz="900" dirty="0">
                <a:latin typeface="Calibri" panose="020F0502020204030204" pitchFamily="34" charset="0"/>
                <a:cs typeface="Calibri" panose="020F0502020204030204" pitchFamily="34" charset="0"/>
              </a:rPr>
              <a:t>عرض التعديلات المقترحة على النظام المالي </a:t>
            </a:r>
            <a:r>
              <a:rPr lang="ar-SY" sz="900" dirty="0" smtClean="0">
                <a:latin typeface="Calibri" panose="020F0502020204030204" pitchFamily="34" charset="0"/>
                <a:cs typeface="Calibri" panose="020F0502020204030204" pitchFamily="34" charset="0"/>
              </a:rPr>
              <a:t>أمام الجمعية </a:t>
            </a:r>
            <a:r>
              <a:rPr lang="ar-SY" sz="900" dirty="0">
                <a:latin typeface="Calibri" panose="020F0502020204030204" pitchFamily="34" charset="0"/>
                <a:cs typeface="Calibri" panose="020F0502020204030204" pitchFamily="34" charset="0"/>
              </a:rPr>
              <a:t>العامة </a:t>
            </a:r>
            <a:r>
              <a:rPr lang="ar-SY" sz="900" dirty="0" err="1">
                <a:latin typeface="Calibri" panose="020F0502020204030204" pitchFamily="34" charset="0"/>
                <a:cs typeface="Calibri" panose="020F0502020204030204" pitchFamily="34" charset="0"/>
              </a:rPr>
              <a:t>للويبو</a:t>
            </a:r>
            <a:r>
              <a:rPr lang="ar-SY" sz="900" dirty="0">
                <a:latin typeface="Calibri" panose="020F0502020204030204" pitchFamily="34" charset="0"/>
                <a:cs typeface="Calibri" panose="020F0502020204030204" pitchFamily="34" charset="0"/>
              </a:rPr>
              <a:t> للموافقة عليها</a:t>
            </a:r>
            <a:endParaRPr lang="en-US" sz="900" dirty="0" smtClean="0">
              <a:latin typeface="Calibri" panose="020F0502020204030204" pitchFamily="34" charset="0"/>
              <a:cs typeface="Calibri" panose="020F0502020204030204" pitchFamily="34" charset="0"/>
            </a:endParaRPr>
          </a:p>
        </p:txBody>
      </p:sp>
      <p:cxnSp>
        <p:nvCxnSpPr>
          <p:cNvPr id="124" name="Straight Connector 123"/>
          <p:cNvCxnSpPr/>
          <p:nvPr/>
        </p:nvCxnSpPr>
        <p:spPr>
          <a:xfrm>
            <a:off x="3347864" y="3735174"/>
            <a:ext cx="0" cy="924808"/>
          </a:xfrm>
          <a:prstGeom prst="line">
            <a:avLst/>
          </a:prstGeom>
          <a:ln>
            <a:solidFill>
              <a:schemeClr val="accent1">
                <a:lumMod val="75000"/>
              </a:schemeClr>
            </a:solidFill>
          </a:ln>
        </p:spPr>
        <p:style>
          <a:lnRef idx="3">
            <a:schemeClr val="accent1"/>
          </a:lnRef>
          <a:fillRef idx="0">
            <a:schemeClr val="accent1"/>
          </a:fillRef>
          <a:effectRef idx="2">
            <a:schemeClr val="accent1"/>
          </a:effectRef>
          <a:fontRef idx="minor">
            <a:schemeClr val="tx1"/>
          </a:fontRef>
        </p:style>
      </p:cxnSp>
      <p:sp>
        <p:nvSpPr>
          <p:cNvPr id="137" name="TextBox 136"/>
          <p:cNvSpPr txBox="1"/>
          <p:nvPr/>
        </p:nvSpPr>
        <p:spPr>
          <a:xfrm>
            <a:off x="6695176" y="3795886"/>
            <a:ext cx="2053288" cy="507831"/>
          </a:xfrm>
          <a:prstGeom prst="rect">
            <a:avLst/>
          </a:prstGeom>
          <a:solidFill>
            <a:schemeClr val="bg1"/>
          </a:solidFill>
          <a:ln>
            <a:solidFill>
              <a:schemeClr val="accent6">
                <a:lumMod val="50000"/>
              </a:schemeClr>
            </a:solidFill>
          </a:ln>
        </p:spPr>
        <p:txBody>
          <a:bodyPr wrap="square" rtlCol="0">
            <a:spAutoFit/>
          </a:bodyPr>
          <a:lstStyle/>
          <a:p>
            <a:pPr algn="ctr" rtl="1"/>
            <a:r>
              <a:rPr lang="ar-SY" sz="900" dirty="0">
                <a:latin typeface="Calibri" panose="020F0502020204030204" pitchFamily="34" charset="0"/>
                <a:cs typeface="Calibri" panose="020F0502020204030204" pitchFamily="34" charset="0"/>
              </a:rPr>
              <a:t>تقدم أمانة </a:t>
            </a:r>
            <a:r>
              <a:rPr lang="ar-SY" sz="900" dirty="0" err="1">
                <a:latin typeface="Calibri" panose="020F0502020204030204" pitchFamily="34" charset="0"/>
                <a:cs typeface="Calibri" panose="020F0502020204030204" pitchFamily="34" charset="0"/>
              </a:rPr>
              <a:t>الويبو</a:t>
            </a:r>
            <a:r>
              <a:rPr lang="ar-SY" sz="900" dirty="0">
                <a:latin typeface="Calibri" panose="020F0502020204030204" pitchFamily="34" charset="0"/>
                <a:cs typeface="Calibri" panose="020F0502020204030204" pitchFamily="34" charset="0"/>
              </a:rPr>
              <a:t> تقارير إلى الدول الأعضاء بشأن تنفيذ النظام المالي ولائحته وأي تحسينات قد تكون لازمة</a:t>
            </a:r>
            <a:endParaRPr lang="en-US" sz="100" dirty="0">
              <a:latin typeface="Calibri" panose="020F0502020204030204" pitchFamily="34" charset="0"/>
              <a:cs typeface="Calibri" panose="020F0502020204030204" pitchFamily="34" charset="0"/>
            </a:endParaRPr>
          </a:p>
        </p:txBody>
      </p:sp>
      <p:cxnSp>
        <p:nvCxnSpPr>
          <p:cNvPr id="20" name="Straight Connector 19"/>
          <p:cNvCxnSpPr/>
          <p:nvPr/>
        </p:nvCxnSpPr>
        <p:spPr>
          <a:xfrm>
            <a:off x="6682713" y="3714160"/>
            <a:ext cx="7842" cy="825955"/>
          </a:xfrm>
          <a:prstGeom prst="line">
            <a:avLst/>
          </a:prstGeom>
          <a:ln>
            <a:solidFill>
              <a:schemeClr val="accent6">
                <a:lumMod val="60000"/>
                <a:lumOff val="40000"/>
              </a:schemeClr>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598545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452562" y="1131590"/>
            <a:ext cx="6238875" cy="3400425"/>
          </a:xfrm>
          <a:prstGeom prst="rect">
            <a:avLst/>
          </a:prstGeom>
        </p:spPr>
      </p:pic>
      <p:sp>
        <p:nvSpPr>
          <p:cNvPr id="7" name="Rectangle 2"/>
          <p:cNvSpPr txBox="1">
            <a:spLocks noChangeArrowheads="1"/>
          </p:cNvSpPr>
          <p:nvPr/>
        </p:nvSpPr>
        <p:spPr bwMode="auto">
          <a:xfrm>
            <a:off x="683568" y="123478"/>
            <a:ext cx="8229600" cy="493776"/>
          </a:xfrm>
          <a:prstGeom prst="rect">
            <a:avLst/>
          </a:prstGeom>
          <a:solidFill>
            <a:schemeClr val="accent1">
              <a:lumMod val="75000"/>
            </a:schemeClr>
          </a:solidFill>
          <a:ln>
            <a:solidFill>
              <a:srgbClr val="0070C0"/>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pPr algn="ctr"/>
            <a:r>
              <a:rPr lang="ar-SY" b="1" kern="0" dirty="0">
                <a:solidFill>
                  <a:schemeClr val="accent5">
                    <a:lumMod val="10000"/>
                  </a:schemeClr>
                </a:solidFill>
                <a:latin typeface="Calibri" panose="020F0502020204030204" pitchFamily="34" charset="0"/>
                <a:cs typeface="Calibri" panose="020F0502020204030204" pitchFamily="34" charset="0"/>
              </a:rPr>
              <a:t>أسئلة / تعليقات؟</a:t>
            </a:r>
            <a:endParaRPr lang="fr-CH" b="1" kern="0" dirty="0" smtClean="0">
              <a:solidFill>
                <a:schemeClr val="accent5">
                  <a:lumMod val="1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789962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05979"/>
            <a:ext cx="8229600" cy="493776"/>
          </a:xfrm>
          <a:solidFill>
            <a:schemeClr val="accent1">
              <a:lumMod val="75000"/>
            </a:schemeClr>
          </a:solidFill>
          <a:ln>
            <a:solidFill>
              <a:srgbClr val="0070C0"/>
            </a:solidFill>
          </a:ln>
        </p:spPr>
        <p:txBody>
          <a:bodyPr/>
          <a:lstStyle/>
          <a:p>
            <a:pPr algn="ctr" rtl="1" eaLnBrk="1" hangingPunct="1"/>
            <a:r>
              <a:rPr lang="ar-SY" b="1" dirty="0" smtClean="0">
                <a:solidFill>
                  <a:schemeClr val="accent5">
                    <a:lumMod val="10000"/>
                  </a:schemeClr>
                </a:solidFill>
                <a:latin typeface="Calibri" panose="020F0502020204030204" pitchFamily="34" charset="0"/>
                <a:cs typeface="Calibri" panose="020F0502020204030204" pitchFamily="34" charset="0"/>
              </a:rPr>
              <a:t>لم الآن؟ / أسباب التغيير</a:t>
            </a:r>
            <a:endParaRPr lang="fr-CH" b="1" dirty="0" smtClean="0">
              <a:solidFill>
                <a:schemeClr val="accent5">
                  <a:lumMod val="10000"/>
                </a:schemeClr>
              </a:solidFill>
              <a:latin typeface="Calibri" panose="020F0502020204030204" pitchFamily="34" charset="0"/>
              <a:cs typeface="Calibri" panose="020F0502020204030204" pitchFamily="34" charset="0"/>
            </a:endParaRPr>
          </a:p>
        </p:txBody>
      </p:sp>
      <p:sp>
        <p:nvSpPr>
          <p:cNvPr id="4099" name="Rectangle 3"/>
          <p:cNvSpPr>
            <a:spLocks noGrp="1" noChangeArrowheads="1"/>
          </p:cNvSpPr>
          <p:nvPr>
            <p:ph type="body" idx="1"/>
          </p:nvPr>
        </p:nvSpPr>
        <p:spPr>
          <a:xfrm>
            <a:off x="457200" y="915566"/>
            <a:ext cx="8229600" cy="3731555"/>
          </a:xfrm>
        </p:spPr>
        <p:txBody>
          <a:bodyPr/>
          <a:lstStyle/>
          <a:p>
            <a:pPr lvl="0" algn="r" rtl="1">
              <a:buClr>
                <a:schemeClr val="accent5">
                  <a:lumMod val="50000"/>
                </a:schemeClr>
              </a:buClr>
              <a:buSzPct val="100000"/>
              <a:buFont typeface="Wingdings" panose="05000000000000000000" pitchFamily="2" charset="2"/>
              <a:buChar char="q"/>
            </a:pPr>
            <a:r>
              <a:rPr lang="ar-SY" sz="1600" dirty="0" smtClean="0">
                <a:latin typeface="Calibri" panose="020F0502020204030204" pitchFamily="34" charset="0"/>
                <a:cs typeface="Calibri" panose="020F0502020204030204" pitchFamily="34" charset="0"/>
              </a:rPr>
              <a:t>أجري </a:t>
            </a:r>
            <a:r>
              <a:rPr lang="ar-SY" sz="1600" dirty="0">
                <a:latin typeface="Calibri" panose="020F0502020204030204" pitchFamily="34" charset="0"/>
                <a:cs typeface="Calibri" panose="020F0502020204030204" pitchFamily="34" charset="0"/>
              </a:rPr>
              <a:t>آخر تنقيح شامل للنظام المالي في عام </a:t>
            </a:r>
            <a:r>
              <a:rPr lang="ar-SY" sz="1600" dirty="0" smtClean="0">
                <a:latin typeface="Calibri" panose="020F0502020204030204" pitchFamily="34" charset="0"/>
                <a:cs typeface="Calibri" panose="020F0502020204030204" pitchFamily="34" charset="0"/>
              </a:rPr>
              <a:t>2008 </a:t>
            </a:r>
            <a:r>
              <a:rPr lang="ar-SY" sz="1600" dirty="0">
                <a:latin typeface="Calibri" panose="020F0502020204030204" pitchFamily="34" charset="0"/>
                <a:cs typeface="Calibri" panose="020F0502020204030204" pitchFamily="34" charset="0"/>
              </a:rPr>
              <a:t>وقد تطورت ونضجت نماذج أعمال </a:t>
            </a:r>
            <a:r>
              <a:rPr lang="ar-SY" sz="1600" dirty="0" err="1" smtClean="0">
                <a:latin typeface="Calibri" panose="020F0502020204030204" pitchFamily="34" charset="0"/>
                <a:cs typeface="Calibri" panose="020F0502020204030204" pitchFamily="34" charset="0"/>
              </a:rPr>
              <a:t>الويبو</a:t>
            </a:r>
            <a:r>
              <a:rPr lang="ar-SY" sz="1600" dirty="0" smtClean="0">
                <a:latin typeface="Calibri" panose="020F0502020204030204" pitchFamily="34" charset="0"/>
                <a:cs typeface="Calibri" panose="020F0502020204030204" pitchFamily="34" charset="0"/>
              </a:rPr>
              <a:t> وعملياتها </a:t>
            </a:r>
            <a:r>
              <a:rPr lang="ar-SY" sz="1600" dirty="0">
                <a:latin typeface="Calibri" panose="020F0502020204030204" pitchFamily="34" charset="0"/>
                <a:cs typeface="Calibri" panose="020F0502020204030204" pitchFamily="34" charset="0"/>
              </a:rPr>
              <a:t>وأنظمتها منذ </a:t>
            </a:r>
            <a:r>
              <a:rPr lang="ar-SY" sz="1600" dirty="0" smtClean="0">
                <a:latin typeface="Calibri" panose="020F0502020204030204" pitchFamily="34" charset="0"/>
                <a:cs typeface="Calibri" panose="020F0502020204030204" pitchFamily="34" charset="0"/>
              </a:rPr>
              <a:t>ذلك الحين</a:t>
            </a:r>
          </a:p>
          <a:p>
            <a:pPr lvl="0" algn="r" rtl="1">
              <a:buClr>
                <a:schemeClr val="accent5">
                  <a:lumMod val="50000"/>
                </a:schemeClr>
              </a:buClr>
              <a:buSzPct val="100000"/>
              <a:buFont typeface="Wingdings" panose="05000000000000000000" pitchFamily="2" charset="2"/>
              <a:buChar char="q"/>
            </a:pPr>
            <a:r>
              <a:rPr lang="ar-SY" sz="1600" dirty="0" smtClean="0">
                <a:latin typeface="Calibri" panose="020F0502020204030204" pitchFamily="34" charset="0"/>
                <a:cs typeface="Calibri" panose="020F0502020204030204" pitchFamily="34" charset="0"/>
              </a:rPr>
              <a:t>أبرز </a:t>
            </a:r>
            <a:r>
              <a:rPr lang="ar-SY" sz="1600" dirty="0">
                <a:latin typeface="Calibri" panose="020F0502020204030204" pitchFamily="34" charset="0"/>
                <a:cs typeface="Calibri" panose="020F0502020204030204" pitchFamily="34" charset="0"/>
              </a:rPr>
              <a:t>التغييرات التي عززت العمليات الداخلية للإدارة </a:t>
            </a:r>
            <a:r>
              <a:rPr lang="ar-SY" sz="1600" dirty="0" err="1">
                <a:latin typeface="Calibri" panose="020F0502020204030204" pitchFamily="34" charset="0"/>
                <a:cs typeface="Calibri" panose="020F0502020204030204" pitchFamily="34" charset="0"/>
              </a:rPr>
              <a:t>والحوكمة</a:t>
            </a:r>
            <a:r>
              <a:rPr lang="ar-SY" sz="1600" dirty="0">
                <a:latin typeface="Calibri" panose="020F0502020204030204" pitchFamily="34" charset="0"/>
                <a:cs typeface="Calibri" panose="020F0502020204030204" pitchFamily="34" charset="0"/>
              </a:rPr>
              <a:t> في </a:t>
            </a:r>
            <a:r>
              <a:rPr lang="ar-SY" sz="1600" dirty="0" err="1">
                <a:latin typeface="Calibri" panose="020F0502020204030204" pitchFamily="34" charset="0"/>
                <a:cs typeface="Calibri" panose="020F0502020204030204" pitchFamily="34" charset="0"/>
              </a:rPr>
              <a:t>الويبو</a:t>
            </a:r>
            <a:r>
              <a:rPr lang="ar-SY" sz="1600" dirty="0">
                <a:latin typeface="Calibri" panose="020F0502020204030204" pitchFamily="34" charset="0"/>
                <a:cs typeface="Calibri" panose="020F0502020204030204" pitchFamily="34" charset="0"/>
              </a:rPr>
              <a:t> </a:t>
            </a:r>
            <a:r>
              <a:rPr lang="ar-SY" sz="1600" dirty="0" smtClean="0">
                <a:latin typeface="Calibri" panose="020F0502020204030204" pitchFamily="34" charset="0"/>
                <a:cs typeface="Calibri" panose="020F0502020204030204" pitchFamily="34" charset="0"/>
              </a:rPr>
              <a:t>هي:</a:t>
            </a:r>
          </a:p>
          <a:p>
            <a:pPr lvl="0">
              <a:buClr>
                <a:schemeClr val="accent5">
                  <a:lumMod val="50000"/>
                </a:schemeClr>
              </a:buClr>
              <a:buSzPct val="100000"/>
              <a:buFont typeface="Wingdings" panose="05000000000000000000" pitchFamily="2" charset="2"/>
              <a:buChar char="q"/>
            </a:pPr>
            <a:endParaRPr lang="en-US" sz="600" dirty="0" smtClean="0">
              <a:latin typeface="Calibri" panose="020F0502020204030204" pitchFamily="34" charset="0"/>
              <a:cs typeface="Calibri" panose="020F0502020204030204" pitchFamily="34" charset="0"/>
            </a:endParaRPr>
          </a:p>
          <a:p>
            <a:pPr lvl="0">
              <a:buClr>
                <a:schemeClr val="accent5">
                  <a:lumMod val="50000"/>
                </a:schemeClr>
              </a:buClr>
              <a:buSzPct val="100000"/>
              <a:buFont typeface="Wingdings" panose="05000000000000000000" pitchFamily="2" charset="2"/>
              <a:buChar char="q"/>
            </a:pPr>
            <a:endParaRPr lang="en-US" sz="400" dirty="0" smtClean="0">
              <a:latin typeface="Calibri" panose="020F0502020204030204" pitchFamily="34" charset="0"/>
              <a:cs typeface="Calibri" panose="020F0502020204030204" pitchFamily="34" charset="0"/>
            </a:endParaRPr>
          </a:p>
          <a:p>
            <a:pPr lvl="2" algn="r" rtl="1">
              <a:buClr>
                <a:schemeClr val="accent5">
                  <a:lumMod val="50000"/>
                </a:schemeClr>
              </a:buClr>
              <a:buSzPct val="100000"/>
              <a:buFont typeface="Wingdings" panose="05000000000000000000" pitchFamily="2" charset="2"/>
              <a:buChar char="§"/>
            </a:pPr>
            <a:r>
              <a:rPr lang="ar-SY" sz="1400" dirty="0">
                <a:latin typeface="Calibri" panose="020F0502020204030204" pitchFamily="34" charset="0"/>
                <a:cs typeface="Calibri" panose="020F0502020204030204" pitchFamily="34" charset="0"/>
              </a:rPr>
              <a:t>التنفيذ الناجح للإدارة القائمة على </a:t>
            </a:r>
            <a:r>
              <a:rPr lang="ar-SY" sz="1400" dirty="0" smtClean="0">
                <a:latin typeface="Calibri" panose="020F0502020204030204" pitchFamily="34" charset="0"/>
                <a:cs typeface="Calibri" panose="020F0502020204030204" pitchFamily="34" charset="0"/>
              </a:rPr>
              <a:t>النتائج</a:t>
            </a:r>
          </a:p>
          <a:p>
            <a:pPr lvl="2" algn="r" rtl="1">
              <a:buClr>
                <a:schemeClr val="accent5">
                  <a:lumMod val="50000"/>
                </a:schemeClr>
              </a:buClr>
              <a:buSzPct val="100000"/>
              <a:buFont typeface="Wingdings" panose="05000000000000000000" pitchFamily="2" charset="2"/>
              <a:buChar char="§"/>
            </a:pPr>
            <a:r>
              <a:rPr lang="ar-SY" sz="1400" dirty="0" smtClean="0">
                <a:latin typeface="Calibri" panose="020F0502020204030204" pitchFamily="34" charset="0"/>
                <a:cs typeface="Calibri" panose="020F0502020204030204" pitchFamily="34" charset="0"/>
              </a:rPr>
              <a:t>نضوج </a:t>
            </a:r>
            <a:r>
              <a:rPr lang="ar-SY" sz="1400" dirty="0">
                <a:latin typeface="Calibri" panose="020F0502020204030204" pitchFamily="34" charset="0"/>
                <a:cs typeface="Calibri" panose="020F0502020204030204" pitchFamily="34" charset="0"/>
              </a:rPr>
              <a:t>أُطُر </a:t>
            </a:r>
            <a:r>
              <a:rPr lang="ar-SY" sz="1400" dirty="0" err="1">
                <a:latin typeface="Calibri" panose="020F0502020204030204" pitchFamily="34" charset="0"/>
                <a:cs typeface="Calibri" panose="020F0502020204030204" pitchFamily="34" charset="0"/>
              </a:rPr>
              <a:t>الويبو</a:t>
            </a:r>
            <a:r>
              <a:rPr lang="ar-SY" sz="1400" dirty="0">
                <a:latin typeface="Calibri" panose="020F0502020204030204" pitchFamily="34" charset="0"/>
                <a:cs typeface="Calibri" panose="020F0502020204030204" pitchFamily="34" charset="0"/>
              </a:rPr>
              <a:t> لإدارة المخاطر والرقابة </a:t>
            </a:r>
            <a:r>
              <a:rPr lang="ar-SY" sz="1400" dirty="0" smtClean="0">
                <a:latin typeface="Calibri" panose="020F0502020204030204" pitchFamily="34" charset="0"/>
                <a:cs typeface="Calibri" panose="020F0502020204030204" pitchFamily="34" charset="0"/>
              </a:rPr>
              <a:t>الداخلية</a:t>
            </a:r>
          </a:p>
          <a:p>
            <a:pPr lvl="2" algn="r" rtl="1">
              <a:buClr>
                <a:schemeClr val="accent5">
                  <a:lumMod val="50000"/>
                </a:schemeClr>
              </a:buClr>
              <a:buSzPct val="100000"/>
              <a:buFont typeface="Wingdings" panose="05000000000000000000" pitchFamily="2" charset="2"/>
              <a:buChar char="§"/>
            </a:pPr>
            <a:r>
              <a:rPr lang="ar-SY" sz="1400" dirty="0" smtClean="0">
                <a:latin typeface="Calibri" panose="020F0502020204030204" pitchFamily="34" charset="0"/>
                <a:cs typeface="Calibri" panose="020F0502020204030204" pitchFamily="34" charset="0"/>
              </a:rPr>
              <a:t>تحسينات </a:t>
            </a:r>
            <a:r>
              <a:rPr lang="ar-SY" sz="1400" dirty="0">
                <a:latin typeface="Calibri" panose="020F0502020204030204" pitchFamily="34" charset="0"/>
                <a:cs typeface="Calibri" panose="020F0502020204030204" pitchFamily="34" charset="0"/>
              </a:rPr>
              <a:t>الوعي الإداري </a:t>
            </a:r>
            <a:r>
              <a:rPr lang="ar-SY" sz="1400" dirty="0" smtClean="0">
                <a:latin typeface="Calibri" panose="020F0502020204030204" pitchFamily="34" charset="0"/>
                <a:cs typeface="Calibri" panose="020F0502020204030204" pitchFamily="34" charset="0"/>
              </a:rPr>
              <a:t>والمساءلة</a:t>
            </a:r>
          </a:p>
          <a:p>
            <a:pPr lvl="2" algn="r" rtl="1">
              <a:buClr>
                <a:schemeClr val="accent5">
                  <a:lumMod val="50000"/>
                </a:schemeClr>
              </a:buClr>
              <a:buSzPct val="100000"/>
              <a:buFont typeface="Wingdings" panose="05000000000000000000" pitchFamily="2" charset="2"/>
              <a:buChar char="§"/>
            </a:pPr>
            <a:r>
              <a:rPr lang="ar-SY" sz="1400" dirty="0">
                <a:latin typeface="Calibri" panose="020F0502020204030204" pitchFamily="34" charset="0"/>
                <a:cs typeface="Calibri" panose="020F0502020204030204" pitchFamily="34" charset="0"/>
              </a:rPr>
              <a:t>التخطيط للموارد </a:t>
            </a:r>
            <a:r>
              <a:rPr lang="ar-SY" sz="1400" dirty="0" smtClean="0">
                <a:latin typeface="Calibri" panose="020F0502020204030204" pitchFamily="34" charset="0"/>
                <a:cs typeface="Calibri" panose="020F0502020204030204" pitchFamily="34" charset="0"/>
              </a:rPr>
              <a:t>المؤسسية </a:t>
            </a:r>
            <a:r>
              <a:rPr lang="ar-SY" sz="1400" dirty="0">
                <a:latin typeface="Calibri" panose="020F0502020204030204" pitchFamily="34" charset="0"/>
                <a:cs typeface="Calibri" panose="020F0502020204030204" pitchFamily="34" charset="0"/>
              </a:rPr>
              <a:t>/ أنظمة إدارة </a:t>
            </a:r>
            <a:r>
              <a:rPr lang="ar-SY" sz="1400" dirty="0" smtClean="0">
                <a:latin typeface="Calibri" panose="020F0502020204030204" pitchFamily="34" charset="0"/>
                <a:cs typeface="Calibri" panose="020F0502020204030204" pitchFamily="34" charset="0"/>
              </a:rPr>
              <a:t>الأداء</a:t>
            </a:r>
          </a:p>
          <a:p>
            <a:pPr marL="914400" lvl="2" indent="0">
              <a:buClr>
                <a:schemeClr val="accent5">
                  <a:lumMod val="50000"/>
                </a:schemeClr>
              </a:buClr>
              <a:buSzPct val="100000"/>
              <a:buNone/>
            </a:pPr>
            <a:endParaRPr lang="en-US" sz="600" dirty="0" smtClean="0">
              <a:latin typeface="Calibri" panose="020F0502020204030204" pitchFamily="34" charset="0"/>
              <a:cs typeface="Calibri" panose="020F0502020204030204" pitchFamily="34" charset="0"/>
            </a:endParaRPr>
          </a:p>
          <a:p>
            <a:pPr marL="400050" indent="-285750" algn="r" rtl="1">
              <a:buClr>
                <a:schemeClr val="accent5">
                  <a:lumMod val="50000"/>
                </a:schemeClr>
              </a:buClr>
              <a:buSzPct val="100000"/>
              <a:buFont typeface="Wingdings" panose="05000000000000000000" pitchFamily="2" charset="2"/>
              <a:buChar char="q"/>
            </a:pPr>
            <a:r>
              <a:rPr lang="ar-SY" sz="1600" dirty="0" smtClean="0">
                <a:latin typeface="Calibri" panose="020F0502020204030204" pitchFamily="34" charset="0"/>
                <a:cs typeface="Calibri" panose="020F0502020204030204" pitchFamily="34" charset="0"/>
              </a:rPr>
              <a:t>القيادة </a:t>
            </a:r>
            <a:r>
              <a:rPr lang="ar-SY" sz="1600" dirty="0">
                <a:latin typeface="Calibri" panose="020F0502020204030204" pitchFamily="34" charset="0"/>
                <a:cs typeface="Calibri" panose="020F0502020204030204" pitchFamily="34" charset="0"/>
              </a:rPr>
              <a:t>العليا </a:t>
            </a:r>
            <a:r>
              <a:rPr lang="ar-SY" sz="1600" dirty="0" err="1">
                <a:latin typeface="Calibri" panose="020F0502020204030204" pitchFamily="34" charset="0"/>
                <a:cs typeface="Calibri" panose="020F0502020204030204" pitchFamily="34" charset="0"/>
              </a:rPr>
              <a:t>للويبو</a:t>
            </a:r>
            <a:r>
              <a:rPr lang="ar-SY" sz="1600" dirty="0">
                <a:latin typeface="Calibri" panose="020F0502020204030204" pitchFamily="34" charset="0"/>
                <a:cs typeface="Calibri" panose="020F0502020204030204" pitchFamily="34" charset="0"/>
              </a:rPr>
              <a:t> تواصل </a:t>
            </a:r>
            <a:r>
              <a:rPr lang="ar-SY" sz="1600" dirty="0" smtClean="0">
                <a:latin typeface="Calibri" panose="020F0502020204030204" pitchFamily="34" charset="0"/>
                <a:cs typeface="Calibri" panose="020F0502020204030204" pitchFamily="34" charset="0"/>
              </a:rPr>
              <a:t>التركيز </a:t>
            </a:r>
            <a:r>
              <a:rPr lang="ar-SY" sz="1600" dirty="0">
                <a:latin typeface="Calibri" panose="020F0502020204030204" pitchFamily="34" charset="0"/>
                <a:cs typeface="Calibri" panose="020F0502020204030204" pitchFamily="34" charset="0"/>
              </a:rPr>
              <a:t>على تغيير الثقافة السائدة بهدف تمكين الموظفين وزيادة تعزيز المساءلة والسرعة </a:t>
            </a:r>
            <a:r>
              <a:rPr lang="ar-SY" sz="1600" dirty="0" smtClean="0">
                <a:latin typeface="Calibri" panose="020F0502020204030204" pitchFamily="34" charset="0"/>
                <a:cs typeface="Calibri" panose="020F0502020204030204" pitchFamily="34" charset="0"/>
              </a:rPr>
              <a:t>والكفاءة</a:t>
            </a:r>
          </a:p>
          <a:p>
            <a:pPr marL="400050" indent="-285750" algn="r" rtl="1">
              <a:buClr>
                <a:schemeClr val="accent5">
                  <a:lumMod val="50000"/>
                </a:schemeClr>
              </a:buClr>
              <a:buSzPct val="100000"/>
              <a:buFont typeface="Wingdings" panose="05000000000000000000" pitchFamily="2" charset="2"/>
              <a:buChar char="q"/>
            </a:pPr>
            <a:r>
              <a:rPr lang="ar-SY" sz="1600" dirty="0" smtClean="0">
                <a:latin typeface="Calibri" panose="020F0502020204030204" pitchFamily="34" charset="0"/>
                <a:cs typeface="Calibri" panose="020F0502020204030204" pitchFamily="34" charset="0"/>
              </a:rPr>
              <a:t>صيغت التعديلات </a:t>
            </a:r>
            <a:r>
              <a:rPr lang="ar-SY" sz="1600" dirty="0">
                <a:latin typeface="Calibri" panose="020F0502020204030204" pitchFamily="34" charset="0"/>
                <a:cs typeface="Calibri" panose="020F0502020204030204" pitchFamily="34" charset="0"/>
              </a:rPr>
              <a:t>المقترحة على النظام المالي </a:t>
            </a:r>
            <a:r>
              <a:rPr lang="ar-SY" sz="1600" dirty="0" smtClean="0">
                <a:latin typeface="Calibri" panose="020F0502020204030204" pitchFamily="34" charset="0"/>
                <a:cs typeface="Calibri" panose="020F0502020204030204" pitchFamily="34" charset="0"/>
              </a:rPr>
              <a:t>ولائحته بدعم </a:t>
            </a:r>
            <a:r>
              <a:rPr lang="ar-SY" sz="1600" dirty="0">
                <a:latin typeface="Calibri" panose="020F0502020204030204" pitchFamily="34" charset="0"/>
                <a:cs typeface="Calibri" panose="020F0502020204030204" pitchFamily="34" charset="0"/>
              </a:rPr>
              <a:t>من استشاريين خارجيين </a:t>
            </a:r>
            <a:r>
              <a:rPr lang="ar-SY" sz="1600" dirty="0" smtClean="0">
                <a:latin typeface="Calibri" panose="020F0502020204030204" pitchFamily="34" charset="0"/>
                <a:cs typeface="Calibri" panose="020F0502020204030204" pitchFamily="34" charset="0"/>
              </a:rPr>
              <a:t>متخصصين، </a:t>
            </a:r>
            <a:r>
              <a:rPr lang="ar-SY" sz="1600" dirty="0">
                <a:latin typeface="Calibri" panose="020F0502020204030204" pitchFamily="34" charset="0"/>
                <a:cs typeface="Calibri" panose="020F0502020204030204" pitchFamily="34" charset="0"/>
              </a:rPr>
              <a:t>وبعد مشاورات مع </a:t>
            </a:r>
            <a:r>
              <a:rPr lang="ar-SY" sz="1600" dirty="0" smtClean="0">
                <a:latin typeface="Calibri" panose="020F0502020204030204" pitchFamily="34" charset="0"/>
                <a:cs typeface="Calibri" panose="020F0502020204030204" pitchFamily="34" charset="0"/>
              </a:rPr>
              <a:t>مدقق الحسابات </a:t>
            </a:r>
            <a:r>
              <a:rPr lang="ar-SY" sz="1600" dirty="0">
                <a:latin typeface="Calibri" panose="020F0502020204030204" pitchFamily="34" charset="0"/>
                <a:cs typeface="Calibri" panose="020F0502020204030204" pitchFamily="34" charset="0"/>
              </a:rPr>
              <a:t>الخارجي واللجنة الاستشارية المستقلة </a:t>
            </a:r>
            <a:r>
              <a:rPr lang="ar-SY" sz="1600" dirty="0" smtClean="0">
                <a:latin typeface="Calibri" panose="020F0502020204030204" pitchFamily="34" charset="0"/>
                <a:cs typeface="Calibri" panose="020F0502020204030204" pitchFamily="34" charset="0"/>
              </a:rPr>
              <a:t>للرقابة</a:t>
            </a:r>
            <a:endParaRPr lang="en-US" sz="1600" dirty="0">
              <a:latin typeface="Calibri" panose="020F0502020204030204" pitchFamily="34" charset="0"/>
              <a:cs typeface="Calibri" panose="020F0502020204030204" pitchFamily="34" charset="0"/>
            </a:endParaRPr>
          </a:p>
          <a:p>
            <a:pPr marL="114300" indent="0">
              <a:buClr>
                <a:schemeClr val="accent5">
                  <a:lumMod val="50000"/>
                </a:schemeClr>
              </a:buClr>
              <a:buSzPct val="100000"/>
              <a:buNone/>
            </a:pPr>
            <a:endParaRPr lang="en-US" sz="1600" dirty="0" smtClean="0"/>
          </a:p>
          <a:p>
            <a:pPr marL="0" indent="0">
              <a:buNone/>
            </a:pPr>
            <a:r>
              <a:rPr lang="en-US" sz="1100" dirty="0"/>
              <a:t> </a:t>
            </a:r>
          </a:p>
          <a:p>
            <a:pPr eaLnBrk="1" hangingPunct="1">
              <a:buFontTx/>
              <a:buNone/>
            </a:pPr>
            <a:endParaRPr lang="fr-CH" dirty="0" smtClean="0"/>
          </a:p>
        </p:txBody>
      </p:sp>
      <p:pic>
        <p:nvPicPr>
          <p:cNvPr id="4" name="Picture 3"/>
          <p:cNvPicPr>
            <a:picLocks noChangeAspect="1"/>
          </p:cNvPicPr>
          <p:nvPr/>
        </p:nvPicPr>
        <p:blipFill>
          <a:blip r:embed="rId4"/>
          <a:stretch>
            <a:fillRect/>
          </a:stretch>
        </p:blipFill>
        <p:spPr>
          <a:xfrm>
            <a:off x="683568" y="1934673"/>
            <a:ext cx="1402127" cy="87483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wipe(down)">
                                      <p:cBhvr>
                                        <p:cTn id="7" dur="500"/>
                                        <p:tgtEl>
                                          <p:spTgt spid="40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099">
                                            <p:txEl>
                                              <p:pRg st="1" end="1"/>
                                            </p:txEl>
                                          </p:spTgt>
                                        </p:tgtEl>
                                        <p:attrNameLst>
                                          <p:attrName>style.visibility</p:attrName>
                                        </p:attrNameLst>
                                      </p:cBhvr>
                                      <p:to>
                                        <p:strVal val="visible"/>
                                      </p:to>
                                    </p:set>
                                    <p:animEffect transition="in" filter="wipe(down)">
                                      <p:cBhvr>
                                        <p:cTn id="12" dur="500"/>
                                        <p:tgtEl>
                                          <p:spTgt spid="40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099">
                                            <p:txEl>
                                              <p:pRg st="4" end="4"/>
                                            </p:txEl>
                                          </p:spTgt>
                                        </p:tgtEl>
                                        <p:attrNameLst>
                                          <p:attrName>style.visibility</p:attrName>
                                        </p:attrNameLst>
                                      </p:cBhvr>
                                      <p:to>
                                        <p:strVal val="visible"/>
                                      </p:to>
                                    </p:set>
                                    <p:animEffect transition="in" filter="wipe(down)">
                                      <p:cBhvr>
                                        <p:cTn id="17" dur="500"/>
                                        <p:tgtEl>
                                          <p:spTgt spid="409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099">
                                            <p:txEl>
                                              <p:pRg st="5" end="5"/>
                                            </p:txEl>
                                          </p:spTgt>
                                        </p:tgtEl>
                                        <p:attrNameLst>
                                          <p:attrName>style.visibility</p:attrName>
                                        </p:attrNameLst>
                                      </p:cBhvr>
                                      <p:to>
                                        <p:strVal val="visible"/>
                                      </p:to>
                                    </p:set>
                                    <p:animEffect transition="in" filter="wipe(down)">
                                      <p:cBhvr>
                                        <p:cTn id="22" dur="500"/>
                                        <p:tgtEl>
                                          <p:spTgt spid="4099">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099">
                                            <p:txEl>
                                              <p:pRg st="6" end="6"/>
                                            </p:txEl>
                                          </p:spTgt>
                                        </p:tgtEl>
                                        <p:attrNameLst>
                                          <p:attrName>style.visibility</p:attrName>
                                        </p:attrNameLst>
                                      </p:cBhvr>
                                      <p:to>
                                        <p:strVal val="visible"/>
                                      </p:to>
                                    </p:set>
                                    <p:animEffect transition="in" filter="wipe(down)">
                                      <p:cBhvr>
                                        <p:cTn id="27" dur="500"/>
                                        <p:tgtEl>
                                          <p:spTgt spid="4099">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099">
                                            <p:txEl>
                                              <p:pRg st="7" end="7"/>
                                            </p:txEl>
                                          </p:spTgt>
                                        </p:tgtEl>
                                        <p:attrNameLst>
                                          <p:attrName>style.visibility</p:attrName>
                                        </p:attrNameLst>
                                      </p:cBhvr>
                                      <p:to>
                                        <p:strVal val="visible"/>
                                      </p:to>
                                    </p:set>
                                    <p:animEffect transition="in" filter="wipe(down)">
                                      <p:cBhvr>
                                        <p:cTn id="32" dur="500"/>
                                        <p:tgtEl>
                                          <p:spTgt spid="4099">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4099">
                                            <p:txEl>
                                              <p:pRg st="9" end="9"/>
                                            </p:txEl>
                                          </p:spTgt>
                                        </p:tgtEl>
                                        <p:attrNameLst>
                                          <p:attrName>style.visibility</p:attrName>
                                        </p:attrNameLst>
                                      </p:cBhvr>
                                      <p:to>
                                        <p:strVal val="visible"/>
                                      </p:to>
                                    </p:set>
                                    <p:animEffect transition="in" filter="wipe(down)">
                                      <p:cBhvr>
                                        <p:cTn id="37" dur="500"/>
                                        <p:tgtEl>
                                          <p:spTgt spid="4099">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4099">
                                            <p:txEl>
                                              <p:pRg st="10" end="10"/>
                                            </p:txEl>
                                          </p:spTgt>
                                        </p:tgtEl>
                                        <p:attrNameLst>
                                          <p:attrName>style.visibility</p:attrName>
                                        </p:attrNameLst>
                                      </p:cBhvr>
                                      <p:to>
                                        <p:strVal val="visible"/>
                                      </p:to>
                                    </p:set>
                                    <p:animEffect transition="in" filter="wipe(down)">
                                      <p:cBhvr>
                                        <p:cTn id="42" dur="500"/>
                                        <p:tgtEl>
                                          <p:spTgt spid="4099">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ipe(down)">
                                      <p:cBhvr>
                                        <p:cTn id="4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05979"/>
            <a:ext cx="8229600" cy="493776"/>
          </a:xfrm>
          <a:solidFill>
            <a:schemeClr val="accent1">
              <a:lumMod val="75000"/>
            </a:schemeClr>
          </a:solidFill>
          <a:ln>
            <a:solidFill>
              <a:srgbClr val="0070C0"/>
            </a:solidFill>
          </a:ln>
        </p:spPr>
        <p:txBody>
          <a:bodyPr/>
          <a:lstStyle/>
          <a:p>
            <a:pPr algn="ctr" rtl="1"/>
            <a:r>
              <a:rPr lang="ar-SY" b="1" dirty="0" smtClean="0">
                <a:solidFill>
                  <a:schemeClr val="accent5">
                    <a:lumMod val="10000"/>
                  </a:schemeClr>
                </a:solidFill>
                <a:latin typeface="Calibri" panose="020F0502020204030204" pitchFamily="34" charset="0"/>
                <a:cs typeface="Calibri" panose="020F0502020204030204" pitchFamily="34" charset="0"/>
              </a:rPr>
              <a:t>تحليلات النظام </a:t>
            </a:r>
            <a:r>
              <a:rPr lang="ar-SY" b="1" dirty="0">
                <a:solidFill>
                  <a:schemeClr val="accent5">
                    <a:lumMod val="10000"/>
                  </a:schemeClr>
                </a:solidFill>
                <a:latin typeface="Calibri" panose="020F0502020204030204" pitchFamily="34" charset="0"/>
                <a:cs typeface="Calibri" panose="020F0502020204030204" pitchFamily="34" charset="0"/>
              </a:rPr>
              <a:t>المالي </a:t>
            </a:r>
            <a:r>
              <a:rPr lang="ar-SY" b="1" dirty="0" smtClean="0">
                <a:solidFill>
                  <a:schemeClr val="accent5">
                    <a:lumMod val="10000"/>
                  </a:schemeClr>
                </a:solidFill>
                <a:latin typeface="Calibri" panose="020F0502020204030204" pitchFamily="34" charset="0"/>
                <a:cs typeface="Calibri" panose="020F0502020204030204" pitchFamily="34" charset="0"/>
              </a:rPr>
              <a:t>ولائحته</a:t>
            </a:r>
            <a:endParaRPr lang="fr-CH" b="1" dirty="0" smtClean="0">
              <a:solidFill>
                <a:schemeClr val="accent5">
                  <a:lumMod val="10000"/>
                </a:schemeClr>
              </a:solidFill>
              <a:latin typeface="Calibri" panose="020F0502020204030204" pitchFamily="34" charset="0"/>
              <a:cs typeface="Calibri" panose="020F0502020204030204" pitchFamily="34" charset="0"/>
            </a:endParaRPr>
          </a:p>
        </p:txBody>
      </p:sp>
      <p:sp>
        <p:nvSpPr>
          <p:cNvPr id="16" name="Rettangolo 19">
            <a:extLst>
              <a:ext uri="{FF2B5EF4-FFF2-40B4-BE49-F238E27FC236}">
                <a16:creationId xmlns:a16="http://schemas.microsoft.com/office/drawing/2014/main" id="{712D692D-F0FD-4F9E-BE6F-0B69F906A65A}"/>
              </a:ext>
            </a:extLst>
          </p:cNvPr>
          <p:cNvSpPr/>
          <p:nvPr/>
        </p:nvSpPr>
        <p:spPr>
          <a:xfrm>
            <a:off x="3894442" y="1045178"/>
            <a:ext cx="1708529" cy="216001"/>
          </a:xfrm>
          <a:prstGeom prst="rect">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40500" tIns="40500" rIns="40500" bIns="40500" rtlCol="0" anchor="ctr"/>
          <a:lstStyle/>
          <a:p>
            <a:pPr algn="ctr" rtl="1"/>
            <a:r>
              <a:rPr lang="ar-SY" sz="1200" b="1" i="1" dirty="0">
                <a:solidFill>
                  <a:schemeClr val="accent5">
                    <a:lumMod val="25000"/>
                  </a:schemeClr>
                </a:solidFill>
                <a:latin typeface="Calibri" panose="020F0502020204030204" pitchFamily="34" charset="0"/>
                <a:cs typeface="Calibri" panose="020F0502020204030204" pitchFamily="34" charset="0"/>
              </a:rPr>
              <a:t>مجالات </a:t>
            </a:r>
            <a:r>
              <a:rPr lang="ar-SY" sz="1200" b="1" i="1" dirty="0" smtClean="0">
                <a:solidFill>
                  <a:schemeClr val="accent5">
                    <a:lumMod val="25000"/>
                  </a:schemeClr>
                </a:solidFill>
                <a:latin typeface="Calibri" panose="020F0502020204030204" pitchFamily="34" charset="0"/>
                <a:cs typeface="Calibri" panose="020F0502020204030204" pitchFamily="34" charset="0"/>
              </a:rPr>
              <a:t>التدخل</a:t>
            </a:r>
            <a:endParaRPr lang="en-US" sz="1200" b="1" i="1" dirty="0">
              <a:solidFill>
                <a:schemeClr val="accent5">
                  <a:lumMod val="25000"/>
                </a:schemeClr>
              </a:solidFill>
              <a:latin typeface="Calibri" panose="020F0502020204030204" pitchFamily="34" charset="0"/>
              <a:cs typeface="Calibri" panose="020F0502020204030204" pitchFamily="34" charset="0"/>
            </a:endParaRPr>
          </a:p>
        </p:txBody>
      </p:sp>
      <p:sp>
        <p:nvSpPr>
          <p:cNvPr id="17" name="Rettangolo 39">
            <a:extLst>
              <a:ext uri="{FF2B5EF4-FFF2-40B4-BE49-F238E27FC236}">
                <a16:creationId xmlns:a16="http://schemas.microsoft.com/office/drawing/2014/main" id="{6B12342B-C6B6-4D2D-839F-BEBAD57E261D}"/>
              </a:ext>
            </a:extLst>
          </p:cNvPr>
          <p:cNvSpPr/>
          <p:nvPr/>
        </p:nvSpPr>
        <p:spPr>
          <a:xfrm>
            <a:off x="429211" y="1453598"/>
            <a:ext cx="5726965" cy="3278392"/>
          </a:xfrm>
          <a:prstGeom prst="rect">
            <a:avLst/>
          </a:prstGeom>
          <a:no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lIns="40500" tIns="40500" rIns="40500" bIns="40500" rtlCol="0" anchor="ctr"/>
          <a:lstStyle/>
          <a:p>
            <a:pPr algn="ctr"/>
            <a:endParaRPr lang="it-IT" sz="750" dirty="0">
              <a:solidFill>
                <a:schemeClr val="bg1"/>
              </a:solidFill>
            </a:endParaRPr>
          </a:p>
        </p:txBody>
      </p:sp>
      <p:sp>
        <p:nvSpPr>
          <p:cNvPr id="18" name="Rettangolo con angoli arrotondati 36">
            <a:extLst>
              <a:ext uri="{FF2B5EF4-FFF2-40B4-BE49-F238E27FC236}">
                <a16:creationId xmlns:a16="http://schemas.microsoft.com/office/drawing/2014/main" id="{DAC48438-39A7-474A-B16A-6E9F6915E074}"/>
              </a:ext>
            </a:extLst>
          </p:cNvPr>
          <p:cNvSpPr/>
          <p:nvPr/>
        </p:nvSpPr>
        <p:spPr>
          <a:xfrm>
            <a:off x="6701408" y="1454048"/>
            <a:ext cx="2091115" cy="3108930"/>
          </a:xfrm>
          <a:prstGeom prst="roundRect">
            <a:avLst/>
          </a:prstGeom>
          <a:noFill/>
          <a:ln w="19050">
            <a:solidFill>
              <a:srgbClr val="470A68"/>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it-IT" sz="1000" dirty="0">
              <a:solidFill>
                <a:schemeClr val="bg1"/>
              </a:solidFill>
            </a:endParaRPr>
          </a:p>
        </p:txBody>
      </p:sp>
      <p:grpSp>
        <p:nvGrpSpPr>
          <p:cNvPr id="19" name="Gruppo 46">
            <a:extLst>
              <a:ext uri="{FF2B5EF4-FFF2-40B4-BE49-F238E27FC236}">
                <a16:creationId xmlns:a16="http://schemas.microsoft.com/office/drawing/2014/main" id="{07B2208D-D93F-41C1-AE68-B33391D7417A}"/>
              </a:ext>
            </a:extLst>
          </p:cNvPr>
          <p:cNvGrpSpPr/>
          <p:nvPr/>
        </p:nvGrpSpPr>
        <p:grpSpPr>
          <a:xfrm>
            <a:off x="6350117" y="1011946"/>
            <a:ext cx="720000" cy="720000"/>
            <a:chOff x="8676196" y="5201626"/>
            <a:chExt cx="1119588" cy="1119588"/>
          </a:xfrm>
        </p:grpSpPr>
        <p:sp>
          <p:nvSpPr>
            <p:cNvPr id="20" name="Forma libre: forma 19">
              <a:extLst>
                <a:ext uri="{FF2B5EF4-FFF2-40B4-BE49-F238E27FC236}">
                  <a16:creationId xmlns:a16="http://schemas.microsoft.com/office/drawing/2014/main" id="{C7EB5332-F4FD-4B9C-8EB9-71A53E5EBF1E}"/>
                </a:ext>
              </a:extLst>
            </p:cNvPr>
            <p:cNvSpPr>
              <a:spLocks noChangeAspect="1"/>
            </p:cNvSpPr>
            <p:nvPr/>
          </p:nvSpPr>
          <p:spPr>
            <a:xfrm>
              <a:off x="8676196" y="5201626"/>
              <a:ext cx="1119588" cy="1119588"/>
            </a:xfrm>
            <a:custGeom>
              <a:avLst/>
              <a:gdLst>
                <a:gd name="connsiteX0" fmla="*/ 779790 w 766032"/>
                <a:gd name="connsiteY0" fmla="*/ 389895 h 766032"/>
                <a:gd name="connsiteX1" fmla="*/ 389895 w 766032"/>
                <a:gd name="connsiteY1" fmla="*/ 779790 h 766032"/>
                <a:gd name="connsiteX2" fmla="*/ 0 w 766032"/>
                <a:gd name="connsiteY2" fmla="*/ 389895 h 766032"/>
                <a:gd name="connsiteX3" fmla="*/ 389895 w 766032"/>
                <a:gd name="connsiteY3" fmla="*/ 0 h 766032"/>
                <a:gd name="connsiteX4" fmla="*/ 779790 w 766032"/>
                <a:gd name="connsiteY4" fmla="*/ 389895 h 766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6032" h="766032">
                  <a:moveTo>
                    <a:pt x="779790" y="389895"/>
                  </a:moveTo>
                  <a:cubicBezTo>
                    <a:pt x="779790" y="605228"/>
                    <a:pt x="605228" y="779790"/>
                    <a:pt x="389895" y="779790"/>
                  </a:cubicBezTo>
                  <a:cubicBezTo>
                    <a:pt x="174562" y="779790"/>
                    <a:pt x="0" y="605228"/>
                    <a:pt x="0" y="389895"/>
                  </a:cubicBezTo>
                  <a:cubicBezTo>
                    <a:pt x="0" y="174562"/>
                    <a:pt x="174562" y="0"/>
                    <a:pt x="389895" y="0"/>
                  </a:cubicBezTo>
                  <a:cubicBezTo>
                    <a:pt x="605228" y="0"/>
                    <a:pt x="779790" y="174562"/>
                    <a:pt x="779790" y="389895"/>
                  </a:cubicBezTo>
                  <a:close/>
                </a:path>
              </a:pathLst>
            </a:custGeom>
            <a:solidFill>
              <a:srgbClr val="460968"/>
            </a:solidFill>
            <a:ln w="57150" cap="flat">
              <a:solidFill>
                <a:schemeClr val="bg1"/>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endParaRPr>
            </a:p>
          </p:txBody>
        </p:sp>
        <p:sp>
          <p:nvSpPr>
            <p:cNvPr id="21" name="Freeform 1215">
              <a:extLst>
                <a:ext uri="{FF2B5EF4-FFF2-40B4-BE49-F238E27FC236}">
                  <a16:creationId xmlns:a16="http://schemas.microsoft.com/office/drawing/2014/main" id="{6CA3CA03-49DD-4A13-850D-492964B029B3}"/>
                </a:ext>
              </a:extLst>
            </p:cNvPr>
            <p:cNvSpPr>
              <a:spLocks noEditPoints="1"/>
            </p:cNvSpPr>
            <p:nvPr/>
          </p:nvSpPr>
          <p:spPr bwMode="auto">
            <a:xfrm>
              <a:off x="9017778" y="5370542"/>
              <a:ext cx="205101" cy="205100"/>
            </a:xfrm>
            <a:custGeom>
              <a:avLst/>
              <a:gdLst>
                <a:gd name="T0" fmla="*/ 556 w 741"/>
                <a:gd name="T1" fmla="*/ 51 h 742"/>
                <a:gd name="T2" fmla="*/ 473 w 741"/>
                <a:gd name="T3" fmla="*/ 16 h 742"/>
                <a:gd name="T4" fmla="*/ 386 w 741"/>
                <a:gd name="T5" fmla="*/ 2 h 742"/>
                <a:gd name="T6" fmla="*/ 297 w 741"/>
                <a:gd name="T7" fmla="*/ 8 h 742"/>
                <a:gd name="T8" fmla="*/ 212 w 741"/>
                <a:gd name="T9" fmla="*/ 36 h 742"/>
                <a:gd name="T10" fmla="*/ 135 w 741"/>
                <a:gd name="T11" fmla="*/ 85 h 742"/>
                <a:gd name="T12" fmla="*/ 71 w 741"/>
                <a:gd name="T13" fmla="*/ 154 h 742"/>
                <a:gd name="T14" fmla="*/ 26 w 741"/>
                <a:gd name="T15" fmla="*/ 234 h 742"/>
                <a:gd name="T16" fmla="*/ 4 w 741"/>
                <a:gd name="T17" fmla="*/ 321 h 742"/>
                <a:gd name="T18" fmla="*/ 1 w 741"/>
                <a:gd name="T19" fmla="*/ 410 h 742"/>
                <a:gd name="T20" fmla="*/ 22 w 741"/>
                <a:gd name="T21" fmla="*/ 496 h 742"/>
                <a:gd name="T22" fmla="*/ 62 w 741"/>
                <a:gd name="T23" fmla="*/ 577 h 742"/>
                <a:gd name="T24" fmla="*/ 123 w 741"/>
                <a:gd name="T25" fmla="*/ 647 h 742"/>
                <a:gd name="T26" fmla="*/ 200 w 741"/>
                <a:gd name="T27" fmla="*/ 700 h 742"/>
                <a:gd name="T28" fmla="*/ 284 w 741"/>
                <a:gd name="T29" fmla="*/ 732 h 742"/>
                <a:gd name="T30" fmla="*/ 373 w 741"/>
                <a:gd name="T31" fmla="*/ 742 h 742"/>
                <a:gd name="T32" fmla="*/ 461 w 741"/>
                <a:gd name="T33" fmla="*/ 731 h 742"/>
                <a:gd name="T34" fmla="*/ 545 w 741"/>
                <a:gd name="T35" fmla="*/ 698 h 742"/>
                <a:gd name="T36" fmla="*/ 620 w 741"/>
                <a:gd name="T37" fmla="*/ 645 h 742"/>
                <a:gd name="T38" fmla="*/ 681 w 741"/>
                <a:gd name="T39" fmla="*/ 574 h 742"/>
                <a:gd name="T40" fmla="*/ 721 w 741"/>
                <a:gd name="T41" fmla="*/ 492 h 742"/>
                <a:gd name="T42" fmla="*/ 740 w 741"/>
                <a:gd name="T43" fmla="*/ 404 h 742"/>
                <a:gd name="T44" fmla="*/ 737 w 741"/>
                <a:gd name="T45" fmla="*/ 316 h 742"/>
                <a:gd name="T46" fmla="*/ 713 w 741"/>
                <a:gd name="T47" fmla="*/ 229 h 742"/>
                <a:gd name="T48" fmla="*/ 668 w 741"/>
                <a:gd name="T49" fmla="*/ 151 h 742"/>
                <a:gd name="T50" fmla="*/ 169 w 741"/>
                <a:gd name="T51" fmla="*/ 597 h 742"/>
                <a:gd name="T52" fmla="*/ 119 w 741"/>
                <a:gd name="T53" fmla="*/ 538 h 742"/>
                <a:gd name="T54" fmla="*/ 87 w 741"/>
                <a:gd name="T55" fmla="*/ 473 h 742"/>
                <a:gd name="T56" fmla="*/ 71 w 741"/>
                <a:gd name="T57" fmla="*/ 402 h 742"/>
                <a:gd name="T58" fmla="*/ 72 w 741"/>
                <a:gd name="T59" fmla="*/ 330 h 742"/>
                <a:gd name="T60" fmla="*/ 90 w 741"/>
                <a:gd name="T61" fmla="*/ 260 h 742"/>
                <a:gd name="T62" fmla="*/ 127 w 741"/>
                <a:gd name="T63" fmla="*/ 195 h 742"/>
                <a:gd name="T64" fmla="*/ 178 w 741"/>
                <a:gd name="T65" fmla="*/ 139 h 742"/>
                <a:gd name="T66" fmla="*/ 242 w 741"/>
                <a:gd name="T67" fmla="*/ 99 h 742"/>
                <a:gd name="T68" fmla="*/ 310 w 741"/>
                <a:gd name="T69" fmla="*/ 76 h 742"/>
                <a:gd name="T70" fmla="*/ 383 w 741"/>
                <a:gd name="T71" fmla="*/ 71 h 742"/>
                <a:gd name="T72" fmla="*/ 454 w 741"/>
                <a:gd name="T73" fmla="*/ 81 h 742"/>
                <a:gd name="T74" fmla="*/ 522 w 741"/>
                <a:gd name="T75" fmla="*/ 111 h 742"/>
                <a:gd name="T76" fmla="*/ 582 w 741"/>
                <a:gd name="T77" fmla="*/ 157 h 742"/>
                <a:gd name="T78" fmla="*/ 629 w 741"/>
                <a:gd name="T79" fmla="*/ 216 h 742"/>
                <a:gd name="T80" fmla="*/ 659 w 741"/>
                <a:gd name="T81" fmla="*/ 283 h 742"/>
                <a:gd name="T82" fmla="*/ 671 w 741"/>
                <a:gd name="T83" fmla="*/ 355 h 742"/>
                <a:gd name="T84" fmla="*/ 667 w 741"/>
                <a:gd name="T85" fmla="*/ 427 h 742"/>
                <a:gd name="T86" fmla="*/ 645 w 741"/>
                <a:gd name="T87" fmla="*/ 497 h 742"/>
                <a:gd name="T88" fmla="*/ 605 w 741"/>
                <a:gd name="T89" fmla="*/ 561 h 742"/>
                <a:gd name="T90" fmla="*/ 550 w 741"/>
                <a:gd name="T91" fmla="*/ 614 h 742"/>
                <a:gd name="T92" fmla="*/ 485 w 741"/>
                <a:gd name="T93" fmla="*/ 651 h 742"/>
                <a:gd name="T94" fmla="*/ 416 w 741"/>
                <a:gd name="T95" fmla="*/ 669 h 742"/>
                <a:gd name="T96" fmla="*/ 344 w 741"/>
                <a:gd name="T97" fmla="*/ 672 h 742"/>
                <a:gd name="T98" fmla="*/ 272 w 741"/>
                <a:gd name="T99" fmla="*/ 657 h 742"/>
                <a:gd name="T100" fmla="*/ 205 w 741"/>
                <a:gd name="T101" fmla="*/ 624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41" h="742">
                  <a:moveTo>
                    <a:pt x="618" y="95"/>
                  </a:moveTo>
                  <a:lnTo>
                    <a:pt x="603" y="83"/>
                  </a:lnTo>
                  <a:lnTo>
                    <a:pt x="588" y="72"/>
                  </a:lnTo>
                  <a:lnTo>
                    <a:pt x="573" y="61"/>
                  </a:lnTo>
                  <a:lnTo>
                    <a:pt x="556" y="51"/>
                  </a:lnTo>
                  <a:lnTo>
                    <a:pt x="540" y="43"/>
                  </a:lnTo>
                  <a:lnTo>
                    <a:pt x="524" y="34"/>
                  </a:lnTo>
                  <a:lnTo>
                    <a:pt x="508" y="27"/>
                  </a:lnTo>
                  <a:lnTo>
                    <a:pt x="491" y="21"/>
                  </a:lnTo>
                  <a:lnTo>
                    <a:pt x="473" y="16"/>
                  </a:lnTo>
                  <a:lnTo>
                    <a:pt x="456" y="11"/>
                  </a:lnTo>
                  <a:lnTo>
                    <a:pt x="439" y="7"/>
                  </a:lnTo>
                  <a:lnTo>
                    <a:pt x="421" y="5"/>
                  </a:lnTo>
                  <a:lnTo>
                    <a:pt x="403" y="3"/>
                  </a:lnTo>
                  <a:lnTo>
                    <a:pt x="386" y="2"/>
                  </a:lnTo>
                  <a:lnTo>
                    <a:pt x="367" y="0"/>
                  </a:lnTo>
                  <a:lnTo>
                    <a:pt x="350" y="2"/>
                  </a:lnTo>
                  <a:lnTo>
                    <a:pt x="332" y="3"/>
                  </a:lnTo>
                  <a:lnTo>
                    <a:pt x="315" y="5"/>
                  </a:lnTo>
                  <a:lnTo>
                    <a:pt x="297" y="8"/>
                  </a:lnTo>
                  <a:lnTo>
                    <a:pt x="280" y="12"/>
                  </a:lnTo>
                  <a:lnTo>
                    <a:pt x="263" y="17"/>
                  </a:lnTo>
                  <a:lnTo>
                    <a:pt x="245" y="22"/>
                  </a:lnTo>
                  <a:lnTo>
                    <a:pt x="228" y="29"/>
                  </a:lnTo>
                  <a:lnTo>
                    <a:pt x="212" y="36"/>
                  </a:lnTo>
                  <a:lnTo>
                    <a:pt x="196" y="45"/>
                  </a:lnTo>
                  <a:lnTo>
                    <a:pt x="181" y="53"/>
                  </a:lnTo>
                  <a:lnTo>
                    <a:pt x="164" y="63"/>
                  </a:lnTo>
                  <a:lnTo>
                    <a:pt x="149" y="74"/>
                  </a:lnTo>
                  <a:lnTo>
                    <a:pt x="135" y="85"/>
                  </a:lnTo>
                  <a:lnTo>
                    <a:pt x="121" y="98"/>
                  </a:lnTo>
                  <a:lnTo>
                    <a:pt x="107" y="111"/>
                  </a:lnTo>
                  <a:lnTo>
                    <a:pt x="94" y="125"/>
                  </a:lnTo>
                  <a:lnTo>
                    <a:pt x="82" y="139"/>
                  </a:lnTo>
                  <a:lnTo>
                    <a:pt x="71" y="154"/>
                  </a:lnTo>
                  <a:lnTo>
                    <a:pt x="60" y="169"/>
                  </a:lnTo>
                  <a:lnTo>
                    <a:pt x="50" y="185"/>
                  </a:lnTo>
                  <a:lnTo>
                    <a:pt x="41" y="201"/>
                  </a:lnTo>
                  <a:lnTo>
                    <a:pt x="33" y="218"/>
                  </a:lnTo>
                  <a:lnTo>
                    <a:pt x="26" y="234"/>
                  </a:lnTo>
                  <a:lnTo>
                    <a:pt x="20" y="251"/>
                  </a:lnTo>
                  <a:lnTo>
                    <a:pt x="14" y="268"/>
                  </a:lnTo>
                  <a:lnTo>
                    <a:pt x="10" y="286"/>
                  </a:lnTo>
                  <a:lnTo>
                    <a:pt x="6" y="303"/>
                  </a:lnTo>
                  <a:lnTo>
                    <a:pt x="4" y="321"/>
                  </a:lnTo>
                  <a:lnTo>
                    <a:pt x="1" y="338"/>
                  </a:lnTo>
                  <a:lnTo>
                    <a:pt x="0" y="357"/>
                  </a:lnTo>
                  <a:lnTo>
                    <a:pt x="0" y="374"/>
                  </a:lnTo>
                  <a:lnTo>
                    <a:pt x="0" y="391"/>
                  </a:lnTo>
                  <a:lnTo>
                    <a:pt x="1" y="410"/>
                  </a:lnTo>
                  <a:lnTo>
                    <a:pt x="4" y="427"/>
                  </a:lnTo>
                  <a:lnTo>
                    <a:pt x="7" y="444"/>
                  </a:lnTo>
                  <a:lnTo>
                    <a:pt x="11" y="463"/>
                  </a:lnTo>
                  <a:lnTo>
                    <a:pt x="15" y="480"/>
                  </a:lnTo>
                  <a:lnTo>
                    <a:pt x="22" y="496"/>
                  </a:lnTo>
                  <a:lnTo>
                    <a:pt x="28" y="513"/>
                  </a:lnTo>
                  <a:lnTo>
                    <a:pt x="35" y="530"/>
                  </a:lnTo>
                  <a:lnTo>
                    <a:pt x="44" y="546"/>
                  </a:lnTo>
                  <a:lnTo>
                    <a:pt x="52" y="562"/>
                  </a:lnTo>
                  <a:lnTo>
                    <a:pt x="62" y="577"/>
                  </a:lnTo>
                  <a:lnTo>
                    <a:pt x="73" y="592"/>
                  </a:lnTo>
                  <a:lnTo>
                    <a:pt x="83" y="606"/>
                  </a:lnTo>
                  <a:lnTo>
                    <a:pt x="96" y="621"/>
                  </a:lnTo>
                  <a:lnTo>
                    <a:pt x="109" y="634"/>
                  </a:lnTo>
                  <a:lnTo>
                    <a:pt x="123" y="647"/>
                  </a:lnTo>
                  <a:lnTo>
                    <a:pt x="137" y="660"/>
                  </a:lnTo>
                  <a:lnTo>
                    <a:pt x="153" y="671"/>
                  </a:lnTo>
                  <a:lnTo>
                    <a:pt x="168" y="682"/>
                  </a:lnTo>
                  <a:lnTo>
                    <a:pt x="184" y="692"/>
                  </a:lnTo>
                  <a:lnTo>
                    <a:pt x="200" y="700"/>
                  </a:lnTo>
                  <a:lnTo>
                    <a:pt x="216" y="709"/>
                  </a:lnTo>
                  <a:lnTo>
                    <a:pt x="234" y="715"/>
                  </a:lnTo>
                  <a:lnTo>
                    <a:pt x="250" y="722"/>
                  </a:lnTo>
                  <a:lnTo>
                    <a:pt x="267" y="727"/>
                  </a:lnTo>
                  <a:lnTo>
                    <a:pt x="284" y="732"/>
                  </a:lnTo>
                  <a:lnTo>
                    <a:pt x="302" y="736"/>
                  </a:lnTo>
                  <a:lnTo>
                    <a:pt x="320" y="739"/>
                  </a:lnTo>
                  <a:lnTo>
                    <a:pt x="337" y="740"/>
                  </a:lnTo>
                  <a:lnTo>
                    <a:pt x="356" y="741"/>
                  </a:lnTo>
                  <a:lnTo>
                    <a:pt x="373" y="742"/>
                  </a:lnTo>
                  <a:lnTo>
                    <a:pt x="391" y="741"/>
                  </a:lnTo>
                  <a:lnTo>
                    <a:pt x="408" y="740"/>
                  </a:lnTo>
                  <a:lnTo>
                    <a:pt x="426" y="738"/>
                  </a:lnTo>
                  <a:lnTo>
                    <a:pt x="444" y="735"/>
                  </a:lnTo>
                  <a:lnTo>
                    <a:pt x="461" y="731"/>
                  </a:lnTo>
                  <a:lnTo>
                    <a:pt x="479" y="726"/>
                  </a:lnTo>
                  <a:lnTo>
                    <a:pt x="495" y="721"/>
                  </a:lnTo>
                  <a:lnTo>
                    <a:pt x="512" y="714"/>
                  </a:lnTo>
                  <a:lnTo>
                    <a:pt x="528" y="707"/>
                  </a:lnTo>
                  <a:lnTo>
                    <a:pt x="545" y="698"/>
                  </a:lnTo>
                  <a:lnTo>
                    <a:pt x="561" y="689"/>
                  </a:lnTo>
                  <a:lnTo>
                    <a:pt x="576" y="680"/>
                  </a:lnTo>
                  <a:lnTo>
                    <a:pt x="591" y="669"/>
                  </a:lnTo>
                  <a:lnTo>
                    <a:pt x="606" y="658"/>
                  </a:lnTo>
                  <a:lnTo>
                    <a:pt x="620" y="645"/>
                  </a:lnTo>
                  <a:lnTo>
                    <a:pt x="633" y="632"/>
                  </a:lnTo>
                  <a:lnTo>
                    <a:pt x="646" y="618"/>
                  </a:lnTo>
                  <a:lnTo>
                    <a:pt x="659" y="604"/>
                  </a:lnTo>
                  <a:lnTo>
                    <a:pt x="670" y="589"/>
                  </a:lnTo>
                  <a:lnTo>
                    <a:pt x="681" y="574"/>
                  </a:lnTo>
                  <a:lnTo>
                    <a:pt x="690" y="558"/>
                  </a:lnTo>
                  <a:lnTo>
                    <a:pt x="700" y="542"/>
                  </a:lnTo>
                  <a:lnTo>
                    <a:pt x="708" y="525"/>
                  </a:lnTo>
                  <a:lnTo>
                    <a:pt x="715" y="509"/>
                  </a:lnTo>
                  <a:lnTo>
                    <a:pt x="721" y="492"/>
                  </a:lnTo>
                  <a:lnTo>
                    <a:pt x="726" y="475"/>
                  </a:lnTo>
                  <a:lnTo>
                    <a:pt x="731" y="457"/>
                  </a:lnTo>
                  <a:lnTo>
                    <a:pt x="735" y="440"/>
                  </a:lnTo>
                  <a:lnTo>
                    <a:pt x="738" y="422"/>
                  </a:lnTo>
                  <a:lnTo>
                    <a:pt x="740" y="404"/>
                  </a:lnTo>
                  <a:lnTo>
                    <a:pt x="741" y="387"/>
                  </a:lnTo>
                  <a:lnTo>
                    <a:pt x="741" y="369"/>
                  </a:lnTo>
                  <a:lnTo>
                    <a:pt x="740" y="351"/>
                  </a:lnTo>
                  <a:lnTo>
                    <a:pt x="739" y="333"/>
                  </a:lnTo>
                  <a:lnTo>
                    <a:pt x="737" y="316"/>
                  </a:lnTo>
                  <a:lnTo>
                    <a:pt x="734" y="299"/>
                  </a:lnTo>
                  <a:lnTo>
                    <a:pt x="729" y="281"/>
                  </a:lnTo>
                  <a:lnTo>
                    <a:pt x="725" y="264"/>
                  </a:lnTo>
                  <a:lnTo>
                    <a:pt x="719" y="247"/>
                  </a:lnTo>
                  <a:lnTo>
                    <a:pt x="713" y="229"/>
                  </a:lnTo>
                  <a:lnTo>
                    <a:pt x="705" y="213"/>
                  </a:lnTo>
                  <a:lnTo>
                    <a:pt x="698" y="197"/>
                  </a:lnTo>
                  <a:lnTo>
                    <a:pt x="688" y="181"/>
                  </a:lnTo>
                  <a:lnTo>
                    <a:pt x="678" y="166"/>
                  </a:lnTo>
                  <a:lnTo>
                    <a:pt x="668" y="151"/>
                  </a:lnTo>
                  <a:lnTo>
                    <a:pt x="657" y="137"/>
                  </a:lnTo>
                  <a:lnTo>
                    <a:pt x="645" y="122"/>
                  </a:lnTo>
                  <a:lnTo>
                    <a:pt x="631" y="108"/>
                  </a:lnTo>
                  <a:lnTo>
                    <a:pt x="618" y="95"/>
                  </a:lnTo>
                  <a:close/>
                  <a:moveTo>
                    <a:pt x="169" y="597"/>
                  </a:moveTo>
                  <a:lnTo>
                    <a:pt x="158" y="586"/>
                  </a:lnTo>
                  <a:lnTo>
                    <a:pt x="147" y="574"/>
                  </a:lnTo>
                  <a:lnTo>
                    <a:pt x="137" y="563"/>
                  </a:lnTo>
                  <a:lnTo>
                    <a:pt x="128" y="551"/>
                  </a:lnTo>
                  <a:lnTo>
                    <a:pt x="119" y="538"/>
                  </a:lnTo>
                  <a:lnTo>
                    <a:pt x="112" y="526"/>
                  </a:lnTo>
                  <a:lnTo>
                    <a:pt x="104" y="513"/>
                  </a:lnTo>
                  <a:lnTo>
                    <a:pt x="98" y="500"/>
                  </a:lnTo>
                  <a:lnTo>
                    <a:pt x="92" y="486"/>
                  </a:lnTo>
                  <a:lnTo>
                    <a:pt x="87" y="473"/>
                  </a:lnTo>
                  <a:lnTo>
                    <a:pt x="82" y="459"/>
                  </a:lnTo>
                  <a:lnTo>
                    <a:pt x="78" y="445"/>
                  </a:lnTo>
                  <a:lnTo>
                    <a:pt x="75" y="431"/>
                  </a:lnTo>
                  <a:lnTo>
                    <a:pt x="73" y="417"/>
                  </a:lnTo>
                  <a:lnTo>
                    <a:pt x="71" y="402"/>
                  </a:lnTo>
                  <a:lnTo>
                    <a:pt x="69" y="388"/>
                  </a:lnTo>
                  <a:lnTo>
                    <a:pt x="69" y="374"/>
                  </a:lnTo>
                  <a:lnTo>
                    <a:pt x="69" y="359"/>
                  </a:lnTo>
                  <a:lnTo>
                    <a:pt x="71" y="345"/>
                  </a:lnTo>
                  <a:lnTo>
                    <a:pt x="72" y="330"/>
                  </a:lnTo>
                  <a:lnTo>
                    <a:pt x="74" y="316"/>
                  </a:lnTo>
                  <a:lnTo>
                    <a:pt x="77" y="302"/>
                  </a:lnTo>
                  <a:lnTo>
                    <a:pt x="81" y="288"/>
                  </a:lnTo>
                  <a:lnTo>
                    <a:pt x="86" y="274"/>
                  </a:lnTo>
                  <a:lnTo>
                    <a:pt x="90" y="260"/>
                  </a:lnTo>
                  <a:lnTo>
                    <a:pt x="96" y="247"/>
                  </a:lnTo>
                  <a:lnTo>
                    <a:pt x="103" y="233"/>
                  </a:lnTo>
                  <a:lnTo>
                    <a:pt x="109" y="220"/>
                  </a:lnTo>
                  <a:lnTo>
                    <a:pt x="118" y="207"/>
                  </a:lnTo>
                  <a:lnTo>
                    <a:pt x="127" y="195"/>
                  </a:lnTo>
                  <a:lnTo>
                    <a:pt x="135" y="182"/>
                  </a:lnTo>
                  <a:lnTo>
                    <a:pt x="146" y="170"/>
                  </a:lnTo>
                  <a:lnTo>
                    <a:pt x="157" y="159"/>
                  </a:lnTo>
                  <a:lnTo>
                    <a:pt x="168" y="148"/>
                  </a:lnTo>
                  <a:lnTo>
                    <a:pt x="178" y="139"/>
                  </a:lnTo>
                  <a:lnTo>
                    <a:pt x="190" y="129"/>
                  </a:lnTo>
                  <a:lnTo>
                    <a:pt x="203" y="120"/>
                  </a:lnTo>
                  <a:lnTo>
                    <a:pt x="215" y="113"/>
                  </a:lnTo>
                  <a:lnTo>
                    <a:pt x="228" y="105"/>
                  </a:lnTo>
                  <a:lnTo>
                    <a:pt x="242" y="99"/>
                  </a:lnTo>
                  <a:lnTo>
                    <a:pt x="255" y="93"/>
                  </a:lnTo>
                  <a:lnTo>
                    <a:pt x="269" y="88"/>
                  </a:lnTo>
                  <a:lnTo>
                    <a:pt x="282" y="83"/>
                  </a:lnTo>
                  <a:lnTo>
                    <a:pt x="296" y="79"/>
                  </a:lnTo>
                  <a:lnTo>
                    <a:pt x="310" y="76"/>
                  </a:lnTo>
                  <a:lnTo>
                    <a:pt x="325" y="74"/>
                  </a:lnTo>
                  <a:lnTo>
                    <a:pt x="339" y="72"/>
                  </a:lnTo>
                  <a:lnTo>
                    <a:pt x="353" y="71"/>
                  </a:lnTo>
                  <a:lnTo>
                    <a:pt x="369" y="70"/>
                  </a:lnTo>
                  <a:lnTo>
                    <a:pt x="383" y="71"/>
                  </a:lnTo>
                  <a:lnTo>
                    <a:pt x="397" y="71"/>
                  </a:lnTo>
                  <a:lnTo>
                    <a:pt x="412" y="73"/>
                  </a:lnTo>
                  <a:lnTo>
                    <a:pt x="426" y="75"/>
                  </a:lnTo>
                  <a:lnTo>
                    <a:pt x="440" y="78"/>
                  </a:lnTo>
                  <a:lnTo>
                    <a:pt x="454" y="81"/>
                  </a:lnTo>
                  <a:lnTo>
                    <a:pt x="468" y="86"/>
                  </a:lnTo>
                  <a:lnTo>
                    <a:pt x="482" y="91"/>
                  </a:lnTo>
                  <a:lnTo>
                    <a:pt x="496" y="98"/>
                  </a:lnTo>
                  <a:lnTo>
                    <a:pt x="509" y="104"/>
                  </a:lnTo>
                  <a:lnTo>
                    <a:pt x="522" y="111"/>
                  </a:lnTo>
                  <a:lnTo>
                    <a:pt x="535" y="119"/>
                  </a:lnTo>
                  <a:lnTo>
                    <a:pt x="548" y="128"/>
                  </a:lnTo>
                  <a:lnTo>
                    <a:pt x="560" y="137"/>
                  </a:lnTo>
                  <a:lnTo>
                    <a:pt x="572" y="147"/>
                  </a:lnTo>
                  <a:lnTo>
                    <a:pt x="582" y="157"/>
                  </a:lnTo>
                  <a:lnTo>
                    <a:pt x="593" y="169"/>
                  </a:lnTo>
                  <a:lnTo>
                    <a:pt x="603" y="180"/>
                  </a:lnTo>
                  <a:lnTo>
                    <a:pt x="613" y="192"/>
                  </a:lnTo>
                  <a:lnTo>
                    <a:pt x="621" y="205"/>
                  </a:lnTo>
                  <a:lnTo>
                    <a:pt x="629" y="216"/>
                  </a:lnTo>
                  <a:lnTo>
                    <a:pt x="636" y="229"/>
                  </a:lnTo>
                  <a:lnTo>
                    <a:pt x="643" y="242"/>
                  </a:lnTo>
                  <a:lnTo>
                    <a:pt x="649" y="256"/>
                  </a:lnTo>
                  <a:lnTo>
                    <a:pt x="655" y="269"/>
                  </a:lnTo>
                  <a:lnTo>
                    <a:pt x="659" y="283"/>
                  </a:lnTo>
                  <a:lnTo>
                    <a:pt x="662" y="297"/>
                  </a:lnTo>
                  <a:lnTo>
                    <a:pt x="665" y="311"/>
                  </a:lnTo>
                  <a:lnTo>
                    <a:pt x="669" y="326"/>
                  </a:lnTo>
                  <a:lnTo>
                    <a:pt x="670" y="341"/>
                  </a:lnTo>
                  <a:lnTo>
                    <a:pt x="671" y="355"/>
                  </a:lnTo>
                  <a:lnTo>
                    <a:pt x="672" y="370"/>
                  </a:lnTo>
                  <a:lnTo>
                    <a:pt x="672" y="384"/>
                  </a:lnTo>
                  <a:lnTo>
                    <a:pt x="671" y="398"/>
                  </a:lnTo>
                  <a:lnTo>
                    <a:pt x="669" y="413"/>
                  </a:lnTo>
                  <a:lnTo>
                    <a:pt x="667" y="427"/>
                  </a:lnTo>
                  <a:lnTo>
                    <a:pt x="663" y="441"/>
                  </a:lnTo>
                  <a:lnTo>
                    <a:pt x="660" y="455"/>
                  </a:lnTo>
                  <a:lnTo>
                    <a:pt x="656" y="469"/>
                  </a:lnTo>
                  <a:lnTo>
                    <a:pt x="650" y="483"/>
                  </a:lnTo>
                  <a:lnTo>
                    <a:pt x="645" y="497"/>
                  </a:lnTo>
                  <a:lnTo>
                    <a:pt x="639" y="510"/>
                  </a:lnTo>
                  <a:lnTo>
                    <a:pt x="631" y="523"/>
                  </a:lnTo>
                  <a:lnTo>
                    <a:pt x="623" y="536"/>
                  </a:lnTo>
                  <a:lnTo>
                    <a:pt x="615" y="549"/>
                  </a:lnTo>
                  <a:lnTo>
                    <a:pt x="605" y="561"/>
                  </a:lnTo>
                  <a:lnTo>
                    <a:pt x="595" y="573"/>
                  </a:lnTo>
                  <a:lnTo>
                    <a:pt x="585" y="584"/>
                  </a:lnTo>
                  <a:lnTo>
                    <a:pt x="574" y="594"/>
                  </a:lnTo>
                  <a:lnTo>
                    <a:pt x="562" y="604"/>
                  </a:lnTo>
                  <a:lnTo>
                    <a:pt x="550" y="614"/>
                  </a:lnTo>
                  <a:lnTo>
                    <a:pt x="538" y="623"/>
                  </a:lnTo>
                  <a:lnTo>
                    <a:pt x="525" y="630"/>
                  </a:lnTo>
                  <a:lnTo>
                    <a:pt x="512" y="638"/>
                  </a:lnTo>
                  <a:lnTo>
                    <a:pt x="499" y="644"/>
                  </a:lnTo>
                  <a:lnTo>
                    <a:pt x="485" y="651"/>
                  </a:lnTo>
                  <a:lnTo>
                    <a:pt x="472" y="655"/>
                  </a:lnTo>
                  <a:lnTo>
                    <a:pt x="458" y="660"/>
                  </a:lnTo>
                  <a:lnTo>
                    <a:pt x="444" y="664"/>
                  </a:lnTo>
                  <a:lnTo>
                    <a:pt x="430" y="667"/>
                  </a:lnTo>
                  <a:lnTo>
                    <a:pt x="416" y="669"/>
                  </a:lnTo>
                  <a:lnTo>
                    <a:pt x="401" y="671"/>
                  </a:lnTo>
                  <a:lnTo>
                    <a:pt x="387" y="672"/>
                  </a:lnTo>
                  <a:lnTo>
                    <a:pt x="373" y="673"/>
                  </a:lnTo>
                  <a:lnTo>
                    <a:pt x="358" y="672"/>
                  </a:lnTo>
                  <a:lnTo>
                    <a:pt x="344" y="672"/>
                  </a:lnTo>
                  <a:lnTo>
                    <a:pt x="330" y="670"/>
                  </a:lnTo>
                  <a:lnTo>
                    <a:pt x="315" y="668"/>
                  </a:lnTo>
                  <a:lnTo>
                    <a:pt x="301" y="665"/>
                  </a:lnTo>
                  <a:lnTo>
                    <a:pt x="286" y="661"/>
                  </a:lnTo>
                  <a:lnTo>
                    <a:pt x="272" y="657"/>
                  </a:lnTo>
                  <a:lnTo>
                    <a:pt x="258" y="652"/>
                  </a:lnTo>
                  <a:lnTo>
                    <a:pt x="245" y="646"/>
                  </a:lnTo>
                  <a:lnTo>
                    <a:pt x="231" y="639"/>
                  </a:lnTo>
                  <a:lnTo>
                    <a:pt x="218" y="632"/>
                  </a:lnTo>
                  <a:lnTo>
                    <a:pt x="205" y="624"/>
                  </a:lnTo>
                  <a:lnTo>
                    <a:pt x="194" y="615"/>
                  </a:lnTo>
                  <a:lnTo>
                    <a:pt x="181" y="606"/>
                  </a:lnTo>
                  <a:lnTo>
                    <a:pt x="169" y="5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 name="Freeform 1216">
              <a:extLst>
                <a:ext uri="{FF2B5EF4-FFF2-40B4-BE49-F238E27FC236}">
                  <a16:creationId xmlns:a16="http://schemas.microsoft.com/office/drawing/2014/main" id="{79EACEAC-816B-4E86-A03C-506480B6042C}"/>
                </a:ext>
              </a:extLst>
            </p:cNvPr>
            <p:cNvSpPr>
              <a:spLocks/>
            </p:cNvSpPr>
            <p:nvPr/>
          </p:nvSpPr>
          <p:spPr bwMode="auto">
            <a:xfrm>
              <a:off x="8982302" y="5532405"/>
              <a:ext cx="87584" cy="93127"/>
            </a:xfrm>
            <a:custGeom>
              <a:avLst/>
              <a:gdLst>
                <a:gd name="T0" fmla="*/ 74 w 315"/>
                <a:gd name="T1" fmla="*/ 335 h 335"/>
                <a:gd name="T2" fmla="*/ 0 w 315"/>
                <a:gd name="T3" fmla="*/ 268 h 335"/>
                <a:gd name="T4" fmla="*/ 241 w 315"/>
                <a:gd name="T5" fmla="*/ 0 h 335"/>
                <a:gd name="T6" fmla="*/ 315 w 315"/>
                <a:gd name="T7" fmla="*/ 67 h 335"/>
                <a:gd name="T8" fmla="*/ 74 w 315"/>
                <a:gd name="T9" fmla="*/ 335 h 335"/>
              </a:gdLst>
              <a:ahLst/>
              <a:cxnLst>
                <a:cxn ang="0">
                  <a:pos x="T0" y="T1"/>
                </a:cxn>
                <a:cxn ang="0">
                  <a:pos x="T2" y="T3"/>
                </a:cxn>
                <a:cxn ang="0">
                  <a:pos x="T4" y="T5"/>
                </a:cxn>
                <a:cxn ang="0">
                  <a:pos x="T6" y="T7"/>
                </a:cxn>
                <a:cxn ang="0">
                  <a:pos x="T8" y="T9"/>
                </a:cxn>
              </a:cxnLst>
              <a:rect l="0" t="0" r="r" b="b"/>
              <a:pathLst>
                <a:path w="315" h="335">
                  <a:moveTo>
                    <a:pt x="74" y="335"/>
                  </a:moveTo>
                  <a:lnTo>
                    <a:pt x="0" y="268"/>
                  </a:lnTo>
                  <a:lnTo>
                    <a:pt x="241" y="0"/>
                  </a:lnTo>
                  <a:lnTo>
                    <a:pt x="315" y="67"/>
                  </a:lnTo>
                  <a:lnTo>
                    <a:pt x="74" y="3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 name="Freeform 1217">
              <a:extLst>
                <a:ext uri="{FF2B5EF4-FFF2-40B4-BE49-F238E27FC236}">
                  <a16:creationId xmlns:a16="http://schemas.microsoft.com/office/drawing/2014/main" id="{95CD6EB0-D3D9-4F8A-B21F-4593868DA9E9}"/>
                </a:ext>
              </a:extLst>
            </p:cNvPr>
            <p:cNvSpPr>
              <a:spLocks/>
            </p:cNvSpPr>
            <p:nvPr/>
          </p:nvSpPr>
          <p:spPr bwMode="auto">
            <a:xfrm>
              <a:off x="8937956" y="5559012"/>
              <a:ext cx="107539" cy="115299"/>
            </a:xfrm>
            <a:custGeom>
              <a:avLst/>
              <a:gdLst>
                <a:gd name="T0" fmla="*/ 134 w 388"/>
                <a:gd name="T1" fmla="*/ 393 h 414"/>
                <a:gd name="T2" fmla="*/ 122 w 388"/>
                <a:gd name="T3" fmla="*/ 403 h 414"/>
                <a:gd name="T4" fmla="*/ 108 w 388"/>
                <a:gd name="T5" fmla="*/ 409 h 414"/>
                <a:gd name="T6" fmla="*/ 93 w 388"/>
                <a:gd name="T7" fmla="*/ 412 h 414"/>
                <a:gd name="T8" fmla="*/ 78 w 388"/>
                <a:gd name="T9" fmla="*/ 414 h 414"/>
                <a:gd name="T10" fmla="*/ 62 w 388"/>
                <a:gd name="T11" fmla="*/ 411 h 414"/>
                <a:gd name="T12" fmla="*/ 48 w 388"/>
                <a:gd name="T13" fmla="*/ 407 h 414"/>
                <a:gd name="T14" fmla="*/ 34 w 388"/>
                <a:gd name="T15" fmla="*/ 398 h 414"/>
                <a:gd name="T16" fmla="*/ 22 w 388"/>
                <a:gd name="T17" fmla="*/ 388 h 414"/>
                <a:gd name="T18" fmla="*/ 12 w 388"/>
                <a:gd name="T19" fmla="*/ 375 h 414"/>
                <a:gd name="T20" fmla="*/ 5 w 388"/>
                <a:gd name="T21" fmla="*/ 361 h 414"/>
                <a:gd name="T22" fmla="*/ 1 w 388"/>
                <a:gd name="T23" fmla="*/ 346 h 414"/>
                <a:gd name="T24" fmla="*/ 0 w 388"/>
                <a:gd name="T25" fmla="*/ 330 h 414"/>
                <a:gd name="T26" fmla="*/ 2 w 388"/>
                <a:gd name="T27" fmla="*/ 315 h 414"/>
                <a:gd name="T28" fmla="*/ 8 w 388"/>
                <a:gd name="T29" fmla="*/ 300 h 414"/>
                <a:gd name="T30" fmla="*/ 16 w 388"/>
                <a:gd name="T31" fmla="*/ 287 h 414"/>
                <a:gd name="T32" fmla="*/ 248 w 388"/>
                <a:gd name="T33" fmla="*/ 27 h 414"/>
                <a:gd name="T34" fmla="*/ 260 w 388"/>
                <a:gd name="T35" fmla="*/ 16 h 414"/>
                <a:gd name="T36" fmla="*/ 273 w 388"/>
                <a:gd name="T37" fmla="*/ 7 h 414"/>
                <a:gd name="T38" fmla="*/ 288 w 388"/>
                <a:gd name="T39" fmla="*/ 2 h 414"/>
                <a:gd name="T40" fmla="*/ 304 w 388"/>
                <a:gd name="T41" fmla="*/ 0 h 414"/>
                <a:gd name="T42" fmla="*/ 319 w 388"/>
                <a:gd name="T43" fmla="*/ 1 h 414"/>
                <a:gd name="T44" fmla="*/ 334 w 388"/>
                <a:gd name="T45" fmla="*/ 4 h 414"/>
                <a:gd name="T46" fmla="*/ 348 w 388"/>
                <a:gd name="T47" fmla="*/ 11 h 414"/>
                <a:gd name="T48" fmla="*/ 361 w 388"/>
                <a:gd name="T49" fmla="*/ 20 h 414"/>
                <a:gd name="T50" fmla="*/ 373 w 388"/>
                <a:gd name="T51" fmla="*/ 32 h 414"/>
                <a:gd name="T52" fmla="*/ 380 w 388"/>
                <a:gd name="T53" fmla="*/ 45 h 414"/>
                <a:gd name="T54" fmla="*/ 386 w 388"/>
                <a:gd name="T55" fmla="*/ 60 h 414"/>
                <a:gd name="T56" fmla="*/ 388 w 388"/>
                <a:gd name="T57" fmla="*/ 76 h 414"/>
                <a:gd name="T58" fmla="*/ 387 w 388"/>
                <a:gd name="T59" fmla="*/ 91 h 414"/>
                <a:gd name="T60" fmla="*/ 383 w 388"/>
                <a:gd name="T61" fmla="*/ 106 h 414"/>
                <a:gd name="T62" fmla="*/ 377 w 388"/>
                <a:gd name="T63" fmla="*/ 121 h 414"/>
                <a:gd name="T64" fmla="*/ 367 w 388"/>
                <a:gd name="T65" fmla="*/ 13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8" h="414">
                  <a:moveTo>
                    <a:pt x="140" y="388"/>
                  </a:moveTo>
                  <a:lnTo>
                    <a:pt x="134" y="393"/>
                  </a:lnTo>
                  <a:lnTo>
                    <a:pt x="129" y="398"/>
                  </a:lnTo>
                  <a:lnTo>
                    <a:pt x="122" y="403"/>
                  </a:lnTo>
                  <a:lnTo>
                    <a:pt x="115" y="406"/>
                  </a:lnTo>
                  <a:lnTo>
                    <a:pt x="108" y="409"/>
                  </a:lnTo>
                  <a:lnTo>
                    <a:pt x="101" y="411"/>
                  </a:lnTo>
                  <a:lnTo>
                    <a:pt x="93" y="412"/>
                  </a:lnTo>
                  <a:lnTo>
                    <a:pt x="85" y="414"/>
                  </a:lnTo>
                  <a:lnTo>
                    <a:pt x="78" y="414"/>
                  </a:lnTo>
                  <a:lnTo>
                    <a:pt x="69" y="414"/>
                  </a:lnTo>
                  <a:lnTo>
                    <a:pt x="62" y="411"/>
                  </a:lnTo>
                  <a:lnTo>
                    <a:pt x="54" y="409"/>
                  </a:lnTo>
                  <a:lnTo>
                    <a:pt x="48" y="407"/>
                  </a:lnTo>
                  <a:lnTo>
                    <a:pt x="40" y="403"/>
                  </a:lnTo>
                  <a:lnTo>
                    <a:pt x="34" y="398"/>
                  </a:lnTo>
                  <a:lnTo>
                    <a:pt x="27" y="393"/>
                  </a:lnTo>
                  <a:lnTo>
                    <a:pt x="22" y="388"/>
                  </a:lnTo>
                  <a:lnTo>
                    <a:pt x="16" y="381"/>
                  </a:lnTo>
                  <a:lnTo>
                    <a:pt x="12" y="375"/>
                  </a:lnTo>
                  <a:lnTo>
                    <a:pt x="8" y="368"/>
                  </a:lnTo>
                  <a:lnTo>
                    <a:pt x="5" y="361"/>
                  </a:lnTo>
                  <a:lnTo>
                    <a:pt x="3" y="353"/>
                  </a:lnTo>
                  <a:lnTo>
                    <a:pt x="1" y="346"/>
                  </a:lnTo>
                  <a:lnTo>
                    <a:pt x="0" y="338"/>
                  </a:lnTo>
                  <a:lnTo>
                    <a:pt x="0" y="330"/>
                  </a:lnTo>
                  <a:lnTo>
                    <a:pt x="1" y="323"/>
                  </a:lnTo>
                  <a:lnTo>
                    <a:pt x="2" y="315"/>
                  </a:lnTo>
                  <a:lnTo>
                    <a:pt x="4" y="308"/>
                  </a:lnTo>
                  <a:lnTo>
                    <a:pt x="8" y="300"/>
                  </a:lnTo>
                  <a:lnTo>
                    <a:pt x="11" y="294"/>
                  </a:lnTo>
                  <a:lnTo>
                    <a:pt x="16" y="287"/>
                  </a:lnTo>
                  <a:lnTo>
                    <a:pt x="21" y="281"/>
                  </a:lnTo>
                  <a:lnTo>
                    <a:pt x="248" y="27"/>
                  </a:lnTo>
                  <a:lnTo>
                    <a:pt x="254" y="20"/>
                  </a:lnTo>
                  <a:lnTo>
                    <a:pt x="260" y="16"/>
                  </a:lnTo>
                  <a:lnTo>
                    <a:pt x="267" y="11"/>
                  </a:lnTo>
                  <a:lnTo>
                    <a:pt x="273" y="7"/>
                  </a:lnTo>
                  <a:lnTo>
                    <a:pt x="281" y="4"/>
                  </a:lnTo>
                  <a:lnTo>
                    <a:pt x="288" y="2"/>
                  </a:lnTo>
                  <a:lnTo>
                    <a:pt x="296" y="1"/>
                  </a:lnTo>
                  <a:lnTo>
                    <a:pt x="304" y="0"/>
                  </a:lnTo>
                  <a:lnTo>
                    <a:pt x="311" y="0"/>
                  </a:lnTo>
                  <a:lnTo>
                    <a:pt x="319" y="1"/>
                  </a:lnTo>
                  <a:lnTo>
                    <a:pt x="326" y="2"/>
                  </a:lnTo>
                  <a:lnTo>
                    <a:pt x="334" y="4"/>
                  </a:lnTo>
                  <a:lnTo>
                    <a:pt x="341" y="7"/>
                  </a:lnTo>
                  <a:lnTo>
                    <a:pt x="348" y="11"/>
                  </a:lnTo>
                  <a:lnTo>
                    <a:pt x="355" y="15"/>
                  </a:lnTo>
                  <a:lnTo>
                    <a:pt x="361" y="20"/>
                  </a:lnTo>
                  <a:lnTo>
                    <a:pt x="367" y="26"/>
                  </a:lnTo>
                  <a:lnTo>
                    <a:pt x="373" y="32"/>
                  </a:lnTo>
                  <a:lnTo>
                    <a:pt x="377" y="39"/>
                  </a:lnTo>
                  <a:lnTo>
                    <a:pt x="380" y="45"/>
                  </a:lnTo>
                  <a:lnTo>
                    <a:pt x="383" y="53"/>
                  </a:lnTo>
                  <a:lnTo>
                    <a:pt x="386" y="60"/>
                  </a:lnTo>
                  <a:lnTo>
                    <a:pt x="387" y="68"/>
                  </a:lnTo>
                  <a:lnTo>
                    <a:pt x="388" y="76"/>
                  </a:lnTo>
                  <a:lnTo>
                    <a:pt x="388" y="83"/>
                  </a:lnTo>
                  <a:lnTo>
                    <a:pt x="387" y="91"/>
                  </a:lnTo>
                  <a:lnTo>
                    <a:pt x="386" y="98"/>
                  </a:lnTo>
                  <a:lnTo>
                    <a:pt x="383" y="106"/>
                  </a:lnTo>
                  <a:lnTo>
                    <a:pt x="380" y="113"/>
                  </a:lnTo>
                  <a:lnTo>
                    <a:pt x="377" y="121"/>
                  </a:lnTo>
                  <a:lnTo>
                    <a:pt x="373" y="127"/>
                  </a:lnTo>
                  <a:lnTo>
                    <a:pt x="367" y="134"/>
                  </a:lnTo>
                  <a:lnTo>
                    <a:pt x="140" y="38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 name="Freeform 7">
              <a:extLst>
                <a:ext uri="{FF2B5EF4-FFF2-40B4-BE49-F238E27FC236}">
                  <a16:creationId xmlns:a16="http://schemas.microsoft.com/office/drawing/2014/main" id="{52755BF4-4330-40D8-9318-C384EE54EACC}"/>
                </a:ext>
              </a:extLst>
            </p:cNvPr>
            <p:cNvSpPr>
              <a:spLocks noChangeAspect="1" noEditPoints="1"/>
            </p:cNvSpPr>
            <p:nvPr/>
          </p:nvSpPr>
          <p:spPr bwMode="auto">
            <a:xfrm>
              <a:off x="8958265" y="5559344"/>
              <a:ext cx="632960" cy="512581"/>
            </a:xfrm>
            <a:custGeom>
              <a:avLst/>
              <a:gdLst>
                <a:gd name="T0" fmla="*/ 2982 w 3093"/>
                <a:gd name="T1" fmla="*/ 2208 h 2497"/>
                <a:gd name="T2" fmla="*/ 1055 w 3093"/>
                <a:gd name="T3" fmla="*/ 1864 h 2497"/>
                <a:gd name="T4" fmla="*/ 2074 w 3093"/>
                <a:gd name="T5" fmla="*/ 1845 h 2497"/>
                <a:gd name="T6" fmla="*/ 3093 w 3093"/>
                <a:gd name="T7" fmla="*/ 1914 h 2497"/>
                <a:gd name="T8" fmla="*/ 2860 w 3093"/>
                <a:gd name="T9" fmla="*/ 2495 h 2497"/>
                <a:gd name="T10" fmla="*/ 1675 w 3093"/>
                <a:gd name="T11" fmla="*/ 2483 h 2497"/>
                <a:gd name="T12" fmla="*/ 1660 w 3093"/>
                <a:gd name="T13" fmla="*/ 1119 h 2497"/>
                <a:gd name="T14" fmla="*/ 1526 w 3093"/>
                <a:gd name="T15" fmla="*/ 1082 h 2497"/>
                <a:gd name="T16" fmla="*/ 1424 w 3093"/>
                <a:gd name="T17" fmla="*/ 1007 h 2497"/>
                <a:gd name="T18" fmla="*/ 1392 w 3093"/>
                <a:gd name="T19" fmla="*/ 908 h 2497"/>
                <a:gd name="T20" fmla="*/ 2515 w 3093"/>
                <a:gd name="T21" fmla="*/ 910 h 2497"/>
                <a:gd name="T22" fmla="*/ 2482 w 3093"/>
                <a:gd name="T23" fmla="*/ 1008 h 2497"/>
                <a:gd name="T24" fmla="*/ 2381 w 3093"/>
                <a:gd name="T25" fmla="*/ 1082 h 2497"/>
                <a:gd name="T26" fmla="*/ 2249 w 3093"/>
                <a:gd name="T27" fmla="*/ 1119 h 2497"/>
                <a:gd name="T28" fmla="*/ 2196 w 3093"/>
                <a:gd name="T29" fmla="*/ 11 h 2497"/>
                <a:gd name="T30" fmla="*/ 2237 w 3093"/>
                <a:gd name="T31" fmla="*/ 65 h 2497"/>
                <a:gd name="T32" fmla="*/ 2224 w 3093"/>
                <a:gd name="T33" fmla="*/ 271 h 2497"/>
                <a:gd name="T34" fmla="*/ 2166 w 3093"/>
                <a:gd name="T35" fmla="*/ 305 h 2497"/>
                <a:gd name="T36" fmla="*/ 1698 w 3093"/>
                <a:gd name="T37" fmla="*/ 287 h 2497"/>
                <a:gd name="T38" fmla="*/ 1669 w 3093"/>
                <a:gd name="T39" fmla="*/ 225 h 2497"/>
                <a:gd name="T40" fmla="*/ 1692 w 3093"/>
                <a:gd name="T41" fmla="*/ 24 h 2497"/>
                <a:gd name="T42" fmla="*/ 1326 w 3093"/>
                <a:gd name="T43" fmla="*/ 569 h 2497"/>
                <a:gd name="T44" fmla="*/ 338 w 3093"/>
                <a:gd name="T45" fmla="*/ 2275 h 2497"/>
                <a:gd name="T46" fmla="*/ 721 w 3093"/>
                <a:gd name="T47" fmla="*/ 353 h 2497"/>
                <a:gd name="T48" fmla="*/ 324 w 3093"/>
                <a:gd name="T49" fmla="*/ 1437 h 2497"/>
                <a:gd name="T50" fmla="*/ 152 w 3093"/>
                <a:gd name="T51" fmla="*/ 2323 h 2497"/>
                <a:gd name="T52" fmla="*/ 743 w 3093"/>
                <a:gd name="T53" fmla="*/ 2165 h 2497"/>
                <a:gd name="T54" fmla="*/ 1153 w 3093"/>
                <a:gd name="T55" fmla="*/ 1041 h 2497"/>
                <a:gd name="T56" fmla="*/ 968 w 3093"/>
                <a:gd name="T57" fmla="*/ 543 h 2497"/>
                <a:gd name="T58" fmla="*/ 654 w 3093"/>
                <a:gd name="T59" fmla="*/ 1516 h 2497"/>
                <a:gd name="T60" fmla="*/ 1018 w 3093"/>
                <a:gd name="T61" fmla="*/ 546 h 2497"/>
                <a:gd name="T62" fmla="*/ 318 w 3093"/>
                <a:gd name="T63" fmla="*/ 1995 h 2497"/>
                <a:gd name="T64" fmla="*/ 699 w 3093"/>
                <a:gd name="T65" fmla="*/ 981 h 2497"/>
                <a:gd name="T66" fmla="*/ 1072 w 3093"/>
                <a:gd name="T67" fmla="*/ 572 h 2497"/>
                <a:gd name="T68" fmla="*/ 702 w 3093"/>
                <a:gd name="T69" fmla="*/ 1663 h 2497"/>
                <a:gd name="T70" fmla="*/ 1080 w 3093"/>
                <a:gd name="T71" fmla="*/ 655 h 2497"/>
                <a:gd name="T72" fmla="*/ 1247 w 3093"/>
                <a:gd name="T73" fmla="*/ 1531 h 2497"/>
                <a:gd name="T74" fmla="*/ 2774 w 3093"/>
                <a:gd name="T75" fmla="*/ 1236 h 2497"/>
                <a:gd name="T76" fmla="*/ 2070 w 3093"/>
                <a:gd name="T77" fmla="*/ 1198 h 2497"/>
                <a:gd name="T78" fmla="*/ 1158 w 3093"/>
                <a:gd name="T79" fmla="*/ 1189 h 2497"/>
                <a:gd name="T80" fmla="*/ 1250 w 3093"/>
                <a:gd name="T81" fmla="*/ 1715 h 2497"/>
                <a:gd name="T82" fmla="*/ 2177 w 3093"/>
                <a:gd name="T83" fmla="*/ 1706 h 2497"/>
                <a:gd name="T84" fmla="*/ 2713 w 3093"/>
                <a:gd name="T85" fmla="*/ 1455 h 2497"/>
                <a:gd name="T86" fmla="*/ 1699 w 3093"/>
                <a:gd name="T87" fmla="*/ 1475 h 2497"/>
                <a:gd name="T88" fmla="*/ 2575 w 3093"/>
                <a:gd name="T89" fmla="*/ 1475 h 2497"/>
                <a:gd name="T90" fmla="*/ 1319 w 3093"/>
                <a:gd name="T91" fmla="*/ 1358 h 2497"/>
                <a:gd name="T92" fmla="*/ 2106 w 3093"/>
                <a:gd name="T93" fmla="*/ 1358 h 2497"/>
                <a:gd name="T94" fmla="*/ 2720 w 3093"/>
                <a:gd name="T95" fmla="*/ 1542 h 2497"/>
                <a:gd name="T96" fmla="*/ 1612 w 3093"/>
                <a:gd name="T97" fmla="*/ 1551 h 2497"/>
                <a:gd name="T98" fmla="*/ 2494 w 3093"/>
                <a:gd name="T99" fmla="*/ 1551 h 2497"/>
                <a:gd name="T100" fmla="*/ 2910 w 3093"/>
                <a:gd name="T101" fmla="*/ 2145 h 2497"/>
                <a:gd name="T102" fmla="*/ 2034 w 3093"/>
                <a:gd name="T103" fmla="*/ 2193 h 2497"/>
                <a:gd name="T104" fmla="*/ 1122 w 3093"/>
                <a:gd name="T105" fmla="*/ 2047 h 2497"/>
                <a:gd name="T106" fmla="*/ 2630 w 3093"/>
                <a:gd name="T107" fmla="*/ 2046 h 2497"/>
                <a:gd name="T108" fmla="*/ 1525 w 3093"/>
                <a:gd name="T109" fmla="*/ 2046 h 2497"/>
                <a:gd name="T110" fmla="*/ 1137 w 3093"/>
                <a:gd name="T111" fmla="*/ 2241 h 2497"/>
                <a:gd name="T112" fmla="*/ 2157 w 3093"/>
                <a:gd name="T113" fmla="*/ 2289 h 2497"/>
                <a:gd name="T114" fmla="*/ 1122 w 3093"/>
                <a:gd name="T115" fmla="*/ 2288 h 2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93" h="2497">
                  <a:moveTo>
                    <a:pt x="1040" y="2478"/>
                  </a:moveTo>
                  <a:lnTo>
                    <a:pt x="1044" y="2450"/>
                  </a:lnTo>
                  <a:lnTo>
                    <a:pt x="1048" y="2421"/>
                  </a:lnTo>
                  <a:lnTo>
                    <a:pt x="1052" y="2393"/>
                  </a:lnTo>
                  <a:lnTo>
                    <a:pt x="1057" y="2365"/>
                  </a:lnTo>
                  <a:lnTo>
                    <a:pt x="2981" y="2366"/>
                  </a:lnTo>
                  <a:lnTo>
                    <a:pt x="2982" y="2316"/>
                  </a:lnTo>
                  <a:lnTo>
                    <a:pt x="2982" y="2262"/>
                  </a:lnTo>
                  <a:lnTo>
                    <a:pt x="2982" y="2208"/>
                  </a:lnTo>
                  <a:lnTo>
                    <a:pt x="2982" y="2153"/>
                  </a:lnTo>
                  <a:lnTo>
                    <a:pt x="2984" y="2098"/>
                  </a:lnTo>
                  <a:lnTo>
                    <a:pt x="2984" y="2045"/>
                  </a:lnTo>
                  <a:lnTo>
                    <a:pt x="2984" y="1995"/>
                  </a:lnTo>
                  <a:lnTo>
                    <a:pt x="2984" y="1948"/>
                  </a:lnTo>
                  <a:lnTo>
                    <a:pt x="1067" y="1949"/>
                  </a:lnTo>
                  <a:lnTo>
                    <a:pt x="1062" y="1921"/>
                  </a:lnTo>
                  <a:lnTo>
                    <a:pt x="1058" y="1892"/>
                  </a:lnTo>
                  <a:lnTo>
                    <a:pt x="1055" y="1864"/>
                  </a:lnTo>
                  <a:lnTo>
                    <a:pt x="1049" y="1835"/>
                  </a:lnTo>
                  <a:lnTo>
                    <a:pt x="1176" y="1835"/>
                  </a:lnTo>
                  <a:lnTo>
                    <a:pt x="1302" y="1836"/>
                  </a:lnTo>
                  <a:lnTo>
                    <a:pt x="1429" y="1837"/>
                  </a:lnTo>
                  <a:lnTo>
                    <a:pt x="1557" y="1839"/>
                  </a:lnTo>
                  <a:lnTo>
                    <a:pt x="1686" y="1840"/>
                  </a:lnTo>
                  <a:lnTo>
                    <a:pt x="1815" y="1842"/>
                  </a:lnTo>
                  <a:lnTo>
                    <a:pt x="1944" y="1843"/>
                  </a:lnTo>
                  <a:lnTo>
                    <a:pt x="2074" y="1845"/>
                  </a:lnTo>
                  <a:lnTo>
                    <a:pt x="2203" y="1846"/>
                  </a:lnTo>
                  <a:lnTo>
                    <a:pt x="2333" y="1846"/>
                  </a:lnTo>
                  <a:lnTo>
                    <a:pt x="2461" y="1846"/>
                  </a:lnTo>
                  <a:lnTo>
                    <a:pt x="2589" y="1845"/>
                  </a:lnTo>
                  <a:lnTo>
                    <a:pt x="2716" y="1844"/>
                  </a:lnTo>
                  <a:lnTo>
                    <a:pt x="2844" y="1841"/>
                  </a:lnTo>
                  <a:lnTo>
                    <a:pt x="2969" y="1837"/>
                  </a:lnTo>
                  <a:lnTo>
                    <a:pt x="3093" y="1832"/>
                  </a:lnTo>
                  <a:lnTo>
                    <a:pt x="3093" y="1914"/>
                  </a:lnTo>
                  <a:lnTo>
                    <a:pt x="3092" y="1996"/>
                  </a:lnTo>
                  <a:lnTo>
                    <a:pt x="3092" y="2078"/>
                  </a:lnTo>
                  <a:lnTo>
                    <a:pt x="3092" y="2160"/>
                  </a:lnTo>
                  <a:lnTo>
                    <a:pt x="3091" y="2244"/>
                  </a:lnTo>
                  <a:lnTo>
                    <a:pt x="3091" y="2327"/>
                  </a:lnTo>
                  <a:lnTo>
                    <a:pt x="3091" y="2412"/>
                  </a:lnTo>
                  <a:lnTo>
                    <a:pt x="3090" y="2497"/>
                  </a:lnTo>
                  <a:lnTo>
                    <a:pt x="2978" y="2496"/>
                  </a:lnTo>
                  <a:lnTo>
                    <a:pt x="2860" y="2495"/>
                  </a:lnTo>
                  <a:lnTo>
                    <a:pt x="2738" y="2494"/>
                  </a:lnTo>
                  <a:lnTo>
                    <a:pt x="2612" y="2492"/>
                  </a:lnTo>
                  <a:lnTo>
                    <a:pt x="2482" y="2491"/>
                  </a:lnTo>
                  <a:lnTo>
                    <a:pt x="2350" y="2490"/>
                  </a:lnTo>
                  <a:lnTo>
                    <a:pt x="2216" y="2488"/>
                  </a:lnTo>
                  <a:lnTo>
                    <a:pt x="2081" y="2487"/>
                  </a:lnTo>
                  <a:lnTo>
                    <a:pt x="1946" y="2485"/>
                  </a:lnTo>
                  <a:lnTo>
                    <a:pt x="1810" y="2484"/>
                  </a:lnTo>
                  <a:lnTo>
                    <a:pt x="1675" y="2483"/>
                  </a:lnTo>
                  <a:lnTo>
                    <a:pt x="1542" y="2482"/>
                  </a:lnTo>
                  <a:lnTo>
                    <a:pt x="1411" y="2480"/>
                  </a:lnTo>
                  <a:lnTo>
                    <a:pt x="1283" y="2479"/>
                  </a:lnTo>
                  <a:lnTo>
                    <a:pt x="1160" y="2478"/>
                  </a:lnTo>
                  <a:lnTo>
                    <a:pt x="1040" y="2478"/>
                  </a:lnTo>
                  <a:close/>
                  <a:moveTo>
                    <a:pt x="2219" y="1120"/>
                  </a:moveTo>
                  <a:lnTo>
                    <a:pt x="1690" y="1120"/>
                  </a:lnTo>
                  <a:lnTo>
                    <a:pt x="1674" y="1120"/>
                  </a:lnTo>
                  <a:lnTo>
                    <a:pt x="1660" y="1119"/>
                  </a:lnTo>
                  <a:lnTo>
                    <a:pt x="1645" y="1117"/>
                  </a:lnTo>
                  <a:lnTo>
                    <a:pt x="1629" y="1115"/>
                  </a:lnTo>
                  <a:lnTo>
                    <a:pt x="1614" y="1112"/>
                  </a:lnTo>
                  <a:lnTo>
                    <a:pt x="1599" y="1108"/>
                  </a:lnTo>
                  <a:lnTo>
                    <a:pt x="1585" y="1104"/>
                  </a:lnTo>
                  <a:lnTo>
                    <a:pt x="1569" y="1100"/>
                  </a:lnTo>
                  <a:lnTo>
                    <a:pt x="1554" y="1094"/>
                  </a:lnTo>
                  <a:lnTo>
                    <a:pt x="1541" y="1088"/>
                  </a:lnTo>
                  <a:lnTo>
                    <a:pt x="1526" y="1082"/>
                  </a:lnTo>
                  <a:lnTo>
                    <a:pt x="1513" y="1074"/>
                  </a:lnTo>
                  <a:lnTo>
                    <a:pt x="1500" y="1068"/>
                  </a:lnTo>
                  <a:lnTo>
                    <a:pt x="1487" y="1060"/>
                  </a:lnTo>
                  <a:lnTo>
                    <a:pt x="1475" y="1051"/>
                  </a:lnTo>
                  <a:lnTo>
                    <a:pt x="1464" y="1043"/>
                  </a:lnTo>
                  <a:lnTo>
                    <a:pt x="1452" y="1035"/>
                  </a:lnTo>
                  <a:lnTo>
                    <a:pt x="1442" y="1025"/>
                  </a:lnTo>
                  <a:lnTo>
                    <a:pt x="1432" y="1016"/>
                  </a:lnTo>
                  <a:lnTo>
                    <a:pt x="1424" y="1007"/>
                  </a:lnTo>
                  <a:lnTo>
                    <a:pt x="1417" y="996"/>
                  </a:lnTo>
                  <a:lnTo>
                    <a:pt x="1409" y="986"/>
                  </a:lnTo>
                  <a:lnTo>
                    <a:pt x="1403" y="975"/>
                  </a:lnTo>
                  <a:lnTo>
                    <a:pt x="1399" y="965"/>
                  </a:lnTo>
                  <a:lnTo>
                    <a:pt x="1395" y="953"/>
                  </a:lnTo>
                  <a:lnTo>
                    <a:pt x="1393" y="943"/>
                  </a:lnTo>
                  <a:lnTo>
                    <a:pt x="1391" y="931"/>
                  </a:lnTo>
                  <a:lnTo>
                    <a:pt x="1391" y="920"/>
                  </a:lnTo>
                  <a:lnTo>
                    <a:pt x="1392" y="908"/>
                  </a:lnTo>
                  <a:lnTo>
                    <a:pt x="1394" y="897"/>
                  </a:lnTo>
                  <a:lnTo>
                    <a:pt x="1398" y="886"/>
                  </a:lnTo>
                  <a:lnTo>
                    <a:pt x="1403" y="874"/>
                  </a:lnTo>
                  <a:lnTo>
                    <a:pt x="1661" y="379"/>
                  </a:lnTo>
                  <a:lnTo>
                    <a:pt x="2276" y="379"/>
                  </a:lnTo>
                  <a:lnTo>
                    <a:pt x="2506" y="874"/>
                  </a:lnTo>
                  <a:lnTo>
                    <a:pt x="2510" y="886"/>
                  </a:lnTo>
                  <a:lnTo>
                    <a:pt x="2513" y="898"/>
                  </a:lnTo>
                  <a:lnTo>
                    <a:pt x="2515" y="910"/>
                  </a:lnTo>
                  <a:lnTo>
                    <a:pt x="2516" y="921"/>
                  </a:lnTo>
                  <a:lnTo>
                    <a:pt x="2516" y="933"/>
                  </a:lnTo>
                  <a:lnTo>
                    <a:pt x="2514" y="944"/>
                  </a:lnTo>
                  <a:lnTo>
                    <a:pt x="2511" y="954"/>
                  </a:lnTo>
                  <a:lnTo>
                    <a:pt x="2508" y="966"/>
                  </a:lnTo>
                  <a:lnTo>
                    <a:pt x="2503" y="976"/>
                  </a:lnTo>
                  <a:lnTo>
                    <a:pt x="2496" y="987"/>
                  </a:lnTo>
                  <a:lnTo>
                    <a:pt x="2490" y="997"/>
                  </a:lnTo>
                  <a:lnTo>
                    <a:pt x="2482" y="1008"/>
                  </a:lnTo>
                  <a:lnTo>
                    <a:pt x="2473" y="1017"/>
                  </a:lnTo>
                  <a:lnTo>
                    <a:pt x="2464" y="1026"/>
                  </a:lnTo>
                  <a:lnTo>
                    <a:pt x="2454" y="1036"/>
                  </a:lnTo>
                  <a:lnTo>
                    <a:pt x="2443" y="1044"/>
                  </a:lnTo>
                  <a:lnTo>
                    <a:pt x="2432" y="1053"/>
                  </a:lnTo>
                  <a:lnTo>
                    <a:pt x="2420" y="1061"/>
                  </a:lnTo>
                  <a:lnTo>
                    <a:pt x="2408" y="1068"/>
                  </a:lnTo>
                  <a:lnTo>
                    <a:pt x="2394" y="1076"/>
                  </a:lnTo>
                  <a:lnTo>
                    <a:pt x="2381" y="1082"/>
                  </a:lnTo>
                  <a:lnTo>
                    <a:pt x="2367" y="1088"/>
                  </a:lnTo>
                  <a:lnTo>
                    <a:pt x="2352" y="1094"/>
                  </a:lnTo>
                  <a:lnTo>
                    <a:pt x="2339" y="1100"/>
                  </a:lnTo>
                  <a:lnTo>
                    <a:pt x="2324" y="1104"/>
                  </a:lnTo>
                  <a:lnTo>
                    <a:pt x="2309" y="1108"/>
                  </a:lnTo>
                  <a:lnTo>
                    <a:pt x="2294" y="1112"/>
                  </a:lnTo>
                  <a:lnTo>
                    <a:pt x="2279" y="1115"/>
                  </a:lnTo>
                  <a:lnTo>
                    <a:pt x="2264" y="1117"/>
                  </a:lnTo>
                  <a:lnTo>
                    <a:pt x="2249" y="1119"/>
                  </a:lnTo>
                  <a:lnTo>
                    <a:pt x="2233" y="1120"/>
                  </a:lnTo>
                  <a:lnTo>
                    <a:pt x="2219" y="1120"/>
                  </a:lnTo>
                  <a:close/>
                  <a:moveTo>
                    <a:pt x="1749" y="0"/>
                  </a:moveTo>
                  <a:lnTo>
                    <a:pt x="2157" y="0"/>
                  </a:lnTo>
                  <a:lnTo>
                    <a:pt x="2166" y="1"/>
                  </a:lnTo>
                  <a:lnTo>
                    <a:pt x="2174" y="2"/>
                  </a:lnTo>
                  <a:lnTo>
                    <a:pt x="2181" y="5"/>
                  </a:lnTo>
                  <a:lnTo>
                    <a:pt x="2189" y="7"/>
                  </a:lnTo>
                  <a:lnTo>
                    <a:pt x="2196" y="11"/>
                  </a:lnTo>
                  <a:lnTo>
                    <a:pt x="2202" y="14"/>
                  </a:lnTo>
                  <a:lnTo>
                    <a:pt x="2208" y="19"/>
                  </a:lnTo>
                  <a:lnTo>
                    <a:pt x="2215" y="24"/>
                  </a:lnTo>
                  <a:lnTo>
                    <a:pt x="2220" y="30"/>
                  </a:lnTo>
                  <a:lnTo>
                    <a:pt x="2224" y="36"/>
                  </a:lnTo>
                  <a:lnTo>
                    <a:pt x="2228" y="43"/>
                  </a:lnTo>
                  <a:lnTo>
                    <a:pt x="2231" y="50"/>
                  </a:lnTo>
                  <a:lnTo>
                    <a:pt x="2234" y="58"/>
                  </a:lnTo>
                  <a:lnTo>
                    <a:pt x="2237" y="65"/>
                  </a:lnTo>
                  <a:lnTo>
                    <a:pt x="2238" y="73"/>
                  </a:lnTo>
                  <a:lnTo>
                    <a:pt x="2239" y="82"/>
                  </a:lnTo>
                  <a:lnTo>
                    <a:pt x="2239" y="225"/>
                  </a:lnTo>
                  <a:lnTo>
                    <a:pt x="2238" y="233"/>
                  </a:lnTo>
                  <a:lnTo>
                    <a:pt x="2237" y="241"/>
                  </a:lnTo>
                  <a:lnTo>
                    <a:pt x="2234" y="249"/>
                  </a:lnTo>
                  <a:lnTo>
                    <a:pt x="2231" y="256"/>
                  </a:lnTo>
                  <a:lnTo>
                    <a:pt x="2228" y="263"/>
                  </a:lnTo>
                  <a:lnTo>
                    <a:pt x="2224" y="271"/>
                  </a:lnTo>
                  <a:lnTo>
                    <a:pt x="2220" y="276"/>
                  </a:lnTo>
                  <a:lnTo>
                    <a:pt x="2215" y="282"/>
                  </a:lnTo>
                  <a:lnTo>
                    <a:pt x="2208" y="287"/>
                  </a:lnTo>
                  <a:lnTo>
                    <a:pt x="2202" y="293"/>
                  </a:lnTo>
                  <a:lnTo>
                    <a:pt x="2196" y="296"/>
                  </a:lnTo>
                  <a:lnTo>
                    <a:pt x="2189" y="300"/>
                  </a:lnTo>
                  <a:lnTo>
                    <a:pt x="2181" y="302"/>
                  </a:lnTo>
                  <a:lnTo>
                    <a:pt x="2174" y="304"/>
                  </a:lnTo>
                  <a:lnTo>
                    <a:pt x="2166" y="305"/>
                  </a:lnTo>
                  <a:lnTo>
                    <a:pt x="2157" y="306"/>
                  </a:lnTo>
                  <a:lnTo>
                    <a:pt x="1749" y="306"/>
                  </a:lnTo>
                  <a:lnTo>
                    <a:pt x="1741" y="305"/>
                  </a:lnTo>
                  <a:lnTo>
                    <a:pt x="1734" y="304"/>
                  </a:lnTo>
                  <a:lnTo>
                    <a:pt x="1725" y="302"/>
                  </a:lnTo>
                  <a:lnTo>
                    <a:pt x="1718" y="300"/>
                  </a:lnTo>
                  <a:lnTo>
                    <a:pt x="1711" y="296"/>
                  </a:lnTo>
                  <a:lnTo>
                    <a:pt x="1705" y="293"/>
                  </a:lnTo>
                  <a:lnTo>
                    <a:pt x="1698" y="287"/>
                  </a:lnTo>
                  <a:lnTo>
                    <a:pt x="1692" y="282"/>
                  </a:lnTo>
                  <a:lnTo>
                    <a:pt x="1687" y="276"/>
                  </a:lnTo>
                  <a:lnTo>
                    <a:pt x="1683" y="271"/>
                  </a:lnTo>
                  <a:lnTo>
                    <a:pt x="1678" y="263"/>
                  </a:lnTo>
                  <a:lnTo>
                    <a:pt x="1675" y="256"/>
                  </a:lnTo>
                  <a:lnTo>
                    <a:pt x="1672" y="249"/>
                  </a:lnTo>
                  <a:lnTo>
                    <a:pt x="1670" y="241"/>
                  </a:lnTo>
                  <a:lnTo>
                    <a:pt x="1669" y="233"/>
                  </a:lnTo>
                  <a:lnTo>
                    <a:pt x="1669" y="225"/>
                  </a:lnTo>
                  <a:lnTo>
                    <a:pt x="1669" y="82"/>
                  </a:lnTo>
                  <a:lnTo>
                    <a:pt x="1669" y="73"/>
                  </a:lnTo>
                  <a:lnTo>
                    <a:pt x="1670" y="65"/>
                  </a:lnTo>
                  <a:lnTo>
                    <a:pt x="1672" y="58"/>
                  </a:lnTo>
                  <a:lnTo>
                    <a:pt x="1675" y="50"/>
                  </a:lnTo>
                  <a:lnTo>
                    <a:pt x="1678" y="43"/>
                  </a:lnTo>
                  <a:lnTo>
                    <a:pt x="1683" y="36"/>
                  </a:lnTo>
                  <a:lnTo>
                    <a:pt x="1687" y="30"/>
                  </a:lnTo>
                  <a:lnTo>
                    <a:pt x="1692" y="24"/>
                  </a:lnTo>
                  <a:lnTo>
                    <a:pt x="1698" y="19"/>
                  </a:lnTo>
                  <a:lnTo>
                    <a:pt x="1705" y="14"/>
                  </a:lnTo>
                  <a:lnTo>
                    <a:pt x="1711" y="11"/>
                  </a:lnTo>
                  <a:lnTo>
                    <a:pt x="1718" y="7"/>
                  </a:lnTo>
                  <a:lnTo>
                    <a:pt x="1725" y="5"/>
                  </a:lnTo>
                  <a:lnTo>
                    <a:pt x="1734" y="2"/>
                  </a:lnTo>
                  <a:lnTo>
                    <a:pt x="1741" y="1"/>
                  </a:lnTo>
                  <a:lnTo>
                    <a:pt x="1749" y="0"/>
                  </a:lnTo>
                  <a:close/>
                  <a:moveTo>
                    <a:pt x="1326" y="569"/>
                  </a:moveTo>
                  <a:lnTo>
                    <a:pt x="1299" y="564"/>
                  </a:lnTo>
                  <a:lnTo>
                    <a:pt x="1271" y="558"/>
                  </a:lnTo>
                  <a:lnTo>
                    <a:pt x="1242" y="550"/>
                  </a:lnTo>
                  <a:lnTo>
                    <a:pt x="1214" y="545"/>
                  </a:lnTo>
                  <a:lnTo>
                    <a:pt x="538" y="2349"/>
                  </a:lnTo>
                  <a:lnTo>
                    <a:pt x="490" y="2331"/>
                  </a:lnTo>
                  <a:lnTo>
                    <a:pt x="441" y="2313"/>
                  </a:lnTo>
                  <a:lnTo>
                    <a:pt x="390" y="2295"/>
                  </a:lnTo>
                  <a:lnTo>
                    <a:pt x="338" y="2275"/>
                  </a:lnTo>
                  <a:lnTo>
                    <a:pt x="287" y="2256"/>
                  </a:lnTo>
                  <a:lnTo>
                    <a:pt x="238" y="2238"/>
                  </a:lnTo>
                  <a:lnTo>
                    <a:pt x="190" y="2221"/>
                  </a:lnTo>
                  <a:lnTo>
                    <a:pt x="146" y="2204"/>
                  </a:lnTo>
                  <a:lnTo>
                    <a:pt x="822" y="409"/>
                  </a:lnTo>
                  <a:lnTo>
                    <a:pt x="797" y="394"/>
                  </a:lnTo>
                  <a:lnTo>
                    <a:pt x="772" y="380"/>
                  </a:lnTo>
                  <a:lnTo>
                    <a:pt x="746" y="367"/>
                  </a:lnTo>
                  <a:lnTo>
                    <a:pt x="721" y="353"/>
                  </a:lnTo>
                  <a:lnTo>
                    <a:pt x="677" y="470"/>
                  </a:lnTo>
                  <a:lnTo>
                    <a:pt x="633" y="589"/>
                  </a:lnTo>
                  <a:lnTo>
                    <a:pt x="589" y="709"/>
                  </a:lnTo>
                  <a:lnTo>
                    <a:pt x="546" y="829"/>
                  </a:lnTo>
                  <a:lnTo>
                    <a:pt x="502" y="950"/>
                  </a:lnTo>
                  <a:lnTo>
                    <a:pt x="458" y="1072"/>
                  </a:lnTo>
                  <a:lnTo>
                    <a:pt x="414" y="1193"/>
                  </a:lnTo>
                  <a:lnTo>
                    <a:pt x="369" y="1316"/>
                  </a:lnTo>
                  <a:lnTo>
                    <a:pt x="324" y="1437"/>
                  </a:lnTo>
                  <a:lnTo>
                    <a:pt x="280" y="1558"/>
                  </a:lnTo>
                  <a:lnTo>
                    <a:pt x="235" y="1679"/>
                  </a:lnTo>
                  <a:lnTo>
                    <a:pt x="189" y="1798"/>
                  </a:lnTo>
                  <a:lnTo>
                    <a:pt x="143" y="1917"/>
                  </a:lnTo>
                  <a:lnTo>
                    <a:pt x="96" y="2035"/>
                  </a:lnTo>
                  <a:lnTo>
                    <a:pt x="48" y="2151"/>
                  </a:lnTo>
                  <a:lnTo>
                    <a:pt x="0" y="2265"/>
                  </a:lnTo>
                  <a:lnTo>
                    <a:pt x="76" y="2294"/>
                  </a:lnTo>
                  <a:lnTo>
                    <a:pt x="152" y="2323"/>
                  </a:lnTo>
                  <a:lnTo>
                    <a:pt x="229" y="2351"/>
                  </a:lnTo>
                  <a:lnTo>
                    <a:pt x="307" y="2379"/>
                  </a:lnTo>
                  <a:lnTo>
                    <a:pt x="385" y="2408"/>
                  </a:lnTo>
                  <a:lnTo>
                    <a:pt x="463" y="2438"/>
                  </a:lnTo>
                  <a:lnTo>
                    <a:pt x="542" y="2467"/>
                  </a:lnTo>
                  <a:lnTo>
                    <a:pt x="622" y="2497"/>
                  </a:lnTo>
                  <a:lnTo>
                    <a:pt x="660" y="2391"/>
                  </a:lnTo>
                  <a:lnTo>
                    <a:pt x="701" y="2281"/>
                  </a:lnTo>
                  <a:lnTo>
                    <a:pt x="743" y="2165"/>
                  </a:lnTo>
                  <a:lnTo>
                    <a:pt x="787" y="2047"/>
                  </a:lnTo>
                  <a:lnTo>
                    <a:pt x="830" y="1925"/>
                  </a:lnTo>
                  <a:lnTo>
                    <a:pt x="875" y="1801"/>
                  </a:lnTo>
                  <a:lnTo>
                    <a:pt x="921" y="1675"/>
                  </a:lnTo>
                  <a:lnTo>
                    <a:pt x="968" y="1547"/>
                  </a:lnTo>
                  <a:lnTo>
                    <a:pt x="1014" y="1420"/>
                  </a:lnTo>
                  <a:lnTo>
                    <a:pt x="1060" y="1293"/>
                  </a:lnTo>
                  <a:lnTo>
                    <a:pt x="1107" y="1166"/>
                  </a:lnTo>
                  <a:lnTo>
                    <a:pt x="1153" y="1041"/>
                  </a:lnTo>
                  <a:lnTo>
                    <a:pt x="1198" y="918"/>
                  </a:lnTo>
                  <a:lnTo>
                    <a:pt x="1241" y="798"/>
                  </a:lnTo>
                  <a:lnTo>
                    <a:pt x="1284" y="682"/>
                  </a:lnTo>
                  <a:lnTo>
                    <a:pt x="1326" y="569"/>
                  </a:lnTo>
                  <a:close/>
                  <a:moveTo>
                    <a:pt x="1018" y="546"/>
                  </a:moveTo>
                  <a:lnTo>
                    <a:pt x="1006" y="546"/>
                  </a:lnTo>
                  <a:lnTo>
                    <a:pt x="993" y="545"/>
                  </a:lnTo>
                  <a:lnTo>
                    <a:pt x="981" y="543"/>
                  </a:lnTo>
                  <a:lnTo>
                    <a:pt x="968" y="543"/>
                  </a:lnTo>
                  <a:lnTo>
                    <a:pt x="346" y="2200"/>
                  </a:lnTo>
                  <a:lnTo>
                    <a:pt x="396" y="2203"/>
                  </a:lnTo>
                  <a:lnTo>
                    <a:pt x="422" y="2133"/>
                  </a:lnTo>
                  <a:lnTo>
                    <a:pt x="454" y="2051"/>
                  </a:lnTo>
                  <a:lnTo>
                    <a:pt x="488" y="1959"/>
                  </a:lnTo>
                  <a:lnTo>
                    <a:pt x="526" y="1857"/>
                  </a:lnTo>
                  <a:lnTo>
                    <a:pt x="566" y="1749"/>
                  </a:lnTo>
                  <a:lnTo>
                    <a:pt x="610" y="1634"/>
                  </a:lnTo>
                  <a:lnTo>
                    <a:pt x="654" y="1516"/>
                  </a:lnTo>
                  <a:lnTo>
                    <a:pt x="699" y="1396"/>
                  </a:lnTo>
                  <a:lnTo>
                    <a:pt x="745" y="1275"/>
                  </a:lnTo>
                  <a:lnTo>
                    <a:pt x="790" y="1155"/>
                  </a:lnTo>
                  <a:lnTo>
                    <a:pt x="833" y="1037"/>
                  </a:lnTo>
                  <a:lnTo>
                    <a:pt x="876" y="923"/>
                  </a:lnTo>
                  <a:lnTo>
                    <a:pt x="917" y="817"/>
                  </a:lnTo>
                  <a:lnTo>
                    <a:pt x="954" y="716"/>
                  </a:lnTo>
                  <a:lnTo>
                    <a:pt x="988" y="627"/>
                  </a:lnTo>
                  <a:lnTo>
                    <a:pt x="1018" y="546"/>
                  </a:lnTo>
                  <a:close/>
                  <a:moveTo>
                    <a:pt x="884" y="491"/>
                  </a:moveTo>
                  <a:lnTo>
                    <a:pt x="893" y="498"/>
                  </a:lnTo>
                  <a:lnTo>
                    <a:pt x="903" y="506"/>
                  </a:lnTo>
                  <a:lnTo>
                    <a:pt x="913" y="513"/>
                  </a:lnTo>
                  <a:lnTo>
                    <a:pt x="922" y="521"/>
                  </a:lnTo>
                  <a:lnTo>
                    <a:pt x="300" y="2177"/>
                  </a:lnTo>
                  <a:lnTo>
                    <a:pt x="261" y="2146"/>
                  </a:lnTo>
                  <a:lnTo>
                    <a:pt x="287" y="2077"/>
                  </a:lnTo>
                  <a:lnTo>
                    <a:pt x="318" y="1995"/>
                  </a:lnTo>
                  <a:lnTo>
                    <a:pt x="353" y="1902"/>
                  </a:lnTo>
                  <a:lnTo>
                    <a:pt x="391" y="1801"/>
                  </a:lnTo>
                  <a:lnTo>
                    <a:pt x="432" y="1692"/>
                  </a:lnTo>
                  <a:lnTo>
                    <a:pt x="475" y="1578"/>
                  </a:lnTo>
                  <a:lnTo>
                    <a:pt x="518" y="1460"/>
                  </a:lnTo>
                  <a:lnTo>
                    <a:pt x="564" y="1340"/>
                  </a:lnTo>
                  <a:lnTo>
                    <a:pt x="609" y="1219"/>
                  </a:lnTo>
                  <a:lnTo>
                    <a:pt x="655" y="1098"/>
                  </a:lnTo>
                  <a:lnTo>
                    <a:pt x="699" y="981"/>
                  </a:lnTo>
                  <a:lnTo>
                    <a:pt x="742" y="868"/>
                  </a:lnTo>
                  <a:lnTo>
                    <a:pt x="782" y="760"/>
                  </a:lnTo>
                  <a:lnTo>
                    <a:pt x="819" y="660"/>
                  </a:lnTo>
                  <a:lnTo>
                    <a:pt x="853" y="570"/>
                  </a:lnTo>
                  <a:lnTo>
                    <a:pt x="884" y="491"/>
                  </a:lnTo>
                  <a:close/>
                  <a:moveTo>
                    <a:pt x="1110" y="576"/>
                  </a:moveTo>
                  <a:lnTo>
                    <a:pt x="1097" y="576"/>
                  </a:lnTo>
                  <a:lnTo>
                    <a:pt x="1085" y="574"/>
                  </a:lnTo>
                  <a:lnTo>
                    <a:pt x="1072" y="572"/>
                  </a:lnTo>
                  <a:lnTo>
                    <a:pt x="1060" y="572"/>
                  </a:lnTo>
                  <a:lnTo>
                    <a:pt x="438" y="2229"/>
                  </a:lnTo>
                  <a:lnTo>
                    <a:pt x="488" y="2232"/>
                  </a:lnTo>
                  <a:lnTo>
                    <a:pt x="514" y="2162"/>
                  </a:lnTo>
                  <a:lnTo>
                    <a:pt x="546" y="2080"/>
                  </a:lnTo>
                  <a:lnTo>
                    <a:pt x="580" y="1988"/>
                  </a:lnTo>
                  <a:lnTo>
                    <a:pt x="618" y="1887"/>
                  </a:lnTo>
                  <a:lnTo>
                    <a:pt x="658" y="1778"/>
                  </a:lnTo>
                  <a:lnTo>
                    <a:pt x="702" y="1663"/>
                  </a:lnTo>
                  <a:lnTo>
                    <a:pt x="746" y="1545"/>
                  </a:lnTo>
                  <a:lnTo>
                    <a:pt x="791" y="1425"/>
                  </a:lnTo>
                  <a:lnTo>
                    <a:pt x="837" y="1303"/>
                  </a:lnTo>
                  <a:lnTo>
                    <a:pt x="881" y="1183"/>
                  </a:lnTo>
                  <a:lnTo>
                    <a:pt x="926" y="1066"/>
                  </a:lnTo>
                  <a:lnTo>
                    <a:pt x="968" y="952"/>
                  </a:lnTo>
                  <a:lnTo>
                    <a:pt x="1009" y="846"/>
                  </a:lnTo>
                  <a:lnTo>
                    <a:pt x="1046" y="746"/>
                  </a:lnTo>
                  <a:lnTo>
                    <a:pt x="1080" y="655"/>
                  </a:lnTo>
                  <a:lnTo>
                    <a:pt x="1110" y="576"/>
                  </a:lnTo>
                  <a:close/>
                  <a:moveTo>
                    <a:pt x="2788" y="1702"/>
                  </a:moveTo>
                  <a:lnTo>
                    <a:pt x="2785" y="1679"/>
                  </a:lnTo>
                  <a:lnTo>
                    <a:pt x="2782" y="1657"/>
                  </a:lnTo>
                  <a:lnTo>
                    <a:pt x="2779" y="1634"/>
                  </a:lnTo>
                  <a:lnTo>
                    <a:pt x="2775" y="1611"/>
                  </a:lnTo>
                  <a:lnTo>
                    <a:pt x="1247" y="1612"/>
                  </a:lnTo>
                  <a:lnTo>
                    <a:pt x="1247" y="1572"/>
                  </a:lnTo>
                  <a:lnTo>
                    <a:pt x="1247" y="1531"/>
                  </a:lnTo>
                  <a:lnTo>
                    <a:pt x="1246" y="1487"/>
                  </a:lnTo>
                  <a:lnTo>
                    <a:pt x="1246" y="1443"/>
                  </a:lnTo>
                  <a:lnTo>
                    <a:pt x="1246" y="1400"/>
                  </a:lnTo>
                  <a:lnTo>
                    <a:pt x="1246" y="1358"/>
                  </a:lnTo>
                  <a:lnTo>
                    <a:pt x="1246" y="1318"/>
                  </a:lnTo>
                  <a:lnTo>
                    <a:pt x="1245" y="1280"/>
                  </a:lnTo>
                  <a:lnTo>
                    <a:pt x="2768" y="1281"/>
                  </a:lnTo>
                  <a:lnTo>
                    <a:pt x="2771" y="1259"/>
                  </a:lnTo>
                  <a:lnTo>
                    <a:pt x="2774" y="1236"/>
                  </a:lnTo>
                  <a:lnTo>
                    <a:pt x="2777" y="1213"/>
                  </a:lnTo>
                  <a:lnTo>
                    <a:pt x="2780" y="1191"/>
                  </a:lnTo>
                  <a:lnTo>
                    <a:pt x="2681" y="1191"/>
                  </a:lnTo>
                  <a:lnTo>
                    <a:pt x="2581" y="1191"/>
                  </a:lnTo>
                  <a:lnTo>
                    <a:pt x="2480" y="1192"/>
                  </a:lnTo>
                  <a:lnTo>
                    <a:pt x="2377" y="1193"/>
                  </a:lnTo>
                  <a:lnTo>
                    <a:pt x="2275" y="1194"/>
                  </a:lnTo>
                  <a:lnTo>
                    <a:pt x="2173" y="1197"/>
                  </a:lnTo>
                  <a:lnTo>
                    <a:pt x="2070" y="1198"/>
                  </a:lnTo>
                  <a:lnTo>
                    <a:pt x="1967" y="1199"/>
                  </a:lnTo>
                  <a:lnTo>
                    <a:pt x="1864" y="1199"/>
                  </a:lnTo>
                  <a:lnTo>
                    <a:pt x="1762" y="1200"/>
                  </a:lnTo>
                  <a:lnTo>
                    <a:pt x="1660" y="1200"/>
                  </a:lnTo>
                  <a:lnTo>
                    <a:pt x="1559" y="1199"/>
                  </a:lnTo>
                  <a:lnTo>
                    <a:pt x="1457" y="1198"/>
                  </a:lnTo>
                  <a:lnTo>
                    <a:pt x="1356" y="1196"/>
                  </a:lnTo>
                  <a:lnTo>
                    <a:pt x="1257" y="1192"/>
                  </a:lnTo>
                  <a:lnTo>
                    <a:pt x="1158" y="1189"/>
                  </a:lnTo>
                  <a:lnTo>
                    <a:pt x="1159" y="1254"/>
                  </a:lnTo>
                  <a:lnTo>
                    <a:pt x="1159" y="1319"/>
                  </a:lnTo>
                  <a:lnTo>
                    <a:pt x="1159" y="1383"/>
                  </a:lnTo>
                  <a:lnTo>
                    <a:pt x="1159" y="1449"/>
                  </a:lnTo>
                  <a:lnTo>
                    <a:pt x="1160" y="1515"/>
                  </a:lnTo>
                  <a:lnTo>
                    <a:pt x="1160" y="1582"/>
                  </a:lnTo>
                  <a:lnTo>
                    <a:pt x="1160" y="1649"/>
                  </a:lnTo>
                  <a:lnTo>
                    <a:pt x="1160" y="1716"/>
                  </a:lnTo>
                  <a:lnTo>
                    <a:pt x="1250" y="1715"/>
                  </a:lnTo>
                  <a:lnTo>
                    <a:pt x="1343" y="1714"/>
                  </a:lnTo>
                  <a:lnTo>
                    <a:pt x="1441" y="1713"/>
                  </a:lnTo>
                  <a:lnTo>
                    <a:pt x="1541" y="1712"/>
                  </a:lnTo>
                  <a:lnTo>
                    <a:pt x="1643" y="1711"/>
                  </a:lnTo>
                  <a:lnTo>
                    <a:pt x="1748" y="1710"/>
                  </a:lnTo>
                  <a:lnTo>
                    <a:pt x="1855" y="1709"/>
                  </a:lnTo>
                  <a:lnTo>
                    <a:pt x="1962" y="1708"/>
                  </a:lnTo>
                  <a:lnTo>
                    <a:pt x="2070" y="1707"/>
                  </a:lnTo>
                  <a:lnTo>
                    <a:pt x="2177" y="1706"/>
                  </a:lnTo>
                  <a:lnTo>
                    <a:pt x="2285" y="1705"/>
                  </a:lnTo>
                  <a:lnTo>
                    <a:pt x="2390" y="1704"/>
                  </a:lnTo>
                  <a:lnTo>
                    <a:pt x="2493" y="1703"/>
                  </a:lnTo>
                  <a:lnTo>
                    <a:pt x="2595" y="1703"/>
                  </a:lnTo>
                  <a:lnTo>
                    <a:pt x="2694" y="1702"/>
                  </a:lnTo>
                  <a:lnTo>
                    <a:pt x="2788" y="1702"/>
                  </a:lnTo>
                  <a:close/>
                  <a:moveTo>
                    <a:pt x="2719" y="1475"/>
                  </a:moveTo>
                  <a:lnTo>
                    <a:pt x="2715" y="1466"/>
                  </a:lnTo>
                  <a:lnTo>
                    <a:pt x="2713" y="1455"/>
                  </a:lnTo>
                  <a:lnTo>
                    <a:pt x="2710" y="1446"/>
                  </a:lnTo>
                  <a:lnTo>
                    <a:pt x="2707" y="1437"/>
                  </a:lnTo>
                  <a:lnTo>
                    <a:pt x="1303" y="1438"/>
                  </a:lnTo>
                  <a:lnTo>
                    <a:pt x="1314" y="1475"/>
                  </a:lnTo>
                  <a:lnTo>
                    <a:pt x="1374" y="1475"/>
                  </a:lnTo>
                  <a:lnTo>
                    <a:pt x="1444" y="1475"/>
                  </a:lnTo>
                  <a:lnTo>
                    <a:pt x="1522" y="1475"/>
                  </a:lnTo>
                  <a:lnTo>
                    <a:pt x="1608" y="1475"/>
                  </a:lnTo>
                  <a:lnTo>
                    <a:pt x="1699" y="1475"/>
                  </a:lnTo>
                  <a:lnTo>
                    <a:pt x="1796" y="1475"/>
                  </a:lnTo>
                  <a:lnTo>
                    <a:pt x="1897" y="1475"/>
                  </a:lnTo>
                  <a:lnTo>
                    <a:pt x="1999" y="1475"/>
                  </a:lnTo>
                  <a:lnTo>
                    <a:pt x="2102" y="1475"/>
                  </a:lnTo>
                  <a:lnTo>
                    <a:pt x="2203" y="1475"/>
                  </a:lnTo>
                  <a:lnTo>
                    <a:pt x="2303" y="1475"/>
                  </a:lnTo>
                  <a:lnTo>
                    <a:pt x="2399" y="1475"/>
                  </a:lnTo>
                  <a:lnTo>
                    <a:pt x="2490" y="1475"/>
                  </a:lnTo>
                  <a:lnTo>
                    <a:pt x="2575" y="1475"/>
                  </a:lnTo>
                  <a:lnTo>
                    <a:pt x="2651" y="1475"/>
                  </a:lnTo>
                  <a:lnTo>
                    <a:pt x="2719" y="1475"/>
                  </a:lnTo>
                  <a:close/>
                  <a:moveTo>
                    <a:pt x="2723" y="1359"/>
                  </a:moveTo>
                  <a:lnTo>
                    <a:pt x="2720" y="1369"/>
                  </a:lnTo>
                  <a:lnTo>
                    <a:pt x="2716" y="1378"/>
                  </a:lnTo>
                  <a:lnTo>
                    <a:pt x="2714" y="1388"/>
                  </a:lnTo>
                  <a:lnTo>
                    <a:pt x="2711" y="1397"/>
                  </a:lnTo>
                  <a:lnTo>
                    <a:pt x="1307" y="1396"/>
                  </a:lnTo>
                  <a:lnTo>
                    <a:pt x="1319" y="1358"/>
                  </a:lnTo>
                  <a:lnTo>
                    <a:pt x="1378" y="1358"/>
                  </a:lnTo>
                  <a:lnTo>
                    <a:pt x="1448" y="1358"/>
                  </a:lnTo>
                  <a:lnTo>
                    <a:pt x="1526" y="1358"/>
                  </a:lnTo>
                  <a:lnTo>
                    <a:pt x="1612" y="1358"/>
                  </a:lnTo>
                  <a:lnTo>
                    <a:pt x="1704" y="1358"/>
                  </a:lnTo>
                  <a:lnTo>
                    <a:pt x="1801" y="1358"/>
                  </a:lnTo>
                  <a:lnTo>
                    <a:pt x="1901" y="1358"/>
                  </a:lnTo>
                  <a:lnTo>
                    <a:pt x="2003" y="1358"/>
                  </a:lnTo>
                  <a:lnTo>
                    <a:pt x="2106" y="1358"/>
                  </a:lnTo>
                  <a:lnTo>
                    <a:pt x="2207" y="1359"/>
                  </a:lnTo>
                  <a:lnTo>
                    <a:pt x="2308" y="1359"/>
                  </a:lnTo>
                  <a:lnTo>
                    <a:pt x="2403" y="1359"/>
                  </a:lnTo>
                  <a:lnTo>
                    <a:pt x="2494" y="1359"/>
                  </a:lnTo>
                  <a:lnTo>
                    <a:pt x="2579" y="1359"/>
                  </a:lnTo>
                  <a:lnTo>
                    <a:pt x="2655" y="1359"/>
                  </a:lnTo>
                  <a:lnTo>
                    <a:pt x="2723" y="1359"/>
                  </a:lnTo>
                  <a:close/>
                  <a:moveTo>
                    <a:pt x="2723" y="1551"/>
                  </a:moveTo>
                  <a:lnTo>
                    <a:pt x="2720" y="1542"/>
                  </a:lnTo>
                  <a:lnTo>
                    <a:pt x="2716" y="1533"/>
                  </a:lnTo>
                  <a:lnTo>
                    <a:pt x="2714" y="1523"/>
                  </a:lnTo>
                  <a:lnTo>
                    <a:pt x="2711" y="1514"/>
                  </a:lnTo>
                  <a:lnTo>
                    <a:pt x="1307" y="1514"/>
                  </a:lnTo>
                  <a:lnTo>
                    <a:pt x="1319" y="1551"/>
                  </a:lnTo>
                  <a:lnTo>
                    <a:pt x="1378" y="1551"/>
                  </a:lnTo>
                  <a:lnTo>
                    <a:pt x="1448" y="1551"/>
                  </a:lnTo>
                  <a:lnTo>
                    <a:pt x="1526" y="1551"/>
                  </a:lnTo>
                  <a:lnTo>
                    <a:pt x="1612" y="1551"/>
                  </a:lnTo>
                  <a:lnTo>
                    <a:pt x="1704" y="1551"/>
                  </a:lnTo>
                  <a:lnTo>
                    <a:pt x="1801" y="1551"/>
                  </a:lnTo>
                  <a:lnTo>
                    <a:pt x="1901" y="1551"/>
                  </a:lnTo>
                  <a:lnTo>
                    <a:pt x="2003" y="1551"/>
                  </a:lnTo>
                  <a:lnTo>
                    <a:pt x="2106" y="1551"/>
                  </a:lnTo>
                  <a:lnTo>
                    <a:pt x="2207" y="1551"/>
                  </a:lnTo>
                  <a:lnTo>
                    <a:pt x="2308" y="1551"/>
                  </a:lnTo>
                  <a:lnTo>
                    <a:pt x="2403" y="1551"/>
                  </a:lnTo>
                  <a:lnTo>
                    <a:pt x="2494" y="1551"/>
                  </a:lnTo>
                  <a:lnTo>
                    <a:pt x="2579" y="1551"/>
                  </a:lnTo>
                  <a:lnTo>
                    <a:pt x="2655" y="1551"/>
                  </a:lnTo>
                  <a:lnTo>
                    <a:pt x="2723" y="1551"/>
                  </a:lnTo>
                  <a:close/>
                  <a:moveTo>
                    <a:pt x="1128" y="2192"/>
                  </a:moveTo>
                  <a:lnTo>
                    <a:pt x="1132" y="2181"/>
                  </a:lnTo>
                  <a:lnTo>
                    <a:pt x="1135" y="2168"/>
                  </a:lnTo>
                  <a:lnTo>
                    <a:pt x="1138" y="2157"/>
                  </a:lnTo>
                  <a:lnTo>
                    <a:pt x="1142" y="2145"/>
                  </a:lnTo>
                  <a:lnTo>
                    <a:pt x="2910" y="2145"/>
                  </a:lnTo>
                  <a:lnTo>
                    <a:pt x="2896" y="2193"/>
                  </a:lnTo>
                  <a:lnTo>
                    <a:pt x="2822" y="2193"/>
                  </a:lnTo>
                  <a:lnTo>
                    <a:pt x="2734" y="2193"/>
                  </a:lnTo>
                  <a:lnTo>
                    <a:pt x="2635" y="2193"/>
                  </a:lnTo>
                  <a:lnTo>
                    <a:pt x="2527" y="2193"/>
                  </a:lnTo>
                  <a:lnTo>
                    <a:pt x="2411" y="2193"/>
                  </a:lnTo>
                  <a:lnTo>
                    <a:pt x="2289" y="2193"/>
                  </a:lnTo>
                  <a:lnTo>
                    <a:pt x="2163" y="2193"/>
                  </a:lnTo>
                  <a:lnTo>
                    <a:pt x="2034" y="2193"/>
                  </a:lnTo>
                  <a:lnTo>
                    <a:pt x="1905" y="2193"/>
                  </a:lnTo>
                  <a:lnTo>
                    <a:pt x="1777" y="2193"/>
                  </a:lnTo>
                  <a:lnTo>
                    <a:pt x="1651" y="2193"/>
                  </a:lnTo>
                  <a:lnTo>
                    <a:pt x="1530" y="2193"/>
                  </a:lnTo>
                  <a:lnTo>
                    <a:pt x="1416" y="2192"/>
                  </a:lnTo>
                  <a:lnTo>
                    <a:pt x="1309" y="2192"/>
                  </a:lnTo>
                  <a:lnTo>
                    <a:pt x="1213" y="2192"/>
                  </a:lnTo>
                  <a:lnTo>
                    <a:pt x="1128" y="2192"/>
                  </a:lnTo>
                  <a:close/>
                  <a:moveTo>
                    <a:pt x="1122" y="2047"/>
                  </a:moveTo>
                  <a:lnTo>
                    <a:pt x="1127" y="2059"/>
                  </a:lnTo>
                  <a:lnTo>
                    <a:pt x="1130" y="2070"/>
                  </a:lnTo>
                  <a:lnTo>
                    <a:pt x="1133" y="2083"/>
                  </a:lnTo>
                  <a:lnTo>
                    <a:pt x="1137" y="2094"/>
                  </a:lnTo>
                  <a:lnTo>
                    <a:pt x="2905" y="2094"/>
                  </a:lnTo>
                  <a:lnTo>
                    <a:pt x="2891" y="2046"/>
                  </a:lnTo>
                  <a:lnTo>
                    <a:pt x="2817" y="2046"/>
                  </a:lnTo>
                  <a:lnTo>
                    <a:pt x="2729" y="2046"/>
                  </a:lnTo>
                  <a:lnTo>
                    <a:pt x="2630" y="2046"/>
                  </a:lnTo>
                  <a:lnTo>
                    <a:pt x="2521" y="2046"/>
                  </a:lnTo>
                  <a:lnTo>
                    <a:pt x="2406" y="2046"/>
                  </a:lnTo>
                  <a:lnTo>
                    <a:pt x="2284" y="2046"/>
                  </a:lnTo>
                  <a:lnTo>
                    <a:pt x="2157" y="2046"/>
                  </a:lnTo>
                  <a:lnTo>
                    <a:pt x="2029" y="2046"/>
                  </a:lnTo>
                  <a:lnTo>
                    <a:pt x="1900" y="2046"/>
                  </a:lnTo>
                  <a:lnTo>
                    <a:pt x="1771" y="2046"/>
                  </a:lnTo>
                  <a:lnTo>
                    <a:pt x="1646" y="2046"/>
                  </a:lnTo>
                  <a:lnTo>
                    <a:pt x="1525" y="2046"/>
                  </a:lnTo>
                  <a:lnTo>
                    <a:pt x="1410" y="2047"/>
                  </a:lnTo>
                  <a:lnTo>
                    <a:pt x="1304" y="2047"/>
                  </a:lnTo>
                  <a:lnTo>
                    <a:pt x="1208" y="2047"/>
                  </a:lnTo>
                  <a:lnTo>
                    <a:pt x="1122" y="2047"/>
                  </a:lnTo>
                  <a:close/>
                  <a:moveTo>
                    <a:pt x="1122" y="2288"/>
                  </a:moveTo>
                  <a:lnTo>
                    <a:pt x="1127" y="2277"/>
                  </a:lnTo>
                  <a:lnTo>
                    <a:pt x="1130" y="2265"/>
                  </a:lnTo>
                  <a:lnTo>
                    <a:pt x="1133" y="2253"/>
                  </a:lnTo>
                  <a:lnTo>
                    <a:pt x="1137" y="2241"/>
                  </a:lnTo>
                  <a:lnTo>
                    <a:pt x="2905" y="2242"/>
                  </a:lnTo>
                  <a:lnTo>
                    <a:pt x="2891" y="2289"/>
                  </a:lnTo>
                  <a:lnTo>
                    <a:pt x="2817" y="2289"/>
                  </a:lnTo>
                  <a:lnTo>
                    <a:pt x="2729" y="2289"/>
                  </a:lnTo>
                  <a:lnTo>
                    <a:pt x="2630" y="2289"/>
                  </a:lnTo>
                  <a:lnTo>
                    <a:pt x="2521" y="2289"/>
                  </a:lnTo>
                  <a:lnTo>
                    <a:pt x="2406" y="2289"/>
                  </a:lnTo>
                  <a:lnTo>
                    <a:pt x="2284" y="2289"/>
                  </a:lnTo>
                  <a:lnTo>
                    <a:pt x="2157" y="2289"/>
                  </a:lnTo>
                  <a:lnTo>
                    <a:pt x="2029" y="2289"/>
                  </a:lnTo>
                  <a:lnTo>
                    <a:pt x="1900" y="2289"/>
                  </a:lnTo>
                  <a:lnTo>
                    <a:pt x="1771" y="2289"/>
                  </a:lnTo>
                  <a:lnTo>
                    <a:pt x="1646" y="2289"/>
                  </a:lnTo>
                  <a:lnTo>
                    <a:pt x="1525" y="2289"/>
                  </a:lnTo>
                  <a:lnTo>
                    <a:pt x="1410" y="2289"/>
                  </a:lnTo>
                  <a:lnTo>
                    <a:pt x="1304" y="2289"/>
                  </a:lnTo>
                  <a:lnTo>
                    <a:pt x="1208" y="2289"/>
                  </a:lnTo>
                  <a:lnTo>
                    <a:pt x="1122" y="228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5" name="Rettangolo 65">
            <a:extLst>
              <a:ext uri="{FF2B5EF4-FFF2-40B4-BE49-F238E27FC236}">
                <a16:creationId xmlns:a16="http://schemas.microsoft.com/office/drawing/2014/main" id="{35E3FD9C-0033-4747-AC48-E9764549E160}"/>
              </a:ext>
            </a:extLst>
          </p:cNvPr>
          <p:cNvSpPr/>
          <p:nvPr/>
        </p:nvSpPr>
        <p:spPr>
          <a:xfrm>
            <a:off x="7061849" y="1146775"/>
            <a:ext cx="1442559" cy="251533"/>
          </a:xfrm>
          <a:prstGeom prst="rect">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rtl="1"/>
            <a:r>
              <a:rPr lang="ar-SY" sz="1400" b="1" i="1" dirty="0">
                <a:solidFill>
                  <a:srgbClr val="460968"/>
                </a:solidFill>
                <a:latin typeface="Calibri" panose="020F0502020204030204" pitchFamily="34" charset="0"/>
                <a:cs typeface="Calibri" panose="020F0502020204030204" pitchFamily="34" charset="0"/>
              </a:rPr>
              <a:t> </a:t>
            </a:r>
            <a:r>
              <a:rPr lang="ar-SY" sz="1400" b="1" i="1" dirty="0" smtClean="0">
                <a:solidFill>
                  <a:srgbClr val="460968"/>
                </a:solidFill>
                <a:latin typeface="Calibri" panose="020F0502020204030204" pitchFamily="34" charset="0"/>
                <a:cs typeface="Calibri" panose="020F0502020204030204" pitchFamily="34" charset="0"/>
              </a:rPr>
              <a:t>المقارنة </a:t>
            </a:r>
            <a:r>
              <a:rPr lang="ar-SY" sz="1400" b="1" i="1" dirty="0">
                <a:solidFill>
                  <a:srgbClr val="460968"/>
                </a:solidFill>
                <a:latin typeface="Calibri" panose="020F0502020204030204" pitchFamily="34" charset="0"/>
                <a:cs typeface="Calibri" panose="020F0502020204030204" pitchFamily="34" charset="0"/>
              </a:rPr>
              <a:t>المرجعية</a:t>
            </a:r>
            <a:endParaRPr lang="en-US" sz="1400" b="1" i="1" dirty="0">
              <a:solidFill>
                <a:srgbClr val="460968"/>
              </a:solidFill>
              <a:latin typeface="Calibri" panose="020F0502020204030204" pitchFamily="34" charset="0"/>
              <a:cs typeface="Calibri" panose="020F0502020204030204" pitchFamily="34" charset="0"/>
            </a:endParaRPr>
          </a:p>
        </p:txBody>
      </p:sp>
      <p:pic>
        <p:nvPicPr>
          <p:cNvPr id="26" name="Picture 2" descr="Risultati immagini per colored icons png">
            <a:extLst>
              <a:ext uri="{FF2B5EF4-FFF2-40B4-BE49-F238E27FC236}">
                <a16:creationId xmlns:a16="http://schemas.microsoft.com/office/drawing/2014/main" id="{2E35C84C-AAC6-478D-A041-CA24D79B10DB}"/>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77347" y="1393250"/>
            <a:ext cx="503729" cy="51141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245355" y="1523654"/>
            <a:ext cx="2653290" cy="340734"/>
          </a:xfrm>
          <a:prstGeom prst="rect">
            <a:avLst/>
          </a:prstGeom>
        </p:spPr>
        <p:txBody>
          <a:bodyPr wrap="none">
            <a:spAutoFit/>
          </a:bodyPr>
          <a:lstStyle/>
          <a:p>
            <a:pPr marL="0" lvl="1" algn="just" rtl="1">
              <a:lnSpc>
                <a:spcPct val="150000"/>
              </a:lnSpc>
            </a:pPr>
            <a:r>
              <a:rPr lang="ar-SY" sz="1200" dirty="0" smtClean="0">
                <a:solidFill>
                  <a:srgbClr val="0070C0"/>
                </a:solidFill>
                <a:latin typeface="Calibri" panose="020F0502020204030204" pitchFamily="34" charset="0"/>
                <a:cs typeface="Calibri" panose="020F0502020204030204" pitchFamily="34" charset="0"/>
              </a:rPr>
              <a:t>جرت تغطية </a:t>
            </a:r>
            <a:r>
              <a:rPr lang="ar-SY" sz="1200" dirty="0">
                <a:solidFill>
                  <a:srgbClr val="0070C0"/>
                </a:solidFill>
                <a:latin typeface="Calibri" panose="020F0502020204030204" pitchFamily="34" charset="0"/>
                <a:cs typeface="Calibri" panose="020F0502020204030204" pitchFamily="34" charset="0"/>
              </a:rPr>
              <a:t>مجالات التدخل التالية أثناء </a:t>
            </a:r>
            <a:r>
              <a:rPr lang="ar-SY" sz="1200" dirty="0" smtClean="0">
                <a:solidFill>
                  <a:srgbClr val="0070C0"/>
                </a:solidFill>
                <a:latin typeface="Calibri" panose="020F0502020204030204" pitchFamily="34" charset="0"/>
                <a:cs typeface="Calibri" panose="020F0502020204030204" pitchFamily="34" charset="0"/>
              </a:rPr>
              <a:t>التحليل:</a:t>
            </a:r>
            <a:endParaRPr lang="en-US" sz="1200" dirty="0">
              <a:solidFill>
                <a:srgbClr val="0070C0"/>
              </a:solidFill>
              <a:latin typeface="Calibri" panose="020F0502020204030204" pitchFamily="34" charset="0"/>
              <a:cs typeface="Calibri" panose="020F0502020204030204" pitchFamily="34" charset="0"/>
            </a:endParaRPr>
          </a:p>
        </p:txBody>
      </p:sp>
      <p:sp>
        <p:nvSpPr>
          <p:cNvPr id="29" name="Rettangolo con angoli arrotondati 41">
            <a:extLst>
              <a:ext uri="{FF2B5EF4-FFF2-40B4-BE49-F238E27FC236}">
                <a16:creationId xmlns:a16="http://schemas.microsoft.com/office/drawing/2014/main" id="{EE5E5A33-3FDA-49A9-B7DD-7E0450E82FD0}"/>
              </a:ext>
            </a:extLst>
          </p:cNvPr>
          <p:cNvSpPr/>
          <p:nvPr/>
        </p:nvSpPr>
        <p:spPr>
          <a:xfrm>
            <a:off x="579958" y="1896122"/>
            <a:ext cx="2591123" cy="989938"/>
          </a:xfrm>
          <a:prstGeom prst="roundRect">
            <a:avLst>
              <a:gd name="adj" fmla="val 8559"/>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lIns="40500" tIns="40500" rIns="40500" bIns="40500" rtlCol="0" anchor="t"/>
          <a:lstStyle/>
          <a:p>
            <a:pPr algn="ctr" rtl="1"/>
            <a:r>
              <a:rPr lang="ar-SY" sz="1000" b="1" dirty="0">
                <a:solidFill>
                  <a:schemeClr val="bg1"/>
                </a:solidFill>
                <a:latin typeface="Calibri" panose="020F0502020204030204" pitchFamily="34" charset="0"/>
                <a:cs typeface="Calibri" panose="020F0502020204030204" pitchFamily="34" charset="0"/>
              </a:rPr>
              <a:t>توحيد المصطلحات </a:t>
            </a:r>
            <a:r>
              <a:rPr lang="ar-SY" sz="1000" b="1" dirty="0" smtClean="0">
                <a:solidFill>
                  <a:schemeClr val="bg1"/>
                </a:solidFill>
                <a:latin typeface="Calibri" panose="020F0502020204030204" pitchFamily="34" charset="0"/>
                <a:cs typeface="Calibri" panose="020F0502020204030204" pitchFamily="34" charset="0"/>
              </a:rPr>
              <a:t>والوظائف</a:t>
            </a:r>
            <a:endParaRPr lang="en-US" sz="1000" b="1" dirty="0">
              <a:solidFill>
                <a:schemeClr val="bg1"/>
              </a:solidFill>
              <a:latin typeface="Calibri" panose="020F0502020204030204" pitchFamily="34" charset="0"/>
              <a:cs typeface="Calibri" panose="020F0502020204030204" pitchFamily="34" charset="0"/>
            </a:endParaRPr>
          </a:p>
          <a:p>
            <a:pPr algn="ctr"/>
            <a:endParaRPr lang="en-US" sz="700" dirty="0">
              <a:solidFill>
                <a:schemeClr val="bg1"/>
              </a:solidFill>
              <a:latin typeface="Calibri" panose="020F0502020204030204" pitchFamily="34" charset="0"/>
              <a:cs typeface="Calibri" panose="020F0502020204030204" pitchFamily="34" charset="0"/>
            </a:endParaRPr>
          </a:p>
          <a:p>
            <a:pPr algn="ctr" rtl="1"/>
            <a:r>
              <a:rPr lang="ar-SY" sz="800" dirty="0">
                <a:solidFill>
                  <a:schemeClr val="bg1"/>
                </a:solidFill>
                <a:latin typeface="Calibri" panose="020F0502020204030204" pitchFamily="34" charset="0"/>
                <a:cs typeface="Calibri" panose="020F0502020204030204" pitchFamily="34" charset="0"/>
              </a:rPr>
              <a:t>تحديد جميع الإشارات إلى هياكل / وظائف المنظمة وتعميم اسم </a:t>
            </a:r>
            <a:r>
              <a:rPr lang="ar-SY" sz="800" dirty="0" smtClean="0">
                <a:solidFill>
                  <a:schemeClr val="bg1"/>
                </a:solidFill>
                <a:latin typeface="Calibri" panose="020F0502020204030204" pitchFamily="34" charset="0"/>
                <a:cs typeface="Calibri" panose="020F0502020204030204" pitchFamily="34" charset="0"/>
              </a:rPr>
              <a:t>الأخيرة </a:t>
            </a:r>
            <a:r>
              <a:rPr lang="ar-SY" sz="800" dirty="0">
                <a:solidFill>
                  <a:schemeClr val="bg1"/>
                </a:solidFill>
                <a:latin typeface="Calibri" panose="020F0502020204030204" pitchFamily="34" charset="0"/>
                <a:cs typeface="Calibri" panose="020F0502020204030204" pitchFamily="34" charset="0"/>
              </a:rPr>
              <a:t>من خلال الأسماء القياسية (مثل قائد القطاع / رئيس الوظيفة المسؤولة عن ...) من أجل تجنب الاضطرار إلى تحديث النظام المالي </a:t>
            </a:r>
            <a:r>
              <a:rPr lang="ar-SY" sz="800" dirty="0" smtClean="0">
                <a:solidFill>
                  <a:schemeClr val="bg1"/>
                </a:solidFill>
                <a:latin typeface="Calibri" panose="020F0502020204030204" pitchFamily="34" charset="0"/>
                <a:cs typeface="Calibri" panose="020F0502020204030204" pitchFamily="34" charset="0"/>
              </a:rPr>
              <a:t>ولائحته </a:t>
            </a:r>
            <a:r>
              <a:rPr lang="ar-SY" sz="800" dirty="0">
                <a:solidFill>
                  <a:schemeClr val="bg1"/>
                </a:solidFill>
                <a:latin typeface="Calibri" panose="020F0502020204030204" pitchFamily="34" charset="0"/>
                <a:cs typeface="Calibri" panose="020F0502020204030204" pitchFamily="34" charset="0"/>
              </a:rPr>
              <a:t>بعد أي </a:t>
            </a:r>
            <a:r>
              <a:rPr lang="ar-SY" sz="800" dirty="0" smtClean="0">
                <a:solidFill>
                  <a:schemeClr val="bg1"/>
                </a:solidFill>
                <a:latin typeface="Calibri" panose="020F0502020204030204" pitchFamily="34" charset="0"/>
                <a:cs typeface="Calibri" panose="020F0502020204030204" pitchFamily="34" charset="0"/>
              </a:rPr>
              <a:t>تغيير تنظيمي.</a:t>
            </a:r>
            <a:endParaRPr lang="ar-SY" sz="800" dirty="0">
              <a:solidFill>
                <a:schemeClr val="bg1"/>
              </a:solidFill>
              <a:latin typeface="Calibri" panose="020F0502020204030204" pitchFamily="34" charset="0"/>
              <a:cs typeface="Calibri" panose="020F0502020204030204" pitchFamily="34" charset="0"/>
            </a:endParaRPr>
          </a:p>
        </p:txBody>
      </p:sp>
      <p:sp>
        <p:nvSpPr>
          <p:cNvPr id="30" name="Rettangolo con angoli arrotondati 42">
            <a:extLst>
              <a:ext uri="{FF2B5EF4-FFF2-40B4-BE49-F238E27FC236}">
                <a16:creationId xmlns:a16="http://schemas.microsoft.com/office/drawing/2014/main" id="{B35A91C0-2F63-480E-A8FE-98D6B9880DFD}"/>
              </a:ext>
            </a:extLst>
          </p:cNvPr>
          <p:cNvSpPr/>
          <p:nvPr/>
        </p:nvSpPr>
        <p:spPr>
          <a:xfrm>
            <a:off x="3285746" y="1886440"/>
            <a:ext cx="2744270" cy="989938"/>
          </a:xfrm>
          <a:prstGeom prst="roundRect">
            <a:avLst>
              <a:gd name="adj" fmla="val 855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0500" tIns="40500" rIns="40500" bIns="40500" rtlCol="0" anchor="t"/>
          <a:lstStyle/>
          <a:p>
            <a:pPr algn="ctr" rtl="1"/>
            <a:r>
              <a:rPr lang="ar-SY" sz="1000" b="1" dirty="0">
                <a:solidFill>
                  <a:schemeClr val="tx2"/>
                </a:solidFill>
                <a:latin typeface="Calibri" panose="020F0502020204030204" pitchFamily="34" charset="0"/>
                <a:cs typeface="Calibri" panose="020F0502020204030204" pitchFamily="34" charset="0"/>
              </a:rPr>
              <a:t>ترشيد الضوابط "التشغيلية" المدرجة في النظام المالي </a:t>
            </a:r>
            <a:r>
              <a:rPr lang="ar-SY" sz="1000" b="1" dirty="0" smtClean="0">
                <a:solidFill>
                  <a:schemeClr val="tx2"/>
                </a:solidFill>
                <a:latin typeface="Calibri" panose="020F0502020204030204" pitchFamily="34" charset="0"/>
                <a:cs typeface="Calibri" panose="020F0502020204030204" pitchFamily="34" charset="0"/>
              </a:rPr>
              <a:t>ولائحته</a:t>
            </a:r>
            <a:endParaRPr lang="ar-SY" sz="1000" b="1" dirty="0">
              <a:solidFill>
                <a:schemeClr val="tx2"/>
              </a:solidFill>
              <a:latin typeface="Calibri" panose="020F0502020204030204" pitchFamily="34" charset="0"/>
              <a:cs typeface="Calibri" panose="020F0502020204030204" pitchFamily="34" charset="0"/>
            </a:endParaRPr>
          </a:p>
          <a:p>
            <a:pPr algn="ctr"/>
            <a:endParaRPr lang="it-IT" sz="700" dirty="0">
              <a:solidFill>
                <a:schemeClr val="tx2"/>
              </a:solidFill>
              <a:latin typeface="Calibri" panose="020F0502020204030204" pitchFamily="34" charset="0"/>
              <a:cs typeface="Calibri" panose="020F0502020204030204" pitchFamily="34" charset="0"/>
            </a:endParaRPr>
          </a:p>
          <a:p>
            <a:pPr algn="ctr" rtl="1"/>
            <a:r>
              <a:rPr lang="ar-SY" sz="800" dirty="0">
                <a:solidFill>
                  <a:schemeClr val="tx2"/>
                </a:solidFill>
                <a:latin typeface="Calibri" panose="020F0502020204030204" pitchFamily="34" charset="0"/>
                <a:cs typeface="Calibri" panose="020F0502020204030204" pitchFamily="34" charset="0"/>
              </a:rPr>
              <a:t>تحديد جميع ضوابط التشغيل التي يمكن نقلها من النظام المالي </a:t>
            </a:r>
            <a:r>
              <a:rPr lang="ar-SY" sz="800" dirty="0" smtClean="0">
                <a:solidFill>
                  <a:schemeClr val="tx2"/>
                </a:solidFill>
                <a:latin typeface="Calibri" panose="020F0502020204030204" pitchFamily="34" charset="0"/>
                <a:cs typeface="Calibri" panose="020F0502020204030204" pitchFamily="34" charset="0"/>
              </a:rPr>
              <a:t>ولائحته إلى إجراءات </a:t>
            </a:r>
            <a:r>
              <a:rPr lang="ar-SY" sz="800" dirty="0">
                <a:solidFill>
                  <a:schemeClr val="tx2"/>
                </a:solidFill>
                <a:latin typeface="Calibri" panose="020F0502020204030204" pitchFamily="34" charset="0"/>
                <a:cs typeface="Calibri" panose="020F0502020204030204" pitchFamily="34" charset="0"/>
              </a:rPr>
              <a:t>التشغيل ذات </a:t>
            </a:r>
            <a:r>
              <a:rPr lang="ar-SY" sz="800" dirty="0" smtClean="0">
                <a:solidFill>
                  <a:schemeClr val="tx2"/>
                </a:solidFill>
                <a:latin typeface="Calibri" panose="020F0502020204030204" pitchFamily="34" charset="0"/>
                <a:cs typeface="Calibri" panose="020F0502020204030204" pitchFamily="34" charset="0"/>
              </a:rPr>
              <a:t>الصلة، ما لم يكن ذلك مخططا من قبل، </a:t>
            </a:r>
            <a:r>
              <a:rPr lang="ar-SY" sz="800" dirty="0">
                <a:solidFill>
                  <a:schemeClr val="tx2"/>
                </a:solidFill>
                <a:latin typeface="Calibri" panose="020F0502020204030204" pitchFamily="34" charset="0"/>
                <a:cs typeface="Calibri" panose="020F0502020204030204" pitchFamily="34" charset="0"/>
              </a:rPr>
              <a:t>من أجل تبسيط النظام المالي </a:t>
            </a:r>
            <a:r>
              <a:rPr lang="ar-SY" sz="800" dirty="0" smtClean="0">
                <a:solidFill>
                  <a:schemeClr val="tx2"/>
                </a:solidFill>
                <a:latin typeface="Calibri" panose="020F0502020204030204" pitchFamily="34" charset="0"/>
                <a:cs typeface="Calibri" panose="020F0502020204030204" pitchFamily="34" charset="0"/>
              </a:rPr>
              <a:t>ولائحته.</a:t>
            </a:r>
            <a:endParaRPr lang="en-US" sz="700" dirty="0">
              <a:solidFill>
                <a:schemeClr val="tx2"/>
              </a:solidFill>
              <a:latin typeface="Calibri" panose="020F0502020204030204" pitchFamily="34" charset="0"/>
              <a:cs typeface="Calibri" panose="020F0502020204030204" pitchFamily="34" charset="0"/>
            </a:endParaRPr>
          </a:p>
        </p:txBody>
      </p:sp>
      <p:sp>
        <p:nvSpPr>
          <p:cNvPr id="31" name="Rettangolo con angoli arrotondati 44">
            <a:extLst>
              <a:ext uri="{FF2B5EF4-FFF2-40B4-BE49-F238E27FC236}">
                <a16:creationId xmlns:a16="http://schemas.microsoft.com/office/drawing/2014/main" id="{2531FF57-91BF-428C-B2A0-864474FF48B7}"/>
              </a:ext>
            </a:extLst>
          </p:cNvPr>
          <p:cNvSpPr/>
          <p:nvPr/>
        </p:nvSpPr>
        <p:spPr>
          <a:xfrm>
            <a:off x="564790" y="3060073"/>
            <a:ext cx="1770871" cy="1599909"/>
          </a:xfrm>
          <a:prstGeom prst="roundRect">
            <a:avLst>
              <a:gd name="adj" fmla="val 8559"/>
            </a:avLst>
          </a:prstGeom>
          <a:solidFill>
            <a:srgbClr val="483698"/>
          </a:solidFill>
          <a:ln>
            <a:noFill/>
          </a:ln>
        </p:spPr>
        <p:style>
          <a:lnRef idx="2">
            <a:schemeClr val="accent1">
              <a:shade val="50000"/>
            </a:schemeClr>
          </a:lnRef>
          <a:fillRef idx="1">
            <a:schemeClr val="accent1"/>
          </a:fillRef>
          <a:effectRef idx="0">
            <a:schemeClr val="accent1"/>
          </a:effectRef>
          <a:fontRef idx="minor">
            <a:schemeClr val="lt1"/>
          </a:fontRef>
        </p:style>
        <p:txBody>
          <a:bodyPr lIns="40500" tIns="40500" rIns="40500" bIns="40500" rtlCol="0" anchor="t"/>
          <a:lstStyle/>
          <a:p>
            <a:pPr algn="ctr" rtl="1"/>
            <a:r>
              <a:rPr lang="ar-SY" sz="1050" b="1" dirty="0" smtClean="0">
                <a:solidFill>
                  <a:schemeClr val="bg1"/>
                </a:solidFill>
                <a:latin typeface="Calibri" panose="020F0502020204030204" pitchFamily="34" charset="0"/>
                <a:cs typeface="Calibri" panose="020F0502020204030204" pitchFamily="34" charset="0"/>
              </a:rPr>
              <a:t>الاستناد إلى المبادئ</a:t>
            </a:r>
            <a:endParaRPr lang="ar-SY" sz="1050" b="1" dirty="0">
              <a:solidFill>
                <a:schemeClr val="bg1"/>
              </a:solidFill>
              <a:latin typeface="Calibri" panose="020F0502020204030204" pitchFamily="34" charset="0"/>
              <a:cs typeface="Calibri" panose="020F0502020204030204" pitchFamily="34" charset="0"/>
            </a:endParaRPr>
          </a:p>
          <a:p>
            <a:pPr algn="ctr"/>
            <a:endParaRPr lang="en-US" sz="750" dirty="0">
              <a:solidFill>
                <a:schemeClr val="bg1"/>
              </a:solidFill>
            </a:endParaRPr>
          </a:p>
          <a:p>
            <a:pPr algn="ctr" rtl="1"/>
            <a:r>
              <a:rPr lang="ar-SY" sz="800" dirty="0">
                <a:solidFill>
                  <a:schemeClr val="bg1"/>
                </a:solidFill>
                <a:latin typeface="Calibri" panose="020F0502020204030204" pitchFamily="34" charset="0"/>
                <a:cs typeface="Calibri" panose="020F0502020204030204" pitchFamily="34" charset="0"/>
              </a:rPr>
              <a:t>تحديد المبادئ رفيعة </a:t>
            </a:r>
            <a:r>
              <a:rPr lang="ar-SY" sz="800" dirty="0" smtClean="0">
                <a:solidFill>
                  <a:schemeClr val="bg1"/>
                </a:solidFill>
                <a:latin typeface="Calibri" panose="020F0502020204030204" pitchFamily="34" charset="0"/>
                <a:cs typeface="Calibri" panose="020F0502020204030204" pitchFamily="34" charset="0"/>
              </a:rPr>
              <a:t>المستوى، </a:t>
            </a:r>
            <a:r>
              <a:rPr lang="ar-SY" sz="800" dirty="0">
                <a:solidFill>
                  <a:schemeClr val="bg1"/>
                </a:solidFill>
                <a:latin typeface="Calibri" panose="020F0502020204030204" pitchFamily="34" charset="0"/>
                <a:cs typeface="Calibri" panose="020F0502020204030204" pitchFamily="34" charset="0"/>
              </a:rPr>
              <a:t>من خلال أفضل الممارسات </a:t>
            </a:r>
            <a:r>
              <a:rPr lang="ar-SY" sz="800" dirty="0" smtClean="0">
                <a:solidFill>
                  <a:schemeClr val="bg1"/>
                </a:solidFill>
                <a:latin typeface="Calibri" panose="020F0502020204030204" pitchFamily="34" charset="0"/>
                <a:cs typeface="Calibri" panose="020F0502020204030204" pitchFamily="34" charset="0"/>
              </a:rPr>
              <a:t>الرائدة، </a:t>
            </a:r>
            <a:r>
              <a:rPr lang="ar-SY" sz="800" dirty="0">
                <a:solidFill>
                  <a:schemeClr val="bg1"/>
                </a:solidFill>
                <a:latin typeface="Calibri" panose="020F0502020204030204" pitchFamily="34" charset="0"/>
                <a:cs typeface="Calibri" panose="020F0502020204030204" pitchFamily="34" charset="0"/>
              </a:rPr>
              <a:t>التي يمكن </a:t>
            </a:r>
            <a:r>
              <a:rPr lang="ar-SY" sz="800" dirty="0" smtClean="0">
                <a:solidFill>
                  <a:schemeClr val="bg1"/>
                </a:solidFill>
                <a:latin typeface="Calibri" panose="020F0502020204030204" pitchFamily="34" charset="0"/>
                <a:cs typeface="Calibri" panose="020F0502020204030204" pitchFamily="34" charset="0"/>
              </a:rPr>
              <a:t>النظر فيها بغرض ضمان </a:t>
            </a:r>
            <a:r>
              <a:rPr lang="ar-SY" sz="800" dirty="0">
                <a:solidFill>
                  <a:schemeClr val="bg1"/>
                </a:solidFill>
                <a:latin typeface="Calibri" panose="020F0502020204030204" pitchFamily="34" charset="0"/>
                <a:cs typeface="Calibri" panose="020F0502020204030204" pitchFamily="34" charset="0"/>
              </a:rPr>
              <a:t>حسن سير العمليات / الأنشطة المالية المدرجة بالفعل في </a:t>
            </a:r>
            <a:r>
              <a:rPr lang="ar-SY" sz="800" dirty="0" smtClean="0">
                <a:solidFill>
                  <a:schemeClr val="bg1"/>
                </a:solidFill>
                <a:latin typeface="Calibri" panose="020F0502020204030204" pitchFamily="34" charset="0"/>
                <a:cs typeface="Calibri" panose="020F0502020204030204" pitchFamily="34" charset="0"/>
              </a:rPr>
              <a:t>النظام المالي ولائحته.</a:t>
            </a:r>
            <a:endParaRPr lang="en-US" sz="800" dirty="0">
              <a:solidFill>
                <a:schemeClr val="bg1"/>
              </a:solidFill>
              <a:latin typeface="Calibri" panose="020F0502020204030204" pitchFamily="34" charset="0"/>
              <a:cs typeface="Calibri" panose="020F0502020204030204" pitchFamily="34" charset="0"/>
            </a:endParaRPr>
          </a:p>
        </p:txBody>
      </p:sp>
      <p:sp>
        <p:nvSpPr>
          <p:cNvPr id="33" name="Rettangolo con angoli arrotondati 45">
            <a:extLst>
              <a:ext uri="{FF2B5EF4-FFF2-40B4-BE49-F238E27FC236}">
                <a16:creationId xmlns:a16="http://schemas.microsoft.com/office/drawing/2014/main" id="{613D77F5-8A91-4797-95D5-84A9192F0C2A}"/>
              </a:ext>
            </a:extLst>
          </p:cNvPr>
          <p:cNvSpPr/>
          <p:nvPr/>
        </p:nvSpPr>
        <p:spPr>
          <a:xfrm>
            <a:off x="2411760" y="3068797"/>
            <a:ext cx="2014273" cy="1502905"/>
          </a:xfrm>
          <a:prstGeom prst="roundRect">
            <a:avLst>
              <a:gd name="adj" fmla="val 8559"/>
            </a:avLst>
          </a:prstGeom>
          <a:solidFill>
            <a:srgbClr val="6D2077"/>
          </a:solidFill>
          <a:ln>
            <a:noFill/>
          </a:ln>
        </p:spPr>
        <p:style>
          <a:lnRef idx="2">
            <a:schemeClr val="accent1">
              <a:shade val="50000"/>
            </a:schemeClr>
          </a:lnRef>
          <a:fillRef idx="1">
            <a:schemeClr val="accent1"/>
          </a:fillRef>
          <a:effectRef idx="0">
            <a:schemeClr val="accent1"/>
          </a:effectRef>
          <a:fontRef idx="minor">
            <a:schemeClr val="lt1"/>
          </a:fontRef>
        </p:style>
        <p:txBody>
          <a:bodyPr lIns="40500" tIns="40500" rIns="40500" bIns="40500" rtlCol="0" anchor="t"/>
          <a:lstStyle/>
          <a:p>
            <a:pPr algn="ctr" rtl="1"/>
            <a:r>
              <a:rPr lang="ar-SY" sz="1050" b="1" dirty="0" smtClean="0">
                <a:solidFill>
                  <a:schemeClr val="bg1"/>
                </a:solidFill>
                <a:latin typeface="Calibri" panose="020F0502020204030204" pitchFamily="34" charset="0"/>
                <a:cs typeface="Calibri" panose="020F0502020204030204" pitchFamily="34" charset="0"/>
              </a:rPr>
              <a:t>إبراز العمليات </a:t>
            </a:r>
            <a:r>
              <a:rPr lang="ar-SY" sz="1050" b="1" dirty="0">
                <a:solidFill>
                  <a:schemeClr val="bg1"/>
                </a:solidFill>
                <a:latin typeface="Calibri" panose="020F0502020204030204" pitchFamily="34" charset="0"/>
                <a:cs typeface="Calibri" panose="020F0502020204030204" pitchFamily="34" charset="0"/>
              </a:rPr>
              <a:t>والممارسات التجارية الحالية </a:t>
            </a:r>
            <a:r>
              <a:rPr lang="ar-SY" sz="1050" b="1" dirty="0" smtClean="0">
                <a:solidFill>
                  <a:schemeClr val="bg1"/>
                </a:solidFill>
                <a:latin typeface="Calibri" panose="020F0502020204030204" pitchFamily="34" charset="0"/>
                <a:cs typeface="Calibri" panose="020F0502020204030204" pitchFamily="34" charset="0"/>
              </a:rPr>
              <a:t>والمستقبلية</a:t>
            </a:r>
          </a:p>
          <a:p>
            <a:pPr algn="ctr" rtl="1"/>
            <a:r>
              <a:rPr lang="ar-SY" sz="800" dirty="0">
                <a:solidFill>
                  <a:schemeClr val="bg1"/>
                </a:solidFill>
                <a:latin typeface="Calibri" panose="020F0502020204030204" pitchFamily="34" charset="0"/>
                <a:cs typeface="Calibri" panose="020F0502020204030204" pitchFamily="34" charset="0"/>
              </a:rPr>
              <a:t>إدراج </a:t>
            </a:r>
            <a:r>
              <a:rPr lang="ar-SY" sz="800" dirty="0" smtClean="0">
                <a:solidFill>
                  <a:schemeClr val="bg1"/>
                </a:solidFill>
                <a:latin typeface="Calibri" panose="020F0502020204030204" pitchFamily="34" charset="0"/>
                <a:cs typeface="Calibri" panose="020F0502020204030204" pitchFamily="34" charset="0"/>
              </a:rPr>
              <a:t>عمليات، لم تدرج من قبل، </a:t>
            </a:r>
            <a:r>
              <a:rPr lang="ar-SY" sz="800" dirty="0">
                <a:solidFill>
                  <a:schemeClr val="bg1"/>
                </a:solidFill>
                <a:latin typeface="Calibri" panose="020F0502020204030204" pitchFamily="34" charset="0"/>
                <a:cs typeface="Calibri" panose="020F0502020204030204" pitchFamily="34" charset="0"/>
              </a:rPr>
              <a:t>في النظام المالي </a:t>
            </a:r>
            <a:r>
              <a:rPr lang="ar-SY" sz="800" dirty="0" smtClean="0">
                <a:solidFill>
                  <a:schemeClr val="bg1"/>
                </a:solidFill>
                <a:latin typeface="Calibri" panose="020F0502020204030204" pitchFamily="34" charset="0"/>
                <a:cs typeface="Calibri" panose="020F0502020204030204" pitchFamily="34" charset="0"/>
              </a:rPr>
              <a:t>ولائحته. وتحديداً، </a:t>
            </a:r>
            <a:r>
              <a:rPr lang="ar-SY" sz="800" dirty="0">
                <a:solidFill>
                  <a:schemeClr val="bg1"/>
                </a:solidFill>
                <a:latin typeface="Calibri" panose="020F0502020204030204" pitchFamily="34" charset="0"/>
                <a:cs typeface="Calibri" panose="020F0502020204030204" pitchFamily="34" charset="0"/>
              </a:rPr>
              <a:t>تحليل الإجراءات المرتبطة بهذه العمليات وإجراء </a:t>
            </a:r>
            <a:r>
              <a:rPr lang="ar-SY" sz="800" dirty="0" smtClean="0">
                <a:solidFill>
                  <a:schemeClr val="bg1"/>
                </a:solidFill>
                <a:latin typeface="Calibri" panose="020F0502020204030204" pitchFamily="34" charset="0"/>
                <a:cs typeface="Calibri" panose="020F0502020204030204" pitchFamily="34" charset="0"/>
              </a:rPr>
              <a:t>مقابلات </a:t>
            </a:r>
            <a:r>
              <a:rPr lang="ar-SY" sz="800" dirty="0">
                <a:solidFill>
                  <a:schemeClr val="bg1"/>
                </a:solidFill>
                <a:latin typeface="Calibri" panose="020F0502020204030204" pitchFamily="34" charset="0"/>
                <a:cs typeface="Calibri" panose="020F0502020204030204" pitchFamily="34" charset="0"/>
              </a:rPr>
              <a:t>مع </a:t>
            </a:r>
            <a:r>
              <a:rPr lang="ar-SY" sz="800" dirty="0" smtClean="0">
                <a:solidFill>
                  <a:schemeClr val="bg1"/>
                </a:solidFill>
                <a:latin typeface="Calibri" panose="020F0502020204030204" pitchFamily="34" charset="0"/>
                <a:cs typeface="Calibri" panose="020F0502020204030204" pitchFamily="34" charset="0"/>
              </a:rPr>
              <a:t>الإدارات </a:t>
            </a:r>
            <a:r>
              <a:rPr lang="ar-SY" sz="800" dirty="0">
                <a:solidFill>
                  <a:schemeClr val="bg1"/>
                </a:solidFill>
                <a:latin typeface="Calibri" panose="020F0502020204030204" pitchFamily="34" charset="0"/>
                <a:cs typeface="Calibri" panose="020F0502020204030204" pitchFamily="34" charset="0"/>
              </a:rPr>
              <a:t>المعنية من أجل </a:t>
            </a:r>
            <a:r>
              <a:rPr lang="ar-SY" sz="800" dirty="0" smtClean="0">
                <a:solidFill>
                  <a:schemeClr val="bg1"/>
                </a:solidFill>
                <a:latin typeface="Calibri" panose="020F0502020204030204" pitchFamily="34" charset="0"/>
                <a:cs typeface="Calibri" panose="020F0502020204030204" pitchFamily="34" charset="0"/>
              </a:rPr>
              <a:t>تحقيق فهم أفضل لعملها.</a:t>
            </a:r>
            <a:endParaRPr lang="en-US" sz="800" dirty="0">
              <a:solidFill>
                <a:schemeClr val="bg1"/>
              </a:solidFill>
              <a:latin typeface="Calibri" panose="020F0502020204030204" pitchFamily="34" charset="0"/>
              <a:cs typeface="Calibri" panose="020F0502020204030204" pitchFamily="34" charset="0"/>
            </a:endParaRPr>
          </a:p>
        </p:txBody>
      </p:sp>
      <p:sp>
        <p:nvSpPr>
          <p:cNvPr id="34" name="Rettangolo con angoli arrotondati 43">
            <a:extLst>
              <a:ext uri="{FF2B5EF4-FFF2-40B4-BE49-F238E27FC236}">
                <a16:creationId xmlns:a16="http://schemas.microsoft.com/office/drawing/2014/main" id="{696AB052-AB83-4939-A3BF-35FC32FC46A0}"/>
              </a:ext>
            </a:extLst>
          </p:cNvPr>
          <p:cNvSpPr/>
          <p:nvPr/>
        </p:nvSpPr>
        <p:spPr>
          <a:xfrm>
            <a:off x="4473231" y="3060073"/>
            <a:ext cx="1606741" cy="1502905"/>
          </a:xfrm>
          <a:prstGeom prst="roundRect">
            <a:avLst>
              <a:gd name="adj" fmla="val 8559"/>
            </a:avLst>
          </a:prstGeom>
          <a:solidFill>
            <a:srgbClr val="00A3A1"/>
          </a:solidFill>
          <a:ln>
            <a:noFill/>
          </a:ln>
        </p:spPr>
        <p:style>
          <a:lnRef idx="2">
            <a:schemeClr val="accent1">
              <a:shade val="50000"/>
            </a:schemeClr>
          </a:lnRef>
          <a:fillRef idx="1">
            <a:schemeClr val="accent1"/>
          </a:fillRef>
          <a:effectRef idx="0">
            <a:schemeClr val="accent1"/>
          </a:effectRef>
          <a:fontRef idx="minor">
            <a:schemeClr val="lt1"/>
          </a:fontRef>
        </p:style>
        <p:txBody>
          <a:bodyPr lIns="40500" tIns="40500" rIns="40500" bIns="40500" rtlCol="0" anchor="t"/>
          <a:lstStyle/>
          <a:p>
            <a:pPr algn="ctr"/>
            <a:r>
              <a:rPr lang="ar-SY" sz="1050" b="1" dirty="0" smtClean="0">
                <a:solidFill>
                  <a:schemeClr val="bg1"/>
                </a:solidFill>
                <a:latin typeface="Calibri" panose="020F0502020204030204" pitchFamily="34" charset="0"/>
                <a:cs typeface="Calibri" panose="020F0502020204030204" pitchFamily="34" charset="0"/>
              </a:rPr>
              <a:t>التعاريف</a:t>
            </a:r>
            <a:endParaRPr lang="en-US" sz="1050" b="1" dirty="0">
              <a:solidFill>
                <a:schemeClr val="bg1"/>
              </a:solidFill>
              <a:latin typeface="Calibri" panose="020F0502020204030204" pitchFamily="34" charset="0"/>
              <a:cs typeface="Calibri" panose="020F0502020204030204" pitchFamily="34" charset="0"/>
            </a:endParaRPr>
          </a:p>
          <a:p>
            <a:pPr algn="ctr"/>
            <a:endParaRPr lang="it-IT" sz="750" dirty="0">
              <a:solidFill>
                <a:schemeClr val="bg1"/>
              </a:solidFill>
            </a:endParaRPr>
          </a:p>
          <a:p>
            <a:pPr algn="ctr" rtl="1"/>
            <a:r>
              <a:rPr lang="ar-SY" sz="800" dirty="0">
                <a:solidFill>
                  <a:schemeClr val="bg1"/>
                </a:solidFill>
                <a:latin typeface="Calibri" panose="020F0502020204030204" pitchFamily="34" charset="0"/>
                <a:cs typeface="Calibri" panose="020F0502020204030204" pitchFamily="34" charset="0"/>
              </a:rPr>
              <a:t>تحديث القسم المخصص </a:t>
            </a:r>
            <a:r>
              <a:rPr lang="ar-SY" sz="800" dirty="0" smtClean="0">
                <a:solidFill>
                  <a:schemeClr val="bg1"/>
                </a:solidFill>
                <a:latin typeface="Calibri" panose="020F0502020204030204" pitchFamily="34" charset="0"/>
                <a:cs typeface="Calibri" panose="020F0502020204030204" pitchFamily="34" charset="0"/>
              </a:rPr>
              <a:t>لموضوع "التعاريف" </a:t>
            </a:r>
            <a:r>
              <a:rPr lang="ar-SY" sz="800" dirty="0">
                <a:solidFill>
                  <a:schemeClr val="bg1"/>
                </a:solidFill>
                <a:latin typeface="Calibri" panose="020F0502020204030204" pitchFamily="34" charset="0"/>
                <a:cs typeface="Calibri" panose="020F0502020204030204" pitchFamily="34" charset="0"/>
              </a:rPr>
              <a:t>في ضوء التعديلات المقترحة / التي </a:t>
            </a:r>
            <a:r>
              <a:rPr lang="ar-SY" sz="800" dirty="0" smtClean="0">
                <a:solidFill>
                  <a:schemeClr val="bg1"/>
                </a:solidFill>
                <a:latin typeface="Calibri" panose="020F0502020204030204" pitchFamily="34" charset="0"/>
                <a:cs typeface="Calibri" panose="020F0502020204030204" pitchFamily="34" charset="0"/>
              </a:rPr>
              <a:t>أجريت.</a:t>
            </a:r>
            <a:endParaRPr lang="en-US" sz="800" dirty="0">
              <a:solidFill>
                <a:schemeClr val="bg1"/>
              </a:solidFill>
              <a:latin typeface="Calibri" panose="020F0502020204030204" pitchFamily="34" charset="0"/>
              <a:cs typeface="Calibri" panose="020F0502020204030204" pitchFamily="34" charset="0"/>
            </a:endParaRPr>
          </a:p>
        </p:txBody>
      </p:sp>
      <p:sp>
        <p:nvSpPr>
          <p:cNvPr id="35" name="TextBox 34"/>
          <p:cNvSpPr txBox="1"/>
          <p:nvPr/>
        </p:nvSpPr>
        <p:spPr>
          <a:xfrm>
            <a:off x="7052144" y="1510126"/>
            <a:ext cx="1582542" cy="669414"/>
          </a:xfrm>
          <a:prstGeom prst="rect">
            <a:avLst/>
          </a:prstGeom>
          <a:noFill/>
        </p:spPr>
        <p:txBody>
          <a:bodyPr wrap="square" rtlCol="0">
            <a:spAutoFit/>
          </a:bodyPr>
          <a:lstStyle/>
          <a:p>
            <a:pPr algn="ctr" rtl="1"/>
            <a:r>
              <a:rPr lang="ar-SY" sz="900" b="1" dirty="0" smtClean="0">
                <a:solidFill>
                  <a:srgbClr val="0070C0"/>
                </a:solidFill>
                <a:latin typeface="Calibri" panose="020F0502020204030204" pitchFamily="34" charset="0"/>
                <a:cs typeface="Calibri" panose="020F0502020204030204" pitchFamily="34" charset="0"/>
              </a:rPr>
              <a:t>شملت المقارنة المرجعية 12 </a:t>
            </a:r>
            <a:r>
              <a:rPr lang="ar-SY" sz="900" b="1" dirty="0">
                <a:solidFill>
                  <a:srgbClr val="0070C0"/>
                </a:solidFill>
                <a:latin typeface="Calibri" panose="020F0502020204030204" pitchFamily="34" charset="0"/>
                <a:cs typeface="Calibri" panose="020F0502020204030204" pitchFamily="34" charset="0"/>
              </a:rPr>
              <a:t>وكالة من وكالات الأمم المتحدة </a:t>
            </a:r>
            <a:r>
              <a:rPr lang="ar-SY" sz="900" b="1" dirty="0" smtClean="0">
                <a:solidFill>
                  <a:srgbClr val="0070C0"/>
                </a:solidFill>
                <a:latin typeface="Calibri" panose="020F0502020204030204" pitchFamily="34" charset="0"/>
                <a:cs typeface="Calibri" panose="020F0502020204030204" pitchFamily="34" charset="0"/>
              </a:rPr>
              <a:t>و3 </a:t>
            </a:r>
            <a:r>
              <a:rPr lang="ar-SY" sz="900" b="1" dirty="0">
                <a:solidFill>
                  <a:srgbClr val="0070C0"/>
                </a:solidFill>
                <a:latin typeface="Calibri" panose="020F0502020204030204" pitchFamily="34" charset="0"/>
                <a:cs typeface="Calibri" panose="020F0502020204030204" pitchFamily="34" charset="0"/>
              </a:rPr>
              <a:t>منظمات دولية </a:t>
            </a:r>
            <a:r>
              <a:rPr lang="ar-SY" sz="900" b="1" dirty="0" smtClean="0">
                <a:solidFill>
                  <a:srgbClr val="0070C0"/>
                </a:solidFill>
                <a:latin typeface="Calibri" panose="020F0502020204030204" pitchFamily="34" charset="0"/>
                <a:cs typeface="Calibri" panose="020F0502020204030204" pitchFamily="34" charset="0"/>
              </a:rPr>
              <a:t>أخرى.</a:t>
            </a:r>
            <a:endParaRPr lang="en-US" sz="900" b="1" dirty="0">
              <a:solidFill>
                <a:srgbClr val="0070C0"/>
              </a:solidFill>
              <a:latin typeface="Calibri" panose="020F0502020204030204" pitchFamily="34" charset="0"/>
              <a:cs typeface="Calibri" panose="020F0502020204030204" pitchFamily="34" charset="0"/>
            </a:endParaRPr>
          </a:p>
          <a:p>
            <a:pPr algn="ctr"/>
            <a:r>
              <a:rPr lang="en-150" sz="700" b="1" dirty="0" smtClean="0">
                <a:latin typeface="Calibri" panose="020F0502020204030204" pitchFamily="34" charset="0"/>
                <a:cs typeface="Calibri" panose="020F0502020204030204" pitchFamily="34" charset="0"/>
              </a:rPr>
              <a:t>(</a:t>
            </a:r>
            <a:r>
              <a:rPr lang="ar-SY" sz="700" b="1" dirty="0" smtClean="0">
                <a:latin typeface="Calibri" panose="020F0502020204030204" pitchFamily="34" charset="0"/>
                <a:cs typeface="Calibri" panose="020F0502020204030204" pitchFamily="34" charset="0"/>
              </a:rPr>
              <a:t>أنظر(ي) الأمثلة</a:t>
            </a:r>
            <a:r>
              <a:rPr lang="en-150" sz="700" b="1" dirty="0" smtClean="0">
                <a:latin typeface="Calibri" panose="020F0502020204030204" pitchFamily="34" charset="0"/>
                <a:cs typeface="Calibri" panose="020F0502020204030204" pitchFamily="34" charset="0"/>
              </a:rPr>
              <a:t>)</a:t>
            </a:r>
          </a:p>
        </p:txBody>
      </p:sp>
      <p:pic>
        <p:nvPicPr>
          <p:cNvPr id="36" name="Immagine 40">
            <a:extLst>
              <a:ext uri="{FF2B5EF4-FFF2-40B4-BE49-F238E27FC236}">
                <a16:creationId xmlns:a16="http://schemas.microsoft.com/office/drawing/2014/main" id="{08EEB304-C03C-4A45-8279-F418D9FFB79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66687" y="2514707"/>
            <a:ext cx="821705" cy="427775"/>
          </a:xfrm>
          <a:prstGeom prst="rect">
            <a:avLst/>
          </a:prstGeom>
        </p:spPr>
      </p:pic>
      <p:pic>
        <p:nvPicPr>
          <p:cNvPr id="37" name="Immagine 42">
            <a:extLst>
              <a:ext uri="{FF2B5EF4-FFF2-40B4-BE49-F238E27FC236}">
                <a16:creationId xmlns:a16="http://schemas.microsoft.com/office/drawing/2014/main" id="{2910892F-4AD3-4921-ABA1-B080FBD2580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61008" y="2370254"/>
            <a:ext cx="686342" cy="683838"/>
          </a:xfrm>
          <a:prstGeom prst="rect">
            <a:avLst/>
          </a:prstGeom>
        </p:spPr>
      </p:pic>
      <p:pic>
        <p:nvPicPr>
          <p:cNvPr id="38" name="Immagine 39">
            <a:extLst>
              <a:ext uri="{FF2B5EF4-FFF2-40B4-BE49-F238E27FC236}">
                <a16:creationId xmlns:a16="http://schemas.microsoft.com/office/drawing/2014/main" id="{9119F2EC-6FE6-4FB7-A726-B0518659B80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35040" y="3308828"/>
            <a:ext cx="1137311" cy="584727"/>
          </a:xfrm>
          <a:prstGeom prst="rect">
            <a:avLst/>
          </a:prstGeom>
        </p:spPr>
      </p:pic>
      <p:pic>
        <p:nvPicPr>
          <p:cNvPr id="39" name="Immagine 43">
            <a:extLst>
              <a:ext uri="{FF2B5EF4-FFF2-40B4-BE49-F238E27FC236}">
                <a16:creationId xmlns:a16="http://schemas.microsoft.com/office/drawing/2014/main" id="{038D9C85-7404-4CB7-A909-363CDA34F7B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27493" y="3372739"/>
            <a:ext cx="655460" cy="487288"/>
          </a:xfrm>
          <a:prstGeom prst="rect">
            <a:avLst/>
          </a:prstGeom>
        </p:spPr>
      </p:pic>
      <p:pic>
        <p:nvPicPr>
          <p:cNvPr id="40" name="Immagine 45">
            <a:extLst>
              <a:ext uri="{FF2B5EF4-FFF2-40B4-BE49-F238E27FC236}">
                <a16:creationId xmlns:a16="http://schemas.microsoft.com/office/drawing/2014/main" id="{BF9BCF07-4FE0-4E63-A02D-EBAD7976FF5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214352" y="4039849"/>
            <a:ext cx="1176775" cy="452852"/>
          </a:xfrm>
          <a:prstGeom prst="rect">
            <a:avLst/>
          </a:prstGeom>
        </p:spPr>
      </p:pic>
    </p:spTree>
    <p:extLst>
      <p:ext uri="{BB962C8B-B14F-4D97-AF65-F5344CB8AC3E}">
        <p14:creationId xmlns:p14="http://schemas.microsoft.com/office/powerpoint/2010/main" val="4532908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05979"/>
            <a:ext cx="8229600" cy="493563"/>
          </a:xfrm>
          <a:solidFill>
            <a:schemeClr val="accent1">
              <a:lumMod val="75000"/>
            </a:schemeClr>
          </a:solidFill>
          <a:ln>
            <a:solidFill>
              <a:srgbClr val="0070C0"/>
            </a:solidFill>
          </a:ln>
        </p:spPr>
        <p:txBody>
          <a:bodyPr/>
          <a:lstStyle/>
          <a:p>
            <a:pPr algn="ctr" rtl="1"/>
            <a:r>
              <a:rPr lang="ar-SY" b="1" dirty="0">
                <a:solidFill>
                  <a:schemeClr val="accent5">
                    <a:lumMod val="10000"/>
                  </a:schemeClr>
                </a:solidFill>
                <a:latin typeface="Calibri" panose="020F0502020204030204" pitchFamily="34" charset="0"/>
                <a:cs typeface="Calibri" panose="020F0502020204030204" pitchFamily="34" charset="0"/>
              </a:rPr>
              <a:t>التعديلات </a:t>
            </a:r>
            <a:r>
              <a:rPr lang="ar-SY" b="1" dirty="0" smtClean="0">
                <a:solidFill>
                  <a:schemeClr val="accent5">
                    <a:lumMod val="10000"/>
                  </a:schemeClr>
                </a:solidFill>
                <a:latin typeface="Calibri" panose="020F0502020204030204" pitchFamily="34" charset="0"/>
                <a:cs typeface="Calibri" panose="020F0502020204030204" pitchFamily="34" charset="0"/>
              </a:rPr>
              <a:t>المقترحة على النظام المالي ولائحته - الهيكل</a:t>
            </a:r>
            <a:endParaRPr lang="fr-CH" b="1" dirty="0" smtClean="0">
              <a:solidFill>
                <a:schemeClr val="accent5">
                  <a:lumMod val="10000"/>
                </a:schemeClr>
              </a:solidFill>
              <a:latin typeface="Calibri" panose="020F0502020204030204" pitchFamily="34" charset="0"/>
              <a:cs typeface="Calibri" panose="020F050202020403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819302794"/>
              </p:ext>
            </p:extLst>
          </p:nvPr>
        </p:nvGraphicFramePr>
        <p:xfrm>
          <a:off x="5111553" y="784707"/>
          <a:ext cx="4032447" cy="4294982"/>
        </p:xfrm>
        <a:graphic>
          <a:graphicData uri="http://schemas.openxmlformats.org/drawingml/2006/table">
            <a:tbl>
              <a:tblPr rtl="1"/>
              <a:tblGrid>
                <a:gridCol w="762231">
                  <a:extLst>
                    <a:ext uri="{9D8B030D-6E8A-4147-A177-3AD203B41FA5}">
                      <a16:colId xmlns:a16="http://schemas.microsoft.com/office/drawing/2014/main" val="3136351437"/>
                    </a:ext>
                  </a:extLst>
                </a:gridCol>
                <a:gridCol w="3270216">
                  <a:extLst>
                    <a:ext uri="{9D8B030D-6E8A-4147-A177-3AD203B41FA5}">
                      <a16:colId xmlns:a16="http://schemas.microsoft.com/office/drawing/2014/main" val="3508489412"/>
                    </a:ext>
                  </a:extLst>
                </a:gridCol>
              </a:tblGrid>
              <a:tr h="283583">
                <a:tc gridSpan="2">
                  <a:txBody>
                    <a:bodyPr/>
                    <a:lstStyle/>
                    <a:p>
                      <a:pPr algn="ctr" rtl="1" fontAlgn="b"/>
                      <a:r>
                        <a:rPr lang="ar-SY" sz="1000" b="1" i="0" u="sng" strike="noStrike" dirty="0" smtClean="0">
                          <a:solidFill>
                            <a:srgbClr val="000000"/>
                          </a:solidFill>
                          <a:effectLst/>
                          <a:latin typeface="Calibri" panose="020F0502020204030204" pitchFamily="34" charset="0"/>
                          <a:cs typeface="Calibri" panose="020F0502020204030204" pitchFamily="34" charset="0"/>
                        </a:rPr>
                        <a:t>الهيكل الحالي للنظام المالي ولائحته</a:t>
                      </a:r>
                      <a:endParaRPr lang="en-US" sz="1000" b="1" i="0" u="sng" strike="noStrike" baseline="0" dirty="0" smtClean="0">
                        <a:solidFill>
                          <a:srgbClr val="000000"/>
                        </a:solidFill>
                        <a:effectLst/>
                        <a:latin typeface="Calibri" panose="020F0502020204030204" pitchFamily="34" charset="0"/>
                        <a:cs typeface="Calibri" panose="020F0502020204030204" pitchFamily="34" charset="0"/>
                      </a:endParaRPr>
                    </a:p>
                    <a:p>
                      <a:pPr algn="ctr" rtl="1" fontAlgn="b"/>
                      <a:endParaRPr lang="en-US" sz="800" b="1" i="0" u="sng" strike="noStrike" dirty="0">
                        <a:solidFill>
                          <a:srgbClr val="000000"/>
                        </a:solidFill>
                        <a:effectLst/>
                        <a:latin typeface="Calibri" panose="020F0502020204030204" pitchFamily="34" charset="0"/>
                        <a:cs typeface="Calibri" panose="020F0502020204030204" pitchFamily="34" charset="0"/>
                      </a:endParaRPr>
                    </a:p>
                  </a:txBody>
                  <a:tcPr marL="5336" marR="5336" marT="5336" marB="0" anchor="b">
                    <a:lnL>
                      <a:noFill/>
                    </a:lnL>
                    <a:lnR>
                      <a:noFill/>
                    </a:lnR>
                    <a:lnT>
                      <a:noFill/>
                    </a:lnT>
                    <a:lnB>
                      <a:noFill/>
                    </a:lnB>
                    <a:solidFill>
                      <a:schemeClr val="bg2">
                        <a:lumMod val="20000"/>
                        <a:lumOff val="80000"/>
                      </a:schemeClr>
                    </a:solidFill>
                  </a:tcPr>
                </a:tc>
                <a:tc hMerge="1">
                  <a:txBody>
                    <a:bodyPr/>
                    <a:lstStyle/>
                    <a:p>
                      <a:endParaRPr lang="en-US"/>
                    </a:p>
                  </a:txBody>
                  <a:tcPr/>
                </a:tc>
                <a:extLst>
                  <a:ext uri="{0D108BD9-81ED-4DB2-BD59-A6C34878D82A}">
                    <a16:rowId xmlns:a16="http://schemas.microsoft.com/office/drawing/2014/main" val="902332742"/>
                  </a:ext>
                </a:extLst>
              </a:tr>
              <a:tr h="133763">
                <a:tc>
                  <a:txBody>
                    <a:bodyPr/>
                    <a:lstStyle/>
                    <a:p>
                      <a:pPr algn="ctr" rtl="0" fontAlgn="ctr"/>
                      <a:r>
                        <a:rPr lang="ar-SY" sz="700" b="0" i="0" u="none" strike="noStrike" dirty="0" smtClean="0">
                          <a:solidFill>
                            <a:schemeClr val="tx1"/>
                          </a:solidFill>
                          <a:effectLst/>
                          <a:latin typeface="Calibri" panose="020F0502020204030204" pitchFamily="34" charset="0"/>
                          <a:cs typeface="Calibri" panose="020F0502020204030204" pitchFamily="34" charset="0"/>
                        </a:rPr>
                        <a:t>الفصل الأول</a:t>
                      </a:r>
                      <a:endParaRPr lang="en-US" sz="700" b="0" i="0" u="none" strike="noStrike" dirty="0">
                        <a:solidFill>
                          <a:schemeClr val="tx1"/>
                        </a:solidFill>
                        <a:effectLst/>
                        <a:latin typeface="Calibri" panose="020F0502020204030204" pitchFamily="34" charset="0"/>
                        <a:cs typeface="Calibri" panose="020F0502020204030204" pitchFamily="34" charset="0"/>
                      </a:endParaRPr>
                    </a:p>
                  </a:txBody>
                  <a:tcPr marL="5336" marR="5336" marT="5336" marB="0" anchor="ctr">
                    <a:lnL>
                      <a:noFill/>
                    </a:lnL>
                    <a:lnR>
                      <a:noFill/>
                    </a:lnR>
                    <a:lnT>
                      <a:noFill/>
                    </a:lnT>
                    <a:lnB>
                      <a:noFill/>
                    </a:lnB>
                    <a:solidFill>
                      <a:schemeClr val="bg2">
                        <a:lumMod val="20000"/>
                        <a:lumOff val="80000"/>
                      </a:schemeClr>
                    </a:solidFill>
                  </a:tcPr>
                </a:tc>
                <a:tc>
                  <a:txBody>
                    <a:bodyPr/>
                    <a:lstStyle/>
                    <a:p>
                      <a:pPr algn="r" rtl="1" fontAlgn="b"/>
                      <a:r>
                        <a:rPr lang="ar-SY" sz="700" b="0" i="0" u="none" strike="noStrike" dirty="0" smtClean="0">
                          <a:solidFill>
                            <a:srgbClr val="000000"/>
                          </a:solidFill>
                          <a:effectLst/>
                          <a:latin typeface="Calibri" panose="020F0502020204030204" pitchFamily="34" charset="0"/>
                          <a:cs typeface="Calibri" panose="020F0502020204030204" pitchFamily="34" charset="0"/>
                        </a:rPr>
                        <a:t>أحكام عامة</a:t>
                      </a:r>
                      <a:endParaRPr lang="en-US" sz="700" b="0" i="0" u="none" strike="noStrike" dirty="0">
                        <a:solidFill>
                          <a:srgbClr val="000000"/>
                        </a:solidFill>
                        <a:effectLst/>
                        <a:latin typeface="Calibri" panose="020F0502020204030204" pitchFamily="34" charset="0"/>
                        <a:cs typeface="Calibri" panose="020F0502020204030204" pitchFamily="34" charset="0"/>
                      </a:endParaRPr>
                    </a:p>
                  </a:txBody>
                  <a:tcPr marL="5336" marR="5336" marT="5336" marB="0" anchor="b">
                    <a:lnL>
                      <a:noFill/>
                    </a:lnL>
                    <a:lnR>
                      <a:noFill/>
                    </a:lnR>
                    <a:lnT>
                      <a:noFill/>
                    </a:lnT>
                    <a:lnB>
                      <a:noFill/>
                    </a:lnB>
                    <a:solidFill>
                      <a:schemeClr val="bg2">
                        <a:lumMod val="20000"/>
                        <a:lumOff val="80000"/>
                      </a:schemeClr>
                    </a:solidFill>
                  </a:tcPr>
                </a:tc>
                <a:extLst>
                  <a:ext uri="{0D108BD9-81ED-4DB2-BD59-A6C34878D82A}">
                    <a16:rowId xmlns:a16="http://schemas.microsoft.com/office/drawing/2014/main" val="2265437708"/>
                  </a:ext>
                </a:extLst>
              </a:tr>
              <a:tr h="133763">
                <a:tc>
                  <a:txBody>
                    <a:bodyPr/>
                    <a:lstStyle/>
                    <a:p>
                      <a:pPr algn="ctr" rtl="0" fontAlgn="ctr"/>
                      <a:r>
                        <a:rPr lang="ar-SY" sz="700" b="0" i="0" u="none" strike="noStrike" dirty="0" smtClean="0">
                          <a:solidFill>
                            <a:schemeClr val="tx1"/>
                          </a:solidFill>
                          <a:effectLst/>
                          <a:latin typeface="Calibri" panose="020F0502020204030204" pitchFamily="34" charset="0"/>
                          <a:cs typeface="Calibri" panose="020F0502020204030204" pitchFamily="34" charset="0"/>
                        </a:rPr>
                        <a:t>الفصل الثاني</a:t>
                      </a:r>
                      <a:endParaRPr lang="en-US" sz="700" b="0" i="0" u="none" strike="noStrike" dirty="0">
                        <a:solidFill>
                          <a:schemeClr val="tx1"/>
                        </a:solidFill>
                        <a:effectLst/>
                        <a:latin typeface="Calibri" panose="020F0502020204030204" pitchFamily="34" charset="0"/>
                        <a:cs typeface="Calibri" panose="020F0502020204030204" pitchFamily="34" charset="0"/>
                      </a:endParaRPr>
                    </a:p>
                  </a:txBody>
                  <a:tcPr marL="5336" marR="5336" marT="5336" marB="0" anchor="ctr">
                    <a:lnL>
                      <a:noFill/>
                    </a:lnL>
                    <a:lnR>
                      <a:noFill/>
                    </a:lnR>
                    <a:lnT>
                      <a:noFill/>
                    </a:lnT>
                    <a:lnB>
                      <a:noFill/>
                    </a:lnB>
                    <a:solidFill>
                      <a:schemeClr val="bg2">
                        <a:lumMod val="20000"/>
                        <a:lumOff val="80000"/>
                      </a:schemeClr>
                    </a:solidFill>
                  </a:tcPr>
                </a:tc>
                <a:tc>
                  <a:txBody>
                    <a:bodyPr/>
                    <a:lstStyle/>
                    <a:p>
                      <a:pPr algn="r" rtl="1" fontAlgn="b"/>
                      <a:r>
                        <a:rPr lang="ar-SY" sz="700" b="0" i="0" u="none" strike="noStrike" dirty="0" smtClean="0">
                          <a:solidFill>
                            <a:srgbClr val="000000"/>
                          </a:solidFill>
                          <a:effectLst/>
                          <a:latin typeface="Calibri" panose="020F0502020204030204" pitchFamily="34" charset="0"/>
                          <a:cs typeface="Calibri" panose="020F0502020204030204" pitchFamily="34" charset="0"/>
                        </a:rPr>
                        <a:t>البرنامج والميزانية</a:t>
                      </a:r>
                      <a:endParaRPr lang="en-US" sz="700" b="0" i="0" u="none" strike="noStrike" dirty="0">
                        <a:solidFill>
                          <a:srgbClr val="000000"/>
                        </a:solidFill>
                        <a:effectLst/>
                        <a:latin typeface="Calibri" panose="020F0502020204030204" pitchFamily="34" charset="0"/>
                        <a:cs typeface="Calibri" panose="020F0502020204030204" pitchFamily="34" charset="0"/>
                      </a:endParaRPr>
                    </a:p>
                  </a:txBody>
                  <a:tcPr marL="5336" marR="5336" marT="5336" marB="0" anchor="b">
                    <a:lnL>
                      <a:noFill/>
                    </a:lnL>
                    <a:lnR>
                      <a:noFill/>
                    </a:lnR>
                    <a:lnT>
                      <a:noFill/>
                    </a:lnT>
                    <a:lnB>
                      <a:noFill/>
                    </a:lnB>
                    <a:solidFill>
                      <a:schemeClr val="bg2">
                        <a:lumMod val="20000"/>
                        <a:lumOff val="80000"/>
                      </a:schemeClr>
                    </a:solidFill>
                  </a:tcPr>
                </a:tc>
                <a:extLst>
                  <a:ext uri="{0D108BD9-81ED-4DB2-BD59-A6C34878D82A}">
                    <a16:rowId xmlns:a16="http://schemas.microsoft.com/office/drawing/2014/main" val="1344628649"/>
                  </a:ext>
                </a:extLst>
              </a:tr>
              <a:tr h="133763">
                <a:tc>
                  <a:txBody>
                    <a:bodyPr/>
                    <a:lstStyle/>
                    <a:p>
                      <a:pPr algn="ctr" rtl="0" fontAlgn="ctr"/>
                      <a:r>
                        <a:rPr lang="ar-SY" sz="700" b="0" i="0" u="none" strike="noStrike" dirty="0" smtClean="0">
                          <a:solidFill>
                            <a:schemeClr val="tx1"/>
                          </a:solidFill>
                          <a:effectLst/>
                          <a:latin typeface="Calibri" panose="020F0502020204030204" pitchFamily="34" charset="0"/>
                          <a:cs typeface="Calibri" panose="020F0502020204030204" pitchFamily="34" charset="0"/>
                        </a:rPr>
                        <a:t>الفصل الثالث</a:t>
                      </a:r>
                      <a:endParaRPr lang="en-US" sz="700" b="0" i="0" u="none" strike="noStrike" dirty="0">
                        <a:solidFill>
                          <a:schemeClr val="tx1"/>
                        </a:solidFill>
                        <a:effectLst/>
                        <a:latin typeface="Calibri" panose="020F0502020204030204" pitchFamily="34" charset="0"/>
                        <a:cs typeface="Calibri" panose="020F0502020204030204" pitchFamily="34" charset="0"/>
                      </a:endParaRPr>
                    </a:p>
                  </a:txBody>
                  <a:tcPr marL="5336" marR="5336" marT="5336" marB="0" anchor="ctr">
                    <a:lnL>
                      <a:noFill/>
                    </a:lnL>
                    <a:lnR>
                      <a:noFill/>
                    </a:lnR>
                    <a:lnT>
                      <a:noFill/>
                    </a:lnT>
                    <a:lnB>
                      <a:noFill/>
                    </a:lnB>
                    <a:solidFill>
                      <a:schemeClr val="bg2">
                        <a:lumMod val="20000"/>
                        <a:lumOff val="80000"/>
                      </a:schemeClr>
                    </a:solidFill>
                  </a:tcPr>
                </a:tc>
                <a:tc>
                  <a:txBody>
                    <a:bodyPr/>
                    <a:lstStyle/>
                    <a:p>
                      <a:pPr algn="r" rtl="1" fontAlgn="b"/>
                      <a:r>
                        <a:rPr lang="ar-SY" sz="700" b="0" i="0" u="none" strike="noStrike" dirty="0" smtClean="0">
                          <a:solidFill>
                            <a:srgbClr val="000000"/>
                          </a:solidFill>
                          <a:effectLst/>
                          <a:latin typeface="Calibri" panose="020F0502020204030204" pitchFamily="34" charset="0"/>
                          <a:cs typeface="Calibri" panose="020F0502020204030204" pitchFamily="34" charset="0"/>
                        </a:rPr>
                        <a:t>الصناديق المالية</a:t>
                      </a:r>
                      <a:endParaRPr lang="en-US" sz="700" b="0" i="0" u="none" strike="noStrike" dirty="0">
                        <a:solidFill>
                          <a:srgbClr val="000000"/>
                        </a:solidFill>
                        <a:effectLst/>
                        <a:latin typeface="Calibri" panose="020F0502020204030204" pitchFamily="34" charset="0"/>
                        <a:cs typeface="Calibri" panose="020F0502020204030204" pitchFamily="34" charset="0"/>
                      </a:endParaRPr>
                    </a:p>
                  </a:txBody>
                  <a:tcPr marL="5336" marR="5336" marT="5336" marB="0" anchor="b">
                    <a:lnL>
                      <a:noFill/>
                    </a:lnL>
                    <a:lnR>
                      <a:noFill/>
                    </a:lnR>
                    <a:lnT>
                      <a:noFill/>
                    </a:lnT>
                    <a:lnB>
                      <a:noFill/>
                    </a:lnB>
                    <a:solidFill>
                      <a:schemeClr val="bg2">
                        <a:lumMod val="20000"/>
                        <a:lumOff val="80000"/>
                      </a:schemeClr>
                    </a:solidFill>
                  </a:tcPr>
                </a:tc>
                <a:extLst>
                  <a:ext uri="{0D108BD9-81ED-4DB2-BD59-A6C34878D82A}">
                    <a16:rowId xmlns:a16="http://schemas.microsoft.com/office/drawing/2014/main" val="1539229125"/>
                  </a:ext>
                </a:extLst>
              </a:tr>
              <a:tr h="133763">
                <a:tc>
                  <a:txBody>
                    <a:bodyPr/>
                    <a:lstStyle/>
                    <a:p>
                      <a:pPr algn="ctr" rtl="0" fontAlgn="ctr"/>
                      <a:endParaRPr lang="en-US" sz="700" b="0" i="0" u="none" strike="noStrike" dirty="0">
                        <a:solidFill>
                          <a:schemeClr val="tx1"/>
                        </a:solidFill>
                        <a:effectLst/>
                        <a:latin typeface="Calibri" panose="020F0502020204030204" pitchFamily="34" charset="0"/>
                        <a:cs typeface="Calibri" panose="020F0502020204030204" pitchFamily="34" charset="0"/>
                      </a:endParaRPr>
                    </a:p>
                  </a:txBody>
                  <a:tcPr marL="5336" marR="5336" marT="5336" marB="0" anchor="ctr">
                    <a:lnL>
                      <a:noFill/>
                    </a:lnL>
                    <a:lnR>
                      <a:noFill/>
                    </a:lnR>
                    <a:lnT>
                      <a:noFill/>
                    </a:lnT>
                    <a:lnB>
                      <a:noFill/>
                    </a:lnB>
                    <a:solidFill>
                      <a:schemeClr val="bg2">
                        <a:lumMod val="20000"/>
                        <a:lumOff val="80000"/>
                      </a:schemeClr>
                    </a:solidFill>
                  </a:tcPr>
                </a:tc>
                <a:tc>
                  <a:txBody>
                    <a:bodyPr/>
                    <a:lstStyle/>
                    <a:p>
                      <a:pPr algn="r" rtl="1" fontAlgn="b"/>
                      <a:r>
                        <a:rPr lang="ar-SY" sz="700" b="0" i="0" u="none" strike="noStrike" dirty="0" smtClean="0">
                          <a:solidFill>
                            <a:srgbClr val="000000"/>
                          </a:solidFill>
                          <a:effectLst/>
                          <a:latin typeface="Calibri" panose="020F0502020204030204" pitchFamily="34" charset="0"/>
                          <a:cs typeface="Calibri" panose="020F0502020204030204" pitchFamily="34" charset="0"/>
                        </a:rPr>
                        <a:t>ألِف. </a:t>
                      </a:r>
                      <a:r>
                        <a:rPr lang="ar-SY" sz="700" b="0" i="0" u="none" strike="noStrike" baseline="0" dirty="0" smtClean="0">
                          <a:solidFill>
                            <a:srgbClr val="000000"/>
                          </a:solidFill>
                          <a:effectLst/>
                          <a:latin typeface="Calibri" panose="020F0502020204030204" pitchFamily="34" charset="0"/>
                          <a:cs typeface="Calibri" panose="020F0502020204030204" pitchFamily="34" charset="0"/>
                        </a:rPr>
                        <a:t>     </a:t>
                      </a:r>
                      <a:r>
                        <a:rPr lang="ar-SY" sz="700" b="0" i="0" u="none" strike="noStrike" dirty="0" smtClean="0">
                          <a:solidFill>
                            <a:srgbClr val="000000"/>
                          </a:solidFill>
                          <a:effectLst/>
                          <a:latin typeface="Calibri" panose="020F0502020204030204" pitchFamily="34" charset="0"/>
                          <a:cs typeface="Calibri" panose="020F0502020204030204" pitchFamily="34" charset="0"/>
                        </a:rPr>
                        <a:t>الاشتراكات المقررة</a:t>
                      </a:r>
                      <a:endParaRPr lang="en-US" sz="700" b="0" i="0" u="none" strike="noStrike" dirty="0">
                        <a:solidFill>
                          <a:srgbClr val="000000"/>
                        </a:solidFill>
                        <a:effectLst/>
                        <a:latin typeface="Calibri" panose="020F0502020204030204" pitchFamily="34" charset="0"/>
                        <a:cs typeface="Calibri" panose="020F0502020204030204" pitchFamily="34" charset="0"/>
                      </a:endParaRPr>
                    </a:p>
                  </a:txBody>
                  <a:tcPr marL="5336" marR="5336" marT="5336" marB="0" anchor="b">
                    <a:lnL>
                      <a:noFill/>
                    </a:lnL>
                    <a:lnR>
                      <a:noFill/>
                    </a:lnR>
                    <a:lnT>
                      <a:noFill/>
                    </a:lnT>
                    <a:lnB>
                      <a:noFill/>
                    </a:lnB>
                    <a:solidFill>
                      <a:schemeClr val="bg2">
                        <a:lumMod val="20000"/>
                        <a:lumOff val="80000"/>
                      </a:schemeClr>
                    </a:solidFill>
                  </a:tcPr>
                </a:tc>
                <a:extLst>
                  <a:ext uri="{0D108BD9-81ED-4DB2-BD59-A6C34878D82A}">
                    <a16:rowId xmlns:a16="http://schemas.microsoft.com/office/drawing/2014/main" val="3439596477"/>
                  </a:ext>
                </a:extLst>
              </a:tr>
              <a:tr h="127483">
                <a:tc>
                  <a:txBody>
                    <a:bodyPr/>
                    <a:lstStyle/>
                    <a:p>
                      <a:pPr algn="ctr" rtl="0" fontAlgn="ctr"/>
                      <a:endParaRPr lang="en-US" sz="700" b="0" i="0" u="none" strike="noStrike" dirty="0">
                        <a:solidFill>
                          <a:schemeClr val="tx1"/>
                        </a:solidFill>
                        <a:effectLst/>
                        <a:latin typeface="Calibri" panose="020F0502020204030204" pitchFamily="34" charset="0"/>
                        <a:cs typeface="Calibri" panose="020F0502020204030204" pitchFamily="34" charset="0"/>
                      </a:endParaRPr>
                    </a:p>
                  </a:txBody>
                  <a:tcPr marL="5336" marR="5336" marT="5336" marB="0" anchor="ctr">
                    <a:lnL>
                      <a:noFill/>
                    </a:lnL>
                    <a:lnR>
                      <a:noFill/>
                    </a:lnR>
                    <a:lnT>
                      <a:noFill/>
                    </a:lnT>
                    <a:lnB>
                      <a:noFill/>
                    </a:lnB>
                    <a:solidFill>
                      <a:schemeClr val="bg2">
                        <a:lumMod val="20000"/>
                        <a:lumOff val="80000"/>
                      </a:schemeClr>
                    </a:solidFill>
                  </a:tcPr>
                </a:tc>
                <a:tc>
                  <a:txBody>
                    <a:bodyPr/>
                    <a:lstStyle/>
                    <a:p>
                      <a:pPr algn="r" rtl="1" fontAlgn="b"/>
                      <a:r>
                        <a:rPr lang="ar-SY" sz="700" b="0" i="0" u="none" strike="noStrike" dirty="0" smtClean="0">
                          <a:solidFill>
                            <a:srgbClr val="000000"/>
                          </a:solidFill>
                          <a:effectLst/>
                          <a:latin typeface="Calibri" panose="020F0502020204030204" pitchFamily="34" charset="0"/>
                          <a:cs typeface="Calibri" panose="020F0502020204030204" pitchFamily="34" charset="0"/>
                        </a:rPr>
                        <a:t>باء.        الرسوم</a:t>
                      </a:r>
                      <a:endParaRPr lang="en-US" sz="700" b="0" i="0" u="none" strike="noStrike" dirty="0">
                        <a:solidFill>
                          <a:srgbClr val="000000"/>
                        </a:solidFill>
                        <a:effectLst/>
                        <a:latin typeface="Calibri" panose="020F0502020204030204" pitchFamily="34" charset="0"/>
                        <a:cs typeface="Calibri" panose="020F0502020204030204" pitchFamily="34" charset="0"/>
                      </a:endParaRPr>
                    </a:p>
                  </a:txBody>
                  <a:tcPr marL="5336" marR="5336" marT="5336" marB="0" anchor="b">
                    <a:lnL>
                      <a:noFill/>
                    </a:lnL>
                    <a:lnR>
                      <a:noFill/>
                    </a:lnR>
                    <a:lnT>
                      <a:noFill/>
                    </a:lnT>
                    <a:lnB>
                      <a:noFill/>
                    </a:lnB>
                    <a:solidFill>
                      <a:schemeClr val="bg2">
                        <a:lumMod val="20000"/>
                        <a:lumOff val="80000"/>
                      </a:schemeClr>
                    </a:solidFill>
                  </a:tcPr>
                </a:tc>
                <a:extLst>
                  <a:ext uri="{0D108BD9-81ED-4DB2-BD59-A6C34878D82A}">
                    <a16:rowId xmlns:a16="http://schemas.microsoft.com/office/drawing/2014/main" val="861321149"/>
                  </a:ext>
                </a:extLst>
              </a:tr>
              <a:tr h="147315">
                <a:tc>
                  <a:txBody>
                    <a:bodyPr/>
                    <a:lstStyle/>
                    <a:p>
                      <a:pPr algn="ctr" rtl="0" fontAlgn="ctr"/>
                      <a:endParaRPr lang="en-US" sz="700" b="0" i="0" u="none" strike="noStrike" dirty="0">
                        <a:solidFill>
                          <a:schemeClr val="tx1"/>
                        </a:solidFill>
                        <a:effectLst/>
                        <a:latin typeface="Calibri" panose="020F0502020204030204" pitchFamily="34" charset="0"/>
                        <a:cs typeface="Calibri" panose="020F0502020204030204" pitchFamily="34" charset="0"/>
                      </a:endParaRPr>
                    </a:p>
                  </a:txBody>
                  <a:tcPr marL="5336" marR="5336" marT="5336" marB="0" anchor="ctr">
                    <a:lnL>
                      <a:noFill/>
                    </a:lnL>
                    <a:lnR>
                      <a:noFill/>
                    </a:lnR>
                    <a:lnT>
                      <a:noFill/>
                    </a:lnT>
                    <a:lnB>
                      <a:noFill/>
                    </a:lnB>
                    <a:solidFill>
                      <a:schemeClr val="bg2">
                        <a:lumMod val="20000"/>
                        <a:lumOff val="80000"/>
                      </a:schemeClr>
                    </a:solidFill>
                  </a:tcPr>
                </a:tc>
                <a:tc>
                  <a:txBody>
                    <a:bodyPr/>
                    <a:lstStyle/>
                    <a:p>
                      <a:pPr algn="r" rtl="1" fontAlgn="b"/>
                      <a:r>
                        <a:rPr lang="ar-SY" sz="700" b="0" i="0" u="none" strike="noStrike" dirty="0" smtClean="0">
                          <a:solidFill>
                            <a:srgbClr val="000000"/>
                          </a:solidFill>
                          <a:effectLst/>
                          <a:latin typeface="Calibri" panose="020F0502020204030204" pitchFamily="34" charset="0"/>
                          <a:cs typeface="Calibri" panose="020F0502020204030204" pitchFamily="34" charset="0"/>
                        </a:rPr>
                        <a:t>جيم.     التبرعات والهدايا والهبات</a:t>
                      </a:r>
                      <a:endParaRPr lang="en-US" sz="700" b="0" i="0" u="none" strike="noStrike" dirty="0">
                        <a:solidFill>
                          <a:srgbClr val="000000"/>
                        </a:solidFill>
                        <a:effectLst/>
                        <a:latin typeface="Calibri" panose="020F0502020204030204" pitchFamily="34" charset="0"/>
                        <a:cs typeface="Calibri" panose="020F0502020204030204" pitchFamily="34" charset="0"/>
                      </a:endParaRPr>
                    </a:p>
                  </a:txBody>
                  <a:tcPr marL="5336" marR="5336" marT="5336" marB="0" anchor="b">
                    <a:lnL>
                      <a:noFill/>
                    </a:lnL>
                    <a:lnR>
                      <a:noFill/>
                    </a:lnR>
                    <a:lnT>
                      <a:noFill/>
                    </a:lnT>
                    <a:lnB>
                      <a:noFill/>
                    </a:lnB>
                    <a:solidFill>
                      <a:schemeClr val="bg2">
                        <a:lumMod val="20000"/>
                        <a:lumOff val="80000"/>
                      </a:schemeClr>
                    </a:solidFill>
                  </a:tcPr>
                </a:tc>
                <a:extLst>
                  <a:ext uri="{0D108BD9-81ED-4DB2-BD59-A6C34878D82A}">
                    <a16:rowId xmlns:a16="http://schemas.microsoft.com/office/drawing/2014/main" val="2712696063"/>
                  </a:ext>
                </a:extLst>
              </a:tr>
              <a:tr h="133763">
                <a:tc>
                  <a:txBody>
                    <a:bodyPr/>
                    <a:lstStyle/>
                    <a:p>
                      <a:pPr algn="ctr" rtl="0" fontAlgn="ctr"/>
                      <a:endParaRPr lang="en-US" sz="700" b="0" i="0" u="none" strike="noStrike" dirty="0">
                        <a:solidFill>
                          <a:schemeClr val="tx1"/>
                        </a:solidFill>
                        <a:effectLst/>
                        <a:latin typeface="Calibri" panose="020F0502020204030204" pitchFamily="34" charset="0"/>
                        <a:cs typeface="Calibri" panose="020F0502020204030204" pitchFamily="34" charset="0"/>
                      </a:endParaRPr>
                    </a:p>
                  </a:txBody>
                  <a:tcPr marL="5336" marR="5336" marT="5336" marB="0" anchor="ctr">
                    <a:lnL>
                      <a:noFill/>
                    </a:lnL>
                    <a:lnR>
                      <a:noFill/>
                    </a:lnR>
                    <a:lnT>
                      <a:noFill/>
                    </a:lnT>
                    <a:lnB>
                      <a:noFill/>
                    </a:lnB>
                    <a:solidFill>
                      <a:schemeClr val="bg2">
                        <a:lumMod val="20000"/>
                        <a:lumOff val="80000"/>
                      </a:schemeClr>
                    </a:solidFill>
                  </a:tcPr>
                </a:tc>
                <a:tc>
                  <a:txBody>
                    <a:bodyPr/>
                    <a:lstStyle/>
                    <a:p>
                      <a:pPr algn="r" rtl="1" fontAlgn="b"/>
                      <a:r>
                        <a:rPr lang="ar-SY" sz="700" b="0" i="0" u="none" strike="noStrike" dirty="0" smtClean="0">
                          <a:solidFill>
                            <a:srgbClr val="000000"/>
                          </a:solidFill>
                          <a:effectLst/>
                          <a:latin typeface="Calibri" panose="020F0502020204030204" pitchFamily="34" charset="0"/>
                          <a:cs typeface="Calibri" panose="020F0502020204030204" pitchFamily="34" charset="0"/>
                        </a:rPr>
                        <a:t>دال.     الإيرادات المتنوعة</a:t>
                      </a:r>
                      <a:endParaRPr lang="en-US" sz="700" b="0" i="0" u="none" strike="noStrike" dirty="0">
                        <a:solidFill>
                          <a:srgbClr val="000000"/>
                        </a:solidFill>
                        <a:effectLst/>
                        <a:latin typeface="Calibri" panose="020F0502020204030204" pitchFamily="34" charset="0"/>
                        <a:cs typeface="Calibri" panose="020F0502020204030204" pitchFamily="34" charset="0"/>
                      </a:endParaRPr>
                    </a:p>
                  </a:txBody>
                  <a:tcPr marL="5336" marR="5336" marT="5336" marB="0" anchor="b">
                    <a:lnL>
                      <a:noFill/>
                    </a:lnL>
                    <a:lnR>
                      <a:noFill/>
                    </a:lnR>
                    <a:lnT>
                      <a:noFill/>
                    </a:lnT>
                    <a:lnB>
                      <a:noFill/>
                    </a:lnB>
                    <a:solidFill>
                      <a:schemeClr val="bg2">
                        <a:lumMod val="20000"/>
                        <a:lumOff val="80000"/>
                      </a:schemeClr>
                    </a:solidFill>
                  </a:tcPr>
                </a:tc>
                <a:extLst>
                  <a:ext uri="{0D108BD9-81ED-4DB2-BD59-A6C34878D82A}">
                    <a16:rowId xmlns:a16="http://schemas.microsoft.com/office/drawing/2014/main" val="2515323450"/>
                  </a:ext>
                </a:extLst>
              </a:tr>
              <a:tr h="184699">
                <a:tc>
                  <a:txBody>
                    <a:bodyPr/>
                    <a:lstStyle/>
                    <a:p>
                      <a:pPr algn="ctr" rtl="0" fontAlgn="ctr"/>
                      <a:endParaRPr lang="en-US" sz="700" b="0" i="0" u="none" strike="noStrike" dirty="0">
                        <a:solidFill>
                          <a:schemeClr val="tx1"/>
                        </a:solidFill>
                        <a:effectLst/>
                        <a:latin typeface="Calibri" panose="020F0502020204030204" pitchFamily="34" charset="0"/>
                        <a:cs typeface="Calibri" panose="020F0502020204030204" pitchFamily="34" charset="0"/>
                      </a:endParaRPr>
                    </a:p>
                  </a:txBody>
                  <a:tcPr marL="5336" marR="5336" marT="5336" marB="0" anchor="ctr">
                    <a:lnL>
                      <a:noFill/>
                    </a:lnL>
                    <a:lnR>
                      <a:noFill/>
                    </a:lnR>
                    <a:lnT>
                      <a:noFill/>
                    </a:lnT>
                    <a:lnB>
                      <a:noFill/>
                    </a:lnB>
                    <a:solidFill>
                      <a:schemeClr val="bg2">
                        <a:lumMod val="20000"/>
                        <a:lumOff val="80000"/>
                      </a:schemeClr>
                    </a:solidFill>
                  </a:tcPr>
                </a:tc>
                <a:tc>
                  <a:txBody>
                    <a:bodyPr/>
                    <a:lstStyle/>
                    <a:p>
                      <a:pPr algn="r" rtl="1" fontAlgn="b"/>
                      <a:r>
                        <a:rPr lang="ar-SY" sz="700" b="0" i="0" u="none" strike="noStrike" dirty="0" smtClean="0">
                          <a:solidFill>
                            <a:srgbClr val="000000"/>
                          </a:solidFill>
                          <a:effectLst/>
                          <a:latin typeface="Calibri" panose="020F0502020204030204" pitchFamily="34" charset="0"/>
                          <a:cs typeface="Calibri" panose="020F0502020204030204" pitchFamily="34" charset="0"/>
                        </a:rPr>
                        <a:t>هاء.     تحصيل الأموال النقدية</a:t>
                      </a:r>
                      <a:endParaRPr lang="en-US" sz="700" b="0" i="0" u="none" strike="noStrike" dirty="0">
                        <a:solidFill>
                          <a:srgbClr val="000000"/>
                        </a:solidFill>
                        <a:effectLst/>
                        <a:latin typeface="Calibri" panose="020F0502020204030204" pitchFamily="34" charset="0"/>
                        <a:cs typeface="Calibri" panose="020F0502020204030204" pitchFamily="34" charset="0"/>
                      </a:endParaRPr>
                    </a:p>
                  </a:txBody>
                  <a:tcPr marL="5336" marR="5336" marT="5336" marB="0" anchor="b">
                    <a:lnL>
                      <a:noFill/>
                    </a:lnL>
                    <a:lnR>
                      <a:noFill/>
                    </a:lnR>
                    <a:lnT>
                      <a:noFill/>
                    </a:lnT>
                    <a:lnB>
                      <a:noFill/>
                    </a:lnB>
                    <a:solidFill>
                      <a:schemeClr val="bg2">
                        <a:lumMod val="20000"/>
                        <a:lumOff val="80000"/>
                      </a:schemeClr>
                    </a:solidFill>
                  </a:tcPr>
                </a:tc>
                <a:extLst>
                  <a:ext uri="{0D108BD9-81ED-4DB2-BD59-A6C34878D82A}">
                    <a16:rowId xmlns:a16="http://schemas.microsoft.com/office/drawing/2014/main" val="1852548278"/>
                  </a:ext>
                </a:extLst>
              </a:tr>
              <a:tr h="136199">
                <a:tc>
                  <a:txBody>
                    <a:bodyPr/>
                    <a:lstStyle/>
                    <a:p>
                      <a:pPr algn="ctr" rtl="0" fontAlgn="ctr"/>
                      <a:r>
                        <a:rPr lang="ar-SY" sz="700" b="0" i="0" u="none" strike="noStrike" dirty="0" smtClean="0">
                          <a:solidFill>
                            <a:schemeClr val="tx1"/>
                          </a:solidFill>
                          <a:effectLst/>
                          <a:latin typeface="Calibri" panose="020F0502020204030204" pitchFamily="34" charset="0"/>
                          <a:cs typeface="Calibri" panose="020F0502020204030204" pitchFamily="34" charset="0"/>
                        </a:rPr>
                        <a:t>الفصل</a:t>
                      </a:r>
                      <a:r>
                        <a:rPr lang="ar-SY" sz="700" b="0" i="0" u="none" strike="noStrike" baseline="0" dirty="0" smtClean="0">
                          <a:solidFill>
                            <a:schemeClr val="tx1"/>
                          </a:solidFill>
                          <a:effectLst/>
                          <a:latin typeface="Calibri" panose="020F0502020204030204" pitchFamily="34" charset="0"/>
                          <a:cs typeface="Calibri" panose="020F0502020204030204" pitchFamily="34" charset="0"/>
                        </a:rPr>
                        <a:t> الرابع</a:t>
                      </a:r>
                      <a:endParaRPr lang="en-US" sz="700" b="0" i="0" u="none" strike="noStrike" dirty="0">
                        <a:solidFill>
                          <a:schemeClr val="tx1"/>
                        </a:solidFill>
                        <a:effectLst/>
                        <a:latin typeface="Calibri" panose="020F0502020204030204" pitchFamily="34" charset="0"/>
                        <a:cs typeface="Calibri" panose="020F0502020204030204" pitchFamily="34" charset="0"/>
                      </a:endParaRPr>
                    </a:p>
                  </a:txBody>
                  <a:tcPr marL="5336" marR="5336" marT="5336" marB="0" anchor="ctr">
                    <a:lnL>
                      <a:noFill/>
                    </a:lnL>
                    <a:lnR>
                      <a:noFill/>
                    </a:lnR>
                    <a:lnT>
                      <a:noFill/>
                    </a:lnT>
                    <a:lnB>
                      <a:noFill/>
                    </a:lnB>
                    <a:solidFill>
                      <a:schemeClr val="bg2">
                        <a:lumMod val="20000"/>
                        <a:lumOff val="80000"/>
                      </a:schemeClr>
                    </a:solidFill>
                  </a:tcPr>
                </a:tc>
                <a:tc>
                  <a:txBody>
                    <a:bodyPr/>
                    <a:lstStyle/>
                    <a:p>
                      <a:pPr algn="r" rtl="1" fontAlgn="b"/>
                      <a:r>
                        <a:rPr lang="ar-SY" sz="700" b="0" i="0" u="none" strike="noStrike" dirty="0" smtClean="0">
                          <a:solidFill>
                            <a:srgbClr val="000000"/>
                          </a:solidFill>
                          <a:effectLst/>
                          <a:latin typeface="Calibri" panose="020F0502020204030204" pitchFamily="34" charset="0"/>
                          <a:cs typeface="Calibri" panose="020F0502020204030204" pitchFamily="34" charset="0"/>
                        </a:rPr>
                        <a:t>مسك الصناديق</a:t>
                      </a:r>
                      <a:endParaRPr lang="en-US" sz="700" b="0" i="0" u="none" strike="noStrike" dirty="0">
                        <a:solidFill>
                          <a:srgbClr val="000000"/>
                        </a:solidFill>
                        <a:effectLst/>
                        <a:latin typeface="Calibri" panose="020F0502020204030204" pitchFamily="34" charset="0"/>
                        <a:cs typeface="Calibri" panose="020F0502020204030204" pitchFamily="34" charset="0"/>
                      </a:endParaRPr>
                    </a:p>
                  </a:txBody>
                  <a:tcPr marL="5336" marR="5336" marT="5336" marB="0" anchor="b">
                    <a:lnL>
                      <a:noFill/>
                    </a:lnL>
                    <a:lnR>
                      <a:noFill/>
                    </a:lnR>
                    <a:lnT>
                      <a:noFill/>
                    </a:lnT>
                    <a:lnB>
                      <a:noFill/>
                    </a:lnB>
                    <a:solidFill>
                      <a:schemeClr val="bg2">
                        <a:lumMod val="20000"/>
                        <a:lumOff val="80000"/>
                      </a:schemeClr>
                    </a:solidFill>
                  </a:tcPr>
                </a:tc>
                <a:extLst>
                  <a:ext uri="{0D108BD9-81ED-4DB2-BD59-A6C34878D82A}">
                    <a16:rowId xmlns:a16="http://schemas.microsoft.com/office/drawing/2014/main" val="4214377766"/>
                  </a:ext>
                </a:extLst>
              </a:tr>
              <a:tr h="133763">
                <a:tc>
                  <a:txBody>
                    <a:bodyPr/>
                    <a:lstStyle/>
                    <a:p>
                      <a:pPr algn="ctr" rtl="0" fontAlgn="ctr"/>
                      <a:endParaRPr lang="en-US" sz="700" b="0" i="0" u="none" strike="noStrike" dirty="0">
                        <a:solidFill>
                          <a:schemeClr val="tx1"/>
                        </a:solidFill>
                        <a:effectLst/>
                        <a:latin typeface="Calibri" panose="020F0502020204030204" pitchFamily="34" charset="0"/>
                        <a:cs typeface="Calibri" panose="020F0502020204030204" pitchFamily="34" charset="0"/>
                      </a:endParaRPr>
                    </a:p>
                  </a:txBody>
                  <a:tcPr marL="5336" marR="5336" marT="5336" marB="0" anchor="ctr">
                    <a:lnL>
                      <a:noFill/>
                    </a:lnL>
                    <a:lnR>
                      <a:noFill/>
                    </a:lnR>
                    <a:lnT>
                      <a:noFill/>
                    </a:lnT>
                    <a:lnB>
                      <a:noFill/>
                    </a:lnB>
                    <a:solidFill>
                      <a:schemeClr val="bg2">
                        <a:lumMod val="20000"/>
                        <a:lumOff val="80000"/>
                      </a:schemeClr>
                    </a:solidFill>
                  </a:tcPr>
                </a:tc>
                <a:tc>
                  <a:txBody>
                    <a:bodyPr/>
                    <a:lstStyle/>
                    <a:p>
                      <a:pPr algn="r" rtl="1" fontAlgn="b"/>
                      <a:r>
                        <a:rPr lang="ar-SY" sz="700" b="0" i="0" u="none" strike="noStrike" dirty="0" smtClean="0">
                          <a:solidFill>
                            <a:srgbClr val="000000"/>
                          </a:solidFill>
                          <a:effectLst/>
                          <a:latin typeface="Calibri" panose="020F0502020204030204" pitchFamily="34" charset="0"/>
                          <a:cs typeface="Calibri" panose="020F0502020204030204" pitchFamily="34" charset="0"/>
                        </a:rPr>
                        <a:t>ألف.    الحسابات الداخلية</a:t>
                      </a:r>
                    </a:p>
                  </a:txBody>
                  <a:tcPr marL="5336" marR="5336" marT="5336" marB="0" anchor="b">
                    <a:lnL>
                      <a:noFill/>
                    </a:lnL>
                    <a:lnR>
                      <a:noFill/>
                    </a:lnR>
                    <a:lnT>
                      <a:noFill/>
                    </a:lnT>
                    <a:lnB>
                      <a:noFill/>
                    </a:lnB>
                    <a:solidFill>
                      <a:schemeClr val="bg2">
                        <a:lumMod val="20000"/>
                        <a:lumOff val="80000"/>
                      </a:schemeClr>
                    </a:solidFill>
                  </a:tcPr>
                </a:tc>
                <a:extLst>
                  <a:ext uri="{0D108BD9-81ED-4DB2-BD59-A6C34878D82A}">
                    <a16:rowId xmlns:a16="http://schemas.microsoft.com/office/drawing/2014/main" val="3224241674"/>
                  </a:ext>
                </a:extLst>
              </a:tr>
              <a:tr h="133763">
                <a:tc>
                  <a:txBody>
                    <a:bodyPr/>
                    <a:lstStyle/>
                    <a:p>
                      <a:pPr algn="ctr" rtl="0" fontAlgn="ctr"/>
                      <a:endParaRPr lang="en-US" sz="700" b="0" i="0" u="none" strike="noStrike" dirty="0">
                        <a:solidFill>
                          <a:schemeClr val="tx1"/>
                        </a:solidFill>
                        <a:effectLst/>
                        <a:latin typeface="Calibri" panose="020F0502020204030204" pitchFamily="34" charset="0"/>
                        <a:cs typeface="Calibri" panose="020F0502020204030204" pitchFamily="34" charset="0"/>
                      </a:endParaRPr>
                    </a:p>
                  </a:txBody>
                  <a:tcPr marL="5336" marR="5336" marT="5336" marB="0" anchor="ctr">
                    <a:lnL>
                      <a:noFill/>
                    </a:lnL>
                    <a:lnR>
                      <a:noFill/>
                    </a:lnR>
                    <a:lnT>
                      <a:noFill/>
                    </a:lnT>
                    <a:lnB>
                      <a:noFill/>
                    </a:lnB>
                    <a:solidFill>
                      <a:schemeClr val="bg2">
                        <a:lumMod val="20000"/>
                        <a:lumOff val="80000"/>
                      </a:schemeClr>
                    </a:solidFill>
                  </a:tcPr>
                </a:tc>
                <a:tc>
                  <a:txBody>
                    <a:bodyPr/>
                    <a:lstStyle/>
                    <a:p>
                      <a:pPr algn="r" rtl="1" fontAlgn="b"/>
                      <a:r>
                        <a:rPr lang="ar-SY" sz="700" b="0" i="0" u="none" strike="noStrike" dirty="0" smtClean="0">
                          <a:solidFill>
                            <a:srgbClr val="000000"/>
                          </a:solidFill>
                          <a:effectLst/>
                          <a:latin typeface="Calibri" panose="020F0502020204030204" pitchFamily="34" charset="0"/>
                          <a:cs typeface="Calibri" panose="020F0502020204030204" pitchFamily="34" charset="0"/>
                        </a:rPr>
                        <a:t>باء.     الشؤون المصرفية</a:t>
                      </a:r>
                    </a:p>
                  </a:txBody>
                  <a:tcPr marL="5336" marR="5336" marT="5336" marB="0" anchor="b">
                    <a:lnL>
                      <a:noFill/>
                    </a:lnL>
                    <a:lnR>
                      <a:noFill/>
                    </a:lnR>
                    <a:lnT>
                      <a:noFill/>
                    </a:lnT>
                    <a:lnB>
                      <a:noFill/>
                    </a:lnB>
                    <a:solidFill>
                      <a:schemeClr val="bg2">
                        <a:lumMod val="20000"/>
                        <a:lumOff val="80000"/>
                      </a:schemeClr>
                    </a:solidFill>
                  </a:tcPr>
                </a:tc>
                <a:extLst>
                  <a:ext uri="{0D108BD9-81ED-4DB2-BD59-A6C34878D82A}">
                    <a16:rowId xmlns:a16="http://schemas.microsoft.com/office/drawing/2014/main" val="760288707"/>
                  </a:ext>
                </a:extLst>
              </a:tr>
              <a:tr h="136199">
                <a:tc>
                  <a:txBody>
                    <a:bodyPr/>
                    <a:lstStyle/>
                    <a:p>
                      <a:pPr algn="ctr" rtl="0" fontAlgn="ctr"/>
                      <a:endParaRPr lang="en-US" sz="700" b="0" i="0" u="none" strike="noStrike" dirty="0">
                        <a:solidFill>
                          <a:schemeClr val="tx1"/>
                        </a:solidFill>
                        <a:effectLst/>
                        <a:latin typeface="Calibri" panose="020F0502020204030204" pitchFamily="34" charset="0"/>
                        <a:cs typeface="Calibri" panose="020F0502020204030204" pitchFamily="34" charset="0"/>
                      </a:endParaRPr>
                    </a:p>
                  </a:txBody>
                  <a:tcPr marL="5336" marR="5336" marT="5336" marB="0" anchor="ctr">
                    <a:lnL>
                      <a:noFill/>
                    </a:lnL>
                    <a:lnR>
                      <a:noFill/>
                    </a:lnR>
                    <a:lnT>
                      <a:noFill/>
                    </a:lnT>
                    <a:lnB>
                      <a:noFill/>
                    </a:lnB>
                    <a:solidFill>
                      <a:schemeClr val="bg2">
                        <a:lumMod val="20000"/>
                        <a:lumOff val="80000"/>
                      </a:schemeClr>
                    </a:solidFill>
                  </a:tcPr>
                </a:tc>
                <a:tc>
                  <a:txBody>
                    <a:bodyPr/>
                    <a:lstStyle/>
                    <a:p>
                      <a:pPr algn="r" rtl="1" fontAlgn="b"/>
                      <a:r>
                        <a:rPr lang="ar-SY" sz="700" b="0" i="0" u="none" strike="noStrike" dirty="0" smtClean="0">
                          <a:solidFill>
                            <a:srgbClr val="000000"/>
                          </a:solidFill>
                          <a:effectLst/>
                          <a:latin typeface="Calibri" panose="020F0502020204030204" pitchFamily="34" charset="0"/>
                          <a:cs typeface="Calibri" panose="020F0502020204030204" pitchFamily="34" charset="0"/>
                        </a:rPr>
                        <a:t>جيم.</a:t>
                      </a:r>
                      <a:r>
                        <a:rPr lang="ar-SY" sz="700" b="0" i="0" u="none" strike="noStrike" baseline="0" dirty="0" smtClean="0">
                          <a:solidFill>
                            <a:srgbClr val="000000"/>
                          </a:solidFill>
                          <a:effectLst/>
                          <a:latin typeface="Calibri" panose="020F0502020204030204" pitchFamily="34" charset="0"/>
                          <a:cs typeface="Calibri" panose="020F0502020204030204" pitchFamily="34" charset="0"/>
                        </a:rPr>
                        <a:t>   الاستثمارات</a:t>
                      </a:r>
                      <a:endParaRPr lang="ar-SY" sz="700" b="0" i="0" u="none" strike="noStrike" dirty="0" smtClean="0">
                        <a:solidFill>
                          <a:srgbClr val="000000"/>
                        </a:solidFill>
                        <a:effectLst/>
                        <a:latin typeface="Calibri" panose="020F0502020204030204" pitchFamily="34" charset="0"/>
                        <a:cs typeface="Calibri" panose="020F0502020204030204" pitchFamily="34" charset="0"/>
                      </a:endParaRPr>
                    </a:p>
                  </a:txBody>
                  <a:tcPr marL="5336" marR="5336" marT="5336" marB="0" anchor="b">
                    <a:lnL>
                      <a:noFill/>
                    </a:lnL>
                    <a:lnR>
                      <a:noFill/>
                    </a:lnR>
                    <a:lnT>
                      <a:noFill/>
                    </a:lnT>
                    <a:lnB>
                      <a:noFill/>
                    </a:lnB>
                    <a:solidFill>
                      <a:schemeClr val="bg2">
                        <a:lumMod val="20000"/>
                        <a:lumOff val="80000"/>
                      </a:schemeClr>
                    </a:solidFill>
                  </a:tcPr>
                </a:tc>
                <a:extLst>
                  <a:ext uri="{0D108BD9-81ED-4DB2-BD59-A6C34878D82A}">
                    <a16:rowId xmlns:a16="http://schemas.microsoft.com/office/drawing/2014/main" val="3022701066"/>
                  </a:ext>
                </a:extLst>
              </a:tr>
              <a:tr h="133763">
                <a:tc>
                  <a:txBody>
                    <a:bodyPr/>
                    <a:lstStyle/>
                    <a:p>
                      <a:pPr algn="ctr" rtl="0" fontAlgn="ctr"/>
                      <a:r>
                        <a:rPr lang="ar-SY" sz="700" b="0" i="0" u="none" strike="noStrike" dirty="0" smtClean="0">
                          <a:solidFill>
                            <a:schemeClr val="tx1"/>
                          </a:solidFill>
                          <a:effectLst/>
                          <a:latin typeface="Calibri" panose="020F0502020204030204" pitchFamily="34" charset="0"/>
                          <a:cs typeface="Calibri" panose="020F0502020204030204" pitchFamily="34" charset="0"/>
                        </a:rPr>
                        <a:t>القصل الخامس</a:t>
                      </a:r>
                      <a:endParaRPr lang="en-US" sz="700" b="0" i="0" u="none" strike="noStrike" dirty="0">
                        <a:solidFill>
                          <a:schemeClr val="tx1"/>
                        </a:solidFill>
                        <a:effectLst/>
                        <a:latin typeface="Calibri" panose="020F0502020204030204" pitchFamily="34" charset="0"/>
                        <a:cs typeface="Calibri" panose="020F0502020204030204" pitchFamily="34" charset="0"/>
                      </a:endParaRPr>
                    </a:p>
                  </a:txBody>
                  <a:tcPr marL="5336" marR="5336" marT="5336" marB="0" anchor="ctr">
                    <a:lnL>
                      <a:noFill/>
                    </a:lnL>
                    <a:lnR>
                      <a:noFill/>
                    </a:lnR>
                    <a:lnT>
                      <a:noFill/>
                    </a:lnT>
                    <a:lnB>
                      <a:noFill/>
                    </a:lnB>
                    <a:solidFill>
                      <a:schemeClr val="bg2">
                        <a:lumMod val="20000"/>
                        <a:lumOff val="80000"/>
                      </a:schemeClr>
                    </a:solidFill>
                  </a:tcPr>
                </a:tc>
                <a:tc>
                  <a:txBody>
                    <a:bodyPr/>
                    <a:lstStyle/>
                    <a:p>
                      <a:pPr algn="r" rtl="1" fontAlgn="b"/>
                      <a:r>
                        <a:rPr lang="ar-SY" sz="700" b="0" i="0" u="none" strike="noStrike" dirty="0" smtClean="0">
                          <a:solidFill>
                            <a:srgbClr val="000000"/>
                          </a:solidFill>
                          <a:effectLst/>
                          <a:latin typeface="Calibri" panose="020F0502020204030204" pitchFamily="34" charset="0"/>
                          <a:cs typeface="Calibri" panose="020F0502020204030204" pitchFamily="34" charset="0"/>
                        </a:rPr>
                        <a:t>استخدام الصناديق المالية</a:t>
                      </a:r>
                      <a:endParaRPr lang="en-US" sz="700" b="0" i="0" u="none" strike="noStrike" dirty="0">
                        <a:solidFill>
                          <a:srgbClr val="000000"/>
                        </a:solidFill>
                        <a:effectLst/>
                        <a:latin typeface="Calibri" panose="020F0502020204030204" pitchFamily="34" charset="0"/>
                        <a:cs typeface="Calibri" panose="020F0502020204030204" pitchFamily="34" charset="0"/>
                      </a:endParaRPr>
                    </a:p>
                  </a:txBody>
                  <a:tcPr marL="5336" marR="5336" marT="5336" marB="0" anchor="b">
                    <a:lnL>
                      <a:noFill/>
                    </a:lnL>
                    <a:lnR>
                      <a:noFill/>
                    </a:lnR>
                    <a:lnT>
                      <a:noFill/>
                    </a:lnT>
                    <a:lnB>
                      <a:noFill/>
                    </a:lnB>
                    <a:solidFill>
                      <a:schemeClr val="bg2">
                        <a:lumMod val="20000"/>
                        <a:lumOff val="80000"/>
                      </a:schemeClr>
                    </a:solidFill>
                  </a:tcPr>
                </a:tc>
                <a:extLst>
                  <a:ext uri="{0D108BD9-81ED-4DB2-BD59-A6C34878D82A}">
                    <a16:rowId xmlns:a16="http://schemas.microsoft.com/office/drawing/2014/main" val="3532660590"/>
                  </a:ext>
                </a:extLst>
              </a:tr>
              <a:tr h="133763">
                <a:tc>
                  <a:txBody>
                    <a:bodyPr/>
                    <a:lstStyle/>
                    <a:p>
                      <a:pPr algn="ctr" rtl="0" fontAlgn="ctr"/>
                      <a:endParaRPr lang="en-US" sz="700" b="0" i="0" u="none" strike="noStrike" dirty="0">
                        <a:solidFill>
                          <a:schemeClr val="tx1"/>
                        </a:solidFill>
                        <a:effectLst/>
                        <a:latin typeface="Calibri" panose="020F0502020204030204" pitchFamily="34" charset="0"/>
                        <a:cs typeface="Calibri" panose="020F0502020204030204" pitchFamily="34" charset="0"/>
                      </a:endParaRPr>
                    </a:p>
                  </a:txBody>
                  <a:tcPr marL="5336" marR="5336" marT="5336" marB="0" anchor="ctr">
                    <a:lnL>
                      <a:noFill/>
                    </a:lnL>
                    <a:lnR>
                      <a:noFill/>
                    </a:lnR>
                    <a:lnT>
                      <a:noFill/>
                    </a:lnT>
                    <a:lnB>
                      <a:noFill/>
                    </a:lnB>
                    <a:solidFill>
                      <a:schemeClr val="bg2">
                        <a:lumMod val="20000"/>
                        <a:lumOff val="80000"/>
                      </a:schemeClr>
                    </a:solidFill>
                  </a:tcPr>
                </a:tc>
                <a:tc>
                  <a:txBody>
                    <a:bodyPr/>
                    <a:lstStyle/>
                    <a:p>
                      <a:pPr algn="r" rtl="1" fontAlgn="b"/>
                      <a:r>
                        <a:rPr lang="ar-SY" sz="700" b="0" i="0" u="none" strike="noStrike" dirty="0" smtClean="0">
                          <a:solidFill>
                            <a:srgbClr val="000000"/>
                          </a:solidFill>
                          <a:effectLst/>
                          <a:latin typeface="Calibri" panose="020F0502020204030204" pitchFamily="34" charset="0"/>
                          <a:cs typeface="Calibri" panose="020F0502020204030204" pitchFamily="34" charset="0"/>
                        </a:rPr>
                        <a:t>ألِف.   الاعتمادات </a:t>
                      </a:r>
                      <a:endParaRPr lang="en-US" sz="700" b="0" i="0" u="none" strike="noStrike" dirty="0">
                        <a:solidFill>
                          <a:srgbClr val="000000"/>
                        </a:solidFill>
                        <a:effectLst/>
                        <a:latin typeface="Calibri" panose="020F0502020204030204" pitchFamily="34" charset="0"/>
                        <a:cs typeface="Calibri" panose="020F0502020204030204" pitchFamily="34" charset="0"/>
                      </a:endParaRPr>
                    </a:p>
                  </a:txBody>
                  <a:tcPr marL="5336" marR="5336" marT="5336" marB="0" anchor="b">
                    <a:lnL>
                      <a:noFill/>
                    </a:lnL>
                    <a:lnR>
                      <a:noFill/>
                    </a:lnR>
                    <a:lnT>
                      <a:noFill/>
                    </a:lnT>
                    <a:lnB>
                      <a:noFill/>
                    </a:lnB>
                    <a:solidFill>
                      <a:schemeClr val="bg2">
                        <a:lumMod val="20000"/>
                        <a:lumOff val="80000"/>
                      </a:schemeClr>
                    </a:solidFill>
                  </a:tcPr>
                </a:tc>
                <a:extLst>
                  <a:ext uri="{0D108BD9-81ED-4DB2-BD59-A6C34878D82A}">
                    <a16:rowId xmlns:a16="http://schemas.microsoft.com/office/drawing/2014/main" val="282221814"/>
                  </a:ext>
                </a:extLst>
              </a:tr>
              <a:tr h="176934">
                <a:tc>
                  <a:txBody>
                    <a:bodyPr/>
                    <a:lstStyle/>
                    <a:p>
                      <a:pPr algn="ctr" rtl="0" fontAlgn="ctr"/>
                      <a:endParaRPr lang="en-US" sz="700" b="0" i="0" u="none" strike="noStrike" dirty="0">
                        <a:solidFill>
                          <a:schemeClr val="tx1"/>
                        </a:solidFill>
                        <a:effectLst/>
                        <a:latin typeface="Calibri" panose="020F0502020204030204" pitchFamily="34" charset="0"/>
                        <a:cs typeface="Calibri" panose="020F0502020204030204" pitchFamily="34" charset="0"/>
                      </a:endParaRPr>
                    </a:p>
                  </a:txBody>
                  <a:tcPr marL="5336" marR="5336" marT="5336" marB="0" anchor="ctr">
                    <a:lnL>
                      <a:noFill/>
                    </a:lnL>
                    <a:lnR>
                      <a:noFill/>
                    </a:lnR>
                    <a:lnT>
                      <a:noFill/>
                    </a:lnT>
                    <a:lnB>
                      <a:noFill/>
                    </a:lnB>
                    <a:solidFill>
                      <a:schemeClr val="bg2">
                        <a:lumMod val="20000"/>
                        <a:lumOff val="80000"/>
                      </a:schemeClr>
                    </a:solidFill>
                  </a:tcPr>
                </a:tc>
                <a:tc>
                  <a:txBody>
                    <a:bodyPr/>
                    <a:lstStyle/>
                    <a:p>
                      <a:pPr algn="r" rtl="1" fontAlgn="b"/>
                      <a:r>
                        <a:rPr lang="ar-SY" sz="700" b="0" i="0" u="none" strike="noStrike" dirty="0" smtClean="0">
                          <a:solidFill>
                            <a:srgbClr val="000000"/>
                          </a:solidFill>
                          <a:effectLst/>
                          <a:latin typeface="Calibri" panose="020F0502020204030204" pitchFamily="34" charset="0"/>
                          <a:cs typeface="Calibri" panose="020F0502020204030204" pitchFamily="34" charset="0"/>
                        </a:rPr>
                        <a:t>باء.     الالتزامات والتعهدات والنفقات</a:t>
                      </a:r>
                      <a:endParaRPr lang="en-US" sz="700" b="0" i="0" u="none" strike="noStrike" dirty="0">
                        <a:solidFill>
                          <a:srgbClr val="000000"/>
                        </a:solidFill>
                        <a:effectLst/>
                        <a:latin typeface="Calibri" panose="020F0502020204030204" pitchFamily="34" charset="0"/>
                        <a:cs typeface="Calibri" panose="020F0502020204030204" pitchFamily="34" charset="0"/>
                      </a:endParaRPr>
                    </a:p>
                  </a:txBody>
                  <a:tcPr marL="5336" marR="5336" marT="5336" marB="0" anchor="b">
                    <a:lnL>
                      <a:noFill/>
                    </a:lnL>
                    <a:lnR>
                      <a:noFill/>
                    </a:lnR>
                    <a:lnT>
                      <a:noFill/>
                    </a:lnT>
                    <a:lnB>
                      <a:noFill/>
                    </a:lnB>
                    <a:solidFill>
                      <a:schemeClr val="bg2">
                        <a:lumMod val="20000"/>
                        <a:lumOff val="80000"/>
                      </a:schemeClr>
                    </a:solidFill>
                  </a:tcPr>
                </a:tc>
                <a:extLst>
                  <a:ext uri="{0D108BD9-81ED-4DB2-BD59-A6C34878D82A}">
                    <a16:rowId xmlns:a16="http://schemas.microsoft.com/office/drawing/2014/main" val="3556306284"/>
                  </a:ext>
                </a:extLst>
              </a:tr>
              <a:tr h="133763">
                <a:tc>
                  <a:txBody>
                    <a:bodyPr/>
                    <a:lstStyle/>
                    <a:p>
                      <a:pPr algn="ctr" rtl="0" fontAlgn="ctr"/>
                      <a:endParaRPr lang="en-US" sz="700" b="0" i="0" u="none" strike="noStrike" dirty="0">
                        <a:solidFill>
                          <a:schemeClr val="tx1"/>
                        </a:solidFill>
                        <a:effectLst/>
                        <a:latin typeface="Calibri" panose="020F0502020204030204" pitchFamily="34" charset="0"/>
                        <a:cs typeface="Calibri" panose="020F0502020204030204" pitchFamily="34" charset="0"/>
                      </a:endParaRPr>
                    </a:p>
                  </a:txBody>
                  <a:tcPr marL="5336" marR="5336" marT="5336" marB="0" anchor="ctr">
                    <a:lnL>
                      <a:noFill/>
                    </a:lnL>
                    <a:lnR>
                      <a:noFill/>
                    </a:lnR>
                    <a:lnT>
                      <a:noFill/>
                    </a:lnT>
                    <a:lnB>
                      <a:noFill/>
                    </a:lnB>
                    <a:solidFill>
                      <a:schemeClr val="bg2">
                        <a:lumMod val="20000"/>
                        <a:lumOff val="80000"/>
                      </a:schemeClr>
                    </a:solidFill>
                  </a:tcPr>
                </a:tc>
                <a:tc>
                  <a:txBody>
                    <a:bodyPr/>
                    <a:lstStyle/>
                    <a:p>
                      <a:pPr algn="r" rtl="1" fontAlgn="b"/>
                      <a:r>
                        <a:rPr lang="ar-SY" sz="700" b="0" i="0" u="none" strike="noStrike" dirty="0" smtClean="0">
                          <a:solidFill>
                            <a:srgbClr val="000000"/>
                          </a:solidFill>
                          <a:effectLst/>
                          <a:latin typeface="Calibri" panose="020F0502020204030204" pitchFamily="34" charset="0"/>
                          <a:cs typeface="Calibri" panose="020F0502020204030204" pitchFamily="34" charset="0"/>
                        </a:rPr>
                        <a:t>جيم.   المشتريات</a:t>
                      </a:r>
                    </a:p>
                  </a:txBody>
                  <a:tcPr marL="5336" marR="5336" marT="5336" marB="0" anchor="b">
                    <a:lnL>
                      <a:noFill/>
                    </a:lnL>
                    <a:lnR>
                      <a:noFill/>
                    </a:lnR>
                    <a:lnT>
                      <a:noFill/>
                    </a:lnT>
                    <a:lnB>
                      <a:noFill/>
                    </a:lnB>
                    <a:solidFill>
                      <a:schemeClr val="bg2">
                        <a:lumMod val="20000"/>
                        <a:lumOff val="80000"/>
                      </a:schemeClr>
                    </a:solidFill>
                  </a:tcPr>
                </a:tc>
                <a:extLst>
                  <a:ext uri="{0D108BD9-81ED-4DB2-BD59-A6C34878D82A}">
                    <a16:rowId xmlns:a16="http://schemas.microsoft.com/office/drawing/2014/main" val="3302407415"/>
                  </a:ext>
                </a:extLst>
              </a:tr>
              <a:tr h="133763">
                <a:tc>
                  <a:txBody>
                    <a:bodyPr/>
                    <a:lstStyle/>
                    <a:p>
                      <a:pPr algn="ctr" rtl="0" fontAlgn="ctr"/>
                      <a:endParaRPr lang="en-US" sz="700" b="0" i="0" u="none" strike="noStrike" dirty="0">
                        <a:solidFill>
                          <a:schemeClr val="tx1"/>
                        </a:solidFill>
                        <a:effectLst/>
                        <a:latin typeface="Calibri" panose="020F0502020204030204" pitchFamily="34" charset="0"/>
                        <a:cs typeface="Calibri" panose="020F0502020204030204" pitchFamily="34" charset="0"/>
                      </a:endParaRPr>
                    </a:p>
                  </a:txBody>
                  <a:tcPr marL="5336" marR="5336" marT="5336" marB="0" anchor="ctr">
                    <a:lnL>
                      <a:noFill/>
                    </a:lnL>
                    <a:lnR>
                      <a:noFill/>
                    </a:lnR>
                    <a:lnT>
                      <a:noFill/>
                    </a:lnT>
                    <a:lnB>
                      <a:noFill/>
                    </a:lnB>
                    <a:solidFill>
                      <a:schemeClr val="bg2">
                        <a:lumMod val="20000"/>
                        <a:lumOff val="80000"/>
                      </a:schemeClr>
                    </a:solidFill>
                  </a:tcPr>
                </a:tc>
                <a:tc>
                  <a:txBody>
                    <a:bodyPr/>
                    <a:lstStyle/>
                    <a:p>
                      <a:pPr algn="r" rtl="1" fontAlgn="b"/>
                      <a:r>
                        <a:rPr lang="ar-SY" sz="700" b="0" i="0" u="none" strike="noStrike" dirty="0" smtClean="0">
                          <a:solidFill>
                            <a:srgbClr val="000000"/>
                          </a:solidFill>
                          <a:effectLst/>
                          <a:latin typeface="Calibri" panose="020F0502020204030204" pitchFamily="34" charset="0"/>
                          <a:cs typeface="Calibri" panose="020F0502020204030204" pitchFamily="34" charset="0"/>
                        </a:rPr>
                        <a:t>دال.    إدارة الممتلكات</a:t>
                      </a:r>
                    </a:p>
                  </a:txBody>
                  <a:tcPr marL="5336" marR="5336" marT="5336" marB="0" anchor="b">
                    <a:lnL>
                      <a:noFill/>
                    </a:lnL>
                    <a:lnR>
                      <a:noFill/>
                    </a:lnR>
                    <a:lnT>
                      <a:noFill/>
                    </a:lnT>
                    <a:lnB>
                      <a:noFill/>
                    </a:lnB>
                    <a:solidFill>
                      <a:schemeClr val="bg2">
                        <a:lumMod val="20000"/>
                        <a:lumOff val="80000"/>
                      </a:schemeClr>
                    </a:solidFill>
                  </a:tcPr>
                </a:tc>
                <a:extLst>
                  <a:ext uri="{0D108BD9-81ED-4DB2-BD59-A6C34878D82A}">
                    <a16:rowId xmlns:a16="http://schemas.microsoft.com/office/drawing/2014/main" val="868224369"/>
                  </a:ext>
                </a:extLst>
              </a:tr>
              <a:tr h="133763">
                <a:tc>
                  <a:txBody>
                    <a:bodyPr/>
                    <a:lstStyle/>
                    <a:p>
                      <a:pPr algn="ctr" rtl="0" fontAlgn="ctr"/>
                      <a:r>
                        <a:rPr lang="ar-SY" sz="700" b="0" i="0" u="none" strike="noStrike" dirty="0" smtClean="0">
                          <a:solidFill>
                            <a:schemeClr val="tx1"/>
                          </a:solidFill>
                          <a:effectLst/>
                          <a:latin typeface="Calibri" panose="020F0502020204030204" pitchFamily="34" charset="0"/>
                          <a:cs typeface="Calibri" panose="020F0502020204030204" pitchFamily="34" charset="0"/>
                        </a:rPr>
                        <a:t>الفصل السادس</a:t>
                      </a:r>
                      <a:endParaRPr lang="en-US" sz="700" b="0" i="0" u="none" strike="noStrike" dirty="0">
                        <a:solidFill>
                          <a:schemeClr val="tx1"/>
                        </a:solidFill>
                        <a:effectLst/>
                        <a:latin typeface="Calibri" panose="020F0502020204030204" pitchFamily="34" charset="0"/>
                        <a:cs typeface="Calibri" panose="020F0502020204030204" pitchFamily="34" charset="0"/>
                      </a:endParaRPr>
                    </a:p>
                  </a:txBody>
                  <a:tcPr marL="5336" marR="5336" marT="5336" marB="0" anchor="ctr">
                    <a:lnL>
                      <a:noFill/>
                    </a:lnL>
                    <a:lnR>
                      <a:noFill/>
                    </a:lnR>
                    <a:lnT>
                      <a:noFill/>
                    </a:lnT>
                    <a:lnB>
                      <a:noFill/>
                    </a:lnB>
                    <a:solidFill>
                      <a:schemeClr val="bg2">
                        <a:lumMod val="20000"/>
                        <a:lumOff val="80000"/>
                      </a:schemeClr>
                    </a:solidFill>
                  </a:tcPr>
                </a:tc>
                <a:tc>
                  <a:txBody>
                    <a:bodyPr/>
                    <a:lstStyle/>
                    <a:p>
                      <a:pPr algn="r" rtl="1" fontAlgn="b"/>
                      <a:r>
                        <a:rPr lang="ar-SY" sz="700" b="0" i="0" u="none" strike="noStrike" dirty="0" smtClean="0">
                          <a:solidFill>
                            <a:srgbClr val="000000"/>
                          </a:solidFill>
                          <a:effectLst/>
                          <a:latin typeface="Calibri" panose="020F0502020204030204" pitchFamily="34" charset="0"/>
                          <a:cs typeface="Calibri" panose="020F0502020204030204" pitchFamily="34" charset="0"/>
                        </a:rPr>
                        <a:t>المحاسبة</a:t>
                      </a:r>
                      <a:endParaRPr lang="en-US" sz="700" b="0" i="0" u="none" strike="noStrike" dirty="0">
                        <a:solidFill>
                          <a:srgbClr val="000000"/>
                        </a:solidFill>
                        <a:effectLst/>
                        <a:latin typeface="Calibri" panose="020F0502020204030204" pitchFamily="34" charset="0"/>
                        <a:cs typeface="Calibri" panose="020F0502020204030204" pitchFamily="34" charset="0"/>
                      </a:endParaRPr>
                    </a:p>
                  </a:txBody>
                  <a:tcPr marL="5336" marR="5336" marT="5336" marB="0" anchor="b">
                    <a:lnL>
                      <a:noFill/>
                    </a:lnL>
                    <a:lnR>
                      <a:noFill/>
                    </a:lnR>
                    <a:lnT>
                      <a:noFill/>
                    </a:lnT>
                    <a:lnB>
                      <a:noFill/>
                    </a:lnB>
                    <a:solidFill>
                      <a:schemeClr val="bg2">
                        <a:lumMod val="20000"/>
                        <a:lumOff val="80000"/>
                      </a:schemeClr>
                    </a:solidFill>
                  </a:tcPr>
                </a:tc>
                <a:extLst>
                  <a:ext uri="{0D108BD9-81ED-4DB2-BD59-A6C34878D82A}">
                    <a16:rowId xmlns:a16="http://schemas.microsoft.com/office/drawing/2014/main" val="3803772168"/>
                  </a:ext>
                </a:extLst>
              </a:tr>
              <a:tr h="133763">
                <a:tc>
                  <a:txBody>
                    <a:bodyPr/>
                    <a:lstStyle/>
                    <a:p>
                      <a:pPr algn="ctr" rtl="0" fontAlgn="ctr"/>
                      <a:r>
                        <a:rPr lang="ar-SY" sz="700" b="0" i="0" u="none" strike="noStrike" dirty="0" smtClean="0">
                          <a:solidFill>
                            <a:schemeClr val="tx1"/>
                          </a:solidFill>
                          <a:effectLst/>
                          <a:latin typeface="Calibri" panose="020F0502020204030204" pitchFamily="34" charset="0"/>
                          <a:cs typeface="Calibri" panose="020F0502020204030204" pitchFamily="34" charset="0"/>
                        </a:rPr>
                        <a:t>الفصل السابع</a:t>
                      </a:r>
                      <a:endParaRPr lang="en-US" sz="700" b="0" i="0" u="none" strike="noStrike" dirty="0">
                        <a:solidFill>
                          <a:schemeClr val="tx1"/>
                        </a:solidFill>
                        <a:effectLst/>
                        <a:latin typeface="Calibri" panose="020F0502020204030204" pitchFamily="34" charset="0"/>
                        <a:cs typeface="Calibri" panose="020F0502020204030204" pitchFamily="34" charset="0"/>
                      </a:endParaRPr>
                    </a:p>
                  </a:txBody>
                  <a:tcPr marL="5336" marR="5336" marT="5336" marB="0" anchor="ctr">
                    <a:lnL>
                      <a:noFill/>
                    </a:lnL>
                    <a:lnR>
                      <a:noFill/>
                    </a:lnR>
                    <a:lnT>
                      <a:noFill/>
                    </a:lnT>
                    <a:lnB>
                      <a:noFill/>
                    </a:lnB>
                    <a:solidFill>
                      <a:schemeClr val="bg2">
                        <a:lumMod val="20000"/>
                        <a:lumOff val="80000"/>
                      </a:schemeClr>
                    </a:solidFill>
                  </a:tcPr>
                </a:tc>
                <a:tc>
                  <a:txBody>
                    <a:bodyPr/>
                    <a:lstStyle/>
                    <a:p>
                      <a:pPr algn="r" rtl="1" fontAlgn="b"/>
                      <a:r>
                        <a:rPr lang="ar-SY" sz="700" b="0" i="0" u="none" strike="noStrike" dirty="0" smtClean="0">
                          <a:solidFill>
                            <a:srgbClr val="000000"/>
                          </a:solidFill>
                          <a:effectLst/>
                          <a:latin typeface="Calibri" panose="020F0502020204030204" pitchFamily="34" charset="0"/>
                          <a:cs typeface="Calibri" panose="020F0502020204030204" pitchFamily="34" charset="0"/>
                        </a:rPr>
                        <a:t>ميثاق الرقابة الداخلية</a:t>
                      </a:r>
                      <a:endParaRPr lang="en-US" sz="700" b="0" i="0" u="none" strike="noStrike" dirty="0">
                        <a:solidFill>
                          <a:srgbClr val="000000"/>
                        </a:solidFill>
                        <a:effectLst/>
                        <a:latin typeface="Calibri" panose="020F0502020204030204" pitchFamily="34" charset="0"/>
                        <a:cs typeface="Calibri" panose="020F0502020204030204" pitchFamily="34" charset="0"/>
                      </a:endParaRPr>
                    </a:p>
                  </a:txBody>
                  <a:tcPr marL="5336" marR="5336" marT="5336" marB="0" anchor="b">
                    <a:lnL>
                      <a:noFill/>
                    </a:lnL>
                    <a:lnR>
                      <a:noFill/>
                    </a:lnR>
                    <a:lnT>
                      <a:noFill/>
                    </a:lnT>
                    <a:lnB>
                      <a:noFill/>
                    </a:lnB>
                    <a:solidFill>
                      <a:schemeClr val="bg2">
                        <a:lumMod val="20000"/>
                        <a:lumOff val="80000"/>
                      </a:schemeClr>
                    </a:solidFill>
                  </a:tcPr>
                </a:tc>
                <a:extLst>
                  <a:ext uri="{0D108BD9-81ED-4DB2-BD59-A6C34878D82A}">
                    <a16:rowId xmlns:a16="http://schemas.microsoft.com/office/drawing/2014/main" val="2564562233"/>
                  </a:ext>
                </a:extLst>
              </a:tr>
              <a:tr h="127483">
                <a:tc>
                  <a:txBody>
                    <a:bodyPr/>
                    <a:lstStyle/>
                    <a:p>
                      <a:pPr algn="ctr" rtl="0" fontAlgn="ctr"/>
                      <a:r>
                        <a:rPr lang="ar-SY" sz="700" b="0" i="0" u="none" strike="noStrike" dirty="0" smtClean="0">
                          <a:solidFill>
                            <a:schemeClr val="tx1"/>
                          </a:solidFill>
                          <a:effectLst/>
                          <a:latin typeface="Calibri" panose="020F0502020204030204" pitchFamily="34" charset="0"/>
                          <a:cs typeface="Calibri" panose="020F0502020204030204" pitchFamily="34" charset="0"/>
                        </a:rPr>
                        <a:t>الفصل</a:t>
                      </a:r>
                      <a:r>
                        <a:rPr lang="ar-SY" sz="700" b="0" i="0" u="none" strike="noStrike" baseline="0" dirty="0" smtClean="0">
                          <a:solidFill>
                            <a:schemeClr val="tx1"/>
                          </a:solidFill>
                          <a:effectLst/>
                          <a:latin typeface="Calibri" panose="020F0502020204030204" pitchFamily="34" charset="0"/>
                          <a:cs typeface="Calibri" panose="020F0502020204030204" pitchFamily="34" charset="0"/>
                        </a:rPr>
                        <a:t> الثامن</a:t>
                      </a:r>
                      <a:endParaRPr lang="en-US" sz="700" b="0" i="0" u="none" strike="noStrike" dirty="0">
                        <a:solidFill>
                          <a:schemeClr val="tx1"/>
                        </a:solidFill>
                        <a:effectLst/>
                        <a:latin typeface="Calibri" panose="020F0502020204030204" pitchFamily="34" charset="0"/>
                        <a:cs typeface="Calibri" panose="020F0502020204030204" pitchFamily="34" charset="0"/>
                      </a:endParaRPr>
                    </a:p>
                  </a:txBody>
                  <a:tcPr marL="5336" marR="5336" marT="5336" marB="0" anchor="ctr">
                    <a:lnL>
                      <a:noFill/>
                    </a:lnL>
                    <a:lnR>
                      <a:noFill/>
                    </a:lnR>
                    <a:lnT>
                      <a:noFill/>
                    </a:lnT>
                    <a:lnB>
                      <a:noFill/>
                    </a:lnB>
                    <a:solidFill>
                      <a:schemeClr val="bg2">
                        <a:lumMod val="20000"/>
                        <a:lumOff val="80000"/>
                      </a:schemeClr>
                    </a:solidFill>
                  </a:tcPr>
                </a:tc>
                <a:tc>
                  <a:txBody>
                    <a:bodyPr/>
                    <a:lstStyle/>
                    <a:p>
                      <a:pPr algn="r" rtl="1" fontAlgn="b"/>
                      <a:r>
                        <a:rPr lang="ar-SY" sz="700" b="0" i="0" u="none" strike="noStrike" dirty="0" smtClean="0">
                          <a:solidFill>
                            <a:srgbClr val="000000"/>
                          </a:solidFill>
                          <a:effectLst/>
                          <a:latin typeface="Calibri" panose="020F0502020204030204" pitchFamily="34" charset="0"/>
                          <a:cs typeface="Calibri" panose="020F0502020204030204" pitchFamily="34" charset="0"/>
                        </a:rPr>
                        <a:t>مراجع الحسابات الخارجي</a:t>
                      </a:r>
                      <a:endParaRPr lang="en-US" sz="700" b="0" i="0" u="none" strike="noStrike" dirty="0">
                        <a:solidFill>
                          <a:srgbClr val="000000"/>
                        </a:solidFill>
                        <a:effectLst/>
                        <a:latin typeface="Calibri" panose="020F0502020204030204" pitchFamily="34" charset="0"/>
                        <a:cs typeface="Calibri" panose="020F0502020204030204" pitchFamily="34" charset="0"/>
                      </a:endParaRPr>
                    </a:p>
                  </a:txBody>
                  <a:tcPr marL="5336" marR="5336" marT="5336" marB="0" anchor="b">
                    <a:lnL>
                      <a:noFill/>
                    </a:lnL>
                    <a:lnR>
                      <a:noFill/>
                    </a:lnR>
                    <a:lnT>
                      <a:noFill/>
                    </a:lnT>
                    <a:lnB>
                      <a:noFill/>
                    </a:lnB>
                    <a:solidFill>
                      <a:schemeClr val="bg2">
                        <a:lumMod val="20000"/>
                        <a:lumOff val="80000"/>
                      </a:schemeClr>
                    </a:solidFill>
                  </a:tcPr>
                </a:tc>
                <a:extLst>
                  <a:ext uri="{0D108BD9-81ED-4DB2-BD59-A6C34878D82A}">
                    <a16:rowId xmlns:a16="http://schemas.microsoft.com/office/drawing/2014/main" val="1098182364"/>
                  </a:ext>
                </a:extLst>
              </a:tr>
              <a:tr h="227424">
                <a:tc>
                  <a:txBody>
                    <a:bodyPr/>
                    <a:lstStyle/>
                    <a:p>
                      <a:pPr algn="ctr" rtl="0" fontAlgn="ctr"/>
                      <a:r>
                        <a:rPr lang="ar-SY" sz="700" b="0" i="0" u="none" strike="noStrike" dirty="0" smtClean="0">
                          <a:solidFill>
                            <a:schemeClr val="tx1"/>
                          </a:solidFill>
                          <a:effectLst/>
                          <a:latin typeface="Calibri" panose="020F0502020204030204" pitchFamily="34" charset="0"/>
                          <a:cs typeface="Calibri" panose="020F0502020204030204" pitchFamily="34" charset="0"/>
                        </a:rPr>
                        <a:t>الفصل التاسع</a:t>
                      </a:r>
                      <a:endParaRPr lang="en-US" sz="700" b="0" i="0" u="none" strike="noStrike" dirty="0">
                        <a:solidFill>
                          <a:schemeClr val="tx1"/>
                        </a:solidFill>
                        <a:effectLst/>
                        <a:latin typeface="Calibri" panose="020F0502020204030204" pitchFamily="34" charset="0"/>
                        <a:cs typeface="Calibri" panose="020F0502020204030204" pitchFamily="34" charset="0"/>
                      </a:endParaRPr>
                    </a:p>
                  </a:txBody>
                  <a:tcPr marL="5336" marR="5336" marT="5336" marB="0" anchor="ctr">
                    <a:lnL>
                      <a:noFill/>
                    </a:lnL>
                    <a:lnR>
                      <a:noFill/>
                    </a:lnR>
                    <a:lnT>
                      <a:noFill/>
                    </a:lnT>
                    <a:lnB>
                      <a:noFill/>
                    </a:lnB>
                    <a:solidFill>
                      <a:schemeClr val="bg2">
                        <a:lumMod val="20000"/>
                        <a:lumOff val="80000"/>
                      </a:schemeClr>
                    </a:solidFill>
                  </a:tcPr>
                </a:tc>
                <a:tc>
                  <a:txBody>
                    <a:bodyPr/>
                    <a:lstStyle/>
                    <a:p>
                      <a:pPr algn="r" rtl="1" fontAlgn="b"/>
                      <a:r>
                        <a:rPr lang="ar-SY" sz="700" b="0" i="0" u="none" strike="noStrike" dirty="0" smtClean="0">
                          <a:solidFill>
                            <a:srgbClr val="000000"/>
                          </a:solidFill>
                          <a:effectLst/>
                          <a:latin typeface="Calibri" panose="020F0502020204030204" pitchFamily="34" charset="0"/>
                          <a:cs typeface="Calibri" panose="020F0502020204030204" pitchFamily="34" charset="0"/>
                        </a:rPr>
                        <a:t>اللجنة الاستشارية المستقلة للرقابة</a:t>
                      </a:r>
                      <a:endParaRPr lang="en-US" sz="700" b="0" i="0" u="none" strike="noStrike" dirty="0">
                        <a:solidFill>
                          <a:srgbClr val="000000"/>
                        </a:solidFill>
                        <a:effectLst/>
                        <a:latin typeface="Calibri" panose="020F0502020204030204" pitchFamily="34" charset="0"/>
                        <a:cs typeface="Calibri" panose="020F0502020204030204" pitchFamily="34" charset="0"/>
                      </a:endParaRPr>
                    </a:p>
                  </a:txBody>
                  <a:tcPr marL="5336" marR="5336" marT="5336" marB="0" anchor="ctr">
                    <a:lnL>
                      <a:noFill/>
                    </a:lnL>
                    <a:lnR>
                      <a:noFill/>
                    </a:lnR>
                    <a:lnT>
                      <a:noFill/>
                    </a:lnT>
                    <a:lnB>
                      <a:noFill/>
                    </a:lnB>
                    <a:solidFill>
                      <a:schemeClr val="bg2">
                        <a:lumMod val="20000"/>
                        <a:lumOff val="80000"/>
                      </a:schemeClr>
                    </a:solidFill>
                  </a:tcPr>
                </a:tc>
                <a:extLst>
                  <a:ext uri="{0D108BD9-81ED-4DB2-BD59-A6C34878D82A}">
                    <a16:rowId xmlns:a16="http://schemas.microsoft.com/office/drawing/2014/main" val="3984264842"/>
                  </a:ext>
                </a:extLst>
              </a:tr>
              <a:tr h="133763">
                <a:tc>
                  <a:txBody>
                    <a:bodyPr/>
                    <a:lstStyle/>
                    <a:p>
                      <a:pPr algn="ctr" rtl="0" fontAlgn="ctr"/>
                      <a:r>
                        <a:rPr lang="ar-SY" sz="700" b="0" i="0" u="none" strike="noStrike" dirty="0" smtClean="0">
                          <a:solidFill>
                            <a:schemeClr val="tx1"/>
                          </a:solidFill>
                          <a:effectLst/>
                          <a:latin typeface="Calibri" panose="020F0502020204030204" pitchFamily="34" charset="0"/>
                          <a:cs typeface="Calibri" panose="020F0502020204030204" pitchFamily="34" charset="0"/>
                        </a:rPr>
                        <a:t>الفصل العاشر</a:t>
                      </a:r>
                      <a:endParaRPr lang="en-US" sz="700" b="0" i="0" u="none" strike="noStrike" dirty="0">
                        <a:solidFill>
                          <a:schemeClr val="tx1"/>
                        </a:solidFill>
                        <a:effectLst/>
                        <a:latin typeface="Calibri" panose="020F0502020204030204" pitchFamily="34" charset="0"/>
                        <a:cs typeface="Calibri" panose="020F0502020204030204" pitchFamily="34" charset="0"/>
                      </a:endParaRPr>
                    </a:p>
                  </a:txBody>
                  <a:tcPr marL="5336" marR="5336" marT="5336" marB="0" anchor="ctr">
                    <a:lnL>
                      <a:noFill/>
                    </a:lnL>
                    <a:lnR>
                      <a:noFill/>
                    </a:lnR>
                    <a:lnT>
                      <a:noFill/>
                    </a:lnT>
                    <a:lnB>
                      <a:noFill/>
                    </a:lnB>
                    <a:solidFill>
                      <a:schemeClr val="bg2">
                        <a:lumMod val="20000"/>
                        <a:lumOff val="80000"/>
                      </a:schemeClr>
                    </a:solidFill>
                  </a:tcPr>
                </a:tc>
                <a:tc>
                  <a:txBody>
                    <a:bodyPr/>
                    <a:lstStyle/>
                    <a:p>
                      <a:pPr algn="r" rtl="1" fontAlgn="b"/>
                      <a:r>
                        <a:rPr lang="ar-SY" sz="700" b="0" i="0" u="none" strike="noStrike" dirty="0" smtClean="0">
                          <a:solidFill>
                            <a:srgbClr val="000000"/>
                          </a:solidFill>
                          <a:effectLst/>
                          <a:latin typeface="Calibri" panose="020F0502020204030204" pitchFamily="34" charset="0"/>
                          <a:cs typeface="Calibri" panose="020F0502020204030204" pitchFamily="34" charset="0"/>
                        </a:rPr>
                        <a:t>أحكام ختامية</a:t>
                      </a:r>
                      <a:endParaRPr lang="en-US" sz="700" b="0" i="0" u="none" strike="noStrike" dirty="0">
                        <a:solidFill>
                          <a:srgbClr val="000000"/>
                        </a:solidFill>
                        <a:effectLst/>
                        <a:latin typeface="Calibri" panose="020F0502020204030204" pitchFamily="34" charset="0"/>
                        <a:cs typeface="Calibri" panose="020F0502020204030204" pitchFamily="34" charset="0"/>
                      </a:endParaRPr>
                    </a:p>
                  </a:txBody>
                  <a:tcPr marL="5336" marR="5336" marT="5336" marB="0">
                    <a:lnL>
                      <a:noFill/>
                    </a:lnL>
                    <a:lnR>
                      <a:noFill/>
                    </a:lnR>
                    <a:lnT>
                      <a:noFill/>
                    </a:lnT>
                    <a:lnB>
                      <a:noFill/>
                    </a:lnB>
                    <a:solidFill>
                      <a:schemeClr val="bg2">
                        <a:lumMod val="20000"/>
                        <a:lumOff val="80000"/>
                      </a:schemeClr>
                    </a:solidFill>
                  </a:tcPr>
                </a:tc>
                <a:extLst>
                  <a:ext uri="{0D108BD9-81ED-4DB2-BD59-A6C34878D82A}">
                    <a16:rowId xmlns:a16="http://schemas.microsoft.com/office/drawing/2014/main" val="1671544459"/>
                  </a:ext>
                </a:extLst>
              </a:tr>
              <a:tr h="133763">
                <a:tc>
                  <a:txBody>
                    <a:bodyPr/>
                    <a:lstStyle/>
                    <a:p>
                      <a:pPr algn="l" fontAlgn="b"/>
                      <a:endParaRPr lang="en-US" sz="700" b="0" i="0" u="none" strike="noStrike" dirty="0">
                        <a:solidFill>
                          <a:schemeClr val="tx1"/>
                        </a:solidFill>
                        <a:effectLst/>
                        <a:latin typeface="Calibri" panose="020F0502020204030204" pitchFamily="34" charset="0"/>
                        <a:cs typeface="Calibri" panose="020F0502020204030204" pitchFamily="34" charset="0"/>
                      </a:endParaRPr>
                    </a:p>
                  </a:txBody>
                  <a:tcPr marL="5336" marR="5336" marT="5336" marB="0" anchor="b">
                    <a:lnL>
                      <a:noFill/>
                    </a:lnL>
                    <a:lnR>
                      <a:noFill/>
                    </a:lnR>
                    <a:lnT>
                      <a:noFill/>
                    </a:lnT>
                    <a:lnB>
                      <a:noFill/>
                    </a:lnB>
                    <a:solidFill>
                      <a:schemeClr val="bg2">
                        <a:lumMod val="20000"/>
                        <a:lumOff val="80000"/>
                      </a:schemeClr>
                    </a:solidFill>
                  </a:tcPr>
                </a:tc>
                <a:tc>
                  <a:txBody>
                    <a:bodyPr/>
                    <a:lstStyle/>
                    <a:p>
                      <a:pPr algn="r" rtl="1" fontAlgn="b"/>
                      <a:r>
                        <a:rPr lang="ar-SY" sz="700" b="0" i="0" u="none" strike="noStrike" dirty="0" smtClean="0">
                          <a:solidFill>
                            <a:srgbClr val="000000"/>
                          </a:solidFill>
                          <a:effectLst/>
                          <a:latin typeface="Calibri" panose="020F0502020204030204" pitchFamily="34" charset="0"/>
                          <a:cs typeface="Calibri" panose="020F0502020204030204" pitchFamily="34" charset="0"/>
                        </a:rPr>
                        <a:t>المرفقات</a:t>
                      </a:r>
                      <a:endParaRPr lang="en-US" sz="700" b="0" i="0" u="none" strike="noStrike" dirty="0">
                        <a:solidFill>
                          <a:srgbClr val="000000"/>
                        </a:solidFill>
                        <a:effectLst/>
                        <a:latin typeface="Calibri" panose="020F0502020204030204" pitchFamily="34" charset="0"/>
                        <a:cs typeface="Calibri" panose="020F0502020204030204" pitchFamily="34" charset="0"/>
                      </a:endParaRPr>
                    </a:p>
                  </a:txBody>
                  <a:tcPr marL="5336" marR="5336" marT="5336" marB="0" anchor="b">
                    <a:lnL>
                      <a:noFill/>
                    </a:lnL>
                    <a:lnR>
                      <a:noFill/>
                    </a:lnR>
                    <a:lnT>
                      <a:noFill/>
                    </a:lnT>
                    <a:lnB>
                      <a:noFill/>
                    </a:lnB>
                    <a:solidFill>
                      <a:schemeClr val="bg2">
                        <a:lumMod val="20000"/>
                        <a:lumOff val="80000"/>
                      </a:schemeClr>
                    </a:solidFill>
                  </a:tcPr>
                </a:tc>
                <a:extLst>
                  <a:ext uri="{0D108BD9-81ED-4DB2-BD59-A6C34878D82A}">
                    <a16:rowId xmlns:a16="http://schemas.microsoft.com/office/drawing/2014/main" val="3281523430"/>
                  </a:ext>
                </a:extLst>
              </a:tr>
              <a:tr h="133763">
                <a:tc>
                  <a:txBody>
                    <a:bodyPr/>
                    <a:lstStyle/>
                    <a:p>
                      <a:pPr algn="l" fontAlgn="b"/>
                      <a:endParaRPr lang="en-US" sz="700" b="0" i="0" u="none" strike="noStrike" dirty="0">
                        <a:solidFill>
                          <a:srgbClr val="000000"/>
                        </a:solidFill>
                        <a:effectLst/>
                        <a:latin typeface="Calibri" panose="020F0502020204030204" pitchFamily="34" charset="0"/>
                        <a:cs typeface="Calibri" panose="020F0502020204030204" pitchFamily="34" charset="0"/>
                      </a:endParaRPr>
                    </a:p>
                  </a:txBody>
                  <a:tcPr marL="5336" marR="5336" marT="5336" marB="0" anchor="b">
                    <a:lnL>
                      <a:noFill/>
                    </a:lnL>
                    <a:lnR>
                      <a:noFill/>
                    </a:lnR>
                    <a:lnT>
                      <a:noFill/>
                    </a:lnT>
                    <a:lnB>
                      <a:noFill/>
                    </a:lnB>
                    <a:solidFill>
                      <a:schemeClr val="bg2">
                        <a:lumMod val="20000"/>
                        <a:lumOff val="80000"/>
                      </a:schemeClr>
                    </a:solidFill>
                  </a:tcPr>
                </a:tc>
                <a:tc>
                  <a:txBody>
                    <a:bodyPr/>
                    <a:lstStyle/>
                    <a:p>
                      <a:pPr algn="r" rtl="1" fontAlgn="b"/>
                      <a:r>
                        <a:rPr lang="ar-SY" sz="700" b="0" i="0" u="none" strike="noStrike" dirty="0" smtClean="0">
                          <a:solidFill>
                            <a:srgbClr val="000000"/>
                          </a:solidFill>
                          <a:effectLst/>
                          <a:latin typeface="Calibri" panose="020F0502020204030204" pitchFamily="34" charset="0"/>
                          <a:cs typeface="Calibri" panose="020F0502020204030204" pitchFamily="34" charset="0"/>
                        </a:rPr>
                        <a:t>المرفق الأول    ميثاق </a:t>
                      </a:r>
                      <a:r>
                        <a:rPr lang="ar-SY" sz="700" b="0" i="0" u="none" strike="noStrike" dirty="0" err="1" smtClean="0">
                          <a:solidFill>
                            <a:srgbClr val="000000"/>
                          </a:solidFill>
                          <a:effectLst/>
                          <a:latin typeface="Calibri" panose="020F0502020204030204" pitchFamily="34" charset="0"/>
                          <a:cs typeface="Calibri" panose="020F0502020204030204" pitchFamily="34" charset="0"/>
                        </a:rPr>
                        <a:t>الويبو</a:t>
                      </a:r>
                      <a:r>
                        <a:rPr lang="ar-SY" sz="700" b="0" i="0" u="none" strike="noStrike" dirty="0" smtClean="0">
                          <a:solidFill>
                            <a:srgbClr val="000000"/>
                          </a:solidFill>
                          <a:effectLst/>
                          <a:latin typeface="Calibri" panose="020F0502020204030204" pitchFamily="34" charset="0"/>
                          <a:cs typeface="Calibri" panose="020F0502020204030204" pitchFamily="34" charset="0"/>
                        </a:rPr>
                        <a:t> للرقابة الداخلية</a:t>
                      </a:r>
                    </a:p>
                  </a:txBody>
                  <a:tcPr marL="5336" marR="5336" marT="5336" marB="0" anchor="b">
                    <a:lnL>
                      <a:noFill/>
                    </a:lnL>
                    <a:lnR>
                      <a:noFill/>
                    </a:lnR>
                    <a:lnT>
                      <a:noFill/>
                    </a:lnT>
                    <a:lnB>
                      <a:noFill/>
                    </a:lnB>
                    <a:solidFill>
                      <a:schemeClr val="bg2">
                        <a:lumMod val="20000"/>
                        <a:lumOff val="80000"/>
                      </a:schemeClr>
                    </a:solidFill>
                  </a:tcPr>
                </a:tc>
                <a:extLst>
                  <a:ext uri="{0D108BD9-81ED-4DB2-BD59-A6C34878D82A}">
                    <a16:rowId xmlns:a16="http://schemas.microsoft.com/office/drawing/2014/main" val="3187396305"/>
                  </a:ext>
                </a:extLst>
              </a:tr>
              <a:tr h="115740">
                <a:tc>
                  <a:txBody>
                    <a:bodyPr/>
                    <a:lstStyle/>
                    <a:p>
                      <a:pPr algn="l" fontAlgn="b"/>
                      <a:endParaRPr lang="en-US" sz="700" b="0" i="0" u="none" strike="noStrike" dirty="0">
                        <a:solidFill>
                          <a:srgbClr val="000000"/>
                        </a:solidFill>
                        <a:effectLst/>
                        <a:latin typeface="Calibri" panose="020F0502020204030204" pitchFamily="34" charset="0"/>
                        <a:cs typeface="Calibri" panose="020F0502020204030204" pitchFamily="34" charset="0"/>
                      </a:endParaRPr>
                    </a:p>
                  </a:txBody>
                  <a:tcPr marL="5336" marR="5336" marT="5336" marB="0" anchor="b">
                    <a:lnL>
                      <a:noFill/>
                    </a:lnL>
                    <a:lnR>
                      <a:noFill/>
                    </a:lnR>
                    <a:lnT>
                      <a:noFill/>
                    </a:lnT>
                    <a:lnB>
                      <a:noFill/>
                    </a:lnB>
                    <a:solidFill>
                      <a:schemeClr val="bg2">
                        <a:lumMod val="20000"/>
                        <a:lumOff val="80000"/>
                      </a:schemeClr>
                    </a:solidFill>
                  </a:tcPr>
                </a:tc>
                <a:tc>
                  <a:txBody>
                    <a:bodyPr/>
                    <a:lstStyle/>
                    <a:p>
                      <a:pPr algn="r" rtl="1" fontAlgn="b"/>
                      <a:r>
                        <a:rPr lang="ar-SY" sz="700" b="0" i="0" u="none" strike="noStrike" dirty="0" smtClean="0">
                          <a:solidFill>
                            <a:srgbClr val="000000"/>
                          </a:solidFill>
                          <a:effectLst/>
                          <a:latin typeface="Calibri" panose="020F0502020204030204" pitchFamily="34" charset="0"/>
                          <a:cs typeface="Calibri" panose="020F0502020204030204" pitchFamily="34" charset="0"/>
                        </a:rPr>
                        <a:t>المرفق الثاني    اختصاصات مراجع الحسابات الخارجي</a:t>
                      </a:r>
                    </a:p>
                  </a:txBody>
                  <a:tcPr marL="5336" marR="5336" marT="5336" marB="0" anchor="b">
                    <a:lnL>
                      <a:noFill/>
                    </a:lnL>
                    <a:lnR>
                      <a:noFill/>
                    </a:lnR>
                    <a:lnT>
                      <a:noFill/>
                    </a:lnT>
                    <a:lnB>
                      <a:noFill/>
                    </a:lnB>
                    <a:solidFill>
                      <a:schemeClr val="bg2">
                        <a:lumMod val="20000"/>
                        <a:lumOff val="80000"/>
                      </a:schemeClr>
                    </a:solidFill>
                  </a:tcPr>
                </a:tc>
                <a:extLst>
                  <a:ext uri="{0D108BD9-81ED-4DB2-BD59-A6C34878D82A}">
                    <a16:rowId xmlns:a16="http://schemas.microsoft.com/office/drawing/2014/main" val="3346399598"/>
                  </a:ext>
                </a:extLst>
              </a:tr>
              <a:tr h="491715">
                <a:tc>
                  <a:txBody>
                    <a:bodyPr/>
                    <a:lstStyle/>
                    <a:p>
                      <a:pPr algn="l" fontAlgn="b"/>
                      <a:endParaRPr lang="en-US" sz="700" b="0" i="0" u="none" strike="noStrike" dirty="0">
                        <a:solidFill>
                          <a:srgbClr val="000000"/>
                        </a:solidFill>
                        <a:effectLst/>
                        <a:latin typeface="Calibri" panose="020F0502020204030204" pitchFamily="34" charset="0"/>
                        <a:cs typeface="Calibri" panose="020F0502020204030204" pitchFamily="34" charset="0"/>
                      </a:endParaRPr>
                    </a:p>
                  </a:txBody>
                  <a:tcPr marL="5336" marR="5336" marT="5336" marB="0" anchor="b">
                    <a:lnL>
                      <a:noFill/>
                    </a:lnL>
                    <a:lnR>
                      <a:noFill/>
                    </a:lnR>
                    <a:lnT>
                      <a:noFill/>
                    </a:lnT>
                    <a:lnB>
                      <a:noFill/>
                    </a:lnB>
                    <a:solidFill>
                      <a:schemeClr val="bg2">
                        <a:lumMod val="20000"/>
                        <a:lumOff val="80000"/>
                      </a:schemeClr>
                    </a:solidFill>
                  </a:tcPr>
                </a:tc>
                <a:tc>
                  <a:txBody>
                    <a:bodyPr/>
                    <a:lstStyle/>
                    <a:p>
                      <a:pPr algn="r" rtl="1" fontAlgn="b"/>
                      <a:r>
                        <a:rPr lang="ar-SY" sz="700" b="0" i="0" u="none" strike="noStrike" dirty="0" smtClean="0">
                          <a:solidFill>
                            <a:srgbClr val="000000"/>
                          </a:solidFill>
                          <a:effectLst/>
                          <a:latin typeface="Calibri" panose="020F0502020204030204" pitchFamily="34" charset="0"/>
                          <a:cs typeface="Calibri" panose="020F0502020204030204" pitchFamily="34" charset="0"/>
                        </a:rPr>
                        <a:t>المرفق الثالث   اختصاصات لجنة </a:t>
                      </a:r>
                      <a:r>
                        <a:rPr lang="ar-SY" sz="700" b="0" i="0" u="none" strike="noStrike" dirty="0" err="1" smtClean="0">
                          <a:solidFill>
                            <a:srgbClr val="000000"/>
                          </a:solidFill>
                          <a:effectLst/>
                          <a:latin typeface="Calibri" panose="020F0502020204030204" pitchFamily="34" charset="0"/>
                          <a:cs typeface="Calibri" panose="020F0502020204030204" pitchFamily="34" charset="0"/>
                        </a:rPr>
                        <a:t>الويبو</a:t>
                      </a:r>
                      <a:r>
                        <a:rPr lang="ar-SY" sz="700" b="0" i="0" u="none" strike="noStrike" dirty="0" smtClean="0">
                          <a:solidFill>
                            <a:srgbClr val="000000"/>
                          </a:solidFill>
                          <a:effectLst/>
                          <a:latin typeface="Calibri" panose="020F0502020204030204" pitchFamily="34" charset="0"/>
                          <a:cs typeface="Calibri" panose="020F0502020204030204" pitchFamily="34" charset="0"/>
                        </a:rPr>
                        <a:t> الاستشارية المستقلة للرقابة</a:t>
                      </a:r>
                    </a:p>
                    <a:p>
                      <a:pPr algn="r" rtl="1" fontAlgn="b"/>
                      <a:r>
                        <a:rPr lang="ar-SY" sz="700" b="0" i="0" u="none" strike="noStrike" dirty="0" smtClean="0">
                          <a:solidFill>
                            <a:srgbClr val="000000"/>
                          </a:solidFill>
                          <a:effectLst/>
                          <a:latin typeface="Calibri" panose="020F0502020204030204" pitchFamily="34" charset="0"/>
                          <a:cs typeface="Calibri" panose="020F0502020204030204" pitchFamily="34" charset="0"/>
                        </a:rPr>
                        <a:t>المرفق الرابع     الإجراءات الخاصة باختيار أعضاء لجنة </a:t>
                      </a:r>
                      <a:r>
                        <a:rPr lang="ar-SY" sz="700" b="0" i="0" u="none" strike="noStrike" dirty="0" err="1" smtClean="0">
                          <a:solidFill>
                            <a:srgbClr val="000000"/>
                          </a:solidFill>
                          <a:effectLst/>
                          <a:latin typeface="Calibri" panose="020F0502020204030204" pitchFamily="34" charset="0"/>
                          <a:cs typeface="Calibri" panose="020F0502020204030204" pitchFamily="34" charset="0"/>
                        </a:rPr>
                        <a:t>الويبو</a:t>
                      </a:r>
                      <a:r>
                        <a:rPr lang="ar-SY" sz="700" b="0" i="0" u="none" strike="noStrike" dirty="0" smtClean="0">
                          <a:solidFill>
                            <a:srgbClr val="000000"/>
                          </a:solidFill>
                          <a:effectLst/>
                          <a:latin typeface="Calibri" panose="020F0502020204030204" pitchFamily="34" charset="0"/>
                          <a:cs typeface="Calibri" panose="020F0502020204030204" pitchFamily="34" charset="0"/>
                        </a:rPr>
                        <a:t> الاستشارية المستقلة للرقابة</a:t>
                      </a:r>
                      <a:endParaRPr lang="en-US" sz="700" b="0" i="0" u="none" strike="noStrike" dirty="0">
                        <a:solidFill>
                          <a:srgbClr val="000000"/>
                        </a:solidFill>
                        <a:effectLst/>
                        <a:latin typeface="Calibri" panose="020F0502020204030204" pitchFamily="34" charset="0"/>
                        <a:cs typeface="Calibri" panose="020F0502020204030204" pitchFamily="34" charset="0"/>
                      </a:endParaRPr>
                    </a:p>
                  </a:txBody>
                  <a:tcPr marL="5336" marR="5336" marT="5336" marB="0">
                    <a:lnL>
                      <a:noFill/>
                    </a:lnL>
                    <a:lnR>
                      <a:noFill/>
                    </a:lnR>
                    <a:lnT>
                      <a:noFill/>
                    </a:lnT>
                    <a:lnB>
                      <a:noFill/>
                    </a:lnB>
                    <a:solidFill>
                      <a:schemeClr val="bg2">
                        <a:lumMod val="20000"/>
                        <a:lumOff val="80000"/>
                      </a:schemeClr>
                    </a:solidFill>
                  </a:tcPr>
                </a:tc>
                <a:extLst>
                  <a:ext uri="{0D108BD9-81ED-4DB2-BD59-A6C34878D82A}">
                    <a16:rowId xmlns:a16="http://schemas.microsoft.com/office/drawing/2014/main" val="3510533416"/>
                  </a:ext>
                </a:extLst>
              </a:tr>
            </a:tbl>
          </a:graphicData>
        </a:graphic>
      </p:graphicFrame>
      <p:sp>
        <p:nvSpPr>
          <p:cNvPr id="8" name="Right Arrow 7"/>
          <p:cNvSpPr/>
          <p:nvPr/>
        </p:nvSpPr>
        <p:spPr>
          <a:xfrm rot="10800000" flipV="1">
            <a:off x="4692588" y="2427734"/>
            <a:ext cx="360040" cy="2880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Table 8"/>
          <p:cNvGraphicFramePr>
            <a:graphicFrameLocks noGrp="1"/>
          </p:cNvGraphicFramePr>
          <p:nvPr>
            <p:extLst>
              <p:ext uri="{D42A27DB-BD31-4B8C-83A1-F6EECF244321}">
                <p14:modId xmlns:p14="http://schemas.microsoft.com/office/powerpoint/2010/main" val="2349805701"/>
              </p:ext>
            </p:extLst>
          </p:nvPr>
        </p:nvGraphicFramePr>
        <p:xfrm>
          <a:off x="25152" y="804755"/>
          <a:ext cx="4608512" cy="4272911"/>
        </p:xfrm>
        <a:graphic>
          <a:graphicData uri="http://schemas.openxmlformats.org/drawingml/2006/table">
            <a:tbl>
              <a:tblPr rtl="1"/>
              <a:tblGrid>
                <a:gridCol w="604396">
                  <a:extLst>
                    <a:ext uri="{9D8B030D-6E8A-4147-A177-3AD203B41FA5}">
                      <a16:colId xmlns:a16="http://schemas.microsoft.com/office/drawing/2014/main" val="3961013973"/>
                    </a:ext>
                  </a:extLst>
                </a:gridCol>
                <a:gridCol w="4004116">
                  <a:extLst>
                    <a:ext uri="{9D8B030D-6E8A-4147-A177-3AD203B41FA5}">
                      <a16:colId xmlns:a16="http://schemas.microsoft.com/office/drawing/2014/main" val="2536748128"/>
                    </a:ext>
                  </a:extLst>
                </a:gridCol>
              </a:tblGrid>
              <a:tr h="229431">
                <a:tc gridSpan="2">
                  <a:txBody>
                    <a:bodyPr/>
                    <a:lstStyle/>
                    <a:p>
                      <a:pPr algn="ctr" rtl="1" fontAlgn="b"/>
                      <a:r>
                        <a:rPr lang="ar-SY" sz="1000" b="1" i="0" u="sng" strike="noStrike" dirty="0" smtClean="0">
                          <a:solidFill>
                            <a:srgbClr val="000000"/>
                          </a:solidFill>
                          <a:effectLst/>
                          <a:latin typeface="Calibri" panose="020F0502020204030204" pitchFamily="34" charset="0"/>
                          <a:cs typeface="Calibri" panose="020F0502020204030204" pitchFamily="34" charset="0"/>
                        </a:rPr>
                        <a:t>الهيكل المقترح للنظام المالي ولائحته</a:t>
                      </a:r>
                    </a:p>
                    <a:p>
                      <a:pPr algn="ctr" rtl="1" fontAlgn="b"/>
                      <a:endParaRPr lang="en-US" sz="300" b="1" i="0" u="sng" strike="noStrike" dirty="0">
                        <a:solidFill>
                          <a:srgbClr val="000000"/>
                        </a:solidFill>
                        <a:effectLst/>
                        <a:latin typeface="Calibri" panose="020F0502020204030204" pitchFamily="34" charset="0"/>
                        <a:cs typeface="Calibri" panose="020F0502020204030204" pitchFamily="34" charset="0"/>
                      </a:endParaRPr>
                    </a:p>
                  </a:txBody>
                  <a:tcPr marL="3010" marR="3010" marT="3010" marB="0" anchor="b">
                    <a:lnL>
                      <a:noFill/>
                    </a:lnL>
                    <a:lnR>
                      <a:noFill/>
                    </a:lnR>
                    <a:lnT>
                      <a:noFill/>
                    </a:lnT>
                    <a:lnB>
                      <a:noFill/>
                    </a:lnB>
                    <a:solidFill>
                      <a:schemeClr val="accent5"/>
                    </a:solidFill>
                  </a:tcPr>
                </a:tc>
                <a:tc hMerge="1">
                  <a:txBody>
                    <a:bodyPr/>
                    <a:lstStyle/>
                    <a:p>
                      <a:endParaRPr lang="en-US"/>
                    </a:p>
                  </a:txBody>
                  <a:tcPr/>
                </a:tc>
                <a:extLst>
                  <a:ext uri="{0D108BD9-81ED-4DB2-BD59-A6C34878D82A}">
                    <a16:rowId xmlns:a16="http://schemas.microsoft.com/office/drawing/2014/main" val="3466512008"/>
                  </a:ext>
                </a:extLst>
              </a:tr>
              <a:tr h="101950">
                <a:tc>
                  <a:txBody>
                    <a:bodyPr/>
                    <a:lstStyle/>
                    <a:p>
                      <a:pPr algn="r" rtl="1" fontAlgn="b"/>
                      <a:r>
                        <a:rPr lang="ar-SY" sz="700" b="0" i="0" u="none" strike="noStrike" dirty="0" smtClean="0">
                          <a:solidFill>
                            <a:schemeClr val="tx1"/>
                          </a:solidFill>
                          <a:effectLst/>
                          <a:latin typeface="Calibri" panose="020F0502020204030204" pitchFamily="34" charset="0"/>
                          <a:cs typeface="Calibri" panose="020F0502020204030204" pitchFamily="34" charset="0"/>
                        </a:rPr>
                        <a:t>الفصل الأول</a:t>
                      </a:r>
                      <a:endParaRPr lang="en-US" sz="700" b="0" i="0" u="none" strike="noStrike" dirty="0">
                        <a:solidFill>
                          <a:srgbClr val="000000"/>
                        </a:solidFill>
                        <a:effectLst/>
                        <a:latin typeface="Calibri" panose="020F0502020204030204" pitchFamily="34" charset="0"/>
                        <a:cs typeface="Calibri" panose="020F0502020204030204" pitchFamily="34" charset="0"/>
                      </a:endParaRPr>
                    </a:p>
                  </a:txBody>
                  <a:tcPr marL="3010" marR="3010" marT="3010" marB="0">
                    <a:lnL>
                      <a:noFill/>
                    </a:lnL>
                    <a:lnR>
                      <a:noFill/>
                    </a:lnR>
                    <a:lnT>
                      <a:noFill/>
                    </a:lnT>
                    <a:lnB>
                      <a:noFill/>
                    </a:lnB>
                    <a:solidFill>
                      <a:schemeClr val="accent5"/>
                    </a:solidFill>
                  </a:tcPr>
                </a:tc>
                <a:tc>
                  <a:txBody>
                    <a:bodyPr/>
                    <a:lstStyle/>
                    <a:p>
                      <a:pPr algn="r" rtl="1" fontAlgn="b"/>
                      <a:r>
                        <a:rPr lang="ar-SY" sz="700" b="1" i="0" u="none" strike="noStrike" dirty="0" smtClean="0">
                          <a:solidFill>
                            <a:srgbClr val="000000"/>
                          </a:solidFill>
                          <a:effectLst/>
                          <a:latin typeface="Calibri" panose="020F0502020204030204" pitchFamily="34" charset="0"/>
                          <a:cs typeface="Calibri" panose="020F0502020204030204" pitchFamily="34" charset="0"/>
                        </a:rPr>
                        <a:t>أحكام ومبادئ عامة</a:t>
                      </a:r>
                      <a:endParaRPr lang="en-US" sz="700" b="1" i="0" u="none" strike="noStrike" dirty="0">
                        <a:solidFill>
                          <a:srgbClr val="000000"/>
                        </a:solidFill>
                        <a:effectLst/>
                        <a:latin typeface="Calibri" panose="020F0502020204030204" pitchFamily="34" charset="0"/>
                        <a:cs typeface="Calibri" panose="020F0502020204030204" pitchFamily="34" charset="0"/>
                      </a:endParaRPr>
                    </a:p>
                  </a:txBody>
                  <a:tcPr marL="3010" marR="3010" marT="3010" marB="0">
                    <a:lnL>
                      <a:noFill/>
                    </a:lnL>
                    <a:lnR>
                      <a:noFill/>
                    </a:lnR>
                    <a:lnT>
                      <a:noFill/>
                    </a:lnT>
                    <a:lnB>
                      <a:noFill/>
                    </a:lnB>
                    <a:solidFill>
                      <a:schemeClr val="accent5"/>
                    </a:solidFill>
                  </a:tcPr>
                </a:tc>
                <a:extLst>
                  <a:ext uri="{0D108BD9-81ED-4DB2-BD59-A6C34878D82A}">
                    <a16:rowId xmlns:a16="http://schemas.microsoft.com/office/drawing/2014/main" val="348780770"/>
                  </a:ext>
                </a:extLst>
              </a:tr>
              <a:tr h="101950">
                <a:tc>
                  <a:txBody>
                    <a:bodyPr/>
                    <a:lstStyle/>
                    <a:p>
                      <a:pPr algn="r" rtl="1" fontAlgn="b"/>
                      <a:endParaRPr lang="en-US" sz="700" b="0" i="0" u="none" strike="noStrike" dirty="0">
                        <a:solidFill>
                          <a:srgbClr val="000000"/>
                        </a:solidFill>
                        <a:effectLst/>
                        <a:latin typeface="Calibri" panose="020F0502020204030204" pitchFamily="34" charset="0"/>
                        <a:cs typeface="Calibri" panose="020F0502020204030204" pitchFamily="34" charset="0"/>
                      </a:endParaRPr>
                    </a:p>
                  </a:txBody>
                  <a:tcPr marL="3010" marR="3010" marT="3010" marB="0">
                    <a:lnL>
                      <a:noFill/>
                    </a:lnL>
                    <a:lnR>
                      <a:noFill/>
                    </a:lnR>
                    <a:lnT>
                      <a:noFill/>
                    </a:lnT>
                    <a:lnB>
                      <a:noFill/>
                    </a:lnB>
                    <a:solidFill>
                      <a:schemeClr val="accent5"/>
                    </a:solidFill>
                  </a:tcPr>
                </a:tc>
                <a:tc>
                  <a:txBody>
                    <a:bodyPr/>
                    <a:lstStyle/>
                    <a:p>
                      <a:pPr marL="0" indent="0" algn="r" rtl="1" fontAlgn="b">
                        <a:buFont typeface="+mj-lt"/>
                        <a:buNone/>
                      </a:pPr>
                      <a:r>
                        <a:rPr lang="ar-SY" sz="700" b="0" i="0" u="none" strike="noStrike" dirty="0" smtClean="0">
                          <a:solidFill>
                            <a:srgbClr val="000000"/>
                          </a:solidFill>
                          <a:effectLst/>
                          <a:latin typeface="Calibri" panose="020F0502020204030204" pitchFamily="34" charset="0"/>
                          <a:cs typeface="Calibri" panose="020F0502020204030204" pitchFamily="34" charset="0"/>
                        </a:rPr>
                        <a:t>أولاً.</a:t>
                      </a:r>
                      <a:r>
                        <a:rPr lang="ar-SY" sz="700" b="0" i="0" u="none" strike="noStrike" baseline="0" dirty="0" smtClean="0">
                          <a:solidFill>
                            <a:srgbClr val="000000"/>
                          </a:solidFill>
                          <a:effectLst/>
                          <a:latin typeface="Calibri" panose="020F0502020204030204" pitchFamily="34" charset="0"/>
                          <a:cs typeface="Calibri" panose="020F0502020204030204" pitchFamily="34" charset="0"/>
                        </a:rPr>
                        <a:t>   </a:t>
                      </a:r>
                      <a:r>
                        <a:rPr lang="ar-SY" sz="700" b="0" i="0" u="none" strike="noStrike" dirty="0" smtClean="0">
                          <a:solidFill>
                            <a:srgbClr val="000000"/>
                          </a:solidFill>
                          <a:effectLst/>
                          <a:latin typeface="Calibri" panose="020F0502020204030204" pitchFamily="34" charset="0"/>
                          <a:cs typeface="Calibri" panose="020F0502020204030204" pitchFamily="34" charset="0"/>
                        </a:rPr>
                        <a:t>النطاق والتطبيق </a:t>
                      </a:r>
                      <a:endParaRPr lang="en-US" sz="700" b="0" i="0" u="none" strike="noStrike" dirty="0">
                        <a:solidFill>
                          <a:srgbClr val="000000"/>
                        </a:solidFill>
                        <a:effectLst/>
                        <a:latin typeface="Calibri" panose="020F0502020204030204" pitchFamily="34" charset="0"/>
                        <a:cs typeface="Calibri" panose="020F0502020204030204" pitchFamily="34" charset="0"/>
                      </a:endParaRPr>
                    </a:p>
                  </a:txBody>
                  <a:tcPr marL="3010" marR="3010" marT="3010" marB="0">
                    <a:lnL>
                      <a:noFill/>
                    </a:lnL>
                    <a:lnR>
                      <a:noFill/>
                    </a:lnR>
                    <a:lnT>
                      <a:noFill/>
                    </a:lnT>
                    <a:lnB>
                      <a:noFill/>
                    </a:lnB>
                    <a:solidFill>
                      <a:schemeClr val="accent5"/>
                    </a:solidFill>
                  </a:tcPr>
                </a:tc>
                <a:extLst>
                  <a:ext uri="{0D108BD9-81ED-4DB2-BD59-A6C34878D82A}">
                    <a16:rowId xmlns:a16="http://schemas.microsoft.com/office/drawing/2014/main" val="4221318686"/>
                  </a:ext>
                </a:extLst>
              </a:tr>
              <a:tr h="101950">
                <a:tc>
                  <a:txBody>
                    <a:bodyPr/>
                    <a:lstStyle/>
                    <a:p>
                      <a:pPr algn="r" rtl="1" fontAlgn="b"/>
                      <a:endParaRPr lang="en-US" sz="700" b="0" i="0" u="none" strike="noStrike" dirty="0">
                        <a:solidFill>
                          <a:srgbClr val="000000"/>
                        </a:solidFill>
                        <a:effectLst/>
                        <a:latin typeface="Calibri" panose="020F0502020204030204" pitchFamily="34" charset="0"/>
                        <a:cs typeface="Calibri" panose="020F0502020204030204" pitchFamily="34" charset="0"/>
                      </a:endParaRPr>
                    </a:p>
                  </a:txBody>
                  <a:tcPr marL="3010" marR="3010" marT="3010" marB="0">
                    <a:lnL>
                      <a:noFill/>
                    </a:lnL>
                    <a:lnR>
                      <a:noFill/>
                    </a:lnR>
                    <a:lnT>
                      <a:noFill/>
                    </a:lnT>
                    <a:lnB>
                      <a:noFill/>
                    </a:lnB>
                    <a:solidFill>
                      <a:schemeClr val="accent5"/>
                    </a:solidFill>
                  </a:tcPr>
                </a:tc>
                <a:tc>
                  <a:txBody>
                    <a:bodyPr/>
                    <a:lstStyle/>
                    <a:p>
                      <a:pPr marL="0" indent="0" algn="r" rtl="1" fontAlgn="b">
                        <a:buFont typeface="+mj-lt"/>
                        <a:buNone/>
                      </a:pPr>
                      <a:r>
                        <a:rPr lang="ar-SY" sz="700" b="0" i="0" u="none" strike="noStrike" dirty="0" smtClean="0">
                          <a:solidFill>
                            <a:srgbClr val="000000"/>
                          </a:solidFill>
                          <a:effectLst/>
                          <a:latin typeface="Calibri" panose="020F0502020204030204" pitchFamily="34" charset="0"/>
                          <a:cs typeface="Calibri" panose="020F0502020204030204" pitchFamily="34" charset="0"/>
                        </a:rPr>
                        <a:t>ثانياً.   مبادئ توجيهية</a:t>
                      </a:r>
                      <a:endParaRPr lang="en-US" sz="700" b="0" i="0" u="none" strike="noStrike" dirty="0">
                        <a:solidFill>
                          <a:srgbClr val="000000"/>
                        </a:solidFill>
                        <a:effectLst/>
                        <a:latin typeface="Calibri" panose="020F0502020204030204" pitchFamily="34" charset="0"/>
                        <a:cs typeface="Calibri" panose="020F0502020204030204" pitchFamily="34" charset="0"/>
                      </a:endParaRPr>
                    </a:p>
                  </a:txBody>
                  <a:tcPr marL="3010" marR="3010" marT="3010" marB="0">
                    <a:lnL>
                      <a:noFill/>
                    </a:lnL>
                    <a:lnR>
                      <a:noFill/>
                    </a:lnR>
                    <a:lnT>
                      <a:noFill/>
                    </a:lnT>
                    <a:lnB>
                      <a:noFill/>
                    </a:lnB>
                    <a:solidFill>
                      <a:schemeClr val="accent5"/>
                    </a:solidFill>
                  </a:tcPr>
                </a:tc>
                <a:extLst>
                  <a:ext uri="{0D108BD9-81ED-4DB2-BD59-A6C34878D82A}">
                    <a16:rowId xmlns:a16="http://schemas.microsoft.com/office/drawing/2014/main" val="3305354670"/>
                  </a:ext>
                </a:extLst>
              </a:tr>
              <a:tr h="101950">
                <a:tc>
                  <a:txBody>
                    <a:bodyPr/>
                    <a:lstStyle/>
                    <a:p>
                      <a:pPr algn="r" rtl="1" fontAlgn="b"/>
                      <a:endParaRPr lang="en-US" sz="700" b="0" i="0" u="none" strike="noStrike" dirty="0">
                        <a:solidFill>
                          <a:srgbClr val="000000"/>
                        </a:solidFill>
                        <a:effectLst/>
                        <a:latin typeface="Calibri" panose="020F0502020204030204" pitchFamily="34" charset="0"/>
                        <a:cs typeface="Calibri" panose="020F0502020204030204" pitchFamily="34" charset="0"/>
                      </a:endParaRPr>
                    </a:p>
                  </a:txBody>
                  <a:tcPr marL="3010" marR="3010" marT="3010" marB="0">
                    <a:lnL>
                      <a:noFill/>
                    </a:lnL>
                    <a:lnR>
                      <a:noFill/>
                    </a:lnR>
                    <a:lnT>
                      <a:noFill/>
                    </a:lnT>
                    <a:lnB>
                      <a:noFill/>
                    </a:lnB>
                    <a:solidFill>
                      <a:schemeClr val="accent5"/>
                    </a:solidFill>
                  </a:tcPr>
                </a:tc>
                <a:tc>
                  <a:txBody>
                    <a:bodyPr/>
                    <a:lstStyle/>
                    <a:p>
                      <a:pPr marL="0" indent="0" algn="r" rtl="1" fontAlgn="b">
                        <a:buFont typeface="+mj-lt"/>
                        <a:buNone/>
                      </a:pPr>
                      <a:r>
                        <a:rPr lang="ar-SY" sz="700" b="0" i="0" u="none" strike="noStrike" baseline="0" dirty="0" smtClean="0">
                          <a:solidFill>
                            <a:srgbClr val="000000"/>
                          </a:solidFill>
                          <a:effectLst/>
                          <a:latin typeface="Calibri" panose="020F0502020204030204" pitchFamily="34" charset="0"/>
                          <a:cs typeface="Calibri" panose="020F0502020204030204" pitchFamily="34" charset="0"/>
                        </a:rPr>
                        <a:t>ثالثاً.   المسؤولية الشخصية والمالية</a:t>
                      </a:r>
                      <a:endParaRPr lang="en-US" sz="700" b="0" i="0" u="none" strike="noStrike" dirty="0">
                        <a:solidFill>
                          <a:srgbClr val="000000"/>
                        </a:solidFill>
                        <a:effectLst/>
                        <a:latin typeface="Calibri" panose="020F0502020204030204" pitchFamily="34" charset="0"/>
                        <a:cs typeface="Calibri" panose="020F0502020204030204" pitchFamily="34" charset="0"/>
                      </a:endParaRPr>
                    </a:p>
                  </a:txBody>
                  <a:tcPr marL="3010" marR="3010" marT="3010" marB="0">
                    <a:lnL>
                      <a:noFill/>
                    </a:lnL>
                    <a:lnR>
                      <a:noFill/>
                    </a:lnR>
                    <a:lnT>
                      <a:noFill/>
                    </a:lnT>
                    <a:lnB>
                      <a:noFill/>
                    </a:lnB>
                    <a:solidFill>
                      <a:schemeClr val="accent5"/>
                    </a:solidFill>
                  </a:tcPr>
                </a:tc>
                <a:extLst>
                  <a:ext uri="{0D108BD9-81ED-4DB2-BD59-A6C34878D82A}">
                    <a16:rowId xmlns:a16="http://schemas.microsoft.com/office/drawing/2014/main" val="4144776344"/>
                  </a:ext>
                </a:extLst>
              </a:tr>
              <a:tr h="101950">
                <a:tc>
                  <a:txBody>
                    <a:bodyPr/>
                    <a:lstStyle/>
                    <a:p>
                      <a:pPr algn="r" rtl="1" fontAlgn="b"/>
                      <a:endParaRPr lang="en-US" sz="700" b="0" i="0" u="none" strike="noStrike" dirty="0">
                        <a:solidFill>
                          <a:srgbClr val="000000"/>
                        </a:solidFill>
                        <a:effectLst/>
                        <a:latin typeface="Calibri" panose="020F0502020204030204" pitchFamily="34" charset="0"/>
                        <a:cs typeface="Calibri" panose="020F0502020204030204" pitchFamily="34" charset="0"/>
                      </a:endParaRPr>
                    </a:p>
                  </a:txBody>
                  <a:tcPr marL="3010" marR="3010" marT="3010" marB="0">
                    <a:lnL>
                      <a:noFill/>
                    </a:lnL>
                    <a:lnR>
                      <a:noFill/>
                    </a:lnR>
                    <a:lnT>
                      <a:noFill/>
                    </a:lnT>
                    <a:lnB>
                      <a:noFill/>
                    </a:lnB>
                    <a:solidFill>
                      <a:schemeClr val="accent5"/>
                    </a:solidFill>
                  </a:tcPr>
                </a:tc>
                <a:tc>
                  <a:txBody>
                    <a:bodyPr/>
                    <a:lstStyle/>
                    <a:p>
                      <a:pPr marL="0" indent="0" algn="r" rtl="1" fontAlgn="b">
                        <a:buFont typeface="+mj-lt"/>
                        <a:buNone/>
                      </a:pPr>
                      <a:r>
                        <a:rPr lang="ar-SY" sz="700" b="0" i="0" u="none" strike="noStrike" dirty="0" smtClean="0">
                          <a:solidFill>
                            <a:srgbClr val="000000"/>
                          </a:solidFill>
                          <a:effectLst/>
                          <a:latin typeface="Calibri" panose="020F0502020204030204" pitchFamily="34" charset="0"/>
                          <a:cs typeface="Calibri" panose="020F0502020204030204" pitchFamily="34" charset="0"/>
                        </a:rPr>
                        <a:t>رابعاً.</a:t>
                      </a:r>
                      <a:r>
                        <a:rPr lang="ar-SY" sz="700" b="0" i="0" u="none" strike="noStrike" baseline="0" dirty="0" smtClean="0">
                          <a:solidFill>
                            <a:srgbClr val="000000"/>
                          </a:solidFill>
                          <a:effectLst/>
                          <a:latin typeface="Calibri" panose="020F0502020204030204" pitchFamily="34" charset="0"/>
                          <a:cs typeface="Calibri" panose="020F0502020204030204" pitchFamily="34" charset="0"/>
                        </a:rPr>
                        <a:t>  </a:t>
                      </a:r>
                      <a:r>
                        <a:rPr lang="ar-SY" sz="700" b="0" i="0" u="none" strike="noStrike" dirty="0" smtClean="0">
                          <a:solidFill>
                            <a:srgbClr val="000000"/>
                          </a:solidFill>
                          <a:effectLst/>
                          <a:latin typeface="Calibri" panose="020F0502020204030204" pitchFamily="34" charset="0"/>
                          <a:cs typeface="Calibri" panose="020F0502020204030204" pitchFamily="34" charset="0"/>
                        </a:rPr>
                        <a:t>التخطيط والفترات المالية</a:t>
                      </a:r>
                      <a:endParaRPr lang="en-US" sz="700" b="0" i="0" u="none" strike="noStrike" dirty="0">
                        <a:solidFill>
                          <a:srgbClr val="000000"/>
                        </a:solidFill>
                        <a:effectLst/>
                        <a:latin typeface="Calibri" panose="020F0502020204030204" pitchFamily="34" charset="0"/>
                        <a:cs typeface="Calibri" panose="020F0502020204030204" pitchFamily="34" charset="0"/>
                      </a:endParaRPr>
                    </a:p>
                  </a:txBody>
                  <a:tcPr marL="3010" marR="3010" marT="3010" marB="0">
                    <a:lnL>
                      <a:noFill/>
                    </a:lnL>
                    <a:lnR>
                      <a:noFill/>
                    </a:lnR>
                    <a:lnT>
                      <a:noFill/>
                    </a:lnT>
                    <a:lnB>
                      <a:noFill/>
                    </a:lnB>
                    <a:solidFill>
                      <a:schemeClr val="accent5"/>
                    </a:solidFill>
                  </a:tcPr>
                </a:tc>
                <a:extLst>
                  <a:ext uri="{0D108BD9-81ED-4DB2-BD59-A6C34878D82A}">
                    <a16:rowId xmlns:a16="http://schemas.microsoft.com/office/drawing/2014/main" val="1836910481"/>
                  </a:ext>
                </a:extLst>
              </a:tr>
              <a:tr h="101950">
                <a:tc>
                  <a:txBody>
                    <a:bodyPr/>
                    <a:lstStyle/>
                    <a:p>
                      <a:pPr algn="r" rtl="1" fontAlgn="b"/>
                      <a:r>
                        <a:rPr lang="ar-SY" sz="700" b="0" i="0" u="none" strike="noStrike" dirty="0" smtClean="0">
                          <a:solidFill>
                            <a:schemeClr val="tx1"/>
                          </a:solidFill>
                          <a:effectLst/>
                          <a:latin typeface="Calibri" panose="020F0502020204030204" pitchFamily="34" charset="0"/>
                          <a:cs typeface="Calibri" panose="020F0502020204030204" pitchFamily="34" charset="0"/>
                        </a:rPr>
                        <a:t>الفصل الثاني</a:t>
                      </a:r>
                      <a:endParaRPr lang="en-US" sz="700" b="0" i="0" u="none" strike="noStrike" dirty="0">
                        <a:solidFill>
                          <a:srgbClr val="000000"/>
                        </a:solidFill>
                        <a:effectLst/>
                        <a:latin typeface="Calibri" panose="020F0502020204030204" pitchFamily="34" charset="0"/>
                        <a:cs typeface="Calibri" panose="020F0502020204030204" pitchFamily="34" charset="0"/>
                      </a:endParaRPr>
                    </a:p>
                  </a:txBody>
                  <a:tcPr marL="3010" marR="3010" marT="3010" marB="0">
                    <a:lnL>
                      <a:noFill/>
                    </a:lnL>
                    <a:lnR>
                      <a:noFill/>
                    </a:lnR>
                    <a:lnT>
                      <a:noFill/>
                    </a:lnT>
                    <a:lnB>
                      <a:noFill/>
                    </a:lnB>
                    <a:solidFill>
                      <a:schemeClr val="accent5"/>
                    </a:solidFill>
                  </a:tcPr>
                </a:tc>
                <a:tc>
                  <a:txBody>
                    <a:bodyPr/>
                    <a:lstStyle/>
                    <a:p>
                      <a:pPr algn="r" rtl="1" fontAlgn="b"/>
                      <a:r>
                        <a:rPr lang="ar-SY" sz="700" b="1" i="0" u="none" strike="noStrike" dirty="0" smtClean="0">
                          <a:solidFill>
                            <a:srgbClr val="000000"/>
                          </a:solidFill>
                          <a:effectLst/>
                          <a:latin typeface="Calibri" panose="020F0502020204030204" pitchFamily="34" charset="0"/>
                          <a:cs typeface="Calibri" panose="020F0502020204030204" pitchFamily="34" charset="0"/>
                        </a:rPr>
                        <a:t>التخطيط</a:t>
                      </a:r>
                      <a:endParaRPr lang="en-US" sz="700" b="1" i="0" u="none" strike="noStrike" dirty="0">
                        <a:solidFill>
                          <a:srgbClr val="000000"/>
                        </a:solidFill>
                        <a:effectLst/>
                        <a:latin typeface="Calibri" panose="020F0502020204030204" pitchFamily="34" charset="0"/>
                        <a:cs typeface="Calibri" panose="020F0502020204030204" pitchFamily="34" charset="0"/>
                      </a:endParaRPr>
                    </a:p>
                  </a:txBody>
                  <a:tcPr marL="3010" marR="3010" marT="3010" marB="0">
                    <a:lnL>
                      <a:noFill/>
                    </a:lnL>
                    <a:lnR>
                      <a:noFill/>
                    </a:lnR>
                    <a:lnT>
                      <a:noFill/>
                    </a:lnT>
                    <a:lnB>
                      <a:noFill/>
                    </a:lnB>
                    <a:solidFill>
                      <a:schemeClr val="accent5"/>
                    </a:solidFill>
                  </a:tcPr>
                </a:tc>
                <a:extLst>
                  <a:ext uri="{0D108BD9-81ED-4DB2-BD59-A6C34878D82A}">
                    <a16:rowId xmlns:a16="http://schemas.microsoft.com/office/drawing/2014/main" val="536783757"/>
                  </a:ext>
                </a:extLst>
              </a:tr>
              <a:tr h="101950">
                <a:tc>
                  <a:txBody>
                    <a:bodyPr/>
                    <a:lstStyle/>
                    <a:p>
                      <a:pPr algn="r" rtl="1" fontAlgn="b"/>
                      <a:endParaRPr lang="en-US" sz="700" b="0" i="0" u="none" strike="noStrike" dirty="0">
                        <a:solidFill>
                          <a:srgbClr val="000000"/>
                        </a:solidFill>
                        <a:effectLst/>
                        <a:latin typeface="Calibri" panose="020F0502020204030204" pitchFamily="34" charset="0"/>
                        <a:cs typeface="Calibri" panose="020F0502020204030204" pitchFamily="34" charset="0"/>
                      </a:endParaRPr>
                    </a:p>
                  </a:txBody>
                  <a:tcPr marL="3010" marR="3010" marT="3010" marB="0">
                    <a:lnL>
                      <a:noFill/>
                    </a:lnL>
                    <a:lnR>
                      <a:noFill/>
                    </a:lnR>
                    <a:lnT>
                      <a:noFill/>
                    </a:lnT>
                    <a:lnB>
                      <a:noFill/>
                    </a:lnB>
                    <a:solidFill>
                      <a:schemeClr val="accent5"/>
                    </a:solidFill>
                  </a:tcPr>
                </a:tc>
                <a:tc>
                  <a:txBody>
                    <a:bodyPr/>
                    <a:lstStyle/>
                    <a:p>
                      <a:pPr marL="0" indent="0" algn="r" rtl="1" fontAlgn="b">
                        <a:buFont typeface="+mj-lt"/>
                        <a:buNone/>
                      </a:pPr>
                      <a:r>
                        <a:rPr lang="ar-SY" sz="700" b="0" i="0" u="none" strike="noStrike" dirty="0" smtClean="0">
                          <a:solidFill>
                            <a:srgbClr val="000000"/>
                          </a:solidFill>
                          <a:effectLst/>
                          <a:latin typeface="Calibri" panose="020F0502020204030204" pitchFamily="34" charset="0"/>
                          <a:cs typeface="Calibri" panose="020F0502020204030204" pitchFamily="34" charset="0"/>
                        </a:rPr>
                        <a:t>أولاً.</a:t>
                      </a:r>
                      <a:r>
                        <a:rPr lang="ar-SY" sz="700" b="0" i="0" u="none" strike="noStrike" baseline="0" dirty="0" smtClean="0">
                          <a:solidFill>
                            <a:srgbClr val="000000"/>
                          </a:solidFill>
                          <a:effectLst/>
                          <a:latin typeface="Calibri" panose="020F0502020204030204" pitchFamily="34" charset="0"/>
                          <a:cs typeface="Calibri" panose="020F0502020204030204" pitchFamily="34" charset="0"/>
                        </a:rPr>
                        <a:t>    </a:t>
                      </a:r>
                      <a:r>
                        <a:rPr lang="ar-SY" sz="700" b="0" i="0" u="none" strike="noStrike" dirty="0" smtClean="0">
                          <a:solidFill>
                            <a:srgbClr val="000000"/>
                          </a:solidFill>
                          <a:effectLst/>
                          <a:latin typeface="Calibri" panose="020F0502020204030204" pitchFamily="34" charset="0"/>
                          <a:cs typeface="Calibri" panose="020F0502020204030204" pitchFamily="34" charset="0"/>
                        </a:rPr>
                        <a:t>الإيرادات</a:t>
                      </a:r>
                      <a:endParaRPr lang="en-US" sz="700" b="1" i="0" u="none" strike="noStrike" dirty="0">
                        <a:solidFill>
                          <a:srgbClr val="000000"/>
                        </a:solidFill>
                        <a:effectLst/>
                        <a:latin typeface="Calibri" panose="020F0502020204030204" pitchFamily="34" charset="0"/>
                        <a:cs typeface="Calibri" panose="020F0502020204030204" pitchFamily="34" charset="0"/>
                      </a:endParaRPr>
                    </a:p>
                  </a:txBody>
                  <a:tcPr marL="3010" marR="3010" marT="3010" marB="0">
                    <a:lnL>
                      <a:noFill/>
                    </a:lnL>
                    <a:lnR>
                      <a:noFill/>
                    </a:lnR>
                    <a:lnT>
                      <a:noFill/>
                    </a:lnT>
                    <a:lnB>
                      <a:noFill/>
                    </a:lnB>
                    <a:solidFill>
                      <a:schemeClr val="accent5"/>
                    </a:solidFill>
                  </a:tcPr>
                </a:tc>
                <a:extLst>
                  <a:ext uri="{0D108BD9-81ED-4DB2-BD59-A6C34878D82A}">
                    <a16:rowId xmlns:a16="http://schemas.microsoft.com/office/drawing/2014/main" val="3615822245"/>
                  </a:ext>
                </a:extLst>
              </a:tr>
              <a:tr h="101950">
                <a:tc>
                  <a:txBody>
                    <a:bodyPr/>
                    <a:lstStyle/>
                    <a:p>
                      <a:pPr algn="r" rtl="1" fontAlgn="b"/>
                      <a:endParaRPr lang="en-US" sz="700" b="0" i="0" u="none" strike="noStrike" dirty="0">
                        <a:solidFill>
                          <a:srgbClr val="000000"/>
                        </a:solidFill>
                        <a:effectLst/>
                        <a:latin typeface="Calibri" panose="020F0502020204030204" pitchFamily="34" charset="0"/>
                        <a:cs typeface="Calibri" panose="020F0502020204030204" pitchFamily="34" charset="0"/>
                      </a:endParaRPr>
                    </a:p>
                  </a:txBody>
                  <a:tcPr marL="3010" marR="3010" marT="3010" marB="0">
                    <a:lnL>
                      <a:noFill/>
                    </a:lnL>
                    <a:lnR>
                      <a:noFill/>
                    </a:lnR>
                    <a:lnT>
                      <a:noFill/>
                    </a:lnT>
                    <a:lnB>
                      <a:noFill/>
                    </a:lnB>
                    <a:solidFill>
                      <a:schemeClr val="accent5"/>
                    </a:solidFill>
                  </a:tcPr>
                </a:tc>
                <a:tc>
                  <a:txBody>
                    <a:bodyPr/>
                    <a:lstStyle/>
                    <a:p>
                      <a:pPr lvl="1" algn="r" rtl="1" fontAlgn="b"/>
                      <a:r>
                        <a:rPr lang="ar-SY" sz="700" b="0" i="0" u="none" strike="noStrike" dirty="0" smtClean="0">
                          <a:solidFill>
                            <a:srgbClr val="000000"/>
                          </a:solidFill>
                          <a:effectLst/>
                          <a:latin typeface="Calibri" panose="020F0502020204030204" pitchFamily="34" charset="0"/>
                          <a:cs typeface="Calibri" panose="020F0502020204030204" pitchFamily="34" charset="0"/>
                        </a:rPr>
                        <a:t>ألِف. الرسوم</a:t>
                      </a:r>
                      <a:endParaRPr lang="en-US" sz="700" b="0" i="0" u="none" strike="noStrike" dirty="0">
                        <a:solidFill>
                          <a:srgbClr val="000000"/>
                        </a:solidFill>
                        <a:effectLst/>
                        <a:latin typeface="Calibri" panose="020F0502020204030204" pitchFamily="34" charset="0"/>
                        <a:cs typeface="Calibri" panose="020F0502020204030204" pitchFamily="34" charset="0"/>
                      </a:endParaRPr>
                    </a:p>
                  </a:txBody>
                  <a:tcPr marL="3010" marR="3010" marT="3010" marB="0">
                    <a:lnL>
                      <a:noFill/>
                    </a:lnL>
                    <a:lnR>
                      <a:noFill/>
                    </a:lnR>
                    <a:lnT>
                      <a:noFill/>
                    </a:lnT>
                    <a:lnB>
                      <a:noFill/>
                    </a:lnB>
                    <a:solidFill>
                      <a:schemeClr val="accent5"/>
                    </a:solidFill>
                  </a:tcPr>
                </a:tc>
                <a:extLst>
                  <a:ext uri="{0D108BD9-81ED-4DB2-BD59-A6C34878D82A}">
                    <a16:rowId xmlns:a16="http://schemas.microsoft.com/office/drawing/2014/main" val="3262035900"/>
                  </a:ext>
                </a:extLst>
              </a:tr>
              <a:tr h="101950">
                <a:tc>
                  <a:txBody>
                    <a:bodyPr/>
                    <a:lstStyle/>
                    <a:p>
                      <a:pPr algn="r" rtl="1" fontAlgn="b"/>
                      <a:endParaRPr lang="en-US" sz="700" b="0" i="0" u="none" strike="noStrike" dirty="0">
                        <a:solidFill>
                          <a:srgbClr val="000000"/>
                        </a:solidFill>
                        <a:effectLst/>
                        <a:latin typeface="Calibri" panose="020F0502020204030204" pitchFamily="34" charset="0"/>
                        <a:cs typeface="Calibri" panose="020F0502020204030204" pitchFamily="34" charset="0"/>
                      </a:endParaRPr>
                    </a:p>
                  </a:txBody>
                  <a:tcPr marL="3010" marR="3010" marT="3010" marB="0">
                    <a:lnL>
                      <a:noFill/>
                    </a:lnL>
                    <a:lnR>
                      <a:noFill/>
                    </a:lnR>
                    <a:lnT>
                      <a:noFill/>
                    </a:lnT>
                    <a:lnB>
                      <a:noFill/>
                    </a:lnB>
                    <a:solidFill>
                      <a:schemeClr val="accent5"/>
                    </a:solidFill>
                  </a:tcPr>
                </a:tc>
                <a:tc>
                  <a:txBody>
                    <a:bodyPr/>
                    <a:lstStyle/>
                    <a:p>
                      <a:pPr lvl="1" algn="r" rtl="1" fontAlgn="b"/>
                      <a:r>
                        <a:rPr lang="ar-SY" sz="700" b="0" i="0" u="none" strike="noStrike" dirty="0" smtClean="0">
                          <a:solidFill>
                            <a:srgbClr val="000000"/>
                          </a:solidFill>
                          <a:effectLst/>
                          <a:latin typeface="Calibri" panose="020F0502020204030204" pitchFamily="34" charset="0"/>
                          <a:cs typeface="Calibri" panose="020F0502020204030204" pitchFamily="34" charset="0"/>
                        </a:rPr>
                        <a:t>باء. الاشتراكات المقررة</a:t>
                      </a:r>
                      <a:endParaRPr lang="en-US" sz="700" b="0" i="0" u="none" strike="noStrike" dirty="0">
                        <a:solidFill>
                          <a:srgbClr val="000000"/>
                        </a:solidFill>
                        <a:effectLst/>
                        <a:latin typeface="Calibri" panose="020F0502020204030204" pitchFamily="34" charset="0"/>
                        <a:cs typeface="Calibri" panose="020F0502020204030204" pitchFamily="34" charset="0"/>
                      </a:endParaRPr>
                    </a:p>
                  </a:txBody>
                  <a:tcPr marL="3010" marR="3010" marT="3010" marB="0">
                    <a:lnL>
                      <a:noFill/>
                    </a:lnL>
                    <a:lnR>
                      <a:noFill/>
                    </a:lnR>
                    <a:lnT>
                      <a:noFill/>
                    </a:lnT>
                    <a:lnB>
                      <a:noFill/>
                    </a:lnB>
                    <a:solidFill>
                      <a:schemeClr val="accent5"/>
                    </a:solidFill>
                  </a:tcPr>
                </a:tc>
                <a:extLst>
                  <a:ext uri="{0D108BD9-81ED-4DB2-BD59-A6C34878D82A}">
                    <a16:rowId xmlns:a16="http://schemas.microsoft.com/office/drawing/2014/main" val="2214934424"/>
                  </a:ext>
                </a:extLst>
              </a:tr>
              <a:tr h="101950">
                <a:tc>
                  <a:txBody>
                    <a:bodyPr/>
                    <a:lstStyle/>
                    <a:p>
                      <a:pPr algn="r" rtl="1" fontAlgn="b"/>
                      <a:endParaRPr lang="en-US" sz="700" b="0" i="0" u="none" strike="noStrike" dirty="0">
                        <a:solidFill>
                          <a:srgbClr val="000000"/>
                        </a:solidFill>
                        <a:effectLst/>
                        <a:latin typeface="Calibri" panose="020F0502020204030204" pitchFamily="34" charset="0"/>
                        <a:cs typeface="Calibri" panose="020F0502020204030204" pitchFamily="34" charset="0"/>
                      </a:endParaRPr>
                    </a:p>
                  </a:txBody>
                  <a:tcPr marL="3010" marR="3010" marT="3010" marB="0">
                    <a:lnL>
                      <a:noFill/>
                    </a:lnL>
                    <a:lnR>
                      <a:noFill/>
                    </a:lnR>
                    <a:lnT>
                      <a:noFill/>
                    </a:lnT>
                    <a:lnB>
                      <a:noFill/>
                    </a:lnB>
                    <a:solidFill>
                      <a:schemeClr val="accent5"/>
                    </a:solidFill>
                  </a:tcPr>
                </a:tc>
                <a:tc>
                  <a:txBody>
                    <a:bodyPr/>
                    <a:lstStyle/>
                    <a:p>
                      <a:pPr lvl="1" algn="r" rtl="1" fontAlgn="b"/>
                      <a:r>
                        <a:rPr lang="ar-SY" sz="700" b="0" i="0" u="none" strike="noStrike" dirty="0" smtClean="0">
                          <a:solidFill>
                            <a:srgbClr val="000000"/>
                          </a:solidFill>
                          <a:effectLst/>
                          <a:latin typeface="Calibri" panose="020F0502020204030204" pitchFamily="34" charset="0"/>
                          <a:cs typeface="Calibri" panose="020F0502020204030204" pitchFamily="34" charset="0"/>
                        </a:rPr>
                        <a:t>جيم. الإيرادات المتنوعة</a:t>
                      </a:r>
                      <a:endParaRPr lang="en-US" sz="700" b="0" i="0" u="none" strike="noStrike" dirty="0">
                        <a:solidFill>
                          <a:srgbClr val="000000"/>
                        </a:solidFill>
                        <a:effectLst/>
                        <a:latin typeface="Calibri" panose="020F0502020204030204" pitchFamily="34" charset="0"/>
                        <a:cs typeface="Calibri" panose="020F0502020204030204" pitchFamily="34" charset="0"/>
                      </a:endParaRPr>
                    </a:p>
                  </a:txBody>
                  <a:tcPr marL="3010" marR="3010" marT="3010" marB="0">
                    <a:lnL>
                      <a:noFill/>
                    </a:lnL>
                    <a:lnR>
                      <a:noFill/>
                    </a:lnR>
                    <a:lnT>
                      <a:noFill/>
                    </a:lnT>
                    <a:lnB>
                      <a:noFill/>
                    </a:lnB>
                    <a:solidFill>
                      <a:schemeClr val="accent5"/>
                    </a:solidFill>
                  </a:tcPr>
                </a:tc>
                <a:extLst>
                  <a:ext uri="{0D108BD9-81ED-4DB2-BD59-A6C34878D82A}">
                    <a16:rowId xmlns:a16="http://schemas.microsoft.com/office/drawing/2014/main" val="1447121123"/>
                  </a:ext>
                </a:extLst>
              </a:tr>
              <a:tr h="60346">
                <a:tc>
                  <a:txBody>
                    <a:bodyPr/>
                    <a:lstStyle/>
                    <a:p>
                      <a:pPr algn="r" rtl="1" fontAlgn="b"/>
                      <a:endParaRPr lang="en-US" sz="700" b="0" i="0" u="none" strike="noStrike" dirty="0">
                        <a:solidFill>
                          <a:srgbClr val="000000"/>
                        </a:solidFill>
                        <a:effectLst/>
                        <a:latin typeface="Calibri" panose="020F0502020204030204" pitchFamily="34" charset="0"/>
                        <a:cs typeface="Calibri" panose="020F0502020204030204" pitchFamily="34" charset="0"/>
                      </a:endParaRPr>
                    </a:p>
                  </a:txBody>
                  <a:tcPr marL="3010" marR="3010" marT="3010" marB="0">
                    <a:lnL>
                      <a:noFill/>
                    </a:lnL>
                    <a:lnR>
                      <a:noFill/>
                    </a:lnR>
                    <a:lnT>
                      <a:noFill/>
                    </a:lnT>
                    <a:lnB>
                      <a:noFill/>
                    </a:lnB>
                    <a:solidFill>
                      <a:schemeClr val="accent5"/>
                    </a:solidFill>
                  </a:tcPr>
                </a:tc>
                <a:tc>
                  <a:txBody>
                    <a:bodyPr/>
                    <a:lstStyle/>
                    <a:p>
                      <a:pPr lvl="1" algn="r" rtl="1" fontAlgn="b"/>
                      <a:r>
                        <a:rPr lang="ar-SY" sz="700" b="0" i="0" u="none" strike="noStrike" dirty="0" smtClean="0">
                          <a:solidFill>
                            <a:srgbClr val="000000"/>
                          </a:solidFill>
                          <a:effectLst/>
                          <a:latin typeface="Calibri" panose="020F0502020204030204" pitchFamily="34" charset="0"/>
                          <a:cs typeface="Calibri" panose="020F0502020204030204" pitchFamily="34" charset="0"/>
                        </a:rPr>
                        <a:t>دال. التبرعات المالية</a:t>
                      </a:r>
                      <a:endParaRPr lang="en-US" sz="700" b="0" i="0" u="none" strike="noStrike" dirty="0">
                        <a:solidFill>
                          <a:srgbClr val="000000"/>
                        </a:solidFill>
                        <a:effectLst/>
                        <a:latin typeface="Calibri" panose="020F0502020204030204" pitchFamily="34" charset="0"/>
                        <a:cs typeface="Calibri" panose="020F0502020204030204" pitchFamily="34" charset="0"/>
                      </a:endParaRPr>
                    </a:p>
                  </a:txBody>
                  <a:tcPr marL="3010" marR="3010" marT="3010" marB="0">
                    <a:lnL>
                      <a:noFill/>
                    </a:lnL>
                    <a:lnR>
                      <a:noFill/>
                    </a:lnR>
                    <a:lnT>
                      <a:noFill/>
                    </a:lnT>
                    <a:lnB>
                      <a:noFill/>
                    </a:lnB>
                    <a:solidFill>
                      <a:schemeClr val="accent5"/>
                    </a:solidFill>
                  </a:tcPr>
                </a:tc>
                <a:extLst>
                  <a:ext uri="{0D108BD9-81ED-4DB2-BD59-A6C34878D82A}">
                    <a16:rowId xmlns:a16="http://schemas.microsoft.com/office/drawing/2014/main" val="1628106826"/>
                  </a:ext>
                </a:extLst>
              </a:tr>
              <a:tr h="101950">
                <a:tc>
                  <a:txBody>
                    <a:bodyPr/>
                    <a:lstStyle/>
                    <a:p>
                      <a:pPr algn="r" rtl="1" fontAlgn="b"/>
                      <a:endParaRPr lang="en-US" sz="700" b="0" i="0" u="none" strike="noStrike" dirty="0">
                        <a:solidFill>
                          <a:srgbClr val="000000"/>
                        </a:solidFill>
                        <a:effectLst/>
                        <a:latin typeface="Calibri" panose="020F0502020204030204" pitchFamily="34" charset="0"/>
                        <a:cs typeface="Calibri" panose="020F0502020204030204" pitchFamily="34" charset="0"/>
                      </a:endParaRPr>
                    </a:p>
                  </a:txBody>
                  <a:tcPr marL="3010" marR="3010" marT="3010" marB="0">
                    <a:lnL>
                      <a:noFill/>
                    </a:lnL>
                    <a:lnR>
                      <a:noFill/>
                    </a:lnR>
                    <a:lnT>
                      <a:noFill/>
                    </a:lnT>
                    <a:lnB>
                      <a:noFill/>
                    </a:lnB>
                    <a:solidFill>
                      <a:schemeClr val="accent5"/>
                    </a:solidFill>
                  </a:tcPr>
                </a:tc>
                <a:tc>
                  <a:txBody>
                    <a:bodyPr/>
                    <a:lstStyle/>
                    <a:p>
                      <a:pPr lvl="1" algn="r" rtl="1" fontAlgn="b"/>
                      <a:r>
                        <a:rPr lang="ar-SY" sz="700" b="0" i="0" u="none" strike="noStrike" dirty="0" smtClean="0">
                          <a:solidFill>
                            <a:srgbClr val="000000"/>
                          </a:solidFill>
                          <a:effectLst/>
                          <a:latin typeface="Calibri" panose="020F0502020204030204" pitchFamily="34" charset="0"/>
                          <a:cs typeface="Calibri" panose="020F0502020204030204" pitchFamily="34" charset="0"/>
                        </a:rPr>
                        <a:t>هاء. الهبات والتبرعات</a:t>
                      </a:r>
                      <a:endParaRPr lang="en-US" sz="700" b="0" i="0" u="none" strike="noStrike" dirty="0">
                        <a:solidFill>
                          <a:srgbClr val="000000"/>
                        </a:solidFill>
                        <a:effectLst/>
                        <a:latin typeface="Calibri" panose="020F0502020204030204" pitchFamily="34" charset="0"/>
                        <a:cs typeface="Calibri" panose="020F0502020204030204" pitchFamily="34" charset="0"/>
                      </a:endParaRPr>
                    </a:p>
                  </a:txBody>
                  <a:tcPr marL="3010" marR="3010" marT="3010" marB="0">
                    <a:lnL>
                      <a:noFill/>
                    </a:lnL>
                    <a:lnR>
                      <a:noFill/>
                    </a:lnR>
                    <a:lnT>
                      <a:noFill/>
                    </a:lnT>
                    <a:lnB>
                      <a:noFill/>
                    </a:lnB>
                    <a:solidFill>
                      <a:schemeClr val="accent5"/>
                    </a:solidFill>
                  </a:tcPr>
                </a:tc>
                <a:extLst>
                  <a:ext uri="{0D108BD9-81ED-4DB2-BD59-A6C34878D82A}">
                    <a16:rowId xmlns:a16="http://schemas.microsoft.com/office/drawing/2014/main" val="1253501542"/>
                  </a:ext>
                </a:extLst>
              </a:tr>
              <a:tr h="101950">
                <a:tc>
                  <a:txBody>
                    <a:bodyPr/>
                    <a:lstStyle/>
                    <a:p>
                      <a:pPr algn="r" rtl="1" fontAlgn="b"/>
                      <a:endParaRPr lang="en-US" sz="700" b="0" i="0" u="none" strike="noStrike" dirty="0">
                        <a:solidFill>
                          <a:srgbClr val="000000"/>
                        </a:solidFill>
                        <a:effectLst/>
                        <a:latin typeface="Calibri" panose="020F0502020204030204" pitchFamily="34" charset="0"/>
                        <a:cs typeface="Calibri" panose="020F0502020204030204" pitchFamily="34" charset="0"/>
                      </a:endParaRPr>
                    </a:p>
                  </a:txBody>
                  <a:tcPr marL="3010" marR="3010" marT="3010" marB="0">
                    <a:lnL>
                      <a:noFill/>
                    </a:lnL>
                    <a:lnR>
                      <a:noFill/>
                    </a:lnR>
                    <a:lnT>
                      <a:noFill/>
                    </a:lnT>
                    <a:lnB>
                      <a:noFill/>
                    </a:lnB>
                    <a:solidFill>
                      <a:schemeClr val="accent5"/>
                    </a:solidFill>
                  </a:tcPr>
                </a:tc>
                <a:tc>
                  <a:txBody>
                    <a:bodyPr/>
                    <a:lstStyle/>
                    <a:p>
                      <a:pPr marL="0" indent="0" algn="r" rtl="1" fontAlgn="b">
                        <a:buFont typeface="+mj-lt"/>
                        <a:buNone/>
                      </a:pPr>
                      <a:r>
                        <a:rPr lang="ar-SY" sz="700" b="0" i="0" u="none" strike="noStrike" dirty="0" smtClean="0">
                          <a:solidFill>
                            <a:srgbClr val="000000"/>
                          </a:solidFill>
                          <a:effectLst/>
                          <a:latin typeface="Calibri" panose="020F0502020204030204" pitchFamily="34" charset="0"/>
                          <a:cs typeface="Calibri" panose="020F0502020204030204" pitchFamily="34" charset="0"/>
                        </a:rPr>
                        <a:t>ثانياً.     برنامج العمل والميزانية</a:t>
                      </a:r>
                      <a:endParaRPr lang="en-US" sz="700" b="0" i="0" u="none" strike="noStrike" dirty="0">
                        <a:solidFill>
                          <a:srgbClr val="000000"/>
                        </a:solidFill>
                        <a:effectLst/>
                        <a:latin typeface="Calibri" panose="020F0502020204030204" pitchFamily="34" charset="0"/>
                        <a:cs typeface="Calibri" panose="020F0502020204030204" pitchFamily="34" charset="0"/>
                      </a:endParaRPr>
                    </a:p>
                  </a:txBody>
                  <a:tcPr marL="3010" marR="3010" marT="3010" marB="0">
                    <a:lnL>
                      <a:noFill/>
                    </a:lnL>
                    <a:lnR>
                      <a:noFill/>
                    </a:lnR>
                    <a:lnT>
                      <a:noFill/>
                    </a:lnT>
                    <a:lnB>
                      <a:noFill/>
                    </a:lnB>
                    <a:solidFill>
                      <a:schemeClr val="accent5"/>
                    </a:solidFill>
                  </a:tcPr>
                </a:tc>
                <a:extLst>
                  <a:ext uri="{0D108BD9-81ED-4DB2-BD59-A6C34878D82A}">
                    <a16:rowId xmlns:a16="http://schemas.microsoft.com/office/drawing/2014/main" val="3106480250"/>
                  </a:ext>
                </a:extLst>
              </a:tr>
              <a:tr h="101950">
                <a:tc>
                  <a:txBody>
                    <a:bodyPr/>
                    <a:lstStyle/>
                    <a:p>
                      <a:pPr marL="0" marR="0" lvl="0" indent="0" algn="r" defTabSz="914400" rtl="1" eaLnBrk="1" fontAlgn="b" latinLnBrk="0" hangingPunct="1">
                        <a:lnSpc>
                          <a:spcPct val="100000"/>
                        </a:lnSpc>
                        <a:spcBef>
                          <a:spcPts val="0"/>
                        </a:spcBef>
                        <a:spcAft>
                          <a:spcPts val="0"/>
                        </a:spcAft>
                        <a:buClrTx/>
                        <a:buSzTx/>
                        <a:buFontTx/>
                        <a:buNone/>
                        <a:tabLst/>
                        <a:defRPr/>
                      </a:pPr>
                      <a:r>
                        <a:rPr lang="ar-SY" sz="700" b="0" i="0" u="none" strike="noStrike" dirty="0" smtClean="0">
                          <a:solidFill>
                            <a:schemeClr val="tx1"/>
                          </a:solidFill>
                          <a:effectLst/>
                          <a:latin typeface="Calibri" panose="020F0502020204030204" pitchFamily="34" charset="0"/>
                          <a:cs typeface="Calibri" panose="020F0502020204030204" pitchFamily="34" charset="0"/>
                        </a:rPr>
                        <a:t>الفصل الثالث</a:t>
                      </a:r>
                      <a:endParaRPr lang="en-US" sz="700" b="0" i="0" u="none" strike="noStrike" dirty="0" smtClean="0">
                        <a:solidFill>
                          <a:srgbClr val="000000"/>
                        </a:solidFill>
                        <a:effectLst/>
                        <a:latin typeface="Calibri" panose="020F0502020204030204" pitchFamily="34" charset="0"/>
                        <a:cs typeface="Calibri" panose="020F0502020204030204" pitchFamily="34" charset="0"/>
                      </a:endParaRPr>
                    </a:p>
                  </a:txBody>
                  <a:tcPr marL="3010" marR="3010" marT="3010" marB="0">
                    <a:lnL>
                      <a:noFill/>
                    </a:lnL>
                    <a:lnR>
                      <a:noFill/>
                    </a:lnR>
                    <a:lnT>
                      <a:noFill/>
                    </a:lnT>
                    <a:lnB>
                      <a:noFill/>
                    </a:lnB>
                    <a:solidFill>
                      <a:schemeClr val="accent5"/>
                    </a:solidFill>
                  </a:tcPr>
                </a:tc>
                <a:tc>
                  <a:txBody>
                    <a:bodyPr/>
                    <a:lstStyle/>
                    <a:p>
                      <a:pPr algn="r" rtl="1" fontAlgn="b"/>
                      <a:r>
                        <a:rPr lang="ar-SY" sz="700" b="1" i="0" u="none" strike="noStrike" dirty="0" smtClean="0">
                          <a:solidFill>
                            <a:srgbClr val="000000"/>
                          </a:solidFill>
                          <a:effectLst/>
                          <a:latin typeface="Calibri" panose="020F0502020204030204" pitchFamily="34" charset="0"/>
                          <a:cs typeface="Calibri" panose="020F0502020204030204" pitchFamily="34" charset="0"/>
                        </a:rPr>
                        <a:t>التنفيذ</a:t>
                      </a:r>
                      <a:endParaRPr lang="en-US" sz="700" b="1" i="0" u="none" strike="noStrike" dirty="0">
                        <a:solidFill>
                          <a:srgbClr val="000000"/>
                        </a:solidFill>
                        <a:effectLst/>
                        <a:latin typeface="Calibri" panose="020F0502020204030204" pitchFamily="34" charset="0"/>
                        <a:cs typeface="Calibri" panose="020F0502020204030204" pitchFamily="34" charset="0"/>
                      </a:endParaRPr>
                    </a:p>
                  </a:txBody>
                  <a:tcPr marL="3010" marR="3010" marT="3010" marB="0">
                    <a:lnL>
                      <a:noFill/>
                    </a:lnL>
                    <a:lnR>
                      <a:noFill/>
                    </a:lnR>
                    <a:lnT>
                      <a:noFill/>
                    </a:lnT>
                    <a:lnB>
                      <a:noFill/>
                    </a:lnB>
                    <a:solidFill>
                      <a:schemeClr val="accent5"/>
                    </a:solidFill>
                  </a:tcPr>
                </a:tc>
                <a:extLst>
                  <a:ext uri="{0D108BD9-81ED-4DB2-BD59-A6C34878D82A}">
                    <a16:rowId xmlns:a16="http://schemas.microsoft.com/office/drawing/2014/main" val="2716231455"/>
                  </a:ext>
                </a:extLst>
              </a:tr>
              <a:tr h="101950">
                <a:tc>
                  <a:txBody>
                    <a:bodyPr/>
                    <a:lstStyle/>
                    <a:p>
                      <a:pPr algn="r" rtl="1" fontAlgn="b"/>
                      <a:endParaRPr lang="en-US" sz="700" b="0" i="0" u="none" strike="noStrike" dirty="0">
                        <a:solidFill>
                          <a:srgbClr val="000000"/>
                        </a:solidFill>
                        <a:effectLst/>
                        <a:latin typeface="Calibri" panose="020F0502020204030204" pitchFamily="34" charset="0"/>
                        <a:cs typeface="Calibri" panose="020F0502020204030204" pitchFamily="34" charset="0"/>
                      </a:endParaRPr>
                    </a:p>
                  </a:txBody>
                  <a:tcPr marL="3010" marR="3010" marT="3010" marB="0">
                    <a:lnL>
                      <a:noFill/>
                    </a:lnL>
                    <a:lnR>
                      <a:noFill/>
                    </a:lnR>
                    <a:lnT>
                      <a:noFill/>
                    </a:lnT>
                    <a:lnB>
                      <a:noFill/>
                    </a:lnB>
                    <a:solidFill>
                      <a:schemeClr val="accent5"/>
                    </a:solidFill>
                  </a:tcPr>
                </a:tc>
                <a:tc>
                  <a:txBody>
                    <a:bodyPr/>
                    <a:lstStyle/>
                    <a:p>
                      <a:pPr marL="0" marR="0" lvl="0" indent="0" algn="r" defTabSz="914400" rtl="1" eaLnBrk="1" fontAlgn="b" latinLnBrk="0" hangingPunct="1">
                        <a:lnSpc>
                          <a:spcPct val="100000"/>
                        </a:lnSpc>
                        <a:spcBef>
                          <a:spcPts val="0"/>
                        </a:spcBef>
                        <a:spcAft>
                          <a:spcPts val="0"/>
                        </a:spcAft>
                        <a:buClrTx/>
                        <a:buSzTx/>
                        <a:buFont typeface="+mj-lt"/>
                        <a:buNone/>
                        <a:tabLst/>
                        <a:defRPr/>
                      </a:pPr>
                      <a:r>
                        <a:rPr lang="ar-SY" sz="700" b="0" i="0" u="none" strike="noStrike" kern="1200" dirty="0" smtClean="0">
                          <a:solidFill>
                            <a:srgbClr val="000000"/>
                          </a:solidFill>
                          <a:effectLst/>
                          <a:latin typeface="Calibri" panose="020F0502020204030204" pitchFamily="34" charset="0"/>
                          <a:ea typeface="+mn-ea"/>
                          <a:cs typeface="Calibri" panose="020F0502020204030204" pitchFamily="34" charset="0"/>
                        </a:rPr>
                        <a:t>أولاً.        مخصصات الميزانية</a:t>
                      </a:r>
                      <a:endParaRPr lang="en-US" sz="700" b="0"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marL="3010" marR="3010" marT="3010" marB="0">
                    <a:lnL>
                      <a:noFill/>
                    </a:lnL>
                    <a:lnR>
                      <a:noFill/>
                    </a:lnR>
                    <a:lnT>
                      <a:noFill/>
                    </a:lnT>
                    <a:lnB>
                      <a:noFill/>
                    </a:lnB>
                    <a:solidFill>
                      <a:schemeClr val="accent5"/>
                    </a:solidFill>
                  </a:tcPr>
                </a:tc>
                <a:extLst>
                  <a:ext uri="{0D108BD9-81ED-4DB2-BD59-A6C34878D82A}">
                    <a16:rowId xmlns:a16="http://schemas.microsoft.com/office/drawing/2014/main" val="233969125"/>
                  </a:ext>
                </a:extLst>
              </a:tr>
              <a:tr h="101950">
                <a:tc>
                  <a:txBody>
                    <a:bodyPr/>
                    <a:lstStyle/>
                    <a:p>
                      <a:pPr algn="r" rtl="1" fontAlgn="b"/>
                      <a:endParaRPr lang="en-US" sz="700" b="0" i="0" u="none" strike="noStrike" dirty="0">
                        <a:solidFill>
                          <a:srgbClr val="000000"/>
                        </a:solidFill>
                        <a:effectLst/>
                        <a:latin typeface="Calibri" panose="020F0502020204030204" pitchFamily="34" charset="0"/>
                        <a:cs typeface="Calibri" panose="020F0502020204030204" pitchFamily="34" charset="0"/>
                      </a:endParaRPr>
                    </a:p>
                  </a:txBody>
                  <a:tcPr marL="3010" marR="3010" marT="3010" marB="0">
                    <a:lnL>
                      <a:noFill/>
                    </a:lnL>
                    <a:lnR>
                      <a:noFill/>
                    </a:lnR>
                    <a:lnT>
                      <a:noFill/>
                    </a:lnT>
                    <a:lnB>
                      <a:noFill/>
                    </a:lnB>
                    <a:solidFill>
                      <a:schemeClr val="accent5"/>
                    </a:solidFill>
                  </a:tcPr>
                </a:tc>
                <a:tc>
                  <a:txBody>
                    <a:bodyPr/>
                    <a:lstStyle/>
                    <a:p>
                      <a:pPr marL="0" marR="0" lvl="0" indent="0" algn="r" defTabSz="914400" rtl="1" eaLnBrk="1" fontAlgn="b" latinLnBrk="0" hangingPunct="1">
                        <a:lnSpc>
                          <a:spcPct val="100000"/>
                        </a:lnSpc>
                        <a:spcBef>
                          <a:spcPts val="0"/>
                        </a:spcBef>
                        <a:spcAft>
                          <a:spcPts val="0"/>
                        </a:spcAft>
                        <a:buClrTx/>
                        <a:buSzTx/>
                        <a:buFontTx/>
                        <a:buNone/>
                        <a:tabLst/>
                        <a:defRPr/>
                      </a:pPr>
                      <a:r>
                        <a:rPr lang="ar-SY" sz="700" b="0" i="0" u="none" strike="noStrike" kern="1200" dirty="0" smtClean="0">
                          <a:solidFill>
                            <a:srgbClr val="000000"/>
                          </a:solidFill>
                          <a:effectLst/>
                          <a:latin typeface="Calibri" panose="020F0502020204030204" pitchFamily="34" charset="0"/>
                          <a:ea typeface="+mn-ea"/>
                          <a:cs typeface="Calibri" panose="020F0502020204030204" pitchFamily="34" charset="0"/>
                        </a:rPr>
                        <a:t>ثانياً.       المشتريات</a:t>
                      </a:r>
                      <a:endParaRPr lang="en-US" sz="700" b="0"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marL="3010" marR="3010" marT="3010" marB="0">
                    <a:lnL>
                      <a:noFill/>
                    </a:lnL>
                    <a:lnR>
                      <a:noFill/>
                    </a:lnR>
                    <a:lnT>
                      <a:noFill/>
                    </a:lnT>
                    <a:lnB>
                      <a:noFill/>
                    </a:lnB>
                    <a:solidFill>
                      <a:schemeClr val="accent5"/>
                    </a:solidFill>
                  </a:tcPr>
                </a:tc>
                <a:extLst>
                  <a:ext uri="{0D108BD9-81ED-4DB2-BD59-A6C34878D82A}">
                    <a16:rowId xmlns:a16="http://schemas.microsoft.com/office/drawing/2014/main" val="891828316"/>
                  </a:ext>
                </a:extLst>
              </a:tr>
              <a:tr h="101950">
                <a:tc>
                  <a:txBody>
                    <a:bodyPr/>
                    <a:lstStyle/>
                    <a:p>
                      <a:pPr algn="r" rtl="1" fontAlgn="b"/>
                      <a:endParaRPr lang="en-US" sz="700" b="0" i="0" u="none" strike="noStrike" dirty="0">
                        <a:solidFill>
                          <a:srgbClr val="000000"/>
                        </a:solidFill>
                        <a:effectLst/>
                        <a:latin typeface="Calibri" panose="020F0502020204030204" pitchFamily="34" charset="0"/>
                        <a:cs typeface="Calibri" panose="020F0502020204030204" pitchFamily="34" charset="0"/>
                      </a:endParaRPr>
                    </a:p>
                  </a:txBody>
                  <a:tcPr marL="3010" marR="3010" marT="3010" marB="0">
                    <a:lnL>
                      <a:noFill/>
                    </a:lnL>
                    <a:lnR>
                      <a:noFill/>
                    </a:lnR>
                    <a:lnT>
                      <a:noFill/>
                    </a:lnT>
                    <a:lnB>
                      <a:noFill/>
                    </a:lnB>
                    <a:solidFill>
                      <a:schemeClr val="accent5"/>
                    </a:solidFill>
                  </a:tcPr>
                </a:tc>
                <a:tc>
                  <a:txBody>
                    <a:bodyPr/>
                    <a:lstStyle/>
                    <a:p>
                      <a:pPr marL="0" marR="0" lvl="0" indent="0" algn="r" defTabSz="914400" rtl="1" eaLnBrk="1" fontAlgn="b" latinLnBrk="0" hangingPunct="1">
                        <a:lnSpc>
                          <a:spcPct val="100000"/>
                        </a:lnSpc>
                        <a:spcBef>
                          <a:spcPts val="0"/>
                        </a:spcBef>
                        <a:spcAft>
                          <a:spcPts val="0"/>
                        </a:spcAft>
                        <a:buClrTx/>
                        <a:buSzTx/>
                        <a:buFont typeface="+mj-lt"/>
                        <a:buNone/>
                        <a:tabLst/>
                        <a:defRPr/>
                      </a:pPr>
                      <a:r>
                        <a:rPr lang="ar-SY" sz="700" b="0" i="0" u="none" strike="noStrike" kern="1200" dirty="0" smtClean="0">
                          <a:solidFill>
                            <a:srgbClr val="000000"/>
                          </a:solidFill>
                          <a:effectLst/>
                          <a:latin typeface="Calibri" panose="020F0502020204030204" pitchFamily="34" charset="0"/>
                          <a:ea typeface="+mn-ea"/>
                          <a:cs typeface="Calibri" panose="020F0502020204030204" pitchFamily="34" charset="0"/>
                        </a:rPr>
                        <a:t>ثالثاً.       الشركاء المنفذون</a:t>
                      </a:r>
                      <a:endParaRPr lang="en-US" sz="700" b="0"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marL="3010" marR="3010" marT="3010" marB="0">
                    <a:lnL>
                      <a:noFill/>
                    </a:lnL>
                    <a:lnR>
                      <a:noFill/>
                    </a:lnR>
                    <a:lnT>
                      <a:noFill/>
                    </a:lnT>
                    <a:lnB>
                      <a:noFill/>
                    </a:lnB>
                    <a:solidFill>
                      <a:schemeClr val="accent5"/>
                    </a:solidFill>
                  </a:tcPr>
                </a:tc>
                <a:extLst>
                  <a:ext uri="{0D108BD9-81ED-4DB2-BD59-A6C34878D82A}">
                    <a16:rowId xmlns:a16="http://schemas.microsoft.com/office/drawing/2014/main" val="3246133652"/>
                  </a:ext>
                </a:extLst>
              </a:tr>
              <a:tr h="101950">
                <a:tc>
                  <a:txBody>
                    <a:bodyPr/>
                    <a:lstStyle/>
                    <a:p>
                      <a:pPr algn="r" rtl="1" fontAlgn="b"/>
                      <a:endParaRPr lang="en-US" sz="700" b="0" i="0" u="none" strike="noStrike" dirty="0">
                        <a:solidFill>
                          <a:srgbClr val="000000"/>
                        </a:solidFill>
                        <a:effectLst/>
                        <a:latin typeface="Calibri" panose="020F0502020204030204" pitchFamily="34" charset="0"/>
                        <a:cs typeface="Calibri" panose="020F0502020204030204" pitchFamily="34" charset="0"/>
                      </a:endParaRPr>
                    </a:p>
                  </a:txBody>
                  <a:tcPr marL="3010" marR="3010" marT="3010" marB="0">
                    <a:lnL>
                      <a:noFill/>
                    </a:lnL>
                    <a:lnR>
                      <a:noFill/>
                    </a:lnR>
                    <a:lnT>
                      <a:noFill/>
                    </a:lnT>
                    <a:lnB>
                      <a:noFill/>
                    </a:lnB>
                    <a:solidFill>
                      <a:schemeClr val="accent5"/>
                    </a:solidFill>
                  </a:tcPr>
                </a:tc>
                <a:tc>
                  <a:txBody>
                    <a:bodyPr/>
                    <a:lstStyle/>
                    <a:p>
                      <a:pPr marL="0" marR="0" lvl="0" indent="0" algn="r" defTabSz="914400" rtl="1" eaLnBrk="1" fontAlgn="b" latinLnBrk="0" hangingPunct="1">
                        <a:lnSpc>
                          <a:spcPct val="100000"/>
                        </a:lnSpc>
                        <a:spcBef>
                          <a:spcPts val="0"/>
                        </a:spcBef>
                        <a:spcAft>
                          <a:spcPts val="0"/>
                        </a:spcAft>
                        <a:buClrTx/>
                        <a:buSzTx/>
                        <a:buFont typeface="+mj-lt"/>
                        <a:buNone/>
                        <a:tabLst/>
                        <a:defRPr/>
                      </a:pPr>
                      <a:r>
                        <a:rPr lang="ar-SY" sz="700" b="0" i="0" u="none" strike="noStrike" kern="1200" dirty="0" smtClean="0">
                          <a:solidFill>
                            <a:srgbClr val="000000"/>
                          </a:solidFill>
                          <a:effectLst/>
                          <a:latin typeface="Calibri" panose="020F0502020204030204" pitchFamily="34" charset="0"/>
                          <a:ea typeface="+mn-ea"/>
                          <a:cs typeface="Calibri" panose="020F0502020204030204" pitchFamily="34" charset="0"/>
                        </a:rPr>
                        <a:t>رابعاً.      حراسة الأصول وإدارة الممتلكات</a:t>
                      </a:r>
                      <a:endParaRPr lang="en-US" sz="700" b="0" i="0" u="none" strike="noStrike" kern="1200" dirty="0" smtClean="0">
                        <a:solidFill>
                          <a:srgbClr val="000000"/>
                        </a:solidFill>
                        <a:effectLst/>
                        <a:latin typeface="Calibri" panose="020F0502020204030204" pitchFamily="34" charset="0"/>
                        <a:ea typeface="+mn-ea"/>
                        <a:cs typeface="Calibri" panose="020F0502020204030204" pitchFamily="34" charset="0"/>
                      </a:endParaRPr>
                    </a:p>
                  </a:txBody>
                  <a:tcPr marL="3010" marR="3010" marT="3010" marB="0">
                    <a:lnL>
                      <a:noFill/>
                    </a:lnL>
                    <a:lnR>
                      <a:noFill/>
                    </a:lnR>
                    <a:lnT>
                      <a:noFill/>
                    </a:lnT>
                    <a:lnB>
                      <a:noFill/>
                    </a:lnB>
                    <a:solidFill>
                      <a:schemeClr val="accent5"/>
                    </a:solidFill>
                  </a:tcPr>
                </a:tc>
                <a:extLst>
                  <a:ext uri="{0D108BD9-81ED-4DB2-BD59-A6C34878D82A}">
                    <a16:rowId xmlns:a16="http://schemas.microsoft.com/office/drawing/2014/main" val="3048615823"/>
                  </a:ext>
                </a:extLst>
              </a:tr>
              <a:tr h="101950">
                <a:tc>
                  <a:txBody>
                    <a:bodyPr/>
                    <a:lstStyle/>
                    <a:p>
                      <a:pPr algn="r" rtl="1" fontAlgn="b"/>
                      <a:endParaRPr lang="en-US" sz="700" b="0" i="0" u="none" strike="noStrike" dirty="0">
                        <a:solidFill>
                          <a:srgbClr val="000000"/>
                        </a:solidFill>
                        <a:effectLst/>
                        <a:latin typeface="Calibri" panose="020F0502020204030204" pitchFamily="34" charset="0"/>
                        <a:cs typeface="Calibri" panose="020F0502020204030204" pitchFamily="34" charset="0"/>
                      </a:endParaRPr>
                    </a:p>
                  </a:txBody>
                  <a:tcPr marL="3010" marR="3010" marT="3010" marB="0">
                    <a:lnL>
                      <a:noFill/>
                    </a:lnL>
                    <a:lnR>
                      <a:noFill/>
                    </a:lnR>
                    <a:lnT>
                      <a:noFill/>
                    </a:lnT>
                    <a:lnB>
                      <a:noFill/>
                    </a:lnB>
                    <a:solidFill>
                      <a:schemeClr val="accent5"/>
                    </a:solidFill>
                  </a:tcPr>
                </a:tc>
                <a:tc>
                  <a:txBody>
                    <a:bodyPr/>
                    <a:lstStyle/>
                    <a:p>
                      <a:pPr marL="0" marR="0" lvl="0" indent="0" algn="r" defTabSz="914400" rtl="1" eaLnBrk="1" fontAlgn="b" latinLnBrk="0" hangingPunct="1">
                        <a:lnSpc>
                          <a:spcPct val="100000"/>
                        </a:lnSpc>
                        <a:spcBef>
                          <a:spcPts val="0"/>
                        </a:spcBef>
                        <a:spcAft>
                          <a:spcPts val="0"/>
                        </a:spcAft>
                        <a:buClrTx/>
                        <a:buSzTx/>
                        <a:buFont typeface="+mj-lt"/>
                        <a:buNone/>
                        <a:tabLst/>
                        <a:defRPr/>
                      </a:pPr>
                      <a:r>
                        <a:rPr lang="ar-SY" sz="700" b="0" i="0" u="none" strike="noStrike" kern="1200" dirty="0" smtClean="0">
                          <a:solidFill>
                            <a:srgbClr val="000000"/>
                          </a:solidFill>
                          <a:effectLst/>
                          <a:latin typeface="Calibri" panose="020F0502020204030204" pitchFamily="34" charset="0"/>
                          <a:ea typeface="+mn-ea"/>
                          <a:cs typeface="Calibri" panose="020F0502020204030204" pitchFamily="34" charset="0"/>
                        </a:rPr>
                        <a:t>خامساً.    المحاسبة </a:t>
                      </a:r>
                      <a:endParaRPr lang="en-US" sz="700" b="0"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marL="3010" marR="3010" marT="3010" marB="0">
                    <a:lnL>
                      <a:noFill/>
                    </a:lnL>
                    <a:lnR>
                      <a:noFill/>
                    </a:lnR>
                    <a:lnT>
                      <a:noFill/>
                    </a:lnT>
                    <a:lnB>
                      <a:noFill/>
                    </a:lnB>
                    <a:solidFill>
                      <a:schemeClr val="accent5"/>
                    </a:solidFill>
                  </a:tcPr>
                </a:tc>
                <a:extLst>
                  <a:ext uri="{0D108BD9-81ED-4DB2-BD59-A6C34878D82A}">
                    <a16:rowId xmlns:a16="http://schemas.microsoft.com/office/drawing/2014/main" val="3472537396"/>
                  </a:ext>
                </a:extLst>
              </a:tr>
              <a:tr h="101950">
                <a:tc>
                  <a:txBody>
                    <a:bodyPr/>
                    <a:lstStyle/>
                    <a:p>
                      <a:pPr algn="r" rtl="1" fontAlgn="b"/>
                      <a:endParaRPr lang="en-US" sz="700" b="0" i="0" u="none" strike="noStrike" dirty="0">
                        <a:solidFill>
                          <a:srgbClr val="000000"/>
                        </a:solidFill>
                        <a:effectLst/>
                        <a:latin typeface="Calibri" panose="020F0502020204030204" pitchFamily="34" charset="0"/>
                        <a:cs typeface="Calibri" panose="020F0502020204030204" pitchFamily="34" charset="0"/>
                      </a:endParaRPr>
                    </a:p>
                  </a:txBody>
                  <a:tcPr marL="3010" marR="3010" marT="3010" marB="0">
                    <a:lnL>
                      <a:noFill/>
                    </a:lnL>
                    <a:lnR>
                      <a:noFill/>
                    </a:lnR>
                    <a:lnT>
                      <a:noFill/>
                    </a:lnT>
                    <a:lnB>
                      <a:noFill/>
                    </a:lnB>
                    <a:solidFill>
                      <a:schemeClr val="accent5"/>
                    </a:solidFill>
                  </a:tcPr>
                </a:tc>
                <a:tc>
                  <a:txBody>
                    <a:bodyPr/>
                    <a:lstStyle/>
                    <a:p>
                      <a:pPr marL="0" marR="0" lvl="0" indent="0" algn="r" defTabSz="914400" rtl="1" eaLnBrk="1" fontAlgn="b" latinLnBrk="0" hangingPunct="1">
                        <a:lnSpc>
                          <a:spcPct val="100000"/>
                        </a:lnSpc>
                        <a:spcBef>
                          <a:spcPts val="0"/>
                        </a:spcBef>
                        <a:spcAft>
                          <a:spcPts val="0"/>
                        </a:spcAft>
                        <a:buClrTx/>
                        <a:buSzTx/>
                        <a:buFont typeface="+mj-lt"/>
                        <a:buNone/>
                        <a:tabLst/>
                        <a:defRPr/>
                      </a:pPr>
                      <a:r>
                        <a:rPr lang="ar-SY" sz="700" b="0" i="0" u="none" strike="noStrike" kern="1200" dirty="0" smtClean="0">
                          <a:solidFill>
                            <a:srgbClr val="000000"/>
                          </a:solidFill>
                          <a:effectLst/>
                          <a:latin typeface="Calibri" panose="020F0502020204030204" pitchFamily="34" charset="0"/>
                          <a:ea typeface="+mn-ea"/>
                          <a:cs typeface="Calibri" panose="020F0502020204030204" pitchFamily="34" charset="0"/>
                        </a:rPr>
                        <a:t>سادساً.    إدارة الخزانة والاستثمارات</a:t>
                      </a:r>
                      <a:endParaRPr lang="en-US" sz="700" b="0"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marL="3010" marR="3010" marT="3010" marB="0">
                    <a:lnL>
                      <a:noFill/>
                    </a:lnL>
                    <a:lnR>
                      <a:noFill/>
                    </a:lnR>
                    <a:lnT>
                      <a:noFill/>
                    </a:lnT>
                    <a:lnB>
                      <a:noFill/>
                    </a:lnB>
                    <a:solidFill>
                      <a:schemeClr val="accent5"/>
                    </a:solidFill>
                  </a:tcPr>
                </a:tc>
                <a:extLst>
                  <a:ext uri="{0D108BD9-81ED-4DB2-BD59-A6C34878D82A}">
                    <a16:rowId xmlns:a16="http://schemas.microsoft.com/office/drawing/2014/main" val="2560371128"/>
                  </a:ext>
                </a:extLst>
              </a:tr>
              <a:tr h="101950">
                <a:tc>
                  <a:txBody>
                    <a:bodyPr/>
                    <a:lstStyle/>
                    <a:p>
                      <a:pPr algn="r" rtl="1" fontAlgn="b"/>
                      <a:endParaRPr lang="en-US" sz="700" b="0" i="0" u="none" strike="noStrike" dirty="0">
                        <a:solidFill>
                          <a:srgbClr val="000000"/>
                        </a:solidFill>
                        <a:effectLst/>
                        <a:latin typeface="Calibri" panose="020F0502020204030204" pitchFamily="34" charset="0"/>
                        <a:cs typeface="Calibri" panose="020F0502020204030204" pitchFamily="34" charset="0"/>
                      </a:endParaRPr>
                    </a:p>
                  </a:txBody>
                  <a:tcPr marL="3010" marR="3010" marT="3010" marB="0">
                    <a:lnL>
                      <a:noFill/>
                    </a:lnL>
                    <a:lnR>
                      <a:noFill/>
                    </a:lnR>
                    <a:lnT>
                      <a:noFill/>
                    </a:lnT>
                    <a:lnB>
                      <a:noFill/>
                    </a:lnB>
                    <a:solidFill>
                      <a:schemeClr val="accent5"/>
                    </a:solidFill>
                  </a:tcPr>
                </a:tc>
                <a:tc>
                  <a:txBody>
                    <a:bodyPr/>
                    <a:lstStyle/>
                    <a:p>
                      <a:pPr marL="0" marR="0" lvl="0" indent="0" algn="r" defTabSz="914400" rtl="1" eaLnBrk="1" fontAlgn="b" latinLnBrk="0" hangingPunct="1">
                        <a:lnSpc>
                          <a:spcPct val="100000"/>
                        </a:lnSpc>
                        <a:spcBef>
                          <a:spcPts val="0"/>
                        </a:spcBef>
                        <a:spcAft>
                          <a:spcPts val="0"/>
                        </a:spcAft>
                        <a:buClrTx/>
                        <a:buSzTx/>
                        <a:buFont typeface="+mj-lt"/>
                        <a:buNone/>
                        <a:tabLst/>
                        <a:defRPr/>
                      </a:pPr>
                      <a:r>
                        <a:rPr lang="ar-SY" sz="700" b="0" i="0" u="none" strike="noStrike" kern="1200" dirty="0" smtClean="0">
                          <a:solidFill>
                            <a:srgbClr val="000000"/>
                          </a:solidFill>
                          <a:effectLst/>
                          <a:latin typeface="Calibri" panose="020F0502020204030204" pitchFamily="34" charset="0"/>
                          <a:ea typeface="+mn-ea"/>
                          <a:cs typeface="Calibri" panose="020F0502020204030204" pitchFamily="34" charset="0"/>
                        </a:rPr>
                        <a:t>سابعاً.      الإكراميات</a:t>
                      </a:r>
                      <a:endParaRPr lang="en-US" sz="700" b="0" i="0" u="none" strike="noStrike" kern="1200" dirty="0" smtClean="0">
                        <a:solidFill>
                          <a:srgbClr val="000000"/>
                        </a:solidFill>
                        <a:effectLst/>
                        <a:latin typeface="Calibri" panose="020F0502020204030204" pitchFamily="34" charset="0"/>
                        <a:ea typeface="+mn-ea"/>
                        <a:cs typeface="Calibri" panose="020F0502020204030204" pitchFamily="34" charset="0"/>
                      </a:endParaRPr>
                    </a:p>
                  </a:txBody>
                  <a:tcPr marL="3010" marR="3010" marT="3010" marB="0">
                    <a:lnL>
                      <a:noFill/>
                    </a:lnL>
                    <a:lnR>
                      <a:noFill/>
                    </a:lnR>
                    <a:lnT>
                      <a:noFill/>
                    </a:lnT>
                    <a:lnB>
                      <a:noFill/>
                    </a:lnB>
                    <a:solidFill>
                      <a:schemeClr val="accent5"/>
                    </a:solidFill>
                  </a:tcPr>
                </a:tc>
                <a:extLst>
                  <a:ext uri="{0D108BD9-81ED-4DB2-BD59-A6C34878D82A}">
                    <a16:rowId xmlns:a16="http://schemas.microsoft.com/office/drawing/2014/main" val="1242176459"/>
                  </a:ext>
                </a:extLst>
              </a:tr>
              <a:tr h="101950">
                <a:tc>
                  <a:txBody>
                    <a:bodyPr/>
                    <a:lstStyle/>
                    <a:p>
                      <a:pPr algn="r" rtl="1" fontAlgn="b"/>
                      <a:r>
                        <a:rPr lang="ar-SY" sz="700" b="0" i="0" u="none" strike="noStrike" dirty="0" smtClean="0">
                          <a:solidFill>
                            <a:schemeClr val="tx1"/>
                          </a:solidFill>
                          <a:effectLst/>
                          <a:latin typeface="Calibri" panose="020F0502020204030204" pitchFamily="34" charset="0"/>
                          <a:cs typeface="Calibri" panose="020F0502020204030204" pitchFamily="34" charset="0"/>
                        </a:rPr>
                        <a:t>الفصل الرابع</a:t>
                      </a:r>
                      <a:endParaRPr lang="en-US" sz="700" b="0" i="0" u="none" strike="noStrike" dirty="0">
                        <a:solidFill>
                          <a:srgbClr val="000000"/>
                        </a:solidFill>
                        <a:effectLst/>
                        <a:latin typeface="Calibri" panose="020F0502020204030204" pitchFamily="34" charset="0"/>
                        <a:cs typeface="Calibri" panose="020F0502020204030204" pitchFamily="34" charset="0"/>
                      </a:endParaRPr>
                    </a:p>
                  </a:txBody>
                  <a:tcPr marL="3010" marR="3010" marT="3010" marB="0">
                    <a:lnL>
                      <a:noFill/>
                    </a:lnL>
                    <a:lnR>
                      <a:noFill/>
                    </a:lnR>
                    <a:lnT>
                      <a:noFill/>
                    </a:lnT>
                    <a:lnB>
                      <a:noFill/>
                    </a:lnB>
                    <a:solidFill>
                      <a:schemeClr val="accent5"/>
                    </a:solidFill>
                  </a:tcPr>
                </a:tc>
                <a:tc>
                  <a:txBody>
                    <a:bodyPr/>
                    <a:lstStyle/>
                    <a:p>
                      <a:pPr algn="r" rtl="1" fontAlgn="b"/>
                      <a:r>
                        <a:rPr lang="ar-SY" sz="700" b="1" i="0" u="none" strike="noStrike" dirty="0" smtClean="0">
                          <a:solidFill>
                            <a:srgbClr val="000000"/>
                          </a:solidFill>
                          <a:effectLst/>
                          <a:latin typeface="Calibri" panose="020F0502020204030204" pitchFamily="34" charset="0"/>
                          <a:cs typeface="Calibri" panose="020F0502020204030204" pitchFamily="34" charset="0"/>
                        </a:rPr>
                        <a:t>إعداد التقارير</a:t>
                      </a:r>
                      <a:endParaRPr lang="en-US" sz="700" b="1" i="0" u="none" strike="noStrike" dirty="0">
                        <a:solidFill>
                          <a:srgbClr val="000000"/>
                        </a:solidFill>
                        <a:effectLst/>
                        <a:latin typeface="Calibri" panose="020F0502020204030204" pitchFamily="34" charset="0"/>
                        <a:cs typeface="Calibri" panose="020F0502020204030204" pitchFamily="34" charset="0"/>
                      </a:endParaRPr>
                    </a:p>
                  </a:txBody>
                  <a:tcPr marL="3010" marR="3010" marT="3010" marB="0">
                    <a:lnL>
                      <a:noFill/>
                    </a:lnL>
                    <a:lnR>
                      <a:noFill/>
                    </a:lnR>
                    <a:lnT>
                      <a:noFill/>
                    </a:lnT>
                    <a:lnB>
                      <a:noFill/>
                    </a:lnB>
                    <a:solidFill>
                      <a:schemeClr val="accent5"/>
                    </a:solidFill>
                  </a:tcPr>
                </a:tc>
                <a:extLst>
                  <a:ext uri="{0D108BD9-81ED-4DB2-BD59-A6C34878D82A}">
                    <a16:rowId xmlns:a16="http://schemas.microsoft.com/office/drawing/2014/main" val="2128835016"/>
                  </a:ext>
                </a:extLst>
              </a:tr>
              <a:tr h="101950">
                <a:tc>
                  <a:txBody>
                    <a:bodyPr/>
                    <a:lstStyle/>
                    <a:p>
                      <a:pPr algn="r" rtl="1" fontAlgn="b"/>
                      <a:endParaRPr lang="en-US" sz="700" b="0" i="0" u="none" strike="noStrike" dirty="0">
                        <a:solidFill>
                          <a:srgbClr val="000000"/>
                        </a:solidFill>
                        <a:effectLst/>
                        <a:latin typeface="Calibri" panose="020F0502020204030204" pitchFamily="34" charset="0"/>
                        <a:cs typeface="Calibri" panose="020F0502020204030204" pitchFamily="34" charset="0"/>
                      </a:endParaRPr>
                    </a:p>
                  </a:txBody>
                  <a:tcPr marL="3010" marR="3010" marT="3010" marB="0">
                    <a:lnL>
                      <a:noFill/>
                    </a:lnL>
                    <a:lnR>
                      <a:noFill/>
                    </a:lnR>
                    <a:lnT>
                      <a:noFill/>
                    </a:lnT>
                    <a:lnB>
                      <a:noFill/>
                    </a:lnB>
                    <a:solidFill>
                      <a:schemeClr val="accent5"/>
                    </a:solidFill>
                  </a:tcPr>
                </a:tc>
                <a:tc>
                  <a:txBody>
                    <a:bodyPr/>
                    <a:lstStyle/>
                    <a:p>
                      <a:pPr marL="0" indent="0" algn="r" rtl="1" fontAlgn="b">
                        <a:buFont typeface="+mj-lt"/>
                        <a:buNone/>
                      </a:pPr>
                      <a:r>
                        <a:rPr lang="ar-SY" sz="700" b="0" i="0" u="none" strike="noStrike" dirty="0" smtClean="0">
                          <a:solidFill>
                            <a:srgbClr val="000000"/>
                          </a:solidFill>
                          <a:effectLst/>
                          <a:latin typeface="Calibri" panose="020F0502020204030204" pitchFamily="34" charset="0"/>
                          <a:cs typeface="Calibri" panose="020F0502020204030204" pitchFamily="34" charset="0"/>
                        </a:rPr>
                        <a:t>أولاً.         البيانات المالية</a:t>
                      </a:r>
                      <a:endParaRPr lang="en-US" sz="700" b="0" i="0" u="none" strike="noStrike" dirty="0">
                        <a:solidFill>
                          <a:srgbClr val="000000"/>
                        </a:solidFill>
                        <a:effectLst/>
                        <a:latin typeface="Calibri" panose="020F0502020204030204" pitchFamily="34" charset="0"/>
                        <a:cs typeface="Calibri" panose="020F0502020204030204" pitchFamily="34" charset="0"/>
                      </a:endParaRPr>
                    </a:p>
                  </a:txBody>
                  <a:tcPr marL="3010" marR="3010" marT="3010" marB="0">
                    <a:lnL>
                      <a:noFill/>
                    </a:lnL>
                    <a:lnR>
                      <a:noFill/>
                    </a:lnR>
                    <a:lnT>
                      <a:noFill/>
                    </a:lnT>
                    <a:lnB>
                      <a:noFill/>
                    </a:lnB>
                    <a:solidFill>
                      <a:schemeClr val="accent5"/>
                    </a:solidFill>
                  </a:tcPr>
                </a:tc>
                <a:extLst>
                  <a:ext uri="{0D108BD9-81ED-4DB2-BD59-A6C34878D82A}">
                    <a16:rowId xmlns:a16="http://schemas.microsoft.com/office/drawing/2014/main" val="3471043887"/>
                  </a:ext>
                </a:extLst>
              </a:tr>
              <a:tr h="101950">
                <a:tc>
                  <a:txBody>
                    <a:bodyPr/>
                    <a:lstStyle/>
                    <a:p>
                      <a:pPr algn="r" rtl="1" fontAlgn="b"/>
                      <a:endParaRPr lang="en-US" sz="700" b="0" i="0" u="none" strike="noStrike" dirty="0">
                        <a:solidFill>
                          <a:srgbClr val="000000"/>
                        </a:solidFill>
                        <a:effectLst/>
                        <a:latin typeface="Calibri" panose="020F0502020204030204" pitchFamily="34" charset="0"/>
                        <a:cs typeface="Calibri" panose="020F0502020204030204" pitchFamily="34" charset="0"/>
                      </a:endParaRPr>
                    </a:p>
                  </a:txBody>
                  <a:tcPr marL="3010" marR="3010" marT="3010" marB="0">
                    <a:lnL>
                      <a:noFill/>
                    </a:lnL>
                    <a:lnR>
                      <a:noFill/>
                    </a:lnR>
                    <a:lnT>
                      <a:noFill/>
                    </a:lnT>
                    <a:lnB>
                      <a:noFill/>
                    </a:lnB>
                    <a:solidFill>
                      <a:schemeClr val="accent5"/>
                    </a:solidFill>
                  </a:tcPr>
                </a:tc>
                <a:tc>
                  <a:txBody>
                    <a:bodyPr/>
                    <a:lstStyle/>
                    <a:p>
                      <a:pPr marL="0" indent="0" algn="r" rtl="1" fontAlgn="b">
                        <a:buFont typeface="+mj-lt"/>
                        <a:buNone/>
                      </a:pPr>
                      <a:r>
                        <a:rPr lang="ar-SY" sz="700" b="0" i="0" u="none" strike="noStrike" dirty="0" smtClean="0">
                          <a:solidFill>
                            <a:srgbClr val="000000"/>
                          </a:solidFill>
                          <a:effectLst/>
                          <a:latin typeface="Calibri" panose="020F0502020204030204" pitchFamily="34" charset="0"/>
                          <a:cs typeface="Calibri" panose="020F0502020204030204" pitchFamily="34" charset="0"/>
                        </a:rPr>
                        <a:t>ثانياً.         تقارير الأداء</a:t>
                      </a:r>
                      <a:endParaRPr lang="en-150" sz="700" b="0" i="0" u="none" strike="noStrike" dirty="0" smtClean="0">
                        <a:solidFill>
                          <a:srgbClr val="000000"/>
                        </a:solidFill>
                        <a:effectLst/>
                        <a:latin typeface="Calibri" panose="020F0502020204030204" pitchFamily="34" charset="0"/>
                        <a:cs typeface="Calibri" panose="020F0502020204030204" pitchFamily="34" charset="0"/>
                      </a:endParaRPr>
                    </a:p>
                  </a:txBody>
                  <a:tcPr marL="3010" marR="3010" marT="3010" marB="0">
                    <a:lnL>
                      <a:noFill/>
                    </a:lnL>
                    <a:lnR>
                      <a:noFill/>
                    </a:lnR>
                    <a:lnT>
                      <a:noFill/>
                    </a:lnT>
                    <a:lnB>
                      <a:noFill/>
                    </a:lnB>
                    <a:solidFill>
                      <a:schemeClr val="accent5"/>
                    </a:solidFill>
                  </a:tcPr>
                </a:tc>
                <a:extLst>
                  <a:ext uri="{0D108BD9-81ED-4DB2-BD59-A6C34878D82A}">
                    <a16:rowId xmlns:a16="http://schemas.microsoft.com/office/drawing/2014/main" val="844171865"/>
                  </a:ext>
                </a:extLst>
              </a:tr>
              <a:tr h="101950">
                <a:tc>
                  <a:txBody>
                    <a:bodyPr/>
                    <a:lstStyle/>
                    <a:p>
                      <a:pPr algn="r" rtl="1" fontAlgn="b"/>
                      <a:r>
                        <a:rPr lang="ar-SY" sz="700" b="0" i="0" u="none" strike="noStrike" dirty="0" smtClean="0">
                          <a:solidFill>
                            <a:schemeClr val="tx1"/>
                          </a:solidFill>
                          <a:effectLst/>
                          <a:latin typeface="Calibri" panose="020F0502020204030204" pitchFamily="34" charset="0"/>
                          <a:cs typeface="Calibri" panose="020F0502020204030204" pitchFamily="34" charset="0"/>
                        </a:rPr>
                        <a:t>الفصل الخامس</a:t>
                      </a:r>
                      <a:endParaRPr lang="en-US" sz="700" b="0" i="0" u="none" strike="noStrike" dirty="0">
                        <a:solidFill>
                          <a:srgbClr val="000000"/>
                        </a:solidFill>
                        <a:effectLst/>
                        <a:latin typeface="Calibri" panose="020F0502020204030204" pitchFamily="34" charset="0"/>
                        <a:cs typeface="Calibri" panose="020F0502020204030204" pitchFamily="34" charset="0"/>
                      </a:endParaRPr>
                    </a:p>
                  </a:txBody>
                  <a:tcPr marL="3010" marR="3010" marT="3010" marB="0">
                    <a:lnL>
                      <a:noFill/>
                    </a:lnL>
                    <a:lnR>
                      <a:noFill/>
                    </a:lnR>
                    <a:lnT>
                      <a:noFill/>
                    </a:lnT>
                    <a:lnB>
                      <a:noFill/>
                    </a:lnB>
                    <a:solidFill>
                      <a:schemeClr val="accent5"/>
                    </a:solidFill>
                  </a:tcPr>
                </a:tc>
                <a:tc>
                  <a:txBody>
                    <a:bodyPr/>
                    <a:lstStyle/>
                    <a:p>
                      <a:pPr algn="r" rtl="1" fontAlgn="b"/>
                      <a:r>
                        <a:rPr lang="ar-SY" sz="700" b="1" i="0" u="none" strike="noStrike" dirty="0" smtClean="0">
                          <a:solidFill>
                            <a:srgbClr val="000000"/>
                          </a:solidFill>
                          <a:effectLst/>
                          <a:latin typeface="Calibri" panose="020F0502020204030204" pitchFamily="34" charset="0"/>
                          <a:cs typeface="Calibri" panose="020F0502020204030204" pitchFamily="34" charset="0"/>
                        </a:rPr>
                        <a:t>الرصد والمراقبة</a:t>
                      </a:r>
                      <a:endParaRPr lang="en-US" sz="700" b="1" i="0" u="none" strike="noStrike" dirty="0">
                        <a:solidFill>
                          <a:srgbClr val="000000"/>
                        </a:solidFill>
                        <a:effectLst/>
                        <a:latin typeface="Calibri" panose="020F0502020204030204" pitchFamily="34" charset="0"/>
                        <a:cs typeface="Calibri" panose="020F0502020204030204" pitchFamily="34" charset="0"/>
                      </a:endParaRPr>
                    </a:p>
                  </a:txBody>
                  <a:tcPr marL="3010" marR="3010" marT="3010" marB="0">
                    <a:lnL>
                      <a:noFill/>
                    </a:lnL>
                    <a:lnR>
                      <a:noFill/>
                    </a:lnR>
                    <a:lnT>
                      <a:noFill/>
                    </a:lnT>
                    <a:lnB>
                      <a:noFill/>
                    </a:lnB>
                    <a:solidFill>
                      <a:schemeClr val="accent5"/>
                    </a:solidFill>
                  </a:tcPr>
                </a:tc>
                <a:extLst>
                  <a:ext uri="{0D108BD9-81ED-4DB2-BD59-A6C34878D82A}">
                    <a16:rowId xmlns:a16="http://schemas.microsoft.com/office/drawing/2014/main" val="2819771201"/>
                  </a:ext>
                </a:extLst>
              </a:tr>
              <a:tr h="0">
                <a:tc>
                  <a:txBody>
                    <a:bodyPr/>
                    <a:lstStyle/>
                    <a:p>
                      <a:pPr algn="r" rtl="1" fontAlgn="b"/>
                      <a:endParaRPr lang="en-US" sz="700" b="0" i="0" u="none" strike="noStrike" dirty="0">
                        <a:solidFill>
                          <a:srgbClr val="000000"/>
                        </a:solidFill>
                        <a:effectLst/>
                        <a:latin typeface="Calibri" panose="020F0502020204030204" pitchFamily="34" charset="0"/>
                        <a:cs typeface="Calibri" panose="020F0502020204030204" pitchFamily="34" charset="0"/>
                      </a:endParaRPr>
                    </a:p>
                  </a:txBody>
                  <a:tcPr marL="3010" marR="3010" marT="3010" marB="0">
                    <a:lnL>
                      <a:noFill/>
                    </a:lnL>
                    <a:lnR>
                      <a:noFill/>
                    </a:lnR>
                    <a:lnT>
                      <a:noFill/>
                    </a:lnT>
                    <a:lnB>
                      <a:noFill/>
                    </a:lnB>
                    <a:solidFill>
                      <a:schemeClr val="accent5"/>
                    </a:solidFill>
                  </a:tcPr>
                </a:tc>
                <a:tc>
                  <a:txBody>
                    <a:bodyPr/>
                    <a:lstStyle/>
                    <a:p>
                      <a:pPr marL="0" indent="0" algn="r" rtl="1" fontAlgn="b">
                        <a:buFont typeface="+mj-lt"/>
                        <a:buNone/>
                      </a:pPr>
                      <a:r>
                        <a:rPr lang="ar-SY" sz="700" b="0" i="0" u="none" strike="noStrike" dirty="0" smtClean="0">
                          <a:solidFill>
                            <a:srgbClr val="000000"/>
                          </a:solidFill>
                          <a:effectLst/>
                          <a:latin typeface="Calibri" panose="020F0502020204030204" pitchFamily="34" charset="0"/>
                          <a:cs typeface="Calibri" panose="020F0502020204030204" pitchFamily="34" charset="0"/>
                        </a:rPr>
                        <a:t>أولاً.          إدارة المخاطر ورصد الأداء</a:t>
                      </a:r>
                      <a:endParaRPr lang="en-150" sz="700" b="0" i="0" u="none" strike="noStrike" baseline="0" dirty="0" smtClean="0">
                        <a:solidFill>
                          <a:srgbClr val="000000"/>
                        </a:solidFill>
                        <a:effectLst/>
                        <a:latin typeface="Calibri" panose="020F0502020204030204" pitchFamily="34" charset="0"/>
                        <a:cs typeface="Calibri" panose="020F0502020204030204" pitchFamily="34" charset="0"/>
                      </a:endParaRPr>
                    </a:p>
                  </a:txBody>
                  <a:tcPr marL="3010" marR="3010" marT="3010" marB="0">
                    <a:lnL>
                      <a:noFill/>
                    </a:lnL>
                    <a:lnR>
                      <a:noFill/>
                    </a:lnR>
                    <a:lnT>
                      <a:noFill/>
                    </a:lnT>
                    <a:lnB>
                      <a:noFill/>
                    </a:lnB>
                    <a:solidFill>
                      <a:schemeClr val="accent5"/>
                    </a:solidFill>
                  </a:tcPr>
                </a:tc>
                <a:extLst>
                  <a:ext uri="{0D108BD9-81ED-4DB2-BD59-A6C34878D82A}">
                    <a16:rowId xmlns:a16="http://schemas.microsoft.com/office/drawing/2014/main" val="2209032507"/>
                  </a:ext>
                </a:extLst>
              </a:tr>
              <a:tr h="101950">
                <a:tc>
                  <a:txBody>
                    <a:bodyPr/>
                    <a:lstStyle/>
                    <a:p>
                      <a:pPr algn="r" rtl="1" fontAlgn="b"/>
                      <a:endParaRPr lang="en-US" sz="700" b="0" i="0" u="none" strike="noStrike" dirty="0">
                        <a:solidFill>
                          <a:srgbClr val="000000"/>
                        </a:solidFill>
                        <a:effectLst/>
                        <a:latin typeface="Calibri" panose="020F0502020204030204" pitchFamily="34" charset="0"/>
                        <a:cs typeface="Calibri" panose="020F0502020204030204" pitchFamily="34" charset="0"/>
                      </a:endParaRPr>
                    </a:p>
                  </a:txBody>
                  <a:tcPr marL="3010" marR="3010" marT="3010" marB="0">
                    <a:lnL>
                      <a:noFill/>
                    </a:lnL>
                    <a:lnR>
                      <a:noFill/>
                    </a:lnR>
                    <a:lnT>
                      <a:noFill/>
                    </a:lnT>
                    <a:lnB>
                      <a:noFill/>
                    </a:lnB>
                    <a:solidFill>
                      <a:schemeClr val="accent5"/>
                    </a:solidFill>
                  </a:tcPr>
                </a:tc>
                <a:tc>
                  <a:txBody>
                    <a:bodyPr/>
                    <a:lstStyle/>
                    <a:p>
                      <a:pPr marL="0" indent="0" algn="r" rtl="1" fontAlgn="b">
                        <a:buFont typeface="+mj-lt"/>
                        <a:buNone/>
                      </a:pPr>
                      <a:r>
                        <a:rPr lang="ar-SY" sz="700" b="0" i="0" u="none" strike="noStrike" dirty="0" smtClean="0">
                          <a:solidFill>
                            <a:srgbClr val="000000"/>
                          </a:solidFill>
                          <a:effectLst/>
                          <a:latin typeface="Calibri" panose="020F0502020204030204" pitchFamily="34" charset="0"/>
                          <a:cs typeface="Calibri" panose="020F0502020204030204" pitchFamily="34" charset="0"/>
                        </a:rPr>
                        <a:t>ثانياً.         الرقابة الداخلية</a:t>
                      </a:r>
                      <a:endParaRPr lang="en-US" sz="700" b="0" i="0" u="none" strike="noStrike" dirty="0">
                        <a:solidFill>
                          <a:srgbClr val="000000"/>
                        </a:solidFill>
                        <a:effectLst/>
                        <a:latin typeface="Calibri" panose="020F0502020204030204" pitchFamily="34" charset="0"/>
                        <a:cs typeface="Calibri" panose="020F0502020204030204" pitchFamily="34" charset="0"/>
                      </a:endParaRPr>
                    </a:p>
                  </a:txBody>
                  <a:tcPr marL="3010" marR="3010" marT="3010" marB="0">
                    <a:lnL>
                      <a:noFill/>
                    </a:lnL>
                    <a:lnR>
                      <a:noFill/>
                    </a:lnR>
                    <a:lnT>
                      <a:noFill/>
                    </a:lnT>
                    <a:lnB>
                      <a:noFill/>
                    </a:lnB>
                    <a:solidFill>
                      <a:schemeClr val="accent5"/>
                    </a:solidFill>
                  </a:tcPr>
                </a:tc>
                <a:extLst>
                  <a:ext uri="{0D108BD9-81ED-4DB2-BD59-A6C34878D82A}">
                    <a16:rowId xmlns:a16="http://schemas.microsoft.com/office/drawing/2014/main" val="535669250"/>
                  </a:ext>
                </a:extLst>
              </a:tr>
              <a:tr h="101950">
                <a:tc>
                  <a:txBody>
                    <a:bodyPr/>
                    <a:lstStyle/>
                    <a:p>
                      <a:pPr marL="0" marR="0" lvl="0" indent="0" algn="r" defTabSz="914400" rtl="1" eaLnBrk="1" fontAlgn="b" latinLnBrk="0" hangingPunct="1">
                        <a:lnSpc>
                          <a:spcPct val="100000"/>
                        </a:lnSpc>
                        <a:spcBef>
                          <a:spcPts val="0"/>
                        </a:spcBef>
                        <a:spcAft>
                          <a:spcPts val="0"/>
                        </a:spcAft>
                        <a:buClrTx/>
                        <a:buSzTx/>
                        <a:buFontTx/>
                        <a:buNone/>
                        <a:tabLst/>
                        <a:defRPr/>
                      </a:pPr>
                      <a:r>
                        <a:rPr lang="ar-SY" sz="700" b="0" i="0" u="none" strike="noStrike" dirty="0" smtClean="0">
                          <a:solidFill>
                            <a:schemeClr val="tx1"/>
                          </a:solidFill>
                          <a:effectLst/>
                          <a:latin typeface="Calibri" panose="020F0502020204030204" pitchFamily="34" charset="0"/>
                          <a:cs typeface="Calibri" panose="020F0502020204030204" pitchFamily="34" charset="0"/>
                        </a:rPr>
                        <a:t>الفصل السادس</a:t>
                      </a:r>
                      <a:endParaRPr lang="en-US" sz="700" b="0" i="0" u="none" strike="noStrike" dirty="0" smtClean="0">
                        <a:solidFill>
                          <a:srgbClr val="000000"/>
                        </a:solidFill>
                        <a:effectLst/>
                        <a:latin typeface="Calibri" panose="020F0502020204030204" pitchFamily="34" charset="0"/>
                        <a:cs typeface="Calibri" panose="020F0502020204030204" pitchFamily="34" charset="0"/>
                      </a:endParaRPr>
                    </a:p>
                  </a:txBody>
                  <a:tcPr marL="3010" marR="3010" marT="3010" marB="0">
                    <a:lnL>
                      <a:noFill/>
                    </a:lnL>
                    <a:lnR>
                      <a:noFill/>
                    </a:lnR>
                    <a:lnT>
                      <a:noFill/>
                    </a:lnT>
                    <a:lnB>
                      <a:noFill/>
                    </a:lnB>
                    <a:solidFill>
                      <a:schemeClr val="accent5"/>
                    </a:solidFill>
                  </a:tcPr>
                </a:tc>
                <a:tc>
                  <a:txBody>
                    <a:bodyPr/>
                    <a:lstStyle/>
                    <a:p>
                      <a:pPr algn="r" rtl="1" fontAlgn="b"/>
                      <a:r>
                        <a:rPr lang="ar-SY" sz="700" b="1" i="0" u="none" strike="noStrike" dirty="0" smtClean="0">
                          <a:solidFill>
                            <a:srgbClr val="000000"/>
                          </a:solidFill>
                          <a:effectLst/>
                          <a:latin typeface="Calibri" panose="020F0502020204030204" pitchFamily="34" charset="0"/>
                          <a:cs typeface="Calibri" panose="020F0502020204030204" pitchFamily="34" charset="0"/>
                        </a:rPr>
                        <a:t>الرقابة المستقلة </a:t>
                      </a:r>
                      <a:endParaRPr lang="en-150" sz="700" b="1" i="0" u="none" strike="noStrike" dirty="0" smtClean="0">
                        <a:solidFill>
                          <a:srgbClr val="000000"/>
                        </a:solidFill>
                        <a:effectLst/>
                        <a:latin typeface="Calibri" panose="020F0502020204030204" pitchFamily="34" charset="0"/>
                        <a:cs typeface="Calibri" panose="020F0502020204030204" pitchFamily="34" charset="0"/>
                      </a:endParaRPr>
                    </a:p>
                  </a:txBody>
                  <a:tcPr marL="3010" marR="3010" marT="3010" marB="0">
                    <a:lnL>
                      <a:noFill/>
                    </a:lnL>
                    <a:lnR>
                      <a:noFill/>
                    </a:lnR>
                    <a:lnT>
                      <a:noFill/>
                    </a:lnT>
                    <a:lnB>
                      <a:noFill/>
                    </a:lnB>
                    <a:solidFill>
                      <a:schemeClr val="accent5"/>
                    </a:solidFill>
                  </a:tcPr>
                </a:tc>
                <a:extLst>
                  <a:ext uri="{0D108BD9-81ED-4DB2-BD59-A6C34878D82A}">
                    <a16:rowId xmlns:a16="http://schemas.microsoft.com/office/drawing/2014/main" val="463452454"/>
                  </a:ext>
                </a:extLst>
              </a:tr>
              <a:tr h="101950">
                <a:tc>
                  <a:txBody>
                    <a:bodyPr/>
                    <a:lstStyle/>
                    <a:p>
                      <a:pPr algn="r" rtl="1" fontAlgn="b"/>
                      <a:endParaRPr lang="en-US" sz="700" b="0" i="0" u="none" strike="noStrike" dirty="0">
                        <a:solidFill>
                          <a:srgbClr val="000000"/>
                        </a:solidFill>
                        <a:effectLst/>
                        <a:latin typeface="Calibri" panose="020F0502020204030204" pitchFamily="34" charset="0"/>
                        <a:cs typeface="Calibri" panose="020F0502020204030204" pitchFamily="34" charset="0"/>
                      </a:endParaRPr>
                    </a:p>
                  </a:txBody>
                  <a:tcPr marL="3010" marR="3010" marT="3010" marB="0">
                    <a:lnL>
                      <a:noFill/>
                    </a:lnL>
                    <a:lnR>
                      <a:noFill/>
                    </a:lnR>
                    <a:lnT>
                      <a:noFill/>
                    </a:lnT>
                    <a:lnB>
                      <a:noFill/>
                    </a:lnB>
                    <a:solidFill>
                      <a:schemeClr val="accent5"/>
                    </a:solidFill>
                  </a:tcPr>
                </a:tc>
                <a:tc>
                  <a:txBody>
                    <a:bodyPr/>
                    <a:lstStyle/>
                    <a:p>
                      <a:pPr marL="0" indent="0" algn="r" rtl="1" fontAlgn="b">
                        <a:buFont typeface="+mj-lt"/>
                        <a:buNone/>
                      </a:pPr>
                      <a:r>
                        <a:rPr lang="ar-SY" sz="700" b="0" i="0" u="none" strike="noStrike" dirty="0" smtClean="0">
                          <a:solidFill>
                            <a:srgbClr val="000000"/>
                          </a:solidFill>
                          <a:effectLst/>
                          <a:latin typeface="Calibri" panose="020F0502020204030204" pitchFamily="34" charset="0"/>
                          <a:cs typeface="Calibri" panose="020F0502020204030204" pitchFamily="34" charset="0"/>
                        </a:rPr>
                        <a:t>أولاً.          </a:t>
                      </a:r>
                      <a:r>
                        <a:rPr lang="ar-SY" sz="700" b="0" i="0" u="none" strike="noStrike" dirty="0" smtClean="0">
                          <a:solidFill>
                            <a:srgbClr val="000000"/>
                          </a:solidFill>
                          <a:effectLst/>
                          <a:latin typeface="Calibri" panose="020F0502020204030204" pitchFamily="34" charset="0"/>
                          <a:cs typeface="Calibri" panose="020F0502020204030204" pitchFamily="34" charset="0"/>
                        </a:rPr>
                        <a:t>الرقابة </a:t>
                      </a:r>
                      <a:r>
                        <a:rPr lang="ar-SY" sz="700" b="0" i="0" u="none" strike="noStrike" dirty="0" smtClean="0">
                          <a:solidFill>
                            <a:srgbClr val="000000"/>
                          </a:solidFill>
                          <a:effectLst/>
                          <a:latin typeface="Calibri" panose="020F0502020204030204" pitchFamily="34" charset="0"/>
                          <a:cs typeface="Calibri" panose="020F0502020204030204" pitchFamily="34" charset="0"/>
                        </a:rPr>
                        <a:t>الداخلية </a:t>
                      </a:r>
                      <a:endParaRPr lang="en-US" sz="700" b="0" i="0" u="none" strike="noStrike" dirty="0">
                        <a:solidFill>
                          <a:srgbClr val="000000"/>
                        </a:solidFill>
                        <a:effectLst/>
                        <a:latin typeface="Calibri" panose="020F0502020204030204" pitchFamily="34" charset="0"/>
                        <a:cs typeface="Calibri" panose="020F0502020204030204" pitchFamily="34" charset="0"/>
                      </a:endParaRPr>
                    </a:p>
                  </a:txBody>
                  <a:tcPr marL="3010" marR="3010" marT="3010" marB="0">
                    <a:lnL>
                      <a:noFill/>
                    </a:lnL>
                    <a:lnR>
                      <a:noFill/>
                    </a:lnR>
                    <a:lnT>
                      <a:noFill/>
                    </a:lnT>
                    <a:lnB>
                      <a:noFill/>
                    </a:lnB>
                    <a:solidFill>
                      <a:schemeClr val="accent5"/>
                    </a:solidFill>
                  </a:tcPr>
                </a:tc>
                <a:extLst>
                  <a:ext uri="{0D108BD9-81ED-4DB2-BD59-A6C34878D82A}">
                    <a16:rowId xmlns:a16="http://schemas.microsoft.com/office/drawing/2014/main" val="3474991759"/>
                  </a:ext>
                </a:extLst>
              </a:tr>
              <a:tr h="101950">
                <a:tc>
                  <a:txBody>
                    <a:bodyPr/>
                    <a:lstStyle/>
                    <a:p>
                      <a:pPr algn="r" rtl="1" fontAlgn="b"/>
                      <a:endParaRPr lang="en-US" sz="700" b="0" i="0" u="none" strike="noStrike" dirty="0">
                        <a:solidFill>
                          <a:srgbClr val="000000"/>
                        </a:solidFill>
                        <a:effectLst/>
                        <a:latin typeface="Calibri" panose="020F0502020204030204" pitchFamily="34" charset="0"/>
                        <a:cs typeface="Calibri" panose="020F0502020204030204" pitchFamily="34" charset="0"/>
                      </a:endParaRPr>
                    </a:p>
                  </a:txBody>
                  <a:tcPr marL="3010" marR="3010" marT="3010" marB="0">
                    <a:lnL>
                      <a:noFill/>
                    </a:lnL>
                    <a:lnR>
                      <a:noFill/>
                    </a:lnR>
                    <a:lnT>
                      <a:noFill/>
                    </a:lnT>
                    <a:lnB>
                      <a:noFill/>
                    </a:lnB>
                    <a:solidFill>
                      <a:schemeClr val="accent5"/>
                    </a:solidFill>
                  </a:tcPr>
                </a:tc>
                <a:tc>
                  <a:txBody>
                    <a:bodyPr/>
                    <a:lstStyle/>
                    <a:p>
                      <a:pPr marL="0" indent="0" algn="r" rtl="1" fontAlgn="b">
                        <a:buFont typeface="+mj-lt"/>
                        <a:buNone/>
                      </a:pPr>
                      <a:r>
                        <a:rPr lang="ar-SY" sz="700" b="0" i="0" u="none" strike="noStrike" dirty="0" smtClean="0">
                          <a:solidFill>
                            <a:srgbClr val="000000"/>
                          </a:solidFill>
                          <a:effectLst/>
                          <a:latin typeface="Calibri" panose="020F0502020204030204" pitchFamily="34" charset="0"/>
                          <a:cs typeface="Calibri" panose="020F0502020204030204" pitchFamily="34" charset="0"/>
                        </a:rPr>
                        <a:t>ثالثاً.         مراجع الحسابات الخارجي</a:t>
                      </a:r>
                      <a:endParaRPr lang="en-US" sz="700" b="0" i="0" u="none" strike="noStrike" dirty="0">
                        <a:solidFill>
                          <a:srgbClr val="000000"/>
                        </a:solidFill>
                        <a:effectLst/>
                        <a:latin typeface="Calibri" panose="020F0502020204030204" pitchFamily="34" charset="0"/>
                        <a:cs typeface="Calibri" panose="020F0502020204030204" pitchFamily="34" charset="0"/>
                      </a:endParaRPr>
                    </a:p>
                  </a:txBody>
                  <a:tcPr marL="3010" marR="3010" marT="3010" marB="0">
                    <a:lnL>
                      <a:noFill/>
                    </a:lnL>
                    <a:lnR>
                      <a:noFill/>
                    </a:lnR>
                    <a:lnT>
                      <a:noFill/>
                    </a:lnT>
                    <a:lnB>
                      <a:noFill/>
                    </a:lnB>
                    <a:solidFill>
                      <a:schemeClr val="accent5"/>
                    </a:solidFill>
                  </a:tcPr>
                </a:tc>
                <a:extLst>
                  <a:ext uri="{0D108BD9-81ED-4DB2-BD59-A6C34878D82A}">
                    <a16:rowId xmlns:a16="http://schemas.microsoft.com/office/drawing/2014/main" val="859464438"/>
                  </a:ext>
                </a:extLst>
              </a:tr>
              <a:tr h="101950">
                <a:tc>
                  <a:txBody>
                    <a:bodyPr/>
                    <a:lstStyle/>
                    <a:p>
                      <a:pPr algn="r" rtl="1" fontAlgn="b"/>
                      <a:endParaRPr lang="en-US" sz="700" b="0" i="0" u="none" strike="noStrike" dirty="0">
                        <a:solidFill>
                          <a:srgbClr val="000000"/>
                        </a:solidFill>
                        <a:effectLst/>
                        <a:latin typeface="Calibri" panose="020F0502020204030204" pitchFamily="34" charset="0"/>
                        <a:cs typeface="Calibri" panose="020F0502020204030204" pitchFamily="34" charset="0"/>
                      </a:endParaRPr>
                    </a:p>
                  </a:txBody>
                  <a:tcPr marL="3010" marR="3010" marT="3010" marB="0">
                    <a:lnL>
                      <a:noFill/>
                    </a:lnL>
                    <a:lnR>
                      <a:noFill/>
                    </a:lnR>
                    <a:lnT>
                      <a:noFill/>
                    </a:lnT>
                    <a:lnB>
                      <a:noFill/>
                    </a:lnB>
                    <a:solidFill>
                      <a:schemeClr val="accent5"/>
                    </a:solidFill>
                  </a:tcPr>
                </a:tc>
                <a:tc>
                  <a:txBody>
                    <a:bodyPr/>
                    <a:lstStyle/>
                    <a:p>
                      <a:pPr marL="0" indent="0" algn="r" rtl="1" fontAlgn="b">
                        <a:buFont typeface="+mj-lt"/>
                        <a:buNone/>
                      </a:pPr>
                      <a:r>
                        <a:rPr lang="ar-SY" sz="700" b="0" i="0" u="none" strike="noStrike" dirty="0" smtClean="0">
                          <a:solidFill>
                            <a:srgbClr val="000000"/>
                          </a:solidFill>
                          <a:effectLst/>
                          <a:latin typeface="Calibri" panose="020F0502020204030204" pitchFamily="34" charset="0"/>
                          <a:cs typeface="Calibri" panose="020F0502020204030204" pitchFamily="34" charset="0"/>
                        </a:rPr>
                        <a:t>ثالثاً.         اللجنة الاستشارية المستقلة للرقابة</a:t>
                      </a:r>
                      <a:endParaRPr lang="en-150" sz="700" b="0" i="0" u="none" strike="noStrike" dirty="0" smtClean="0">
                        <a:solidFill>
                          <a:srgbClr val="000000"/>
                        </a:solidFill>
                        <a:effectLst/>
                        <a:latin typeface="Calibri" panose="020F0502020204030204" pitchFamily="34" charset="0"/>
                        <a:cs typeface="Calibri" panose="020F0502020204030204" pitchFamily="34" charset="0"/>
                      </a:endParaRPr>
                    </a:p>
                  </a:txBody>
                  <a:tcPr marL="3010" marR="3010" marT="3010" marB="0">
                    <a:lnL>
                      <a:noFill/>
                    </a:lnL>
                    <a:lnR>
                      <a:noFill/>
                    </a:lnR>
                    <a:lnT>
                      <a:noFill/>
                    </a:lnT>
                    <a:lnB>
                      <a:noFill/>
                    </a:lnB>
                    <a:solidFill>
                      <a:schemeClr val="accent5"/>
                    </a:solidFill>
                  </a:tcPr>
                </a:tc>
                <a:extLst>
                  <a:ext uri="{0D108BD9-81ED-4DB2-BD59-A6C34878D82A}">
                    <a16:rowId xmlns:a16="http://schemas.microsoft.com/office/drawing/2014/main" val="1517406282"/>
                  </a:ext>
                </a:extLst>
              </a:tr>
              <a:tr h="498558">
                <a:tc>
                  <a:txBody>
                    <a:bodyPr/>
                    <a:lstStyle/>
                    <a:p>
                      <a:pPr algn="r" rtl="1" fontAlgn="b"/>
                      <a:r>
                        <a:rPr lang="ar-SY" sz="700" b="0" i="0" u="none" strike="noStrike" dirty="0" smtClean="0">
                          <a:solidFill>
                            <a:schemeClr val="tx1"/>
                          </a:solidFill>
                          <a:effectLst/>
                          <a:latin typeface="Calibri" panose="020F0502020204030204" pitchFamily="34" charset="0"/>
                          <a:cs typeface="Calibri" panose="020F0502020204030204" pitchFamily="34" charset="0"/>
                        </a:rPr>
                        <a:t>الفصل السابع</a:t>
                      </a:r>
                      <a:endParaRPr lang="en-US" sz="700" b="0" i="0" u="none" strike="noStrike" dirty="0">
                        <a:solidFill>
                          <a:srgbClr val="000000"/>
                        </a:solidFill>
                        <a:effectLst/>
                        <a:latin typeface="Calibri" panose="020F0502020204030204" pitchFamily="34" charset="0"/>
                        <a:cs typeface="Calibri" panose="020F0502020204030204" pitchFamily="34" charset="0"/>
                      </a:endParaRPr>
                    </a:p>
                  </a:txBody>
                  <a:tcPr marL="3010" marR="3010" marT="3010" marB="0">
                    <a:lnL>
                      <a:noFill/>
                    </a:lnL>
                    <a:lnR>
                      <a:noFill/>
                    </a:lnR>
                    <a:lnT>
                      <a:noFill/>
                    </a:lnT>
                    <a:lnB>
                      <a:noFill/>
                    </a:lnB>
                    <a:solidFill>
                      <a:schemeClr val="accent5"/>
                    </a:solidFill>
                  </a:tcPr>
                </a:tc>
                <a:tc>
                  <a:txBody>
                    <a:bodyPr/>
                    <a:lstStyle/>
                    <a:p>
                      <a:pPr algn="r" rtl="1" fontAlgn="b"/>
                      <a:r>
                        <a:rPr lang="ar-SY" sz="700" b="0" i="0" u="none" strike="noStrike" baseline="0" dirty="0" smtClean="0">
                          <a:solidFill>
                            <a:srgbClr val="000000"/>
                          </a:solidFill>
                          <a:effectLst/>
                          <a:latin typeface="Calibri" panose="020F0502020204030204" pitchFamily="34" charset="0"/>
                          <a:cs typeface="Calibri" panose="020F0502020204030204" pitchFamily="34" charset="0"/>
                        </a:rPr>
                        <a:t>التعاريف والمرفقات</a:t>
                      </a:r>
                      <a:endParaRPr lang="en-US" sz="700" b="0" i="0" u="none" strike="noStrike" baseline="0" dirty="0" smtClean="0">
                        <a:solidFill>
                          <a:srgbClr val="000000"/>
                        </a:solidFill>
                        <a:effectLst/>
                        <a:latin typeface="Calibri" panose="020F0502020204030204" pitchFamily="34" charset="0"/>
                        <a:cs typeface="Calibri" panose="020F0502020204030204" pitchFamily="34" charset="0"/>
                      </a:endParaRPr>
                    </a:p>
                    <a:p>
                      <a:pPr algn="r" rtl="1" fontAlgn="b"/>
                      <a:r>
                        <a:rPr lang="ar-SY" sz="700" b="0" i="0" u="none" strike="noStrike" baseline="0" dirty="0" smtClean="0">
                          <a:solidFill>
                            <a:srgbClr val="000000"/>
                          </a:solidFill>
                          <a:effectLst/>
                          <a:latin typeface="Calibri" panose="020F0502020204030204" pitchFamily="34" charset="0"/>
                          <a:cs typeface="Calibri" panose="020F0502020204030204" pitchFamily="34" charset="0"/>
                        </a:rPr>
                        <a:t>المرفقات</a:t>
                      </a:r>
                    </a:p>
                    <a:p>
                      <a:pPr algn="r" rtl="1" fontAlgn="b"/>
                      <a:r>
                        <a:rPr lang="ar-SY" sz="700" b="0" i="0" u="none" strike="noStrike" baseline="0" dirty="0" smtClean="0">
                          <a:solidFill>
                            <a:srgbClr val="000000"/>
                          </a:solidFill>
                          <a:effectLst/>
                          <a:latin typeface="Calibri" panose="020F0502020204030204" pitchFamily="34" charset="0"/>
                          <a:cs typeface="Calibri" panose="020F0502020204030204" pitchFamily="34" charset="0"/>
                        </a:rPr>
                        <a:t>المرفق الأول     ميثاق </a:t>
                      </a:r>
                      <a:r>
                        <a:rPr lang="ar-SY" sz="700" b="0" i="0" u="none" strike="noStrike" baseline="0" dirty="0" err="1" smtClean="0">
                          <a:solidFill>
                            <a:srgbClr val="000000"/>
                          </a:solidFill>
                          <a:effectLst/>
                          <a:latin typeface="Calibri" panose="020F0502020204030204" pitchFamily="34" charset="0"/>
                          <a:cs typeface="Calibri" panose="020F0502020204030204" pitchFamily="34" charset="0"/>
                        </a:rPr>
                        <a:t>الويبو</a:t>
                      </a:r>
                      <a:r>
                        <a:rPr lang="ar-SY" sz="700" b="0" i="0" u="none" strike="noStrike" baseline="0" dirty="0" smtClean="0">
                          <a:solidFill>
                            <a:srgbClr val="000000"/>
                          </a:solidFill>
                          <a:effectLst/>
                          <a:latin typeface="Calibri" panose="020F0502020204030204" pitchFamily="34" charset="0"/>
                          <a:cs typeface="Calibri" panose="020F0502020204030204" pitchFamily="34" charset="0"/>
                        </a:rPr>
                        <a:t> للرقابة الداخلية</a:t>
                      </a:r>
                    </a:p>
                    <a:p>
                      <a:pPr algn="r" rtl="1" fontAlgn="b"/>
                      <a:r>
                        <a:rPr lang="ar-SY" sz="700" b="0" i="0" u="none" strike="noStrike" baseline="0" dirty="0" smtClean="0">
                          <a:solidFill>
                            <a:srgbClr val="000000"/>
                          </a:solidFill>
                          <a:effectLst/>
                          <a:latin typeface="Calibri" panose="020F0502020204030204" pitchFamily="34" charset="0"/>
                          <a:cs typeface="Calibri" panose="020F0502020204030204" pitchFamily="34" charset="0"/>
                        </a:rPr>
                        <a:t>المرفق الثاني     اختصاصات مراجع الحسابات الخارجي</a:t>
                      </a:r>
                    </a:p>
                    <a:p>
                      <a:pPr algn="r" rtl="1" fontAlgn="b"/>
                      <a:r>
                        <a:rPr lang="ar-SY" sz="700" b="0" i="0" u="none" strike="noStrike" baseline="0" dirty="0" smtClean="0">
                          <a:solidFill>
                            <a:srgbClr val="000000"/>
                          </a:solidFill>
                          <a:effectLst/>
                          <a:latin typeface="Calibri" panose="020F0502020204030204" pitchFamily="34" charset="0"/>
                          <a:cs typeface="Calibri" panose="020F0502020204030204" pitchFamily="34" charset="0"/>
                        </a:rPr>
                        <a:t>المرفق الثالث   اختصاصات لجنة </a:t>
                      </a:r>
                      <a:r>
                        <a:rPr lang="ar-SY" sz="700" b="0" i="0" u="none" strike="noStrike" baseline="0" dirty="0" err="1" smtClean="0">
                          <a:solidFill>
                            <a:srgbClr val="000000"/>
                          </a:solidFill>
                          <a:effectLst/>
                          <a:latin typeface="Calibri" panose="020F0502020204030204" pitchFamily="34" charset="0"/>
                          <a:cs typeface="Calibri" panose="020F0502020204030204" pitchFamily="34" charset="0"/>
                        </a:rPr>
                        <a:t>الويبو</a:t>
                      </a:r>
                      <a:r>
                        <a:rPr lang="ar-SY" sz="700" b="0" i="0" u="none" strike="noStrike" baseline="0" dirty="0" smtClean="0">
                          <a:solidFill>
                            <a:srgbClr val="000000"/>
                          </a:solidFill>
                          <a:effectLst/>
                          <a:latin typeface="Calibri" panose="020F0502020204030204" pitchFamily="34" charset="0"/>
                          <a:cs typeface="Calibri" panose="020F0502020204030204" pitchFamily="34" charset="0"/>
                        </a:rPr>
                        <a:t> الاستشارية المستقلة للرقابة</a:t>
                      </a:r>
                    </a:p>
                    <a:p>
                      <a:pPr algn="r" rtl="1" fontAlgn="b"/>
                      <a:r>
                        <a:rPr lang="ar-SY" sz="700" b="0" i="0" u="none" strike="noStrike" baseline="0" dirty="0" smtClean="0">
                          <a:solidFill>
                            <a:srgbClr val="000000"/>
                          </a:solidFill>
                          <a:effectLst/>
                          <a:latin typeface="Calibri" panose="020F0502020204030204" pitchFamily="34" charset="0"/>
                          <a:cs typeface="Calibri" panose="020F0502020204030204" pitchFamily="34" charset="0"/>
                        </a:rPr>
                        <a:t>المرفق الرابع    الإجراءات الخاصة باختيار أعضاء لجنة </a:t>
                      </a:r>
                      <a:r>
                        <a:rPr lang="ar-SY" sz="700" b="0" i="0" u="none" strike="noStrike" baseline="0" dirty="0" err="1" smtClean="0">
                          <a:solidFill>
                            <a:srgbClr val="000000"/>
                          </a:solidFill>
                          <a:effectLst/>
                          <a:latin typeface="Calibri" panose="020F0502020204030204" pitchFamily="34" charset="0"/>
                          <a:cs typeface="Calibri" panose="020F0502020204030204" pitchFamily="34" charset="0"/>
                        </a:rPr>
                        <a:t>الويبو</a:t>
                      </a:r>
                      <a:r>
                        <a:rPr lang="ar-SY" sz="700" b="0" i="0" u="none" strike="noStrike" baseline="0" dirty="0" smtClean="0">
                          <a:solidFill>
                            <a:srgbClr val="000000"/>
                          </a:solidFill>
                          <a:effectLst/>
                          <a:latin typeface="Calibri" panose="020F0502020204030204" pitchFamily="34" charset="0"/>
                          <a:cs typeface="Calibri" panose="020F0502020204030204" pitchFamily="34" charset="0"/>
                        </a:rPr>
                        <a:t> الاستشارية المستقلة للرقابة</a:t>
                      </a:r>
                      <a:endParaRPr lang="en-US" sz="700" b="0" i="0" u="none" strike="noStrike" dirty="0">
                        <a:solidFill>
                          <a:srgbClr val="000000"/>
                        </a:solidFill>
                        <a:effectLst/>
                        <a:latin typeface="Calibri" panose="020F0502020204030204" pitchFamily="34" charset="0"/>
                        <a:cs typeface="Calibri" panose="020F0502020204030204" pitchFamily="34" charset="0"/>
                      </a:endParaRPr>
                    </a:p>
                  </a:txBody>
                  <a:tcPr marL="3010" marR="3010" marT="3010" marB="0">
                    <a:lnL>
                      <a:noFill/>
                    </a:lnL>
                    <a:lnR>
                      <a:noFill/>
                    </a:lnR>
                    <a:lnT>
                      <a:noFill/>
                    </a:lnT>
                    <a:lnB>
                      <a:noFill/>
                    </a:lnB>
                    <a:solidFill>
                      <a:schemeClr val="accent5"/>
                    </a:solidFill>
                  </a:tcPr>
                </a:tc>
                <a:extLst>
                  <a:ext uri="{0D108BD9-81ED-4DB2-BD59-A6C34878D82A}">
                    <a16:rowId xmlns:a16="http://schemas.microsoft.com/office/drawing/2014/main" val="1775286065"/>
                  </a:ext>
                </a:extLst>
              </a:tr>
            </a:tbl>
          </a:graphicData>
        </a:graphic>
      </p:graphicFrame>
    </p:spTree>
    <p:extLst>
      <p:ext uri="{BB962C8B-B14F-4D97-AF65-F5344CB8AC3E}">
        <p14:creationId xmlns:p14="http://schemas.microsoft.com/office/powerpoint/2010/main" val="79925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05979"/>
            <a:ext cx="8229600" cy="493563"/>
          </a:xfrm>
          <a:solidFill>
            <a:schemeClr val="accent1">
              <a:lumMod val="75000"/>
            </a:schemeClr>
          </a:solidFill>
          <a:ln>
            <a:solidFill>
              <a:srgbClr val="0070C0"/>
            </a:solidFill>
          </a:ln>
        </p:spPr>
        <p:txBody>
          <a:bodyPr/>
          <a:lstStyle/>
          <a:p>
            <a:pPr algn="ctr"/>
            <a:r>
              <a:rPr lang="ar-SY" b="1" dirty="0">
                <a:solidFill>
                  <a:schemeClr val="accent5">
                    <a:lumMod val="10000"/>
                  </a:schemeClr>
                </a:solidFill>
                <a:latin typeface="Calibri" panose="020F0502020204030204" pitchFamily="34" charset="0"/>
                <a:cs typeface="Calibri" panose="020F0502020204030204" pitchFamily="34" charset="0"/>
              </a:rPr>
              <a:t>الإطار التنظيمي </a:t>
            </a:r>
            <a:r>
              <a:rPr lang="ar-SY" b="1" dirty="0" err="1">
                <a:solidFill>
                  <a:schemeClr val="accent5">
                    <a:lumMod val="10000"/>
                  </a:schemeClr>
                </a:solidFill>
                <a:latin typeface="Calibri" panose="020F0502020204030204" pitchFamily="34" charset="0"/>
                <a:cs typeface="Calibri" panose="020F0502020204030204" pitchFamily="34" charset="0"/>
              </a:rPr>
              <a:t>للويبو</a:t>
            </a:r>
            <a:endParaRPr lang="fr-CH" b="1" dirty="0" smtClean="0">
              <a:solidFill>
                <a:schemeClr val="accent5">
                  <a:lumMod val="10000"/>
                </a:schemeClr>
              </a:solidFill>
              <a:latin typeface="Calibri" panose="020F0502020204030204" pitchFamily="34" charset="0"/>
              <a:cs typeface="Calibri" panose="020F0502020204030204" pitchFamily="34" charset="0"/>
            </a:endParaRPr>
          </a:p>
        </p:txBody>
      </p:sp>
      <p:graphicFrame>
        <p:nvGraphicFramePr>
          <p:cNvPr id="6" name="Diagram 5"/>
          <p:cNvGraphicFramePr/>
          <p:nvPr>
            <p:extLst>
              <p:ext uri="{D42A27DB-BD31-4B8C-83A1-F6EECF244321}">
                <p14:modId xmlns:p14="http://schemas.microsoft.com/office/powerpoint/2010/main" val="3409323970"/>
              </p:ext>
            </p:extLst>
          </p:nvPr>
        </p:nvGraphicFramePr>
        <p:xfrm>
          <a:off x="4893805" y="868144"/>
          <a:ext cx="3792995" cy="36492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extBox 9"/>
          <p:cNvSpPr txBox="1"/>
          <p:nvPr/>
        </p:nvSpPr>
        <p:spPr>
          <a:xfrm>
            <a:off x="323528" y="4558357"/>
            <a:ext cx="8725329" cy="276999"/>
          </a:xfrm>
          <a:prstGeom prst="rect">
            <a:avLst/>
          </a:prstGeom>
          <a:solidFill>
            <a:schemeClr val="bg1"/>
          </a:solidFill>
          <a:ln>
            <a:solidFill>
              <a:srgbClr val="00B0F0"/>
            </a:solidFill>
          </a:ln>
        </p:spPr>
        <p:txBody>
          <a:bodyPr wrap="square" rtlCol="0">
            <a:spAutoFit/>
          </a:bodyPr>
          <a:lstStyle/>
          <a:p>
            <a:pPr algn="r" rtl="1"/>
            <a:r>
              <a:rPr lang="ar-SY" sz="1200" dirty="0">
                <a:latin typeface="Calibri" panose="020F0502020204030204" pitchFamily="34" charset="0"/>
                <a:cs typeface="Calibri" panose="020F0502020204030204" pitchFamily="34" charset="0"/>
              </a:rPr>
              <a:t>يمكن تقديم المحتوى غير المعياري </a:t>
            </a:r>
            <a:r>
              <a:rPr lang="ar-SY" sz="1200" b="1" dirty="0">
                <a:latin typeface="Calibri" panose="020F0502020204030204" pitchFamily="34" charset="0"/>
                <a:cs typeface="Calibri" panose="020F0502020204030204" pitchFamily="34" charset="0"/>
              </a:rPr>
              <a:t>في الأسئلة </a:t>
            </a:r>
            <a:r>
              <a:rPr lang="ar-SY" sz="1200" b="1" dirty="0" smtClean="0">
                <a:latin typeface="Calibri" panose="020F0502020204030204" pitchFamily="34" charset="0"/>
                <a:cs typeface="Calibri" panose="020F0502020204030204" pitchFamily="34" charset="0"/>
              </a:rPr>
              <a:t>المتكررة والاستمارات والنماذج وروبوتات </a:t>
            </a:r>
            <a:r>
              <a:rPr lang="ar-SY" sz="1200" b="1" dirty="0">
                <a:latin typeface="Calibri" panose="020F0502020204030204" pitchFamily="34" charset="0"/>
                <a:cs typeface="Calibri" panose="020F0502020204030204" pitchFamily="34" charset="0"/>
              </a:rPr>
              <a:t>المحادثة </a:t>
            </a:r>
            <a:r>
              <a:rPr lang="ar-SY" sz="1200" b="1" dirty="0" err="1" smtClean="0">
                <a:latin typeface="Calibri" panose="020F0502020204030204" pitchFamily="34" charset="0"/>
                <a:cs typeface="Calibri" panose="020F0502020204030204" pitchFamily="34" charset="0"/>
              </a:rPr>
              <a:t>والأنساق</a:t>
            </a:r>
            <a:r>
              <a:rPr lang="ar-SY" sz="1200" b="1" dirty="0" smtClean="0">
                <a:latin typeface="Calibri" panose="020F0502020204030204" pitchFamily="34" charset="0"/>
                <a:cs typeface="Calibri" panose="020F0502020204030204" pitchFamily="34" charset="0"/>
              </a:rPr>
              <a:t> الأخرى</a:t>
            </a:r>
            <a:r>
              <a:rPr lang="ar-SY" sz="1200" dirty="0" smtClean="0">
                <a:latin typeface="Calibri" panose="020F0502020204030204" pitchFamily="34" charset="0"/>
                <a:cs typeface="Calibri" panose="020F0502020204030204" pitchFamily="34" charset="0"/>
              </a:rPr>
              <a:t>.</a:t>
            </a:r>
            <a:endParaRPr lang="ar-SY" sz="1200" dirty="0">
              <a:latin typeface="Calibri" panose="020F0502020204030204" pitchFamily="34" charset="0"/>
              <a:cs typeface="Calibri" panose="020F0502020204030204" pitchFamily="34"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430968325"/>
              </p:ext>
            </p:extLst>
          </p:nvPr>
        </p:nvGraphicFramePr>
        <p:xfrm>
          <a:off x="457200" y="868144"/>
          <a:ext cx="4258816" cy="3480650"/>
        </p:xfrm>
        <a:graphic>
          <a:graphicData uri="http://schemas.openxmlformats.org/drawingml/2006/table">
            <a:tbl>
              <a:tblPr rtl="1" firstRow="1" bandRow="1">
                <a:tableStyleId>{5C22544A-7EE6-4342-B048-85BDC9FD1C3A}</a:tableStyleId>
              </a:tblPr>
              <a:tblGrid>
                <a:gridCol w="1800200">
                  <a:extLst>
                    <a:ext uri="{9D8B030D-6E8A-4147-A177-3AD203B41FA5}">
                      <a16:colId xmlns:a16="http://schemas.microsoft.com/office/drawing/2014/main" val="2043265711"/>
                    </a:ext>
                  </a:extLst>
                </a:gridCol>
                <a:gridCol w="2458616">
                  <a:extLst>
                    <a:ext uri="{9D8B030D-6E8A-4147-A177-3AD203B41FA5}">
                      <a16:colId xmlns:a16="http://schemas.microsoft.com/office/drawing/2014/main" val="4267181492"/>
                    </a:ext>
                  </a:extLst>
                </a:gridCol>
              </a:tblGrid>
              <a:tr h="201141">
                <a:tc>
                  <a:txBody>
                    <a:bodyPr/>
                    <a:lstStyle/>
                    <a:p>
                      <a:pPr algn="r" rtl="1"/>
                      <a:r>
                        <a:rPr lang="ar-SY" sz="1000" dirty="0" smtClean="0">
                          <a:solidFill>
                            <a:schemeClr val="tx1"/>
                          </a:solidFill>
                          <a:latin typeface="Calibri" panose="020F0502020204030204" pitchFamily="34" charset="0"/>
                          <a:cs typeface="Calibri" panose="020F0502020204030204" pitchFamily="34" charset="0"/>
                        </a:rPr>
                        <a:t>التسلسل الهرمي</a:t>
                      </a:r>
                      <a:endParaRPr lang="en-US" sz="1000" dirty="0">
                        <a:solidFill>
                          <a:schemeClr val="tx1"/>
                        </a:solidFill>
                        <a:latin typeface="Calibri" panose="020F0502020204030204" pitchFamily="34" charset="0"/>
                        <a:cs typeface="Calibri" panose="020F0502020204030204" pitchFamily="34" charset="0"/>
                      </a:endParaRPr>
                    </a:p>
                  </a:txBody>
                  <a:tcPr marL="51435" marR="51435" marT="25718" marB="25718"/>
                </a:tc>
                <a:tc>
                  <a:txBody>
                    <a:bodyPr/>
                    <a:lstStyle/>
                    <a:p>
                      <a:pPr algn="r" rtl="1"/>
                      <a:r>
                        <a:rPr lang="ar-SY" sz="1000" dirty="0" smtClean="0">
                          <a:solidFill>
                            <a:schemeClr val="tx1"/>
                          </a:solidFill>
                          <a:latin typeface="Calibri" panose="020F0502020204030204" pitchFamily="34" charset="0"/>
                          <a:cs typeface="Calibri" panose="020F0502020204030204" pitchFamily="34" charset="0"/>
                        </a:rPr>
                        <a:t>الوصف</a:t>
                      </a:r>
                      <a:endParaRPr lang="en-US" sz="1000" dirty="0">
                        <a:solidFill>
                          <a:schemeClr val="tx1"/>
                        </a:solidFill>
                        <a:latin typeface="Calibri" panose="020F0502020204030204" pitchFamily="34" charset="0"/>
                        <a:cs typeface="Calibri" panose="020F0502020204030204" pitchFamily="34" charset="0"/>
                      </a:endParaRPr>
                    </a:p>
                  </a:txBody>
                  <a:tcPr marL="51435" marR="51435" marT="25718" marB="25718"/>
                </a:tc>
                <a:extLst>
                  <a:ext uri="{0D108BD9-81ED-4DB2-BD59-A6C34878D82A}">
                    <a16:rowId xmlns:a16="http://schemas.microsoft.com/office/drawing/2014/main" val="3238796187"/>
                  </a:ext>
                </a:extLst>
              </a:tr>
              <a:tr h="1103450">
                <a:tc>
                  <a:txBody>
                    <a:bodyPr/>
                    <a:lstStyle/>
                    <a:p>
                      <a:pPr marL="0" marR="0" lvl="0" indent="0" algn="r" defTabSz="1097280" rtl="1" eaLnBrk="1" fontAlgn="auto" latinLnBrk="0" hangingPunct="1">
                        <a:lnSpc>
                          <a:spcPct val="100000"/>
                        </a:lnSpc>
                        <a:spcBef>
                          <a:spcPts val="0"/>
                        </a:spcBef>
                        <a:spcAft>
                          <a:spcPts val="0"/>
                        </a:spcAft>
                        <a:buClrTx/>
                        <a:buSzTx/>
                        <a:buFontTx/>
                        <a:buNone/>
                        <a:tabLst/>
                        <a:defRPr/>
                      </a:pPr>
                      <a:r>
                        <a:rPr lang="en-US" sz="1000" b="1" dirty="0" smtClean="0">
                          <a:solidFill>
                            <a:schemeClr val="tx1"/>
                          </a:solidFill>
                          <a:latin typeface="Calibri" panose="020F0502020204030204" pitchFamily="34" charset="0"/>
                          <a:cs typeface="Calibri" panose="020F0502020204030204" pitchFamily="34" charset="0"/>
                        </a:rPr>
                        <a:t>1</a:t>
                      </a:r>
                      <a:r>
                        <a:rPr lang="ar-SY" sz="1000" b="1" dirty="0" smtClean="0">
                          <a:solidFill>
                            <a:schemeClr val="tx1"/>
                          </a:solidFill>
                          <a:latin typeface="Calibri" panose="020F0502020204030204" pitchFamily="34" charset="0"/>
                          <a:cs typeface="Calibri" panose="020F0502020204030204" pitchFamily="34" charset="0"/>
                        </a:rPr>
                        <a:t>.</a:t>
                      </a:r>
                      <a:r>
                        <a:rPr lang="ar-SY" sz="1000" b="1" baseline="0" dirty="0" smtClean="0">
                          <a:solidFill>
                            <a:schemeClr val="tx1"/>
                          </a:solidFill>
                          <a:latin typeface="Calibri" panose="020F0502020204030204" pitchFamily="34" charset="0"/>
                          <a:cs typeface="Calibri" panose="020F0502020204030204" pitchFamily="34" charset="0"/>
                        </a:rPr>
                        <a:t> </a:t>
                      </a:r>
                      <a:r>
                        <a:rPr lang="ar-SY" sz="1000" b="1" dirty="0" smtClean="0">
                          <a:solidFill>
                            <a:schemeClr val="tx1"/>
                          </a:solidFill>
                          <a:latin typeface="Calibri" panose="020F0502020204030204" pitchFamily="34" charset="0"/>
                          <a:cs typeface="Calibri" panose="020F0502020204030204" pitchFamily="34" charset="0"/>
                        </a:rPr>
                        <a:t>اللوائح التنفيذية وقرارات الهيئات الرئاسية الأخرى</a:t>
                      </a:r>
                      <a:endParaRPr lang="ar-SY" sz="1000" b="1" dirty="0" smtClean="0">
                        <a:solidFill>
                          <a:schemeClr val="tx1"/>
                        </a:solidFill>
                        <a:latin typeface="Calibri" panose="020F0502020204030204" pitchFamily="34" charset="0"/>
                        <a:cs typeface="Calibri" panose="020F0502020204030204" pitchFamily="34" charset="0"/>
                      </a:endParaRPr>
                    </a:p>
                  </a:txBody>
                  <a:tcPr marL="51435" marR="51435" marT="25718" marB="25718"/>
                </a:tc>
                <a:tc>
                  <a:txBody>
                    <a:bodyPr/>
                    <a:lstStyle/>
                    <a:p>
                      <a:pPr marL="0" marR="0" lvl="0" indent="0" algn="r" defTabSz="1097280" rtl="1" eaLnBrk="1" fontAlgn="auto" latinLnBrk="0" hangingPunct="1">
                        <a:lnSpc>
                          <a:spcPct val="100000"/>
                        </a:lnSpc>
                        <a:spcBef>
                          <a:spcPts val="0"/>
                        </a:spcBef>
                        <a:spcAft>
                          <a:spcPts val="0"/>
                        </a:spcAft>
                        <a:buClrTx/>
                        <a:buSzTx/>
                        <a:buFontTx/>
                        <a:buNone/>
                        <a:tabLst/>
                        <a:defRPr/>
                      </a:pPr>
                      <a:r>
                        <a:rPr lang="ar-SY" sz="1000" kern="1200" dirty="0" smtClean="0">
                          <a:solidFill>
                            <a:schemeClr val="dk1"/>
                          </a:solidFill>
                          <a:effectLst/>
                          <a:latin typeface="Calibri" panose="020F0502020204030204" pitchFamily="34" charset="0"/>
                          <a:ea typeface="+mn-ea"/>
                          <a:cs typeface="Calibri" panose="020F0502020204030204" pitchFamily="34" charset="0"/>
                        </a:rPr>
                        <a:t>المواد الواردة في النظام المالي ولائحته ونظام الموظفين ولائحته</a:t>
                      </a:r>
                      <a:r>
                        <a:rPr lang="en-US" sz="1000" kern="1200" dirty="0" smtClean="0">
                          <a:solidFill>
                            <a:schemeClr val="dk1"/>
                          </a:solidFill>
                          <a:effectLst/>
                          <a:latin typeface="Calibri" panose="020F0502020204030204" pitchFamily="34" charset="0"/>
                          <a:ea typeface="+mn-ea"/>
                          <a:cs typeface="Calibri" panose="020F0502020204030204" pitchFamily="34" charset="0"/>
                        </a:rPr>
                        <a:t> </a:t>
                      </a:r>
                      <a:r>
                        <a:rPr lang="ar-SY" sz="1000" kern="1200" dirty="0" smtClean="0">
                          <a:solidFill>
                            <a:schemeClr val="dk1"/>
                          </a:solidFill>
                          <a:effectLst/>
                          <a:latin typeface="Calibri" panose="020F0502020204030204" pitchFamily="34" charset="0"/>
                          <a:ea typeface="+mn-ea"/>
                          <a:cs typeface="Calibri" panose="020F0502020204030204" pitchFamily="34" charset="0"/>
                        </a:rPr>
                        <a:t>المعتمدين، على التوالي، من قبل الجمعية العامة ولجنة التنسيق؛ وقرارات الهيئات الرئاسية الأخرى.</a:t>
                      </a:r>
                      <a:endParaRPr lang="en-US" sz="1000" dirty="0" smtClean="0">
                        <a:latin typeface="Calibri" panose="020F0502020204030204" pitchFamily="34" charset="0"/>
                        <a:cs typeface="Calibri" panose="020F0502020204030204" pitchFamily="34" charset="0"/>
                      </a:endParaRPr>
                    </a:p>
                  </a:txBody>
                  <a:tcPr marL="51435" marR="51435" marT="25718" marB="25718"/>
                </a:tc>
                <a:extLst>
                  <a:ext uri="{0D108BD9-81ED-4DB2-BD59-A6C34878D82A}">
                    <a16:rowId xmlns:a16="http://schemas.microsoft.com/office/drawing/2014/main" val="2614408694"/>
                  </a:ext>
                </a:extLst>
              </a:tr>
              <a:tr h="625550">
                <a:tc>
                  <a:txBody>
                    <a:bodyPr/>
                    <a:lstStyle/>
                    <a:p>
                      <a:pPr algn="r" rtl="1"/>
                      <a:r>
                        <a:rPr lang="en-US" sz="1000" b="1" kern="1200" dirty="0" smtClean="0">
                          <a:solidFill>
                            <a:schemeClr val="tx1"/>
                          </a:solidFill>
                          <a:latin typeface="Calibri" panose="020F0502020204030204" pitchFamily="34" charset="0"/>
                          <a:ea typeface="+mn-ea"/>
                          <a:cs typeface="Calibri" panose="020F0502020204030204" pitchFamily="34" charset="0"/>
                        </a:rPr>
                        <a:t>2</a:t>
                      </a:r>
                      <a:r>
                        <a:rPr lang="ar-SY" sz="1000" b="1" kern="1200" dirty="0" smtClean="0">
                          <a:solidFill>
                            <a:schemeClr val="tx1"/>
                          </a:solidFill>
                          <a:latin typeface="Calibri" panose="020F0502020204030204" pitchFamily="34" charset="0"/>
                          <a:ea typeface="+mn-ea"/>
                          <a:cs typeface="Calibri" panose="020F0502020204030204" pitchFamily="34" charset="0"/>
                        </a:rPr>
                        <a:t>.</a:t>
                      </a:r>
                      <a:r>
                        <a:rPr lang="ar-SY" sz="1000" b="1" kern="1200" baseline="0" dirty="0" smtClean="0">
                          <a:solidFill>
                            <a:schemeClr val="tx1"/>
                          </a:solidFill>
                          <a:latin typeface="Calibri" panose="020F0502020204030204" pitchFamily="34" charset="0"/>
                          <a:ea typeface="+mn-ea"/>
                          <a:cs typeface="Calibri" panose="020F0502020204030204" pitchFamily="34" charset="0"/>
                        </a:rPr>
                        <a:t> </a:t>
                      </a:r>
                      <a:r>
                        <a:rPr lang="ar-SY" sz="1000" b="1" kern="1200" dirty="0" smtClean="0">
                          <a:solidFill>
                            <a:schemeClr val="tx1"/>
                          </a:solidFill>
                          <a:latin typeface="Calibri" panose="020F0502020204030204" pitchFamily="34" charset="0"/>
                          <a:ea typeface="+mn-ea"/>
                          <a:cs typeface="Calibri" panose="020F0502020204030204" pitchFamily="34" charset="0"/>
                        </a:rPr>
                        <a:t>القواعد</a:t>
                      </a:r>
                    </a:p>
                    <a:p>
                      <a:pPr algn="r" rtl="1"/>
                      <a:r>
                        <a:rPr lang="en-US" sz="1000" b="1" kern="1200" dirty="0" smtClean="0">
                          <a:solidFill>
                            <a:schemeClr val="tx1"/>
                          </a:solidFill>
                          <a:latin typeface="Calibri" panose="020F0502020204030204" pitchFamily="34" charset="0"/>
                          <a:ea typeface="+mn-ea"/>
                          <a:cs typeface="Calibri" panose="020F0502020204030204" pitchFamily="34" charset="0"/>
                        </a:rPr>
                        <a:t> </a:t>
                      </a:r>
                      <a:endParaRPr lang="en-US" sz="1000" b="1" dirty="0">
                        <a:latin typeface="Calibri" panose="020F0502020204030204" pitchFamily="34" charset="0"/>
                        <a:cs typeface="Calibri" panose="020F0502020204030204" pitchFamily="34" charset="0"/>
                      </a:endParaRPr>
                    </a:p>
                  </a:txBody>
                  <a:tcPr marL="51435" marR="51435" marT="25718" marB="25718"/>
                </a:tc>
                <a:tc>
                  <a:txBody>
                    <a:bodyPr/>
                    <a:lstStyle/>
                    <a:p>
                      <a:pPr algn="r" rtl="1"/>
                      <a:r>
                        <a:rPr lang="ar-SY" sz="1000" kern="1200" dirty="0" smtClean="0">
                          <a:solidFill>
                            <a:schemeClr val="dk1"/>
                          </a:solidFill>
                          <a:effectLst/>
                          <a:latin typeface="Calibri" panose="020F0502020204030204" pitchFamily="34" charset="0"/>
                          <a:ea typeface="+mn-ea"/>
                          <a:cs typeface="Calibri" panose="020F0502020204030204" pitchFamily="34" charset="0"/>
                        </a:rPr>
                        <a:t>القواعد التي وضعها المدير العام لتنفيذ اللوائح التنفيذية بموجب النظام المالي ولائحته ونظام الموظفين ولائحته.</a:t>
                      </a:r>
                      <a:endParaRPr lang="x-none" sz="1000" kern="1200" dirty="0" smtClean="0">
                        <a:solidFill>
                          <a:schemeClr val="dk1"/>
                        </a:solidFill>
                        <a:effectLst/>
                        <a:latin typeface="Calibri" panose="020F0502020204030204" pitchFamily="34" charset="0"/>
                        <a:ea typeface="+mn-ea"/>
                        <a:cs typeface="Calibri" panose="020F0502020204030204" pitchFamily="34" charset="0"/>
                      </a:endParaRPr>
                    </a:p>
                  </a:txBody>
                  <a:tcPr marL="51435" marR="51435" marT="25718" marB="25718"/>
                </a:tc>
                <a:extLst>
                  <a:ext uri="{0D108BD9-81ED-4DB2-BD59-A6C34878D82A}">
                    <a16:rowId xmlns:a16="http://schemas.microsoft.com/office/drawing/2014/main" val="2302471606"/>
                  </a:ext>
                </a:extLst>
              </a:tr>
              <a:tr h="602342">
                <a:tc>
                  <a:txBody>
                    <a:bodyPr/>
                    <a:lstStyle/>
                    <a:p>
                      <a:pPr marL="0" marR="0" lvl="0" indent="0" algn="r" defTabSz="1097280" rtl="1" eaLnBrk="1" fontAlgn="auto" latinLnBrk="0" hangingPunct="1">
                        <a:lnSpc>
                          <a:spcPct val="100000"/>
                        </a:lnSpc>
                        <a:spcBef>
                          <a:spcPts val="0"/>
                        </a:spcBef>
                        <a:spcAft>
                          <a:spcPts val="0"/>
                        </a:spcAft>
                        <a:buClrTx/>
                        <a:buSzTx/>
                        <a:buFontTx/>
                        <a:buNone/>
                        <a:tabLst/>
                        <a:defRPr/>
                      </a:pPr>
                      <a:r>
                        <a:rPr lang="en-US" sz="1000" b="1" kern="1200" dirty="0" smtClean="0">
                          <a:solidFill>
                            <a:schemeClr val="tx1"/>
                          </a:solidFill>
                          <a:latin typeface="Calibri" panose="020F0502020204030204" pitchFamily="34" charset="0"/>
                          <a:ea typeface="+mn-ea"/>
                          <a:cs typeface="Calibri" panose="020F0502020204030204" pitchFamily="34" charset="0"/>
                        </a:rPr>
                        <a:t>3</a:t>
                      </a:r>
                      <a:r>
                        <a:rPr lang="ar-SY" sz="1000" b="1" kern="1200" dirty="0" smtClean="0">
                          <a:solidFill>
                            <a:schemeClr val="tx1"/>
                          </a:solidFill>
                          <a:latin typeface="Calibri" panose="020F0502020204030204" pitchFamily="34" charset="0"/>
                          <a:ea typeface="+mn-ea"/>
                          <a:cs typeface="Calibri" panose="020F0502020204030204" pitchFamily="34" charset="0"/>
                        </a:rPr>
                        <a:t>.</a:t>
                      </a:r>
                      <a:r>
                        <a:rPr lang="ar-SY" sz="1000" b="1" kern="1200" baseline="0" dirty="0" smtClean="0">
                          <a:solidFill>
                            <a:schemeClr val="tx1"/>
                          </a:solidFill>
                          <a:latin typeface="Calibri" panose="020F0502020204030204" pitchFamily="34" charset="0"/>
                          <a:ea typeface="+mn-ea"/>
                          <a:cs typeface="Calibri" panose="020F0502020204030204" pitchFamily="34" charset="0"/>
                        </a:rPr>
                        <a:t> </a:t>
                      </a:r>
                      <a:r>
                        <a:rPr lang="ar-SY" sz="1000" b="1" kern="1200" dirty="0" smtClean="0">
                          <a:solidFill>
                            <a:schemeClr val="tx1"/>
                          </a:solidFill>
                          <a:latin typeface="Calibri" panose="020F0502020204030204" pitchFamily="34" charset="0"/>
                          <a:ea typeface="+mn-ea"/>
                          <a:cs typeface="Calibri" panose="020F0502020204030204" pitchFamily="34" charset="0"/>
                        </a:rPr>
                        <a:t>التعميمات الإدارية</a:t>
                      </a:r>
                    </a:p>
                    <a:p>
                      <a:pPr marL="0" marR="0" lvl="0" indent="0" algn="r" defTabSz="1097280" rtl="1" eaLnBrk="1" fontAlgn="auto" latinLnBrk="0" hangingPunct="1">
                        <a:lnSpc>
                          <a:spcPct val="100000"/>
                        </a:lnSpc>
                        <a:spcBef>
                          <a:spcPts val="0"/>
                        </a:spcBef>
                        <a:spcAft>
                          <a:spcPts val="0"/>
                        </a:spcAft>
                        <a:buClrTx/>
                        <a:buSzTx/>
                        <a:buFontTx/>
                        <a:buNone/>
                        <a:tabLst/>
                        <a:defRPr/>
                      </a:pPr>
                      <a:endParaRPr lang="en-US" sz="1000" b="1" kern="1200" dirty="0" smtClean="0">
                        <a:solidFill>
                          <a:schemeClr val="tx1"/>
                        </a:solidFill>
                        <a:latin typeface="Calibri" panose="020F0502020204030204" pitchFamily="34" charset="0"/>
                        <a:ea typeface="+mn-ea"/>
                        <a:cs typeface="Calibri" panose="020F0502020204030204" pitchFamily="34" charset="0"/>
                      </a:endParaRPr>
                    </a:p>
                    <a:p>
                      <a:pPr algn="r" rtl="1"/>
                      <a:endParaRPr lang="en-US" sz="1000" b="1" dirty="0">
                        <a:latin typeface="Calibri" panose="020F0502020204030204" pitchFamily="34" charset="0"/>
                        <a:cs typeface="Calibri" panose="020F0502020204030204" pitchFamily="34" charset="0"/>
                      </a:endParaRPr>
                    </a:p>
                  </a:txBody>
                  <a:tcPr marL="51435" marR="51435" marT="25718" marB="25718"/>
                </a:tc>
                <a:tc>
                  <a:txBody>
                    <a:bodyPr/>
                    <a:lstStyle/>
                    <a:p>
                      <a:pPr marL="0" marR="0" lvl="0" indent="0" algn="r" defTabSz="1097280" rtl="1" eaLnBrk="1" fontAlgn="auto" latinLnBrk="0" hangingPunct="1">
                        <a:lnSpc>
                          <a:spcPct val="100000"/>
                        </a:lnSpc>
                        <a:spcBef>
                          <a:spcPts val="0"/>
                        </a:spcBef>
                        <a:spcAft>
                          <a:spcPts val="0"/>
                        </a:spcAft>
                        <a:buClrTx/>
                        <a:buSzTx/>
                        <a:buFontTx/>
                        <a:buNone/>
                        <a:tabLst/>
                        <a:defRPr/>
                      </a:pPr>
                      <a:r>
                        <a:rPr lang="ar-SY" sz="1000" kern="1200" dirty="0" smtClean="0">
                          <a:solidFill>
                            <a:schemeClr val="dk1"/>
                          </a:solidFill>
                          <a:effectLst/>
                          <a:latin typeface="Calibri" panose="020F0502020204030204" pitchFamily="34" charset="0"/>
                          <a:ea typeface="+mn-ea"/>
                          <a:cs typeface="Calibri" panose="020F0502020204030204" pitchFamily="34" charset="0"/>
                        </a:rPr>
                        <a:t>سياسات واستراتيجيات </a:t>
                      </a:r>
                      <a:r>
                        <a:rPr lang="ar-SY" sz="1000" kern="1200" dirty="0" err="1" smtClean="0">
                          <a:solidFill>
                            <a:schemeClr val="dk1"/>
                          </a:solidFill>
                          <a:effectLst/>
                          <a:latin typeface="Calibri" panose="020F0502020204030204" pitchFamily="34" charset="0"/>
                          <a:ea typeface="+mn-ea"/>
                          <a:cs typeface="Calibri" panose="020F0502020204030204" pitchFamily="34" charset="0"/>
                        </a:rPr>
                        <a:t>الويبو</a:t>
                      </a:r>
                      <a:r>
                        <a:rPr lang="ar-SY" sz="1000" kern="1200" dirty="0" smtClean="0">
                          <a:solidFill>
                            <a:schemeClr val="dk1"/>
                          </a:solidFill>
                          <a:effectLst/>
                          <a:latin typeface="Calibri" panose="020F0502020204030204" pitchFamily="34" charset="0"/>
                          <a:ea typeface="+mn-ea"/>
                          <a:cs typeface="Calibri" panose="020F0502020204030204" pitchFamily="34" charset="0"/>
                        </a:rPr>
                        <a:t> رفيعة المستوى التي تنظم عمليات المنظمة وأنشطتها.</a:t>
                      </a:r>
                    </a:p>
                  </a:txBody>
                  <a:tcPr marL="51435" marR="51435" marT="25718" marB="25718"/>
                </a:tc>
                <a:extLst>
                  <a:ext uri="{0D108BD9-81ED-4DB2-BD59-A6C34878D82A}">
                    <a16:rowId xmlns:a16="http://schemas.microsoft.com/office/drawing/2014/main" val="541601627"/>
                  </a:ext>
                </a:extLst>
              </a:tr>
              <a:tr h="945472">
                <a:tc>
                  <a:txBody>
                    <a:bodyPr/>
                    <a:lstStyle/>
                    <a:p>
                      <a:pPr marL="0" marR="0" lvl="0" indent="0" algn="r" defTabSz="1097280" rtl="1" eaLnBrk="1" fontAlgn="auto" latinLnBrk="0" hangingPunct="1">
                        <a:lnSpc>
                          <a:spcPct val="100000"/>
                        </a:lnSpc>
                        <a:spcBef>
                          <a:spcPts val="0"/>
                        </a:spcBef>
                        <a:spcAft>
                          <a:spcPts val="0"/>
                        </a:spcAft>
                        <a:buClrTx/>
                        <a:buSzTx/>
                        <a:buFontTx/>
                        <a:buNone/>
                        <a:tabLst/>
                        <a:defRPr/>
                      </a:pPr>
                      <a:r>
                        <a:rPr lang="en-US" sz="1000" b="1" dirty="0" smtClean="0">
                          <a:latin typeface="Calibri" panose="020F0502020204030204" pitchFamily="34" charset="0"/>
                          <a:cs typeface="Calibri" panose="020F0502020204030204" pitchFamily="34" charset="0"/>
                        </a:rPr>
                        <a:t>4</a:t>
                      </a:r>
                      <a:r>
                        <a:rPr lang="ar-SY" sz="1000" b="1" dirty="0" smtClean="0">
                          <a:latin typeface="Calibri" panose="020F0502020204030204" pitchFamily="34" charset="0"/>
                          <a:cs typeface="Calibri" panose="020F0502020204030204" pitchFamily="34" charset="0"/>
                        </a:rPr>
                        <a:t>.</a:t>
                      </a:r>
                      <a:r>
                        <a:rPr lang="ar-SY" sz="1000" b="1" baseline="0" dirty="0" smtClean="0">
                          <a:latin typeface="Calibri" panose="020F0502020204030204" pitchFamily="34" charset="0"/>
                          <a:cs typeface="Calibri" panose="020F0502020204030204" pitchFamily="34" charset="0"/>
                        </a:rPr>
                        <a:t> </a:t>
                      </a:r>
                      <a:r>
                        <a:rPr lang="ar-SY" sz="1000" b="1" dirty="0" smtClean="0">
                          <a:latin typeface="Calibri" panose="020F0502020204030204" pitchFamily="34" charset="0"/>
                          <a:cs typeface="Calibri" panose="020F0502020204030204" pitchFamily="34" charset="0"/>
                        </a:rPr>
                        <a:t>إجراءات التشغيل القياسية والأدلة والمبادئ التوجيهية</a:t>
                      </a:r>
                      <a:endParaRPr lang="ar-SY" sz="1000" b="1" dirty="0" smtClean="0">
                        <a:latin typeface="Calibri" panose="020F0502020204030204" pitchFamily="34" charset="0"/>
                        <a:cs typeface="Calibri" panose="020F0502020204030204" pitchFamily="34" charset="0"/>
                      </a:endParaRPr>
                    </a:p>
                  </a:txBody>
                  <a:tcPr marL="51435" marR="51435" marT="25718" marB="25718"/>
                </a:tc>
                <a:tc>
                  <a:txBody>
                    <a:bodyPr/>
                    <a:lstStyle/>
                    <a:p>
                      <a:pPr marL="0" marR="0" lvl="0" indent="0" algn="r" defTabSz="1097280" rtl="1" eaLnBrk="1" fontAlgn="auto" latinLnBrk="0" hangingPunct="1">
                        <a:lnSpc>
                          <a:spcPct val="100000"/>
                        </a:lnSpc>
                        <a:spcBef>
                          <a:spcPts val="0"/>
                        </a:spcBef>
                        <a:spcAft>
                          <a:spcPts val="0"/>
                        </a:spcAft>
                        <a:buClrTx/>
                        <a:buSzTx/>
                        <a:buFont typeface="Arial" panose="020B0604020202020204" pitchFamily="34" charset="0"/>
                        <a:buNone/>
                        <a:tabLst/>
                        <a:defRPr/>
                      </a:pPr>
                      <a:r>
                        <a:rPr lang="ar-SY" sz="1000" kern="1200" dirty="0" smtClean="0">
                          <a:solidFill>
                            <a:schemeClr val="dk1"/>
                          </a:solidFill>
                          <a:effectLst/>
                          <a:latin typeface="Calibri" panose="020F0502020204030204" pitchFamily="34" charset="0"/>
                          <a:ea typeface="+mn-ea"/>
                          <a:cs typeface="Calibri" panose="020F0502020204030204" pitchFamily="34" charset="0"/>
                        </a:rPr>
                        <a:t>التوثيق الكلي</a:t>
                      </a:r>
                      <a:r>
                        <a:rPr lang="ar-SY" sz="1000" kern="1200" baseline="0" dirty="0" smtClean="0">
                          <a:solidFill>
                            <a:schemeClr val="dk1"/>
                          </a:solidFill>
                          <a:effectLst/>
                          <a:latin typeface="Calibri" panose="020F0502020204030204" pitchFamily="34" charset="0"/>
                          <a:ea typeface="+mn-ea"/>
                          <a:cs typeface="Calibri" panose="020F0502020204030204" pitchFamily="34" charset="0"/>
                        </a:rPr>
                        <a:t> </a:t>
                      </a:r>
                      <a:r>
                        <a:rPr lang="ar-SY" sz="1000" kern="1200" dirty="0" smtClean="0">
                          <a:solidFill>
                            <a:schemeClr val="dk1"/>
                          </a:solidFill>
                          <a:effectLst/>
                          <a:latin typeface="Calibri" panose="020F0502020204030204" pitchFamily="34" charset="0"/>
                          <a:ea typeface="+mn-ea"/>
                          <a:cs typeface="Calibri" panose="020F0502020204030204" pitchFamily="34" charset="0"/>
                        </a:rPr>
                        <a:t>للإجراءات المعيارية الشاملة لتنفيذ نظام الموظفين ولائحته،</a:t>
                      </a:r>
                      <a:r>
                        <a:rPr lang="en-US" sz="1000" kern="1200" dirty="0" smtClean="0">
                          <a:solidFill>
                            <a:schemeClr val="dk1"/>
                          </a:solidFill>
                          <a:effectLst/>
                          <a:latin typeface="Calibri" panose="020F0502020204030204" pitchFamily="34" charset="0"/>
                          <a:ea typeface="+mn-ea"/>
                          <a:cs typeface="Calibri" panose="020F0502020204030204" pitchFamily="34" charset="0"/>
                        </a:rPr>
                        <a:t> </a:t>
                      </a:r>
                      <a:r>
                        <a:rPr lang="ar-SY" sz="1000" kern="1200" dirty="0" smtClean="0">
                          <a:solidFill>
                            <a:schemeClr val="dk1"/>
                          </a:solidFill>
                          <a:effectLst/>
                          <a:latin typeface="Calibri" panose="020F0502020204030204" pitchFamily="34" charset="0"/>
                          <a:ea typeface="+mn-ea"/>
                          <a:cs typeface="Calibri" panose="020F0502020204030204" pitchFamily="34" charset="0"/>
                        </a:rPr>
                        <a:t>والنظام المالي ولائحته، والتعميمات الإدارية والسياسات والاستراتيجيات الوجيهة الأخرى.</a:t>
                      </a:r>
                      <a:endParaRPr lang="en-US" sz="1000" dirty="0">
                        <a:latin typeface="Calibri" panose="020F0502020204030204" pitchFamily="34" charset="0"/>
                        <a:cs typeface="Calibri" panose="020F0502020204030204" pitchFamily="34" charset="0"/>
                      </a:endParaRPr>
                    </a:p>
                  </a:txBody>
                  <a:tcPr marL="51435" marR="51435" marT="25718" marB="25718"/>
                </a:tc>
                <a:extLst>
                  <a:ext uri="{0D108BD9-81ED-4DB2-BD59-A6C34878D82A}">
                    <a16:rowId xmlns:a16="http://schemas.microsoft.com/office/drawing/2014/main" val="2887309817"/>
                  </a:ext>
                </a:extLst>
              </a:tr>
            </a:tbl>
          </a:graphicData>
        </a:graphic>
      </p:graphicFrame>
      <p:sp>
        <p:nvSpPr>
          <p:cNvPr id="13" name="Slide Number Placeholder 4"/>
          <p:cNvSpPr>
            <a:spLocks noGrp="1"/>
          </p:cNvSpPr>
          <p:nvPr>
            <p:ph type="sldNum" sz="quarter" idx="4294967295"/>
          </p:nvPr>
        </p:nvSpPr>
        <p:spPr>
          <a:xfrm>
            <a:off x="11633200" y="6537960"/>
            <a:ext cx="508000" cy="310534"/>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79EEDA-9492-4994-BB18-1005CD6866B1}" type="slidenum">
              <a:rPr kumimoji="0" lang="en-US" sz="11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1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0973998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8" name="Straight Arrow Connector 76">
            <a:extLst>
              <a:ext uri="{FF2B5EF4-FFF2-40B4-BE49-F238E27FC236}">
                <a16:creationId xmlns:a16="http://schemas.microsoft.com/office/drawing/2014/main" id="{E3BB4715-3819-4CE2-9F24-D35601305B87}"/>
              </a:ext>
            </a:extLst>
          </p:cNvPr>
          <p:cNvCxnSpPr>
            <a:cxnSpLocks/>
          </p:cNvCxnSpPr>
          <p:nvPr/>
        </p:nvCxnSpPr>
        <p:spPr>
          <a:xfrm flipH="1" flipV="1">
            <a:off x="7505201" y="4059511"/>
            <a:ext cx="521918" cy="138407"/>
          </a:xfrm>
          <a:prstGeom prst="straightConnector1">
            <a:avLst/>
          </a:prstGeom>
          <a:ln w="95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88" name="Straight Arrow Connector 76">
            <a:extLst>
              <a:ext uri="{FF2B5EF4-FFF2-40B4-BE49-F238E27FC236}">
                <a16:creationId xmlns:a16="http://schemas.microsoft.com/office/drawing/2014/main" id="{BBADDEF0-2CE3-47DD-976C-F54A30E41B1A}"/>
              </a:ext>
            </a:extLst>
          </p:cNvPr>
          <p:cNvCxnSpPr>
            <a:cxnSpLocks/>
          </p:cNvCxnSpPr>
          <p:nvPr/>
        </p:nvCxnSpPr>
        <p:spPr>
          <a:xfrm flipH="1">
            <a:off x="7505026" y="3943066"/>
            <a:ext cx="480836" cy="110898"/>
          </a:xfrm>
          <a:prstGeom prst="straightConnector1">
            <a:avLst/>
          </a:prstGeom>
          <a:ln w="95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sp>
        <p:nvSpPr>
          <p:cNvPr id="169" name="Ovale 168">
            <a:extLst>
              <a:ext uri="{FF2B5EF4-FFF2-40B4-BE49-F238E27FC236}">
                <a16:creationId xmlns:a16="http://schemas.microsoft.com/office/drawing/2014/main" id="{B4EE9EB2-8423-487D-8486-01CA48FB4FAE}"/>
              </a:ext>
            </a:extLst>
          </p:cNvPr>
          <p:cNvSpPr/>
          <p:nvPr/>
        </p:nvSpPr>
        <p:spPr>
          <a:xfrm>
            <a:off x="7935856" y="3065238"/>
            <a:ext cx="1150994" cy="1830864"/>
          </a:xfrm>
          <a:prstGeom prst="ellipse">
            <a:avLst/>
          </a:prstGeom>
          <a:solidFill>
            <a:schemeClr val="bg1">
              <a:lumMod val="85000"/>
            </a:schemeClr>
          </a:solidFill>
          <a:ln>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40500" tIns="40500" rIns="40500" bIns="40500" rtlCol="0" anchor="ctr"/>
          <a:lstStyle/>
          <a:p>
            <a:pPr algn="ctr"/>
            <a:endParaRPr lang="it-IT" sz="750" dirty="0" err="1">
              <a:solidFill>
                <a:schemeClr val="bg1"/>
              </a:solidFill>
            </a:endParaRPr>
          </a:p>
        </p:txBody>
      </p:sp>
      <p:cxnSp>
        <p:nvCxnSpPr>
          <p:cNvPr id="45" name="Straight Arrow Connector 76">
            <a:extLst>
              <a:ext uri="{FF2B5EF4-FFF2-40B4-BE49-F238E27FC236}">
                <a16:creationId xmlns:a16="http://schemas.microsoft.com/office/drawing/2014/main" id="{7B8FE627-EB52-4509-AB81-713F5E8889AC}"/>
              </a:ext>
            </a:extLst>
          </p:cNvPr>
          <p:cNvCxnSpPr>
            <a:cxnSpLocks/>
          </p:cNvCxnSpPr>
          <p:nvPr/>
        </p:nvCxnSpPr>
        <p:spPr>
          <a:xfrm flipH="1" flipV="1">
            <a:off x="7524251" y="2173561"/>
            <a:ext cx="521919" cy="138407"/>
          </a:xfrm>
          <a:prstGeom prst="straightConnector1">
            <a:avLst/>
          </a:prstGeom>
          <a:ln w="95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6" name="Straight Arrow Connector 77">
            <a:extLst>
              <a:ext uri="{FF2B5EF4-FFF2-40B4-BE49-F238E27FC236}">
                <a16:creationId xmlns:a16="http://schemas.microsoft.com/office/drawing/2014/main" id="{D9B988C9-D1EC-4B2F-99D7-05D79B4A253D}"/>
              </a:ext>
            </a:extLst>
          </p:cNvPr>
          <p:cNvCxnSpPr>
            <a:cxnSpLocks/>
          </p:cNvCxnSpPr>
          <p:nvPr/>
        </p:nvCxnSpPr>
        <p:spPr>
          <a:xfrm flipH="1">
            <a:off x="7524251" y="2050650"/>
            <a:ext cx="469049" cy="122911"/>
          </a:xfrm>
          <a:prstGeom prst="straightConnector1">
            <a:avLst/>
          </a:prstGeom>
          <a:ln w="95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sp>
        <p:nvSpPr>
          <p:cNvPr id="5" name="Ovale 4">
            <a:extLst>
              <a:ext uri="{FF2B5EF4-FFF2-40B4-BE49-F238E27FC236}">
                <a16:creationId xmlns:a16="http://schemas.microsoft.com/office/drawing/2014/main" id="{E5F8853E-2234-4AF2-A899-9FFE9843BF61}"/>
              </a:ext>
            </a:extLst>
          </p:cNvPr>
          <p:cNvSpPr/>
          <p:nvPr/>
        </p:nvSpPr>
        <p:spPr>
          <a:xfrm>
            <a:off x="7954331" y="1183663"/>
            <a:ext cx="1150994" cy="1830864"/>
          </a:xfrm>
          <a:prstGeom prst="ellipse">
            <a:avLst/>
          </a:prstGeom>
          <a:solidFill>
            <a:schemeClr val="bg1">
              <a:lumMod val="85000"/>
            </a:schemeClr>
          </a:solidFill>
          <a:ln>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40500" tIns="40500" rIns="40500" bIns="40500" rtlCol="0" anchor="ctr"/>
          <a:lstStyle/>
          <a:p>
            <a:pPr algn="ctr"/>
            <a:endParaRPr lang="it-IT" sz="750" dirty="0" err="1">
              <a:solidFill>
                <a:schemeClr val="bg1"/>
              </a:solidFill>
              <a:latin typeface="Calibri" panose="020F0502020204030204" pitchFamily="34" charset="0"/>
              <a:cs typeface="Calibri" panose="020F0502020204030204" pitchFamily="34" charset="0"/>
            </a:endParaRPr>
          </a:p>
        </p:txBody>
      </p:sp>
      <p:sp>
        <p:nvSpPr>
          <p:cNvPr id="12" name="Dati 2">
            <a:extLst>
              <a:ext uri="{FF2B5EF4-FFF2-40B4-BE49-F238E27FC236}">
                <a16:creationId xmlns:a16="http://schemas.microsoft.com/office/drawing/2014/main" id="{FF4538A8-E013-4EFD-90D7-4C61ABFC67DE}"/>
              </a:ext>
            </a:extLst>
          </p:cNvPr>
          <p:cNvSpPr/>
          <p:nvPr/>
        </p:nvSpPr>
        <p:spPr bwMode="auto">
          <a:xfrm rot="7200000">
            <a:off x="2403587" y="2190890"/>
            <a:ext cx="763433" cy="901391"/>
          </a:xfrm>
          <a:prstGeom prst="flowChartInputOutput">
            <a:avLst/>
          </a:prstGeom>
          <a:gradFill>
            <a:gsLst>
              <a:gs pos="18000">
                <a:srgbClr val="0091DA">
                  <a:shade val="30000"/>
                  <a:satMod val="115000"/>
                </a:srgbClr>
              </a:gs>
              <a:gs pos="53000">
                <a:srgbClr val="0091DA">
                  <a:shade val="67500"/>
                  <a:satMod val="115000"/>
                </a:srgbClr>
              </a:gs>
              <a:gs pos="87000">
                <a:srgbClr val="00A3A1"/>
              </a:gs>
            </a:gsLst>
            <a:path path="circle">
              <a:fillToRect l="100000" t="100000"/>
            </a:path>
          </a:gradFill>
          <a:ln w="25400" cap="flat" cmpd="sng" algn="ctr">
            <a:noFill/>
            <a:prstDash val="solid"/>
          </a:ln>
          <a:effectLst/>
        </p:spPr>
        <p:txBody>
          <a:bodyPr anchor="ctr"/>
          <a:lstStyle/>
          <a:p>
            <a:pPr algn="ctr" defTabSz="717947" fontAlgn="auto" latinLnBrk="1">
              <a:spcBef>
                <a:spcPts val="0"/>
              </a:spcBef>
              <a:spcAft>
                <a:spcPts val="0"/>
              </a:spcAft>
              <a:defRPr/>
            </a:pPr>
            <a:endParaRPr lang="it-IT" sz="900" b="1" kern="0" dirty="0">
              <a:solidFill>
                <a:prstClr val="white"/>
              </a:solidFill>
              <a:latin typeface="맑은 고딕"/>
              <a:ea typeface="ＭＳ Ｐゴシック" panose="020B0600070205080204" pitchFamily="34" charset="-128"/>
              <a:cs typeface="Arial" panose="020B0604020202020204" pitchFamily="34" charset="0"/>
            </a:endParaRPr>
          </a:p>
        </p:txBody>
      </p:sp>
      <p:sp>
        <p:nvSpPr>
          <p:cNvPr id="14" name="모서리가 둥근 직사각형 58">
            <a:extLst>
              <a:ext uri="{FF2B5EF4-FFF2-40B4-BE49-F238E27FC236}">
                <a16:creationId xmlns:a16="http://schemas.microsoft.com/office/drawing/2014/main" id="{E20AEE92-D525-4D8E-AD02-A02C46EE12DC}"/>
              </a:ext>
            </a:extLst>
          </p:cNvPr>
          <p:cNvSpPr/>
          <p:nvPr/>
        </p:nvSpPr>
        <p:spPr>
          <a:xfrm>
            <a:off x="67612" y="1619406"/>
            <a:ext cx="2519570" cy="2798602"/>
          </a:xfrm>
          <a:prstGeom prst="rect">
            <a:avLst/>
          </a:prstGeom>
          <a:solidFill>
            <a:schemeClr val="bg1"/>
          </a:solidFill>
          <a:ln>
            <a:solidFill>
              <a:srgbClr val="4472C4">
                <a:lumMod val="75000"/>
              </a:srgbClr>
            </a:solidFill>
          </a:ln>
          <a:effectLst>
            <a:outerShdw blurRad="50800" dist="38100" dir="5400000" algn="t" rotWithShape="0">
              <a:prstClr val="black">
                <a:alpha val="40000"/>
              </a:prstClr>
            </a:outerShdw>
          </a:effectLst>
        </p:spPr>
        <p:txBody>
          <a:bodyPr lIns="54000" tIns="162000" rIns="54000" bIns="81000" anchor="ctr"/>
          <a:lstStyle/>
          <a:p>
            <a:pPr defTabSz="717947" eaLnBrk="0" hangingPunct="0">
              <a:spcBef>
                <a:spcPct val="0"/>
              </a:spcBef>
              <a:defRPr/>
            </a:pPr>
            <a:endParaRPr lang="it-IT" altLang="it-IT" sz="788" kern="0" dirty="0">
              <a:solidFill>
                <a:srgbClr val="4472C4">
                  <a:lumMod val="50000"/>
                </a:srgbClr>
              </a:solidFill>
              <a:latin typeface="Trebuchet MS" panose="020B0603020202020204" pitchFamily="34" charset="0"/>
              <a:cs typeface="Arial" panose="020B0604020202020204" pitchFamily="34" charset="0"/>
            </a:endParaRPr>
          </a:p>
        </p:txBody>
      </p:sp>
      <p:sp>
        <p:nvSpPr>
          <p:cNvPr id="15" name="양쪽 모서리가 둥근 사각형 27">
            <a:extLst>
              <a:ext uri="{FF2B5EF4-FFF2-40B4-BE49-F238E27FC236}">
                <a16:creationId xmlns:a16="http://schemas.microsoft.com/office/drawing/2014/main" id="{A8A94015-1048-4A25-9306-1BBADF4D2B64}"/>
              </a:ext>
            </a:extLst>
          </p:cNvPr>
          <p:cNvSpPr/>
          <p:nvPr/>
        </p:nvSpPr>
        <p:spPr bwMode="auto">
          <a:xfrm rot="5400000">
            <a:off x="1350112" y="138906"/>
            <a:ext cx="216000" cy="2781000"/>
          </a:xfrm>
          <a:prstGeom prst="round2SameRect">
            <a:avLst>
              <a:gd name="adj1" fmla="val 50000"/>
              <a:gd name="adj2" fmla="val 0"/>
            </a:avLst>
          </a:prstGeom>
          <a:solidFill>
            <a:srgbClr val="00338D"/>
          </a:solidFill>
          <a:ln w="25400" cap="flat" cmpd="sng" algn="ctr">
            <a:noFill/>
            <a:prstDash val="solid"/>
          </a:ln>
          <a:effectLst/>
        </p:spPr>
        <p:txBody>
          <a:bodyPr vert="vert270" tIns="0" rIns="54000" bIns="162000" anchor="ctr"/>
          <a:lstStyle/>
          <a:p>
            <a:pPr algn="ctr" defTabSz="717947" rtl="1" fontAlgn="auto" latinLnBrk="1">
              <a:lnSpc>
                <a:spcPct val="80000"/>
              </a:lnSpc>
              <a:spcBef>
                <a:spcPts val="0"/>
              </a:spcBef>
              <a:spcAft>
                <a:spcPts val="0"/>
              </a:spcAft>
              <a:defRPr/>
            </a:pPr>
            <a:r>
              <a:rPr lang="ar-SY" altLang="it-IT" sz="1050" b="1" kern="0" dirty="0" smtClean="0">
                <a:solidFill>
                  <a:srgbClr val="FFFFFF"/>
                </a:solidFill>
                <a:latin typeface="Calibri" panose="020F0502020204030204" pitchFamily="34" charset="0"/>
                <a:ea typeface="Verdana" panose="020B0604030504040204" pitchFamily="34" charset="0"/>
                <a:cs typeface="Calibri" panose="020F0502020204030204" pitchFamily="34" charset="0"/>
              </a:rPr>
              <a:t>النظام المالي ولائحته "الحالي"</a:t>
            </a:r>
            <a:endParaRPr lang="en-US" altLang="it-IT" sz="1050" b="1" i="1" kern="0" dirty="0">
              <a:solidFill>
                <a:srgbClr val="FFFFFF"/>
              </a:solidFill>
              <a:latin typeface="Calibri" panose="020F0502020204030204" pitchFamily="34" charset="0"/>
              <a:ea typeface="Verdana" panose="020B0604030504040204" pitchFamily="34" charset="0"/>
              <a:cs typeface="Calibri" panose="020F0502020204030204" pitchFamily="34" charset="0"/>
            </a:endParaRPr>
          </a:p>
        </p:txBody>
      </p:sp>
      <p:grpSp>
        <p:nvGrpSpPr>
          <p:cNvPr id="25" name="Gruppo 24">
            <a:extLst>
              <a:ext uri="{FF2B5EF4-FFF2-40B4-BE49-F238E27FC236}">
                <a16:creationId xmlns:a16="http://schemas.microsoft.com/office/drawing/2014/main" id="{A58B21E3-FF8D-4503-AE9C-288C6D53272E}"/>
              </a:ext>
            </a:extLst>
          </p:cNvPr>
          <p:cNvGrpSpPr/>
          <p:nvPr/>
        </p:nvGrpSpPr>
        <p:grpSpPr>
          <a:xfrm>
            <a:off x="363555" y="1869563"/>
            <a:ext cx="1737532" cy="2350145"/>
            <a:chOff x="1933559" y="2822133"/>
            <a:chExt cx="2316709" cy="2848661"/>
          </a:xfrm>
        </p:grpSpPr>
        <p:sp>
          <p:nvSpPr>
            <p:cNvPr id="26" name="Rectangle 1">
              <a:extLst>
                <a:ext uri="{FF2B5EF4-FFF2-40B4-BE49-F238E27FC236}">
                  <a16:creationId xmlns:a16="http://schemas.microsoft.com/office/drawing/2014/main" id="{1148F142-5DF1-4F63-9E91-102A0FBCA349}"/>
                </a:ext>
              </a:extLst>
            </p:cNvPr>
            <p:cNvSpPr/>
            <p:nvPr/>
          </p:nvSpPr>
          <p:spPr>
            <a:xfrm>
              <a:off x="1982892" y="2906279"/>
              <a:ext cx="2267376" cy="2764515"/>
            </a:xfrm>
            <a:prstGeom prst="rect">
              <a:avLst/>
            </a:prstGeom>
            <a:solidFill>
              <a:schemeClr val="tx2"/>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fontAlgn="auto">
                <a:spcBef>
                  <a:spcPts val="0"/>
                </a:spcBef>
                <a:spcAft>
                  <a:spcPts val="0"/>
                </a:spcAft>
                <a:defRPr/>
              </a:pPr>
              <a:endParaRPr lang="en-US" sz="1350" dirty="0">
                <a:solidFill>
                  <a:prstClr val="white"/>
                </a:solidFill>
                <a:latin typeface="Arial"/>
              </a:endParaRPr>
            </a:p>
          </p:txBody>
        </p:sp>
        <p:sp>
          <p:nvSpPr>
            <p:cNvPr id="27" name="TextBox 17">
              <a:extLst>
                <a:ext uri="{FF2B5EF4-FFF2-40B4-BE49-F238E27FC236}">
                  <a16:creationId xmlns:a16="http://schemas.microsoft.com/office/drawing/2014/main" id="{FCD5A0E7-30C8-4FA8-89C5-6E41D502F818}"/>
                </a:ext>
              </a:extLst>
            </p:cNvPr>
            <p:cNvSpPr txBox="1"/>
            <p:nvPr/>
          </p:nvSpPr>
          <p:spPr>
            <a:xfrm>
              <a:off x="1933559" y="2822133"/>
              <a:ext cx="2267376" cy="2764515"/>
            </a:xfrm>
            <a:prstGeom prst="rect">
              <a:avLst/>
            </a:prstGeom>
            <a:solidFill>
              <a:schemeClr val="bg1"/>
            </a:solidFill>
            <a:ln w="19050">
              <a:solidFill>
                <a:schemeClr val="tx2">
                  <a:lumMod val="75000"/>
                </a:schemeClr>
              </a:solidFill>
              <a:prstDash val="sysDot"/>
            </a:ln>
          </p:spPr>
          <p:txBody>
            <a:bodyPr wrap="square" tIns="54000" rIns="81000" rtlCol="0" anchor="t">
              <a:noAutofit/>
            </a:bodyPr>
            <a:lstStyle/>
            <a:p>
              <a:pPr marL="108000" algn="ctr" defTabSz="685800" fontAlgn="auto">
                <a:spcBef>
                  <a:spcPts val="0"/>
                </a:spcBef>
                <a:spcAft>
                  <a:spcPts val="900"/>
                </a:spcAft>
                <a:defRPr/>
              </a:pPr>
              <a:r>
                <a:rPr lang="ar-SY" altLang="it-IT" sz="1500" b="1" dirty="0" smtClean="0">
                  <a:solidFill>
                    <a:srgbClr val="335B74"/>
                  </a:solidFill>
                  <a:latin typeface="Calibri" panose="020F0502020204030204" pitchFamily="34" charset="0"/>
                  <a:cs typeface="Calibri" panose="020F0502020204030204" pitchFamily="34" charset="0"/>
                </a:rPr>
                <a:t>النظام </a:t>
              </a:r>
              <a:r>
                <a:rPr lang="ar-SY" altLang="it-IT" sz="1500" b="1" dirty="0">
                  <a:solidFill>
                    <a:srgbClr val="335B74"/>
                  </a:solidFill>
                  <a:latin typeface="Calibri" panose="020F0502020204030204" pitchFamily="34" charset="0"/>
                  <a:cs typeface="Calibri" panose="020F0502020204030204" pitchFamily="34" charset="0"/>
                </a:rPr>
                <a:t>المالي ولائحته</a:t>
              </a:r>
            </a:p>
            <a:p>
              <a:pPr marL="108000" algn="ctr" defTabSz="685800" rtl="1" fontAlgn="auto">
                <a:spcBef>
                  <a:spcPts val="0"/>
                </a:spcBef>
                <a:spcAft>
                  <a:spcPts val="450"/>
                </a:spcAft>
                <a:defRPr/>
              </a:pPr>
              <a:r>
                <a:rPr lang="ar-SY" sz="1200" b="1" dirty="0" smtClean="0">
                  <a:solidFill>
                    <a:srgbClr val="335B74"/>
                  </a:solidFill>
                  <a:latin typeface="Calibri" panose="020F0502020204030204" pitchFamily="34" charset="0"/>
                  <a:cs typeface="Calibri" panose="020F0502020204030204" pitchFamily="34" charset="0"/>
                </a:rPr>
                <a:t># من المواد</a:t>
              </a:r>
            </a:p>
            <a:p>
              <a:pPr marL="108000" defTabSz="685800" fontAlgn="auto">
                <a:spcBef>
                  <a:spcPts val="0"/>
                </a:spcBef>
                <a:spcAft>
                  <a:spcPts val="450"/>
                </a:spcAft>
                <a:defRPr/>
              </a:pPr>
              <a:endParaRPr lang="en-US" sz="1200" b="1" dirty="0">
                <a:solidFill>
                  <a:srgbClr val="335B74"/>
                </a:solidFill>
                <a:latin typeface="Calibri" panose="020F0502020204030204" pitchFamily="34" charset="0"/>
                <a:cs typeface="Calibri" panose="020F0502020204030204" pitchFamily="34" charset="0"/>
              </a:endParaRPr>
            </a:p>
            <a:p>
              <a:pPr marL="108000" defTabSz="685800" fontAlgn="auto">
                <a:spcBef>
                  <a:spcPts val="0"/>
                </a:spcBef>
                <a:spcAft>
                  <a:spcPts val="450"/>
                </a:spcAft>
                <a:defRPr/>
              </a:pPr>
              <a:endParaRPr lang="en-US" sz="1200" b="1" dirty="0">
                <a:solidFill>
                  <a:srgbClr val="335B74"/>
                </a:solidFill>
                <a:latin typeface="Calibri" panose="020F0502020204030204" pitchFamily="34" charset="0"/>
                <a:cs typeface="Calibri" panose="020F0502020204030204" pitchFamily="34" charset="0"/>
              </a:endParaRPr>
            </a:p>
            <a:p>
              <a:pPr marL="108000" defTabSz="685800" fontAlgn="auto">
                <a:spcBef>
                  <a:spcPts val="0"/>
                </a:spcBef>
                <a:spcAft>
                  <a:spcPts val="900"/>
                </a:spcAft>
                <a:defRPr/>
              </a:pPr>
              <a:endParaRPr lang="en-US" sz="1200" b="1" dirty="0">
                <a:solidFill>
                  <a:srgbClr val="335B74"/>
                </a:solidFill>
                <a:latin typeface="Calibri" panose="020F0502020204030204" pitchFamily="34" charset="0"/>
                <a:cs typeface="Calibri" panose="020F0502020204030204" pitchFamily="34" charset="0"/>
              </a:endParaRPr>
            </a:p>
            <a:p>
              <a:pPr marL="108000" algn="ctr" defTabSz="685800" fontAlgn="auto">
                <a:spcBef>
                  <a:spcPts val="0"/>
                </a:spcBef>
                <a:spcAft>
                  <a:spcPts val="450"/>
                </a:spcAft>
                <a:defRPr/>
              </a:pPr>
              <a:r>
                <a:rPr lang="ar-SY" sz="1200" b="1" dirty="0">
                  <a:solidFill>
                    <a:srgbClr val="335B74"/>
                  </a:solidFill>
                  <a:latin typeface="Calibri" panose="020F0502020204030204" pitchFamily="34" charset="0"/>
                  <a:cs typeface="Calibri" panose="020F0502020204030204" pitchFamily="34" charset="0"/>
                </a:rPr>
                <a:t># من </a:t>
              </a:r>
              <a:r>
                <a:rPr lang="ar-SY" sz="1200" b="1" dirty="0" smtClean="0">
                  <a:solidFill>
                    <a:srgbClr val="335B74"/>
                  </a:solidFill>
                  <a:latin typeface="Calibri" panose="020F0502020204030204" pitchFamily="34" charset="0"/>
                  <a:cs typeface="Calibri" panose="020F0502020204030204" pitchFamily="34" charset="0"/>
                </a:rPr>
                <a:t>القواعد</a:t>
              </a:r>
              <a:endParaRPr lang="ar-SY" sz="1200" b="1" dirty="0">
                <a:solidFill>
                  <a:srgbClr val="335B74"/>
                </a:solidFill>
                <a:latin typeface="Calibri" panose="020F0502020204030204" pitchFamily="34" charset="0"/>
                <a:cs typeface="Calibri" panose="020F0502020204030204" pitchFamily="34" charset="0"/>
              </a:endParaRPr>
            </a:p>
          </p:txBody>
        </p:sp>
      </p:grpSp>
      <p:pic>
        <p:nvPicPr>
          <p:cNvPr id="24" name="Immagine 23">
            <a:extLst>
              <a:ext uri="{FF2B5EF4-FFF2-40B4-BE49-F238E27FC236}">
                <a16:creationId xmlns:a16="http://schemas.microsoft.com/office/drawing/2014/main" id="{DFA66C00-3368-461F-8D63-C85DB6FC659E}"/>
              </a:ext>
            </a:extLst>
          </p:cNvPr>
          <p:cNvPicPr>
            <a:picLocks noChangeAspect="1"/>
          </p:cNvPicPr>
          <p:nvPr/>
        </p:nvPicPr>
        <p:blipFill>
          <a:blip r:embed="rId3"/>
          <a:stretch>
            <a:fillRect/>
          </a:stretch>
        </p:blipFill>
        <p:spPr>
          <a:xfrm>
            <a:off x="1934118" y="1891310"/>
            <a:ext cx="388702" cy="388702"/>
          </a:xfrm>
          <a:prstGeom prst="rect">
            <a:avLst/>
          </a:prstGeom>
          <a:ln>
            <a:noFill/>
          </a:ln>
        </p:spPr>
      </p:pic>
      <p:pic>
        <p:nvPicPr>
          <p:cNvPr id="19" name="Immagine 18">
            <a:extLst>
              <a:ext uri="{FF2B5EF4-FFF2-40B4-BE49-F238E27FC236}">
                <a16:creationId xmlns:a16="http://schemas.microsoft.com/office/drawing/2014/main" id="{C89232EB-AAA2-4D66-A69E-C46BF1DC699E}"/>
              </a:ext>
            </a:extLst>
          </p:cNvPr>
          <p:cNvPicPr>
            <a:picLocks noChangeAspect="1"/>
          </p:cNvPicPr>
          <p:nvPr/>
        </p:nvPicPr>
        <p:blipFill>
          <a:blip r:embed="rId4"/>
          <a:stretch>
            <a:fillRect/>
          </a:stretch>
        </p:blipFill>
        <p:spPr>
          <a:xfrm>
            <a:off x="1834996" y="3460643"/>
            <a:ext cx="644055" cy="826276"/>
          </a:xfrm>
          <a:prstGeom prst="rect">
            <a:avLst/>
          </a:prstGeom>
          <a:ln>
            <a:solidFill>
              <a:srgbClr val="0091DA"/>
            </a:solidFill>
          </a:ln>
          <a:effectLst>
            <a:outerShdw blurRad="63500" sx="102000" sy="102000" algn="ctr" rotWithShape="0">
              <a:prstClr val="black">
                <a:alpha val="40000"/>
              </a:prstClr>
            </a:outerShdw>
          </a:effectLst>
        </p:spPr>
      </p:pic>
      <p:sp>
        <p:nvSpPr>
          <p:cNvPr id="2" name="Ovale 1">
            <a:extLst>
              <a:ext uri="{FF2B5EF4-FFF2-40B4-BE49-F238E27FC236}">
                <a16:creationId xmlns:a16="http://schemas.microsoft.com/office/drawing/2014/main" id="{82398818-4E08-43CD-832C-446EF0245044}"/>
              </a:ext>
            </a:extLst>
          </p:cNvPr>
          <p:cNvSpPr/>
          <p:nvPr/>
        </p:nvSpPr>
        <p:spPr>
          <a:xfrm>
            <a:off x="1030771" y="2639539"/>
            <a:ext cx="440100" cy="43980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0500" tIns="40500" rIns="40500" bIns="40500" rtlCol="0" anchor="ctr"/>
          <a:lstStyle/>
          <a:p>
            <a:pPr algn="ctr" defTabSz="685800" fontAlgn="auto">
              <a:spcBef>
                <a:spcPts val="0"/>
              </a:spcBef>
              <a:spcAft>
                <a:spcPts val="0"/>
              </a:spcAft>
              <a:defRPr/>
            </a:pPr>
            <a:r>
              <a:rPr lang="it-IT" sz="1350" b="1" dirty="0">
                <a:solidFill>
                  <a:prstClr val="white"/>
                </a:solidFill>
                <a:latin typeface="Arial"/>
              </a:rPr>
              <a:t>77</a:t>
            </a:r>
            <a:endParaRPr lang="en-US" sz="1350" b="1" dirty="0">
              <a:solidFill>
                <a:prstClr val="white"/>
              </a:solidFill>
              <a:latin typeface="Arial"/>
            </a:endParaRPr>
          </a:p>
        </p:txBody>
      </p:sp>
      <p:sp>
        <p:nvSpPr>
          <p:cNvPr id="28" name="Ovale 27">
            <a:extLst>
              <a:ext uri="{FF2B5EF4-FFF2-40B4-BE49-F238E27FC236}">
                <a16:creationId xmlns:a16="http://schemas.microsoft.com/office/drawing/2014/main" id="{70034FDE-0308-4DDC-A13D-22658FDB5A5D}"/>
              </a:ext>
            </a:extLst>
          </p:cNvPr>
          <p:cNvSpPr/>
          <p:nvPr/>
        </p:nvSpPr>
        <p:spPr>
          <a:xfrm>
            <a:off x="1030771" y="3593604"/>
            <a:ext cx="440100" cy="43980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0500" tIns="40500" rIns="40500" bIns="40500" rtlCol="0" anchor="ctr"/>
          <a:lstStyle/>
          <a:p>
            <a:pPr algn="ctr" defTabSz="685800" fontAlgn="auto">
              <a:spcBef>
                <a:spcPts val="0"/>
              </a:spcBef>
              <a:spcAft>
                <a:spcPts val="0"/>
              </a:spcAft>
              <a:defRPr/>
            </a:pPr>
            <a:r>
              <a:rPr lang="it-IT" sz="1350" b="1" dirty="0">
                <a:solidFill>
                  <a:prstClr val="white"/>
                </a:solidFill>
                <a:latin typeface="Arial"/>
              </a:rPr>
              <a:t>71</a:t>
            </a:r>
            <a:endParaRPr lang="en-US" sz="1350" b="1" dirty="0">
              <a:solidFill>
                <a:prstClr val="white"/>
              </a:solidFill>
              <a:latin typeface="Arial"/>
            </a:endParaRPr>
          </a:p>
        </p:txBody>
      </p:sp>
      <p:sp>
        <p:nvSpPr>
          <p:cNvPr id="29" name="모서리가 둥근 직사각형 58">
            <a:extLst>
              <a:ext uri="{FF2B5EF4-FFF2-40B4-BE49-F238E27FC236}">
                <a16:creationId xmlns:a16="http://schemas.microsoft.com/office/drawing/2014/main" id="{4348C83A-2DD1-4282-8ED0-DAE47412F288}"/>
              </a:ext>
            </a:extLst>
          </p:cNvPr>
          <p:cNvSpPr/>
          <p:nvPr/>
        </p:nvSpPr>
        <p:spPr>
          <a:xfrm>
            <a:off x="2905312" y="1637407"/>
            <a:ext cx="2519100" cy="2799900"/>
          </a:xfrm>
          <a:prstGeom prst="rect">
            <a:avLst/>
          </a:prstGeom>
          <a:solidFill>
            <a:schemeClr val="bg2"/>
          </a:solidFill>
          <a:ln w="9525" cap="flat" cmpd="sng" algn="ctr">
            <a:solidFill>
              <a:srgbClr val="4472C4">
                <a:lumMod val="75000"/>
              </a:srgbClr>
            </a:solidFill>
            <a:prstDash val="solid"/>
          </a:ln>
          <a:effectLst>
            <a:outerShdw blurRad="50800" dist="38100" dir="5400000" algn="t" rotWithShape="0">
              <a:prstClr val="black">
                <a:alpha val="40000"/>
              </a:prstClr>
            </a:outerShdw>
          </a:effectLst>
        </p:spPr>
        <p:txBody>
          <a:bodyPr lIns="54000" tIns="162000" rIns="54000" bIns="81000"/>
          <a:lstStyle/>
          <a:p>
            <a:pPr defTabSz="717947" fontAlgn="auto">
              <a:spcBef>
                <a:spcPts val="450"/>
              </a:spcBef>
              <a:spcAft>
                <a:spcPts val="0"/>
              </a:spcAft>
              <a:defRPr/>
            </a:pPr>
            <a:endParaRPr lang="it-IT" altLang="it-IT" sz="825" kern="0" dirty="0">
              <a:solidFill>
                <a:srgbClr val="4472C4">
                  <a:lumMod val="50000"/>
                </a:srgbClr>
              </a:solidFill>
              <a:latin typeface="Trebuchet MS" panose="020B0603020202020204" pitchFamily="34" charset="0"/>
              <a:cs typeface="Arial" panose="020B0604020202020204" pitchFamily="34" charset="0"/>
            </a:endParaRPr>
          </a:p>
        </p:txBody>
      </p:sp>
      <p:sp>
        <p:nvSpPr>
          <p:cNvPr id="18" name="양쪽 모서리가 둥근 사각형 27">
            <a:extLst>
              <a:ext uri="{FF2B5EF4-FFF2-40B4-BE49-F238E27FC236}">
                <a16:creationId xmlns:a16="http://schemas.microsoft.com/office/drawing/2014/main" id="{234F7DA4-7541-4256-8C0A-315453E9D6D2}"/>
              </a:ext>
            </a:extLst>
          </p:cNvPr>
          <p:cNvSpPr/>
          <p:nvPr/>
        </p:nvSpPr>
        <p:spPr bwMode="auto">
          <a:xfrm rot="16210527">
            <a:off x="3925811" y="3070631"/>
            <a:ext cx="245281" cy="2781000"/>
          </a:xfrm>
          <a:prstGeom prst="round2SameRect">
            <a:avLst>
              <a:gd name="adj1" fmla="val 50000"/>
              <a:gd name="adj2" fmla="val 0"/>
            </a:avLst>
          </a:prstGeom>
          <a:solidFill>
            <a:srgbClr val="6D2077"/>
          </a:solidFill>
          <a:ln w="25400" cap="flat" cmpd="sng" algn="ctr">
            <a:noFill/>
            <a:prstDash val="solid"/>
          </a:ln>
          <a:effectLst/>
        </p:spPr>
        <p:txBody>
          <a:bodyPr vert="vert" anchor="ctr"/>
          <a:lstStyle/>
          <a:p>
            <a:pPr algn="ctr" defTabSz="717947" fontAlgn="auto" latinLnBrk="1">
              <a:spcBef>
                <a:spcPts val="0"/>
              </a:spcBef>
              <a:spcAft>
                <a:spcPts val="0"/>
              </a:spcAft>
              <a:defRPr/>
            </a:pPr>
            <a:r>
              <a:rPr lang="ar-SY" altLang="ko-KR" sz="1050" b="1" kern="0" dirty="0">
                <a:solidFill>
                  <a:srgbClr val="FFFFFF"/>
                </a:solidFill>
                <a:latin typeface="Calibri" panose="020F0502020204030204" pitchFamily="34" charset="0"/>
                <a:ea typeface="Verdana" panose="020B0604030504040204" pitchFamily="34" charset="0"/>
                <a:cs typeface="Calibri" panose="020F0502020204030204" pitchFamily="34" charset="0"/>
              </a:rPr>
              <a:t>النظام المالي ولائحته "</a:t>
            </a:r>
            <a:r>
              <a:rPr lang="ar-SY" altLang="ko-KR" sz="1050" b="1" kern="0" dirty="0" smtClean="0">
                <a:solidFill>
                  <a:srgbClr val="FFFFFF"/>
                </a:solidFill>
                <a:latin typeface="Calibri" panose="020F0502020204030204" pitchFamily="34" charset="0"/>
                <a:ea typeface="Verdana" panose="020B0604030504040204" pitchFamily="34" charset="0"/>
                <a:cs typeface="Calibri" panose="020F0502020204030204" pitchFamily="34" charset="0"/>
              </a:rPr>
              <a:t>المقترح"</a:t>
            </a:r>
            <a:endParaRPr lang="ar-SY" altLang="ko-KR" sz="1050" b="1" kern="0" dirty="0">
              <a:solidFill>
                <a:srgbClr val="FFFFFF"/>
              </a:solidFill>
              <a:latin typeface="Calibri" panose="020F0502020204030204" pitchFamily="34" charset="0"/>
              <a:ea typeface="Verdana" panose="020B0604030504040204" pitchFamily="34" charset="0"/>
              <a:cs typeface="Calibri" panose="020F0502020204030204" pitchFamily="34" charset="0"/>
            </a:endParaRPr>
          </a:p>
        </p:txBody>
      </p:sp>
      <p:grpSp>
        <p:nvGrpSpPr>
          <p:cNvPr id="30" name="Gruppo 29">
            <a:extLst>
              <a:ext uri="{FF2B5EF4-FFF2-40B4-BE49-F238E27FC236}">
                <a16:creationId xmlns:a16="http://schemas.microsoft.com/office/drawing/2014/main" id="{076EB631-059E-442A-84BD-B8585BE3841B}"/>
              </a:ext>
            </a:extLst>
          </p:cNvPr>
          <p:cNvGrpSpPr/>
          <p:nvPr/>
        </p:nvGrpSpPr>
        <p:grpSpPr>
          <a:xfrm>
            <a:off x="3323883" y="1869564"/>
            <a:ext cx="1737532" cy="2350145"/>
            <a:chOff x="1933559" y="2822133"/>
            <a:chExt cx="2316709" cy="2848661"/>
          </a:xfrm>
        </p:grpSpPr>
        <p:sp>
          <p:nvSpPr>
            <p:cNvPr id="31" name="Rectangle 1">
              <a:extLst>
                <a:ext uri="{FF2B5EF4-FFF2-40B4-BE49-F238E27FC236}">
                  <a16:creationId xmlns:a16="http://schemas.microsoft.com/office/drawing/2014/main" id="{8D50A870-D94F-4964-B9E3-DAED36DF0322}"/>
                </a:ext>
              </a:extLst>
            </p:cNvPr>
            <p:cNvSpPr/>
            <p:nvPr/>
          </p:nvSpPr>
          <p:spPr>
            <a:xfrm>
              <a:off x="1982892" y="2906279"/>
              <a:ext cx="2267376" cy="2764515"/>
            </a:xfrm>
            <a:prstGeom prst="rect">
              <a:avLst/>
            </a:prstGeom>
            <a:solidFill>
              <a:schemeClr val="tx2"/>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fontAlgn="auto">
                <a:spcBef>
                  <a:spcPts val="0"/>
                </a:spcBef>
                <a:spcAft>
                  <a:spcPts val="0"/>
                </a:spcAft>
                <a:defRPr/>
              </a:pPr>
              <a:endParaRPr lang="en-US" sz="1350" dirty="0">
                <a:solidFill>
                  <a:prstClr val="white"/>
                </a:solidFill>
                <a:latin typeface="Arial"/>
              </a:endParaRPr>
            </a:p>
          </p:txBody>
        </p:sp>
        <p:sp>
          <p:nvSpPr>
            <p:cNvPr id="32" name="TextBox 17">
              <a:extLst>
                <a:ext uri="{FF2B5EF4-FFF2-40B4-BE49-F238E27FC236}">
                  <a16:creationId xmlns:a16="http://schemas.microsoft.com/office/drawing/2014/main" id="{771BEC2A-3935-4D6D-8E91-8CE32D43A1ED}"/>
                </a:ext>
              </a:extLst>
            </p:cNvPr>
            <p:cNvSpPr txBox="1"/>
            <p:nvPr/>
          </p:nvSpPr>
          <p:spPr>
            <a:xfrm>
              <a:off x="1933559" y="2822133"/>
              <a:ext cx="2267376" cy="2764515"/>
            </a:xfrm>
            <a:prstGeom prst="rect">
              <a:avLst/>
            </a:prstGeom>
            <a:solidFill>
              <a:schemeClr val="bg1"/>
            </a:solidFill>
            <a:ln w="19050">
              <a:solidFill>
                <a:schemeClr val="tx2">
                  <a:lumMod val="75000"/>
                </a:schemeClr>
              </a:solidFill>
              <a:prstDash val="sysDot"/>
            </a:ln>
          </p:spPr>
          <p:txBody>
            <a:bodyPr wrap="square" tIns="54000" rIns="81000" rtlCol="0" anchor="t">
              <a:noAutofit/>
            </a:bodyPr>
            <a:lstStyle/>
            <a:p>
              <a:pPr marL="108000" algn="ctr" defTabSz="685800" fontAlgn="auto">
                <a:spcBef>
                  <a:spcPts val="0"/>
                </a:spcBef>
                <a:spcAft>
                  <a:spcPts val="900"/>
                </a:spcAft>
                <a:defRPr/>
              </a:pPr>
              <a:r>
                <a:rPr lang="ar-SY" altLang="it-IT" sz="1500" b="1" dirty="0">
                  <a:solidFill>
                    <a:srgbClr val="335B74"/>
                  </a:solidFill>
                  <a:latin typeface="Calibri" panose="020F0502020204030204" pitchFamily="34" charset="0"/>
                  <a:cs typeface="Calibri" panose="020F0502020204030204" pitchFamily="34" charset="0"/>
                </a:rPr>
                <a:t>النظام المالي ولائحته</a:t>
              </a:r>
            </a:p>
            <a:p>
              <a:pPr marL="108000" algn="ctr" defTabSz="685800" rtl="1" fontAlgn="auto">
                <a:spcBef>
                  <a:spcPts val="0"/>
                </a:spcBef>
                <a:spcAft>
                  <a:spcPts val="450"/>
                </a:spcAft>
                <a:defRPr/>
              </a:pPr>
              <a:r>
                <a:rPr lang="ar-SY" sz="1200" b="1" dirty="0">
                  <a:solidFill>
                    <a:srgbClr val="335B74"/>
                  </a:solidFill>
                  <a:latin typeface="Calibri" panose="020F0502020204030204" pitchFamily="34" charset="0"/>
                  <a:cs typeface="Calibri" panose="020F0502020204030204" pitchFamily="34" charset="0"/>
                </a:rPr>
                <a:t># من </a:t>
              </a:r>
              <a:r>
                <a:rPr lang="ar-SY" sz="1200" b="1" dirty="0" smtClean="0">
                  <a:solidFill>
                    <a:srgbClr val="335B74"/>
                  </a:solidFill>
                  <a:latin typeface="Calibri" panose="020F0502020204030204" pitchFamily="34" charset="0"/>
                  <a:cs typeface="Calibri" panose="020F0502020204030204" pitchFamily="34" charset="0"/>
                </a:rPr>
                <a:t>المواد</a:t>
              </a:r>
              <a:endParaRPr lang="ar-SY" sz="1200" b="1" dirty="0">
                <a:solidFill>
                  <a:srgbClr val="335B74"/>
                </a:solidFill>
                <a:latin typeface="Calibri" panose="020F0502020204030204" pitchFamily="34" charset="0"/>
                <a:cs typeface="Calibri" panose="020F0502020204030204" pitchFamily="34" charset="0"/>
              </a:endParaRPr>
            </a:p>
            <a:p>
              <a:pPr marL="108000" defTabSz="685800" fontAlgn="auto">
                <a:spcBef>
                  <a:spcPts val="0"/>
                </a:spcBef>
                <a:spcAft>
                  <a:spcPts val="450"/>
                </a:spcAft>
                <a:defRPr/>
              </a:pPr>
              <a:endParaRPr lang="en-US" sz="1200" b="1" dirty="0">
                <a:solidFill>
                  <a:srgbClr val="335B74"/>
                </a:solidFill>
                <a:latin typeface="Calibri" panose="020F0502020204030204" pitchFamily="34" charset="0"/>
                <a:cs typeface="Calibri" panose="020F0502020204030204" pitchFamily="34" charset="0"/>
              </a:endParaRPr>
            </a:p>
            <a:p>
              <a:pPr marL="108000" defTabSz="685800" fontAlgn="auto">
                <a:spcBef>
                  <a:spcPts val="0"/>
                </a:spcBef>
                <a:spcAft>
                  <a:spcPts val="450"/>
                </a:spcAft>
                <a:defRPr/>
              </a:pPr>
              <a:endParaRPr lang="en-US" sz="1200" b="1" dirty="0">
                <a:solidFill>
                  <a:srgbClr val="335B74"/>
                </a:solidFill>
                <a:latin typeface="Calibri" panose="020F0502020204030204" pitchFamily="34" charset="0"/>
                <a:cs typeface="Calibri" panose="020F0502020204030204" pitchFamily="34" charset="0"/>
              </a:endParaRPr>
            </a:p>
            <a:p>
              <a:pPr marL="108000" defTabSz="685800" fontAlgn="auto">
                <a:spcBef>
                  <a:spcPts val="0"/>
                </a:spcBef>
                <a:spcAft>
                  <a:spcPts val="900"/>
                </a:spcAft>
                <a:defRPr/>
              </a:pPr>
              <a:endParaRPr lang="en-US" sz="1200" b="1" dirty="0">
                <a:solidFill>
                  <a:srgbClr val="335B74"/>
                </a:solidFill>
                <a:latin typeface="Calibri" panose="020F0502020204030204" pitchFamily="34" charset="0"/>
                <a:cs typeface="Calibri" panose="020F0502020204030204" pitchFamily="34" charset="0"/>
              </a:endParaRPr>
            </a:p>
            <a:p>
              <a:pPr marL="108000" algn="ctr" defTabSz="685800" fontAlgn="auto">
                <a:spcBef>
                  <a:spcPts val="0"/>
                </a:spcBef>
                <a:spcAft>
                  <a:spcPts val="450"/>
                </a:spcAft>
                <a:defRPr/>
              </a:pPr>
              <a:r>
                <a:rPr lang="ar-SY" sz="1200" b="1" dirty="0">
                  <a:solidFill>
                    <a:srgbClr val="335B74"/>
                  </a:solidFill>
                  <a:latin typeface="Calibri" panose="020F0502020204030204" pitchFamily="34" charset="0"/>
                  <a:cs typeface="Calibri" panose="020F0502020204030204" pitchFamily="34" charset="0"/>
                </a:rPr>
                <a:t># من </a:t>
              </a:r>
              <a:r>
                <a:rPr lang="ar-SY" sz="1200" b="1" dirty="0" smtClean="0">
                  <a:solidFill>
                    <a:srgbClr val="335B74"/>
                  </a:solidFill>
                  <a:latin typeface="Calibri" panose="020F0502020204030204" pitchFamily="34" charset="0"/>
                  <a:cs typeface="Calibri" panose="020F0502020204030204" pitchFamily="34" charset="0"/>
                </a:rPr>
                <a:t>القواعد</a:t>
              </a:r>
              <a:endParaRPr lang="ar-SY" sz="1200" b="1" dirty="0">
                <a:solidFill>
                  <a:srgbClr val="335B74"/>
                </a:solidFill>
                <a:latin typeface="Calibri" panose="020F0502020204030204" pitchFamily="34" charset="0"/>
                <a:cs typeface="Calibri" panose="020F0502020204030204" pitchFamily="34" charset="0"/>
              </a:endParaRPr>
            </a:p>
          </p:txBody>
        </p:sp>
      </p:grpSp>
      <p:pic>
        <p:nvPicPr>
          <p:cNvPr id="33" name="Immagine 32">
            <a:extLst>
              <a:ext uri="{FF2B5EF4-FFF2-40B4-BE49-F238E27FC236}">
                <a16:creationId xmlns:a16="http://schemas.microsoft.com/office/drawing/2014/main" id="{3642222A-EE65-4E98-B601-FDD73C576692}"/>
              </a:ext>
            </a:extLst>
          </p:cNvPr>
          <p:cNvPicPr>
            <a:picLocks noChangeAspect="1"/>
          </p:cNvPicPr>
          <p:nvPr/>
        </p:nvPicPr>
        <p:blipFill>
          <a:blip r:embed="rId3"/>
          <a:stretch>
            <a:fillRect/>
          </a:stretch>
        </p:blipFill>
        <p:spPr>
          <a:xfrm>
            <a:off x="4894446" y="1891311"/>
            <a:ext cx="388702" cy="388702"/>
          </a:xfrm>
          <a:prstGeom prst="rect">
            <a:avLst/>
          </a:prstGeom>
          <a:ln>
            <a:noFill/>
          </a:ln>
        </p:spPr>
      </p:pic>
      <p:pic>
        <p:nvPicPr>
          <p:cNvPr id="34" name="Immagine 33">
            <a:extLst>
              <a:ext uri="{FF2B5EF4-FFF2-40B4-BE49-F238E27FC236}">
                <a16:creationId xmlns:a16="http://schemas.microsoft.com/office/drawing/2014/main" id="{6212CDB4-374C-4C2F-8E34-C226D6F98147}"/>
              </a:ext>
            </a:extLst>
          </p:cNvPr>
          <p:cNvPicPr>
            <a:picLocks noChangeAspect="1"/>
          </p:cNvPicPr>
          <p:nvPr/>
        </p:nvPicPr>
        <p:blipFill>
          <a:blip r:embed="rId4"/>
          <a:stretch>
            <a:fillRect/>
          </a:stretch>
        </p:blipFill>
        <p:spPr>
          <a:xfrm>
            <a:off x="4715576" y="3460644"/>
            <a:ext cx="644055" cy="826276"/>
          </a:xfrm>
          <a:prstGeom prst="rect">
            <a:avLst/>
          </a:prstGeom>
          <a:ln>
            <a:solidFill>
              <a:srgbClr val="0091DA"/>
            </a:solidFill>
          </a:ln>
          <a:effectLst>
            <a:outerShdw blurRad="63500" sx="102000" sy="102000" algn="ctr" rotWithShape="0">
              <a:prstClr val="black">
                <a:alpha val="40000"/>
              </a:prstClr>
            </a:outerShdw>
          </a:effectLst>
        </p:spPr>
      </p:pic>
      <p:sp>
        <p:nvSpPr>
          <p:cNvPr id="35" name="Ovale 34">
            <a:extLst>
              <a:ext uri="{FF2B5EF4-FFF2-40B4-BE49-F238E27FC236}">
                <a16:creationId xmlns:a16="http://schemas.microsoft.com/office/drawing/2014/main" id="{0F285E65-D7CE-4FB6-A736-66921D0BF44C}"/>
              </a:ext>
            </a:extLst>
          </p:cNvPr>
          <p:cNvSpPr/>
          <p:nvPr/>
        </p:nvSpPr>
        <p:spPr>
          <a:xfrm>
            <a:off x="3992227" y="2639540"/>
            <a:ext cx="440100" cy="43980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0500" tIns="40500" rIns="40500" bIns="40500" rtlCol="0" anchor="ctr"/>
          <a:lstStyle/>
          <a:p>
            <a:pPr algn="ctr" defTabSz="685800" fontAlgn="auto">
              <a:spcBef>
                <a:spcPts val="0"/>
              </a:spcBef>
              <a:spcAft>
                <a:spcPts val="0"/>
              </a:spcAft>
              <a:defRPr/>
            </a:pPr>
            <a:r>
              <a:rPr lang="it-IT" sz="1600" b="1" dirty="0">
                <a:solidFill>
                  <a:prstClr val="white"/>
                </a:solidFill>
                <a:latin typeface="Arial"/>
              </a:rPr>
              <a:t>69</a:t>
            </a:r>
            <a:endParaRPr lang="en-US" sz="1200" b="1" dirty="0">
              <a:solidFill>
                <a:prstClr val="white"/>
              </a:solidFill>
              <a:latin typeface="Arial"/>
            </a:endParaRPr>
          </a:p>
        </p:txBody>
      </p:sp>
      <p:sp>
        <p:nvSpPr>
          <p:cNvPr id="36" name="Ovale 35">
            <a:extLst>
              <a:ext uri="{FF2B5EF4-FFF2-40B4-BE49-F238E27FC236}">
                <a16:creationId xmlns:a16="http://schemas.microsoft.com/office/drawing/2014/main" id="{4124F5AC-86AB-49DC-ACAF-187A2F446449}"/>
              </a:ext>
            </a:extLst>
          </p:cNvPr>
          <p:cNvSpPr/>
          <p:nvPr/>
        </p:nvSpPr>
        <p:spPr>
          <a:xfrm>
            <a:off x="3992227" y="3593604"/>
            <a:ext cx="440100" cy="43980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0500" tIns="40500" rIns="40500" bIns="40500" rtlCol="0" anchor="ctr"/>
          <a:lstStyle/>
          <a:p>
            <a:pPr algn="ctr" defTabSz="685800" fontAlgn="auto">
              <a:spcBef>
                <a:spcPts val="0"/>
              </a:spcBef>
              <a:spcAft>
                <a:spcPts val="0"/>
              </a:spcAft>
              <a:defRPr/>
            </a:pPr>
            <a:r>
              <a:rPr lang="en-US" sz="1350" b="1" dirty="0" smtClean="0">
                <a:solidFill>
                  <a:prstClr val="white"/>
                </a:solidFill>
                <a:latin typeface="Arial"/>
              </a:rPr>
              <a:t>51</a:t>
            </a:r>
            <a:endParaRPr lang="en-US" sz="1350" b="1" dirty="0">
              <a:solidFill>
                <a:prstClr val="white"/>
              </a:solidFill>
              <a:latin typeface="Arial"/>
            </a:endParaRPr>
          </a:p>
        </p:txBody>
      </p:sp>
      <p:graphicFrame>
        <p:nvGraphicFramePr>
          <p:cNvPr id="61" name="Grafico 60">
            <a:extLst>
              <a:ext uri="{FF2B5EF4-FFF2-40B4-BE49-F238E27FC236}">
                <a16:creationId xmlns:a16="http://schemas.microsoft.com/office/drawing/2014/main" id="{BA2B6723-2315-4E07-AF46-3FD1F23705B9}"/>
              </a:ext>
            </a:extLst>
          </p:cNvPr>
          <p:cNvGraphicFramePr/>
          <p:nvPr>
            <p:extLst>
              <p:ext uri="{D42A27DB-BD31-4B8C-83A1-F6EECF244321}">
                <p14:modId xmlns:p14="http://schemas.microsoft.com/office/powerpoint/2010/main" val="3101361837"/>
              </p:ext>
            </p:extLst>
          </p:nvPr>
        </p:nvGraphicFramePr>
        <p:xfrm>
          <a:off x="5555772" y="1292381"/>
          <a:ext cx="2649361" cy="1755000"/>
        </p:xfrm>
        <a:graphic>
          <a:graphicData uri="http://schemas.openxmlformats.org/drawingml/2006/chart">
            <c:chart xmlns:c="http://schemas.openxmlformats.org/drawingml/2006/chart" xmlns:r="http://schemas.openxmlformats.org/officeDocument/2006/relationships" r:id="rId5"/>
          </a:graphicData>
        </a:graphic>
      </p:graphicFrame>
      <p:cxnSp>
        <p:nvCxnSpPr>
          <p:cNvPr id="64" name="Connettore 2 63">
            <a:extLst>
              <a:ext uri="{FF2B5EF4-FFF2-40B4-BE49-F238E27FC236}">
                <a16:creationId xmlns:a16="http://schemas.microsoft.com/office/drawing/2014/main" id="{55DC4CF8-33EF-4A7B-B406-5F1C6AD384D0}"/>
              </a:ext>
            </a:extLst>
          </p:cNvPr>
          <p:cNvCxnSpPr>
            <a:cxnSpLocks/>
          </p:cNvCxnSpPr>
          <p:nvPr/>
        </p:nvCxnSpPr>
        <p:spPr>
          <a:xfrm>
            <a:off x="6876256" y="1991920"/>
            <a:ext cx="216024" cy="93741"/>
          </a:xfrm>
          <a:prstGeom prst="straightConnector1">
            <a:avLst/>
          </a:prstGeom>
          <a:ln>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5" name="Rettangolo 64">
            <a:extLst>
              <a:ext uri="{FF2B5EF4-FFF2-40B4-BE49-F238E27FC236}">
                <a16:creationId xmlns:a16="http://schemas.microsoft.com/office/drawing/2014/main" id="{291BC2E4-8B91-41E0-B894-1AFD3B535BED}"/>
              </a:ext>
            </a:extLst>
          </p:cNvPr>
          <p:cNvSpPr/>
          <p:nvPr/>
        </p:nvSpPr>
        <p:spPr>
          <a:xfrm>
            <a:off x="7164288" y="2117325"/>
            <a:ext cx="297000" cy="162000"/>
          </a:xfrm>
          <a:prstGeom prst="rect">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40500" tIns="40500" rIns="40500" bIns="40500" rtlCol="0" anchor="ctr"/>
          <a:lstStyle/>
          <a:p>
            <a:pPr algn="ctr" defTabSz="685800" fontAlgn="auto">
              <a:spcBef>
                <a:spcPts val="0"/>
              </a:spcBef>
              <a:spcAft>
                <a:spcPts val="0"/>
              </a:spcAft>
              <a:defRPr/>
            </a:pPr>
            <a:r>
              <a:rPr lang="it-IT" sz="600" b="1" i="1" dirty="0">
                <a:solidFill>
                  <a:schemeClr val="bg1"/>
                </a:solidFill>
                <a:latin typeface="Arial"/>
              </a:rPr>
              <a:t>- </a:t>
            </a:r>
            <a:r>
              <a:rPr lang="it-IT" sz="600" b="1" i="1" dirty="0" smtClean="0">
                <a:solidFill>
                  <a:schemeClr val="bg1"/>
                </a:solidFill>
                <a:latin typeface="Arial"/>
              </a:rPr>
              <a:t>10%</a:t>
            </a:r>
            <a:endParaRPr lang="en-US" sz="600" b="1" i="1" dirty="0">
              <a:solidFill>
                <a:schemeClr val="bg1"/>
              </a:solidFill>
              <a:latin typeface="Arial"/>
            </a:endParaRPr>
          </a:p>
        </p:txBody>
      </p:sp>
      <p:graphicFrame>
        <p:nvGraphicFramePr>
          <p:cNvPr id="66" name="Grafico 65">
            <a:extLst>
              <a:ext uri="{FF2B5EF4-FFF2-40B4-BE49-F238E27FC236}">
                <a16:creationId xmlns:a16="http://schemas.microsoft.com/office/drawing/2014/main" id="{64DBD591-C422-455F-B945-CB56DF63EEC1}"/>
              </a:ext>
            </a:extLst>
          </p:cNvPr>
          <p:cNvGraphicFramePr/>
          <p:nvPr>
            <p:extLst>
              <p:ext uri="{D42A27DB-BD31-4B8C-83A1-F6EECF244321}">
                <p14:modId xmlns:p14="http://schemas.microsoft.com/office/powerpoint/2010/main" val="1047189343"/>
              </p:ext>
            </p:extLst>
          </p:nvPr>
        </p:nvGraphicFramePr>
        <p:xfrm>
          <a:off x="5555772" y="3109199"/>
          <a:ext cx="2649361" cy="1755000"/>
        </p:xfrm>
        <a:graphic>
          <a:graphicData uri="http://schemas.openxmlformats.org/drawingml/2006/chart">
            <c:chart xmlns:c="http://schemas.openxmlformats.org/drawingml/2006/chart" xmlns:r="http://schemas.openxmlformats.org/officeDocument/2006/relationships" r:id="rId6"/>
          </a:graphicData>
        </a:graphic>
      </p:graphicFrame>
      <p:cxnSp>
        <p:nvCxnSpPr>
          <p:cNvPr id="67" name="Connettore 2 66">
            <a:extLst>
              <a:ext uri="{FF2B5EF4-FFF2-40B4-BE49-F238E27FC236}">
                <a16:creationId xmlns:a16="http://schemas.microsoft.com/office/drawing/2014/main" id="{D2D03AD4-D976-4A35-9344-6791F902D6D7}"/>
              </a:ext>
            </a:extLst>
          </p:cNvPr>
          <p:cNvCxnSpPr>
            <a:cxnSpLocks/>
          </p:cNvCxnSpPr>
          <p:nvPr/>
        </p:nvCxnSpPr>
        <p:spPr>
          <a:xfrm>
            <a:off x="7015779" y="3710749"/>
            <a:ext cx="220517" cy="157145"/>
          </a:xfrm>
          <a:prstGeom prst="straightConnector1">
            <a:avLst/>
          </a:prstGeom>
          <a:ln>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8" name="Rettangolo 67">
            <a:extLst>
              <a:ext uri="{FF2B5EF4-FFF2-40B4-BE49-F238E27FC236}">
                <a16:creationId xmlns:a16="http://schemas.microsoft.com/office/drawing/2014/main" id="{258E545E-8FE1-4755-ABFA-379CE5F9E8C1}"/>
              </a:ext>
            </a:extLst>
          </p:cNvPr>
          <p:cNvSpPr/>
          <p:nvPr/>
        </p:nvSpPr>
        <p:spPr>
          <a:xfrm>
            <a:off x="7257382" y="4041915"/>
            <a:ext cx="297000" cy="162000"/>
          </a:xfrm>
          <a:prstGeom prst="rect">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40500" tIns="40500" rIns="40500" bIns="40500" rtlCol="0" anchor="ctr"/>
          <a:lstStyle/>
          <a:p>
            <a:pPr algn="ctr" defTabSz="685800" fontAlgn="auto">
              <a:spcBef>
                <a:spcPts val="0"/>
              </a:spcBef>
              <a:spcAft>
                <a:spcPts val="0"/>
              </a:spcAft>
              <a:defRPr/>
            </a:pPr>
            <a:r>
              <a:rPr lang="it-IT" sz="600" b="1" i="1" dirty="0">
                <a:solidFill>
                  <a:schemeClr val="bg1"/>
                </a:solidFill>
                <a:latin typeface="Arial"/>
              </a:rPr>
              <a:t>- </a:t>
            </a:r>
            <a:r>
              <a:rPr lang="it-IT" sz="600" b="1" i="1" dirty="0" smtClean="0">
                <a:solidFill>
                  <a:schemeClr val="bg1"/>
                </a:solidFill>
                <a:latin typeface="Arial"/>
              </a:rPr>
              <a:t>28%</a:t>
            </a:r>
            <a:endParaRPr lang="en-US" sz="600" b="1" i="1" dirty="0">
              <a:solidFill>
                <a:schemeClr val="bg1"/>
              </a:solidFill>
              <a:latin typeface="Arial"/>
            </a:endParaRPr>
          </a:p>
        </p:txBody>
      </p:sp>
      <p:grpSp>
        <p:nvGrpSpPr>
          <p:cNvPr id="3" name="Gruppo 2">
            <a:extLst>
              <a:ext uri="{FF2B5EF4-FFF2-40B4-BE49-F238E27FC236}">
                <a16:creationId xmlns:a16="http://schemas.microsoft.com/office/drawing/2014/main" id="{CB3C5E5D-F8E8-4678-BE09-F2B39E50EF59}"/>
              </a:ext>
            </a:extLst>
          </p:cNvPr>
          <p:cNvGrpSpPr/>
          <p:nvPr/>
        </p:nvGrpSpPr>
        <p:grpSpPr>
          <a:xfrm>
            <a:off x="8143218" y="1773909"/>
            <a:ext cx="922609" cy="167753"/>
            <a:chOff x="10794123" y="1875624"/>
            <a:chExt cx="1230145" cy="223671"/>
          </a:xfrm>
        </p:grpSpPr>
        <p:sp>
          <p:nvSpPr>
            <p:cNvPr id="37" name="Rectangle 3">
              <a:extLst>
                <a:ext uri="{FF2B5EF4-FFF2-40B4-BE49-F238E27FC236}">
                  <a16:creationId xmlns:a16="http://schemas.microsoft.com/office/drawing/2014/main" id="{0B875ED0-31AD-481B-89A1-86D86AC4B922}"/>
                </a:ext>
              </a:extLst>
            </p:cNvPr>
            <p:cNvSpPr>
              <a:spLocks noChangeArrowheads="1"/>
            </p:cNvSpPr>
            <p:nvPr/>
          </p:nvSpPr>
          <p:spPr bwMode="gray">
            <a:xfrm>
              <a:off x="10794123" y="1883295"/>
              <a:ext cx="395307" cy="216000"/>
            </a:xfrm>
            <a:prstGeom prst="rect">
              <a:avLst/>
            </a:prstGeom>
            <a:solidFill>
              <a:srgbClr val="00359E"/>
            </a:solidFill>
            <a:ln w="9525" algn="ctr">
              <a:noFill/>
              <a:prstDash val="sysDot"/>
              <a:miter lim="800000"/>
              <a:headEnd/>
              <a:tailEnd/>
            </a:ln>
          </p:spPr>
          <p:txBody>
            <a:bodyPr lIns="0" tIns="68580" rIns="0" bIns="68580" anchor="ctr" anchorCtr="0"/>
            <a:lstStyle/>
            <a:p>
              <a:pPr algn="ctr" defTabSz="685800">
                <a:buClr>
                  <a:srgbClr val="505050"/>
                </a:buClr>
                <a:buSzPct val="100000"/>
              </a:pPr>
              <a:r>
                <a:rPr lang="en-US" sz="675" b="1" dirty="0">
                  <a:solidFill>
                    <a:schemeClr val="bg1"/>
                  </a:solidFill>
                  <a:cs typeface="Helvetica" pitchFamily="34" charset="0"/>
                </a:rPr>
                <a:t>5</a:t>
              </a:r>
            </a:p>
          </p:txBody>
        </p:sp>
        <p:sp>
          <p:nvSpPr>
            <p:cNvPr id="38" name="Rectangle 3">
              <a:extLst>
                <a:ext uri="{FF2B5EF4-FFF2-40B4-BE49-F238E27FC236}">
                  <a16:creationId xmlns:a16="http://schemas.microsoft.com/office/drawing/2014/main" id="{1A0D0A9F-486A-4AAB-B532-F80D5F1BC20D}"/>
                </a:ext>
              </a:extLst>
            </p:cNvPr>
            <p:cNvSpPr>
              <a:spLocks noChangeArrowheads="1"/>
            </p:cNvSpPr>
            <p:nvPr/>
          </p:nvSpPr>
          <p:spPr bwMode="gray">
            <a:xfrm>
              <a:off x="11232268" y="1875624"/>
              <a:ext cx="792000" cy="216000"/>
            </a:xfrm>
            <a:prstGeom prst="rect">
              <a:avLst/>
            </a:prstGeom>
            <a:noFill/>
            <a:ln w="9525" algn="ctr">
              <a:noFill/>
              <a:prstDash val="sysDot"/>
              <a:miter lim="800000"/>
              <a:headEnd/>
              <a:tailEnd/>
            </a:ln>
          </p:spPr>
          <p:txBody>
            <a:bodyPr lIns="0" tIns="68580" rIns="0" bIns="68580" anchor="ctr" anchorCtr="0"/>
            <a:lstStyle/>
            <a:p>
              <a:pPr defTabSz="685800">
                <a:buClr>
                  <a:srgbClr val="505050"/>
                </a:buClr>
                <a:buSzPct val="100000"/>
                <a:defRPr/>
              </a:pPr>
              <a:r>
                <a:rPr lang="ar-SY" sz="650" b="1" i="1" dirty="0" smtClean="0">
                  <a:solidFill>
                    <a:srgbClr val="002060"/>
                  </a:solidFill>
                  <a:cs typeface="Helvetica" pitchFamily="34" charset="0"/>
                </a:rPr>
                <a:t>جديد</a:t>
              </a:r>
              <a:r>
                <a:rPr lang="en-US" sz="675" b="1" i="1" dirty="0" smtClean="0">
                  <a:solidFill>
                    <a:srgbClr val="002060"/>
                  </a:solidFill>
                  <a:cs typeface="Helvetica" pitchFamily="34" charset="0"/>
                </a:rPr>
                <a:t> </a:t>
              </a:r>
              <a:endParaRPr lang="en-US" sz="675" i="1" dirty="0">
                <a:solidFill>
                  <a:srgbClr val="002060"/>
                </a:solidFill>
                <a:cs typeface="Helvetica" pitchFamily="34" charset="0"/>
              </a:endParaRPr>
            </a:p>
          </p:txBody>
        </p:sp>
      </p:grpSp>
      <p:grpSp>
        <p:nvGrpSpPr>
          <p:cNvPr id="4" name="Gruppo 3">
            <a:extLst>
              <a:ext uri="{FF2B5EF4-FFF2-40B4-BE49-F238E27FC236}">
                <a16:creationId xmlns:a16="http://schemas.microsoft.com/office/drawing/2014/main" id="{DA45551C-42E3-495C-8D42-8C810D923478}"/>
              </a:ext>
            </a:extLst>
          </p:cNvPr>
          <p:cNvGrpSpPr/>
          <p:nvPr/>
        </p:nvGrpSpPr>
        <p:grpSpPr>
          <a:xfrm>
            <a:off x="8135847" y="2036065"/>
            <a:ext cx="929982" cy="162258"/>
            <a:chOff x="10784298" y="2172527"/>
            <a:chExt cx="1239976" cy="216344"/>
          </a:xfrm>
        </p:grpSpPr>
        <p:sp>
          <p:nvSpPr>
            <p:cNvPr id="39" name="Rectangle 3">
              <a:extLst>
                <a:ext uri="{FF2B5EF4-FFF2-40B4-BE49-F238E27FC236}">
                  <a16:creationId xmlns:a16="http://schemas.microsoft.com/office/drawing/2014/main" id="{FC5B058E-66E5-468A-973D-6EC528C89B4D}"/>
                </a:ext>
              </a:extLst>
            </p:cNvPr>
            <p:cNvSpPr>
              <a:spLocks noChangeArrowheads="1"/>
            </p:cNvSpPr>
            <p:nvPr/>
          </p:nvSpPr>
          <p:spPr bwMode="gray">
            <a:xfrm>
              <a:off x="10784298" y="2172527"/>
              <a:ext cx="395307" cy="216000"/>
            </a:xfrm>
            <a:prstGeom prst="rect">
              <a:avLst/>
            </a:prstGeom>
            <a:solidFill>
              <a:srgbClr val="0044CC"/>
            </a:solidFill>
            <a:ln w="9525" algn="ctr">
              <a:noFill/>
              <a:prstDash val="sysDot"/>
              <a:miter lim="800000"/>
              <a:headEnd/>
              <a:tailEnd/>
            </a:ln>
          </p:spPr>
          <p:txBody>
            <a:bodyPr lIns="0" tIns="68580" rIns="0" bIns="68580" anchor="ctr" anchorCtr="0"/>
            <a:lstStyle/>
            <a:p>
              <a:pPr algn="ctr" defTabSz="685800">
                <a:buClr>
                  <a:srgbClr val="505050"/>
                </a:buClr>
                <a:buSzPct val="100000"/>
              </a:pPr>
              <a:r>
                <a:rPr lang="en-US" sz="675" b="1" dirty="0" smtClean="0">
                  <a:solidFill>
                    <a:schemeClr val="bg1"/>
                  </a:solidFill>
                  <a:cs typeface="Helvetica" pitchFamily="34" charset="0"/>
                </a:rPr>
                <a:t>11</a:t>
              </a:r>
              <a:endParaRPr lang="en-US" sz="675" b="1" dirty="0">
                <a:solidFill>
                  <a:schemeClr val="bg1"/>
                </a:solidFill>
                <a:cs typeface="Helvetica" pitchFamily="34" charset="0"/>
              </a:endParaRPr>
            </a:p>
          </p:txBody>
        </p:sp>
        <p:sp>
          <p:nvSpPr>
            <p:cNvPr id="40" name="Rectangle 3">
              <a:extLst>
                <a:ext uri="{FF2B5EF4-FFF2-40B4-BE49-F238E27FC236}">
                  <a16:creationId xmlns:a16="http://schemas.microsoft.com/office/drawing/2014/main" id="{D22647BB-27E2-4011-886E-87FF97F41F7E}"/>
                </a:ext>
              </a:extLst>
            </p:cNvPr>
            <p:cNvSpPr>
              <a:spLocks noChangeArrowheads="1"/>
            </p:cNvSpPr>
            <p:nvPr/>
          </p:nvSpPr>
          <p:spPr bwMode="gray">
            <a:xfrm>
              <a:off x="11232274" y="2172871"/>
              <a:ext cx="792000" cy="216000"/>
            </a:xfrm>
            <a:prstGeom prst="rect">
              <a:avLst/>
            </a:prstGeom>
            <a:noFill/>
            <a:ln w="9525" algn="ctr">
              <a:noFill/>
              <a:prstDash val="sysDot"/>
              <a:miter lim="800000"/>
              <a:headEnd/>
              <a:tailEnd/>
            </a:ln>
          </p:spPr>
          <p:txBody>
            <a:bodyPr lIns="0" tIns="68580" rIns="0" bIns="68580" anchor="ctr" anchorCtr="0"/>
            <a:lstStyle/>
            <a:p>
              <a:pPr defTabSz="685800">
                <a:buClr>
                  <a:srgbClr val="505050"/>
                </a:buClr>
                <a:buSzPct val="100000"/>
                <a:defRPr/>
              </a:pPr>
              <a:r>
                <a:rPr lang="ar-SY" sz="650" b="1" i="1" dirty="0" smtClean="0">
                  <a:solidFill>
                    <a:srgbClr val="002060"/>
                  </a:solidFill>
                  <a:cs typeface="Helvetica" pitchFamily="34" charset="0"/>
                </a:rPr>
                <a:t>تعديل</a:t>
              </a:r>
              <a:endParaRPr lang="en-US" sz="650" i="1" dirty="0">
                <a:solidFill>
                  <a:srgbClr val="002060"/>
                </a:solidFill>
                <a:cs typeface="Helvetica" pitchFamily="34" charset="0"/>
              </a:endParaRPr>
            </a:p>
          </p:txBody>
        </p:sp>
      </p:grpSp>
      <p:grpSp>
        <p:nvGrpSpPr>
          <p:cNvPr id="6" name="Gruppo 5">
            <a:extLst>
              <a:ext uri="{FF2B5EF4-FFF2-40B4-BE49-F238E27FC236}">
                <a16:creationId xmlns:a16="http://schemas.microsoft.com/office/drawing/2014/main" id="{48801F2B-AA13-4759-AFD0-BF618E02E7BC}"/>
              </a:ext>
            </a:extLst>
          </p:cNvPr>
          <p:cNvGrpSpPr/>
          <p:nvPr/>
        </p:nvGrpSpPr>
        <p:grpSpPr>
          <a:xfrm>
            <a:off x="8143218" y="2283718"/>
            <a:ext cx="917056" cy="178989"/>
            <a:chOff x="10801530" y="2596465"/>
            <a:chExt cx="1222741" cy="238652"/>
          </a:xfrm>
        </p:grpSpPr>
        <p:sp>
          <p:nvSpPr>
            <p:cNvPr id="43" name="Rectangle 3">
              <a:extLst>
                <a:ext uri="{FF2B5EF4-FFF2-40B4-BE49-F238E27FC236}">
                  <a16:creationId xmlns:a16="http://schemas.microsoft.com/office/drawing/2014/main" id="{A8234B11-A6CC-4DD2-9CF9-0CE6D23569D6}"/>
                </a:ext>
              </a:extLst>
            </p:cNvPr>
            <p:cNvSpPr>
              <a:spLocks noChangeArrowheads="1"/>
            </p:cNvSpPr>
            <p:nvPr/>
          </p:nvSpPr>
          <p:spPr bwMode="gray">
            <a:xfrm>
              <a:off x="10801530" y="2619117"/>
              <a:ext cx="395307" cy="216000"/>
            </a:xfrm>
            <a:prstGeom prst="rect">
              <a:avLst/>
            </a:prstGeom>
            <a:solidFill>
              <a:schemeClr val="bg1">
                <a:lumMod val="65000"/>
              </a:schemeClr>
            </a:solidFill>
            <a:ln w="9525" algn="ctr">
              <a:noFill/>
              <a:prstDash val="sysDot"/>
              <a:miter lim="800000"/>
              <a:headEnd/>
              <a:tailEnd/>
            </a:ln>
          </p:spPr>
          <p:txBody>
            <a:bodyPr lIns="0" tIns="68580" rIns="0" bIns="68580" anchor="ctr" anchorCtr="0"/>
            <a:lstStyle/>
            <a:p>
              <a:pPr algn="ctr" defTabSz="685800">
                <a:buClr>
                  <a:srgbClr val="505050"/>
                </a:buClr>
                <a:buSzPct val="100000"/>
              </a:pPr>
              <a:r>
                <a:rPr lang="en-US" sz="675" b="1" dirty="0" smtClean="0">
                  <a:solidFill>
                    <a:schemeClr val="bg1"/>
                  </a:solidFill>
                  <a:cs typeface="Helvetica" pitchFamily="34" charset="0"/>
                </a:rPr>
                <a:t>62</a:t>
              </a:r>
              <a:endParaRPr lang="en-US" sz="675" b="1" dirty="0">
                <a:solidFill>
                  <a:schemeClr val="bg1"/>
                </a:solidFill>
                <a:cs typeface="Helvetica" pitchFamily="34" charset="0"/>
              </a:endParaRPr>
            </a:p>
          </p:txBody>
        </p:sp>
        <p:sp>
          <p:nvSpPr>
            <p:cNvPr id="44" name="Rectangle 3">
              <a:extLst>
                <a:ext uri="{FF2B5EF4-FFF2-40B4-BE49-F238E27FC236}">
                  <a16:creationId xmlns:a16="http://schemas.microsoft.com/office/drawing/2014/main" id="{F59318E5-1C28-4F85-A1B3-CA58871FCBC2}"/>
                </a:ext>
              </a:extLst>
            </p:cNvPr>
            <p:cNvSpPr>
              <a:spLocks noChangeArrowheads="1"/>
            </p:cNvSpPr>
            <p:nvPr/>
          </p:nvSpPr>
          <p:spPr bwMode="gray">
            <a:xfrm>
              <a:off x="11232271" y="2596465"/>
              <a:ext cx="792000" cy="216000"/>
            </a:xfrm>
            <a:prstGeom prst="rect">
              <a:avLst/>
            </a:prstGeom>
            <a:noFill/>
            <a:ln w="9525" algn="ctr">
              <a:noFill/>
              <a:prstDash val="sysDot"/>
              <a:miter lim="800000"/>
              <a:headEnd/>
              <a:tailEnd/>
            </a:ln>
          </p:spPr>
          <p:txBody>
            <a:bodyPr lIns="0" tIns="68580" rIns="0" bIns="68580" anchor="ctr" anchorCtr="0"/>
            <a:lstStyle/>
            <a:p>
              <a:pPr defTabSz="685800">
                <a:buClr>
                  <a:srgbClr val="505050"/>
                </a:buClr>
                <a:buSzPct val="100000"/>
                <a:defRPr/>
              </a:pPr>
              <a:r>
                <a:rPr lang="ar-SY" sz="650" b="1" i="1" dirty="0" smtClean="0">
                  <a:solidFill>
                    <a:srgbClr val="002060"/>
                  </a:solidFill>
                  <a:cs typeface="Helvetica" pitchFamily="34" charset="0"/>
                </a:rPr>
                <a:t>دون  </a:t>
              </a:r>
              <a:r>
                <a:rPr lang="ar-SY" sz="650" b="1" i="1" dirty="0">
                  <a:solidFill>
                    <a:srgbClr val="002060"/>
                  </a:solidFill>
                  <a:cs typeface="Helvetica" pitchFamily="34" charset="0"/>
                </a:rPr>
                <a:t>تغييرات جوهرية</a:t>
              </a:r>
              <a:endParaRPr lang="en-US" sz="650" i="1" dirty="0">
                <a:solidFill>
                  <a:srgbClr val="002060"/>
                </a:solidFill>
                <a:cs typeface="Helvetica" pitchFamily="34" charset="0"/>
              </a:endParaRPr>
            </a:p>
          </p:txBody>
        </p:sp>
      </p:grpSp>
      <p:grpSp>
        <p:nvGrpSpPr>
          <p:cNvPr id="47" name="Gruppo 46">
            <a:extLst>
              <a:ext uri="{FF2B5EF4-FFF2-40B4-BE49-F238E27FC236}">
                <a16:creationId xmlns:a16="http://schemas.microsoft.com/office/drawing/2014/main" id="{E79D4DD0-9421-4540-8519-496C4DA58571}"/>
              </a:ext>
            </a:extLst>
          </p:cNvPr>
          <p:cNvGrpSpPr/>
          <p:nvPr/>
        </p:nvGrpSpPr>
        <p:grpSpPr>
          <a:xfrm>
            <a:off x="8151517" y="2546704"/>
            <a:ext cx="917056" cy="162000"/>
            <a:chOff x="10801527" y="2429936"/>
            <a:chExt cx="1222741" cy="216000"/>
          </a:xfrm>
        </p:grpSpPr>
        <p:sp>
          <p:nvSpPr>
            <p:cNvPr id="48" name="Rectangle 3">
              <a:extLst>
                <a:ext uri="{FF2B5EF4-FFF2-40B4-BE49-F238E27FC236}">
                  <a16:creationId xmlns:a16="http://schemas.microsoft.com/office/drawing/2014/main" id="{25BF6D06-0F56-406E-AFA2-326C79647ED5}"/>
                </a:ext>
              </a:extLst>
            </p:cNvPr>
            <p:cNvSpPr>
              <a:spLocks noChangeArrowheads="1"/>
            </p:cNvSpPr>
            <p:nvPr/>
          </p:nvSpPr>
          <p:spPr bwMode="gray">
            <a:xfrm>
              <a:off x="10801527" y="2429936"/>
              <a:ext cx="395307" cy="216000"/>
            </a:xfrm>
            <a:prstGeom prst="rect">
              <a:avLst/>
            </a:prstGeom>
            <a:solidFill>
              <a:schemeClr val="bg1">
                <a:lumMod val="50000"/>
              </a:schemeClr>
            </a:solidFill>
            <a:ln w="9525" algn="ctr">
              <a:noFill/>
              <a:prstDash val="sysDot"/>
              <a:miter lim="800000"/>
              <a:headEnd/>
              <a:tailEnd/>
            </a:ln>
          </p:spPr>
          <p:txBody>
            <a:bodyPr lIns="0" tIns="68580" rIns="0" bIns="68580" anchor="ctr" anchorCtr="0"/>
            <a:lstStyle/>
            <a:p>
              <a:pPr algn="ctr" defTabSz="685800">
                <a:buClr>
                  <a:srgbClr val="505050"/>
                </a:buClr>
                <a:buSzPct val="100000"/>
              </a:pPr>
              <a:r>
                <a:rPr lang="en-US" sz="675" b="1" dirty="0" smtClean="0">
                  <a:solidFill>
                    <a:schemeClr val="bg1"/>
                  </a:solidFill>
                  <a:cs typeface="Helvetica" pitchFamily="34" charset="0"/>
                </a:rPr>
                <a:t>11</a:t>
              </a:r>
              <a:endParaRPr lang="en-US" sz="675" b="1" dirty="0">
                <a:solidFill>
                  <a:schemeClr val="bg1"/>
                </a:solidFill>
                <a:cs typeface="Helvetica" pitchFamily="34" charset="0"/>
              </a:endParaRPr>
            </a:p>
          </p:txBody>
        </p:sp>
        <p:sp>
          <p:nvSpPr>
            <p:cNvPr id="49" name="Rectangle 3">
              <a:extLst>
                <a:ext uri="{FF2B5EF4-FFF2-40B4-BE49-F238E27FC236}">
                  <a16:creationId xmlns:a16="http://schemas.microsoft.com/office/drawing/2014/main" id="{A04FE8FD-4562-4E29-BBF9-602420C18004}"/>
                </a:ext>
              </a:extLst>
            </p:cNvPr>
            <p:cNvSpPr>
              <a:spLocks noChangeArrowheads="1"/>
            </p:cNvSpPr>
            <p:nvPr/>
          </p:nvSpPr>
          <p:spPr bwMode="gray">
            <a:xfrm>
              <a:off x="11232268" y="2429936"/>
              <a:ext cx="792000" cy="216000"/>
            </a:xfrm>
            <a:prstGeom prst="rect">
              <a:avLst/>
            </a:prstGeom>
            <a:noFill/>
            <a:ln w="9525" algn="ctr">
              <a:noFill/>
              <a:prstDash val="sysDot"/>
              <a:miter lim="800000"/>
              <a:headEnd/>
              <a:tailEnd/>
            </a:ln>
          </p:spPr>
          <p:txBody>
            <a:bodyPr lIns="0" tIns="68580" rIns="0" bIns="68580" anchor="ctr" anchorCtr="0"/>
            <a:lstStyle/>
            <a:p>
              <a:pPr defTabSz="685800">
                <a:buClr>
                  <a:srgbClr val="505050"/>
                </a:buClr>
                <a:buSzPct val="100000"/>
                <a:defRPr/>
              </a:pPr>
              <a:r>
                <a:rPr lang="ar-SY" sz="650" b="1" i="1" dirty="0" smtClean="0">
                  <a:solidFill>
                    <a:srgbClr val="002060"/>
                  </a:solidFill>
                  <a:cs typeface="Helvetica" pitchFamily="34" charset="0"/>
                </a:rPr>
                <a:t>حذف</a:t>
              </a:r>
              <a:endParaRPr lang="en-US" sz="650" i="1" dirty="0">
                <a:solidFill>
                  <a:srgbClr val="002060"/>
                </a:solidFill>
                <a:cs typeface="Helvetica" pitchFamily="34" charset="0"/>
              </a:endParaRPr>
            </a:p>
          </p:txBody>
        </p:sp>
      </p:grpSp>
      <p:sp>
        <p:nvSpPr>
          <p:cNvPr id="143" name="CasellaDiTesto 142">
            <a:extLst>
              <a:ext uri="{FF2B5EF4-FFF2-40B4-BE49-F238E27FC236}">
                <a16:creationId xmlns:a16="http://schemas.microsoft.com/office/drawing/2014/main" id="{35C502A3-40FE-4198-9E10-4467484A6955}"/>
              </a:ext>
            </a:extLst>
          </p:cNvPr>
          <p:cNvSpPr txBox="1"/>
          <p:nvPr/>
        </p:nvSpPr>
        <p:spPr>
          <a:xfrm>
            <a:off x="658658" y="1114772"/>
            <a:ext cx="7632799" cy="351069"/>
          </a:xfrm>
          <a:prstGeom prst="rect">
            <a:avLst/>
          </a:prstGeom>
          <a:noFill/>
        </p:spPr>
        <p:txBody>
          <a:bodyPr wrap="square" lIns="40958" tIns="40958" rIns="40958" bIns="40958" rtlCol="0">
            <a:noAutofit/>
          </a:bodyPr>
          <a:lstStyle/>
          <a:p>
            <a:pPr marL="0" lvl="1" algn="just" rtl="1">
              <a:lnSpc>
                <a:spcPct val="150000"/>
              </a:lnSpc>
              <a:spcAft>
                <a:spcPts val="450"/>
              </a:spcAft>
            </a:pPr>
            <a:r>
              <a:rPr lang="ar-SY" sz="1050" dirty="0">
                <a:solidFill>
                  <a:schemeClr val="tx2"/>
                </a:solidFill>
                <a:latin typeface="Calibri" panose="020F0502020204030204" pitchFamily="34" charset="0"/>
                <a:cs typeface="Calibri" panose="020F0502020204030204" pitchFamily="34" charset="0"/>
              </a:rPr>
              <a:t>تمثل الرسوم البيانية أدناه </a:t>
            </a:r>
            <a:r>
              <a:rPr lang="ar-SY" sz="1050" b="1" dirty="0">
                <a:solidFill>
                  <a:schemeClr val="tx2"/>
                </a:solidFill>
                <a:latin typeface="Calibri" panose="020F0502020204030204" pitchFamily="34" charset="0"/>
                <a:cs typeface="Calibri" panose="020F0502020204030204" pitchFamily="34" charset="0"/>
              </a:rPr>
              <a:t>لمحة عامة عن التعديلات المقترحة على </a:t>
            </a:r>
            <a:r>
              <a:rPr lang="ar-SY" sz="1050" b="1" dirty="0" smtClean="0">
                <a:solidFill>
                  <a:schemeClr val="tx2"/>
                </a:solidFill>
                <a:latin typeface="Calibri" panose="020F0502020204030204" pitchFamily="34" charset="0"/>
                <a:cs typeface="Calibri" panose="020F0502020204030204" pitchFamily="34" charset="0"/>
              </a:rPr>
              <a:t>النظام المالي ولائحته</a:t>
            </a:r>
            <a:r>
              <a:rPr lang="ar-SY" sz="1050" dirty="0" smtClean="0">
                <a:solidFill>
                  <a:schemeClr val="tx2"/>
                </a:solidFill>
                <a:latin typeface="Calibri" panose="020F0502020204030204" pitchFamily="34" charset="0"/>
                <a:cs typeface="Calibri" panose="020F0502020204030204" pitchFamily="34" charset="0"/>
              </a:rPr>
              <a:t>، </a:t>
            </a:r>
            <a:r>
              <a:rPr lang="ar-SY" sz="1050" dirty="0">
                <a:solidFill>
                  <a:schemeClr val="tx2"/>
                </a:solidFill>
                <a:latin typeface="Calibri" panose="020F0502020204030204" pitchFamily="34" charset="0"/>
                <a:cs typeface="Calibri" panose="020F0502020204030204" pitchFamily="34" charset="0"/>
              </a:rPr>
              <a:t>مع الإشارة إلى الأنواع الأربعة </a:t>
            </a:r>
            <a:r>
              <a:rPr lang="ar-SY" sz="1050" dirty="0" smtClean="0">
                <a:solidFill>
                  <a:schemeClr val="tx2"/>
                </a:solidFill>
                <a:latin typeface="Calibri" panose="020F0502020204030204" pitchFamily="34" charset="0"/>
                <a:cs typeface="Calibri" panose="020F0502020204030204" pitchFamily="34" charset="0"/>
              </a:rPr>
              <a:t>المتوقعة.</a:t>
            </a:r>
            <a:endParaRPr lang="en-US" sz="1050" dirty="0">
              <a:solidFill>
                <a:schemeClr val="tx2"/>
              </a:solidFill>
              <a:latin typeface="Calibri" panose="020F0502020204030204" pitchFamily="34" charset="0"/>
              <a:cs typeface="Calibri" panose="020F0502020204030204" pitchFamily="34" charset="0"/>
            </a:endParaRPr>
          </a:p>
        </p:txBody>
      </p:sp>
      <p:sp>
        <p:nvSpPr>
          <p:cNvPr id="144" name="Rettangolo 143">
            <a:extLst>
              <a:ext uri="{FF2B5EF4-FFF2-40B4-BE49-F238E27FC236}">
                <a16:creationId xmlns:a16="http://schemas.microsoft.com/office/drawing/2014/main" id="{AD7C1B10-19D8-48F1-BAC9-22D9FE66BD98}"/>
              </a:ext>
            </a:extLst>
          </p:cNvPr>
          <p:cNvSpPr/>
          <p:nvPr/>
        </p:nvSpPr>
        <p:spPr>
          <a:xfrm>
            <a:off x="7889982" y="1449612"/>
            <a:ext cx="1358306" cy="220785"/>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lIns="40500" tIns="40500" rIns="40500" bIns="40500" rtlCol="0" anchor="ctr"/>
          <a:lstStyle/>
          <a:p>
            <a:pPr algn="ctr">
              <a:defRPr lang="en-US" sz="1862" b="0" i="0" u="none" strike="noStrike" kern="1200" spc="0" baseline="0" noProof="0">
                <a:solidFill>
                  <a:prstClr val="black">
                    <a:lumMod val="65000"/>
                    <a:lumOff val="35000"/>
                  </a:prstClr>
                </a:solidFill>
                <a:latin typeface="+mn-lt"/>
                <a:ea typeface="+mn-ea"/>
                <a:cs typeface="+mn-cs"/>
              </a:defRPr>
            </a:pPr>
            <a:r>
              <a:rPr lang="ar-SY" sz="1050" b="1" dirty="0">
                <a:solidFill>
                  <a:prstClr val="black">
                    <a:lumMod val="65000"/>
                    <a:lumOff val="35000"/>
                  </a:prstClr>
                </a:solidFill>
                <a:latin typeface="Calibri" panose="020F0502020204030204" pitchFamily="34" charset="0"/>
                <a:cs typeface="Calibri" panose="020F0502020204030204" pitchFamily="34" charset="0"/>
              </a:rPr>
              <a:t>أنواع التعديلات</a:t>
            </a:r>
            <a:endParaRPr lang="en-US" sz="1050" b="1" dirty="0">
              <a:solidFill>
                <a:prstClr val="black">
                  <a:lumMod val="65000"/>
                  <a:lumOff val="35000"/>
                </a:prstClr>
              </a:solidFill>
              <a:latin typeface="Calibri" panose="020F0502020204030204" pitchFamily="34" charset="0"/>
              <a:cs typeface="Calibri" panose="020F0502020204030204" pitchFamily="34" charset="0"/>
            </a:endParaRPr>
          </a:p>
        </p:txBody>
      </p:sp>
      <p:grpSp>
        <p:nvGrpSpPr>
          <p:cNvPr id="145" name="Group 32">
            <a:extLst>
              <a:ext uri="{FF2B5EF4-FFF2-40B4-BE49-F238E27FC236}">
                <a16:creationId xmlns:a16="http://schemas.microsoft.com/office/drawing/2014/main" id="{A94DFD08-0A18-4193-93ED-E703AC48BEB9}"/>
              </a:ext>
            </a:extLst>
          </p:cNvPr>
          <p:cNvGrpSpPr/>
          <p:nvPr/>
        </p:nvGrpSpPr>
        <p:grpSpPr>
          <a:xfrm rot="1960460">
            <a:off x="8142764" y="1374416"/>
            <a:ext cx="108000" cy="189000"/>
            <a:chOff x="975911" y="870585"/>
            <a:chExt cx="2482125" cy="4212184"/>
          </a:xfrm>
        </p:grpSpPr>
        <p:sp>
          <p:nvSpPr>
            <p:cNvPr id="146" name="Rectangle 30">
              <a:extLst>
                <a:ext uri="{FF2B5EF4-FFF2-40B4-BE49-F238E27FC236}">
                  <a16:creationId xmlns:a16="http://schemas.microsoft.com/office/drawing/2014/main" id="{FDAAB93E-50DF-4709-BEE6-99FE7A690BD4}"/>
                </a:ext>
              </a:extLst>
            </p:cNvPr>
            <p:cNvSpPr/>
            <p:nvPr/>
          </p:nvSpPr>
          <p:spPr>
            <a:xfrm>
              <a:off x="2026133" y="3033454"/>
              <a:ext cx="304800" cy="1522508"/>
            </a:xfrm>
            <a:prstGeom prst="rect">
              <a:avLst/>
            </a:prstGeom>
            <a:solidFill>
              <a:srgbClr val="1F497D">
                <a:lumMod val="25000"/>
                <a:lumOff val="75000"/>
              </a:srgbClr>
            </a:solidFill>
            <a:ln w="12700" cap="flat" cmpd="sng" algn="ctr">
              <a:solidFill>
                <a:sysClr val="windowText" lastClr="000000"/>
              </a:solidFill>
              <a:prstDash val="solid"/>
              <a:miter lim="800000"/>
            </a:ln>
            <a:effectLst/>
          </p:spPr>
          <p:txBody>
            <a:bodyPr rtlCol="0" anchor="ctr"/>
            <a:lstStyle/>
            <a:p>
              <a:pPr algn="ctr" defTabSz="685783" fontAlgn="auto">
                <a:spcBef>
                  <a:spcPts val="0"/>
                </a:spcBef>
                <a:spcAft>
                  <a:spcPts val="0"/>
                </a:spcAft>
                <a:defRPr/>
              </a:pPr>
              <a:endParaRPr lang="en-US" sz="750" kern="0" dirty="0">
                <a:solidFill>
                  <a:prstClr val="white"/>
                </a:solidFill>
                <a:latin typeface="Arial"/>
                <a:cs typeface="Arial" panose="020B0604020202020204" pitchFamily="34" charset="0"/>
              </a:endParaRPr>
            </a:p>
          </p:txBody>
        </p:sp>
        <p:sp>
          <p:nvSpPr>
            <p:cNvPr id="147" name="Rounded Rectangle 31">
              <a:extLst>
                <a:ext uri="{FF2B5EF4-FFF2-40B4-BE49-F238E27FC236}">
                  <a16:creationId xmlns:a16="http://schemas.microsoft.com/office/drawing/2014/main" id="{3F980961-B722-4C41-8277-CD417C6A1ECA}"/>
                </a:ext>
              </a:extLst>
            </p:cNvPr>
            <p:cNvSpPr/>
            <p:nvPr/>
          </p:nvSpPr>
          <p:spPr>
            <a:xfrm>
              <a:off x="1949933" y="4194344"/>
              <a:ext cx="457200" cy="888425"/>
            </a:xfrm>
            <a:prstGeom prst="roundRect">
              <a:avLst/>
            </a:prstGeom>
            <a:solidFill>
              <a:srgbClr val="1F497D">
                <a:lumMod val="50000"/>
                <a:lumOff val="50000"/>
              </a:srgbClr>
            </a:solidFill>
            <a:ln w="12700" cap="flat" cmpd="sng" algn="ctr">
              <a:solidFill>
                <a:srgbClr val="00607A"/>
              </a:solidFill>
              <a:prstDash val="solid"/>
              <a:miter lim="800000"/>
            </a:ln>
            <a:effectLst/>
          </p:spPr>
          <p:txBody>
            <a:bodyPr rtlCol="0" anchor="ctr"/>
            <a:lstStyle/>
            <a:p>
              <a:pPr algn="ctr" defTabSz="685783" fontAlgn="auto">
                <a:spcBef>
                  <a:spcPts val="0"/>
                </a:spcBef>
                <a:spcAft>
                  <a:spcPts val="0"/>
                </a:spcAft>
                <a:defRPr/>
              </a:pPr>
              <a:endParaRPr lang="en-US" sz="750" kern="0" dirty="0">
                <a:solidFill>
                  <a:prstClr val="white"/>
                </a:solidFill>
                <a:latin typeface="Arial"/>
                <a:cs typeface="Arial" panose="020B0604020202020204" pitchFamily="34" charset="0"/>
              </a:endParaRPr>
            </a:p>
          </p:txBody>
        </p:sp>
        <p:sp>
          <p:nvSpPr>
            <p:cNvPr id="148" name="Donut 29">
              <a:extLst>
                <a:ext uri="{FF2B5EF4-FFF2-40B4-BE49-F238E27FC236}">
                  <a16:creationId xmlns:a16="http://schemas.microsoft.com/office/drawing/2014/main" id="{CD285EF5-4E48-4C52-B7F7-B159C2B32D29}"/>
                </a:ext>
              </a:extLst>
            </p:cNvPr>
            <p:cNvSpPr/>
            <p:nvPr/>
          </p:nvSpPr>
          <p:spPr>
            <a:xfrm>
              <a:off x="975911" y="870585"/>
              <a:ext cx="2482125" cy="2346866"/>
            </a:xfrm>
            <a:prstGeom prst="donut">
              <a:avLst>
                <a:gd name="adj" fmla="val 13713"/>
              </a:avLst>
            </a:prstGeom>
            <a:solidFill>
              <a:srgbClr val="00607A"/>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algn="ctr" defTabSz="685783" fontAlgn="auto">
                <a:spcBef>
                  <a:spcPts val="0"/>
                </a:spcBef>
                <a:spcAft>
                  <a:spcPts val="0"/>
                </a:spcAft>
                <a:defRPr/>
              </a:pPr>
              <a:endParaRPr lang="en-US" sz="750" kern="0" dirty="0">
                <a:solidFill>
                  <a:srgbClr val="1F497D"/>
                </a:solidFill>
                <a:latin typeface="Arial"/>
                <a:cs typeface="Arial" panose="020B0604020202020204" pitchFamily="34" charset="0"/>
              </a:endParaRPr>
            </a:p>
          </p:txBody>
        </p:sp>
      </p:grpSp>
      <p:grpSp>
        <p:nvGrpSpPr>
          <p:cNvPr id="170" name="Gruppo 169">
            <a:extLst>
              <a:ext uri="{FF2B5EF4-FFF2-40B4-BE49-F238E27FC236}">
                <a16:creationId xmlns:a16="http://schemas.microsoft.com/office/drawing/2014/main" id="{C0B105CC-6DEB-449E-AB67-D515FE89A678}"/>
              </a:ext>
            </a:extLst>
          </p:cNvPr>
          <p:cNvGrpSpPr/>
          <p:nvPr/>
        </p:nvGrpSpPr>
        <p:grpSpPr>
          <a:xfrm>
            <a:off x="8124168" y="3710749"/>
            <a:ext cx="922609" cy="162000"/>
            <a:chOff x="10794123" y="1918075"/>
            <a:chExt cx="1230145" cy="216000"/>
          </a:xfrm>
        </p:grpSpPr>
        <p:sp>
          <p:nvSpPr>
            <p:cNvPr id="171" name="Rectangle 3">
              <a:extLst>
                <a:ext uri="{FF2B5EF4-FFF2-40B4-BE49-F238E27FC236}">
                  <a16:creationId xmlns:a16="http://schemas.microsoft.com/office/drawing/2014/main" id="{D215871A-AC16-491B-82EB-1EC68941880C}"/>
                </a:ext>
              </a:extLst>
            </p:cNvPr>
            <p:cNvSpPr>
              <a:spLocks noChangeArrowheads="1"/>
            </p:cNvSpPr>
            <p:nvPr/>
          </p:nvSpPr>
          <p:spPr bwMode="gray">
            <a:xfrm>
              <a:off x="10794123" y="1918075"/>
              <a:ext cx="395307" cy="216000"/>
            </a:xfrm>
            <a:prstGeom prst="rect">
              <a:avLst/>
            </a:prstGeom>
            <a:solidFill>
              <a:srgbClr val="00359E"/>
            </a:solidFill>
            <a:ln w="9525" algn="ctr">
              <a:noFill/>
              <a:prstDash val="sysDot"/>
              <a:miter lim="800000"/>
              <a:headEnd/>
              <a:tailEnd/>
            </a:ln>
          </p:spPr>
          <p:txBody>
            <a:bodyPr lIns="0" tIns="68580" rIns="0" bIns="68580" anchor="ctr" anchorCtr="0"/>
            <a:lstStyle/>
            <a:p>
              <a:pPr algn="ctr" defTabSz="685800">
                <a:buClr>
                  <a:srgbClr val="505050"/>
                </a:buClr>
                <a:buSzPct val="100000"/>
              </a:pPr>
              <a:r>
                <a:rPr lang="en-US" sz="675" b="1">
                  <a:solidFill>
                    <a:schemeClr val="bg1"/>
                  </a:solidFill>
                  <a:cs typeface="Helvetica" pitchFamily="34" charset="0"/>
                </a:rPr>
                <a:t>9</a:t>
              </a:r>
              <a:endParaRPr lang="en-US" sz="675" b="1" dirty="0">
                <a:solidFill>
                  <a:schemeClr val="bg1"/>
                </a:solidFill>
                <a:cs typeface="Helvetica" pitchFamily="34" charset="0"/>
              </a:endParaRPr>
            </a:p>
          </p:txBody>
        </p:sp>
        <p:sp>
          <p:nvSpPr>
            <p:cNvPr id="172" name="Rectangle 3">
              <a:extLst>
                <a:ext uri="{FF2B5EF4-FFF2-40B4-BE49-F238E27FC236}">
                  <a16:creationId xmlns:a16="http://schemas.microsoft.com/office/drawing/2014/main" id="{46D6709A-CBFE-4C2C-971A-3353EDD92F6C}"/>
                </a:ext>
              </a:extLst>
            </p:cNvPr>
            <p:cNvSpPr>
              <a:spLocks noChangeArrowheads="1"/>
            </p:cNvSpPr>
            <p:nvPr/>
          </p:nvSpPr>
          <p:spPr bwMode="gray">
            <a:xfrm>
              <a:off x="11232268" y="1918075"/>
              <a:ext cx="792000" cy="216000"/>
            </a:xfrm>
            <a:prstGeom prst="rect">
              <a:avLst/>
            </a:prstGeom>
            <a:noFill/>
            <a:ln w="9525" algn="ctr">
              <a:noFill/>
              <a:prstDash val="sysDot"/>
              <a:miter lim="800000"/>
              <a:headEnd/>
              <a:tailEnd/>
            </a:ln>
          </p:spPr>
          <p:txBody>
            <a:bodyPr lIns="0" tIns="68580" rIns="0" bIns="68580" anchor="ctr" anchorCtr="0"/>
            <a:lstStyle/>
            <a:p>
              <a:pPr defTabSz="685800">
                <a:buClr>
                  <a:srgbClr val="505050"/>
                </a:buClr>
                <a:buSzPct val="100000"/>
                <a:defRPr/>
              </a:pPr>
              <a:r>
                <a:rPr lang="ar-SY" sz="650" b="1" i="1" dirty="0" smtClean="0">
                  <a:solidFill>
                    <a:srgbClr val="002060"/>
                  </a:solidFill>
                  <a:cs typeface="Helvetica" pitchFamily="34" charset="0"/>
                </a:rPr>
                <a:t>جديد</a:t>
              </a:r>
              <a:r>
                <a:rPr lang="en-US" sz="650" b="1" i="1" dirty="0" smtClean="0">
                  <a:solidFill>
                    <a:srgbClr val="002060"/>
                  </a:solidFill>
                  <a:cs typeface="Helvetica" pitchFamily="34" charset="0"/>
                </a:rPr>
                <a:t> </a:t>
              </a:r>
              <a:endParaRPr lang="en-US" sz="650" i="1" dirty="0">
                <a:solidFill>
                  <a:srgbClr val="002060"/>
                </a:solidFill>
                <a:cs typeface="Helvetica" pitchFamily="34" charset="0"/>
              </a:endParaRPr>
            </a:p>
          </p:txBody>
        </p:sp>
      </p:grpSp>
      <p:grpSp>
        <p:nvGrpSpPr>
          <p:cNvPr id="173" name="Gruppo 172">
            <a:extLst>
              <a:ext uri="{FF2B5EF4-FFF2-40B4-BE49-F238E27FC236}">
                <a16:creationId xmlns:a16="http://schemas.microsoft.com/office/drawing/2014/main" id="{8F047A1A-36FF-4AB9-AEB0-C7F7214238C9}"/>
              </a:ext>
            </a:extLst>
          </p:cNvPr>
          <p:cNvGrpSpPr/>
          <p:nvPr/>
        </p:nvGrpSpPr>
        <p:grpSpPr>
          <a:xfrm>
            <a:off x="8124168" y="3941325"/>
            <a:ext cx="922609" cy="162000"/>
            <a:chOff x="10794123" y="2172874"/>
            <a:chExt cx="1230145" cy="216000"/>
          </a:xfrm>
        </p:grpSpPr>
        <p:sp>
          <p:nvSpPr>
            <p:cNvPr id="174" name="Rectangle 3">
              <a:extLst>
                <a:ext uri="{FF2B5EF4-FFF2-40B4-BE49-F238E27FC236}">
                  <a16:creationId xmlns:a16="http://schemas.microsoft.com/office/drawing/2014/main" id="{49BDF7E1-D603-4F17-A46D-51A46B86D59C}"/>
                </a:ext>
              </a:extLst>
            </p:cNvPr>
            <p:cNvSpPr>
              <a:spLocks noChangeArrowheads="1"/>
            </p:cNvSpPr>
            <p:nvPr/>
          </p:nvSpPr>
          <p:spPr bwMode="gray">
            <a:xfrm>
              <a:off x="10794123" y="2172874"/>
              <a:ext cx="395307" cy="216000"/>
            </a:xfrm>
            <a:prstGeom prst="rect">
              <a:avLst/>
            </a:prstGeom>
            <a:solidFill>
              <a:srgbClr val="0044CC"/>
            </a:solidFill>
            <a:ln w="9525" algn="ctr">
              <a:noFill/>
              <a:prstDash val="sysDot"/>
              <a:miter lim="800000"/>
              <a:headEnd/>
              <a:tailEnd/>
            </a:ln>
          </p:spPr>
          <p:txBody>
            <a:bodyPr lIns="0" tIns="68580" rIns="0" bIns="68580" anchor="ctr" anchorCtr="0"/>
            <a:lstStyle/>
            <a:p>
              <a:pPr algn="ctr" defTabSz="685800">
                <a:buClr>
                  <a:srgbClr val="505050"/>
                </a:buClr>
                <a:buSzPct val="100000"/>
              </a:pPr>
              <a:r>
                <a:rPr lang="en-US" sz="675" b="1" dirty="0">
                  <a:solidFill>
                    <a:schemeClr val="bg1"/>
                  </a:solidFill>
                  <a:cs typeface="Helvetica" pitchFamily="34" charset="0"/>
                </a:rPr>
                <a:t>6</a:t>
              </a:r>
            </a:p>
          </p:txBody>
        </p:sp>
        <p:sp>
          <p:nvSpPr>
            <p:cNvPr id="175" name="Rectangle 3">
              <a:extLst>
                <a:ext uri="{FF2B5EF4-FFF2-40B4-BE49-F238E27FC236}">
                  <a16:creationId xmlns:a16="http://schemas.microsoft.com/office/drawing/2014/main" id="{C46678B1-1DB9-4B33-86FD-3E8B9049EAC4}"/>
                </a:ext>
              </a:extLst>
            </p:cNvPr>
            <p:cNvSpPr>
              <a:spLocks noChangeArrowheads="1"/>
            </p:cNvSpPr>
            <p:nvPr/>
          </p:nvSpPr>
          <p:spPr bwMode="gray">
            <a:xfrm>
              <a:off x="11232268" y="2172874"/>
              <a:ext cx="792000" cy="216000"/>
            </a:xfrm>
            <a:prstGeom prst="rect">
              <a:avLst/>
            </a:prstGeom>
            <a:noFill/>
            <a:ln w="9525" algn="ctr">
              <a:noFill/>
              <a:prstDash val="sysDot"/>
              <a:miter lim="800000"/>
              <a:headEnd/>
              <a:tailEnd/>
            </a:ln>
          </p:spPr>
          <p:txBody>
            <a:bodyPr lIns="0" tIns="68580" rIns="0" bIns="68580" anchor="ctr" anchorCtr="0"/>
            <a:lstStyle/>
            <a:p>
              <a:pPr defTabSz="685800">
                <a:buClr>
                  <a:srgbClr val="505050"/>
                </a:buClr>
                <a:buSzPct val="100000"/>
                <a:defRPr/>
              </a:pPr>
              <a:r>
                <a:rPr lang="ar-SY" sz="650" b="1" i="1" dirty="0" smtClean="0">
                  <a:solidFill>
                    <a:srgbClr val="002060"/>
                  </a:solidFill>
                  <a:cs typeface="Helvetica" pitchFamily="34" charset="0"/>
                </a:rPr>
                <a:t>تعديل</a:t>
              </a:r>
              <a:endParaRPr lang="en-US" sz="650" i="1" dirty="0">
                <a:solidFill>
                  <a:srgbClr val="002060"/>
                </a:solidFill>
                <a:cs typeface="Helvetica" pitchFamily="34" charset="0"/>
              </a:endParaRPr>
            </a:p>
          </p:txBody>
        </p:sp>
      </p:grpSp>
      <p:grpSp>
        <p:nvGrpSpPr>
          <p:cNvPr id="176" name="Gruppo 175">
            <a:extLst>
              <a:ext uri="{FF2B5EF4-FFF2-40B4-BE49-F238E27FC236}">
                <a16:creationId xmlns:a16="http://schemas.microsoft.com/office/drawing/2014/main" id="{04D1C6D9-3288-4F18-9E0D-05BE8FBF1665}"/>
              </a:ext>
            </a:extLst>
          </p:cNvPr>
          <p:cNvGrpSpPr/>
          <p:nvPr/>
        </p:nvGrpSpPr>
        <p:grpSpPr>
          <a:xfrm>
            <a:off x="8124159" y="4205674"/>
            <a:ext cx="917057" cy="166274"/>
            <a:chOff x="10801523" y="2811422"/>
            <a:chExt cx="1222743" cy="221698"/>
          </a:xfrm>
        </p:grpSpPr>
        <p:sp>
          <p:nvSpPr>
            <p:cNvPr id="177" name="Rectangle 3">
              <a:extLst>
                <a:ext uri="{FF2B5EF4-FFF2-40B4-BE49-F238E27FC236}">
                  <a16:creationId xmlns:a16="http://schemas.microsoft.com/office/drawing/2014/main" id="{1C98E3A1-DCA1-488D-8653-066FF22A9E09}"/>
                </a:ext>
              </a:extLst>
            </p:cNvPr>
            <p:cNvSpPr>
              <a:spLocks noChangeArrowheads="1"/>
            </p:cNvSpPr>
            <p:nvPr/>
          </p:nvSpPr>
          <p:spPr bwMode="gray">
            <a:xfrm>
              <a:off x="10801523" y="2817121"/>
              <a:ext cx="395305" cy="215999"/>
            </a:xfrm>
            <a:prstGeom prst="rect">
              <a:avLst/>
            </a:prstGeom>
            <a:solidFill>
              <a:schemeClr val="bg1">
                <a:lumMod val="65000"/>
              </a:schemeClr>
            </a:solidFill>
            <a:ln w="9525" algn="ctr">
              <a:noFill/>
              <a:prstDash val="sysDot"/>
              <a:miter lim="800000"/>
              <a:headEnd/>
              <a:tailEnd/>
            </a:ln>
          </p:spPr>
          <p:txBody>
            <a:bodyPr lIns="0" tIns="68580" rIns="0" bIns="68580" anchor="ctr" anchorCtr="0"/>
            <a:lstStyle/>
            <a:p>
              <a:pPr algn="ctr" defTabSz="685800">
                <a:buClr>
                  <a:srgbClr val="505050"/>
                </a:buClr>
                <a:buSzPct val="100000"/>
              </a:pPr>
              <a:r>
                <a:rPr lang="en-US" sz="675" b="1" dirty="0" smtClean="0">
                  <a:solidFill>
                    <a:schemeClr val="bg1"/>
                  </a:solidFill>
                  <a:cs typeface="Helvetica" pitchFamily="34" charset="0"/>
                </a:rPr>
                <a:t>35</a:t>
              </a:r>
              <a:endParaRPr lang="en-US" sz="675" b="1" dirty="0">
                <a:solidFill>
                  <a:schemeClr val="bg1"/>
                </a:solidFill>
                <a:cs typeface="Helvetica" pitchFamily="34" charset="0"/>
              </a:endParaRPr>
            </a:p>
          </p:txBody>
        </p:sp>
        <p:sp>
          <p:nvSpPr>
            <p:cNvPr id="178" name="Rectangle 3">
              <a:extLst>
                <a:ext uri="{FF2B5EF4-FFF2-40B4-BE49-F238E27FC236}">
                  <a16:creationId xmlns:a16="http://schemas.microsoft.com/office/drawing/2014/main" id="{521DF10F-6864-4A86-A134-055E96FA5351}"/>
                </a:ext>
              </a:extLst>
            </p:cNvPr>
            <p:cNvSpPr>
              <a:spLocks noChangeArrowheads="1"/>
            </p:cNvSpPr>
            <p:nvPr/>
          </p:nvSpPr>
          <p:spPr bwMode="gray">
            <a:xfrm>
              <a:off x="11232266" y="2811422"/>
              <a:ext cx="792000" cy="216000"/>
            </a:xfrm>
            <a:prstGeom prst="rect">
              <a:avLst/>
            </a:prstGeom>
            <a:noFill/>
            <a:ln w="9525" algn="ctr">
              <a:noFill/>
              <a:prstDash val="sysDot"/>
              <a:miter lim="800000"/>
              <a:headEnd/>
              <a:tailEnd/>
            </a:ln>
          </p:spPr>
          <p:txBody>
            <a:bodyPr lIns="0" tIns="68580" rIns="0" bIns="68580" anchor="ctr" anchorCtr="0"/>
            <a:lstStyle/>
            <a:p>
              <a:pPr defTabSz="685800">
                <a:buClr>
                  <a:srgbClr val="505050"/>
                </a:buClr>
                <a:buSzPct val="100000"/>
                <a:defRPr/>
              </a:pPr>
              <a:r>
                <a:rPr lang="ar-SY" sz="650" b="1" i="1" dirty="0">
                  <a:solidFill>
                    <a:srgbClr val="002060"/>
                  </a:solidFill>
                  <a:cs typeface="Helvetica" pitchFamily="34" charset="0"/>
                </a:rPr>
                <a:t>دون  تغييرات جوهرية</a:t>
              </a:r>
              <a:endParaRPr lang="en-US" sz="650" i="1" dirty="0">
                <a:solidFill>
                  <a:srgbClr val="002060"/>
                </a:solidFill>
                <a:cs typeface="Helvetica" pitchFamily="34" charset="0"/>
              </a:endParaRPr>
            </a:p>
          </p:txBody>
        </p:sp>
      </p:grpSp>
      <p:grpSp>
        <p:nvGrpSpPr>
          <p:cNvPr id="179" name="Gruppo 178">
            <a:extLst>
              <a:ext uri="{FF2B5EF4-FFF2-40B4-BE49-F238E27FC236}">
                <a16:creationId xmlns:a16="http://schemas.microsoft.com/office/drawing/2014/main" id="{EC50BC12-5DF8-4D15-B4EB-F8DBADA99AFE}"/>
              </a:ext>
            </a:extLst>
          </p:cNvPr>
          <p:cNvGrpSpPr/>
          <p:nvPr/>
        </p:nvGrpSpPr>
        <p:grpSpPr>
          <a:xfrm>
            <a:off x="8132467" y="4450189"/>
            <a:ext cx="921957" cy="174109"/>
            <a:chOff x="10812605" y="2492092"/>
            <a:chExt cx="1229277" cy="232145"/>
          </a:xfrm>
        </p:grpSpPr>
        <p:sp>
          <p:nvSpPr>
            <p:cNvPr id="180" name="Rectangle 3">
              <a:extLst>
                <a:ext uri="{FF2B5EF4-FFF2-40B4-BE49-F238E27FC236}">
                  <a16:creationId xmlns:a16="http://schemas.microsoft.com/office/drawing/2014/main" id="{4CBA3BAC-B7B1-47E2-907A-A536460C7462}"/>
                </a:ext>
              </a:extLst>
            </p:cNvPr>
            <p:cNvSpPr>
              <a:spLocks noChangeArrowheads="1"/>
            </p:cNvSpPr>
            <p:nvPr/>
          </p:nvSpPr>
          <p:spPr bwMode="gray">
            <a:xfrm>
              <a:off x="10812605" y="2508237"/>
              <a:ext cx="395307" cy="216000"/>
            </a:xfrm>
            <a:prstGeom prst="rect">
              <a:avLst/>
            </a:prstGeom>
            <a:solidFill>
              <a:schemeClr val="bg1">
                <a:lumMod val="50000"/>
              </a:schemeClr>
            </a:solidFill>
            <a:ln w="9525" algn="ctr">
              <a:noFill/>
              <a:prstDash val="sysDot"/>
              <a:miter lim="800000"/>
              <a:headEnd/>
              <a:tailEnd/>
            </a:ln>
          </p:spPr>
          <p:txBody>
            <a:bodyPr lIns="0" tIns="68580" rIns="0" bIns="68580" anchor="ctr" anchorCtr="0"/>
            <a:lstStyle/>
            <a:p>
              <a:pPr algn="ctr" defTabSz="685800">
                <a:buClr>
                  <a:srgbClr val="505050"/>
                </a:buClr>
                <a:buSzPct val="100000"/>
              </a:pPr>
              <a:r>
                <a:rPr lang="en-US" sz="675" b="1" dirty="0" smtClean="0">
                  <a:solidFill>
                    <a:schemeClr val="bg1"/>
                  </a:solidFill>
                  <a:cs typeface="Helvetica" pitchFamily="34" charset="0"/>
                </a:rPr>
                <a:t>29</a:t>
              </a:r>
              <a:endParaRPr lang="en-US" sz="675" b="1" dirty="0">
                <a:solidFill>
                  <a:schemeClr val="bg1"/>
                </a:solidFill>
                <a:cs typeface="Helvetica" pitchFamily="34" charset="0"/>
              </a:endParaRPr>
            </a:p>
          </p:txBody>
        </p:sp>
        <p:sp>
          <p:nvSpPr>
            <p:cNvPr id="181" name="Rectangle 3">
              <a:extLst>
                <a:ext uri="{FF2B5EF4-FFF2-40B4-BE49-F238E27FC236}">
                  <a16:creationId xmlns:a16="http://schemas.microsoft.com/office/drawing/2014/main" id="{376434F5-5150-4EFC-BD89-2910374402B4}"/>
                </a:ext>
              </a:extLst>
            </p:cNvPr>
            <p:cNvSpPr>
              <a:spLocks noChangeArrowheads="1"/>
            </p:cNvSpPr>
            <p:nvPr/>
          </p:nvSpPr>
          <p:spPr bwMode="gray">
            <a:xfrm>
              <a:off x="11249882" y="2492092"/>
              <a:ext cx="792000" cy="216000"/>
            </a:xfrm>
            <a:prstGeom prst="rect">
              <a:avLst/>
            </a:prstGeom>
            <a:noFill/>
            <a:ln w="9525" algn="ctr">
              <a:noFill/>
              <a:prstDash val="sysDot"/>
              <a:miter lim="800000"/>
              <a:headEnd/>
              <a:tailEnd/>
            </a:ln>
          </p:spPr>
          <p:txBody>
            <a:bodyPr lIns="0" tIns="68580" rIns="0" bIns="68580" anchor="ctr" anchorCtr="0"/>
            <a:lstStyle/>
            <a:p>
              <a:pPr defTabSz="685800">
                <a:buClr>
                  <a:srgbClr val="505050"/>
                </a:buClr>
                <a:buSzPct val="100000"/>
                <a:defRPr/>
              </a:pPr>
              <a:r>
                <a:rPr lang="ar-SY" sz="600" b="1" i="1" dirty="0" smtClean="0">
                  <a:solidFill>
                    <a:srgbClr val="002060"/>
                  </a:solidFill>
                  <a:cs typeface="Helvetica" pitchFamily="34" charset="0"/>
                </a:rPr>
                <a:t>حذف</a:t>
              </a:r>
              <a:endParaRPr lang="en-US" sz="600" i="1" dirty="0">
                <a:solidFill>
                  <a:srgbClr val="002060"/>
                </a:solidFill>
                <a:cs typeface="Helvetica" pitchFamily="34" charset="0"/>
              </a:endParaRPr>
            </a:p>
          </p:txBody>
        </p:sp>
      </p:grpSp>
      <p:sp>
        <p:nvSpPr>
          <p:cNvPr id="182" name="Rettangolo 181">
            <a:extLst>
              <a:ext uri="{FF2B5EF4-FFF2-40B4-BE49-F238E27FC236}">
                <a16:creationId xmlns:a16="http://schemas.microsoft.com/office/drawing/2014/main" id="{6EA48380-EF26-4F43-AACC-9497B2746164}"/>
              </a:ext>
            </a:extLst>
          </p:cNvPr>
          <p:cNvSpPr/>
          <p:nvPr/>
        </p:nvSpPr>
        <p:spPr>
          <a:xfrm>
            <a:off x="7870932" y="3354612"/>
            <a:ext cx="1358306" cy="220785"/>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lIns="40500" tIns="40500" rIns="40500" bIns="40500" rtlCol="0" anchor="ctr"/>
          <a:lstStyle/>
          <a:p>
            <a:pPr algn="ctr">
              <a:defRPr lang="en-US" sz="1862" b="0" i="0" u="none" strike="noStrike" kern="1200" spc="0" baseline="0" noProof="0">
                <a:solidFill>
                  <a:prstClr val="black">
                    <a:lumMod val="65000"/>
                    <a:lumOff val="35000"/>
                  </a:prstClr>
                </a:solidFill>
                <a:latin typeface="+mn-lt"/>
                <a:ea typeface="+mn-ea"/>
                <a:cs typeface="+mn-cs"/>
              </a:defRPr>
            </a:pPr>
            <a:r>
              <a:rPr lang="ar-SY" sz="1050" b="1" dirty="0">
                <a:solidFill>
                  <a:prstClr val="black">
                    <a:lumMod val="65000"/>
                    <a:lumOff val="35000"/>
                  </a:prstClr>
                </a:solidFill>
                <a:latin typeface="Calibri" panose="020F0502020204030204" pitchFamily="34" charset="0"/>
                <a:cs typeface="Calibri" panose="020F0502020204030204" pitchFamily="34" charset="0"/>
              </a:rPr>
              <a:t>أنواع التعديلات</a:t>
            </a:r>
            <a:endParaRPr lang="en-US" sz="1050" b="1" dirty="0">
              <a:solidFill>
                <a:prstClr val="black">
                  <a:lumMod val="65000"/>
                  <a:lumOff val="35000"/>
                </a:prstClr>
              </a:solidFill>
              <a:latin typeface="Calibri" panose="020F0502020204030204" pitchFamily="34" charset="0"/>
              <a:cs typeface="Calibri" panose="020F0502020204030204" pitchFamily="34" charset="0"/>
            </a:endParaRPr>
          </a:p>
        </p:txBody>
      </p:sp>
      <p:grpSp>
        <p:nvGrpSpPr>
          <p:cNvPr id="183" name="Group 32">
            <a:extLst>
              <a:ext uri="{FF2B5EF4-FFF2-40B4-BE49-F238E27FC236}">
                <a16:creationId xmlns:a16="http://schemas.microsoft.com/office/drawing/2014/main" id="{E4D6F2F1-FA38-4F75-AE7B-30053F5914A4}"/>
              </a:ext>
            </a:extLst>
          </p:cNvPr>
          <p:cNvGrpSpPr/>
          <p:nvPr/>
        </p:nvGrpSpPr>
        <p:grpSpPr>
          <a:xfrm rot="1960460">
            <a:off x="8123714" y="3279416"/>
            <a:ext cx="108000" cy="189000"/>
            <a:chOff x="975911" y="870585"/>
            <a:chExt cx="2482125" cy="4212184"/>
          </a:xfrm>
        </p:grpSpPr>
        <p:sp>
          <p:nvSpPr>
            <p:cNvPr id="184" name="Rectangle 30">
              <a:extLst>
                <a:ext uri="{FF2B5EF4-FFF2-40B4-BE49-F238E27FC236}">
                  <a16:creationId xmlns:a16="http://schemas.microsoft.com/office/drawing/2014/main" id="{95120CF2-F2A3-4390-A045-DAF022435337}"/>
                </a:ext>
              </a:extLst>
            </p:cNvPr>
            <p:cNvSpPr/>
            <p:nvPr/>
          </p:nvSpPr>
          <p:spPr>
            <a:xfrm>
              <a:off x="2026133" y="3033454"/>
              <a:ext cx="304800" cy="1522508"/>
            </a:xfrm>
            <a:prstGeom prst="rect">
              <a:avLst/>
            </a:prstGeom>
            <a:solidFill>
              <a:srgbClr val="1F497D">
                <a:lumMod val="25000"/>
                <a:lumOff val="75000"/>
              </a:srgbClr>
            </a:solidFill>
            <a:ln w="12700" cap="flat" cmpd="sng" algn="ctr">
              <a:solidFill>
                <a:sysClr val="windowText" lastClr="000000"/>
              </a:solidFill>
              <a:prstDash val="solid"/>
              <a:miter lim="800000"/>
            </a:ln>
            <a:effectLst/>
          </p:spPr>
          <p:txBody>
            <a:bodyPr rtlCol="0" anchor="ctr"/>
            <a:lstStyle/>
            <a:p>
              <a:pPr algn="ctr" defTabSz="685783" fontAlgn="auto">
                <a:spcBef>
                  <a:spcPts val="0"/>
                </a:spcBef>
                <a:spcAft>
                  <a:spcPts val="0"/>
                </a:spcAft>
                <a:defRPr/>
              </a:pPr>
              <a:endParaRPr lang="en-US" sz="750" kern="0" dirty="0">
                <a:solidFill>
                  <a:prstClr val="white"/>
                </a:solidFill>
                <a:latin typeface="Arial"/>
                <a:cs typeface="Arial" panose="020B0604020202020204" pitchFamily="34" charset="0"/>
              </a:endParaRPr>
            </a:p>
          </p:txBody>
        </p:sp>
        <p:sp>
          <p:nvSpPr>
            <p:cNvPr id="185" name="Rounded Rectangle 31">
              <a:extLst>
                <a:ext uri="{FF2B5EF4-FFF2-40B4-BE49-F238E27FC236}">
                  <a16:creationId xmlns:a16="http://schemas.microsoft.com/office/drawing/2014/main" id="{7682C6B5-381E-435D-AA77-F818E8AFDD98}"/>
                </a:ext>
              </a:extLst>
            </p:cNvPr>
            <p:cNvSpPr/>
            <p:nvPr/>
          </p:nvSpPr>
          <p:spPr>
            <a:xfrm>
              <a:off x="1949933" y="4194344"/>
              <a:ext cx="457200" cy="888425"/>
            </a:xfrm>
            <a:prstGeom prst="roundRect">
              <a:avLst/>
            </a:prstGeom>
            <a:solidFill>
              <a:srgbClr val="1F497D">
                <a:lumMod val="50000"/>
                <a:lumOff val="50000"/>
              </a:srgbClr>
            </a:solidFill>
            <a:ln w="12700" cap="flat" cmpd="sng" algn="ctr">
              <a:solidFill>
                <a:srgbClr val="00607A"/>
              </a:solidFill>
              <a:prstDash val="solid"/>
              <a:miter lim="800000"/>
            </a:ln>
            <a:effectLst/>
          </p:spPr>
          <p:txBody>
            <a:bodyPr rtlCol="0" anchor="ctr"/>
            <a:lstStyle/>
            <a:p>
              <a:pPr algn="ctr" defTabSz="685783" fontAlgn="auto">
                <a:spcBef>
                  <a:spcPts val="0"/>
                </a:spcBef>
                <a:spcAft>
                  <a:spcPts val="0"/>
                </a:spcAft>
                <a:defRPr/>
              </a:pPr>
              <a:endParaRPr lang="en-US" sz="750" kern="0" dirty="0">
                <a:solidFill>
                  <a:prstClr val="white"/>
                </a:solidFill>
                <a:latin typeface="Arial"/>
                <a:cs typeface="Arial" panose="020B0604020202020204" pitchFamily="34" charset="0"/>
              </a:endParaRPr>
            </a:p>
          </p:txBody>
        </p:sp>
        <p:sp>
          <p:nvSpPr>
            <p:cNvPr id="186" name="Donut 29">
              <a:extLst>
                <a:ext uri="{FF2B5EF4-FFF2-40B4-BE49-F238E27FC236}">
                  <a16:creationId xmlns:a16="http://schemas.microsoft.com/office/drawing/2014/main" id="{6F0C3927-796C-4D2E-BB54-7E0E78F67426}"/>
                </a:ext>
              </a:extLst>
            </p:cNvPr>
            <p:cNvSpPr/>
            <p:nvPr/>
          </p:nvSpPr>
          <p:spPr>
            <a:xfrm>
              <a:off x="975911" y="870585"/>
              <a:ext cx="2482125" cy="2346866"/>
            </a:xfrm>
            <a:prstGeom prst="donut">
              <a:avLst>
                <a:gd name="adj" fmla="val 13713"/>
              </a:avLst>
            </a:prstGeom>
            <a:solidFill>
              <a:srgbClr val="00607A"/>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algn="ctr" defTabSz="685783" fontAlgn="auto">
                <a:spcBef>
                  <a:spcPts val="0"/>
                </a:spcBef>
                <a:spcAft>
                  <a:spcPts val="0"/>
                </a:spcAft>
                <a:defRPr/>
              </a:pPr>
              <a:endParaRPr lang="en-US" sz="750" kern="0" dirty="0">
                <a:solidFill>
                  <a:srgbClr val="1F497D"/>
                </a:solidFill>
                <a:latin typeface="Arial"/>
                <a:cs typeface="Arial" panose="020B0604020202020204" pitchFamily="34" charset="0"/>
              </a:endParaRPr>
            </a:p>
          </p:txBody>
        </p:sp>
      </p:grpSp>
      <p:sp>
        <p:nvSpPr>
          <p:cNvPr id="69" name="Rectangle 2"/>
          <p:cNvSpPr>
            <a:spLocks noGrp="1" noChangeArrowheads="1"/>
          </p:cNvSpPr>
          <p:nvPr>
            <p:ph type="title"/>
          </p:nvPr>
        </p:nvSpPr>
        <p:spPr>
          <a:xfrm>
            <a:off x="457200" y="205979"/>
            <a:ext cx="8229600" cy="891626"/>
          </a:xfrm>
          <a:solidFill>
            <a:schemeClr val="accent1">
              <a:lumMod val="75000"/>
            </a:schemeClr>
          </a:solidFill>
          <a:ln>
            <a:solidFill>
              <a:srgbClr val="0070C0"/>
            </a:solidFill>
          </a:ln>
        </p:spPr>
        <p:txBody>
          <a:bodyPr/>
          <a:lstStyle/>
          <a:p>
            <a:pPr algn="ctr" rtl="1"/>
            <a:r>
              <a:rPr lang="ar-SY" b="1" dirty="0" smtClean="0">
                <a:solidFill>
                  <a:schemeClr val="accent5">
                    <a:lumMod val="10000"/>
                  </a:schemeClr>
                </a:solidFill>
                <a:latin typeface="Calibri" panose="020F0502020204030204" pitchFamily="34" charset="0"/>
                <a:cs typeface="Calibri" panose="020F0502020204030204" pitchFamily="34" charset="0"/>
              </a:rPr>
              <a:t>النسخة المعدلة المقترحة للنظام المالي ولائحته - </a:t>
            </a:r>
            <a:r>
              <a:rPr lang="ar-SY" b="1" dirty="0">
                <a:solidFill>
                  <a:schemeClr val="accent5">
                    <a:lumMod val="10000"/>
                  </a:schemeClr>
                </a:solidFill>
                <a:latin typeface="Calibri" panose="020F0502020204030204" pitchFamily="34" charset="0"/>
                <a:cs typeface="Calibri" panose="020F0502020204030204" pitchFamily="34" charset="0"/>
              </a:rPr>
              <a:t>نظرة عامة على </a:t>
            </a:r>
            <a:r>
              <a:rPr lang="ar-SY" b="1" dirty="0" smtClean="0">
                <a:solidFill>
                  <a:schemeClr val="accent5">
                    <a:lumMod val="10000"/>
                  </a:schemeClr>
                </a:solidFill>
                <a:latin typeface="Calibri" panose="020F0502020204030204" pitchFamily="34" charset="0"/>
                <a:cs typeface="Calibri" panose="020F0502020204030204" pitchFamily="34" charset="0"/>
              </a:rPr>
              <a:t>التعديلات</a:t>
            </a:r>
            <a:endParaRPr lang="fr-CH" b="1" dirty="0" smtClean="0">
              <a:solidFill>
                <a:schemeClr val="accent5">
                  <a:lumMod val="10000"/>
                </a:schemeClr>
              </a:solidFill>
              <a:latin typeface="Calibri" panose="020F0502020204030204" pitchFamily="34" charset="0"/>
              <a:cs typeface="Calibri" panose="020F0502020204030204" pitchFamily="34" charset="0"/>
            </a:endParaRPr>
          </a:p>
        </p:txBody>
      </p:sp>
      <p:sp>
        <p:nvSpPr>
          <p:cNvPr id="7" name="TextBox 6"/>
          <p:cNvSpPr txBox="1"/>
          <p:nvPr/>
        </p:nvSpPr>
        <p:spPr>
          <a:xfrm>
            <a:off x="71412" y="4503132"/>
            <a:ext cx="3985350" cy="461665"/>
          </a:xfrm>
          <a:prstGeom prst="rect">
            <a:avLst/>
          </a:prstGeom>
          <a:noFill/>
        </p:spPr>
        <p:txBody>
          <a:bodyPr wrap="square" rtlCol="0">
            <a:spAutoFit/>
          </a:bodyPr>
          <a:lstStyle/>
          <a:p>
            <a:pPr algn="r" rtl="1"/>
            <a:r>
              <a:rPr lang="en-US" sz="2000" dirty="0" smtClean="0">
                <a:solidFill>
                  <a:srgbClr val="7030A0"/>
                </a:solidFill>
              </a:rPr>
              <a:t>25</a:t>
            </a:r>
            <a:r>
              <a:rPr lang="ar-SY" dirty="0">
                <a:solidFill>
                  <a:srgbClr val="7030A0"/>
                </a:solidFill>
              </a:rPr>
              <a:t>%</a:t>
            </a:r>
            <a:r>
              <a:rPr lang="ar-SY" dirty="0" smtClean="0">
                <a:solidFill>
                  <a:srgbClr val="7030A0"/>
                </a:solidFill>
              </a:rPr>
              <a:t> </a:t>
            </a:r>
            <a:r>
              <a:rPr lang="ar-SY" sz="1000" dirty="0" smtClean="0"/>
              <a:t>ت</a:t>
            </a:r>
            <a:r>
              <a:rPr lang="ar-SY" sz="1000" dirty="0" smtClean="0"/>
              <a:t>خفيض في عدد </a:t>
            </a:r>
            <a:r>
              <a:rPr lang="ar-SY" sz="1000" dirty="0"/>
              <a:t>الصفحات (باستثناء </a:t>
            </a:r>
            <a:r>
              <a:rPr lang="ar-SY" sz="1000" dirty="0" smtClean="0"/>
              <a:t>المرفقات)</a:t>
            </a:r>
            <a:endParaRPr lang="en-US" dirty="0"/>
          </a:p>
        </p:txBody>
      </p:sp>
    </p:spTree>
    <p:extLst>
      <p:ext uri="{BB962C8B-B14F-4D97-AF65-F5344CB8AC3E}">
        <p14:creationId xmlns:p14="http://schemas.microsoft.com/office/powerpoint/2010/main" val="41500183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05979"/>
            <a:ext cx="8229600" cy="493563"/>
          </a:xfrm>
          <a:solidFill>
            <a:schemeClr val="accent1">
              <a:lumMod val="75000"/>
            </a:schemeClr>
          </a:solidFill>
          <a:ln>
            <a:solidFill>
              <a:srgbClr val="0070C0"/>
            </a:solidFill>
          </a:ln>
        </p:spPr>
        <p:txBody>
          <a:bodyPr/>
          <a:lstStyle/>
          <a:p>
            <a:pPr algn="ctr" rtl="1"/>
            <a:r>
              <a:rPr lang="ar-SY" b="1" dirty="0" smtClean="0">
                <a:solidFill>
                  <a:schemeClr val="accent5">
                    <a:lumMod val="10000"/>
                  </a:schemeClr>
                </a:solidFill>
              </a:rPr>
              <a:t>عرض عالي المستوى للتغييرات في النظام المالي ولائحته</a:t>
            </a:r>
            <a:endParaRPr lang="fr-CH" b="1" dirty="0" smtClean="0">
              <a:solidFill>
                <a:schemeClr val="accent5">
                  <a:lumMod val="10000"/>
                </a:schemeClr>
              </a:solidFill>
            </a:endParaRPr>
          </a:p>
        </p:txBody>
      </p:sp>
      <p:sp>
        <p:nvSpPr>
          <p:cNvPr id="11" name="TextBox 10"/>
          <p:cNvSpPr txBox="1"/>
          <p:nvPr/>
        </p:nvSpPr>
        <p:spPr>
          <a:xfrm>
            <a:off x="251520" y="808514"/>
            <a:ext cx="4032448" cy="3277820"/>
          </a:xfrm>
          <a:prstGeom prst="rect">
            <a:avLst/>
          </a:prstGeom>
          <a:noFill/>
          <a:ln>
            <a:solidFill>
              <a:schemeClr val="accent1">
                <a:lumMod val="25000"/>
              </a:schemeClr>
            </a:solidFill>
          </a:ln>
        </p:spPr>
        <p:txBody>
          <a:bodyPr wrap="square" rtlCol="0">
            <a:spAutoFit/>
          </a:bodyPr>
          <a:lstStyle/>
          <a:p>
            <a:pPr algn="r" rtl="1" fontAlgn="auto">
              <a:spcBef>
                <a:spcPts val="0"/>
              </a:spcBef>
              <a:spcAft>
                <a:spcPts val="0"/>
              </a:spcAft>
            </a:pPr>
            <a:r>
              <a:rPr lang="ar-SY" sz="1600" b="1" dirty="0" smtClean="0">
                <a:solidFill>
                  <a:srgbClr val="015172"/>
                </a:solidFill>
                <a:latin typeface="Calibri" panose="020F0502020204030204" pitchFamily="34" charset="0"/>
                <a:cs typeface="Calibri" panose="020F0502020204030204" pitchFamily="34" charset="0"/>
              </a:rPr>
              <a:t>جديد:</a:t>
            </a:r>
            <a:endParaRPr lang="en-US" sz="1400" b="1" dirty="0" smtClean="0">
              <a:solidFill>
                <a:srgbClr val="015172"/>
              </a:solidFill>
              <a:latin typeface="Calibri" panose="020F0502020204030204" pitchFamily="34" charset="0"/>
              <a:cs typeface="Calibri" panose="020F0502020204030204" pitchFamily="34" charset="0"/>
            </a:endParaRPr>
          </a:p>
          <a:p>
            <a:pPr fontAlgn="auto">
              <a:spcBef>
                <a:spcPts val="0"/>
              </a:spcBef>
              <a:spcAft>
                <a:spcPts val="0"/>
              </a:spcAft>
            </a:pPr>
            <a:endParaRPr lang="en-US" sz="1400" b="1" dirty="0" smtClean="0">
              <a:solidFill>
                <a:srgbClr val="015172"/>
              </a:solidFill>
              <a:latin typeface="Calibri" panose="020F0502020204030204" pitchFamily="34" charset="0"/>
              <a:cs typeface="Calibri" panose="020F0502020204030204" pitchFamily="34" charset="0"/>
            </a:endParaRPr>
          </a:p>
          <a:p>
            <a:pPr marL="228600" indent="-228600" algn="r" rtl="1" fontAlgn="auto">
              <a:spcBef>
                <a:spcPts val="600"/>
              </a:spcBef>
              <a:spcAft>
                <a:spcPts val="0"/>
              </a:spcAft>
              <a:buAutoNum type="arabicPeriod"/>
            </a:pPr>
            <a:r>
              <a:rPr lang="ar-SY" sz="1200" b="1" dirty="0" smtClean="0">
                <a:latin typeface="Calibri" panose="020F0502020204030204" pitchFamily="34" charset="0"/>
                <a:cs typeface="Calibri" panose="020F0502020204030204" pitchFamily="34" charset="0"/>
              </a:rPr>
              <a:t>استناداً إلى المبادئ </a:t>
            </a:r>
            <a:r>
              <a:rPr lang="ar-SY" sz="1200" b="1" dirty="0">
                <a:solidFill>
                  <a:schemeClr val="accent1">
                    <a:lumMod val="50000"/>
                  </a:schemeClr>
                </a:solidFill>
                <a:latin typeface="Calibri" panose="020F0502020204030204" pitchFamily="34" charset="0"/>
                <a:cs typeface="Calibri" panose="020F0502020204030204" pitchFamily="34" charset="0"/>
              </a:rPr>
              <a:t>(جديد </a:t>
            </a:r>
            <a:r>
              <a:rPr lang="ar-SY" sz="1200" b="1" dirty="0">
                <a:solidFill>
                  <a:schemeClr val="accent1">
                    <a:lumMod val="50000"/>
                  </a:schemeClr>
                </a:solidFill>
                <a:latin typeface="Calibri" panose="020F0502020204030204" pitchFamily="34" charset="0"/>
                <a:cs typeface="Calibri" panose="020F0502020204030204" pitchFamily="34" charset="0"/>
              </a:rPr>
              <a:t>– القاعدة </a:t>
            </a:r>
            <a:r>
              <a:rPr lang="ar-SY" sz="1200" b="1" dirty="0">
                <a:solidFill>
                  <a:schemeClr val="accent1">
                    <a:lumMod val="50000"/>
                  </a:schemeClr>
                </a:solidFill>
                <a:latin typeface="Calibri" panose="020F0502020204030204" pitchFamily="34" charset="0"/>
                <a:cs typeface="Calibri" panose="020F0502020204030204" pitchFamily="34" charset="0"/>
              </a:rPr>
              <a:t>6.101</a:t>
            </a:r>
            <a:r>
              <a:rPr lang="ar-SY" sz="1200" b="1" dirty="0" smtClean="0">
                <a:solidFill>
                  <a:schemeClr val="accent1">
                    <a:lumMod val="50000"/>
                  </a:schemeClr>
                </a:solidFill>
                <a:latin typeface="Calibri" panose="020F0502020204030204" pitchFamily="34" charset="0"/>
                <a:cs typeface="Calibri" panose="020F0502020204030204" pitchFamily="34" charset="0"/>
              </a:rPr>
              <a:t>)</a:t>
            </a:r>
          </a:p>
          <a:p>
            <a:pPr marL="228600" indent="-228600" algn="r" rtl="1" fontAlgn="auto">
              <a:spcBef>
                <a:spcPts val="600"/>
              </a:spcBef>
              <a:spcAft>
                <a:spcPts val="0"/>
              </a:spcAft>
              <a:buAutoNum type="arabicPeriod"/>
            </a:pPr>
            <a:r>
              <a:rPr lang="ar-SY" sz="1200" b="1" dirty="0" smtClean="0">
                <a:latin typeface="Calibri" panose="020F0502020204030204" pitchFamily="34" charset="0"/>
                <a:cs typeface="Calibri" panose="020F0502020204030204" pitchFamily="34" charset="0"/>
              </a:rPr>
              <a:t>الصناديق </a:t>
            </a:r>
            <a:r>
              <a:rPr lang="ar-SY" sz="1200" b="1" dirty="0" err="1" smtClean="0">
                <a:latin typeface="Calibri" panose="020F0502020204030204" pitchFamily="34" charset="0"/>
                <a:cs typeface="Calibri" panose="020F0502020204030204" pitchFamily="34" charset="0"/>
              </a:rPr>
              <a:t>المواضيعية</a:t>
            </a:r>
            <a:r>
              <a:rPr lang="ar-SY" sz="1200" b="1" dirty="0" smtClean="0">
                <a:latin typeface="Calibri" panose="020F0502020204030204" pitchFamily="34" charset="0"/>
                <a:cs typeface="Calibri" panose="020F0502020204030204" pitchFamily="34" charset="0"/>
              </a:rPr>
              <a:t> </a:t>
            </a:r>
            <a:r>
              <a:rPr lang="ar-SY" sz="1200" b="1" dirty="0">
                <a:solidFill>
                  <a:schemeClr val="accent1">
                    <a:lumMod val="50000"/>
                  </a:schemeClr>
                </a:solidFill>
                <a:latin typeface="Calibri" panose="020F0502020204030204" pitchFamily="34" charset="0"/>
                <a:cs typeface="Calibri" panose="020F0502020204030204" pitchFamily="34" charset="0"/>
              </a:rPr>
              <a:t>(جديد – القاعدة </a:t>
            </a:r>
            <a:r>
              <a:rPr lang="ar-SY" sz="1200" b="1" dirty="0" smtClean="0">
                <a:solidFill>
                  <a:schemeClr val="accent1">
                    <a:lumMod val="50000"/>
                  </a:schemeClr>
                </a:solidFill>
                <a:latin typeface="Calibri" panose="020F0502020204030204" pitchFamily="34" charset="0"/>
                <a:cs typeface="Calibri" panose="020F0502020204030204" pitchFamily="34" charset="0"/>
              </a:rPr>
              <a:t>2.102)</a:t>
            </a:r>
          </a:p>
          <a:p>
            <a:pPr marL="228600" indent="-228600" algn="r" rtl="1" fontAlgn="auto">
              <a:spcBef>
                <a:spcPts val="600"/>
              </a:spcBef>
              <a:spcAft>
                <a:spcPts val="0"/>
              </a:spcAft>
              <a:buAutoNum type="arabicPeriod"/>
            </a:pPr>
            <a:r>
              <a:rPr lang="ar-SY" sz="1200" b="1" dirty="0">
                <a:latin typeface="Calibri" panose="020F0502020204030204" pitchFamily="34" charset="0"/>
                <a:cs typeface="Calibri" panose="020F0502020204030204" pitchFamily="34" charset="0"/>
              </a:rPr>
              <a:t>الالتزامات الطويلة </a:t>
            </a:r>
            <a:r>
              <a:rPr lang="ar-SY" sz="1200" b="1" dirty="0" smtClean="0">
                <a:latin typeface="Calibri" panose="020F0502020204030204" pitchFamily="34" charset="0"/>
                <a:cs typeface="Calibri" panose="020F0502020204030204" pitchFamily="34" charset="0"/>
              </a:rPr>
              <a:t>الأجل </a:t>
            </a:r>
            <a:r>
              <a:rPr lang="ar-SY" sz="1200" b="1" dirty="0">
                <a:solidFill>
                  <a:schemeClr val="accent1">
                    <a:lumMod val="50000"/>
                  </a:schemeClr>
                </a:solidFill>
                <a:latin typeface="Calibri" panose="020F0502020204030204" pitchFamily="34" charset="0"/>
                <a:cs typeface="Calibri" panose="020F0502020204030204" pitchFamily="34" charset="0"/>
              </a:rPr>
              <a:t>(جديد – القاعدة 20.103)</a:t>
            </a:r>
          </a:p>
          <a:p>
            <a:pPr marL="228600" indent="-228600" algn="r" rtl="1" fontAlgn="auto">
              <a:spcBef>
                <a:spcPts val="600"/>
              </a:spcBef>
              <a:spcAft>
                <a:spcPts val="0"/>
              </a:spcAft>
              <a:buAutoNum type="arabicPeriod"/>
            </a:pPr>
            <a:r>
              <a:rPr lang="ar-SY" sz="1200" b="1" dirty="0">
                <a:latin typeface="Calibri" panose="020F0502020204030204" pitchFamily="34" charset="0"/>
                <a:cs typeface="Calibri" panose="020F0502020204030204" pitchFamily="34" charset="0"/>
              </a:rPr>
              <a:t>الإدارة المالية للموارد </a:t>
            </a:r>
            <a:r>
              <a:rPr lang="ar-SY" sz="1200" b="1" dirty="0" smtClean="0">
                <a:latin typeface="Calibri" panose="020F0502020204030204" pitchFamily="34" charset="0"/>
                <a:cs typeface="Calibri" panose="020F0502020204030204" pitchFamily="34" charset="0"/>
              </a:rPr>
              <a:t>البشرية </a:t>
            </a:r>
            <a:r>
              <a:rPr lang="ar-SY" sz="1200" b="1" dirty="0">
                <a:solidFill>
                  <a:schemeClr val="accent1">
                    <a:lumMod val="50000"/>
                  </a:schemeClr>
                </a:solidFill>
                <a:latin typeface="Calibri" panose="020F0502020204030204" pitchFamily="34" charset="0"/>
                <a:cs typeface="Calibri" panose="020F0502020204030204" pitchFamily="34" charset="0"/>
              </a:rPr>
              <a:t>(جديد – القاعدتان 6.103 و7.103)</a:t>
            </a:r>
          </a:p>
          <a:p>
            <a:pPr marL="228600" indent="-228600" algn="r" rtl="1" fontAlgn="auto">
              <a:spcBef>
                <a:spcPts val="600"/>
              </a:spcBef>
              <a:spcAft>
                <a:spcPts val="0"/>
              </a:spcAft>
              <a:buAutoNum type="arabicPeriod"/>
            </a:pPr>
            <a:r>
              <a:rPr lang="ar-SY" sz="1200" b="1" dirty="0" smtClean="0">
                <a:latin typeface="Calibri" panose="020F0502020204030204" pitchFamily="34" charset="0"/>
                <a:cs typeface="Calibri" panose="020F0502020204030204" pitchFamily="34" charset="0"/>
              </a:rPr>
              <a:t>الشركاء المنفذون </a:t>
            </a:r>
            <a:r>
              <a:rPr lang="ar-SY" sz="1200" b="1" dirty="0">
                <a:solidFill>
                  <a:schemeClr val="accent6"/>
                </a:solidFill>
                <a:latin typeface="Calibri" panose="020F0502020204030204" pitchFamily="34" charset="0"/>
                <a:cs typeface="Calibri" panose="020F0502020204030204" pitchFamily="34" charset="0"/>
              </a:rPr>
              <a:t>(جديد – المواد 9.3 و10.3 و11.3</a:t>
            </a:r>
            <a:r>
              <a:rPr lang="ar-SY" sz="1200" b="1" dirty="0" smtClean="0">
                <a:solidFill>
                  <a:schemeClr val="accent6"/>
                </a:solidFill>
                <a:latin typeface="Calibri" panose="020F0502020204030204" pitchFamily="34" charset="0"/>
                <a:cs typeface="Calibri" panose="020F0502020204030204" pitchFamily="34" charset="0"/>
              </a:rPr>
              <a:t>)</a:t>
            </a:r>
            <a:endParaRPr lang="ar-SY" sz="1200" b="1" dirty="0">
              <a:solidFill>
                <a:schemeClr val="accent6"/>
              </a:solidFill>
              <a:latin typeface="Calibri" panose="020F0502020204030204" pitchFamily="34" charset="0"/>
              <a:cs typeface="Calibri" panose="020F0502020204030204" pitchFamily="34" charset="0"/>
            </a:endParaRPr>
          </a:p>
          <a:p>
            <a:pPr marL="228600" indent="-228600" algn="r" rtl="1" fontAlgn="auto">
              <a:spcBef>
                <a:spcPts val="600"/>
              </a:spcBef>
              <a:spcAft>
                <a:spcPts val="0"/>
              </a:spcAft>
              <a:buAutoNum type="arabicPeriod"/>
            </a:pPr>
            <a:r>
              <a:rPr lang="ar-SY" sz="1200" b="1" dirty="0">
                <a:latin typeface="Calibri" panose="020F0502020204030204" pitchFamily="34" charset="0"/>
                <a:cs typeface="Calibri" panose="020F0502020204030204" pitchFamily="34" charset="0"/>
              </a:rPr>
              <a:t>التقارير </a:t>
            </a:r>
            <a:r>
              <a:rPr lang="ar-SY" sz="1200" b="1" dirty="0" smtClean="0">
                <a:latin typeface="Calibri" panose="020F0502020204030204" pitchFamily="34" charset="0"/>
                <a:cs typeface="Calibri" panose="020F0502020204030204" pitchFamily="34" charset="0"/>
              </a:rPr>
              <a:t>المالية </a:t>
            </a:r>
            <a:r>
              <a:rPr lang="ar-SY" sz="1200" b="1" dirty="0">
                <a:latin typeface="Calibri" panose="020F0502020204030204" pitchFamily="34" charset="0"/>
                <a:cs typeface="Calibri" panose="020F0502020204030204" pitchFamily="34" charset="0"/>
              </a:rPr>
              <a:t>- المعايير المحاسبية الدولية للقطاع </a:t>
            </a:r>
            <a:r>
              <a:rPr lang="ar-SY" sz="1200" b="1" dirty="0" smtClean="0">
                <a:latin typeface="Calibri" panose="020F0502020204030204" pitchFamily="34" charset="0"/>
                <a:cs typeface="Calibri" panose="020F0502020204030204" pitchFamily="34" charset="0"/>
              </a:rPr>
              <a:t>العام </a:t>
            </a:r>
            <a:r>
              <a:rPr lang="ar-SY" sz="1200" b="1" dirty="0">
                <a:solidFill>
                  <a:schemeClr val="accent6"/>
                </a:solidFill>
                <a:latin typeface="Calibri" panose="020F0502020204030204" pitchFamily="34" charset="0"/>
                <a:cs typeface="Calibri" panose="020F0502020204030204" pitchFamily="34" charset="0"/>
              </a:rPr>
              <a:t>(جديد – المادة 2.4،</a:t>
            </a:r>
            <a:r>
              <a:rPr lang="ar-SY" sz="1200" b="1" dirty="0" smtClean="0">
                <a:latin typeface="Calibri" panose="020F0502020204030204" pitchFamily="34" charset="0"/>
                <a:cs typeface="Calibri" panose="020F0502020204030204" pitchFamily="34" charset="0"/>
              </a:rPr>
              <a:t> </a:t>
            </a:r>
            <a:r>
              <a:rPr lang="ar-SY" sz="1200" b="1" dirty="0">
                <a:solidFill>
                  <a:schemeClr val="accent1">
                    <a:lumMod val="50000"/>
                  </a:schemeClr>
                </a:solidFill>
                <a:latin typeface="Calibri" panose="020F0502020204030204" pitchFamily="34" charset="0"/>
                <a:cs typeface="Calibri" panose="020F0502020204030204" pitchFamily="34" charset="0"/>
              </a:rPr>
              <a:t>القاعدة 13.103</a:t>
            </a:r>
            <a:r>
              <a:rPr lang="ar-SY" sz="1200" b="1" dirty="0" smtClean="0">
                <a:solidFill>
                  <a:schemeClr val="accent1">
                    <a:lumMod val="50000"/>
                  </a:schemeClr>
                </a:solidFill>
                <a:latin typeface="Calibri" panose="020F0502020204030204" pitchFamily="34" charset="0"/>
                <a:cs typeface="Calibri" panose="020F0502020204030204" pitchFamily="34" charset="0"/>
              </a:rPr>
              <a:t>)</a:t>
            </a:r>
          </a:p>
          <a:p>
            <a:pPr marL="228600" indent="-228600" algn="r" rtl="1" fontAlgn="auto">
              <a:spcBef>
                <a:spcPts val="600"/>
              </a:spcBef>
              <a:spcAft>
                <a:spcPts val="0"/>
              </a:spcAft>
              <a:buAutoNum type="arabicPeriod"/>
            </a:pPr>
            <a:r>
              <a:rPr lang="ar-SY" sz="1200" b="1" dirty="0">
                <a:latin typeface="Calibri" panose="020F0502020204030204" pitchFamily="34" charset="0"/>
                <a:cs typeface="Calibri" panose="020F0502020204030204" pitchFamily="34" charset="0"/>
              </a:rPr>
              <a:t>الإدارة القائمة على النتائج، وإدارة </a:t>
            </a:r>
            <a:r>
              <a:rPr lang="ar-SY" sz="1200" b="1" dirty="0" smtClean="0">
                <a:latin typeface="Calibri" panose="020F0502020204030204" pitchFamily="34" charset="0"/>
                <a:cs typeface="Calibri" panose="020F0502020204030204" pitchFamily="34" charset="0"/>
              </a:rPr>
              <a:t>المخاطر</a:t>
            </a:r>
            <a:r>
              <a:rPr lang="ar-SY" sz="1200" b="1" dirty="0">
                <a:latin typeface="Calibri" panose="020F0502020204030204" pitchFamily="34" charset="0"/>
                <a:cs typeface="Calibri" panose="020F0502020204030204" pitchFamily="34" charset="0"/>
              </a:rPr>
              <a:t>، وبيان الرقابة </a:t>
            </a:r>
            <a:r>
              <a:rPr lang="ar-SY" sz="1200" b="1" dirty="0" smtClean="0">
                <a:latin typeface="Calibri" panose="020F0502020204030204" pitchFamily="34" charset="0"/>
                <a:cs typeface="Calibri" panose="020F0502020204030204" pitchFamily="34" charset="0"/>
              </a:rPr>
              <a:t>الداخلية </a:t>
            </a:r>
            <a:r>
              <a:rPr lang="ar-SY" sz="1200" b="1" dirty="0">
                <a:solidFill>
                  <a:schemeClr val="accent6"/>
                </a:solidFill>
                <a:latin typeface="Calibri" panose="020F0502020204030204" pitchFamily="34" charset="0"/>
                <a:cs typeface="Calibri" panose="020F0502020204030204" pitchFamily="34" charset="0"/>
              </a:rPr>
              <a:t>(جديد – المادتان 1.5 و3.5</a:t>
            </a:r>
            <a:r>
              <a:rPr lang="ar-SY" sz="1200" b="1" dirty="0" smtClean="0">
                <a:solidFill>
                  <a:schemeClr val="accent6"/>
                </a:solidFill>
                <a:latin typeface="Calibri" panose="020F0502020204030204" pitchFamily="34" charset="0"/>
                <a:cs typeface="Calibri" panose="020F0502020204030204" pitchFamily="34" charset="0"/>
              </a:rPr>
              <a:t>)</a:t>
            </a:r>
            <a:endParaRPr lang="ar-SY" sz="1200" b="1" dirty="0">
              <a:solidFill>
                <a:schemeClr val="accent6"/>
              </a:solidFill>
              <a:latin typeface="Calibri" panose="020F0502020204030204" pitchFamily="34" charset="0"/>
              <a:cs typeface="Calibri" panose="020F0502020204030204" pitchFamily="34" charset="0"/>
            </a:endParaRPr>
          </a:p>
          <a:p>
            <a:pPr marL="228600" indent="-228600" algn="r" rtl="1" fontAlgn="auto">
              <a:spcBef>
                <a:spcPts val="600"/>
              </a:spcBef>
              <a:spcAft>
                <a:spcPts val="0"/>
              </a:spcAft>
              <a:buAutoNum type="arabicPeriod"/>
            </a:pPr>
            <a:r>
              <a:rPr lang="ar-SY" sz="1200" b="1" dirty="0" smtClean="0">
                <a:latin typeface="Calibri" panose="020F0502020204030204" pitchFamily="34" charset="0"/>
                <a:cs typeface="Calibri" panose="020F0502020204030204" pitchFamily="34" charset="0"/>
              </a:rPr>
              <a:t>الشؤون المصرفية</a:t>
            </a:r>
            <a:r>
              <a:rPr lang="en-US" sz="1200" b="1" dirty="0" smtClean="0">
                <a:latin typeface="Calibri" panose="020F0502020204030204" pitchFamily="34" charset="0"/>
                <a:cs typeface="Calibri" panose="020F0502020204030204" pitchFamily="34" charset="0"/>
              </a:rPr>
              <a:t> </a:t>
            </a:r>
            <a:r>
              <a:rPr lang="ar-SY" sz="1200" b="1" dirty="0" smtClean="0">
                <a:latin typeface="Calibri" panose="020F0502020204030204" pitchFamily="34" charset="0"/>
                <a:cs typeface="Calibri" panose="020F0502020204030204" pitchFamily="34" charset="0"/>
              </a:rPr>
              <a:t> </a:t>
            </a:r>
            <a:r>
              <a:rPr lang="ar-SY" sz="1200" b="1" dirty="0">
                <a:solidFill>
                  <a:schemeClr val="accent1">
                    <a:lumMod val="50000"/>
                  </a:schemeClr>
                </a:solidFill>
                <a:latin typeface="Calibri" panose="020F0502020204030204" pitchFamily="34" charset="0"/>
                <a:cs typeface="Calibri" panose="020F0502020204030204" pitchFamily="34" charset="0"/>
              </a:rPr>
              <a:t>(جديد – القاعدة 25.103</a:t>
            </a:r>
            <a:r>
              <a:rPr lang="ar-SY" sz="1200" b="1" dirty="0" smtClean="0">
                <a:solidFill>
                  <a:schemeClr val="accent1">
                    <a:lumMod val="50000"/>
                  </a:schemeClr>
                </a:solidFill>
                <a:latin typeface="Calibri" panose="020F0502020204030204" pitchFamily="34" charset="0"/>
                <a:cs typeface="Calibri" panose="020F0502020204030204" pitchFamily="34" charset="0"/>
              </a:rPr>
              <a:t>)</a:t>
            </a:r>
          </a:p>
          <a:p>
            <a:pPr marL="228600" indent="-228600" algn="r" rtl="1" fontAlgn="auto">
              <a:spcBef>
                <a:spcPts val="600"/>
              </a:spcBef>
              <a:spcAft>
                <a:spcPts val="0"/>
              </a:spcAft>
              <a:buAutoNum type="arabicPeriod"/>
            </a:pPr>
            <a:r>
              <a:rPr lang="ar-SY" sz="1200" b="1" dirty="0" smtClean="0">
                <a:latin typeface="Calibri" panose="020F0502020204030204" pitchFamily="34" charset="0"/>
                <a:cs typeface="Calibri" panose="020F0502020204030204" pitchFamily="34" charset="0"/>
              </a:rPr>
              <a:t>الاستثمارات </a:t>
            </a:r>
            <a:r>
              <a:rPr lang="ar-SY" sz="1200" b="1" dirty="0">
                <a:solidFill>
                  <a:schemeClr val="accent1">
                    <a:lumMod val="50000"/>
                  </a:schemeClr>
                </a:solidFill>
                <a:latin typeface="Calibri" panose="020F0502020204030204" pitchFamily="34" charset="0"/>
                <a:cs typeface="Calibri" panose="020F0502020204030204" pitchFamily="34" charset="0"/>
              </a:rPr>
              <a:t>(جديد – القاعدة </a:t>
            </a:r>
            <a:r>
              <a:rPr lang="ar-SY" sz="1200" b="1" dirty="0" smtClean="0">
                <a:solidFill>
                  <a:schemeClr val="accent1">
                    <a:lumMod val="50000"/>
                  </a:schemeClr>
                </a:solidFill>
                <a:latin typeface="Calibri" panose="020F0502020204030204" pitchFamily="34" charset="0"/>
                <a:cs typeface="Calibri" panose="020F0502020204030204" pitchFamily="34" charset="0"/>
              </a:rPr>
              <a:t>27.103)</a:t>
            </a:r>
            <a:endParaRPr lang="en-US" sz="1200" b="1" dirty="0" smtClean="0">
              <a:solidFill>
                <a:schemeClr val="accent1">
                  <a:lumMod val="50000"/>
                </a:schemeClr>
              </a:solidFill>
              <a:latin typeface="Calibri" panose="020F0502020204030204" pitchFamily="34" charset="0"/>
              <a:cs typeface="Calibri" panose="020F0502020204030204" pitchFamily="34" charset="0"/>
            </a:endParaRPr>
          </a:p>
        </p:txBody>
      </p:sp>
      <p:sp>
        <p:nvSpPr>
          <p:cNvPr id="12" name="TextBox 11"/>
          <p:cNvSpPr txBox="1"/>
          <p:nvPr/>
        </p:nvSpPr>
        <p:spPr>
          <a:xfrm>
            <a:off x="4572000" y="808514"/>
            <a:ext cx="4392488" cy="3447098"/>
          </a:xfrm>
          <a:prstGeom prst="rect">
            <a:avLst/>
          </a:prstGeom>
          <a:noFill/>
          <a:ln>
            <a:solidFill>
              <a:schemeClr val="accent1"/>
            </a:solidFill>
          </a:ln>
        </p:spPr>
        <p:txBody>
          <a:bodyPr wrap="square" rtlCol="0">
            <a:spAutoFit/>
          </a:bodyPr>
          <a:lstStyle/>
          <a:p>
            <a:pPr algn="r" rtl="1" fontAlgn="auto">
              <a:spcBef>
                <a:spcPts val="600"/>
              </a:spcBef>
              <a:spcAft>
                <a:spcPts val="0"/>
              </a:spcAft>
            </a:pPr>
            <a:r>
              <a:rPr lang="ar-SY" sz="1400" b="1" dirty="0" smtClean="0">
                <a:solidFill>
                  <a:srgbClr val="015172"/>
                </a:solidFill>
                <a:latin typeface="Calibri" panose="020F0502020204030204" pitchFamily="34" charset="0"/>
                <a:cs typeface="Calibri" panose="020F0502020204030204" pitchFamily="34" charset="0"/>
              </a:rPr>
              <a:t>تعديل:</a:t>
            </a:r>
            <a:endParaRPr lang="en-US" sz="1200" b="1" dirty="0">
              <a:solidFill>
                <a:srgbClr val="015172"/>
              </a:solidFill>
              <a:latin typeface="Calibri" panose="020F0502020204030204" pitchFamily="34" charset="0"/>
              <a:cs typeface="Calibri" panose="020F0502020204030204" pitchFamily="34" charset="0"/>
            </a:endParaRPr>
          </a:p>
          <a:p>
            <a:pPr marL="285750" indent="-285750" fontAlgn="auto">
              <a:spcBef>
                <a:spcPts val="600"/>
              </a:spcBef>
              <a:spcAft>
                <a:spcPts val="0"/>
              </a:spcAft>
              <a:buFont typeface="+mj-lt"/>
              <a:buAutoNum type="arabicPeriod"/>
            </a:pPr>
            <a:endParaRPr lang="en-US" sz="1200" b="1" dirty="0" smtClean="0">
              <a:solidFill>
                <a:prstClr val="black"/>
              </a:solidFill>
              <a:latin typeface="Calibri" panose="020F0502020204030204" pitchFamily="34" charset="0"/>
              <a:cs typeface="Calibri" panose="020F0502020204030204" pitchFamily="34" charset="0"/>
            </a:endParaRPr>
          </a:p>
          <a:p>
            <a:pPr marL="228600" indent="-228600" algn="r" rtl="1" fontAlgn="auto">
              <a:spcBef>
                <a:spcPts val="600"/>
              </a:spcBef>
              <a:spcAft>
                <a:spcPts val="0"/>
              </a:spcAft>
              <a:buAutoNum type="arabicPeriod"/>
            </a:pPr>
            <a:r>
              <a:rPr lang="ar-SY" sz="1200" b="1" dirty="0" smtClean="0">
                <a:solidFill>
                  <a:prstClr val="black"/>
                </a:solidFill>
                <a:latin typeface="Calibri" panose="020F0502020204030204" pitchFamily="34" charset="0"/>
                <a:cs typeface="Calibri" panose="020F0502020204030204" pitchFamily="34" charset="0"/>
              </a:rPr>
              <a:t>التعاريف </a:t>
            </a:r>
            <a:r>
              <a:rPr lang="ar-SY" sz="1200" b="1" dirty="0">
                <a:solidFill>
                  <a:srgbClr val="5B9BD5"/>
                </a:solidFill>
                <a:latin typeface="Calibri" panose="020F0502020204030204" pitchFamily="34" charset="0"/>
                <a:cs typeface="Calibri" panose="020F0502020204030204" pitchFamily="34" charset="0"/>
              </a:rPr>
              <a:t>(</a:t>
            </a:r>
            <a:r>
              <a:rPr lang="ar-SY" sz="1200" b="1" dirty="0" smtClean="0">
                <a:solidFill>
                  <a:srgbClr val="5B9BD5"/>
                </a:solidFill>
                <a:latin typeface="Calibri" panose="020F0502020204030204" pitchFamily="34" charset="0"/>
                <a:cs typeface="Calibri" panose="020F0502020204030204" pitchFamily="34" charset="0"/>
              </a:rPr>
              <a:t>تعديلات </a:t>
            </a:r>
            <a:r>
              <a:rPr lang="ar-SY" sz="1200" b="1" dirty="0">
                <a:solidFill>
                  <a:srgbClr val="5B9BD5"/>
                </a:solidFill>
                <a:latin typeface="Calibri" panose="020F0502020204030204" pitchFamily="34" charset="0"/>
                <a:cs typeface="Calibri" panose="020F0502020204030204" pitchFamily="34" charset="0"/>
              </a:rPr>
              <a:t>– الفصل 7</a:t>
            </a:r>
            <a:r>
              <a:rPr lang="ar-SY" sz="1200" b="1" dirty="0" smtClean="0">
                <a:solidFill>
                  <a:srgbClr val="5B9BD5"/>
                </a:solidFill>
                <a:latin typeface="Calibri" panose="020F0502020204030204" pitchFamily="34" charset="0"/>
                <a:cs typeface="Calibri" panose="020F0502020204030204" pitchFamily="34" charset="0"/>
              </a:rPr>
              <a:t>)</a:t>
            </a:r>
          </a:p>
          <a:p>
            <a:pPr marL="228600" indent="-228600" algn="r" rtl="1" fontAlgn="auto">
              <a:spcBef>
                <a:spcPts val="600"/>
              </a:spcBef>
              <a:spcAft>
                <a:spcPts val="0"/>
              </a:spcAft>
              <a:buAutoNum type="arabicPeriod"/>
            </a:pPr>
            <a:r>
              <a:rPr lang="ar-SY" sz="1200" b="1" dirty="0">
                <a:latin typeface="Calibri" panose="020F0502020204030204" pitchFamily="34" charset="0"/>
                <a:cs typeface="Calibri" panose="020F0502020204030204" pitchFamily="34" charset="0"/>
              </a:rPr>
              <a:t>برنامج العمل والميزانية </a:t>
            </a:r>
            <a:r>
              <a:rPr lang="ar-SY" sz="1200" b="1" dirty="0" smtClean="0">
                <a:solidFill>
                  <a:srgbClr val="5B9BD5"/>
                </a:solidFill>
                <a:latin typeface="Calibri" panose="020F0502020204030204" pitchFamily="34" charset="0"/>
                <a:cs typeface="Calibri" panose="020F0502020204030204" pitchFamily="34" charset="0"/>
              </a:rPr>
              <a:t>(</a:t>
            </a:r>
            <a:r>
              <a:rPr lang="ar-SY" sz="1200" b="1" dirty="0">
                <a:solidFill>
                  <a:srgbClr val="5B9BD5"/>
                </a:solidFill>
                <a:latin typeface="Calibri" panose="020F0502020204030204" pitchFamily="34" charset="0"/>
                <a:cs typeface="Calibri" panose="020F0502020204030204" pitchFamily="34" charset="0"/>
              </a:rPr>
              <a:t>تعديلات</a:t>
            </a:r>
            <a:r>
              <a:rPr lang="ar-SY" sz="1200" b="1" dirty="0" smtClean="0">
                <a:solidFill>
                  <a:srgbClr val="5B9BD5"/>
                </a:solidFill>
                <a:latin typeface="Calibri" panose="020F0502020204030204" pitchFamily="34" charset="0"/>
                <a:cs typeface="Calibri" panose="020F0502020204030204" pitchFamily="34" charset="0"/>
              </a:rPr>
              <a:t>)</a:t>
            </a:r>
          </a:p>
          <a:p>
            <a:pPr marL="228600" marR="0" lvl="0" indent="-228600" algn="r" defTabSz="914400" rtl="1" eaLnBrk="1" fontAlgn="auto" latinLnBrk="0" hangingPunct="1">
              <a:lnSpc>
                <a:spcPct val="100000"/>
              </a:lnSpc>
              <a:spcBef>
                <a:spcPts val="600"/>
              </a:spcBef>
              <a:spcAft>
                <a:spcPts val="0"/>
              </a:spcAft>
              <a:buClrTx/>
              <a:buSzTx/>
              <a:buFontTx/>
              <a:buAutoNum type="arabicPeriod"/>
              <a:tabLst/>
              <a:defRPr/>
            </a:pPr>
            <a:r>
              <a:rPr lang="ar-SY" sz="1200" b="1" dirty="0" smtClean="0">
                <a:latin typeface="Calibri" panose="020F0502020204030204" pitchFamily="34" charset="0"/>
                <a:cs typeface="Calibri" panose="020F0502020204030204" pitchFamily="34" charset="0"/>
              </a:rPr>
              <a:t>المساءلة </a:t>
            </a:r>
            <a:r>
              <a:rPr lang="ar-SY" sz="1200" b="1" dirty="0" smtClean="0">
                <a:solidFill>
                  <a:srgbClr val="5B9BD5"/>
                </a:solidFill>
                <a:latin typeface="Calibri" panose="020F0502020204030204" pitchFamily="34" charset="0"/>
                <a:cs typeface="Calibri" panose="020F0502020204030204" pitchFamily="34" charset="0"/>
              </a:rPr>
              <a:t>(</a:t>
            </a:r>
            <a:r>
              <a:rPr lang="ar-SY" sz="1200" b="1" dirty="0">
                <a:solidFill>
                  <a:srgbClr val="5B9BD5"/>
                </a:solidFill>
                <a:latin typeface="Calibri" panose="020F0502020204030204" pitchFamily="34" charset="0"/>
                <a:cs typeface="Calibri" panose="020F0502020204030204" pitchFamily="34" charset="0"/>
              </a:rPr>
              <a:t>تعديلات</a:t>
            </a:r>
            <a:r>
              <a:rPr lang="ar-SY" sz="1200" b="1" dirty="0" smtClean="0">
                <a:solidFill>
                  <a:srgbClr val="5B9BD5"/>
                </a:solidFill>
                <a:latin typeface="Calibri" panose="020F0502020204030204" pitchFamily="34" charset="0"/>
                <a:cs typeface="Calibri" panose="020F0502020204030204" pitchFamily="34" charset="0"/>
              </a:rPr>
              <a:t>)</a:t>
            </a:r>
            <a:endParaRPr lang="ar-SY" sz="1200" b="1" dirty="0">
              <a:solidFill>
                <a:srgbClr val="5B9BD5"/>
              </a:solidFill>
              <a:latin typeface="Calibri" panose="020F0502020204030204" pitchFamily="34" charset="0"/>
              <a:cs typeface="Calibri" panose="020F0502020204030204" pitchFamily="34" charset="0"/>
            </a:endParaRPr>
          </a:p>
          <a:p>
            <a:pPr marL="228600" marR="0" lvl="0" indent="-228600" algn="r" defTabSz="914400" rtl="1" eaLnBrk="1" fontAlgn="auto" latinLnBrk="0" hangingPunct="1">
              <a:lnSpc>
                <a:spcPct val="100000"/>
              </a:lnSpc>
              <a:spcBef>
                <a:spcPts val="600"/>
              </a:spcBef>
              <a:spcAft>
                <a:spcPts val="0"/>
              </a:spcAft>
              <a:buClrTx/>
              <a:buSzTx/>
              <a:buFontTx/>
              <a:buAutoNum type="arabicPeriod"/>
              <a:tabLst/>
              <a:defRPr/>
            </a:pPr>
            <a:r>
              <a:rPr lang="ar-SY" sz="1200" b="1" dirty="0">
                <a:latin typeface="Calibri" panose="020F0502020204030204" pitchFamily="34" charset="0"/>
                <a:cs typeface="Calibri" panose="020F0502020204030204" pitchFamily="34" charset="0"/>
              </a:rPr>
              <a:t>المصروفات غير المنظورة وغير </a:t>
            </a:r>
            <a:r>
              <a:rPr lang="ar-SY" sz="1200" b="1" dirty="0" smtClean="0">
                <a:latin typeface="Calibri" panose="020F0502020204030204" pitchFamily="34" charset="0"/>
                <a:cs typeface="Calibri" panose="020F0502020204030204" pitchFamily="34" charset="0"/>
              </a:rPr>
              <a:t>العادية </a:t>
            </a:r>
            <a:r>
              <a:rPr lang="ar-SY" sz="1200" b="1" dirty="0" smtClean="0">
                <a:solidFill>
                  <a:srgbClr val="5B9BD5"/>
                </a:solidFill>
                <a:latin typeface="Calibri" panose="020F0502020204030204" pitchFamily="34" charset="0"/>
                <a:cs typeface="Calibri" panose="020F0502020204030204" pitchFamily="34" charset="0"/>
              </a:rPr>
              <a:t>(</a:t>
            </a:r>
            <a:r>
              <a:rPr lang="ar-SY" sz="1200" b="1" dirty="0">
                <a:solidFill>
                  <a:srgbClr val="5B9BD5"/>
                </a:solidFill>
                <a:latin typeface="Calibri" panose="020F0502020204030204" pitchFamily="34" charset="0"/>
                <a:cs typeface="Calibri" panose="020F0502020204030204" pitchFamily="34" charset="0"/>
              </a:rPr>
              <a:t>تعديلات</a:t>
            </a:r>
            <a:r>
              <a:rPr lang="ar-SY" sz="1200" b="1" dirty="0" smtClean="0">
                <a:solidFill>
                  <a:srgbClr val="5B9BD5"/>
                </a:solidFill>
                <a:latin typeface="Calibri" panose="020F0502020204030204" pitchFamily="34" charset="0"/>
                <a:cs typeface="Calibri" panose="020F0502020204030204" pitchFamily="34" charset="0"/>
              </a:rPr>
              <a:t>)</a:t>
            </a:r>
            <a:endParaRPr lang="ar-SY" sz="1200" b="1" dirty="0">
              <a:solidFill>
                <a:srgbClr val="5B9BD5"/>
              </a:solidFill>
              <a:latin typeface="Calibri" panose="020F0502020204030204" pitchFamily="34" charset="0"/>
              <a:cs typeface="Calibri" panose="020F0502020204030204" pitchFamily="34" charset="0"/>
            </a:endParaRPr>
          </a:p>
          <a:p>
            <a:pPr marL="228600" marR="0" lvl="0" indent="-228600" algn="r" defTabSz="914400" rtl="1" eaLnBrk="1" fontAlgn="auto" latinLnBrk="0" hangingPunct="1">
              <a:lnSpc>
                <a:spcPct val="100000"/>
              </a:lnSpc>
              <a:spcBef>
                <a:spcPts val="600"/>
              </a:spcBef>
              <a:spcAft>
                <a:spcPts val="0"/>
              </a:spcAft>
              <a:buClrTx/>
              <a:buSzTx/>
              <a:buFontTx/>
              <a:buAutoNum type="arabicPeriod"/>
              <a:tabLst/>
              <a:defRPr/>
            </a:pPr>
            <a:r>
              <a:rPr lang="ar-SY" sz="1200" b="1" dirty="0">
                <a:latin typeface="Calibri" panose="020F0502020204030204" pitchFamily="34" charset="0"/>
                <a:cs typeface="Calibri" panose="020F0502020204030204" pitchFamily="34" charset="0"/>
              </a:rPr>
              <a:t> الالتزامات والتعهدات </a:t>
            </a:r>
            <a:r>
              <a:rPr lang="ar-SY" sz="1200" b="1" dirty="0" smtClean="0">
                <a:latin typeface="Calibri" panose="020F0502020204030204" pitchFamily="34" charset="0"/>
                <a:cs typeface="Calibri" panose="020F0502020204030204" pitchFamily="34" charset="0"/>
              </a:rPr>
              <a:t>والنفقات </a:t>
            </a:r>
            <a:r>
              <a:rPr lang="ar-SY" sz="1200" b="1" dirty="0" smtClean="0">
                <a:solidFill>
                  <a:srgbClr val="5B9BD5"/>
                </a:solidFill>
                <a:latin typeface="Calibri" panose="020F0502020204030204" pitchFamily="34" charset="0"/>
                <a:cs typeface="Calibri" panose="020F0502020204030204" pitchFamily="34" charset="0"/>
              </a:rPr>
              <a:t>(</a:t>
            </a:r>
            <a:r>
              <a:rPr lang="ar-SY" sz="1200" b="1" dirty="0">
                <a:solidFill>
                  <a:srgbClr val="5B9BD5"/>
                </a:solidFill>
                <a:latin typeface="Calibri" panose="020F0502020204030204" pitchFamily="34" charset="0"/>
                <a:cs typeface="Calibri" panose="020F0502020204030204" pitchFamily="34" charset="0"/>
              </a:rPr>
              <a:t>تعديلات</a:t>
            </a:r>
            <a:r>
              <a:rPr lang="ar-SY" sz="1200" b="1" dirty="0" smtClean="0">
                <a:solidFill>
                  <a:srgbClr val="5B9BD5"/>
                </a:solidFill>
                <a:latin typeface="Calibri" panose="020F0502020204030204" pitchFamily="34" charset="0"/>
                <a:cs typeface="Calibri" panose="020F0502020204030204" pitchFamily="34" charset="0"/>
              </a:rPr>
              <a:t>)</a:t>
            </a:r>
            <a:endParaRPr lang="ar-SY" sz="1200" b="1" dirty="0">
              <a:solidFill>
                <a:srgbClr val="5B9BD5"/>
              </a:solidFill>
              <a:latin typeface="Calibri" panose="020F0502020204030204" pitchFamily="34" charset="0"/>
              <a:cs typeface="Calibri" panose="020F0502020204030204" pitchFamily="34" charset="0"/>
            </a:endParaRPr>
          </a:p>
          <a:p>
            <a:pPr marL="228600" marR="0" lvl="0" indent="-228600" algn="r" defTabSz="914400" rtl="1" eaLnBrk="1" fontAlgn="auto" latinLnBrk="0" hangingPunct="1">
              <a:lnSpc>
                <a:spcPct val="100000"/>
              </a:lnSpc>
              <a:spcBef>
                <a:spcPts val="600"/>
              </a:spcBef>
              <a:spcAft>
                <a:spcPts val="0"/>
              </a:spcAft>
              <a:buClrTx/>
              <a:buSzTx/>
              <a:buFontTx/>
              <a:buAutoNum type="arabicPeriod"/>
              <a:tabLst/>
              <a:defRPr/>
            </a:pPr>
            <a:r>
              <a:rPr lang="ar-SY" sz="1200" b="1" dirty="0" smtClean="0">
                <a:latin typeface="Calibri" panose="020F0502020204030204" pitchFamily="34" charset="0"/>
                <a:cs typeface="Calibri" panose="020F0502020204030204" pitchFamily="34" charset="0"/>
              </a:rPr>
              <a:t>المشتريات </a:t>
            </a:r>
            <a:r>
              <a:rPr lang="ar-SY" sz="1200" b="1" dirty="0" smtClean="0">
                <a:solidFill>
                  <a:srgbClr val="5B9BD5"/>
                </a:solidFill>
                <a:latin typeface="Calibri" panose="020F0502020204030204" pitchFamily="34" charset="0"/>
                <a:cs typeface="Calibri" panose="020F0502020204030204" pitchFamily="34" charset="0"/>
              </a:rPr>
              <a:t>(</a:t>
            </a:r>
            <a:r>
              <a:rPr lang="ar-SY" sz="1200" b="1" dirty="0">
                <a:solidFill>
                  <a:srgbClr val="5B9BD5"/>
                </a:solidFill>
                <a:latin typeface="Calibri" panose="020F0502020204030204" pitchFamily="34" charset="0"/>
                <a:cs typeface="Calibri" panose="020F0502020204030204" pitchFamily="34" charset="0"/>
              </a:rPr>
              <a:t>تعديلات</a:t>
            </a:r>
            <a:r>
              <a:rPr lang="ar-SY" sz="1200" b="1" dirty="0" smtClean="0">
                <a:solidFill>
                  <a:srgbClr val="5B9BD5"/>
                </a:solidFill>
                <a:latin typeface="Calibri" panose="020F0502020204030204" pitchFamily="34" charset="0"/>
                <a:cs typeface="Calibri" panose="020F0502020204030204" pitchFamily="34" charset="0"/>
              </a:rPr>
              <a:t>)</a:t>
            </a:r>
            <a:endParaRPr lang="ar-SY" sz="1200" b="1" dirty="0">
              <a:solidFill>
                <a:srgbClr val="5B9BD5"/>
              </a:solidFill>
              <a:latin typeface="Calibri" panose="020F0502020204030204" pitchFamily="34" charset="0"/>
              <a:cs typeface="Calibri" panose="020F0502020204030204" pitchFamily="34" charset="0"/>
            </a:endParaRPr>
          </a:p>
          <a:p>
            <a:pPr marL="228600" marR="0" lvl="0" indent="-228600" algn="r" defTabSz="914400" rtl="1" eaLnBrk="1" fontAlgn="auto" latinLnBrk="0" hangingPunct="1">
              <a:lnSpc>
                <a:spcPct val="100000"/>
              </a:lnSpc>
              <a:spcBef>
                <a:spcPts val="600"/>
              </a:spcBef>
              <a:spcAft>
                <a:spcPts val="0"/>
              </a:spcAft>
              <a:buClrTx/>
              <a:buSzTx/>
              <a:buFontTx/>
              <a:buAutoNum type="arabicPeriod"/>
              <a:tabLst/>
              <a:defRPr/>
            </a:pPr>
            <a:r>
              <a:rPr lang="ar-SY" sz="1200" b="1" dirty="0">
                <a:latin typeface="Calibri" panose="020F0502020204030204" pitchFamily="34" charset="0"/>
                <a:cs typeface="Calibri" panose="020F0502020204030204" pitchFamily="34" charset="0"/>
              </a:rPr>
              <a:t>الشؤون المصرفية </a:t>
            </a:r>
            <a:r>
              <a:rPr lang="ar-SY" sz="1200" b="1" dirty="0" smtClean="0">
                <a:solidFill>
                  <a:srgbClr val="5B9BD5"/>
                </a:solidFill>
                <a:latin typeface="Calibri" panose="020F0502020204030204" pitchFamily="34" charset="0"/>
                <a:cs typeface="Calibri" panose="020F0502020204030204" pitchFamily="34" charset="0"/>
              </a:rPr>
              <a:t>(</a:t>
            </a:r>
            <a:r>
              <a:rPr lang="ar-SY" sz="1200" b="1" dirty="0">
                <a:solidFill>
                  <a:srgbClr val="5B9BD5"/>
                </a:solidFill>
                <a:latin typeface="Calibri" panose="020F0502020204030204" pitchFamily="34" charset="0"/>
                <a:cs typeface="Calibri" panose="020F0502020204030204" pitchFamily="34" charset="0"/>
              </a:rPr>
              <a:t>تعديلات</a:t>
            </a:r>
            <a:r>
              <a:rPr lang="ar-SY" sz="1200" b="1" dirty="0" smtClean="0">
                <a:solidFill>
                  <a:srgbClr val="5B9BD5"/>
                </a:solidFill>
                <a:latin typeface="Calibri" panose="020F0502020204030204" pitchFamily="34" charset="0"/>
                <a:cs typeface="Calibri" panose="020F0502020204030204" pitchFamily="34" charset="0"/>
              </a:rPr>
              <a:t>)</a:t>
            </a:r>
            <a:endParaRPr lang="ar-SY" sz="1200" b="1" dirty="0">
              <a:solidFill>
                <a:srgbClr val="5B9BD5"/>
              </a:solidFill>
              <a:latin typeface="Calibri" panose="020F0502020204030204" pitchFamily="34" charset="0"/>
              <a:cs typeface="Calibri" panose="020F0502020204030204" pitchFamily="34" charset="0"/>
            </a:endParaRPr>
          </a:p>
          <a:p>
            <a:pPr marL="228600" marR="0" lvl="0" indent="-228600" algn="r" defTabSz="914400" rtl="1" eaLnBrk="1" fontAlgn="auto" latinLnBrk="0" hangingPunct="1">
              <a:lnSpc>
                <a:spcPct val="100000"/>
              </a:lnSpc>
              <a:spcBef>
                <a:spcPts val="600"/>
              </a:spcBef>
              <a:spcAft>
                <a:spcPts val="0"/>
              </a:spcAft>
              <a:buClrTx/>
              <a:buSzTx/>
              <a:buFontTx/>
              <a:buAutoNum type="arabicPeriod"/>
              <a:tabLst/>
              <a:defRPr/>
            </a:pPr>
            <a:r>
              <a:rPr lang="ar-SY" sz="1200" b="1" dirty="0" smtClean="0">
                <a:latin typeface="Calibri" panose="020F0502020204030204" pitchFamily="34" charset="0"/>
                <a:cs typeface="Calibri" panose="020F0502020204030204" pitchFamily="34" charset="0"/>
              </a:rPr>
              <a:t>الاستثمارات </a:t>
            </a:r>
            <a:r>
              <a:rPr lang="ar-SY" sz="1200" b="1" dirty="0" smtClean="0">
                <a:solidFill>
                  <a:srgbClr val="5B9BD5"/>
                </a:solidFill>
                <a:latin typeface="Calibri" panose="020F0502020204030204" pitchFamily="34" charset="0"/>
                <a:cs typeface="Calibri" panose="020F0502020204030204" pitchFamily="34" charset="0"/>
              </a:rPr>
              <a:t>(</a:t>
            </a:r>
            <a:r>
              <a:rPr lang="ar-SY" sz="1200" b="1" dirty="0">
                <a:solidFill>
                  <a:srgbClr val="5B9BD5"/>
                </a:solidFill>
                <a:latin typeface="Calibri" panose="020F0502020204030204" pitchFamily="34" charset="0"/>
                <a:cs typeface="Calibri" panose="020F0502020204030204" pitchFamily="34" charset="0"/>
              </a:rPr>
              <a:t>تعديلات</a:t>
            </a:r>
            <a:r>
              <a:rPr lang="ar-SY" sz="1200" b="1" dirty="0" smtClean="0">
                <a:solidFill>
                  <a:srgbClr val="5B9BD5"/>
                </a:solidFill>
                <a:latin typeface="Calibri" panose="020F0502020204030204" pitchFamily="34" charset="0"/>
                <a:cs typeface="Calibri" panose="020F0502020204030204" pitchFamily="34" charset="0"/>
              </a:rPr>
              <a:t>)</a:t>
            </a:r>
            <a:endParaRPr lang="ar-SY" sz="1200" b="1" dirty="0">
              <a:solidFill>
                <a:srgbClr val="5B9BD5"/>
              </a:solidFill>
              <a:latin typeface="Calibri" panose="020F0502020204030204" pitchFamily="34" charset="0"/>
              <a:cs typeface="Calibri" panose="020F0502020204030204" pitchFamily="34" charset="0"/>
            </a:endParaRPr>
          </a:p>
          <a:p>
            <a:pPr marL="228600" marR="0" lvl="0" indent="-228600" algn="r" defTabSz="914400" rtl="1" eaLnBrk="1" fontAlgn="auto" latinLnBrk="0" hangingPunct="1">
              <a:lnSpc>
                <a:spcPct val="100000"/>
              </a:lnSpc>
              <a:spcBef>
                <a:spcPts val="600"/>
              </a:spcBef>
              <a:spcAft>
                <a:spcPts val="0"/>
              </a:spcAft>
              <a:buClrTx/>
              <a:buSzTx/>
              <a:buFontTx/>
              <a:buAutoNum type="arabicPeriod"/>
              <a:tabLst/>
              <a:defRPr/>
            </a:pPr>
            <a:r>
              <a:rPr lang="ar-SY" sz="1200" b="1" dirty="0">
                <a:latin typeface="Calibri" panose="020F0502020204030204" pitchFamily="34" charset="0"/>
                <a:cs typeface="Calibri" panose="020F0502020204030204" pitchFamily="34" charset="0"/>
              </a:rPr>
              <a:t>إدارة </a:t>
            </a:r>
            <a:r>
              <a:rPr lang="ar-SY" sz="1200" b="1" dirty="0" smtClean="0">
                <a:latin typeface="Calibri" panose="020F0502020204030204" pitchFamily="34" charset="0"/>
                <a:cs typeface="Calibri" panose="020F0502020204030204" pitchFamily="34" charset="0"/>
              </a:rPr>
              <a:t>الممتلكات </a:t>
            </a:r>
            <a:r>
              <a:rPr lang="ar-SY" sz="1200" b="1" dirty="0" smtClean="0">
                <a:solidFill>
                  <a:srgbClr val="5B9BD5"/>
                </a:solidFill>
                <a:latin typeface="Calibri" panose="020F0502020204030204" pitchFamily="34" charset="0"/>
                <a:cs typeface="Calibri" panose="020F0502020204030204" pitchFamily="34" charset="0"/>
              </a:rPr>
              <a:t>(</a:t>
            </a:r>
            <a:r>
              <a:rPr lang="ar-SY" sz="1200" b="1" dirty="0">
                <a:solidFill>
                  <a:srgbClr val="5B9BD5"/>
                </a:solidFill>
                <a:latin typeface="Calibri" panose="020F0502020204030204" pitchFamily="34" charset="0"/>
                <a:cs typeface="Calibri" panose="020F0502020204030204" pitchFamily="34" charset="0"/>
              </a:rPr>
              <a:t>تعديلات</a:t>
            </a:r>
            <a:r>
              <a:rPr lang="ar-SY" sz="1200" b="1" dirty="0" smtClean="0">
                <a:solidFill>
                  <a:srgbClr val="5B9BD5"/>
                </a:solidFill>
                <a:latin typeface="Calibri" panose="020F0502020204030204" pitchFamily="34" charset="0"/>
                <a:cs typeface="Calibri" panose="020F0502020204030204" pitchFamily="34" charset="0"/>
              </a:rPr>
              <a:t>)</a:t>
            </a:r>
            <a:endParaRPr lang="ar-SY" sz="1200" b="1" dirty="0">
              <a:solidFill>
                <a:srgbClr val="5B9BD5"/>
              </a:solidFill>
              <a:latin typeface="Calibri" panose="020F0502020204030204" pitchFamily="34" charset="0"/>
              <a:cs typeface="Calibri" panose="020F0502020204030204" pitchFamily="34" charset="0"/>
            </a:endParaRPr>
          </a:p>
          <a:p>
            <a:pPr marL="228600" marR="0" lvl="0" indent="-228600" algn="r" defTabSz="914400" rtl="1" eaLnBrk="1" fontAlgn="auto" latinLnBrk="0" hangingPunct="1">
              <a:lnSpc>
                <a:spcPct val="100000"/>
              </a:lnSpc>
              <a:spcBef>
                <a:spcPts val="600"/>
              </a:spcBef>
              <a:spcAft>
                <a:spcPts val="0"/>
              </a:spcAft>
              <a:buClrTx/>
              <a:buSzTx/>
              <a:buFontTx/>
              <a:buAutoNum type="arabicPeriod"/>
              <a:tabLst/>
              <a:defRPr/>
            </a:pPr>
            <a:r>
              <a:rPr lang="ar-SY" sz="1200" b="1" dirty="0" smtClean="0">
                <a:latin typeface="Calibri" panose="020F0502020204030204" pitchFamily="34" charset="0"/>
                <a:cs typeface="Calibri" panose="020F0502020204030204" pitchFamily="34" charset="0"/>
              </a:rPr>
              <a:t>المحاسبة </a:t>
            </a:r>
            <a:r>
              <a:rPr lang="ar-SY" sz="1200" b="1" dirty="0" smtClean="0">
                <a:solidFill>
                  <a:srgbClr val="5B9BD5"/>
                </a:solidFill>
                <a:latin typeface="Calibri" panose="020F0502020204030204" pitchFamily="34" charset="0"/>
                <a:cs typeface="Calibri" panose="020F0502020204030204" pitchFamily="34" charset="0"/>
              </a:rPr>
              <a:t>(</a:t>
            </a:r>
            <a:r>
              <a:rPr lang="ar-SY" sz="1200" b="1" dirty="0">
                <a:solidFill>
                  <a:srgbClr val="5B9BD5"/>
                </a:solidFill>
                <a:latin typeface="Calibri" panose="020F0502020204030204" pitchFamily="34" charset="0"/>
                <a:cs typeface="Calibri" panose="020F0502020204030204" pitchFamily="34" charset="0"/>
              </a:rPr>
              <a:t>تعديلات</a:t>
            </a:r>
            <a:r>
              <a:rPr lang="ar-SY" sz="1200" b="1" dirty="0" smtClean="0">
                <a:solidFill>
                  <a:srgbClr val="5B9BD5"/>
                </a:solidFill>
                <a:latin typeface="Calibri" panose="020F0502020204030204" pitchFamily="34" charset="0"/>
                <a:cs typeface="Calibri" panose="020F0502020204030204" pitchFamily="34" charset="0"/>
              </a:rPr>
              <a:t>)</a:t>
            </a:r>
          </a:p>
          <a:p>
            <a:pPr marL="228600" indent="-228600" algn="r" rtl="1" fontAlgn="auto">
              <a:spcBef>
                <a:spcPts val="600"/>
              </a:spcBef>
              <a:spcAft>
                <a:spcPts val="0"/>
              </a:spcAft>
              <a:buFontTx/>
              <a:buAutoNum type="arabicPeriod"/>
              <a:defRPr/>
            </a:pPr>
            <a:r>
              <a:rPr lang="ar-SY" sz="1200" b="1" dirty="0" smtClean="0">
                <a:latin typeface="Calibri" panose="020F0502020204030204" pitchFamily="34" charset="0"/>
                <a:cs typeface="Calibri" panose="020F0502020204030204" pitchFamily="34" charset="0"/>
              </a:rPr>
              <a:t>الإيرادات </a:t>
            </a:r>
            <a:r>
              <a:rPr lang="ar-SY" sz="1200" b="1" dirty="0">
                <a:solidFill>
                  <a:srgbClr val="5B9BD5"/>
                </a:solidFill>
                <a:latin typeface="Calibri" panose="020F0502020204030204" pitchFamily="34" charset="0"/>
                <a:cs typeface="Calibri" panose="020F0502020204030204" pitchFamily="34" charset="0"/>
              </a:rPr>
              <a:t>(تعديلات</a:t>
            </a:r>
            <a:r>
              <a:rPr lang="ar-SY" sz="1200" b="1" dirty="0" smtClean="0">
                <a:solidFill>
                  <a:srgbClr val="5B9BD5"/>
                </a:solidFill>
                <a:latin typeface="Calibri" panose="020F0502020204030204" pitchFamily="34" charset="0"/>
                <a:cs typeface="Calibri" panose="020F0502020204030204" pitchFamily="34" charset="0"/>
              </a:rPr>
              <a:t>)</a:t>
            </a:r>
            <a:endParaRPr lang="ar-SY" sz="1200" b="1"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998184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05979"/>
            <a:ext cx="8229600" cy="493776"/>
          </a:xfrm>
          <a:solidFill>
            <a:schemeClr val="accent1">
              <a:lumMod val="75000"/>
            </a:schemeClr>
          </a:solidFill>
          <a:ln>
            <a:solidFill>
              <a:srgbClr val="0070C0"/>
            </a:solidFill>
          </a:ln>
        </p:spPr>
        <p:txBody>
          <a:bodyPr/>
          <a:lstStyle/>
          <a:p>
            <a:pPr algn="ctr" rtl="1"/>
            <a:r>
              <a:rPr lang="ar-SY" b="1" dirty="0" smtClean="0">
                <a:solidFill>
                  <a:schemeClr val="accent5">
                    <a:lumMod val="10000"/>
                  </a:schemeClr>
                </a:solidFill>
                <a:latin typeface="Calibri" panose="020F0502020204030204" pitchFamily="34" charset="0"/>
                <a:cs typeface="Calibri" panose="020F0502020204030204" pitchFamily="34" charset="0"/>
              </a:rPr>
              <a:t>المواد المقترحة </a:t>
            </a:r>
            <a:r>
              <a:rPr lang="ar-SY" b="1" dirty="0">
                <a:solidFill>
                  <a:schemeClr val="accent5">
                    <a:lumMod val="10000"/>
                  </a:schemeClr>
                </a:solidFill>
                <a:latin typeface="Calibri" panose="020F0502020204030204" pitchFamily="34" charset="0"/>
                <a:cs typeface="Calibri" panose="020F0502020204030204" pitchFamily="34" charset="0"/>
              </a:rPr>
              <a:t>الجديدة</a:t>
            </a:r>
            <a:r>
              <a:rPr lang="en-US" b="1" dirty="0" smtClean="0">
                <a:solidFill>
                  <a:schemeClr val="accent5">
                    <a:lumMod val="10000"/>
                  </a:schemeClr>
                </a:solidFill>
                <a:latin typeface="Calibri" panose="020F0502020204030204" pitchFamily="34" charset="0"/>
                <a:cs typeface="Calibri" panose="020F0502020204030204" pitchFamily="34" charset="0"/>
              </a:rPr>
              <a:t> </a:t>
            </a:r>
            <a:endParaRPr lang="fr-CH" b="1" dirty="0" smtClean="0">
              <a:solidFill>
                <a:schemeClr val="accent5">
                  <a:lumMod val="10000"/>
                </a:schemeClr>
              </a:solidFill>
              <a:latin typeface="Calibri" panose="020F0502020204030204" pitchFamily="34" charset="0"/>
              <a:cs typeface="Calibri" panose="020F0502020204030204" pitchFamily="34" charset="0"/>
            </a:endParaRPr>
          </a:p>
        </p:txBody>
      </p:sp>
      <p:sp>
        <p:nvSpPr>
          <p:cNvPr id="4099" name="Rectangle 3"/>
          <p:cNvSpPr>
            <a:spLocks noGrp="1" noChangeArrowheads="1"/>
          </p:cNvSpPr>
          <p:nvPr>
            <p:ph type="body" idx="1"/>
          </p:nvPr>
        </p:nvSpPr>
        <p:spPr>
          <a:xfrm>
            <a:off x="457200" y="1144451"/>
            <a:ext cx="8229600" cy="3264694"/>
          </a:xfrm>
        </p:spPr>
        <p:txBody>
          <a:bodyPr/>
          <a:lstStyle/>
          <a:p>
            <a:pPr marL="114300" indent="0">
              <a:buClr>
                <a:schemeClr val="accent5">
                  <a:lumMod val="50000"/>
                </a:schemeClr>
              </a:buClr>
              <a:buSzPct val="100000"/>
              <a:buNone/>
            </a:pPr>
            <a:endParaRPr lang="en-US" sz="1600" dirty="0" smtClean="0"/>
          </a:p>
          <a:p>
            <a:pPr marL="0" indent="0">
              <a:buNone/>
            </a:pPr>
            <a:endParaRPr lang="en-US" sz="1100" dirty="0"/>
          </a:p>
        </p:txBody>
      </p:sp>
      <p:graphicFrame>
        <p:nvGraphicFramePr>
          <p:cNvPr id="2" name="Table 1"/>
          <p:cNvGraphicFramePr>
            <a:graphicFrameLocks noGrp="1"/>
          </p:cNvGraphicFramePr>
          <p:nvPr>
            <p:extLst>
              <p:ext uri="{D42A27DB-BD31-4B8C-83A1-F6EECF244321}">
                <p14:modId xmlns:p14="http://schemas.microsoft.com/office/powerpoint/2010/main" val="4002528796"/>
              </p:ext>
            </p:extLst>
          </p:nvPr>
        </p:nvGraphicFramePr>
        <p:xfrm>
          <a:off x="107505" y="1115284"/>
          <a:ext cx="8928992" cy="3087691"/>
        </p:xfrm>
        <a:graphic>
          <a:graphicData uri="http://schemas.openxmlformats.org/drawingml/2006/table">
            <a:tbl>
              <a:tblPr rtl="1" firstRow="1" firstCol="1" bandRow="1">
                <a:tableStyleId>{21E4AEA4-8DFA-4A89-87EB-49C32662AFE0}</a:tableStyleId>
              </a:tblPr>
              <a:tblGrid>
                <a:gridCol w="775467">
                  <a:extLst>
                    <a:ext uri="{9D8B030D-6E8A-4147-A177-3AD203B41FA5}">
                      <a16:colId xmlns:a16="http://schemas.microsoft.com/office/drawing/2014/main" val="2521934618"/>
                    </a:ext>
                  </a:extLst>
                </a:gridCol>
                <a:gridCol w="853011">
                  <a:extLst>
                    <a:ext uri="{9D8B030D-6E8A-4147-A177-3AD203B41FA5}">
                      <a16:colId xmlns:a16="http://schemas.microsoft.com/office/drawing/2014/main" val="2733110947"/>
                    </a:ext>
                  </a:extLst>
                </a:gridCol>
                <a:gridCol w="4496371">
                  <a:extLst>
                    <a:ext uri="{9D8B030D-6E8A-4147-A177-3AD203B41FA5}">
                      <a16:colId xmlns:a16="http://schemas.microsoft.com/office/drawing/2014/main" val="3875830861"/>
                    </a:ext>
                  </a:extLst>
                </a:gridCol>
                <a:gridCol w="2804143">
                  <a:extLst>
                    <a:ext uri="{9D8B030D-6E8A-4147-A177-3AD203B41FA5}">
                      <a16:colId xmlns:a16="http://schemas.microsoft.com/office/drawing/2014/main" val="1846972749"/>
                    </a:ext>
                  </a:extLst>
                </a:gridCol>
              </a:tblGrid>
              <a:tr h="356418">
                <a:tc>
                  <a:txBody>
                    <a:bodyPr/>
                    <a:lstStyle/>
                    <a:p>
                      <a:pPr algn="r" rtl="1">
                        <a:tabLst>
                          <a:tab pos="3600450" algn="l"/>
                        </a:tabLst>
                      </a:pPr>
                      <a:r>
                        <a:rPr lang="ar-SY" sz="1000" u="sng" dirty="0" smtClean="0">
                          <a:effectLst/>
                          <a:latin typeface="Calibri" panose="020F0502020204030204" pitchFamily="34" charset="0"/>
                          <a:cs typeface="Calibri" panose="020F0502020204030204" pitchFamily="34" charset="0"/>
                        </a:rPr>
                        <a:t>المادة</a:t>
                      </a:r>
                      <a:r>
                        <a:rPr lang="ar-SY" sz="1000" u="sng" baseline="0" dirty="0" smtClean="0">
                          <a:effectLst/>
                          <a:latin typeface="Calibri" panose="020F0502020204030204" pitchFamily="34" charset="0"/>
                          <a:cs typeface="Calibri" panose="020F0502020204030204" pitchFamily="34" charset="0"/>
                        </a:rPr>
                        <a:t> الجديدة</a:t>
                      </a:r>
                      <a:endParaRPr lang="en-US" sz="1000" dirty="0">
                        <a:solidFill>
                          <a:schemeClr val="accent5">
                            <a:lumMod val="10000"/>
                          </a:schemeClr>
                        </a:solidFill>
                        <a:effectLst/>
                        <a:latin typeface="Calibri" panose="020F0502020204030204" pitchFamily="34" charset="0"/>
                        <a:cs typeface="Calibri" panose="020F0502020204030204" pitchFamily="34" charset="0"/>
                      </a:endParaRPr>
                    </a:p>
                  </a:txBody>
                  <a:tcPr marL="68580" marR="68580" marT="0" marB="0" anchor="ctr"/>
                </a:tc>
                <a:tc>
                  <a:txBody>
                    <a:bodyPr/>
                    <a:lstStyle/>
                    <a:p>
                      <a:pPr algn="r" rtl="1">
                        <a:tabLst>
                          <a:tab pos="3600450" algn="l"/>
                        </a:tabLst>
                      </a:pPr>
                      <a:r>
                        <a:rPr lang="ar-SY" sz="1200" u="sng" dirty="0" smtClean="0">
                          <a:effectLst/>
                          <a:latin typeface="Calibri" panose="020F0502020204030204" pitchFamily="34" charset="0"/>
                          <a:cs typeface="Calibri" panose="020F0502020204030204" pitchFamily="34" charset="0"/>
                        </a:rPr>
                        <a:t>الموضوع</a:t>
                      </a:r>
                      <a:endParaRPr lang="en-US" sz="1200" dirty="0">
                        <a:solidFill>
                          <a:schemeClr val="accent5">
                            <a:lumMod val="10000"/>
                          </a:schemeClr>
                        </a:solidFill>
                        <a:effectLst/>
                        <a:latin typeface="Calibri" panose="020F0502020204030204" pitchFamily="34" charset="0"/>
                        <a:cs typeface="Calibri" panose="020F0502020204030204" pitchFamily="34" charset="0"/>
                      </a:endParaRPr>
                    </a:p>
                  </a:txBody>
                  <a:tcPr marL="68580" marR="68580" marT="0" marB="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tab pos="3600450" algn="l"/>
                        </a:tabLst>
                        <a:defRPr/>
                      </a:pPr>
                      <a:endParaRPr lang="en-US" sz="1000" u="sng" dirty="0" smtClean="0">
                        <a:effectLst/>
                        <a:latin typeface="Calibri" panose="020F0502020204030204" pitchFamily="34" charset="0"/>
                        <a:cs typeface="Calibri" panose="020F050202020403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tab pos="3600450" algn="l"/>
                        </a:tabLst>
                        <a:defRPr/>
                      </a:pPr>
                      <a:r>
                        <a:rPr lang="ar-SY" sz="1000" u="sng" dirty="0" smtClean="0">
                          <a:solidFill>
                            <a:schemeClr val="lt1"/>
                          </a:solidFill>
                          <a:effectLst/>
                          <a:latin typeface="Calibri" panose="020F0502020204030204" pitchFamily="34" charset="0"/>
                          <a:cs typeface="Calibri" panose="020F0502020204030204" pitchFamily="34" charset="0"/>
                        </a:rPr>
                        <a:t>النص الجديد</a:t>
                      </a:r>
                      <a:r>
                        <a:rPr lang="ar-SY" sz="1000" u="sng" baseline="0" dirty="0" smtClean="0">
                          <a:solidFill>
                            <a:schemeClr val="lt1"/>
                          </a:solidFill>
                          <a:effectLst/>
                          <a:latin typeface="Calibri" panose="020F0502020204030204" pitchFamily="34" charset="0"/>
                          <a:cs typeface="Calibri" panose="020F0502020204030204" pitchFamily="34" charset="0"/>
                        </a:rPr>
                        <a:t> المقترح</a:t>
                      </a:r>
                      <a:endParaRPr lang="en-US" sz="1000" dirty="0" smtClean="0">
                        <a:solidFill>
                          <a:schemeClr val="accent5">
                            <a:lumMod val="10000"/>
                          </a:schemeClr>
                        </a:solidFill>
                        <a:effectLst/>
                        <a:latin typeface="Calibri" panose="020F0502020204030204" pitchFamily="34" charset="0"/>
                        <a:cs typeface="Calibri" panose="020F0502020204030204" pitchFamily="34" charset="0"/>
                      </a:endParaRPr>
                    </a:p>
                    <a:p>
                      <a:pPr algn="r" rtl="1">
                        <a:tabLst>
                          <a:tab pos="3600450" algn="l"/>
                        </a:tabLst>
                      </a:pPr>
                      <a:endParaRPr lang="en-US" sz="1000" dirty="0">
                        <a:solidFill>
                          <a:schemeClr val="bg1"/>
                        </a:solidFill>
                        <a:effectLst/>
                        <a:latin typeface="Calibri" panose="020F0502020204030204" pitchFamily="34" charset="0"/>
                        <a:cs typeface="Calibri" panose="020F0502020204030204" pitchFamily="34" charset="0"/>
                      </a:endParaRPr>
                    </a:p>
                  </a:txBody>
                  <a:tcPr marL="68580" marR="68580" marT="0" marB="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tab pos="3600450" algn="l"/>
                        </a:tabLst>
                        <a:defRPr/>
                      </a:pPr>
                      <a:endParaRPr lang="en-US" sz="1000" u="sng" dirty="0" smtClean="0">
                        <a:solidFill>
                          <a:schemeClr val="lt1"/>
                        </a:solidFill>
                        <a:effectLst/>
                        <a:latin typeface="Calibri" panose="020F0502020204030204" pitchFamily="34" charset="0"/>
                        <a:cs typeface="Calibri" panose="020F050202020403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tab pos="3600450" algn="l"/>
                        </a:tabLst>
                        <a:defRPr/>
                      </a:pPr>
                      <a:r>
                        <a:rPr lang="ar-SY" sz="1000" u="sng" dirty="0" smtClean="0">
                          <a:solidFill>
                            <a:schemeClr val="lt1"/>
                          </a:solidFill>
                          <a:effectLst/>
                          <a:latin typeface="Calibri" panose="020F0502020204030204" pitchFamily="34" charset="0"/>
                          <a:cs typeface="Calibri" panose="020F0502020204030204" pitchFamily="34" charset="0"/>
                        </a:rPr>
                        <a:t>سبب التغيير</a:t>
                      </a:r>
                      <a:endParaRPr lang="en-US" sz="1000" u="sng" baseline="0" dirty="0" smtClean="0">
                        <a:solidFill>
                          <a:schemeClr val="lt1"/>
                        </a:solidFill>
                        <a:effectLst/>
                        <a:latin typeface="Calibri" panose="020F0502020204030204" pitchFamily="34" charset="0"/>
                        <a:cs typeface="Calibri" panose="020F050202020403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tab pos="3600450" algn="l"/>
                        </a:tabLst>
                        <a:defRPr/>
                      </a:pPr>
                      <a:endParaRPr lang="en-US" sz="1000" dirty="0">
                        <a:solidFill>
                          <a:schemeClr val="bg1"/>
                        </a:solidFill>
                        <a:effectLst/>
                        <a:latin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247748153"/>
                  </a:ext>
                </a:extLst>
              </a:tr>
              <a:tr h="763638">
                <a:tc>
                  <a:txBody>
                    <a:bodyPr/>
                    <a:lstStyle/>
                    <a:p>
                      <a:pPr marL="0" marR="0" lvl="0" indent="0" algn="r" defTabSz="914400" rtl="1" eaLnBrk="1" fontAlgn="auto" latinLnBrk="0" hangingPunct="1">
                        <a:lnSpc>
                          <a:spcPct val="100000"/>
                        </a:lnSpc>
                        <a:spcBef>
                          <a:spcPts val="0"/>
                        </a:spcBef>
                        <a:spcAft>
                          <a:spcPts val="0"/>
                        </a:spcAft>
                        <a:buClrTx/>
                        <a:buSzTx/>
                        <a:buFontTx/>
                        <a:buNone/>
                        <a:tabLst>
                          <a:tab pos="3600450" algn="l"/>
                        </a:tabLst>
                        <a:defRPr/>
                      </a:pPr>
                      <a:r>
                        <a:rPr lang="ar-SY" sz="700" dirty="0" smtClean="0">
                          <a:effectLst/>
                          <a:latin typeface="Calibri" panose="020F0502020204030204" pitchFamily="34" charset="0"/>
                          <a:cs typeface="Calibri" panose="020F0502020204030204" pitchFamily="34" charset="0"/>
                        </a:rPr>
                        <a:t>9.3</a:t>
                      </a:r>
                      <a:endParaRPr lang="en-US" sz="700" dirty="0" smtClean="0">
                        <a:effectLst/>
                        <a:latin typeface="Calibri" panose="020F0502020204030204" pitchFamily="34" charset="0"/>
                        <a:cs typeface="Calibri" panose="020F0502020204030204" pitchFamily="34" charset="0"/>
                      </a:endParaRPr>
                    </a:p>
                  </a:txBody>
                  <a:tcPr marL="68580" marR="68580" marT="0" marB="0"/>
                </a:tc>
                <a:tc>
                  <a:txBody>
                    <a:bodyPr/>
                    <a:lstStyle/>
                    <a:p>
                      <a:pPr marL="0" marR="0" lvl="0" indent="0" algn="r" defTabSz="914400" rtl="1" eaLnBrk="1" fontAlgn="auto" latinLnBrk="0" hangingPunct="1">
                        <a:lnSpc>
                          <a:spcPct val="100000"/>
                        </a:lnSpc>
                        <a:spcBef>
                          <a:spcPts val="0"/>
                        </a:spcBef>
                        <a:spcAft>
                          <a:spcPts val="0"/>
                        </a:spcAft>
                        <a:buClrTx/>
                        <a:buSzTx/>
                        <a:buFontTx/>
                        <a:buNone/>
                        <a:tabLst>
                          <a:tab pos="3600450" algn="l"/>
                        </a:tabLst>
                        <a:defRPr/>
                      </a:pPr>
                      <a:r>
                        <a:rPr lang="ar-SY" sz="1000" dirty="0" smtClean="0">
                          <a:effectLst/>
                          <a:latin typeface="Calibri" panose="020F0502020204030204" pitchFamily="34" charset="0"/>
                          <a:cs typeface="Calibri" panose="020F0502020204030204" pitchFamily="34" charset="0"/>
                        </a:rPr>
                        <a:t>الشركاء المنفذون</a:t>
                      </a:r>
                      <a:endParaRPr lang="en-US" sz="1000" dirty="0" smtClean="0">
                        <a:effectLst/>
                        <a:latin typeface="Calibri" panose="020F0502020204030204" pitchFamily="34" charset="0"/>
                        <a:cs typeface="Calibri" panose="020F0502020204030204" pitchFamily="34" charset="0"/>
                      </a:endParaRPr>
                    </a:p>
                  </a:txBody>
                  <a:tcPr marL="68580" marR="68580" marT="0" marB="0"/>
                </a:tc>
                <a:tc>
                  <a:txBody>
                    <a:bodyPr/>
                    <a:lstStyle/>
                    <a:p>
                      <a:pPr marL="0" marR="0" lvl="0" indent="0" algn="r" defTabSz="914400" rtl="1" eaLnBrk="1" fontAlgn="auto" latinLnBrk="0" hangingPunct="1">
                        <a:lnSpc>
                          <a:spcPct val="100000"/>
                        </a:lnSpc>
                        <a:spcBef>
                          <a:spcPts val="0"/>
                        </a:spcBef>
                        <a:spcAft>
                          <a:spcPts val="0"/>
                        </a:spcAft>
                        <a:buClrTx/>
                        <a:buSzTx/>
                        <a:buFontTx/>
                        <a:buNone/>
                        <a:tabLst>
                          <a:tab pos="3600450" algn="l"/>
                        </a:tabLst>
                        <a:defRPr/>
                      </a:pPr>
                      <a:r>
                        <a:rPr lang="ar-SY" sz="900" dirty="0" smtClean="0">
                          <a:effectLst/>
                          <a:latin typeface="Calibri" panose="020F0502020204030204" pitchFamily="34" charset="0"/>
                          <a:cs typeface="Calibri" panose="020F0502020204030204" pitchFamily="34" charset="0"/>
                        </a:rPr>
                        <a:t>يجوز للمدير العام، على أساس اتفاقات مكتوبة، أن يقدم منحاً إلى شركاء من القطاع العام أو الخاص لتنفيذ أنشطة تعزز تحقيق النتائج المرتقبة، على النحو الوارد في برنامج العمل والميزانية المعتمد. ويكون اختيار الشركاء المنفذين موضوعياً، بناءً على متطلبات استكمال العناية الواجبة، والفرز، والاحتياجات، وتقييم القدرات. ويجب أن تتضمن الاتفاقات المكتوبة ذات الصلة أحكاماً بشأن أهداف ومسؤوليات الأطراف، والرصد، والإبلاغ، والتقييم، وتحديد الموظفين المسؤولين في المقام الأول عن تنفيذ هذه الشراكات.</a:t>
                      </a:r>
                      <a:endParaRPr lang="en-US" sz="900" dirty="0" smtClean="0">
                        <a:effectLst/>
                        <a:latin typeface="Calibri" panose="020F0502020204030204" pitchFamily="34" charset="0"/>
                        <a:cs typeface="Calibri" panose="020F0502020204030204" pitchFamily="34" charset="0"/>
                      </a:endParaRPr>
                    </a:p>
                  </a:txBody>
                  <a:tcPr marL="68580" marR="68580" marT="0" marB="0"/>
                </a:tc>
                <a:tc>
                  <a:txBody>
                    <a:bodyPr/>
                    <a:lstStyle/>
                    <a:p>
                      <a:pPr marL="0" marR="0" lvl="0" indent="0" algn="r" defTabSz="914400" rtl="1" eaLnBrk="1" fontAlgn="auto" latinLnBrk="0" hangingPunct="1">
                        <a:lnSpc>
                          <a:spcPct val="100000"/>
                        </a:lnSpc>
                        <a:spcBef>
                          <a:spcPts val="0"/>
                        </a:spcBef>
                        <a:spcAft>
                          <a:spcPts val="0"/>
                        </a:spcAft>
                        <a:buClrTx/>
                        <a:buSzTx/>
                        <a:buFontTx/>
                        <a:buNone/>
                        <a:tabLst>
                          <a:tab pos="3600450" algn="l"/>
                        </a:tabLst>
                        <a:defRPr/>
                      </a:pPr>
                      <a:r>
                        <a:rPr lang="ar-SY" sz="900" dirty="0" smtClean="0">
                          <a:effectLst/>
                          <a:latin typeface="Calibri" panose="020F0502020204030204" pitchFamily="34" charset="0"/>
                          <a:cs typeface="Calibri" panose="020F0502020204030204" pitchFamily="34" charset="0"/>
                        </a:rPr>
                        <a:t>وُضِعت هذه المادة الجديدة من أجل ترتيبات الشراكة التي تقدم فيها </a:t>
                      </a:r>
                      <a:r>
                        <a:rPr lang="ar-SY" sz="900" dirty="0" err="1" smtClean="0">
                          <a:effectLst/>
                          <a:latin typeface="Calibri" panose="020F0502020204030204" pitchFamily="34" charset="0"/>
                          <a:cs typeface="Calibri" panose="020F0502020204030204" pitchFamily="34" charset="0"/>
                        </a:rPr>
                        <a:t>الويبو</a:t>
                      </a:r>
                      <a:r>
                        <a:rPr lang="ar-SY" sz="900" dirty="0" smtClean="0">
                          <a:effectLst/>
                          <a:latin typeface="Calibri" panose="020F0502020204030204" pitchFamily="34" charset="0"/>
                          <a:cs typeface="Calibri" panose="020F0502020204030204" pitchFamily="34" charset="0"/>
                        </a:rPr>
                        <a:t> مساهمة مالية بما يتوافق مع الخطة الاستراتيجية المتوسطة الأجل والنتائج المرتقبة الواردة في برنامج العمل والميزانية. </a:t>
                      </a:r>
                      <a:endParaRPr lang="en-US" sz="900" dirty="0">
                        <a:effectLst/>
                        <a:latin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91710684"/>
                  </a:ext>
                </a:extLst>
              </a:tr>
              <a:tr h="519776">
                <a:tc>
                  <a:txBody>
                    <a:bodyPr/>
                    <a:lstStyle/>
                    <a:p>
                      <a:pPr marL="0" marR="0" lvl="0" indent="0" algn="r" defTabSz="914400" rtl="1" eaLnBrk="1" fontAlgn="auto" latinLnBrk="0" hangingPunct="1">
                        <a:lnSpc>
                          <a:spcPct val="100000"/>
                        </a:lnSpc>
                        <a:spcBef>
                          <a:spcPts val="0"/>
                        </a:spcBef>
                        <a:spcAft>
                          <a:spcPts val="0"/>
                        </a:spcAft>
                        <a:buClrTx/>
                        <a:buSzTx/>
                        <a:buFontTx/>
                        <a:buNone/>
                        <a:tabLst>
                          <a:tab pos="3600450" algn="l"/>
                        </a:tabLst>
                        <a:defRPr/>
                      </a:pPr>
                      <a:r>
                        <a:rPr lang="ar-SY" sz="700" dirty="0" smtClean="0">
                          <a:effectLst/>
                          <a:latin typeface="Calibri" panose="020F0502020204030204" pitchFamily="34" charset="0"/>
                          <a:cs typeface="Calibri" panose="020F0502020204030204" pitchFamily="34" charset="0"/>
                        </a:rPr>
                        <a:t>10.3</a:t>
                      </a:r>
                      <a:endParaRPr lang="en-US" sz="700" dirty="0" smtClean="0">
                        <a:solidFill>
                          <a:schemeClr val="accent5">
                            <a:lumMod val="10000"/>
                          </a:schemeClr>
                        </a:solidFill>
                        <a:effectLst/>
                        <a:latin typeface="Calibri" panose="020F0502020204030204" pitchFamily="34" charset="0"/>
                        <a:cs typeface="Calibri" panose="020F0502020204030204" pitchFamily="34" charset="0"/>
                      </a:endParaRPr>
                    </a:p>
                    <a:p>
                      <a:pPr algn="r" rtl="1">
                        <a:tabLst>
                          <a:tab pos="3600450" algn="l"/>
                        </a:tabLst>
                      </a:pPr>
                      <a:endParaRPr lang="en-US" sz="700" dirty="0" smtClean="0">
                        <a:solidFill>
                          <a:schemeClr val="accent5">
                            <a:lumMod val="10000"/>
                          </a:schemeClr>
                        </a:solidFill>
                        <a:effectLst/>
                        <a:latin typeface="Calibri" panose="020F0502020204030204" pitchFamily="34" charset="0"/>
                        <a:cs typeface="Calibri" panose="020F0502020204030204" pitchFamily="34" charset="0"/>
                      </a:endParaRPr>
                    </a:p>
                  </a:txBody>
                  <a:tcPr marL="68580" marR="68580" marT="0" marB="0"/>
                </a:tc>
                <a:tc>
                  <a:txBody>
                    <a:bodyPr/>
                    <a:lstStyle/>
                    <a:p>
                      <a:pPr marL="0" marR="0" lvl="0" indent="0" algn="r" defTabSz="914400" rtl="1" eaLnBrk="1" fontAlgn="auto" latinLnBrk="0" hangingPunct="1">
                        <a:lnSpc>
                          <a:spcPct val="100000"/>
                        </a:lnSpc>
                        <a:spcBef>
                          <a:spcPts val="0"/>
                        </a:spcBef>
                        <a:spcAft>
                          <a:spcPts val="0"/>
                        </a:spcAft>
                        <a:buClrTx/>
                        <a:buSzTx/>
                        <a:buFontTx/>
                        <a:buNone/>
                        <a:tabLst>
                          <a:tab pos="3600450" algn="l"/>
                        </a:tabLst>
                        <a:defRPr/>
                      </a:pPr>
                      <a:r>
                        <a:rPr lang="ar-SY" sz="1000" dirty="0" smtClean="0">
                          <a:effectLst/>
                          <a:latin typeface="Calibri" panose="020F0502020204030204" pitchFamily="34" charset="0"/>
                          <a:cs typeface="Calibri" panose="020F0502020204030204" pitchFamily="34" charset="0"/>
                        </a:rPr>
                        <a:t>إدارة أموال </a:t>
                      </a:r>
                      <a:r>
                        <a:rPr lang="ar-SY" sz="1000" dirty="0" err="1" smtClean="0">
                          <a:effectLst/>
                          <a:latin typeface="Calibri" panose="020F0502020204030204" pitchFamily="34" charset="0"/>
                          <a:cs typeface="Calibri" panose="020F0502020204030204" pitchFamily="34" charset="0"/>
                        </a:rPr>
                        <a:t>الويبو</a:t>
                      </a:r>
                      <a:endParaRPr lang="en-US" sz="1000" dirty="0">
                        <a:effectLst/>
                        <a:latin typeface="Calibri" panose="020F0502020204030204" pitchFamily="34" charset="0"/>
                        <a:cs typeface="Calibri" panose="020F0502020204030204" pitchFamily="34" charset="0"/>
                      </a:endParaRPr>
                    </a:p>
                  </a:txBody>
                  <a:tcPr marL="68580" marR="68580" marT="0" marB="0"/>
                </a:tc>
                <a:tc>
                  <a:txBody>
                    <a:bodyPr/>
                    <a:lstStyle/>
                    <a:p>
                      <a:pPr algn="r" rtl="1">
                        <a:tabLst>
                          <a:tab pos="3600450" algn="l"/>
                        </a:tabLst>
                      </a:pPr>
                      <a:r>
                        <a:rPr lang="ar-SY" sz="900" dirty="0" smtClean="0">
                          <a:effectLst/>
                          <a:latin typeface="Calibri" panose="020F0502020204030204" pitchFamily="34" charset="0"/>
                          <a:cs typeface="Calibri" panose="020F0502020204030204" pitchFamily="34" charset="0"/>
                        </a:rPr>
                        <a:t>يضع المراقب المالي، نيابةً عن المدير العام، اشتراطات الإدارة المالية للأموال التي يحصل عليها الشركاء المنفذون من </a:t>
                      </a:r>
                      <a:r>
                        <a:rPr lang="ar-SY" sz="900" dirty="0" err="1" smtClean="0">
                          <a:effectLst/>
                          <a:latin typeface="Calibri" panose="020F0502020204030204" pitchFamily="34" charset="0"/>
                          <a:cs typeface="Calibri" panose="020F0502020204030204" pitchFamily="34" charset="0"/>
                        </a:rPr>
                        <a:t>الويبو</a:t>
                      </a:r>
                      <a:r>
                        <a:rPr lang="ar-SY" sz="900" dirty="0" smtClean="0">
                          <a:effectLst/>
                          <a:latin typeface="Calibri" panose="020F0502020204030204" pitchFamily="34" charset="0"/>
                          <a:cs typeface="Calibri" panose="020F0502020204030204" pitchFamily="34" charset="0"/>
                        </a:rPr>
                        <a:t>. وإذا قيَّم المراقب المالي قدرة الشريك المنفذ على الإدارة المالية فرأى أنها كافية، يجوز إدارة الأموال وفقاً للنظام المالي ولائحته وللمنشورات الإدارية الخاصة بالشريك المنفذ، وإلا يُطبَّق نظام </a:t>
                      </a:r>
                      <a:r>
                        <a:rPr lang="ar-SY" sz="900" dirty="0" err="1" smtClean="0">
                          <a:effectLst/>
                          <a:latin typeface="Calibri" panose="020F0502020204030204" pitchFamily="34" charset="0"/>
                          <a:cs typeface="Calibri" panose="020F0502020204030204" pitchFamily="34" charset="0"/>
                        </a:rPr>
                        <a:t>الويبو</a:t>
                      </a:r>
                      <a:r>
                        <a:rPr lang="ar-SY" sz="900" dirty="0" smtClean="0">
                          <a:effectLst/>
                          <a:latin typeface="Calibri" panose="020F0502020204030204" pitchFamily="34" charset="0"/>
                          <a:cs typeface="Calibri" panose="020F0502020204030204" pitchFamily="34" charset="0"/>
                        </a:rPr>
                        <a:t> المالي ولائحته ومنشوراتها الإدارية.</a:t>
                      </a:r>
                      <a:endParaRPr lang="ar-SY" sz="900" dirty="0" smtClean="0">
                        <a:effectLst/>
                        <a:latin typeface="Calibri" panose="020F0502020204030204" pitchFamily="34" charset="0"/>
                        <a:cs typeface="Calibri" panose="020F0502020204030204" pitchFamily="34" charset="0"/>
                      </a:endParaRPr>
                    </a:p>
                  </a:txBody>
                  <a:tcPr marL="68580" marR="68580" marT="0" marB="0"/>
                </a:tc>
                <a:tc>
                  <a:txBody>
                    <a:bodyPr/>
                    <a:lstStyle/>
                    <a:p>
                      <a:pPr algn="r" rtl="1">
                        <a:tabLst>
                          <a:tab pos="3600450" algn="l"/>
                        </a:tabLst>
                      </a:pPr>
                      <a:r>
                        <a:rPr lang="ar-SY" sz="900" dirty="0" smtClean="0">
                          <a:effectLst/>
                          <a:latin typeface="Calibri" panose="020F0502020204030204" pitchFamily="34" charset="0"/>
                          <a:cs typeface="Calibri" panose="020F0502020204030204" pitchFamily="34" charset="0"/>
                        </a:rPr>
                        <a:t>وُضِعت هذه المادة الجديدة من أجل ترتيبات الشراكة التي تقدم فيها </a:t>
                      </a:r>
                      <a:r>
                        <a:rPr lang="ar-SY" sz="900" dirty="0" err="1" smtClean="0">
                          <a:effectLst/>
                          <a:latin typeface="Calibri" panose="020F0502020204030204" pitchFamily="34" charset="0"/>
                          <a:cs typeface="Calibri" panose="020F0502020204030204" pitchFamily="34" charset="0"/>
                        </a:rPr>
                        <a:t>الويبو</a:t>
                      </a:r>
                      <a:r>
                        <a:rPr lang="ar-SY" sz="900" dirty="0" smtClean="0">
                          <a:effectLst/>
                          <a:latin typeface="Calibri" panose="020F0502020204030204" pitchFamily="34" charset="0"/>
                          <a:cs typeface="Calibri" panose="020F0502020204030204" pitchFamily="34" charset="0"/>
                        </a:rPr>
                        <a:t> مساهمة مالية بما يتوافق مع الخطة الاستراتيجية المتوسطة الأجل والنتائج المرتقبة الواردة في برنامج العمل والميزانية.</a:t>
                      </a:r>
                      <a:endParaRPr lang="en-US" sz="900" dirty="0">
                        <a:effectLst/>
                        <a:latin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447970172"/>
                  </a:ext>
                </a:extLst>
              </a:tr>
              <a:tr h="519776">
                <a:tc>
                  <a:txBody>
                    <a:bodyPr/>
                    <a:lstStyle/>
                    <a:p>
                      <a:pPr marL="0" marR="0" lvl="0" indent="0" algn="r" defTabSz="914400" rtl="1" eaLnBrk="1" fontAlgn="auto" latinLnBrk="0" hangingPunct="1">
                        <a:lnSpc>
                          <a:spcPct val="100000"/>
                        </a:lnSpc>
                        <a:spcBef>
                          <a:spcPts val="0"/>
                        </a:spcBef>
                        <a:spcAft>
                          <a:spcPts val="0"/>
                        </a:spcAft>
                        <a:buClrTx/>
                        <a:buSzTx/>
                        <a:buFontTx/>
                        <a:buNone/>
                        <a:tabLst>
                          <a:tab pos="3600450" algn="l"/>
                        </a:tabLst>
                        <a:defRPr/>
                      </a:pPr>
                      <a:r>
                        <a:rPr lang="ar-SY" sz="700" dirty="0" smtClean="0">
                          <a:effectLst/>
                          <a:latin typeface="Calibri" panose="020F0502020204030204" pitchFamily="34" charset="0"/>
                          <a:cs typeface="Calibri" panose="020F0502020204030204" pitchFamily="34" charset="0"/>
                        </a:rPr>
                        <a:t>2.4</a:t>
                      </a:r>
                      <a:endParaRPr lang="en-US" sz="700" dirty="0" smtClean="0">
                        <a:solidFill>
                          <a:schemeClr val="accent5">
                            <a:lumMod val="10000"/>
                          </a:schemeClr>
                        </a:solidFill>
                        <a:effectLst/>
                        <a:latin typeface="Calibri" panose="020F0502020204030204" pitchFamily="34" charset="0"/>
                        <a:cs typeface="Calibri" panose="020F0502020204030204" pitchFamily="34" charset="0"/>
                      </a:endParaRPr>
                    </a:p>
                  </a:txBody>
                  <a:tcPr marL="68580" marR="68580" marT="0" marB="0"/>
                </a:tc>
                <a:tc>
                  <a:txBody>
                    <a:bodyPr/>
                    <a:lstStyle/>
                    <a:p>
                      <a:pPr algn="r" rtl="1">
                        <a:tabLst>
                          <a:tab pos="3600450" algn="l"/>
                        </a:tabLst>
                      </a:pPr>
                      <a:r>
                        <a:rPr lang="ar-SY" sz="1000" dirty="0" smtClean="0">
                          <a:effectLst/>
                          <a:latin typeface="Calibri" panose="020F0502020204030204" pitchFamily="34" charset="0"/>
                          <a:cs typeface="Calibri" panose="020F0502020204030204" pitchFamily="34" charset="0"/>
                        </a:rPr>
                        <a:t>التقارير المالية</a:t>
                      </a:r>
                      <a:endParaRPr lang="en-US" sz="1000" dirty="0">
                        <a:effectLst/>
                        <a:latin typeface="Calibri" panose="020F0502020204030204" pitchFamily="34" charset="0"/>
                        <a:cs typeface="Calibri" panose="020F0502020204030204" pitchFamily="34" charset="0"/>
                      </a:endParaRPr>
                    </a:p>
                  </a:txBody>
                  <a:tcPr marL="68580" marR="68580" marT="0" marB="0"/>
                </a:tc>
                <a:tc>
                  <a:txBody>
                    <a:bodyPr/>
                    <a:lstStyle/>
                    <a:p>
                      <a:pPr marL="0" marR="0" lvl="0" indent="0" algn="r" defTabSz="914400" rtl="1" eaLnBrk="1" fontAlgn="auto" latinLnBrk="0" hangingPunct="1">
                        <a:lnSpc>
                          <a:spcPct val="100000"/>
                        </a:lnSpc>
                        <a:spcBef>
                          <a:spcPts val="0"/>
                        </a:spcBef>
                        <a:spcAft>
                          <a:spcPts val="0"/>
                        </a:spcAft>
                        <a:buClrTx/>
                        <a:buSzTx/>
                        <a:buFontTx/>
                        <a:buNone/>
                        <a:tabLst>
                          <a:tab pos="3600450" algn="l"/>
                        </a:tabLst>
                        <a:defRPr/>
                      </a:pPr>
                      <a:r>
                        <a:rPr lang="ar-SY" sz="900" dirty="0" smtClean="0">
                          <a:effectLst/>
                          <a:latin typeface="Calibri" panose="020F0502020204030204" pitchFamily="34" charset="0"/>
                          <a:cs typeface="Calibri" panose="020F0502020204030204" pitchFamily="34" charset="0"/>
                        </a:rPr>
                        <a:t>يُعدّ المراقب المالي، نيابة عن المدير العام، البيانات المالية السنوية وفقاً لهذا النظام المالي ولائحته والمعايير المحاسبية الدولية للقطاع العام.</a:t>
                      </a:r>
                      <a:endParaRPr lang="en-US" sz="900" dirty="0">
                        <a:effectLst/>
                        <a:latin typeface="Calibri" panose="020F0502020204030204" pitchFamily="34" charset="0"/>
                        <a:cs typeface="Calibri" panose="020F0502020204030204" pitchFamily="34" charset="0"/>
                      </a:endParaRPr>
                    </a:p>
                  </a:txBody>
                  <a:tcPr marL="68580" marR="68580" marT="0" marB="0"/>
                </a:tc>
                <a:tc>
                  <a:txBody>
                    <a:bodyPr/>
                    <a:lstStyle/>
                    <a:p>
                      <a:pPr marL="0" marR="0" lvl="0" indent="0" algn="r" defTabSz="914400" rtl="1" eaLnBrk="1" fontAlgn="auto" latinLnBrk="0" hangingPunct="1">
                        <a:lnSpc>
                          <a:spcPct val="100000"/>
                        </a:lnSpc>
                        <a:spcBef>
                          <a:spcPts val="0"/>
                        </a:spcBef>
                        <a:spcAft>
                          <a:spcPts val="0"/>
                        </a:spcAft>
                        <a:buClrTx/>
                        <a:buSzTx/>
                        <a:buFontTx/>
                        <a:buNone/>
                        <a:tabLst>
                          <a:tab pos="3600450" algn="l"/>
                        </a:tabLst>
                        <a:defRPr/>
                      </a:pPr>
                      <a:r>
                        <a:rPr lang="ar-SY" sz="900" dirty="0" smtClean="0">
                          <a:effectLst/>
                          <a:latin typeface="Calibri" panose="020F0502020204030204" pitchFamily="34" charset="0"/>
                          <a:cs typeface="Calibri" panose="020F0502020204030204" pitchFamily="34" charset="0"/>
                        </a:rPr>
                        <a:t>وُضِعت هذه المادة الجديدة لتحديث النظام المالي ولائحته بالإشارة إلى إعداد البيانات المالية على أساس المعايير المحاسبية الدولية للقطاع العام، لمواءمتها مباشرةً مع الممارسة الحالية.</a:t>
                      </a:r>
                      <a:endParaRPr lang="en-US" sz="900" dirty="0">
                        <a:effectLst/>
                        <a:latin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152376157"/>
                  </a:ext>
                </a:extLst>
              </a:tr>
              <a:tr h="415821">
                <a:tc>
                  <a:txBody>
                    <a:bodyPr/>
                    <a:lstStyle/>
                    <a:p>
                      <a:pPr marL="0" marR="0" lvl="0" indent="0" algn="r" defTabSz="914400" rtl="1" eaLnBrk="1" fontAlgn="auto" latinLnBrk="0" hangingPunct="1">
                        <a:lnSpc>
                          <a:spcPct val="100000"/>
                        </a:lnSpc>
                        <a:spcBef>
                          <a:spcPts val="0"/>
                        </a:spcBef>
                        <a:spcAft>
                          <a:spcPts val="0"/>
                        </a:spcAft>
                        <a:buClrTx/>
                        <a:buSzTx/>
                        <a:buFontTx/>
                        <a:buNone/>
                        <a:tabLst>
                          <a:tab pos="3600450" algn="l"/>
                        </a:tabLst>
                        <a:defRPr/>
                      </a:pPr>
                      <a:r>
                        <a:rPr lang="ar-SY" sz="700" dirty="0" smtClean="0">
                          <a:solidFill>
                            <a:schemeClr val="lt1"/>
                          </a:solidFill>
                          <a:effectLst/>
                          <a:latin typeface="Calibri" panose="020F0502020204030204" pitchFamily="34" charset="0"/>
                          <a:cs typeface="Calibri" panose="020F0502020204030204" pitchFamily="34" charset="0"/>
                        </a:rPr>
                        <a:t>1.5</a:t>
                      </a:r>
                      <a:endParaRPr lang="en-US" sz="700" dirty="0" smtClean="0">
                        <a:solidFill>
                          <a:schemeClr val="accent5">
                            <a:lumMod val="10000"/>
                          </a:schemeClr>
                        </a:solidFill>
                        <a:effectLst/>
                        <a:latin typeface="Calibri" panose="020F0502020204030204" pitchFamily="34" charset="0"/>
                        <a:cs typeface="Calibri" panose="020F0502020204030204" pitchFamily="34" charset="0"/>
                      </a:endParaRPr>
                    </a:p>
                    <a:p>
                      <a:pPr algn="r" rtl="1">
                        <a:tabLst>
                          <a:tab pos="3600450" algn="l"/>
                        </a:tabLst>
                      </a:pPr>
                      <a:endParaRPr lang="en-US" sz="700" dirty="0" smtClean="0">
                        <a:solidFill>
                          <a:schemeClr val="accent5">
                            <a:lumMod val="10000"/>
                          </a:schemeClr>
                        </a:solidFill>
                        <a:effectLst/>
                        <a:latin typeface="Calibri" panose="020F0502020204030204" pitchFamily="34" charset="0"/>
                        <a:cs typeface="Calibri" panose="020F0502020204030204" pitchFamily="34" charset="0"/>
                      </a:endParaRPr>
                    </a:p>
                  </a:txBody>
                  <a:tcPr marL="68580" marR="68580" marT="0" marB="0"/>
                </a:tc>
                <a:tc>
                  <a:txBody>
                    <a:bodyPr/>
                    <a:lstStyle/>
                    <a:p>
                      <a:pPr marL="0" algn="r" defTabSz="914400" rtl="1" eaLnBrk="1" latinLnBrk="0" hangingPunct="1">
                        <a:tabLst>
                          <a:tab pos="3600450" algn="l"/>
                        </a:tabLst>
                      </a:pPr>
                      <a:r>
                        <a:rPr lang="ar-SY" sz="1000" kern="1200" dirty="0" smtClean="0">
                          <a:solidFill>
                            <a:schemeClr val="dk1"/>
                          </a:solidFill>
                          <a:effectLst/>
                          <a:latin typeface="Calibri" panose="020F0502020204030204" pitchFamily="34" charset="0"/>
                          <a:ea typeface="+mn-ea"/>
                          <a:cs typeface="Calibri" panose="020F0502020204030204" pitchFamily="34" charset="0"/>
                        </a:rPr>
                        <a:t>أُطُر لاستعراض الأداء</a:t>
                      </a:r>
                      <a:endParaRPr lang="en-US" sz="1000" kern="1200" dirty="0" smtClean="0">
                        <a:solidFill>
                          <a:schemeClr val="dk1"/>
                        </a:solidFill>
                        <a:effectLst/>
                        <a:latin typeface="Calibri" panose="020F0502020204030204" pitchFamily="34" charset="0"/>
                        <a:ea typeface="+mn-ea"/>
                        <a:cs typeface="Calibri" panose="020F0502020204030204" pitchFamily="34" charset="0"/>
                      </a:endParaRPr>
                    </a:p>
                  </a:txBody>
                  <a:tcPr marL="68580" marR="68580" marT="0" marB="0"/>
                </a:tc>
                <a:tc>
                  <a:txBody>
                    <a:bodyPr/>
                    <a:lstStyle/>
                    <a:p>
                      <a:pPr marL="0" algn="r" defTabSz="914400" rtl="1" eaLnBrk="1" latinLnBrk="0" hangingPunct="1">
                        <a:tabLst>
                          <a:tab pos="3600450" algn="l"/>
                        </a:tabLst>
                      </a:pPr>
                      <a:r>
                        <a:rPr lang="ar-SY" sz="900" kern="1200" dirty="0" smtClean="0">
                          <a:solidFill>
                            <a:schemeClr val="dk1"/>
                          </a:solidFill>
                          <a:effectLst/>
                          <a:latin typeface="Calibri" panose="020F0502020204030204" pitchFamily="34" charset="0"/>
                          <a:ea typeface="+mn-ea"/>
                          <a:cs typeface="Calibri" panose="020F0502020204030204" pitchFamily="34" charset="0"/>
                        </a:rPr>
                        <a:t>يضع المدير العام أطراً للإدارة القائمة على النتائج، وإدارة المخاطر المؤسسية، والضوابط الداخلية. وتكون هذه الأطر مكونات إطار المساءلة في المنظمة، لتوفر للدول الأعضاء ضمانات بشأن الأداء والنتائج والاستخدام الفعال والاقتصادي للموارد.</a:t>
                      </a:r>
                      <a:endParaRPr lang="en-US" sz="900" kern="1200" dirty="0" smtClean="0">
                        <a:solidFill>
                          <a:schemeClr val="dk1"/>
                        </a:solidFill>
                        <a:effectLst/>
                        <a:latin typeface="Calibri" panose="020F0502020204030204" pitchFamily="34" charset="0"/>
                        <a:ea typeface="+mn-ea"/>
                        <a:cs typeface="Calibri" panose="020F0502020204030204" pitchFamily="34" charset="0"/>
                      </a:endParaRPr>
                    </a:p>
                  </a:txBody>
                  <a:tcPr marL="68580" marR="68580" marT="0" marB="0"/>
                </a:tc>
                <a:tc>
                  <a:txBody>
                    <a:bodyPr/>
                    <a:lstStyle/>
                    <a:p>
                      <a:pPr marL="0" algn="r" defTabSz="914400" rtl="1" eaLnBrk="1" latinLnBrk="0" hangingPunct="1">
                        <a:tabLst>
                          <a:tab pos="3600450" algn="l"/>
                        </a:tabLst>
                      </a:pPr>
                      <a:r>
                        <a:rPr lang="ar-SY" sz="900" kern="1200" dirty="0" smtClean="0">
                          <a:solidFill>
                            <a:schemeClr val="dk1"/>
                          </a:solidFill>
                          <a:effectLst/>
                          <a:latin typeface="Calibri" panose="020F0502020204030204" pitchFamily="34" charset="0"/>
                          <a:ea typeface="+mn-ea"/>
                          <a:cs typeface="Calibri" panose="020F0502020204030204" pitchFamily="34" charset="0"/>
                        </a:rPr>
                        <a:t>وُضِعت هذه المادة الجديدة بشأن أطر إدارة المخاطر ورصد الأداء، وهما عنصران أساسيان في تطبيق النظام المالي ولائحته. </a:t>
                      </a:r>
                      <a:endParaRPr lang="en-US" sz="900" kern="1200" dirty="0" smtClean="0">
                        <a:solidFill>
                          <a:schemeClr val="dk1"/>
                        </a:solidFill>
                        <a:effectLst/>
                        <a:latin typeface="Calibri" panose="020F0502020204030204" pitchFamily="34" charset="0"/>
                        <a:ea typeface="+mn-ea"/>
                        <a:cs typeface="Calibri" panose="020F0502020204030204" pitchFamily="34" charset="0"/>
                      </a:endParaRPr>
                    </a:p>
                  </a:txBody>
                  <a:tcPr marL="68580" marR="68580" marT="0" marB="0"/>
                </a:tc>
                <a:extLst>
                  <a:ext uri="{0D108BD9-81ED-4DB2-BD59-A6C34878D82A}">
                    <a16:rowId xmlns:a16="http://schemas.microsoft.com/office/drawing/2014/main" val="3549481468"/>
                  </a:ext>
                </a:extLst>
              </a:tr>
              <a:tr h="381819">
                <a:tc>
                  <a:txBody>
                    <a:bodyPr/>
                    <a:lstStyle/>
                    <a:p>
                      <a:pPr marL="0" marR="0" lvl="0" indent="0" algn="r" defTabSz="914400" rtl="1" eaLnBrk="1" fontAlgn="auto" latinLnBrk="0" hangingPunct="1">
                        <a:lnSpc>
                          <a:spcPct val="100000"/>
                        </a:lnSpc>
                        <a:spcBef>
                          <a:spcPts val="0"/>
                        </a:spcBef>
                        <a:spcAft>
                          <a:spcPts val="0"/>
                        </a:spcAft>
                        <a:buClrTx/>
                        <a:buSzTx/>
                        <a:buFontTx/>
                        <a:buNone/>
                        <a:tabLst>
                          <a:tab pos="3600450" algn="l"/>
                        </a:tabLst>
                        <a:defRPr/>
                      </a:pPr>
                      <a:r>
                        <a:rPr lang="ar-SY" sz="700" dirty="0" smtClean="0">
                          <a:solidFill>
                            <a:schemeClr val="lt1"/>
                          </a:solidFill>
                          <a:effectLst/>
                          <a:latin typeface="Calibri" panose="020F0502020204030204" pitchFamily="34" charset="0"/>
                          <a:cs typeface="Calibri" panose="020F0502020204030204" pitchFamily="34" charset="0"/>
                        </a:rPr>
                        <a:t>3.5</a:t>
                      </a:r>
                      <a:endParaRPr lang="en-US" sz="700" dirty="0" smtClean="0">
                        <a:solidFill>
                          <a:schemeClr val="accent5">
                            <a:lumMod val="10000"/>
                          </a:schemeClr>
                        </a:solidFill>
                        <a:effectLst/>
                        <a:latin typeface="Calibri" panose="020F0502020204030204" pitchFamily="34" charset="0"/>
                        <a:cs typeface="Calibri" panose="020F0502020204030204" pitchFamily="34" charset="0"/>
                      </a:endParaRPr>
                    </a:p>
                    <a:p>
                      <a:pPr algn="r" rtl="1">
                        <a:tabLst>
                          <a:tab pos="3600450" algn="l"/>
                        </a:tabLst>
                      </a:pPr>
                      <a:endParaRPr lang="en-US" sz="700" dirty="0" smtClean="0">
                        <a:solidFill>
                          <a:schemeClr val="accent5">
                            <a:lumMod val="10000"/>
                          </a:schemeClr>
                        </a:solidFill>
                        <a:effectLst/>
                        <a:latin typeface="Calibri" panose="020F0502020204030204" pitchFamily="34" charset="0"/>
                        <a:cs typeface="Calibri" panose="020F0502020204030204" pitchFamily="34" charset="0"/>
                      </a:endParaRPr>
                    </a:p>
                  </a:txBody>
                  <a:tcPr marL="68580" marR="68580" marT="0" marB="0"/>
                </a:tc>
                <a:tc>
                  <a:txBody>
                    <a:bodyPr/>
                    <a:lstStyle/>
                    <a:p>
                      <a:pPr marL="0" algn="r" defTabSz="914400" rtl="1" eaLnBrk="1" latinLnBrk="0" hangingPunct="1">
                        <a:tabLst>
                          <a:tab pos="3600450" algn="l"/>
                        </a:tabLst>
                      </a:pPr>
                      <a:r>
                        <a:rPr lang="ar-SY" sz="1000" kern="1200" dirty="0" smtClean="0">
                          <a:solidFill>
                            <a:schemeClr val="dk1"/>
                          </a:solidFill>
                          <a:effectLst/>
                          <a:latin typeface="Calibri" panose="020F0502020204030204" pitchFamily="34" charset="0"/>
                          <a:ea typeface="+mn-ea"/>
                          <a:cs typeface="Calibri" panose="020F0502020204030204" pitchFamily="34" charset="0"/>
                        </a:rPr>
                        <a:t>بيان عن الرقابة الداخلية</a:t>
                      </a:r>
                      <a:endParaRPr lang="en-US" sz="1000" kern="1200" dirty="0" smtClean="0">
                        <a:solidFill>
                          <a:schemeClr val="dk1"/>
                        </a:solidFill>
                        <a:effectLst/>
                        <a:latin typeface="Calibri" panose="020F0502020204030204" pitchFamily="34" charset="0"/>
                        <a:ea typeface="+mn-ea"/>
                        <a:cs typeface="Calibri" panose="020F0502020204030204" pitchFamily="34" charset="0"/>
                      </a:endParaRPr>
                    </a:p>
                  </a:txBody>
                  <a:tcPr marL="68580" marR="68580" marT="0" marB="0"/>
                </a:tc>
                <a:tc>
                  <a:txBody>
                    <a:bodyPr/>
                    <a:lstStyle/>
                    <a:p>
                      <a:pPr marL="0" algn="r" defTabSz="914400" rtl="1" eaLnBrk="1" latinLnBrk="0" hangingPunct="1">
                        <a:tabLst>
                          <a:tab pos="3600450" algn="l"/>
                        </a:tabLst>
                      </a:pPr>
                      <a:r>
                        <a:rPr lang="ar-SY" sz="900" kern="1200" dirty="0" smtClean="0">
                          <a:solidFill>
                            <a:schemeClr val="dk1"/>
                          </a:solidFill>
                          <a:effectLst/>
                          <a:latin typeface="Calibri" panose="020F0502020204030204" pitchFamily="34" charset="0"/>
                          <a:ea typeface="+mn-ea"/>
                          <a:cs typeface="Calibri" panose="020F0502020204030204" pitchFamily="34" charset="0"/>
                        </a:rPr>
                        <a:t>يُعدّ ويُوقِّع المدير العام بياناً سنوياً عن الرقابة الداخلية، لتقديم تأكيدات لأصحاب المصلحة. ويكون بيان الرقابة الداخلية مدعوماً بتأكيدات من المسؤولين المُكلَّفين، وسيستند إلى رأي الرقابة الداخلية في بيئة الحوكمة وإدارة المخاطر والرقابة في </a:t>
                      </a:r>
                      <a:r>
                        <a:rPr lang="ar-SY" sz="900" kern="1200" dirty="0" err="1" smtClean="0">
                          <a:solidFill>
                            <a:schemeClr val="dk1"/>
                          </a:solidFill>
                          <a:effectLst/>
                          <a:latin typeface="Calibri" panose="020F0502020204030204" pitchFamily="34" charset="0"/>
                          <a:ea typeface="+mn-ea"/>
                          <a:cs typeface="Calibri" panose="020F0502020204030204" pitchFamily="34" charset="0"/>
                        </a:rPr>
                        <a:t>الويبو</a:t>
                      </a:r>
                      <a:r>
                        <a:rPr lang="ar-SY" sz="900" kern="1200" dirty="0" smtClean="0">
                          <a:solidFill>
                            <a:schemeClr val="dk1"/>
                          </a:solidFill>
                          <a:effectLst/>
                          <a:latin typeface="Calibri" panose="020F0502020204030204" pitchFamily="34" charset="0"/>
                          <a:ea typeface="+mn-ea"/>
                          <a:cs typeface="Calibri" panose="020F0502020204030204" pitchFamily="34" charset="0"/>
                        </a:rPr>
                        <a:t>.</a:t>
                      </a:r>
                      <a:endParaRPr lang="en-US" sz="900" kern="1200" dirty="0" smtClean="0">
                        <a:solidFill>
                          <a:schemeClr val="dk1"/>
                        </a:solidFill>
                        <a:effectLst/>
                        <a:latin typeface="Calibri" panose="020F0502020204030204" pitchFamily="34" charset="0"/>
                        <a:ea typeface="+mn-ea"/>
                        <a:cs typeface="Calibri" panose="020F0502020204030204" pitchFamily="34" charset="0"/>
                      </a:endParaRPr>
                    </a:p>
                  </a:txBody>
                  <a:tcPr marL="68580" marR="68580" marT="0" marB="0"/>
                </a:tc>
                <a:tc>
                  <a:txBody>
                    <a:bodyPr/>
                    <a:lstStyle/>
                    <a:p>
                      <a:pPr marL="0" algn="r" defTabSz="914400" rtl="1" eaLnBrk="1" latinLnBrk="0" hangingPunct="1">
                        <a:tabLst>
                          <a:tab pos="3600450" algn="l"/>
                        </a:tabLst>
                      </a:pPr>
                      <a:r>
                        <a:rPr lang="ar-SY" sz="900" kern="1200" dirty="0" smtClean="0">
                          <a:solidFill>
                            <a:schemeClr val="dk1"/>
                          </a:solidFill>
                          <a:effectLst/>
                          <a:latin typeface="Calibri" panose="020F0502020204030204" pitchFamily="34" charset="0"/>
                          <a:ea typeface="+mn-ea"/>
                          <a:cs typeface="Calibri" panose="020F0502020204030204" pitchFamily="34" charset="0"/>
                        </a:rPr>
                        <a:t>وُضِعت هذه المادة الجديدة من أجل بيان الرقابة الداخلية، وهو وثيقة أساسية تقدم للدول الأعضاء تأكيدات بشأن الرقابة الداخلية. </a:t>
                      </a:r>
                      <a:endParaRPr lang="en-US" sz="900" kern="1200" dirty="0" smtClean="0">
                        <a:solidFill>
                          <a:schemeClr val="dk1"/>
                        </a:solidFill>
                        <a:effectLst/>
                        <a:latin typeface="Calibri" panose="020F0502020204030204" pitchFamily="34" charset="0"/>
                        <a:ea typeface="+mn-ea"/>
                        <a:cs typeface="Calibri" panose="020F0502020204030204" pitchFamily="34" charset="0"/>
                      </a:endParaRPr>
                    </a:p>
                  </a:txBody>
                  <a:tcPr marL="68580" marR="68580" marT="0" marB="0"/>
                </a:tc>
                <a:extLst>
                  <a:ext uri="{0D108BD9-81ED-4DB2-BD59-A6C34878D82A}">
                    <a16:rowId xmlns:a16="http://schemas.microsoft.com/office/drawing/2014/main" val="439465455"/>
                  </a:ext>
                </a:extLst>
              </a:tr>
            </a:tbl>
          </a:graphicData>
        </a:graphic>
      </p:graphicFrame>
      <p:sp>
        <p:nvSpPr>
          <p:cNvPr id="6" name="Rectangle 5"/>
          <p:cNvSpPr/>
          <p:nvPr/>
        </p:nvSpPr>
        <p:spPr>
          <a:xfrm>
            <a:off x="469177" y="782583"/>
            <a:ext cx="8075239" cy="307777"/>
          </a:xfrm>
          <a:prstGeom prst="rect">
            <a:avLst/>
          </a:prstGeom>
        </p:spPr>
        <p:txBody>
          <a:bodyPr wrap="square">
            <a:spAutoFit/>
          </a:bodyPr>
          <a:lstStyle/>
          <a:p>
            <a:pPr marL="285750" lvl="0" indent="-285750" algn="r" rtl="1">
              <a:buClr>
                <a:schemeClr val="accent5">
                  <a:lumMod val="50000"/>
                </a:schemeClr>
              </a:buClr>
              <a:buSzPct val="100000"/>
              <a:buFont typeface="Wingdings" panose="05000000000000000000" pitchFamily="2" charset="2"/>
              <a:buChar char="q"/>
            </a:pPr>
            <a:r>
              <a:rPr lang="ar-SY" sz="1400" dirty="0">
                <a:solidFill>
                  <a:schemeClr val="accent1">
                    <a:lumMod val="10000"/>
                  </a:schemeClr>
                </a:solidFill>
                <a:latin typeface="Calibri" panose="020F0502020204030204" pitchFamily="34" charset="0"/>
                <a:cs typeface="Calibri" panose="020F0502020204030204" pitchFamily="34" charset="0"/>
              </a:rPr>
              <a:t>يتضمن هذا الجدول 5 </a:t>
            </a:r>
            <a:r>
              <a:rPr lang="ar-SY" sz="1400" dirty="0">
                <a:solidFill>
                  <a:schemeClr val="accent6"/>
                </a:solidFill>
                <a:latin typeface="Calibri" panose="020F0502020204030204" pitchFamily="34" charset="0"/>
                <a:cs typeface="Calibri" panose="020F0502020204030204" pitchFamily="34" charset="0"/>
              </a:rPr>
              <a:t>مواد </a:t>
            </a:r>
            <a:r>
              <a:rPr lang="ar-SY" sz="1400" dirty="0" smtClean="0">
                <a:solidFill>
                  <a:schemeClr val="accent1">
                    <a:lumMod val="10000"/>
                  </a:schemeClr>
                </a:solidFill>
                <a:latin typeface="Calibri" panose="020F0502020204030204" pitchFamily="34" charset="0"/>
                <a:cs typeface="Calibri" panose="020F0502020204030204" pitchFamily="34" charset="0"/>
              </a:rPr>
              <a:t>مقترحة جديدة</a:t>
            </a:r>
            <a:endParaRPr lang="en-US" sz="1400" dirty="0">
              <a:solidFill>
                <a:schemeClr val="accent1">
                  <a:lumMod val="1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836859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05979"/>
            <a:ext cx="8229600" cy="493776"/>
          </a:xfrm>
          <a:solidFill>
            <a:schemeClr val="accent1">
              <a:lumMod val="75000"/>
            </a:schemeClr>
          </a:solidFill>
          <a:ln>
            <a:solidFill>
              <a:srgbClr val="0070C0"/>
            </a:solidFill>
          </a:ln>
        </p:spPr>
        <p:txBody>
          <a:bodyPr/>
          <a:lstStyle/>
          <a:p>
            <a:pPr algn="ctr" rtl="1"/>
            <a:r>
              <a:rPr lang="ar-SY" b="1" dirty="0" smtClean="0">
                <a:solidFill>
                  <a:schemeClr val="accent5">
                    <a:lumMod val="10000"/>
                  </a:schemeClr>
                </a:solidFill>
                <a:latin typeface="Calibri" panose="020F0502020204030204" pitchFamily="34" charset="0"/>
                <a:cs typeface="Calibri" panose="020F0502020204030204" pitchFamily="34" charset="0"/>
              </a:rPr>
              <a:t>المادتان المقترحتان للتعديل</a:t>
            </a:r>
            <a:endParaRPr lang="fr-CH" b="1" dirty="0" smtClean="0">
              <a:solidFill>
                <a:schemeClr val="accent5">
                  <a:lumMod val="10000"/>
                </a:schemeClr>
              </a:solidFill>
              <a:latin typeface="Calibri" panose="020F0502020204030204" pitchFamily="34" charset="0"/>
              <a:cs typeface="Calibri" panose="020F0502020204030204" pitchFamily="34" charset="0"/>
            </a:endParaRPr>
          </a:p>
        </p:txBody>
      </p:sp>
      <p:sp>
        <p:nvSpPr>
          <p:cNvPr id="4099" name="Rectangle 3"/>
          <p:cNvSpPr>
            <a:spLocks noGrp="1" noChangeArrowheads="1"/>
          </p:cNvSpPr>
          <p:nvPr>
            <p:ph type="body" idx="1"/>
          </p:nvPr>
        </p:nvSpPr>
        <p:spPr>
          <a:xfrm>
            <a:off x="472167" y="1173187"/>
            <a:ext cx="8229600" cy="3191261"/>
          </a:xfrm>
        </p:spPr>
        <p:txBody>
          <a:bodyPr/>
          <a:lstStyle/>
          <a:p>
            <a:pPr marL="114300" indent="0">
              <a:buClr>
                <a:schemeClr val="accent5">
                  <a:lumMod val="50000"/>
                </a:schemeClr>
              </a:buClr>
              <a:buSzPct val="100000"/>
              <a:buNone/>
            </a:pPr>
            <a:endParaRPr lang="en-US" sz="1600" dirty="0" smtClean="0"/>
          </a:p>
          <a:p>
            <a:pPr marL="0" indent="0">
              <a:buNone/>
            </a:pPr>
            <a:endParaRPr lang="en-US" sz="1100" dirty="0"/>
          </a:p>
        </p:txBody>
      </p:sp>
      <p:graphicFrame>
        <p:nvGraphicFramePr>
          <p:cNvPr id="2" name="Table 1"/>
          <p:cNvGraphicFramePr>
            <a:graphicFrameLocks noGrp="1"/>
          </p:cNvGraphicFramePr>
          <p:nvPr>
            <p:extLst>
              <p:ext uri="{D42A27DB-BD31-4B8C-83A1-F6EECF244321}">
                <p14:modId xmlns:p14="http://schemas.microsoft.com/office/powerpoint/2010/main" val="2530421244"/>
              </p:ext>
            </p:extLst>
          </p:nvPr>
        </p:nvGraphicFramePr>
        <p:xfrm>
          <a:off x="457200" y="1069062"/>
          <a:ext cx="8229601" cy="2926080"/>
        </p:xfrm>
        <a:graphic>
          <a:graphicData uri="http://schemas.openxmlformats.org/drawingml/2006/table">
            <a:tbl>
              <a:tblPr rtl="1" firstRow="1" firstCol="1" bandRow="1">
                <a:tableStyleId>{21E4AEA4-8DFA-4A89-87EB-49C32662AFE0}</a:tableStyleId>
              </a:tblPr>
              <a:tblGrid>
                <a:gridCol w="730424">
                  <a:extLst>
                    <a:ext uri="{9D8B030D-6E8A-4147-A177-3AD203B41FA5}">
                      <a16:colId xmlns:a16="http://schemas.microsoft.com/office/drawing/2014/main" val="2521934618"/>
                    </a:ext>
                  </a:extLst>
                </a:gridCol>
                <a:gridCol w="864096">
                  <a:extLst>
                    <a:ext uri="{9D8B030D-6E8A-4147-A177-3AD203B41FA5}">
                      <a16:colId xmlns:a16="http://schemas.microsoft.com/office/drawing/2014/main" val="2733110947"/>
                    </a:ext>
                  </a:extLst>
                </a:gridCol>
                <a:gridCol w="2144709">
                  <a:extLst>
                    <a:ext uri="{9D8B030D-6E8A-4147-A177-3AD203B41FA5}">
                      <a16:colId xmlns:a16="http://schemas.microsoft.com/office/drawing/2014/main" val="4056373748"/>
                    </a:ext>
                  </a:extLst>
                </a:gridCol>
                <a:gridCol w="2778437">
                  <a:extLst>
                    <a:ext uri="{9D8B030D-6E8A-4147-A177-3AD203B41FA5}">
                      <a16:colId xmlns:a16="http://schemas.microsoft.com/office/drawing/2014/main" val="3875830861"/>
                    </a:ext>
                  </a:extLst>
                </a:gridCol>
                <a:gridCol w="1711935">
                  <a:extLst>
                    <a:ext uri="{9D8B030D-6E8A-4147-A177-3AD203B41FA5}">
                      <a16:colId xmlns:a16="http://schemas.microsoft.com/office/drawing/2014/main" val="1846972749"/>
                    </a:ext>
                  </a:extLst>
                </a:gridCol>
              </a:tblGrid>
              <a:tr h="339427">
                <a:tc>
                  <a:txBody>
                    <a:bodyPr/>
                    <a:lstStyle/>
                    <a:p>
                      <a:pPr algn="r" rtl="1">
                        <a:tabLst>
                          <a:tab pos="3600450" algn="l"/>
                        </a:tabLst>
                      </a:pPr>
                      <a:r>
                        <a:rPr lang="ar-SY" sz="1000" u="sng" dirty="0" smtClean="0">
                          <a:effectLst/>
                          <a:latin typeface="Calibri" panose="020F0502020204030204" pitchFamily="34" charset="0"/>
                          <a:cs typeface="Calibri" panose="020F0502020204030204" pitchFamily="34" charset="0"/>
                        </a:rPr>
                        <a:t>المادة</a:t>
                      </a:r>
                      <a:endParaRPr lang="en-US" sz="1000" dirty="0">
                        <a:solidFill>
                          <a:schemeClr val="accent5">
                            <a:lumMod val="10000"/>
                          </a:schemeClr>
                        </a:solidFill>
                        <a:effectLst/>
                        <a:latin typeface="Calibri" panose="020F0502020204030204" pitchFamily="34" charset="0"/>
                        <a:cs typeface="Calibri" panose="020F0502020204030204" pitchFamily="34" charset="0"/>
                      </a:endParaRPr>
                    </a:p>
                  </a:txBody>
                  <a:tcPr marL="68580" marR="68580" marT="0" marB="0" anchor="ctr"/>
                </a:tc>
                <a:tc>
                  <a:txBody>
                    <a:bodyPr/>
                    <a:lstStyle/>
                    <a:p>
                      <a:pPr algn="r" rtl="1">
                        <a:tabLst>
                          <a:tab pos="3600450" algn="l"/>
                        </a:tabLst>
                      </a:pPr>
                      <a:r>
                        <a:rPr lang="ar-SY" sz="1000" u="sng" dirty="0" smtClean="0">
                          <a:effectLst/>
                          <a:latin typeface="Calibri" panose="020F0502020204030204" pitchFamily="34" charset="0"/>
                          <a:cs typeface="Calibri" panose="020F0502020204030204" pitchFamily="34" charset="0"/>
                        </a:rPr>
                        <a:t>الموضوع</a:t>
                      </a:r>
                      <a:endParaRPr lang="en-US" sz="1000" dirty="0">
                        <a:solidFill>
                          <a:schemeClr val="accent5">
                            <a:lumMod val="10000"/>
                          </a:schemeClr>
                        </a:solidFill>
                        <a:effectLst/>
                        <a:latin typeface="Calibri" panose="020F0502020204030204" pitchFamily="34" charset="0"/>
                        <a:cs typeface="Calibri" panose="020F0502020204030204" pitchFamily="34" charset="0"/>
                      </a:endParaRPr>
                    </a:p>
                  </a:txBody>
                  <a:tcPr marL="68580" marR="68580" marT="0" marB="0" anchor="ctr"/>
                </a:tc>
                <a:tc>
                  <a:txBody>
                    <a:bodyPr/>
                    <a:lstStyle/>
                    <a:p>
                      <a:pPr algn="r" rtl="1">
                        <a:tabLst>
                          <a:tab pos="3600450" algn="l"/>
                        </a:tabLst>
                      </a:pPr>
                      <a:r>
                        <a:rPr lang="ar-SY" sz="1000" u="sng" dirty="0" smtClean="0">
                          <a:solidFill>
                            <a:schemeClr val="lt1"/>
                          </a:solidFill>
                          <a:effectLst/>
                          <a:latin typeface="Calibri" panose="020F0502020204030204" pitchFamily="34" charset="0"/>
                          <a:cs typeface="Calibri" panose="020F0502020204030204" pitchFamily="34" charset="0"/>
                        </a:rPr>
                        <a:t>النص الحالي</a:t>
                      </a:r>
                      <a:endParaRPr lang="en-US" sz="1000" dirty="0">
                        <a:solidFill>
                          <a:schemeClr val="bg1"/>
                        </a:solidFill>
                        <a:effectLst/>
                        <a:latin typeface="Calibri" panose="020F0502020204030204" pitchFamily="34" charset="0"/>
                        <a:cs typeface="Calibri" panose="020F0502020204030204" pitchFamily="34" charset="0"/>
                      </a:endParaRPr>
                    </a:p>
                  </a:txBody>
                  <a:tcPr marL="68580" marR="68580" marT="0" marB="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tab pos="3600450" algn="l"/>
                        </a:tabLst>
                        <a:defRPr/>
                      </a:pPr>
                      <a:endParaRPr lang="en-US" sz="1000" u="sng" dirty="0" smtClean="0">
                        <a:effectLst/>
                        <a:latin typeface="Calibri" panose="020F0502020204030204" pitchFamily="34" charset="0"/>
                        <a:cs typeface="Calibri" panose="020F050202020403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tab pos="3600450" algn="l"/>
                        </a:tabLst>
                        <a:defRPr/>
                      </a:pPr>
                      <a:r>
                        <a:rPr lang="ar-SY" sz="1000" u="sng" dirty="0" smtClean="0">
                          <a:solidFill>
                            <a:schemeClr val="lt1"/>
                          </a:solidFill>
                          <a:effectLst/>
                          <a:latin typeface="Calibri" panose="020F0502020204030204" pitchFamily="34" charset="0"/>
                          <a:cs typeface="Calibri" panose="020F0502020204030204" pitchFamily="34" charset="0"/>
                        </a:rPr>
                        <a:t>النص الجديد المقترح</a:t>
                      </a:r>
                    </a:p>
                    <a:p>
                      <a:pPr algn="r" rtl="1">
                        <a:tabLst>
                          <a:tab pos="3600450" algn="l"/>
                        </a:tabLst>
                      </a:pPr>
                      <a:endParaRPr lang="en-US" sz="1000" dirty="0">
                        <a:solidFill>
                          <a:schemeClr val="bg1"/>
                        </a:solidFill>
                        <a:effectLst/>
                        <a:latin typeface="Calibri" panose="020F0502020204030204" pitchFamily="34" charset="0"/>
                        <a:cs typeface="Calibri" panose="020F0502020204030204" pitchFamily="34" charset="0"/>
                      </a:endParaRPr>
                    </a:p>
                  </a:txBody>
                  <a:tcPr marL="68580" marR="68580" marT="0" marB="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tab pos="3600450" algn="l"/>
                        </a:tabLst>
                        <a:defRPr/>
                      </a:pPr>
                      <a:endParaRPr lang="en-US" sz="1000" u="sng" dirty="0" smtClean="0">
                        <a:solidFill>
                          <a:schemeClr val="lt1"/>
                        </a:solidFill>
                        <a:effectLst/>
                        <a:latin typeface="Calibri" panose="020F0502020204030204" pitchFamily="34" charset="0"/>
                        <a:cs typeface="Calibri" panose="020F050202020403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tab pos="3600450" algn="l"/>
                        </a:tabLst>
                        <a:defRPr/>
                      </a:pPr>
                      <a:r>
                        <a:rPr lang="ar-SY" sz="1000" u="sng" dirty="0" smtClean="0">
                          <a:solidFill>
                            <a:schemeClr val="lt1"/>
                          </a:solidFill>
                          <a:effectLst/>
                          <a:latin typeface="Calibri" panose="020F0502020204030204" pitchFamily="34" charset="0"/>
                          <a:cs typeface="Calibri" panose="020F0502020204030204" pitchFamily="34" charset="0"/>
                        </a:rPr>
                        <a:t>سبب التغيير</a:t>
                      </a:r>
                      <a:endParaRPr lang="en-US" sz="1000" u="sng" baseline="0" dirty="0" smtClean="0">
                        <a:solidFill>
                          <a:schemeClr val="lt1"/>
                        </a:solidFill>
                        <a:effectLst/>
                        <a:latin typeface="Calibri" panose="020F0502020204030204" pitchFamily="34" charset="0"/>
                        <a:cs typeface="Calibri" panose="020F050202020403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tab pos="3600450" algn="l"/>
                        </a:tabLst>
                        <a:defRPr/>
                      </a:pPr>
                      <a:endParaRPr lang="en-US" sz="1000" dirty="0">
                        <a:solidFill>
                          <a:schemeClr val="bg1"/>
                        </a:solidFill>
                        <a:effectLst/>
                        <a:latin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247748153"/>
                  </a:ext>
                </a:extLst>
              </a:tr>
              <a:tr h="1285366">
                <a:tc>
                  <a:txBody>
                    <a:bodyPr/>
                    <a:lstStyle/>
                    <a:p>
                      <a:pPr algn="r" rtl="1">
                        <a:tabLst>
                          <a:tab pos="3600450" algn="l"/>
                        </a:tabLst>
                      </a:pPr>
                      <a:r>
                        <a:rPr lang="ar-SY" sz="900" dirty="0" smtClean="0">
                          <a:effectLst/>
                          <a:latin typeface="Calibri" panose="020F0502020204030204" pitchFamily="34" charset="0"/>
                          <a:cs typeface="Calibri" panose="020F0502020204030204" pitchFamily="34" charset="0"/>
                        </a:rPr>
                        <a:t>2.1</a:t>
                      </a:r>
                      <a:endParaRPr lang="en-US" sz="900" dirty="0" smtClean="0">
                        <a:effectLst/>
                        <a:latin typeface="Calibri" panose="020F0502020204030204" pitchFamily="34" charset="0"/>
                        <a:cs typeface="Calibri" panose="020F0502020204030204" pitchFamily="34" charset="0"/>
                      </a:endParaRPr>
                    </a:p>
                  </a:txBody>
                  <a:tcPr marL="68580" marR="68580" marT="0" marB="0"/>
                </a:tc>
                <a:tc>
                  <a:txBody>
                    <a:bodyPr/>
                    <a:lstStyle/>
                    <a:p>
                      <a:pPr algn="r" rtl="1">
                        <a:tabLst>
                          <a:tab pos="3600450" algn="l"/>
                        </a:tabLst>
                      </a:pPr>
                      <a:r>
                        <a:rPr lang="ar-SY" sz="900" dirty="0" smtClean="0">
                          <a:effectLst/>
                          <a:latin typeface="Calibri" panose="020F0502020204030204" pitchFamily="34" charset="0"/>
                          <a:cs typeface="Calibri" panose="020F0502020204030204" pitchFamily="34" charset="0"/>
                        </a:rPr>
                        <a:t>المسؤولية الشخصية </a:t>
                      </a:r>
                    </a:p>
                    <a:p>
                      <a:pPr algn="r" rtl="1">
                        <a:tabLst>
                          <a:tab pos="3600450" algn="l"/>
                        </a:tabLst>
                      </a:pPr>
                      <a:r>
                        <a:rPr lang="ar-SY" sz="900" dirty="0" smtClean="0">
                          <a:effectLst/>
                          <a:latin typeface="Calibri" panose="020F0502020204030204" pitchFamily="34" charset="0"/>
                          <a:cs typeface="Calibri" panose="020F0502020204030204" pitchFamily="34" charset="0"/>
                        </a:rPr>
                        <a:t>والمالية</a:t>
                      </a:r>
                      <a:endParaRPr lang="ar-SY" sz="900" dirty="0" smtClean="0">
                        <a:effectLst/>
                        <a:latin typeface="Calibri" panose="020F0502020204030204" pitchFamily="34" charset="0"/>
                        <a:cs typeface="Calibri" panose="020F0502020204030204" pitchFamily="34" charset="0"/>
                      </a:endParaRPr>
                    </a:p>
                  </a:txBody>
                  <a:tcPr marL="68580" marR="68580" marT="0" marB="0"/>
                </a:tc>
                <a:tc>
                  <a:txBody>
                    <a:bodyPr/>
                    <a:lstStyle/>
                    <a:p>
                      <a:pPr algn="r" rtl="1">
                        <a:tabLst>
                          <a:tab pos="3600450" algn="l"/>
                        </a:tabLst>
                      </a:pPr>
                      <a:r>
                        <a:rPr lang="ar-SY" sz="900" dirty="0" smtClean="0">
                          <a:effectLst/>
                          <a:latin typeface="Calibri" panose="020F0502020204030204" pitchFamily="34" charset="0"/>
                          <a:cs typeface="Calibri" panose="020F0502020204030204" pitchFamily="34" charset="0"/>
                        </a:rPr>
                        <a:t>القاعدة 2.101 </a:t>
                      </a:r>
                    </a:p>
                    <a:p>
                      <a:pPr algn="r" rtl="1">
                        <a:tabLst>
                          <a:tab pos="3600450" algn="l"/>
                        </a:tabLst>
                      </a:pPr>
                      <a:r>
                        <a:rPr lang="ar-SY" sz="900" dirty="0" smtClean="0">
                          <a:effectLst/>
                          <a:latin typeface="Calibri" panose="020F0502020204030204" pitchFamily="34" charset="0"/>
                          <a:cs typeface="Calibri" panose="020F0502020204030204" pitchFamily="34" charset="0"/>
                        </a:rPr>
                        <a:t>على جميع المُستخدَمين في المنظمة الامتثال لأحكام النظام المالي ولائحته والتعميمات الإدارية التي تصدر في هذا الصدد وتشفع بهذا النظام ولائحته. وأي مستخدم يخالف النظام المالي ولائحته أو التعليمات الإدارية الصادرة في هذا الصدد، يعتبر مسؤولاً مسؤولية شخصية ومالية عن نتائج أعماله.</a:t>
                      </a:r>
                    </a:p>
                    <a:p>
                      <a:pPr algn="r" rtl="1">
                        <a:tabLst>
                          <a:tab pos="3600450" algn="l"/>
                        </a:tabLst>
                      </a:pPr>
                      <a:endParaRPr lang="en-US" sz="900" dirty="0" smtClean="0">
                        <a:effectLst/>
                        <a:latin typeface="Calibri" panose="020F0502020204030204" pitchFamily="34" charset="0"/>
                        <a:cs typeface="Calibri" panose="020F0502020204030204" pitchFamily="34" charset="0"/>
                      </a:endParaRPr>
                    </a:p>
                  </a:txBody>
                  <a:tcPr marL="68580" marR="68580" marT="0" marB="0"/>
                </a:tc>
                <a:tc>
                  <a:txBody>
                    <a:bodyPr/>
                    <a:lstStyle/>
                    <a:p>
                      <a:pPr algn="r" rtl="1">
                        <a:tabLst>
                          <a:tab pos="3600450" algn="l"/>
                        </a:tabLst>
                      </a:pPr>
                      <a:r>
                        <a:rPr lang="ar-SY" sz="900" dirty="0" smtClean="0">
                          <a:effectLst/>
                          <a:latin typeface="Calibri" panose="020F0502020204030204" pitchFamily="34" charset="0"/>
                          <a:cs typeface="Calibri" panose="020F0502020204030204" pitchFamily="34" charset="0"/>
                        </a:rPr>
                        <a:t>جميع المسؤولين المُكلَّفين والمناوبين لهم مسؤولون أمام المدير العام عن تنفيذ برنامج العمل والميزانية الذي فُوِّضت لهم سلطة تنفيذه، ويخضعون للمساءلة عن تحقيق النتائج وفقاً للنظام المالي ولائحته.</a:t>
                      </a:r>
                      <a:endParaRPr lang="en-US" sz="900" dirty="0">
                        <a:effectLst/>
                        <a:latin typeface="Calibri" panose="020F0502020204030204" pitchFamily="34" charset="0"/>
                        <a:cs typeface="Calibri" panose="020F0502020204030204" pitchFamily="34" charset="0"/>
                      </a:endParaRPr>
                    </a:p>
                  </a:txBody>
                  <a:tcPr marL="68580" marR="68580" marT="0" marB="0"/>
                </a:tc>
                <a:tc>
                  <a:txBody>
                    <a:bodyPr/>
                    <a:lstStyle/>
                    <a:p>
                      <a:pPr algn="r" rtl="1">
                        <a:tabLst>
                          <a:tab pos="3600450" algn="l"/>
                        </a:tabLst>
                      </a:pPr>
                      <a:r>
                        <a:rPr lang="en-US" sz="900" dirty="0" smtClean="0">
                          <a:effectLst/>
                          <a:latin typeface="Calibri" panose="020F0502020204030204" pitchFamily="34" charset="0"/>
                          <a:cs typeface="Calibri" panose="020F0502020204030204" pitchFamily="34" charset="0"/>
                        </a:rPr>
                        <a:t> </a:t>
                      </a:r>
                      <a:endParaRPr lang="en-US" sz="900" dirty="0" smtClean="0">
                        <a:effectLst/>
                        <a:latin typeface="Calibri" panose="020F0502020204030204" pitchFamily="34" charset="0"/>
                        <a:cs typeface="Calibri" panose="020F0502020204030204" pitchFamily="34" charset="0"/>
                      </a:endParaRPr>
                    </a:p>
                    <a:p>
                      <a:pPr algn="r" rtl="1">
                        <a:tabLst>
                          <a:tab pos="3600450" algn="l"/>
                        </a:tabLst>
                      </a:pPr>
                      <a:r>
                        <a:rPr lang="ar-SY" sz="900" dirty="0" smtClean="0">
                          <a:effectLst/>
                          <a:latin typeface="Calibri" panose="020F0502020204030204" pitchFamily="34" charset="0"/>
                          <a:cs typeface="Calibri" panose="020F0502020204030204" pitchFamily="34" charset="0"/>
                        </a:rPr>
                        <a:t>أُجري هذا التغيير للاتساق مع تمكين الموظفين على النحو الوارد في النتائج المرتقبة لأساس الخطة الاستراتيجية المتوسطة الأجل. فعُزِّزت أحكام مساءلة:</a:t>
                      </a:r>
                    </a:p>
                    <a:p>
                      <a:pPr algn="r" rtl="1">
                        <a:tabLst>
                          <a:tab pos="3600450" algn="l"/>
                        </a:tabLst>
                      </a:pPr>
                      <a:r>
                        <a:rPr lang="ar-SY" sz="900" dirty="0" smtClean="0">
                          <a:effectLst/>
                          <a:latin typeface="Calibri" panose="020F0502020204030204" pitchFamily="34" charset="0"/>
                          <a:cs typeface="Calibri" panose="020F0502020204030204" pitchFamily="34" charset="0"/>
                        </a:rPr>
                        <a:t>"1"	المسؤولين الذين فُوِّضت إليهم سلطة تنفيذ برنامج العمل والميزانية وتحقيق النتائج.</a:t>
                      </a:r>
                    </a:p>
                    <a:p>
                      <a:pPr algn="r" rtl="1">
                        <a:tabLst>
                          <a:tab pos="3600450" algn="l"/>
                        </a:tabLst>
                      </a:pPr>
                      <a:r>
                        <a:rPr lang="ar-SY" sz="900" dirty="0" smtClean="0">
                          <a:effectLst/>
                          <a:latin typeface="Calibri" panose="020F0502020204030204" pitchFamily="34" charset="0"/>
                          <a:cs typeface="Calibri" panose="020F0502020204030204" pitchFamily="34" charset="0"/>
                        </a:rPr>
                        <a:t> </a:t>
                      </a:r>
                    </a:p>
                    <a:p>
                      <a:pPr algn="r" rtl="1">
                        <a:tabLst>
                          <a:tab pos="3600450" algn="l"/>
                        </a:tabLst>
                      </a:pPr>
                      <a:r>
                        <a:rPr lang="ar-SY" sz="900" dirty="0" smtClean="0">
                          <a:effectLst/>
                          <a:latin typeface="Calibri" panose="020F0502020204030204" pitchFamily="34" charset="0"/>
                          <a:cs typeface="Calibri" panose="020F0502020204030204" pitchFamily="34" charset="0"/>
                        </a:rPr>
                        <a:t>"2"	وجميع المُستخدمين في المنظمة فيما يتعلق بامتثالهم للنظام المالي ولائحته. </a:t>
                      </a:r>
                    </a:p>
                  </a:txBody>
                  <a:tcPr marL="68580" marR="68580" marT="0" marB="0"/>
                </a:tc>
                <a:extLst>
                  <a:ext uri="{0D108BD9-81ED-4DB2-BD59-A6C34878D82A}">
                    <a16:rowId xmlns:a16="http://schemas.microsoft.com/office/drawing/2014/main" val="990582903"/>
                  </a:ext>
                </a:extLst>
              </a:tr>
              <a:tr h="867235">
                <a:tc>
                  <a:txBody>
                    <a:bodyPr/>
                    <a:lstStyle/>
                    <a:p>
                      <a:pPr marL="0" marR="0" lvl="0" indent="0" algn="r" defTabSz="914400" rtl="1" eaLnBrk="1" fontAlgn="auto" latinLnBrk="0" hangingPunct="1">
                        <a:lnSpc>
                          <a:spcPct val="100000"/>
                        </a:lnSpc>
                        <a:spcBef>
                          <a:spcPts val="0"/>
                        </a:spcBef>
                        <a:spcAft>
                          <a:spcPts val="0"/>
                        </a:spcAft>
                        <a:buClrTx/>
                        <a:buSzTx/>
                        <a:buFontTx/>
                        <a:buNone/>
                        <a:tabLst>
                          <a:tab pos="3600450" algn="l"/>
                        </a:tabLst>
                        <a:defRPr/>
                      </a:pPr>
                      <a:r>
                        <a:rPr lang="ar-SY" sz="900" dirty="0" smtClean="0">
                          <a:effectLst/>
                          <a:latin typeface="Calibri" panose="020F0502020204030204" pitchFamily="34" charset="0"/>
                          <a:cs typeface="Calibri" panose="020F0502020204030204" pitchFamily="34" charset="0"/>
                        </a:rPr>
                        <a:t>3.1</a:t>
                      </a:r>
                      <a:endParaRPr lang="en-US" sz="900" dirty="0" smtClean="0">
                        <a:solidFill>
                          <a:schemeClr val="accent5">
                            <a:lumMod val="10000"/>
                          </a:schemeClr>
                        </a:solidFill>
                        <a:effectLst/>
                        <a:latin typeface="Calibri" panose="020F0502020204030204" pitchFamily="34" charset="0"/>
                        <a:cs typeface="Calibri" panose="020F0502020204030204" pitchFamily="34" charset="0"/>
                      </a:endParaRPr>
                    </a:p>
                    <a:p>
                      <a:pPr algn="r" rtl="1">
                        <a:tabLst>
                          <a:tab pos="3600450" algn="l"/>
                        </a:tabLst>
                      </a:pPr>
                      <a:endParaRPr lang="en-US" sz="900" dirty="0" smtClean="0">
                        <a:solidFill>
                          <a:schemeClr val="accent5">
                            <a:lumMod val="10000"/>
                          </a:schemeClr>
                        </a:solidFill>
                        <a:effectLst/>
                        <a:latin typeface="Calibri" panose="020F0502020204030204" pitchFamily="34" charset="0"/>
                        <a:cs typeface="Calibri" panose="020F0502020204030204" pitchFamily="34" charset="0"/>
                      </a:endParaRPr>
                    </a:p>
                  </a:txBody>
                  <a:tcPr marL="68580" marR="68580" marT="0" marB="0"/>
                </a:tc>
                <a:tc>
                  <a:txBody>
                    <a:bodyPr/>
                    <a:lstStyle/>
                    <a:p>
                      <a:pPr marL="0" marR="0" lvl="0" indent="0" algn="r" defTabSz="914400" rtl="1" eaLnBrk="1" fontAlgn="auto" latinLnBrk="0" hangingPunct="1">
                        <a:lnSpc>
                          <a:spcPct val="100000"/>
                        </a:lnSpc>
                        <a:spcBef>
                          <a:spcPts val="0"/>
                        </a:spcBef>
                        <a:spcAft>
                          <a:spcPts val="0"/>
                        </a:spcAft>
                        <a:buClrTx/>
                        <a:buSzTx/>
                        <a:buFontTx/>
                        <a:buNone/>
                        <a:tabLst>
                          <a:tab pos="3600450" algn="l"/>
                        </a:tabLst>
                        <a:defRPr/>
                      </a:pPr>
                      <a:r>
                        <a:rPr lang="ar-SY" sz="900" dirty="0" smtClean="0">
                          <a:effectLst/>
                          <a:latin typeface="Calibri" panose="020F0502020204030204" pitchFamily="34" charset="0"/>
                          <a:cs typeface="Calibri" panose="020F0502020204030204" pitchFamily="34" charset="0"/>
                        </a:rPr>
                        <a:t>التخطيط والفترات المالية</a:t>
                      </a:r>
                      <a:endParaRPr lang="en-US" sz="900" dirty="0">
                        <a:effectLst/>
                        <a:latin typeface="Calibri" panose="020F0502020204030204" pitchFamily="34" charset="0"/>
                        <a:cs typeface="Calibri" panose="020F0502020204030204" pitchFamily="34" charset="0"/>
                      </a:endParaRPr>
                    </a:p>
                  </a:txBody>
                  <a:tcPr marL="68580" marR="68580" marT="0" marB="0"/>
                </a:tc>
                <a:tc>
                  <a:txBody>
                    <a:bodyPr/>
                    <a:lstStyle/>
                    <a:p>
                      <a:pPr algn="r" rtl="1">
                        <a:tabLst>
                          <a:tab pos="3600450" algn="l"/>
                        </a:tabLst>
                      </a:pPr>
                      <a:endParaRPr lang="en-US" sz="900" dirty="0">
                        <a:effectLst/>
                        <a:latin typeface="Calibri" panose="020F0502020204030204" pitchFamily="34" charset="0"/>
                        <a:cs typeface="Calibri" panose="020F0502020204030204" pitchFamily="34" charset="0"/>
                      </a:endParaRPr>
                    </a:p>
                  </a:txBody>
                  <a:tcPr marL="68580" marR="68580" marT="0" marB="0"/>
                </a:tc>
                <a:tc>
                  <a:txBody>
                    <a:bodyPr/>
                    <a:lstStyle/>
                    <a:p>
                      <a:pPr algn="r" rtl="1">
                        <a:tabLst>
                          <a:tab pos="3600450" algn="l"/>
                        </a:tabLst>
                      </a:pPr>
                      <a:r>
                        <a:rPr lang="ar-SY" sz="900" dirty="0" smtClean="0">
                          <a:effectLst/>
                          <a:latin typeface="Calibri" panose="020F0502020204030204" pitchFamily="34" charset="0"/>
                          <a:cs typeface="Calibri" panose="020F0502020204030204" pitchFamily="34" charset="0"/>
                        </a:rPr>
                        <a:t>لأغراض النظام المالي ولائحته، تكون فترات التخطيط والإبلاغ على النحو الآتي:</a:t>
                      </a:r>
                    </a:p>
                    <a:p>
                      <a:pPr algn="r" rtl="1">
                        <a:tabLst>
                          <a:tab pos="3600450" algn="l"/>
                        </a:tabLst>
                      </a:pPr>
                      <a:r>
                        <a:rPr lang="ar-SY" sz="900" dirty="0" smtClean="0">
                          <a:effectLst/>
                          <a:latin typeface="Calibri" panose="020F0502020204030204" pitchFamily="34" charset="0"/>
                          <a:cs typeface="Calibri" panose="020F0502020204030204" pitchFamily="34" charset="0"/>
                        </a:rPr>
                        <a:t>1. تضع </a:t>
                      </a:r>
                      <a:r>
                        <a:rPr lang="ar-SY" sz="900" dirty="0" err="1" smtClean="0">
                          <a:effectLst/>
                          <a:latin typeface="Calibri" panose="020F0502020204030204" pitchFamily="34" charset="0"/>
                          <a:cs typeface="Calibri" panose="020F0502020204030204" pitchFamily="34" charset="0"/>
                        </a:rPr>
                        <a:t>الويبو</a:t>
                      </a:r>
                      <a:r>
                        <a:rPr lang="ar-SY" sz="900" dirty="0" smtClean="0">
                          <a:effectLst/>
                          <a:latin typeface="Calibri" panose="020F0502020204030204" pitchFamily="34" charset="0"/>
                          <a:cs typeface="Calibri" panose="020F0502020204030204" pitchFamily="34" charset="0"/>
                        </a:rPr>
                        <a:t> خطة استراتيجية متوسطة الأجل تشمل فترة التخطيط التي يحددها المدير العام؛</a:t>
                      </a:r>
                    </a:p>
                    <a:p>
                      <a:pPr algn="r" rtl="1">
                        <a:tabLst>
                          <a:tab pos="3600450" algn="l"/>
                        </a:tabLst>
                      </a:pPr>
                      <a:r>
                        <a:rPr lang="ar-SY" sz="900" dirty="0" smtClean="0">
                          <a:effectLst/>
                          <a:latin typeface="Calibri" panose="020F0502020204030204" pitchFamily="34" charset="0"/>
                          <a:cs typeface="Calibri" panose="020F0502020204030204" pitchFamily="34" charset="0"/>
                        </a:rPr>
                        <a:t>2. وتبلغ فترة تخطيط برنامج العمل والميزانية سنتين؛</a:t>
                      </a:r>
                    </a:p>
                    <a:p>
                      <a:pPr algn="r" rtl="1">
                        <a:tabLst>
                          <a:tab pos="3600450" algn="l"/>
                        </a:tabLst>
                      </a:pPr>
                      <a:r>
                        <a:rPr lang="ar-SY" sz="900" dirty="0" smtClean="0">
                          <a:effectLst/>
                          <a:latin typeface="Calibri" panose="020F0502020204030204" pitchFamily="34" charset="0"/>
                          <a:cs typeface="Calibri" panose="020F0502020204030204" pitchFamily="34" charset="0"/>
                        </a:rPr>
                        <a:t>3. والفترة المالية لغرض المحاسبة وإعداد البيانات المالية وفقاً للمعايير المحاسبية الدولية للقطاع العام تتألف من سنة تقويمية واحدة.</a:t>
                      </a:r>
                      <a:endParaRPr lang="ar-SY" sz="900" dirty="0" smtClean="0">
                        <a:effectLst/>
                        <a:latin typeface="Calibri" panose="020F0502020204030204" pitchFamily="34" charset="0"/>
                        <a:cs typeface="Calibri" panose="020F0502020204030204" pitchFamily="34" charset="0"/>
                      </a:endParaRPr>
                    </a:p>
                  </a:txBody>
                  <a:tcPr marL="68580" marR="68580" marT="0" marB="0"/>
                </a:tc>
                <a:tc>
                  <a:txBody>
                    <a:bodyPr/>
                    <a:lstStyle/>
                    <a:p>
                      <a:pPr algn="r" rtl="1">
                        <a:tabLst>
                          <a:tab pos="3600450" algn="l"/>
                        </a:tabLst>
                      </a:pPr>
                      <a:r>
                        <a:rPr lang="ar-SY" sz="900" dirty="0" smtClean="0">
                          <a:effectLst/>
                          <a:latin typeface="Calibri" panose="020F0502020204030204" pitchFamily="34" charset="0"/>
                          <a:cs typeface="Calibri" panose="020F0502020204030204" pitchFamily="34" charset="0"/>
                        </a:rPr>
                        <a:t>أُجريت هذه التغييرات لتوضيح فترات التخطيط تمييزاً لها عن الفترات المحاسبية والمالية.</a:t>
                      </a:r>
                      <a:endParaRPr lang="en-US" sz="900" dirty="0">
                        <a:effectLst/>
                        <a:latin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891029740"/>
                  </a:ext>
                </a:extLst>
              </a:tr>
            </a:tbl>
          </a:graphicData>
        </a:graphic>
      </p:graphicFrame>
      <p:sp>
        <p:nvSpPr>
          <p:cNvPr id="10" name="Rectangle 9"/>
          <p:cNvSpPr/>
          <p:nvPr/>
        </p:nvSpPr>
        <p:spPr>
          <a:xfrm>
            <a:off x="469177" y="782583"/>
            <a:ext cx="8075239" cy="307777"/>
          </a:xfrm>
          <a:prstGeom prst="rect">
            <a:avLst/>
          </a:prstGeom>
        </p:spPr>
        <p:txBody>
          <a:bodyPr wrap="square">
            <a:spAutoFit/>
          </a:bodyPr>
          <a:lstStyle/>
          <a:p>
            <a:pPr marL="285750" lvl="0" indent="-285750" algn="r" rtl="1">
              <a:buClr>
                <a:schemeClr val="accent5">
                  <a:lumMod val="50000"/>
                </a:schemeClr>
              </a:buClr>
              <a:buSzPct val="100000"/>
              <a:buFont typeface="Wingdings" panose="05000000000000000000" pitchFamily="2" charset="2"/>
              <a:buChar char="q"/>
            </a:pPr>
            <a:r>
              <a:rPr lang="ar-SY" sz="1400" dirty="0">
                <a:solidFill>
                  <a:schemeClr val="accent1">
                    <a:lumMod val="10000"/>
                  </a:schemeClr>
                </a:solidFill>
                <a:latin typeface="Calibri" panose="020F0502020204030204" pitchFamily="34" charset="0"/>
                <a:cs typeface="Calibri" panose="020F0502020204030204" pitchFamily="34" charset="0"/>
              </a:rPr>
              <a:t>يتضمن هذا الجدول </a:t>
            </a:r>
            <a:r>
              <a:rPr lang="ar-SY" sz="1400" dirty="0">
                <a:solidFill>
                  <a:schemeClr val="accent6"/>
                </a:solidFill>
                <a:latin typeface="Calibri" panose="020F0502020204030204" pitchFamily="34" charset="0"/>
                <a:cs typeface="Calibri" panose="020F0502020204030204" pitchFamily="34" charset="0"/>
              </a:rPr>
              <a:t>المادتين</a:t>
            </a:r>
            <a:r>
              <a:rPr lang="ar-SY" sz="1400" dirty="0" smtClean="0">
                <a:solidFill>
                  <a:schemeClr val="accent1">
                    <a:lumMod val="10000"/>
                  </a:schemeClr>
                </a:solidFill>
                <a:latin typeface="Calibri" panose="020F0502020204030204" pitchFamily="34" charset="0"/>
                <a:cs typeface="Calibri" panose="020F0502020204030204" pitchFamily="34" charset="0"/>
              </a:rPr>
              <a:t> </a:t>
            </a:r>
            <a:r>
              <a:rPr lang="ar-SY" sz="1400" dirty="0">
                <a:solidFill>
                  <a:schemeClr val="accent1">
                    <a:lumMod val="10000"/>
                  </a:schemeClr>
                </a:solidFill>
                <a:latin typeface="Calibri" panose="020F0502020204030204" pitchFamily="34" charset="0"/>
                <a:cs typeface="Calibri" panose="020F0502020204030204" pitchFamily="34" charset="0"/>
              </a:rPr>
              <a:t>المقترحتين للتعديل </a:t>
            </a:r>
            <a:r>
              <a:rPr lang="ar-SY" sz="1400" dirty="0" smtClean="0">
                <a:solidFill>
                  <a:schemeClr val="accent1">
                    <a:lumMod val="10000"/>
                  </a:schemeClr>
                </a:solidFill>
                <a:latin typeface="Calibri" panose="020F0502020204030204" pitchFamily="34" charset="0"/>
                <a:cs typeface="Calibri" panose="020F0502020204030204" pitchFamily="34" charset="0"/>
              </a:rPr>
              <a:t>الموضوعي</a:t>
            </a:r>
            <a:endParaRPr lang="en-US" sz="1400" dirty="0">
              <a:solidFill>
                <a:schemeClr val="accent1">
                  <a:lumMod val="1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3287982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late_french 16x9">
  <a:themeElements>
    <a:clrScheme name="template_englis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_english">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template_englis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_englis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_englis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_englis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_englis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_englis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_englis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_englis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_englis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_englis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_englis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_englis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template_french 16x9.potx</Template>
  <TotalTime>2505</TotalTime>
  <Words>3822</Words>
  <Application>Microsoft Office PowerPoint</Application>
  <PresentationFormat>On-screen Show (16:9)</PresentationFormat>
  <Paragraphs>468</Paragraphs>
  <Slides>17</Slides>
  <Notes>15</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17</vt:i4>
      </vt:variant>
    </vt:vector>
  </HeadingPairs>
  <TitlesOfParts>
    <vt:vector size="30" baseType="lpstr">
      <vt:lpstr>맑은 고딕</vt:lpstr>
      <vt:lpstr>ＭＳ Ｐゴシック</vt:lpstr>
      <vt:lpstr>SimSun</vt:lpstr>
      <vt:lpstr>Arial</vt:lpstr>
      <vt:lpstr>Arial Black</vt:lpstr>
      <vt:lpstr>Calibri</vt:lpstr>
      <vt:lpstr>Helvetica</vt:lpstr>
      <vt:lpstr>Microsoft Sans Serif</vt:lpstr>
      <vt:lpstr>Trebuchet MS</vt:lpstr>
      <vt:lpstr>Verdana</vt:lpstr>
      <vt:lpstr>Wingdings</vt:lpstr>
      <vt:lpstr>ヒラギノ角ゴ Pro W3</vt:lpstr>
      <vt:lpstr>template_french 16x9</vt:lpstr>
      <vt:lpstr>PowerPoint Presentation</vt:lpstr>
      <vt:lpstr>لم الآن؟ / أسباب التغيير</vt:lpstr>
      <vt:lpstr>تحليلات النظام المالي ولائحته</vt:lpstr>
      <vt:lpstr>التعديلات المقترحة على النظام المالي ولائحته - الهيكل</vt:lpstr>
      <vt:lpstr>الإطار التنظيمي للويبو</vt:lpstr>
      <vt:lpstr>النسخة المعدلة المقترحة للنظام المالي ولائحته - نظرة عامة على التعديلات</vt:lpstr>
      <vt:lpstr>عرض عالي المستوى للتغييرات في النظام المالي ولائحته</vt:lpstr>
      <vt:lpstr>المواد المقترحة الجديدة </vt:lpstr>
      <vt:lpstr>المادتان المقترحتان للتعديل</vt:lpstr>
      <vt:lpstr>المواد المقترح حذفها</vt:lpstr>
      <vt:lpstr>المواد المقترح حذفها (تتمة)</vt:lpstr>
      <vt:lpstr>القواعد المقترحة الجديدة</vt:lpstr>
      <vt:lpstr>القواعد المقترحة الجديدة (تتمة)</vt:lpstr>
      <vt:lpstr> استعراض مراجع الحسابات الخارجي</vt:lpstr>
      <vt:lpstr>استعراض اللجنة الاستشارية المستقلة للرقابة </vt:lpstr>
      <vt:lpstr>الجدول الزمني</vt:lpstr>
      <vt:lpstr>PowerPoint Presentation</vt:lpstr>
    </vt:vector>
  </TitlesOfParts>
  <Company>WIPO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MOSCATELLI Amina</dc:creator>
  <cp:keywords>FOR OFFICIAL USE ONLY</cp:keywords>
  <cp:lastModifiedBy>ALAKHRAS Basel</cp:lastModifiedBy>
  <cp:revision>296</cp:revision>
  <dcterms:created xsi:type="dcterms:W3CDTF">2010-05-03T08:25:15Z</dcterms:created>
  <dcterms:modified xsi:type="dcterms:W3CDTF">2022-06-27T14:36:30Z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8ef5701b-99be-47a8-b0a7-04cb005cb5e8</vt:lpwstr>
  </property>
  <property fmtid="{D5CDD505-2E9C-101B-9397-08002B2CF9AE}" pid="3" name="TCSClassification">
    <vt:lpwstr>FOR OFFICIAL USE ONLY</vt:lpwstr>
  </property>
  <property fmtid="{D5CDD505-2E9C-101B-9397-08002B2CF9AE}" pid="4" name="Classification">
    <vt:lpwstr>For Official Use Only</vt:lpwstr>
  </property>
  <property fmtid="{D5CDD505-2E9C-101B-9397-08002B2CF9AE}" pid="5" name="VisualMarkings">
    <vt:lpwstr>Footer</vt:lpwstr>
  </property>
  <property fmtid="{D5CDD505-2E9C-101B-9397-08002B2CF9AE}" pid="6" name="Alignment">
    <vt:lpwstr>Centre</vt:lpwstr>
  </property>
  <property fmtid="{D5CDD505-2E9C-101B-9397-08002B2CF9AE}" pid="7" name="Language">
    <vt:lpwstr>English</vt:lpwstr>
  </property>
</Properties>
</file>