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6"/>
  </p:notesMasterIdLst>
  <p:handoutMasterIdLst>
    <p:handoutMasterId r:id="rId127"/>
  </p:handoutMasterIdLst>
  <p:sldIdLst>
    <p:sldId id="258" r:id="rId2"/>
    <p:sldId id="259" r:id="rId3"/>
    <p:sldId id="260" r:id="rId4"/>
    <p:sldId id="261" r:id="rId5"/>
    <p:sldId id="262" r:id="rId6"/>
    <p:sldId id="325" r:id="rId7"/>
    <p:sldId id="383" r:id="rId8"/>
    <p:sldId id="384" r:id="rId9"/>
    <p:sldId id="385" r:id="rId10"/>
    <p:sldId id="386" r:id="rId11"/>
    <p:sldId id="326" r:id="rId12"/>
    <p:sldId id="324" r:id="rId13"/>
    <p:sldId id="264" r:id="rId14"/>
    <p:sldId id="329" r:id="rId15"/>
    <p:sldId id="330" r:id="rId16"/>
    <p:sldId id="327" r:id="rId17"/>
    <p:sldId id="331" r:id="rId18"/>
    <p:sldId id="328" r:id="rId19"/>
    <p:sldId id="332" r:id="rId20"/>
    <p:sldId id="265" r:id="rId21"/>
    <p:sldId id="266" r:id="rId22"/>
    <p:sldId id="267" r:id="rId23"/>
    <p:sldId id="268" r:id="rId24"/>
    <p:sldId id="269" r:id="rId25"/>
    <p:sldId id="271" r:id="rId26"/>
    <p:sldId id="272" r:id="rId27"/>
    <p:sldId id="273" r:id="rId28"/>
    <p:sldId id="274" r:id="rId29"/>
    <p:sldId id="275" r:id="rId30"/>
    <p:sldId id="276" r:id="rId31"/>
    <p:sldId id="335" r:id="rId32"/>
    <p:sldId id="333" r:id="rId33"/>
    <p:sldId id="277" r:id="rId34"/>
    <p:sldId id="278" r:id="rId35"/>
    <p:sldId id="279" r:id="rId36"/>
    <p:sldId id="337" r:id="rId37"/>
    <p:sldId id="334" r:id="rId38"/>
    <p:sldId id="280" r:id="rId39"/>
    <p:sldId id="281" r:id="rId40"/>
    <p:sldId id="338" r:id="rId41"/>
    <p:sldId id="339" r:id="rId42"/>
    <p:sldId id="282" r:id="rId43"/>
    <p:sldId id="283" r:id="rId44"/>
    <p:sldId id="340" r:id="rId45"/>
    <p:sldId id="343" r:id="rId46"/>
    <p:sldId id="284" r:id="rId47"/>
    <p:sldId id="341" r:id="rId48"/>
    <p:sldId id="285" r:id="rId49"/>
    <p:sldId id="286" r:id="rId50"/>
    <p:sldId id="342" r:id="rId51"/>
    <p:sldId id="287" r:id="rId52"/>
    <p:sldId id="288" r:id="rId53"/>
    <p:sldId id="344" r:id="rId54"/>
    <p:sldId id="289" r:id="rId55"/>
    <p:sldId id="290" r:id="rId56"/>
    <p:sldId id="291" r:id="rId57"/>
    <p:sldId id="292" r:id="rId58"/>
    <p:sldId id="293" r:id="rId59"/>
    <p:sldId id="294" r:id="rId60"/>
    <p:sldId id="345" r:id="rId61"/>
    <p:sldId id="346" r:id="rId62"/>
    <p:sldId id="347" r:id="rId63"/>
    <p:sldId id="295" r:id="rId64"/>
    <p:sldId id="296" r:id="rId65"/>
    <p:sldId id="348" r:id="rId66"/>
    <p:sldId id="353" r:id="rId67"/>
    <p:sldId id="297" r:id="rId68"/>
    <p:sldId id="299" r:id="rId69"/>
    <p:sldId id="349" r:id="rId70"/>
    <p:sldId id="352" r:id="rId71"/>
    <p:sldId id="300" r:id="rId72"/>
    <p:sldId id="301" r:id="rId73"/>
    <p:sldId id="350" r:id="rId74"/>
    <p:sldId id="351" r:id="rId75"/>
    <p:sldId id="379" r:id="rId76"/>
    <p:sldId id="355" r:id="rId77"/>
    <p:sldId id="354" r:id="rId78"/>
    <p:sldId id="380" r:id="rId79"/>
    <p:sldId id="303" r:id="rId80"/>
    <p:sldId id="304" r:id="rId81"/>
    <p:sldId id="369" r:id="rId82"/>
    <p:sldId id="305" r:id="rId83"/>
    <p:sldId id="356" r:id="rId84"/>
    <p:sldId id="306" r:id="rId85"/>
    <p:sldId id="370" r:id="rId86"/>
    <p:sldId id="307" r:id="rId87"/>
    <p:sldId id="308" r:id="rId88"/>
    <p:sldId id="371" r:id="rId89"/>
    <p:sldId id="378" r:id="rId90"/>
    <p:sldId id="309" r:id="rId91"/>
    <p:sldId id="310" r:id="rId92"/>
    <p:sldId id="372" r:id="rId93"/>
    <p:sldId id="377" r:id="rId94"/>
    <p:sldId id="311" r:id="rId95"/>
    <p:sldId id="312" r:id="rId96"/>
    <p:sldId id="373" r:id="rId97"/>
    <p:sldId id="376" r:id="rId98"/>
    <p:sldId id="313" r:id="rId99"/>
    <p:sldId id="314" r:id="rId100"/>
    <p:sldId id="374" r:id="rId101"/>
    <p:sldId id="375" r:id="rId102"/>
    <p:sldId id="315" r:id="rId103"/>
    <p:sldId id="358" r:id="rId104"/>
    <p:sldId id="316" r:id="rId105"/>
    <p:sldId id="359" r:id="rId106"/>
    <p:sldId id="360" r:id="rId107"/>
    <p:sldId id="317" r:id="rId108"/>
    <p:sldId id="363" r:id="rId109"/>
    <p:sldId id="362" r:id="rId110"/>
    <p:sldId id="364" r:id="rId111"/>
    <p:sldId id="365" r:id="rId112"/>
    <p:sldId id="367" r:id="rId113"/>
    <p:sldId id="368" r:id="rId114"/>
    <p:sldId id="366" r:id="rId115"/>
    <p:sldId id="318" r:id="rId116"/>
    <p:sldId id="319" r:id="rId117"/>
    <p:sldId id="320" r:id="rId118"/>
    <p:sldId id="321" r:id="rId119"/>
    <p:sldId id="257" r:id="rId120"/>
    <p:sldId id="322" r:id="rId121"/>
    <p:sldId id="387" r:id="rId122"/>
    <p:sldId id="388" r:id="rId123"/>
    <p:sldId id="389" r:id="rId124"/>
    <p:sldId id="323" r:id="rId125"/>
  </p:sldIdLst>
  <p:sldSz cx="9144000" cy="6858000" type="screen4x3"/>
  <p:notesSz cx="6858000" cy="9144000"/>
  <p:defaultTextStyle>
    <a:defPPr>
      <a:defRPr lang="en-US"/>
    </a:defPPr>
    <a:lvl1pPr algn="l" rtl="0" fontAlgn="base">
      <a:spcBef>
        <a:spcPct val="50000"/>
      </a:spcBef>
      <a:spcAft>
        <a:spcPct val="0"/>
      </a:spcAft>
      <a:defRPr sz="2400" kern="1200">
        <a:solidFill>
          <a:schemeClr val="tx1"/>
        </a:solidFill>
        <a:latin typeface="Arial" charset="0"/>
        <a:ea typeface="+mn-ea"/>
        <a:cs typeface="Arial" charset="0"/>
      </a:defRPr>
    </a:lvl1pPr>
    <a:lvl2pPr marL="457200" algn="l" rtl="0" fontAlgn="base">
      <a:spcBef>
        <a:spcPct val="50000"/>
      </a:spcBef>
      <a:spcAft>
        <a:spcPct val="0"/>
      </a:spcAft>
      <a:defRPr sz="2400" kern="1200">
        <a:solidFill>
          <a:schemeClr val="tx1"/>
        </a:solidFill>
        <a:latin typeface="Arial" charset="0"/>
        <a:ea typeface="+mn-ea"/>
        <a:cs typeface="Arial" charset="0"/>
      </a:defRPr>
    </a:lvl2pPr>
    <a:lvl3pPr marL="914400" algn="l" rtl="0" fontAlgn="base">
      <a:spcBef>
        <a:spcPct val="50000"/>
      </a:spcBef>
      <a:spcAft>
        <a:spcPct val="0"/>
      </a:spcAft>
      <a:defRPr sz="2400" kern="1200">
        <a:solidFill>
          <a:schemeClr val="tx1"/>
        </a:solidFill>
        <a:latin typeface="Arial" charset="0"/>
        <a:ea typeface="+mn-ea"/>
        <a:cs typeface="Arial" charset="0"/>
      </a:defRPr>
    </a:lvl3pPr>
    <a:lvl4pPr marL="1371600" algn="l" rtl="0" fontAlgn="base">
      <a:spcBef>
        <a:spcPct val="50000"/>
      </a:spcBef>
      <a:spcAft>
        <a:spcPct val="0"/>
      </a:spcAft>
      <a:defRPr sz="2400" kern="1200">
        <a:solidFill>
          <a:schemeClr val="tx1"/>
        </a:solidFill>
        <a:latin typeface="Arial" charset="0"/>
        <a:ea typeface="+mn-ea"/>
        <a:cs typeface="Arial" charset="0"/>
      </a:defRPr>
    </a:lvl4pPr>
    <a:lvl5pPr marL="1828800" algn="l" rtl="0" fontAlgn="base">
      <a:spcBef>
        <a:spcPct val="5000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DCE6"/>
    <a:srgbClr val="093053"/>
    <a:srgbClr val="1B2541"/>
    <a:srgbClr val="365FBA"/>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p:cViewPr varScale="1">
        <p:scale>
          <a:sx n="128" d="100"/>
          <a:sy n="128" d="100"/>
        </p:scale>
        <p:origin x="918"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21.wmf"/><Relationship Id="rId1" Type="http://schemas.openxmlformats.org/officeDocument/2006/relationships/image" Target="../media/image12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3.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image" Target="../media/image111.wmf"/><Relationship Id="rId1" Type="http://schemas.openxmlformats.org/officeDocument/2006/relationships/image" Target="../media/image110.wmf"/><Relationship Id="rId5" Type="http://schemas.openxmlformats.org/officeDocument/2006/relationships/image" Target="../media/image114.wmf"/><Relationship Id="rId4" Type="http://schemas.openxmlformats.org/officeDocument/2006/relationships/image" Target="../media/image11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200" smtClean="0"/>
            </a:lvl1pPr>
          </a:lstStyle>
          <a:p>
            <a:pPr>
              <a:defRPr/>
            </a:pPr>
            <a:endParaRPr lang="en-US"/>
          </a:p>
        </p:txBody>
      </p:sp>
      <p:sp>
        <p:nvSpPr>
          <p:cNvPr id="11267"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smtClean="0"/>
            </a:lvl1pPr>
          </a:lstStyle>
          <a:p>
            <a:pPr>
              <a:defRPr/>
            </a:pPr>
            <a:endParaRPr lang="en-US"/>
          </a:p>
        </p:txBody>
      </p:sp>
      <p:sp>
        <p:nvSpPr>
          <p:cNvPr id="11268"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sz="1200" smtClean="0"/>
            </a:lvl1pPr>
          </a:lstStyle>
          <a:p>
            <a:pPr>
              <a:defRPr/>
            </a:pPr>
            <a:endParaRPr lang="en-US"/>
          </a:p>
        </p:txBody>
      </p:sp>
      <p:sp>
        <p:nvSpPr>
          <p:cNvPr id="1126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smtClean="0"/>
            </a:lvl1pPr>
          </a:lstStyle>
          <a:p>
            <a:pPr>
              <a:defRPr/>
            </a:pPr>
            <a:fld id="{4E2D2A46-31D4-42C3-9BFC-281959225605}" type="slidenum">
              <a:rPr lang="en-US"/>
              <a:pPr>
                <a:defRPr/>
              </a:pPr>
              <a:t>‹#›</a:t>
            </a:fld>
            <a:endParaRPr lang="en-US"/>
          </a:p>
        </p:txBody>
      </p:sp>
    </p:spTree>
    <p:extLst>
      <p:ext uri="{BB962C8B-B14F-4D97-AF65-F5344CB8AC3E}">
        <p14:creationId xmlns:p14="http://schemas.microsoft.com/office/powerpoint/2010/main" val="29547505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200" smtClean="0"/>
            </a:lvl1pPr>
          </a:lstStyle>
          <a:p>
            <a:pPr>
              <a:defRPr/>
            </a:pPr>
            <a:endParaRPr lang="en-US"/>
          </a:p>
        </p:txBody>
      </p:sp>
      <p:sp>
        <p:nvSpPr>
          <p:cNvPr id="1229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smtClean="0"/>
            </a:lvl1pPr>
          </a:lstStyle>
          <a:p>
            <a:pPr>
              <a:defRPr/>
            </a:pPr>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29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29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sz="1200" smtClean="0"/>
            </a:lvl1pPr>
          </a:lstStyle>
          <a:p>
            <a:pPr>
              <a:defRPr/>
            </a:pPr>
            <a:endParaRPr lang="en-US"/>
          </a:p>
        </p:txBody>
      </p:sp>
      <p:sp>
        <p:nvSpPr>
          <p:cNvPr id="1229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smtClean="0"/>
            </a:lvl1pPr>
          </a:lstStyle>
          <a:p>
            <a:pPr>
              <a:defRPr/>
            </a:pPr>
            <a:fld id="{CA84FE9B-D5D4-4B76-87EA-A08EA8B20C62}" type="slidenum">
              <a:rPr lang="en-US"/>
              <a:pPr>
                <a:defRPr/>
              </a:pPr>
              <a:t>‹#›</a:t>
            </a:fld>
            <a:endParaRPr lang="en-US"/>
          </a:p>
        </p:txBody>
      </p:sp>
    </p:spTree>
    <p:extLst>
      <p:ext uri="{BB962C8B-B14F-4D97-AF65-F5344CB8AC3E}">
        <p14:creationId xmlns:p14="http://schemas.microsoft.com/office/powerpoint/2010/main" val="24402725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644B3A36-662B-4E53-B902-E6976A1277D8}" type="slidenum">
              <a:rPr lang="en-US" sz="1200"/>
              <a:pPr eaLnBrk="1" hangingPunct="1"/>
              <a:t>1</a:t>
            </a:fld>
            <a:endParaRPr lang="en-US" sz="1200"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fr-FR" dirty="0" smtClean="0"/>
          </a:p>
        </p:txBody>
      </p:sp>
    </p:spTree>
    <p:extLst>
      <p:ext uri="{BB962C8B-B14F-4D97-AF65-F5344CB8AC3E}">
        <p14:creationId xmlns:p14="http://schemas.microsoft.com/office/powerpoint/2010/main" val="2889380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4A8C1D6F-6A41-4163-8F58-B98CD7938F76}" type="slidenum">
              <a:rPr lang="en-US" altLang="en-US" sz="1200"/>
              <a:pPr eaLnBrk="1" hangingPunct="1"/>
              <a:t>118</a:t>
            </a:fld>
            <a:endParaRPr lang="en-US" alt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707260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38405E63-0D80-4478-98FD-C52EE50F875D}" type="slidenum">
              <a:rPr lang="en-US" sz="1200"/>
              <a:pPr eaLnBrk="1" hangingPunct="1"/>
              <a:t>119</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E4BB19CF-8079-422E-992A-910D4360D8C4}" type="slidenum">
              <a:rPr lang="en-US" altLang="en-US" sz="1200"/>
              <a:pPr eaLnBrk="1" hangingPunct="1"/>
              <a:t>120</a:t>
            </a:fld>
            <a:endParaRPr lang="en-US" altLang="en-US" sz="120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88785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975B43FA-0534-4D49-AE2A-76D945E45E74}" type="slidenum">
              <a:rPr lang="en-US" altLang="en-US" sz="1200"/>
              <a:pPr eaLnBrk="1" hangingPunct="1"/>
              <a:t>124</a:t>
            </a:fld>
            <a:endParaRPr lang="en-US" altLang="en-US" sz="120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17977503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5"/>
            <a:ext cx="7772400" cy="1470025"/>
          </a:xfrm>
        </p:spPr>
        <p:txBody>
          <a:bodyPr/>
          <a:lstStyle>
            <a:lvl1pPr>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684213" y="3860800"/>
            <a:ext cx="6400800" cy="1752600"/>
          </a:xfrm>
        </p:spPr>
        <p:txBody>
          <a:bodyPr/>
          <a:lstStyle>
            <a:lvl1pPr marL="0" indent="0">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2904961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9AC3305F-35F4-4D38-853F-6972B7651A04}" type="slidenum">
              <a:rPr lang="en-US"/>
              <a:pPr>
                <a:defRPr/>
              </a:pPr>
              <a:t>‹#›</a:t>
            </a:fld>
            <a:endParaRPr lang="en-US"/>
          </a:p>
        </p:txBody>
      </p:sp>
    </p:spTree>
    <p:extLst>
      <p:ext uri="{BB962C8B-B14F-4D97-AF65-F5344CB8AC3E}">
        <p14:creationId xmlns:p14="http://schemas.microsoft.com/office/powerpoint/2010/main" val="3759919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CH"/>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0DA1C06C-5FA2-4438-B070-4F16D45DBAED}" type="slidenum">
              <a:rPr lang="en-US"/>
              <a:pPr>
                <a:defRPr/>
              </a:pPr>
              <a:t>‹#›</a:t>
            </a:fld>
            <a:endParaRPr lang="en-US"/>
          </a:p>
        </p:txBody>
      </p:sp>
    </p:spTree>
    <p:extLst>
      <p:ext uri="{BB962C8B-B14F-4D97-AF65-F5344CB8AC3E}">
        <p14:creationId xmlns:p14="http://schemas.microsoft.com/office/powerpoint/2010/main" val="1863685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7010400" y="0"/>
            <a:ext cx="2133600" cy="476250"/>
          </a:xfrm>
        </p:spPr>
        <p:txBody>
          <a:bodyPr/>
          <a:lstStyle>
            <a:lvl1pPr>
              <a:defRPr/>
            </a:lvl1pPr>
          </a:lstStyle>
          <a:p>
            <a:fld id="{7DCC91D2-399F-4A6F-91CC-7341AA97CD91}" type="slidenum">
              <a:rPr lang="en-US" altLang="en-US"/>
              <a:pPr/>
              <a:t>‹#›</a:t>
            </a:fld>
            <a:endParaRPr lang="en-US" altLang="en-US"/>
          </a:p>
        </p:txBody>
      </p:sp>
    </p:spTree>
    <p:extLst>
      <p:ext uri="{BB962C8B-B14F-4D97-AF65-F5344CB8AC3E}">
        <p14:creationId xmlns:p14="http://schemas.microsoft.com/office/powerpoint/2010/main" val="887330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0"/>
          </p:nvPr>
        </p:nvSpPr>
        <p:spPr>
          <a:xfrm>
            <a:off x="7010400" y="0"/>
            <a:ext cx="2133600" cy="476250"/>
          </a:xfrm>
        </p:spPr>
        <p:txBody>
          <a:bodyPr/>
          <a:lstStyle>
            <a:lvl1pPr>
              <a:defRPr/>
            </a:lvl1pPr>
          </a:lstStyle>
          <a:p>
            <a:fld id="{CDCEE4AE-5CCC-4B1B-82DD-7500C7B96064}" type="slidenum">
              <a:rPr lang="en-US" altLang="en-US"/>
              <a:pPr/>
              <a:t>‹#›</a:t>
            </a:fld>
            <a:endParaRPr lang="en-US" altLang="en-US"/>
          </a:p>
        </p:txBody>
      </p:sp>
    </p:spTree>
    <p:extLst>
      <p:ext uri="{BB962C8B-B14F-4D97-AF65-F5344CB8AC3E}">
        <p14:creationId xmlns:p14="http://schemas.microsoft.com/office/powerpoint/2010/main" val="9397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DA79EEDA-9492-4994-BB18-1005CD6866B1}" type="slidenum">
              <a:rPr lang="en-US"/>
              <a:pPr>
                <a:defRPr/>
              </a:pPr>
              <a:t>‹#›</a:t>
            </a:fld>
            <a:endParaRPr lang="en-US"/>
          </a:p>
        </p:txBody>
      </p:sp>
    </p:spTree>
    <p:extLst>
      <p:ext uri="{BB962C8B-B14F-4D97-AF65-F5344CB8AC3E}">
        <p14:creationId xmlns:p14="http://schemas.microsoft.com/office/powerpoint/2010/main" val="2439346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C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3DAB5F7D-D5B1-4D98-B310-16D211F23652}" type="slidenum">
              <a:rPr lang="en-US"/>
              <a:pPr>
                <a:defRPr/>
              </a:pPr>
              <a:t>‹#›</a:t>
            </a:fld>
            <a:endParaRPr lang="en-US"/>
          </a:p>
        </p:txBody>
      </p:sp>
    </p:spTree>
    <p:extLst>
      <p:ext uri="{BB962C8B-B14F-4D97-AF65-F5344CB8AC3E}">
        <p14:creationId xmlns:p14="http://schemas.microsoft.com/office/powerpoint/2010/main" val="1974900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Content Placeholder 2"/>
          <p:cNvSpPr>
            <a:spLocks noGrp="1"/>
          </p:cNvSpPr>
          <p:nvPr>
            <p:ph sz="half" idx="1"/>
          </p:nvPr>
        </p:nvSpPr>
        <p:spPr>
          <a:xfrm>
            <a:off x="457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Content Placeholder 3"/>
          <p:cNvSpPr>
            <a:spLocks noGrp="1"/>
          </p:cNvSpPr>
          <p:nvPr>
            <p:ph sz="half" idx="2"/>
          </p:nvPr>
        </p:nvSpPr>
        <p:spPr>
          <a:xfrm>
            <a:off x="4648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5" name="Rectangle 6"/>
          <p:cNvSpPr>
            <a:spLocks noGrp="1" noChangeArrowheads="1"/>
          </p:cNvSpPr>
          <p:nvPr>
            <p:ph type="sldNum" sz="quarter" idx="10"/>
          </p:nvPr>
        </p:nvSpPr>
        <p:spPr>
          <a:ln/>
        </p:spPr>
        <p:txBody>
          <a:bodyPr/>
          <a:lstStyle>
            <a:lvl1pPr>
              <a:defRPr/>
            </a:lvl1pPr>
          </a:lstStyle>
          <a:p>
            <a:pPr>
              <a:defRPr/>
            </a:pPr>
            <a:fld id="{21517826-A1A8-4B20-83BB-6B4226365DCE}" type="slidenum">
              <a:rPr lang="en-US"/>
              <a:pPr>
                <a:defRPr/>
              </a:pPr>
              <a:t>‹#›</a:t>
            </a:fld>
            <a:endParaRPr lang="en-US"/>
          </a:p>
        </p:txBody>
      </p:sp>
    </p:spTree>
    <p:extLst>
      <p:ext uri="{BB962C8B-B14F-4D97-AF65-F5344CB8AC3E}">
        <p14:creationId xmlns:p14="http://schemas.microsoft.com/office/powerpoint/2010/main" val="1514180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C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7" name="Rectangle 6"/>
          <p:cNvSpPr>
            <a:spLocks noGrp="1" noChangeArrowheads="1"/>
          </p:cNvSpPr>
          <p:nvPr>
            <p:ph type="sldNum" sz="quarter" idx="10"/>
          </p:nvPr>
        </p:nvSpPr>
        <p:spPr>
          <a:ln/>
        </p:spPr>
        <p:txBody>
          <a:bodyPr/>
          <a:lstStyle>
            <a:lvl1pPr>
              <a:defRPr/>
            </a:lvl1pPr>
          </a:lstStyle>
          <a:p>
            <a:pPr>
              <a:defRPr/>
            </a:pPr>
            <a:fld id="{76546D48-0F63-43E9-B47C-935DCDFAA143}" type="slidenum">
              <a:rPr lang="en-US"/>
              <a:pPr>
                <a:defRPr/>
              </a:pPr>
              <a:t>‹#›</a:t>
            </a:fld>
            <a:endParaRPr lang="en-US"/>
          </a:p>
        </p:txBody>
      </p:sp>
    </p:spTree>
    <p:extLst>
      <p:ext uri="{BB962C8B-B14F-4D97-AF65-F5344CB8AC3E}">
        <p14:creationId xmlns:p14="http://schemas.microsoft.com/office/powerpoint/2010/main" val="1566851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Rectangle 6"/>
          <p:cNvSpPr>
            <a:spLocks noGrp="1" noChangeArrowheads="1"/>
          </p:cNvSpPr>
          <p:nvPr>
            <p:ph type="sldNum" sz="quarter" idx="10"/>
          </p:nvPr>
        </p:nvSpPr>
        <p:spPr>
          <a:ln/>
        </p:spPr>
        <p:txBody>
          <a:bodyPr/>
          <a:lstStyle>
            <a:lvl1pPr>
              <a:defRPr/>
            </a:lvl1pPr>
          </a:lstStyle>
          <a:p>
            <a:pPr>
              <a:defRPr/>
            </a:pPr>
            <a:fld id="{7DE760F4-0BB2-41F5-A823-5656424847FC}" type="slidenum">
              <a:rPr lang="en-US"/>
              <a:pPr>
                <a:defRPr/>
              </a:pPr>
              <a:t>‹#›</a:t>
            </a:fld>
            <a:endParaRPr lang="en-US"/>
          </a:p>
        </p:txBody>
      </p:sp>
    </p:spTree>
    <p:extLst>
      <p:ext uri="{BB962C8B-B14F-4D97-AF65-F5344CB8AC3E}">
        <p14:creationId xmlns:p14="http://schemas.microsoft.com/office/powerpoint/2010/main" val="214993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886D60C8-7BA5-467F-BCD3-E871B6D034EA}" type="slidenum">
              <a:rPr lang="en-US"/>
              <a:pPr>
                <a:defRPr/>
              </a:pPr>
              <a:t>‹#›</a:t>
            </a:fld>
            <a:endParaRPr lang="en-US"/>
          </a:p>
        </p:txBody>
      </p:sp>
    </p:spTree>
    <p:extLst>
      <p:ext uri="{BB962C8B-B14F-4D97-AF65-F5344CB8AC3E}">
        <p14:creationId xmlns:p14="http://schemas.microsoft.com/office/powerpoint/2010/main" val="1111963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C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ADC813F8-B5E0-463F-B52D-A76CAE1804A7}" type="slidenum">
              <a:rPr lang="en-US"/>
              <a:pPr>
                <a:defRPr/>
              </a:pPr>
              <a:t>‹#›</a:t>
            </a:fld>
            <a:endParaRPr lang="en-US"/>
          </a:p>
        </p:txBody>
      </p:sp>
    </p:spTree>
    <p:extLst>
      <p:ext uri="{BB962C8B-B14F-4D97-AF65-F5344CB8AC3E}">
        <p14:creationId xmlns:p14="http://schemas.microsoft.com/office/powerpoint/2010/main" val="1942046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CH"/>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fr-CH"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177A5B0-4E40-4836-BF8A-4DD351994794}" type="slidenum">
              <a:rPr lang="en-US"/>
              <a:pPr>
                <a:defRPr/>
              </a:pPr>
              <a:t>‹#›</a:t>
            </a:fld>
            <a:endParaRPr lang="en-US"/>
          </a:p>
        </p:txBody>
      </p:sp>
    </p:spTree>
    <p:extLst>
      <p:ext uri="{BB962C8B-B14F-4D97-AF65-F5344CB8AC3E}">
        <p14:creationId xmlns:p14="http://schemas.microsoft.com/office/powerpoint/2010/main" val="3924668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7010400" y="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smtClean="0"/>
            </a:lvl1pPr>
          </a:lstStyle>
          <a:p>
            <a:pPr>
              <a:defRPr/>
            </a:pPr>
            <a:fld id="{7F3150A8-B334-48D8-BDDC-A2E01CBB87C9}" type="slidenum">
              <a:rPr lang="en-US"/>
              <a:pPr>
                <a:defRPr/>
              </a:pPr>
              <a:t>‹#›</a:t>
            </a:fld>
            <a:endParaRPr lang="en-US"/>
          </a:p>
        </p:txBody>
      </p:sp>
      <p:sp>
        <p:nvSpPr>
          <p:cNvPr id="8" name="fr" descr="  "/>
          <p:cNvSpPr txBox="1"/>
          <p:nvPr userDrawn="1"/>
        </p:nvSpPr>
        <p:spPr>
          <a:xfrm>
            <a:off x="0" y="6537960"/>
            <a:ext cx="9144000" cy="223138"/>
          </a:xfrm>
          <a:prstGeom prst="rect">
            <a:avLst/>
          </a:prstGeom>
          <a:noFill/>
        </p:spPr>
        <p:txBody>
          <a:bodyPr vert="horz" rtlCol="0">
            <a:spAutoFit/>
          </a:bodyPr>
          <a:lstStyle/>
          <a:p>
            <a:pPr algn="r"/>
            <a:r>
              <a:rPr lang="es-CO" sz="850" b="0" i="0" u="none" baseline="0" smtClean="0">
                <a:solidFill>
                  <a:srgbClr val="000000"/>
                </a:solidFill>
                <a:latin typeface="Microsoft Sans Serif" panose="020B0604020202020204" pitchFamily="34" charset="0"/>
              </a:rPr>
              <a:t>  </a:t>
            </a:r>
            <a:endParaRPr lang="es-CO" sz="850" b="0" i="0" u="none" baseline="0">
              <a:solidFill>
                <a:srgbClr val="000000"/>
              </a:solidFill>
              <a:latin typeface="Microsoft Sans Serif"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2" r:id="rId12"/>
    <p:sldLayoutId id="2147483673" r:id="rId13"/>
  </p:sldLayoutIdLst>
  <p:txStyles>
    <p:titleStyle>
      <a:lvl1pPr algn="l" rtl="0" eaLnBrk="1" fontAlgn="base" hangingPunct="1">
        <a:spcBef>
          <a:spcPct val="0"/>
        </a:spcBef>
        <a:spcAft>
          <a:spcPct val="0"/>
        </a:spcAft>
        <a:defRPr sz="3600">
          <a:solidFill>
            <a:srgbClr val="00408C"/>
          </a:solidFill>
          <a:latin typeface="+mj-lt"/>
          <a:ea typeface="+mj-ea"/>
          <a:cs typeface="+mj-cs"/>
        </a:defRPr>
      </a:lvl1pPr>
      <a:lvl2pPr algn="l" rtl="0" eaLnBrk="1" fontAlgn="base" hangingPunct="1">
        <a:spcBef>
          <a:spcPct val="0"/>
        </a:spcBef>
        <a:spcAft>
          <a:spcPct val="0"/>
        </a:spcAft>
        <a:defRPr sz="3600">
          <a:solidFill>
            <a:srgbClr val="00408C"/>
          </a:solidFill>
          <a:latin typeface="Arial" charset="0"/>
          <a:cs typeface="Arial" charset="0"/>
        </a:defRPr>
      </a:lvl2pPr>
      <a:lvl3pPr algn="l" rtl="0" eaLnBrk="1" fontAlgn="base" hangingPunct="1">
        <a:spcBef>
          <a:spcPct val="0"/>
        </a:spcBef>
        <a:spcAft>
          <a:spcPct val="0"/>
        </a:spcAft>
        <a:defRPr sz="3600">
          <a:solidFill>
            <a:srgbClr val="00408C"/>
          </a:solidFill>
          <a:latin typeface="Arial" charset="0"/>
          <a:cs typeface="Arial" charset="0"/>
        </a:defRPr>
      </a:lvl3pPr>
      <a:lvl4pPr algn="l" rtl="0" eaLnBrk="1" fontAlgn="base" hangingPunct="1">
        <a:spcBef>
          <a:spcPct val="0"/>
        </a:spcBef>
        <a:spcAft>
          <a:spcPct val="0"/>
        </a:spcAft>
        <a:defRPr sz="3600">
          <a:solidFill>
            <a:srgbClr val="00408C"/>
          </a:solidFill>
          <a:latin typeface="Arial" charset="0"/>
          <a:cs typeface="Arial" charset="0"/>
        </a:defRPr>
      </a:lvl4pPr>
      <a:lvl5pPr algn="l" rtl="0" eaLnBrk="1" fontAlgn="base" hangingPunct="1">
        <a:spcBef>
          <a:spcPct val="0"/>
        </a:spcBef>
        <a:spcAft>
          <a:spcPct val="0"/>
        </a:spcAft>
        <a:defRPr sz="3600">
          <a:solidFill>
            <a:srgbClr val="00408C"/>
          </a:solidFill>
          <a:latin typeface="Arial" charset="0"/>
          <a:cs typeface="Arial" charset="0"/>
        </a:defRPr>
      </a:lvl5pPr>
      <a:lvl6pPr marL="457200" algn="l" rtl="0" eaLnBrk="1" fontAlgn="base" hangingPunct="1">
        <a:spcBef>
          <a:spcPct val="0"/>
        </a:spcBef>
        <a:spcAft>
          <a:spcPct val="0"/>
        </a:spcAft>
        <a:defRPr sz="3600">
          <a:solidFill>
            <a:srgbClr val="00408C"/>
          </a:solidFill>
          <a:latin typeface="Arial" charset="0"/>
          <a:cs typeface="Arial" charset="0"/>
        </a:defRPr>
      </a:lvl6pPr>
      <a:lvl7pPr marL="914400" algn="l" rtl="0" eaLnBrk="1" fontAlgn="base" hangingPunct="1">
        <a:spcBef>
          <a:spcPct val="0"/>
        </a:spcBef>
        <a:spcAft>
          <a:spcPct val="0"/>
        </a:spcAft>
        <a:defRPr sz="3600">
          <a:solidFill>
            <a:srgbClr val="00408C"/>
          </a:solidFill>
          <a:latin typeface="Arial" charset="0"/>
          <a:cs typeface="Arial" charset="0"/>
        </a:defRPr>
      </a:lvl7pPr>
      <a:lvl8pPr marL="1371600" algn="l" rtl="0" eaLnBrk="1" fontAlgn="base" hangingPunct="1">
        <a:spcBef>
          <a:spcPct val="0"/>
        </a:spcBef>
        <a:spcAft>
          <a:spcPct val="0"/>
        </a:spcAft>
        <a:defRPr sz="3600">
          <a:solidFill>
            <a:srgbClr val="00408C"/>
          </a:solidFill>
          <a:latin typeface="Arial" charset="0"/>
          <a:cs typeface="Arial" charset="0"/>
        </a:defRPr>
      </a:lvl8pPr>
      <a:lvl9pPr marL="1828800" algn="l" rtl="0" eaLnBrk="1" fontAlgn="base" hangingPunct="1">
        <a:spcBef>
          <a:spcPct val="0"/>
        </a:spcBef>
        <a:spcAft>
          <a:spcPct val="0"/>
        </a:spcAft>
        <a:defRPr sz="3600">
          <a:solidFill>
            <a:srgbClr val="00408C"/>
          </a:solidFill>
          <a:latin typeface="Arial" charset="0"/>
          <a:cs typeface="Arial" charset="0"/>
        </a:defRPr>
      </a:lvl9pPr>
    </p:titleStyle>
    <p:bodyStyle>
      <a:lvl1pPr marL="342900" indent="-342900" algn="l" rtl="0" eaLnBrk="1" fontAlgn="base" hangingPunct="1">
        <a:spcBef>
          <a:spcPct val="20000"/>
        </a:spcBef>
        <a:spcAft>
          <a:spcPct val="0"/>
        </a:spcAft>
        <a:buBlip>
          <a:blip r:embed="rId16"/>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16"/>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16"/>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16"/>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16"/>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16"/>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16"/>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16"/>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16"/>
        </a:buBlip>
        <a:defRPr sz="24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10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10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patentscope.wipo.int/beta"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114.wmf"/><Relationship Id="rId3" Type="http://schemas.openxmlformats.org/officeDocument/2006/relationships/image" Target="../media/image107.png"/><Relationship Id="rId7" Type="http://schemas.openxmlformats.org/officeDocument/2006/relationships/image" Target="../media/image111.wmf"/><Relationship Id="rId12"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10.bin"/><Relationship Id="rId11" Type="http://schemas.openxmlformats.org/officeDocument/2006/relationships/image" Target="../media/image113.wmf"/><Relationship Id="rId5" Type="http://schemas.openxmlformats.org/officeDocument/2006/relationships/image" Target="../media/image110.wmf"/><Relationship Id="rId10" Type="http://schemas.openxmlformats.org/officeDocument/2006/relationships/oleObject" Target="../embeddings/oleObject12.bin"/><Relationship Id="rId4" Type="http://schemas.openxmlformats.org/officeDocument/2006/relationships/oleObject" Target="../embeddings/oleObject9.bin"/><Relationship Id="rId9" Type="http://schemas.openxmlformats.org/officeDocument/2006/relationships/image" Target="../media/image112.wmf"/></Relationships>
</file>

<file path=ppt/slides/_rels/slide11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hyperlink" Target="https://attendee.gotowebinar.com/rt/5746100939357645059" TargetMode="Externa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https://www.wipo.int/reference/en/designdb/webinar/index.html" TargetMode="External"/><Relationship Id="rId2" Type="http://schemas.openxmlformats.org/officeDocument/2006/relationships/hyperlink" Target="https://www.wipo.int/reference/en/branddb/webinar/index.html" TargetMode="Externa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21.wmf"/><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15.bin"/><Relationship Id="rId5" Type="http://schemas.openxmlformats.org/officeDocument/2006/relationships/image" Target="../media/image120.png"/><Relationship Id="rId4" Type="http://schemas.openxmlformats.org/officeDocument/2006/relationships/oleObject" Target="../embeddings/oleObject14.bin"/></Relationships>
</file>

<file path=ppt/slides/_rels/slide1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hyperlink" Target="https://www.wipo.int/reference/en/wipopearl/" TargetMode="Externa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1.wmf"/><Relationship Id="rId5" Type="http://schemas.openxmlformats.org/officeDocument/2006/relationships/oleObject" Target="../embeddings/oleObject2.bin"/><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7.png"/><Relationship Id="rId5" Type="http://schemas.openxmlformats.org/officeDocument/2006/relationships/image" Target="../media/image24.wmf"/><Relationship Id="rId4"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8.wmf"/></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45.png"/><Relationship Id="rId5" Type="http://schemas.openxmlformats.org/officeDocument/2006/relationships/image" Target="../media/image15.png"/><Relationship Id="rId4" Type="http://schemas.openxmlformats.org/officeDocument/2006/relationships/image" Target="../media/image44.wmf"/></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63.wmf"/><Relationship Id="rId4" Type="http://schemas.openxmlformats.org/officeDocument/2006/relationships/oleObject" Target="../embeddings/oleObject6.bin"/></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72.wmf"/></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73.wmf"/></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8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8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ipportal.wipo.int/"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9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subTitle" idx="1"/>
          </p:nvPr>
        </p:nvSpPr>
        <p:spPr>
          <a:xfrm>
            <a:off x="1219200" y="4183063"/>
            <a:ext cx="7620000" cy="1333500"/>
          </a:xfrm>
          <a:noFill/>
        </p:spPr>
        <p:txBody>
          <a:bodyPr/>
          <a:lstStyle/>
          <a:p>
            <a:pPr eaLnBrk="1" hangingPunct="1"/>
            <a:r>
              <a:rPr lang="en-US" sz="3000" b="1" dirty="0" smtClean="0">
                <a:solidFill>
                  <a:srgbClr val="00408C"/>
                </a:solidFill>
                <a:ea typeface="ヒラギノ角ゴ Pro W3" pitchFamily="1" charset="-128"/>
              </a:rPr>
              <a:t>Overview of the PATENTSCOPE search system</a:t>
            </a:r>
          </a:p>
        </p:txBody>
      </p:sp>
      <p:sp>
        <p:nvSpPr>
          <p:cNvPr id="3075" name="Text Box 5"/>
          <p:cNvSpPr txBox="1">
            <a:spLocks noChangeArrowheads="1"/>
          </p:cNvSpPr>
          <p:nvPr/>
        </p:nvSpPr>
        <p:spPr bwMode="auto">
          <a:xfrm>
            <a:off x="6249988" y="5253038"/>
            <a:ext cx="2147887" cy="72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a:lnSpc>
                <a:spcPct val="40000"/>
              </a:lnSpc>
            </a:pPr>
            <a:r>
              <a:rPr lang="en-US" sz="1300" dirty="0" smtClean="0">
                <a:solidFill>
                  <a:srgbClr val="3399FF"/>
                </a:solidFill>
                <a:latin typeface="Arial Black" pitchFamily="34" charset="0"/>
                <a:ea typeface="ヒラギノ角ゴ Pro W3" pitchFamily="1" charset="-128"/>
              </a:rPr>
              <a:t>Online</a:t>
            </a:r>
            <a:endParaRPr lang="en-US" sz="1300" dirty="0">
              <a:solidFill>
                <a:srgbClr val="3399FF"/>
              </a:solidFill>
              <a:latin typeface="Arial Black" pitchFamily="34" charset="0"/>
              <a:ea typeface="ヒラギノ角ゴ Pro W3" pitchFamily="1" charset="-128"/>
            </a:endParaRPr>
          </a:p>
          <a:p>
            <a:pPr>
              <a:lnSpc>
                <a:spcPct val="40000"/>
              </a:lnSpc>
            </a:pPr>
            <a:r>
              <a:rPr lang="en-US" sz="1300" dirty="0" smtClean="0">
                <a:solidFill>
                  <a:srgbClr val="3399FF"/>
                </a:solidFill>
                <a:latin typeface="Arial Black" pitchFamily="34" charset="0"/>
                <a:ea typeface="ヒラギノ角ゴ Pro W3" pitchFamily="1" charset="-128"/>
              </a:rPr>
              <a:t>September  </a:t>
            </a:r>
            <a:endParaRPr lang="en-US" sz="1300" dirty="0">
              <a:solidFill>
                <a:srgbClr val="3399FF"/>
              </a:solidFill>
              <a:latin typeface="Arial Black" pitchFamily="34" charset="0"/>
              <a:ea typeface="ヒラギノ角ゴ Pro W3" pitchFamily="1" charset="-128"/>
            </a:endParaRPr>
          </a:p>
          <a:p>
            <a:pPr>
              <a:lnSpc>
                <a:spcPct val="40000"/>
              </a:lnSpc>
            </a:pPr>
            <a:r>
              <a:rPr lang="en-US" sz="1300" dirty="0" smtClean="0">
                <a:solidFill>
                  <a:srgbClr val="3399FF"/>
                </a:solidFill>
                <a:latin typeface="Arial Black" pitchFamily="34" charset="0"/>
                <a:ea typeface="ヒラギノ角ゴ Pro W3" pitchFamily="1" charset="-128"/>
              </a:rPr>
              <a:t>2019</a:t>
            </a:r>
          </a:p>
          <a:p>
            <a:pPr>
              <a:lnSpc>
                <a:spcPct val="40000"/>
              </a:lnSpc>
            </a:pPr>
            <a:endParaRPr lang="en-US" sz="1300" dirty="0">
              <a:solidFill>
                <a:srgbClr val="3399FF"/>
              </a:solidFill>
              <a:latin typeface="Arial Black" pitchFamily="34" charset="0"/>
              <a:ea typeface="ヒラギノ角ゴ Pro W3" pitchFamily="1" charset="-128"/>
            </a:endParaRPr>
          </a:p>
        </p:txBody>
      </p:sp>
      <p:sp>
        <p:nvSpPr>
          <p:cNvPr id="3076" name="Rectangle 6"/>
          <p:cNvSpPr>
            <a:spLocks noChangeArrowheads="1"/>
          </p:cNvSpPr>
          <p:nvPr/>
        </p:nvSpPr>
        <p:spPr bwMode="auto">
          <a:xfrm>
            <a:off x="914400" y="3810000"/>
            <a:ext cx="381000" cy="381000"/>
          </a:xfrm>
          <a:prstGeom prst="rect">
            <a:avLst/>
          </a:prstGeom>
          <a:solidFill>
            <a:srgbClr val="3399FF"/>
          </a:solidFill>
          <a:ln>
            <a:noFill/>
          </a:ln>
          <a:extLst>
            <a:ext uri="{91240B29-F687-4F45-9708-019B960494DF}">
              <a14:hiddenLine xmlns:a14="http://schemas.microsoft.com/office/drawing/2010/main" w="0">
                <a:solidFill>
                  <a:schemeClr val="tx1"/>
                </a:solidFill>
                <a:miter lim="800000"/>
                <a:headEnd/>
                <a:tailEnd/>
              </a14:hiddenLine>
            </a:ext>
          </a:extLst>
        </p:spPr>
        <p:txBody>
          <a:bodyPr wrap="none" anchor="ctr"/>
          <a:lstStyle/>
          <a:p>
            <a:endParaRPr lang="fr-CH" dirty="0"/>
          </a:p>
        </p:txBody>
      </p:sp>
      <p:sp>
        <p:nvSpPr>
          <p:cNvPr id="3077" name="Rectangle 7"/>
          <p:cNvSpPr>
            <a:spLocks noChangeArrowheads="1"/>
          </p:cNvSpPr>
          <p:nvPr/>
        </p:nvSpPr>
        <p:spPr bwMode="auto">
          <a:xfrm>
            <a:off x="1230313" y="5805488"/>
            <a:ext cx="6934200" cy="712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spcBef>
                <a:spcPct val="20000"/>
              </a:spcBef>
            </a:pPr>
            <a:r>
              <a:rPr lang="en-US" sz="1800" dirty="0" smtClean="0">
                <a:solidFill>
                  <a:srgbClr val="00408C"/>
                </a:solidFill>
                <a:ea typeface="ヒラギノ角ゴ Pro W3" pitchFamily="1" charset="-128"/>
              </a:rPr>
              <a:t>Sandrine Ammann</a:t>
            </a:r>
            <a:endParaRPr lang="en-US" sz="1800" dirty="0">
              <a:solidFill>
                <a:srgbClr val="00408C"/>
              </a:solidFill>
              <a:ea typeface="ヒラギノ角ゴ Pro W3" pitchFamily="1" charset="-128"/>
            </a:endParaRPr>
          </a:p>
          <a:p>
            <a:pPr>
              <a:spcBef>
                <a:spcPct val="20000"/>
              </a:spcBef>
            </a:pPr>
            <a:r>
              <a:rPr lang="en-US" sz="1800" dirty="0" smtClean="0">
                <a:solidFill>
                  <a:srgbClr val="00408C"/>
                </a:solidFill>
                <a:ea typeface="ヒラギノ角ゴ Pro W3" pitchFamily="1" charset="-128"/>
              </a:rPr>
              <a:t>Marketing &amp; Communications Officer</a:t>
            </a:r>
            <a:endParaRPr lang="en-US" sz="1800" dirty="0">
              <a:solidFill>
                <a:srgbClr val="00408C"/>
              </a:solidFill>
              <a:ea typeface="ヒラギノ角ゴ Pro W3" pitchFamily="1" charset="-128"/>
            </a:endParaRPr>
          </a:p>
        </p:txBody>
      </p:sp>
    </p:spTree>
    <p:extLst>
      <p:ext uri="{BB962C8B-B14F-4D97-AF65-F5344CB8AC3E}">
        <p14:creationId xmlns:p14="http://schemas.microsoft.com/office/powerpoint/2010/main" val="28939257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94" y="228599"/>
            <a:ext cx="9124406" cy="63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853591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078" y="609600"/>
            <a:ext cx="9166077" cy="5360518"/>
          </a:xfrm>
          <a:prstGeom prst="rect">
            <a:avLst/>
          </a:prstGeom>
        </p:spPr>
      </p:pic>
      <p:sp>
        <p:nvSpPr>
          <p:cNvPr id="3" name="Rectangle 2"/>
          <p:cNvSpPr/>
          <p:nvPr/>
        </p:nvSpPr>
        <p:spPr bwMode="auto">
          <a:xfrm>
            <a:off x="0" y="2971800"/>
            <a:ext cx="1600200" cy="685800"/>
          </a:xfrm>
          <a:prstGeom prst="rect">
            <a:avLst/>
          </a:prstGeom>
          <a:noFill/>
          <a:ln w="5080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44581910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066800"/>
            <a:ext cx="9258891" cy="4038600"/>
          </a:xfrm>
          <a:prstGeom prst="rect">
            <a:avLst/>
          </a:prstGeom>
        </p:spPr>
      </p:pic>
    </p:spTree>
    <p:extLst>
      <p:ext uri="{BB962C8B-B14F-4D97-AF65-F5344CB8AC3E}">
        <p14:creationId xmlns:p14="http://schemas.microsoft.com/office/powerpoint/2010/main" val="329288985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smtClean="0"/>
              <a:t>Options - interface</a:t>
            </a:r>
            <a:endParaRPr lang="en-US" dirty="0"/>
          </a:p>
        </p:txBody>
      </p:sp>
      <p:pic>
        <p:nvPicPr>
          <p:cNvPr id="4" name="Picture 3"/>
          <p:cNvPicPr>
            <a:picLocks noChangeAspect="1"/>
          </p:cNvPicPr>
          <p:nvPr/>
        </p:nvPicPr>
        <p:blipFill>
          <a:blip r:embed="rId2"/>
          <a:stretch>
            <a:fillRect/>
          </a:stretch>
        </p:blipFill>
        <p:spPr>
          <a:xfrm>
            <a:off x="457200" y="1690687"/>
            <a:ext cx="8229600" cy="3476625"/>
          </a:xfrm>
          <a:prstGeom prst="rect">
            <a:avLst/>
          </a:prstGeom>
        </p:spPr>
      </p:pic>
    </p:spTree>
    <p:extLst>
      <p:ext uri="{BB962C8B-B14F-4D97-AF65-F5344CB8AC3E}">
        <p14:creationId xmlns:p14="http://schemas.microsoft.com/office/powerpoint/2010/main" val="121864701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143000"/>
            <a:ext cx="9161967" cy="2971800"/>
          </a:xfrm>
          <a:prstGeom prst="rect">
            <a:avLst/>
          </a:prstGeom>
        </p:spPr>
      </p:pic>
    </p:spTree>
    <p:extLst>
      <p:ext uri="{BB962C8B-B14F-4D97-AF65-F5344CB8AC3E}">
        <p14:creationId xmlns:p14="http://schemas.microsoft.com/office/powerpoint/2010/main" val="271626101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smtClean="0"/>
              <a:t>Options: office - translate</a:t>
            </a:r>
            <a:endParaRPr lang="en-US" dirty="0"/>
          </a:p>
        </p:txBody>
      </p:sp>
      <p:pic>
        <p:nvPicPr>
          <p:cNvPr id="4" name="Picture 3"/>
          <p:cNvPicPr>
            <a:picLocks noChangeAspect="1"/>
          </p:cNvPicPr>
          <p:nvPr/>
        </p:nvPicPr>
        <p:blipFill>
          <a:blip r:embed="rId2"/>
          <a:stretch>
            <a:fillRect/>
          </a:stretch>
        </p:blipFill>
        <p:spPr>
          <a:xfrm>
            <a:off x="228600" y="1417638"/>
            <a:ext cx="4991100" cy="3236052"/>
          </a:xfrm>
          <a:prstGeom prst="rect">
            <a:avLst/>
          </a:prstGeom>
        </p:spPr>
      </p:pic>
      <p:pic>
        <p:nvPicPr>
          <p:cNvPr id="5" name="Picture 4"/>
          <p:cNvPicPr>
            <a:picLocks noChangeAspect="1"/>
          </p:cNvPicPr>
          <p:nvPr/>
        </p:nvPicPr>
        <p:blipFill>
          <a:blip r:embed="rId3"/>
          <a:stretch>
            <a:fillRect/>
          </a:stretch>
        </p:blipFill>
        <p:spPr>
          <a:xfrm>
            <a:off x="762000" y="4267200"/>
            <a:ext cx="8229600" cy="1457325"/>
          </a:xfrm>
          <a:prstGeom prst="rect">
            <a:avLst/>
          </a:prstGeom>
        </p:spPr>
      </p:pic>
      <p:pic>
        <p:nvPicPr>
          <p:cNvPr id="7" name="Picture 6"/>
          <p:cNvPicPr>
            <a:picLocks noChangeAspect="1"/>
          </p:cNvPicPr>
          <p:nvPr/>
        </p:nvPicPr>
        <p:blipFill>
          <a:blip r:embed="rId4"/>
          <a:stretch>
            <a:fillRect/>
          </a:stretch>
        </p:blipFill>
        <p:spPr>
          <a:xfrm>
            <a:off x="-2346506" y="1295400"/>
            <a:ext cx="13173914" cy="4648200"/>
          </a:xfrm>
          <a:prstGeom prst="rect">
            <a:avLst/>
          </a:prstGeom>
        </p:spPr>
      </p:pic>
    </p:spTree>
    <p:extLst>
      <p:ext uri="{BB962C8B-B14F-4D97-AF65-F5344CB8AC3E}">
        <p14:creationId xmlns:p14="http://schemas.microsoft.com/office/powerpoint/2010/main" val="96706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774" y="838200"/>
            <a:ext cx="10240492" cy="6019800"/>
          </a:xfrm>
          <a:prstGeom prst="rect">
            <a:avLst/>
          </a:prstGeom>
        </p:spPr>
      </p:pic>
    </p:spTree>
    <p:extLst>
      <p:ext uri="{BB962C8B-B14F-4D97-AF65-F5344CB8AC3E}">
        <p14:creationId xmlns:p14="http://schemas.microsoft.com/office/powerpoint/2010/main" val="39258443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49" y="1447800"/>
            <a:ext cx="9219236" cy="2057400"/>
          </a:xfrm>
          <a:prstGeom prst="rect">
            <a:avLst/>
          </a:prstGeom>
        </p:spPr>
      </p:pic>
    </p:spTree>
    <p:extLst>
      <p:ext uri="{BB962C8B-B14F-4D97-AF65-F5344CB8AC3E}">
        <p14:creationId xmlns:p14="http://schemas.microsoft.com/office/powerpoint/2010/main" val="200610422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5800" y="-22892"/>
            <a:ext cx="8077200" cy="6880892"/>
          </a:xfrm>
          <a:prstGeom prst="rect">
            <a:avLst/>
          </a:prstGeom>
        </p:spPr>
      </p:pic>
      <p:sp>
        <p:nvSpPr>
          <p:cNvPr id="5" name="Rectangle 4"/>
          <p:cNvSpPr/>
          <p:nvPr/>
        </p:nvSpPr>
        <p:spPr bwMode="auto">
          <a:xfrm>
            <a:off x="685800" y="1600200"/>
            <a:ext cx="7696200" cy="2438400"/>
          </a:xfrm>
          <a:prstGeom prst="rect">
            <a:avLst/>
          </a:prstGeom>
          <a:noFill/>
          <a:ln w="254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7" name="Rectangle 6"/>
          <p:cNvSpPr/>
          <p:nvPr/>
        </p:nvSpPr>
        <p:spPr bwMode="auto">
          <a:xfrm>
            <a:off x="7162800" y="1295400"/>
            <a:ext cx="1219200" cy="304800"/>
          </a:xfrm>
          <a:prstGeom prst="rect">
            <a:avLst/>
          </a:prstGeom>
          <a:noFill/>
          <a:ln w="25400" cap="flat" cmpd="sng" algn="ctr">
            <a:solidFill>
              <a:srgbClr val="7030A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8" name="Rectangle 7"/>
          <p:cNvSpPr/>
          <p:nvPr/>
        </p:nvSpPr>
        <p:spPr bwMode="auto">
          <a:xfrm>
            <a:off x="4572000" y="4046913"/>
            <a:ext cx="1219200" cy="304800"/>
          </a:xfrm>
          <a:prstGeom prst="rect">
            <a:avLst/>
          </a:prstGeom>
          <a:noFill/>
          <a:ln w="254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9" name="Rectangle 8"/>
          <p:cNvSpPr/>
          <p:nvPr/>
        </p:nvSpPr>
        <p:spPr bwMode="auto">
          <a:xfrm>
            <a:off x="800100" y="4037215"/>
            <a:ext cx="2781300" cy="314498"/>
          </a:xfrm>
          <a:prstGeom prst="rect">
            <a:avLst/>
          </a:prstGeom>
          <a:noFill/>
          <a:ln w="254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pic>
        <p:nvPicPr>
          <p:cNvPr id="10" name="Picture 9"/>
          <p:cNvPicPr>
            <a:picLocks noChangeAspect="1"/>
          </p:cNvPicPr>
          <p:nvPr/>
        </p:nvPicPr>
        <p:blipFill>
          <a:blip r:embed="rId3"/>
          <a:stretch>
            <a:fillRect/>
          </a:stretch>
        </p:blipFill>
        <p:spPr>
          <a:xfrm>
            <a:off x="1143000" y="4343400"/>
            <a:ext cx="1143000" cy="1228725"/>
          </a:xfrm>
          <a:prstGeom prst="rect">
            <a:avLst/>
          </a:prstGeom>
        </p:spPr>
      </p:pic>
      <p:pic>
        <p:nvPicPr>
          <p:cNvPr id="11" name="Picture 10"/>
          <p:cNvPicPr>
            <a:picLocks noChangeAspect="1"/>
          </p:cNvPicPr>
          <p:nvPr/>
        </p:nvPicPr>
        <p:blipFill>
          <a:blip r:embed="rId4"/>
          <a:stretch>
            <a:fillRect/>
          </a:stretch>
        </p:blipFill>
        <p:spPr>
          <a:xfrm>
            <a:off x="2413115" y="4329112"/>
            <a:ext cx="1181100" cy="1257300"/>
          </a:xfrm>
          <a:prstGeom prst="rect">
            <a:avLst/>
          </a:prstGeom>
        </p:spPr>
      </p:pic>
      <p:pic>
        <p:nvPicPr>
          <p:cNvPr id="12" name="Picture 11"/>
          <p:cNvPicPr>
            <a:picLocks noChangeAspect="1"/>
          </p:cNvPicPr>
          <p:nvPr/>
        </p:nvPicPr>
        <p:blipFill>
          <a:blip r:embed="rId5"/>
          <a:stretch>
            <a:fillRect/>
          </a:stretch>
        </p:blipFill>
        <p:spPr>
          <a:xfrm>
            <a:off x="4564292" y="4329112"/>
            <a:ext cx="1514475" cy="942975"/>
          </a:xfrm>
          <a:prstGeom prst="rect">
            <a:avLst/>
          </a:prstGeom>
        </p:spPr>
      </p:pic>
    </p:spTree>
    <p:extLst>
      <p:ext uri="{BB962C8B-B14F-4D97-AF65-F5344CB8AC3E}">
        <p14:creationId xmlns:p14="http://schemas.microsoft.com/office/powerpoint/2010/main" val="368592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62000"/>
            <a:ext cx="9261501" cy="4038600"/>
          </a:xfrm>
          <a:prstGeom prst="rect">
            <a:avLst/>
          </a:prstGeom>
        </p:spPr>
      </p:pic>
      <p:sp>
        <p:nvSpPr>
          <p:cNvPr id="5" name="Rectangle 4"/>
          <p:cNvSpPr/>
          <p:nvPr/>
        </p:nvSpPr>
        <p:spPr bwMode="auto">
          <a:xfrm>
            <a:off x="0" y="1676400"/>
            <a:ext cx="685800" cy="304800"/>
          </a:xfrm>
          <a:prstGeom prst="rect">
            <a:avLst/>
          </a:prstGeom>
          <a:noFill/>
          <a:ln w="254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11987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032" y="0"/>
            <a:ext cx="7912693" cy="3645173"/>
          </a:xfrm>
          <a:prstGeom prst="rect">
            <a:avLst/>
          </a:prstGeom>
        </p:spPr>
      </p:pic>
      <p:pic>
        <p:nvPicPr>
          <p:cNvPr id="5" name="Picture 4"/>
          <p:cNvPicPr>
            <a:picLocks noChangeAspect="1"/>
          </p:cNvPicPr>
          <p:nvPr/>
        </p:nvPicPr>
        <p:blipFill>
          <a:blip r:embed="rId3"/>
          <a:stretch>
            <a:fillRect/>
          </a:stretch>
        </p:blipFill>
        <p:spPr>
          <a:xfrm>
            <a:off x="1000125" y="3356439"/>
            <a:ext cx="8143875" cy="3501561"/>
          </a:xfrm>
          <a:prstGeom prst="rect">
            <a:avLst/>
          </a:prstGeom>
        </p:spPr>
      </p:pic>
    </p:spTree>
    <p:extLst>
      <p:ext uri="{BB962C8B-B14F-4D97-AF65-F5344CB8AC3E}">
        <p14:creationId xmlns:p14="http://schemas.microsoft.com/office/powerpoint/2010/main" val="40497806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O" dirty="0">
                <a:hlinkClick r:id="rId2"/>
              </a:rPr>
              <a:t>https://</a:t>
            </a:r>
            <a:r>
              <a:rPr lang="es-CO" dirty="0" smtClean="0">
                <a:hlinkClick r:id="rId2"/>
              </a:rPr>
              <a:t>patentscope.wipo.int/beta</a:t>
            </a:r>
            <a:r>
              <a:rPr lang="es-CO" dirty="0" smtClean="0"/>
              <a:t> </a:t>
            </a:r>
            <a:endParaRPr lang="es-CO" dirty="0"/>
          </a:p>
        </p:txBody>
      </p:sp>
      <p:pic>
        <p:nvPicPr>
          <p:cNvPr id="4" name="Picture 3"/>
          <p:cNvPicPr>
            <a:picLocks noChangeAspect="1"/>
          </p:cNvPicPr>
          <p:nvPr/>
        </p:nvPicPr>
        <p:blipFill>
          <a:blip r:embed="rId3"/>
          <a:stretch>
            <a:fillRect/>
          </a:stretch>
        </p:blipFill>
        <p:spPr>
          <a:xfrm>
            <a:off x="0" y="1905000"/>
            <a:ext cx="9198667" cy="3733800"/>
          </a:xfrm>
          <a:prstGeom prst="rect">
            <a:avLst/>
          </a:prstGeom>
        </p:spPr>
      </p:pic>
      <p:sp>
        <p:nvSpPr>
          <p:cNvPr id="5" name="Oval 4"/>
          <p:cNvSpPr/>
          <p:nvPr/>
        </p:nvSpPr>
        <p:spPr bwMode="auto">
          <a:xfrm>
            <a:off x="6705600" y="1752601"/>
            <a:ext cx="1600200" cy="609600"/>
          </a:xfrm>
          <a:prstGeom prst="ellipse">
            <a:avLst/>
          </a:prstGeom>
          <a:noFill/>
          <a:ln w="635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pic>
        <p:nvPicPr>
          <p:cNvPr id="6" name="Picture 5"/>
          <p:cNvPicPr>
            <a:picLocks noChangeAspect="1"/>
          </p:cNvPicPr>
          <p:nvPr/>
        </p:nvPicPr>
        <p:blipFill>
          <a:blip r:embed="rId4"/>
          <a:stretch>
            <a:fillRect/>
          </a:stretch>
        </p:blipFill>
        <p:spPr>
          <a:xfrm>
            <a:off x="6733233" y="1981200"/>
            <a:ext cx="1820126" cy="4897452"/>
          </a:xfrm>
          <a:prstGeom prst="rect">
            <a:avLst/>
          </a:prstGeom>
        </p:spPr>
      </p:pic>
    </p:spTree>
    <p:extLst>
      <p:ext uri="{BB962C8B-B14F-4D97-AF65-F5344CB8AC3E}">
        <p14:creationId xmlns:p14="http://schemas.microsoft.com/office/powerpoint/2010/main" val="326474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62000"/>
            <a:ext cx="9261501" cy="4038600"/>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2968495153"/>
              </p:ext>
            </p:extLst>
          </p:nvPr>
        </p:nvGraphicFramePr>
        <p:xfrm>
          <a:off x="-12819" y="1981200"/>
          <a:ext cx="1816100" cy="1968500"/>
        </p:xfrm>
        <a:graphic>
          <a:graphicData uri="http://schemas.openxmlformats.org/presentationml/2006/ole">
            <mc:AlternateContent xmlns:mc="http://schemas.openxmlformats.org/markup-compatibility/2006">
              <mc:Choice xmlns:v="urn:schemas-microsoft-com:vml" Requires="v">
                <p:oleObj spid="_x0000_s12320" name="Image" r:id="rId4" imgW="1815840" imgH="1968120" progId="Photoshop.Image.13">
                  <p:embed/>
                </p:oleObj>
              </mc:Choice>
              <mc:Fallback>
                <p:oleObj name="Image" r:id="rId4" imgW="1815840" imgH="1968120" progId="Photoshop.Image.13">
                  <p:embed/>
                  <p:pic>
                    <p:nvPicPr>
                      <p:cNvPr id="0" name=""/>
                      <p:cNvPicPr/>
                      <p:nvPr/>
                    </p:nvPicPr>
                    <p:blipFill>
                      <a:blip r:embed="rId5"/>
                      <a:stretch>
                        <a:fillRect/>
                      </a:stretch>
                    </p:blipFill>
                    <p:spPr>
                      <a:xfrm>
                        <a:off x="-12819" y="1981200"/>
                        <a:ext cx="1816100" cy="19685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101836071"/>
              </p:ext>
            </p:extLst>
          </p:nvPr>
        </p:nvGraphicFramePr>
        <p:xfrm>
          <a:off x="1905000" y="1981200"/>
          <a:ext cx="850900" cy="1638300"/>
        </p:xfrm>
        <a:graphic>
          <a:graphicData uri="http://schemas.openxmlformats.org/presentationml/2006/ole">
            <mc:AlternateContent xmlns:mc="http://schemas.openxmlformats.org/markup-compatibility/2006">
              <mc:Choice xmlns:v="urn:schemas-microsoft-com:vml" Requires="v">
                <p:oleObj spid="_x0000_s12321" name="Image" r:id="rId6" imgW="850680" imgH="1638000" progId="Photoshop.Image.13">
                  <p:embed/>
                </p:oleObj>
              </mc:Choice>
              <mc:Fallback>
                <p:oleObj name="Image" r:id="rId6" imgW="850680" imgH="1638000" progId="Photoshop.Image.13">
                  <p:embed/>
                  <p:pic>
                    <p:nvPicPr>
                      <p:cNvPr id="0" name=""/>
                      <p:cNvPicPr/>
                      <p:nvPr/>
                    </p:nvPicPr>
                    <p:blipFill>
                      <a:blip r:embed="rId7"/>
                      <a:stretch>
                        <a:fillRect/>
                      </a:stretch>
                    </p:blipFill>
                    <p:spPr>
                      <a:xfrm>
                        <a:off x="1905000" y="1981200"/>
                        <a:ext cx="850900" cy="16383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275839722"/>
              </p:ext>
            </p:extLst>
          </p:nvPr>
        </p:nvGraphicFramePr>
        <p:xfrm>
          <a:off x="4800600" y="1905000"/>
          <a:ext cx="2832100" cy="2768600"/>
        </p:xfrm>
        <a:graphic>
          <a:graphicData uri="http://schemas.openxmlformats.org/presentationml/2006/ole">
            <mc:AlternateContent xmlns:mc="http://schemas.openxmlformats.org/markup-compatibility/2006">
              <mc:Choice xmlns:v="urn:schemas-microsoft-com:vml" Requires="v">
                <p:oleObj spid="_x0000_s12322" name="Image" r:id="rId8" imgW="2831400" imgH="2768040" progId="Photoshop.Image.13">
                  <p:embed/>
                </p:oleObj>
              </mc:Choice>
              <mc:Fallback>
                <p:oleObj name="Image" r:id="rId8" imgW="2831400" imgH="2768040" progId="Photoshop.Image.13">
                  <p:embed/>
                  <p:pic>
                    <p:nvPicPr>
                      <p:cNvPr id="0" name=""/>
                      <p:cNvPicPr/>
                      <p:nvPr/>
                    </p:nvPicPr>
                    <p:blipFill>
                      <a:blip r:embed="rId9"/>
                      <a:stretch>
                        <a:fillRect/>
                      </a:stretch>
                    </p:blipFill>
                    <p:spPr>
                      <a:xfrm>
                        <a:off x="4800600" y="1905000"/>
                        <a:ext cx="2832100" cy="27686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962092244"/>
              </p:ext>
            </p:extLst>
          </p:nvPr>
        </p:nvGraphicFramePr>
        <p:xfrm>
          <a:off x="7589433" y="2057400"/>
          <a:ext cx="1803400" cy="2362200"/>
        </p:xfrm>
        <a:graphic>
          <a:graphicData uri="http://schemas.openxmlformats.org/presentationml/2006/ole">
            <mc:AlternateContent xmlns:mc="http://schemas.openxmlformats.org/markup-compatibility/2006">
              <mc:Choice xmlns:v="urn:schemas-microsoft-com:vml" Requires="v">
                <p:oleObj spid="_x0000_s12323" name="Image" r:id="rId10" imgW="1802880" imgH="2361600" progId="Photoshop.Image.13">
                  <p:embed/>
                </p:oleObj>
              </mc:Choice>
              <mc:Fallback>
                <p:oleObj name="Image" r:id="rId10" imgW="1802880" imgH="2361600" progId="Photoshop.Image.13">
                  <p:embed/>
                  <p:pic>
                    <p:nvPicPr>
                      <p:cNvPr id="0" name=""/>
                      <p:cNvPicPr/>
                      <p:nvPr/>
                    </p:nvPicPr>
                    <p:blipFill>
                      <a:blip r:embed="rId11"/>
                      <a:stretch>
                        <a:fillRect/>
                      </a:stretch>
                    </p:blipFill>
                    <p:spPr>
                      <a:xfrm>
                        <a:off x="7589433" y="2057400"/>
                        <a:ext cx="1803400" cy="23622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205254753"/>
              </p:ext>
            </p:extLst>
          </p:nvPr>
        </p:nvGraphicFramePr>
        <p:xfrm>
          <a:off x="7551751" y="1980844"/>
          <a:ext cx="1790700" cy="1435100"/>
        </p:xfrm>
        <a:graphic>
          <a:graphicData uri="http://schemas.openxmlformats.org/presentationml/2006/ole">
            <mc:AlternateContent xmlns:mc="http://schemas.openxmlformats.org/markup-compatibility/2006">
              <mc:Choice xmlns:v="urn:schemas-microsoft-com:vml" Requires="v">
                <p:oleObj spid="_x0000_s12324" name="Image" r:id="rId12" imgW="1790280" imgH="1434600" progId="Photoshop.Image.13">
                  <p:embed/>
                </p:oleObj>
              </mc:Choice>
              <mc:Fallback>
                <p:oleObj name="Image" r:id="rId12" imgW="1790280" imgH="1434600" progId="Photoshop.Image.13">
                  <p:embed/>
                  <p:pic>
                    <p:nvPicPr>
                      <p:cNvPr id="0" name=""/>
                      <p:cNvPicPr/>
                      <p:nvPr/>
                    </p:nvPicPr>
                    <p:blipFill>
                      <a:blip r:embed="rId13"/>
                      <a:stretch>
                        <a:fillRect/>
                      </a:stretch>
                    </p:blipFill>
                    <p:spPr>
                      <a:xfrm>
                        <a:off x="7551751" y="1980844"/>
                        <a:ext cx="1790700" cy="1435100"/>
                      </a:xfrm>
                      <a:prstGeom prst="rect">
                        <a:avLst/>
                      </a:prstGeom>
                    </p:spPr>
                  </p:pic>
                </p:oleObj>
              </mc:Fallback>
            </mc:AlternateContent>
          </a:graphicData>
        </a:graphic>
      </p:graphicFrame>
    </p:spTree>
    <p:extLst>
      <p:ext uri="{BB962C8B-B14F-4D97-AF65-F5344CB8AC3E}">
        <p14:creationId xmlns:p14="http://schemas.microsoft.com/office/powerpoint/2010/main" val="250823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62000"/>
            <a:ext cx="9261501" cy="4038600"/>
          </a:xfrm>
          <a:prstGeom prst="rect">
            <a:avLst/>
          </a:prstGeom>
        </p:spPr>
      </p:pic>
      <p:sp>
        <p:nvSpPr>
          <p:cNvPr id="5" name="Rectangle 4"/>
          <p:cNvSpPr/>
          <p:nvPr/>
        </p:nvSpPr>
        <p:spPr bwMode="auto">
          <a:xfrm>
            <a:off x="8001000" y="1371600"/>
            <a:ext cx="914400" cy="304800"/>
          </a:xfrm>
          <a:prstGeom prst="rect">
            <a:avLst/>
          </a:prstGeom>
          <a:noFill/>
          <a:ln w="254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73892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532" y="1219200"/>
            <a:ext cx="9081331" cy="3057599"/>
          </a:xfrm>
          <a:prstGeom prst="rect">
            <a:avLst/>
          </a:prstGeom>
        </p:spPr>
      </p:pic>
    </p:spTree>
    <p:extLst>
      <p:ext uri="{BB962C8B-B14F-4D97-AF65-F5344CB8AC3E}">
        <p14:creationId xmlns:p14="http://schemas.microsoft.com/office/powerpoint/2010/main" val="177855999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04800"/>
            <a:ext cx="9072548" cy="4267200"/>
          </a:xfrm>
          <a:prstGeom prst="rect">
            <a:avLst/>
          </a:prstGeom>
        </p:spPr>
      </p:pic>
      <p:pic>
        <p:nvPicPr>
          <p:cNvPr id="3" name="Picture 2"/>
          <p:cNvPicPr>
            <a:picLocks noChangeAspect="1"/>
          </p:cNvPicPr>
          <p:nvPr/>
        </p:nvPicPr>
        <p:blipFill>
          <a:blip r:embed="rId3"/>
          <a:stretch>
            <a:fillRect/>
          </a:stretch>
        </p:blipFill>
        <p:spPr>
          <a:xfrm>
            <a:off x="76200" y="3429000"/>
            <a:ext cx="8839200" cy="2640363"/>
          </a:xfrm>
          <a:prstGeom prst="rect">
            <a:avLst/>
          </a:prstGeom>
        </p:spPr>
      </p:pic>
    </p:spTree>
    <p:extLst>
      <p:ext uri="{BB962C8B-B14F-4D97-AF65-F5344CB8AC3E}">
        <p14:creationId xmlns:p14="http://schemas.microsoft.com/office/powerpoint/2010/main" val="94720135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47800"/>
            <a:ext cx="9288396" cy="2895600"/>
          </a:xfrm>
          <a:prstGeom prst="rect">
            <a:avLst/>
          </a:prstGeom>
        </p:spPr>
      </p:pic>
    </p:spTree>
    <p:extLst>
      <p:ext uri="{BB962C8B-B14F-4D97-AF65-F5344CB8AC3E}">
        <p14:creationId xmlns:p14="http://schemas.microsoft.com/office/powerpoint/2010/main" val="126562501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CH" dirty="0" smtClean="0"/>
              <a:t/>
            </a:r>
            <a:br>
              <a:rPr lang="fr-CH" dirty="0" smtClean="0"/>
            </a:br>
            <a:r>
              <a:rPr lang="fr-CH" dirty="0" err="1" smtClean="0"/>
              <a:t>Next</a:t>
            </a:r>
            <a:r>
              <a:rPr lang="fr-CH" dirty="0" smtClean="0"/>
              <a:t> </a:t>
            </a:r>
            <a:r>
              <a:rPr lang="fr-CH" dirty="0" err="1" smtClean="0"/>
              <a:t>webinar</a:t>
            </a:r>
            <a:r>
              <a:rPr lang="fr-CH" dirty="0"/>
              <a:t/>
            </a:r>
            <a:br>
              <a:rPr lang="fr-CH" dirty="0"/>
            </a:br>
            <a:endParaRPr lang="en-US" dirty="0"/>
          </a:p>
        </p:txBody>
      </p:sp>
      <p:sp>
        <p:nvSpPr>
          <p:cNvPr id="9" name="Content Placeholder 8"/>
          <p:cNvSpPr>
            <a:spLocks noGrp="1"/>
          </p:cNvSpPr>
          <p:nvPr>
            <p:ph idx="1"/>
          </p:nvPr>
        </p:nvSpPr>
        <p:spPr>
          <a:xfrm>
            <a:off x="457200" y="914400"/>
            <a:ext cx="8229600" cy="4572000"/>
          </a:xfrm>
        </p:spPr>
        <p:txBody>
          <a:bodyPr/>
          <a:lstStyle/>
          <a:p>
            <a:endParaRPr lang="fr-CH" sz="3200" b="1" dirty="0" smtClean="0"/>
          </a:p>
          <a:p>
            <a:r>
              <a:rPr lang="fr-CH" sz="3200" dirty="0" err="1" smtClean="0"/>
              <a:t>Complex</a:t>
            </a:r>
            <a:r>
              <a:rPr lang="fr-CH" sz="3200" dirty="0" smtClean="0"/>
              <a:t> </a:t>
            </a:r>
            <a:r>
              <a:rPr lang="fr-CH" sz="3200" dirty="0" err="1" smtClean="0"/>
              <a:t>queries</a:t>
            </a:r>
            <a:r>
              <a:rPr lang="fr-CH" sz="3200" dirty="0" smtClean="0"/>
              <a:t> </a:t>
            </a:r>
          </a:p>
          <a:p>
            <a:pPr marL="457200" lvl="1" indent="0">
              <a:buNone/>
            </a:pPr>
            <a:r>
              <a:rPr lang="fr-CH" sz="3200" dirty="0" err="1" smtClean="0"/>
              <a:t>October</a:t>
            </a:r>
            <a:r>
              <a:rPr lang="fr-CH" sz="3200" dirty="0" smtClean="0"/>
              <a:t> 15 or 17</a:t>
            </a:r>
          </a:p>
          <a:p>
            <a:endParaRPr lang="fr-CH" dirty="0" smtClean="0"/>
          </a:p>
          <a:p>
            <a:pPr marL="0" indent="0">
              <a:buNone/>
            </a:pPr>
            <a:r>
              <a:rPr lang="fr-CH" dirty="0" smtClean="0"/>
              <a:t>To </a:t>
            </a:r>
            <a:r>
              <a:rPr lang="fr-CH" dirty="0" err="1" smtClean="0"/>
              <a:t>register</a:t>
            </a:r>
            <a:r>
              <a:rPr lang="fr-CH" dirty="0" smtClean="0"/>
              <a:t>: </a:t>
            </a:r>
            <a:r>
              <a:rPr lang="es-CO" sz="2000" dirty="0">
                <a:hlinkClick r:id="rId2"/>
              </a:rPr>
              <a:t>https://attendee.gotowebinar.com/rt/5746100939357645059</a:t>
            </a:r>
            <a:endParaRPr lang="en-US" sz="2200" dirty="0"/>
          </a:p>
        </p:txBody>
      </p:sp>
    </p:spTree>
    <p:extLst>
      <p:ext uri="{BB962C8B-B14F-4D97-AF65-F5344CB8AC3E}">
        <p14:creationId xmlns:p14="http://schemas.microsoft.com/office/powerpoint/2010/main" val="184587416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955" y="30480"/>
            <a:ext cx="10601325" cy="6419850"/>
          </a:xfrm>
          <a:prstGeom prst="rect">
            <a:avLst/>
          </a:prstGeom>
        </p:spPr>
      </p:pic>
      <p:sp>
        <p:nvSpPr>
          <p:cNvPr id="9" name="Rounded Rectangle 8"/>
          <p:cNvSpPr/>
          <p:nvPr/>
        </p:nvSpPr>
        <p:spPr bwMode="auto">
          <a:xfrm>
            <a:off x="4191000" y="3076049"/>
            <a:ext cx="2590800" cy="698932"/>
          </a:xfrm>
          <a:prstGeom prst="roundRect">
            <a:avLst/>
          </a:prstGeom>
          <a:noFill/>
          <a:ln w="63500" cap="flat" cmpd="sng" algn="ctr">
            <a:solidFill>
              <a:srgbClr val="00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10" name="Rectangle 9"/>
          <p:cNvSpPr/>
          <p:nvPr/>
        </p:nvSpPr>
        <p:spPr>
          <a:xfrm>
            <a:off x="762000" y="2170316"/>
            <a:ext cx="4671472" cy="461665"/>
          </a:xfrm>
          <a:prstGeom prst="rect">
            <a:avLst/>
          </a:prstGeom>
          <a:solidFill>
            <a:srgbClr val="C0DDDE"/>
          </a:solidFill>
        </p:spPr>
        <p:txBody>
          <a:bodyPr wrap="none">
            <a:spAutoFit/>
          </a:bodyPr>
          <a:lstStyle/>
          <a:p>
            <a:r>
              <a:rPr lang="fr-CH" u="sng" dirty="0"/>
              <a:t>wipo.int/</a:t>
            </a:r>
            <a:r>
              <a:rPr lang="fr-CH" u="sng" dirty="0" err="1"/>
              <a:t>patentscope</a:t>
            </a:r>
            <a:r>
              <a:rPr lang="fr-CH" u="sng" dirty="0"/>
              <a:t>/en/</a:t>
            </a:r>
            <a:r>
              <a:rPr lang="fr-CH" u="sng" dirty="0" err="1"/>
              <a:t>webinar</a:t>
            </a:r>
            <a:r>
              <a:rPr lang="fr-CH" u="sng" dirty="0"/>
              <a:t> </a:t>
            </a:r>
            <a:endParaRPr lang="en-US" dirty="0"/>
          </a:p>
        </p:txBody>
      </p:sp>
      <p:sp>
        <p:nvSpPr>
          <p:cNvPr id="11" name="Rounded Rectangle 10"/>
          <p:cNvSpPr/>
          <p:nvPr/>
        </p:nvSpPr>
        <p:spPr bwMode="auto">
          <a:xfrm>
            <a:off x="152400" y="2938950"/>
            <a:ext cx="7010400" cy="3385649"/>
          </a:xfrm>
          <a:prstGeom prst="roundRect">
            <a:avLst/>
          </a:prstGeom>
          <a:noFill/>
          <a:ln w="635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6910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z="2800" dirty="0" smtClean="0"/>
              <a:t>Global Brand </a:t>
            </a:r>
            <a:r>
              <a:rPr lang="fr-CH" sz="2800" dirty="0" err="1" smtClean="0"/>
              <a:t>Database</a:t>
            </a:r>
            <a:r>
              <a:rPr lang="fr-CH" sz="2800" dirty="0" smtClean="0"/>
              <a:t>, Global Design </a:t>
            </a:r>
            <a:r>
              <a:rPr lang="fr-CH" sz="2800" dirty="0" err="1" smtClean="0"/>
              <a:t>Database</a:t>
            </a:r>
            <a:endParaRPr lang="en-US" sz="2800" dirty="0"/>
          </a:p>
        </p:txBody>
      </p:sp>
      <p:sp>
        <p:nvSpPr>
          <p:cNvPr id="3" name="Content Placeholder 2"/>
          <p:cNvSpPr>
            <a:spLocks noGrp="1"/>
          </p:cNvSpPr>
          <p:nvPr>
            <p:ph idx="1"/>
          </p:nvPr>
        </p:nvSpPr>
        <p:spPr/>
        <p:txBody>
          <a:bodyPr/>
          <a:lstStyle/>
          <a:p>
            <a:pPr marL="0" indent="0">
              <a:buNone/>
            </a:pPr>
            <a:r>
              <a:rPr lang="fr-CH" dirty="0" err="1" smtClean="0"/>
              <a:t>Webinars</a:t>
            </a:r>
            <a:r>
              <a:rPr lang="fr-CH" dirty="0" smtClean="0"/>
              <a:t>:</a:t>
            </a:r>
          </a:p>
          <a:p>
            <a:endParaRPr lang="fr-CH" dirty="0"/>
          </a:p>
          <a:p>
            <a:r>
              <a:rPr lang="en-US" dirty="0">
                <a:hlinkClick r:id="rId2"/>
              </a:rPr>
              <a:t>https://</a:t>
            </a:r>
            <a:r>
              <a:rPr lang="en-US" dirty="0" smtClean="0">
                <a:hlinkClick r:id="rId2"/>
              </a:rPr>
              <a:t>www.wipo.int/reference/en/branddb/webinar/index.html</a:t>
            </a:r>
            <a:endParaRPr lang="en-US" dirty="0" smtClean="0"/>
          </a:p>
          <a:p>
            <a:r>
              <a:rPr lang="en-US" dirty="0" smtClean="0">
                <a:hlinkClick r:id="rId3"/>
              </a:rPr>
              <a:t>https</a:t>
            </a:r>
            <a:r>
              <a:rPr lang="en-US" dirty="0">
                <a:hlinkClick r:id="rId3"/>
              </a:rPr>
              <a:t>://</a:t>
            </a:r>
            <a:r>
              <a:rPr lang="en-US" dirty="0" smtClean="0">
                <a:hlinkClick r:id="rId3"/>
              </a:rPr>
              <a:t>www.wipo.int/reference/en/designdb/webinar/index.html</a:t>
            </a:r>
            <a:r>
              <a:rPr lang="en-US" dirty="0" smtClean="0"/>
              <a:t> </a:t>
            </a:r>
            <a:endParaRPr lang="en-US" dirty="0"/>
          </a:p>
        </p:txBody>
      </p:sp>
    </p:spTree>
    <p:extLst>
      <p:ext uri="{BB962C8B-B14F-4D97-AF65-F5344CB8AC3E}">
        <p14:creationId xmlns:p14="http://schemas.microsoft.com/office/powerpoint/2010/main" val="151301684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562" name="Object 3"/>
          <p:cNvGraphicFramePr>
            <a:graphicFrameLocks noGrp="1" noChangeAspect="1"/>
          </p:cNvGraphicFramePr>
          <p:nvPr>
            <p:ph sz="half" idx="4294967295"/>
          </p:nvPr>
        </p:nvGraphicFramePr>
        <p:xfrm>
          <a:off x="304800" y="304800"/>
          <a:ext cx="3700017" cy="2209800"/>
        </p:xfrm>
        <a:graphic>
          <a:graphicData uri="http://schemas.openxmlformats.org/presentationml/2006/ole">
            <mc:AlternateContent xmlns:mc="http://schemas.openxmlformats.org/markup-compatibility/2006">
              <mc:Choice xmlns:v="urn:schemas-microsoft-com:vml" Requires="v">
                <p:oleObj spid="_x0000_s8204" r:id="rId4" imgW="5676190" imgH="3390476" progId="">
                  <p:embed/>
                </p:oleObj>
              </mc:Choice>
              <mc:Fallback>
                <p:oleObj r:id="rId4" imgW="5676190" imgH="3390476" progId="">
                  <p:embed/>
                  <p:pic>
                    <p:nvPicPr>
                      <p:cNvPr id="66562"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04800"/>
                        <a:ext cx="3700017" cy="2209800"/>
                      </a:xfrm>
                      <a:prstGeom prst="rect">
                        <a:avLst/>
                      </a:prstGeom>
                      <a:noFill/>
                      <a:ln>
                        <a:noFill/>
                      </a:ln>
                      <a:effectLst/>
                      <a:extLst/>
                    </p:spPr>
                  </p:pic>
                </p:oleObj>
              </mc:Fallback>
            </mc:AlternateContent>
          </a:graphicData>
        </a:graphic>
      </p:graphicFrame>
      <p:sp>
        <p:nvSpPr>
          <p:cNvPr id="66563" name="Rectangle 3"/>
          <p:cNvSpPr>
            <a:spLocks noChangeArrowheads="1"/>
          </p:cNvSpPr>
          <p:nvPr/>
        </p:nvSpPr>
        <p:spPr bwMode="auto">
          <a:xfrm>
            <a:off x="3348038" y="476250"/>
            <a:ext cx="64087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spcBef>
                <a:spcPct val="20000"/>
              </a:spcBef>
            </a:pPr>
            <a:r>
              <a:rPr lang="en-US" altLang="en-US" sz="4000" b="1">
                <a:solidFill>
                  <a:srgbClr val="0033CC"/>
                </a:solidFill>
              </a:rPr>
              <a:t>patentscope@wipo.int</a:t>
            </a:r>
          </a:p>
        </p:txBody>
      </p:sp>
      <p:graphicFrame>
        <p:nvGraphicFramePr>
          <p:cNvPr id="2" name="Object 1"/>
          <p:cNvGraphicFramePr>
            <a:graphicFrameLocks noChangeAspect="1"/>
          </p:cNvGraphicFramePr>
          <p:nvPr/>
        </p:nvGraphicFramePr>
        <p:xfrm>
          <a:off x="27536" y="2971800"/>
          <a:ext cx="9134475" cy="3600450"/>
        </p:xfrm>
        <a:graphic>
          <a:graphicData uri="http://schemas.openxmlformats.org/presentationml/2006/ole">
            <mc:AlternateContent xmlns:mc="http://schemas.openxmlformats.org/markup-compatibility/2006">
              <mc:Choice xmlns:v="urn:schemas-microsoft-com:vml" Requires="v">
                <p:oleObj spid="_x0000_s8205" name="Image" r:id="rId6" imgW="12164760" imgH="4799880" progId="Photoshop.Image.13">
                  <p:embed/>
                </p:oleObj>
              </mc:Choice>
              <mc:Fallback>
                <p:oleObj name="Image" r:id="rId6" imgW="12164760" imgH="4799880" progId="Photoshop.Image.13">
                  <p:embed/>
                  <p:pic>
                    <p:nvPicPr>
                      <p:cNvPr id="2" name="Object 1"/>
                      <p:cNvPicPr/>
                      <p:nvPr/>
                    </p:nvPicPr>
                    <p:blipFill>
                      <a:blip r:embed="rId7"/>
                      <a:stretch>
                        <a:fillRect/>
                      </a:stretch>
                    </p:blipFill>
                    <p:spPr>
                      <a:xfrm>
                        <a:off x="27536" y="2971800"/>
                        <a:ext cx="9134475" cy="3600450"/>
                      </a:xfrm>
                      <a:prstGeom prst="rect">
                        <a:avLst/>
                      </a:prstGeom>
                    </p:spPr>
                  </p:pic>
                </p:oleObj>
              </mc:Fallback>
            </mc:AlternateContent>
          </a:graphicData>
        </a:graphic>
      </p:graphicFrame>
    </p:spTree>
    <p:extLst>
      <p:ext uri="{BB962C8B-B14F-4D97-AF65-F5344CB8AC3E}">
        <p14:creationId xmlns:p14="http://schemas.microsoft.com/office/powerpoint/2010/main" val="40769515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304800"/>
            <a:ext cx="9198667" cy="3733800"/>
          </a:xfrm>
          <a:prstGeom prst="rect">
            <a:avLst/>
          </a:prstGeom>
        </p:spPr>
      </p:pic>
      <p:sp>
        <p:nvSpPr>
          <p:cNvPr id="7" name="Rounded Rectangle 6"/>
          <p:cNvSpPr/>
          <p:nvPr/>
        </p:nvSpPr>
        <p:spPr bwMode="auto">
          <a:xfrm>
            <a:off x="6096000" y="228600"/>
            <a:ext cx="838200" cy="533400"/>
          </a:xfrm>
          <a:prstGeom prst="roundRect">
            <a:avLst/>
          </a:prstGeom>
          <a:noFill/>
          <a:ln w="635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pic>
        <p:nvPicPr>
          <p:cNvPr id="3" name="Picture 2"/>
          <p:cNvPicPr>
            <a:picLocks noChangeAspect="1"/>
          </p:cNvPicPr>
          <p:nvPr/>
        </p:nvPicPr>
        <p:blipFill>
          <a:blip r:embed="rId4"/>
          <a:stretch>
            <a:fillRect/>
          </a:stretch>
        </p:blipFill>
        <p:spPr>
          <a:xfrm>
            <a:off x="0" y="3748"/>
            <a:ext cx="9167075" cy="5170357"/>
          </a:xfrm>
          <a:prstGeom prst="rect">
            <a:avLst/>
          </a:prstGeom>
        </p:spPr>
      </p:pic>
      <p:sp>
        <p:nvSpPr>
          <p:cNvPr id="9" name="Rounded Rectangle 8"/>
          <p:cNvSpPr/>
          <p:nvPr/>
        </p:nvSpPr>
        <p:spPr bwMode="auto">
          <a:xfrm>
            <a:off x="228600" y="1524000"/>
            <a:ext cx="1143000" cy="228600"/>
          </a:xfrm>
          <a:prstGeom prst="roundRect">
            <a:avLst/>
          </a:prstGeom>
          <a:noFill/>
          <a:ln w="635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2567" y="260517"/>
            <a:ext cx="8763000" cy="2628900"/>
          </a:xfrm>
          <a:prstGeom prst="rect">
            <a:avLst/>
          </a:prstGeom>
        </p:spPr>
      </p:pic>
      <p:sp>
        <p:nvSpPr>
          <p:cNvPr id="6" name="Rectangle 5"/>
          <p:cNvSpPr/>
          <p:nvPr/>
        </p:nvSpPr>
        <p:spPr bwMode="auto">
          <a:xfrm>
            <a:off x="376628" y="306458"/>
            <a:ext cx="457200" cy="304800"/>
          </a:xfrm>
          <a:prstGeom prst="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s-CO" sz="2400" b="0" i="0" u="none" strike="noStrike" cap="none" normalizeH="0" baseline="0" smtClean="0">
              <a:ln>
                <a:noFill/>
              </a:ln>
              <a:solidFill>
                <a:schemeClr val="tx1"/>
              </a:solidFill>
              <a:effectLst/>
              <a:latin typeface="Arial" charset="0"/>
              <a:cs typeface="Arial" charset="0"/>
            </a:endParaRPr>
          </a:p>
        </p:txBody>
      </p:sp>
      <p:sp>
        <p:nvSpPr>
          <p:cNvPr id="8" name="Rectangle 7"/>
          <p:cNvSpPr/>
          <p:nvPr/>
        </p:nvSpPr>
        <p:spPr bwMode="auto">
          <a:xfrm>
            <a:off x="920646" y="295645"/>
            <a:ext cx="533400" cy="304800"/>
          </a:xfrm>
          <a:prstGeom prst="rect">
            <a:avLst/>
          </a:prstGeom>
          <a:noFill/>
          <a:ln w="3810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s-CO" sz="2400" b="0" i="0" u="none" strike="noStrike" cap="none" normalizeH="0" baseline="0" smtClean="0">
              <a:ln>
                <a:noFill/>
              </a:ln>
              <a:solidFill>
                <a:schemeClr val="tx1"/>
              </a:solidFill>
              <a:effectLst/>
              <a:latin typeface="Arial" charset="0"/>
              <a:cs typeface="Arial" charset="0"/>
            </a:endParaRPr>
          </a:p>
        </p:txBody>
      </p:sp>
      <p:sp>
        <p:nvSpPr>
          <p:cNvPr id="9" name="Rectangle 8"/>
          <p:cNvSpPr/>
          <p:nvPr/>
        </p:nvSpPr>
        <p:spPr bwMode="auto">
          <a:xfrm>
            <a:off x="1625808" y="295346"/>
            <a:ext cx="812592" cy="315912"/>
          </a:xfrm>
          <a:prstGeom prst="rect">
            <a:avLst/>
          </a:prstGeom>
          <a:noFill/>
          <a:ln w="381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s-CO" sz="2400" b="0" i="0" u="none" strike="noStrike" cap="none" normalizeH="0" baseline="0" smtClean="0">
              <a:ln>
                <a:noFill/>
              </a:ln>
              <a:solidFill>
                <a:schemeClr val="tx1"/>
              </a:solidFill>
              <a:effectLst/>
              <a:latin typeface="Arial" charset="0"/>
              <a:cs typeface="Arial" charset="0"/>
            </a:endParaRPr>
          </a:p>
        </p:txBody>
      </p:sp>
      <p:sp>
        <p:nvSpPr>
          <p:cNvPr id="10" name="Rectangle 9"/>
          <p:cNvSpPr/>
          <p:nvPr/>
        </p:nvSpPr>
        <p:spPr bwMode="auto">
          <a:xfrm>
            <a:off x="7973260" y="324161"/>
            <a:ext cx="264974" cy="287097"/>
          </a:xfrm>
          <a:prstGeom prst="rect">
            <a:avLst/>
          </a:prstGeom>
          <a:noFill/>
          <a:ln w="38100" cap="flat" cmpd="sng" algn="ctr">
            <a:solidFill>
              <a:schemeClr val="accent2">
                <a:lumMod val="60000"/>
                <a:lumOff val="4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s-CO" sz="2400" b="0" i="0" u="none" strike="noStrike" cap="none" normalizeH="0" baseline="0" smtClean="0">
              <a:ln>
                <a:noFill/>
              </a:ln>
              <a:solidFill>
                <a:schemeClr val="tx1"/>
              </a:solidFill>
              <a:effectLst/>
              <a:latin typeface="Arial" charset="0"/>
              <a:cs typeface="Arial" charset="0"/>
            </a:endParaRPr>
          </a:p>
        </p:txBody>
      </p:sp>
      <p:sp>
        <p:nvSpPr>
          <p:cNvPr id="11" name="Rectangle 10"/>
          <p:cNvSpPr/>
          <p:nvPr/>
        </p:nvSpPr>
        <p:spPr bwMode="auto">
          <a:xfrm>
            <a:off x="8271996" y="314886"/>
            <a:ext cx="228600" cy="304800"/>
          </a:xfrm>
          <a:prstGeom prst="rect">
            <a:avLst/>
          </a:prstGeom>
          <a:noFill/>
          <a:ln w="3810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s-CO" sz="2400" b="0" i="0" u="none" strike="noStrike" cap="none" normalizeH="0" baseline="0" smtClean="0">
              <a:ln>
                <a:noFill/>
              </a:ln>
              <a:solidFill>
                <a:schemeClr val="tx1"/>
              </a:solidFill>
              <a:effectLst/>
              <a:latin typeface="Arial" charset="0"/>
              <a:cs typeface="Arial" charset="0"/>
            </a:endParaRPr>
          </a:p>
        </p:txBody>
      </p:sp>
      <p:sp>
        <p:nvSpPr>
          <p:cNvPr id="12" name="Rectangle 11"/>
          <p:cNvSpPr/>
          <p:nvPr/>
        </p:nvSpPr>
        <p:spPr bwMode="auto">
          <a:xfrm>
            <a:off x="8531535" y="320037"/>
            <a:ext cx="304800" cy="304800"/>
          </a:xfrm>
          <a:prstGeom prst="rect">
            <a:avLst/>
          </a:prstGeom>
          <a:noFill/>
          <a:ln w="38100" cap="flat" cmpd="sng" algn="ctr">
            <a:solidFill>
              <a:srgbClr val="F141E9"/>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s-CO" sz="2400" b="0" i="0" u="none" strike="noStrike" cap="none" normalizeH="0" baseline="0" smtClean="0">
              <a:ln>
                <a:noFill/>
              </a:ln>
              <a:solidFill>
                <a:schemeClr val="tx1"/>
              </a:solidFill>
              <a:effectLst/>
              <a:latin typeface="Arial" charset="0"/>
              <a:cs typeface="Arial" charset="0"/>
            </a:endParaRPr>
          </a:p>
        </p:txBody>
      </p:sp>
      <p:cxnSp>
        <p:nvCxnSpPr>
          <p:cNvPr id="23" name="Straight Connector 22"/>
          <p:cNvCxnSpPr/>
          <p:nvPr/>
        </p:nvCxnSpPr>
        <p:spPr bwMode="auto">
          <a:xfrm flipH="1">
            <a:off x="7749955" y="621561"/>
            <a:ext cx="327246" cy="2855289"/>
          </a:xfrm>
          <a:prstGeom prst="line">
            <a:avLst/>
          </a:prstGeom>
          <a:noFill/>
          <a:ln w="38100" cap="flat" cmpd="sng" algn="ctr">
            <a:solidFill>
              <a:schemeClr val="accent2">
                <a:lumMod val="60000"/>
                <a:lumOff val="4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Rectangle 46"/>
          <p:cNvSpPr/>
          <p:nvPr/>
        </p:nvSpPr>
        <p:spPr bwMode="auto">
          <a:xfrm>
            <a:off x="2453887" y="260517"/>
            <a:ext cx="533400" cy="304800"/>
          </a:xfrm>
          <a:prstGeom prst="rect">
            <a:avLst/>
          </a:prstGeom>
          <a:noFill/>
          <a:ln w="38100" cap="flat" cmpd="sng" algn="ctr">
            <a:solidFill>
              <a:srgbClr val="F141E9"/>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s-CO" sz="2400" b="0" i="0" u="none" strike="noStrike" cap="none" normalizeH="0" baseline="0" smtClean="0">
              <a:ln>
                <a:noFill/>
              </a:ln>
              <a:solidFill>
                <a:schemeClr val="tx1"/>
              </a:solidFill>
              <a:effectLst/>
              <a:latin typeface="Arial" charset="0"/>
              <a:cs typeface="Arial" charset="0"/>
            </a:endParaRPr>
          </a:p>
        </p:txBody>
      </p:sp>
      <p:pic>
        <p:nvPicPr>
          <p:cNvPr id="26" name="Picture 25"/>
          <p:cNvPicPr>
            <a:picLocks noChangeAspect="1"/>
          </p:cNvPicPr>
          <p:nvPr/>
        </p:nvPicPr>
        <p:blipFill>
          <a:blip r:embed="rId3"/>
          <a:stretch>
            <a:fillRect/>
          </a:stretch>
        </p:blipFill>
        <p:spPr>
          <a:xfrm>
            <a:off x="152400" y="3610100"/>
            <a:ext cx="8891110" cy="2916242"/>
          </a:xfrm>
          <a:prstGeom prst="rect">
            <a:avLst/>
          </a:prstGeom>
        </p:spPr>
      </p:pic>
      <p:sp>
        <p:nvSpPr>
          <p:cNvPr id="27" name="Rectangle 26"/>
          <p:cNvSpPr/>
          <p:nvPr/>
        </p:nvSpPr>
        <p:spPr bwMode="auto">
          <a:xfrm>
            <a:off x="6613052" y="3586509"/>
            <a:ext cx="288594" cy="292490"/>
          </a:xfrm>
          <a:prstGeom prst="rect">
            <a:avLst/>
          </a:prstGeom>
          <a:noFill/>
          <a:ln w="38100" cap="flat" cmpd="sng" algn="ctr">
            <a:solidFill>
              <a:srgbClr val="F141E9"/>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s-CO" sz="2400" b="0" i="0" u="none" strike="noStrike" cap="none" normalizeH="0" baseline="0" smtClean="0">
              <a:ln>
                <a:noFill/>
              </a:ln>
              <a:solidFill>
                <a:schemeClr val="tx1"/>
              </a:solidFill>
              <a:effectLst/>
              <a:latin typeface="Arial" charset="0"/>
              <a:cs typeface="Arial" charset="0"/>
            </a:endParaRPr>
          </a:p>
        </p:txBody>
      </p:sp>
      <p:sp>
        <p:nvSpPr>
          <p:cNvPr id="28" name="Rectangle 27"/>
          <p:cNvSpPr/>
          <p:nvPr/>
        </p:nvSpPr>
        <p:spPr bwMode="auto">
          <a:xfrm>
            <a:off x="6980678" y="3498614"/>
            <a:ext cx="818832" cy="345774"/>
          </a:xfrm>
          <a:prstGeom prst="rect">
            <a:avLst/>
          </a:prstGeom>
          <a:noFill/>
          <a:ln w="38100" cap="flat" cmpd="sng" algn="ctr">
            <a:solidFill>
              <a:schemeClr val="accent2">
                <a:lumMod val="60000"/>
                <a:lumOff val="4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s-CO" sz="2400" b="0" i="0" u="none" strike="noStrike" cap="none" normalizeH="0" baseline="0" smtClean="0">
              <a:ln>
                <a:noFill/>
              </a:ln>
              <a:solidFill>
                <a:schemeClr val="tx1"/>
              </a:solidFill>
              <a:effectLst/>
              <a:latin typeface="Arial" charset="0"/>
              <a:cs typeface="Arial" charset="0"/>
            </a:endParaRPr>
          </a:p>
        </p:txBody>
      </p:sp>
      <p:sp>
        <p:nvSpPr>
          <p:cNvPr id="29" name="Rectangle 28"/>
          <p:cNvSpPr/>
          <p:nvPr/>
        </p:nvSpPr>
        <p:spPr bwMode="auto">
          <a:xfrm>
            <a:off x="6330231" y="3907137"/>
            <a:ext cx="533400" cy="304800"/>
          </a:xfrm>
          <a:prstGeom prst="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s-CO" sz="2400" b="0" i="0" u="none" strike="noStrike" cap="none" normalizeH="0" baseline="0" smtClean="0">
              <a:ln>
                <a:noFill/>
              </a:ln>
              <a:solidFill>
                <a:schemeClr val="tx1"/>
              </a:solidFill>
              <a:effectLst/>
              <a:latin typeface="Arial" charset="0"/>
              <a:cs typeface="Arial" charset="0"/>
            </a:endParaRPr>
          </a:p>
        </p:txBody>
      </p:sp>
      <p:sp>
        <p:nvSpPr>
          <p:cNvPr id="30" name="Rectangle 29"/>
          <p:cNvSpPr/>
          <p:nvPr/>
        </p:nvSpPr>
        <p:spPr bwMode="auto">
          <a:xfrm>
            <a:off x="6894362" y="3885186"/>
            <a:ext cx="426777" cy="320894"/>
          </a:xfrm>
          <a:prstGeom prst="rect">
            <a:avLst/>
          </a:prstGeom>
          <a:noFill/>
          <a:ln w="3810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s-CO" sz="2400" b="0" i="0" u="none" strike="noStrike" cap="none" normalizeH="0" baseline="0" smtClean="0">
              <a:ln>
                <a:noFill/>
              </a:ln>
              <a:solidFill>
                <a:schemeClr val="tx1"/>
              </a:solidFill>
              <a:effectLst/>
              <a:latin typeface="Arial" charset="0"/>
              <a:cs typeface="Arial" charset="0"/>
            </a:endParaRPr>
          </a:p>
        </p:txBody>
      </p:sp>
      <p:sp>
        <p:nvSpPr>
          <p:cNvPr id="32" name="Rectangle 31"/>
          <p:cNvSpPr/>
          <p:nvPr/>
        </p:nvSpPr>
        <p:spPr bwMode="auto">
          <a:xfrm>
            <a:off x="7821820" y="3844388"/>
            <a:ext cx="493449" cy="343730"/>
          </a:xfrm>
          <a:prstGeom prst="rect">
            <a:avLst/>
          </a:prstGeom>
          <a:noFill/>
          <a:ln w="3810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s-CO" sz="2400" b="0" i="0" u="none" strike="noStrike" cap="none" normalizeH="0" baseline="0" smtClean="0">
              <a:ln>
                <a:noFill/>
              </a:ln>
              <a:solidFill>
                <a:schemeClr val="tx1"/>
              </a:solidFill>
              <a:effectLst/>
              <a:latin typeface="Arial" charset="0"/>
              <a:cs typeface="Arial" charset="0"/>
            </a:endParaRPr>
          </a:p>
        </p:txBody>
      </p:sp>
      <p:sp>
        <p:nvSpPr>
          <p:cNvPr id="33" name="Rectangle 32"/>
          <p:cNvSpPr/>
          <p:nvPr/>
        </p:nvSpPr>
        <p:spPr bwMode="auto">
          <a:xfrm>
            <a:off x="7377973" y="3913433"/>
            <a:ext cx="387013" cy="279167"/>
          </a:xfrm>
          <a:prstGeom prst="rect">
            <a:avLst/>
          </a:prstGeom>
          <a:noFill/>
          <a:ln w="381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s-CO" sz="2400" b="0" i="0" u="none" strike="noStrike" cap="none" normalizeH="0" baseline="0" smtClean="0">
              <a:ln>
                <a:noFill/>
              </a:ln>
              <a:solidFill>
                <a:schemeClr val="tx1"/>
              </a:solidFill>
              <a:effectLst/>
              <a:latin typeface="Arial" charset="0"/>
              <a:cs typeface="Arial" charset="0"/>
            </a:endParaRPr>
          </a:p>
        </p:txBody>
      </p:sp>
      <p:cxnSp>
        <p:nvCxnSpPr>
          <p:cNvPr id="35" name="Elbow Connector 34"/>
          <p:cNvCxnSpPr/>
          <p:nvPr/>
        </p:nvCxnSpPr>
        <p:spPr bwMode="auto">
          <a:xfrm rot="5400000">
            <a:off x="6402340" y="2178525"/>
            <a:ext cx="3571036" cy="457113"/>
          </a:xfrm>
          <a:prstGeom prst="bentConnector3">
            <a:avLst>
              <a:gd name="adj1" fmla="val 106402"/>
            </a:avLst>
          </a:prstGeom>
          <a:noFill/>
          <a:ln w="38100" cap="flat"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Elbow Connector 35"/>
          <p:cNvCxnSpPr/>
          <p:nvPr/>
        </p:nvCxnSpPr>
        <p:spPr bwMode="auto">
          <a:xfrm rot="5400000">
            <a:off x="6288875" y="1199273"/>
            <a:ext cx="2960870" cy="1813507"/>
          </a:xfrm>
          <a:prstGeom prst="bentConnector3">
            <a:avLst/>
          </a:prstGeom>
          <a:noFill/>
          <a:ln w="38100" cap="flat" cmpd="sng" algn="ctr">
            <a:solidFill>
              <a:srgbClr val="F141E9"/>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Elbow Connector 36"/>
          <p:cNvCxnSpPr/>
          <p:nvPr/>
        </p:nvCxnSpPr>
        <p:spPr bwMode="auto">
          <a:xfrm>
            <a:off x="2438400" y="600445"/>
            <a:ext cx="5002856" cy="3265707"/>
          </a:xfrm>
          <a:prstGeom prst="bentConnector2">
            <a:avLst/>
          </a:prstGeom>
          <a:noFill/>
          <a:ln w="381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traight Connector 37"/>
          <p:cNvCxnSpPr>
            <a:endCxn id="27" idx="0"/>
          </p:cNvCxnSpPr>
          <p:nvPr/>
        </p:nvCxnSpPr>
        <p:spPr bwMode="auto">
          <a:xfrm>
            <a:off x="2842417" y="565317"/>
            <a:ext cx="3914932" cy="3021192"/>
          </a:xfrm>
          <a:prstGeom prst="line">
            <a:avLst/>
          </a:prstGeom>
          <a:noFill/>
          <a:ln w="38100" cap="flat" cmpd="sng" algn="ctr">
            <a:solidFill>
              <a:srgbClr val="F141E9"/>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traight Connector 39"/>
          <p:cNvCxnSpPr>
            <a:endCxn id="29" idx="1"/>
          </p:cNvCxnSpPr>
          <p:nvPr/>
        </p:nvCxnSpPr>
        <p:spPr bwMode="auto">
          <a:xfrm>
            <a:off x="604531" y="624837"/>
            <a:ext cx="5725700" cy="3434700"/>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Elbow Connector 43"/>
          <p:cNvCxnSpPr/>
          <p:nvPr/>
        </p:nvCxnSpPr>
        <p:spPr bwMode="auto">
          <a:xfrm>
            <a:off x="1143000" y="619686"/>
            <a:ext cx="6096000" cy="3586394"/>
          </a:xfrm>
          <a:prstGeom prst="bentConnector3">
            <a:avLst/>
          </a:prstGeom>
          <a:noFill/>
          <a:ln w="3810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74920543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body" sz="half" idx="1"/>
          </p:nvPr>
        </p:nvSpPr>
        <p:spPr/>
        <p:txBody>
          <a:bodyPr/>
          <a:lstStyle/>
          <a:p>
            <a:pPr eaLnBrk="1" hangingPunct="1">
              <a:buFontTx/>
              <a:buNone/>
            </a:pPr>
            <a:endParaRPr lang="fr-CH" altLang="en-US" sz="4400" b="1" smtClean="0"/>
          </a:p>
          <a:p>
            <a:pPr eaLnBrk="1" hangingPunct="1">
              <a:buFontTx/>
              <a:buNone/>
            </a:pPr>
            <a:r>
              <a:rPr lang="fr-CH" altLang="en-US" sz="4400" b="1" smtClean="0"/>
              <a:t>	</a:t>
            </a:r>
            <a:endParaRPr lang="en-US" altLang="en-US" sz="4400" b="1" smtClean="0"/>
          </a:p>
        </p:txBody>
      </p:sp>
      <p:pic>
        <p:nvPicPr>
          <p:cNvPr id="23554" name="Picture 2" descr="D:\Users\Ammann\AppData\Local\Temp\gxnyoltxcr8-jonathan-simco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32" y="-896913"/>
            <a:ext cx="9308432" cy="8212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34258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381000"/>
            <a:ext cx="8229600" cy="4352925"/>
          </a:xfrm>
        </p:spPr>
        <p:txBody>
          <a:bodyPr/>
          <a:lstStyle/>
          <a:p>
            <a:r>
              <a:rPr lang="fr-CH" dirty="0" err="1" smtClean="0"/>
              <a:t>What</a:t>
            </a:r>
            <a:r>
              <a:rPr lang="fr-CH" dirty="0" smtClean="0"/>
              <a:t> </a:t>
            </a:r>
            <a:r>
              <a:rPr lang="fr-CH" dirty="0" err="1" smtClean="0"/>
              <a:t>is</a:t>
            </a:r>
            <a:r>
              <a:rPr lang="fr-CH" dirty="0" smtClean="0"/>
              <a:t> the utility of the </a:t>
            </a:r>
            <a:r>
              <a:rPr lang="fr-CH" dirty="0" err="1" smtClean="0"/>
              <a:t>query</a:t>
            </a:r>
            <a:r>
              <a:rPr lang="fr-CH" dirty="0" smtClean="0"/>
              <a:t> </a:t>
            </a:r>
            <a:r>
              <a:rPr lang="fr-CH" dirty="0" err="1" smtClean="0"/>
              <a:t>tree</a:t>
            </a:r>
            <a:r>
              <a:rPr lang="fr-CH" dirty="0" smtClean="0"/>
              <a:t>?</a:t>
            </a:r>
          </a:p>
          <a:p>
            <a:pPr marL="0" indent="0">
              <a:buNone/>
            </a:pPr>
            <a:r>
              <a:rPr lang="fr-CH" dirty="0" smtClean="0"/>
              <a:t>It shows the breakdown of </a:t>
            </a:r>
            <a:r>
              <a:rPr lang="fr-CH" dirty="0" err="1" smtClean="0"/>
              <a:t>your</a:t>
            </a:r>
            <a:r>
              <a:rPr lang="fr-CH" dirty="0" smtClean="0"/>
              <a:t> </a:t>
            </a:r>
            <a:r>
              <a:rPr lang="fr-CH" dirty="0" err="1" smtClean="0"/>
              <a:t>results</a:t>
            </a:r>
            <a:r>
              <a:rPr lang="fr-CH" dirty="0" smtClean="0"/>
              <a:t>.</a:t>
            </a:r>
          </a:p>
          <a:p>
            <a:pPr marL="0" indent="0">
              <a:buNone/>
            </a:pPr>
            <a:endParaRPr lang="fr-CH" dirty="0" smtClean="0"/>
          </a:p>
          <a:p>
            <a:r>
              <a:rPr lang="en-US" dirty="0"/>
              <a:t>When the beta version will be definitive </a:t>
            </a:r>
            <a:r>
              <a:rPr lang="en-US" dirty="0" smtClean="0"/>
              <a:t>?</a:t>
            </a:r>
          </a:p>
          <a:p>
            <a:pPr marL="0" indent="0">
              <a:buNone/>
            </a:pPr>
            <a:r>
              <a:rPr lang="en-US" dirty="0" smtClean="0"/>
              <a:t>There is not a set date yet: not before 2020.</a:t>
            </a:r>
          </a:p>
          <a:p>
            <a:pPr marL="0" indent="0">
              <a:buNone/>
            </a:pPr>
            <a:endParaRPr lang="en-US" dirty="0"/>
          </a:p>
          <a:p>
            <a:r>
              <a:rPr lang="en-US" dirty="0" smtClean="0"/>
              <a:t>Is </a:t>
            </a:r>
            <a:r>
              <a:rPr lang="en-US" dirty="0"/>
              <a:t>the </a:t>
            </a:r>
            <a:r>
              <a:rPr lang="en-US" dirty="0" smtClean="0"/>
              <a:t>chemical </a:t>
            </a:r>
            <a:r>
              <a:rPr lang="en-US" dirty="0"/>
              <a:t>search in full text or specific part of the text</a:t>
            </a:r>
            <a:r>
              <a:rPr lang="en-US" dirty="0" smtClean="0"/>
              <a:t>?</a:t>
            </a:r>
          </a:p>
          <a:p>
            <a:pPr marL="0" indent="0">
              <a:buNone/>
            </a:pPr>
            <a:r>
              <a:rPr lang="en-US" dirty="0" smtClean="0"/>
              <a:t>In the title, abstract, description and claim fields.</a:t>
            </a:r>
          </a:p>
          <a:p>
            <a:pPr marL="0" indent="0">
              <a:buNone/>
            </a:pPr>
            <a:endParaRPr lang="en-US" dirty="0" smtClean="0"/>
          </a:p>
          <a:p>
            <a:r>
              <a:rPr lang="en-US" dirty="0"/>
              <a:t>Where to find the data coverage in the new system</a:t>
            </a:r>
            <a:r>
              <a:rPr lang="en-US" dirty="0" smtClean="0"/>
              <a:t>?</a:t>
            </a:r>
          </a:p>
          <a:p>
            <a:pPr marL="0" indent="0">
              <a:buNone/>
            </a:pPr>
            <a:r>
              <a:rPr lang="en-US" dirty="0" smtClean="0"/>
              <a:t>In the Help menu in the black navigation on top of the interface.</a:t>
            </a:r>
          </a:p>
        </p:txBody>
      </p:sp>
    </p:spTree>
    <p:extLst>
      <p:ext uri="{BB962C8B-B14F-4D97-AF65-F5344CB8AC3E}">
        <p14:creationId xmlns:p14="http://schemas.microsoft.com/office/powerpoint/2010/main" val="404063980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533400"/>
            <a:ext cx="8229600" cy="4352925"/>
          </a:xfrm>
        </p:spPr>
        <p:txBody>
          <a:bodyPr/>
          <a:lstStyle/>
          <a:p>
            <a:pPr marL="0" indent="0">
              <a:buNone/>
            </a:pPr>
            <a:endParaRPr lang="en-US" dirty="0" smtClean="0"/>
          </a:p>
          <a:p>
            <a:r>
              <a:rPr lang="en-US" dirty="0"/>
              <a:t>When downloading a </a:t>
            </a:r>
            <a:r>
              <a:rPr lang="en-US" dirty="0" smtClean="0"/>
              <a:t>result set </a:t>
            </a:r>
            <a:r>
              <a:rPr lang="en-US" dirty="0"/>
              <a:t>in excel, the column with "Priority Data" isn't available anymore. Is there a </a:t>
            </a:r>
            <a:r>
              <a:rPr lang="en-US" dirty="0" smtClean="0"/>
              <a:t>possibility </a:t>
            </a:r>
            <a:r>
              <a:rPr lang="en-US" dirty="0"/>
              <a:t>to have it again</a:t>
            </a:r>
            <a:r>
              <a:rPr lang="en-US" dirty="0" smtClean="0"/>
              <a:t>? </a:t>
            </a:r>
          </a:p>
          <a:p>
            <a:pPr marL="0" indent="0">
              <a:buNone/>
            </a:pPr>
            <a:r>
              <a:rPr lang="en-US" dirty="0" smtClean="0"/>
              <a:t>It is currently under consideration.</a:t>
            </a:r>
          </a:p>
          <a:p>
            <a:pPr marL="0" indent="0">
              <a:buNone/>
            </a:pPr>
            <a:endParaRPr lang="en-US" dirty="0" smtClean="0"/>
          </a:p>
          <a:p>
            <a:r>
              <a:rPr lang="en-US" dirty="0"/>
              <a:t>Can you download the results without being logged in? </a:t>
            </a:r>
            <a:endParaRPr lang="en-US" dirty="0" smtClean="0"/>
          </a:p>
          <a:p>
            <a:pPr marL="0" indent="0">
              <a:buNone/>
            </a:pPr>
            <a:r>
              <a:rPr lang="en-US" dirty="0" smtClean="0"/>
              <a:t>No</a:t>
            </a:r>
            <a:endParaRPr lang="en-US" dirty="0"/>
          </a:p>
          <a:p>
            <a:pPr marL="0" indent="0">
              <a:buNone/>
            </a:pPr>
            <a:endParaRPr lang="fr-CH" dirty="0" smtClean="0"/>
          </a:p>
          <a:p>
            <a:r>
              <a:rPr lang="en-US" dirty="0"/>
              <a:t>How to find a family of patent number in PATENTSCOPE?</a:t>
            </a:r>
          </a:p>
          <a:p>
            <a:pPr marL="0" indent="0">
              <a:buNone/>
            </a:pPr>
            <a:r>
              <a:rPr lang="en-US" dirty="0"/>
              <a:t>Yes under </a:t>
            </a:r>
            <a:r>
              <a:rPr lang="en-US" i="1" dirty="0"/>
              <a:t>Also published as</a:t>
            </a:r>
            <a:r>
              <a:rPr lang="en-US" dirty="0"/>
              <a:t> at the moment and there will be more information in the near future. </a:t>
            </a:r>
          </a:p>
          <a:p>
            <a:pPr marL="0" indent="0">
              <a:buNone/>
            </a:pPr>
            <a:endParaRPr lang="es-CO" dirty="0"/>
          </a:p>
          <a:p>
            <a:pPr marL="0" indent="0">
              <a:buNone/>
            </a:pPr>
            <a:endParaRPr lang="en-US" dirty="0"/>
          </a:p>
          <a:p>
            <a:endParaRPr lang="es-CO" dirty="0"/>
          </a:p>
        </p:txBody>
      </p:sp>
    </p:spTree>
    <p:extLst>
      <p:ext uri="{BB962C8B-B14F-4D97-AF65-F5344CB8AC3E}">
        <p14:creationId xmlns:p14="http://schemas.microsoft.com/office/powerpoint/2010/main" val="324131730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4352925"/>
          </a:xfrm>
        </p:spPr>
        <p:txBody>
          <a:bodyPr/>
          <a:lstStyle/>
          <a:p>
            <a:pPr marL="0" indent="0">
              <a:buNone/>
            </a:pPr>
            <a:endParaRPr lang="en-US" dirty="0" smtClean="0"/>
          </a:p>
          <a:p>
            <a:r>
              <a:rPr lang="en-US" dirty="0"/>
              <a:t>What is the use of </a:t>
            </a:r>
            <a:r>
              <a:rPr lang="en-US" dirty="0" smtClean="0"/>
              <a:t>WIPO </a:t>
            </a:r>
            <a:r>
              <a:rPr lang="en-US" dirty="0"/>
              <a:t>pearl?</a:t>
            </a:r>
          </a:p>
          <a:p>
            <a:pPr marL="0" indent="0">
              <a:buNone/>
            </a:pPr>
            <a:r>
              <a:rPr lang="en-US" dirty="0">
                <a:hlinkClick r:id="rId2"/>
              </a:rPr>
              <a:t>WIPO Pearl </a:t>
            </a:r>
            <a:r>
              <a:rPr lang="en-US" dirty="0"/>
              <a:t>gives access to scientific and technical terms derived from patent documents. It helps promote accurate and consistent use of terms across different languages, and makes it easier to search and share scientific and technical knowledge.</a:t>
            </a:r>
          </a:p>
          <a:p>
            <a:pPr marL="0" indent="0">
              <a:buNone/>
            </a:pPr>
            <a:endParaRPr lang="en-US" dirty="0"/>
          </a:p>
          <a:p>
            <a:pPr marL="0" indent="0">
              <a:buNone/>
            </a:pPr>
            <a:endParaRPr lang="es-CO" dirty="0"/>
          </a:p>
        </p:txBody>
      </p:sp>
    </p:spTree>
    <p:extLst>
      <p:ext uri="{BB962C8B-B14F-4D97-AF65-F5344CB8AC3E}">
        <p14:creationId xmlns:p14="http://schemas.microsoft.com/office/powerpoint/2010/main" val="132875217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5" name="Picture 9" descr="D:\Users\Ammann\AppData\Local\Temp\pz-th3jzic8-daria-nepriakhin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5" y="685800"/>
            <a:ext cx="9144000" cy="51520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0" y="852963"/>
            <a:ext cx="9144000" cy="5152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4" name="TextBox 3"/>
          <p:cNvSpPr txBox="1"/>
          <p:nvPr/>
        </p:nvSpPr>
        <p:spPr>
          <a:xfrm>
            <a:off x="56041" y="4419600"/>
            <a:ext cx="4543231" cy="584775"/>
          </a:xfrm>
          <a:prstGeom prst="rect">
            <a:avLst/>
          </a:prstGeom>
          <a:noFill/>
        </p:spPr>
        <p:txBody>
          <a:bodyPr wrap="none" rtlCol="0">
            <a:spAutoFit/>
          </a:bodyPr>
          <a:lstStyle/>
          <a:p>
            <a:r>
              <a:rPr lang="fr-CH" sz="3200" b="1" dirty="0" smtClean="0">
                <a:solidFill>
                  <a:srgbClr val="FFCC66"/>
                </a:solidFill>
              </a:rPr>
              <a:t>patentscope@wipo.int</a:t>
            </a:r>
            <a:endParaRPr lang="en-US" sz="3200" b="1" dirty="0">
              <a:solidFill>
                <a:srgbClr val="FFCC66"/>
              </a:solidFill>
            </a:endParaRPr>
          </a:p>
        </p:txBody>
      </p:sp>
    </p:spTree>
    <p:extLst>
      <p:ext uri="{BB962C8B-B14F-4D97-AF65-F5344CB8AC3E}">
        <p14:creationId xmlns:p14="http://schemas.microsoft.com/office/powerpoint/2010/main" val="33652044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38200"/>
            <a:ext cx="9113921" cy="381000"/>
          </a:xfrm>
          <a:prstGeom prst="rect">
            <a:avLst/>
          </a:prstGeom>
        </p:spPr>
      </p:pic>
      <p:pic>
        <p:nvPicPr>
          <p:cNvPr id="5" name="Picture 4"/>
          <p:cNvPicPr>
            <a:picLocks noChangeAspect="1"/>
          </p:cNvPicPr>
          <p:nvPr/>
        </p:nvPicPr>
        <p:blipFill>
          <a:blip r:embed="rId3"/>
          <a:stretch>
            <a:fillRect/>
          </a:stretch>
        </p:blipFill>
        <p:spPr>
          <a:xfrm>
            <a:off x="2514600" y="1371600"/>
            <a:ext cx="4657725" cy="1524000"/>
          </a:xfrm>
          <a:prstGeom prst="rect">
            <a:avLst/>
          </a:prstGeom>
          <a:ln w="50800">
            <a:solidFill>
              <a:srgbClr val="FF66CC"/>
            </a:solidFill>
          </a:ln>
        </p:spPr>
      </p:pic>
      <p:sp>
        <p:nvSpPr>
          <p:cNvPr id="6" name="Oval 5"/>
          <p:cNvSpPr/>
          <p:nvPr/>
        </p:nvSpPr>
        <p:spPr bwMode="auto">
          <a:xfrm>
            <a:off x="2362200" y="838200"/>
            <a:ext cx="762000" cy="3810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7" name="Oval 6"/>
          <p:cNvSpPr/>
          <p:nvPr/>
        </p:nvSpPr>
        <p:spPr bwMode="auto">
          <a:xfrm>
            <a:off x="2362200" y="876300"/>
            <a:ext cx="762000" cy="304800"/>
          </a:xfrm>
          <a:prstGeom prst="ellipse">
            <a:avLst/>
          </a:prstGeom>
          <a:noFill/>
          <a:ln w="50800" cap="flat" cmpd="sng" algn="ctr">
            <a:solidFill>
              <a:srgbClr val="FF66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pic>
        <p:nvPicPr>
          <p:cNvPr id="12" name="Picture 11"/>
          <p:cNvPicPr>
            <a:picLocks noChangeAspect="1"/>
          </p:cNvPicPr>
          <p:nvPr/>
        </p:nvPicPr>
        <p:blipFill>
          <a:blip r:embed="rId4"/>
          <a:stretch>
            <a:fillRect/>
          </a:stretch>
        </p:blipFill>
        <p:spPr>
          <a:xfrm>
            <a:off x="7391400" y="853558"/>
            <a:ext cx="1066800" cy="289442"/>
          </a:xfrm>
          <a:prstGeom prst="rect">
            <a:avLst/>
          </a:prstGeom>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371600"/>
            <a:ext cx="1409700" cy="762000"/>
          </a:xfrm>
          <a:prstGeom prst="rect">
            <a:avLst/>
          </a:prstGeom>
          <a:noFill/>
          <a:ln w="5080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34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219200"/>
            <a:ext cx="9198667" cy="3733800"/>
          </a:xfrm>
          <a:prstGeom prst="rect">
            <a:avLst/>
          </a:prstGeom>
        </p:spPr>
      </p:pic>
      <p:sp>
        <p:nvSpPr>
          <p:cNvPr id="5" name="Oval 4"/>
          <p:cNvSpPr/>
          <p:nvPr/>
        </p:nvSpPr>
        <p:spPr bwMode="auto">
          <a:xfrm>
            <a:off x="6096000" y="1219200"/>
            <a:ext cx="762000" cy="304800"/>
          </a:xfrm>
          <a:prstGeom prst="ellipse">
            <a:avLst/>
          </a:prstGeom>
          <a:noFill/>
          <a:ln w="50800" cap="flat" cmpd="sng" algn="ctr">
            <a:solidFill>
              <a:srgbClr val="FF66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31391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 y="762000"/>
            <a:ext cx="9072458" cy="4343400"/>
          </a:xfrm>
          <a:prstGeom prst="rect">
            <a:avLst/>
          </a:prstGeom>
        </p:spPr>
      </p:pic>
      <p:sp>
        <p:nvSpPr>
          <p:cNvPr id="6" name="Rectangle 5"/>
          <p:cNvSpPr/>
          <p:nvPr/>
        </p:nvSpPr>
        <p:spPr bwMode="auto">
          <a:xfrm>
            <a:off x="76200" y="3200400"/>
            <a:ext cx="8839200" cy="1600200"/>
          </a:xfrm>
          <a:prstGeom prst="rect">
            <a:avLst/>
          </a:prstGeom>
          <a:noFill/>
          <a:ln w="38100" cap="flat" cmpd="sng" algn="ctr">
            <a:solidFill>
              <a:srgbClr val="FF66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s-CO"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40752147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38200"/>
            <a:ext cx="9113921" cy="381000"/>
          </a:xfrm>
          <a:prstGeom prst="rect">
            <a:avLst/>
          </a:prstGeom>
        </p:spPr>
      </p:pic>
      <p:sp>
        <p:nvSpPr>
          <p:cNvPr id="5" name="Oval 4"/>
          <p:cNvSpPr/>
          <p:nvPr/>
        </p:nvSpPr>
        <p:spPr bwMode="auto">
          <a:xfrm>
            <a:off x="8153400" y="838200"/>
            <a:ext cx="381000" cy="342900"/>
          </a:xfrm>
          <a:prstGeom prst="ellipse">
            <a:avLst/>
          </a:prstGeom>
          <a:noFill/>
          <a:ln w="50800" cap="flat" cmpd="sng" algn="ctr">
            <a:solidFill>
              <a:schemeClr val="accent2">
                <a:lumMod val="60000"/>
                <a:lumOff val="4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pic>
        <p:nvPicPr>
          <p:cNvPr id="6" name="Picture 5"/>
          <p:cNvPicPr>
            <a:picLocks noChangeAspect="1"/>
          </p:cNvPicPr>
          <p:nvPr/>
        </p:nvPicPr>
        <p:blipFill>
          <a:blip r:embed="rId3"/>
          <a:stretch>
            <a:fillRect/>
          </a:stretch>
        </p:blipFill>
        <p:spPr>
          <a:xfrm>
            <a:off x="7777162" y="1295400"/>
            <a:ext cx="1133475" cy="600075"/>
          </a:xfrm>
          <a:prstGeom prst="rect">
            <a:avLst/>
          </a:prstGeom>
          <a:ln w="50800">
            <a:solidFill>
              <a:schemeClr val="accent2">
                <a:lumMod val="60000"/>
                <a:lumOff val="40000"/>
              </a:schemeClr>
            </a:solidFill>
          </a:ln>
        </p:spPr>
      </p:pic>
    </p:spTree>
    <p:extLst>
      <p:ext uri="{BB962C8B-B14F-4D97-AF65-F5344CB8AC3E}">
        <p14:creationId xmlns:p14="http://schemas.microsoft.com/office/powerpoint/2010/main" val="314314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5240" y="1219200"/>
            <a:ext cx="9128760" cy="3093530"/>
          </a:xfrm>
          <a:prstGeom prst="rect">
            <a:avLst/>
          </a:prstGeom>
        </p:spPr>
      </p:pic>
      <p:sp>
        <p:nvSpPr>
          <p:cNvPr id="6" name="Oval 5"/>
          <p:cNvSpPr/>
          <p:nvPr/>
        </p:nvSpPr>
        <p:spPr bwMode="auto">
          <a:xfrm>
            <a:off x="7696200" y="1219200"/>
            <a:ext cx="609600" cy="381000"/>
          </a:xfrm>
          <a:prstGeom prst="ellipse">
            <a:avLst/>
          </a:prstGeom>
          <a:noFill/>
          <a:ln w="50800" cap="flat" cmpd="sng" algn="ctr">
            <a:solidFill>
              <a:schemeClr val="accent2">
                <a:lumMod val="60000"/>
                <a:lumOff val="4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pic>
        <p:nvPicPr>
          <p:cNvPr id="7" name="Picture 6"/>
          <p:cNvPicPr>
            <a:picLocks noChangeAspect="1"/>
          </p:cNvPicPr>
          <p:nvPr/>
        </p:nvPicPr>
        <p:blipFill>
          <a:blip r:embed="rId4"/>
          <a:stretch>
            <a:fillRect/>
          </a:stretch>
        </p:blipFill>
        <p:spPr>
          <a:xfrm>
            <a:off x="6934200" y="1676400"/>
            <a:ext cx="1257300" cy="714375"/>
          </a:xfrm>
          <a:prstGeom prst="rect">
            <a:avLst/>
          </a:prstGeom>
          <a:ln w="38100">
            <a:solidFill>
              <a:schemeClr val="accent2">
                <a:lumMod val="60000"/>
                <a:lumOff val="40000"/>
              </a:schemeClr>
            </a:solidFill>
          </a:ln>
        </p:spPr>
      </p:pic>
      <p:graphicFrame>
        <p:nvGraphicFramePr>
          <p:cNvPr id="8" name="Object 7"/>
          <p:cNvGraphicFramePr>
            <a:graphicFrameLocks noChangeAspect="1"/>
          </p:cNvGraphicFramePr>
          <p:nvPr>
            <p:extLst>
              <p:ext uri="{D42A27DB-BD31-4B8C-83A1-F6EECF244321}">
                <p14:modId xmlns:p14="http://schemas.microsoft.com/office/powerpoint/2010/main" val="3213604608"/>
              </p:ext>
            </p:extLst>
          </p:nvPr>
        </p:nvGraphicFramePr>
        <p:xfrm>
          <a:off x="5105400" y="1143000"/>
          <a:ext cx="3416300" cy="2705100"/>
        </p:xfrm>
        <a:graphic>
          <a:graphicData uri="http://schemas.openxmlformats.org/presentationml/2006/ole">
            <mc:AlternateContent xmlns:mc="http://schemas.openxmlformats.org/markup-compatibility/2006">
              <mc:Choice xmlns:v="urn:schemas-microsoft-com:vml" Requires="v">
                <p:oleObj spid="_x0000_s13319" name="Image" r:id="rId5" imgW="3415680" imgH="2704680" progId="Photoshop.Image.13">
                  <p:embed/>
                </p:oleObj>
              </mc:Choice>
              <mc:Fallback>
                <p:oleObj name="Image" r:id="rId5" imgW="3415680" imgH="2704680" progId="Photoshop.Image.13">
                  <p:embed/>
                  <p:pic>
                    <p:nvPicPr>
                      <p:cNvPr id="0" name=""/>
                      <p:cNvPicPr/>
                      <p:nvPr/>
                    </p:nvPicPr>
                    <p:blipFill>
                      <a:blip r:embed="rId6"/>
                      <a:stretch>
                        <a:fillRect/>
                      </a:stretch>
                    </p:blipFill>
                    <p:spPr>
                      <a:xfrm>
                        <a:off x="5105400" y="1143000"/>
                        <a:ext cx="3416300" cy="2705100"/>
                      </a:xfrm>
                      <a:prstGeom prst="rect">
                        <a:avLst/>
                      </a:prstGeom>
                    </p:spPr>
                  </p:pic>
                </p:oleObj>
              </mc:Fallback>
            </mc:AlternateContent>
          </a:graphicData>
        </a:graphic>
      </p:graphicFrame>
    </p:spTree>
    <p:extLst>
      <p:ext uri="{BB962C8B-B14F-4D97-AF65-F5344CB8AC3E}">
        <p14:creationId xmlns:p14="http://schemas.microsoft.com/office/powerpoint/2010/main" val="25845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838200"/>
            <a:ext cx="9113921" cy="381000"/>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3379986513"/>
              </p:ext>
            </p:extLst>
          </p:nvPr>
        </p:nvGraphicFramePr>
        <p:xfrm>
          <a:off x="990600" y="1295400"/>
          <a:ext cx="1409700" cy="762000"/>
        </p:xfrm>
        <a:graphic>
          <a:graphicData uri="http://schemas.openxmlformats.org/presentationml/2006/ole">
            <mc:AlternateContent xmlns:mc="http://schemas.openxmlformats.org/markup-compatibility/2006">
              <mc:Choice xmlns:v="urn:schemas-microsoft-com:vml" Requires="v">
                <p:oleObj spid="_x0000_s9238" name="Image" r:id="rId4" imgW="1409400" imgH="761760" progId="Photoshop.Image.13">
                  <p:embed/>
                </p:oleObj>
              </mc:Choice>
              <mc:Fallback>
                <p:oleObj name="Image" r:id="rId4" imgW="1409400" imgH="761760" progId="Photoshop.Image.13">
                  <p:embed/>
                  <p:pic>
                    <p:nvPicPr>
                      <p:cNvPr id="9" name="Object 8"/>
                      <p:cNvPicPr/>
                      <p:nvPr/>
                    </p:nvPicPr>
                    <p:blipFill>
                      <a:blip r:embed="rId5"/>
                      <a:stretch>
                        <a:fillRect/>
                      </a:stretch>
                    </p:blipFill>
                    <p:spPr>
                      <a:xfrm>
                        <a:off x="990600" y="1295400"/>
                        <a:ext cx="1409700" cy="762000"/>
                      </a:xfrm>
                      <a:prstGeom prst="rect">
                        <a:avLst/>
                      </a:prstGeom>
                      <a:ln w="50800">
                        <a:solidFill>
                          <a:srgbClr val="FFFF00"/>
                        </a:solidFill>
                      </a:ln>
                    </p:spPr>
                  </p:pic>
                </p:oleObj>
              </mc:Fallback>
            </mc:AlternateContent>
          </a:graphicData>
        </a:graphic>
      </p:graphicFrame>
      <p:sp>
        <p:nvSpPr>
          <p:cNvPr id="6" name="Oval 5"/>
          <p:cNvSpPr/>
          <p:nvPr/>
        </p:nvSpPr>
        <p:spPr bwMode="auto">
          <a:xfrm>
            <a:off x="1447800" y="838200"/>
            <a:ext cx="838200" cy="342900"/>
          </a:xfrm>
          <a:prstGeom prst="ellipse">
            <a:avLst/>
          </a:prstGeom>
          <a:noFill/>
          <a:ln w="508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pic>
        <p:nvPicPr>
          <p:cNvPr id="7" name="Picture 6"/>
          <p:cNvPicPr>
            <a:picLocks noChangeAspect="1"/>
          </p:cNvPicPr>
          <p:nvPr/>
        </p:nvPicPr>
        <p:blipFill>
          <a:blip r:embed="rId6"/>
          <a:stretch>
            <a:fillRect/>
          </a:stretch>
        </p:blipFill>
        <p:spPr>
          <a:xfrm>
            <a:off x="7391400" y="853558"/>
            <a:ext cx="1066800" cy="289442"/>
          </a:xfrm>
          <a:prstGeom prst="rect">
            <a:avLst/>
          </a:prstGeom>
        </p:spPr>
      </p:pic>
    </p:spTree>
    <p:extLst>
      <p:ext uri="{BB962C8B-B14F-4D97-AF65-F5344CB8AC3E}">
        <p14:creationId xmlns:p14="http://schemas.microsoft.com/office/powerpoint/2010/main" val="200909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 y="1219200"/>
            <a:ext cx="9128760" cy="3093530"/>
          </a:xfrm>
          <a:prstGeom prst="rect">
            <a:avLst/>
          </a:prstGeom>
        </p:spPr>
      </p:pic>
      <p:sp>
        <p:nvSpPr>
          <p:cNvPr id="5" name="Oval 4"/>
          <p:cNvSpPr/>
          <p:nvPr/>
        </p:nvSpPr>
        <p:spPr bwMode="auto">
          <a:xfrm>
            <a:off x="7772400" y="1600200"/>
            <a:ext cx="533400" cy="304800"/>
          </a:xfrm>
          <a:prstGeom prst="ellipse">
            <a:avLst/>
          </a:prstGeom>
          <a:noFill/>
          <a:ln w="508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pic>
        <p:nvPicPr>
          <p:cNvPr id="6" name="Picture 5"/>
          <p:cNvPicPr>
            <a:picLocks noChangeAspect="1"/>
          </p:cNvPicPr>
          <p:nvPr/>
        </p:nvPicPr>
        <p:blipFill>
          <a:blip r:embed="rId3"/>
          <a:stretch>
            <a:fillRect/>
          </a:stretch>
        </p:blipFill>
        <p:spPr>
          <a:xfrm>
            <a:off x="7162800" y="1951577"/>
            <a:ext cx="1219200" cy="771525"/>
          </a:xfrm>
          <a:prstGeom prst="rect">
            <a:avLst/>
          </a:prstGeom>
          <a:ln w="38100">
            <a:solidFill>
              <a:srgbClr val="FFFF00"/>
            </a:solidFill>
          </a:ln>
        </p:spPr>
      </p:pic>
    </p:spTree>
    <p:extLst>
      <p:ext uri="{BB962C8B-B14F-4D97-AF65-F5344CB8AC3E}">
        <p14:creationId xmlns:p14="http://schemas.microsoft.com/office/powerpoint/2010/main" val="328157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p:cNvSpPr>
            <a:spLocks noChangeArrowheads="1"/>
          </p:cNvSpPr>
          <p:nvPr/>
        </p:nvSpPr>
        <p:spPr bwMode="auto">
          <a:xfrm>
            <a:off x="250825" y="1773238"/>
            <a:ext cx="1368425" cy="503237"/>
          </a:xfrm>
          <a:prstGeom prst="rightArrow">
            <a:avLst>
              <a:gd name="adj1" fmla="val 50000"/>
              <a:gd name="adj2" fmla="val 67981"/>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endParaRPr lang="en-US" altLang="en-US"/>
          </a:p>
        </p:txBody>
      </p:sp>
      <p:sp>
        <p:nvSpPr>
          <p:cNvPr id="83971" name="AutoShape 3"/>
          <p:cNvSpPr>
            <a:spLocks noChangeArrowheads="1"/>
          </p:cNvSpPr>
          <p:nvPr/>
        </p:nvSpPr>
        <p:spPr bwMode="auto">
          <a:xfrm>
            <a:off x="533400" y="2133600"/>
            <a:ext cx="1731962" cy="1277937"/>
          </a:xfrm>
          <a:prstGeom prst="rightArrow">
            <a:avLst>
              <a:gd name="adj1" fmla="val 50000"/>
              <a:gd name="adj2" fmla="val 33882"/>
            </a:avLst>
          </a:prstGeom>
          <a:solidFill>
            <a:srgbClr val="FF00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endParaRPr lang="en-US" altLang="en-US"/>
          </a:p>
        </p:txBody>
      </p:sp>
      <p:sp>
        <p:nvSpPr>
          <p:cNvPr id="2" name="Title 1"/>
          <p:cNvSpPr>
            <a:spLocks noGrp="1"/>
          </p:cNvSpPr>
          <p:nvPr>
            <p:ph type="title"/>
          </p:nvPr>
        </p:nvSpPr>
        <p:spPr/>
        <p:txBody>
          <a:bodyPr/>
          <a:lstStyle/>
          <a:p>
            <a:r>
              <a:rPr lang="en-US" sz="2700" dirty="0" smtClean="0"/>
              <a:t>Raise your hand only if you can hear me otherwise please send me a message using the </a:t>
            </a:r>
            <a:r>
              <a:rPr lang="en-US" sz="2700" i="1" dirty="0" smtClean="0"/>
              <a:t>Questions </a:t>
            </a:r>
            <a:r>
              <a:rPr lang="en-US" sz="2700" dirty="0" smtClean="0"/>
              <a:t>box</a:t>
            </a:r>
            <a:endParaRPr lang="en-US" sz="2700" dirty="0"/>
          </a:p>
        </p:txBody>
      </p:sp>
      <p:graphicFrame>
        <p:nvGraphicFramePr>
          <p:cNvPr id="4100" name="Object 4"/>
          <p:cNvGraphicFramePr>
            <a:graphicFrameLocks noGrp="1" noChangeAspect="1"/>
          </p:cNvGraphicFramePr>
          <p:nvPr>
            <p:ph idx="1"/>
            <p:extLst/>
          </p:nvPr>
        </p:nvGraphicFramePr>
        <p:xfrm>
          <a:off x="2286000" y="1295400"/>
          <a:ext cx="3959225" cy="5388398"/>
        </p:xfrm>
        <a:graphic>
          <a:graphicData uri="http://schemas.openxmlformats.org/presentationml/2006/ole">
            <mc:AlternateContent xmlns:mc="http://schemas.openxmlformats.org/markup-compatibility/2006">
              <mc:Choice xmlns:v="urn:schemas-microsoft-com:vml" Requires="v">
                <p:oleObj spid="_x0000_s1031" r:id="rId3" imgW="3834921" imgH="5219048" progId="">
                  <p:embed/>
                </p:oleObj>
              </mc:Choice>
              <mc:Fallback>
                <p:oleObj r:id="rId3" imgW="3834921" imgH="5219048" progId="">
                  <p:embed/>
                  <p:pic>
                    <p:nvPicPr>
                      <p:cNvPr id="4100"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295400"/>
                        <a:ext cx="3959225" cy="5388398"/>
                      </a:xfrm>
                      <a:prstGeom prst="rect">
                        <a:avLst/>
                      </a:prstGeom>
                      <a:noFill/>
                      <a:ln>
                        <a:noFill/>
                      </a:ln>
                      <a:effectLst/>
                      <a:extLst/>
                    </p:spPr>
                  </p:pic>
                </p:oleObj>
              </mc:Fallback>
            </mc:AlternateContent>
          </a:graphicData>
        </a:graphic>
      </p:graphicFrame>
      <p:sp>
        <p:nvSpPr>
          <p:cNvPr id="3" name="Rectangle 2"/>
          <p:cNvSpPr/>
          <p:nvPr/>
        </p:nvSpPr>
        <p:spPr bwMode="auto">
          <a:xfrm>
            <a:off x="2667000" y="3505200"/>
            <a:ext cx="3581400" cy="2362200"/>
          </a:xfrm>
          <a:prstGeom prst="rect">
            <a:avLst/>
          </a:prstGeom>
          <a:noFill/>
          <a:ln w="254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645663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3971"/>
                                        </p:tgtEl>
                                        <p:attrNameLst>
                                          <p:attrName>style.visibility</p:attrName>
                                        </p:attrNameLst>
                                      </p:cBhvr>
                                      <p:to>
                                        <p:strVal val="visible"/>
                                      </p:to>
                                    </p:set>
                                    <p:anim calcmode="lin" valueType="num">
                                      <p:cBhvr additive="base">
                                        <p:cTn id="7" dur="500" fill="hold"/>
                                        <p:tgtEl>
                                          <p:spTgt spid="83971"/>
                                        </p:tgtEl>
                                        <p:attrNameLst>
                                          <p:attrName>ppt_x</p:attrName>
                                        </p:attrNameLst>
                                      </p:cBhvr>
                                      <p:tavLst>
                                        <p:tav tm="0">
                                          <p:val>
                                            <p:strVal val="0-#ppt_w/2"/>
                                          </p:val>
                                        </p:tav>
                                        <p:tav tm="100000">
                                          <p:val>
                                            <p:strVal val="#ppt_x"/>
                                          </p:val>
                                        </p:tav>
                                      </p:tavLst>
                                    </p:anim>
                                    <p:anim calcmode="lin" valueType="num">
                                      <p:cBhvr additive="base">
                                        <p:cTn id="8" dur="500" fill="hold"/>
                                        <p:tgtEl>
                                          <p:spTgt spid="839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smtClean="0"/>
              <a:t>WIPO Translate</a:t>
            </a:r>
            <a:endParaRPr lang="en-US" dirty="0"/>
          </a:p>
        </p:txBody>
      </p:sp>
      <p:pic>
        <p:nvPicPr>
          <p:cNvPr id="3" name="Picture 2"/>
          <p:cNvPicPr>
            <a:picLocks noChangeAspect="1"/>
          </p:cNvPicPr>
          <p:nvPr/>
        </p:nvPicPr>
        <p:blipFill>
          <a:blip r:embed="rId2"/>
          <a:stretch>
            <a:fillRect/>
          </a:stretch>
        </p:blipFill>
        <p:spPr>
          <a:xfrm>
            <a:off x="609600" y="1417638"/>
            <a:ext cx="8172450" cy="5181600"/>
          </a:xfrm>
          <a:prstGeom prst="rect">
            <a:avLst/>
          </a:prstGeom>
        </p:spPr>
      </p:pic>
    </p:spTree>
    <p:extLst>
      <p:ext uri="{BB962C8B-B14F-4D97-AF65-F5344CB8AC3E}">
        <p14:creationId xmlns:p14="http://schemas.microsoft.com/office/powerpoint/2010/main" val="34466618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AutoShape 2"/>
          <p:cNvSpPr>
            <a:spLocks noChangeArrowheads="1"/>
          </p:cNvSpPr>
          <p:nvPr/>
        </p:nvSpPr>
        <p:spPr bwMode="auto">
          <a:xfrm>
            <a:off x="2195513" y="5589588"/>
            <a:ext cx="360362" cy="935037"/>
          </a:xfrm>
          <a:prstGeom prst="upArrow">
            <a:avLst>
              <a:gd name="adj1" fmla="val 50000"/>
              <a:gd name="adj2" fmla="val 64868"/>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endParaRPr lang="en-US" altLang="en-US">
              <a:ea typeface="MS PGothic" pitchFamily="34" charset="-128"/>
            </a:endParaRPr>
          </a:p>
        </p:txBody>
      </p:sp>
      <p:sp>
        <p:nvSpPr>
          <p:cNvPr id="59395" name="Rectangle 3"/>
          <p:cNvSpPr>
            <a:spLocks noGrp="1" noChangeArrowheads="1"/>
          </p:cNvSpPr>
          <p:nvPr>
            <p:ph type="title" idx="4294967295"/>
          </p:nvPr>
        </p:nvSpPr>
        <p:spPr>
          <a:xfrm>
            <a:off x="323850" y="188913"/>
            <a:ext cx="6994525" cy="1143000"/>
          </a:xfrm>
        </p:spPr>
        <p:txBody>
          <a:bodyPr/>
          <a:lstStyle/>
          <a:p>
            <a:pPr algn="ctr" eaLnBrk="1" hangingPunct="1"/>
            <a:r>
              <a:rPr lang="en-US" altLang="en-US" sz="3000" smtClean="0"/>
              <a:t>32 Technical domains from the IPC</a:t>
            </a:r>
            <a:endParaRPr lang="en-US" altLang="en-US" sz="3000" smtClean="0">
              <a:latin typeface="MS PGothic" pitchFamily="34" charset="-128"/>
              <a:ea typeface="MS PGothic" pitchFamily="34" charset="-128"/>
            </a:endParaRPr>
          </a:p>
        </p:txBody>
      </p:sp>
      <p:pic>
        <p:nvPicPr>
          <p:cNvPr id="5939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6913" y="333375"/>
            <a:ext cx="53657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2" name="Rectangle 6"/>
          <p:cNvSpPr>
            <a:spLocks noChangeArrowheads="1"/>
          </p:cNvSpPr>
          <p:nvPr/>
        </p:nvSpPr>
        <p:spPr bwMode="auto">
          <a:xfrm>
            <a:off x="323850" y="1484313"/>
            <a:ext cx="8208963" cy="4752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[ADMN]	</a:t>
            </a:r>
            <a:r>
              <a:rPr lang="en-US" sz="1300">
                <a:solidFill>
                  <a:srgbClr val="000000"/>
                </a:solidFill>
                <a:latin typeface="Avenir 55 Roman" charset="0"/>
                <a:ea typeface="ＭＳ Ｐゴシック" charset="0"/>
              </a:rPr>
              <a:t>Admin, Business, Management &amp; Soc Sci</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[AERO]	</a:t>
            </a:r>
            <a:r>
              <a:rPr lang="en-US" sz="1300">
                <a:solidFill>
                  <a:srgbClr val="000000"/>
                </a:solidFill>
                <a:latin typeface="Avenir 55 Roman" charset="0"/>
                <a:ea typeface="ＭＳ Ｐゴシック" charset="0"/>
              </a:rPr>
              <a:t>Aeronautics &amp; Aerospace Engineering</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[AGRI]	Agriculture, Fisheries &amp; Forestry </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[AUDV]	</a:t>
            </a:r>
            <a:r>
              <a:rPr lang="pt-BR" sz="1300">
                <a:solidFill>
                  <a:srgbClr val="000000"/>
                </a:solidFill>
                <a:latin typeface="Avenir 55 Roman" charset="0"/>
                <a:ea typeface="ＭＳ Ｐゴシック" charset="0"/>
              </a:rPr>
              <a:t>Audio, Audiovisual, Image &amp; Video Tech</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pt-BR" sz="1300">
                <a:solidFill>
                  <a:srgbClr val="000000"/>
                </a:solidFill>
                <a:latin typeface="Avenir 55 Roman" charset="0"/>
                <a:ea typeface="ＭＳ Ｐゴシック" charset="0"/>
              </a:rPr>
              <a:t>[AUTO]	</a:t>
            </a:r>
            <a:r>
              <a:rPr lang="en-US" sz="1300">
                <a:solidFill>
                  <a:srgbClr val="000000"/>
                </a:solidFill>
                <a:latin typeface="Avenir 55 Roman" charset="0"/>
                <a:ea typeface="ＭＳ Ｐゴシック" charset="0"/>
              </a:rPr>
              <a:t>Automotive &amp; Road Vehicle Engineering</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[BLDG]	</a:t>
            </a:r>
            <a:r>
              <a:rPr lang="en-US" sz="1300">
                <a:solidFill>
                  <a:srgbClr val="000000"/>
                </a:solidFill>
                <a:latin typeface="Avenir 55 Roman" charset="0"/>
                <a:ea typeface="ＭＳ Ｐゴシック" charset="0"/>
              </a:rPr>
              <a:t>Civil Engineering &amp; Building Construction</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[CHEM]	</a:t>
            </a:r>
            <a:r>
              <a:rPr lang="en-US" sz="1300">
                <a:solidFill>
                  <a:srgbClr val="000000"/>
                </a:solidFill>
                <a:latin typeface="Avenir 55 Roman" charset="0"/>
                <a:ea typeface="ＭＳ Ｐゴシック" charset="0"/>
              </a:rPr>
              <a:t>Chemical &amp; Materials Technology</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[DATA]	</a:t>
            </a:r>
            <a:r>
              <a:rPr lang="en-US" sz="1300">
                <a:solidFill>
                  <a:srgbClr val="000000"/>
                </a:solidFill>
                <a:latin typeface="Avenir 55 Roman" charset="0"/>
                <a:ea typeface="ＭＳ Ｐゴシック" charset="0"/>
              </a:rPr>
              <a:t>Computer Sci, Telecom &amp; Broadcasting</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[ELEC]	</a:t>
            </a:r>
            <a:r>
              <a:rPr lang="en-US" sz="1300">
                <a:solidFill>
                  <a:srgbClr val="000000"/>
                </a:solidFill>
                <a:latin typeface="Avenir 55 Roman" charset="0"/>
                <a:ea typeface="ＭＳ Ｐゴシック" charset="0"/>
              </a:rPr>
              <a:t>Electrical Engineering &amp; Electronics</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[ENGY]	</a:t>
            </a:r>
            <a:r>
              <a:rPr lang="en-US" sz="1300">
                <a:solidFill>
                  <a:srgbClr val="000000"/>
                </a:solidFill>
                <a:latin typeface="Avenir 55 Roman" charset="0"/>
                <a:ea typeface="ＭＳ Ｐゴシック" charset="0"/>
              </a:rPr>
              <a:t>Energy, Fuels &amp; Heat Transfer Eng</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[ENVR]	</a:t>
            </a:r>
            <a:r>
              <a:rPr lang="en-US" sz="1300">
                <a:solidFill>
                  <a:srgbClr val="000000"/>
                </a:solidFill>
                <a:latin typeface="Avenir 55 Roman" charset="0"/>
                <a:ea typeface="ＭＳ Ｐゴシック" charset="0"/>
              </a:rPr>
              <a:t>Environmental &amp; Safety Engineering</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[FOOD]	</a:t>
            </a:r>
            <a:r>
              <a:rPr lang="en-US" sz="1300">
                <a:solidFill>
                  <a:srgbClr val="000000"/>
                </a:solidFill>
                <a:latin typeface="Avenir 55 Roman" charset="0"/>
                <a:ea typeface="ＭＳ Ｐゴシック" charset="0"/>
              </a:rPr>
              <a:t>Foods &amp; Food Technology</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[GENR]	</a:t>
            </a:r>
            <a:r>
              <a:rPr lang="it-IT" sz="1300">
                <a:solidFill>
                  <a:srgbClr val="000000"/>
                </a:solidFill>
                <a:latin typeface="Avenir 55 Roman" charset="0"/>
                <a:ea typeface="ＭＳ Ｐゴシック" charset="0"/>
              </a:rPr>
              <a:t>Generalities, Language, Media &amp; Info Sci</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it-IT" sz="1300">
                <a:solidFill>
                  <a:srgbClr val="000000"/>
                </a:solidFill>
                <a:latin typeface="Avenir 55 Roman" charset="0"/>
                <a:ea typeface="ＭＳ Ｐゴシック" charset="0"/>
              </a:rPr>
              <a:t>[HOME]	</a:t>
            </a:r>
            <a:r>
              <a:rPr lang="en-US" sz="1300">
                <a:solidFill>
                  <a:srgbClr val="000000"/>
                </a:solidFill>
                <a:latin typeface="Avenir 55 Roman" charset="0"/>
                <a:ea typeface="ＭＳ Ｐゴシック" charset="0"/>
              </a:rPr>
              <a:t>Home Contents &amp; Household Maintenance</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[HORO]	</a:t>
            </a:r>
            <a:r>
              <a:rPr lang="en-US" sz="1300">
                <a:solidFill>
                  <a:srgbClr val="000000"/>
                </a:solidFill>
                <a:latin typeface="Avenir 55 Roman" charset="0"/>
                <a:ea typeface="ＭＳ Ｐゴシック" charset="0"/>
              </a:rPr>
              <a:t>Precision Mechanics, Jewelry &amp; Horology</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66CC"/>
                </a:solidFill>
                <a:latin typeface="Avenir 55 Roman" charset="0"/>
                <a:ea typeface="ＭＳ Ｐゴシック" charset="0"/>
              </a:rPr>
              <a:t>[</a:t>
            </a:r>
            <a:r>
              <a:rPr lang="fr-CH" sz="1300">
                <a:latin typeface="Avenir 55 Roman" charset="0"/>
                <a:ea typeface="ＭＳ Ｐゴシック" charset="0"/>
              </a:rPr>
              <a:t>MANU]	</a:t>
            </a:r>
            <a:r>
              <a:rPr lang="en-US" sz="1300">
                <a:latin typeface="Avenir 55 Roman" charset="0"/>
                <a:ea typeface="ＭＳ Ｐゴシック" charset="0"/>
              </a:rPr>
              <a:t>Manufacturing &amp; Materials Handling Tech</a:t>
            </a:r>
          </a:p>
        </p:txBody>
      </p:sp>
      <p:sp>
        <p:nvSpPr>
          <p:cNvPr id="96263" name="Rectangle 7"/>
          <p:cNvSpPr>
            <a:spLocks noChangeArrowheads="1"/>
          </p:cNvSpPr>
          <p:nvPr/>
        </p:nvSpPr>
        <p:spPr bwMode="auto">
          <a:xfrm>
            <a:off x="4356100" y="1557338"/>
            <a:ext cx="4230688"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[MARI]		</a:t>
            </a:r>
            <a:r>
              <a:rPr lang="en-US" sz="1300">
                <a:solidFill>
                  <a:srgbClr val="000000"/>
                </a:solidFill>
                <a:latin typeface="Avenir 55 Roman" charset="0"/>
                <a:ea typeface="ＭＳ Ｐゴシック" charset="0"/>
              </a:rPr>
              <a:t>Marine Engineering</a:t>
            </a:r>
            <a:r>
              <a:rPr lang="fr-CH" sz="1300">
                <a:solidFill>
                  <a:srgbClr val="000000"/>
                </a:solidFill>
                <a:latin typeface="Avenir 55 Roman" charset="0"/>
                <a:ea typeface="ＭＳ Ｐゴシック" charset="0"/>
              </a:rPr>
              <a:t> </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[MEAS]		</a:t>
            </a:r>
            <a:r>
              <a:rPr lang="en-US" sz="1300">
                <a:solidFill>
                  <a:srgbClr val="000000"/>
                </a:solidFill>
                <a:latin typeface="Avenir 55 Roman" charset="0"/>
                <a:ea typeface="ＭＳ Ｐゴシック" charset="0"/>
              </a:rPr>
              <a:t>Standards, Units, Metrology &amp; Testing</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latin typeface="Avenir 55 Roman" charset="0"/>
                <a:ea typeface="ＭＳ Ｐゴシック" charset="0"/>
              </a:rPr>
              <a:t>[MECH]		Mechanical Engineering</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[MEDI]		Medical Technology </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[METL]		</a:t>
            </a:r>
            <a:r>
              <a:rPr lang="pt-BR" sz="1300">
                <a:solidFill>
                  <a:srgbClr val="000000"/>
                </a:solidFill>
                <a:latin typeface="Avenir 55 Roman" charset="0"/>
                <a:ea typeface="ＭＳ Ｐゴシック" charset="0"/>
              </a:rPr>
              <a:t>Metallurgy</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pt-BR" sz="1300">
                <a:solidFill>
                  <a:srgbClr val="000000"/>
                </a:solidFill>
                <a:latin typeface="Avenir 55 Roman" charset="0"/>
                <a:ea typeface="ＭＳ Ｐゴシック" charset="0"/>
              </a:rPr>
              <a:t>[MILI]		</a:t>
            </a:r>
            <a:r>
              <a:rPr lang="en-US" sz="1300">
                <a:solidFill>
                  <a:srgbClr val="000000"/>
                </a:solidFill>
                <a:latin typeface="Avenir 55 Roman" charset="0"/>
                <a:ea typeface="ＭＳ Ｐゴシック" charset="0"/>
              </a:rPr>
              <a:t>Military Technology</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[MINE]		</a:t>
            </a:r>
            <a:r>
              <a:rPr lang="en-US" sz="1300">
                <a:solidFill>
                  <a:srgbClr val="000000"/>
                </a:solidFill>
                <a:latin typeface="Avenir 55 Roman" charset="0"/>
                <a:ea typeface="ＭＳ Ｐゴシック" charset="0"/>
              </a:rPr>
              <a:t>Mining, Oil &amp; Gas Extraction &amp; Minerals</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[NANO]		</a:t>
            </a:r>
            <a:r>
              <a:rPr lang="en-US" sz="1300">
                <a:solidFill>
                  <a:srgbClr val="000000"/>
                </a:solidFill>
                <a:latin typeface="Avenir 55 Roman" charset="0"/>
                <a:ea typeface="ＭＳ Ｐゴシック" charset="0"/>
              </a:rPr>
              <a:t>Nano Technology</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[PACK]		</a:t>
            </a:r>
            <a:r>
              <a:rPr lang="en-US" sz="1300">
                <a:solidFill>
                  <a:srgbClr val="000000"/>
                </a:solidFill>
                <a:latin typeface="Avenir 55 Roman" charset="0"/>
                <a:ea typeface="ＭＳ Ｐゴシック" charset="0"/>
              </a:rPr>
              <a:t>Packaging &amp; Distribution of Goods</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[PRNT]		</a:t>
            </a:r>
            <a:r>
              <a:rPr lang="en-US" sz="1300">
                <a:solidFill>
                  <a:srgbClr val="000000"/>
                </a:solidFill>
                <a:latin typeface="Avenir 55 Roman" charset="0"/>
                <a:ea typeface="ＭＳ Ｐゴシック" charset="0"/>
              </a:rPr>
              <a:t>Printing &amp; Paper</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[RAIL]		</a:t>
            </a:r>
            <a:r>
              <a:rPr lang="en-US" sz="1300">
                <a:solidFill>
                  <a:srgbClr val="000000"/>
                </a:solidFill>
                <a:latin typeface="Avenir 55 Roman" charset="0"/>
                <a:ea typeface="ＭＳ Ｐゴシック" charset="0"/>
              </a:rPr>
              <a:t>Railway Engineering</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[SCIE]		</a:t>
            </a:r>
            <a:r>
              <a:rPr lang="en-US" sz="1300">
                <a:solidFill>
                  <a:srgbClr val="000000"/>
                </a:solidFill>
                <a:latin typeface="Avenir 55 Roman" charset="0"/>
                <a:ea typeface="ＭＳ Ｐゴシック" charset="0"/>
              </a:rPr>
              <a:t>Optical Engineering</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[SPRT]		</a:t>
            </a:r>
            <a:r>
              <a:rPr lang="en-US" sz="1300">
                <a:solidFill>
                  <a:srgbClr val="000000"/>
                </a:solidFill>
                <a:latin typeface="Avenir 55 Roman" charset="0"/>
                <a:ea typeface="ＭＳ Ｐゴシック" charset="0"/>
              </a:rPr>
              <a:t>Sports, Leisure, Tourism &amp; Hospitality</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fr-CH" sz="1300">
                <a:solidFill>
                  <a:srgbClr val="000000"/>
                </a:solidFill>
                <a:latin typeface="Avenir 55 Roman" charset="0"/>
                <a:ea typeface="ＭＳ Ｐゴシック" charset="0"/>
              </a:rPr>
              <a:t>[TEXT]		</a:t>
            </a:r>
            <a:r>
              <a:rPr lang="it-IT" sz="1300">
                <a:solidFill>
                  <a:srgbClr val="000000"/>
                </a:solidFill>
                <a:latin typeface="Avenir 55 Roman" charset="0"/>
                <a:ea typeface="ＭＳ Ｐゴシック" charset="0"/>
              </a:rPr>
              <a:t>Textile &amp; Clothing Industries</a:t>
            </a:r>
          </a:p>
          <a:p>
            <a:pPr defTabSz="457200">
              <a:spcBef>
                <a:spcPts val="300"/>
              </a:spcBef>
              <a:buClr>
                <a:srgbClr val="000000"/>
              </a:buClr>
              <a:buSzPct val="100000"/>
              <a:buFont typeface="Times New Roman" charset="0"/>
              <a:buNone/>
              <a:tabLst>
                <a:tab pos="0" algn="l"/>
                <a:tab pos="604838" algn="l"/>
                <a:tab pos="908050" algn="l"/>
                <a:tab pos="1822450" algn="l"/>
                <a:tab pos="2736850" algn="l"/>
                <a:tab pos="3651250" algn="l"/>
                <a:tab pos="4565650" algn="l"/>
                <a:tab pos="5480050" algn="l"/>
                <a:tab pos="6394450" algn="l"/>
                <a:tab pos="7308850" algn="l"/>
                <a:tab pos="8223250" algn="l"/>
                <a:tab pos="9137650" algn="l"/>
                <a:tab pos="10052050" algn="l"/>
                <a:tab pos="10058400" algn="l"/>
                <a:tab pos="10515600" algn="l"/>
              </a:tabLst>
              <a:defRPr/>
            </a:pPr>
            <a:r>
              <a:rPr lang="it-IT" sz="1300">
                <a:solidFill>
                  <a:srgbClr val="000000"/>
                </a:solidFill>
                <a:latin typeface="Avenir 55 Roman" charset="0"/>
                <a:ea typeface="ＭＳ Ｐゴシック" charset="0"/>
              </a:rPr>
              <a:t>[TRAN]		</a:t>
            </a:r>
            <a:r>
              <a:rPr lang="en-US" sz="1300">
                <a:solidFill>
                  <a:srgbClr val="000000"/>
                </a:solidFill>
                <a:latin typeface="Avenir 55 Roman" charset="0"/>
                <a:ea typeface="ＭＳ Ｐゴシック" charset="0"/>
              </a:rPr>
              <a:t>Transportation</a:t>
            </a:r>
          </a:p>
        </p:txBody>
      </p:sp>
    </p:spTree>
    <p:extLst>
      <p:ext uri="{BB962C8B-B14F-4D97-AF65-F5344CB8AC3E}">
        <p14:creationId xmlns:p14="http://schemas.microsoft.com/office/powerpoint/2010/main" val="42619787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err="1" smtClean="0"/>
              <a:t>Language</a:t>
            </a:r>
            <a:r>
              <a:rPr lang="fr-CH" dirty="0"/>
              <a:t> </a:t>
            </a:r>
            <a:r>
              <a:rPr lang="fr-CH" dirty="0" smtClean="0"/>
              <a:t>pairs</a:t>
            </a:r>
            <a:endParaRPr lang="en-US" dirty="0"/>
          </a:p>
        </p:txBody>
      </p:sp>
      <p:graphicFrame>
        <p:nvGraphicFramePr>
          <p:cNvPr id="4" name="Object 3"/>
          <p:cNvGraphicFramePr>
            <a:graphicFrameLocks noChangeAspect="1"/>
          </p:cNvGraphicFramePr>
          <p:nvPr>
            <p:extLst/>
          </p:nvPr>
        </p:nvGraphicFramePr>
        <p:xfrm>
          <a:off x="2590800" y="1169988"/>
          <a:ext cx="3225800" cy="5688012"/>
        </p:xfrm>
        <a:graphic>
          <a:graphicData uri="http://schemas.openxmlformats.org/presentationml/2006/ole">
            <mc:AlternateContent xmlns:mc="http://schemas.openxmlformats.org/markup-compatibility/2006">
              <mc:Choice xmlns:v="urn:schemas-microsoft-com:vml" Requires="v">
                <p:oleObj spid="_x0000_s3079" name="Image" r:id="rId3" imgW="3225240" imgH="5688720" progId="Photoshop.Image.13">
                  <p:embed/>
                </p:oleObj>
              </mc:Choice>
              <mc:Fallback>
                <p:oleObj name="Image" r:id="rId3" imgW="3225240" imgH="5688720" progId="Photoshop.Image.13">
                  <p:embed/>
                  <p:pic>
                    <p:nvPicPr>
                      <p:cNvPr id="4" name="Object 3"/>
                      <p:cNvPicPr/>
                      <p:nvPr/>
                    </p:nvPicPr>
                    <p:blipFill>
                      <a:blip r:embed="rId4"/>
                      <a:stretch>
                        <a:fillRect/>
                      </a:stretch>
                    </p:blipFill>
                    <p:spPr>
                      <a:xfrm>
                        <a:off x="2590800" y="1169988"/>
                        <a:ext cx="3225800" cy="5688012"/>
                      </a:xfrm>
                      <a:prstGeom prst="rect">
                        <a:avLst/>
                      </a:prstGeom>
                    </p:spPr>
                  </p:pic>
                </p:oleObj>
              </mc:Fallback>
            </mc:AlternateContent>
          </a:graphicData>
        </a:graphic>
      </p:graphicFrame>
    </p:spTree>
    <p:extLst>
      <p:ext uri="{BB962C8B-B14F-4D97-AF65-F5344CB8AC3E}">
        <p14:creationId xmlns:p14="http://schemas.microsoft.com/office/powerpoint/2010/main" val="4691542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7400" y="-15208"/>
            <a:ext cx="6781800" cy="6863215"/>
          </a:xfrm>
          <a:prstGeom prst="rect">
            <a:avLst/>
          </a:prstGeom>
        </p:spPr>
      </p:pic>
    </p:spTree>
    <p:extLst>
      <p:ext uri="{BB962C8B-B14F-4D97-AF65-F5344CB8AC3E}">
        <p14:creationId xmlns:p14="http://schemas.microsoft.com/office/powerpoint/2010/main" val="35163101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24984"/>
            <a:ext cx="8353425" cy="7639050"/>
          </a:xfrm>
          <a:prstGeom prst="rect">
            <a:avLst/>
          </a:prstGeom>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700"/>
            <a:ext cx="65913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22766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smtClean="0"/>
              <a:t>WIPO Pearl</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264940"/>
            <a:ext cx="2895600" cy="3486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3"/>
          <a:stretch>
            <a:fillRect/>
          </a:stretch>
        </p:blipFill>
        <p:spPr>
          <a:xfrm>
            <a:off x="0" y="3751600"/>
            <a:ext cx="9205763" cy="1506200"/>
          </a:xfrm>
          <a:prstGeom prst="rect">
            <a:avLst/>
          </a:prstGeom>
        </p:spPr>
      </p:pic>
    </p:spTree>
    <p:extLst>
      <p:ext uri="{BB962C8B-B14F-4D97-AF65-F5344CB8AC3E}">
        <p14:creationId xmlns:p14="http://schemas.microsoft.com/office/powerpoint/2010/main" val="32039007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smtClean="0"/>
              <a:t>WIPO Pearl</a:t>
            </a:r>
            <a:endParaRPr lang="en-US" dirty="0"/>
          </a:p>
        </p:txBody>
      </p:sp>
      <p:sp>
        <p:nvSpPr>
          <p:cNvPr id="3" name="Content Placeholder 2"/>
          <p:cNvSpPr>
            <a:spLocks noGrp="1"/>
          </p:cNvSpPr>
          <p:nvPr>
            <p:ph idx="1"/>
          </p:nvPr>
        </p:nvSpPr>
        <p:spPr/>
        <p:txBody>
          <a:bodyPr/>
          <a:lstStyle/>
          <a:p>
            <a:pPr>
              <a:lnSpc>
                <a:spcPct val="100000"/>
              </a:lnSpc>
              <a:spcBef>
                <a:spcPts val="488"/>
              </a:spcBef>
              <a:buSzPct val="95000"/>
              <a:buFont typeface="Times New Roman" pitchFamily="16" charset="0"/>
              <a:buBlip>
                <a:blip r:embed="rId2"/>
              </a:buBlip>
            </a:pPr>
            <a:r>
              <a:rPr lang="en-US" altLang="en-US" dirty="0"/>
              <a:t>WIPO’s online terminology database</a:t>
            </a:r>
          </a:p>
          <a:p>
            <a:pPr marL="1587" indent="0">
              <a:lnSpc>
                <a:spcPct val="100000"/>
              </a:lnSpc>
              <a:spcBef>
                <a:spcPts val="488"/>
              </a:spcBef>
              <a:buSzPct val="95000"/>
            </a:pPr>
            <a:endParaRPr lang="en-US" altLang="en-US" dirty="0"/>
          </a:p>
          <a:p>
            <a:pPr>
              <a:lnSpc>
                <a:spcPct val="100000"/>
              </a:lnSpc>
              <a:spcBef>
                <a:spcPts val="488"/>
              </a:spcBef>
              <a:buSzPct val="95000"/>
              <a:buFont typeface="Times New Roman" pitchFamily="16" charset="0"/>
              <a:buBlip>
                <a:blip r:embed="rId2"/>
              </a:buBlip>
            </a:pPr>
            <a:r>
              <a:rPr lang="en-US" altLang="en-US" dirty="0" smtClean="0"/>
              <a:t>18’000 </a:t>
            </a:r>
            <a:r>
              <a:rPr lang="en-US" altLang="en-US" dirty="0"/>
              <a:t>concepts, </a:t>
            </a:r>
            <a:r>
              <a:rPr lang="en-US" altLang="en-US" dirty="0" smtClean="0"/>
              <a:t>180’000 </a:t>
            </a:r>
            <a:r>
              <a:rPr lang="en-US" altLang="en-US" dirty="0"/>
              <a:t>terms</a:t>
            </a:r>
          </a:p>
          <a:p>
            <a:pPr>
              <a:lnSpc>
                <a:spcPct val="100000"/>
              </a:lnSpc>
              <a:spcBef>
                <a:spcPts val="488"/>
              </a:spcBef>
              <a:buSzPct val="95000"/>
              <a:buFont typeface="Times New Roman" pitchFamily="16" charset="0"/>
              <a:buBlip>
                <a:blip r:embed="rId2"/>
              </a:buBlip>
            </a:pPr>
            <a:r>
              <a:rPr lang="en-US" altLang="en-US" dirty="0"/>
              <a:t>10 languages</a:t>
            </a:r>
          </a:p>
          <a:p>
            <a:pPr marL="1587" indent="0">
              <a:lnSpc>
                <a:spcPct val="100000"/>
              </a:lnSpc>
              <a:spcBef>
                <a:spcPts val="488"/>
              </a:spcBef>
              <a:buSzPct val="95000"/>
            </a:pPr>
            <a:endParaRPr lang="en-US" altLang="en-US" dirty="0"/>
          </a:p>
          <a:p>
            <a:pPr>
              <a:lnSpc>
                <a:spcPct val="100000"/>
              </a:lnSpc>
              <a:spcBef>
                <a:spcPts val="488"/>
              </a:spcBef>
              <a:buSzPct val="95000"/>
              <a:buFont typeface="Times New Roman" pitchFamily="16" charset="0"/>
              <a:buBlip>
                <a:blip r:embed="rId2"/>
              </a:buBlip>
            </a:pPr>
            <a:r>
              <a:rPr lang="en-US" altLang="en-US" dirty="0"/>
              <a:t>Contents validated by WIPO language experts and terminologists</a:t>
            </a:r>
          </a:p>
          <a:p>
            <a:endParaRPr lang="en-US" dirty="0"/>
          </a:p>
        </p:txBody>
      </p:sp>
    </p:spTree>
    <p:extLst>
      <p:ext uri="{BB962C8B-B14F-4D97-AF65-F5344CB8AC3E}">
        <p14:creationId xmlns:p14="http://schemas.microsoft.com/office/powerpoint/2010/main" val="20164130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err="1" smtClean="0"/>
              <a:t>Example</a:t>
            </a:r>
            <a:r>
              <a:rPr lang="fr-CH" dirty="0" smtClean="0"/>
              <a:t>: </a:t>
            </a:r>
            <a:r>
              <a:rPr lang="fr-CH" dirty="0" err="1" smtClean="0"/>
              <a:t>microchip</a:t>
            </a:r>
            <a:endParaRPr lang="en-US" dirty="0"/>
          </a:p>
        </p:txBody>
      </p:sp>
      <p:pic>
        <p:nvPicPr>
          <p:cNvPr id="3" name="Picture 2"/>
          <p:cNvPicPr>
            <a:picLocks noChangeAspect="1"/>
          </p:cNvPicPr>
          <p:nvPr/>
        </p:nvPicPr>
        <p:blipFill>
          <a:blip r:embed="rId2"/>
          <a:stretch>
            <a:fillRect/>
          </a:stretch>
        </p:blipFill>
        <p:spPr>
          <a:xfrm>
            <a:off x="533400" y="1224078"/>
            <a:ext cx="8458200" cy="5633922"/>
          </a:xfrm>
          <a:prstGeom prst="rect">
            <a:avLst/>
          </a:prstGeom>
        </p:spPr>
      </p:pic>
    </p:spTree>
    <p:extLst>
      <p:ext uri="{BB962C8B-B14F-4D97-AF65-F5344CB8AC3E}">
        <p14:creationId xmlns:p14="http://schemas.microsoft.com/office/powerpoint/2010/main" val="11932313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33400"/>
            <a:ext cx="8779672"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39297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38200"/>
            <a:ext cx="9113921" cy="381000"/>
          </a:xfrm>
          <a:prstGeom prst="rect">
            <a:avLst/>
          </a:prstGeom>
        </p:spPr>
      </p:pic>
      <p:sp>
        <p:nvSpPr>
          <p:cNvPr id="5" name="Rectangle 4"/>
          <p:cNvSpPr/>
          <p:nvPr/>
        </p:nvSpPr>
        <p:spPr bwMode="auto">
          <a:xfrm>
            <a:off x="762000" y="838200"/>
            <a:ext cx="685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6" name="Rectangle 5"/>
          <p:cNvSpPr/>
          <p:nvPr/>
        </p:nvSpPr>
        <p:spPr bwMode="auto">
          <a:xfrm>
            <a:off x="762000" y="838200"/>
            <a:ext cx="685800" cy="304800"/>
          </a:xfrm>
          <a:prstGeom prst="rect">
            <a:avLst/>
          </a:prstGeom>
          <a:noFill/>
          <a:ln w="5080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pic>
        <p:nvPicPr>
          <p:cNvPr id="7" name="Picture 6"/>
          <p:cNvPicPr>
            <a:picLocks noChangeAspect="1"/>
          </p:cNvPicPr>
          <p:nvPr/>
        </p:nvPicPr>
        <p:blipFill>
          <a:blip r:embed="rId3"/>
          <a:stretch>
            <a:fillRect/>
          </a:stretch>
        </p:blipFill>
        <p:spPr>
          <a:xfrm>
            <a:off x="724593" y="1187335"/>
            <a:ext cx="1562100" cy="1590675"/>
          </a:xfrm>
          <a:prstGeom prst="rect">
            <a:avLst/>
          </a:prstGeom>
        </p:spPr>
      </p:pic>
      <p:sp>
        <p:nvSpPr>
          <p:cNvPr id="11" name="Rectangle 10"/>
          <p:cNvSpPr/>
          <p:nvPr/>
        </p:nvSpPr>
        <p:spPr bwMode="auto">
          <a:xfrm>
            <a:off x="762000" y="1219200"/>
            <a:ext cx="1371600" cy="228600"/>
          </a:xfrm>
          <a:prstGeom prst="rect">
            <a:avLst/>
          </a:prstGeom>
          <a:solidFill>
            <a:srgbClr val="00B050">
              <a:alpha val="38000"/>
            </a:srgb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pic>
        <p:nvPicPr>
          <p:cNvPr id="10" name="Picture 9"/>
          <p:cNvPicPr>
            <a:picLocks noChangeAspect="1"/>
          </p:cNvPicPr>
          <p:nvPr/>
        </p:nvPicPr>
        <p:blipFill>
          <a:blip r:embed="rId4"/>
          <a:stretch>
            <a:fillRect/>
          </a:stretch>
        </p:blipFill>
        <p:spPr>
          <a:xfrm>
            <a:off x="7391400" y="853558"/>
            <a:ext cx="1066800" cy="289442"/>
          </a:xfrm>
          <a:prstGeom prst="rect">
            <a:avLst/>
          </a:prstGeom>
        </p:spPr>
      </p:pic>
    </p:spTree>
    <p:extLst>
      <p:ext uri="{BB962C8B-B14F-4D97-AF65-F5344CB8AC3E}">
        <p14:creationId xmlns:p14="http://schemas.microsoft.com/office/powerpoint/2010/main" val="73915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Users\Ammann\AppData\Local\Temp\ammyqql0tdi-fredrick-kearney-j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10014857"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0956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smtClean="0"/>
              <a:t>Weekly PCT publication</a:t>
            </a:r>
            <a:endParaRPr lang="en-US" dirty="0"/>
          </a:p>
        </p:txBody>
      </p:sp>
      <p:pic>
        <p:nvPicPr>
          <p:cNvPr id="4" name="Picture 3"/>
          <p:cNvPicPr>
            <a:picLocks noChangeAspect="1"/>
          </p:cNvPicPr>
          <p:nvPr/>
        </p:nvPicPr>
        <p:blipFill>
          <a:blip r:embed="rId2"/>
          <a:stretch>
            <a:fillRect/>
          </a:stretch>
        </p:blipFill>
        <p:spPr>
          <a:xfrm>
            <a:off x="457200" y="1625138"/>
            <a:ext cx="7672648" cy="3200400"/>
          </a:xfrm>
          <a:prstGeom prst="rect">
            <a:avLst/>
          </a:prstGeom>
        </p:spPr>
      </p:pic>
      <p:sp>
        <p:nvSpPr>
          <p:cNvPr id="5" name="Rounded Rectangle 4"/>
          <p:cNvSpPr/>
          <p:nvPr/>
        </p:nvSpPr>
        <p:spPr bwMode="auto">
          <a:xfrm>
            <a:off x="1981200" y="1675707"/>
            <a:ext cx="228600" cy="228600"/>
          </a:xfrm>
          <a:prstGeom prst="roundRect">
            <a:avLst/>
          </a:prstGeom>
          <a:noFill/>
          <a:ln w="5080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6" name="Rounded Rectangle 5"/>
          <p:cNvSpPr/>
          <p:nvPr/>
        </p:nvSpPr>
        <p:spPr bwMode="auto">
          <a:xfrm>
            <a:off x="2209800" y="1675707"/>
            <a:ext cx="228600" cy="228600"/>
          </a:xfrm>
          <a:prstGeom prst="roundRect">
            <a:avLst/>
          </a:prstGeom>
          <a:noFill/>
          <a:ln w="508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77978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97" y="990600"/>
            <a:ext cx="9198667" cy="3733800"/>
          </a:xfrm>
          <a:prstGeom prst="rect">
            <a:avLst/>
          </a:prstGeom>
        </p:spPr>
      </p:pic>
      <p:pic>
        <p:nvPicPr>
          <p:cNvPr id="5" name="Picture 4"/>
          <p:cNvPicPr>
            <a:picLocks noChangeAspect="1"/>
          </p:cNvPicPr>
          <p:nvPr/>
        </p:nvPicPr>
        <p:blipFill>
          <a:blip r:embed="rId3"/>
          <a:stretch>
            <a:fillRect/>
          </a:stretch>
        </p:blipFill>
        <p:spPr>
          <a:xfrm>
            <a:off x="3581400" y="1676400"/>
            <a:ext cx="4019550" cy="2771775"/>
          </a:xfrm>
          <a:prstGeom prst="rect">
            <a:avLst/>
          </a:prstGeom>
        </p:spPr>
      </p:pic>
      <p:sp>
        <p:nvSpPr>
          <p:cNvPr id="6" name="Rectangle 5"/>
          <p:cNvSpPr/>
          <p:nvPr/>
        </p:nvSpPr>
        <p:spPr bwMode="auto">
          <a:xfrm>
            <a:off x="3581400" y="1676400"/>
            <a:ext cx="1600200" cy="228600"/>
          </a:xfrm>
          <a:prstGeom prst="rect">
            <a:avLst/>
          </a:prstGeom>
          <a:solidFill>
            <a:srgbClr val="00B050">
              <a:alpha val="38000"/>
            </a:srgb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35434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219200"/>
            <a:ext cx="9084797" cy="5105400"/>
          </a:xfrm>
          <a:prstGeom prst="rect">
            <a:avLst/>
          </a:prstGeom>
        </p:spPr>
      </p:pic>
      <p:sp>
        <p:nvSpPr>
          <p:cNvPr id="5" name="Rounded Rectangle 4"/>
          <p:cNvSpPr/>
          <p:nvPr/>
        </p:nvSpPr>
        <p:spPr bwMode="auto">
          <a:xfrm>
            <a:off x="381000" y="2590800"/>
            <a:ext cx="762000" cy="228600"/>
          </a:xfrm>
          <a:prstGeom prst="roundRect">
            <a:avLst/>
          </a:prstGeom>
          <a:noFill/>
          <a:ln w="5080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6" name="Rounded Rectangle 5"/>
          <p:cNvSpPr/>
          <p:nvPr/>
        </p:nvSpPr>
        <p:spPr bwMode="auto">
          <a:xfrm>
            <a:off x="1279160" y="2590800"/>
            <a:ext cx="702039" cy="228600"/>
          </a:xfrm>
          <a:prstGeom prst="roundRect">
            <a:avLst/>
          </a:prstGeom>
          <a:noFill/>
          <a:ln w="508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10508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smtClean="0"/>
              <a:t>IPC </a:t>
            </a:r>
            <a:r>
              <a:rPr lang="fr-CH" dirty="0" err="1" smtClean="0"/>
              <a:t>Statistics</a:t>
            </a:r>
            <a:endParaRPr lang="en-US" dirty="0"/>
          </a:p>
        </p:txBody>
      </p:sp>
      <p:pic>
        <p:nvPicPr>
          <p:cNvPr id="3" name="Picture 2"/>
          <p:cNvPicPr>
            <a:picLocks noChangeAspect="1"/>
          </p:cNvPicPr>
          <p:nvPr/>
        </p:nvPicPr>
        <p:blipFill>
          <a:blip r:embed="rId2"/>
          <a:stretch>
            <a:fillRect/>
          </a:stretch>
        </p:blipFill>
        <p:spPr>
          <a:xfrm>
            <a:off x="0" y="1417638"/>
            <a:ext cx="9124950" cy="5162550"/>
          </a:xfrm>
          <a:prstGeom prst="rect">
            <a:avLst/>
          </a:prstGeom>
        </p:spPr>
      </p:pic>
      <p:sp>
        <p:nvSpPr>
          <p:cNvPr id="10" name="Rectangle 9"/>
          <p:cNvSpPr/>
          <p:nvPr/>
        </p:nvSpPr>
        <p:spPr bwMode="auto">
          <a:xfrm>
            <a:off x="685800" y="1828800"/>
            <a:ext cx="7772400" cy="731838"/>
          </a:xfrm>
          <a:prstGeom prst="rect">
            <a:avLst/>
          </a:prstGeom>
          <a:noFill/>
          <a:ln w="63500">
            <a:solidFill>
              <a:srgbClr val="E6821E"/>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96155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38200"/>
            <a:ext cx="9113921" cy="381000"/>
          </a:xfrm>
          <a:prstGeom prst="rect">
            <a:avLst/>
          </a:prstGeom>
        </p:spPr>
      </p:pic>
      <p:sp>
        <p:nvSpPr>
          <p:cNvPr id="5" name="Rectangle 4"/>
          <p:cNvSpPr/>
          <p:nvPr/>
        </p:nvSpPr>
        <p:spPr bwMode="auto">
          <a:xfrm>
            <a:off x="762000" y="838200"/>
            <a:ext cx="685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6" name="Rectangle 5"/>
          <p:cNvSpPr/>
          <p:nvPr/>
        </p:nvSpPr>
        <p:spPr bwMode="auto">
          <a:xfrm>
            <a:off x="762000" y="838200"/>
            <a:ext cx="685800" cy="304800"/>
          </a:xfrm>
          <a:prstGeom prst="rect">
            <a:avLst/>
          </a:prstGeom>
          <a:noFill/>
          <a:ln w="5080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pic>
        <p:nvPicPr>
          <p:cNvPr id="7" name="Picture 6"/>
          <p:cNvPicPr>
            <a:picLocks noChangeAspect="1"/>
          </p:cNvPicPr>
          <p:nvPr/>
        </p:nvPicPr>
        <p:blipFill>
          <a:blip r:embed="rId3"/>
          <a:stretch>
            <a:fillRect/>
          </a:stretch>
        </p:blipFill>
        <p:spPr>
          <a:xfrm>
            <a:off x="724593" y="1187335"/>
            <a:ext cx="1562100" cy="1590675"/>
          </a:xfrm>
          <a:prstGeom prst="rect">
            <a:avLst/>
          </a:prstGeom>
        </p:spPr>
      </p:pic>
      <p:sp>
        <p:nvSpPr>
          <p:cNvPr id="11" name="Rectangle 10"/>
          <p:cNvSpPr/>
          <p:nvPr/>
        </p:nvSpPr>
        <p:spPr bwMode="auto">
          <a:xfrm>
            <a:off x="762000" y="1500448"/>
            <a:ext cx="1371600" cy="228600"/>
          </a:xfrm>
          <a:prstGeom prst="rect">
            <a:avLst/>
          </a:prstGeom>
          <a:solidFill>
            <a:srgbClr val="00B050">
              <a:alpha val="38000"/>
            </a:srgb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pic>
        <p:nvPicPr>
          <p:cNvPr id="8" name="Picture 7"/>
          <p:cNvPicPr>
            <a:picLocks noChangeAspect="1"/>
          </p:cNvPicPr>
          <p:nvPr/>
        </p:nvPicPr>
        <p:blipFill>
          <a:blip r:embed="rId4"/>
          <a:stretch>
            <a:fillRect/>
          </a:stretch>
        </p:blipFill>
        <p:spPr>
          <a:xfrm>
            <a:off x="7391400" y="853558"/>
            <a:ext cx="1066800" cy="289442"/>
          </a:xfrm>
          <a:prstGeom prst="rect">
            <a:avLst/>
          </a:prstGeom>
        </p:spPr>
      </p:pic>
    </p:spTree>
    <p:extLst>
      <p:ext uri="{BB962C8B-B14F-4D97-AF65-F5344CB8AC3E}">
        <p14:creationId xmlns:p14="http://schemas.microsoft.com/office/powerpoint/2010/main" val="344676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smtClean="0"/>
              <a:t>Gazette Archive</a:t>
            </a:r>
            <a:endParaRPr lang="en-US" dirty="0"/>
          </a:p>
        </p:txBody>
      </p:sp>
      <p:pic>
        <p:nvPicPr>
          <p:cNvPr id="4" name="Picture 3"/>
          <p:cNvPicPr>
            <a:picLocks noChangeAspect="1"/>
          </p:cNvPicPr>
          <p:nvPr/>
        </p:nvPicPr>
        <p:blipFill>
          <a:blip r:embed="rId2"/>
          <a:stretch>
            <a:fillRect/>
          </a:stretch>
        </p:blipFill>
        <p:spPr>
          <a:xfrm>
            <a:off x="41492" y="1143000"/>
            <a:ext cx="9061015" cy="2448655"/>
          </a:xfrm>
          <a:prstGeom prst="rect">
            <a:avLst/>
          </a:prstGeom>
        </p:spPr>
      </p:pic>
    </p:spTree>
    <p:extLst>
      <p:ext uri="{BB962C8B-B14F-4D97-AF65-F5344CB8AC3E}">
        <p14:creationId xmlns:p14="http://schemas.microsoft.com/office/powerpoint/2010/main" val="28203055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97" y="990600"/>
            <a:ext cx="9198667" cy="3733800"/>
          </a:xfrm>
          <a:prstGeom prst="rect">
            <a:avLst/>
          </a:prstGeom>
        </p:spPr>
      </p:pic>
      <p:pic>
        <p:nvPicPr>
          <p:cNvPr id="5" name="Picture 4"/>
          <p:cNvPicPr>
            <a:picLocks noChangeAspect="1"/>
          </p:cNvPicPr>
          <p:nvPr/>
        </p:nvPicPr>
        <p:blipFill>
          <a:blip r:embed="rId3"/>
          <a:stretch>
            <a:fillRect/>
          </a:stretch>
        </p:blipFill>
        <p:spPr>
          <a:xfrm>
            <a:off x="3581400" y="1676400"/>
            <a:ext cx="4019550" cy="2771775"/>
          </a:xfrm>
          <a:prstGeom prst="rect">
            <a:avLst/>
          </a:prstGeom>
        </p:spPr>
      </p:pic>
      <p:sp>
        <p:nvSpPr>
          <p:cNvPr id="6" name="Rectangle 5"/>
          <p:cNvSpPr/>
          <p:nvPr/>
        </p:nvSpPr>
        <p:spPr bwMode="auto">
          <a:xfrm>
            <a:off x="3555167" y="2133600"/>
            <a:ext cx="1600200" cy="228600"/>
          </a:xfrm>
          <a:prstGeom prst="rect">
            <a:avLst/>
          </a:prstGeom>
          <a:solidFill>
            <a:srgbClr val="00B050">
              <a:alpha val="38000"/>
            </a:srgb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18346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a:t>Gazette Archive</a:t>
            </a:r>
            <a:endParaRPr lang="es-CO" dirty="0"/>
          </a:p>
        </p:txBody>
      </p:sp>
      <p:pic>
        <p:nvPicPr>
          <p:cNvPr id="4" name="Picture 3"/>
          <p:cNvPicPr>
            <a:picLocks noChangeAspect="1"/>
          </p:cNvPicPr>
          <p:nvPr/>
        </p:nvPicPr>
        <p:blipFill>
          <a:blip r:embed="rId2"/>
          <a:stretch>
            <a:fillRect/>
          </a:stretch>
        </p:blipFill>
        <p:spPr>
          <a:xfrm>
            <a:off x="0" y="1828800"/>
            <a:ext cx="9196697" cy="2590800"/>
          </a:xfrm>
          <a:prstGeom prst="rect">
            <a:avLst/>
          </a:prstGeom>
        </p:spPr>
      </p:pic>
    </p:spTree>
    <p:extLst>
      <p:ext uri="{BB962C8B-B14F-4D97-AF65-F5344CB8AC3E}">
        <p14:creationId xmlns:p14="http://schemas.microsoft.com/office/powerpoint/2010/main" val="41747644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38200"/>
            <a:ext cx="9113921" cy="381000"/>
          </a:xfrm>
          <a:prstGeom prst="rect">
            <a:avLst/>
          </a:prstGeom>
        </p:spPr>
      </p:pic>
      <p:sp>
        <p:nvSpPr>
          <p:cNvPr id="5" name="Rectangle 4"/>
          <p:cNvSpPr/>
          <p:nvPr/>
        </p:nvSpPr>
        <p:spPr bwMode="auto">
          <a:xfrm>
            <a:off x="762000" y="838200"/>
            <a:ext cx="685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6" name="Rectangle 5"/>
          <p:cNvSpPr/>
          <p:nvPr/>
        </p:nvSpPr>
        <p:spPr bwMode="auto">
          <a:xfrm>
            <a:off x="762000" y="838200"/>
            <a:ext cx="685800" cy="304800"/>
          </a:xfrm>
          <a:prstGeom prst="rect">
            <a:avLst/>
          </a:prstGeom>
          <a:noFill/>
          <a:ln w="5080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pic>
        <p:nvPicPr>
          <p:cNvPr id="7" name="Picture 6"/>
          <p:cNvPicPr>
            <a:picLocks noChangeAspect="1"/>
          </p:cNvPicPr>
          <p:nvPr/>
        </p:nvPicPr>
        <p:blipFill>
          <a:blip r:embed="rId3"/>
          <a:stretch>
            <a:fillRect/>
          </a:stretch>
        </p:blipFill>
        <p:spPr>
          <a:xfrm>
            <a:off x="724593" y="1187335"/>
            <a:ext cx="1562100" cy="1590675"/>
          </a:xfrm>
          <a:prstGeom prst="rect">
            <a:avLst/>
          </a:prstGeom>
        </p:spPr>
      </p:pic>
      <p:sp>
        <p:nvSpPr>
          <p:cNvPr id="11" name="Rectangle 10"/>
          <p:cNvSpPr/>
          <p:nvPr/>
        </p:nvSpPr>
        <p:spPr bwMode="auto">
          <a:xfrm>
            <a:off x="799407" y="1705582"/>
            <a:ext cx="1371600" cy="228600"/>
          </a:xfrm>
          <a:prstGeom prst="rect">
            <a:avLst/>
          </a:prstGeom>
          <a:solidFill>
            <a:srgbClr val="00B050">
              <a:alpha val="38000"/>
            </a:srgb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pic>
        <p:nvPicPr>
          <p:cNvPr id="8" name="Picture 7"/>
          <p:cNvPicPr>
            <a:picLocks noChangeAspect="1"/>
          </p:cNvPicPr>
          <p:nvPr/>
        </p:nvPicPr>
        <p:blipFill>
          <a:blip r:embed="rId4"/>
          <a:stretch>
            <a:fillRect/>
          </a:stretch>
        </p:blipFill>
        <p:spPr>
          <a:xfrm>
            <a:off x="7391400" y="883979"/>
            <a:ext cx="1066800" cy="289442"/>
          </a:xfrm>
          <a:prstGeom prst="rect">
            <a:avLst/>
          </a:prstGeom>
        </p:spPr>
      </p:pic>
    </p:spTree>
    <p:extLst>
      <p:ext uri="{BB962C8B-B14F-4D97-AF65-F5344CB8AC3E}">
        <p14:creationId xmlns:p14="http://schemas.microsoft.com/office/powerpoint/2010/main" val="111482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p:cNvGraphicFramePr>
            <a:graphicFrameLocks noChangeAspect="1"/>
          </p:cNvGraphicFramePr>
          <p:nvPr>
            <p:extLst/>
          </p:nvPr>
        </p:nvGraphicFramePr>
        <p:xfrm>
          <a:off x="762000" y="1981200"/>
          <a:ext cx="4824413" cy="1993900"/>
        </p:xfrm>
        <a:graphic>
          <a:graphicData uri="http://schemas.openxmlformats.org/presentationml/2006/ole">
            <mc:AlternateContent xmlns:mc="http://schemas.openxmlformats.org/markup-compatibility/2006">
              <mc:Choice xmlns:v="urn:schemas-microsoft-com:vml" Requires="v">
                <p:oleObj spid="_x0000_s6167" name="Image" r:id="rId3" imgW="4825080" imgH="1993320" progId="Photoshop.Image.13">
                  <p:embed/>
                </p:oleObj>
              </mc:Choice>
              <mc:Fallback>
                <p:oleObj name="Image" r:id="rId3" imgW="4825080" imgH="1993320" progId="Photoshop.Image.13">
                  <p:embed/>
                  <p:pic>
                    <p:nvPicPr>
                      <p:cNvPr id="8" name="Object 7"/>
                      <p:cNvPicPr/>
                      <p:nvPr/>
                    </p:nvPicPr>
                    <p:blipFill>
                      <a:blip r:embed="rId4"/>
                      <a:stretch>
                        <a:fillRect/>
                      </a:stretch>
                    </p:blipFill>
                    <p:spPr>
                      <a:xfrm>
                        <a:off x="762000" y="1981200"/>
                        <a:ext cx="4824413" cy="1993900"/>
                      </a:xfrm>
                      <a:prstGeom prst="rect">
                        <a:avLst/>
                      </a:prstGeom>
                    </p:spPr>
                  </p:pic>
                </p:oleObj>
              </mc:Fallback>
            </mc:AlternateContent>
          </a:graphicData>
        </a:graphic>
      </p:graphicFrame>
      <p:sp>
        <p:nvSpPr>
          <p:cNvPr id="9" name="Title 8"/>
          <p:cNvSpPr>
            <a:spLocks noGrp="1"/>
          </p:cNvSpPr>
          <p:nvPr>
            <p:ph type="title"/>
          </p:nvPr>
        </p:nvSpPr>
        <p:spPr/>
        <p:txBody>
          <a:bodyPr/>
          <a:lstStyle/>
          <a:p>
            <a:r>
              <a:rPr lang="fr-CH" dirty="0" smtClean="0"/>
              <a:t>National Phase Entries</a:t>
            </a:r>
            <a:endParaRPr lang="en-US" dirty="0"/>
          </a:p>
        </p:txBody>
      </p:sp>
      <p:pic>
        <p:nvPicPr>
          <p:cNvPr id="11" name="Picture 10"/>
          <p:cNvPicPr>
            <a:picLocks noChangeAspect="1"/>
          </p:cNvPicPr>
          <p:nvPr/>
        </p:nvPicPr>
        <p:blipFill>
          <a:blip r:embed="rId5"/>
          <a:stretch>
            <a:fillRect/>
          </a:stretch>
        </p:blipFill>
        <p:spPr>
          <a:xfrm>
            <a:off x="30079" y="1676400"/>
            <a:ext cx="9113921" cy="381000"/>
          </a:xfrm>
          <a:prstGeom prst="rect">
            <a:avLst/>
          </a:prstGeom>
        </p:spPr>
      </p:pic>
      <p:pic>
        <p:nvPicPr>
          <p:cNvPr id="2" name="Picture 1"/>
          <p:cNvPicPr>
            <a:picLocks noChangeAspect="1"/>
          </p:cNvPicPr>
          <p:nvPr/>
        </p:nvPicPr>
        <p:blipFill>
          <a:blip r:embed="rId6"/>
          <a:stretch>
            <a:fillRect/>
          </a:stretch>
        </p:blipFill>
        <p:spPr>
          <a:xfrm>
            <a:off x="4514850" y="3581400"/>
            <a:ext cx="4171950" cy="3048000"/>
          </a:xfrm>
          <a:prstGeom prst="rect">
            <a:avLst/>
          </a:prstGeom>
        </p:spPr>
      </p:pic>
      <p:pic>
        <p:nvPicPr>
          <p:cNvPr id="6" name="Picture 5"/>
          <p:cNvPicPr>
            <a:picLocks noChangeAspect="1"/>
          </p:cNvPicPr>
          <p:nvPr/>
        </p:nvPicPr>
        <p:blipFill>
          <a:blip r:embed="rId7"/>
          <a:stretch>
            <a:fillRect/>
          </a:stretch>
        </p:blipFill>
        <p:spPr>
          <a:xfrm>
            <a:off x="7543800" y="1719125"/>
            <a:ext cx="990600" cy="268768"/>
          </a:xfrm>
          <a:prstGeom prst="rect">
            <a:avLst/>
          </a:prstGeom>
        </p:spPr>
      </p:pic>
    </p:spTree>
    <p:extLst>
      <p:ext uri="{BB962C8B-B14F-4D97-AF65-F5344CB8AC3E}">
        <p14:creationId xmlns:p14="http://schemas.microsoft.com/office/powerpoint/2010/main" val="23904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692275" y="476250"/>
            <a:ext cx="5441950" cy="5865813"/>
          </a:xfrm>
        </p:spPr>
      </p:pic>
      <p:sp>
        <p:nvSpPr>
          <p:cNvPr id="6147" name="AutoShape 3"/>
          <p:cNvSpPr>
            <a:spLocks noChangeArrowheads="1"/>
          </p:cNvSpPr>
          <p:nvPr/>
        </p:nvSpPr>
        <p:spPr bwMode="auto">
          <a:xfrm>
            <a:off x="250825" y="1773238"/>
            <a:ext cx="1368425" cy="503237"/>
          </a:xfrm>
          <a:prstGeom prst="rightArrow">
            <a:avLst>
              <a:gd name="adj1" fmla="val 50000"/>
              <a:gd name="adj2" fmla="val 67981"/>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endParaRPr lang="en-US" altLang="en-US"/>
          </a:p>
        </p:txBody>
      </p:sp>
    </p:spTree>
    <p:extLst>
      <p:ext uri="{BB962C8B-B14F-4D97-AF65-F5344CB8AC3E}">
        <p14:creationId xmlns:p14="http://schemas.microsoft.com/office/powerpoint/2010/main" val="16157290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97" y="990600"/>
            <a:ext cx="9198667" cy="3733800"/>
          </a:xfrm>
          <a:prstGeom prst="rect">
            <a:avLst/>
          </a:prstGeom>
        </p:spPr>
      </p:pic>
      <p:pic>
        <p:nvPicPr>
          <p:cNvPr id="5" name="Picture 4"/>
          <p:cNvPicPr>
            <a:picLocks noChangeAspect="1"/>
          </p:cNvPicPr>
          <p:nvPr/>
        </p:nvPicPr>
        <p:blipFill>
          <a:blip r:embed="rId3"/>
          <a:stretch>
            <a:fillRect/>
          </a:stretch>
        </p:blipFill>
        <p:spPr>
          <a:xfrm>
            <a:off x="3581400" y="1676400"/>
            <a:ext cx="4019550" cy="2771775"/>
          </a:xfrm>
          <a:prstGeom prst="rect">
            <a:avLst/>
          </a:prstGeom>
        </p:spPr>
      </p:pic>
      <p:sp>
        <p:nvSpPr>
          <p:cNvPr id="6" name="Rectangle 5"/>
          <p:cNvSpPr/>
          <p:nvPr/>
        </p:nvSpPr>
        <p:spPr bwMode="auto">
          <a:xfrm>
            <a:off x="3581400" y="2514600"/>
            <a:ext cx="4019550" cy="685800"/>
          </a:xfrm>
          <a:prstGeom prst="rect">
            <a:avLst/>
          </a:prstGeom>
          <a:solidFill>
            <a:srgbClr val="00B050">
              <a:alpha val="38000"/>
            </a:srgb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42503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fr-CH" dirty="0" smtClean="0"/>
              <a:t>National Phase Entries</a:t>
            </a:r>
            <a:endParaRPr lang="en-US" dirty="0"/>
          </a:p>
        </p:txBody>
      </p:sp>
      <p:pic>
        <p:nvPicPr>
          <p:cNvPr id="2" name="Picture 1"/>
          <p:cNvPicPr>
            <a:picLocks noChangeAspect="1"/>
          </p:cNvPicPr>
          <p:nvPr/>
        </p:nvPicPr>
        <p:blipFill>
          <a:blip r:embed="rId2"/>
          <a:stretch>
            <a:fillRect/>
          </a:stretch>
        </p:blipFill>
        <p:spPr>
          <a:xfrm>
            <a:off x="1905000" y="2286000"/>
            <a:ext cx="4171950" cy="3048000"/>
          </a:xfrm>
          <a:prstGeom prst="rect">
            <a:avLst/>
          </a:prstGeom>
          <a:solidFill>
            <a:srgbClr val="00B050"/>
          </a:solidFill>
        </p:spPr>
      </p:pic>
    </p:spTree>
    <p:extLst>
      <p:ext uri="{BB962C8B-B14F-4D97-AF65-F5344CB8AC3E}">
        <p14:creationId xmlns:p14="http://schemas.microsoft.com/office/powerpoint/2010/main" val="423592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38200"/>
            <a:ext cx="9113921" cy="381000"/>
          </a:xfrm>
          <a:prstGeom prst="rect">
            <a:avLst/>
          </a:prstGeom>
        </p:spPr>
      </p:pic>
      <p:sp>
        <p:nvSpPr>
          <p:cNvPr id="5" name="Rectangle 4"/>
          <p:cNvSpPr/>
          <p:nvPr/>
        </p:nvSpPr>
        <p:spPr bwMode="auto">
          <a:xfrm>
            <a:off x="762000" y="838200"/>
            <a:ext cx="685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6" name="Rectangle 5"/>
          <p:cNvSpPr/>
          <p:nvPr/>
        </p:nvSpPr>
        <p:spPr bwMode="auto">
          <a:xfrm>
            <a:off x="762000" y="838200"/>
            <a:ext cx="685800" cy="304800"/>
          </a:xfrm>
          <a:prstGeom prst="rect">
            <a:avLst/>
          </a:prstGeom>
          <a:noFill/>
          <a:ln w="5080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pic>
        <p:nvPicPr>
          <p:cNvPr id="7" name="Picture 6"/>
          <p:cNvPicPr>
            <a:picLocks noChangeAspect="1"/>
          </p:cNvPicPr>
          <p:nvPr/>
        </p:nvPicPr>
        <p:blipFill>
          <a:blip r:embed="rId3"/>
          <a:stretch>
            <a:fillRect/>
          </a:stretch>
        </p:blipFill>
        <p:spPr>
          <a:xfrm>
            <a:off x="724593" y="1187335"/>
            <a:ext cx="1562100" cy="1590675"/>
          </a:xfrm>
          <a:prstGeom prst="rect">
            <a:avLst/>
          </a:prstGeom>
        </p:spPr>
      </p:pic>
      <p:sp>
        <p:nvSpPr>
          <p:cNvPr id="11" name="Rectangle 10"/>
          <p:cNvSpPr/>
          <p:nvPr/>
        </p:nvSpPr>
        <p:spPr bwMode="auto">
          <a:xfrm>
            <a:off x="762000" y="1982672"/>
            <a:ext cx="1371600" cy="228600"/>
          </a:xfrm>
          <a:prstGeom prst="rect">
            <a:avLst/>
          </a:prstGeom>
          <a:solidFill>
            <a:srgbClr val="00B050">
              <a:alpha val="38000"/>
            </a:srgb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pic>
        <p:nvPicPr>
          <p:cNvPr id="8" name="Picture 7"/>
          <p:cNvPicPr>
            <a:picLocks noChangeAspect="1"/>
          </p:cNvPicPr>
          <p:nvPr/>
        </p:nvPicPr>
        <p:blipFill>
          <a:blip r:embed="rId4"/>
          <a:stretch>
            <a:fillRect/>
          </a:stretch>
        </p:blipFill>
        <p:spPr>
          <a:xfrm>
            <a:off x="7391400" y="853558"/>
            <a:ext cx="1066800" cy="289442"/>
          </a:xfrm>
          <a:prstGeom prst="rect">
            <a:avLst/>
          </a:prstGeom>
        </p:spPr>
      </p:pic>
    </p:spTree>
    <p:extLst>
      <p:ext uri="{BB962C8B-B14F-4D97-AF65-F5344CB8AC3E}">
        <p14:creationId xmlns:p14="http://schemas.microsoft.com/office/powerpoint/2010/main" val="189876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err="1" smtClean="0"/>
              <a:t>Sequence</a:t>
            </a:r>
            <a:r>
              <a:rPr lang="fr-CH" dirty="0" smtClean="0"/>
              <a:t> Listing</a:t>
            </a:r>
            <a:endParaRPr lang="en-US" dirty="0"/>
          </a:p>
        </p:txBody>
      </p:sp>
      <p:pic>
        <p:nvPicPr>
          <p:cNvPr id="4" name="Picture 3"/>
          <p:cNvPicPr>
            <a:picLocks noChangeAspect="1"/>
          </p:cNvPicPr>
          <p:nvPr/>
        </p:nvPicPr>
        <p:blipFill>
          <a:blip r:embed="rId2"/>
          <a:stretch>
            <a:fillRect/>
          </a:stretch>
        </p:blipFill>
        <p:spPr>
          <a:xfrm>
            <a:off x="626269" y="1600200"/>
            <a:ext cx="7891462" cy="4369865"/>
          </a:xfrm>
          <a:prstGeom prst="rect">
            <a:avLst/>
          </a:prstGeom>
        </p:spPr>
      </p:pic>
    </p:spTree>
    <p:extLst>
      <p:ext uri="{BB962C8B-B14F-4D97-AF65-F5344CB8AC3E}">
        <p14:creationId xmlns:p14="http://schemas.microsoft.com/office/powerpoint/2010/main" val="17353877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97" y="990600"/>
            <a:ext cx="9198667" cy="3733800"/>
          </a:xfrm>
          <a:prstGeom prst="rect">
            <a:avLst/>
          </a:prstGeom>
        </p:spPr>
      </p:pic>
      <p:pic>
        <p:nvPicPr>
          <p:cNvPr id="5" name="Picture 4"/>
          <p:cNvPicPr>
            <a:picLocks noChangeAspect="1"/>
          </p:cNvPicPr>
          <p:nvPr/>
        </p:nvPicPr>
        <p:blipFill>
          <a:blip r:embed="rId3"/>
          <a:stretch>
            <a:fillRect/>
          </a:stretch>
        </p:blipFill>
        <p:spPr>
          <a:xfrm>
            <a:off x="3581400" y="1676400"/>
            <a:ext cx="4019550" cy="2771775"/>
          </a:xfrm>
          <a:prstGeom prst="rect">
            <a:avLst/>
          </a:prstGeom>
        </p:spPr>
      </p:pic>
      <p:sp>
        <p:nvSpPr>
          <p:cNvPr id="6" name="Rectangle 5"/>
          <p:cNvSpPr/>
          <p:nvPr/>
        </p:nvSpPr>
        <p:spPr bwMode="auto">
          <a:xfrm>
            <a:off x="3581400" y="3276600"/>
            <a:ext cx="1524000" cy="304800"/>
          </a:xfrm>
          <a:prstGeom prst="rect">
            <a:avLst/>
          </a:prstGeom>
          <a:solidFill>
            <a:srgbClr val="00B050">
              <a:alpha val="38000"/>
            </a:srgb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61705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637" y="990600"/>
            <a:ext cx="9118363" cy="4738874"/>
          </a:xfrm>
          <a:prstGeom prst="rect">
            <a:avLst/>
          </a:prstGeom>
        </p:spPr>
      </p:pic>
    </p:spTree>
    <p:extLst>
      <p:ext uri="{BB962C8B-B14F-4D97-AF65-F5344CB8AC3E}">
        <p14:creationId xmlns:p14="http://schemas.microsoft.com/office/powerpoint/2010/main" val="6115392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38200"/>
            <a:ext cx="9113921" cy="381000"/>
          </a:xfrm>
          <a:prstGeom prst="rect">
            <a:avLst/>
          </a:prstGeom>
        </p:spPr>
      </p:pic>
      <p:sp>
        <p:nvSpPr>
          <p:cNvPr id="5" name="Rectangle 4"/>
          <p:cNvSpPr/>
          <p:nvPr/>
        </p:nvSpPr>
        <p:spPr bwMode="auto">
          <a:xfrm>
            <a:off x="762000" y="838200"/>
            <a:ext cx="685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6" name="Rectangle 5"/>
          <p:cNvSpPr/>
          <p:nvPr/>
        </p:nvSpPr>
        <p:spPr bwMode="auto">
          <a:xfrm>
            <a:off x="762000" y="838200"/>
            <a:ext cx="685800" cy="304800"/>
          </a:xfrm>
          <a:prstGeom prst="rect">
            <a:avLst/>
          </a:prstGeom>
          <a:noFill/>
          <a:ln w="5080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pic>
        <p:nvPicPr>
          <p:cNvPr id="7" name="Picture 6"/>
          <p:cNvPicPr>
            <a:picLocks noChangeAspect="1"/>
          </p:cNvPicPr>
          <p:nvPr/>
        </p:nvPicPr>
        <p:blipFill>
          <a:blip r:embed="rId3"/>
          <a:stretch>
            <a:fillRect/>
          </a:stretch>
        </p:blipFill>
        <p:spPr>
          <a:xfrm>
            <a:off x="724593" y="1187335"/>
            <a:ext cx="1562100" cy="1590675"/>
          </a:xfrm>
          <a:prstGeom prst="rect">
            <a:avLst/>
          </a:prstGeom>
        </p:spPr>
      </p:pic>
      <p:sp>
        <p:nvSpPr>
          <p:cNvPr id="11" name="Rectangle 10"/>
          <p:cNvSpPr/>
          <p:nvPr/>
        </p:nvSpPr>
        <p:spPr bwMode="auto">
          <a:xfrm>
            <a:off x="762000" y="2209800"/>
            <a:ext cx="1371600" cy="228600"/>
          </a:xfrm>
          <a:prstGeom prst="rect">
            <a:avLst/>
          </a:prstGeom>
          <a:solidFill>
            <a:srgbClr val="00B050">
              <a:alpha val="38000"/>
            </a:srgb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pic>
        <p:nvPicPr>
          <p:cNvPr id="8" name="Picture 7"/>
          <p:cNvPicPr>
            <a:picLocks noChangeAspect="1"/>
          </p:cNvPicPr>
          <p:nvPr/>
        </p:nvPicPr>
        <p:blipFill>
          <a:blip r:embed="rId4"/>
          <a:stretch>
            <a:fillRect/>
          </a:stretch>
        </p:blipFill>
        <p:spPr>
          <a:xfrm>
            <a:off x="7391400" y="853558"/>
            <a:ext cx="1066800" cy="289442"/>
          </a:xfrm>
          <a:prstGeom prst="rect">
            <a:avLst/>
          </a:prstGeom>
        </p:spPr>
      </p:pic>
    </p:spTree>
    <p:extLst>
      <p:ext uri="{BB962C8B-B14F-4D97-AF65-F5344CB8AC3E}">
        <p14:creationId xmlns:p14="http://schemas.microsoft.com/office/powerpoint/2010/main" val="117797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97" y="990600"/>
            <a:ext cx="9198667" cy="3733800"/>
          </a:xfrm>
          <a:prstGeom prst="rect">
            <a:avLst/>
          </a:prstGeom>
        </p:spPr>
      </p:pic>
      <p:pic>
        <p:nvPicPr>
          <p:cNvPr id="5" name="Picture 4"/>
          <p:cNvPicPr>
            <a:picLocks noChangeAspect="1"/>
          </p:cNvPicPr>
          <p:nvPr/>
        </p:nvPicPr>
        <p:blipFill>
          <a:blip r:embed="rId3"/>
          <a:stretch>
            <a:fillRect/>
          </a:stretch>
        </p:blipFill>
        <p:spPr>
          <a:xfrm>
            <a:off x="3581400" y="1676400"/>
            <a:ext cx="4019550" cy="2771775"/>
          </a:xfrm>
          <a:prstGeom prst="rect">
            <a:avLst/>
          </a:prstGeom>
        </p:spPr>
      </p:pic>
      <p:sp>
        <p:nvSpPr>
          <p:cNvPr id="6" name="Rectangle 5"/>
          <p:cNvSpPr/>
          <p:nvPr/>
        </p:nvSpPr>
        <p:spPr bwMode="auto">
          <a:xfrm>
            <a:off x="3581400" y="3733800"/>
            <a:ext cx="1752600" cy="304800"/>
          </a:xfrm>
          <a:prstGeom prst="rect">
            <a:avLst/>
          </a:prstGeom>
          <a:solidFill>
            <a:srgbClr val="00B050">
              <a:alpha val="38000"/>
            </a:srgb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45081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smtClean="0"/>
              <a:t>IPC Green Inventory</a:t>
            </a:r>
            <a:endParaRPr lang="en-US" dirty="0"/>
          </a:p>
        </p:txBody>
      </p:sp>
      <p:pic>
        <p:nvPicPr>
          <p:cNvPr id="3" name="Picture 2"/>
          <p:cNvPicPr>
            <a:picLocks noChangeAspect="1"/>
          </p:cNvPicPr>
          <p:nvPr/>
        </p:nvPicPr>
        <p:blipFill>
          <a:blip r:embed="rId2"/>
          <a:stretch>
            <a:fillRect/>
          </a:stretch>
        </p:blipFill>
        <p:spPr>
          <a:xfrm>
            <a:off x="304800" y="1295400"/>
            <a:ext cx="8565015" cy="5410200"/>
          </a:xfrm>
          <a:prstGeom prst="rect">
            <a:avLst/>
          </a:prstGeom>
        </p:spPr>
      </p:pic>
    </p:spTree>
    <p:extLst>
      <p:ext uri="{BB962C8B-B14F-4D97-AF65-F5344CB8AC3E}">
        <p14:creationId xmlns:p14="http://schemas.microsoft.com/office/powerpoint/2010/main" val="1093864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38200"/>
            <a:ext cx="9113921" cy="381000"/>
          </a:xfrm>
          <a:prstGeom prst="rect">
            <a:avLst/>
          </a:prstGeom>
        </p:spPr>
      </p:pic>
      <p:sp>
        <p:nvSpPr>
          <p:cNvPr id="5" name="Rectangle 4"/>
          <p:cNvSpPr/>
          <p:nvPr/>
        </p:nvSpPr>
        <p:spPr bwMode="auto">
          <a:xfrm>
            <a:off x="762000" y="838200"/>
            <a:ext cx="685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6" name="Rectangle 5"/>
          <p:cNvSpPr/>
          <p:nvPr/>
        </p:nvSpPr>
        <p:spPr bwMode="auto">
          <a:xfrm>
            <a:off x="762000" y="838200"/>
            <a:ext cx="685800" cy="304800"/>
          </a:xfrm>
          <a:prstGeom prst="rect">
            <a:avLst/>
          </a:prstGeom>
          <a:noFill/>
          <a:ln w="5080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pic>
        <p:nvPicPr>
          <p:cNvPr id="7" name="Picture 6"/>
          <p:cNvPicPr>
            <a:picLocks noChangeAspect="1"/>
          </p:cNvPicPr>
          <p:nvPr/>
        </p:nvPicPr>
        <p:blipFill>
          <a:blip r:embed="rId3"/>
          <a:stretch>
            <a:fillRect/>
          </a:stretch>
        </p:blipFill>
        <p:spPr>
          <a:xfrm>
            <a:off x="724593" y="1187335"/>
            <a:ext cx="1562100" cy="1590675"/>
          </a:xfrm>
          <a:prstGeom prst="rect">
            <a:avLst/>
          </a:prstGeom>
        </p:spPr>
      </p:pic>
      <p:sp>
        <p:nvSpPr>
          <p:cNvPr id="11" name="Rectangle 10"/>
          <p:cNvSpPr/>
          <p:nvPr/>
        </p:nvSpPr>
        <p:spPr bwMode="auto">
          <a:xfrm>
            <a:off x="819843" y="2438400"/>
            <a:ext cx="1371600" cy="228600"/>
          </a:xfrm>
          <a:prstGeom prst="rect">
            <a:avLst/>
          </a:prstGeom>
          <a:solidFill>
            <a:srgbClr val="00B050">
              <a:alpha val="38000"/>
            </a:srgb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pic>
        <p:nvPicPr>
          <p:cNvPr id="2" name="Picture 1"/>
          <p:cNvPicPr>
            <a:picLocks noChangeAspect="1"/>
          </p:cNvPicPr>
          <p:nvPr/>
        </p:nvPicPr>
        <p:blipFill>
          <a:blip r:embed="rId4"/>
          <a:stretch>
            <a:fillRect/>
          </a:stretch>
        </p:blipFill>
        <p:spPr>
          <a:xfrm>
            <a:off x="7391400" y="853558"/>
            <a:ext cx="1066800" cy="289442"/>
          </a:xfrm>
          <a:prstGeom prst="rect">
            <a:avLst/>
          </a:prstGeom>
        </p:spPr>
      </p:pic>
    </p:spTree>
    <p:extLst>
      <p:ext uri="{BB962C8B-B14F-4D97-AF65-F5344CB8AC3E}">
        <p14:creationId xmlns:p14="http://schemas.microsoft.com/office/powerpoint/2010/main" val="143972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smtClean="0"/>
              <a:t>Questions/concerns</a:t>
            </a:r>
          </a:p>
        </p:txBody>
      </p:sp>
      <p:sp>
        <p:nvSpPr>
          <p:cNvPr id="7171" name="Rectangle 3"/>
          <p:cNvSpPr>
            <a:spLocks noGrp="1" noChangeArrowheads="1"/>
          </p:cNvSpPr>
          <p:nvPr>
            <p:ph type="body" idx="1"/>
          </p:nvPr>
        </p:nvSpPr>
        <p:spPr>
          <a:xfrm>
            <a:off x="539750" y="2505075"/>
            <a:ext cx="8229600" cy="4352925"/>
          </a:xfrm>
        </p:spPr>
        <p:txBody>
          <a:bodyPr/>
          <a:lstStyle/>
          <a:p>
            <a:pPr eaLnBrk="1" hangingPunct="1">
              <a:buFontTx/>
              <a:buNone/>
            </a:pPr>
            <a:r>
              <a:rPr lang="en-US" altLang="en-US" sz="5400" b="1" smtClean="0">
                <a:solidFill>
                  <a:srgbClr val="0033CC"/>
                </a:solidFill>
              </a:rPr>
              <a:t>patentscope@wipo.int</a:t>
            </a:r>
          </a:p>
        </p:txBody>
      </p:sp>
    </p:spTree>
    <p:extLst>
      <p:ext uri="{BB962C8B-B14F-4D97-AF65-F5344CB8AC3E}">
        <p14:creationId xmlns:p14="http://schemas.microsoft.com/office/powerpoint/2010/main" val="2496654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97" y="990600"/>
            <a:ext cx="9198667" cy="3733800"/>
          </a:xfrm>
          <a:prstGeom prst="rect">
            <a:avLst/>
          </a:prstGeom>
        </p:spPr>
      </p:pic>
      <p:pic>
        <p:nvPicPr>
          <p:cNvPr id="5" name="Picture 4"/>
          <p:cNvPicPr>
            <a:picLocks noChangeAspect="1"/>
          </p:cNvPicPr>
          <p:nvPr/>
        </p:nvPicPr>
        <p:blipFill>
          <a:blip r:embed="rId3"/>
          <a:stretch>
            <a:fillRect/>
          </a:stretch>
        </p:blipFill>
        <p:spPr>
          <a:xfrm>
            <a:off x="3581400" y="1676400"/>
            <a:ext cx="4019550" cy="2771775"/>
          </a:xfrm>
          <a:prstGeom prst="rect">
            <a:avLst/>
          </a:prstGeom>
        </p:spPr>
      </p:pic>
      <p:sp>
        <p:nvSpPr>
          <p:cNvPr id="6" name="Rectangle 5"/>
          <p:cNvSpPr/>
          <p:nvPr/>
        </p:nvSpPr>
        <p:spPr bwMode="auto">
          <a:xfrm>
            <a:off x="3589946" y="4129088"/>
            <a:ext cx="2590800" cy="304800"/>
          </a:xfrm>
          <a:prstGeom prst="rect">
            <a:avLst/>
          </a:prstGeom>
          <a:solidFill>
            <a:srgbClr val="00B050">
              <a:alpha val="38000"/>
            </a:srgb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38373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smtClean="0"/>
              <a:t>Portal to patent </a:t>
            </a:r>
            <a:r>
              <a:rPr lang="fr-CH" dirty="0" err="1" smtClean="0"/>
              <a:t>registers</a:t>
            </a:r>
            <a:endParaRPr lang="en-US" dirty="0"/>
          </a:p>
        </p:txBody>
      </p:sp>
      <p:pic>
        <p:nvPicPr>
          <p:cNvPr id="3" name="Picture 2"/>
          <p:cNvPicPr>
            <a:picLocks noChangeAspect="1"/>
          </p:cNvPicPr>
          <p:nvPr/>
        </p:nvPicPr>
        <p:blipFill>
          <a:blip r:embed="rId2"/>
          <a:stretch>
            <a:fillRect/>
          </a:stretch>
        </p:blipFill>
        <p:spPr>
          <a:xfrm>
            <a:off x="228600" y="1395336"/>
            <a:ext cx="8950238" cy="4319664"/>
          </a:xfrm>
          <a:prstGeom prst="rect">
            <a:avLst/>
          </a:prstGeom>
        </p:spPr>
      </p:pic>
    </p:spTree>
    <p:extLst>
      <p:ext uri="{BB962C8B-B14F-4D97-AF65-F5344CB8AC3E}">
        <p14:creationId xmlns:p14="http://schemas.microsoft.com/office/powerpoint/2010/main" val="117832452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err="1" smtClean="0"/>
              <a:t>Searches</a:t>
            </a:r>
            <a:endParaRPr lang="en-US" dirty="0"/>
          </a:p>
        </p:txBody>
      </p:sp>
      <p:pic>
        <p:nvPicPr>
          <p:cNvPr id="4" name="Picture 3"/>
          <p:cNvPicPr>
            <a:picLocks noChangeAspect="1"/>
          </p:cNvPicPr>
          <p:nvPr/>
        </p:nvPicPr>
        <p:blipFill>
          <a:blip r:embed="rId2"/>
          <a:stretch>
            <a:fillRect/>
          </a:stretch>
        </p:blipFill>
        <p:spPr>
          <a:xfrm>
            <a:off x="0" y="1676400"/>
            <a:ext cx="8972550" cy="2066925"/>
          </a:xfrm>
          <a:prstGeom prst="rect">
            <a:avLst/>
          </a:prstGeom>
        </p:spPr>
      </p:pic>
      <p:sp>
        <p:nvSpPr>
          <p:cNvPr id="5" name="Rectangle 4"/>
          <p:cNvSpPr/>
          <p:nvPr/>
        </p:nvSpPr>
        <p:spPr bwMode="auto">
          <a:xfrm>
            <a:off x="228600" y="2971800"/>
            <a:ext cx="2057400" cy="228600"/>
          </a:xfrm>
          <a:prstGeom prst="rect">
            <a:avLst/>
          </a:prstGeom>
          <a:solidFill>
            <a:schemeClr val="accent6">
              <a:lumMod val="40000"/>
              <a:lumOff val="60000"/>
              <a:alpha val="47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pic>
        <p:nvPicPr>
          <p:cNvPr id="6" name="Picture 5"/>
          <p:cNvPicPr>
            <a:picLocks noChangeAspect="1"/>
          </p:cNvPicPr>
          <p:nvPr/>
        </p:nvPicPr>
        <p:blipFill>
          <a:blip r:embed="rId3"/>
          <a:stretch>
            <a:fillRect/>
          </a:stretch>
        </p:blipFill>
        <p:spPr>
          <a:xfrm>
            <a:off x="7239000" y="1709871"/>
            <a:ext cx="1019175" cy="287859"/>
          </a:xfrm>
          <a:prstGeom prst="rect">
            <a:avLst/>
          </a:prstGeom>
        </p:spPr>
      </p:pic>
    </p:spTree>
    <p:extLst>
      <p:ext uri="{BB962C8B-B14F-4D97-AF65-F5344CB8AC3E}">
        <p14:creationId xmlns:p14="http://schemas.microsoft.com/office/powerpoint/2010/main" val="47433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err="1" smtClean="0"/>
              <a:t>Searches</a:t>
            </a:r>
            <a:endParaRPr lang="es-CO" dirty="0"/>
          </a:p>
        </p:txBody>
      </p:sp>
      <p:pic>
        <p:nvPicPr>
          <p:cNvPr id="5" name="Picture 4"/>
          <p:cNvPicPr>
            <a:picLocks noChangeAspect="1"/>
          </p:cNvPicPr>
          <p:nvPr/>
        </p:nvPicPr>
        <p:blipFill>
          <a:blip r:embed="rId2"/>
          <a:stretch>
            <a:fillRect/>
          </a:stretch>
        </p:blipFill>
        <p:spPr>
          <a:xfrm>
            <a:off x="0" y="1447548"/>
            <a:ext cx="9198667" cy="3733800"/>
          </a:xfrm>
          <a:prstGeom prst="rect">
            <a:avLst/>
          </a:prstGeom>
        </p:spPr>
      </p:pic>
      <p:pic>
        <p:nvPicPr>
          <p:cNvPr id="6" name="Picture 5"/>
          <p:cNvPicPr>
            <a:picLocks noChangeAspect="1"/>
          </p:cNvPicPr>
          <p:nvPr/>
        </p:nvPicPr>
        <p:blipFill>
          <a:blip r:embed="rId3"/>
          <a:stretch>
            <a:fillRect/>
          </a:stretch>
        </p:blipFill>
        <p:spPr>
          <a:xfrm>
            <a:off x="5105400" y="2057400"/>
            <a:ext cx="2019300" cy="2181225"/>
          </a:xfrm>
          <a:prstGeom prst="rect">
            <a:avLst/>
          </a:prstGeom>
        </p:spPr>
      </p:pic>
      <p:sp>
        <p:nvSpPr>
          <p:cNvPr id="7" name="Rectangle 6"/>
          <p:cNvSpPr/>
          <p:nvPr/>
        </p:nvSpPr>
        <p:spPr bwMode="auto">
          <a:xfrm>
            <a:off x="5181600" y="3886200"/>
            <a:ext cx="1676400" cy="228600"/>
          </a:xfrm>
          <a:prstGeom prst="rect">
            <a:avLst/>
          </a:prstGeom>
          <a:solidFill>
            <a:schemeClr val="accent6">
              <a:lumMod val="40000"/>
              <a:lumOff val="60000"/>
              <a:alpha val="47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25239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smtClean="0"/>
              <a:t>Chemical compounds</a:t>
            </a:r>
            <a:endParaRPr lang="en-US" dirty="0"/>
          </a:p>
        </p:txBody>
      </p:sp>
      <p:pic>
        <p:nvPicPr>
          <p:cNvPr id="4" name="Picture 3"/>
          <p:cNvPicPr>
            <a:picLocks noChangeAspect="1"/>
          </p:cNvPicPr>
          <p:nvPr/>
        </p:nvPicPr>
        <p:blipFill>
          <a:blip r:embed="rId2"/>
          <a:stretch>
            <a:fillRect/>
          </a:stretch>
        </p:blipFill>
        <p:spPr>
          <a:xfrm>
            <a:off x="138112" y="2071687"/>
            <a:ext cx="8867775" cy="2714625"/>
          </a:xfrm>
          <a:prstGeom prst="rect">
            <a:avLst/>
          </a:prstGeom>
        </p:spPr>
      </p:pic>
      <p:pic>
        <p:nvPicPr>
          <p:cNvPr id="5" name="Picture 4"/>
          <p:cNvPicPr>
            <a:picLocks noChangeAspect="1"/>
          </p:cNvPicPr>
          <p:nvPr/>
        </p:nvPicPr>
        <p:blipFill>
          <a:blip r:embed="rId3"/>
          <a:stretch>
            <a:fillRect/>
          </a:stretch>
        </p:blipFill>
        <p:spPr>
          <a:xfrm>
            <a:off x="153872" y="2114549"/>
            <a:ext cx="8820150" cy="2628900"/>
          </a:xfrm>
          <a:prstGeom prst="rect">
            <a:avLst/>
          </a:prstGeom>
        </p:spPr>
      </p:pic>
    </p:spTree>
    <p:extLst>
      <p:ext uri="{BB962C8B-B14F-4D97-AF65-F5344CB8AC3E}">
        <p14:creationId xmlns:p14="http://schemas.microsoft.com/office/powerpoint/2010/main" val="274417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90500" y="509587"/>
            <a:ext cx="8763000" cy="5838825"/>
          </a:xfrm>
          <a:prstGeom prst="rect">
            <a:avLst/>
          </a:prstGeom>
        </p:spPr>
      </p:pic>
      <p:sp>
        <p:nvSpPr>
          <p:cNvPr id="6" name="Rectangle 5"/>
          <p:cNvSpPr/>
          <p:nvPr/>
        </p:nvSpPr>
        <p:spPr bwMode="auto">
          <a:xfrm>
            <a:off x="1295400" y="1143000"/>
            <a:ext cx="2743200" cy="274638"/>
          </a:xfrm>
          <a:prstGeom prst="rect">
            <a:avLst/>
          </a:prstGeom>
          <a:solidFill>
            <a:srgbClr val="FFFF00">
              <a:alpha val="38000"/>
            </a:srgb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426138976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err="1" smtClean="0"/>
              <a:t>Searches</a:t>
            </a:r>
            <a:endParaRPr lang="en-US" dirty="0"/>
          </a:p>
        </p:txBody>
      </p:sp>
      <p:pic>
        <p:nvPicPr>
          <p:cNvPr id="4" name="Picture 3"/>
          <p:cNvPicPr>
            <a:picLocks noChangeAspect="1"/>
          </p:cNvPicPr>
          <p:nvPr/>
        </p:nvPicPr>
        <p:blipFill>
          <a:blip r:embed="rId2"/>
          <a:stretch>
            <a:fillRect/>
          </a:stretch>
        </p:blipFill>
        <p:spPr>
          <a:xfrm>
            <a:off x="0" y="1676400"/>
            <a:ext cx="8972550" cy="2066925"/>
          </a:xfrm>
          <a:prstGeom prst="rect">
            <a:avLst/>
          </a:prstGeom>
        </p:spPr>
      </p:pic>
      <p:sp>
        <p:nvSpPr>
          <p:cNvPr id="5" name="Rectangle 4"/>
          <p:cNvSpPr/>
          <p:nvPr/>
        </p:nvSpPr>
        <p:spPr bwMode="auto">
          <a:xfrm>
            <a:off x="228600" y="2709862"/>
            <a:ext cx="2057400" cy="228600"/>
          </a:xfrm>
          <a:prstGeom prst="rect">
            <a:avLst/>
          </a:prstGeom>
          <a:solidFill>
            <a:schemeClr val="accent6">
              <a:lumMod val="40000"/>
              <a:lumOff val="60000"/>
              <a:alpha val="47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9040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smtClean="0"/>
              <a:t>CLIR</a:t>
            </a:r>
            <a:endParaRPr lang="en-US" dirty="0"/>
          </a:p>
        </p:txBody>
      </p:sp>
      <p:pic>
        <p:nvPicPr>
          <p:cNvPr id="4" name="Picture 3"/>
          <p:cNvPicPr>
            <a:picLocks noChangeAspect="1"/>
          </p:cNvPicPr>
          <p:nvPr/>
        </p:nvPicPr>
        <p:blipFill>
          <a:blip r:embed="rId2"/>
          <a:stretch>
            <a:fillRect/>
          </a:stretch>
        </p:blipFill>
        <p:spPr>
          <a:xfrm>
            <a:off x="152400" y="1847850"/>
            <a:ext cx="8839200" cy="3162300"/>
          </a:xfrm>
          <a:prstGeom prst="rect">
            <a:avLst/>
          </a:prstGeom>
        </p:spPr>
      </p:pic>
    </p:spTree>
    <p:extLst>
      <p:ext uri="{BB962C8B-B14F-4D97-AF65-F5344CB8AC3E}">
        <p14:creationId xmlns:p14="http://schemas.microsoft.com/office/powerpoint/2010/main" val="269837758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9550" y="2347912"/>
            <a:ext cx="8724900" cy="2162175"/>
          </a:xfrm>
          <a:prstGeom prst="rect">
            <a:avLst/>
          </a:prstGeom>
        </p:spPr>
      </p:pic>
    </p:spTree>
    <p:extLst>
      <p:ext uri="{BB962C8B-B14F-4D97-AF65-F5344CB8AC3E}">
        <p14:creationId xmlns:p14="http://schemas.microsoft.com/office/powerpoint/2010/main" val="27901418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err="1" smtClean="0"/>
              <a:t>Languages</a:t>
            </a:r>
            <a:endParaRPr lang="en-US" dirty="0"/>
          </a:p>
        </p:txBody>
      </p:sp>
      <p:sp>
        <p:nvSpPr>
          <p:cNvPr id="3" name="Content Placeholder 2"/>
          <p:cNvSpPr>
            <a:spLocks noGrp="1"/>
          </p:cNvSpPr>
          <p:nvPr>
            <p:ph idx="1"/>
          </p:nvPr>
        </p:nvSpPr>
        <p:spPr>
          <a:xfrm>
            <a:off x="381000" y="1219200"/>
            <a:ext cx="8229600" cy="4352925"/>
          </a:xfrm>
        </p:spPr>
        <p:txBody>
          <a:bodyPr/>
          <a:lstStyle/>
          <a:p>
            <a:r>
              <a:rPr lang="fr-CH" sz="2000" dirty="0" err="1" smtClean="0"/>
              <a:t>Chinese</a:t>
            </a:r>
            <a:endParaRPr lang="fr-CH" sz="2000" dirty="0" smtClean="0"/>
          </a:p>
          <a:p>
            <a:r>
              <a:rPr lang="fr-CH" sz="2000" dirty="0" err="1" smtClean="0"/>
              <a:t>Danish</a:t>
            </a:r>
            <a:endParaRPr lang="fr-CH" sz="2000" dirty="0" smtClean="0"/>
          </a:p>
          <a:p>
            <a:r>
              <a:rPr lang="fr-CH" sz="2000" dirty="0"/>
              <a:t>Dutch</a:t>
            </a:r>
          </a:p>
          <a:p>
            <a:r>
              <a:rPr lang="fr-CH" sz="2000" dirty="0" smtClean="0"/>
              <a:t>English</a:t>
            </a:r>
          </a:p>
          <a:p>
            <a:r>
              <a:rPr lang="fr-CH" sz="2000" dirty="0"/>
              <a:t>French </a:t>
            </a:r>
            <a:r>
              <a:rPr lang="fr-CH" sz="2000" dirty="0" smtClean="0"/>
              <a:t>	</a:t>
            </a:r>
            <a:r>
              <a:rPr lang="fr-CH" sz="2000" dirty="0"/>
              <a:t> </a:t>
            </a:r>
            <a:r>
              <a:rPr lang="fr-CH" sz="2000" dirty="0" smtClean="0"/>
              <a:t> 			</a:t>
            </a:r>
          </a:p>
          <a:p>
            <a:r>
              <a:rPr lang="fr-CH" sz="2000" dirty="0" err="1" smtClean="0"/>
              <a:t>German</a:t>
            </a:r>
            <a:endParaRPr lang="fr-CH" sz="2000" dirty="0" smtClean="0"/>
          </a:p>
          <a:p>
            <a:r>
              <a:rPr lang="fr-CH" sz="2000" dirty="0" err="1"/>
              <a:t>Italian</a:t>
            </a:r>
            <a:endParaRPr lang="fr-CH" sz="2000" dirty="0"/>
          </a:p>
          <a:p>
            <a:r>
              <a:rPr lang="fr-CH" sz="2000" dirty="0" err="1"/>
              <a:t>Japanese</a:t>
            </a:r>
            <a:endParaRPr lang="fr-CH" sz="2000" dirty="0"/>
          </a:p>
          <a:p>
            <a:r>
              <a:rPr lang="fr-CH" sz="2000" dirty="0" err="1" smtClean="0"/>
              <a:t>Korean</a:t>
            </a:r>
            <a:endParaRPr lang="fr-CH" sz="2000" dirty="0" smtClean="0"/>
          </a:p>
          <a:p>
            <a:r>
              <a:rPr lang="fr-CH" sz="2000" dirty="0" err="1"/>
              <a:t>Polish</a:t>
            </a:r>
            <a:endParaRPr lang="en-US" sz="2000" dirty="0"/>
          </a:p>
          <a:p>
            <a:r>
              <a:rPr lang="fr-CH" sz="2000" dirty="0" err="1"/>
              <a:t>Portuguese</a:t>
            </a:r>
            <a:r>
              <a:rPr lang="fr-CH" sz="2000" dirty="0"/>
              <a:t> </a:t>
            </a:r>
            <a:r>
              <a:rPr lang="fr-CH" sz="2000" dirty="0" smtClean="0"/>
              <a:t>				</a:t>
            </a:r>
          </a:p>
          <a:p>
            <a:r>
              <a:rPr lang="fr-CH" sz="2000" dirty="0" err="1" smtClean="0"/>
              <a:t>Russian</a:t>
            </a:r>
            <a:endParaRPr lang="fr-CH" sz="2000" dirty="0" smtClean="0"/>
          </a:p>
          <a:p>
            <a:r>
              <a:rPr lang="fr-CH" sz="2000" dirty="0" err="1" smtClean="0"/>
              <a:t>Spanish</a:t>
            </a:r>
            <a:endParaRPr lang="fr-CH" sz="2000" dirty="0" smtClean="0"/>
          </a:p>
          <a:p>
            <a:r>
              <a:rPr lang="fr-CH" sz="2000" dirty="0" err="1"/>
              <a:t>Swedish</a:t>
            </a:r>
            <a:endParaRPr lang="fr-CH" sz="2000" dirty="0" smtClean="0"/>
          </a:p>
          <a:p>
            <a:endParaRPr lang="fr-CH" dirty="0" smtClean="0"/>
          </a:p>
          <a:p>
            <a:endParaRPr lang="fr-CH" dirty="0" smtClean="0"/>
          </a:p>
        </p:txBody>
      </p:sp>
    </p:spTree>
    <p:extLst>
      <p:ext uri="{BB962C8B-B14F-4D97-AF65-F5344CB8AC3E}">
        <p14:creationId xmlns:p14="http://schemas.microsoft.com/office/powerpoint/2010/main" val="38596695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28700" y="0"/>
            <a:ext cx="10287000" cy="6858000"/>
          </a:xfrm>
          <a:prstGeom prst="rect">
            <a:avLst/>
          </a:prstGeom>
        </p:spPr>
      </p:pic>
    </p:spTree>
    <p:extLst>
      <p:ext uri="{BB962C8B-B14F-4D97-AF65-F5344CB8AC3E}">
        <p14:creationId xmlns:p14="http://schemas.microsoft.com/office/powerpoint/2010/main" val="9449343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err="1" smtClean="0"/>
              <a:t>Searches</a:t>
            </a:r>
            <a:endParaRPr lang="es-CO" dirty="0"/>
          </a:p>
        </p:txBody>
      </p:sp>
      <p:pic>
        <p:nvPicPr>
          <p:cNvPr id="5" name="Picture 4"/>
          <p:cNvPicPr>
            <a:picLocks noChangeAspect="1"/>
          </p:cNvPicPr>
          <p:nvPr/>
        </p:nvPicPr>
        <p:blipFill>
          <a:blip r:embed="rId2"/>
          <a:stretch>
            <a:fillRect/>
          </a:stretch>
        </p:blipFill>
        <p:spPr>
          <a:xfrm>
            <a:off x="0" y="1447548"/>
            <a:ext cx="9198667" cy="3733800"/>
          </a:xfrm>
          <a:prstGeom prst="rect">
            <a:avLst/>
          </a:prstGeom>
        </p:spPr>
      </p:pic>
      <p:pic>
        <p:nvPicPr>
          <p:cNvPr id="6" name="Picture 5"/>
          <p:cNvPicPr>
            <a:picLocks noChangeAspect="1"/>
          </p:cNvPicPr>
          <p:nvPr/>
        </p:nvPicPr>
        <p:blipFill>
          <a:blip r:embed="rId3"/>
          <a:stretch>
            <a:fillRect/>
          </a:stretch>
        </p:blipFill>
        <p:spPr>
          <a:xfrm>
            <a:off x="5105400" y="2057400"/>
            <a:ext cx="2019300" cy="2181225"/>
          </a:xfrm>
          <a:prstGeom prst="rect">
            <a:avLst/>
          </a:prstGeom>
        </p:spPr>
      </p:pic>
      <p:sp>
        <p:nvSpPr>
          <p:cNvPr id="7" name="Rectangle 6"/>
          <p:cNvSpPr/>
          <p:nvPr/>
        </p:nvSpPr>
        <p:spPr bwMode="auto">
          <a:xfrm>
            <a:off x="5181600" y="3429000"/>
            <a:ext cx="1752600" cy="228600"/>
          </a:xfrm>
          <a:prstGeom prst="rect">
            <a:avLst/>
          </a:prstGeom>
          <a:solidFill>
            <a:schemeClr val="accent6">
              <a:lumMod val="40000"/>
              <a:lumOff val="60000"/>
              <a:alpha val="47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42007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219199"/>
            <a:ext cx="9144000" cy="3842763"/>
          </a:xfrm>
          <a:prstGeom prst="rect">
            <a:avLst/>
          </a:prstGeom>
          <a:solidFill>
            <a:srgbClr val="B9DCE6"/>
          </a:solidFill>
        </p:spPr>
      </p:pic>
    </p:spTree>
    <p:extLst>
      <p:ext uri="{BB962C8B-B14F-4D97-AF65-F5344CB8AC3E}">
        <p14:creationId xmlns:p14="http://schemas.microsoft.com/office/powerpoint/2010/main" val="348995373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21" y="685800"/>
            <a:ext cx="9009714" cy="914400"/>
          </a:xfrm>
          <a:prstGeom prst="rect">
            <a:avLst/>
          </a:prstGeom>
        </p:spPr>
      </p:pic>
      <p:sp>
        <p:nvSpPr>
          <p:cNvPr id="3" name="Oval 2"/>
          <p:cNvSpPr/>
          <p:nvPr/>
        </p:nvSpPr>
        <p:spPr bwMode="auto">
          <a:xfrm>
            <a:off x="7543800" y="1295400"/>
            <a:ext cx="381000" cy="304800"/>
          </a:xfrm>
          <a:prstGeom prst="ellipse">
            <a:avLst/>
          </a:prstGeom>
          <a:noFill/>
          <a:ln w="381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s-CO" sz="2400" b="0" i="0" u="none" strike="noStrike" cap="none" normalizeH="0" baseline="0" smtClean="0">
              <a:ln>
                <a:noFill/>
              </a:ln>
              <a:solidFill>
                <a:schemeClr val="tx1"/>
              </a:solidFill>
              <a:effectLst/>
              <a:latin typeface="Arial" charset="0"/>
              <a:cs typeface="Arial" charset="0"/>
            </a:endParaRPr>
          </a:p>
        </p:txBody>
      </p:sp>
      <p:pic>
        <p:nvPicPr>
          <p:cNvPr id="4" name="Picture 3"/>
          <p:cNvPicPr>
            <a:picLocks noChangeAspect="1"/>
          </p:cNvPicPr>
          <p:nvPr/>
        </p:nvPicPr>
        <p:blipFill>
          <a:blip r:embed="rId3"/>
          <a:stretch>
            <a:fillRect/>
          </a:stretch>
        </p:blipFill>
        <p:spPr>
          <a:xfrm>
            <a:off x="208825" y="2187723"/>
            <a:ext cx="8935175" cy="2639938"/>
          </a:xfrm>
          <a:prstGeom prst="rect">
            <a:avLst/>
          </a:prstGeom>
        </p:spPr>
      </p:pic>
    </p:spTree>
    <p:extLst>
      <p:ext uri="{BB962C8B-B14F-4D97-AF65-F5344CB8AC3E}">
        <p14:creationId xmlns:p14="http://schemas.microsoft.com/office/powerpoint/2010/main" val="33621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err="1" smtClean="0"/>
              <a:t>Searches</a:t>
            </a:r>
            <a:endParaRPr lang="en-US" dirty="0"/>
          </a:p>
        </p:txBody>
      </p:sp>
      <p:pic>
        <p:nvPicPr>
          <p:cNvPr id="4" name="Picture 3"/>
          <p:cNvPicPr>
            <a:picLocks noChangeAspect="1"/>
          </p:cNvPicPr>
          <p:nvPr/>
        </p:nvPicPr>
        <p:blipFill>
          <a:blip r:embed="rId2"/>
          <a:stretch>
            <a:fillRect/>
          </a:stretch>
        </p:blipFill>
        <p:spPr>
          <a:xfrm>
            <a:off x="0" y="1676400"/>
            <a:ext cx="8972550" cy="2066925"/>
          </a:xfrm>
          <a:prstGeom prst="rect">
            <a:avLst/>
          </a:prstGeom>
        </p:spPr>
      </p:pic>
      <p:sp>
        <p:nvSpPr>
          <p:cNvPr id="5" name="Rectangle 4"/>
          <p:cNvSpPr/>
          <p:nvPr/>
        </p:nvSpPr>
        <p:spPr bwMode="auto">
          <a:xfrm>
            <a:off x="228600" y="2057400"/>
            <a:ext cx="2057400" cy="228600"/>
          </a:xfrm>
          <a:prstGeom prst="rect">
            <a:avLst/>
          </a:prstGeom>
          <a:solidFill>
            <a:schemeClr val="accent6">
              <a:lumMod val="40000"/>
              <a:lumOff val="60000"/>
              <a:alpha val="47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pic>
        <p:nvPicPr>
          <p:cNvPr id="3" name="Picture 2"/>
          <p:cNvPicPr>
            <a:picLocks noChangeAspect="1"/>
          </p:cNvPicPr>
          <p:nvPr/>
        </p:nvPicPr>
        <p:blipFill>
          <a:blip r:embed="rId3"/>
          <a:stretch>
            <a:fillRect/>
          </a:stretch>
        </p:blipFill>
        <p:spPr>
          <a:xfrm>
            <a:off x="6934200" y="1669991"/>
            <a:ext cx="1247775" cy="352425"/>
          </a:xfrm>
          <a:prstGeom prst="rect">
            <a:avLst/>
          </a:prstGeom>
        </p:spPr>
      </p:pic>
    </p:spTree>
    <p:extLst>
      <p:ext uri="{BB962C8B-B14F-4D97-AF65-F5344CB8AC3E}">
        <p14:creationId xmlns:p14="http://schemas.microsoft.com/office/powerpoint/2010/main" val="286899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smtClean="0"/>
              <a:t>Simple </a:t>
            </a:r>
            <a:r>
              <a:rPr lang="fr-CH" dirty="0" err="1" smtClean="0"/>
              <a:t>seach</a:t>
            </a:r>
            <a:endParaRPr lang="en-US" dirty="0"/>
          </a:p>
        </p:txBody>
      </p:sp>
      <p:pic>
        <p:nvPicPr>
          <p:cNvPr id="6" name="Picture 5"/>
          <p:cNvPicPr>
            <a:picLocks noChangeAspect="1"/>
          </p:cNvPicPr>
          <p:nvPr/>
        </p:nvPicPr>
        <p:blipFill>
          <a:blip r:embed="rId2"/>
          <a:stretch>
            <a:fillRect/>
          </a:stretch>
        </p:blipFill>
        <p:spPr>
          <a:xfrm>
            <a:off x="0" y="1600200"/>
            <a:ext cx="8936715" cy="2362200"/>
          </a:xfrm>
          <a:prstGeom prst="rect">
            <a:avLst/>
          </a:prstGeom>
        </p:spPr>
      </p:pic>
      <p:pic>
        <p:nvPicPr>
          <p:cNvPr id="7" name="Picture 6"/>
          <p:cNvPicPr>
            <a:picLocks noChangeAspect="1"/>
          </p:cNvPicPr>
          <p:nvPr/>
        </p:nvPicPr>
        <p:blipFill>
          <a:blip r:embed="rId3"/>
          <a:stretch>
            <a:fillRect/>
          </a:stretch>
        </p:blipFill>
        <p:spPr>
          <a:xfrm>
            <a:off x="1676400" y="2784861"/>
            <a:ext cx="1428750" cy="1895475"/>
          </a:xfrm>
          <a:prstGeom prst="rect">
            <a:avLst/>
          </a:prstGeom>
        </p:spPr>
      </p:pic>
    </p:spTree>
    <p:extLst>
      <p:ext uri="{BB962C8B-B14F-4D97-AF65-F5344CB8AC3E}">
        <p14:creationId xmlns:p14="http://schemas.microsoft.com/office/powerpoint/2010/main" val="136125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err="1" smtClean="0"/>
              <a:t>Searches</a:t>
            </a:r>
            <a:endParaRPr lang="es-CO" dirty="0"/>
          </a:p>
        </p:txBody>
      </p:sp>
      <p:pic>
        <p:nvPicPr>
          <p:cNvPr id="5" name="Picture 4"/>
          <p:cNvPicPr>
            <a:picLocks noChangeAspect="1"/>
          </p:cNvPicPr>
          <p:nvPr/>
        </p:nvPicPr>
        <p:blipFill>
          <a:blip r:embed="rId2"/>
          <a:stretch>
            <a:fillRect/>
          </a:stretch>
        </p:blipFill>
        <p:spPr>
          <a:xfrm>
            <a:off x="0" y="1447548"/>
            <a:ext cx="9198667" cy="3733800"/>
          </a:xfrm>
          <a:prstGeom prst="rect">
            <a:avLst/>
          </a:prstGeom>
        </p:spPr>
      </p:pic>
      <p:pic>
        <p:nvPicPr>
          <p:cNvPr id="6" name="Picture 5"/>
          <p:cNvPicPr>
            <a:picLocks noChangeAspect="1"/>
          </p:cNvPicPr>
          <p:nvPr/>
        </p:nvPicPr>
        <p:blipFill>
          <a:blip r:embed="rId3"/>
          <a:stretch>
            <a:fillRect/>
          </a:stretch>
        </p:blipFill>
        <p:spPr>
          <a:xfrm>
            <a:off x="5105400" y="2057400"/>
            <a:ext cx="2019300" cy="2181225"/>
          </a:xfrm>
          <a:prstGeom prst="rect">
            <a:avLst/>
          </a:prstGeom>
        </p:spPr>
      </p:pic>
      <p:sp>
        <p:nvSpPr>
          <p:cNvPr id="7" name="Rectangle 6"/>
          <p:cNvSpPr/>
          <p:nvPr/>
        </p:nvSpPr>
        <p:spPr bwMode="auto">
          <a:xfrm>
            <a:off x="5238750" y="2209800"/>
            <a:ext cx="1752600" cy="228600"/>
          </a:xfrm>
          <a:prstGeom prst="rect">
            <a:avLst/>
          </a:prstGeom>
          <a:solidFill>
            <a:schemeClr val="accent6">
              <a:lumMod val="40000"/>
              <a:lumOff val="60000"/>
              <a:alpha val="47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5002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smtClean="0"/>
              <a:t>Simple </a:t>
            </a:r>
            <a:r>
              <a:rPr lang="fr-CH" dirty="0" err="1" smtClean="0"/>
              <a:t>Search</a:t>
            </a:r>
            <a:endParaRPr lang="es-CO" dirty="0"/>
          </a:p>
        </p:txBody>
      </p:sp>
      <p:pic>
        <p:nvPicPr>
          <p:cNvPr id="4" name="Picture 3"/>
          <p:cNvPicPr>
            <a:picLocks noChangeAspect="1"/>
          </p:cNvPicPr>
          <p:nvPr/>
        </p:nvPicPr>
        <p:blipFill>
          <a:blip r:embed="rId3"/>
          <a:stretch>
            <a:fillRect/>
          </a:stretch>
        </p:blipFill>
        <p:spPr>
          <a:xfrm>
            <a:off x="0" y="1600200"/>
            <a:ext cx="9167906" cy="2971800"/>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884742882"/>
              </p:ext>
            </p:extLst>
          </p:nvPr>
        </p:nvGraphicFramePr>
        <p:xfrm>
          <a:off x="-7834" y="3429000"/>
          <a:ext cx="4443413" cy="3200400"/>
        </p:xfrm>
        <a:graphic>
          <a:graphicData uri="http://schemas.openxmlformats.org/presentationml/2006/ole">
            <mc:AlternateContent xmlns:mc="http://schemas.openxmlformats.org/markup-compatibility/2006">
              <mc:Choice xmlns:v="urn:schemas-microsoft-com:vml" Requires="v">
                <p:oleObj spid="_x0000_s10246" name="Image" r:id="rId4" imgW="4444200" imgH="3199680" progId="Photoshop.Image.13">
                  <p:embed/>
                </p:oleObj>
              </mc:Choice>
              <mc:Fallback>
                <p:oleObj name="Image" r:id="rId4" imgW="4444200" imgH="3199680" progId="Photoshop.Image.13">
                  <p:embed/>
                  <p:pic>
                    <p:nvPicPr>
                      <p:cNvPr id="0" name=""/>
                      <p:cNvPicPr/>
                      <p:nvPr/>
                    </p:nvPicPr>
                    <p:blipFill>
                      <a:blip r:embed="rId5"/>
                      <a:stretch>
                        <a:fillRect/>
                      </a:stretch>
                    </p:blipFill>
                    <p:spPr>
                      <a:xfrm>
                        <a:off x="-7834" y="3429000"/>
                        <a:ext cx="4443413" cy="3200400"/>
                      </a:xfrm>
                      <a:prstGeom prst="rect">
                        <a:avLst/>
                      </a:prstGeom>
                    </p:spPr>
                  </p:pic>
                </p:oleObj>
              </mc:Fallback>
            </mc:AlternateContent>
          </a:graphicData>
        </a:graphic>
      </p:graphicFrame>
    </p:spTree>
    <p:extLst>
      <p:ext uri="{BB962C8B-B14F-4D97-AF65-F5344CB8AC3E}">
        <p14:creationId xmlns:p14="http://schemas.microsoft.com/office/powerpoint/2010/main" val="404966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err="1" smtClean="0"/>
              <a:t>Searches</a:t>
            </a:r>
            <a:endParaRPr lang="en-US" dirty="0"/>
          </a:p>
        </p:txBody>
      </p:sp>
      <p:pic>
        <p:nvPicPr>
          <p:cNvPr id="4" name="Picture 3"/>
          <p:cNvPicPr>
            <a:picLocks noChangeAspect="1"/>
          </p:cNvPicPr>
          <p:nvPr/>
        </p:nvPicPr>
        <p:blipFill>
          <a:blip r:embed="rId2"/>
          <a:stretch>
            <a:fillRect/>
          </a:stretch>
        </p:blipFill>
        <p:spPr>
          <a:xfrm>
            <a:off x="0" y="1676400"/>
            <a:ext cx="8972550" cy="2066925"/>
          </a:xfrm>
          <a:prstGeom prst="rect">
            <a:avLst/>
          </a:prstGeom>
        </p:spPr>
      </p:pic>
      <p:sp>
        <p:nvSpPr>
          <p:cNvPr id="5" name="Rectangle 4"/>
          <p:cNvSpPr/>
          <p:nvPr/>
        </p:nvSpPr>
        <p:spPr bwMode="auto">
          <a:xfrm>
            <a:off x="152400" y="2481262"/>
            <a:ext cx="2057400" cy="228600"/>
          </a:xfrm>
          <a:prstGeom prst="rect">
            <a:avLst/>
          </a:prstGeom>
          <a:solidFill>
            <a:schemeClr val="accent6">
              <a:lumMod val="40000"/>
              <a:lumOff val="60000"/>
              <a:alpha val="47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47555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0487" y="923925"/>
            <a:ext cx="8963025" cy="5010150"/>
          </a:xfrm>
          <a:prstGeom prst="rect">
            <a:avLst/>
          </a:prstGeom>
        </p:spPr>
      </p:pic>
      <p:sp>
        <p:nvSpPr>
          <p:cNvPr id="5" name="Rectangle 4"/>
          <p:cNvSpPr/>
          <p:nvPr/>
        </p:nvSpPr>
        <p:spPr bwMode="auto">
          <a:xfrm>
            <a:off x="457200" y="1600200"/>
            <a:ext cx="7696200" cy="838200"/>
          </a:xfrm>
          <a:prstGeom prst="rect">
            <a:avLst/>
          </a:prstGeom>
          <a:solidFill>
            <a:srgbClr val="FFFF00">
              <a:alpha val="37000"/>
            </a:srgb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6" name="Oval 5"/>
          <p:cNvSpPr/>
          <p:nvPr/>
        </p:nvSpPr>
        <p:spPr bwMode="auto">
          <a:xfrm>
            <a:off x="6400800" y="5410200"/>
            <a:ext cx="838200" cy="381000"/>
          </a:xfrm>
          <a:prstGeom prst="ellipse">
            <a:avLst/>
          </a:prstGeom>
          <a:noFill/>
          <a:ln w="635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8" name="Rectangle 7"/>
          <p:cNvSpPr/>
          <p:nvPr/>
        </p:nvSpPr>
        <p:spPr bwMode="auto">
          <a:xfrm>
            <a:off x="3733800" y="2133600"/>
            <a:ext cx="1066800" cy="152400"/>
          </a:xfrm>
          <a:prstGeom prst="rect">
            <a:avLst/>
          </a:prstGeom>
          <a:solidFill>
            <a:srgbClr val="FFFF00">
              <a:alpha val="37000"/>
            </a:srgb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2921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err="1" smtClean="0"/>
              <a:t>Searches</a:t>
            </a:r>
            <a:endParaRPr lang="es-CO" dirty="0"/>
          </a:p>
        </p:txBody>
      </p:sp>
      <p:pic>
        <p:nvPicPr>
          <p:cNvPr id="5" name="Picture 4"/>
          <p:cNvPicPr>
            <a:picLocks noChangeAspect="1"/>
          </p:cNvPicPr>
          <p:nvPr/>
        </p:nvPicPr>
        <p:blipFill>
          <a:blip r:embed="rId2"/>
          <a:stretch>
            <a:fillRect/>
          </a:stretch>
        </p:blipFill>
        <p:spPr>
          <a:xfrm>
            <a:off x="0" y="1447548"/>
            <a:ext cx="9198667" cy="3733800"/>
          </a:xfrm>
          <a:prstGeom prst="rect">
            <a:avLst/>
          </a:prstGeom>
        </p:spPr>
      </p:pic>
      <p:pic>
        <p:nvPicPr>
          <p:cNvPr id="6" name="Picture 5"/>
          <p:cNvPicPr>
            <a:picLocks noChangeAspect="1"/>
          </p:cNvPicPr>
          <p:nvPr/>
        </p:nvPicPr>
        <p:blipFill>
          <a:blip r:embed="rId3"/>
          <a:stretch>
            <a:fillRect/>
          </a:stretch>
        </p:blipFill>
        <p:spPr>
          <a:xfrm>
            <a:off x="5105400" y="2057400"/>
            <a:ext cx="2019300" cy="2181225"/>
          </a:xfrm>
          <a:prstGeom prst="rect">
            <a:avLst/>
          </a:prstGeom>
        </p:spPr>
      </p:pic>
      <p:sp>
        <p:nvSpPr>
          <p:cNvPr id="7" name="Rectangle 6"/>
          <p:cNvSpPr/>
          <p:nvPr/>
        </p:nvSpPr>
        <p:spPr bwMode="auto">
          <a:xfrm>
            <a:off x="5238750" y="3033712"/>
            <a:ext cx="1752600" cy="228600"/>
          </a:xfrm>
          <a:prstGeom prst="rect">
            <a:avLst/>
          </a:prstGeom>
          <a:solidFill>
            <a:schemeClr val="accent6">
              <a:lumMod val="40000"/>
              <a:lumOff val="60000"/>
              <a:alpha val="47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64511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204" y="1524000"/>
            <a:ext cx="9149458" cy="1828800"/>
          </a:xfrm>
          <a:prstGeom prst="rect">
            <a:avLst/>
          </a:prstGeom>
        </p:spPr>
      </p:pic>
    </p:spTree>
    <p:extLst>
      <p:ext uri="{BB962C8B-B14F-4D97-AF65-F5344CB8AC3E}">
        <p14:creationId xmlns:p14="http://schemas.microsoft.com/office/powerpoint/2010/main" val="51371683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57200"/>
            <a:ext cx="9144000" cy="5812364"/>
          </a:xfrm>
          <a:prstGeom prst="rect">
            <a:avLst/>
          </a:prstGeom>
        </p:spPr>
      </p:pic>
      <p:sp>
        <p:nvSpPr>
          <p:cNvPr id="3" name="Oval 2"/>
          <p:cNvSpPr/>
          <p:nvPr/>
        </p:nvSpPr>
        <p:spPr bwMode="auto">
          <a:xfrm>
            <a:off x="6781800" y="5715000"/>
            <a:ext cx="838200" cy="381000"/>
          </a:xfrm>
          <a:prstGeom prst="ellipse">
            <a:avLst/>
          </a:prstGeom>
          <a:noFill/>
          <a:ln w="635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89917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err="1" smtClean="0"/>
              <a:t>Searches</a:t>
            </a:r>
            <a:endParaRPr lang="en-US" dirty="0"/>
          </a:p>
        </p:txBody>
      </p:sp>
      <p:pic>
        <p:nvPicPr>
          <p:cNvPr id="4" name="Picture 3"/>
          <p:cNvPicPr>
            <a:picLocks noChangeAspect="1"/>
          </p:cNvPicPr>
          <p:nvPr/>
        </p:nvPicPr>
        <p:blipFill>
          <a:blip r:embed="rId2"/>
          <a:stretch>
            <a:fillRect/>
          </a:stretch>
        </p:blipFill>
        <p:spPr>
          <a:xfrm>
            <a:off x="0" y="1676400"/>
            <a:ext cx="8972550" cy="2066925"/>
          </a:xfrm>
          <a:prstGeom prst="rect">
            <a:avLst/>
          </a:prstGeom>
        </p:spPr>
      </p:pic>
      <p:sp>
        <p:nvSpPr>
          <p:cNvPr id="5" name="Rectangle 4"/>
          <p:cNvSpPr/>
          <p:nvPr/>
        </p:nvSpPr>
        <p:spPr bwMode="auto">
          <a:xfrm>
            <a:off x="152400" y="2286000"/>
            <a:ext cx="2057400" cy="228600"/>
          </a:xfrm>
          <a:prstGeom prst="rect">
            <a:avLst/>
          </a:prstGeom>
          <a:solidFill>
            <a:schemeClr val="accent6">
              <a:lumMod val="40000"/>
              <a:lumOff val="60000"/>
              <a:alpha val="47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82639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a:t>Interface: Advanced </a:t>
            </a:r>
            <a:r>
              <a:rPr lang="fr-CH" dirty="0" err="1"/>
              <a:t>search</a:t>
            </a:r>
            <a:endParaRPr lang="en-US" dirty="0"/>
          </a:p>
        </p:txBody>
      </p:sp>
      <p:pic>
        <p:nvPicPr>
          <p:cNvPr id="4" name="Picture 3"/>
          <p:cNvPicPr>
            <a:picLocks noChangeAspect="1"/>
          </p:cNvPicPr>
          <p:nvPr/>
        </p:nvPicPr>
        <p:blipFill>
          <a:blip r:embed="rId2"/>
          <a:stretch>
            <a:fillRect/>
          </a:stretch>
        </p:blipFill>
        <p:spPr>
          <a:xfrm>
            <a:off x="76200" y="1676400"/>
            <a:ext cx="8848725" cy="2476500"/>
          </a:xfrm>
          <a:prstGeom prst="rect">
            <a:avLst/>
          </a:prstGeom>
        </p:spPr>
      </p:pic>
      <p:pic>
        <p:nvPicPr>
          <p:cNvPr id="6" name="Picture 5"/>
          <p:cNvPicPr>
            <a:picLocks noChangeAspect="1"/>
          </p:cNvPicPr>
          <p:nvPr/>
        </p:nvPicPr>
        <p:blipFill>
          <a:blip r:embed="rId3"/>
          <a:stretch>
            <a:fillRect/>
          </a:stretch>
        </p:blipFill>
        <p:spPr>
          <a:xfrm>
            <a:off x="0" y="152400"/>
            <a:ext cx="9058275" cy="7048500"/>
          </a:xfrm>
          <a:prstGeom prst="rect">
            <a:avLst/>
          </a:prstGeom>
        </p:spPr>
      </p:pic>
    </p:spTree>
    <p:extLst>
      <p:ext uri="{BB962C8B-B14F-4D97-AF65-F5344CB8AC3E}">
        <p14:creationId xmlns:p14="http://schemas.microsoft.com/office/powerpoint/2010/main" val="34005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err="1" smtClean="0"/>
              <a:t>Searches</a:t>
            </a:r>
            <a:endParaRPr lang="es-CO" dirty="0"/>
          </a:p>
        </p:txBody>
      </p:sp>
      <p:pic>
        <p:nvPicPr>
          <p:cNvPr id="5" name="Picture 4"/>
          <p:cNvPicPr>
            <a:picLocks noChangeAspect="1"/>
          </p:cNvPicPr>
          <p:nvPr/>
        </p:nvPicPr>
        <p:blipFill>
          <a:blip r:embed="rId2"/>
          <a:stretch>
            <a:fillRect/>
          </a:stretch>
        </p:blipFill>
        <p:spPr>
          <a:xfrm>
            <a:off x="0" y="1447548"/>
            <a:ext cx="9198667" cy="3733800"/>
          </a:xfrm>
          <a:prstGeom prst="rect">
            <a:avLst/>
          </a:prstGeom>
        </p:spPr>
      </p:pic>
      <p:pic>
        <p:nvPicPr>
          <p:cNvPr id="6" name="Picture 5"/>
          <p:cNvPicPr>
            <a:picLocks noChangeAspect="1"/>
          </p:cNvPicPr>
          <p:nvPr/>
        </p:nvPicPr>
        <p:blipFill>
          <a:blip r:embed="rId3"/>
          <a:stretch>
            <a:fillRect/>
          </a:stretch>
        </p:blipFill>
        <p:spPr>
          <a:xfrm>
            <a:off x="5105400" y="2057400"/>
            <a:ext cx="2019300" cy="2181225"/>
          </a:xfrm>
          <a:prstGeom prst="rect">
            <a:avLst/>
          </a:prstGeom>
        </p:spPr>
      </p:pic>
      <p:sp>
        <p:nvSpPr>
          <p:cNvPr id="7" name="Rectangle 6"/>
          <p:cNvSpPr/>
          <p:nvPr/>
        </p:nvSpPr>
        <p:spPr bwMode="auto">
          <a:xfrm>
            <a:off x="5238750" y="2590800"/>
            <a:ext cx="1752600" cy="228600"/>
          </a:xfrm>
          <a:prstGeom prst="rect">
            <a:avLst/>
          </a:prstGeom>
          <a:solidFill>
            <a:schemeClr val="accent6">
              <a:lumMod val="40000"/>
              <a:lumOff val="60000"/>
              <a:alpha val="47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93329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637" y="685799"/>
            <a:ext cx="9118363" cy="5367547"/>
          </a:xfrm>
          <a:prstGeom prst="rect">
            <a:avLst/>
          </a:prstGeom>
        </p:spPr>
      </p:pic>
    </p:spTree>
    <p:extLst>
      <p:ext uri="{BB962C8B-B14F-4D97-AF65-F5344CB8AC3E}">
        <p14:creationId xmlns:p14="http://schemas.microsoft.com/office/powerpoint/2010/main" val="193797724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47800" y="533400"/>
            <a:ext cx="10591800" cy="5295900"/>
          </a:xfrm>
          <a:prstGeom prst="rect">
            <a:avLst/>
          </a:prstGeom>
        </p:spPr>
      </p:pic>
      <p:sp>
        <p:nvSpPr>
          <p:cNvPr id="3" name="Rectangle 2"/>
          <p:cNvSpPr/>
          <p:nvPr/>
        </p:nvSpPr>
        <p:spPr bwMode="auto">
          <a:xfrm>
            <a:off x="6400800" y="2438400"/>
            <a:ext cx="2667000" cy="914400"/>
          </a:xfrm>
          <a:prstGeom prst="rect">
            <a:avLst/>
          </a:prstGeom>
          <a:noFill/>
          <a:ln w="5080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4" name="Rectangle 3"/>
          <p:cNvSpPr/>
          <p:nvPr/>
        </p:nvSpPr>
        <p:spPr bwMode="auto">
          <a:xfrm>
            <a:off x="6400800" y="3429000"/>
            <a:ext cx="2590800" cy="838200"/>
          </a:xfrm>
          <a:prstGeom prst="rect">
            <a:avLst/>
          </a:prstGeom>
          <a:noFill/>
          <a:ln w="508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5" name="Rectangle 4"/>
          <p:cNvSpPr/>
          <p:nvPr/>
        </p:nvSpPr>
        <p:spPr bwMode="auto">
          <a:xfrm>
            <a:off x="6629400" y="5257800"/>
            <a:ext cx="1371600" cy="381000"/>
          </a:xfrm>
          <a:prstGeom prst="rect">
            <a:avLst/>
          </a:prstGeom>
          <a:solidFill>
            <a:srgbClr val="00B050">
              <a:alpha val="60000"/>
            </a:srgb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6" name="Rectangle 5"/>
          <p:cNvSpPr/>
          <p:nvPr/>
        </p:nvSpPr>
        <p:spPr bwMode="auto">
          <a:xfrm>
            <a:off x="6553200" y="1591434"/>
            <a:ext cx="1171575" cy="309649"/>
          </a:xfrm>
          <a:prstGeom prst="rect">
            <a:avLst/>
          </a:prstGeom>
          <a:noFill/>
          <a:ln w="50800" cap="flat" cmpd="sng" algn="ctr">
            <a:solidFill>
              <a:schemeClr val="accent2">
                <a:lumMod val="60000"/>
                <a:lumOff val="4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7" name="Rectangle 6"/>
          <p:cNvSpPr/>
          <p:nvPr/>
        </p:nvSpPr>
        <p:spPr bwMode="auto">
          <a:xfrm>
            <a:off x="6553200" y="4800600"/>
            <a:ext cx="2438400" cy="381000"/>
          </a:xfrm>
          <a:prstGeom prst="rect">
            <a:avLst/>
          </a:prstGeom>
          <a:noFill/>
          <a:ln w="50800" cap="flat" cmpd="sng" algn="ctr">
            <a:solidFill>
              <a:schemeClr val="accent2">
                <a:lumMod val="60000"/>
                <a:lumOff val="4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26704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243" y="762000"/>
            <a:ext cx="9198667" cy="3733800"/>
          </a:xfrm>
          <a:prstGeom prst="rect">
            <a:avLst/>
          </a:prstGeom>
        </p:spPr>
      </p:pic>
      <p:sp>
        <p:nvSpPr>
          <p:cNvPr id="5" name="Oval 4"/>
          <p:cNvSpPr/>
          <p:nvPr/>
        </p:nvSpPr>
        <p:spPr bwMode="auto">
          <a:xfrm>
            <a:off x="6096000" y="762000"/>
            <a:ext cx="838200" cy="381000"/>
          </a:xfrm>
          <a:prstGeom prst="ellipse">
            <a:avLst/>
          </a:prstGeom>
          <a:noFill/>
          <a:ln w="635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72692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924" y="762000"/>
            <a:ext cx="9119075" cy="5528278"/>
          </a:xfrm>
          <a:prstGeom prst="rect">
            <a:avLst/>
          </a:prstGeom>
        </p:spPr>
      </p:pic>
      <p:sp>
        <p:nvSpPr>
          <p:cNvPr id="5" name="Rectangle 4"/>
          <p:cNvSpPr/>
          <p:nvPr/>
        </p:nvSpPr>
        <p:spPr bwMode="auto">
          <a:xfrm>
            <a:off x="256374" y="5067656"/>
            <a:ext cx="810426" cy="418744"/>
          </a:xfrm>
          <a:prstGeom prst="rect">
            <a:avLst/>
          </a:prstGeom>
          <a:noFill/>
          <a:ln w="508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6" name="Rectangle 5"/>
          <p:cNvSpPr/>
          <p:nvPr/>
        </p:nvSpPr>
        <p:spPr bwMode="auto">
          <a:xfrm>
            <a:off x="228600" y="4648200"/>
            <a:ext cx="1828800" cy="381000"/>
          </a:xfrm>
          <a:prstGeom prst="rect">
            <a:avLst/>
          </a:prstGeom>
          <a:noFill/>
          <a:ln w="5080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7" name="Rectangle 6"/>
          <p:cNvSpPr/>
          <p:nvPr/>
        </p:nvSpPr>
        <p:spPr bwMode="auto">
          <a:xfrm>
            <a:off x="228601" y="1447800"/>
            <a:ext cx="1219200" cy="304800"/>
          </a:xfrm>
          <a:prstGeom prst="rect">
            <a:avLst/>
          </a:prstGeom>
          <a:noFill/>
          <a:ln w="50800" cap="flat" cmpd="sng" algn="ctr">
            <a:solidFill>
              <a:schemeClr val="accent2">
                <a:lumMod val="60000"/>
                <a:lumOff val="4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8" name="Rectangle 7"/>
          <p:cNvSpPr/>
          <p:nvPr/>
        </p:nvSpPr>
        <p:spPr bwMode="auto">
          <a:xfrm>
            <a:off x="101008" y="5979243"/>
            <a:ext cx="1956392" cy="311035"/>
          </a:xfrm>
          <a:prstGeom prst="rect">
            <a:avLst/>
          </a:prstGeom>
          <a:noFill/>
          <a:ln w="508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85029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600214136"/>
              </p:ext>
            </p:extLst>
          </p:nvPr>
        </p:nvGraphicFramePr>
        <p:xfrm>
          <a:off x="0" y="914400"/>
          <a:ext cx="9105900" cy="3409950"/>
        </p:xfrm>
        <a:graphic>
          <a:graphicData uri="http://schemas.openxmlformats.org/presentationml/2006/ole">
            <mc:AlternateContent xmlns:mc="http://schemas.openxmlformats.org/markup-compatibility/2006">
              <mc:Choice xmlns:v="urn:schemas-microsoft-com:vml" Requires="v">
                <p:oleObj spid="_x0000_s14342" name="Image" r:id="rId3" imgW="12126960" imgH="4545720" progId="Photoshop.Image.13">
                  <p:embed/>
                </p:oleObj>
              </mc:Choice>
              <mc:Fallback>
                <p:oleObj name="Image" r:id="rId3" imgW="12126960" imgH="4545720" progId="Photoshop.Image.13">
                  <p:embed/>
                  <p:pic>
                    <p:nvPicPr>
                      <p:cNvPr id="0" name=""/>
                      <p:cNvPicPr/>
                      <p:nvPr/>
                    </p:nvPicPr>
                    <p:blipFill>
                      <a:blip r:embed="rId4"/>
                      <a:stretch>
                        <a:fillRect/>
                      </a:stretch>
                    </p:blipFill>
                    <p:spPr>
                      <a:xfrm>
                        <a:off x="0" y="914400"/>
                        <a:ext cx="9105900" cy="3409950"/>
                      </a:xfrm>
                      <a:prstGeom prst="rect">
                        <a:avLst/>
                      </a:prstGeom>
                    </p:spPr>
                  </p:pic>
                </p:oleObj>
              </mc:Fallback>
            </mc:AlternateContent>
          </a:graphicData>
        </a:graphic>
      </p:graphicFrame>
      <p:sp>
        <p:nvSpPr>
          <p:cNvPr id="5" name="Rectangle 4"/>
          <p:cNvSpPr/>
          <p:nvPr/>
        </p:nvSpPr>
        <p:spPr bwMode="auto">
          <a:xfrm>
            <a:off x="7543800" y="1905001"/>
            <a:ext cx="1066800" cy="228599"/>
          </a:xfrm>
          <a:prstGeom prst="rect">
            <a:avLst/>
          </a:prstGeom>
          <a:noFill/>
          <a:ln w="508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85537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Coverage: what is included?</a:t>
            </a:r>
            <a:endParaRPr lang="en-US" dirty="0"/>
          </a:p>
        </p:txBody>
      </p:sp>
      <p:sp>
        <p:nvSpPr>
          <p:cNvPr id="5" name="Content Placeholder 4"/>
          <p:cNvSpPr>
            <a:spLocks noGrp="1"/>
          </p:cNvSpPr>
          <p:nvPr>
            <p:ph idx="1"/>
          </p:nvPr>
        </p:nvSpPr>
        <p:spPr/>
        <p:txBody>
          <a:bodyPr/>
          <a:lstStyle/>
          <a:p>
            <a:r>
              <a:rPr lang="fr-CH" dirty="0" smtClean="0"/>
              <a:t>PCT </a:t>
            </a:r>
            <a:r>
              <a:rPr lang="fr-CH" dirty="0" err="1" smtClean="0"/>
              <a:t>published</a:t>
            </a:r>
            <a:r>
              <a:rPr lang="fr-CH" dirty="0" smtClean="0"/>
              <a:t> applications</a:t>
            </a:r>
          </a:p>
          <a:p>
            <a:r>
              <a:rPr lang="fr-CH" dirty="0" smtClean="0"/>
              <a:t>National/</a:t>
            </a:r>
            <a:r>
              <a:rPr lang="fr-CH" dirty="0" err="1" smtClean="0"/>
              <a:t>regional</a:t>
            </a:r>
            <a:r>
              <a:rPr lang="fr-CH" dirty="0" smtClean="0"/>
              <a:t> patent collections</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59807780"/>
              </p:ext>
            </p:extLst>
          </p:nvPr>
        </p:nvGraphicFramePr>
        <p:xfrm>
          <a:off x="0" y="1143000"/>
          <a:ext cx="9144000" cy="5784055"/>
        </p:xfrm>
        <a:graphic>
          <a:graphicData uri="http://schemas.openxmlformats.org/presentationml/2006/ole">
            <mc:AlternateContent xmlns:mc="http://schemas.openxmlformats.org/markup-compatibility/2006">
              <mc:Choice xmlns:v="urn:schemas-microsoft-com:vml" Requires="v">
                <p:oleObj spid="_x0000_s11270" name="Image" r:id="rId3" imgW="12190320" imgH="7720560" progId="Photoshop.Image.13">
                  <p:embed/>
                </p:oleObj>
              </mc:Choice>
              <mc:Fallback>
                <p:oleObj name="Image" r:id="rId3" imgW="12190320" imgH="7720560" progId="Photoshop.Image.13">
                  <p:embed/>
                  <p:pic>
                    <p:nvPicPr>
                      <p:cNvPr id="3" name="Object 2"/>
                      <p:cNvPicPr/>
                      <p:nvPr/>
                    </p:nvPicPr>
                    <p:blipFill>
                      <a:blip r:embed="rId4"/>
                      <a:stretch>
                        <a:fillRect/>
                      </a:stretch>
                    </p:blipFill>
                    <p:spPr>
                      <a:xfrm>
                        <a:off x="0" y="1143000"/>
                        <a:ext cx="9144000" cy="5784055"/>
                      </a:xfrm>
                      <a:prstGeom prst="rect">
                        <a:avLst/>
                      </a:prstGeom>
                    </p:spPr>
                  </p:pic>
                </p:oleObj>
              </mc:Fallback>
            </mc:AlternateContent>
          </a:graphicData>
        </a:graphic>
      </p:graphicFrame>
    </p:spTree>
    <p:extLst>
      <p:ext uri="{BB962C8B-B14F-4D97-AF65-F5344CB8AC3E}">
        <p14:creationId xmlns:p14="http://schemas.microsoft.com/office/powerpoint/2010/main" val="307512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24" y="1066800"/>
            <a:ext cx="9198667" cy="3733800"/>
          </a:xfrm>
          <a:prstGeom prst="rect">
            <a:avLst/>
          </a:prstGeom>
        </p:spPr>
      </p:pic>
    </p:spTree>
    <p:extLst>
      <p:ext uri="{BB962C8B-B14F-4D97-AF65-F5344CB8AC3E}">
        <p14:creationId xmlns:p14="http://schemas.microsoft.com/office/powerpoint/2010/main" val="171838727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 y="304800"/>
            <a:ext cx="4695825" cy="2823502"/>
          </a:xfrm>
          <a:prstGeom prst="rect">
            <a:avLst/>
          </a:prstGeom>
        </p:spPr>
      </p:pic>
      <p:pic>
        <p:nvPicPr>
          <p:cNvPr id="5" name="Picture 4"/>
          <p:cNvPicPr>
            <a:picLocks noChangeAspect="1"/>
          </p:cNvPicPr>
          <p:nvPr/>
        </p:nvPicPr>
        <p:blipFill>
          <a:blip r:embed="rId3"/>
          <a:stretch>
            <a:fillRect/>
          </a:stretch>
        </p:blipFill>
        <p:spPr>
          <a:xfrm>
            <a:off x="2668196" y="457200"/>
            <a:ext cx="6153228" cy="3148012"/>
          </a:xfrm>
          <a:prstGeom prst="rect">
            <a:avLst/>
          </a:prstGeom>
        </p:spPr>
      </p:pic>
      <p:pic>
        <p:nvPicPr>
          <p:cNvPr id="6" name="Picture 5"/>
          <p:cNvPicPr>
            <a:picLocks noChangeAspect="1"/>
          </p:cNvPicPr>
          <p:nvPr/>
        </p:nvPicPr>
        <p:blipFill>
          <a:blip r:embed="rId4"/>
          <a:stretch>
            <a:fillRect/>
          </a:stretch>
        </p:blipFill>
        <p:spPr>
          <a:xfrm>
            <a:off x="1" y="4867060"/>
            <a:ext cx="6781800" cy="1704290"/>
          </a:xfrm>
          <a:prstGeom prst="rect">
            <a:avLst/>
          </a:prstGeom>
        </p:spPr>
      </p:pic>
      <p:pic>
        <p:nvPicPr>
          <p:cNvPr id="7" name="Picture 6"/>
          <p:cNvPicPr>
            <a:picLocks noChangeAspect="1"/>
          </p:cNvPicPr>
          <p:nvPr/>
        </p:nvPicPr>
        <p:blipFill>
          <a:blip r:embed="rId5"/>
          <a:stretch>
            <a:fillRect/>
          </a:stretch>
        </p:blipFill>
        <p:spPr>
          <a:xfrm>
            <a:off x="2819400" y="3525933"/>
            <a:ext cx="5850821" cy="2193272"/>
          </a:xfrm>
          <a:prstGeom prst="rect">
            <a:avLst/>
          </a:prstGeom>
        </p:spPr>
      </p:pic>
    </p:spTree>
    <p:extLst>
      <p:ext uri="{BB962C8B-B14F-4D97-AF65-F5344CB8AC3E}">
        <p14:creationId xmlns:p14="http://schemas.microsoft.com/office/powerpoint/2010/main" val="315090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6186005" cy="3124200"/>
          </a:xfrm>
          <a:prstGeom prst="rect">
            <a:avLst/>
          </a:prstGeom>
        </p:spPr>
      </p:pic>
      <p:pic>
        <p:nvPicPr>
          <p:cNvPr id="6" name="Picture 5"/>
          <p:cNvPicPr>
            <a:picLocks noChangeAspect="1"/>
          </p:cNvPicPr>
          <p:nvPr/>
        </p:nvPicPr>
        <p:blipFill>
          <a:blip r:embed="rId3"/>
          <a:stretch>
            <a:fillRect/>
          </a:stretch>
        </p:blipFill>
        <p:spPr>
          <a:xfrm>
            <a:off x="1600200" y="1706360"/>
            <a:ext cx="7391891" cy="2023479"/>
          </a:xfrm>
          <a:prstGeom prst="rect">
            <a:avLst/>
          </a:prstGeom>
        </p:spPr>
      </p:pic>
      <p:pic>
        <p:nvPicPr>
          <p:cNvPr id="8" name="Picture 7"/>
          <p:cNvPicPr>
            <a:picLocks noChangeAspect="1"/>
          </p:cNvPicPr>
          <p:nvPr/>
        </p:nvPicPr>
        <p:blipFill>
          <a:blip r:embed="rId4"/>
          <a:stretch>
            <a:fillRect/>
          </a:stretch>
        </p:blipFill>
        <p:spPr>
          <a:xfrm>
            <a:off x="0" y="2949922"/>
            <a:ext cx="5562109" cy="2401996"/>
          </a:xfrm>
          <a:prstGeom prst="rect">
            <a:avLst/>
          </a:prstGeom>
        </p:spPr>
      </p:pic>
      <p:pic>
        <p:nvPicPr>
          <p:cNvPr id="9" name="Picture 8"/>
          <p:cNvPicPr>
            <a:picLocks noChangeAspect="1"/>
          </p:cNvPicPr>
          <p:nvPr/>
        </p:nvPicPr>
        <p:blipFill>
          <a:blip r:embed="rId5"/>
          <a:stretch>
            <a:fillRect/>
          </a:stretch>
        </p:blipFill>
        <p:spPr>
          <a:xfrm>
            <a:off x="2019791" y="3875068"/>
            <a:ext cx="6972300" cy="2953699"/>
          </a:xfrm>
          <a:prstGeom prst="rect">
            <a:avLst/>
          </a:prstGeom>
        </p:spPr>
      </p:pic>
    </p:spTree>
    <p:extLst>
      <p:ext uri="{BB962C8B-B14F-4D97-AF65-F5344CB8AC3E}">
        <p14:creationId xmlns:p14="http://schemas.microsoft.com/office/powerpoint/2010/main" val="88801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38200"/>
            <a:ext cx="9113921" cy="381000"/>
          </a:xfrm>
          <a:prstGeom prst="rect">
            <a:avLst/>
          </a:prstGeom>
        </p:spPr>
      </p:pic>
      <p:pic>
        <p:nvPicPr>
          <p:cNvPr id="6" name="Picture 5"/>
          <p:cNvPicPr>
            <a:picLocks noChangeAspect="1"/>
          </p:cNvPicPr>
          <p:nvPr/>
        </p:nvPicPr>
        <p:blipFill>
          <a:blip r:embed="rId3"/>
          <a:stretch>
            <a:fillRect/>
          </a:stretch>
        </p:blipFill>
        <p:spPr>
          <a:xfrm>
            <a:off x="533400" y="1600200"/>
            <a:ext cx="6791325" cy="2412918"/>
          </a:xfrm>
          <a:prstGeom prst="rect">
            <a:avLst/>
          </a:prstGeom>
        </p:spPr>
      </p:pic>
      <p:cxnSp>
        <p:nvCxnSpPr>
          <p:cNvPr id="8" name="Curved Connector 7"/>
          <p:cNvCxnSpPr/>
          <p:nvPr/>
        </p:nvCxnSpPr>
        <p:spPr bwMode="auto">
          <a:xfrm rot="10800000" flipV="1">
            <a:off x="6172200" y="914400"/>
            <a:ext cx="2438400" cy="685800"/>
          </a:xfrm>
          <a:prstGeom prst="curvedConnector3">
            <a:avLst>
              <a:gd name="adj1" fmla="val 99091"/>
            </a:avLst>
          </a:prstGeom>
          <a:ln w="38100">
            <a:tailEnd type="triangle"/>
          </a:ln>
          <a:extLst/>
        </p:spPr>
        <p:style>
          <a:lnRef idx="1">
            <a:schemeClr val="accent6"/>
          </a:lnRef>
          <a:fillRef idx="0">
            <a:schemeClr val="accent6"/>
          </a:fillRef>
          <a:effectRef idx="0">
            <a:schemeClr val="accent6"/>
          </a:effectRef>
          <a:fontRef idx="minor">
            <a:schemeClr val="tx1"/>
          </a:fontRef>
        </p:style>
      </p:cxnSp>
      <p:sp>
        <p:nvSpPr>
          <p:cNvPr id="11" name="Oval 10"/>
          <p:cNvSpPr/>
          <p:nvPr/>
        </p:nvSpPr>
        <p:spPr bwMode="auto">
          <a:xfrm>
            <a:off x="8534399" y="914399"/>
            <a:ext cx="204787" cy="228601"/>
          </a:xfrm>
          <a:prstGeom prst="ellipse">
            <a:avLst/>
          </a:prstGeom>
          <a:noFill/>
          <a:ln/>
          <a:extLst/>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00836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295400"/>
            <a:ext cx="9223002" cy="2819400"/>
          </a:xfrm>
          <a:prstGeom prst="rect">
            <a:avLst/>
          </a:prstGeom>
        </p:spPr>
      </p:pic>
    </p:spTree>
    <p:extLst>
      <p:ext uri="{BB962C8B-B14F-4D97-AF65-F5344CB8AC3E}">
        <p14:creationId xmlns:p14="http://schemas.microsoft.com/office/powerpoint/2010/main" val="246874287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smtClean="0"/>
              <a:t>Options - </a:t>
            </a:r>
            <a:r>
              <a:rPr lang="fr-CH" dirty="0" err="1" smtClean="0"/>
              <a:t>results</a:t>
            </a:r>
            <a:endParaRPr lang="en-US" dirty="0"/>
          </a:p>
        </p:txBody>
      </p:sp>
      <p:pic>
        <p:nvPicPr>
          <p:cNvPr id="4" name="Picture 3"/>
          <p:cNvPicPr>
            <a:picLocks noChangeAspect="1"/>
          </p:cNvPicPr>
          <p:nvPr/>
        </p:nvPicPr>
        <p:blipFill>
          <a:blip r:embed="rId2"/>
          <a:stretch>
            <a:fillRect/>
          </a:stretch>
        </p:blipFill>
        <p:spPr>
          <a:xfrm>
            <a:off x="0" y="1676400"/>
            <a:ext cx="8296275" cy="3895725"/>
          </a:xfrm>
          <a:prstGeom prst="rect">
            <a:avLst/>
          </a:prstGeom>
        </p:spPr>
      </p:pic>
      <p:sp>
        <p:nvSpPr>
          <p:cNvPr id="5" name="Rectangle 4"/>
          <p:cNvSpPr/>
          <p:nvPr/>
        </p:nvSpPr>
        <p:spPr bwMode="auto">
          <a:xfrm>
            <a:off x="37407" y="2306637"/>
            <a:ext cx="6629400" cy="838200"/>
          </a:xfrm>
          <a:prstGeom prst="rect">
            <a:avLst/>
          </a:prstGeom>
          <a:noFill/>
          <a:ln w="5080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91952616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078" y="609600"/>
            <a:ext cx="9166077" cy="5360518"/>
          </a:xfrm>
          <a:prstGeom prst="rect">
            <a:avLst/>
          </a:prstGeom>
        </p:spPr>
      </p:pic>
      <p:sp>
        <p:nvSpPr>
          <p:cNvPr id="3" name="Rectangle 2"/>
          <p:cNvSpPr/>
          <p:nvPr/>
        </p:nvSpPr>
        <p:spPr bwMode="auto">
          <a:xfrm>
            <a:off x="-55549" y="1143001"/>
            <a:ext cx="4703749" cy="533400"/>
          </a:xfrm>
          <a:prstGeom prst="rect">
            <a:avLst/>
          </a:prstGeom>
          <a:noFill/>
          <a:ln w="5080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63032789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smtClean="0"/>
              <a:t>Options - </a:t>
            </a:r>
            <a:r>
              <a:rPr lang="fr-CH" dirty="0" err="1" smtClean="0"/>
              <a:t>results</a:t>
            </a:r>
            <a:endParaRPr lang="en-US" dirty="0"/>
          </a:p>
        </p:txBody>
      </p:sp>
      <p:pic>
        <p:nvPicPr>
          <p:cNvPr id="4" name="Picture 3"/>
          <p:cNvPicPr>
            <a:picLocks noChangeAspect="1"/>
          </p:cNvPicPr>
          <p:nvPr/>
        </p:nvPicPr>
        <p:blipFill>
          <a:blip r:embed="rId2"/>
          <a:stretch>
            <a:fillRect/>
          </a:stretch>
        </p:blipFill>
        <p:spPr>
          <a:xfrm>
            <a:off x="0" y="1676400"/>
            <a:ext cx="8296275" cy="3895725"/>
          </a:xfrm>
          <a:prstGeom prst="rect">
            <a:avLst/>
          </a:prstGeom>
        </p:spPr>
      </p:pic>
      <p:sp>
        <p:nvSpPr>
          <p:cNvPr id="7" name="Rectangle 6"/>
          <p:cNvSpPr/>
          <p:nvPr/>
        </p:nvSpPr>
        <p:spPr bwMode="auto">
          <a:xfrm>
            <a:off x="137160" y="3230562"/>
            <a:ext cx="6492240" cy="396875"/>
          </a:xfrm>
          <a:prstGeom prst="rect">
            <a:avLst/>
          </a:prstGeom>
          <a:noFill/>
          <a:ln w="508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53036261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7162" y="-138113"/>
            <a:ext cx="8829675" cy="7134225"/>
          </a:xfrm>
          <a:prstGeom prst="rect">
            <a:avLst/>
          </a:prstGeom>
        </p:spPr>
      </p:pic>
      <p:sp>
        <p:nvSpPr>
          <p:cNvPr id="5" name="Rectangle 4"/>
          <p:cNvSpPr/>
          <p:nvPr/>
        </p:nvSpPr>
        <p:spPr bwMode="auto">
          <a:xfrm>
            <a:off x="304799" y="1676400"/>
            <a:ext cx="8682037" cy="533400"/>
          </a:xfrm>
          <a:prstGeom prst="rect">
            <a:avLst/>
          </a:prstGeom>
          <a:noFill/>
          <a:ln w="508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09292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078" y="609600"/>
            <a:ext cx="9166077" cy="5360518"/>
          </a:xfrm>
          <a:prstGeom prst="rect">
            <a:avLst/>
          </a:prstGeom>
        </p:spPr>
      </p:pic>
      <p:sp>
        <p:nvSpPr>
          <p:cNvPr id="3" name="Rectangle 2"/>
          <p:cNvSpPr/>
          <p:nvPr/>
        </p:nvSpPr>
        <p:spPr bwMode="auto">
          <a:xfrm>
            <a:off x="4560959" y="1219200"/>
            <a:ext cx="4583039" cy="457200"/>
          </a:xfrm>
          <a:prstGeom prst="rect">
            <a:avLst/>
          </a:prstGeom>
          <a:noFill/>
          <a:ln w="5080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74422554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990600"/>
            <a:ext cx="9196627" cy="3657600"/>
          </a:xfrm>
          <a:prstGeom prst="rect">
            <a:avLst/>
          </a:prstGeom>
        </p:spPr>
      </p:pic>
    </p:spTree>
    <p:extLst>
      <p:ext uri="{BB962C8B-B14F-4D97-AF65-F5344CB8AC3E}">
        <p14:creationId xmlns:p14="http://schemas.microsoft.com/office/powerpoint/2010/main" val="28617677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23671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590800" y="6096000"/>
            <a:ext cx="3417923" cy="461665"/>
          </a:xfrm>
          <a:prstGeom prst="rect">
            <a:avLst/>
          </a:prstGeom>
        </p:spPr>
        <p:txBody>
          <a:bodyPr wrap="none">
            <a:spAutoFit/>
          </a:bodyPr>
          <a:lstStyle/>
          <a:p>
            <a:r>
              <a:rPr lang="es-CO" dirty="0">
                <a:hlinkClick r:id="rId3"/>
              </a:rPr>
              <a:t>https://ipportal.wipo.int</a:t>
            </a:r>
            <a:r>
              <a:rPr lang="es-CO" dirty="0" smtClean="0">
                <a:hlinkClick r:id="rId3"/>
              </a:rPr>
              <a:t>/</a:t>
            </a:r>
            <a:r>
              <a:rPr lang="es-CO" dirty="0" smtClean="0"/>
              <a:t> </a:t>
            </a:r>
            <a:endParaRPr lang="es-CO" dirty="0"/>
          </a:p>
        </p:txBody>
      </p:sp>
    </p:spTree>
    <p:extLst>
      <p:ext uri="{BB962C8B-B14F-4D97-AF65-F5344CB8AC3E}">
        <p14:creationId xmlns:p14="http://schemas.microsoft.com/office/powerpoint/2010/main" val="241411555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smtClean="0"/>
              <a:t>Options - </a:t>
            </a:r>
            <a:r>
              <a:rPr lang="fr-CH" dirty="0" err="1" smtClean="0"/>
              <a:t>results</a:t>
            </a:r>
            <a:endParaRPr lang="en-US" dirty="0"/>
          </a:p>
        </p:txBody>
      </p:sp>
      <p:pic>
        <p:nvPicPr>
          <p:cNvPr id="4" name="Picture 3"/>
          <p:cNvPicPr>
            <a:picLocks noChangeAspect="1"/>
          </p:cNvPicPr>
          <p:nvPr/>
        </p:nvPicPr>
        <p:blipFill>
          <a:blip r:embed="rId2"/>
          <a:stretch>
            <a:fillRect/>
          </a:stretch>
        </p:blipFill>
        <p:spPr>
          <a:xfrm>
            <a:off x="0" y="1676400"/>
            <a:ext cx="8296275" cy="3895725"/>
          </a:xfrm>
          <a:prstGeom prst="rect">
            <a:avLst/>
          </a:prstGeom>
        </p:spPr>
      </p:pic>
      <p:sp>
        <p:nvSpPr>
          <p:cNvPr id="9" name="Rectangle 8"/>
          <p:cNvSpPr/>
          <p:nvPr/>
        </p:nvSpPr>
        <p:spPr bwMode="auto">
          <a:xfrm>
            <a:off x="127462" y="3699624"/>
            <a:ext cx="5638800" cy="142874"/>
          </a:xfrm>
          <a:prstGeom prst="rect">
            <a:avLst/>
          </a:prstGeom>
          <a:noFill/>
          <a:ln w="50800" cap="flat" cmpd="sng" algn="ctr">
            <a:solidFill>
              <a:schemeClr val="accent2">
                <a:lumMod val="60000"/>
                <a:lumOff val="4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425249716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387" y="452437"/>
            <a:ext cx="9039225" cy="5953125"/>
          </a:xfrm>
          <a:prstGeom prst="rect">
            <a:avLst/>
          </a:prstGeom>
        </p:spPr>
      </p:pic>
      <p:sp>
        <p:nvSpPr>
          <p:cNvPr id="5" name="Rectangle 4"/>
          <p:cNvSpPr/>
          <p:nvPr/>
        </p:nvSpPr>
        <p:spPr bwMode="auto">
          <a:xfrm>
            <a:off x="152400" y="1828800"/>
            <a:ext cx="8686800" cy="2819400"/>
          </a:xfrm>
          <a:prstGeom prst="rect">
            <a:avLst/>
          </a:prstGeom>
          <a:noFill/>
          <a:ln w="50800" cap="flat" cmpd="sng" algn="ctr">
            <a:solidFill>
              <a:schemeClr val="accent2">
                <a:lumMod val="60000"/>
                <a:lumOff val="4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pic>
        <p:nvPicPr>
          <p:cNvPr id="6" name="Picture 5"/>
          <p:cNvPicPr>
            <a:picLocks noChangeAspect="1"/>
          </p:cNvPicPr>
          <p:nvPr/>
        </p:nvPicPr>
        <p:blipFill>
          <a:blip r:embed="rId3"/>
          <a:stretch>
            <a:fillRect/>
          </a:stretch>
        </p:blipFill>
        <p:spPr>
          <a:xfrm>
            <a:off x="0" y="-8313"/>
            <a:ext cx="8253413" cy="4219591"/>
          </a:xfrm>
          <a:prstGeom prst="rect">
            <a:avLst/>
          </a:prstGeom>
        </p:spPr>
      </p:pic>
      <p:pic>
        <p:nvPicPr>
          <p:cNvPr id="7" name="Picture 6"/>
          <p:cNvPicPr>
            <a:picLocks noChangeAspect="1"/>
          </p:cNvPicPr>
          <p:nvPr/>
        </p:nvPicPr>
        <p:blipFill>
          <a:blip r:embed="rId4"/>
          <a:stretch>
            <a:fillRect/>
          </a:stretch>
        </p:blipFill>
        <p:spPr>
          <a:xfrm>
            <a:off x="152400" y="2176817"/>
            <a:ext cx="8858250" cy="4552950"/>
          </a:xfrm>
          <a:prstGeom prst="rect">
            <a:avLst/>
          </a:prstGeom>
        </p:spPr>
      </p:pic>
      <p:sp>
        <p:nvSpPr>
          <p:cNvPr id="8" name="Rectangle 7"/>
          <p:cNvSpPr/>
          <p:nvPr/>
        </p:nvSpPr>
        <p:spPr bwMode="auto">
          <a:xfrm>
            <a:off x="228600" y="2438400"/>
            <a:ext cx="609600" cy="228600"/>
          </a:xfrm>
          <a:prstGeom prst="rect">
            <a:avLst/>
          </a:prstGeom>
          <a:noFill/>
          <a:ln w="635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8439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078" y="609600"/>
            <a:ext cx="9166077" cy="5360518"/>
          </a:xfrm>
          <a:prstGeom prst="rect">
            <a:avLst/>
          </a:prstGeom>
        </p:spPr>
      </p:pic>
      <p:sp>
        <p:nvSpPr>
          <p:cNvPr id="3" name="Rectangle 2"/>
          <p:cNvSpPr/>
          <p:nvPr/>
        </p:nvSpPr>
        <p:spPr bwMode="auto">
          <a:xfrm>
            <a:off x="0" y="2133600"/>
            <a:ext cx="1154041" cy="457200"/>
          </a:xfrm>
          <a:prstGeom prst="rect">
            <a:avLst/>
          </a:prstGeom>
          <a:noFill/>
          <a:ln w="5080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24964476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43000"/>
            <a:ext cx="8987257" cy="3886200"/>
          </a:xfrm>
          <a:prstGeom prst="rect">
            <a:avLst/>
          </a:prstGeom>
        </p:spPr>
      </p:pic>
    </p:spTree>
    <p:extLst>
      <p:ext uri="{BB962C8B-B14F-4D97-AF65-F5344CB8AC3E}">
        <p14:creationId xmlns:p14="http://schemas.microsoft.com/office/powerpoint/2010/main" val="73747491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smtClean="0"/>
              <a:t>Options - </a:t>
            </a:r>
            <a:r>
              <a:rPr lang="fr-CH" dirty="0" err="1" smtClean="0"/>
              <a:t>results</a:t>
            </a:r>
            <a:endParaRPr lang="en-US" dirty="0"/>
          </a:p>
        </p:txBody>
      </p:sp>
      <p:pic>
        <p:nvPicPr>
          <p:cNvPr id="4" name="Picture 3"/>
          <p:cNvPicPr>
            <a:picLocks noChangeAspect="1"/>
          </p:cNvPicPr>
          <p:nvPr/>
        </p:nvPicPr>
        <p:blipFill>
          <a:blip r:embed="rId2"/>
          <a:stretch>
            <a:fillRect/>
          </a:stretch>
        </p:blipFill>
        <p:spPr>
          <a:xfrm>
            <a:off x="0" y="1676400"/>
            <a:ext cx="8296275" cy="3895725"/>
          </a:xfrm>
          <a:prstGeom prst="rect">
            <a:avLst/>
          </a:prstGeom>
        </p:spPr>
      </p:pic>
      <p:sp>
        <p:nvSpPr>
          <p:cNvPr id="8" name="Rectangle 7"/>
          <p:cNvSpPr/>
          <p:nvPr/>
        </p:nvSpPr>
        <p:spPr bwMode="auto">
          <a:xfrm>
            <a:off x="137160" y="3886199"/>
            <a:ext cx="6339840" cy="447675"/>
          </a:xfrm>
          <a:prstGeom prst="rect">
            <a:avLst/>
          </a:prstGeom>
          <a:noFill/>
          <a:ln w="508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939187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143000"/>
            <a:ext cx="8772525" cy="2819400"/>
          </a:xfrm>
          <a:prstGeom prst="rect">
            <a:avLst/>
          </a:prstGeom>
        </p:spPr>
      </p:pic>
      <p:sp>
        <p:nvSpPr>
          <p:cNvPr id="5" name="Rectangle 4"/>
          <p:cNvSpPr/>
          <p:nvPr/>
        </p:nvSpPr>
        <p:spPr bwMode="auto">
          <a:xfrm>
            <a:off x="0" y="1371600"/>
            <a:ext cx="8458200" cy="457200"/>
          </a:xfrm>
          <a:prstGeom prst="rect">
            <a:avLst/>
          </a:prstGeom>
          <a:noFill/>
          <a:ln w="508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68481412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078" y="609600"/>
            <a:ext cx="9166077" cy="5360518"/>
          </a:xfrm>
          <a:prstGeom prst="rect">
            <a:avLst/>
          </a:prstGeom>
        </p:spPr>
      </p:pic>
      <p:sp>
        <p:nvSpPr>
          <p:cNvPr id="3" name="Rectangle 2"/>
          <p:cNvSpPr/>
          <p:nvPr/>
        </p:nvSpPr>
        <p:spPr bwMode="auto">
          <a:xfrm>
            <a:off x="4526065" y="1828800"/>
            <a:ext cx="1417535" cy="1524000"/>
          </a:xfrm>
          <a:prstGeom prst="rect">
            <a:avLst/>
          </a:prstGeom>
          <a:noFill/>
          <a:ln w="5080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95844264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B9DCE6"/>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446" y="1219200"/>
            <a:ext cx="9048750" cy="3839275"/>
          </a:xfrm>
          <a:prstGeom prst="rect">
            <a:avLst/>
          </a:prstGeom>
          <a:solidFill>
            <a:srgbClr val="B9DCE6"/>
          </a:solidFill>
        </p:spPr>
      </p:pic>
      <p:sp>
        <p:nvSpPr>
          <p:cNvPr id="3" name="Rectangle 2"/>
          <p:cNvSpPr/>
          <p:nvPr/>
        </p:nvSpPr>
        <p:spPr bwMode="auto">
          <a:xfrm>
            <a:off x="228600" y="2057400"/>
            <a:ext cx="8458200" cy="457200"/>
          </a:xfrm>
          <a:prstGeom prst="rect">
            <a:avLst/>
          </a:prstGeom>
          <a:noFill/>
          <a:ln w="508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31418648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smtClean="0"/>
              <a:t>Options - </a:t>
            </a:r>
            <a:r>
              <a:rPr lang="fr-CH" dirty="0" err="1" smtClean="0"/>
              <a:t>results</a:t>
            </a:r>
            <a:endParaRPr lang="en-US" dirty="0"/>
          </a:p>
        </p:txBody>
      </p:sp>
      <p:pic>
        <p:nvPicPr>
          <p:cNvPr id="4" name="Picture 3"/>
          <p:cNvPicPr>
            <a:picLocks noChangeAspect="1"/>
          </p:cNvPicPr>
          <p:nvPr/>
        </p:nvPicPr>
        <p:blipFill>
          <a:blip r:embed="rId2"/>
          <a:stretch>
            <a:fillRect/>
          </a:stretch>
        </p:blipFill>
        <p:spPr>
          <a:xfrm>
            <a:off x="0" y="1676400"/>
            <a:ext cx="8296275" cy="3895725"/>
          </a:xfrm>
          <a:prstGeom prst="rect">
            <a:avLst/>
          </a:prstGeom>
        </p:spPr>
      </p:pic>
      <p:sp>
        <p:nvSpPr>
          <p:cNvPr id="8" name="Rectangle 7"/>
          <p:cNvSpPr/>
          <p:nvPr/>
        </p:nvSpPr>
        <p:spPr bwMode="auto">
          <a:xfrm>
            <a:off x="76200" y="4267200"/>
            <a:ext cx="6339840" cy="447675"/>
          </a:xfrm>
          <a:prstGeom prst="rect">
            <a:avLst/>
          </a:prstGeom>
          <a:noFill/>
          <a:ln w="50800"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5596453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1828800"/>
            <a:ext cx="9856922" cy="3048000"/>
          </a:xfrm>
          <a:prstGeom prst="rect">
            <a:avLst/>
          </a:prstGeom>
        </p:spPr>
      </p:pic>
      <p:sp>
        <p:nvSpPr>
          <p:cNvPr id="11" name="Rectangle 10"/>
          <p:cNvSpPr/>
          <p:nvPr/>
        </p:nvSpPr>
        <p:spPr bwMode="auto">
          <a:xfrm>
            <a:off x="152400" y="2133600"/>
            <a:ext cx="2667000" cy="2590800"/>
          </a:xfrm>
          <a:prstGeom prst="rect">
            <a:avLst/>
          </a:prstGeom>
          <a:noFill/>
          <a:ln w="50800"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2596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template_english">
  <a:themeElements>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_english">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_englis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_englis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_englis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_englis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_englis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_englis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_englis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_englis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_englis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_englis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_englis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template_english-2</Template>
  <TotalTime>7986</TotalTime>
  <Words>416</Words>
  <Application>Microsoft Office PowerPoint</Application>
  <PresentationFormat>On-screen Show (4:3)</PresentationFormat>
  <Paragraphs>148</Paragraphs>
  <Slides>124</Slides>
  <Notes>5</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124</vt:i4>
      </vt:variant>
    </vt:vector>
  </HeadingPairs>
  <TitlesOfParts>
    <vt:vector size="134" baseType="lpstr">
      <vt:lpstr>Avenir 55 Roman</vt:lpstr>
      <vt:lpstr>ＭＳ Ｐゴシック</vt:lpstr>
      <vt:lpstr>ＭＳ Ｐゴシック</vt:lpstr>
      <vt:lpstr>ヒラギノ角ゴ Pro W3</vt:lpstr>
      <vt:lpstr>Arial</vt:lpstr>
      <vt:lpstr>Arial Black</vt:lpstr>
      <vt:lpstr>Microsoft Sans Serif</vt:lpstr>
      <vt:lpstr>Times New Roman</vt:lpstr>
      <vt:lpstr>template_english</vt:lpstr>
      <vt:lpstr>Image</vt:lpstr>
      <vt:lpstr>PowerPoint Presentation</vt:lpstr>
      <vt:lpstr>Raise your hand only if you can hear me otherwise please send me a message using the Questions box</vt:lpstr>
      <vt:lpstr>PowerPoint Presentation</vt:lpstr>
      <vt:lpstr>PowerPoint Presentation</vt:lpstr>
      <vt:lpstr>Questions/concerns</vt:lpstr>
      <vt:lpstr>PowerPoint Presentation</vt:lpstr>
      <vt:lpstr>PowerPoint Presentation</vt:lpstr>
      <vt:lpstr>PowerPoint Presentation</vt:lpstr>
      <vt:lpstr>PowerPoint Presentation</vt:lpstr>
      <vt:lpstr>PowerPoint Presentation</vt:lpstr>
      <vt:lpstr>https://patentscope.wipo.int/beta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WIPO Translate</vt:lpstr>
      <vt:lpstr>32 Technical domains from the IPC</vt:lpstr>
      <vt:lpstr>Language pairs</vt:lpstr>
      <vt:lpstr>PowerPoint Presentation</vt:lpstr>
      <vt:lpstr>PowerPoint Presentation</vt:lpstr>
      <vt:lpstr>WIPO Pearl</vt:lpstr>
      <vt:lpstr>WIPO Pearl</vt:lpstr>
      <vt:lpstr>Example: microchip</vt:lpstr>
      <vt:lpstr>PowerPoint Presentation</vt:lpstr>
      <vt:lpstr>PowerPoint Presentation</vt:lpstr>
      <vt:lpstr>Weekly PCT publication</vt:lpstr>
      <vt:lpstr>PowerPoint Presentation</vt:lpstr>
      <vt:lpstr>PowerPoint Presentation</vt:lpstr>
      <vt:lpstr>IPC Statistics</vt:lpstr>
      <vt:lpstr>PowerPoint Presentation</vt:lpstr>
      <vt:lpstr>Gazette Archive</vt:lpstr>
      <vt:lpstr>PowerPoint Presentation</vt:lpstr>
      <vt:lpstr>Gazette Archive</vt:lpstr>
      <vt:lpstr>PowerPoint Presentation</vt:lpstr>
      <vt:lpstr>National Phase Entries</vt:lpstr>
      <vt:lpstr>PowerPoint Presentation</vt:lpstr>
      <vt:lpstr>National Phase Entries</vt:lpstr>
      <vt:lpstr>PowerPoint Presentation</vt:lpstr>
      <vt:lpstr>Sequence Listing</vt:lpstr>
      <vt:lpstr>PowerPoint Presentation</vt:lpstr>
      <vt:lpstr>PowerPoint Presentation</vt:lpstr>
      <vt:lpstr>PowerPoint Presentation</vt:lpstr>
      <vt:lpstr>PowerPoint Presentation</vt:lpstr>
      <vt:lpstr>IPC Green Inventory</vt:lpstr>
      <vt:lpstr>PowerPoint Presentation</vt:lpstr>
      <vt:lpstr>PowerPoint Presentation</vt:lpstr>
      <vt:lpstr>Portal to patent registers</vt:lpstr>
      <vt:lpstr>Searches</vt:lpstr>
      <vt:lpstr>Searches</vt:lpstr>
      <vt:lpstr>Chemical compounds</vt:lpstr>
      <vt:lpstr>PowerPoint Presentation</vt:lpstr>
      <vt:lpstr>Searches</vt:lpstr>
      <vt:lpstr>CLIR</vt:lpstr>
      <vt:lpstr>PowerPoint Presentation</vt:lpstr>
      <vt:lpstr>Languages</vt:lpstr>
      <vt:lpstr>Searches</vt:lpstr>
      <vt:lpstr>PowerPoint Presentation</vt:lpstr>
      <vt:lpstr>PowerPoint Presentation</vt:lpstr>
      <vt:lpstr>Searches</vt:lpstr>
      <vt:lpstr>Simple seach</vt:lpstr>
      <vt:lpstr>Searches</vt:lpstr>
      <vt:lpstr>Simple Search</vt:lpstr>
      <vt:lpstr>Searches</vt:lpstr>
      <vt:lpstr>PowerPoint Presentation</vt:lpstr>
      <vt:lpstr>Searches</vt:lpstr>
      <vt:lpstr>PowerPoint Presentation</vt:lpstr>
      <vt:lpstr>Searches</vt:lpstr>
      <vt:lpstr>Interface: Advanced search</vt:lpstr>
      <vt:lpstr>Searches</vt:lpstr>
      <vt:lpstr>PowerPoint Presentation</vt:lpstr>
      <vt:lpstr>PowerPoint Presentation</vt:lpstr>
      <vt:lpstr>PowerPoint Presentation</vt:lpstr>
      <vt:lpstr>PowerPoint Presentation</vt:lpstr>
      <vt:lpstr>PowerPoint Presentation</vt:lpstr>
      <vt:lpstr>Coverage: what is included?</vt:lpstr>
      <vt:lpstr>PowerPoint Presentation</vt:lpstr>
      <vt:lpstr>PowerPoint Presentation</vt:lpstr>
      <vt:lpstr>PowerPoint Presentation</vt:lpstr>
      <vt:lpstr>PowerPoint Presentation</vt:lpstr>
      <vt:lpstr>Options - results</vt:lpstr>
      <vt:lpstr>PowerPoint Presentation</vt:lpstr>
      <vt:lpstr>Options - results</vt:lpstr>
      <vt:lpstr>PowerPoint Presentation</vt:lpstr>
      <vt:lpstr>PowerPoint Presentation</vt:lpstr>
      <vt:lpstr>PowerPoint Presentation</vt:lpstr>
      <vt:lpstr>Options - results</vt:lpstr>
      <vt:lpstr>PowerPoint Presentation</vt:lpstr>
      <vt:lpstr>PowerPoint Presentation</vt:lpstr>
      <vt:lpstr>PowerPoint Presentation</vt:lpstr>
      <vt:lpstr>Options - results</vt:lpstr>
      <vt:lpstr>PowerPoint Presentation</vt:lpstr>
      <vt:lpstr>PowerPoint Presentation</vt:lpstr>
      <vt:lpstr>PowerPoint Presentation</vt:lpstr>
      <vt:lpstr>Options - results</vt:lpstr>
      <vt:lpstr>PowerPoint Presentation</vt:lpstr>
      <vt:lpstr>PowerPoint Presentation</vt:lpstr>
      <vt:lpstr>PowerPoint Presentation</vt:lpstr>
      <vt:lpstr>Options - interface</vt:lpstr>
      <vt:lpstr>PowerPoint Presentation</vt:lpstr>
      <vt:lpstr>Options: office - translate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Next webinar </vt:lpstr>
      <vt:lpstr>PowerPoint Presentation</vt:lpstr>
      <vt:lpstr>Global Brand Database, Global Design Database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World Intellectual Property Organization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AMMANN Sandrine</dc:creator>
  <cp:keywords>FOR OFFICIAL USE ONLY</cp:keywords>
  <cp:lastModifiedBy>AMMANN Sandrine</cp:lastModifiedBy>
  <cp:revision>41</cp:revision>
  <dcterms:created xsi:type="dcterms:W3CDTF">2019-09-20T09:29:51Z</dcterms:created>
  <dcterms:modified xsi:type="dcterms:W3CDTF">2019-09-26T10:07:26Z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a7754997-a096-4089-af98-cb5c584bd162</vt:lpwstr>
  </property>
  <property fmtid="{D5CDD505-2E9C-101B-9397-08002B2CF9AE}" pid="3" name="Classification">
    <vt:lpwstr>For Official Use Only</vt:lpwstr>
  </property>
  <property fmtid="{D5CDD505-2E9C-101B-9397-08002B2CF9AE}" pid="4" name="VisualMarkings">
    <vt:lpwstr>None</vt:lpwstr>
  </property>
  <property fmtid="{D5CDD505-2E9C-101B-9397-08002B2CF9AE}" pid="5" name="Alignment">
    <vt:lpwstr>Centre</vt:lpwstr>
  </property>
  <property fmtid="{D5CDD505-2E9C-101B-9397-08002B2CF9AE}" pid="6" name="Language">
    <vt:lpwstr>English</vt:lpwstr>
  </property>
</Properties>
</file>