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8" r:id="rId3"/>
    <p:sldId id="266" r:id="rId4"/>
    <p:sldId id="269" r:id="rId5"/>
    <p:sldId id="270" r:id="rId6"/>
    <p:sldId id="271" r:id="rId7"/>
    <p:sldId id="259" r:id="rId8"/>
  </p:sldIdLst>
  <p:sldSz cx="9144000" cy="6858000" type="screen4x3"/>
  <p:notesSz cx="6797675" cy="98742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B149"/>
    <a:srgbClr val="83A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6" autoAdjust="0"/>
    <p:restoredTop sz="89377" autoAdjust="0"/>
  </p:normalViewPr>
  <p:slideViewPr>
    <p:cSldViewPr>
      <p:cViewPr>
        <p:scale>
          <a:sx n="100" d="100"/>
          <a:sy n="100" d="100"/>
        </p:scale>
        <p:origin x="-58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0DB5C-517B-4EC9-9D6C-F284154E7149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66EA1-0EFB-4F62-B00C-B2B15F4035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0492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66EA1-0EFB-4F62-B00C-B2B15F4035C2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0457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66EA1-0EFB-4F62-B00C-B2B15F4035C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5697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66EA1-0EFB-4F62-B00C-B2B15F4035C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1250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66EA1-0EFB-4F62-B00C-B2B15F4035C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9480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올해 주요 활동으로는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특허</a:t>
            </a:r>
            <a:r>
              <a:rPr lang="en-US" altLang="ko-KR" dirty="0" smtClean="0"/>
              <a:t>,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실용신안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디자인에 대해 </a:t>
            </a:r>
            <a:r>
              <a:rPr lang="en-US" altLang="ko-KR" baseline="0" dirty="0" smtClean="0"/>
              <a:t>KIPO </a:t>
            </a:r>
            <a:r>
              <a:rPr lang="ko-KR" altLang="en-US" baseline="0" dirty="0" smtClean="0"/>
              <a:t>자체표준이 적용된 공보를 </a:t>
            </a:r>
            <a:r>
              <a:rPr lang="en-US" altLang="ko-KR" baseline="0" dirty="0" smtClean="0"/>
              <a:t>WIPO ST.96</a:t>
            </a:r>
            <a:r>
              <a:rPr lang="ko-KR" altLang="en-US" baseline="0" dirty="0" smtClean="0"/>
              <a:t>을 적용하여 표준화를 </a:t>
            </a:r>
            <a:r>
              <a:rPr lang="ko-KR" altLang="en-US" baseline="0" dirty="0" err="1" smtClean="0"/>
              <a:t>진행중에</a:t>
            </a:r>
            <a:r>
              <a:rPr lang="ko-KR" altLang="en-US" baseline="0" dirty="0" smtClean="0"/>
              <a:t> 있습니다</a:t>
            </a:r>
            <a:r>
              <a:rPr lang="en-US" altLang="ko-KR" baseline="0" dirty="0" smtClean="0"/>
              <a:t>. </a:t>
            </a:r>
          </a:p>
          <a:p>
            <a:r>
              <a:rPr lang="ko-KR" altLang="en-US" baseline="0" dirty="0" smtClean="0"/>
              <a:t>또한 특허패밀리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특허 분류 등에 대한 부가데이터를 구축 중에 있습니다</a:t>
            </a:r>
            <a:r>
              <a:rPr lang="en-US" altLang="ko-KR" baseline="0" dirty="0" smtClean="0"/>
              <a:t>.</a:t>
            </a:r>
          </a:p>
          <a:p>
            <a:endParaRPr lang="en-US" altLang="ko-KR" baseline="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66EA1-0EFB-4F62-B00C-B2B15F4035C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2665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66EA1-0EFB-4F62-B00C-B2B15F4035C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57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66EA1-0EFB-4F62-B00C-B2B15F4035C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7181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AEC-F8DE-4384-9678-FB782CF19172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DBA-4223-472A-9FF0-27062ED58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7765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AEC-F8DE-4384-9678-FB782CF19172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DBA-4223-472A-9FF0-27062ED58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400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AEC-F8DE-4384-9678-FB782CF19172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DBA-4223-472A-9FF0-27062ED58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1287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AEC-F8DE-4384-9678-FB782CF19172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DBA-4223-472A-9FF0-27062ED58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8553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AEC-F8DE-4384-9678-FB782CF19172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DBA-4223-472A-9FF0-27062ED58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31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AEC-F8DE-4384-9678-FB782CF19172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DBA-4223-472A-9FF0-27062ED58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120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AEC-F8DE-4384-9678-FB782CF19172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DBA-4223-472A-9FF0-27062ED58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0309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AEC-F8DE-4384-9678-FB782CF19172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DBA-4223-472A-9FF0-27062ED58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239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AEC-F8DE-4384-9678-FB782CF19172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DBA-4223-472A-9FF0-27062ED58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1161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AEC-F8DE-4384-9678-FB782CF19172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DBA-4223-472A-9FF0-27062ED58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4918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AEC-F8DE-4384-9678-FB782CF19172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EDBA-4223-472A-9FF0-27062ED58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135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mapeet.com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D:\999\999작업\9외교통상부\시안2psd\본문 copy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8" name="그림 17"/>
          <p:cNvPicPr>
            <a:picLocks noChangeAspect="1"/>
          </p:cNvPicPr>
          <p:nvPr userDrawn="1"/>
        </p:nvPicPr>
        <p:blipFill rotWithShape="1">
          <a:blip r:embed="rId1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7"/>
          <a:stretch/>
        </p:blipFill>
        <p:spPr>
          <a:xfrm>
            <a:off x="0" y="457200"/>
            <a:ext cx="4991291" cy="6566416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1D26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20688"/>
            <a:ext cx="9144000" cy="288032"/>
          </a:xfrm>
          <a:prstGeom prst="rect">
            <a:avLst/>
          </a:prstGeom>
          <a:solidFill>
            <a:srgbClr val="9EB3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2"/>
          <p:cNvSpPr/>
          <p:nvPr userDrawn="1"/>
        </p:nvSpPr>
        <p:spPr>
          <a:xfrm>
            <a:off x="0" y="6624736"/>
            <a:ext cx="9144000" cy="260648"/>
          </a:xfrm>
          <a:prstGeom prst="rect">
            <a:avLst/>
          </a:prstGeom>
          <a:solidFill>
            <a:srgbClr val="1D26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4">
            <a:hlinkClick r:id="rId15"/>
          </p:cNvPr>
          <p:cNvSpPr/>
          <p:nvPr userDrawn="1"/>
        </p:nvSpPr>
        <p:spPr>
          <a:xfrm>
            <a:off x="6863208" y="6630119"/>
            <a:ext cx="181324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/>
            <a:r>
              <a:rPr kumimoji="1" lang="en-US" sz="800" kern="1200" cap="small" baseline="0" dirty="0" smtClean="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152400" algn="ctr" rotWithShape="0">
                    <a:prstClr val="black">
                      <a:alpha val="70000"/>
                    </a:prst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Korean Intellectual Property Office</a:t>
            </a: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3EAEC-F8DE-4384-9678-FB782CF19172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FEDBA-4223-472A-9FF0-27062ED58CE8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9" name="Picture 5" descr="C:\Users\onnoo-05\Desktop\특허청\psd\png\18\1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763" y="96226"/>
            <a:ext cx="1166237" cy="524462"/>
          </a:xfrm>
          <a:prstGeom prst="rect">
            <a:avLst/>
          </a:prstGeom>
          <a:noFill/>
        </p:spPr>
      </p:pic>
      <p:sp>
        <p:nvSpPr>
          <p:cNvPr id="24" name="TextBox 6"/>
          <p:cNvSpPr txBox="1">
            <a:spLocks noChangeArrowheads="1"/>
          </p:cNvSpPr>
          <p:nvPr userDrawn="1"/>
        </p:nvSpPr>
        <p:spPr bwMode="auto">
          <a:xfrm>
            <a:off x="8513683" y="6663965"/>
            <a:ext cx="519142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r" eaLnBrk="1" hangingPunct="1"/>
            <a:fld id="{E9D349F2-5226-49F4-AEC0-72B27765BE90}" type="slidenum">
              <a:rPr lang="ko-KR" altLang="en-US" sz="900" smtClean="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152400" algn="ctr" rotWithShape="0">
                    <a:prstClr val="black">
                      <a:alpha val="70000"/>
                    </a:prstClr>
                  </a:outerShdw>
                </a:effectLst>
                <a:latin typeface="+mn-ea"/>
                <a:ea typeface="+mn-ea"/>
              </a:rPr>
              <a:pPr algn="r" eaLnBrk="1" hangingPunct="1"/>
              <a:t>‹#›</a:t>
            </a:fld>
            <a:endParaRPr lang="ko-KR" altLang="en-US" sz="500" dirty="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1"/>
                <a:tileRect/>
              </a:gradFill>
              <a:effectLst>
                <a:outerShdw blurRad="152400" algn="ctr" rotWithShape="0">
                  <a:prstClr val="black">
                    <a:alpha val="70000"/>
                  </a:prstClr>
                </a:outerShdw>
              </a:effectLst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51339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/>
          <p:nvPr/>
        </p:nvSpPr>
        <p:spPr>
          <a:xfrm>
            <a:off x="0" y="1988840"/>
            <a:ext cx="9144000" cy="2376264"/>
          </a:xfrm>
          <a:prstGeom prst="rect">
            <a:avLst/>
          </a:prstGeom>
          <a:solidFill>
            <a:srgbClr val="1D2631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55160" y="2721114"/>
            <a:ext cx="8712968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lvl="0" algn="ctr" eaLnBrk="1" hangingPunct="1"/>
            <a:r>
              <a:rPr lang="en-US" altLang="ko-KR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Y견고딕" pitchFamily="18" charset="-127"/>
                <a:cs typeface="Arial" panose="020B0604020202020204" pitchFamily="34" charset="0"/>
              </a:rPr>
              <a:t>KIPO’s progress on ST.96 </a:t>
            </a:r>
            <a:endParaRPr lang="en-US" altLang="ko-KR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HY견고딕" pitchFamily="18" charset="-127"/>
              <a:cs typeface="Arial" panose="020B0604020202020204" pitchFamily="34" charset="0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187624" y="5272172"/>
            <a:ext cx="6840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Korean Intellectual Property Office</a:t>
            </a:r>
            <a:endParaRPr lang="en-US" altLang="ko-KR" sz="20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20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683568" y="1441229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Blip>
                <a:blip r:embed="rId3"/>
              </a:buBlip>
            </a:pPr>
            <a:endParaRPr lang="ko-KR" altLang="en-US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6369" y="145051"/>
            <a:ext cx="5327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Contents</a:t>
            </a:r>
            <a:endParaRPr lang="ko-KR" altLang="en-US" sz="2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1336675" y="2997200"/>
            <a:ext cx="6389688" cy="547688"/>
          </a:xfrm>
          <a:prstGeom prst="roundRect">
            <a:avLst>
              <a:gd name="adj" fmla="val 48741"/>
            </a:avLst>
          </a:prstGeom>
          <a:gradFill rotWithShape="1">
            <a:gsLst>
              <a:gs pos="0">
                <a:schemeClr val="tx1">
                  <a:lumMod val="85000"/>
                  <a:lumOff val="15000"/>
                </a:schemeClr>
              </a:gs>
              <a:gs pos="100000">
                <a:srgbClr val="FFFFFF">
                  <a:alpha val="0"/>
                </a:srgbClr>
              </a:gs>
            </a:gsLst>
            <a:lin ang="0" scaled="1"/>
          </a:gradFill>
          <a:ln w="1905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1754188" y="3090347"/>
            <a:ext cx="553245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180000"/>
            </a:outerShdw>
          </a:effec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Y견고딕" pitchFamily="18" charset="-127"/>
                <a:cs typeface="Arial" panose="020B0604020202020204" pitchFamily="34" charset="0"/>
              </a:rPr>
              <a:t>II. Projects</a:t>
            </a:r>
            <a:b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Y견고딕" pitchFamily="18" charset="-127"/>
                <a:cs typeface="Arial" panose="020B0604020202020204" pitchFamily="34" charset="0"/>
              </a:rPr>
            </a:br>
            <a:endParaRPr lang="ko-KR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HY견고딕" pitchFamily="18" charset="-127"/>
              <a:cs typeface="Arial" panose="020B0604020202020204" pitchFamily="34" charset="0"/>
            </a:endParaRPr>
          </a:p>
        </p:txBody>
      </p:sp>
      <p:sp>
        <p:nvSpPr>
          <p:cNvPr id="8" name="AutoShape 14"/>
          <p:cNvSpPr>
            <a:spLocks noChangeArrowheads="1"/>
          </p:cNvSpPr>
          <p:nvPr/>
        </p:nvSpPr>
        <p:spPr bwMode="auto">
          <a:xfrm>
            <a:off x="1336675" y="2160588"/>
            <a:ext cx="6389688" cy="547687"/>
          </a:xfrm>
          <a:prstGeom prst="roundRect">
            <a:avLst>
              <a:gd name="adj" fmla="val 48741"/>
            </a:avLst>
          </a:prstGeom>
          <a:gradFill rotWithShape="1">
            <a:gsLst>
              <a:gs pos="0">
                <a:schemeClr val="tx1">
                  <a:lumMod val="85000"/>
                  <a:lumOff val="15000"/>
                </a:schemeClr>
              </a:gs>
              <a:gs pos="100000">
                <a:srgbClr val="FFFFFF">
                  <a:alpha val="0"/>
                </a:srgbClr>
              </a:gs>
            </a:gsLst>
            <a:lin ang="0" scaled="1"/>
          </a:gradFill>
          <a:ln w="1905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716088" y="2229922"/>
            <a:ext cx="51601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180000"/>
            </a:outerShdw>
          </a:effec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Y견고딕" pitchFamily="18" charset="-127"/>
                <a:cs typeface="Arial" panose="020B0604020202020204" pitchFamily="34" charset="0"/>
              </a:rPr>
              <a:t>I. </a:t>
            </a:r>
            <a:r>
              <a:rPr lang="en-US" altLang="ko-KR" sz="2400" b="1" dirty="0">
                <a:solidFill>
                  <a:schemeClr val="bg1"/>
                </a:solidFill>
                <a:latin typeface="Arial" charset="0"/>
                <a:ea typeface="HY견고딕" pitchFamily="18" charset="-127"/>
              </a:rPr>
              <a:t>Progress on XML Standards</a:t>
            </a:r>
          </a:p>
        </p:txBody>
      </p:sp>
      <p:sp>
        <p:nvSpPr>
          <p:cNvPr id="10" name="AutoShape 14"/>
          <p:cNvSpPr>
            <a:spLocks noChangeArrowheads="1"/>
          </p:cNvSpPr>
          <p:nvPr/>
        </p:nvSpPr>
        <p:spPr bwMode="auto">
          <a:xfrm>
            <a:off x="1333427" y="3869472"/>
            <a:ext cx="6389688" cy="547688"/>
          </a:xfrm>
          <a:prstGeom prst="roundRect">
            <a:avLst>
              <a:gd name="adj" fmla="val 48741"/>
            </a:avLst>
          </a:prstGeom>
          <a:gradFill rotWithShape="1">
            <a:gsLst>
              <a:gs pos="0">
                <a:schemeClr val="tx1">
                  <a:lumMod val="85000"/>
                  <a:lumOff val="15000"/>
                </a:schemeClr>
              </a:gs>
              <a:gs pos="100000">
                <a:srgbClr val="FFFFFF">
                  <a:alpha val="0"/>
                </a:srgbClr>
              </a:gs>
            </a:gsLst>
            <a:lin ang="0" scaled="1"/>
          </a:gradFill>
          <a:ln w="1905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750940" y="3962619"/>
            <a:ext cx="23170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180000"/>
            </a:outerShdw>
          </a:effectLst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Y견고딕" pitchFamily="18" charset="-127"/>
                <a:cs typeface="Arial" panose="020B0604020202020204" pitchFamily="34" charset="0"/>
              </a:rPr>
              <a:t>III. Future plans</a:t>
            </a:r>
            <a:endParaRPr lang="ko-KR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HY견고딕" pitchFamily="18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80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6369" y="145051"/>
            <a:ext cx="5327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I. </a:t>
            </a:r>
            <a:r>
              <a:rPr lang="en-US" altLang="ko-KR" sz="2800" b="1" dirty="0">
                <a:solidFill>
                  <a:schemeClr val="bg1"/>
                </a:solidFill>
                <a:latin typeface="Arial" charset="0"/>
                <a:ea typeface="HY견고딕" pitchFamily="18" charset="-127"/>
              </a:rPr>
              <a:t>Progress on XML Standards</a:t>
            </a:r>
          </a:p>
        </p:txBody>
      </p:sp>
      <p:sp>
        <p:nvSpPr>
          <p:cNvPr id="48" name="자유형 47"/>
          <p:cNvSpPr/>
          <p:nvPr/>
        </p:nvSpPr>
        <p:spPr>
          <a:xfrm flipH="1">
            <a:off x="25400" y="3343110"/>
            <a:ext cx="9118600" cy="1117071"/>
          </a:xfrm>
          <a:custGeom>
            <a:avLst/>
            <a:gdLst>
              <a:gd name="connsiteX0" fmla="*/ 0 w 9169400"/>
              <a:gd name="connsiteY0" fmla="*/ 685800 h 1168400"/>
              <a:gd name="connsiteX1" fmla="*/ 0 w 9169400"/>
              <a:gd name="connsiteY1" fmla="*/ 12700 h 1168400"/>
              <a:gd name="connsiteX2" fmla="*/ 4889500 w 9169400"/>
              <a:gd name="connsiteY2" fmla="*/ 0 h 1168400"/>
              <a:gd name="connsiteX3" fmla="*/ 9156700 w 9169400"/>
              <a:gd name="connsiteY3" fmla="*/ 622300 h 1168400"/>
              <a:gd name="connsiteX4" fmla="*/ 9169400 w 9169400"/>
              <a:gd name="connsiteY4" fmla="*/ 1155700 h 1168400"/>
              <a:gd name="connsiteX5" fmla="*/ 0 w 9169400"/>
              <a:gd name="connsiteY5" fmla="*/ 1168400 h 1168400"/>
              <a:gd name="connsiteX6" fmla="*/ 0 w 9169400"/>
              <a:gd name="connsiteY6" fmla="*/ 685800 h 1168400"/>
              <a:gd name="connsiteX0" fmla="*/ 0 w 9169400"/>
              <a:gd name="connsiteY0" fmla="*/ 1049867 h 1532467"/>
              <a:gd name="connsiteX1" fmla="*/ 0 w 9169400"/>
              <a:gd name="connsiteY1" fmla="*/ 376767 h 1532467"/>
              <a:gd name="connsiteX2" fmla="*/ 4889500 w 9169400"/>
              <a:gd name="connsiteY2" fmla="*/ 364067 h 1532467"/>
              <a:gd name="connsiteX3" fmla="*/ 9156700 w 9169400"/>
              <a:gd name="connsiteY3" fmla="*/ 986367 h 1532467"/>
              <a:gd name="connsiteX4" fmla="*/ 9169400 w 9169400"/>
              <a:gd name="connsiteY4" fmla="*/ 1519767 h 1532467"/>
              <a:gd name="connsiteX5" fmla="*/ 0 w 9169400"/>
              <a:gd name="connsiteY5" fmla="*/ 1532467 h 1532467"/>
              <a:gd name="connsiteX6" fmla="*/ 0 w 9169400"/>
              <a:gd name="connsiteY6" fmla="*/ 1049867 h 1532467"/>
              <a:gd name="connsiteX0" fmla="*/ 0 w 9169400"/>
              <a:gd name="connsiteY0" fmla="*/ 1049867 h 1532467"/>
              <a:gd name="connsiteX1" fmla="*/ 0 w 9169400"/>
              <a:gd name="connsiteY1" fmla="*/ 376767 h 1532467"/>
              <a:gd name="connsiteX2" fmla="*/ 4889500 w 9169400"/>
              <a:gd name="connsiteY2" fmla="*/ 364067 h 1532467"/>
              <a:gd name="connsiteX3" fmla="*/ 9156700 w 9169400"/>
              <a:gd name="connsiteY3" fmla="*/ 986367 h 1532467"/>
              <a:gd name="connsiteX4" fmla="*/ 9169400 w 9169400"/>
              <a:gd name="connsiteY4" fmla="*/ 1519767 h 1532467"/>
              <a:gd name="connsiteX5" fmla="*/ 0 w 9169400"/>
              <a:gd name="connsiteY5" fmla="*/ 1532467 h 1532467"/>
              <a:gd name="connsiteX6" fmla="*/ 0 w 9169400"/>
              <a:gd name="connsiteY6" fmla="*/ 1049867 h 1532467"/>
              <a:gd name="connsiteX0" fmla="*/ 0 w 9169400"/>
              <a:gd name="connsiteY0" fmla="*/ 992717 h 1475317"/>
              <a:gd name="connsiteX1" fmla="*/ 0 w 9169400"/>
              <a:gd name="connsiteY1" fmla="*/ 319617 h 1475317"/>
              <a:gd name="connsiteX2" fmla="*/ 4889500 w 9169400"/>
              <a:gd name="connsiteY2" fmla="*/ 306917 h 1475317"/>
              <a:gd name="connsiteX3" fmla="*/ 9156700 w 9169400"/>
              <a:gd name="connsiteY3" fmla="*/ 929217 h 1475317"/>
              <a:gd name="connsiteX4" fmla="*/ 9169400 w 9169400"/>
              <a:gd name="connsiteY4" fmla="*/ 1462617 h 1475317"/>
              <a:gd name="connsiteX5" fmla="*/ 0 w 9169400"/>
              <a:gd name="connsiteY5" fmla="*/ 1475317 h 1475317"/>
              <a:gd name="connsiteX6" fmla="*/ 0 w 9169400"/>
              <a:gd name="connsiteY6" fmla="*/ 992717 h 1475317"/>
              <a:gd name="connsiteX0" fmla="*/ 0 w 9169400"/>
              <a:gd name="connsiteY0" fmla="*/ 992717 h 1475317"/>
              <a:gd name="connsiteX1" fmla="*/ 0 w 9169400"/>
              <a:gd name="connsiteY1" fmla="*/ 319617 h 1475317"/>
              <a:gd name="connsiteX2" fmla="*/ 4889500 w 9169400"/>
              <a:gd name="connsiteY2" fmla="*/ 306917 h 1475317"/>
              <a:gd name="connsiteX3" fmla="*/ 9156700 w 9169400"/>
              <a:gd name="connsiteY3" fmla="*/ 929217 h 1475317"/>
              <a:gd name="connsiteX4" fmla="*/ 9169400 w 9169400"/>
              <a:gd name="connsiteY4" fmla="*/ 1462617 h 1475317"/>
              <a:gd name="connsiteX5" fmla="*/ 0 w 9169400"/>
              <a:gd name="connsiteY5" fmla="*/ 1475317 h 1475317"/>
              <a:gd name="connsiteX6" fmla="*/ 0 w 9169400"/>
              <a:gd name="connsiteY6" fmla="*/ 992717 h 1475317"/>
              <a:gd name="connsiteX0" fmla="*/ 0 w 9169400"/>
              <a:gd name="connsiteY0" fmla="*/ 992717 h 1475317"/>
              <a:gd name="connsiteX1" fmla="*/ 0 w 9169400"/>
              <a:gd name="connsiteY1" fmla="*/ 319617 h 1475317"/>
              <a:gd name="connsiteX2" fmla="*/ 4889500 w 9169400"/>
              <a:gd name="connsiteY2" fmla="*/ 306917 h 1475317"/>
              <a:gd name="connsiteX3" fmla="*/ 9144000 w 9169400"/>
              <a:gd name="connsiteY3" fmla="*/ 586318 h 1475317"/>
              <a:gd name="connsiteX4" fmla="*/ 9169400 w 9169400"/>
              <a:gd name="connsiteY4" fmla="*/ 1462617 h 1475317"/>
              <a:gd name="connsiteX5" fmla="*/ 0 w 9169400"/>
              <a:gd name="connsiteY5" fmla="*/ 1475317 h 1475317"/>
              <a:gd name="connsiteX6" fmla="*/ 0 w 9169400"/>
              <a:gd name="connsiteY6" fmla="*/ 992717 h 1475317"/>
              <a:gd name="connsiteX0" fmla="*/ 0 w 9169400"/>
              <a:gd name="connsiteY0" fmla="*/ 992717 h 1475317"/>
              <a:gd name="connsiteX1" fmla="*/ 0 w 9169400"/>
              <a:gd name="connsiteY1" fmla="*/ 319617 h 1475317"/>
              <a:gd name="connsiteX2" fmla="*/ 4889500 w 9169400"/>
              <a:gd name="connsiteY2" fmla="*/ 306917 h 1475317"/>
              <a:gd name="connsiteX3" fmla="*/ 9144000 w 9169400"/>
              <a:gd name="connsiteY3" fmla="*/ 586318 h 1475317"/>
              <a:gd name="connsiteX4" fmla="*/ 9169400 w 9169400"/>
              <a:gd name="connsiteY4" fmla="*/ 1462617 h 1475317"/>
              <a:gd name="connsiteX5" fmla="*/ 0 w 9169400"/>
              <a:gd name="connsiteY5" fmla="*/ 1475317 h 1475317"/>
              <a:gd name="connsiteX6" fmla="*/ 0 w 9169400"/>
              <a:gd name="connsiteY6" fmla="*/ 992717 h 1475317"/>
              <a:gd name="connsiteX0" fmla="*/ 0 w 9169400"/>
              <a:gd name="connsiteY0" fmla="*/ 992717 h 1475317"/>
              <a:gd name="connsiteX1" fmla="*/ 0 w 9169400"/>
              <a:gd name="connsiteY1" fmla="*/ 319617 h 1475317"/>
              <a:gd name="connsiteX2" fmla="*/ 4889500 w 9169400"/>
              <a:gd name="connsiteY2" fmla="*/ 306917 h 1475317"/>
              <a:gd name="connsiteX3" fmla="*/ 9144000 w 9169400"/>
              <a:gd name="connsiteY3" fmla="*/ 586318 h 1475317"/>
              <a:gd name="connsiteX4" fmla="*/ 9169400 w 9169400"/>
              <a:gd name="connsiteY4" fmla="*/ 1462617 h 1475317"/>
              <a:gd name="connsiteX5" fmla="*/ 0 w 9169400"/>
              <a:gd name="connsiteY5" fmla="*/ 1475317 h 1475317"/>
              <a:gd name="connsiteX6" fmla="*/ 0 w 9169400"/>
              <a:gd name="connsiteY6" fmla="*/ 992717 h 1475317"/>
              <a:gd name="connsiteX0" fmla="*/ 0 w 9169400"/>
              <a:gd name="connsiteY0" fmla="*/ 992717 h 1462617"/>
              <a:gd name="connsiteX1" fmla="*/ 0 w 9169400"/>
              <a:gd name="connsiteY1" fmla="*/ 319617 h 1462617"/>
              <a:gd name="connsiteX2" fmla="*/ 4889500 w 9169400"/>
              <a:gd name="connsiteY2" fmla="*/ 306917 h 1462617"/>
              <a:gd name="connsiteX3" fmla="*/ 9144000 w 9169400"/>
              <a:gd name="connsiteY3" fmla="*/ 586318 h 1462617"/>
              <a:gd name="connsiteX4" fmla="*/ 9169400 w 9169400"/>
              <a:gd name="connsiteY4" fmla="*/ 1462617 h 1462617"/>
              <a:gd name="connsiteX5" fmla="*/ 2713038 w 9169400"/>
              <a:gd name="connsiteY5" fmla="*/ 630768 h 1462617"/>
              <a:gd name="connsiteX6" fmla="*/ 0 w 9169400"/>
              <a:gd name="connsiteY6" fmla="*/ 992717 h 1462617"/>
              <a:gd name="connsiteX0" fmla="*/ 0 w 9169400"/>
              <a:gd name="connsiteY0" fmla="*/ 675218 h 1462617"/>
              <a:gd name="connsiteX1" fmla="*/ 0 w 9169400"/>
              <a:gd name="connsiteY1" fmla="*/ 319617 h 1462617"/>
              <a:gd name="connsiteX2" fmla="*/ 4889500 w 9169400"/>
              <a:gd name="connsiteY2" fmla="*/ 306917 h 1462617"/>
              <a:gd name="connsiteX3" fmla="*/ 9144000 w 9169400"/>
              <a:gd name="connsiteY3" fmla="*/ 586318 h 1462617"/>
              <a:gd name="connsiteX4" fmla="*/ 9169400 w 9169400"/>
              <a:gd name="connsiteY4" fmla="*/ 1462617 h 1462617"/>
              <a:gd name="connsiteX5" fmla="*/ 2713038 w 9169400"/>
              <a:gd name="connsiteY5" fmla="*/ 630768 h 1462617"/>
              <a:gd name="connsiteX6" fmla="*/ 0 w 9169400"/>
              <a:gd name="connsiteY6" fmla="*/ 675218 h 1462617"/>
              <a:gd name="connsiteX0" fmla="*/ 0 w 9169400"/>
              <a:gd name="connsiteY0" fmla="*/ 675218 h 1462617"/>
              <a:gd name="connsiteX1" fmla="*/ 0 w 9169400"/>
              <a:gd name="connsiteY1" fmla="*/ 319617 h 1462617"/>
              <a:gd name="connsiteX2" fmla="*/ 4889500 w 9169400"/>
              <a:gd name="connsiteY2" fmla="*/ 306917 h 1462617"/>
              <a:gd name="connsiteX3" fmla="*/ 9144000 w 9169400"/>
              <a:gd name="connsiteY3" fmla="*/ 586318 h 1462617"/>
              <a:gd name="connsiteX4" fmla="*/ 9169400 w 9169400"/>
              <a:gd name="connsiteY4" fmla="*/ 1462617 h 1462617"/>
              <a:gd name="connsiteX5" fmla="*/ 2713038 w 9169400"/>
              <a:gd name="connsiteY5" fmla="*/ 275168 h 1462617"/>
              <a:gd name="connsiteX6" fmla="*/ 0 w 9169400"/>
              <a:gd name="connsiteY6" fmla="*/ 675218 h 1462617"/>
              <a:gd name="connsiteX0" fmla="*/ 0 w 9169400"/>
              <a:gd name="connsiteY0" fmla="*/ 675218 h 1462617"/>
              <a:gd name="connsiteX1" fmla="*/ 0 w 9169400"/>
              <a:gd name="connsiteY1" fmla="*/ 319617 h 1462617"/>
              <a:gd name="connsiteX2" fmla="*/ 4889500 w 9169400"/>
              <a:gd name="connsiteY2" fmla="*/ 306917 h 1462617"/>
              <a:gd name="connsiteX3" fmla="*/ 9144000 w 9169400"/>
              <a:gd name="connsiteY3" fmla="*/ 586318 h 1462617"/>
              <a:gd name="connsiteX4" fmla="*/ 9169400 w 9169400"/>
              <a:gd name="connsiteY4" fmla="*/ 1462617 h 1462617"/>
              <a:gd name="connsiteX5" fmla="*/ 2713038 w 9169400"/>
              <a:gd name="connsiteY5" fmla="*/ 275168 h 1462617"/>
              <a:gd name="connsiteX6" fmla="*/ 0 w 9169400"/>
              <a:gd name="connsiteY6" fmla="*/ 675218 h 1462617"/>
              <a:gd name="connsiteX0" fmla="*/ 0 w 9169400"/>
              <a:gd name="connsiteY0" fmla="*/ 675218 h 1462617"/>
              <a:gd name="connsiteX1" fmla="*/ 0 w 9169400"/>
              <a:gd name="connsiteY1" fmla="*/ 319617 h 1462617"/>
              <a:gd name="connsiteX2" fmla="*/ 4889500 w 9169400"/>
              <a:gd name="connsiteY2" fmla="*/ 306917 h 1462617"/>
              <a:gd name="connsiteX3" fmla="*/ 9144000 w 9169400"/>
              <a:gd name="connsiteY3" fmla="*/ 586318 h 1462617"/>
              <a:gd name="connsiteX4" fmla="*/ 9169400 w 9169400"/>
              <a:gd name="connsiteY4" fmla="*/ 1462617 h 1462617"/>
              <a:gd name="connsiteX5" fmla="*/ 2713038 w 9169400"/>
              <a:gd name="connsiteY5" fmla="*/ 364068 h 1462617"/>
              <a:gd name="connsiteX6" fmla="*/ 0 w 9169400"/>
              <a:gd name="connsiteY6" fmla="*/ 675218 h 1462617"/>
              <a:gd name="connsiteX0" fmla="*/ 0 w 9169400"/>
              <a:gd name="connsiteY0" fmla="*/ 675218 h 1462617"/>
              <a:gd name="connsiteX1" fmla="*/ 0 w 9169400"/>
              <a:gd name="connsiteY1" fmla="*/ 319617 h 1462617"/>
              <a:gd name="connsiteX2" fmla="*/ 4889500 w 9169400"/>
              <a:gd name="connsiteY2" fmla="*/ 306917 h 1462617"/>
              <a:gd name="connsiteX3" fmla="*/ 9144000 w 9169400"/>
              <a:gd name="connsiteY3" fmla="*/ 586318 h 1462617"/>
              <a:gd name="connsiteX4" fmla="*/ 9169400 w 9169400"/>
              <a:gd name="connsiteY4" fmla="*/ 1462617 h 1462617"/>
              <a:gd name="connsiteX5" fmla="*/ 2713038 w 9169400"/>
              <a:gd name="connsiteY5" fmla="*/ 364068 h 1462617"/>
              <a:gd name="connsiteX6" fmla="*/ 0 w 9169400"/>
              <a:gd name="connsiteY6" fmla="*/ 675218 h 1462617"/>
              <a:gd name="connsiteX0" fmla="*/ 0 w 9169400"/>
              <a:gd name="connsiteY0" fmla="*/ 675218 h 1462617"/>
              <a:gd name="connsiteX1" fmla="*/ 0 w 9169400"/>
              <a:gd name="connsiteY1" fmla="*/ 319617 h 1462617"/>
              <a:gd name="connsiteX2" fmla="*/ 4889500 w 9169400"/>
              <a:gd name="connsiteY2" fmla="*/ 306917 h 1462617"/>
              <a:gd name="connsiteX3" fmla="*/ 9144000 w 9169400"/>
              <a:gd name="connsiteY3" fmla="*/ 586318 h 1462617"/>
              <a:gd name="connsiteX4" fmla="*/ 9169400 w 9169400"/>
              <a:gd name="connsiteY4" fmla="*/ 1462617 h 1462617"/>
              <a:gd name="connsiteX5" fmla="*/ 2713038 w 9169400"/>
              <a:gd name="connsiteY5" fmla="*/ 364068 h 1462617"/>
              <a:gd name="connsiteX6" fmla="*/ 0 w 9169400"/>
              <a:gd name="connsiteY6" fmla="*/ 675218 h 1462617"/>
              <a:gd name="connsiteX0" fmla="*/ 0 w 9169400"/>
              <a:gd name="connsiteY0" fmla="*/ 675218 h 1462617"/>
              <a:gd name="connsiteX1" fmla="*/ 0 w 9169400"/>
              <a:gd name="connsiteY1" fmla="*/ 319617 h 1462617"/>
              <a:gd name="connsiteX2" fmla="*/ 4889500 w 9169400"/>
              <a:gd name="connsiteY2" fmla="*/ 306917 h 1462617"/>
              <a:gd name="connsiteX3" fmla="*/ 9144000 w 9169400"/>
              <a:gd name="connsiteY3" fmla="*/ 586318 h 1462617"/>
              <a:gd name="connsiteX4" fmla="*/ 9169400 w 9169400"/>
              <a:gd name="connsiteY4" fmla="*/ 1462617 h 1462617"/>
              <a:gd name="connsiteX5" fmla="*/ 2713038 w 9169400"/>
              <a:gd name="connsiteY5" fmla="*/ 319618 h 1462617"/>
              <a:gd name="connsiteX6" fmla="*/ 0 w 9169400"/>
              <a:gd name="connsiteY6" fmla="*/ 675218 h 1462617"/>
              <a:gd name="connsiteX0" fmla="*/ 0 w 9144000"/>
              <a:gd name="connsiteY0" fmla="*/ 675218 h 1297518"/>
              <a:gd name="connsiteX1" fmla="*/ 0 w 9144000"/>
              <a:gd name="connsiteY1" fmla="*/ 319617 h 1297518"/>
              <a:gd name="connsiteX2" fmla="*/ 4889500 w 9144000"/>
              <a:gd name="connsiteY2" fmla="*/ 306917 h 1297518"/>
              <a:gd name="connsiteX3" fmla="*/ 9144000 w 9144000"/>
              <a:gd name="connsiteY3" fmla="*/ 586318 h 1297518"/>
              <a:gd name="connsiteX4" fmla="*/ 9144000 w 9144000"/>
              <a:gd name="connsiteY4" fmla="*/ 1297518 h 1297518"/>
              <a:gd name="connsiteX5" fmla="*/ 2713038 w 9144000"/>
              <a:gd name="connsiteY5" fmla="*/ 319618 h 1297518"/>
              <a:gd name="connsiteX6" fmla="*/ 0 w 9144000"/>
              <a:gd name="connsiteY6" fmla="*/ 675218 h 1297518"/>
              <a:gd name="connsiteX0" fmla="*/ 0 w 9144000"/>
              <a:gd name="connsiteY0" fmla="*/ 675218 h 1297518"/>
              <a:gd name="connsiteX1" fmla="*/ 0 w 9144000"/>
              <a:gd name="connsiteY1" fmla="*/ 319617 h 1297518"/>
              <a:gd name="connsiteX2" fmla="*/ 4889500 w 9144000"/>
              <a:gd name="connsiteY2" fmla="*/ 306917 h 1297518"/>
              <a:gd name="connsiteX3" fmla="*/ 9144000 w 9144000"/>
              <a:gd name="connsiteY3" fmla="*/ 586318 h 1297518"/>
              <a:gd name="connsiteX4" fmla="*/ 9144000 w 9144000"/>
              <a:gd name="connsiteY4" fmla="*/ 1297518 h 1297518"/>
              <a:gd name="connsiteX5" fmla="*/ 2713038 w 9144000"/>
              <a:gd name="connsiteY5" fmla="*/ 319618 h 1297518"/>
              <a:gd name="connsiteX6" fmla="*/ 0 w 9144000"/>
              <a:gd name="connsiteY6" fmla="*/ 675218 h 1297518"/>
              <a:gd name="connsiteX0" fmla="*/ 0 w 9144000"/>
              <a:gd name="connsiteY0" fmla="*/ 675218 h 868362"/>
              <a:gd name="connsiteX1" fmla="*/ 0 w 9144000"/>
              <a:gd name="connsiteY1" fmla="*/ 319617 h 868362"/>
              <a:gd name="connsiteX2" fmla="*/ 4889500 w 9144000"/>
              <a:gd name="connsiteY2" fmla="*/ 306917 h 868362"/>
              <a:gd name="connsiteX3" fmla="*/ 9144000 w 9144000"/>
              <a:gd name="connsiteY3" fmla="*/ 586318 h 868362"/>
              <a:gd name="connsiteX4" fmla="*/ 9144000 w 9144000"/>
              <a:gd name="connsiteY4" fmla="*/ 853018 h 868362"/>
              <a:gd name="connsiteX5" fmla="*/ 2713038 w 9144000"/>
              <a:gd name="connsiteY5" fmla="*/ 319618 h 868362"/>
              <a:gd name="connsiteX6" fmla="*/ 0 w 9144000"/>
              <a:gd name="connsiteY6" fmla="*/ 675218 h 868362"/>
              <a:gd name="connsiteX0" fmla="*/ 0 w 9144000"/>
              <a:gd name="connsiteY0" fmla="*/ 675218 h 1037697"/>
              <a:gd name="connsiteX1" fmla="*/ 0 w 9144000"/>
              <a:gd name="connsiteY1" fmla="*/ 319617 h 1037697"/>
              <a:gd name="connsiteX2" fmla="*/ 4889500 w 9144000"/>
              <a:gd name="connsiteY2" fmla="*/ 306917 h 1037697"/>
              <a:gd name="connsiteX3" fmla="*/ 9144000 w 9144000"/>
              <a:gd name="connsiteY3" fmla="*/ 586318 h 1037697"/>
              <a:gd name="connsiteX4" fmla="*/ 9144000 w 9144000"/>
              <a:gd name="connsiteY4" fmla="*/ 853018 h 1037697"/>
              <a:gd name="connsiteX5" fmla="*/ 2713038 w 9144000"/>
              <a:gd name="connsiteY5" fmla="*/ 319618 h 1037697"/>
              <a:gd name="connsiteX6" fmla="*/ 0 w 9144000"/>
              <a:gd name="connsiteY6" fmla="*/ 675218 h 1037697"/>
              <a:gd name="connsiteX0" fmla="*/ 0 w 9144000"/>
              <a:gd name="connsiteY0" fmla="*/ 675218 h 948797"/>
              <a:gd name="connsiteX1" fmla="*/ 0 w 9144000"/>
              <a:gd name="connsiteY1" fmla="*/ 319617 h 948797"/>
              <a:gd name="connsiteX2" fmla="*/ 4889500 w 9144000"/>
              <a:gd name="connsiteY2" fmla="*/ 306917 h 948797"/>
              <a:gd name="connsiteX3" fmla="*/ 9144000 w 9144000"/>
              <a:gd name="connsiteY3" fmla="*/ 586318 h 948797"/>
              <a:gd name="connsiteX4" fmla="*/ 9144000 w 9144000"/>
              <a:gd name="connsiteY4" fmla="*/ 764118 h 948797"/>
              <a:gd name="connsiteX5" fmla="*/ 2713038 w 9144000"/>
              <a:gd name="connsiteY5" fmla="*/ 319618 h 948797"/>
              <a:gd name="connsiteX6" fmla="*/ 0 w 9144000"/>
              <a:gd name="connsiteY6" fmla="*/ 675218 h 948797"/>
              <a:gd name="connsiteX0" fmla="*/ 0 w 9144000"/>
              <a:gd name="connsiteY0" fmla="*/ 675218 h 1094847"/>
              <a:gd name="connsiteX1" fmla="*/ 0 w 9144000"/>
              <a:gd name="connsiteY1" fmla="*/ 319617 h 1094847"/>
              <a:gd name="connsiteX2" fmla="*/ 4889500 w 9144000"/>
              <a:gd name="connsiteY2" fmla="*/ 306917 h 1094847"/>
              <a:gd name="connsiteX3" fmla="*/ 9144000 w 9144000"/>
              <a:gd name="connsiteY3" fmla="*/ 586318 h 1094847"/>
              <a:gd name="connsiteX4" fmla="*/ 9144000 w 9144000"/>
              <a:gd name="connsiteY4" fmla="*/ 764118 h 1094847"/>
              <a:gd name="connsiteX5" fmla="*/ 2713038 w 9144000"/>
              <a:gd name="connsiteY5" fmla="*/ 319618 h 1094847"/>
              <a:gd name="connsiteX6" fmla="*/ 0 w 9144000"/>
              <a:gd name="connsiteY6" fmla="*/ 675218 h 1094847"/>
              <a:gd name="connsiteX0" fmla="*/ 0 w 9144000"/>
              <a:gd name="connsiteY0" fmla="*/ 675218 h 1220259"/>
              <a:gd name="connsiteX1" fmla="*/ 0 w 9144000"/>
              <a:gd name="connsiteY1" fmla="*/ 319617 h 1220259"/>
              <a:gd name="connsiteX2" fmla="*/ 4889500 w 9144000"/>
              <a:gd name="connsiteY2" fmla="*/ 306917 h 1220259"/>
              <a:gd name="connsiteX3" fmla="*/ 9144000 w 9144000"/>
              <a:gd name="connsiteY3" fmla="*/ 586318 h 1220259"/>
              <a:gd name="connsiteX4" fmla="*/ 9144000 w 9144000"/>
              <a:gd name="connsiteY4" fmla="*/ 764118 h 1220259"/>
              <a:gd name="connsiteX5" fmla="*/ 2713038 w 9144000"/>
              <a:gd name="connsiteY5" fmla="*/ 319618 h 1220259"/>
              <a:gd name="connsiteX6" fmla="*/ 0 w 9144000"/>
              <a:gd name="connsiteY6" fmla="*/ 675218 h 1220259"/>
              <a:gd name="connsiteX0" fmla="*/ 0 w 9144000"/>
              <a:gd name="connsiteY0" fmla="*/ 675218 h 1175809"/>
              <a:gd name="connsiteX1" fmla="*/ 0 w 9144000"/>
              <a:gd name="connsiteY1" fmla="*/ 319617 h 1175809"/>
              <a:gd name="connsiteX2" fmla="*/ 4889500 w 9144000"/>
              <a:gd name="connsiteY2" fmla="*/ 306917 h 1175809"/>
              <a:gd name="connsiteX3" fmla="*/ 9144000 w 9144000"/>
              <a:gd name="connsiteY3" fmla="*/ 586318 h 1175809"/>
              <a:gd name="connsiteX4" fmla="*/ 9144000 w 9144000"/>
              <a:gd name="connsiteY4" fmla="*/ 719668 h 1175809"/>
              <a:gd name="connsiteX5" fmla="*/ 2713038 w 9144000"/>
              <a:gd name="connsiteY5" fmla="*/ 319618 h 1175809"/>
              <a:gd name="connsiteX6" fmla="*/ 0 w 9144000"/>
              <a:gd name="connsiteY6" fmla="*/ 675218 h 1175809"/>
              <a:gd name="connsiteX0" fmla="*/ 0 w 9144000"/>
              <a:gd name="connsiteY0" fmla="*/ 675218 h 1250421"/>
              <a:gd name="connsiteX1" fmla="*/ 0 w 9144000"/>
              <a:gd name="connsiteY1" fmla="*/ 319617 h 1250421"/>
              <a:gd name="connsiteX2" fmla="*/ 4889500 w 9144000"/>
              <a:gd name="connsiteY2" fmla="*/ 306917 h 1250421"/>
              <a:gd name="connsiteX3" fmla="*/ 9144000 w 9144000"/>
              <a:gd name="connsiteY3" fmla="*/ 586318 h 1250421"/>
              <a:gd name="connsiteX4" fmla="*/ 9144000 w 9144000"/>
              <a:gd name="connsiteY4" fmla="*/ 719668 h 1250421"/>
              <a:gd name="connsiteX5" fmla="*/ 2713038 w 9144000"/>
              <a:gd name="connsiteY5" fmla="*/ 319618 h 1250421"/>
              <a:gd name="connsiteX6" fmla="*/ 0 w 9144000"/>
              <a:gd name="connsiteY6" fmla="*/ 675218 h 1250421"/>
              <a:gd name="connsiteX0" fmla="*/ 0 w 9144000"/>
              <a:gd name="connsiteY0" fmla="*/ 675218 h 1117071"/>
              <a:gd name="connsiteX1" fmla="*/ 0 w 9144000"/>
              <a:gd name="connsiteY1" fmla="*/ 319617 h 1117071"/>
              <a:gd name="connsiteX2" fmla="*/ 4889500 w 9144000"/>
              <a:gd name="connsiteY2" fmla="*/ 306917 h 1117071"/>
              <a:gd name="connsiteX3" fmla="*/ 9144000 w 9144000"/>
              <a:gd name="connsiteY3" fmla="*/ 586318 h 1117071"/>
              <a:gd name="connsiteX4" fmla="*/ 9144000 w 9144000"/>
              <a:gd name="connsiteY4" fmla="*/ 719668 h 1117071"/>
              <a:gd name="connsiteX5" fmla="*/ 2713038 w 9144000"/>
              <a:gd name="connsiteY5" fmla="*/ 319618 h 1117071"/>
              <a:gd name="connsiteX6" fmla="*/ 0 w 9144000"/>
              <a:gd name="connsiteY6" fmla="*/ 675218 h 1117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1117071">
                <a:moveTo>
                  <a:pt x="0" y="675218"/>
                </a:moveTo>
                <a:lnTo>
                  <a:pt x="0" y="319617"/>
                </a:lnTo>
                <a:cubicBezTo>
                  <a:pt x="1921933" y="29634"/>
                  <a:pt x="3196167" y="0"/>
                  <a:pt x="4889500" y="306917"/>
                </a:cubicBezTo>
                <a:cubicBezTo>
                  <a:pt x="7531100" y="868362"/>
                  <a:pt x="7613650" y="753535"/>
                  <a:pt x="9144000" y="586318"/>
                </a:cubicBezTo>
                <a:lnTo>
                  <a:pt x="9144000" y="719668"/>
                </a:lnTo>
                <a:cubicBezTo>
                  <a:pt x="6287029" y="1117071"/>
                  <a:pt x="4896909" y="196851"/>
                  <a:pt x="2713038" y="319618"/>
                </a:cubicBezTo>
                <a:cubicBezTo>
                  <a:pt x="1008592" y="421218"/>
                  <a:pt x="904346" y="541868"/>
                  <a:pt x="0" y="675218"/>
                </a:cubicBezTo>
                <a:close/>
              </a:path>
            </a:pathLst>
          </a:custGeom>
          <a:gradFill flip="none" rotWithShape="1">
            <a:gsLst>
              <a:gs pos="0">
                <a:srgbClr val="C5C5C5"/>
              </a:gs>
              <a:gs pos="67000">
                <a:srgbClr val="B2B2B2"/>
              </a:gs>
              <a:gs pos="82001">
                <a:srgbClr val="777777"/>
              </a:gs>
              <a:gs pos="100000">
                <a:srgbClr val="EAEAEA"/>
              </a:gs>
            </a:gsLst>
            <a:lin ang="0" scaled="1"/>
            <a:tileRect/>
          </a:gradFill>
          <a:ln w="38100">
            <a:solidFill>
              <a:schemeClr val="bg1"/>
            </a:solidFill>
          </a:ln>
          <a:effectLst>
            <a:outerShdw dist="38100" dir="2700000" algn="tl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w="508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모서리가 둥근 사각형 설명선 48"/>
          <p:cNvSpPr/>
          <p:nvPr/>
        </p:nvSpPr>
        <p:spPr>
          <a:xfrm>
            <a:off x="1835696" y="4930282"/>
            <a:ext cx="3816424" cy="720080"/>
          </a:xfrm>
          <a:prstGeom prst="wedgeRoundRectCallout">
            <a:avLst>
              <a:gd name="adj1" fmla="val -8304"/>
              <a:gd name="adj2" fmla="val -125990"/>
              <a:gd name="adj3" fmla="val 16667"/>
            </a:avLst>
          </a:prstGeom>
          <a:gradFill flip="none" rotWithShape="1"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63500" h="635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Applied KIPO’s self-developed XML Schema </a:t>
            </a:r>
          </a:p>
          <a:p>
            <a:pPr algn="ctr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(with necessary modifications of ST.36 DTD)</a:t>
            </a:r>
            <a:endParaRPr lang="ko-KR" alt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HY견고딕" pitchFamily="18" charset="-127"/>
              <a:cs typeface="Arial" pitchFamily="34" charset="0"/>
            </a:endParaRPr>
          </a:p>
        </p:txBody>
      </p:sp>
      <p:sp>
        <p:nvSpPr>
          <p:cNvPr id="50" name="모서리가 둥근 사각형 설명선 49"/>
          <p:cNvSpPr/>
          <p:nvPr/>
        </p:nvSpPr>
        <p:spPr>
          <a:xfrm>
            <a:off x="622300" y="2357430"/>
            <a:ext cx="3235320" cy="764260"/>
          </a:xfrm>
          <a:prstGeom prst="wedgeRoundRectCallout">
            <a:avLst>
              <a:gd name="adj1" fmla="val -36674"/>
              <a:gd name="adj2" fmla="val 106956"/>
              <a:gd name="adj3" fmla="val 16667"/>
            </a:avLst>
          </a:prstGeom>
          <a:gradFill flip="none" rotWithShape="1"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63500" h="635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Adopted WIPO Standard ST.32 (SGML DTD) </a:t>
            </a:r>
          </a:p>
        </p:txBody>
      </p:sp>
      <p:grpSp>
        <p:nvGrpSpPr>
          <p:cNvPr id="51" name="그룹 31"/>
          <p:cNvGrpSpPr/>
          <p:nvPr/>
        </p:nvGrpSpPr>
        <p:grpSpPr>
          <a:xfrm>
            <a:off x="438150" y="3796078"/>
            <a:ext cx="1124584" cy="622300"/>
            <a:chOff x="438150" y="3562350"/>
            <a:chExt cx="1124584" cy="622300"/>
          </a:xfrm>
        </p:grpSpPr>
        <p:sp>
          <p:nvSpPr>
            <p:cNvPr id="52" name="타원 51"/>
            <p:cNvSpPr/>
            <p:nvPr/>
          </p:nvSpPr>
          <p:spPr>
            <a:xfrm>
              <a:off x="438150" y="3562350"/>
              <a:ext cx="1124584" cy="6223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타원 52"/>
            <p:cNvSpPr/>
            <p:nvPr/>
          </p:nvSpPr>
          <p:spPr>
            <a:xfrm>
              <a:off x="522647" y="3616325"/>
              <a:ext cx="974639" cy="539327"/>
            </a:xfrm>
            <a:prstGeom prst="ellipse">
              <a:avLst/>
            </a:prstGeom>
            <a:gradFill flip="none" rotWithShape="1">
              <a:gsLst>
                <a:gs pos="0">
                  <a:srgbClr val="595959"/>
                </a:gs>
                <a:gs pos="35000">
                  <a:srgbClr val="A6A6A6"/>
                </a:gs>
                <a:gs pos="100000">
                  <a:srgbClr val="BFBFBF"/>
                </a:gs>
              </a:gsLst>
              <a:lin ang="13500000" scaled="1"/>
              <a:tileRect/>
            </a:gradFill>
            <a:ln w="12700">
              <a:noFill/>
            </a:ln>
            <a:effectLst>
              <a:outerShdw dist="38100" dir="2700000" algn="tl" rotWithShape="0">
                <a:schemeClr val="bg1">
                  <a:lumMod val="50000"/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 w="1016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36575" y="3694456"/>
              <a:ext cx="933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1999</a:t>
              </a:r>
              <a:endParaRPr lang="ko-KR" alt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5" name="그룹 33"/>
          <p:cNvGrpSpPr/>
          <p:nvPr/>
        </p:nvGrpSpPr>
        <p:grpSpPr>
          <a:xfrm>
            <a:off x="2843808" y="3580190"/>
            <a:ext cx="1263650" cy="699253"/>
            <a:chOff x="3575050" y="3213099"/>
            <a:chExt cx="1263650" cy="699253"/>
          </a:xfrm>
        </p:grpSpPr>
        <p:sp>
          <p:nvSpPr>
            <p:cNvPr id="56" name="타원 55"/>
            <p:cNvSpPr/>
            <p:nvPr/>
          </p:nvSpPr>
          <p:spPr>
            <a:xfrm>
              <a:off x="3575050" y="3213099"/>
              <a:ext cx="1263650" cy="69925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타원 56"/>
            <p:cNvSpPr/>
            <p:nvPr/>
          </p:nvSpPr>
          <p:spPr>
            <a:xfrm>
              <a:off x="3668818" y="3272204"/>
              <a:ext cx="1095163" cy="606019"/>
            </a:xfrm>
            <a:prstGeom prst="ellipse">
              <a:avLst/>
            </a:prstGeom>
            <a:gradFill flip="none" rotWithShape="1">
              <a:gsLst>
                <a:gs pos="0">
                  <a:srgbClr val="595959"/>
                </a:gs>
                <a:gs pos="35000">
                  <a:srgbClr val="A6A6A6"/>
                </a:gs>
                <a:gs pos="100000">
                  <a:srgbClr val="BFBFBF"/>
                </a:gs>
              </a:gsLst>
              <a:lin ang="13500000" scaled="1"/>
              <a:tileRect/>
            </a:gradFill>
            <a:ln w="12700">
              <a:noFill/>
            </a:ln>
            <a:effectLst>
              <a:outerShdw dist="38100" dir="2700000" algn="tl" rotWithShape="0">
                <a:schemeClr val="bg1">
                  <a:lumMod val="50000"/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 w="1016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736975" y="3374965"/>
              <a:ext cx="9334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2005</a:t>
              </a:r>
              <a:endParaRPr lang="ko-KR" altLang="en-US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9" name="모서리가 둥근 사각형 설명선 58"/>
          <p:cNvSpPr/>
          <p:nvPr/>
        </p:nvSpPr>
        <p:spPr>
          <a:xfrm>
            <a:off x="4643438" y="2071678"/>
            <a:ext cx="4069821" cy="806646"/>
          </a:xfrm>
          <a:prstGeom prst="wedgeRoundRectCallout">
            <a:avLst>
              <a:gd name="adj1" fmla="val -27545"/>
              <a:gd name="adj2" fmla="val 75818"/>
              <a:gd name="adj3" fmla="val 16667"/>
            </a:avLst>
          </a:prstGeom>
          <a:gradFill flip="none" rotWithShape="1"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63500" h="635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Introduced CAF (Common Application Format)</a:t>
            </a:r>
            <a:endParaRPr lang="ko-KR" alt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HY견고딕" pitchFamily="18" charset="-127"/>
              <a:cs typeface="Arial" pitchFamily="34" charset="0"/>
            </a:endParaRPr>
          </a:p>
        </p:txBody>
      </p:sp>
      <p:grpSp>
        <p:nvGrpSpPr>
          <p:cNvPr id="60" name="그룹 33"/>
          <p:cNvGrpSpPr/>
          <p:nvPr/>
        </p:nvGrpSpPr>
        <p:grpSpPr>
          <a:xfrm>
            <a:off x="5436096" y="3295028"/>
            <a:ext cx="1263650" cy="699253"/>
            <a:chOff x="3575050" y="3213099"/>
            <a:chExt cx="1263650" cy="699253"/>
          </a:xfrm>
        </p:grpSpPr>
        <p:sp>
          <p:nvSpPr>
            <p:cNvPr id="61" name="타원 60"/>
            <p:cNvSpPr/>
            <p:nvPr/>
          </p:nvSpPr>
          <p:spPr>
            <a:xfrm>
              <a:off x="3575050" y="3213099"/>
              <a:ext cx="1263650" cy="69925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타원 61"/>
            <p:cNvSpPr/>
            <p:nvPr/>
          </p:nvSpPr>
          <p:spPr>
            <a:xfrm>
              <a:off x="3668818" y="3272204"/>
              <a:ext cx="1095163" cy="606019"/>
            </a:xfrm>
            <a:prstGeom prst="ellipse">
              <a:avLst/>
            </a:prstGeom>
            <a:gradFill flip="none" rotWithShape="1">
              <a:gsLst>
                <a:gs pos="0">
                  <a:srgbClr val="595959"/>
                </a:gs>
                <a:gs pos="35000">
                  <a:srgbClr val="A6A6A6"/>
                </a:gs>
                <a:gs pos="100000">
                  <a:srgbClr val="BFBFBF"/>
                </a:gs>
              </a:gsLst>
              <a:lin ang="13500000" scaled="1"/>
              <a:tileRect/>
            </a:gradFill>
            <a:ln w="12700">
              <a:noFill/>
            </a:ln>
            <a:effectLst>
              <a:outerShdw dist="38100" dir="2700000" algn="tl" rotWithShape="0">
                <a:schemeClr val="bg1">
                  <a:lumMod val="50000"/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 w="1016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36975" y="3374965"/>
              <a:ext cx="9334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2010</a:t>
              </a:r>
              <a:endParaRPr lang="ko-KR" altLang="en-US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4" name="그룹 63"/>
          <p:cNvGrpSpPr/>
          <p:nvPr/>
        </p:nvGrpSpPr>
        <p:grpSpPr>
          <a:xfrm>
            <a:off x="7668344" y="3392429"/>
            <a:ext cx="1263650" cy="699253"/>
            <a:chOff x="3575050" y="3213099"/>
            <a:chExt cx="1263650" cy="699253"/>
          </a:xfrm>
        </p:grpSpPr>
        <p:sp>
          <p:nvSpPr>
            <p:cNvPr id="65" name="타원 64"/>
            <p:cNvSpPr/>
            <p:nvPr/>
          </p:nvSpPr>
          <p:spPr>
            <a:xfrm>
              <a:off x="3575050" y="3213099"/>
              <a:ext cx="1263650" cy="69925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타원 65"/>
            <p:cNvSpPr/>
            <p:nvPr/>
          </p:nvSpPr>
          <p:spPr>
            <a:xfrm>
              <a:off x="3668818" y="3272204"/>
              <a:ext cx="1095163" cy="606019"/>
            </a:xfrm>
            <a:prstGeom prst="ellipse">
              <a:avLst/>
            </a:prstGeom>
            <a:gradFill flip="none" rotWithShape="1">
              <a:gsLst>
                <a:gs pos="0">
                  <a:srgbClr val="595959"/>
                </a:gs>
                <a:gs pos="35000">
                  <a:srgbClr val="A6A6A6"/>
                </a:gs>
                <a:gs pos="100000">
                  <a:srgbClr val="BFBFBF"/>
                </a:gs>
              </a:gsLst>
              <a:lin ang="13500000" scaled="1"/>
              <a:tileRect/>
            </a:gradFill>
            <a:ln w="12700">
              <a:noFill/>
            </a:ln>
            <a:effectLst>
              <a:outerShdw dist="38100" dir="2700000" algn="tl" rotWithShape="0">
                <a:schemeClr val="bg1">
                  <a:lumMod val="50000"/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 w="1016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736975" y="3374965"/>
              <a:ext cx="9334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2013~</a:t>
              </a:r>
              <a:endParaRPr lang="ko-KR" altLang="en-US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8" name="모서리가 둥근 사각형 설명선 67"/>
          <p:cNvSpPr/>
          <p:nvPr/>
        </p:nvSpPr>
        <p:spPr>
          <a:xfrm>
            <a:off x="5868144" y="4428724"/>
            <a:ext cx="3024336" cy="735373"/>
          </a:xfrm>
          <a:prstGeom prst="wedgeRoundRectCallout">
            <a:avLst>
              <a:gd name="adj1" fmla="val 23616"/>
              <a:gd name="adj2" fmla="val -74542"/>
              <a:gd name="adj3" fmla="val 16667"/>
            </a:avLst>
          </a:prstGeom>
          <a:gradFill flip="none" rotWithShape="1"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63500" h="635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Plan to disseminate XML4IP(ST. 96)-based DB</a:t>
            </a:r>
            <a:endParaRPr lang="ko-KR" alt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HY견고딕" pitchFamily="18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332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6369" y="145051"/>
            <a:ext cx="53277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II. </a:t>
            </a:r>
            <a:r>
              <a:rPr lang="en-US" altLang="ko-K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Activities</a:t>
            </a:r>
          </a:p>
          <a:p>
            <a:pPr lvl="0"/>
            <a:endParaRPr lang="en-US" altLang="ko-K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HY견고딕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48" name="내용 개체 틀 17"/>
          <p:cNvSpPr txBox="1">
            <a:spLocks/>
          </p:cNvSpPr>
          <p:nvPr/>
        </p:nvSpPr>
        <p:spPr bwMode="auto">
          <a:xfrm>
            <a:off x="326880" y="1000108"/>
            <a:ext cx="6336000" cy="544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/>
          <a:lstStyle/>
          <a:p>
            <a:pPr marL="414502" indent="-414502"/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  <a:sym typeface="Wingdings 3" pitchFamily="18" charset="2"/>
              </a:rPr>
              <a:t>1. Activities in 2013</a:t>
            </a:r>
            <a:endParaRPr lang="ko-KR" alt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  <a:sym typeface="Wingdings 3" pitchFamily="18" charset="2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467544" y="1916832"/>
            <a:ext cx="8214993" cy="3917787"/>
            <a:chOff x="677487" y="1916832"/>
            <a:chExt cx="7787889" cy="3576173"/>
          </a:xfrm>
        </p:grpSpPr>
        <p:sp>
          <p:nvSpPr>
            <p:cNvPr id="51" name="직사각형 50"/>
            <p:cNvSpPr/>
            <p:nvPr/>
          </p:nvSpPr>
          <p:spPr>
            <a:xfrm>
              <a:off x="827584" y="4413820"/>
              <a:ext cx="2880909" cy="6463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en-US" altLang="ko-KR" sz="1200" b="1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anose="020B0604020202020204" pitchFamily="34" charset="0"/>
                  <a:ea typeface="나눔고딕 ExtraBold" pitchFamily="50" charset="-127"/>
                  <a:cs typeface="Arial" panose="020B0604020202020204" pitchFamily="34" charset="0"/>
                </a:rPr>
                <a:t>Bibliographic data, except for trademark sample images</a:t>
              </a:r>
            </a:p>
          </p:txBody>
        </p:sp>
        <p:sp>
          <p:nvSpPr>
            <p:cNvPr id="52" name="모서리가 둥근 직사각형 51"/>
            <p:cNvSpPr/>
            <p:nvPr/>
          </p:nvSpPr>
          <p:spPr>
            <a:xfrm>
              <a:off x="5587172" y="3871326"/>
              <a:ext cx="2815200" cy="413107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50000"/>
              </a:schemeClr>
            </a:solidFill>
            <a:ln w="9525">
              <a:solidFill>
                <a:schemeClr val="accent3">
                  <a:lumMod val="75000"/>
                </a:schemeClr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모서리가 둥근 직사각형 52"/>
            <p:cNvSpPr/>
            <p:nvPr/>
          </p:nvSpPr>
          <p:spPr>
            <a:xfrm>
              <a:off x="7979230" y="3801978"/>
              <a:ext cx="455956" cy="532651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50000"/>
              </a:schemeClr>
            </a:solidFill>
            <a:ln w="9525">
              <a:solidFill>
                <a:schemeClr val="accent3">
                  <a:lumMod val="75000"/>
                </a:schemeClr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모서리가 둥근 직사각형 53"/>
            <p:cNvSpPr/>
            <p:nvPr/>
          </p:nvSpPr>
          <p:spPr>
            <a:xfrm>
              <a:off x="8035733" y="3872016"/>
              <a:ext cx="339789" cy="40972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accent3">
                  <a:lumMod val="75000"/>
                </a:schemeClr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06813" y="3872024"/>
              <a:ext cx="406631" cy="384721"/>
            </a:xfrm>
            <a:prstGeom prst="rect">
              <a:avLst/>
            </a:prstGeom>
            <a:noFill/>
            <a:effectLst>
              <a:outerShdw blurRad="1905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900" dirty="0">
                  <a:solidFill>
                    <a:schemeClr val="accent5">
                      <a:lumMod val="50000"/>
                    </a:schemeClr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Arial" panose="020B0604020202020204" pitchFamily="34" charset="0"/>
                  <a:ea typeface="HY헤드라인M" pitchFamily="18" charset="-127"/>
                  <a:cs typeface="Arial" panose="020B0604020202020204" pitchFamily="34" charset="0"/>
                </a:rPr>
                <a:t>4</a:t>
              </a:r>
              <a:endParaRPr lang="en-US" altLang="ko-KR" sz="19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56" name="TextBox 26"/>
            <p:cNvSpPr txBox="1"/>
            <p:nvPr/>
          </p:nvSpPr>
          <p:spPr>
            <a:xfrm>
              <a:off x="5618381" y="3943769"/>
              <a:ext cx="2454081" cy="261610"/>
            </a:xfrm>
            <a:prstGeom prst="rect">
              <a:avLst/>
            </a:prstGeom>
            <a:noFill/>
            <a:effectLst>
              <a:outerShdw blurRad="1905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altLang="ko-KR" sz="1100" b="1" spc="50" dirty="0" smtClean="0">
                  <a:ln w="11430"/>
                  <a:solidFill>
                    <a:schemeClr val="accent5">
                      <a:lumMod val="25000"/>
                    </a:schemeClr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Changes in grant holders</a:t>
              </a:r>
            </a:p>
          </p:txBody>
        </p:sp>
        <p:sp>
          <p:nvSpPr>
            <p:cNvPr id="57" name="모서리가 둥근 직사각형 56"/>
            <p:cNvSpPr/>
            <p:nvPr/>
          </p:nvSpPr>
          <p:spPr>
            <a:xfrm>
              <a:off x="807246" y="3867071"/>
              <a:ext cx="2815200" cy="41310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5400000" scaled="0"/>
            </a:gradFill>
            <a:ln w="9525">
              <a:solidFill>
                <a:schemeClr val="accent2">
                  <a:lumMod val="75000"/>
                </a:schemeClr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8" name="그룹 75"/>
            <p:cNvGrpSpPr>
              <a:grpSpLocks noChangeAspect="1"/>
            </p:cNvGrpSpPr>
            <p:nvPr/>
          </p:nvGrpSpPr>
          <p:grpSpPr>
            <a:xfrm>
              <a:off x="710820" y="3791173"/>
              <a:ext cx="455956" cy="549801"/>
              <a:chOff x="308514" y="845338"/>
              <a:chExt cx="565200" cy="565200"/>
            </a:xfrm>
          </p:grpSpPr>
          <p:sp>
            <p:nvSpPr>
              <p:cNvPr id="59" name="모서리가 둥근 직사각형 58"/>
              <p:cNvSpPr/>
              <p:nvPr/>
            </p:nvSpPr>
            <p:spPr>
              <a:xfrm>
                <a:off x="308514" y="845338"/>
                <a:ext cx="565200" cy="56520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 scaled="0"/>
              </a:gradFill>
              <a:ln w="9525">
                <a:solidFill>
                  <a:schemeClr val="accent2">
                    <a:lumMod val="75000"/>
                  </a:schemeClr>
                </a:solidFill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" name="모서리가 둥근 직사각형 59"/>
              <p:cNvSpPr/>
              <p:nvPr/>
            </p:nvSpPr>
            <p:spPr>
              <a:xfrm>
                <a:off x="378555" y="917338"/>
                <a:ext cx="421200" cy="4212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accent2">
                    <a:lumMod val="75000"/>
                  </a:schemeClr>
                </a:solidFill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42706" y="921543"/>
                <a:ext cx="504057" cy="395496"/>
              </a:xfrm>
              <a:prstGeom prst="rect">
                <a:avLst/>
              </a:prstGeom>
              <a:noFill/>
              <a:effectLst>
                <a:outerShdw blurRad="1905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900" dirty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63500" sx="102000" sy="102000" algn="ctr" rotWithShape="0">
                        <a:prstClr val="black">
                          <a:alpha val="40000"/>
                        </a:prstClr>
                      </a:outerShdw>
                    </a:effectLst>
                    <a:latin typeface="Arial" panose="020B0604020202020204" pitchFamily="34" charset="0"/>
                    <a:ea typeface="HY헤드라인M" pitchFamily="18" charset="-127"/>
                    <a:cs typeface="Arial" panose="020B0604020202020204" pitchFamily="34" charset="0"/>
                  </a:rPr>
                  <a:t>3</a:t>
                </a:r>
                <a:endParaRPr lang="en-US" altLang="ko-KR" sz="1900" dirty="0" smtClean="0">
                  <a:solidFill>
                    <a:schemeClr val="accent2">
                      <a:lumMod val="75000"/>
                    </a:schemeClr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Arial" panose="020B0604020202020204" pitchFamily="34" charset="0"/>
                  <a:ea typeface="HY헤드라인M" pitchFamily="18" charset="-127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2" name="TextBox 25"/>
            <p:cNvSpPr txBox="1"/>
            <p:nvPr/>
          </p:nvSpPr>
          <p:spPr>
            <a:xfrm>
              <a:off x="1043608" y="3913662"/>
              <a:ext cx="2997546" cy="238799"/>
            </a:xfrm>
            <a:prstGeom prst="rect">
              <a:avLst/>
            </a:prstGeom>
            <a:noFill/>
            <a:effectLst>
              <a:outerShdw blurRad="1905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altLang="ko-KR" sz="1100" b="1" dirty="0" smtClean="0">
                  <a:ln w="11430"/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   Trademark bibliographic data </a:t>
              </a:r>
            </a:p>
          </p:txBody>
        </p:sp>
        <p:sp>
          <p:nvSpPr>
            <p:cNvPr id="63" name="모서리가 둥근 직사각형 62"/>
            <p:cNvSpPr/>
            <p:nvPr/>
          </p:nvSpPr>
          <p:spPr>
            <a:xfrm>
              <a:off x="5563894" y="2084155"/>
              <a:ext cx="2815200" cy="413107"/>
            </a:xfrm>
            <a:prstGeom prst="roundRect">
              <a:avLst>
                <a:gd name="adj" fmla="val 50000"/>
              </a:avLst>
            </a:prstGeom>
            <a:solidFill>
              <a:srgbClr val="FFCC66">
                <a:alpha val="76863"/>
              </a:srgbClr>
            </a:solidFill>
            <a:ln w="9525">
              <a:solidFill>
                <a:schemeClr val="accent1">
                  <a:lumMod val="75000"/>
                </a:schemeClr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모서리가 둥근 직사각형 11"/>
            <p:cNvSpPr/>
            <p:nvPr/>
          </p:nvSpPr>
          <p:spPr>
            <a:xfrm>
              <a:off x="8011035" y="2008257"/>
              <a:ext cx="454341" cy="549801"/>
            </a:xfrm>
            <a:prstGeom prst="roundRect">
              <a:avLst>
                <a:gd name="adj" fmla="val 50000"/>
              </a:avLst>
            </a:prstGeom>
            <a:solidFill>
              <a:srgbClr val="FFCC66"/>
            </a:solidFill>
            <a:ln w="9525">
              <a:solidFill>
                <a:schemeClr val="accent1">
                  <a:lumMod val="75000"/>
                </a:schemeClr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모서리가 둥근 직사각형 12"/>
            <p:cNvSpPr/>
            <p:nvPr/>
          </p:nvSpPr>
          <p:spPr>
            <a:xfrm>
              <a:off x="8067338" y="2078295"/>
              <a:ext cx="338585" cy="40972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accent1">
                  <a:lumMod val="75000"/>
                </a:schemeClr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TextBox 13"/>
            <p:cNvSpPr txBox="1"/>
            <p:nvPr/>
          </p:nvSpPr>
          <p:spPr>
            <a:xfrm>
              <a:off x="8038521" y="2078303"/>
              <a:ext cx="405191" cy="384721"/>
            </a:xfrm>
            <a:prstGeom prst="rect">
              <a:avLst/>
            </a:prstGeom>
            <a:noFill/>
            <a:effectLst>
              <a:outerShdw blurRad="1905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900" dirty="0">
                  <a:solidFill>
                    <a:srgbClr val="FFCC66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Arial" panose="020B0604020202020204" pitchFamily="34" charset="0"/>
                  <a:ea typeface="HY헤드라인M" pitchFamily="18" charset="-127"/>
                  <a:cs typeface="Arial" panose="020B0604020202020204" pitchFamily="34" charset="0"/>
                </a:rPr>
                <a:t>2</a:t>
              </a:r>
              <a:endParaRPr lang="en-US" altLang="ko-KR" sz="1900" dirty="0" smtClean="0">
                <a:solidFill>
                  <a:srgbClr val="FFCC66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68" name="직사각형 67"/>
            <p:cNvSpPr/>
            <p:nvPr/>
          </p:nvSpPr>
          <p:spPr>
            <a:xfrm>
              <a:off x="5708641" y="4397339"/>
              <a:ext cx="2712325" cy="1095666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en-US" altLang="ko-KR" sz="1200" b="1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anose="020B0604020202020204" pitchFamily="34" charset="0"/>
                  <a:ea typeface="나눔고딕 ExtraBold" pitchFamily="50" charset="-127"/>
                  <a:cs typeface="Arial" panose="020B0604020202020204" pitchFamily="34" charset="0"/>
                </a:rPr>
                <a:t>Construction of a database for data on changes in grant holders by transfer of right after the initial registration</a:t>
              </a:r>
            </a:p>
          </p:txBody>
        </p:sp>
        <p:sp>
          <p:nvSpPr>
            <p:cNvPr id="69" name="직사각형 68"/>
            <p:cNvSpPr/>
            <p:nvPr/>
          </p:nvSpPr>
          <p:spPr>
            <a:xfrm>
              <a:off x="5796136" y="2545510"/>
              <a:ext cx="2588454" cy="1200329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en-US" altLang="ko-KR" sz="1200" b="1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anose="020B0604020202020204" pitchFamily="34" charset="0"/>
                  <a:ea typeface="나눔고딕 ExtraBold" pitchFamily="50" charset="-127"/>
                  <a:cs typeface="Arial" panose="020B0604020202020204" pitchFamily="34" charset="0"/>
                </a:rPr>
                <a:t>Legal status information of administrative processes such as application, examination, registration and trial</a:t>
              </a:r>
            </a:p>
          </p:txBody>
        </p:sp>
        <p:sp>
          <p:nvSpPr>
            <p:cNvPr id="70" name="모서리가 둥근 직사각형 69"/>
            <p:cNvSpPr/>
            <p:nvPr/>
          </p:nvSpPr>
          <p:spPr>
            <a:xfrm>
              <a:off x="829725" y="2064549"/>
              <a:ext cx="2813580" cy="414091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929292"/>
                </a:gs>
                <a:gs pos="100000">
                  <a:srgbClr val="5F5F5F"/>
                </a:gs>
              </a:gsLst>
              <a:lin ang="5400000" scaled="0"/>
            </a:gradFill>
            <a:ln w="9525">
              <a:solidFill>
                <a:srgbClr val="333333"/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1" name="그룹 71"/>
            <p:cNvGrpSpPr>
              <a:grpSpLocks noChangeAspect="1"/>
            </p:cNvGrpSpPr>
            <p:nvPr/>
          </p:nvGrpSpPr>
          <p:grpSpPr>
            <a:xfrm>
              <a:off x="677487" y="1989183"/>
              <a:ext cx="455956" cy="551110"/>
              <a:chOff x="308514" y="845338"/>
              <a:chExt cx="565200" cy="565200"/>
            </a:xfrm>
          </p:grpSpPr>
          <p:sp>
            <p:nvSpPr>
              <p:cNvPr id="72" name="모서리가 둥근 직사각형 71"/>
              <p:cNvSpPr/>
              <p:nvPr/>
            </p:nvSpPr>
            <p:spPr>
              <a:xfrm>
                <a:off x="308514" y="845338"/>
                <a:ext cx="565200" cy="56520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929292"/>
                  </a:gs>
                  <a:gs pos="100000">
                    <a:srgbClr val="5F5F5F"/>
                  </a:gs>
                </a:gsLst>
                <a:lin ang="5400000" scaled="0"/>
              </a:gradFill>
              <a:ln w="9525">
                <a:solidFill>
                  <a:srgbClr val="333333"/>
                </a:solidFill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" name="모서리가 둥근 직사각형 72"/>
              <p:cNvSpPr/>
              <p:nvPr/>
            </p:nvSpPr>
            <p:spPr>
              <a:xfrm>
                <a:off x="378555" y="917338"/>
                <a:ext cx="421200" cy="4212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rgbClr val="333333"/>
                </a:solidFill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342706" y="924172"/>
                <a:ext cx="504057" cy="394557"/>
              </a:xfrm>
              <a:prstGeom prst="rect">
                <a:avLst/>
              </a:prstGeom>
              <a:noFill/>
              <a:effectLst>
                <a:outerShdw blurRad="1905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900" dirty="0">
                    <a:solidFill>
                      <a:schemeClr val="bg2">
                        <a:lumMod val="25000"/>
                      </a:schemeClr>
                    </a:solidFill>
                    <a:effectLst>
                      <a:outerShdw blurRad="63500" sx="102000" sy="102000" algn="ctr" rotWithShape="0">
                        <a:prstClr val="black">
                          <a:alpha val="40000"/>
                        </a:prstClr>
                      </a:outerShdw>
                    </a:effectLst>
                    <a:latin typeface="Arial" panose="020B0604020202020204" pitchFamily="34" charset="0"/>
                    <a:ea typeface="HY헤드라인M" pitchFamily="18" charset="-127"/>
                    <a:cs typeface="Arial" panose="020B0604020202020204" pitchFamily="34" charset="0"/>
                  </a:rPr>
                  <a:t>1</a:t>
                </a:r>
                <a:endParaRPr lang="en-US" altLang="ko-KR" sz="1900" dirty="0" smtClean="0">
                  <a:solidFill>
                    <a:schemeClr val="bg2">
                      <a:lumMod val="25000"/>
                    </a:schemeClr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Arial" panose="020B0604020202020204" pitchFamily="34" charset="0"/>
                  <a:ea typeface="HY헤드라인M" pitchFamily="18" charset="-127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5" name="TextBox 74"/>
            <p:cNvSpPr txBox="1"/>
            <p:nvPr/>
          </p:nvSpPr>
          <p:spPr>
            <a:xfrm>
              <a:off x="5712400" y="2150614"/>
              <a:ext cx="2604016" cy="307777"/>
            </a:xfrm>
            <a:prstGeom prst="rect">
              <a:avLst/>
            </a:prstGeom>
            <a:noFill/>
            <a:effectLst>
              <a:outerShdw blurRad="1905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altLang="ko-KR" sz="1400" b="1" dirty="0" smtClean="0">
                  <a:ln w="11430"/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Legal status information</a:t>
              </a:r>
            </a:p>
          </p:txBody>
        </p:sp>
        <p:sp>
          <p:nvSpPr>
            <p:cNvPr id="76" name="도넛 75"/>
            <p:cNvSpPr/>
            <p:nvPr/>
          </p:nvSpPr>
          <p:spPr>
            <a:xfrm>
              <a:off x="3364802" y="1916832"/>
              <a:ext cx="2493082" cy="2578322"/>
            </a:xfrm>
            <a:prstGeom prst="donut">
              <a:avLst>
                <a:gd name="adj" fmla="val 2874"/>
              </a:avLst>
            </a:prstGeom>
            <a:solidFill>
              <a:srgbClr val="0070C0">
                <a:alpha val="62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940110" y="3052898"/>
              <a:ext cx="1329632" cy="615553"/>
            </a:xfrm>
            <a:prstGeom prst="rect">
              <a:avLst/>
            </a:prstGeom>
            <a:noFill/>
            <a:effectLst>
              <a:outerShdw blurRad="1905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altLang="ko-KR" sz="1700" b="1" spc="50" dirty="0" smtClean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anose="020B0604020202020204" pitchFamily="34" charset="0"/>
                  <a:ea typeface="HY견고딕" pitchFamily="18" charset="-127"/>
                  <a:cs typeface="Arial" panose="020B0604020202020204" pitchFamily="34" charset="0"/>
                </a:rPr>
                <a:t>’12</a:t>
              </a:r>
              <a:r>
                <a:rPr lang="ko-KR" altLang="en-US" sz="1700" b="1" spc="50" dirty="0" smtClean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anose="020B0604020202020204" pitchFamily="34" charset="0"/>
                  <a:ea typeface="HY견고딕" pitchFamily="18" charset="-127"/>
                  <a:cs typeface="Arial" panose="020B0604020202020204" pitchFamily="34" charset="0"/>
                </a:rPr>
                <a:t>년 </a:t>
              </a:r>
              <a:endParaRPr lang="en-US" altLang="ko-KR" sz="17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ea typeface="HY견고딕" pitchFamily="18" charset="-127"/>
                <a:cs typeface="Arial" panose="020B0604020202020204" pitchFamily="34" charset="0"/>
              </a:endParaRPr>
            </a:p>
            <a:p>
              <a:pPr algn="ctr"/>
              <a:r>
                <a:rPr lang="ko-KR" altLang="en-US" sz="1700" b="1" spc="50" dirty="0" smtClean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anose="020B0604020202020204" pitchFamily="34" charset="0"/>
                  <a:ea typeface="HY견고딕" pitchFamily="18" charset="-127"/>
                  <a:cs typeface="Arial" panose="020B0604020202020204" pitchFamily="34" charset="0"/>
                </a:rPr>
                <a:t>추진실적</a:t>
              </a:r>
              <a:endParaRPr lang="en-US" altLang="ko-KR" sz="17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ea typeface="HY견고딕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78" name="원형 77"/>
            <p:cNvSpPr/>
            <p:nvPr/>
          </p:nvSpPr>
          <p:spPr>
            <a:xfrm rot="5400000" flipH="1">
              <a:off x="3512622" y="2139811"/>
              <a:ext cx="2158854" cy="2100511"/>
            </a:xfrm>
            <a:prstGeom prst="pie">
              <a:avLst>
                <a:gd name="adj1" fmla="val 0"/>
                <a:gd name="adj2" fmla="val 5400000"/>
              </a:avLst>
            </a:prstGeom>
            <a:gradFill flip="none" rotWithShape="0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13500000" scaled="1"/>
              <a:tileRect/>
            </a:gradFill>
            <a:ln w="9525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원형 78"/>
            <p:cNvSpPr/>
            <p:nvPr/>
          </p:nvSpPr>
          <p:spPr>
            <a:xfrm flipH="1">
              <a:off x="3541794" y="2142511"/>
              <a:ext cx="2100511" cy="2158854"/>
            </a:xfrm>
            <a:prstGeom prst="pie">
              <a:avLst>
                <a:gd name="adj1" fmla="val 0"/>
                <a:gd name="adj2" fmla="val 5400000"/>
              </a:avLst>
            </a:prstGeom>
            <a:gradFill flip="none" rotWithShape="0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8100000" scaled="1"/>
              <a:tileRect/>
            </a:gradFill>
            <a:ln w="9525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원형 79"/>
            <p:cNvSpPr/>
            <p:nvPr/>
          </p:nvSpPr>
          <p:spPr>
            <a:xfrm rot="16200000">
              <a:off x="3536362" y="2139811"/>
              <a:ext cx="2158854" cy="2100511"/>
            </a:xfrm>
            <a:prstGeom prst="pie">
              <a:avLst>
                <a:gd name="adj1" fmla="val 0"/>
                <a:gd name="adj2" fmla="val 5400000"/>
              </a:avLst>
            </a:prstGeom>
            <a:solidFill>
              <a:srgbClr val="FFCC66">
                <a:alpha val="66000"/>
              </a:srgbClr>
            </a:solidFill>
            <a:ln w="9525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원형 80"/>
            <p:cNvSpPr/>
            <p:nvPr/>
          </p:nvSpPr>
          <p:spPr>
            <a:xfrm>
              <a:off x="3565533" y="2142511"/>
              <a:ext cx="2100511" cy="2158854"/>
            </a:xfrm>
            <a:prstGeom prst="pie">
              <a:avLst>
                <a:gd name="adj1" fmla="val 0"/>
                <a:gd name="adj2" fmla="val 5400000"/>
              </a:avLst>
            </a:prstGeom>
            <a:solidFill>
              <a:schemeClr val="accent5">
                <a:lumMod val="50000"/>
              </a:schemeClr>
            </a:solidFill>
            <a:ln w="9525"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타원 81"/>
            <p:cNvSpPr/>
            <p:nvPr/>
          </p:nvSpPr>
          <p:spPr>
            <a:xfrm>
              <a:off x="3806538" y="2376741"/>
              <a:ext cx="1598257" cy="1642650"/>
            </a:xfrm>
            <a:prstGeom prst="ellipse">
              <a:avLst/>
            </a:prstGeom>
            <a:gradFill flip="none" rotWithShape="1">
              <a:gsLst>
                <a:gs pos="0">
                  <a:srgbClr val="E8E8E8"/>
                </a:gs>
                <a:gs pos="100000">
                  <a:srgbClr val="F3F3F3"/>
                </a:gs>
              </a:gsLst>
              <a:lin ang="18900000" scaled="1"/>
              <a:tileRect/>
            </a:gradFill>
            <a:ln w="12700">
              <a:solidFill>
                <a:srgbClr val="FFFFFF"/>
              </a:solidFill>
            </a:ln>
            <a:effectLst>
              <a:outerShdw blurRad="127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타원 82"/>
            <p:cNvSpPr/>
            <p:nvPr/>
          </p:nvSpPr>
          <p:spPr>
            <a:xfrm>
              <a:off x="3893582" y="2463188"/>
              <a:ext cx="1420673" cy="1460132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  <a:ln w="9525">
              <a:solidFill>
                <a:schemeClr val="accent6">
                  <a:lumMod val="75000"/>
                </a:schemeClr>
              </a:solidFill>
            </a:ln>
            <a:effectLst>
              <a:outerShdw blurRad="63500" sx="101000" sy="101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원형 83"/>
            <p:cNvSpPr/>
            <p:nvPr/>
          </p:nvSpPr>
          <p:spPr>
            <a:xfrm>
              <a:off x="3901954" y="2463025"/>
              <a:ext cx="1420948" cy="1460416"/>
            </a:xfrm>
            <a:prstGeom prst="pie">
              <a:avLst>
                <a:gd name="adj1" fmla="val 10800000"/>
                <a:gd name="adj2" fmla="val 2603"/>
              </a:avLst>
            </a:prstGeom>
            <a:gradFill>
              <a:gsLst>
                <a:gs pos="0">
                  <a:srgbClr val="FFFFFF">
                    <a:alpha val="15000"/>
                  </a:srgbClr>
                </a:gs>
                <a:gs pos="100000">
                  <a:srgbClr val="FFFFFF">
                    <a:alpha val="15000"/>
                  </a:srgbClr>
                </a:gs>
              </a:gsLst>
              <a:lin ang="5400000" scaled="0"/>
            </a:gra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직사각형 84"/>
            <p:cNvSpPr/>
            <p:nvPr/>
          </p:nvSpPr>
          <p:spPr>
            <a:xfrm>
              <a:off x="3833971" y="2693982"/>
              <a:ext cx="1598257" cy="1107996"/>
            </a:xfrm>
            <a:prstGeom prst="rect">
              <a:avLst/>
            </a:prstGeom>
          </p:spPr>
          <p:txBody>
            <a:bodyPr wrap="square" lIns="0" tIns="0" rIns="0" bIns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1200" b="1" spc="50" dirty="0" smtClean="0">
                  <a:ln w="11430"/>
                  <a:latin typeface="Arial" panose="020B0604020202020204" pitchFamily="34" charset="0"/>
                  <a:cs typeface="Arial" panose="020B0604020202020204" pitchFamily="34" charset="0"/>
                </a:rPr>
                <a:t>Standardization  </a:t>
              </a:r>
              <a:br>
                <a:rPr lang="en-US" altLang="ko-KR" sz="1200" b="1" spc="50" dirty="0" smtClean="0">
                  <a:ln w="11430"/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ko-KR" sz="1200" b="1" spc="50" dirty="0" smtClean="0">
                  <a:ln w="11430"/>
                  <a:latin typeface="Arial" panose="020B0604020202020204" pitchFamily="34" charset="0"/>
                  <a:cs typeface="Arial" panose="020B0604020202020204" pitchFamily="34" charset="0"/>
                </a:rPr>
                <a:t>of KIPO’s Data 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ko-KR" sz="1200" b="1" spc="50" dirty="0" smtClean="0">
                  <a:ln w="11430"/>
                  <a:latin typeface="Arial" panose="020B0604020202020204" pitchFamily="34" charset="0"/>
                  <a:cs typeface="Arial" panose="020B0604020202020204" pitchFamily="34" charset="0"/>
                </a:rPr>
                <a:t>based on ST.96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ko-KR" sz="1200" b="1" spc="50" dirty="0" smtClean="0">
                  <a:ln w="11430"/>
                  <a:latin typeface="Arial" panose="020B0604020202020204" pitchFamily="34" charset="0"/>
                  <a:cs typeface="Arial" panose="020B0604020202020204" pitchFamily="34" charset="0"/>
                </a:rPr>
                <a:t>(2013)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187624" y="2042893"/>
              <a:ext cx="2304827" cy="430887"/>
            </a:xfrm>
            <a:prstGeom prst="rect">
              <a:avLst/>
            </a:prstGeom>
            <a:noFill/>
            <a:effectLst>
              <a:outerShdw blurRad="1905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Standardization of trademark gazettes</a:t>
              </a: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827584" y="2520619"/>
              <a:ext cx="2803987" cy="1200329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en-US" altLang="ko-KR" sz="1200" b="1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anose="020B0604020202020204" pitchFamily="34" charset="0"/>
                  <a:ea typeface="나눔고딕 ExtraBold" pitchFamily="50" charset="-127"/>
                  <a:cs typeface="Arial" panose="020B0604020202020204" pitchFamily="34" charset="0"/>
                </a:rPr>
                <a:t>Standardization of existing trademark gazettes </a:t>
              </a:r>
              <a:r>
                <a:rPr lang="en-US" altLang="ko-KR" sz="12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anose="020B0604020202020204" pitchFamily="34" charset="0"/>
                  <a:ea typeface="나눔고딕 ExtraBold" pitchFamily="50" charset="-127"/>
                  <a:cs typeface="Arial" panose="020B0604020202020204" pitchFamily="34" charset="0"/>
                </a:rPr>
                <a:t>(</a:t>
              </a:r>
              <a:r>
                <a:rPr lang="en-US" altLang="ko-KR" sz="1200" b="1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anose="020B0604020202020204" pitchFamily="34" charset="0"/>
                  <a:ea typeface="나눔고딕 ExtraBold" pitchFamily="50" charset="-127"/>
                  <a:cs typeface="Arial" panose="020B0604020202020204" pitchFamily="34" charset="0"/>
                </a:rPr>
                <a:t>SGML/XML</a:t>
              </a:r>
              <a:r>
                <a:rPr lang="en-US" altLang="ko-KR" sz="12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anose="020B0604020202020204" pitchFamily="34" charset="0"/>
                  <a:ea typeface="나눔고딕 ExtraBold" pitchFamily="50" charset="-127"/>
                  <a:cs typeface="Arial" panose="020B0604020202020204" pitchFamily="34" charset="0"/>
                </a:rPr>
                <a:t>)</a:t>
              </a:r>
              <a:r>
                <a:rPr lang="en-US" altLang="ko-KR" sz="1200" b="1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anose="020B0604020202020204" pitchFamily="34" charset="0"/>
                  <a:ea typeface="나눔고딕 ExtraBold" pitchFamily="50" charset="-127"/>
                  <a:cs typeface="Arial" panose="020B0604020202020204" pitchFamily="34" charset="0"/>
                </a:rPr>
                <a:t> from existing proprietary standards to ST.96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84679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내용 개체 틀 17"/>
          <p:cNvSpPr txBox="1">
            <a:spLocks/>
          </p:cNvSpPr>
          <p:nvPr/>
        </p:nvSpPr>
        <p:spPr bwMode="auto">
          <a:xfrm>
            <a:off x="479280" y="940498"/>
            <a:ext cx="6336000" cy="544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/>
          <a:lstStyle/>
          <a:p>
            <a:pPr marL="414502" indent="-414502"/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  <a:sym typeface="Wingdings 3" pitchFamily="18" charset="2"/>
              </a:rPr>
              <a:t>2. Activities in 2014</a:t>
            </a:r>
            <a:endParaRPr lang="ko-KR" alt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  <a:sym typeface="Wingdings 3" pitchFamily="18" charset="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6369" y="145051"/>
            <a:ext cx="53277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II. </a:t>
            </a:r>
            <a:r>
              <a:rPr lang="en-US" altLang="ko-K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Activities</a:t>
            </a:r>
          </a:p>
          <a:p>
            <a:pPr lvl="0"/>
            <a:endParaRPr lang="en-US" altLang="ko-K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HY견고딕" panose="02030600000101010101" pitchFamily="18" charset="-127"/>
              <a:cs typeface="Arial" panose="020B0604020202020204" pitchFamily="34" charset="0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338175" y="1677429"/>
            <a:ext cx="8554305" cy="4343859"/>
            <a:chOff x="677487" y="2584298"/>
            <a:chExt cx="8109355" cy="3629207"/>
          </a:xfrm>
        </p:grpSpPr>
        <p:sp>
          <p:nvSpPr>
            <p:cNvPr id="5" name="모서리가 둥근 직사각형 4"/>
            <p:cNvSpPr/>
            <p:nvPr/>
          </p:nvSpPr>
          <p:spPr>
            <a:xfrm>
              <a:off x="5587172" y="4538792"/>
              <a:ext cx="2815200" cy="413107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50000"/>
              </a:schemeClr>
            </a:solidFill>
            <a:ln w="9525">
              <a:solidFill>
                <a:schemeClr val="accent3">
                  <a:lumMod val="75000"/>
                </a:schemeClr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모서리가 둥근 직사각형 5"/>
            <p:cNvSpPr/>
            <p:nvPr/>
          </p:nvSpPr>
          <p:spPr>
            <a:xfrm>
              <a:off x="7979230" y="4469444"/>
              <a:ext cx="455956" cy="532651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50000"/>
              </a:schemeClr>
            </a:solidFill>
            <a:ln w="9525">
              <a:solidFill>
                <a:schemeClr val="accent3">
                  <a:lumMod val="75000"/>
                </a:schemeClr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모서리가 둥근 직사각형 6"/>
            <p:cNvSpPr/>
            <p:nvPr/>
          </p:nvSpPr>
          <p:spPr>
            <a:xfrm>
              <a:off x="8035733" y="4539482"/>
              <a:ext cx="339789" cy="40972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accent3">
                  <a:lumMod val="75000"/>
                </a:schemeClr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06813" y="4539490"/>
              <a:ext cx="406631" cy="384721"/>
            </a:xfrm>
            <a:prstGeom prst="rect">
              <a:avLst/>
            </a:prstGeom>
            <a:noFill/>
            <a:effectLst>
              <a:outerShdw blurRad="1905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900" dirty="0">
                  <a:solidFill>
                    <a:schemeClr val="accent5">
                      <a:lumMod val="50000"/>
                    </a:schemeClr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Arial" panose="020B0604020202020204" pitchFamily="34" charset="0"/>
                  <a:ea typeface="HY헤드라인M" pitchFamily="18" charset="-127"/>
                  <a:cs typeface="Arial" panose="020B0604020202020204" pitchFamily="34" charset="0"/>
                </a:rPr>
                <a:t>4</a:t>
              </a:r>
              <a:endParaRPr lang="en-US" altLang="ko-KR" sz="19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9" name="TextBox 26"/>
            <p:cNvSpPr txBox="1"/>
            <p:nvPr/>
          </p:nvSpPr>
          <p:spPr>
            <a:xfrm>
              <a:off x="5618381" y="4611235"/>
              <a:ext cx="2454081" cy="261610"/>
            </a:xfrm>
            <a:prstGeom prst="rect">
              <a:avLst/>
            </a:prstGeom>
            <a:noFill/>
            <a:effectLst>
              <a:outerShdw blurRad="1905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altLang="ko-KR" sz="1100" b="1" spc="50" dirty="0" smtClean="0">
                  <a:ln w="11430"/>
                  <a:solidFill>
                    <a:schemeClr val="accent5">
                      <a:lumMod val="25000"/>
                    </a:schemeClr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Patent classifications</a:t>
              </a:r>
            </a:p>
          </p:txBody>
        </p:sp>
        <p:sp>
          <p:nvSpPr>
            <p:cNvPr id="10" name="모서리가 둥근 직사각형 9"/>
            <p:cNvSpPr/>
            <p:nvPr/>
          </p:nvSpPr>
          <p:spPr>
            <a:xfrm>
              <a:off x="807246" y="4534537"/>
              <a:ext cx="2815200" cy="41310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5400000" scaled="0"/>
            </a:gradFill>
            <a:ln w="9525">
              <a:solidFill>
                <a:schemeClr val="accent2">
                  <a:lumMod val="75000"/>
                </a:schemeClr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1" name="그룹 75"/>
            <p:cNvGrpSpPr>
              <a:grpSpLocks noChangeAspect="1"/>
            </p:cNvGrpSpPr>
            <p:nvPr/>
          </p:nvGrpSpPr>
          <p:grpSpPr>
            <a:xfrm>
              <a:off x="710820" y="4458639"/>
              <a:ext cx="455956" cy="549801"/>
              <a:chOff x="308514" y="845338"/>
              <a:chExt cx="565200" cy="565200"/>
            </a:xfrm>
          </p:grpSpPr>
          <p:sp>
            <p:nvSpPr>
              <p:cNvPr id="12" name="모서리가 둥근 직사각형 11"/>
              <p:cNvSpPr/>
              <p:nvPr/>
            </p:nvSpPr>
            <p:spPr>
              <a:xfrm>
                <a:off x="308514" y="845338"/>
                <a:ext cx="565200" cy="56520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 scaled="0"/>
              </a:gradFill>
              <a:ln w="9525">
                <a:solidFill>
                  <a:schemeClr val="accent2">
                    <a:lumMod val="75000"/>
                  </a:schemeClr>
                </a:solidFill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모서리가 둥근 직사각형 12"/>
              <p:cNvSpPr/>
              <p:nvPr/>
            </p:nvSpPr>
            <p:spPr>
              <a:xfrm>
                <a:off x="378555" y="917338"/>
                <a:ext cx="421200" cy="4212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accent2">
                    <a:lumMod val="75000"/>
                  </a:schemeClr>
                </a:solidFill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42706" y="921543"/>
                <a:ext cx="504057" cy="395496"/>
              </a:xfrm>
              <a:prstGeom prst="rect">
                <a:avLst/>
              </a:prstGeom>
              <a:noFill/>
              <a:effectLst>
                <a:outerShdw blurRad="1905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900" dirty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63500" sx="102000" sy="102000" algn="ctr" rotWithShape="0">
                        <a:prstClr val="black">
                          <a:alpha val="40000"/>
                        </a:prstClr>
                      </a:outerShdw>
                    </a:effectLst>
                    <a:latin typeface="Arial" panose="020B0604020202020204" pitchFamily="34" charset="0"/>
                    <a:ea typeface="HY헤드라인M" pitchFamily="18" charset="-127"/>
                    <a:cs typeface="Arial" panose="020B0604020202020204" pitchFamily="34" charset="0"/>
                  </a:rPr>
                  <a:t>3</a:t>
                </a:r>
                <a:endParaRPr lang="en-US" altLang="ko-KR" sz="1900" dirty="0" smtClean="0">
                  <a:solidFill>
                    <a:schemeClr val="accent2">
                      <a:lumMod val="75000"/>
                    </a:schemeClr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Arial" panose="020B0604020202020204" pitchFamily="34" charset="0"/>
                  <a:ea typeface="HY헤드라인M" pitchFamily="18" charset="-127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5" name="TextBox 25"/>
            <p:cNvSpPr txBox="1"/>
            <p:nvPr/>
          </p:nvSpPr>
          <p:spPr>
            <a:xfrm>
              <a:off x="1214414" y="4602382"/>
              <a:ext cx="2472015" cy="261610"/>
            </a:xfrm>
            <a:prstGeom prst="rect">
              <a:avLst/>
            </a:prstGeom>
            <a:noFill/>
            <a:effectLst>
              <a:outerShdw blurRad="1905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altLang="ko-KR" sz="1100" b="1" spc="-100" smtClean="0">
                  <a:ln w="11430"/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Patent families</a:t>
              </a:r>
            </a:p>
          </p:txBody>
        </p:sp>
        <p:sp>
          <p:nvSpPr>
            <p:cNvPr id="16" name="모서리가 둥근 직사각형 15"/>
            <p:cNvSpPr/>
            <p:nvPr/>
          </p:nvSpPr>
          <p:spPr>
            <a:xfrm>
              <a:off x="5563894" y="2751621"/>
              <a:ext cx="2815200" cy="413107"/>
            </a:xfrm>
            <a:prstGeom prst="roundRect">
              <a:avLst>
                <a:gd name="adj" fmla="val 50000"/>
              </a:avLst>
            </a:prstGeom>
            <a:solidFill>
              <a:srgbClr val="FFCC66">
                <a:alpha val="76863"/>
              </a:srgbClr>
            </a:solidFill>
            <a:ln w="9525">
              <a:solidFill>
                <a:schemeClr val="accent1">
                  <a:lumMod val="75000"/>
                </a:schemeClr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모서리가 둥근 직사각형 11"/>
            <p:cNvSpPr/>
            <p:nvPr/>
          </p:nvSpPr>
          <p:spPr>
            <a:xfrm>
              <a:off x="8011035" y="2675723"/>
              <a:ext cx="454341" cy="549801"/>
            </a:xfrm>
            <a:prstGeom prst="roundRect">
              <a:avLst>
                <a:gd name="adj" fmla="val 50000"/>
              </a:avLst>
            </a:prstGeom>
            <a:solidFill>
              <a:srgbClr val="FFCC66"/>
            </a:solidFill>
            <a:ln w="9525">
              <a:solidFill>
                <a:schemeClr val="accent1">
                  <a:lumMod val="75000"/>
                </a:schemeClr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모서리가 둥근 직사각형 12"/>
            <p:cNvSpPr/>
            <p:nvPr/>
          </p:nvSpPr>
          <p:spPr>
            <a:xfrm>
              <a:off x="8067338" y="2745761"/>
              <a:ext cx="338585" cy="40972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accent1">
                  <a:lumMod val="75000"/>
                </a:schemeClr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3"/>
            <p:cNvSpPr txBox="1"/>
            <p:nvPr/>
          </p:nvSpPr>
          <p:spPr>
            <a:xfrm>
              <a:off x="8038521" y="2745769"/>
              <a:ext cx="405191" cy="384721"/>
            </a:xfrm>
            <a:prstGeom prst="rect">
              <a:avLst/>
            </a:prstGeom>
            <a:noFill/>
            <a:effectLst>
              <a:outerShdw blurRad="1905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900" dirty="0">
                  <a:solidFill>
                    <a:srgbClr val="FFCC66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Arial" panose="020B0604020202020204" pitchFamily="34" charset="0"/>
                  <a:ea typeface="HY헤드라인M" pitchFamily="18" charset="-127"/>
                  <a:cs typeface="Arial" panose="020B0604020202020204" pitchFamily="34" charset="0"/>
                </a:rPr>
                <a:t>2</a:t>
              </a:r>
              <a:endParaRPr lang="en-US" altLang="ko-KR" sz="1900" dirty="0" smtClean="0">
                <a:solidFill>
                  <a:srgbClr val="FFCC66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21" name="모서리가 둥근 직사각형 20"/>
            <p:cNvSpPr/>
            <p:nvPr/>
          </p:nvSpPr>
          <p:spPr>
            <a:xfrm>
              <a:off x="829725" y="2732015"/>
              <a:ext cx="2813580" cy="414091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929292"/>
                </a:gs>
                <a:gs pos="100000">
                  <a:srgbClr val="5F5F5F"/>
                </a:gs>
              </a:gsLst>
              <a:lin ang="5400000" scaled="0"/>
            </a:gradFill>
            <a:ln w="9525">
              <a:solidFill>
                <a:srgbClr val="333333"/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그룹 71"/>
            <p:cNvGrpSpPr>
              <a:grpSpLocks noChangeAspect="1"/>
            </p:cNvGrpSpPr>
            <p:nvPr/>
          </p:nvGrpSpPr>
          <p:grpSpPr>
            <a:xfrm>
              <a:off x="677487" y="2656649"/>
              <a:ext cx="455956" cy="551110"/>
              <a:chOff x="308514" y="845338"/>
              <a:chExt cx="565200" cy="565200"/>
            </a:xfrm>
          </p:grpSpPr>
          <p:sp>
            <p:nvSpPr>
              <p:cNvPr id="23" name="모서리가 둥근 직사각형 22"/>
              <p:cNvSpPr/>
              <p:nvPr/>
            </p:nvSpPr>
            <p:spPr>
              <a:xfrm>
                <a:off x="308514" y="845338"/>
                <a:ext cx="565200" cy="56520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929292"/>
                  </a:gs>
                  <a:gs pos="100000">
                    <a:srgbClr val="5F5F5F"/>
                  </a:gs>
                </a:gsLst>
                <a:lin ang="5400000" scaled="0"/>
              </a:gradFill>
              <a:ln w="9525">
                <a:solidFill>
                  <a:srgbClr val="333333"/>
                </a:solidFill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모서리가 둥근 직사각형 23"/>
              <p:cNvSpPr/>
              <p:nvPr/>
            </p:nvSpPr>
            <p:spPr>
              <a:xfrm>
                <a:off x="378555" y="917338"/>
                <a:ext cx="421200" cy="4212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rgbClr val="333333"/>
                </a:solidFill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42706" y="924172"/>
                <a:ext cx="504057" cy="394557"/>
              </a:xfrm>
              <a:prstGeom prst="rect">
                <a:avLst/>
              </a:prstGeom>
              <a:noFill/>
              <a:effectLst>
                <a:outerShdw blurRad="1905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900" dirty="0">
                    <a:solidFill>
                      <a:schemeClr val="bg2">
                        <a:lumMod val="25000"/>
                      </a:schemeClr>
                    </a:solidFill>
                    <a:effectLst>
                      <a:outerShdw blurRad="63500" sx="102000" sy="102000" algn="ctr" rotWithShape="0">
                        <a:prstClr val="black">
                          <a:alpha val="40000"/>
                        </a:prstClr>
                      </a:outerShdw>
                    </a:effectLst>
                    <a:latin typeface="Arial" panose="020B0604020202020204" pitchFamily="34" charset="0"/>
                    <a:ea typeface="HY헤드라인M" pitchFamily="18" charset="-127"/>
                    <a:cs typeface="Arial" panose="020B0604020202020204" pitchFamily="34" charset="0"/>
                  </a:rPr>
                  <a:t>1</a:t>
                </a:r>
                <a:endParaRPr lang="en-US" altLang="ko-KR" sz="1900" dirty="0" smtClean="0">
                  <a:solidFill>
                    <a:schemeClr val="bg2">
                      <a:lumMod val="25000"/>
                    </a:schemeClr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Arial" panose="020B0604020202020204" pitchFamily="34" charset="0"/>
                  <a:ea typeface="HY헤드라인M" pitchFamily="18" charset="-127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7" name="도넛 26"/>
            <p:cNvSpPr/>
            <p:nvPr/>
          </p:nvSpPr>
          <p:spPr>
            <a:xfrm>
              <a:off x="3364802" y="2584298"/>
              <a:ext cx="2493082" cy="2578322"/>
            </a:xfrm>
            <a:prstGeom prst="donut">
              <a:avLst>
                <a:gd name="adj" fmla="val 2874"/>
              </a:avLst>
            </a:prstGeom>
            <a:solidFill>
              <a:srgbClr val="0070C0">
                <a:alpha val="62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940110" y="3720364"/>
              <a:ext cx="1329632" cy="615553"/>
            </a:xfrm>
            <a:prstGeom prst="rect">
              <a:avLst/>
            </a:prstGeom>
            <a:noFill/>
            <a:effectLst>
              <a:outerShdw blurRad="1905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altLang="ko-KR" sz="1700" b="1" spc="50" dirty="0" smtClean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anose="020B0604020202020204" pitchFamily="34" charset="0"/>
                  <a:ea typeface="HY견고딕" pitchFamily="18" charset="-127"/>
                  <a:cs typeface="Arial" panose="020B0604020202020204" pitchFamily="34" charset="0"/>
                </a:rPr>
                <a:t>’12</a:t>
              </a:r>
              <a:r>
                <a:rPr lang="ko-KR" altLang="en-US" sz="1700" b="1" spc="50" dirty="0" smtClean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anose="020B0604020202020204" pitchFamily="34" charset="0"/>
                  <a:ea typeface="HY견고딕" pitchFamily="18" charset="-127"/>
                  <a:cs typeface="Arial" panose="020B0604020202020204" pitchFamily="34" charset="0"/>
                </a:rPr>
                <a:t>년 </a:t>
              </a:r>
              <a:endParaRPr lang="en-US" altLang="ko-KR" sz="17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ea typeface="HY견고딕" pitchFamily="18" charset="-127"/>
                <a:cs typeface="Arial" panose="020B0604020202020204" pitchFamily="34" charset="0"/>
              </a:endParaRPr>
            </a:p>
            <a:p>
              <a:pPr algn="ctr"/>
              <a:r>
                <a:rPr lang="ko-KR" altLang="en-US" sz="1700" b="1" spc="50" dirty="0" smtClean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anose="020B0604020202020204" pitchFamily="34" charset="0"/>
                  <a:ea typeface="HY견고딕" pitchFamily="18" charset="-127"/>
                  <a:cs typeface="Arial" panose="020B0604020202020204" pitchFamily="34" charset="0"/>
                </a:rPr>
                <a:t>추진실적</a:t>
              </a:r>
              <a:endParaRPr lang="en-US" altLang="ko-KR" sz="17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ea typeface="HY견고딕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29" name="원형 28"/>
            <p:cNvSpPr/>
            <p:nvPr/>
          </p:nvSpPr>
          <p:spPr>
            <a:xfrm rot="5400000" flipH="1">
              <a:off x="3512622" y="2807277"/>
              <a:ext cx="2158854" cy="2100511"/>
            </a:xfrm>
            <a:prstGeom prst="pie">
              <a:avLst>
                <a:gd name="adj1" fmla="val 0"/>
                <a:gd name="adj2" fmla="val 5400000"/>
              </a:avLst>
            </a:prstGeom>
            <a:gradFill flip="none" rotWithShape="0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13500000" scaled="1"/>
              <a:tileRect/>
            </a:gradFill>
            <a:ln w="9525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원형 29"/>
            <p:cNvSpPr/>
            <p:nvPr/>
          </p:nvSpPr>
          <p:spPr>
            <a:xfrm flipH="1">
              <a:off x="3541794" y="2809977"/>
              <a:ext cx="2100511" cy="2158854"/>
            </a:xfrm>
            <a:prstGeom prst="pie">
              <a:avLst>
                <a:gd name="adj1" fmla="val 0"/>
                <a:gd name="adj2" fmla="val 5400000"/>
              </a:avLst>
            </a:prstGeom>
            <a:gradFill flip="none" rotWithShape="0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8100000" scaled="1"/>
              <a:tileRect/>
            </a:gradFill>
            <a:ln w="9525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원형 30"/>
            <p:cNvSpPr/>
            <p:nvPr/>
          </p:nvSpPr>
          <p:spPr>
            <a:xfrm rot="16200000">
              <a:off x="3536362" y="2807277"/>
              <a:ext cx="2158854" cy="2100511"/>
            </a:xfrm>
            <a:prstGeom prst="pie">
              <a:avLst>
                <a:gd name="adj1" fmla="val 0"/>
                <a:gd name="adj2" fmla="val 5400000"/>
              </a:avLst>
            </a:prstGeom>
            <a:solidFill>
              <a:srgbClr val="FFCC66">
                <a:alpha val="66000"/>
              </a:srgbClr>
            </a:solidFill>
            <a:ln w="9525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원형 31"/>
            <p:cNvSpPr/>
            <p:nvPr/>
          </p:nvSpPr>
          <p:spPr>
            <a:xfrm>
              <a:off x="3565533" y="2809977"/>
              <a:ext cx="2100511" cy="2158854"/>
            </a:xfrm>
            <a:prstGeom prst="pie">
              <a:avLst>
                <a:gd name="adj1" fmla="val 0"/>
                <a:gd name="adj2" fmla="val 5400000"/>
              </a:avLst>
            </a:prstGeom>
            <a:solidFill>
              <a:schemeClr val="accent5">
                <a:lumMod val="50000"/>
              </a:schemeClr>
            </a:solidFill>
            <a:ln w="9525"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타원 32"/>
            <p:cNvSpPr/>
            <p:nvPr/>
          </p:nvSpPr>
          <p:spPr>
            <a:xfrm>
              <a:off x="3806538" y="3044207"/>
              <a:ext cx="1598257" cy="1642650"/>
            </a:xfrm>
            <a:prstGeom prst="ellipse">
              <a:avLst/>
            </a:prstGeom>
            <a:gradFill flip="none" rotWithShape="1">
              <a:gsLst>
                <a:gs pos="0">
                  <a:srgbClr val="E8E8E8"/>
                </a:gs>
                <a:gs pos="100000">
                  <a:srgbClr val="F3F3F3"/>
                </a:gs>
              </a:gsLst>
              <a:lin ang="18900000" scaled="1"/>
              <a:tileRect/>
            </a:gradFill>
            <a:ln w="12700">
              <a:solidFill>
                <a:srgbClr val="FFFFFF"/>
              </a:solidFill>
            </a:ln>
            <a:effectLst>
              <a:outerShdw blurRad="127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타원 33"/>
            <p:cNvSpPr/>
            <p:nvPr/>
          </p:nvSpPr>
          <p:spPr>
            <a:xfrm>
              <a:off x="3893582" y="3130654"/>
              <a:ext cx="1420673" cy="1460132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  <a:ln w="9525">
              <a:solidFill>
                <a:schemeClr val="accent6">
                  <a:lumMod val="75000"/>
                </a:schemeClr>
              </a:solidFill>
            </a:ln>
            <a:effectLst>
              <a:outerShdw blurRad="63500" sx="101000" sy="101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원형 34"/>
            <p:cNvSpPr/>
            <p:nvPr/>
          </p:nvSpPr>
          <p:spPr>
            <a:xfrm>
              <a:off x="3901954" y="3130491"/>
              <a:ext cx="1420948" cy="1460416"/>
            </a:xfrm>
            <a:prstGeom prst="pie">
              <a:avLst>
                <a:gd name="adj1" fmla="val 10800000"/>
                <a:gd name="adj2" fmla="val 2603"/>
              </a:avLst>
            </a:prstGeom>
            <a:gradFill>
              <a:gsLst>
                <a:gs pos="0">
                  <a:srgbClr val="FFFFFF">
                    <a:alpha val="15000"/>
                  </a:srgbClr>
                </a:gs>
                <a:gs pos="100000">
                  <a:srgbClr val="FFFFFF">
                    <a:alpha val="15000"/>
                  </a:srgbClr>
                </a:gs>
              </a:gsLst>
              <a:lin ang="5400000" scaled="0"/>
            </a:gra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5922536" y="3258699"/>
              <a:ext cx="2864306" cy="923330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en-US" altLang="ko-KR" sz="1200" b="1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anose="020B0604020202020204" pitchFamily="34" charset="0"/>
                  <a:ea typeface="나눔고딕 ExtraBold" pitchFamily="50" charset="-127"/>
                  <a:cs typeface="Arial" panose="020B0604020202020204" pitchFamily="34" charset="0"/>
                </a:rPr>
                <a:t>If an applicant has used </a:t>
              </a:r>
              <a:r>
                <a:rPr lang="en-US" altLang="ko-KR" sz="12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anose="020B0604020202020204" pitchFamily="34" charset="0"/>
                  <a:ea typeface="나눔고딕 ExtraBold" pitchFamily="50" charset="-127"/>
                  <a:cs typeface="Arial" panose="020B0604020202020204" pitchFamily="34" charset="0"/>
                </a:rPr>
                <a:t>multiple names</a:t>
              </a:r>
              <a:r>
                <a:rPr lang="en-US" altLang="ko-KR" sz="1200" b="1" dirty="0" smtClean="0">
                  <a:latin typeface="Arial" panose="020B0604020202020204" pitchFamily="34" charset="0"/>
                  <a:ea typeface="나눔고딕 ExtraBold" pitchFamily="50" charset="-127"/>
                  <a:cs typeface="Arial" panose="020B0604020202020204" pitchFamily="34" charset="0"/>
                </a:rPr>
                <a:t>,</a:t>
              </a:r>
              <a:r>
                <a:rPr lang="en-US" altLang="ko-KR" sz="1200" b="1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anose="020B0604020202020204" pitchFamily="34" charset="0"/>
                  <a:ea typeface="나눔고딕 ExtraBold" pitchFamily="50" charset="-127"/>
                  <a:cs typeface="Arial" panose="020B0604020202020204" pitchFamily="34" charset="0"/>
                </a:rPr>
                <a:t> a representative name will be designated</a:t>
              </a: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733990" y="5013176"/>
              <a:ext cx="3206119" cy="1200329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en-US" altLang="ko-KR" sz="1200" b="1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anose="020B0604020202020204" pitchFamily="34" charset="0"/>
                  <a:ea typeface="나눔고딕 ExtraBold" pitchFamily="50" charset="-127"/>
                  <a:cs typeface="Arial" panose="020B0604020202020204" pitchFamily="34" charset="0"/>
                </a:rPr>
                <a:t>For an applicant applying to different countries, include </a:t>
              </a:r>
              <a:r>
                <a:rPr lang="en-US" altLang="ko-KR" sz="12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anose="020B0604020202020204" pitchFamily="34" charset="0"/>
                  <a:ea typeface="나눔고딕 ExtraBold" pitchFamily="50" charset="-127"/>
                  <a:cs typeface="Arial" panose="020B0604020202020204" pitchFamily="34" charset="0"/>
                </a:rPr>
                <a:t>all patent and applicant information related to the original application </a:t>
              </a:r>
              <a:r>
                <a:rPr lang="en-US" altLang="ko-KR" sz="1200" b="1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anose="020B0604020202020204" pitchFamily="34" charset="0"/>
                  <a:ea typeface="나눔고딕 ExtraBold" pitchFamily="50" charset="-127"/>
                  <a:cs typeface="Arial" panose="020B0604020202020204" pitchFamily="34" charset="0"/>
                </a:rPr>
                <a:t>in the DB. </a:t>
              </a:r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5652120" y="5013176"/>
              <a:ext cx="3134722" cy="1200329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en-US" altLang="ko-KR" sz="1200" b="1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anose="020B0604020202020204" pitchFamily="34" charset="0"/>
                  <a:ea typeface="나눔고딕 ExtraBold" pitchFamily="50" charset="-127"/>
                  <a:cs typeface="Arial" panose="020B0604020202020204" pitchFamily="34" charset="0"/>
                </a:rPr>
                <a:t>Historical information by version of IPC introduced with the purpose of systematic classification of patent technology. </a:t>
              </a: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705070" y="3349097"/>
              <a:ext cx="2736304" cy="923330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en-US" altLang="ko-KR" sz="1200" b="1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anose="020B0604020202020204" pitchFamily="34" charset="0"/>
                  <a:ea typeface="나눔고딕 ExtraBold" pitchFamily="50" charset="-127"/>
                  <a:cs typeface="Arial" panose="020B0604020202020204" pitchFamily="34" charset="0"/>
                </a:rPr>
                <a:t>Change existing gazettes (SGML, XML) with KIPO’s proprietary standards to ST. 96</a:t>
              </a: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3833971" y="3361448"/>
              <a:ext cx="1598257" cy="1107996"/>
            </a:xfrm>
            <a:prstGeom prst="rect">
              <a:avLst/>
            </a:prstGeom>
          </p:spPr>
          <p:txBody>
            <a:bodyPr wrap="square" lIns="0" tIns="0" rIns="0" bIns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1200" b="1" spc="50" dirty="0" smtClean="0">
                  <a:ln w="11430"/>
                  <a:latin typeface="Arial" panose="020B0604020202020204" pitchFamily="34" charset="0"/>
                  <a:cs typeface="Arial" panose="020B0604020202020204" pitchFamily="34" charset="0"/>
                </a:rPr>
                <a:t>Standardization  </a:t>
              </a:r>
              <a:br>
                <a:rPr lang="en-US" altLang="ko-KR" sz="1200" b="1" spc="50" dirty="0" smtClean="0">
                  <a:ln w="11430"/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ko-KR" sz="1200" b="1" spc="50" dirty="0" smtClean="0">
                  <a:ln w="11430"/>
                  <a:latin typeface="Arial" panose="020B0604020202020204" pitchFamily="34" charset="0"/>
                  <a:cs typeface="Arial" panose="020B0604020202020204" pitchFamily="34" charset="0"/>
                </a:rPr>
                <a:t>of KIPO’s Data 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ko-KR" sz="1200" b="1" spc="50" dirty="0" smtClean="0">
                  <a:ln w="11430"/>
                  <a:latin typeface="Arial" panose="020B0604020202020204" pitchFamily="34" charset="0"/>
                  <a:cs typeface="Arial" panose="020B0604020202020204" pitchFamily="34" charset="0"/>
                </a:rPr>
                <a:t>based on ST.96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ko-KR" sz="1200" b="1" spc="50" dirty="0" smtClean="0">
                  <a:ln w="11430"/>
                  <a:latin typeface="Arial" panose="020B0604020202020204" pitchFamily="34" charset="0"/>
                  <a:cs typeface="Arial" panose="020B0604020202020204" pitchFamily="34" charset="0"/>
                </a:rPr>
                <a:t>(2014)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784408" y="2809977"/>
              <a:ext cx="2604016" cy="261610"/>
            </a:xfrm>
            <a:prstGeom prst="rect">
              <a:avLst/>
            </a:prstGeom>
            <a:noFill/>
            <a:effectLst>
              <a:outerShdw blurRad="1905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altLang="ko-KR" sz="1100" b="1" spc="-100" dirty="0" smtClean="0">
                  <a:ln w="11430"/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Standardized applicants’ names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181516" y="2710081"/>
              <a:ext cx="2454380" cy="430887"/>
            </a:xfrm>
            <a:prstGeom prst="rect">
              <a:avLst/>
            </a:prstGeom>
            <a:noFill/>
            <a:effectLst>
              <a:outerShdw blurRad="1905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altLang="ko-KR" sz="1100" spc="-100" dirty="0" smtClean="0">
                  <a:ln w="11430"/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Patent/utility model/design gazettes and bibliographic 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5401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/>
          <p:cNvSpPr txBox="1"/>
          <p:nvPr/>
        </p:nvSpPr>
        <p:spPr>
          <a:xfrm>
            <a:off x="377344" y="135948"/>
            <a:ext cx="53277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III. Future plan</a:t>
            </a:r>
          </a:p>
          <a:p>
            <a:pPr lvl="0"/>
            <a:endParaRPr lang="en-US" altLang="ko-K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HY견고딕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46" name="모서리가 둥근 직사각형 45"/>
          <p:cNvSpPr/>
          <p:nvPr/>
        </p:nvSpPr>
        <p:spPr>
          <a:xfrm>
            <a:off x="2673726" y="3571876"/>
            <a:ext cx="1214446" cy="1221966"/>
          </a:xfrm>
          <a:prstGeom prst="roundRect">
            <a:avLst>
              <a:gd name="adj" fmla="val 0"/>
            </a:avLst>
          </a:prstGeom>
          <a:gradFill>
            <a:gsLst>
              <a:gs pos="6000">
                <a:schemeClr val="accent2">
                  <a:lumMod val="40000"/>
                  <a:lumOff val="60000"/>
                  <a:alpha val="89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5400000" scaled="0"/>
          </a:gradFill>
          <a:ln w="9525">
            <a:solidFill>
              <a:schemeClr val="accent2">
                <a:lumMod val="75000"/>
              </a:schemeClr>
            </a:soli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4032968" y="3000372"/>
            <a:ext cx="1193898" cy="1785950"/>
          </a:xfrm>
          <a:prstGeom prst="roundRect">
            <a:avLst>
              <a:gd name="adj" fmla="val 231"/>
            </a:avLst>
          </a:prstGeom>
          <a:gradFill>
            <a:gsLst>
              <a:gs pos="3000">
                <a:schemeClr val="bg1">
                  <a:lumMod val="75000"/>
                </a:schemeClr>
              </a:gs>
              <a:gs pos="100000">
                <a:srgbClr val="5F5F5F"/>
              </a:gs>
            </a:gsLst>
            <a:lin ang="5400000" scaled="0"/>
          </a:gradFill>
          <a:ln w="9525"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6714898" y="2285991"/>
            <a:ext cx="1214446" cy="2255937"/>
          </a:xfrm>
          <a:prstGeom prst="rect">
            <a:avLst/>
          </a:prstGeom>
          <a:gradFill>
            <a:gsLst>
              <a:gs pos="0">
                <a:schemeClr val="bg1"/>
              </a:gs>
              <a:gs pos="9000">
                <a:schemeClr val="accent5">
                  <a:lumMod val="50000"/>
                </a:schemeClr>
              </a:gs>
              <a:gs pos="5000">
                <a:schemeClr val="accent5">
                  <a:lumMod val="50000"/>
                </a:schemeClr>
              </a:gs>
              <a:gs pos="100000">
                <a:schemeClr val="accent5">
                  <a:lumMod val="50000"/>
                </a:schemeClr>
              </a:gs>
            </a:gsLst>
            <a:lin ang="5400000" scaled="0"/>
          </a:gradFill>
          <a:ln w="12700" cap="flat" cmpd="sng" algn="ctr">
            <a:solidFill>
              <a:sysClr val="window" lastClr="FFFFFF"/>
            </a:solidFill>
            <a:prstDash val="solid"/>
          </a:ln>
          <a:effectLst>
            <a:glow rad="63500">
              <a:schemeClr val="accent1">
                <a:satMod val="175000"/>
                <a:alpha val="40000"/>
              </a:schemeClr>
            </a:glow>
            <a:innerShdw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algn="ctr">
              <a:lnSpc>
                <a:spcPct val="150000"/>
              </a:lnSpc>
              <a:buFont typeface="Arial" pitchFamily="34" charset="0"/>
              <a:buChar char="•"/>
            </a:pPr>
            <a:endParaRPr lang="ko-KR" altLang="en-US" sz="1200" b="1" dirty="0">
              <a:solidFill>
                <a:schemeClr val="bg1"/>
              </a:solidFill>
              <a:latin typeface="Arial" panose="020B0604020202020204" pitchFamily="34" charset="0"/>
              <a:ea typeface="궁서" pitchFamily="18" charset="-127"/>
              <a:cs typeface="Arial" panose="020B0604020202020204" pitchFamily="34" charset="0"/>
            </a:endParaRPr>
          </a:p>
        </p:txBody>
      </p:sp>
      <p:sp>
        <p:nvSpPr>
          <p:cNvPr id="49" name="직사각형 48"/>
          <p:cNvSpPr/>
          <p:nvPr/>
        </p:nvSpPr>
        <p:spPr bwMode="auto">
          <a:xfrm>
            <a:off x="5367624" y="2571744"/>
            <a:ext cx="1214446" cy="2302936"/>
          </a:xfrm>
          <a:prstGeom prst="rect">
            <a:avLst/>
          </a:prstGeom>
          <a:solidFill>
            <a:srgbClr val="FFCC66"/>
          </a:solidFill>
          <a:ln w="12700" cap="flat" cmpd="sng" algn="ctr">
            <a:solidFill>
              <a:sysClr val="window" lastClr="FFFFFF"/>
            </a:solidFill>
            <a:prstDash val="solid"/>
          </a:ln>
          <a:effectLst>
            <a:glow rad="63500">
              <a:schemeClr val="accent1">
                <a:satMod val="175000"/>
                <a:alpha val="40000"/>
              </a:schemeClr>
            </a:glow>
            <a:innerShdw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algn="ctr">
              <a:lnSpc>
                <a:spcPct val="150000"/>
              </a:lnSpc>
              <a:buFont typeface="Arial" pitchFamily="34" charset="0"/>
              <a:buChar char="•"/>
            </a:pPr>
            <a:endParaRPr lang="ko-KR" altLang="en-US" sz="1200" b="1" dirty="0">
              <a:solidFill>
                <a:schemeClr val="bg1"/>
              </a:solidFill>
              <a:latin typeface="Arial" panose="020B0604020202020204" pitchFamily="34" charset="0"/>
              <a:ea typeface="궁서" pitchFamily="18" charset="-127"/>
              <a:cs typeface="Arial" panose="020B0604020202020204" pitchFamily="34" charset="0"/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1316404" y="3859217"/>
            <a:ext cx="1214446" cy="1785950"/>
          </a:xfrm>
          <a:prstGeom prst="rect">
            <a:avLst/>
          </a:prstGeom>
          <a:gradFill>
            <a:gsLst>
              <a:gs pos="0">
                <a:srgbClr val="0070C0"/>
              </a:gs>
              <a:gs pos="0">
                <a:srgbClr val="0070C0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12700" cap="flat" cmpd="sng" algn="ctr">
            <a:gradFill>
              <a:gsLst>
                <a:gs pos="0">
                  <a:srgbClr val="0070C0"/>
                </a:gs>
                <a:gs pos="0">
                  <a:srgbClr val="0070C0"/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solid"/>
          </a:ln>
          <a:effectLst>
            <a:glow rad="63500">
              <a:schemeClr val="accent1">
                <a:satMod val="175000"/>
                <a:alpha val="40000"/>
              </a:schemeClr>
            </a:glow>
            <a:innerShdw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endParaRPr lang="ko-KR" altLang="en-US" sz="1200" b="1" dirty="0">
              <a:solidFill>
                <a:schemeClr val="bg1"/>
              </a:solidFill>
              <a:latin typeface="Arial" panose="020B0604020202020204" pitchFamily="34" charset="0"/>
              <a:ea typeface="궁서" pitchFamily="18" charset="-127"/>
              <a:cs typeface="Arial" panose="020B0604020202020204" pitchFamily="34" charset="0"/>
            </a:endParaRPr>
          </a:p>
        </p:txBody>
      </p:sp>
      <p:graphicFrame>
        <p:nvGraphicFramePr>
          <p:cNvPr id="51" name="표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724731"/>
              </p:ext>
            </p:extLst>
          </p:nvPr>
        </p:nvGraphicFramePr>
        <p:xfrm>
          <a:off x="1246886" y="4357694"/>
          <a:ext cx="6715170" cy="207170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{D113A9D2-9D6B-4929-AA2D-F23B5EE8CBE7}</a:tableStyleId>
              </a:tblPr>
              <a:tblGrid>
                <a:gridCol w="1343034"/>
                <a:gridCol w="1343034"/>
                <a:gridCol w="1343034"/>
                <a:gridCol w="1343034"/>
                <a:gridCol w="1343034"/>
              </a:tblGrid>
              <a:tr h="42006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~2012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2016~17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65163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endParaRPr lang="en-US" altLang="ko-KR" sz="1100" b="1" dirty="0" smtClean="0">
                        <a:solidFill>
                          <a:schemeClr val="tx1"/>
                        </a:solidFill>
                        <a:latin typeface="+mn-ea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endParaRPr lang="en-US" altLang="ko-KR" sz="1100" b="1" dirty="0" smtClean="0">
                        <a:solidFill>
                          <a:schemeClr val="tx1"/>
                        </a:solidFill>
                        <a:latin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US" altLang="ko-KR" sz="10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altLang="ko-KR" sz="1100" b="1" dirty="0" smtClean="0">
                        <a:solidFill>
                          <a:schemeClr val="tx1"/>
                        </a:solidFill>
                        <a:latin typeface="+mn-ea"/>
                      </a:endParaRPr>
                    </a:p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endParaRPr lang="en-US" altLang="ko-KR" sz="11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endParaRPr lang="en-US" altLang="ko-KR" sz="1100" b="1" dirty="0" smtClean="0">
                        <a:solidFill>
                          <a:schemeClr val="tx1"/>
                        </a:solidFill>
                        <a:latin typeface="+mn-ea"/>
                      </a:endParaRPr>
                    </a:p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cxnSp>
        <p:nvCxnSpPr>
          <p:cNvPr id="52" name="직선 연결선 51"/>
          <p:cNvCxnSpPr/>
          <p:nvPr/>
        </p:nvCxnSpPr>
        <p:spPr>
          <a:xfrm>
            <a:off x="1408390" y="3714752"/>
            <a:ext cx="1071570" cy="1588"/>
          </a:xfrm>
          <a:prstGeom prst="line">
            <a:avLst/>
          </a:prstGeom>
          <a:ln w="28575">
            <a:solidFill>
              <a:srgbClr val="006B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 flipV="1">
            <a:off x="2479166" y="3460245"/>
            <a:ext cx="794" cy="262967"/>
          </a:xfrm>
          <a:prstGeom prst="line">
            <a:avLst/>
          </a:prstGeom>
          <a:ln w="28575">
            <a:solidFill>
              <a:srgbClr val="006B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2479960" y="3428999"/>
            <a:ext cx="1357322" cy="1588"/>
          </a:xfrm>
          <a:prstGeom prst="line">
            <a:avLst/>
          </a:prstGeom>
          <a:ln w="28575">
            <a:solidFill>
              <a:srgbClr val="006B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>
            <a:off x="3837282" y="2857495"/>
            <a:ext cx="1357322" cy="1588"/>
          </a:xfrm>
          <a:prstGeom prst="line">
            <a:avLst/>
          </a:prstGeom>
          <a:ln w="28575">
            <a:solidFill>
              <a:srgbClr val="006B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/>
          <p:cNvCxnSpPr/>
          <p:nvPr/>
        </p:nvCxnSpPr>
        <p:spPr>
          <a:xfrm>
            <a:off x="5194604" y="2357429"/>
            <a:ext cx="1357322" cy="1588"/>
          </a:xfrm>
          <a:prstGeom prst="line">
            <a:avLst/>
          </a:prstGeom>
          <a:ln w="28575">
            <a:solidFill>
              <a:srgbClr val="006B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/>
          <p:cNvCxnSpPr/>
          <p:nvPr/>
        </p:nvCxnSpPr>
        <p:spPr>
          <a:xfrm rot="5400000" flipH="1" flipV="1">
            <a:off x="3588043" y="3126830"/>
            <a:ext cx="500066" cy="1588"/>
          </a:xfrm>
          <a:prstGeom prst="line">
            <a:avLst/>
          </a:prstGeom>
          <a:ln w="28575">
            <a:solidFill>
              <a:srgbClr val="006B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>
          <a:xfrm rot="5400000" flipH="1" flipV="1">
            <a:off x="4945365" y="2606668"/>
            <a:ext cx="500066" cy="1588"/>
          </a:xfrm>
          <a:prstGeom prst="line">
            <a:avLst/>
          </a:prstGeom>
          <a:ln w="28575">
            <a:solidFill>
              <a:srgbClr val="006B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 rot="5400000" flipH="1" flipV="1">
            <a:off x="6409844" y="2213759"/>
            <a:ext cx="285752" cy="1588"/>
          </a:xfrm>
          <a:prstGeom prst="line">
            <a:avLst/>
          </a:prstGeom>
          <a:ln w="28575">
            <a:solidFill>
              <a:srgbClr val="006B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화살표 연결선 59"/>
          <p:cNvCxnSpPr/>
          <p:nvPr/>
        </p:nvCxnSpPr>
        <p:spPr>
          <a:xfrm>
            <a:off x="6623364" y="2071677"/>
            <a:ext cx="1357322" cy="1588"/>
          </a:xfrm>
          <a:prstGeom prst="straightConnector1">
            <a:avLst/>
          </a:prstGeom>
          <a:ln w="25400">
            <a:solidFill>
              <a:srgbClr val="006BBC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모서리가 둥근 직사각형 60"/>
          <p:cNvSpPr/>
          <p:nvPr/>
        </p:nvSpPr>
        <p:spPr bwMode="auto">
          <a:xfrm>
            <a:off x="827851" y="1628800"/>
            <a:ext cx="6856599" cy="360000"/>
          </a:xfrm>
          <a:prstGeom prst="roundRect">
            <a:avLst/>
          </a:prstGeom>
          <a:solidFill>
            <a:srgbClr val="FEC200"/>
          </a:solidFill>
          <a:ln w="12700" cap="flat" cmpd="sng" algn="ctr">
            <a:solidFill>
              <a:sysClr val="window" lastClr="FFFFFF"/>
            </a:solidFill>
            <a:prstDash val="solid"/>
          </a:ln>
          <a:effectLst>
            <a:glow rad="63500">
              <a:schemeClr val="accent1">
                <a:satMod val="175000"/>
                <a:alpha val="40000"/>
              </a:schemeClr>
            </a:glow>
            <a:innerShdw>
              <a:prstClr val="black"/>
            </a:innerShdw>
          </a:effectLst>
        </p:spPr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  <a:sym typeface="Wingdings 3" pitchFamily="18" charset="2"/>
              </a:rPr>
              <a:t> </a:t>
            </a:r>
            <a:r>
              <a:rPr lang="en-US" altLang="ko-K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  <a:sym typeface="Wingdings 3" pitchFamily="18" charset="2"/>
              </a:rPr>
              <a:t>Increase number of databases for dissemination, </a:t>
            </a:r>
            <a:r>
              <a:rPr lang="en-US" altLang="ko-K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  <a:sym typeface="Wingdings 3" pitchFamily="18" charset="2"/>
              </a:rPr>
              <a:t>from 11 to </a:t>
            </a:r>
            <a:r>
              <a:rPr lang="en-US" altLang="ko-K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  <a:sym typeface="Wingdings 3" pitchFamily="18" charset="2"/>
              </a:rPr>
              <a:t>19</a:t>
            </a:r>
            <a:endParaRPr lang="en-US" altLang="ko-K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  <a:sym typeface="Wingdings 3" pitchFamily="18" charset="2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51720" y="3859394"/>
            <a:ext cx="52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Arial" panose="020B0604020202020204" pitchFamily="34" charset="0"/>
                <a:ea typeface="HY동녘B" pitchFamily="18" charset="-127"/>
                <a:cs typeface="Arial" panose="020B0604020202020204" pitchFamily="34" charset="0"/>
              </a:rPr>
              <a:t>11</a:t>
            </a:r>
            <a:endParaRPr lang="ko-KR" altLang="en-US" dirty="0">
              <a:latin typeface="Arial" panose="020B0604020202020204" pitchFamily="34" charset="0"/>
              <a:ea typeface="HY동녘B" pitchFamily="18" charset="-127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389699" y="3563562"/>
            <a:ext cx="534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Arial" panose="020B0604020202020204" pitchFamily="34" charset="0"/>
                <a:ea typeface="HY동녘B" pitchFamily="18" charset="-127"/>
                <a:cs typeface="Arial" panose="020B0604020202020204" pitchFamily="34" charset="0"/>
              </a:rPr>
              <a:t>12</a:t>
            </a:r>
            <a:endParaRPr lang="ko-KR" altLang="en-US" dirty="0">
              <a:latin typeface="Arial" panose="020B0604020202020204" pitchFamily="34" charset="0"/>
              <a:ea typeface="HY동녘B" pitchFamily="18" charset="-127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717978" y="3005305"/>
            <a:ext cx="502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>
                <a:latin typeface="Arial" panose="020B0604020202020204" pitchFamily="34" charset="0"/>
                <a:ea typeface="HY동녘B" pitchFamily="18" charset="-127"/>
                <a:cs typeface="Arial" panose="020B0604020202020204" pitchFamily="34" charset="0"/>
              </a:rPr>
              <a:t>15</a:t>
            </a:r>
            <a:endParaRPr lang="ko-KR" altLang="en-US" dirty="0">
              <a:latin typeface="Arial" panose="020B0604020202020204" pitchFamily="34" charset="0"/>
              <a:ea typeface="HY동녘B" pitchFamily="18" charset="-127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084168" y="2571743"/>
            <a:ext cx="50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>
                <a:latin typeface="Arial" panose="020B0604020202020204" pitchFamily="34" charset="0"/>
                <a:ea typeface="HY동녘B" pitchFamily="18" charset="-127"/>
                <a:cs typeface="Arial" panose="020B0604020202020204" pitchFamily="34" charset="0"/>
              </a:rPr>
              <a:t>18</a:t>
            </a:r>
            <a:endParaRPr lang="ko-KR" altLang="en-US" dirty="0">
              <a:latin typeface="Arial" panose="020B0604020202020204" pitchFamily="34" charset="0"/>
              <a:ea typeface="HY동녘B" pitchFamily="18" charset="-127"/>
              <a:cs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412526" y="2315864"/>
            <a:ext cx="54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>
                <a:latin typeface="Arial" panose="020B0604020202020204" pitchFamily="34" charset="0"/>
                <a:ea typeface="HY동녘B" pitchFamily="18" charset="-127"/>
                <a:cs typeface="Arial" panose="020B0604020202020204" pitchFamily="34" charset="0"/>
              </a:rPr>
              <a:t>19</a:t>
            </a:r>
            <a:endParaRPr lang="ko-KR" altLang="en-US" dirty="0">
              <a:latin typeface="Arial" panose="020B0604020202020204" pitchFamily="34" charset="0"/>
              <a:ea typeface="HY동녘B" pitchFamily="18" charset="-127"/>
              <a:cs typeface="Arial" panose="020B0604020202020204" pitchFamily="34" charset="0"/>
            </a:endParaRPr>
          </a:p>
        </p:txBody>
      </p:sp>
      <p:grpSp>
        <p:nvGrpSpPr>
          <p:cNvPr id="67" name="그룹 91"/>
          <p:cNvGrpSpPr/>
          <p:nvPr/>
        </p:nvGrpSpPr>
        <p:grpSpPr>
          <a:xfrm>
            <a:off x="571472" y="1013827"/>
            <a:ext cx="7790704" cy="557785"/>
            <a:chOff x="5524504" y="2813714"/>
            <a:chExt cx="7790704" cy="557785"/>
          </a:xfrm>
        </p:grpSpPr>
        <p:pic>
          <p:nvPicPr>
            <p:cNvPr id="68" name="Picture 7" descr="I:\01_프레젠테이션\00_프리02\201212_02 원_코리아퍼스텍피티\PSD\IMG\#15_img02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5524504" y="2813714"/>
              <a:ext cx="7790704" cy="55778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9" name="직사각형 300"/>
            <p:cNvSpPr>
              <a:spLocks noChangeArrowheads="1"/>
            </p:cNvSpPr>
            <p:nvPr/>
          </p:nvSpPr>
          <p:spPr bwMode="auto">
            <a:xfrm>
              <a:off x="5984288" y="2900120"/>
              <a:ext cx="7112644" cy="363780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noAutofit/>
              <a:scene3d>
                <a:camera prst="orthographicFront"/>
                <a:lightRig rig="threePt" dir="t"/>
              </a:scene3d>
              <a:sp3d>
                <a:bevelT w="0"/>
                <a:contourClr>
                  <a:schemeClr val="bg1"/>
                </a:contourClr>
              </a:sp3d>
            </a:bodyPr>
            <a:lstStyle/>
            <a:p>
              <a:r>
                <a:rPr lang="en-US" altLang="ko-KR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HY헤드라인M" pitchFamily="18" charset="-127"/>
                  <a:cs typeface="Arial" panose="020B0604020202020204" pitchFamily="34" charset="0"/>
                  <a:sym typeface="Wingdings 3" pitchFamily="18" charset="2"/>
                </a:rPr>
                <a:t>To construct IP data in ST.96 for dissemination</a:t>
              </a: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1288577" y="4838023"/>
            <a:ext cx="1302436" cy="14773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rIns="0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IPR Gazettes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Application trends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Patent abstracts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Transaction Histories 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Registrations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Trials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Citations for      </a:t>
            </a:r>
          </a:p>
          <a:p>
            <a:r>
              <a:rPr lang="en-US" altLang="ko-KR" sz="1000" b="1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examination</a:t>
            </a:r>
          </a:p>
          <a:p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…</a:t>
            </a:r>
            <a:endParaRPr lang="ko-KR" altLang="en-US" sz="1000" b="1" spc="-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653195" y="4825285"/>
            <a:ext cx="1279698" cy="4770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Legal statuses</a:t>
            </a:r>
          </a:p>
          <a:p>
            <a:pPr marL="87313" indent="-87313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Changes in grant holder</a:t>
            </a:r>
            <a:endParaRPr lang="ko-KR" altLang="en-US" sz="1000" b="1" spc="-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651336" y="5898941"/>
            <a:ext cx="1281217" cy="477054"/>
          </a:xfrm>
          <a:prstGeom prst="rect">
            <a:avLst/>
          </a:prstGeom>
          <a:solidFill>
            <a:srgbClr val="F7C1EF"/>
          </a:solidFill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Gazettes (TM)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Bibliographies (TM)</a:t>
            </a:r>
            <a:endParaRPr lang="en-US" altLang="ko-KR" sz="1000" b="1" spc="-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001667" y="4822124"/>
            <a:ext cx="1234164" cy="86177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Patent families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Patent classifications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000" b="1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Standardized  applicants’ names</a:t>
            </a:r>
            <a:endParaRPr lang="ko-KR" altLang="en-US" sz="1000" b="1" spc="-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992480" y="5904274"/>
            <a:ext cx="1578107" cy="477054"/>
          </a:xfrm>
          <a:prstGeom prst="rect">
            <a:avLst/>
          </a:prstGeom>
          <a:solidFill>
            <a:srgbClr val="F7C1EF"/>
          </a:solidFill>
        </p:spPr>
        <p:txBody>
          <a:bodyPr wrap="square" lIns="0" rIns="0" rtlCol="0">
            <a:spAutoFit/>
          </a:bodyPr>
          <a:lstStyle/>
          <a:p>
            <a:pPr marL="87313" indent="-87313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Gazettes (P, UM, D)</a:t>
            </a:r>
          </a:p>
          <a:p>
            <a:pPr marL="87313" indent="-87313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Bibliographies (P, UM, D)</a:t>
            </a:r>
            <a:endParaRPr lang="ko-KR" altLang="en-US" sz="1000" b="1" spc="-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284727" y="4821390"/>
            <a:ext cx="1430171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Intermediate documents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Sequence listings        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Applicant/agent data</a:t>
            </a:r>
            <a:endParaRPr lang="ko-KR" altLang="en-US" sz="1000" b="1" spc="-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751376" y="5920705"/>
            <a:ext cx="1205000" cy="477054"/>
          </a:xfrm>
          <a:prstGeom prst="rect">
            <a:avLst/>
          </a:prstGeom>
          <a:solidFill>
            <a:srgbClr val="F7C1EF"/>
          </a:solidFill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Trial (trial decisions)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Gazettes (3D, image)</a:t>
            </a:r>
            <a:endParaRPr lang="ko-KR" altLang="en-US" sz="1000" b="1" spc="-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775454" y="4835424"/>
            <a:ext cx="1197783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rIns="0" rtlCol="0">
            <a:spAutoFit/>
          </a:bodyPr>
          <a:lstStyle/>
          <a:p>
            <a:pPr marL="87313" indent="-87313">
              <a:buFont typeface="Arial" pitchFamily="34" charset="0"/>
              <a:buChar char="•"/>
            </a:pPr>
            <a:r>
              <a:rPr lang="en-US" altLang="ko-KR" sz="1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Error correction histories</a:t>
            </a:r>
            <a:endParaRPr lang="ko-KR" altLang="en-US" sz="1000" b="1" spc="-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59821" y="4826587"/>
            <a:ext cx="360000" cy="14773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lIns="0" rIns="0" rtlCol="0">
            <a:spAutoFit/>
          </a:bodyPr>
          <a:lstStyle/>
          <a:p>
            <a:endParaRPr lang="en-US" altLang="ko-K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 rot="18005115">
            <a:off x="676577" y="5056921"/>
            <a:ext cx="727639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>
              <a:rot lat="0" lon="0" rev="1800000"/>
            </a:camera>
            <a:lightRig rig="threePt" dir="t"/>
          </a:scene3d>
        </p:spPr>
        <p:txBody>
          <a:bodyPr wrap="square" lIns="0" rIns="0" rtlCol="0">
            <a:spAutoFit/>
          </a:bodyPr>
          <a:lstStyle/>
          <a:p>
            <a:pPr algn="ctr"/>
            <a:r>
              <a:rPr lang="en-US" altLang="ko-K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</a:p>
        </p:txBody>
      </p:sp>
      <p:sp>
        <p:nvSpPr>
          <p:cNvPr id="80" name="TextBox 79"/>
          <p:cNvSpPr txBox="1"/>
          <p:nvPr/>
        </p:nvSpPr>
        <p:spPr>
          <a:xfrm rot="5400000">
            <a:off x="565916" y="5853361"/>
            <a:ext cx="954759" cy="430887"/>
          </a:xfrm>
          <a:prstGeom prst="rect">
            <a:avLst/>
          </a:prstGeom>
          <a:solidFill>
            <a:srgbClr val="F7C1EF"/>
          </a:solidFill>
          <a:scene3d>
            <a:camera prst="orthographicFront">
              <a:rot lat="21299999" lon="21299994" rev="10799999"/>
            </a:camera>
            <a:lightRig rig="threePt" dir="t"/>
          </a:scene3d>
        </p:spPr>
        <p:txBody>
          <a:bodyPr wrap="square" lIns="0" rIns="0" rtlCol="0">
            <a:spAutoFit/>
          </a:bodyPr>
          <a:lstStyle/>
          <a:p>
            <a:pPr algn="ctr" latinLnBrk="0"/>
            <a:r>
              <a:rPr lang="en-US" altLang="ko-K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Secondary processing</a:t>
            </a:r>
            <a:endParaRPr lang="ko-KR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699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368218" y="2875002"/>
            <a:ext cx="440325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6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Thank You</a:t>
            </a:r>
            <a:endParaRPr lang="en-US" altLang="ko-KR" sz="6600" b="1" dirty="0">
              <a:solidFill>
                <a:schemeClr val="tx2">
                  <a:lumMod val="5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6551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429</Words>
  <Application>Microsoft Office PowerPoint</Application>
  <PresentationFormat>On-screen Show (4:3)</PresentationFormat>
  <Paragraphs>109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KIPO_template_byS(131017)</dc:title>
  <dc:creator>Shim Wooyang</dc:creator>
  <cp:lastModifiedBy>Geraldine Rodriguez</cp:lastModifiedBy>
  <cp:revision>79</cp:revision>
  <cp:lastPrinted>2014-05-07T04:18:06Z</cp:lastPrinted>
  <dcterms:created xsi:type="dcterms:W3CDTF">2013-10-17T01:24:42Z</dcterms:created>
  <dcterms:modified xsi:type="dcterms:W3CDTF">2014-05-20T07:58:15Z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