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8" r:id="rId2"/>
    <p:sldId id="300" r:id="rId3"/>
    <p:sldId id="303" r:id="rId4"/>
    <p:sldId id="304" r:id="rId5"/>
    <p:sldId id="299" r:id="rId6"/>
    <p:sldId id="305" r:id="rId7"/>
  </p:sldIdLst>
  <p:sldSz cx="9144000" cy="6858000" type="screen4x3"/>
  <p:notesSz cx="6743700" cy="9880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4" autoAdjust="0"/>
    <p:restoredTop sz="86424" autoAdjust="0"/>
  </p:normalViewPr>
  <p:slideViewPr>
    <p:cSldViewPr>
      <p:cViewPr>
        <p:scale>
          <a:sx n="100" d="100"/>
          <a:sy n="100" d="100"/>
        </p:scale>
        <p:origin x="-3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061D9-55E8-4857-9E87-793D48A62E7B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70" y="4693285"/>
            <a:ext cx="5394960" cy="4446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4855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869" y="9384855"/>
            <a:ext cx="2922270" cy="494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F18BC-7DBE-4BDD-AA8F-8B73510C1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93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F18BC-7DBE-4BDD-AA8F-8B73510C10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7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mailto:graphic_design_the_hague@epo.org" TargetMode="External"/><Relationship Id="rId2" Type="http://schemas.openxmlformats.org/officeDocument/2006/relationships/hyperlink" Target="mailto:graphic_design_munich@epo.org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48" y="0"/>
            <a:ext cx="7115964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1831" y="6586475"/>
            <a:ext cx="2519562" cy="215950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900" b="0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Name </a:t>
            </a:r>
            <a:r>
              <a:rPr lang="de-CH" dirty="0" err="1" smtClean="0"/>
              <a:t>Surname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98750" y="6586475"/>
            <a:ext cx="1334168" cy="215950"/>
          </a:xfrm>
        </p:spPr>
        <p:txBody>
          <a:bodyPr wrap="none" lIns="0" tIns="0" rIns="0" bIns="0" anchor="t" anchorCtr="0">
            <a:noAutofit/>
          </a:bodyPr>
          <a:lstStyle>
            <a:lvl1pPr marL="0" indent="0" algn="r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Date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375" y="6586475"/>
            <a:ext cx="2879500" cy="215950"/>
          </a:xfrm>
        </p:spPr>
        <p:txBody>
          <a:bodyPr wrap="none" lIns="0" tIns="0" rIns="0" bIns="0" anchor="t" anchorCtr="0">
            <a:noAutofit/>
          </a:bodyPr>
          <a:lstStyle>
            <a:lvl1pPr marL="0" indent="0" algn="l">
              <a:buNone/>
              <a:defRPr sz="900" b="0" spc="0" baseline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Position Department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29" y="3757315"/>
            <a:ext cx="3048671" cy="27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71" y="3757315"/>
            <a:ext cx="3048671" cy="27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" y="3757315"/>
            <a:ext cx="3048671" cy="27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1831" y="1801148"/>
            <a:ext cx="7198750" cy="566991"/>
          </a:xfrm>
        </p:spPr>
        <p:txBody>
          <a:bodyPr wrap="square" lIns="0" tIns="0" rIns="0" bIns="0" anchor="b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Insert here the title of the presentation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831" y="2367969"/>
            <a:ext cx="7198750" cy="433837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here the subtitle of the presentation</a:t>
            </a:r>
            <a:endParaRPr lang="en-GB" dirty="0"/>
          </a:p>
        </p:txBody>
      </p:sp>
      <p:pic>
        <p:nvPicPr>
          <p:cNvPr id="1026" name="Picture 2" descr="C:\EPOProjects\Powerpoint\Templates\EPO_LOGO_27x54_300dp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9" y="675"/>
            <a:ext cx="1944349" cy="97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1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Agenda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88" y="1295700"/>
            <a:ext cx="7846637" cy="4762985"/>
          </a:xfrm>
        </p:spPr>
        <p:txBody>
          <a:bodyPr wrap="square" lIns="0" tIns="0" rIns="0" bIns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31635F24-EC3B-4215-B3E3-E5380D46367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87" y="1295700"/>
            <a:ext cx="7846637" cy="5038833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31635F24-EC3B-4215-B3E3-E5380D46367A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4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47887" y="1295700"/>
            <a:ext cx="2494367" cy="5038833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32239" y="1295700"/>
            <a:ext cx="17997" cy="4948854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3324323" y="1295700"/>
            <a:ext cx="2494367" cy="5038833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08674" y="1295700"/>
            <a:ext cx="17997" cy="4948854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6000458" y="1295700"/>
            <a:ext cx="2494367" cy="5038833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31635F24-EC3B-4215-B3E3-E5380D4636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6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Picture an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19875" y="1799584"/>
            <a:ext cx="2545272" cy="1015428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 rtlCol="0">
            <a:spAutoFit/>
          </a:bodyPr>
          <a:lstStyle/>
          <a:p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do not use photos for which the EPO does not have copyright. If you need any images, please contact:</a:t>
            </a:r>
            <a:b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graphic_design_munich@epo.org</a:t>
            </a: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b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graphic_design_the_hague@epo.org</a:t>
            </a:r>
            <a:endParaRPr lang="en-GB" sz="500" dirty="0">
              <a:solidFill>
                <a:schemeClr val="tx1"/>
              </a:solidFill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647887" y="1295700"/>
            <a:ext cx="3059469" cy="395908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887325" y="1295700"/>
            <a:ext cx="4607200" cy="46789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31635F24-EC3B-4215-B3E3-E5380D4636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6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8"/>
          </p:nvPr>
        </p:nvSpPr>
        <p:spPr>
          <a:xfrm>
            <a:off x="647888" y="2051525"/>
            <a:ext cx="7846937" cy="3599167"/>
          </a:xfrm>
        </p:spPr>
        <p:txBody>
          <a:bodyPr lIns="0" tIns="0" rIns="0" bIns="0"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13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47588" y="1295700"/>
            <a:ext cx="7847237" cy="719833"/>
          </a:xfrm>
          <a:noFill/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buNone/>
              <a:defRPr b="1" spc="0" baseline="0">
                <a:solidFill>
                  <a:srgbClr val="626B7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Table </a:t>
            </a:r>
            <a:r>
              <a:rPr lang="de-CH" dirty="0" err="1" smtClean="0"/>
              <a:t>head</a:t>
            </a:r>
            <a:r>
              <a:rPr lang="de-CH" dirty="0" smtClean="0"/>
              <a:t> </a:t>
            </a:r>
            <a:r>
              <a:rPr lang="de-CH" dirty="0" err="1" smtClean="0"/>
              <a:t>amendes</a:t>
            </a:r>
            <a:r>
              <a:rPr lang="de-CH" dirty="0" smtClean="0"/>
              <a:t> </a:t>
            </a:r>
            <a:r>
              <a:rPr lang="de-CH" dirty="0" err="1" smtClean="0"/>
              <a:t>rules</a:t>
            </a:r>
            <a:endParaRPr lang="de-CH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31635F24-EC3B-4215-B3E3-E5380D4636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47888" y="539875"/>
            <a:ext cx="7846637" cy="539875"/>
          </a:xfr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1" spc="0">
                <a:solidFill>
                  <a:srgbClr val="3B464D"/>
                </a:solidFill>
              </a:defRPr>
            </a:lvl1pPr>
          </a:lstStyle>
          <a:p>
            <a:pPr lvl="0"/>
            <a:r>
              <a:rPr lang="de-CH" dirty="0" smtClean="0"/>
              <a:t>Insert </a:t>
            </a:r>
            <a:r>
              <a:rPr lang="de-CH" dirty="0" err="1" smtClean="0"/>
              <a:t>slide</a:t>
            </a:r>
            <a:r>
              <a:rPr lang="de-CH" dirty="0" smtClean="0"/>
              <a:t> title </a:t>
            </a:r>
            <a:r>
              <a:rPr lang="de-CH" dirty="0" err="1" smtClean="0"/>
              <a:t>here</a:t>
            </a:r>
            <a:endParaRPr lang="en-GB" dirty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47588" y="1295700"/>
            <a:ext cx="7847237" cy="719833"/>
          </a:xfr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b="1" spc="0" baseline="0">
                <a:solidFill>
                  <a:srgbClr val="626B7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 smtClean="0"/>
              <a:t>Chart </a:t>
            </a:r>
            <a:r>
              <a:rPr lang="de-CH" dirty="0" err="1" smtClean="0"/>
              <a:t>head</a:t>
            </a:r>
            <a:endParaRPr lang="de-CH" dirty="0" smtClean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0"/>
          </p:nvPr>
        </p:nvSpPr>
        <p:spPr>
          <a:xfrm>
            <a:off x="647888" y="2051523"/>
            <a:ext cx="7846937" cy="3599167"/>
          </a:xfrm>
        </p:spPr>
        <p:txBody>
          <a:bodyPr lIns="0" tIns="0" rIns="0" bIns="0"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7888" y="6532487"/>
            <a:ext cx="7846637" cy="0"/>
          </a:xfrm>
          <a:prstGeom prst="line">
            <a:avLst/>
          </a:prstGeom>
          <a:ln>
            <a:solidFill>
              <a:srgbClr val="3B4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4838" y="6586475"/>
            <a:ext cx="1799687" cy="215950"/>
          </a:xfrm>
        </p:spPr>
        <p:txBody>
          <a:bodyPr wrap="none" lIns="0" tIns="0" rIns="0" bIns="0" anchor="t" anchorCtr="0"/>
          <a:lstStyle>
            <a:lvl1pPr>
              <a:defRPr sz="900">
                <a:solidFill>
                  <a:srgbClr val="3B464D"/>
                </a:solidFill>
              </a:defRPr>
            </a:lvl1pPr>
          </a:lstStyle>
          <a:p>
            <a:fld id="{31635F24-EC3B-4215-B3E3-E5380D4636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47887" y="6592855"/>
            <a:ext cx="1551467" cy="2290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spc="0" baseline="0" dirty="0" smtClean="0">
                <a:solidFill>
                  <a:srgbClr val="3B464D"/>
                </a:solidFill>
                <a:latin typeface="Arial" pitchFamily="34" charset="0"/>
                <a:ea typeface="+mn-ea"/>
                <a:cs typeface="Arial" pitchFamily="34" charset="0"/>
              </a:rPr>
              <a:t>European Patent Office</a:t>
            </a:r>
            <a:endParaRPr lang="en-GB" sz="900" kern="1200" spc="0" baseline="0" dirty="0" smtClean="0">
              <a:solidFill>
                <a:srgbClr val="3B464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3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888" y="539875"/>
            <a:ext cx="7846637" cy="53987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888" y="1295700"/>
            <a:ext cx="7846637" cy="47868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03FE6D3-9F80-44F1-9D4D-CB5AA6DBA91F}" type="datetime1">
              <a:rPr lang="en-US" smtClean="0"/>
              <a:t>5/20/2014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1635F24-EC3B-4215-B3E3-E5380D463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217" rtl="0" eaLnBrk="1" latinLnBrk="0" hangingPunct="1">
        <a:spcBef>
          <a:spcPct val="0"/>
        </a:spcBef>
        <a:buNone/>
        <a:defRPr sz="2800" b="1" kern="1200" spc="0" baseline="0">
          <a:solidFill>
            <a:srgbClr val="3B464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5957" indent="-215957" algn="l" defTabSz="914217" rtl="0" eaLnBrk="1" latinLnBrk="0" hangingPunct="1">
        <a:lnSpc>
          <a:spcPct val="150000"/>
        </a:lnSpc>
        <a:spcBef>
          <a:spcPts val="600"/>
        </a:spcBef>
        <a:buFont typeface="Wingdings" pitchFamily="2" charset="2"/>
        <a:buChar char="§"/>
        <a:tabLst/>
        <a:defRPr sz="20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1pPr>
      <a:lvl2pPr marL="431914" indent="-215957" algn="l" defTabSz="914217" rtl="0" eaLnBrk="1" latinLnBrk="0" hangingPunct="1">
        <a:lnSpc>
          <a:spcPct val="150000"/>
        </a:lnSpc>
        <a:spcBef>
          <a:spcPts val="600"/>
        </a:spcBef>
        <a:buFont typeface="Arial" pitchFamily="34" charset="0"/>
        <a:buChar char="−"/>
        <a:defRPr sz="20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2pPr>
      <a:lvl3pPr marL="647870" indent="-215957" algn="l" defTabSz="914217" rtl="0" eaLnBrk="1" latinLnBrk="0" hangingPunct="1">
        <a:lnSpc>
          <a:spcPct val="150000"/>
        </a:lnSpc>
        <a:spcBef>
          <a:spcPts val="600"/>
        </a:spcBef>
        <a:buFont typeface="Arial" pitchFamily="34" charset="0"/>
        <a:buChar char="−"/>
        <a:defRPr sz="20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3pPr>
      <a:lvl4pPr marL="863827" indent="-215957" algn="l" defTabSz="914217" rtl="0" eaLnBrk="1" latinLnBrk="0" hangingPunct="1">
        <a:lnSpc>
          <a:spcPct val="150000"/>
        </a:lnSpc>
        <a:spcBef>
          <a:spcPts val="600"/>
        </a:spcBef>
        <a:buFont typeface="Arial" pitchFamily="34" charset="0"/>
        <a:buChar char="−"/>
        <a:defRPr sz="20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4pPr>
      <a:lvl5pPr marL="1079784" indent="-215957" algn="l" defTabSz="987228" rtl="0" eaLnBrk="1" latinLnBrk="0" hangingPunct="1">
        <a:lnSpc>
          <a:spcPct val="150000"/>
        </a:lnSpc>
        <a:spcBef>
          <a:spcPts val="600"/>
        </a:spcBef>
        <a:buFont typeface="Arial" pitchFamily="34" charset="0"/>
        <a:buChar char="−"/>
        <a:defRPr sz="2000" kern="1200" spc="0" baseline="0">
          <a:solidFill>
            <a:srgbClr val="3B464D"/>
          </a:solidFill>
          <a:latin typeface="Arial" pitchFamily="34" charset="0"/>
          <a:ea typeface="+mn-ea"/>
          <a:cs typeface="Arial" pitchFamily="34" charset="0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Fernando Ferreira</a:t>
            </a:r>
            <a:endParaRPr lang="en-GB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V1.0         09.05.2014</a:t>
            </a:r>
            <a:endParaRPr lang="en-GB" dirty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7584" y="1801148"/>
            <a:ext cx="7704856" cy="566991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Use of WIPO XML Standards</a:t>
            </a:r>
            <a:endParaRPr lang="en-GB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Data Standards Coordinator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6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ST.36 and Annex F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47888" y="1295700"/>
            <a:ext cx="7956560" cy="4762985"/>
          </a:xfrm>
        </p:spPr>
        <p:txBody>
          <a:bodyPr/>
          <a:lstStyle/>
          <a:p>
            <a:r>
              <a:rPr lang="en-GB" dirty="0" smtClean="0"/>
              <a:t>EPO uses this Standard for:</a:t>
            </a:r>
          </a:p>
          <a:p>
            <a:pPr lvl="1"/>
            <a:r>
              <a:rPr lang="en-GB" dirty="0" smtClean="0"/>
              <a:t> Filling (request, demand, patent application, amendments)</a:t>
            </a:r>
          </a:p>
          <a:p>
            <a:pPr lvl="1"/>
            <a:r>
              <a:rPr lang="en-GB" dirty="0" smtClean="0"/>
              <a:t>Processing (Search report, WO-ISA, IPER)</a:t>
            </a:r>
          </a:p>
          <a:p>
            <a:pPr lvl="1"/>
            <a:r>
              <a:rPr lang="en-GB" dirty="0" smtClean="0"/>
              <a:t>Publication (application, specification, corrections)</a:t>
            </a:r>
          </a:p>
          <a:p>
            <a:r>
              <a:rPr lang="en-GB" dirty="0" smtClean="0"/>
              <a:t>EPO plans to continue to use this standard but mainly for external data exchange.</a:t>
            </a:r>
          </a:p>
          <a:p>
            <a:r>
              <a:rPr lang="en-GB" dirty="0" smtClean="0"/>
              <a:t>No substantial developments are foreseen but XML data structures will be kept updated and aligned with external data exchange needs.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5F24-EC3B-4215-B3E3-E5380D4636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9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WIPO Standard for Sequence Listings (ST.26)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After adoption by CWS, EPO plans to work on the Transition ST.25 &lt;-&gt; ST.26 focusing on its implementation as soon as possible.</a:t>
            </a:r>
          </a:p>
          <a:p>
            <a:endParaRPr lang="en-GB" dirty="0" smtClean="0"/>
          </a:p>
          <a:p>
            <a:r>
              <a:rPr lang="en-GB" dirty="0" smtClean="0"/>
              <a:t>EPO foresees an extensive use of this Standard for external data exchange (</a:t>
            </a:r>
            <a:r>
              <a:rPr lang="en-GB" dirty="0" err="1" smtClean="0"/>
              <a:t>eg</a:t>
            </a:r>
            <a:r>
              <a:rPr lang="en-GB" dirty="0" smtClean="0"/>
              <a:t>. applicants, DB providers, IPO’s).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5F24-EC3B-4215-B3E3-E5380D4636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0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ST.96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r>
              <a:rPr lang="en-GB" sz="1800" dirty="0" smtClean="0"/>
              <a:t>EPO does not plan to implement this Standard for data exchange, but will ensure compatibility ST.36 &lt;-&gt; ST.96 if and when required.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5F24-EC3B-4215-B3E3-E5380D4636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6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Legal status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EPO welcomes the use of XML structures for external exchange of Legal Status data.</a:t>
            </a:r>
          </a:p>
          <a:p>
            <a:endParaRPr lang="en-GB" dirty="0"/>
          </a:p>
          <a:p>
            <a:r>
              <a:rPr lang="en-GB" dirty="0" smtClean="0"/>
              <a:t>Currently EPO IT systems already use XML data structures </a:t>
            </a:r>
            <a:r>
              <a:rPr lang="en-GB" dirty="0"/>
              <a:t>for Legal Status data </a:t>
            </a:r>
            <a:r>
              <a:rPr lang="en-GB" dirty="0" smtClean="0"/>
              <a:t>processing.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5F24-EC3B-4215-B3E3-E5380D4636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7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sz="4000" b="1" dirty="0" smtClean="0"/>
              <a:t>Questions and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5F24-EC3B-4215-B3E3-E5380D4636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O Template English">
  <a:themeElements>
    <a:clrScheme name="EPO3">
      <a:dk1>
        <a:srgbClr val="3B464D"/>
      </a:dk1>
      <a:lt1>
        <a:srgbClr val="FFFFFF"/>
      </a:lt1>
      <a:dk2>
        <a:srgbClr val="3B464D"/>
      </a:dk2>
      <a:lt2>
        <a:srgbClr val="FFFFFF"/>
      </a:lt2>
      <a:accent1>
        <a:srgbClr val="5F7B8F"/>
      </a:accent1>
      <a:accent2>
        <a:srgbClr val="3B464D"/>
      </a:accent2>
      <a:accent3>
        <a:srgbClr val="9FB0BC"/>
      </a:accent3>
      <a:accent4>
        <a:srgbClr val="93999D"/>
      </a:accent4>
      <a:accent5>
        <a:srgbClr val="495C6E"/>
      </a:accent5>
      <a:accent6>
        <a:srgbClr val="C9D2D9"/>
      </a:accent6>
      <a:hlink>
        <a:srgbClr val="0000FF"/>
      </a:hlink>
      <a:folHlink>
        <a:srgbClr val="800080"/>
      </a:folHlink>
    </a:clrScheme>
    <a:fontScheme name="EP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EPO Template English</Template>
  <TotalTime>0</TotalTime>
  <Words>208</Words>
  <Application>Microsoft Office PowerPoint</Application>
  <PresentationFormat>On-screen Show (4:3)</PresentationFormat>
  <Paragraphs>36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EPO Template English</vt:lpstr>
      <vt:lpstr>Use of WIPO XML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Patent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Marie-Julie Jean-Michel</dc:creator>
  <cp:lastModifiedBy>Geraldine Rodriguez</cp:lastModifiedBy>
  <cp:revision>539</cp:revision>
  <cp:lastPrinted>2014-04-01T14:13:03Z</cp:lastPrinted>
  <dcterms:created xsi:type="dcterms:W3CDTF">2013-11-12T14:21:47Z</dcterms:created>
  <dcterms:modified xsi:type="dcterms:W3CDTF">2014-05-20T07:57:04Z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