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notesSlides/notesSlide7.xml" ContentType="application/vnd.openxmlformats-officedocument.presentationml.notesSlide+xml"/>
  <Override PartName="/ppt/slideLayouts/slideLayout15.xml" ContentType="application/vnd.openxmlformats-officedocument.presentationml.slideLayout+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Layouts/slideLayout14.xml" ContentType="application/vnd.openxmlformats-officedocument.presentationml.slideLayout+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slides/slide41.xml" ContentType="application/vnd.openxmlformats-officedocument.presentationml.slid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Default Extension="tiff" ContentType="image/tiff"/>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43"/>
  </p:notesMasterIdLst>
  <p:sldIdLst>
    <p:sldId id="256" r:id="rId2"/>
    <p:sldId id="266" r:id="rId3"/>
    <p:sldId id="257" r:id="rId4"/>
    <p:sldId id="259" r:id="rId5"/>
    <p:sldId id="260" r:id="rId6"/>
    <p:sldId id="296" r:id="rId7"/>
    <p:sldId id="261" r:id="rId8"/>
    <p:sldId id="270" r:id="rId9"/>
    <p:sldId id="271" r:id="rId10"/>
    <p:sldId id="272" r:id="rId11"/>
    <p:sldId id="262" r:id="rId12"/>
    <p:sldId id="287" r:id="rId13"/>
    <p:sldId id="279" r:id="rId14"/>
    <p:sldId id="280" r:id="rId15"/>
    <p:sldId id="281" r:id="rId16"/>
    <p:sldId id="282" r:id="rId17"/>
    <p:sldId id="283" r:id="rId18"/>
    <p:sldId id="284" r:id="rId19"/>
    <p:sldId id="288" r:id="rId20"/>
    <p:sldId id="285" r:id="rId21"/>
    <p:sldId id="286" r:id="rId22"/>
    <p:sldId id="289" r:id="rId23"/>
    <p:sldId id="263" r:id="rId24"/>
    <p:sldId id="265" r:id="rId25"/>
    <p:sldId id="258" r:id="rId26"/>
    <p:sldId id="290" r:id="rId27"/>
    <p:sldId id="291" r:id="rId28"/>
    <p:sldId id="293" r:id="rId29"/>
    <p:sldId id="292" r:id="rId30"/>
    <p:sldId id="294" r:id="rId31"/>
    <p:sldId id="295" r:id="rId32"/>
    <p:sldId id="273" r:id="rId33"/>
    <p:sldId id="268" r:id="rId34"/>
    <p:sldId id="269" r:id="rId35"/>
    <p:sldId id="274" r:id="rId36"/>
    <p:sldId id="275" r:id="rId37"/>
    <p:sldId id="299" r:id="rId38"/>
    <p:sldId id="297" r:id="rId39"/>
    <p:sldId id="277" r:id="rId40"/>
    <p:sldId id="298" r:id="rId41"/>
    <p:sldId id="267"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135" d="100"/>
          <a:sy n="135" d="100"/>
        </p:scale>
        <p:origin x="-9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83D104-17C9-D34B-9BDB-4E6CD3748AC3}" type="datetimeFigureOut">
              <a:rPr lang="en-US" smtClean="0"/>
              <a:pPr/>
              <a:t>6/3/10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0F66A3-ECD6-C34A-85A2-6EBE917DF83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1804F5-9B39-4B43-8B60-288208F9F4AA}" type="slidenum">
              <a:rPr lang="en-US"/>
              <a:pPr/>
              <a:t>10</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0FACD8-8C6F-6D43-9BE7-FD18C2A385C8}" type="slidenum">
              <a:rPr lang="en-GB"/>
              <a:pPr/>
              <a:t>22</a:t>
            </a:fld>
            <a:endParaRPr lang="en-GB"/>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116FAA-2222-F647-B30E-DE9FA78A8546}" type="slidenum">
              <a:rPr lang="en-GB"/>
              <a:pPr/>
              <a:t>26</a:t>
            </a:fld>
            <a:endParaRPr lang="en-GB"/>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18DCF1-B575-FE40-B85D-38B6ED78BFEE}" type="slidenum">
              <a:rPr lang="en-GB"/>
              <a:pPr/>
              <a:t>13</a:t>
            </a:fld>
            <a:endParaRPr lang="en-GB"/>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DA2085-F53B-9C4D-BEE8-A9BF4CFCC0D9}" type="slidenum">
              <a:rPr lang="en-GB"/>
              <a:pPr/>
              <a:t>14</a:t>
            </a:fld>
            <a:endParaRPr lang="en-GB"/>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2B925A-C1D8-B648-A477-051A54FD2406}" type="slidenum">
              <a:rPr lang="en-GB"/>
              <a:pPr/>
              <a:t>15</a:t>
            </a:fld>
            <a:endParaRPr lang="en-GB"/>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9EAAF1-6C5B-EC4D-8539-9B6639BF116B}" type="slidenum">
              <a:rPr lang="en-GB"/>
              <a:pPr/>
              <a:t>16</a:t>
            </a:fld>
            <a:endParaRPr lang="en-GB"/>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CA5F59-220C-F344-8E6A-29217B3FD9D1}" type="slidenum">
              <a:rPr lang="en-GB"/>
              <a:pPr/>
              <a:t>17</a:t>
            </a:fld>
            <a:endParaRPr lang="en-GB"/>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D650F6-E3B4-2843-A1CA-767254B94709}" type="slidenum">
              <a:rPr lang="en-GB"/>
              <a:pPr/>
              <a:t>18</a:t>
            </a:fld>
            <a:endParaRPr lang="en-GB"/>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FC4D80-5BEB-4D4D-8AB3-FCCA5B050DC5}" type="slidenum">
              <a:rPr lang="en-GB"/>
              <a:pPr/>
              <a:t>20</a:t>
            </a:fld>
            <a:endParaRPr lang="en-GB"/>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DE9D2F-4450-6D43-94BD-CDC662381EBE}" type="slidenum">
              <a:rPr lang="en-GB"/>
              <a:pPr/>
              <a:t>21</a:t>
            </a:fld>
            <a:endParaRPr lang="en-GB"/>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GB"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9AE29188-6144-B340-B192-F6512127ED8C}" type="datetimeFigureOut">
              <a:rPr lang="en-US" smtClean="0"/>
              <a:pPr/>
              <a:t>6/3/10</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5" name="Date Placeholder 4"/>
          <p:cNvSpPr>
            <a:spLocks noGrp="1"/>
          </p:cNvSpPr>
          <p:nvPr>
            <p:ph type="dt" sz="half" idx="10"/>
          </p:nvPr>
        </p:nvSpPr>
        <p:spPr/>
        <p:txBody>
          <a:bodyPr/>
          <a:lstStyle/>
          <a:p>
            <a:fld id="{9AE29188-6144-B340-B192-F6512127ED8C}" type="datetimeFigureOut">
              <a:rPr lang="en-US" smtClean="0"/>
              <a:pPr/>
              <a:t>6/3/10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DCB734-8F2F-3644-8192-2E3B1E6D07E3}"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9AE29188-6144-B340-B192-F6512127ED8C}" type="datetimeFigureOut">
              <a:rPr lang="en-US" smtClean="0"/>
              <a:pPr/>
              <a:t>6/3/10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DCB734-8F2F-3644-8192-2E3B1E6D07E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9AE29188-6144-B340-B192-F6512127ED8C}" type="datetimeFigureOut">
              <a:rPr lang="en-US" smtClean="0"/>
              <a:pPr/>
              <a:t>6/3/10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DCB734-8F2F-3644-8192-2E3B1E6D07E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GB"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9AE29188-6144-B340-B192-F6512127ED8C}" type="datetimeFigureOut">
              <a:rPr lang="en-US" smtClean="0"/>
              <a:pPr/>
              <a:t>6/3/10</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GB"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9AE29188-6144-B340-B192-F6512127ED8C}" type="datetimeFigureOut">
              <a:rPr lang="en-US" smtClean="0"/>
              <a:pPr/>
              <a:t>6/3/10</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72DCB734-8F2F-3644-8192-2E3B1E6D07E3}"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GB"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AE29188-6144-B340-B192-F6512127ED8C}" type="datetimeFigureOut">
              <a:rPr lang="en-US" smtClean="0"/>
              <a:pPr/>
              <a:t>6/3/10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DCB734-8F2F-3644-8192-2E3B1E6D07E3}" type="slidenum">
              <a:rPr lang="en-US" smtClean="0"/>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GB"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9AE29188-6144-B340-B192-F6512127ED8C}" type="datetimeFigureOut">
              <a:rPr lang="en-US" smtClean="0"/>
              <a:pPr/>
              <a:t>6/3/10</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72DCB734-8F2F-3644-8192-2E3B1E6D07E3}"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GB"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GB"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GB"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9AE29188-6144-B340-B192-F6512127ED8C}" type="datetimeFigureOut">
              <a:rPr lang="en-US" smtClean="0"/>
              <a:pPr/>
              <a:t>6/3/10</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72DCB734-8F2F-3644-8192-2E3B1E6D07E3}"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GB"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GB"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GB"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GB"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9AE29188-6144-B340-B192-F6512127ED8C}" type="datetimeFigureOut">
              <a:rPr lang="en-US" smtClean="0"/>
              <a:pPr/>
              <a:t>6/3/10</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72DCB734-8F2F-3644-8192-2E3B1E6D07E3}" type="slidenum">
              <a:rPr lang="en-US" smtClean="0"/>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GB"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GB"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10"/>
          </p:nvPr>
        </p:nvSpPr>
        <p:spPr/>
        <p:txBody>
          <a:bodyPr/>
          <a:lstStyle/>
          <a:p>
            <a:fld id="{9AE29188-6144-B340-B192-F6512127ED8C}" type="datetimeFigureOut">
              <a:rPr lang="en-US" smtClean="0"/>
              <a:pPr/>
              <a:t>6/3/10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CB734-8F2F-3644-8192-2E3B1E6D07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10"/>
          </p:nvPr>
        </p:nvSpPr>
        <p:spPr/>
        <p:txBody>
          <a:bodyPr/>
          <a:lstStyle/>
          <a:p>
            <a:fld id="{9AE29188-6144-B340-B192-F6512127ED8C}" type="datetimeFigureOut">
              <a:rPr lang="en-US" smtClean="0"/>
              <a:pPr/>
              <a:t>6/3/10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CB734-8F2F-3644-8192-2E3B1E6D07E3}"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GB"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10"/>
          </p:nvPr>
        </p:nvSpPr>
        <p:spPr/>
        <p:txBody>
          <a:bodyPr/>
          <a:lstStyle/>
          <a:p>
            <a:fld id="{9AE29188-6144-B340-B192-F6512127ED8C}" type="datetimeFigureOut">
              <a:rPr lang="en-US" smtClean="0"/>
              <a:pPr/>
              <a:t>6/3/10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CB734-8F2F-3644-8192-2E3B1E6D07E3}"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6201C511-BA2E-B943-89C4-A4478DD6389B}" type="slidenum">
              <a:rPr lang="en-GB"/>
              <a:pPr/>
              <a:t>‹#›</a:t>
            </a:fld>
            <a:endParaRPr lang="en-GB"/>
          </a:p>
        </p:txBody>
      </p:sp>
    </p:spTree>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GB" smtClean="0"/>
              <a:t>Click to edit Master title style</a:t>
            </a:r>
            <a:endParaRPr/>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10"/>
          </p:nvPr>
        </p:nvSpPr>
        <p:spPr/>
        <p:txBody>
          <a:bodyPr/>
          <a:lstStyle/>
          <a:p>
            <a:fld id="{9AE29188-6144-B340-B192-F6512127ED8C}" type="datetimeFigureOut">
              <a:rPr lang="en-US" smtClean="0"/>
              <a:pPr/>
              <a:t>6/3/10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CB734-8F2F-3644-8192-2E3B1E6D07E3}"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GB"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9AE29188-6144-B340-B192-F6512127ED8C}" type="datetimeFigureOut">
              <a:rPr lang="en-US" smtClean="0"/>
              <a:pPr/>
              <a:t>6/3/10</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GB"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GB"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GB"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GB"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9AE29188-6144-B340-B192-F6512127ED8C}" type="datetimeFigureOut">
              <a:rPr lang="en-US" smtClean="0"/>
              <a:pPr/>
              <a:t>6/3/10</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72DCB734-8F2F-3644-8192-2E3B1E6D07E3}"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5" name="Date Placeholder 4"/>
          <p:cNvSpPr>
            <a:spLocks noGrp="1"/>
          </p:cNvSpPr>
          <p:nvPr>
            <p:ph type="dt" sz="half" idx="10"/>
          </p:nvPr>
        </p:nvSpPr>
        <p:spPr/>
        <p:txBody>
          <a:bodyPr/>
          <a:lstStyle/>
          <a:p>
            <a:fld id="{9AE29188-6144-B340-B192-F6512127ED8C}" type="datetimeFigureOut">
              <a:rPr lang="en-US" smtClean="0"/>
              <a:pPr/>
              <a:t>6/3/10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DCB734-8F2F-3644-8192-2E3B1E6D07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GB"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7" name="Date Placeholder 6"/>
          <p:cNvSpPr>
            <a:spLocks noGrp="1"/>
          </p:cNvSpPr>
          <p:nvPr>
            <p:ph type="dt" sz="half" idx="10"/>
          </p:nvPr>
        </p:nvSpPr>
        <p:spPr/>
        <p:txBody>
          <a:bodyPr/>
          <a:lstStyle/>
          <a:p>
            <a:fld id="{9AE29188-6144-B340-B192-F6512127ED8C}" type="datetimeFigureOut">
              <a:rPr lang="en-US" smtClean="0"/>
              <a:pPr/>
              <a:t>6/3/10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DCB734-8F2F-3644-8192-2E3B1E6D07E3}"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5" name="Date Placeholder 4"/>
          <p:cNvSpPr>
            <a:spLocks noGrp="1"/>
          </p:cNvSpPr>
          <p:nvPr>
            <p:ph type="dt" sz="half" idx="10"/>
          </p:nvPr>
        </p:nvSpPr>
        <p:spPr/>
        <p:txBody>
          <a:bodyPr/>
          <a:lstStyle/>
          <a:p>
            <a:fld id="{9AE29188-6144-B340-B192-F6512127ED8C}" type="datetimeFigureOut">
              <a:rPr lang="en-US" smtClean="0"/>
              <a:pPr/>
              <a:t>6/3/10</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72DCB734-8F2F-3644-8192-2E3B1E6D07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5" name="Date Placeholder 4"/>
          <p:cNvSpPr>
            <a:spLocks noGrp="1"/>
          </p:cNvSpPr>
          <p:nvPr>
            <p:ph type="dt" sz="half" idx="10"/>
          </p:nvPr>
        </p:nvSpPr>
        <p:spPr/>
        <p:txBody>
          <a:bodyPr/>
          <a:lstStyle/>
          <a:p>
            <a:fld id="{9AE29188-6144-B340-B192-F6512127ED8C}" type="datetimeFigureOut">
              <a:rPr lang="en-US" smtClean="0"/>
              <a:pPr/>
              <a:t>6/3/10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DCB734-8F2F-3644-8192-2E3B1E6D07E3}"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GB" dirty="0" smtClean="0"/>
              <a:t>Click to edit Master title style</a:t>
            </a:r>
            <a:endParaRPr dirty="0"/>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9AE29188-6144-B340-B192-F6512127ED8C}" type="datetimeFigureOut">
              <a:rPr lang="en-US" smtClean="0"/>
              <a:pPr/>
              <a:t>6/3/10</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72DCB734-8F2F-3644-8192-2E3B1E6D07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8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24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24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24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2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Andres Guadamuz</a:t>
            </a:r>
            <a:endParaRPr lang="en-US" dirty="0"/>
          </a:p>
        </p:txBody>
      </p:sp>
      <p:sp>
        <p:nvSpPr>
          <p:cNvPr id="5" name="Subtitle 4"/>
          <p:cNvSpPr>
            <a:spLocks noGrp="1"/>
          </p:cNvSpPr>
          <p:nvPr>
            <p:ph type="subTitle" idx="1"/>
          </p:nvPr>
        </p:nvSpPr>
        <p:spPr>
          <a:xfrm>
            <a:off x="3733800" y="5562599"/>
            <a:ext cx="5105400" cy="748553"/>
          </a:xfrm>
        </p:spPr>
        <p:txBody>
          <a:bodyPr>
            <a:normAutofit/>
          </a:bodyPr>
          <a:lstStyle/>
          <a:p>
            <a:r>
              <a:rPr lang="en-US" sz="1600" dirty="0" smtClean="0"/>
              <a:t>SCRIPT Centre for IP and Technology Law</a:t>
            </a:r>
            <a:r>
              <a:rPr lang="en-US" dirty="0" smtClean="0"/>
              <a:t/>
            </a:r>
            <a:br>
              <a:rPr lang="en-US" dirty="0" smtClean="0"/>
            </a:br>
            <a:r>
              <a:rPr lang="en-US" dirty="0" smtClean="0"/>
              <a:t>University of Edinburgh</a:t>
            </a:r>
            <a:endParaRPr lang="en-US" dirty="0"/>
          </a:p>
        </p:txBody>
      </p:sp>
      <p:sp>
        <p:nvSpPr>
          <p:cNvPr id="6" name="Text Placeholder 5"/>
          <p:cNvSpPr>
            <a:spLocks noGrp="1"/>
          </p:cNvSpPr>
          <p:nvPr>
            <p:ph type="body" sz="half" idx="2"/>
          </p:nvPr>
        </p:nvSpPr>
        <p:spPr>
          <a:xfrm>
            <a:off x="533400" y="1295400"/>
            <a:ext cx="3810000" cy="2819400"/>
          </a:xfrm>
        </p:spPr>
        <p:txBody>
          <a:bodyPr/>
          <a:lstStyle/>
          <a:p>
            <a:r>
              <a:rPr lang="en-US" sz="4000" dirty="0" smtClean="0"/>
              <a:t>Software Interoperability and Standards</a:t>
            </a:r>
            <a:endParaRPr lang="en-US" dirty="0"/>
          </a:p>
        </p:txBody>
      </p:sp>
      <p:pic>
        <p:nvPicPr>
          <p:cNvPr id="10" name="Picture Placeholder 12" descr="video-distribution.jpg"/>
          <p:cNvPicPr>
            <a:picLocks noGrp="1" noChangeAspect="1"/>
          </p:cNvPicPr>
          <p:nvPr>
            <p:ph type="pic" sz="quarter" idx="13"/>
          </p:nvPr>
        </p:nvPicPr>
        <p:blipFill>
          <a:blip r:embed="rId2"/>
          <a:srcRect t="-13239" b="-13239"/>
          <a:stretch>
            <a:fillRect/>
          </a:stretch>
        </p:blipFill>
        <p:spPr/>
      </p:pic>
      <p:pic>
        <p:nvPicPr>
          <p:cNvPr id="11" name="Picture 6" descr="script-logo.jpg"/>
          <p:cNvPicPr>
            <a:picLocks noChangeAspect="1"/>
          </p:cNvPicPr>
          <p:nvPr/>
        </p:nvPicPr>
        <p:blipFill>
          <a:blip r:embed="rId3"/>
          <a:srcRect/>
          <a:stretch>
            <a:fillRect/>
          </a:stretch>
        </p:blipFill>
        <p:spPr bwMode="auto">
          <a:xfrm>
            <a:off x="228600" y="5076030"/>
            <a:ext cx="2647950" cy="973137"/>
          </a:xfrm>
          <a:prstGeom prst="rect">
            <a:avLst/>
          </a:prstGeom>
          <a:noFill/>
          <a:ln w="9525">
            <a:noFill/>
            <a:miter lim="800000"/>
            <a:headEnd/>
            <a:tailEnd/>
          </a:ln>
        </p:spPr>
      </p:pic>
      <p:pic>
        <p:nvPicPr>
          <p:cNvPr id="12" name="Picture Placeholder 11" descr="firefox.png"/>
          <p:cNvPicPr>
            <a:picLocks noGrp="1" noChangeAspect="1"/>
          </p:cNvPicPr>
          <p:nvPr>
            <p:ph type="pic" sz="quarter" idx="12"/>
          </p:nvPr>
        </p:nvPicPr>
        <p:blipFill>
          <a:blip r:embed="rId4"/>
          <a:srcRect l="-467" r="-467"/>
          <a:stretch>
            <a:fillRect/>
          </a:stretch>
        </p:blip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GB" sz="3600"/>
              <a:t>International Telecommunications Union (ITU)</a:t>
            </a:r>
          </a:p>
        </p:txBody>
      </p:sp>
      <p:sp>
        <p:nvSpPr>
          <p:cNvPr id="40963" name="Rectangle 3"/>
          <p:cNvSpPr>
            <a:spLocks noGrp="1" noChangeArrowheads="1"/>
          </p:cNvSpPr>
          <p:nvPr>
            <p:ph type="body" idx="1"/>
          </p:nvPr>
        </p:nvSpPr>
        <p:spPr/>
        <p:txBody>
          <a:bodyPr>
            <a:normAutofit lnSpcReduction="10000"/>
          </a:bodyPr>
          <a:lstStyle/>
          <a:p>
            <a:pPr>
              <a:lnSpc>
                <a:spcPct val="90000"/>
              </a:lnSpc>
            </a:pPr>
            <a:r>
              <a:rPr lang="en-GB" sz="2800"/>
              <a:t>International organization within the UN system where governments and the private sector coordinate global telecom networks and services.</a:t>
            </a:r>
          </a:p>
          <a:p>
            <a:pPr>
              <a:lnSpc>
                <a:spcPct val="90000"/>
              </a:lnSpc>
            </a:pPr>
            <a:r>
              <a:rPr lang="en-GB" sz="2800"/>
              <a:t>Membership is both governments and private sector.</a:t>
            </a:r>
          </a:p>
          <a:p>
            <a:pPr>
              <a:lnSpc>
                <a:spcPct val="90000"/>
              </a:lnSpc>
            </a:pPr>
            <a:r>
              <a:rPr lang="en-GB" sz="2800"/>
              <a:t>Operates in three main sectors:</a:t>
            </a:r>
          </a:p>
          <a:p>
            <a:pPr lvl="1">
              <a:lnSpc>
                <a:spcPct val="90000"/>
              </a:lnSpc>
            </a:pPr>
            <a:r>
              <a:rPr lang="en-GB" sz="2400"/>
              <a:t>Radio communication Sector</a:t>
            </a:r>
          </a:p>
          <a:p>
            <a:pPr lvl="1">
              <a:lnSpc>
                <a:spcPct val="90000"/>
              </a:lnSpc>
            </a:pPr>
            <a:r>
              <a:rPr lang="en-GB" sz="2400"/>
              <a:t>Standardization Sector</a:t>
            </a:r>
          </a:p>
          <a:p>
            <a:pPr lvl="1">
              <a:lnSpc>
                <a:spcPct val="90000"/>
              </a:lnSpc>
            </a:pPr>
            <a:r>
              <a:rPr lang="en-GB" sz="2400"/>
              <a:t>Development Sector</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standards</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Internet?</a:t>
            </a:r>
            <a:endParaRPr lang="en-US" dirty="0"/>
          </a:p>
        </p:txBody>
      </p:sp>
      <p:sp>
        <p:nvSpPr>
          <p:cNvPr id="3" name="Content Placeholder 2"/>
          <p:cNvSpPr>
            <a:spLocks noGrp="1"/>
          </p:cNvSpPr>
          <p:nvPr>
            <p:ph idx="1"/>
          </p:nvPr>
        </p:nvSpPr>
        <p:spPr/>
        <p:txBody>
          <a:bodyPr>
            <a:normAutofit lnSpcReduction="10000"/>
          </a:bodyPr>
          <a:lstStyle/>
          <a:p>
            <a:r>
              <a:rPr lang="en-GB" dirty="0" smtClean="0"/>
              <a:t>The IETF defines the Internet as a network which contains several defining architectural characteristics.</a:t>
            </a:r>
          </a:p>
          <a:p>
            <a:r>
              <a:rPr lang="en-GB" dirty="0" smtClean="0"/>
              <a:t>The Internet is “a network of networks”, which means that it is made up of a vast array of sub-networks interconnected to one another through a global infrastructure.</a:t>
            </a:r>
          </a:p>
          <a:p>
            <a:r>
              <a:rPr lang="en-GB" dirty="0" smtClean="0"/>
              <a:t>Most importantly, all of these networks communicate using standard protocols.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0709" name="Picture 5"/>
          <p:cNvPicPr>
            <a:picLocks noChangeAspect="1" noChangeArrowheads="1"/>
          </p:cNvPicPr>
          <p:nvPr/>
        </p:nvPicPr>
        <p:blipFill>
          <a:blip r:embed="rId3"/>
          <a:srcRect/>
          <a:stretch>
            <a:fillRect/>
          </a:stretch>
        </p:blipFill>
        <p:spPr bwMode="auto">
          <a:xfrm>
            <a:off x="2195513" y="0"/>
            <a:ext cx="6948487" cy="6888163"/>
          </a:xfrm>
          <a:prstGeom prst="rect">
            <a:avLst/>
          </a:prstGeom>
          <a:noFill/>
          <a:ln w="12700" cap="sq">
            <a:noFill/>
            <a:miter lim="800000"/>
            <a:headEnd type="none" w="sm" len="sm"/>
            <a:tailEnd type="none" w="sm" len="sm"/>
          </a:ln>
          <a:effectLst/>
        </p:spPr>
      </p:pic>
      <p:sp>
        <p:nvSpPr>
          <p:cNvPr id="200710" name="Rectangle 6"/>
          <p:cNvSpPr>
            <a:spLocks noGrp="1" noChangeArrowheads="1"/>
          </p:cNvSpPr>
          <p:nvPr>
            <p:ph type="title"/>
          </p:nvPr>
        </p:nvSpPr>
        <p:spPr>
          <a:xfrm>
            <a:off x="381000" y="661988"/>
            <a:ext cx="4114800" cy="579437"/>
          </a:xfrm>
        </p:spPr>
        <p:txBody>
          <a:bodyPr/>
          <a:lstStyle/>
          <a:p>
            <a:pPr algn="l"/>
            <a:r>
              <a:rPr lang="en-GB"/>
              <a:t>Web</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81000" y="660400"/>
            <a:ext cx="4114800" cy="579438"/>
          </a:xfrm>
        </p:spPr>
        <p:txBody>
          <a:bodyPr/>
          <a:lstStyle/>
          <a:p>
            <a:r>
              <a:rPr lang="en-GB"/>
              <a:t>Global backbone</a:t>
            </a:r>
          </a:p>
        </p:txBody>
      </p:sp>
      <p:pic>
        <p:nvPicPr>
          <p:cNvPr id="105475" name="Picture 3"/>
          <p:cNvPicPr>
            <a:picLocks noChangeAspect="1" noChangeArrowheads="1"/>
          </p:cNvPicPr>
          <p:nvPr/>
        </p:nvPicPr>
        <p:blipFill>
          <a:blip r:embed="rId3"/>
          <a:srcRect/>
          <a:stretch>
            <a:fillRect/>
          </a:stretch>
        </p:blipFill>
        <p:spPr bwMode="auto">
          <a:xfrm>
            <a:off x="755650" y="1362075"/>
            <a:ext cx="7777163" cy="5495925"/>
          </a:xfrm>
          <a:prstGeom prst="rect">
            <a:avLst/>
          </a:prstGeom>
          <a:noFill/>
          <a:ln w="12700" cap="sq">
            <a:noFill/>
            <a:miter lim="800000"/>
            <a:headEnd type="none" w="sm" len="sm"/>
            <a:tailEnd type="none" w="sm" len="sm"/>
          </a:ln>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GB"/>
              <a:t>Regional backbone</a:t>
            </a:r>
          </a:p>
        </p:txBody>
      </p:sp>
      <p:pic>
        <p:nvPicPr>
          <p:cNvPr id="106499" name="Picture 3"/>
          <p:cNvPicPr>
            <a:picLocks noChangeAspect="1" noChangeArrowheads="1"/>
          </p:cNvPicPr>
          <p:nvPr/>
        </p:nvPicPr>
        <p:blipFill>
          <a:blip r:embed="rId3"/>
          <a:srcRect/>
          <a:stretch>
            <a:fillRect/>
          </a:stretch>
        </p:blipFill>
        <p:spPr bwMode="auto">
          <a:xfrm>
            <a:off x="3559175" y="0"/>
            <a:ext cx="5584825" cy="6858000"/>
          </a:xfrm>
          <a:prstGeom prst="rect">
            <a:avLst/>
          </a:prstGeom>
          <a:noFill/>
          <a:ln w="12700" cap="sq">
            <a:noFill/>
            <a:miter lim="800000"/>
            <a:headEnd type="none" w="sm" len="sm"/>
            <a:tailEnd type="none" w="sm" len="sm"/>
          </a:ln>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2" name="Rectangle 4"/>
          <p:cNvSpPr>
            <a:spLocks noGrp="1" noChangeArrowheads="1"/>
          </p:cNvSpPr>
          <p:nvPr>
            <p:ph type="title"/>
          </p:nvPr>
        </p:nvSpPr>
        <p:spPr/>
        <p:txBody>
          <a:bodyPr/>
          <a:lstStyle/>
          <a:p>
            <a:r>
              <a:rPr lang="en-GB"/>
              <a:t>National backbone</a:t>
            </a:r>
          </a:p>
        </p:txBody>
      </p:sp>
      <p:pic>
        <p:nvPicPr>
          <p:cNvPr id="114693" name="Picture 5"/>
          <p:cNvPicPr>
            <a:picLocks noChangeAspect="1" noChangeArrowheads="1"/>
          </p:cNvPicPr>
          <p:nvPr/>
        </p:nvPicPr>
        <p:blipFill>
          <a:blip r:embed="rId3"/>
          <a:srcRect/>
          <a:stretch>
            <a:fillRect/>
          </a:stretch>
        </p:blipFill>
        <p:spPr bwMode="auto">
          <a:xfrm>
            <a:off x="4276725" y="0"/>
            <a:ext cx="4867275" cy="6858000"/>
          </a:xfrm>
          <a:prstGeom prst="rect">
            <a:avLst/>
          </a:prstGeom>
          <a:noFill/>
          <a:ln w="12700" cap="sq">
            <a:noFill/>
            <a:miter lim="800000"/>
            <a:headEnd type="none" w="sm" len="sm"/>
            <a:tailEnd type="none" w="sm" len="sm"/>
          </a:ln>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381000" y="661988"/>
            <a:ext cx="4114800" cy="579437"/>
          </a:xfrm>
        </p:spPr>
        <p:txBody>
          <a:bodyPr/>
          <a:lstStyle/>
          <a:p>
            <a:r>
              <a:rPr lang="en-GB"/>
              <a:t>Local backbone</a:t>
            </a:r>
          </a:p>
        </p:txBody>
      </p:sp>
      <p:pic>
        <p:nvPicPr>
          <p:cNvPr id="210948" name="Picture 4"/>
          <p:cNvPicPr>
            <a:picLocks noChangeAspect="1" noChangeArrowheads="1"/>
          </p:cNvPicPr>
          <p:nvPr/>
        </p:nvPicPr>
        <p:blipFill>
          <a:blip r:embed="rId3"/>
          <a:srcRect/>
          <a:stretch>
            <a:fillRect/>
          </a:stretch>
        </p:blipFill>
        <p:spPr bwMode="auto">
          <a:xfrm>
            <a:off x="1476375" y="1257300"/>
            <a:ext cx="6156325" cy="5600700"/>
          </a:xfrm>
          <a:prstGeom prst="rect">
            <a:avLst/>
          </a:prstGeom>
          <a:noFill/>
          <a:ln w="12700" cap="sq">
            <a:noFill/>
            <a:miter lim="800000"/>
            <a:headEnd type="none" w="sm" len="sm"/>
            <a:tailEnd type="none" w="sm" len="sm"/>
          </a:ln>
          <a:effectLst/>
        </p:spPr>
      </p:pic>
    </p:spTree>
  </p:cSld>
  <p:clrMapOvr>
    <a:masterClrMapping/>
  </p:clrMapOvr>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GB"/>
              <a:t>Metropolitan Area Network</a:t>
            </a:r>
          </a:p>
        </p:txBody>
      </p:sp>
      <p:pic>
        <p:nvPicPr>
          <p:cNvPr id="116742" name="Picture 6"/>
          <p:cNvPicPr>
            <a:picLocks noChangeAspect="1" noChangeArrowheads="1"/>
          </p:cNvPicPr>
          <p:nvPr/>
        </p:nvPicPr>
        <p:blipFill>
          <a:blip r:embed="rId3"/>
          <a:srcRect/>
          <a:stretch>
            <a:fillRect/>
          </a:stretch>
        </p:blipFill>
        <p:spPr bwMode="auto">
          <a:xfrm>
            <a:off x="1835150" y="1590675"/>
            <a:ext cx="5457825" cy="5267325"/>
          </a:xfrm>
          <a:prstGeom prst="rect">
            <a:avLst/>
          </a:prstGeom>
          <a:noFill/>
          <a:ln w="12700" cap="sq">
            <a:noFill/>
            <a:miter lim="800000"/>
            <a:headEnd type="none" w="sm" len="sm"/>
            <a:tailEnd type="none" w="sm" len="sm"/>
          </a:ln>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web of protocols</a:t>
            </a:r>
            <a:endParaRPr lang="en-US" dirty="0"/>
          </a:p>
        </p:txBody>
      </p:sp>
      <p:sp>
        <p:nvSpPr>
          <p:cNvPr id="3" name="Content Placeholder 2"/>
          <p:cNvSpPr>
            <a:spLocks noGrp="1"/>
          </p:cNvSpPr>
          <p:nvPr>
            <p:ph idx="1"/>
          </p:nvPr>
        </p:nvSpPr>
        <p:spPr/>
        <p:txBody>
          <a:bodyPr>
            <a:noAutofit/>
          </a:bodyPr>
          <a:lstStyle/>
          <a:p>
            <a:r>
              <a:rPr lang="en-GB" sz="2000" dirty="0" smtClean="0"/>
              <a:t>1984-988, the European Organization for Nuclear Research (CERN) achieved an important stage in the development of the Internet by implementing the Internet Suite, consisting of a collection of protocols such as the Transmission Control Protocol (TCP) and the Internet Protocol (IP), known collectively as TCP/IP. </a:t>
            </a:r>
          </a:p>
          <a:p>
            <a:r>
              <a:rPr lang="en-US" sz="2000" dirty="0" smtClean="0"/>
              <a:t>There are four layers in the Internet Suite: Application layer, transport layer, Internet layer and link layer.</a:t>
            </a:r>
          </a:p>
          <a:p>
            <a:r>
              <a:rPr lang="en-GB" sz="2000" dirty="0" smtClean="0"/>
              <a:t>The Domain Name System and the Internet Protocol are what allow a computer to know where to go when the address “</a:t>
            </a:r>
            <a:r>
              <a:rPr lang="en-GB" sz="2000" dirty="0" err="1" smtClean="0"/>
              <a:t>www.google.com</a:t>
            </a:r>
            <a:r>
              <a:rPr lang="en-GB" sz="2000" dirty="0" smtClean="0"/>
              <a:t>” is entered into a browser.  Every computer connected to the Internet has a numerical Internet Protocol address. </a:t>
            </a: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2000035887522228730_rs.jpg"/>
          <p:cNvPicPr>
            <a:picLocks noChangeAspect="1"/>
          </p:cNvPicPr>
          <p:nvPr/>
        </p:nvPicPr>
        <p:blipFill>
          <a:blip r:embed="rId2"/>
          <a:stretch>
            <a:fillRect/>
          </a:stretch>
        </p:blipFill>
        <p:spPr>
          <a:xfrm>
            <a:off x="2286000" y="381000"/>
            <a:ext cx="4702713" cy="627672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395288" y="223838"/>
            <a:ext cx="4321175" cy="1373187"/>
          </a:xfrm>
        </p:spPr>
        <p:txBody>
          <a:bodyPr/>
          <a:lstStyle/>
          <a:p>
            <a:r>
              <a:rPr lang="en-GB" sz="2800"/>
              <a:t>“On the Internet, nobody knows you’re a dog…”</a:t>
            </a:r>
            <a:endParaRPr lang="en-US" sz="2800"/>
          </a:p>
        </p:txBody>
      </p:sp>
      <p:pic>
        <p:nvPicPr>
          <p:cNvPr id="214019" name="Picture 3" descr="idog"/>
          <p:cNvPicPr>
            <a:picLocks noGrp="1" noChangeAspect="1" noChangeArrowheads="1"/>
          </p:cNvPicPr>
          <p:nvPr>
            <p:ph idx="1"/>
          </p:nvPr>
        </p:nvPicPr>
        <p:blipFill>
          <a:blip r:embed="rId3"/>
          <a:srcRect/>
          <a:stretch>
            <a:fillRect/>
          </a:stretch>
        </p:blipFill>
        <p:spPr>
          <a:xfrm>
            <a:off x="1979613" y="1630363"/>
            <a:ext cx="5040312" cy="4586287"/>
          </a:xfrm>
          <a:noFill/>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219200" y="1752600"/>
            <a:ext cx="7369175" cy="4375150"/>
            <a:chOff x="768" y="1104"/>
            <a:chExt cx="4642" cy="2756"/>
          </a:xfrm>
        </p:grpSpPr>
        <p:sp>
          <p:nvSpPr>
            <p:cNvPr id="216067" name="Text Box 3"/>
            <p:cNvSpPr txBox="1">
              <a:spLocks noChangeArrowheads="1"/>
            </p:cNvSpPr>
            <p:nvPr/>
          </p:nvSpPr>
          <p:spPr bwMode="auto">
            <a:xfrm>
              <a:off x="1008" y="1440"/>
              <a:ext cx="934" cy="212"/>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600" b="1">
                  <a:solidFill>
                    <a:srgbClr val="FF0101"/>
                  </a:solidFill>
                </a:rPr>
                <a:t>216.239.39.99</a:t>
              </a:r>
            </a:p>
          </p:txBody>
        </p:sp>
        <p:sp>
          <p:nvSpPr>
            <p:cNvPr id="216068" name="Text Box 4"/>
            <p:cNvSpPr txBox="1">
              <a:spLocks noChangeArrowheads="1"/>
            </p:cNvSpPr>
            <p:nvPr/>
          </p:nvSpPr>
          <p:spPr bwMode="auto">
            <a:xfrm>
              <a:off x="2448" y="1104"/>
              <a:ext cx="934" cy="212"/>
            </a:xfrm>
            <a:prstGeom prst="rect">
              <a:avLst/>
            </a:prstGeom>
            <a:noFill/>
            <a:ln w="12700">
              <a:noFill/>
              <a:miter lim="800000"/>
              <a:headEnd type="none" w="sm" len="sm"/>
              <a:tailEnd type="none" w="sm" len="sm"/>
            </a:ln>
            <a:effectLst/>
          </p:spPr>
          <p:txBody>
            <a:bodyPr wrap="none">
              <a:prstTxWarp prst="textNoShape">
                <a:avLst/>
              </a:prstTxWarp>
              <a:spAutoFit/>
            </a:bodyPr>
            <a:lstStyle/>
            <a:p>
              <a:pPr algn="ctr"/>
              <a:r>
                <a:rPr lang="en-US" sz="1600" b="1">
                  <a:solidFill>
                    <a:srgbClr val="FF0101"/>
                  </a:solidFill>
                </a:rPr>
                <a:t>66.187.232.50</a:t>
              </a:r>
            </a:p>
          </p:txBody>
        </p:sp>
        <p:sp>
          <p:nvSpPr>
            <p:cNvPr id="216069" name="Text Box 5"/>
            <p:cNvSpPr txBox="1">
              <a:spLocks noChangeArrowheads="1"/>
            </p:cNvSpPr>
            <p:nvPr/>
          </p:nvSpPr>
          <p:spPr bwMode="auto">
            <a:xfrm>
              <a:off x="4368" y="2160"/>
              <a:ext cx="1042" cy="212"/>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600" b="1">
                  <a:solidFill>
                    <a:srgbClr val="FF0101"/>
                  </a:solidFill>
                </a:rPr>
                <a:t> 66.135.208.101</a:t>
              </a:r>
            </a:p>
          </p:txBody>
        </p:sp>
        <p:sp>
          <p:nvSpPr>
            <p:cNvPr id="216070" name="Text Box 6"/>
            <p:cNvSpPr txBox="1">
              <a:spLocks noChangeArrowheads="1"/>
            </p:cNvSpPr>
            <p:nvPr/>
          </p:nvSpPr>
          <p:spPr bwMode="auto">
            <a:xfrm>
              <a:off x="4128" y="2928"/>
              <a:ext cx="934" cy="212"/>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600" b="1">
                  <a:solidFill>
                    <a:srgbClr val="FF0101"/>
                  </a:solidFill>
                </a:rPr>
                <a:t>209.217.36.32</a:t>
              </a:r>
            </a:p>
          </p:txBody>
        </p:sp>
        <p:sp>
          <p:nvSpPr>
            <p:cNvPr id="216071" name="Text Box 7"/>
            <p:cNvSpPr txBox="1">
              <a:spLocks noChangeArrowheads="1"/>
            </p:cNvSpPr>
            <p:nvPr/>
          </p:nvSpPr>
          <p:spPr bwMode="auto">
            <a:xfrm>
              <a:off x="4032" y="1440"/>
              <a:ext cx="863" cy="212"/>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600" b="1">
                  <a:solidFill>
                    <a:srgbClr val="FF0101"/>
                  </a:solidFill>
                </a:rPr>
                <a:t>202.12.29.20</a:t>
              </a:r>
            </a:p>
          </p:txBody>
        </p:sp>
        <p:sp>
          <p:nvSpPr>
            <p:cNvPr id="216072" name="Text Box 8"/>
            <p:cNvSpPr txBox="1">
              <a:spLocks noChangeArrowheads="1"/>
            </p:cNvSpPr>
            <p:nvPr/>
          </p:nvSpPr>
          <p:spPr bwMode="auto">
            <a:xfrm>
              <a:off x="3360" y="3648"/>
              <a:ext cx="863" cy="212"/>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600" b="1">
                  <a:solidFill>
                    <a:srgbClr val="FF0101"/>
                  </a:solidFill>
                </a:rPr>
                <a:t>199.166.24.5</a:t>
              </a:r>
            </a:p>
          </p:txBody>
        </p:sp>
        <p:sp>
          <p:nvSpPr>
            <p:cNvPr id="216073" name="Text Box 9"/>
            <p:cNvSpPr txBox="1">
              <a:spLocks noChangeArrowheads="1"/>
            </p:cNvSpPr>
            <p:nvPr/>
          </p:nvSpPr>
          <p:spPr bwMode="auto">
            <a:xfrm>
              <a:off x="912" y="2976"/>
              <a:ext cx="934" cy="212"/>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600" b="1">
                  <a:solidFill>
                    <a:srgbClr val="FF0101"/>
                  </a:solidFill>
                </a:rPr>
                <a:t>66.135.208.88</a:t>
              </a:r>
            </a:p>
          </p:txBody>
        </p:sp>
        <p:sp>
          <p:nvSpPr>
            <p:cNvPr id="216074" name="Text Box 10"/>
            <p:cNvSpPr txBox="1">
              <a:spLocks noChangeArrowheads="1"/>
            </p:cNvSpPr>
            <p:nvPr/>
          </p:nvSpPr>
          <p:spPr bwMode="auto">
            <a:xfrm>
              <a:off x="1680" y="3552"/>
              <a:ext cx="792" cy="212"/>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600" b="1">
                  <a:solidFill>
                    <a:srgbClr val="FF0101"/>
                  </a:solidFill>
                </a:rPr>
                <a:t>198.41.3.45</a:t>
              </a:r>
            </a:p>
          </p:txBody>
        </p:sp>
        <p:sp>
          <p:nvSpPr>
            <p:cNvPr id="216075" name="Text Box 11"/>
            <p:cNvSpPr txBox="1">
              <a:spLocks noChangeArrowheads="1"/>
            </p:cNvSpPr>
            <p:nvPr/>
          </p:nvSpPr>
          <p:spPr bwMode="auto">
            <a:xfrm>
              <a:off x="768" y="2160"/>
              <a:ext cx="721" cy="212"/>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600" b="1">
                  <a:solidFill>
                    <a:srgbClr val="FF0101"/>
                  </a:solidFill>
                </a:rPr>
                <a:t>4.17.168.6</a:t>
              </a:r>
            </a:p>
          </p:txBody>
        </p:sp>
      </p:grpSp>
      <p:grpSp>
        <p:nvGrpSpPr>
          <p:cNvPr id="3" name="Group 12"/>
          <p:cNvGrpSpPr>
            <a:grpSpLocks/>
          </p:cNvGrpSpPr>
          <p:nvPr/>
        </p:nvGrpSpPr>
        <p:grpSpPr bwMode="auto">
          <a:xfrm>
            <a:off x="2590800" y="2124075"/>
            <a:ext cx="4267200" cy="3600450"/>
            <a:chOff x="1632" y="1338"/>
            <a:chExt cx="2688" cy="2268"/>
          </a:xfrm>
        </p:grpSpPr>
        <p:sp>
          <p:nvSpPr>
            <p:cNvPr id="216077" name="Line 13"/>
            <p:cNvSpPr>
              <a:spLocks noChangeShapeType="1"/>
            </p:cNvSpPr>
            <p:nvPr/>
          </p:nvSpPr>
          <p:spPr bwMode="auto">
            <a:xfrm>
              <a:off x="2058" y="1678"/>
              <a:ext cx="870" cy="818"/>
            </a:xfrm>
            <a:prstGeom prst="line">
              <a:avLst/>
            </a:prstGeom>
            <a:noFill/>
            <a:ln w="38100">
              <a:solidFill>
                <a:srgbClr val="00E84D"/>
              </a:solidFill>
              <a:miter lim="800000"/>
              <a:headEnd type="triangle" w="med" len="med"/>
              <a:tailEnd type="none" w="sm" len="sm"/>
            </a:ln>
            <a:effectLst/>
          </p:spPr>
          <p:txBody>
            <a:bodyPr wrap="none">
              <a:prstTxWarp prst="textNoShape">
                <a:avLst/>
              </a:prstTxWarp>
            </a:bodyPr>
            <a:lstStyle/>
            <a:p>
              <a:endParaRPr lang="en-US"/>
            </a:p>
          </p:txBody>
        </p:sp>
        <p:sp>
          <p:nvSpPr>
            <p:cNvPr id="216078" name="Line 14"/>
            <p:cNvSpPr>
              <a:spLocks noChangeShapeType="1"/>
            </p:cNvSpPr>
            <p:nvPr/>
          </p:nvSpPr>
          <p:spPr bwMode="auto">
            <a:xfrm>
              <a:off x="1632" y="2304"/>
              <a:ext cx="1296" cy="192"/>
            </a:xfrm>
            <a:prstGeom prst="line">
              <a:avLst/>
            </a:prstGeom>
            <a:noFill/>
            <a:ln w="38100">
              <a:solidFill>
                <a:srgbClr val="00E84D"/>
              </a:solidFill>
              <a:miter lim="800000"/>
              <a:headEnd type="triangle" w="med" len="med"/>
              <a:tailEnd type="none" w="sm" len="sm"/>
            </a:ln>
            <a:effectLst/>
          </p:spPr>
          <p:txBody>
            <a:bodyPr wrap="none">
              <a:prstTxWarp prst="textNoShape">
                <a:avLst/>
              </a:prstTxWarp>
            </a:bodyPr>
            <a:lstStyle/>
            <a:p>
              <a:endParaRPr lang="en-US"/>
            </a:p>
          </p:txBody>
        </p:sp>
        <p:sp>
          <p:nvSpPr>
            <p:cNvPr id="216079" name="Line 15"/>
            <p:cNvSpPr>
              <a:spLocks noChangeShapeType="1"/>
            </p:cNvSpPr>
            <p:nvPr/>
          </p:nvSpPr>
          <p:spPr bwMode="auto">
            <a:xfrm flipH="1">
              <a:off x="2928" y="1338"/>
              <a:ext cx="37" cy="1158"/>
            </a:xfrm>
            <a:prstGeom prst="line">
              <a:avLst/>
            </a:prstGeom>
            <a:noFill/>
            <a:ln w="38100">
              <a:solidFill>
                <a:srgbClr val="00E84D"/>
              </a:solidFill>
              <a:miter lim="800000"/>
              <a:headEnd type="triangle" w="med" len="med"/>
              <a:tailEnd type="none" w="sm" len="sm"/>
            </a:ln>
            <a:effectLst/>
          </p:spPr>
          <p:txBody>
            <a:bodyPr wrap="none">
              <a:prstTxWarp prst="textNoShape">
                <a:avLst/>
              </a:prstTxWarp>
            </a:bodyPr>
            <a:lstStyle/>
            <a:p>
              <a:endParaRPr lang="en-US"/>
            </a:p>
          </p:txBody>
        </p:sp>
        <p:sp>
          <p:nvSpPr>
            <p:cNvPr id="216080" name="Line 16"/>
            <p:cNvSpPr>
              <a:spLocks noChangeShapeType="1"/>
            </p:cNvSpPr>
            <p:nvPr/>
          </p:nvSpPr>
          <p:spPr bwMode="auto">
            <a:xfrm flipH="1">
              <a:off x="2483" y="2496"/>
              <a:ext cx="445" cy="1025"/>
            </a:xfrm>
            <a:prstGeom prst="line">
              <a:avLst/>
            </a:prstGeom>
            <a:noFill/>
            <a:ln w="38100">
              <a:solidFill>
                <a:srgbClr val="00E84D"/>
              </a:solidFill>
              <a:miter lim="800000"/>
              <a:headEnd type="triangle" w="med" len="med"/>
              <a:tailEnd type="triangle" w="med" len="med"/>
            </a:ln>
            <a:effectLst/>
          </p:spPr>
          <p:txBody>
            <a:bodyPr wrap="none">
              <a:prstTxWarp prst="textNoShape">
                <a:avLst/>
              </a:prstTxWarp>
            </a:bodyPr>
            <a:lstStyle/>
            <a:p>
              <a:endParaRPr lang="en-US"/>
            </a:p>
          </p:txBody>
        </p:sp>
        <p:sp>
          <p:nvSpPr>
            <p:cNvPr id="216081" name="Line 17"/>
            <p:cNvSpPr>
              <a:spLocks noChangeShapeType="1"/>
            </p:cNvSpPr>
            <p:nvPr/>
          </p:nvSpPr>
          <p:spPr bwMode="auto">
            <a:xfrm>
              <a:off x="2928" y="2496"/>
              <a:ext cx="632" cy="1110"/>
            </a:xfrm>
            <a:prstGeom prst="line">
              <a:avLst/>
            </a:prstGeom>
            <a:noFill/>
            <a:ln w="38100">
              <a:solidFill>
                <a:srgbClr val="00E84D"/>
              </a:solidFill>
              <a:miter lim="800000"/>
              <a:headEnd type="triangle" w="med" len="med"/>
              <a:tailEnd type="triangle" w="med" len="med"/>
            </a:ln>
            <a:effectLst/>
          </p:spPr>
          <p:txBody>
            <a:bodyPr wrap="none">
              <a:prstTxWarp prst="textNoShape">
                <a:avLst/>
              </a:prstTxWarp>
            </a:bodyPr>
            <a:lstStyle/>
            <a:p>
              <a:endParaRPr lang="en-US"/>
            </a:p>
          </p:txBody>
        </p:sp>
        <p:sp>
          <p:nvSpPr>
            <p:cNvPr id="216082" name="Line 18"/>
            <p:cNvSpPr>
              <a:spLocks noChangeShapeType="1"/>
            </p:cNvSpPr>
            <p:nvPr/>
          </p:nvSpPr>
          <p:spPr bwMode="auto">
            <a:xfrm>
              <a:off x="2928" y="2496"/>
              <a:ext cx="1143" cy="486"/>
            </a:xfrm>
            <a:prstGeom prst="line">
              <a:avLst/>
            </a:prstGeom>
            <a:noFill/>
            <a:ln w="38100">
              <a:solidFill>
                <a:srgbClr val="00E84D"/>
              </a:solidFill>
              <a:miter lim="800000"/>
              <a:headEnd type="triangle" w="med" len="med"/>
              <a:tailEnd type="triangle" w="med" len="med"/>
            </a:ln>
            <a:effectLst/>
          </p:spPr>
          <p:txBody>
            <a:bodyPr wrap="none">
              <a:prstTxWarp prst="textNoShape">
                <a:avLst/>
              </a:prstTxWarp>
            </a:bodyPr>
            <a:lstStyle/>
            <a:p>
              <a:endParaRPr lang="en-US"/>
            </a:p>
          </p:txBody>
        </p:sp>
        <p:sp>
          <p:nvSpPr>
            <p:cNvPr id="216083" name="Line 19"/>
            <p:cNvSpPr>
              <a:spLocks noChangeShapeType="1"/>
            </p:cNvSpPr>
            <p:nvPr/>
          </p:nvSpPr>
          <p:spPr bwMode="auto">
            <a:xfrm flipH="1">
              <a:off x="1920" y="2496"/>
              <a:ext cx="1008" cy="576"/>
            </a:xfrm>
            <a:prstGeom prst="line">
              <a:avLst/>
            </a:prstGeom>
            <a:noFill/>
            <a:ln w="38100">
              <a:solidFill>
                <a:srgbClr val="00E84D"/>
              </a:solidFill>
              <a:miter lim="800000"/>
              <a:headEnd type="triangle" w="med" len="med"/>
              <a:tailEnd type="triangle" w="med" len="med"/>
            </a:ln>
            <a:effectLst/>
          </p:spPr>
          <p:txBody>
            <a:bodyPr wrap="none">
              <a:prstTxWarp prst="textNoShape">
                <a:avLst/>
              </a:prstTxWarp>
            </a:bodyPr>
            <a:lstStyle/>
            <a:p>
              <a:endParaRPr lang="en-US"/>
            </a:p>
          </p:txBody>
        </p:sp>
        <p:sp>
          <p:nvSpPr>
            <p:cNvPr id="216084" name="Line 20"/>
            <p:cNvSpPr>
              <a:spLocks noChangeShapeType="1"/>
            </p:cNvSpPr>
            <p:nvPr/>
          </p:nvSpPr>
          <p:spPr bwMode="auto">
            <a:xfrm flipV="1">
              <a:off x="2928" y="1584"/>
              <a:ext cx="1008" cy="912"/>
            </a:xfrm>
            <a:prstGeom prst="line">
              <a:avLst/>
            </a:prstGeom>
            <a:noFill/>
            <a:ln w="38100">
              <a:solidFill>
                <a:srgbClr val="00E84D"/>
              </a:solidFill>
              <a:miter lim="800000"/>
              <a:headEnd type="triangle" w="med" len="med"/>
              <a:tailEnd type="triangle" w="med" len="med"/>
            </a:ln>
            <a:effectLst/>
          </p:spPr>
          <p:txBody>
            <a:bodyPr wrap="none">
              <a:prstTxWarp prst="textNoShape">
                <a:avLst/>
              </a:prstTxWarp>
            </a:bodyPr>
            <a:lstStyle/>
            <a:p>
              <a:endParaRPr lang="en-US"/>
            </a:p>
          </p:txBody>
        </p:sp>
        <p:sp>
          <p:nvSpPr>
            <p:cNvPr id="216085" name="Line 21"/>
            <p:cNvSpPr>
              <a:spLocks noChangeShapeType="1"/>
            </p:cNvSpPr>
            <p:nvPr/>
          </p:nvSpPr>
          <p:spPr bwMode="auto">
            <a:xfrm flipV="1">
              <a:off x="2928" y="2304"/>
              <a:ext cx="1392" cy="192"/>
            </a:xfrm>
            <a:prstGeom prst="line">
              <a:avLst/>
            </a:prstGeom>
            <a:noFill/>
            <a:ln w="38100">
              <a:solidFill>
                <a:srgbClr val="00E84D"/>
              </a:solidFill>
              <a:miter lim="800000"/>
              <a:headEnd type="triangle" w="med" len="med"/>
              <a:tailEnd type="triangle" w="med" len="med"/>
            </a:ln>
            <a:effectLst/>
          </p:spPr>
          <p:txBody>
            <a:bodyPr wrap="none">
              <a:prstTxWarp prst="textNoShape">
                <a:avLst/>
              </a:prstTxWarp>
            </a:bodyPr>
            <a:lstStyle/>
            <a:p>
              <a:endParaRPr lang="en-US"/>
            </a:p>
          </p:txBody>
        </p:sp>
      </p:grpSp>
      <p:grpSp>
        <p:nvGrpSpPr>
          <p:cNvPr id="4" name="Group 22"/>
          <p:cNvGrpSpPr>
            <a:grpSpLocks/>
          </p:cNvGrpSpPr>
          <p:nvPr/>
        </p:nvGrpSpPr>
        <p:grpSpPr bwMode="auto">
          <a:xfrm>
            <a:off x="1143000" y="1735138"/>
            <a:ext cx="7369175" cy="4375150"/>
            <a:chOff x="720" y="1093"/>
            <a:chExt cx="4642" cy="2756"/>
          </a:xfrm>
        </p:grpSpPr>
        <p:sp>
          <p:nvSpPr>
            <p:cNvPr id="216087" name="Text Box 23"/>
            <p:cNvSpPr txBox="1">
              <a:spLocks noChangeArrowheads="1"/>
            </p:cNvSpPr>
            <p:nvPr/>
          </p:nvSpPr>
          <p:spPr bwMode="auto">
            <a:xfrm>
              <a:off x="960" y="1429"/>
              <a:ext cx="1170" cy="212"/>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600" b="1"/>
                <a:t>www.google.com</a:t>
              </a:r>
            </a:p>
          </p:txBody>
        </p:sp>
        <p:sp>
          <p:nvSpPr>
            <p:cNvPr id="216088" name="Text Box 24"/>
            <p:cNvSpPr txBox="1">
              <a:spLocks noChangeArrowheads="1"/>
            </p:cNvSpPr>
            <p:nvPr/>
          </p:nvSpPr>
          <p:spPr bwMode="auto">
            <a:xfrm>
              <a:off x="2400" y="1093"/>
              <a:ext cx="1142" cy="212"/>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600" b="1"/>
                <a:t>www.redhat.com</a:t>
              </a:r>
            </a:p>
          </p:txBody>
        </p:sp>
        <p:sp>
          <p:nvSpPr>
            <p:cNvPr id="216089" name="Text Box 25"/>
            <p:cNvSpPr txBox="1">
              <a:spLocks noChangeArrowheads="1"/>
            </p:cNvSpPr>
            <p:nvPr/>
          </p:nvSpPr>
          <p:spPr bwMode="auto">
            <a:xfrm>
              <a:off x="4320" y="2149"/>
              <a:ext cx="1042" cy="212"/>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600" b="1"/>
                <a:t>www.ebay.com</a:t>
              </a:r>
            </a:p>
          </p:txBody>
        </p:sp>
        <p:sp>
          <p:nvSpPr>
            <p:cNvPr id="216090" name="Text Box 26"/>
            <p:cNvSpPr txBox="1">
              <a:spLocks noChangeArrowheads="1"/>
            </p:cNvSpPr>
            <p:nvPr/>
          </p:nvSpPr>
          <p:spPr bwMode="auto">
            <a:xfrm>
              <a:off x="4080" y="2917"/>
              <a:ext cx="971" cy="212"/>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600" b="1"/>
                <a:t>www.dogs.biz</a:t>
              </a:r>
            </a:p>
          </p:txBody>
        </p:sp>
        <p:sp>
          <p:nvSpPr>
            <p:cNvPr id="216091" name="Text Box 27"/>
            <p:cNvSpPr txBox="1">
              <a:spLocks noChangeArrowheads="1"/>
            </p:cNvSpPr>
            <p:nvPr/>
          </p:nvSpPr>
          <p:spPr bwMode="auto">
            <a:xfrm>
              <a:off x="3984" y="1429"/>
              <a:ext cx="1014" cy="212"/>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600" b="1"/>
                <a:t>www.apnic.net</a:t>
              </a:r>
            </a:p>
          </p:txBody>
        </p:sp>
        <p:sp>
          <p:nvSpPr>
            <p:cNvPr id="216092" name="Text Box 28"/>
            <p:cNvSpPr txBox="1">
              <a:spLocks noChangeArrowheads="1"/>
            </p:cNvSpPr>
            <p:nvPr/>
          </p:nvSpPr>
          <p:spPr bwMode="auto">
            <a:xfrm>
              <a:off x="3312" y="3637"/>
              <a:ext cx="999" cy="212"/>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600" b="1"/>
                <a:t>www.gnso.org</a:t>
              </a:r>
            </a:p>
          </p:txBody>
        </p:sp>
        <p:sp>
          <p:nvSpPr>
            <p:cNvPr id="216093" name="Text Box 29"/>
            <p:cNvSpPr txBox="1">
              <a:spLocks noChangeArrowheads="1"/>
            </p:cNvSpPr>
            <p:nvPr/>
          </p:nvSpPr>
          <p:spPr bwMode="auto">
            <a:xfrm>
              <a:off x="864" y="2965"/>
              <a:ext cx="1042" cy="212"/>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600" b="1"/>
                <a:t>www.ebay.com</a:t>
              </a:r>
            </a:p>
          </p:txBody>
        </p:sp>
        <p:sp>
          <p:nvSpPr>
            <p:cNvPr id="216094" name="Text Box 30"/>
            <p:cNvSpPr txBox="1">
              <a:spLocks noChangeArrowheads="1"/>
            </p:cNvSpPr>
            <p:nvPr/>
          </p:nvSpPr>
          <p:spPr bwMode="auto">
            <a:xfrm>
              <a:off x="1632" y="3541"/>
              <a:ext cx="1170" cy="212"/>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600" b="1"/>
                <a:t>www.doggie.com</a:t>
              </a:r>
            </a:p>
          </p:txBody>
        </p:sp>
        <p:sp>
          <p:nvSpPr>
            <p:cNvPr id="216095" name="Text Box 31"/>
            <p:cNvSpPr txBox="1">
              <a:spLocks noChangeArrowheads="1"/>
            </p:cNvSpPr>
            <p:nvPr/>
          </p:nvSpPr>
          <p:spPr bwMode="auto">
            <a:xfrm>
              <a:off x="720" y="2149"/>
              <a:ext cx="887" cy="212"/>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600" b="1"/>
                <a:t>www.ietf.org</a:t>
              </a:r>
            </a:p>
          </p:txBody>
        </p:sp>
      </p:grpSp>
      <p:sp>
        <p:nvSpPr>
          <p:cNvPr id="216096" name="Rectangle 32"/>
          <p:cNvSpPr>
            <a:spLocks noGrp="1" noChangeArrowheads="1"/>
          </p:cNvSpPr>
          <p:nvPr>
            <p:ph type="title"/>
          </p:nvPr>
        </p:nvSpPr>
        <p:spPr>
          <a:xfrm>
            <a:off x="533399" y="317500"/>
            <a:ext cx="7237413" cy="1373188"/>
          </a:xfrm>
        </p:spPr>
        <p:txBody>
          <a:bodyPr/>
          <a:lstStyle/>
          <a:p>
            <a:r>
              <a:rPr lang="en-GB" sz="2800" dirty="0"/>
              <a:t>On the Internet... you are nothing but an IP Address!</a:t>
            </a:r>
            <a:endParaRPr lang="en-US" sz="2800" dirty="0"/>
          </a:p>
        </p:txBody>
      </p:sp>
      <p:sp>
        <p:nvSpPr>
          <p:cNvPr id="216097" name="Oval 33"/>
          <p:cNvSpPr>
            <a:spLocks noChangeArrowheads="1"/>
          </p:cNvSpPr>
          <p:nvPr/>
        </p:nvSpPr>
        <p:spPr bwMode="auto">
          <a:xfrm>
            <a:off x="3897313" y="3563938"/>
            <a:ext cx="1574800" cy="765175"/>
          </a:xfrm>
          <a:prstGeom prst="ellipse">
            <a:avLst/>
          </a:prstGeom>
          <a:solidFill>
            <a:schemeClr val="accent1"/>
          </a:solidFill>
          <a:ln w="12700">
            <a:noFill/>
            <a:miter lim="800000"/>
            <a:headEnd type="none" w="sm" len="sm"/>
            <a:tailEnd type="none" w="sm" len="sm"/>
          </a:ln>
          <a:effectLst/>
        </p:spPr>
        <p:txBody>
          <a:bodyPr wrap="none" anchor="ctr">
            <a:prstTxWarp prst="textNoShape">
              <a:avLst/>
            </a:prstTxWarp>
          </a:bodyPr>
          <a:lstStyle/>
          <a:p>
            <a:pPr algn="ctr"/>
            <a:r>
              <a:rPr lang="en-US" b="1"/>
              <a:t>192.168.1.65</a:t>
            </a:r>
            <a:endParaRPr lang="en-US" sz="1600" b="1">
              <a:solidFill>
                <a:schemeClr val="tx2"/>
              </a:solidFill>
            </a:endParaRPr>
          </a:p>
        </p:txBody>
      </p:sp>
      <p:pic>
        <p:nvPicPr>
          <p:cNvPr id="216098" name="Picture 34" descr="dog1"/>
          <p:cNvPicPr>
            <a:picLocks noGrp="1" noChangeAspect="1" noChangeArrowheads="1"/>
          </p:cNvPicPr>
          <p:nvPr>
            <p:ph idx="4294967295"/>
          </p:nvPr>
        </p:nvPicPr>
        <p:blipFill>
          <a:blip r:embed="rId3"/>
          <a:srcRect/>
          <a:stretch>
            <a:fillRect/>
          </a:stretch>
        </p:blipFill>
        <p:spPr bwMode="auto">
          <a:xfrm>
            <a:off x="3851275" y="3068638"/>
            <a:ext cx="1666875" cy="1662112"/>
          </a:xfrm>
          <a:prstGeom prst="rect">
            <a:avLst/>
          </a:prstGeom>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xit" presetSubtype="0" fill="hold" nodeType="clickEffect">
                                  <p:stCondLst>
                                    <p:cond delay="0"/>
                                  </p:stCondLst>
                                  <p:childTnLst>
                                    <p:anim calcmode="lin" valueType="num">
                                      <p:cBhvr>
                                        <p:cTn id="14" dur="500"/>
                                        <p:tgtEl>
                                          <p:spTgt spid="216098"/>
                                        </p:tgtEl>
                                        <p:attrNameLst>
                                          <p:attrName>ppt_w</p:attrName>
                                        </p:attrNameLst>
                                      </p:cBhvr>
                                      <p:tavLst>
                                        <p:tav tm="0">
                                          <p:val>
                                            <p:strVal val="ppt_w"/>
                                          </p:val>
                                        </p:tav>
                                        <p:tav tm="100000">
                                          <p:val>
                                            <p:fltVal val="0"/>
                                          </p:val>
                                        </p:tav>
                                      </p:tavLst>
                                    </p:anim>
                                    <p:anim calcmode="lin" valueType="num">
                                      <p:cBhvr>
                                        <p:cTn id="15" dur="500"/>
                                        <p:tgtEl>
                                          <p:spTgt spid="216098"/>
                                        </p:tgtEl>
                                        <p:attrNameLst>
                                          <p:attrName>ppt_h</p:attrName>
                                        </p:attrNameLst>
                                      </p:cBhvr>
                                      <p:tavLst>
                                        <p:tav tm="0">
                                          <p:val>
                                            <p:strVal val="ppt_h"/>
                                          </p:val>
                                        </p:tav>
                                        <p:tav tm="100000">
                                          <p:val>
                                            <p:fltVal val="0"/>
                                          </p:val>
                                        </p:tav>
                                      </p:tavLst>
                                    </p:anim>
                                    <p:animEffect transition="out" filter="fade">
                                      <p:cBhvr>
                                        <p:cTn id="16" dur="500"/>
                                        <p:tgtEl>
                                          <p:spTgt spid="216098"/>
                                        </p:tgtEl>
                                      </p:cBhvr>
                                    </p:animEffect>
                                    <p:set>
                                      <p:cBhvr>
                                        <p:cTn id="17" dur="1" fill="hold">
                                          <p:stCondLst>
                                            <p:cond delay="499"/>
                                          </p:stCondLst>
                                        </p:cTn>
                                        <p:tgtEl>
                                          <p:spTgt spid="216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8" name="Rectangle 6"/>
          <p:cNvSpPr>
            <a:spLocks noGrp="1" noChangeArrowheads="1"/>
          </p:cNvSpPr>
          <p:nvPr>
            <p:ph type="title"/>
          </p:nvPr>
        </p:nvSpPr>
        <p:spPr>
          <a:xfrm>
            <a:off x="381000" y="661988"/>
            <a:ext cx="4114800" cy="579437"/>
          </a:xfrm>
        </p:spPr>
        <p:txBody>
          <a:bodyPr/>
          <a:lstStyle/>
          <a:p>
            <a:r>
              <a:rPr lang="en-GB"/>
              <a:t>DNS root servers</a:t>
            </a:r>
          </a:p>
        </p:txBody>
      </p:sp>
      <p:pic>
        <p:nvPicPr>
          <p:cNvPr id="120839" name="Picture 7"/>
          <p:cNvPicPr>
            <a:picLocks noChangeAspect="1" noChangeArrowheads="1"/>
          </p:cNvPicPr>
          <p:nvPr/>
        </p:nvPicPr>
        <p:blipFill>
          <a:blip r:embed="rId3"/>
          <a:srcRect/>
          <a:stretch>
            <a:fillRect/>
          </a:stretch>
        </p:blipFill>
        <p:spPr bwMode="auto">
          <a:xfrm>
            <a:off x="0" y="1484313"/>
            <a:ext cx="9144000" cy="5254625"/>
          </a:xfrm>
          <a:prstGeom prst="rect">
            <a:avLst/>
          </a:prstGeom>
          <a:noFill/>
          <a:ln w="12700" cap="sq">
            <a:noFill/>
            <a:miter lim="800000"/>
            <a:headEnd type="none" w="sm" len="sm"/>
            <a:tailEnd type="none" w="sm" len="sm"/>
          </a:ln>
          <a:effec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standards</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few words…</a:t>
            </a:r>
            <a:endParaRPr lang="en-US" dirty="0"/>
          </a:p>
        </p:txBody>
      </p:sp>
      <p:sp>
        <p:nvSpPr>
          <p:cNvPr id="3" name="Content Placeholder 2"/>
          <p:cNvSpPr>
            <a:spLocks noGrp="1"/>
          </p:cNvSpPr>
          <p:nvPr>
            <p:ph idx="1"/>
          </p:nvPr>
        </p:nvSpPr>
        <p:spPr/>
        <p:txBody>
          <a:bodyPr/>
          <a:lstStyle/>
          <a:p>
            <a:r>
              <a:rPr lang="en-US" dirty="0" smtClean="0"/>
              <a:t>It’s a bit of a mess…</a:t>
            </a:r>
          </a:p>
          <a:p>
            <a:r>
              <a:rPr lang="en-US" dirty="0" smtClean="0"/>
              <a:t>It’s free for all most of the time, with various groups and alliances agreeing on standards.</a:t>
            </a:r>
          </a:p>
          <a:p>
            <a:r>
              <a:rPr lang="en-US" dirty="0" smtClean="0"/>
              <a:t>The key is interoperability, programs need to interact with one another.</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 standards may lead to this</a:t>
            </a:r>
            <a:endParaRPr lang="en-US" dirty="0"/>
          </a:p>
        </p:txBody>
      </p:sp>
      <p:pic>
        <p:nvPicPr>
          <p:cNvPr id="5" name="Picture 4"/>
          <p:cNvPicPr>
            <a:picLocks noChangeAspect="1"/>
          </p:cNvPicPr>
          <p:nvPr/>
        </p:nvPicPr>
        <p:blipFill>
          <a:blip r:embed="rId2"/>
          <a:stretch>
            <a:fillRect/>
          </a:stretch>
        </p:blipFill>
        <p:spPr>
          <a:xfrm>
            <a:off x="1397000" y="1752600"/>
            <a:ext cx="6350000" cy="49784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34"/>
          <p:cNvGrpSpPr>
            <a:grpSpLocks/>
          </p:cNvGrpSpPr>
          <p:nvPr/>
        </p:nvGrpSpPr>
        <p:grpSpPr bwMode="auto">
          <a:xfrm>
            <a:off x="228600" y="1371600"/>
            <a:ext cx="8534400" cy="5181600"/>
            <a:chOff x="340" y="255"/>
            <a:chExt cx="5307" cy="3448"/>
          </a:xfrm>
        </p:grpSpPr>
        <p:sp>
          <p:nvSpPr>
            <p:cNvPr id="71682" name="Rectangle 2"/>
            <p:cNvSpPr>
              <a:spLocks noChangeArrowheads="1"/>
            </p:cNvSpPr>
            <p:nvPr/>
          </p:nvSpPr>
          <p:spPr bwMode="auto">
            <a:xfrm>
              <a:off x="476" y="709"/>
              <a:ext cx="953" cy="589"/>
            </a:xfrm>
            <a:prstGeom prst="rect">
              <a:avLst/>
            </a:prstGeom>
            <a:solidFill>
              <a:srgbClr val="33CC33"/>
            </a:solidFill>
            <a:ln w="9525">
              <a:solidFill>
                <a:schemeClr val="tx1"/>
              </a:solidFill>
              <a:miter lim="800000"/>
              <a:headEnd/>
              <a:tailEnd/>
            </a:ln>
            <a:effectLst/>
          </p:spPr>
          <p:txBody>
            <a:bodyPr wrap="none" anchor="ctr">
              <a:prstTxWarp prst="textNoShape">
                <a:avLst/>
              </a:prstTxWarp>
            </a:bodyPr>
            <a:lstStyle/>
            <a:p>
              <a:pPr algn="ctr"/>
              <a:r>
                <a:rPr lang="en-GB"/>
                <a:t>iTunes</a:t>
              </a:r>
              <a:endParaRPr lang="en-US"/>
            </a:p>
          </p:txBody>
        </p:sp>
        <p:sp>
          <p:nvSpPr>
            <p:cNvPr id="71683" name="Rectangle 3"/>
            <p:cNvSpPr>
              <a:spLocks noChangeArrowheads="1"/>
            </p:cNvSpPr>
            <p:nvPr/>
          </p:nvSpPr>
          <p:spPr bwMode="auto">
            <a:xfrm>
              <a:off x="1837" y="754"/>
              <a:ext cx="499" cy="408"/>
            </a:xfrm>
            <a:prstGeom prst="rect">
              <a:avLst/>
            </a:prstGeom>
            <a:solidFill>
              <a:srgbClr val="3399FF"/>
            </a:solidFill>
            <a:ln w="9525">
              <a:solidFill>
                <a:schemeClr val="tx1"/>
              </a:solidFill>
              <a:miter lim="800000"/>
              <a:headEnd/>
              <a:tailEnd/>
            </a:ln>
            <a:effectLst/>
          </p:spPr>
          <p:txBody>
            <a:bodyPr wrap="none" anchor="ctr">
              <a:prstTxWarp prst="textNoShape">
                <a:avLst/>
              </a:prstTxWarp>
            </a:bodyPr>
            <a:lstStyle/>
            <a:p>
              <a:pPr algn="ctr"/>
              <a:r>
                <a:rPr lang="en-GB"/>
                <a:t>Napster</a:t>
              </a:r>
              <a:endParaRPr lang="en-US"/>
            </a:p>
          </p:txBody>
        </p:sp>
        <p:sp>
          <p:nvSpPr>
            <p:cNvPr id="71684" name="Rectangle 4"/>
            <p:cNvSpPr>
              <a:spLocks noChangeArrowheads="1"/>
            </p:cNvSpPr>
            <p:nvPr/>
          </p:nvSpPr>
          <p:spPr bwMode="auto">
            <a:xfrm>
              <a:off x="2426" y="754"/>
              <a:ext cx="454" cy="408"/>
            </a:xfrm>
            <a:prstGeom prst="rect">
              <a:avLst/>
            </a:prstGeom>
            <a:solidFill>
              <a:srgbClr val="3399FF"/>
            </a:solidFill>
            <a:ln w="9525">
              <a:solidFill>
                <a:schemeClr val="tx1"/>
              </a:solidFill>
              <a:miter lim="800000"/>
              <a:headEnd/>
              <a:tailEnd/>
            </a:ln>
            <a:effectLst/>
          </p:spPr>
          <p:txBody>
            <a:bodyPr wrap="none" anchor="ctr">
              <a:prstTxWarp prst="textNoShape">
                <a:avLst/>
              </a:prstTxWarp>
            </a:bodyPr>
            <a:lstStyle/>
            <a:p>
              <a:pPr algn="ctr"/>
              <a:r>
                <a:rPr lang="en-GB"/>
                <a:t>Yahoo </a:t>
              </a:r>
            </a:p>
            <a:p>
              <a:pPr algn="ctr"/>
              <a:r>
                <a:rPr lang="en-GB"/>
                <a:t>Music</a:t>
              </a:r>
              <a:endParaRPr lang="en-US"/>
            </a:p>
          </p:txBody>
        </p:sp>
        <p:sp>
          <p:nvSpPr>
            <p:cNvPr id="71685" name="Rectangle 5"/>
            <p:cNvSpPr>
              <a:spLocks noChangeArrowheads="1"/>
            </p:cNvSpPr>
            <p:nvPr/>
          </p:nvSpPr>
          <p:spPr bwMode="auto">
            <a:xfrm>
              <a:off x="2517" y="1661"/>
              <a:ext cx="771" cy="453"/>
            </a:xfrm>
            <a:prstGeom prst="rect">
              <a:avLst/>
            </a:prstGeom>
            <a:solidFill>
              <a:srgbClr val="3399FF"/>
            </a:solidFill>
            <a:ln w="9525">
              <a:solidFill>
                <a:schemeClr val="tx1"/>
              </a:solidFill>
              <a:miter lim="800000"/>
              <a:headEnd/>
              <a:tailEnd/>
            </a:ln>
            <a:effectLst/>
          </p:spPr>
          <p:txBody>
            <a:bodyPr wrap="none" anchor="ctr">
              <a:prstTxWarp prst="textNoShape">
                <a:avLst/>
              </a:prstTxWarp>
            </a:bodyPr>
            <a:lstStyle/>
            <a:p>
              <a:pPr algn="ctr"/>
              <a:r>
                <a:rPr lang="en-GB"/>
                <a:t>Microsoft</a:t>
              </a:r>
            </a:p>
            <a:p>
              <a:pPr algn="ctr"/>
              <a:r>
                <a:rPr lang="en-GB"/>
                <a:t>WMA DRM</a:t>
              </a:r>
              <a:endParaRPr lang="en-US"/>
            </a:p>
          </p:txBody>
        </p:sp>
        <p:sp>
          <p:nvSpPr>
            <p:cNvPr id="71686" name="Rectangle 6"/>
            <p:cNvSpPr>
              <a:spLocks noChangeArrowheads="1"/>
            </p:cNvSpPr>
            <p:nvPr/>
          </p:nvSpPr>
          <p:spPr bwMode="auto">
            <a:xfrm>
              <a:off x="3379" y="754"/>
              <a:ext cx="409" cy="408"/>
            </a:xfrm>
            <a:prstGeom prst="rect">
              <a:avLst/>
            </a:prstGeom>
            <a:solidFill>
              <a:srgbClr val="3399FF"/>
            </a:solidFill>
            <a:ln w="9525">
              <a:solidFill>
                <a:schemeClr val="tx1"/>
              </a:solidFill>
              <a:miter lim="800000"/>
              <a:headEnd/>
              <a:tailEnd/>
            </a:ln>
            <a:effectLst/>
          </p:spPr>
          <p:txBody>
            <a:bodyPr wrap="none" anchor="ctr">
              <a:prstTxWarp prst="textNoShape">
                <a:avLst/>
              </a:prstTxWarp>
            </a:bodyPr>
            <a:lstStyle/>
            <a:p>
              <a:pPr algn="ctr"/>
              <a:r>
                <a:rPr lang="en-GB"/>
                <a:t>Virgin</a:t>
              </a:r>
              <a:endParaRPr lang="en-US"/>
            </a:p>
          </p:txBody>
        </p:sp>
        <p:sp>
          <p:nvSpPr>
            <p:cNvPr id="71687" name="Rectangle 7"/>
            <p:cNvSpPr>
              <a:spLocks noChangeArrowheads="1"/>
            </p:cNvSpPr>
            <p:nvPr/>
          </p:nvSpPr>
          <p:spPr bwMode="auto">
            <a:xfrm>
              <a:off x="612" y="1661"/>
              <a:ext cx="680" cy="499"/>
            </a:xfrm>
            <a:prstGeom prst="rect">
              <a:avLst/>
            </a:prstGeom>
            <a:solidFill>
              <a:srgbClr val="33CC33"/>
            </a:solidFill>
            <a:ln w="9525">
              <a:solidFill>
                <a:schemeClr val="tx1"/>
              </a:solidFill>
              <a:miter lim="800000"/>
              <a:headEnd/>
              <a:tailEnd/>
            </a:ln>
            <a:effectLst/>
          </p:spPr>
          <p:txBody>
            <a:bodyPr wrap="none" anchor="ctr">
              <a:prstTxWarp prst="textNoShape">
                <a:avLst/>
              </a:prstTxWarp>
            </a:bodyPr>
            <a:lstStyle/>
            <a:p>
              <a:pPr algn="ctr"/>
              <a:r>
                <a:rPr lang="en-GB"/>
                <a:t>Apple </a:t>
              </a:r>
            </a:p>
            <a:p>
              <a:pPr algn="ctr"/>
              <a:r>
                <a:rPr lang="en-GB"/>
                <a:t>FairPlay</a:t>
              </a:r>
              <a:endParaRPr lang="en-US"/>
            </a:p>
          </p:txBody>
        </p:sp>
        <p:sp>
          <p:nvSpPr>
            <p:cNvPr id="71688" name="Rectangle 8"/>
            <p:cNvSpPr>
              <a:spLocks noChangeArrowheads="1"/>
            </p:cNvSpPr>
            <p:nvPr/>
          </p:nvSpPr>
          <p:spPr bwMode="auto">
            <a:xfrm>
              <a:off x="4468" y="754"/>
              <a:ext cx="1134" cy="544"/>
            </a:xfrm>
            <a:prstGeom prst="rect">
              <a:avLst/>
            </a:prstGeom>
            <a:solidFill>
              <a:srgbClr val="FFCC00"/>
            </a:solidFill>
            <a:ln w="9525">
              <a:solidFill>
                <a:schemeClr val="tx1"/>
              </a:solidFill>
              <a:miter lim="800000"/>
              <a:headEnd/>
              <a:tailEnd/>
            </a:ln>
            <a:effectLst/>
          </p:spPr>
          <p:txBody>
            <a:bodyPr wrap="none" anchor="ctr">
              <a:prstTxWarp prst="textNoShape">
                <a:avLst/>
              </a:prstTxWarp>
            </a:bodyPr>
            <a:lstStyle/>
            <a:p>
              <a:pPr algn="ctr"/>
              <a:r>
                <a:rPr lang="en-GB"/>
                <a:t>Sony Connect</a:t>
              </a:r>
              <a:endParaRPr lang="en-US"/>
            </a:p>
          </p:txBody>
        </p:sp>
        <p:sp>
          <p:nvSpPr>
            <p:cNvPr id="71689" name="Rectangle 9"/>
            <p:cNvSpPr>
              <a:spLocks noChangeArrowheads="1"/>
            </p:cNvSpPr>
            <p:nvPr/>
          </p:nvSpPr>
          <p:spPr bwMode="auto">
            <a:xfrm>
              <a:off x="431" y="2659"/>
              <a:ext cx="1043" cy="634"/>
            </a:xfrm>
            <a:prstGeom prst="rect">
              <a:avLst/>
            </a:prstGeom>
            <a:solidFill>
              <a:srgbClr val="33CC33"/>
            </a:solidFill>
            <a:ln w="9525">
              <a:solidFill>
                <a:schemeClr val="tx1"/>
              </a:solidFill>
              <a:miter lim="800000"/>
              <a:headEnd/>
              <a:tailEnd/>
            </a:ln>
            <a:effectLst/>
          </p:spPr>
          <p:txBody>
            <a:bodyPr wrap="none" anchor="ctr">
              <a:prstTxWarp prst="textNoShape">
                <a:avLst/>
              </a:prstTxWarp>
            </a:bodyPr>
            <a:lstStyle/>
            <a:p>
              <a:pPr algn="ctr"/>
              <a:r>
                <a:rPr lang="en-GB"/>
                <a:t>iPod</a:t>
              </a:r>
              <a:endParaRPr lang="en-US"/>
            </a:p>
          </p:txBody>
        </p:sp>
        <p:sp>
          <p:nvSpPr>
            <p:cNvPr id="71690" name="Rectangle 10"/>
            <p:cNvSpPr>
              <a:spLocks noChangeArrowheads="1"/>
            </p:cNvSpPr>
            <p:nvPr/>
          </p:nvSpPr>
          <p:spPr bwMode="auto">
            <a:xfrm>
              <a:off x="3651" y="2886"/>
              <a:ext cx="590" cy="408"/>
            </a:xfrm>
            <a:prstGeom prst="rect">
              <a:avLst/>
            </a:prstGeom>
            <a:solidFill>
              <a:srgbClr val="3399FF"/>
            </a:solidFill>
            <a:ln w="9525">
              <a:solidFill>
                <a:schemeClr val="tx1"/>
              </a:solidFill>
              <a:miter lim="800000"/>
              <a:headEnd/>
              <a:tailEnd/>
            </a:ln>
            <a:effectLst/>
          </p:spPr>
          <p:txBody>
            <a:bodyPr wrap="none" anchor="ctr">
              <a:prstTxWarp prst="textNoShape">
                <a:avLst/>
              </a:prstTxWarp>
            </a:bodyPr>
            <a:lstStyle/>
            <a:p>
              <a:pPr algn="ctr"/>
              <a:r>
                <a:rPr lang="en-GB"/>
                <a:t>Toshiba</a:t>
              </a:r>
              <a:endParaRPr lang="en-US"/>
            </a:p>
          </p:txBody>
        </p:sp>
        <p:sp>
          <p:nvSpPr>
            <p:cNvPr id="71691" name="Rectangle 11"/>
            <p:cNvSpPr>
              <a:spLocks noChangeArrowheads="1"/>
            </p:cNvSpPr>
            <p:nvPr/>
          </p:nvSpPr>
          <p:spPr bwMode="auto">
            <a:xfrm>
              <a:off x="2925" y="754"/>
              <a:ext cx="408" cy="408"/>
            </a:xfrm>
            <a:prstGeom prst="rect">
              <a:avLst/>
            </a:prstGeom>
            <a:solidFill>
              <a:srgbClr val="3399FF"/>
            </a:solidFill>
            <a:ln w="9525">
              <a:solidFill>
                <a:schemeClr val="tx1"/>
              </a:solidFill>
              <a:miter lim="800000"/>
              <a:headEnd/>
              <a:tailEnd/>
            </a:ln>
            <a:effectLst/>
          </p:spPr>
          <p:txBody>
            <a:bodyPr wrap="none" anchor="ctr">
              <a:prstTxWarp prst="textNoShape">
                <a:avLst/>
              </a:prstTxWarp>
            </a:bodyPr>
            <a:lstStyle/>
            <a:p>
              <a:pPr algn="ctr"/>
              <a:r>
                <a:rPr lang="en-GB"/>
                <a:t>MSN </a:t>
              </a:r>
            </a:p>
            <a:p>
              <a:pPr algn="ctr"/>
              <a:r>
                <a:rPr lang="en-GB"/>
                <a:t>Music</a:t>
              </a:r>
              <a:endParaRPr lang="en-US"/>
            </a:p>
          </p:txBody>
        </p:sp>
        <p:sp>
          <p:nvSpPr>
            <p:cNvPr id="71692" name="Rectangle 12"/>
            <p:cNvSpPr>
              <a:spLocks noChangeArrowheads="1"/>
            </p:cNvSpPr>
            <p:nvPr/>
          </p:nvSpPr>
          <p:spPr bwMode="auto">
            <a:xfrm>
              <a:off x="3061" y="2931"/>
              <a:ext cx="544" cy="317"/>
            </a:xfrm>
            <a:prstGeom prst="rect">
              <a:avLst/>
            </a:prstGeom>
            <a:solidFill>
              <a:srgbClr val="3399FF"/>
            </a:solidFill>
            <a:ln w="9525">
              <a:solidFill>
                <a:schemeClr val="tx1"/>
              </a:solidFill>
              <a:miter lim="800000"/>
              <a:headEnd/>
              <a:tailEnd/>
            </a:ln>
            <a:effectLst/>
          </p:spPr>
          <p:txBody>
            <a:bodyPr wrap="none" anchor="ctr">
              <a:prstTxWarp prst="textNoShape">
                <a:avLst/>
              </a:prstTxWarp>
            </a:bodyPr>
            <a:lstStyle/>
            <a:p>
              <a:pPr algn="ctr"/>
              <a:r>
                <a:rPr lang="en-GB"/>
                <a:t>Philipps</a:t>
              </a:r>
              <a:endParaRPr lang="en-US"/>
            </a:p>
          </p:txBody>
        </p:sp>
        <p:sp>
          <p:nvSpPr>
            <p:cNvPr id="71693" name="Rectangle 13"/>
            <p:cNvSpPr>
              <a:spLocks noChangeArrowheads="1"/>
            </p:cNvSpPr>
            <p:nvPr/>
          </p:nvSpPr>
          <p:spPr bwMode="auto">
            <a:xfrm>
              <a:off x="1791" y="2931"/>
              <a:ext cx="544" cy="318"/>
            </a:xfrm>
            <a:prstGeom prst="rect">
              <a:avLst/>
            </a:prstGeom>
            <a:solidFill>
              <a:srgbClr val="3399FF"/>
            </a:solidFill>
            <a:ln w="9525">
              <a:solidFill>
                <a:schemeClr val="tx1"/>
              </a:solidFill>
              <a:miter lim="800000"/>
              <a:headEnd/>
              <a:tailEnd/>
            </a:ln>
            <a:effectLst/>
          </p:spPr>
          <p:txBody>
            <a:bodyPr wrap="none" anchor="ctr">
              <a:prstTxWarp prst="textNoShape">
                <a:avLst/>
              </a:prstTxWarp>
            </a:bodyPr>
            <a:lstStyle/>
            <a:p>
              <a:pPr algn="ctr"/>
              <a:r>
                <a:rPr lang="en-GB"/>
                <a:t>Creative</a:t>
              </a:r>
              <a:endParaRPr lang="en-US"/>
            </a:p>
          </p:txBody>
        </p:sp>
        <p:sp>
          <p:nvSpPr>
            <p:cNvPr id="71694" name="Rectangle 14"/>
            <p:cNvSpPr>
              <a:spLocks noChangeArrowheads="1"/>
            </p:cNvSpPr>
            <p:nvPr/>
          </p:nvSpPr>
          <p:spPr bwMode="auto">
            <a:xfrm>
              <a:off x="2381" y="2931"/>
              <a:ext cx="635" cy="317"/>
            </a:xfrm>
            <a:prstGeom prst="rect">
              <a:avLst/>
            </a:prstGeom>
            <a:solidFill>
              <a:srgbClr val="3399FF"/>
            </a:solidFill>
            <a:ln w="9525">
              <a:solidFill>
                <a:schemeClr val="tx1"/>
              </a:solidFill>
              <a:miter lim="800000"/>
              <a:headEnd/>
              <a:tailEnd/>
            </a:ln>
            <a:effectLst/>
          </p:spPr>
          <p:txBody>
            <a:bodyPr wrap="none" anchor="ctr">
              <a:prstTxWarp prst="textNoShape">
                <a:avLst/>
              </a:prstTxWarp>
            </a:bodyPr>
            <a:lstStyle/>
            <a:p>
              <a:pPr algn="ctr"/>
              <a:r>
                <a:rPr lang="en-GB"/>
                <a:t>Samsung</a:t>
              </a:r>
              <a:endParaRPr lang="en-US"/>
            </a:p>
          </p:txBody>
        </p:sp>
        <p:sp>
          <p:nvSpPr>
            <p:cNvPr id="71695" name="Rectangle 15"/>
            <p:cNvSpPr>
              <a:spLocks noChangeArrowheads="1"/>
            </p:cNvSpPr>
            <p:nvPr/>
          </p:nvSpPr>
          <p:spPr bwMode="auto">
            <a:xfrm>
              <a:off x="3833" y="754"/>
              <a:ext cx="363" cy="408"/>
            </a:xfrm>
            <a:prstGeom prst="rect">
              <a:avLst/>
            </a:prstGeom>
            <a:solidFill>
              <a:srgbClr val="3399FF"/>
            </a:solidFill>
            <a:ln w="9525">
              <a:solidFill>
                <a:schemeClr val="tx1"/>
              </a:solidFill>
              <a:miter lim="800000"/>
              <a:headEnd/>
              <a:tailEnd/>
            </a:ln>
            <a:effectLst/>
          </p:spPr>
          <p:txBody>
            <a:bodyPr wrap="none" anchor="ctr">
              <a:prstTxWarp prst="textNoShape">
                <a:avLst/>
              </a:prstTxWarp>
            </a:bodyPr>
            <a:lstStyle/>
            <a:p>
              <a:pPr algn="ctr"/>
              <a:r>
                <a:rPr lang="en-GB"/>
                <a:t>MTV</a:t>
              </a:r>
            </a:p>
            <a:p>
              <a:pPr algn="ctr"/>
              <a:r>
                <a:rPr lang="en-GB"/>
                <a:t>Urge</a:t>
              </a:r>
              <a:endParaRPr lang="en-US"/>
            </a:p>
          </p:txBody>
        </p:sp>
        <p:sp>
          <p:nvSpPr>
            <p:cNvPr id="71696" name="Rectangle 16"/>
            <p:cNvSpPr>
              <a:spLocks noChangeArrowheads="1"/>
            </p:cNvSpPr>
            <p:nvPr/>
          </p:nvSpPr>
          <p:spPr bwMode="auto">
            <a:xfrm>
              <a:off x="4694" y="1661"/>
              <a:ext cx="681" cy="453"/>
            </a:xfrm>
            <a:prstGeom prst="rect">
              <a:avLst/>
            </a:prstGeom>
            <a:solidFill>
              <a:srgbClr val="FFCC00"/>
            </a:solidFill>
            <a:ln w="9525">
              <a:solidFill>
                <a:schemeClr val="tx1"/>
              </a:solidFill>
              <a:miter lim="800000"/>
              <a:headEnd/>
              <a:tailEnd/>
            </a:ln>
            <a:effectLst/>
          </p:spPr>
          <p:txBody>
            <a:bodyPr wrap="none" anchor="ctr">
              <a:prstTxWarp prst="textNoShape">
                <a:avLst/>
              </a:prstTxWarp>
            </a:bodyPr>
            <a:lstStyle/>
            <a:p>
              <a:pPr algn="ctr"/>
              <a:r>
                <a:rPr lang="en-GB"/>
                <a:t>Atrac</a:t>
              </a:r>
              <a:endParaRPr lang="en-US"/>
            </a:p>
          </p:txBody>
        </p:sp>
        <p:sp>
          <p:nvSpPr>
            <p:cNvPr id="71697" name="Rectangle 17"/>
            <p:cNvSpPr>
              <a:spLocks noChangeArrowheads="1"/>
            </p:cNvSpPr>
            <p:nvPr/>
          </p:nvSpPr>
          <p:spPr bwMode="auto">
            <a:xfrm>
              <a:off x="4468" y="2886"/>
              <a:ext cx="1134" cy="453"/>
            </a:xfrm>
            <a:prstGeom prst="rect">
              <a:avLst/>
            </a:prstGeom>
            <a:solidFill>
              <a:srgbClr val="FFCC00"/>
            </a:solidFill>
            <a:ln w="9525">
              <a:solidFill>
                <a:schemeClr val="tx1"/>
              </a:solidFill>
              <a:miter lim="800000"/>
              <a:headEnd/>
              <a:tailEnd/>
            </a:ln>
            <a:effectLst/>
          </p:spPr>
          <p:txBody>
            <a:bodyPr wrap="none" anchor="ctr">
              <a:prstTxWarp prst="textNoShape">
                <a:avLst/>
              </a:prstTxWarp>
            </a:bodyPr>
            <a:lstStyle/>
            <a:p>
              <a:pPr algn="ctr"/>
              <a:r>
                <a:rPr lang="en-GB"/>
                <a:t>Sony Walkman</a:t>
              </a:r>
              <a:endParaRPr lang="en-US"/>
            </a:p>
          </p:txBody>
        </p:sp>
        <p:cxnSp>
          <p:nvCxnSpPr>
            <p:cNvPr id="71698" name="AutoShape 18"/>
            <p:cNvCxnSpPr>
              <a:cxnSpLocks noChangeShapeType="1"/>
              <a:stCxn id="71682" idx="2"/>
              <a:endCxn id="71687" idx="0"/>
            </p:cNvCxnSpPr>
            <p:nvPr/>
          </p:nvCxnSpPr>
          <p:spPr bwMode="auto">
            <a:xfrm flipH="1">
              <a:off x="952" y="1298"/>
              <a:ext cx="1" cy="363"/>
            </a:xfrm>
            <a:prstGeom prst="straightConnector1">
              <a:avLst/>
            </a:prstGeom>
            <a:noFill/>
            <a:ln w="9525">
              <a:solidFill>
                <a:schemeClr val="tx1"/>
              </a:solidFill>
              <a:round/>
              <a:headEnd/>
              <a:tailEnd type="triangle" w="med" len="med"/>
            </a:ln>
            <a:effectLst/>
          </p:spPr>
        </p:cxnSp>
        <p:sp>
          <p:nvSpPr>
            <p:cNvPr id="71699" name="Line 19"/>
            <p:cNvSpPr>
              <a:spLocks noChangeShapeType="1"/>
            </p:cNvSpPr>
            <p:nvPr/>
          </p:nvSpPr>
          <p:spPr bwMode="auto">
            <a:xfrm>
              <a:off x="930" y="2160"/>
              <a:ext cx="0" cy="499"/>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71700" name="Line 20"/>
            <p:cNvSpPr>
              <a:spLocks noChangeShapeType="1"/>
            </p:cNvSpPr>
            <p:nvPr/>
          </p:nvSpPr>
          <p:spPr bwMode="auto">
            <a:xfrm>
              <a:off x="2109" y="1162"/>
              <a:ext cx="771" cy="499"/>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71701" name="Line 21"/>
            <p:cNvSpPr>
              <a:spLocks noChangeShapeType="1"/>
            </p:cNvSpPr>
            <p:nvPr/>
          </p:nvSpPr>
          <p:spPr bwMode="auto">
            <a:xfrm>
              <a:off x="2653" y="1162"/>
              <a:ext cx="227" cy="499"/>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71702" name="Line 22"/>
            <p:cNvSpPr>
              <a:spLocks noChangeShapeType="1"/>
            </p:cNvSpPr>
            <p:nvPr/>
          </p:nvSpPr>
          <p:spPr bwMode="auto">
            <a:xfrm flipH="1">
              <a:off x="2880" y="1162"/>
              <a:ext cx="227" cy="499"/>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71703" name="Line 23"/>
            <p:cNvSpPr>
              <a:spLocks noChangeShapeType="1"/>
            </p:cNvSpPr>
            <p:nvPr/>
          </p:nvSpPr>
          <p:spPr bwMode="auto">
            <a:xfrm flipH="1">
              <a:off x="2880" y="1162"/>
              <a:ext cx="680" cy="499"/>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71704" name="Line 24"/>
            <p:cNvSpPr>
              <a:spLocks noChangeShapeType="1"/>
            </p:cNvSpPr>
            <p:nvPr/>
          </p:nvSpPr>
          <p:spPr bwMode="auto">
            <a:xfrm flipH="1">
              <a:off x="2880" y="1162"/>
              <a:ext cx="1134" cy="499"/>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71705" name="Line 25"/>
            <p:cNvSpPr>
              <a:spLocks noChangeShapeType="1"/>
            </p:cNvSpPr>
            <p:nvPr/>
          </p:nvSpPr>
          <p:spPr bwMode="auto">
            <a:xfrm flipH="1">
              <a:off x="2018" y="2115"/>
              <a:ext cx="862" cy="816"/>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71706" name="Line 26"/>
            <p:cNvSpPr>
              <a:spLocks noChangeShapeType="1"/>
            </p:cNvSpPr>
            <p:nvPr/>
          </p:nvSpPr>
          <p:spPr bwMode="auto">
            <a:xfrm flipH="1">
              <a:off x="2653" y="2115"/>
              <a:ext cx="227" cy="816"/>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71707" name="Line 27"/>
            <p:cNvSpPr>
              <a:spLocks noChangeShapeType="1"/>
            </p:cNvSpPr>
            <p:nvPr/>
          </p:nvSpPr>
          <p:spPr bwMode="auto">
            <a:xfrm>
              <a:off x="2880" y="2115"/>
              <a:ext cx="408" cy="816"/>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71708" name="Line 28"/>
            <p:cNvSpPr>
              <a:spLocks noChangeShapeType="1"/>
            </p:cNvSpPr>
            <p:nvPr/>
          </p:nvSpPr>
          <p:spPr bwMode="auto">
            <a:xfrm>
              <a:off x="2880" y="2115"/>
              <a:ext cx="1043" cy="771"/>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71709" name="Line 29"/>
            <p:cNvSpPr>
              <a:spLocks noChangeShapeType="1"/>
            </p:cNvSpPr>
            <p:nvPr/>
          </p:nvSpPr>
          <p:spPr bwMode="auto">
            <a:xfrm>
              <a:off x="5012" y="1298"/>
              <a:ext cx="0" cy="363"/>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71710" name="Line 30"/>
            <p:cNvSpPr>
              <a:spLocks noChangeShapeType="1"/>
            </p:cNvSpPr>
            <p:nvPr/>
          </p:nvSpPr>
          <p:spPr bwMode="auto">
            <a:xfrm>
              <a:off x="5012" y="2115"/>
              <a:ext cx="0" cy="771"/>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71711" name="AutoShape 31"/>
            <p:cNvSpPr>
              <a:spLocks noChangeArrowheads="1"/>
            </p:cNvSpPr>
            <p:nvPr/>
          </p:nvSpPr>
          <p:spPr bwMode="auto">
            <a:xfrm>
              <a:off x="340" y="255"/>
              <a:ext cx="1225" cy="3447"/>
            </a:xfrm>
            <a:prstGeom prst="octagon">
              <a:avLst>
                <a:gd name="adj" fmla="val 29287"/>
              </a:avLst>
            </a:prstGeom>
            <a:noFill/>
            <a:ln w="38100">
              <a:solidFill>
                <a:srgbClr val="33CC33"/>
              </a:solidFill>
              <a:miter lim="800000"/>
              <a:headEnd/>
              <a:tailEnd/>
            </a:ln>
            <a:effectLst/>
          </p:spPr>
          <p:txBody>
            <a:bodyPr wrap="none" anchor="ctr">
              <a:prstTxWarp prst="textNoShape">
                <a:avLst/>
              </a:prstTxWarp>
            </a:bodyPr>
            <a:lstStyle/>
            <a:p>
              <a:endParaRPr lang="en-US"/>
            </a:p>
          </p:txBody>
        </p:sp>
        <p:sp>
          <p:nvSpPr>
            <p:cNvPr id="71712" name="AutoShape 32"/>
            <p:cNvSpPr>
              <a:spLocks noChangeArrowheads="1"/>
            </p:cNvSpPr>
            <p:nvPr/>
          </p:nvSpPr>
          <p:spPr bwMode="auto">
            <a:xfrm>
              <a:off x="1701" y="255"/>
              <a:ext cx="2585" cy="3447"/>
            </a:xfrm>
            <a:prstGeom prst="roundRect">
              <a:avLst>
                <a:gd name="adj" fmla="val 16667"/>
              </a:avLst>
            </a:prstGeom>
            <a:noFill/>
            <a:ln w="38100">
              <a:solidFill>
                <a:srgbClr val="3399FF"/>
              </a:solidFill>
              <a:round/>
              <a:headEnd/>
              <a:tailEnd/>
            </a:ln>
            <a:effectLst/>
          </p:spPr>
          <p:txBody>
            <a:bodyPr wrap="none" anchor="ctr">
              <a:prstTxWarp prst="textNoShape">
                <a:avLst/>
              </a:prstTxWarp>
            </a:bodyPr>
            <a:lstStyle/>
            <a:p>
              <a:pPr algn="ctr"/>
              <a:endParaRPr lang="en-US">
                <a:solidFill>
                  <a:srgbClr val="3399FF"/>
                </a:solidFill>
              </a:endParaRPr>
            </a:p>
          </p:txBody>
        </p:sp>
        <p:sp>
          <p:nvSpPr>
            <p:cNvPr id="71713" name="AutoShape 33"/>
            <p:cNvSpPr>
              <a:spLocks noChangeArrowheads="1"/>
            </p:cNvSpPr>
            <p:nvPr/>
          </p:nvSpPr>
          <p:spPr bwMode="auto">
            <a:xfrm>
              <a:off x="4422" y="255"/>
              <a:ext cx="1225" cy="3448"/>
            </a:xfrm>
            <a:prstGeom prst="octagon">
              <a:avLst>
                <a:gd name="adj" fmla="val 29287"/>
              </a:avLst>
            </a:prstGeom>
            <a:noFill/>
            <a:ln w="38100">
              <a:solidFill>
                <a:srgbClr val="FFCC00"/>
              </a:solidFill>
              <a:miter lim="800000"/>
              <a:headEnd/>
              <a:tailEnd/>
            </a:ln>
            <a:effectLst/>
          </p:spPr>
          <p:txBody>
            <a:bodyPr wrap="none" anchor="ctr">
              <a:prstTxWarp prst="textNoShape">
                <a:avLst/>
              </a:prstTxWarp>
            </a:bodyPr>
            <a:lstStyle/>
            <a:p>
              <a:endParaRPr lang="en-US"/>
            </a:p>
          </p:txBody>
        </p:sp>
      </p:grpSp>
      <p:sp>
        <p:nvSpPr>
          <p:cNvPr id="71715" name="Rectangle 35"/>
          <p:cNvSpPr>
            <a:spLocks noGrp="1" noChangeArrowheads="1"/>
          </p:cNvSpPr>
          <p:nvPr>
            <p:ph type="title"/>
          </p:nvPr>
        </p:nvSpPr>
        <p:spPr/>
        <p:txBody>
          <a:bodyPr/>
          <a:lstStyle/>
          <a:p>
            <a:r>
              <a:rPr lang="en-GB"/>
              <a:t>Interoperability?</a:t>
            </a:r>
          </a:p>
        </p:txBody>
      </p:sp>
      <p:pic>
        <p:nvPicPr>
          <p:cNvPr id="71717" name="Picture 37"/>
          <p:cNvPicPr>
            <a:picLocks noChangeAspect="1" noChangeArrowheads="1"/>
          </p:cNvPicPr>
          <p:nvPr/>
        </p:nvPicPr>
        <p:blipFill>
          <a:blip r:embed="rId3"/>
          <a:srcRect/>
          <a:stretch>
            <a:fillRect/>
          </a:stretch>
        </p:blipFill>
        <p:spPr bwMode="auto">
          <a:xfrm>
            <a:off x="4191000" y="152400"/>
            <a:ext cx="1143000" cy="9525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GB">
                <a:ea typeface="ＭＳ Ｐゴシック" charset="-128"/>
                <a:cs typeface="ＭＳ Ｐゴシック" charset="-128"/>
              </a:rPr>
              <a:t>Lines of code</a:t>
            </a:r>
          </a:p>
        </p:txBody>
      </p:sp>
      <p:graphicFrame>
        <p:nvGraphicFramePr>
          <p:cNvPr id="300127" name="Group 95"/>
          <p:cNvGraphicFramePr>
            <a:graphicFrameLocks noGrp="1"/>
          </p:cNvGraphicFramePr>
          <p:nvPr>
            <p:ph idx="1"/>
          </p:nvPr>
        </p:nvGraphicFramePr>
        <p:xfrm>
          <a:off x="381000" y="1371600"/>
          <a:ext cx="8294688" cy="5154614"/>
        </p:xfrm>
        <a:graphic>
          <a:graphicData uri="http://schemas.openxmlformats.org/drawingml/2006/table">
            <a:tbl>
              <a:tblPr/>
              <a:tblGrid>
                <a:gridCol w="4148138"/>
                <a:gridCol w="4146550"/>
              </a:tblGrid>
              <a:tr h="647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a:ln>
                            <a:noFill/>
                          </a:ln>
                          <a:solidFill>
                            <a:schemeClr val="tx1"/>
                          </a:solidFill>
                          <a:effectLst/>
                          <a:latin typeface="Arial" charset="0"/>
                          <a:ea typeface="Arial" charset="0"/>
                          <a:cs typeface="Arial" charset="0"/>
                        </a:rPr>
                        <a:t>Operating System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a:ln>
                            <a:noFill/>
                          </a:ln>
                          <a:solidFill>
                            <a:schemeClr val="tx1"/>
                          </a:solidFill>
                          <a:effectLst/>
                          <a:latin typeface="Arial" charset="0"/>
                          <a:ea typeface="Arial" charset="0"/>
                          <a:cs typeface="Arial" charset="0"/>
                        </a:rPr>
                        <a:t>Single Lines of Code (millions)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Arial" charset="0"/>
                          <a:ea typeface="Arial" charset="0"/>
                          <a:cs typeface="Arial" charset="0"/>
                        </a:rPr>
                        <a:t>Windows 3.1 (1993)</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Arial" charset="0"/>
                          <a:ea typeface="Arial" charset="0"/>
                          <a:cs typeface="Arial" charset="0"/>
                        </a:rPr>
                        <a:t>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49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Arial" charset="0"/>
                          <a:ea typeface="Arial" charset="0"/>
                          <a:cs typeface="Arial" charset="0"/>
                        </a:rPr>
                        <a:t>Linux Kernel (2006)</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Arial" charset="0"/>
                          <a:ea typeface="Arial" charset="0"/>
                          <a:cs typeface="Arial" charset="0"/>
                        </a:rPr>
                        <a:t>5.2</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49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Arial" charset="0"/>
                          <a:ea typeface="Arial" charset="0"/>
                          <a:cs typeface="Arial" charset="0"/>
                        </a:rPr>
                        <a:t>Windows XP (2001)</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Arial" charset="0"/>
                          <a:ea typeface="Arial" charset="0"/>
                          <a:cs typeface="Arial" charset="0"/>
                        </a:rPr>
                        <a:t>29</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17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Arial" charset="0"/>
                          <a:ea typeface="Arial" charset="0"/>
                          <a:cs typeface="Arial" charset="0"/>
                        </a:rPr>
                        <a:t>Windows Vista (2007)</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Arial" charset="0"/>
                          <a:ea typeface="Arial" charset="0"/>
                          <a:cs typeface="Arial" charset="0"/>
                        </a:rPr>
                        <a:t>50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Arial" charset="0"/>
                          <a:ea typeface="Arial" charset="0"/>
                          <a:cs typeface="Arial" charset="0"/>
                        </a:rPr>
                        <a:t>Debian 2.2 (2002)</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Arial" charset="0"/>
                          <a:ea typeface="Arial" charset="0"/>
                          <a:cs typeface="Arial" charset="0"/>
                        </a:rPr>
                        <a:t>55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Arial" charset="0"/>
                          <a:ea typeface="Arial" charset="0"/>
                          <a:cs typeface="Arial" charset="0"/>
                        </a:rPr>
                        <a:t>Mac OSX 10.4 (2006)</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Arial" charset="0"/>
                          <a:ea typeface="Arial" charset="0"/>
                          <a:cs typeface="Arial" charset="0"/>
                        </a:rPr>
                        <a:t>86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Arial" charset="0"/>
                          <a:ea typeface="Arial" charset="0"/>
                          <a:cs typeface="Arial" charset="0"/>
                        </a:rPr>
                        <a:t>Debian 4.0 (2007)</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Arial" charset="0"/>
                          <a:ea typeface="Arial" charset="0"/>
                          <a:cs typeface="Arial" charset="0"/>
                        </a:rPr>
                        <a:t>213</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and interoperability</a:t>
            </a:r>
            <a:endParaRPr lang="en-US" dirty="0"/>
          </a:p>
        </p:txBody>
      </p:sp>
      <p:pic>
        <p:nvPicPr>
          <p:cNvPr id="4" name="Content Placeholder 3" descr="IP and interoperability.tiff"/>
          <p:cNvPicPr>
            <a:picLocks noGrp="1" noChangeAspect="1"/>
          </p:cNvPicPr>
          <p:nvPr>
            <p:ph idx="1"/>
          </p:nvPr>
        </p:nvPicPr>
        <p:blipFill>
          <a:blip r:embed="rId2"/>
          <a:srcRect l="-10239" r="-10239"/>
          <a:stretch>
            <a:fillRect/>
          </a:stretch>
        </p:blipFill>
        <p:spPr>
          <a:xfrm>
            <a:off x="81734" y="1752600"/>
            <a:ext cx="8605066" cy="4373563"/>
          </a:xfrm>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Directive 91/250/EEC on the legal protection of computer programs</a:t>
            </a:r>
            <a:endParaRPr lang="en-US" dirty="0"/>
          </a:p>
        </p:txBody>
      </p:sp>
      <p:sp>
        <p:nvSpPr>
          <p:cNvPr id="3" name="Content Placeholder 2"/>
          <p:cNvSpPr>
            <a:spLocks noGrp="1"/>
          </p:cNvSpPr>
          <p:nvPr>
            <p:ph idx="1"/>
          </p:nvPr>
        </p:nvSpPr>
        <p:spPr/>
        <p:txBody>
          <a:bodyPr>
            <a:normAutofit fontScale="62500" lnSpcReduction="20000"/>
          </a:bodyPr>
          <a:lstStyle/>
          <a:p>
            <a:r>
              <a:rPr lang="en-US" b="1" dirty="0" smtClean="0"/>
              <a:t>Article 6 </a:t>
            </a:r>
            <a:r>
              <a:rPr lang="en-US" b="1" dirty="0" err="1" smtClean="0"/>
              <a:t>Decompilation</a:t>
            </a:r>
            <a:r>
              <a:rPr lang="en-US" b="1" dirty="0" smtClean="0"/>
              <a:t> </a:t>
            </a:r>
          </a:p>
          <a:p>
            <a:r>
              <a:rPr lang="en-US" dirty="0" smtClean="0"/>
              <a:t>1. The authorization of the </a:t>
            </a:r>
            <a:r>
              <a:rPr lang="en-US" sz="2353" dirty="0" err="1" smtClean="0"/>
              <a:t>rightholder</a:t>
            </a:r>
            <a:r>
              <a:rPr lang="en-US" dirty="0" smtClean="0"/>
              <a:t> shall not be required where reproduction of the code and translation of its form within the meaning of Article 4 (a) and (</a:t>
            </a:r>
            <a:r>
              <a:rPr lang="en-US" dirty="0" err="1" smtClean="0"/>
              <a:t>b</a:t>
            </a:r>
            <a:r>
              <a:rPr lang="en-US" dirty="0" smtClean="0"/>
              <a:t>) are indispensable to obtain the information necessary to achieve the interoperability of an independently created computer program with other programs, provided that the following conditions are met:</a:t>
            </a:r>
          </a:p>
          <a:p>
            <a:r>
              <a:rPr lang="en-US" dirty="0" smtClean="0"/>
              <a:t>(a) these acts are performed by the licensee or by another person having a right to use a copy of a program, or on their behalf by a person authorized to to so;</a:t>
            </a:r>
          </a:p>
          <a:p>
            <a:r>
              <a:rPr lang="en-US" dirty="0" smtClean="0"/>
              <a:t>(</a:t>
            </a:r>
            <a:r>
              <a:rPr lang="en-US" dirty="0" err="1" smtClean="0"/>
              <a:t>b</a:t>
            </a:r>
            <a:r>
              <a:rPr lang="en-US" dirty="0" smtClean="0"/>
              <a:t>) the information necessary to achieve interoperability has not previously been readily available to the persons referred to in subparagraph (a); and (</a:t>
            </a:r>
            <a:r>
              <a:rPr lang="en-US" dirty="0" err="1" smtClean="0"/>
              <a:t>c</a:t>
            </a:r>
            <a:r>
              <a:rPr lang="en-US" dirty="0" smtClean="0"/>
              <a:t>) these acts are confined to the parts of the original program which are necessary to achieve interoperability.</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2001/29/EC Information Society Directive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Technological protection measures.</a:t>
            </a:r>
          </a:p>
          <a:p>
            <a:r>
              <a:rPr lang="en-US" dirty="0" smtClean="0"/>
              <a:t>“(54) Important progress has been made in the </a:t>
            </a:r>
            <a:r>
              <a:rPr lang="en-US" sz="2400" dirty="0" smtClean="0"/>
              <a:t>international</a:t>
            </a:r>
            <a:r>
              <a:rPr lang="en-US" dirty="0" smtClean="0"/>
              <a:t> </a:t>
            </a:r>
            <a:r>
              <a:rPr lang="en-US" dirty="0" err="1" smtClean="0"/>
              <a:t>standardisation</a:t>
            </a:r>
            <a:r>
              <a:rPr lang="en-US" dirty="0" smtClean="0"/>
              <a:t> of technical systems of identification of works and protected subject-matter in digital format. In an increasingly networked environment, differences between technological measures could lead to an incompatibility of systems within the Community. Compatibility and interoperability of the different systems should be </a:t>
            </a:r>
            <a:r>
              <a:rPr lang="en-US" b="1" dirty="0" smtClean="0"/>
              <a:t>encouraged</a:t>
            </a:r>
            <a:r>
              <a:rPr lang="en-US" dirty="0" smtClean="0"/>
              <a:t>. It would be highly desirable to encourage the development of global systems.”</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DADVSI</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Loi</a:t>
            </a:r>
            <a:r>
              <a:rPr lang="en-US" dirty="0" smtClean="0"/>
              <a:t> </a:t>
            </a:r>
            <a:r>
              <a:rPr lang="en-US" dirty="0" err="1" smtClean="0"/>
              <a:t>sur</a:t>
            </a:r>
            <a:r>
              <a:rPr lang="en-US" dirty="0" smtClean="0"/>
              <a:t> le </a:t>
            </a:r>
            <a:r>
              <a:rPr lang="en-US" dirty="0" err="1" smtClean="0"/>
              <a:t>Droit</a:t>
            </a:r>
            <a:r>
              <a:rPr lang="en-US" dirty="0" smtClean="0"/>
              <a:t> </a:t>
            </a:r>
            <a:r>
              <a:rPr lang="en-US" dirty="0" err="1" smtClean="0"/>
              <a:t>d’Auteur</a:t>
            </a:r>
            <a:r>
              <a:rPr lang="en-US" dirty="0" smtClean="0"/>
              <a:t> et les </a:t>
            </a:r>
            <a:r>
              <a:rPr lang="en-US" dirty="0" err="1" smtClean="0"/>
              <a:t>Droits</a:t>
            </a:r>
            <a:r>
              <a:rPr lang="en-US" dirty="0" smtClean="0"/>
              <a:t> </a:t>
            </a:r>
            <a:r>
              <a:rPr lang="en-US" dirty="0" err="1" smtClean="0"/>
              <a:t>Voisins</a:t>
            </a:r>
            <a:r>
              <a:rPr lang="en-US" dirty="0" smtClean="0"/>
              <a:t> </a:t>
            </a:r>
            <a:r>
              <a:rPr lang="en-US" dirty="0" err="1" smtClean="0"/>
              <a:t>dans</a:t>
            </a:r>
            <a:r>
              <a:rPr lang="en-US" dirty="0" smtClean="0"/>
              <a:t> la </a:t>
            </a:r>
            <a:r>
              <a:rPr lang="en-US" dirty="0" err="1" smtClean="0"/>
              <a:t>Société</a:t>
            </a:r>
            <a:r>
              <a:rPr lang="en-US" dirty="0" smtClean="0"/>
              <a:t> de </a:t>
            </a:r>
            <a:r>
              <a:rPr lang="en-US" dirty="0" err="1" smtClean="0"/>
              <a:t>l’Information</a:t>
            </a:r>
            <a:r>
              <a:rPr lang="en-US" dirty="0" smtClean="0"/>
              <a:t>.</a:t>
            </a:r>
          </a:p>
          <a:p>
            <a:r>
              <a:rPr lang="en-US" dirty="0" smtClean="0"/>
              <a:t>Providers of DRM systems should give the necessary technical documentation to any party needing it to ensure that interoperability</a:t>
            </a:r>
          </a:p>
          <a:p>
            <a:r>
              <a:rPr lang="en-US" dirty="0" smtClean="0"/>
              <a:t>Interoperability authority that can look at source code.</a:t>
            </a:r>
          </a:p>
          <a:p>
            <a:r>
              <a:rPr lang="en-US" dirty="0" smtClean="0"/>
              <a:t>Apple claimed that DADVSI amounted to "state-sponsored piracy”.</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source and open standards</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firefox-open-standards.jpg"/>
          <p:cNvPicPr>
            <a:picLocks noChangeAspect="1"/>
          </p:cNvPicPr>
          <p:nvPr/>
        </p:nvPicPr>
        <p:blipFill>
          <a:blip r:embed="rId2"/>
          <a:stretch>
            <a:fillRect/>
          </a:stretch>
        </p:blipFill>
        <p:spPr>
          <a:xfrm>
            <a:off x="285750" y="0"/>
            <a:ext cx="8572500" cy="6858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1420" y="1981200"/>
            <a:ext cx="8742796" cy="4158735"/>
          </a:xfrm>
          <a:prstGeom prst="rect">
            <a:avLst/>
          </a:prstGeom>
        </p:spPr>
      </p:pic>
      <p:sp>
        <p:nvSpPr>
          <p:cNvPr id="3" name="Title 2"/>
          <p:cNvSpPr>
            <a:spLocks noGrp="1"/>
          </p:cNvSpPr>
          <p:nvPr>
            <p:ph type="title"/>
          </p:nvPr>
        </p:nvSpPr>
        <p:spPr/>
        <p:txBody>
          <a:bodyPr/>
          <a:lstStyle/>
          <a:p>
            <a:r>
              <a:rPr lang="en-US" dirty="0" smtClean="0"/>
              <a:t>Open standards</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other legal issues</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Patents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Complex contractual issues.</a:t>
            </a:r>
          </a:p>
          <a:p>
            <a:r>
              <a:rPr lang="en-US" dirty="0" smtClean="0"/>
              <a:t>Most technical standard setting bodies and groups have to declare all patents and patent applications they have in the technology discussed. </a:t>
            </a:r>
          </a:p>
          <a:p>
            <a:r>
              <a:rPr lang="en-US" dirty="0" smtClean="0"/>
              <a:t>These include non-disclosure agreements.</a:t>
            </a:r>
          </a:p>
          <a:p>
            <a:r>
              <a:rPr lang="en-US" dirty="0" smtClean="0"/>
              <a:t>Sometimes the agreement may include patent </a:t>
            </a:r>
            <a:r>
              <a:rPr lang="en-US" dirty="0" err="1" smtClean="0"/>
              <a:t>licence</a:t>
            </a:r>
            <a:r>
              <a:rPr lang="en-US" dirty="0" smtClean="0"/>
              <a:t> grants, or cross-licensing agreements between participants. </a:t>
            </a:r>
          </a:p>
          <a:p>
            <a:r>
              <a:rPr lang="en-US" dirty="0" smtClean="0"/>
              <a:t>If not everyone complies, things can get ugly…</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Patents and standards</a:t>
            </a:r>
            <a:endParaRPr lang="en-US" dirty="0"/>
          </a:p>
        </p:txBody>
      </p:sp>
      <p:sp>
        <p:nvSpPr>
          <p:cNvPr id="3" name="Content Placeholder 2"/>
          <p:cNvSpPr>
            <a:spLocks noGrp="1"/>
          </p:cNvSpPr>
          <p:nvPr>
            <p:ph idx="1"/>
          </p:nvPr>
        </p:nvSpPr>
        <p:spPr/>
        <p:txBody>
          <a:bodyPr/>
          <a:lstStyle/>
          <a:p>
            <a:r>
              <a:rPr lang="en-US" dirty="0" smtClean="0"/>
              <a:t>Holders on patented standards must usually disclose terms in RAND (Reasonable And Non-Discriminatory terms</a:t>
            </a:r>
            <a:r>
              <a:rPr lang="en-US" dirty="0" smtClean="0"/>
              <a:t>).</a:t>
            </a:r>
          </a:p>
          <a:p>
            <a:r>
              <a:rPr lang="en-US" dirty="0" smtClean="0"/>
              <a:t>These contracts can be enforceable in court, and be taken in consideration to determine bad faith in negotiations.</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Rambus</a:t>
            </a:r>
            <a:endParaRPr lang="en-US" dirty="0"/>
          </a:p>
        </p:txBody>
      </p:sp>
      <p:sp>
        <p:nvSpPr>
          <p:cNvPr id="3" name="Content Placeholder 2"/>
          <p:cNvSpPr>
            <a:spLocks noGrp="1"/>
          </p:cNvSpPr>
          <p:nvPr>
            <p:ph idx="1"/>
          </p:nvPr>
        </p:nvSpPr>
        <p:spPr/>
        <p:txBody>
          <a:bodyPr>
            <a:normAutofit fontScale="70000" lnSpcReduction="20000"/>
          </a:bodyPr>
          <a:lstStyle/>
          <a:p>
            <a:r>
              <a:rPr lang="en-US" dirty="0" err="1" smtClean="0"/>
              <a:t>Rambus</a:t>
            </a:r>
            <a:r>
              <a:rPr lang="en-US" dirty="0" smtClean="0"/>
              <a:t> is a memory chip manufacturer. </a:t>
            </a:r>
          </a:p>
          <a:p>
            <a:r>
              <a:rPr lang="en-US" dirty="0" smtClean="0"/>
              <a:t>In the early 90’s, it was invited to join the JEDEC Solid State Technology Association, an industry standard group. They joined discussion on standards that would become SDRAM and DDR chips. They however did not sign the patenting cross-licensing agreement, and withdrew in 1995.</a:t>
            </a:r>
          </a:p>
          <a:p>
            <a:r>
              <a:rPr lang="en-US" dirty="0" err="1" smtClean="0"/>
              <a:t>Rambus</a:t>
            </a:r>
            <a:r>
              <a:rPr lang="en-US" dirty="0" smtClean="0"/>
              <a:t> used information gained in the negotiation process to file for patents, and then sued several chip manufacturers for patent infringement. </a:t>
            </a:r>
          </a:p>
          <a:p>
            <a:r>
              <a:rPr lang="en-US" dirty="0" smtClean="0"/>
              <a:t>The FDC and European Commission have investigated </a:t>
            </a:r>
            <a:r>
              <a:rPr lang="en-US" dirty="0" err="1" smtClean="0"/>
              <a:t>Rambus</a:t>
            </a:r>
            <a:r>
              <a:rPr lang="en-US" dirty="0" smtClean="0"/>
              <a:t>, and found misconduct. </a:t>
            </a:r>
          </a:p>
          <a:p>
            <a:r>
              <a:rPr lang="en-US" dirty="0" smtClean="0"/>
              <a:t>Several lawsuits have ensued.</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Competition law</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Microsoft competition case (T-201/04 </a:t>
            </a:r>
            <a:r>
              <a:rPr lang="en-US" i="1" dirty="0" smtClean="0"/>
              <a:t>Microsoft </a:t>
            </a:r>
            <a:r>
              <a:rPr lang="en-US" i="1" dirty="0" err="1" smtClean="0"/>
              <a:t>v</a:t>
            </a:r>
            <a:r>
              <a:rPr lang="en-US" i="1" dirty="0" smtClean="0"/>
              <a:t> Commission)</a:t>
            </a:r>
            <a:r>
              <a:rPr lang="en-US" dirty="0" smtClean="0"/>
              <a:t>. 2003-2007.</a:t>
            </a:r>
          </a:p>
          <a:p>
            <a:r>
              <a:rPr lang="en-US" dirty="0" smtClean="0"/>
              <a:t>Microsoft was found to have an advantage in server market.</a:t>
            </a:r>
          </a:p>
          <a:p>
            <a:r>
              <a:rPr lang="en-US" dirty="0" smtClean="0"/>
              <a:t>The Commission ruled that Microsoft had to release Windows Server 2003 service pack 1 to members of its Work Group Server Protocol Program (WSPP).</a:t>
            </a:r>
          </a:p>
          <a:p>
            <a:r>
              <a:rPr lang="en-US" dirty="0" smtClean="0"/>
              <a:t>The case has not resulted in increased competition in server market.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standards</a:t>
            </a:r>
            <a:endParaRPr lang="en-US" dirty="0"/>
          </a:p>
        </p:txBody>
      </p:sp>
      <p:sp>
        <p:nvSpPr>
          <p:cNvPr id="4" name="Content Placeholder 3"/>
          <p:cNvSpPr>
            <a:spLocks noGrp="1"/>
          </p:cNvSpPr>
          <p:nvPr>
            <p:ph idx="1"/>
          </p:nvPr>
        </p:nvSpPr>
        <p:spPr/>
        <p:txBody>
          <a:bodyPr/>
          <a:lstStyle/>
          <a:p>
            <a:r>
              <a:rPr lang="en-US" sz="2800" dirty="0" smtClean="0"/>
              <a:t>Technical</a:t>
            </a:r>
            <a:r>
              <a:rPr lang="en-US" sz="2400" dirty="0" smtClean="0"/>
              <a:t> standard</a:t>
            </a:r>
          </a:p>
          <a:p>
            <a:pPr lvl="1"/>
            <a:r>
              <a:rPr lang="en-US" dirty="0" smtClean="0"/>
              <a:t>It is usually a formal document that establishes uniform engineering or technical criteria, methods, processes and practices. </a:t>
            </a:r>
          </a:p>
          <a:p>
            <a:pPr lvl="1"/>
            <a:endParaRPr lang="en-US" dirty="0" smtClean="0"/>
          </a:p>
          <a:p>
            <a:pPr lvl="1"/>
            <a:r>
              <a:rPr lang="en-US" sz="2800" dirty="0" smtClean="0"/>
              <a:t>De facto standard</a:t>
            </a:r>
          </a:p>
          <a:p>
            <a:pPr lvl="1"/>
            <a:r>
              <a:rPr lang="en-US" dirty="0" smtClean="0"/>
              <a:t>It is a convention, product or corporate practice that becomes standard because of market dominance and/or wide use.</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a:t>
            </a:r>
            <a:endParaRPr lang="en-US" dirty="0"/>
          </a:p>
        </p:txBody>
      </p:sp>
      <p:pic>
        <p:nvPicPr>
          <p:cNvPr id="3" name="Picture 2"/>
          <p:cNvPicPr>
            <a:picLocks noChangeAspect="1"/>
          </p:cNvPicPr>
          <p:nvPr/>
        </p:nvPicPr>
        <p:blipFill>
          <a:blip r:embed="rId2"/>
          <a:stretch>
            <a:fillRect/>
          </a:stretch>
        </p:blipFill>
        <p:spPr>
          <a:xfrm>
            <a:off x="152400" y="2057400"/>
            <a:ext cx="8298522" cy="4647534"/>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Text Placeholder 2"/>
          <p:cNvSpPr>
            <a:spLocks noGrp="1"/>
          </p:cNvSpPr>
          <p:nvPr>
            <p:ph type="body" idx="1"/>
          </p:nvPr>
        </p:nvSpPr>
        <p:spPr>
          <a:xfrm>
            <a:off x="2286000" y="4495800"/>
            <a:ext cx="5638800" cy="1500188"/>
          </a:xfrm>
        </p:spPr>
        <p:txBody>
          <a:bodyPr>
            <a:normAutofit lnSpcReduction="10000"/>
          </a:bodyPr>
          <a:lstStyle/>
          <a:p>
            <a:r>
              <a:rPr lang="en-GB" sz="1800" dirty="0" err="1"/>
              <a:t>a.guadamuz@</a:t>
            </a:r>
            <a:r>
              <a:rPr lang="en-GB" sz="1800" dirty="0" err="1" smtClean="0"/>
              <a:t>ed.ac.uk</a:t>
            </a:r>
            <a:endParaRPr lang="en-GB" sz="1800" dirty="0" smtClean="0"/>
          </a:p>
          <a:p>
            <a:endParaRPr lang="en-GB" sz="1800" dirty="0" smtClean="0"/>
          </a:p>
          <a:p>
            <a:r>
              <a:rPr lang="en-GB" sz="1800" dirty="0" smtClean="0"/>
              <a:t>http://</a:t>
            </a:r>
            <a:r>
              <a:rPr lang="en-GB" sz="1800" dirty="0" err="1" smtClean="0"/>
              <a:t>www.technollama.co.uk</a:t>
            </a:r>
            <a:endParaRPr lang="en-GB" sz="1800" dirty="0" smtClean="0"/>
          </a:p>
          <a:p>
            <a:endParaRPr lang="en-GB" sz="1800" dirty="0" smtClean="0"/>
          </a:p>
          <a:p>
            <a:r>
              <a:rPr lang="en-GB" sz="1800" dirty="0" smtClean="0"/>
              <a:t>@</a:t>
            </a:r>
            <a:r>
              <a:rPr lang="en-GB" sz="1800" dirty="0" err="1" smtClean="0"/>
              <a:t>technollama</a:t>
            </a:r>
            <a:r>
              <a:rPr lang="en-GB" sz="1800" dirty="0" smtClean="0"/>
              <a:t> on Twitter</a:t>
            </a:r>
            <a:endParaRPr lang="en-GB" sz="1800" dirty="0"/>
          </a:p>
        </p:txBody>
      </p:sp>
      <p:pic>
        <p:nvPicPr>
          <p:cNvPr id="4" name="Content Placeholder 3" descr="duty_calls.png"/>
          <p:cNvPicPr>
            <a:picLocks noChangeAspect="1"/>
          </p:cNvPicPr>
          <p:nvPr/>
        </p:nvPicPr>
        <p:blipFill>
          <a:blip r:embed="rId2"/>
          <a:srcRect/>
          <a:stretch>
            <a:fillRect/>
          </a:stretch>
        </p:blipFill>
        <p:spPr bwMode="auto">
          <a:xfrm>
            <a:off x="4876800" y="381000"/>
            <a:ext cx="3429000" cy="3770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standard set?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easiest way is for a technology to become standard because of its widespread use. Typically cited example is the VHS format, which became the industry standard in detriment of </a:t>
            </a:r>
            <a:r>
              <a:rPr lang="en-US" dirty="0" err="1" smtClean="0"/>
              <a:t>Betamax</a:t>
            </a:r>
            <a:r>
              <a:rPr lang="en-US" dirty="0" smtClean="0"/>
              <a:t>. HD-DVD and </a:t>
            </a:r>
            <a:r>
              <a:rPr lang="en-US" dirty="0" err="1" smtClean="0"/>
              <a:t>Bluray</a:t>
            </a:r>
            <a:r>
              <a:rPr lang="en-US" dirty="0" smtClean="0"/>
              <a:t>.</a:t>
            </a:r>
          </a:p>
          <a:p>
            <a:r>
              <a:rPr lang="en-US" dirty="0" smtClean="0"/>
              <a:t>Unilateral action by market leader or monopoly (doc, </a:t>
            </a:r>
            <a:r>
              <a:rPr lang="en-US" dirty="0" err="1" smtClean="0"/>
              <a:t>ppt</a:t>
            </a:r>
            <a:r>
              <a:rPr lang="en-US" dirty="0" smtClean="0"/>
              <a:t>).</a:t>
            </a:r>
          </a:p>
          <a:p>
            <a:r>
              <a:rPr lang="en-US" dirty="0" smtClean="0"/>
              <a:t>Industry-wide negotiations.</a:t>
            </a:r>
          </a:p>
          <a:p>
            <a:r>
              <a:rPr lang="en-US" dirty="0" smtClean="0"/>
              <a:t>Standard-setting body brings stakeholders together and they agree on a standard.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standard-setting procedure</a:t>
            </a:r>
            <a:endParaRPr lang="en-US" dirty="0"/>
          </a:p>
        </p:txBody>
      </p:sp>
      <p:sp>
        <p:nvSpPr>
          <p:cNvPr id="3" name="Content Placeholder 2"/>
          <p:cNvSpPr>
            <a:spLocks noGrp="1"/>
          </p:cNvSpPr>
          <p:nvPr>
            <p:ph idx="1"/>
          </p:nvPr>
        </p:nvSpPr>
        <p:spPr/>
        <p:txBody>
          <a:bodyPr>
            <a:normAutofit lnSpcReduction="10000"/>
          </a:bodyPr>
          <a:lstStyle/>
          <a:p>
            <a:r>
              <a:rPr lang="en-US" dirty="0" smtClean="0"/>
              <a:t>When an organization develops standards which may be used openly, it is common to have formal rules published regarding the process. This may include:</a:t>
            </a:r>
          </a:p>
          <a:p>
            <a:pPr lvl="1"/>
            <a:r>
              <a:rPr lang="en-US" dirty="0" smtClean="0"/>
              <a:t>Who is allowed to vote and have input on new or revised standards</a:t>
            </a:r>
          </a:p>
          <a:p>
            <a:pPr lvl="1"/>
            <a:r>
              <a:rPr lang="en-US" dirty="0" smtClean="0"/>
              <a:t>What is the formal step-by-step process</a:t>
            </a:r>
          </a:p>
          <a:p>
            <a:pPr lvl="1"/>
            <a:r>
              <a:rPr lang="en-US" dirty="0" smtClean="0"/>
              <a:t>How are bias and commercial interests handled</a:t>
            </a:r>
          </a:p>
          <a:p>
            <a:pPr lvl="1"/>
            <a:r>
              <a:rPr lang="en-US" dirty="0" smtClean="0"/>
              <a:t>How are negative votes or ballots handled</a:t>
            </a:r>
          </a:p>
          <a:p>
            <a:pPr lvl="1"/>
            <a:r>
              <a:rPr lang="en-US" dirty="0" smtClean="0"/>
              <a:t>What type of consensus is required</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standard setting bodies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International Organization for Standardization (ISO)</a:t>
            </a:r>
          </a:p>
          <a:p>
            <a:r>
              <a:rPr lang="en-US" dirty="0" smtClean="0"/>
              <a:t>International </a:t>
            </a:r>
            <a:r>
              <a:rPr lang="en-US" dirty="0" err="1" smtClean="0"/>
              <a:t>Electrotechnical</a:t>
            </a:r>
            <a:r>
              <a:rPr lang="en-US" dirty="0" smtClean="0"/>
              <a:t> Commission (IEC)</a:t>
            </a:r>
          </a:p>
          <a:p>
            <a:r>
              <a:rPr lang="en-US" dirty="0" smtClean="0"/>
              <a:t>International Telecommunication Union (ITU)</a:t>
            </a:r>
          </a:p>
          <a:p>
            <a:r>
              <a:rPr lang="en-US" dirty="0" smtClean="0"/>
              <a:t>World Standards Cooperation (WSC)</a:t>
            </a:r>
          </a:p>
          <a:p>
            <a:r>
              <a:rPr lang="en-US" dirty="0" smtClean="0"/>
              <a:t>Internet Engineering Task Force  (IETF)</a:t>
            </a:r>
          </a:p>
          <a:p>
            <a:r>
              <a:rPr lang="en-US" dirty="0" smtClean="0"/>
              <a:t>World Wide Web Consortium (W3C)</a:t>
            </a:r>
          </a:p>
          <a:p>
            <a:r>
              <a:rPr lang="en-US" dirty="0" smtClean="0"/>
              <a:t>Institute of Electrical and Electronics Engineers (IEEE)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GB" sz="4000"/>
              <a:t> The Internet Engineering Task Force (IETF)</a:t>
            </a:r>
          </a:p>
        </p:txBody>
      </p:sp>
      <p:sp>
        <p:nvSpPr>
          <p:cNvPr id="136195" name="Rectangle 3"/>
          <p:cNvSpPr>
            <a:spLocks noGrp="1" noChangeArrowheads="1"/>
          </p:cNvSpPr>
          <p:nvPr>
            <p:ph type="body" idx="1"/>
          </p:nvPr>
        </p:nvSpPr>
        <p:spPr/>
        <p:txBody>
          <a:bodyPr>
            <a:normAutofit fontScale="92500" lnSpcReduction="20000"/>
          </a:bodyPr>
          <a:lstStyle/>
          <a:p>
            <a:r>
              <a:rPr lang="en-GB" sz="2800"/>
              <a:t>The goal of the IETF is simple, its stated purpose is "to make the Internet work better". </a:t>
            </a:r>
          </a:p>
          <a:p>
            <a:r>
              <a:rPr lang="en-GB" sz="2800"/>
              <a:t>Anyone can join the IETF, and it operates through a complex network of workshops, thematic working groups and regional working groups. </a:t>
            </a:r>
          </a:p>
          <a:p>
            <a:r>
              <a:rPr lang="en-GB" sz="2800"/>
              <a:t>Most of the executive technical work is performed by a tighter and more exclusive group of experts called the Internet Engineering Steering Group (IESG).</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GB" sz="4000"/>
              <a:t>The World Wide Web Consortium (W3C)</a:t>
            </a:r>
          </a:p>
        </p:txBody>
      </p:sp>
      <p:sp>
        <p:nvSpPr>
          <p:cNvPr id="137219" name="Rectangle 3"/>
          <p:cNvSpPr>
            <a:spLocks noGrp="1" noChangeArrowheads="1"/>
          </p:cNvSpPr>
          <p:nvPr>
            <p:ph type="body" idx="1"/>
          </p:nvPr>
        </p:nvSpPr>
        <p:spPr/>
        <p:txBody>
          <a:bodyPr>
            <a:normAutofit fontScale="92500" lnSpcReduction="20000"/>
          </a:bodyPr>
          <a:lstStyle/>
          <a:p>
            <a:pPr>
              <a:lnSpc>
                <a:spcPct val="90000"/>
              </a:lnSpc>
            </a:pPr>
            <a:r>
              <a:rPr lang="en-GB" sz="2400"/>
              <a:t>The W3C is a much more formal institution dealing with the internet. </a:t>
            </a:r>
          </a:p>
          <a:p>
            <a:pPr>
              <a:lnSpc>
                <a:spcPct val="90000"/>
              </a:lnSpc>
            </a:pPr>
            <a:r>
              <a:rPr lang="en-GB" sz="2400"/>
              <a:t>It is the main body in charge of setting internet standards, but it also issues technical guidelines for the management of the network. </a:t>
            </a:r>
          </a:p>
          <a:p>
            <a:pPr>
              <a:lnSpc>
                <a:spcPct val="90000"/>
              </a:lnSpc>
            </a:pPr>
            <a:r>
              <a:rPr lang="en-GB" sz="2400"/>
              <a:t>However, the W3C is not a legislative institution and it cannot compel member or states to adopt its recommendations.</a:t>
            </a:r>
          </a:p>
          <a:p>
            <a:pPr>
              <a:lnSpc>
                <a:spcPct val="90000"/>
              </a:lnSpc>
            </a:pPr>
            <a:r>
              <a:rPr lang="en-GB" sz="2400"/>
              <a:t>The W3C is a consortium of organisations, made-up mainly by multinational technology and teclecomms corporations such as British Telecomm, AT&amp;T, Adobe Systems, Microsoft and Nokia. It also has membership from governments and academia (i.e. the University of Edinburgh and the Spanish government).</a:t>
            </a:r>
          </a:p>
        </p:txBody>
      </p:sp>
    </p:spTree>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272</TotalTime>
  <Words>1531</Words>
  <Application>Microsoft Macintosh PowerPoint</Application>
  <PresentationFormat>On-screen Show (4:3)</PresentationFormat>
  <Paragraphs>182</Paragraphs>
  <Slides>41</Slides>
  <Notes>11</Notes>
  <HiddenSlides>0</HiddenSlides>
  <MMClips>0</MMClips>
  <ScaleCrop>false</ScaleCrop>
  <HeadingPairs>
    <vt:vector size="4" baseType="variant">
      <vt:variant>
        <vt:lpstr>Design Template</vt:lpstr>
      </vt:variant>
      <vt:variant>
        <vt:i4>1</vt:i4>
      </vt:variant>
      <vt:variant>
        <vt:lpstr>Slide Titles</vt:lpstr>
      </vt:variant>
      <vt:variant>
        <vt:i4>41</vt:i4>
      </vt:variant>
    </vt:vector>
  </HeadingPairs>
  <TitlesOfParts>
    <vt:vector size="42" baseType="lpstr">
      <vt:lpstr>Advantage</vt:lpstr>
      <vt:lpstr>Andres Guadamuz</vt:lpstr>
      <vt:lpstr>Slide 2</vt:lpstr>
      <vt:lpstr>Standards</vt:lpstr>
      <vt:lpstr>Defining standards</vt:lpstr>
      <vt:lpstr>How are standard set?</vt:lpstr>
      <vt:lpstr>Typical standard-setting procedure</vt:lpstr>
      <vt:lpstr>Some standard setting bodies</vt:lpstr>
      <vt:lpstr> The Internet Engineering Task Force (IETF)</vt:lpstr>
      <vt:lpstr>The World Wide Web Consortium (W3C)</vt:lpstr>
      <vt:lpstr>International Telecommunications Union (ITU)</vt:lpstr>
      <vt:lpstr>Web standards</vt:lpstr>
      <vt:lpstr>What is the Internet?</vt:lpstr>
      <vt:lpstr>Web</vt:lpstr>
      <vt:lpstr>Global backbone</vt:lpstr>
      <vt:lpstr>Regional backbone</vt:lpstr>
      <vt:lpstr>National backbone</vt:lpstr>
      <vt:lpstr>Local backbone</vt:lpstr>
      <vt:lpstr>Metropolitan Area Network</vt:lpstr>
      <vt:lpstr>The web of protocols</vt:lpstr>
      <vt:lpstr>“On the Internet, nobody knows you’re a dog…”</vt:lpstr>
      <vt:lpstr>On the Internet... you are nothing but an IP Address!</vt:lpstr>
      <vt:lpstr>DNS root servers</vt:lpstr>
      <vt:lpstr>Software standards</vt:lpstr>
      <vt:lpstr>In few words…</vt:lpstr>
      <vt:lpstr>No standards may lead to this</vt:lpstr>
      <vt:lpstr>Interoperability?</vt:lpstr>
      <vt:lpstr>Lines of code</vt:lpstr>
      <vt:lpstr>IP and interoperability</vt:lpstr>
      <vt:lpstr>Directive 91/250/EEC on the legal protection of computer programs</vt:lpstr>
      <vt:lpstr>2001/29/EC Information Society Directive</vt:lpstr>
      <vt:lpstr>DADVSI</vt:lpstr>
      <vt:lpstr>Open source and open standards</vt:lpstr>
      <vt:lpstr>Slide 33</vt:lpstr>
      <vt:lpstr>Open standards</vt:lpstr>
      <vt:lpstr>Some other legal issues</vt:lpstr>
      <vt:lpstr>Patents</vt:lpstr>
      <vt:lpstr>Patents and standards</vt:lpstr>
      <vt:lpstr>Rambus</vt:lpstr>
      <vt:lpstr>Competition law</vt:lpstr>
      <vt:lpstr>The future…</vt:lpstr>
      <vt:lpstr>Slide 41</vt:lpstr>
    </vt:vector>
  </TitlesOfParts>
  <Company>TM</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Andres Guadamuz</dc:title>
  <dc:creator>Andres Guadamuz</dc:creator>
  <cp:lastModifiedBy>Andres Guadamuz</cp:lastModifiedBy>
  <cp:revision>6</cp:revision>
  <dcterms:created xsi:type="dcterms:W3CDTF">2010-06-03T18:14:08Z</dcterms:created>
  <dcterms:modified xsi:type="dcterms:W3CDTF">2010-06-03T19:04:04Z</dcterms:modified>
</cp:coreProperties>
</file>